
<file path=[Content_Types].xml><?xml version="1.0" encoding="utf-8"?>
<Types xmlns="http://schemas.openxmlformats.org/package/2006/content-types">
  <Default Extension="bin" ContentType="image/png"/>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footer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30.xml" ContentType="application/vnd.openxmlformats-officedocument.wordprocessingml.header+xml"/>
  <Override PartName="/word/footer7.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33.xml" ContentType="application/vnd.openxmlformats-officedocument.wordprocessingml.header+xml"/>
  <Override PartName="/word/footer10.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36.xml" ContentType="application/vnd.openxmlformats-officedocument.wordprocessingml.header+xml"/>
  <Override PartName="/word/footer13.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39.xml" ContentType="application/vnd.openxmlformats-officedocument.wordprocessingml.header+xml"/>
  <Override PartName="/word/footer16.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footer25.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footer28.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footer31.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35.xml" ContentType="application/vnd.openxmlformats-officedocument.wordprocessingml.footer+xml"/>
  <Override PartName="/word/footer36.xml" ContentType="application/vnd.openxmlformats-officedocument.wordprocessingml.footer+xml"/>
  <Override PartName="/word/footer37.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38.xml" ContentType="application/vnd.openxmlformats-officedocument.wordprocessingml.footer+xml"/>
  <Override PartName="/word/footer39.xml" ContentType="application/vnd.openxmlformats-officedocument.wordprocessingml.footer+xml"/>
  <Override PartName="/word/footer40.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41.xml" ContentType="application/vnd.openxmlformats-officedocument.wordprocessingml.footer+xml"/>
  <Override PartName="/word/footer42.xml" ContentType="application/vnd.openxmlformats-officedocument.wordprocessingml.footer+xml"/>
  <Override PartName="/word/footer43.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44.xml" ContentType="application/vnd.openxmlformats-officedocument.wordprocessingml.footer+xml"/>
  <Override PartName="/word/footer45.xml" ContentType="application/vnd.openxmlformats-officedocument.wordprocessingml.footer+xml"/>
  <Override PartName="/word/footer46.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47.xml" ContentType="application/vnd.openxmlformats-officedocument.wordprocessingml.footer+xml"/>
  <Override PartName="/word/footer48.xml" ContentType="application/vnd.openxmlformats-officedocument.wordprocessingml.footer+xml"/>
  <Override PartName="/word/footer49.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50.xml" ContentType="application/vnd.openxmlformats-officedocument.wordprocessingml.footer+xml"/>
  <Override PartName="/word/footer51.xml" ContentType="application/vnd.openxmlformats-officedocument.wordprocessingml.footer+xml"/>
  <Override PartName="/word/footer52.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53.xml" ContentType="application/vnd.openxmlformats-officedocument.wordprocessingml.footer+xml"/>
  <Override PartName="/word/footer54.xml" ContentType="application/vnd.openxmlformats-officedocument.wordprocessingml.footer+xml"/>
  <Override PartName="/word/footer55.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56.xml" ContentType="application/vnd.openxmlformats-officedocument.wordprocessingml.footer+xml"/>
  <Override PartName="/word/footer57.xml" ContentType="application/vnd.openxmlformats-officedocument.wordprocessingml.footer+xml"/>
  <Override PartName="/word/footer58.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59.xml" ContentType="application/vnd.openxmlformats-officedocument.wordprocessingml.footer+xml"/>
  <Override PartName="/word/footer60.xml" ContentType="application/vnd.openxmlformats-officedocument.wordprocessingml.footer+xml"/>
  <Override PartName="/word/footer61.xml" ContentType="application/vnd.openxmlformats-officedocument.wordprocessingml.footer+xml"/>
  <Override PartName="/word/header70.xml" ContentType="application/vnd.openxmlformats-officedocument.wordprocessingml.header+xml"/>
  <Override PartName="/word/header71.xml" ContentType="application/vnd.openxmlformats-officedocument.wordprocessingml.header+xml"/>
  <Override PartName="/word/footer62.xml" ContentType="application/vnd.openxmlformats-officedocument.wordprocessingml.footer+xml"/>
  <Override PartName="/word/footer63.xml" ContentType="application/vnd.openxmlformats-officedocument.wordprocessingml.footer+xml"/>
  <Override PartName="/word/footer64.xml" ContentType="application/vnd.openxmlformats-officedocument.wordprocessingml.footer+xml"/>
  <Override PartName="/word/header72.xml" ContentType="application/vnd.openxmlformats-officedocument.wordprocessingml.header+xml"/>
  <Override PartName="/word/header73.xml" ContentType="application/vnd.openxmlformats-officedocument.wordprocessingml.header+xml"/>
  <Override PartName="/word/footer65.xml" ContentType="application/vnd.openxmlformats-officedocument.wordprocessingml.footer+xml"/>
  <Override PartName="/word/footer66.xml" ContentType="application/vnd.openxmlformats-officedocument.wordprocessingml.footer+xml"/>
  <Override PartName="/word/footer67.xml" ContentType="application/vnd.openxmlformats-officedocument.wordprocessingml.footer+xml"/>
  <Override PartName="/word/header74.xml" ContentType="application/vnd.openxmlformats-officedocument.wordprocessingml.header+xml"/>
  <Override PartName="/word/header75.xml" ContentType="application/vnd.openxmlformats-officedocument.wordprocessingml.header+xml"/>
  <Override PartName="/word/footer68.xml" ContentType="application/vnd.openxmlformats-officedocument.wordprocessingml.footer+xml"/>
  <Override PartName="/word/footer69.xml" ContentType="application/vnd.openxmlformats-officedocument.wordprocessingml.footer+xml"/>
  <Override PartName="/word/footer70.xml" ContentType="application/vnd.openxmlformats-officedocument.wordprocessingml.footer+xml"/>
  <Override PartName="/word/header76.xml" ContentType="application/vnd.openxmlformats-officedocument.wordprocessingml.header+xml"/>
  <Override PartName="/word/header77.xml" ContentType="application/vnd.openxmlformats-officedocument.wordprocessingml.header+xml"/>
  <Override PartName="/word/footer71.xml" ContentType="application/vnd.openxmlformats-officedocument.wordprocessingml.footer+xml"/>
  <Override PartName="/word/footer72.xml" ContentType="application/vnd.openxmlformats-officedocument.wordprocessingml.footer+xml"/>
  <Override PartName="/word/footer73.xml" ContentType="application/vnd.openxmlformats-officedocument.wordprocessingml.footer+xml"/>
  <Override PartName="/word/header78.xml" ContentType="application/vnd.openxmlformats-officedocument.wordprocessingml.header+xml"/>
  <Override PartName="/word/header79.xml" ContentType="application/vnd.openxmlformats-officedocument.wordprocessingml.header+xml"/>
  <Override PartName="/word/footer74.xml" ContentType="application/vnd.openxmlformats-officedocument.wordprocessingml.footer+xml"/>
  <Override PartName="/word/footer75.xml" ContentType="application/vnd.openxmlformats-officedocument.wordprocessingml.footer+xml"/>
  <Override PartName="/word/footer76.xml" ContentType="application/vnd.openxmlformats-officedocument.wordprocessingml.footer+xml"/>
  <Override PartName="/word/header80.xml" ContentType="application/vnd.openxmlformats-officedocument.wordprocessingml.header+xml"/>
  <Override PartName="/word/header81.xml" ContentType="application/vnd.openxmlformats-officedocument.wordprocessingml.header+xml"/>
  <Override PartName="/word/footer77.xml" ContentType="application/vnd.openxmlformats-officedocument.wordprocessingml.footer+xml"/>
  <Override PartName="/word/footer78.xml" ContentType="application/vnd.openxmlformats-officedocument.wordprocessingml.footer+xml"/>
  <Override PartName="/word/footer79.xml" ContentType="application/vnd.openxmlformats-officedocument.wordprocessingml.footer+xml"/>
  <Override PartName="/word/header82.xml" ContentType="application/vnd.openxmlformats-officedocument.wordprocessingml.header+xml"/>
  <Override PartName="/word/header83.xml" ContentType="application/vnd.openxmlformats-officedocument.wordprocessingml.header+xml"/>
  <Override PartName="/word/footer80.xml" ContentType="application/vnd.openxmlformats-officedocument.wordprocessingml.footer+xml"/>
  <Override PartName="/word/footer81.xml" ContentType="application/vnd.openxmlformats-officedocument.wordprocessingml.footer+xml"/>
  <Override PartName="/word/footer82.xml" ContentType="application/vnd.openxmlformats-officedocument.wordprocessingml.footer+xml"/>
  <Override PartName="/word/header84.xml" ContentType="application/vnd.openxmlformats-officedocument.wordprocessingml.header+xml"/>
  <Override PartName="/word/header85.xml" ContentType="application/vnd.openxmlformats-officedocument.wordprocessingml.header+xml"/>
  <Override PartName="/word/footer83.xml" ContentType="application/vnd.openxmlformats-officedocument.wordprocessingml.footer+xml"/>
  <Override PartName="/word/footer84.xml" ContentType="application/vnd.openxmlformats-officedocument.wordprocessingml.footer+xml"/>
  <Override PartName="/word/footer85.xml" ContentType="application/vnd.openxmlformats-officedocument.wordprocessingml.footer+xml"/>
  <Override PartName="/word/header86.xml" ContentType="application/vnd.openxmlformats-officedocument.wordprocessingml.header+xml"/>
  <Override PartName="/word/header87.xml" ContentType="application/vnd.openxmlformats-officedocument.wordprocessingml.header+xml"/>
  <Override PartName="/word/footer86.xml" ContentType="application/vnd.openxmlformats-officedocument.wordprocessingml.footer+xml"/>
  <Override PartName="/word/footer87.xml" ContentType="application/vnd.openxmlformats-officedocument.wordprocessingml.footer+xml"/>
  <Override PartName="/word/footer88.xml" ContentType="application/vnd.openxmlformats-officedocument.wordprocessingml.footer+xml"/>
  <Override PartName="/word/header88.xml" ContentType="application/vnd.openxmlformats-officedocument.wordprocessingml.header+xml"/>
  <Override PartName="/word/header89.xml" ContentType="application/vnd.openxmlformats-officedocument.wordprocessingml.header+xml"/>
  <Override PartName="/word/footer89.xml" ContentType="application/vnd.openxmlformats-officedocument.wordprocessingml.footer+xml"/>
  <Override PartName="/word/footer90.xml" ContentType="application/vnd.openxmlformats-officedocument.wordprocessingml.footer+xml"/>
  <Override PartName="/word/footer91.xml" ContentType="application/vnd.openxmlformats-officedocument.wordprocessingml.footer+xml"/>
  <Override PartName="/word/header90.xml" ContentType="application/vnd.openxmlformats-officedocument.wordprocessingml.header+xml"/>
  <Override PartName="/word/header91.xml" ContentType="application/vnd.openxmlformats-officedocument.wordprocessingml.header+xml"/>
  <Override PartName="/word/footer92.xml" ContentType="application/vnd.openxmlformats-officedocument.wordprocessingml.footer+xml"/>
  <Override PartName="/word/footer93.xml" ContentType="application/vnd.openxmlformats-officedocument.wordprocessingml.footer+xml"/>
  <Override PartName="/word/footer94.xml" ContentType="application/vnd.openxmlformats-officedocument.wordprocessingml.footer+xml"/>
  <Override PartName="/word/header92.xml" ContentType="application/vnd.openxmlformats-officedocument.wordprocessingml.header+xml"/>
  <Override PartName="/word/header93.xml" ContentType="application/vnd.openxmlformats-officedocument.wordprocessingml.header+xml"/>
  <Override PartName="/word/footer95.xml" ContentType="application/vnd.openxmlformats-officedocument.wordprocessingml.footer+xml"/>
  <Override PartName="/word/footer96.xml" ContentType="application/vnd.openxmlformats-officedocument.wordprocessingml.footer+xml"/>
  <Override PartName="/word/footer97.xml" ContentType="application/vnd.openxmlformats-officedocument.wordprocessingml.footer+xml"/>
  <Override PartName="/word/header94.xml" ContentType="application/vnd.openxmlformats-officedocument.wordprocessingml.header+xml"/>
  <Override PartName="/word/header95.xml" ContentType="application/vnd.openxmlformats-officedocument.wordprocessingml.header+xml"/>
  <Override PartName="/word/footer98.xml" ContentType="application/vnd.openxmlformats-officedocument.wordprocessingml.footer+xml"/>
  <Override PartName="/word/footer99.xml" ContentType="application/vnd.openxmlformats-officedocument.wordprocessingml.footer+xml"/>
  <Override PartName="/word/footer100.xml" ContentType="application/vnd.openxmlformats-officedocument.wordprocessingml.footer+xml"/>
  <Override PartName="/word/header96.xml" ContentType="application/vnd.openxmlformats-officedocument.wordprocessingml.header+xml"/>
  <Override PartName="/word/header97.xml" ContentType="application/vnd.openxmlformats-officedocument.wordprocessingml.header+xml"/>
  <Override PartName="/word/footer101.xml" ContentType="application/vnd.openxmlformats-officedocument.wordprocessingml.footer+xml"/>
  <Override PartName="/word/footer102.xml" ContentType="application/vnd.openxmlformats-officedocument.wordprocessingml.footer+xml"/>
  <Override PartName="/word/header98.xml" ContentType="application/vnd.openxmlformats-officedocument.wordprocessingml.header+xml"/>
  <Override PartName="/word/footer103.xml" ContentType="application/vnd.openxmlformats-officedocument.wordprocessingml.footer+xml"/>
  <Override PartName="/word/header99.xml" ContentType="application/vnd.openxmlformats-officedocument.wordprocessingml.header+xml"/>
  <Override PartName="/word/header100.xml" ContentType="application/vnd.openxmlformats-officedocument.wordprocessingml.header+xml"/>
  <Override PartName="/word/footer104.xml" ContentType="application/vnd.openxmlformats-officedocument.wordprocessingml.footer+xml"/>
  <Override PartName="/word/footer105.xml" ContentType="application/vnd.openxmlformats-officedocument.wordprocessingml.footer+xml"/>
  <Override PartName="/word/header101.xml" ContentType="application/vnd.openxmlformats-officedocument.wordprocessingml.header+xml"/>
  <Override PartName="/word/footer106.xml" ContentType="application/vnd.openxmlformats-officedocument.wordprocessingml.footer+xml"/>
  <Override PartName="/word/header102.xml" ContentType="application/vnd.openxmlformats-officedocument.wordprocessingml.header+xml"/>
  <Override PartName="/word/header103.xml" ContentType="application/vnd.openxmlformats-officedocument.wordprocessingml.header+xml"/>
  <Override PartName="/word/footer107.xml" ContentType="application/vnd.openxmlformats-officedocument.wordprocessingml.footer+xml"/>
  <Override PartName="/word/footer108.xml" ContentType="application/vnd.openxmlformats-officedocument.wordprocessingml.footer+xml"/>
  <Override PartName="/word/header104.xml" ContentType="application/vnd.openxmlformats-officedocument.wordprocessingml.header+xml"/>
  <Override PartName="/word/footer109.xml" ContentType="application/vnd.openxmlformats-officedocument.wordprocessingml.footer+xml"/>
  <Override PartName="/word/header105.xml" ContentType="application/vnd.openxmlformats-officedocument.wordprocessingml.header+xml"/>
  <Override PartName="/word/header106.xml" ContentType="application/vnd.openxmlformats-officedocument.wordprocessingml.header+xml"/>
  <Override PartName="/word/footer110.xml" ContentType="application/vnd.openxmlformats-officedocument.wordprocessingml.footer+xml"/>
  <Override PartName="/word/footer111.xml" ContentType="application/vnd.openxmlformats-officedocument.wordprocessingml.footer+xml"/>
  <Override PartName="/word/footer112.xml" ContentType="application/vnd.openxmlformats-officedocument.wordprocessingml.footer+xml"/>
  <Override PartName="/word/header107.xml" ContentType="application/vnd.openxmlformats-officedocument.wordprocessingml.header+xml"/>
  <Override PartName="/word/header108.xml" ContentType="application/vnd.openxmlformats-officedocument.wordprocessingml.header+xml"/>
  <Override PartName="/word/footer113.xml" ContentType="application/vnd.openxmlformats-officedocument.wordprocessingml.footer+xml"/>
  <Override PartName="/word/footer114.xml" ContentType="application/vnd.openxmlformats-officedocument.wordprocessingml.footer+xml"/>
  <Override PartName="/word/footer115.xml" ContentType="application/vnd.openxmlformats-officedocument.wordprocessingml.footer+xml"/>
  <Override PartName="/word/header109.xml" ContentType="application/vnd.openxmlformats-officedocument.wordprocessingml.header+xml"/>
  <Override PartName="/word/header110.xml" ContentType="application/vnd.openxmlformats-officedocument.wordprocessingml.header+xml"/>
  <Override PartName="/word/footer116.xml" ContentType="application/vnd.openxmlformats-officedocument.wordprocessingml.footer+xml"/>
  <Override PartName="/word/footer117.xml" ContentType="application/vnd.openxmlformats-officedocument.wordprocessingml.footer+xml"/>
  <Override PartName="/word/footer118.xml" ContentType="application/vnd.openxmlformats-officedocument.wordprocessingml.footer+xml"/>
  <Override PartName="/word/header111.xml" ContentType="application/vnd.openxmlformats-officedocument.wordprocessingml.header+xml"/>
  <Override PartName="/word/header112.xml" ContentType="application/vnd.openxmlformats-officedocument.wordprocessingml.header+xml"/>
  <Override PartName="/word/footer119.xml" ContentType="application/vnd.openxmlformats-officedocument.wordprocessingml.footer+xml"/>
  <Override PartName="/word/footer120.xml" ContentType="application/vnd.openxmlformats-officedocument.wordprocessingml.footer+xml"/>
  <Override PartName="/word/footer121.xml" ContentType="application/vnd.openxmlformats-officedocument.wordprocessingml.footer+xml"/>
  <Override PartName="/word/header113.xml" ContentType="application/vnd.openxmlformats-officedocument.wordprocessingml.header+xml"/>
  <Override PartName="/word/header114.xml" ContentType="application/vnd.openxmlformats-officedocument.wordprocessingml.header+xml"/>
  <Override PartName="/word/footer122.xml" ContentType="application/vnd.openxmlformats-officedocument.wordprocessingml.footer+xml"/>
  <Override PartName="/word/footer123.xml" ContentType="application/vnd.openxmlformats-officedocument.wordprocessingml.footer+xml"/>
  <Override PartName="/word/footer124.xml" ContentType="application/vnd.openxmlformats-officedocument.wordprocessingml.footer+xml"/>
  <Override PartName="/word/header115.xml" ContentType="application/vnd.openxmlformats-officedocument.wordprocessingml.header+xml"/>
  <Override PartName="/word/header116.xml" ContentType="application/vnd.openxmlformats-officedocument.wordprocessingml.header+xml"/>
  <Override PartName="/word/footer125.xml" ContentType="application/vnd.openxmlformats-officedocument.wordprocessingml.footer+xml"/>
  <Override PartName="/word/footer126.xml" ContentType="application/vnd.openxmlformats-officedocument.wordprocessingml.footer+xml"/>
  <Override PartName="/word/footer127.xml" ContentType="application/vnd.openxmlformats-officedocument.wordprocessingml.footer+xml"/>
  <Override PartName="/word/header117.xml" ContentType="application/vnd.openxmlformats-officedocument.wordprocessingml.header+xml"/>
  <Override PartName="/word/header118.xml" ContentType="application/vnd.openxmlformats-officedocument.wordprocessingml.header+xml"/>
  <Override PartName="/word/footer128.xml" ContentType="application/vnd.openxmlformats-officedocument.wordprocessingml.footer+xml"/>
  <Override PartName="/word/footer129.xml" ContentType="application/vnd.openxmlformats-officedocument.wordprocessingml.footer+xml"/>
  <Override PartName="/word/footer130.xml" ContentType="application/vnd.openxmlformats-officedocument.wordprocessingml.footer+xml"/>
  <Override PartName="/word/header119.xml" ContentType="application/vnd.openxmlformats-officedocument.wordprocessingml.header+xml"/>
  <Override PartName="/word/header120.xml" ContentType="application/vnd.openxmlformats-officedocument.wordprocessingml.header+xml"/>
  <Override PartName="/word/footer131.xml" ContentType="application/vnd.openxmlformats-officedocument.wordprocessingml.footer+xml"/>
  <Override PartName="/word/footer132.xml" ContentType="application/vnd.openxmlformats-officedocument.wordprocessingml.footer+xml"/>
  <Override PartName="/word/footer133.xml" ContentType="application/vnd.openxmlformats-officedocument.wordprocessingml.footer+xml"/>
  <Override PartName="/word/header121.xml" ContentType="application/vnd.openxmlformats-officedocument.wordprocessingml.header+xml"/>
  <Override PartName="/word/header122.xml" ContentType="application/vnd.openxmlformats-officedocument.wordprocessingml.header+xml"/>
  <Override PartName="/word/footer134.xml" ContentType="application/vnd.openxmlformats-officedocument.wordprocessingml.footer+xml"/>
  <Override PartName="/word/footer135.xml" ContentType="application/vnd.openxmlformats-officedocument.wordprocessingml.footer+xml"/>
  <Override PartName="/word/footer136.xml" ContentType="application/vnd.openxmlformats-officedocument.wordprocessingml.footer+xml"/>
  <Override PartName="/word/header123.xml" ContentType="application/vnd.openxmlformats-officedocument.wordprocessingml.header+xml"/>
  <Override PartName="/word/header124.xml" ContentType="application/vnd.openxmlformats-officedocument.wordprocessingml.header+xml"/>
  <Override PartName="/word/footer137.xml" ContentType="application/vnd.openxmlformats-officedocument.wordprocessingml.footer+xml"/>
  <Override PartName="/word/footer138.xml" ContentType="application/vnd.openxmlformats-officedocument.wordprocessingml.footer+xml"/>
  <Override PartName="/word/footer139.xml" ContentType="application/vnd.openxmlformats-officedocument.wordprocessingml.footer+xml"/>
  <Override PartName="/word/header125.xml" ContentType="application/vnd.openxmlformats-officedocument.wordprocessingml.header+xml"/>
  <Override PartName="/word/header126.xml" ContentType="application/vnd.openxmlformats-officedocument.wordprocessingml.header+xml"/>
  <Override PartName="/word/footer140.xml" ContentType="application/vnd.openxmlformats-officedocument.wordprocessingml.footer+xml"/>
  <Override PartName="/word/footer141.xml" ContentType="application/vnd.openxmlformats-officedocument.wordprocessingml.footer+xml"/>
  <Override PartName="/word/footer142.xml" ContentType="application/vnd.openxmlformats-officedocument.wordprocessingml.footer+xml"/>
  <Override PartName="/word/header127.xml" ContentType="application/vnd.openxmlformats-officedocument.wordprocessingml.header+xml"/>
  <Override PartName="/word/header128.xml" ContentType="application/vnd.openxmlformats-officedocument.wordprocessingml.header+xml"/>
  <Override PartName="/word/footer143.xml" ContentType="application/vnd.openxmlformats-officedocument.wordprocessingml.footer+xml"/>
  <Override PartName="/word/footer144.xml" ContentType="application/vnd.openxmlformats-officedocument.wordprocessingml.footer+xml"/>
  <Override PartName="/word/footer145.xml" ContentType="application/vnd.openxmlformats-officedocument.wordprocessingml.footer+xml"/>
  <Override PartName="/word/header129.xml" ContentType="application/vnd.openxmlformats-officedocument.wordprocessingml.header+xml"/>
  <Override PartName="/word/header130.xml" ContentType="application/vnd.openxmlformats-officedocument.wordprocessingml.header+xml"/>
  <Override PartName="/word/footer146.xml" ContentType="application/vnd.openxmlformats-officedocument.wordprocessingml.footer+xml"/>
  <Override PartName="/word/footer147.xml" ContentType="application/vnd.openxmlformats-officedocument.wordprocessingml.footer+xml"/>
  <Override PartName="/word/footer148.xml" ContentType="application/vnd.openxmlformats-officedocument.wordprocessingml.footer+xml"/>
  <Override PartName="/word/header131.xml" ContentType="application/vnd.openxmlformats-officedocument.wordprocessingml.header+xml"/>
  <Override PartName="/word/header132.xml" ContentType="application/vnd.openxmlformats-officedocument.wordprocessingml.header+xml"/>
  <Override PartName="/word/footer149.xml" ContentType="application/vnd.openxmlformats-officedocument.wordprocessingml.footer+xml"/>
  <Override PartName="/word/footer150.xml" ContentType="application/vnd.openxmlformats-officedocument.wordprocessingml.footer+xml"/>
  <Override PartName="/word/footer151.xml" ContentType="application/vnd.openxmlformats-officedocument.wordprocessingml.footer+xml"/>
  <Override PartName="/word/header133.xml" ContentType="application/vnd.openxmlformats-officedocument.wordprocessingml.header+xml"/>
  <Override PartName="/word/header134.xml" ContentType="application/vnd.openxmlformats-officedocument.wordprocessingml.header+xml"/>
  <Override PartName="/word/footer152.xml" ContentType="application/vnd.openxmlformats-officedocument.wordprocessingml.footer+xml"/>
  <Override PartName="/word/footer153.xml" ContentType="application/vnd.openxmlformats-officedocument.wordprocessingml.footer+xml"/>
  <Override PartName="/word/footer154.xml" ContentType="application/vnd.openxmlformats-officedocument.wordprocessingml.footer+xml"/>
  <Override PartName="/word/header135.xml" ContentType="application/vnd.openxmlformats-officedocument.wordprocessingml.header+xml"/>
  <Override PartName="/word/header136.xml" ContentType="application/vnd.openxmlformats-officedocument.wordprocessingml.header+xml"/>
  <Override PartName="/word/footer155.xml" ContentType="application/vnd.openxmlformats-officedocument.wordprocessingml.footer+xml"/>
  <Override PartName="/word/footer156.xml" ContentType="application/vnd.openxmlformats-officedocument.wordprocessingml.footer+xml"/>
  <Override PartName="/word/footer157.xml" ContentType="application/vnd.openxmlformats-officedocument.wordprocessingml.footer+xml"/>
  <Override PartName="/word/header137.xml" ContentType="application/vnd.openxmlformats-officedocument.wordprocessingml.header+xml"/>
  <Override PartName="/word/header138.xml" ContentType="application/vnd.openxmlformats-officedocument.wordprocessingml.header+xml"/>
  <Override PartName="/word/footer158.xml" ContentType="application/vnd.openxmlformats-officedocument.wordprocessingml.footer+xml"/>
  <Override PartName="/word/footer159.xml" ContentType="application/vnd.openxmlformats-officedocument.wordprocessingml.footer+xml"/>
  <Override PartName="/word/footer160.xml" ContentType="application/vnd.openxmlformats-officedocument.wordprocessingml.footer+xml"/>
  <Override PartName="/word/header139.xml" ContentType="application/vnd.openxmlformats-officedocument.wordprocessingml.header+xml"/>
  <Override PartName="/word/header140.xml" ContentType="application/vnd.openxmlformats-officedocument.wordprocessingml.header+xml"/>
  <Override PartName="/word/footer161.xml" ContentType="application/vnd.openxmlformats-officedocument.wordprocessingml.footer+xml"/>
  <Override PartName="/word/footer162.xml" ContentType="application/vnd.openxmlformats-officedocument.wordprocessingml.footer+xml"/>
  <Override PartName="/word/footer163.xml" ContentType="application/vnd.openxmlformats-officedocument.wordprocessingml.footer+xml"/>
  <Override PartName="/word/header141.xml" ContentType="application/vnd.openxmlformats-officedocument.wordprocessingml.header+xml"/>
  <Override PartName="/word/header142.xml" ContentType="application/vnd.openxmlformats-officedocument.wordprocessingml.header+xml"/>
  <Override PartName="/word/footer164.xml" ContentType="application/vnd.openxmlformats-officedocument.wordprocessingml.footer+xml"/>
  <Override PartName="/word/footer165.xml" ContentType="application/vnd.openxmlformats-officedocument.wordprocessingml.footer+xml"/>
  <Override PartName="/word/footer166.xml" ContentType="application/vnd.openxmlformats-officedocument.wordprocessingml.footer+xml"/>
  <Override PartName="/word/header143.xml" ContentType="application/vnd.openxmlformats-officedocument.wordprocessingml.header+xml"/>
  <Override PartName="/word/header144.xml" ContentType="application/vnd.openxmlformats-officedocument.wordprocessingml.header+xml"/>
  <Override PartName="/word/footer167.xml" ContentType="application/vnd.openxmlformats-officedocument.wordprocessingml.footer+xml"/>
  <Override PartName="/word/footer168.xml" ContentType="application/vnd.openxmlformats-officedocument.wordprocessingml.footer+xml"/>
  <Override PartName="/word/footer169.xml" ContentType="application/vnd.openxmlformats-officedocument.wordprocessingml.footer+xml"/>
  <Override PartName="/word/header145.xml" ContentType="application/vnd.openxmlformats-officedocument.wordprocessingml.header+xml"/>
  <Override PartName="/word/header146.xml" ContentType="application/vnd.openxmlformats-officedocument.wordprocessingml.header+xml"/>
  <Override PartName="/word/footer170.xml" ContentType="application/vnd.openxmlformats-officedocument.wordprocessingml.footer+xml"/>
  <Override PartName="/word/footer171.xml" ContentType="application/vnd.openxmlformats-officedocument.wordprocessingml.footer+xml"/>
  <Override PartName="/word/footer172.xml" ContentType="application/vnd.openxmlformats-officedocument.wordprocessingml.footer+xml"/>
  <Override PartName="/word/header147.xml" ContentType="application/vnd.openxmlformats-officedocument.wordprocessingml.header+xml"/>
  <Override PartName="/word/header148.xml" ContentType="application/vnd.openxmlformats-officedocument.wordprocessingml.header+xml"/>
  <Override PartName="/word/footer173.xml" ContentType="application/vnd.openxmlformats-officedocument.wordprocessingml.footer+xml"/>
  <Override PartName="/word/footer174.xml" ContentType="application/vnd.openxmlformats-officedocument.wordprocessingml.footer+xml"/>
  <Override PartName="/word/footer175.xml" ContentType="application/vnd.openxmlformats-officedocument.wordprocessingml.footer+xml"/>
  <Override PartName="/word/header149.xml" ContentType="application/vnd.openxmlformats-officedocument.wordprocessingml.header+xml"/>
  <Override PartName="/word/header150.xml" ContentType="application/vnd.openxmlformats-officedocument.wordprocessingml.header+xml"/>
  <Override PartName="/word/footer176.xml" ContentType="application/vnd.openxmlformats-officedocument.wordprocessingml.footer+xml"/>
  <Override PartName="/word/footer177.xml" ContentType="application/vnd.openxmlformats-officedocument.wordprocessingml.footer+xml"/>
  <Override PartName="/word/footer178.xml" ContentType="application/vnd.openxmlformats-officedocument.wordprocessingml.footer+xml"/>
  <Override PartName="/word/header151.xml" ContentType="application/vnd.openxmlformats-officedocument.wordprocessingml.header+xml"/>
  <Override PartName="/word/header152.xml" ContentType="application/vnd.openxmlformats-officedocument.wordprocessingml.header+xml"/>
  <Override PartName="/word/footer179.xml" ContentType="application/vnd.openxmlformats-officedocument.wordprocessingml.footer+xml"/>
  <Override PartName="/word/footer180.xml" ContentType="application/vnd.openxmlformats-officedocument.wordprocessingml.footer+xml"/>
  <Override PartName="/word/footer181.xml" ContentType="application/vnd.openxmlformats-officedocument.wordprocessingml.footer+xml"/>
  <Override PartName="/word/header153.xml" ContentType="application/vnd.openxmlformats-officedocument.wordprocessingml.header+xml"/>
  <Override PartName="/word/header154.xml" ContentType="application/vnd.openxmlformats-officedocument.wordprocessingml.header+xml"/>
  <Override PartName="/word/footer182.xml" ContentType="application/vnd.openxmlformats-officedocument.wordprocessingml.footer+xml"/>
  <Override PartName="/word/footer183.xml" ContentType="application/vnd.openxmlformats-officedocument.wordprocessingml.footer+xml"/>
  <Override PartName="/word/footer184.xml" ContentType="application/vnd.openxmlformats-officedocument.wordprocessingml.footer+xml"/>
  <Override PartName="/word/header155.xml" ContentType="application/vnd.openxmlformats-officedocument.wordprocessingml.header+xml"/>
  <Override PartName="/word/header156.xml" ContentType="application/vnd.openxmlformats-officedocument.wordprocessingml.header+xml"/>
  <Override PartName="/word/footer185.xml" ContentType="application/vnd.openxmlformats-officedocument.wordprocessingml.footer+xml"/>
  <Override PartName="/word/footer186.xml" ContentType="application/vnd.openxmlformats-officedocument.wordprocessingml.footer+xml"/>
  <Override PartName="/word/footer187.xml" ContentType="application/vnd.openxmlformats-officedocument.wordprocessingml.footer+xml"/>
  <Override PartName="/word/header157.xml" ContentType="application/vnd.openxmlformats-officedocument.wordprocessingml.header+xml"/>
  <Override PartName="/word/header158.xml" ContentType="application/vnd.openxmlformats-officedocument.wordprocessingml.header+xml"/>
  <Override PartName="/word/footer188.xml" ContentType="application/vnd.openxmlformats-officedocument.wordprocessingml.footer+xml"/>
  <Override PartName="/word/footer189.xml" ContentType="application/vnd.openxmlformats-officedocument.wordprocessingml.footer+xml"/>
  <Override PartName="/word/footer190.xml" ContentType="application/vnd.openxmlformats-officedocument.wordprocessingml.footer+xml"/>
  <Override PartName="/word/header159.xml" ContentType="application/vnd.openxmlformats-officedocument.wordprocessingml.header+xml"/>
  <Override PartName="/word/header160.xml" ContentType="application/vnd.openxmlformats-officedocument.wordprocessingml.header+xml"/>
  <Override PartName="/word/footer191.xml" ContentType="application/vnd.openxmlformats-officedocument.wordprocessingml.footer+xml"/>
  <Override PartName="/word/footer192.xml" ContentType="application/vnd.openxmlformats-officedocument.wordprocessingml.footer+xml"/>
  <Override PartName="/word/footer193.xml" ContentType="application/vnd.openxmlformats-officedocument.wordprocessingml.footer+xml"/>
  <Override PartName="/word/header161.xml" ContentType="application/vnd.openxmlformats-officedocument.wordprocessingml.header+xml"/>
  <Override PartName="/word/header162.xml" ContentType="application/vnd.openxmlformats-officedocument.wordprocessingml.header+xml"/>
  <Override PartName="/word/footer194.xml" ContentType="application/vnd.openxmlformats-officedocument.wordprocessingml.footer+xml"/>
  <Override PartName="/word/footer195.xml" ContentType="application/vnd.openxmlformats-officedocument.wordprocessingml.footer+xml"/>
  <Override PartName="/word/footer196.xml" ContentType="application/vnd.openxmlformats-officedocument.wordprocessingml.footer+xml"/>
  <Override PartName="/word/header163.xml" ContentType="application/vnd.openxmlformats-officedocument.wordprocessingml.header+xml"/>
  <Override PartName="/word/header164.xml" ContentType="application/vnd.openxmlformats-officedocument.wordprocessingml.header+xml"/>
  <Override PartName="/word/footer197.xml" ContentType="application/vnd.openxmlformats-officedocument.wordprocessingml.footer+xml"/>
  <Override PartName="/word/footer198.xml" ContentType="application/vnd.openxmlformats-officedocument.wordprocessingml.footer+xml"/>
  <Override PartName="/word/footer199.xml" ContentType="application/vnd.openxmlformats-officedocument.wordprocessingml.footer+xml"/>
  <Override PartName="/word/header165.xml" ContentType="application/vnd.openxmlformats-officedocument.wordprocessingml.header+xml"/>
  <Override PartName="/word/header166.xml" ContentType="application/vnd.openxmlformats-officedocument.wordprocessingml.header+xml"/>
  <Override PartName="/word/footer200.xml" ContentType="application/vnd.openxmlformats-officedocument.wordprocessingml.footer+xml"/>
  <Override PartName="/word/footer201.xml" ContentType="application/vnd.openxmlformats-officedocument.wordprocessingml.footer+xml"/>
  <Override PartName="/word/header167.xml" ContentType="application/vnd.openxmlformats-officedocument.wordprocessingml.header+xml"/>
  <Override PartName="/word/footer202.xml" ContentType="application/vnd.openxmlformats-officedocument.wordprocessingml.footer+xml"/>
  <Override PartName="/word/header168.xml" ContentType="application/vnd.openxmlformats-officedocument.wordprocessingml.header+xml"/>
  <Override PartName="/word/header169.xml" ContentType="application/vnd.openxmlformats-officedocument.wordprocessingml.header+xml"/>
  <Override PartName="/word/footer203.xml" ContentType="application/vnd.openxmlformats-officedocument.wordprocessingml.footer+xml"/>
  <Override PartName="/word/footer204.xml" ContentType="application/vnd.openxmlformats-officedocument.wordprocessingml.footer+xml"/>
  <Override PartName="/word/header170.xml" ContentType="application/vnd.openxmlformats-officedocument.wordprocessingml.header+xml"/>
  <Override PartName="/word/footer205.xml" ContentType="application/vnd.openxmlformats-officedocument.wordprocessingml.footer+xml"/>
  <Override PartName="/word/header171.xml" ContentType="application/vnd.openxmlformats-officedocument.wordprocessingml.header+xml"/>
  <Override PartName="/word/header172.xml" ContentType="application/vnd.openxmlformats-officedocument.wordprocessingml.header+xml"/>
  <Override PartName="/word/footer206.xml" ContentType="application/vnd.openxmlformats-officedocument.wordprocessingml.footer+xml"/>
  <Override PartName="/word/footer207.xml" ContentType="application/vnd.openxmlformats-officedocument.wordprocessingml.footer+xml"/>
  <Override PartName="/word/header173.xml" ContentType="application/vnd.openxmlformats-officedocument.wordprocessingml.header+xml"/>
  <Override PartName="/word/footer20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C32CD51" w14:textId="77777777" w:rsidR="00745D7A" w:rsidRDefault="00D05616" w:rsidP="00136126">
      <w:pPr>
        <w:pStyle w:val="Prophuvudrubrik"/>
      </w:pPr>
      <w:sdt>
        <w:sdtPr>
          <w:alias w:val="Publikation"/>
          <w:tag w:val="Publikation"/>
          <w:id w:val="-33422728"/>
          <w:lock w:val="sdtContentLocked"/>
          <w:text/>
        </w:sdtPr>
        <w:sdtContent>
          <w:r w:rsidR="00745D7A">
            <w:t>Regeringens proposition</w:t>
          </w:r>
        </w:sdtContent>
      </w:sdt>
      <w:r w:rsidR="00745D7A">
        <w:rPr>
          <w:noProof/>
          <w:lang w:eastAsia="sv-SE"/>
        </w:rPr>
        <mc:AlternateContent>
          <mc:Choice Requires="wps">
            <w:drawing>
              <wp:anchor distT="0" distB="0" distL="114300" distR="114300" simplePos="0" relativeHeight="251658240" behindDoc="1" locked="0" layoutInCell="1" allowOverlap="1" wp14:anchorId="69B40945" wp14:editId="3AD48B30">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083728AC" w14:textId="77777777" w:rsidR="004E5C8C" w:rsidRPr="00811BB8" w:rsidRDefault="004E5C8C" w:rsidP="00136126">
                                <w:pPr>
                                  <w:pStyle w:val="Brdtext"/>
                                </w:pPr>
                                <w:r>
                                  <w:rPr>
                                    <w:noProof/>
                                    <w:lang w:eastAsia="sv-SE"/>
                                  </w:rPr>
                                  <w:drawing>
                                    <wp:inline distT="0" distB="0" distL="0" distR="0" wp14:anchorId="16560D84" wp14:editId="7E5147FB">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9B40945"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083728AC" w14:textId="77777777" w:rsidR="004E5C8C" w:rsidRPr="00811BB8" w:rsidRDefault="004E5C8C" w:rsidP="00136126">
                          <w:pPr>
                            <w:pStyle w:val="Brdtext"/>
                          </w:pPr>
                          <w:r>
                            <w:rPr>
                              <w:noProof/>
                              <w:lang w:eastAsia="sv-SE"/>
                            </w:rPr>
                            <w:drawing>
                              <wp:inline distT="0" distB="0" distL="0" distR="0" wp14:anchorId="16560D84" wp14:editId="7E5147FB">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Content>
        <w:p w14:paraId="73FB92A9" w14:textId="4BA66139" w:rsidR="00745D7A" w:rsidRDefault="00EB4015" w:rsidP="00136126">
          <w:pPr>
            <w:pStyle w:val="Prophuvudrubrik"/>
          </w:pPr>
          <w:r>
            <w:t>2018/19:158</w:t>
          </w:r>
        </w:p>
      </w:sdtContent>
    </w:sdt>
    <w:p w14:paraId="15365AE7" w14:textId="77777777" w:rsidR="00745D7A" w:rsidRPr="005F407A" w:rsidRDefault="00745D7A" w:rsidP="00136126">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397F28" w14:paraId="69D23341" w14:textId="77777777">
        <w:sdt>
          <w:sdtPr>
            <w:alias w:val="Rubrik"/>
            <w:tag w:val="Rubrik"/>
            <w:id w:val="-283352459"/>
            <w:temporary/>
            <w:dataBinding w:prefixMappings="xmlns:ns0='http://rkdhs/mallar/lagstiftning/Prop/Prop.xsd'" w:xpath="/ns0:dokumentvärden[1]/ns0:titel[1]" w:storeItemID="{068625C3-B546-44A5-B525-B7CC092E5AD6}"/>
            <w:text w:multiLine="1"/>
          </w:sdtPr>
          <w:sdtContent>
            <w:tc>
              <w:tcPr>
                <w:tcW w:w="5834" w:type="dxa"/>
                <w:tcMar>
                  <w:left w:w="0" w:type="dxa"/>
                </w:tcMar>
              </w:tcPr>
              <w:p w14:paraId="614A0CFC" w14:textId="0396F64E" w:rsidR="00745D7A" w:rsidRDefault="002734C2" w:rsidP="00166139">
                <w:pPr>
                  <w:pStyle w:val="Proprubrik"/>
                  <w:spacing w:after="20"/>
                </w:pPr>
                <w:r>
                  <w:t>En ny reglering för tjänstepensionsföretag</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Content>
              <w:p w14:paraId="70E0FACF" w14:textId="0432F97E" w:rsidR="00745D7A" w:rsidRDefault="00931476" w:rsidP="00136126">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Content>
              <w:p w14:paraId="0202BA2F" w14:textId="1F25D85A" w:rsidR="00745D7A" w:rsidRPr="00141F91" w:rsidRDefault="00EB4015" w:rsidP="00136126">
                <w:pPr>
                  <w:pStyle w:val="Proprubrik"/>
                  <w:rPr>
                    <w:szCs w:val="26"/>
                  </w:rPr>
                </w:pPr>
                <w:r>
                  <w:rPr>
                    <w:szCs w:val="26"/>
                  </w:rPr>
                  <w:t>2018/19:158</w:t>
                </w:r>
              </w:p>
            </w:sdtContent>
          </w:sdt>
        </w:tc>
      </w:tr>
    </w:tbl>
    <w:p w14:paraId="3CAD4643" w14:textId="77777777" w:rsidR="00745D7A" w:rsidRDefault="00745D7A" w:rsidP="00166139">
      <w:pPr>
        <w:pStyle w:val="Brdtext"/>
        <w:spacing w:before="60"/>
      </w:pPr>
    </w:p>
    <w:p w14:paraId="5E6D3A6D" w14:textId="77777777" w:rsidR="00745D7A" w:rsidRDefault="00745D7A" w:rsidP="00136126">
      <w:pPr>
        <w:pStyle w:val="Brdtext"/>
      </w:pPr>
      <w:r>
        <w:t>Regeringen överlämnar denna proposition till riksdagen.</w:t>
      </w:r>
    </w:p>
    <w:p w14:paraId="1F674962" w14:textId="77777777" w:rsidR="00745D7A" w:rsidRDefault="00745D7A" w:rsidP="00136126">
      <w:pPr>
        <w:pStyle w:val="Brdtext"/>
      </w:pPr>
    </w:p>
    <w:p w14:paraId="5876E9A6" w14:textId="3D5BDED0" w:rsidR="00745D7A" w:rsidRPr="00AD7409" w:rsidRDefault="00745D7A" w:rsidP="00136126">
      <w:pPr>
        <w:pStyle w:val="Brdtext"/>
        <w:rPr>
          <w:lang w:val="de-DE"/>
        </w:rPr>
      </w:pPr>
      <w:r w:rsidRPr="00AD7409">
        <w:rPr>
          <w:lang w:val="de-DE"/>
        </w:rPr>
        <w:t xml:space="preserve">Stockholm </w:t>
      </w:r>
      <w:sdt>
        <w:sdtPr>
          <w:rPr>
            <w:lang w:val="de-DE"/>
          </w:rPr>
          <w:alias w:val="Datum"/>
          <w:tag w:val="Datum"/>
          <w:id w:val="-1894106154"/>
          <w:date w:fullDate="2019-08-29T00:00:00Z">
            <w:dateFormat w:val="'den' d MMMM yyyy"/>
            <w:lid w:val="sv-SE"/>
            <w:storeMappedDataAs w:val="dateTime"/>
            <w:calendar w:val="gregorian"/>
          </w:date>
        </w:sdtPr>
        <w:sdtContent>
          <w:r w:rsidR="007D2B7A" w:rsidRPr="00AD7409">
            <w:rPr>
              <w:lang w:val="de-DE"/>
            </w:rPr>
            <w:t>den 29 augusti 2019</w:t>
          </w:r>
        </w:sdtContent>
      </w:sdt>
    </w:p>
    <w:p w14:paraId="64EE7638" w14:textId="77777777" w:rsidR="00745D7A" w:rsidRPr="00AD7409" w:rsidRDefault="00745D7A" w:rsidP="00136126">
      <w:pPr>
        <w:pStyle w:val="Brdtextmedindrag"/>
        <w:rPr>
          <w:lang w:val="de-DE"/>
        </w:rPr>
      </w:pPr>
    </w:p>
    <w:p w14:paraId="2B3A3848" w14:textId="2ABEFE19" w:rsidR="00745D7A" w:rsidRPr="00AD7409" w:rsidRDefault="002734C2" w:rsidP="00136126">
      <w:pPr>
        <w:pStyle w:val="Propnamnunderskrift1"/>
        <w:rPr>
          <w:lang w:val="de-DE"/>
        </w:rPr>
      </w:pPr>
      <w:r w:rsidRPr="00AD7409">
        <w:rPr>
          <w:lang w:val="de-DE"/>
        </w:rPr>
        <w:t>Stefan Löfven</w:t>
      </w:r>
    </w:p>
    <w:p w14:paraId="738DF83F" w14:textId="46A6B9CD" w:rsidR="00745D7A" w:rsidRDefault="00745D7A" w:rsidP="00136126">
      <w:pPr>
        <w:pStyle w:val="Propnamnunderskrift2"/>
        <w:tabs>
          <w:tab w:val="clear" w:pos="2693"/>
          <w:tab w:val="clear" w:pos="7474"/>
          <w:tab w:val="left" w:pos="2126"/>
        </w:tabs>
      </w:pPr>
      <w:r w:rsidRPr="00AD7409">
        <w:rPr>
          <w:lang w:val="de-DE"/>
        </w:rPr>
        <w:tab/>
      </w:r>
      <w:r w:rsidR="002734C2">
        <w:t>Per Bolund</w:t>
      </w:r>
    </w:p>
    <w:p w14:paraId="28797DC7" w14:textId="5C6AD9B8" w:rsidR="00745D7A" w:rsidRPr="008624B2" w:rsidRDefault="00745D7A" w:rsidP="00136126">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Content>
          <w:r w:rsidR="00931476">
            <w:rPr>
              <w:i w:val="0"/>
            </w:rPr>
            <w:t>Finansdepartementet</w:t>
          </w:r>
        </w:sdtContent>
      </w:sdt>
      <w:r w:rsidRPr="008624B2">
        <w:rPr>
          <w:i w:val="0"/>
        </w:rPr>
        <w:t>)</w:t>
      </w:r>
    </w:p>
    <w:p w14:paraId="57DAFC8E" w14:textId="77777777" w:rsidR="00745D7A" w:rsidRDefault="00745D7A" w:rsidP="00136126">
      <w:pPr>
        <w:pStyle w:val="Brdtextmedindrag"/>
      </w:pPr>
    </w:p>
    <w:p w14:paraId="0717B572" w14:textId="77777777" w:rsidR="00745D7A" w:rsidRDefault="00745D7A" w:rsidP="00136126">
      <w:pPr>
        <w:pStyle w:val="Brdtextmedindrag"/>
      </w:pPr>
    </w:p>
    <w:p w14:paraId="3398926F" w14:textId="77777777" w:rsidR="00745D7A" w:rsidRDefault="00745D7A" w:rsidP="00136126">
      <w:pPr>
        <w:pStyle w:val="Brdtextmedindrag"/>
      </w:pPr>
    </w:p>
    <w:p w14:paraId="7F3672C1" w14:textId="77777777" w:rsidR="00745D7A" w:rsidRDefault="00745D7A" w:rsidP="00136126">
      <w:pPr>
        <w:pStyle w:val="Proprubrik"/>
        <w:spacing w:before="80" w:after="400"/>
      </w:pPr>
      <w:r>
        <w:t>Propositionens huvudsakliga innehåll</w:t>
      </w:r>
    </w:p>
    <w:p w14:paraId="1993E5AC" w14:textId="77777777" w:rsidR="002734C2" w:rsidRDefault="002734C2" w:rsidP="002734C2">
      <w:pPr>
        <w:pStyle w:val="Brdtext"/>
      </w:pPr>
      <w:r>
        <w:t>I propositionen lämnas förslag till en ny reglering för att i svensk rätt genomföra Europaparlamentets och rådets direktiv (EU) 2016/2341 av den 14 december 2016 om verksamhet i och tillsyn över tjänste</w:t>
      </w:r>
      <w:r>
        <w:softHyphen/>
        <w:t>pensions</w:t>
      </w:r>
      <w:r>
        <w:softHyphen/>
        <w:t>institut (andra tjänstepensionsdirektivet) med avseende på en ny typ av institut, tjänstepensionsföretag. Andra tjänstepensions</w:t>
      </w:r>
      <w:r>
        <w:softHyphen/>
        <w:t>direktivet ersätter Europa</w:t>
      </w:r>
      <w:r>
        <w:softHyphen/>
        <w:t>parlamentets och rådets direktiv 2003/41/EG om verk</w:t>
      </w:r>
      <w:r>
        <w:softHyphen/>
        <w:t>samhet i och tillsyn över tjänstepensionsinstitut (första tjänste</w:t>
      </w:r>
      <w:r>
        <w:softHyphen/>
        <w:t>pensions</w:t>
      </w:r>
      <w:r>
        <w:softHyphen/>
        <w:t>direktivet). Med tjänstepensionsinstitut avses i båda direktiven sådana institut som inte redan lyder under harmoniserade regler på EU</w:t>
      </w:r>
      <w:r>
        <w:noBreakHyphen/>
        <w:t>nivå och som förvaltar fonderade medel utifrån syftet att tillhandahålla tjänste</w:t>
      </w:r>
      <w:r>
        <w:softHyphen/>
        <w:t>pensionsförmåner. Liksom första tjänste</w:t>
      </w:r>
      <w:r>
        <w:softHyphen/>
        <w:t>pensions</w:t>
      </w:r>
      <w:r>
        <w:softHyphen/>
        <w:t>direktivet är andra tjänste</w:t>
      </w:r>
      <w:r>
        <w:softHyphen/>
        <w:t>pensionsdirektivet byggt på en princip om minimi</w:t>
      </w:r>
      <w:r>
        <w:softHyphen/>
        <w:t>harmonisering, dvs. medlemsstaterna har frihet att införa mera långt</w:t>
      </w:r>
      <w:r>
        <w:softHyphen/>
        <w:t>gående krav än vad som följer av direktivet. Den nya regleringen ska enligt vad som föreslås i propositionen tas in i en ny lag om tjänstepensionsföretag med andra tjänste</w:t>
      </w:r>
      <w:r>
        <w:softHyphen/>
        <w:t xml:space="preserve">pensionsdirektivet som grund. </w:t>
      </w:r>
    </w:p>
    <w:p w14:paraId="59DEB6DF" w14:textId="77777777" w:rsidR="002734C2" w:rsidRDefault="002734C2" w:rsidP="002734C2">
      <w:pPr>
        <w:pStyle w:val="Brdtextmedindrag"/>
      </w:pPr>
      <w:r>
        <w:t>Understödsföreningar som meddelar försäkring avseende tjänste</w:t>
      </w:r>
      <w:r>
        <w:softHyphen/>
        <w:t>pension, s.k. tjänstepensionskassor, omfattas av andra tjänstepensions</w:t>
      </w:r>
      <w:r>
        <w:softHyphen/>
        <w:t>direktivet, liksom de omfattas av första tjänstepensionsdirektivet. Tjänste</w:t>
      </w:r>
      <w:r>
        <w:softHyphen/>
        <w:t>pensionskassor tillämpar i dag den upphävda lagen (1972:262) om under</w:t>
      </w:r>
      <w:r>
        <w:softHyphen/>
        <w:t>stödsföreningar. I propositionen föreslås bestämmelser som gör det möjligt för tjänstepensionskassor att fortsätta driva verksamhet som tjänste</w:t>
      </w:r>
      <w:r>
        <w:softHyphen/>
        <w:t>pen</w:t>
      </w:r>
      <w:r>
        <w:softHyphen/>
        <w:t xml:space="preserve">sionsföretag enligt den nya lagen om tjänstepensionsföretag. </w:t>
      </w:r>
    </w:p>
    <w:p w14:paraId="501A7C7A" w14:textId="77777777" w:rsidR="002734C2" w:rsidRDefault="002734C2" w:rsidP="002734C2">
      <w:pPr>
        <w:pStyle w:val="Brdtextmedindrag"/>
      </w:pPr>
      <w:r>
        <w:t>Försäkringsföretag som endast meddelar försäkring avseende tjänste</w:t>
      </w:r>
      <w:r>
        <w:softHyphen/>
        <w:t xml:space="preserve">pension har enligt den bedömning som görs i propositionen möjlighet att </w:t>
      </w:r>
      <w:r>
        <w:lastRenderedPageBreak/>
        <w:t>driva verksamhet som omfattas av andra tjänstepensionsdirektivet. Denna möjlighet bör utnyttjas i svensk rätt. Det föreslås därför att försäkrings</w:t>
      </w:r>
      <w:r>
        <w:softHyphen/>
        <w:t>företag efter omvandling ska få driva tjänstepensions</w:t>
      </w:r>
      <w:r>
        <w:softHyphen/>
        <w:t xml:space="preserve">verksamhet som tjänstepensionsföretag. </w:t>
      </w:r>
    </w:p>
    <w:p w14:paraId="23262AA4" w14:textId="32B0FF48" w:rsidR="002734C2" w:rsidRDefault="002734C2" w:rsidP="002734C2">
      <w:pPr>
        <w:pStyle w:val="Brdtextmedindrag"/>
      </w:pPr>
      <w:r>
        <w:t>I propositionen föreslås särskilda rörelseregler för tjänste</w:t>
      </w:r>
      <w:r>
        <w:softHyphen/>
        <w:t>pensions</w:t>
      </w:r>
      <w:r>
        <w:softHyphen/>
        <w:t>företag. De rörelse</w:t>
      </w:r>
      <w:r>
        <w:softHyphen/>
        <w:t>reglerna motsvarar delvis den befintliga regleringen i försäkringsrörelselagen (2010:2043). Bland annat ska sär</w:t>
      </w:r>
      <w:r>
        <w:softHyphen/>
        <w:t>skilda bestäm</w:t>
      </w:r>
      <w:r>
        <w:softHyphen/>
        <w:t>melser om invest</w:t>
      </w:r>
      <w:r>
        <w:softHyphen/>
        <w:t>eringar, kapitalkrav, företagsstyrning och information tillämpas enligt den nya lagen</w:t>
      </w:r>
      <w:r w:rsidR="0074404B">
        <w:t xml:space="preserve"> </w:t>
      </w:r>
      <w:r w:rsidR="0074404B" w:rsidRPr="0074404B">
        <w:t>om tjänstepensionsföretag</w:t>
      </w:r>
      <w:r>
        <w:t>. Dessa rörelse</w:t>
      </w:r>
      <w:r w:rsidR="0074404B">
        <w:softHyphen/>
      </w:r>
      <w:r>
        <w:t>regler baserar sig delvis direkt på andra tjänstepensionsdirektivet. När det gäller kapitalkrav föreslås en förstärkt reglering i förhållande till direktivet genom införande av ett riskbaserat kapitalkrav för tjänste</w:t>
      </w:r>
      <w:r>
        <w:softHyphen/>
        <w:t>pensionsföretag.</w:t>
      </w:r>
    </w:p>
    <w:p w14:paraId="0A3E92A6" w14:textId="77777777" w:rsidR="002734C2" w:rsidRPr="00252C02" w:rsidRDefault="002734C2" w:rsidP="002734C2">
      <w:pPr>
        <w:pStyle w:val="Brdtextmedindrag"/>
      </w:pPr>
      <w:r w:rsidRPr="00252C02">
        <w:t xml:space="preserve">I </w:t>
      </w:r>
      <w:r>
        <w:t>propositionen</w:t>
      </w:r>
      <w:r w:rsidRPr="00252C02">
        <w:t xml:space="preserve"> föreslås även att tjänstepensionsföretag ska offentlig</w:t>
      </w:r>
      <w:r>
        <w:softHyphen/>
      </w:r>
      <w:r w:rsidRPr="00252C02">
        <w:t>göra sina principer för aktieägarengagemang samt delar av sina invest</w:t>
      </w:r>
      <w:r>
        <w:softHyphen/>
      </w:r>
      <w:r w:rsidRPr="00252C02">
        <w:t>eringsstrategier och överenskommelser med kapitalförvaltare. Förslaget innebär att ett EU-direktiv om ökat aktieägarengagemang genomförs även beträffande tjänstepensionsföretag.</w:t>
      </w:r>
    </w:p>
    <w:p w14:paraId="1D8C9F35" w14:textId="77777777" w:rsidR="002734C2" w:rsidRDefault="002734C2" w:rsidP="00AA5B6B">
      <w:pPr>
        <w:pStyle w:val="Brdtextmedindrag"/>
      </w:pPr>
      <w:r w:rsidRPr="00252C02">
        <w:t>Lagändringarna föreslås träda i kraft den 1</w:t>
      </w:r>
      <w:r>
        <w:t>5 </w:t>
      </w:r>
      <w:r w:rsidRPr="00252C02">
        <w:t>december 2019</w:t>
      </w:r>
      <w:r>
        <w:t>, utom en bestämmelse om avgifter vid återköp och överföring av försäkring som föreslås träda i kraft den 1 januari 2020</w:t>
      </w:r>
      <w:r w:rsidRPr="00252C02">
        <w:t xml:space="preserve">. </w:t>
      </w:r>
      <w:r>
        <w:t>Det föreslås även att bestäm</w:t>
      </w:r>
      <w:r>
        <w:softHyphen/>
        <w:t xml:space="preserve">melser om att tjänstepensionsföretag ska lämna vissa årliga redogörelser ska tillämpas första gången 2020. </w:t>
      </w:r>
      <w:r w:rsidRPr="00252C02">
        <w:t>Vissa övergångsbestämm</w:t>
      </w:r>
      <w:r>
        <w:softHyphen/>
      </w:r>
      <w:r w:rsidRPr="00252C02">
        <w:t>elser föreslås för befintliga understödsföreningar</w:t>
      </w:r>
      <w:r>
        <w:t xml:space="preserve"> och livförsäkringsföretag som över</w:t>
      </w:r>
      <w:r>
        <w:softHyphen/>
        <w:t>väger att gå över från att driva verksamhet enligt den upphävda lagen om understödsföreningar respektive försäkrings</w:t>
      </w:r>
      <w:r>
        <w:softHyphen/>
        <w:t>rörelselagen till att driva verk</w:t>
      </w:r>
      <w:r>
        <w:softHyphen/>
        <w:t>samhet enligt den nya lagen om tjänste</w:t>
      </w:r>
      <w:r>
        <w:softHyphen/>
        <w:t>pensionsföretag.</w:t>
      </w:r>
    </w:p>
    <w:p w14:paraId="66DD4C6C" w14:textId="77777777" w:rsidR="00745D7A" w:rsidRDefault="00745D7A" w:rsidP="00136126">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52C9C43E" w14:textId="77777777" w:rsidR="00745D7A" w:rsidRPr="00773619" w:rsidRDefault="00745D7A" w:rsidP="00EB4015">
          <w:pPr>
            <w:pStyle w:val="Innehllsfrteckning"/>
            <w:pageBreakBefore/>
            <w:spacing w:before="0"/>
            <w:rPr>
              <w:sz w:val="30"/>
              <w:szCs w:val="30"/>
            </w:rPr>
          </w:pPr>
          <w:r w:rsidRPr="00773619">
            <w:rPr>
              <w:rFonts w:eastAsiaTheme="minorHAnsi"/>
              <w:noProof/>
              <w:sz w:val="30"/>
              <w:szCs w:val="30"/>
            </w:rPr>
            <w:t>Innehållsförteckning</w:t>
          </w:r>
        </w:p>
        <w:p w14:paraId="031C9FCD" w14:textId="75B02334" w:rsidR="00AA5B6B" w:rsidRDefault="00745D7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17902772" w:history="1">
            <w:r w:rsidR="00AA5B6B" w:rsidRPr="00BB0CC7">
              <w:rPr>
                <w:rStyle w:val="Hyperlnk"/>
                <w14:scene3d>
                  <w14:camera w14:prst="orthographicFront"/>
                  <w14:lightRig w14:rig="threePt" w14:dir="t">
                    <w14:rot w14:lat="0" w14:lon="0" w14:rev="0"/>
                  </w14:lightRig>
                </w14:scene3d>
              </w:rPr>
              <w:t>1</w:t>
            </w:r>
            <w:r w:rsidR="00AA5B6B">
              <w:rPr>
                <w:rFonts w:asciiTheme="minorHAnsi" w:eastAsiaTheme="minorEastAsia" w:hAnsiTheme="minorHAnsi"/>
                <w:sz w:val="22"/>
                <w:lang w:eastAsia="sv-SE"/>
              </w:rPr>
              <w:tab/>
            </w:r>
            <w:r w:rsidR="00AA5B6B" w:rsidRPr="00BB0CC7">
              <w:rPr>
                <w:rStyle w:val="Hyperlnk"/>
              </w:rPr>
              <w:t>Förslag till riksdagsbeslut</w:t>
            </w:r>
            <w:r w:rsidR="00AA5B6B">
              <w:rPr>
                <w:webHidden/>
              </w:rPr>
              <w:tab/>
            </w:r>
            <w:r w:rsidR="00AA5B6B">
              <w:rPr>
                <w:webHidden/>
              </w:rPr>
              <w:fldChar w:fldCharType="begin"/>
            </w:r>
            <w:r w:rsidR="00AA5B6B">
              <w:rPr>
                <w:webHidden/>
              </w:rPr>
              <w:instrText xml:space="preserve"> PAGEREF _Toc17902772 \h </w:instrText>
            </w:r>
            <w:r w:rsidR="00AA5B6B">
              <w:rPr>
                <w:webHidden/>
              </w:rPr>
            </w:r>
            <w:r w:rsidR="00AA5B6B">
              <w:rPr>
                <w:webHidden/>
              </w:rPr>
              <w:fldChar w:fldCharType="separate"/>
            </w:r>
            <w:r w:rsidR="004E5C8C">
              <w:rPr>
                <w:webHidden/>
              </w:rPr>
              <w:t>13</w:t>
            </w:r>
            <w:r w:rsidR="00AA5B6B">
              <w:rPr>
                <w:webHidden/>
              </w:rPr>
              <w:fldChar w:fldCharType="end"/>
            </w:r>
          </w:hyperlink>
        </w:p>
        <w:p w14:paraId="7C2B208F" w14:textId="03512A1B" w:rsidR="00AA5B6B" w:rsidRDefault="00D05616">
          <w:pPr>
            <w:pStyle w:val="Innehll1"/>
            <w:rPr>
              <w:rFonts w:asciiTheme="minorHAnsi" w:eastAsiaTheme="minorEastAsia" w:hAnsiTheme="minorHAnsi"/>
              <w:sz w:val="22"/>
              <w:lang w:eastAsia="sv-SE"/>
            </w:rPr>
          </w:pPr>
          <w:hyperlink w:anchor="_Toc17902773" w:history="1">
            <w:r w:rsidR="00AA5B6B" w:rsidRPr="00BB0CC7">
              <w:rPr>
                <w:rStyle w:val="Hyperlnk"/>
                <w14:scene3d>
                  <w14:camera w14:prst="orthographicFront"/>
                  <w14:lightRig w14:rig="threePt" w14:dir="t">
                    <w14:rot w14:lat="0" w14:lon="0" w14:rev="0"/>
                  </w14:lightRig>
                </w14:scene3d>
              </w:rPr>
              <w:t>2</w:t>
            </w:r>
            <w:r w:rsidR="00AA5B6B">
              <w:rPr>
                <w:rFonts w:asciiTheme="minorHAnsi" w:eastAsiaTheme="minorEastAsia" w:hAnsiTheme="minorHAnsi"/>
                <w:sz w:val="22"/>
                <w:lang w:eastAsia="sv-SE"/>
              </w:rPr>
              <w:tab/>
            </w:r>
            <w:r w:rsidR="00AA5B6B" w:rsidRPr="00BB0CC7">
              <w:rPr>
                <w:rStyle w:val="Hyperlnk"/>
              </w:rPr>
              <w:t>Lagtext</w:t>
            </w:r>
            <w:r w:rsidR="00AA5B6B">
              <w:rPr>
                <w:webHidden/>
              </w:rPr>
              <w:tab/>
            </w:r>
            <w:r w:rsidR="00AA5B6B">
              <w:rPr>
                <w:webHidden/>
              </w:rPr>
              <w:fldChar w:fldCharType="begin"/>
            </w:r>
            <w:r w:rsidR="00AA5B6B">
              <w:rPr>
                <w:webHidden/>
              </w:rPr>
              <w:instrText xml:space="preserve"> PAGEREF _Toc17902773 \h </w:instrText>
            </w:r>
            <w:r w:rsidR="00AA5B6B">
              <w:rPr>
                <w:webHidden/>
              </w:rPr>
            </w:r>
            <w:r w:rsidR="00AA5B6B">
              <w:rPr>
                <w:webHidden/>
              </w:rPr>
              <w:fldChar w:fldCharType="separate"/>
            </w:r>
            <w:r w:rsidR="004E5C8C">
              <w:rPr>
                <w:webHidden/>
              </w:rPr>
              <w:t>15</w:t>
            </w:r>
            <w:r w:rsidR="00AA5B6B">
              <w:rPr>
                <w:webHidden/>
              </w:rPr>
              <w:fldChar w:fldCharType="end"/>
            </w:r>
          </w:hyperlink>
        </w:p>
        <w:p w14:paraId="1D8D0AC9" w14:textId="473966AB" w:rsidR="00AA5B6B" w:rsidRDefault="00D05616">
          <w:pPr>
            <w:pStyle w:val="Innehll2"/>
            <w:rPr>
              <w:rFonts w:asciiTheme="minorHAnsi" w:eastAsiaTheme="minorEastAsia" w:hAnsiTheme="minorHAnsi" w:cstheme="minorBidi"/>
              <w:sz w:val="22"/>
              <w:szCs w:val="22"/>
              <w:lang w:eastAsia="sv-SE"/>
            </w:rPr>
          </w:pPr>
          <w:hyperlink w:anchor="_Toc17902774" w:history="1">
            <w:r w:rsidR="00AA5B6B" w:rsidRPr="00BB0CC7">
              <w:rPr>
                <w:rStyle w:val="Hyperlnk"/>
                <w:rFonts w:eastAsiaTheme="majorEastAsia"/>
                <w14:scene3d>
                  <w14:camera w14:prst="orthographicFront"/>
                  <w14:lightRig w14:rig="threePt" w14:dir="t">
                    <w14:rot w14:lat="0" w14:lon="0" w14:rev="0"/>
                  </w14:lightRig>
                </w14:scene3d>
              </w:rPr>
              <w:t>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tjänstepensionsföretag</w:t>
            </w:r>
            <w:r w:rsidR="00AA5B6B">
              <w:rPr>
                <w:webHidden/>
              </w:rPr>
              <w:tab/>
            </w:r>
            <w:r w:rsidR="00AA5B6B">
              <w:rPr>
                <w:webHidden/>
              </w:rPr>
              <w:fldChar w:fldCharType="begin"/>
            </w:r>
            <w:r w:rsidR="00AA5B6B">
              <w:rPr>
                <w:webHidden/>
              </w:rPr>
              <w:instrText xml:space="preserve"> PAGEREF _Toc17902774 \h </w:instrText>
            </w:r>
            <w:r w:rsidR="00AA5B6B">
              <w:rPr>
                <w:webHidden/>
              </w:rPr>
            </w:r>
            <w:r w:rsidR="00AA5B6B">
              <w:rPr>
                <w:webHidden/>
              </w:rPr>
              <w:fldChar w:fldCharType="separate"/>
            </w:r>
            <w:r w:rsidR="004E5C8C">
              <w:rPr>
                <w:webHidden/>
              </w:rPr>
              <w:t>15</w:t>
            </w:r>
            <w:r w:rsidR="00AA5B6B">
              <w:rPr>
                <w:webHidden/>
              </w:rPr>
              <w:fldChar w:fldCharType="end"/>
            </w:r>
          </w:hyperlink>
        </w:p>
        <w:p w14:paraId="46E37CBD" w14:textId="121C7597" w:rsidR="00AA5B6B" w:rsidRDefault="00D05616">
          <w:pPr>
            <w:pStyle w:val="Innehll2"/>
            <w:rPr>
              <w:rFonts w:asciiTheme="minorHAnsi" w:eastAsiaTheme="minorEastAsia" w:hAnsiTheme="minorHAnsi" w:cstheme="minorBidi"/>
              <w:sz w:val="22"/>
              <w:szCs w:val="22"/>
              <w:lang w:eastAsia="sv-SE"/>
            </w:rPr>
          </w:pPr>
          <w:hyperlink w:anchor="_Toc17902775" w:history="1">
            <w:r w:rsidR="00AA5B6B" w:rsidRPr="00BB0CC7">
              <w:rPr>
                <w:rStyle w:val="Hyperlnk"/>
                <w:rFonts w:eastAsiaTheme="majorEastAsia"/>
                <w14:scene3d>
                  <w14:camera w14:prst="orthographicFront"/>
                  <w14:lightRig w14:rig="threePt" w14:dir="t">
                    <w14:rot w14:lat="0" w14:lon="0" w14:rev="0"/>
                  </w14:lightRig>
                </w14:scene3d>
              </w:rPr>
              <w:t>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(1967:531) om tryggande av pensionsutfästelse m.m.</w:t>
            </w:r>
            <w:r w:rsidR="00AA5B6B">
              <w:rPr>
                <w:webHidden/>
              </w:rPr>
              <w:tab/>
            </w:r>
            <w:r w:rsidR="00AA5B6B">
              <w:rPr>
                <w:webHidden/>
              </w:rPr>
              <w:fldChar w:fldCharType="begin"/>
            </w:r>
            <w:r w:rsidR="00AA5B6B">
              <w:rPr>
                <w:webHidden/>
              </w:rPr>
              <w:instrText xml:space="preserve"> PAGEREF _Toc17902775 \h </w:instrText>
            </w:r>
            <w:r w:rsidR="00AA5B6B">
              <w:rPr>
                <w:webHidden/>
              </w:rPr>
            </w:r>
            <w:r w:rsidR="00AA5B6B">
              <w:rPr>
                <w:webHidden/>
              </w:rPr>
              <w:fldChar w:fldCharType="separate"/>
            </w:r>
            <w:r w:rsidR="004E5C8C">
              <w:rPr>
                <w:webHidden/>
              </w:rPr>
              <w:t>85</w:t>
            </w:r>
            <w:r w:rsidR="00AA5B6B">
              <w:rPr>
                <w:webHidden/>
              </w:rPr>
              <w:fldChar w:fldCharType="end"/>
            </w:r>
          </w:hyperlink>
        </w:p>
        <w:p w14:paraId="20352F96" w14:textId="3A5F6695" w:rsidR="00AA5B6B" w:rsidRDefault="00D05616">
          <w:pPr>
            <w:pStyle w:val="Innehll2"/>
            <w:rPr>
              <w:rFonts w:asciiTheme="minorHAnsi" w:eastAsiaTheme="minorEastAsia" w:hAnsiTheme="minorHAnsi" w:cstheme="minorBidi"/>
              <w:sz w:val="22"/>
              <w:szCs w:val="22"/>
              <w:lang w:eastAsia="sv-SE"/>
            </w:rPr>
          </w:pPr>
          <w:hyperlink w:anchor="_Toc17902776" w:history="1">
            <w:r w:rsidR="00AA5B6B" w:rsidRPr="00BB0CC7">
              <w:rPr>
                <w:rStyle w:val="Hyperlnk"/>
                <w:rFonts w:eastAsiaTheme="majorEastAsia"/>
                <w14:scene3d>
                  <w14:camera w14:prst="orthographicFront"/>
                  <w14:lightRig w14:rig="threePt" w14:dir="t">
                    <w14:rot w14:lat="0" w14:lon="0" w14:rev="0"/>
                  </w14:lightRig>
                </w14:scene3d>
              </w:rPr>
              <w:t>2.3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förmånsrättslagen (1970:979)</w:t>
            </w:r>
            <w:r w:rsidR="00AA5B6B">
              <w:rPr>
                <w:webHidden/>
              </w:rPr>
              <w:tab/>
            </w:r>
            <w:r w:rsidR="00AA5B6B">
              <w:rPr>
                <w:webHidden/>
              </w:rPr>
              <w:fldChar w:fldCharType="begin"/>
            </w:r>
            <w:r w:rsidR="00AA5B6B">
              <w:rPr>
                <w:webHidden/>
              </w:rPr>
              <w:instrText xml:space="preserve"> PAGEREF _Toc17902776 \h </w:instrText>
            </w:r>
            <w:r w:rsidR="00AA5B6B">
              <w:rPr>
                <w:webHidden/>
              </w:rPr>
            </w:r>
            <w:r w:rsidR="00AA5B6B">
              <w:rPr>
                <w:webHidden/>
              </w:rPr>
              <w:fldChar w:fldCharType="separate"/>
            </w:r>
            <w:r w:rsidR="004E5C8C">
              <w:rPr>
                <w:webHidden/>
              </w:rPr>
              <w:t>87</w:t>
            </w:r>
            <w:r w:rsidR="00AA5B6B">
              <w:rPr>
                <w:webHidden/>
              </w:rPr>
              <w:fldChar w:fldCharType="end"/>
            </w:r>
          </w:hyperlink>
        </w:p>
        <w:p w14:paraId="336F4790" w14:textId="0E63592E" w:rsidR="00AA5B6B" w:rsidRDefault="00D05616">
          <w:pPr>
            <w:pStyle w:val="Innehll2"/>
            <w:rPr>
              <w:rFonts w:asciiTheme="minorHAnsi" w:eastAsiaTheme="minorEastAsia" w:hAnsiTheme="minorHAnsi" w:cstheme="minorBidi"/>
              <w:sz w:val="22"/>
              <w:szCs w:val="22"/>
              <w:lang w:eastAsia="sv-SE"/>
            </w:rPr>
          </w:pPr>
          <w:hyperlink w:anchor="_Toc17902777" w:history="1">
            <w:r w:rsidR="00AA5B6B" w:rsidRPr="00BB0CC7">
              <w:rPr>
                <w:rStyle w:val="Hyperlnk"/>
                <w:rFonts w:eastAsiaTheme="majorEastAsia"/>
                <w14:scene3d>
                  <w14:camera w14:prst="orthographicFront"/>
                  <w14:lightRig w14:rig="threePt" w14:dir="t">
                    <w14:rot w14:lat="0" w14:lon="0" w14:rev="0"/>
                  </w14:lightRig>
                </w14:scene3d>
              </w:rPr>
              <w:t>2.4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konkurslagen (1987:672)</w:t>
            </w:r>
            <w:r w:rsidR="00AA5B6B">
              <w:rPr>
                <w:webHidden/>
              </w:rPr>
              <w:tab/>
            </w:r>
            <w:r w:rsidR="00AA5B6B">
              <w:rPr>
                <w:webHidden/>
              </w:rPr>
              <w:fldChar w:fldCharType="begin"/>
            </w:r>
            <w:r w:rsidR="00AA5B6B">
              <w:rPr>
                <w:webHidden/>
              </w:rPr>
              <w:instrText xml:space="preserve"> PAGEREF _Toc17902777 \h </w:instrText>
            </w:r>
            <w:r w:rsidR="00AA5B6B">
              <w:rPr>
                <w:webHidden/>
              </w:rPr>
            </w:r>
            <w:r w:rsidR="00AA5B6B">
              <w:rPr>
                <w:webHidden/>
              </w:rPr>
              <w:fldChar w:fldCharType="separate"/>
            </w:r>
            <w:r w:rsidR="004E5C8C">
              <w:rPr>
                <w:webHidden/>
              </w:rPr>
              <w:t>88</w:t>
            </w:r>
            <w:r w:rsidR="00AA5B6B">
              <w:rPr>
                <w:webHidden/>
              </w:rPr>
              <w:fldChar w:fldCharType="end"/>
            </w:r>
          </w:hyperlink>
        </w:p>
        <w:p w14:paraId="4F193062" w14:textId="67AB82C2" w:rsidR="00AA5B6B" w:rsidRDefault="00D05616">
          <w:pPr>
            <w:pStyle w:val="Innehll2"/>
            <w:rPr>
              <w:rFonts w:asciiTheme="minorHAnsi" w:eastAsiaTheme="minorEastAsia" w:hAnsiTheme="minorHAnsi" w:cstheme="minorBidi"/>
              <w:sz w:val="22"/>
              <w:szCs w:val="22"/>
              <w:lang w:eastAsia="sv-SE"/>
            </w:rPr>
          </w:pPr>
          <w:hyperlink w:anchor="_Toc17902778" w:history="1">
            <w:r w:rsidR="00AA5B6B" w:rsidRPr="00BB0CC7">
              <w:rPr>
                <w:rStyle w:val="Hyperlnk"/>
                <w:rFonts w:eastAsiaTheme="majorEastAsia"/>
                <w:lang w:eastAsia="sv-SE"/>
                <w14:scene3d>
                  <w14:camera w14:prst="orthographicFront"/>
                  <w14:lightRig w14:rig="threePt" w14:dir="t">
                    <w14:rot w14:lat="0" w14:lon="0" w14:rev="0"/>
                  </w14:lightRig>
                </w14:scene3d>
              </w:rPr>
              <w:t>2.5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Förslag till lag om ändring i lagen (1987:1245) om styrelserepresentation för de privatanställda</w:t>
            </w:r>
            <w:r w:rsidR="00AA5B6B">
              <w:rPr>
                <w:webHidden/>
              </w:rPr>
              <w:tab/>
            </w:r>
            <w:r w:rsidR="00AA5B6B">
              <w:rPr>
                <w:webHidden/>
              </w:rPr>
              <w:fldChar w:fldCharType="begin"/>
            </w:r>
            <w:r w:rsidR="00AA5B6B">
              <w:rPr>
                <w:webHidden/>
              </w:rPr>
              <w:instrText xml:space="preserve"> PAGEREF _Toc17902778 \h </w:instrText>
            </w:r>
            <w:r w:rsidR="00AA5B6B">
              <w:rPr>
                <w:webHidden/>
              </w:rPr>
            </w:r>
            <w:r w:rsidR="00AA5B6B">
              <w:rPr>
                <w:webHidden/>
              </w:rPr>
              <w:fldChar w:fldCharType="separate"/>
            </w:r>
            <w:r w:rsidR="004E5C8C">
              <w:rPr>
                <w:webHidden/>
              </w:rPr>
              <w:t>91</w:t>
            </w:r>
            <w:r w:rsidR="00AA5B6B">
              <w:rPr>
                <w:webHidden/>
              </w:rPr>
              <w:fldChar w:fldCharType="end"/>
            </w:r>
          </w:hyperlink>
        </w:p>
        <w:p w14:paraId="14620DF9" w14:textId="3A5CC548" w:rsidR="00AA5B6B" w:rsidRDefault="00D05616">
          <w:pPr>
            <w:pStyle w:val="Innehll2"/>
            <w:rPr>
              <w:rFonts w:asciiTheme="minorHAnsi" w:eastAsiaTheme="minorEastAsia" w:hAnsiTheme="minorHAnsi" w:cstheme="minorBidi"/>
              <w:sz w:val="22"/>
              <w:szCs w:val="22"/>
              <w:lang w:eastAsia="sv-SE"/>
            </w:rPr>
          </w:pPr>
          <w:hyperlink w:anchor="_Toc17902779" w:history="1">
            <w:r w:rsidR="00AA5B6B" w:rsidRPr="00BB0CC7">
              <w:rPr>
                <w:rStyle w:val="Hyperlnk"/>
                <w:rFonts w:eastAsiaTheme="majorEastAsia"/>
                <w14:scene3d>
                  <w14:camera w14:prst="orthographicFront"/>
                  <w14:lightRig w14:rig="threePt" w14:dir="t">
                    <w14:rot w14:lat="0" w14:lon="0" w14:rev="0"/>
                  </w14:lightRig>
                </w14:scene3d>
              </w:rPr>
              <w:t>2.6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(1988:1385) om Sveriges riksbank</w:t>
            </w:r>
            <w:r w:rsidR="00AA5B6B">
              <w:rPr>
                <w:webHidden/>
              </w:rPr>
              <w:tab/>
            </w:r>
            <w:r w:rsidR="00AA5B6B">
              <w:rPr>
                <w:webHidden/>
              </w:rPr>
              <w:fldChar w:fldCharType="begin"/>
            </w:r>
            <w:r w:rsidR="00AA5B6B">
              <w:rPr>
                <w:webHidden/>
              </w:rPr>
              <w:instrText xml:space="preserve"> PAGEREF _Toc17902779 \h </w:instrText>
            </w:r>
            <w:r w:rsidR="00AA5B6B">
              <w:rPr>
                <w:webHidden/>
              </w:rPr>
            </w:r>
            <w:r w:rsidR="00AA5B6B">
              <w:rPr>
                <w:webHidden/>
              </w:rPr>
              <w:fldChar w:fldCharType="separate"/>
            </w:r>
            <w:r w:rsidR="004E5C8C">
              <w:rPr>
                <w:webHidden/>
              </w:rPr>
              <w:t>92</w:t>
            </w:r>
            <w:r w:rsidR="00AA5B6B">
              <w:rPr>
                <w:webHidden/>
              </w:rPr>
              <w:fldChar w:fldCharType="end"/>
            </w:r>
          </w:hyperlink>
        </w:p>
        <w:p w14:paraId="10BED24A" w14:textId="3E32041B" w:rsidR="00AA5B6B" w:rsidRDefault="00D05616">
          <w:pPr>
            <w:pStyle w:val="Innehll2"/>
            <w:rPr>
              <w:rFonts w:asciiTheme="minorHAnsi" w:eastAsiaTheme="minorEastAsia" w:hAnsiTheme="minorHAnsi" w:cstheme="minorBidi"/>
              <w:sz w:val="22"/>
              <w:szCs w:val="22"/>
              <w:lang w:eastAsia="sv-SE"/>
            </w:rPr>
          </w:pPr>
          <w:hyperlink w:anchor="_Toc17902780" w:history="1">
            <w:r w:rsidR="00AA5B6B" w:rsidRPr="00BB0CC7">
              <w:rPr>
                <w:rStyle w:val="Hyperlnk"/>
                <w:rFonts w:eastAsiaTheme="majorEastAsia"/>
                <w14:scene3d>
                  <w14:camera w14:prst="orthographicFront"/>
                  <w14:lightRig w14:rig="threePt" w14:dir="t">
                    <w14:rot w14:lat="0" w14:lon="0" w14:rev="0"/>
                  </w14:lightRig>
                </w14:scene3d>
              </w:rPr>
              <w:t>2.7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(1995:1560) om årsredovisning i försäkringsföretag</w:t>
            </w:r>
            <w:r w:rsidR="00AA5B6B">
              <w:rPr>
                <w:webHidden/>
              </w:rPr>
              <w:tab/>
            </w:r>
            <w:r w:rsidR="00AA5B6B">
              <w:rPr>
                <w:webHidden/>
              </w:rPr>
              <w:fldChar w:fldCharType="begin"/>
            </w:r>
            <w:r w:rsidR="00AA5B6B">
              <w:rPr>
                <w:webHidden/>
              </w:rPr>
              <w:instrText xml:space="preserve"> PAGEREF _Toc17902780 \h </w:instrText>
            </w:r>
            <w:r w:rsidR="00AA5B6B">
              <w:rPr>
                <w:webHidden/>
              </w:rPr>
            </w:r>
            <w:r w:rsidR="00AA5B6B">
              <w:rPr>
                <w:webHidden/>
              </w:rPr>
              <w:fldChar w:fldCharType="separate"/>
            </w:r>
            <w:r w:rsidR="004E5C8C">
              <w:rPr>
                <w:webHidden/>
              </w:rPr>
              <w:t>93</w:t>
            </w:r>
            <w:r w:rsidR="00AA5B6B">
              <w:rPr>
                <w:webHidden/>
              </w:rPr>
              <w:fldChar w:fldCharType="end"/>
            </w:r>
          </w:hyperlink>
        </w:p>
        <w:p w14:paraId="039629A4" w14:textId="2F15D746" w:rsidR="00AA5B6B" w:rsidRDefault="00D05616">
          <w:pPr>
            <w:pStyle w:val="Innehll2"/>
            <w:rPr>
              <w:rFonts w:asciiTheme="minorHAnsi" w:eastAsiaTheme="minorEastAsia" w:hAnsiTheme="minorHAnsi" w:cstheme="minorBidi"/>
              <w:sz w:val="22"/>
              <w:szCs w:val="22"/>
              <w:lang w:eastAsia="sv-SE"/>
            </w:rPr>
          </w:pPr>
          <w:hyperlink w:anchor="_Toc17902781" w:history="1">
            <w:r w:rsidR="00AA5B6B" w:rsidRPr="00BB0CC7">
              <w:rPr>
                <w:rStyle w:val="Hyperlnk"/>
                <w:rFonts w:eastAsiaTheme="majorEastAsia"/>
                <w14:scene3d>
                  <w14:camera w14:prst="orthographicFront"/>
                  <w14:lightRig w14:rig="threePt" w14:dir="t">
                    <w14:rot w14:lat="0" w14:lon="0" w14:rev="0"/>
                  </w14:lightRig>
                </w14:scene3d>
              </w:rPr>
              <w:t>2.8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(1995:1571) om insättningsgaranti</w:t>
            </w:r>
            <w:r w:rsidR="00AA5B6B">
              <w:rPr>
                <w:webHidden/>
              </w:rPr>
              <w:tab/>
            </w:r>
            <w:r w:rsidR="00AA5B6B">
              <w:rPr>
                <w:webHidden/>
              </w:rPr>
              <w:fldChar w:fldCharType="begin"/>
            </w:r>
            <w:r w:rsidR="00AA5B6B">
              <w:rPr>
                <w:webHidden/>
              </w:rPr>
              <w:instrText xml:space="preserve"> PAGEREF _Toc17902781 \h </w:instrText>
            </w:r>
            <w:r w:rsidR="00AA5B6B">
              <w:rPr>
                <w:webHidden/>
              </w:rPr>
            </w:r>
            <w:r w:rsidR="00AA5B6B">
              <w:rPr>
                <w:webHidden/>
              </w:rPr>
              <w:fldChar w:fldCharType="separate"/>
            </w:r>
            <w:r w:rsidR="004E5C8C">
              <w:rPr>
                <w:webHidden/>
              </w:rPr>
              <w:t>95</w:t>
            </w:r>
            <w:r w:rsidR="00AA5B6B">
              <w:rPr>
                <w:webHidden/>
              </w:rPr>
              <w:fldChar w:fldCharType="end"/>
            </w:r>
          </w:hyperlink>
        </w:p>
        <w:p w14:paraId="32C83A5E" w14:textId="679F324B" w:rsidR="00AA5B6B" w:rsidRDefault="00D05616">
          <w:pPr>
            <w:pStyle w:val="Innehll2"/>
            <w:rPr>
              <w:rFonts w:asciiTheme="minorHAnsi" w:eastAsiaTheme="minorEastAsia" w:hAnsiTheme="minorHAnsi" w:cstheme="minorBidi"/>
              <w:sz w:val="22"/>
              <w:szCs w:val="22"/>
              <w:lang w:eastAsia="sv-SE"/>
            </w:rPr>
          </w:pPr>
          <w:hyperlink w:anchor="_Toc17902782" w:history="1">
            <w:r w:rsidR="00AA5B6B" w:rsidRPr="00BB0CC7">
              <w:rPr>
                <w:rStyle w:val="Hyperlnk"/>
                <w:rFonts w:eastAsiaTheme="majorEastAsia"/>
                <w14:scene3d>
                  <w14:camera w14:prst="orthographicFront"/>
                  <w14:lightRig w14:rig="threePt" w14:dir="t">
                    <w14:rot w14:lat="0" w14:lon="0" w14:rev="0"/>
                  </w14:lightRig>
                </w14:scene3d>
              </w:rPr>
              <w:t>2.9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(1996:764) om företagsrekonstruktion</w:t>
            </w:r>
            <w:r w:rsidR="00AA5B6B">
              <w:rPr>
                <w:webHidden/>
              </w:rPr>
              <w:tab/>
            </w:r>
            <w:r w:rsidR="00AA5B6B">
              <w:rPr>
                <w:webHidden/>
              </w:rPr>
              <w:fldChar w:fldCharType="begin"/>
            </w:r>
            <w:r w:rsidR="00AA5B6B">
              <w:rPr>
                <w:webHidden/>
              </w:rPr>
              <w:instrText xml:space="preserve"> PAGEREF _Toc17902782 \h </w:instrText>
            </w:r>
            <w:r w:rsidR="00AA5B6B">
              <w:rPr>
                <w:webHidden/>
              </w:rPr>
            </w:r>
            <w:r w:rsidR="00AA5B6B">
              <w:rPr>
                <w:webHidden/>
              </w:rPr>
              <w:fldChar w:fldCharType="separate"/>
            </w:r>
            <w:r w:rsidR="004E5C8C">
              <w:rPr>
                <w:webHidden/>
              </w:rPr>
              <w:t>96</w:t>
            </w:r>
            <w:r w:rsidR="00AA5B6B">
              <w:rPr>
                <w:webHidden/>
              </w:rPr>
              <w:fldChar w:fldCharType="end"/>
            </w:r>
          </w:hyperlink>
        </w:p>
        <w:p w14:paraId="4673EE0E" w14:textId="394DAD3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83" w:history="1">
            <w:r w:rsidR="00AA5B6B" w:rsidRPr="00BB0CC7">
              <w:rPr>
                <w:rStyle w:val="Hyperlnk"/>
                <w:rFonts w:eastAsiaTheme="majorEastAsia"/>
                <w14:scene3d>
                  <w14:camera w14:prst="orthographicFront"/>
                  <w14:lightRig w14:rig="threePt" w14:dir="t">
                    <w14:rot w14:lat="0" w14:lon="0" w14:rev="0"/>
                  </w14:lightRig>
                </w14:scene3d>
              </w:rPr>
              <w:t>2.10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(1998:293) om utländska försäkringsgivares och tjänstepensionsinstituts verksamhet i Sverige</w:t>
            </w:r>
            <w:r w:rsidR="00AA5B6B">
              <w:rPr>
                <w:webHidden/>
              </w:rPr>
              <w:tab/>
            </w:r>
            <w:r w:rsidR="00AA5B6B">
              <w:rPr>
                <w:webHidden/>
              </w:rPr>
              <w:fldChar w:fldCharType="begin"/>
            </w:r>
            <w:r w:rsidR="00AA5B6B">
              <w:rPr>
                <w:webHidden/>
              </w:rPr>
              <w:instrText xml:space="preserve"> PAGEREF _Toc17902783 \h </w:instrText>
            </w:r>
            <w:r w:rsidR="00AA5B6B">
              <w:rPr>
                <w:webHidden/>
              </w:rPr>
            </w:r>
            <w:r w:rsidR="00AA5B6B">
              <w:rPr>
                <w:webHidden/>
              </w:rPr>
              <w:fldChar w:fldCharType="separate"/>
            </w:r>
            <w:r w:rsidR="004E5C8C">
              <w:rPr>
                <w:webHidden/>
              </w:rPr>
              <w:t>97</w:t>
            </w:r>
            <w:r w:rsidR="00AA5B6B">
              <w:rPr>
                <w:webHidden/>
              </w:rPr>
              <w:fldChar w:fldCharType="end"/>
            </w:r>
          </w:hyperlink>
        </w:p>
        <w:p w14:paraId="68807AFB" w14:textId="7BE7461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84" w:history="1">
            <w:r w:rsidR="00AA5B6B" w:rsidRPr="00BB0CC7">
              <w:rPr>
                <w:rStyle w:val="Hyperlnk"/>
                <w:rFonts w:eastAsiaTheme="majorEastAsia"/>
                <w14:scene3d>
                  <w14:camera w14:prst="orthographicFront"/>
                  <w14:lightRig w14:rig="threePt" w14:dir="t">
                    <w14:rot w14:lat="0" w14:lon="0" w14:rev="0"/>
                  </w14:lightRig>
                </w14:scene3d>
              </w:rPr>
              <w:t>2.11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(1999:890) om försäkringsverksamhet under krig eller krigsfara m.m.</w:t>
            </w:r>
            <w:r w:rsidR="00AA5B6B">
              <w:rPr>
                <w:webHidden/>
              </w:rPr>
              <w:tab/>
            </w:r>
            <w:r w:rsidR="00AA5B6B">
              <w:rPr>
                <w:webHidden/>
              </w:rPr>
              <w:fldChar w:fldCharType="begin"/>
            </w:r>
            <w:r w:rsidR="00AA5B6B">
              <w:rPr>
                <w:webHidden/>
              </w:rPr>
              <w:instrText xml:space="preserve"> PAGEREF _Toc17902784 \h </w:instrText>
            </w:r>
            <w:r w:rsidR="00AA5B6B">
              <w:rPr>
                <w:webHidden/>
              </w:rPr>
            </w:r>
            <w:r w:rsidR="00AA5B6B">
              <w:rPr>
                <w:webHidden/>
              </w:rPr>
              <w:fldChar w:fldCharType="separate"/>
            </w:r>
            <w:r w:rsidR="004E5C8C">
              <w:rPr>
                <w:webHidden/>
              </w:rPr>
              <w:t>111</w:t>
            </w:r>
            <w:r w:rsidR="00AA5B6B">
              <w:rPr>
                <w:webHidden/>
              </w:rPr>
              <w:fldChar w:fldCharType="end"/>
            </w:r>
          </w:hyperlink>
        </w:p>
        <w:p w14:paraId="23FADE9B" w14:textId="45488CB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85" w:history="1">
            <w:r w:rsidR="00AA5B6B" w:rsidRPr="00BB0CC7">
              <w:rPr>
                <w:rStyle w:val="Hyperlnk"/>
                <w:rFonts w:eastAsiaTheme="majorEastAsia"/>
                <w14:scene3d>
                  <w14:camera w14:prst="orthographicFront"/>
                  <w14:lightRig w14:rig="threePt" w14:dir="t">
                    <w14:rot w14:lat="0" w14:lon="0" w14:rev="0"/>
                  </w14:lightRig>
                </w14:scene3d>
              </w:rPr>
              <w:t>2.12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bokföringslagen (1999:1078)</w:t>
            </w:r>
            <w:r w:rsidR="00AA5B6B">
              <w:rPr>
                <w:webHidden/>
              </w:rPr>
              <w:tab/>
            </w:r>
            <w:r w:rsidR="00AA5B6B">
              <w:rPr>
                <w:webHidden/>
              </w:rPr>
              <w:fldChar w:fldCharType="begin"/>
            </w:r>
            <w:r w:rsidR="00AA5B6B">
              <w:rPr>
                <w:webHidden/>
              </w:rPr>
              <w:instrText xml:space="preserve"> PAGEREF _Toc17902785 \h </w:instrText>
            </w:r>
            <w:r w:rsidR="00AA5B6B">
              <w:rPr>
                <w:webHidden/>
              </w:rPr>
            </w:r>
            <w:r w:rsidR="00AA5B6B">
              <w:rPr>
                <w:webHidden/>
              </w:rPr>
              <w:fldChar w:fldCharType="separate"/>
            </w:r>
            <w:r w:rsidR="004E5C8C">
              <w:rPr>
                <w:webHidden/>
              </w:rPr>
              <w:t>112</w:t>
            </w:r>
            <w:r w:rsidR="00AA5B6B">
              <w:rPr>
                <w:webHidden/>
              </w:rPr>
              <w:fldChar w:fldCharType="end"/>
            </w:r>
          </w:hyperlink>
        </w:p>
        <w:p w14:paraId="6A3A979A" w14:textId="5EFFD7F9"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86" w:history="1">
            <w:r w:rsidR="00AA5B6B" w:rsidRPr="00BB0CC7">
              <w:rPr>
                <w:rStyle w:val="Hyperlnk"/>
                <w:rFonts w:eastAsiaTheme="majorEastAsia"/>
                <w:lang w:eastAsia="sv-SE"/>
                <w14:scene3d>
                  <w14:camera w14:prst="orthographicFront"/>
                  <w14:lightRig w14:rig="threePt" w14:dir="t">
                    <w14:rot w14:lat="0" w14:lon="0" w14:rev="0"/>
                  </w14:lightRig>
                </w14:scene3d>
              </w:rPr>
              <w:t>2.13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 xml:space="preserve">Förslag till lag om ändring i </w:t>
            </w:r>
            <w:r w:rsidR="00AA5B6B" w:rsidRPr="00BB0CC7">
              <w:rPr>
                <w:rStyle w:val="Hyperlnk"/>
                <w:rFonts w:eastAsiaTheme="majorEastAsia"/>
                <w:lang w:eastAsia="sv-SE"/>
              </w:rPr>
              <w:t>lagen (2000:35) om byte av redovisningsvaluta i finansiella företag</w:t>
            </w:r>
            <w:r w:rsidR="00AA5B6B">
              <w:rPr>
                <w:webHidden/>
              </w:rPr>
              <w:tab/>
            </w:r>
            <w:r w:rsidR="00AA5B6B">
              <w:rPr>
                <w:webHidden/>
              </w:rPr>
              <w:fldChar w:fldCharType="begin"/>
            </w:r>
            <w:r w:rsidR="00AA5B6B">
              <w:rPr>
                <w:webHidden/>
              </w:rPr>
              <w:instrText xml:space="preserve"> PAGEREF _Toc17902786 \h </w:instrText>
            </w:r>
            <w:r w:rsidR="00AA5B6B">
              <w:rPr>
                <w:webHidden/>
              </w:rPr>
            </w:r>
            <w:r w:rsidR="00AA5B6B">
              <w:rPr>
                <w:webHidden/>
              </w:rPr>
              <w:fldChar w:fldCharType="separate"/>
            </w:r>
            <w:r w:rsidR="004E5C8C">
              <w:rPr>
                <w:webHidden/>
              </w:rPr>
              <w:t>113</w:t>
            </w:r>
            <w:r w:rsidR="00AA5B6B">
              <w:rPr>
                <w:webHidden/>
              </w:rPr>
              <w:fldChar w:fldCharType="end"/>
            </w:r>
          </w:hyperlink>
        </w:p>
        <w:p w14:paraId="64D6F118" w14:textId="5302656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87" w:history="1">
            <w:r w:rsidR="00AA5B6B" w:rsidRPr="00BB0CC7">
              <w:rPr>
                <w:rStyle w:val="Hyperlnk"/>
                <w:rFonts w:eastAsiaTheme="majorEastAsia"/>
                <w:lang w:eastAsia="sv-SE"/>
                <w14:scene3d>
                  <w14:camera w14:prst="orthographicFront"/>
                  <w14:lightRig w14:rig="threePt" w14:dir="t">
                    <w14:rot w14:lat="0" w14:lon="0" w14:rev="0"/>
                  </w14:lightRig>
                </w14:scene3d>
              </w:rPr>
              <w:t>2.14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 xml:space="preserve">Förslag till lag om ändring i </w:t>
            </w:r>
            <w:r w:rsidR="00AA5B6B" w:rsidRPr="00BB0CC7">
              <w:rPr>
                <w:rStyle w:val="Hyperlnk"/>
                <w:rFonts w:eastAsiaTheme="majorEastAsia"/>
                <w:lang w:eastAsia="sv-SE"/>
              </w:rPr>
              <w:t>lagen (2000:562) om internationell rättslig hjälp i brottmål</w:t>
            </w:r>
            <w:r w:rsidR="00AA5B6B">
              <w:rPr>
                <w:webHidden/>
              </w:rPr>
              <w:tab/>
            </w:r>
            <w:r w:rsidR="00AA5B6B">
              <w:rPr>
                <w:webHidden/>
              </w:rPr>
              <w:fldChar w:fldCharType="begin"/>
            </w:r>
            <w:r w:rsidR="00AA5B6B">
              <w:rPr>
                <w:webHidden/>
              </w:rPr>
              <w:instrText xml:space="preserve"> PAGEREF _Toc17902787 \h </w:instrText>
            </w:r>
            <w:r w:rsidR="00AA5B6B">
              <w:rPr>
                <w:webHidden/>
              </w:rPr>
            </w:r>
            <w:r w:rsidR="00AA5B6B">
              <w:rPr>
                <w:webHidden/>
              </w:rPr>
              <w:fldChar w:fldCharType="separate"/>
            </w:r>
            <w:r w:rsidR="004E5C8C">
              <w:rPr>
                <w:webHidden/>
              </w:rPr>
              <w:t>115</w:t>
            </w:r>
            <w:r w:rsidR="00AA5B6B">
              <w:rPr>
                <w:webHidden/>
              </w:rPr>
              <w:fldChar w:fldCharType="end"/>
            </w:r>
          </w:hyperlink>
        </w:p>
        <w:p w14:paraId="24EC131E" w14:textId="1FEE899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88" w:history="1">
            <w:r w:rsidR="00AA5B6B" w:rsidRPr="00BB0CC7">
              <w:rPr>
                <w:rStyle w:val="Hyperlnk"/>
                <w:rFonts w:eastAsiaTheme="majorEastAsia"/>
                <w14:scene3d>
                  <w14:camera w14:prst="orthographicFront"/>
                  <w14:lightRig w14:rig="threePt" w14:dir="t">
                    <w14:rot w14:lat="0" w14:lon="0" w14:rev="0"/>
                  </w14:lightRig>
                </w14:scene3d>
              </w:rPr>
              <w:t>2.15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revisorslagen (2001:883)</w:t>
            </w:r>
            <w:r w:rsidR="00AA5B6B">
              <w:rPr>
                <w:webHidden/>
              </w:rPr>
              <w:tab/>
            </w:r>
            <w:r w:rsidR="00AA5B6B">
              <w:rPr>
                <w:webHidden/>
              </w:rPr>
              <w:fldChar w:fldCharType="begin"/>
            </w:r>
            <w:r w:rsidR="00AA5B6B">
              <w:rPr>
                <w:webHidden/>
              </w:rPr>
              <w:instrText xml:space="preserve"> PAGEREF _Toc17902788 \h </w:instrText>
            </w:r>
            <w:r w:rsidR="00AA5B6B">
              <w:rPr>
                <w:webHidden/>
              </w:rPr>
            </w:r>
            <w:r w:rsidR="00AA5B6B">
              <w:rPr>
                <w:webHidden/>
              </w:rPr>
              <w:fldChar w:fldCharType="separate"/>
            </w:r>
            <w:r w:rsidR="004E5C8C">
              <w:rPr>
                <w:webHidden/>
              </w:rPr>
              <w:t>116</w:t>
            </w:r>
            <w:r w:rsidR="00AA5B6B">
              <w:rPr>
                <w:webHidden/>
              </w:rPr>
              <w:fldChar w:fldCharType="end"/>
            </w:r>
          </w:hyperlink>
        </w:p>
        <w:p w14:paraId="0FA620DF" w14:textId="1BA74E9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89" w:history="1">
            <w:r w:rsidR="00AA5B6B" w:rsidRPr="00BB0CC7">
              <w:rPr>
                <w:rStyle w:val="Hyperlnk"/>
                <w:rFonts w:eastAsiaTheme="majorEastAsia"/>
                <w14:scene3d>
                  <w14:camera w14:prst="orthographicFront"/>
                  <w14:lightRig w14:rig="threePt" w14:dir="t">
                    <w14:rot w14:lat="0" w14:lon="0" w14:rev="0"/>
                  </w14:lightRig>
                </w14:scene3d>
              </w:rPr>
              <w:t>2.16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(2004:297) om bank- och finansieringsrörelse</w:t>
            </w:r>
            <w:r w:rsidR="00AA5B6B">
              <w:rPr>
                <w:webHidden/>
              </w:rPr>
              <w:tab/>
            </w:r>
            <w:r w:rsidR="00AA5B6B">
              <w:rPr>
                <w:webHidden/>
              </w:rPr>
              <w:fldChar w:fldCharType="begin"/>
            </w:r>
            <w:r w:rsidR="00AA5B6B">
              <w:rPr>
                <w:webHidden/>
              </w:rPr>
              <w:instrText xml:space="preserve"> PAGEREF _Toc17902789 \h </w:instrText>
            </w:r>
            <w:r w:rsidR="00AA5B6B">
              <w:rPr>
                <w:webHidden/>
              </w:rPr>
            </w:r>
            <w:r w:rsidR="00AA5B6B">
              <w:rPr>
                <w:webHidden/>
              </w:rPr>
              <w:fldChar w:fldCharType="separate"/>
            </w:r>
            <w:r w:rsidR="004E5C8C">
              <w:rPr>
                <w:webHidden/>
              </w:rPr>
              <w:t>118</w:t>
            </w:r>
            <w:r w:rsidR="00AA5B6B">
              <w:rPr>
                <w:webHidden/>
              </w:rPr>
              <w:fldChar w:fldCharType="end"/>
            </w:r>
          </w:hyperlink>
        </w:p>
        <w:p w14:paraId="7347BC9D" w14:textId="36F6E31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0" w:history="1">
            <w:r w:rsidR="00AA5B6B" w:rsidRPr="00BB0CC7">
              <w:rPr>
                <w:rStyle w:val="Hyperlnk"/>
                <w:rFonts w:eastAsiaTheme="majorEastAsia"/>
                <w14:scene3d>
                  <w14:camera w14:prst="orthographicFront"/>
                  <w14:lightRig w14:rig="threePt" w14:dir="t">
                    <w14:rot w14:lat="0" w14:lon="0" w14:rev="0"/>
                  </w14:lightRig>
                </w14:scene3d>
              </w:rPr>
              <w:t>2.17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(2004:575) om europabolag</w:t>
            </w:r>
            <w:r w:rsidR="00AA5B6B">
              <w:rPr>
                <w:webHidden/>
              </w:rPr>
              <w:tab/>
            </w:r>
            <w:r w:rsidR="00AA5B6B">
              <w:rPr>
                <w:webHidden/>
              </w:rPr>
              <w:fldChar w:fldCharType="begin"/>
            </w:r>
            <w:r w:rsidR="00AA5B6B">
              <w:rPr>
                <w:webHidden/>
              </w:rPr>
              <w:instrText xml:space="preserve"> PAGEREF _Toc17902790 \h </w:instrText>
            </w:r>
            <w:r w:rsidR="00AA5B6B">
              <w:rPr>
                <w:webHidden/>
              </w:rPr>
            </w:r>
            <w:r w:rsidR="00AA5B6B">
              <w:rPr>
                <w:webHidden/>
              </w:rPr>
              <w:fldChar w:fldCharType="separate"/>
            </w:r>
            <w:r w:rsidR="004E5C8C">
              <w:rPr>
                <w:webHidden/>
              </w:rPr>
              <w:t>120</w:t>
            </w:r>
            <w:r w:rsidR="00AA5B6B">
              <w:rPr>
                <w:webHidden/>
              </w:rPr>
              <w:fldChar w:fldCharType="end"/>
            </w:r>
          </w:hyperlink>
        </w:p>
        <w:p w14:paraId="221BB651" w14:textId="411CEB48"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1" w:history="1">
            <w:r w:rsidR="00AA5B6B" w:rsidRPr="00BB0CC7">
              <w:rPr>
                <w:rStyle w:val="Hyperlnk"/>
                <w:rFonts w:eastAsiaTheme="majorEastAsia"/>
                <w:lang w:eastAsia="sv-SE"/>
                <w14:scene3d>
                  <w14:camera w14:prst="orthographicFront"/>
                  <w14:lightRig w14:rig="threePt" w14:dir="t">
                    <w14:rot w14:lat="0" w14:lon="0" w14:rev="0"/>
                  </w14:lightRig>
                </w14:scene3d>
              </w:rPr>
              <w:t>2.18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w:t>
            </w:r>
            <w:r w:rsidR="00AA5B6B" w:rsidRPr="00BB0CC7">
              <w:rPr>
                <w:rStyle w:val="Hyperlnk"/>
                <w:rFonts w:eastAsiaTheme="majorEastAsia"/>
                <w:lang w:eastAsia="sv-SE"/>
              </w:rPr>
              <w:t xml:space="preserve"> till lag om ändring i aktiebolagslagen (2005:551)</w:t>
            </w:r>
            <w:r w:rsidR="00AA5B6B">
              <w:rPr>
                <w:webHidden/>
              </w:rPr>
              <w:tab/>
            </w:r>
            <w:r w:rsidR="00AA5B6B">
              <w:rPr>
                <w:webHidden/>
              </w:rPr>
              <w:fldChar w:fldCharType="begin"/>
            </w:r>
            <w:r w:rsidR="00AA5B6B">
              <w:rPr>
                <w:webHidden/>
              </w:rPr>
              <w:instrText xml:space="preserve"> PAGEREF _Toc17902791 \h </w:instrText>
            </w:r>
            <w:r w:rsidR="00AA5B6B">
              <w:rPr>
                <w:webHidden/>
              </w:rPr>
            </w:r>
            <w:r w:rsidR="00AA5B6B">
              <w:rPr>
                <w:webHidden/>
              </w:rPr>
              <w:fldChar w:fldCharType="separate"/>
            </w:r>
            <w:r w:rsidR="004E5C8C">
              <w:rPr>
                <w:webHidden/>
              </w:rPr>
              <w:t>122</w:t>
            </w:r>
            <w:r w:rsidR="00AA5B6B">
              <w:rPr>
                <w:webHidden/>
              </w:rPr>
              <w:fldChar w:fldCharType="end"/>
            </w:r>
          </w:hyperlink>
        </w:p>
        <w:p w14:paraId="1C2E0ED4" w14:textId="427C8A54"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2" w:history="1">
            <w:r w:rsidR="00AA5B6B" w:rsidRPr="00BB0CC7">
              <w:rPr>
                <w:rStyle w:val="Hyperlnk"/>
                <w:rFonts w:eastAsiaTheme="majorEastAsia"/>
                <w14:scene3d>
                  <w14:camera w14:prst="orthographicFront"/>
                  <w14:lightRig w14:rig="threePt" w14:dir="t">
                    <w14:rot w14:lat="0" w14:lon="0" w14:rev="0"/>
                  </w14:lightRig>
                </w14:scene3d>
              </w:rPr>
              <w:t>2.19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(2006:531) om särskild tillsyn över finansiella konglomerat</w:t>
            </w:r>
            <w:r w:rsidR="00AA5B6B">
              <w:rPr>
                <w:webHidden/>
              </w:rPr>
              <w:tab/>
            </w:r>
            <w:r w:rsidR="00AA5B6B">
              <w:rPr>
                <w:webHidden/>
              </w:rPr>
              <w:fldChar w:fldCharType="begin"/>
            </w:r>
            <w:r w:rsidR="00AA5B6B">
              <w:rPr>
                <w:webHidden/>
              </w:rPr>
              <w:instrText xml:space="preserve"> PAGEREF _Toc17902792 \h </w:instrText>
            </w:r>
            <w:r w:rsidR="00AA5B6B">
              <w:rPr>
                <w:webHidden/>
              </w:rPr>
            </w:r>
            <w:r w:rsidR="00AA5B6B">
              <w:rPr>
                <w:webHidden/>
              </w:rPr>
              <w:fldChar w:fldCharType="separate"/>
            </w:r>
            <w:r w:rsidR="004E5C8C">
              <w:rPr>
                <w:webHidden/>
              </w:rPr>
              <w:t>123</w:t>
            </w:r>
            <w:r w:rsidR="00AA5B6B">
              <w:rPr>
                <w:webHidden/>
              </w:rPr>
              <w:fldChar w:fldCharType="end"/>
            </w:r>
          </w:hyperlink>
        </w:p>
        <w:p w14:paraId="2DFBA6D8" w14:textId="539D1602"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3" w:history="1">
            <w:r w:rsidR="00AA5B6B" w:rsidRPr="00BB0CC7">
              <w:rPr>
                <w:rStyle w:val="Hyperlnk"/>
                <w:rFonts w:eastAsiaTheme="majorEastAsia"/>
                <w14:scene3d>
                  <w14:camera w14:prst="orthographicFront"/>
                  <w14:lightRig w14:rig="threePt" w14:dir="t">
                    <w14:rot w14:lat="0" w14:lon="0" w14:rev="0"/>
                  </w14:lightRig>
                </w14:scene3d>
              </w:rPr>
              <w:t>2.20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(2006:595) om europakooperativ</w:t>
            </w:r>
            <w:r w:rsidR="00AA5B6B">
              <w:rPr>
                <w:webHidden/>
              </w:rPr>
              <w:tab/>
            </w:r>
            <w:r w:rsidR="00AA5B6B">
              <w:rPr>
                <w:webHidden/>
              </w:rPr>
              <w:fldChar w:fldCharType="begin"/>
            </w:r>
            <w:r w:rsidR="00AA5B6B">
              <w:rPr>
                <w:webHidden/>
              </w:rPr>
              <w:instrText xml:space="preserve"> PAGEREF _Toc17902793 \h </w:instrText>
            </w:r>
            <w:r w:rsidR="00AA5B6B">
              <w:rPr>
                <w:webHidden/>
              </w:rPr>
            </w:r>
            <w:r w:rsidR="00AA5B6B">
              <w:rPr>
                <w:webHidden/>
              </w:rPr>
              <w:fldChar w:fldCharType="separate"/>
            </w:r>
            <w:r w:rsidR="004E5C8C">
              <w:rPr>
                <w:webHidden/>
              </w:rPr>
              <w:t>135</w:t>
            </w:r>
            <w:r w:rsidR="00AA5B6B">
              <w:rPr>
                <w:webHidden/>
              </w:rPr>
              <w:fldChar w:fldCharType="end"/>
            </w:r>
          </w:hyperlink>
        </w:p>
        <w:p w14:paraId="2A3C7F6B" w14:textId="6DFECAE1"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4" w:history="1">
            <w:r w:rsidR="00AA5B6B" w:rsidRPr="00BB0CC7">
              <w:rPr>
                <w:rStyle w:val="Hyperlnk"/>
                <w:rFonts w:eastAsiaTheme="majorEastAsia"/>
                <w14:scene3d>
                  <w14:camera w14:prst="orthographicFront"/>
                  <w14:lightRig w14:rig="threePt" w14:dir="t">
                    <w14:rot w14:lat="0" w14:lon="0" w14:rev="0"/>
                  </w14:lightRig>
                </w14:scene3d>
              </w:rPr>
              <w:t>2.21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(2007:528) om värdepappersmarknaden</w:t>
            </w:r>
            <w:r w:rsidR="00AA5B6B">
              <w:rPr>
                <w:webHidden/>
              </w:rPr>
              <w:tab/>
            </w:r>
            <w:r w:rsidR="00AA5B6B">
              <w:rPr>
                <w:webHidden/>
              </w:rPr>
              <w:fldChar w:fldCharType="begin"/>
            </w:r>
            <w:r w:rsidR="00AA5B6B">
              <w:rPr>
                <w:webHidden/>
              </w:rPr>
              <w:instrText xml:space="preserve"> PAGEREF _Toc17902794 \h </w:instrText>
            </w:r>
            <w:r w:rsidR="00AA5B6B">
              <w:rPr>
                <w:webHidden/>
              </w:rPr>
            </w:r>
            <w:r w:rsidR="00AA5B6B">
              <w:rPr>
                <w:webHidden/>
              </w:rPr>
              <w:fldChar w:fldCharType="separate"/>
            </w:r>
            <w:r w:rsidR="004E5C8C">
              <w:rPr>
                <w:webHidden/>
              </w:rPr>
              <w:t>138</w:t>
            </w:r>
            <w:r w:rsidR="00AA5B6B">
              <w:rPr>
                <w:webHidden/>
              </w:rPr>
              <w:fldChar w:fldCharType="end"/>
            </w:r>
          </w:hyperlink>
        </w:p>
        <w:p w14:paraId="6DF0E244" w14:textId="13A83C2B"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5" w:history="1">
            <w:r w:rsidR="00AA5B6B" w:rsidRPr="00BB0CC7">
              <w:rPr>
                <w:rStyle w:val="Hyperlnk"/>
                <w:rFonts w:eastAsiaTheme="majorEastAsia"/>
                <w14:scene3d>
                  <w14:camera w14:prst="orthographicFront"/>
                  <w14:lightRig w14:rig="threePt" w14:dir="t">
                    <w14:rot w14:lat="0" w14:lon="0" w14:rev="0"/>
                  </w14:lightRig>
                </w14:scene3d>
              </w:rPr>
              <w:t>2.22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offentlighets- och sekretesslagen (2009:400)</w:t>
            </w:r>
            <w:r w:rsidR="00AA5B6B">
              <w:rPr>
                <w:webHidden/>
              </w:rPr>
              <w:tab/>
            </w:r>
            <w:r w:rsidR="00AA5B6B">
              <w:rPr>
                <w:webHidden/>
              </w:rPr>
              <w:fldChar w:fldCharType="begin"/>
            </w:r>
            <w:r w:rsidR="00AA5B6B">
              <w:rPr>
                <w:webHidden/>
              </w:rPr>
              <w:instrText xml:space="preserve"> PAGEREF _Toc17902795 \h </w:instrText>
            </w:r>
            <w:r w:rsidR="00AA5B6B">
              <w:rPr>
                <w:webHidden/>
              </w:rPr>
            </w:r>
            <w:r w:rsidR="00AA5B6B">
              <w:rPr>
                <w:webHidden/>
              </w:rPr>
              <w:fldChar w:fldCharType="separate"/>
            </w:r>
            <w:r w:rsidR="004E5C8C">
              <w:rPr>
                <w:webHidden/>
              </w:rPr>
              <w:t>141</w:t>
            </w:r>
            <w:r w:rsidR="00AA5B6B">
              <w:rPr>
                <w:webHidden/>
              </w:rPr>
              <w:fldChar w:fldCharType="end"/>
            </w:r>
          </w:hyperlink>
        </w:p>
        <w:p w14:paraId="4D2545F6" w14:textId="3336179B"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6" w:history="1">
            <w:r w:rsidR="00AA5B6B" w:rsidRPr="00BB0CC7">
              <w:rPr>
                <w:rStyle w:val="Hyperlnk"/>
                <w:rFonts w:eastAsiaTheme="majorEastAsia"/>
                <w14:scene3d>
                  <w14:camera w14:prst="orthographicFront"/>
                  <w14:lightRig w14:rig="threePt" w14:dir="t">
                    <w14:rot w14:lat="0" w14:lon="0" w14:rev="0"/>
                  </w14:lightRig>
                </w14:scene3d>
              </w:rPr>
              <w:t>2.23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(2010:751) om betaltjänster</w:t>
            </w:r>
            <w:r w:rsidR="00AA5B6B">
              <w:rPr>
                <w:webHidden/>
              </w:rPr>
              <w:tab/>
            </w:r>
            <w:r w:rsidR="00AA5B6B">
              <w:rPr>
                <w:webHidden/>
              </w:rPr>
              <w:fldChar w:fldCharType="begin"/>
            </w:r>
            <w:r w:rsidR="00AA5B6B">
              <w:rPr>
                <w:webHidden/>
              </w:rPr>
              <w:instrText xml:space="preserve"> PAGEREF _Toc17902796 \h </w:instrText>
            </w:r>
            <w:r w:rsidR="00AA5B6B">
              <w:rPr>
                <w:webHidden/>
              </w:rPr>
            </w:r>
            <w:r w:rsidR="00AA5B6B">
              <w:rPr>
                <w:webHidden/>
              </w:rPr>
              <w:fldChar w:fldCharType="separate"/>
            </w:r>
            <w:r w:rsidR="004E5C8C">
              <w:rPr>
                <w:webHidden/>
              </w:rPr>
              <w:t>142</w:t>
            </w:r>
            <w:r w:rsidR="00AA5B6B">
              <w:rPr>
                <w:webHidden/>
              </w:rPr>
              <w:fldChar w:fldCharType="end"/>
            </w:r>
          </w:hyperlink>
        </w:p>
        <w:p w14:paraId="29F9C091" w14:textId="1B90E4E8"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7" w:history="1">
            <w:r w:rsidR="00AA5B6B" w:rsidRPr="00BB0CC7">
              <w:rPr>
                <w:rStyle w:val="Hyperlnk"/>
                <w:rFonts w:eastAsiaTheme="majorEastAsia"/>
                <w14:scene3d>
                  <w14:camera w14:prst="orthographicFront"/>
                  <w14:lightRig w14:rig="threePt" w14:dir="t">
                    <w14:rot w14:lat="0" w14:lon="0" w14:rev="0"/>
                  </w14:lightRig>
                </w14:scene3d>
              </w:rPr>
              <w:t>2.24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delgivningslagen (2010:1932)</w:t>
            </w:r>
            <w:r w:rsidR="00AA5B6B">
              <w:rPr>
                <w:webHidden/>
              </w:rPr>
              <w:tab/>
            </w:r>
            <w:r w:rsidR="00AA5B6B">
              <w:rPr>
                <w:webHidden/>
              </w:rPr>
              <w:fldChar w:fldCharType="begin"/>
            </w:r>
            <w:r w:rsidR="00AA5B6B">
              <w:rPr>
                <w:webHidden/>
              </w:rPr>
              <w:instrText xml:space="preserve"> PAGEREF _Toc17902797 \h </w:instrText>
            </w:r>
            <w:r w:rsidR="00AA5B6B">
              <w:rPr>
                <w:webHidden/>
              </w:rPr>
            </w:r>
            <w:r w:rsidR="00AA5B6B">
              <w:rPr>
                <w:webHidden/>
              </w:rPr>
              <w:fldChar w:fldCharType="separate"/>
            </w:r>
            <w:r w:rsidR="004E5C8C">
              <w:rPr>
                <w:webHidden/>
              </w:rPr>
              <w:t>143</w:t>
            </w:r>
            <w:r w:rsidR="00AA5B6B">
              <w:rPr>
                <w:webHidden/>
              </w:rPr>
              <w:fldChar w:fldCharType="end"/>
            </w:r>
          </w:hyperlink>
        </w:p>
        <w:p w14:paraId="6D5D381D" w14:textId="43569E8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8" w:history="1">
            <w:r w:rsidR="00AA5B6B" w:rsidRPr="00BB0CC7">
              <w:rPr>
                <w:rStyle w:val="Hyperlnk"/>
                <w:rFonts w:eastAsiaTheme="majorEastAsia"/>
                <w14:scene3d>
                  <w14:camera w14:prst="orthographicFront"/>
                  <w14:lightRig w14:rig="threePt" w14:dir="t">
                    <w14:rot w14:lat="0" w14:lon="0" w14:rev="0"/>
                  </w14:lightRig>
                </w14:scene3d>
              </w:rPr>
              <w:t>2.25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försäkringsrörelselagen (2010:2043)</w:t>
            </w:r>
            <w:r w:rsidR="00AA5B6B">
              <w:rPr>
                <w:webHidden/>
              </w:rPr>
              <w:tab/>
            </w:r>
            <w:r w:rsidR="00AA5B6B">
              <w:rPr>
                <w:webHidden/>
              </w:rPr>
              <w:fldChar w:fldCharType="begin"/>
            </w:r>
            <w:r w:rsidR="00AA5B6B">
              <w:rPr>
                <w:webHidden/>
              </w:rPr>
              <w:instrText xml:space="preserve"> PAGEREF _Toc17902798 \h </w:instrText>
            </w:r>
            <w:r w:rsidR="00AA5B6B">
              <w:rPr>
                <w:webHidden/>
              </w:rPr>
            </w:r>
            <w:r w:rsidR="00AA5B6B">
              <w:rPr>
                <w:webHidden/>
              </w:rPr>
              <w:fldChar w:fldCharType="separate"/>
            </w:r>
            <w:r w:rsidR="004E5C8C">
              <w:rPr>
                <w:webHidden/>
              </w:rPr>
              <w:t>144</w:t>
            </w:r>
            <w:r w:rsidR="00AA5B6B">
              <w:rPr>
                <w:webHidden/>
              </w:rPr>
              <w:fldChar w:fldCharType="end"/>
            </w:r>
          </w:hyperlink>
        </w:p>
        <w:p w14:paraId="2C3EAEA4" w14:textId="32F2EFC6"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799" w:history="1">
            <w:r w:rsidR="00AA5B6B" w:rsidRPr="00BB0CC7">
              <w:rPr>
                <w:rStyle w:val="Hyperlnk"/>
                <w:rFonts w:eastAsiaTheme="majorEastAsia"/>
                <w14:scene3d>
                  <w14:camera w14:prst="orthographicFront"/>
                  <w14:lightRig w14:rig="threePt" w14:dir="t">
                    <w14:rot w14:lat="0" w14:lon="0" w14:rev="0"/>
                  </w14:lightRig>
                </w14:scene3d>
              </w:rPr>
              <w:t>2.26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(2010:2044) om införande av försäkringsrörelselagen (2010:2043)</w:t>
            </w:r>
            <w:r w:rsidR="00AA5B6B">
              <w:rPr>
                <w:webHidden/>
              </w:rPr>
              <w:tab/>
            </w:r>
            <w:r w:rsidR="00AA5B6B">
              <w:rPr>
                <w:webHidden/>
              </w:rPr>
              <w:fldChar w:fldCharType="begin"/>
            </w:r>
            <w:r w:rsidR="00AA5B6B">
              <w:rPr>
                <w:webHidden/>
              </w:rPr>
              <w:instrText xml:space="preserve"> PAGEREF _Toc17902799 \h </w:instrText>
            </w:r>
            <w:r w:rsidR="00AA5B6B">
              <w:rPr>
                <w:webHidden/>
              </w:rPr>
            </w:r>
            <w:r w:rsidR="00AA5B6B">
              <w:rPr>
                <w:webHidden/>
              </w:rPr>
              <w:fldChar w:fldCharType="separate"/>
            </w:r>
            <w:r w:rsidR="004E5C8C">
              <w:rPr>
                <w:webHidden/>
              </w:rPr>
              <w:t>155</w:t>
            </w:r>
            <w:r w:rsidR="00AA5B6B">
              <w:rPr>
                <w:webHidden/>
              </w:rPr>
              <w:fldChar w:fldCharType="end"/>
            </w:r>
          </w:hyperlink>
        </w:p>
        <w:p w14:paraId="7BBE9806" w14:textId="739165FF"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00" w:history="1">
            <w:r w:rsidR="00AA5B6B" w:rsidRPr="00BB0CC7">
              <w:rPr>
                <w:rStyle w:val="Hyperlnk"/>
                <w:rFonts w:eastAsiaTheme="majorEastAsia"/>
                <w14:scene3d>
                  <w14:camera w14:prst="orthographicFront"/>
                  <w14:lightRig w14:rig="threePt" w14:dir="t">
                    <w14:rot w14:lat="0" w14:lon="0" w14:rev="0"/>
                  </w14:lightRig>
                </w14:scene3d>
              </w:rPr>
              <w:t>2.27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(2011:755) om elektroniska pengar</w:t>
            </w:r>
            <w:r w:rsidR="00AA5B6B">
              <w:rPr>
                <w:webHidden/>
              </w:rPr>
              <w:tab/>
            </w:r>
            <w:r w:rsidR="00AA5B6B">
              <w:rPr>
                <w:webHidden/>
              </w:rPr>
              <w:fldChar w:fldCharType="begin"/>
            </w:r>
            <w:r w:rsidR="00AA5B6B">
              <w:rPr>
                <w:webHidden/>
              </w:rPr>
              <w:instrText xml:space="preserve"> PAGEREF _Toc17902800 \h </w:instrText>
            </w:r>
            <w:r w:rsidR="00AA5B6B">
              <w:rPr>
                <w:webHidden/>
              </w:rPr>
            </w:r>
            <w:r w:rsidR="00AA5B6B">
              <w:rPr>
                <w:webHidden/>
              </w:rPr>
              <w:fldChar w:fldCharType="separate"/>
            </w:r>
            <w:r w:rsidR="004E5C8C">
              <w:rPr>
                <w:webHidden/>
              </w:rPr>
              <w:t>156</w:t>
            </w:r>
            <w:r w:rsidR="00AA5B6B">
              <w:rPr>
                <w:webHidden/>
              </w:rPr>
              <w:fldChar w:fldCharType="end"/>
            </w:r>
          </w:hyperlink>
        </w:p>
        <w:p w14:paraId="59DB2533" w14:textId="05E9BBD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01" w:history="1">
            <w:r w:rsidR="00AA5B6B" w:rsidRPr="00BB0CC7">
              <w:rPr>
                <w:rStyle w:val="Hyperlnk"/>
                <w:rFonts w:eastAsiaTheme="majorEastAsia"/>
                <w14:scene3d>
                  <w14:camera w14:prst="orthographicFront"/>
                  <w14:lightRig w14:rig="threePt" w14:dir="t">
                    <w14:rot w14:lat="0" w14:lon="0" w14:rev="0"/>
                  </w14:lightRig>
                </w14:scene3d>
              </w:rPr>
              <w:t>2.28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(2014:484) om en databas för övervakning av och tillsyn över finansmarknaderna</w:t>
            </w:r>
            <w:r w:rsidR="00AA5B6B">
              <w:rPr>
                <w:webHidden/>
              </w:rPr>
              <w:tab/>
            </w:r>
            <w:r w:rsidR="00AA5B6B">
              <w:rPr>
                <w:webHidden/>
              </w:rPr>
              <w:fldChar w:fldCharType="begin"/>
            </w:r>
            <w:r w:rsidR="00AA5B6B">
              <w:rPr>
                <w:webHidden/>
              </w:rPr>
              <w:instrText xml:space="preserve"> PAGEREF _Toc17902801 \h </w:instrText>
            </w:r>
            <w:r w:rsidR="00AA5B6B">
              <w:rPr>
                <w:webHidden/>
              </w:rPr>
            </w:r>
            <w:r w:rsidR="00AA5B6B">
              <w:rPr>
                <w:webHidden/>
              </w:rPr>
              <w:fldChar w:fldCharType="separate"/>
            </w:r>
            <w:r w:rsidR="004E5C8C">
              <w:rPr>
                <w:webHidden/>
              </w:rPr>
              <w:t>157</w:t>
            </w:r>
            <w:r w:rsidR="00AA5B6B">
              <w:rPr>
                <w:webHidden/>
              </w:rPr>
              <w:fldChar w:fldCharType="end"/>
            </w:r>
          </w:hyperlink>
        </w:p>
        <w:p w14:paraId="472EFBA8" w14:textId="5DBE39B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02" w:history="1">
            <w:r w:rsidR="00AA5B6B" w:rsidRPr="00BB0CC7">
              <w:rPr>
                <w:rStyle w:val="Hyperlnk"/>
                <w:rFonts w:eastAsiaTheme="majorEastAsia"/>
                <w:lang w:eastAsia="sv-SE"/>
                <w14:scene3d>
                  <w14:camera w14:prst="orthographicFront"/>
                  <w14:lightRig w14:rig="threePt" w14:dir="t">
                    <w14:rot w14:lat="0" w14:lon="0" w14:rev="0"/>
                  </w14:lightRig>
                </w14:scene3d>
              </w:rPr>
              <w:t>2.29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Förslag till lag om ändring i lagen (2014:836) om näringsförbud</w:t>
            </w:r>
            <w:r w:rsidR="00AA5B6B">
              <w:rPr>
                <w:webHidden/>
              </w:rPr>
              <w:tab/>
            </w:r>
            <w:r w:rsidR="00AA5B6B">
              <w:rPr>
                <w:webHidden/>
              </w:rPr>
              <w:fldChar w:fldCharType="begin"/>
            </w:r>
            <w:r w:rsidR="00AA5B6B">
              <w:rPr>
                <w:webHidden/>
              </w:rPr>
              <w:instrText xml:space="preserve"> PAGEREF _Toc17902802 \h </w:instrText>
            </w:r>
            <w:r w:rsidR="00AA5B6B">
              <w:rPr>
                <w:webHidden/>
              </w:rPr>
            </w:r>
            <w:r w:rsidR="00AA5B6B">
              <w:rPr>
                <w:webHidden/>
              </w:rPr>
              <w:fldChar w:fldCharType="separate"/>
            </w:r>
            <w:r w:rsidR="004E5C8C">
              <w:rPr>
                <w:webHidden/>
              </w:rPr>
              <w:t>159</w:t>
            </w:r>
            <w:r w:rsidR="00AA5B6B">
              <w:rPr>
                <w:webHidden/>
              </w:rPr>
              <w:fldChar w:fldCharType="end"/>
            </w:r>
          </w:hyperlink>
        </w:p>
        <w:p w14:paraId="7079259C" w14:textId="2A82155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03" w:history="1">
            <w:r w:rsidR="00AA5B6B" w:rsidRPr="00BB0CC7">
              <w:rPr>
                <w:rStyle w:val="Hyperlnk"/>
                <w:rFonts w:eastAsiaTheme="majorEastAsia"/>
                <w14:scene3d>
                  <w14:camera w14:prst="orthographicFront"/>
                  <w14:lightRig w14:rig="threePt" w14:dir="t">
                    <w14:rot w14:lat="0" w14:lon="0" w14:rev="0"/>
                  </w14:lightRig>
                </w14:scene3d>
              </w:rPr>
              <w:t>2.30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(2016:1306) med kompletterande bestämmelser till EU:s marknadsmissbruksförordning</w:t>
            </w:r>
            <w:r w:rsidR="00AA5B6B">
              <w:rPr>
                <w:webHidden/>
              </w:rPr>
              <w:tab/>
            </w:r>
            <w:r w:rsidR="00AA5B6B">
              <w:rPr>
                <w:webHidden/>
              </w:rPr>
              <w:fldChar w:fldCharType="begin"/>
            </w:r>
            <w:r w:rsidR="00AA5B6B">
              <w:rPr>
                <w:webHidden/>
              </w:rPr>
              <w:instrText xml:space="preserve"> PAGEREF _Toc17902803 \h </w:instrText>
            </w:r>
            <w:r w:rsidR="00AA5B6B">
              <w:rPr>
                <w:webHidden/>
              </w:rPr>
            </w:r>
            <w:r w:rsidR="00AA5B6B">
              <w:rPr>
                <w:webHidden/>
              </w:rPr>
              <w:fldChar w:fldCharType="separate"/>
            </w:r>
            <w:r w:rsidR="004E5C8C">
              <w:rPr>
                <w:webHidden/>
              </w:rPr>
              <w:t>161</w:t>
            </w:r>
            <w:r w:rsidR="00AA5B6B">
              <w:rPr>
                <w:webHidden/>
              </w:rPr>
              <w:fldChar w:fldCharType="end"/>
            </w:r>
          </w:hyperlink>
        </w:p>
        <w:p w14:paraId="72A4B9BF" w14:textId="5F4B218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04" w:history="1">
            <w:r w:rsidR="00AA5B6B" w:rsidRPr="00BB0CC7">
              <w:rPr>
                <w:rStyle w:val="Hyperlnk"/>
                <w:rFonts w:eastAsiaTheme="majorEastAsia"/>
                <w14:scene3d>
                  <w14:camera w14:prst="orthographicFront"/>
                  <w14:lightRig w14:rig="threePt" w14:dir="t">
                    <w14:rot w14:lat="0" w14:lon="0" w14:rev="0"/>
                  </w14:lightRig>
                </w14:scene3d>
              </w:rPr>
              <w:t>2.31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(2017:630) om åtgärder mot penningtvätt och finansiering av terrorism</w:t>
            </w:r>
            <w:r w:rsidR="00AA5B6B">
              <w:rPr>
                <w:webHidden/>
              </w:rPr>
              <w:tab/>
            </w:r>
            <w:r w:rsidR="00AA5B6B">
              <w:rPr>
                <w:webHidden/>
              </w:rPr>
              <w:fldChar w:fldCharType="begin"/>
            </w:r>
            <w:r w:rsidR="00AA5B6B">
              <w:rPr>
                <w:webHidden/>
              </w:rPr>
              <w:instrText xml:space="preserve"> PAGEREF _Toc17902804 \h </w:instrText>
            </w:r>
            <w:r w:rsidR="00AA5B6B">
              <w:rPr>
                <w:webHidden/>
              </w:rPr>
            </w:r>
            <w:r w:rsidR="00AA5B6B">
              <w:rPr>
                <w:webHidden/>
              </w:rPr>
              <w:fldChar w:fldCharType="separate"/>
            </w:r>
            <w:r w:rsidR="004E5C8C">
              <w:rPr>
                <w:webHidden/>
              </w:rPr>
              <w:t>162</w:t>
            </w:r>
            <w:r w:rsidR="00AA5B6B">
              <w:rPr>
                <w:webHidden/>
              </w:rPr>
              <w:fldChar w:fldCharType="end"/>
            </w:r>
          </w:hyperlink>
        </w:p>
        <w:p w14:paraId="3476B9C4" w14:textId="6C1437B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05" w:history="1">
            <w:r w:rsidR="00AA5B6B" w:rsidRPr="00BB0CC7">
              <w:rPr>
                <w:rStyle w:val="Hyperlnk"/>
                <w:rFonts w:eastAsiaTheme="majorEastAsia"/>
                <w14:scene3d>
                  <w14:camera w14:prst="orthographicFront"/>
                  <w14:lightRig w14:rig="threePt" w14:dir="t">
                    <w14:rot w14:lat="0" w14:lon="0" w14:rev="0"/>
                  </w14:lightRig>
                </w14:scene3d>
              </w:rPr>
              <w:t>2.32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 till lag om ändring i lagen (2018:1219) om försäkringsdistribution</w:t>
            </w:r>
            <w:r w:rsidR="00AA5B6B">
              <w:rPr>
                <w:webHidden/>
              </w:rPr>
              <w:tab/>
            </w:r>
            <w:r w:rsidR="00AA5B6B">
              <w:rPr>
                <w:webHidden/>
              </w:rPr>
              <w:fldChar w:fldCharType="begin"/>
            </w:r>
            <w:r w:rsidR="00AA5B6B">
              <w:rPr>
                <w:webHidden/>
              </w:rPr>
              <w:instrText xml:space="preserve"> PAGEREF _Toc17902805 \h </w:instrText>
            </w:r>
            <w:r w:rsidR="00AA5B6B">
              <w:rPr>
                <w:webHidden/>
              </w:rPr>
            </w:r>
            <w:r w:rsidR="00AA5B6B">
              <w:rPr>
                <w:webHidden/>
              </w:rPr>
              <w:fldChar w:fldCharType="separate"/>
            </w:r>
            <w:r w:rsidR="004E5C8C">
              <w:rPr>
                <w:webHidden/>
              </w:rPr>
              <w:t>164</w:t>
            </w:r>
            <w:r w:rsidR="00AA5B6B">
              <w:rPr>
                <w:webHidden/>
              </w:rPr>
              <w:fldChar w:fldCharType="end"/>
            </w:r>
          </w:hyperlink>
        </w:p>
        <w:p w14:paraId="49C164E7" w14:textId="1DA2394D" w:rsidR="00AA5B6B" w:rsidRDefault="00D05616">
          <w:pPr>
            <w:pStyle w:val="Innehll1"/>
            <w:rPr>
              <w:rFonts w:asciiTheme="minorHAnsi" w:eastAsiaTheme="minorEastAsia" w:hAnsiTheme="minorHAnsi"/>
              <w:sz w:val="22"/>
              <w:lang w:eastAsia="sv-SE"/>
            </w:rPr>
          </w:pPr>
          <w:hyperlink w:anchor="_Toc17902806" w:history="1">
            <w:r w:rsidR="00AA5B6B" w:rsidRPr="00BB0CC7">
              <w:rPr>
                <w:rStyle w:val="Hyperlnk"/>
                <w14:scene3d>
                  <w14:camera w14:prst="orthographicFront"/>
                  <w14:lightRig w14:rig="threePt" w14:dir="t">
                    <w14:rot w14:lat="0" w14:lon="0" w14:rev="0"/>
                  </w14:lightRig>
                </w14:scene3d>
              </w:rPr>
              <w:t>3</w:t>
            </w:r>
            <w:r w:rsidR="00AA5B6B">
              <w:rPr>
                <w:rFonts w:asciiTheme="minorHAnsi" w:eastAsiaTheme="minorEastAsia" w:hAnsiTheme="minorHAnsi"/>
                <w:sz w:val="22"/>
                <w:lang w:eastAsia="sv-SE"/>
              </w:rPr>
              <w:tab/>
            </w:r>
            <w:r w:rsidR="00AA5B6B" w:rsidRPr="00BB0CC7">
              <w:rPr>
                <w:rStyle w:val="Hyperlnk"/>
              </w:rPr>
              <w:t>Ärendet och dess beredning</w:t>
            </w:r>
            <w:r w:rsidR="00AA5B6B">
              <w:rPr>
                <w:webHidden/>
              </w:rPr>
              <w:tab/>
            </w:r>
            <w:r w:rsidR="00AA5B6B">
              <w:rPr>
                <w:webHidden/>
              </w:rPr>
              <w:fldChar w:fldCharType="begin"/>
            </w:r>
            <w:r w:rsidR="00AA5B6B">
              <w:rPr>
                <w:webHidden/>
              </w:rPr>
              <w:instrText xml:space="preserve"> PAGEREF _Toc17902806 \h </w:instrText>
            </w:r>
            <w:r w:rsidR="00AA5B6B">
              <w:rPr>
                <w:webHidden/>
              </w:rPr>
            </w:r>
            <w:r w:rsidR="00AA5B6B">
              <w:rPr>
                <w:webHidden/>
              </w:rPr>
              <w:fldChar w:fldCharType="separate"/>
            </w:r>
            <w:r w:rsidR="004E5C8C">
              <w:rPr>
                <w:webHidden/>
              </w:rPr>
              <w:t>165</w:t>
            </w:r>
            <w:r w:rsidR="00AA5B6B">
              <w:rPr>
                <w:webHidden/>
              </w:rPr>
              <w:fldChar w:fldCharType="end"/>
            </w:r>
          </w:hyperlink>
        </w:p>
        <w:p w14:paraId="1B48BD73" w14:textId="1AFDDC7F" w:rsidR="00AA5B6B" w:rsidRDefault="00D05616">
          <w:pPr>
            <w:pStyle w:val="Innehll1"/>
            <w:rPr>
              <w:rFonts w:asciiTheme="minorHAnsi" w:eastAsiaTheme="minorEastAsia" w:hAnsiTheme="minorHAnsi"/>
              <w:sz w:val="22"/>
              <w:lang w:eastAsia="sv-SE"/>
            </w:rPr>
          </w:pPr>
          <w:hyperlink w:anchor="_Toc17902807" w:history="1">
            <w:r w:rsidR="00AA5B6B" w:rsidRPr="00BB0CC7">
              <w:rPr>
                <w:rStyle w:val="Hyperlnk"/>
                <w14:scene3d>
                  <w14:camera w14:prst="orthographicFront"/>
                  <w14:lightRig w14:rig="threePt" w14:dir="t">
                    <w14:rot w14:lat="0" w14:lon="0" w14:rev="0"/>
                  </w14:lightRig>
                </w14:scene3d>
              </w:rPr>
              <w:t>4</w:t>
            </w:r>
            <w:r w:rsidR="00AA5B6B">
              <w:rPr>
                <w:rFonts w:asciiTheme="minorHAnsi" w:eastAsiaTheme="minorEastAsia" w:hAnsiTheme="minorHAnsi"/>
                <w:sz w:val="22"/>
                <w:lang w:eastAsia="sv-SE"/>
              </w:rPr>
              <w:tab/>
            </w:r>
            <w:r w:rsidR="00AA5B6B" w:rsidRPr="00BB0CC7">
              <w:rPr>
                <w:rStyle w:val="Hyperlnk"/>
              </w:rPr>
              <w:t>Tjänstepension – en bakgrund</w:t>
            </w:r>
            <w:r w:rsidR="00AA5B6B">
              <w:rPr>
                <w:webHidden/>
              </w:rPr>
              <w:tab/>
            </w:r>
            <w:r w:rsidR="00AA5B6B">
              <w:rPr>
                <w:webHidden/>
              </w:rPr>
              <w:fldChar w:fldCharType="begin"/>
            </w:r>
            <w:r w:rsidR="00AA5B6B">
              <w:rPr>
                <w:webHidden/>
              </w:rPr>
              <w:instrText xml:space="preserve"> PAGEREF _Toc17902807 \h </w:instrText>
            </w:r>
            <w:r w:rsidR="00AA5B6B">
              <w:rPr>
                <w:webHidden/>
              </w:rPr>
            </w:r>
            <w:r w:rsidR="00AA5B6B">
              <w:rPr>
                <w:webHidden/>
              </w:rPr>
              <w:fldChar w:fldCharType="separate"/>
            </w:r>
            <w:r w:rsidR="004E5C8C">
              <w:rPr>
                <w:webHidden/>
              </w:rPr>
              <w:t>166</w:t>
            </w:r>
            <w:r w:rsidR="00AA5B6B">
              <w:rPr>
                <w:webHidden/>
              </w:rPr>
              <w:fldChar w:fldCharType="end"/>
            </w:r>
          </w:hyperlink>
        </w:p>
        <w:p w14:paraId="50989BD9" w14:textId="6D3377CE" w:rsidR="00AA5B6B" w:rsidRDefault="00D05616">
          <w:pPr>
            <w:pStyle w:val="Innehll2"/>
            <w:rPr>
              <w:rFonts w:asciiTheme="minorHAnsi" w:eastAsiaTheme="minorEastAsia" w:hAnsiTheme="minorHAnsi" w:cstheme="minorBidi"/>
              <w:sz w:val="22"/>
              <w:szCs w:val="22"/>
              <w:lang w:eastAsia="sv-SE"/>
            </w:rPr>
          </w:pPr>
          <w:hyperlink w:anchor="_Toc17902808" w:history="1">
            <w:r w:rsidR="00AA5B6B" w:rsidRPr="00BB0CC7">
              <w:rPr>
                <w:rStyle w:val="Hyperlnk"/>
                <w:rFonts w:eastAsiaTheme="majorEastAsia"/>
                <w14:scene3d>
                  <w14:camera w14:prst="orthographicFront"/>
                  <w14:lightRig w14:rig="threePt" w14:dir="t">
                    <w14:rot w14:lat="0" w14:lon="0" w14:rev="0"/>
                  </w14:lightRig>
                </w14:scene3d>
              </w:rPr>
              <w:t>4.1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Inledning</w:t>
            </w:r>
            <w:r w:rsidR="00AA5B6B">
              <w:rPr>
                <w:webHidden/>
              </w:rPr>
              <w:tab/>
            </w:r>
            <w:r w:rsidR="00AA5B6B">
              <w:rPr>
                <w:webHidden/>
              </w:rPr>
              <w:fldChar w:fldCharType="begin"/>
            </w:r>
            <w:r w:rsidR="00AA5B6B">
              <w:rPr>
                <w:webHidden/>
              </w:rPr>
              <w:instrText xml:space="preserve"> PAGEREF _Toc17902808 \h </w:instrText>
            </w:r>
            <w:r w:rsidR="00AA5B6B">
              <w:rPr>
                <w:webHidden/>
              </w:rPr>
            </w:r>
            <w:r w:rsidR="00AA5B6B">
              <w:rPr>
                <w:webHidden/>
              </w:rPr>
              <w:fldChar w:fldCharType="separate"/>
            </w:r>
            <w:r w:rsidR="004E5C8C">
              <w:rPr>
                <w:webHidden/>
              </w:rPr>
              <w:t>166</w:t>
            </w:r>
            <w:r w:rsidR="00AA5B6B">
              <w:rPr>
                <w:webHidden/>
              </w:rPr>
              <w:fldChar w:fldCharType="end"/>
            </w:r>
          </w:hyperlink>
        </w:p>
        <w:p w14:paraId="099FC115" w14:textId="02F6FC66" w:rsidR="00AA5B6B" w:rsidRDefault="00D05616">
          <w:pPr>
            <w:pStyle w:val="Innehll2"/>
            <w:rPr>
              <w:rFonts w:asciiTheme="minorHAnsi" w:eastAsiaTheme="minorEastAsia" w:hAnsiTheme="minorHAnsi" w:cstheme="minorBidi"/>
              <w:sz w:val="22"/>
              <w:szCs w:val="22"/>
              <w:lang w:eastAsia="sv-SE"/>
            </w:rPr>
          </w:pPr>
          <w:hyperlink w:anchor="_Toc17902809" w:history="1">
            <w:r w:rsidR="00AA5B6B" w:rsidRPr="00BB0CC7">
              <w:rPr>
                <w:rStyle w:val="Hyperlnk"/>
                <w:rFonts w:eastAsiaTheme="majorEastAsia"/>
                <w14:scene3d>
                  <w14:camera w14:prst="orthographicFront"/>
                  <w14:lightRig w14:rig="threePt" w14:dir="t">
                    <w14:rot w14:lat="0" w14:lon="0" w14:rev="0"/>
                  </w14:lightRig>
                </w14:scene3d>
              </w:rPr>
              <w:t>4.2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Tjänstepensionsplanen</w:t>
            </w:r>
            <w:r w:rsidR="00AA5B6B">
              <w:rPr>
                <w:webHidden/>
              </w:rPr>
              <w:tab/>
            </w:r>
            <w:r w:rsidR="00AA5B6B">
              <w:rPr>
                <w:webHidden/>
              </w:rPr>
              <w:fldChar w:fldCharType="begin"/>
            </w:r>
            <w:r w:rsidR="00AA5B6B">
              <w:rPr>
                <w:webHidden/>
              </w:rPr>
              <w:instrText xml:space="preserve"> PAGEREF _Toc17902809 \h </w:instrText>
            </w:r>
            <w:r w:rsidR="00AA5B6B">
              <w:rPr>
                <w:webHidden/>
              </w:rPr>
            </w:r>
            <w:r w:rsidR="00AA5B6B">
              <w:rPr>
                <w:webHidden/>
              </w:rPr>
              <w:fldChar w:fldCharType="separate"/>
            </w:r>
            <w:r w:rsidR="004E5C8C">
              <w:rPr>
                <w:webHidden/>
              </w:rPr>
              <w:t>167</w:t>
            </w:r>
            <w:r w:rsidR="00AA5B6B">
              <w:rPr>
                <w:webHidden/>
              </w:rPr>
              <w:fldChar w:fldCharType="end"/>
            </w:r>
          </w:hyperlink>
        </w:p>
        <w:p w14:paraId="50BEEFA9" w14:textId="4DCAE2A3" w:rsidR="00AA5B6B" w:rsidRDefault="00D05616">
          <w:pPr>
            <w:pStyle w:val="Innehll2"/>
            <w:rPr>
              <w:rFonts w:asciiTheme="minorHAnsi" w:eastAsiaTheme="minorEastAsia" w:hAnsiTheme="minorHAnsi" w:cstheme="minorBidi"/>
              <w:sz w:val="22"/>
              <w:szCs w:val="22"/>
              <w:lang w:eastAsia="sv-SE"/>
            </w:rPr>
          </w:pPr>
          <w:hyperlink w:anchor="_Toc17902810" w:history="1">
            <w:r w:rsidR="00AA5B6B" w:rsidRPr="00BB0CC7">
              <w:rPr>
                <w:rStyle w:val="Hyperlnk"/>
                <w:rFonts w:eastAsiaTheme="majorEastAsia"/>
                <w14:scene3d>
                  <w14:camera w14:prst="orthographicFront"/>
                  <w14:lightRig w14:rig="threePt" w14:dir="t">
                    <w14:rot w14:lat="0" w14:lon="0" w14:rev="0"/>
                  </w14:lightRig>
                </w14:scene3d>
              </w:rPr>
              <w:t>4.3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Olika tjänstepensionsmodeller</w:t>
            </w:r>
            <w:r w:rsidR="00AA5B6B">
              <w:rPr>
                <w:webHidden/>
              </w:rPr>
              <w:tab/>
            </w:r>
            <w:r w:rsidR="00AA5B6B">
              <w:rPr>
                <w:webHidden/>
              </w:rPr>
              <w:fldChar w:fldCharType="begin"/>
            </w:r>
            <w:r w:rsidR="00AA5B6B">
              <w:rPr>
                <w:webHidden/>
              </w:rPr>
              <w:instrText xml:space="preserve"> PAGEREF _Toc17902810 \h </w:instrText>
            </w:r>
            <w:r w:rsidR="00AA5B6B">
              <w:rPr>
                <w:webHidden/>
              </w:rPr>
            </w:r>
            <w:r w:rsidR="00AA5B6B">
              <w:rPr>
                <w:webHidden/>
              </w:rPr>
              <w:fldChar w:fldCharType="separate"/>
            </w:r>
            <w:r w:rsidR="004E5C8C">
              <w:rPr>
                <w:webHidden/>
              </w:rPr>
              <w:t>168</w:t>
            </w:r>
            <w:r w:rsidR="00AA5B6B">
              <w:rPr>
                <w:webHidden/>
              </w:rPr>
              <w:fldChar w:fldCharType="end"/>
            </w:r>
          </w:hyperlink>
        </w:p>
        <w:p w14:paraId="47FD069A" w14:textId="7CECD4DF" w:rsidR="00AA5B6B" w:rsidRDefault="00D05616">
          <w:pPr>
            <w:pStyle w:val="Innehll2"/>
            <w:rPr>
              <w:rFonts w:asciiTheme="minorHAnsi" w:eastAsiaTheme="minorEastAsia" w:hAnsiTheme="minorHAnsi" w:cstheme="minorBidi"/>
              <w:sz w:val="22"/>
              <w:szCs w:val="22"/>
              <w:lang w:eastAsia="sv-SE"/>
            </w:rPr>
          </w:pPr>
          <w:hyperlink w:anchor="_Toc17902811" w:history="1">
            <w:r w:rsidR="00AA5B6B" w:rsidRPr="00BB0CC7">
              <w:rPr>
                <w:rStyle w:val="Hyperlnk"/>
                <w:rFonts w:eastAsiaTheme="majorEastAsia"/>
                <w14:scene3d>
                  <w14:camera w14:prst="orthographicFront"/>
                  <w14:lightRig w14:rig="threePt" w14:dir="t">
                    <w14:rot w14:lat="0" w14:lon="0" w14:rev="0"/>
                  </w14:lightRig>
                </w14:scene3d>
              </w:rPr>
              <w:t>4.4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Tjänstepensionsförmånerna</w:t>
            </w:r>
            <w:r w:rsidR="00AA5B6B">
              <w:rPr>
                <w:webHidden/>
              </w:rPr>
              <w:tab/>
            </w:r>
            <w:r w:rsidR="00AA5B6B">
              <w:rPr>
                <w:webHidden/>
              </w:rPr>
              <w:fldChar w:fldCharType="begin"/>
            </w:r>
            <w:r w:rsidR="00AA5B6B">
              <w:rPr>
                <w:webHidden/>
              </w:rPr>
              <w:instrText xml:space="preserve"> PAGEREF _Toc17902811 \h </w:instrText>
            </w:r>
            <w:r w:rsidR="00AA5B6B">
              <w:rPr>
                <w:webHidden/>
              </w:rPr>
            </w:r>
            <w:r w:rsidR="00AA5B6B">
              <w:rPr>
                <w:webHidden/>
              </w:rPr>
              <w:fldChar w:fldCharType="separate"/>
            </w:r>
            <w:r w:rsidR="004E5C8C">
              <w:rPr>
                <w:webHidden/>
              </w:rPr>
              <w:t>169</w:t>
            </w:r>
            <w:r w:rsidR="00AA5B6B">
              <w:rPr>
                <w:webHidden/>
              </w:rPr>
              <w:fldChar w:fldCharType="end"/>
            </w:r>
          </w:hyperlink>
        </w:p>
        <w:p w14:paraId="50F3247A" w14:textId="7B0ACE8D" w:rsidR="00AA5B6B" w:rsidRDefault="00D05616">
          <w:pPr>
            <w:pStyle w:val="Innehll2"/>
            <w:rPr>
              <w:rFonts w:asciiTheme="minorHAnsi" w:eastAsiaTheme="minorEastAsia" w:hAnsiTheme="minorHAnsi" w:cstheme="minorBidi"/>
              <w:sz w:val="22"/>
              <w:szCs w:val="22"/>
              <w:lang w:eastAsia="sv-SE"/>
            </w:rPr>
          </w:pPr>
          <w:hyperlink w:anchor="_Toc17902812" w:history="1">
            <w:r w:rsidR="00AA5B6B" w:rsidRPr="00BB0CC7">
              <w:rPr>
                <w:rStyle w:val="Hyperlnk"/>
                <w:rFonts w:eastAsiaTheme="majorEastAsia"/>
                <w14:scene3d>
                  <w14:camera w14:prst="orthographicFront"/>
                  <w14:lightRig w14:rig="threePt" w14:dir="t">
                    <w14:rot w14:lat="0" w14:lon="0" w14:rev="0"/>
                  </w14:lightRig>
                </w14:scene3d>
              </w:rPr>
              <w:t>4.5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Tryggande av tjänstepension</w:t>
            </w:r>
            <w:r w:rsidR="00AA5B6B">
              <w:rPr>
                <w:webHidden/>
              </w:rPr>
              <w:tab/>
            </w:r>
            <w:r w:rsidR="00AA5B6B">
              <w:rPr>
                <w:webHidden/>
              </w:rPr>
              <w:fldChar w:fldCharType="begin"/>
            </w:r>
            <w:r w:rsidR="00AA5B6B">
              <w:rPr>
                <w:webHidden/>
              </w:rPr>
              <w:instrText xml:space="preserve"> PAGEREF _Toc17902812 \h </w:instrText>
            </w:r>
            <w:r w:rsidR="00AA5B6B">
              <w:rPr>
                <w:webHidden/>
              </w:rPr>
            </w:r>
            <w:r w:rsidR="00AA5B6B">
              <w:rPr>
                <w:webHidden/>
              </w:rPr>
              <w:fldChar w:fldCharType="separate"/>
            </w:r>
            <w:r w:rsidR="004E5C8C">
              <w:rPr>
                <w:webHidden/>
              </w:rPr>
              <w:t>170</w:t>
            </w:r>
            <w:r w:rsidR="00AA5B6B">
              <w:rPr>
                <w:webHidden/>
              </w:rPr>
              <w:fldChar w:fldCharType="end"/>
            </w:r>
          </w:hyperlink>
        </w:p>
        <w:p w14:paraId="1ACB30B1" w14:textId="4B99A959"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13" w:history="1">
            <w:r w:rsidR="00AA5B6B" w:rsidRPr="00BB0CC7">
              <w:rPr>
                <w:rStyle w:val="Hyperlnk"/>
                <w:rFonts w:eastAsiaTheme="majorEastAsia"/>
              </w:rPr>
              <w:t>4.5.1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Tryggande genom försäkring</w:t>
            </w:r>
            <w:r w:rsidR="00AA5B6B">
              <w:rPr>
                <w:webHidden/>
              </w:rPr>
              <w:tab/>
            </w:r>
            <w:r w:rsidR="00AA5B6B">
              <w:rPr>
                <w:webHidden/>
              </w:rPr>
              <w:fldChar w:fldCharType="begin"/>
            </w:r>
            <w:r w:rsidR="00AA5B6B">
              <w:rPr>
                <w:webHidden/>
              </w:rPr>
              <w:instrText xml:space="preserve"> PAGEREF _Toc17902813 \h </w:instrText>
            </w:r>
            <w:r w:rsidR="00AA5B6B">
              <w:rPr>
                <w:webHidden/>
              </w:rPr>
            </w:r>
            <w:r w:rsidR="00AA5B6B">
              <w:rPr>
                <w:webHidden/>
              </w:rPr>
              <w:fldChar w:fldCharType="separate"/>
            </w:r>
            <w:r w:rsidR="004E5C8C">
              <w:rPr>
                <w:webHidden/>
              </w:rPr>
              <w:t>170</w:t>
            </w:r>
            <w:r w:rsidR="00AA5B6B">
              <w:rPr>
                <w:webHidden/>
              </w:rPr>
              <w:fldChar w:fldCharType="end"/>
            </w:r>
          </w:hyperlink>
        </w:p>
        <w:p w14:paraId="0017BE03" w14:textId="3952BF7A"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14" w:history="1">
            <w:r w:rsidR="00AA5B6B" w:rsidRPr="00BB0CC7">
              <w:rPr>
                <w:rStyle w:val="Hyperlnk"/>
                <w:rFonts w:eastAsiaTheme="majorEastAsia"/>
              </w:rPr>
              <w:t>4.5.2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Tryggande i pensionsstiftelse</w:t>
            </w:r>
            <w:r w:rsidR="00AA5B6B">
              <w:rPr>
                <w:webHidden/>
              </w:rPr>
              <w:tab/>
            </w:r>
            <w:r w:rsidR="00AA5B6B">
              <w:rPr>
                <w:webHidden/>
              </w:rPr>
              <w:fldChar w:fldCharType="begin"/>
            </w:r>
            <w:r w:rsidR="00AA5B6B">
              <w:rPr>
                <w:webHidden/>
              </w:rPr>
              <w:instrText xml:space="preserve"> PAGEREF _Toc17902814 \h </w:instrText>
            </w:r>
            <w:r w:rsidR="00AA5B6B">
              <w:rPr>
                <w:webHidden/>
              </w:rPr>
            </w:r>
            <w:r w:rsidR="00AA5B6B">
              <w:rPr>
                <w:webHidden/>
              </w:rPr>
              <w:fldChar w:fldCharType="separate"/>
            </w:r>
            <w:r w:rsidR="004E5C8C">
              <w:rPr>
                <w:webHidden/>
              </w:rPr>
              <w:t>175</w:t>
            </w:r>
            <w:r w:rsidR="00AA5B6B">
              <w:rPr>
                <w:webHidden/>
              </w:rPr>
              <w:fldChar w:fldCharType="end"/>
            </w:r>
          </w:hyperlink>
        </w:p>
        <w:p w14:paraId="29E1260C" w14:textId="300A14D1"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15" w:history="1">
            <w:r w:rsidR="00AA5B6B" w:rsidRPr="00BB0CC7">
              <w:rPr>
                <w:rStyle w:val="Hyperlnk"/>
                <w:rFonts w:eastAsiaTheme="majorEastAsia"/>
              </w:rPr>
              <w:t>4.5.3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Kontotryggande</w:t>
            </w:r>
            <w:r w:rsidR="00AA5B6B">
              <w:rPr>
                <w:webHidden/>
              </w:rPr>
              <w:tab/>
            </w:r>
            <w:r w:rsidR="00AA5B6B">
              <w:rPr>
                <w:webHidden/>
              </w:rPr>
              <w:fldChar w:fldCharType="begin"/>
            </w:r>
            <w:r w:rsidR="00AA5B6B">
              <w:rPr>
                <w:webHidden/>
              </w:rPr>
              <w:instrText xml:space="preserve"> PAGEREF _Toc17902815 \h </w:instrText>
            </w:r>
            <w:r w:rsidR="00AA5B6B">
              <w:rPr>
                <w:webHidden/>
              </w:rPr>
            </w:r>
            <w:r w:rsidR="00AA5B6B">
              <w:rPr>
                <w:webHidden/>
              </w:rPr>
              <w:fldChar w:fldCharType="separate"/>
            </w:r>
            <w:r w:rsidR="004E5C8C">
              <w:rPr>
                <w:webHidden/>
              </w:rPr>
              <w:t>177</w:t>
            </w:r>
            <w:r w:rsidR="00AA5B6B">
              <w:rPr>
                <w:webHidden/>
              </w:rPr>
              <w:fldChar w:fldCharType="end"/>
            </w:r>
          </w:hyperlink>
        </w:p>
        <w:p w14:paraId="3D7D739A" w14:textId="19E44ACE" w:rsidR="00AA5B6B" w:rsidRDefault="00D05616">
          <w:pPr>
            <w:pStyle w:val="Innehll2"/>
            <w:rPr>
              <w:rFonts w:asciiTheme="minorHAnsi" w:eastAsiaTheme="minorEastAsia" w:hAnsiTheme="minorHAnsi" w:cstheme="minorBidi"/>
              <w:sz w:val="22"/>
              <w:szCs w:val="22"/>
              <w:lang w:eastAsia="sv-SE"/>
            </w:rPr>
          </w:pPr>
          <w:hyperlink w:anchor="_Toc17902816" w:history="1">
            <w:r w:rsidR="00AA5B6B" w:rsidRPr="00BB0CC7">
              <w:rPr>
                <w:rStyle w:val="Hyperlnk"/>
                <w:rFonts w:eastAsiaTheme="majorEastAsia"/>
                <w14:scene3d>
                  <w14:camera w14:prst="orthographicFront"/>
                  <w14:lightRig w14:rig="threePt" w14:dir="t">
                    <w14:rot w14:lat="0" w14:lon="0" w14:rev="0"/>
                  </w14:lightRig>
                </w14:scene3d>
              </w:rPr>
              <w:t>4.6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Finansinspektionens tillsynsverktyg trafikljuset</w:t>
            </w:r>
            <w:r w:rsidR="00AA5B6B">
              <w:rPr>
                <w:webHidden/>
              </w:rPr>
              <w:tab/>
            </w:r>
            <w:r w:rsidR="00AA5B6B">
              <w:rPr>
                <w:webHidden/>
              </w:rPr>
              <w:fldChar w:fldCharType="begin"/>
            </w:r>
            <w:r w:rsidR="00AA5B6B">
              <w:rPr>
                <w:webHidden/>
              </w:rPr>
              <w:instrText xml:space="preserve"> PAGEREF _Toc17902816 \h </w:instrText>
            </w:r>
            <w:r w:rsidR="00AA5B6B">
              <w:rPr>
                <w:webHidden/>
              </w:rPr>
            </w:r>
            <w:r w:rsidR="00AA5B6B">
              <w:rPr>
                <w:webHidden/>
              </w:rPr>
              <w:fldChar w:fldCharType="separate"/>
            </w:r>
            <w:r w:rsidR="004E5C8C">
              <w:rPr>
                <w:webHidden/>
              </w:rPr>
              <w:t>178</w:t>
            </w:r>
            <w:r w:rsidR="00AA5B6B">
              <w:rPr>
                <w:webHidden/>
              </w:rPr>
              <w:fldChar w:fldCharType="end"/>
            </w:r>
          </w:hyperlink>
        </w:p>
        <w:p w14:paraId="10C8A8E0" w14:textId="08533D66" w:rsidR="00AA5B6B" w:rsidRDefault="00D05616">
          <w:pPr>
            <w:pStyle w:val="Innehll2"/>
            <w:rPr>
              <w:rFonts w:asciiTheme="minorHAnsi" w:eastAsiaTheme="minorEastAsia" w:hAnsiTheme="minorHAnsi" w:cstheme="minorBidi"/>
              <w:sz w:val="22"/>
              <w:szCs w:val="22"/>
              <w:lang w:eastAsia="sv-SE"/>
            </w:rPr>
          </w:pPr>
          <w:hyperlink w:anchor="_Toc17902817" w:history="1">
            <w:r w:rsidR="00AA5B6B" w:rsidRPr="00BB0CC7">
              <w:rPr>
                <w:rStyle w:val="Hyperlnk"/>
                <w:rFonts w:eastAsiaTheme="majorEastAsia"/>
                <w14:scene3d>
                  <w14:camera w14:prst="orthographicFront"/>
                  <w14:lightRig w14:rig="threePt" w14:dir="t">
                    <w14:rot w14:lat="0" w14:lon="0" w14:rev="0"/>
                  </w14:lightRig>
                </w14:scene3d>
              </w:rPr>
              <w:t>4.7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Första tjänstepensionsdirektivet</w:t>
            </w:r>
            <w:r w:rsidR="00AA5B6B">
              <w:rPr>
                <w:webHidden/>
              </w:rPr>
              <w:tab/>
            </w:r>
            <w:r w:rsidR="00AA5B6B">
              <w:rPr>
                <w:webHidden/>
              </w:rPr>
              <w:fldChar w:fldCharType="begin"/>
            </w:r>
            <w:r w:rsidR="00AA5B6B">
              <w:rPr>
                <w:webHidden/>
              </w:rPr>
              <w:instrText xml:space="preserve"> PAGEREF _Toc17902817 \h </w:instrText>
            </w:r>
            <w:r w:rsidR="00AA5B6B">
              <w:rPr>
                <w:webHidden/>
              </w:rPr>
            </w:r>
            <w:r w:rsidR="00AA5B6B">
              <w:rPr>
                <w:webHidden/>
              </w:rPr>
              <w:fldChar w:fldCharType="separate"/>
            </w:r>
            <w:r w:rsidR="004E5C8C">
              <w:rPr>
                <w:webHidden/>
              </w:rPr>
              <w:t>179</w:t>
            </w:r>
            <w:r w:rsidR="00AA5B6B">
              <w:rPr>
                <w:webHidden/>
              </w:rPr>
              <w:fldChar w:fldCharType="end"/>
            </w:r>
          </w:hyperlink>
        </w:p>
        <w:p w14:paraId="7D034940" w14:textId="1D9BB29F" w:rsidR="00AA5B6B" w:rsidRDefault="00D05616">
          <w:pPr>
            <w:pStyle w:val="Innehll2"/>
            <w:rPr>
              <w:rFonts w:asciiTheme="minorHAnsi" w:eastAsiaTheme="minorEastAsia" w:hAnsiTheme="minorHAnsi" w:cstheme="minorBidi"/>
              <w:sz w:val="22"/>
              <w:szCs w:val="22"/>
              <w:lang w:eastAsia="sv-SE"/>
            </w:rPr>
          </w:pPr>
          <w:hyperlink w:anchor="_Toc17902818" w:history="1">
            <w:r w:rsidR="00AA5B6B" w:rsidRPr="00BB0CC7">
              <w:rPr>
                <w:rStyle w:val="Hyperlnk"/>
                <w:rFonts w:eastAsiaTheme="majorEastAsia"/>
                <w14:scene3d>
                  <w14:camera w14:prst="orthographicFront"/>
                  <w14:lightRig w14:rig="threePt" w14:dir="t">
                    <w14:rot w14:lat="0" w14:lon="0" w14:rev="0"/>
                  </w14:lightRig>
                </w14:scene3d>
              </w:rPr>
              <w:t>4.8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Andra tjänstepensionsdirektivet</w:t>
            </w:r>
            <w:r w:rsidR="00AA5B6B">
              <w:rPr>
                <w:webHidden/>
              </w:rPr>
              <w:tab/>
            </w:r>
            <w:r w:rsidR="00AA5B6B">
              <w:rPr>
                <w:webHidden/>
              </w:rPr>
              <w:fldChar w:fldCharType="begin"/>
            </w:r>
            <w:r w:rsidR="00AA5B6B">
              <w:rPr>
                <w:webHidden/>
              </w:rPr>
              <w:instrText xml:space="preserve"> PAGEREF _Toc17902818 \h </w:instrText>
            </w:r>
            <w:r w:rsidR="00AA5B6B">
              <w:rPr>
                <w:webHidden/>
              </w:rPr>
            </w:r>
            <w:r w:rsidR="00AA5B6B">
              <w:rPr>
                <w:webHidden/>
              </w:rPr>
              <w:fldChar w:fldCharType="separate"/>
            </w:r>
            <w:r w:rsidR="004E5C8C">
              <w:rPr>
                <w:webHidden/>
              </w:rPr>
              <w:t>180</w:t>
            </w:r>
            <w:r w:rsidR="00AA5B6B">
              <w:rPr>
                <w:webHidden/>
              </w:rPr>
              <w:fldChar w:fldCharType="end"/>
            </w:r>
          </w:hyperlink>
        </w:p>
        <w:p w14:paraId="021E1F14" w14:textId="65DC6280" w:rsidR="00AA5B6B" w:rsidRDefault="00D05616">
          <w:pPr>
            <w:pStyle w:val="Innehll1"/>
            <w:rPr>
              <w:rFonts w:asciiTheme="minorHAnsi" w:eastAsiaTheme="minorEastAsia" w:hAnsiTheme="minorHAnsi"/>
              <w:sz w:val="22"/>
              <w:lang w:eastAsia="sv-SE"/>
            </w:rPr>
          </w:pPr>
          <w:hyperlink w:anchor="_Toc17902819" w:history="1">
            <w:r w:rsidR="00AA5B6B" w:rsidRPr="00BB0CC7">
              <w:rPr>
                <w:rStyle w:val="Hyperlnk"/>
                <w14:scene3d>
                  <w14:camera w14:prst="orthographicFront"/>
                  <w14:lightRig w14:rig="threePt" w14:dir="t">
                    <w14:rot w14:lat="0" w14:lon="0" w14:rev="0"/>
                  </w14:lightRig>
                </w14:scene3d>
              </w:rPr>
              <w:t>5</w:t>
            </w:r>
            <w:r w:rsidR="00AA5B6B">
              <w:rPr>
                <w:rFonts w:asciiTheme="minorHAnsi" w:eastAsiaTheme="minorEastAsia" w:hAnsiTheme="minorHAnsi"/>
                <w:sz w:val="22"/>
                <w:lang w:eastAsia="sv-SE"/>
              </w:rPr>
              <w:tab/>
            </w:r>
            <w:r w:rsidR="00AA5B6B" w:rsidRPr="00BB0CC7">
              <w:rPr>
                <w:rStyle w:val="Hyperlnk"/>
              </w:rPr>
              <w:t>Tillämpningsområde och utgångspunkter för den nya regleringen</w:t>
            </w:r>
            <w:r w:rsidR="00AA5B6B">
              <w:rPr>
                <w:webHidden/>
              </w:rPr>
              <w:tab/>
            </w:r>
            <w:r w:rsidR="00AA5B6B">
              <w:rPr>
                <w:webHidden/>
              </w:rPr>
              <w:fldChar w:fldCharType="begin"/>
            </w:r>
            <w:r w:rsidR="00AA5B6B">
              <w:rPr>
                <w:webHidden/>
              </w:rPr>
              <w:instrText xml:space="preserve"> PAGEREF _Toc17902819 \h </w:instrText>
            </w:r>
            <w:r w:rsidR="00AA5B6B">
              <w:rPr>
                <w:webHidden/>
              </w:rPr>
            </w:r>
            <w:r w:rsidR="00AA5B6B">
              <w:rPr>
                <w:webHidden/>
              </w:rPr>
              <w:fldChar w:fldCharType="separate"/>
            </w:r>
            <w:r w:rsidR="004E5C8C">
              <w:rPr>
                <w:webHidden/>
              </w:rPr>
              <w:t>180</w:t>
            </w:r>
            <w:r w:rsidR="00AA5B6B">
              <w:rPr>
                <w:webHidden/>
              </w:rPr>
              <w:fldChar w:fldCharType="end"/>
            </w:r>
          </w:hyperlink>
        </w:p>
        <w:p w14:paraId="589AFB6F" w14:textId="04132C7D" w:rsidR="00AA5B6B" w:rsidRDefault="00D05616">
          <w:pPr>
            <w:pStyle w:val="Innehll2"/>
            <w:rPr>
              <w:rFonts w:asciiTheme="minorHAnsi" w:eastAsiaTheme="minorEastAsia" w:hAnsiTheme="minorHAnsi" w:cstheme="minorBidi"/>
              <w:sz w:val="22"/>
              <w:szCs w:val="22"/>
              <w:lang w:eastAsia="sv-SE"/>
            </w:rPr>
          </w:pPr>
          <w:hyperlink w:anchor="_Toc17902820" w:history="1">
            <w:r w:rsidR="00AA5B6B" w:rsidRPr="00BB0CC7">
              <w:rPr>
                <w:rStyle w:val="Hyperlnk"/>
                <w:rFonts w:eastAsiaTheme="majorEastAsia"/>
                <w14:scene3d>
                  <w14:camera w14:prst="orthographicFront"/>
                  <w14:lightRig w14:rig="threePt" w14:dir="t">
                    <w14:rot w14:lat="0" w14:lon="0" w14:rev="0"/>
                  </w14:lightRig>
                </w14:scene3d>
              </w:rPr>
              <w:t>5.1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En ny tjänstepensionsreglering bör införas</w:t>
            </w:r>
            <w:r w:rsidR="00AA5B6B">
              <w:rPr>
                <w:webHidden/>
              </w:rPr>
              <w:tab/>
            </w:r>
            <w:r w:rsidR="00AA5B6B">
              <w:rPr>
                <w:webHidden/>
              </w:rPr>
              <w:fldChar w:fldCharType="begin"/>
            </w:r>
            <w:r w:rsidR="00AA5B6B">
              <w:rPr>
                <w:webHidden/>
              </w:rPr>
              <w:instrText xml:space="preserve"> PAGEREF _Toc17902820 \h </w:instrText>
            </w:r>
            <w:r w:rsidR="00AA5B6B">
              <w:rPr>
                <w:webHidden/>
              </w:rPr>
            </w:r>
            <w:r w:rsidR="00AA5B6B">
              <w:rPr>
                <w:webHidden/>
              </w:rPr>
              <w:fldChar w:fldCharType="separate"/>
            </w:r>
            <w:r w:rsidR="004E5C8C">
              <w:rPr>
                <w:webHidden/>
              </w:rPr>
              <w:t>180</w:t>
            </w:r>
            <w:r w:rsidR="00AA5B6B">
              <w:rPr>
                <w:webHidden/>
              </w:rPr>
              <w:fldChar w:fldCharType="end"/>
            </w:r>
          </w:hyperlink>
        </w:p>
        <w:p w14:paraId="4CACC1DE" w14:textId="4CA5AD16" w:rsidR="00AA5B6B" w:rsidRDefault="00D05616">
          <w:pPr>
            <w:pStyle w:val="Innehll2"/>
            <w:rPr>
              <w:rFonts w:asciiTheme="minorHAnsi" w:eastAsiaTheme="minorEastAsia" w:hAnsiTheme="minorHAnsi" w:cstheme="minorBidi"/>
              <w:sz w:val="22"/>
              <w:szCs w:val="22"/>
              <w:lang w:eastAsia="sv-SE"/>
            </w:rPr>
          </w:pPr>
          <w:hyperlink w:anchor="_Toc17902821" w:history="1">
            <w:r w:rsidR="00AA5B6B" w:rsidRPr="00BB0CC7">
              <w:rPr>
                <w:rStyle w:val="Hyperlnk"/>
                <w:rFonts w:eastAsiaTheme="majorEastAsia"/>
                <w14:scene3d>
                  <w14:camera w14:prst="orthographicFront"/>
                  <w14:lightRig w14:rig="threePt" w14:dir="t">
                    <w14:rot w14:lat="0" w14:lon="0" w14:rev="0"/>
                  </w14:lightRig>
                </w14:scene3d>
              </w:rPr>
              <w:t>5.2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Regleringen avser försäkringsavtal och försäkringsrörelse</w:t>
            </w:r>
            <w:r w:rsidR="00AA5B6B">
              <w:rPr>
                <w:webHidden/>
              </w:rPr>
              <w:tab/>
            </w:r>
            <w:r w:rsidR="00AA5B6B">
              <w:rPr>
                <w:webHidden/>
              </w:rPr>
              <w:fldChar w:fldCharType="begin"/>
            </w:r>
            <w:r w:rsidR="00AA5B6B">
              <w:rPr>
                <w:webHidden/>
              </w:rPr>
              <w:instrText xml:space="preserve"> PAGEREF _Toc17902821 \h </w:instrText>
            </w:r>
            <w:r w:rsidR="00AA5B6B">
              <w:rPr>
                <w:webHidden/>
              </w:rPr>
            </w:r>
            <w:r w:rsidR="00AA5B6B">
              <w:rPr>
                <w:webHidden/>
              </w:rPr>
              <w:fldChar w:fldCharType="separate"/>
            </w:r>
            <w:r w:rsidR="004E5C8C">
              <w:rPr>
                <w:webHidden/>
              </w:rPr>
              <w:t>183</w:t>
            </w:r>
            <w:r w:rsidR="00AA5B6B">
              <w:rPr>
                <w:webHidden/>
              </w:rPr>
              <w:fldChar w:fldCharType="end"/>
            </w:r>
          </w:hyperlink>
        </w:p>
        <w:p w14:paraId="1A964BC0" w14:textId="6994E92F" w:rsidR="00AA5B6B" w:rsidRDefault="00D05616">
          <w:pPr>
            <w:pStyle w:val="Innehll2"/>
            <w:rPr>
              <w:rFonts w:asciiTheme="minorHAnsi" w:eastAsiaTheme="minorEastAsia" w:hAnsiTheme="minorHAnsi" w:cstheme="minorBidi"/>
              <w:sz w:val="22"/>
              <w:szCs w:val="22"/>
              <w:lang w:eastAsia="sv-SE"/>
            </w:rPr>
          </w:pPr>
          <w:hyperlink w:anchor="_Toc17902822" w:history="1">
            <w:r w:rsidR="00AA5B6B" w:rsidRPr="00BB0CC7">
              <w:rPr>
                <w:rStyle w:val="Hyperlnk"/>
                <w:rFonts w:eastAsiaTheme="majorEastAsia"/>
                <w14:scene3d>
                  <w14:camera w14:prst="orthographicFront"/>
                  <w14:lightRig w14:rig="threePt" w14:dir="t">
                    <w14:rot w14:lat="0" w14:lon="0" w14:rev="0"/>
                  </w14:lightRig>
                </w14:scene3d>
              </w:rPr>
              <w:t>5.3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Vilka företag ska kunna bli tjänstepensionsföretag?</w:t>
            </w:r>
            <w:r w:rsidR="00AA5B6B">
              <w:rPr>
                <w:webHidden/>
              </w:rPr>
              <w:tab/>
            </w:r>
            <w:r w:rsidR="00AA5B6B">
              <w:rPr>
                <w:webHidden/>
              </w:rPr>
              <w:fldChar w:fldCharType="begin"/>
            </w:r>
            <w:r w:rsidR="00AA5B6B">
              <w:rPr>
                <w:webHidden/>
              </w:rPr>
              <w:instrText xml:space="preserve"> PAGEREF _Toc17902822 \h </w:instrText>
            </w:r>
            <w:r w:rsidR="00AA5B6B">
              <w:rPr>
                <w:webHidden/>
              </w:rPr>
            </w:r>
            <w:r w:rsidR="00AA5B6B">
              <w:rPr>
                <w:webHidden/>
              </w:rPr>
              <w:fldChar w:fldCharType="separate"/>
            </w:r>
            <w:r w:rsidR="004E5C8C">
              <w:rPr>
                <w:webHidden/>
              </w:rPr>
              <w:t>188</w:t>
            </w:r>
            <w:r w:rsidR="00AA5B6B">
              <w:rPr>
                <w:webHidden/>
              </w:rPr>
              <w:fldChar w:fldCharType="end"/>
            </w:r>
          </w:hyperlink>
        </w:p>
        <w:p w14:paraId="12E4C005" w14:textId="15174651" w:rsidR="00AA5B6B" w:rsidRDefault="00D05616">
          <w:pPr>
            <w:pStyle w:val="Innehll2"/>
            <w:rPr>
              <w:rFonts w:asciiTheme="minorHAnsi" w:eastAsiaTheme="minorEastAsia" w:hAnsiTheme="minorHAnsi" w:cstheme="minorBidi"/>
              <w:sz w:val="22"/>
              <w:szCs w:val="22"/>
              <w:lang w:eastAsia="sv-SE"/>
            </w:rPr>
          </w:pPr>
          <w:hyperlink w:anchor="_Toc17902823" w:history="1">
            <w:r w:rsidR="00AA5B6B" w:rsidRPr="00BB0CC7">
              <w:rPr>
                <w:rStyle w:val="Hyperlnk"/>
                <w:rFonts w:eastAsiaTheme="majorEastAsia"/>
                <w14:scene3d>
                  <w14:camera w14:prst="orthographicFront"/>
                  <w14:lightRig w14:rig="threePt" w14:dir="t">
                    <w14:rot w14:lat="0" w14:lon="0" w14:rev="0"/>
                  </w14:lightRig>
                </w14:scene3d>
              </w:rPr>
              <w:t>5.4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Vad avses med tjänstepensionsförsäkring?</w:t>
            </w:r>
            <w:r w:rsidR="00AA5B6B">
              <w:rPr>
                <w:webHidden/>
              </w:rPr>
              <w:tab/>
            </w:r>
            <w:r w:rsidR="00AA5B6B">
              <w:rPr>
                <w:webHidden/>
              </w:rPr>
              <w:fldChar w:fldCharType="begin"/>
            </w:r>
            <w:r w:rsidR="00AA5B6B">
              <w:rPr>
                <w:webHidden/>
              </w:rPr>
              <w:instrText xml:space="preserve"> PAGEREF _Toc17902823 \h </w:instrText>
            </w:r>
            <w:r w:rsidR="00AA5B6B">
              <w:rPr>
                <w:webHidden/>
              </w:rPr>
            </w:r>
            <w:r w:rsidR="00AA5B6B">
              <w:rPr>
                <w:webHidden/>
              </w:rPr>
              <w:fldChar w:fldCharType="separate"/>
            </w:r>
            <w:r w:rsidR="004E5C8C">
              <w:rPr>
                <w:webHidden/>
              </w:rPr>
              <w:t>194</w:t>
            </w:r>
            <w:r w:rsidR="00AA5B6B">
              <w:rPr>
                <w:webHidden/>
              </w:rPr>
              <w:fldChar w:fldCharType="end"/>
            </w:r>
          </w:hyperlink>
        </w:p>
        <w:p w14:paraId="6CA74D4A" w14:textId="1C7F917D" w:rsidR="00AA5B6B" w:rsidRDefault="00D05616">
          <w:pPr>
            <w:pStyle w:val="Innehll2"/>
            <w:rPr>
              <w:rFonts w:asciiTheme="minorHAnsi" w:eastAsiaTheme="minorEastAsia" w:hAnsiTheme="minorHAnsi" w:cstheme="minorBidi"/>
              <w:sz w:val="22"/>
              <w:szCs w:val="22"/>
              <w:lang w:eastAsia="sv-SE"/>
            </w:rPr>
          </w:pPr>
          <w:hyperlink w:anchor="_Toc17902824" w:history="1">
            <w:r w:rsidR="00AA5B6B" w:rsidRPr="00BB0CC7">
              <w:rPr>
                <w:rStyle w:val="Hyperlnk"/>
                <w:rFonts w:eastAsiaTheme="majorEastAsia"/>
                <w14:scene3d>
                  <w14:camera w14:prst="orthographicFront"/>
                  <w14:lightRig w14:rig="threePt" w14:dir="t">
                    <w14:rot w14:lat="0" w14:lon="0" w14:rev="0"/>
                  </w14:lightRig>
                </w14:scene3d>
              </w:rPr>
              <w:t>5.5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En ny lag om tjänstepensionsföretag</w:t>
            </w:r>
            <w:r w:rsidR="00AA5B6B">
              <w:rPr>
                <w:webHidden/>
              </w:rPr>
              <w:tab/>
            </w:r>
            <w:r w:rsidR="00AA5B6B">
              <w:rPr>
                <w:webHidden/>
              </w:rPr>
              <w:fldChar w:fldCharType="begin"/>
            </w:r>
            <w:r w:rsidR="00AA5B6B">
              <w:rPr>
                <w:webHidden/>
              </w:rPr>
              <w:instrText xml:space="preserve"> PAGEREF _Toc17902824 \h </w:instrText>
            </w:r>
            <w:r w:rsidR="00AA5B6B">
              <w:rPr>
                <w:webHidden/>
              </w:rPr>
            </w:r>
            <w:r w:rsidR="00AA5B6B">
              <w:rPr>
                <w:webHidden/>
              </w:rPr>
              <w:fldChar w:fldCharType="separate"/>
            </w:r>
            <w:r w:rsidR="004E5C8C">
              <w:rPr>
                <w:webHidden/>
              </w:rPr>
              <w:t>199</w:t>
            </w:r>
            <w:r w:rsidR="00AA5B6B">
              <w:rPr>
                <w:webHidden/>
              </w:rPr>
              <w:fldChar w:fldCharType="end"/>
            </w:r>
          </w:hyperlink>
        </w:p>
        <w:p w14:paraId="694D090A" w14:textId="5CD8E87F" w:rsidR="00AA5B6B" w:rsidRDefault="00D05616">
          <w:pPr>
            <w:pStyle w:val="Innehll2"/>
            <w:rPr>
              <w:rFonts w:asciiTheme="minorHAnsi" w:eastAsiaTheme="minorEastAsia" w:hAnsiTheme="minorHAnsi" w:cstheme="minorBidi"/>
              <w:sz w:val="22"/>
              <w:szCs w:val="22"/>
              <w:lang w:eastAsia="sv-SE"/>
            </w:rPr>
          </w:pPr>
          <w:hyperlink w:anchor="_Toc17902825" w:history="1">
            <w:r w:rsidR="00AA5B6B" w:rsidRPr="00BB0CC7">
              <w:rPr>
                <w:rStyle w:val="Hyperlnk"/>
                <w:rFonts w:eastAsiaTheme="majorEastAsia"/>
                <w14:scene3d>
                  <w14:camera w14:prst="orthographicFront"/>
                  <w14:lightRig w14:rig="threePt" w14:dir="t">
                    <w14:rot w14:lat="0" w14:lon="0" w14:rev="0"/>
                  </w14:lightRig>
                </w14:scene3d>
              </w:rPr>
              <w:t>5.6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Utgångspunkter för den nya lagen</w:t>
            </w:r>
            <w:r w:rsidR="00AA5B6B">
              <w:rPr>
                <w:webHidden/>
              </w:rPr>
              <w:tab/>
            </w:r>
            <w:r w:rsidR="00AA5B6B">
              <w:rPr>
                <w:webHidden/>
              </w:rPr>
              <w:fldChar w:fldCharType="begin"/>
            </w:r>
            <w:r w:rsidR="00AA5B6B">
              <w:rPr>
                <w:webHidden/>
              </w:rPr>
              <w:instrText xml:space="preserve"> PAGEREF _Toc17902825 \h </w:instrText>
            </w:r>
            <w:r w:rsidR="00AA5B6B">
              <w:rPr>
                <w:webHidden/>
              </w:rPr>
            </w:r>
            <w:r w:rsidR="00AA5B6B">
              <w:rPr>
                <w:webHidden/>
              </w:rPr>
              <w:fldChar w:fldCharType="separate"/>
            </w:r>
            <w:r w:rsidR="004E5C8C">
              <w:rPr>
                <w:webHidden/>
              </w:rPr>
              <w:t>201</w:t>
            </w:r>
            <w:r w:rsidR="00AA5B6B">
              <w:rPr>
                <w:webHidden/>
              </w:rPr>
              <w:fldChar w:fldCharType="end"/>
            </w:r>
          </w:hyperlink>
        </w:p>
        <w:p w14:paraId="4B60B9E5" w14:textId="5740F9C3" w:rsidR="00AA5B6B" w:rsidRDefault="00D05616">
          <w:pPr>
            <w:pStyle w:val="Innehll2"/>
            <w:rPr>
              <w:rFonts w:asciiTheme="minorHAnsi" w:eastAsiaTheme="minorEastAsia" w:hAnsiTheme="minorHAnsi" w:cstheme="minorBidi"/>
              <w:sz w:val="22"/>
              <w:szCs w:val="22"/>
              <w:lang w:eastAsia="sv-SE"/>
            </w:rPr>
          </w:pPr>
          <w:hyperlink w:anchor="_Toc17902826" w:history="1">
            <w:r w:rsidR="00AA5B6B" w:rsidRPr="00BB0CC7">
              <w:rPr>
                <w:rStyle w:val="Hyperlnk"/>
                <w:rFonts w:eastAsiaTheme="majorEastAsia"/>
                <w14:scene3d>
                  <w14:camera w14:prst="orthographicFront"/>
                  <w14:lightRig w14:rig="threePt" w14:dir="t">
                    <w14:rot w14:lat="0" w14:lon="0" w14:rev="0"/>
                  </w14:lightRig>
                </w14:scene3d>
              </w:rPr>
              <w:t>5.7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Konkurrensneutralitet</w:t>
            </w:r>
            <w:r w:rsidR="00AA5B6B">
              <w:rPr>
                <w:webHidden/>
              </w:rPr>
              <w:tab/>
            </w:r>
            <w:r w:rsidR="00AA5B6B">
              <w:rPr>
                <w:webHidden/>
              </w:rPr>
              <w:fldChar w:fldCharType="begin"/>
            </w:r>
            <w:r w:rsidR="00AA5B6B">
              <w:rPr>
                <w:webHidden/>
              </w:rPr>
              <w:instrText xml:space="preserve"> PAGEREF _Toc17902826 \h </w:instrText>
            </w:r>
            <w:r w:rsidR="00AA5B6B">
              <w:rPr>
                <w:webHidden/>
              </w:rPr>
            </w:r>
            <w:r w:rsidR="00AA5B6B">
              <w:rPr>
                <w:webHidden/>
              </w:rPr>
              <w:fldChar w:fldCharType="separate"/>
            </w:r>
            <w:r w:rsidR="004E5C8C">
              <w:rPr>
                <w:webHidden/>
              </w:rPr>
              <w:t>203</w:t>
            </w:r>
            <w:r w:rsidR="00AA5B6B">
              <w:rPr>
                <w:webHidden/>
              </w:rPr>
              <w:fldChar w:fldCharType="end"/>
            </w:r>
          </w:hyperlink>
        </w:p>
        <w:p w14:paraId="58C86A4B" w14:textId="7910AE96" w:rsidR="00AA5B6B" w:rsidRDefault="00D05616">
          <w:pPr>
            <w:pStyle w:val="Innehll1"/>
            <w:rPr>
              <w:rFonts w:asciiTheme="minorHAnsi" w:eastAsiaTheme="minorEastAsia" w:hAnsiTheme="minorHAnsi"/>
              <w:sz w:val="22"/>
              <w:lang w:eastAsia="sv-SE"/>
            </w:rPr>
          </w:pPr>
          <w:hyperlink w:anchor="_Toc17902827" w:history="1">
            <w:r w:rsidR="00AA5B6B" w:rsidRPr="00BB0CC7">
              <w:rPr>
                <w:rStyle w:val="Hyperlnk"/>
                <w14:scene3d>
                  <w14:camera w14:prst="orthographicFront"/>
                  <w14:lightRig w14:rig="threePt" w14:dir="t">
                    <w14:rot w14:lat="0" w14:lon="0" w14:rev="0"/>
                  </w14:lightRig>
                </w14:scene3d>
              </w:rPr>
              <w:t>6</w:t>
            </w:r>
            <w:r w:rsidR="00AA5B6B">
              <w:rPr>
                <w:rFonts w:asciiTheme="minorHAnsi" w:eastAsiaTheme="minorEastAsia" w:hAnsiTheme="minorHAnsi"/>
                <w:sz w:val="22"/>
                <w:lang w:eastAsia="sv-SE"/>
              </w:rPr>
              <w:tab/>
            </w:r>
            <w:r w:rsidR="00AA5B6B" w:rsidRPr="00BB0CC7">
              <w:rPr>
                <w:rStyle w:val="Hyperlnk"/>
              </w:rPr>
              <w:t>Villkor för verksamhet som tjänstepensionsföretag</w:t>
            </w:r>
            <w:r w:rsidR="00AA5B6B">
              <w:rPr>
                <w:webHidden/>
              </w:rPr>
              <w:tab/>
            </w:r>
            <w:r w:rsidR="00AA5B6B">
              <w:rPr>
                <w:webHidden/>
              </w:rPr>
              <w:fldChar w:fldCharType="begin"/>
            </w:r>
            <w:r w:rsidR="00AA5B6B">
              <w:rPr>
                <w:webHidden/>
              </w:rPr>
              <w:instrText xml:space="preserve"> PAGEREF _Toc17902827 \h </w:instrText>
            </w:r>
            <w:r w:rsidR="00AA5B6B">
              <w:rPr>
                <w:webHidden/>
              </w:rPr>
            </w:r>
            <w:r w:rsidR="00AA5B6B">
              <w:rPr>
                <w:webHidden/>
              </w:rPr>
              <w:fldChar w:fldCharType="separate"/>
            </w:r>
            <w:r w:rsidR="004E5C8C">
              <w:rPr>
                <w:webHidden/>
              </w:rPr>
              <w:t>206</w:t>
            </w:r>
            <w:r w:rsidR="00AA5B6B">
              <w:rPr>
                <w:webHidden/>
              </w:rPr>
              <w:fldChar w:fldCharType="end"/>
            </w:r>
          </w:hyperlink>
        </w:p>
        <w:p w14:paraId="1BA2B2DD" w14:textId="6B36F419" w:rsidR="00AA5B6B" w:rsidRDefault="00D05616">
          <w:pPr>
            <w:pStyle w:val="Innehll2"/>
            <w:rPr>
              <w:rFonts w:asciiTheme="minorHAnsi" w:eastAsiaTheme="minorEastAsia" w:hAnsiTheme="minorHAnsi" w:cstheme="minorBidi"/>
              <w:sz w:val="22"/>
              <w:szCs w:val="22"/>
              <w:lang w:eastAsia="sv-SE"/>
            </w:rPr>
          </w:pPr>
          <w:hyperlink w:anchor="_Toc17902828" w:history="1">
            <w:r w:rsidR="00AA5B6B" w:rsidRPr="00BB0CC7">
              <w:rPr>
                <w:rStyle w:val="Hyperlnk"/>
                <w:rFonts w:eastAsiaTheme="majorEastAsia"/>
                <w14:scene3d>
                  <w14:camera w14:prst="orthographicFront"/>
                  <w14:lightRig w14:rig="threePt" w14:dir="t">
                    <w14:rot w14:lat="0" w14:lon="0" w14:rev="0"/>
                  </w14:lightRig>
                </w14:scene3d>
              </w:rPr>
              <w:t>6.1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Tillståndsplikt för verksamhet som tjänstepensionsföretag</w:t>
            </w:r>
            <w:r w:rsidR="00AA5B6B">
              <w:rPr>
                <w:webHidden/>
              </w:rPr>
              <w:tab/>
            </w:r>
            <w:r w:rsidR="00AA5B6B">
              <w:rPr>
                <w:webHidden/>
              </w:rPr>
              <w:fldChar w:fldCharType="begin"/>
            </w:r>
            <w:r w:rsidR="00AA5B6B">
              <w:rPr>
                <w:webHidden/>
              </w:rPr>
              <w:instrText xml:space="preserve"> PAGEREF _Toc17902828 \h </w:instrText>
            </w:r>
            <w:r w:rsidR="00AA5B6B">
              <w:rPr>
                <w:webHidden/>
              </w:rPr>
            </w:r>
            <w:r w:rsidR="00AA5B6B">
              <w:rPr>
                <w:webHidden/>
              </w:rPr>
              <w:fldChar w:fldCharType="separate"/>
            </w:r>
            <w:r w:rsidR="004E5C8C">
              <w:rPr>
                <w:webHidden/>
              </w:rPr>
              <w:t>206</w:t>
            </w:r>
            <w:r w:rsidR="00AA5B6B">
              <w:rPr>
                <w:webHidden/>
              </w:rPr>
              <w:fldChar w:fldCharType="end"/>
            </w:r>
          </w:hyperlink>
        </w:p>
        <w:p w14:paraId="4BB4862D" w14:textId="38386032" w:rsidR="00AA5B6B" w:rsidRDefault="00D05616">
          <w:pPr>
            <w:pStyle w:val="Innehll2"/>
            <w:rPr>
              <w:rFonts w:asciiTheme="minorHAnsi" w:eastAsiaTheme="minorEastAsia" w:hAnsiTheme="minorHAnsi" w:cstheme="minorBidi"/>
              <w:sz w:val="22"/>
              <w:szCs w:val="22"/>
              <w:lang w:eastAsia="sv-SE"/>
            </w:rPr>
          </w:pPr>
          <w:hyperlink w:anchor="_Toc17902829" w:history="1">
            <w:r w:rsidR="00AA5B6B" w:rsidRPr="00BB0CC7">
              <w:rPr>
                <w:rStyle w:val="Hyperlnk"/>
                <w:rFonts w:eastAsiaTheme="majorEastAsia"/>
                <w14:scene3d>
                  <w14:camera w14:prst="orthographicFront"/>
                  <w14:lightRig w14:rig="threePt" w14:dir="t">
                    <w14:rot w14:lat="0" w14:lon="0" w14:rev="0"/>
                  </w14:lightRig>
                </w14:scene3d>
              </w:rPr>
              <w:t>6.2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Vad ett tillstånd ska avse</w:t>
            </w:r>
            <w:r w:rsidR="00AA5B6B">
              <w:rPr>
                <w:webHidden/>
              </w:rPr>
              <w:tab/>
            </w:r>
            <w:r w:rsidR="00AA5B6B">
              <w:rPr>
                <w:webHidden/>
              </w:rPr>
              <w:fldChar w:fldCharType="begin"/>
            </w:r>
            <w:r w:rsidR="00AA5B6B">
              <w:rPr>
                <w:webHidden/>
              </w:rPr>
              <w:instrText xml:space="preserve"> PAGEREF _Toc17902829 \h </w:instrText>
            </w:r>
            <w:r w:rsidR="00AA5B6B">
              <w:rPr>
                <w:webHidden/>
              </w:rPr>
            </w:r>
            <w:r w:rsidR="00AA5B6B">
              <w:rPr>
                <w:webHidden/>
              </w:rPr>
              <w:fldChar w:fldCharType="separate"/>
            </w:r>
            <w:r w:rsidR="004E5C8C">
              <w:rPr>
                <w:webHidden/>
              </w:rPr>
              <w:t>208</w:t>
            </w:r>
            <w:r w:rsidR="00AA5B6B">
              <w:rPr>
                <w:webHidden/>
              </w:rPr>
              <w:fldChar w:fldCharType="end"/>
            </w:r>
          </w:hyperlink>
        </w:p>
        <w:p w14:paraId="678C4789" w14:textId="59E66D0F" w:rsidR="00AA5B6B" w:rsidRDefault="00D05616">
          <w:pPr>
            <w:pStyle w:val="Innehll2"/>
            <w:rPr>
              <w:rFonts w:asciiTheme="minorHAnsi" w:eastAsiaTheme="minorEastAsia" w:hAnsiTheme="minorHAnsi" w:cstheme="minorBidi"/>
              <w:sz w:val="22"/>
              <w:szCs w:val="22"/>
              <w:lang w:eastAsia="sv-SE"/>
            </w:rPr>
          </w:pPr>
          <w:hyperlink w:anchor="_Toc17902830" w:history="1">
            <w:r w:rsidR="00AA5B6B" w:rsidRPr="00BB0CC7">
              <w:rPr>
                <w:rStyle w:val="Hyperlnk"/>
                <w:rFonts w:eastAsiaTheme="majorEastAsia"/>
                <w14:scene3d>
                  <w14:camera w14:prst="orthographicFront"/>
                  <w14:lightRig w14:rig="threePt" w14:dir="t">
                    <w14:rot w14:lat="0" w14:lon="0" w14:rev="0"/>
                  </w14:lightRig>
                </w14:scene3d>
              </w:rPr>
              <w:t>6.3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Omvandling av försäkringsföretag till tjänstepensionsföretag och vice versa</w:t>
            </w:r>
            <w:r w:rsidR="00AA5B6B">
              <w:rPr>
                <w:webHidden/>
              </w:rPr>
              <w:tab/>
            </w:r>
            <w:r w:rsidR="00AA5B6B">
              <w:rPr>
                <w:webHidden/>
              </w:rPr>
              <w:fldChar w:fldCharType="begin"/>
            </w:r>
            <w:r w:rsidR="00AA5B6B">
              <w:rPr>
                <w:webHidden/>
              </w:rPr>
              <w:instrText xml:space="preserve"> PAGEREF _Toc17902830 \h </w:instrText>
            </w:r>
            <w:r w:rsidR="00AA5B6B">
              <w:rPr>
                <w:webHidden/>
              </w:rPr>
            </w:r>
            <w:r w:rsidR="00AA5B6B">
              <w:rPr>
                <w:webHidden/>
              </w:rPr>
              <w:fldChar w:fldCharType="separate"/>
            </w:r>
            <w:r w:rsidR="004E5C8C">
              <w:rPr>
                <w:webHidden/>
              </w:rPr>
              <w:t>211</w:t>
            </w:r>
            <w:r w:rsidR="00AA5B6B">
              <w:rPr>
                <w:webHidden/>
              </w:rPr>
              <w:fldChar w:fldCharType="end"/>
            </w:r>
          </w:hyperlink>
        </w:p>
        <w:p w14:paraId="0BA12EC9" w14:textId="37A85049" w:rsidR="00AA5B6B" w:rsidRDefault="00D05616">
          <w:pPr>
            <w:pStyle w:val="Innehll2"/>
            <w:rPr>
              <w:rFonts w:asciiTheme="minorHAnsi" w:eastAsiaTheme="minorEastAsia" w:hAnsiTheme="minorHAnsi" w:cstheme="minorBidi"/>
              <w:sz w:val="22"/>
              <w:szCs w:val="22"/>
              <w:lang w:eastAsia="sv-SE"/>
            </w:rPr>
          </w:pPr>
          <w:hyperlink w:anchor="_Toc17902831" w:history="1">
            <w:r w:rsidR="00AA5B6B" w:rsidRPr="00BB0CC7">
              <w:rPr>
                <w:rStyle w:val="Hyperlnk"/>
                <w:rFonts w:eastAsiaTheme="majorEastAsia"/>
                <w14:scene3d>
                  <w14:camera w14:prst="orthographicFront"/>
                  <w14:lightRig w14:rig="threePt" w14:dir="t">
                    <w14:rot w14:lat="0" w14:lon="0" w14:rev="0"/>
                  </w14:lightRig>
                </w14:scene3d>
              </w:rPr>
              <w:t>6.4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Förutsättningar för omvandling</w:t>
            </w:r>
            <w:r w:rsidR="00AA5B6B">
              <w:rPr>
                <w:webHidden/>
              </w:rPr>
              <w:tab/>
            </w:r>
            <w:r w:rsidR="00AA5B6B">
              <w:rPr>
                <w:webHidden/>
              </w:rPr>
              <w:fldChar w:fldCharType="begin"/>
            </w:r>
            <w:r w:rsidR="00AA5B6B">
              <w:rPr>
                <w:webHidden/>
              </w:rPr>
              <w:instrText xml:space="preserve"> PAGEREF _Toc17902831 \h </w:instrText>
            </w:r>
            <w:r w:rsidR="00AA5B6B">
              <w:rPr>
                <w:webHidden/>
              </w:rPr>
            </w:r>
            <w:r w:rsidR="00AA5B6B">
              <w:rPr>
                <w:webHidden/>
              </w:rPr>
              <w:fldChar w:fldCharType="separate"/>
            </w:r>
            <w:r w:rsidR="004E5C8C">
              <w:rPr>
                <w:webHidden/>
              </w:rPr>
              <w:t>214</w:t>
            </w:r>
            <w:r w:rsidR="00AA5B6B">
              <w:rPr>
                <w:webHidden/>
              </w:rPr>
              <w:fldChar w:fldCharType="end"/>
            </w:r>
          </w:hyperlink>
        </w:p>
        <w:p w14:paraId="418C8A98" w14:textId="1E346CA7" w:rsidR="00AA5B6B" w:rsidRDefault="00D05616">
          <w:pPr>
            <w:pStyle w:val="Innehll2"/>
            <w:rPr>
              <w:rFonts w:asciiTheme="minorHAnsi" w:eastAsiaTheme="minorEastAsia" w:hAnsiTheme="minorHAnsi" w:cstheme="minorBidi"/>
              <w:sz w:val="22"/>
              <w:szCs w:val="22"/>
              <w:lang w:eastAsia="sv-SE"/>
            </w:rPr>
          </w:pPr>
          <w:hyperlink w:anchor="_Toc17902832" w:history="1">
            <w:r w:rsidR="00AA5B6B" w:rsidRPr="00BB0CC7">
              <w:rPr>
                <w:rStyle w:val="Hyperlnk"/>
                <w:rFonts w:eastAsiaTheme="majorEastAsia"/>
                <w14:scene3d>
                  <w14:camera w14:prst="orthographicFront"/>
                  <w14:lightRig w14:rig="threePt" w14:dir="t">
                    <w14:rot w14:lat="0" w14:lon="0" w14:rev="0"/>
                  </w14:lightRig>
                </w14:scene3d>
              </w:rPr>
              <w:t>6.5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Grundläggande bestämmelser om ett tjänstepensionsföretags verksamhet</w:t>
            </w:r>
            <w:r w:rsidR="00AA5B6B">
              <w:rPr>
                <w:webHidden/>
              </w:rPr>
              <w:tab/>
            </w:r>
            <w:r w:rsidR="00AA5B6B">
              <w:rPr>
                <w:webHidden/>
              </w:rPr>
              <w:fldChar w:fldCharType="begin"/>
            </w:r>
            <w:r w:rsidR="00AA5B6B">
              <w:rPr>
                <w:webHidden/>
              </w:rPr>
              <w:instrText xml:space="preserve"> PAGEREF _Toc17902832 \h </w:instrText>
            </w:r>
            <w:r w:rsidR="00AA5B6B">
              <w:rPr>
                <w:webHidden/>
              </w:rPr>
            </w:r>
            <w:r w:rsidR="00AA5B6B">
              <w:rPr>
                <w:webHidden/>
              </w:rPr>
              <w:fldChar w:fldCharType="separate"/>
            </w:r>
            <w:r w:rsidR="004E5C8C">
              <w:rPr>
                <w:webHidden/>
              </w:rPr>
              <w:t>217</w:t>
            </w:r>
            <w:r w:rsidR="00AA5B6B">
              <w:rPr>
                <w:webHidden/>
              </w:rPr>
              <w:fldChar w:fldCharType="end"/>
            </w:r>
          </w:hyperlink>
        </w:p>
        <w:p w14:paraId="47ADBE30" w14:textId="116CEDED" w:rsidR="00AA5B6B" w:rsidRDefault="00D05616">
          <w:pPr>
            <w:pStyle w:val="Innehll1"/>
            <w:rPr>
              <w:rFonts w:asciiTheme="minorHAnsi" w:eastAsiaTheme="minorEastAsia" w:hAnsiTheme="minorHAnsi"/>
              <w:sz w:val="22"/>
              <w:lang w:eastAsia="sv-SE"/>
            </w:rPr>
          </w:pPr>
          <w:hyperlink w:anchor="_Toc17902833" w:history="1">
            <w:r w:rsidR="00AA5B6B" w:rsidRPr="00BB0CC7">
              <w:rPr>
                <w:rStyle w:val="Hyperlnk"/>
                <w14:scene3d>
                  <w14:camera w14:prst="orthographicFront"/>
                  <w14:lightRig w14:rig="threePt" w14:dir="t">
                    <w14:rot w14:lat="0" w14:lon="0" w14:rev="0"/>
                  </w14:lightRig>
                </w14:scene3d>
              </w:rPr>
              <w:t>7</w:t>
            </w:r>
            <w:r w:rsidR="00AA5B6B">
              <w:rPr>
                <w:rFonts w:asciiTheme="minorHAnsi" w:eastAsiaTheme="minorEastAsia" w:hAnsiTheme="minorHAnsi"/>
                <w:sz w:val="22"/>
                <w:lang w:eastAsia="sv-SE"/>
              </w:rPr>
              <w:tab/>
            </w:r>
            <w:r w:rsidR="00AA5B6B" w:rsidRPr="00BB0CC7">
              <w:rPr>
                <w:rStyle w:val="Hyperlnk"/>
              </w:rPr>
              <w:t>Gränsöverskridande verksamhet</w:t>
            </w:r>
            <w:r w:rsidR="00AA5B6B">
              <w:rPr>
                <w:webHidden/>
              </w:rPr>
              <w:tab/>
            </w:r>
            <w:r w:rsidR="00AA5B6B">
              <w:rPr>
                <w:webHidden/>
              </w:rPr>
              <w:fldChar w:fldCharType="begin"/>
            </w:r>
            <w:r w:rsidR="00AA5B6B">
              <w:rPr>
                <w:webHidden/>
              </w:rPr>
              <w:instrText xml:space="preserve"> PAGEREF _Toc17902833 \h </w:instrText>
            </w:r>
            <w:r w:rsidR="00AA5B6B">
              <w:rPr>
                <w:webHidden/>
              </w:rPr>
            </w:r>
            <w:r w:rsidR="00AA5B6B">
              <w:rPr>
                <w:webHidden/>
              </w:rPr>
              <w:fldChar w:fldCharType="separate"/>
            </w:r>
            <w:r w:rsidR="004E5C8C">
              <w:rPr>
                <w:webHidden/>
              </w:rPr>
              <w:t>226</w:t>
            </w:r>
            <w:r w:rsidR="00AA5B6B">
              <w:rPr>
                <w:webHidden/>
              </w:rPr>
              <w:fldChar w:fldCharType="end"/>
            </w:r>
          </w:hyperlink>
        </w:p>
        <w:p w14:paraId="6F661086" w14:textId="107DE702" w:rsidR="00AA5B6B" w:rsidRDefault="00D05616">
          <w:pPr>
            <w:pStyle w:val="Innehll2"/>
            <w:rPr>
              <w:rFonts w:asciiTheme="minorHAnsi" w:eastAsiaTheme="minorEastAsia" w:hAnsiTheme="minorHAnsi" w:cstheme="minorBidi"/>
              <w:sz w:val="22"/>
              <w:szCs w:val="22"/>
              <w:lang w:eastAsia="sv-SE"/>
            </w:rPr>
          </w:pPr>
          <w:hyperlink w:anchor="_Toc17902834" w:history="1">
            <w:r w:rsidR="00AA5B6B" w:rsidRPr="00BB0CC7">
              <w:rPr>
                <w:rStyle w:val="Hyperlnk"/>
                <w:rFonts w:eastAsiaTheme="majorEastAsia"/>
                <w14:scene3d>
                  <w14:camera w14:prst="orthographicFront"/>
                  <w14:lightRig w14:rig="threePt" w14:dir="t">
                    <w14:rot w14:lat="0" w14:lon="0" w14:rev="0"/>
                  </w14:lightRig>
                </w14:scene3d>
              </w:rPr>
              <w:t>7.1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Gränsöverskridande verksamhet som drivs av tjänstepensionsföretag</w:t>
            </w:r>
            <w:r w:rsidR="00AA5B6B">
              <w:rPr>
                <w:webHidden/>
              </w:rPr>
              <w:tab/>
            </w:r>
            <w:r w:rsidR="00AA5B6B">
              <w:rPr>
                <w:webHidden/>
              </w:rPr>
              <w:fldChar w:fldCharType="begin"/>
            </w:r>
            <w:r w:rsidR="00AA5B6B">
              <w:rPr>
                <w:webHidden/>
              </w:rPr>
              <w:instrText xml:space="preserve"> PAGEREF _Toc17902834 \h </w:instrText>
            </w:r>
            <w:r w:rsidR="00AA5B6B">
              <w:rPr>
                <w:webHidden/>
              </w:rPr>
            </w:r>
            <w:r w:rsidR="00AA5B6B">
              <w:rPr>
                <w:webHidden/>
              </w:rPr>
              <w:fldChar w:fldCharType="separate"/>
            </w:r>
            <w:r w:rsidR="004E5C8C">
              <w:rPr>
                <w:webHidden/>
              </w:rPr>
              <w:t>226</w:t>
            </w:r>
            <w:r w:rsidR="00AA5B6B">
              <w:rPr>
                <w:webHidden/>
              </w:rPr>
              <w:fldChar w:fldCharType="end"/>
            </w:r>
          </w:hyperlink>
        </w:p>
        <w:p w14:paraId="3994E3C2" w14:textId="1DBFA9B8" w:rsidR="00AA5B6B" w:rsidRDefault="00D05616">
          <w:pPr>
            <w:pStyle w:val="Innehll2"/>
            <w:rPr>
              <w:rFonts w:asciiTheme="minorHAnsi" w:eastAsiaTheme="minorEastAsia" w:hAnsiTheme="minorHAnsi" w:cstheme="minorBidi"/>
              <w:sz w:val="22"/>
              <w:szCs w:val="22"/>
              <w:lang w:eastAsia="sv-SE"/>
            </w:rPr>
          </w:pPr>
          <w:hyperlink w:anchor="_Toc17902835" w:history="1">
            <w:r w:rsidR="00AA5B6B" w:rsidRPr="00BB0CC7">
              <w:rPr>
                <w:rStyle w:val="Hyperlnk"/>
                <w:rFonts w:eastAsiaTheme="majorEastAsia"/>
                <w14:scene3d>
                  <w14:camera w14:prst="orthographicFront"/>
                  <w14:lightRig w14:rig="threePt" w14:dir="t">
                    <w14:rot w14:lat="0" w14:lon="0" w14:rev="0"/>
                  </w14:lightRig>
                </w14:scene3d>
              </w:rPr>
              <w:t>7.2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Utländska tjänstepensionsinstituts verksamhet i Sverige</w:t>
            </w:r>
            <w:r w:rsidR="00AA5B6B">
              <w:rPr>
                <w:webHidden/>
              </w:rPr>
              <w:tab/>
            </w:r>
            <w:r w:rsidR="00AA5B6B">
              <w:rPr>
                <w:webHidden/>
              </w:rPr>
              <w:fldChar w:fldCharType="begin"/>
            </w:r>
            <w:r w:rsidR="00AA5B6B">
              <w:rPr>
                <w:webHidden/>
              </w:rPr>
              <w:instrText xml:space="preserve"> PAGEREF _Toc17902835 \h </w:instrText>
            </w:r>
            <w:r w:rsidR="00AA5B6B">
              <w:rPr>
                <w:webHidden/>
              </w:rPr>
            </w:r>
            <w:r w:rsidR="00AA5B6B">
              <w:rPr>
                <w:webHidden/>
              </w:rPr>
              <w:fldChar w:fldCharType="separate"/>
            </w:r>
            <w:r w:rsidR="004E5C8C">
              <w:rPr>
                <w:webHidden/>
              </w:rPr>
              <w:t>235</w:t>
            </w:r>
            <w:r w:rsidR="00AA5B6B">
              <w:rPr>
                <w:webHidden/>
              </w:rPr>
              <w:fldChar w:fldCharType="end"/>
            </w:r>
          </w:hyperlink>
        </w:p>
        <w:p w14:paraId="1FF265B7" w14:textId="6650AF98" w:rsidR="00AA5B6B" w:rsidRDefault="00D05616">
          <w:pPr>
            <w:pStyle w:val="Innehll1"/>
            <w:rPr>
              <w:rFonts w:asciiTheme="minorHAnsi" w:eastAsiaTheme="minorEastAsia" w:hAnsiTheme="minorHAnsi"/>
              <w:sz w:val="22"/>
              <w:lang w:eastAsia="sv-SE"/>
            </w:rPr>
          </w:pPr>
          <w:hyperlink w:anchor="_Toc17902836" w:history="1">
            <w:r w:rsidR="00AA5B6B" w:rsidRPr="00BB0CC7">
              <w:rPr>
                <w:rStyle w:val="Hyperlnk"/>
                <w14:scene3d>
                  <w14:camera w14:prst="orthographicFront"/>
                  <w14:lightRig w14:rig="threePt" w14:dir="t">
                    <w14:rot w14:lat="0" w14:lon="0" w14:rev="0"/>
                  </w14:lightRig>
                </w14:scene3d>
              </w:rPr>
              <w:t>8</w:t>
            </w:r>
            <w:r w:rsidR="00AA5B6B">
              <w:rPr>
                <w:rFonts w:asciiTheme="minorHAnsi" w:eastAsiaTheme="minorEastAsia" w:hAnsiTheme="minorHAnsi"/>
                <w:sz w:val="22"/>
                <w:lang w:eastAsia="sv-SE"/>
              </w:rPr>
              <w:tab/>
            </w:r>
            <w:r w:rsidR="00AA5B6B" w:rsidRPr="00BB0CC7">
              <w:rPr>
                <w:rStyle w:val="Hyperlnk"/>
              </w:rPr>
              <w:t>Solvensregler</w:t>
            </w:r>
            <w:r w:rsidR="00AA5B6B">
              <w:rPr>
                <w:webHidden/>
              </w:rPr>
              <w:tab/>
            </w:r>
            <w:r w:rsidR="00AA5B6B">
              <w:rPr>
                <w:webHidden/>
              </w:rPr>
              <w:fldChar w:fldCharType="begin"/>
            </w:r>
            <w:r w:rsidR="00AA5B6B">
              <w:rPr>
                <w:webHidden/>
              </w:rPr>
              <w:instrText xml:space="preserve"> PAGEREF _Toc17902836 \h </w:instrText>
            </w:r>
            <w:r w:rsidR="00AA5B6B">
              <w:rPr>
                <w:webHidden/>
              </w:rPr>
            </w:r>
            <w:r w:rsidR="00AA5B6B">
              <w:rPr>
                <w:webHidden/>
              </w:rPr>
              <w:fldChar w:fldCharType="separate"/>
            </w:r>
            <w:r w:rsidR="004E5C8C">
              <w:rPr>
                <w:webHidden/>
              </w:rPr>
              <w:t>241</w:t>
            </w:r>
            <w:r w:rsidR="00AA5B6B">
              <w:rPr>
                <w:webHidden/>
              </w:rPr>
              <w:fldChar w:fldCharType="end"/>
            </w:r>
          </w:hyperlink>
        </w:p>
        <w:p w14:paraId="3134E7F6" w14:textId="3DFEF53C" w:rsidR="00AA5B6B" w:rsidRDefault="00D05616">
          <w:pPr>
            <w:pStyle w:val="Innehll2"/>
            <w:rPr>
              <w:rFonts w:asciiTheme="minorHAnsi" w:eastAsiaTheme="minorEastAsia" w:hAnsiTheme="minorHAnsi" w:cstheme="minorBidi"/>
              <w:sz w:val="22"/>
              <w:szCs w:val="22"/>
              <w:lang w:eastAsia="sv-SE"/>
            </w:rPr>
          </w:pPr>
          <w:hyperlink w:anchor="_Toc17902837" w:history="1">
            <w:r w:rsidR="00AA5B6B" w:rsidRPr="00BB0CC7">
              <w:rPr>
                <w:rStyle w:val="Hyperlnk"/>
                <w:rFonts w:eastAsiaTheme="majorEastAsia"/>
                <w14:scene3d>
                  <w14:camera w14:prst="orthographicFront"/>
                  <w14:lightRig w14:rig="threePt" w14:dir="t">
                    <w14:rot w14:lat="0" w14:lon="0" w14:rev="0"/>
                  </w14:lightRig>
                </w14:scene3d>
              </w:rPr>
              <w:t>8.1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Försäkringstekniska avsättningar</w:t>
            </w:r>
            <w:r w:rsidR="00AA5B6B">
              <w:rPr>
                <w:webHidden/>
              </w:rPr>
              <w:tab/>
            </w:r>
            <w:r w:rsidR="00AA5B6B">
              <w:rPr>
                <w:webHidden/>
              </w:rPr>
              <w:fldChar w:fldCharType="begin"/>
            </w:r>
            <w:r w:rsidR="00AA5B6B">
              <w:rPr>
                <w:webHidden/>
              </w:rPr>
              <w:instrText xml:space="preserve"> PAGEREF _Toc17902837 \h </w:instrText>
            </w:r>
            <w:r w:rsidR="00AA5B6B">
              <w:rPr>
                <w:webHidden/>
              </w:rPr>
            </w:r>
            <w:r w:rsidR="00AA5B6B">
              <w:rPr>
                <w:webHidden/>
              </w:rPr>
              <w:fldChar w:fldCharType="separate"/>
            </w:r>
            <w:r w:rsidR="004E5C8C">
              <w:rPr>
                <w:webHidden/>
              </w:rPr>
              <w:t>241</w:t>
            </w:r>
            <w:r w:rsidR="00AA5B6B">
              <w:rPr>
                <w:webHidden/>
              </w:rPr>
              <w:fldChar w:fldCharType="end"/>
            </w:r>
          </w:hyperlink>
        </w:p>
        <w:p w14:paraId="55B390F9" w14:textId="629ABC0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38" w:history="1">
            <w:r w:rsidR="00AA5B6B" w:rsidRPr="00BB0CC7">
              <w:rPr>
                <w:rStyle w:val="Hyperlnk"/>
                <w:rFonts w:eastAsiaTheme="majorEastAsia"/>
              </w:rPr>
              <w:t>8.1.1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Omfattningen av de försäkringstekniska avsättningarna</w:t>
            </w:r>
            <w:r w:rsidR="00AA5B6B">
              <w:rPr>
                <w:webHidden/>
              </w:rPr>
              <w:tab/>
            </w:r>
            <w:r w:rsidR="00AA5B6B">
              <w:rPr>
                <w:webHidden/>
              </w:rPr>
              <w:fldChar w:fldCharType="begin"/>
            </w:r>
            <w:r w:rsidR="00AA5B6B">
              <w:rPr>
                <w:webHidden/>
              </w:rPr>
              <w:instrText xml:space="preserve"> PAGEREF _Toc17902838 \h </w:instrText>
            </w:r>
            <w:r w:rsidR="00AA5B6B">
              <w:rPr>
                <w:webHidden/>
              </w:rPr>
            </w:r>
            <w:r w:rsidR="00AA5B6B">
              <w:rPr>
                <w:webHidden/>
              </w:rPr>
              <w:fldChar w:fldCharType="separate"/>
            </w:r>
            <w:r w:rsidR="004E5C8C">
              <w:rPr>
                <w:webHidden/>
              </w:rPr>
              <w:t>241</w:t>
            </w:r>
            <w:r w:rsidR="00AA5B6B">
              <w:rPr>
                <w:webHidden/>
              </w:rPr>
              <w:fldChar w:fldCharType="end"/>
            </w:r>
          </w:hyperlink>
        </w:p>
        <w:p w14:paraId="64CD7AAB" w14:textId="1B3D066B"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39" w:history="1">
            <w:r w:rsidR="00AA5B6B" w:rsidRPr="00BB0CC7">
              <w:rPr>
                <w:rStyle w:val="Hyperlnk"/>
                <w:rFonts w:eastAsiaTheme="majorEastAsia"/>
              </w:rPr>
              <w:t>8.1.2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Beräkningen av de försäkringstekniska avsättningarna</w:t>
            </w:r>
            <w:r w:rsidR="00AA5B6B">
              <w:rPr>
                <w:webHidden/>
              </w:rPr>
              <w:tab/>
            </w:r>
            <w:r w:rsidR="00AA5B6B">
              <w:rPr>
                <w:webHidden/>
              </w:rPr>
              <w:fldChar w:fldCharType="begin"/>
            </w:r>
            <w:r w:rsidR="00AA5B6B">
              <w:rPr>
                <w:webHidden/>
              </w:rPr>
              <w:instrText xml:space="preserve"> PAGEREF _Toc17902839 \h </w:instrText>
            </w:r>
            <w:r w:rsidR="00AA5B6B">
              <w:rPr>
                <w:webHidden/>
              </w:rPr>
            </w:r>
            <w:r w:rsidR="00AA5B6B">
              <w:rPr>
                <w:webHidden/>
              </w:rPr>
              <w:fldChar w:fldCharType="separate"/>
            </w:r>
            <w:r w:rsidR="004E5C8C">
              <w:rPr>
                <w:webHidden/>
              </w:rPr>
              <w:t>244</w:t>
            </w:r>
            <w:r w:rsidR="00AA5B6B">
              <w:rPr>
                <w:webHidden/>
              </w:rPr>
              <w:fldChar w:fldCharType="end"/>
            </w:r>
          </w:hyperlink>
        </w:p>
        <w:p w14:paraId="39E7E6A3" w14:textId="234E640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0" w:history="1">
            <w:r w:rsidR="00AA5B6B" w:rsidRPr="00BB0CC7">
              <w:rPr>
                <w:rStyle w:val="Hyperlnk"/>
                <w:rFonts w:eastAsiaTheme="majorEastAsia"/>
              </w:rPr>
              <w:t>8.1.3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Bestämmande av premier</w:t>
            </w:r>
            <w:r w:rsidR="00AA5B6B">
              <w:rPr>
                <w:webHidden/>
              </w:rPr>
              <w:tab/>
            </w:r>
            <w:r w:rsidR="00AA5B6B">
              <w:rPr>
                <w:webHidden/>
              </w:rPr>
              <w:fldChar w:fldCharType="begin"/>
            </w:r>
            <w:r w:rsidR="00AA5B6B">
              <w:rPr>
                <w:webHidden/>
              </w:rPr>
              <w:instrText xml:space="preserve"> PAGEREF _Toc17902840 \h </w:instrText>
            </w:r>
            <w:r w:rsidR="00AA5B6B">
              <w:rPr>
                <w:webHidden/>
              </w:rPr>
            </w:r>
            <w:r w:rsidR="00AA5B6B">
              <w:rPr>
                <w:webHidden/>
              </w:rPr>
              <w:fldChar w:fldCharType="separate"/>
            </w:r>
            <w:r w:rsidR="004E5C8C">
              <w:rPr>
                <w:webHidden/>
              </w:rPr>
              <w:t>254</w:t>
            </w:r>
            <w:r w:rsidR="00AA5B6B">
              <w:rPr>
                <w:webHidden/>
              </w:rPr>
              <w:fldChar w:fldCharType="end"/>
            </w:r>
          </w:hyperlink>
        </w:p>
        <w:p w14:paraId="1087C001" w14:textId="5C2FC0AA" w:rsidR="00AA5B6B" w:rsidRDefault="00D05616">
          <w:pPr>
            <w:pStyle w:val="Innehll2"/>
            <w:rPr>
              <w:rFonts w:asciiTheme="minorHAnsi" w:eastAsiaTheme="minorEastAsia" w:hAnsiTheme="minorHAnsi" w:cstheme="minorBidi"/>
              <w:sz w:val="22"/>
              <w:szCs w:val="22"/>
              <w:lang w:eastAsia="sv-SE"/>
            </w:rPr>
          </w:pPr>
          <w:hyperlink w:anchor="_Toc17902841" w:history="1">
            <w:r w:rsidR="00AA5B6B" w:rsidRPr="00BB0CC7">
              <w:rPr>
                <w:rStyle w:val="Hyperlnk"/>
                <w:rFonts w:eastAsiaTheme="majorEastAsia"/>
                <w14:scene3d>
                  <w14:camera w14:prst="orthographicFront"/>
                  <w14:lightRig w14:rig="threePt" w14:dir="t">
                    <w14:rot w14:lat="0" w14:lon="0" w14:rev="0"/>
                  </w14:lightRig>
                </w14:scene3d>
              </w:rPr>
              <w:t>8.2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Investeringar</w:t>
            </w:r>
            <w:r w:rsidR="00AA5B6B">
              <w:rPr>
                <w:webHidden/>
              </w:rPr>
              <w:tab/>
            </w:r>
            <w:r w:rsidR="00AA5B6B">
              <w:rPr>
                <w:webHidden/>
              </w:rPr>
              <w:fldChar w:fldCharType="begin"/>
            </w:r>
            <w:r w:rsidR="00AA5B6B">
              <w:rPr>
                <w:webHidden/>
              </w:rPr>
              <w:instrText xml:space="preserve"> PAGEREF _Toc17902841 \h </w:instrText>
            </w:r>
            <w:r w:rsidR="00AA5B6B">
              <w:rPr>
                <w:webHidden/>
              </w:rPr>
            </w:r>
            <w:r w:rsidR="00AA5B6B">
              <w:rPr>
                <w:webHidden/>
              </w:rPr>
              <w:fldChar w:fldCharType="separate"/>
            </w:r>
            <w:r w:rsidR="004E5C8C">
              <w:rPr>
                <w:webHidden/>
              </w:rPr>
              <w:t>255</w:t>
            </w:r>
            <w:r w:rsidR="00AA5B6B">
              <w:rPr>
                <w:webHidden/>
              </w:rPr>
              <w:fldChar w:fldCharType="end"/>
            </w:r>
          </w:hyperlink>
        </w:p>
        <w:p w14:paraId="42DD9019" w14:textId="0CFB4B19"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2" w:history="1">
            <w:r w:rsidR="00AA5B6B" w:rsidRPr="00BB0CC7">
              <w:rPr>
                <w:rStyle w:val="Hyperlnk"/>
                <w:rFonts w:eastAsiaTheme="majorEastAsia"/>
              </w:rPr>
              <w:t>8.2.1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Grundläggande bestämmelser</w:t>
            </w:r>
            <w:r w:rsidR="00AA5B6B">
              <w:rPr>
                <w:webHidden/>
              </w:rPr>
              <w:tab/>
            </w:r>
            <w:r w:rsidR="00AA5B6B">
              <w:rPr>
                <w:webHidden/>
              </w:rPr>
              <w:fldChar w:fldCharType="begin"/>
            </w:r>
            <w:r w:rsidR="00AA5B6B">
              <w:rPr>
                <w:webHidden/>
              </w:rPr>
              <w:instrText xml:space="preserve"> PAGEREF _Toc17902842 \h </w:instrText>
            </w:r>
            <w:r w:rsidR="00AA5B6B">
              <w:rPr>
                <w:webHidden/>
              </w:rPr>
            </w:r>
            <w:r w:rsidR="00AA5B6B">
              <w:rPr>
                <w:webHidden/>
              </w:rPr>
              <w:fldChar w:fldCharType="separate"/>
            </w:r>
            <w:r w:rsidR="004E5C8C">
              <w:rPr>
                <w:webHidden/>
              </w:rPr>
              <w:t>255</w:t>
            </w:r>
            <w:r w:rsidR="00AA5B6B">
              <w:rPr>
                <w:webHidden/>
              </w:rPr>
              <w:fldChar w:fldCharType="end"/>
            </w:r>
          </w:hyperlink>
        </w:p>
        <w:p w14:paraId="48EDEF97" w14:textId="102CF02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3" w:history="1">
            <w:r w:rsidR="00AA5B6B" w:rsidRPr="00BB0CC7">
              <w:rPr>
                <w:rStyle w:val="Hyperlnk"/>
                <w:rFonts w:eastAsiaTheme="majorEastAsia"/>
              </w:rPr>
              <w:t>8.2.2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Förvaring av tillgångar</w:t>
            </w:r>
            <w:r w:rsidR="00AA5B6B">
              <w:rPr>
                <w:webHidden/>
              </w:rPr>
              <w:tab/>
            </w:r>
            <w:r w:rsidR="00AA5B6B">
              <w:rPr>
                <w:webHidden/>
              </w:rPr>
              <w:fldChar w:fldCharType="begin"/>
            </w:r>
            <w:r w:rsidR="00AA5B6B">
              <w:rPr>
                <w:webHidden/>
              </w:rPr>
              <w:instrText xml:space="preserve"> PAGEREF _Toc17902843 \h </w:instrText>
            </w:r>
            <w:r w:rsidR="00AA5B6B">
              <w:rPr>
                <w:webHidden/>
              </w:rPr>
            </w:r>
            <w:r w:rsidR="00AA5B6B">
              <w:rPr>
                <w:webHidden/>
              </w:rPr>
              <w:fldChar w:fldCharType="separate"/>
            </w:r>
            <w:r w:rsidR="004E5C8C">
              <w:rPr>
                <w:webHidden/>
              </w:rPr>
              <w:t>266</w:t>
            </w:r>
            <w:r w:rsidR="00AA5B6B">
              <w:rPr>
                <w:webHidden/>
              </w:rPr>
              <w:fldChar w:fldCharType="end"/>
            </w:r>
          </w:hyperlink>
        </w:p>
        <w:p w14:paraId="6B0D4BE5" w14:textId="40C65801"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4" w:history="1">
            <w:r w:rsidR="00AA5B6B" w:rsidRPr="00BB0CC7">
              <w:rPr>
                <w:rStyle w:val="Hyperlnk"/>
                <w:rFonts w:eastAsiaTheme="majorEastAsia"/>
              </w:rPr>
              <w:t>8.2.3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Användning av derivatinstrument</w:t>
            </w:r>
            <w:r w:rsidR="00AA5B6B">
              <w:rPr>
                <w:webHidden/>
              </w:rPr>
              <w:tab/>
            </w:r>
            <w:r w:rsidR="00AA5B6B">
              <w:rPr>
                <w:webHidden/>
              </w:rPr>
              <w:fldChar w:fldCharType="begin"/>
            </w:r>
            <w:r w:rsidR="00AA5B6B">
              <w:rPr>
                <w:webHidden/>
              </w:rPr>
              <w:instrText xml:space="preserve"> PAGEREF _Toc17902844 \h </w:instrText>
            </w:r>
            <w:r w:rsidR="00AA5B6B">
              <w:rPr>
                <w:webHidden/>
              </w:rPr>
            </w:r>
            <w:r w:rsidR="00AA5B6B">
              <w:rPr>
                <w:webHidden/>
              </w:rPr>
              <w:fldChar w:fldCharType="separate"/>
            </w:r>
            <w:r w:rsidR="004E5C8C">
              <w:rPr>
                <w:webHidden/>
              </w:rPr>
              <w:t>271</w:t>
            </w:r>
            <w:r w:rsidR="00AA5B6B">
              <w:rPr>
                <w:webHidden/>
              </w:rPr>
              <w:fldChar w:fldCharType="end"/>
            </w:r>
          </w:hyperlink>
        </w:p>
        <w:p w14:paraId="78257A70" w14:textId="4C44D9C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5" w:history="1">
            <w:r w:rsidR="00AA5B6B" w:rsidRPr="00BB0CC7">
              <w:rPr>
                <w:rStyle w:val="Hyperlnk"/>
                <w:rFonts w:eastAsiaTheme="majorEastAsia"/>
              </w:rPr>
              <w:t>8.2.4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Investeringar i uppdragsgivande företag</w:t>
            </w:r>
            <w:r w:rsidR="00AA5B6B">
              <w:rPr>
                <w:webHidden/>
              </w:rPr>
              <w:tab/>
            </w:r>
            <w:r w:rsidR="00AA5B6B">
              <w:rPr>
                <w:webHidden/>
              </w:rPr>
              <w:fldChar w:fldCharType="begin"/>
            </w:r>
            <w:r w:rsidR="00AA5B6B">
              <w:rPr>
                <w:webHidden/>
              </w:rPr>
              <w:instrText xml:space="preserve"> PAGEREF _Toc17902845 \h </w:instrText>
            </w:r>
            <w:r w:rsidR="00AA5B6B">
              <w:rPr>
                <w:webHidden/>
              </w:rPr>
            </w:r>
            <w:r w:rsidR="00AA5B6B">
              <w:rPr>
                <w:webHidden/>
              </w:rPr>
              <w:fldChar w:fldCharType="separate"/>
            </w:r>
            <w:r w:rsidR="004E5C8C">
              <w:rPr>
                <w:webHidden/>
              </w:rPr>
              <w:t>272</w:t>
            </w:r>
            <w:r w:rsidR="00AA5B6B">
              <w:rPr>
                <w:webHidden/>
              </w:rPr>
              <w:fldChar w:fldCharType="end"/>
            </w:r>
          </w:hyperlink>
        </w:p>
        <w:p w14:paraId="50D70A68" w14:textId="19EE7A39"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6" w:history="1">
            <w:r w:rsidR="00AA5B6B" w:rsidRPr="00BB0CC7">
              <w:rPr>
                <w:rStyle w:val="Hyperlnk"/>
                <w:rFonts w:eastAsiaTheme="majorEastAsia"/>
              </w:rPr>
              <w:t>8.2.5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Särskilt om fondförsäkringstillgångar</w:t>
            </w:r>
            <w:r w:rsidR="00AA5B6B">
              <w:rPr>
                <w:webHidden/>
              </w:rPr>
              <w:tab/>
            </w:r>
            <w:r w:rsidR="00AA5B6B">
              <w:rPr>
                <w:webHidden/>
              </w:rPr>
              <w:fldChar w:fldCharType="begin"/>
            </w:r>
            <w:r w:rsidR="00AA5B6B">
              <w:rPr>
                <w:webHidden/>
              </w:rPr>
              <w:instrText xml:space="preserve"> PAGEREF _Toc17902846 \h </w:instrText>
            </w:r>
            <w:r w:rsidR="00AA5B6B">
              <w:rPr>
                <w:webHidden/>
              </w:rPr>
            </w:r>
            <w:r w:rsidR="00AA5B6B">
              <w:rPr>
                <w:webHidden/>
              </w:rPr>
              <w:fldChar w:fldCharType="separate"/>
            </w:r>
            <w:r w:rsidR="004E5C8C">
              <w:rPr>
                <w:webHidden/>
              </w:rPr>
              <w:t>276</w:t>
            </w:r>
            <w:r w:rsidR="00AA5B6B">
              <w:rPr>
                <w:webHidden/>
              </w:rPr>
              <w:fldChar w:fldCharType="end"/>
            </w:r>
          </w:hyperlink>
        </w:p>
        <w:p w14:paraId="64B70B06" w14:textId="0BB6A81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7" w:history="1">
            <w:r w:rsidR="00AA5B6B" w:rsidRPr="00BB0CC7">
              <w:rPr>
                <w:rStyle w:val="Hyperlnk"/>
                <w:rFonts w:eastAsiaTheme="majorEastAsia"/>
              </w:rPr>
              <w:t>8.2.6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Investeringar i särskilda typer av tillgångar</w:t>
            </w:r>
            <w:r w:rsidR="00AA5B6B">
              <w:rPr>
                <w:webHidden/>
              </w:rPr>
              <w:tab/>
            </w:r>
            <w:r w:rsidR="00AA5B6B">
              <w:rPr>
                <w:webHidden/>
              </w:rPr>
              <w:fldChar w:fldCharType="begin"/>
            </w:r>
            <w:r w:rsidR="00AA5B6B">
              <w:rPr>
                <w:webHidden/>
              </w:rPr>
              <w:instrText xml:space="preserve"> PAGEREF _Toc17902847 \h </w:instrText>
            </w:r>
            <w:r w:rsidR="00AA5B6B">
              <w:rPr>
                <w:webHidden/>
              </w:rPr>
            </w:r>
            <w:r w:rsidR="00AA5B6B">
              <w:rPr>
                <w:webHidden/>
              </w:rPr>
              <w:fldChar w:fldCharType="separate"/>
            </w:r>
            <w:r w:rsidR="004E5C8C">
              <w:rPr>
                <w:webHidden/>
              </w:rPr>
              <w:t>277</w:t>
            </w:r>
            <w:r w:rsidR="00AA5B6B">
              <w:rPr>
                <w:webHidden/>
              </w:rPr>
              <w:fldChar w:fldCharType="end"/>
            </w:r>
          </w:hyperlink>
        </w:p>
        <w:p w14:paraId="5D2EDDD0" w14:textId="4071CB8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8" w:history="1">
            <w:r w:rsidR="00AA5B6B" w:rsidRPr="00BB0CC7">
              <w:rPr>
                <w:rStyle w:val="Hyperlnk"/>
                <w:rFonts w:eastAsiaTheme="majorEastAsia"/>
              </w:rPr>
              <w:t>8.2.7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Villkorade investeringsbeslut</w:t>
            </w:r>
            <w:r w:rsidR="00AA5B6B">
              <w:rPr>
                <w:webHidden/>
              </w:rPr>
              <w:tab/>
            </w:r>
            <w:r w:rsidR="00AA5B6B">
              <w:rPr>
                <w:webHidden/>
              </w:rPr>
              <w:fldChar w:fldCharType="begin"/>
            </w:r>
            <w:r w:rsidR="00AA5B6B">
              <w:rPr>
                <w:webHidden/>
              </w:rPr>
              <w:instrText xml:space="preserve"> PAGEREF _Toc17902848 \h </w:instrText>
            </w:r>
            <w:r w:rsidR="00AA5B6B">
              <w:rPr>
                <w:webHidden/>
              </w:rPr>
            </w:r>
            <w:r w:rsidR="00AA5B6B">
              <w:rPr>
                <w:webHidden/>
              </w:rPr>
              <w:fldChar w:fldCharType="separate"/>
            </w:r>
            <w:r w:rsidR="004E5C8C">
              <w:rPr>
                <w:webHidden/>
              </w:rPr>
              <w:t>278</w:t>
            </w:r>
            <w:r w:rsidR="00AA5B6B">
              <w:rPr>
                <w:webHidden/>
              </w:rPr>
              <w:fldChar w:fldCharType="end"/>
            </w:r>
          </w:hyperlink>
        </w:p>
        <w:p w14:paraId="6A005F55" w14:textId="1F0CBD4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49" w:history="1">
            <w:r w:rsidR="00AA5B6B" w:rsidRPr="00BB0CC7">
              <w:rPr>
                <w:rStyle w:val="Hyperlnk"/>
                <w:rFonts w:eastAsiaTheme="majorEastAsia"/>
              </w:rPr>
              <w:t>8.2.8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Kvantitativa investeringsbestämmelser</w:t>
            </w:r>
            <w:r w:rsidR="00AA5B6B">
              <w:rPr>
                <w:webHidden/>
              </w:rPr>
              <w:tab/>
            </w:r>
            <w:r w:rsidR="00AA5B6B">
              <w:rPr>
                <w:webHidden/>
              </w:rPr>
              <w:fldChar w:fldCharType="begin"/>
            </w:r>
            <w:r w:rsidR="00AA5B6B">
              <w:rPr>
                <w:webHidden/>
              </w:rPr>
              <w:instrText xml:space="preserve"> PAGEREF _Toc17902849 \h </w:instrText>
            </w:r>
            <w:r w:rsidR="00AA5B6B">
              <w:rPr>
                <w:webHidden/>
              </w:rPr>
            </w:r>
            <w:r w:rsidR="00AA5B6B">
              <w:rPr>
                <w:webHidden/>
              </w:rPr>
              <w:fldChar w:fldCharType="separate"/>
            </w:r>
            <w:r w:rsidR="004E5C8C">
              <w:rPr>
                <w:webHidden/>
              </w:rPr>
              <w:t>279</w:t>
            </w:r>
            <w:r w:rsidR="00AA5B6B">
              <w:rPr>
                <w:webHidden/>
              </w:rPr>
              <w:fldChar w:fldCharType="end"/>
            </w:r>
          </w:hyperlink>
        </w:p>
        <w:p w14:paraId="2B5639DD" w14:textId="54E2F9B6"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0" w:history="1">
            <w:r w:rsidR="00AA5B6B" w:rsidRPr="00BB0CC7">
              <w:rPr>
                <w:rStyle w:val="Hyperlnk"/>
                <w:rFonts w:eastAsiaTheme="majorEastAsia"/>
              </w:rPr>
              <w:t>8.2.9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Investeringsbestämmelser för gränsöverskridande verksamhet</w:t>
            </w:r>
            <w:r w:rsidR="00AA5B6B">
              <w:rPr>
                <w:webHidden/>
              </w:rPr>
              <w:tab/>
            </w:r>
            <w:r w:rsidR="00AA5B6B">
              <w:rPr>
                <w:webHidden/>
              </w:rPr>
              <w:fldChar w:fldCharType="begin"/>
            </w:r>
            <w:r w:rsidR="00AA5B6B">
              <w:rPr>
                <w:webHidden/>
              </w:rPr>
              <w:instrText xml:space="preserve"> PAGEREF _Toc17902850 \h </w:instrText>
            </w:r>
            <w:r w:rsidR="00AA5B6B">
              <w:rPr>
                <w:webHidden/>
              </w:rPr>
            </w:r>
            <w:r w:rsidR="00AA5B6B">
              <w:rPr>
                <w:webHidden/>
              </w:rPr>
              <w:fldChar w:fldCharType="separate"/>
            </w:r>
            <w:r w:rsidR="004E5C8C">
              <w:rPr>
                <w:webHidden/>
              </w:rPr>
              <w:t>280</w:t>
            </w:r>
            <w:r w:rsidR="00AA5B6B">
              <w:rPr>
                <w:webHidden/>
              </w:rPr>
              <w:fldChar w:fldCharType="end"/>
            </w:r>
          </w:hyperlink>
        </w:p>
        <w:p w14:paraId="25F6A209" w14:textId="6D214465"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1" w:history="1">
            <w:r w:rsidR="00AA5B6B" w:rsidRPr="00BB0CC7">
              <w:rPr>
                <w:rStyle w:val="Hyperlnk"/>
                <w:rFonts w:eastAsiaTheme="majorEastAsia"/>
              </w:rPr>
              <w:t>8.2.10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Kapitalförvaltning</w:t>
            </w:r>
            <w:r w:rsidR="00AA5B6B">
              <w:rPr>
                <w:webHidden/>
              </w:rPr>
              <w:tab/>
            </w:r>
            <w:r w:rsidR="00AA5B6B">
              <w:rPr>
                <w:webHidden/>
              </w:rPr>
              <w:fldChar w:fldCharType="begin"/>
            </w:r>
            <w:r w:rsidR="00AA5B6B">
              <w:rPr>
                <w:webHidden/>
              </w:rPr>
              <w:instrText xml:space="preserve"> PAGEREF _Toc17902851 \h </w:instrText>
            </w:r>
            <w:r w:rsidR="00AA5B6B">
              <w:rPr>
                <w:webHidden/>
              </w:rPr>
            </w:r>
            <w:r w:rsidR="00AA5B6B">
              <w:rPr>
                <w:webHidden/>
              </w:rPr>
              <w:fldChar w:fldCharType="separate"/>
            </w:r>
            <w:r w:rsidR="004E5C8C">
              <w:rPr>
                <w:webHidden/>
              </w:rPr>
              <w:t>282</w:t>
            </w:r>
            <w:r w:rsidR="00AA5B6B">
              <w:rPr>
                <w:webHidden/>
              </w:rPr>
              <w:fldChar w:fldCharType="end"/>
            </w:r>
          </w:hyperlink>
        </w:p>
        <w:p w14:paraId="01B30971" w14:textId="1C6C9971"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2" w:history="1">
            <w:r w:rsidR="00AA5B6B" w:rsidRPr="00BB0CC7">
              <w:rPr>
                <w:rStyle w:val="Hyperlnk"/>
                <w:rFonts w:eastAsiaTheme="majorEastAsia"/>
              </w:rPr>
              <w:t>8.2.11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Nya EU-regler om aktieägares rättigheter</w:t>
            </w:r>
            <w:r w:rsidR="00AA5B6B">
              <w:rPr>
                <w:webHidden/>
              </w:rPr>
              <w:tab/>
            </w:r>
            <w:r w:rsidR="00AA5B6B">
              <w:rPr>
                <w:webHidden/>
              </w:rPr>
              <w:fldChar w:fldCharType="begin"/>
            </w:r>
            <w:r w:rsidR="00AA5B6B">
              <w:rPr>
                <w:webHidden/>
              </w:rPr>
              <w:instrText xml:space="preserve"> PAGEREF _Toc17902852 \h </w:instrText>
            </w:r>
            <w:r w:rsidR="00AA5B6B">
              <w:rPr>
                <w:webHidden/>
              </w:rPr>
            </w:r>
            <w:r w:rsidR="00AA5B6B">
              <w:rPr>
                <w:webHidden/>
              </w:rPr>
              <w:fldChar w:fldCharType="separate"/>
            </w:r>
            <w:r w:rsidR="004E5C8C">
              <w:rPr>
                <w:webHidden/>
              </w:rPr>
              <w:t>282</w:t>
            </w:r>
            <w:r w:rsidR="00AA5B6B">
              <w:rPr>
                <w:webHidden/>
              </w:rPr>
              <w:fldChar w:fldCharType="end"/>
            </w:r>
          </w:hyperlink>
        </w:p>
        <w:p w14:paraId="4C7DE32E" w14:textId="7FD0EBB8" w:rsidR="00AA5B6B" w:rsidRDefault="00D05616">
          <w:pPr>
            <w:pStyle w:val="Innehll2"/>
            <w:rPr>
              <w:rFonts w:asciiTheme="minorHAnsi" w:eastAsiaTheme="minorEastAsia" w:hAnsiTheme="minorHAnsi" w:cstheme="minorBidi"/>
              <w:sz w:val="22"/>
              <w:szCs w:val="22"/>
              <w:lang w:eastAsia="sv-SE"/>
            </w:rPr>
          </w:pPr>
          <w:hyperlink w:anchor="_Toc17902853" w:history="1">
            <w:r w:rsidR="00AA5B6B" w:rsidRPr="00BB0CC7">
              <w:rPr>
                <w:rStyle w:val="Hyperlnk"/>
                <w:rFonts w:eastAsiaTheme="majorEastAsia"/>
                <w14:scene3d>
                  <w14:camera w14:prst="orthographicFront"/>
                  <w14:lightRig w14:rig="threePt" w14:dir="t">
                    <w14:rot w14:lat="0" w14:lon="0" w14:rev="0"/>
                  </w14:lightRig>
                </w14:scene3d>
              </w:rPr>
              <w:t>8.3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Skuldtäckning</w:t>
            </w:r>
            <w:r w:rsidR="00AA5B6B">
              <w:rPr>
                <w:webHidden/>
              </w:rPr>
              <w:tab/>
            </w:r>
            <w:r w:rsidR="00AA5B6B">
              <w:rPr>
                <w:webHidden/>
              </w:rPr>
              <w:fldChar w:fldCharType="begin"/>
            </w:r>
            <w:r w:rsidR="00AA5B6B">
              <w:rPr>
                <w:webHidden/>
              </w:rPr>
              <w:instrText xml:space="preserve"> PAGEREF _Toc17902853 \h </w:instrText>
            </w:r>
            <w:r w:rsidR="00AA5B6B">
              <w:rPr>
                <w:webHidden/>
              </w:rPr>
            </w:r>
            <w:r w:rsidR="00AA5B6B">
              <w:rPr>
                <w:webHidden/>
              </w:rPr>
              <w:fldChar w:fldCharType="separate"/>
            </w:r>
            <w:r w:rsidR="004E5C8C">
              <w:rPr>
                <w:webHidden/>
              </w:rPr>
              <w:t>286</w:t>
            </w:r>
            <w:r w:rsidR="00AA5B6B">
              <w:rPr>
                <w:webHidden/>
              </w:rPr>
              <w:fldChar w:fldCharType="end"/>
            </w:r>
          </w:hyperlink>
        </w:p>
        <w:p w14:paraId="14813F39" w14:textId="6DFA1319"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4" w:history="1">
            <w:r w:rsidR="00AA5B6B" w:rsidRPr="00BB0CC7">
              <w:rPr>
                <w:rStyle w:val="Hyperlnk"/>
                <w:rFonts w:eastAsiaTheme="majorEastAsia"/>
              </w:rPr>
              <w:t>8.3.1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Grundläggande principer</w:t>
            </w:r>
            <w:r w:rsidR="00AA5B6B">
              <w:rPr>
                <w:webHidden/>
              </w:rPr>
              <w:tab/>
            </w:r>
            <w:r w:rsidR="00AA5B6B">
              <w:rPr>
                <w:webHidden/>
              </w:rPr>
              <w:fldChar w:fldCharType="begin"/>
            </w:r>
            <w:r w:rsidR="00AA5B6B">
              <w:rPr>
                <w:webHidden/>
              </w:rPr>
              <w:instrText xml:space="preserve"> PAGEREF _Toc17902854 \h </w:instrText>
            </w:r>
            <w:r w:rsidR="00AA5B6B">
              <w:rPr>
                <w:webHidden/>
              </w:rPr>
            </w:r>
            <w:r w:rsidR="00AA5B6B">
              <w:rPr>
                <w:webHidden/>
              </w:rPr>
              <w:fldChar w:fldCharType="separate"/>
            </w:r>
            <w:r w:rsidR="004E5C8C">
              <w:rPr>
                <w:webHidden/>
              </w:rPr>
              <w:t>286</w:t>
            </w:r>
            <w:r w:rsidR="00AA5B6B">
              <w:rPr>
                <w:webHidden/>
              </w:rPr>
              <w:fldChar w:fldCharType="end"/>
            </w:r>
          </w:hyperlink>
        </w:p>
        <w:p w14:paraId="3D631A37" w14:textId="11FE3AD2"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5" w:history="1">
            <w:r w:rsidR="00AA5B6B" w:rsidRPr="00BB0CC7">
              <w:rPr>
                <w:rStyle w:val="Hyperlnk"/>
                <w:rFonts w:eastAsiaTheme="majorEastAsia"/>
              </w:rPr>
              <w:t>8.3.2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Värdering av tillgångar som används för skuldtäckning</w:t>
            </w:r>
            <w:r w:rsidR="00AA5B6B">
              <w:rPr>
                <w:webHidden/>
              </w:rPr>
              <w:tab/>
            </w:r>
            <w:r w:rsidR="00AA5B6B">
              <w:rPr>
                <w:webHidden/>
              </w:rPr>
              <w:fldChar w:fldCharType="begin"/>
            </w:r>
            <w:r w:rsidR="00AA5B6B">
              <w:rPr>
                <w:webHidden/>
              </w:rPr>
              <w:instrText xml:space="preserve"> PAGEREF _Toc17902855 \h </w:instrText>
            </w:r>
            <w:r w:rsidR="00AA5B6B">
              <w:rPr>
                <w:webHidden/>
              </w:rPr>
            </w:r>
            <w:r w:rsidR="00AA5B6B">
              <w:rPr>
                <w:webHidden/>
              </w:rPr>
              <w:fldChar w:fldCharType="separate"/>
            </w:r>
            <w:r w:rsidR="004E5C8C">
              <w:rPr>
                <w:webHidden/>
              </w:rPr>
              <w:t>290</w:t>
            </w:r>
            <w:r w:rsidR="00AA5B6B">
              <w:rPr>
                <w:webHidden/>
              </w:rPr>
              <w:fldChar w:fldCharType="end"/>
            </w:r>
          </w:hyperlink>
        </w:p>
        <w:p w14:paraId="1DF185C7" w14:textId="2052F663"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6" w:history="1">
            <w:r w:rsidR="00AA5B6B" w:rsidRPr="00BB0CC7">
              <w:rPr>
                <w:rStyle w:val="Hyperlnk"/>
                <w:rFonts w:eastAsiaTheme="majorEastAsia"/>
              </w:rPr>
              <w:t>8.3.3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Aktier och andelar i dotterföretag</w:t>
            </w:r>
            <w:r w:rsidR="00AA5B6B">
              <w:rPr>
                <w:webHidden/>
              </w:rPr>
              <w:tab/>
            </w:r>
            <w:r w:rsidR="00AA5B6B">
              <w:rPr>
                <w:webHidden/>
              </w:rPr>
              <w:fldChar w:fldCharType="begin"/>
            </w:r>
            <w:r w:rsidR="00AA5B6B">
              <w:rPr>
                <w:webHidden/>
              </w:rPr>
              <w:instrText xml:space="preserve"> PAGEREF _Toc17902856 \h </w:instrText>
            </w:r>
            <w:r w:rsidR="00AA5B6B">
              <w:rPr>
                <w:webHidden/>
              </w:rPr>
            </w:r>
            <w:r w:rsidR="00AA5B6B">
              <w:rPr>
                <w:webHidden/>
              </w:rPr>
              <w:fldChar w:fldCharType="separate"/>
            </w:r>
            <w:r w:rsidR="004E5C8C">
              <w:rPr>
                <w:webHidden/>
              </w:rPr>
              <w:t>291</w:t>
            </w:r>
            <w:r w:rsidR="00AA5B6B">
              <w:rPr>
                <w:webHidden/>
              </w:rPr>
              <w:fldChar w:fldCharType="end"/>
            </w:r>
          </w:hyperlink>
        </w:p>
        <w:p w14:paraId="55A5D5F2" w14:textId="35B705E7"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7" w:history="1">
            <w:r w:rsidR="00AA5B6B" w:rsidRPr="00BB0CC7">
              <w:rPr>
                <w:rStyle w:val="Hyperlnk"/>
                <w:rFonts w:eastAsiaTheme="majorEastAsia"/>
              </w:rPr>
              <w:t>8.3.4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När fordringar på någon annan än försäkringstagare får användas för skuldtäckning</w:t>
            </w:r>
            <w:r w:rsidR="00AA5B6B">
              <w:rPr>
                <w:webHidden/>
              </w:rPr>
              <w:tab/>
            </w:r>
            <w:r w:rsidR="00AA5B6B">
              <w:rPr>
                <w:webHidden/>
              </w:rPr>
              <w:fldChar w:fldCharType="begin"/>
            </w:r>
            <w:r w:rsidR="00AA5B6B">
              <w:rPr>
                <w:webHidden/>
              </w:rPr>
              <w:instrText xml:space="preserve"> PAGEREF _Toc17902857 \h </w:instrText>
            </w:r>
            <w:r w:rsidR="00AA5B6B">
              <w:rPr>
                <w:webHidden/>
              </w:rPr>
            </w:r>
            <w:r w:rsidR="00AA5B6B">
              <w:rPr>
                <w:webHidden/>
              </w:rPr>
              <w:fldChar w:fldCharType="separate"/>
            </w:r>
            <w:r w:rsidR="004E5C8C">
              <w:rPr>
                <w:webHidden/>
              </w:rPr>
              <w:t>293</w:t>
            </w:r>
            <w:r w:rsidR="00AA5B6B">
              <w:rPr>
                <w:webHidden/>
              </w:rPr>
              <w:fldChar w:fldCharType="end"/>
            </w:r>
          </w:hyperlink>
        </w:p>
        <w:p w14:paraId="560D76A9" w14:textId="0E5921E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8" w:history="1">
            <w:r w:rsidR="00AA5B6B" w:rsidRPr="00BB0CC7">
              <w:rPr>
                <w:rStyle w:val="Hyperlnk"/>
                <w:rFonts w:eastAsiaTheme="majorEastAsia"/>
              </w:rPr>
              <w:t>8.3.5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Register över tillgångar som används för skuldtäckning</w:t>
            </w:r>
            <w:r w:rsidR="00AA5B6B">
              <w:rPr>
                <w:webHidden/>
              </w:rPr>
              <w:tab/>
            </w:r>
            <w:r w:rsidR="00AA5B6B">
              <w:rPr>
                <w:webHidden/>
              </w:rPr>
              <w:fldChar w:fldCharType="begin"/>
            </w:r>
            <w:r w:rsidR="00AA5B6B">
              <w:rPr>
                <w:webHidden/>
              </w:rPr>
              <w:instrText xml:space="preserve"> PAGEREF _Toc17902858 \h </w:instrText>
            </w:r>
            <w:r w:rsidR="00AA5B6B">
              <w:rPr>
                <w:webHidden/>
              </w:rPr>
            </w:r>
            <w:r w:rsidR="00AA5B6B">
              <w:rPr>
                <w:webHidden/>
              </w:rPr>
              <w:fldChar w:fldCharType="separate"/>
            </w:r>
            <w:r w:rsidR="004E5C8C">
              <w:rPr>
                <w:webHidden/>
              </w:rPr>
              <w:t>294</w:t>
            </w:r>
            <w:r w:rsidR="00AA5B6B">
              <w:rPr>
                <w:webHidden/>
              </w:rPr>
              <w:fldChar w:fldCharType="end"/>
            </w:r>
          </w:hyperlink>
        </w:p>
        <w:p w14:paraId="5D8E11C0" w14:textId="628AF76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59" w:history="1">
            <w:r w:rsidR="00AA5B6B" w:rsidRPr="00BB0CC7">
              <w:rPr>
                <w:rStyle w:val="Hyperlnk"/>
                <w:rFonts w:eastAsiaTheme="majorEastAsia"/>
              </w:rPr>
              <w:t>8.3.6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Förmånsrätt</w:t>
            </w:r>
            <w:r w:rsidR="00AA5B6B">
              <w:rPr>
                <w:webHidden/>
              </w:rPr>
              <w:tab/>
            </w:r>
            <w:r w:rsidR="00AA5B6B">
              <w:rPr>
                <w:webHidden/>
              </w:rPr>
              <w:fldChar w:fldCharType="begin"/>
            </w:r>
            <w:r w:rsidR="00AA5B6B">
              <w:rPr>
                <w:webHidden/>
              </w:rPr>
              <w:instrText xml:space="preserve"> PAGEREF _Toc17902859 \h </w:instrText>
            </w:r>
            <w:r w:rsidR="00AA5B6B">
              <w:rPr>
                <w:webHidden/>
              </w:rPr>
            </w:r>
            <w:r w:rsidR="00AA5B6B">
              <w:rPr>
                <w:webHidden/>
              </w:rPr>
              <w:fldChar w:fldCharType="separate"/>
            </w:r>
            <w:r w:rsidR="004E5C8C">
              <w:rPr>
                <w:webHidden/>
              </w:rPr>
              <w:t>296</w:t>
            </w:r>
            <w:r w:rsidR="00AA5B6B">
              <w:rPr>
                <w:webHidden/>
              </w:rPr>
              <w:fldChar w:fldCharType="end"/>
            </w:r>
          </w:hyperlink>
        </w:p>
        <w:p w14:paraId="2E4BE338" w14:textId="6F9A6E36" w:rsidR="00AA5B6B" w:rsidRDefault="00D05616">
          <w:pPr>
            <w:pStyle w:val="Innehll2"/>
            <w:rPr>
              <w:rFonts w:asciiTheme="minorHAnsi" w:eastAsiaTheme="minorEastAsia" w:hAnsiTheme="minorHAnsi" w:cstheme="minorBidi"/>
              <w:sz w:val="22"/>
              <w:szCs w:val="22"/>
              <w:lang w:eastAsia="sv-SE"/>
            </w:rPr>
          </w:pPr>
          <w:hyperlink w:anchor="_Toc17902860" w:history="1">
            <w:r w:rsidR="00AA5B6B" w:rsidRPr="00BB0CC7">
              <w:rPr>
                <w:rStyle w:val="Hyperlnk"/>
                <w:rFonts w:eastAsiaTheme="majorEastAsia"/>
                <w14:scene3d>
                  <w14:camera w14:prst="orthographicFront"/>
                  <w14:lightRig w14:rig="threePt" w14:dir="t">
                    <w14:rot w14:lat="0" w14:lon="0" w14:rev="0"/>
                  </w14:lightRig>
                </w14:scene3d>
              </w:rPr>
              <w:t>8.4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Kapitalbas</w:t>
            </w:r>
            <w:r w:rsidR="00AA5B6B">
              <w:rPr>
                <w:webHidden/>
              </w:rPr>
              <w:tab/>
            </w:r>
            <w:r w:rsidR="00AA5B6B">
              <w:rPr>
                <w:webHidden/>
              </w:rPr>
              <w:fldChar w:fldCharType="begin"/>
            </w:r>
            <w:r w:rsidR="00AA5B6B">
              <w:rPr>
                <w:webHidden/>
              </w:rPr>
              <w:instrText xml:space="preserve"> PAGEREF _Toc17902860 \h </w:instrText>
            </w:r>
            <w:r w:rsidR="00AA5B6B">
              <w:rPr>
                <w:webHidden/>
              </w:rPr>
            </w:r>
            <w:r w:rsidR="00AA5B6B">
              <w:rPr>
                <w:webHidden/>
              </w:rPr>
              <w:fldChar w:fldCharType="separate"/>
            </w:r>
            <w:r w:rsidR="004E5C8C">
              <w:rPr>
                <w:webHidden/>
              </w:rPr>
              <w:t>298</w:t>
            </w:r>
            <w:r w:rsidR="00AA5B6B">
              <w:rPr>
                <w:webHidden/>
              </w:rPr>
              <w:fldChar w:fldCharType="end"/>
            </w:r>
          </w:hyperlink>
        </w:p>
        <w:p w14:paraId="3058A779" w14:textId="48F2603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1" w:history="1">
            <w:r w:rsidR="00AA5B6B" w:rsidRPr="00BB0CC7">
              <w:rPr>
                <w:rStyle w:val="Hyperlnk"/>
                <w:rFonts w:eastAsiaTheme="majorEastAsia"/>
              </w:rPr>
              <w:t>8.4.1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Tjänstepensionsföretag ska ha en tillräcklig kapitalbas</w:t>
            </w:r>
            <w:r w:rsidR="00AA5B6B">
              <w:rPr>
                <w:webHidden/>
              </w:rPr>
              <w:tab/>
            </w:r>
            <w:r w:rsidR="00AA5B6B">
              <w:rPr>
                <w:webHidden/>
              </w:rPr>
              <w:fldChar w:fldCharType="begin"/>
            </w:r>
            <w:r w:rsidR="00AA5B6B">
              <w:rPr>
                <w:webHidden/>
              </w:rPr>
              <w:instrText xml:space="preserve"> PAGEREF _Toc17902861 \h </w:instrText>
            </w:r>
            <w:r w:rsidR="00AA5B6B">
              <w:rPr>
                <w:webHidden/>
              </w:rPr>
            </w:r>
            <w:r w:rsidR="00AA5B6B">
              <w:rPr>
                <w:webHidden/>
              </w:rPr>
              <w:fldChar w:fldCharType="separate"/>
            </w:r>
            <w:r w:rsidR="004E5C8C">
              <w:rPr>
                <w:webHidden/>
              </w:rPr>
              <w:t>298</w:t>
            </w:r>
            <w:r w:rsidR="00AA5B6B">
              <w:rPr>
                <w:webHidden/>
              </w:rPr>
              <w:fldChar w:fldCharType="end"/>
            </w:r>
          </w:hyperlink>
        </w:p>
        <w:p w14:paraId="541D9569" w14:textId="16E124F6"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2" w:history="1">
            <w:r w:rsidR="00AA5B6B" w:rsidRPr="00BB0CC7">
              <w:rPr>
                <w:rStyle w:val="Hyperlnk"/>
                <w:rFonts w:eastAsiaTheme="majorEastAsia"/>
              </w:rPr>
              <w:t>8.4.2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Kapitalbasens sammansättning</w:t>
            </w:r>
            <w:r w:rsidR="00AA5B6B">
              <w:rPr>
                <w:webHidden/>
              </w:rPr>
              <w:tab/>
            </w:r>
            <w:r w:rsidR="00AA5B6B">
              <w:rPr>
                <w:webHidden/>
              </w:rPr>
              <w:fldChar w:fldCharType="begin"/>
            </w:r>
            <w:r w:rsidR="00AA5B6B">
              <w:rPr>
                <w:webHidden/>
              </w:rPr>
              <w:instrText xml:space="preserve"> PAGEREF _Toc17902862 \h </w:instrText>
            </w:r>
            <w:r w:rsidR="00AA5B6B">
              <w:rPr>
                <w:webHidden/>
              </w:rPr>
            </w:r>
            <w:r w:rsidR="00AA5B6B">
              <w:rPr>
                <w:webHidden/>
              </w:rPr>
              <w:fldChar w:fldCharType="separate"/>
            </w:r>
            <w:r w:rsidR="004E5C8C">
              <w:rPr>
                <w:webHidden/>
              </w:rPr>
              <w:t>300</w:t>
            </w:r>
            <w:r w:rsidR="00AA5B6B">
              <w:rPr>
                <w:webHidden/>
              </w:rPr>
              <w:fldChar w:fldCharType="end"/>
            </w:r>
          </w:hyperlink>
        </w:p>
        <w:p w14:paraId="0DF9CFCA" w14:textId="65F57574"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3" w:history="1">
            <w:r w:rsidR="00AA5B6B" w:rsidRPr="00BB0CC7">
              <w:rPr>
                <w:rStyle w:val="Hyperlnk"/>
                <w:rFonts w:eastAsiaTheme="majorEastAsia"/>
              </w:rPr>
              <w:t>8.4.3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Värdering av kapitalbasen</w:t>
            </w:r>
            <w:r w:rsidR="00AA5B6B">
              <w:rPr>
                <w:webHidden/>
              </w:rPr>
              <w:tab/>
            </w:r>
            <w:r w:rsidR="00AA5B6B">
              <w:rPr>
                <w:webHidden/>
              </w:rPr>
              <w:fldChar w:fldCharType="begin"/>
            </w:r>
            <w:r w:rsidR="00AA5B6B">
              <w:rPr>
                <w:webHidden/>
              </w:rPr>
              <w:instrText xml:space="preserve"> PAGEREF _Toc17902863 \h </w:instrText>
            </w:r>
            <w:r w:rsidR="00AA5B6B">
              <w:rPr>
                <w:webHidden/>
              </w:rPr>
            </w:r>
            <w:r w:rsidR="00AA5B6B">
              <w:rPr>
                <w:webHidden/>
              </w:rPr>
              <w:fldChar w:fldCharType="separate"/>
            </w:r>
            <w:r w:rsidR="004E5C8C">
              <w:rPr>
                <w:webHidden/>
              </w:rPr>
              <w:t>308</w:t>
            </w:r>
            <w:r w:rsidR="00AA5B6B">
              <w:rPr>
                <w:webHidden/>
              </w:rPr>
              <w:fldChar w:fldCharType="end"/>
            </w:r>
          </w:hyperlink>
        </w:p>
        <w:p w14:paraId="43A52869" w14:textId="033D4D06"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4" w:history="1">
            <w:r w:rsidR="00AA5B6B" w:rsidRPr="00BB0CC7">
              <w:rPr>
                <w:rStyle w:val="Hyperlnk"/>
                <w:rFonts w:eastAsiaTheme="majorEastAsia"/>
              </w:rPr>
              <w:t>8.4.4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Nivåindelning av kapitalbasen</w:t>
            </w:r>
            <w:r w:rsidR="00AA5B6B">
              <w:rPr>
                <w:webHidden/>
              </w:rPr>
              <w:tab/>
            </w:r>
            <w:r w:rsidR="00AA5B6B">
              <w:rPr>
                <w:webHidden/>
              </w:rPr>
              <w:fldChar w:fldCharType="begin"/>
            </w:r>
            <w:r w:rsidR="00AA5B6B">
              <w:rPr>
                <w:webHidden/>
              </w:rPr>
              <w:instrText xml:space="preserve"> PAGEREF _Toc17902864 \h </w:instrText>
            </w:r>
            <w:r w:rsidR="00AA5B6B">
              <w:rPr>
                <w:webHidden/>
              </w:rPr>
            </w:r>
            <w:r w:rsidR="00AA5B6B">
              <w:rPr>
                <w:webHidden/>
              </w:rPr>
              <w:fldChar w:fldCharType="separate"/>
            </w:r>
            <w:r w:rsidR="004E5C8C">
              <w:rPr>
                <w:webHidden/>
              </w:rPr>
              <w:t>312</w:t>
            </w:r>
            <w:r w:rsidR="00AA5B6B">
              <w:rPr>
                <w:webHidden/>
              </w:rPr>
              <w:fldChar w:fldCharType="end"/>
            </w:r>
          </w:hyperlink>
        </w:p>
        <w:p w14:paraId="320C2E8B" w14:textId="30DE8A34" w:rsidR="00AA5B6B" w:rsidRDefault="00D05616">
          <w:pPr>
            <w:pStyle w:val="Innehll2"/>
            <w:rPr>
              <w:rFonts w:asciiTheme="minorHAnsi" w:eastAsiaTheme="minorEastAsia" w:hAnsiTheme="minorHAnsi" w:cstheme="minorBidi"/>
              <w:sz w:val="22"/>
              <w:szCs w:val="22"/>
              <w:lang w:eastAsia="sv-SE"/>
            </w:rPr>
          </w:pPr>
          <w:hyperlink w:anchor="_Toc17902865" w:history="1">
            <w:r w:rsidR="00AA5B6B" w:rsidRPr="00BB0CC7">
              <w:rPr>
                <w:rStyle w:val="Hyperlnk"/>
                <w:rFonts w:eastAsiaTheme="majorEastAsia"/>
                <w14:scene3d>
                  <w14:camera w14:prst="orthographicFront"/>
                  <w14:lightRig w14:rig="threePt" w14:dir="t">
                    <w14:rot w14:lat="0" w14:lon="0" w14:rev="0"/>
                  </w14:lightRig>
                </w14:scene3d>
              </w:rPr>
              <w:t>8.5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Kapitalkrav</w:t>
            </w:r>
            <w:r w:rsidR="00AA5B6B">
              <w:rPr>
                <w:webHidden/>
              </w:rPr>
              <w:tab/>
            </w:r>
            <w:r w:rsidR="00AA5B6B">
              <w:rPr>
                <w:webHidden/>
              </w:rPr>
              <w:fldChar w:fldCharType="begin"/>
            </w:r>
            <w:r w:rsidR="00AA5B6B">
              <w:rPr>
                <w:webHidden/>
              </w:rPr>
              <w:instrText xml:space="preserve"> PAGEREF _Toc17902865 \h </w:instrText>
            </w:r>
            <w:r w:rsidR="00AA5B6B">
              <w:rPr>
                <w:webHidden/>
              </w:rPr>
            </w:r>
            <w:r w:rsidR="00AA5B6B">
              <w:rPr>
                <w:webHidden/>
              </w:rPr>
              <w:fldChar w:fldCharType="separate"/>
            </w:r>
            <w:r w:rsidR="004E5C8C">
              <w:rPr>
                <w:webHidden/>
              </w:rPr>
              <w:t>313</w:t>
            </w:r>
            <w:r w:rsidR="00AA5B6B">
              <w:rPr>
                <w:webHidden/>
              </w:rPr>
              <w:fldChar w:fldCharType="end"/>
            </w:r>
          </w:hyperlink>
        </w:p>
        <w:p w14:paraId="186261A4" w14:textId="1F38ACAA"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6" w:history="1">
            <w:r w:rsidR="00AA5B6B" w:rsidRPr="00BB0CC7">
              <w:rPr>
                <w:rStyle w:val="Hyperlnk"/>
                <w:rFonts w:eastAsiaTheme="majorEastAsia"/>
              </w:rPr>
              <w:t>8.5.1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Ett riskkänsligt kapitalkrav anpassat för tjänstepensionsförsäkring</w:t>
            </w:r>
            <w:r w:rsidR="00AA5B6B">
              <w:rPr>
                <w:webHidden/>
              </w:rPr>
              <w:tab/>
            </w:r>
            <w:r w:rsidR="00AA5B6B">
              <w:rPr>
                <w:webHidden/>
              </w:rPr>
              <w:fldChar w:fldCharType="begin"/>
            </w:r>
            <w:r w:rsidR="00AA5B6B">
              <w:rPr>
                <w:webHidden/>
              </w:rPr>
              <w:instrText xml:space="preserve"> PAGEREF _Toc17902866 \h </w:instrText>
            </w:r>
            <w:r w:rsidR="00AA5B6B">
              <w:rPr>
                <w:webHidden/>
              </w:rPr>
            </w:r>
            <w:r w:rsidR="00AA5B6B">
              <w:rPr>
                <w:webHidden/>
              </w:rPr>
              <w:fldChar w:fldCharType="separate"/>
            </w:r>
            <w:r w:rsidR="004E5C8C">
              <w:rPr>
                <w:webHidden/>
              </w:rPr>
              <w:t>313</w:t>
            </w:r>
            <w:r w:rsidR="00AA5B6B">
              <w:rPr>
                <w:webHidden/>
              </w:rPr>
              <w:fldChar w:fldCharType="end"/>
            </w:r>
          </w:hyperlink>
        </w:p>
        <w:p w14:paraId="11488D93" w14:textId="53959804"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7" w:history="1">
            <w:r w:rsidR="00AA5B6B" w:rsidRPr="00BB0CC7">
              <w:rPr>
                <w:rStyle w:val="Hyperlnk"/>
                <w:rFonts w:eastAsiaTheme="majorEastAsia"/>
              </w:rPr>
              <w:t>8.5.2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Väsentliga risker ska beaktas i det riskkänsliga kapitalkravet</w:t>
            </w:r>
            <w:r w:rsidR="00AA5B6B">
              <w:rPr>
                <w:webHidden/>
              </w:rPr>
              <w:tab/>
            </w:r>
            <w:r w:rsidR="00AA5B6B">
              <w:rPr>
                <w:webHidden/>
              </w:rPr>
              <w:fldChar w:fldCharType="begin"/>
            </w:r>
            <w:r w:rsidR="00AA5B6B">
              <w:rPr>
                <w:webHidden/>
              </w:rPr>
              <w:instrText xml:space="preserve"> PAGEREF _Toc17902867 \h </w:instrText>
            </w:r>
            <w:r w:rsidR="00AA5B6B">
              <w:rPr>
                <w:webHidden/>
              </w:rPr>
            </w:r>
            <w:r w:rsidR="00AA5B6B">
              <w:rPr>
                <w:webHidden/>
              </w:rPr>
              <w:fldChar w:fldCharType="separate"/>
            </w:r>
            <w:r w:rsidR="004E5C8C">
              <w:rPr>
                <w:webHidden/>
              </w:rPr>
              <w:t>322</w:t>
            </w:r>
            <w:r w:rsidR="00AA5B6B">
              <w:rPr>
                <w:webHidden/>
              </w:rPr>
              <w:fldChar w:fldCharType="end"/>
            </w:r>
          </w:hyperlink>
        </w:p>
        <w:p w14:paraId="276BEE56" w14:textId="69C45661"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8" w:history="1">
            <w:r w:rsidR="00AA5B6B" w:rsidRPr="00BB0CC7">
              <w:rPr>
                <w:rStyle w:val="Hyperlnk"/>
                <w:rFonts w:eastAsiaTheme="majorEastAsia"/>
              </w:rPr>
              <w:t>8.5.3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Uttaxeringsrätt och garantier från arbetsgivaren</w:t>
            </w:r>
            <w:r w:rsidR="00AA5B6B">
              <w:rPr>
                <w:webHidden/>
              </w:rPr>
              <w:tab/>
            </w:r>
            <w:r w:rsidR="00AA5B6B">
              <w:rPr>
                <w:webHidden/>
              </w:rPr>
              <w:fldChar w:fldCharType="begin"/>
            </w:r>
            <w:r w:rsidR="00AA5B6B">
              <w:rPr>
                <w:webHidden/>
              </w:rPr>
              <w:instrText xml:space="preserve"> PAGEREF _Toc17902868 \h </w:instrText>
            </w:r>
            <w:r w:rsidR="00AA5B6B">
              <w:rPr>
                <w:webHidden/>
              </w:rPr>
            </w:r>
            <w:r w:rsidR="00AA5B6B">
              <w:rPr>
                <w:webHidden/>
              </w:rPr>
              <w:fldChar w:fldCharType="separate"/>
            </w:r>
            <w:r w:rsidR="004E5C8C">
              <w:rPr>
                <w:webHidden/>
              </w:rPr>
              <w:t>330</w:t>
            </w:r>
            <w:r w:rsidR="00AA5B6B">
              <w:rPr>
                <w:webHidden/>
              </w:rPr>
              <w:fldChar w:fldCharType="end"/>
            </w:r>
          </w:hyperlink>
        </w:p>
        <w:p w14:paraId="72A319FA" w14:textId="2FDE30F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69" w:history="1">
            <w:r w:rsidR="00AA5B6B" w:rsidRPr="00BB0CC7">
              <w:rPr>
                <w:rStyle w:val="Hyperlnk"/>
                <w:rFonts w:eastAsiaTheme="majorEastAsia"/>
              </w:rPr>
              <w:t>8.5.4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Minimikapitalkravet motsvarar direktivets kapitalkrav</w:t>
            </w:r>
            <w:r w:rsidR="00AA5B6B">
              <w:rPr>
                <w:webHidden/>
              </w:rPr>
              <w:tab/>
            </w:r>
            <w:r w:rsidR="00AA5B6B">
              <w:rPr>
                <w:webHidden/>
              </w:rPr>
              <w:fldChar w:fldCharType="begin"/>
            </w:r>
            <w:r w:rsidR="00AA5B6B">
              <w:rPr>
                <w:webHidden/>
              </w:rPr>
              <w:instrText xml:space="preserve"> PAGEREF _Toc17902869 \h </w:instrText>
            </w:r>
            <w:r w:rsidR="00AA5B6B">
              <w:rPr>
                <w:webHidden/>
              </w:rPr>
            </w:r>
            <w:r w:rsidR="00AA5B6B">
              <w:rPr>
                <w:webHidden/>
              </w:rPr>
              <w:fldChar w:fldCharType="separate"/>
            </w:r>
            <w:r w:rsidR="004E5C8C">
              <w:rPr>
                <w:webHidden/>
              </w:rPr>
              <w:t>331</w:t>
            </w:r>
            <w:r w:rsidR="00AA5B6B">
              <w:rPr>
                <w:webHidden/>
              </w:rPr>
              <w:fldChar w:fldCharType="end"/>
            </w:r>
          </w:hyperlink>
        </w:p>
        <w:p w14:paraId="7628899F" w14:textId="57442E69"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70" w:history="1">
            <w:r w:rsidR="00AA5B6B" w:rsidRPr="00BB0CC7">
              <w:rPr>
                <w:rStyle w:val="Hyperlnk"/>
                <w:rFonts w:eastAsiaTheme="majorEastAsia"/>
              </w:rPr>
              <w:t>8.5.5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Ett garantibelopp anger den lägsta tillåtna solvensnivån</w:t>
            </w:r>
            <w:r w:rsidR="00AA5B6B">
              <w:rPr>
                <w:webHidden/>
              </w:rPr>
              <w:tab/>
            </w:r>
            <w:r w:rsidR="00AA5B6B">
              <w:rPr>
                <w:webHidden/>
              </w:rPr>
              <w:fldChar w:fldCharType="begin"/>
            </w:r>
            <w:r w:rsidR="00AA5B6B">
              <w:rPr>
                <w:webHidden/>
              </w:rPr>
              <w:instrText xml:space="preserve"> PAGEREF _Toc17902870 \h </w:instrText>
            </w:r>
            <w:r w:rsidR="00AA5B6B">
              <w:rPr>
                <w:webHidden/>
              </w:rPr>
            </w:r>
            <w:r w:rsidR="00AA5B6B">
              <w:rPr>
                <w:webHidden/>
              </w:rPr>
              <w:fldChar w:fldCharType="separate"/>
            </w:r>
            <w:r w:rsidR="004E5C8C">
              <w:rPr>
                <w:webHidden/>
              </w:rPr>
              <w:t>334</w:t>
            </w:r>
            <w:r w:rsidR="00AA5B6B">
              <w:rPr>
                <w:webHidden/>
              </w:rPr>
              <w:fldChar w:fldCharType="end"/>
            </w:r>
          </w:hyperlink>
        </w:p>
        <w:p w14:paraId="0C349812" w14:textId="5F984F90"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71" w:history="1">
            <w:r w:rsidR="00AA5B6B" w:rsidRPr="00BB0CC7">
              <w:rPr>
                <w:rStyle w:val="Hyperlnk"/>
                <w:rFonts w:eastAsiaTheme="majorEastAsia"/>
              </w:rPr>
              <w:t>8.5.6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Underrättelse ifall kapitalkraven inte uppfylls</w:t>
            </w:r>
            <w:r w:rsidR="00AA5B6B">
              <w:rPr>
                <w:webHidden/>
              </w:rPr>
              <w:tab/>
            </w:r>
            <w:r w:rsidR="00AA5B6B">
              <w:rPr>
                <w:webHidden/>
              </w:rPr>
              <w:fldChar w:fldCharType="begin"/>
            </w:r>
            <w:r w:rsidR="00AA5B6B">
              <w:rPr>
                <w:webHidden/>
              </w:rPr>
              <w:instrText xml:space="preserve"> PAGEREF _Toc17902871 \h </w:instrText>
            </w:r>
            <w:r w:rsidR="00AA5B6B">
              <w:rPr>
                <w:webHidden/>
              </w:rPr>
            </w:r>
            <w:r w:rsidR="00AA5B6B">
              <w:rPr>
                <w:webHidden/>
              </w:rPr>
              <w:fldChar w:fldCharType="separate"/>
            </w:r>
            <w:r w:rsidR="004E5C8C">
              <w:rPr>
                <w:webHidden/>
              </w:rPr>
              <w:t>336</w:t>
            </w:r>
            <w:r w:rsidR="00AA5B6B">
              <w:rPr>
                <w:webHidden/>
              </w:rPr>
              <w:fldChar w:fldCharType="end"/>
            </w:r>
          </w:hyperlink>
        </w:p>
        <w:p w14:paraId="58BA8F07" w14:textId="05899E91" w:rsidR="00AA5B6B" w:rsidRDefault="00D05616">
          <w:pPr>
            <w:pStyle w:val="Innehll1"/>
            <w:rPr>
              <w:rFonts w:asciiTheme="minorHAnsi" w:eastAsiaTheme="minorEastAsia" w:hAnsiTheme="minorHAnsi"/>
              <w:sz w:val="22"/>
              <w:lang w:eastAsia="sv-SE"/>
            </w:rPr>
          </w:pPr>
          <w:hyperlink w:anchor="_Toc17902872" w:history="1">
            <w:r w:rsidR="00AA5B6B" w:rsidRPr="00BB0CC7">
              <w:rPr>
                <w:rStyle w:val="Hyperlnk"/>
                <w14:scene3d>
                  <w14:camera w14:prst="orthographicFront"/>
                  <w14:lightRig w14:rig="threePt" w14:dir="t">
                    <w14:rot w14:lat="0" w14:lon="0" w14:rev="0"/>
                  </w14:lightRig>
                </w14:scene3d>
              </w:rPr>
              <w:t>9</w:t>
            </w:r>
            <w:r w:rsidR="00AA5B6B">
              <w:rPr>
                <w:rFonts w:asciiTheme="minorHAnsi" w:eastAsiaTheme="minorEastAsia" w:hAnsiTheme="minorHAnsi"/>
                <w:sz w:val="22"/>
                <w:lang w:eastAsia="sv-SE"/>
              </w:rPr>
              <w:tab/>
            </w:r>
            <w:r w:rsidR="00AA5B6B" w:rsidRPr="00BB0CC7">
              <w:rPr>
                <w:rStyle w:val="Hyperlnk"/>
              </w:rPr>
              <w:t>Företagsstyrning</w:t>
            </w:r>
            <w:r w:rsidR="00AA5B6B">
              <w:rPr>
                <w:webHidden/>
              </w:rPr>
              <w:tab/>
            </w:r>
            <w:r w:rsidR="00AA5B6B">
              <w:rPr>
                <w:webHidden/>
              </w:rPr>
              <w:fldChar w:fldCharType="begin"/>
            </w:r>
            <w:r w:rsidR="00AA5B6B">
              <w:rPr>
                <w:webHidden/>
              </w:rPr>
              <w:instrText xml:space="preserve"> PAGEREF _Toc17902872 \h </w:instrText>
            </w:r>
            <w:r w:rsidR="00AA5B6B">
              <w:rPr>
                <w:webHidden/>
              </w:rPr>
            </w:r>
            <w:r w:rsidR="00AA5B6B">
              <w:rPr>
                <w:webHidden/>
              </w:rPr>
              <w:fldChar w:fldCharType="separate"/>
            </w:r>
            <w:r w:rsidR="004E5C8C">
              <w:rPr>
                <w:webHidden/>
              </w:rPr>
              <w:t>338</w:t>
            </w:r>
            <w:r w:rsidR="00AA5B6B">
              <w:rPr>
                <w:webHidden/>
              </w:rPr>
              <w:fldChar w:fldCharType="end"/>
            </w:r>
          </w:hyperlink>
        </w:p>
        <w:p w14:paraId="080DEAFE" w14:textId="68482614" w:rsidR="00AA5B6B" w:rsidRDefault="00D05616">
          <w:pPr>
            <w:pStyle w:val="Innehll2"/>
            <w:rPr>
              <w:rFonts w:asciiTheme="minorHAnsi" w:eastAsiaTheme="minorEastAsia" w:hAnsiTheme="minorHAnsi" w:cstheme="minorBidi"/>
              <w:sz w:val="22"/>
              <w:szCs w:val="22"/>
              <w:lang w:eastAsia="sv-SE"/>
            </w:rPr>
          </w:pPr>
          <w:hyperlink w:anchor="_Toc17902873" w:history="1">
            <w:r w:rsidR="00AA5B6B" w:rsidRPr="00BB0CC7">
              <w:rPr>
                <w:rStyle w:val="Hyperlnk"/>
                <w:rFonts w:eastAsiaTheme="majorEastAsia"/>
                <w14:scene3d>
                  <w14:camera w14:prst="orthographicFront"/>
                  <w14:lightRig w14:rig="threePt" w14:dir="t">
                    <w14:rot w14:lat="0" w14:lon="0" w14:rev="0"/>
                  </w14:lightRig>
                </w14:scene3d>
              </w:rPr>
              <w:t>9.1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Styrelsens ansvar m.m.</w:t>
            </w:r>
            <w:r w:rsidR="00AA5B6B">
              <w:rPr>
                <w:webHidden/>
              </w:rPr>
              <w:tab/>
            </w:r>
            <w:r w:rsidR="00AA5B6B">
              <w:rPr>
                <w:webHidden/>
              </w:rPr>
              <w:fldChar w:fldCharType="begin"/>
            </w:r>
            <w:r w:rsidR="00AA5B6B">
              <w:rPr>
                <w:webHidden/>
              </w:rPr>
              <w:instrText xml:space="preserve"> PAGEREF _Toc17902873 \h </w:instrText>
            </w:r>
            <w:r w:rsidR="00AA5B6B">
              <w:rPr>
                <w:webHidden/>
              </w:rPr>
            </w:r>
            <w:r w:rsidR="00AA5B6B">
              <w:rPr>
                <w:webHidden/>
              </w:rPr>
              <w:fldChar w:fldCharType="separate"/>
            </w:r>
            <w:r w:rsidR="004E5C8C">
              <w:rPr>
                <w:webHidden/>
              </w:rPr>
              <w:t>338</w:t>
            </w:r>
            <w:r w:rsidR="00AA5B6B">
              <w:rPr>
                <w:webHidden/>
              </w:rPr>
              <w:fldChar w:fldCharType="end"/>
            </w:r>
          </w:hyperlink>
        </w:p>
        <w:p w14:paraId="18FCD7E2" w14:textId="4BDBA487" w:rsidR="00AA5B6B" w:rsidRDefault="00D05616">
          <w:pPr>
            <w:pStyle w:val="Innehll2"/>
            <w:rPr>
              <w:rFonts w:asciiTheme="minorHAnsi" w:eastAsiaTheme="minorEastAsia" w:hAnsiTheme="minorHAnsi" w:cstheme="minorBidi"/>
              <w:sz w:val="22"/>
              <w:szCs w:val="22"/>
              <w:lang w:eastAsia="sv-SE"/>
            </w:rPr>
          </w:pPr>
          <w:hyperlink w:anchor="_Toc17902874" w:history="1">
            <w:r w:rsidR="00AA5B6B" w:rsidRPr="00BB0CC7">
              <w:rPr>
                <w:rStyle w:val="Hyperlnk"/>
                <w:rFonts w:eastAsiaTheme="majorEastAsia"/>
                <w14:scene3d>
                  <w14:camera w14:prst="orthographicFront"/>
                  <w14:lightRig w14:rig="threePt" w14:dir="t">
                    <w14:rot w14:lat="0" w14:lon="0" w14:rev="0"/>
                  </w14:lightRig>
                </w14:scene3d>
              </w:rPr>
              <w:t>9.2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Grundläggande krav på företagsstyrningssystemet</w:t>
            </w:r>
            <w:r w:rsidR="00AA5B6B">
              <w:rPr>
                <w:webHidden/>
              </w:rPr>
              <w:tab/>
            </w:r>
            <w:r w:rsidR="00AA5B6B">
              <w:rPr>
                <w:webHidden/>
              </w:rPr>
              <w:fldChar w:fldCharType="begin"/>
            </w:r>
            <w:r w:rsidR="00AA5B6B">
              <w:rPr>
                <w:webHidden/>
              </w:rPr>
              <w:instrText xml:space="preserve"> PAGEREF _Toc17902874 \h </w:instrText>
            </w:r>
            <w:r w:rsidR="00AA5B6B">
              <w:rPr>
                <w:webHidden/>
              </w:rPr>
            </w:r>
            <w:r w:rsidR="00AA5B6B">
              <w:rPr>
                <w:webHidden/>
              </w:rPr>
              <w:fldChar w:fldCharType="separate"/>
            </w:r>
            <w:r w:rsidR="004E5C8C">
              <w:rPr>
                <w:webHidden/>
              </w:rPr>
              <w:t>340</w:t>
            </w:r>
            <w:r w:rsidR="00AA5B6B">
              <w:rPr>
                <w:webHidden/>
              </w:rPr>
              <w:fldChar w:fldCharType="end"/>
            </w:r>
          </w:hyperlink>
        </w:p>
        <w:p w14:paraId="36F2C920" w14:textId="736AAF7E" w:rsidR="00AA5B6B" w:rsidRDefault="00D05616">
          <w:pPr>
            <w:pStyle w:val="Innehll2"/>
            <w:rPr>
              <w:rFonts w:asciiTheme="minorHAnsi" w:eastAsiaTheme="minorEastAsia" w:hAnsiTheme="minorHAnsi" w:cstheme="minorBidi"/>
              <w:sz w:val="22"/>
              <w:szCs w:val="22"/>
              <w:lang w:eastAsia="sv-SE"/>
            </w:rPr>
          </w:pPr>
          <w:hyperlink w:anchor="_Toc17902875" w:history="1">
            <w:r w:rsidR="00AA5B6B" w:rsidRPr="00BB0CC7">
              <w:rPr>
                <w:rStyle w:val="Hyperlnk"/>
                <w:rFonts w:eastAsiaTheme="majorEastAsia"/>
                <w14:scene3d>
                  <w14:camera w14:prst="orthographicFront"/>
                  <w14:lightRig w14:rig="threePt" w14:dir="t">
                    <w14:rot w14:lat="0" w14:lon="0" w14:rev="0"/>
                  </w14:lightRig>
                </w14:scene3d>
              </w:rPr>
              <w:t>9.3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Proportionalitet</w:t>
            </w:r>
            <w:r w:rsidR="00AA5B6B">
              <w:rPr>
                <w:webHidden/>
              </w:rPr>
              <w:tab/>
            </w:r>
            <w:r w:rsidR="00AA5B6B">
              <w:rPr>
                <w:webHidden/>
              </w:rPr>
              <w:fldChar w:fldCharType="begin"/>
            </w:r>
            <w:r w:rsidR="00AA5B6B">
              <w:rPr>
                <w:webHidden/>
              </w:rPr>
              <w:instrText xml:space="preserve"> PAGEREF _Toc17902875 \h </w:instrText>
            </w:r>
            <w:r w:rsidR="00AA5B6B">
              <w:rPr>
                <w:webHidden/>
              </w:rPr>
            </w:r>
            <w:r w:rsidR="00AA5B6B">
              <w:rPr>
                <w:webHidden/>
              </w:rPr>
              <w:fldChar w:fldCharType="separate"/>
            </w:r>
            <w:r w:rsidR="004E5C8C">
              <w:rPr>
                <w:webHidden/>
              </w:rPr>
              <w:t>342</w:t>
            </w:r>
            <w:r w:rsidR="00AA5B6B">
              <w:rPr>
                <w:webHidden/>
              </w:rPr>
              <w:fldChar w:fldCharType="end"/>
            </w:r>
          </w:hyperlink>
        </w:p>
        <w:p w14:paraId="1B1AAA2B" w14:textId="24CA2511" w:rsidR="00AA5B6B" w:rsidRDefault="00D05616">
          <w:pPr>
            <w:pStyle w:val="Innehll2"/>
            <w:rPr>
              <w:rFonts w:asciiTheme="minorHAnsi" w:eastAsiaTheme="minorEastAsia" w:hAnsiTheme="minorHAnsi" w:cstheme="minorBidi"/>
              <w:sz w:val="22"/>
              <w:szCs w:val="22"/>
              <w:lang w:eastAsia="sv-SE"/>
            </w:rPr>
          </w:pPr>
          <w:hyperlink w:anchor="_Toc17902876" w:history="1">
            <w:r w:rsidR="00AA5B6B" w:rsidRPr="00BB0CC7">
              <w:rPr>
                <w:rStyle w:val="Hyperlnk"/>
                <w:rFonts w:eastAsiaTheme="majorEastAsia"/>
                <w14:scene3d>
                  <w14:camera w14:prst="orthographicFront"/>
                  <w14:lightRig w14:rig="threePt" w14:dir="t">
                    <w14:rot w14:lat="0" w14:lon="0" w14:rev="0"/>
                  </w14:lightRig>
                </w14:scene3d>
              </w:rPr>
              <w:t>9.4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Styrdokument</w:t>
            </w:r>
            <w:r w:rsidR="00AA5B6B">
              <w:rPr>
                <w:webHidden/>
              </w:rPr>
              <w:tab/>
            </w:r>
            <w:r w:rsidR="00AA5B6B">
              <w:rPr>
                <w:webHidden/>
              </w:rPr>
              <w:fldChar w:fldCharType="begin"/>
            </w:r>
            <w:r w:rsidR="00AA5B6B">
              <w:rPr>
                <w:webHidden/>
              </w:rPr>
              <w:instrText xml:space="preserve"> PAGEREF _Toc17902876 \h </w:instrText>
            </w:r>
            <w:r w:rsidR="00AA5B6B">
              <w:rPr>
                <w:webHidden/>
              </w:rPr>
            </w:r>
            <w:r w:rsidR="00AA5B6B">
              <w:rPr>
                <w:webHidden/>
              </w:rPr>
              <w:fldChar w:fldCharType="separate"/>
            </w:r>
            <w:r w:rsidR="004E5C8C">
              <w:rPr>
                <w:webHidden/>
              </w:rPr>
              <w:t>344</w:t>
            </w:r>
            <w:r w:rsidR="00AA5B6B">
              <w:rPr>
                <w:webHidden/>
              </w:rPr>
              <w:fldChar w:fldCharType="end"/>
            </w:r>
          </w:hyperlink>
        </w:p>
        <w:p w14:paraId="68FEE96B" w14:textId="73786A22"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77" w:history="1">
            <w:r w:rsidR="00AA5B6B" w:rsidRPr="00BB0CC7">
              <w:rPr>
                <w:rStyle w:val="Hyperlnk"/>
                <w:rFonts w:eastAsiaTheme="majorEastAsia"/>
              </w:rPr>
              <w:t>9.4.1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Ett tjänstepensionsföretags olika styrdokument</w:t>
            </w:r>
            <w:r w:rsidR="00AA5B6B">
              <w:rPr>
                <w:webHidden/>
              </w:rPr>
              <w:tab/>
            </w:r>
            <w:r w:rsidR="00AA5B6B">
              <w:rPr>
                <w:webHidden/>
              </w:rPr>
              <w:fldChar w:fldCharType="begin"/>
            </w:r>
            <w:r w:rsidR="00AA5B6B">
              <w:rPr>
                <w:webHidden/>
              </w:rPr>
              <w:instrText xml:space="preserve"> PAGEREF _Toc17902877 \h </w:instrText>
            </w:r>
            <w:r w:rsidR="00AA5B6B">
              <w:rPr>
                <w:webHidden/>
              </w:rPr>
            </w:r>
            <w:r w:rsidR="00AA5B6B">
              <w:rPr>
                <w:webHidden/>
              </w:rPr>
              <w:fldChar w:fldCharType="separate"/>
            </w:r>
            <w:r w:rsidR="004E5C8C">
              <w:rPr>
                <w:webHidden/>
              </w:rPr>
              <w:t>344</w:t>
            </w:r>
            <w:r w:rsidR="00AA5B6B">
              <w:rPr>
                <w:webHidden/>
              </w:rPr>
              <w:fldChar w:fldCharType="end"/>
            </w:r>
          </w:hyperlink>
        </w:p>
        <w:p w14:paraId="164D97BF" w14:textId="4229B857"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78" w:history="1">
            <w:r w:rsidR="00AA5B6B" w:rsidRPr="00BB0CC7">
              <w:rPr>
                <w:rStyle w:val="Hyperlnk"/>
                <w:rFonts w:eastAsiaTheme="majorEastAsia"/>
              </w:rPr>
              <w:t>9.4.2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Försäkringstekniskt beräkningsunderlag och ingivande av försäkringstekniska riktlinjer</w:t>
            </w:r>
            <w:r w:rsidR="00AA5B6B">
              <w:rPr>
                <w:webHidden/>
              </w:rPr>
              <w:tab/>
            </w:r>
            <w:r w:rsidR="00AA5B6B">
              <w:rPr>
                <w:webHidden/>
              </w:rPr>
              <w:fldChar w:fldCharType="begin"/>
            </w:r>
            <w:r w:rsidR="00AA5B6B">
              <w:rPr>
                <w:webHidden/>
              </w:rPr>
              <w:instrText xml:space="preserve"> PAGEREF _Toc17902878 \h </w:instrText>
            </w:r>
            <w:r w:rsidR="00AA5B6B">
              <w:rPr>
                <w:webHidden/>
              </w:rPr>
            </w:r>
            <w:r w:rsidR="00AA5B6B">
              <w:rPr>
                <w:webHidden/>
              </w:rPr>
              <w:fldChar w:fldCharType="separate"/>
            </w:r>
            <w:r w:rsidR="004E5C8C">
              <w:rPr>
                <w:webHidden/>
              </w:rPr>
              <w:t>351</w:t>
            </w:r>
            <w:r w:rsidR="00AA5B6B">
              <w:rPr>
                <w:webHidden/>
              </w:rPr>
              <w:fldChar w:fldCharType="end"/>
            </w:r>
          </w:hyperlink>
        </w:p>
        <w:p w14:paraId="39C3471D" w14:textId="50417392"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79" w:history="1">
            <w:r w:rsidR="00AA5B6B" w:rsidRPr="00BB0CC7">
              <w:rPr>
                <w:rStyle w:val="Hyperlnk"/>
                <w:rFonts w:eastAsiaTheme="majorEastAsia"/>
              </w:rPr>
              <w:t>9.4.3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Ingivande av investeringsriktlinjer och offentliggörande samt deras innehåll</w:t>
            </w:r>
            <w:r w:rsidR="00AA5B6B">
              <w:rPr>
                <w:webHidden/>
              </w:rPr>
              <w:tab/>
            </w:r>
            <w:r w:rsidR="00AA5B6B">
              <w:rPr>
                <w:webHidden/>
              </w:rPr>
              <w:fldChar w:fldCharType="begin"/>
            </w:r>
            <w:r w:rsidR="00AA5B6B">
              <w:rPr>
                <w:webHidden/>
              </w:rPr>
              <w:instrText xml:space="preserve"> PAGEREF _Toc17902879 \h </w:instrText>
            </w:r>
            <w:r w:rsidR="00AA5B6B">
              <w:rPr>
                <w:webHidden/>
              </w:rPr>
            </w:r>
            <w:r w:rsidR="00AA5B6B">
              <w:rPr>
                <w:webHidden/>
              </w:rPr>
              <w:fldChar w:fldCharType="separate"/>
            </w:r>
            <w:r w:rsidR="004E5C8C">
              <w:rPr>
                <w:webHidden/>
              </w:rPr>
              <w:t>354</w:t>
            </w:r>
            <w:r w:rsidR="00AA5B6B">
              <w:rPr>
                <w:webHidden/>
              </w:rPr>
              <w:fldChar w:fldCharType="end"/>
            </w:r>
          </w:hyperlink>
        </w:p>
        <w:p w14:paraId="138BFD61" w14:textId="43758699" w:rsidR="00AA5B6B" w:rsidRDefault="00D05616">
          <w:pPr>
            <w:pStyle w:val="Innehll2"/>
            <w:rPr>
              <w:rFonts w:asciiTheme="minorHAnsi" w:eastAsiaTheme="minorEastAsia" w:hAnsiTheme="minorHAnsi" w:cstheme="minorBidi"/>
              <w:sz w:val="22"/>
              <w:szCs w:val="22"/>
              <w:lang w:eastAsia="sv-SE"/>
            </w:rPr>
          </w:pPr>
          <w:hyperlink w:anchor="_Toc17902880" w:history="1">
            <w:r w:rsidR="00AA5B6B" w:rsidRPr="00BB0CC7">
              <w:rPr>
                <w:rStyle w:val="Hyperlnk"/>
                <w:rFonts w:eastAsiaTheme="majorEastAsia"/>
                <w14:scene3d>
                  <w14:camera w14:prst="orthographicFront"/>
                  <w14:lightRig w14:rig="threePt" w14:dir="t">
                    <w14:rot w14:lat="0" w14:lon="0" w14:rev="0"/>
                  </w14:lightRig>
                </w14:scene3d>
              </w:rPr>
              <w:t>9.5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Kontinuitet</w:t>
            </w:r>
            <w:r w:rsidR="00AA5B6B">
              <w:rPr>
                <w:webHidden/>
              </w:rPr>
              <w:tab/>
            </w:r>
            <w:r w:rsidR="00AA5B6B">
              <w:rPr>
                <w:webHidden/>
              </w:rPr>
              <w:fldChar w:fldCharType="begin"/>
            </w:r>
            <w:r w:rsidR="00AA5B6B">
              <w:rPr>
                <w:webHidden/>
              </w:rPr>
              <w:instrText xml:space="preserve"> PAGEREF _Toc17902880 \h </w:instrText>
            </w:r>
            <w:r w:rsidR="00AA5B6B">
              <w:rPr>
                <w:webHidden/>
              </w:rPr>
            </w:r>
            <w:r w:rsidR="00AA5B6B">
              <w:rPr>
                <w:webHidden/>
              </w:rPr>
              <w:fldChar w:fldCharType="separate"/>
            </w:r>
            <w:r w:rsidR="004E5C8C">
              <w:rPr>
                <w:webHidden/>
              </w:rPr>
              <w:t>358</w:t>
            </w:r>
            <w:r w:rsidR="00AA5B6B">
              <w:rPr>
                <w:webHidden/>
              </w:rPr>
              <w:fldChar w:fldCharType="end"/>
            </w:r>
          </w:hyperlink>
        </w:p>
        <w:p w14:paraId="7C841D8B" w14:textId="79569EDF" w:rsidR="00AA5B6B" w:rsidRDefault="00D05616">
          <w:pPr>
            <w:pStyle w:val="Innehll2"/>
            <w:rPr>
              <w:rFonts w:asciiTheme="minorHAnsi" w:eastAsiaTheme="minorEastAsia" w:hAnsiTheme="minorHAnsi" w:cstheme="minorBidi"/>
              <w:sz w:val="22"/>
              <w:szCs w:val="22"/>
              <w:lang w:eastAsia="sv-SE"/>
            </w:rPr>
          </w:pPr>
          <w:hyperlink w:anchor="_Toc17902881" w:history="1">
            <w:r w:rsidR="00AA5B6B" w:rsidRPr="00BB0CC7">
              <w:rPr>
                <w:rStyle w:val="Hyperlnk"/>
                <w:rFonts w:eastAsiaTheme="majorEastAsia"/>
                <w14:scene3d>
                  <w14:camera w14:prst="orthographicFront"/>
                  <w14:lightRig w14:rig="threePt" w14:dir="t">
                    <w14:rot w14:lat="0" w14:lon="0" w14:rev="0"/>
                  </w14:lightRig>
                </w14:scene3d>
              </w:rPr>
              <w:t>9.6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Ett tjänstepensionsföretags ledning och centrala funktioner</w:t>
            </w:r>
            <w:r w:rsidR="00AA5B6B">
              <w:rPr>
                <w:webHidden/>
              </w:rPr>
              <w:tab/>
            </w:r>
            <w:r w:rsidR="00AA5B6B">
              <w:rPr>
                <w:webHidden/>
              </w:rPr>
              <w:fldChar w:fldCharType="begin"/>
            </w:r>
            <w:r w:rsidR="00AA5B6B">
              <w:rPr>
                <w:webHidden/>
              </w:rPr>
              <w:instrText xml:space="preserve"> PAGEREF _Toc17902881 \h </w:instrText>
            </w:r>
            <w:r w:rsidR="00AA5B6B">
              <w:rPr>
                <w:webHidden/>
              </w:rPr>
            </w:r>
            <w:r w:rsidR="00AA5B6B">
              <w:rPr>
                <w:webHidden/>
              </w:rPr>
              <w:fldChar w:fldCharType="separate"/>
            </w:r>
            <w:r w:rsidR="004E5C8C">
              <w:rPr>
                <w:webHidden/>
              </w:rPr>
              <w:t>359</w:t>
            </w:r>
            <w:r w:rsidR="00AA5B6B">
              <w:rPr>
                <w:webHidden/>
              </w:rPr>
              <w:fldChar w:fldCharType="end"/>
            </w:r>
          </w:hyperlink>
        </w:p>
        <w:p w14:paraId="736E5D3F" w14:textId="78C6B95D"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82" w:history="1">
            <w:r w:rsidR="00AA5B6B" w:rsidRPr="00BB0CC7">
              <w:rPr>
                <w:rStyle w:val="Hyperlnk"/>
                <w:rFonts w:eastAsiaTheme="majorEastAsia"/>
              </w:rPr>
              <w:t>9.6.1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Två personer i ledningen för ett tjänstepensionsföretag</w:t>
            </w:r>
            <w:r w:rsidR="00AA5B6B">
              <w:rPr>
                <w:webHidden/>
              </w:rPr>
              <w:tab/>
            </w:r>
            <w:r w:rsidR="00AA5B6B">
              <w:rPr>
                <w:webHidden/>
              </w:rPr>
              <w:fldChar w:fldCharType="begin"/>
            </w:r>
            <w:r w:rsidR="00AA5B6B">
              <w:rPr>
                <w:webHidden/>
              </w:rPr>
              <w:instrText xml:space="preserve"> PAGEREF _Toc17902882 \h </w:instrText>
            </w:r>
            <w:r w:rsidR="00AA5B6B">
              <w:rPr>
                <w:webHidden/>
              </w:rPr>
            </w:r>
            <w:r w:rsidR="00AA5B6B">
              <w:rPr>
                <w:webHidden/>
              </w:rPr>
              <w:fldChar w:fldCharType="separate"/>
            </w:r>
            <w:r w:rsidR="004E5C8C">
              <w:rPr>
                <w:webHidden/>
              </w:rPr>
              <w:t>359</w:t>
            </w:r>
            <w:r w:rsidR="00AA5B6B">
              <w:rPr>
                <w:webHidden/>
              </w:rPr>
              <w:fldChar w:fldCharType="end"/>
            </w:r>
          </w:hyperlink>
        </w:p>
        <w:p w14:paraId="6BFC2E8C" w14:textId="017CD8D7"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83" w:history="1">
            <w:r w:rsidR="00AA5B6B" w:rsidRPr="00BB0CC7">
              <w:rPr>
                <w:rStyle w:val="Hyperlnk"/>
                <w:rFonts w:eastAsiaTheme="majorEastAsia"/>
              </w:rPr>
              <w:t>9.6.2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Ett tjänstepensionsföretags centrala funktioner</w:t>
            </w:r>
            <w:r w:rsidR="00AA5B6B">
              <w:rPr>
                <w:webHidden/>
              </w:rPr>
              <w:tab/>
            </w:r>
            <w:r w:rsidR="00AA5B6B">
              <w:rPr>
                <w:webHidden/>
              </w:rPr>
              <w:fldChar w:fldCharType="begin"/>
            </w:r>
            <w:r w:rsidR="00AA5B6B">
              <w:rPr>
                <w:webHidden/>
              </w:rPr>
              <w:instrText xml:space="preserve"> PAGEREF _Toc17902883 \h </w:instrText>
            </w:r>
            <w:r w:rsidR="00AA5B6B">
              <w:rPr>
                <w:webHidden/>
              </w:rPr>
            </w:r>
            <w:r w:rsidR="00AA5B6B">
              <w:rPr>
                <w:webHidden/>
              </w:rPr>
              <w:fldChar w:fldCharType="separate"/>
            </w:r>
            <w:r w:rsidR="004E5C8C">
              <w:rPr>
                <w:webHidden/>
              </w:rPr>
              <w:t>361</w:t>
            </w:r>
            <w:r w:rsidR="00AA5B6B">
              <w:rPr>
                <w:webHidden/>
              </w:rPr>
              <w:fldChar w:fldCharType="end"/>
            </w:r>
          </w:hyperlink>
        </w:p>
        <w:p w14:paraId="4492AA05" w14:textId="254F8BB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84" w:history="1">
            <w:r w:rsidR="00AA5B6B" w:rsidRPr="00BB0CC7">
              <w:rPr>
                <w:rStyle w:val="Hyperlnk"/>
                <w:rFonts w:eastAsiaTheme="majorEastAsia"/>
              </w:rPr>
              <w:t>9.6.3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Lämplighetskrav för ledning och centrala funktioner</w:t>
            </w:r>
            <w:r w:rsidR="00AA5B6B">
              <w:rPr>
                <w:webHidden/>
              </w:rPr>
              <w:tab/>
            </w:r>
            <w:r w:rsidR="00AA5B6B">
              <w:rPr>
                <w:webHidden/>
              </w:rPr>
              <w:fldChar w:fldCharType="begin"/>
            </w:r>
            <w:r w:rsidR="00AA5B6B">
              <w:rPr>
                <w:webHidden/>
              </w:rPr>
              <w:instrText xml:space="preserve"> PAGEREF _Toc17902884 \h </w:instrText>
            </w:r>
            <w:r w:rsidR="00AA5B6B">
              <w:rPr>
                <w:webHidden/>
              </w:rPr>
            </w:r>
            <w:r w:rsidR="00AA5B6B">
              <w:rPr>
                <w:webHidden/>
              </w:rPr>
              <w:fldChar w:fldCharType="separate"/>
            </w:r>
            <w:r w:rsidR="004E5C8C">
              <w:rPr>
                <w:webHidden/>
              </w:rPr>
              <w:t>363</w:t>
            </w:r>
            <w:r w:rsidR="00AA5B6B">
              <w:rPr>
                <w:webHidden/>
              </w:rPr>
              <w:fldChar w:fldCharType="end"/>
            </w:r>
          </w:hyperlink>
        </w:p>
        <w:p w14:paraId="499150B7" w14:textId="44D02C6D"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85" w:history="1">
            <w:r w:rsidR="00AA5B6B" w:rsidRPr="00BB0CC7">
              <w:rPr>
                <w:rStyle w:val="Hyperlnk"/>
                <w:rFonts w:eastAsiaTheme="majorEastAsia"/>
              </w:rPr>
              <w:t>9.6.4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Rapportering från dem som arbetar med centrala funktioner</w:t>
            </w:r>
            <w:r w:rsidR="00AA5B6B">
              <w:rPr>
                <w:webHidden/>
              </w:rPr>
              <w:tab/>
            </w:r>
            <w:r w:rsidR="00AA5B6B">
              <w:rPr>
                <w:webHidden/>
              </w:rPr>
              <w:fldChar w:fldCharType="begin"/>
            </w:r>
            <w:r w:rsidR="00AA5B6B">
              <w:rPr>
                <w:webHidden/>
              </w:rPr>
              <w:instrText xml:space="preserve"> PAGEREF _Toc17902885 \h </w:instrText>
            </w:r>
            <w:r w:rsidR="00AA5B6B">
              <w:rPr>
                <w:webHidden/>
              </w:rPr>
            </w:r>
            <w:r w:rsidR="00AA5B6B">
              <w:rPr>
                <w:webHidden/>
              </w:rPr>
              <w:fldChar w:fldCharType="separate"/>
            </w:r>
            <w:r w:rsidR="004E5C8C">
              <w:rPr>
                <w:webHidden/>
              </w:rPr>
              <w:t>371</w:t>
            </w:r>
            <w:r w:rsidR="00AA5B6B">
              <w:rPr>
                <w:webHidden/>
              </w:rPr>
              <w:fldChar w:fldCharType="end"/>
            </w:r>
          </w:hyperlink>
        </w:p>
        <w:p w14:paraId="66D26095" w14:textId="52E898A8" w:rsidR="00AA5B6B" w:rsidRDefault="00D05616">
          <w:pPr>
            <w:pStyle w:val="Innehll2"/>
            <w:rPr>
              <w:rFonts w:asciiTheme="minorHAnsi" w:eastAsiaTheme="minorEastAsia" w:hAnsiTheme="minorHAnsi" w:cstheme="minorBidi"/>
              <w:sz w:val="22"/>
              <w:szCs w:val="22"/>
              <w:lang w:eastAsia="sv-SE"/>
            </w:rPr>
          </w:pPr>
          <w:hyperlink w:anchor="_Toc17902886" w:history="1">
            <w:r w:rsidR="00AA5B6B" w:rsidRPr="00BB0CC7">
              <w:rPr>
                <w:rStyle w:val="Hyperlnk"/>
                <w:rFonts w:eastAsiaTheme="majorEastAsia"/>
                <w14:scene3d>
                  <w14:camera w14:prst="orthographicFront"/>
                  <w14:lightRig w14:rig="threePt" w14:dir="t">
                    <w14:rot w14:lat="0" w14:lon="0" w14:rev="0"/>
                  </w14:lightRig>
                </w14:scene3d>
              </w:rPr>
              <w:t>9.7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Riskhantering</w:t>
            </w:r>
            <w:r w:rsidR="00AA5B6B">
              <w:rPr>
                <w:webHidden/>
              </w:rPr>
              <w:tab/>
            </w:r>
            <w:r w:rsidR="00AA5B6B">
              <w:rPr>
                <w:webHidden/>
              </w:rPr>
              <w:fldChar w:fldCharType="begin"/>
            </w:r>
            <w:r w:rsidR="00AA5B6B">
              <w:rPr>
                <w:webHidden/>
              </w:rPr>
              <w:instrText xml:space="preserve"> PAGEREF _Toc17902886 \h </w:instrText>
            </w:r>
            <w:r w:rsidR="00AA5B6B">
              <w:rPr>
                <w:webHidden/>
              </w:rPr>
            </w:r>
            <w:r w:rsidR="00AA5B6B">
              <w:rPr>
                <w:webHidden/>
              </w:rPr>
              <w:fldChar w:fldCharType="separate"/>
            </w:r>
            <w:r w:rsidR="004E5C8C">
              <w:rPr>
                <w:webHidden/>
              </w:rPr>
              <w:t>376</w:t>
            </w:r>
            <w:r w:rsidR="00AA5B6B">
              <w:rPr>
                <w:webHidden/>
              </w:rPr>
              <w:fldChar w:fldCharType="end"/>
            </w:r>
          </w:hyperlink>
        </w:p>
        <w:p w14:paraId="2FD027BF" w14:textId="55A2CF2E"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87" w:history="1">
            <w:r w:rsidR="00AA5B6B" w:rsidRPr="00BB0CC7">
              <w:rPr>
                <w:rStyle w:val="Hyperlnk"/>
                <w:rFonts w:eastAsiaTheme="majorEastAsia"/>
              </w:rPr>
              <w:t>9.7.1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System för riskhantering</w:t>
            </w:r>
            <w:r w:rsidR="00AA5B6B">
              <w:rPr>
                <w:webHidden/>
              </w:rPr>
              <w:tab/>
            </w:r>
            <w:r w:rsidR="00AA5B6B">
              <w:rPr>
                <w:webHidden/>
              </w:rPr>
              <w:fldChar w:fldCharType="begin"/>
            </w:r>
            <w:r w:rsidR="00AA5B6B">
              <w:rPr>
                <w:webHidden/>
              </w:rPr>
              <w:instrText xml:space="preserve"> PAGEREF _Toc17902887 \h </w:instrText>
            </w:r>
            <w:r w:rsidR="00AA5B6B">
              <w:rPr>
                <w:webHidden/>
              </w:rPr>
            </w:r>
            <w:r w:rsidR="00AA5B6B">
              <w:rPr>
                <w:webHidden/>
              </w:rPr>
              <w:fldChar w:fldCharType="separate"/>
            </w:r>
            <w:r w:rsidR="004E5C8C">
              <w:rPr>
                <w:webHidden/>
              </w:rPr>
              <w:t>376</w:t>
            </w:r>
            <w:r w:rsidR="00AA5B6B">
              <w:rPr>
                <w:webHidden/>
              </w:rPr>
              <w:fldChar w:fldCharType="end"/>
            </w:r>
          </w:hyperlink>
        </w:p>
        <w:p w14:paraId="5F918847" w14:textId="43D5759B"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88" w:history="1">
            <w:r w:rsidR="00AA5B6B" w:rsidRPr="00BB0CC7">
              <w:rPr>
                <w:rStyle w:val="Hyperlnk"/>
                <w:rFonts w:eastAsiaTheme="majorEastAsia"/>
              </w:rPr>
              <w:t>9.7.2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Regelbunden utvärdering</w:t>
            </w:r>
            <w:r w:rsidR="00AA5B6B">
              <w:rPr>
                <w:webHidden/>
              </w:rPr>
              <w:tab/>
            </w:r>
            <w:r w:rsidR="00AA5B6B">
              <w:rPr>
                <w:webHidden/>
              </w:rPr>
              <w:fldChar w:fldCharType="begin"/>
            </w:r>
            <w:r w:rsidR="00AA5B6B">
              <w:rPr>
                <w:webHidden/>
              </w:rPr>
              <w:instrText xml:space="preserve"> PAGEREF _Toc17902888 \h </w:instrText>
            </w:r>
            <w:r w:rsidR="00AA5B6B">
              <w:rPr>
                <w:webHidden/>
              </w:rPr>
            </w:r>
            <w:r w:rsidR="00AA5B6B">
              <w:rPr>
                <w:webHidden/>
              </w:rPr>
              <w:fldChar w:fldCharType="separate"/>
            </w:r>
            <w:r w:rsidR="004E5C8C">
              <w:rPr>
                <w:webHidden/>
              </w:rPr>
              <w:t>380</w:t>
            </w:r>
            <w:r w:rsidR="00AA5B6B">
              <w:rPr>
                <w:webHidden/>
              </w:rPr>
              <w:fldChar w:fldCharType="end"/>
            </w:r>
          </w:hyperlink>
        </w:p>
        <w:p w14:paraId="6D25E6FA" w14:textId="76538DA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89" w:history="1">
            <w:r w:rsidR="00AA5B6B" w:rsidRPr="00BB0CC7">
              <w:rPr>
                <w:rStyle w:val="Hyperlnk"/>
                <w:rFonts w:eastAsiaTheme="majorEastAsia"/>
              </w:rPr>
              <w:t>9.7.3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Användande av externa kreditvärderingsinstitut</w:t>
            </w:r>
            <w:r w:rsidR="00AA5B6B">
              <w:rPr>
                <w:webHidden/>
              </w:rPr>
              <w:tab/>
            </w:r>
            <w:r w:rsidR="00AA5B6B">
              <w:rPr>
                <w:webHidden/>
              </w:rPr>
              <w:fldChar w:fldCharType="begin"/>
            </w:r>
            <w:r w:rsidR="00AA5B6B">
              <w:rPr>
                <w:webHidden/>
              </w:rPr>
              <w:instrText xml:space="preserve"> PAGEREF _Toc17902889 \h </w:instrText>
            </w:r>
            <w:r w:rsidR="00AA5B6B">
              <w:rPr>
                <w:webHidden/>
              </w:rPr>
            </w:r>
            <w:r w:rsidR="00AA5B6B">
              <w:rPr>
                <w:webHidden/>
              </w:rPr>
              <w:fldChar w:fldCharType="separate"/>
            </w:r>
            <w:r w:rsidR="004E5C8C">
              <w:rPr>
                <w:webHidden/>
              </w:rPr>
              <w:t>382</w:t>
            </w:r>
            <w:r w:rsidR="00AA5B6B">
              <w:rPr>
                <w:webHidden/>
              </w:rPr>
              <w:fldChar w:fldCharType="end"/>
            </w:r>
          </w:hyperlink>
        </w:p>
        <w:p w14:paraId="621B0732" w14:textId="6A2176E4"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90" w:history="1">
            <w:r w:rsidR="00AA5B6B" w:rsidRPr="00BB0CC7">
              <w:rPr>
                <w:rStyle w:val="Hyperlnk"/>
                <w:rFonts w:eastAsiaTheme="majorEastAsia"/>
              </w:rPr>
              <w:t>9.7.4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Riskhanteringsfunktion</w:t>
            </w:r>
            <w:r w:rsidR="00AA5B6B">
              <w:rPr>
                <w:webHidden/>
              </w:rPr>
              <w:tab/>
            </w:r>
            <w:r w:rsidR="00AA5B6B">
              <w:rPr>
                <w:webHidden/>
              </w:rPr>
              <w:fldChar w:fldCharType="begin"/>
            </w:r>
            <w:r w:rsidR="00AA5B6B">
              <w:rPr>
                <w:webHidden/>
              </w:rPr>
              <w:instrText xml:space="preserve"> PAGEREF _Toc17902890 \h </w:instrText>
            </w:r>
            <w:r w:rsidR="00AA5B6B">
              <w:rPr>
                <w:webHidden/>
              </w:rPr>
            </w:r>
            <w:r w:rsidR="00AA5B6B">
              <w:rPr>
                <w:webHidden/>
              </w:rPr>
              <w:fldChar w:fldCharType="separate"/>
            </w:r>
            <w:r w:rsidR="004E5C8C">
              <w:rPr>
                <w:webHidden/>
              </w:rPr>
              <w:t>383</w:t>
            </w:r>
            <w:r w:rsidR="00AA5B6B">
              <w:rPr>
                <w:webHidden/>
              </w:rPr>
              <w:fldChar w:fldCharType="end"/>
            </w:r>
          </w:hyperlink>
        </w:p>
        <w:p w14:paraId="41EFE51A" w14:textId="0983FCCB" w:rsidR="00AA5B6B" w:rsidRDefault="00D05616">
          <w:pPr>
            <w:pStyle w:val="Innehll2"/>
            <w:rPr>
              <w:rFonts w:asciiTheme="minorHAnsi" w:eastAsiaTheme="minorEastAsia" w:hAnsiTheme="minorHAnsi" w:cstheme="minorBidi"/>
              <w:sz w:val="22"/>
              <w:szCs w:val="22"/>
              <w:lang w:eastAsia="sv-SE"/>
            </w:rPr>
          </w:pPr>
          <w:hyperlink w:anchor="_Toc17902891" w:history="1">
            <w:r w:rsidR="00AA5B6B" w:rsidRPr="00BB0CC7">
              <w:rPr>
                <w:rStyle w:val="Hyperlnk"/>
                <w:rFonts w:eastAsiaTheme="majorEastAsia"/>
                <w14:scene3d>
                  <w14:camera w14:prst="orthographicFront"/>
                  <w14:lightRig w14:rig="threePt" w14:dir="t">
                    <w14:rot w14:lat="0" w14:lon="0" w14:rev="0"/>
                  </w14:lightRig>
                </w14:scene3d>
              </w:rPr>
              <w:t>9.8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Risk- och solvensbedömning</w:t>
            </w:r>
            <w:r w:rsidR="00AA5B6B">
              <w:rPr>
                <w:webHidden/>
              </w:rPr>
              <w:tab/>
            </w:r>
            <w:r w:rsidR="00AA5B6B">
              <w:rPr>
                <w:webHidden/>
              </w:rPr>
              <w:fldChar w:fldCharType="begin"/>
            </w:r>
            <w:r w:rsidR="00AA5B6B">
              <w:rPr>
                <w:webHidden/>
              </w:rPr>
              <w:instrText xml:space="preserve"> PAGEREF _Toc17902891 \h </w:instrText>
            </w:r>
            <w:r w:rsidR="00AA5B6B">
              <w:rPr>
                <w:webHidden/>
              </w:rPr>
            </w:r>
            <w:r w:rsidR="00AA5B6B">
              <w:rPr>
                <w:webHidden/>
              </w:rPr>
              <w:fldChar w:fldCharType="separate"/>
            </w:r>
            <w:r w:rsidR="004E5C8C">
              <w:rPr>
                <w:webHidden/>
              </w:rPr>
              <w:t>387</w:t>
            </w:r>
            <w:r w:rsidR="00AA5B6B">
              <w:rPr>
                <w:webHidden/>
              </w:rPr>
              <w:fldChar w:fldCharType="end"/>
            </w:r>
          </w:hyperlink>
        </w:p>
        <w:p w14:paraId="2B34EB6A" w14:textId="510E9876" w:rsidR="00AA5B6B" w:rsidRDefault="00D05616">
          <w:pPr>
            <w:pStyle w:val="Innehll2"/>
            <w:rPr>
              <w:rFonts w:asciiTheme="minorHAnsi" w:eastAsiaTheme="minorEastAsia" w:hAnsiTheme="minorHAnsi" w:cstheme="minorBidi"/>
              <w:sz w:val="22"/>
              <w:szCs w:val="22"/>
              <w:lang w:eastAsia="sv-SE"/>
            </w:rPr>
          </w:pPr>
          <w:hyperlink w:anchor="_Toc17902892" w:history="1">
            <w:r w:rsidR="00AA5B6B" w:rsidRPr="00BB0CC7">
              <w:rPr>
                <w:rStyle w:val="Hyperlnk"/>
                <w:rFonts w:eastAsiaTheme="majorEastAsia"/>
                <w14:scene3d>
                  <w14:camera w14:prst="orthographicFront"/>
                  <w14:lightRig w14:rig="threePt" w14:dir="t">
                    <w14:rot w14:lat="0" w14:lon="0" w14:rev="0"/>
                  </w14:lightRig>
                </w14:scene3d>
              </w:rPr>
              <w:t>9.9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System för internkontroll</w:t>
            </w:r>
            <w:r w:rsidR="00AA5B6B">
              <w:rPr>
                <w:webHidden/>
              </w:rPr>
              <w:tab/>
            </w:r>
            <w:r w:rsidR="00AA5B6B">
              <w:rPr>
                <w:webHidden/>
              </w:rPr>
              <w:fldChar w:fldCharType="begin"/>
            </w:r>
            <w:r w:rsidR="00AA5B6B">
              <w:rPr>
                <w:webHidden/>
              </w:rPr>
              <w:instrText xml:space="preserve"> PAGEREF _Toc17902892 \h </w:instrText>
            </w:r>
            <w:r w:rsidR="00AA5B6B">
              <w:rPr>
                <w:webHidden/>
              </w:rPr>
            </w:r>
            <w:r w:rsidR="00AA5B6B">
              <w:rPr>
                <w:webHidden/>
              </w:rPr>
              <w:fldChar w:fldCharType="separate"/>
            </w:r>
            <w:r w:rsidR="004E5C8C">
              <w:rPr>
                <w:webHidden/>
              </w:rPr>
              <w:t>393</w:t>
            </w:r>
            <w:r w:rsidR="00AA5B6B">
              <w:rPr>
                <w:webHidden/>
              </w:rPr>
              <w:fldChar w:fldCharType="end"/>
            </w:r>
          </w:hyperlink>
        </w:p>
        <w:p w14:paraId="28381A99" w14:textId="5005B276"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93" w:history="1">
            <w:r w:rsidR="00AA5B6B" w:rsidRPr="00BB0CC7">
              <w:rPr>
                <w:rStyle w:val="Hyperlnk"/>
                <w:rFonts w:eastAsiaTheme="majorEastAsia"/>
              </w:rPr>
              <w:t>9.9.1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Innehållet i systemet för internkontroll</w:t>
            </w:r>
            <w:r w:rsidR="00AA5B6B">
              <w:rPr>
                <w:webHidden/>
              </w:rPr>
              <w:tab/>
            </w:r>
            <w:r w:rsidR="00AA5B6B">
              <w:rPr>
                <w:webHidden/>
              </w:rPr>
              <w:fldChar w:fldCharType="begin"/>
            </w:r>
            <w:r w:rsidR="00AA5B6B">
              <w:rPr>
                <w:webHidden/>
              </w:rPr>
              <w:instrText xml:space="preserve"> PAGEREF _Toc17902893 \h </w:instrText>
            </w:r>
            <w:r w:rsidR="00AA5B6B">
              <w:rPr>
                <w:webHidden/>
              </w:rPr>
            </w:r>
            <w:r w:rsidR="00AA5B6B">
              <w:rPr>
                <w:webHidden/>
              </w:rPr>
              <w:fldChar w:fldCharType="separate"/>
            </w:r>
            <w:r w:rsidR="004E5C8C">
              <w:rPr>
                <w:webHidden/>
              </w:rPr>
              <w:t>393</w:t>
            </w:r>
            <w:r w:rsidR="00AA5B6B">
              <w:rPr>
                <w:webHidden/>
              </w:rPr>
              <w:fldChar w:fldCharType="end"/>
            </w:r>
          </w:hyperlink>
        </w:p>
        <w:p w14:paraId="0B61384D" w14:textId="5371E583"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94" w:history="1">
            <w:r w:rsidR="00AA5B6B" w:rsidRPr="00BB0CC7">
              <w:rPr>
                <w:rStyle w:val="Hyperlnk"/>
                <w:rFonts w:eastAsiaTheme="majorEastAsia"/>
              </w:rPr>
              <w:t>9.9.2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Funktion för regelefterlevnad</w:t>
            </w:r>
            <w:r w:rsidR="00AA5B6B">
              <w:rPr>
                <w:webHidden/>
              </w:rPr>
              <w:tab/>
            </w:r>
            <w:r w:rsidR="00AA5B6B">
              <w:rPr>
                <w:webHidden/>
              </w:rPr>
              <w:fldChar w:fldCharType="begin"/>
            </w:r>
            <w:r w:rsidR="00AA5B6B">
              <w:rPr>
                <w:webHidden/>
              </w:rPr>
              <w:instrText xml:space="preserve"> PAGEREF _Toc17902894 \h </w:instrText>
            </w:r>
            <w:r w:rsidR="00AA5B6B">
              <w:rPr>
                <w:webHidden/>
              </w:rPr>
            </w:r>
            <w:r w:rsidR="00AA5B6B">
              <w:rPr>
                <w:webHidden/>
              </w:rPr>
              <w:fldChar w:fldCharType="separate"/>
            </w:r>
            <w:r w:rsidR="004E5C8C">
              <w:rPr>
                <w:webHidden/>
              </w:rPr>
              <w:t>394</w:t>
            </w:r>
            <w:r w:rsidR="00AA5B6B">
              <w:rPr>
                <w:webHidden/>
              </w:rPr>
              <w:fldChar w:fldCharType="end"/>
            </w:r>
          </w:hyperlink>
        </w:p>
        <w:p w14:paraId="2BB997D9" w14:textId="3FC63152"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95" w:history="1">
            <w:r w:rsidR="00AA5B6B" w:rsidRPr="00BB0CC7">
              <w:rPr>
                <w:rStyle w:val="Hyperlnk"/>
                <w:rFonts w:eastAsiaTheme="majorEastAsia"/>
                <w14:scene3d>
                  <w14:camera w14:prst="orthographicFront"/>
                  <w14:lightRig w14:rig="threePt" w14:dir="t">
                    <w14:rot w14:lat="0" w14:lon="0" w14:rev="0"/>
                  </w14:lightRig>
                </w14:scene3d>
              </w:rPr>
              <w:t>9.10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Aktuariefunktion</w:t>
            </w:r>
            <w:r w:rsidR="00AA5B6B">
              <w:rPr>
                <w:webHidden/>
              </w:rPr>
              <w:tab/>
            </w:r>
            <w:r w:rsidR="00AA5B6B">
              <w:rPr>
                <w:webHidden/>
              </w:rPr>
              <w:fldChar w:fldCharType="begin"/>
            </w:r>
            <w:r w:rsidR="00AA5B6B">
              <w:rPr>
                <w:webHidden/>
              </w:rPr>
              <w:instrText xml:space="preserve"> PAGEREF _Toc17902895 \h </w:instrText>
            </w:r>
            <w:r w:rsidR="00AA5B6B">
              <w:rPr>
                <w:webHidden/>
              </w:rPr>
            </w:r>
            <w:r w:rsidR="00AA5B6B">
              <w:rPr>
                <w:webHidden/>
              </w:rPr>
              <w:fldChar w:fldCharType="separate"/>
            </w:r>
            <w:r w:rsidR="004E5C8C">
              <w:rPr>
                <w:webHidden/>
              </w:rPr>
              <w:t>398</w:t>
            </w:r>
            <w:r w:rsidR="00AA5B6B">
              <w:rPr>
                <w:webHidden/>
              </w:rPr>
              <w:fldChar w:fldCharType="end"/>
            </w:r>
          </w:hyperlink>
        </w:p>
        <w:p w14:paraId="0A032A50" w14:textId="21116FDF"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96" w:history="1">
            <w:r w:rsidR="00AA5B6B" w:rsidRPr="00BB0CC7">
              <w:rPr>
                <w:rStyle w:val="Hyperlnk"/>
                <w:rFonts w:eastAsiaTheme="majorEastAsia"/>
                <w14:scene3d>
                  <w14:camera w14:prst="orthographicFront"/>
                  <w14:lightRig w14:rig="threePt" w14:dir="t">
                    <w14:rot w14:lat="0" w14:lon="0" w14:rev="0"/>
                  </w14:lightRig>
                </w14:scene3d>
              </w:rPr>
              <w:t>9.11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Funktion för internrevision</w:t>
            </w:r>
            <w:r w:rsidR="00AA5B6B">
              <w:rPr>
                <w:webHidden/>
              </w:rPr>
              <w:tab/>
            </w:r>
            <w:r w:rsidR="00AA5B6B">
              <w:rPr>
                <w:webHidden/>
              </w:rPr>
              <w:fldChar w:fldCharType="begin"/>
            </w:r>
            <w:r w:rsidR="00AA5B6B">
              <w:rPr>
                <w:webHidden/>
              </w:rPr>
              <w:instrText xml:space="preserve"> PAGEREF _Toc17902896 \h </w:instrText>
            </w:r>
            <w:r w:rsidR="00AA5B6B">
              <w:rPr>
                <w:webHidden/>
              </w:rPr>
            </w:r>
            <w:r w:rsidR="00AA5B6B">
              <w:rPr>
                <w:webHidden/>
              </w:rPr>
              <w:fldChar w:fldCharType="separate"/>
            </w:r>
            <w:r w:rsidR="004E5C8C">
              <w:rPr>
                <w:webHidden/>
              </w:rPr>
              <w:t>403</w:t>
            </w:r>
            <w:r w:rsidR="00AA5B6B">
              <w:rPr>
                <w:webHidden/>
              </w:rPr>
              <w:fldChar w:fldCharType="end"/>
            </w:r>
          </w:hyperlink>
        </w:p>
        <w:p w14:paraId="367B07AB" w14:textId="7C1F814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897" w:history="1">
            <w:r w:rsidR="00AA5B6B" w:rsidRPr="00BB0CC7">
              <w:rPr>
                <w:rStyle w:val="Hyperlnk"/>
                <w:rFonts w:eastAsiaTheme="majorEastAsia"/>
                <w14:scene3d>
                  <w14:camera w14:prst="orthographicFront"/>
                  <w14:lightRig w14:rig="threePt" w14:dir="t">
                    <w14:rot w14:lat="0" w14:lon="0" w14:rev="0"/>
                  </w14:lightRig>
                </w14:scene3d>
              </w:rPr>
              <w:t>9.12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Uppdragsavtal</w:t>
            </w:r>
            <w:r w:rsidR="00AA5B6B">
              <w:rPr>
                <w:webHidden/>
              </w:rPr>
              <w:tab/>
            </w:r>
            <w:r w:rsidR="00AA5B6B">
              <w:rPr>
                <w:webHidden/>
              </w:rPr>
              <w:fldChar w:fldCharType="begin"/>
            </w:r>
            <w:r w:rsidR="00AA5B6B">
              <w:rPr>
                <w:webHidden/>
              </w:rPr>
              <w:instrText xml:space="preserve"> PAGEREF _Toc17902897 \h </w:instrText>
            </w:r>
            <w:r w:rsidR="00AA5B6B">
              <w:rPr>
                <w:webHidden/>
              </w:rPr>
            </w:r>
            <w:r w:rsidR="00AA5B6B">
              <w:rPr>
                <w:webHidden/>
              </w:rPr>
              <w:fldChar w:fldCharType="separate"/>
            </w:r>
            <w:r w:rsidR="004E5C8C">
              <w:rPr>
                <w:webHidden/>
              </w:rPr>
              <w:t>405</w:t>
            </w:r>
            <w:r w:rsidR="00AA5B6B">
              <w:rPr>
                <w:webHidden/>
              </w:rPr>
              <w:fldChar w:fldCharType="end"/>
            </w:r>
          </w:hyperlink>
        </w:p>
        <w:p w14:paraId="28E20556" w14:textId="3F0D420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98" w:history="1">
            <w:r w:rsidR="00AA5B6B" w:rsidRPr="00BB0CC7">
              <w:rPr>
                <w:rStyle w:val="Hyperlnk"/>
                <w:rFonts w:eastAsiaTheme="majorEastAsia"/>
              </w:rPr>
              <w:t>9.12.1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Ett tjänstepensionsföretags möjligheter att ingå uppdragsavtal</w:t>
            </w:r>
            <w:r w:rsidR="00AA5B6B">
              <w:rPr>
                <w:webHidden/>
              </w:rPr>
              <w:tab/>
            </w:r>
            <w:r w:rsidR="00AA5B6B">
              <w:rPr>
                <w:webHidden/>
              </w:rPr>
              <w:fldChar w:fldCharType="begin"/>
            </w:r>
            <w:r w:rsidR="00AA5B6B">
              <w:rPr>
                <w:webHidden/>
              </w:rPr>
              <w:instrText xml:space="preserve"> PAGEREF _Toc17902898 \h </w:instrText>
            </w:r>
            <w:r w:rsidR="00AA5B6B">
              <w:rPr>
                <w:webHidden/>
              </w:rPr>
            </w:r>
            <w:r w:rsidR="00AA5B6B">
              <w:rPr>
                <w:webHidden/>
              </w:rPr>
              <w:fldChar w:fldCharType="separate"/>
            </w:r>
            <w:r w:rsidR="004E5C8C">
              <w:rPr>
                <w:webHidden/>
              </w:rPr>
              <w:t>405</w:t>
            </w:r>
            <w:r w:rsidR="00AA5B6B">
              <w:rPr>
                <w:webHidden/>
              </w:rPr>
              <w:fldChar w:fldCharType="end"/>
            </w:r>
          </w:hyperlink>
        </w:p>
        <w:p w14:paraId="01F38266" w14:textId="264469A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899" w:history="1">
            <w:r w:rsidR="00AA5B6B" w:rsidRPr="00BB0CC7">
              <w:rPr>
                <w:rStyle w:val="Hyperlnk"/>
                <w:rFonts w:eastAsiaTheme="majorEastAsia"/>
              </w:rPr>
              <w:t>9.12.2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Anmälan av uppdragsavtal</w:t>
            </w:r>
            <w:r w:rsidR="00AA5B6B">
              <w:rPr>
                <w:webHidden/>
              </w:rPr>
              <w:tab/>
            </w:r>
            <w:r w:rsidR="00AA5B6B">
              <w:rPr>
                <w:webHidden/>
              </w:rPr>
              <w:fldChar w:fldCharType="begin"/>
            </w:r>
            <w:r w:rsidR="00AA5B6B">
              <w:rPr>
                <w:webHidden/>
              </w:rPr>
              <w:instrText xml:space="preserve"> PAGEREF _Toc17902899 \h </w:instrText>
            </w:r>
            <w:r w:rsidR="00AA5B6B">
              <w:rPr>
                <w:webHidden/>
              </w:rPr>
            </w:r>
            <w:r w:rsidR="00AA5B6B">
              <w:rPr>
                <w:webHidden/>
              </w:rPr>
              <w:fldChar w:fldCharType="separate"/>
            </w:r>
            <w:r w:rsidR="004E5C8C">
              <w:rPr>
                <w:webHidden/>
              </w:rPr>
              <w:t>411</w:t>
            </w:r>
            <w:r w:rsidR="00AA5B6B">
              <w:rPr>
                <w:webHidden/>
              </w:rPr>
              <w:fldChar w:fldCharType="end"/>
            </w:r>
          </w:hyperlink>
        </w:p>
        <w:p w14:paraId="75DE2179" w14:textId="7EA57822"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00" w:history="1">
            <w:r w:rsidR="00AA5B6B" w:rsidRPr="00BB0CC7">
              <w:rPr>
                <w:rStyle w:val="Hyperlnk"/>
                <w:rFonts w:eastAsiaTheme="majorEastAsia"/>
              </w:rPr>
              <w:t>9.12.3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Åtgärder som krävs av ett tjänstepensionsföretag som ingår uppdragsavtal</w:t>
            </w:r>
            <w:r w:rsidR="00AA5B6B">
              <w:rPr>
                <w:webHidden/>
              </w:rPr>
              <w:tab/>
            </w:r>
            <w:r w:rsidR="00AA5B6B">
              <w:rPr>
                <w:webHidden/>
              </w:rPr>
              <w:fldChar w:fldCharType="begin"/>
            </w:r>
            <w:r w:rsidR="00AA5B6B">
              <w:rPr>
                <w:webHidden/>
              </w:rPr>
              <w:instrText xml:space="preserve"> PAGEREF _Toc17902900 \h </w:instrText>
            </w:r>
            <w:r w:rsidR="00AA5B6B">
              <w:rPr>
                <w:webHidden/>
              </w:rPr>
            </w:r>
            <w:r w:rsidR="00AA5B6B">
              <w:rPr>
                <w:webHidden/>
              </w:rPr>
              <w:fldChar w:fldCharType="separate"/>
            </w:r>
            <w:r w:rsidR="004E5C8C">
              <w:rPr>
                <w:webHidden/>
              </w:rPr>
              <w:t>413</w:t>
            </w:r>
            <w:r w:rsidR="00AA5B6B">
              <w:rPr>
                <w:webHidden/>
              </w:rPr>
              <w:fldChar w:fldCharType="end"/>
            </w:r>
          </w:hyperlink>
        </w:p>
        <w:p w14:paraId="65B7156B" w14:textId="3F9A626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01" w:history="1">
            <w:r w:rsidR="00AA5B6B" w:rsidRPr="00BB0CC7">
              <w:rPr>
                <w:rStyle w:val="Hyperlnk"/>
                <w:rFonts w:eastAsiaTheme="majorEastAsia"/>
                <w14:scene3d>
                  <w14:camera w14:prst="orthographicFront"/>
                  <w14:lightRig w14:rig="threePt" w14:dir="t">
                    <w14:rot w14:lat="0" w14:lon="0" w14:rev="0"/>
                  </w14:lightRig>
                </w14:scene3d>
              </w:rPr>
              <w:t>9.13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System för ersättningar</w:t>
            </w:r>
            <w:r w:rsidR="00AA5B6B">
              <w:rPr>
                <w:webHidden/>
              </w:rPr>
              <w:tab/>
            </w:r>
            <w:r w:rsidR="00AA5B6B">
              <w:rPr>
                <w:webHidden/>
              </w:rPr>
              <w:fldChar w:fldCharType="begin"/>
            </w:r>
            <w:r w:rsidR="00AA5B6B">
              <w:rPr>
                <w:webHidden/>
              </w:rPr>
              <w:instrText xml:space="preserve"> PAGEREF _Toc17902901 \h </w:instrText>
            </w:r>
            <w:r w:rsidR="00AA5B6B">
              <w:rPr>
                <w:webHidden/>
              </w:rPr>
            </w:r>
            <w:r w:rsidR="00AA5B6B">
              <w:rPr>
                <w:webHidden/>
              </w:rPr>
              <w:fldChar w:fldCharType="separate"/>
            </w:r>
            <w:r w:rsidR="004E5C8C">
              <w:rPr>
                <w:webHidden/>
              </w:rPr>
              <w:t>415</w:t>
            </w:r>
            <w:r w:rsidR="00AA5B6B">
              <w:rPr>
                <w:webHidden/>
              </w:rPr>
              <w:fldChar w:fldCharType="end"/>
            </w:r>
          </w:hyperlink>
        </w:p>
        <w:p w14:paraId="3BBDA162" w14:textId="4C9140ED" w:rsidR="00AA5B6B" w:rsidRDefault="00D05616">
          <w:pPr>
            <w:pStyle w:val="Innehll1"/>
            <w:rPr>
              <w:rFonts w:asciiTheme="minorHAnsi" w:eastAsiaTheme="minorEastAsia" w:hAnsiTheme="minorHAnsi"/>
              <w:sz w:val="22"/>
              <w:lang w:eastAsia="sv-SE"/>
            </w:rPr>
          </w:pPr>
          <w:hyperlink w:anchor="_Toc17902902" w:history="1">
            <w:r w:rsidR="00AA5B6B" w:rsidRPr="00BB0CC7">
              <w:rPr>
                <w:rStyle w:val="Hyperlnk"/>
                <w14:scene3d>
                  <w14:camera w14:prst="orthographicFront"/>
                  <w14:lightRig w14:rig="threePt" w14:dir="t">
                    <w14:rot w14:lat="0" w14:lon="0" w14:rev="0"/>
                  </w14:lightRig>
                </w14:scene3d>
              </w:rPr>
              <w:t>10</w:t>
            </w:r>
            <w:r w:rsidR="00AA5B6B">
              <w:rPr>
                <w:rFonts w:asciiTheme="minorHAnsi" w:eastAsiaTheme="minorEastAsia" w:hAnsiTheme="minorHAnsi"/>
                <w:sz w:val="22"/>
                <w:lang w:eastAsia="sv-SE"/>
              </w:rPr>
              <w:tab/>
            </w:r>
            <w:r w:rsidR="00AA5B6B" w:rsidRPr="00BB0CC7">
              <w:rPr>
                <w:rStyle w:val="Hyperlnk"/>
              </w:rPr>
              <w:t>Information</w:t>
            </w:r>
            <w:r w:rsidR="00AA5B6B">
              <w:rPr>
                <w:webHidden/>
              </w:rPr>
              <w:tab/>
            </w:r>
            <w:r w:rsidR="00AA5B6B">
              <w:rPr>
                <w:webHidden/>
              </w:rPr>
              <w:fldChar w:fldCharType="begin"/>
            </w:r>
            <w:r w:rsidR="00AA5B6B">
              <w:rPr>
                <w:webHidden/>
              </w:rPr>
              <w:instrText xml:space="preserve"> PAGEREF _Toc17902902 \h </w:instrText>
            </w:r>
            <w:r w:rsidR="00AA5B6B">
              <w:rPr>
                <w:webHidden/>
              </w:rPr>
            </w:r>
            <w:r w:rsidR="00AA5B6B">
              <w:rPr>
                <w:webHidden/>
              </w:rPr>
              <w:fldChar w:fldCharType="separate"/>
            </w:r>
            <w:r w:rsidR="004E5C8C">
              <w:rPr>
                <w:webHidden/>
              </w:rPr>
              <w:t>419</w:t>
            </w:r>
            <w:r w:rsidR="00AA5B6B">
              <w:rPr>
                <w:webHidden/>
              </w:rPr>
              <w:fldChar w:fldCharType="end"/>
            </w:r>
          </w:hyperlink>
        </w:p>
        <w:p w14:paraId="74E4FB93" w14:textId="4673D3F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03" w:history="1">
            <w:r w:rsidR="00AA5B6B" w:rsidRPr="00BB0CC7">
              <w:rPr>
                <w:rStyle w:val="Hyperlnk"/>
                <w:rFonts w:eastAsiaTheme="majorEastAsia"/>
                <w14:scene3d>
                  <w14:camera w14:prst="orthographicFront"/>
                  <w14:lightRig w14:rig="threePt" w14:dir="t">
                    <w14:rot w14:lat="0" w14:lon="0" w14:rev="0"/>
                  </w14:lightRig>
                </w14:scene3d>
              </w:rPr>
              <w:t>10.1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Grundläggande bestämmelser om information</w:t>
            </w:r>
            <w:r w:rsidR="00AA5B6B">
              <w:rPr>
                <w:webHidden/>
              </w:rPr>
              <w:tab/>
            </w:r>
            <w:r w:rsidR="00AA5B6B">
              <w:rPr>
                <w:webHidden/>
              </w:rPr>
              <w:fldChar w:fldCharType="begin"/>
            </w:r>
            <w:r w:rsidR="00AA5B6B">
              <w:rPr>
                <w:webHidden/>
              </w:rPr>
              <w:instrText xml:space="preserve"> PAGEREF _Toc17902903 \h </w:instrText>
            </w:r>
            <w:r w:rsidR="00AA5B6B">
              <w:rPr>
                <w:webHidden/>
              </w:rPr>
            </w:r>
            <w:r w:rsidR="00AA5B6B">
              <w:rPr>
                <w:webHidden/>
              </w:rPr>
              <w:fldChar w:fldCharType="separate"/>
            </w:r>
            <w:r w:rsidR="004E5C8C">
              <w:rPr>
                <w:webHidden/>
              </w:rPr>
              <w:t>419</w:t>
            </w:r>
            <w:r w:rsidR="00AA5B6B">
              <w:rPr>
                <w:webHidden/>
              </w:rPr>
              <w:fldChar w:fldCharType="end"/>
            </w:r>
          </w:hyperlink>
        </w:p>
        <w:p w14:paraId="0F94217A" w14:textId="41870FFF"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04" w:history="1">
            <w:r w:rsidR="00AA5B6B" w:rsidRPr="00BB0CC7">
              <w:rPr>
                <w:rStyle w:val="Hyperlnk"/>
                <w:rFonts w:eastAsiaTheme="majorEastAsia"/>
                <w14:scene3d>
                  <w14:camera w14:prst="orthographicFront"/>
                  <w14:lightRig w14:rig="threePt" w14:dir="t">
                    <w14:rot w14:lat="0" w14:lon="0" w14:rev="0"/>
                  </w14:lightRig>
                </w14:scene3d>
              </w:rPr>
              <w:t>10.2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Pensionsbesked</w:t>
            </w:r>
            <w:r w:rsidR="00AA5B6B">
              <w:rPr>
                <w:webHidden/>
              </w:rPr>
              <w:tab/>
            </w:r>
            <w:r w:rsidR="00AA5B6B">
              <w:rPr>
                <w:webHidden/>
              </w:rPr>
              <w:fldChar w:fldCharType="begin"/>
            </w:r>
            <w:r w:rsidR="00AA5B6B">
              <w:rPr>
                <w:webHidden/>
              </w:rPr>
              <w:instrText xml:space="preserve"> PAGEREF _Toc17902904 \h </w:instrText>
            </w:r>
            <w:r w:rsidR="00AA5B6B">
              <w:rPr>
                <w:webHidden/>
              </w:rPr>
            </w:r>
            <w:r w:rsidR="00AA5B6B">
              <w:rPr>
                <w:webHidden/>
              </w:rPr>
              <w:fldChar w:fldCharType="separate"/>
            </w:r>
            <w:r w:rsidR="004E5C8C">
              <w:rPr>
                <w:webHidden/>
              </w:rPr>
              <w:t>425</w:t>
            </w:r>
            <w:r w:rsidR="00AA5B6B">
              <w:rPr>
                <w:webHidden/>
              </w:rPr>
              <w:fldChar w:fldCharType="end"/>
            </w:r>
          </w:hyperlink>
        </w:p>
        <w:p w14:paraId="40D50E87" w14:textId="6D011BC8" w:rsidR="00AA5B6B" w:rsidRDefault="00D05616">
          <w:pPr>
            <w:pStyle w:val="Innehll1"/>
            <w:rPr>
              <w:rFonts w:asciiTheme="minorHAnsi" w:eastAsiaTheme="minorEastAsia" w:hAnsiTheme="minorHAnsi"/>
              <w:sz w:val="22"/>
              <w:lang w:eastAsia="sv-SE"/>
            </w:rPr>
          </w:pPr>
          <w:hyperlink w:anchor="_Toc17902905" w:history="1">
            <w:r w:rsidR="00AA5B6B" w:rsidRPr="00BB0CC7">
              <w:rPr>
                <w:rStyle w:val="Hyperlnk"/>
                <w14:scene3d>
                  <w14:camera w14:prst="orthographicFront"/>
                  <w14:lightRig w14:rig="threePt" w14:dir="t">
                    <w14:rot w14:lat="0" w14:lon="0" w14:rev="0"/>
                  </w14:lightRig>
                </w14:scene3d>
              </w:rPr>
              <w:t>11</w:t>
            </w:r>
            <w:r w:rsidR="00AA5B6B">
              <w:rPr>
                <w:rFonts w:asciiTheme="minorHAnsi" w:eastAsiaTheme="minorEastAsia" w:hAnsiTheme="minorHAnsi"/>
                <w:sz w:val="22"/>
                <w:lang w:eastAsia="sv-SE"/>
              </w:rPr>
              <w:tab/>
            </w:r>
            <w:r w:rsidR="00AA5B6B" w:rsidRPr="00BB0CC7">
              <w:rPr>
                <w:rStyle w:val="Hyperlnk"/>
              </w:rPr>
              <w:t>Överlåtelser av försäkringsbestånd</w:t>
            </w:r>
            <w:r w:rsidR="00AA5B6B">
              <w:rPr>
                <w:webHidden/>
              </w:rPr>
              <w:tab/>
            </w:r>
            <w:r w:rsidR="00AA5B6B">
              <w:rPr>
                <w:webHidden/>
              </w:rPr>
              <w:fldChar w:fldCharType="begin"/>
            </w:r>
            <w:r w:rsidR="00AA5B6B">
              <w:rPr>
                <w:webHidden/>
              </w:rPr>
              <w:instrText xml:space="preserve"> PAGEREF _Toc17902905 \h </w:instrText>
            </w:r>
            <w:r w:rsidR="00AA5B6B">
              <w:rPr>
                <w:webHidden/>
              </w:rPr>
            </w:r>
            <w:r w:rsidR="00AA5B6B">
              <w:rPr>
                <w:webHidden/>
              </w:rPr>
              <w:fldChar w:fldCharType="separate"/>
            </w:r>
            <w:r w:rsidR="004E5C8C">
              <w:rPr>
                <w:webHidden/>
              </w:rPr>
              <w:t>428</w:t>
            </w:r>
            <w:r w:rsidR="00AA5B6B">
              <w:rPr>
                <w:webHidden/>
              </w:rPr>
              <w:fldChar w:fldCharType="end"/>
            </w:r>
          </w:hyperlink>
        </w:p>
        <w:p w14:paraId="489B1647" w14:textId="62CF3E0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06" w:history="1">
            <w:r w:rsidR="00AA5B6B" w:rsidRPr="00BB0CC7">
              <w:rPr>
                <w:rStyle w:val="Hyperlnk"/>
                <w:rFonts w:eastAsiaTheme="majorEastAsia"/>
                <w14:scene3d>
                  <w14:camera w14:prst="orthographicFront"/>
                  <w14:lightRig w14:rig="threePt" w14:dir="t">
                    <w14:rot w14:lat="0" w14:lon="0" w14:rev="0"/>
                  </w14:lightRig>
                </w14:scene3d>
              </w:rPr>
              <w:t>11.1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Tillåtna överlåtelser av försäkringsbestånd mellan svenska företag och var de överlåtelserna ska regleras</w:t>
            </w:r>
            <w:r w:rsidR="00AA5B6B">
              <w:rPr>
                <w:webHidden/>
              </w:rPr>
              <w:tab/>
            </w:r>
            <w:r w:rsidR="00AA5B6B">
              <w:rPr>
                <w:webHidden/>
              </w:rPr>
              <w:fldChar w:fldCharType="begin"/>
            </w:r>
            <w:r w:rsidR="00AA5B6B">
              <w:rPr>
                <w:webHidden/>
              </w:rPr>
              <w:instrText xml:space="preserve"> PAGEREF _Toc17902906 \h </w:instrText>
            </w:r>
            <w:r w:rsidR="00AA5B6B">
              <w:rPr>
                <w:webHidden/>
              </w:rPr>
            </w:r>
            <w:r w:rsidR="00AA5B6B">
              <w:rPr>
                <w:webHidden/>
              </w:rPr>
              <w:fldChar w:fldCharType="separate"/>
            </w:r>
            <w:r w:rsidR="004E5C8C">
              <w:rPr>
                <w:webHidden/>
              </w:rPr>
              <w:t>428</w:t>
            </w:r>
            <w:r w:rsidR="00AA5B6B">
              <w:rPr>
                <w:webHidden/>
              </w:rPr>
              <w:fldChar w:fldCharType="end"/>
            </w:r>
          </w:hyperlink>
        </w:p>
        <w:p w14:paraId="00B27558" w14:textId="7C6A2BE6"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07" w:history="1">
            <w:r w:rsidR="00AA5B6B" w:rsidRPr="00BB0CC7">
              <w:rPr>
                <w:rStyle w:val="Hyperlnk"/>
                <w:rFonts w:eastAsiaTheme="majorEastAsia"/>
                <w14:scene3d>
                  <w14:camera w14:prst="orthographicFront"/>
                  <w14:lightRig w14:rig="threePt" w14:dir="t">
                    <w14:rot w14:lat="0" w14:lon="0" w14:rev="0"/>
                  </w14:lightRig>
                </w14:scene3d>
              </w:rPr>
              <w:t>11.2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Krav på stämmans godkännande av överlåtelser mellan svenska företag</w:t>
            </w:r>
            <w:r w:rsidR="00AA5B6B">
              <w:rPr>
                <w:webHidden/>
              </w:rPr>
              <w:tab/>
            </w:r>
            <w:r w:rsidR="00AA5B6B">
              <w:rPr>
                <w:webHidden/>
              </w:rPr>
              <w:fldChar w:fldCharType="begin"/>
            </w:r>
            <w:r w:rsidR="00AA5B6B">
              <w:rPr>
                <w:webHidden/>
              </w:rPr>
              <w:instrText xml:space="preserve"> PAGEREF _Toc17902907 \h </w:instrText>
            </w:r>
            <w:r w:rsidR="00AA5B6B">
              <w:rPr>
                <w:webHidden/>
              </w:rPr>
            </w:r>
            <w:r w:rsidR="00AA5B6B">
              <w:rPr>
                <w:webHidden/>
              </w:rPr>
              <w:fldChar w:fldCharType="separate"/>
            </w:r>
            <w:r w:rsidR="004E5C8C">
              <w:rPr>
                <w:webHidden/>
              </w:rPr>
              <w:t>435</w:t>
            </w:r>
            <w:r w:rsidR="00AA5B6B">
              <w:rPr>
                <w:webHidden/>
              </w:rPr>
              <w:fldChar w:fldCharType="end"/>
            </w:r>
          </w:hyperlink>
        </w:p>
        <w:p w14:paraId="594C5263" w14:textId="2D46C0F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08" w:history="1">
            <w:r w:rsidR="00AA5B6B" w:rsidRPr="00BB0CC7">
              <w:rPr>
                <w:rStyle w:val="Hyperlnk"/>
                <w:rFonts w:eastAsiaTheme="majorEastAsia"/>
                <w14:scene3d>
                  <w14:camera w14:prst="orthographicFront"/>
                  <w14:lightRig w14:rig="threePt" w14:dir="t">
                    <w14:rot w14:lat="0" w14:lon="0" w14:rev="0"/>
                  </w14:lightRig>
                </w14:scene3d>
              </w:rPr>
              <w:t>11.3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Tillståndskrav för att verkställa ett överlåtelseavtal</w:t>
            </w:r>
            <w:r w:rsidR="00AA5B6B">
              <w:rPr>
                <w:webHidden/>
              </w:rPr>
              <w:tab/>
            </w:r>
            <w:r w:rsidR="00AA5B6B">
              <w:rPr>
                <w:webHidden/>
              </w:rPr>
              <w:fldChar w:fldCharType="begin"/>
            </w:r>
            <w:r w:rsidR="00AA5B6B">
              <w:rPr>
                <w:webHidden/>
              </w:rPr>
              <w:instrText xml:space="preserve"> PAGEREF _Toc17902908 \h </w:instrText>
            </w:r>
            <w:r w:rsidR="00AA5B6B">
              <w:rPr>
                <w:webHidden/>
              </w:rPr>
            </w:r>
            <w:r w:rsidR="00AA5B6B">
              <w:rPr>
                <w:webHidden/>
              </w:rPr>
              <w:fldChar w:fldCharType="separate"/>
            </w:r>
            <w:r w:rsidR="004E5C8C">
              <w:rPr>
                <w:webHidden/>
              </w:rPr>
              <w:t>436</w:t>
            </w:r>
            <w:r w:rsidR="00AA5B6B">
              <w:rPr>
                <w:webHidden/>
              </w:rPr>
              <w:fldChar w:fldCharType="end"/>
            </w:r>
          </w:hyperlink>
        </w:p>
        <w:p w14:paraId="60017A41" w14:textId="08390F38"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09" w:history="1">
            <w:r w:rsidR="00AA5B6B" w:rsidRPr="00BB0CC7">
              <w:rPr>
                <w:rStyle w:val="Hyperlnk"/>
                <w:rFonts w:eastAsiaTheme="majorEastAsia"/>
                <w14:scene3d>
                  <w14:camera w14:prst="orthographicFront"/>
                  <w14:lightRig w14:rig="threePt" w14:dir="t">
                    <w14:rot w14:lat="0" w14:lon="0" w14:rev="0"/>
                  </w14:lightRig>
                </w14:scene3d>
              </w:rPr>
              <w:t>11.4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Förutsättningar för tillstånd</w:t>
            </w:r>
            <w:r w:rsidR="00AA5B6B">
              <w:rPr>
                <w:webHidden/>
              </w:rPr>
              <w:tab/>
            </w:r>
            <w:r w:rsidR="00AA5B6B">
              <w:rPr>
                <w:webHidden/>
              </w:rPr>
              <w:fldChar w:fldCharType="begin"/>
            </w:r>
            <w:r w:rsidR="00AA5B6B">
              <w:rPr>
                <w:webHidden/>
              </w:rPr>
              <w:instrText xml:space="preserve"> PAGEREF _Toc17902909 \h </w:instrText>
            </w:r>
            <w:r w:rsidR="00AA5B6B">
              <w:rPr>
                <w:webHidden/>
              </w:rPr>
            </w:r>
            <w:r w:rsidR="00AA5B6B">
              <w:rPr>
                <w:webHidden/>
              </w:rPr>
              <w:fldChar w:fldCharType="separate"/>
            </w:r>
            <w:r w:rsidR="004E5C8C">
              <w:rPr>
                <w:webHidden/>
              </w:rPr>
              <w:t>437</w:t>
            </w:r>
            <w:r w:rsidR="00AA5B6B">
              <w:rPr>
                <w:webHidden/>
              </w:rPr>
              <w:fldChar w:fldCharType="end"/>
            </w:r>
          </w:hyperlink>
        </w:p>
        <w:p w14:paraId="33BBF032" w14:textId="5802D8C3"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0" w:history="1">
            <w:r w:rsidR="00AA5B6B" w:rsidRPr="00BB0CC7">
              <w:rPr>
                <w:rStyle w:val="Hyperlnk"/>
                <w:rFonts w:eastAsiaTheme="majorEastAsia"/>
                <w14:scene3d>
                  <w14:camera w14:prst="orthographicFront"/>
                  <w14:lightRig w14:rig="threePt" w14:dir="t">
                    <w14:rot w14:lat="0" w14:lon="0" w14:rev="0"/>
                  </w14:lightRig>
                </w14:scene3d>
              </w:rPr>
              <w:t>11.5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Finansinspektionens utredningsåtgärder</w:t>
            </w:r>
            <w:r w:rsidR="00AA5B6B">
              <w:rPr>
                <w:webHidden/>
              </w:rPr>
              <w:tab/>
            </w:r>
            <w:r w:rsidR="00AA5B6B">
              <w:rPr>
                <w:webHidden/>
              </w:rPr>
              <w:fldChar w:fldCharType="begin"/>
            </w:r>
            <w:r w:rsidR="00AA5B6B">
              <w:rPr>
                <w:webHidden/>
              </w:rPr>
              <w:instrText xml:space="preserve"> PAGEREF _Toc17902910 \h </w:instrText>
            </w:r>
            <w:r w:rsidR="00AA5B6B">
              <w:rPr>
                <w:webHidden/>
              </w:rPr>
            </w:r>
            <w:r w:rsidR="00AA5B6B">
              <w:rPr>
                <w:webHidden/>
              </w:rPr>
              <w:fldChar w:fldCharType="separate"/>
            </w:r>
            <w:r w:rsidR="004E5C8C">
              <w:rPr>
                <w:webHidden/>
              </w:rPr>
              <w:t>439</w:t>
            </w:r>
            <w:r w:rsidR="00AA5B6B">
              <w:rPr>
                <w:webHidden/>
              </w:rPr>
              <w:fldChar w:fldCharType="end"/>
            </w:r>
          </w:hyperlink>
        </w:p>
        <w:p w14:paraId="4BFA8D2C" w14:textId="1763FDA1"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1" w:history="1">
            <w:r w:rsidR="00AA5B6B" w:rsidRPr="00BB0CC7">
              <w:rPr>
                <w:rStyle w:val="Hyperlnk"/>
                <w:rFonts w:eastAsiaTheme="majorEastAsia"/>
                <w14:scene3d>
                  <w14:camera w14:prst="orthographicFront"/>
                  <w14:lightRig w14:rig="threePt" w14:dir="t">
                    <w14:rot w14:lat="0" w14:lon="0" w14:rev="0"/>
                  </w14:lightRig>
                </w14:scene3d>
              </w:rPr>
              <w:t>11.6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Registrering, underrättelser och övergång av ansvar</w:t>
            </w:r>
            <w:r w:rsidR="00AA5B6B">
              <w:rPr>
                <w:webHidden/>
              </w:rPr>
              <w:tab/>
            </w:r>
            <w:r w:rsidR="00AA5B6B">
              <w:rPr>
                <w:webHidden/>
              </w:rPr>
              <w:fldChar w:fldCharType="begin"/>
            </w:r>
            <w:r w:rsidR="00AA5B6B">
              <w:rPr>
                <w:webHidden/>
              </w:rPr>
              <w:instrText xml:space="preserve"> PAGEREF _Toc17902911 \h </w:instrText>
            </w:r>
            <w:r w:rsidR="00AA5B6B">
              <w:rPr>
                <w:webHidden/>
              </w:rPr>
            </w:r>
            <w:r w:rsidR="00AA5B6B">
              <w:rPr>
                <w:webHidden/>
              </w:rPr>
              <w:fldChar w:fldCharType="separate"/>
            </w:r>
            <w:r w:rsidR="004E5C8C">
              <w:rPr>
                <w:webHidden/>
              </w:rPr>
              <w:t>440</w:t>
            </w:r>
            <w:r w:rsidR="00AA5B6B">
              <w:rPr>
                <w:webHidden/>
              </w:rPr>
              <w:fldChar w:fldCharType="end"/>
            </w:r>
          </w:hyperlink>
        </w:p>
        <w:p w14:paraId="6606B71C" w14:textId="6553E00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2" w:history="1">
            <w:r w:rsidR="00AA5B6B" w:rsidRPr="00BB0CC7">
              <w:rPr>
                <w:rStyle w:val="Hyperlnk"/>
                <w:rFonts w:eastAsiaTheme="majorEastAsia"/>
                <w14:scene3d>
                  <w14:camera w14:prst="orthographicFront"/>
                  <w14:lightRig w14:rig="threePt" w14:dir="t">
                    <w14:rot w14:lat="0" w14:lon="0" w14:rev="0"/>
                  </w14:lightRig>
                </w14:scene3d>
              </w:rPr>
              <w:t>11.7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Gränsöverskridande överlåtelse till ett utländskt tjänstepensionsinstitut</w:t>
            </w:r>
            <w:r w:rsidR="00AA5B6B">
              <w:rPr>
                <w:webHidden/>
              </w:rPr>
              <w:tab/>
            </w:r>
            <w:r w:rsidR="00AA5B6B">
              <w:rPr>
                <w:webHidden/>
              </w:rPr>
              <w:fldChar w:fldCharType="begin"/>
            </w:r>
            <w:r w:rsidR="00AA5B6B">
              <w:rPr>
                <w:webHidden/>
              </w:rPr>
              <w:instrText xml:space="preserve"> PAGEREF _Toc17902912 \h </w:instrText>
            </w:r>
            <w:r w:rsidR="00AA5B6B">
              <w:rPr>
                <w:webHidden/>
              </w:rPr>
            </w:r>
            <w:r w:rsidR="00AA5B6B">
              <w:rPr>
                <w:webHidden/>
              </w:rPr>
              <w:fldChar w:fldCharType="separate"/>
            </w:r>
            <w:r w:rsidR="004E5C8C">
              <w:rPr>
                <w:webHidden/>
              </w:rPr>
              <w:t>441</w:t>
            </w:r>
            <w:r w:rsidR="00AA5B6B">
              <w:rPr>
                <w:webHidden/>
              </w:rPr>
              <w:fldChar w:fldCharType="end"/>
            </w:r>
          </w:hyperlink>
        </w:p>
        <w:p w14:paraId="2AAB9D1E" w14:textId="39BE07C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3" w:history="1">
            <w:r w:rsidR="00AA5B6B" w:rsidRPr="00BB0CC7">
              <w:rPr>
                <w:rStyle w:val="Hyperlnk"/>
                <w:rFonts w:eastAsiaTheme="majorEastAsia"/>
                <w14:scene3d>
                  <w14:camera w14:prst="orthographicFront"/>
                  <w14:lightRig w14:rig="threePt" w14:dir="t">
                    <w14:rot w14:lat="0" w14:lon="0" w14:rev="0"/>
                  </w14:lightRig>
                </w14:scene3d>
              </w:rPr>
              <w:t>11.8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Övertagande av bestånd från ett utländskt tjänstepensionsinstitut</w:t>
            </w:r>
            <w:r w:rsidR="00AA5B6B">
              <w:rPr>
                <w:webHidden/>
              </w:rPr>
              <w:tab/>
            </w:r>
            <w:r w:rsidR="00AA5B6B">
              <w:rPr>
                <w:webHidden/>
              </w:rPr>
              <w:fldChar w:fldCharType="begin"/>
            </w:r>
            <w:r w:rsidR="00AA5B6B">
              <w:rPr>
                <w:webHidden/>
              </w:rPr>
              <w:instrText xml:space="preserve"> PAGEREF _Toc17902913 \h </w:instrText>
            </w:r>
            <w:r w:rsidR="00AA5B6B">
              <w:rPr>
                <w:webHidden/>
              </w:rPr>
            </w:r>
            <w:r w:rsidR="00AA5B6B">
              <w:rPr>
                <w:webHidden/>
              </w:rPr>
              <w:fldChar w:fldCharType="separate"/>
            </w:r>
            <w:r w:rsidR="004E5C8C">
              <w:rPr>
                <w:webHidden/>
              </w:rPr>
              <w:t>446</w:t>
            </w:r>
            <w:r w:rsidR="00AA5B6B">
              <w:rPr>
                <w:webHidden/>
              </w:rPr>
              <w:fldChar w:fldCharType="end"/>
            </w:r>
          </w:hyperlink>
        </w:p>
        <w:p w14:paraId="14B7499D" w14:textId="7D861F34"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4" w:history="1">
            <w:r w:rsidR="00AA5B6B" w:rsidRPr="00BB0CC7">
              <w:rPr>
                <w:rStyle w:val="Hyperlnk"/>
                <w:rFonts w:eastAsiaTheme="majorEastAsia"/>
                <w14:scene3d>
                  <w14:camera w14:prst="orthographicFront"/>
                  <w14:lightRig w14:rig="threePt" w14:dir="t">
                    <w14:rot w14:lat="0" w14:lon="0" w14:rev="0"/>
                  </w14:lightRig>
                </w14:scene3d>
              </w:rPr>
              <w:t>11.9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Medling</w:t>
            </w:r>
            <w:r w:rsidR="00AA5B6B">
              <w:rPr>
                <w:webHidden/>
              </w:rPr>
              <w:tab/>
            </w:r>
            <w:r w:rsidR="00AA5B6B">
              <w:rPr>
                <w:webHidden/>
              </w:rPr>
              <w:fldChar w:fldCharType="begin"/>
            </w:r>
            <w:r w:rsidR="00AA5B6B">
              <w:rPr>
                <w:webHidden/>
              </w:rPr>
              <w:instrText xml:space="preserve"> PAGEREF _Toc17902914 \h </w:instrText>
            </w:r>
            <w:r w:rsidR="00AA5B6B">
              <w:rPr>
                <w:webHidden/>
              </w:rPr>
            </w:r>
            <w:r w:rsidR="00AA5B6B">
              <w:rPr>
                <w:webHidden/>
              </w:rPr>
              <w:fldChar w:fldCharType="separate"/>
            </w:r>
            <w:r w:rsidR="004E5C8C">
              <w:rPr>
                <w:webHidden/>
              </w:rPr>
              <w:t>454</w:t>
            </w:r>
            <w:r w:rsidR="00AA5B6B">
              <w:rPr>
                <w:webHidden/>
              </w:rPr>
              <w:fldChar w:fldCharType="end"/>
            </w:r>
          </w:hyperlink>
        </w:p>
        <w:p w14:paraId="568FCAF9" w14:textId="38B5A5B6"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5" w:history="1">
            <w:r w:rsidR="00AA5B6B" w:rsidRPr="00BB0CC7">
              <w:rPr>
                <w:rStyle w:val="Hyperlnk"/>
                <w:rFonts w:eastAsiaTheme="majorEastAsia"/>
                <w14:scene3d>
                  <w14:camera w14:prst="orthographicFront"/>
                  <w14:lightRig w14:rig="threePt" w14:dir="t">
                    <w14:rot w14:lat="0" w14:lon="0" w14:rev="0"/>
                  </w14:lightRig>
                </w14:scene3d>
              </w:rPr>
              <w:t>11.10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Särskilda bestämmelser vid likvidation och konkurs</w:t>
            </w:r>
            <w:r w:rsidR="00AA5B6B">
              <w:rPr>
                <w:webHidden/>
              </w:rPr>
              <w:tab/>
            </w:r>
            <w:r w:rsidR="00AA5B6B">
              <w:rPr>
                <w:webHidden/>
              </w:rPr>
              <w:fldChar w:fldCharType="begin"/>
            </w:r>
            <w:r w:rsidR="00AA5B6B">
              <w:rPr>
                <w:webHidden/>
              </w:rPr>
              <w:instrText xml:space="preserve"> PAGEREF _Toc17902915 \h </w:instrText>
            </w:r>
            <w:r w:rsidR="00AA5B6B">
              <w:rPr>
                <w:webHidden/>
              </w:rPr>
            </w:r>
            <w:r w:rsidR="00AA5B6B">
              <w:rPr>
                <w:webHidden/>
              </w:rPr>
              <w:fldChar w:fldCharType="separate"/>
            </w:r>
            <w:r w:rsidR="004E5C8C">
              <w:rPr>
                <w:webHidden/>
              </w:rPr>
              <w:t>455</w:t>
            </w:r>
            <w:r w:rsidR="00AA5B6B">
              <w:rPr>
                <w:webHidden/>
              </w:rPr>
              <w:fldChar w:fldCharType="end"/>
            </w:r>
          </w:hyperlink>
        </w:p>
        <w:p w14:paraId="656AA279" w14:textId="2A6C7191" w:rsidR="00AA5B6B" w:rsidRDefault="00D05616">
          <w:pPr>
            <w:pStyle w:val="Innehll1"/>
            <w:rPr>
              <w:rFonts w:asciiTheme="minorHAnsi" w:eastAsiaTheme="minorEastAsia" w:hAnsiTheme="minorHAnsi"/>
              <w:sz w:val="22"/>
              <w:lang w:eastAsia="sv-SE"/>
            </w:rPr>
          </w:pPr>
          <w:hyperlink w:anchor="_Toc17902916" w:history="1">
            <w:r w:rsidR="00AA5B6B" w:rsidRPr="00BB0CC7">
              <w:rPr>
                <w:rStyle w:val="Hyperlnk"/>
                <w14:scene3d>
                  <w14:camera w14:prst="orthographicFront"/>
                  <w14:lightRig w14:rig="threePt" w14:dir="t">
                    <w14:rot w14:lat="0" w14:lon="0" w14:rev="0"/>
                  </w14:lightRig>
                </w14:scene3d>
              </w:rPr>
              <w:t>12</w:t>
            </w:r>
            <w:r w:rsidR="00AA5B6B">
              <w:rPr>
                <w:rFonts w:asciiTheme="minorHAnsi" w:eastAsiaTheme="minorEastAsia" w:hAnsiTheme="minorHAnsi"/>
                <w:sz w:val="22"/>
                <w:lang w:eastAsia="sv-SE"/>
              </w:rPr>
              <w:tab/>
            </w:r>
            <w:r w:rsidR="00AA5B6B" w:rsidRPr="00BB0CC7">
              <w:rPr>
                <w:rStyle w:val="Hyperlnk"/>
              </w:rPr>
              <w:t>Associationsrättsliga och avtalsrättsliga frågor</w:t>
            </w:r>
            <w:r w:rsidR="00AA5B6B">
              <w:rPr>
                <w:webHidden/>
              </w:rPr>
              <w:tab/>
            </w:r>
            <w:r w:rsidR="00AA5B6B">
              <w:rPr>
                <w:webHidden/>
              </w:rPr>
              <w:fldChar w:fldCharType="begin"/>
            </w:r>
            <w:r w:rsidR="00AA5B6B">
              <w:rPr>
                <w:webHidden/>
              </w:rPr>
              <w:instrText xml:space="preserve"> PAGEREF _Toc17902916 \h </w:instrText>
            </w:r>
            <w:r w:rsidR="00AA5B6B">
              <w:rPr>
                <w:webHidden/>
              </w:rPr>
            </w:r>
            <w:r w:rsidR="00AA5B6B">
              <w:rPr>
                <w:webHidden/>
              </w:rPr>
              <w:fldChar w:fldCharType="separate"/>
            </w:r>
            <w:r w:rsidR="004E5C8C">
              <w:rPr>
                <w:webHidden/>
              </w:rPr>
              <w:t>456</w:t>
            </w:r>
            <w:r w:rsidR="00AA5B6B">
              <w:rPr>
                <w:webHidden/>
              </w:rPr>
              <w:fldChar w:fldCharType="end"/>
            </w:r>
          </w:hyperlink>
        </w:p>
        <w:p w14:paraId="46E7EB00" w14:textId="40F0338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7" w:history="1">
            <w:r w:rsidR="00AA5B6B" w:rsidRPr="00BB0CC7">
              <w:rPr>
                <w:rStyle w:val="Hyperlnk"/>
                <w:rFonts w:eastAsiaTheme="majorEastAsia"/>
                <w14:scene3d>
                  <w14:camera w14:prst="orthographicFront"/>
                  <w14:lightRig w14:rig="threePt" w14:dir="t">
                    <w14:rot w14:lat="0" w14:lon="0" w14:rev="0"/>
                  </w14:lightRig>
                </w14:scene3d>
              </w:rPr>
              <w:t>12.1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Associationsrättsliga regler för tjänstepensionsaktiebolag</w:t>
            </w:r>
            <w:r w:rsidR="00AA5B6B">
              <w:rPr>
                <w:webHidden/>
              </w:rPr>
              <w:tab/>
            </w:r>
            <w:r w:rsidR="00AA5B6B">
              <w:rPr>
                <w:webHidden/>
              </w:rPr>
              <w:fldChar w:fldCharType="begin"/>
            </w:r>
            <w:r w:rsidR="00AA5B6B">
              <w:rPr>
                <w:webHidden/>
              </w:rPr>
              <w:instrText xml:space="preserve"> PAGEREF _Toc17902917 \h </w:instrText>
            </w:r>
            <w:r w:rsidR="00AA5B6B">
              <w:rPr>
                <w:webHidden/>
              </w:rPr>
            </w:r>
            <w:r w:rsidR="00AA5B6B">
              <w:rPr>
                <w:webHidden/>
              </w:rPr>
              <w:fldChar w:fldCharType="separate"/>
            </w:r>
            <w:r w:rsidR="004E5C8C">
              <w:rPr>
                <w:webHidden/>
              </w:rPr>
              <w:t>456</w:t>
            </w:r>
            <w:r w:rsidR="00AA5B6B">
              <w:rPr>
                <w:webHidden/>
              </w:rPr>
              <w:fldChar w:fldCharType="end"/>
            </w:r>
          </w:hyperlink>
        </w:p>
        <w:p w14:paraId="4A2F402F" w14:textId="4D44F3A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8" w:history="1">
            <w:r w:rsidR="00AA5B6B" w:rsidRPr="00BB0CC7">
              <w:rPr>
                <w:rStyle w:val="Hyperlnk"/>
                <w:rFonts w:eastAsiaTheme="majorEastAsia"/>
                <w14:scene3d>
                  <w14:camera w14:prst="orthographicFront"/>
                  <w14:lightRig w14:rig="threePt" w14:dir="t">
                    <w14:rot w14:lat="0" w14:lon="0" w14:rev="0"/>
                  </w14:lightRig>
                </w14:scene3d>
              </w:rPr>
              <w:t>12.2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Associationsrättsliga regler för ömsesidiga tjänstepensionsbolag</w:t>
            </w:r>
            <w:r w:rsidR="00AA5B6B">
              <w:rPr>
                <w:webHidden/>
              </w:rPr>
              <w:tab/>
            </w:r>
            <w:r w:rsidR="00AA5B6B">
              <w:rPr>
                <w:webHidden/>
              </w:rPr>
              <w:fldChar w:fldCharType="begin"/>
            </w:r>
            <w:r w:rsidR="00AA5B6B">
              <w:rPr>
                <w:webHidden/>
              </w:rPr>
              <w:instrText xml:space="preserve"> PAGEREF _Toc17902918 \h </w:instrText>
            </w:r>
            <w:r w:rsidR="00AA5B6B">
              <w:rPr>
                <w:webHidden/>
              </w:rPr>
            </w:r>
            <w:r w:rsidR="00AA5B6B">
              <w:rPr>
                <w:webHidden/>
              </w:rPr>
              <w:fldChar w:fldCharType="separate"/>
            </w:r>
            <w:r w:rsidR="004E5C8C">
              <w:rPr>
                <w:webHidden/>
              </w:rPr>
              <w:t>463</w:t>
            </w:r>
            <w:r w:rsidR="00AA5B6B">
              <w:rPr>
                <w:webHidden/>
              </w:rPr>
              <w:fldChar w:fldCharType="end"/>
            </w:r>
          </w:hyperlink>
        </w:p>
        <w:p w14:paraId="11BE151B" w14:textId="186A534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19" w:history="1">
            <w:r w:rsidR="00AA5B6B" w:rsidRPr="00BB0CC7">
              <w:rPr>
                <w:rStyle w:val="Hyperlnk"/>
                <w:rFonts w:eastAsiaTheme="majorEastAsia"/>
                <w14:scene3d>
                  <w14:camera w14:prst="orthographicFront"/>
                  <w14:lightRig w14:rig="threePt" w14:dir="t">
                    <w14:rot w14:lat="0" w14:lon="0" w14:rev="0"/>
                  </w14:lightRig>
                </w14:scene3d>
              </w:rPr>
              <w:t>12.3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Associationsrättsliga regler för tjänstepensionsföreningar</w:t>
            </w:r>
            <w:r w:rsidR="00AA5B6B">
              <w:rPr>
                <w:webHidden/>
              </w:rPr>
              <w:tab/>
            </w:r>
            <w:r w:rsidR="00AA5B6B">
              <w:rPr>
                <w:webHidden/>
              </w:rPr>
              <w:fldChar w:fldCharType="begin"/>
            </w:r>
            <w:r w:rsidR="00AA5B6B">
              <w:rPr>
                <w:webHidden/>
              </w:rPr>
              <w:instrText xml:space="preserve"> PAGEREF _Toc17902919 \h </w:instrText>
            </w:r>
            <w:r w:rsidR="00AA5B6B">
              <w:rPr>
                <w:webHidden/>
              </w:rPr>
            </w:r>
            <w:r w:rsidR="00AA5B6B">
              <w:rPr>
                <w:webHidden/>
              </w:rPr>
              <w:fldChar w:fldCharType="separate"/>
            </w:r>
            <w:r w:rsidR="004E5C8C">
              <w:rPr>
                <w:webHidden/>
              </w:rPr>
              <w:t>472</w:t>
            </w:r>
            <w:r w:rsidR="00AA5B6B">
              <w:rPr>
                <w:webHidden/>
              </w:rPr>
              <w:fldChar w:fldCharType="end"/>
            </w:r>
          </w:hyperlink>
        </w:p>
        <w:p w14:paraId="443C71F8" w14:textId="024F0275"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20" w:history="1">
            <w:r w:rsidR="00AA5B6B" w:rsidRPr="00BB0CC7">
              <w:rPr>
                <w:rStyle w:val="Hyperlnk"/>
                <w:rFonts w:eastAsiaTheme="majorEastAsia"/>
                <w14:scene3d>
                  <w14:camera w14:prst="orthographicFront"/>
                  <w14:lightRig w14:rig="threePt" w14:dir="t">
                    <w14:rot w14:lat="0" w14:lon="0" w14:rev="0"/>
                  </w14:lightRig>
                </w14:scene3d>
              </w:rPr>
              <w:t>12.4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Europabolag och europakooperativ</w:t>
            </w:r>
            <w:r w:rsidR="00AA5B6B">
              <w:rPr>
                <w:webHidden/>
              </w:rPr>
              <w:tab/>
            </w:r>
            <w:r w:rsidR="00AA5B6B">
              <w:rPr>
                <w:webHidden/>
              </w:rPr>
              <w:fldChar w:fldCharType="begin"/>
            </w:r>
            <w:r w:rsidR="00AA5B6B">
              <w:rPr>
                <w:webHidden/>
              </w:rPr>
              <w:instrText xml:space="preserve"> PAGEREF _Toc17902920 \h </w:instrText>
            </w:r>
            <w:r w:rsidR="00AA5B6B">
              <w:rPr>
                <w:webHidden/>
              </w:rPr>
            </w:r>
            <w:r w:rsidR="00AA5B6B">
              <w:rPr>
                <w:webHidden/>
              </w:rPr>
              <w:fldChar w:fldCharType="separate"/>
            </w:r>
            <w:r w:rsidR="004E5C8C">
              <w:rPr>
                <w:webHidden/>
              </w:rPr>
              <w:t>476</w:t>
            </w:r>
            <w:r w:rsidR="00AA5B6B">
              <w:rPr>
                <w:webHidden/>
              </w:rPr>
              <w:fldChar w:fldCharType="end"/>
            </w:r>
          </w:hyperlink>
        </w:p>
        <w:p w14:paraId="5DED03AB" w14:textId="13335E3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21" w:history="1">
            <w:r w:rsidR="00AA5B6B" w:rsidRPr="00BB0CC7">
              <w:rPr>
                <w:rStyle w:val="Hyperlnk"/>
                <w:rFonts w:eastAsiaTheme="majorEastAsia"/>
                <w14:scene3d>
                  <w14:camera w14:prst="orthographicFront"/>
                  <w14:lightRig w14:rig="threePt" w14:dir="t">
                    <w14:rot w14:lat="0" w14:lon="0" w14:rev="0"/>
                  </w14:lightRig>
                </w14:scene3d>
              </w:rPr>
              <w:t>12.5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Avtalsrätt</w:t>
            </w:r>
            <w:r w:rsidR="00AA5B6B">
              <w:rPr>
                <w:webHidden/>
              </w:rPr>
              <w:tab/>
            </w:r>
            <w:r w:rsidR="00AA5B6B">
              <w:rPr>
                <w:webHidden/>
              </w:rPr>
              <w:fldChar w:fldCharType="begin"/>
            </w:r>
            <w:r w:rsidR="00AA5B6B">
              <w:rPr>
                <w:webHidden/>
              </w:rPr>
              <w:instrText xml:space="preserve"> PAGEREF _Toc17902921 \h </w:instrText>
            </w:r>
            <w:r w:rsidR="00AA5B6B">
              <w:rPr>
                <w:webHidden/>
              </w:rPr>
            </w:r>
            <w:r w:rsidR="00AA5B6B">
              <w:rPr>
                <w:webHidden/>
              </w:rPr>
              <w:fldChar w:fldCharType="separate"/>
            </w:r>
            <w:r w:rsidR="004E5C8C">
              <w:rPr>
                <w:webHidden/>
              </w:rPr>
              <w:t>478</w:t>
            </w:r>
            <w:r w:rsidR="00AA5B6B">
              <w:rPr>
                <w:webHidden/>
              </w:rPr>
              <w:fldChar w:fldCharType="end"/>
            </w:r>
          </w:hyperlink>
        </w:p>
        <w:p w14:paraId="68B2A962" w14:textId="322BD34B" w:rsidR="00AA5B6B" w:rsidRDefault="00D05616">
          <w:pPr>
            <w:pStyle w:val="Innehll1"/>
            <w:rPr>
              <w:rFonts w:asciiTheme="minorHAnsi" w:eastAsiaTheme="minorEastAsia" w:hAnsiTheme="minorHAnsi"/>
              <w:sz w:val="22"/>
              <w:lang w:eastAsia="sv-SE"/>
            </w:rPr>
          </w:pPr>
          <w:hyperlink w:anchor="_Toc17902922" w:history="1">
            <w:r w:rsidR="00AA5B6B" w:rsidRPr="00BB0CC7">
              <w:rPr>
                <w:rStyle w:val="Hyperlnk"/>
                <w14:scene3d>
                  <w14:camera w14:prst="orthographicFront"/>
                  <w14:lightRig w14:rig="threePt" w14:dir="t">
                    <w14:rot w14:lat="0" w14:lon="0" w14:rev="0"/>
                  </w14:lightRig>
                </w14:scene3d>
              </w:rPr>
              <w:t>13</w:t>
            </w:r>
            <w:r w:rsidR="00AA5B6B">
              <w:rPr>
                <w:rFonts w:asciiTheme="minorHAnsi" w:eastAsiaTheme="minorEastAsia" w:hAnsiTheme="minorHAnsi"/>
                <w:sz w:val="22"/>
                <w:lang w:eastAsia="sv-SE"/>
              </w:rPr>
              <w:tab/>
            </w:r>
            <w:r w:rsidR="00AA5B6B" w:rsidRPr="00BB0CC7">
              <w:rPr>
                <w:rStyle w:val="Hyperlnk"/>
              </w:rPr>
              <w:t>Tillsyn, ingripanden och andra åtgärder</w:t>
            </w:r>
            <w:r w:rsidR="00AA5B6B">
              <w:rPr>
                <w:webHidden/>
              </w:rPr>
              <w:tab/>
            </w:r>
            <w:r w:rsidR="00AA5B6B">
              <w:rPr>
                <w:webHidden/>
              </w:rPr>
              <w:fldChar w:fldCharType="begin"/>
            </w:r>
            <w:r w:rsidR="00AA5B6B">
              <w:rPr>
                <w:webHidden/>
              </w:rPr>
              <w:instrText xml:space="preserve"> PAGEREF _Toc17902922 \h </w:instrText>
            </w:r>
            <w:r w:rsidR="00AA5B6B">
              <w:rPr>
                <w:webHidden/>
              </w:rPr>
            </w:r>
            <w:r w:rsidR="00AA5B6B">
              <w:rPr>
                <w:webHidden/>
              </w:rPr>
              <w:fldChar w:fldCharType="separate"/>
            </w:r>
            <w:r w:rsidR="004E5C8C">
              <w:rPr>
                <w:webHidden/>
              </w:rPr>
              <w:t>482</w:t>
            </w:r>
            <w:r w:rsidR="00AA5B6B">
              <w:rPr>
                <w:webHidden/>
              </w:rPr>
              <w:fldChar w:fldCharType="end"/>
            </w:r>
          </w:hyperlink>
        </w:p>
        <w:p w14:paraId="291914E1" w14:textId="31842E03"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23" w:history="1">
            <w:r w:rsidR="00AA5B6B" w:rsidRPr="00BB0CC7">
              <w:rPr>
                <w:rStyle w:val="Hyperlnk"/>
                <w:rFonts w:eastAsiaTheme="majorEastAsia"/>
                <w14:scene3d>
                  <w14:camera w14:prst="orthographicFront"/>
                  <w14:lightRig w14:rig="threePt" w14:dir="t">
                    <w14:rot w14:lat="0" w14:lon="0" w14:rev="0"/>
                  </w14:lightRig>
                </w14:scene3d>
              </w:rPr>
              <w:t>13.1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Tillsyn över tjänstepensionsföretag</w:t>
            </w:r>
            <w:r w:rsidR="00AA5B6B">
              <w:rPr>
                <w:webHidden/>
              </w:rPr>
              <w:tab/>
            </w:r>
            <w:r w:rsidR="00AA5B6B">
              <w:rPr>
                <w:webHidden/>
              </w:rPr>
              <w:fldChar w:fldCharType="begin"/>
            </w:r>
            <w:r w:rsidR="00AA5B6B">
              <w:rPr>
                <w:webHidden/>
              </w:rPr>
              <w:instrText xml:space="preserve"> PAGEREF _Toc17902923 \h </w:instrText>
            </w:r>
            <w:r w:rsidR="00AA5B6B">
              <w:rPr>
                <w:webHidden/>
              </w:rPr>
            </w:r>
            <w:r w:rsidR="00AA5B6B">
              <w:rPr>
                <w:webHidden/>
              </w:rPr>
              <w:fldChar w:fldCharType="separate"/>
            </w:r>
            <w:r w:rsidR="004E5C8C">
              <w:rPr>
                <w:webHidden/>
              </w:rPr>
              <w:t>482</w:t>
            </w:r>
            <w:r w:rsidR="00AA5B6B">
              <w:rPr>
                <w:webHidden/>
              </w:rPr>
              <w:fldChar w:fldCharType="end"/>
            </w:r>
          </w:hyperlink>
        </w:p>
        <w:p w14:paraId="4242D461" w14:textId="2EA411C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24" w:history="1">
            <w:r w:rsidR="00AA5B6B" w:rsidRPr="00BB0CC7">
              <w:rPr>
                <w:rStyle w:val="Hyperlnk"/>
                <w:rFonts w:eastAsiaTheme="majorEastAsia"/>
              </w:rPr>
              <w:t>13.1.1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Registrering av och tillsyn över tjänstepensionsföretag</w:t>
            </w:r>
            <w:r w:rsidR="00AA5B6B">
              <w:rPr>
                <w:webHidden/>
              </w:rPr>
              <w:tab/>
            </w:r>
            <w:r w:rsidR="00AA5B6B">
              <w:rPr>
                <w:webHidden/>
              </w:rPr>
              <w:fldChar w:fldCharType="begin"/>
            </w:r>
            <w:r w:rsidR="00AA5B6B">
              <w:rPr>
                <w:webHidden/>
              </w:rPr>
              <w:instrText xml:space="preserve"> PAGEREF _Toc17902924 \h </w:instrText>
            </w:r>
            <w:r w:rsidR="00AA5B6B">
              <w:rPr>
                <w:webHidden/>
              </w:rPr>
            </w:r>
            <w:r w:rsidR="00AA5B6B">
              <w:rPr>
                <w:webHidden/>
              </w:rPr>
              <w:fldChar w:fldCharType="separate"/>
            </w:r>
            <w:r w:rsidR="004E5C8C">
              <w:rPr>
                <w:webHidden/>
              </w:rPr>
              <w:t>482</w:t>
            </w:r>
            <w:r w:rsidR="00AA5B6B">
              <w:rPr>
                <w:webHidden/>
              </w:rPr>
              <w:fldChar w:fldCharType="end"/>
            </w:r>
          </w:hyperlink>
        </w:p>
        <w:p w14:paraId="18DA6282" w14:textId="6B542EDB"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25" w:history="1">
            <w:r w:rsidR="00AA5B6B" w:rsidRPr="00BB0CC7">
              <w:rPr>
                <w:rStyle w:val="Hyperlnk"/>
                <w:rFonts w:eastAsiaTheme="majorEastAsia"/>
              </w:rPr>
              <w:t>13.1.2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Kapitaltillägg</w:t>
            </w:r>
            <w:r w:rsidR="00AA5B6B">
              <w:rPr>
                <w:webHidden/>
              </w:rPr>
              <w:tab/>
            </w:r>
            <w:r w:rsidR="00AA5B6B">
              <w:rPr>
                <w:webHidden/>
              </w:rPr>
              <w:fldChar w:fldCharType="begin"/>
            </w:r>
            <w:r w:rsidR="00AA5B6B">
              <w:rPr>
                <w:webHidden/>
              </w:rPr>
              <w:instrText xml:space="preserve"> PAGEREF _Toc17902925 \h </w:instrText>
            </w:r>
            <w:r w:rsidR="00AA5B6B">
              <w:rPr>
                <w:webHidden/>
              </w:rPr>
            </w:r>
            <w:r w:rsidR="00AA5B6B">
              <w:rPr>
                <w:webHidden/>
              </w:rPr>
              <w:fldChar w:fldCharType="separate"/>
            </w:r>
            <w:r w:rsidR="004E5C8C">
              <w:rPr>
                <w:webHidden/>
              </w:rPr>
              <w:t>497</w:t>
            </w:r>
            <w:r w:rsidR="00AA5B6B">
              <w:rPr>
                <w:webHidden/>
              </w:rPr>
              <w:fldChar w:fldCharType="end"/>
            </w:r>
          </w:hyperlink>
        </w:p>
        <w:p w14:paraId="0D01E3D4" w14:textId="00BB8571"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26" w:history="1">
            <w:r w:rsidR="00AA5B6B" w:rsidRPr="00BB0CC7">
              <w:rPr>
                <w:rStyle w:val="Hyperlnk"/>
                <w:rFonts w:eastAsiaTheme="majorEastAsia"/>
                <w14:scene3d>
                  <w14:camera w14:prst="orthographicFront"/>
                  <w14:lightRig w14:rig="threePt" w14:dir="t">
                    <w14:rot w14:lat="0" w14:lon="0" w14:rev="0"/>
                  </w14:lightRig>
                </w14:scene3d>
              </w:rPr>
              <w:t>13.2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Ingripanden mot tjänstepensionsföretag och andra åtgärder</w:t>
            </w:r>
            <w:r w:rsidR="00AA5B6B">
              <w:rPr>
                <w:webHidden/>
              </w:rPr>
              <w:tab/>
            </w:r>
            <w:r w:rsidR="00AA5B6B">
              <w:rPr>
                <w:webHidden/>
              </w:rPr>
              <w:fldChar w:fldCharType="begin"/>
            </w:r>
            <w:r w:rsidR="00AA5B6B">
              <w:rPr>
                <w:webHidden/>
              </w:rPr>
              <w:instrText xml:space="preserve"> PAGEREF _Toc17902926 \h </w:instrText>
            </w:r>
            <w:r w:rsidR="00AA5B6B">
              <w:rPr>
                <w:webHidden/>
              </w:rPr>
            </w:r>
            <w:r w:rsidR="00AA5B6B">
              <w:rPr>
                <w:webHidden/>
              </w:rPr>
              <w:fldChar w:fldCharType="separate"/>
            </w:r>
            <w:r w:rsidR="004E5C8C">
              <w:rPr>
                <w:webHidden/>
              </w:rPr>
              <w:t>500</w:t>
            </w:r>
            <w:r w:rsidR="00AA5B6B">
              <w:rPr>
                <w:webHidden/>
              </w:rPr>
              <w:fldChar w:fldCharType="end"/>
            </w:r>
          </w:hyperlink>
        </w:p>
        <w:p w14:paraId="1C8E0440" w14:textId="19E1B94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27" w:history="1">
            <w:r w:rsidR="00AA5B6B" w:rsidRPr="00BB0CC7">
              <w:rPr>
                <w:rStyle w:val="Hyperlnk"/>
                <w:rFonts w:eastAsiaTheme="majorEastAsia"/>
              </w:rPr>
              <w:t>13.2.1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När Finansinspektionen ska ingripa</w:t>
            </w:r>
            <w:r w:rsidR="00AA5B6B">
              <w:rPr>
                <w:webHidden/>
              </w:rPr>
              <w:tab/>
            </w:r>
            <w:r w:rsidR="00AA5B6B">
              <w:rPr>
                <w:webHidden/>
              </w:rPr>
              <w:fldChar w:fldCharType="begin"/>
            </w:r>
            <w:r w:rsidR="00AA5B6B">
              <w:rPr>
                <w:webHidden/>
              </w:rPr>
              <w:instrText xml:space="preserve"> PAGEREF _Toc17902927 \h </w:instrText>
            </w:r>
            <w:r w:rsidR="00AA5B6B">
              <w:rPr>
                <w:webHidden/>
              </w:rPr>
            </w:r>
            <w:r w:rsidR="00AA5B6B">
              <w:rPr>
                <w:webHidden/>
              </w:rPr>
              <w:fldChar w:fldCharType="separate"/>
            </w:r>
            <w:r w:rsidR="004E5C8C">
              <w:rPr>
                <w:webHidden/>
              </w:rPr>
              <w:t>500</w:t>
            </w:r>
            <w:r w:rsidR="00AA5B6B">
              <w:rPr>
                <w:webHidden/>
              </w:rPr>
              <w:fldChar w:fldCharType="end"/>
            </w:r>
          </w:hyperlink>
        </w:p>
        <w:p w14:paraId="0F45C2A0" w14:textId="6D8238AA"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28" w:history="1">
            <w:r w:rsidR="00AA5B6B" w:rsidRPr="00BB0CC7">
              <w:rPr>
                <w:rStyle w:val="Hyperlnk"/>
                <w:rFonts w:eastAsiaTheme="majorEastAsia"/>
              </w:rPr>
              <w:t>13.2.2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Hur Finansinspektionen ska ingripa</w:t>
            </w:r>
            <w:r w:rsidR="00AA5B6B">
              <w:rPr>
                <w:webHidden/>
              </w:rPr>
              <w:tab/>
            </w:r>
            <w:r w:rsidR="00AA5B6B">
              <w:rPr>
                <w:webHidden/>
              </w:rPr>
              <w:fldChar w:fldCharType="begin"/>
            </w:r>
            <w:r w:rsidR="00AA5B6B">
              <w:rPr>
                <w:webHidden/>
              </w:rPr>
              <w:instrText xml:space="preserve"> PAGEREF _Toc17902928 \h </w:instrText>
            </w:r>
            <w:r w:rsidR="00AA5B6B">
              <w:rPr>
                <w:webHidden/>
              </w:rPr>
            </w:r>
            <w:r w:rsidR="00AA5B6B">
              <w:rPr>
                <w:webHidden/>
              </w:rPr>
              <w:fldChar w:fldCharType="separate"/>
            </w:r>
            <w:r w:rsidR="004E5C8C">
              <w:rPr>
                <w:webHidden/>
              </w:rPr>
              <w:t>504</w:t>
            </w:r>
            <w:r w:rsidR="00AA5B6B">
              <w:rPr>
                <w:webHidden/>
              </w:rPr>
              <w:fldChar w:fldCharType="end"/>
            </w:r>
          </w:hyperlink>
        </w:p>
        <w:p w14:paraId="02483085" w14:textId="125D672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29" w:history="1">
            <w:r w:rsidR="00AA5B6B" w:rsidRPr="00BB0CC7">
              <w:rPr>
                <w:rStyle w:val="Hyperlnk"/>
                <w:rFonts w:eastAsiaTheme="majorEastAsia"/>
              </w:rPr>
              <w:t>13.2.3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Ingripande om ett tjänstepensionsföretag inte uppfyller det riskkänsliga kapitalkravet</w:t>
            </w:r>
            <w:r w:rsidR="00AA5B6B">
              <w:rPr>
                <w:webHidden/>
              </w:rPr>
              <w:tab/>
            </w:r>
            <w:r w:rsidR="00AA5B6B">
              <w:rPr>
                <w:webHidden/>
              </w:rPr>
              <w:fldChar w:fldCharType="begin"/>
            </w:r>
            <w:r w:rsidR="00AA5B6B">
              <w:rPr>
                <w:webHidden/>
              </w:rPr>
              <w:instrText xml:space="preserve"> PAGEREF _Toc17902929 \h </w:instrText>
            </w:r>
            <w:r w:rsidR="00AA5B6B">
              <w:rPr>
                <w:webHidden/>
              </w:rPr>
            </w:r>
            <w:r w:rsidR="00AA5B6B">
              <w:rPr>
                <w:webHidden/>
              </w:rPr>
              <w:fldChar w:fldCharType="separate"/>
            </w:r>
            <w:r w:rsidR="004E5C8C">
              <w:rPr>
                <w:webHidden/>
              </w:rPr>
              <w:t>509</w:t>
            </w:r>
            <w:r w:rsidR="00AA5B6B">
              <w:rPr>
                <w:webHidden/>
              </w:rPr>
              <w:fldChar w:fldCharType="end"/>
            </w:r>
          </w:hyperlink>
        </w:p>
        <w:p w14:paraId="267A213B" w14:textId="0AFF17E0"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0" w:history="1">
            <w:r w:rsidR="00AA5B6B" w:rsidRPr="00BB0CC7">
              <w:rPr>
                <w:rStyle w:val="Hyperlnk"/>
                <w:rFonts w:eastAsiaTheme="majorEastAsia"/>
              </w:rPr>
              <w:t>13.2.4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Förlängd tidsfrist vid synnerligen ogynnsamma marknadsförhållanden</w:t>
            </w:r>
            <w:r w:rsidR="00AA5B6B">
              <w:rPr>
                <w:webHidden/>
              </w:rPr>
              <w:tab/>
            </w:r>
            <w:r w:rsidR="00AA5B6B">
              <w:rPr>
                <w:webHidden/>
              </w:rPr>
              <w:fldChar w:fldCharType="begin"/>
            </w:r>
            <w:r w:rsidR="00AA5B6B">
              <w:rPr>
                <w:webHidden/>
              </w:rPr>
              <w:instrText xml:space="preserve"> PAGEREF _Toc17902930 \h </w:instrText>
            </w:r>
            <w:r w:rsidR="00AA5B6B">
              <w:rPr>
                <w:webHidden/>
              </w:rPr>
            </w:r>
            <w:r w:rsidR="00AA5B6B">
              <w:rPr>
                <w:webHidden/>
              </w:rPr>
              <w:fldChar w:fldCharType="separate"/>
            </w:r>
            <w:r w:rsidR="004E5C8C">
              <w:rPr>
                <w:webHidden/>
              </w:rPr>
              <w:t>516</w:t>
            </w:r>
            <w:r w:rsidR="00AA5B6B">
              <w:rPr>
                <w:webHidden/>
              </w:rPr>
              <w:fldChar w:fldCharType="end"/>
            </w:r>
          </w:hyperlink>
        </w:p>
        <w:p w14:paraId="36598FC8" w14:textId="7797A887"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1" w:history="1">
            <w:r w:rsidR="00AA5B6B" w:rsidRPr="00BB0CC7">
              <w:rPr>
                <w:rStyle w:val="Hyperlnk"/>
                <w:rFonts w:eastAsiaTheme="majorEastAsia"/>
              </w:rPr>
              <w:t>13.2.5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Ingripande om minimikapitalkravet eller garantibeloppet inte uppfylls</w:t>
            </w:r>
            <w:r w:rsidR="00AA5B6B">
              <w:rPr>
                <w:webHidden/>
              </w:rPr>
              <w:tab/>
            </w:r>
            <w:r w:rsidR="00AA5B6B">
              <w:rPr>
                <w:webHidden/>
              </w:rPr>
              <w:fldChar w:fldCharType="begin"/>
            </w:r>
            <w:r w:rsidR="00AA5B6B">
              <w:rPr>
                <w:webHidden/>
              </w:rPr>
              <w:instrText xml:space="preserve"> PAGEREF _Toc17902931 \h </w:instrText>
            </w:r>
            <w:r w:rsidR="00AA5B6B">
              <w:rPr>
                <w:webHidden/>
              </w:rPr>
            </w:r>
            <w:r w:rsidR="00AA5B6B">
              <w:rPr>
                <w:webHidden/>
              </w:rPr>
              <w:fldChar w:fldCharType="separate"/>
            </w:r>
            <w:r w:rsidR="004E5C8C">
              <w:rPr>
                <w:webHidden/>
              </w:rPr>
              <w:t>520</w:t>
            </w:r>
            <w:r w:rsidR="00AA5B6B">
              <w:rPr>
                <w:webHidden/>
              </w:rPr>
              <w:fldChar w:fldCharType="end"/>
            </w:r>
          </w:hyperlink>
        </w:p>
        <w:p w14:paraId="24EDB0BE" w14:textId="1B198D39"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2" w:history="1">
            <w:r w:rsidR="00AA5B6B" w:rsidRPr="00BB0CC7">
              <w:rPr>
                <w:rStyle w:val="Hyperlnk"/>
                <w:rFonts w:eastAsiaTheme="majorEastAsia"/>
              </w:rPr>
              <w:t>13.2.6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Återkallelse av tillstånd i vissa fall</w:t>
            </w:r>
            <w:r w:rsidR="00AA5B6B">
              <w:rPr>
                <w:webHidden/>
              </w:rPr>
              <w:tab/>
            </w:r>
            <w:r w:rsidR="00AA5B6B">
              <w:rPr>
                <w:webHidden/>
              </w:rPr>
              <w:fldChar w:fldCharType="begin"/>
            </w:r>
            <w:r w:rsidR="00AA5B6B">
              <w:rPr>
                <w:webHidden/>
              </w:rPr>
              <w:instrText xml:space="preserve"> PAGEREF _Toc17902932 \h </w:instrText>
            </w:r>
            <w:r w:rsidR="00AA5B6B">
              <w:rPr>
                <w:webHidden/>
              </w:rPr>
            </w:r>
            <w:r w:rsidR="00AA5B6B">
              <w:rPr>
                <w:webHidden/>
              </w:rPr>
              <w:fldChar w:fldCharType="separate"/>
            </w:r>
            <w:r w:rsidR="004E5C8C">
              <w:rPr>
                <w:webHidden/>
              </w:rPr>
              <w:t>525</w:t>
            </w:r>
            <w:r w:rsidR="00AA5B6B">
              <w:rPr>
                <w:webHidden/>
              </w:rPr>
              <w:fldChar w:fldCharType="end"/>
            </w:r>
          </w:hyperlink>
        </w:p>
        <w:p w14:paraId="4DA22EA2" w14:textId="6F56412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3" w:history="1">
            <w:r w:rsidR="00AA5B6B" w:rsidRPr="00BB0CC7">
              <w:rPr>
                <w:rStyle w:val="Hyperlnk"/>
                <w:rFonts w:eastAsiaTheme="majorEastAsia"/>
              </w:rPr>
              <w:t>13.2.7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Ingripanden mot vissa typer av moderföretag och mot den som saknar tillstånd</w:t>
            </w:r>
            <w:r w:rsidR="00AA5B6B">
              <w:rPr>
                <w:webHidden/>
              </w:rPr>
              <w:tab/>
            </w:r>
            <w:r w:rsidR="00AA5B6B">
              <w:rPr>
                <w:webHidden/>
              </w:rPr>
              <w:fldChar w:fldCharType="begin"/>
            </w:r>
            <w:r w:rsidR="00AA5B6B">
              <w:rPr>
                <w:webHidden/>
              </w:rPr>
              <w:instrText xml:space="preserve"> PAGEREF _Toc17902933 \h </w:instrText>
            </w:r>
            <w:r w:rsidR="00AA5B6B">
              <w:rPr>
                <w:webHidden/>
              </w:rPr>
            </w:r>
            <w:r w:rsidR="00AA5B6B">
              <w:rPr>
                <w:webHidden/>
              </w:rPr>
              <w:fldChar w:fldCharType="separate"/>
            </w:r>
            <w:r w:rsidR="004E5C8C">
              <w:rPr>
                <w:webHidden/>
              </w:rPr>
              <w:t>529</w:t>
            </w:r>
            <w:r w:rsidR="00AA5B6B">
              <w:rPr>
                <w:webHidden/>
              </w:rPr>
              <w:fldChar w:fldCharType="end"/>
            </w:r>
          </w:hyperlink>
        </w:p>
        <w:p w14:paraId="61E3CCE0" w14:textId="01BD68B8" w:rsidR="00AA5B6B" w:rsidRDefault="00D05616">
          <w:pPr>
            <w:pStyle w:val="Innehll1"/>
            <w:rPr>
              <w:rFonts w:asciiTheme="minorHAnsi" w:eastAsiaTheme="minorEastAsia" w:hAnsiTheme="minorHAnsi"/>
              <w:sz w:val="22"/>
              <w:lang w:eastAsia="sv-SE"/>
            </w:rPr>
          </w:pPr>
          <w:hyperlink w:anchor="_Toc17902934" w:history="1">
            <w:r w:rsidR="00AA5B6B" w:rsidRPr="00BB0CC7">
              <w:rPr>
                <w:rStyle w:val="Hyperlnk"/>
                <w14:scene3d>
                  <w14:camera w14:prst="orthographicFront"/>
                  <w14:lightRig w14:rig="threePt" w14:dir="t">
                    <w14:rot w14:lat="0" w14:lon="0" w14:rev="0"/>
                  </w14:lightRig>
                </w14:scene3d>
              </w:rPr>
              <w:t>14</w:t>
            </w:r>
            <w:r w:rsidR="00AA5B6B">
              <w:rPr>
                <w:rFonts w:asciiTheme="minorHAnsi" w:eastAsiaTheme="minorEastAsia" w:hAnsiTheme="minorHAnsi"/>
                <w:sz w:val="22"/>
                <w:lang w:eastAsia="sv-SE"/>
              </w:rPr>
              <w:tab/>
            </w:r>
            <w:r w:rsidR="00AA5B6B" w:rsidRPr="00BB0CC7">
              <w:rPr>
                <w:rStyle w:val="Hyperlnk"/>
              </w:rPr>
              <w:t>Grupper och finansiella konglomerat</w:t>
            </w:r>
            <w:r w:rsidR="00AA5B6B">
              <w:rPr>
                <w:webHidden/>
              </w:rPr>
              <w:tab/>
            </w:r>
            <w:r w:rsidR="00AA5B6B">
              <w:rPr>
                <w:webHidden/>
              </w:rPr>
              <w:fldChar w:fldCharType="begin"/>
            </w:r>
            <w:r w:rsidR="00AA5B6B">
              <w:rPr>
                <w:webHidden/>
              </w:rPr>
              <w:instrText xml:space="preserve"> PAGEREF _Toc17902934 \h </w:instrText>
            </w:r>
            <w:r w:rsidR="00AA5B6B">
              <w:rPr>
                <w:webHidden/>
              </w:rPr>
            </w:r>
            <w:r w:rsidR="00AA5B6B">
              <w:rPr>
                <w:webHidden/>
              </w:rPr>
              <w:fldChar w:fldCharType="separate"/>
            </w:r>
            <w:r w:rsidR="004E5C8C">
              <w:rPr>
                <w:webHidden/>
              </w:rPr>
              <w:t>532</w:t>
            </w:r>
            <w:r w:rsidR="00AA5B6B">
              <w:rPr>
                <w:webHidden/>
              </w:rPr>
              <w:fldChar w:fldCharType="end"/>
            </w:r>
          </w:hyperlink>
        </w:p>
        <w:p w14:paraId="7B3786E9" w14:textId="4088BB59"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35" w:history="1">
            <w:r w:rsidR="00AA5B6B" w:rsidRPr="00BB0CC7">
              <w:rPr>
                <w:rStyle w:val="Hyperlnk"/>
                <w:rFonts w:eastAsiaTheme="majorEastAsia"/>
                <w14:scene3d>
                  <w14:camera w14:prst="orthographicFront"/>
                  <w14:lightRig w14:rig="threePt" w14:dir="t">
                    <w14:rot w14:lat="0" w14:lon="0" w14:rev="0"/>
                  </w14:lightRig>
                </w14:scene3d>
              </w:rPr>
              <w:t>14.1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Grupptillsyn</w:t>
            </w:r>
            <w:r w:rsidR="00AA5B6B">
              <w:rPr>
                <w:webHidden/>
              </w:rPr>
              <w:tab/>
            </w:r>
            <w:r w:rsidR="00AA5B6B">
              <w:rPr>
                <w:webHidden/>
              </w:rPr>
              <w:fldChar w:fldCharType="begin"/>
            </w:r>
            <w:r w:rsidR="00AA5B6B">
              <w:rPr>
                <w:webHidden/>
              </w:rPr>
              <w:instrText xml:space="preserve"> PAGEREF _Toc17902935 \h </w:instrText>
            </w:r>
            <w:r w:rsidR="00AA5B6B">
              <w:rPr>
                <w:webHidden/>
              </w:rPr>
            </w:r>
            <w:r w:rsidR="00AA5B6B">
              <w:rPr>
                <w:webHidden/>
              </w:rPr>
              <w:fldChar w:fldCharType="separate"/>
            </w:r>
            <w:r w:rsidR="004E5C8C">
              <w:rPr>
                <w:webHidden/>
              </w:rPr>
              <w:t>532</w:t>
            </w:r>
            <w:r w:rsidR="00AA5B6B">
              <w:rPr>
                <w:webHidden/>
              </w:rPr>
              <w:fldChar w:fldCharType="end"/>
            </w:r>
          </w:hyperlink>
        </w:p>
        <w:p w14:paraId="1C3F9B2C" w14:textId="7A629E2B"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6" w:history="1">
            <w:r w:rsidR="00AA5B6B" w:rsidRPr="00BB0CC7">
              <w:rPr>
                <w:rStyle w:val="Hyperlnk"/>
                <w:rFonts w:eastAsiaTheme="majorEastAsia"/>
              </w:rPr>
              <w:t>14.1.1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Tjänstepensionsföretag ska omfattas av grupptillsyn</w:t>
            </w:r>
            <w:r w:rsidR="00AA5B6B">
              <w:rPr>
                <w:webHidden/>
              </w:rPr>
              <w:tab/>
            </w:r>
            <w:r w:rsidR="00AA5B6B">
              <w:rPr>
                <w:webHidden/>
              </w:rPr>
              <w:fldChar w:fldCharType="begin"/>
            </w:r>
            <w:r w:rsidR="00AA5B6B">
              <w:rPr>
                <w:webHidden/>
              </w:rPr>
              <w:instrText xml:space="preserve"> PAGEREF _Toc17902936 \h </w:instrText>
            </w:r>
            <w:r w:rsidR="00AA5B6B">
              <w:rPr>
                <w:webHidden/>
              </w:rPr>
            </w:r>
            <w:r w:rsidR="00AA5B6B">
              <w:rPr>
                <w:webHidden/>
              </w:rPr>
              <w:fldChar w:fldCharType="separate"/>
            </w:r>
            <w:r w:rsidR="004E5C8C">
              <w:rPr>
                <w:webHidden/>
              </w:rPr>
              <w:t>532</w:t>
            </w:r>
            <w:r w:rsidR="00AA5B6B">
              <w:rPr>
                <w:webHidden/>
              </w:rPr>
              <w:fldChar w:fldCharType="end"/>
            </w:r>
          </w:hyperlink>
        </w:p>
        <w:p w14:paraId="4F30AAA5" w14:textId="1BD74E3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7" w:history="1">
            <w:r w:rsidR="00AA5B6B" w:rsidRPr="00BB0CC7">
              <w:rPr>
                <w:rStyle w:val="Hyperlnk"/>
                <w:rFonts w:eastAsiaTheme="majorEastAsia"/>
                <w:lang w:eastAsia="sv-SE"/>
              </w:rPr>
              <w:t>14.1.2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Fall då </w:t>
            </w:r>
            <w:r w:rsidR="00AA5B6B" w:rsidRPr="00BB0CC7">
              <w:rPr>
                <w:rStyle w:val="Hyperlnk"/>
                <w:rFonts w:eastAsiaTheme="majorEastAsia"/>
              </w:rPr>
              <w:t>grupptillsyn</w:t>
            </w:r>
            <w:r w:rsidR="00AA5B6B" w:rsidRPr="00BB0CC7">
              <w:rPr>
                <w:rStyle w:val="Hyperlnk"/>
                <w:rFonts w:eastAsiaTheme="majorEastAsia"/>
                <w:lang w:eastAsia="sv-SE"/>
              </w:rPr>
              <w:t xml:space="preserve"> ska </w:t>
            </w:r>
            <w:r w:rsidR="00AA5B6B" w:rsidRPr="00BB0CC7">
              <w:rPr>
                <w:rStyle w:val="Hyperlnk"/>
                <w:rFonts w:eastAsiaTheme="majorEastAsia"/>
              </w:rPr>
              <w:t>utövas</w:t>
            </w:r>
            <w:r w:rsidR="00AA5B6B">
              <w:rPr>
                <w:webHidden/>
              </w:rPr>
              <w:tab/>
            </w:r>
            <w:r w:rsidR="00AA5B6B">
              <w:rPr>
                <w:webHidden/>
              </w:rPr>
              <w:fldChar w:fldCharType="begin"/>
            </w:r>
            <w:r w:rsidR="00AA5B6B">
              <w:rPr>
                <w:webHidden/>
              </w:rPr>
              <w:instrText xml:space="preserve"> PAGEREF _Toc17902937 \h </w:instrText>
            </w:r>
            <w:r w:rsidR="00AA5B6B">
              <w:rPr>
                <w:webHidden/>
              </w:rPr>
            </w:r>
            <w:r w:rsidR="00AA5B6B">
              <w:rPr>
                <w:webHidden/>
              </w:rPr>
              <w:fldChar w:fldCharType="separate"/>
            </w:r>
            <w:r w:rsidR="004E5C8C">
              <w:rPr>
                <w:webHidden/>
              </w:rPr>
              <w:t>536</w:t>
            </w:r>
            <w:r w:rsidR="00AA5B6B">
              <w:rPr>
                <w:webHidden/>
              </w:rPr>
              <w:fldChar w:fldCharType="end"/>
            </w:r>
          </w:hyperlink>
        </w:p>
        <w:p w14:paraId="190F569B" w14:textId="4130D027"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8" w:history="1">
            <w:r w:rsidR="00AA5B6B" w:rsidRPr="00BB0CC7">
              <w:rPr>
                <w:rStyle w:val="Hyperlnk"/>
                <w:rFonts w:eastAsiaTheme="majorEastAsia"/>
              </w:rPr>
              <w:t>14.1.3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Grupptillsyn över tjänstepensionsföretag ska utövas vid sidan av grupptillsynen över försäkringsföretag</w:t>
            </w:r>
            <w:r w:rsidR="00AA5B6B">
              <w:rPr>
                <w:webHidden/>
              </w:rPr>
              <w:tab/>
            </w:r>
            <w:r w:rsidR="00AA5B6B">
              <w:rPr>
                <w:webHidden/>
              </w:rPr>
              <w:fldChar w:fldCharType="begin"/>
            </w:r>
            <w:r w:rsidR="00AA5B6B">
              <w:rPr>
                <w:webHidden/>
              </w:rPr>
              <w:instrText xml:space="preserve"> PAGEREF _Toc17902938 \h </w:instrText>
            </w:r>
            <w:r w:rsidR="00AA5B6B">
              <w:rPr>
                <w:webHidden/>
              </w:rPr>
            </w:r>
            <w:r w:rsidR="00AA5B6B">
              <w:rPr>
                <w:webHidden/>
              </w:rPr>
              <w:fldChar w:fldCharType="separate"/>
            </w:r>
            <w:r w:rsidR="004E5C8C">
              <w:rPr>
                <w:webHidden/>
              </w:rPr>
              <w:t>549</w:t>
            </w:r>
            <w:r w:rsidR="00AA5B6B">
              <w:rPr>
                <w:webHidden/>
              </w:rPr>
              <w:fldChar w:fldCharType="end"/>
            </w:r>
          </w:hyperlink>
        </w:p>
        <w:p w14:paraId="7C7A49E7" w14:textId="1E35CEC6"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39" w:history="1">
            <w:r w:rsidR="00AA5B6B" w:rsidRPr="00BB0CC7">
              <w:rPr>
                <w:rStyle w:val="Hyperlnk"/>
                <w:rFonts w:eastAsiaTheme="majorEastAsia"/>
                <w:lang w:eastAsia="sv-SE"/>
              </w:rPr>
              <w:t>14.1.4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Nivån för </w:t>
            </w:r>
            <w:r w:rsidR="00AA5B6B" w:rsidRPr="00BB0CC7">
              <w:rPr>
                <w:rStyle w:val="Hyperlnk"/>
                <w:rFonts w:eastAsiaTheme="majorEastAsia"/>
              </w:rPr>
              <w:t>grupptillsyn</w:t>
            </w:r>
            <w:r w:rsidR="00AA5B6B">
              <w:rPr>
                <w:webHidden/>
              </w:rPr>
              <w:tab/>
            </w:r>
            <w:r w:rsidR="00AA5B6B">
              <w:rPr>
                <w:webHidden/>
              </w:rPr>
              <w:fldChar w:fldCharType="begin"/>
            </w:r>
            <w:r w:rsidR="00AA5B6B">
              <w:rPr>
                <w:webHidden/>
              </w:rPr>
              <w:instrText xml:space="preserve"> PAGEREF _Toc17902939 \h </w:instrText>
            </w:r>
            <w:r w:rsidR="00AA5B6B">
              <w:rPr>
                <w:webHidden/>
              </w:rPr>
            </w:r>
            <w:r w:rsidR="00AA5B6B">
              <w:rPr>
                <w:webHidden/>
              </w:rPr>
              <w:fldChar w:fldCharType="separate"/>
            </w:r>
            <w:r w:rsidR="004E5C8C">
              <w:rPr>
                <w:webHidden/>
              </w:rPr>
              <w:t>558</w:t>
            </w:r>
            <w:r w:rsidR="00AA5B6B">
              <w:rPr>
                <w:webHidden/>
              </w:rPr>
              <w:fldChar w:fldCharType="end"/>
            </w:r>
          </w:hyperlink>
        </w:p>
        <w:p w14:paraId="7A721BB3" w14:textId="6A39E28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0" w:history="1">
            <w:r w:rsidR="00AA5B6B" w:rsidRPr="00BB0CC7">
              <w:rPr>
                <w:rStyle w:val="Hyperlnk"/>
                <w:rFonts w:eastAsiaTheme="majorEastAsia"/>
                <w:lang w:eastAsia="sv-SE"/>
              </w:rPr>
              <w:t>14.1.5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Fortsatt</w:t>
            </w:r>
            <w:r w:rsidR="00AA5B6B" w:rsidRPr="00BB0CC7">
              <w:rPr>
                <w:rStyle w:val="Hyperlnk"/>
                <w:rFonts w:eastAsiaTheme="majorEastAsia"/>
                <w:lang w:eastAsia="sv-SE"/>
              </w:rPr>
              <w:t xml:space="preserve"> tillsyn över de enskilda </w:t>
            </w:r>
            <w:r w:rsidR="00AA5B6B" w:rsidRPr="00BB0CC7">
              <w:rPr>
                <w:rStyle w:val="Hyperlnk"/>
                <w:rFonts w:eastAsiaTheme="majorEastAsia"/>
              </w:rPr>
              <w:t>företagen</w:t>
            </w:r>
            <w:r w:rsidR="00AA5B6B" w:rsidRPr="00BB0CC7">
              <w:rPr>
                <w:rStyle w:val="Hyperlnk"/>
                <w:rFonts w:eastAsiaTheme="majorEastAsia"/>
                <w:lang w:eastAsia="sv-SE"/>
              </w:rPr>
              <w:t xml:space="preserve"> i en grupp</w:t>
            </w:r>
            <w:r w:rsidR="00AA5B6B">
              <w:rPr>
                <w:webHidden/>
              </w:rPr>
              <w:tab/>
            </w:r>
            <w:r w:rsidR="00AA5B6B">
              <w:rPr>
                <w:webHidden/>
              </w:rPr>
              <w:fldChar w:fldCharType="begin"/>
            </w:r>
            <w:r w:rsidR="00AA5B6B">
              <w:rPr>
                <w:webHidden/>
              </w:rPr>
              <w:instrText xml:space="preserve"> PAGEREF _Toc17902940 \h </w:instrText>
            </w:r>
            <w:r w:rsidR="00AA5B6B">
              <w:rPr>
                <w:webHidden/>
              </w:rPr>
            </w:r>
            <w:r w:rsidR="00AA5B6B">
              <w:rPr>
                <w:webHidden/>
              </w:rPr>
              <w:fldChar w:fldCharType="separate"/>
            </w:r>
            <w:r w:rsidR="004E5C8C">
              <w:rPr>
                <w:webHidden/>
              </w:rPr>
              <w:t>566</w:t>
            </w:r>
            <w:r w:rsidR="00AA5B6B">
              <w:rPr>
                <w:webHidden/>
              </w:rPr>
              <w:fldChar w:fldCharType="end"/>
            </w:r>
          </w:hyperlink>
        </w:p>
        <w:p w14:paraId="069D9ABE" w14:textId="5169520B"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1" w:history="1">
            <w:r w:rsidR="00AA5B6B" w:rsidRPr="00BB0CC7">
              <w:rPr>
                <w:rStyle w:val="Hyperlnk"/>
                <w:rFonts w:eastAsiaTheme="majorEastAsia"/>
                <w:lang w:eastAsia="sv-SE"/>
              </w:rPr>
              <w:t>14.1.6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Grupptillsynsmyndighet</w:t>
            </w:r>
            <w:r w:rsidR="00AA5B6B">
              <w:rPr>
                <w:webHidden/>
              </w:rPr>
              <w:tab/>
            </w:r>
            <w:r w:rsidR="00AA5B6B">
              <w:rPr>
                <w:webHidden/>
              </w:rPr>
              <w:fldChar w:fldCharType="begin"/>
            </w:r>
            <w:r w:rsidR="00AA5B6B">
              <w:rPr>
                <w:webHidden/>
              </w:rPr>
              <w:instrText xml:space="preserve"> PAGEREF _Toc17902941 \h </w:instrText>
            </w:r>
            <w:r w:rsidR="00AA5B6B">
              <w:rPr>
                <w:webHidden/>
              </w:rPr>
            </w:r>
            <w:r w:rsidR="00AA5B6B">
              <w:rPr>
                <w:webHidden/>
              </w:rPr>
              <w:fldChar w:fldCharType="separate"/>
            </w:r>
            <w:r w:rsidR="004E5C8C">
              <w:rPr>
                <w:webHidden/>
              </w:rPr>
              <w:t>567</w:t>
            </w:r>
            <w:r w:rsidR="00AA5B6B">
              <w:rPr>
                <w:webHidden/>
              </w:rPr>
              <w:fldChar w:fldCharType="end"/>
            </w:r>
          </w:hyperlink>
        </w:p>
        <w:p w14:paraId="6746101C" w14:textId="700259DF"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2" w:history="1">
            <w:r w:rsidR="00AA5B6B" w:rsidRPr="00BB0CC7">
              <w:rPr>
                <w:rStyle w:val="Hyperlnk"/>
                <w:rFonts w:eastAsiaTheme="majorEastAsia"/>
                <w:lang w:eastAsia="sv-SE"/>
              </w:rPr>
              <w:t>14.1.7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Beslut att inte beakta </w:t>
            </w:r>
            <w:r w:rsidR="00AA5B6B" w:rsidRPr="00BB0CC7">
              <w:rPr>
                <w:rStyle w:val="Hyperlnk"/>
                <w:rFonts w:eastAsiaTheme="majorEastAsia"/>
              </w:rPr>
              <w:t>företag</w:t>
            </w:r>
            <w:r w:rsidR="00AA5B6B" w:rsidRPr="00BB0CC7">
              <w:rPr>
                <w:rStyle w:val="Hyperlnk"/>
                <w:rFonts w:eastAsiaTheme="majorEastAsia"/>
                <w:lang w:eastAsia="sv-SE"/>
              </w:rPr>
              <w:t xml:space="preserve"> i grupptillsynen</w:t>
            </w:r>
            <w:r w:rsidR="00AA5B6B">
              <w:rPr>
                <w:webHidden/>
              </w:rPr>
              <w:tab/>
            </w:r>
            <w:r w:rsidR="00AA5B6B">
              <w:rPr>
                <w:webHidden/>
              </w:rPr>
              <w:fldChar w:fldCharType="begin"/>
            </w:r>
            <w:r w:rsidR="00AA5B6B">
              <w:rPr>
                <w:webHidden/>
              </w:rPr>
              <w:instrText xml:space="preserve"> PAGEREF _Toc17902942 \h </w:instrText>
            </w:r>
            <w:r w:rsidR="00AA5B6B">
              <w:rPr>
                <w:webHidden/>
              </w:rPr>
            </w:r>
            <w:r w:rsidR="00AA5B6B">
              <w:rPr>
                <w:webHidden/>
              </w:rPr>
              <w:fldChar w:fldCharType="separate"/>
            </w:r>
            <w:r w:rsidR="004E5C8C">
              <w:rPr>
                <w:webHidden/>
              </w:rPr>
              <w:t>569</w:t>
            </w:r>
            <w:r w:rsidR="00AA5B6B">
              <w:rPr>
                <w:webHidden/>
              </w:rPr>
              <w:fldChar w:fldCharType="end"/>
            </w:r>
          </w:hyperlink>
        </w:p>
        <w:p w14:paraId="05E4FF02" w14:textId="7072918E"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3" w:history="1">
            <w:r w:rsidR="00AA5B6B" w:rsidRPr="00BB0CC7">
              <w:rPr>
                <w:rStyle w:val="Hyperlnk"/>
                <w:rFonts w:eastAsiaTheme="majorEastAsia"/>
                <w:lang w:eastAsia="sv-SE"/>
              </w:rPr>
              <w:t>14.1.8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Parallella </w:t>
            </w:r>
            <w:r w:rsidR="00AA5B6B" w:rsidRPr="00BB0CC7">
              <w:rPr>
                <w:rStyle w:val="Hyperlnk"/>
                <w:rFonts w:eastAsiaTheme="majorEastAsia"/>
              </w:rPr>
              <w:t>regelverk</w:t>
            </w:r>
            <w:r w:rsidR="00AA5B6B">
              <w:rPr>
                <w:webHidden/>
              </w:rPr>
              <w:tab/>
            </w:r>
            <w:r w:rsidR="00AA5B6B">
              <w:rPr>
                <w:webHidden/>
              </w:rPr>
              <w:fldChar w:fldCharType="begin"/>
            </w:r>
            <w:r w:rsidR="00AA5B6B">
              <w:rPr>
                <w:webHidden/>
              </w:rPr>
              <w:instrText xml:space="preserve"> PAGEREF _Toc17902943 \h </w:instrText>
            </w:r>
            <w:r w:rsidR="00AA5B6B">
              <w:rPr>
                <w:webHidden/>
              </w:rPr>
            </w:r>
            <w:r w:rsidR="00AA5B6B">
              <w:rPr>
                <w:webHidden/>
              </w:rPr>
              <w:fldChar w:fldCharType="separate"/>
            </w:r>
            <w:r w:rsidR="004E5C8C">
              <w:rPr>
                <w:webHidden/>
              </w:rPr>
              <w:t>571</w:t>
            </w:r>
            <w:r w:rsidR="00AA5B6B">
              <w:rPr>
                <w:webHidden/>
              </w:rPr>
              <w:fldChar w:fldCharType="end"/>
            </w:r>
          </w:hyperlink>
        </w:p>
        <w:p w14:paraId="3D17945E" w14:textId="17A603B0"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4" w:history="1">
            <w:r w:rsidR="00AA5B6B" w:rsidRPr="00BB0CC7">
              <w:rPr>
                <w:rStyle w:val="Hyperlnk"/>
                <w:rFonts w:eastAsiaTheme="majorEastAsia"/>
                <w:lang w:eastAsia="sv-SE"/>
              </w:rPr>
              <w:t>14.1.9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Gruppsolvens</w:t>
            </w:r>
            <w:r w:rsidR="00AA5B6B" w:rsidRPr="00BB0CC7">
              <w:rPr>
                <w:rStyle w:val="Hyperlnk"/>
                <w:rFonts w:eastAsiaTheme="majorEastAsia"/>
                <w:lang w:eastAsia="sv-SE"/>
              </w:rPr>
              <w:t xml:space="preserve"> – kapitalbas och kapitalkrav på gruppnivå</w:t>
            </w:r>
            <w:r w:rsidR="00AA5B6B">
              <w:rPr>
                <w:webHidden/>
              </w:rPr>
              <w:tab/>
            </w:r>
            <w:r w:rsidR="00AA5B6B">
              <w:rPr>
                <w:webHidden/>
              </w:rPr>
              <w:fldChar w:fldCharType="begin"/>
            </w:r>
            <w:r w:rsidR="00AA5B6B">
              <w:rPr>
                <w:webHidden/>
              </w:rPr>
              <w:instrText xml:space="preserve"> PAGEREF _Toc17902944 \h </w:instrText>
            </w:r>
            <w:r w:rsidR="00AA5B6B">
              <w:rPr>
                <w:webHidden/>
              </w:rPr>
            </w:r>
            <w:r w:rsidR="00AA5B6B">
              <w:rPr>
                <w:webHidden/>
              </w:rPr>
              <w:fldChar w:fldCharType="separate"/>
            </w:r>
            <w:r w:rsidR="004E5C8C">
              <w:rPr>
                <w:webHidden/>
              </w:rPr>
              <w:t>574</w:t>
            </w:r>
            <w:r w:rsidR="00AA5B6B">
              <w:rPr>
                <w:webHidden/>
              </w:rPr>
              <w:fldChar w:fldCharType="end"/>
            </w:r>
          </w:hyperlink>
        </w:p>
        <w:p w14:paraId="4CA3AD2B" w14:textId="238D77B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5" w:history="1">
            <w:r w:rsidR="00AA5B6B" w:rsidRPr="00BB0CC7">
              <w:rPr>
                <w:rStyle w:val="Hyperlnk"/>
                <w:rFonts w:eastAsiaTheme="majorEastAsia"/>
                <w:lang w:eastAsia="sv-SE"/>
              </w:rPr>
              <w:t>14.1.10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Gruppsolvens</w:t>
            </w:r>
            <w:r w:rsidR="00AA5B6B" w:rsidRPr="00BB0CC7">
              <w:rPr>
                <w:rStyle w:val="Hyperlnk"/>
                <w:rFonts w:eastAsiaTheme="majorEastAsia"/>
                <w:lang w:eastAsia="sv-SE"/>
              </w:rPr>
              <w:t xml:space="preserve"> – beräkning av kapitalbas och </w:t>
            </w:r>
            <w:r w:rsidR="00AA5B6B" w:rsidRPr="00BB0CC7">
              <w:rPr>
                <w:rStyle w:val="Hyperlnk"/>
                <w:rFonts w:eastAsiaTheme="majorEastAsia"/>
              </w:rPr>
              <w:t>kapitalkrav</w:t>
            </w:r>
            <w:r w:rsidR="00AA5B6B" w:rsidRPr="00BB0CC7">
              <w:rPr>
                <w:rStyle w:val="Hyperlnk"/>
                <w:rFonts w:eastAsiaTheme="majorEastAsia"/>
                <w:lang w:eastAsia="sv-SE"/>
              </w:rPr>
              <w:t xml:space="preserve"> på gruppnivå</w:t>
            </w:r>
            <w:r w:rsidR="00AA5B6B">
              <w:rPr>
                <w:webHidden/>
              </w:rPr>
              <w:tab/>
            </w:r>
            <w:r w:rsidR="00AA5B6B">
              <w:rPr>
                <w:webHidden/>
              </w:rPr>
              <w:fldChar w:fldCharType="begin"/>
            </w:r>
            <w:r w:rsidR="00AA5B6B">
              <w:rPr>
                <w:webHidden/>
              </w:rPr>
              <w:instrText xml:space="preserve"> PAGEREF _Toc17902945 \h </w:instrText>
            </w:r>
            <w:r w:rsidR="00AA5B6B">
              <w:rPr>
                <w:webHidden/>
              </w:rPr>
            </w:r>
            <w:r w:rsidR="00AA5B6B">
              <w:rPr>
                <w:webHidden/>
              </w:rPr>
              <w:fldChar w:fldCharType="separate"/>
            </w:r>
            <w:r w:rsidR="004E5C8C">
              <w:rPr>
                <w:webHidden/>
              </w:rPr>
              <w:t>576</w:t>
            </w:r>
            <w:r w:rsidR="00AA5B6B">
              <w:rPr>
                <w:webHidden/>
              </w:rPr>
              <w:fldChar w:fldCharType="end"/>
            </w:r>
          </w:hyperlink>
        </w:p>
        <w:p w14:paraId="3E372E5A" w14:textId="2FA31D3D"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6" w:history="1">
            <w:r w:rsidR="00AA5B6B" w:rsidRPr="00BB0CC7">
              <w:rPr>
                <w:rStyle w:val="Hyperlnk"/>
                <w:rFonts w:eastAsiaTheme="majorEastAsia"/>
                <w:lang w:eastAsia="sv-SE"/>
              </w:rPr>
              <w:t>14.1.11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Gruppsolvens</w:t>
            </w:r>
            <w:r w:rsidR="00AA5B6B" w:rsidRPr="00BB0CC7">
              <w:rPr>
                <w:rStyle w:val="Hyperlnk"/>
                <w:rFonts w:eastAsiaTheme="majorEastAsia"/>
                <w:lang w:eastAsia="sv-SE"/>
              </w:rPr>
              <w:t xml:space="preserve"> – tillsyn över och övervakning av den gruppbaserade kapitalbasen och det gruppbaserade kapitalkravet</w:t>
            </w:r>
            <w:r w:rsidR="00AA5B6B">
              <w:rPr>
                <w:webHidden/>
              </w:rPr>
              <w:tab/>
            </w:r>
            <w:r w:rsidR="00AA5B6B">
              <w:rPr>
                <w:webHidden/>
              </w:rPr>
              <w:fldChar w:fldCharType="begin"/>
            </w:r>
            <w:r w:rsidR="00AA5B6B">
              <w:rPr>
                <w:webHidden/>
              </w:rPr>
              <w:instrText xml:space="preserve"> PAGEREF _Toc17902946 \h </w:instrText>
            </w:r>
            <w:r w:rsidR="00AA5B6B">
              <w:rPr>
                <w:webHidden/>
              </w:rPr>
            </w:r>
            <w:r w:rsidR="00AA5B6B">
              <w:rPr>
                <w:webHidden/>
              </w:rPr>
              <w:fldChar w:fldCharType="separate"/>
            </w:r>
            <w:r w:rsidR="004E5C8C">
              <w:rPr>
                <w:webHidden/>
              </w:rPr>
              <w:t>582</w:t>
            </w:r>
            <w:r w:rsidR="00AA5B6B">
              <w:rPr>
                <w:webHidden/>
              </w:rPr>
              <w:fldChar w:fldCharType="end"/>
            </w:r>
          </w:hyperlink>
        </w:p>
        <w:p w14:paraId="65FA0377" w14:textId="2AB1EE43"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7" w:history="1">
            <w:r w:rsidR="00AA5B6B" w:rsidRPr="00BB0CC7">
              <w:rPr>
                <w:rStyle w:val="Hyperlnk"/>
                <w:rFonts w:eastAsiaTheme="majorEastAsia"/>
              </w:rPr>
              <w:t>14.1.12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Gruppsolvens – kapitaltillägg och åtgärder om en grupp inte uppfyller kapitalkravet</w:t>
            </w:r>
            <w:r w:rsidR="00AA5B6B">
              <w:rPr>
                <w:webHidden/>
              </w:rPr>
              <w:tab/>
            </w:r>
            <w:r w:rsidR="00AA5B6B">
              <w:rPr>
                <w:webHidden/>
              </w:rPr>
              <w:fldChar w:fldCharType="begin"/>
            </w:r>
            <w:r w:rsidR="00AA5B6B">
              <w:rPr>
                <w:webHidden/>
              </w:rPr>
              <w:instrText xml:space="preserve"> PAGEREF _Toc17902947 \h </w:instrText>
            </w:r>
            <w:r w:rsidR="00AA5B6B">
              <w:rPr>
                <w:webHidden/>
              </w:rPr>
            </w:r>
            <w:r w:rsidR="00AA5B6B">
              <w:rPr>
                <w:webHidden/>
              </w:rPr>
              <w:fldChar w:fldCharType="separate"/>
            </w:r>
            <w:r w:rsidR="004E5C8C">
              <w:rPr>
                <w:webHidden/>
              </w:rPr>
              <w:t>586</w:t>
            </w:r>
            <w:r w:rsidR="00AA5B6B">
              <w:rPr>
                <w:webHidden/>
              </w:rPr>
              <w:fldChar w:fldCharType="end"/>
            </w:r>
          </w:hyperlink>
        </w:p>
        <w:p w14:paraId="4363E517" w14:textId="4A564306"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8" w:history="1">
            <w:r w:rsidR="00AA5B6B" w:rsidRPr="00BB0CC7">
              <w:rPr>
                <w:rStyle w:val="Hyperlnk"/>
                <w:rFonts w:eastAsiaTheme="majorEastAsia"/>
              </w:rPr>
              <w:t>14.1.13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Gruppsolvens </w:t>
            </w:r>
            <w:r w:rsidR="00AA5B6B" w:rsidRPr="00BB0CC7">
              <w:rPr>
                <w:rStyle w:val="Hyperlnk"/>
                <w:rFonts w:eastAsiaTheme="majorEastAsia"/>
              </w:rPr>
              <w:t>för tjänstepensionsföretag som är dotterföretag till vissa typer av holdingföretag</w:t>
            </w:r>
            <w:r w:rsidR="00AA5B6B">
              <w:rPr>
                <w:webHidden/>
              </w:rPr>
              <w:tab/>
            </w:r>
            <w:r w:rsidR="00AA5B6B">
              <w:rPr>
                <w:webHidden/>
              </w:rPr>
              <w:fldChar w:fldCharType="begin"/>
            </w:r>
            <w:r w:rsidR="00AA5B6B">
              <w:rPr>
                <w:webHidden/>
              </w:rPr>
              <w:instrText xml:space="preserve"> PAGEREF _Toc17902948 \h </w:instrText>
            </w:r>
            <w:r w:rsidR="00AA5B6B">
              <w:rPr>
                <w:webHidden/>
              </w:rPr>
            </w:r>
            <w:r w:rsidR="00AA5B6B">
              <w:rPr>
                <w:webHidden/>
              </w:rPr>
              <w:fldChar w:fldCharType="separate"/>
            </w:r>
            <w:r w:rsidR="004E5C8C">
              <w:rPr>
                <w:webHidden/>
              </w:rPr>
              <w:t>589</w:t>
            </w:r>
            <w:r w:rsidR="00AA5B6B">
              <w:rPr>
                <w:webHidden/>
              </w:rPr>
              <w:fldChar w:fldCharType="end"/>
            </w:r>
          </w:hyperlink>
        </w:p>
        <w:p w14:paraId="6A587CAB" w14:textId="046A64B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49" w:history="1">
            <w:r w:rsidR="00AA5B6B" w:rsidRPr="00BB0CC7">
              <w:rPr>
                <w:rStyle w:val="Hyperlnk"/>
                <w:rFonts w:eastAsiaTheme="majorEastAsia"/>
                <w:lang w:eastAsia="sv-SE"/>
              </w:rPr>
              <w:t>14.1.14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Riskkoncentrationer</w:t>
            </w:r>
            <w:r w:rsidR="00AA5B6B" w:rsidRPr="00BB0CC7">
              <w:rPr>
                <w:rStyle w:val="Hyperlnk"/>
                <w:rFonts w:eastAsiaTheme="majorEastAsia"/>
                <w:lang w:eastAsia="sv-SE"/>
              </w:rPr>
              <w:t xml:space="preserve"> och transaktioner inom en grupp</w:t>
            </w:r>
            <w:r w:rsidR="00AA5B6B">
              <w:rPr>
                <w:webHidden/>
              </w:rPr>
              <w:tab/>
            </w:r>
            <w:r w:rsidR="00AA5B6B">
              <w:rPr>
                <w:webHidden/>
              </w:rPr>
              <w:fldChar w:fldCharType="begin"/>
            </w:r>
            <w:r w:rsidR="00AA5B6B">
              <w:rPr>
                <w:webHidden/>
              </w:rPr>
              <w:instrText xml:space="preserve"> PAGEREF _Toc17902949 \h </w:instrText>
            </w:r>
            <w:r w:rsidR="00AA5B6B">
              <w:rPr>
                <w:webHidden/>
              </w:rPr>
            </w:r>
            <w:r w:rsidR="00AA5B6B">
              <w:rPr>
                <w:webHidden/>
              </w:rPr>
              <w:fldChar w:fldCharType="separate"/>
            </w:r>
            <w:r w:rsidR="004E5C8C">
              <w:rPr>
                <w:webHidden/>
              </w:rPr>
              <w:t>593</w:t>
            </w:r>
            <w:r w:rsidR="00AA5B6B">
              <w:rPr>
                <w:webHidden/>
              </w:rPr>
              <w:fldChar w:fldCharType="end"/>
            </w:r>
          </w:hyperlink>
        </w:p>
        <w:p w14:paraId="5FB399BD" w14:textId="26D962DE"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50" w:history="1">
            <w:r w:rsidR="00AA5B6B" w:rsidRPr="00BB0CC7">
              <w:rPr>
                <w:rStyle w:val="Hyperlnk"/>
                <w:rFonts w:eastAsiaTheme="majorEastAsia"/>
                <w:lang w:eastAsia="sv-SE"/>
              </w:rPr>
              <w:t>14.1.15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God kontroll över och rapportering av transaktioner inom grupper med vissa typer av moderföretag</w:t>
            </w:r>
            <w:r w:rsidR="00AA5B6B">
              <w:rPr>
                <w:webHidden/>
              </w:rPr>
              <w:tab/>
            </w:r>
            <w:r w:rsidR="00AA5B6B">
              <w:rPr>
                <w:webHidden/>
              </w:rPr>
              <w:fldChar w:fldCharType="begin"/>
            </w:r>
            <w:r w:rsidR="00AA5B6B">
              <w:rPr>
                <w:webHidden/>
              </w:rPr>
              <w:instrText xml:space="preserve"> PAGEREF _Toc17902950 \h </w:instrText>
            </w:r>
            <w:r w:rsidR="00AA5B6B">
              <w:rPr>
                <w:webHidden/>
              </w:rPr>
            </w:r>
            <w:r w:rsidR="00AA5B6B">
              <w:rPr>
                <w:webHidden/>
              </w:rPr>
              <w:fldChar w:fldCharType="separate"/>
            </w:r>
            <w:r w:rsidR="004E5C8C">
              <w:rPr>
                <w:webHidden/>
              </w:rPr>
              <w:t>598</w:t>
            </w:r>
            <w:r w:rsidR="00AA5B6B">
              <w:rPr>
                <w:webHidden/>
              </w:rPr>
              <w:fldChar w:fldCharType="end"/>
            </w:r>
          </w:hyperlink>
        </w:p>
        <w:p w14:paraId="081DDDE7" w14:textId="6A54AA85"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51" w:history="1">
            <w:r w:rsidR="00AA5B6B" w:rsidRPr="00BB0CC7">
              <w:rPr>
                <w:rStyle w:val="Hyperlnk"/>
                <w:rFonts w:eastAsiaTheme="majorEastAsia"/>
                <w:lang w:eastAsia="sv-SE"/>
              </w:rPr>
              <w:t>14.1.16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Företagsstyrning</w:t>
            </w:r>
            <w:r w:rsidR="00AA5B6B" w:rsidRPr="00BB0CC7">
              <w:rPr>
                <w:rStyle w:val="Hyperlnk"/>
                <w:rFonts w:eastAsiaTheme="majorEastAsia"/>
                <w:lang w:eastAsia="sv-SE"/>
              </w:rPr>
              <w:t xml:space="preserve"> inom gruppen</w:t>
            </w:r>
            <w:r w:rsidR="00AA5B6B">
              <w:rPr>
                <w:webHidden/>
              </w:rPr>
              <w:tab/>
            </w:r>
            <w:r w:rsidR="00AA5B6B">
              <w:rPr>
                <w:webHidden/>
              </w:rPr>
              <w:fldChar w:fldCharType="begin"/>
            </w:r>
            <w:r w:rsidR="00AA5B6B">
              <w:rPr>
                <w:webHidden/>
              </w:rPr>
              <w:instrText xml:space="preserve"> PAGEREF _Toc17902951 \h </w:instrText>
            </w:r>
            <w:r w:rsidR="00AA5B6B">
              <w:rPr>
                <w:webHidden/>
              </w:rPr>
            </w:r>
            <w:r w:rsidR="00AA5B6B">
              <w:rPr>
                <w:webHidden/>
              </w:rPr>
              <w:fldChar w:fldCharType="separate"/>
            </w:r>
            <w:r w:rsidR="004E5C8C">
              <w:rPr>
                <w:webHidden/>
              </w:rPr>
              <w:t>601</w:t>
            </w:r>
            <w:r w:rsidR="00AA5B6B">
              <w:rPr>
                <w:webHidden/>
              </w:rPr>
              <w:fldChar w:fldCharType="end"/>
            </w:r>
          </w:hyperlink>
        </w:p>
        <w:p w14:paraId="7CD68C27" w14:textId="2A81115B"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52" w:history="1">
            <w:r w:rsidR="00AA5B6B" w:rsidRPr="00BB0CC7">
              <w:rPr>
                <w:rStyle w:val="Hyperlnk"/>
                <w:rFonts w:eastAsiaTheme="majorEastAsia"/>
                <w:lang w:eastAsia="sv-SE"/>
              </w:rPr>
              <w:t>14.1.17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Tillgång </w:t>
            </w:r>
            <w:r w:rsidR="00AA5B6B" w:rsidRPr="00BB0CC7">
              <w:rPr>
                <w:rStyle w:val="Hyperlnk"/>
                <w:rFonts w:eastAsiaTheme="majorEastAsia"/>
              </w:rPr>
              <w:t>till</w:t>
            </w:r>
            <w:r w:rsidR="00AA5B6B" w:rsidRPr="00BB0CC7">
              <w:rPr>
                <w:rStyle w:val="Hyperlnk"/>
                <w:rFonts w:eastAsiaTheme="majorEastAsia"/>
                <w:lang w:eastAsia="sv-SE"/>
              </w:rPr>
              <w:t xml:space="preserve"> information</w:t>
            </w:r>
            <w:r w:rsidR="00AA5B6B">
              <w:rPr>
                <w:webHidden/>
              </w:rPr>
              <w:tab/>
            </w:r>
            <w:r w:rsidR="00AA5B6B">
              <w:rPr>
                <w:webHidden/>
              </w:rPr>
              <w:fldChar w:fldCharType="begin"/>
            </w:r>
            <w:r w:rsidR="00AA5B6B">
              <w:rPr>
                <w:webHidden/>
              </w:rPr>
              <w:instrText xml:space="preserve"> PAGEREF _Toc17902952 \h </w:instrText>
            </w:r>
            <w:r w:rsidR="00AA5B6B">
              <w:rPr>
                <w:webHidden/>
              </w:rPr>
            </w:r>
            <w:r w:rsidR="00AA5B6B">
              <w:rPr>
                <w:webHidden/>
              </w:rPr>
              <w:fldChar w:fldCharType="separate"/>
            </w:r>
            <w:r w:rsidR="004E5C8C">
              <w:rPr>
                <w:webHidden/>
              </w:rPr>
              <w:t>604</w:t>
            </w:r>
            <w:r w:rsidR="00AA5B6B">
              <w:rPr>
                <w:webHidden/>
              </w:rPr>
              <w:fldChar w:fldCharType="end"/>
            </w:r>
          </w:hyperlink>
        </w:p>
        <w:p w14:paraId="4DCBBEEF" w14:textId="3864C1E3"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53" w:history="1">
            <w:r w:rsidR="00AA5B6B" w:rsidRPr="00BB0CC7">
              <w:rPr>
                <w:rStyle w:val="Hyperlnk"/>
                <w:rFonts w:eastAsiaTheme="majorEastAsia"/>
                <w:lang w:eastAsia="sv-SE"/>
              </w:rPr>
              <w:t>14.1.18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Offentliggörande på gruppnivå</w:t>
            </w:r>
            <w:r w:rsidR="00AA5B6B">
              <w:rPr>
                <w:webHidden/>
              </w:rPr>
              <w:tab/>
            </w:r>
            <w:r w:rsidR="00AA5B6B">
              <w:rPr>
                <w:webHidden/>
              </w:rPr>
              <w:fldChar w:fldCharType="begin"/>
            </w:r>
            <w:r w:rsidR="00AA5B6B">
              <w:rPr>
                <w:webHidden/>
              </w:rPr>
              <w:instrText xml:space="preserve"> PAGEREF _Toc17902953 \h </w:instrText>
            </w:r>
            <w:r w:rsidR="00AA5B6B">
              <w:rPr>
                <w:webHidden/>
              </w:rPr>
            </w:r>
            <w:r w:rsidR="00AA5B6B">
              <w:rPr>
                <w:webHidden/>
              </w:rPr>
              <w:fldChar w:fldCharType="separate"/>
            </w:r>
            <w:r w:rsidR="004E5C8C">
              <w:rPr>
                <w:webHidden/>
              </w:rPr>
              <w:t>609</w:t>
            </w:r>
            <w:r w:rsidR="00AA5B6B">
              <w:rPr>
                <w:webHidden/>
              </w:rPr>
              <w:fldChar w:fldCharType="end"/>
            </w:r>
          </w:hyperlink>
        </w:p>
        <w:p w14:paraId="1C68BFF3" w14:textId="14BD9E46"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54" w:history="1">
            <w:r w:rsidR="00AA5B6B" w:rsidRPr="00BB0CC7">
              <w:rPr>
                <w:rStyle w:val="Hyperlnk"/>
                <w:rFonts w:eastAsiaTheme="majorEastAsia"/>
                <w:lang w:eastAsia="sv-SE"/>
              </w:rPr>
              <w:t>14.1.19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Lämplighetskrav</w:t>
            </w:r>
            <w:r w:rsidR="00AA5B6B" w:rsidRPr="00BB0CC7">
              <w:rPr>
                <w:rStyle w:val="Hyperlnk"/>
                <w:rFonts w:eastAsiaTheme="majorEastAsia"/>
                <w:lang w:eastAsia="sv-SE"/>
              </w:rPr>
              <w:t xml:space="preserve"> för ledningen i vissa typer av moderföretag</w:t>
            </w:r>
            <w:r w:rsidR="00AA5B6B">
              <w:rPr>
                <w:webHidden/>
              </w:rPr>
              <w:tab/>
            </w:r>
            <w:r w:rsidR="00AA5B6B">
              <w:rPr>
                <w:webHidden/>
              </w:rPr>
              <w:fldChar w:fldCharType="begin"/>
            </w:r>
            <w:r w:rsidR="00AA5B6B">
              <w:rPr>
                <w:webHidden/>
              </w:rPr>
              <w:instrText xml:space="preserve"> PAGEREF _Toc17902954 \h </w:instrText>
            </w:r>
            <w:r w:rsidR="00AA5B6B">
              <w:rPr>
                <w:webHidden/>
              </w:rPr>
            </w:r>
            <w:r w:rsidR="00AA5B6B">
              <w:rPr>
                <w:webHidden/>
              </w:rPr>
              <w:fldChar w:fldCharType="separate"/>
            </w:r>
            <w:r w:rsidR="004E5C8C">
              <w:rPr>
                <w:webHidden/>
              </w:rPr>
              <w:t>611</w:t>
            </w:r>
            <w:r w:rsidR="00AA5B6B">
              <w:rPr>
                <w:webHidden/>
              </w:rPr>
              <w:fldChar w:fldCharType="end"/>
            </w:r>
          </w:hyperlink>
        </w:p>
        <w:p w14:paraId="7998A10B" w14:textId="0FA16D29"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55" w:history="1">
            <w:r w:rsidR="00AA5B6B" w:rsidRPr="00BB0CC7">
              <w:rPr>
                <w:rStyle w:val="Hyperlnk"/>
                <w:rFonts w:eastAsiaTheme="majorEastAsia"/>
                <w14:scene3d>
                  <w14:camera w14:prst="orthographicFront"/>
                  <w14:lightRig w14:rig="threePt" w14:dir="t">
                    <w14:rot w14:lat="0" w14:lon="0" w14:rev="0"/>
                  </w14:lightRig>
                </w14:scene3d>
              </w:rPr>
              <w:t>14.2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Särskild tillsyn över finansiella konglomerat</w:t>
            </w:r>
            <w:r w:rsidR="00AA5B6B">
              <w:rPr>
                <w:webHidden/>
              </w:rPr>
              <w:tab/>
            </w:r>
            <w:r w:rsidR="00AA5B6B">
              <w:rPr>
                <w:webHidden/>
              </w:rPr>
              <w:fldChar w:fldCharType="begin"/>
            </w:r>
            <w:r w:rsidR="00AA5B6B">
              <w:rPr>
                <w:webHidden/>
              </w:rPr>
              <w:instrText xml:space="preserve"> PAGEREF _Toc17902955 \h </w:instrText>
            </w:r>
            <w:r w:rsidR="00AA5B6B">
              <w:rPr>
                <w:webHidden/>
              </w:rPr>
            </w:r>
            <w:r w:rsidR="00AA5B6B">
              <w:rPr>
                <w:webHidden/>
              </w:rPr>
              <w:fldChar w:fldCharType="separate"/>
            </w:r>
            <w:r w:rsidR="004E5C8C">
              <w:rPr>
                <w:webHidden/>
              </w:rPr>
              <w:t>615</w:t>
            </w:r>
            <w:r w:rsidR="00AA5B6B">
              <w:rPr>
                <w:webHidden/>
              </w:rPr>
              <w:fldChar w:fldCharType="end"/>
            </w:r>
          </w:hyperlink>
        </w:p>
        <w:p w14:paraId="6F67260B" w14:textId="01DC6AF7"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56" w:history="1">
            <w:r w:rsidR="00AA5B6B" w:rsidRPr="00BB0CC7">
              <w:rPr>
                <w:rStyle w:val="Hyperlnk"/>
                <w:rFonts w:eastAsiaTheme="majorEastAsia"/>
              </w:rPr>
              <w:t>14.2.1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Tjänstepensionsföretag ska omfattas av den särskilda tillsynen över finansiella konglomerat</w:t>
            </w:r>
            <w:r w:rsidR="00AA5B6B">
              <w:rPr>
                <w:webHidden/>
              </w:rPr>
              <w:tab/>
            </w:r>
            <w:r w:rsidR="00AA5B6B">
              <w:rPr>
                <w:webHidden/>
              </w:rPr>
              <w:fldChar w:fldCharType="begin"/>
            </w:r>
            <w:r w:rsidR="00AA5B6B">
              <w:rPr>
                <w:webHidden/>
              </w:rPr>
              <w:instrText xml:space="preserve"> PAGEREF _Toc17902956 \h </w:instrText>
            </w:r>
            <w:r w:rsidR="00AA5B6B">
              <w:rPr>
                <w:webHidden/>
              </w:rPr>
            </w:r>
            <w:r w:rsidR="00AA5B6B">
              <w:rPr>
                <w:webHidden/>
              </w:rPr>
              <w:fldChar w:fldCharType="separate"/>
            </w:r>
            <w:r w:rsidR="004E5C8C">
              <w:rPr>
                <w:webHidden/>
              </w:rPr>
              <w:t>615</w:t>
            </w:r>
            <w:r w:rsidR="00AA5B6B">
              <w:rPr>
                <w:webHidden/>
              </w:rPr>
              <w:fldChar w:fldCharType="end"/>
            </w:r>
          </w:hyperlink>
        </w:p>
        <w:p w14:paraId="632B685C" w14:textId="242971B9"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57" w:history="1">
            <w:r w:rsidR="00AA5B6B" w:rsidRPr="00BB0CC7">
              <w:rPr>
                <w:rStyle w:val="Hyperlnk"/>
                <w:rFonts w:eastAsiaTheme="majorEastAsia"/>
              </w:rPr>
              <w:t>14.2.2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Ändrade definitioner i konglomeratlagen</w:t>
            </w:r>
            <w:r w:rsidR="00AA5B6B">
              <w:rPr>
                <w:webHidden/>
              </w:rPr>
              <w:tab/>
            </w:r>
            <w:r w:rsidR="00AA5B6B">
              <w:rPr>
                <w:webHidden/>
              </w:rPr>
              <w:fldChar w:fldCharType="begin"/>
            </w:r>
            <w:r w:rsidR="00AA5B6B">
              <w:rPr>
                <w:webHidden/>
              </w:rPr>
              <w:instrText xml:space="preserve"> PAGEREF _Toc17902957 \h </w:instrText>
            </w:r>
            <w:r w:rsidR="00AA5B6B">
              <w:rPr>
                <w:webHidden/>
              </w:rPr>
            </w:r>
            <w:r w:rsidR="00AA5B6B">
              <w:rPr>
                <w:webHidden/>
              </w:rPr>
              <w:fldChar w:fldCharType="separate"/>
            </w:r>
            <w:r w:rsidR="004E5C8C">
              <w:rPr>
                <w:webHidden/>
              </w:rPr>
              <w:t>619</w:t>
            </w:r>
            <w:r w:rsidR="00AA5B6B">
              <w:rPr>
                <w:webHidden/>
              </w:rPr>
              <w:fldChar w:fldCharType="end"/>
            </w:r>
          </w:hyperlink>
        </w:p>
        <w:p w14:paraId="134F6EB6" w14:textId="47500C7B" w:rsidR="00AA5B6B" w:rsidRDefault="00D05616">
          <w:pPr>
            <w:pStyle w:val="Innehll1"/>
            <w:rPr>
              <w:rFonts w:asciiTheme="minorHAnsi" w:eastAsiaTheme="minorEastAsia" w:hAnsiTheme="minorHAnsi"/>
              <w:sz w:val="22"/>
              <w:lang w:eastAsia="sv-SE"/>
            </w:rPr>
          </w:pPr>
          <w:hyperlink w:anchor="_Toc17902958" w:history="1">
            <w:r w:rsidR="00AA5B6B" w:rsidRPr="00BB0CC7">
              <w:rPr>
                <w:rStyle w:val="Hyperlnk"/>
                <w14:scene3d>
                  <w14:camera w14:prst="orthographicFront"/>
                  <w14:lightRig w14:rig="threePt" w14:dir="t">
                    <w14:rot w14:lat="0" w14:lon="0" w14:rev="0"/>
                  </w14:lightRig>
                </w14:scene3d>
              </w:rPr>
              <w:t>15</w:t>
            </w:r>
            <w:r w:rsidR="00AA5B6B">
              <w:rPr>
                <w:rFonts w:asciiTheme="minorHAnsi" w:eastAsiaTheme="minorEastAsia" w:hAnsiTheme="minorHAnsi"/>
                <w:sz w:val="22"/>
                <w:lang w:eastAsia="sv-SE"/>
              </w:rPr>
              <w:tab/>
            </w:r>
            <w:r w:rsidR="00AA5B6B" w:rsidRPr="00BB0CC7">
              <w:rPr>
                <w:rStyle w:val="Hyperlnk"/>
              </w:rPr>
              <w:t>Vissa övriga frågor</w:t>
            </w:r>
            <w:r w:rsidR="00AA5B6B">
              <w:rPr>
                <w:webHidden/>
              </w:rPr>
              <w:tab/>
            </w:r>
            <w:r w:rsidR="00AA5B6B">
              <w:rPr>
                <w:webHidden/>
              </w:rPr>
              <w:fldChar w:fldCharType="begin"/>
            </w:r>
            <w:r w:rsidR="00AA5B6B">
              <w:rPr>
                <w:webHidden/>
              </w:rPr>
              <w:instrText xml:space="preserve"> PAGEREF _Toc17902958 \h </w:instrText>
            </w:r>
            <w:r w:rsidR="00AA5B6B">
              <w:rPr>
                <w:webHidden/>
              </w:rPr>
            </w:r>
            <w:r w:rsidR="00AA5B6B">
              <w:rPr>
                <w:webHidden/>
              </w:rPr>
              <w:fldChar w:fldCharType="separate"/>
            </w:r>
            <w:r w:rsidR="004E5C8C">
              <w:rPr>
                <w:webHidden/>
              </w:rPr>
              <w:t>627</w:t>
            </w:r>
            <w:r w:rsidR="00AA5B6B">
              <w:rPr>
                <w:webHidden/>
              </w:rPr>
              <w:fldChar w:fldCharType="end"/>
            </w:r>
          </w:hyperlink>
        </w:p>
        <w:p w14:paraId="6956F50F" w14:textId="24B85C4B"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59" w:history="1">
            <w:r w:rsidR="00AA5B6B" w:rsidRPr="00BB0CC7">
              <w:rPr>
                <w:rStyle w:val="Hyperlnk"/>
                <w:rFonts w:eastAsiaTheme="majorEastAsia"/>
                <w14:scene3d>
                  <w14:camera w14:prst="orthographicFront"/>
                  <w14:lightRig w14:rig="threePt" w14:dir="t">
                    <w14:rot w14:lat="0" w14:lon="0" w14:rev="0"/>
                  </w14:lightRig>
                </w14:scene3d>
              </w:rPr>
              <w:t>15.1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Ägarprövning</w:t>
            </w:r>
            <w:r w:rsidR="00AA5B6B">
              <w:rPr>
                <w:webHidden/>
              </w:rPr>
              <w:tab/>
            </w:r>
            <w:r w:rsidR="00AA5B6B">
              <w:rPr>
                <w:webHidden/>
              </w:rPr>
              <w:fldChar w:fldCharType="begin"/>
            </w:r>
            <w:r w:rsidR="00AA5B6B">
              <w:rPr>
                <w:webHidden/>
              </w:rPr>
              <w:instrText xml:space="preserve"> PAGEREF _Toc17902959 \h </w:instrText>
            </w:r>
            <w:r w:rsidR="00AA5B6B">
              <w:rPr>
                <w:webHidden/>
              </w:rPr>
            </w:r>
            <w:r w:rsidR="00AA5B6B">
              <w:rPr>
                <w:webHidden/>
              </w:rPr>
              <w:fldChar w:fldCharType="separate"/>
            </w:r>
            <w:r w:rsidR="004E5C8C">
              <w:rPr>
                <w:webHidden/>
              </w:rPr>
              <w:t>627</w:t>
            </w:r>
            <w:r w:rsidR="00AA5B6B">
              <w:rPr>
                <w:webHidden/>
              </w:rPr>
              <w:fldChar w:fldCharType="end"/>
            </w:r>
          </w:hyperlink>
        </w:p>
        <w:p w14:paraId="48044273" w14:textId="18996F2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0" w:history="1">
            <w:r w:rsidR="00AA5B6B" w:rsidRPr="00BB0CC7">
              <w:rPr>
                <w:rStyle w:val="Hyperlnk"/>
                <w:rFonts w:eastAsiaTheme="majorEastAsia"/>
                <w14:scene3d>
                  <w14:camera w14:prst="orthographicFront"/>
                  <w14:lightRig w14:rig="threePt" w14:dir="t">
                    <w14:rot w14:lat="0" w14:lon="0" w14:rev="0"/>
                  </w14:lightRig>
                </w14:scene3d>
              </w:rPr>
              <w:t>15.2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Återförsäkring</w:t>
            </w:r>
            <w:r w:rsidR="00AA5B6B">
              <w:rPr>
                <w:webHidden/>
              </w:rPr>
              <w:tab/>
            </w:r>
            <w:r w:rsidR="00AA5B6B">
              <w:rPr>
                <w:webHidden/>
              </w:rPr>
              <w:fldChar w:fldCharType="begin"/>
            </w:r>
            <w:r w:rsidR="00AA5B6B">
              <w:rPr>
                <w:webHidden/>
              </w:rPr>
              <w:instrText xml:space="preserve"> PAGEREF _Toc17902960 \h </w:instrText>
            </w:r>
            <w:r w:rsidR="00AA5B6B">
              <w:rPr>
                <w:webHidden/>
              </w:rPr>
            </w:r>
            <w:r w:rsidR="00AA5B6B">
              <w:rPr>
                <w:webHidden/>
              </w:rPr>
              <w:fldChar w:fldCharType="separate"/>
            </w:r>
            <w:r w:rsidR="004E5C8C">
              <w:rPr>
                <w:webHidden/>
              </w:rPr>
              <w:t>630</w:t>
            </w:r>
            <w:r w:rsidR="00AA5B6B">
              <w:rPr>
                <w:webHidden/>
              </w:rPr>
              <w:fldChar w:fldCharType="end"/>
            </w:r>
          </w:hyperlink>
        </w:p>
        <w:p w14:paraId="6676153C" w14:textId="423BC17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1" w:history="1">
            <w:r w:rsidR="00AA5B6B" w:rsidRPr="00BB0CC7">
              <w:rPr>
                <w:rStyle w:val="Hyperlnk"/>
                <w:rFonts w:eastAsiaTheme="majorEastAsia"/>
                <w14:scene3d>
                  <w14:camera w14:prst="orthographicFront"/>
                  <w14:lightRig w14:rig="threePt" w14:dir="t">
                    <w14:rot w14:lat="0" w14:lon="0" w14:rev="0"/>
                  </w14:lightRig>
                </w14:scene3d>
              </w:rPr>
              <w:t>15.3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Redovisningsregler</w:t>
            </w:r>
            <w:r w:rsidR="00AA5B6B">
              <w:rPr>
                <w:webHidden/>
              </w:rPr>
              <w:tab/>
            </w:r>
            <w:r w:rsidR="00AA5B6B">
              <w:rPr>
                <w:webHidden/>
              </w:rPr>
              <w:fldChar w:fldCharType="begin"/>
            </w:r>
            <w:r w:rsidR="00AA5B6B">
              <w:rPr>
                <w:webHidden/>
              </w:rPr>
              <w:instrText xml:space="preserve"> PAGEREF _Toc17902961 \h </w:instrText>
            </w:r>
            <w:r w:rsidR="00AA5B6B">
              <w:rPr>
                <w:webHidden/>
              </w:rPr>
            </w:r>
            <w:r w:rsidR="00AA5B6B">
              <w:rPr>
                <w:webHidden/>
              </w:rPr>
              <w:fldChar w:fldCharType="separate"/>
            </w:r>
            <w:r w:rsidR="004E5C8C">
              <w:rPr>
                <w:webHidden/>
              </w:rPr>
              <w:t>632</w:t>
            </w:r>
            <w:r w:rsidR="00AA5B6B">
              <w:rPr>
                <w:webHidden/>
              </w:rPr>
              <w:fldChar w:fldCharType="end"/>
            </w:r>
          </w:hyperlink>
        </w:p>
        <w:p w14:paraId="5B19885F" w14:textId="1D6EE48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2" w:history="1">
            <w:r w:rsidR="00AA5B6B" w:rsidRPr="00BB0CC7">
              <w:rPr>
                <w:rStyle w:val="Hyperlnk"/>
                <w:rFonts w:eastAsiaTheme="majorEastAsia"/>
                <w14:scene3d>
                  <w14:camera w14:prst="orthographicFront"/>
                  <w14:lightRig w14:rig="threePt" w14:dir="t">
                    <w14:rot w14:lat="0" w14:lon="0" w14:rev="0"/>
                  </w14:lightRig>
                </w14:scene3d>
              </w:rPr>
              <w:t>15.4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Distributionsfrågor</w:t>
            </w:r>
            <w:r w:rsidR="00AA5B6B">
              <w:rPr>
                <w:webHidden/>
              </w:rPr>
              <w:tab/>
            </w:r>
            <w:r w:rsidR="00AA5B6B">
              <w:rPr>
                <w:webHidden/>
              </w:rPr>
              <w:fldChar w:fldCharType="begin"/>
            </w:r>
            <w:r w:rsidR="00AA5B6B">
              <w:rPr>
                <w:webHidden/>
              </w:rPr>
              <w:instrText xml:space="preserve"> PAGEREF _Toc17902962 \h </w:instrText>
            </w:r>
            <w:r w:rsidR="00AA5B6B">
              <w:rPr>
                <w:webHidden/>
              </w:rPr>
            </w:r>
            <w:r w:rsidR="00AA5B6B">
              <w:rPr>
                <w:webHidden/>
              </w:rPr>
              <w:fldChar w:fldCharType="separate"/>
            </w:r>
            <w:r w:rsidR="004E5C8C">
              <w:rPr>
                <w:webHidden/>
              </w:rPr>
              <w:t>638</w:t>
            </w:r>
            <w:r w:rsidR="00AA5B6B">
              <w:rPr>
                <w:webHidden/>
              </w:rPr>
              <w:fldChar w:fldCharType="end"/>
            </w:r>
          </w:hyperlink>
        </w:p>
        <w:p w14:paraId="7D917BBA" w14:textId="190E3EFA"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63" w:history="1">
            <w:r w:rsidR="00AA5B6B" w:rsidRPr="00BB0CC7">
              <w:rPr>
                <w:rStyle w:val="Hyperlnk"/>
                <w:rFonts w:eastAsiaTheme="majorEastAsia"/>
              </w:rPr>
              <w:t>15.4.1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Distributionsregler för tjänstepensionsföretag och utländska tjänstepensionsinstitut</w:t>
            </w:r>
            <w:r w:rsidR="00AA5B6B">
              <w:rPr>
                <w:webHidden/>
              </w:rPr>
              <w:tab/>
            </w:r>
            <w:r w:rsidR="00AA5B6B">
              <w:rPr>
                <w:webHidden/>
              </w:rPr>
              <w:fldChar w:fldCharType="begin"/>
            </w:r>
            <w:r w:rsidR="00AA5B6B">
              <w:rPr>
                <w:webHidden/>
              </w:rPr>
              <w:instrText xml:space="preserve"> PAGEREF _Toc17902963 \h </w:instrText>
            </w:r>
            <w:r w:rsidR="00AA5B6B">
              <w:rPr>
                <w:webHidden/>
              </w:rPr>
            </w:r>
            <w:r w:rsidR="00AA5B6B">
              <w:rPr>
                <w:webHidden/>
              </w:rPr>
              <w:fldChar w:fldCharType="separate"/>
            </w:r>
            <w:r w:rsidR="004E5C8C">
              <w:rPr>
                <w:webHidden/>
              </w:rPr>
              <w:t>638</w:t>
            </w:r>
            <w:r w:rsidR="00AA5B6B">
              <w:rPr>
                <w:webHidden/>
              </w:rPr>
              <w:fldChar w:fldCharType="end"/>
            </w:r>
          </w:hyperlink>
        </w:p>
        <w:p w14:paraId="514478E5" w14:textId="62F7A8F5"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64" w:history="1">
            <w:r w:rsidR="00AA5B6B" w:rsidRPr="00BB0CC7">
              <w:rPr>
                <w:rStyle w:val="Hyperlnk"/>
                <w:rFonts w:eastAsiaTheme="majorEastAsia"/>
              </w:rPr>
              <w:t>15.4.2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Avtalsfrihet när det gäller distributionsregler</w:t>
            </w:r>
            <w:r w:rsidR="00AA5B6B">
              <w:rPr>
                <w:webHidden/>
              </w:rPr>
              <w:tab/>
            </w:r>
            <w:r w:rsidR="00AA5B6B">
              <w:rPr>
                <w:webHidden/>
              </w:rPr>
              <w:fldChar w:fldCharType="begin"/>
            </w:r>
            <w:r w:rsidR="00AA5B6B">
              <w:rPr>
                <w:webHidden/>
              </w:rPr>
              <w:instrText xml:space="preserve"> PAGEREF _Toc17902964 \h </w:instrText>
            </w:r>
            <w:r w:rsidR="00AA5B6B">
              <w:rPr>
                <w:webHidden/>
              </w:rPr>
            </w:r>
            <w:r w:rsidR="00AA5B6B">
              <w:rPr>
                <w:webHidden/>
              </w:rPr>
              <w:fldChar w:fldCharType="separate"/>
            </w:r>
            <w:r w:rsidR="004E5C8C">
              <w:rPr>
                <w:webHidden/>
              </w:rPr>
              <w:t>647</w:t>
            </w:r>
            <w:r w:rsidR="00AA5B6B">
              <w:rPr>
                <w:webHidden/>
              </w:rPr>
              <w:fldChar w:fldCharType="end"/>
            </w:r>
          </w:hyperlink>
        </w:p>
        <w:p w14:paraId="4ADEB970" w14:textId="3DB2A97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5" w:history="1">
            <w:r w:rsidR="00AA5B6B" w:rsidRPr="00BB0CC7">
              <w:rPr>
                <w:rStyle w:val="Hyperlnk"/>
                <w:rFonts w:eastAsiaTheme="majorEastAsia"/>
                <w14:scene3d>
                  <w14:camera w14:prst="orthographicFront"/>
                  <w14:lightRig w14:rig="threePt" w14:dir="t">
                    <w14:rot w14:lat="0" w14:lon="0" w14:rev="0"/>
                  </w14:lightRig>
                </w14:scene3d>
              </w:rPr>
              <w:t>15.5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Överklagande m.m.</w:t>
            </w:r>
            <w:r w:rsidR="00AA5B6B">
              <w:rPr>
                <w:webHidden/>
              </w:rPr>
              <w:tab/>
            </w:r>
            <w:r w:rsidR="00AA5B6B">
              <w:rPr>
                <w:webHidden/>
              </w:rPr>
              <w:fldChar w:fldCharType="begin"/>
            </w:r>
            <w:r w:rsidR="00AA5B6B">
              <w:rPr>
                <w:webHidden/>
              </w:rPr>
              <w:instrText xml:space="preserve"> PAGEREF _Toc17902965 \h </w:instrText>
            </w:r>
            <w:r w:rsidR="00AA5B6B">
              <w:rPr>
                <w:webHidden/>
              </w:rPr>
            </w:r>
            <w:r w:rsidR="00AA5B6B">
              <w:rPr>
                <w:webHidden/>
              </w:rPr>
              <w:fldChar w:fldCharType="separate"/>
            </w:r>
            <w:r w:rsidR="004E5C8C">
              <w:rPr>
                <w:webHidden/>
              </w:rPr>
              <w:t>650</w:t>
            </w:r>
            <w:r w:rsidR="00AA5B6B">
              <w:rPr>
                <w:webHidden/>
              </w:rPr>
              <w:fldChar w:fldCharType="end"/>
            </w:r>
          </w:hyperlink>
        </w:p>
        <w:p w14:paraId="5D7CEC21" w14:textId="17C437E1"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6" w:history="1">
            <w:r w:rsidR="00AA5B6B" w:rsidRPr="00BB0CC7">
              <w:rPr>
                <w:rStyle w:val="Hyperlnk"/>
                <w:rFonts w:eastAsiaTheme="majorEastAsia"/>
                <w14:scene3d>
                  <w14:camera w14:prst="orthographicFront"/>
                  <w14:lightRig w14:rig="threePt" w14:dir="t">
                    <w14:rot w14:lat="0" w14:lon="0" w14:rev="0"/>
                  </w14:lightRig>
                </w14:scene3d>
              </w:rPr>
              <w:t>15.6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Följdändringar i annan lagstiftning</w:t>
            </w:r>
            <w:r w:rsidR="00AA5B6B">
              <w:rPr>
                <w:webHidden/>
              </w:rPr>
              <w:tab/>
            </w:r>
            <w:r w:rsidR="00AA5B6B">
              <w:rPr>
                <w:webHidden/>
              </w:rPr>
              <w:fldChar w:fldCharType="begin"/>
            </w:r>
            <w:r w:rsidR="00AA5B6B">
              <w:rPr>
                <w:webHidden/>
              </w:rPr>
              <w:instrText xml:space="preserve"> PAGEREF _Toc17902966 \h </w:instrText>
            </w:r>
            <w:r w:rsidR="00AA5B6B">
              <w:rPr>
                <w:webHidden/>
              </w:rPr>
            </w:r>
            <w:r w:rsidR="00AA5B6B">
              <w:rPr>
                <w:webHidden/>
              </w:rPr>
              <w:fldChar w:fldCharType="separate"/>
            </w:r>
            <w:r w:rsidR="004E5C8C">
              <w:rPr>
                <w:webHidden/>
              </w:rPr>
              <w:t>653</w:t>
            </w:r>
            <w:r w:rsidR="00AA5B6B">
              <w:rPr>
                <w:webHidden/>
              </w:rPr>
              <w:fldChar w:fldCharType="end"/>
            </w:r>
          </w:hyperlink>
        </w:p>
        <w:p w14:paraId="1C7BA427" w14:textId="6CC905C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7" w:history="1">
            <w:r w:rsidR="00AA5B6B" w:rsidRPr="00BB0CC7">
              <w:rPr>
                <w:rStyle w:val="Hyperlnk"/>
                <w:rFonts w:eastAsiaTheme="majorEastAsia"/>
                <w:lang w:eastAsia="sv-SE"/>
                <w14:scene3d>
                  <w14:camera w14:prst="orthographicFront"/>
                  <w14:lightRig w14:rig="threePt" w14:dir="t">
                    <w14:rot w14:lat="0" w14:lon="0" w14:rev="0"/>
                  </w14:lightRig>
                </w14:scene3d>
              </w:rPr>
              <w:t>15.7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Lagen om åtgärder mot penningtvätt och finansiering av terrorism</w:t>
            </w:r>
            <w:r w:rsidR="00AA5B6B">
              <w:rPr>
                <w:webHidden/>
              </w:rPr>
              <w:tab/>
            </w:r>
            <w:r w:rsidR="00AA5B6B">
              <w:rPr>
                <w:webHidden/>
              </w:rPr>
              <w:fldChar w:fldCharType="begin"/>
            </w:r>
            <w:r w:rsidR="00AA5B6B">
              <w:rPr>
                <w:webHidden/>
              </w:rPr>
              <w:instrText xml:space="preserve"> PAGEREF _Toc17902967 \h </w:instrText>
            </w:r>
            <w:r w:rsidR="00AA5B6B">
              <w:rPr>
                <w:webHidden/>
              </w:rPr>
            </w:r>
            <w:r w:rsidR="00AA5B6B">
              <w:rPr>
                <w:webHidden/>
              </w:rPr>
              <w:fldChar w:fldCharType="separate"/>
            </w:r>
            <w:r w:rsidR="004E5C8C">
              <w:rPr>
                <w:webHidden/>
              </w:rPr>
              <w:t>655</w:t>
            </w:r>
            <w:r w:rsidR="00AA5B6B">
              <w:rPr>
                <w:webHidden/>
              </w:rPr>
              <w:fldChar w:fldCharType="end"/>
            </w:r>
          </w:hyperlink>
        </w:p>
        <w:p w14:paraId="4E5530CD" w14:textId="7DB7760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8" w:history="1">
            <w:r w:rsidR="00AA5B6B" w:rsidRPr="00BB0CC7">
              <w:rPr>
                <w:rStyle w:val="Hyperlnk"/>
                <w:rFonts w:eastAsiaTheme="majorEastAsia"/>
                <w14:scene3d>
                  <w14:camera w14:prst="orthographicFront"/>
                  <w14:lightRig w14:rig="threePt" w14:dir="t">
                    <w14:rot w14:lat="0" w14:lon="0" w14:rev="0"/>
                  </w14:lightRig>
                </w14:scene3d>
              </w:rPr>
              <w:t>15.8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Offentliggörande av solvens- och verksamhetsrapport</w:t>
            </w:r>
            <w:r w:rsidR="00AA5B6B">
              <w:rPr>
                <w:webHidden/>
              </w:rPr>
              <w:tab/>
            </w:r>
            <w:r w:rsidR="00AA5B6B">
              <w:rPr>
                <w:webHidden/>
              </w:rPr>
              <w:fldChar w:fldCharType="begin"/>
            </w:r>
            <w:r w:rsidR="00AA5B6B">
              <w:rPr>
                <w:webHidden/>
              </w:rPr>
              <w:instrText xml:space="preserve"> PAGEREF _Toc17902968 \h </w:instrText>
            </w:r>
            <w:r w:rsidR="00AA5B6B">
              <w:rPr>
                <w:webHidden/>
              </w:rPr>
            </w:r>
            <w:r w:rsidR="00AA5B6B">
              <w:rPr>
                <w:webHidden/>
              </w:rPr>
              <w:fldChar w:fldCharType="separate"/>
            </w:r>
            <w:r w:rsidR="004E5C8C">
              <w:rPr>
                <w:webHidden/>
              </w:rPr>
              <w:t>657</w:t>
            </w:r>
            <w:r w:rsidR="00AA5B6B">
              <w:rPr>
                <w:webHidden/>
              </w:rPr>
              <w:fldChar w:fldCharType="end"/>
            </w:r>
          </w:hyperlink>
        </w:p>
        <w:p w14:paraId="353E1100" w14:textId="51B2368B"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69" w:history="1">
            <w:r w:rsidR="00AA5B6B" w:rsidRPr="00BB0CC7">
              <w:rPr>
                <w:rStyle w:val="Hyperlnk"/>
                <w:rFonts w:eastAsiaTheme="majorEastAsia"/>
                <w14:scene3d>
                  <w14:camera w14:prst="orthographicFront"/>
                  <w14:lightRig w14:rig="threePt" w14:dir="t">
                    <w14:rot w14:lat="0" w14:lon="0" w14:rev="0"/>
                  </w14:lightRig>
                </w14:scene3d>
              </w:rPr>
              <w:t>15.9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Avräkning från kapitalbasen i kreditinstitut av innehav i tjänstepensionsföretag</w:t>
            </w:r>
            <w:r w:rsidR="00AA5B6B">
              <w:rPr>
                <w:webHidden/>
              </w:rPr>
              <w:tab/>
            </w:r>
            <w:r w:rsidR="00AA5B6B">
              <w:rPr>
                <w:webHidden/>
              </w:rPr>
              <w:fldChar w:fldCharType="begin"/>
            </w:r>
            <w:r w:rsidR="00AA5B6B">
              <w:rPr>
                <w:webHidden/>
              </w:rPr>
              <w:instrText xml:space="preserve"> PAGEREF _Toc17902969 \h </w:instrText>
            </w:r>
            <w:r w:rsidR="00AA5B6B">
              <w:rPr>
                <w:webHidden/>
              </w:rPr>
            </w:r>
            <w:r w:rsidR="00AA5B6B">
              <w:rPr>
                <w:webHidden/>
              </w:rPr>
              <w:fldChar w:fldCharType="separate"/>
            </w:r>
            <w:r w:rsidR="004E5C8C">
              <w:rPr>
                <w:webHidden/>
              </w:rPr>
              <w:t>659</w:t>
            </w:r>
            <w:r w:rsidR="00AA5B6B">
              <w:rPr>
                <w:webHidden/>
              </w:rPr>
              <w:fldChar w:fldCharType="end"/>
            </w:r>
          </w:hyperlink>
        </w:p>
        <w:p w14:paraId="291EEF63" w14:textId="781C7A98" w:rsidR="00AA5B6B" w:rsidRDefault="00D05616">
          <w:pPr>
            <w:pStyle w:val="Innehll1"/>
            <w:rPr>
              <w:rFonts w:asciiTheme="minorHAnsi" w:eastAsiaTheme="minorEastAsia" w:hAnsiTheme="minorHAnsi"/>
              <w:sz w:val="22"/>
              <w:lang w:eastAsia="sv-SE"/>
            </w:rPr>
          </w:pPr>
          <w:hyperlink w:anchor="_Toc17902970" w:history="1">
            <w:r w:rsidR="00AA5B6B" w:rsidRPr="00BB0CC7">
              <w:rPr>
                <w:rStyle w:val="Hyperlnk"/>
                <w14:scene3d>
                  <w14:camera w14:prst="orthographicFront"/>
                  <w14:lightRig w14:rig="threePt" w14:dir="t">
                    <w14:rot w14:lat="0" w14:lon="0" w14:rev="0"/>
                  </w14:lightRig>
                </w14:scene3d>
              </w:rPr>
              <w:t>16</w:t>
            </w:r>
            <w:r w:rsidR="00AA5B6B">
              <w:rPr>
                <w:rFonts w:asciiTheme="minorHAnsi" w:eastAsiaTheme="minorEastAsia" w:hAnsiTheme="minorHAnsi"/>
                <w:sz w:val="22"/>
                <w:lang w:eastAsia="sv-SE"/>
              </w:rPr>
              <w:tab/>
            </w:r>
            <w:r w:rsidR="00AA5B6B" w:rsidRPr="00BB0CC7">
              <w:rPr>
                <w:rStyle w:val="Hyperlnk"/>
              </w:rPr>
              <w:t>Ikraftträdande- och övergångsbestämmelser</w:t>
            </w:r>
            <w:r w:rsidR="00AA5B6B">
              <w:rPr>
                <w:webHidden/>
              </w:rPr>
              <w:tab/>
            </w:r>
            <w:r w:rsidR="00AA5B6B">
              <w:rPr>
                <w:webHidden/>
              </w:rPr>
              <w:fldChar w:fldCharType="begin"/>
            </w:r>
            <w:r w:rsidR="00AA5B6B">
              <w:rPr>
                <w:webHidden/>
              </w:rPr>
              <w:instrText xml:space="preserve"> PAGEREF _Toc17902970 \h </w:instrText>
            </w:r>
            <w:r w:rsidR="00AA5B6B">
              <w:rPr>
                <w:webHidden/>
              </w:rPr>
            </w:r>
            <w:r w:rsidR="00AA5B6B">
              <w:rPr>
                <w:webHidden/>
              </w:rPr>
              <w:fldChar w:fldCharType="separate"/>
            </w:r>
            <w:r w:rsidR="004E5C8C">
              <w:rPr>
                <w:webHidden/>
              </w:rPr>
              <w:t>660</w:t>
            </w:r>
            <w:r w:rsidR="00AA5B6B">
              <w:rPr>
                <w:webHidden/>
              </w:rPr>
              <w:fldChar w:fldCharType="end"/>
            </w:r>
          </w:hyperlink>
        </w:p>
        <w:p w14:paraId="22D28042" w14:textId="1F482AA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1" w:history="1">
            <w:r w:rsidR="00AA5B6B" w:rsidRPr="00BB0CC7">
              <w:rPr>
                <w:rStyle w:val="Hyperlnk"/>
                <w:rFonts w:eastAsiaTheme="majorEastAsia"/>
                <w14:scene3d>
                  <w14:camera w14:prst="orthographicFront"/>
                  <w14:lightRig w14:rig="threePt" w14:dir="t">
                    <w14:rot w14:lat="0" w14:lon="0" w14:rev="0"/>
                  </w14:lightRig>
                </w14:scene3d>
              </w:rPr>
              <w:t>16.1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Ikraftträdande</w:t>
            </w:r>
            <w:r w:rsidR="00AA5B6B">
              <w:rPr>
                <w:webHidden/>
              </w:rPr>
              <w:tab/>
            </w:r>
            <w:r w:rsidR="00AA5B6B">
              <w:rPr>
                <w:webHidden/>
              </w:rPr>
              <w:fldChar w:fldCharType="begin"/>
            </w:r>
            <w:r w:rsidR="00AA5B6B">
              <w:rPr>
                <w:webHidden/>
              </w:rPr>
              <w:instrText xml:space="preserve"> PAGEREF _Toc17902971 \h </w:instrText>
            </w:r>
            <w:r w:rsidR="00AA5B6B">
              <w:rPr>
                <w:webHidden/>
              </w:rPr>
            </w:r>
            <w:r w:rsidR="00AA5B6B">
              <w:rPr>
                <w:webHidden/>
              </w:rPr>
              <w:fldChar w:fldCharType="separate"/>
            </w:r>
            <w:r w:rsidR="004E5C8C">
              <w:rPr>
                <w:webHidden/>
              </w:rPr>
              <w:t>660</w:t>
            </w:r>
            <w:r w:rsidR="00AA5B6B">
              <w:rPr>
                <w:webHidden/>
              </w:rPr>
              <w:fldChar w:fldCharType="end"/>
            </w:r>
          </w:hyperlink>
        </w:p>
        <w:p w14:paraId="008F2EE9" w14:textId="629D440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2" w:history="1">
            <w:r w:rsidR="00AA5B6B" w:rsidRPr="00BB0CC7">
              <w:rPr>
                <w:rStyle w:val="Hyperlnk"/>
                <w:rFonts w:eastAsiaTheme="majorEastAsia"/>
                <w14:scene3d>
                  <w14:camera w14:prst="orthographicFront"/>
                  <w14:lightRig w14:rig="threePt" w14:dir="t">
                    <w14:rot w14:lat="0" w14:lon="0" w14:rev="0"/>
                  </w14:lightRig>
                </w14:scene3d>
              </w:rPr>
              <w:t>16.2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Ikraftträdandebestämmelse för tjänstepensionsföretags årliga redogörelser</w:t>
            </w:r>
            <w:r w:rsidR="00AA5B6B">
              <w:rPr>
                <w:webHidden/>
              </w:rPr>
              <w:tab/>
            </w:r>
            <w:r w:rsidR="00AA5B6B">
              <w:rPr>
                <w:webHidden/>
              </w:rPr>
              <w:fldChar w:fldCharType="begin"/>
            </w:r>
            <w:r w:rsidR="00AA5B6B">
              <w:rPr>
                <w:webHidden/>
              </w:rPr>
              <w:instrText xml:space="preserve"> PAGEREF _Toc17902972 \h </w:instrText>
            </w:r>
            <w:r w:rsidR="00AA5B6B">
              <w:rPr>
                <w:webHidden/>
              </w:rPr>
            </w:r>
            <w:r w:rsidR="00AA5B6B">
              <w:rPr>
                <w:webHidden/>
              </w:rPr>
              <w:fldChar w:fldCharType="separate"/>
            </w:r>
            <w:r w:rsidR="004E5C8C">
              <w:rPr>
                <w:webHidden/>
              </w:rPr>
              <w:t>661</w:t>
            </w:r>
            <w:r w:rsidR="00AA5B6B">
              <w:rPr>
                <w:webHidden/>
              </w:rPr>
              <w:fldChar w:fldCharType="end"/>
            </w:r>
          </w:hyperlink>
        </w:p>
        <w:p w14:paraId="10074656" w14:textId="45422488"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3" w:history="1">
            <w:r w:rsidR="00AA5B6B" w:rsidRPr="00BB0CC7">
              <w:rPr>
                <w:rStyle w:val="Hyperlnk"/>
                <w:rFonts w:eastAsiaTheme="majorEastAsia"/>
                <w14:scene3d>
                  <w14:camera w14:prst="orthographicFront"/>
                  <w14:lightRig w14:rig="threePt" w14:dir="t">
                    <w14:rot w14:lat="0" w14:lon="0" w14:rev="0"/>
                  </w14:lightRig>
                </w14:scene3d>
              </w:rPr>
              <w:t>16.3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Ingen ytterligare förlängning av övergångsperioden för understödsföreningar</w:t>
            </w:r>
            <w:r w:rsidR="00AA5B6B">
              <w:rPr>
                <w:webHidden/>
              </w:rPr>
              <w:tab/>
            </w:r>
            <w:r w:rsidR="00AA5B6B">
              <w:rPr>
                <w:webHidden/>
              </w:rPr>
              <w:fldChar w:fldCharType="begin"/>
            </w:r>
            <w:r w:rsidR="00AA5B6B">
              <w:rPr>
                <w:webHidden/>
              </w:rPr>
              <w:instrText xml:space="preserve"> PAGEREF _Toc17902973 \h </w:instrText>
            </w:r>
            <w:r w:rsidR="00AA5B6B">
              <w:rPr>
                <w:webHidden/>
              </w:rPr>
            </w:r>
            <w:r w:rsidR="00AA5B6B">
              <w:rPr>
                <w:webHidden/>
              </w:rPr>
              <w:fldChar w:fldCharType="separate"/>
            </w:r>
            <w:r w:rsidR="004E5C8C">
              <w:rPr>
                <w:webHidden/>
              </w:rPr>
              <w:t>662</w:t>
            </w:r>
            <w:r w:rsidR="00AA5B6B">
              <w:rPr>
                <w:webHidden/>
              </w:rPr>
              <w:fldChar w:fldCharType="end"/>
            </w:r>
          </w:hyperlink>
        </w:p>
        <w:p w14:paraId="022212BC" w14:textId="74F186A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4" w:history="1">
            <w:r w:rsidR="00AA5B6B" w:rsidRPr="00BB0CC7">
              <w:rPr>
                <w:rStyle w:val="Hyperlnk"/>
                <w:rFonts w:eastAsiaTheme="majorEastAsia"/>
                <w14:scene3d>
                  <w14:camera w14:prst="orthographicFront"/>
                  <w14:lightRig w14:rig="threePt" w14:dir="t">
                    <w14:rot w14:lat="0" w14:lon="0" w14:rev="0"/>
                  </w14:lightRig>
                </w14:scene3d>
              </w:rPr>
              <w:t>16.4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Förlängd övergångstid för försäkrings-företagens tjänstepensionsverksamhet</w:t>
            </w:r>
            <w:r w:rsidR="00AA5B6B">
              <w:rPr>
                <w:webHidden/>
              </w:rPr>
              <w:tab/>
            </w:r>
            <w:r w:rsidR="00AA5B6B">
              <w:rPr>
                <w:webHidden/>
              </w:rPr>
              <w:fldChar w:fldCharType="begin"/>
            </w:r>
            <w:r w:rsidR="00AA5B6B">
              <w:rPr>
                <w:webHidden/>
              </w:rPr>
              <w:instrText xml:space="preserve"> PAGEREF _Toc17902974 \h </w:instrText>
            </w:r>
            <w:r w:rsidR="00AA5B6B">
              <w:rPr>
                <w:webHidden/>
              </w:rPr>
            </w:r>
            <w:r w:rsidR="00AA5B6B">
              <w:rPr>
                <w:webHidden/>
              </w:rPr>
              <w:fldChar w:fldCharType="separate"/>
            </w:r>
            <w:r w:rsidR="004E5C8C">
              <w:rPr>
                <w:webHidden/>
              </w:rPr>
              <w:t>663</w:t>
            </w:r>
            <w:r w:rsidR="00AA5B6B">
              <w:rPr>
                <w:webHidden/>
              </w:rPr>
              <w:fldChar w:fldCharType="end"/>
            </w:r>
          </w:hyperlink>
        </w:p>
        <w:p w14:paraId="70356BD5" w14:textId="112BA525"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5" w:history="1">
            <w:r w:rsidR="00AA5B6B" w:rsidRPr="00BB0CC7">
              <w:rPr>
                <w:rStyle w:val="Hyperlnk"/>
                <w:rFonts w:eastAsiaTheme="majorEastAsia"/>
                <w14:scene3d>
                  <w14:camera w14:prst="orthographicFront"/>
                  <w14:lightRig w14:rig="threePt" w14:dir="t">
                    <w14:rot w14:lat="0" w14:lon="0" w14:rev="0"/>
                  </w14:lightRig>
                </w14:scene3d>
              </w:rPr>
              <w:t>16.5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En övergångsbestämmelse för annan försäkringsverksamhet än tjänstepensionsverksamhet</w:t>
            </w:r>
            <w:r w:rsidR="00AA5B6B">
              <w:rPr>
                <w:webHidden/>
              </w:rPr>
              <w:tab/>
            </w:r>
            <w:r w:rsidR="00AA5B6B">
              <w:rPr>
                <w:webHidden/>
              </w:rPr>
              <w:fldChar w:fldCharType="begin"/>
            </w:r>
            <w:r w:rsidR="00AA5B6B">
              <w:rPr>
                <w:webHidden/>
              </w:rPr>
              <w:instrText xml:space="preserve"> PAGEREF _Toc17902975 \h </w:instrText>
            </w:r>
            <w:r w:rsidR="00AA5B6B">
              <w:rPr>
                <w:webHidden/>
              </w:rPr>
            </w:r>
            <w:r w:rsidR="00AA5B6B">
              <w:rPr>
                <w:webHidden/>
              </w:rPr>
              <w:fldChar w:fldCharType="separate"/>
            </w:r>
            <w:r w:rsidR="004E5C8C">
              <w:rPr>
                <w:webHidden/>
              </w:rPr>
              <w:t>665</w:t>
            </w:r>
            <w:r w:rsidR="00AA5B6B">
              <w:rPr>
                <w:webHidden/>
              </w:rPr>
              <w:fldChar w:fldCharType="end"/>
            </w:r>
          </w:hyperlink>
        </w:p>
        <w:p w14:paraId="4C76AF0C" w14:textId="74B86070" w:rsidR="00AA5B6B" w:rsidRDefault="00D05616">
          <w:pPr>
            <w:pStyle w:val="Innehll1"/>
            <w:rPr>
              <w:rFonts w:asciiTheme="minorHAnsi" w:eastAsiaTheme="minorEastAsia" w:hAnsiTheme="minorHAnsi"/>
              <w:sz w:val="22"/>
              <w:lang w:eastAsia="sv-SE"/>
            </w:rPr>
          </w:pPr>
          <w:hyperlink w:anchor="_Toc17902976" w:history="1">
            <w:r w:rsidR="00AA5B6B" w:rsidRPr="00BB0CC7">
              <w:rPr>
                <w:rStyle w:val="Hyperlnk"/>
                <w14:scene3d>
                  <w14:camera w14:prst="orthographicFront"/>
                  <w14:lightRig w14:rig="threePt" w14:dir="t">
                    <w14:rot w14:lat="0" w14:lon="0" w14:rev="0"/>
                  </w14:lightRig>
                </w14:scene3d>
              </w:rPr>
              <w:t>17</w:t>
            </w:r>
            <w:r w:rsidR="00AA5B6B">
              <w:rPr>
                <w:rFonts w:asciiTheme="minorHAnsi" w:eastAsiaTheme="minorEastAsia" w:hAnsiTheme="minorHAnsi"/>
                <w:sz w:val="22"/>
                <w:lang w:eastAsia="sv-SE"/>
              </w:rPr>
              <w:tab/>
            </w:r>
            <w:r w:rsidR="00AA5B6B" w:rsidRPr="00BB0CC7">
              <w:rPr>
                <w:rStyle w:val="Hyperlnk"/>
              </w:rPr>
              <w:t>Konsekvensanalys</w:t>
            </w:r>
            <w:r w:rsidR="00AA5B6B">
              <w:rPr>
                <w:webHidden/>
              </w:rPr>
              <w:tab/>
            </w:r>
            <w:r w:rsidR="00AA5B6B">
              <w:rPr>
                <w:webHidden/>
              </w:rPr>
              <w:fldChar w:fldCharType="begin"/>
            </w:r>
            <w:r w:rsidR="00AA5B6B">
              <w:rPr>
                <w:webHidden/>
              </w:rPr>
              <w:instrText xml:space="preserve"> PAGEREF _Toc17902976 \h </w:instrText>
            </w:r>
            <w:r w:rsidR="00AA5B6B">
              <w:rPr>
                <w:webHidden/>
              </w:rPr>
            </w:r>
            <w:r w:rsidR="00AA5B6B">
              <w:rPr>
                <w:webHidden/>
              </w:rPr>
              <w:fldChar w:fldCharType="separate"/>
            </w:r>
            <w:r w:rsidR="004E5C8C">
              <w:rPr>
                <w:webHidden/>
              </w:rPr>
              <w:t>666</w:t>
            </w:r>
            <w:r w:rsidR="00AA5B6B">
              <w:rPr>
                <w:webHidden/>
              </w:rPr>
              <w:fldChar w:fldCharType="end"/>
            </w:r>
          </w:hyperlink>
        </w:p>
        <w:p w14:paraId="00263E73" w14:textId="42431C5F"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7" w:history="1">
            <w:r w:rsidR="00AA5B6B" w:rsidRPr="00BB0CC7">
              <w:rPr>
                <w:rStyle w:val="Hyperlnk"/>
                <w:rFonts w:eastAsiaTheme="majorEastAsia"/>
                <w14:scene3d>
                  <w14:camera w14:prst="orthographicFront"/>
                  <w14:lightRig w14:rig="threePt" w14:dir="t">
                    <w14:rot w14:lat="0" w14:lon="0" w14:rev="0"/>
                  </w14:lightRig>
                </w14:scene3d>
              </w:rPr>
              <w:t>17.1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Inledning</w:t>
            </w:r>
            <w:r w:rsidR="00AA5B6B">
              <w:rPr>
                <w:webHidden/>
              </w:rPr>
              <w:tab/>
            </w:r>
            <w:r w:rsidR="00AA5B6B">
              <w:rPr>
                <w:webHidden/>
              </w:rPr>
              <w:fldChar w:fldCharType="begin"/>
            </w:r>
            <w:r w:rsidR="00AA5B6B">
              <w:rPr>
                <w:webHidden/>
              </w:rPr>
              <w:instrText xml:space="preserve"> PAGEREF _Toc17902977 \h </w:instrText>
            </w:r>
            <w:r w:rsidR="00AA5B6B">
              <w:rPr>
                <w:webHidden/>
              </w:rPr>
            </w:r>
            <w:r w:rsidR="00AA5B6B">
              <w:rPr>
                <w:webHidden/>
              </w:rPr>
              <w:fldChar w:fldCharType="separate"/>
            </w:r>
            <w:r w:rsidR="004E5C8C">
              <w:rPr>
                <w:webHidden/>
              </w:rPr>
              <w:t>666</w:t>
            </w:r>
            <w:r w:rsidR="00AA5B6B">
              <w:rPr>
                <w:webHidden/>
              </w:rPr>
              <w:fldChar w:fldCharType="end"/>
            </w:r>
          </w:hyperlink>
        </w:p>
        <w:p w14:paraId="56366225" w14:textId="6F336CA2"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8" w:history="1">
            <w:r w:rsidR="00AA5B6B" w:rsidRPr="00BB0CC7">
              <w:rPr>
                <w:rStyle w:val="Hyperlnk"/>
                <w:rFonts w:eastAsiaTheme="majorEastAsia"/>
                <w14:scene3d>
                  <w14:camera w14:prst="orthographicFront"/>
                  <w14:lightRig w14:rig="threePt" w14:dir="t">
                    <w14:rot w14:lat="0" w14:lon="0" w14:rev="0"/>
                  </w14:lightRig>
                </w14:scene3d>
              </w:rPr>
              <w:t>17.2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Problem och mål med regleringen</w:t>
            </w:r>
            <w:r w:rsidR="00AA5B6B">
              <w:rPr>
                <w:webHidden/>
              </w:rPr>
              <w:tab/>
            </w:r>
            <w:r w:rsidR="00AA5B6B">
              <w:rPr>
                <w:webHidden/>
              </w:rPr>
              <w:fldChar w:fldCharType="begin"/>
            </w:r>
            <w:r w:rsidR="00AA5B6B">
              <w:rPr>
                <w:webHidden/>
              </w:rPr>
              <w:instrText xml:space="preserve"> PAGEREF _Toc17902978 \h </w:instrText>
            </w:r>
            <w:r w:rsidR="00AA5B6B">
              <w:rPr>
                <w:webHidden/>
              </w:rPr>
            </w:r>
            <w:r w:rsidR="00AA5B6B">
              <w:rPr>
                <w:webHidden/>
              </w:rPr>
              <w:fldChar w:fldCharType="separate"/>
            </w:r>
            <w:r w:rsidR="004E5C8C">
              <w:rPr>
                <w:webHidden/>
              </w:rPr>
              <w:t>667</w:t>
            </w:r>
            <w:r w:rsidR="00AA5B6B">
              <w:rPr>
                <w:webHidden/>
              </w:rPr>
              <w:fldChar w:fldCharType="end"/>
            </w:r>
          </w:hyperlink>
        </w:p>
        <w:p w14:paraId="7F601143" w14:textId="579080A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79" w:history="1">
            <w:r w:rsidR="00AA5B6B" w:rsidRPr="00BB0CC7">
              <w:rPr>
                <w:rStyle w:val="Hyperlnk"/>
                <w:rFonts w:eastAsiaTheme="majorEastAsia"/>
                <w14:scene3d>
                  <w14:camera w14:prst="orthographicFront"/>
                  <w14:lightRig w14:rig="threePt" w14:dir="t">
                    <w14:rot w14:lat="0" w14:lon="0" w14:rev="0"/>
                  </w14:lightRig>
                </w14:scene3d>
              </w:rPr>
              <w:t>17.3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Alternativa lösningar</w:t>
            </w:r>
            <w:r w:rsidR="00AA5B6B">
              <w:rPr>
                <w:webHidden/>
              </w:rPr>
              <w:tab/>
            </w:r>
            <w:r w:rsidR="00AA5B6B">
              <w:rPr>
                <w:webHidden/>
              </w:rPr>
              <w:fldChar w:fldCharType="begin"/>
            </w:r>
            <w:r w:rsidR="00AA5B6B">
              <w:rPr>
                <w:webHidden/>
              </w:rPr>
              <w:instrText xml:space="preserve"> PAGEREF _Toc17902979 \h </w:instrText>
            </w:r>
            <w:r w:rsidR="00AA5B6B">
              <w:rPr>
                <w:webHidden/>
              </w:rPr>
            </w:r>
            <w:r w:rsidR="00AA5B6B">
              <w:rPr>
                <w:webHidden/>
              </w:rPr>
              <w:fldChar w:fldCharType="separate"/>
            </w:r>
            <w:r w:rsidR="004E5C8C">
              <w:rPr>
                <w:webHidden/>
              </w:rPr>
              <w:t>668</w:t>
            </w:r>
            <w:r w:rsidR="00AA5B6B">
              <w:rPr>
                <w:webHidden/>
              </w:rPr>
              <w:fldChar w:fldCharType="end"/>
            </w:r>
          </w:hyperlink>
        </w:p>
        <w:p w14:paraId="23832E2E" w14:textId="1B24DA6A"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0" w:history="1">
            <w:r w:rsidR="00AA5B6B" w:rsidRPr="00BB0CC7">
              <w:rPr>
                <w:rStyle w:val="Hyperlnk"/>
                <w:rFonts w:eastAsiaTheme="majorEastAsia"/>
              </w:rPr>
              <w:t>17.3.1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Vad händer om inte reglerna införs?</w:t>
            </w:r>
            <w:r w:rsidR="00AA5B6B">
              <w:rPr>
                <w:webHidden/>
              </w:rPr>
              <w:tab/>
            </w:r>
            <w:r w:rsidR="00AA5B6B">
              <w:rPr>
                <w:webHidden/>
              </w:rPr>
              <w:fldChar w:fldCharType="begin"/>
            </w:r>
            <w:r w:rsidR="00AA5B6B">
              <w:rPr>
                <w:webHidden/>
              </w:rPr>
              <w:instrText xml:space="preserve"> PAGEREF _Toc17902980 \h </w:instrText>
            </w:r>
            <w:r w:rsidR="00AA5B6B">
              <w:rPr>
                <w:webHidden/>
              </w:rPr>
            </w:r>
            <w:r w:rsidR="00AA5B6B">
              <w:rPr>
                <w:webHidden/>
              </w:rPr>
              <w:fldChar w:fldCharType="separate"/>
            </w:r>
            <w:r w:rsidR="004E5C8C">
              <w:rPr>
                <w:webHidden/>
              </w:rPr>
              <w:t>668</w:t>
            </w:r>
            <w:r w:rsidR="00AA5B6B">
              <w:rPr>
                <w:webHidden/>
              </w:rPr>
              <w:fldChar w:fldCharType="end"/>
            </w:r>
          </w:hyperlink>
        </w:p>
        <w:p w14:paraId="7A8F517B" w14:textId="60DE1A53"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1" w:history="1">
            <w:r w:rsidR="00AA5B6B" w:rsidRPr="00BB0CC7">
              <w:rPr>
                <w:rStyle w:val="Hyperlnk"/>
                <w:rFonts w:eastAsiaTheme="majorEastAsia"/>
              </w:rPr>
              <w:t>17.3.2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om de nationella tilläggen inte införs</w:t>
            </w:r>
            <w:r w:rsidR="00AA5B6B">
              <w:rPr>
                <w:webHidden/>
              </w:rPr>
              <w:tab/>
            </w:r>
            <w:r w:rsidR="00AA5B6B">
              <w:rPr>
                <w:webHidden/>
              </w:rPr>
              <w:fldChar w:fldCharType="begin"/>
            </w:r>
            <w:r w:rsidR="00AA5B6B">
              <w:rPr>
                <w:webHidden/>
              </w:rPr>
              <w:instrText xml:space="preserve"> PAGEREF _Toc17902981 \h </w:instrText>
            </w:r>
            <w:r w:rsidR="00AA5B6B">
              <w:rPr>
                <w:webHidden/>
              </w:rPr>
            </w:r>
            <w:r w:rsidR="00AA5B6B">
              <w:rPr>
                <w:webHidden/>
              </w:rPr>
              <w:fldChar w:fldCharType="separate"/>
            </w:r>
            <w:r w:rsidR="004E5C8C">
              <w:rPr>
                <w:webHidden/>
              </w:rPr>
              <w:t>669</w:t>
            </w:r>
            <w:r w:rsidR="00AA5B6B">
              <w:rPr>
                <w:webHidden/>
              </w:rPr>
              <w:fldChar w:fldCharType="end"/>
            </w:r>
          </w:hyperlink>
        </w:p>
        <w:p w14:paraId="6735D36B" w14:textId="24C3AEC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82" w:history="1">
            <w:r w:rsidR="00AA5B6B" w:rsidRPr="00BB0CC7">
              <w:rPr>
                <w:rStyle w:val="Hyperlnk"/>
                <w:rFonts w:eastAsiaTheme="majorEastAsia"/>
                <w14:scene3d>
                  <w14:camera w14:prst="orthographicFront"/>
                  <w14:lightRig w14:rig="threePt" w14:dir="t">
                    <w14:rot w14:lat="0" w14:lon="0" w14:rev="0"/>
                  </w14:lightRig>
                </w14:scene3d>
              </w:rPr>
              <w:t>17.4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Berörda av regleringen</w:t>
            </w:r>
            <w:r w:rsidR="00AA5B6B">
              <w:rPr>
                <w:webHidden/>
              </w:rPr>
              <w:tab/>
            </w:r>
            <w:r w:rsidR="00AA5B6B">
              <w:rPr>
                <w:webHidden/>
              </w:rPr>
              <w:fldChar w:fldCharType="begin"/>
            </w:r>
            <w:r w:rsidR="00AA5B6B">
              <w:rPr>
                <w:webHidden/>
              </w:rPr>
              <w:instrText xml:space="preserve"> PAGEREF _Toc17902982 \h </w:instrText>
            </w:r>
            <w:r w:rsidR="00AA5B6B">
              <w:rPr>
                <w:webHidden/>
              </w:rPr>
            </w:r>
            <w:r w:rsidR="00AA5B6B">
              <w:rPr>
                <w:webHidden/>
              </w:rPr>
              <w:fldChar w:fldCharType="separate"/>
            </w:r>
            <w:r w:rsidR="004E5C8C">
              <w:rPr>
                <w:webHidden/>
              </w:rPr>
              <w:t>671</w:t>
            </w:r>
            <w:r w:rsidR="00AA5B6B">
              <w:rPr>
                <w:webHidden/>
              </w:rPr>
              <w:fldChar w:fldCharType="end"/>
            </w:r>
          </w:hyperlink>
        </w:p>
        <w:p w14:paraId="16FC93E7" w14:textId="1C500D1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3" w:history="1">
            <w:r w:rsidR="00AA5B6B" w:rsidRPr="00BB0CC7">
              <w:rPr>
                <w:rStyle w:val="Hyperlnk"/>
                <w:rFonts w:eastAsiaTheme="majorEastAsia"/>
              </w:rPr>
              <w:t>17.4.1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Understödsföreningar (tjänstepensionskassor)</w:t>
            </w:r>
            <w:r w:rsidR="00AA5B6B">
              <w:rPr>
                <w:webHidden/>
              </w:rPr>
              <w:tab/>
            </w:r>
            <w:r w:rsidR="00AA5B6B">
              <w:rPr>
                <w:webHidden/>
              </w:rPr>
              <w:fldChar w:fldCharType="begin"/>
            </w:r>
            <w:r w:rsidR="00AA5B6B">
              <w:rPr>
                <w:webHidden/>
              </w:rPr>
              <w:instrText xml:space="preserve"> PAGEREF _Toc17902983 \h </w:instrText>
            </w:r>
            <w:r w:rsidR="00AA5B6B">
              <w:rPr>
                <w:webHidden/>
              </w:rPr>
            </w:r>
            <w:r w:rsidR="00AA5B6B">
              <w:rPr>
                <w:webHidden/>
              </w:rPr>
              <w:fldChar w:fldCharType="separate"/>
            </w:r>
            <w:r w:rsidR="004E5C8C">
              <w:rPr>
                <w:webHidden/>
              </w:rPr>
              <w:t>671</w:t>
            </w:r>
            <w:r w:rsidR="00AA5B6B">
              <w:rPr>
                <w:webHidden/>
              </w:rPr>
              <w:fldChar w:fldCharType="end"/>
            </w:r>
          </w:hyperlink>
        </w:p>
        <w:p w14:paraId="72C2CB33" w14:textId="65059D74"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4" w:history="1">
            <w:r w:rsidR="00AA5B6B" w:rsidRPr="00BB0CC7">
              <w:rPr>
                <w:rStyle w:val="Hyperlnk"/>
                <w:rFonts w:eastAsiaTheme="majorEastAsia"/>
              </w:rPr>
              <w:t>17.4.2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Försäkringsföretag</w:t>
            </w:r>
            <w:r w:rsidR="00AA5B6B">
              <w:rPr>
                <w:webHidden/>
              </w:rPr>
              <w:tab/>
            </w:r>
            <w:r w:rsidR="00AA5B6B">
              <w:rPr>
                <w:webHidden/>
              </w:rPr>
              <w:fldChar w:fldCharType="begin"/>
            </w:r>
            <w:r w:rsidR="00AA5B6B">
              <w:rPr>
                <w:webHidden/>
              </w:rPr>
              <w:instrText xml:space="preserve"> PAGEREF _Toc17902984 \h </w:instrText>
            </w:r>
            <w:r w:rsidR="00AA5B6B">
              <w:rPr>
                <w:webHidden/>
              </w:rPr>
            </w:r>
            <w:r w:rsidR="00AA5B6B">
              <w:rPr>
                <w:webHidden/>
              </w:rPr>
              <w:fldChar w:fldCharType="separate"/>
            </w:r>
            <w:r w:rsidR="004E5C8C">
              <w:rPr>
                <w:webHidden/>
              </w:rPr>
              <w:t>672</w:t>
            </w:r>
            <w:r w:rsidR="00AA5B6B">
              <w:rPr>
                <w:webHidden/>
              </w:rPr>
              <w:fldChar w:fldCharType="end"/>
            </w:r>
          </w:hyperlink>
        </w:p>
        <w:p w14:paraId="35FA4BE7" w14:textId="10124B61"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5" w:history="1">
            <w:r w:rsidR="00AA5B6B" w:rsidRPr="00BB0CC7">
              <w:rPr>
                <w:rStyle w:val="Hyperlnk"/>
                <w:rFonts w:eastAsiaTheme="majorEastAsia"/>
              </w:rPr>
              <w:t>17.4.3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Särskilt om små och medelstora företag</w:t>
            </w:r>
            <w:r w:rsidR="00AA5B6B">
              <w:rPr>
                <w:webHidden/>
              </w:rPr>
              <w:tab/>
            </w:r>
            <w:r w:rsidR="00AA5B6B">
              <w:rPr>
                <w:webHidden/>
              </w:rPr>
              <w:fldChar w:fldCharType="begin"/>
            </w:r>
            <w:r w:rsidR="00AA5B6B">
              <w:rPr>
                <w:webHidden/>
              </w:rPr>
              <w:instrText xml:space="preserve"> PAGEREF _Toc17902985 \h </w:instrText>
            </w:r>
            <w:r w:rsidR="00AA5B6B">
              <w:rPr>
                <w:webHidden/>
              </w:rPr>
            </w:r>
            <w:r w:rsidR="00AA5B6B">
              <w:rPr>
                <w:webHidden/>
              </w:rPr>
              <w:fldChar w:fldCharType="separate"/>
            </w:r>
            <w:r w:rsidR="004E5C8C">
              <w:rPr>
                <w:webHidden/>
              </w:rPr>
              <w:t>673</w:t>
            </w:r>
            <w:r w:rsidR="00AA5B6B">
              <w:rPr>
                <w:webHidden/>
              </w:rPr>
              <w:fldChar w:fldCharType="end"/>
            </w:r>
          </w:hyperlink>
        </w:p>
        <w:p w14:paraId="5E3EB7CE" w14:textId="1324137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86" w:history="1">
            <w:r w:rsidR="00AA5B6B" w:rsidRPr="00BB0CC7">
              <w:rPr>
                <w:rStyle w:val="Hyperlnk"/>
                <w:rFonts w:eastAsiaTheme="majorEastAsia"/>
                <w14:scene3d>
                  <w14:camera w14:prst="orthographicFront"/>
                  <w14:lightRig w14:rig="threePt" w14:dir="t">
                    <w14:rot w14:lat="0" w14:lon="0" w14:rev="0"/>
                  </w14:lightRig>
                </w14:scene3d>
              </w:rPr>
              <w:t>17.5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för företagen</w:t>
            </w:r>
            <w:r w:rsidR="00AA5B6B">
              <w:rPr>
                <w:webHidden/>
              </w:rPr>
              <w:tab/>
            </w:r>
            <w:r w:rsidR="00AA5B6B">
              <w:rPr>
                <w:webHidden/>
              </w:rPr>
              <w:fldChar w:fldCharType="begin"/>
            </w:r>
            <w:r w:rsidR="00AA5B6B">
              <w:rPr>
                <w:webHidden/>
              </w:rPr>
              <w:instrText xml:space="preserve"> PAGEREF _Toc17902986 \h </w:instrText>
            </w:r>
            <w:r w:rsidR="00AA5B6B">
              <w:rPr>
                <w:webHidden/>
              </w:rPr>
            </w:r>
            <w:r w:rsidR="00AA5B6B">
              <w:rPr>
                <w:webHidden/>
              </w:rPr>
              <w:fldChar w:fldCharType="separate"/>
            </w:r>
            <w:r w:rsidR="004E5C8C">
              <w:rPr>
                <w:webHidden/>
              </w:rPr>
              <w:t>674</w:t>
            </w:r>
            <w:r w:rsidR="00AA5B6B">
              <w:rPr>
                <w:webHidden/>
              </w:rPr>
              <w:fldChar w:fldCharType="end"/>
            </w:r>
          </w:hyperlink>
        </w:p>
        <w:p w14:paraId="271E4057" w14:textId="7D7A443C"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7" w:history="1">
            <w:r w:rsidR="00AA5B6B" w:rsidRPr="00BB0CC7">
              <w:rPr>
                <w:rStyle w:val="Hyperlnk"/>
                <w:rFonts w:eastAsiaTheme="majorEastAsia"/>
              </w:rPr>
              <w:t>17.5.1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för nya företag</w:t>
            </w:r>
            <w:r w:rsidR="00AA5B6B">
              <w:rPr>
                <w:webHidden/>
              </w:rPr>
              <w:tab/>
            </w:r>
            <w:r w:rsidR="00AA5B6B">
              <w:rPr>
                <w:webHidden/>
              </w:rPr>
              <w:fldChar w:fldCharType="begin"/>
            </w:r>
            <w:r w:rsidR="00AA5B6B">
              <w:rPr>
                <w:webHidden/>
              </w:rPr>
              <w:instrText xml:space="preserve"> PAGEREF _Toc17902987 \h </w:instrText>
            </w:r>
            <w:r w:rsidR="00AA5B6B">
              <w:rPr>
                <w:webHidden/>
              </w:rPr>
            </w:r>
            <w:r w:rsidR="00AA5B6B">
              <w:rPr>
                <w:webHidden/>
              </w:rPr>
              <w:fldChar w:fldCharType="separate"/>
            </w:r>
            <w:r w:rsidR="004E5C8C">
              <w:rPr>
                <w:webHidden/>
              </w:rPr>
              <w:t>674</w:t>
            </w:r>
            <w:r w:rsidR="00AA5B6B">
              <w:rPr>
                <w:webHidden/>
              </w:rPr>
              <w:fldChar w:fldCharType="end"/>
            </w:r>
          </w:hyperlink>
        </w:p>
        <w:p w14:paraId="4E970FAA" w14:textId="3BB2132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8" w:history="1">
            <w:r w:rsidR="00AA5B6B" w:rsidRPr="00BB0CC7">
              <w:rPr>
                <w:rStyle w:val="Hyperlnk"/>
                <w:rFonts w:eastAsiaTheme="majorEastAsia"/>
              </w:rPr>
              <w:t>17.5.2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för tjänstepensionskassor</w:t>
            </w:r>
            <w:r w:rsidR="00AA5B6B">
              <w:rPr>
                <w:webHidden/>
              </w:rPr>
              <w:tab/>
            </w:r>
            <w:r w:rsidR="00AA5B6B">
              <w:rPr>
                <w:webHidden/>
              </w:rPr>
              <w:fldChar w:fldCharType="begin"/>
            </w:r>
            <w:r w:rsidR="00AA5B6B">
              <w:rPr>
                <w:webHidden/>
              </w:rPr>
              <w:instrText xml:space="preserve"> PAGEREF _Toc17902988 \h </w:instrText>
            </w:r>
            <w:r w:rsidR="00AA5B6B">
              <w:rPr>
                <w:webHidden/>
              </w:rPr>
            </w:r>
            <w:r w:rsidR="00AA5B6B">
              <w:rPr>
                <w:webHidden/>
              </w:rPr>
              <w:fldChar w:fldCharType="separate"/>
            </w:r>
            <w:r w:rsidR="004E5C8C">
              <w:rPr>
                <w:webHidden/>
              </w:rPr>
              <w:t>674</w:t>
            </w:r>
            <w:r w:rsidR="00AA5B6B">
              <w:rPr>
                <w:webHidden/>
              </w:rPr>
              <w:fldChar w:fldCharType="end"/>
            </w:r>
          </w:hyperlink>
        </w:p>
        <w:p w14:paraId="1440C03B" w14:textId="41BE86F8"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89" w:history="1">
            <w:r w:rsidR="00AA5B6B" w:rsidRPr="00BB0CC7">
              <w:rPr>
                <w:rStyle w:val="Hyperlnk"/>
                <w:rFonts w:eastAsiaTheme="majorEastAsia"/>
              </w:rPr>
              <w:t>17.5.3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för försäkringsföretag</w:t>
            </w:r>
            <w:r w:rsidR="00AA5B6B">
              <w:rPr>
                <w:webHidden/>
              </w:rPr>
              <w:tab/>
            </w:r>
            <w:r w:rsidR="00AA5B6B">
              <w:rPr>
                <w:webHidden/>
              </w:rPr>
              <w:fldChar w:fldCharType="begin"/>
            </w:r>
            <w:r w:rsidR="00AA5B6B">
              <w:rPr>
                <w:webHidden/>
              </w:rPr>
              <w:instrText xml:space="preserve"> PAGEREF _Toc17902989 \h </w:instrText>
            </w:r>
            <w:r w:rsidR="00AA5B6B">
              <w:rPr>
                <w:webHidden/>
              </w:rPr>
            </w:r>
            <w:r w:rsidR="00AA5B6B">
              <w:rPr>
                <w:webHidden/>
              </w:rPr>
              <w:fldChar w:fldCharType="separate"/>
            </w:r>
            <w:r w:rsidR="004E5C8C">
              <w:rPr>
                <w:webHidden/>
              </w:rPr>
              <w:t>676</w:t>
            </w:r>
            <w:r w:rsidR="00AA5B6B">
              <w:rPr>
                <w:webHidden/>
              </w:rPr>
              <w:fldChar w:fldCharType="end"/>
            </w:r>
          </w:hyperlink>
        </w:p>
        <w:p w14:paraId="131B5840" w14:textId="2775F07A"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90" w:history="1">
            <w:r w:rsidR="00AA5B6B" w:rsidRPr="00BB0CC7">
              <w:rPr>
                <w:rStyle w:val="Hyperlnk"/>
                <w:rFonts w:eastAsiaTheme="majorEastAsia"/>
              </w:rPr>
              <w:t>17.5.4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av det nya riskkänsliga kapitalkravet</w:t>
            </w:r>
            <w:r w:rsidR="00AA5B6B">
              <w:rPr>
                <w:webHidden/>
              </w:rPr>
              <w:tab/>
            </w:r>
            <w:r w:rsidR="00AA5B6B">
              <w:rPr>
                <w:webHidden/>
              </w:rPr>
              <w:fldChar w:fldCharType="begin"/>
            </w:r>
            <w:r w:rsidR="00AA5B6B">
              <w:rPr>
                <w:webHidden/>
              </w:rPr>
              <w:instrText xml:space="preserve"> PAGEREF _Toc17902990 \h </w:instrText>
            </w:r>
            <w:r w:rsidR="00AA5B6B">
              <w:rPr>
                <w:webHidden/>
              </w:rPr>
            </w:r>
            <w:r w:rsidR="00AA5B6B">
              <w:rPr>
                <w:webHidden/>
              </w:rPr>
              <w:fldChar w:fldCharType="separate"/>
            </w:r>
            <w:r w:rsidR="004E5C8C">
              <w:rPr>
                <w:webHidden/>
              </w:rPr>
              <w:t>679</w:t>
            </w:r>
            <w:r w:rsidR="00AA5B6B">
              <w:rPr>
                <w:webHidden/>
              </w:rPr>
              <w:fldChar w:fldCharType="end"/>
            </w:r>
          </w:hyperlink>
        </w:p>
        <w:p w14:paraId="1B15474D" w14:textId="2EA88990"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91" w:history="1">
            <w:r w:rsidR="00AA5B6B" w:rsidRPr="00BB0CC7">
              <w:rPr>
                <w:rStyle w:val="Hyperlnk"/>
                <w:rFonts w:eastAsiaTheme="majorEastAsia"/>
              </w:rPr>
              <w:t>17.5.5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Konkurrensförhållanden</w:t>
            </w:r>
            <w:r w:rsidR="00AA5B6B">
              <w:rPr>
                <w:webHidden/>
              </w:rPr>
              <w:tab/>
            </w:r>
            <w:r w:rsidR="00AA5B6B">
              <w:rPr>
                <w:webHidden/>
              </w:rPr>
              <w:fldChar w:fldCharType="begin"/>
            </w:r>
            <w:r w:rsidR="00AA5B6B">
              <w:rPr>
                <w:webHidden/>
              </w:rPr>
              <w:instrText xml:space="preserve"> PAGEREF _Toc17902991 \h </w:instrText>
            </w:r>
            <w:r w:rsidR="00AA5B6B">
              <w:rPr>
                <w:webHidden/>
              </w:rPr>
            </w:r>
            <w:r w:rsidR="00AA5B6B">
              <w:rPr>
                <w:webHidden/>
              </w:rPr>
              <w:fldChar w:fldCharType="separate"/>
            </w:r>
            <w:r w:rsidR="004E5C8C">
              <w:rPr>
                <w:webHidden/>
              </w:rPr>
              <w:t>680</w:t>
            </w:r>
            <w:r w:rsidR="00AA5B6B">
              <w:rPr>
                <w:webHidden/>
              </w:rPr>
              <w:fldChar w:fldCharType="end"/>
            </w:r>
          </w:hyperlink>
        </w:p>
        <w:p w14:paraId="1A5D035B" w14:textId="59A06DFE"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92" w:history="1">
            <w:r w:rsidR="00AA5B6B" w:rsidRPr="00BB0CC7">
              <w:rPr>
                <w:rStyle w:val="Hyperlnk"/>
                <w:rFonts w:eastAsiaTheme="majorEastAsia"/>
              </w:rPr>
              <w:t>17.5.6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Penningtvättsregler</w:t>
            </w:r>
            <w:r w:rsidR="00AA5B6B">
              <w:rPr>
                <w:webHidden/>
              </w:rPr>
              <w:tab/>
            </w:r>
            <w:r w:rsidR="00AA5B6B">
              <w:rPr>
                <w:webHidden/>
              </w:rPr>
              <w:fldChar w:fldCharType="begin"/>
            </w:r>
            <w:r w:rsidR="00AA5B6B">
              <w:rPr>
                <w:webHidden/>
              </w:rPr>
              <w:instrText xml:space="preserve"> PAGEREF _Toc17902992 \h </w:instrText>
            </w:r>
            <w:r w:rsidR="00AA5B6B">
              <w:rPr>
                <w:webHidden/>
              </w:rPr>
            </w:r>
            <w:r w:rsidR="00AA5B6B">
              <w:rPr>
                <w:webHidden/>
              </w:rPr>
              <w:fldChar w:fldCharType="separate"/>
            </w:r>
            <w:r w:rsidR="004E5C8C">
              <w:rPr>
                <w:webHidden/>
              </w:rPr>
              <w:t>680</w:t>
            </w:r>
            <w:r w:rsidR="00AA5B6B">
              <w:rPr>
                <w:webHidden/>
              </w:rPr>
              <w:fldChar w:fldCharType="end"/>
            </w:r>
          </w:hyperlink>
        </w:p>
        <w:p w14:paraId="7D567E3D" w14:textId="315297D3"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93" w:history="1">
            <w:r w:rsidR="00AA5B6B" w:rsidRPr="00BB0CC7">
              <w:rPr>
                <w:rStyle w:val="Hyperlnk"/>
                <w:rFonts w:eastAsiaTheme="majorEastAsia"/>
                <w14:scene3d>
                  <w14:camera w14:prst="orthographicFront"/>
                  <w14:lightRig w14:rig="threePt" w14:dir="t">
                    <w14:rot w14:lat="0" w14:lon="0" w14:rev="0"/>
                  </w14:lightRig>
                </w14:scene3d>
              </w:rPr>
              <w:t>17.6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för tjänstepensionsmarknaden</w:t>
            </w:r>
            <w:r w:rsidR="00AA5B6B">
              <w:rPr>
                <w:webHidden/>
              </w:rPr>
              <w:tab/>
            </w:r>
            <w:r w:rsidR="00AA5B6B">
              <w:rPr>
                <w:webHidden/>
              </w:rPr>
              <w:fldChar w:fldCharType="begin"/>
            </w:r>
            <w:r w:rsidR="00AA5B6B">
              <w:rPr>
                <w:webHidden/>
              </w:rPr>
              <w:instrText xml:space="preserve"> PAGEREF _Toc17902993 \h </w:instrText>
            </w:r>
            <w:r w:rsidR="00AA5B6B">
              <w:rPr>
                <w:webHidden/>
              </w:rPr>
            </w:r>
            <w:r w:rsidR="00AA5B6B">
              <w:rPr>
                <w:webHidden/>
              </w:rPr>
              <w:fldChar w:fldCharType="separate"/>
            </w:r>
            <w:r w:rsidR="004E5C8C">
              <w:rPr>
                <w:webHidden/>
              </w:rPr>
              <w:t>680</w:t>
            </w:r>
            <w:r w:rsidR="00AA5B6B">
              <w:rPr>
                <w:webHidden/>
              </w:rPr>
              <w:fldChar w:fldCharType="end"/>
            </w:r>
          </w:hyperlink>
        </w:p>
        <w:p w14:paraId="7A35F599" w14:textId="6E3773C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94" w:history="1">
            <w:r w:rsidR="00AA5B6B" w:rsidRPr="00BB0CC7">
              <w:rPr>
                <w:rStyle w:val="Hyperlnk"/>
                <w:rFonts w:eastAsiaTheme="majorEastAsia"/>
                <w14:scene3d>
                  <w14:camera w14:prst="orthographicFront"/>
                  <w14:lightRig w14:rig="threePt" w14:dir="t">
                    <w14:rot w14:lat="0" w14:lon="0" w14:rev="0"/>
                  </w14:lightRig>
                </w14:scene3d>
              </w:rPr>
              <w:t>17.7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för nuvarande och framtida pensionärer</w:t>
            </w:r>
            <w:r w:rsidR="00AA5B6B">
              <w:rPr>
                <w:webHidden/>
              </w:rPr>
              <w:tab/>
            </w:r>
            <w:r w:rsidR="00AA5B6B">
              <w:rPr>
                <w:webHidden/>
              </w:rPr>
              <w:fldChar w:fldCharType="begin"/>
            </w:r>
            <w:r w:rsidR="00AA5B6B">
              <w:rPr>
                <w:webHidden/>
              </w:rPr>
              <w:instrText xml:space="preserve"> PAGEREF _Toc17902994 \h </w:instrText>
            </w:r>
            <w:r w:rsidR="00AA5B6B">
              <w:rPr>
                <w:webHidden/>
              </w:rPr>
            </w:r>
            <w:r w:rsidR="00AA5B6B">
              <w:rPr>
                <w:webHidden/>
              </w:rPr>
              <w:fldChar w:fldCharType="separate"/>
            </w:r>
            <w:r w:rsidR="004E5C8C">
              <w:rPr>
                <w:webHidden/>
              </w:rPr>
              <w:t>681</w:t>
            </w:r>
            <w:r w:rsidR="00AA5B6B">
              <w:rPr>
                <w:webHidden/>
              </w:rPr>
              <w:fldChar w:fldCharType="end"/>
            </w:r>
          </w:hyperlink>
        </w:p>
        <w:p w14:paraId="031BF023" w14:textId="2CC8E565"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95" w:history="1">
            <w:r w:rsidR="00AA5B6B" w:rsidRPr="00BB0CC7">
              <w:rPr>
                <w:rStyle w:val="Hyperlnk"/>
                <w:rFonts w:eastAsiaTheme="majorEastAsia"/>
                <w14:scene3d>
                  <w14:camera w14:prst="orthographicFront"/>
                  <w14:lightRig w14:rig="threePt" w14:dir="t">
                    <w14:rot w14:lat="0" w14:lon="0" w14:rev="0"/>
                  </w14:lightRig>
                </w14:scene3d>
              </w:rPr>
              <w:t>17.8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Samhällsekonomiska konsekvenser m.m.</w:t>
            </w:r>
            <w:r w:rsidR="00AA5B6B">
              <w:rPr>
                <w:webHidden/>
              </w:rPr>
              <w:tab/>
            </w:r>
            <w:r w:rsidR="00AA5B6B">
              <w:rPr>
                <w:webHidden/>
              </w:rPr>
              <w:fldChar w:fldCharType="begin"/>
            </w:r>
            <w:r w:rsidR="00AA5B6B">
              <w:rPr>
                <w:webHidden/>
              </w:rPr>
              <w:instrText xml:space="preserve"> PAGEREF _Toc17902995 \h </w:instrText>
            </w:r>
            <w:r w:rsidR="00AA5B6B">
              <w:rPr>
                <w:webHidden/>
              </w:rPr>
            </w:r>
            <w:r w:rsidR="00AA5B6B">
              <w:rPr>
                <w:webHidden/>
              </w:rPr>
              <w:fldChar w:fldCharType="separate"/>
            </w:r>
            <w:r w:rsidR="004E5C8C">
              <w:rPr>
                <w:webHidden/>
              </w:rPr>
              <w:t>683</w:t>
            </w:r>
            <w:r w:rsidR="00AA5B6B">
              <w:rPr>
                <w:webHidden/>
              </w:rPr>
              <w:fldChar w:fldCharType="end"/>
            </w:r>
          </w:hyperlink>
        </w:p>
        <w:p w14:paraId="61D82470" w14:textId="7063F8E1"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2996" w:history="1">
            <w:r w:rsidR="00AA5B6B" w:rsidRPr="00BB0CC7">
              <w:rPr>
                <w:rStyle w:val="Hyperlnk"/>
                <w:rFonts w:eastAsiaTheme="majorEastAsia"/>
                <w14:scene3d>
                  <w14:camera w14:prst="orthographicFront"/>
                  <w14:lightRig w14:rig="threePt" w14:dir="t">
                    <w14:rot w14:lat="0" w14:lon="0" w14:rev="0"/>
                  </w14:lightRig>
                </w14:scene3d>
              </w:rPr>
              <w:t>17.9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för myndigheter</w:t>
            </w:r>
            <w:r w:rsidR="00AA5B6B">
              <w:rPr>
                <w:webHidden/>
              </w:rPr>
              <w:tab/>
            </w:r>
            <w:r w:rsidR="00AA5B6B">
              <w:rPr>
                <w:webHidden/>
              </w:rPr>
              <w:fldChar w:fldCharType="begin"/>
            </w:r>
            <w:r w:rsidR="00AA5B6B">
              <w:rPr>
                <w:webHidden/>
              </w:rPr>
              <w:instrText xml:space="preserve"> PAGEREF _Toc17902996 \h </w:instrText>
            </w:r>
            <w:r w:rsidR="00AA5B6B">
              <w:rPr>
                <w:webHidden/>
              </w:rPr>
            </w:r>
            <w:r w:rsidR="00AA5B6B">
              <w:rPr>
                <w:webHidden/>
              </w:rPr>
              <w:fldChar w:fldCharType="separate"/>
            </w:r>
            <w:r w:rsidR="004E5C8C">
              <w:rPr>
                <w:webHidden/>
              </w:rPr>
              <w:t>684</w:t>
            </w:r>
            <w:r w:rsidR="00AA5B6B">
              <w:rPr>
                <w:webHidden/>
              </w:rPr>
              <w:fldChar w:fldCharType="end"/>
            </w:r>
          </w:hyperlink>
        </w:p>
        <w:p w14:paraId="3BFABF99" w14:textId="7CBE5B54"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97" w:history="1">
            <w:r w:rsidR="00AA5B6B" w:rsidRPr="00BB0CC7">
              <w:rPr>
                <w:rStyle w:val="Hyperlnk"/>
                <w:rFonts w:eastAsiaTheme="majorEastAsia"/>
              </w:rPr>
              <w:t>17.9.1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Bolagsverket</w:t>
            </w:r>
            <w:r w:rsidR="00AA5B6B">
              <w:rPr>
                <w:webHidden/>
              </w:rPr>
              <w:tab/>
            </w:r>
            <w:r w:rsidR="00AA5B6B">
              <w:rPr>
                <w:webHidden/>
              </w:rPr>
              <w:fldChar w:fldCharType="begin"/>
            </w:r>
            <w:r w:rsidR="00AA5B6B">
              <w:rPr>
                <w:webHidden/>
              </w:rPr>
              <w:instrText xml:space="preserve"> PAGEREF _Toc17902997 \h </w:instrText>
            </w:r>
            <w:r w:rsidR="00AA5B6B">
              <w:rPr>
                <w:webHidden/>
              </w:rPr>
            </w:r>
            <w:r w:rsidR="00AA5B6B">
              <w:rPr>
                <w:webHidden/>
              </w:rPr>
              <w:fldChar w:fldCharType="separate"/>
            </w:r>
            <w:r w:rsidR="004E5C8C">
              <w:rPr>
                <w:webHidden/>
              </w:rPr>
              <w:t>684</w:t>
            </w:r>
            <w:r w:rsidR="00AA5B6B">
              <w:rPr>
                <w:webHidden/>
              </w:rPr>
              <w:fldChar w:fldCharType="end"/>
            </w:r>
          </w:hyperlink>
        </w:p>
        <w:p w14:paraId="1D951212" w14:textId="1FD7F01B"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98" w:history="1">
            <w:r w:rsidR="00AA5B6B" w:rsidRPr="00BB0CC7">
              <w:rPr>
                <w:rStyle w:val="Hyperlnk"/>
                <w:rFonts w:eastAsiaTheme="majorEastAsia"/>
              </w:rPr>
              <w:t>17.9.2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Finansinspektionen</w:t>
            </w:r>
            <w:r w:rsidR="00AA5B6B">
              <w:rPr>
                <w:webHidden/>
              </w:rPr>
              <w:tab/>
            </w:r>
            <w:r w:rsidR="00AA5B6B">
              <w:rPr>
                <w:webHidden/>
              </w:rPr>
              <w:fldChar w:fldCharType="begin"/>
            </w:r>
            <w:r w:rsidR="00AA5B6B">
              <w:rPr>
                <w:webHidden/>
              </w:rPr>
              <w:instrText xml:space="preserve"> PAGEREF _Toc17902998 \h </w:instrText>
            </w:r>
            <w:r w:rsidR="00AA5B6B">
              <w:rPr>
                <w:webHidden/>
              </w:rPr>
            </w:r>
            <w:r w:rsidR="00AA5B6B">
              <w:rPr>
                <w:webHidden/>
              </w:rPr>
              <w:fldChar w:fldCharType="separate"/>
            </w:r>
            <w:r w:rsidR="004E5C8C">
              <w:rPr>
                <w:webHidden/>
              </w:rPr>
              <w:t>684</w:t>
            </w:r>
            <w:r w:rsidR="00AA5B6B">
              <w:rPr>
                <w:webHidden/>
              </w:rPr>
              <w:fldChar w:fldCharType="end"/>
            </w:r>
          </w:hyperlink>
        </w:p>
        <w:p w14:paraId="7AE30CEF" w14:textId="6D7884B1" w:rsidR="00AA5B6B" w:rsidRDefault="00D05616">
          <w:pPr>
            <w:pStyle w:val="Innehll3"/>
            <w:tabs>
              <w:tab w:val="left" w:pos="1985"/>
            </w:tabs>
            <w:rPr>
              <w:rFonts w:asciiTheme="minorHAnsi" w:eastAsiaTheme="minorEastAsia" w:hAnsiTheme="minorHAnsi" w:cstheme="minorBidi"/>
              <w:sz w:val="22"/>
              <w:szCs w:val="22"/>
              <w:lang w:eastAsia="sv-SE"/>
            </w:rPr>
          </w:pPr>
          <w:hyperlink w:anchor="_Toc17902999" w:history="1">
            <w:r w:rsidR="00AA5B6B" w:rsidRPr="00BB0CC7">
              <w:rPr>
                <w:rStyle w:val="Hyperlnk"/>
                <w:rFonts w:eastAsiaTheme="majorEastAsia"/>
              </w:rPr>
              <w:t>17.9.3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Sveriges Domstolar</w:t>
            </w:r>
            <w:r w:rsidR="00AA5B6B">
              <w:rPr>
                <w:webHidden/>
              </w:rPr>
              <w:tab/>
            </w:r>
            <w:r w:rsidR="00AA5B6B">
              <w:rPr>
                <w:webHidden/>
              </w:rPr>
              <w:fldChar w:fldCharType="begin"/>
            </w:r>
            <w:r w:rsidR="00AA5B6B">
              <w:rPr>
                <w:webHidden/>
              </w:rPr>
              <w:instrText xml:space="preserve"> PAGEREF _Toc17902999 \h </w:instrText>
            </w:r>
            <w:r w:rsidR="00AA5B6B">
              <w:rPr>
                <w:webHidden/>
              </w:rPr>
            </w:r>
            <w:r w:rsidR="00AA5B6B">
              <w:rPr>
                <w:webHidden/>
              </w:rPr>
              <w:fldChar w:fldCharType="separate"/>
            </w:r>
            <w:r w:rsidR="004E5C8C">
              <w:rPr>
                <w:webHidden/>
              </w:rPr>
              <w:t>685</w:t>
            </w:r>
            <w:r w:rsidR="00AA5B6B">
              <w:rPr>
                <w:webHidden/>
              </w:rPr>
              <w:fldChar w:fldCharType="end"/>
            </w:r>
          </w:hyperlink>
        </w:p>
        <w:p w14:paraId="73742934" w14:textId="3DC16C1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0" w:history="1">
            <w:r w:rsidR="00AA5B6B" w:rsidRPr="00BB0CC7">
              <w:rPr>
                <w:rStyle w:val="Hyperlnk"/>
                <w:rFonts w:eastAsiaTheme="majorEastAsia"/>
                <w14:scene3d>
                  <w14:camera w14:prst="orthographicFront"/>
                  <w14:lightRig w14:rig="threePt" w14:dir="t">
                    <w14:rot w14:lat="0" w14:lon="0" w14:rev="0"/>
                  </w14:lightRig>
                </w14:scene3d>
              </w:rPr>
              <w:t>17.10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Konsekvenser av genomförandet av direktivet om aktieägares rättigheter</w:t>
            </w:r>
            <w:r w:rsidR="00AA5B6B">
              <w:rPr>
                <w:webHidden/>
              </w:rPr>
              <w:tab/>
            </w:r>
            <w:r w:rsidR="00AA5B6B">
              <w:rPr>
                <w:webHidden/>
              </w:rPr>
              <w:fldChar w:fldCharType="begin"/>
            </w:r>
            <w:r w:rsidR="00AA5B6B">
              <w:rPr>
                <w:webHidden/>
              </w:rPr>
              <w:instrText xml:space="preserve"> PAGEREF _Toc17903000 \h </w:instrText>
            </w:r>
            <w:r w:rsidR="00AA5B6B">
              <w:rPr>
                <w:webHidden/>
              </w:rPr>
            </w:r>
            <w:r w:rsidR="00AA5B6B">
              <w:rPr>
                <w:webHidden/>
              </w:rPr>
              <w:fldChar w:fldCharType="separate"/>
            </w:r>
            <w:r w:rsidR="004E5C8C">
              <w:rPr>
                <w:webHidden/>
              </w:rPr>
              <w:t>685</w:t>
            </w:r>
            <w:r w:rsidR="00AA5B6B">
              <w:rPr>
                <w:webHidden/>
              </w:rPr>
              <w:fldChar w:fldCharType="end"/>
            </w:r>
          </w:hyperlink>
        </w:p>
        <w:p w14:paraId="4A5D9DCF" w14:textId="11D71981" w:rsidR="00AA5B6B" w:rsidRDefault="00D05616">
          <w:pPr>
            <w:pStyle w:val="Innehll1"/>
            <w:rPr>
              <w:rFonts w:asciiTheme="minorHAnsi" w:eastAsiaTheme="minorEastAsia" w:hAnsiTheme="minorHAnsi"/>
              <w:sz w:val="22"/>
              <w:lang w:eastAsia="sv-SE"/>
            </w:rPr>
          </w:pPr>
          <w:hyperlink w:anchor="_Toc17903001" w:history="1">
            <w:r w:rsidR="00AA5B6B" w:rsidRPr="00BB0CC7">
              <w:rPr>
                <w:rStyle w:val="Hyperlnk"/>
                <w14:scene3d>
                  <w14:camera w14:prst="orthographicFront"/>
                  <w14:lightRig w14:rig="threePt" w14:dir="t">
                    <w14:rot w14:lat="0" w14:lon="0" w14:rev="0"/>
                  </w14:lightRig>
                </w14:scene3d>
              </w:rPr>
              <w:t>18</w:t>
            </w:r>
            <w:r w:rsidR="00AA5B6B">
              <w:rPr>
                <w:rFonts w:asciiTheme="minorHAnsi" w:eastAsiaTheme="minorEastAsia" w:hAnsiTheme="minorHAnsi"/>
                <w:sz w:val="22"/>
                <w:lang w:eastAsia="sv-SE"/>
              </w:rPr>
              <w:tab/>
            </w:r>
            <w:r w:rsidR="00AA5B6B" w:rsidRPr="00BB0CC7">
              <w:rPr>
                <w:rStyle w:val="Hyperlnk"/>
              </w:rPr>
              <w:t>Författningskommentar</w:t>
            </w:r>
            <w:r w:rsidR="00AA5B6B">
              <w:rPr>
                <w:webHidden/>
              </w:rPr>
              <w:tab/>
            </w:r>
            <w:r w:rsidR="00AA5B6B">
              <w:rPr>
                <w:webHidden/>
              </w:rPr>
              <w:fldChar w:fldCharType="begin"/>
            </w:r>
            <w:r w:rsidR="00AA5B6B">
              <w:rPr>
                <w:webHidden/>
              </w:rPr>
              <w:instrText xml:space="preserve"> PAGEREF _Toc17903001 \h </w:instrText>
            </w:r>
            <w:r w:rsidR="00AA5B6B">
              <w:rPr>
                <w:webHidden/>
              </w:rPr>
            </w:r>
            <w:r w:rsidR="00AA5B6B">
              <w:rPr>
                <w:webHidden/>
              </w:rPr>
              <w:fldChar w:fldCharType="separate"/>
            </w:r>
            <w:r w:rsidR="004E5C8C">
              <w:rPr>
                <w:webHidden/>
              </w:rPr>
              <w:t>686</w:t>
            </w:r>
            <w:r w:rsidR="00AA5B6B">
              <w:rPr>
                <w:webHidden/>
              </w:rPr>
              <w:fldChar w:fldCharType="end"/>
            </w:r>
          </w:hyperlink>
        </w:p>
        <w:p w14:paraId="047BFA06" w14:textId="301BA38F"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2" w:history="1">
            <w:r w:rsidR="00AA5B6B" w:rsidRPr="00BB0CC7">
              <w:rPr>
                <w:rStyle w:val="Hyperlnk"/>
                <w:rFonts w:eastAsiaTheme="majorEastAsia"/>
                <w14:scene3d>
                  <w14:camera w14:prst="orthographicFront"/>
                  <w14:lightRig w14:rig="threePt" w14:dir="t">
                    <w14:rot w14:lat="0" w14:lon="0" w14:rev="0"/>
                  </w14:lightRig>
                </w14:scene3d>
              </w:rPr>
              <w:t>18.1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tjänstepensionsföretag</w:t>
            </w:r>
            <w:r w:rsidR="00AA5B6B">
              <w:rPr>
                <w:webHidden/>
              </w:rPr>
              <w:tab/>
            </w:r>
            <w:r w:rsidR="00AA5B6B">
              <w:rPr>
                <w:webHidden/>
              </w:rPr>
              <w:fldChar w:fldCharType="begin"/>
            </w:r>
            <w:r w:rsidR="00AA5B6B">
              <w:rPr>
                <w:webHidden/>
              </w:rPr>
              <w:instrText xml:space="preserve"> PAGEREF _Toc17903002 \h </w:instrText>
            </w:r>
            <w:r w:rsidR="00AA5B6B">
              <w:rPr>
                <w:webHidden/>
              </w:rPr>
            </w:r>
            <w:r w:rsidR="00AA5B6B">
              <w:rPr>
                <w:webHidden/>
              </w:rPr>
              <w:fldChar w:fldCharType="separate"/>
            </w:r>
            <w:r w:rsidR="004E5C8C">
              <w:rPr>
                <w:webHidden/>
              </w:rPr>
              <w:t>686</w:t>
            </w:r>
            <w:r w:rsidR="00AA5B6B">
              <w:rPr>
                <w:webHidden/>
              </w:rPr>
              <w:fldChar w:fldCharType="end"/>
            </w:r>
          </w:hyperlink>
        </w:p>
        <w:p w14:paraId="23337A45" w14:textId="561C0999"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3" w:history="1">
            <w:r w:rsidR="00AA5B6B" w:rsidRPr="00BB0CC7">
              <w:rPr>
                <w:rStyle w:val="Hyperlnk"/>
                <w:rFonts w:eastAsiaTheme="majorEastAsia"/>
                <w14:scene3d>
                  <w14:camera w14:prst="orthographicFront"/>
                  <w14:lightRig w14:rig="threePt" w14:dir="t">
                    <w14:rot w14:lat="0" w14:lon="0" w14:rev="0"/>
                  </w14:lightRig>
                </w14:scene3d>
              </w:rPr>
              <w:t>18.2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(1967:531) om tryggande av pensionsutfästelse m.m.</w:t>
            </w:r>
            <w:r w:rsidR="00AA5B6B">
              <w:rPr>
                <w:webHidden/>
              </w:rPr>
              <w:tab/>
            </w:r>
            <w:r w:rsidR="00AA5B6B">
              <w:rPr>
                <w:webHidden/>
              </w:rPr>
              <w:fldChar w:fldCharType="begin"/>
            </w:r>
            <w:r w:rsidR="00AA5B6B">
              <w:rPr>
                <w:webHidden/>
              </w:rPr>
              <w:instrText xml:space="preserve"> PAGEREF _Toc17903003 \h </w:instrText>
            </w:r>
            <w:r w:rsidR="00AA5B6B">
              <w:rPr>
                <w:webHidden/>
              </w:rPr>
            </w:r>
            <w:r w:rsidR="00AA5B6B">
              <w:rPr>
                <w:webHidden/>
              </w:rPr>
              <w:fldChar w:fldCharType="separate"/>
            </w:r>
            <w:r w:rsidR="004E5C8C">
              <w:rPr>
                <w:webHidden/>
              </w:rPr>
              <w:t>795</w:t>
            </w:r>
            <w:r w:rsidR="00AA5B6B">
              <w:rPr>
                <w:webHidden/>
              </w:rPr>
              <w:fldChar w:fldCharType="end"/>
            </w:r>
          </w:hyperlink>
        </w:p>
        <w:p w14:paraId="08E6647D" w14:textId="4EA721E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4" w:history="1">
            <w:r w:rsidR="00AA5B6B" w:rsidRPr="00BB0CC7">
              <w:rPr>
                <w:rStyle w:val="Hyperlnk"/>
                <w:rFonts w:eastAsiaTheme="majorEastAsia"/>
                <w14:scene3d>
                  <w14:camera w14:prst="orthographicFront"/>
                  <w14:lightRig w14:rig="threePt" w14:dir="t">
                    <w14:rot w14:lat="0" w14:lon="0" w14:rev="0"/>
                  </w14:lightRig>
                </w14:scene3d>
              </w:rPr>
              <w:t>18.3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förmånsrättslagen (1970:979)</w:t>
            </w:r>
            <w:r w:rsidR="00AA5B6B">
              <w:rPr>
                <w:webHidden/>
              </w:rPr>
              <w:tab/>
            </w:r>
            <w:r w:rsidR="00AA5B6B">
              <w:rPr>
                <w:webHidden/>
              </w:rPr>
              <w:fldChar w:fldCharType="begin"/>
            </w:r>
            <w:r w:rsidR="00AA5B6B">
              <w:rPr>
                <w:webHidden/>
              </w:rPr>
              <w:instrText xml:space="preserve"> PAGEREF _Toc17903004 \h </w:instrText>
            </w:r>
            <w:r w:rsidR="00AA5B6B">
              <w:rPr>
                <w:webHidden/>
              </w:rPr>
            </w:r>
            <w:r w:rsidR="00AA5B6B">
              <w:rPr>
                <w:webHidden/>
              </w:rPr>
              <w:fldChar w:fldCharType="separate"/>
            </w:r>
            <w:r w:rsidR="004E5C8C">
              <w:rPr>
                <w:webHidden/>
              </w:rPr>
              <w:t>796</w:t>
            </w:r>
            <w:r w:rsidR="00AA5B6B">
              <w:rPr>
                <w:webHidden/>
              </w:rPr>
              <w:fldChar w:fldCharType="end"/>
            </w:r>
          </w:hyperlink>
        </w:p>
        <w:p w14:paraId="09A9C477" w14:textId="2580541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5" w:history="1">
            <w:r w:rsidR="00AA5B6B" w:rsidRPr="00BB0CC7">
              <w:rPr>
                <w:rStyle w:val="Hyperlnk"/>
                <w:rFonts w:eastAsiaTheme="majorEastAsia"/>
                <w14:scene3d>
                  <w14:camera w14:prst="orthographicFront"/>
                  <w14:lightRig w14:rig="threePt" w14:dir="t">
                    <w14:rot w14:lat="0" w14:lon="0" w14:rev="0"/>
                  </w14:lightRig>
                </w14:scene3d>
              </w:rPr>
              <w:t>18.4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konkurslagen (1987:672)</w:t>
            </w:r>
            <w:r w:rsidR="00AA5B6B">
              <w:rPr>
                <w:webHidden/>
              </w:rPr>
              <w:tab/>
            </w:r>
            <w:r w:rsidR="00AA5B6B">
              <w:rPr>
                <w:webHidden/>
              </w:rPr>
              <w:fldChar w:fldCharType="begin"/>
            </w:r>
            <w:r w:rsidR="00AA5B6B">
              <w:rPr>
                <w:webHidden/>
              </w:rPr>
              <w:instrText xml:space="preserve"> PAGEREF _Toc17903005 \h </w:instrText>
            </w:r>
            <w:r w:rsidR="00AA5B6B">
              <w:rPr>
                <w:webHidden/>
              </w:rPr>
            </w:r>
            <w:r w:rsidR="00AA5B6B">
              <w:rPr>
                <w:webHidden/>
              </w:rPr>
              <w:fldChar w:fldCharType="separate"/>
            </w:r>
            <w:r w:rsidR="004E5C8C">
              <w:rPr>
                <w:webHidden/>
              </w:rPr>
              <w:t>796</w:t>
            </w:r>
            <w:r w:rsidR="00AA5B6B">
              <w:rPr>
                <w:webHidden/>
              </w:rPr>
              <w:fldChar w:fldCharType="end"/>
            </w:r>
          </w:hyperlink>
        </w:p>
        <w:p w14:paraId="50E2AD6C" w14:textId="33E3444F"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6" w:history="1">
            <w:r w:rsidR="00AA5B6B" w:rsidRPr="00BB0CC7">
              <w:rPr>
                <w:rStyle w:val="Hyperlnk"/>
                <w:rFonts w:eastAsiaTheme="majorEastAsia"/>
                <w:lang w:eastAsia="sv-SE"/>
                <w14:scene3d>
                  <w14:camera w14:prst="orthographicFront"/>
                  <w14:lightRig w14:rig="threePt" w14:dir="t">
                    <w14:rot w14:lat="0" w14:lon="0" w14:rev="0"/>
                  </w14:lightRig>
                </w14:scene3d>
              </w:rPr>
              <w:t>18.5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Förslaget </w:t>
            </w:r>
            <w:r w:rsidR="00AA5B6B" w:rsidRPr="00BB0CC7">
              <w:rPr>
                <w:rStyle w:val="Hyperlnk"/>
                <w:rFonts w:eastAsiaTheme="majorEastAsia"/>
              </w:rPr>
              <w:t>till</w:t>
            </w:r>
            <w:r w:rsidR="00AA5B6B" w:rsidRPr="00BB0CC7">
              <w:rPr>
                <w:rStyle w:val="Hyperlnk"/>
                <w:rFonts w:eastAsiaTheme="majorEastAsia"/>
                <w:lang w:eastAsia="sv-SE"/>
              </w:rPr>
              <w:t xml:space="preserve"> lag om ändring i lagen (1987:1245) om styrelserepresentation för de privatanställda</w:t>
            </w:r>
            <w:r w:rsidR="00AA5B6B">
              <w:rPr>
                <w:webHidden/>
              </w:rPr>
              <w:tab/>
            </w:r>
            <w:r w:rsidR="00AA5B6B">
              <w:rPr>
                <w:webHidden/>
              </w:rPr>
              <w:fldChar w:fldCharType="begin"/>
            </w:r>
            <w:r w:rsidR="00AA5B6B">
              <w:rPr>
                <w:webHidden/>
              </w:rPr>
              <w:instrText xml:space="preserve"> PAGEREF _Toc17903006 \h </w:instrText>
            </w:r>
            <w:r w:rsidR="00AA5B6B">
              <w:rPr>
                <w:webHidden/>
              </w:rPr>
            </w:r>
            <w:r w:rsidR="00AA5B6B">
              <w:rPr>
                <w:webHidden/>
              </w:rPr>
              <w:fldChar w:fldCharType="separate"/>
            </w:r>
            <w:r w:rsidR="004E5C8C">
              <w:rPr>
                <w:webHidden/>
              </w:rPr>
              <w:t>797</w:t>
            </w:r>
            <w:r w:rsidR="00AA5B6B">
              <w:rPr>
                <w:webHidden/>
              </w:rPr>
              <w:fldChar w:fldCharType="end"/>
            </w:r>
          </w:hyperlink>
        </w:p>
        <w:p w14:paraId="2323D7CF" w14:textId="5BBC0365"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7" w:history="1">
            <w:r w:rsidR="00AA5B6B" w:rsidRPr="00BB0CC7">
              <w:rPr>
                <w:rStyle w:val="Hyperlnk"/>
                <w:rFonts w:eastAsiaTheme="majorEastAsia"/>
                <w14:scene3d>
                  <w14:camera w14:prst="orthographicFront"/>
                  <w14:lightRig w14:rig="threePt" w14:dir="t">
                    <w14:rot w14:lat="0" w14:lon="0" w14:rev="0"/>
                  </w14:lightRig>
                </w14:scene3d>
              </w:rPr>
              <w:t>18.6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(1988:1385) om Sveriges riksbank</w:t>
            </w:r>
            <w:r w:rsidR="00AA5B6B">
              <w:rPr>
                <w:webHidden/>
              </w:rPr>
              <w:tab/>
            </w:r>
            <w:r w:rsidR="00AA5B6B">
              <w:rPr>
                <w:webHidden/>
              </w:rPr>
              <w:fldChar w:fldCharType="begin"/>
            </w:r>
            <w:r w:rsidR="00AA5B6B">
              <w:rPr>
                <w:webHidden/>
              </w:rPr>
              <w:instrText xml:space="preserve"> PAGEREF _Toc17903007 \h </w:instrText>
            </w:r>
            <w:r w:rsidR="00AA5B6B">
              <w:rPr>
                <w:webHidden/>
              </w:rPr>
            </w:r>
            <w:r w:rsidR="00AA5B6B">
              <w:rPr>
                <w:webHidden/>
              </w:rPr>
              <w:fldChar w:fldCharType="separate"/>
            </w:r>
            <w:r w:rsidR="004E5C8C">
              <w:rPr>
                <w:webHidden/>
              </w:rPr>
              <w:t>797</w:t>
            </w:r>
            <w:r w:rsidR="00AA5B6B">
              <w:rPr>
                <w:webHidden/>
              </w:rPr>
              <w:fldChar w:fldCharType="end"/>
            </w:r>
          </w:hyperlink>
        </w:p>
        <w:p w14:paraId="311AF64B" w14:textId="3085B7A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8" w:history="1">
            <w:r w:rsidR="00AA5B6B" w:rsidRPr="00BB0CC7">
              <w:rPr>
                <w:rStyle w:val="Hyperlnk"/>
                <w:rFonts w:eastAsiaTheme="majorEastAsia"/>
                <w14:scene3d>
                  <w14:camera w14:prst="orthographicFront"/>
                  <w14:lightRig w14:rig="threePt" w14:dir="t">
                    <w14:rot w14:lat="0" w14:lon="0" w14:rev="0"/>
                  </w14:lightRig>
                </w14:scene3d>
              </w:rPr>
              <w:t>18.7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(1995:1560) om årsredovisning i försäkringsföretag</w:t>
            </w:r>
            <w:r w:rsidR="00AA5B6B">
              <w:rPr>
                <w:webHidden/>
              </w:rPr>
              <w:tab/>
            </w:r>
            <w:r w:rsidR="00AA5B6B">
              <w:rPr>
                <w:webHidden/>
              </w:rPr>
              <w:fldChar w:fldCharType="begin"/>
            </w:r>
            <w:r w:rsidR="00AA5B6B">
              <w:rPr>
                <w:webHidden/>
              </w:rPr>
              <w:instrText xml:space="preserve"> PAGEREF _Toc17903008 \h </w:instrText>
            </w:r>
            <w:r w:rsidR="00AA5B6B">
              <w:rPr>
                <w:webHidden/>
              </w:rPr>
            </w:r>
            <w:r w:rsidR="00AA5B6B">
              <w:rPr>
                <w:webHidden/>
              </w:rPr>
              <w:fldChar w:fldCharType="separate"/>
            </w:r>
            <w:r w:rsidR="004E5C8C">
              <w:rPr>
                <w:webHidden/>
              </w:rPr>
              <w:t>798</w:t>
            </w:r>
            <w:r w:rsidR="00AA5B6B">
              <w:rPr>
                <w:webHidden/>
              </w:rPr>
              <w:fldChar w:fldCharType="end"/>
            </w:r>
          </w:hyperlink>
        </w:p>
        <w:p w14:paraId="726769C5" w14:textId="161A3332"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09" w:history="1">
            <w:r w:rsidR="00AA5B6B" w:rsidRPr="00BB0CC7">
              <w:rPr>
                <w:rStyle w:val="Hyperlnk"/>
                <w:rFonts w:eastAsiaTheme="majorEastAsia"/>
                <w14:scene3d>
                  <w14:camera w14:prst="orthographicFront"/>
                  <w14:lightRig w14:rig="threePt" w14:dir="t">
                    <w14:rot w14:lat="0" w14:lon="0" w14:rev="0"/>
                  </w14:lightRig>
                </w14:scene3d>
              </w:rPr>
              <w:t>18.8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(1995:1571) om insättningsgaranti</w:t>
            </w:r>
            <w:r w:rsidR="00AA5B6B">
              <w:rPr>
                <w:webHidden/>
              </w:rPr>
              <w:tab/>
            </w:r>
            <w:r w:rsidR="00AA5B6B">
              <w:rPr>
                <w:webHidden/>
              </w:rPr>
              <w:fldChar w:fldCharType="begin"/>
            </w:r>
            <w:r w:rsidR="00AA5B6B">
              <w:rPr>
                <w:webHidden/>
              </w:rPr>
              <w:instrText xml:space="preserve"> PAGEREF _Toc17903009 \h </w:instrText>
            </w:r>
            <w:r w:rsidR="00AA5B6B">
              <w:rPr>
                <w:webHidden/>
              </w:rPr>
            </w:r>
            <w:r w:rsidR="00AA5B6B">
              <w:rPr>
                <w:webHidden/>
              </w:rPr>
              <w:fldChar w:fldCharType="separate"/>
            </w:r>
            <w:r w:rsidR="004E5C8C">
              <w:rPr>
                <w:webHidden/>
              </w:rPr>
              <w:t>798</w:t>
            </w:r>
            <w:r w:rsidR="00AA5B6B">
              <w:rPr>
                <w:webHidden/>
              </w:rPr>
              <w:fldChar w:fldCharType="end"/>
            </w:r>
          </w:hyperlink>
        </w:p>
        <w:p w14:paraId="04519232" w14:textId="31366F06"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0" w:history="1">
            <w:r w:rsidR="00AA5B6B" w:rsidRPr="00BB0CC7">
              <w:rPr>
                <w:rStyle w:val="Hyperlnk"/>
                <w:rFonts w:eastAsiaTheme="majorEastAsia"/>
                <w14:scene3d>
                  <w14:camera w14:prst="orthographicFront"/>
                  <w14:lightRig w14:rig="threePt" w14:dir="t">
                    <w14:rot w14:lat="0" w14:lon="0" w14:rev="0"/>
                  </w14:lightRig>
                </w14:scene3d>
              </w:rPr>
              <w:t>18.9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(1996:764) om företagsrekonstruktion</w:t>
            </w:r>
            <w:r w:rsidR="00AA5B6B">
              <w:rPr>
                <w:webHidden/>
              </w:rPr>
              <w:tab/>
            </w:r>
            <w:r w:rsidR="00AA5B6B">
              <w:rPr>
                <w:webHidden/>
              </w:rPr>
              <w:fldChar w:fldCharType="begin"/>
            </w:r>
            <w:r w:rsidR="00AA5B6B">
              <w:rPr>
                <w:webHidden/>
              </w:rPr>
              <w:instrText xml:space="preserve"> PAGEREF _Toc17903010 \h </w:instrText>
            </w:r>
            <w:r w:rsidR="00AA5B6B">
              <w:rPr>
                <w:webHidden/>
              </w:rPr>
            </w:r>
            <w:r w:rsidR="00AA5B6B">
              <w:rPr>
                <w:webHidden/>
              </w:rPr>
              <w:fldChar w:fldCharType="separate"/>
            </w:r>
            <w:r w:rsidR="004E5C8C">
              <w:rPr>
                <w:webHidden/>
              </w:rPr>
              <w:t>798</w:t>
            </w:r>
            <w:r w:rsidR="00AA5B6B">
              <w:rPr>
                <w:webHidden/>
              </w:rPr>
              <w:fldChar w:fldCharType="end"/>
            </w:r>
          </w:hyperlink>
        </w:p>
        <w:p w14:paraId="486243BB" w14:textId="1F396D1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1" w:history="1">
            <w:r w:rsidR="00AA5B6B" w:rsidRPr="00BB0CC7">
              <w:rPr>
                <w:rStyle w:val="Hyperlnk"/>
                <w:rFonts w:eastAsiaTheme="majorEastAsia"/>
                <w14:scene3d>
                  <w14:camera w14:prst="orthographicFront"/>
                  <w14:lightRig w14:rig="threePt" w14:dir="t">
                    <w14:rot w14:lat="0" w14:lon="0" w14:rev="0"/>
                  </w14:lightRig>
                </w14:scene3d>
              </w:rPr>
              <w:t>18.10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(1998:293) om utländska försäkringsgivares och tjänstepensionsinstituts verksamhet i Sverige</w:t>
            </w:r>
            <w:r w:rsidR="00AA5B6B">
              <w:rPr>
                <w:webHidden/>
              </w:rPr>
              <w:tab/>
            </w:r>
            <w:r w:rsidR="00AA5B6B">
              <w:rPr>
                <w:webHidden/>
              </w:rPr>
              <w:fldChar w:fldCharType="begin"/>
            </w:r>
            <w:r w:rsidR="00AA5B6B">
              <w:rPr>
                <w:webHidden/>
              </w:rPr>
              <w:instrText xml:space="preserve"> PAGEREF _Toc17903011 \h </w:instrText>
            </w:r>
            <w:r w:rsidR="00AA5B6B">
              <w:rPr>
                <w:webHidden/>
              </w:rPr>
            </w:r>
            <w:r w:rsidR="00AA5B6B">
              <w:rPr>
                <w:webHidden/>
              </w:rPr>
              <w:fldChar w:fldCharType="separate"/>
            </w:r>
            <w:r w:rsidR="004E5C8C">
              <w:rPr>
                <w:webHidden/>
              </w:rPr>
              <w:t>799</w:t>
            </w:r>
            <w:r w:rsidR="00AA5B6B">
              <w:rPr>
                <w:webHidden/>
              </w:rPr>
              <w:fldChar w:fldCharType="end"/>
            </w:r>
          </w:hyperlink>
        </w:p>
        <w:p w14:paraId="7CCD4648" w14:textId="31EA148B"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2" w:history="1">
            <w:r w:rsidR="00AA5B6B" w:rsidRPr="00BB0CC7">
              <w:rPr>
                <w:rStyle w:val="Hyperlnk"/>
                <w:rFonts w:eastAsiaTheme="majorEastAsia"/>
                <w14:scene3d>
                  <w14:camera w14:prst="orthographicFront"/>
                  <w14:lightRig w14:rig="threePt" w14:dir="t">
                    <w14:rot w14:lat="0" w14:lon="0" w14:rev="0"/>
                  </w14:lightRig>
                </w14:scene3d>
              </w:rPr>
              <w:t>18.11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(1999:890) om försäkringsverksamhet under krig eller krigsfara m.m.</w:t>
            </w:r>
            <w:r w:rsidR="00AA5B6B">
              <w:rPr>
                <w:webHidden/>
              </w:rPr>
              <w:tab/>
            </w:r>
            <w:r w:rsidR="00AA5B6B">
              <w:rPr>
                <w:webHidden/>
              </w:rPr>
              <w:fldChar w:fldCharType="begin"/>
            </w:r>
            <w:r w:rsidR="00AA5B6B">
              <w:rPr>
                <w:webHidden/>
              </w:rPr>
              <w:instrText xml:space="preserve"> PAGEREF _Toc17903012 \h </w:instrText>
            </w:r>
            <w:r w:rsidR="00AA5B6B">
              <w:rPr>
                <w:webHidden/>
              </w:rPr>
            </w:r>
            <w:r w:rsidR="00AA5B6B">
              <w:rPr>
                <w:webHidden/>
              </w:rPr>
              <w:fldChar w:fldCharType="separate"/>
            </w:r>
            <w:r w:rsidR="004E5C8C">
              <w:rPr>
                <w:webHidden/>
              </w:rPr>
              <w:t>805</w:t>
            </w:r>
            <w:r w:rsidR="00AA5B6B">
              <w:rPr>
                <w:webHidden/>
              </w:rPr>
              <w:fldChar w:fldCharType="end"/>
            </w:r>
          </w:hyperlink>
        </w:p>
        <w:p w14:paraId="6A0E20D4" w14:textId="61283C66"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3" w:history="1">
            <w:r w:rsidR="00AA5B6B" w:rsidRPr="00BB0CC7">
              <w:rPr>
                <w:rStyle w:val="Hyperlnk"/>
                <w:rFonts w:eastAsiaTheme="majorEastAsia"/>
                <w14:scene3d>
                  <w14:camera w14:prst="orthographicFront"/>
                  <w14:lightRig w14:rig="threePt" w14:dir="t">
                    <w14:rot w14:lat="0" w14:lon="0" w14:rev="0"/>
                  </w14:lightRig>
                </w14:scene3d>
              </w:rPr>
              <w:t>18.12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bokföringslagen (1999:1078)</w:t>
            </w:r>
            <w:r w:rsidR="00AA5B6B">
              <w:rPr>
                <w:webHidden/>
              </w:rPr>
              <w:tab/>
            </w:r>
            <w:r w:rsidR="00AA5B6B">
              <w:rPr>
                <w:webHidden/>
              </w:rPr>
              <w:fldChar w:fldCharType="begin"/>
            </w:r>
            <w:r w:rsidR="00AA5B6B">
              <w:rPr>
                <w:webHidden/>
              </w:rPr>
              <w:instrText xml:space="preserve"> PAGEREF _Toc17903013 \h </w:instrText>
            </w:r>
            <w:r w:rsidR="00AA5B6B">
              <w:rPr>
                <w:webHidden/>
              </w:rPr>
            </w:r>
            <w:r w:rsidR="00AA5B6B">
              <w:rPr>
                <w:webHidden/>
              </w:rPr>
              <w:fldChar w:fldCharType="separate"/>
            </w:r>
            <w:r w:rsidR="004E5C8C">
              <w:rPr>
                <w:webHidden/>
              </w:rPr>
              <w:t>806</w:t>
            </w:r>
            <w:r w:rsidR="00AA5B6B">
              <w:rPr>
                <w:webHidden/>
              </w:rPr>
              <w:fldChar w:fldCharType="end"/>
            </w:r>
          </w:hyperlink>
        </w:p>
        <w:p w14:paraId="3B0E5BC7" w14:textId="651F78C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4" w:history="1">
            <w:r w:rsidR="00AA5B6B" w:rsidRPr="00BB0CC7">
              <w:rPr>
                <w:rStyle w:val="Hyperlnk"/>
                <w:rFonts w:eastAsiaTheme="majorEastAsia"/>
                <w14:scene3d>
                  <w14:camera w14:prst="orthographicFront"/>
                  <w14:lightRig w14:rig="threePt" w14:dir="t">
                    <w14:rot w14:lat="0" w14:lon="0" w14:rev="0"/>
                  </w14:lightRig>
                </w14:scene3d>
              </w:rPr>
              <w:t>18.13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(2000:35) om byte av redovisningsvaluta i finansiella företag</w:t>
            </w:r>
            <w:r w:rsidR="00AA5B6B">
              <w:rPr>
                <w:webHidden/>
              </w:rPr>
              <w:tab/>
            </w:r>
            <w:r w:rsidR="00AA5B6B">
              <w:rPr>
                <w:webHidden/>
              </w:rPr>
              <w:fldChar w:fldCharType="begin"/>
            </w:r>
            <w:r w:rsidR="00AA5B6B">
              <w:rPr>
                <w:webHidden/>
              </w:rPr>
              <w:instrText xml:space="preserve"> PAGEREF _Toc17903014 \h </w:instrText>
            </w:r>
            <w:r w:rsidR="00AA5B6B">
              <w:rPr>
                <w:webHidden/>
              </w:rPr>
            </w:r>
            <w:r w:rsidR="00AA5B6B">
              <w:rPr>
                <w:webHidden/>
              </w:rPr>
              <w:fldChar w:fldCharType="separate"/>
            </w:r>
            <w:r w:rsidR="004E5C8C">
              <w:rPr>
                <w:webHidden/>
              </w:rPr>
              <w:t>806</w:t>
            </w:r>
            <w:r w:rsidR="00AA5B6B">
              <w:rPr>
                <w:webHidden/>
              </w:rPr>
              <w:fldChar w:fldCharType="end"/>
            </w:r>
          </w:hyperlink>
        </w:p>
        <w:p w14:paraId="30E3B750" w14:textId="0BA6805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5" w:history="1">
            <w:r w:rsidR="00AA5B6B" w:rsidRPr="00BB0CC7">
              <w:rPr>
                <w:rStyle w:val="Hyperlnk"/>
                <w:rFonts w:eastAsiaTheme="majorEastAsia"/>
                <w:lang w:eastAsia="sv-SE"/>
                <w14:scene3d>
                  <w14:camera w14:prst="orthographicFront"/>
                  <w14:lightRig w14:rig="threePt" w14:dir="t">
                    <w14:rot w14:lat="0" w14:lon="0" w14:rev="0"/>
                  </w14:lightRig>
                </w14:scene3d>
              </w:rPr>
              <w:t>18.14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 xml:space="preserve">Förslaget till lag om ändring i </w:t>
            </w:r>
            <w:r w:rsidR="00AA5B6B" w:rsidRPr="00BB0CC7">
              <w:rPr>
                <w:rStyle w:val="Hyperlnk"/>
                <w:rFonts w:eastAsiaTheme="majorEastAsia"/>
                <w:lang w:eastAsia="sv-SE"/>
              </w:rPr>
              <w:t>lagen (2000:562) om internationell rättslig hjälp i brottmål</w:t>
            </w:r>
            <w:r w:rsidR="00AA5B6B">
              <w:rPr>
                <w:webHidden/>
              </w:rPr>
              <w:tab/>
            </w:r>
            <w:r w:rsidR="00AA5B6B">
              <w:rPr>
                <w:webHidden/>
              </w:rPr>
              <w:fldChar w:fldCharType="begin"/>
            </w:r>
            <w:r w:rsidR="00AA5B6B">
              <w:rPr>
                <w:webHidden/>
              </w:rPr>
              <w:instrText xml:space="preserve"> PAGEREF _Toc17903015 \h </w:instrText>
            </w:r>
            <w:r w:rsidR="00AA5B6B">
              <w:rPr>
                <w:webHidden/>
              </w:rPr>
            </w:r>
            <w:r w:rsidR="00AA5B6B">
              <w:rPr>
                <w:webHidden/>
              </w:rPr>
              <w:fldChar w:fldCharType="separate"/>
            </w:r>
            <w:r w:rsidR="004E5C8C">
              <w:rPr>
                <w:webHidden/>
              </w:rPr>
              <w:t>807</w:t>
            </w:r>
            <w:r w:rsidR="00AA5B6B">
              <w:rPr>
                <w:webHidden/>
              </w:rPr>
              <w:fldChar w:fldCharType="end"/>
            </w:r>
          </w:hyperlink>
        </w:p>
        <w:p w14:paraId="2AFC3F9F" w14:textId="796D1BCD"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6" w:history="1">
            <w:r w:rsidR="00AA5B6B" w:rsidRPr="00BB0CC7">
              <w:rPr>
                <w:rStyle w:val="Hyperlnk"/>
                <w:rFonts w:eastAsiaTheme="majorEastAsia"/>
                <w14:scene3d>
                  <w14:camera w14:prst="orthographicFront"/>
                  <w14:lightRig w14:rig="threePt" w14:dir="t">
                    <w14:rot w14:lat="0" w14:lon="0" w14:rev="0"/>
                  </w14:lightRig>
                </w14:scene3d>
              </w:rPr>
              <w:t>18.15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revisorslagen (2001:883)</w:t>
            </w:r>
            <w:r w:rsidR="00AA5B6B">
              <w:rPr>
                <w:webHidden/>
              </w:rPr>
              <w:tab/>
            </w:r>
            <w:r w:rsidR="00AA5B6B">
              <w:rPr>
                <w:webHidden/>
              </w:rPr>
              <w:fldChar w:fldCharType="begin"/>
            </w:r>
            <w:r w:rsidR="00AA5B6B">
              <w:rPr>
                <w:webHidden/>
              </w:rPr>
              <w:instrText xml:space="preserve"> PAGEREF _Toc17903016 \h </w:instrText>
            </w:r>
            <w:r w:rsidR="00AA5B6B">
              <w:rPr>
                <w:webHidden/>
              </w:rPr>
            </w:r>
            <w:r w:rsidR="00AA5B6B">
              <w:rPr>
                <w:webHidden/>
              </w:rPr>
              <w:fldChar w:fldCharType="separate"/>
            </w:r>
            <w:r w:rsidR="004E5C8C">
              <w:rPr>
                <w:webHidden/>
              </w:rPr>
              <w:t>807</w:t>
            </w:r>
            <w:r w:rsidR="00AA5B6B">
              <w:rPr>
                <w:webHidden/>
              </w:rPr>
              <w:fldChar w:fldCharType="end"/>
            </w:r>
          </w:hyperlink>
        </w:p>
        <w:p w14:paraId="2A217C26" w14:textId="01A0F633"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7" w:history="1">
            <w:r w:rsidR="00AA5B6B" w:rsidRPr="00BB0CC7">
              <w:rPr>
                <w:rStyle w:val="Hyperlnk"/>
                <w:rFonts w:eastAsiaTheme="majorEastAsia"/>
                <w14:scene3d>
                  <w14:camera w14:prst="orthographicFront"/>
                  <w14:lightRig w14:rig="threePt" w14:dir="t">
                    <w14:rot w14:lat="0" w14:lon="0" w14:rev="0"/>
                  </w14:lightRig>
                </w14:scene3d>
              </w:rPr>
              <w:t>18.16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(2004:297) om bank- och finansieringsrörelse</w:t>
            </w:r>
            <w:r w:rsidR="00AA5B6B">
              <w:rPr>
                <w:webHidden/>
              </w:rPr>
              <w:tab/>
            </w:r>
            <w:r w:rsidR="00AA5B6B">
              <w:rPr>
                <w:webHidden/>
              </w:rPr>
              <w:fldChar w:fldCharType="begin"/>
            </w:r>
            <w:r w:rsidR="00AA5B6B">
              <w:rPr>
                <w:webHidden/>
              </w:rPr>
              <w:instrText xml:space="preserve"> PAGEREF _Toc17903017 \h </w:instrText>
            </w:r>
            <w:r w:rsidR="00AA5B6B">
              <w:rPr>
                <w:webHidden/>
              </w:rPr>
            </w:r>
            <w:r w:rsidR="00AA5B6B">
              <w:rPr>
                <w:webHidden/>
              </w:rPr>
              <w:fldChar w:fldCharType="separate"/>
            </w:r>
            <w:r w:rsidR="004E5C8C">
              <w:rPr>
                <w:webHidden/>
              </w:rPr>
              <w:t>807</w:t>
            </w:r>
            <w:r w:rsidR="00AA5B6B">
              <w:rPr>
                <w:webHidden/>
              </w:rPr>
              <w:fldChar w:fldCharType="end"/>
            </w:r>
          </w:hyperlink>
        </w:p>
        <w:p w14:paraId="61A478EC" w14:textId="1DD3724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8" w:history="1">
            <w:r w:rsidR="00AA5B6B" w:rsidRPr="00BB0CC7">
              <w:rPr>
                <w:rStyle w:val="Hyperlnk"/>
                <w:rFonts w:eastAsiaTheme="majorEastAsia"/>
                <w14:scene3d>
                  <w14:camera w14:prst="orthographicFront"/>
                  <w14:lightRig w14:rig="threePt" w14:dir="t">
                    <w14:rot w14:lat="0" w14:lon="0" w14:rev="0"/>
                  </w14:lightRig>
                </w14:scene3d>
              </w:rPr>
              <w:t>18.17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(2004:575) om europabolag</w:t>
            </w:r>
            <w:r w:rsidR="00AA5B6B">
              <w:rPr>
                <w:webHidden/>
              </w:rPr>
              <w:tab/>
            </w:r>
            <w:r w:rsidR="00AA5B6B">
              <w:rPr>
                <w:webHidden/>
              </w:rPr>
              <w:fldChar w:fldCharType="begin"/>
            </w:r>
            <w:r w:rsidR="00AA5B6B">
              <w:rPr>
                <w:webHidden/>
              </w:rPr>
              <w:instrText xml:space="preserve"> PAGEREF _Toc17903018 \h </w:instrText>
            </w:r>
            <w:r w:rsidR="00AA5B6B">
              <w:rPr>
                <w:webHidden/>
              </w:rPr>
            </w:r>
            <w:r w:rsidR="00AA5B6B">
              <w:rPr>
                <w:webHidden/>
              </w:rPr>
              <w:fldChar w:fldCharType="separate"/>
            </w:r>
            <w:r w:rsidR="004E5C8C">
              <w:rPr>
                <w:webHidden/>
              </w:rPr>
              <w:t>807</w:t>
            </w:r>
            <w:r w:rsidR="00AA5B6B">
              <w:rPr>
                <w:webHidden/>
              </w:rPr>
              <w:fldChar w:fldCharType="end"/>
            </w:r>
          </w:hyperlink>
        </w:p>
        <w:p w14:paraId="7DBFDBA2" w14:textId="0FE7E3A7"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19" w:history="1">
            <w:r w:rsidR="00AA5B6B" w:rsidRPr="00BB0CC7">
              <w:rPr>
                <w:rStyle w:val="Hyperlnk"/>
                <w:rFonts w:eastAsiaTheme="majorEastAsia"/>
                <w:lang w:eastAsia="sv-SE"/>
                <w14:scene3d>
                  <w14:camera w14:prst="orthographicFront"/>
                  <w14:lightRig w14:rig="threePt" w14:dir="t">
                    <w14:rot w14:lat="0" w14:lon="0" w14:rev="0"/>
                  </w14:lightRig>
                </w14:scene3d>
              </w:rPr>
              <w:t>18.18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Förslaget till lag om ändring i </w:t>
            </w:r>
            <w:r w:rsidR="00AA5B6B" w:rsidRPr="00BB0CC7">
              <w:rPr>
                <w:rStyle w:val="Hyperlnk"/>
                <w:rFonts w:eastAsiaTheme="majorEastAsia"/>
              </w:rPr>
              <w:t>aktiebolagslagen</w:t>
            </w:r>
            <w:r w:rsidR="00AA5B6B" w:rsidRPr="00BB0CC7">
              <w:rPr>
                <w:rStyle w:val="Hyperlnk"/>
                <w:rFonts w:eastAsiaTheme="majorEastAsia"/>
                <w:lang w:eastAsia="sv-SE"/>
              </w:rPr>
              <w:t xml:space="preserve"> (2005:551)</w:t>
            </w:r>
            <w:r w:rsidR="00AA5B6B">
              <w:rPr>
                <w:webHidden/>
              </w:rPr>
              <w:tab/>
            </w:r>
            <w:r w:rsidR="00AA5B6B">
              <w:rPr>
                <w:webHidden/>
              </w:rPr>
              <w:fldChar w:fldCharType="begin"/>
            </w:r>
            <w:r w:rsidR="00AA5B6B">
              <w:rPr>
                <w:webHidden/>
              </w:rPr>
              <w:instrText xml:space="preserve"> PAGEREF _Toc17903019 \h </w:instrText>
            </w:r>
            <w:r w:rsidR="00AA5B6B">
              <w:rPr>
                <w:webHidden/>
              </w:rPr>
            </w:r>
            <w:r w:rsidR="00AA5B6B">
              <w:rPr>
                <w:webHidden/>
              </w:rPr>
              <w:fldChar w:fldCharType="separate"/>
            </w:r>
            <w:r w:rsidR="004E5C8C">
              <w:rPr>
                <w:webHidden/>
              </w:rPr>
              <w:t>808</w:t>
            </w:r>
            <w:r w:rsidR="00AA5B6B">
              <w:rPr>
                <w:webHidden/>
              </w:rPr>
              <w:fldChar w:fldCharType="end"/>
            </w:r>
          </w:hyperlink>
        </w:p>
        <w:p w14:paraId="4459D741" w14:textId="1DF14B48"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0" w:history="1">
            <w:r w:rsidR="00AA5B6B" w:rsidRPr="00BB0CC7">
              <w:rPr>
                <w:rStyle w:val="Hyperlnk"/>
                <w:rFonts w:eastAsiaTheme="majorEastAsia"/>
                <w14:scene3d>
                  <w14:camera w14:prst="orthographicFront"/>
                  <w14:lightRig w14:rig="threePt" w14:dir="t">
                    <w14:rot w14:lat="0" w14:lon="0" w14:rev="0"/>
                  </w14:lightRig>
                </w14:scene3d>
              </w:rPr>
              <w:t>18.19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(2006:531) om särskild tillsyn över finansiella konglomerat</w:t>
            </w:r>
            <w:r w:rsidR="00AA5B6B">
              <w:rPr>
                <w:webHidden/>
              </w:rPr>
              <w:tab/>
            </w:r>
            <w:r w:rsidR="00AA5B6B">
              <w:rPr>
                <w:webHidden/>
              </w:rPr>
              <w:fldChar w:fldCharType="begin"/>
            </w:r>
            <w:r w:rsidR="00AA5B6B">
              <w:rPr>
                <w:webHidden/>
              </w:rPr>
              <w:instrText xml:space="preserve"> PAGEREF _Toc17903020 \h </w:instrText>
            </w:r>
            <w:r w:rsidR="00AA5B6B">
              <w:rPr>
                <w:webHidden/>
              </w:rPr>
            </w:r>
            <w:r w:rsidR="00AA5B6B">
              <w:rPr>
                <w:webHidden/>
              </w:rPr>
              <w:fldChar w:fldCharType="separate"/>
            </w:r>
            <w:r w:rsidR="004E5C8C">
              <w:rPr>
                <w:webHidden/>
              </w:rPr>
              <w:t>808</w:t>
            </w:r>
            <w:r w:rsidR="00AA5B6B">
              <w:rPr>
                <w:webHidden/>
              </w:rPr>
              <w:fldChar w:fldCharType="end"/>
            </w:r>
          </w:hyperlink>
        </w:p>
        <w:p w14:paraId="45A3A6C3" w14:textId="0ACC478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1" w:history="1">
            <w:r w:rsidR="00AA5B6B" w:rsidRPr="00BB0CC7">
              <w:rPr>
                <w:rStyle w:val="Hyperlnk"/>
                <w:rFonts w:eastAsiaTheme="majorEastAsia"/>
                <w14:scene3d>
                  <w14:camera w14:prst="orthographicFront"/>
                  <w14:lightRig w14:rig="threePt" w14:dir="t">
                    <w14:rot w14:lat="0" w14:lon="0" w14:rev="0"/>
                  </w14:lightRig>
                </w14:scene3d>
              </w:rPr>
              <w:t>18.20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(2006:595) om europakooperativ</w:t>
            </w:r>
            <w:r w:rsidR="00AA5B6B">
              <w:rPr>
                <w:webHidden/>
              </w:rPr>
              <w:tab/>
            </w:r>
            <w:r w:rsidR="00AA5B6B">
              <w:rPr>
                <w:webHidden/>
              </w:rPr>
              <w:fldChar w:fldCharType="begin"/>
            </w:r>
            <w:r w:rsidR="00AA5B6B">
              <w:rPr>
                <w:webHidden/>
              </w:rPr>
              <w:instrText xml:space="preserve"> PAGEREF _Toc17903021 \h </w:instrText>
            </w:r>
            <w:r w:rsidR="00AA5B6B">
              <w:rPr>
                <w:webHidden/>
              </w:rPr>
            </w:r>
            <w:r w:rsidR="00AA5B6B">
              <w:rPr>
                <w:webHidden/>
              </w:rPr>
              <w:fldChar w:fldCharType="separate"/>
            </w:r>
            <w:r w:rsidR="004E5C8C">
              <w:rPr>
                <w:webHidden/>
              </w:rPr>
              <w:t>815</w:t>
            </w:r>
            <w:r w:rsidR="00AA5B6B">
              <w:rPr>
                <w:webHidden/>
              </w:rPr>
              <w:fldChar w:fldCharType="end"/>
            </w:r>
          </w:hyperlink>
        </w:p>
        <w:p w14:paraId="324171FD" w14:textId="779F4619"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2" w:history="1">
            <w:r w:rsidR="00AA5B6B" w:rsidRPr="00BB0CC7">
              <w:rPr>
                <w:rStyle w:val="Hyperlnk"/>
                <w:rFonts w:eastAsiaTheme="majorEastAsia"/>
                <w14:scene3d>
                  <w14:camera w14:prst="orthographicFront"/>
                  <w14:lightRig w14:rig="threePt" w14:dir="t">
                    <w14:rot w14:lat="0" w14:lon="0" w14:rev="0"/>
                  </w14:lightRig>
                </w14:scene3d>
              </w:rPr>
              <w:t>18.21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(2007:528) om värdepappersmarknaden</w:t>
            </w:r>
            <w:r w:rsidR="00AA5B6B">
              <w:rPr>
                <w:webHidden/>
              </w:rPr>
              <w:tab/>
            </w:r>
            <w:r w:rsidR="00AA5B6B">
              <w:rPr>
                <w:webHidden/>
              </w:rPr>
              <w:fldChar w:fldCharType="begin"/>
            </w:r>
            <w:r w:rsidR="00AA5B6B">
              <w:rPr>
                <w:webHidden/>
              </w:rPr>
              <w:instrText xml:space="preserve"> PAGEREF _Toc17903022 \h </w:instrText>
            </w:r>
            <w:r w:rsidR="00AA5B6B">
              <w:rPr>
                <w:webHidden/>
              </w:rPr>
            </w:r>
            <w:r w:rsidR="00AA5B6B">
              <w:rPr>
                <w:webHidden/>
              </w:rPr>
              <w:fldChar w:fldCharType="separate"/>
            </w:r>
            <w:r w:rsidR="004E5C8C">
              <w:rPr>
                <w:webHidden/>
              </w:rPr>
              <w:t>816</w:t>
            </w:r>
            <w:r w:rsidR="00AA5B6B">
              <w:rPr>
                <w:webHidden/>
              </w:rPr>
              <w:fldChar w:fldCharType="end"/>
            </w:r>
          </w:hyperlink>
        </w:p>
        <w:p w14:paraId="13BEC703" w14:textId="27CA8C23"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3" w:history="1">
            <w:r w:rsidR="00AA5B6B" w:rsidRPr="00BB0CC7">
              <w:rPr>
                <w:rStyle w:val="Hyperlnk"/>
                <w:rFonts w:eastAsiaTheme="majorEastAsia"/>
                <w14:scene3d>
                  <w14:camera w14:prst="orthographicFront"/>
                  <w14:lightRig w14:rig="threePt" w14:dir="t">
                    <w14:rot w14:lat="0" w14:lon="0" w14:rev="0"/>
                  </w14:lightRig>
                </w14:scene3d>
              </w:rPr>
              <w:t>18.22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offentlighets- och sekretesslagen (2009:400)</w:t>
            </w:r>
            <w:r w:rsidR="00AA5B6B">
              <w:rPr>
                <w:webHidden/>
              </w:rPr>
              <w:tab/>
            </w:r>
            <w:r w:rsidR="00AA5B6B">
              <w:rPr>
                <w:webHidden/>
              </w:rPr>
              <w:fldChar w:fldCharType="begin"/>
            </w:r>
            <w:r w:rsidR="00AA5B6B">
              <w:rPr>
                <w:webHidden/>
              </w:rPr>
              <w:instrText xml:space="preserve"> PAGEREF _Toc17903023 \h </w:instrText>
            </w:r>
            <w:r w:rsidR="00AA5B6B">
              <w:rPr>
                <w:webHidden/>
              </w:rPr>
            </w:r>
            <w:r w:rsidR="00AA5B6B">
              <w:rPr>
                <w:webHidden/>
              </w:rPr>
              <w:fldChar w:fldCharType="separate"/>
            </w:r>
            <w:r w:rsidR="004E5C8C">
              <w:rPr>
                <w:webHidden/>
              </w:rPr>
              <w:t>817</w:t>
            </w:r>
            <w:r w:rsidR="00AA5B6B">
              <w:rPr>
                <w:webHidden/>
              </w:rPr>
              <w:fldChar w:fldCharType="end"/>
            </w:r>
          </w:hyperlink>
        </w:p>
        <w:p w14:paraId="18E5783D" w14:textId="56421B76"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4" w:history="1">
            <w:r w:rsidR="00AA5B6B" w:rsidRPr="00BB0CC7">
              <w:rPr>
                <w:rStyle w:val="Hyperlnk"/>
                <w:rFonts w:eastAsiaTheme="majorEastAsia"/>
                <w14:scene3d>
                  <w14:camera w14:prst="orthographicFront"/>
                  <w14:lightRig w14:rig="threePt" w14:dir="t">
                    <w14:rot w14:lat="0" w14:lon="0" w14:rev="0"/>
                  </w14:lightRig>
                </w14:scene3d>
              </w:rPr>
              <w:t>18.23</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(2010:751) om betaltjänster</w:t>
            </w:r>
            <w:r w:rsidR="00AA5B6B">
              <w:rPr>
                <w:webHidden/>
              </w:rPr>
              <w:tab/>
            </w:r>
            <w:r w:rsidR="00AA5B6B">
              <w:rPr>
                <w:webHidden/>
              </w:rPr>
              <w:fldChar w:fldCharType="begin"/>
            </w:r>
            <w:r w:rsidR="00AA5B6B">
              <w:rPr>
                <w:webHidden/>
              </w:rPr>
              <w:instrText xml:space="preserve"> PAGEREF _Toc17903024 \h </w:instrText>
            </w:r>
            <w:r w:rsidR="00AA5B6B">
              <w:rPr>
                <w:webHidden/>
              </w:rPr>
            </w:r>
            <w:r w:rsidR="00AA5B6B">
              <w:rPr>
                <w:webHidden/>
              </w:rPr>
              <w:fldChar w:fldCharType="separate"/>
            </w:r>
            <w:r w:rsidR="004E5C8C">
              <w:rPr>
                <w:webHidden/>
              </w:rPr>
              <w:t>817</w:t>
            </w:r>
            <w:r w:rsidR="00AA5B6B">
              <w:rPr>
                <w:webHidden/>
              </w:rPr>
              <w:fldChar w:fldCharType="end"/>
            </w:r>
          </w:hyperlink>
        </w:p>
        <w:p w14:paraId="36426DD7" w14:textId="2E0E40D8"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5" w:history="1">
            <w:r w:rsidR="00AA5B6B" w:rsidRPr="00BB0CC7">
              <w:rPr>
                <w:rStyle w:val="Hyperlnk"/>
                <w:rFonts w:eastAsiaTheme="majorEastAsia"/>
                <w14:scene3d>
                  <w14:camera w14:prst="orthographicFront"/>
                  <w14:lightRig w14:rig="threePt" w14:dir="t">
                    <w14:rot w14:lat="0" w14:lon="0" w14:rev="0"/>
                  </w14:lightRig>
                </w14:scene3d>
              </w:rPr>
              <w:t>18.24</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delgivningslagen (2010:1932)</w:t>
            </w:r>
            <w:r w:rsidR="00AA5B6B">
              <w:rPr>
                <w:webHidden/>
              </w:rPr>
              <w:tab/>
            </w:r>
            <w:r w:rsidR="00AA5B6B">
              <w:rPr>
                <w:webHidden/>
              </w:rPr>
              <w:fldChar w:fldCharType="begin"/>
            </w:r>
            <w:r w:rsidR="00AA5B6B">
              <w:rPr>
                <w:webHidden/>
              </w:rPr>
              <w:instrText xml:space="preserve"> PAGEREF _Toc17903025 \h </w:instrText>
            </w:r>
            <w:r w:rsidR="00AA5B6B">
              <w:rPr>
                <w:webHidden/>
              </w:rPr>
            </w:r>
            <w:r w:rsidR="00AA5B6B">
              <w:rPr>
                <w:webHidden/>
              </w:rPr>
              <w:fldChar w:fldCharType="separate"/>
            </w:r>
            <w:r w:rsidR="004E5C8C">
              <w:rPr>
                <w:webHidden/>
              </w:rPr>
              <w:t>817</w:t>
            </w:r>
            <w:r w:rsidR="00AA5B6B">
              <w:rPr>
                <w:webHidden/>
              </w:rPr>
              <w:fldChar w:fldCharType="end"/>
            </w:r>
          </w:hyperlink>
        </w:p>
        <w:p w14:paraId="2D7C94FE" w14:textId="1E0CEE78"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6" w:history="1">
            <w:r w:rsidR="00AA5B6B" w:rsidRPr="00BB0CC7">
              <w:rPr>
                <w:rStyle w:val="Hyperlnk"/>
                <w:rFonts w:eastAsiaTheme="majorEastAsia"/>
                <w14:scene3d>
                  <w14:camera w14:prst="orthographicFront"/>
                  <w14:lightRig w14:rig="threePt" w14:dir="t">
                    <w14:rot w14:lat="0" w14:lon="0" w14:rev="0"/>
                  </w14:lightRig>
                </w14:scene3d>
              </w:rPr>
              <w:t>18.25</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försäkringsrörelselagen (2010:2043)</w:t>
            </w:r>
            <w:r w:rsidR="00AA5B6B">
              <w:rPr>
                <w:webHidden/>
              </w:rPr>
              <w:tab/>
            </w:r>
            <w:r w:rsidR="00AA5B6B">
              <w:rPr>
                <w:webHidden/>
              </w:rPr>
              <w:fldChar w:fldCharType="begin"/>
            </w:r>
            <w:r w:rsidR="00AA5B6B">
              <w:rPr>
                <w:webHidden/>
              </w:rPr>
              <w:instrText xml:space="preserve"> PAGEREF _Toc17903026 \h </w:instrText>
            </w:r>
            <w:r w:rsidR="00AA5B6B">
              <w:rPr>
                <w:webHidden/>
              </w:rPr>
            </w:r>
            <w:r w:rsidR="00AA5B6B">
              <w:rPr>
                <w:webHidden/>
              </w:rPr>
              <w:fldChar w:fldCharType="separate"/>
            </w:r>
            <w:r w:rsidR="004E5C8C">
              <w:rPr>
                <w:webHidden/>
              </w:rPr>
              <w:t>818</w:t>
            </w:r>
            <w:r w:rsidR="00AA5B6B">
              <w:rPr>
                <w:webHidden/>
              </w:rPr>
              <w:fldChar w:fldCharType="end"/>
            </w:r>
          </w:hyperlink>
        </w:p>
        <w:p w14:paraId="1F6C9D7B" w14:textId="3D1106E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7" w:history="1">
            <w:r w:rsidR="00AA5B6B" w:rsidRPr="00BB0CC7">
              <w:rPr>
                <w:rStyle w:val="Hyperlnk"/>
                <w:rFonts w:eastAsiaTheme="majorEastAsia"/>
                <w14:scene3d>
                  <w14:camera w14:prst="orthographicFront"/>
                  <w14:lightRig w14:rig="threePt" w14:dir="t">
                    <w14:rot w14:lat="0" w14:lon="0" w14:rev="0"/>
                  </w14:lightRig>
                </w14:scene3d>
              </w:rPr>
              <w:t>18.26</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(2010:2044) om införande av försäkringsrörelselagen (2010:2043)</w:t>
            </w:r>
            <w:r w:rsidR="00AA5B6B">
              <w:rPr>
                <w:webHidden/>
              </w:rPr>
              <w:tab/>
            </w:r>
            <w:r w:rsidR="00AA5B6B">
              <w:rPr>
                <w:webHidden/>
              </w:rPr>
              <w:fldChar w:fldCharType="begin"/>
            </w:r>
            <w:r w:rsidR="00AA5B6B">
              <w:rPr>
                <w:webHidden/>
              </w:rPr>
              <w:instrText xml:space="preserve"> PAGEREF _Toc17903027 \h </w:instrText>
            </w:r>
            <w:r w:rsidR="00AA5B6B">
              <w:rPr>
                <w:webHidden/>
              </w:rPr>
            </w:r>
            <w:r w:rsidR="00AA5B6B">
              <w:rPr>
                <w:webHidden/>
              </w:rPr>
              <w:fldChar w:fldCharType="separate"/>
            </w:r>
            <w:r w:rsidR="004E5C8C">
              <w:rPr>
                <w:webHidden/>
              </w:rPr>
              <w:t>823</w:t>
            </w:r>
            <w:r w:rsidR="00AA5B6B">
              <w:rPr>
                <w:webHidden/>
              </w:rPr>
              <w:fldChar w:fldCharType="end"/>
            </w:r>
          </w:hyperlink>
        </w:p>
        <w:p w14:paraId="24E23CEB" w14:textId="136B2D8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8" w:history="1">
            <w:r w:rsidR="00AA5B6B" w:rsidRPr="00BB0CC7">
              <w:rPr>
                <w:rStyle w:val="Hyperlnk"/>
                <w:rFonts w:eastAsiaTheme="majorEastAsia"/>
                <w14:scene3d>
                  <w14:camera w14:prst="orthographicFront"/>
                  <w14:lightRig w14:rig="threePt" w14:dir="t">
                    <w14:rot w14:lat="0" w14:lon="0" w14:rev="0"/>
                  </w14:lightRig>
                </w14:scene3d>
              </w:rPr>
              <w:t>18.27</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(2011:755) om elektroniska pengar</w:t>
            </w:r>
            <w:r w:rsidR="00AA5B6B">
              <w:rPr>
                <w:webHidden/>
              </w:rPr>
              <w:tab/>
            </w:r>
            <w:r w:rsidR="00AA5B6B">
              <w:rPr>
                <w:webHidden/>
              </w:rPr>
              <w:fldChar w:fldCharType="begin"/>
            </w:r>
            <w:r w:rsidR="00AA5B6B">
              <w:rPr>
                <w:webHidden/>
              </w:rPr>
              <w:instrText xml:space="preserve"> PAGEREF _Toc17903028 \h </w:instrText>
            </w:r>
            <w:r w:rsidR="00AA5B6B">
              <w:rPr>
                <w:webHidden/>
              </w:rPr>
            </w:r>
            <w:r w:rsidR="00AA5B6B">
              <w:rPr>
                <w:webHidden/>
              </w:rPr>
              <w:fldChar w:fldCharType="separate"/>
            </w:r>
            <w:r w:rsidR="004E5C8C">
              <w:rPr>
                <w:webHidden/>
              </w:rPr>
              <w:t>823</w:t>
            </w:r>
            <w:r w:rsidR="00AA5B6B">
              <w:rPr>
                <w:webHidden/>
              </w:rPr>
              <w:fldChar w:fldCharType="end"/>
            </w:r>
          </w:hyperlink>
        </w:p>
        <w:p w14:paraId="1647D6EB" w14:textId="67360F2C"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29" w:history="1">
            <w:r w:rsidR="00AA5B6B" w:rsidRPr="00BB0CC7">
              <w:rPr>
                <w:rStyle w:val="Hyperlnk"/>
                <w:rFonts w:eastAsiaTheme="majorEastAsia"/>
                <w:lang w:eastAsia="sv-SE"/>
                <w14:scene3d>
                  <w14:camera w14:prst="orthographicFront"/>
                  <w14:lightRig w14:rig="threePt" w14:dir="t">
                    <w14:rot w14:lat="0" w14:lon="0" w14:rev="0"/>
                  </w14:lightRig>
                </w14:scene3d>
              </w:rPr>
              <w:t>18.28</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 xml:space="preserve">Förslaget till </w:t>
            </w:r>
            <w:r w:rsidR="00AA5B6B" w:rsidRPr="00BB0CC7">
              <w:rPr>
                <w:rStyle w:val="Hyperlnk"/>
                <w:rFonts w:eastAsiaTheme="majorEastAsia"/>
              </w:rPr>
              <w:t>lag</w:t>
            </w:r>
            <w:r w:rsidR="00AA5B6B" w:rsidRPr="00BB0CC7">
              <w:rPr>
                <w:rStyle w:val="Hyperlnk"/>
                <w:rFonts w:eastAsiaTheme="majorEastAsia"/>
                <w:lang w:eastAsia="sv-SE"/>
              </w:rPr>
              <w:t xml:space="preserve"> om ändring i lagen (2014:484) om en databas för övervakning av och tillsyn över finansmarknaderna</w:t>
            </w:r>
            <w:r w:rsidR="00AA5B6B">
              <w:rPr>
                <w:webHidden/>
              </w:rPr>
              <w:tab/>
            </w:r>
            <w:r w:rsidR="00AA5B6B">
              <w:rPr>
                <w:webHidden/>
              </w:rPr>
              <w:fldChar w:fldCharType="begin"/>
            </w:r>
            <w:r w:rsidR="00AA5B6B">
              <w:rPr>
                <w:webHidden/>
              </w:rPr>
              <w:instrText xml:space="preserve"> PAGEREF _Toc17903029 \h </w:instrText>
            </w:r>
            <w:r w:rsidR="00AA5B6B">
              <w:rPr>
                <w:webHidden/>
              </w:rPr>
            </w:r>
            <w:r w:rsidR="00AA5B6B">
              <w:rPr>
                <w:webHidden/>
              </w:rPr>
              <w:fldChar w:fldCharType="separate"/>
            </w:r>
            <w:r w:rsidR="004E5C8C">
              <w:rPr>
                <w:webHidden/>
              </w:rPr>
              <w:t>823</w:t>
            </w:r>
            <w:r w:rsidR="00AA5B6B">
              <w:rPr>
                <w:webHidden/>
              </w:rPr>
              <w:fldChar w:fldCharType="end"/>
            </w:r>
          </w:hyperlink>
        </w:p>
        <w:p w14:paraId="5D0CBD27" w14:textId="7B58985A"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30" w:history="1">
            <w:r w:rsidR="00AA5B6B" w:rsidRPr="00BB0CC7">
              <w:rPr>
                <w:rStyle w:val="Hyperlnk"/>
                <w:rFonts w:eastAsiaTheme="majorEastAsia"/>
                <w:lang w:eastAsia="sv-SE"/>
                <w14:scene3d>
                  <w14:camera w14:prst="orthographicFront"/>
                  <w14:lightRig w14:rig="threePt" w14:dir="t">
                    <w14:rot w14:lat="0" w14:lon="0" w14:rev="0"/>
                  </w14:lightRig>
                </w14:scene3d>
              </w:rPr>
              <w:t>18.29</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lang w:eastAsia="sv-SE"/>
              </w:rPr>
              <w:t>Förslaget till lag om ändring i lagen (2014:836) om näringsförbud</w:t>
            </w:r>
            <w:r w:rsidR="00AA5B6B">
              <w:rPr>
                <w:webHidden/>
              </w:rPr>
              <w:tab/>
            </w:r>
            <w:r w:rsidR="00AA5B6B">
              <w:rPr>
                <w:webHidden/>
              </w:rPr>
              <w:fldChar w:fldCharType="begin"/>
            </w:r>
            <w:r w:rsidR="00AA5B6B">
              <w:rPr>
                <w:webHidden/>
              </w:rPr>
              <w:instrText xml:space="preserve"> PAGEREF _Toc17903030 \h </w:instrText>
            </w:r>
            <w:r w:rsidR="00AA5B6B">
              <w:rPr>
                <w:webHidden/>
              </w:rPr>
            </w:r>
            <w:r w:rsidR="00AA5B6B">
              <w:rPr>
                <w:webHidden/>
              </w:rPr>
              <w:fldChar w:fldCharType="separate"/>
            </w:r>
            <w:r w:rsidR="004E5C8C">
              <w:rPr>
                <w:webHidden/>
              </w:rPr>
              <w:t>824</w:t>
            </w:r>
            <w:r w:rsidR="00AA5B6B">
              <w:rPr>
                <w:webHidden/>
              </w:rPr>
              <w:fldChar w:fldCharType="end"/>
            </w:r>
          </w:hyperlink>
        </w:p>
        <w:p w14:paraId="4CC15B75" w14:textId="07EA10B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31" w:history="1">
            <w:r w:rsidR="00AA5B6B" w:rsidRPr="00BB0CC7">
              <w:rPr>
                <w:rStyle w:val="Hyperlnk"/>
                <w:rFonts w:eastAsiaTheme="majorEastAsia"/>
                <w14:scene3d>
                  <w14:camera w14:prst="orthographicFront"/>
                  <w14:lightRig w14:rig="threePt" w14:dir="t">
                    <w14:rot w14:lat="0" w14:lon="0" w14:rev="0"/>
                  </w14:lightRig>
                </w14:scene3d>
              </w:rPr>
              <w:t>18.30</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(2016:1306) med kompletterande bestämmelser till EU:s marknadsmissbruksförordning</w:t>
            </w:r>
            <w:r w:rsidR="00AA5B6B">
              <w:rPr>
                <w:webHidden/>
              </w:rPr>
              <w:tab/>
            </w:r>
            <w:r w:rsidR="00AA5B6B">
              <w:rPr>
                <w:webHidden/>
              </w:rPr>
              <w:fldChar w:fldCharType="begin"/>
            </w:r>
            <w:r w:rsidR="00AA5B6B">
              <w:rPr>
                <w:webHidden/>
              </w:rPr>
              <w:instrText xml:space="preserve"> PAGEREF _Toc17903031 \h </w:instrText>
            </w:r>
            <w:r w:rsidR="00AA5B6B">
              <w:rPr>
                <w:webHidden/>
              </w:rPr>
            </w:r>
            <w:r w:rsidR="00AA5B6B">
              <w:rPr>
                <w:webHidden/>
              </w:rPr>
              <w:fldChar w:fldCharType="separate"/>
            </w:r>
            <w:r w:rsidR="004E5C8C">
              <w:rPr>
                <w:webHidden/>
              </w:rPr>
              <w:t>824</w:t>
            </w:r>
            <w:r w:rsidR="00AA5B6B">
              <w:rPr>
                <w:webHidden/>
              </w:rPr>
              <w:fldChar w:fldCharType="end"/>
            </w:r>
          </w:hyperlink>
        </w:p>
        <w:p w14:paraId="30DE6CA0" w14:textId="07EC066E"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32" w:history="1">
            <w:r w:rsidR="00AA5B6B" w:rsidRPr="00BB0CC7">
              <w:rPr>
                <w:rStyle w:val="Hyperlnk"/>
                <w:rFonts w:eastAsiaTheme="majorEastAsia"/>
                <w14:scene3d>
                  <w14:camera w14:prst="orthographicFront"/>
                  <w14:lightRig w14:rig="threePt" w14:dir="t">
                    <w14:rot w14:lat="0" w14:lon="0" w14:rev="0"/>
                  </w14:lightRig>
                </w14:scene3d>
              </w:rPr>
              <w:t>18.31</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(2017:630) om åtgärder mot penningtvätt och finansiering av terrorism</w:t>
            </w:r>
            <w:r w:rsidR="00AA5B6B">
              <w:rPr>
                <w:webHidden/>
              </w:rPr>
              <w:tab/>
            </w:r>
            <w:r w:rsidR="00AA5B6B">
              <w:rPr>
                <w:webHidden/>
              </w:rPr>
              <w:fldChar w:fldCharType="begin"/>
            </w:r>
            <w:r w:rsidR="00AA5B6B">
              <w:rPr>
                <w:webHidden/>
              </w:rPr>
              <w:instrText xml:space="preserve"> PAGEREF _Toc17903032 \h </w:instrText>
            </w:r>
            <w:r w:rsidR="00AA5B6B">
              <w:rPr>
                <w:webHidden/>
              </w:rPr>
            </w:r>
            <w:r w:rsidR="00AA5B6B">
              <w:rPr>
                <w:webHidden/>
              </w:rPr>
              <w:fldChar w:fldCharType="separate"/>
            </w:r>
            <w:r w:rsidR="004E5C8C">
              <w:rPr>
                <w:webHidden/>
              </w:rPr>
              <w:t>825</w:t>
            </w:r>
            <w:r w:rsidR="00AA5B6B">
              <w:rPr>
                <w:webHidden/>
              </w:rPr>
              <w:fldChar w:fldCharType="end"/>
            </w:r>
          </w:hyperlink>
        </w:p>
        <w:p w14:paraId="5FF9F6C9" w14:textId="3B4290F0" w:rsidR="00AA5B6B" w:rsidRDefault="00D05616">
          <w:pPr>
            <w:pStyle w:val="Innehll2"/>
            <w:tabs>
              <w:tab w:val="left" w:pos="1134"/>
            </w:tabs>
            <w:rPr>
              <w:rFonts w:asciiTheme="minorHAnsi" w:eastAsiaTheme="minorEastAsia" w:hAnsiTheme="minorHAnsi" w:cstheme="minorBidi"/>
              <w:sz w:val="22"/>
              <w:szCs w:val="22"/>
              <w:lang w:eastAsia="sv-SE"/>
            </w:rPr>
          </w:pPr>
          <w:hyperlink w:anchor="_Toc17903033" w:history="1">
            <w:r w:rsidR="00AA5B6B" w:rsidRPr="00BB0CC7">
              <w:rPr>
                <w:rStyle w:val="Hyperlnk"/>
                <w:rFonts w:eastAsiaTheme="majorEastAsia"/>
                <w14:scene3d>
                  <w14:camera w14:prst="orthographicFront"/>
                  <w14:lightRig w14:rig="threePt" w14:dir="t">
                    <w14:rot w14:lat="0" w14:lon="0" w14:rev="0"/>
                  </w14:lightRig>
                </w14:scene3d>
              </w:rPr>
              <w:t>18.32</w:t>
            </w:r>
            <w:r w:rsidR="00AA5B6B">
              <w:rPr>
                <w:rFonts w:asciiTheme="minorHAnsi" w:eastAsiaTheme="minorEastAsia" w:hAnsiTheme="minorHAnsi" w:cstheme="minorBidi"/>
                <w:sz w:val="22"/>
                <w:szCs w:val="22"/>
                <w:lang w:eastAsia="sv-SE"/>
              </w:rPr>
              <w:tab/>
            </w:r>
            <w:r w:rsidR="00AA5B6B" w:rsidRPr="00BB0CC7">
              <w:rPr>
                <w:rStyle w:val="Hyperlnk"/>
                <w:rFonts w:eastAsiaTheme="majorEastAsia"/>
              </w:rPr>
              <w:t>Förslaget till lag om ändring i lagen (2018:1219) om försäkringsdistribution</w:t>
            </w:r>
            <w:r w:rsidR="00AA5B6B">
              <w:rPr>
                <w:webHidden/>
              </w:rPr>
              <w:tab/>
            </w:r>
            <w:r w:rsidR="00AA5B6B">
              <w:rPr>
                <w:webHidden/>
              </w:rPr>
              <w:fldChar w:fldCharType="begin"/>
            </w:r>
            <w:r w:rsidR="00AA5B6B">
              <w:rPr>
                <w:webHidden/>
              </w:rPr>
              <w:instrText xml:space="preserve"> PAGEREF _Toc17903033 \h </w:instrText>
            </w:r>
            <w:r w:rsidR="00AA5B6B">
              <w:rPr>
                <w:webHidden/>
              </w:rPr>
            </w:r>
            <w:r w:rsidR="00AA5B6B">
              <w:rPr>
                <w:webHidden/>
              </w:rPr>
              <w:fldChar w:fldCharType="separate"/>
            </w:r>
            <w:r w:rsidR="004E5C8C">
              <w:rPr>
                <w:webHidden/>
              </w:rPr>
              <w:t>825</w:t>
            </w:r>
            <w:r w:rsidR="00AA5B6B">
              <w:rPr>
                <w:webHidden/>
              </w:rPr>
              <w:fldChar w:fldCharType="end"/>
            </w:r>
          </w:hyperlink>
        </w:p>
        <w:p w14:paraId="137D73DC" w14:textId="57ECA97F" w:rsidR="00AA5B6B" w:rsidRDefault="00D05616">
          <w:pPr>
            <w:pStyle w:val="Innehll4"/>
            <w:rPr>
              <w:rFonts w:asciiTheme="minorHAnsi" w:eastAsiaTheme="minorEastAsia" w:hAnsiTheme="minorHAnsi"/>
              <w:noProof/>
              <w:sz w:val="22"/>
              <w:lang w:eastAsia="sv-SE"/>
            </w:rPr>
          </w:pPr>
          <w:hyperlink w:anchor="_Toc17903034" w:history="1">
            <w:r w:rsidR="00AA5B6B" w:rsidRPr="00BB0CC7">
              <w:rPr>
                <w:rStyle w:val="Hyperlnk"/>
                <w:noProof/>
              </w:rPr>
              <w:t>Europaparlamentets och rådets direktiv (EU) 2016/2341 av den 14 december 2016 om verksamhet i och tillsyn över tjänstepensionsinstitut</w:t>
            </w:r>
            <w:r w:rsidR="00AA5B6B">
              <w:rPr>
                <w:noProof/>
                <w:webHidden/>
              </w:rPr>
              <w:tab/>
            </w:r>
            <w:r w:rsidR="00AA5B6B">
              <w:rPr>
                <w:noProof/>
                <w:webHidden/>
              </w:rPr>
              <w:fldChar w:fldCharType="begin"/>
            </w:r>
            <w:r w:rsidR="00AA5B6B">
              <w:rPr>
                <w:noProof/>
                <w:webHidden/>
              </w:rPr>
              <w:instrText xml:space="preserve"> PAGEREF _Toc17903034 \h </w:instrText>
            </w:r>
            <w:r w:rsidR="00AA5B6B">
              <w:rPr>
                <w:noProof/>
                <w:webHidden/>
              </w:rPr>
            </w:r>
            <w:r w:rsidR="00AA5B6B">
              <w:rPr>
                <w:noProof/>
                <w:webHidden/>
              </w:rPr>
              <w:fldChar w:fldCharType="separate"/>
            </w:r>
            <w:r w:rsidR="004E5C8C">
              <w:rPr>
                <w:noProof/>
                <w:webHidden/>
              </w:rPr>
              <w:t>826</w:t>
            </w:r>
            <w:r w:rsidR="00AA5B6B">
              <w:rPr>
                <w:noProof/>
                <w:webHidden/>
              </w:rPr>
              <w:fldChar w:fldCharType="end"/>
            </w:r>
          </w:hyperlink>
        </w:p>
        <w:p w14:paraId="4ED2758B" w14:textId="0B524485" w:rsidR="00AA5B6B" w:rsidRDefault="00D05616">
          <w:pPr>
            <w:pStyle w:val="Innehll4"/>
            <w:rPr>
              <w:rFonts w:asciiTheme="minorHAnsi" w:eastAsiaTheme="minorEastAsia" w:hAnsiTheme="minorHAnsi"/>
              <w:noProof/>
              <w:sz w:val="22"/>
              <w:lang w:eastAsia="sv-SE"/>
            </w:rPr>
          </w:pPr>
          <w:hyperlink w:anchor="_Toc17903035" w:history="1">
            <w:r w:rsidR="00AA5B6B" w:rsidRPr="00BB0CC7">
              <w:rPr>
                <w:rStyle w:val="Hyperlnk"/>
                <w:noProof/>
              </w:rPr>
              <w:t>Sammanfattning av promemorian  En ny reglering för tjänstepensionsföretag</w:t>
            </w:r>
            <w:r w:rsidR="00AA5B6B">
              <w:rPr>
                <w:noProof/>
                <w:webHidden/>
              </w:rPr>
              <w:tab/>
            </w:r>
            <w:r w:rsidR="00AA5B6B">
              <w:rPr>
                <w:noProof/>
                <w:webHidden/>
              </w:rPr>
              <w:fldChar w:fldCharType="begin"/>
            </w:r>
            <w:r w:rsidR="00AA5B6B">
              <w:rPr>
                <w:noProof/>
                <w:webHidden/>
              </w:rPr>
              <w:instrText xml:space="preserve"> PAGEREF _Toc17903035 \h </w:instrText>
            </w:r>
            <w:r w:rsidR="00AA5B6B">
              <w:rPr>
                <w:noProof/>
                <w:webHidden/>
              </w:rPr>
            </w:r>
            <w:r w:rsidR="00AA5B6B">
              <w:rPr>
                <w:noProof/>
                <w:webHidden/>
              </w:rPr>
              <w:fldChar w:fldCharType="separate"/>
            </w:r>
            <w:r w:rsidR="004E5C8C">
              <w:rPr>
                <w:noProof/>
                <w:webHidden/>
              </w:rPr>
              <w:t>875</w:t>
            </w:r>
            <w:r w:rsidR="00AA5B6B">
              <w:rPr>
                <w:noProof/>
                <w:webHidden/>
              </w:rPr>
              <w:fldChar w:fldCharType="end"/>
            </w:r>
          </w:hyperlink>
        </w:p>
        <w:p w14:paraId="7AF43F4B" w14:textId="2A0A7AAB" w:rsidR="00AA5B6B" w:rsidRDefault="00D05616">
          <w:pPr>
            <w:pStyle w:val="Innehll4"/>
            <w:rPr>
              <w:rFonts w:asciiTheme="minorHAnsi" w:eastAsiaTheme="minorEastAsia" w:hAnsiTheme="minorHAnsi"/>
              <w:noProof/>
              <w:sz w:val="22"/>
              <w:lang w:eastAsia="sv-SE"/>
            </w:rPr>
          </w:pPr>
          <w:hyperlink w:anchor="_Toc17903036" w:history="1">
            <w:r w:rsidR="00AA5B6B" w:rsidRPr="00BB0CC7">
              <w:rPr>
                <w:rStyle w:val="Hyperlnk"/>
                <w:noProof/>
              </w:rPr>
              <w:t>Promemorians lagförslag</w:t>
            </w:r>
            <w:r w:rsidR="00AA5B6B">
              <w:rPr>
                <w:noProof/>
                <w:webHidden/>
              </w:rPr>
              <w:tab/>
            </w:r>
            <w:r w:rsidR="00AA5B6B">
              <w:rPr>
                <w:noProof/>
                <w:webHidden/>
              </w:rPr>
              <w:fldChar w:fldCharType="begin"/>
            </w:r>
            <w:r w:rsidR="00AA5B6B">
              <w:rPr>
                <w:noProof/>
                <w:webHidden/>
              </w:rPr>
              <w:instrText xml:space="preserve"> PAGEREF _Toc17903036 \h </w:instrText>
            </w:r>
            <w:r w:rsidR="00AA5B6B">
              <w:rPr>
                <w:noProof/>
                <w:webHidden/>
              </w:rPr>
            </w:r>
            <w:r w:rsidR="00AA5B6B">
              <w:rPr>
                <w:noProof/>
                <w:webHidden/>
              </w:rPr>
              <w:fldChar w:fldCharType="separate"/>
            </w:r>
            <w:r w:rsidR="004E5C8C">
              <w:rPr>
                <w:noProof/>
                <w:webHidden/>
              </w:rPr>
              <w:t>877</w:t>
            </w:r>
            <w:r w:rsidR="00AA5B6B">
              <w:rPr>
                <w:noProof/>
                <w:webHidden/>
              </w:rPr>
              <w:fldChar w:fldCharType="end"/>
            </w:r>
          </w:hyperlink>
        </w:p>
        <w:p w14:paraId="072D0C5F" w14:textId="71B57650" w:rsidR="00AA5B6B" w:rsidRDefault="00D05616">
          <w:pPr>
            <w:pStyle w:val="Innehll4"/>
            <w:rPr>
              <w:rFonts w:asciiTheme="minorHAnsi" w:eastAsiaTheme="minorEastAsia" w:hAnsiTheme="minorHAnsi"/>
              <w:noProof/>
              <w:sz w:val="22"/>
              <w:lang w:eastAsia="sv-SE"/>
            </w:rPr>
          </w:pPr>
          <w:hyperlink w:anchor="_Toc17903037" w:history="1">
            <w:r w:rsidR="00AA5B6B" w:rsidRPr="00BB0CC7">
              <w:rPr>
                <w:rStyle w:val="Hyperlnk"/>
                <w:noProof/>
              </w:rPr>
              <w:t>Förteckning över remissinstanserna</w:t>
            </w:r>
            <w:r w:rsidR="00AA5B6B">
              <w:rPr>
                <w:noProof/>
                <w:webHidden/>
              </w:rPr>
              <w:tab/>
            </w:r>
            <w:r w:rsidR="00AA5B6B">
              <w:rPr>
                <w:noProof/>
                <w:webHidden/>
              </w:rPr>
              <w:fldChar w:fldCharType="begin"/>
            </w:r>
            <w:r w:rsidR="00AA5B6B">
              <w:rPr>
                <w:noProof/>
                <w:webHidden/>
              </w:rPr>
              <w:instrText xml:space="preserve"> PAGEREF _Toc17903037 \h </w:instrText>
            </w:r>
            <w:r w:rsidR="00AA5B6B">
              <w:rPr>
                <w:noProof/>
                <w:webHidden/>
              </w:rPr>
            </w:r>
            <w:r w:rsidR="00AA5B6B">
              <w:rPr>
                <w:noProof/>
                <w:webHidden/>
              </w:rPr>
              <w:fldChar w:fldCharType="separate"/>
            </w:r>
            <w:r w:rsidR="004E5C8C">
              <w:rPr>
                <w:noProof/>
                <w:webHidden/>
              </w:rPr>
              <w:t>997</w:t>
            </w:r>
            <w:r w:rsidR="00AA5B6B">
              <w:rPr>
                <w:noProof/>
                <w:webHidden/>
              </w:rPr>
              <w:fldChar w:fldCharType="end"/>
            </w:r>
          </w:hyperlink>
        </w:p>
        <w:p w14:paraId="6640502E" w14:textId="718D1A3E" w:rsidR="00AA5B6B" w:rsidRDefault="00D05616">
          <w:pPr>
            <w:pStyle w:val="Innehll4"/>
            <w:rPr>
              <w:rFonts w:asciiTheme="minorHAnsi" w:eastAsiaTheme="minorEastAsia" w:hAnsiTheme="minorHAnsi"/>
              <w:noProof/>
              <w:sz w:val="22"/>
              <w:lang w:eastAsia="sv-SE"/>
            </w:rPr>
          </w:pPr>
          <w:hyperlink w:anchor="_Toc17903038" w:history="1">
            <w:r w:rsidR="00AA5B6B" w:rsidRPr="00BB0CC7">
              <w:rPr>
                <w:rStyle w:val="Hyperlnk"/>
                <w:noProof/>
              </w:rPr>
              <w:t>Europaparlamentets och rådets direktiv (EU) 2017/828 av den 17 maj 2017 om ändring av direktiv 2007/36/EG vad gäller uppmuntrande av aktieägares långsiktiga engagemang</w:t>
            </w:r>
            <w:r w:rsidR="00AA5B6B">
              <w:rPr>
                <w:noProof/>
                <w:webHidden/>
              </w:rPr>
              <w:tab/>
            </w:r>
            <w:r w:rsidR="00AA5B6B">
              <w:rPr>
                <w:noProof/>
                <w:webHidden/>
              </w:rPr>
              <w:fldChar w:fldCharType="begin"/>
            </w:r>
            <w:r w:rsidR="00AA5B6B">
              <w:rPr>
                <w:noProof/>
                <w:webHidden/>
              </w:rPr>
              <w:instrText xml:space="preserve"> PAGEREF _Toc17903038 \h </w:instrText>
            </w:r>
            <w:r w:rsidR="00AA5B6B">
              <w:rPr>
                <w:noProof/>
                <w:webHidden/>
              </w:rPr>
            </w:r>
            <w:r w:rsidR="00AA5B6B">
              <w:rPr>
                <w:noProof/>
                <w:webHidden/>
              </w:rPr>
              <w:fldChar w:fldCharType="separate"/>
            </w:r>
            <w:r w:rsidR="004E5C8C">
              <w:rPr>
                <w:noProof/>
                <w:webHidden/>
              </w:rPr>
              <w:t>998</w:t>
            </w:r>
            <w:r w:rsidR="00AA5B6B">
              <w:rPr>
                <w:noProof/>
                <w:webHidden/>
              </w:rPr>
              <w:fldChar w:fldCharType="end"/>
            </w:r>
          </w:hyperlink>
        </w:p>
        <w:p w14:paraId="4C50F357" w14:textId="7833C02D" w:rsidR="00AA5B6B" w:rsidRDefault="00D05616">
          <w:pPr>
            <w:pStyle w:val="Innehll4"/>
            <w:rPr>
              <w:rFonts w:asciiTheme="minorHAnsi" w:eastAsiaTheme="minorEastAsia" w:hAnsiTheme="minorHAnsi"/>
              <w:noProof/>
              <w:sz w:val="22"/>
              <w:lang w:eastAsia="sv-SE"/>
            </w:rPr>
          </w:pPr>
          <w:hyperlink w:anchor="_Toc17903039" w:history="1">
            <w:r w:rsidR="00AA5B6B" w:rsidRPr="00BB0CC7">
              <w:rPr>
                <w:rStyle w:val="Hyperlnk"/>
                <w:noProof/>
              </w:rPr>
              <w:t>Lagrådsremissens lagförslag</w:t>
            </w:r>
            <w:r w:rsidR="00AA5B6B">
              <w:rPr>
                <w:noProof/>
                <w:webHidden/>
              </w:rPr>
              <w:tab/>
            </w:r>
            <w:r w:rsidR="00AA5B6B">
              <w:rPr>
                <w:noProof/>
                <w:webHidden/>
              </w:rPr>
              <w:fldChar w:fldCharType="begin"/>
            </w:r>
            <w:r w:rsidR="00AA5B6B">
              <w:rPr>
                <w:noProof/>
                <w:webHidden/>
              </w:rPr>
              <w:instrText xml:space="preserve"> PAGEREF _Toc17903039 \h </w:instrText>
            </w:r>
            <w:r w:rsidR="00AA5B6B">
              <w:rPr>
                <w:noProof/>
                <w:webHidden/>
              </w:rPr>
            </w:r>
            <w:r w:rsidR="00AA5B6B">
              <w:rPr>
                <w:noProof/>
                <w:webHidden/>
              </w:rPr>
              <w:fldChar w:fldCharType="separate"/>
            </w:r>
            <w:r w:rsidR="004E5C8C">
              <w:rPr>
                <w:noProof/>
                <w:webHidden/>
              </w:rPr>
              <w:t>1023</w:t>
            </w:r>
            <w:r w:rsidR="00AA5B6B">
              <w:rPr>
                <w:noProof/>
                <w:webHidden/>
              </w:rPr>
              <w:fldChar w:fldCharType="end"/>
            </w:r>
          </w:hyperlink>
        </w:p>
        <w:p w14:paraId="58942965" w14:textId="3650C89F" w:rsidR="00AA5B6B" w:rsidRDefault="00D05616">
          <w:pPr>
            <w:pStyle w:val="Innehll4"/>
            <w:rPr>
              <w:rFonts w:asciiTheme="minorHAnsi" w:eastAsiaTheme="minorEastAsia" w:hAnsiTheme="minorHAnsi"/>
              <w:noProof/>
              <w:sz w:val="22"/>
              <w:lang w:eastAsia="sv-SE"/>
            </w:rPr>
          </w:pPr>
          <w:hyperlink w:anchor="_Toc17903040" w:history="1">
            <w:r w:rsidR="00AA5B6B" w:rsidRPr="00BB0CC7">
              <w:rPr>
                <w:rStyle w:val="Hyperlnk"/>
                <w:noProof/>
              </w:rPr>
              <w:t>Lagrådets yttrande</w:t>
            </w:r>
            <w:r w:rsidR="00AA5B6B">
              <w:rPr>
                <w:noProof/>
                <w:webHidden/>
              </w:rPr>
              <w:tab/>
            </w:r>
            <w:r w:rsidR="00AA5B6B">
              <w:rPr>
                <w:noProof/>
                <w:webHidden/>
              </w:rPr>
              <w:fldChar w:fldCharType="begin"/>
            </w:r>
            <w:r w:rsidR="00AA5B6B">
              <w:rPr>
                <w:noProof/>
                <w:webHidden/>
              </w:rPr>
              <w:instrText xml:space="preserve"> PAGEREF _Toc17903040 \h </w:instrText>
            </w:r>
            <w:r w:rsidR="00AA5B6B">
              <w:rPr>
                <w:noProof/>
                <w:webHidden/>
              </w:rPr>
            </w:r>
            <w:r w:rsidR="00AA5B6B">
              <w:rPr>
                <w:noProof/>
                <w:webHidden/>
              </w:rPr>
              <w:fldChar w:fldCharType="separate"/>
            </w:r>
            <w:r w:rsidR="004E5C8C">
              <w:rPr>
                <w:noProof/>
                <w:webHidden/>
              </w:rPr>
              <w:t>1173</w:t>
            </w:r>
            <w:r w:rsidR="00AA5B6B">
              <w:rPr>
                <w:noProof/>
                <w:webHidden/>
              </w:rPr>
              <w:fldChar w:fldCharType="end"/>
            </w:r>
          </w:hyperlink>
        </w:p>
        <w:p w14:paraId="4704EAE5" w14:textId="689059C1" w:rsidR="00AA5B6B" w:rsidRDefault="00D05616">
          <w:pPr>
            <w:pStyle w:val="Innehll4"/>
            <w:rPr>
              <w:rFonts w:asciiTheme="minorHAnsi" w:eastAsiaTheme="minorEastAsia" w:hAnsiTheme="minorHAnsi"/>
              <w:noProof/>
              <w:sz w:val="22"/>
              <w:lang w:eastAsia="sv-SE"/>
            </w:rPr>
          </w:pPr>
          <w:hyperlink w:anchor="_Toc17903041" w:history="1">
            <w:r w:rsidR="00AA5B6B" w:rsidRPr="00BB0CC7">
              <w:rPr>
                <w:rStyle w:val="Hyperlnk"/>
                <w:noProof/>
              </w:rPr>
              <w:t>Parallelluppställning över genomförandet i svensk rätt av Europaparlamentets och rådets direktiv (EU) 2016/2341 av den 14 december 2016 om verksamhet i och tillsyn över tjänstepensionsinstitut</w:t>
            </w:r>
            <w:r w:rsidR="00AA5B6B">
              <w:rPr>
                <w:noProof/>
                <w:webHidden/>
              </w:rPr>
              <w:tab/>
            </w:r>
            <w:r w:rsidR="00AA5B6B">
              <w:rPr>
                <w:noProof/>
                <w:webHidden/>
              </w:rPr>
              <w:fldChar w:fldCharType="begin"/>
            </w:r>
            <w:r w:rsidR="00AA5B6B">
              <w:rPr>
                <w:noProof/>
                <w:webHidden/>
              </w:rPr>
              <w:instrText xml:space="preserve"> PAGEREF _Toc17903041 \h </w:instrText>
            </w:r>
            <w:r w:rsidR="00AA5B6B">
              <w:rPr>
                <w:noProof/>
                <w:webHidden/>
              </w:rPr>
            </w:r>
            <w:r w:rsidR="00AA5B6B">
              <w:rPr>
                <w:noProof/>
                <w:webHidden/>
              </w:rPr>
              <w:fldChar w:fldCharType="separate"/>
            </w:r>
            <w:r w:rsidR="004E5C8C">
              <w:rPr>
                <w:noProof/>
                <w:webHidden/>
              </w:rPr>
              <w:t>1180</w:t>
            </w:r>
            <w:r w:rsidR="00AA5B6B">
              <w:rPr>
                <w:noProof/>
                <w:webHidden/>
              </w:rPr>
              <w:fldChar w:fldCharType="end"/>
            </w:r>
          </w:hyperlink>
        </w:p>
        <w:p w14:paraId="22B43FEA" w14:textId="43BFD999" w:rsidR="00AA5B6B" w:rsidRDefault="00D05616">
          <w:pPr>
            <w:pStyle w:val="Innehll5"/>
            <w:rPr>
              <w:rFonts w:asciiTheme="minorHAnsi" w:eastAsiaTheme="minorEastAsia" w:hAnsiTheme="minorHAnsi"/>
              <w:noProof/>
              <w:sz w:val="22"/>
              <w:lang w:eastAsia="sv-SE"/>
            </w:rPr>
          </w:pPr>
          <w:hyperlink w:anchor="_Toc17903042" w:history="1">
            <w:r w:rsidR="00AA5B6B" w:rsidRPr="00BB0CC7">
              <w:rPr>
                <w:rStyle w:val="Hyperlnk"/>
                <w:noProof/>
              </w:rPr>
              <w:t>Utdrag ur protokoll vid regeringssammanträde den 29 augusti 2019</w:t>
            </w:r>
            <w:r w:rsidR="00AA5B6B">
              <w:rPr>
                <w:noProof/>
                <w:webHidden/>
              </w:rPr>
              <w:tab/>
            </w:r>
            <w:r w:rsidR="00AA5B6B">
              <w:rPr>
                <w:noProof/>
                <w:webHidden/>
              </w:rPr>
              <w:fldChar w:fldCharType="begin"/>
            </w:r>
            <w:r w:rsidR="00AA5B6B">
              <w:rPr>
                <w:noProof/>
                <w:webHidden/>
              </w:rPr>
              <w:instrText xml:space="preserve"> PAGEREF _Toc17903042 \h </w:instrText>
            </w:r>
            <w:r w:rsidR="00AA5B6B">
              <w:rPr>
                <w:noProof/>
                <w:webHidden/>
              </w:rPr>
            </w:r>
            <w:r w:rsidR="00AA5B6B">
              <w:rPr>
                <w:noProof/>
                <w:webHidden/>
              </w:rPr>
              <w:fldChar w:fldCharType="separate"/>
            </w:r>
            <w:r w:rsidR="004E5C8C">
              <w:rPr>
                <w:noProof/>
                <w:webHidden/>
              </w:rPr>
              <w:t>1188</w:t>
            </w:r>
            <w:r w:rsidR="00AA5B6B">
              <w:rPr>
                <w:noProof/>
                <w:webHidden/>
              </w:rPr>
              <w:fldChar w:fldCharType="end"/>
            </w:r>
          </w:hyperlink>
        </w:p>
        <w:p w14:paraId="6F9F424E" w14:textId="39B8D6FE" w:rsidR="00745D7A" w:rsidRPr="009A4FDE" w:rsidRDefault="00745D7A" w:rsidP="00136126">
          <w:pPr>
            <w:pStyle w:val="Innehll1"/>
            <w:spacing w:after="280"/>
            <w:rPr>
              <w:sz w:val="27"/>
              <w:szCs w:val="27"/>
            </w:rPr>
          </w:pPr>
          <w:r>
            <w:rPr>
              <w:b/>
              <w:sz w:val="25"/>
              <w:szCs w:val="25"/>
            </w:rPr>
            <w:lastRenderedPageBreak/>
            <w:fldChar w:fldCharType="end"/>
          </w:r>
        </w:p>
      </w:sdtContent>
    </w:sdt>
    <w:p w14:paraId="4BBFA152" w14:textId="77777777" w:rsidR="00745D7A" w:rsidRPr="005A72C8" w:rsidRDefault="00745D7A" w:rsidP="00AA5B6B">
      <w:pPr>
        <w:pStyle w:val="Rubrik1"/>
        <w:spacing w:before="0"/>
      </w:pPr>
      <w:r>
        <w:br w:type="page"/>
      </w:r>
      <w:bookmarkStart w:id="0" w:name="_Toc337112318"/>
      <w:bookmarkStart w:id="1" w:name="_Toc17902772"/>
      <w:r w:rsidRPr="005A72C8">
        <w:lastRenderedPageBreak/>
        <w:t>Förslag till riksdagsbeslut</w:t>
      </w:r>
      <w:bookmarkEnd w:id="0"/>
      <w:bookmarkEnd w:id="1"/>
    </w:p>
    <w:p w14:paraId="0C304976" w14:textId="36221F88" w:rsidR="002734C2" w:rsidRDefault="002734C2" w:rsidP="00AA5B6B">
      <w:pPr>
        <w:pStyle w:val="Brdtext"/>
      </w:pPr>
      <w:r>
        <w:t xml:space="preserve">Regeringens förslag: </w:t>
      </w:r>
    </w:p>
    <w:p w14:paraId="337ED9C8" w14:textId="77777777" w:rsidR="002734C2" w:rsidRDefault="002734C2" w:rsidP="00A7072C">
      <w:pPr>
        <w:pStyle w:val="Numreradlista"/>
      </w:pPr>
      <w:r>
        <w:t>Riksdagen antar regeringens förslag till lag om tjänstepensionsföretag.</w:t>
      </w:r>
    </w:p>
    <w:p w14:paraId="2475A40D" w14:textId="77777777" w:rsidR="002734C2" w:rsidRDefault="002734C2" w:rsidP="00A7072C">
      <w:pPr>
        <w:pStyle w:val="Numreradlista"/>
      </w:pPr>
      <w:r>
        <w:t>Riksdagen antar regeringens förslag till lag om ändring i lagen (1967:531) om tryggande av pensionsutfästelse m.m.</w:t>
      </w:r>
    </w:p>
    <w:p w14:paraId="50234AC2" w14:textId="77777777" w:rsidR="002734C2" w:rsidRDefault="002734C2" w:rsidP="00A7072C">
      <w:pPr>
        <w:pStyle w:val="Numreradlista"/>
      </w:pPr>
      <w:r>
        <w:t>Riksdagen antar regeringens förslag till lag om ändring i förmånsrätts</w:t>
      </w:r>
      <w:r>
        <w:softHyphen/>
        <w:t>lagen (1970:979).</w:t>
      </w:r>
    </w:p>
    <w:p w14:paraId="74F7CB9E" w14:textId="77777777" w:rsidR="002734C2" w:rsidRDefault="002734C2" w:rsidP="00A7072C">
      <w:pPr>
        <w:pStyle w:val="Numreradlista"/>
      </w:pPr>
      <w:r>
        <w:t>Riksdagen antar regeringens förslag till lag om ändring i konkurslagen (1987:672).</w:t>
      </w:r>
    </w:p>
    <w:p w14:paraId="614B4FC0" w14:textId="77777777" w:rsidR="002734C2" w:rsidRDefault="002734C2" w:rsidP="00A7072C">
      <w:pPr>
        <w:pStyle w:val="Numreradlista"/>
      </w:pPr>
      <w:r>
        <w:t>Riksdagen antar regeringens förslag till lag om ändring i lagen (1987:1245) om styrelserepresentation för de privatanställda.</w:t>
      </w:r>
    </w:p>
    <w:p w14:paraId="213F738F" w14:textId="77777777" w:rsidR="002734C2" w:rsidRDefault="002734C2" w:rsidP="00A7072C">
      <w:pPr>
        <w:pStyle w:val="Numreradlista"/>
      </w:pPr>
      <w:r>
        <w:t>Riksdagen antar regeringens förslag till lag om ändring i lagen (1988:1385) om Sveriges riksbank.</w:t>
      </w:r>
    </w:p>
    <w:p w14:paraId="1A4103A0" w14:textId="77777777" w:rsidR="002734C2" w:rsidRDefault="002734C2" w:rsidP="00A7072C">
      <w:pPr>
        <w:pStyle w:val="Numreradlista"/>
      </w:pPr>
      <w:r>
        <w:t>Riksdagen antar regeringens förslag till lag om ändring i lagen (1995:1560) om årsredovisning i försäkrings</w:t>
      </w:r>
      <w:r>
        <w:softHyphen/>
        <w:t>företag.</w:t>
      </w:r>
    </w:p>
    <w:p w14:paraId="4B34E053" w14:textId="77777777" w:rsidR="002734C2" w:rsidRDefault="002734C2" w:rsidP="00A7072C">
      <w:pPr>
        <w:pStyle w:val="Numreradlista"/>
      </w:pPr>
      <w:r>
        <w:t>Riksdagen antar regeringens förslag till lag om ändring i lagen (1995:1571) om insättningsgaranti.</w:t>
      </w:r>
    </w:p>
    <w:p w14:paraId="468EA9C4" w14:textId="77777777" w:rsidR="002734C2" w:rsidRDefault="002734C2" w:rsidP="00A7072C">
      <w:pPr>
        <w:pStyle w:val="Numreradlista"/>
      </w:pPr>
      <w:r>
        <w:t>Riksdagen antar regeringens förslag till lag om ändring i lagen (1996:764) om företagsrekonstruktion.</w:t>
      </w:r>
    </w:p>
    <w:p w14:paraId="6A13A755" w14:textId="77777777" w:rsidR="002734C2" w:rsidRDefault="002734C2" w:rsidP="00A7072C">
      <w:pPr>
        <w:pStyle w:val="Numreradlista"/>
      </w:pPr>
      <w:r>
        <w:t>Riksdagen antar regeringens förslag till lag om ändring i lagen (1998:293) om utländska försäkringsgivares och tjänstepensions</w:t>
      </w:r>
      <w:r>
        <w:softHyphen/>
        <w:t>instituts verksamhet i Sverige.</w:t>
      </w:r>
    </w:p>
    <w:p w14:paraId="0F074DA3" w14:textId="77777777" w:rsidR="002734C2" w:rsidRDefault="002734C2" w:rsidP="00A7072C">
      <w:pPr>
        <w:pStyle w:val="Numreradlista"/>
      </w:pPr>
      <w:r>
        <w:t>Riksdagen antar regeringens förslag till lag om ändring i lagen (1999:890) om försäkringsverksamhet under krig eller krigsfara m.m.</w:t>
      </w:r>
    </w:p>
    <w:p w14:paraId="263A0CF4" w14:textId="77777777" w:rsidR="002734C2" w:rsidRDefault="002734C2" w:rsidP="00A7072C">
      <w:pPr>
        <w:pStyle w:val="Numreradlista"/>
      </w:pPr>
      <w:r>
        <w:t>Riksdagen antar regeringens förslag till lag om ändring i bokförings</w:t>
      </w:r>
      <w:r>
        <w:softHyphen/>
        <w:t>lagen (1999:1078).</w:t>
      </w:r>
    </w:p>
    <w:p w14:paraId="1C0FC2F6" w14:textId="77777777" w:rsidR="002734C2" w:rsidRDefault="002734C2" w:rsidP="00A7072C">
      <w:pPr>
        <w:pStyle w:val="Numreradlista"/>
      </w:pPr>
      <w:r>
        <w:t>Riksdagen antar regeringens förslag till lag om ändring i lagen (2000:35) om byte av redovisningsvaluta i finansiella företag.</w:t>
      </w:r>
    </w:p>
    <w:p w14:paraId="23B71470" w14:textId="77777777" w:rsidR="002734C2" w:rsidRDefault="002734C2" w:rsidP="00A7072C">
      <w:pPr>
        <w:pStyle w:val="Numreradlista"/>
      </w:pPr>
      <w:r>
        <w:t>Riksdagen antar regeringens förslag till lag om ändring i lagen (2000:562) om internationell rättslig hjälp i brottmål.</w:t>
      </w:r>
    </w:p>
    <w:p w14:paraId="4197C196" w14:textId="77777777" w:rsidR="002734C2" w:rsidRDefault="002734C2" w:rsidP="00A7072C">
      <w:pPr>
        <w:pStyle w:val="Numreradlista"/>
      </w:pPr>
      <w:r>
        <w:t>Riksdagen antar regeringens förslag till lag om ändring i revisorslagen (2001:883).</w:t>
      </w:r>
    </w:p>
    <w:p w14:paraId="75EA7A78" w14:textId="77777777" w:rsidR="002734C2" w:rsidRDefault="002734C2" w:rsidP="00A7072C">
      <w:pPr>
        <w:pStyle w:val="Numreradlista"/>
      </w:pPr>
      <w:r>
        <w:t>Riksdagen antar regeringens förslag till lag om ändring i lagen (2004:297) om bank- och finansierings</w:t>
      </w:r>
      <w:r>
        <w:softHyphen/>
        <w:t>rörelse.</w:t>
      </w:r>
    </w:p>
    <w:p w14:paraId="3F694BC6" w14:textId="77777777" w:rsidR="002734C2" w:rsidRDefault="002734C2" w:rsidP="00A7072C">
      <w:pPr>
        <w:pStyle w:val="Numreradlista"/>
      </w:pPr>
      <w:r>
        <w:t>Riksdagen antar regeringens förslag till lag om ändring i lagen (2004:575) om europabolag.</w:t>
      </w:r>
    </w:p>
    <w:p w14:paraId="458CC046" w14:textId="77777777" w:rsidR="002734C2" w:rsidRDefault="002734C2" w:rsidP="00A7072C">
      <w:pPr>
        <w:pStyle w:val="Numreradlista"/>
      </w:pPr>
      <w:r>
        <w:t>Riksdagen antar regeringens förslag till lag om ändring i aktiebolags</w:t>
      </w:r>
      <w:r>
        <w:softHyphen/>
        <w:t>lagen (2005:551).</w:t>
      </w:r>
    </w:p>
    <w:p w14:paraId="43B912FF" w14:textId="77777777" w:rsidR="002734C2" w:rsidRDefault="002734C2" w:rsidP="00A7072C">
      <w:pPr>
        <w:pStyle w:val="Numreradlista"/>
      </w:pPr>
      <w:r>
        <w:t>Riksdagen antar regeringens förslag till lag om ändring i lagen (2006:531) om särskild tillsyn över finansiella konglomerat.</w:t>
      </w:r>
    </w:p>
    <w:p w14:paraId="2E1AAB1C" w14:textId="77777777" w:rsidR="002734C2" w:rsidRDefault="002734C2" w:rsidP="00A7072C">
      <w:pPr>
        <w:pStyle w:val="Numreradlista"/>
      </w:pPr>
      <w:r>
        <w:t>Riksdagen antar regeringens förslag till lag om ändring i lagen (2006:595) om europakooperativ.</w:t>
      </w:r>
    </w:p>
    <w:p w14:paraId="50232F48" w14:textId="77777777" w:rsidR="002734C2" w:rsidRDefault="002734C2" w:rsidP="00A7072C">
      <w:pPr>
        <w:pStyle w:val="Numreradlista"/>
      </w:pPr>
      <w:r>
        <w:t>Riksdagen antar regeringens förslag till lag om ändring i lagen (2007:528) om värdepappersmarknaden.</w:t>
      </w:r>
    </w:p>
    <w:p w14:paraId="70D9BC63" w14:textId="77777777" w:rsidR="002734C2" w:rsidRDefault="002734C2" w:rsidP="00A7072C">
      <w:pPr>
        <w:pStyle w:val="Numreradlista"/>
      </w:pPr>
      <w:r>
        <w:t>Riksdagen antar regeringens förslag till lag om ändring i offentlighets- och sekretesslagen (2009:400).</w:t>
      </w:r>
    </w:p>
    <w:p w14:paraId="6C1D1CFF" w14:textId="77777777" w:rsidR="002734C2" w:rsidRDefault="002734C2" w:rsidP="00A7072C">
      <w:pPr>
        <w:pStyle w:val="Numreradlista"/>
      </w:pPr>
      <w:r>
        <w:t>Riksdagen antar regeringens förslag till lag om ändring i lagen (2010:751) om betaltjänster.</w:t>
      </w:r>
    </w:p>
    <w:p w14:paraId="33EE465E" w14:textId="77777777" w:rsidR="002734C2" w:rsidRDefault="002734C2" w:rsidP="00A7072C">
      <w:pPr>
        <w:pStyle w:val="Numreradlista"/>
      </w:pPr>
      <w:r>
        <w:lastRenderedPageBreak/>
        <w:t>Riksdagen antar regeringens förslag till lag om ändring i delgivnings</w:t>
      </w:r>
      <w:r>
        <w:softHyphen/>
        <w:t>lagen (2010:1932).</w:t>
      </w:r>
    </w:p>
    <w:p w14:paraId="570E54FF" w14:textId="77777777" w:rsidR="002734C2" w:rsidRDefault="002734C2" w:rsidP="00A7072C">
      <w:pPr>
        <w:pStyle w:val="Numreradlista"/>
      </w:pPr>
      <w:r>
        <w:t>Riksdagen antar regeringens förslag till lag om ändring i försäkrings</w:t>
      </w:r>
      <w:r>
        <w:softHyphen/>
        <w:t>rörelselagen (2010:2043).</w:t>
      </w:r>
    </w:p>
    <w:p w14:paraId="5BDF941A" w14:textId="77777777" w:rsidR="002734C2" w:rsidRDefault="002734C2" w:rsidP="00A7072C">
      <w:pPr>
        <w:pStyle w:val="Numreradlista"/>
      </w:pPr>
      <w:r>
        <w:t>Riksdagen antar regeringens förslag till lag om ändring i lagen (2010:2044) om införande av försäkrings</w:t>
      </w:r>
      <w:r>
        <w:softHyphen/>
        <w:t>rörelselagen (2010:2043).</w:t>
      </w:r>
    </w:p>
    <w:p w14:paraId="2B417EA4" w14:textId="77777777" w:rsidR="002734C2" w:rsidRDefault="002734C2" w:rsidP="00A7072C">
      <w:pPr>
        <w:pStyle w:val="Numreradlista"/>
      </w:pPr>
      <w:r>
        <w:t>Riksdagen antar regeringens förslag till lag om ändring i lagen (2011:755) om elektroniska pengar.</w:t>
      </w:r>
    </w:p>
    <w:p w14:paraId="0AA42137" w14:textId="77777777" w:rsidR="002734C2" w:rsidRDefault="002734C2" w:rsidP="00A7072C">
      <w:pPr>
        <w:pStyle w:val="Numreradlista"/>
      </w:pPr>
      <w:r>
        <w:t>Riksdagen antar regeringens förslag till lag om ändring i lagen (2014:484) om en databas för övervakning av och tillsyn över finans</w:t>
      </w:r>
      <w:r>
        <w:softHyphen/>
        <w:t>marknaderna.</w:t>
      </w:r>
    </w:p>
    <w:p w14:paraId="559AE0F8" w14:textId="77777777" w:rsidR="002734C2" w:rsidRDefault="002734C2" w:rsidP="00A7072C">
      <w:pPr>
        <w:pStyle w:val="Numreradlista"/>
      </w:pPr>
      <w:r>
        <w:t>Riksdagen antar regeringens förslag till lag om ändring i lagen (2014:836) om näringsförbud.</w:t>
      </w:r>
    </w:p>
    <w:p w14:paraId="31B56775" w14:textId="77777777" w:rsidR="002734C2" w:rsidRDefault="002734C2" w:rsidP="00A7072C">
      <w:pPr>
        <w:pStyle w:val="Numreradlista"/>
      </w:pPr>
      <w:r>
        <w:t>Riksdagen antar regeringens förslag till lag om ändring i lagen (2016:1306) med kompletterande bestämmelser till EU:s marknads</w:t>
      </w:r>
      <w:r>
        <w:softHyphen/>
        <w:t>missbruksförordning.</w:t>
      </w:r>
    </w:p>
    <w:p w14:paraId="52B28BBF" w14:textId="77777777" w:rsidR="002734C2" w:rsidRDefault="002734C2" w:rsidP="00A7072C">
      <w:pPr>
        <w:pStyle w:val="Numreradlista"/>
      </w:pPr>
      <w:r>
        <w:t>Riksdagen antar regeringens förslag till lag om ändring i lagen (2017:630) om åtgärder mot penningtvätt och finansiering av terrorism.</w:t>
      </w:r>
    </w:p>
    <w:p w14:paraId="5AA000E2" w14:textId="5422B625" w:rsidR="002734C2" w:rsidRPr="002734C2" w:rsidRDefault="002734C2" w:rsidP="00A7072C">
      <w:pPr>
        <w:pStyle w:val="Numreradlista"/>
      </w:pPr>
      <w:r>
        <w:t>Riksdagen antar regeringens förslag till lag om ändring i lagen (2018:1219) om försäkringsdistribution.</w:t>
      </w:r>
    </w:p>
    <w:p w14:paraId="435A74AD" w14:textId="77777777" w:rsidR="00745D7A" w:rsidRPr="00144361" w:rsidRDefault="00745D7A" w:rsidP="009C61A6">
      <w:pPr>
        <w:pStyle w:val="Brdtextmedindrag"/>
      </w:pPr>
    </w:p>
    <w:p w14:paraId="003AD75C" w14:textId="6B1CAE2F" w:rsidR="00745D7A" w:rsidRDefault="00745D7A">
      <w:pPr>
        <w:rPr>
          <w:sz w:val="20"/>
        </w:rPr>
      </w:pPr>
    </w:p>
    <w:p w14:paraId="6C6494F9" w14:textId="434D9B17" w:rsidR="002734C2" w:rsidRDefault="002734C2">
      <w:pPr>
        <w:spacing w:line="2" w:lineRule="auto"/>
        <w:rPr>
          <w:rFonts w:ascii="Times New Roman" w:hAnsi="Times New Roman"/>
          <w:sz w:val="20"/>
        </w:rPr>
      </w:pPr>
      <w:r>
        <w:br w:type="page"/>
      </w:r>
    </w:p>
    <w:p w14:paraId="685EBF68" w14:textId="75C71D90" w:rsidR="000A31EC" w:rsidRDefault="000A31EC" w:rsidP="002F794A">
      <w:pPr>
        <w:pStyle w:val="Rubrik1"/>
      </w:pPr>
      <w:bookmarkStart w:id="2" w:name="_Toc17902773"/>
      <w:bookmarkStart w:id="3" w:name="_Toc11152979"/>
      <w:bookmarkStart w:id="4" w:name="_Toc11166836"/>
      <w:bookmarkStart w:id="5" w:name="_Toc11167372"/>
      <w:bookmarkStart w:id="6" w:name="_Toc11168809"/>
      <w:bookmarkStart w:id="7" w:name="_Toc11845762"/>
      <w:bookmarkStart w:id="8" w:name="_Toc12611561"/>
      <w:bookmarkStart w:id="9" w:name="_Toc12624828"/>
      <w:bookmarkStart w:id="10" w:name="_Toc12627317"/>
      <w:bookmarkStart w:id="11" w:name="_Toc12630207"/>
      <w:bookmarkStart w:id="12" w:name="_Toc12632702"/>
      <w:r>
        <w:lastRenderedPageBreak/>
        <w:t>Lagtext</w:t>
      </w:r>
      <w:bookmarkEnd w:id="2"/>
    </w:p>
    <w:p w14:paraId="72C606BC" w14:textId="04F023E1" w:rsidR="000A31EC" w:rsidRPr="000A31EC" w:rsidRDefault="000A31EC" w:rsidP="000A31EC">
      <w:pPr>
        <w:pStyle w:val="Brdtext"/>
        <w:rPr>
          <w:rFonts w:eastAsiaTheme="minorHAnsi" w:cstheme="minorBidi"/>
          <w:kern w:val="28"/>
          <w:sz w:val="30"/>
          <w:szCs w:val="22"/>
        </w:rPr>
      </w:pPr>
      <w:r>
        <w:t>Regeringen har följande förslag till lagtext</w:t>
      </w:r>
    </w:p>
    <w:p w14:paraId="795E841B" w14:textId="73262DAD" w:rsidR="002734C2" w:rsidRDefault="002734C2" w:rsidP="000A31EC">
      <w:pPr>
        <w:pStyle w:val="Rubrik2"/>
      </w:pPr>
      <w:bookmarkStart w:id="13" w:name="_Toc17902774"/>
      <w:r>
        <w:t xml:space="preserve">Förslag </w:t>
      </w:r>
      <w:r w:rsidRPr="004A563E">
        <w:t>till</w:t>
      </w:r>
      <w:r>
        <w:t xml:space="preserve"> lag om tjänstepensionsföretag</w:t>
      </w:r>
      <w:bookmarkEnd w:id="3"/>
      <w:bookmarkEnd w:id="4"/>
      <w:bookmarkEnd w:id="5"/>
      <w:bookmarkEnd w:id="6"/>
      <w:bookmarkEnd w:id="7"/>
      <w:bookmarkEnd w:id="8"/>
      <w:bookmarkEnd w:id="9"/>
      <w:bookmarkEnd w:id="10"/>
      <w:bookmarkEnd w:id="11"/>
      <w:bookmarkEnd w:id="12"/>
      <w:bookmarkEnd w:id="13"/>
    </w:p>
    <w:p w14:paraId="39FF02A2" w14:textId="77777777" w:rsidR="002734C2" w:rsidRPr="00BC4858" w:rsidRDefault="002734C2" w:rsidP="002734C2">
      <w:pPr>
        <w:pStyle w:val="Brdtext"/>
      </w:pPr>
      <w:r>
        <w:t>Härigenom föreskrivs</w:t>
      </w:r>
      <w:r>
        <w:rPr>
          <w:rStyle w:val="Fotnotsreferens"/>
        </w:rPr>
        <w:footnoteReference w:id="2"/>
      </w:r>
      <w:r>
        <w:t xml:space="preserve"> följande.</w:t>
      </w:r>
    </w:p>
    <w:p w14:paraId="0714E064" w14:textId="77777777" w:rsidR="002734C2" w:rsidRDefault="002734C2" w:rsidP="002734C2">
      <w:pPr>
        <w:pStyle w:val="Rubrik3utannumrering"/>
      </w:pPr>
      <w:r>
        <w:t>1 kap. Inledande bestämmelser</w:t>
      </w:r>
    </w:p>
    <w:p w14:paraId="46F10025" w14:textId="77777777" w:rsidR="002734C2" w:rsidRDefault="002734C2" w:rsidP="002734C2">
      <w:pPr>
        <w:pStyle w:val="Rubrik4utannumrering"/>
        <w:spacing w:before="0"/>
      </w:pPr>
      <w:r>
        <w:t>Lagens tillämpningsområde</w:t>
      </w:r>
    </w:p>
    <w:p w14:paraId="269F5E8A" w14:textId="77777777" w:rsidR="002734C2" w:rsidRDefault="002734C2" w:rsidP="002734C2">
      <w:pPr>
        <w:pStyle w:val="Brdtext"/>
      </w:pPr>
      <w:r>
        <w:rPr>
          <w:b/>
        </w:rPr>
        <w:t>1 §</w:t>
      </w:r>
      <w:r w:rsidRPr="00640C08">
        <w:t>    </w:t>
      </w:r>
      <w:r>
        <w:t>Denna lag innehåller bestämmelser om den tjänstepensions</w:t>
      </w:r>
      <w:r>
        <w:softHyphen/>
        <w:t>verksamhet som drivs av svenska tjänstepensionsföretag.</w:t>
      </w:r>
    </w:p>
    <w:p w14:paraId="4AFA9878" w14:textId="77777777" w:rsidR="002734C2" w:rsidRDefault="002734C2" w:rsidP="002734C2">
      <w:pPr>
        <w:pStyle w:val="Brdtext"/>
      </w:pPr>
    </w:p>
    <w:p w14:paraId="0AB80040" w14:textId="77777777" w:rsidR="002734C2" w:rsidRDefault="002734C2" w:rsidP="002734C2">
      <w:pPr>
        <w:pStyle w:val="Brdtext"/>
      </w:pPr>
      <w:r>
        <w:rPr>
          <w:b/>
        </w:rPr>
        <w:t>2 §</w:t>
      </w:r>
      <w:r w:rsidRPr="00640C08">
        <w:t>    </w:t>
      </w:r>
      <w:r>
        <w:t>För utländska tjänstepensionsinstituts verksamhet i Sverige gäller lagen (1998:293) om utländska försäkringsgivares och tjänstepensions</w:t>
      </w:r>
      <w:r>
        <w:softHyphen/>
        <w:t xml:space="preserve">instituts verksamhet i Sverige. </w:t>
      </w:r>
    </w:p>
    <w:p w14:paraId="4FEE43C2" w14:textId="77777777" w:rsidR="002734C2" w:rsidRPr="00692871" w:rsidRDefault="002734C2" w:rsidP="002734C2">
      <w:pPr>
        <w:pStyle w:val="Rubrik4utannumrering"/>
      </w:pPr>
      <w:r w:rsidRPr="00692871">
        <w:t>Ord och uttryck i lagen</w:t>
      </w:r>
    </w:p>
    <w:p w14:paraId="02AA3F46" w14:textId="77777777" w:rsidR="002734C2" w:rsidRPr="00692871" w:rsidRDefault="002734C2" w:rsidP="002734C2">
      <w:pPr>
        <w:pStyle w:val="Rubrik5utannumrering"/>
        <w:spacing w:before="0"/>
      </w:pPr>
      <w:r w:rsidRPr="00692871">
        <w:t>Tjänstepensionsföretag</w:t>
      </w:r>
    </w:p>
    <w:p w14:paraId="584A1314" w14:textId="77777777" w:rsidR="002734C2" w:rsidRPr="00692871" w:rsidRDefault="002734C2" w:rsidP="002734C2">
      <w:pPr>
        <w:pStyle w:val="Brdtext"/>
      </w:pPr>
      <w:r w:rsidRPr="00692871">
        <w:rPr>
          <w:b/>
        </w:rPr>
        <w:t>3 §</w:t>
      </w:r>
      <w:r w:rsidRPr="00692871">
        <w:t>    Med tjänstepensionsföretag avses tjänstepensionsaktiebolag, ömsesidigt tjänstepensionsbolag och tjänstepensionsförening.</w:t>
      </w:r>
    </w:p>
    <w:p w14:paraId="2CCADE61" w14:textId="77777777" w:rsidR="002734C2" w:rsidRPr="00692871" w:rsidRDefault="002734C2" w:rsidP="002734C2">
      <w:pPr>
        <w:pStyle w:val="Rubrik5utannumrering"/>
      </w:pPr>
      <w:r w:rsidRPr="00692871">
        <w:t>Tjänstepensionsförsäkring</w:t>
      </w:r>
    </w:p>
    <w:p w14:paraId="7DC2003B" w14:textId="77777777" w:rsidR="002734C2" w:rsidRPr="00BC4858" w:rsidRDefault="002734C2" w:rsidP="002734C2">
      <w:pPr>
        <w:pStyle w:val="Brdtext"/>
      </w:pPr>
      <w:r w:rsidRPr="00FF4B33">
        <w:rPr>
          <w:b/>
        </w:rPr>
        <w:t>4 §</w:t>
      </w:r>
      <w:r w:rsidRPr="00FF4B33">
        <w:t>    </w:t>
      </w:r>
      <w:r w:rsidRPr="00FF4B33">
        <w:rPr>
          <w:rFonts w:eastAsiaTheme="minorEastAsia"/>
          <w:color w:val="000000" w:themeColor="text1"/>
          <w:kern w:val="24"/>
        </w:rPr>
        <w:t>Med tjänstepensionsförsäkring avses livförsäkring enligt 2</w:t>
      </w:r>
      <w:r>
        <w:rPr>
          <w:rFonts w:eastAsiaTheme="minorEastAsia"/>
          <w:color w:val="000000" w:themeColor="text1"/>
          <w:kern w:val="24"/>
        </w:rPr>
        <w:t> </w:t>
      </w:r>
      <w:r w:rsidRPr="00FF4B33">
        <w:rPr>
          <w:rFonts w:eastAsiaTheme="minorEastAsia"/>
          <w:color w:val="000000" w:themeColor="text1"/>
          <w:kern w:val="24"/>
        </w:rPr>
        <w:t>kap. 11</w:t>
      </w:r>
      <w:r>
        <w:rPr>
          <w:rFonts w:eastAsiaTheme="minorEastAsia"/>
          <w:color w:val="000000" w:themeColor="text1"/>
          <w:kern w:val="24"/>
        </w:rPr>
        <w:t> </w:t>
      </w:r>
      <w:r w:rsidRPr="00FF4B33">
        <w:rPr>
          <w:rFonts w:eastAsiaTheme="minorEastAsia"/>
          <w:color w:val="000000" w:themeColor="text1"/>
          <w:kern w:val="24"/>
        </w:rPr>
        <w:t>§ som har samband med yrkesutövning och där utbetalning av försäkrings</w:t>
      </w:r>
      <w:r w:rsidRPr="00FF4B33">
        <w:rPr>
          <w:rFonts w:eastAsiaTheme="minorEastAsia"/>
          <w:color w:val="000000" w:themeColor="text1"/>
          <w:kern w:val="24"/>
        </w:rPr>
        <w:softHyphen/>
        <w:t>belopp (engångsbelopp eller periodiska utbetalningar) är beroende av att en eller flera personer uppnår eller förväntas uppnå en viss ålder samt försäkringar som meddelas som tillägg till sådana försäkringar.</w:t>
      </w:r>
    </w:p>
    <w:p w14:paraId="168FE533" w14:textId="77777777" w:rsidR="002734C2" w:rsidRDefault="002734C2" w:rsidP="002734C2">
      <w:pPr>
        <w:pStyle w:val="Rubrik5utannumrering"/>
      </w:pPr>
      <w:r>
        <w:t>Behörig myndighet, EES, försäkringsföretag och försäkringsholdingföretag m.fl.</w:t>
      </w:r>
    </w:p>
    <w:p w14:paraId="2958A27B" w14:textId="77777777" w:rsidR="002734C2" w:rsidRDefault="002734C2" w:rsidP="002734C2">
      <w:pPr>
        <w:pStyle w:val="Brdtext"/>
      </w:pPr>
      <w:r>
        <w:rPr>
          <w:b/>
        </w:rPr>
        <w:t>5</w:t>
      </w:r>
      <w:r w:rsidRPr="00640C08">
        <w:rPr>
          <w:b/>
        </w:rPr>
        <w:t> §</w:t>
      </w:r>
      <w:r w:rsidRPr="00640C08">
        <w:t>    </w:t>
      </w:r>
      <w:r>
        <w:t>I denna lag betyder</w:t>
      </w:r>
    </w:p>
    <w:p w14:paraId="485E1110" w14:textId="77777777" w:rsidR="002734C2" w:rsidRDefault="002734C2" w:rsidP="002734C2">
      <w:pPr>
        <w:pStyle w:val="Brdtextmedindrag"/>
        <w:rPr>
          <w:rFonts w:eastAsiaTheme="minorHAnsi"/>
        </w:rPr>
      </w:pPr>
      <w:r w:rsidRPr="00683D2F">
        <w:t>1. </w:t>
      </w:r>
      <w:r w:rsidRPr="000A7C2D">
        <w:rPr>
          <w:i/>
        </w:rPr>
        <w:t>behörig myndighet</w:t>
      </w:r>
      <w:r w:rsidRPr="00683D2F">
        <w:t xml:space="preserve">: en utländsk myndighet som har behörighet att utföra uppgifter enligt nationella bestämmelser som genomför </w:t>
      </w:r>
      <w:r w:rsidRPr="000A7C2D">
        <w:rPr>
          <w:rFonts w:eastAsiaTheme="minorHAnsi"/>
        </w:rPr>
        <w:t>Europaparlamentets och rådets direktiv (EU) 2016/2341 av den 14 december 2016 om verksamhet i och tillsyn över tjänstepensions</w:t>
      </w:r>
      <w:r>
        <w:rPr>
          <w:rFonts w:eastAsiaTheme="minorHAnsi"/>
        </w:rPr>
        <w:softHyphen/>
      </w:r>
      <w:r w:rsidRPr="000A7C2D">
        <w:rPr>
          <w:rFonts w:eastAsiaTheme="minorHAnsi"/>
        </w:rPr>
        <w:t>institut</w:t>
      </w:r>
      <w:r>
        <w:rPr>
          <w:rFonts w:eastAsiaTheme="minorHAnsi"/>
        </w:rPr>
        <w:t>,</w:t>
      </w:r>
      <w:r w:rsidRPr="000A7C2D">
        <w:rPr>
          <w:rFonts w:eastAsiaTheme="minorHAnsi"/>
        </w:rPr>
        <w:t xml:space="preserve"> i den ursprungliga lydelsen,</w:t>
      </w:r>
    </w:p>
    <w:p w14:paraId="5BC17E7C" w14:textId="77777777" w:rsidR="002734C2" w:rsidRPr="000A7C2D" w:rsidRDefault="002734C2" w:rsidP="002734C2">
      <w:pPr>
        <w:pStyle w:val="Brdtextmedindrag"/>
      </w:pPr>
      <w:r>
        <w:t>2. </w:t>
      </w:r>
      <w:r w:rsidRPr="000A7C2D">
        <w:rPr>
          <w:i/>
        </w:rPr>
        <w:t>blandat finansiellt holdingföretag</w:t>
      </w:r>
      <w:r w:rsidRPr="00683D2F">
        <w:t xml:space="preserve">: </w:t>
      </w:r>
      <w:r w:rsidRPr="000A7C2D">
        <w:t>e</w:t>
      </w:r>
      <w:r w:rsidRPr="00683D2F">
        <w:t>tt sådant företag som avses i 1</w:t>
      </w:r>
      <w:r>
        <w:t> </w:t>
      </w:r>
      <w:r w:rsidRPr="00683D2F">
        <w:t>kap. 3</w:t>
      </w:r>
      <w:r>
        <w:t> </w:t>
      </w:r>
      <w:r w:rsidRPr="00683D2F">
        <w:t>§</w:t>
      </w:r>
      <w:r>
        <w:t> </w:t>
      </w:r>
      <w:r w:rsidRPr="000A7C2D">
        <w:t>4 lagen (2006:531) om särskild tillsyn över finansiella konglomerat,</w:t>
      </w:r>
    </w:p>
    <w:p w14:paraId="291E3590" w14:textId="77777777" w:rsidR="002734C2" w:rsidRPr="00683D2F" w:rsidRDefault="002734C2" w:rsidP="002734C2">
      <w:pPr>
        <w:pStyle w:val="Brdtextmedindrag"/>
      </w:pPr>
      <w:r w:rsidRPr="000A7C2D">
        <w:lastRenderedPageBreak/>
        <w:t>3. </w:t>
      </w:r>
      <w:r w:rsidRPr="000A7C2D">
        <w:rPr>
          <w:i/>
        </w:rPr>
        <w:t>EES</w:t>
      </w:r>
      <w:r w:rsidRPr="000A7C2D">
        <w:t>: Europeiska ekonomiska samarbetsområdet,</w:t>
      </w:r>
    </w:p>
    <w:p w14:paraId="06F998FA" w14:textId="77777777" w:rsidR="002734C2" w:rsidRPr="00683D2F" w:rsidRDefault="002734C2" w:rsidP="002734C2">
      <w:pPr>
        <w:pStyle w:val="Brdtextmedindrag"/>
      </w:pPr>
      <w:r>
        <w:t>4. </w:t>
      </w:r>
      <w:r w:rsidRPr="000A7C2D">
        <w:rPr>
          <w:i/>
        </w:rPr>
        <w:t>Solvens</w:t>
      </w:r>
      <w:r>
        <w:rPr>
          <w:i/>
        </w:rPr>
        <w:t> </w:t>
      </w:r>
      <w:r w:rsidRPr="000A7C2D">
        <w:rPr>
          <w:i/>
        </w:rPr>
        <w:t>II-direktivet</w:t>
      </w:r>
      <w:r w:rsidRPr="000A7C2D">
        <w:t>: Europaparlamentets och rådets</w:t>
      </w:r>
      <w:r w:rsidRPr="00E875AE">
        <w:t xml:space="preserve"> direktiv 2009/138/EG av den 25</w:t>
      </w:r>
      <w:r>
        <w:t> </w:t>
      </w:r>
      <w:r w:rsidRPr="000A7C2D">
        <w:t>november 2009 om upptagande och utövande av försäkrings- och återförsäkringsverksamhet (Solvens</w:t>
      </w:r>
      <w:r>
        <w:t> </w:t>
      </w:r>
      <w:r w:rsidRPr="000A7C2D">
        <w:t>II), i lydelsen enligt Europaparlamentets och rådets direktiv 2014/51/EU</w:t>
      </w:r>
      <w:r>
        <w:t>,</w:t>
      </w:r>
    </w:p>
    <w:p w14:paraId="306E631F" w14:textId="77777777" w:rsidR="002734C2" w:rsidRDefault="002734C2" w:rsidP="002734C2">
      <w:pPr>
        <w:pStyle w:val="Brdtextmedindrag"/>
      </w:pPr>
      <w:r>
        <w:t>5</w:t>
      </w:r>
      <w:r w:rsidRPr="00683D2F">
        <w:t>. </w:t>
      </w:r>
      <w:r w:rsidRPr="000A7C2D">
        <w:rPr>
          <w:i/>
        </w:rPr>
        <w:t>EES-försäkringsgivare</w:t>
      </w:r>
      <w:r w:rsidRPr="000A7C2D">
        <w:t>: en utländsk försäkringsgivare vars hemland hör till EES och som omfattas av Solvens II-direktivet,</w:t>
      </w:r>
    </w:p>
    <w:p w14:paraId="15DD6DDD" w14:textId="77777777" w:rsidR="002734C2" w:rsidRPr="00F8221B" w:rsidRDefault="002734C2" w:rsidP="002734C2">
      <w:pPr>
        <w:pStyle w:val="Brdtextmedindrag"/>
      </w:pPr>
      <w:r>
        <w:t>6. </w:t>
      </w:r>
      <w:r w:rsidRPr="000A7C2D">
        <w:rPr>
          <w:i/>
        </w:rPr>
        <w:t>försäkringsföretag</w:t>
      </w:r>
      <w:r>
        <w:t>: ett företag som har tillstånd att driva försäkrings</w:t>
      </w:r>
      <w:r>
        <w:softHyphen/>
        <w:t>rörelse enligt försäkringsrörelselagen (2010:2043),</w:t>
      </w:r>
    </w:p>
    <w:p w14:paraId="6ACC6357" w14:textId="77777777" w:rsidR="002734C2" w:rsidRDefault="002734C2" w:rsidP="002734C2">
      <w:pPr>
        <w:pStyle w:val="Brdtextmedindrag"/>
      </w:pPr>
      <w:r>
        <w:t>7</w:t>
      </w:r>
      <w:r w:rsidRPr="00772B54">
        <w:t>. </w:t>
      </w:r>
      <w:r w:rsidRPr="000A7C2D">
        <w:rPr>
          <w:i/>
        </w:rPr>
        <w:t>försäkringsgivare från tredjeland</w:t>
      </w:r>
      <w:r w:rsidRPr="000A7C2D">
        <w:t xml:space="preserve">: </w:t>
      </w:r>
      <w:r>
        <w:t>en utländsk försäkringsgivare vars hemland inte hör till EES och som skulle omfattas av Solvens II-direktivet om dess hemland hörde till EES</w:t>
      </w:r>
      <w:r w:rsidRPr="000A7C2D">
        <w:t>,</w:t>
      </w:r>
    </w:p>
    <w:p w14:paraId="3E0BF951" w14:textId="77777777" w:rsidR="002734C2" w:rsidRDefault="002734C2" w:rsidP="00AA5B6B">
      <w:pPr>
        <w:pStyle w:val="Brdtextmedindrag"/>
      </w:pPr>
      <w:r>
        <w:t>8</w:t>
      </w:r>
      <w:r w:rsidRPr="00772B54">
        <w:t>. </w:t>
      </w:r>
      <w:r w:rsidRPr="000A7C2D">
        <w:rPr>
          <w:i/>
        </w:rPr>
        <w:t>försäkringsholdingföretag</w:t>
      </w:r>
      <w:r w:rsidRPr="000A7C2D">
        <w:t xml:space="preserve">: </w:t>
      </w:r>
      <w:r>
        <w:t xml:space="preserve">ett moderföretag </w:t>
      </w:r>
    </w:p>
    <w:p w14:paraId="6C6863E0" w14:textId="019ADB16" w:rsidR="002734C2" w:rsidRDefault="002734C2" w:rsidP="00AA5B6B">
      <w:pPr>
        <w:pStyle w:val="Brdtextmedindrag"/>
      </w:pPr>
      <w:r>
        <w:t>a) som inte är ett försäkringsföretag, en EES-försäkringsgivare, ett försäkringsföretag från tredjeland eller ett blandat finansiellt holding</w:t>
      </w:r>
      <w:r w:rsidR="00185242">
        <w:softHyphen/>
      </w:r>
      <w:r>
        <w:t xml:space="preserve">företag, och </w:t>
      </w:r>
    </w:p>
    <w:p w14:paraId="7BCC8534" w14:textId="77777777" w:rsidR="002734C2" w:rsidRPr="000A7C2D" w:rsidRDefault="002734C2" w:rsidP="00AA5B6B">
      <w:pPr>
        <w:pStyle w:val="Brdtextmedindrag"/>
      </w:pPr>
      <w:r>
        <w:t>b) vars huvudsakliga verksamhet är att förvärva och förvalta andelar i dotterföretag som uteslutande eller huvudsakligen är försäkringsföretag, EES-försäkringsgivare eller försäkringsgivare från tredjeland,</w:t>
      </w:r>
    </w:p>
    <w:p w14:paraId="701F0D68" w14:textId="77777777" w:rsidR="002734C2" w:rsidRDefault="002734C2" w:rsidP="002734C2">
      <w:pPr>
        <w:pStyle w:val="Brdtextmedindrag"/>
      </w:pPr>
      <w:r>
        <w:t>9</w:t>
      </w:r>
      <w:r w:rsidRPr="000A7C2D">
        <w:t>. </w:t>
      </w:r>
      <w:r w:rsidRPr="000A7C2D">
        <w:rPr>
          <w:i/>
        </w:rPr>
        <w:t>försäkringsholdingföretag med blandad verksamhet</w:t>
      </w:r>
      <w:r w:rsidRPr="000A7C2D">
        <w:t xml:space="preserve">: </w:t>
      </w:r>
      <w:r>
        <w:t>ett moderföretag som inte är ett försäkringsföretag, en EES-försäkringsgivare, en försäkringsgivare från tredjeland, ett blandat finansiellt holdingföretag eller ett försäkringsholdingföretag och som har minst ett dotterföretag som är försäkringsföretag,</w:t>
      </w:r>
    </w:p>
    <w:p w14:paraId="72522FD0" w14:textId="77777777" w:rsidR="002734C2" w:rsidRDefault="002734C2" w:rsidP="002734C2">
      <w:pPr>
        <w:pStyle w:val="Brdtextmedindrag"/>
      </w:pPr>
      <w:r>
        <w:t>10. </w:t>
      </w:r>
      <w:r w:rsidRPr="004B211A">
        <w:rPr>
          <w:i/>
        </w:rPr>
        <w:t>MTF-plattform</w:t>
      </w:r>
      <w:r>
        <w:t xml:space="preserve">, </w:t>
      </w:r>
      <w:r w:rsidRPr="004B211A">
        <w:rPr>
          <w:i/>
        </w:rPr>
        <w:t>OTF-plattform</w:t>
      </w:r>
      <w:r>
        <w:t xml:space="preserve"> och </w:t>
      </w:r>
      <w:r>
        <w:rPr>
          <w:i/>
        </w:rPr>
        <w:t>reglerad marknad</w:t>
      </w:r>
      <w:r>
        <w:t>: detsamma som i 1 kap. 4 b § lagen (2007:528) om värdepappersmarknaden, och</w:t>
      </w:r>
    </w:p>
    <w:p w14:paraId="56012118" w14:textId="77777777" w:rsidR="002734C2" w:rsidRDefault="002734C2" w:rsidP="002734C2">
      <w:pPr>
        <w:pStyle w:val="Brdtextmedindrag"/>
      </w:pPr>
      <w:r>
        <w:t>11. </w:t>
      </w:r>
      <w:r>
        <w:rPr>
          <w:i/>
        </w:rPr>
        <w:t>uppdragsgivande företag</w:t>
      </w:r>
      <w:r w:rsidRPr="00673CB8">
        <w:t>:</w:t>
      </w:r>
      <w:r>
        <w:t xml:space="preserve"> den som i egenskap av arbetsgivare betalar f</w:t>
      </w:r>
      <w:r w:rsidRPr="00085DCD">
        <w:t>örsäkringspremier</w:t>
      </w:r>
      <w:r>
        <w:t xml:space="preserve"> till tjänstepensionsföretaget.</w:t>
      </w:r>
    </w:p>
    <w:p w14:paraId="045F6A2B" w14:textId="77777777" w:rsidR="002734C2" w:rsidRDefault="002734C2" w:rsidP="002734C2">
      <w:pPr>
        <w:pStyle w:val="Rubrik5utannumrering"/>
      </w:pPr>
      <w:r>
        <w:t>Försäkringstagare och försäkrad</w:t>
      </w:r>
    </w:p>
    <w:p w14:paraId="5B789BEE" w14:textId="77777777" w:rsidR="002734C2" w:rsidRDefault="002734C2" w:rsidP="002734C2">
      <w:pPr>
        <w:pStyle w:val="Brdtext"/>
      </w:pPr>
      <w:r>
        <w:rPr>
          <w:b/>
        </w:rPr>
        <w:t>6</w:t>
      </w:r>
      <w:r w:rsidRPr="00640C08">
        <w:rPr>
          <w:b/>
        </w:rPr>
        <w:t> §</w:t>
      </w:r>
      <w:r w:rsidRPr="00640C08">
        <w:t>    </w:t>
      </w:r>
      <w:r w:rsidRPr="000A7C2D">
        <w:t>Med försäkringstagare avses den som har ingått ett avtal</w:t>
      </w:r>
      <w:r>
        <w:t xml:space="preserve"> </w:t>
      </w:r>
      <w:r w:rsidRPr="000A7C2D">
        <w:t xml:space="preserve">om försäkring med ett </w:t>
      </w:r>
      <w:r>
        <w:t>tjänstepensions</w:t>
      </w:r>
      <w:r w:rsidRPr="000A7C2D">
        <w:t>företag. Med försäkrad avses</w:t>
      </w:r>
      <w:r>
        <w:t xml:space="preserve"> </w:t>
      </w:r>
      <w:r w:rsidRPr="000A7C2D">
        <w:t>den vars intresse är försäkrat mot en skada eller den vars liv</w:t>
      </w:r>
      <w:r>
        <w:t xml:space="preserve"> </w:t>
      </w:r>
      <w:r w:rsidRPr="000A7C2D">
        <w:t>eller hälsa en försäkring gäller för.</w:t>
      </w:r>
    </w:p>
    <w:p w14:paraId="3D02EF06" w14:textId="77777777" w:rsidR="002734C2" w:rsidRDefault="002734C2" w:rsidP="002734C2">
      <w:pPr>
        <w:pStyle w:val="Rubrik5utannumrering"/>
      </w:pPr>
      <w:r>
        <w:t>Ägarintresse</w:t>
      </w:r>
    </w:p>
    <w:p w14:paraId="349892CC" w14:textId="77777777" w:rsidR="002734C2" w:rsidRDefault="002734C2" w:rsidP="002734C2">
      <w:pPr>
        <w:pStyle w:val="Brdtext"/>
      </w:pPr>
      <w:r>
        <w:rPr>
          <w:b/>
        </w:rPr>
        <w:t>7</w:t>
      </w:r>
      <w:r w:rsidRPr="00640C08">
        <w:rPr>
          <w:b/>
        </w:rPr>
        <w:t> §</w:t>
      </w:r>
      <w:r w:rsidRPr="00640C08">
        <w:t>    </w:t>
      </w:r>
      <w:r w:rsidRPr="000A7C2D">
        <w:t>Med ägarintresse avses att ett företag direkt eller</w:t>
      </w:r>
      <w:r>
        <w:t xml:space="preserve"> </w:t>
      </w:r>
      <w:r w:rsidRPr="00424F52">
        <w:t>indirekt innehar minst 20</w:t>
      </w:r>
      <w:r>
        <w:t> </w:t>
      </w:r>
      <w:r w:rsidRPr="000A7C2D">
        <w:t>procent av kapitalet eller minst 20</w:t>
      </w:r>
      <w:r>
        <w:t> </w:t>
      </w:r>
      <w:r w:rsidRPr="000A7C2D">
        <w:t>procent av samtliga röster i ett annat företag.</w:t>
      </w:r>
    </w:p>
    <w:p w14:paraId="5C4458E0" w14:textId="77777777" w:rsidR="002734C2" w:rsidRDefault="002734C2" w:rsidP="002734C2">
      <w:pPr>
        <w:pStyle w:val="Rubrik5utannumrering"/>
      </w:pPr>
      <w:r>
        <w:t>Nära förbindelser</w:t>
      </w:r>
    </w:p>
    <w:p w14:paraId="45126F21" w14:textId="77777777" w:rsidR="002734C2" w:rsidRPr="000A7C2D" w:rsidRDefault="002734C2" w:rsidP="002734C2">
      <w:pPr>
        <w:pStyle w:val="Brdtext"/>
      </w:pPr>
      <w:r>
        <w:rPr>
          <w:b/>
        </w:rPr>
        <w:t>8</w:t>
      </w:r>
      <w:r w:rsidRPr="00640C08">
        <w:rPr>
          <w:b/>
        </w:rPr>
        <w:t> §</w:t>
      </w:r>
      <w:r w:rsidRPr="00640C08">
        <w:t>    </w:t>
      </w:r>
      <w:r>
        <w:t>Ett tjänstepensions</w:t>
      </w:r>
      <w:r w:rsidRPr="000A7C2D">
        <w:t>företag och ett annat företag ska anses ha nära förbindelser, om</w:t>
      </w:r>
    </w:p>
    <w:p w14:paraId="6F3E1216" w14:textId="77777777" w:rsidR="002734C2" w:rsidRPr="000A7C2D" w:rsidRDefault="002734C2" w:rsidP="002734C2">
      <w:pPr>
        <w:pStyle w:val="Brdtextmedindrag"/>
      </w:pPr>
      <w:r w:rsidRPr="000A7C2D">
        <w:t>1. det ena företaget direkt eller indirekt genom dotterföretag äger minst 20 procent av kapitalet eller disponerar över minst 20 procent av samtliga röster i det andra företaget,</w:t>
      </w:r>
    </w:p>
    <w:p w14:paraId="3B48D2AC" w14:textId="77777777" w:rsidR="002734C2" w:rsidRPr="000A7C2D" w:rsidRDefault="002734C2" w:rsidP="002734C2">
      <w:pPr>
        <w:pStyle w:val="Brdtextmedindrag"/>
      </w:pPr>
      <w:r w:rsidRPr="000A7C2D">
        <w:t>2. det ena företaget direkt eller indirekt utgör moderföretag till det andra eller det finns en annan likartad förbindelse mellan företagen, eller</w:t>
      </w:r>
    </w:p>
    <w:p w14:paraId="73C6F3E9" w14:textId="77777777" w:rsidR="002734C2" w:rsidRPr="000A7C2D" w:rsidRDefault="002734C2" w:rsidP="002734C2">
      <w:pPr>
        <w:pStyle w:val="Brdtextmedindrag"/>
      </w:pPr>
      <w:r w:rsidRPr="000A7C2D">
        <w:lastRenderedPageBreak/>
        <w:t>3. båda företagen är dotterföretag till eller har en likartad</w:t>
      </w:r>
      <w:r>
        <w:t xml:space="preserve"> </w:t>
      </w:r>
      <w:r w:rsidRPr="000A7C2D">
        <w:t>förbindelse med en och samma juridiska person eller står i ett motsvarande förhållande till en och samma fysiska person.</w:t>
      </w:r>
    </w:p>
    <w:p w14:paraId="32883346" w14:textId="77777777" w:rsidR="002734C2" w:rsidRPr="000A7C2D" w:rsidRDefault="002734C2" w:rsidP="002734C2">
      <w:pPr>
        <w:pStyle w:val="Brdtextmedindrag"/>
      </w:pPr>
      <w:r w:rsidRPr="000A7C2D">
        <w:t xml:space="preserve">Nära förbindelser ska även ett </w:t>
      </w:r>
      <w:r>
        <w:t>tjänstepensions</w:t>
      </w:r>
      <w:r w:rsidRPr="000A7C2D">
        <w:t>företag och en fysisk person anses ha, om</w:t>
      </w:r>
    </w:p>
    <w:p w14:paraId="2E23C133" w14:textId="77777777" w:rsidR="002734C2" w:rsidRPr="000A7C2D" w:rsidRDefault="002734C2" w:rsidP="002734C2">
      <w:pPr>
        <w:pStyle w:val="Brdtextmedindrag"/>
      </w:pPr>
      <w:r w:rsidRPr="000A7C2D">
        <w:t>1. den fysiska personen</w:t>
      </w:r>
    </w:p>
    <w:p w14:paraId="2CB780EB" w14:textId="77777777" w:rsidR="002734C2" w:rsidRPr="000A7C2D" w:rsidRDefault="002734C2" w:rsidP="002734C2">
      <w:pPr>
        <w:pStyle w:val="Brdtextmedindrag"/>
      </w:pPr>
      <w:r w:rsidRPr="000A7C2D">
        <w:t xml:space="preserve">a) äger minst 20 procent av kapitalet i </w:t>
      </w:r>
      <w:r>
        <w:t>tjänstepensions</w:t>
      </w:r>
      <w:r w:rsidRPr="000A7C2D">
        <w:t>företaget,</w:t>
      </w:r>
    </w:p>
    <w:p w14:paraId="16D9847A" w14:textId="77777777" w:rsidR="002734C2" w:rsidRPr="000A7C2D" w:rsidRDefault="002734C2" w:rsidP="002734C2">
      <w:pPr>
        <w:pStyle w:val="Brdtextmedindrag"/>
      </w:pPr>
      <w:r w:rsidRPr="000A7C2D">
        <w:t>b) </w:t>
      </w:r>
      <w:r>
        <w:t>disponerar över minst 20 </w:t>
      </w:r>
      <w:r w:rsidRPr="000A7C2D">
        <w:t xml:space="preserve">procent av samtliga röster i </w:t>
      </w:r>
      <w:r>
        <w:t>tjänstepensions</w:t>
      </w:r>
      <w:r>
        <w:softHyphen/>
      </w:r>
      <w:r w:rsidRPr="000A7C2D">
        <w:t>företaget, eller</w:t>
      </w:r>
    </w:p>
    <w:p w14:paraId="31BBEC47" w14:textId="77777777" w:rsidR="002734C2" w:rsidRPr="000A7C2D" w:rsidRDefault="002734C2" w:rsidP="002734C2">
      <w:pPr>
        <w:pStyle w:val="Brdtextmedindrag"/>
      </w:pPr>
      <w:r w:rsidRPr="000A7C2D">
        <w:t>c) på annat sätt har sådant inflytande över</w:t>
      </w:r>
      <w:r>
        <w:t xml:space="preserve"> tjänstepensions</w:t>
      </w:r>
      <w:r w:rsidRPr="000A7C2D">
        <w:t>företaget att personens ställning motsvarar den som ett moderföretag har i förhållande till ett dotterföretag, eller</w:t>
      </w:r>
    </w:p>
    <w:p w14:paraId="11641CDD" w14:textId="77777777" w:rsidR="002734C2" w:rsidRDefault="002734C2" w:rsidP="002734C2">
      <w:pPr>
        <w:pStyle w:val="Brdtextmedindrag"/>
      </w:pPr>
      <w:r w:rsidRPr="000A7C2D">
        <w:t xml:space="preserve">2. det finns en annan likartad förbindelse mellan </w:t>
      </w:r>
      <w:r>
        <w:t>tjänstepensions</w:t>
      </w:r>
      <w:r>
        <w:softHyphen/>
      </w:r>
      <w:r w:rsidRPr="000A7C2D">
        <w:t>företaget</w:t>
      </w:r>
      <w:r>
        <w:t xml:space="preserve"> och den fysiska personen</w:t>
      </w:r>
      <w:r w:rsidRPr="000A7C2D">
        <w:t>.</w:t>
      </w:r>
    </w:p>
    <w:p w14:paraId="48B3FF2F" w14:textId="77777777" w:rsidR="002734C2" w:rsidRDefault="002734C2" w:rsidP="002734C2">
      <w:pPr>
        <w:pStyle w:val="Rubrik5utannumrering"/>
      </w:pPr>
      <w:r>
        <w:t>Kvalificerat innehav</w:t>
      </w:r>
    </w:p>
    <w:p w14:paraId="3C51910E" w14:textId="77777777" w:rsidR="002734C2" w:rsidRPr="000A7C2D" w:rsidRDefault="002734C2" w:rsidP="002734C2">
      <w:pPr>
        <w:pStyle w:val="Brdtext"/>
        <w:rPr>
          <w:rStyle w:val="BrdtextmedindragChar"/>
        </w:rPr>
      </w:pPr>
      <w:r>
        <w:rPr>
          <w:b/>
        </w:rPr>
        <w:t>9</w:t>
      </w:r>
      <w:r w:rsidRPr="00640C08">
        <w:rPr>
          <w:b/>
        </w:rPr>
        <w:t> §</w:t>
      </w:r>
      <w:r w:rsidRPr="00640C08">
        <w:t>    </w:t>
      </w:r>
      <w:r w:rsidRPr="000A7C2D">
        <w:rPr>
          <w:rStyle w:val="BrdtextmedindragChar"/>
        </w:rPr>
        <w:t xml:space="preserve">Med ett kvalificerat </w:t>
      </w:r>
      <w:r w:rsidRPr="003216BC">
        <w:rPr>
          <w:rStyle w:val="BrdtextmedindragChar"/>
        </w:rPr>
        <w:t>innehav avses ett direkt eller indirekt ägande i ett företag, om innehavet</w:t>
      </w:r>
      <w:r w:rsidRPr="00360BBF">
        <w:rPr>
          <w:rStyle w:val="BrdtextmedindragChar"/>
        </w:rPr>
        <w:t xml:space="preserve"> representerar 10</w:t>
      </w:r>
      <w:r>
        <w:rPr>
          <w:rStyle w:val="BrdtextmedindragChar"/>
        </w:rPr>
        <w:t> </w:t>
      </w:r>
      <w:r w:rsidRPr="00360BBF">
        <w:rPr>
          <w:rStyle w:val="BrdtextmedindragChar"/>
        </w:rPr>
        <w:t xml:space="preserve">procent eller mer av kapitalet eller av samtliga röster eller </w:t>
      </w:r>
      <w:r w:rsidRPr="003216BC">
        <w:rPr>
          <w:rStyle w:val="BrdtextmedindragChar"/>
        </w:rPr>
        <w:t xml:space="preserve">på annat sätt möjliggör ett väsentligt </w:t>
      </w:r>
      <w:r w:rsidRPr="00360BBF">
        <w:rPr>
          <w:rStyle w:val="BrdtextmedindragChar"/>
        </w:rPr>
        <w:t>inflytande över ledningen av företaget.</w:t>
      </w:r>
    </w:p>
    <w:p w14:paraId="20369DE7" w14:textId="77777777" w:rsidR="002734C2" w:rsidRDefault="002734C2" w:rsidP="002734C2">
      <w:pPr>
        <w:pStyle w:val="Brdtextmedindrag"/>
      </w:pPr>
    </w:p>
    <w:p w14:paraId="6A547C42" w14:textId="77777777" w:rsidR="002734C2" w:rsidRDefault="002734C2" w:rsidP="002734C2">
      <w:pPr>
        <w:pStyle w:val="Brdtext"/>
      </w:pPr>
      <w:r>
        <w:rPr>
          <w:b/>
        </w:rPr>
        <w:t>10</w:t>
      </w:r>
      <w:r w:rsidRPr="00640C08">
        <w:rPr>
          <w:b/>
        </w:rPr>
        <w:t> §</w:t>
      </w:r>
      <w:r w:rsidRPr="00640C08">
        <w:t>    </w:t>
      </w:r>
      <w:r w:rsidRPr="000A7C2D">
        <w:t xml:space="preserve">Vid bedömningen av om ett innehav är kvalificerat enligt </w:t>
      </w:r>
      <w:r>
        <w:t>9 </w:t>
      </w:r>
      <w:r w:rsidRPr="006B769C">
        <w:t>§ ska följande bestämmelser i 4</w:t>
      </w:r>
      <w:r>
        <w:t> </w:t>
      </w:r>
      <w:r w:rsidRPr="000A7C2D">
        <w:t>kap. lagen (1991:980) om handel med finansiella instrument tillämpas:</w:t>
      </w:r>
    </w:p>
    <w:p w14:paraId="462FEBE8" w14:textId="77777777" w:rsidR="002734C2" w:rsidRDefault="002734C2" w:rsidP="002734C2">
      <w:pPr>
        <w:pStyle w:val="Brdtextmedindrag"/>
      </w:pPr>
      <w:r w:rsidRPr="006B769C">
        <w:t>–</w:t>
      </w:r>
      <w:r>
        <w:t> </w:t>
      </w:r>
      <w:r w:rsidRPr="000A7C2D">
        <w:t>2</w:t>
      </w:r>
      <w:r>
        <w:t> </w:t>
      </w:r>
      <w:r w:rsidRPr="000A7C2D">
        <w:t>§ första stycket</w:t>
      </w:r>
      <w:r>
        <w:t> </w:t>
      </w:r>
      <w:r w:rsidRPr="000A7C2D">
        <w:t>1 om depåbevis,</w:t>
      </w:r>
    </w:p>
    <w:p w14:paraId="377A0DC1" w14:textId="77777777" w:rsidR="002734C2" w:rsidRDefault="002734C2" w:rsidP="002734C2">
      <w:pPr>
        <w:pStyle w:val="Brdtextmedindrag"/>
      </w:pPr>
      <w:r w:rsidRPr="000A7C2D">
        <w:t>–</w:t>
      </w:r>
      <w:r>
        <w:t> </w:t>
      </w:r>
      <w:r w:rsidRPr="000A7C2D">
        <w:t>4</w:t>
      </w:r>
      <w:r>
        <w:t> </w:t>
      </w:r>
      <w:r w:rsidRPr="000A7C2D">
        <w:t>§ om beräkning av innehavet,</w:t>
      </w:r>
    </w:p>
    <w:p w14:paraId="606E8339" w14:textId="77777777" w:rsidR="002734C2" w:rsidRDefault="002734C2" w:rsidP="002734C2">
      <w:pPr>
        <w:pStyle w:val="Brdtextmedindrag"/>
      </w:pPr>
      <w:r w:rsidRPr="000A7C2D">
        <w:t>–</w:t>
      </w:r>
      <w:r>
        <w:t> </w:t>
      </w:r>
      <w:r w:rsidRPr="000A7C2D">
        <w:t>5</w:t>
      </w:r>
      <w:r>
        <w:t> </w:t>
      </w:r>
      <w:r w:rsidRPr="000A7C2D">
        <w:t>§ andra stycket om beräkning av antalet aktier eller röstetal,</w:t>
      </w:r>
    </w:p>
    <w:p w14:paraId="0AAD00F2" w14:textId="77777777" w:rsidR="002734C2" w:rsidRDefault="002734C2" w:rsidP="002734C2">
      <w:pPr>
        <w:pStyle w:val="Brdtextmedindrag"/>
      </w:pPr>
      <w:r w:rsidRPr="000A7C2D">
        <w:t>–</w:t>
      </w:r>
      <w:r>
        <w:t> </w:t>
      </w:r>
      <w:r w:rsidRPr="000A7C2D">
        <w:t>12</w:t>
      </w:r>
      <w:r>
        <w:t> </w:t>
      </w:r>
      <w:r w:rsidRPr="000A7C2D">
        <w:t>§</w:t>
      </w:r>
      <w:r>
        <w:t> </w:t>
      </w:r>
      <w:r w:rsidRPr="000A7C2D">
        <w:t>1 och 2 om undantag för aktier som innehas för clearing och avveckling eller förvaltas för någon annans räkning,</w:t>
      </w:r>
    </w:p>
    <w:p w14:paraId="2A09F239" w14:textId="77777777" w:rsidR="002734C2" w:rsidRPr="00B80394" w:rsidRDefault="002734C2" w:rsidP="002734C2">
      <w:pPr>
        <w:pStyle w:val="Brdtextmedindrag"/>
      </w:pPr>
      <w:r w:rsidRPr="000A7C2D">
        <w:t>–</w:t>
      </w:r>
      <w:r>
        <w:t> </w:t>
      </w:r>
      <w:r w:rsidRPr="000A7C2D">
        <w:t>13</w:t>
      </w:r>
      <w:r>
        <w:t> </w:t>
      </w:r>
      <w:r w:rsidRPr="000A7C2D">
        <w:t xml:space="preserve">§ om aktier som ingår </w:t>
      </w:r>
      <w:r w:rsidRPr="00B80394">
        <w:t>i handelslager,</w:t>
      </w:r>
    </w:p>
    <w:p w14:paraId="5A9E31EC" w14:textId="77777777" w:rsidR="002734C2" w:rsidRPr="00B80394" w:rsidRDefault="002734C2" w:rsidP="002734C2">
      <w:pPr>
        <w:pStyle w:val="Brdtextmedindrag"/>
      </w:pPr>
      <w:r w:rsidRPr="00B80394">
        <w:t>– 14 § om aktier som innehas av marknadsgaranter, och</w:t>
      </w:r>
    </w:p>
    <w:p w14:paraId="01EE13F0" w14:textId="77777777" w:rsidR="002734C2" w:rsidRPr="00B80394" w:rsidRDefault="002734C2" w:rsidP="002734C2">
      <w:pPr>
        <w:pStyle w:val="Brdtextmedindrag"/>
      </w:pPr>
      <w:r w:rsidRPr="00B80394">
        <w:t>– 16 och 17 §§ om undantag för vissa moderföretag.</w:t>
      </w:r>
    </w:p>
    <w:p w14:paraId="257F9290" w14:textId="77777777" w:rsidR="002734C2" w:rsidRPr="00B80394" w:rsidRDefault="002734C2" w:rsidP="002734C2">
      <w:pPr>
        <w:pStyle w:val="Brdtextmedindrag"/>
      </w:pPr>
      <w:r w:rsidRPr="00B80394">
        <w:t>Vid bedömningen ska det också tillämpas sådana föreskrifter</w:t>
      </w:r>
    </w:p>
    <w:p w14:paraId="2A2676E2" w14:textId="77777777" w:rsidR="002734C2" w:rsidRPr="00B80394" w:rsidRDefault="002734C2" w:rsidP="002734C2">
      <w:pPr>
        <w:pStyle w:val="Brdtextmedindrag"/>
      </w:pPr>
      <w:r w:rsidRPr="00B80394">
        <w:t>– om marknadsgaranters aktier som har meddelats med stöd av 7 kap. 1 § 3 lagen om handel med finansiella instrument eller 23 kap. 15 § 1 lagen (2007:528) om värdepappersmarknaden, och</w:t>
      </w:r>
    </w:p>
    <w:p w14:paraId="20AB7B0B" w14:textId="77777777" w:rsidR="002734C2" w:rsidRPr="00B80394" w:rsidRDefault="002734C2" w:rsidP="002734C2">
      <w:pPr>
        <w:pStyle w:val="Brdtextmedindrag"/>
      </w:pPr>
      <w:r w:rsidRPr="00B80394">
        <w:t>– om undantag för vissa moderföretag som har meddelats med stöd av 7 kap. 1 § 4 lagen om handel med finansiella instrument.</w:t>
      </w:r>
    </w:p>
    <w:p w14:paraId="6D9C1EA6" w14:textId="77777777" w:rsidR="002734C2" w:rsidRPr="00B80394" w:rsidRDefault="002734C2" w:rsidP="002734C2">
      <w:pPr>
        <w:pStyle w:val="Brdtextmedindrag"/>
      </w:pPr>
      <w:r w:rsidRPr="00B80394">
        <w:t>Det som föreskrivs om aktier i de bestämmelser som ska tillämpas enligt första och andra styckena ska också tillämpas för andra andelar i företag.</w:t>
      </w:r>
    </w:p>
    <w:p w14:paraId="1950B55A" w14:textId="77777777" w:rsidR="002734C2" w:rsidRPr="00B80394" w:rsidRDefault="002734C2" w:rsidP="002734C2">
      <w:pPr>
        <w:pStyle w:val="Brdtextmedindrag"/>
        <w:ind w:firstLine="0"/>
      </w:pPr>
    </w:p>
    <w:p w14:paraId="4849F8AA" w14:textId="77777777" w:rsidR="002734C2" w:rsidRDefault="002734C2" w:rsidP="00AA5B6B">
      <w:pPr>
        <w:pStyle w:val="Brdtextmedindrag"/>
        <w:ind w:firstLine="0"/>
      </w:pPr>
      <w:r w:rsidRPr="00B80394">
        <w:rPr>
          <w:b/>
        </w:rPr>
        <w:t>11</w:t>
      </w:r>
      <w:r w:rsidRPr="00B80394">
        <w:t> </w:t>
      </w:r>
      <w:r w:rsidRPr="00B80394">
        <w:rPr>
          <w:b/>
        </w:rPr>
        <w:t>§</w:t>
      </w:r>
      <w:r w:rsidRPr="00B80394">
        <w:t>    Aktier eller andelar som ett värdepappersinstitut eller ett kredit</w:t>
      </w:r>
      <w:r w:rsidRPr="00B80394">
        <w:softHyphen/>
        <w:t xml:space="preserve">institut som driver finansieringsrörelse innehar till följd av verksamhet enligt 2 kap. 1 § 6 lagen </w:t>
      </w:r>
      <w:r>
        <w:t>(2007:528)</w:t>
      </w:r>
      <w:r w:rsidRPr="00B80394">
        <w:t xml:space="preserve"> om värdepappersmarknaden ska inte beaktas vid bedömningen av om ett innehav</w:t>
      </w:r>
      <w:r>
        <w:t xml:space="preserve"> är </w:t>
      </w:r>
      <w:r w:rsidRPr="003216BC">
        <w:t>kvalificerat enligt 9</w:t>
      </w:r>
      <w:r>
        <w:t> </w:t>
      </w:r>
      <w:r w:rsidRPr="003216BC">
        <w:t>§,</w:t>
      </w:r>
      <w:r w:rsidRPr="000A7C2D">
        <w:t xml:space="preserve"> under förutsättning att</w:t>
      </w:r>
    </w:p>
    <w:p w14:paraId="58D569B9" w14:textId="77777777" w:rsidR="002734C2" w:rsidRDefault="002734C2" w:rsidP="002734C2">
      <w:pPr>
        <w:pStyle w:val="Brdtextmedindrag"/>
      </w:pPr>
      <w:r w:rsidRPr="000A7C2D">
        <w:t>1.</w:t>
      </w:r>
      <w:r>
        <w:t> </w:t>
      </w:r>
      <w:r w:rsidRPr="000A7C2D">
        <w:t xml:space="preserve">rösträtten inte utnyttjas eller används på annat sätt för att ingripa i emittentens förvaltning, </w:t>
      </w:r>
      <w:r>
        <w:t>och</w:t>
      </w:r>
    </w:p>
    <w:p w14:paraId="0E45C17E" w14:textId="77777777" w:rsidR="002734C2" w:rsidRDefault="002734C2" w:rsidP="002734C2">
      <w:pPr>
        <w:pStyle w:val="Brdtextmedindrag"/>
      </w:pPr>
      <w:r w:rsidRPr="000A7C2D">
        <w:t>2.</w:t>
      </w:r>
      <w:r>
        <w:t> </w:t>
      </w:r>
      <w:r w:rsidRPr="000A7C2D">
        <w:t>aktierna eller andelarna avyttras inom ett år från förvärvet.</w:t>
      </w:r>
    </w:p>
    <w:p w14:paraId="251CA5BD" w14:textId="77777777" w:rsidR="002734C2" w:rsidRDefault="002734C2" w:rsidP="002734C2">
      <w:pPr>
        <w:pStyle w:val="Brdtextmedindrag"/>
      </w:pPr>
      <w:r w:rsidRPr="00692871">
        <w:lastRenderedPageBreak/>
        <w:t>Första stycket</w:t>
      </w:r>
      <w:r w:rsidRPr="000A7C2D">
        <w:t xml:space="preserve"> </w:t>
      </w:r>
      <w:r>
        <w:t xml:space="preserve">gäller </w:t>
      </w:r>
      <w:r w:rsidRPr="000A7C2D">
        <w:t>också för aktier eller andelar som innehas under motsvarande förutsättningar av ett utländskt värdepappersföretag eller av ett utländskt kreditinstitut som driver finansieringsrörelse.</w:t>
      </w:r>
    </w:p>
    <w:p w14:paraId="570F0885" w14:textId="77777777" w:rsidR="002734C2" w:rsidRDefault="002734C2" w:rsidP="002734C2">
      <w:pPr>
        <w:pStyle w:val="Rubrik5utannumrering"/>
      </w:pPr>
      <w:r>
        <w:t>Anknutet företag</w:t>
      </w:r>
    </w:p>
    <w:p w14:paraId="76C6AD61" w14:textId="77777777" w:rsidR="002734C2" w:rsidRDefault="002734C2" w:rsidP="002734C2">
      <w:pPr>
        <w:pStyle w:val="Brdtext"/>
      </w:pPr>
      <w:r>
        <w:rPr>
          <w:b/>
        </w:rPr>
        <w:t>12</w:t>
      </w:r>
      <w:r w:rsidRPr="00640C08">
        <w:rPr>
          <w:b/>
        </w:rPr>
        <w:t> §</w:t>
      </w:r>
      <w:r w:rsidRPr="00640C08">
        <w:t>    </w:t>
      </w:r>
      <w:r w:rsidRPr="000A7C2D">
        <w:t>Ett anknutet företag är ett företag som är</w:t>
      </w:r>
    </w:p>
    <w:p w14:paraId="3EF664FD" w14:textId="77777777" w:rsidR="002734C2" w:rsidRDefault="002734C2" w:rsidP="002734C2">
      <w:pPr>
        <w:pStyle w:val="Brdtextmedindrag"/>
      </w:pPr>
      <w:r w:rsidRPr="000A7C2D">
        <w:t>1.</w:t>
      </w:r>
      <w:r>
        <w:t> </w:t>
      </w:r>
      <w:r w:rsidRPr="000A7C2D">
        <w:t>ett dotterföretag,</w:t>
      </w:r>
    </w:p>
    <w:p w14:paraId="0D8D1667" w14:textId="77777777" w:rsidR="002734C2" w:rsidRDefault="002734C2" w:rsidP="002734C2">
      <w:pPr>
        <w:pStyle w:val="Brdtextmedindrag"/>
      </w:pPr>
      <w:r w:rsidRPr="000A7C2D">
        <w:t>2.</w:t>
      </w:r>
      <w:r>
        <w:t> </w:t>
      </w:r>
      <w:r w:rsidRPr="000A7C2D">
        <w:t>ett företag som annars är föremål för ägarintresse, eller</w:t>
      </w:r>
    </w:p>
    <w:p w14:paraId="78A134BF" w14:textId="77777777" w:rsidR="002734C2" w:rsidRPr="006B769C" w:rsidRDefault="002734C2" w:rsidP="002734C2">
      <w:pPr>
        <w:pStyle w:val="Brdtextmedindrag"/>
      </w:pPr>
      <w:r w:rsidRPr="000A7C2D">
        <w:t>3.</w:t>
      </w:r>
      <w:r>
        <w:t> </w:t>
      </w:r>
      <w:r w:rsidRPr="000A7C2D">
        <w:t>ett företag som har gemensam eller i huvudsak gemensam</w:t>
      </w:r>
      <w:r>
        <w:t xml:space="preserve"> </w:t>
      </w:r>
      <w:r w:rsidRPr="000A7C2D">
        <w:t>ledning med ett annat företag.</w:t>
      </w:r>
    </w:p>
    <w:p w14:paraId="5B718097" w14:textId="77777777" w:rsidR="002734C2" w:rsidRPr="006B769C" w:rsidRDefault="002734C2" w:rsidP="002734C2">
      <w:pPr>
        <w:pStyle w:val="Rubrik5utannumrering"/>
      </w:pPr>
      <w:r>
        <w:t>Gemensam eller i huvudsak gemensam ledning</w:t>
      </w:r>
    </w:p>
    <w:p w14:paraId="2C5F0EC7" w14:textId="77777777" w:rsidR="002734C2" w:rsidRPr="000A7C2D" w:rsidRDefault="002734C2" w:rsidP="002734C2">
      <w:pPr>
        <w:pStyle w:val="Brdtext"/>
      </w:pPr>
      <w:r>
        <w:rPr>
          <w:b/>
        </w:rPr>
        <w:t>13</w:t>
      </w:r>
      <w:r w:rsidRPr="00640C08">
        <w:rPr>
          <w:b/>
        </w:rPr>
        <w:t> §</w:t>
      </w:r>
      <w:r w:rsidRPr="00640C08">
        <w:t>    </w:t>
      </w:r>
      <w:r w:rsidRPr="000A7C2D">
        <w:t>Företag har gemensam eller i huvudsak gemensam ledning om de</w:t>
      </w:r>
    </w:p>
    <w:p w14:paraId="55C6ADAD" w14:textId="77777777" w:rsidR="002734C2" w:rsidRPr="000A7C2D" w:rsidRDefault="002734C2" w:rsidP="002734C2">
      <w:pPr>
        <w:pStyle w:val="Brdtextmedindrag"/>
      </w:pPr>
      <w:r w:rsidRPr="000A7C2D">
        <w:t>1. står under samma ledning på grund av ett avtal mellan</w:t>
      </w:r>
      <w:r>
        <w:t xml:space="preserve"> </w:t>
      </w:r>
      <w:r w:rsidRPr="000A7C2D">
        <w:t>företagen eller en bestämmelse i företagens bolagsordning, bolagsavtal eller därmed jämförbara stadgar, eller</w:t>
      </w:r>
    </w:p>
    <w:p w14:paraId="4201A754" w14:textId="77777777" w:rsidR="002734C2" w:rsidRPr="003216BC" w:rsidRDefault="002734C2" w:rsidP="002734C2">
      <w:pPr>
        <w:pStyle w:val="Brdtextmedindrag"/>
      </w:pPr>
      <w:r w:rsidRPr="000A7C2D">
        <w:t xml:space="preserve">2. har styrelser eller motsvarande organ i utländska företag som till större </w:t>
      </w:r>
      <w:r w:rsidRPr="003216BC">
        <w:t>delen består av samma personer och som har fullgjort sitt uppdrag under räkenskapsåret och fram till dess att årsredovisningar har upprättats i de berörda företagen.</w:t>
      </w:r>
    </w:p>
    <w:p w14:paraId="547D276B" w14:textId="77777777" w:rsidR="002734C2" w:rsidRPr="003216BC" w:rsidRDefault="002734C2" w:rsidP="00AA5B6B">
      <w:pPr>
        <w:pStyle w:val="Rubrik4utannumrering"/>
      </w:pPr>
      <w:bookmarkStart w:id="14" w:name="_Hlk12532398"/>
      <w:r w:rsidRPr="003216BC">
        <w:t xml:space="preserve">Tillämpning av </w:t>
      </w:r>
      <w:r>
        <w:t>försäkringsrörelselagen och lagen om försäkringsdistribution</w:t>
      </w:r>
    </w:p>
    <w:p w14:paraId="605E0EE8" w14:textId="77777777" w:rsidR="002734C2" w:rsidRDefault="002734C2" w:rsidP="00AA5B6B">
      <w:pPr>
        <w:pStyle w:val="Rubrik5utannumrering"/>
        <w:spacing w:before="0"/>
      </w:pPr>
      <w:r>
        <w:t>F</w:t>
      </w:r>
      <w:r w:rsidRPr="003216BC">
        <w:t>örsäkringsrörelselagen</w:t>
      </w:r>
      <w:r w:rsidDel="00BB3B19">
        <w:t xml:space="preserve"> </w:t>
      </w:r>
    </w:p>
    <w:p w14:paraId="136ECEB9" w14:textId="77777777" w:rsidR="002734C2" w:rsidRDefault="002734C2" w:rsidP="00AA5B6B">
      <w:pPr>
        <w:pStyle w:val="Brdtext"/>
        <w:rPr>
          <w:rFonts w:eastAsiaTheme="minorEastAsia"/>
          <w:color w:val="000000" w:themeColor="text1"/>
          <w:kern w:val="24"/>
          <w:lang w:eastAsia="sv-SE"/>
        </w:rPr>
      </w:pPr>
      <w:r>
        <w:rPr>
          <w:b/>
        </w:rPr>
        <w:t>14 §</w:t>
      </w:r>
      <w:r w:rsidRPr="00640C08">
        <w:t>    </w:t>
      </w:r>
      <w:r>
        <w:t>Utöver bestämmelserna i denna lag gäller för tjänstepensions</w:t>
      </w:r>
      <w:r>
        <w:softHyphen/>
        <w:t>företag och för tillsynen över sådana företag de b</w:t>
      </w:r>
      <w:r w:rsidRPr="00993284">
        <w:rPr>
          <w:rFonts w:eastAsiaTheme="minorEastAsia"/>
          <w:color w:val="000000" w:themeColor="text1"/>
          <w:kern w:val="24"/>
          <w:lang w:eastAsia="sv-SE"/>
        </w:rPr>
        <w:t xml:space="preserve">estämmelser i </w:t>
      </w:r>
      <w:r>
        <w:rPr>
          <w:rFonts w:eastAsiaTheme="minorEastAsia"/>
          <w:color w:val="000000" w:themeColor="text1"/>
          <w:kern w:val="24"/>
          <w:lang w:eastAsia="sv-SE"/>
        </w:rPr>
        <w:t>försäkringsrörelselagen</w:t>
      </w:r>
      <w:r w:rsidRPr="00993284">
        <w:rPr>
          <w:rFonts w:eastAsiaTheme="minorEastAsia"/>
          <w:color w:val="000000" w:themeColor="text1"/>
          <w:kern w:val="24"/>
          <w:lang w:eastAsia="sv-SE"/>
        </w:rPr>
        <w:t xml:space="preserve"> (2010:2043) </w:t>
      </w:r>
      <w:r>
        <w:rPr>
          <w:rFonts w:eastAsiaTheme="minorEastAsia"/>
          <w:color w:val="000000" w:themeColor="text1"/>
          <w:kern w:val="24"/>
          <w:lang w:eastAsia="sv-SE"/>
        </w:rPr>
        <w:t>som anges i denna lag</w:t>
      </w:r>
      <w:r w:rsidRPr="00993284">
        <w:rPr>
          <w:rFonts w:eastAsiaTheme="minorEastAsia"/>
          <w:color w:val="000000" w:themeColor="text1"/>
          <w:kern w:val="24"/>
          <w:lang w:eastAsia="sv-SE"/>
        </w:rPr>
        <w:t>.</w:t>
      </w:r>
    </w:p>
    <w:p w14:paraId="1CFD4D06" w14:textId="77777777" w:rsidR="002734C2" w:rsidRDefault="002734C2" w:rsidP="002734C2">
      <w:pPr>
        <w:pStyle w:val="Brdtext"/>
        <w:rPr>
          <w:rFonts w:eastAsiaTheme="minorEastAsia"/>
          <w:color w:val="000000" w:themeColor="text1"/>
          <w:kern w:val="24"/>
          <w:lang w:eastAsia="sv-SE"/>
        </w:rPr>
      </w:pPr>
    </w:p>
    <w:p w14:paraId="3C80B366" w14:textId="77777777" w:rsidR="002734C2" w:rsidRDefault="002734C2" w:rsidP="002734C2">
      <w:pPr>
        <w:pStyle w:val="Brdtext"/>
      </w:pPr>
      <w:r w:rsidRPr="00962CD8">
        <w:rPr>
          <w:b/>
        </w:rPr>
        <w:t>1</w:t>
      </w:r>
      <w:r>
        <w:rPr>
          <w:b/>
        </w:rPr>
        <w:t>5</w:t>
      </w:r>
      <w:r w:rsidRPr="00962CD8">
        <w:rPr>
          <w:b/>
        </w:rPr>
        <w:t> §</w:t>
      </w:r>
      <w:r w:rsidRPr="00962CD8">
        <w:t>    Bestämmelserna i 1 kap. 24 och 25 §§ försäkringsrörelselagen (2010:2043) om övergångsregler för vissa försäkringar gäller för tjänste</w:t>
      </w:r>
      <w:r w:rsidRPr="00962CD8">
        <w:softHyphen/>
        <w:t>pensionsföretag.</w:t>
      </w:r>
    </w:p>
    <w:p w14:paraId="306F3030" w14:textId="77777777" w:rsidR="002734C2" w:rsidRDefault="002734C2" w:rsidP="00AA5B6B">
      <w:pPr>
        <w:pStyle w:val="Rubrik5utannumrering"/>
      </w:pPr>
      <w:r>
        <w:t>L</w:t>
      </w:r>
      <w:r w:rsidRPr="003216BC">
        <w:t>agen om försäkringsdistribution</w:t>
      </w:r>
    </w:p>
    <w:p w14:paraId="34987D00" w14:textId="77777777" w:rsidR="002734C2" w:rsidRDefault="002734C2" w:rsidP="00AA5B6B">
      <w:pPr>
        <w:pStyle w:val="Brdtext"/>
      </w:pPr>
      <w:r>
        <w:rPr>
          <w:b/>
        </w:rPr>
        <w:t>16 §</w:t>
      </w:r>
      <w:r w:rsidRPr="00640C08">
        <w:t>    </w:t>
      </w:r>
      <w:r w:rsidRPr="003216BC">
        <w:t xml:space="preserve">Utöver bestämmelserna i denna lag gäller </w:t>
      </w:r>
      <w:r>
        <w:t>lagen </w:t>
      </w:r>
      <w:r w:rsidRPr="00BB1AED">
        <w:t>(201</w:t>
      </w:r>
      <w:r>
        <w:t>8</w:t>
      </w:r>
      <w:r w:rsidRPr="00BB1AED">
        <w:t>:</w:t>
      </w:r>
      <w:r>
        <w:t>1219</w:t>
      </w:r>
      <w:r w:rsidRPr="00BB1AED">
        <w:t xml:space="preserve">) </w:t>
      </w:r>
      <w:r>
        <w:t>om försäkringsdistribution</w:t>
      </w:r>
      <w:r w:rsidRPr="003216BC">
        <w:t xml:space="preserve"> för tjänstepensions</w:t>
      </w:r>
      <w:r w:rsidRPr="003216BC">
        <w:softHyphen/>
        <w:t>företag</w:t>
      </w:r>
      <w:r w:rsidRPr="00BB1AED">
        <w:t xml:space="preserve">. Vid tillämpningen av bestämmelserna i </w:t>
      </w:r>
      <w:r>
        <w:t xml:space="preserve">den lagen </w:t>
      </w:r>
      <w:r w:rsidRPr="00BB1AED">
        <w:t>ska det som sägs om</w:t>
      </w:r>
      <w:r>
        <w:t xml:space="preserve"> </w:t>
      </w:r>
      <w:r w:rsidRPr="00BB1AED">
        <w:t xml:space="preserve">försäkringsföretag avse </w:t>
      </w:r>
      <w:r>
        <w:t>tjänstepensionsföretag. Vid tillämpningen av 9 kap. 14 § tredje stycket lagen om försäkringsdistribution, får avgiften inte vara så stor att tjänste</w:t>
      </w:r>
      <w:r>
        <w:softHyphen/>
        <w:t xml:space="preserve">pensionsföretaget därefter inte uppfyller kraven i </w:t>
      </w:r>
      <w:r w:rsidRPr="00C522CD">
        <w:t>4</w:t>
      </w:r>
      <w:r>
        <w:t> </w:t>
      </w:r>
      <w:r w:rsidRPr="00C522CD">
        <w:t xml:space="preserve">kap. </w:t>
      </w:r>
      <w:r>
        <w:t>1 </w:t>
      </w:r>
      <w:r w:rsidRPr="00C522CD">
        <w:t>§</w:t>
      </w:r>
      <w:r>
        <w:t xml:space="preserve"> denna lag.</w:t>
      </w:r>
    </w:p>
    <w:p w14:paraId="5900417D" w14:textId="77777777" w:rsidR="002734C2" w:rsidRDefault="002734C2" w:rsidP="002734C2">
      <w:pPr>
        <w:pStyle w:val="Rubrik4utannumrering"/>
      </w:pPr>
      <w:r>
        <w:t>Bemyndigande</w:t>
      </w:r>
    </w:p>
    <w:p w14:paraId="79DD461A" w14:textId="77777777" w:rsidR="002734C2" w:rsidRPr="003216BC" w:rsidRDefault="002734C2" w:rsidP="00AA5B6B">
      <w:pPr>
        <w:pStyle w:val="Brdtextmedindrag"/>
        <w:ind w:firstLine="0"/>
      </w:pPr>
      <w:r>
        <w:rPr>
          <w:b/>
        </w:rPr>
        <w:t>17 §</w:t>
      </w:r>
      <w:r w:rsidRPr="00640C08">
        <w:t>    </w:t>
      </w:r>
      <w:r>
        <w:t xml:space="preserve">Regeringen eller den myndighet som regeringen bestämmer får meddela föreskrifter om vad </w:t>
      </w:r>
      <w:r w:rsidRPr="003216BC">
        <w:t>tjänstepensionsföretag ska iaktta vid tillämpningen av 1</w:t>
      </w:r>
      <w:r>
        <w:t>6</w:t>
      </w:r>
      <w:r w:rsidRPr="003216BC">
        <w:t> §.</w:t>
      </w:r>
    </w:p>
    <w:bookmarkEnd w:id="14"/>
    <w:p w14:paraId="38D750A7" w14:textId="77777777" w:rsidR="002734C2" w:rsidRDefault="002734C2" w:rsidP="004D15A4">
      <w:pPr>
        <w:pStyle w:val="Rubrik3utannumrering"/>
        <w:spacing w:before="120"/>
      </w:pPr>
      <w:r>
        <w:lastRenderedPageBreak/>
        <w:t>2 kap. Tillstånd för tjänstepensionsföretag</w:t>
      </w:r>
    </w:p>
    <w:p w14:paraId="373DDE3A" w14:textId="77777777" w:rsidR="002734C2" w:rsidRDefault="002734C2" w:rsidP="002734C2">
      <w:pPr>
        <w:pStyle w:val="Rubrik4utannumrering"/>
        <w:spacing w:before="0"/>
      </w:pPr>
      <w:r>
        <w:t>Tillståndsplikt</w:t>
      </w:r>
    </w:p>
    <w:p w14:paraId="5B831C74" w14:textId="77777777" w:rsidR="002734C2" w:rsidRDefault="002734C2" w:rsidP="002734C2">
      <w:pPr>
        <w:pStyle w:val="Brdtext"/>
      </w:pPr>
      <w:r>
        <w:rPr>
          <w:b/>
        </w:rPr>
        <w:t>1 §</w:t>
      </w:r>
      <w:r w:rsidRPr="00640C08">
        <w:t>    </w:t>
      </w:r>
      <w:r>
        <w:t>Tjänstepensionsverksamhet som tjänstepensionsföretag får bara drivas efter tillstånd. Tillstånd får ges ett aktiebolag, ett ömsesidigt tjänstepensionsbolag, en tjänstepensionsförening, ett ömsesidigt försäkringsbolag eller en försäkringsförening.</w:t>
      </w:r>
    </w:p>
    <w:p w14:paraId="4FE76F9F" w14:textId="77777777" w:rsidR="002734C2" w:rsidRPr="00410381" w:rsidRDefault="002734C2" w:rsidP="002734C2">
      <w:pPr>
        <w:pStyle w:val="Rubrik4utannumrering"/>
      </w:pPr>
      <w:r w:rsidRPr="00410381">
        <w:t>Europabolag och europakooperativ</w:t>
      </w:r>
    </w:p>
    <w:p w14:paraId="7CB20CA9" w14:textId="77777777" w:rsidR="002734C2" w:rsidRPr="002F394C" w:rsidRDefault="002734C2" w:rsidP="002734C2">
      <w:pPr>
        <w:pStyle w:val="Brdtext"/>
      </w:pPr>
      <w:r w:rsidRPr="002F394C">
        <w:rPr>
          <w:b/>
        </w:rPr>
        <w:t>2</w:t>
      </w:r>
      <w:r>
        <w:rPr>
          <w:b/>
        </w:rPr>
        <w:t> §</w:t>
      </w:r>
      <w:r w:rsidRPr="002F394C">
        <w:t>    </w:t>
      </w:r>
      <w:r w:rsidRPr="00410381">
        <w:t xml:space="preserve">I fråga om europabolag och europakooperativ som </w:t>
      </w:r>
      <w:r w:rsidRPr="002F394C">
        <w:t xml:space="preserve">driver </w:t>
      </w:r>
      <w:r>
        <w:t>tjänstepensionsverksamhet som tjänstepensionsföretag</w:t>
      </w:r>
      <w:r w:rsidRPr="00410381">
        <w:t xml:space="preserve"> </w:t>
      </w:r>
      <w:r w:rsidRPr="002F394C">
        <w:t xml:space="preserve">enligt denna lag </w:t>
      </w:r>
      <w:r w:rsidRPr="00410381">
        <w:t>och som har ett sådant förvaltningssystem som avses i artiklarna 39–42 i rådets förordning (EG) nr 2157/2001 av den 8 oktober 2001 om stadga för europabolag eller artiklarna 37–41 i rådets förordning (EG) nr 1435/2003</w:t>
      </w:r>
      <w:r w:rsidRPr="002F394C">
        <w:t xml:space="preserve"> </w:t>
      </w:r>
      <w:r w:rsidRPr="00410381">
        <w:t>av den 22 juli 2003 om stadga för europeiska kooperativa</w:t>
      </w:r>
      <w:r w:rsidRPr="002F394C">
        <w:t xml:space="preserve"> </w:t>
      </w:r>
      <w:r w:rsidRPr="00410381">
        <w:t>föreningar ska följande bestäm</w:t>
      </w:r>
      <w:r>
        <w:softHyphen/>
      </w:r>
      <w:r w:rsidRPr="00410381">
        <w:t>melser om</w:t>
      </w:r>
      <w:r w:rsidRPr="002F394C">
        <w:t xml:space="preserve"> </w:t>
      </w:r>
      <w:r w:rsidRPr="00410381">
        <w:t>styrelsen eller dess ledamöter tillämpas på tillsynsorganet</w:t>
      </w:r>
      <w:r w:rsidRPr="002F394C">
        <w:t xml:space="preserve"> </w:t>
      </w:r>
      <w:r w:rsidRPr="00410381">
        <w:t>eller dess ledamöter:</w:t>
      </w:r>
    </w:p>
    <w:p w14:paraId="559CB0CB" w14:textId="77777777" w:rsidR="002734C2" w:rsidRDefault="002734C2" w:rsidP="002734C2">
      <w:pPr>
        <w:pStyle w:val="Brdtextmedindrag"/>
      </w:pPr>
      <w:r w:rsidRPr="006B769C">
        <w:t>–</w:t>
      </w:r>
      <w:r>
        <w:t> </w:t>
      </w:r>
      <w:r w:rsidRPr="004A7251">
        <w:t>4 § </w:t>
      </w:r>
      <w:r>
        <w:t>första stycket </w:t>
      </w:r>
      <w:r w:rsidRPr="004A7251">
        <w:t>4 om ledningsprövning,</w:t>
      </w:r>
    </w:p>
    <w:p w14:paraId="77375042" w14:textId="77777777" w:rsidR="002734C2" w:rsidRPr="005C60A0" w:rsidRDefault="002734C2" w:rsidP="002734C2">
      <w:pPr>
        <w:pStyle w:val="Brdtextmedindrag"/>
      </w:pPr>
      <w:r>
        <w:t>– 15 kap. 12 § om återkallelse av tillstånd,</w:t>
      </w:r>
    </w:p>
    <w:p w14:paraId="200EDF20" w14:textId="77777777" w:rsidR="002734C2" w:rsidRPr="000A7C2D" w:rsidRDefault="002734C2" w:rsidP="002734C2">
      <w:pPr>
        <w:pStyle w:val="Brdtextmedindrag"/>
      </w:pPr>
      <w:r w:rsidRPr="006B769C">
        <w:t>–</w:t>
      </w:r>
      <w:r>
        <w:t> </w:t>
      </w:r>
      <w:r w:rsidRPr="00DF0855">
        <w:t>16 kap. 3</w:t>
      </w:r>
      <w:r>
        <w:t>6</w:t>
      </w:r>
      <w:r w:rsidRPr="00DF0855">
        <w:t> § om tystnadsplikt,</w:t>
      </w:r>
      <w:r w:rsidRPr="000A7C2D">
        <w:t xml:space="preserve"> </w:t>
      </w:r>
    </w:p>
    <w:p w14:paraId="75929EDF" w14:textId="77777777" w:rsidR="002734C2" w:rsidRPr="005C60A0" w:rsidRDefault="002734C2" w:rsidP="002734C2">
      <w:pPr>
        <w:pStyle w:val="Brdtextmedindrag"/>
      </w:pPr>
      <w:r w:rsidRPr="006B769C">
        <w:t>–</w:t>
      </w:r>
      <w:r>
        <w:t> </w:t>
      </w:r>
      <w:r w:rsidRPr="00410381">
        <w:t>4</w:t>
      </w:r>
      <w:r>
        <w:t> kap.</w:t>
      </w:r>
      <w:r w:rsidRPr="00410381">
        <w:t xml:space="preserve"> 9</w:t>
      </w:r>
      <w:r>
        <w:t> §</w:t>
      </w:r>
      <w:r w:rsidRPr="00410381">
        <w:t xml:space="preserve"> första stycket</w:t>
      </w:r>
      <w:r>
        <w:t> </w:t>
      </w:r>
      <w:r w:rsidRPr="00410381">
        <w:t xml:space="preserve">1 </w:t>
      </w:r>
      <w:r>
        <w:t>försäkringsrörelselagen</w:t>
      </w:r>
      <w:r w:rsidRPr="005C60A0">
        <w:t xml:space="preserve"> (2010:2043) </w:t>
      </w:r>
      <w:r w:rsidRPr="00410381">
        <w:t>om avtal med eller till förmån</w:t>
      </w:r>
      <w:r>
        <w:t xml:space="preserve"> </w:t>
      </w:r>
      <w:r w:rsidRPr="00410381">
        <w:t>för styrelseledamot,</w:t>
      </w:r>
    </w:p>
    <w:p w14:paraId="14E5BF76" w14:textId="77777777" w:rsidR="002734C2" w:rsidRPr="00707DF9" w:rsidRDefault="002734C2" w:rsidP="002734C2">
      <w:pPr>
        <w:pStyle w:val="Brdtextmedindrag"/>
      </w:pPr>
      <w:r w:rsidRPr="006B769C">
        <w:t>–</w:t>
      </w:r>
      <w:r>
        <w:t> </w:t>
      </w:r>
      <w:r w:rsidRPr="00410381">
        <w:t>11</w:t>
      </w:r>
      <w:r>
        <w:t> kap.</w:t>
      </w:r>
      <w:r w:rsidRPr="00410381">
        <w:t xml:space="preserve"> 8</w:t>
      </w:r>
      <w:r>
        <w:t> §</w:t>
      </w:r>
      <w:r w:rsidRPr="00410381">
        <w:t xml:space="preserve"> och 13</w:t>
      </w:r>
      <w:r>
        <w:t> kap.</w:t>
      </w:r>
      <w:r w:rsidRPr="00410381">
        <w:t xml:space="preserve"> 17</w:t>
      </w:r>
      <w:r>
        <w:t> §</w:t>
      </w:r>
      <w:r w:rsidRPr="00410381">
        <w:t xml:space="preserve"> </w:t>
      </w:r>
      <w:r>
        <w:t>försäkringsrörelselagen</w:t>
      </w:r>
      <w:r w:rsidRPr="00707DF9">
        <w:t xml:space="preserve"> </w:t>
      </w:r>
      <w:r w:rsidRPr="00410381">
        <w:t>om uppgifter inför styrelseval,</w:t>
      </w:r>
    </w:p>
    <w:p w14:paraId="4CEEBB74" w14:textId="77777777" w:rsidR="002734C2" w:rsidRPr="00707DF9" w:rsidRDefault="002734C2" w:rsidP="002734C2">
      <w:pPr>
        <w:pStyle w:val="Brdtextmedindrag"/>
      </w:pPr>
      <w:r w:rsidRPr="006B769C">
        <w:t>–</w:t>
      </w:r>
      <w:r>
        <w:t> </w:t>
      </w:r>
      <w:r w:rsidRPr="00410381">
        <w:t>11</w:t>
      </w:r>
      <w:r>
        <w:t> kap.</w:t>
      </w:r>
      <w:r w:rsidRPr="00410381">
        <w:t xml:space="preserve"> 10</w:t>
      </w:r>
      <w:r>
        <w:t> §</w:t>
      </w:r>
      <w:r w:rsidRPr="00410381">
        <w:t xml:space="preserve"> och 13</w:t>
      </w:r>
      <w:r>
        <w:t> kap.</w:t>
      </w:r>
      <w:r w:rsidRPr="00410381">
        <w:t xml:space="preserve"> 11</w:t>
      </w:r>
      <w:r>
        <w:t> §</w:t>
      </w:r>
      <w:r w:rsidRPr="00410381">
        <w:t xml:space="preserve"> </w:t>
      </w:r>
      <w:r>
        <w:t>försäkringsrörelselagen</w:t>
      </w:r>
      <w:r w:rsidRPr="00707DF9">
        <w:t xml:space="preserve"> </w:t>
      </w:r>
      <w:r w:rsidRPr="00410381">
        <w:t>om jäv för styrelseledamot,</w:t>
      </w:r>
      <w:r>
        <w:t xml:space="preserve"> och</w:t>
      </w:r>
    </w:p>
    <w:p w14:paraId="7D9A23B5" w14:textId="77777777" w:rsidR="002734C2" w:rsidRPr="005C60A0" w:rsidRDefault="002734C2" w:rsidP="002734C2">
      <w:pPr>
        <w:pStyle w:val="Brdtextmedindrag"/>
      </w:pPr>
      <w:r w:rsidRPr="006B769C">
        <w:t>–</w:t>
      </w:r>
      <w:r>
        <w:t> </w:t>
      </w:r>
      <w:r w:rsidRPr="00410381">
        <w:t>17</w:t>
      </w:r>
      <w:r>
        <w:t> kap.</w:t>
      </w:r>
      <w:r w:rsidRPr="00410381">
        <w:t xml:space="preserve"> 13</w:t>
      </w:r>
      <w:r>
        <w:t> §</w:t>
      </w:r>
      <w:r w:rsidRPr="00410381">
        <w:t xml:space="preserve"> </w:t>
      </w:r>
      <w:r>
        <w:t>försäkringsrörelselagen</w:t>
      </w:r>
      <w:r w:rsidRPr="005C60A0">
        <w:t xml:space="preserve"> </w:t>
      </w:r>
      <w:r w:rsidRPr="00410381">
        <w:t xml:space="preserve">om rätt för </w:t>
      </w:r>
      <w:r>
        <w:t>Finansinspektionen</w:t>
      </w:r>
      <w:r w:rsidRPr="00410381">
        <w:t xml:space="preserve"> att sammankalla</w:t>
      </w:r>
      <w:r w:rsidRPr="005C60A0">
        <w:t xml:space="preserve"> </w:t>
      </w:r>
      <w:r w:rsidRPr="00410381">
        <w:t>styrelsen och närvara vid sådant sammanträde samt delta i</w:t>
      </w:r>
      <w:r w:rsidRPr="005C60A0">
        <w:t xml:space="preserve"> </w:t>
      </w:r>
      <w:r w:rsidRPr="00410381">
        <w:t>överläggningarna</w:t>
      </w:r>
      <w:r>
        <w:t>.</w:t>
      </w:r>
    </w:p>
    <w:p w14:paraId="1D58DD67" w14:textId="77777777" w:rsidR="002734C2" w:rsidRDefault="002734C2" w:rsidP="002734C2">
      <w:pPr>
        <w:pStyle w:val="Brdtextmedindrag"/>
      </w:pPr>
      <w:r w:rsidRPr="00410381">
        <w:t>Av 16</w:t>
      </w:r>
      <w:r>
        <w:t> §</w:t>
      </w:r>
      <w:r w:rsidRPr="00410381">
        <w:t xml:space="preserve"> andra stycket och 22</w:t>
      </w:r>
      <w:r>
        <w:t> §</w:t>
      </w:r>
      <w:r w:rsidRPr="00410381">
        <w:t xml:space="preserve"> lagen (2004:575) om</w:t>
      </w:r>
      <w:r w:rsidRPr="005C60A0">
        <w:t xml:space="preserve"> </w:t>
      </w:r>
      <w:r w:rsidRPr="00410381">
        <w:t>europabolag samt 21</w:t>
      </w:r>
      <w:r>
        <w:t> §</w:t>
      </w:r>
      <w:r w:rsidRPr="00410381">
        <w:t xml:space="preserve"> andra stycket och 26</w:t>
      </w:r>
      <w:r>
        <w:t> §</w:t>
      </w:r>
      <w:r w:rsidRPr="00410381">
        <w:t xml:space="preserve"> lagen (2006:595)</w:t>
      </w:r>
      <w:r w:rsidRPr="005C60A0">
        <w:t xml:space="preserve"> </w:t>
      </w:r>
      <w:r w:rsidRPr="00410381">
        <w:t>om europakooperativ framgår att de i första stycket angivna</w:t>
      </w:r>
      <w:r w:rsidRPr="005C60A0">
        <w:t xml:space="preserve"> </w:t>
      </w:r>
      <w:r w:rsidRPr="00410381">
        <w:t>bestämmelserna om styrelsen eller dess ledamöter ska</w:t>
      </w:r>
      <w:r w:rsidRPr="005C60A0">
        <w:t xml:space="preserve"> </w:t>
      </w:r>
      <w:r w:rsidRPr="00410381">
        <w:t>tillämpas också på ett europabolags eller ett</w:t>
      </w:r>
      <w:r w:rsidRPr="005C60A0">
        <w:t xml:space="preserve"> </w:t>
      </w:r>
      <w:r w:rsidRPr="00410381">
        <w:t>europakooperativs lednings- eller förvaltningsorgan eller</w:t>
      </w:r>
      <w:r w:rsidRPr="005C60A0">
        <w:t xml:space="preserve"> </w:t>
      </w:r>
      <w:r w:rsidRPr="00410381">
        <w:t>dess ledamöter.</w:t>
      </w:r>
    </w:p>
    <w:p w14:paraId="75327BA0" w14:textId="77777777" w:rsidR="002734C2" w:rsidRDefault="002734C2" w:rsidP="002734C2">
      <w:pPr>
        <w:pStyle w:val="Rubrik4utannumrering"/>
      </w:pPr>
      <w:r>
        <w:t>Förhandsbesked</w:t>
      </w:r>
    </w:p>
    <w:p w14:paraId="2CBDA6B5" w14:textId="77777777" w:rsidR="002734C2" w:rsidRPr="00A20311" w:rsidRDefault="002734C2" w:rsidP="002734C2">
      <w:pPr>
        <w:pStyle w:val="Brdtext"/>
      </w:pPr>
      <w:r>
        <w:rPr>
          <w:b/>
        </w:rPr>
        <w:t>3 §</w:t>
      </w:r>
      <w:r w:rsidRPr="00640C08">
        <w:t>    </w:t>
      </w:r>
      <w:r>
        <w:t>Finansinspektionen ska, efter ansökan, lämna förhandsbesked om huruvida det krävs tillstånd för en planerad verksamhet.</w:t>
      </w:r>
    </w:p>
    <w:p w14:paraId="02B131B8" w14:textId="77777777" w:rsidR="002734C2" w:rsidRDefault="002734C2" w:rsidP="002734C2">
      <w:pPr>
        <w:pStyle w:val="Rubrik4utannumrering"/>
      </w:pPr>
      <w:r w:rsidRPr="005A134B">
        <w:t xml:space="preserve">Förutsättningar för tillstånd att driva </w:t>
      </w:r>
      <w:r>
        <w:t>tjänstepensionsverksamhet som tjänstepensionsföretag</w:t>
      </w:r>
    </w:p>
    <w:p w14:paraId="62CD09A7" w14:textId="77777777" w:rsidR="002734C2" w:rsidRPr="003A60B6" w:rsidRDefault="002734C2" w:rsidP="002734C2">
      <w:pPr>
        <w:pStyle w:val="Rubrik5utannumrering"/>
        <w:spacing w:before="0"/>
      </w:pPr>
      <w:r>
        <w:t>Förutsättningar för tillstånd</w:t>
      </w:r>
    </w:p>
    <w:p w14:paraId="6EF83325" w14:textId="77777777" w:rsidR="002734C2" w:rsidRDefault="002734C2" w:rsidP="002734C2">
      <w:pPr>
        <w:pStyle w:val="Brdtext"/>
      </w:pPr>
      <w:r>
        <w:rPr>
          <w:b/>
        </w:rPr>
        <w:t>4 §</w:t>
      </w:r>
      <w:r w:rsidRPr="002C2DE9">
        <w:t>    </w:t>
      </w:r>
      <w:r w:rsidRPr="00410381">
        <w:t>Ett företag ska ges tillstånd att driva</w:t>
      </w:r>
      <w:r>
        <w:t xml:space="preserve"> tjänstepensionsverksamhet som tjänstepensionsföretag</w:t>
      </w:r>
      <w:r w:rsidRPr="00410381">
        <w:t>, om</w:t>
      </w:r>
    </w:p>
    <w:p w14:paraId="42CEFD5D" w14:textId="77777777" w:rsidR="002734C2" w:rsidRDefault="002734C2" w:rsidP="002734C2">
      <w:pPr>
        <w:pStyle w:val="Brdtextmedindrag"/>
      </w:pPr>
      <w:r w:rsidRPr="00410381">
        <w:t>1.</w:t>
      </w:r>
      <w:r>
        <w:t> </w:t>
      </w:r>
      <w:r w:rsidRPr="00410381">
        <w:t xml:space="preserve">bolagsordningen eller stadgarna </w:t>
      </w:r>
      <w:r w:rsidRPr="00613520">
        <w:t>stämmer överens</w:t>
      </w:r>
      <w:r w:rsidRPr="00410381">
        <w:t xml:space="preserve"> med denna lag och andra författningar som reglerar ett företags bolagsordning eller stadgar samt i övrigt innehåller de särskilda bestämmelser som behövs med hänsyn till omfattningen och arten av den planerade verksamheten,</w:t>
      </w:r>
    </w:p>
    <w:p w14:paraId="19DABA6B" w14:textId="77777777" w:rsidR="002734C2" w:rsidRDefault="002734C2" w:rsidP="002734C2">
      <w:pPr>
        <w:pStyle w:val="Brdtextmedindrag"/>
      </w:pPr>
      <w:r w:rsidRPr="00410381">
        <w:lastRenderedPageBreak/>
        <w:t>2.</w:t>
      </w:r>
      <w:r>
        <w:t> </w:t>
      </w:r>
      <w:r w:rsidRPr="00410381">
        <w:t>den planerade verksamheten kan antas komma att uppfylla kraven enligt bestämmelserna i denna lag och andra författningar som reglerar företagets verksamhet,</w:t>
      </w:r>
    </w:p>
    <w:p w14:paraId="772E6858" w14:textId="77777777" w:rsidR="002734C2" w:rsidRDefault="002734C2" w:rsidP="002734C2">
      <w:pPr>
        <w:pStyle w:val="Brdtextmedindrag"/>
      </w:pPr>
      <w:r w:rsidRPr="00410381">
        <w:t>3.</w:t>
      </w:r>
      <w:r>
        <w:t> </w:t>
      </w:r>
      <w:r w:rsidRPr="00410381">
        <w:t>den som kommer att ha ett kva</w:t>
      </w:r>
      <w:r>
        <w:t>lificerat innehav i ett tjänste</w:t>
      </w:r>
      <w:r w:rsidRPr="00410381">
        <w:t>pensions</w:t>
      </w:r>
      <w:r>
        <w:softHyphen/>
      </w:r>
      <w:r w:rsidRPr="00410381">
        <w:t>aktiebolag bedöms lämplig att utöva ett väsentligt inflytande över ledningen av tjänstepensionsaktiebolaget, och</w:t>
      </w:r>
    </w:p>
    <w:p w14:paraId="4A65F121" w14:textId="77777777" w:rsidR="002734C2" w:rsidRDefault="002734C2" w:rsidP="002734C2">
      <w:pPr>
        <w:pStyle w:val="Brdtextmedindrag"/>
      </w:pPr>
      <w:r w:rsidRPr="00410381">
        <w:t>4.</w:t>
      </w:r>
      <w:r>
        <w:t> </w:t>
      </w:r>
      <w:r w:rsidRPr="00410381">
        <w:t>de</w:t>
      </w:r>
      <w:r>
        <w:t>n</w:t>
      </w:r>
      <w:r w:rsidRPr="00410381">
        <w:t xml:space="preserve"> som avses ingå i styrelsen för företaget el</w:t>
      </w:r>
      <w:r>
        <w:t>ler vara verk</w:t>
      </w:r>
      <w:r w:rsidRPr="00410381">
        <w:t>ställande direktör i det, eller vara ersättare för någon av dem, eller de</w:t>
      </w:r>
      <w:r>
        <w:t>n</w:t>
      </w:r>
      <w:r w:rsidRPr="00410381">
        <w:t xml:space="preserve"> som avses ansvara för en sådan </w:t>
      </w:r>
      <w:r>
        <w:t xml:space="preserve">central </w:t>
      </w:r>
      <w:r w:rsidRPr="00410381">
        <w:t xml:space="preserve">funktion som </w:t>
      </w:r>
      <w:r w:rsidRPr="002122EF">
        <w:t>anges i 9</w:t>
      </w:r>
      <w:r>
        <w:t> </w:t>
      </w:r>
      <w:r w:rsidRPr="002122EF">
        <w:t xml:space="preserve">kap. </w:t>
      </w:r>
      <w:r>
        <w:t>8 </w:t>
      </w:r>
      <w:r w:rsidRPr="002122EF">
        <w:t>§ uppfyller de lämplighetskrav som anges i 9</w:t>
      </w:r>
      <w:r>
        <w:t> </w:t>
      </w:r>
      <w:r w:rsidRPr="002122EF">
        <w:t xml:space="preserve">kap. </w:t>
      </w:r>
      <w:r>
        <w:t>3 </w:t>
      </w:r>
      <w:r w:rsidRPr="002122EF">
        <w:t>§.</w:t>
      </w:r>
    </w:p>
    <w:p w14:paraId="43E04DE3" w14:textId="77777777" w:rsidR="002734C2" w:rsidRDefault="002734C2" w:rsidP="002734C2">
      <w:pPr>
        <w:pStyle w:val="Brdtextmedindrag"/>
      </w:pPr>
      <w:r w:rsidRPr="00D10B9C">
        <w:t>Vid bedömningen enligt första stycket</w:t>
      </w:r>
      <w:r>
        <w:t> </w:t>
      </w:r>
      <w:r w:rsidRPr="00D10B9C">
        <w:t>3 ska kriterierna i 12 kap. 2</w:t>
      </w:r>
      <w:r w:rsidRPr="000A7C2D">
        <w:t xml:space="preserve"> och 3</w:t>
      </w:r>
      <w:r w:rsidRPr="00D10B9C">
        <w:t> </w:t>
      </w:r>
      <w:r w:rsidRPr="000A7C2D">
        <w:t>§</w:t>
      </w:r>
      <w:r w:rsidRPr="00D10B9C">
        <w:t>§ beaktas.</w:t>
      </w:r>
    </w:p>
    <w:p w14:paraId="0F18E193" w14:textId="77777777" w:rsidR="002734C2" w:rsidRDefault="002734C2" w:rsidP="002734C2">
      <w:pPr>
        <w:pStyle w:val="Rubrik5utannumrering"/>
      </w:pPr>
      <w:r>
        <w:t>Omvandling av försäkringsföretag till tjänstepensionsföretag</w:t>
      </w:r>
    </w:p>
    <w:p w14:paraId="48926B4A" w14:textId="74B02C27" w:rsidR="002734C2" w:rsidRDefault="002734C2" w:rsidP="002734C2">
      <w:pPr>
        <w:pStyle w:val="Brdtext"/>
      </w:pPr>
      <w:r w:rsidRPr="00B17581">
        <w:rPr>
          <w:b/>
        </w:rPr>
        <w:t>5 §    </w:t>
      </w:r>
      <w:r>
        <w:t>Ett försäkringsföretag ska ges tillstånd att driva tjänstepensions</w:t>
      </w:r>
      <w:r>
        <w:softHyphen/>
        <w:t xml:space="preserve">verksamhet som tjänstepensionsföretag (omvandling), om </w:t>
      </w:r>
    </w:p>
    <w:p w14:paraId="342ADA23" w14:textId="77777777" w:rsidR="002734C2" w:rsidRPr="004F6472" w:rsidRDefault="002734C2" w:rsidP="002734C2">
      <w:pPr>
        <w:pStyle w:val="Brdtextmedindrag"/>
      </w:pPr>
      <w:r>
        <w:t>1. förutsättningarna enligt 4 § är uppfyllda,</w:t>
      </w:r>
    </w:p>
    <w:p w14:paraId="6AFF4BE6" w14:textId="77777777" w:rsidR="002734C2" w:rsidRPr="007D33EC" w:rsidRDefault="002734C2" w:rsidP="002734C2">
      <w:pPr>
        <w:pStyle w:val="Brdtextmedindrag"/>
      </w:pPr>
      <w:r>
        <w:t>2</w:t>
      </w:r>
      <w:r w:rsidRPr="007D33EC">
        <w:t>. </w:t>
      </w:r>
      <w:r>
        <w:t>den rätt som tillkommer försäkringstagarna, de försäkrade och andra ersättningsberättigade inte försämras, och</w:t>
      </w:r>
    </w:p>
    <w:p w14:paraId="5F0FB8EE" w14:textId="77777777" w:rsidR="002734C2" w:rsidRPr="007D33EC" w:rsidRDefault="002734C2" w:rsidP="002734C2">
      <w:pPr>
        <w:pStyle w:val="Brdtextmedindrag"/>
      </w:pPr>
      <w:r>
        <w:t>3. ansökan om tillstånd har godkänts</w:t>
      </w:r>
    </w:p>
    <w:p w14:paraId="79365E65" w14:textId="77777777" w:rsidR="002734C2" w:rsidRPr="007D33EC" w:rsidRDefault="002734C2" w:rsidP="00AA5B6B">
      <w:pPr>
        <w:pStyle w:val="Brdtextmedindrag"/>
      </w:pPr>
      <w:r>
        <w:t>a) i fråga om ett försäkringsaktiebolag</w:t>
      </w:r>
      <w:r w:rsidRPr="007D33EC">
        <w:t xml:space="preserve">, genom ett bolagsstämmobeslut som </w:t>
      </w:r>
      <w:r>
        <w:t>stöds</w:t>
      </w:r>
      <w:r w:rsidRPr="007D33EC">
        <w:t xml:space="preserve"> av aktieägare med minst två tredjedelar av såväl de avgivna rösterna som de aktier som är företrädda på stämman,</w:t>
      </w:r>
    </w:p>
    <w:p w14:paraId="35D04406" w14:textId="67650E05" w:rsidR="002734C2" w:rsidRPr="007D33EC" w:rsidRDefault="002734C2" w:rsidP="00AA5B6B">
      <w:pPr>
        <w:pStyle w:val="Brdtextmedindrag"/>
      </w:pPr>
      <w:r>
        <w:t>b)</w:t>
      </w:r>
      <w:r w:rsidRPr="007D33EC">
        <w:t> </w:t>
      </w:r>
      <w:r>
        <w:t>i fråga om</w:t>
      </w:r>
      <w:r w:rsidRPr="007D33EC">
        <w:t xml:space="preserve"> ett ömsesidigt försäkringsbolag, genom ett bolags</w:t>
      </w:r>
      <w:r>
        <w:softHyphen/>
      </w:r>
      <w:r w:rsidRPr="007D33EC">
        <w:t>stämmo</w:t>
      </w:r>
      <w:r w:rsidR="00D47E52">
        <w:softHyphen/>
      </w:r>
      <w:r w:rsidRPr="007D33EC">
        <w:t xml:space="preserve">beslut som </w:t>
      </w:r>
      <w:r>
        <w:t>stöds</w:t>
      </w:r>
      <w:r w:rsidRPr="007D33EC">
        <w:t xml:space="preserve"> av minst två</w:t>
      </w:r>
      <w:r>
        <w:t> </w:t>
      </w:r>
      <w:r w:rsidRPr="007D33EC">
        <w:t>tredjedelar av de röstande,</w:t>
      </w:r>
      <w:r>
        <w:t xml:space="preserve"> och</w:t>
      </w:r>
    </w:p>
    <w:p w14:paraId="11CE736C" w14:textId="77777777" w:rsidR="002734C2" w:rsidRPr="007D33EC" w:rsidRDefault="002734C2" w:rsidP="002734C2">
      <w:pPr>
        <w:pStyle w:val="Brdtextmedindrag"/>
      </w:pPr>
      <w:r>
        <w:t>c)</w:t>
      </w:r>
      <w:r w:rsidRPr="007D33EC">
        <w:t> </w:t>
      </w:r>
      <w:r>
        <w:t>i fråga om</w:t>
      </w:r>
      <w:r w:rsidRPr="007D33EC">
        <w:t xml:space="preserve"> en försäkringsförening, genom ett föreningsstämmobeslut som </w:t>
      </w:r>
      <w:r>
        <w:t>stöds</w:t>
      </w:r>
      <w:r w:rsidRPr="007D33EC">
        <w:t xml:space="preserve"> av minst två tredjedelar av de röstande</w:t>
      </w:r>
      <w:r>
        <w:t>.</w:t>
      </w:r>
    </w:p>
    <w:p w14:paraId="382EB686" w14:textId="77777777" w:rsidR="002734C2" w:rsidRDefault="002734C2" w:rsidP="00AA5B6B">
      <w:pPr>
        <w:pStyle w:val="Rubrik5utannumrering"/>
      </w:pPr>
      <w:r>
        <w:t>Nära förbindelser</w:t>
      </w:r>
    </w:p>
    <w:p w14:paraId="731D06AC" w14:textId="77777777" w:rsidR="002734C2" w:rsidRPr="003A60B6" w:rsidRDefault="002734C2" w:rsidP="002734C2">
      <w:pPr>
        <w:pStyle w:val="Brdtext"/>
      </w:pPr>
      <w:r>
        <w:rPr>
          <w:b/>
        </w:rPr>
        <w:t>6 §</w:t>
      </w:r>
      <w:r w:rsidRPr="00640C08">
        <w:t>    </w:t>
      </w:r>
      <w:r>
        <w:t>Om företaget har eller kan förväntas komma att få nära förbindelser med någon annan, får tillstånd ges bara om förbindelserna inte hindrar en effektiv tillsyn över företaget.</w:t>
      </w:r>
    </w:p>
    <w:p w14:paraId="3B95E614" w14:textId="77777777" w:rsidR="002734C2" w:rsidRDefault="002734C2" w:rsidP="002734C2">
      <w:pPr>
        <w:pStyle w:val="Rubrik4utannumrering"/>
      </w:pPr>
      <w:r>
        <w:t>Tillstånds varaktighet samt förlängning och ändring av tillstånd</w:t>
      </w:r>
    </w:p>
    <w:p w14:paraId="00A84ED5" w14:textId="032D3148" w:rsidR="002734C2" w:rsidRDefault="002734C2" w:rsidP="002734C2">
      <w:pPr>
        <w:pStyle w:val="Brdtext"/>
      </w:pPr>
      <w:r>
        <w:rPr>
          <w:b/>
        </w:rPr>
        <w:t>7 §</w:t>
      </w:r>
      <w:r w:rsidRPr="00640C08">
        <w:t>    </w:t>
      </w:r>
      <w:r>
        <w:t xml:space="preserve">Tillstånd </w:t>
      </w:r>
      <w:r w:rsidRPr="00410381">
        <w:t>att driva</w:t>
      </w:r>
      <w:r>
        <w:t xml:space="preserve"> tjänstepensionsverksamhet som tjänstepensions</w:t>
      </w:r>
      <w:r>
        <w:softHyphen/>
        <w:t>företag</w:t>
      </w:r>
      <w:r w:rsidRPr="00410381">
        <w:t xml:space="preserve"> ges tills vidar</w:t>
      </w:r>
      <w:r>
        <w:t>e eller, om särskilda omständig</w:t>
      </w:r>
      <w:r w:rsidRPr="00410381">
        <w:t xml:space="preserve">heter ger anledning till </w:t>
      </w:r>
      <w:r w:rsidRPr="00434140">
        <w:t>det</w:t>
      </w:r>
      <w:r w:rsidRPr="00410381">
        <w:t>, för bestämd tid, högst tio år, och därutöver till det löpande räkenskapsårets slut.</w:t>
      </w:r>
      <w:r>
        <w:t xml:space="preserve"> </w:t>
      </w:r>
    </w:p>
    <w:p w14:paraId="53E4F262" w14:textId="77777777" w:rsidR="002734C2" w:rsidRDefault="002734C2" w:rsidP="002734C2">
      <w:pPr>
        <w:pStyle w:val="Brdtextmedindrag"/>
      </w:pPr>
      <w:r w:rsidRPr="00410381">
        <w:t>Vid förlängning av ett till</w:t>
      </w:r>
      <w:r>
        <w:t>stånd som har getts ett tjänstepensionsföretag</w:t>
      </w:r>
      <w:r w:rsidRPr="00410381">
        <w:t xml:space="preserve"> för bestämd tid samt vid ändring av ett meddelat tillstånd gäller </w:t>
      </w:r>
      <w:r>
        <w:t>4 och 6 §§ i til</w:t>
      </w:r>
      <w:r w:rsidRPr="00410381">
        <w:t>lämpliga delar</w:t>
      </w:r>
      <w:r>
        <w:t>.</w:t>
      </w:r>
    </w:p>
    <w:p w14:paraId="11336B81" w14:textId="77777777" w:rsidR="002734C2" w:rsidRDefault="002734C2" w:rsidP="002734C2">
      <w:pPr>
        <w:pStyle w:val="Brdtextmedindrag"/>
      </w:pPr>
    </w:p>
    <w:p w14:paraId="46F284EB" w14:textId="587BCACB" w:rsidR="00EB4015" w:rsidRDefault="002734C2" w:rsidP="00AA5B6B">
      <w:pPr>
        <w:pStyle w:val="Brdtext"/>
      </w:pPr>
      <w:r>
        <w:rPr>
          <w:b/>
        </w:rPr>
        <w:t>8 §</w:t>
      </w:r>
      <w:r w:rsidRPr="00640C08">
        <w:t>    </w:t>
      </w:r>
      <w:r>
        <w:t>Beslut att ansöka om förlängning av ett tillstånd ska i ett tjänste</w:t>
      </w:r>
      <w:r w:rsidR="002115DE">
        <w:softHyphen/>
      </w:r>
      <w:r>
        <w:t>pensionsaktiebolag och ett ömsesidigt tjänstepensionsbolag fattas av bolagsstämman och i en tjänstepensionsförening av föreningsstämman.</w:t>
      </w:r>
    </w:p>
    <w:p w14:paraId="201FBD64" w14:textId="6514A734" w:rsidR="00AA5B6B" w:rsidRDefault="00AA5B6B" w:rsidP="00AA5B6B">
      <w:pPr>
        <w:pStyle w:val="Brdtextmedindrag"/>
      </w:pPr>
    </w:p>
    <w:p w14:paraId="645F5AD1" w14:textId="77777777" w:rsidR="00AA5B6B" w:rsidRPr="00AA5B6B" w:rsidRDefault="00AA5B6B" w:rsidP="00AA5B6B">
      <w:pPr>
        <w:pStyle w:val="Brdtextmedindrag"/>
      </w:pPr>
    </w:p>
    <w:p w14:paraId="02539167" w14:textId="30CD7BB2" w:rsidR="002734C2" w:rsidRPr="00370DA6" w:rsidRDefault="002734C2" w:rsidP="00AA5B6B">
      <w:pPr>
        <w:pStyle w:val="Rubrik4utannumrering"/>
        <w:spacing w:before="120"/>
      </w:pPr>
      <w:r w:rsidRPr="00370DA6">
        <w:lastRenderedPageBreak/>
        <w:t>Prövning av bolagsordning och stadgar</w:t>
      </w:r>
    </w:p>
    <w:p w14:paraId="5AFDD896" w14:textId="77777777" w:rsidR="002734C2" w:rsidRDefault="002734C2" w:rsidP="002734C2">
      <w:pPr>
        <w:pStyle w:val="Brdtext"/>
      </w:pPr>
      <w:r>
        <w:rPr>
          <w:b/>
        </w:rPr>
        <w:t>9 §</w:t>
      </w:r>
      <w:r w:rsidRPr="00640C08">
        <w:t>    </w:t>
      </w:r>
      <w:r w:rsidRPr="00410381">
        <w:t xml:space="preserve">Frågan om godkännande av bolagsordning eller stadgar för ett företag ska prövas i samband med </w:t>
      </w:r>
      <w:r>
        <w:t>prövningen av</w:t>
      </w:r>
      <w:r w:rsidRPr="00410381">
        <w:t xml:space="preserve"> om företaget ska få tillstånd att driva </w:t>
      </w:r>
      <w:r>
        <w:t>tjänstepensionsverksamhet som tjänstepensionsföretag</w:t>
      </w:r>
      <w:r w:rsidRPr="00410381">
        <w:t>.</w:t>
      </w:r>
    </w:p>
    <w:p w14:paraId="576AC6DD" w14:textId="77777777" w:rsidR="002734C2" w:rsidRDefault="002734C2" w:rsidP="002734C2">
      <w:pPr>
        <w:pStyle w:val="Brdtextmedindrag"/>
      </w:pPr>
      <w:r w:rsidRPr="003A60B6">
        <w:t xml:space="preserve">Ett företags beslut om att anta bolagsordning eller stadgar får inte registreras innan bolagsordningen eller stadgarna har </w:t>
      </w:r>
      <w:r w:rsidRPr="00CD38F0">
        <w:t>godkänts.</w:t>
      </w:r>
      <w:r>
        <w:t xml:space="preserve"> </w:t>
      </w:r>
    </w:p>
    <w:p w14:paraId="365BEAFF" w14:textId="77777777" w:rsidR="002734C2" w:rsidRDefault="002734C2" w:rsidP="002734C2">
      <w:pPr>
        <w:pStyle w:val="Brdtextmedindrag"/>
      </w:pPr>
    </w:p>
    <w:p w14:paraId="7F5302E3" w14:textId="77777777" w:rsidR="002734C2" w:rsidRDefault="002734C2" w:rsidP="002734C2">
      <w:pPr>
        <w:pStyle w:val="Brdtext"/>
      </w:pPr>
      <w:r>
        <w:rPr>
          <w:b/>
        </w:rPr>
        <w:t>10 §</w:t>
      </w:r>
      <w:r w:rsidRPr="00640C08">
        <w:t>    </w:t>
      </w:r>
      <w:r>
        <w:t>Ett tjänstepensionsföretag som har beslutat att ändra sin bolags</w:t>
      </w:r>
      <w:r>
        <w:softHyphen/>
        <w:t xml:space="preserve">ordning eller sina stadgar ska ansöka om godkännande av ändringen. Ändringen ska godkännas om bolagsordningen eller stadgarna </w:t>
      </w:r>
      <w:r w:rsidRPr="00434140">
        <w:t>stämmer överens</w:t>
      </w:r>
      <w:r>
        <w:t xml:space="preserve"> med denna lag och andra författningar som reglerar ett företags bolagsordning eller stadgar samt i övrigt innehåller de särskilda bestämmelser som behövs med hänsyn till omfattningen och arten av företagets verksamhet. </w:t>
      </w:r>
    </w:p>
    <w:p w14:paraId="2EA2BEE5" w14:textId="77777777" w:rsidR="002734C2" w:rsidRDefault="002734C2" w:rsidP="00AA5B6B">
      <w:pPr>
        <w:pStyle w:val="Brdtextmedindrag"/>
      </w:pPr>
      <w:r>
        <w:t>Ett tjänstepensionsföretags beslut om ändring av bolagsordning eller stadgar får inte registreras innan ändringen har godkänts.</w:t>
      </w:r>
    </w:p>
    <w:p w14:paraId="3482178E" w14:textId="77777777" w:rsidR="002734C2" w:rsidRDefault="002734C2" w:rsidP="002734C2">
      <w:pPr>
        <w:pStyle w:val="Rubrik4utannumrering"/>
      </w:pPr>
      <w:bookmarkStart w:id="15" w:name="_Hlk8808406"/>
      <w:r>
        <w:t>Vad ett tillstånd ska avse</w:t>
      </w:r>
    </w:p>
    <w:p w14:paraId="7DCE7D8C" w14:textId="77777777" w:rsidR="002734C2" w:rsidRDefault="002734C2" w:rsidP="00AA5B6B">
      <w:pPr>
        <w:pStyle w:val="Brdtext"/>
      </w:pPr>
      <w:r>
        <w:rPr>
          <w:b/>
        </w:rPr>
        <w:t>11 §</w:t>
      </w:r>
      <w:r w:rsidRPr="00640C08">
        <w:t>    </w:t>
      </w:r>
      <w:r>
        <w:t>Tillstånd att driva tjänstepensionsverksamhet som tjänstepensions</w:t>
      </w:r>
      <w:r>
        <w:softHyphen/>
        <w:t>företag ska avse en eller flera av följande försäkringsklasser eller risk som hänför sig till en sådan klass:</w:t>
      </w:r>
    </w:p>
    <w:p w14:paraId="75B35154" w14:textId="77777777" w:rsidR="002734C2" w:rsidRDefault="002734C2" w:rsidP="002734C2">
      <w:pPr>
        <w:pStyle w:val="Brdtextmedindrag"/>
      </w:pPr>
      <w:r w:rsidRPr="00417249">
        <w:t>–</w:t>
      </w:r>
      <w:r>
        <w:t> </w:t>
      </w:r>
      <w:r w:rsidRPr="00417249">
        <w:t>I</w:t>
      </w:r>
      <w:r>
        <w:t> </w:t>
      </w:r>
      <w:r w:rsidRPr="00417249">
        <w:t>a</w:t>
      </w:r>
      <w:r>
        <w:t>, </w:t>
      </w:r>
      <w:r w:rsidRPr="00417249">
        <w:t xml:space="preserve">försäkring där utbetalning av försäkringsbelopp (engångsbelopp eller periodiska utbetalningar) är beroende av en persons eller flera personers liv, dock inte försäkringar enligt klass III, </w:t>
      </w:r>
    </w:p>
    <w:p w14:paraId="7B43EBE3" w14:textId="77777777" w:rsidR="002734C2" w:rsidRDefault="002734C2" w:rsidP="002734C2">
      <w:pPr>
        <w:pStyle w:val="Brdtextmedindrag"/>
      </w:pPr>
      <w:r w:rsidRPr="00417249">
        <w:t>–</w:t>
      </w:r>
      <w:r>
        <w:t> </w:t>
      </w:r>
      <w:r w:rsidRPr="00417249">
        <w:t>I</w:t>
      </w:r>
      <w:r>
        <w:t> </w:t>
      </w:r>
      <w:r w:rsidRPr="00417249">
        <w:t>b</w:t>
      </w:r>
      <w:r>
        <w:t>, </w:t>
      </w:r>
      <w:r w:rsidRPr="00417249">
        <w:t>försäkring som meddelas som tillägg till försäkring enligt klass</w:t>
      </w:r>
      <w:r>
        <w:t> </w:t>
      </w:r>
      <w:r w:rsidRPr="00417249">
        <w:t>I</w:t>
      </w:r>
      <w:r>
        <w:t> </w:t>
      </w:r>
      <w:r w:rsidRPr="00417249">
        <w:t xml:space="preserve">a, </w:t>
      </w:r>
    </w:p>
    <w:p w14:paraId="77BD64B7" w14:textId="77777777" w:rsidR="002734C2" w:rsidRDefault="002734C2" w:rsidP="002734C2">
      <w:pPr>
        <w:pStyle w:val="Brdtextmedindrag"/>
      </w:pPr>
      <w:r w:rsidRPr="00417249">
        <w:t>–</w:t>
      </w:r>
      <w:r>
        <w:t> </w:t>
      </w:r>
      <w:r w:rsidRPr="00417249">
        <w:t>II</w:t>
      </w:r>
      <w:r>
        <w:t> </w:t>
      </w:r>
      <w:r w:rsidRPr="00417249">
        <w:t>a</w:t>
      </w:r>
      <w:r>
        <w:t>, </w:t>
      </w:r>
      <w:r w:rsidRPr="00417249">
        <w:t xml:space="preserve">försäkring som utfaller vid giftermål, </w:t>
      </w:r>
    </w:p>
    <w:p w14:paraId="37CDA70F" w14:textId="77777777" w:rsidR="002734C2" w:rsidRDefault="002734C2" w:rsidP="002734C2">
      <w:pPr>
        <w:pStyle w:val="Brdtextmedindrag"/>
      </w:pPr>
      <w:r w:rsidRPr="00417249">
        <w:t>–</w:t>
      </w:r>
      <w:r>
        <w:t> </w:t>
      </w:r>
      <w:r w:rsidRPr="00417249">
        <w:t>II</w:t>
      </w:r>
      <w:r>
        <w:t> </w:t>
      </w:r>
      <w:r w:rsidRPr="00417249">
        <w:t>b</w:t>
      </w:r>
      <w:r>
        <w:t>, </w:t>
      </w:r>
      <w:r w:rsidRPr="00417249">
        <w:t>försäkring som utfaller vid födelse,</w:t>
      </w:r>
    </w:p>
    <w:p w14:paraId="678EB78C" w14:textId="77777777" w:rsidR="002734C2" w:rsidRDefault="002734C2" w:rsidP="002734C2">
      <w:pPr>
        <w:pStyle w:val="Brdtextmedindrag"/>
      </w:pPr>
      <w:r w:rsidRPr="00417249">
        <w:t>–</w:t>
      </w:r>
      <w:r>
        <w:t> </w:t>
      </w:r>
      <w:r w:rsidRPr="00417249">
        <w:t>III</w:t>
      </w:r>
      <w:r>
        <w:t>, </w:t>
      </w:r>
      <w:r w:rsidRPr="00417249">
        <w:t>försäkring som avses i klasserna I</w:t>
      </w:r>
      <w:r>
        <w:t> </w:t>
      </w:r>
      <w:r w:rsidRPr="00417249">
        <w:t>a, II</w:t>
      </w:r>
      <w:r>
        <w:t> </w:t>
      </w:r>
      <w:r w:rsidRPr="00417249">
        <w:t>a och II</w:t>
      </w:r>
      <w:r>
        <w:t> </w:t>
      </w:r>
      <w:r w:rsidRPr="00417249">
        <w:t>b</w:t>
      </w:r>
      <w:r>
        <w:t xml:space="preserve"> </w:t>
      </w:r>
      <w:r w:rsidRPr="000B330B">
        <w:t>och</w:t>
      </w:r>
      <w:r w:rsidRPr="00417249">
        <w:t xml:space="preserve"> som är anknuten till fonder vilka förvaltas av den som har rätt att driva fondverksamhet enligt lagen (2004:46) om värdepappersfonder eller till specialfonder vilka förvaltas av den som har rätt att förvalta specialfonder enligt lagen (2013:561) om förvaltare av alternativa investeringsfonder (fondförsäkring), och</w:t>
      </w:r>
    </w:p>
    <w:p w14:paraId="6924728A" w14:textId="77777777" w:rsidR="002734C2" w:rsidRDefault="002734C2" w:rsidP="002734C2">
      <w:pPr>
        <w:pStyle w:val="Brdtextmedindrag"/>
      </w:pPr>
      <w:r w:rsidRPr="00417249">
        <w:t>–</w:t>
      </w:r>
      <w:r>
        <w:t> </w:t>
      </w:r>
      <w:r w:rsidRPr="00417249">
        <w:t>IV</w:t>
      </w:r>
      <w:r>
        <w:t>, </w:t>
      </w:r>
      <w:r w:rsidRPr="00417249">
        <w:t xml:space="preserve">sjukförsäkring och olycksfallsförsäkring som gäller för längre tid än fem år, under obestämd tid eller till dess den försäkrade uppnått en viss ålder och som inte får sägas upp av </w:t>
      </w:r>
      <w:r>
        <w:t>tjänstepension</w:t>
      </w:r>
      <w:r w:rsidRPr="00417249">
        <w:t xml:space="preserve">sföretaget eller får sägas upp bara under särskilda förhållanden som anges i försäkringsavtalet. </w:t>
      </w:r>
    </w:p>
    <w:bookmarkEnd w:id="15"/>
    <w:p w14:paraId="364AFB90" w14:textId="77777777" w:rsidR="002734C2" w:rsidRPr="00B44041" w:rsidRDefault="002734C2" w:rsidP="002734C2">
      <w:pPr>
        <w:pStyle w:val="Rubrik4utannumrering"/>
      </w:pPr>
      <w:r w:rsidRPr="00B44041">
        <w:t>Ansökan om tillstånd</w:t>
      </w:r>
    </w:p>
    <w:p w14:paraId="75A19E92" w14:textId="77777777" w:rsidR="002734C2" w:rsidRDefault="002734C2" w:rsidP="002734C2">
      <w:pPr>
        <w:pStyle w:val="Rubrik5utannumrering"/>
        <w:spacing w:before="0"/>
      </w:pPr>
      <w:r>
        <w:t>Ansökan om tillstånd före registrering eller bildande</w:t>
      </w:r>
    </w:p>
    <w:p w14:paraId="544D5062" w14:textId="7D6528A9" w:rsidR="002734C2" w:rsidRDefault="002734C2" w:rsidP="002734C2">
      <w:pPr>
        <w:pStyle w:val="Brdtext"/>
      </w:pPr>
      <w:r>
        <w:rPr>
          <w:b/>
        </w:rPr>
        <w:t>12 §</w:t>
      </w:r>
      <w:r w:rsidRPr="00640C08">
        <w:t>    </w:t>
      </w:r>
      <w:r w:rsidRPr="0094711B">
        <w:t xml:space="preserve">Ett aktiebolag får ansöka om tillstånd att driva </w:t>
      </w:r>
      <w:r>
        <w:t>tjänstepensions</w:t>
      </w:r>
      <w:r>
        <w:softHyphen/>
        <w:t>verksamhet som tjänstepensionsföretag</w:t>
      </w:r>
      <w:r w:rsidRPr="0094711B">
        <w:t xml:space="preserve"> innan bolaget har registrerats i aktiebolags- eller europabolagsregistret.</w:t>
      </w:r>
      <w:r>
        <w:t xml:space="preserve"> </w:t>
      </w:r>
    </w:p>
    <w:p w14:paraId="3511977E" w14:textId="77777777" w:rsidR="002734C2" w:rsidRDefault="002734C2" w:rsidP="002734C2">
      <w:pPr>
        <w:pStyle w:val="Brdtextmedindrag"/>
      </w:pPr>
      <w:r w:rsidRPr="0094711B">
        <w:t xml:space="preserve">Om ett aktiebolag har ansökt om tillstånd inom sex månader från </w:t>
      </w:r>
      <w:r>
        <w:t>det att stiftelseurkunden undertecknades</w:t>
      </w:r>
      <w:r w:rsidRPr="0094711B">
        <w:t>, ska tidsfristen i 2</w:t>
      </w:r>
      <w:r>
        <w:t> kap.</w:t>
      </w:r>
      <w:r w:rsidRPr="0094711B">
        <w:t xml:space="preserve"> 22</w:t>
      </w:r>
      <w:r>
        <w:t> §</w:t>
      </w:r>
      <w:r w:rsidRPr="0094711B">
        <w:t xml:space="preserve"> aktiebolags</w:t>
      </w:r>
      <w:r>
        <w:softHyphen/>
      </w:r>
      <w:r w:rsidRPr="0094711B">
        <w:t>lagen (2005:551) för när styrelsen ska anmäla bolaget för registrering räknas från tillståndsbeslutet.</w:t>
      </w:r>
      <w:r>
        <w:t xml:space="preserve"> </w:t>
      </w:r>
    </w:p>
    <w:p w14:paraId="7EED9915" w14:textId="77777777" w:rsidR="002734C2" w:rsidRDefault="002734C2" w:rsidP="002734C2">
      <w:pPr>
        <w:pStyle w:val="Brdtextmedindrag"/>
      </w:pPr>
      <w:r w:rsidRPr="0094711B">
        <w:t>Ett ömsesidigt tjänstepensi</w:t>
      </w:r>
      <w:r>
        <w:t>onsbolag och en tjänstepensions</w:t>
      </w:r>
      <w:r w:rsidRPr="0094711B">
        <w:t>förening ska ansöka om tillstånd innan bolaget respektive föreningen har bildats.</w:t>
      </w:r>
    </w:p>
    <w:p w14:paraId="7C16B270" w14:textId="77777777" w:rsidR="002734C2" w:rsidRDefault="002734C2" w:rsidP="002734C2">
      <w:pPr>
        <w:pStyle w:val="Rubrik5utannumrering"/>
      </w:pPr>
      <w:r w:rsidRPr="00B44041">
        <w:lastRenderedPageBreak/>
        <w:t>Verksamhetsplan</w:t>
      </w:r>
    </w:p>
    <w:p w14:paraId="0DC85D9D" w14:textId="2BC898A6" w:rsidR="002734C2" w:rsidRDefault="002734C2" w:rsidP="002734C2">
      <w:pPr>
        <w:pStyle w:val="Brdtext"/>
      </w:pPr>
      <w:r>
        <w:rPr>
          <w:b/>
        </w:rPr>
        <w:t>13 §</w:t>
      </w:r>
      <w:r w:rsidRPr="00640C08">
        <w:t>    </w:t>
      </w:r>
      <w:r>
        <w:t>En ansökan om tillstånd att driva tjänstepensionsverksamhet som tjänstepensionsföretag ska innehålla en plan för den tilltänkta verk</w:t>
      </w:r>
      <w:r w:rsidR="007B4DD8">
        <w:softHyphen/>
      </w:r>
      <w:r>
        <w:t>samheten.</w:t>
      </w:r>
    </w:p>
    <w:p w14:paraId="5ABC0B4D" w14:textId="77777777" w:rsidR="002734C2" w:rsidRDefault="002734C2" w:rsidP="00AA5B6B">
      <w:pPr>
        <w:pStyle w:val="Rubrik4utannumrering"/>
      </w:pPr>
      <w:r w:rsidRPr="00B44041">
        <w:t>Prövningen av ansök</w:t>
      </w:r>
      <w:r>
        <w:t>an</w:t>
      </w:r>
    </w:p>
    <w:p w14:paraId="7B0A7CCF" w14:textId="77777777" w:rsidR="002734C2" w:rsidRPr="0045790B" w:rsidRDefault="002734C2" w:rsidP="00AA5B6B">
      <w:pPr>
        <w:pStyle w:val="Brdtext"/>
      </w:pPr>
      <w:r>
        <w:rPr>
          <w:b/>
        </w:rPr>
        <w:t>14 §</w:t>
      </w:r>
      <w:r w:rsidRPr="00640C08">
        <w:t>    </w:t>
      </w:r>
      <w:r w:rsidRPr="0094711B">
        <w:rPr>
          <w:spacing w:val="-4"/>
        </w:rPr>
        <w:t xml:space="preserve">En ansökan om tillstånd att driva </w:t>
      </w:r>
      <w:r>
        <w:rPr>
          <w:spacing w:val="-4"/>
        </w:rPr>
        <w:t>tjänstepensionsverksamhet som tjänstepensionsföretag</w:t>
      </w:r>
      <w:r w:rsidRPr="0094711B">
        <w:rPr>
          <w:spacing w:val="-4"/>
        </w:rPr>
        <w:t xml:space="preserve">, liksom frågor om godkännande av bolagsordning eller stadgar enligt </w:t>
      </w:r>
      <w:r>
        <w:rPr>
          <w:spacing w:val="-4"/>
        </w:rPr>
        <w:t>9 eller 10 §</w:t>
      </w:r>
      <w:r w:rsidRPr="0094711B">
        <w:rPr>
          <w:spacing w:val="-4"/>
        </w:rPr>
        <w:t xml:space="preserve">, prövas av </w:t>
      </w:r>
      <w:r>
        <w:rPr>
          <w:spacing w:val="-4"/>
        </w:rPr>
        <w:t>Finansinspektionen</w:t>
      </w:r>
      <w:r w:rsidRPr="0094711B">
        <w:rPr>
          <w:spacing w:val="-4"/>
        </w:rPr>
        <w:t>.</w:t>
      </w:r>
      <w:r w:rsidRPr="0082021C">
        <w:rPr>
          <w:spacing w:val="-4"/>
        </w:rPr>
        <w:t xml:space="preserve"> </w:t>
      </w:r>
    </w:p>
    <w:p w14:paraId="5C630A5B" w14:textId="77777777" w:rsidR="002734C2" w:rsidRDefault="002734C2" w:rsidP="002734C2">
      <w:pPr>
        <w:pStyle w:val="Rubrik4utannumrering"/>
      </w:pPr>
      <w:r>
        <w:t>Bemyndigande</w:t>
      </w:r>
    </w:p>
    <w:p w14:paraId="5E913A52" w14:textId="77777777" w:rsidR="002734C2" w:rsidRDefault="002734C2" w:rsidP="002734C2">
      <w:pPr>
        <w:pStyle w:val="Brdtext"/>
      </w:pPr>
      <w:r>
        <w:rPr>
          <w:b/>
        </w:rPr>
        <w:t>15 §</w:t>
      </w:r>
      <w:r w:rsidRPr="00640C08">
        <w:t>    </w:t>
      </w:r>
      <w:r w:rsidRPr="00CB6D8F">
        <w:t>Regeringen eller den myndighet som regeringen bestämmer får meddela föreskrifter om</w:t>
      </w:r>
      <w:r>
        <w:t xml:space="preserve"> </w:t>
      </w:r>
      <w:r w:rsidRPr="00CB6D8F">
        <w:t xml:space="preserve">vad en </w:t>
      </w:r>
      <w:r>
        <w:t xml:space="preserve">sådan </w:t>
      </w:r>
      <w:r w:rsidRPr="00CB6D8F">
        <w:t xml:space="preserve">verksamhetsplan </w:t>
      </w:r>
      <w:r>
        <w:t xml:space="preserve">som avses i </w:t>
      </w:r>
      <w:r w:rsidRPr="00CB6D8F">
        <w:t>1</w:t>
      </w:r>
      <w:r>
        <w:t>3 §</w:t>
      </w:r>
      <w:r w:rsidRPr="00CB6D8F">
        <w:t xml:space="preserve"> ska innehålla.</w:t>
      </w:r>
    </w:p>
    <w:p w14:paraId="04773FE6" w14:textId="77777777" w:rsidR="002734C2" w:rsidRDefault="002734C2" w:rsidP="002734C2">
      <w:pPr>
        <w:pStyle w:val="Rubrik3utannumrering"/>
      </w:pPr>
      <w:r>
        <w:t>3 kap. Gränsöverskridande verksamhet</w:t>
      </w:r>
    </w:p>
    <w:p w14:paraId="6DDB0171" w14:textId="77777777" w:rsidR="002734C2" w:rsidRDefault="002734C2" w:rsidP="002734C2">
      <w:pPr>
        <w:pStyle w:val="Rubrik4utannumrering"/>
        <w:spacing w:before="0"/>
      </w:pPr>
      <w:r>
        <w:t>Rätt att driva gränsöverskridande verksamhet</w:t>
      </w:r>
    </w:p>
    <w:p w14:paraId="05D3304F" w14:textId="77777777" w:rsidR="002734C2" w:rsidRDefault="002734C2" w:rsidP="002734C2">
      <w:pPr>
        <w:pStyle w:val="Brdtext"/>
      </w:pPr>
      <w:r>
        <w:rPr>
          <w:b/>
        </w:rPr>
        <w:t>1 §    </w:t>
      </w:r>
      <w:r>
        <w:t>Ett tjänstepensionsföretag får driva gränsöverskridande verksamhet om Finansinspektionen godkänner det.</w:t>
      </w:r>
    </w:p>
    <w:p w14:paraId="11F0FBAD" w14:textId="77777777" w:rsidR="002734C2" w:rsidRDefault="002734C2" w:rsidP="00AA5B6B">
      <w:pPr>
        <w:pStyle w:val="Brdtextmedindrag"/>
      </w:pPr>
      <w:r>
        <w:t>Med gränsöverskridande verksamhet avses tjänstepensionsverksamhet där förhållandet mellan det uppdragsgivande företaget och den som i egenskap av försäkringstagare eller försäkrad har rätt till ersättning regleras av social- och arbetsmarknadslagstiftning på tjänste</w:t>
      </w:r>
      <w:r>
        <w:softHyphen/>
        <w:t>pensions</w:t>
      </w:r>
      <w:r>
        <w:softHyphen/>
        <w:t>området i ett annat land inom EES.</w:t>
      </w:r>
    </w:p>
    <w:p w14:paraId="64F3DF6E" w14:textId="77777777" w:rsidR="002734C2" w:rsidRPr="00F26F57" w:rsidRDefault="002734C2" w:rsidP="002734C2">
      <w:pPr>
        <w:pStyle w:val="Rubrik4utannumrering"/>
      </w:pPr>
      <w:r w:rsidRPr="00BB6A12">
        <w:t xml:space="preserve">Underrättelse </w:t>
      </w:r>
      <w:r>
        <w:t>om den planerade verksamheten</w:t>
      </w:r>
      <w:r w:rsidRPr="00BB6A12">
        <w:t xml:space="preserve"> </w:t>
      </w:r>
    </w:p>
    <w:p w14:paraId="7ACF7904" w14:textId="77777777" w:rsidR="002734C2" w:rsidRDefault="002734C2" w:rsidP="002734C2">
      <w:pPr>
        <w:pStyle w:val="Brdtext"/>
      </w:pPr>
      <w:r>
        <w:rPr>
          <w:b/>
        </w:rPr>
        <w:t>2 §</w:t>
      </w:r>
      <w:r w:rsidRPr="00640C08">
        <w:t>    </w:t>
      </w:r>
      <w:r>
        <w:t>Ett tjänstepensionsföretag ska underrätta Finansinspektionen om det avser att driva gränsöverskridande verksamhet.</w:t>
      </w:r>
    </w:p>
    <w:p w14:paraId="04628A8A" w14:textId="77777777" w:rsidR="002734C2" w:rsidRDefault="002734C2" w:rsidP="002734C2">
      <w:pPr>
        <w:pStyle w:val="Brdtextmedindrag"/>
      </w:pPr>
      <w:r>
        <w:t xml:space="preserve">Underrättelsen ska innehålla uppgift om </w:t>
      </w:r>
    </w:p>
    <w:p w14:paraId="53697BD1" w14:textId="77777777" w:rsidR="002734C2" w:rsidRDefault="002734C2" w:rsidP="002734C2">
      <w:pPr>
        <w:pStyle w:val="Brdtextmedindrag"/>
        <w:rPr>
          <w:rFonts w:asciiTheme="minorHAnsi" w:hAnsiTheme="minorHAnsi"/>
          <w:sz w:val="22"/>
        </w:rPr>
      </w:pPr>
      <w:r>
        <w:t xml:space="preserve">1. det uppdragsgivande företagets namn och hemvist, </w:t>
      </w:r>
    </w:p>
    <w:p w14:paraId="10BFD6CC" w14:textId="77777777" w:rsidR="002734C2" w:rsidRDefault="002734C2" w:rsidP="00AA5B6B">
      <w:pPr>
        <w:pStyle w:val="Brdtextmedindrag"/>
      </w:pPr>
      <w:r>
        <w:t>2</w:t>
      </w:r>
      <w:r w:rsidRPr="00DF28B0">
        <w:t>.</w:t>
      </w:r>
      <w:r>
        <w:t> vilket lands social- och arbetsmarknadslagstiftning som reglerar förhållandet mellan det uppdragsgivande företaget och den som i egenskap av försäkringstagare eller försäkrad har rätt till ersättning (värdlandet), och</w:t>
      </w:r>
    </w:p>
    <w:p w14:paraId="2AA009BB" w14:textId="77777777" w:rsidR="002734C2" w:rsidRDefault="002734C2" w:rsidP="002734C2">
      <w:pPr>
        <w:pStyle w:val="Brdtextmedindrag"/>
      </w:pPr>
      <w:r>
        <w:t>3. det huvudsakliga innehållet i de överenskommelser som ska ligga till grund för tjänstepensionsförsäkringarna.</w:t>
      </w:r>
    </w:p>
    <w:p w14:paraId="58A2188F" w14:textId="77777777" w:rsidR="002734C2" w:rsidRDefault="002734C2" w:rsidP="00AA5B6B">
      <w:pPr>
        <w:pStyle w:val="Rubrik4utannumrering"/>
      </w:pPr>
      <w:r>
        <w:t>Godkännande av den planerande verksamheten</w:t>
      </w:r>
    </w:p>
    <w:p w14:paraId="5D9506AE" w14:textId="77777777" w:rsidR="002734C2" w:rsidRDefault="002734C2" w:rsidP="00AA5B6B">
      <w:pPr>
        <w:pStyle w:val="Rubrik5utannumrering"/>
        <w:spacing w:before="0"/>
      </w:pPr>
      <w:r>
        <w:t>Förutsättningar för godkännande</w:t>
      </w:r>
    </w:p>
    <w:p w14:paraId="392E2E28" w14:textId="77777777" w:rsidR="002734C2" w:rsidRDefault="002734C2" w:rsidP="00AA5B6B">
      <w:pPr>
        <w:pStyle w:val="Brdtext"/>
      </w:pPr>
      <w:r>
        <w:rPr>
          <w:b/>
        </w:rPr>
        <w:t>3 §</w:t>
      </w:r>
      <w:r w:rsidRPr="00640C08">
        <w:t>    </w:t>
      </w:r>
      <w:r>
        <w:t>Finansinspektionen ska godkänna den planerade verksamheten om inspektionen bedömer att</w:t>
      </w:r>
    </w:p>
    <w:p w14:paraId="3BAD926B" w14:textId="77777777" w:rsidR="002734C2" w:rsidRDefault="002734C2" w:rsidP="00AA5B6B">
      <w:pPr>
        <w:pStyle w:val="Brdtextmedindrag"/>
      </w:pPr>
      <w:r>
        <w:t>1. tjänstepensionsföretagets organisation är ändamålsenlig med hänsyn till den planerade verksamheten,</w:t>
      </w:r>
    </w:p>
    <w:p w14:paraId="0CD6DD34" w14:textId="77777777" w:rsidR="002734C2" w:rsidRDefault="002734C2" w:rsidP="00AA5B6B">
      <w:pPr>
        <w:pStyle w:val="Brdtextmedindrag"/>
      </w:pPr>
      <w:r>
        <w:t>2. företagets finansiella situation är tillfredsställande med hänsyn till den planerade verksamheten, och</w:t>
      </w:r>
    </w:p>
    <w:p w14:paraId="29F0CE90" w14:textId="77777777" w:rsidR="002734C2" w:rsidRPr="00E57D75" w:rsidRDefault="002734C2" w:rsidP="00AA5B6B">
      <w:pPr>
        <w:pStyle w:val="Brdtextmedindrag"/>
      </w:pPr>
      <w:r w:rsidRPr="00C23A80">
        <w:t>3. </w:t>
      </w:r>
      <w:r>
        <w:t>den som ska leda verksamheten har tillräcklig kompetens och erfarenhet och i övrigt är lämplig för uppgiften.</w:t>
      </w:r>
    </w:p>
    <w:p w14:paraId="16312668" w14:textId="77777777" w:rsidR="002734C2" w:rsidRDefault="002734C2" w:rsidP="002734C2">
      <w:pPr>
        <w:pStyle w:val="Rubrik5utannumrering"/>
      </w:pPr>
      <w:r>
        <w:lastRenderedPageBreak/>
        <w:t>Meddelande till den behöriga myndigheten</w:t>
      </w:r>
    </w:p>
    <w:p w14:paraId="769B312E" w14:textId="77777777" w:rsidR="002734C2" w:rsidRDefault="002734C2" w:rsidP="00AA5B6B">
      <w:pPr>
        <w:pStyle w:val="Brdtext"/>
      </w:pPr>
      <w:r>
        <w:rPr>
          <w:b/>
        </w:rPr>
        <w:t>4 §</w:t>
      </w:r>
      <w:r w:rsidRPr="00640C08">
        <w:t>    </w:t>
      </w:r>
      <w:r>
        <w:t>Om Finansinspektionen godkänner den planerade verksamheten, ska inspektionen lämna ett meddelande till den behöriga myndigheten i värdlandet.</w:t>
      </w:r>
    </w:p>
    <w:p w14:paraId="3ABAA3E7" w14:textId="77777777" w:rsidR="002734C2" w:rsidRDefault="002734C2" w:rsidP="002734C2">
      <w:pPr>
        <w:pStyle w:val="Brdtextmedindrag"/>
      </w:pPr>
      <w:r>
        <w:t>Meddelandet ska lämnas inom tre månader från det att underrättelsen enligt 2 § togs emot.</w:t>
      </w:r>
    </w:p>
    <w:p w14:paraId="252EA7DE" w14:textId="77777777" w:rsidR="002734C2" w:rsidRDefault="002734C2" w:rsidP="002734C2">
      <w:pPr>
        <w:pStyle w:val="Brdtextmedindrag"/>
      </w:pPr>
      <w:r>
        <w:t>Finansinspektionen ska underrätta tjänstepensionsföretaget om att meddelandet lämnas.</w:t>
      </w:r>
    </w:p>
    <w:p w14:paraId="09EAA60D" w14:textId="77777777" w:rsidR="002734C2" w:rsidRPr="00B97798" w:rsidRDefault="002734C2" w:rsidP="002734C2">
      <w:pPr>
        <w:pStyle w:val="Rubrik5utannumrering"/>
      </w:pPr>
      <w:r>
        <w:t>B</w:t>
      </w:r>
      <w:r w:rsidRPr="0054216C">
        <w:t xml:space="preserve">eslut </w:t>
      </w:r>
      <w:r>
        <w:t>ifall</w:t>
      </w:r>
      <w:r w:rsidRPr="00410381">
        <w:t xml:space="preserve"> </w:t>
      </w:r>
      <w:r w:rsidRPr="0054216C">
        <w:t>verksamhet</w:t>
      </w:r>
      <w:r>
        <w:t>en inte godkänns</w:t>
      </w:r>
    </w:p>
    <w:p w14:paraId="09F0EF42" w14:textId="77777777" w:rsidR="002734C2" w:rsidRDefault="002734C2" w:rsidP="00AA5B6B">
      <w:pPr>
        <w:pStyle w:val="Brdtext"/>
      </w:pPr>
      <w:r>
        <w:rPr>
          <w:b/>
        </w:rPr>
        <w:t>5 §</w:t>
      </w:r>
      <w:r w:rsidRPr="00B97798">
        <w:t xml:space="preserve">    Om </w:t>
      </w:r>
      <w:r>
        <w:t>Finansinspektionen</w:t>
      </w:r>
      <w:r w:rsidRPr="00B97798">
        <w:t xml:space="preserve"> </w:t>
      </w:r>
      <w:r>
        <w:t>bedömer</w:t>
      </w:r>
      <w:r w:rsidRPr="00B97798">
        <w:t xml:space="preserve"> att det inte finns förutsättningar för</w:t>
      </w:r>
      <w:r>
        <w:t xml:space="preserve"> att godkänna</w:t>
      </w:r>
      <w:r w:rsidRPr="00B97798">
        <w:t xml:space="preserve"> </w:t>
      </w:r>
      <w:r>
        <w:t xml:space="preserve">den planerade </w:t>
      </w:r>
      <w:r w:rsidRPr="00B97798">
        <w:t>verksamhet</w:t>
      </w:r>
      <w:r>
        <w:t xml:space="preserve">en enligt 3 § eller av någon annan anledning inte lämnar ett </w:t>
      </w:r>
      <w:r w:rsidRPr="00B97798">
        <w:t xml:space="preserve">meddelande </w:t>
      </w:r>
      <w:r>
        <w:t>enligt 4 § första stycket, ska inspektionen meddela beslut om detta</w:t>
      </w:r>
      <w:r w:rsidRPr="00B97798">
        <w:t xml:space="preserve"> inom tre</w:t>
      </w:r>
      <w:r>
        <w:t> </w:t>
      </w:r>
      <w:r w:rsidRPr="00B97798">
        <w:t>månader från det att underrättelse</w:t>
      </w:r>
      <w:r>
        <w:t>n</w:t>
      </w:r>
      <w:r w:rsidRPr="00B97798">
        <w:t xml:space="preserve"> enligt </w:t>
      </w:r>
      <w:r>
        <w:t>2 §</w:t>
      </w:r>
      <w:r w:rsidRPr="00B97798">
        <w:t xml:space="preserve"> togs emot.</w:t>
      </w:r>
    </w:p>
    <w:p w14:paraId="7B1762BB" w14:textId="77777777" w:rsidR="002734C2" w:rsidRDefault="002734C2" w:rsidP="002734C2">
      <w:pPr>
        <w:pStyle w:val="Rubrik4utannumrering"/>
      </w:pPr>
      <w:bookmarkStart w:id="16" w:name="_Hlk516659074"/>
      <w:r>
        <w:t xml:space="preserve">Underrättelse om tillämpliga regler </w:t>
      </w:r>
    </w:p>
    <w:bookmarkEnd w:id="16"/>
    <w:p w14:paraId="4B33A322" w14:textId="77777777" w:rsidR="002734C2" w:rsidRPr="008D16B0" w:rsidRDefault="002734C2" w:rsidP="00AA5B6B">
      <w:pPr>
        <w:pStyle w:val="Brdtext"/>
      </w:pPr>
      <w:r>
        <w:rPr>
          <w:b/>
        </w:rPr>
        <w:t>6 §</w:t>
      </w:r>
      <w:r w:rsidRPr="00640C08">
        <w:t>    </w:t>
      </w:r>
      <w:r>
        <w:t>Om Finansinspektionen med anledning av ett meddelande enligt 4 § första stycket får information om vilka regler för verksamheten som är tillämpliga i värdlandet, ska inspektionen underrätta tjänstepensions</w:t>
      </w:r>
      <w:r>
        <w:softHyphen/>
        <w:t>företaget</w:t>
      </w:r>
      <w:r w:rsidRPr="008D16B0">
        <w:t xml:space="preserve"> om </w:t>
      </w:r>
      <w:r>
        <w:t>dessa regler</w:t>
      </w:r>
      <w:r w:rsidRPr="008D16B0">
        <w:t xml:space="preserve">. </w:t>
      </w:r>
    </w:p>
    <w:p w14:paraId="17062B4B" w14:textId="3058B1C3" w:rsidR="002734C2" w:rsidRDefault="002734C2" w:rsidP="002734C2">
      <w:pPr>
        <w:pStyle w:val="Brdtextmedindrag"/>
      </w:pPr>
      <w:r w:rsidRPr="008D16B0">
        <w:t xml:space="preserve">Om </w:t>
      </w:r>
      <w:r>
        <w:t>Finansinspektionen</w:t>
      </w:r>
      <w:r w:rsidRPr="008D16B0">
        <w:t xml:space="preserve"> får </w:t>
      </w:r>
      <w:r>
        <w:t xml:space="preserve">information om </w:t>
      </w:r>
      <w:r w:rsidRPr="008D16B0">
        <w:t xml:space="preserve">att </w:t>
      </w:r>
      <w:r>
        <w:t>reglerna för verk</w:t>
      </w:r>
      <w:r w:rsidR="004C1E82">
        <w:softHyphen/>
      </w:r>
      <w:r>
        <w:t xml:space="preserve">samheten </w:t>
      </w:r>
      <w:r w:rsidRPr="00410381">
        <w:t>har</w:t>
      </w:r>
      <w:r w:rsidRPr="000155BB">
        <w:t xml:space="preserve"> ändrats</w:t>
      </w:r>
      <w:r>
        <w:t>,</w:t>
      </w:r>
      <w:r w:rsidRPr="000155BB">
        <w:t xml:space="preserve"> ska inspektionen underrätta </w:t>
      </w:r>
      <w:r>
        <w:t>tjänstepensions</w:t>
      </w:r>
      <w:r>
        <w:softHyphen/>
        <w:t>företaget</w:t>
      </w:r>
      <w:r w:rsidRPr="000155BB">
        <w:t xml:space="preserve"> om </w:t>
      </w:r>
      <w:r>
        <w:t>ändringarna</w:t>
      </w:r>
      <w:r w:rsidRPr="000155BB">
        <w:t>.</w:t>
      </w:r>
    </w:p>
    <w:p w14:paraId="62B78ADA" w14:textId="77777777" w:rsidR="002734C2" w:rsidRDefault="002734C2" w:rsidP="002734C2">
      <w:pPr>
        <w:pStyle w:val="Rubrik4utannumrering"/>
      </w:pPr>
      <w:r>
        <w:t xml:space="preserve">När verksamheten får påbörjas </w:t>
      </w:r>
    </w:p>
    <w:p w14:paraId="3656A649" w14:textId="77777777" w:rsidR="002734C2" w:rsidRPr="008D5D86" w:rsidRDefault="002734C2" w:rsidP="00AA5B6B">
      <w:pPr>
        <w:pStyle w:val="Brdtextmedindrag"/>
        <w:ind w:firstLine="0"/>
      </w:pPr>
      <w:r>
        <w:rPr>
          <w:b/>
        </w:rPr>
        <w:t>7 §</w:t>
      </w:r>
      <w:r w:rsidRPr="00640C08">
        <w:t>    </w:t>
      </w:r>
      <w:r>
        <w:t>Den gränsöverskridande verksamheten får påbörjas när tjänste</w:t>
      </w:r>
      <w:r>
        <w:softHyphen/>
        <w:t xml:space="preserve">pensionsföretaget har tagit emot en underrättelse från Finansinspektionen om vilka regler för verksamheten som är tillämpliga i värdlandet, eller i varje fall </w:t>
      </w:r>
      <w:r w:rsidRPr="0019798B">
        <w:t>sex</w:t>
      </w:r>
      <w:r>
        <w:t xml:space="preserve"> </w:t>
      </w:r>
      <w:r w:rsidRPr="0019798B">
        <w:t>veckor</w:t>
      </w:r>
      <w:r>
        <w:t xml:space="preserve"> efter det att den behöriga myndigheten i det landet tagit emot inspektionens meddelande enligt 4 § första stycket.</w:t>
      </w:r>
    </w:p>
    <w:p w14:paraId="3536173C" w14:textId="77777777" w:rsidR="002734C2" w:rsidRDefault="002734C2" w:rsidP="002734C2">
      <w:pPr>
        <w:pStyle w:val="Rubrik4utannumrering"/>
      </w:pPr>
      <w:r>
        <w:t>Underrättelse om ändrade förhållanden</w:t>
      </w:r>
    </w:p>
    <w:p w14:paraId="77263508" w14:textId="77777777" w:rsidR="002734C2" w:rsidRPr="008F7183" w:rsidRDefault="002734C2" w:rsidP="002734C2">
      <w:pPr>
        <w:pStyle w:val="Brdtext"/>
      </w:pPr>
      <w:r>
        <w:rPr>
          <w:b/>
        </w:rPr>
        <w:t>8 §</w:t>
      </w:r>
      <w:r w:rsidRPr="00640C08">
        <w:t>    </w:t>
      </w:r>
      <w:r w:rsidRPr="008F7183">
        <w:t xml:space="preserve">Om något av de förhållanden som angetts i en underrättelse enligt </w:t>
      </w:r>
      <w:r>
        <w:t>2 §</w:t>
      </w:r>
      <w:r w:rsidRPr="008F7183">
        <w:t xml:space="preserve"> ska ändras sedan verksamheten har inletts, ska </w:t>
      </w:r>
      <w:r>
        <w:t>tjänstepensions</w:t>
      </w:r>
      <w:r>
        <w:softHyphen/>
        <w:t>företaget</w:t>
      </w:r>
      <w:r w:rsidRPr="008F7183">
        <w:t xml:space="preserve"> underrätta </w:t>
      </w:r>
      <w:r>
        <w:t>Finansinspektionen</w:t>
      </w:r>
      <w:r w:rsidRPr="008F7183">
        <w:t xml:space="preserve"> </w:t>
      </w:r>
      <w:r>
        <w:t xml:space="preserve">om ändringen </w:t>
      </w:r>
      <w:r w:rsidRPr="008F7183">
        <w:t xml:space="preserve">minst en månad innan </w:t>
      </w:r>
      <w:r>
        <w:t xml:space="preserve">den </w:t>
      </w:r>
      <w:r w:rsidRPr="008F7183">
        <w:t>genomförs.</w:t>
      </w:r>
    </w:p>
    <w:p w14:paraId="0FCD64C0" w14:textId="77777777" w:rsidR="002734C2" w:rsidRDefault="002734C2" w:rsidP="002734C2">
      <w:pPr>
        <w:pStyle w:val="Brdtextmedindrag"/>
      </w:pPr>
      <w:r w:rsidRPr="003846D5">
        <w:t xml:space="preserve">Om Finansinspektionen </w:t>
      </w:r>
      <w:r w:rsidRPr="00BC1590">
        <w:t>anser</w:t>
      </w:r>
      <w:r w:rsidRPr="000A7C2D">
        <w:t xml:space="preserve"> </w:t>
      </w:r>
      <w:r w:rsidRPr="003846D5">
        <w:t>att ändringen inte får göras</w:t>
      </w:r>
      <w:r w:rsidRPr="000A7C2D">
        <w:t xml:space="preserve"> utan ett nytt förfarande enligt 1–</w:t>
      </w:r>
      <w:r>
        <w:t>7 </w:t>
      </w:r>
      <w:r w:rsidRPr="000A7C2D">
        <w:t>§§</w:t>
      </w:r>
      <w:r w:rsidRPr="003846D5">
        <w:t>, ska inspektionen meddela beslut om det inom en</w:t>
      </w:r>
      <w:r>
        <w:t> </w:t>
      </w:r>
      <w:r w:rsidRPr="003846D5">
        <w:t xml:space="preserve">månad från det att underrättelsen om ändringen </w:t>
      </w:r>
      <w:r>
        <w:t>togs emot</w:t>
      </w:r>
      <w:r w:rsidRPr="003846D5">
        <w:t>.</w:t>
      </w:r>
    </w:p>
    <w:p w14:paraId="559EE281" w14:textId="77777777" w:rsidR="002734C2" w:rsidRDefault="002734C2" w:rsidP="002734C2">
      <w:pPr>
        <w:pStyle w:val="Rubrik3utannumrering"/>
      </w:pPr>
      <w:r>
        <w:t>4 kap. Grundläggande bestämmelser om ett tjänstepensionsföretags verksamhet</w:t>
      </w:r>
    </w:p>
    <w:p w14:paraId="4B645703" w14:textId="77777777" w:rsidR="002734C2" w:rsidRDefault="002734C2" w:rsidP="002734C2">
      <w:pPr>
        <w:pStyle w:val="Rubrik4utannumrering"/>
        <w:spacing w:before="0"/>
      </w:pPr>
      <w:r>
        <w:t>Stabilitet</w:t>
      </w:r>
    </w:p>
    <w:p w14:paraId="636AFA5C" w14:textId="77777777" w:rsidR="002734C2" w:rsidRPr="00732EF3" w:rsidRDefault="002734C2" w:rsidP="002734C2">
      <w:pPr>
        <w:pStyle w:val="Brdtext"/>
      </w:pPr>
      <w:r>
        <w:rPr>
          <w:b/>
        </w:rPr>
        <w:t>1 §    </w:t>
      </w:r>
      <w:r>
        <w:t xml:space="preserve">Tjänstepensionsverksamhet som tjänstepensionsföretag ska drivas med en för verksamhetens omfattning och art tillfredsställande soliditet, </w:t>
      </w:r>
      <w:r>
        <w:lastRenderedPageBreak/>
        <w:t>likviditet och kontroll över försäkringsrisker, investeringsrisker och verksamhetsrisker, så att åtagandena mot försäkringstagarna, de försäkrade och andra ersättningsberättigade kan fullgöras.</w:t>
      </w:r>
    </w:p>
    <w:p w14:paraId="1A138752" w14:textId="77777777" w:rsidR="002734C2" w:rsidRDefault="002734C2" w:rsidP="002734C2">
      <w:pPr>
        <w:pStyle w:val="Rubrik4utannumrering"/>
      </w:pPr>
      <w:r>
        <w:t>Information</w:t>
      </w:r>
    </w:p>
    <w:p w14:paraId="7A3B1DD7" w14:textId="77777777" w:rsidR="002734C2" w:rsidRPr="004779FD" w:rsidRDefault="002734C2" w:rsidP="002734C2">
      <w:pPr>
        <w:pStyle w:val="Rubrik5utannumrering"/>
        <w:spacing w:before="0"/>
      </w:pPr>
      <w:r>
        <w:t>Skyldighet att lämna information</w:t>
      </w:r>
    </w:p>
    <w:p w14:paraId="48F4C521" w14:textId="77777777" w:rsidR="002734C2" w:rsidRPr="0090468F" w:rsidRDefault="002734C2" w:rsidP="002734C2">
      <w:pPr>
        <w:pStyle w:val="Brdtext"/>
      </w:pPr>
      <w:r>
        <w:rPr>
          <w:b/>
        </w:rPr>
        <w:t>2 §</w:t>
      </w:r>
      <w:r w:rsidRPr="00640C08">
        <w:t>    </w:t>
      </w:r>
      <w:r>
        <w:t xml:space="preserve">Ett tjänstepensionsföretag ska lämna den information som behövs om företaget och </w:t>
      </w:r>
      <w:r w:rsidRPr="0090468F">
        <w:t>de tjänstepensionsförsäkringar som företaget meddelar</w:t>
      </w:r>
      <w:r>
        <w:t xml:space="preserve"> till försäkringstagarna, de försäkrade, andra ersättningsberättigade och dem som erbjuds att teckna en tjänstepensionsförsäkring. </w:t>
      </w:r>
      <w:r w:rsidRPr="001753DD">
        <w:t>Information</w:t>
      </w:r>
      <w:r>
        <w:t>en</w:t>
      </w:r>
      <w:r w:rsidRPr="001753DD">
        <w:t xml:space="preserve"> </w:t>
      </w:r>
      <w:r w:rsidRPr="0090468F">
        <w:t>ska vara anpassad efter försäkringa</w:t>
      </w:r>
      <w:r>
        <w:t>rnas</w:t>
      </w:r>
      <w:r w:rsidRPr="0090468F">
        <w:t xml:space="preserve"> art och tydligt visa försäkring</w:t>
      </w:r>
      <w:r>
        <w:t>arnas</w:t>
      </w:r>
      <w:r w:rsidRPr="0090468F">
        <w:t xml:space="preserve"> villkor och värde</w:t>
      </w:r>
      <w:r w:rsidRPr="0090468F">
        <w:softHyphen/>
        <w:t xml:space="preserve">utveckling. </w:t>
      </w:r>
    </w:p>
    <w:p w14:paraId="713B5EEC" w14:textId="77777777" w:rsidR="002734C2" w:rsidRDefault="002734C2" w:rsidP="002734C2">
      <w:pPr>
        <w:pStyle w:val="Rubrik5utannumrering"/>
      </w:pPr>
      <w:r>
        <w:t>Pensionsbesked</w:t>
      </w:r>
    </w:p>
    <w:p w14:paraId="0DB57F12" w14:textId="7C7B4760" w:rsidR="002734C2" w:rsidRDefault="002734C2" w:rsidP="002734C2">
      <w:pPr>
        <w:pStyle w:val="Brdtext"/>
      </w:pPr>
      <w:r>
        <w:rPr>
          <w:b/>
        </w:rPr>
        <w:t>3 §</w:t>
      </w:r>
      <w:r w:rsidRPr="00640C08">
        <w:t>    </w:t>
      </w:r>
      <w:r>
        <w:t>Ett tjänstepensionsföretag</w:t>
      </w:r>
      <w:r w:rsidRPr="00B26622">
        <w:t xml:space="preserve"> ska varje år lämna ett pensionsbesked till </w:t>
      </w:r>
      <w:r>
        <w:t xml:space="preserve">dem som i egenskap av försäkringstagare eller </w:t>
      </w:r>
      <w:r w:rsidRPr="00B26622">
        <w:t>försäkrade</w:t>
      </w:r>
      <w:r>
        <w:t xml:space="preserve"> är berättigade till ersättning ur en tjänstepensionsförsäkring</w:t>
      </w:r>
      <w:r w:rsidRPr="00B26622">
        <w:t>. Pensionsbeskedet ska inne</w:t>
      </w:r>
      <w:r w:rsidR="00F45A55">
        <w:softHyphen/>
      </w:r>
      <w:r w:rsidRPr="00B26622">
        <w:t>hålla uppgifter om de individuella förmånerna för den</w:t>
      </w:r>
      <w:r>
        <w:t xml:space="preserve"> aktuella </w:t>
      </w:r>
      <w:r w:rsidRPr="00B26622">
        <w:t>försäk</w:t>
      </w:r>
      <w:r w:rsidR="00F45A55">
        <w:softHyphen/>
      </w:r>
      <w:r w:rsidRPr="00B26622">
        <w:t>ringen</w:t>
      </w:r>
      <w:r w:rsidRPr="00B26622" w:rsidDel="00602BDC">
        <w:t xml:space="preserve"> </w:t>
      </w:r>
      <w:r>
        <w:t>och</w:t>
      </w:r>
      <w:r w:rsidDel="006B5F01">
        <w:t xml:space="preserve"> </w:t>
      </w:r>
      <w:r>
        <w:t>en</w:t>
      </w:r>
      <w:r w:rsidRPr="00B26622">
        <w:t xml:space="preserve"> upplysning om var ytterligare information finns tillgänglig.</w:t>
      </w:r>
    </w:p>
    <w:p w14:paraId="06D8886B" w14:textId="77777777" w:rsidR="002734C2" w:rsidRDefault="002734C2" w:rsidP="002734C2">
      <w:pPr>
        <w:pStyle w:val="Rubrik4utannumrering"/>
      </w:pPr>
      <w:r>
        <w:t>God tjänstepensionsstandard</w:t>
      </w:r>
    </w:p>
    <w:p w14:paraId="3BF63129" w14:textId="206E3905" w:rsidR="002734C2" w:rsidRPr="00816980" w:rsidRDefault="002734C2" w:rsidP="002734C2">
      <w:pPr>
        <w:pStyle w:val="Brdtext"/>
      </w:pPr>
      <w:r>
        <w:rPr>
          <w:b/>
        </w:rPr>
        <w:t>4 §    </w:t>
      </w:r>
      <w:r>
        <w:t>Ett tjänstepensionsföretags verksamhet ska drivas enligt god tjänste</w:t>
      </w:r>
      <w:r w:rsidR="00F45A55">
        <w:softHyphen/>
      </w:r>
      <w:r>
        <w:t>pensionsstandard.</w:t>
      </w:r>
    </w:p>
    <w:p w14:paraId="6EC8C5E3" w14:textId="77777777" w:rsidR="002734C2" w:rsidRDefault="002734C2" w:rsidP="002734C2">
      <w:pPr>
        <w:pStyle w:val="Rubrik4utannumrering"/>
      </w:pPr>
      <w:r>
        <w:t>Förbud mot främmande verksamhet</w:t>
      </w:r>
    </w:p>
    <w:p w14:paraId="275C870F" w14:textId="469BE97C" w:rsidR="002734C2" w:rsidRDefault="002734C2" w:rsidP="002734C2">
      <w:pPr>
        <w:pStyle w:val="Brdtext"/>
      </w:pPr>
      <w:r>
        <w:rPr>
          <w:b/>
        </w:rPr>
        <w:t>5 §</w:t>
      </w:r>
      <w:r w:rsidRPr="00640C08">
        <w:t>    </w:t>
      </w:r>
      <w:r>
        <w:t>Ett tjänstepensionsföretag får inte driva annan verksamhet än tjänste</w:t>
      </w:r>
      <w:r w:rsidR="00F45A55">
        <w:softHyphen/>
      </w:r>
      <w:r>
        <w:t>pensionsverksamhet avseende tjänstepensionsförsäkringar och därmed sammanhängande verksamhet.</w:t>
      </w:r>
    </w:p>
    <w:p w14:paraId="23B60C03" w14:textId="77777777" w:rsidR="002734C2" w:rsidRDefault="002734C2" w:rsidP="002734C2">
      <w:pPr>
        <w:pStyle w:val="Rubrik4utannumrering"/>
      </w:pPr>
      <w:r w:rsidRPr="0017399D">
        <w:t>Förbud mot att ställa säkerhet för tredje man</w:t>
      </w:r>
    </w:p>
    <w:p w14:paraId="19F7A675" w14:textId="77777777" w:rsidR="002734C2" w:rsidRDefault="002734C2" w:rsidP="002734C2">
      <w:pPr>
        <w:pStyle w:val="Brdtext"/>
      </w:pPr>
      <w:r>
        <w:rPr>
          <w:b/>
        </w:rPr>
        <w:t>6 §</w:t>
      </w:r>
      <w:r w:rsidRPr="00640C08">
        <w:t>    </w:t>
      </w:r>
      <w:r>
        <w:t>I tjänstepensionsverksamhet som drivs enligt denna lag får säkerhet inte ställas för tredje man.</w:t>
      </w:r>
    </w:p>
    <w:p w14:paraId="4CB9A866" w14:textId="77777777" w:rsidR="002734C2" w:rsidRDefault="002734C2" w:rsidP="002734C2">
      <w:pPr>
        <w:pStyle w:val="Rubrik4utannumrering"/>
      </w:pPr>
      <w:r>
        <w:t>Upplåning</w:t>
      </w:r>
    </w:p>
    <w:p w14:paraId="097E3F5A" w14:textId="36A5A1A8" w:rsidR="002734C2" w:rsidRDefault="002734C2" w:rsidP="002734C2">
      <w:pPr>
        <w:pStyle w:val="Brdtext"/>
      </w:pPr>
      <w:r>
        <w:rPr>
          <w:b/>
        </w:rPr>
        <w:t>7 §</w:t>
      </w:r>
      <w:r w:rsidRPr="000A7C2D">
        <w:t>    </w:t>
      </w:r>
      <w:r>
        <w:t>Ett tjänstepensionsföretag får ta upp eller ta över lån (upplåning) bara om det görs för att tillgodose tillfälliga likviditetsbehov eller för att upp</w:t>
      </w:r>
      <w:r w:rsidR="00F45A55">
        <w:softHyphen/>
      </w:r>
      <w:r>
        <w:t>fylla kraven på en tillräcklig kapitalbas i 7 kap.</w:t>
      </w:r>
    </w:p>
    <w:p w14:paraId="4B51218F" w14:textId="77777777" w:rsidR="002734C2" w:rsidRDefault="002734C2" w:rsidP="002734C2">
      <w:pPr>
        <w:pStyle w:val="Brdtextmedindrag"/>
      </w:pPr>
      <w:r>
        <w:t>Utöver första stycket krävs att den samlade upplåningen är av ringa betydelse med hänsyn till verksamhetens omfattning och kapitalbasens storlek.</w:t>
      </w:r>
    </w:p>
    <w:p w14:paraId="15696E84" w14:textId="25934044" w:rsidR="00EB4015" w:rsidRDefault="002734C2" w:rsidP="002734C2">
      <w:pPr>
        <w:pStyle w:val="Brdtextmedindrag"/>
      </w:pPr>
      <w:r>
        <w:t>Om det finns särskilda skäl, får Finansinspektionen i ett enskilt fall besluta om undantag från kravet på att upplåningen ska vara av ringa betydelse.</w:t>
      </w:r>
    </w:p>
    <w:p w14:paraId="1D1525FB" w14:textId="31936CD1" w:rsidR="00AA5B6B" w:rsidRDefault="00AA5B6B" w:rsidP="002734C2">
      <w:pPr>
        <w:pStyle w:val="Brdtextmedindrag"/>
      </w:pPr>
    </w:p>
    <w:p w14:paraId="7FC269A2" w14:textId="77777777" w:rsidR="00AA5B6B" w:rsidRDefault="00AA5B6B" w:rsidP="002734C2">
      <w:pPr>
        <w:pStyle w:val="Brdtextmedindrag"/>
      </w:pPr>
    </w:p>
    <w:p w14:paraId="3247816E" w14:textId="77777777" w:rsidR="002734C2" w:rsidRPr="003A60B6" w:rsidRDefault="002734C2" w:rsidP="00AA5B6B">
      <w:pPr>
        <w:pStyle w:val="Rubrik4utannumrering"/>
        <w:spacing w:before="0"/>
      </w:pPr>
      <w:r w:rsidRPr="00EA489F">
        <w:lastRenderedPageBreak/>
        <w:t xml:space="preserve">Tillämpning av </w:t>
      </w:r>
      <w:r>
        <w:t xml:space="preserve">försäkringsrörelselagen </w:t>
      </w:r>
    </w:p>
    <w:p w14:paraId="7C3D2264" w14:textId="77777777" w:rsidR="002734C2" w:rsidRDefault="002734C2" w:rsidP="002734C2">
      <w:pPr>
        <w:pStyle w:val="Brdtext"/>
      </w:pPr>
      <w:r>
        <w:rPr>
          <w:b/>
        </w:rPr>
        <w:t>8 §</w:t>
      </w:r>
      <w:r w:rsidRPr="00640C08">
        <w:t>    </w:t>
      </w:r>
      <w:r>
        <w:t>Följande bestämmelser i 4 kap. försäkringsrörelselagen (2010:2043) gäller för tjänstepensionsföretag:</w:t>
      </w:r>
      <w:r w:rsidRPr="00F30318">
        <w:t xml:space="preserve"> </w:t>
      </w:r>
    </w:p>
    <w:p w14:paraId="505D4778" w14:textId="77777777" w:rsidR="002734C2" w:rsidRDefault="002734C2" w:rsidP="002734C2">
      <w:pPr>
        <w:pStyle w:val="Brdtextmedindrag"/>
      </w:pPr>
      <w:r w:rsidRPr="006B769C">
        <w:t>–</w:t>
      </w:r>
      <w:r>
        <w:t> 9 och 10 §§ om avtal med en jävskrets om tjänster,</w:t>
      </w:r>
    </w:p>
    <w:p w14:paraId="258BAB39" w14:textId="77777777" w:rsidR="002734C2" w:rsidRDefault="002734C2" w:rsidP="002734C2">
      <w:pPr>
        <w:pStyle w:val="Brdtextmedindrag"/>
      </w:pPr>
      <w:r w:rsidRPr="006B769C">
        <w:t>–</w:t>
      </w:r>
      <w:r>
        <w:t> 11 § om försäkringar med solidarisk ansvarighet,</w:t>
      </w:r>
    </w:p>
    <w:p w14:paraId="7A34815F" w14:textId="77777777" w:rsidR="002734C2" w:rsidRDefault="002734C2" w:rsidP="002734C2">
      <w:pPr>
        <w:pStyle w:val="Brdtextmedindrag"/>
      </w:pPr>
      <w:r w:rsidRPr="006B769C">
        <w:t>–</w:t>
      </w:r>
      <w:r>
        <w:t> 12 § om förbud mot att förespegla återbäring,</w:t>
      </w:r>
    </w:p>
    <w:p w14:paraId="4B540748" w14:textId="77777777" w:rsidR="002734C2" w:rsidRDefault="002734C2" w:rsidP="002734C2">
      <w:pPr>
        <w:pStyle w:val="Brdtextmedindrag"/>
      </w:pPr>
      <w:r w:rsidRPr="006B769C">
        <w:t>–</w:t>
      </w:r>
      <w:r>
        <w:t> 13 § om förbud mot meddelande av nya försäkringar vid likvidation eller konkurs,</w:t>
      </w:r>
    </w:p>
    <w:p w14:paraId="71A8330A" w14:textId="77777777" w:rsidR="002734C2" w:rsidRDefault="002734C2" w:rsidP="002734C2">
      <w:pPr>
        <w:pStyle w:val="Brdtextmedindrag"/>
      </w:pPr>
      <w:r w:rsidRPr="006B769C">
        <w:t>–</w:t>
      </w:r>
      <w:r>
        <w:t> 14–16 §§ om sekretess m.m.,</w:t>
      </w:r>
    </w:p>
    <w:p w14:paraId="5CBAF753" w14:textId="77777777" w:rsidR="002734C2" w:rsidRDefault="002734C2" w:rsidP="002734C2">
      <w:pPr>
        <w:pStyle w:val="Brdtextmedindrag"/>
      </w:pPr>
      <w:r w:rsidRPr="006B769C">
        <w:t>–</w:t>
      </w:r>
      <w:r>
        <w:t> 17 § om huvudkontor i Sverige, och</w:t>
      </w:r>
    </w:p>
    <w:p w14:paraId="0BAF0C30" w14:textId="77777777" w:rsidR="002734C2" w:rsidRPr="002330CD" w:rsidRDefault="002734C2" w:rsidP="002734C2">
      <w:pPr>
        <w:pStyle w:val="Brdtextmedindrag"/>
      </w:pPr>
      <w:r w:rsidRPr="006B769C">
        <w:t>–</w:t>
      </w:r>
      <w:r>
        <w:t> 17 a och 17 b §§ om återköp och överföring.</w:t>
      </w:r>
    </w:p>
    <w:p w14:paraId="55734987" w14:textId="77777777" w:rsidR="002734C2" w:rsidRPr="002330CD" w:rsidRDefault="002734C2" w:rsidP="002734C2">
      <w:pPr>
        <w:pStyle w:val="Brdtextmedindrag"/>
      </w:pPr>
      <w:r>
        <w:t>Vid tillämpning av bestämmelserna ska det som sägs om försäkrings</w:t>
      </w:r>
      <w:r>
        <w:softHyphen/>
        <w:t>företag gälla tjänstepensionsföretag.</w:t>
      </w:r>
    </w:p>
    <w:p w14:paraId="42D8B3CF" w14:textId="77777777" w:rsidR="002734C2" w:rsidRDefault="002734C2" w:rsidP="002734C2">
      <w:pPr>
        <w:pStyle w:val="Brdtext"/>
      </w:pPr>
    </w:p>
    <w:p w14:paraId="0E76D808" w14:textId="77777777" w:rsidR="002734C2" w:rsidRPr="002330CD" w:rsidRDefault="002734C2" w:rsidP="002734C2">
      <w:pPr>
        <w:pStyle w:val="Brdtext"/>
      </w:pPr>
      <w:r w:rsidRPr="000A7C2D">
        <w:rPr>
          <w:b/>
        </w:rPr>
        <w:t>9 §</w:t>
      </w:r>
      <w:r w:rsidRPr="009F25B5">
        <w:t>    Tjänstepensionsföretag ska även tillämpa 4 kap. 17 c § försäkrings</w:t>
      </w:r>
      <w:r w:rsidRPr="009F25B5">
        <w:softHyphen/>
        <w:t xml:space="preserve">rörelselagen (2010:2043) och föreskrifter som har meddelats med stöd av 4 kap. 18 § 5 </w:t>
      </w:r>
      <w:r>
        <w:t>samma</w:t>
      </w:r>
      <w:r w:rsidRPr="009F25B5">
        <w:t xml:space="preserve"> lag.</w:t>
      </w:r>
      <w:r>
        <w:t xml:space="preserve"> Vid tillämpning av bestämmelserna ska det som sägs om försäkringsföretag gälla tjänstepensionsföretag.</w:t>
      </w:r>
    </w:p>
    <w:p w14:paraId="004A577E" w14:textId="77777777" w:rsidR="002734C2" w:rsidRPr="00B32D96" w:rsidRDefault="002734C2" w:rsidP="002734C2">
      <w:pPr>
        <w:pStyle w:val="Rubrik4utannumrering"/>
      </w:pPr>
      <w:r>
        <w:t>Rätt att meddela föreskrifter</w:t>
      </w:r>
    </w:p>
    <w:p w14:paraId="3F0B332C" w14:textId="77777777" w:rsidR="002734C2" w:rsidRDefault="002734C2" w:rsidP="002734C2">
      <w:pPr>
        <w:pStyle w:val="Brdtext"/>
      </w:pPr>
      <w:r>
        <w:rPr>
          <w:b/>
        </w:rPr>
        <w:t>10 §</w:t>
      </w:r>
      <w:r w:rsidRPr="00640C08">
        <w:t>    </w:t>
      </w:r>
      <w:r>
        <w:t>Regeringen eller den myndighet som regeringen bestämmer får meddela föreskrifter om</w:t>
      </w:r>
    </w:p>
    <w:p w14:paraId="2BB6F3E2" w14:textId="77777777" w:rsidR="002734C2" w:rsidRDefault="002734C2" w:rsidP="002734C2">
      <w:pPr>
        <w:pStyle w:val="Brdtextmedindrag"/>
      </w:pPr>
      <w:r>
        <w:t>1. vilka åtgärder</w:t>
      </w:r>
      <w:r w:rsidDel="001508B3">
        <w:t xml:space="preserve"> </w:t>
      </w:r>
      <w:r>
        <w:t>ett tjänstepensionsföretag ska vidta för att uppfylla de krav på soliditet, likviditet och riskhantering som avses i 1 §,</w:t>
      </w:r>
    </w:p>
    <w:p w14:paraId="24B6DF3F" w14:textId="77777777" w:rsidR="002734C2" w:rsidRPr="00A70A48" w:rsidRDefault="002734C2" w:rsidP="002734C2">
      <w:pPr>
        <w:pStyle w:val="Brdtextmedindrag"/>
      </w:pPr>
      <w:r>
        <w:t>2. </w:t>
      </w:r>
      <w:r w:rsidRPr="00461C90">
        <w:t xml:space="preserve">vilken information ett </w:t>
      </w:r>
      <w:r>
        <w:t>tjänstepensionsföretag</w:t>
      </w:r>
      <w:r w:rsidRPr="00461C90">
        <w:t xml:space="preserve"> ska lämna </w:t>
      </w:r>
      <w:r w:rsidRPr="00A70A48">
        <w:t xml:space="preserve">enligt </w:t>
      </w:r>
      <w:r>
        <w:t>2 §</w:t>
      </w:r>
      <w:r w:rsidRPr="00A70A48">
        <w:t xml:space="preserve">, </w:t>
      </w:r>
    </w:p>
    <w:p w14:paraId="169F4BEE" w14:textId="77777777" w:rsidR="002734C2" w:rsidRPr="00461C90" w:rsidRDefault="002734C2" w:rsidP="002734C2">
      <w:pPr>
        <w:pStyle w:val="Brdtextmedindrag"/>
      </w:pPr>
      <w:r w:rsidRPr="00A70A48">
        <w:t>3</w:t>
      </w:r>
      <w:r>
        <w:t>.</w:t>
      </w:r>
      <w:r w:rsidRPr="00A70A48">
        <w:t> </w:t>
      </w:r>
      <w:r w:rsidRPr="00461C90">
        <w:t xml:space="preserve">innehållet i pensionsbeskedet </w:t>
      </w:r>
      <w:r w:rsidRPr="00A70A48">
        <w:t>som avses i</w:t>
      </w:r>
      <w:r w:rsidRPr="00461C90">
        <w:t xml:space="preserve"> </w:t>
      </w:r>
      <w:r>
        <w:t>3 §,</w:t>
      </w:r>
    </w:p>
    <w:p w14:paraId="7830AD58" w14:textId="77777777" w:rsidR="002734C2" w:rsidRDefault="002734C2" w:rsidP="002734C2">
      <w:pPr>
        <w:pStyle w:val="Brdtextmedindrag"/>
      </w:pPr>
      <w:r>
        <w:t>4. vilka åtgärder</w:t>
      </w:r>
      <w:r w:rsidDel="001508B3">
        <w:t xml:space="preserve"> </w:t>
      </w:r>
      <w:r>
        <w:t>ett tjänstepensionsföretag ska vidta för att uppfylla de krav på god tjänstepensionsstandard som avses i 4 §, och</w:t>
      </w:r>
    </w:p>
    <w:p w14:paraId="7E76F889" w14:textId="77777777" w:rsidR="002734C2" w:rsidRDefault="002734C2" w:rsidP="002734C2">
      <w:pPr>
        <w:pStyle w:val="Brdtextmedindrag"/>
      </w:pPr>
      <w:r>
        <w:t>5. villkor för upplåning enligt 7 §.</w:t>
      </w:r>
    </w:p>
    <w:p w14:paraId="35298B71" w14:textId="3B0ADBA4" w:rsidR="002734C2" w:rsidRPr="003A60B6" w:rsidRDefault="002734C2" w:rsidP="002734C2">
      <w:pPr>
        <w:pStyle w:val="Brdtextmedindrag"/>
      </w:pPr>
      <w:r>
        <w:t>Regeringen eller den myndighet som regeringen bestämmer kan med stöd av 8 kap. 7 § regeringsformen meddela föreskrifter om hur infor</w:t>
      </w:r>
      <w:r w:rsidR="00206D63">
        <w:softHyphen/>
      </w:r>
      <w:r>
        <w:t>mation ska lämnas enligt 2 och 3 §§.</w:t>
      </w:r>
    </w:p>
    <w:p w14:paraId="15D748A4" w14:textId="77777777" w:rsidR="002734C2" w:rsidRPr="00AF670F" w:rsidRDefault="002734C2" w:rsidP="002734C2">
      <w:pPr>
        <w:pStyle w:val="Rubrik3utannumrering"/>
      </w:pPr>
      <w:r>
        <w:t>5 kap. Försäkringstekniska avsättningar</w:t>
      </w:r>
    </w:p>
    <w:p w14:paraId="7F0A8634" w14:textId="77777777" w:rsidR="002734C2" w:rsidRPr="00CA63CC" w:rsidRDefault="002734C2" w:rsidP="002734C2">
      <w:pPr>
        <w:pStyle w:val="Rubrik4utannumrering"/>
        <w:spacing w:before="0"/>
      </w:pPr>
      <w:r>
        <w:t>Omfattningen av de försäkringstekniska avsättningarna</w:t>
      </w:r>
    </w:p>
    <w:p w14:paraId="51CB75CC" w14:textId="77777777" w:rsidR="002734C2" w:rsidRDefault="002734C2" w:rsidP="002734C2">
      <w:pPr>
        <w:pStyle w:val="Brdtext"/>
      </w:pPr>
      <w:r>
        <w:rPr>
          <w:b/>
        </w:rPr>
        <w:t>1 §</w:t>
      </w:r>
      <w:r w:rsidRPr="00640C08">
        <w:t>    </w:t>
      </w:r>
      <w:r>
        <w:t>Ett tjänstepensionsföretags försäkringstekniska avsättningar ska motsvara det belopp som krävs för att företaget vid varje tidpunkt ska kunna uppfylla alla åtaganden som skäligen kan förväntas uppkomma med anledning av ingångna försäkringsavtal.</w:t>
      </w:r>
    </w:p>
    <w:p w14:paraId="0572E529" w14:textId="77777777" w:rsidR="002734C2" w:rsidRDefault="002734C2" w:rsidP="002734C2">
      <w:pPr>
        <w:pStyle w:val="Brdtextmedindrag"/>
      </w:pPr>
      <w:r>
        <w:t>De försäkringstekniska avsättningarna ska motsvara företagets ansvarighet för</w:t>
      </w:r>
    </w:p>
    <w:p w14:paraId="23CE0567" w14:textId="77777777" w:rsidR="002734C2" w:rsidRDefault="002734C2" w:rsidP="002734C2">
      <w:pPr>
        <w:pStyle w:val="Brdtextmedindrag"/>
      </w:pPr>
      <w:r>
        <w:t>1. försäkringsfall, förvaltningskostnader och andra kostnader under resten av avtalsperioden för löpande försäkringar (livförsäkrings</w:t>
      </w:r>
      <w:r>
        <w:softHyphen/>
        <w:t>avsättning),</w:t>
      </w:r>
    </w:p>
    <w:p w14:paraId="31B1FA0A" w14:textId="77777777" w:rsidR="002734C2" w:rsidRDefault="002734C2" w:rsidP="002734C2">
      <w:pPr>
        <w:pStyle w:val="Brdtextmedindrag"/>
      </w:pPr>
      <w:r>
        <w:t>2. inträffade oreglerade försäkringsfall, kostnader för regleringen av dessa samt återbäring som förfallit till betalning men inte betalats ut (oreglerade skador),</w:t>
      </w:r>
    </w:p>
    <w:p w14:paraId="13D21F43" w14:textId="77777777" w:rsidR="002734C2" w:rsidRDefault="002734C2" w:rsidP="002734C2">
      <w:pPr>
        <w:pStyle w:val="Brdtextmedindrag"/>
      </w:pPr>
      <w:r>
        <w:lastRenderedPageBreak/>
        <w:t>3. sådan återbäring som är garanterad i nominella eller reala belopp (garanterad återbäring) och som inte omfattas av 1 eller 2,</w:t>
      </w:r>
    </w:p>
    <w:p w14:paraId="7F0607B5" w14:textId="77777777" w:rsidR="002734C2" w:rsidRDefault="002734C2" w:rsidP="002734C2">
      <w:pPr>
        <w:pStyle w:val="Brdtextmedindrag"/>
      </w:pPr>
      <w:r>
        <w:t>4. återbäring som är villkorad av värdeförändringar på tillgångar eller av ett visst försäkringstekniskt resultat som försäkringstagarna, de försäkrade eller andra ersättningsberättigade står risken för (villkorad återbäring), och</w:t>
      </w:r>
    </w:p>
    <w:p w14:paraId="256297B4" w14:textId="77777777" w:rsidR="002734C2" w:rsidRDefault="002734C2" w:rsidP="00AA5B6B">
      <w:pPr>
        <w:pStyle w:val="Brdtextmedindrag"/>
      </w:pPr>
      <w:r>
        <w:t>5. fondförsäkringsåtaganden där försäkringstagarna, de försäkrade eller andra ersättningsberättigade bär investeringsrisken.</w:t>
      </w:r>
    </w:p>
    <w:p w14:paraId="52628C10" w14:textId="77777777" w:rsidR="002734C2" w:rsidRDefault="002734C2" w:rsidP="002734C2">
      <w:pPr>
        <w:pStyle w:val="Rubrik4utannumrering"/>
      </w:pPr>
      <w:r>
        <w:t>B</w:t>
      </w:r>
      <w:r w:rsidRPr="00251B52">
        <w:t>eräkn</w:t>
      </w:r>
      <w:r>
        <w:t>ingen av de försäkringstekniska avsättningarna</w:t>
      </w:r>
    </w:p>
    <w:p w14:paraId="29A41A14" w14:textId="77777777" w:rsidR="002734C2" w:rsidRPr="003749B2" w:rsidRDefault="002734C2" w:rsidP="002734C2">
      <w:pPr>
        <w:pStyle w:val="Rubrik5utannumrering"/>
        <w:spacing w:before="0"/>
      </w:pPr>
      <w:r>
        <w:t>Beräkningsmetoder</w:t>
      </w:r>
    </w:p>
    <w:p w14:paraId="17894A0F" w14:textId="77777777" w:rsidR="002734C2" w:rsidRDefault="002734C2" w:rsidP="002734C2">
      <w:pPr>
        <w:pStyle w:val="Brdtext"/>
      </w:pPr>
      <w:r>
        <w:rPr>
          <w:b/>
        </w:rPr>
        <w:t>2 §</w:t>
      </w:r>
      <w:r w:rsidRPr="00640C08">
        <w:t>    </w:t>
      </w:r>
      <w:r>
        <w:t>Ett tjänstepensionsföretag ska beräkna de försäkringstekniska avsättningarna utan avdrag för avgiven återförsäkring och de ska motsvara det förväntade nuvärdet av de framtida kassaflöden som kan uppkomma med anledning av ingångna försäkringsavtal.</w:t>
      </w:r>
    </w:p>
    <w:p w14:paraId="08EADE4B" w14:textId="77777777" w:rsidR="002734C2" w:rsidRDefault="002734C2" w:rsidP="002734C2">
      <w:pPr>
        <w:pStyle w:val="Brdtextmedindrag"/>
      </w:pPr>
      <w:r>
        <w:t>Försäkringstekniska avsättningar som motsvarar ett tjänstepensions</w:t>
      </w:r>
      <w:r>
        <w:softHyphen/>
        <w:t>företags ansvarighet enligt 1 § andra stycket </w:t>
      </w:r>
      <w:r w:rsidDel="00123A33">
        <w:t>4</w:t>
      </w:r>
      <w:r>
        <w:t xml:space="preserve"> eller 5 får tas upp till värdet </w:t>
      </w:r>
      <w:r w:rsidRPr="002B6581">
        <w:t xml:space="preserve">på placeringstillgångarna för vilka försäkringstagarna, de försäkrade eller andra </w:t>
      </w:r>
      <w:r>
        <w:t>ersättningsberättigade</w:t>
      </w:r>
      <w:r w:rsidRPr="002B6581">
        <w:t xml:space="preserve"> bär </w:t>
      </w:r>
      <w:r>
        <w:t>investeringsrisk</w:t>
      </w:r>
      <w:r w:rsidRPr="002B6581">
        <w:t>en, om värdet inte är lägre än resultatet av en beräkning enligt första stycket.</w:t>
      </w:r>
    </w:p>
    <w:p w14:paraId="355EA99B" w14:textId="77777777" w:rsidR="002734C2" w:rsidRDefault="002734C2" w:rsidP="002734C2">
      <w:pPr>
        <w:pStyle w:val="Rubrik5utannumrering"/>
      </w:pPr>
      <w:r>
        <w:t>Aktsam beräkning</w:t>
      </w:r>
    </w:p>
    <w:p w14:paraId="0B9D684B" w14:textId="77777777" w:rsidR="002734C2" w:rsidRDefault="002734C2" w:rsidP="002734C2">
      <w:pPr>
        <w:pStyle w:val="Brdtext"/>
      </w:pPr>
      <w:r>
        <w:rPr>
          <w:b/>
        </w:rPr>
        <w:t>3 §</w:t>
      </w:r>
      <w:r w:rsidRPr="00640C08">
        <w:t>    </w:t>
      </w:r>
      <w:r>
        <w:t>Beräkningen enligt 2 § ska grundas på antaganden om dödlighet och andra riskmått, räntesatser samt driftskostnader som var för sig är akt</w:t>
      </w:r>
      <w:r>
        <w:softHyphen/>
        <w:t>samma.</w:t>
      </w:r>
    </w:p>
    <w:p w14:paraId="30B6B593" w14:textId="77777777" w:rsidR="002734C2" w:rsidRDefault="002734C2" w:rsidP="002734C2">
      <w:pPr>
        <w:pStyle w:val="Rubrik5utannumrering"/>
      </w:pPr>
      <w:r>
        <w:t>Beräkning vid solidarisk ansvarighet</w:t>
      </w:r>
    </w:p>
    <w:p w14:paraId="6C60A84F" w14:textId="77777777" w:rsidR="002734C2" w:rsidRPr="003749B2" w:rsidRDefault="002734C2" w:rsidP="002734C2">
      <w:pPr>
        <w:pStyle w:val="Brdtextmedindrag"/>
        <w:ind w:firstLine="0"/>
      </w:pPr>
      <w:r>
        <w:rPr>
          <w:b/>
        </w:rPr>
        <w:t>4 §</w:t>
      </w:r>
      <w:r w:rsidRPr="00640C08">
        <w:t>    </w:t>
      </w:r>
      <w:r>
        <w:t>Ett tjänstepensionsföretag som ansvarar solidariskt för en försäkring ska vid beräkningen av företagets försäkringstekniska avsättningar bara beakta den del av försäkringen som enligt avtal mellan företagen avser det företaget.</w:t>
      </w:r>
    </w:p>
    <w:p w14:paraId="5325CBB8" w14:textId="77777777" w:rsidR="002734C2" w:rsidRDefault="002734C2" w:rsidP="002734C2">
      <w:pPr>
        <w:pStyle w:val="Rubrik5utannumrering"/>
      </w:pPr>
      <w:r>
        <w:t>Hur ofta beräkningen ska göras</w:t>
      </w:r>
    </w:p>
    <w:p w14:paraId="6C0536C5" w14:textId="77777777" w:rsidR="002734C2" w:rsidRDefault="002734C2" w:rsidP="002734C2">
      <w:pPr>
        <w:pStyle w:val="Brdtext"/>
      </w:pPr>
      <w:r>
        <w:rPr>
          <w:b/>
        </w:rPr>
        <w:t>5 §</w:t>
      </w:r>
      <w:r w:rsidRPr="00640C08">
        <w:t>    </w:t>
      </w:r>
      <w:r>
        <w:t>Beräkningen av de försäkringstekniska avsättningarna ska göras minst en gång om året.</w:t>
      </w:r>
    </w:p>
    <w:p w14:paraId="1F13171C" w14:textId="77777777" w:rsidR="002734C2" w:rsidRDefault="002734C2" w:rsidP="002734C2">
      <w:pPr>
        <w:pStyle w:val="Brdtextmedindrag"/>
      </w:pPr>
      <w:r>
        <w:t>Finansinspektionen får i ett enskilt fall besluta om undantag från första stycket. Beräkningarna ska dock alltid göras minst vart tredje år.</w:t>
      </w:r>
    </w:p>
    <w:p w14:paraId="3A6A443F" w14:textId="77777777" w:rsidR="002734C2" w:rsidRDefault="002734C2" w:rsidP="002734C2">
      <w:pPr>
        <w:pStyle w:val="Rubrik5utannumrering"/>
      </w:pPr>
      <w:r>
        <w:t>Aktuariefunktion och krav på dem som utför beräkningarna</w:t>
      </w:r>
    </w:p>
    <w:p w14:paraId="19C8EBC6" w14:textId="77777777" w:rsidR="002734C2" w:rsidRDefault="002734C2" w:rsidP="002734C2">
      <w:pPr>
        <w:pStyle w:val="Brdtext"/>
      </w:pPr>
      <w:r>
        <w:rPr>
          <w:b/>
        </w:rPr>
        <w:t>6 §</w:t>
      </w:r>
      <w:r w:rsidRPr="00640C08">
        <w:t>    </w:t>
      </w:r>
      <w:r>
        <w:t>De försäkringstekniska avsättningarna ska beräknas under överin</w:t>
      </w:r>
      <w:r>
        <w:softHyphen/>
        <w:t>seende av aktuariefunktionen som avses i 9 kap. 13 §. De som utför beräkningarna ska ha den kunskap och erfarenhet av dessa frågor som krävs med hänsyn till omfatt</w:t>
      </w:r>
      <w:r>
        <w:softHyphen/>
        <w:t>ningen och arten av företagets verksamhet.</w:t>
      </w:r>
    </w:p>
    <w:p w14:paraId="2BE33894" w14:textId="77777777" w:rsidR="002734C2" w:rsidRDefault="002734C2" w:rsidP="00340A29">
      <w:pPr>
        <w:pStyle w:val="Rubrik4utannumrering"/>
      </w:pPr>
      <w:r>
        <w:t>Bemyndigande</w:t>
      </w:r>
    </w:p>
    <w:p w14:paraId="6FB06A72" w14:textId="4E050008" w:rsidR="00EB4015" w:rsidRPr="00EB4015" w:rsidRDefault="002734C2" w:rsidP="00673CB8">
      <w:pPr>
        <w:pStyle w:val="Brdtext"/>
      </w:pPr>
      <w:r>
        <w:rPr>
          <w:b/>
        </w:rPr>
        <w:t>7 §</w:t>
      </w:r>
      <w:r w:rsidRPr="00640C08">
        <w:t>    </w:t>
      </w:r>
      <w:r>
        <w:t>Regeringen eller den myndighet som regeringen bestämmer får med</w:t>
      </w:r>
      <w:r>
        <w:softHyphen/>
        <w:t>dela föreskrifter om de försäkringstekniska avsättningarnas innehåll och beräkning enligt 1–6 §§.</w:t>
      </w:r>
    </w:p>
    <w:p w14:paraId="23344232" w14:textId="77777777" w:rsidR="002734C2" w:rsidRPr="00AF670F" w:rsidRDefault="002734C2" w:rsidP="00EB4015">
      <w:pPr>
        <w:pStyle w:val="Rubrik3utannumrering"/>
        <w:spacing w:before="0"/>
      </w:pPr>
      <w:r>
        <w:lastRenderedPageBreak/>
        <w:t>6 kap. Investeringar</w:t>
      </w:r>
    </w:p>
    <w:p w14:paraId="26DC3FDF" w14:textId="77777777" w:rsidR="002734C2" w:rsidRPr="00B14DE9" w:rsidRDefault="002734C2" w:rsidP="00AA5B6B">
      <w:pPr>
        <w:pStyle w:val="Rubrik4utannumrering"/>
        <w:spacing w:before="0"/>
      </w:pPr>
      <w:r w:rsidRPr="002A78D9">
        <w:t xml:space="preserve">Grundläggande </w:t>
      </w:r>
      <w:r>
        <w:t>bestämmelser</w:t>
      </w:r>
      <w:r w:rsidRPr="002A78D9">
        <w:t xml:space="preserve"> för samtliga </w:t>
      </w:r>
      <w:r>
        <w:t xml:space="preserve">investeringar </w:t>
      </w:r>
    </w:p>
    <w:p w14:paraId="6A8B2154" w14:textId="77777777" w:rsidR="002734C2" w:rsidRDefault="002734C2" w:rsidP="00AA5B6B">
      <w:pPr>
        <w:pStyle w:val="Rubrik5utannumrering"/>
        <w:spacing w:before="0"/>
      </w:pPr>
      <w:r>
        <w:t>Aktsamhet och undantag för vissa tillgångar</w:t>
      </w:r>
    </w:p>
    <w:p w14:paraId="768A931E" w14:textId="77777777" w:rsidR="002734C2" w:rsidRPr="000A7C2D" w:rsidRDefault="002734C2" w:rsidP="002734C2">
      <w:pPr>
        <w:pStyle w:val="Brdtext"/>
        <w:rPr>
          <w:rStyle w:val="BrdtextmedindragChar"/>
        </w:rPr>
      </w:pPr>
      <w:r>
        <w:rPr>
          <w:b/>
        </w:rPr>
        <w:t>1 §</w:t>
      </w:r>
      <w:r w:rsidRPr="00640C08">
        <w:t>    </w:t>
      </w:r>
      <w:r>
        <w:t xml:space="preserve">Ett tjänstepensionsföretags tillgångar ska investeras i enlighet med </w:t>
      </w:r>
      <w:r w:rsidRPr="000A7C2D">
        <w:rPr>
          <w:rStyle w:val="BrdtextmedindragChar"/>
        </w:rPr>
        <w:t>2–1</w:t>
      </w:r>
      <w:r>
        <w:rPr>
          <w:rStyle w:val="BrdtextmedindragChar"/>
        </w:rPr>
        <w:t>1</w:t>
      </w:r>
      <w:r w:rsidRPr="000A7C2D">
        <w:rPr>
          <w:rStyle w:val="BrdtextmedindragChar"/>
        </w:rPr>
        <w:t> §§ och också i övrigt på ett aktsamt sätt.</w:t>
      </w:r>
    </w:p>
    <w:p w14:paraId="3D3ACC8D" w14:textId="77777777" w:rsidR="002734C2" w:rsidRPr="00073FD3" w:rsidRDefault="002734C2" w:rsidP="002734C2">
      <w:pPr>
        <w:pStyle w:val="Brdtextmedindrag"/>
      </w:pPr>
      <w:r>
        <w:t xml:space="preserve">Bestämmelserna i </w:t>
      </w:r>
      <w:r w:rsidRPr="000A7C2D">
        <w:t>4 och 5 §§</w:t>
      </w:r>
      <w:r>
        <w:t xml:space="preserve"> gäller inte för tillgångar som </w:t>
      </w:r>
      <w:r w:rsidRPr="000A3C5B">
        <w:t>motsvarar</w:t>
      </w:r>
      <w:r>
        <w:t xml:space="preserve"> avsättningar för villkorad återbäring och för fondförsäkringsåtaganden där försäkringstagarna, de försäkrade eller andra ersättningsberättigade bär investeringsrisken.</w:t>
      </w:r>
    </w:p>
    <w:p w14:paraId="13C6115F" w14:textId="77777777" w:rsidR="002734C2" w:rsidRDefault="002734C2" w:rsidP="00AA5B6B">
      <w:pPr>
        <w:pStyle w:val="Rubrik5utannumrering"/>
      </w:pPr>
      <w:r>
        <w:t>Intressen som ska styra investeringarna</w:t>
      </w:r>
    </w:p>
    <w:p w14:paraId="30951C50" w14:textId="77777777" w:rsidR="002734C2" w:rsidRPr="0067396C" w:rsidRDefault="002734C2" w:rsidP="00AA5B6B">
      <w:pPr>
        <w:pStyle w:val="Brdtext"/>
      </w:pPr>
      <w:r>
        <w:rPr>
          <w:b/>
        </w:rPr>
        <w:t>2</w:t>
      </w:r>
      <w:r w:rsidRPr="00640C08">
        <w:rPr>
          <w:b/>
        </w:rPr>
        <w:t> §</w:t>
      </w:r>
      <w:r w:rsidRPr="00640C08">
        <w:t>    </w:t>
      </w:r>
      <w:r>
        <w:t>Ett tjänstepensionsföretags tillgångar ska investeras på det sätt som bäst gagnar försäkringstagarnas, de försäkrades och andra ersättnings</w:t>
      </w:r>
      <w:r>
        <w:softHyphen/>
        <w:t>berättigades intressen på såväl kort som lång sikt. Vid intressekonflikter ska investeringar göras ute</w:t>
      </w:r>
      <w:r>
        <w:softHyphen/>
        <w:t>slutande i försäkringstagarnas, de försäkrades och andra ersättnings</w:t>
      </w:r>
      <w:r>
        <w:softHyphen/>
        <w:t>berättigades intressen.</w:t>
      </w:r>
    </w:p>
    <w:p w14:paraId="636C08BE" w14:textId="77777777" w:rsidR="002734C2" w:rsidRDefault="002734C2" w:rsidP="002734C2">
      <w:pPr>
        <w:pStyle w:val="Rubrik5utannumrering"/>
      </w:pPr>
      <w:r>
        <w:t>Riskkontroll</w:t>
      </w:r>
    </w:p>
    <w:p w14:paraId="42985F81" w14:textId="6DC446EC" w:rsidR="002734C2" w:rsidRPr="000A7C2D" w:rsidRDefault="002734C2" w:rsidP="002734C2">
      <w:pPr>
        <w:pStyle w:val="Brdtext"/>
        <w:rPr>
          <w:rStyle w:val="BrdtextmedindragChar"/>
        </w:rPr>
      </w:pPr>
      <w:r>
        <w:rPr>
          <w:b/>
        </w:rPr>
        <w:t>3 §</w:t>
      </w:r>
      <w:r w:rsidRPr="00640C08">
        <w:t>    </w:t>
      </w:r>
      <w:r>
        <w:t>Ett tjänstepensionsföretag får bara göra investeringar</w:t>
      </w:r>
      <w:r w:rsidDel="00B82CEF">
        <w:t xml:space="preserve"> </w:t>
      </w:r>
      <w:r>
        <w:t>i sådana finan</w:t>
      </w:r>
      <w:r w:rsidR="00DD229C">
        <w:softHyphen/>
      </w:r>
      <w:r>
        <w:t xml:space="preserve">siella instrument och andra tillgångar vars risker företaget kan identifiera, mäta, </w:t>
      </w:r>
      <w:r w:rsidRPr="000A7C2D">
        <w:rPr>
          <w:rStyle w:val="BrdtextmedindragChar"/>
        </w:rPr>
        <w:t xml:space="preserve">övervaka, hantera, kontrollera och rapportera samt på lämpligt sätt beakta i den egna risk- och solvensbedömningen enligt 9 kap. </w:t>
      </w:r>
      <w:r>
        <w:rPr>
          <w:rStyle w:val="BrdtextmedindragChar"/>
        </w:rPr>
        <w:t>20</w:t>
      </w:r>
      <w:r w:rsidRPr="000A7C2D">
        <w:rPr>
          <w:rStyle w:val="BrdtextmedindragChar"/>
        </w:rPr>
        <w:t> §.</w:t>
      </w:r>
    </w:p>
    <w:p w14:paraId="6A94A2B7" w14:textId="77777777" w:rsidR="002734C2" w:rsidRDefault="002734C2" w:rsidP="002734C2">
      <w:pPr>
        <w:pStyle w:val="Rubrik5utannumrering"/>
      </w:pPr>
      <w:r>
        <w:t>Riskspridning</w:t>
      </w:r>
    </w:p>
    <w:p w14:paraId="633331ED" w14:textId="77777777" w:rsidR="002734C2" w:rsidRDefault="002734C2" w:rsidP="002734C2">
      <w:pPr>
        <w:pStyle w:val="Brdtext"/>
      </w:pPr>
      <w:r>
        <w:rPr>
          <w:b/>
        </w:rPr>
        <w:t>4 §</w:t>
      </w:r>
      <w:r w:rsidRPr="00640C08">
        <w:t>    </w:t>
      </w:r>
      <w:r>
        <w:t>Ett tjänstepensionsföretag ska göra sina investeringar i finansiella instrument och andra tillgångar så att lämplig riskspridning uppnås.</w:t>
      </w:r>
    </w:p>
    <w:p w14:paraId="3E0F3D12" w14:textId="77777777" w:rsidR="002734C2" w:rsidRDefault="002734C2" w:rsidP="002734C2">
      <w:pPr>
        <w:pStyle w:val="Brdtextmedindrag"/>
      </w:pPr>
      <w:r>
        <w:t>Samtliga tillgångar ska, med beaktande av tjänstepensionsföretagets försäkringsåtaganden och förändringar i tillgångarnas framtida värde och avkastning, investeras så att företagets betalningsberedskap är tillfreds</w:t>
      </w:r>
      <w:r>
        <w:softHyphen/>
        <w:t>ställande och den förväntade avkastningen tillräcklig.</w:t>
      </w:r>
    </w:p>
    <w:p w14:paraId="69A6AB8F" w14:textId="77777777" w:rsidR="002734C2" w:rsidRDefault="002734C2" w:rsidP="002734C2">
      <w:pPr>
        <w:pStyle w:val="Brdtextmedindrag"/>
      </w:pPr>
    </w:p>
    <w:p w14:paraId="3A108CDA" w14:textId="77777777" w:rsidR="002734C2" w:rsidRDefault="002734C2" w:rsidP="002734C2">
      <w:pPr>
        <w:pStyle w:val="Brdtextmedindrag"/>
        <w:ind w:firstLine="0"/>
      </w:pPr>
      <w:r>
        <w:rPr>
          <w:b/>
        </w:rPr>
        <w:t>5</w:t>
      </w:r>
      <w:r w:rsidRPr="000A7C2D">
        <w:rPr>
          <w:b/>
        </w:rPr>
        <w:t> §</w:t>
      </w:r>
      <w:r>
        <w:t>    Ett tjänstepensionsföretag ska göra sina investeringar i finansiella instrument och andra tillgångar på ett sådant sätt att det undviker</w:t>
      </w:r>
    </w:p>
    <w:p w14:paraId="27F8635C" w14:textId="77777777" w:rsidR="002734C2" w:rsidRDefault="002734C2" w:rsidP="002734C2">
      <w:pPr>
        <w:pStyle w:val="Brdtextmedindrag"/>
      </w:pPr>
      <w:r>
        <w:t>1. </w:t>
      </w:r>
      <w:r w:rsidRPr="0049375D">
        <w:t>överdrivet</w:t>
      </w:r>
      <w:r>
        <w:t xml:space="preserve"> beroende av någon särskild tillgång, emittent, låntagare eller företagsgrupp, och</w:t>
      </w:r>
    </w:p>
    <w:p w14:paraId="7F0883EE" w14:textId="77777777" w:rsidR="002734C2" w:rsidRDefault="002734C2" w:rsidP="002734C2">
      <w:pPr>
        <w:pStyle w:val="Brdtextmedindrag"/>
      </w:pPr>
      <w:r>
        <w:t>2. ackumulation av risker i företagets samlade portfölj.</w:t>
      </w:r>
    </w:p>
    <w:p w14:paraId="04BA348E" w14:textId="77777777" w:rsidR="002734C2" w:rsidRDefault="002734C2" w:rsidP="002734C2">
      <w:pPr>
        <w:pStyle w:val="Brdtextmedindrag"/>
      </w:pPr>
      <w:r>
        <w:t>Investeringar i tillgångar från en och samma emittent eller låntagare eller från företag i en sådan grupp av emittenter eller låntagare med inbördes anknytning som avses i tredje stycket får inte innebära att det blir en överdriven riskkoncentration för tjänstepensionsföretaget.</w:t>
      </w:r>
    </w:p>
    <w:p w14:paraId="767EDF0F" w14:textId="77777777" w:rsidR="002734C2" w:rsidRDefault="002734C2" w:rsidP="002734C2">
      <w:pPr>
        <w:pStyle w:val="Brdtextmedindrag"/>
      </w:pPr>
      <w:r>
        <w:t>Med en grupp av emittenter eller låntagare med inbördes anknytning avses två eller flera fysiska eller juridiska personer som utgör en helhet från risksynpunkt därför att</w:t>
      </w:r>
    </w:p>
    <w:p w14:paraId="7C403A7B" w14:textId="77777777" w:rsidR="002734C2" w:rsidRDefault="002734C2" w:rsidP="002734C2">
      <w:pPr>
        <w:pStyle w:val="Brdtextmedindrag"/>
      </w:pPr>
      <w:r>
        <w:t>– någon av dem har direkt eller indirekt ägar</w:t>
      </w:r>
      <w:r>
        <w:softHyphen/>
        <w:t xml:space="preserve">inflytande över en eller flera av de övriga i gruppen, eller </w:t>
      </w:r>
    </w:p>
    <w:p w14:paraId="47108096" w14:textId="77777777" w:rsidR="002734C2" w:rsidRDefault="002734C2" w:rsidP="002734C2">
      <w:pPr>
        <w:pStyle w:val="Brdtextmedindrag"/>
      </w:pPr>
      <w:r>
        <w:t>– de har sådan inbördes anknytning att någon eller samtliga av de övriga kan råka i betalningssvårigheter om en av dem drabbas av finansiella problem.</w:t>
      </w:r>
    </w:p>
    <w:p w14:paraId="5F21D6BA" w14:textId="77777777" w:rsidR="002734C2" w:rsidRDefault="002734C2" w:rsidP="002734C2">
      <w:pPr>
        <w:pStyle w:val="Brdtextmedindrag"/>
      </w:pPr>
      <w:r>
        <w:lastRenderedPageBreak/>
        <w:t>Första och andra styckena gäller inte i fråga om sådana tillgångar som svenska staten eller en utländsk stat svarar för.</w:t>
      </w:r>
      <w:r w:rsidRPr="000645F1">
        <w:t xml:space="preserve"> </w:t>
      </w:r>
    </w:p>
    <w:p w14:paraId="30378E6A" w14:textId="77777777" w:rsidR="002734C2" w:rsidRPr="00567BF7" w:rsidRDefault="002734C2" w:rsidP="002734C2">
      <w:pPr>
        <w:pStyle w:val="Rubrik5utannumrering"/>
      </w:pPr>
      <w:r>
        <w:t>Reglerade marknader, andra handelsplatser och onoterade tillgångar</w:t>
      </w:r>
    </w:p>
    <w:p w14:paraId="5E5F411D" w14:textId="1CE9B5BE" w:rsidR="002734C2" w:rsidRDefault="002734C2" w:rsidP="002734C2">
      <w:pPr>
        <w:pStyle w:val="Brdtext"/>
      </w:pPr>
      <w:r>
        <w:rPr>
          <w:b/>
        </w:rPr>
        <w:t>6 §</w:t>
      </w:r>
      <w:r w:rsidRPr="00640C08">
        <w:t>    </w:t>
      </w:r>
      <w:r>
        <w:t>Ett tjänstepensionsföretags tillgångar ska till övervägande del inve</w:t>
      </w:r>
      <w:r w:rsidR="00402224">
        <w:softHyphen/>
      </w:r>
      <w:r>
        <w:t xml:space="preserve">steras på reglerade marknader. Investeringar i </w:t>
      </w:r>
      <w:r w:rsidDel="00934A2D">
        <w:t xml:space="preserve">finansiella instrument och andra </w:t>
      </w:r>
      <w:r>
        <w:t>tillgångar som inte är föremål för handel på en reglerad mark</w:t>
      </w:r>
      <w:r>
        <w:softHyphen/>
        <w:t>nad, en MTF-plattform eller en OTF-plattform ska hållas på aktsamma nivåer.</w:t>
      </w:r>
    </w:p>
    <w:p w14:paraId="0751CFC1" w14:textId="77777777" w:rsidR="002734C2" w:rsidRDefault="002734C2" w:rsidP="00AA5B6B">
      <w:pPr>
        <w:pStyle w:val="Rubrik5utannumrering"/>
      </w:pPr>
      <w:r>
        <w:t>Miljöfaktorer, sociala faktorer och företagsstyrningsfaktorer</w:t>
      </w:r>
    </w:p>
    <w:p w14:paraId="689BC6E6" w14:textId="77777777" w:rsidR="002734C2" w:rsidRDefault="002734C2" w:rsidP="002734C2">
      <w:pPr>
        <w:pStyle w:val="Brdtext"/>
      </w:pPr>
      <w:r>
        <w:rPr>
          <w:b/>
        </w:rPr>
        <w:t>7 §</w:t>
      </w:r>
      <w:r w:rsidRPr="00640C08">
        <w:t>    </w:t>
      </w:r>
      <w:r>
        <w:t>Ett tjänstepensionsföretag får beakta miljöfaktorer, sociala faktorer och företagsstyrningsfaktorer i sina investeringsbeslut.</w:t>
      </w:r>
    </w:p>
    <w:p w14:paraId="3B2A50B4" w14:textId="77777777" w:rsidR="002734C2" w:rsidRDefault="002734C2" w:rsidP="002734C2">
      <w:pPr>
        <w:pStyle w:val="Rubrik5utannumrering"/>
      </w:pPr>
      <w:r>
        <w:t>Förvaring av tillgångar</w:t>
      </w:r>
    </w:p>
    <w:p w14:paraId="6166D97D" w14:textId="77777777" w:rsidR="002734C2" w:rsidRPr="00895295" w:rsidRDefault="002734C2" w:rsidP="002734C2">
      <w:pPr>
        <w:pStyle w:val="Brdtext"/>
      </w:pPr>
      <w:r>
        <w:rPr>
          <w:b/>
        </w:rPr>
        <w:t>8 §</w:t>
      </w:r>
      <w:r w:rsidRPr="00640C08">
        <w:t>    </w:t>
      </w:r>
      <w:r>
        <w:t>Ett tjänstepensionsföretags tillgångar ska förvaras på ett sådant sätt att de alltid är identifierbara och åtkomliga för företaget. Förvaringen ska ske på ett säkert sätt och ska inte ge upphov till intressekonflikter.</w:t>
      </w:r>
    </w:p>
    <w:p w14:paraId="41B270EB" w14:textId="77777777" w:rsidR="002734C2" w:rsidRDefault="002734C2" w:rsidP="002734C2">
      <w:pPr>
        <w:pStyle w:val="Rubrik5utannumrering"/>
      </w:pPr>
      <w:r>
        <w:t>Derivatinstrument</w:t>
      </w:r>
    </w:p>
    <w:p w14:paraId="75A2BF69" w14:textId="77777777" w:rsidR="002734C2" w:rsidRDefault="002734C2" w:rsidP="002734C2">
      <w:pPr>
        <w:pStyle w:val="Brdtext"/>
      </w:pPr>
      <w:r>
        <w:rPr>
          <w:b/>
        </w:rPr>
        <w:t>9 §</w:t>
      </w:r>
      <w:r w:rsidRPr="00640C08">
        <w:t>    </w:t>
      </w:r>
      <w:r>
        <w:t xml:space="preserve">Ett tjänstepensionsföretag får använda derivatinstrument för att sänka den finansiella risken i företaget eller för att i övrigt effektivisera förvaltningen av företagets </w:t>
      </w:r>
      <w:r w:rsidRPr="00DE6421">
        <w:t>tillgångar och skulder.</w:t>
      </w:r>
    </w:p>
    <w:p w14:paraId="7F960964" w14:textId="77777777" w:rsidR="002734C2" w:rsidRPr="000A7C2D" w:rsidRDefault="002734C2" w:rsidP="002734C2">
      <w:pPr>
        <w:pStyle w:val="Rubrik4utannumrering"/>
        <w:rPr>
          <w:b w:val="0"/>
          <w:i/>
        </w:rPr>
      </w:pPr>
      <w:r w:rsidRPr="000A7C2D">
        <w:rPr>
          <w:b w:val="0"/>
          <w:i/>
        </w:rPr>
        <w:t>Uppdragsgivande företag</w:t>
      </w:r>
    </w:p>
    <w:p w14:paraId="39F3310C" w14:textId="77777777" w:rsidR="002734C2" w:rsidRDefault="002734C2" w:rsidP="00AA5B6B">
      <w:pPr>
        <w:pStyle w:val="Brdtext"/>
      </w:pPr>
      <w:r>
        <w:rPr>
          <w:b/>
        </w:rPr>
        <w:t>10 §</w:t>
      </w:r>
      <w:r w:rsidRPr="00640C08">
        <w:t>    </w:t>
      </w:r>
      <w:r>
        <w:t xml:space="preserve">Av de samlade tillgångarna i ett tjänstepensionsföretag som bara har ett enda uppdragsgivande företag, får </w:t>
      </w:r>
    </w:p>
    <w:p w14:paraId="41AD6C9B" w14:textId="77777777" w:rsidR="002734C2" w:rsidRDefault="002734C2" w:rsidP="00AA5B6B">
      <w:pPr>
        <w:pStyle w:val="Brdtextmedindrag"/>
      </w:pPr>
      <w:r>
        <w:t>1. högst 5 procent utgöras av aktier och andra värdepapper som kan jämställas med aktier samt obligationer och andra skuldförbindelser</w:t>
      </w:r>
      <w:r w:rsidRPr="000A3C5B">
        <w:t>, om värde</w:t>
      </w:r>
      <w:r w:rsidRPr="000A3C5B">
        <w:softHyphen/>
        <w:t xml:space="preserve">papperen eller skuldförbindelserna getts ut av </w:t>
      </w:r>
      <w:r>
        <w:t>det uppdragsgivande företaget, och</w:t>
      </w:r>
    </w:p>
    <w:p w14:paraId="352C4895" w14:textId="77777777" w:rsidR="002734C2" w:rsidRDefault="002734C2" w:rsidP="00AA5B6B">
      <w:pPr>
        <w:pStyle w:val="Brdtextmedindrag"/>
      </w:pPr>
      <w:r>
        <w:t xml:space="preserve">2. högst 10 procent utgöras av sådana tillgångar som avses i 1 och som har getts ut av företag i en grupp av emittenter eller låntagare </w:t>
      </w:r>
      <w:r w:rsidRPr="000A3C5B">
        <w:t>med inbördes anknytning som det upp</w:t>
      </w:r>
      <w:r w:rsidRPr="000A3C5B">
        <w:softHyphen/>
        <w:t>dragsgivande företaget ingår i</w:t>
      </w:r>
      <w:r w:rsidRPr="00085DCD">
        <w:t>.</w:t>
      </w:r>
    </w:p>
    <w:p w14:paraId="7EE94089" w14:textId="77777777" w:rsidR="002734C2" w:rsidRDefault="002734C2" w:rsidP="002734C2">
      <w:pPr>
        <w:pStyle w:val="Brdtextmedindrag"/>
      </w:pPr>
      <w:r>
        <w:t>Första stycket gäller inte i fråga om sådana tillgångar som svenska staten eller en utländsk stat svarar för.</w:t>
      </w:r>
    </w:p>
    <w:p w14:paraId="555DC1C0" w14:textId="77777777" w:rsidR="002734C2" w:rsidRDefault="002734C2" w:rsidP="002734C2">
      <w:pPr>
        <w:pStyle w:val="Rubrik5utannumrering"/>
      </w:pPr>
      <w:r>
        <w:t>Särskilt om fondförsäkringstillgångar</w:t>
      </w:r>
    </w:p>
    <w:p w14:paraId="08DED7DE" w14:textId="77777777" w:rsidR="002734C2" w:rsidRDefault="002734C2" w:rsidP="002734C2">
      <w:pPr>
        <w:pStyle w:val="Brdtext"/>
      </w:pPr>
      <w:r>
        <w:rPr>
          <w:b/>
        </w:rPr>
        <w:t>11 §</w:t>
      </w:r>
      <w:r w:rsidRPr="00640C08">
        <w:t>    </w:t>
      </w:r>
      <w:r>
        <w:t xml:space="preserve">Ett tjänstepensionsföretag ska investera premier för fondförsäkring så att de så nära som möjligt motsvarar andelar i sådana fonder som är knutna till försäkringen och som försäkringstagaren eller den försäkrade från tid till annan bestämmer. Företaget får begränsa antalet fonder </w:t>
      </w:r>
      <w:r w:rsidRPr="000A3C5B">
        <w:t>som premier får investeras i</w:t>
      </w:r>
      <w:r>
        <w:t>.</w:t>
      </w:r>
      <w:r w:rsidDel="00136088">
        <w:t xml:space="preserve"> </w:t>
      </w:r>
    </w:p>
    <w:p w14:paraId="680C0F73" w14:textId="490ACE52" w:rsidR="002734C2" w:rsidRDefault="002734C2" w:rsidP="002734C2">
      <w:pPr>
        <w:pStyle w:val="Brdtextmedindrag"/>
      </w:pPr>
      <w:r>
        <w:t>Tjänstepensionsföretaget får använda utdelning och ersättning vid inlösen av andelarna bara för förvärv av nya andelar i anknutna fonder och för utbetalning eller betalning av kostnader enligt försäkringsavtalet.</w:t>
      </w:r>
    </w:p>
    <w:p w14:paraId="3E9A059E" w14:textId="31921C16" w:rsidR="00AA5B6B" w:rsidRDefault="00AA5B6B" w:rsidP="002734C2">
      <w:pPr>
        <w:pStyle w:val="Brdtextmedindrag"/>
      </w:pPr>
    </w:p>
    <w:p w14:paraId="4D4C51D5" w14:textId="77777777" w:rsidR="00AA5B6B" w:rsidRPr="00E81681" w:rsidRDefault="00AA5B6B" w:rsidP="002734C2">
      <w:pPr>
        <w:pStyle w:val="Brdtextmedindrag"/>
      </w:pPr>
    </w:p>
    <w:p w14:paraId="31B9AAA3" w14:textId="77777777" w:rsidR="002734C2" w:rsidRPr="000A7C2D" w:rsidRDefault="002734C2" w:rsidP="00AA5B6B">
      <w:pPr>
        <w:pStyle w:val="Rubrik4utannumrering"/>
        <w:spacing w:before="120"/>
      </w:pPr>
      <w:r w:rsidRPr="00D93516">
        <w:lastRenderedPageBreak/>
        <w:t>Skuldtäckning</w:t>
      </w:r>
    </w:p>
    <w:p w14:paraId="3AD3EC5B" w14:textId="77777777" w:rsidR="002734C2" w:rsidRDefault="002734C2" w:rsidP="002734C2">
      <w:pPr>
        <w:pStyle w:val="Rubrik5utannumrering"/>
        <w:spacing w:before="0"/>
      </w:pPr>
      <w:r>
        <w:t>Krav på skuldtäckning</w:t>
      </w:r>
    </w:p>
    <w:p w14:paraId="6F1F4149" w14:textId="77777777" w:rsidR="002734C2" w:rsidRDefault="002734C2" w:rsidP="002734C2">
      <w:pPr>
        <w:pStyle w:val="Brdtext"/>
      </w:pPr>
      <w:r>
        <w:rPr>
          <w:b/>
        </w:rPr>
        <w:t>12 §</w:t>
      </w:r>
      <w:r w:rsidRPr="00640C08">
        <w:t>    </w:t>
      </w:r>
      <w:r>
        <w:t xml:space="preserve">Ett tjänstepensionsföretag ska ha tillgångar för skuldtäckning som minst uppgår till ett belopp som </w:t>
      </w:r>
      <w:r w:rsidRPr="000A3C5B">
        <w:t>motsvarar</w:t>
      </w:r>
      <w:r>
        <w:t xml:space="preserve"> de försäkringstekniska avsätt</w:t>
      </w:r>
      <w:r>
        <w:softHyphen/>
        <w:t>ningarna.</w:t>
      </w:r>
    </w:p>
    <w:p w14:paraId="1D1892BF" w14:textId="77777777" w:rsidR="002734C2" w:rsidRPr="000A3D1C" w:rsidRDefault="002734C2" w:rsidP="002734C2">
      <w:pPr>
        <w:pStyle w:val="Brdtextmedindrag"/>
      </w:pPr>
      <w:r>
        <w:t xml:space="preserve">De tillgångar som </w:t>
      </w:r>
      <w:r w:rsidRPr="000A3C5B">
        <w:t>motsvarar</w:t>
      </w:r>
      <w:r>
        <w:t xml:space="preserve"> försäkringstekniska avsättningar ska, ut</w:t>
      </w:r>
      <w:r>
        <w:softHyphen/>
        <w:t xml:space="preserve">över det som följer </w:t>
      </w:r>
      <w:r w:rsidRPr="000A3D1C">
        <w:t>av 1–1</w:t>
      </w:r>
      <w:r w:rsidRPr="000A7C2D">
        <w:t>1</w:t>
      </w:r>
      <w:r w:rsidRPr="000A3D1C">
        <w:t> §§, investeras och värderas enligt 1</w:t>
      </w:r>
      <w:r w:rsidRPr="000A7C2D">
        <w:t>3</w:t>
      </w:r>
      <w:r w:rsidRPr="000A3D1C">
        <w:t>–15 §§.</w:t>
      </w:r>
    </w:p>
    <w:p w14:paraId="52C25B5D" w14:textId="77777777" w:rsidR="002734C2" w:rsidRDefault="002734C2" w:rsidP="002734C2">
      <w:pPr>
        <w:pStyle w:val="Rubrik5utannumrering"/>
      </w:pPr>
      <w:r>
        <w:t>Hänsyn till åtagandenas art och löptid</w:t>
      </w:r>
    </w:p>
    <w:p w14:paraId="0537DE8C" w14:textId="77777777" w:rsidR="002734C2" w:rsidRPr="00757EA9" w:rsidRDefault="002734C2" w:rsidP="002734C2">
      <w:pPr>
        <w:pStyle w:val="Brdtextmedindrag"/>
        <w:ind w:firstLine="0"/>
      </w:pPr>
      <w:r>
        <w:rPr>
          <w:b/>
        </w:rPr>
        <w:t>13 §</w:t>
      </w:r>
      <w:r w:rsidRPr="00640C08">
        <w:t>    </w:t>
      </w:r>
      <w:r>
        <w:t xml:space="preserve">Ett tjänstepensionsföretags tillgångar som </w:t>
      </w:r>
      <w:r w:rsidRPr="000A3C5B">
        <w:t>motsvarar</w:t>
      </w:r>
      <w:r>
        <w:t xml:space="preserve"> försäkrings</w:t>
      </w:r>
      <w:r>
        <w:softHyphen/>
        <w:t>tekniska avsättningar ska investeras på ett sätt som är lämpligt med hänsyn till åtagandenas art och löptid.</w:t>
      </w:r>
    </w:p>
    <w:p w14:paraId="4B615994" w14:textId="77777777" w:rsidR="002734C2" w:rsidRDefault="002734C2" w:rsidP="002734C2">
      <w:pPr>
        <w:pStyle w:val="Rubrik5utannumrering"/>
      </w:pPr>
      <w:r>
        <w:t xml:space="preserve">Värdering till verkligt </w:t>
      </w:r>
      <w:r w:rsidRPr="00E927ED">
        <w:t>värde</w:t>
      </w:r>
    </w:p>
    <w:p w14:paraId="70B66FDC" w14:textId="4F681745" w:rsidR="002734C2" w:rsidRDefault="002734C2" w:rsidP="002734C2">
      <w:pPr>
        <w:pStyle w:val="Brdtext"/>
      </w:pPr>
      <w:r>
        <w:rPr>
          <w:b/>
        </w:rPr>
        <w:t>14 §</w:t>
      </w:r>
      <w:r w:rsidRPr="00640C08">
        <w:t>    </w:t>
      </w:r>
      <w:r>
        <w:t>De tillgångar som ett tjänstepensionsföretag använder för skuld</w:t>
      </w:r>
      <w:r w:rsidR="00BD5F86">
        <w:softHyphen/>
      </w:r>
      <w:r>
        <w:t>täckning ska värderas till verkligt värde. Från detta värde ska avdrag göras för skulder som hänför sig till förvärvet av tillgången.</w:t>
      </w:r>
    </w:p>
    <w:p w14:paraId="21EE36BF" w14:textId="77777777" w:rsidR="002734C2" w:rsidRDefault="002734C2" w:rsidP="002734C2">
      <w:pPr>
        <w:pStyle w:val="Rubrik5utannumrering"/>
      </w:pPr>
      <w:r w:rsidRPr="002949AD">
        <w:t xml:space="preserve">Fordringar på någon annan än </w:t>
      </w:r>
      <w:r>
        <w:t>försäkringstagare</w:t>
      </w:r>
    </w:p>
    <w:p w14:paraId="4AB6FF8C" w14:textId="77777777" w:rsidR="002734C2" w:rsidRDefault="002734C2" w:rsidP="002734C2">
      <w:pPr>
        <w:pStyle w:val="Brdtext"/>
      </w:pPr>
      <w:r>
        <w:rPr>
          <w:b/>
        </w:rPr>
        <w:t>15 §</w:t>
      </w:r>
      <w:r w:rsidRPr="00640C08">
        <w:t>    </w:t>
      </w:r>
      <w:r>
        <w:t>Ett tjänstepensionsföretags fordringar på någon annan än försäk</w:t>
      </w:r>
      <w:r>
        <w:softHyphen/>
        <w:t>ringstagare ska beaktas bara till den del de överstiger fordringar som gäldenären har på företaget.</w:t>
      </w:r>
    </w:p>
    <w:p w14:paraId="6976869B" w14:textId="77777777" w:rsidR="002734C2" w:rsidRDefault="002734C2" w:rsidP="002734C2">
      <w:pPr>
        <w:pStyle w:val="Rubrik5utannumrering"/>
      </w:pPr>
      <w:r w:rsidRPr="00333C2D">
        <w:t>Register över tillgångar som används för skuldtäckning</w:t>
      </w:r>
    </w:p>
    <w:p w14:paraId="0316E5F8" w14:textId="77777777" w:rsidR="002734C2" w:rsidRDefault="002734C2" w:rsidP="002734C2">
      <w:pPr>
        <w:pStyle w:val="Brdtext"/>
      </w:pPr>
      <w:r>
        <w:rPr>
          <w:b/>
        </w:rPr>
        <w:t>16 §</w:t>
      </w:r>
      <w:r w:rsidRPr="00640C08">
        <w:t>    </w:t>
      </w:r>
      <w:r>
        <w:t>Ett tjänstepensionsföretag ska föra ett register som vid varje tid</w:t>
      </w:r>
      <w:r>
        <w:softHyphen/>
        <w:t>punkt utvisar de tillgångar som används för skuldtäckning och tillgångar</w:t>
      </w:r>
      <w:r>
        <w:softHyphen/>
        <w:t>nas värde.</w:t>
      </w:r>
    </w:p>
    <w:p w14:paraId="2080FFA9" w14:textId="77777777" w:rsidR="002734C2" w:rsidRPr="00526F09" w:rsidRDefault="002734C2" w:rsidP="002734C2">
      <w:pPr>
        <w:pStyle w:val="Brdtextmedindrag"/>
      </w:pPr>
      <w:r>
        <w:t>Om en tillgång som har antecknats i registret har upplåtits med sådan rätt att dess fulla värde inte kan utnyttjas för skuldtäckning, ska detta antecknas i registret.</w:t>
      </w:r>
    </w:p>
    <w:p w14:paraId="0FDCC274" w14:textId="77777777" w:rsidR="002734C2" w:rsidRDefault="002734C2" w:rsidP="002734C2">
      <w:pPr>
        <w:pStyle w:val="Rubrik5utannumrering"/>
      </w:pPr>
      <w:r w:rsidRPr="00333C2D">
        <w:t>Förmånsrätt</w:t>
      </w:r>
    </w:p>
    <w:p w14:paraId="231C8E45" w14:textId="77777777" w:rsidR="002734C2" w:rsidRDefault="002734C2" w:rsidP="002734C2">
      <w:pPr>
        <w:pStyle w:val="Brdtext"/>
      </w:pPr>
      <w:r>
        <w:rPr>
          <w:b/>
        </w:rPr>
        <w:t>17 §</w:t>
      </w:r>
      <w:r w:rsidRPr="00640C08">
        <w:t>    </w:t>
      </w:r>
      <w:r>
        <w:t>Förmånsrätt enligt 4 a § förmånsrättslagen (1970:979) följer med fordran som</w:t>
      </w:r>
    </w:p>
    <w:p w14:paraId="198AB467" w14:textId="77777777" w:rsidR="002734C2" w:rsidRDefault="002734C2" w:rsidP="002734C2">
      <w:pPr>
        <w:pStyle w:val="Brdtextmedindrag"/>
      </w:pPr>
      <w:r>
        <w:t>1. </w:t>
      </w:r>
      <w:r w:rsidRPr="00333C2D">
        <w:t xml:space="preserve">grundas på </w:t>
      </w:r>
      <w:r>
        <w:t>försäkringsavtal</w:t>
      </w:r>
      <w:r w:rsidRPr="00333C2D">
        <w:t>, eller</w:t>
      </w:r>
    </w:p>
    <w:p w14:paraId="793783E5" w14:textId="77777777" w:rsidR="002734C2" w:rsidRDefault="002734C2" w:rsidP="002734C2">
      <w:pPr>
        <w:pStyle w:val="Brdtextmedindrag"/>
      </w:pPr>
      <w:r>
        <w:t>2. </w:t>
      </w:r>
      <w:r w:rsidRPr="00333C2D">
        <w:t>avser återbetalning</w:t>
      </w:r>
      <w:r>
        <w:t xml:space="preserve"> av premier för att ett försäkringsavtal inte har kommit till stånd eller har upphört att gälla.</w:t>
      </w:r>
    </w:p>
    <w:p w14:paraId="61CBD609" w14:textId="74862580" w:rsidR="002734C2" w:rsidRDefault="002734C2" w:rsidP="002734C2">
      <w:pPr>
        <w:pStyle w:val="Brdtextmedindrag"/>
      </w:pPr>
      <w:r>
        <w:t>Förmånsrätten omfattar de tillgångar som finns upptagna i det register som anges i 16 § när tjänstepensionsföretaget försätts i konkurs eller utmätning äger rum.</w:t>
      </w:r>
    </w:p>
    <w:p w14:paraId="63DEFC32" w14:textId="77777777" w:rsidR="002734C2" w:rsidRPr="001D3A5B" w:rsidRDefault="002734C2" w:rsidP="00AA5B6B">
      <w:pPr>
        <w:pStyle w:val="Rubrik4utannumrering"/>
      </w:pPr>
      <w:r w:rsidRPr="00AB320D">
        <w:t>Principer för aktieägarengagemang</w:t>
      </w:r>
    </w:p>
    <w:p w14:paraId="7C7DFDB3" w14:textId="66486077" w:rsidR="002734C2" w:rsidRPr="00F16DC4" w:rsidRDefault="002734C2" w:rsidP="002734C2">
      <w:pPr>
        <w:pStyle w:val="Brdtext"/>
      </w:pPr>
      <w:r>
        <w:rPr>
          <w:b/>
        </w:rPr>
        <w:t>18</w:t>
      </w:r>
      <w:r w:rsidRPr="00F16DC4">
        <w:rPr>
          <w:b/>
        </w:rPr>
        <w:t> §  </w:t>
      </w:r>
      <w:r>
        <w:rPr>
          <w:b/>
        </w:rPr>
        <w:t>  </w:t>
      </w:r>
      <w:r w:rsidRPr="00F16DC4">
        <w:t>Ett tjänstepensionsföretag som</w:t>
      </w:r>
      <w:r>
        <w:t xml:space="preserve"> investerar i aktier som är upp</w:t>
      </w:r>
      <w:r w:rsidRPr="00F16DC4">
        <w:t>tagna till handel på en reglerad marknad och som har getts ut av ett bolag inom EES, sk</w:t>
      </w:r>
      <w:r>
        <w:t>a anta principer för sitt aktieägar</w:t>
      </w:r>
      <w:r w:rsidRPr="00F16DC4">
        <w:t>engagemang i fråga om sådana aktier. Av princi</w:t>
      </w:r>
      <w:r>
        <w:t>perna ska det framgå hur företaget integrerar aktie</w:t>
      </w:r>
      <w:r>
        <w:softHyphen/>
        <w:t>ägar</w:t>
      </w:r>
      <w:r w:rsidR="001D3A5B">
        <w:softHyphen/>
      </w:r>
      <w:r>
        <w:t>engage</w:t>
      </w:r>
      <w:r w:rsidRPr="00F16DC4">
        <w:t>manget i sin invester</w:t>
      </w:r>
      <w:r>
        <w:t>ings</w:t>
      </w:r>
      <w:r w:rsidRPr="00F16DC4">
        <w:t xml:space="preserve">strategi. </w:t>
      </w:r>
    </w:p>
    <w:p w14:paraId="087ABFAE" w14:textId="77777777" w:rsidR="002734C2" w:rsidRPr="00CD29EC" w:rsidRDefault="002734C2" w:rsidP="002734C2">
      <w:pPr>
        <w:pStyle w:val="Brdtextmedindrag"/>
      </w:pPr>
      <w:r w:rsidRPr="00CD29EC">
        <w:t xml:space="preserve">Principerna ska beskriva hur tjänstepensionsföretaget </w:t>
      </w:r>
    </w:p>
    <w:p w14:paraId="68182F3B" w14:textId="77777777" w:rsidR="002734C2" w:rsidRPr="00927579" w:rsidRDefault="002734C2" w:rsidP="002734C2">
      <w:pPr>
        <w:pStyle w:val="Brdtextmedindrag"/>
      </w:pPr>
      <w:r w:rsidRPr="00927579">
        <w:lastRenderedPageBreak/>
        <w:t>1. övervakar relevanta frågor om bolag som det investerar i (portfölj</w:t>
      </w:r>
      <w:r w:rsidRPr="00927579">
        <w:softHyphen/>
        <w:t>bolag), däribland bolagens strategi, finansi</w:t>
      </w:r>
      <w:r>
        <w:t>ella och icke-finansiella resul</w:t>
      </w:r>
      <w:r w:rsidRPr="00927579">
        <w:t>tat och risker, kapitalstruktur, sociala och miljömässiga påverkan och bolags</w:t>
      </w:r>
      <w:r>
        <w:softHyphen/>
      </w:r>
      <w:r w:rsidRPr="00927579">
        <w:t>styrning,</w:t>
      </w:r>
    </w:p>
    <w:p w14:paraId="02D8CD0B" w14:textId="77777777" w:rsidR="002734C2" w:rsidRPr="00927579" w:rsidRDefault="002734C2" w:rsidP="002734C2">
      <w:pPr>
        <w:pStyle w:val="Brdtextmedindrag"/>
      </w:pPr>
      <w:r w:rsidRPr="00927579">
        <w:t xml:space="preserve">2. för dialoger med företrädare för portföljbolag, </w:t>
      </w:r>
    </w:p>
    <w:p w14:paraId="523ED3F8" w14:textId="77777777" w:rsidR="002734C2" w:rsidRPr="00927579" w:rsidRDefault="002734C2" w:rsidP="002734C2">
      <w:pPr>
        <w:pStyle w:val="Brdtextmedindrag"/>
      </w:pPr>
      <w:r w:rsidRPr="00927579">
        <w:t>3. utövar rösträtt och andra rätti</w:t>
      </w:r>
      <w:r>
        <w:t>gheter som är knutna till aktie</w:t>
      </w:r>
      <w:r w:rsidRPr="00927579">
        <w:t xml:space="preserve">innehavet, </w:t>
      </w:r>
    </w:p>
    <w:p w14:paraId="4F56BB0B" w14:textId="77777777" w:rsidR="002734C2" w:rsidRPr="00927579" w:rsidRDefault="002734C2" w:rsidP="002734C2">
      <w:pPr>
        <w:pStyle w:val="Brdtextmedindrag"/>
      </w:pPr>
      <w:r w:rsidRPr="00927579">
        <w:t xml:space="preserve">4. samarbetar med andra aktieägare, </w:t>
      </w:r>
    </w:p>
    <w:p w14:paraId="4D527FB2" w14:textId="77777777" w:rsidR="002734C2" w:rsidRPr="00927579" w:rsidRDefault="002734C2" w:rsidP="002734C2">
      <w:pPr>
        <w:pStyle w:val="Brdtextmedindrag"/>
      </w:pPr>
      <w:r w:rsidRPr="00927579">
        <w:t>5. kommunicerar med relevanta intressenter i portföljbolag, och</w:t>
      </w:r>
    </w:p>
    <w:p w14:paraId="70F99C50" w14:textId="77777777" w:rsidR="002734C2" w:rsidRPr="00927579" w:rsidRDefault="002734C2" w:rsidP="002734C2">
      <w:pPr>
        <w:pStyle w:val="Brdtextmedindrag"/>
      </w:pPr>
      <w:r w:rsidRPr="00927579">
        <w:t>6. hanterar faktiska och potentiella intressekonflikter.</w:t>
      </w:r>
    </w:p>
    <w:p w14:paraId="32EEA24C" w14:textId="7C414DB0" w:rsidR="002734C2" w:rsidRPr="00927579" w:rsidRDefault="002734C2" w:rsidP="002734C2">
      <w:pPr>
        <w:pStyle w:val="Brdtextmedindrag"/>
      </w:pPr>
      <w:r>
        <w:t>P</w:t>
      </w:r>
      <w:r w:rsidRPr="00927579">
        <w:t>aragraf</w:t>
      </w:r>
      <w:r>
        <w:t>en</w:t>
      </w:r>
      <w:r w:rsidRPr="00927579">
        <w:t xml:space="preserve"> gäller inte för tillgångar som </w:t>
      </w:r>
      <w:r w:rsidRPr="000A3C5B">
        <w:t>motsvarar</w:t>
      </w:r>
      <w:r w:rsidRPr="00927579">
        <w:t xml:space="preserve"> avsättningar för vill</w:t>
      </w:r>
      <w:r w:rsidR="001D3A5B">
        <w:softHyphen/>
      </w:r>
      <w:r w:rsidRPr="00927579">
        <w:t>korad återbäring och för fondförsäkringsåtaganden</w:t>
      </w:r>
      <w:r>
        <w:t xml:space="preserve"> där försäkrings</w:t>
      </w:r>
      <w:r>
        <w:softHyphen/>
        <w:t>tagarna, de försäkrade eller andra ersättningsberättigade bär investerings</w:t>
      </w:r>
      <w:r>
        <w:softHyphen/>
        <w:t>risken</w:t>
      </w:r>
      <w:r w:rsidRPr="00927579">
        <w:t>.</w:t>
      </w:r>
    </w:p>
    <w:p w14:paraId="07D5138E" w14:textId="77777777" w:rsidR="002734C2" w:rsidRDefault="002734C2" w:rsidP="002734C2">
      <w:pPr>
        <w:pStyle w:val="Brdtext"/>
      </w:pPr>
    </w:p>
    <w:p w14:paraId="145BEF2D" w14:textId="77777777" w:rsidR="002734C2" w:rsidRPr="007D1202" w:rsidRDefault="002734C2" w:rsidP="002734C2">
      <w:pPr>
        <w:pStyle w:val="Brdtext"/>
      </w:pPr>
      <w:r>
        <w:rPr>
          <w:b/>
        </w:rPr>
        <w:t>19 </w:t>
      </w:r>
      <w:r w:rsidRPr="007D1202">
        <w:rPr>
          <w:b/>
        </w:rPr>
        <w:t>§  </w:t>
      </w:r>
      <w:r>
        <w:rPr>
          <w:b/>
        </w:rPr>
        <w:t>  </w:t>
      </w:r>
      <w:r w:rsidRPr="007D1202">
        <w:t xml:space="preserve">Ett tjänstepensionsföretag ska varje år redogöra för hur principerna för aktieägarengagemang som avses i </w:t>
      </w:r>
      <w:r>
        <w:t>18</w:t>
      </w:r>
      <w:r w:rsidRPr="007D1202">
        <w:t xml:space="preserve"> § har tillämpats. </w:t>
      </w:r>
    </w:p>
    <w:p w14:paraId="25F35ADB" w14:textId="77777777" w:rsidR="002734C2" w:rsidRPr="006C0CE3" w:rsidRDefault="002734C2" w:rsidP="002734C2">
      <w:pPr>
        <w:pStyle w:val="Brdtextmedindrag"/>
      </w:pPr>
      <w:r w:rsidRPr="00CD29EC">
        <w:t xml:space="preserve">Redogörelsen ska innehålla </w:t>
      </w:r>
    </w:p>
    <w:p w14:paraId="03F13E4E" w14:textId="77777777" w:rsidR="002734C2" w:rsidRPr="006C0CE3" w:rsidRDefault="002734C2" w:rsidP="002734C2">
      <w:pPr>
        <w:pStyle w:val="Brdtextmedindrag"/>
      </w:pPr>
      <w:r w:rsidRPr="006C0CE3">
        <w:t xml:space="preserve">1. en allmän beskrivning av tjänstepensionsföretagets röstningsbeteende i portföljbolagen, </w:t>
      </w:r>
    </w:p>
    <w:p w14:paraId="58EFF965" w14:textId="77777777" w:rsidR="002734C2" w:rsidRPr="006C0CE3" w:rsidRDefault="002734C2" w:rsidP="002734C2">
      <w:pPr>
        <w:pStyle w:val="Brdtextmedindrag"/>
      </w:pPr>
      <w:r w:rsidRPr="006C0CE3">
        <w:t>2. en förklaring av de viktigaste omröstningarna, och</w:t>
      </w:r>
    </w:p>
    <w:p w14:paraId="093F8757" w14:textId="77777777" w:rsidR="002734C2" w:rsidRPr="006C0CE3" w:rsidRDefault="002734C2" w:rsidP="002734C2">
      <w:pPr>
        <w:pStyle w:val="Brdtextmedindrag"/>
      </w:pPr>
      <w:r w:rsidRPr="006C0CE3">
        <w:t>3. uppgift om i vilka frågor tjänstepensionsföretaget har använt sig av råd eller röstningsrekommendationer från en röstningsrådgivare.</w:t>
      </w:r>
    </w:p>
    <w:p w14:paraId="6537BA71" w14:textId="77777777" w:rsidR="002734C2" w:rsidRPr="006C0CE3" w:rsidRDefault="002734C2" w:rsidP="002734C2">
      <w:pPr>
        <w:pStyle w:val="Brdtextmedindrag"/>
      </w:pPr>
      <w:r w:rsidRPr="006C0CE3">
        <w:t>Av redogörelsen ska det också framgå hur tjänstepensionsföretaget har röstat på portföljbolagens stämmor. Omröstningar som är obetydliga på grund av ämnet eller storleken på aktieinnehavet behöver dock inte redo</w:t>
      </w:r>
      <w:r>
        <w:softHyphen/>
      </w:r>
      <w:r w:rsidRPr="006C0CE3">
        <w:t xml:space="preserve">visas. </w:t>
      </w:r>
    </w:p>
    <w:p w14:paraId="25F876D7" w14:textId="77777777" w:rsidR="002734C2" w:rsidRDefault="002734C2" w:rsidP="002734C2">
      <w:pPr>
        <w:pStyle w:val="Brdtextmedindrag"/>
      </w:pPr>
    </w:p>
    <w:p w14:paraId="47F3DE43" w14:textId="77777777" w:rsidR="002734C2" w:rsidRPr="00735940" w:rsidRDefault="002734C2" w:rsidP="002734C2">
      <w:pPr>
        <w:pStyle w:val="Brdtext"/>
      </w:pPr>
      <w:r>
        <w:rPr>
          <w:b/>
        </w:rPr>
        <w:t>20</w:t>
      </w:r>
      <w:r w:rsidRPr="00735940">
        <w:rPr>
          <w:b/>
        </w:rPr>
        <w:t> §  </w:t>
      </w:r>
      <w:r>
        <w:rPr>
          <w:b/>
        </w:rPr>
        <w:t>  </w:t>
      </w:r>
      <w:r w:rsidRPr="00735940">
        <w:t xml:space="preserve">Ett </w:t>
      </w:r>
      <w:r w:rsidRPr="007D1202">
        <w:t>tjänstepensionsföretag</w:t>
      </w:r>
      <w:r w:rsidRPr="00735940">
        <w:t xml:space="preserve"> får avstå från att uppfylla ett eller flera av kraven i </w:t>
      </w:r>
      <w:r>
        <w:t>18</w:t>
      </w:r>
      <w:r w:rsidRPr="00735940">
        <w:t xml:space="preserve"> och </w:t>
      </w:r>
      <w:r>
        <w:t>19</w:t>
      </w:r>
      <w:r w:rsidRPr="00735940">
        <w:t xml:space="preserve"> §§, om företaget tydligt anger skälen för det. </w:t>
      </w:r>
    </w:p>
    <w:p w14:paraId="71A2871B" w14:textId="77777777" w:rsidR="002734C2" w:rsidRDefault="002734C2" w:rsidP="002734C2">
      <w:pPr>
        <w:pStyle w:val="Brdtextmedindrag"/>
      </w:pPr>
    </w:p>
    <w:p w14:paraId="0325FDB0" w14:textId="77777777" w:rsidR="002734C2" w:rsidRPr="00795CB6" w:rsidRDefault="002734C2" w:rsidP="002734C2">
      <w:pPr>
        <w:pStyle w:val="Brdtext"/>
      </w:pPr>
      <w:r>
        <w:rPr>
          <w:b/>
        </w:rPr>
        <w:t>21</w:t>
      </w:r>
      <w:r w:rsidRPr="00795CB6">
        <w:rPr>
          <w:b/>
        </w:rPr>
        <w:t> §  </w:t>
      </w:r>
      <w:r>
        <w:rPr>
          <w:b/>
        </w:rPr>
        <w:t>  </w:t>
      </w:r>
      <w:r w:rsidRPr="00795CB6">
        <w:t xml:space="preserve">Principerna för aktieägarengagemang enligt </w:t>
      </w:r>
      <w:r>
        <w:t>18</w:t>
      </w:r>
      <w:r w:rsidRPr="00795CB6">
        <w:t> §, den årliga redo</w:t>
      </w:r>
      <w:r>
        <w:softHyphen/>
      </w:r>
      <w:r w:rsidRPr="00795CB6">
        <w:t xml:space="preserve">görelsen enligt </w:t>
      </w:r>
      <w:r>
        <w:t>19</w:t>
      </w:r>
      <w:r w:rsidRPr="00795CB6">
        <w:t xml:space="preserve"> § och uppgifter enligt </w:t>
      </w:r>
      <w:r>
        <w:t>20</w:t>
      </w:r>
      <w:r w:rsidRPr="00795CB6">
        <w:t xml:space="preserve"> § ska hållas tillgängliga på </w:t>
      </w:r>
      <w:r w:rsidRPr="007D1202">
        <w:t>tjänstepensionsföretag</w:t>
      </w:r>
      <w:r w:rsidRPr="00795CB6">
        <w:t xml:space="preserve">ets webbplats. Om </w:t>
      </w:r>
      <w:r w:rsidRPr="007D1202">
        <w:t>tjänstepensionsföretag</w:t>
      </w:r>
      <w:r>
        <w:t>e</w:t>
      </w:r>
      <w:r w:rsidRPr="00795CB6">
        <w:t>t inte har en egen webbplats får informationen hållas tillgänglig på en annan webb</w:t>
      </w:r>
      <w:r>
        <w:softHyphen/>
      </w:r>
      <w:r w:rsidRPr="00795CB6">
        <w:t>plats som enkelt kan nås</w:t>
      </w:r>
      <w:r>
        <w:t>.</w:t>
      </w:r>
    </w:p>
    <w:p w14:paraId="63820B8C" w14:textId="77777777" w:rsidR="002734C2" w:rsidRPr="006C0CE3" w:rsidRDefault="002734C2" w:rsidP="002734C2">
      <w:pPr>
        <w:pStyle w:val="Brdtextmedindrag"/>
      </w:pPr>
      <w:r w:rsidRPr="00CD29EC">
        <w:t xml:space="preserve">Om </w:t>
      </w:r>
      <w:r w:rsidRPr="006C0CE3">
        <w:t>tjänstepensionsföretaget inte redovisar omröstningar i den årliga redogörelsen på grund av att företaget har gett en sådan kapitalförvaltare som avses i artikel</w:t>
      </w:r>
      <w:r>
        <w:t> </w:t>
      </w:r>
      <w:r w:rsidRPr="006C0CE3">
        <w:t xml:space="preserve">2 i Europaparlamentets och rådets direktiv 2007/36/EG av den 11 juli 2007 om utnyttjande av vissa </w:t>
      </w:r>
      <w:r>
        <w:t xml:space="preserve">av </w:t>
      </w:r>
      <w:r w:rsidRPr="006C0CE3">
        <w:t>aktieägares rättigheter i börs</w:t>
      </w:r>
      <w:r>
        <w:softHyphen/>
      </w:r>
      <w:r w:rsidRPr="006C0CE3">
        <w:t xml:space="preserve">noterade företag, i lydelsen enligt Europaparlamentets och rådets direktiv (EU) 2017/828, i uppdrag att ansvara för investeringarna, ska </w:t>
      </w:r>
      <w:r>
        <w:t>tjänste</w:t>
      </w:r>
      <w:r>
        <w:softHyphen/>
        <w:t>pensions</w:t>
      </w:r>
      <w:r w:rsidRPr="006C0CE3">
        <w:t>företaget på webbplatsen uppge var kapitalför</w:t>
      </w:r>
      <w:r>
        <w:t>valtaren har offentlig</w:t>
      </w:r>
      <w:r w:rsidRPr="006C0CE3">
        <w:t>gjort informationen om omröstningarna.</w:t>
      </w:r>
    </w:p>
    <w:p w14:paraId="0F01E610" w14:textId="77777777" w:rsidR="002734C2" w:rsidRPr="00CD29EC" w:rsidRDefault="002734C2" w:rsidP="002734C2">
      <w:pPr>
        <w:pStyle w:val="Brdtextmedindrag"/>
      </w:pPr>
      <w:r w:rsidRPr="006C0CE3">
        <w:t>Informationen ska tillhandahållas utan kostnad.</w:t>
      </w:r>
    </w:p>
    <w:p w14:paraId="56E3A304" w14:textId="77777777" w:rsidR="002734C2" w:rsidRDefault="002734C2" w:rsidP="002734C2">
      <w:pPr>
        <w:pStyle w:val="Rubrik4utannumrering"/>
      </w:pPr>
      <w:r>
        <w:t>Bemyndiganden</w:t>
      </w:r>
    </w:p>
    <w:p w14:paraId="75F1BAEC" w14:textId="77777777" w:rsidR="002734C2" w:rsidRDefault="002734C2" w:rsidP="002734C2">
      <w:pPr>
        <w:pStyle w:val="Brdtext"/>
      </w:pPr>
      <w:r>
        <w:rPr>
          <w:b/>
        </w:rPr>
        <w:t>22 §</w:t>
      </w:r>
      <w:r w:rsidRPr="00640C08">
        <w:t>    </w:t>
      </w:r>
      <w:r>
        <w:t>Regeringen eller den myndighet som regeringen bestämmer får meddela föreskrifter om</w:t>
      </w:r>
    </w:p>
    <w:p w14:paraId="559CF435" w14:textId="77777777" w:rsidR="002734C2" w:rsidRDefault="002734C2" w:rsidP="002734C2">
      <w:pPr>
        <w:pStyle w:val="Brdtextmedindrag"/>
      </w:pPr>
      <w:r>
        <w:t>1. användning av derivatinstrument enligt 9 §,</w:t>
      </w:r>
    </w:p>
    <w:p w14:paraId="0151747E" w14:textId="77777777" w:rsidR="002734C2" w:rsidRDefault="002734C2" w:rsidP="002734C2">
      <w:pPr>
        <w:pStyle w:val="Brdtextmedindrag"/>
      </w:pPr>
      <w:r>
        <w:t>2. värdering av de tillgångar som avses i 14 § till verkligt värde, och</w:t>
      </w:r>
    </w:p>
    <w:p w14:paraId="2CEEB415" w14:textId="67283CC2" w:rsidR="002734C2" w:rsidRDefault="002734C2" w:rsidP="002734C2">
      <w:pPr>
        <w:pStyle w:val="Brdtextmedindrag"/>
      </w:pPr>
      <w:r>
        <w:t>3. förande av register enligt 16 §.</w:t>
      </w:r>
    </w:p>
    <w:p w14:paraId="5C7F46D8" w14:textId="77777777" w:rsidR="002734C2" w:rsidRDefault="002734C2" w:rsidP="00AA5B6B">
      <w:pPr>
        <w:pStyle w:val="Rubrik3utannumrering"/>
        <w:tabs>
          <w:tab w:val="center" w:pos="2948"/>
        </w:tabs>
        <w:spacing w:before="120"/>
      </w:pPr>
      <w:r>
        <w:lastRenderedPageBreak/>
        <w:t>7 kap. Kapitalbas</w:t>
      </w:r>
    </w:p>
    <w:p w14:paraId="19CDC12C" w14:textId="77777777" w:rsidR="002734C2" w:rsidRDefault="002734C2" w:rsidP="002734C2">
      <w:pPr>
        <w:pStyle w:val="Rubrik4utannumrering"/>
        <w:spacing w:before="0"/>
      </w:pPr>
      <w:r w:rsidRPr="007C192B">
        <w:t xml:space="preserve">Tillräcklig </w:t>
      </w:r>
      <w:r w:rsidRPr="00BC103C">
        <w:t>kapitalbas</w:t>
      </w:r>
    </w:p>
    <w:p w14:paraId="057877F9" w14:textId="77777777" w:rsidR="002734C2" w:rsidRDefault="002734C2" w:rsidP="002734C2">
      <w:pPr>
        <w:pStyle w:val="Brdtext"/>
      </w:pPr>
      <w:r>
        <w:rPr>
          <w:b/>
        </w:rPr>
        <w:t>1 §</w:t>
      </w:r>
      <w:r w:rsidRPr="00640C08">
        <w:t>    </w:t>
      </w:r>
      <w:r>
        <w:t xml:space="preserve">Ett tjänstepensionsföretag ska vid varje tidpunkt, utöver tillgångar som krävs för skuldtäckning enligt </w:t>
      </w:r>
      <w:r w:rsidRPr="00025B71">
        <w:t>6</w:t>
      </w:r>
      <w:r>
        <w:t> </w:t>
      </w:r>
      <w:r w:rsidRPr="00025B71">
        <w:t xml:space="preserve">kap. </w:t>
      </w:r>
      <w:r w:rsidRPr="000A7C2D">
        <w:t>12</w:t>
      </w:r>
      <w:r>
        <w:t> </w:t>
      </w:r>
      <w:r w:rsidRPr="00025B71">
        <w:t>§</w:t>
      </w:r>
      <w:r>
        <w:t xml:space="preserve">, ha en tillräcklig kapitalbas. </w:t>
      </w:r>
    </w:p>
    <w:p w14:paraId="799F4DC4" w14:textId="77777777" w:rsidR="002734C2" w:rsidRDefault="002734C2" w:rsidP="002734C2">
      <w:pPr>
        <w:pStyle w:val="Brdtextmedindrag"/>
      </w:pPr>
      <w:r>
        <w:t>Kapitalbasen ska minst uppgå till det riskkänsliga kapitalkravet beräknat enligt 8 kap. 1–6 §§. K</w:t>
      </w:r>
      <w:r w:rsidDel="00722008">
        <w:t>apitalbasen ska dock aldrig vara mindre än det högsta av minimikapitalkravet beräknat enligt 8</w:t>
      </w:r>
      <w:r>
        <w:t> kap.</w:t>
      </w:r>
      <w:r w:rsidDel="00722008">
        <w:t xml:space="preserve"> 7–12</w:t>
      </w:r>
      <w:r>
        <w:t> §§</w:t>
      </w:r>
      <w:r w:rsidDel="00722008">
        <w:t xml:space="preserve"> eller garanti</w:t>
      </w:r>
      <w:r>
        <w:softHyphen/>
      </w:r>
      <w:r w:rsidDel="00722008">
        <w:t>beloppet enligt 8</w:t>
      </w:r>
      <w:r>
        <w:t> kap.</w:t>
      </w:r>
      <w:r w:rsidDel="00722008">
        <w:t xml:space="preserve"> 13</w:t>
      </w:r>
      <w:r>
        <w:t xml:space="preserve"> och 14 §§</w:t>
      </w:r>
      <w:r w:rsidDel="00722008">
        <w:t xml:space="preserve">. </w:t>
      </w:r>
    </w:p>
    <w:p w14:paraId="6F774EE3" w14:textId="77777777" w:rsidR="002734C2" w:rsidRDefault="002734C2" w:rsidP="002734C2">
      <w:pPr>
        <w:pStyle w:val="Rubrik4utannumrering"/>
      </w:pPr>
      <w:r w:rsidRPr="007C192B">
        <w:t xml:space="preserve">Kapitalbasens </w:t>
      </w:r>
      <w:r w:rsidRPr="00DC21B9">
        <w:t>sammansättning</w:t>
      </w:r>
    </w:p>
    <w:p w14:paraId="4F1A4FE0" w14:textId="77777777" w:rsidR="002734C2" w:rsidRDefault="002734C2" w:rsidP="002734C2">
      <w:pPr>
        <w:pStyle w:val="Brdtext"/>
      </w:pPr>
      <w:r>
        <w:rPr>
          <w:b/>
        </w:rPr>
        <w:t>2 §</w:t>
      </w:r>
      <w:r w:rsidRPr="00640C08">
        <w:t>    </w:t>
      </w:r>
      <w:r>
        <w:t>Kapitalbasen får omfatta följande poster:</w:t>
      </w:r>
    </w:p>
    <w:p w14:paraId="3F77367E" w14:textId="77777777" w:rsidR="002734C2" w:rsidRDefault="002734C2" w:rsidP="002734C2">
      <w:pPr>
        <w:pStyle w:val="Brdtextmedindrag"/>
      </w:pPr>
      <w:r>
        <w:t>1. inbetalt aktiekapital, garantikapital eller verksamhetskapital,</w:t>
      </w:r>
    </w:p>
    <w:p w14:paraId="5B724BC0" w14:textId="77777777" w:rsidR="002734C2" w:rsidRPr="00410381" w:rsidRDefault="002734C2" w:rsidP="002734C2">
      <w:pPr>
        <w:pStyle w:val="Brdtextmedindrag"/>
      </w:pPr>
      <w:r w:rsidRPr="00410381">
        <w:t>2. </w:t>
      </w:r>
      <w:r w:rsidRPr="00E37D73">
        <w:t>konsolideringsfond,</w:t>
      </w:r>
    </w:p>
    <w:p w14:paraId="4AD0E5A2" w14:textId="77777777" w:rsidR="002734C2" w:rsidRDefault="002734C2" w:rsidP="002734C2">
      <w:pPr>
        <w:pStyle w:val="Brdtextmedindrag"/>
      </w:pPr>
      <w:r w:rsidRPr="00410381">
        <w:t>3. </w:t>
      </w:r>
      <w:r w:rsidRPr="00E37D73">
        <w:t>övrigt eget kapital,</w:t>
      </w:r>
      <w:r>
        <w:t xml:space="preserve"> och</w:t>
      </w:r>
    </w:p>
    <w:p w14:paraId="4B064C5F" w14:textId="77777777" w:rsidR="002734C2" w:rsidRDefault="002734C2" w:rsidP="002734C2">
      <w:pPr>
        <w:pStyle w:val="Brdtextmedindrag"/>
      </w:pPr>
      <w:r>
        <w:t>4. obeskattade reserver.</w:t>
      </w:r>
    </w:p>
    <w:p w14:paraId="4BACAE28" w14:textId="77777777" w:rsidR="002734C2" w:rsidRDefault="002734C2" w:rsidP="00790751">
      <w:pPr>
        <w:pStyle w:val="Brdtext"/>
        <w:rPr>
          <w:b/>
        </w:rPr>
      </w:pPr>
      <w:bookmarkStart w:id="17" w:name="_Hlk532384208"/>
    </w:p>
    <w:p w14:paraId="3AA1FF9C" w14:textId="77777777" w:rsidR="002734C2" w:rsidRPr="008D3A10" w:rsidRDefault="002734C2" w:rsidP="002734C2">
      <w:pPr>
        <w:pStyle w:val="Brdtext"/>
      </w:pPr>
      <w:r>
        <w:rPr>
          <w:b/>
        </w:rPr>
        <w:t>3 §</w:t>
      </w:r>
      <w:r w:rsidRPr="00640C08">
        <w:t>    </w:t>
      </w:r>
      <w:r>
        <w:t>Finansinspektionen får i ett enskilt fall besluta att också andra poster än de som anges i 2 §</w:t>
      </w:r>
      <w:r w:rsidRPr="00E37D73">
        <w:t xml:space="preserve"> får ingå i kapitalbasen.</w:t>
      </w:r>
    </w:p>
    <w:bookmarkEnd w:id="17"/>
    <w:p w14:paraId="73D7DDA8" w14:textId="77777777" w:rsidR="002734C2" w:rsidRDefault="002734C2" w:rsidP="002734C2">
      <w:pPr>
        <w:pStyle w:val="Rubrik4utannumrering"/>
      </w:pPr>
      <w:r>
        <w:t>Avräkning från kapitalbasen</w:t>
      </w:r>
    </w:p>
    <w:p w14:paraId="3B5F7C01" w14:textId="77777777" w:rsidR="002734C2" w:rsidRPr="001753DD" w:rsidRDefault="002734C2" w:rsidP="002734C2">
      <w:pPr>
        <w:pStyle w:val="Rubrik5utannumrering"/>
        <w:spacing w:before="0"/>
      </w:pPr>
      <w:r>
        <w:t>Immateriella tillgångar, utdelning och förutbetalda anskaffningskostnader</w:t>
      </w:r>
    </w:p>
    <w:p w14:paraId="59250382" w14:textId="77777777" w:rsidR="002734C2" w:rsidRDefault="002734C2" w:rsidP="002734C2">
      <w:pPr>
        <w:pStyle w:val="Brdtext"/>
      </w:pPr>
      <w:r>
        <w:rPr>
          <w:b/>
        </w:rPr>
        <w:t>4 §</w:t>
      </w:r>
      <w:r w:rsidRPr="00640C08">
        <w:t>    </w:t>
      </w:r>
      <w:r>
        <w:t xml:space="preserve">Från kapitalbasen enligt 2 § ska tjänstepensionsföretaget räkna av </w:t>
      </w:r>
      <w:r w:rsidRPr="00E37D73">
        <w:t>immateriella tillgångar, utdelningar</w:t>
      </w:r>
      <w:r>
        <w:t xml:space="preserve"> och</w:t>
      </w:r>
      <w:r w:rsidRPr="00E37D73">
        <w:t xml:space="preserve"> förutbetalda anskaffnings</w:t>
      </w:r>
      <w:r>
        <w:softHyphen/>
      </w:r>
      <w:r w:rsidRPr="00E37D73">
        <w:t>kostnader</w:t>
      </w:r>
      <w:r>
        <w:t xml:space="preserve">. </w:t>
      </w:r>
    </w:p>
    <w:p w14:paraId="7C048790" w14:textId="77777777" w:rsidR="002734C2" w:rsidRPr="001753DD" w:rsidRDefault="002734C2" w:rsidP="002734C2">
      <w:pPr>
        <w:pStyle w:val="Rubrik5utannumrering"/>
      </w:pPr>
      <w:r>
        <w:t>Aktier och tillskott i vissa företag</w:t>
      </w:r>
    </w:p>
    <w:p w14:paraId="54D18A62" w14:textId="77777777" w:rsidR="002734C2" w:rsidRDefault="002734C2" w:rsidP="002734C2">
      <w:pPr>
        <w:pStyle w:val="Brdtext"/>
      </w:pPr>
      <w:r>
        <w:rPr>
          <w:b/>
        </w:rPr>
        <w:t>5 §</w:t>
      </w:r>
      <w:r w:rsidRPr="00640C08">
        <w:t>    </w:t>
      </w:r>
      <w:r>
        <w:t xml:space="preserve">Avräkning från </w:t>
      </w:r>
      <w:r w:rsidRPr="00692871">
        <w:t>kapitalbasen ska också göras, i de fall som anges i andra stycket, av det bokförda värdet av aktierna och av det som har skjutits till i annan form (tillskott) i</w:t>
      </w:r>
    </w:p>
    <w:p w14:paraId="05B6C12C" w14:textId="77777777" w:rsidR="002734C2" w:rsidRPr="001E0683" w:rsidRDefault="002734C2" w:rsidP="002734C2">
      <w:pPr>
        <w:pStyle w:val="Brdtextmedindrag"/>
      </w:pPr>
      <w:r>
        <w:t>1. ett tjänstepensionsföretag,</w:t>
      </w:r>
    </w:p>
    <w:p w14:paraId="4F1D7A38" w14:textId="77777777" w:rsidR="002734C2" w:rsidRDefault="002734C2" w:rsidP="002734C2">
      <w:pPr>
        <w:pStyle w:val="Brdtextmedindrag"/>
      </w:pPr>
      <w:r>
        <w:t>2. ett försäkringsföretag, ett kreditinstitut, ett institut för elektroniska pengar, ett värdepappersbolag eller motsvarande utländska företag,</w:t>
      </w:r>
    </w:p>
    <w:p w14:paraId="38E689E4" w14:textId="77777777" w:rsidR="002734C2" w:rsidRDefault="002734C2" w:rsidP="002734C2">
      <w:pPr>
        <w:pStyle w:val="Brdtextmedindrag"/>
      </w:pPr>
      <w:r>
        <w:t>3. ett utländskt återförsäkringsföretag,</w:t>
      </w:r>
    </w:p>
    <w:p w14:paraId="7F44B79B" w14:textId="77777777" w:rsidR="002734C2" w:rsidRDefault="002734C2" w:rsidP="002734C2">
      <w:pPr>
        <w:pStyle w:val="Brdtextmedindrag"/>
      </w:pPr>
      <w:r>
        <w:t>4. ett försäkringsholdingföretag, eller</w:t>
      </w:r>
    </w:p>
    <w:p w14:paraId="0A44B5F7" w14:textId="77777777" w:rsidR="002734C2" w:rsidRDefault="002734C2" w:rsidP="002734C2">
      <w:pPr>
        <w:pStyle w:val="Brdtextmedindrag"/>
      </w:pPr>
      <w:r>
        <w:t>5. ett finansiellt institut.</w:t>
      </w:r>
    </w:p>
    <w:p w14:paraId="09057390" w14:textId="77777777" w:rsidR="002734C2" w:rsidRDefault="002734C2" w:rsidP="002734C2">
      <w:pPr>
        <w:pStyle w:val="Brdtextmedindrag"/>
      </w:pPr>
      <w:r>
        <w:t>En sådan avräkning av</w:t>
      </w:r>
      <w:r w:rsidRPr="00E37D73">
        <w:t xml:space="preserve"> det bokförda värdet av aktier </w:t>
      </w:r>
      <w:r>
        <w:t>eller</w:t>
      </w:r>
      <w:r w:rsidRPr="00E37D73">
        <w:t xml:space="preserve"> tillskott</w:t>
      </w:r>
      <w:r>
        <w:t xml:space="preserve"> ska göras om</w:t>
      </w:r>
    </w:p>
    <w:p w14:paraId="312F22F2" w14:textId="77777777" w:rsidR="002734C2" w:rsidRPr="00692871" w:rsidRDefault="002734C2" w:rsidP="002734C2">
      <w:pPr>
        <w:pStyle w:val="Brdtextmedindrag"/>
      </w:pPr>
      <w:r w:rsidRPr="00692871">
        <w:t>1. tjänstepensionsföretagets ägarandel överstiger 10 procent av före</w:t>
      </w:r>
      <w:r>
        <w:softHyphen/>
      </w:r>
      <w:r w:rsidRPr="00692871">
        <w:t>tagets eget kapital, eller</w:t>
      </w:r>
    </w:p>
    <w:p w14:paraId="785C6A43" w14:textId="77777777" w:rsidR="002734C2" w:rsidRDefault="002734C2" w:rsidP="002734C2">
      <w:pPr>
        <w:pStyle w:val="Brdtextmedindrag"/>
      </w:pPr>
      <w:r w:rsidRPr="00692871">
        <w:t>2. tjänstepensionsföretagets ägarandel understiger 10 procent av före</w:t>
      </w:r>
      <w:r>
        <w:softHyphen/>
      </w:r>
      <w:r w:rsidRPr="00692871">
        <w:t>tagets eget kapital men</w:t>
      </w:r>
    </w:p>
    <w:p w14:paraId="0C659011" w14:textId="77777777" w:rsidR="002734C2" w:rsidRDefault="002734C2" w:rsidP="002734C2">
      <w:pPr>
        <w:pStyle w:val="Brdtextmedindrag"/>
      </w:pPr>
      <w:r>
        <w:t>a) tillskottet eller summan av tillskotten överstiger 10 procent av det egna kapitalet eller de egna fonderna i företaget eller det sammanlagda bokförda värdet av sådana tillskott överstiger 10 procent av tjänste</w:t>
      </w:r>
      <w:r>
        <w:softHyphen/>
        <w:t>pensionsföretagets kapitalbas, eller</w:t>
      </w:r>
    </w:p>
    <w:p w14:paraId="2F549C3E" w14:textId="77777777" w:rsidR="002734C2" w:rsidRDefault="002734C2" w:rsidP="002734C2">
      <w:pPr>
        <w:pStyle w:val="Brdtextmedindrag"/>
      </w:pPr>
      <w:r>
        <w:lastRenderedPageBreak/>
        <w:t>b) tjänstepensionsföretaget direkt eller indirekt äger minst 20 procent av kapitalet eller av samtliga röster i företaget eller i övrigt utövar ett be</w:t>
      </w:r>
      <w:r>
        <w:softHyphen/>
        <w:t>tydande inflytande över företagets driftsmässiga och finansiella styrning och ägandet utgör ett led i en varaktig förbindelse mellan tjänstepensions</w:t>
      </w:r>
      <w:r>
        <w:softHyphen/>
        <w:t>företaget och det andra företaget.</w:t>
      </w:r>
    </w:p>
    <w:p w14:paraId="5BFAB59D" w14:textId="77777777" w:rsidR="002734C2" w:rsidRDefault="002734C2" w:rsidP="002734C2">
      <w:pPr>
        <w:pStyle w:val="Brdtextmedindrag"/>
      </w:pPr>
    </w:p>
    <w:p w14:paraId="3C161FA0" w14:textId="77777777" w:rsidR="002734C2" w:rsidRDefault="002734C2" w:rsidP="002734C2">
      <w:pPr>
        <w:pStyle w:val="Brdtext"/>
      </w:pPr>
      <w:r>
        <w:rPr>
          <w:b/>
        </w:rPr>
        <w:t>6 §</w:t>
      </w:r>
      <w:r w:rsidRPr="00640C08">
        <w:t>    </w:t>
      </w:r>
      <w:r>
        <w:t xml:space="preserve">Avräkning enligt 5 § ska inte göras för </w:t>
      </w:r>
      <w:r w:rsidRPr="002D7B94">
        <w:t>tillskott</w:t>
      </w:r>
      <w:r>
        <w:t xml:space="preserve"> som avser företag som tillsammans med tjänstepensionsföretaget omfattas av grupptillsyn med avseende på gruppsolvens. Avräkning ska inte heller göras för tillskott som avser företag som gemensamt med tjänstepensionsföretaget omfattas av tillsyn enligt lagen (2006:531) om särskild tillsyn över finansiella konglomerat.</w:t>
      </w:r>
    </w:p>
    <w:p w14:paraId="37C823ED" w14:textId="77777777" w:rsidR="002734C2" w:rsidRPr="00401899" w:rsidRDefault="002734C2" w:rsidP="002734C2">
      <w:pPr>
        <w:pStyle w:val="Rubrik5utannumrering"/>
      </w:pPr>
      <w:r>
        <w:t>Skillnad i värderingen av försäkringstekniska avsättningar</w:t>
      </w:r>
    </w:p>
    <w:p w14:paraId="14171D08" w14:textId="77777777" w:rsidR="002734C2" w:rsidRPr="003A1EC8" w:rsidRDefault="002734C2" w:rsidP="002734C2">
      <w:pPr>
        <w:pStyle w:val="Brdtext"/>
      </w:pPr>
      <w:r>
        <w:rPr>
          <w:b/>
        </w:rPr>
        <w:t>7 §</w:t>
      </w:r>
      <w:r w:rsidRPr="00640C08">
        <w:t>    </w:t>
      </w:r>
      <w:r>
        <w:t>Om det belopp som de försäkringstekniska avsättningarna uppgår till enligt 5 kap. 2 § är högre än det belopp som de försäkringstekniska avsättningarna uppgår till enligt de regler för extern redovisning som tjänstepensionsföretaget tillämpar, ska skillnaden mellan beloppen räknas av från kapitalbasen.</w:t>
      </w:r>
    </w:p>
    <w:p w14:paraId="55C17EE4" w14:textId="77777777" w:rsidR="002734C2" w:rsidRDefault="002734C2" w:rsidP="002734C2">
      <w:pPr>
        <w:pStyle w:val="Rubrik4utannumrering"/>
      </w:pPr>
      <w:bookmarkStart w:id="18" w:name="_Hlk532384255"/>
      <w:r>
        <w:t>Bemyndigande</w:t>
      </w:r>
    </w:p>
    <w:p w14:paraId="7B2DD980" w14:textId="77777777" w:rsidR="002734C2" w:rsidRDefault="002734C2" w:rsidP="002734C2">
      <w:pPr>
        <w:pStyle w:val="Brdtext"/>
      </w:pPr>
      <w:r>
        <w:rPr>
          <w:b/>
        </w:rPr>
        <w:t>8 §</w:t>
      </w:r>
      <w:r w:rsidRPr="00640C08">
        <w:t>    </w:t>
      </w:r>
      <w:r w:rsidRPr="006C6F5C">
        <w:t>Regeringen eller den myndighet som regeringen bestämmer får meddela föreskrifter om villkor för att ta in, räkna av och bestämma omfattningen av poster i kapitalbasen samt hur den i övrigt ska beräkna</w:t>
      </w:r>
      <w:r>
        <w:t>s enligt 2–7 §§.</w:t>
      </w:r>
    </w:p>
    <w:bookmarkEnd w:id="18"/>
    <w:p w14:paraId="28FDFA30" w14:textId="77777777" w:rsidR="002734C2" w:rsidRDefault="002734C2" w:rsidP="002734C2">
      <w:pPr>
        <w:pStyle w:val="Rubrik3utannumrering"/>
      </w:pPr>
      <w:r>
        <w:t xml:space="preserve">8 kap. </w:t>
      </w:r>
      <w:r w:rsidRPr="002F46BE">
        <w:t>Kapitalkrav</w:t>
      </w:r>
    </w:p>
    <w:p w14:paraId="3273D27D" w14:textId="77777777" w:rsidR="002734C2" w:rsidRPr="007C3B55" w:rsidRDefault="002734C2" w:rsidP="002734C2">
      <w:pPr>
        <w:pStyle w:val="Rubrik4utannumrering"/>
        <w:spacing w:before="0"/>
      </w:pPr>
      <w:r>
        <w:t>Riskkänsligt kapitalkrav</w:t>
      </w:r>
    </w:p>
    <w:p w14:paraId="205ED117" w14:textId="77777777" w:rsidR="002734C2" w:rsidRDefault="002734C2" w:rsidP="002734C2">
      <w:pPr>
        <w:pStyle w:val="Rubrik5utannumrering"/>
        <w:spacing w:before="0"/>
      </w:pPr>
      <w:r>
        <w:t>Beräkning av det riskkänsliga kapitalkravet</w:t>
      </w:r>
    </w:p>
    <w:p w14:paraId="7088245D" w14:textId="77777777" w:rsidR="002734C2" w:rsidRDefault="002734C2" w:rsidP="002734C2">
      <w:pPr>
        <w:pStyle w:val="Brdtext"/>
      </w:pPr>
      <w:r>
        <w:rPr>
          <w:b/>
        </w:rPr>
        <w:t>1 §</w:t>
      </w:r>
      <w:r w:rsidRPr="00640C08">
        <w:t>    </w:t>
      </w:r>
      <w:r>
        <w:t xml:space="preserve">Det riskkänsliga kapitalkravet utgör den </w:t>
      </w:r>
      <w:r w:rsidRPr="005D1524">
        <w:t>minsta storlek på</w:t>
      </w:r>
      <w:r>
        <w:t xml:space="preserve"> kapital</w:t>
      </w:r>
      <w:r>
        <w:softHyphen/>
        <w:t>basen som krävs för att tjänstepensionsföretaget med 97 procents sannolikhet ska ha tillgångar under kommande tolv månader som täcker värdet av åtagandena gentemot försäkringstagarna, de försäkrade och andra ersättningsberättigade (skyddsnivå). Denna skyddsnivå ska även beaktas vid beräkningen av kapitalkravet för var och en av de risker som ingår i det riskkänsliga kapitalkravet.</w:t>
      </w:r>
    </w:p>
    <w:p w14:paraId="31E7E8CA" w14:textId="77777777" w:rsidR="002734C2" w:rsidRDefault="002734C2" w:rsidP="002734C2">
      <w:pPr>
        <w:pStyle w:val="Brdtextmedindrag"/>
      </w:pPr>
      <w:r>
        <w:t>Det riskkänsliga kapitalkravet ska beräknas under antagandet att tjänste</w:t>
      </w:r>
      <w:r>
        <w:softHyphen/>
        <w:t>pensionsföretaget kommer att fortsätta driva sin verksamhet.</w:t>
      </w:r>
    </w:p>
    <w:p w14:paraId="28DA6187" w14:textId="77777777" w:rsidR="002734C2" w:rsidRDefault="002734C2" w:rsidP="002734C2">
      <w:pPr>
        <w:pStyle w:val="Rubrik5utannumrering"/>
      </w:pPr>
      <w:r>
        <w:t>Beräkningsmetod</w:t>
      </w:r>
    </w:p>
    <w:p w14:paraId="5CDC5135" w14:textId="39BF6D0D" w:rsidR="002734C2" w:rsidRDefault="002734C2" w:rsidP="002734C2">
      <w:pPr>
        <w:pStyle w:val="Brdtext"/>
      </w:pPr>
      <w:r>
        <w:rPr>
          <w:b/>
        </w:rPr>
        <w:t>2 §</w:t>
      </w:r>
      <w:r w:rsidRPr="00640C08">
        <w:t>    </w:t>
      </w:r>
      <w:r>
        <w:t>Det riskkänsliga kapitalkravet ska beräknas genom en justerad sammanläggning av kapitalkraven för marknadsrisk enligt 3 § och försäkringsrisk enligt 4 § med tillägg av kapitalkravet för operativ risk enligt 5 §. Det riskkänsliga kapitalkravet ska därefter minskas med ett justeringsbelopp enligt 6 §.</w:t>
      </w:r>
    </w:p>
    <w:p w14:paraId="7FC754D9" w14:textId="77777777" w:rsidR="00AA5B6B" w:rsidRPr="00AA5B6B" w:rsidRDefault="00AA5B6B" w:rsidP="00AA5B6B">
      <w:pPr>
        <w:pStyle w:val="Brdtextmedindrag"/>
      </w:pPr>
    </w:p>
    <w:p w14:paraId="0B243DF1" w14:textId="77777777" w:rsidR="002734C2" w:rsidRDefault="002734C2" w:rsidP="00AA5B6B">
      <w:pPr>
        <w:pStyle w:val="Rubrik5utannumrering"/>
        <w:spacing w:before="120"/>
      </w:pPr>
      <w:r>
        <w:lastRenderedPageBreak/>
        <w:t>Kapitalkravet för marknadsrisk</w:t>
      </w:r>
    </w:p>
    <w:p w14:paraId="0868F84F" w14:textId="77777777" w:rsidR="002734C2" w:rsidRDefault="002734C2" w:rsidP="002734C2">
      <w:pPr>
        <w:pStyle w:val="Brdtext"/>
      </w:pPr>
      <w:r>
        <w:rPr>
          <w:b/>
        </w:rPr>
        <w:t>3 §</w:t>
      </w:r>
      <w:r w:rsidRPr="00640C08">
        <w:t>    </w:t>
      </w:r>
      <w:r>
        <w:t>Kapitalkravet för marknadsrisk ska beräknas genom en justerad sammanläggning av kapitalkraven för</w:t>
      </w:r>
    </w:p>
    <w:p w14:paraId="3E0A9331" w14:textId="77777777" w:rsidR="002734C2" w:rsidRDefault="002734C2" w:rsidP="002734C2">
      <w:pPr>
        <w:pStyle w:val="Brdtextmedindrag"/>
      </w:pPr>
      <w:r>
        <w:t>1. ränterisk,</w:t>
      </w:r>
    </w:p>
    <w:p w14:paraId="36BD83E3" w14:textId="77777777" w:rsidR="002734C2" w:rsidRDefault="002734C2" w:rsidP="002734C2">
      <w:pPr>
        <w:pStyle w:val="Brdtextmedindrag"/>
        <w:ind w:left="170" w:firstLine="0"/>
      </w:pPr>
      <w:r>
        <w:t>2. aktiekursrisk,</w:t>
      </w:r>
    </w:p>
    <w:p w14:paraId="1F796113" w14:textId="77777777" w:rsidR="002734C2" w:rsidRDefault="002734C2" w:rsidP="002734C2">
      <w:pPr>
        <w:pStyle w:val="Brdtextmedindrag"/>
        <w:ind w:left="170" w:firstLine="0"/>
      </w:pPr>
      <w:r>
        <w:t>3. fastighetsprisrisk,</w:t>
      </w:r>
    </w:p>
    <w:p w14:paraId="0E8DE5EE" w14:textId="77777777" w:rsidR="002734C2" w:rsidRDefault="002734C2" w:rsidP="002734C2">
      <w:pPr>
        <w:pStyle w:val="Brdtextmedindrag"/>
        <w:ind w:left="170" w:firstLine="0"/>
      </w:pPr>
      <w:r>
        <w:t>4. ränteskillnadsrisk,</w:t>
      </w:r>
    </w:p>
    <w:p w14:paraId="74BA8EA2" w14:textId="77777777" w:rsidR="002734C2" w:rsidRDefault="002734C2" w:rsidP="002734C2">
      <w:pPr>
        <w:pStyle w:val="Brdtextmedindrag"/>
        <w:ind w:left="170" w:firstLine="0"/>
      </w:pPr>
      <w:r>
        <w:t>5. valutakursrisk, och</w:t>
      </w:r>
    </w:p>
    <w:p w14:paraId="33FEDF61" w14:textId="77777777" w:rsidR="002734C2" w:rsidRPr="00AA3892" w:rsidRDefault="002734C2" w:rsidP="002734C2">
      <w:pPr>
        <w:pStyle w:val="Brdtextmedindrag"/>
        <w:ind w:left="170" w:firstLine="0"/>
      </w:pPr>
      <w:r>
        <w:t>6. koncentrationsrisk.</w:t>
      </w:r>
    </w:p>
    <w:p w14:paraId="53CC4FE6" w14:textId="77777777" w:rsidR="002734C2" w:rsidRDefault="002734C2" w:rsidP="002734C2">
      <w:pPr>
        <w:pStyle w:val="Rubrik5utannumrering"/>
      </w:pPr>
      <w:r>
        <w:t>Kapitalkravet för försäkringsrisk</w:t>
      </w:r>
    </w:p>
    <w:p w14:paraId="60220537" w14:textId="77777777" w:rsidR="002734C2" w:rsidRDefault="002734C2" w:rsidP="002734C2">
      <w:pPr>
        <w:pStyle w:val="Brdtext"/>
      </w:pPr>
      <w:r>
        <w:rPr>
          <w:b/>
        </w:rPr>
        <w:t>4 §</w:t>
      </w:r>
      <w:r w:rsidRPr="00640C08">
        <w:t>    </w:t>
      </w:r>
      <w:r>
        <w:t>Kapitalkravet för försäkringsrisk ska beräknas genom en justerad sammanläggning av kapitalkraven för åtminstone</w:t>
      </w:r>
    </w:p>
    <w:p w14:paraId="142F06F2" w14:textId="77777777" w:rsidR="002734C2" w:rsidRDefault="002734C2" w:rsidP="002734C2">
      <w:pPr>
        <w:pStyle w:val="Brdtextmedindrag"/>
      </w:pPr>
      <w:r>
        <w:t>1. långlevnads- och dödlighetsrisk,</w:t>
      </w:r>
    </w:p>
    <w:p w14:paraId="6B2A1DF8" w14:textId="77777777" w:rsidR="002734C2" w:rsidRDefault="002734C2" w:rsidP="002734C2">
      <w:pPr>
        <w:pStyle w:val="Brdtextmedindrag"/>
        <w:ind w:left="170" w:firstLine="0"/>
      </w:pPr>
      <w:r>
        <w:t>2. sjuklighetsrisk,</w:t>
      </w:r>
    </w:p>
    <w:p w14:paraId="49CCABCE" w14:textId="77777777" w:rsidR="002734C2" w:rsidRDefault="002734C2" w:rsidP="002734C2">
      <w:pPr>
        <w:pStyle w:val="Brdtextmedindrag"/>
        <w:ind w:left="170" w:firstLine="0"/>
      </w:pPr>
      <w:r>
        <w:t>3. annullationsrisk, och</w:t>
      </w:r>
    </w:p>
    <w:p w14:paraId="4BE7C94A" w14:textId="77777777" w:rsidR="002734C2" w:rsidRDefault="002734C2" w:rsidP="002734C2">
      <w:pPr>
        <w:pStyle w:val="Brdtextmedindrag"/>
        <w:ind w:left="170" w:firstLine="0"/>
      </w:pPr>
      <w:r>
        <w:t>4. kostnadsrisk.</w:t>
      </w:r>
    </w:p>
    <w:p w14:paraId="1621F25A" w14:textId="77777777" w:rsidR="002734C2" w:rsidRDefault="002734C2" w:rsidP="002734C2">
      <w:pPr>
        <w:pStyle w:val="Rubrik5utannumrering"/>
      </w:pPr>
      <w:r>
        <w:t>Kapitalkravet för operativ risk</w:t>
      </w:r>
    </w:p>
    <w:p w14:paraId="2F5B31B3" w14:textId="77777777" w:rsidR="002734C2" w:rsidRDefault="002734C2" w:rsidP="002734C2">
      <w:pPr>
        <w:pStyle w:val="Brdtext"/>
      </w:pPr>
      <w:r>
        <w:rPr>
          <w:b/>
        </w:rPr>
        <w:t>5 §</w:t>
      </w:r>
      <w:r w:rsidRPr="00640C08">
        <w:t>    </w:t>
      </w:r>
      <w:r>
        <w:t>Kapitalkravet för operativ risk ska beräknas med beaktande av sådana operativa risker som tjänstepensionsföretaget är utsatt för och som inte har beaktats vid beräkningen av kapitalkravet för marknadsrisk eller försäkringsrisk.</w:t>
      </w:r>
    </w:p>
    <w:p w14:paraId="588E730C" w14:textId="77777777" w:rsidR="002734C2" w:rsidRDefault="002734C2" w:rsidP="002734C2">
      <w:pPr>
        <w:pStyle w:val="Rubrik5utannumrering"/>
      </w:pPr>
      <w:r>
        <w:t>Justeringsbelopp</w:t>
      </w:r>
    </w:p>
    <w:p w14:paraId="6BE07716" w14:textId="29A51E53" w:rsidR="002734C2" w:rsidRDefault="002734C2" w:rsidP="002734C2">
      <w:pPr>
        <w:pStyle w:val="Brdtext"/>
      </w:pPr>
      <w:r>
        <w:rPr>
          <w:b/>
        </w:rPr>
        <w:t>6 §</w:t>
      </w:r>
      <w:r w:rsidRPr="00640C08">
        <w:t>    </w:t>
      </w:r>
      <w:r>
        <w:t>Justeringsbeloppet enligt 2 § ska motsvara den minskning av tjänste</w:t>
      </w:r>
      <w:r w:rsidR="00AF67AE">
        <w:softHyphen/>
      </w:r>
      <w:r>
        <w:t>pensionsföretagets oförutsedda förluster som beror på</w:t>
      </w:r>
    </w:p>
    <w:p w14:paraId="1D457E21" w14:textId="77777777" w:rsidR="002734C2" w:rsidRDefault="002734C2" w:rsidP="002734C2">
      <w:pPr>
        <w:pStyle w:val="Brdtextmedindrag"/>
      </w:pPr>
      <w:r>
        <w:t>1. att företagets åtaganden gentemot försäkringstagarna, de försäkrade eller andra ersättningsberättigade minskar till följd av villkoren i försäkringsavtalet,</w:t>
      </w:r>
    </w:p>
    <w:p w14:paraId="0E048AA3" w14:textId="77777777" w:rsidR="002734C2" w:rsidRDefault="002734C2" w:rsidP="002734C2">
      <w:pPr>
        <w:pStyle w:val="Brdtextmedindrag"/>
      </w:pPr>
      <w:r>
        <w:t>2. att företagets uppskjutna skatt förändras, eller</w:t>
      </w:r>
    </w:p>
    <w:p w14:paraId="5F47501A" w14:textId="77777777" w:rsidR="002734C2" w:rsidRDefault="002734C2" w:rsidP="002734C2">
      <w:pPr>
        <w:pStyle w:val="Brdtextmedindrag"/>
        <w:ind w:left="170" w:firstLine="0"/>
      </w:pPr>
      <w:r>
        <w:t>3. en kombination av 1 och 2.</w:t>
      </w:r>
    </w:p>
    <w:p w14:paraId="4DD8DAD3" w14:textId="77777777" w:rsidR="002734C2" w:rsidRPr="007C3B55" w:rsidRDefault="002734C2" w:rsidP="002734C2">
      <w:pPr>
        <w:pStyle w:val="Rubrik4utannumrering"/>
      </w:pPr>
      <w:r>
        <w:t>Minimikapitalkrav</w:t>
      </w:r>
    </w:p>
    <w:p w14:paraId="134FA147" w14:textId="77777777" w:rsidR="002734C2" w:rsidRDefault="002734C2" w:rsidP="002734C2">
      <w:pPr>
        <w:pStyle w:val="Rubrik5utannumrering"/>
        <w:spacing w:before="0"/>
      </w:pPr>
      <w:r>
        <w:t>Beräkning av minimikapitalkravet</w:t>
      </w:r>
    </w:p>
    <w:p w14:paraId="70EAE55A" w14:textId="77777777" w:rsidR="002734C2" w:rsidRPr="007E01D4" w:rsidRDefault="002734C2" w:rsidP="002734C2">
      <w:pPr>
        <w:pStyle w:val="Brdtext"/>
      </w:pPr>
      <w:r>
        <w:rPr>
          <w:b/>
        </w:rPr>
        <w:t>7 §</w:t>
      </w:r>
      <w:r w:rsidRPr="00640C08">
        <w:t>    </w:t>
      </w:r>
      <w:r w:rsidRPr="007E01D4">
        <w:t>Minimikapitalkravet för försäkring som avses i 2 kap. 11 § klasserna I a, II, III och IV utgör summan av följande belopp:</w:t>
      </w:r>
    </w:p>
    <w:p w14:paraId="7E6D8F40" w14:textId="21DCA9FF" w:rsidR="002734C2" w:rsidRPr="007E01D4" w:rsidRDefault="002734C2" w:rsidP="002734C2">
      <w:pPr>
        <w:pStyle w:val="Brdtextmedindrag"/>
      </w:pPr>
      <w:r w:rsidRPr="007E01D4">
        <w:t>1. Det belopp som är lika med 4 procent av den del av försäkrings</w:t>
      </w:r>
      <w:r w:rsidRPr="007E01D4">
        <w:softHyphen/>
        <w:t>tekniska avsättningar enligt 5 kap. 1 § som motsvarar åtaganden med en finansiell eller försäkringsteknisk risk för tjänstepensionsföretaget, utan avdrag för avgiven återförsäkring (bruttoavsättning), multiplicerat med en faktor som motsvarar förhållandet för det föregående räkenskapsåret mellan sådana försäkringstekniska avsättningar efter avdrag för avgiven återförsäkring och brutto</w:t>
      </w:r>
      <w:r w:rsidRPr="007E01D4">
        <w:softHyphen/>
        <w:t>avsättningen. Faktorn får dock inte under</w:t>
      </w:r>
      <w:r w:rsidR="00054635">
        <w:t>-</w:t>
      </w:r>
      <w:r w:rsidR="00054635">
        <w:br/>
      </w:r>
      <w:r w:rsidRPr="007E01D4">
        <w:t>stiga 0,85.</w:t>
      </w:r>
    </w:p>
    <w:p w14:paraId="4C1D7745" w14:textId="77777777" w:rsidR="002734C2" w:rsidRPr="007E01D4" w:rsidRDefault="002734C2" w:rsidP="002734C2">
      <w:pPr>
        <w:pStyle w:val="Brdtextmedindrag"/>
      </w:pPr>
      <w:r w:rsidRPr="007E01D4">
        <w:t>2. Det belopp som är lika med 1 procent av försäkringstekniska avsätt</w:t>
      </w:r>
      <w:r>
        <w:softHyphen/>
      </w:r>
      <w:r w:rsidRPr="007E01D4">
        <w:t>ningar i övrigt beräknade på det sätt som anges i 1, om det belopp som ska täcka driftskostnaderna är bestämt för längre tid än fem år.</w:t>
      </w:r>
    </w:p>
    <w:p w14:paraId="217576FF" w14:textId="77777777" w:rsidR="002734C2" w:rsidRPr="007E01D4" w:rsidRDefault="002734C2" w:rsidP="002734C2">
      <w:pPr>
        <w:pStyle w:val="Brdtextmedindrag"/>
      </w:pPr>
      <w:r w:rsidRPr="007E01D4">
        <w:lastRenderedPageBreak/>
        <w:t xml:space="preserve">3. Det belopp som är lika med 25 procent av de nettodriftskostnader som är hänförliga till sådana avtal under föregående räkenskapsår som inte är förenade med någon </w:t>
      </w:r>
      <w:r>
        <w:t>investerings</w:t>
      </w:r>
      <w:r w:rsidRPr="007E01D4">
        <w:t>risk för tjänstepensionsföretaget och där det belopp som ska täcka driftskostnaderna inte är bestämt för längre tid än fem år.</w:t>
      </w:r>
    </w:p>
    <w:p w14:paraId="3262E1D0" w14:textId="77777777" w:rsidR="002734C2" w:rsidRDefault="002734C2" w:rsidP="002734C2">
      <w:pPr>
        <w:pStyle w:val="Brdtextmedindrag"/>
      </w:pPr>
      <w:r w:rsidRPr="007E01D4">
        <w:t>4. Det belopp som är lika med 0,3 procent av samtliga positiva risk</w:t>
      </w:r>
      <w:r>
        <w:softHyphen/>
      </w:r>
      <w:r w:rsidRPr="007E01D4">
        <w:t>summor multiplicerat med en faktor som motsvarar förhållandet för det föregående räken</w:t>
      </w:r>
      <w:r w:rsidRPr="007E01D4">
        <w:softHyphen/>
        <w:t>skapsåret mellan de positiva risksummorna efter avdrag för avgiven återförsäkring och de positiva risksummorna utan sådant avdrag. Faktorn får dock inte understiga 0,5.</w:t>
      </w:r>
    </w:p>
    <w:p w14:paraId="167DC5DA" w14:textId="77777777" w:rsidR="002734C2" w:rsidRDefault="002734C2" w:rsidP="002734C2">
      <w:pPr>
        <w:pStyle w:val="Brdtextmedindrag"/>
      </w:pPr>
      <w:r>
        <w:t>För försäkringar enbart för dödsfall ska vid tillämpningen av första stycket 4 i stället för 0,3 procent gälla 0,1 procent om försäkringstiden är högst tre år och 0,15 procent om försäkringstiden är längre än tre år men högst fem år.</w:t>
      </w:r>
    </w:p>
    <w:p w14:paraId="721BF523" w14:textId="77777777" w:rsidR="002734C2" w:rsidRDefault="002734C2" w:rsidP="002734C2">
      <w:pPr>
        <w:pStyle w:val="Rubrik5utannumrering"/>
      </w:pPr>
      <w:r>
        <w:t>Minimikapitalkrav för tilläggsförsäkringar</w:t>
      </w:r>
    </w:p>
    <w:p w14:paraId="359841B7" w14:textId="77777777" w:rsidR="002734C2" w:rsidRDefault="002734C2" w:rsidP="002734C2">
      <w:pPr>
        <w:pStyle w:val="Brdtextmedindrag"/>
        <w:ind w:firstLine="0"/>
      </w:pPr>
      <w:r>
        <w:rPr>
          <w:b/>
        </w:rPr>
        <w:t>8 §</w:t>
      </w:r>
      <w:r w:rsidRPr="00640C08">
        <w:t>    </w:t>
      </w:r>
      <w:r w:rsidRPr="00410381">
        <w:t>Minimikapitalkravet</w:t>
      </w:r>
      <w:r>
        <w:t xml:space="preserve"> för försäkringar enligt 2 kap. 11 § klass I b (</w:t>
      </w:r>
      <w:r w:rsidRPr="00C764E8">
        <w:t>tilläggsf</w:t>
      </w:r>
      <w:r w:rsidRPr="00410381">
        <w:t xml:space="preserve">örsäkring) </w:t>
      </w:r>
      <w:r>
        <w:t xml:space="preserve">ska beräknas med utgångspunkt i premiebasen </w:t>
      </w:r>
      <w:r w:rsidRPr="00410381">
        <w:t>eller</w:t>
      </w:r>
      <w:r>
        <w:t xml:space="preserve"> ersättningsbasen.</w:t>
      </w:r>
    </w:p>
    <w:p w14:paraId="2D1DE904" w14:textId="77777777" w:rsidR="002734C2" w:rsidRPr="000D16E9" w:rsidRDefault="002734C2" w:rsidP="002734C2">
      <w:pPr>
        <w:pStyle w:val="Rubrik5utannumrering"/>
      </w:pPr>
      <w:r>
        <w:t>Premiebasen</w:t>
      </w:r>
    </w:p>
    <w:p w14:paraId="6F8108A1" w14:textId="77777777" w:rsidR="002734C2" w:rsidRDefault="002734C2" w:rsidP="002734C2">
      <w:pPr>
        <w:pStyle w:val="Brdtext"/>
      </w:pPr>
      <w:r>
        <w:rPr>
          <w:b/>
        </w:rPr>
        <w:t>9 §</w:t>
      </w:r>
      <w:r w:rsidRPr="00640C08">
        <w:t>    </w:t>
      </w:r>
      <w:r>
        <w:t>Premiebasen grundas på det högsta av</w:t>
      </w:r>
    </w:p>
    <w:p w14:paraId="443501F2" w14:textId="57F474C4" w:rsidR="002734C2" w:rsidRDefault="002734C2" w:rsidP="002734C2">
      <w:pPr>
        <w:pStyle w:val="Brdtextmedindrag"/>
      </w:pPr>
      <w:r w:rsidRPr="006B39BE">
        <w:t>1. ett belopp som uppgår till förfallna premier brutto under det före</w:t>
      </w:r>
      <w:r w:rsidR="009D32EC">
        <w:softHyphen/>
      </w:r>
      <w:r w:rsidRPr="006B39BE">
        <w:t>gående räkenskapsåret med avdrag för dels ingående skatter och avgifter, dels premier för de försäkringsavtal som annullerats under samma tid, eller</w:t>
      </w:r>
    </w:p>
    <w:p w14:paraId="40988BB0" w14:textId="77777777" w:rsidR="002734C2" w:rsidRDefault="002734C2" w:rsidP="002734C2">
      <w:pPr>
        <w:pStyle w:val="Brdtextmedindrag"/>
      </w:pPr>
      <w:r>
        <w:t>2. bruttovärdet av de intjänade premierna.</w:t>
      </w:r>
    </w:p>
    <w:p w14:paraId="3733B28F" w14:textId="77777777" w:rsidR="002734C2" w:rsidRDefault="002734C2" w:rsidP="002734C2">
      <w:pPr>
        <w:pStyle w:val="Brdtextmedindrag"/>
      </w:pPr>
      <w:r w:rsidRPr="0048578A">
        <w:t>Premiebasen</w:t>
      </w:r>
      <w:r>
        <w:t xml:space="preserve"> utgörs av 18 procent av det högsta beloppet enligt första stycket, till den del beloppet motsvarar högst femtio miljoner euro, och 16 procent av återstoden.</w:t>
      </w:r>
    </w:p>
    <w:p w14:paraId="5555E6B3" w14:textId="77777777" w:rsidR="002734C2" w:rsidRDefault="002734C2" w:rsidP="002734C2">
      <w:pPr>
        <w:pStyle w:val="Rubrik5utannumrering"/>
      </w:pPr>
      <w:r>
        <w:t>Ersättningsbasen</w:t>
      </w:r>
    </w:p>
    <w:p w14:paraId="5B803732" w14:textId="77777777" w:rsidR="002734C2" w:rsidRDefault="002734C2" w:rsidP="002734C2">
      <w:pPr>
        <w:pStyle w:val="Brdtext"/>
      </w:pPr>
      <w:r>
        <w:rPr>
          <w:b/>
        </w:rPr>
        <w:t>10 §</w:t>
      </w:r>
      <w:r w:rsidRPr="00640C08">
        <w:t>    </w:t>
      </w:r>
      <w:r>
        <w:t>Ersättningsbasen grundas på ett belopp bestående av</w:t>
      </w:r>
    </w:p>
    <w:p w14:paraId="60D24EA8" w14:textId="794C251C" w:rsidR="002734C2" w:rsidRDefault="002734C2" w:rsidP="002734C2">
      <w:pPr>
        <w:pStyle w:val="Brdtextmedindrag"/>
      </w:pPr>
      <w:r>
        <w:t>1. genomsnittet av utbetalda ersättningar brutto för vart och ett av de tre</w:t>
      </w:r>
      <w:r w:rsidR="006F0D98">
        <w:t> </w:t>
      </w:r>
      <w:r>
        <w:t>föregående räkenskapsåren med avdrag för mottagna regressbelopp under samma tid, och</w:t>
      </w:r>
    </w:p>
    <w:p w14:paraId="7F206688" w14:textId="0BC38D3E" w:rsidR="002734C2" w:rsidRDefault="002734C2" w:rsidP="002734C2">
      <w:pPr>
        <w:pStyle w:val="Brdtextmedindrag"/>
      </w:pPr>
      <w:r>
        <w:t>2. en tredjedel av avsättningen för oreglerade skador brutto vid det före</w:t>
      </w:r>
      <w:r w:rsidR="009D32EC">
        <w:softHyphen/>
      </w:r>
      <w:r>
        <w:t>gående räkenskapsårets utgång minskad med en tredjedel av avsättningen för oreglerade skador brutto vid början av den treårsperiod som slutar med det föregående räkenskapsårets utgång.</w:t>
      </w:r>
    </w:p>
    <w:p w14:paraId="190A7801" w14:textId="579E316B" w:rsidR="002734C2" w:rsidRDefault="002734C2" w:rsidP="002734C2">
      <w:pPr>
        <w:pStyle w:val="Brdtextmedindrag"/>
      </w:pPr>
      <w:r w:rsidRPr="0048578A">
        <w:t>Ersättningsbasen</w:t>
      </w:r>
      <w:r>
        <w:t xml:space="preserve"> utgörs av 26 procent av detta belopp till den del beloppet motsvarar högst trettiofem miljoner euro och 23 procent av åter</w:t>
      </w:r>
      <w:r w:rsidR="009D32EC">
        <w:softHyphen/>
      </w:r>
      <w:r>
        <w:t>stoden.</w:t>
      </w:r>
    </w:p>
    <w:p w14:paraId="41AA76EF" w14:textId="77777777" w:rsidR="002734C2" w:rsidRDefault="002734C2" w:rsidP="002734C2">
      <w:pPr>
        <w:pStyle w:val="Rubrik5utannumrering"/>
      </w:pPr>
      <w:r>
        <w:t>Beräkning av minimikapitalkravet för tilläggsförsäkring</w:t>
      </w:r>
    </w:p>
    <w:p w14:paraId="43A18DFC" w14:textId="79389416" w:rsidR="002734C2" w:rsidRPr="00761EB8" w:rsidRDefault="002734C2" w:rsidP="00AA5B6B">
      <w:pPr>
        <w:pStyle w:val="Brdtext"/>
      </w:pPr>
      <w:r>
        <w:rPr>
          <w:b/>
        </w:rPr>
        <w:t>11 §</w:t>
      </w:r>
      <w:r w:rsidRPr="00640C08">
        <w:t>    </w:t>
      </w:r>
      <w:r>
        <w:t>Minimikapitalkravet för tilläggsförsäkring utgörs av det högsta av premiebasen eller ersättningsbasen, multiplicerad med en kvot som för de tre närmast föregående räkenskapsåren motsvarar förhållandet mellan å</w:t>
      </w:r>
      <w:r w:rsidR="000446D2">
        <w:t> </w:t>
      </w:r>
      <w:r>
        <w:t>ena sidan summan av utbetalda ersättningar och förändringen i avsätt</w:t>
      </w:r>
      <w:r w:rsidR="000446D2">
        <w:softHyphen/>
      </w:r>
      <w:r>
        <w:t xml:space="preserve">ningen för oreglerade skador efter avdrag </w:t>
      </w:r>
      <w:r w:rsidRPr="00761EB8">
        <w:t xml:space="preserve">för återförsäkrares andel samt å </w:t>
      </w:r>
      <w:r w:rsidRPr="00761EB8">
        <w:lastRenderedPageBreak/>
        <w:t>andra sidan summan av utbetalda ersättningar och förändringen i avsätt</w:t>
      </w:r>
      <w:r w:rsidR="000446D2">
        <w:softHyphen/>
      </w:r>
      <w:r w:rsidRPr="00761EB8">
        <w:t>ningen för oreglerade skador utan avdrag för återförsäkra</w:t>
      </w:r>
      <w:r>
        <w:t>r</w:t>
      </w:r>
      <w:r w:rsidRPr="00761EB8">
        <w:t>e</w:t>
      </w:r>
      <w:r>
        <w:t>s</w:t>
      </w:r>
      <w:r w:rsidRPr="00761EB8">
        <w:t xml:space="preserve"> andel. Kvoten får dock inte understiga 0,5.</w:t>
      </w:r>
    </w:p>
    <w:p w14:paraId="27D0CA40" w14:textId="77777777" w:rsidR="002734C2" w:rsidRPr="002D2A2A" w:rsidRDefault="002734C2" w:rsidP="002734C2">
      <w:pPr>
        <w:pStyle w:val="Brdtextmedindrag"/>
      </w:pPr>
      <w:r w:rsidRPr="00761EB8">
        <w:t xml:space="preserve">Om </w:t>
      </w:r>
      <w:r>
        <w:t>tjänstepensionsföretaget</w:t>
      </w:r>
      <w:r w:rsidRPr="00761EB8">
        <w:t>s verksamhet inte har pågått så länge som</w:t>
      </w:r>
      <w:r>
        <w:t xml:space="preserve"> förutsätts enligt bestämmelserna om ersättningsbasen, ska minimikapital</w:t>
      </w:r>
      <w:r>
        <w:softHyphen/>
        <w:t>kravet beräknas med utgångspunkt i premiebasen.</w:t>
      </w:r>
    </w:p>
    <w:p w14:paraId="0FEBBA97" w14:textId="77777777" w:rsidR="002734C2" w:rsidRPr="00712D7D" w:rsidRDefault="002734C2" w:rsidP="002734C2">
      <w:pPr>
        <w:pStyle w:val="Brdtextmedindrag"/>
      </w:pPr>
    </w:p>
    <w:p w14:paraId="6161F551" w14:textId="0A960602" w:rsidR="002734C2" w:rsidRDefault="002734C2" w:rsidP="00AA5B6B">
      <w:pPr>
        <w:pStyle w:val="Brdtext"/>
      </w:pPr>
      <w:r>
        <w:rPr>
          <w:b/>
        </w:rPr>
        <w:t>12 §</w:t>
      </w:r>
      <w:r w:rsidRPr="00640C08">
        <w:t>    </w:t>
      </w:r>
      <w:r>
        <w:t>Om det beräknade minimikapitalkravet för tilläggsförsäkring är lägre än föregående års minimikapitalkrav, ska minimikapitalkravet i</w:t>
      </w:r>
      <w:r w:rsidR="000446D2">
        <w:t> </w:t>
      </w:r>
      <w:r>
        <w:t>stället bestämmas till minimikapitalkravet för före</w:t>
      </w:r>
      <w:r>
        <w:softHyphen/>
        <w:t>gående år multiplicerat med förhållandet mellan försäkringstekniska avsättningar för oreglerade skador vid utgången av det närmaste före</w:t>
      </w:r>
      <w:r>
        <w:softHyphen/>
        <w:t>gående räkenskapsåret och de försäkringstekniska avsättningarna för oreglerade skador i början av det närmast föregående räkenskapsåret. Vid beräkningarna ska återförsäkring inte ingå i de försäkringstekniska avsätt</w:t>
      </w:r>
      <w:r>
        <w:softHyphen/>
        <w:t>ningarna. Kvoten får inte över</w:t>
      </w:r>
      <w:r>
        <w:softHyphen/>
        <w:t>stiga 1,0.</w:t>
      </w:r>
    </w:p>
    <w:p w14:paraId="060D02B0" w14:textId="77777777" w:rsidR="002734C2" w:rsidRPr="00F7248C" w:rsidRDefault="002734C2" w:rsidP="002734C2">
      <w:pPr>
        <w:pStyle w:val="Rubrik4utannumrering"/>
      </w:pPr>
      <w:r>
        <w:t>Garantibelopp</w:t>
      </w:r>
    </w:p>
    <w:p w14:paraId="3C2CE0BF" w14:textId="77777777" w:rsidR="002734C2" w:rsidRDefault="002734C2" w:rsidP="00AA5B6B">
      <w:pPr>
        <w:pStyle w:val="Brdtext"/>
      </w:pPr>
      <w:r>
        <w:rPr>
          <w:b/>
        </w:rPr>
        <w:t>13 §</w:t>
      </w:r>
      <w:r w:rsidRPr="00640C08">
        <w:t>    </w:t>
      </w:r>
      <w:r>
        <w:t>Garantibeloppet ska uppgå till ett belopp som motsvarar 790 pris</w:t>
      </w:r>
      <w:r>
        <w:softHyphen/>
        <w:t>basbelopp enligt socialförsäkringsbalken.</w:t>
      </w:r>
    </w:p>
    <w:p w14:paraId="20B6CBD1" w14:textId="77777777" w:rsidR="002734C2" w:rsidRPr="000D38D6" w:rsidRDefault="002734C2" w:rsidP="002734C2">
      <w:pPr>
        <w:pStyle w:val="Brdtextmedindrag"/>
      </w:pPr>
    </w:p>
    <w:p w14:paraId="1FB5CEE5" w14:textId="77777777" w:rsidR="002734C2" w:rsidRDefault="002734C2" w:rsidP="002734C2">
      <w:pPr>
        <w:pStyle w:val="Brdtext"/>
      </w:pPr>
      <w:r>
        <w:rPr>
          <w:b/>
        </w:rPr>
        <w:t>14 §</w:t>
      </w:r>
      <w:r w:rsidRPr="00640C08">
        <w:t>    </w:t>
      </w:r>
      <w:r>
        <w:t>Om det finns särskilda skäl, får Finansinspektionen i ett enskilt fall besluta att garantibeloppet sätts ned med högst hälften.</w:t>
      </w:r>
    </w:p>
    <w:p w14:paraId="1CCEE2FD" w14:textId="77777777" w:rsidR="002734C2" w:rsidRPr="008B2939" w:rsidRDefault="002734C2" w:rsidP="00AA5B6B">
      <w:pPr>
        <w:pStyle w:val="Rubrik4utannumrering"/>
      </w:pPr>
      <w:r>
        <w:t>Åtgärder ifall kapitalkraven inte uppfylls</w:t>
      </w:r>
    </w:p>
    <w:p w14:paraId="47E6B570" w14:textId="77777777" w:rsidR="002734C2" w:rsidRDefault="002734C2" w:rsidP="002734C2">
      <w:pPr>
        <w:pStyle w:val="Brdtext"/>
      </w:pPr>
      <w:r>
        <w:rPr>
          <w:b/>
        </w:rPr>
        <w:t>15 §</w:t>
      </w:r>
      <w:r w:rsidRPr="00640C08">
        <w:t>    </w:t>
      </w:r>
      <w:r>
        <w:t>Ett tjänstepensionsföretag ska omedelbart underrätta Finansinspek</w:t>
      </w:r>
      <w:r>
        <w:softHyphen/>
        <w:t>tionen om företaget inte uppfyller det riskkänsliga kapitalkravet, minimi</w:t>
      </w:r>
      <w:r>
        <w:softHyphen/>
        <w:t>kapitalkravet eller garantibeloppet eller om det finns risk för detta under de närmaste tre månaderna.</w:t>
      </w:r>
    </w:p>
    <w:p w14:paraId="78CB65FF" w14:textId="77777777" w:rsidR="002734C2" w:rsidRDefault="002734C2" w:rsidP="00AA5B6B">
      <w:pPr>
        <w:pStyle w:val="Brdtextmedindrag"/>
      </w:pPr>
      <w:r>
        <w:t>I 15 kap. 5 och 8 §§ finns bestämmelser om skyldigheten att upprätta en åtgärdsplan eller en finansiell saneringsplan ifall det riskkänsliga kapital</w:t>
      </w:r>
      <w:r>
        <w:softHyphen/>
        <w:t>kravet, minimikapital</w:t>
      </w:r>
      <w:r>
        <w:softHyphen/>
        <w:t>kravet eller garantibeloppet inte uppfylls.</w:t>
      </w:r>
    </w:p>
    <w:p w14:paraId="2E14DF73" w14:textId="77777777" w:rsidR="002734C2" w:rsidRDefault="002734C2" w:rsidP="002734C2">
      <w:pPr>
        <w:pStyle w:val="Rubrik4utannumrering"/>
      </w:pPr>
      <w:r>
        <w:t>Bemyndiganden</w:t>
      </w:r>
    </w:p>
    <w:p w14:paraId="71CD0356" w14:textId="77777777" w:rsidR="002734C2" w:rsidRDefault="002734C2" w:rsidP="002734C2">
      <w:pPr>
        <w:pStyle w:val="Brdtext"/>
      </w:pPr>
      <w:r>
        <w:rPr>
          <w:b/>
        </w:rPr>
        <w:t>16 §</w:t>
      </w:r>
      <w:r w:rsidRPr="00640C08">
        <w:t>    </w:t>
      </w:r>
      <w:r>
        <w:t>Regeringen eller den myndighet som regeringen bestämmer får meddela föreskrifter om</w:t>
      </w:r>
    </w:p>
    <w:p w14:paraId="6105DBCC" w14:textId="77777777" w:rsidR="002734C2" w:rsidRDefault="002734C2" w:rsidP="002734C2">
      <w:pPr>
        <w:pStyle w:val="Brdtextmedindrag"/>
      </w:pPr>
      <w:r>
        <w:t>1. beräkningen av det riskkänsliga kapitalkravet enligt 2–6 §§, och</w:t>
      </w:r>
    </w:p>
    <w:p w14:paraId="38CE0E21" w14:textId="7E05D353" w:rsidR="002734C2" w:rsidRDefault="002734C2" w:rsidP="002734C2">
      <w:pPr>
        <w:pStyle w:val="Brdtextmedindrag"/>
      </w:pPr>
      <w:r>
        <w:t>2. villkoren för nedsättning av garantibeloppet enligt 14 §.</w:t>
      </w:r>
    </w:p>
    <w:p w14:paraId="5400ECD7" w14:textId="77777777" w:rsidR="002734C2" w:rsidRPr="00DE570E" w:rsidRDefault="002734C2" w:rsidP="00673CB8">
      <w:pPr>
        <w:pStyle w:val="Rubrik3utannumrering"/>
      </w:pPr>
      <w:r w:rsidRPr="00FF6514">
        <w:t>9 kap.</w:t>
      </w:r>
      <w:r w:rsidRPr="00214D4F">
        <w:t xml:space="preserve"> Företagsstyrning</w:t>
      </w:r>
    </w:p>
    <w:p w14:paraId="428AE0AD" w14:textId="77777777" w:rsidR="002734C2" w:rsidRDefault="002734C2" w:rsidP="002734C2">
      <w:pPr>
        <w:pStyle w:val="Rubrik4utannumrering"/>
        <w:spacing w:before="0"/>
      </w:pPr>
      <w:r>
        <w:t>Företagsstyrningssystem</w:t>
      </w:r>
    </w:p>
    <w:p w14:paraId="64DA2E41" w14:textId="77777777" w:rsidR="002734C2" w:rsidRDefault="002734C2" w:rsidP="002734C2">
      <w:pPr>
        <w:pStyle w:val="Brdtext"/>
      </w:pPr>
      <w:r>
        <w:rPr>
          <w:b/>
        </w:rPr>
        <w:t>1 §</w:t>
      </w:r>
      <w:r w:rsidRPr="00640C08">
        <w:t>    </w:t>
      </w:r>
      <w:r>
        <w:t>Ett tjänstepensionsföretag ska ha ett företagsstyrningssystem som säkerställer att företaget styrs på ett sunt och ansvarsfullt sätt. Systemet ska regelbundet ses över.</w:t>
      </w:r>
    </w:p>
    <w:p w14:paraId="212D528D" w14:textId="77777777" w:rsidR="002734C2" w:rsidRDefault="002734C2" w:rsidP="00AA5B6B">
      <w:pPr>
        <w:pStyle w:val="Brdtextmedindrag"/>
      </w:pPr>
      <w:r>
        <w:t>Företagsstyrningssystemet ska vara utformat så att det står i proportion till storleken, arten, omfattningen och komplexiteten i tjänstepensions</w:t>
      </w:r>
      <w:r>
        <w:softHyphen/>
        <w:t>företagets verksamhet.</w:t>
      </w:r>
    </w:p>
    <w:p w14:paraId="62C4A404" w14:textId="77777777" w:rsidR="002734C2" w:rsidRPr="007A17C7" w:rsidRDefault="002734C2" w:rsidP="002734C2">
      <w:pPr>
        <w:pStyle w:val="Rubrik4utannumrering"/>
      </w:pPr>
      <w:r w:rsidRPr="007A17C7">
        <w:lastRenderedPageBreak/>
        <w:t>Kontinuitet i verksamheten</w:t>
      </w:r>
    </w:p>
    <w:p w14:paraId="2CD52185" w14:textId="77777777" w:rsidR="002734C2" w:rsidRPr="009C2D06" w:rsidRDefault="002734C2" w:rsidP="002734C2">
      <w:pPr>
        <w:pStyle w:val="Brdtext"/>
      </w:pPr>
      <w:r>
        <w:rPr>
          <w:b/>
        </w:rPr>
        <w:t>2</w:t>
      </w:r>
      <w:r w:rsidRPr="00640C08">
        <w:rPr>
          <w:b/>
        </w:rPr>
        <w:t> §</w:t>
      </w:r>
      <w:r w:rsidRPr="00640C08">
        <w:t>    </w:t>
      </w:r>
      <w:r>
        <w:t>Ett tjänstepensionsföretag ska ha system, resurser och rutiner som är lämpliga för att verksamheten ska kunna drivas med kontinuitet och i enlighet med gällande regler.</w:t>
      </w:r>
    </w:p>
    <w:p w14:paraId="0773ACA8" w14:textId="77777777" w:rsidR="002734C2" w:rsidRDefault="002734C2" w:rsidP="002734C2">
      <w:pPr>
        <w:pStyle w:val="Brdtextmedindrag"/>
      </w:pPr>
      <w:r w:rsidDel="00672705">
        <w:t>Ett tjänstepensionsföretag ska ha en beredskapsplan.</w:t>
      </w:r>
    </w:p>
    <w:p w14:paraId="7BB36B7D" w14:textId="77777777" w:rsidR="002734C2" w:rsidRDefault="002734C2" w:rsidP="002734C2">
      <w:pPr>
        <w:pStyle w:val="Rubrik4utannumrering"/>
      </w:pPr>
      <w:r>
        <w:t>Lämplighetskrav</w:t>
      </w:r>
    </w:p>
    <w:p w14:paraId="2D2F9F09" w14:textId="77777777" w:rsidR="002734C2" w:rsidRDefault="002734C2" w:rsidP="002734C2">
      <w:pPr>
        <w:pStyle w:val="Brdtext"/>
      </w:pPr>
      <w:r>
        <w:rPr>
          <w:b/>
        </w:rPr>
        <w:t>3 §</w:t>
      </w:r>
      <w:r w:rsidRPr="00640C08">
        <w:t>    </w:t>
      </w:r>
      <w:r>
        <w:t>Ett tjänstepensionsföretag ska säkerställa att</w:t>
      </w:r>
    </w:p>
    <w:p w14:paraId="16F4E33B" w14:textId="77777777" w:rsidR="002734C2" w:rsidRDefault="002734C2" w:rsidP="002734C2">
      <w:pPr>
        <w:pStyle w:val="Brdtextmedindrag"/>
      </w:pPr>
      <w:r>
        <w:t>1. den som ingår i styrelsen för företaget eller är verkställande direktör i det, eller är ersättare för någon av dem, har de insikter och den erfarenhet som krävs för att delta i ledningen av tjänstepensionsföretaget och i övrigt är lämplig för uppgiften, och</w:t>
      </w:r>
    </w:p>
    <w:p w14:paraId="4BBE026F" w14:textId="77777777" w:rsidR="002734C2" w:rsidRDefault="002734C2" w:rsidP="002734C2">
      <w:pPr>
        <w:pStyle w:val="Brdtextmedindrag"/>
      </w:pPr>
      <w:r>
        <w:t>2. den som ansvarar för eller utför arbete i en sådan central funktion som avses i 8 § har de insikter och den erfarenhet som krävs för en sådan uppgift och i övrigt är lämplig för uppgiften.</w:t>
      </w:r>
    </w:p>
    <w:p w14:paraId="53703869" w14:textId="77777777" w:rsidR="002734C2" w:rsidRPr="000A7C2D" w:rsidRDefault="002734C2" w:rsidP="002734C2">
      <w:pPr>
        <w:pStyle w:val="Brdtextmedindrag"/>
      </w:pPr>
      <w:r w:rsidRPr="000A7C2D">
        <w:t>Tjänstepensionsföretaget ska snarast möjligt till Finansinspektionen anmäla ändringar av vilka som ingår i dess ledning enligt första stycket 1 eller som ansvarar för en central funktion i företaget enligt första stycket 2.</w:t>
      </w:r>
    </w:p>
    <w:p w14:paraId="1330F70E" w14:textId="77777777" w:rsidR="002734C2" w:rsidRPr="000A7C2D" w:rsidRDefault="002734C2" w:rsidP="002734C2">
      <w:pPr>
        <w:pStyle w:val="Brdtextmedindrag"/>
      </w:pPr>
      <w:r w:rsidRPr="000A7C2D">
        <w:t>Tjänstepensionsföretaget ska underrätta inspektionen om någon av de personer som avses i första stycket har ersatts på grund av att han eller hon inte längre uppfyller lämplighetskraven.</w:t>
      </w:r>
    </w:p>
    <w:p w14:paraId="58827E92" w14:textId="77777777" w:rsidR="002734C2" w:rsidRDefault="002734C2" w:rsidP="002734C2">
      <w:pPr>
        <w:pStyle w:val="Rubrik4utannumrering"/>
      </w:pPr>
      <w:r>
        <w:t>Styrdokument</w:t>
      </w:r>
    </w:p>
    <w:p w14:paraId="213E8081" w14:textId="685E2B72" w:rsidR="002734C2" w:rsidRDefault="002734C2" w:rsidP="002734C2">
      <w:pPr>
        <w:pStyle w:val="Brdtext"/>
      </w:pPr>
      <w:r>
        <w:rPr>
          <w:b/>
        </w:rPr>
        <w:t>4 §</w:t>
      </w:r>
      <w:r w:rsidRPr="00640C08">
        <w:t>    </w:t>
      </w:r>
      <w:r>
        <w:t>Ett tjänstepensionsföretag ska upprätta och följa följande styr</w:t>
      </w:r>
      <w:r w:rsidR="004631EC">
        <w:softHyphen/>
      </w:r>
      <w:r>
        <w:t>dokument:</w:t>
      </w:r>
    </w:p>
    <w:p w14:paraId="75D4AA0E" w14:textId="77777777" w:rsidR="002734C2" w:rsidRDefault="002734C2" w:rsidP="002734C2">
      <w:pPr>
        <w:pStyle w:val="Brdtextmedindrag"/>
      </w:pPr>
      <w:r w:rsidRPr="004E0D5D">
        <w:t>1.</w:t>
      </w:r>
      <w:r>
        <w:t xml:space="preserve"> styrdokument för riskhantering med avseende på de risker som avses i </w:t>
      </w:r>
      <w:r w:rsidRPr="005A0A0D">
        <w:t>1</w:t>
      </w:r>
      <w:r>
        <w:t>5 </w:t>
      </w:r>
      <w:r w:rsidRPr="005A0A0D">
        <w:t>§ andra stycket</w:t>
      </w:r>
      <w:r>
        <w:t> </w:t>
      </w:r>
      <w:r w:rsidRPr="005A0A0D">
        <w:t>1–7</w:t>
      </w:r>
      <w:r>
        <w:t>,</w:t>
      </w:r>
    </w:p>
    <w:p w14:paraId="7A8CC914" w14:textId="77777777" w:rsidR="002734C2" w:rsidRPr="00A158A8" w:rsidRDefault="002734C2" w:rsidP="002734C2">
      <w:pPr>
        <w:pStyle w:val="Brdtextmedindrag"/>
      </w:pPr>
      <w:r>
        <w:t xml:space="preserve">2. styrdokument för </w:t>
      </w:r>
      <w:r w:rsidRPr="00A158A8">
        <w:t>internkontroll,</w:t>
      </w:r>
    </w:p>
    <w:p w14:paraId="060AF6FC" w14:textId="77777777" w:rsidR="002734C2" w:rsidRPr="00A158A8" w:rsidRDefault="002734C2" w:rsidP="002734C2">
      <w:pPr>
        <w:pStyle w:val="Brdtextmedindrag"/>
      </w:pPr>
      <w:r w:rsidRPr="00A158A8">
        <w:t>3. </w:t>
      </w:r>
      <w:r>
        <w:t xml:space="preserve">styrdokument för </w:t>
      </w:r>
      <w:r w:rsidRPr="00A158A8">
        <w:t>internrevision,</w:t>
      </w:r>
    </w:p>
    <w:p w14:paraId="6DB1D89E" w14:textId="77777777" w:rsidR="002734C2" w:rsidRPr="000A7C2D" w:rsidRDefault="002734C2" w:rsidP="002734C2">
      <w:pPr>
        <w:pStyle w:val="Brdtextmedindrag"/>
      </w:pPr>
      <w:r w:rsidRPr="000A7C2D">
        <w:t>4. </w:t>
      </w:r>
      <w:r>
        <w:t>försäkringstekniska riktlinjer</w:t>
      </w:r>
      <w:r w:rsidRPr="000A7C2D">
        <w:t>,</w:t>
      </w:r>
    </w:p>
    <w:p w14:paraId="5AD012A5" w14:textId="77777777" w:rsidR="002734C2" w:rsidRDefault="002734C2" w:rsidP="002734C2">
      <w:pPr>
        <w:pStyle w:val="Brdtextmedindrag"/>
      </w:pPr>
      <w:r w:rsidRPr="00A158A8">
        <w:t>5. </w:t>
      </w:r>
      <w:r>
        <w:t xml:space="preserve">styrdokument för </w:t>
      </w:r>
      <w:r w:rsidRPr="00A158A8">
        <w:t xml:space="preserve">verksamhet som omfattas av bestämmelser </w:t>
      </w:r>
      <w:r>
        <w:t xml:space="preserve">om uppdragsavtal </w:t>
      </w:r>
      <w:r w:rsidRPr="0068285A">
        <w:t>enligt denna lag</w:t>
      </w:r>
      <w:r>
        <w:t xml:space="preserve">, </w:t>
      </w:r>
    </w:p>
    <w:p w14:paraId="7B68177C" w14:textId="77777777" w:rsidR="002734C2" w:rsidRDefault="002734C2" w:rsidP="002734C2">
      <w:pPr>
        <w:pStyle w:val="Brdtextmedindrag"/>
      </w:pPr>
      <w:r>
        <w:t xml:space="preserve">6. styrdokument för uppgiftslämnande till Finansinspektionen och kvalitetskontroll av uppgifterna, </w:t>
      </w:r>
    </w:p>
    <w:p w14:paraId="6359DE31" w14:textId="77777777" w:rsidR="002734C2" w:rsidRDefault="002734C2" w:rsidP="002734C2">
      <w:pPr>
        <w:pStyle w:val="Brdtextmedindrag"/>
      </w:pPr>
      <w:r>
        <w:t xml:space="preserve">7. styrdokument för ersättningar, </w:t>
      </w:r>
    </w:p>
    <w:p w14:paraId="09ADD83E" w14:textId="77777777" w:rsidR="002734C2" w:rsidRDefault="002734C2" w:rsidP="002734C2">
      <w:pPr>
        <w:pStyle w:val="Brdtextmedindrag"/>
      </w:pPr>
      <w:r>
        <w:t xml:space="preserve">8. investeringsriktlinjer, och </w:t>
      </w:r>
    </w:p>
    <w:p w14:paraId="6D4D7F37" w14:textId="77777777" w:rsidR="002734C2" w:rsidRDefault="002734C2" w:rsidP="002734C2">
      <w:pPr>
        <w:pStyle w:val="Brdtextmedindrag"/>
      </w:pPr>
      <w:r>
        <w:t>9. styrdokument för hantering av intressekonflikter mellan företagets intressenter.</w:t>
      </w:r>
    </w:p>
    <w:p w14:paraId="51163FC4" w14:textId="77777777" w:rsidR="002734C2" w:rsidRDefault="002734C2" w:rsidP="002734C2">
      <w:pPr>
        <w:pStyle w:val="Brdtextmedindrag"/>
      </w:pPr>
      <w:r>
        <w:t xml:space="preserve">Styrdokumenten ska fastställas av styrelsen. De ska utvärderas och ses över minst en gång per år. </w:t>
      </w:r>
    </w:p>
    <w:p w14:paraId="5D991380" w14:textId="77777777" w:rsidR="002734C2" w:rsidRDefault="002734C2" w:rsidP="00790751">
      <w:pPr>
        <w:pStyle w:val="Brdtext"/>
      </w:pPr>
    </w:p>
    <w:p w14:paraId="548DF269" w14:textId="77777777" w:rsidR="002734C2" w:rsidRDefault="002734C2" w:rsidP="002734C2">
      <w:pPr>
        <w:pStyle w:val="Brdtext"/>
      </w:pPr>
      <w:r>
        <w:rPr>
          <w:b/>
        </w:rPr>
        <w:t>5</w:t>
      </w:r>
      <w:r w:rsidRPr="00640C08">
        <w:rPr>
          <w:b/>
        </w:rPr>
        <w:t> §</w:t>
      </w:r>
      <w:r w:rsidRPr="00640C08">
        <w:t>    </w:t>
      </w:r>
      <w:r w:rsidDel="008D105C">
        <w:t xml:space="preserve">De försäkringstekniska riktlinjerna </w:t>
      </w:r>
      <w:bookmarkStart w:id="19" w:name="_Hlk5623220"/>
      <w:r>
        <w:t xml:space="preserve">ska ges in till Finansinspektionen senast den dag de börjar användas. Detta gäller också när riktlinjerna ändras. </w:t>
      </w:r>
    </w:p>
    <w:bookmarkEnd w:id="19"/>
    <w:p w14:paraId="649988F9" w14:textId="77777777" w:rsidR="002734C2" w:rsidRDefault="002734C2" w:rsidP="002734C2">
      <w:pPr>
        <w:pStyle w:val="Brdtextmedindrag"/>
      </w:pPr>
      <w:r>
        <w:t xml:space="preserve">Tillsammans med riktlinjerna ska det lämnas en redogörelse för de konsekvenser som riktlinjerna får för tjänstepensionsföretaget, </w:t>
      </w:r>
      <w:r w:rsidRPr="00DA1A06">
        <w:t xml:space="preserve">försäkringstagarna, de försäkrade och </w:t>
      </w:r>
      <w:r>
        <w:t xml:space="preserve">andra ersättningsberättigade. </w:t>
      </w:r>
    </w:p>
    <w:p w14:paraId="7128A8B2" w14:textId="77777777" w:rsidR="002734C2" w:rsidRDefault="002734C2" w:rsidP="002734C2">
      <w:pPr>
        <w:pStyle w:val="Brdtextmedindrag"/>
      </w:pPr>
      <w:r>
        <w:t>Riktlinjerna ska kompletteras med ett försäkringstekniskt beräknings</w:t>
      </w:r>
      <w:r>
        <w:softHyphen/>
        <w:t xml:space="preserve">underlag. </w:t>
      </w:r>
    </w:p>
    <w:p w14:paraId="3FDCB89D" w14:textId="77777777" w:rsidR="002734C2" w:rsidRDefault="002734C2" w:rsidP="002734C2">
      <w:pPr>
        <w:pStyle w:val="Brdtextmedindrag"/>
      </w:pPr>
      <w:r>
        <w:lastRenderedPageBreak/>
        <w:t>Om det med hänsyn till försäkringarnas beskaffenhet eller av något annat särskilt skäl saknas anledning att upprätta ett försäkringstekniskt beräkningsunderlag, får Finansinspektionen i ett enskilt fall besluta om undantag från skyldigheten att upprätta ett sådant underlag.</w:t>
      </w:r>
    </w:p>
    <w:p w14:paraId="11A333EF" w14:textId="77777777" w:rsidR="002734C2" w:rsidRDefault="002734C2" w:rsidP="00790751">
      <w:pPr>
        <w:pStyle w:val="Brdtext"/>
      </w:pPr>
      <w:bookmarkStart w:id="20" w:name="_Hlk5623154"/>
    </w:p>
    <w:p w14:paraId="3D0C0395" w14:textId="77777777" w:rsidR="002734C2" w:rsidRDefault="002734C2" w:rsidP="002734C2">
      <w:pPr>
        <w:pStyle w:val="Brdtext"/>
      </w:pPr>
      <w:r w:rsidRPr="00A13DD6">
        <w:rPr>
          <w:b/>
        </w:rPr>
        <w:t>6 §</w:t>
      </w:r>
      <w:r w:rsidRPr="00640C08">
        <w:t>    </w:t>
      </w:r>
      <w:r w:rsidRPr="00AA0B30">
        <w:t>Ett tjänstepensionsföretag ska regelbundet offentliggöra information om styrdokumentet för ersättningar.</w:t>
      </w:r>
    </w:p>
    <w:p w14:paraId="10F247F8" w14:textId="77777777" w:rsidR="002734C2" w:rsidRDefault="002734C2" w:rsidP="00790751">
      <w:pPr>
        <w:pStyle w:val="Brdtext"/>
      </w:pPr>
    </w:p>
    <w:bookmarkEnd w:id="20"/>
    <w:p w14:paraId="39BFAA98" w14:textId="77777777" w:rsidR="002734C2" w:rsidRPr="00F262DF" w:rsidRDefault="002734C2" w:rsidP="002734C2">
      <w:pPr>
        <w:pStyle w:val="Brdtext"/>
      </w:pPr>
      <w:r w:rsidRPr="00C01C0D">
        <w:rPr>
          <w:b/>
        </w:rPr>
        <w:t>7</w:t>
      </w:r>
      <w:r>
        <w:rPr>
          <w:b/>
        </w:rPr>
        <w:t> §</w:t>
      </w:r>
      <w:r w:rsidRPr="00640C08">
        <w:t>    </w:t>
      </w:r>
      <w:r>
        <w:t>Investeringsriktlinjerna ska ges in till Finansinspektionen senast den dag de börjar användas. Detta gäller också när riktlinjerna ändras. Investeringsriktlinjerna ska ses över</w:t>
      </w:r>
      <w:r w:rsidDel="008D105C">
        <w:t xml:space="preserve"> </w:t>
      </w:r>
      <w:r>
        <w:t>snarast möjligt om det sker en väsentlig förändring av investeringspolicyn. Investeringsriktlinjerna ska offentliggöras.</w:t>
      </w:r>
    </w:p>
    <w:p w14:paraId="09005739" w14:textId="77777777" w:rsidR="002734C2" w:rsidRDefault="002734C2" w:rsidP="002734C2">
      <w:pPr>
        <w:pStyle w:val="Brdtextmedindrag"/>
      </w:pPr>
      <w:r>
        <w:t xml:space="preserve">Tillsammans med riktlinjerna ska det lämnas en redogörelse för de </w:t>
      </w:r>
      <w:r w:rsidRPr="002E2A57">
        <w:t xml:space="preserve">konsekvenser som riktlinjerna får för tjänstepensionsföretaget, försäkringstagarna, </w:t>
      </w:r>
      <w:r w:rsidRPr="00DA1A06">
        <w:t xml:space="preserve">de försäkrade </w:t>
      </w:r>
      <w:r>
        <w:t xml:space="preserve">och andra ersättningsberättigade. </w:t>
      </w:r>
    </w:p>
    <w:p w14:paraId="6D1EDC8D" w14:textId="77777777" w:rsidR="002734C2" w:rsidRDefault="002734C2" w:rsidP="002734C2">
      <w:pPr>
        <w:pStyle w:val="Brdtextmedindrag"/>
      </w:pPr>
      <w:r>
        <w:t>Investeringsriktlinjerna ska innehålla uppgifter om</w:t>
      </w:r>
    </w:p>
    <w:p w14:paraId="54000BED" w14:textId="77777777" w:rsidR="002734C2" w:rsidRDefault="002734C2" w:rsidP="002734C2">
      <w:pPr>
        <w:pStyle w:val="Brdtextmedindrag"/>
      </w:pPr>
      <w:r>
        <w:t>1. </w:t>
      </w:r>
      <w:r w:rsidRPr="00953A81">
        <w:t>metoder för att mäta investeringsrisker,</w:t>
      </w:r>
    </w:p>
    <w:p w14:paraId="20D662EF" w14:textId="77777777" w:rsidR="002734C2" w:rsidRDefault="002734C2" w:rsidP="002734C2">
      <w:pPr>
        <w:pStyle w:val="Brdtextmedindrag"/>
      </w:pPr>
      <w:r>
        <w:t xml:space="preserve">2. tjänstepensionsföretagets </w:t>
      </w:r>
      <w:r w:rsidRPr="00953A81">
        <w:t xml:space="preserve">processer för riskhantering och </w:t>
      </w:r>
      <w:r>
        <w:t xml:space="preserve">fördelning mellan olika </w:t>
      </w:r>
      <w:r w:rsidRPr="00953A81">
        <w:t xml:space="preserve">tillgångar i förhållande till pensionsåtagandenas art och </w:t>
      </w:r>
      <w:r>
        <w:t>löp</w:t>
      </w:r>
      <w:r>
        <w:softHyphen/>
        <w:t>tid,</w:t>
      </w:r>
      <w:r w:rsidRPr="00953A81">
        <w:t xml:space="preserve"> samt</w:t>
      </w:r>
    </w:p>
    <w:p w14:paraId="5B9E2A83" w14:textId="77777777" w:rsidR="002734C2" w:rsidRDefault="002734C2" w:rsidP="002734C2">
      <w:pPr>
        <w:pStyle w:val="Brdtextmedindrag"/>
      </w:pPr>
      <w:r>
        <w:t>3. </w:t>
      </w:r>
      <w:r w:rsidRPr="00953A81">
        <w:t xml:space="preserve">hur </w:t>
      </w:r>
      <w:r w:rsidRPr="00953A81" w:rsidDel="006528FE">
        <w:t xml:space="preserve">hänsyn tas i </w:t>
      </w:r>
      <w:r w:rsidRPr="00953A81">
        <w:t xml:space="preserve">investeringspolicyn </w:t>
      </w:r>
      <w:r w:rsidRPr="000257D7">
        <w:t>till</w:t>
      </w:r>
      <w:r w:rsidRPr="00953A81">
        <w:t xml:space="preserve"> miljöfaktorer, sociala faktorer och företagsstyrningsfaktorer</w:t>
      </w:r>
      <w:r>
        <w:t>.</w:t>
      </w:r>
    </w:p>
    <w:p w14:paraId="5DD1CC90" w14:textId="77777777" w:rsidR="002734C2" w:rsidRPr="006A5AB3" w:rsidRDefault="002734C2" w:rsidP="002734C2">
      <w:pPr>
        <w:pStyle w:val="Rubrik4utannumrering"/>
      </w:pPr>
      <w:r w:rsidRPr="006A5AB3">
        <w:t>Centrala funktioner</w:t>
      </w:r>
    </w:p>
    <w:p w14:paraId="54A19C82" w14:textId="77777777" w:rsidR="002734C2" w:rsidRPr="00060BCD" w:rsidRDefault="002734C2" w:rsidP="002734C2">
      <w:pPr>
        <w:pStyle w:val="Rubrik5utannumrering"/>
        <w:spacing w:before="0"/>
      </w:pPr>
      <w:r>
        <w:t>Vilka centrala funktioner ett tjänstepensionsföretag ska ha</w:t>
      </w:r>
    </w:p>
    <w:p w14:paraId="56FE0C27" w14:textId="77777777" w:rsidR="002734C2" w:rsidRDefault="002734C2" w:rsidP="002734C2">
      <w:pPr>
        <w:pStyle w:val="Brdtext"/>
      </w:pPr>
      <w:r>
        <w:rPr>
          <w:b/>
        </w:rPr>
        <w:t>8</w:t>
      </w:r>
      <w:r w:rsidRPr="00640C08">
        <w:rPr>
          <w:b/>
        </w:rPr>
        <w:t> §</w:t>
      </w:r>
      <w:r w:rsidRPr="00640C08">
        <w:t>    </w:t>
      </w:r>
      <w:r>
        <w:t>Ett tjänstepensionsföretag ska ha funktioner för riskhantering, regelefterlevnad och internrevision samt en aktuariefunktion (centrala funktioner).</w:t>
      </w:r>
    </w:p>
    <w:p w14:paraId="6B2527B5" w14:textId="77777777" w:rsidR="002734C2" w:rsidRDefault="002734C2" w:rsidP="002734C2">
      <w:pPr>
        <w:pStyle w:val="Rubrik5utannumrering"/>
      </w:pPr>
      <w:r>
        <w:t>Skyldighet att rapportera till Finansinspektionen</w:t>
      </w:r>
    </w:p>
    <w:p w14:paraId="0B71280B" w14:textId="77777777" w:rsidR="002734C2" w:rsidRDefault="002734C2" w:rsidP="00AA5B6B">
      <w:pPr>
        <w:pStyle w:val="Brdtext"/>
      </w:pPr>
      <w:r>
        <w:rPr>
          <w:b/>
        </w:rPr>
        <w:t>9 §</w:t>
      </w:r>
      <w:r w:rsidRPr="00640C08">
        <w:t>    </w:t>
      </w:r>
      <w:r>
        <w:t>Den som ansvarar för en central funktion i ett tjänstepensionsföretag ska underrätta Finansinspektionen om styrelsen eller den verkställande direktören inte vidtar lämpliga åtgärder inom skälig tid efter att de informerats om att det inom funktionen har</w:t>
      </w:r>
    </w:p>
    <w:p w14:paraId="0F19E705" w14:textId="77777777" w:rsidR="002734C2" w:rsidRPr="009D616B" w:rsidRDefault="002734C2" w:rsidP="00AA5B6B">
      <w:pPr>
        <w:pStyle w:val="Brdtextmedindrag"/>
      </w:pPr>
      <w:r>
        <w:t>1. upptäckts att det finns en betydande risk att företaget inte kommer att uppfylla ett väsentligt krav enligt lag och detta kan få väsentlig påverkan</w:t>
      </w:r>
      <w:r w:rsidRPr="00F20C2B">
        <w:rPr>
          <w:color w:val="FF0000"/>
        </w:rPr>
        <w:t xml:space="preserve"> </w:t>
      </w:r>
      <w:r w:rsidRPr="000A7C2D">
        <w:t>på försäkringstagarnas, de försäkrades eller andra ersättningsberättigades intressen, eller</w:t>
      </w:r>
    </w:p>
    <w:p w14:paraId="6FC0670E" w14:textId="77777777" w:rsidR="002734C2" w:rsidRDefault="002734C2" w:rsidP="00AA5B6B">
      <w:pPr>
        <w:pStyle w:val="Brdtextmedindrag"/>
      </w:pPr>
      <w:r>
        <w:t>2. konstaterats att det förekommit en väsentlig överträdelse av lag eller andra bestämmelser som gäller för företagets verksamhet.</w:t>
      </w:r>
    </w:p>
    <w:p w14:paraId="433E85C9" w14:textId="77777777" w:rsidR="002734C2" w:rsidRDefault="002734C2" w:rsidP="00AA5B6B">
      <w:pPr>
        <w:pStyle w:val="Rubrik5utannumrering"/>
      </w:pPr>
      <w:r w:rsidRPr="00A457AA">
        <w:t>Funktion</w:t>
      </w:r>
      <w:r>
        <w:t>en för riskhantering</w:t>
      </w:r>
    </w:p>
    <w:p w14:paraId="509F5A0B" w14:textId="77777777" w:rsidR="002734C2" w:rsidRDefault="002734C2" w:rsidP="00AA5B6B">
      <w:pPr>
        <w:pStyle w:val="Brdtext"/>
      </w:pPr>
      <w:r>
        <w:rPr>
          <w:b/>
        </w:rPr>
        <w:t>10 §</w:t>
      </w:r>
      <w:r w:rsidRPr="00640C08">
        <w:t>    </w:t>
      </w:r>
      <w:r>
        <w:t>Funktionen för riskhantering ska ges en struktur som underlättar genomförande av</w:t>
      </w:r>
      <w:r w:rsidDel="009F0AEA">
        <w:t xml:space="preserve"> det</w:t>
      </w:r>
      <w:r>
        <w:t xml:space="preserve"> riskhanteringssystem som avses i 14 §.</w:t>
      </w:r>
    </w:p>
    <w:p w14:paraId="0C4E32AA" w14:textId="77777777" w:rsidR="002734C2" w:rsidRDefault="002734C2" w:rsidP="002734C2">
      <w:pPr>
        <w:pStyle w:val="Brdtextmedindrag"/>
      </w:pPr>
      <w:r>
        <w:t>Funktionen för riskhantering ska</w:t>
      </w:r>
    </w:p>
    <w:p w14:paraId="2EFA4EFE" w14:textId="77777777" w:rsidR="002734C2" w:rsidRDefault="002734C2" w:rsidP="002734C2">
      <w:pPr>
        <w:pStyle w:val="Brdtextmedindrag"/>
      </w:pPr>
      <w:r>
        <w:t>1. utvärdera systemet för riskhantering,</w:t>
      </w:r>
    </w:p>
    <w:p w14:paraId="53B538B2" w14:textId="77777777" w:rsidR="002734C2" w:rsidRDefault="002734C2" w:rsidP="002734C2">
      <w:pPr>
        <w:pStyle w:val="Brdtextmedindrag"/>
      </w:pPr>
      <w:r>
        <w:t>2. identifiera, värdera och övervaka de risker som omfattas av systemet för riskhantering, och</w:t>
      </w:r>
    </w:p>
    <w:p w14:paraId="6A4CD702" w14:textId="77777777" w:rsidR="002734C2" w:rsidRPr="00672705" w:rsidRDefault="002734C2" w:rsidP="002734C2">
      <w:pPr>
        <w:pStyle w:val="Brdtextmedindrag"/>
      </w:pPr>
      <w:r>
        <w:lastRenderedPageBreak/>
        <w:t xml:space="preserve">3. rapportera till </w:t>
      </w:r>
      <w:r w:rsidRPr="009A44B3">
        <w:t>styrelsen</w:t>
      </w:r>
      <w:r>
        <w:t xml:space="preserve"> och den verkställande direktören om de risker som tjänstepensionsföretaget är eller kan komma att bli exponerat för samt beroenden mellan risker.</w:t>
      </w:r>
    </w:p>
    <w:p w14:paraId="20E15978" w14:textId="77777777" w:rsidR="002734C2" w:rsidRDefault="002734C2" w:rsidP="00AA5B6B">
      <w:pPr>
        <w:pStyle w:val="Rubrik5utannumrering"/>
      </w:pPr>
      <w:r>
        <w:t xml:space="preserve">Funktionen för </w:t>
      </w:r>
      <w:r w:rsidRPr="00A457AA">
        <w:t>regelefterlevnad</w:t>
      </w:r>
    </w:p>
    <w:p w14:paraId="00322019" w14:textId="77777777" w:rsidR="002734C2" w:rsidRDefault="002734C2" w:rsidP="002734C2">
      <w:pPr>
        <w:pStyle w:val="Brdtext"/>
      </w:pPr>
      <w:r>
        <w:rPr>
          <w:b/>
        </w:rPr>
        <w:t>11 §</w:t>
      </w:r>
      <w:r w:rsidRPr="00640C08">
        <w:t>    </w:t>
      </w:r>
      <w:r>
        <w:t>Funktionen för regelefterlevnad ska</w:t>
      </w:r>
    </w:p>
    <w:p w14:paraId="1E0607D8" w14:textId="77777777" w:rsidR="002734C2" w:rsidRDefault="002734C2" w:rsidP="002734C2">
      <w:pPr>
        <w:pStyle w:val="Brdtextmedindrag"/>
      </w:pPr>
      <w:r>
        <w:t>1. rapportera till styrelsen och den verkställande direktören i fråga om efterlevnaden av</w:t>
      </w:r>
    </w:p>
    <w:p w14:paraId="6867BC1D" w14:textId="77777777" w:rsidR="002734C2" w:rsidRDefault="002734C2" w:rsidP="002734C2">
      <w:pPr>
        <w:pStyle w:val="Brdtextmedindrag"/>
      </w:pPr>
      <w:r>
        <w:t>a) bestämmelserna i denna lag och föreskrifter som har meddelats med stöd av denna lag,</w:t>
      </w:r>
    </w:p>
    <w:p w14:paraId="6EA89A2C" w14:textId="77777777" w:rsidR="002734C2" w:rsidRPr="002F4C81" w:rsidRDefault="002734C2" w:rsidP="00AA5B6B">
      <w:pPr>
        <w:pStyle w:val="Brdtextmedindrag"/>
      </w:pPr>
      <w:r w:rsidRPr="002F4C81">
        <w:t>b) </w:t>
      </w:r>
      <w:r>
        <w:t xml:space="preserve">de </w:t>
      </w:r>
      <w:r w:rsidRPr="002F4C81">
        <w:t>bestämmelser i försäkringsrörelselagen (2010:2043) som enligt denna lag gäller för tjänstepensionsföretag</w:t>
      </w:r>
      <w:r>
        <w:t>,</w:t>
      </w:r>
      <w:r w:rsidRPr="002F4C81">
        <w:t xml:space="preserve"> och</w:t>
      </w:r>
    </w:p>
    <w:p w14:paraId="552F6A91" w14:textId="77777777" w:rsidR="002734C2" w:rsidRDefault="002734C2" w:rsidP="002734C2">
      <w:pPr>
        <w:pStyle w:val="Brdtextmedindrag"/>
      </w:pPr>
      <w:r>
        <w:t>c) föreskrifter och riktlinjer som har meddelats av en behörig myndighet i ett annat land inom EES där tjänstepensionsföretaget, i förekommande fall, driver gränsöverskridande verksamhet,</w:t>
      </w:r>
    </w:p>
    <w:p w14:paraId="17181BC3" w14:textId="77777777" w:rsidR="002734C2" w:rsidRDefault="002734C2" w:rsidP="002734C2">
      <w:pPr>
        <w:pStyle w:val="Brdtextmedindrag"/>
      </w:pPr>
      <w:r>
        <w:t>2. lämna råd till företagets styrelse och den verkställande direktören om hur bristande efterlevnad av bestämmelser enligt 1 kan förebyggas,</w:t>
      </w:r>
    </w:p>
    <w:p w14:paraId="12EDCE93" w14:textId="77777777" w:rsidR="002734C2" w:rsidRDefault="002734C2" w:rsidP="002734C2">
      <w:pPr>
        <w:pStyle w:val="Brdtextmedindrag"/>
      </w:pPr>
      <w:r>
        <w:t>3. bedöma konsekvenserna av förändringar i bestämmelser enligt 1, och</w:t>
      </w:r>
    </w:p>
    <w:p w14:paraId="481AA2DC" w14:textId="6381E0FE" w:rsidR="002734C2" w:rsidRDefault="002734C2" w:rsidP="002734C2">
      <w:pPr>
        <w:pStyle w:val="Brdtextmedindrag"/>
      </w:pPr>
      <w:r>
        <w:t>4. identifiera och bedöma risker för bristande efterlevnad av bestämmel</w:t>
      </w:r>
      <w:r w:rsidR="00DF24F2">
        <w:softHyphen/>
      </w:r>
      <w:r>
        <w:t>serna enligt 1.</w:t>
      </w:r>
    </w:p>
    <w:p w14:paraId="40E6BA5F" w14:textId="77777777" w:rsidR="002734C2" w:rsidRDefault="002734C2" w:rsidP="00AA5B6B">
      <w:pPr>
        <w:pStyle w:val="Rubrik5utannumrering"/>
      </w:pPr>
      <w:r>
        <w:t>Funktionen för internrevision</w:t>
      </w:r>
    </w:p>
    <w:p w14:paraId="6E88B04A" w14:textId="77777777" w:rsidR="002734C2" w:rsidRDefault="002734C2" w:rsidP="002734C2">
      <w:pPr>
        <w:pStyle w:val="Brdtext"/>
      </w:pPr>
      <w:r>
        <w:rPr>
          <w:b/>
        </w:rPr>
        <w:t>12 §</w:t>
      </w:r>
      <w:r w:rsidRPr="00640C08">
        <w:t>    </w:t>
      </w:r>
      <w:r>
        <w:t xml:space="preserve">Funktionen för internrevision ska </w:t>
      </w:r>
    </w:p>
    <w:p w14:paraId="0CE008A9" w14:textId="77777777" w:rsidR="002734C2" w:rsidRDefault="002734C2" w:rsidP="00AA5B6B">
      <w:pPr>
        <w:pStyle w:val="Brdtextmedindrag"/>
      </w:pPr>
      <w:r>
        <w:t xml:space="preserve">1. utvärdera </w:t>
      </w:r>
      <w:r w:rsidDel="009F0AEA">
        <w:t xml:space="preserve">det </w:t>
      </w:r>
      <w:r>
        <w:t>system för internkontroll som avses i 18 §,</w:t>
      </w:r>
    </w:p>
    <w:p w14:paraId="09B905F4" w14:textId="77777777" w:rsidR="002734C2" w:rsidRDefault="002734C2" w:rsidP="002734C2">
      <w:pPr>
        <w:pStyle w:val="Brdtextmedindrag"/>
      </w:pPr>
      <w:r>
        <w:t>2. utvärdera andra delar av företagsstyrningssystemet, och</w:t>
      </w:r>
    </w:p>
    <w:p w14:paraId="1A260ADB" w14:textId="77777777" w:rsidR="002734C2" w:rsidRDefault="002734C2" w:rsidP="00AA5B6B">
      <w:pPr>
        <w:pStyle w:val="Brdtextmedindrag"/>
      </w:pPr>
      <w:r>
        <w:t>3. rapportera resultat och lämna rekommendationer efter utvärdering</w:t>
      </w:r>
      <w:r>
        <w:softHyphen/>
        <w:t>arna till tjänstepensionsföretagets styrelse.</w:t>
      </w:r>
    </w:p>
    <w:p w14:paraId="407B234A" w14:textId="77777777" w:rsidR="002734C2" w:rsidRDefault="002734C2" w:rsidP="002734C2">
      <w:pPr>
        <w:pStyle w:val="Brdtextmedindrag"/>
      </w:pPr>
      <w:r>
        <w:t>Funktionen för internrevision ska utföra sina uppgifter med opartiskhet och vara oberoende från den verksamhet som utvärderas.</w:t>
      </w:r>
    </w:p>
    <w:p w14:paraId="4F059C68" w14:textId="77777777" w:rsidR="002734C2" w:rsidRDefault="002734C2" w:rsidP="002734C2">
      <w:pPr>
        <w:pStyle w:val="Brdtextmedindrag"/>
      </w:pPr>
      <w:r w:rsidRPr="00EA5FA9">
        <w:t xml:space="preserve">Den som ska ansvara för eller utföra </w:t>
      </w:r>
      <w:r>
        <w:t>arbete</w:t>
      </w:r>
      <w:r w:rsidRPr="00EA5FA9">
        <w:t xml:space="preserve"> i </w:t>
      </w:r>
      <w:r>
        <w:t>funktionen för intern</w:t>
      </w:r>
      <w:r>
        <w:softHyphen/>
        <w:t>revision</w:t>
      </w:r>
      <w:r w:rsidRPr="00EA5FA9">
        <w:t xml:space="preserve"> ska ha de kunskaper och erfarenheter av funktionens uppgifter som är tillräckliga med hänsyn till arten, omfattningen och komplexiteten av företagets verksamhet.</w:t>
      </w:r>
    </w:p>
    <w:p w14:paraId="254E2969" w14:textId="77777777" w:rsidR="002734C2" w:rsidRDefault="002734C2" w:rsidP="00AA5B6B">
      <w:pPr>
        <w:pStyle w:val="Rubrik5utannumrering"/>
      </w:pPr>
      <w:r>
        <w:t>Aktuariefunktionen</w:t>
      </w:r>
    </w:p>
    <w:p w14:paraId="42975CA3" w14:textId="77777777" w:rsidR="002734C2" w:rsidRDefault="002734C2" w:rsidP="002734C2">
      <w:pPr>
        <w:pStyle w:val="Brdtext"/>
      </w:pPr>
      <w:r>
        <w:rPr>
          <w:b/>
        </w:rPr>
        <w:t>13 §</w:t>
      </w:r>
      <w:r w:rsidRPr="00640C08">
        <w:t>    </w:t>
      </w:r>
      <w:r>
        <w:t>Aktuariefunktionen ska</w:t>
      </w:r>
    </w:p>
    <w:p w14:paraId="43C9BB99" w14:textId="04FF6908" w:rsidR="002734C2" w:rsidRDefault="002734C2" w:rsidP="00012904">
      <w:pPr>
        <w:pStyle w:val="Brdtextmedindrag"/>
      </w:pPr>
      <w:r>
        <w:t>1. samordna och svara för kvaliteten i de försäkringstekniska beräk</w:t>
      </w:r>
      <w:r w:rsidR="00790751">
        <w:softHyphen/>
      </w:r>
      <w:r>
        <w:t>ningarna och utredningarna,</w:t>
      </w:r>
    </w:p>
    <w:p w14:paraId="2D2EA304" w14:textId="77777777" w:rsidR="002734C2" w:rsidRDefault="002734C2" w:rsidP="002734C2">
      <w:pPr>
        <w:pStyle w:val="Brdtextmedindrag"/>
      </w:pPr>
      <w:r>
        <w:t>2. bistå styrelsen och den verkställande direktören och på eget initiativ rapportera till dem i frågor som rör metoder, beräkningar och bedömningar av</w:t>
      </w:r>
    </w:p>
    <w:p w14:paraId="7130A066" w14:textId="77777777" w:rsidR="002734C2" w:rsidRDefault="002734C2" w:rsidP="002734C2">
      <w:pPr>
        <w:pStyle w:val="Brdtextmedindrag"/>
      </w:pPr>
      <w:r>
        <w:t>a) de försäkringstekniska avsättningarna,</w:t>
      </w:r>
    </w:p>
    <w:p w14:paraId="718661FC" w14:textId="77777777" w:rsidR="002734C2" w:rsidRDefault="002734C2" w:rsidP="002734C2">
      <w:pPr>
        <w:pStyle w:val="Brdtextmedindrag"/>
      </w:pPr>
      <w:r>
        <w:t>b) värderingen av försäkringsriskerna, och</w:t>
      </w:r>
    </w:p>
    <w:p w14:paraId="4B6A0758" w14:textId="77777777" w:rsidR="002734C2" w:rsidRDefault="002734C2" w:rsidP="002734C2">
      <w:pPr>
        <w:pStyle w:val="Brdtextmedindrag"/>
      </w:pPr>
      <w:r>
        <w:t>c) återförsäkringsskydd och andra riskreduceringstekniker, och</w:t>
      </w:r>
    </w:p>
    <w:p w14:paraId="3DA88C1E" w14:textId="77777777" w:rsidR="002734C2" w:rsidRDefault="002734C2" w:rsidP="002734C2">
      <w:pPr>
        <w:pStyle w:val="Brdtextmedindrag"/>
      </w:pPr>
      <w:r>
        <w:t>3. bidra till tjänstepensionsföretagets riskhanteringssystem.</w:t>
      </w:r>
    </w:p>
    <w:p w14:paraId="061429E0" w14:textId="77777777" w:rsidR="002734C2" w:rsidRDefault="002734C2" w:rsidP="002734C2">
      <w:pPr>
        <w:pStyle w:val="Brdtextmedindrag"/>
      </w:pPr>
      <w:r>
        <w:t>Den som ska ansvara för eller utföra arbete i aktuariefunktionen ska ha de kunskaper och erfarenheter av funktionens uppgifter som är tillräckliga med hänsyn till arten, omfattningen och komplexiteten av riskerna i tjänstepensionsföretagets verksamhet.</w:t>
      </w:r>
    </w:p>
    <w:p w14:paraId="4E973B15" w14:textId="77777777" w:rsidR="002734C2" w:rsidRPr="00A457AA" w:rsidRDefault="002734C2" w:rsidP="002734C2">
      <w:pPr>
        <w:pStyle w:val="Brdtextmedindrag"/>
      </w:pPr>
      <w:r>
        <w:lastRenderedPageBreak/>
        <w:t xml:space="preserve">Tjänstepensionsföretaget ska utse minst en </w:t>
      </w:r>
      <w:r w:rsidRPr="00190295">
        <w:t xml:space="preserve">oberoende </w:t>
      </w:r>
      <w:r>
        <w:t>person som ansvarar för aktuariefunktionen.</w:t>
      </w:r>
    </w:p>
    <w:p w14:paraId="1AC28420" w14:textId="77777777" w:rsidR="002734C2" w:rsidRDefault="002734C2" w:rsidP="002734C2">
      <w:pPr>
        <w:pStyle w:val="Rubrik4utannumrering"/>
      </w:pPr>
      <w:r>
        <w:t>System för riskhantering</w:t>
      </w:r>
    </w:p>
    <w:p w14:paraId="33537DE4" w14:textId="77777777" w:rsidR="002734C2" w:rsidRPr="00155879" w:rsidRDefault="002734C2" w:rsidP="002734C2">
      <w:pPr>
        <w:pStyle w:val="Rubrik5utannumrering"/>
        <w:spacing w:before="0"/>
      </w:pPr>
      <w:r>
        <w:t>Grundläggande bestämmelse om riskhanteringssystem</w:t>
      </w:r>
    </w:p>
    <w:p w14:paraId="25116B7F" w14:textId="77777777" w:rsidR="002734C2" w:rsidRDefault="002734C2" w:rsidP="002734C2">
      <w:pPr>
        <w:pStyle w:val="Brdtext"/>
      </w:pPr>
      <w:r>
        <w:rPr>
          <w:b/>
        </w:rPr>
        <w:t>14</w:t>
      </w:r>
      <w:r w:rsidRPr="00640C08">
        <w:rPr>
          <w:b/>
        </w:rPr>
        <w:t> §</w:t>
      </w:r>
      <w:r w:rsidRPr="00640C08">
        <w:t>    </w:t>
      </w:r>
      <w:r>
        <w:t>Ett tjänstepensionsföretag ska ha ett system för riskhantering. Systemet ska innehålla de strategier, processer och rapporteringsrutiner som behövs för att säkerställa att företaget fortlöpande kan identifiera, värdera, övervaka, hantera och rapportera risker samt beroenden mellan risker.</w:t>
      </w:r>
    </w:p>
    <w:p w14:paraId="2855AE8C" w14:textId="77777777" w:rsidR="002734C2" w:rsidRPr="00BD187A" w:rsidRDefault="002734C2" w:rsidP="00AA5B6B">
      <w:pPr>
        <w:pStyle w:val="Brdtextmedindrag"/>
      </w:pPr>
      <w:r>
        <w:t>Systemet ska vara integrerat i företagets organisations- och besluts</w:t>
      </w:r>
      <w:r>
        <w:softHyphen/>
        <w:t>struktur. Det ska vara utformat med lämplig hänsyn till de personer som leder företaget eller ingår i en central funktion.</w:t>
      </w:r>
    </w:p>
    <w:p w14:paraId="7A15E84E" w14:textId="77777777" w:rsidR="002734C2" w:rsidRPr="00E4178F" w:rsidRDefault="002734C2" w:rsidP="00AA5B6B">
      <w:pPr>
        <w:pStyle w:val="Rubrik5utannumrering"/>
      </w:pPr>
      <w:r>
        <w:t>Omfattningen av riskhanteringssystemet</w:t>
      </w:r>
    </w:p>
    <w:p w14:paraId="357DE210" w14:textId="77777777" w:rsidR="002734C2" w:rsidRDefault="002734C2" w:rsidP="00AA5B6B">
      <w:pPr>
        <w:pStyle w:val="Brdtext"/>
      </w:pPr>
      <w:r>
        <w:rPr>
          <w:b/>
        </w:rPr>
        <w:t>15 §</w:t>
      </w:r>
      <w:r w:rsidRPr="00640C08">
        <w:t>    </w:t>
      </w:r>
      <w:r>
        <w:t xml:space="preserve">Systemet för riskhantering ska avse såväl de risker som täcks av </w:t>
      </w:r>
      <w:r w:rsidRPr="00EC5B99">
        <w:t>det riskkänsliga kapitalkravet</w:t>
      </w:r>
      <w:r>
        <w:t xml:space="preserve"> som risker som inte, eller bara delvis, täcks av det kravet.</w:t>
      </w:r>
    </w:p>
    <w:p w14:paraId="39563EAE" w14:textId="77777777" w:rsidR="002734C2" w:rsidRDefault="002734C2" w:rsidP="002734C2">
      <w:pPr>
        <w:pStyle w:val="Brdtextmedindrag"/>
      </w:pPr>
      <w:r>
        <w:t>Systemet ska omfatta risker inom följande områden:</w:t>
      </w:r>
    </w:p>
    <w:p w14:paraId="3CAF5BE6" w14:textId="77777777" w:rsidR="002734C2" w:rsidRDefault="002734C2" w:rsidP="002734C2">
      <w:pPr>
        <w:pStyle w:val="Brdtextmedindrag"/>
      </w:pPr>
      <w:r>
        <w:t>1. försäkringsrisker,</w:t>
      </w:r>
    </w:p>
    <w:p w14:paraId="2E65535C" w14:textId="77777777" w:rsidR="002734C2" w:rsidRDefault="002734C2" w:rsidP="002734C2">
      <w:pPr>
        <w:pStyle w:val="Brdtextmedindrag"/>
      </w:pPr>
      <w:r>
        <w:t>2. matchningsrisker,</w:t>
      </w:r>
    </w:p>
    <w:p w14:paraId="003BAADF" w14:textId="77777777" w:rsidR="002734C2" w:rsidRDefault="002734C2" w:rsidP="002734C2">
      <w:pPr>
        <w:pStyle w:val="Brdtextmedindrag"/>
      </w:pPr>
      <w:r>
        <w:t>3. investeringsrisker, särskilt avseende derivatinstrument och liknande åtaganden,</w:t>
      </w:r>
    </w:p>
    <w:p w14:paraId="0C16D434" w14:textId="77777777" w:rsidR="002734C2" w:rsidRDefault="002734C2" w:rsidP="002734C2">
      <w:pPr>
        <w:pStyle w:val="Brdtextmedindrag"/>
      </w:pPr>
      <w:r>
        <w:t>4. likviditets- och koncentrationsrisker,</w:t>
      </w:r>
    </w:p>
    <w:p w14:paraId="62D7824B" w14:textId="77777777" w:rsidR="002734C2" w:rsidRDefault="002734C2" w:rsidP="002734C2">
      <w:pPr>
        <w:pStyle w:val="Brdtextmedindrag"/>
      </w:pPr>
      <w:r>
        <w:t>5. operativa risker,</w:t>
      </w:r>
    </w:p>
    <w:p w14:paraId="00AE5055" w14:textId="77777777" w:rsidR="002734C2" w:rsidRDefault="002734C2" w:rsidP="002734C2">
      <w:pPr>
        <w:pStyle w:val="Brdtextmedindrag"/>
      </w:pPr>
      <w:r>
        <w:t>6. risker hänförliga till återförsäkring och andra riskreduceringstekniker,</w:t>
      </w:r>
    </w:p>
    <w:p w14:paraId="3A4C6FF2" w14:textId="77777777" w:rsidR="002734C2" w:rsidRDefault="002734C2" w:rsidP="002734C2">
      <w:pPr>
        <w:pStyle w:val="Brdtextmedindrag"/>
      </w:pPr>
      <w:r>
        <w:t>7. miljörisker, sociala risker och företagsstyrningsrisker hänförliga till investeringsportföljen och dess förvaltning, och</w:t>
      </w:r>
    </w:p>
    <w:p w14:paraId="216F710E" w14:textId="77777777" w:rsidR="002734C2" w:rsidRDefault="002734C2" w:rsidP="002734C2">
      <w:pPr>
        <w:pStyle w:val="Brdtextmedindrag"/>
      </w:pPr>
      <w:r>
        <w:t>8. beroenden mellan risker som företaget är eller kan komma att bli exponerat för.</w:t>
      </w:r>
    </w:p>
    <w:p w14:paraId="4B50F8BB" w14:textId="77777777" w:rsidR="002734C2" w:rsidRDefault="002734C2" w:rsidP="00AA5B6B">
      <w:pPr>
        <w:pStyle w:val="Brdtextmedindrag"/>
      </w:pPr>
      <w:r w:rsidRPr="00990E44">
        <w:t xml:space="preserve">Om försäkringstagarna, de försäkrade eller andra ersättningsberättigade </w:t>
      </w:r>
      <w:r>
        <w:t>bär investeringsrisker, ska systemet för riskhantering även beakta riskerna ur deras synvinkel.</w:t>
      </w:r>
    </w:p>
    <w:p w14:paraId="7C63052E" w14:textId="77777777" w:rsidR="002734C2" w:rsidRDefault="002734C2" w:rsidP="002734C2">
      <w:pPr>
        <w:pStyle w:val="Rubrik5utannumrering"/>
      </w:pPr>
      <w:r>
        <w:t>Regelbunden utvärdering</w:t>
      </w:r>
    </w:p>
    <w:p w14:paraId="7DCAC173" w14:textId="77777777" w:rsidR="002734C2" w:rsidRDefault="002734C2" w:rsidP="002734C2">
      <w:pPr>
        <w:pStyle w:val="Brdtext"/>
      </w:pPr>
      <w:r>
        <w:rPr>
          <w:b/>
        </w:rPr>
        <w:t>16 §</w:t>
      </w:r>
      <w:r w:rsidRPr="00640C08">
        <w:t>    </w:t>
      </w:r>
      <w:r>
        <w:t xml:space="preserve">Ett tjänstepensionsföretag ska regelbundet bedöma hur känsliga de försäkringstekniska avsättningarna och </w:t>
      </w:r>
      <w:r w:rsidRPr="00410381">
        <w:t>kapitalbas</w:t>
      </w:r>
      <w:r>
        <w:t>en är för de antaganden som ligger till grund för fastställandet av den ränta som används vid beräkningen av de försäkringstekniska avsättningarna.</w:t>
      </w:r>
    </w:p>
    <w:p w14:paraId="666C4FD6" w14:textId="77777777" w:rsidR="002734C2" w:rsidRPr="008D55C4" w:rsidRDefault="002734C2" w:rsidP="002734C2">
      <w:pPr>
        <w:pStyle w:val="Rubrik5utannumrering"/>
      </w:pPr>
      <w:r>
        <w:t>Analys av externa bedömningar från kreditvärderingsinstitut</w:t>
      </w:r>
    </w:p>
    <w:p w14:paraId="643FB6B5" w14:textId="77777777" w:rsidR="002734C2" w:rsidRPr="002C519B" w:rsidRDefault="002734C2" w:rsidP="002734C2">
      <w:pPr>
        <w:pStyle w:val="Brdtext"/>
      </w:pPr>
      <w:r>
        <w:rPr>
          <w:b/>
        </w:rPr>
        <w:t>17 §</w:t>
      </w:r>
      <w:r w:rsidRPr="00640C08">
        <w:t>    </w:t>
      </w:r>
      <w:r>
        <w:t xml:space="preserve">Ett tjänstepensionsföretag som använder bedömningar från externa kreditvärderingsinstitut vid beräkningar av de försäkringstekniska avsättningarna eller </w:t>
      </w:r>
      <w:r w:rsidRPr="00020103">
        <w:t xml:space="preserve">det riskkänsliga kapitalkravet </w:t>
      </w:r>
      <w:r>
        <w:t xml:space="preserve">ska, när det är möjligt, göra en egen </w:t>
      </w:r>
      <w:r w:rsidRPr="00BA78E6">
        <w:t>bedömning</w:t>
      </w:r>
      <w:r w:rsidRPr="00E904BB">
        <w:t xml:space="preserve"> </w:t>
      </w:r>
      <w:r>
        <w:t>av de externa värderingarna.</w:t>
      </w:r>
    </w:p>
    <w:p w14:paraId="7B512228" w14:textId="77777777" w:rsidR="002734C2" w:rsidRDefault="002734C2" w:rsidP="002734C2">
      <w:pPr>
        <w:pStyle w:val="Rubrik4utannumrering"/>
      </w:pPr>
      <w:r>
        <w:t>System för internkontroll</w:t>
      </w:r>
    </w:p>
    <w:p w14:paraId="729841A7" w14:textId="77777777" w:rsidR="002734C2" w:rsidRDefault="002734C2" w:rsidP="002734C2">
      <w:pPr>
        <w:pStyle w:val="Brdtext"/>
      </w:pPr>
      <w:r>
        <w:rPr>
          <w:b/>
        </w:rPr>
        <w:t>18</w:t>
      </w:r>
      <w:r w:rsidRPr="00640C08">
        <w:rPr>
          <w:b/>
        </w:rPr>
        <w:t> §</w:t>
      </w:r>
      <w:r w:rsidRPr="00640C08">
        <w:t>    </w:t>
      </w:r>
      <w:r>
        <w:t>Ett tjänstepensionsföretag ska ha ett system för internkontroll.</w:t>
      </w:r>
    </w:p>
    <w:p w14:paraId="561B9DE0" w14:textId="77777777" w:rsidR="002734C2" w:rsidRDefault="002734C2" w:rsidP="002734C2">
      <w:pPr>
        <w:pStyle w:val="Brdtextmedindrag"/>
      </w:pPr>
      <w:r>
        <w:lastRenderedPageBreak/>
        <w:t>Systemet ska omfatta</w:t>
      </w:r>
    </w:p>
    <w:p w14:paraId="7C847E1A" w14:textId="77777777" w:rsidR="002734C2" w:rsidRDefault="002734C2" w:rsidP="002734C2">
      <w:pPr>
        <w:pStyle w:val="Brdtextmedindrag"/>
      </w:pPr>
      <w:r>
        <w:t>1. förvaltnings- och redovisningsmetoder,</w:t>
      </w:r>
    </w:p>
    <w:p w14:paraId="01E6A296" w14:textId="77777777" w:rsidR="002734C2" w:rsidRDefault="002734C2" w:rsidP="002734C2">
      <w:pPr>
        <w:pStyle w:val="Brdtextmedindrag"/>
      </w:pPr>
      <w:r>
        <w:t>2. ramar för internkontrollen,</w:t>
      </w:r>
    </w:p>
    <w:p w14:paraId="07F800C7" w14:textId="77777777" w:rsidR="002734C2" w:rsidRDefault="002734C2" w:rsidP="002734C2">
      <w:pPr>
        <w:pStyle w:val="Brdtextmedindrag"/>
      </w:pPr>
      <w:r>
        <w:t>3. lämpliga rapporteringsrutiner, och</w:t>
      </w:r>
    </w:p>
    <w:p w14:paraId="5042932F" w14:textId="77777777" w:rsidR="002734C2" w:rsidRDefault="002734C2" w:rsidP="00AA5B6B">
      <w:pPr>
        <w:pStyle w:val="Brdtextmedindrag"/>
      </w:pPr>
      <w:r>
        <w:t>4. funktionen för regelefterlevnad.</w:t>
      </w:r>
    </w:p>
    <w:p w14:paraId="25154816" w14:textId="77777777" w:rsidR="002734C2" w:rsidRPr="00A912D3" w:rsidRDefault="002734C2" w:rsidP="002734C2">
      <w:pPr>
        <w:pStyle w:val="Rubrik4utannumrering"/>
      </w:pPr>
      <w:r>
        <w:t>System för ersättningar</w:t>
      </w:r>
    </w:p>
    <w:p w14:paraId="3C7B2C44" w14:textId="77777777" w:rsidR="002734C2" w:rsidRDefault="002734C2" w:rsidP="002734C2">
      <w:pPr>
        <w:pStyle w:val="Brdtextmedindrag"/>
        <w:ind w:firstLine="0"/>
      </w:pPr>
      <w:r>
        <w:rPr>
          <w:b/>
        </w:rPr>
        <w:t>19 §</w:t>
      </w:r>
      <w:r w:rsidRPr="00640C08">
        <w:t>    </w:t>
      </w:r>
      <w:r>
        <w:t>Ett tjänstepensionsföretag ska ha ett system för ersättningar som skapar en sund och effektiv riskhantering.</w:t>
      </w:r>
    </w:p>
    <w:p w14:paraId="5C5DEFFD" w14:textId="77777777" w:rsidR="002734C2" w:rsidRDefault="002734C2" w:rsidP="002734C2">
      <w:pPr>
        <w:pStyle w:val="Brdtextmedindrag"/>
      </w:pPr>
      <w:r>
        <w:t>Systemet ska omfatta ersättningar till</w:t>
      </w:r>
    </w:p>
    <w:p w14:paraId="1ACC9B19" w14:textId="77777777" w:rsidR="002734C2" w:rsidRDefault="002734C2" w:rsidP="002734C2">
      <w:pPr>
        <w:pStyle w:val="Brdtextmedindrag"/>
      </w:pPr>
      <w:r>
        <w:t>1. </w:t>
      </w:r>
      <w:r w:rsidRPr="00A735C8">
        <w:t>de</w:t>
      </w:r>
      <w:r>
        <w:t>m</w:t>
      </w:r>
      <w:r w:rsidRPr="00A735C8">
        <w:t xml:space="preserve"> som ingår i styrelsen för företaget eller är verkställande direktör i det, eller är ersättare för någon</w:t>
      </w:r>
      <w:r>
        <w:t xml:space="preserve"> av dem,</w:t>
      </w:r>
    </w:p>
    <w:p w14:paraId="3666CDEC" w14:textId="77777777" w:rsidR="002734C2" w:rsidRDefault="002734C2" w:rsidP="002734C2">
      <w:pPr>
        <w:pStyle w:val="Brdtextmedindrag"/>
      </w:pPr>
      <w:r>
        <w:t>2. dem som ansvarar för eller utför arbete i centrala funktioner, och</w:t>
      </w:r>
    </w:p>
    <w:p w14:paraId="20F6A749" w14:textId="77777777" w:rsidR="002734C2" w:rsidRDefault="002734C2" w:rsidP="002734C2">
      <w:pPr>
        <w:pStyle w:val="Brdtextmedindrag"/>
      </w:pPr>
      <w:r>
        <w:t>3. andra som kan påverka företagets riskprofil.</w:t>
      </w:r>
    </w:p>
    <w:p w14:paraId="317C591D" w14:textId="77777777" w:rsidR="002734C2" w:rsidRDefault="002734C2" w:rsidP="002734C2">
      <w:pPr>
        <w:pStyle w:val="Rubrik4utannumrering"/>
      </w:pPr>
      <w:r>
        <w:t>Risk- och solvensbedömning</w:t>
      </w:r>
    </w:p>
    <w:p w14:paraId="0A736CDA" w14:textId="77777777" w:rsidR="002734C2" w:rsidRPr="009F230A" w:rsidRDefault="002734C2" w:rsidP="002734C2">
      <w:pPr>
        <w:pStyle w:val="Rubrik5utannumrering"/>
        <w:spacing w:before="0"/>
      </w:pPr>
      <w:r>
        <w:t>Egen risk- och solvensbedömning</w:t>
      </w:r>
    </w:p>
    <w:p w14:paraId="0923AD55" w14:textId="77777777" w:rsidR="002734C2" w:rsidRPr="00EA489F" w:rsidRDefault="002734C2" w:rsidP="002734C2">
      <w:pPr>
        <w:pStyle w:val="Brdtext"/>
      </w:pPr>
      <w:r>
        <w:rPr>
          <w:b/>
        </w:rPr>
        <w:t>20 §</w:t>
      </w:r>
      <w:r w:rsidRPr="00640C08">
        <w:t>    </w:t>
      </w:r>
      <w:r>
        <w:t xml:space="preserve">Ett tjänstepensionsföretag </w:t>
      </w:r>
      <w:r w:rsidRPr="00EA489F">
        <w:t>ska genomföra och dokumentera en egen risk- och solvensbedömning.</w:t>
      </w:r>
    </w:p>
    <w:p w14:paraId="38BD49F4" w14:textId="77777777" w:rsidR="002734C2" w:rsidRPr="00EA489F" w:rsidRDefault="002734C2" w:rsidP="002734C2">
      <w:pPr>
        <w:pStyle w:val="Brdtextmedindrag"/>
      </w:pPr>
      <w:r w:rsidRPr="00EA489F">
        <w:t>I</w:t>
      </w:r>
      <w:r>
        <w:t xml:space="preserve"> den egna </w:t>
      </w:r>
      <w:r w:rsidRPr="00EA489F">
        <w:t>risk- och solvensbedömningen ska det göras en bedömning av</w:t>
      </w:r>
    </w:p>
    <w:p w14:paraId="50CAF8B2" w14:textId="77777777" w:rsidR="002734C2" w:rsidRPr="00EA489F" w:rsidRDefault="002734C2" w:rsidP="002734C2">
      <w:pPr>
        <w:pStyle w:val="Brdtextmedindrag"/>
      </w:pPr>
      <w:r w:rsidRPr="00EA489F">
        <w:t>1. företagets totala solvensbehov med hänsyn till dess specifika risk</w:t>
      </w:r>
      <w:r>
        <w:softHyphen/>
      </w:r>
      <w:r w:rsidRPr="00EA489F">
        <w:t>profil, risktolerans och affärsstrategi,</w:t>
      </w:r>
    </w:p>
    <w:p w14:paraId="15B3A374" w14:textId="77777777" w:rsidR="002734C2" w:rsidRDefault="002734C2" w:rsidP="002734C2">
      <w:pPr>
        <w:pStyle w:val="Brdtextmedindrag"/>
      </w:pPr>
      <w:r w:rsidRPr="00EA489F">
        <w:t>2. företagets fortlöpande efterlevnad av bestämmelserna om det risk</w:t>
      </w:r>
      <w:r>
        <w:softHyphen/>
      </w:r>
      <w:r w:rsidRPr="00EA489F">
        <w:t xml:space="preserve">känsliga kapitalkravet och minimikapitalkravet </w:t>
      </w:r>
      <w:r>
        <w:t>samt försäkrings</w:t>
      </w:r>
      <w:r>
        <w:softHyphen/>
        <w:t>tekniska avsättningar, och</w:t>
      </w:r>
    </w:p>
    <w:p w14:paraId="27924400" w14:textId="77777777" w:rsidR="002734C2" w:rsidRDefault="002734C2" w:rsidP="002734C2">
      <w:pPr>
        <w:pStyle w:val="Brdtextmedindrag"/>
      </w:pPr>
      <w:r>
        <w:t xml:space="preserve">3. hur betydande skillnaderna är mellan företagets riskprofil och de antaganden om risker som har legat till grund för beräkningen av </w:t>
      </w:r>
      <w:r w:rsidRPr="00410381">
        <w:t>det riskkänsliga kapitalkravet</w:t>
      </w:r>
      <w:r>
        <w:t>.</w:t>
      </w:r>
    </w:p>
    <w:p w14:paraId="314789F2" w14:textId="77777777" w:rsidR="002734C2" w:rsidRDefault="002734C2" w:rsidP="002734C2">
      <w:pPr>
        <w:pStyle w:val="Brdtextmedindrag"/>
      </w:pPr>
      <w:r>
        <w:t>För bedömningen enligt andra stycket 1 ska tjänstepensionsföretaget ha processer som säkerställer att de risker som företaget är eller kan komma att bli exponerat för, på såväl kort som lång sikt, identifieras och värderas. Företaget ska redovisa de processer som använts vid bedömningen.</w:t>
      </w:r>
    </w:p>
    <w:p w14:paraId="2083C981" w14:textId="77777777" w:rsidR="002734C2" w:rsidRDefault="002734C2" w:rsidP="002734C2">
      <w:pPr>
        <w:pStyle w:val="Brdtextmedindrag"/>
      </w:pPr>
      <w:r>
        <w:t>Den egna risk- och solvensbedömningen ska ingå som en integrerad del i tjänstepensionsföretagets affärsstrategier och ska beaktas vid företagets strategiska beslut.</w:t>
      </w:r>
    </w:p>
    <w:p w14:paraId="7AD6235D" w14:textId="77777777" w:rsidR="002734C2" w:rsidRDefault="002734C2" w:rsidP="002734C2">
      <w:pPr>
        <w:pStyle w:val="Rubrik5utannumrering"/>
      </w:pPr>
      <w:r w:rsidRPr="009F230A">
        <w:t>Regelbundna bedömningar</w:t>
      </w:r>
    </w:p>
    <w:p w14:paraId="0417AE42" w14:textId="77777777" w:rsidR="002734C2" w:rsidRDefault="002734C2" w:rsidP="002734C2">
      <w:pPr>
        <w:pStyle w:val="Brdtext"/>
      </w:pPr>
      <w:r>
        <w:rPr>
          <w:b/>
        </w:rPr>
        <w:t>21</w:t>
      </w:r>
      <w:r w:rsidRPr="00640C08">
        <w:rPr>
          <w:b/>
        </w:rPr>
        <w:t> §</w:t>
      </w:r>
      <w:r w:rsidRPr="00640C08">
        <w:t>    </w:t>
      </w:r>
      <w:r>
        <w:t>Den egna risk- och solvensbedömningen ska genomföras minst en gång per år. Om en väsentlig förändring skett av de risker som företaget är utsatt för, ska en ny sådan bedömning genomföras snarast möjligt.</w:t>
      </w:r>
    </w:p>
    <w:p w14:paraId="1B84DD0A" w14:textId="77777777" w:rsidR="002734C2" w:rsidRDefault="002734C2" w:rsidP="002734C2">
      <w:pPr>
        <w:pStyle w:val="Rubrik5utannumrering"/>
      </w:pPr>
      <w:r>
        <w:t>Rapportering</w:t>
      </w:r>
    </w:p>
    <w:p w14:paraId="532091E9" w14:textId="77777777" w:rsidR="002734C2" w:rsidRDefault="002734C2" w:rsidP="002734C2">
      <w:pPr>
        <w:pStyle w:val="Brdtext"/>
      </w:pPr>
      <w:r>
        <w:rPr>
          <w:b/>
        </w:rPr>
        <w:t>22</w:t>
      </w:r>
      <w:r w:rsidRPr="00640C08">
        <w:rPr>
          <w:b/>
        </w:rPr>
        <w:t> §</w:t>
      </w:r>
      <w:r w:rsidRPr="00640C08">
        <w:t>    </w:t>
      </w:r>
      <w:r>
        <w:t>Ett tjänstepensionsföretag ska rapportera resultatet av varje egen risk- och solvensbedömning till Finansinspektionen.</w:t>
      </w:r>
    </w:p>
    <w:p w14:paraId="238A8A36" w14:textId="77777777" w:rsidR="002734C2" w:rsidRDefault="002734C2" w:rsidP="002734C2">
      <w:pPr>
        <w:pStyle w:val="Rubrik4utannumrering"/>
      </w:pPr>
      <w:r>
        <w:lastRenderedPageBreak/>
        <w:t>Uppdragsavtal</w:t>
      </w:r>
    </w:p>
    <w:p w14:paraId="14E5090B" w14:textId="77777777" w:rsidR="002734C2" w:rsidRDefault="002734C2" w:rsidP="00AA5B6B">
      <w:pPr>
        <w:pStyle w:val="Rubrik5utannumrering"/>
        <w:spacing w:before="0"/>
      </w:pPr>
      <w:r>
        <w:t>Grundläggande bestämmelser om uppdragsavtal</w:t>
      </w:r>
    </w:p>
    <w:p w14:paraId="3198B327" w14:textId="77777777" w:rsidR="002734C2" w:rsidRDefault="002734C2" w:rsidP="00AA5B6B">
      <w:pPr>
        <w:pStyle w:val="Brdtext"/>
      </w:pPr>
      <w:r>
        <w:rPr>
          <w:b/>
        </w:rPr>
        <w:t>23</w:t>
      </w:r>
      <w:r w:rsidRPr="00640C08">
        <w:rPr>
          <w:b/>
        </w:rPr>
        <w:t> §</w:t>
      </w:r>
      <w:r w:rsidRPr="00640C08">
        <w:t>    </w:t>
      </w:r>
      <w:r>
        <w:t>Ett tjänstepensionsföretag får, med de begränsningar som följer av 24 §, uppdra åt någon annan att utföra ett visst arbete och vissa funktioner som ingår i företagets tjänstepensionsverksamhet (uppdragsavtal). Ett sådant uppdrag inskränker inte företagets ansvar enligt denna lag.</w:t>
      </w:r>
    </w:p>
    <w:p w14:paraId="4A1DB5EF" w14:textId="77777777" w:rsidR="002734C2" w:rsidRDefault="002734C2" w:rsidP="00AA5B6B">
      <w:pPr>
        <w:pStyle w:val="Brdtextmedindrag"/>
      </w:pPr>
      <w:r>
        <w:t>Tjänstepensionsföretaget ska välja uppdragstagare med omsorg och löpande följa upp den verksamhet som omfattas av uppdragsavtal för att säkerställa att verksamheten fungerar tillfredsställande.</w:t>
      </w:r>
    </w:p>
    <w:p w14:paraId="70D978B3" w14:textId="77777777" w:rsidR="002734C2" w:rsidDel="00D77958" w:rsidRDefault="002734C2" w:rsidP="00AA5B6B">
      <w:pPr>
        <w:pStyle w:val="Brdtextmedindrag"/>
      </w:pPr>
      <w:r>
        <w:t>Ett uppdragsavtal ska vara skriftligt och tydligt ange parternas rättigheter och skyldigheter.</w:t>
      </w:r>
    </w:p>
    <w:p w14:paraId="61F853ED" w14:textId="77777777" w:rsidR="002734C2" w:rsidRPr="00E4178F" w:rsidRDefault="002734C2" w:rsidP="002734C2">
      <w:pPr>
        <w:pStyle w:val="Rubrik5utannumrering"/>
      </w:pPr>
      <w:r w:rsidRPr="009D11B7">
        <w:t>Begränsningar</w:t>
      </w:r>
      <w:r>
        <w:t xml:space="preserve"> i möjligheten att ingå uppdragsavtal</w:t>
      </w:r>
    </w:p>
    <w:p w14:paraId="0EB89054" w14:textId="77777777" w:rsidR="002734C2" w:rsidRDefault="002734C2" w:rsidP="002734C2">
      <w:pPr>
        <w:pStyle w:val="Brdtext"/>
      </w:pPr>
      <w:r>
        <w:rPr>
          <w:b/>
        </w:rPr>
        <w:t>24 §</w:t>
      </w:r>
      <w:r w:rsidRPr="00640C08">
        <w:t>    </w:t>
      </w:r>
      <w:r>
        <w:t>Ett uppdragsavtal mellan ett tjänstepensionsföretag och en uppdragstagare får inte leda till att</w:t>
      </w:r>
    </w:p>
    <w:p w14:paraId="5985A933" w14:textId="77777777" w:rsidR="002734C2" w:rsidRDefault="002734C2" w:rsidP="002734C2">
      <w:pPr>
        <w:pStyle w:val="Brdtextmedindrag"/>
      </w:pPr>
      <w:r>
        <w:t>1. kvaliteten i företagsstyrningssystemet försämras,</w:t>
      </w:r>
    </w:p>
    <w:p w14:paraId="77B8FCB0" w14:textId="77777777" w:rsidR="002734C2" w:rsidRDefault="002734C2" w:rsidP="002734C2">
      <w:pPr>
        <w:pStyle w:val="Brdtextmedindrag"/>
      </w:pPr>
      <w:r>
        <w:t>2. den operativa risken i företaget ökar väsentligt,</w:t>
      </w:r>
    </w:p>
    <w:p w14:paraId="0EC2F31D" w14:textId="77777777" w:rsidR="002734C2" w:rsidRDefault="002734C2" w:rsidP="00AA5B6B">
      <w:pPr>
        <w:pStyle w:val="Brdtextmedindrag"/>
      </w:pPr>
      <w:r>
        <w:t>3. Finansinspektionens möjlighet att utöva tillsyn över företagets verk</w:t>
      </w:r>
      <w:r>
        <w:softHyphen/>
        <w:t>samhet försämras, eller</w:t>
      </w:r>
    </w:p>
    <w:p w14:paraId="67F546B8" w14:textId="77777777" w:rsidR="002734C2" w:rsidRDefault="002734C2" w:rsidP="002734C2">
      <w:pPr>
        <w:pStyle w:val="Brdtextmedindrag"/>
      </w:pPr>
      <w:r>
        <w:t>4. försäkringstagarnas, de försäkrades och andra ersättningsberättigades möjlighet till tillfredsställande och fortlöpande service inte kan upprätt</w:t>
      </w:r>
      <w:r>
        <w:softHyphen/>
        <w:t>hållas.</w:t>
      </w:r>
    </w:p>
    <w:p w14:paraId="47A700F9" w14:textId="77777777" w:rsidR="002734C2" w:rsidRPr="003F0DE3" w:rsidRDefault="002734C2" w:rsidP="002734C2">
      <w:pPr>
        <w:pStyle w:val="Rubrik5utannumrering"/>
      </w:pPr>
      <w:r>
        <w:t>Anmälan av uppdragsavtal</w:t>
      </w:r>
    </w:p>
    <w:p w14:paraId="6CDD1B28" w14:textId="6C885F25" w:rsidR="002734C2" w:rsidRDefault="002734C2" w:rsidP="00AA5B6B">
      <w:pPr>
        <w:pStyle w:val="Brdtext"/>
      </w:pPr>
      <w:r>
        <w:rPr>
          <w:b/>
        </w:rPr>
        <w:t>25 §</w:t>
      </w:r>
      <w:r w:rsidRPr="00640C08">
        <w:t>    </w:t>
      </w:r>
      <w:r>
        <w:t>Ett tjänstepensionsföretag ska anmäla ett uppdragsavtal till Finans</w:t>
      </w:r>
      <w:r w:rsidR="00497227">
        <w:softHyphen/>
      </w:r>
      <w:r>
        <w:t>inspektionen innan avtalet börjar gälla. O</w:t>
      </w:r>
      <w:r w:rsidRPr="00CC2B8B">
        <w:t>m det inträffar väsentliga för</w:t>
      </w:r>
      <w:r w:rsidR="00497227">
        <w:softHyphen/>
      </w:r>
      <w:r w:rsidRPr="00CC2B8B">
        <w:t>ändringar som rör den verksamhet som omfattas av avtal</w:t>
      </w:r>
      <w:r>
        <w:t>et, ska företaget snarast möjligt anmäla detta till Finansinspektionen.</w:t>
      </w:r>
      <w:r w:rsidDel="00DF0394">
        <w:t xml:space="preserve"> </w:t>
      </w:r>
    </w:p>
    <w:p w14:paraId="7967D167" w14:textId="77777777" w:rsidR="002734C2" w:rsidRDefault="002734C2" w:rsidP="00AA5B6B">
      <w:pPr>
        <w:pStyle w:val="Rubrik5utannumrering"/>
      </w:pPr>
      <w:r w:rsidRPr="00726E9E">
        <w:t xml:space="preserve">Åtgärder som krävs </w:t>
      </w:r>
      <w:r>
        <w:t>vid uppdragsavtal</w:t>
      </w:r>
    </w:p>
    <w:p w14:paraId="1ED950A2" w14:textId="77777777" w:rsidR="002734C2" w:rsidRDefault="002734C2" w:rsidP="002734C2">
      <w:pPr>
        <w:pStyle w:val="Brdtext"/>
      </w:pPr>
      <w:r>
        <w:rPr>
          <w:b/>
        </w:rPr>
        <w:t>26</w:t>
      </w:r>
      <w:r w:rsidRPr="00640C08">
        <w:rPr>
          <w:b/>
        </w:rPr>
        <w:t> §</w:t>
      </w:r>
      <w:r w:rsidRPr="00640C08">
        <w:t>    </w:t>
      </w:r>
      <w:r>
        <w:t>Ett tjänstepensionsföretag som ingår ett uppdragsavtal ska vidta de åtgärder som krävs för att säkerställa att uppdragstagaren</w:t>
      </w:r>
    </w:p>
    <w:p w14:paraId="11F72634" w14:textId="77777777" w:rsidR="002734C2" w:rsidRDefault="002734C2" w:rsidP="002734C2">
      <w:pPr>
        <w:pStyle w:val="Brdtextmedindrag"/>
      </w:pPr>
      <w:r>
        <w:t>1. samarbetar med Finansinspektionen när det gäller den verksamhet eller de funktioner som omfattas av uppdragsavtalet,</w:t>
      </w:r>
    </w:p>
    <w:p w14:paraId="51815A14" w14:textId="77777777" w:rsidR="002734C2" w:rsidRDefault="002734C2" w:rsidP="002734C2">
      <w:pPr>
        <w:pStyle w:val="Brdtextmedindrag"/>
      </w:pPr>
      <w:r>
        <w:t>2. ger tjänstepensionsföretaget, dess revisorer och Finansinspektionen tillgång till uppgifter som rör den verksamhet eller de funktioner som omfattas av uppdragsavtalet, och</w:t>
      </w:r>
    </w:p>
    <w:p w14:paraId="6A698C27" w14:textId="77777777" w:rsidR="002734C2" w:rsidRPr="0052245E" w:rsidRDefault="002734C2" w:rsidP="002734C2">
      <w:pPr>
        <w:pStyle w:val="Brdtextmedindrag"/>
      </w:pPr>
      <w:r>
        <w:t>3. ger Finansinspektionen faktiskt tillträde till uppdragstagarens lokaler.</w:t>
      </w:r>
    </w:p>
    <w:p w14:paraId="6E329AAB" w14:textId="77777777" w:rsidR="002734C2" w:rsidRDefault="002734C2" w:rsidP="002734C2">
      <w:pPr>
        <w:pStyle w:val="Rubrik4utannumrering"/>
      </w:pPr>
      <w:r>
        <w:t>Rätt att meddela föreskrifter</w:t>
      </w:r>
    </w:p>
    <w:p w14:paraId="26647E8B" w14:textId="77777777" w:rsidR="002734C2" w:rsidRDefault="002734C2" w:rsidP="002734C2">
      <w:pPr>
        <w:pStyle w:val="Brdtext"/>
      </w:pPr>
      <w:r>
        <w:rPr>
          <w:b/>
        </w:rPr>
        <w:t>27 §</w:t>
      </w:r>
      <w:r w:rsidRPr="00640C08">
        <w:t>    </w:t>
      </w:r>
      <w:r>
        <w:t>Regeringen eller den myndighet som regeringen bestämmer får meddela föreskrifter om</w:t>
      </w:r>
    </w:p>
    <w:p w14:paraId="78576E0A" w14:textId="77777777" w:rsidR="002734C2" w:rsidRDefault="002734C2" w:rsidP="002734C2">
      <w:pPr>
        <w:pStyle w:val="Brdtextmedindrag"/>
      </w:pPr>
      <w:r>
        <w:t>1. de krav som ska gälla för dem som är verksamma</w:t>
      </w:r>
      <w:r w:rsidRPr="00262A62">
        <w:t xml:space="preserve"> </w:t>
      </w:r>
      <w:r>
        <w:t>i ett tjänstepensions</w:t>
      </w:r>
      <w:r>
        <w:softHyphen/>
        <w:t>företag enligt 3, 12 och 13 §§,</w:t>
      </w:r>
    </w:p>
    <w:p w14:paraId="4D2563C7" w14:textId="77777777" w:rsidR="002734C2" w:rsidRDefault="002734C2" w:rsidP="002734C2">
      <w:pPr>
        <w:pStyle w:val="Brdtextmedindrag"/>
      </w:pPr>
      <w:r>
        <w:t>2. innehållet i styrdokumenten enligt 4 §,</w:t>
      </w:r>
    </w:p>
    <w:p w14:paraId="2E71A3BC" w14:textId="77777777" w:rsidR="002734C2" w:rsidRDefault="002734C2" w:rsidP="002734C2">
      <w:pPr>
        <w:pStyle w:val="Brdtextmedindrag"/>
      </w:pPr>
      <w:r>
        <w:t>3. innehållet i det försäkringstekniska beräkningsunderlaget enligt 5 §,</w:t>
      </w:r>
    </w:p>
    <w:p w14:paraId="58A31FFD" w14:textId="77777777" w:rsidR="002734C2" w:rsidRDefault="002734C2" w:rsidP="002734C2">
      <w:pPr>
        <w:pStyle w:val="Brdtextmedindrag"/>
      </w:pPr>
      <w:r>
        <w:t>4. vad redogörelsen enligt 7 § ska innehålla,</w:t>
      </w:r>
    </w:p>
    <w:p w14:paraId="050F0BB3" w14:textId="77777777" w:rsidR="002734C2" w:rsidRDefault="002734C2" w:rsidP="002734C2">
      <w:pPr>
        <w:pStyle w:val="Brdtextmedindrag"/>
      </w:pPr>
      <w:r>
        <w:t>5. uppgifterna för funktionen för riskhantering enligt 10 §,</w:t>
      </w:r>
    </w:p>
    <w:p w14:paraId="2D407CE3" w14:textId="77777777" w:rsidR="002734C2" w:rsidRDefault="002734C2" w:rsidP="002734C2">
      <w:pPr>
        <w:pStyle w:val="Brdtextmedindrag"/>
      </w:pPr>
      <w:r>
        <w:lastRenderedPageBreak/>
        <w:t>6. uppgifterna för funktionen för regelefterlevnad enligt 11 §,</w:t>
      </w:r>
    </w:p>
    <w:p w14:paraId="1E03E669" w14:textId="77777777" w:rsidR="002734C2" w:rsidRDefault="002734C2" w:rsidP="002734C2">
      <w:pPr>
        <w:pStyle w:val="Brdtextmedindrag"/>
      </w:pPr>
      <w:r>
        <w:t>7. uppgifterna för funktionen för internrevision enligt 12 §,</w:t>
      </w:r>
    </w:p>
    <w:p w14:paraId="16AB0ABC" w14:textId="77777777" w:rsidR="002734C2" w:rsidRDefault="002734C2" w:rsidP="00AA5B6B">
      <w:pPr>
        <w:pStyle w:val="Brdtextmedindrag"/>
      </w:pPr>
      <w:r>
        <w:t>8. uppgifterna för aktuariefunktionen enligt 13 §,</w:t>
      </w:r>
    </w:p>
    <w:p w14:paraId="3AC797CD" w14:textId="77777777" w:rsidR="002734C2" w:rsidRDefault="002734C2" w:rsidP="002734C2">
      <w:pPr>
        <w:pStyle w:val="Brdtextmedindrag"/>
      </w:pPr>
      <w:r>
        <w:t>9. innehållet i systemet för riskhantering enligt 15 § samt omfattningen av riskerna i detta system,</w:t>
      </w:r>
    </w:p>
    <w:p w14:paraId="16177495" w14:textId="77777777" w:rsidR="002734C2" w:rsidRDefault="002734C2" w:rsidP="00AA5B6B">
      <w:pPr>
        <w:pStyle w:val="Brdtextmedindrag"/>
      </w:pPr>
      <w:r>
        <w:t>10. kraven på de regelbundna utvärderingar som ska göras enligt 16 §,</w:t>
      </w:r>
    </w:p>
    <w:p w14:paraId="1CE03B31" w14:textId="77777777" w:rsidR="002734C2" w:rsidRDefault="002734C2" w:rsidP="00AA5B6B">
      <w:pPr>
        <w:pStyle w:val="Brdtextmedindrag"/>
      </w:pPr>
      <w:r>
        <w:t>11. hur en bedömning av externa värderingar enligt 17 § ska genom</w:t>
      </w:r>
      <w:r>
        <w:softHyphen/>
        <w:t>föras,</w:t>
      </w:r>
    </w:p>
    <w:p w14:paraId="614B9014" w14:textId="77777777" w:rsidR="002734C2" w:rsidRDefault="002734C2" w:rsidP="002734C2">
      <w:pPr>
        <w:pStyle w:val="Brdtextmedindrag"/>
      </w:pPr>
      <w:r>
        <w:t>12. vad som ska ingå i risk- och solvensbedömningen enligt 20 § och rapporteringen av resultatet av denna enligt 22 §, och</w:t>
      </w:r>
    </w:p>
    <w:p w14:paraId="2AE341D5" w14:textId="77777777" w:rsidR="002734C2" w:rsidRDefault="002734C2" w:rsidP="002734C2">
      <w:pPr>
        <w:pStyle w:val="Brdtextmedindrag"/>
      </w:pPr>
      <w:r>
        <w:t xml:space="preserve">13. vad ett tjänstepensionsföretag ska beakta när ett uppdragsavtal ingås enligt 23 § och innehållet i ett sådant avtal. </w:t>
      </w:r>
    </w:p>
    <w:p w14:paraId="6B6157CD" w14:textId="7E5AF433" w:rsidR="002734C2" w:rsidRPr="00C13A5D" w:rsidRDefault="002734C2" w:rsidP="002734C2">
      <w:pPr>
        <w:pStyle w:val="Brdtextmedindrag"/>
      </w:pPr>
      <w:r>
        <w:t>Regeringen eller den myndighet som regeringen bestämmer kan med stöd av 8 kap. 7 § regeringsformen meddela föreskrifter om hur informa</w:t>
      </w:r>
      <w:r w:rsidR="00790751">
        <w:softHyphen/>
      </w:r>
      <w:r>
        <w:t>tion om styrdokumentet för ersättningar ska offentliggöras enligt 6 §.</w:t>
      </w:r>
    </w:p>
    <w:p w14:paraId="107241FF" w14:textId="77777777" w:rsidR="002734C2" w:rsidRDefault="002734C2" w:rsidP="002734C2">
      <w:pPr>
        <w:pStyle w:val="Rubrik3utannumrering"/>
      </w:pPr>
      <w:bookmarkStart w:id="21" w:name="_Hlk11153238"/>
      <w:r>
        <w:t>10 kap.</w:t>
      </w:r>
      <w:r w:rsidRPr="00EC3AD6">
        <w:t xml:space="preserve"> </w:t>
      </w:r>
      <w:r>
        <w:t>A</w:t>
      </w:r>
      <w:r w:rsidRPr="002A0E54">
        <w:t xml:space="preserve">ssociationsrättsliga bestämmelser för </w:t>
      </w:r>
      <w:r>
        <w:t>tjänstepensionsföretag</w:t>
      </w:r>
    </w:p>
    <w:p w14:paraId="0A5A841E" w14:textId="77777777" w:rsidR="002734C2" w:rsidRDefault="002734C2" w:rsidP="002734C2">
      <w:pPr>
        <w:pStyle w:val="Rubrik4utannumrering"/>
        <w:spacing w:before="0"/>
      </w:pPr>
      <w:r>
        <w:t>Tjänstepensionsaktiebolag</w:t>
      </w:r>
    </w:p>
    <w:p w14:paraId="4D8B3A61" w14:textId="77777777" w:rsidR="002734C2" w:rsidRDefault="002734C2" w:rsidP="002734C2">
      <w:pPr>
        <w:pStyle w:val="Rubrik5utannumrering"/>
        <w:spacing w:before="0"/>
      </w:pPr>
      <w:r>
        <w:t>Tillämpning av allmänna bestämmelser för aktiebolag</w:t>
      </w:r>
    </w:p>
    <w:p w14:paraId="714B8004" w14:textId="77777777" w:rsidR="002734C2" w:rsidRDefault="002734C2" w:rsidP="00AA5B6B">
      <w:pPr>
        <w:pStyle w:val="Brdtext"/>
      </w:pPr>
      <w:r>
        <w:rPr>
          <w:b/>
        </w:rPr>
        <w:t>1</w:t>
      </w:r>
      <w:r w:rsidRPr="00DB04CB">
        <w:t> </w:t>
      </w:r>
      <w:r>
        <w:rPr>
          <w:b/>
        </w:rPr>
        <w:t>§</w:t>
      </w:r>
      <w:r w:rsidRPr="00DB04CB">
        <w:t>    </w:t>
      </w:r>
      <w:r>
        <w:t xml:space="preserve">För tjänstepensionsaktiebolag gäller föreskrifter för aktiebolag i allmänhet, om inte något annat följer av denna lag eller av sådana bestämmelser i försäkringsrörelselagen (2010:2043) som det hänvisas till i denna </w:t>
      </w:r>
      <w:r w:rsidRPr="00270C81">
        <w:t>lag.</w:t>
      </w:r>
      <w:r>
        <w:t xml:space="preserve"> Hänvisningar i aktiebolagslagen (2005:551) till bestämmelser i samma lag ska i förekommande fall avse de bestämmelser i denna lag eller i försäk</w:t>
      </w:r>
      <w:r>
        <w:softHyphen/>
        <w:t xml:space="preserve">ringsrörelselagen som gäller i stället för eller utöver </w:t>
      </w:r>
      <w:r w:rsidRPr="00270C81">
        <w:t>aktie</w:t>
      </w:r>
      <w:r w:rsidRPr="00270C81">
        <w:softHyphen/>
      </w:r>
      <w:r>
        <w:softHyphen/>
      </w:r>
      <w:r w:rsidRPr="00270C81">
        <w:t>bolagslagen.</w:t>
      </w:r>
    </w:p>
    <w:p w14:paraId="787AFF0E" w14:textId="77777777" w:rsidR="002734C2" w:rsidRDefault="002734C2" w:rsidP="00AA5B6B">
      <w:pPr>
        <w:pStyle w:val="Brdtextmedindrag"/>
      </w:pPr>
      <w:r>
        <w:t xml:space="preserve">Vid tillämpningen av </w:t>
      </w:r>
      <w:r w:rsidRPr="00270C81">
        <w:t>8</w:t>
      </w:r>
      <w:r>
        <w:t> </w:t>
      </w:r>
      <w:r w:rsidRPr="00270C81">
        <w:t>kap. 9 och 30 §§ och 37 § andra styck</w:t>
      </w:r>
      <w:r w:rsidRPr="00270C81">
        <w:softHyphen/>
        <w:t>et och 23</w:t>
      </w:r>
      <w:r>
        <w:t> </w:t>
      </w:r>
      <w:r w:rsidRPr="00270C81">
        <w:t>kap. 21 a § aktiebolagslagen</w:t>
      </w:r>
      <w:r w:rsidRPr="00270C81" w:rsidDel="00701CEF">
        <w:t xml:space="preserve"> </w:t>
      </w:r>
      <w:r w:rsidRPr="00270C81">
        <w:t xml:space="preserve">ska </w:t>
      </w:r>
      <w:r>
        <w:t>d</w:t>
      </w:r>
      <w:r w:rsidRPr="00270C81">
        <w:t xml:space="preserve">et som sägs om Bolagsverket </w:t>
      </w:r>
      <w:r>
        <w:t>avse</w:t>
      </w:r>
      <w:r w:rsidRPr="00270C81">
        <w:t xml:space="preserve"> Finansinspektion</w:t>
      </w:r>
      <w:r w:rsidRPr="00270C81">
        <w:softHyphen/>
        <w:t>en.</w:t>
      </w:r>
    </w:p>
    <w:p w14:paraId="2197A19E" w14:textId="77777777" w:rsidR="002734C2" w:rsidRDefault="002734C2" w:rsidP="002734C2">
      <w:pPr>
        <w:pStyle w:val="Brdtextmedindrag"/>
      </w:pPr>
      <w:r>
        <w:t>Bestämmelserna i 32 kap. aktiebolagslagen om aktiebolag med särskild vinstutdelningsbegränsning gäller inte för tjänstepensionsaktiebolag.</w:t>
      </w:r>
    </w:p>
    <w:p w14:paraId="511FE2AB" w14:textId="77777777" w:rsidR="002734C2" w:rsidRPr="001241B3" w:rsidRDefault="002734C2" w:rsidP="00AA5B6B">
      <w:pPr>
        <w:pStyle w:val="Rubrik5utannumrering"/>
      </w:pPr>
      <w:r w:rsidRPr="001241B3">
        <w:t>Tillämpning av försäkringsrörelselagen</w:t>
      </w:r>
    </w:p>
    <w:p w14:paraId="4F47A3C5" w14:textId="77777777" w:rsidR="002734C2" w:rsidRDefault="002734C2" w:rsidP="002734C2">
      <w:pPr>
        <w:pStyle w:val="Brdtext"/>
      </w:pPr>
      <w:r>
        <w:rPr>
          <w:b/>
        </w:rPr>
        <w:t>2</w:t>
      </w:r>
      <w:r w:rsidRPr="00DB04CB">
        <w:t> </w:t>
      </w:r>
      <w:r>
        <w:rPr>
          <w:b/>
        </w:rPr>
        <w:t>§</w:t>
      </w:r>
      <w:r w:rsidRPr="00DB04CB">
        <w:t>    </w:t>
      </w:r>
      <w:r>
        <w:t>Följande bestämmelser i 11 kap. försäkringsrörelselagen (2010:2043) ska tillämpas på tjänstepensionsaktiebolag:</w:t>
      </w:r>
    </w:p>
    <w:p w14:paraId="0A629AC1" w14:textId="77777777" w:rsidR="002734C2" w:rsidRDefault="002734C2" w:rsidP="002734C2">
      <w:pPr>
        <w:pStyle w:val="Brdtextmedindrag"/>
      </w:pPr>
      <w:r w:rsidRPr="006B769C">
        <w:t>–</w:t>
      </w:r>
      <w:r>
        <w:t> 4–6 §§ om bolagsstämma,</w:t>
      </w:r>
    </w:p>
    <w:p w14:paraId="03D79DF5" w14:textId="77777777" w:rsidR="002734C2" w:rsidRDefault="002734C2" w:rsidP="002734C2">
      <w:pPr>
        <w:pStyle w:val="Brdtextmedindrag"/>
      </w:pPr>
      <w:r w:rsidRPr="006B769C">
        <w:t>–</w:t>
      </w:r>
      <w:r>
        <w:t> 7, 7 a och 8–11 §§ om bolagets ledning,</w:t>
      </w:r>
    </w:p>
    <w:p w14:paraId="01D36A31" w14:textId="77777777" w:rsidR="002734C2" w:rsidRDefault="002734C2" w:rsidP="002734C2">
      <w:pPr>
        <w:pStyle w:val="Brdtextmedindrag"/>
      </w:pPr>
      <w:r w:rsidRPr="006B769C">
        <w:t>–</w:t>
      </w:r>
      <w:r>
        <w:t> 12 och 13 §§ om revision,</w:t>
      </w:r>
    </w:p>
    <w:p w14:paraId="269D9765" w14:textId="77777777" w:rsidR="002734C2" w:rsidRPr="00064DE9" w:rsidRDefault="002734C2" w:rsidP="002734C2">
      <w:pPr>
        <w:pStyle w:val="Brdtextmedindrag"/>
      </w:pPr>
      <w:r w:rsidRPr="006B769C">
        <w:t>–</w:t>
      </w:r>
      <w:r>
        <w:t> </w:t>
      </w:r>
      <w:r w:rsidRPr="00064DE9">
        <w:t>14 och 15 §§ om vissa penninglån och emissioner i livförsäkrings</w:t>
      </w:r>
      <w:r w:rsidRPr="00064DE9">
        <w:softHyphen/>
        <w:t>aktiebolag som inte får dela ut vinst,</w:t>
      </w:r>
    </w:p>
    <w:p w14:paraId="06C5BD03" w14:textId="77777777" w:rsidR="002734C2" w:rsidRPr="00064DE9" w:rsidRDefault="002734C2" w:rsidP="002734C2">
      <w:pPr>
        <w:pStyle w:val="Brdtextmedindrag"/>
      </w:pPr>
      <w:r w:rsidRPr="006B769C">
        <w:t>–</w:t>
      </w:r>
      <w:r>
        <w:t> </w:t>
      </w:r>
      <w:r w:rsidRPr="00064DE9">
        <w:t>16–19 §§ om värdeöverföringar från och överskottshantering i livför</w:t>
      </w:r>
      <w:r w:rsidRPr="00064DE9">
        <w:softHyphen/>
        <w:t>säkrings</w:t>
      </w:r>
      <w:r w:rsidRPr="00064DE9">
        <w:softHyphen/>
        <w:t xml:space="preserve">aktiebolag, </w:t>
      </w:r>
    </w:p>
    <w:p w14:paraId="6AF0D2DC" w14:textId="77777777" w:rsidR="002734C2" w:rsidRDefault="002734C2" w:rsidP="002734C2">
      <w:pPr>
        <w:pStyle w:val="Brdtextmedindrag"/>
      </w:pPr>
      <w:r w:rsidRPr="006B769C">
        <w:t>–</w:t>
      </w:r>
      <w:r>
        <w:t> 20 och 21 §§ om ombildning till livförsäkringsaktiebolag som får dela ut vinst,</w:t>
      </w:r>
    </w:p>
    <w:p w14:paraId="33D639A9" w14:textId="77777777" w:rsidR="002734C2" w:rsidRDefault="002734C2" w:rsidP="002734C2">
      <w:pPr>
        <w:pStyle w:val="Brdtextmedindrag"/>
      </w:pPr>
      <w:r w:rsidRPr="006B769C">
        <w:t>–</w:t>
      </w:r>
      <w:r>
        <w:t> 22–29 §§ om minskning av aktiekapitalet och reservfonden,</w:t>
      </w:r>
    </w:p>
    <w:p w14:paraId="3C6EC610" w14:textId="77777777" w:rsidR="002734C2" w:rsidRDefault="002734C2" w:rsidP="002734C2">
      <w:pPr>
        <w:pStyle w:val="Brdtextmedindrag"/>
      </w:pPr>
      <w:r w:rsidRPr="006B769C">
        <w:t>–</w:t>
      </w:r>
      <w:r>
        <w:t> 30 § om lån m.m. till närstående,</w:t>
      </w:r>
    </w:p>
    <w:p w14:paraId="00B11A19" w14:textId="77777777" w:rsidR="002734C2" w:rsidRDefault="002734C2" w:rsidP="002734C2">
      <w:pPr>
        <w:pStyle w:val="Brdtextmedindrag"/>
      </w:pPr>
      <w:r w:rsidRPr="006B769C">
        <w:t>–</w:t>
      </w:r>
      <w:r>
        <w:t> 38 och 39 §§ om särskilt bokslut och ogiltighet vid fusion,</w:t>
      </w:r>
    </w:p>
    <w:p w14:paraId="2542F319" w14:textId="77777777" w:rsidR="002734C2" w:rsidRDefault="002734C2" w:rsidP="002734C2">
      <w:pPr>
        <w:pStyle w:val="Brdtextmedindrag"/>
      </w:pPr>
      <w:r w:rsidRPr="006B769C">
        <w:lastRenderedPageBreak/>
        <w:t>–</w:t>
      </w:r>
      <w:r>
        <w:t> 40–44 §§ om delning,</w:t>
      </w:r>
    </w:p>
    <w:p w14:paraId="1474BA89" w14:textId="77777777" w:rsidR="002734C2" w:rsidRDefault="002734C2" w:rsidP="002734C2">
      <w:pPr>
        <w:pStyle w:val="Brdtextmedindrag"/>
      </w:pPr>
      <w:r w:rsidRPr="006B769C">
        <w:t>–</w:t>
      </w:r>
      <w:r>
        <w:t> 46 och 47 §§ om likvidation, och</w:t>
      </w:r>
    </w:p>
    <w:p w14:paraId="5D24DE71" w14:textId="77777777" w:rsidR="002734C2" w:rsidRDefault="002734C2" w:rsidP="002734C2">
      <w:pPr>
        <w:pStyle w:val="Brdtextmedindrag"/>
      </w:pPr>
      <w:r w:rsidRPr="006B769C">
        <w:t>–</w:t>
      </w:r>
      <w:r>
        <w:t> 51 § om skadestånd.</w:t>
      </w:r>
    </w:p>
    <w:p w14:paraId="6A766DE0" w14:textId="77777777" w:rsidR="002734C2" w:rsidRDefault="002734C2" w:rsidP="00AA5B6B">
      <w:pPr>
        <w:pStyle w:val="Brdtextmedindrag"/>
      </w:pPr>
      <w:r>
        <w:t>Vid tillämpning av bestämmelserna ska det som sägs om försäkrings</w:t>
      </w:r>
      <w:r>
        <w:softHyphen/>
        <w:t>aktiebolag och livförsäkringsaktiebolag avse tjänstepensions</w:t>
      </w:r>
      <w:r>
        <w:softHyphen/>
        <w:t>aktiebolag.</w:t>
      </w:r>
    </w:p>
    <w:p w14:paraId="5C622435" w14:textId="77777777" w:rsidR="002734C2" w:rsidRPr="008A187A" w:rsidRDefault="002734C2" w:rsidP="002734C2">
      <w:pPr>
        <w:pStyle w:val="Rubrik5utannumrering"/>
      </w:pPr>
      <w:r w:rsidRPr="008A187A">
        <w:t>Hinder mot bildande</w:t>
      </w:r>
    </w:p>
    <w:p w14:paraId="3C13EC6E" w14:textId="77777777" w:rsidR="002734C2" w:rsidRDefault="002734C2" w:rsidP="00AA5B6B">
      <w:pPr>
        <w:pStyle w:val="Brdtext"/>
      </w:pPr>
      <w:r>
        <w:rPr>
          <w:b/>
        </w:rPr>
        <w:t>3</w:t>
      </w:r>
      <w:r>
        <w:t> </w:t>
      </w:r>
      <w:r w:rsidRPr="007947BE">
        <w:rPr>
          <w:b/>
        </w:rPr>
        <w:t>§</w:t>
      </w:r>
      <w:r w:rsidRPr="00410381">
        <w:t>    </w:t>
      </w:r>
      <w:r>
        <w:t>Ett tjänste</w:t>
      </w:r>
      <w:r>
        <w:softHyphen/>
        <w:t>pen</w:t>
      </w:r>
      <w:r>
        <w:softHyphen/>
        <w:t xml:space="preserve">sionsaktiebolag får inte bildas om teckning av aktier innebär att någon som inte har bedömts lämplig enligt </w:t>
      </w:r>
      <w:r w:rsidRPr="002E0504">
        <w:t>2 kap. 4 § första stycket</w:t>
      </w:r>
      <w:r>
        <w:t> </w:t>
      </w:r>
      <w:r w:rsidRPr="002E0504">
        <w:t>3</w:t>
      </w:r>
      <w:r>
        <w:t xml:space="preserve"> kommer att ha ett kvalificerat innehav i bolaget.</w:t>
      </w:r>
    </w:p>
    <w:p w14:paraId="6362165E" w14:textId="77777777" w:rsidR="002734C2" w:rsidRDefault="002734C2" w:rsidP="002734C2">
      <w:pPr>
        <w:pStyle w:val="Rubrik5utannumrering"/>
      </w:pPr>
      <w:r>
        <w:t>Bolagsordningens innehåll</w:t>
      </w:r>
    </w:p>
    <w:p w14:paraId="45010F41" w14:textId="77777777" w:rsidR="002734C2" w:rsidRDefault="002734C2" w:rsidP="002734C2">
      <w:pPr>
        <w:pStyle w:val="Brdtext"/>
      </w:pPr>
      <w:r>
        <w:rPr>
          <w:b/>
        </w:rPr>
        <w:t>4</w:t>
      </w:r>
      <w:r>
        <w:t> </w:t>
      </w:r>
      <w:r w:rsidRPr="0058273C">
        <w:rPr>
          <w:b/>
        </w:rPr>
        <w:t>§</w:t>
      </w:r>
      <w:r w:rsidRPr="0058273C">
        <w:t>    </w:t>
      </w:r>
      <w:r w:rsidRPr="005E7424">
        <w:t>Ett tjänstepensionsaktiebolags bolagsordning ska, utöver vad som föl</w:t>
      </w:r>
      <w:r>
        <w:softHyphen/>
      </w:r>
      <w:r w:rsidRPr="005E7424">
        <w:t>jer av 3</w:t>
      </w:r>
      <w:r>
        <w:t> </w:t>
      </w:r>
      <w:r w:rsidRPr="005E7424">
        <w:t>kap. 1</w:t>
      </w:r>
      <w:r>
        <w:t> </w:t>
      </w:r>
      <w:r w:rsidRPr="005E7424">
        <w:t>§ aktiebolagslagen (2005:551), innehålla uppgift</w:t>
      </w:r>
      <w:r>
        <w:t>er</w:t>
      </w:r>
      <w:r w:rsidRPr="005E7424">
        <w:t xml:space="preserve"> om</w:t>
      </w:r>
    </w:p>
    <w:p w14:paraId="54B31B29" w14:textId="77777777" w:rsidR="002734C2" w:rsidRPr="00CE2A06" w:rsidRDefault="002734C2" w:rsidP="002734C2">
      <w:pPr>
        <w:pStyle w:val="Brdtextmedindrag"/>
      </w:pPr>
      <w:r w:rsidRPr="00CE2A06">
        <w:t>1.</w:t>
      </w:r>
      <w:r>
        <w:t xml:space="preserve"> vilka försäkringsklasser verksamheten ska avse, och</w:t>
      </w:r>
    </w:p>
    <w:p w14:paraId="7625D8F8" w14:textId="77777777" w:rsidR="002734C2" w:rsidRDefault="002734C2" w:rsidP="002734C2">
      <w:pPr>
        <w:pStyle w:val="Brdtextmedindrag"/>
      </w:pPr>
      <w:r>
        <w:t>2. </w:t>
      </w:r>
      <w:r w:rsidRPr="005E7424">
        <w:t>huruvida bolaget ska</w:t>
      </w:r>
      <w:r w:rsidRPr="000A7C2D">
        <w:t xml:space="preserve"> driva</w:t>
      </w:r>
      <w:r w:rsidRPr="005E7424">
        <w:t xml:space="preserve"> </w:t>
      </w:r>
      <w:r>
        <w:t>tjänstepensions</w:t>
      </w:r>
      <w:r w:rsidRPr="005E7424">
        <w:t>verksamhet utanför EES.</w:t>
      </w:r>
    </w:p>
    <w:p w14:paraId="2501A392" w14:textId="77777777" w:rsidR="002734C2" w:rsidRDefault="002734C2" w:rsidP="002734C2">
      <w:pPr>
        <w:pStyle w:val="Brdtextmedindrag"/>
      </w:pPr>
      <w:r>
        <w:t>I ett tjänstepensionsaktiebolag gäller, i stället för 3 kap. 3 § aktie</w:t>
      </w:r>
      <w:r>
        <w:softHyphen/>
        <w:t>bolags</w:t>
      </w:r>
      <w:r>
        <w:softHyphen/>
        <w:t>lagen, att det i bolagsordningen ska anges hur bolagsstämman får förfoga över bolagets vinst eller på annat sätt täcka bolagets förlust.</w:t>
      </w:r>
    </w:p>
    <w:p w14:paraId="4AECED15" w14:textId="77777777" w:rsidR="002734C2" w:rsidRDefault="002734C2" w:rsidP="002734C2">
      <w:pPr>
        <w:pStyle w:val="Rubrik5utannumrering"/>
      </w:pPr>
      <w:r>
        <w:t>Revisionsutskott</w:t>
      </w:r>
    </w:p>
    <w:p w14:paraId="7E501EAF" w14:textId="77777777" w:rsidR="002734C2" w:rsidRPr="00E92734" w:rsidRDefault="002734C2" w:rsidP="002734C2">
      <w:pPr>
        <w:pStyle w:val="Brdtext"/>
      </w:pPr>
      <w:r>
        <w:rPr>
          <w:b/>
        </w:rPr>
        <w:t>5</w:t>
      </w:r>
      <w:r>
        <w:t> </w:t>
      </w:r>
      <w:r w:rsidRPr="0058273C">
        <w:rPr>
          <w:b/>
        </w:rPr>
        <w:t>§</w:t>
      </w:r>
      <w:r w:rsidRPr="0058273C">
        <w:t>    </w:t>
      </w:r>
      <w:r>
        <w:t>I fråga om revisionsutskott ska ett tjänstepensionsaktiebolag anses som ett sådant aktiebolag som avses i 8 kap. 49 a § aktiebolagslagen (2005:551).</w:t>
      </w:r>
    </w:p>
    <w:p w14:paraId="62B61A88" w14:textId="77777777" w:rsidR="002734C2" w:rsidRDefault="002734C2" w:rsidP="002734C2">
      <w:pPr>
        <w:pStyle w:val="Rubrik5utannumrering"/>
      </w:pPr>
      <w:r>
        <w:t xml:space="preserve">Revisorns uppdragstid </w:t>
      </w:r>
    </w:p>
    <w:p w14:paraId="7F24B017" w14:textId="77777777" w:rsidR="002734C2" w:rsidRDefault="002734C2" w:rsidP="002734C2">
      <w:pPr>
        <w:pStyle w:val="Brdtext"/>
      </w:pPr>
      <w:r>
        <w:rPr>
          <w:b/>
        </w:rPr>
        <w:t>6</w:t>
      </w:r>
      <w:r w:rsidRPr="00DB04CB">
        <w:t> </w:t>
      </w:r>
      <w:r>
        <w:rPr>
          <w:b/>
        </w:rPr>
        <w:t>§</w:t>
      </w:r>
      <w:r w:rsidRPr="0058273C">
        <w:t>    </w:t>
      </w:r>
      <w:r>
        <w:t>I fråga om uppdragstid för revisorn ska ett tjänstepensionsaktiebolag anses som ett sådant aktiebolag som avses i 9 kap. 21 a § aktiebolagslagen (2005:551). Möjligheten enligt den paragrafen att förlänga revisions</w:t>
      </w:r>
      <w:r>
        <w:softHyphen/>
        <w:t>upp</w:t>
      </w:r>
      <w:r>
        <w:softHyphen/>
        <w:t>draget till högst tjugo eller tjugofyra år gäller dock inte uppdrag i ett tjänstepensionsaktiebolag.</w:t>
      </w:r>
    </w:p>
    <w:p w14:paraId="3D8456A5" w14:textId="77777777" w:rsidR="002734C2" w:rsidRDefault="002734C2" w:rsidP="002734C2">
      <w:pPr>
        <w:pStyle w:val="Rubrik5utannumrering"/>
      </w:pPr>
      <w:r>
        <w:t>Domstols entledigande av revisorn</w:t>
      </w:r>
    </w:p>
    <w:p w14:paraId="18FCCE30" w14:textId="79DA5FC1" w:rsidR="002734C2" w:rsidRDefault="002734C2" w:rsidP="002734C2">
      <w:pPr>
        <w:pStyle w:val="Brdtext"/>
      </w:pPr>
      <w:r>
        <w:rPr>
          <w:b/>
        </w:rPr>
        <w:t>7</w:t>
      </w:r>
      <w:r w:rsidRPr="0058273C">
        <w:t> </w:t>
      </w:r>
      <w:r>
        <w:rPr>
          <w:b/>
        </w:rPr>
        <w:t>§</w:t>
      </w:r>
      <w:r w:rsidRPr="0058273C">
        <w:t>    </w:t>
      </w:r>
      <w:r>
        <w:t>I fråga om en domstols entledigande av revisorn ska ett tjänste</w:t>
      </w:r>
      <w:r>
        <w:softHyphen/>
        <w:t>pen</w:t>
      </w:r>
      <w:r w:rsidR="0029716B">
        <w:softHyphen/>
      </w:r>
      <w:r>
        <w:t>sions</w:t>
      </w:r>
      <w:r>
        <w:softHyphen/>
        <w:t>aktiebolag anses som ett sådant aktiebolag som avses i 9 kap. 22 a § aktiebolagslagen (2005:551).</w:t>
      </w:r>
    </w:p>
    <w:p w14:paraId="357EBD89" w14:textId="77777777" w:rsidR="002734C2" w:rsidRDefault="002734C2" w:rsidP="002734C2">
      <w:pPr>
        <w:pStyle w:val="Rubrik5utannumrering"/>
      </w:pPr>
      <w:r>
        <w:t>EU:s revisorsförordning</w:t>
      </w:r>
    </w:p>
    <w:p w14:paraId="5A3A1027" w14:textId="77777777" w:rsidR="002734C2" w:rsidRPr="00E92734" w:rsidRDefault="002734C2" w:rsidP="002734C2">
      <w:pPr>
        <w:pStyle w:val="Brdtext"/>
      </w:pPr>
      <w:r>
        <w:rPr>
          <w:b/>
        </w:rPr>
        <w:t>8</w:t>
      </w:r>
      <w:r w:rsidRPr="000A7C2D">
        <w:rPr>
          <w:b/>
        </w:rPr>
        <w:t> </w:t>
      </w:r>
      <w:r w:rsidRPr="001C45E8">
        <w:rPr>
          <w:b/>
        </w:rPr>
        <w:t>§</w:t>
      </w:r>
      <w:r w:rsidRPr="0058273C">
        <w:t>    </w:t>
      </w:r>
      <w:r>
        <w:t>Bestämmelser om revision av tjänstepensions</w:t>
      </w:r>
      <w:r w:rsidRPr="006714A3">
        <w:t>aktiebolag finns även i Europaparlamentets och rådets förordning (EU) nr 537/2014 av den 16</w:t>
      </w:r>
      <w:r>
        <w:t> </w:t>
      </w:r>
      <w:r w:rsidRPr="006714A3">
        <w:t>april 2014 om särskilda krav avseende lagstadgad revision av företag av allmänt intresse och om upphävande av kommissionens beslut 2005/909/EG</w:t>
      </w:r>
      <w:r>
        <w:t>.</w:t>
      </w:r>
    </w:p>
    <w:p w14:paraId="008A8AC7" w14:textId="77777777" w:rsidR="002734C2" w:rsidRDefault="002734C2" w:rsidP="002734C2">
      <w:pPr>
        <w:pStyle w:val="Rubrik5utannumrering"/>
      </w:pPr>
      <w:r>
        <w:t xml:space="preserve">Överlåtande bolag vid fusion </w:t>
      </w:r>
    </w:p>
    <w:p w14:paraId="5DFAA944" w14:textId="4998783B" w:rsidR="002734C2" w:rsidRPr="00E92734" w:rsidRDefault="002734C2" w:rsidP="00AA5B6B">
      <w:pPr>
        <w:pStyle w:val="Brdtext"/>
      </w:pPr>
      <w:r>
        <w:rPr>
          <w:b/>
        </w:rPr>
        <w:t>9</w:t>
      </w:r>
      <w:r w:rsidRPr="000A7C2D">
        <w:rPr>
          <w:b/>
        </w:rPr>
        <w:t> </w:t>
      </w:r>
      <w:r w:rsidRPr="001C45E8">
        <w:rPr>
          <w:b/>
        </w:rPr>
        <w:t>§</w:t>
      </w:r>
      <w:r w:rsidRPr="0058273C">
        <w:t>    </w:t>
      </w:r>
      <w:r>
        <w:t>Ett tjänstepensionsaktiebolag får vara överlåtande bolag vid en fu</w:t>
      </w:r>
      <w:r w:rsidR="00C3468A">
        <w:softHyphen/>
      </w:r>
      <w:r>
        <w:t>sion bara om ett annat tjänstepensionsaktiebolag eller en mot</w:t>
      </w:r>
      <w:r>
        <w:softHyphen/>
        <w:t>sva</w:t>
      </w:r>
      <w:r>
        <w:softHyphen/>
        <w:t>ran</w:t>
      </w:r>
      <w:r>
        <w:softHyphen/>
        <w:t xml:space="preserve">de </w:t>
      </w:r>
      <w:r>
        <w:lastRenderedPageBreak/>
        <w:t xml:space="preserve">juridisk person med </w:t>
      </w:r>
      <w:r w:rsidRPr="002E0504">
        <w:t>hemvist</w:t>
      </w:r>
      <w:r>
        <w:t xml:space="preserve"> i ett annat land inom EES är övertagande bolag.</w:t>
      </w:r>
    </w:p>
    <w:p w14:paraId="743C7FA6" w14:textId="77777777" w:rsidR="002734C2" w:rsidRDefault="002734C2" w:rsidP="002734C2">
      <w:pPr>
        <w:pStyle w:val="Rubrik5utannumrering"/>
      </w:pPr>
      <w:r>
        <w:t xml:space="preserve">Tillämpliga bestämmelser vid fusion </w:t>
      </w:r>
    </w:p>
    <w:p w14:paraId="4FFA08D4" w14:textId="77777777" w:rsidR="002734C2" w:rsidRPr="00E92734" w:rsidRDefault="002734C2" w:rsidP="00AA5B6B">
      <w:pPr>
        <w:pStyle w:val="Brdtext"/>
      </w:pPr>
      <w:r>
        <w:rPr>
          <w:b/>
        </w:rPr>
        <w:t>10</w:t>
      </w:r>
      <w:r w:rsidRPr="0058273C">
        <w:t> </w:t>
      </w:r>
      <w:r>
        <w:rPr>
          <w:b/>
        </w:rPr>
        <w:t>§</w:t>
      </w:r>
      <w:r w:rsidRPr="0058273C">
        <w:t>    </w:t>
      </w:r>
      <w:r>
        <w:t xml:space="preserve">Vid fusion med ett tjänstepensionsaktiebolag tillämpas </w:t>
      </w:r>
      <w:r w:rsidRPr="002E0504">
        <w:t>1</w:t>
      </w:r>
      <w:r>
        <w:t>1</w:t>
      </w:r>
      <w:r w:rsidRPr="000A7C2D">
        <w:t>–1</w:t>
      </w:r>
      <w:r>
        <w:t>3 och 15</w:t>
      </w:r>
      <w:r w:rsidRPr="000A7C2D">
        <w:t> §</w:t>
      </w:r>
      <w:r w:rsidRPr="002E0504">
        <w:t>§</w:t>
      </w:r>
      <w:r>
        <w:t xml:space="preserve"> i detta kapitel i stället för 23 kap. 19–21, 22–24, 32, 33 och 45 §§ aktiebolagslagen (2005:551).</w:t>
      </w:r>
    </w:p>
    <w:p w14:paraId="46317ADE" w14:textId="77777777" w:rsidR="002734C2" w:rsidRDefault="002734C2" w:rsidP="002734C2">
      <w:pPr>
        <w:pStyle w:val="Rubrik5utannumrering"/>
      </w:pPr>
      <w:r>
        <w:t>Ansökan om tillstånd att verkställa en fusionsplan</w:t>
      </w:r>
    </w:p>
    <w:p w14:paraId="734365EB" w14:textId="794958DB" w:rsidR="002734C2" w:rsidRDefault="002734C2" w:rsidP="002734C2">
      <w:pPr>
        <w:pStyle w:val="Brdtext"/>
      </w:pPr>
      <w:r w:rsidRPr="001B1603">
        <w:rPr>
          <w:b/>
        </w:rPr>
        <w:t>11</w:t>
      </w:r>
      <w:r w:rsidRPr="001B1603">
        <w:t> </w:t>
      </w:r>
      <w:r w:rsidRPr="00A762EA">
        <w:rPr>
          <w:b/>
        </w:rPr>
        <w:t>§</w:t>
      </w:r>
      <w:r w:rsidRPr="00B40C4F">
        <w:t>    </w:t>
      </w:r>
      <w:r>
        <w:t>Ansökan om tillstånd att verkställa en fusionsplan ska göras av så</w:t>
      </w:r>
      <w:r>
        <w:softHyphen/>
        <w:t xml:space="preserve">väl överlåtande </w:t>
      </w:r>
      <w:r w:rsidRPr="00F75914">
        <w:t>som övertagande bolag. Vid en gränsöverskridande fusion ska ansökan dock göras av det eller de svenska bolag som deltar i fusionen. Ansökan ska ges in till Finan</w:t>
      </w:r>
      <w:r w:rsidRPr="00F75914">
        <w:softHyphen/>
        <w:t>s</w:t>
      </w:r>
      <w:r w:rsidRPr="00F75914">
        <w:softHyphen/>
        <w:t>inspek</w:t>
      </w:r>
      <w:r w:rsidRPr="00F75914">
        <w:softHyphen/>
        <w:t>ti</w:t>
      </w:r>
      <w:r w:rsidRPr="00F75914">
        <w:softHyphen/>
        <w:t xml:space="preserve">onen inom en månad </w:t>
      </w:r>
      <w:r>
        <w:t>från</w:t>
      </w:r>
      <w:r w:rsidRPr="00F75914">
        <w:t xml:space="preserve"> det att planen har blivit gällande i samtliga bolag. Om planen har registrerats enligt 23 kap. 14 § första stycket aktiebolags</w:t>
      </w:r>
      <w:r w:rsidRPr="00F75914">
        <w:softHyphen/>
        <w:t>lagen (2005:551), ska ansök</w:t>
      </w:r>
      <w:r w:rsidRPr="00F75914">
        <w:softHyphen/>
        <w:t>an dessutom ges in senast två år efter det att uppgift om registreringen har kun</w:t>
      </w:r>
      <w:r w:rsidRPr="00F75914">
        <w:softHyphen/>
        <w:t>gjorts enligt 27 kap. 3 § samma lag.</w:t>
      </w:r>
    </w:p>
    <w:p w14:paraId="7BA9EF50" w14:textId="77777777" w:rsidR="002734C2" w:rsidRDefault="002734C2" w:rsidP="002734C2">
      <w:pPr>
        <w:pStyle w:val="Brdtextmedindrag"/>
      </w:pPr>
      <w:r>
        <w:t>Vid fusion genom kombination ska bolagen också ansöka om till</w:t>
      </w:r>
      <w:r>
        <w:softHyphen/>
        <w:t>stånd enligt</w:t>
      </w:r>
      <w:r w:rsidRPr="002E0504">
        <w:t xml:space="preserve"> 2 kap. 4</w:t>
      </w:r>
      <w:r>
        <w:t> </w:t>
      </w:r>
      <w:r w:rsidRPr="002E0504">
        <w:t>§ och godkännande av bolags</w:t>
      </w:r>
      <w:r>
        <w:softHyphen/>
      </w:r>
      <w:r w:rsidRPr="002E0504">
        <w:t xml:space="preserve">ordningen enligt 2 kap. 9 § </w:t>
      </w:r>
      <w:r>
        <w:t xml:space="preserve">för det övertagande bolaget. Vid gränsöverskridande fusion gäller detta bara om det övertagande bolaget ska ha </w:t>
      </w:r>
      <w:r w:rsidRPr="002E0504">
        <w:t>hemvist i</w:t>
      </w:r>
      <w:r>
        <w:t xml:space="preserve"> Sverige.</w:t>
      </w:r>
    </w:p>
    <w:p w14:paraId="414ED583" w14:textId="77777777" w:rsidR="002734C2" w:rsidRDefault="002734C2" w:rsidP="002734C2">
      <w:pPr>
        <w:pStyle w:val="Brdtextmedindrag"/>
      </w:pPr>
      <w:r>
        <w:t>Finansinspektionen ska underrätta Bolagsverket och Skatteverket om an</w:t>
      </w:r>
      <w:r>
        <w:softHyphen/>
        <w:t>sök</w:t>
      </w:r>
      <w:r>
        <w:softHyphen/>
        <w:t>ningar enligt första stycket. Finansinspektionen ska vidare under</w:t>
      </w:r>
      <w:r>
        <w:softHyphen/>
        <w:t>rätta Bolagsverket om beslut som har fått laga kraft och som har meddelats med anledning av sådana ansökningar.</w:t>
      </w:r>
    </w:p>
    <w:p w14:paraId="0861C967" w14:textId="77777777" w:rsidR="002734C2" w:rsidRDefault="002734C2" w:rsidP="002734C2">
      <w:pPr>
        <w:pStyle w:val="Brdtextmedindrag"/>
      </w:pPr>
    </w:p>
    <w:p w14:paraId="2A781A7C" w14:textId="1F4AA5E6" w:rsidR="002734C2" w:rsidRDefault="002734C2" w:rsidP="00AA5B6B">
      <w:pPr>
        <w:pStyle w:val="Brdtext"/>
      </w:pPr>
      <w:r>
        <w:rPr>
          <w:b/>
        </w:rPr>
        <w:t>12</w:t>
      </w:r>
      <w:r>
        <w:t> </w:t>
      </w:r>
      <w:r w:rsidRPr="0058273C">
        <w:rPr>
          <w:b/>
        </w:rPr>
        <w:t>§</w:t>
      </w:r>
      <w:r w:rsidRPr="00B40C4F">
        <w:t>    </w:t>
      </w:r>
      <w:r>
        <w:t xml:space="preserve">Vid behandlingen av en ansökan </w:t>
      </w:r>
      <w:r w:rsidRPr="00DF4A4D">
        <w:t>enligt</w:t>
      </w:r>
      <w:r>
        <w:t xml:space="preserve"> 11 § första stycket ska Finansinspektionen </w:t>
      </w:r>
      <w:r w:rsidRPr="00DF4A4D">
        <w:t>pröva om</w:t>
      </w:r>
      <w:r>
        <w:t xml:space="preserve"> försäkringstagarna, de försäkrade och andra bor</w:t>
      </w:r>
      <w:r>
        <w:softHyphen/>
        <w:t>genärer till</w:t>
      </w:r>
      <w:r>
        <w:softHyphen/>
        <w:t>för</w:t>
      </w:r>
      <w:r>
        <w:softHyphen/>
        <w:t>säkras en betryggande säkerhet, ifall de inte redan har en sådan säkerhet och om ett sådant skydd behövs med hän</w:t>
      </w:r>
      <w:r>
        <w:softHyphen/>
        <w:t>syn till de fusionerande bolagens ekonomiska för</w:t>
      </w:r>
      <w:r>
        <w:softHyphen/>
        <w:t>hållan</w:t>
      </w:r>
      <w:r>
        <w:softHyphen/>
        <w:t>d</w:t>
      </w:r>
      <w:r>
        <w:softHyphen/>
        <w:t>en.</w:t>
      </w:r>
      <w:r w:rsidRPr="001C5E46">
        <w:t xml:space="preserve"> </w:t>
      </w:r>
    </w:p>
    <w:p w14:paraId="5C9CC503" w14:textId="77777777" w:rsidR="002734C2" w:rsidRDefault="002734C2" w:rsidP="00AA5B6B">
      <w:pPr>
        <w:pStyle w:val="Rubrik5utannumrering"/>
      </w:pPr>
      <w:r>
        <w:t>När en ansökan ska avslås</w:t>
      </w:r>
    </w:p>
    <w:p w14:paraId="053EE640" w14:textId="77777777" w:rsidR="002734C2" w:rsidRDefault="002734C2" w:rsidP="00340A29">
      <w:pPr>
        <w:pStyle w:val="Brdtextmedindrag"/>
        <w:keepNext/>
        <w:ind w:firstLine="0"/>
      </w:pPr>
      <w:r>
        <w:rPr>
          <w:b/>
        </w:rPr>
        <w:t>13</w:t>
      </w:r>
      <w:r>
        <w:t> </w:t>
      </w:r>
      <w:r w:rsidRPr="0058273C">
        <w:rPr>
          <w:b/>
        </w:rPr>
        <w:t>§</w:t>
      </w:r>
      <w:r w:rsidRPr="00B40C4F">
        <w:t>    </w:t>
      </w:r>
      <w:r>
        <w:t xml:space="preserve">En ansökan </w:t>
      </w:r>
      <w:r w:rsidRPr="002E0504">
        <w:t xml:space="preserve">enligt </w:t>
      </w:r>
      <w:r w:rsidRPr="000A7C2D">
        <w:t>1</w:t>
      </w:r>
      <w:r>
        <w:t>1</w:t>
      </w:r>
      <w:r w:rsidRPr="002E0504">
        <w:t xml:space="preserve"> § </w:t>
      </w:r>
      <w:r>
        <w:t xml:space="preserve">första stycket </w:t>
      </w:r>
      <w:r w:rsidRPr="002E0504">
        <w:t>ska</w:t>
      </w:r>
      <w:r>
        <w:t xml:space="preserve"> avslås, om</w:t>
      </w:r>
    </w:p>
    <w:p w14:paraId="5913D6C7" w14:textId="77777777" w:rsidR="002734C2" w:rsidRDefault="002734C2" w:rsidP="002734C2">
      <w:pPr>
        <w:pStyle w:val="Brdtextmedindrag"/>
      </w:pPr>
      <w:r w:rsidRPr="00E6157D">
        <w:t>1.</w:t>
      </w:r>
      <w:r>
        <w:t> fusionsplanen inte har godkänts i behörig ordning eller till sitt innehåll strider mot lag eller annan författning eller mot bolagsordningen,</w:t>
      </w:r>
    </w:p>
    <w:p w14:paraId="69236C9A" w14:textId="77777777" w:rsidR="002734C2" w:rsidRPr="00A3593F" w:rsidRDefault="002734C2" w:rsidP="00AA5B6B">
      <w:pPr>
        <w:pStyle w:val="Brdtextmedindrag"/>
      </w:pPr>
      <w:r>
        <w:t>2. fusionen har förbjudits enligt konkurrenslagen (2008:579) eller rådets förordning (EG) nr 139/2004 av den 20 januari 2004 om kontroll av företagskoncentrationer eller om prövning av fusionen pågår enligt den lagen eller förord</w:t>
      </w:r>
      <w:r>
        <w:softHyphen/>
        <w:t>ningen,</w:t>
      </w:r>
      <w:r w:rsidRPr="006F4166">
        <w:t> </w:t>
      </w:r>
    </w:p>
    <w:p w14:paraId="0F0A47C2" w14:textId="77777777" w:rsidR="002734C2" w:rsidRPr="00A3593F" w:rsidRDefault="002734C2" w:rsidP="002734C2">
      <w:pPr>
        <w:pStyle w:val="Brdtextmedindrag"/>
      </w:pPr>
      <w:r w:rsidRPr="006F4166">
        <w:t>3</w:t>
      </w:r>
      <w:r w:rsidRPr="00A3593F">
        <w:t>. försäkringstagarna</w:t>
      </w:r>
      <w:r w:rsidRPr="006F4166">
        <w:t>, de försäkrade</w:t>
      </w:r>
      <w:r w:rsidRPr="00A3593F">
        <w:t xml:space="preserve"> och andra borgenärer inte har till</w:t>
      </w:r>
      <w:r w:rsidRPr="006F4166">
        <w:softHyphen/>
      </w:r>
      <w:r w:rsidRPr="00A3593F">
        <w:t>för</w:t>
      </w:r>
      <w:r w:rsidRPr="006F4166">
        <w:softHyphen/>
      </w:r>
      <w:r w:rsidRPr="00A3593F">
        <w:t xml:space="preserve">säkrats betryggande säkerhet </w:t>
      </w:r>
      <w:r w:rsidRPr="006F4166">
        <w:t>enligt</w:t>
      </w:r>
      <w:r w:rsidRPr="00A3593F">
        <w:t xml:space="preserve"> </w:t>
      </w:r>
      <w:r w:rsidRPr="006F4166">
        <w:t>12 §</w:t>
      </w:r>
      <w:r w:rsidRPr="00A3593F">
        <w:t xml:space="preserve"> eller de fusi</w:t>
      </w:r>
      <w:r w:rsidRPr="006F4166">
        <w:softHyphen/>
      </w:r>
      <w:r w:rsidRPr="00A3593F">
        <w:t>one</w:t>
      </w:r>
      <w:r w:rsidRPr="006F4166">
        <w:softHyphen/>
      </w:r>
      <w:r w:rsidRPr="00A3593F">
        <w:t>rande bolagens ekonomiska förhållanden i övrigt är sådana att fusionen inte kan anses förenlig med försäkringstagarnas</w:t>
      </w:r>
      <w:r w:rsidRPr="006F4166">
        <w:t>, de försäkrades</w:t>
      </w:r>
      <w:r w:rsidRPr="00A3593F">
        <w:t xml:space="preserve"> och andra borgenä</w:t>
      </w:r>
      <w:r w:rsidRPr="006F4166">
        <w:softHyphen/>
      </w:r>
      <w:r w:rsidRPr="00A3593F">
        <w:t>r</w:t>
      </w:r>
      <w:r w:rsidRPr="006F4166">
        <w:softHyphen/>
      </w:r>
      <w:r w:rsidRPr="00A3593F">
        <w:t>ers intressen, eller</w:t>
      </w:r>
    </w:p>
    <w:p w14:paraId="186FA1F7" w14:textId="77777777" w:rsidR="002734C2" w:rsidRPr="00A3593F" w:rsidRDefault="002734C2" w:rsidP="002734C2">
      <w:pPr>
        <w:pStyle w:val="Brdtextmedindrag"/>
      </w:pPr>
      <w:r w:rsidRPr="006F4166">
        <w:t>4</w:t>
      </w:r>
      <w:r w:rsidRPr="00A3593F">
        <w:t>. det är motiverat av hänsyn till allmänintresset.</w:t>
      </w:r>
    </w:p>
    <w:p w14:paraId="0DA534F5" w14:textId="77777777" w:rsidR="002734C2" w:rsidRDefault="002734C2" w:rsidP="002734C2">
      <w:pPr>
        <w:pStyle w:val="Brdtextmedindrag"/>
      </w:pPr>
      <w:r w:rsidRPr="00A3593F">
        <w:t>Vid</w:t>
      </w:r>
      <w:r w:rsidRPr="00F34EAB">
        <w:t xml:space="preserve"> </w:t>
      </w:r>
      <w:r>
        <w:t xml:space="preserve">fusion genom </w:t>
      </w:r>
      <w:r w:rsidRPr="00F34EAB">
        <w:t>kombination</w:t>
      </w:r>
      <w:r w:rsidRPr="00B14704">
        <w:t xml:space="preserve"> ska en ansökan också avslås om</w:t>
      </w:r>
      <w:r w:rsidRPr="005E6693">
        <w:t xml:space="preserve"> revi</w:t>
      </w:r>
      <w:r>
        <w:softHyphen/>
      </w:r>
      <w:r w:rsidRPr="005E6693">
        <w:t>sors</w:t>
      </w:r>
      <w:r>
        <w:softHyphen/>
      </w:r>
      <w:r w:rsidRPr="005E6693">
        <w:t>yttrandena enligt 23 kap. 11 § aktiebolags</w:t>
      </w:r>
      <w:r w:rsidRPr="00F34EAB">
        <w:softHyphen/>
        <w:t>lagen (2005:551) inte ut</w:t>
      </w:r>
      <w:r>
        <w:softHyphen/>
      </w:r>
      <w:r w:rsidRPr="00F34EAB">
        <w:t>vi</w:t>
      </w:r>
      <w:r>
        <w:softHyphen/>
        <w:t>s</w:t>
      </w:r>
      <w:r w:rsidRPr="00F34EAB">
        <w:t>ar att de överlåtande bolagens sammanlagda verkliga värde för det över</w:t>
      </w:r>
      <w:r>
        <w:softHyphen/>
      </w:r>
      <w:r w:rsidRPr="00F34EAB">
        <w:t>ta</w:t>
      </w:r>
      <w:r>
        <w:softHyphen/>
      </w:r>
      <w:r w:rsidRPr="00F34EAB">
        <w:t>gan</w:t>
      </w:r>
      <w:r>
        <w:softHyphen/>
      </w:r>
      <w:r w:rsidRPr="00F34EAB">
        <w:t>de bolaget uppgår till minst aktiekapitalet i detta</w:t>
      </w:r>
      <w:r>
        <w:t>.</w:t>
      </w:r>
    </w:p>
    <w:p w14:paraId="15ED65A3" w14:textId="65472FC1" w:rsidR="002734C2" w:rsidRDefault="002734C2" w:rsidP="00AA5B6B">
      <w:pPr>
        <w:pStyle w:val="Brdtextmedindrag"/>
      </w:pPr>
      <w:r>
        <w:lastRenderedPageBreak/>
        <w:t>Om ansökan inte kan beviljas på grund av att prövning pågår enligt konkur</w:t>
      </w:r>
      <w:r>
        <w:softHyphen/>
        <w:t>renslagen eller rådets förordning (EG) nr 139/2004 och prövningen kan antas bli avslutad inom kort tid, får ärendet förklaras vilande under högst sex månader.</w:t>
      </w:r>
    </w:p>
    <w:p w14:paraId="4F60CE65" w14:textId="77777777" w:rsidR="002734C2" w:rsidRDefault="002734C2" w:rsidP="002734C2">
      <w:pPr>
        <w:pStyle w:val="Rubrik5utannumrering"/>
      </w:pPr>
      <w:r>
        <w:t>Registrering av fusionen</w:t>
      </w:r>
    </w:p>
    <w:p w14:paraId="4FDACAAA" w14:textId="77777777" w:rsidR="002734C2" w:rsidRDefault="002734C2" w:rsidP="00AA5B6B">
      <w:pPr>
        <w:pStyle w:val="Brdtext"/>
        <w:rPr>
          <w:b/>
          <w:i/>
        </w:rPr>
      </w:pPr>
      <w:r w:rsidRPr="000A7C2D">
        <w:rPr>
          <w:b/>
        </w:rPr>
        <w:t>1</w:t>
      </w:r>
      <w:r>
        <w:rPr>
          <w:b/>
        </w:rPr>
        <w:t>4</w:t>
      </w:r>
      <w:r w:rsidRPr="000A7C2D">
        <w:rPr>
          <w:b/>
        </w:rPr>
        <w:t> </w:t>
      </w:r>
      <w:r w:rsidRPr="00CF7CC9">
        <w:rPr>
          <w:b/>
        </w:rPr>
        <w:t>§</w:t>
      </w:r>
      <w:r>
        <w:t>    I stället för det som föreskrivs om tidpunkten för anmälan för regist</w:t>
      </w:r>
      <w:r>
        <w:softHyphen/>
        <w:t>re</w:t>
      </w:r>
      <w:r>
        <w:softHyphen/>
        <w:t>ring i 23 kap. 25 § andra stycket aktie</w:t>
      </w:r>
      <w:r>
        <w:softHyphen/>
        <w:t>bolags</w:t>
      </w:r>
      <w:r>
        <w:softHyphen/>
      </w:r>
      <w:r>
        <w:softHyphen/>
        <w:t>lagen (2005:551) ska anmälan göras senast två månader efter det att Finans</w:t>
      </w:r>
      <w:r>
        <w:softHyphen/>
        <w:t>inspek</w:t>
      </w:r>
      <w:r>
        <w:softHyphen/>
        <w:t>tio</w:t>
      </w:r>
      <w:r>
        <w:softHyphen/>
        <w:t>n</w:t>
      </w:r>
      <w:r>
        <w:softHyphen/>
        <w:t>ens tillstånd att verkställa fusionsplanen har fått laga kraft.</w:t>
      </w:r>
      <w:r w:rsidRPr="0058273C">
        <w:t>  </w:t>
      </w:r>
    </w:p>
    <w:p w14:paraId="179DAAA9" w14:textId="77777777" w:rsidR="002734C2" w:rsidRDefault="002734C2" w:rsidP="002734C2">
      <w:pPr>
        <w:pStyle w:val="Rubrik5utannumrering"/>
      </w:pPr>
      <w:r>
        <w:t>Absorption av helägt dotterbolag</w:t>
      </w:r>
    </w:p>
    <w:p w14:paraId="16A8D323" w14:textId="364FB3D8" w:rsidR="002734C2" w:rsidRDefault="002734C2" w:rsidP="00AA5B6B">
      <w:pPr>
        <w:pStyle w:val="Brdtext"/>
      </w:pPr>
      <w:r w:rsidRPr="00B73B70">
        <w:rPr>
          <w:b/>
        </w:rPr>
        <w:t>1</w:t>
      </w:r>
      <w:r>
        <w:rPr>
          <w:b/>
        </w:rPr>
        <w:t>5</w:t>
      </w:r>
      <w:r w:rsidRPr="00B73B70">
        <w:rPr>
          <w:b/>
        </w:rPr>
        <w:t> </w:t>
      </w:r>
      <w:r w:rsidRPr="00CF7CC9">
        <w:rPr>
          <w:b/>
        </w:rPr>
        <w:t>§</w:t>
      </w:r>
      <w:r>
        <w:t>    </w:t>
      </w:r>
      <w:r w:rsidRPr="000A7C2D">
        <w:t xml:space="preserve">Vid absorption av ett helägt dotterbolag </w:t>
      </w:r>
      <w:r>
        <w:t>ska a</w:t>
      </w:r>
      <w:r w:rsidRPr="000A7C2D">
        <w:t>nsöka</w:t>
      </w:r>
      <w:r>
        <w:t>n</w:t>
      </w:r>
      <w:r w:rsidRPr="000A7C2D">
        <w:t xml:space="preserve"> om tillstånd att verkställa fusionsplanen</w:t>
      </w:r>
      <w:r>
        <w:t xml:space="preserve"> göras av m</w:t>
      </w:r>
      <w:r w:rsidRPr="000A7C2D">
        <w:t>oder</w:t>
      </w:r>
      <w:r>
        <w:softHyphen/>
      </w:r>
      <w:r w:rsidRPr="000A7C2D">
        <w:t>bolag</w:t>
      </w:r>
      <w:r>
        <w:t>et.</w:t>
      </w:r>
      <w:r w:rsidRPr="000A7C2D" w:rsidDel="009234C8">
        <w:t xml:space="preserve"> </w:t>
      </w:r>
      <w:r w:rsidRPr="000A7C2D">
        <w:t xml:space="preserve">Ansökan ska ges in </w:t>
      </w:r>
      <w:r>
        <w:t xml:space="preserve">till </w:t>
      </w:r>
      <w:r w:rsidRPr="000A7C2D">
        <w:t>Finans</w:t>
      </w:r>
      <w:r>
        <w:softHyphen/>
      </w:r>
      <w:r w:rsidRPr="000A7C2D">
        <w:t xml:space="preserve">inspektionen </w:t>
      </w:r>
      <w:r>
        <w:t>inom</w:t>
      </w:r>
      <w:r w:rsidRPr="000A7C2D">
        <w:t xml:space="preserve"> en månad </w:t>
      </w:r>
      <w:r>
        <w:t>från</w:t>
      </w:r>
      <w:r w:rsidRPr="000A7C2D">
        <w:t xml:space="preserve"> det att </w:t>
      </w:r>
      <w:r>
        <w:softHyphen/>
      </w:r>
      <w:r w:rsidRPr="000A7C2D">
        <w:t>plan</w:t>
      </w:r>
      <w:r>
        <w:softHyphen/>
      </w:r>
      <w:r w:rsidRPr="000A7C2D">
        <w:t>en</w:t>
      </w:r>
      <w:r>
        <w:t xml:space="preserve"> </w:t>
      </w:r>
      <w:r w:rsidRPr="000A7C2D">
        <w:t>har blivit gällande hos moderbolaget</w:t>
      </w:r>
      <w:r>
        <w:t>.</w:t>
      </w:r>
      <w:r w:rsidRPr="000A7C2D" w:rsidDel="009234C8">
        <w:t xml:space="preserve"> </w:t>
      </w:r>
      <w:r>
        <w:t>O</w:t>
      </w:r>
      <w:r w:rsidRPr="000A7C2D">
        <w:t>m planen har regist</w:t>
      </w:r>
      <w:r>
        <w:softHyphen/>
      </w:r>
      <w:r w:rsidRPr="000A7C2D">
        <w:t>rerats</w:t>
      </w:r>
      <w:r>
        <w:t xml:space="preserve"> </w:t>
      </w:r>
      <w:r w:rsidRPr="000A7C2D">
        <w:t>enligt 23</w:t>
      </w:r>
      <w:r>
        <w:t> </w:t>
      </w:r>
      <w:r w:rsidRPr="000A7C2D">
        <w:t>kap. 30</w:t>
      </w:r>
      <w:r>
        <w:t> </w:t>
      </w:r>
      <w:r w:rsidRPr="000A7C2D">
        <w:t>§ aktie</w:t>
      </w:r>
      <w:r w:rsidR="00B377E8">
        <w:softHyphen/>
      </w:r>
      <w:r w:rsidRPr="000A7C2D">
        <w:t>bolagslagen</w:t>
      </w:r>
      <w:r>
        <w:t xml:space="preserve"> (2005:551)</w:t>
      </w:r>
      <w:r w:rsidRPr="000A7C2D">
        <w:t xml:space="preserve"> </w:t>
      </w:r>
      <w:r>
        <w:t xml:space="preserve">ska ansökan dessutom ges in </w:t>
      </w:r>
      <w:r w:rsidRPr="000A7C2D">
        <w:t>senast två år efter det att uppgift</w:t>
      </w:r>
      <w:r>
        <w:t xml:space="preserve"> </w:t>
      </w:r>
      <w:r w:rsidRPr="000A7C2D">
        <w:t xml:space="preserve">om </w:t>
      </w:r>
      <w:r>
        <w:t xml:space="preserve">registreringen </w:t>
      </w:r>
      <w:r w:rsidRPr="000A7C2D">
        <w:t>har kungjorts</w:t>
      </w:r>
      <w:r>
        <w:t xml:space="preserve"> enligt 27 kap. 3 § samma lag</w:t>
      </w:r>
      <w:r w:rsidRPr="000A7C2D">
        <w:t>.</w:t>
      </w:r>
    </w:p>
    <w:p w14:paraId="65B8B2F7" w14:textId="77777777" w:rsidR="002734C2" w:rsidRDefault="002734C2" w:rsidP="00AA5B6B">
      <w:pPr>
        <w:pStyle w:val="Brdtextmedindrag"/>
      </w:pPr>
      <w:r w:rsidRPr="000A7C2D">
        <w:t xml:space="preserve">Finansinspektionen ska underrätta Bolagsverket om </w:t>
      </w:r>
      <w:r>
        <w:t>en ansökan</w:t>
      </w:r>
      <w:r w:rsidRPr="000A7C2D">
        <w:t xml:space="preserve"> och om be</w:t>
      </w:r>
      <w:r>
        <w:softHyphen/>
      </w:r>
      <w:r w:rsidRPr="000A7C2D">
        <w:t xml:space="preserve">slut som </w:t>
      </w:r>
      <w:r>
        <w:t xml:space="preserve">har fått laga kraft som har </w:t>
      </w:r>
      <w:r w:rsidRPr="000A7C2D">
        <w:t>meddelats med anledning av</w:t>
      </w:r>
      <w:r>
        <w:t xml:space="preserve"> </w:t>
      </w:r>
      <w:r w:rsidRPr="000A7C2D">
        <w:t>an</w:t>
      </w:r>
      <w:r>
        <w:softHyphen/>
      </w:r>
      <w:r w:rsidRPr="000A7C2D">
        <w:t>sök</w:t>
      </w:r>
      <w:r>
        <w:softHyphen/>
      </w:r>
      <w:r w:rsidRPr="000A7C2D">
        <w:t>ning</w:t>
      </w:r>
      <w:r>
        <w:softHyphen/>
        <w:t>en</w:t>
      </w:r>
      <w:r w:rsidRPr="000A7C2D">
        <w:t xml:space="preserve">. </w:t>
      </w:r>
    </w:p>
    <w:p w14:paraId="79B691FB" w14:textId="77777777" w:rsidR="002734C2" w:rsidRPr="000A7C2D" w:rsidRDefault="002734C2" w:rsidP="00AA5B6B">
      <w:pPr>
        <w:pStyle w:val="Brdtextmedindrag"/>
      </w:pPr>
      <w:r>
        <w:t>Vid behandlingen av en ansökan tillämpas</w:t>
      </w:r>
      <w:r w:rsidRPr="002E0504">
        <w:t xml:space="preserve"> 1</w:t>
      </w:r>
      <w:r>
        <w:t>2 </w:t>
      </w:r>
      <w:r w:rsidRPr="000A7C2D">
        <w:t>och 1</w:t>
      </w:r>
      <w:r>
        <w:t>3</w:t>
      </w:r>
      <w:r w:rsidRPr="002E0504">
        <w:t> </w:t>
      </w:r>
      <w:r>
        <w:t>§§</w:t>
      </w:r>
      <w:r w:rsidRPr="000A7C2D">
        <w:t xml:space="preserve">. </w:t>
      </w:r>
    </w:p>
    <w:p w14:paraId="6C0B4BBB" w14:textId="77777777" w:rsidR="002734C2" w:rsidRDefault="002734C2" w:rsidP="002734C2">
      <w:pPr>
        <w:pStyle w:val="Rubrik5utannumrering"/>
      </w:pPr>
      <w:r>
        <w:t xml:space="preserve">Tvångslikvidation </w:t>
      </w:r>
    </w:p>
    <w:p w14:paraId="08654763" w14:textId="4016A0C4" w:rsidR="002734C2" w:rsidRDefault="002734C2" w:rsidP="00AA5B6B">
      <w:pPr>
        <w:pStyle w:val="Brdtext"/>
      </w:pPr>
      <w:r>
        <w:rPr>
          <w:b/>
        </w:rPr>
        <w:t>16</w:t>
      </w:r>
      <w:r>
        <w:t> </w:t>
      </w:r>
      <w:r w:rsidRPr="0058273C">
        <w:rPr>
          <w:b/>
        </w:rPr>
        <w:t>§</w:t>
      </w:r>
      <w:r w:rsidRPr="00B40C4F">
        <w:t>    </w:t>
      </w:r>
      <w:r w:rsidRPr="00F46047">
        <w:t>Utöver det som föreskrivs</w:t>
      </w:r>
      <w:r>
        <w:t xml:space="preserve"> om</w:t>
      </w:r>
      <w:r w:rsidRPr="00F46047">
        <w:t xml:space="preserve"> </w:t>
      </w:r>
      <w:r>
        <w:t>tvångs</w:t>
      </w:r>
      <w:r w:rsidRPr="00F46047">
        <w:t>likvidation i 25</w:t>
      </w:r>
      <w:r>
        <w:t> kap.</w:t>
      </w:r>
      <w:r w:rsidRPr="00F46047">
        <w:t xml:space="preserve"> aktie</w:t>
      </w:r>
      <w:r w:rsidR="00B377E8">
        <w:softHyphen/>
      </w:r>
      <w:r w:rsidRPr="00F46047">
        <w:t xml:space="preserve">bolagslagen (2005:551) gäller att Bolagsverket ska besluta att </w:t>
      </w:r>
      <w:r>
        <w:t>ett tjänste</w:t>
      </w:r>
      <w:r w:rsidR="00B377E8">
        <w:softHyphen/>
      </w:r>
      <w:r>
        <w:t>pensions</w:t>
      </w:r>
      <w:r w:rsidRPr="00F46047">
        <w:t>aktiebolag ska gå i likvidation</w:t>
      </w:r>
      <w:r>
        <w:t>,</w:t>
      </w:r>
      <w:r w:rsidRPr="00F46047">
        <w:t xml:space="preserve"> om </w:t>
      </w:r>
    </w:p>
    <w:p w14:paraId="30705D95" w14:textId="77777777" w:rsidR="002734C2" w:rsidRDefault="002734C2" w:rsidP="00AA5B6B">
      <w:pPr>
        <w:pStyle w:val="Brdtextmedindrag"/>
      </w:pPr>
      <w:r w:rsidRPr="00F46047">
        <w:t>1.</w:t>
      </w:r>
      <w:r>
        <w:t> </w:t>
      </w:r>
      <w:r w:rsidRPr="00F46047">
        <w:t xml:space="preserve">ett tillstånd att driva </w:t>
      </w:r>
      <w:r>
        <w:t>tjänstepensionsverksamhet som tjänstepensions</w:t>
      </w:r>
      <w:r>
        <w:softHyphen/>
        <w:t>företag</w:t>
      </w:r>
      <w:r w:rsidRPr="00F46047">
        <w:t xml:space="preserve"> för </w:t>
      </w:r>
      <w:r>
        <w:t>en</w:t>
      </w:r>
      <w:r w:rsidRPr="00F46047">
        <w:t xml:space="preserve"> bestämd tid har gått ut utan att något nytt tillstånd har </w:t>
      </w:r>
      <w:r>
        <w:t>gett</w:t>
      </w:r>
      <w:r w:rsidRPr="00F46047">
        <w:t xml:space="preserve">s, eller </w:t>
      </w:r>
    </w:p>
    <w:p w14:paraId="61C2F4F1" w14:textId="77777777" w:rsidR="002734C2" w:rsidRDefault="002734C2" w:rsidP="00AA5B6B">
      <w:pPr>
        <w:pStyle w:val="Brdtextmedindrag"/>
      </w:pPr>
      <w:r w:rsidRPr="00F46047">
        <w:t>2.</w:t>
      </w:r>
      <w:r>
        <w:t> </w:t>
      </w:r>
      <w:r w:rsidRPr="00F46047">
        <w:t xml:space="preserve">tillståndet att driva </w:t>
      </w:r>
      <w:r>
        <w:t>tjänstepensionsverksamhet som tjänstepensions</w:t>
      </w:r>
      <w:r>
        <w:softHyphen/>
        <w:t>företag</w:t>
      </w:r>
      <w:r w:rsidRPr="00F46047">
        <w:t xml:space="preserve"> har återkallats utan att bolaget i stället har fått ett tillstånd att driva </w:t>
      </w:r>
      <w:r w:rsidRPr="005F39A8">
        <w:t>försäkringsrörelse enligt försäkringsrörelselagen (2010:2043)</w:t>
      </w:r>
      <w:r>
        <w:t xml:space="preserve"> eller </w:t>
      </w:r>
      <w:r w:rsidRPr="00F46047">
        <w:t>någon annan tillståndspliktig finansiell rörelse</w:t>
      </w:r>
      <w:r>
        <w:t>.</w:t>
      </w:r>
      <w:r w:rsidRPr="00F46047">
        <w:t xml:space="preserve"> </w:t>
      </w:r>
    </w:p>
    <w:p w14:paraId="0F3BBD43" w14:textId="77777777" w:rsidR="002734C2" w:rsidRDefault="002734C2" w:rsidP="00AA5B6B">
      <w:pPr>
        <w:pStyle w:val="Brdtextmedindrag"/>
      </w:pPr>
      <w:r w:rsidRPr="00F46047">
        <w:t xml:space="preserve">En fråga om likvidation </w:t>
      </w:r>
      <w:r>
        <w:t xml:space="preserve">enligt första stycket </w:t>
      </w:r>
      <w:r w:rsidRPr="00F46047">
        <w:t>prövas på ansökan av styrelsen, en styrelse</w:t>
      </w:r>
      <w:r>
        <w:softHyphen/>
      </w:r>
      <w:r w:rsidRPr="00F46047">
        <w:t xml:space="preserve">ledamot, den verkställande direktören, en aktieägare eller på anmälan av </w:t>
      </w:r>
      <w:r>
        <w:t>Finansinspektionen</w:t>
      </w:r>
      <w:r w:rsidRPr="00F46047">
        <w:t>.</w:t>
      </w:r>
      <w:r>
        <w:t xml:space="preserve"> </w:t>
      </w:r>
    </w:p>
    <w:p w14:paraId="01D8628C" w14:textId="77777777" w:rsidR="002734C2" w:rsidRDefault="002734C2" w:rsidP="00AA5B6B">
      <w:pPr>
        <w:pStyle w:val="Brdtextmedindrag"/>
      </w:pPr>
      <w:r w:rsidRPr="00F46047">
        <w:t xml:space="preserve">I ärenden </w:t>
      </w:r>
      <w:r>
        <w:t xml:space="preserve">enligt </w:t>
      </w:r>
      <w:r w:rsidRPr="00F46047">
        <w:t>första stycket</w:t>
      </w:r>
      <w:r>
        <w:t> </w:t>
      </w:r>
      <w:r w:rsidRPr="00F46047">
        <w:t>2</w:t>
      </w:r>
      <w:r w:rsidRPr="008F09BE">
        <w:t xml:space="preserve"> </w:t>
      </w:r>
      <w:r w:rsidRPr="00F46047">
        <w:t>ska 25</w:t>
      </w:r>
      <w:r>
        <w:t> kap.</w:t>
      </w:r>
      <w:r w:rsidRPr="00F46047">
        <w:t xml:space="preserve"> 24</w:t>
      </w:r>
      <w:r>
        <w:t> §</w:t>
      </w:r>
      <w:r w:rsidRPr="00F46047">
        <w:t xml:space="preserve"> aktie</w:t>
      </w:r>
      <w:r>
        <w:softHyphen/>
      </w:r>
      <w:r w:rsidRPr="00F46047">
        <w:t>bo</w:t>
      </w:r>
      <w:r>
        <w:softHyphen/>
      </w:r>
      <w:r w:rsidRPr="00F46047">
        <w:t xml:space="preserve">lagslagen inte tillämpas. </w:t>
      </w:r>
      <w:r>
        <w:t>B</w:t>
      </w:r>
      <w:r w:rsidRPr="00F46047">
        <w:t>eslut</w:t>
      </w:r>
      <w:r>
        <w:t xml:space="preserve"> om likvidation</w:t>
      </w:r>
      <w:r w:rsidRPr="00F46047">
        <w:t xml:space="preserve"> </w:t>
      </w:r>
      <w:r>
        <w:t xml:space="preserve">i sådana ärenden </w:t>
      </w:r>
      <w:r w:rsidRPr="00F46047">
        <w:t>ska fatt</w:t>
      </w:r>
      <w:r>
        <w:softHyphen/>
      </w:r>
      <w:r w:rsidRPr="00F46047">
        <w:t xml:space="preserve">as så snart det är praktiskt möjligt, dock senast dagen efter det att ansökan eller anmälan om likvidation kom in till </w:t>
      </w:r>
      <w:r w:rsidRPr="00A3593F">
        <w:t>Bolagsverket.</w:t>
      </w:r>
      <w:r w:rsidRPr="00A3593F" w:rsidDel="007850C9">
        <w:t xml:space="preserve"> </w:t>
      </w:r>
      <w:r w:rsidRPr="00A3593F">
        <w:t xml:space="preserve">Beslutet gäller omedelbart. </w:t>
      </w:r>
    </w:p>
    <w:p w14:paraId="654958F8" w14:textId="77777777" w:rsidR="002734C2" w:rsidRDefault="002734C2" w:rsidP="002734C2">
      <w:pPr>
        <w:pStyle w:val="Rubrik5utannumrering"/>
      </w:pPr>
      <w:r>
        <w:t xml:space="preserve">Kontrollbalansräkningens innehåll </w:t>
      </w:r>
    </w:p>
    <w:p w14:paraId="49E70035" w14:textId="77777777" w:rsidR="002734C2" w:rsidRDefault="002734C2" w:rsidP="002734C2">
      <w:pPr>
        <w:pStyle w:val="Brdtext"/>
      </w:pPr>
      <w:r>
        <w:rPr>
          <w:b/>
        </w:rPr>
        <w:t>17</w:t>
      </w:r>
      <w:r>
        <w:t> </w:t>
      </w:r>
      <w:r w:rsidRPr="0058273C">
        <w:rPr>
          <w:b/>
        </w:rPr>
        <w:t>§</w:t>
      </w:r>
      <w:r w:rsidRPr="00B40C4F">
        <w:t>    </w:t>
      </w:r>
      <w:r>
        <w:t xml:space="preserve">Utöver det som föreskrivs i 25 kap. 14 § aktiebolagslagen (2005:551) om kontrollbalansräkningens innehåll ska det vid beräkningen av ett </w:t>
      </w:r>
      <w:r w:rsidRPr="00A3593F">
        <w:t>tjänstepensionsaktiebolags eget kapital</w:t>
      </w:r>
      <w:r>
        <w:t xml:space="preserve"> lämnas uppgift om den ökning av tillgångarnas sammanlagda värde som skulle följa om de redovisades till försäljningsvärdet med avdrag för de förväntade </w:t>
      </w:r>
      <w:r w:rsidRPr="00A3593F">
        <w:t>försälj</w:t>
      </w:r>
      <w:r w:rsidRPr="00A3593F">
        <w:softHyphen/>
        <w:t>ningskostnaderna. Sådana tillgångar</w:t>
      </w:r>
      <w:r>
        <w:t xml:space="preserve"> som anges i 4 kap. 2 § 4 och 5 lagen </w:t>
      </w:r>
      <w:r>
        <w:lastRenderedPageBreak/>
        <w:t xml:space="preserve">(1995:1560) om årsredovisning i </w:t>
      </w:r>
      <w:r w:rsidRPr="00A3593F">
        <w:t>försäkringsföretag ska tas upp</w:t>
      </w:r>
      <w:r>
        <w:t xml:space="preserve"> till an</w:t>
      </w:r>
      <w:r>
        <w:softHyphen/>
        <w:t>skaffningsvärdet minskat med nödvändiga avskrivningar och nedskriv</w:t>
      </w:r>
      <w:r>
        <w:softHyphen/>
        <w:t>ningar, om ett högre värde fås genom detta.</w:t>
      </w:r>
    </w:p>
    <w:p w14:paraId="3DFFC121" w14:textId="77777777" w:rsidR="002734C2" w:rsidRDefault="002734C2" w:rsidP="002734C2">
      <w:pPr>
        <w:pStyle w:val="Brdtextmedindrag"/>
      </w:pPr>
      <w:r>
        <w:t>Följande värdehandlingar får tas upp till högre värde än det som följer av lagen om årsredovisning i försäkringsföretag, om de används för skuld</w:t>
      </w:r>
      <w:r>
        <w:softHyphen/>
        <w:t>täckning och om de kan avyttras till detta högre värde vid sådana tid</w:t>
      </w:r>
      <w:r>
        <w:softHyphen/>
        <w:t>punkter att förutsättningarna att infria de försäkringsåtaganden som värde</w:t>
      </w:r>
      <w:r>
        <w:softHyphen/>
        <w:t>handlingarna säkerställer kan anses tillfredsställande:</w:t>
      </w:r>
    </w:p>
    <w:p w14:paraId="17A0DA98" w14:textId="77777777" w:rsidR="002734C2" w:rsidRDefault="002734C2" w:rsidP="002734C2">
      <w:pPr>
        <w:pStyle w:val="Brdtextmedindrag"/>
      </w:pPr>
      <w:r>
        <w:t>1. obligationer eller andra skuldförbindelser som svenska staten, en svensk kommun eller därmed jämförlig samfällighet svarar för,</w:t>
      </w:r>
    </w:p>
    <w:p w14:paraId="10EEB743" w14:textId="77777777" w:rsidR="002734C2" w:rsidRDefault="002734C2" w:rsidP="002734C2">
      <w:pPr>
        <w:pStyle w:val="Brdtextmedindrag"/>
      </w:pPr>
      <w:r>
        <w:t>2. obligationer eller andra skuldförbindelser som Europeiska unionen eller en utländsk stat eller centralbank svarar för,</w:t>
      </w:r>
    </w:p>
    <w:p w14:paraId="30F9481A" w14:textId="77777777" w:rsidR="002734C2" w:rsidRDefault="002734C2" w:rsidP="002734C2">
      <w:pPr>
        <w:pStyle w:val="Brdtextmedindrag"/>
      </w:pPr>
      <w:r>
        <w:t>3. obligationer eller andra skuldförbindelser som en utländsk kommun eller därmed jämförlig utländsk samfällighet med befogenhet att kräva in offentlig uppbörd svarar för,</w:t>
      </w:r>
    </w:p>
    <w:p w14:paraId="664FE137" w14:textId="77777777" w:rsidR="002734C2" w:rsidRDefault="002734C2" w:rsidP="002734C2">
      <w:pPr>
        <w:pStyle w:val="Brdtextmedindrag"/>
      </w:pPr>
      <w:r>
        <w:t>4. obligationer eller andra skuldförbindelser som en internationell orga</w:t>
      </w:r>
      <w:r>
        <w:softHyphen/>
        <w:t>nisation svarar för,</w:t>
      </w:r>
    </w:p>
    <w:p w14:paraId="217FD7AB" w14:textId="77777777" w:rsidR="002734C2" w:rsidRDefault="002734C2" w:rsidP="002734C2">
      <w:pPr>
        <w:pStyle w:val="Brdtextmedindrag"/>
      </w:pPr>
      <w:r>
        <w:t xml:space="preserve">5. obligationer och andra skuldförbindelser som </w:t>
      </w:r>
      <w:r w:rsidRPr="005D77DC">
        <w:t>en bank, ett kredit</w:t>
      </w:r>
      <w:r>
        <w:softHyphen/>
      </w:r>
      <w:r w:rsidRPr="005D77DC">
        <w:t>mark</w:t>
      </w:r>
      <w:r>
        <w:softHyphen/>
      </w:r>
      <w:r w:rsidRPr="005D77DC">
        <w:t>nadsföretag, Svenska skeppshypotekskassan eller ett värdepappersbolag med tillstånd enligt 2 kap. 2</w:t>
      </w:r>
      <w:r>
        <w:t> </w:t>
      </w:r>
      <w:r w:rsidRPr="005D77DC">
        <w:t>§ första stycket</w:t>
      </w:r>
      <w:r>
        <w:t> </w:t>
      </w:r>
      <w:r w:rsidRPr="005D77DC">
        <w:t>2 och 8 lagen (2007:528) om värdepappersmarknaden</w:t>
      </w:r>
      <w:r>
        <w:t xml:space="preserve"> svarar för,</w:t>
      </w:r>
    </w:p>
    <w:p w14:paraId="4081890C" w14:textId="77777777" w:rsidR="002734C2" w:rsidRDefault="002734C2" w:rsidP="002734C2">
      <w:pPr>
        <w:pStyle w:val="Brdtextmedindrag"/>
      </w:pPr>
      <w:r>
        <w:t>6. obligationer och andra skuldförbindelser som ett utländskt kredit</w:t>
      </w:r>
      <w:r>
        <w:softHyphen/>
        <w:t>institut svarar för,</w:t>
      </w:r>
    </w:p>
    <w:p w14:paraId="4473679A" w14:textId="77777777" w:rsidR="002734C2" w:rsidRDefault="002734C2" w:rsidP="002734C2">
      <w:pPr>
        <w:pStyle w:val="Brdtextmedindrag"/>
      </w:pPr>
      <w:r>
        <w:t>7. obligationer och andra skuldförbindelser som ett publikt aktiebolag eller ett motsvarande utländskt bolag svarar för,</w:t>
      </w:r>
    </w:p>
    <w:p w14:paraId="1A5A5B69" w14:textId="77777777" w:rsidR="002734C2" w:rsidRDefault="002734C2" w:rsidP="002734C2">
      <w:pPr>
        <w:pStyle w:val="Brdtextmedindrag"/>
      </w:pPr>
      <w:r>
        <w:t>8. skuldförbindelser som fysiska personer och andra subjekt än de som anges i 1–7 svarar för och för vilka panträtt i fastighet inom en viss andel av fastighetens eller tomträttens värde, eller tomträtt har lämnats som säkerhet, och</w:t>
      </w:r>
    </w:p>
    <w:p w14:paraId="1771842B" w14:textId="77777777" w:rsidR="002734C2" w:rsidRDefault="002734C2" w:rsidP="002734C2">
      <w:pPr>
        <w:pStyle w:val="Brdtextmedindrag"/>
      </w:pPr>
      <w:r>
        <w:t>9. skuldförbindelser som fysiska personer och andra subjekt än de som anges i 1–7 svarar för och för vilka annan betryggande säkerhet än panträtt i fastighet eller tomträtt har lämnats.</w:t>
      </w:r>
    </w:p>
    <w:p w14:paraId="78E821DC" w14:textId="77777777" w:rsidR="002734C2" w:rsidRDefault="002734C2" w:rsidP="002734C2">
      <w:pPr>
        <w:pStyle w:val="Brdtextmedindrag"/>
      </w:pPr>
      <w:r w:rsidRPr="00A3593F">
        <w:t>Om det finns särskilda skäl för det får andra värdehandlingar än de som avses i andra stycket</w:t>
      </w:r>
      <w:r w:rsidRPr="00A3593F" w:rsidDel="005E184F">
        <w:t xml:space="preserve"> </w:t>
      </w:r>
      <w:r w:rsidRPr="00A3593F">
        <w:t>tas upp över det verkliga värdet, dock högst till an</w:t>
      </w:r>
      <w:r w:rsidRPr="00A3593F">
        <w:softHyphen/>
        <w:t>skaff</w:t>
      </w:r>
      <w:r w:rsidRPr="00A3593F">
        <w:softHyphen/>
        <w:t>ningsvärdet. Detta gäller värdehandlingar som utgörs av revers</w:t>
      </w:r>
      <w:r w:rsidRPr="00A3593F">
        <w:softHyphen/>
        <w:t>ford</w:t>
      </w:r>
      <w:r w:rsidRPr="00A3593F">
        <w:softHyphen/>
        <w:t>ringar som ska betalas eller kan sägas upp till betalning av tjänste</w:t>
      </w:r>
      <w:r w:rsidRPr="00A3593F">
        <w:softHyphen/>
        <w:t>pensions</w:t>
      </w:r>
      <w:r w:rsidRPr="00A3593F">
        <w:softHyphen/>
        <w:t>aktiebolaget först efter längre tid än ett år.</w:t>
      </w:r>
    </w:p>
    <w:p w14:paraId="7C67F69F" w14:textId="77777777" w:rsidR="002734C2" w:rsidRDefault="002734C2" w:rsidP="002734C2">
      <w:pPr>
        <w:pStyle w:val="Rubrik5utannumrering"/>
      </w:pPr>
      <w:r>
        <w:t>Hinder mot beslut om upphörande av likvidation</w:t>
      </w:r>
    </w:p>
    <w:p w14:paraId="3B6D1BC9" w14:textId="77777777" w:rsidR="002734C2" w:rsidRDefault="002734C2" w:rsidP="002734C2">
      <w:pPr>
        <w:pStyle w:val="Brdtextmedindrag"/>
        <w:ind w:firstLine="0"/>
      </w:pPr>
      <w:r>
        <w:rPr>
          <w:b/>
        </w:rPr>
        <w:t>18</w:t>
      </w:r>
      <w:r>
        <w:t> </w:t>
      </w:r>
      <w:r w:rsidRPr="0058273C">
        <w:rPr>
          <w:b/>
        </w:rPr>
        <w:t>§</w:t>
      </w:r>
      <w:r w:rsidRPr="00600AF1">
        <w:t>    </w:t>
      </w:r>
      <w:r>
        <w:t>Om ett tjänstepensionsaktiebolags tillstånd enligt 2 kap. 4 § har avsett en bestämd tid som har gått ut utan att något nytt tillstånd har getts eller om tillståndet har återkallats, får det inte beslutas att en likvidation ska upphöra och verk</w:t>
      </w:r>
      <w:r>
        <w:softHyphen/>
      </w:r>
      <w:r>
        <w:softHyphen/>
        <w:t xml:space="preserve">samheten återupptas. Detta gäller utöver det som föreskrivs i 25 kap. 45 § aktiebolagslagen (2005:551). </w:t>
      </w:r>
    </w:p>
    <w:p w14:paraId="63CFC8C1" w14:textId="77777777" w:rsidR="002734C2" w:rsidRDefault="002734C2" w:rsidP="002734C2">
      <w:pPr>
        <w:pStyle w:val="Rubrik5utannumrering"/>
      </w:pPr>
      <w:r>
        <w:t>Företagsnamn</w:t>
      </w:r>
    </w:p>
    <w:p w14:paraId="3555930B" w14:textId="5AAECE71" w:rsidR="002734C2" w:rsidRDefault="002734C2" w:rsidP="002734C2">
      <w:pPr>
        <w:pStyle w:val="Brdtext"/>
      </w:pPr>
      <w:r>
        <w:rPr>
          <w:b/>
        </w:rPr>
        <w:t>19</w:t>
      </w:r>
      <w:r>
        <w:t> </w:t>
      </w:r>
      <w:r w:rsidRPr="0058273C">
        <w:rPr>
          <w:b/>
        </w:rPr>
        <w:t>§</w:t>
      </w:r>
      <w:r w:rsidRPr="00600AF1">
        <w:t>    Ett tjänstepensionsaktiebolag</w:t>
      </w:r>
      <w:r>
        <w:t>s företagsnamn</w:t>
      </w:r>
      <w:r w:rsidRPr="00600AF1">
        <w:t xml:space="preserve"> ska innehålla ordet tjänste</w:t>
      </w:r>
      <w:r>
        <w:softHyphen/>
      </w:r>
      <w:r w:rsidRPr="00600AF1">
        <w:t>pension.</w:t>
      </w:r>
    </w:p>
    <w:p w14:paraId="7F32A34C" w14:textId="77777777" w:rsidR="00AA5B6B" w:rsidRPr="00AA5B6B" w:rsidRDefault="00AA5B6B" w:rsidP="00AA5B6B">
      <w:pPr>
        <w:pStyle w:val="Brdtextmedindrag"/>
      </w:pPr>
    </w:p>
    <w:p w14:paraId="2EF6DB4C" w14:textId="77777777" w:rsidR="002734C2" w:rsidRDefault="002734C2" w:rsidP="00AA5B6B">
      <w:pPr>
        <w:pStyle w:val="Rubrik4utannumrering"/>
        <w:spacing w:before="120"/>
      </w:pPr>
      <w:r>
        <w:lastRenderedPageBreak/>
        <w:t>Ömsesidiga tjänstepensionsbolag</w:t>
      </w:r>
    </w:p>
    <w:p w14:paraId="4F47C554" w14:textId="77777777" w:rsidR="002734C2" w:rsidRPr="0002471D" w:rsidRDefault="002734C2" w:rsidP="00AA5B6B">
      <w:pPr>
        <w:pStyle w:val="Rubrik5utannumrering"/>
        <w:spacing w:before="0"/>
      </w:pPr>
      <w:r>
        <w:t>Tillämpning av lagen om ekonomiska föreningar</w:t>
      </w:r>
    </w:p>
    <w:p w14:paraId="0F6A15BD" w14:textId="77777777" w:rsidR="002734C2" w:rsidRPr="00EF01AD" w:rsidRDefault="002734C2" w:rsidP="00AA5B6B">
      <w:pPr>
        <w:pStyle w:val="Brdtext"/>
      </w:pPr>
      <w:r>
        <w:rPr>
          <w:b/>
        </w:rPr>
        <w:t>20</w:t>
      </w:r>
      <w:r w:rsidRPr="00EF01AD">
        <w:rPr>
          <w:b/>
        </w:rPr>
        <w:t> §</w:t>
      </w:r>
      <w:r w:rsidRPr="00EF01AD">
        <w:t>    </w:t>
      </w:r>
      <w:r>
        <w:t>Vid tillämpning av sådana</w:t>
      </w:r>
      <w:r w:rsidRPr="00EF01AD">
        <w:t xml:space="preserve"> bestämmelser </w:t>
      </w:r>
      <w:r>
        <w:t xml:space="preserve">i </w:t>
      </w:r>
      <w:r w:rsidRPr="00EF01AD">
        <w:t>lagen (2018:672) om ekonomiska föreningar som</w:t>
      </w:r>
      <w:r>
        <w:t xml:space="preserve"> det hänvisas till i </w:t>
      </w:r>
      <w:r w:rsidRPr="00F24C6A">
        <w:t>2</w:t>
      </w:r>
      <w:r>
        <w:t>2</w:t>
      </w:r>
      <w:r w:rsidRPr="00F24C6A">
        <w:t>–</w:t>
      </w:r>
      <w:r>
        <w:t>46</w:t>
      </w:r>
      <w:r w:rsidRPr="00F24C6A">
        <w:t> §§</w:t>
      </w:r>
      <w:r>
        <w:t xml:space="preserve"> eller i</w:t>
      </w:r>
      <w:r w:rsidRPr="00EF01AD">
        <w:t xml:space="preserve"> </w:t>
      </w:r>
      <w:r>
        <w:t>de bestämmelser som</w:t>
      </w:r>
      <w:r w:rsidRPr="00EF01AD">
        <w:t xml:space="preserve"> </w:t>
      </w:r>
      <w:r w:rsidRPr="00570E8A">
        <w:t>anges i</w:t>
      </w:r>
      <w:r w:rsidRPr="00EF01AD">
        <w:t xml:space="preserve"> 2</w:t>
      </w:r>
      <w:r>
        <w:t>1</w:t>
      </w:r>
      <w:r w:rsidRPr="00EF01AD">
        <w:t xml:space="preserve"> § ska det som </w:t>
      </w:r>
      <w:r w:rsidRPr="00570E8A">
        <w:t>sägs om</w:t>
      </w:r>
    </w:p>
    <w:p w14:paraId="73D0AE8D" w14:textId="77777777" w:rsidR="002734C2" w:rsidRPr="00A40155" w:rsidRDefault="002734C2" w:rsidP="002734C2">
      <w:pPr>
        <w:pStyle w:val="Brdtextmedindrag"/>
      </w:pPr>
      <w:r w:rsidRPr="00A40155">
        <w:t>1. </w:t>
      </w:r>
      <w:r>
        <w:t>ekonomisk förening avse ömsesidigt tjänstepensionsbolag</w:t>
      </w:r>
      <w:r w:rsidRPr="00A40155">
        <w:t xml:space="preserve">, </w:t>
      </w:r>
    </w:p>
    <w:p w14:paraId="27C54E96" w14:textId="77777777" w:rsidR="002734C2" w:rsidRPr="00A40155" w:rsidRDefault="002734C2" w:rsidP="002734C2">
      <w:pPr>
        <w:pStyle w:val="Brdtextmedindrag"/>
      </w:pPr>
      <w:r w:rsidRPr="00A40155">
        <w:t>2. </w:t>
      </w:r>
      <w:r>
        <w:t>medlem avse delägare</w:t>
      </w:r>
      <w:r w:rsidRPr="00A40155">
        <w:t xml:space="preserve">, </w:t>
      </w:r>
    </w:p>
    <w:p w14:paraId="5764919B" w14:textId="77777777" w:rsidR="002734C2" w:rsidRPr="00A40155" w:rsidRDefault="002734C2" w:rsidP="002734C2">
      <w:pPr>
        <w:pStyle w:val="Brdtextmedindrag"/>
        <w:jc w:val="left"/>
      </w:pPr>
      <w:r w:rsidRPr="00A40155">
        <w:t>3. </w:t>
      </w:r>
      <w:r>
        <w:t>stadgar avse bolagsordning</w:t>
      </w:r>
      <w:r w:rsidRPr="00740F65">
        <w:t>,</w:t>
      </w:r>
      <w:r>
        <w:t xml:space="preserve"> och</w:t>
      </w:r>
      <w:r w:rsidRPr="00A40155">
        <w:t xml:space="preserve"> </w:t>
      </w:r>
    </w:p>
    <w:p w14:paraId="4832BB3A" w14:textId="77777777" w:rsidR="002734C2" w:rsidRDefault="002734C2" w:rsidP="002734C2">
      <w:pPr>
        <w:pStyle w:val="Brdtextmedindrag"/>
        <w:jc w:val="left"/>
      </w:pPr>
      <w:r w:rsidRPr="00A40155">
        <w:t>4. </w:t>
      </w:r>
      <w:r>
        <w:t>föreningsstämma avse bolagsstämma.</w:t>
      </w:r>
      <w:r w:rsidRPr="00F92837">
        <w:t xml:space="preserve"> </w:t>
      </w:r>
    </w:p>
    <w:p w14:paraId="5D458AB1" w14:textId="77777777" w:rsidR="002734C2" w:rsidRDefault="002734C2" w:rsidP="002734C2">
      <w:pPr>
        <w:pStyle w:val="Brdtextmedindrag"/>
      </w:pPr>
      <w:r>
        <w:t>Hänvisningar i lagen om ekonomiska föreningar till bestämmelser i samma lag ska i förekommande fall avse de bestämmelser i denna lag eller i försäkringsrörelselagen (2010:2043) som gäller i stället för eller utöver bestämmelserna i lagen om ekonomiska föreningar.</w:t>
      </w:r>
    </w:p>
    <w:p w14:paraId="4FE69459" w14:textId="77777777" w:rsidR="002734C2" w:rsidRPr="00EB6AE1" w:rsidRDefault="002734C2" w:rsidP="00AA5B6B">
      <w:pPr>
        <w:pStyle w:val="Rubrik5utannumrering"/>
      </w:pPr>
      <w:r>
        <w:t xml:space="preserve">Tillämpning av </w:t>
      </w:r>
      <w:r w:rsidRPr="00DA6744">
        <w:t>försäkringsrörelselagen</w:t>
      </w:r>
    </w:p>
    <w:p w14:paraId="5BD5F153" w14:textId="77777777" w:rsidR="002734C2" w:rsidRDefault="002734C2" w:rsidP="002734C2">
      <w:pPr>
        <w:pStyle w:val="Brdtextefterstrecklista"/>
        <w:spacing w:before="0"/>
      </w:pPr>
      <w:r>
        <w:rPr>
          <w:b/>
        </w:rPr>
        <w:t>21</w:t>
      </w:r>
      <w:r w:rsidRPr="00AE192D">
        <w:rPr>
          <w:b/>
        </w:rPr>
        <w:t> §</w:t>
      </w:r>
      <w:r>
        <w:t>    Följande bestämmelser i 12 kap. försäkringsrörelselagen (2010:2043)</w:t>
      </w:r>
      <w:r w:rsidRPr="000268B4">
        <w:t xml:space="preserve"> </w:t>
      </w:r>
      <w:r>
        <w:t xml:space="preserve">ska tillämpas på ömsesidiga tjänstepensionsbolag: </w:t>
      </w:r>
    </w:p>
    <w:p w14:paraId="3997D292" w14:textId="77777777" w:rsidR="002734C2" w:rsidRDefault="002734C2" w:rsidP="002734C2">
      <w:pPr>
        <w:pStyle w:val="Brdtextmedindrag"/>
      </w:pPr>
      <w:r w:rsidRPr="006B769C">
        <w:t>–</w:t>
      </w:r>
      <w:r>
        <w:t> </w:t>
      </w:r>
      <w:r w:rsidRPr="001241B3">
        <w:t>1</w:t>
      </w:r>
      <w:r>
        <w:t xml:space="preserve"> § om delägare, </w:t>
      </w:r>
    </w:p>
    <w:p w14:paraId="10760794" w14:textId="77777777" w:rsidR="002734C2" w:rsidRDefault="002734C2" w:rsidP="002734C2">
      <w:pPr>
        <w:pStyle w:val="Brdtextmedindrag"/>
      </w:pPr>
      <w:r w:rsidRPr="006B769C">
        <w:t>–</w:t>
      </w:r>
      <w:r>
        <w:t> 4 § med definitioner,</w:t>
      </w:r>
    </w:p>
    <w:p w14:paraId="1B0D78C2" w14:textId="77777777" w:rsidR="002734C2" w:rsidRDefault="002734C2" w:rsidP="002734C2">
      <w:pPr>
        <w:pStyle w:val="Brdtextmedindrag"/>
      </w:pPr>
      <w:r>
        <w:t>– 4 a § om elektroniska hjälpmedel vid kallelser m.m.,</w:t>
      </w:r>
    </w:p>
    <w:p w14:paraId="6EDE6298" w14:textId="77777777" w:rsidR="002734C2" w:rsidRDefault="002734C2" w:rsidP="002734C2">
      <w:pPr>
        <w:pStyle w:val="Brdtextmedindrag"/>
      </w:pPr>
      <w:r w:rsidRPr="006B769C">
        <w:t>–</w:t>
      </w:r>
      <w:r>
        <w:t> 6–9 och 12–17 §§ om bildande av ett ömsesidigt försäkringsbolag,</w:t>
      </w:r>
    </w:p>
    <w:p w14:paraId="6479634B" w14:textId="77777777" w:rsidR="002734C2" w:rsidRDefault="002734C2" w:rsidP="002734C2">
      <w:pPr>
        <w:pStyle w:val="Brdtextmedindrag"/>
      </w:pPr>
      <w:r w:rsidRPr="006B769C">
        <w:t>–</w:t>
      </w:r>
      <w:r>
        <w:t> 18–22 §§ om registrering av bolaget,</w:t>
      </w:r>
    </w:p>
    <w:p w14:paraId="1FE31AAD" w14:textId="77777777" w:rsidR="002734C2" w:rsidRDefault="002734C2" w:rsidP="002734C2">
      <w:pPr>
        <w:pStyle w:val="Brdtextmedindrag"/>
      </w:pPr>
      <w:r w:rsidRPr="006B769C">
        <w:t>–</w:t>
      </w:r>
      <w:r>
        <w:t> 22 a § om ändring av bolagsordningen,</w:t>
      </w:r>
    </w:p>
    <w:p w14:paraId="66831DEF" w14:textId="77777777" w:rsidR="002734C2" w:rsidRDefault="002734C2" w:rsidP="002734C2">
      <w:pPr>
        <w:pStyle w:val="Brdtextmedindrag"/>
      </w:pPr>
      <w:r w:rsidRPr="006B769C">
        <w:t>–</w:t>
      </w:r>
      <w:r>
        <w:t> 23 § om förlagsinsatser,</w:t>
      </w:r>
    </w:p>
    <w:p w14:paraId="4F2057C7" w14:textId="77777777" w:rsidR="002734C2" w:rsidRDefault="002734C2" w:rsidP="002734C2">
      <w:pPr>
        <w:pStyle w:val="Brdtextmedindrag"/>
      </w:pPr>
      <w:r w:rsidRPr="006B769C">
        <w:t>–</w:t>
      </w:r>
      <w:r>
        <w:t> 25 och 26–30 §§ om bolagets ledning,</w:t>
      </w:r>
    </w:p>
    <w:p w14:paraId="26D45419" w14:textId="77777777" w:rsidR="002734C2" w:rsidRDefault="002734C2" w:rsidP="002734C2">
      <w:pPr>
        <w:pStyle w:val="Brdtextmedindrag"/>
      </w:pPr>
      <w:r w:rsidRPr="006B769C">
        <w:t>–</w:t>
      </w:r>
      <w:r>
        <w:t> 33–40 §§ om bolagsstämma,</w:t>
      </w:r>
    </w:p>
    <w:p w14:paraId="3AAAFEA7" w14:textId="77777777" w:rsidR="002734C2" w:rsidRDefault="002734C2" w:rsidP="002734C2">
      <w:pPr>
        <w:pStyle w:val="Brdtextmedindrag"/>
      </w:pPr>
      <w:r w:rsidRPr="006B769C">
        <w:t>–</w:t>
      </w:r>
      <w:r>
        <w:t> 43 § om kompetenskrav m.m. vid revision,</w:t>
      </w:r>
    </w:p>
    <w:p w14:paraId="4CF80FA7" w14:textId="77777777" w:rsidR="002734C2" w:rsidRDefault="002734C2" w:rsidP="002734C2">
      <w:pPr>
        <w:pStyle w:val="Brdtextmedindrag"/>
      </w:pPr>
      <w:r w:rsidRPr="006B769C">
        <w:t>–</w:t>
      </w:r>
      <w:r>
        <w:t> 44–62 §§ om allmän granskning,</w:t>
      </w:r>
    </w:p>
    <w:p w14:paraId="637D6257" w14:textId="77777777" w:rsidR="002734C2" w:rsidRDefault="002734C2" w:rsidP="002734C2">
      <w:pPr>
        <w:pStyle w:val="Brdtextmedindrag"/>
      </w:pPr>
      <w:r w:rsidRPr="006B769C">
        <w:t>–</w:t>
      </w:r>
      <w:r>
        <w:t> 63–67 §§ om vinstutdelning m.m.,</w:t>
      </w:r>
    </w:p>
    <w:p w14:paraId="5C329A4A" w14:textId="77777777" w:rsidR="002734C2" w:rsidRDefault="002734C2" w:rsidP="002734C2">
      <w:pPr>
        <w:pStyle w:val="Brdtextmedindrag"/>
      </w:pPr>
      <w:r w:rsidRPr="006B769C">
        <w:t>–</w:t>
      </w:r>
      <w:r>
        <w:t> 68–72 §§ om förlusttäckning och fördelning av överskott i ömsesidiga livförsäkringsbolag,</w:t>
      </w:r>
    </w:p>
    <w:p w14:paraId="1C55FE4C" w14:textId="77777777" w:rsidR="002734C2" w:rsidRDefault="002734C2" w:rsidP="002734C2">
      <w:pPr>
        <w:pStyle w:val="Brdtextmedindrag"/>
      </w:pPr>
      <w:r w:rsidRPr="006B769C">
        <w:t>–</w:t>
      </w:r>
      <w:r>
        <w:t> 76–78 §§ om likvidation,</w:t>
      </w:r>
    </w:p>
    <w:p w14:paraId="2A09754A" w14:textId="77777777" w:rsidR="002734C2" w:rsidRDefault="002734C2" w:rsidP="002734C2">
      <w:pPr>
        <w:pStyle w:val="Brdtextmedindrag"/>
      </w:pPr>
      <w:r w:rsidRPr="006B769C">
        <w:t>–</w:t>
      </w:r>
      <w:r>
        <w:t> 79 § om konkurs,</w:t>
      </w:r>
    </w:p>
    <w:p w14:paraId="47E55CE4" w14:textId="77777777" w:rsidR="002734C2" w:rsidRDefault="002734C2" w:rsidP="002734C2">
      <w:pPr>
        <w:pStyle w:val="Brdtextmedindrag"/>
      </w:pPr>
      <w:r w:rsidRPr="006B769C">
        <w:t>–</w:t>
      </w:r>
      <w:r>
        <w:t> 90 § om registrering m.m., och</w:t>
      </w:r>
    </w:p>
    <w:p w14:paraId="45297BD5" w14:textId="77777777" w:rsidR="002734C2" w:rsidRDefault="002734C2" w:rsidP="002734C2">
      <w:pPr>
        <w:pStyle w:val="Brdtextmedindrag"/>
      </w:pPr>
      <w:r w:rsidRPr="006B769C">
        <w:t>–</w:t>
      </w:r>
      <w:r>
        <w:t> 91 § om straff och vite.</w:t>
      </w:r>
    </w:p>
    <w:p w14:paraId="63806E86" w14:textId="77777777" w:rsidR="002734C2" w:rsidRDefault="002734C2" w:rsidP="002734C2">
      <w:pPr>
        <w:pStyle w:val="Brdtextmedindrag"/>
      </w:pPr>
      <w:r>
        <w:t>Vid tillämpning av bestämmelserna ska det som sägs om ömsesidiga försäkringsbolag och ömsesidiga livförsäkringsbolag avse ömsesidiga tjänstepensionsbolag.</w:t>
      </w:r>
    </w:p>
    <w:p w14:paraId="511CE3D8" w14:textId="77777777" w:rsidR="002734C2" w:rsidRPr="0002471D" w:rsidRDefault="002734C2" w:rsidP="002734C2">
      <w:pPr>
        <w:pStyle w:val="Rubrik5utannumrering"/>
      </w:pPr>
      <w:r w:rsidRPr="0002471D">
        <w:t>Ansvar för ett ömsesidigt tjänstepensionsbolags förpliktelser</w:t>
      </w:r>
    </w:p>
    <w:p w14:paraId="5C5DB527" w14:textId="77777777" w:rsidR="002734C2" w:rsidRPr="00410381" w:rsidRDefault="002734C2" w:rsidP="002734C2">
      <w:pPr>
        <w:pStyle w:val="Brdtext"/>
        <w:rPr>
          <w:b/>
        </w:rPr>
      </w:pPr>
      <w:r>
        <w:rPr>
          <w:b/>
        </w:rPr>
        <w:t>22</w:t>
      </w:r>
      <w:r>
        <w:t> </w:t>
      </w:r>
      <w:r w:rsidRPr="0058273C">
        <w:rPr>
          <w:b/>
        </w:rPr>
        <w:t>§</w:t>
      </w:r>
      <w:r w:rsidRPr="00675012">
        <w:t>    </w:t>
      </w:r>
      <w:r>
        <w:t>I ett ömsesidigt tjänstepensionsbolag har delägarna inte något per</w:t>
      </w:r>
      <w:r>
        <w:softHyphen/>
        <w:t>son</w:t>
      </w:r>
      <w:r>
        <w:softHyphen/>
        <w:t>ligt betalningsansvar för bolagets förpliktelser.</w:t>
      </w:r>
    </w:p>
    <w:p w14:paraId="11FB7149" w14:textId="5118CFF7" w:rsidR="002734C2" w:rsidRDefault="002734C2" w:rsidP="002734C2">
      <w:pPr>
        <w:pStyle w:val="Brdtextmedindrag"/>
      </w:pPr>
      <w:r>
        <w:t>I bolagsordningen för ett ömsesidigt tjänstepensionsbolag får det dock före</w:t>
      </w:r>
      <w:r>
        <w:softHyphen/>
        <w:t>skrivas att en delägare som i egenskap av arbetsgivare är försäkrings</w:t>
      </w:r>
      <w:r>
        <w:softHyphen/>
        <w:t xml:space="preserve">tagare ska </w:t>
      </w:r>
      <w:r w:rsidRPr="00D633AD">
        <w:t>täcka sådana skulder</w:t>
      </w:r>
      <w:r>
        <w:t xml:space="preserve">, avsättningar eller förluster i </w:t>
      </w:r>
      <w:r w:rsidRPr="0060551E">
        <w:t>tjänste</w:t>
      </w:r>
      <w:r>
        <w:softHyphen/>
      </w:r>
      <w:r w:rsidRPr="0060551E">
        <w:t>pen</w:t>
      </w:r>
      <w:r>
        <w:softHyphen/>
      </w:r>
      <w:r w:rsidRPr="0060551E">
        <w:t>sions</w:t>
      </w:r>
      <w:r w:rsidRPr="0060551E">
        <w:softHyphen/>
        <w:t>verksamhet</w:t>
      </w:r>
      <w:r w:rsidRPr="00D633AD">
        <w:t>en som bolaget inte kan täcka med e</w:t>
      </w:r>
      <w:r>
        <w:t>gna tillgångar eller me</w:t>
      </w:r>
      <w:r>
        <w:softHyphen/>
        <w:t xml:space="preserve">del, genom att göra kapitaltillskott till bolaget (uttaxering). </w:t>
      </w:r>
    </w:p>
    <w:p w14:paraId="7635C85F" w14:textId="77777777" w:rsidR="002734C2" w:rsidRPr="009D2625" w:rsidRDefault="002734C2" w:rsidP="002734C2">
      <w:pPr>
        <w:pStyle w:val="Rubrik5utannumrering"/>
      </w:pPr>
      <w:r w:rsidRPr="009D2625">
        <w:lastRenderedPageBreak/>
        <w:t>Bemyndigande</w:t>
      </w:r>
    </w:p>
    <w:p w14:paraId="0854CFF6" w14:textId="77777777" w:rsidR="002734C2" w:rsidRPr="007F3B9B" w:rsidRDefault="002734C2" w:rsidP="002734C2">
      <w:pPr>
        <w:pStyle w:val="Brdtext"/>
      </w:pPr>
      <w:r w:rsidRPr="009D2625">
        <w:rPr>
          <w:b/>
        </w:rPr>
        <w:t>23</w:t>
      </w:r>
      <w:r w:rsidRPr="009D2625">
        <w:t> </w:t>
      </w:r>
      <w:r w:rsidRPr="009D2625">
        <w:rPr>
          <w:b/>
        </w:rPr>
        <w:t>§</w:t>
      </w:r>
      <w:r w:rsidRPr="009D2625">
        <w:t>    Regeringen eller den myndighet som regeringen bestämmer får med</w:t>
      </w:r>
      <w:r>
        <w:softHyphen/>
      </w:r>
      <w:r w:rsidRPr="009D2625">
        <w:t>dela föreskrifter om att bestämmelserna om koncerner i denna lag, i föreskrifter</w:t>
      </w:r>
      <w:r>
        <w:t xml:space="preserve"> som har</w:t>
      </w:r>
      <w:r w:rsidRPr="009D2625">
        <w:t xml:space="preserve"> meddela</w:t>
      </w:r>
      <w:r>
        <w:t>ts</w:t>
      </w:r>
      <w:r w:rsidRPr="009D2625">
        <w:t xml:space="preserve"> med stöd av denna lag, i försäk</w:t>
      </w:r>
      <w:r>
        <w:softHyphen/>
      </w:r>
      <w:r w:rsidRPr="009D2625">
        <w:t>rings</w:t>
      </w:r>
      <w:r>
        <w:softHyphen/>
      </w:r>
      <w:r w:rsidRPr="009D2625">
        <w:t>rörelse</w:t>
      </w:r>
      <w:r>
        <w:softHyphen/>
      </w:r>
      <w:r w:rsidRPr="009D2625">
        <w:t xml:space="preserve">lagen (2010:2043), i föreskrifter </w:t>
      </w:r>
      <w:r>
        <w:t xml:space="preserve">som har </w:t>
      </w:r>
      <w:r w:rsidRPr="009D2625">
        <w:t>meddela</w:t>
      </w:r>
      <w:r>
        <w:t>ts</w:t>
      </w:r>
      <w:r w:rsidRPr="009D2625">
        <w:t xml:space="preserve"> med stöd av försäk</w:t>
      </w:r>
      <w:r>
        <w:softHyphen/>
      </w:r>
      <w:r w:rsidRPr="009D2625">
        <w:t>ringsrörelselagen och i lagen (2018:672) om ekonomiska föreningar</w:t>
      </w:r>
      <w:r w:rsidRPr="009D2625" w:rsidDel="006C0D29">
        <w:t xml:space="preserve">, </w:t>
      </w:r>
      <w:r w:rsidRPr="009D2625" w:rsidDel="00960F55">
        <w:t>ska gälla helt eller del</w:t>
      </w:r>
      <w:r>
        <w:softHyphen/>
      </w:r>
      <w:r w:rsidRPr="009D2625" w:rsidDel="00960F55">
        <w:t>vis för en grupp av företag som inte utgör</w:t>
      </w:r>
      <w:r>
        <w:t xml:space="preserve"> </w:t>
      </w:r>
      <w:r w:rsidRPr="009D2625" w:rsidDel="00960F55">
        <w:t>en</w:t>
      </w:r>
      <w:r>
        <w:t xml:space="preserve"> </w:t>
      </w:r>
      <w:r w:rsidRPr="009D2625" w:rsidDel="00960F55">
        <w:t>koncern</w:t>
      </w:r>
      <w:r>
        <w:t xml:space="preserve"> </w:t>
      </w:r>
      <w:r w:rsidRPr="009D2625" w:rsidDel="00960F55">
        <w:t>enligt</w:t>
      </w:r>
      <w:r>
        <w:t xml:space="preserve"> </w:t>
      </w:r>
      <w:r w:rsidRPr="009D2625" w:rsidDel="00960F55">
        <w:t>1</w:t>
      </w:r>
      <w:r w:rsidRPr="009D2625">
        <w:rPr>
          <w:i/>
        </w:rPr>
        <w:t> </w:t>
      </w:r>
      <w:r w:rsidRPr="009D2625">
        <w:t>kap</w:t>
      </w:r>
      <w:r>
        <w:t xml:space="preserve">. </w:t>
      </w:r>
      <w:r w:rsidRPr="009D2625">
        <w:t>10–14 §§</w:t>
      </w:r>
      <w:r>
        <w:t xml:space="preserve"> </w:t>
      </w:r>
      <w:r w:rsidRPr="009D2625">
        <w:t>lagen om ekonomiska föreningar, men som har en gemensam eller i huvudsak gemensam led</w:t>
      </w:r>
      <w:r>
        <w:softHyphen/>
      </w:r>
      <w:r w:rsidRPr="009D2625">
        <w:t>ning.</w:t>
      </w:r>
    </w:p>
    <w:p w14:paraId="38BAD620" w14:textId="77777777" w:rsidR="002734C2" w:rsidRDefault="002734C2" w:rsidP="002734C2">
      <w:pPr>
        <w:pStyle w:val="Rubrik5utannumrering"/>
      </w:pPr>
      <w:r>
        <w:t>Återbetalning av garantikapital</w:t>
      </w:r>
    </w:p>
    <w:p w14:paraId="72B56795" w14:textId="77777777" w:rsidR="002734C2" w:rsidRDefault="002734C2" w:rsidP="00AA5B6B">
      <w:pPr>
        <w:pStyle w:val="Brdtext"/>
      </w:pPr>
      <w:r>
        <w:rPr>
          <w:b/>
        </w:rPr>
        <w:t>24</w:t>
      </w:r>
      <w:r>
        <w:t> </w:t>
      </w:r>
      <w:r w:rsidRPr="0058273C">
        <w:rPr>
          <w:b/>
        </w:rPr>
        <w:t>§</w:t>
      </w:r>
      <w:r>
        <w:t xml:space="preserve">    Garantikapitalet </w:t>
      </w:r>
      <w:r w:rsidRPr="008B7661">
        <w:t>ska betalas tillbaka</w:t>
      </w:r>
      <w:r>
        <w:t xml:space="preserve"> när det inte längre behövs för att verk</w:t>
      </w:r>
      <w:r w:rsidRPr="0060551E">
        <w:t>samheten</w:t>
      </w:r>
      <w:r>
        <w:t xml:space="preserve"> ska kunna drivas ändamålsenligt och en återbetalning är förenlig med bestämmelserna om kapitalbasens sammansättning och storlek i 7 kap. Bestämmelser om villkor för sådan återbetalning finns i 12 kap. 66 § försäkringsrörelselagen (2010:2043).</w:t>
      </w:r>
    </w:p>
    <w:p w14:paraId="3453B6CA" w14:textId="77777777" w:rsidR="002734C2" w:rsidRPr="00162957" w:rsidRDefault="002734C2" w:rsidP="00AA5B6B">
      <w:pPr>
        <w:pStyle w:val="Brdtextmedindrag"/>
      </w:pPr>
      <w:r>
        <w:t xml:space="preserve">Garantikapitalet ska också </w:t>
      </w:r>
      <w:r w:rsidRPr="008B7661">
        <w:t>betalas tillbaka</w:t>
      </w:r>
      <w:r>
        <w:t xml:space="preserve"> om inte registrering sker en</w:t>
      </w:r>
      <w:r>
        <w:softHyphen/>
        <w:t>ligt 12 kap. 18 § försäkringsrörelselagen.</w:t>
      </w:r>
    </w:p>
    <w:p w14:paraId="0A98405F" w14:textId="77777777" w:rsidR="002734C2" w:rsidRDefault="002734C2" w:rsidP="002734C2">
      <w:pPr>
        <w:pStyle w:val="Rubrik5utannumrering"/>
      </w:pPr>
      <w:r>
        <w:t>Bolagsordningens innehåll</w:t>
      </w:r>
    </w:p>
    <w:p w14:paraId="0DEA3FF3" w14:textId="77777777" w:rsidR="002734C2" w:rsidRDefault="002734C2" w:rsidP="002734C2">
      <w:pPr>
        <w:pStyle w:val="Brdtextmedindrag"/>
        <w:ind w:firstLine="0"/>
      </w:pPr>
      <w:r>
        <w:rPr>
          <w:b/>
        </w:rPr>
        <w:t>25</w:t>
      </w:r>
      <w:r>
        <w:t> </w:t>
      </w:r>
      <w:r w:rsidRPr="0058273C">
        <w:rPr>
          <w:b/>
        </w:rPr>
        <w:t>§</w:t>
      </w:r>
      <w:r w:rsidRPr="00B40C4F">
        <w:t>    </w:t>
      </w:r>
      <w:r w:rsidRPr="00704242">
        <w:t xml:space="preserve">Ett ömsesidigt tjänstepensionsbolags bolagsordning ska </w:t>
      </w:r>
      <w:r>
        <w:t>innehålla uppgifter om</w:t>
      </w:r>
      <w:r w:rsidRPr="00704242">
        <w:t xml:space="preserve"> </w:t>
      </w:r>
    </w:p>
    <w:p w14:paraId="6EA41308" w14:textId="77777777" w:rsidR="002734C2" w:rsidRPr="00A40155" w:rsidRDefault="002734C2" w:rsidP="002734C2">
      <w:pPr>
        <w:pStyle w:val="Brdtextmedindrag"/>
      </w:pPr>
      <w:r w:rsidRPr="00A40155">
        <w:t>1. bolagets f</w:t>
      </w:r>
      <w:r>
        <w:t>öretagsnamn</w:t>
      </w:r>
      <w:r w:rsidRPr="00A40155">
        <w:t xml:space="preserve">, </w:t>
      </w:r>
    </w:p>
    <w:p w14:paraId="277B1E3B" w14:textId="77777777" w:rsidR="002734C2" w:rsidRPr="00A40155" w:rsidRDefault="002734C2" w:rsidP="002734C2">
      <w:pPr>
        <w:pStyle w:val="Brdtextmedindrag"/>
      </w:pPr>
      <w:r w:rsidRPr="00A40155">
        <w:t xml:space="preserve">2. den ort i Sverige där bolagets styrelse ska ha sitt säte, </w:t>
      </w:r>
    </w:p>
    <w:p w14:paraId="39438EE2" w14:textId="77777777" w:rsidR="002734C2" w:rsidRPr="00A40155" w:rsidRDefault="002734C2" w:rsidP="002734C2">
      <w:pPr>
        <w:pStyle w:val="Brdtextmedindrag"/>
      </w:pPr>
      <w:r w:rsidRPr="00A40155">
        <w:t>3. </w:t>
      </w:r>
      <w:r w:rsidRPr="00740F65">
        <w:t xml:space="preserve">föremålet för bolagets </w:t>
      </w:r>
      <w:r w:rsidRPr="008B6F87">
        <w:t>verksamhet</w:t>
      </w:r>
      <w:r w:rsidRPr="008B6F87" w:rsidDel="008201CA">
        <w:t xml:space="preserve"> </w:t>
      </w:r>
      <w:r w:rsidRPr="008B6F87">
        <w:t>och vilka</w:t>
      </w:r>
      <w:r>
        <w:t xml:space="preserve"> försäkringsklasser verk</w:t>
      </w:r>
      <w:r>
        <w:softHyphen/>
        <w:t>sam</w:t>
      </w:r>
      <w:r>
        <w:softHyphen/>
        <w:t>heten ska avse,</w:t>
      </w:r>
      <w:r w:rsidRPr="00A40155">
        <w:t xml:space="preserve"> </w:t>
      </w:r>
    </w:p>
    <w:p w14:paraId="6FCD3895" w14:textId="77777777" w:rsidR="002734C2" w:rsidRPr="00A40155" w:rsidRDefault="002734C2" w:rsidP="00AA5B6B">
      <w:pPr>
        <w:pStyle w:val="Brdtextmedindrag"/>
      </w:pPr>
      <w:r w:rsidRPr="00A40155">
        <w:t>4. </w:t>
      </w:r>
      <w:r>
        <w:t>huruvida bolaget ska driva tjänstepensionsverksamhet</w:t>
      </w:r>
      <w:r w:rsidRPr="00F92837">
        <w:t xml:space="preserve"> utanför EES, </w:t>
      </w:r>
    </w:p>
    <w:p w14:paraId="2F00AD15" w14:textId="77777777" w:rsidR="002734C2" w:rsidRPr="00A40155" w:rsidRDefault="002734C2" w:rsidP="002734C2">
      <w:pPr>
        <w:pStyle w:val="Brdtextmedindrag"/>
      </w:pPr>
      <w:r w:rsidRPr="00A40155">
        <w:t>5. antalet eller lägsta och högsta antalet av de styrelseledamöter, revis</w:t>
      </w:r>
      <w:r>
        <w:softHyphen/>
      </w:r>
      <w:r w:rsidRPr="00A40155">
        <w:t>o</w:t>
      </w:r>
      <w:r>
        <w:softHyphen/>
      </w:r>
      <w:r w:rsidRPr="00A40155">
        <w:t>r</w:t>
      </w:r>
      <w:r>
        <w:softHyphen/>
      </w:r>
      <w:r w:rsidRPr="00A40155">
        <w:t>er och eventuella styrelsesuppleanter som får utses av bolags</w:t>
      </w:r>
      <w:r>
        <w:softHyphen/>
      </w:r>
      <w:r w:rsidRPr="00A40155">
        <w:t>stämman</w:t>
      </w:r>
      <w:r>
        <w:t xml:space="preserve"> och</w:t>
      </w:r>
      <w:r w:rsidRPr="00A40155">
        <w:t xml:space="preserve"> tiden för styrelseledamöternas och revisorernas uppdrag, </w:t>
      </w:r>
    </w:p>
    <w:p w14:paraId="47FCC955" w14:textId="77777777" w:rsidR="002734C2" w:rsidRPr="00A40155" w:rsidRDefault="002734C2" w:rsidP="002734C2">
      <w:pPr>
        <w:pStyle w:val="Brdtextmedindrag"/>
      </w:pPr>
      <w:r w:rsidRPr="00A40155">
        <w:t>6. </w:t>
      </w:r>
      <w:r w:rsidRPr="002531DE">
        <w:t xml:space="preserve">den krets av </w:t>
      </w:r>
      <w:r w:rsidRPr="00410381">
        <w:t>försäkrade</w:t>
      </w:r>
      <w:r w:rsidRPr="002531DE">
        <w:t xml:space="preserve"> som i denna egenskap är delägare, om inte bara </w:t>
      </w:r>
      <w:r w:rsidRPr="00ED311A">
        <w:t xml:space="preserve">försäkringstagarna </w:t>
      </w:r>
      <w:r w:rsidRPr="002531DE">
        <w:t>är delägare,</w:t>
      </w:r>
      <w:r w:rsidRPr="00A40155">
        <w:t xml:space="preserve"> </w:t>
      </w:r>
    </w:p>
    <w:p w14:paraId="47C49F64" w14:textId="77777777" w:rsidR="002734C2" w:rsidRPr="00A40155" w:rsidRDefault="002734C2" w:rsidP="002734C2">
      <w:pPr>
        <w:pStyle w:val="Brdtextmedindrag"/>
      </w:pPr>
      <w:r w:rsidRPr="00A40155">
        <w:t xml:space="preserve">7. garantikapitalet, </w:t>
      </w:r>
    </w:p>
    <w:p w14:paraId="5D238D2D" w14:textId="77777777" w:rsidR="002734C2" w:rsidRPr="00A40155" w:rsidRDefault="002734C2" w:rsidP="002734C2">
      <w:pPr>
        <w:pStyle w:val="Brdtextmedindrag"/>
      </w:pPr>
      <w:r w:rsidRPr="00A40155">
        <w:t xml:space="preserve">8. regler för hur rösträtten och förslagsrätten </w:t>
      </w:r>
      <w:r w:rsidRPr="00AD22DF">
        <w:t>ska utövas, hur beslut ska fattas på stämman och i vilken</w:t>
      </w:r>
      <w:r w:rsidRPr="00A40155">
        <w:t xml:space="preserve"> utsträckning garanterna ska ha rösträtt, </w:t>
      </w:r>
    </w:p>
    <w:p w14:paraId="37EBECFC" w14:textId="77777777" w:rsidR="002734C2" w:rsidRPr="00A40155" w:rsidRDefault="002734C2" w:rsidP="00AA5B6B">
      <w:pPr>
        <w:pStyle w:val="Brdtextmedindrag"/>
      </w:pPr>
      <w:r w:rsidRPr="00A40155">
        <w:t xml:space="preserve">9. för vilka </w:t>
      </w:r>
      <w:r>
        <w:t xml:space="preserve">slag av </w:t>
      </w:r>
      <w:r w:rsidRPr="00A40155">
        <w:t>för</w:t>
      </w:r>
      <w:r>
        <w:t>säkringar</w:t>
      </w:r>
      <w:r w:rsidRPr="00A40155">
        <w:t xml:space="preserve">, i vilka situationer, intill vilket belopp </w:t>
      </w:r>
      <w:r w:rsidRPr="00681582">
        <w:t xml:space="preserve">eller </w:t>
      </w:r>
      <w:r>
        <w:t xml:space="preserve">vilken </w:t>
      </w:r>
      <w:r w:rsidRPr="00681582">
        <w:t>andel</w:t>
      </w:r>
      <w:r w:rsidRPr="00A40155">
        <w:t xml:space="preserve"> och i vilken ordning uttaxering kan </w:t>
      </w:r>
      <w:r>
        <w:t>göras</w:t>
      </w:r>
      <w:r w:rsidRPr="00A40155">
        <w:t xml:space="preserve"> </w:t>
      </w:r>
      <w:r>
        <w:t>hos</w:t>
      </w:r>
      <w:r w:rsidRPr="00A40155">
        <w:t xml:space="preserve"> </w:t>
      </w:r>
      <w:r w:rsidRPr="00257310">
        <w:t>delägare som i egenskap av</w:t>
      </w:r>
      <w:r>
        <w:t xml:space="preserve"> arbetsgivare </w:t>
      </w:r>
      <w:r w:rsidRPr="00257310">
        <w:t>är försäkringstagare</w:t>
      </w:r>
      <w:r w:rsidRPr="00A40155">
        <w:t xml:space="preserve"> </w:t>
      </w:r>
      <w:r>
        <w:t>och</w:t>
      </w:r>
      <w:r w:rsidRPr="00A40155">
        <w:t xml:space="preserve"> hur uttaxeringen ska genomföras, </w:t>
      </w:r>
    </w:p>
    <w:p w14:paraId="70EF6020" w14:textId="77777777" w:rsidR="002734C2" w:rsidRDefault="002734C2" w:rsidP="002734C2">
      <w:pPr>
        <w:pStyle w:val="Brdtextmedindrag"/>
      </w:pPr>
      <w:r w:rsidDel="00D66999">
        <w:t>10</w:t>
      </w:r>
      <w:r w:rsidRPr="00A40155">
        <w:t>. i vilken ordning garanterna ska betala in det tecknade garanti</w:t>
      </w:r>
      <w:r>
        <w:softHyphen/>
      </w:r>
      <w:r w:rsidRPr="00A40155">
        <w:t xml:space="preserve">kapitalet, </w:t>
      </w:r>
    </w:p>
    <w:p w14:paraId="2A47B100" w14:textId="77777777" w:rsidR="002734C2" w:rsidRPr="00A40155" w:rsidRDefault="002734C2" w:rsidP="002734C2">
      <w:pPr>
        <w:pStyle w:val="Brdtextmedindrag"/>
      </w:pPr>
      <w:r w:rsidRPr="00A40155">
        <w:t>11. </w:t>
      </w:r>
      <w:r>
        <w:t>huruvida</w:t>
      </w:r>
      <w:r w:rsidRPr="00A40155">
        <w:t xml:space="preserve"> och i vilken ordning </w:t>
      </w:r>
      <w:r w:rsidRPr="00410381">
        <w:t>vinst ska delas ut till</w:t>
      </w:r>
      <w:r w:rsidRPr="00A40155">
        <w:t xml:space="preserve"> garanterna och i vilken ordning garantikapitalet </w:t>
      </w:r>
      <w:r w:rsidRPr="00AD22DF">
        <w:t>ska betalas tillbaka</w:t>
      </w:r>
      <w:r w:rsidRPr="00A40155">
        <w:t xml:space="preserve">, </w:t>
      </w:r>
    </w:p>
    <w:p w14:paraId="1B5E0CC4" w14:textId="77777777" w:rsidR="002734C2" w:rsidRPr="00A40155" w:rsidRDefault="002734C2" w:rsidP="002734C2">
      <w:pPr>
        <w:pStyle w:val="Brdtextmedindrag"/>
      </w:pPr>
      <w:r w:rsidRPr="00A40155">
        <w:t>12. </w:t>
      </w:r>
      <w:r>
        <w:t xml:space="preserve">hur en bolagsstämma ska </w:t>
      </w:r>
      <w:r w:rsidRPr="00A40155">
        <w:t>sammankalla</w:t>
      </w:r>
      <w:r>
        <w:t>s</w:t>
      </w:r>
      <w:r w:rsidRPr="00A40155">
        <w:t xml:space="preserve">, </w:t>
      </w:r>
    </w:p>
    <w:p w14:paraId="021C84C9" w14:textId="77777777" w:rsidR="002734C2" w:rsidRPr="00A40155" w:rsidRDefault="002734C2" w:rsidP="002734C2">
      <w:pPr>
        <w:pStyle w:val="Brdtextmedindrag"/>
      </w:pPr>
      <w:r w:rsidRPr="00A40155">
        <w:t>13. </w:t>
      </w:r>
      <w:r>
        <w:t>de</w:t>
      </w:r>
      <w:r w:rsidRPr="00A40155">
        <w:t xml:space="preserve"> ärenden som ska förekomma på en ordinarie </w:t>
      </w:r>
      <w:r>
        <w:t>bolags</w:t>
      </w:r>
      <w:r w:rsidRPr="00A40155">
        <w:t xml:space="preserve">stämma, </w:t>
      </w:r>
    </w:p>
    <w:p w14:paraId="1B1ED4BC" w14:textId="77777777" w:rsidR="002734C2" w:rsidRPr="00A40155" w:rsidRDefault="002734C2" w:rsidP="002734C2">
      <w:pPr>
        <w:pStyle w:val="Brdtextmedindrag"/>
      </w:pPr>
      <w:r w:rsidRPr="00A40155">
        <w:t xml:space="preserve">14. de regler enligt vilka bolagsstämman får förfoga över bolagets vinst </w:t>
      </w:r>
      <w:r w:rsidRPr="002531DE">
        <w:t>eller på annat sätt täcka bolagets förlust</w:t>
      </w:r>
      <w:r w:rsidRPr="00A40155">
        <w:t xml:space="preserve">, </w:t>
      </w:r>
    </w:p>
    <w:p w14:paraId="08D3EF3E" w14:textId="77777777" w:rsidR="002734C2" w:rsidRPr="00A40155" w:rsidRDefault="002734C2" w:rsidP="002734C2">
      <w:pPr>
        <w:pStyle w:val="Brdtextmedindrag"/>
      </w:pPr>
      <w:r w:rsidRPr="00A40155">
        <w:t xml:space="preserve">15. antal och sammanlagt belopp av de </w:t>
      </w:r>
      <w:r>
        <w:t>tjänstepensions</w:t>
      </w:r>
      <w:r w:rsidRPr="00A40155">
        <w:t>för</w:t>
      </w:r>
      <w:r>
        <w:t>säkringar</w:t>
      </w:r>
      <w:r w:rsidRPr="00A40155">
        <w:t xml:space="preserve"> som ska vara tecknade innan bolaget kan anses bildat, </w:t>
      </w:r>
    </w:p>
    <w:p w14:paraId="458DD7D1" w14:textId="77777777" w:rsidR="002734C2" w:rsidRPr="00A40155" w:rsidRDefault="002734C2" w:rsidP="002734C2">
      <w:pPr>
        <w:pStyle w:val="Brdtextmedindrag"/>
      </w:pPr>
      <w:r w:rsidRPr="00A40155">
        <w:lastRenderedPageBreak/>
        <w:t>16. hur tillgångarna ska fördelas mellan delägarna vid bolagets upp</w:t>
      </w:r>
      <w:r>
        <w:softHyphen/>
      </w:r>
      <w:r w:rsidRPr="00A40155">
        <w:t xml:space="preserve">lösning, </w:t>
      </w:r>
    </w:p>
    <w:p w14:paraId="6D9D52E7" w14:textId="77777777" w:rsidR="002734C2" w:rsidRDefault="002734C2" w:rsidP="002734C2">
      <w:pPr>
        <w:pStyle w:val="Brdtextmedindrag"/>
      </w:pPr>
      <w:r>
        <w:t xml:space="preserve">17. huruvida </w:t>
      </w:r>
      <w:r w:rsidRPr="00A40155">
        <w:t xml:space="preserve">förlagsinsatser som avses i </w:t>
      </w:r>
      <w:r w:rsidRPr="002531DE">
        <w:t>11</w:t>
      </w:r>
      <w:r>
        <w:t> kap.</w:t>
      </w:r>
      <w:r w:rsidRPr="002531DE">
        <w:t xml:space="preserve"> lagen (2018:</w:t>
      </w:r>
      <w:r>
        <w:t>672</w:t>
      </w:r>
      <w:r w:rsidRPr="002531DE">
        <w:t>)</w:t>
      </w:r>
      <w:r w:rsidRPr="00A40155">
        <w:t xml:space="preserve"> om ekonomiska föreningar</w:t>
      </w:r>
      <w:r w:rsidRPr="00E73C53">
        <w:t xml:space="preserve"> </w:t>
      </w:r>
      <w:r w:rsidRPr="00A40155">
        <w:t>ska förekomma</w:t>
      </w:r>
      <w:r>
        <w:t xml:space="preserve"> och vad</w:t>
      </w:r>
      <w:r w:rsidRPr="00A40155">
        <w:t xml:space="preserve"> </w:t>
      </w:r>
      <w:r>
        <w:t>som i så fall ska gälla för dem,</w:t>
      </w:r>
      <w:r w:rsidRPr="002531DE">
        <w:t xml:space="preserve"> </w:t>
      </w:r>
      <w:r w:rsidRPr="00A40155">
        <w:t>och</w:t>
      </w:r>
    </w:p>
    <w:p w14:paraId="478249ED" w14:textId="77777777" w:rsidR="002734C2" w:rsidRDefault="002734C2" w:rsidP="002734C2">
      <w:pPr>
        <w:pStyle w:val="Brdtextmedindrag"/>
      </w:pPr>
      <w:r>
        <w:t>18. huruvida</w:t>
      </w:r>
      <w:r w:rsidRPr="00704242">
        <w:t xml:space="preserve"> bolaget ska ha euro som redovisningsvaluta</w:t>
      </w:r>
      <w:r>
        <w:t>.</w:t>
      </w:r>
    </w:p>
    <w:p w14:paraId="6C5AD30D" w14:textId="77777777" w:rsidR="002734C2" w:rsidRDefault="002734C2" w:rsidP="002734C2">
      <w:pPr>
        <w:pStyle w:val="Rubrik5utannumrering"/>
      </w:pPr>
      <w:r>
        <w:t>Tillämpliga bestämmelser om bolagets ledning</w:t>
      </w:r>
    </w:p>
    <w:p w14:paraId="735F7E46" w14:textId="77777777" w:rsidR="002734C2" w:rsidRDefault="002734C2" w:rsidP="00AA5B6B">
      <w:pPr>
        <w:pStyle w:val="Brdtext"/>
      </w:pPr>
      <w:r>
        <w:rPr>
          <w:b/>
        </w:rPr>
        <w:t>26</w:t>
      </w:r>
      <w:r w:rsidRPr="00DB04CB">
        <w:t> </w:t>
      </w:r>
      <w:r>
        <w:rPr>
          <w:b/>
        </w:rPr>
        <w:t>§</w:t>
      </w:r>
      <w:r w:rsidRPr="00DB04CB">
        <w:t>    </w:t>
      </w:r>
      <w:r>
        <w:t xml:space="preserve">Bestämmelserna om föreningens ledning i </w:t>
      </w:r>
      <w:r w:rsidRPr="002531DE">
        <w:t>7</w:t>
      </w:r>
      <w:r>
        <w:t> kap.</w:t>
      </w:r>
      <w:r w:rsidRPr="002531DE">
        <w:t xml:space="preserve"> lagen (2018:</w:t>
      </w:r>
      <w:r>
        <w:t>672) om ekonomiska före</w:t>
      </w:r>
      <w:r>
        <w:softHyphen/>
        <w:t>ning</w:t>
      </w:r>
      <w:r>
        <w:softHyphen/>
      </w:r>
      <w:r>
        <w:softHyphen/>
        <w:t>ar ska tillämpas på ömsesidiga tjänste</w:t>
      </w:r>
      <w:r>
        <w:softHyphen/>
        <w:t>pen</w:t>
      </w:r>
      <w:r>
        <w:softHyphen/>
        <w:t>si</w:t>
      </w:r>
      <w:r>
        <w:softHyphen/>
        <w:t>ons</w:t>
      </w:r>
      <w:r>
        <w:softHyphen/>
      </w:r>
      <w:r>
        <w:softHyphen/>
        <w:t>bolag med de undantag och tillägg som följer av 27 § i detta kapitel och av 12 kap. 25 och 26–30 §§ försäkringsrörelselagen (2010:2043).</w:t>
      </w:r>
    </w:p>
    <w:p w14:paraId="317C3AA4" w14:textId="77777777" w:rsidR="002734C2" w:rsidRDefault="002734C2" w:rsidP="002734C2">
      <w:pPr>
        <w:pStyle w:val="Rubrik5utannumrering"/>
      </w:pPr>
      <w:r>
        <w:t>Revisionsutskott</w:t>
      </w:r>
    </w:p>
    <w:p w14:paraId="05E27F1F" w14:textId="77777777" w:rsidR="002734C2" w:rsidRDefault="002734C2" w:rsidP="002734C2">
      <w:pPr>
        <w:pStyle w:val="Brdtext"/>
      </w:pPr>
      <w:r>
        <w:rPr>
          <w:b/>
        </w:rPr>
        <w:t>27</w:t>
      </w:r>
      <w:r w:rsidRPr="00DB04CB">
        <w:t> </w:t>
      </w:r>
      <w:r>
        <w:rPr>
          <w:b/>
        </w:rPr>
        <w:t>§</w:t>
      </w:r>
      <w:r w:rsidRPr="00DB04CB">
        <w:t>    </w:t>
      </w:r>
      <w:r>
        <w:t xml:space="preserve">I fråga om revisionsutskott ska ett ömsesidigt tjänstepensionsbolag anses som en sådan ekonomisk förening som avses i </w:t>
      </w:r>
      <w:r w:rsidRPr="002531DE">
        <w:t>7</w:t>
      </w:r>
      <w:r>
        <w:t> kap.</w:t>
      </w:r>
      <w:r w:rsidRPr="002531DE">
        <w:t xml:space="preserve"> </w:t>
      </w:r>
      <w:r w:rsidRPr="00410381">
        <w:t>4</w:t>
      </w:r>
      <w:r w:rsidRPr="002531DE">
        <w:t>7</w:t>
      </w:r>
      <w:r>
        <w:t> §</w:t>
      </w:r>
      <w:r w:rsidRPr="002531DE">
        <w:t xml:space="preserve"> lagen (2018:</w:t>
      </w:r>
      <w:r>
        <w:t>672) om ekonomiska föreningar.</w:t>
      </w:r>
    </w:p>
    <w:p w14:paraId="5D337E0F" w14:textId="77777777" w:rsidR="002734C2" w:rsidRDefault="002734C2" w:rsidP="002734C2">
      <w:pPr>
        <w:pStyle w:val="Rubrik5utannumrering"/>
      </w:pPr>
      <w:r>
        <w:t>Tillämpliga bestämmelser om bolagsstämma</w:t>
      </w:r>
    </w:p>
    <w:p w14:paraId="1B77EF53" w14:textId="77777777" w:rsidR="002734C2" w:rsidRDefault="002734C2" w:rsidP="002734C2">
      <w:pPr>
        <w:pStyle w:val="Brdtext"/>
      </w:pPr>
      <w:r>
        <w:rPr>
          <w:b/>
        </w:rPr>
        <w:t>28</w:t>
      </w:r>
      <w:r w:rsidRPr="00DB04CB">
        <w:t> </w:t>
      </w:r>
      <w:r>
        <w:rPr>
          <w:b/>
        </w:rPr>
        <w:t>§</w:t>
      </w:r>
      <w:r w:rsidRPr="00DB04CB">
        <w:t>    </w:t>
      </w:r>
      <w:r>
        <w:t>Bestämmelserna om föreningsstämma i 6 kap. lagen (2018:672) om ekonomiska föreningar ska tillämpas på ömsesidiga tjänstepensionsbolag med de undantag och tillägg som följer av 29 § i detta kapitel och 12 kap. 29 och 33–40 §§ försäkringsrörelselagen (2010:2043).</w:t>
      </w:r>
    </w:p>
    <w:p w14:paraId="63250FE1" w14:textId="77777777" w:rsidR="002734C2" w:rsidRDefault="002734C2" w:rsidP="002734C2">
      <w:pPr>
        <w:pStyle w:val="Rubrik5utannumrering"/>
      </w:pPr>
      <w:r>
        <w:t>Kungörande av beslut om uttaxering</w:t>
      </w:r>
    </w:p>
    <w:p w14:paraId="1FDF0494" w14:textId="77777777" w:rsidR="002734C2" w:rsidRDefault="002734C2" w:rsidP="002734C2">
      <w:pPr>
        <w:pStyle w:val="Brdtext"/>
      </w:pPr>
      <w:r>
        <w:rPr>
          <w:b/>
        </w:rPr>
        <w:t>29</w:t>
      </w:r>
      <w:r>
        <w:t> </w:t>
      </w:r>
      <w:r w:rsidRPr="007947BE">
        <w:rPr>
          <w:b/>
        </w:rPr>
        <w:t>§</w:t>
      </w:r>
      <w:r>
        <w:t xml:space="preserve">    Ett beslut om att ändra bolagsordningen i fråga om delägarnas ansvar vid uttaxering enligt </w:t>
      </w:r>
      <w:r w:rsidRPr="000A7C2D">
        <w:t>2</w:t>
      </w:r>
      <w:r>
        <w:t>2</w:t>
      </w:r>
      <w:r w:rsidRPr="000D7333">
        <w:t> § andra stycket</w:t>
      </w:r>
      <w:r>
        <w:t xml:space="preserve"> ska kungöras i Post- och Inrikes Tidningar och den eller de orts</w:t>
      </w:r>
      <w:r>
        <w:softHyphen/>
        <w:t>tidningar som styrelsen bestämmer. Beslutet ska kungöras genast efter att det har registrerats. Dessutom ska en underrättelse om beslutet skickas till varje delägare vars postadress är känd.</w:t>
      </w:r>
    </w:p>
    <w:p w14:paraId="49BF7370" w14:textId="77777777" w:rsidR="002734C2" w:rsidRDefault="002734C2" w:rsidP="002734C2">
      <w:pPr>
        <w:pStyle w:val="Rubrik5utannumrering"/>
      </w:pPr>
      <w:r>
        <w:t>Tillämpliga bestämmelser om revision och särskild granskning</w:t>
      </w:r>
    </w:p>
    <w:p w14:paraId="50BC6914" w14:textId="77777777" w:rsidR="002734C2" w:rsidRDefault="002734C2" w:rsidP="002734C2">
      <w:pPr>
        <w:pStyle w:val="Brdtext"/>
      </w:pPr>
      <w:r>
        <w:rPr>
          <w:b/>
        </w:rPr>
        <w:t>30</w:t>
      </w:r>
      <w:r w:rsidRPr="0058273C">
        <w:t> </w:t>
      </w:r>
      <w:r>
        <w:rPr>
          <w:b/>
        </w:rPr>
        <w:t>§</w:t>
      </w:r>
      <w:r w:rsidRPr="007947BE">
        <w:t>    </w:t>
      </w:r>
      <w:r w:rsidRPr="002957E9">
        <w:t>Bestämmelserna om revision och särskild granskning i 8 och 9 kap. lagen (2018:672) om ekonomiska föreningar</w:t>
      </w:r>
      <w:r>
        <w:t xml:space="preserve"> ska tillämpas på ömsesidiga tjänste</w:t>
      </w:r>
      <w:r>
        <w:softHyphen/>
        <w:t>pensionsbolag med de avvikelser och tillägg som följer av 31–34 §§ i detta kapitel och 12 kap. 43 § försäkringsrörelselagen (2010:2043).</w:t>
      </w:r>
    </w:p>
    <w:p w14:paraId="6717F27D" w14:textId="77777777" w:rsidR="002734C2" w:rsidRDefault="002734C2" w:rsidP="002734C2">
      <w:pPr>
        <w:pStyle w:val="Rubrik5utannumrering"/>
      </w:pPr>
      <w:r>
        <w:t xml:space="preserve">Revisorns uppdragstid </w:t>
      </w:r>
    </w:p>
    <w:p w14:paraId="1CBE9787" w14:textId="77777777" w:rsidR="002734C2" w:rsidRDefault="002734C2" w:rsidP="002734C2">
      <w:pPr>
        <w:pStyle w:val="Brdtext"/>
      </w:pPr>
      <w:r>
        <w:rPr>
          <w:b/>
        </w:rPr>
        <w:t>31</w:t>
      </w:r>
      <w:r w:rsidRPr="0058273C">
        <w:t> </w:t>
      </w:r>
      <w:r>
        <w:rPr>
          <w:b/>
        </w:rPr>
        <w:t>§</w:t>
      </w:r>
      <w:r w:rsidRPr="007947BE">
        <w:t>    I</w:t>
      </w:r>
      <w:r>
        <w:t xml:space="preserve"> fråga om uppdragstid för revisorn ska ett ömsesidigt tjänste</w:t>
      </w:r>
      <w:r>
        <w:softHyphen/>
        <w:t>pen</w:t>
      </w:r>
      <w:r>
        <w:softHyphen/>
        <w:t>si</w:t>
      </w:r>
      <w:r>
        <w:softHyphen/>
        <w:t>ons</w:t>
      </w:r>
      <w:r>
        <w:softHyphen/>
        <w:t xml:space="preserve">bolag anses som en sådan ekonomisk förening som avses i </w:t>
      </w:r>
      <w:r w:rsidRPr="002531DE">
        <w:t>8</w:t>
      </w:r>
      <w:r>
        <w:t> kap.</w:t>
      </w:r>
      <w:r w:rsidRPr="002531DE">
        <w:t xml:space="preserve"> </w:t>
      </w:r>
      <w:r w:rsidRPr="00410381">
        <w:t>54</w:t>
      </w:r>
      <w:r>
        <w:t> §</w:t>
      </w:r>
      <w:r w:rsidRPr="002531DE">
        <w:t xml:space="preserve"> lagen (2018:</w:t>
      </w:r>
      <w:r>
        <w:t>672</w:t>
      </w:r>
      <w:r w:rsidRPr="002531DE">
        <w:t>)</w:t>
      </w:r>
      <w:r>
        <w:t xml:space="preserve"> om ekonomiska föreningar. Möjligheten enligt den para</w:t>
      </w:r>
      <w:r>
        <w:softHyphen/>
        <w:t>graf</w:t>
      </w:r>
      <w:r>
        <w:softHyphen/>
        <w:t>en att förlänga revisionsuppdraget till högst tjugo eller tjugofyra år gäller dock inte uppdrag i ett ömsesidigt tjänstepensionsbolag.</w:t>
      </w:r>
    </w:p>
    <w:p w14:paraId="56C7E205" w14:textId="77777777" w:rsidR="002734C2" w:rsidRDefault="002734C2" w:rsidP="002734C2">
      <w:pPr>
        <w:pStyle w:val="Rubrik5utannumrering"/>
      </w:pPr>
      <w:r>
        <w:lastRenderedPageBreak/>
        <w:t xml:space="preserve">Revisionsberättelsen </w:t>
      </w:r>
    </w:p>
    <w:p w14:paraId="4D36BAB3" w14:textId="77777777" w:rsidR="002734C2" w:rsidRDefault="002734C2" w:rsidP="002734C2">
      <w:pPr>
        <w:pStyle w:val="Brdtext"/>
      </w:pPr>
      <w:r>
        <w:rPr>
          <w:b/>
        </w:rPr>
        <w:t>32</w:t>
      </w:r>
      <w:r w:rsidRPr="0058273C">
        <w:t> </w:t>
      </w:r>
      <w:r>
        <w:rPr>
          <w:b/>
        </w:rPr>
        <w:t>§</w:t>
      </w:r>
      <w:r w:rsidRPr="0058273C">
        <w:t>    </w:t>
      </w:r>
      <w:r>
        <w:t>I fråga om revisionsberättelsens innehåll ska ett ömsesidigt tjänste</w:t>
      </w:r>
      <w:r>
        <w:softHyphen/>
        <w:t>pen</w:t>
      </w:r>
      <w:r>
        <w:softHyphen/>
        <w:t>si</w:t>
      </w:r>
      <w:r>
        <w:softHyphen/>
        <w:t>ons</w:t>
      </w:r>
      <w:r>
        <w:softHyphen/>
        <w:t xml:space="preserve">bolag anses som en sådan ekonomisk förening som avses i </w:t>
      </w:r>
      <w:r w:rsidRPr="002531DE">
        <w:t>8</w:t>
      </w:r>
      <w:r>
        <w:t> kap.</w:t>
      </w:r>
      <w:r w:rsidRPr="002531DE">
        <w:t xml:space="preserve"> </w:t>
      </w:r>
      <w:r w:rsidRPr="00410381">
        <w:t>5</w:t>
      </w:r>
      <w:r>
        <w:t>6–59 §</w:t>
      </w:r>
      <w:r w:rsidRPr="002531DE">
        <w:t>§ lagen (2018:</w:t>
      </w:r>
      <w:r>
        <w:t>672</w:t>
      </w:r>
      <w:r w:rsidRPr="002531DE">
        <w:t>)</w:t>
      </w:r>
      <w:r>
        <w:t xml:space="preserve"> om ekonomiska föreningar.</w:t>
      </w:r>
    </w:p>
    <w:p w14:paraId="47A5398C" w14:textId="77777777" w:rsidR="002734C2" w:rsidRDefault="002734C2" w:rsidP="002734C2">
      <w:pPr>
        <w:pStyle w:val="Rubrik5utannumrering"/>
      </w:pPr>
      <w:r>
        <w:t xml:space="preserve">Koncernrevision </w:t>
      </w:r>
    </w:p>
    <w:p w14:paraId="289D8581" w14:textId="77777777" w:rsidR="002734C2" w:rsidRDefault="002734C2" w:rsidP="002734C2">
      <w:pPr>
        <w:pStyle w:val="Brdtext"/>
      </w:pPr>
      <w:r>
        <w:rPr>
          <w:b/>
        </w:rPr>
        <w:t>33 §</w:t>
      </w:r>
      <w:r w:rsidRPr="0058273C">
        <w:t>    </w:t>
      </w:r>
      <w:r>
        <w:t xml:space="preserve">I fråga om koncernrevision ska ett ömsesidigt tjänstepensionsbolag anses som en sådan ekonomisk förening som avses i </w:t>
      </w:r>
      <w:r w:rsidRPr="002531DE">
        <w:t>8</w:t>
      </w:r>
      <w:r>
        <w:t> kap.</w:t>
      </w:r>
      <w:r w:rsidRPr="002531DE">
        <w:t xml:space="preserve"> </w:t>
      </w:r>
      <w:r w:rsidRPr="00410381">
        <w:t>60</w:t>
      </w:r>
      <w:r>
        <w:t> §</w:t>
      </w:r>
      <w:r w:rsidRPr="002531DE">
        <w:t xml:space="preserve"> lagen (2018:</w:t>
      </w:r>
      <w:r>
        <w:t>672</w:t>
      </w:r>
      <w:r w:rsidRPr="002531DE">
        <w:t>)</w:t>
      </w:r>
      <w:r>
        <w:t xml:space="preserve"> om ekonomiska föreningar.</w:t>
      </w:r>
    </w:p>
    <w:p w14:paraId="3E1770F1" w14:textId="77777777" w:rsidR="002734C2" w:rsidRDefault="002734C2" w:rsidP="002734C2">
      <w:pPr>
        <w:pStyle w:val="Rubrik5utannumrering"/>
      </w:pPr>
      <w:r>
        <w:t>Domstols entledigande av revisorn</w:t>
      </w:r>
    </w:p>
    <w:p w14:paraId="2454A78B" w14:textId="77777777" w:rsidR="002734C2" w:rsidRDefault="002734C2" w:rsidP="002734C2">
      <w:pPr>
        <w:pStyle w:val="Brdtext"/>
      </w:pPr>
      <w:r>
        <w:rPr>
          <w:b/>
        </w:rPr>
        <w:t>34</w:t>
      </w:r>
      <w:r>
        <w:t> </w:t>
      </w:r>
      <w:r w:rsidRPr="0058273C">
        <w:rPr>
          <w:b/>
        </w:rPr>
        <w:t>§</w:t>
      </w:r>
      <w:r>
        <w:t xml:space="preserve">    I fråga om en domstols entledigande av revisorn ska ett ömsesidigt tjänstepensionsbolag anses som en sådan ekonomisk förening som avses i </w:t>
      </w:r>
      <w:r w:rsidRPr="002531DE">
        <w:t>8</w:t>
      </w:r>
      <w:r>
        <w:t> kap.</w:t>
      </w:r>
      <w:r w:rsidRPr="002531DE">
        <w:t xml:space="preserve"> </w:t>
      </w:r>
      <w:r w:rsidRPr="00410381">
        <w:t>55</w:t>
      </w:r>
      <w:r>
        <w:t> §</w:t>
      </w:r>
      <w:r w:rsidRPr="002531DE">
        <w:t xml:space="preserve"> lagen (2018:</w:t>
      </w:r>
      <w:r>
        <w:t>672</w:t>
      </w:r>
      <w:r w:rsidRPr="002531DE">
        <w:t>)</w:t>
      </w:r>
      <w:r>
        <w:t xml:space="preserve"> om ekonomiska föreningar.</w:t>
      </w:r>
    </w:p>
    <w:p w14:paraId="5EAC38BD" w14:textId="77777777" w:rsidR="002734C2" w:rsidRDefault="002734C2" w:rsidP="002734C2">
      <w:pPr>
        <w:pStyle w:val="Rubrik5utannumrering"/>
      </w:pPr>
      <w:r>
        <w:t xml:space="preserve">EU:s revisorsförordning </w:t>
      </w:r>
    </w:p>
    <w:p w14:paraId="1009A22D" w14:textId="77777777" w:rsidR="002734C2" w:rsidRDefault="002734C2" w:rsidP="002734C2">
      <w:pPr>
        <w:pStyle w:val="Brdtext"/>
      </w:pPr>
      <w:r>
        <w:rPr>
          <w:b/>
        </w:rPr>
        <w:t>35</w:t>
      </w:r>
      <w:r w:rsidRPr="0058273C">
        <w:t> </w:t>
      </w:r>
      <w:r>
        <w:rPr>
          <w:b/>
        </w:rPr>
        <w:t>§</w:t>
      </w:r>
      <w:r w:rsidRPr="0058273C">
        <w:t>    </w:t>
      </w:r>
      <w:r w:rsidRPr="00F92837">
        <w:t>Bestämmelser om revision av ömsesidiga tjänstepensionsbolag finns även i Europaparlamentets och rådets förordning (EU) nr 537/2014.</w:t>
      </w:r>
    </w:p>
    <w:p w14:paraId="5C9F40F5" w14:textId="77777777" w:rsidR="002734C2" w:rsidRDefault="002734C2" w:rsidP="002734C2">
      <w:pPr>
        <w:pStyle w:val="Rubrik5utannumrering"/>
      </w:pPr>
      <w:r>
        <w:t>Frivillig likvidation</w:t>
      </w:r>
    </w:p>
    <w:p w14:paraId="648BE213" w14:textId="77777777" w:rsidR="002734C2" w:rsidRDefault="002734C2" w:rsidP="002734C2">
      <w:pPr>
        <w:pStyle w:val="Brdtext"/>
      </w:pPr>
      <w:r>
        <w:rPr>
          <w:b/>
        </w:rPr>
        <w:t>36</w:t>
      </w:r>
      <w:r w:rsidRPr="0058273C">
        <w:t> </w:t>
      </w:r>
      <w:r>
        <w:rPr>
          <w:b/>
        </w:rPr>
        <w:t>§</w:t>
      </w:r>
      <w:r w:rsidRPr="0058273C">
        <w:t>    </w:t>
      </w:r>
      <w:r>
        <w:t>Beslut om frivillig likvidation av ett ömsesidigt tjänstepensions</w:t>
      </w:r>
      <w:r>
        <w:softHyphen/>
        <w:t>bolag fattas av bolagsstämman. För beslut om likvidation i andra fall än när det finns grund för tvångslikvidation enligt 37 § krävs a</w:t>
      </w:r>
      <w:r w:rsidRPr="00A90A95">
        <w:t>tt det stöds av</w:t>
      </w:r>
      <w:r>
        <w:t xml:space="preserve"> två tredjedelar av samtliga röstande. </w:t>
      </w:r>
      <w:r w:rsidRPr="00A90A95">
        <w:t>Mer långtgående villkor</w:t>
      </w:r>
      <w:r>
        <w:t xml:space="preserve"> för att beslu</w:t>
      </w:r>
      <w:r>
        <w:softHyphen/>
        <w:t>tet ska bli giltigt får föreskrivas i bolagsordningen.</w:t>
      </w:r>
    </w:p>
    <w:p w14:paraId="656CE265" w14:textId="77777777" w:rsidR="002734C2" w:rsidRDefault="002734C2" w:rsidP="002734C2">
      <w:pPr>
        <w:pStyle w:val="Brdtextmedindrag"/>
      </w:pPr>
      <w:r>
        <w:t>När det finns grund för tvångslikvidation enligt 37 § gäller beslutet ome</w:t>
      </w:r>
      <w:r>
        <w:softHyphen/>
        <w:t>delbart. I övriga fall får bolagsstämman bestämma att beslutet om likvida</w:t>
      </w:r>
      <w:r>
        <w:softHyphen/>
        <w:t>tion ska gälla omedelbart eller från och med en viss senare dag.</w:t>
      </w:r>
    </w:p>
    <w:p w14:paraId="1D362153" w14:textId="77777777" w:rsidR="002734C2" w:rsidRPr="00AB1D2B" w:rsidRDefault="002734C2" w:rsidP="00AA5B6B">
      <w:pPr>
        <w:pStyle w:val="Brdtextmedindrag"/>
      </w:pPr>
      <w:r>
        <w:t>Bestämmelsen om anmälan av beslutet i 17 kap. 9 § lagen (2018:672) om ekonomiska föreningar ska tillämpas på ömsesidiga tjänstepensions</w:t>
      </w:r>
      <w:r>
        <w:softHyphen/>
        <w:t>bolag.</w:t>
      </w:r>
    </w:p>
    <w:p w14:paraId="40A91E75" w14:textId="77777777" w:rsidR="002734C2" w:rsidRPr="00214D4F" w:rsidRDefault="002734C2" w:rsidP="00673CB8">
      <w:pPr>
        <w:pStyle w:val="Rubrik5utannumrering"/>
      </w:pPr>
      <w:r w:rsidRPr="00214D4F">
        <w:t>Tvångslikvidation</w:t>
      </w:r>
    </w:p>
    <w:p w14:paraId="330235E9" w14:textId="77777777" w:rsidR="002734C2" w:rsidRDefault="002734C2" w:rsidP="002734C2">
      <w:pPr>
        <w:pStyle w:val="Brdtext"/>
      </w:pPr>
      <w:r>
        <w:rPr>
          <w:b/>
        </w:rPr>
        <w:t>37</w:t>
      </w:r>
      <w:r>
        <w:t> </w:t>
      </w:r>
      <w:r w:rsidRPr="0058273C">
        <w:rPr>
          <w:b/>
        </w:rPr>
        <w:t>§</w:t>
      </w:r>
      <w:r>
        <w:t>    </w:t>
      </w:r>
      <w:bookmarkStart w:id="22" w:name="_Hlk11166309"/>
      <w:r w:rsidRPr="0018170B">
        <w:t xml:space="preserve">Bestämmelsen om </w:t>
      </w:r>
      <w:r>
        <w:t>allmän domstols</w:t>
      </w:r>
      <w:r w:rsidRPr="0018170B">
        <w:t xml:space="preserve"> beslut om likvidation </w:t>
      </w:r>
      <w:r w:rsidRPr="00A90A95">
        <w:t>i 17 kap. 16 § första stycket 1 lagen (2018:672) om ekonomiska föreningar</w:t>
      </w:r>
      <w:r w:rsidRPr="0018170B">
        <w:t xml:space="preserve"> ska </w:t>
      </w:r>
      <w:r>
        <w:t>tillämpas</w:t>
      </w:r>
      <w:r w:rsidRPr="0018170B">
        <w:t xml:space="preserve"> </w:t>
      </w:r>
      <w:r>
        <w:t>på</w:t>
      </w:r>
      <w:r w:rsidRPr="0018170B">
        <w:t xml:space="preserve"> ömsesidiga </w:t>
      </w:r>
      <w:r>
        <w:t>tjänstepensions</w:t>
      </w:r>
      <w:r w:rsidRPr="0018170B">
        <w:t xml:space="preserve">bolag. Bolagsverket ska besluta att ett ömsesidigt </w:t>
      </w:r>
      <w:r>
        <w:t>tjänstepensions</w:t>
      </w:r>
      <w:r w:rsidRPr="0018170B">
        <w:t>bolag ska gå i likvidation</w:t>
      </w:r>
      <w:r>
        <w:t>,</w:t>
      </w:r>
      <w:r w:rsidRPr="0018170B">
        <w:t xml:space="preserve"> om </w:t>
      </w:r>
    </w:p>
    <w:p w14:paraId="76DB0974" w14:textId="77777777" w:rsidR="002734C2" w:rsidRDefault="002734C2" w:rsidP="002734C2">
      <w:pPr>
        <w:pStyle w:val="Brdtextmedindrag"/>
      </w:pPr>
      <w:r w:rsidRPr="0018170B">
        <w:t>1.</w:t>
      </w:r>
      <w:r>
        <w:t> </w:t>
      </w:r>
      <w:r w:rsidRPr="0018170B">
        <w:t xml:space="preserve">bolagets hela försäkringsbestånd har överlåtits, </w:t>
      </w:r>
    </w:p>
    <w:p w14:paraId="4C0690DD" w14:textId="77777777" w:rsidR="002734C2" w:rsidRDefault="002734C2" w:rsidP="002734C2">
      <w:pPr>
        <w:pStyle w:val="Brdtextmedindrag"/>
      </w:pPr>
      <w:r w:rsidRPr="0018170B">
        <w:t>2.</w:t>
      </w:r>
      <w:r>
        <w:t> </w:t>
      </w:r>
      <w:r w:rsidRPr="0018170B">
        <w:t xml:space="preserve">ett tillstånd att driva </w:t>
      </w:r>
      <w:r>
        <w:t>tjänstepensionsverksamhet som tjänstepensions</w:t>
      </w:r>
      <w:r>
        <w:softHyphen/>
        <w:t>företag</w:t>
      </w:r>
      <w:r w:rsidRPr="0018170B">
        <w:t xml:space="preserve"> för en bestämd tid har gått ut utan att något nytt tillstånd har </w:t>
      </w:r>
      <w:r>
        <w:t>getts</w:t>
      </w:r>
      <w:r w:rsidRPr="0018170B">
        <w:t>,</w:t>
      </w:r>
    </w:p>
    <w:p w14:paraId="32F05384" w14:textId="77777777" w:rsidR="002734C2" w:rsidRDefault="002734C2" w:rsidP="00AA5B6B">
      <w:pPr>
        <w:pStyle w:val="Brdtextmedindrag"/>
      </w:pPr>
      <w:r w:rsidRPr="0018170B">
        <w:t>3.</w:t>
      </w:r>
      <w:r>
        <w:t> </w:t>
      </w:r>
      <w:r w:rsidRPr="0018170B">
        <w:t xml:space="preserve">tillståndet att driva </w:t>
      </w:r>
      <w:r>
        <w:t>tjänstepensionsverksamhet som tjänstepensions</w:t>
      </w:r>
      <w:r>
        <w:softHyphen/>
        <w:t>företag</w:t>
      </w:r>
      <w:r w:rsidRPr="0018170B">
        <w:t xml:space="preserve"> </w:t>
      </w:r>
      <w:r w:rsidRPr="00ED311A">
        <w:t xml:space="preserve">har återkallats utan att bolaget i stället har fått ett tillstånd att driva försäkringsrörelse enligt </w:t>
      </w:r>
      <w:r>
        <w:t>försäkringsrörelselagen</w:t>
      </w:r>
      <w:r w:rsidRPr="00ED311A">
        <w:t xml:space="preserve"> (2010:2043)</w:t>
      </w:r>
      <w:r w:rsidRPr="0018170B">
        <w:t>, eller</w:t>
      </w:r>
    </w:p>
    <w:p w14:paraId="48C0B1A4" w14:textId="11986C97" w:rsidR="002734C2" w:rsidRDefault="002734C2" w:rsidP="00AA5B6B">
      <w:pPr>
        <w:pStyle w:val="Brdtextmedindrag"/>
      </w:pPr>
      <w:r>
        <w:t>4</w:t>
      </w:r>
      <w:r w:rsidRPr="0018170B">
        <w:t>.</w:t>
      </w:r>
      <w:r>
        <w:t> </w:t>
      </w:r>
      <w:r w:rsidRPr="00A90A95">
        <w:t>bolaget</w:t>
      </w:r>
      <w:r w:rsidRPr="00A90A95" w:rsidDel="00140901">
        <w:t xml:space="preserve"> </w:t>
      </w:r>
      <w:r w:rsidRPr="00A90A95">
        <w:t>inte har någon behörig styrelse eller verkställande direktör som är anmäld till försäkringsregistret.</w:t>
      </w:r>
      <w:r w:rsidRPr="0018170B">
        <w:t xml:space="preserve"> </w:t>
      </w:r>
    </w:p>
    <w:bookmarkEnd w:id="22"/>
    <w:p w14:paraId="236BAD62" w14:textId="24728AAB" w:rsidR="002734C2" w:rsidRDefault="002734C2" w:rsidP="00AA5B6B">
      <w:pPr>
        <w:pStyle w:val="Brdtextmedindrag"/>
      </w:pPr>
      <w:r>
        <w:t>En f</w:t>
      </w:r>
      <w:r w:rsidRPr="0018170B">
        <w:t>råg</w:t>
      </w:r>
      <w:r>
        <w:t>a</w:t>
      </w:r>
      <w:r w:rsidRPr="0018170B">
        <w:t xml:space="preserve"> om likvidation enligt första stycket</w:t>
      </w:r>
      <w:r>
        <w:t xml:space="preserve"> </w:t>
      </w:r>
      <w:r w:rsidRPr="0018170B">
        <w:t xml:space="preserve">prövas på ansökan av styrelsen, </w:t>
      </w:r>
      <w:r>
        <w:t xml:space="preserve">en </w:t>
      </w:r>
      <w:r w:rsidRPr="0018170B">
        <w:t xml:space="preserve">styrelseledamot, </w:t>
      </w:r>
      <w:r>
        <w:t xml:space="preserve">den </w:t>
      </w:r>
      <w:r w:rsidRPr="0018170B">
        <w:t>verkställande direktören</w:t>
      </w:r>
      <w:r>
        <w:t>,</w:t>
      </w:r>
      <w:r w:rsidRPr="0018170B">
        <w:t xml:space="preserve"> </w:t>
      </w:r>
      <w:r>
        <w:t xml:space="preserve">en </w:t>
      </w:r>
      <w:r w:rsidRPr="0018170B">
        <w:t xml:space="preserve">delägare eller </w:t>
      </w:r>
      <w:r>
        <w:t xml:space="preserve">en </w:t>
      </w:r>
      <w:r w:rsidRPr="0018170B">
        <w:t>röstberättigad som inte är delägare</w:t>
      </w:r>
      <w:r w:rsidRPr="00D8492B">
        <w:t xml:space="preserve"> </w:t>
      </w:r>
      <w:r w:rsidRPr="0018170B">
        <w:t xml:space="preserve">eller på anmälan av </w:t>
      </w:r>
      <w:r>
        <w:t>Finans</w:t>
      </w:r>
      <w:r w:rsidR="00966FBE">
        <w:softHyphen/>
      </w:r>
      <w:r>
        <w:t>inspektionen</w:t>
      </w:r>
      <w:r w:rsidRPr="0018170B">
        <w:t xml:space="preserve">. I de fall som avses i </w:t>
      </w:r>
      <w:r>
        <w:t>första</w:t>
      </w:r>
      <w:r w:rsidRPr="0018170B">
        <w:t xml:space="preserve"> stycket</w:t>
      </w:r>
      <w:r>
        <w:t> </w:t>
      </w:r>
      <w:r w:rsidRPr="0018170B">
        <w:t xml:space="preserve">4 prövas frågan även på </w:t>
      </w:r>
      <w:r w:rsidRPr="0018170B">
        <w:lastRenderedPageBreak/>
        <w:t>ansökan av en borgenär eller någon annan vars rätt kan vara beroende av att det finns någon som kan företräda bolaget.</w:t>
      </w:r>
      <w:r w:rsidRPr="00822D93">
        <w:t xml:space="preserve"> </w:t>
      </w:r>
      <w:r w:rsidRPr="0018170B">
        <w:t xml:space="preserve">I de fall som avses i </w:t>
      </w:r>
      <w:r>
        <w:t>första</w:t>
      </w:r>
      <w:r w:rsidRPr="0018170B">
        <w:t xml:space="preserve"> stycket</w:t>
      </w:r>
      <w:r>
        <w:t> </w:t>
      </w:r>
      <w:r w:rsidRPr="0018170B">
        <w:t xml:space="preserve">3 ska beslut om likvidation </w:t>
      </w:r>
      <w:r>
        <w:t xml:space="preserve">fattas </w:t>
      </w:r>
      <w:r w:rsidRPr="0018170B">
        <w:t>så snart det är praktiskt möjligt, dock senast dagen efter det att ansökan eller anmälan om likvidation kom in till Bolagsverket.</w:t>
      </w:r>
    </w:p>
    <w:p w14:paraId="74E7430B" w14:textId="77777777" w:rsidR="002734C2" w:rsidRDefault="002734C2" w:rsidP="002734C2">
      <w:pPr>
        <w:pStyle w:val="Brdtextmedindrag"/>
      </w:pPr>
      <w:r>
        <w:t>B</w:t>
      </w:r>
      <w:r w:rsidRPr="0018170B">
        <w:t>eslut o</w:t>
      </w:r>
      <w:r>
        <w:t>m likvidation ska inte meddelas</w:t>
      </w:r>
      <w:r w:rsidRPr="0018170B">
        <w:t xml:space="preserve"> om det styrks att likvidations</w:t>
      </w:r>
      <w:r>
        <w:softHyphen/>
      </w:r>
      <w:r w:rsidRPr="0018170B">
        <w:t>grunden upphört under ärend</w:t>
      </w:r>
      <w:r>
        <w:softHyphen/>
      </w:r>
      <w:r w:rsidRPr="0018170B">
        <w:t>ets handläggning</w:t>
      </w:r>
      <w:r>
        <w:t>.</w:t>
      </w:r>
      <w:r w:rsidRPr="0018170B">
        <w:t xml:space="preserve"> </w:t>
      </w:r>
      <w:r>
        <w:t>Ett beslut</w:t>
      </w:r>
      <w:r w:rsidRPr="0018170B">
        <w:t xml:space="preserve"> om likvidation gäller omedelbart.</w:t>
      </w:r>
    </w:p>
    <w:p w14:paraId="6703F0E8" w14:textId="77777777" w:rsidR="002734C2" w:rsidRDefault="002734C2" w:rsidP="00AA5B6B">
      <w:pPr>
        <w:pStyle w:val="Brdtextmedindrag"/>
      </w:pPr>
      <w:r>
        <w:t>Bestämmelser om allmän domstols beslut om likvidation vid konkurs finns i 18 kap. 13 och 14 §§ lagen om ekonomiska föreningar.</w:t>
      </w:r>
    </w:p>
    <w:p w14:paraId="1D3DF47C" w14:textId="77777777" w:rsidR="002734C2" w:rsidRDefault="002734C2" w:rsidP="00AA5B6B">
      <w:pPr>
        <w:pStyle w:val="Rubrik5utannumrering"/>
      </w:pPr>
      <w:r>
        <w:t>Tillämpliga bestämmelser om genomförande av likvidationen</w:t>
      </w:r>
    </w:p>
    <w:p w14:paraId="6CD90AB7" w14:textId="3FEF1FDB" w:rsidR="002734C2" w:rsidRDefault="002734C2" w:rsidP="002734C2">
      <w:pPr>
        <w:pStyle w:val="Brdtext"/>
      </w:pPr>
      <w:r>
        <w:rPr>
          <w:b/>
        </w:rPr>
        <w:t>38</w:t>
      </w:r>
      <w:r w:rsidRPr="00640C08">
        <w:rPr>
          <w:b/>
        </w:rPr>
        <w:t> §</w:t>
      </w:r>
      <w:r w:rsidRPr="00640C08">
        <w:t>    </w:t>
      </w:r>
      <w:r>
        <w:t>F</w:t>
      </w:r>
      <w:r w:rsidRPr="00A90A95">
        <w:t xml:space="preserve">ör </w:t>
      </w:r>
      <w:r>
        <w:t xml:space="preserve">genomförandet av en </w:t>
      </w:r>
      <w:r w:rsidRPr="00A90A95">
        <w:t>likvidation</w:t>
      </w:r>
      <w:r w:rsidDel="00DD5EEF">
        <w:t xml:space="preserve"> </w:t>
      </w:r>
      <w:r>
        <w:t xml:space="preserve">tillämpas </w:t>
      </w:r>
      <w:r w:rsidRPr="00A90A95">
        <w:t>17 kap.</w:t>
      </w:r>
      <w:r>
        <w:t xml:space="preserve"> 12,</w:t>
      </w:r>
      <w:r w:rsidRPr="00A90A95">
        <w:t xml:space="preserve"> 18, 19 och 23–45 §§ </w:t>
      </w:r>
      <w:r w:rsidRPr="00410381">
        <w:t>la</w:t>
      </w:r>
      <w:r>
        <w:t xml:space="preserve">gen </w:t>
      </w:r>
      <w:r w:rsidRPr="00410381">
        <w:t>(2018:</w:t>
      </w:r>
      <w:r>
        <w:t>672) om ekonomiska föreningar med de tillägg som föreskrivs i 12 kap. 76–78 §§ försäkringsrörelselagen (2010:2043). I</w:t>
      </w:r>
      <w:r w:rsidR="001D10B9">
        <w:t> </w:t>
      </w:r>
      <w:r>
        <w:t xml:space="preserve">ärenden om likvidation enligt 37 § första stycket 3 tillämpas dock inte </w:t>
      </w:r>
      <w:r w:rsidRPr="00A90A95">
        <w:t xml:space="preserve">17 kap. </w:t>
      </w:r>
      <w:r>
        <w:t xml:space="preserve">12 och </w:t>
      </w:r>
      <w:r w:rsidRPr="00A90A95">
        <w:t>18 </w:t>
      </w:r>
      <w:r>
        <w:t>§</w:t>
      </w:r>
      <w:r w:rsidRPr="00A90A95">
        <w:t>§</w:t>
      </w:r>
      <w:r>
        <w:t xml:space="preserve"> lagen om ekonomiska föreningar.</w:t>
      </w:r>
    </w:p>
    <w:p w14:paraId="5D7D0E3B" w14:textId="77777777" w:rsidR="002734C2" w:rsidRPr="0053764B" w:rsidRDefault="002734C2" w:rsidP="00AA5B6B">
      <w:pPr>
        <w:pStyle w:val="Rubrik5utannumrering"/>
      </w:pPr>
      <w:r w:rsidRPr="0053764B">
        <w:t>Överlåtande bolag vid fusion</w:t>
      </w:r>
    </w:p>
    <w:p w14:paraId="2197E219" w14:textId="77777777" w:rsidR="002734C2" w:rsidRPr="000306D6" w:rsidRDefault="002734C2" w:rsidP="00AA5B6B">
      <w:pPr>
        <w:pStyle w:val="Brdtext"/>
      </w:pPr>
      <w:r w:rsidRPr="009C1EF1">
        <w:rPr>
          <w:b/>
        </w:rPr>
        <w:t>39 §</w:t>
      </w:r>
      <w:r w:rsidRPr="00640C08">
        <w:t>    </w:t>
      </w:r>
      <w:r w:rsidRPr="007B2321">
        <w:t xml:space="preserve">Ett ömsesidigt </w:t>
      </w:r>
      <w:r>
        <w:t>tjänstepension</w:t>
      </w:r>
      <w:r w:rsidRPr="007B2321">
        <w:t xml:space="preserve">sbolag får vara överlåtande bolag vid en fusion bara om ett annat ömsesidigt </w:t>
      </w:r>
      <w:r>
        <w:t>tjänstepension</w:t>
      </w:r>
      <w:r w:rsidRPr="007B2321">
        <w:t xml:space="preserve">sbolag eller </w:t>
      </w:r>
      <w:r>
        <w:t xml:space="preserve">en </w:t>
      </w:r>
      <w:r w:rsidRPr="007B2321">
        <w:t>mot</w:t>
      </w:r>
      <w:r>
        <w:softHyphen/>
      </w:r>
      <w:r w:rsidRPr="007B2321">
        <w:t>svarande juridisk person med hemvist i ett annat land inom EES är övertagande bolag</w:t>
      </w:r>
      <w:r>
        <w:t>.</w:t>
      </w:r>
    </w:p>
    <w:p w14:paraId="5AC9ABCD" w14:textId="77777777" w:rsidR="002734C2" w:rsidRDefault="002734C2" w:rsidP="002734C2">
      <w:pPr>
        <w:pStyle w:val="Rubrik5utannumrering"/>
      </w:pPr>
      <w:r>
        <w:t>Tillämpliga bestämmelser vid fusion</w:t>
      </w:r>
    </w:p>
    <w:p w14:paraId="05D0C5B2" w14:textId="77777777" w:rsidR="002734C2" w:rsidRPr="0018170B" w:rsidRDefault="002734C2" w:rsidP="002734C2">
      <w:pPr>
        <w:pStyle w:val="Brdtext"/>
      </w:pPr>
      <w:r>
        <w:rPr>
          <w:b/>
        </w:rPr>
        <w:t>40</w:t>
      </w:r>
      <w:r>
        <w:t> </w:t>
      </w:r>
      <w:r w:rsidRPr="0058273C">
        <w:rPr>
          <w:b/>
        </w:rPr>
        <w:t>§</w:t>
      </w:r>
      <w:r>
        <w:t xml:space="preserve">    Vid fusion med ett ömsesidigt tjänstepensionsbolag tillämpas </w:t>
      </w:r>
      <w:r w:rsidRPr="00410381">
        <w:t>16</w:t>
      </w:r>
      <w:r>
        <w:t> kap. 1–16, 20, 24–40 och 42–51 §§</w:t>
      </w:r>
      <w:r w:rsidRPr="00410381">
        <w:t xml:space="preserve"> lagen (2018:</w:t>
      </w:r>
      <w:r>
        <w:t>672) om ekonomiska föreningar med de ändringar och tillägg som föreskrivs i 41–45 §§ i detta kapitel.</w:t>
      </w:r>
    </w:p>
    <w:p w14:paraId="353CF88F" w14:textId="77777777" w:rsidR="002734C2" w:rsidRDefault="002734C2" w:rsidP="00AA5B6B">
      <w:pPr>
        <w:pStyle w:val="Rubrik5utannumrering"/>
      </w:pPr>
      <w:r w:rsidRPr="00D246AF">
        <w:t xml:space="preserve">Ansökan om tillstånd att verkställa en fusionsplan </w:t>
      </w:r>
    </w:p>
    <w:p w14:paraId="7F1856F1" w14:textId="77777777" w:rsidR="002734C2" w:rsidRDefault="002734C2" w:rsidP="00AA5B6B">
      <w:pPr>
        <w:pStyle w:val="Brdtext"/>
      </w:pPr>
      <w:r>
        <w:rPr>
          <w:b/>
        </w:rPr>
        <w:t>41</w:t>
      </w:r>
      <w:r>
        <w:t> </w:t>
      </w:r>
      <w:r w:rsidRPr="0058273C">
        <w:rPr>
          <w:b/>
        </w:rPr>
        <w:t>§</w:t>
      </w:r>
      <w:r w:rsidRPr="00B40C4F">
        <w:t>    </w:t>
      </w:r>
      <w:r>
        <w:t>A</w:t>
      </w:r>
      <w:r w:rsidRPr="004A71F3">
        <w:t>nsöka</w:t>
      </w:r>
      <w:r>
        <w:t>n</w:t>
      </w:r>
      <w:r w:rsidRPr="004A71F3">
        <w:t xml:space="preserve"> om tillstånd att verkställa </w:t>
      </w:r>
      <w:r>
        <w:t xml:space="preserve">en </w:t>
      </w:r>
      <w:r w:rsidRPr="004A71F3">
        <w:t>fusionsplan</w:t>
      </w:r>
      <w:r>
        <w:t xml:space="preserve"> ska göras av</w:t>
      </w:r>
      <w:r w:rsidRPr="004A71F3">
        <w:t xml:space="preserve"> så</w:t>
      </w:r>
      <w:r>
        <w:softHyphen/>
      </w:r>
      <w:r w:rsidRPr="004A71F3">
        <w:t xml:space="preserve">väl överlåtande </w:t>
      </w:r>
      <w:r>
        <w:t>s</w:t>
      </w:r>
      <w:r w:rsidRPr="004A71F3">
        <w:t>om övertagande bolag</w:t>
      </w:r>
      <w:r>
        <w:t>.</w:t>
      </w:r>
      <w:r w:rsidRPr="004A71F3">
        <w:t xml:space="preserve"> Vid en gränsöverskridande fusion ska ansökan </w:t>
      </w:r>
      <w:r>
        <w:t xml:space="preserve">dock </w:t>
      </w:r>
      <w:r w:rsidRPr="004A71F3">
        <w:t xml:space="preserve">göras av det eller de svenska bolag som deltar i fusionen. </w:t>
      </w:r>
      <w:r>
        <w:t>Ansökan ska ges in</w:t>
      </w:r>
      <w:r w:rsidRPr="00E5692E">
        <w:t xml:space="preserve"> </w:t>
      </w:r>
      <w:r>
        <w:t>till Finansinspektionen inom en månad från det att</w:t>
      </w:r>
      <w:r w:rsidRPr="004A71F3">
        <w:t xml:space="preserve"> </w:t>
      </w:r>
      <w:r>
        <w:t>fusi</w:t>
      </w:r>
      <w:r>
        <w:softHyphen/>
        <w:t>onsplanen blivit gällande i samtliga bolag. O</w:t>
      </w:r>
      <w:r w:rsidRPr="004A71F3">
        <w:t>m planen har registrerats enligt 1</w:t>
      </w:r>
      <w:r>
        <w:t>6 kap.</w:t>
      </w:r>
      <w:r w:rsidRPr="004A71F3">
        <w:t xml:space="preserve"> </w:t>
      </w:r>
      <w:r>
        <w:t>12 §</w:t>
      </w:r>
      <w:r w:rsidRPr="004A71F3">
        <w:t xml:space="preserve"> lagen (</w:t>
      </w:r>
      <w:r>
        <w:t>2018:672</w:t>
      </w:r>
      <w:r w:rsidRPr="004A71F3">
        <w:t>) om ekonomiska föreningar</w:t>
      </w:r>
      <w:r>
        <w:t xml:space="preserve">, ska ansökan dessutom ges in </w:t>
      </w:r>
      <w:r w:rsidRPr="004A71F3">
        <w:t xml:space="preserve">senast två år efter </w:t>
      </w:r>
      <w:r>
        <w:t xml:space="preserve">det </w:t>
      </w:r>
      <w:r w:rsidRPr="004A71F3">
        <w:t>att</w:t>
      </w:r>
      <w:r w:rsidRPr="004A71F3" w:rsidDel="00CD34D3">
        <w:t xml:space="preserve"> </w:t>
      </w:r>
      <w:r>
        <w:t>uppgift om registrering</w:t>
      </w:r>
      <w:r>
        <w:softHyphen/>
        <w:t>en</w:t>
      </w:r>
      <w:r w:rsidRPr="004A71F3">
        <w:t xml:space="preserve"> har kungjorts enligt 1</w:t>
      </w:r>
      <w:r>
        <w:t>9 kap.</w:t>
      </w:r>
      <w:r w:rsidRPr="004A71F3">
        <w:t xml:space="preserve"> </w:t>
      </w:r>
      <w:r>
        <w:t>5 §</w:t>
      </w:r>
      <w:r w:rsidRPr="004A71F3">
        <w:t xml:space="preserve"> samma lag. </w:t>
      </w:r>
    </w:p>
    <w:p w14:paraId="63CC6950" w14:textId="77777777" w:rsidR="002734C2" w:rsidRDefault="002734C2" w:rsidP="002734C2">
      <w:pPr>
        <w:pStyle w:val="Brdtextmedindrag"/>
      </w:pPr>
      <w:r w:rsidRPr="004A71F3">
        <w:t xml:space="preserve">Vid fusion genom kombination </w:t>
      </w:r>
      <w:r>
        <w:t>ska bolagen också ansöka om tillstånd enligt</w:t>
      </w:r>
      <w:r w:rsidRPr="004A71F3">
        <w:t xml:space="preserve"> </w:t>
      </w:r>
      <w:r w:rsidRPr="00ED311A">
        <w:t>2</w:t>
      </w:r>
      <w:r>
        <w:t> kap.</w:t>
      </w:r>
      <w:r w:rsidRPr="00ED311A">
        <w:t xml:space="preserve"> 4</w:t>
      </w:r>
      <w:r>
        <w:t> </w:t>
      </w:r>
      <w:r w:rsidRPr="00ED311A">
        <w:t>§ och</w:t>
      </w:r>
      <w:r>
        <w:t xml:space="preserve"> godkännande av</w:t>
      </w:r>
      <w:r w:rsidRPr="00ED311A" w:rsidDel="00CD34D3">
        <w:t xml:space="preserve"> </w:t>
      </w:r>
      <w:r w:rsidRPr="00ED311A">
        <w:t>bolagsordningen enligt 2</w:t>
      </w:r>
      <w:r>
        <w:t> kap.</w:t>
      </w:r>
      <w:r w:rsidRPr="00ED311A">
        <w:t xml:space="preserve"> 9</w:t>
      </w:r>
      <w:r w:rsidDel="00CD34D3">
        <w:t> </w:t>
      </w:r>
      <w:r>
        <w:t>§</w:t>
      </w:r>
      <w:r w:rsidRPr="004A71F3">
        <w:t xml:space="preserve"> för det övertagande bolaget. Vid gränsöverskridande fusion gäller detta bara om det övertagande bolaget ska ha hemvist i Sverige. </w:t>
      </w:r>
    </w:p>
    <w:p w14:paraId="33F11561" w14:textId="77777777" w:rsidR="002734C2" w:rsidRDefault="002734C2" w:rsidP="002734C2">
      <w:pPr>
        <w:pStyle w:val="Brdtextmedindrag"/>
      </w:pPr>
      <w:r>
        <w:t>Finansinspektionen</w:t>
      </w:r>
      <w:r w:rsidRPr="004A71F3">
        <w:t xml:space="preserve"> ska underrätta Bolagsverket och Skatteverket om an</w:t>
      </w:r>
      <w:r>
        <w:softHyphen/>
      </w:r>
      <w:r w:rsidRPr="004A71F3">
        <w:t xml:space="preserve">sökningar </w:t>
      </w:r>
      <w:r>
        <w:t>enligt första stycket</w:t>
      </w:r>
      <w:r w:rsidRPr="004A71F3">
        <w:t xml:space="preserve"> och om beslut som har </w:t>
      </w:r>
      <w:r>
        <w:t xml:space="preserve">fått laga kraft och som har </w:t>
      </w:r>
      <w:r w:rsidRPr="004A71F3">
        <w:t xml:space="preserve">meddelats med anledning av sådana ansökningar. </w:t>
      </w:r>
    </w:p>
    <w:p w14:paraId="42CDF29F" w14:textId="77777777" w:rsidR="002734C2" w:rsidRDefault="002734C2" w:rsidP="002734C2">
      <w:pPr>
        <w:pStyle w:val="Brdtextmedindrag"/>
      </w:pPr>
    </w:p>
    <w:p w14:paraId="71E18311" w14:textId="77777777" w:rsidR="002734C2" w:rsidRDefault="002734C2" w:rsidP="002734C2">
      <w:pPr>
        <w:pStyle w:val="Brdtext"/>
      </w:pPr>
      <w:r>
        <w:rPr>
          <w:b/>
        </w:rPr>
        <w:t>42</w:t>
      </w:r>
      <w:r w:rsidRPr="0058273C">
        <w:t> </w:t>
      </w:r>
      <w:r>
        <w:rPr>
          <w:b/>
        </w:rPr>
        <w:t>§</w:t>
      </w:r>
      <w:r w:rsidRPr="0058273C">
        <w:t>    </w:t>
      </w:r>
      <w:r>
        <w:t xml:space="preserve">Vid behandlingen av en ansökan enligt 41 § första stycket ska Finansinspektionen pröva om försäkringstagarna, de försäkrade och andra </w:t>
      </w:r>
      <w:r>
        <w:lastRenderedPageBreak/>
        <w:t>borgenärer tillförsäkras en betryggande säkerhet, i fall de inte redan har en sådan säkerhet och om ett sådant skydd behövs med hänsyn till de fusione</w:t>
      </w:r>
      <w:r>
        <w:softHyphen/>
        <w:t xml:space="preserve">rande bolagens ekonomiska förhållanden. </w:t>
      </w:r>
    </w:p>
    <w:p w14:paraId="736E240D" w14:textId="77777777" w:rsidR="002734C2" w:rsidRPr="000754CE" w:rsidRDefault="002734C2" w:rsidP="00AA5B6B">
      <w:pPr>
        <w:keepNext/>
        <w:tabs>
          <w:tab w:val="left" w:pos="907"/>
        </w:tabs>
        <w:spacing w:before="240" w:after="80" w:line="210" w:lineRule="exact"/>
        <w:rPr>
          <w:rFonts w:ascii="Times New Roman" w:eastAsiaTheme="minorHAnsi" w:hAnsi="Times New Roman" w:cstheme="minorBidi"/>
          <w:i/>
          <w:sz w:val="20"/>
          <w:szCs w:val="22"/>
        </w:rPr>
      </w:pPr>
      <w:r w:rsidRPr="000754CE">
        <w:rPr>
          <w:rFonts w:ascii="Times New Roman" w:eastAsiaTheme="minorHAnsi" w:hAnsi="Times New Roman" w:cstheme="minorBidi"/>
          <w:i/>
          <w:sz w:val="20"/>
          <w:szCs w:val="22"/>
        </w:rPr>
        <w:t xml:space="preserve">När </w:t>
      </w:r>
      <w:r>
        <w:rPr>
          <w:rFonts w:ascii="Times New Roman" w:eastAsiaTheme="minorHAnsi" w:hAnsi="Times New Roman" w:cstheme="minorBidi"/>
          <w:i/>
          <w:sz w:val="20"/>
          <w:szCs w:val="22"/>
        </w:rPr>
        <w:t>en</w:t>
      </w:r>
      <w:r w:rsidRPr="000754CE">
        <w:rPr>
          <w:rFonts w:ascii="Times New Roman" w:eastAsiaTheme="minorHAnsi" w:hAnsi="Times New Roman" w:cstheme="minorBidi"/>
          <w:i/>
          <w:sz w:val="20"/>
          <w:szCs w:val="22"/>
        </w:rPr>
        <w:t xml:space="preserve"> ansökan ska avslås</w:t>
      </w:r>
    </w:p>
    <w:p w14:paraId="6369F0BF" w14:textId="77777777" w:rsidR="002734C2" w:rsidRDefault="002734C2" w:rsidP="002734C2">
      <w:pPr>
        <w:pStyle w:val="Brdtext"/>
      </w:pPr>
      <w:r>
        <w:rPr>
          <w:b/>
        </w:rPr>
        <w:t>43</w:t>
      </w:r>
      <w:r w:rsidRPr="0058273C">
        <w:t> </w:t>
      </w:r>
      <w:r>
        <w:rPr>
          <w:b/>
        </w:rPr>
        <w:t>§</w:t>
      </w:r>
      <w:r w:rsidRPr="0058273C">
        <w:t>    </w:t>
      </w:r>
      <w:r>
        <w:t>En ansökan enligt 41 § första stycket ska avslås, om</w:t>
      </w:r>
    </w:p>
    <w:p w14:paraId="7245AA1F" w14:textId="77777777" w:rsidR="002734C2" w:rsidRDefault="002734C2" w:rsidP="002734C2">
      <w:pPr>
        <w:pStyle w:val="Brdtextmedindrag"/>
      </w:pPr>
      <w:r>
        <w:t>1. fusionsplanen inte har godkänts i behörig ordning eller till sitt innehåll strider mot lag eller annan författning eller mot bolagsordningen,</w:t>
      </w:r>
    </w:p>
    <w:p w14:paraId="759C6630" w14:textId="77777777" w:rsidR="002734C2" w:rsidRDefault="002734C2" w:rsidP="00AA5B6B">
      <w:pPr>
        <w:pStyle w:val="Brdtextmedindrag"/>
      </w:pPr>
      <w:r>
        <w:t>2. fusionen har förbjudits enligt konkurrenslagen (2008:579) eller rådets förordning (EG) nr 139/2004 eller om prövning av fusionen pågår enligt den lagen eller förordningen,</w:t>
      </w:r>
    </w:p>
    <w:p w14:paraId="0C093441" w14:textId="77777777" w:rsidR="002734C2" w:rsidRDefault="002734C2" w:rsidP="00AA5B6B">
      <w:pPr>
        <w:pStyle w:val="Brdtextmedindrag"/>
      </w:pPr>
      <w:r>
        <w:t>3. försäkringstagarna, de försäkrade och andra borgenärer inte har till</w:t>
      </w:r>
      <w:r>
        <w:softHyphen/>
        <w:t>försäkrats betryggande säkerhet enligt 42 § eller de fusionerande bolagens ekonomiska förhållanden i övrigt är sådana att fusionen inte kan anses förenlig med försäkringstagarnas, de försäkrades och andra borgenärers intressen, eller</w:t>
      </w:r>
    </w:p>
    <w:p w14:paraId="58265BFB" w14:textId="77777777" w:rsidR="002734C2" w:rsidRDefault="002734C2" w:rsidP="002734C2">
      <w:pPr>
        <w:pStyle w:val="Brdtextmedindrag"/>
      </w:pPr>
      <w:r>
        <w:t>4. det är motiverat av hänsyn till allmänintresset.</w:t>
      </w:r>
    </w:p>
    <w:p w14:paraId="52A39921" w14:textId="77777777" w:rsidR="002734C2" w:rsidRDefault="002734C2" w:rsidP="002734C2">
      <w:pPr>
        <w:pStyle w:val="Brdtextmedindrag"/>
      </w:pPr>
      <w:r w:rsidRPr="006B27B8">
        <w:t>Om ansökan inte kan beviljas på grund av att prövning pågår enligt kon</w:t>
      </w:r>
      <w:r>
        <w:softHyphen/>
      </w:r>
      <w:r w:rsidRPr="006B27B8">
        <w:t>kurrenslagen eller rådets förordning (EG) nr 139/2004 och prövningen kan antas bli avslutad inom kort tid, får ärendet förklaras vilande under högst sex månader.</w:t>
      </w:r>
    </w:p>
    <w:p w14:paraId="693664DF" w14:textId="77777777" w:rsidR="002734C2" w:rsidRDefault="002734C2" w:rsidP="00AA5B6B">
      <w:pPr>
        <w:pStyle w:val="Rubrik5utannumrering"/>
      </w:pPr>
      <w:r>
        <w:t>Registrering av fusionen</w:t>
      </w:r>
    </w:p>
    <w:p w14:paraId="66C8AFB4" w14:textId="77777777" w:rsidR="002734C2" w:rsidRPr="000754CE" w:rsidRDefault="002734C2" w:rsidP="002734C2">
      <w:pPr>
        <w:pStyle w:val="Brdtext"/>
      </w:pPr>
      <w:r w:rsidRPr="000754CE">
        <w:rPr>
          <w:b/>
        </w:rPr>
        <w:t>4</w:t>
      </w:r>
      <w:r>
        <w:rPr>
          <w:b/>
        </w:rPr>
        <w:t>4</w:t>
      </w:r>
      <w:r w:rsidRPr="000754CE">
        <w:t> </w:t>
      </w:r>
      <w:r w:rsidRPr="000754CE">
        <w:rPr>
          <w:b/>
        </w:rPr>
        <w:t>§</w:t>
      </w:r>
      <w:r w:rsidRPr="000754CE">
        <w:t xml:space="preserve">    Det som </w:t>
      </w:r>
      <w:r>
        <w:t>sägs om föreningsregistret i 16 </w:t>
      </w:r>
      <w:r w:rsidRPr="000754CE">
        <w:t>kap. 12</w:t>
      </w:r>
      <w:r>
        <w:t> </w:t>
      </w:r>
      <w:r w:rsidRPr="000754CE">
        <w:t>§ och 24</w:t>
      </w:r>
      <w:r>
        <w:t> </w:t>
      </w:r>
      <w:r w:rsidRPr="000754CE">
        <w:t>§ första stycket lagen (2018:672) om ekonomiska föreningar ska i stället avse</w:t>
      </w:r>
      <w:r>
        <w:t xml:space="preserve"> </w:t>
      </w:r>
      <w:r w:rsidRPr="000754CE">
        <w:t>för</w:t>
      </w:r>
      <w:r>
        <w:softHyphen/>
      </w:r>
      <w:r w:rsidRPr="000754CE">
        <w:t xml:space="preserve">säkringsregistret. </w:t>
      </w:r>
    </w:p>
    <w:p w14:paraId="3C096D6C" w14:textId="77777777" w:rsidR="002734C2" w:rsidRPr="000754CE" w:rsidRDefault="002734C2" w:rsidP="00AA5B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754CE">
        <w:rPr>
          <w:rFonts w:ascii="Times New Roman" w:hAnsi="Times New Roman"/>
          <w:sz w:val="20"/>
        </w:rPr>
        <w:t>I stället för det som föreskrivs om tidpunkten fö</w:t>
      </w:r>
      <w:r>
        <w:rPr>
          <w:rFonts w:ascii="Times New Roman" w:hAnsi="Times New Roman"/>
          <w:sz w:val="20"/>
        </w:rPr>
        <w:t xml:space="preserve">r anmälan för </w:t>
      </w:r>
      <w:r w:rsidRPr="002353F9">
        <w:rPr>
          <w:rFonts w:ascii="Times New Roman" w:hAnsi="Times New Roman"/>
          <w:sz w:val="20"/>
        </w:rPr>
        <w:t>registre</w:t>
      </w:r>
      <w:r>
        <w:rPr>
          <w:rFonts w:ascii="Times New Roman" w:hAnsi="Times New Roman"/>
          <w:sz w:val="20"/>
        </w:rPr>
        <w:softHyphen/>
      </w:r>
      <w:r w:rsidRPr="002353F9">
        <w:rPr>
          <w:rFonts w:ascii="Times New Roman" w:hAnsi="Times New Roman"/>
          <w:sz w:val="20"/>
        </w:rPr>
        <w:t>ring</w:t>
      </w:r>
      <w:r>
        <w:rPr>
          <w:rFonts w:ascii="Times New Roman" w:hAnsi="Times New Roman"/>
          <w:sz w:val="20"/>
        </w:rPr>
        <w:t xml:space="preserve"> i 16 </w:t>
      </w:r>
      <w:r w:rsidRPr="000754CE">
        <w:rPr>
          <w:rFonts w:ascii="Times New Roman" w:hAnsi="Times New Roman"/>
          <w:sz w:val="20"/>
        </w:rPr>
        <w:t>kap. 24</w:t>
      </w:r>
      <w:r>
        <w:rPr>
          <w:rFonts w:ascii="Times New Roman" w:hAnsi="Times New Roman"/>
          <w:sz w:val="20"/>
        </w:rPr>
        <w:t> </w:t>
      </w:r>
      <w:r w:rsidRPr="000754CE">
        <w:rPr>
          <w:rFonts w:ascii="Times New Roman" w:hAnsi="Times New Roman"/>
          <w:sz w:val="20"/>
        </w:rPr>
        <w:t xml:space="preserve">§ andra stycket lagen om ekonomiska föreningar ska anmälan göras senast två </w:t>
      </w:r>
      <w:r w:rsidRPr="002353F9">
        <w:rPr>
          <w:rFonts w:ascii="Times New Roman" w:hAnsi="Times New Roman"/>
          <w:sz w:val="20"/>
        </w:rPr>
        <w:t>månader efter de</w:t>
      </w:r>
      <w:r w:rsidRPr="000754CE">
        <w:rPr>
          <w:rFonts w:ascii="Times New Roman" w:hAnsi="Times New Roman"/>
          <w:sz w:val="20"/>
        </w:rPr>
        <w:t xml:space="preserve">t att Finansinspektionens tillstånd </w:t>
      </w:r>
      <w:r>
        <w:rPr>
          <w:rFonts w:ascii="Times New Roman" w:hAnsi="Times New Roman"/>
          <w:sz w:val="20"/>
        </w:rPr>
        <w:t>att</w:t>
      </w:r>
      <w:r w:rsidRPr="000754CE">
        <w:rPr>
          <w:rFonts w:ascii="Times New Roman" w:hAnsi="Times New Roman"/>
          <w:sz w:val="20"/>
        </w:rPr>
        <w:t xml:space="preserve"> </w:t>
      </w:r>
      <w:r w:rsidRPr="002353F9">
        <w:rPr>
          <w:rFonts w:ascii="Times New Roman" w:hAnsi="Times New Roman"/>
          <w:sz w:val="20"/>
        </w:rPr>
        <w:t>verkställa</w:t>
      </w:r>
      <w:r w:rsidRPr="000754CE">
        <w:rPr>
          <w:rFonts w:ascii="Times New Roman" w:hAnsi="Times New Roman"/>
          <w:sz w:val="20"/>
        </w:rPr>
        <w:t xml:space="preserve"> fusionsplanen har fått laga kraft.</w:t>
      </w:r>
    </w:p>
    <w:p w14:paraId="50B7AAB1" w14:textId="77777777" w:rsidR="002734C2" w:rsidRPr="000754CE" w:rsidRDefault="002734C2" w:rsidP="002734C2">
      <w:pPr>
        <w:keepNext/>
        <w:tabs>
          <w:tab w:val="left" w:pos="907"/>
        </w:tabs>
        <w:spacing w:before="240" w:after="80" w:line="210" w:lineRule="exact"/>
        <w:rPr>
          <w:rFonts w:ascii="Times New Roman" w:eastAsiaTheme="minorHAnsi" w:hAnsi="Times New Roman" w:cstheme="minorBidi"/>
          <w:i/>
          <w:sz w:val="20"/>
          <w:szCs w:val="22"/>
        </w:rPr>
      </w:pPr>
      <w:r w:rsidRPr="000754CE">
        <w:rPr>
          <w:rFonts w:ascii="Times New Roman" w:eastAsiaTheme="minorHAnsi" w:hAnsi="Times New Roman" w:cstheme="minorBidi"/>
          <w:i/>
          <w:sz w:val="20"/>
          <w:szCs w:val="22"/>
        </w:rPr>
        <w:t>A</w:t>
      </w:r>
      <w:r>
        <w:rPr>
          <w:rFonts w:ascii="Times New Roman" w:eastAsiaTheme="minorHAnsi" w:hAnsi="Times New Roman" w:cstheme="minorBidi"/>
          <w:i/>
          <w:sz w:val="20"/>
          <w:szCs w:val="22"/>
        </w:rPr>
        <w:t>bsorption av helägt dotterbolag</w:t>
      </w:r>
    </w:p>
    <w:p w14:paraId="311C15B4" w14:textId="77777777" w:rsidR="002734C2" w:rsidRPr="000754CE" w:rsidRDefault="002734C2" w:rsidP="00AA5B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754CE">
        <w:rPr>
          <w:rFonts w:ascii="Times New Roman" w:hAnsi="Times New Roman"/>
          <w:b/>
          <w:sz w:val="20"/>
        </w:rPr>
        <w:t>4</w:t>
      </w:r>
      <w:r>
        <w:rPr>
          <w:rFonts w:ascii="Times New Roman" w:hAnsi="Times New Roman"/>
          <w:b/>
          <w:sz w:val="20"/>
        </w:rPr>
        <w:t>5</w:t>
      </w:r>
      <w:r w:rsidRPr="000754CE">
        <w:rPr>
          <w:rFonts w:ascii="Times New Roman" w:hAnsi="Times New Roman"/>
          <w:sz w:val="20"/>
        </w:rPr>
        <w:t> </w:t>
      </w:r>
      <w:r w:rsidRPr="000754CE">
        <w:rPr>
          <w:rFonts w:ascii="Times New Roman" w:hAnsi="Times New Roman"/>
          <w:b/>
          <w:sz w:val="20"/>
        </w:rPr>
        <w:t>§</w:t>
      </w:r>
      <w:r w:rsidRPr="000754CE">
        <w:rPr>
          <w:rFonts w:ascii="Times New Roman" w:hAnsi="Times New Roman"/>
          <w:sz w:val="20"/>
        </w:rPr>
        <w:t xml:space="preserve">    Bestämmelserna </w:t>
      </w:r>
      <w:r>
        <w:rPr>
          <w:rFonts w:ascii="Times New Roman" w:hAnsi="Times New Roman"/>
          <w:sz w:val="20"/>
        </w:rPr>
        <w:t>om fusion genom absorption i 16 </w:t>
      </w:r>
      <w:r w:rsidRPr="000754CE">
        <w:rPr>
          <w:rFonts w:ascii="Times New Roman" w:hAnsi="Times New Roman"/>
          <w:sz w:val="20"/>
        </w:rPr>
        <w:t>kap. 28 och 29 §§ lagen (2018:672) om ekonomiska föreningar ska bara gälla vid fusion mellan bolag enligt 3</w:t>
      </w:r>
      <w:r>
        <w:rPr>
          <w:rFonts w:ascii="Times New Roman" w:hAnsi="Times New Roman"/>
          <w:sz w:val="20"/>
        </w:rPr>
        <w:t>9 </w:t>
      </w:r>
      <w:r w:rsidRPr="000754CE">
        <w:rPr>
          <w:rFonts w:ascii="Times New Roman" w:hAnsi="Times New Roman"/>
          <w:sz w:val="20"/>
        </w:rPr>
        <w:t xml:space="preserve">§ i detta kapitel. </w:t>
      </w:r>
      <w:r>
        <w:rPr>
          <w:rFonts w:ascii="Times New Roman" w:hAnsi="Times New Roman"/>
          <w:sz w:val="20"/>
        </w:rPr>
        <w:t>An</w:t>
      </w:r>
      <w:r w:rsidRPr="000754CE">
        <w:rPr>
          <w:rFonts w:ascii="Times New Roman" w:hAnsi="Times New Roman"/>
          <w:sz w:val="20"/>
        </w:rPr>
        <w:t>söka</w:t>
      </w:r>
      <w:r>
        <w:rPr>
          <w:rFonts w:ascii="Times New Roman" w:hAnsi="Times New Roman"/>
          <w:sz w:val="20"/>
        </w:rPr>
        <w:t>n</w:t>
      </w:r>
      <w:r w:rsidRPr="000754CE">
        <w:rPr>
          <w:rFonts w:ascii="Times New Roman" w:hAnsi="Times New Roman"/>
          <w:sz w:val="20"/>
        </w:rPr>
        <w:t xml:space="preserve"> om tillstånd att verkställa fusionsplanen</w:t>
      </w:r>
      <w:r>
        <w:rPr>
          <w:rFonts w:ascii="Times New Roman" w:hAnsi="Times New Roman"/>
          <w:sz w:val="20"/>
        </w:rPr>
        <w:t xml:space="preserve"> </w:t>
      </w:r>
      <w:r w:rsidRPr="000754CE">
        <w:rPr>
          <w:rFonts w:ascii="Times New Roman" w:hAnsi="Times New Roman"/>
          <w:sz w:val="20"/>
        </w:rPr>
        <w:t>ska</w:t>
      </w:r>
      <w:r>
        <w:rPr>
          <w:rFonts w:ascii="Times New Roman" w:hAnsi="Times New Roman"/>
          <w:sz w:val="20"/>
        </w:rPr>
        <w:t xml:space="preserve"> göras av m</w:t>
      </w:r>
      <w:r w:rsidRPr="000754CE">
        <w:rPr>
          <w:rFonts w:ascii="Times New Roman" w:hAnsi="Times New Roman"/>
          <w:sz w:val="20"/>
        </w:rPr>
        <w:t>oderbolaget</w:t>
      </w:r>
      <w:r>
        <w:rPr>
          <w:rFonts w:ascii="Times New Roman" w:hAnsi="Times New Roman"/>
          <w:sz w:val="20"/>
        </w:rPr>
        <w:t xml:space="preserve"> och ges in till</w:t>
      </w:r>
      <w:r w:rsidRPr="000754CE">
        <w:rPr>
          <w:rFonts w:ascii="Times New Roman" w:hAnsi="Times New Roman"/>
          <w:sz w:val="20"/>
        </w:rPr>
        <w:t xml:space="preserve"> Finans</w:t>
      </w:r>
      <w:r>
        <w:rPr>
          <w:rFonts w:ascii="Times New Roman" w:hAnsi="Times New Roman"/>
          <w:sz w:val="20"/>
        </w:rPr>
        <w:softHyphen/>
      </w:r>
      <w:r w:rsidRPr="000754CE">
        <w:rPr>
          <w:rFonts w:ascii="Times New Roman" w:hAnsi="Times New Roman"/>
          <w:sz w:val="20"/>
        </w:rPr>
        <w:t>inspektionen</w:t>
      </w:r>
      <w:r w:rsidRPr="000754CE" w:rsidDel="009F6FDF">
        <w:rPr>
          <w:rFonts w:ascii="Times New Roman" w:hAnsi="Times New Roman"/>
          <w:sz w:val="20"/>
        </w:rPr>
        <w:t xml:space="preserve"> </w:t>
      </w:r>
      <w:r>
        <w:rPr>
          <w:rFonts w:ascii="Times New Roman" w:hAnsi="Times New Roman"/>
          <w:sz w:val="20"/>
        </w:rPr>
        <w:t>inom</w:t>
      </w:r>
      <w:r w:rsidRPr="000754CE">
        <w:rPr>
          <w:rFonts w:ascii="Times New Roman" w:hAnsi="Times New Roman"/>
          <w:sz w:val="20"/>
        </w:rPr>
        <w:t xml:space="preserve"> en månad </w:t>
      </w:r>
      <w:r>
        <w:rPr>
          <w:rFonts w:ascii="Times New Roman" w:hAnsi="Times New Roman"/>
          <w:sz w:val="20"/>
        </w:rPr>
        <w:t>från</w:t>
      </w:r>
      <w:r w:rsidRPr="000754CE">
        <w:rPr>
          <w:rFonts w:ascii="Times New Roman" w:hAnsi="Times New Roman"/>
          <w:sz w:val="20"/>
        </w:rPr>
        <w:t xml:space="preserve"> det att planen har blivit gällande hos </w:t>
      </w:r>
      <w:r>
        <w:rPr>
          <w:rFonts w:ascii="Times New Roman" w:hAnsi="Times New Roman"/>
          <w:sz w:val="20"/>
        </w:rPr>
        <w:t>det bolaget. O</w:t>
      </w:r>
      <w:r w:rsidRPr="000754CE">
        <w:rPr>
          <w:rFonts w:ascii="Times New Roman" w:hAnsi="Times New Roman"/>
          <w:sz w:val="20"/>
        </w:rPr>
        <w:t>m planen har registrerats enligt 16</w:t>
      </w:r>
      <w:r>
        <w:rPr>
          <w:rFonts w:ascii="Times New Roman" w:hAnsi="Times New Roman"/>
          <w:sz w:val="20"/>
        </w:rPr>
        <w:t> </w:t>
      </w:r>
      <w:r w:rsidRPr="000754CE">
        <w:rPr>
          <w:rFonts w:ascii="Times New Roman" w:hAnsi="Times New Roman"/>
          <w:sz w:val="20"/>
        </w:rPr>
        <w:t>kap. 12</w:t>
      </w:r>
      <w:r>
        <w:rPr>
          <w:rFonts w:ascii="Times New Roman" w:hAnsi="Times New Roman"/>
          <w:sz w:val="20"/>
        </w:rPr>
        <w:t> </w:t>
      </w:r>
      <w:r w:rsidRPr="000754CE">
        <w:rPr>
          <w:rFonts w:ascii="Times New Roman" w:hAnsi="Times New Roman"/>
          <w:sz w:val="20"/>
        </w:rPr>
        <w:t>§ lagen om ekonomiska föreningar</w:t>
      </w:r>
      <w:r>
        <w:rPr>
          <w:rFonts w:ascii="Times New Roman" w:hAnsi="Times New Roman"/>
          <w:sz w:val="20"/>
        </w:rPr>
        <w:t xml:space="preserve">, ska ansökan dessutom ges in </w:t>
      </w:r>
      <w:r w:rsidRPr="000754CE">
        <w:rPr>
          <w:rFonts w:ascii="Times New Roman" w:hAnsi="Times New Roman"/>
          <w:sz w:val="20"/>
        </w:rPr>
        <w:t>senast två år efter det att uppgift om registrer</w:t>
      </w:r>
      <w:r>
        <w:rPr>
          <w:rFonts w:ascii="Times New Roman" w:hAnsi="Times New Roman"/>
          <w:sz w:val="20"/>
        </w:rPr>
        <w:t xml:space="preserve">ingen </w:t>
      </w:r>
      <w:r w:rsidRPr="000754CE">
        <w:rPr>
          <w:rFonts w:ascii="Times New Roman" w:hAnsi="Times New Roman"/>
          <w:sz w:val="20"/>
        </w:rPr>
        <w:t>har kungjort</w:t>
      </w:r>
      <w:r>
        <w:rPr>
          <w:rFonts w:ascii="Times New Roman" w:hAnsi="Times New Roman"/>
          <w:sz w:val="20"/>
        </w:rPr>
        <w:t>s</w:t>
      </w:r>
      <w:r w:rsidRPr="002353F9">
        <w:t xml:space="preserve"> </w:t>
      </w:r>
      <w:r w:rsidRPr="002353F9">
        <w:rPr>
          <w:rFonts w:ascii="Times New Roman" w:hAnsi="Times New Roman"/>
          <w:sz w:val="20"/>
        </w:rPr>
        <w:t>enligt 19 kap. 5 § samma lag</w:t>
      </w:r>
      <w:r w:rsidRPr="000754CE">
        <w:rPr>
          <w:rFonts w:ascii="Times New Roman" w:hAnsi="Times New Roman"/>
          <w:sz w:val="20"/>
        </w:rPr>
        <w:t xml:space="preserve">. </w:t>
      </w:r>
    </w:p>
    <w:p w14:paraId="1D796638" w14:textId="53A5E854" w:rsidR="002734C2" w:rsidRDefault="002734C2" w:rsidP="00AA5B6B">
      <w:pPr>
        <w:pStyle w:val="Brdtextmedindrag"/>
      </w:pPr>
      <w:r w:rsidRPr="000754CE">
        <w:t xml:space="preserve">Finansinspektionen ska underrätta Bolagsverket om </w:t>
      </w:r>
      <w:r>
        <w:t>en</w:t>
      </w:r>
      <w:r w:rsidRPr="000754CE">
        <w:t xml:space="preserve"> ansök</w:t>
      </w:r>
      <w:r>
        <w:t>a</w:t>
      </w:r>
      <w:r w:rsidRPr="000754CE">
        <w:t>n och om beslut som har meddelats med anledning av ansök</w:t>
      </w:r>
      <w:r>
        <w:t>an</w:t>
      </w:r>
      <w:r w:rsidR="00E160B8">
        <w:t xml:space="preserve"> och som</w:t>
      </w:r>
      <w:r w:rsidRPr="000754CE">
        <w:t xml:space="preserve"> fått laga kraft. Bolagsverket ska registrera tillståndet enligt 16</w:t>
      </w:r>
      <w:r>
        <w:t> </w:t>
      </w:r>
      <w:r w:rsidRPr="000754CE">
        <w:t>kap. 29</w:t>
      </w:r>
      <w:r>
        <w:t> </w:t>
      </w:r>
      <w:r w:rsidRPr="000754CE">
        <w:t xml:space="preserve">§ lagen om ekonomiska föreningar. Det som sägs </w:t>
      </w:r>
      <w:r>
        <w:t xml:space="preserve">där </w:t>
      </w:r>
      <w:r w:rsidRPr="000754CE">
        <w:t xml:space="preserve">om föreningsregistret </w:t>
      </w:r>
      <w:r>
        <w:t>sk</w:t>
      </w:r>
      <w:r w:rsidRPr="000754CE">
        <w:t>a i</w:t>
      </w:r>
      <w:r w:rsidR="001D10B9">
        <w:t> </w:t>
      </w:r>
      <w:r w:rsidRPr="000754CE">
        <w:t>stället avse försäkrings</w:t>
      </w:r>
      <w:r>
        <w:softHyphen/>
      </w:r>
      <w:r w:rsidRPr="000754CE">
        <w:t>registret.</w:t>
      </w:r>
      <w:r w:rsidRPr="009F6FDF">
        <w:t xml:space="preserve"> </w:t>
      </w:r>
    </w:p>
    <w:p w14:paraId="5553454A" w14:textId="77777777" w:rsidR="002734C2" w:rsidRPr="00922AB3" w:rsidRDefault="002734C2" w:rsidP="002734C2">
      <w:pPr>
        <w:pStyle w:val="Brdtextmedindrag"/>
      </w:pPr>
      <w:r>
        <w:t xml:space="preserve">Vid behandlingen av </w:t>
      </w:r>
      <w:r w:rsidRPr="002353F9">
        <w:t>en ansökan tillämpas 42 och 43 §§.</w:t>
      </w:r>
    </w:p>
    <w:p w14:paraId="769604A4" w14:textId="77777777" w:rsidR="002734C2" w:rsidRDefault="002734C2" w:rsidP="00AA5B6B">
      <w:pPr>
        <w:pStyle w:val="Rubrik5utannumrering"/>
      </w:pPr>
      <w:r>
        <w:lastRenderedPageBreak/>
        <w:t>Företagsnamn</w:t>
      </w:r>
    </w:p>
    <w:p w14:paraId="743D02D5" w14:textId="77777777" w:rsidR="002734C2" w:rsidRDefault="002734C2" w:rsidP="002734C2">
      <w:pPr>
        <w:pStyle w:val="Brdtext"/>
      </w:pPr>
      <w:r>
        <w:rPr>
          <w:b/>
        </w:rPr>
        <w:t>46 §</w:t>
      </w:r>
      <w:r w:rsidRPr="0058273C">
        <w:t>    </w:t>
      </w:r>
      <w:r>
        <w:t>Ett ömsesidigt tjänstepensionsbolags företagsnamn ska innehålla orden ömsesidig och tjänstepension.</w:t>
      </w:r>
    </w:p>
    <w:p w14:paraId="63A29DF0" w14:textId="77777777" w:rsidR="002734C2" w:rsidRDefault="002734C2" w:rsidP="002734C2">
      <w:pPr>
        <w:pStyle w:val="Brdtextmedindrag"/>
      </w:pPr>
      <w:r w:rsidRPr="00F24C6A">
        <w:t>Bolagets styrelse får anta ett särskilt företagsnamn.</w:t>
      </w:r>
      <w:r>
        <w:t xml:space="preserve"> Ett särskilt företags</w:t>
      </w:r>
      <w:r>
        <w:softHyphen/>
        <w:t>namn får inte innehålla ordet ömsesidig.</w:t>
      </w:r>
    </w:p>
    <w:p w14:paraId="7091E410" w14:textId="77777777" w:rsidR="002734C2" w:rsidRDefault="002734C2" w:rsidP="002734C2">
      <w:pPr>
        <w:pStyle w:val="Brdtextmedindrag"/>
      </w:pPr>
      <w:r>
        <w:t xml:space="preserve">Företagsnamnet ska tydligt skilja sig från företagsnamn som är införda i försäkringsregistret. I övrigt finns bestämmelser om registreringen i </w:t>
      </w:r>
      <w:r w:rsidRPr="00F24C6A">
        <w:t>lagen (2018:</w:t>
      </w:r>
      <w:r w:rsidRPr="000A7C2D">
        <w:t>1653</w:t>
      </w:r>
      <w:r w:rsidRPr="00F24C6A">
        <w:t>)</w:t>
      </w:r>
      <w:r>
        <w:t xml:space="preserve"> om företagsnamn.</w:t>
      </w:r>
    </w:p>
    <w:p w14:paraId="27E73EE3" w14:textId="77777777" w:rsidR="002734C2" w:rsidRDefault="002734C2" w:rsidP="002734C2">
      <w:pPr>
        <w:pStyle w:val="Rubrik4utannumrering"/>
      </w:pPr>
      <w:r>
        <w:t>Tjänstepensionsföreningar</w:t>
      </w:r>
    </w:p>
    <w:p w14:paraId="6D6454B7" w14:textId="77777777" w:rsidR="002734C2" w:rsidRPr="00A00A35" w:rsidRDefault="002734C2" w:rsidP="002734C2">
      <w:pPr>
        <w:pStyle w:val="Rubrik5utannumrering"/>
        <w:spacing w:before="0"/>
      </w:pPr>
      <w:r w:rsidRPr="007138AB">
        <w:t>Vad en tjänstepensionsförening är</w:t>
      </w:r>
    </w:p>
    <w:p w14:paraId="3D12F0E8" w14:textId="1ECEBB34" w:rsidR="002734C2" w:rsidRDefault="002734C2" w:rsidP="002734C2">
      <w:pPr>
        <w:pStyle w:val="Brdtext"/>
      </w:pPr>
      <w:r>
        <w:rPr>
          <w:b/>
        </w:rPr>
        <w:t>47 </w:t>
      </w:r>
      <w:r w:rsidRPr="00AE192D">
        <w:rPr>
          <w:b/>
        </w:rPr>
        <w:t>§    </w:t>
      </w:r>
      <w:r>
        <w:t>En tjänstepensionsförening är en förening som har till ändamål att främja medlemmarnas ekonomiska intressen genom att som tjänstepen</w:t>
      </w:r>
      <w:r w:rsidR="00214D4F">
        <w:softHyphen/>
      </w:r>
      <w:r>
        <w:t>sionsföretag driva tjänstepensionsverksamhet i vilken medlemmarna deltar genom att använda föreningens tjänster som försäkringstagare eller som försäkrad.</w:t>
      </w:r>
    </w:p>
    <w:p w14:paraId="1AB0DB03" w14:textId="77777777" w:rsidR="002734C2" w:rsidRPr="00A00A35" w:rsidRDefault="002734C2" w:rsidP="002734C2">
      <w:pPr>
        <w:pStyle w:val="Rubrik5utannumrering"/>
      </w:pPr>
      <w:r>
        <w:t>Tillämpning av allmänna bestämmelser för ekonomiska föreningar</w:t>
      </w:r>
    </w:p>
    <w:p w14:paraId="0DCEB6B1" w14:textId="470BFA9A" w:rsidR="002734C2" w:rsidRDefault="002734C2" w:rsidP="00DB0B51">
      <w:pPr>
        <w:pStyle w:val="Brdtext"/>
      </w:pPr>
      <w:r>
        <w:rPr>
          <w:b/>
        </w:rPr>
        <w:t>48</w:t>
      </w:r>
      <w:r w:rsidRPr="00AE192D">
        <w:rPr>
          <w:b/>
        </w:rPr>
        <w:t> §    </w:t>
      </w:r>
      <w:r>
        <w:t>Lagen (2018:672) om ekonomiska föreningar ska tillämpas på tjänstepensionsföreningar, om inte något annat följer av denna lag eller av sådana bestämmelser i försäkringsrörelselagen (2010:2043) som det hän</w:t>
      </w:r>
      <w:r w:rsidR="00214D4F">
        <w:softHyphen/>
      </w:r>
      <w:r>
        <w:t>visas till i denna lag. Hänvisningar i lagen om ekonomiska föreningar till bestämmelser i samma lag ska i förekommande fall avse de bestämmelser i denna lag eller i försäkringsrörelselagen</w:t>
      </w:r>
      <w:r w:rsidDel="00C145CE">
        <w:t xml:space="preserve"> som </w:t>
      </w:r>
      <w:r>
        <w:t>gäller i stället för eller utöver lagen om ekonomiska föreningar. Vid tillämpningen av lagen om ekonomiska föreningar på tjänstepensi</w:t>
      </w:r>
      <w:r>
        <w:softHyphen/>
        <w:t xml:space="preserve">onsföreningar ska det </w:t>
      </w:r>
      <w:r w:rsidRPr="00C74F11">
        <w:t>som sägs</w:t>
      </w:r>
      <w:r>
        <w:t xml:space="preserve"> om</w:t>
      </w:r>
    </w:p>
    <w:p w14:paraId="4E436B68" w14:textId="77777777" w:rsidR="002734C2" w:rsidRDefault="002734C2" w:rsidP="002734C2">
      <w:pPr>
        <w:pStyle w:val="Brdtextmedindrag"/>
      </w:pPr>
      <w:r w:rsidRPr="00EB6AE1">
        <w:t>1.</w:t>
      </w:r>
      <w:r>
        <w:t xml:space="preserve"> ekonomisk förening avse tjänstepensionsförening, och </w:t>
      </w:r>
    </w:p>
    <w:p w14:paraId="0B7C5D16" w14:textId="77777777" w:rsidR="002734C2" w:rsidRDefault="002734C2" w:rsidP="002734C2">
      <w:pPr>
        <w:pStyle w:val="Brdtextmedindrag"/>
      </w:pPr>
      <w:r>
        <w:t>2. föreningsregistret avse försäkringsregistret.</w:t>
      </w:r>
    </w:p>
    <w:p w14:paraId="3D0BC279" w14:textId="77777777" w:rsidR="002734C2" w:rsidRPr="00A00A35" w:rsidRDefault="002734C2" w:rsidP="00BD2A5A">
      <w:pPr>
        <w:pStyle w:val="Rubrik5utannumrering"/>
      </w:pPr>
      <w:r>
        <w:t>Tillämpning av försäkringsrörelselagen</w:t>
      </w:r>
    </w:p>
    <w:p w14:paraId="07307F9E" w14:textId="77777777" w:rsidR="002734C2" w:rsidRDefault="002734C2" w:rsidP="00BD2A5A">
      <w:pPr>
        <w:pStyle w:val="Strecklista"/>
        <w:numPr>
          <w:ilvl w:val="0"/>
          <w:numId w:val="0"/>
        </w:numPr>
      </w:pPr>
      <w:r>
        <w:rPr>
          <w:b/>
        </w:rPr>
        <w:t>49</w:t>
      </w:r>
      <w:r w:rsidRPr="00AE192D">
        <w:rPr>
          <w:b/>
        </w:rPr>
        <w:t> §    </w:t>
      </w:r>
      <w:r>
        <w:t>Följande bestämmelser i 13 kap. försäkringsrörelselagen (2010:2043)</w:t>
      </w:r>
      <w:r w:rsidRPr="00CC5D30">
        <w:t xml:space="preserve"> </w:t>
      </w:r>
      <w:r>
        <w:t>ska tillämpas på tjänstepensionsföreningar:</w:t>
      </w:r>
    </w:p>
    <w:p w14:paraId="6A9C73D6" w14:textId="77777777" w:rsidR="002734C2" w:rsidRDefault="002734C2" w:rsidP="002734C2">
      <w:pPr>
        <w:pStyle w:val="Strecklista"/>
        <w:numPr>
          <w:ilvl w:val="0"/>
          <w:numId w:val="0"/>
        </w:numPr>
        <w:ind w:firstLine="170"/>
      </w:pPr>
      <w:r w:rsidRPr="006B769C">
        <w:t>–</w:t>
      </w:r>
      <w:r>
        <w:t xml:space="preserve"> 3 § med grundläggande bestämmelser, </w:t>
      </w:r>
    </w:p>
    <w:p w14:paraId="0F14D5BA" w14:textId="77777777" w:rsidR="002734C2" w:rsidRDefault="002734C2" w:rsidP="002734C2">
      <w:pPr>
        <w:pStyle w:val="Strecklista"/>
        <w:numPr>
          <w:ilvl w:val="0"/>
          <w:numId w:val="0"/>
        </w:numPr>
        <w:ind w:firstLine="170"/>
      </w:pPr>
      <w:r w:rsidRPr="006B769C">
        <w:t>–</w:t>
      </w:r>
      <w:r>
        <w:t> 7 § om registrering m.m.,</w:t>
      </w:r>
    </w:p>
    <w:p w14:paraId="2D57F326" w14:textId="77777777" w:rsidR="002734C2" w:rsidRDefault="002734C2" w:rsidP="002734C2">
      <w:pPr>
        <w:pStyle w:val="Strecklista"/>
        <w:numPr>
          <w:ilvl w:val="0"/>
          <w:numId w:val="0"/>
        </w:numPr>
        <w:ind w:firstLine="170"/>
      </w:pPr>
      <w:r w:rsidRPr="006B769C">
        <w:t>–</w:t>
      </w:r>
      <w:r>
        <w:t> 8 § om föreningens medlemmar m.m.,</w:t>
      </w:r>
    </w:p>
    <w:p w14:paraId="2217C396" w14:textId="77777777" w:rsidR="002734C2" w:rsidRDefault="002734C2" w:rsidP="002734C2">
      <w:pPr>
        <w:pStyle w:val="Strecklista"/>
        <w:numPr>
          <w:ilvl w:val="0"/>
          <w:numId w:val="0"/>
        </w:numPr>
        <w:ind w:firstLine="170"/>
      </w:pPr>
      <w:r w:rsidRPr="006B769C">
        <w:t>–</w:t>
      </w:r>
      <w:r>
        <w:t> 10–12 §§ om föreningens ledning,</w:t>
      </w:r>
    </w:p>
    <w:p w14:paraId="04B70F9D" w14:textId="77777777" w:rsidR="002734C2" w:rsidRDefault="002734C2" w:rsidP="002734C2">
      <w:pPr>
        <w:pStyle w:val="Strecklista"/>
        <w:numPr>
          <w:ilvl w:val="0"/>
          <w:numId w:val="0"/>
        </w:numPr>
        <w:ind w:firstLine="170"/>
      </w:pPr>
      <w:r w:rsidRPr="006B769C">
        <w:t>–</w:t>
      </w:r>
      <w:r>
        <w:t> 14–17 §§ om föreningsstämma,</w:t>
      </w:r>
    </w:p>
    <w:p w14:paraId="7DDE9D66" w14:textId="77777777" w:rsidR="002734C2" w:rsidRDefault="002734C2" w:rsidP="002734C2">
      <w:pPr>
        <w:pStyle w:val="Strecklista"/>
        <w:numPr>
          <w:ilvl w:val="0"/>
          <w:numId w:val="0"/>
        </w:numPr>
        <w:ind w:firstLine="170"/>
      </w:pPr>
      <w:r w:rsidRPr="006B769C">
        <w:t>–</w:t>
      </w:r>
      <w:r>
        <w:t> 18 § om revision och särskild granskning,</w:t>
      </w:r>
    </w:p>
    <w:p w14:paraId="60494811" w14:textId="77777777" w:rsidR="002734C2" w:rsidRDefault="002734C2" w:rsidP="002734C2">
      <w:pPr>
        <w:pStyle w:val="Strecklista"/>
        <w:numPr>
          <w:ilvl w:val="0"/>
          <w:numId w:val="0"/>
        </w:numPr>
        <w:ind w:firstLine="170"/>
      </w:pPr>
      <w:r w:rsidRPr="006B769C">
        <w:t>–</w:t>
      </w:r>
      <w:r>
        <w:t> 19–25 §§ om återbäring och annan användning av föreningens egen</w:t>
      </w:r>
      <w:r>
        <w:softHyphen/>
        <w:t>dom,</w:t>
      </w:r>
    </w:p>
    <w:p w14:paraId="765E914F" w14:textId="77777777" w:rsidR="002734C2" w:rsidRDefault="002734C2" w:rsidP="002734C2">
      <w:pPr>
        <w:pStyle w:val="Strecklista"/>
        <w:numPr>
          <w:ilvl w:val="0"/>
          <w:numId w:val="0"/>
        </w:numPr>
        <w:ind w:firstLine="170"/>
      </w:pPr>
      <w:r w:rsidRPr="006B769C">
        <w:t>–</w:t>
      </w:r>
      <w:r>
        <w:t> 28–30 §§ om likvidation,</w:t>
      </w:r>
    </w:p>
    <w:p w14:paraId="24F97B70" w14:textId="77777777" w:rsidR="002734C2" w:rsidRDefault="002734C2" w:rsidP="002734C2">
      <w:pPr>
        <w:pStyle w:val="Strecklista"/>
        <w:numPr>
          <w:ilvl w:val="0"/>
          <w:numId w:val="0"/>
        </w:numPr>
        <w:ind w:firstLine="170"/>
      </w:pPr>
      <w:r w:rsidRPr="006B769C">
        <w:t>–</w:t>
      </w:r>
      <w:r>
        <w:t> 30 a § om upplösning utan föregående likvidation,</w:t>
      </w:r>
    </w:p>
    <w:p w14:paraId="1201355B" w14:textId="77777777" w:rsidR="002734C2" w:rsidRDefault="002734C2" w:rsidP="002734C2">
      <w:pPr>
        <w:pStyle w:val="Strecklista"/>
        <w:numPr>
          <w:ilvl w:val="0"/>
          <w:numId w:val="0"/>
        </w:numPr>
        <w:ind w:firstLine="170"/>
      </w:pPr>
      <w:r w:rsidRPr="006B769C">
        <w:t>–</w:t>
      </w:r>
      <w:r>
        <w:t> 36 och 37 §§ om fusion,</w:t>
      </w:r>
      <w:r w:rsidRPr="00E27F0F">
        <w:t xml:space="preserve"> </w:t>
      </w:r>
      <w:r>
        <w:t>och</w:t>
      </w:r>
    </w:p>
    <w:p w14:paraId="5368AA57" w14:textId="77777777" w:rsidR="002734C2" w:rsidRDefault="002734C2" w:rsidP="002734C2">
      <w:pPr>
        <w:pStyle w:val="Strecklista"/>
        <w:numPr>
          <w:ilvl w:val="0"/>
          <w:numId w:val="0"/>
        </w:numPr>
        <w:ind w:firstLine="170"/>
      </w:pPr>
      <w:r w:rsidRPr="006B769C">
        <w:t>–</w:t>
      </w:r>
      <w:r>
        <w:t xml:space="preserve"> 38 § om skadestånd. </w:t>
      </w:r>
    </w:p>
    <w:p w14:paraId="715BB3FA" w14:textId="77777777" w:rsidR="002734C2" w:rsidRDefault="002734C2" w:rsidP="00BD2A5A">
      <w:pPr>
        <w:pStyle w:val="Strecklista"/>
        <w:numPr>
          <w:ilvl w:val="0"/>
          <w:numId w:val="0"/>
        </w:numPr>
        <w:ind w:firstLine="170"/>
      </w:pPr>
      <w:r>
        <w:t>Vid tillämpning av bestämmelserna ska det som sägs om försäkrings</w:t>
      </w:r>
      <w:r>
        <w:softHyphen/>
        <w:t>förening och livförsäkringsförening avse tjänstepensionsförening.</w:t>
      </w:r>
    </w:p>
    <w:p w14:paraId="66147EFF" w14:textId="77777777" w:rsidR="002734C2" w:rsidRPr="00DC4911" w:rsidRDefault="002734C2" w:rsidP="002734C2">
      <w:pPr>
        <w:pStyle w:val="Rubrik5utannumrering"/>
      </w:pPr>
      <w:r>
        <w:lastRenderedPageBreak/>
        <w:t>Ansvar för en tjänstepensionsförenings förpliktelser</w:t>
      </w:r>
    </w:p>
    <w:p w14:paraId="3B58DC2C" w14:textId="77777777" w:rsidR="002734C2" w:rsidRDefault="002734C2" w:rsidP="00AA5B6B">
      <w:pPr>
        <w:pStyle w:val="Brdtext"/>
      </w:pPr>
      <w:r>
        <w:rPr>
          <w:b/>
        </w:rPr>
        <w:t>50 </w:t>
      </w:r>
      <w:r w:rsidRPr="00AE192D">
        <w:rPr>
          <w:b/>
        </w:rPr>
        <w:t>§    </w:t>
      </w:r>
      <w:r w:rsidRPr="002E188B">
        <w:t>Utöver bestämmelserna om ansvar för en förenings skyldigheter i 1</w:t>
      </w:r>
      <w:r>
        <w:t> </w:t>
      </w:r>
      <w:r w:rsidRPr="002E188B">
        <w:t>kap. 9</w:t>
      </w:r>
      <w:r>
        <w:t> </w:t>
      </w:r>
      <w:r w:rsidRPr="002E188B">
        <w:t xml:space="preserve">§ lagen (2018:672) om ekonomiska föreningar får det i en </w:t>
      </w:r>
      <w:r>
        <w:t>tjänste</w:t>
      </w:r>
      <w:r>
        <w:softHyphen/>
        <w:t>pension</w:t>
      </w:r>
      <w:r w:rsidRPr="002E188B">
        <w:t xml:space="preserve">sförenings stadgar föreskrivas att en medlem </w:t>
      </w:r>
      <w:r>
        <w:t xml:space="preserve">som i egenskap av arbetsgivare är försäkringstagare </w:t>
      </w:r>
      <w:r w:rsidRPr="002E188B">
        <w:t xml:space="preserve">ska </w:t>
      </w:r>
      <w:r w:rsidRPr="00C74F11">
        <w:t>täcka sådana skulder,</w:t>
      </w:r>
      <w:r w:rsidRPr="002E188B">
        <w:t xml:space="preserve"> avsättningar eller förluster i </w:t>
      </w:r>
      <w:r w:rsidRPr="0060551E">
        <w:t>tjänstepensionsverksamheten</w:t>
      </w:r>
      <w:r w:rsidRPr="002E188B">
        <w:t xml:space="preserve"> som föreningen inte kan täcka </w:t>
      </w:r>
      <w:r w:rsidRPr="00C74F11">
        <w:t>med</w:t>
      </w:r>
      <w:r w:rsidRPr="002E188B">
        <w:t xml:space="preserve"> egna tillgångar eller medel, genom att göra kapitaltillskott till föreningen (uttaxering).</w:t>
      </w:r>
    </w:p>
    <w:p w14:paraId="5B034E29" w14:textId="77777777" w:rsidR="002734C2" w:rsidRPr="0002471D" w:rsidRDefault="002734C2" w:rsidP="002734C2">
      <w:pPr>
        <w:pStyle w:val="Rubrik5utannumrering"/>
      </w:pPr>
      <w:r w:rsidRPr="0002471D">
        <w:t>Verksamhetskapital</w:t>
      </w:r>
    </w:p>
    <w:p w14:paraId="28DA745B" w14:textId="77777777" w:rsidR="002734C2" w:rsidRDefault="002734C2" w:rsidP="002734C2">
      <w:pPr>
        <w:pStyle w:val="Brdtext"/>
      </w:pPr>
      <w:r>
        <w:rPr>
          <w:b/>
        </w:rPr>
        <w:t>51</w:t>
      </w:r>
      <w:r>
        <w:t> </w:t>
      </w:r>
      <w:r w:rsidRPr="0058273C">
        <w:rPr>
          <w:b/>
        </w:rPr>
        <w:t>§</w:t>
      </w:r>
      <w:r>
        <w:t>    En tjänstepensionsförening får inte bildas utan verksamhetskapital. Kapitalet får tillskjutas även av andra än medlemmar.</w:t>
      </w:r>
    </w:p>
    <w:p w14:paraId="5FAE8B64" w14:textId="77777777" w:rsidR="002734C2" w:rsidRDefault="002734C2" w:rsidP="002734C2">
      <w:pPr>
        <w:pStyle w:val="Brdtextmedindrag"/>
      </w:pPr>
      <w:r>
        <w:t>För registrering av en tjänstepensionsförening krävs att hela verksam</w:t>
      </w:r>
      <w:r>
        <w:softHyphen/>
        <w:t>hetskapitalet har betalats in.</w:t>
      </w:r>
    </w:p>
    <w:p w14:paraId="46266E58" w14:textId="77777777" w:rsidR="002734C2" w:rsidRPr="002F14AA" w:rsidRDefault="002734C2" w:rsidP="002734C2">
      <w:pPr>
        <w:pStyle w:val="Brdtextmedindrag"/>
      </w:pPr>
      <w:r>
        <w:t xml:space="preserve">Verksamhetskapitalet ska </w:t>
      </w:r>
      <w:r w:rsidRPr="00C74F11">
        <w:t>betalas tillbaka</w:t>
      </w:r>
      <w:r>
        <w:t xml:space="preserve"> när det inte längre behövs för att verksamheten ska kunna drivas ändamålsenligt och en återbetalning är förenlig </w:t>
      </w:r>
      <w:r w:rsidRPr="00A414B8">
        <w:t>med bestämmelserna om kapitalbasens storlek och samman</w:t>
      </w:r>
      <w:r>
        <w:softHyphen/>
      </w:r>
      <w:r w:rsidRPr="00A414B8">
        <w:t>sättning i 7 kap.</w:t>
      </w:r>
      <w:r>
        <w:t xml:space="preserve"> </w:t>
      </w:r>
      <w:r w:rsidRPr="00A414B8">
        <w:t>Verksamhetskapitalet</w:t>
      </w:r>
      <w:r>
        <w:t xml:space="preserve"> ska också </w:t>
      </w:r>
      <w:r w:rsidRPr="00C74F11">
        <w:t>betalas tillbaka</w:t>
      </w:r>
      <w:r>
        <w:t xml:space="preserve"> om inte registrering sker enligt 13 kap. 7 § försäkringsrörelselagen (2010:2043).</w:t>
      </w:r>
    </w:p>
    <w:p w14:paraId="4B63F8D7" w14:textId="77777777" w:rsidR="002734C2" w:rsidRDefault="002734C2" w:rsidP="002734C2">
      <w:pPr>
        <w:pStyle w:val="Rubrik5utannumrering"/>
      </w:pPr>
      <w:r>
        <w:t>Stadgar</w:t>
      </w:r>
    </w:p>
    <w:p w14:paraId="554E25E6" w14:textId="77777777" w:rsidR="002734C2" w:rsidRDefault="002734C2" w:rsidP="002734C2">
      <w:pPr>
        <w:pStyle w:val="Brdtext"/>
      </w:pPr>
      <w:r>
        <w:rPr>
          <w:b/>
        </w:rPr>
        <w:t>52</w:t>
      </w:r>
      <w:r>
        <w:t> </w:t>
      </w:r>
      <w:r w:rsidRPr="0058273C">
        <w:rPr>
          <w:b/>
        </w:rPr>
        <w:t>§</w:t>
      </w:r>
      <w:r w:rsidRPr="00B40C4F">
        <w:t>    </w:t>
      </w:r>
      <w:r>
        <w:t xml:space="preserve">En tjänstepensionsförenings stadgar ska, utöver vad som följer av 3 kap. 1 § 1–3 och 5–10 lagen </w:t>
      </w:r>
      <w:r w:rsidRPr="00582E61">
        <w:t xml:space="preserve">om </w:t>
      </w:r>
      <w:r w:rsidRPr="006373DB">
        <w:t>(</w:t>
      </w:r>
      <w:r>
        <w:t>2018:672) om ekonomiska föreningar, innehålla uppgifter om</w:t>
      </w:r>
    </w:p>
    <w:p w14:paraId="3210C192" w14:textId="77777777" w:rsidR="002734C2" w:rsidRDefault="002734C2" w:rsidP="002734C2">
      <w:pPr>
        <w:pStyle w:val="Brdtextmedindrag"/>
      </w:pPr>
      <w:r w:rsidRPr="00582E61">
        <w:t>1.</w:t>
      </w:r>
      <w:r>
        <w:t> vilka försäkringsklasser verksamheten ska avse,</w:t>
      </w:r>
    </w:p>
    <w:p w14:paraId="47DECFC9" w14:textId="77777777" w:rsidR="002734C2" w:rsidRDefault="002734C2" w:rsidP="00AA5B6B">
      <w:pPr>
        <w:pStyle w:val="Brdtextmedindrag"/>
      </w:pPr>
      <w:r>
        <w:t>2. huruvida föreningen ska driva tjänstepensionsverksamhet utanför EES,</w:t>
      </w:r>
    </w:p>
    <w:p w14:paraId="49D63261" w14:textId="77777777" w:rsidR="002734C2" w:rsidRDefault="002734C2" w:rsidP="002734C2">
      <w:pPr>
        <w:pStyle w:val="Brdtextmedindrag"/>
        <w:jc w:val="left"/>
      </w:pPr>
      <w:r>
        <w:t>3</w:t>
      </w:r>
      <w:r w:rsidRPr="00582E61">
        <w:t>.</w:t>
      </w:r>
      <w:r>
        <w:t> de villkor som ska gälla för inträde i föreningen</w:t>
      </w:r>
      <w:r w:rsidRPr="00582E61">
        <w:t xml:space="preserve">, </w:t>
      </w:r>
    </w:p>
    <w:p w14:paraId="39577D58" w14:textId="77777777" w:rsidR="002734C2" w:rsidRDefault="002734C2" w:rsidP="002734C2">
      <w:pPr>
        <w:pStyle w:val="Brdtextmedindrag"/>
        <w:jc w:val="left"/>
      </w:pPr>
      <w:r>
        <w:t>4</w:t>
      </w:r>
      <w:r w:rsidRPr="00582E61">
        <w:t>.</w:t>
      </w:r>
      <w:r>
        <w:t> storleken på verksamhetskapitalet,</w:t>
      </w:r>
    </w:p>
    <w:p w14:paraId="6C706518" w14:textId="77777777" w:rsidR="002734C2" w:rsidRDefault="002734C2" w:rsidP="002734C2">
      <w:pPr>
        <w:pStyle w:val="Brdtextmedindrag"/>
      </w:pPr>
      <w:r>
        <w:t>5. den eventuella rätt till avkastning som tillfaller den som skjutit till verksamhetskapital,</w:t>
      </w:r>
    </w:p>
    <w:p w14:paraId="2EE3388A" w14:textId="77777777" w:rsidR="002734C2" w:rsidRDefault="002734C2" w:rsidP="002734C2">
      <w:pPr>
        <w:pStyle w:val="Brdtextmedindrag"/>
      </w:pPr>
      <w:r>
        <w:t>6. den eventuella rösträtt på föreningsstämma som tillfaller den som skjutit till verksamhetskapital,</w:t>
      </w:r>
    </w:p>
    <w:p w14:paraId="5DFCD27C" w14:textId="77777777" w:rsidR="002734C2" w:rsidRDefault="002734C2" w:rsidP="002734C2">
      <w:pPr>
        <w:pStyle w:val="Brdtextmedindrag"/>
      </w:pPr>
      <w:r>
        <w:t xml:space="preserve">7. i vilken ordning verksamhetskapitalet ska betalas in </w:t>
      </w:r>
      <w:r w:rsidRPr="00C74F11">
        <w:t>och betalas till</w:t>
      </w:r>
      <w:r>
        <w:softHyphen/>
      </w:r>
      <w:r w:rsidRPr="00C74F11">
        <w:t>baka</w:t>
      </w:r>
      <w:r>
        <w:t xml:space="preserve">, </w:t>
      </w:r>
    </w:p>
    <w:p w14:paraId="4723BC68" w14:textId="77777777" w:rsidR="002734C2" w:rsidRDefault="002734C2" w:rsidP="00BD2A5A">
      <w:pPr>
        <w:pStyle w:val="Brdtextmedindrag"/>
      </w:pPr>
      <w:r>
        <w:t>8. för vilka slag av försäkringar, i vilka situationer, intill vilket belopp och i vilken ordning uttaxering kan göras hos medlemmar som i egenskap av arbetsgivare är försäkringstagare och hur uttaxeringen ska genom</w:t>
      </w:r>
      <w:r>
        <w:softHyphen/>
        <w:t>föras, och</w:t>
      </w:r>
    </w:p>
    <w:p w14:paraId="40FFC80F" w14:textId="77777777" w:rsidR="002734C2" w:rsidRPr="002F14AA" w:rsidRDefault="002734C2" w:rsidP="002734C2">
      <w:pPr>
        <w:pStyle w:val="Brdtextmedindrag"/>
      </w:pPr>
      <w:r>
        <w:t>9. hur föreningens förlust får täckas</w:t>
      </w:r>
      <w:r w:rsidRPr="00582E61">
        <w:t xml:space="preserve">. </w:t>
      </w:r>
    </w:p>
    <w:p w14:paraId="2FAABEF7" w14:textId="77777777" w:rsidR="002734C2" w:rsidRDefault="002734C2" w:rsidP="002734C2">
      <w:pPr>
        <w:pStyle w:val="Rubrik5utannumrering"/>
      </w:pPr>
      <w:r>
        <w:t xml:space="preserve">Revisionsutskott </w:t>
      </w:r>
    </w:p>
    <w:p w14:paraId="446CE990" w14:textId="77777777" w:rsidR="002734C2" w:rsidRPr="00E766ED" w:rsidRDefault="002734C2" w:rsidP="002734C2">
      <w:pPr>
        <w:pStyle w:val="Brdtext"/>
      </w:pPr>
      <w:r w:rsidRPr="000A7C2D">
        <w:rPr>
          <w:b/>
        </w:rPr>
        <w:t>5</w:t>
      </w:r>
      <w:r>
        <w:rPr>
          <w:b/>
        </w:rPr>
        <w:t>3 </w:t>
      </w:r>
      <w:r w:rsidRPr="0058273C">
        <w:rPr>
          <w:b/>
        </w:rPr>
        <w:t>§</w:t>
      </w:r>
      <w:r w:rsidRPr="00B40C4F">
        <w:t>    </w:t>
      </w:r>
      <w:r>
        <w:t xml:space="preserve">I fråga om revisionsutskott ska en tjänstepensionsförening anses som en sådan ekonomisk förening som avses i </w:t>
      </w:r>
      <w:r w:rsidRPr="006373DB">
        <w:t>7</w:t>
      </w:r>
      <w:r>
        <w:t> kap.</w:t>
      </w:r>
      <w:r w:rsidRPr="006373DB">
        <w:t xml:space="preserve"> </w:t>
      </w:r>
      <w:r w:rsidRPr="00410381">
        <w:t>4</w:t>
      </w:r>
      <w:r w:rsidRPr="006373DB">
        <w:t>7</w:t>
      </w:r>
      <w:r>
        <w:t> §</w:t>
      </w:r>
      <w:r w:rsidRPr="006373DB">
        <w:t xml:space="preserve"> lagen (</w:t>
      </w:r>
      <w:r>
        <w:t>2018:672) om ekonomiska föreningar.</w:t>
      </w:r>
    </w:p>
    <w:p w14:paraId="21491F5E" w14:textId="77777777" w:rsidR="002734C2" w:rsidRDefault="002734C2" w:rsidP="002734C2">
      <w:pPr>
        <w:pStyle w:val="Rubrik5utannumrering"/>
      </w:pPr>
      <w:r>
        <w:t xml:space="preserve">Revisorns uppdragstid </w:t>
      </w:r>
    </w:p>
    <w:p w14:paraId="0D451BC3" w14:textId="77777777" w:rsidR="002734C2" w:rsidRDefault="002734C2" w:rsidP="002734C2">
      <w:pPr>
        <w:pStyle w:val="Brdtext"/>
      </w:pPr>
      <w:r>
        <w:rPr>
          <w:b/>
        </w:rPr>
        <w:t>54</w:t>
      </w:r>
      <w:r w:rsidRPr="0058273C">
        <w:t> </w:t>
      </w:r>
      <w:r>
        <w:rPr>
          <w:b/>
        </w:rPr>
        <w:t>§</w:t>
      </w:r>
      <w:r w:rsidRPr="0058273C">
        <w:t>    </w:t>
      </w:r>
      <w:r>
        <w:t xml:space="preserve">I fråga om uppdragstid för revisorn ska en tjänstepensionsförening anses som en sådan ekonomisk förening som avses i 8 kap. 54 § lagen </w:t>
      </w:r>
      <w:r>
        <w:lastRenderedPageBreak/>
        <w:t xml:space="preserve">(2018:672) om ekonomiska föreningar. Möjligheten enligt den paragrafen att förlänga revisionsuppdraget till högst tjugo eller tjugofyra år gäller dock inte uppdrag i en tjänstepensionsförening. </w:t>
      </w:r>
    </w:p>
    <w:p w14:paraId="2F46CDAD" w14:textId="77777777" w:rsidR="002734C2" w:rsidRDefault="002734C2" w:rsidP="002734C2">
      <w:pPr>
        <w:pStyle w:val="Rubrik5utannumrering"/>
      </w:pPr>
      <w:r>
        <w:t>Revisionsberättelsen</w:t>
      </w:r>
    </w:p>
    <w:p w14:paraId="4A4D246A" w14:textId="77777777" w:rsidR="002734C2" w:rsidRDefault="002734C2" w:rsidP="002734C2">
      <w:pPr>
        <w:pStyle w:val="Brdtext"/>
      </w:pPr>
      <w:r>
        <w:rPr>
          <w:b/>
        </w:rPr>
        <w:t>55</w:t>
      </w:r>
      <w:r w:rsidRPr="0058273C">
        <w:t> </w:t>
      </w:r>
      <w:r>
        <w:rPr>
          <w:b/>
        </w:rPr>
        <w:t>§</w:t>
      </w:r>
      <w:r w:rsidRPr="0058273C">
        <w:t>    </w:t>
      </w:r>
      <w:r>
        <w:t>I fråga om revisionsberättelsens innehåll ska en tjänstepensions</w:t>
      </w:r>
      <w:r>
        <w:softHyphen/>
        <w:t>förening anses som en sådan förening som avses i 8 kap. 56–59 §§ lagen (2018:672) om ekonomiska föreningar.</w:t>
      </w:r>
    </w:p>
    <w:p w14:paraId="0C7AC3B0" w14:textId="77777777" w:rsidR="002734C2" w:rsidRDefault="002734C2" w:rsidP="002734C2">
      <w:pPr>
        <w:pStyle w:val="Rubrik5utannumrering"/>
      </w:pPr>
      <w:r>
        <w:t>Koncernrevision</w:t>
      </w:r>
    </w:p>
    <w:p w14:paraId="5CB1EDDC" w14:textId="77777777" w:rsidR="002734C2" w:rsidRDefault="002734C2" w:rsidP="002734C2">
      <w:pPr>
        <w:pStyle w:val="Brdtext"/>
      </w:pPr>
      <w:r>
        <w:rPr>
          <w:b/>
        </w:rPr>
        <w:t>56</w:t>
      </w:r>
      <w:r w:rsidRPr="0058273C">
        <w:t> </w:t>
      </w:r>
      <w:r>
        <w:rPr>
          <w:b/>
        </w:rPr>
        <w:t>§</w:t>
      </w:r>
      <w:r w:rsidRPr="0058273C">
        <w:t>    </w:t>
      </w:r>
      <w:r>
        <w:t>I fråga om koncernrevision ska en tjänstepensionsförening anses som en sådan ekonomisk förening som avses i 8 kap. 60 § lagen (2018:672) om ekonomiska föreningar.</w:t>
      </w:r>
    </w:p>
    <w:p w14:paraId="30FEF03B" w14:textId="77777777" w:rsidR="002734C2" w:rsidRDefault="002734C2" w:rsidP="002734C2">
      <w:pPr>
        <w:pStyle w:val="Rubrik5utannumrering"/>
      </w:pPr>
      <w:r>
        <w:t>Domstols entledigande av revisorn</w:t>
      </w:r>
    </w:p>
    <w:p w14:paraId="3F52E312" w14:textId="7BF087D0" w:rsidR="002734C2" w:rsidRDefault="002734C2" w:rsidP="002734C2">
      <w:pPr>
        <w:pStyle w:val="Brdtext"/>
      </w:pPr>
      <w:r>
        <w:rPr>
          <w:b/>
        </w:rPr>
        <w:t>57 §</w:t>
      </w:r>
      <w:r w:rsidRPr="0058273C">
        <w:t>    </w:t>
      </w:r>
      <w:r>
        <w:t>I fråga om domstols entledigande av revisorn ska en tjänstepen</w:t>
      </w:r>
      <w:r w:rsidR="00C3468A">
        <w:softHyphen/>
      </w:r>
      <w:r>
        <w:t>sions</w:t>
      </w:r>
      <w:r>
        <w:softHyphen/>
        <w:t>förening anses som en sådan ekonomisk förening som avses i 8 kap. 55 § lagen (2018:672) om ekonomiska föreningar.</w:t>
      </w:r>
    </w:p>
    <w:p w14:paraId="69DE08FF" w14:textId="77777777" w:rsidR="002734C2" w:rsidRPr="00CE1F12" w:rsidRDefault="002734C2" w:rsidP="002734C2">
      <w:pPr>
        <w:pStyle w:val="Rubrik5utannumrering"/>
      </w:pPr>
      <w:r w:rsidRPr="00CE1F12">
        <w:t>EU:s revisorsförordning</w:t>
      </w:r>
    </w:p>
    <w:p w14:paraId="060C0837" w14:textId="77777777" w:rsidR="002734C2" w:rsidRPr="00E766ED" w:rsidRDefault="002734C2" w:rsidP="002734C2">
      <w:pPr>
        <w:pStyle w:val="Brdtext"/>
      </w:pPr>
      <w:r>
        <w:rPr>
          <w:b/>
        </w:rPr>
        <w:t>58</w:t>
      </w:r>
      <w:r w:rsidRPr="0058273C">
        <w:t> </w:t>
      </w:r>
      <w:r>
        <w:rPr>
          <w:b/>
        </w:rPr>
        <w:t>§</w:t>
      </w:r>
      <w:r w:rsidRPr="0058273C">
        <w:t>    </w:t>
      </w:r>
      <w:r w:rsidRPr="00CE1F12">
        <w:t>Bestämmelser om revision av tjänstepensionsföreningar finns även i Europaparlamentets och rådets förordning (EU) nr 537/2014.</w:t>
      </w:r>
    </w:p>
    <w:p w14:paraId="16A3D6D6" w14:textId="77777777" w:rsidR="002734C2" w:rsidRDefault="002734C2" w:rsidP="002734C2">
      <w:pPr>
        <w:pStyle w:val="Rubrik5utannumrering"/>
      </w:pPr>
      <w:r>
        <w:t>Tvångslikvidation</w:t>
      </w:r>
    </w:p>
    <w:p w14:paraId="267593B4" w14:textId="77777777" w:rsidR="002734C2" w:rsidRDefault="002734C2" w:rsidP="00BD2A5A">
      <w:pPr>
        <w:pStyle w:val="Brdtext"/>
      </w:pPr>
      <w:r>
        <w:rPr>
          <w:b/>
        </w:rPr>
        <w:t>59</w:t>
      </w:r>
      <w:r>
        <w:t> </w:t>
      </w:r>
      <w:r w:rsidRPr="0058273C">
        <w:rPr>
          <w:b/>
        </w:rPr>
        <w:t>§</w:t>
      </w:r>
      <w:r w:rsidRPr="00B40C4F">
        <w:t>    </w:t>
      </w:r>
      <w:r w:rsidRPr="00582E61">
        <w:t xml:space="preserve">Utöver </w:t>
      </w:r>
      <w:r>
        <w:t>det som föreskrivs</w:t>
      </w:r>
      <w:r w:rsidRPr="00582E61">
        <w:t xml:space="preserve"> om tvångslikvidation i </w:t>
      </w:r>
      <w:r w:rsidRPr="00132E49">
        <w:t>1</w:t>
      </w:r>
      <w:r w:rsidRPr="00410381">
        <w:t>7</w:t>
      </w:r>
      <w:r>
        <w:t> kap.</w:t>
      </w:r>
      <w:r w:rsidRPr="00132E49">
        <w:t xml:space="preserve"> </w:t>
      </w:r>
      <w:r w:rsidRPr="00410381">
        <w:t>11</w:t>
      </w:r>
      <w:r>
        <w:t> §</w:t>
      </w:r>
      <w:r w:rsidRPr="00132E49">
        <w:t xml:space="preserve"> och </w:t>
      </w:r>
      <w:r w:rsidRPr="00410381">
        <w:t>16</w:t>
      </w:r>
      <w:r>
        <w:t> §</w:t>
      </w:r>
      <w:r w:rsidRPr="00410381">
        <w:t xml:space="preserve"> första stycket</w:t>
      </w:r>
      <w:r>
        <w:t> </w:t>
      </w:r>
      <w:r w:rsidRPr="00410381">
        <w:t>1–3</w:t>
      </w:r>
      <w:r w:rsidRPr="00132E49">
        <w:t xml:space="preserve"> lagen (2018:</w:t>
      </w:r>
      <w:r>
        <w:t>672</w:t>
      </w:r>
      <w:r w:rsidRPr="00132E49">
        <w:t>)</w:t>
      </w:r>
      <w:r w:rsidRPr="00582E61">
        <w:t xml:space="preserve"> om ekonomiska föreningar </w:t>
      </w:r>
      <w:r>
        <w:t>gäller att</w:t>
      </w:r>
      <w:r w:rsidRPr="00582E61">
        <w:t xml:space="preserve"> Bolagsverket ska besluta att </w:t>
      </w:r>
      <w:r>
        <w:t>en tjänstepensionsförening</w:t>
      </w:r>
      <w:r w:rsidRPr="00582E61">
        <w:t xml:space="preserve"> ska gå i likvidation, om </w:t>
      </w:r>
    </w:p>
    <w:p w14:paraId="07B03091" w14:textId="77777777" w:rsidR="002734C2" w:rsidRDefault="002734C2" w:rsidP="002734C2">
      <w:pPr>
        <w:pStyle w:val="Brdtextmedindrag"/>
      </w:pPr>
      <w:r w:rsidRPr="00582E61">
        <w:t>1.</w:t>
      </w:r>
      <w:r>
        <w:t> </w:t>
      </w:r>
      <w:r w:rsidRPr="00582E61">
        <w:t xml:space="preserve">föreningens hela försäkringsbestånd har överlåtits, </w:t>
      </w:r>
    </w:p>
    <w:p w14:paraId="0D43EBCB" w14:textId="77777777" w:rsidR="002734C2" w:rsidRDefault="002734C2" w:rsidP="002734C2">
      <w:pPr>
        <w:pStyle w:val="Brdtextmedindrag"/>
      </w:pPr>
      <w:r w:rsidRPr="00582E61">
        <w:t>2.</w:t>
      </w:r>
      <w:r>
        <w:t> </w:t>
      </w:r>
      <w:r w:rsidRPr="00582E61">
        <w:t xml:space="preserve">ett tillstånd att driva </w:t>
      </w:r>
      <w:r>
        <w:t>tjänstepensionsverksamhet som tjänstepensions</w:t>
      </w:r>
      <w:r>
        <w:softHyphen/>
        <w:t>företag</w:t>
      </w:r>
      <w:r w:rsidRPr="00582E61">
        <w:t xml:space="preserve"> för </w:t>
      </w:r>
      <w:r>
        <w:t>en</w:t>
      </w:r>
      <w:r w:rsidRPr="00582E61">
        <w:t xml:space="preserve"> bestämd tid har gått ut utan att något nytt tillstånd har </w:t>
      </w:r>
      <w:r>
        <w:t>getts</w:t>
      </w:r>
      <w:r w:rsidRPr="00582E61">
        <w:t xml:space="preserve">, eller </w:t>
      </w:r>
    </w:p>
    <w:p w14:paraId="01B9784E" w14:textId="77777777" w:rsidR="002734C2" w:rsidRDefault="002734C2" w:rsidP="00BD2A5A">
      <w:pPr>
        <w:pStyle w:val="Brdtextmedindrag"/>
      </w:pPr>
      <w:r w:rsidRPr="00582E61">
        <w:t>3.</w:t>
      </w:r>
      <w:r>
        <w:t> </w:t>
      </w:r>
      <w:r w:rsidRPr="00582E61">
        <w:t xml:space="preserve">tillståndet att driva </w:t>
      </w:r>
      <w:r>
        <w:t>tjänstepensionsverksamhet som tjänstepensions</w:t>
      </w:r>
      <w:r>
        <w:softHyphen/>
        <w:t>företag</w:t>
      </w:r>
      <w:r w:rsidRPr="00582E61">
        <w:t xml:space="preserve"> har återkallats</w:t>
      </w:r>
      <w:r>
        <w:t xml:space="preserve"> </w:t>
      </w:r>
      <w:r w:rsidRPr="00410381">
        <w:t xml:space="preserve">utan att föreningen i stället har fått ett tillstånd att driva försäkringsrörelse enligt </w:t>
      </w:r>
      <w:r>
        <w:t>försäkringsrörelselagen</w:t>
      </w:r>
      <w:r w:rsidRPr="00410381">
        <w:t xml:space="preserve"> (2010:2043)</w:t>
      </w:r>
      <w:r w:rsidRPr="00582E61">
        <w:t xml:space="preserve">. </w:t>
      </w:r>
    </w:p>
    <w:p w14:paraId="43490C99" w14:textId="5F5CF4AD" w:rsidR="002734C2" w:rsidRDefault="002734C2" w:rsidP="002734C2">
      <w:pPr>
        <w:pStyle w:val="Brdtextmedindrag"/>
      </w:pPr>
      <w:r w:rsidRPr="00582E61">
        <w:t>En fråga om likvidation enligt första stycket prövas på ansökan av sty</w:t>
      </w:r>
      <w:r>
        <w:softHyphen/>
      </w:r>
      <w:r w:rsidRPr="00582E61">
        <w:t>relsen, en styrelseledamot, den verkställande direktören, en förenings</w:t>
      </w:r>
      <w:r>
        <w:softHyphen/>
      </w:r>
      <w:r w:rsidRPr="00582E61">
        <w:t>medlem</w:t>
      </w:r>
      <w:r>
        <w:t xml:space="preserve"> eller</w:t>
      </w:r>
      <w:r w:rsidRPr="00582E61">
        <w:t xml:space="preserve"> en innehavare av förlagsandel</w:t>
      </w:r>
      <w:r>
        <w:t>ar</w:t>
      </w:r>
      <w:r w:rsidRPr="00582E61">
        <w:t xml:space="preserve"> eller på anmälan av </w:t>
      </w:r>
      <w:r>
        <w:t>Finans</w:t>
      </w:r>
      <w:r w:rsidR="00161769">
        <w:softHyphen/>
      </w:r>
      <w:r>
        <w:t>inspektionen</w:t>
      </w:r>
      <w:r w:rsidRPr="00582E61">
        <w:t xml:space="preserve">. </w:t>
      </w:r>
    </w:p>
    <w:p w14:paraId="64750F44" w14:textId="77777777" w:rsidR="002734C2" w:rsidRDefault="002734C2" w:rsidP="00BD2A5A">
      <w:pPr>
        <w:pStyle w:val="Brdtextmedindrag"/>
      </w:pPr>
      <w:r w:rsidRPr="00582E61">
        <w:t>I ärenden</w:t>
      </w:r>
      <w:r>
        <w:t xml:space="preserve"> om likvidation</w:t>
      </w:r>
      <w:r w:rsidRPr="00582E61">
        <w:t xml:space="preserve"> enligt första stycket</w:t>
      </w:r>
      <w:r>
        <w:t> </w:t>
      </w:r>
      <w:r w:rsidRPr="00582E61">
        <w:t xml:space="preserve">3 ska </w:t>
      </w:r>
      <w:r w:rsidRPr="00132E49">
        <w:t>1</w:t>
      </w:r>
      <w:r w:rsidRPr="00410381">
        <w:t>7</w:t>
      </w:r>
      <w:r>
        <w:t> kap.</w:t>
      </w:r>
      <w:r w:rsidRPr="00132E49">
        <w:t xml:space="preserve"> </w:t>
      </w:r>
      <w:r w:rsidRPr="00410381">
        <w:t>12</w:t>
      </w:r>
      <w:r>
        <w:t> §</w:t>
      </w:r>
      <w:r w:rsidRPr="00582E61">
        <w:t xml:space="preserve"> lagen om ekon</w:t>
      </w:r>
      <w:r>
        <w:t>omiska föreningar inte tillämpas. B</w:t>
      </w:r>
      <w:r w:rsidRPr="00582E61">
        <w:t xml:space="preserve">eslut om likvidation </w:t>
      </w:r>
      <w:r>
        <w:t>i sådana ärenden</w:t>
      </w:r>
      <w:r w:rsidRPr="00582E61">
        <w:t xml:space="preserve"> </w:t>
      </w:r>
      <w:r>
        <w:t xml:space="preserve">ska fattas </w:t>
      </w:r>
      <w:r w:rsidRPr="00582E61">
        <w:t>så snart det är praktiskt möjligt, dock senast dagen efter det att ansökan eller anmälan om likvidation kom in</w:t>
      </w:r>
      <w:r>
        <w:t xml:space="preserve"> till Bolagsverket</w:t>
      </w:r>
      <w:r w:rsidRPr="00582E61">
        <w:t>. Beslutet</w:t>
      </w:r>
      <w:r>
        <w:t xml:space="preserve"> </w:t>
      </w:r>
      <w:r w:rsidRPr="00582E61">
        <w:t xml:space="preserve">gäller omedelbart. </w:t>
      </w:r>
    </w:p>
    <w:p w14:paraId="79D791B2" w14:textId="77777777" w:rsidR="002734C2" w:rsidRPr="00CE1F12" w:rsidRDefault="002734C2" w:rsidP="002734C2">
      <w:pPr>
        <w:pStyle w:val="Rubrik5utannumrering"/>
      </w:pPr>
      <w:r>
        <w:t>Överlåtande förening vid fusion</w:t>
      </w:r>
    </w:p>
    <w:p w14:paraId="5DFD4C61" w14:textId="77777777" w:rsidR="002734C2" w:rsidRDefault="002734C2" w:rsidP="00BD2A5A">
      <w:pPr>
        <w:pStyle w:val="Brdtext"/>
      </w:pPr>
      <w:r>
        <w:rPr>
          <w:b/>
        </w:rPr>
        <w:t>60</w:t>
      </w:r>
      <w:r w:rsidRPr="0058273C">
        <w:t> </w:t>
      </w:r>
      <w:r>
        <w:rPr>
          <w:b/>
        </w:rPr>
        <w:t>§</w:t>
      </w:r>
      <w:r w:rsidRPr="0058273C">
        <w:t>    </w:t>
      </w:r>
      <w:r>
        <w:t xml:space="preserve">En tjänstepensionsförening får vara överlåtande förening vid en fusion bara om en annan tjänstepensionsförening eller en motsvarande </w:t>
      </w:r>
      <w:r>
        <w:lastRenderedPageBreak/>
        <w:t>juridisk person med hemvist i ett annat land inom EES är över</w:t>
      </w:r>
      <w:r>
        <w:softHyphen/>
        <w:t>tagande förening</w:t>
      </w:r>
      <w:r w:rsidRPr="00CE1F12">
        <w:t>.</w:t>
      </w:r>
    </w:p>
    <w:p w14:paraId="596802AC" w14:textId="77777777" w:rsidR="002734C2" w:rsidRDefault="002734C2" w:rsidP="00BD2A5A">
      <w:pPr>
        <w:pStyle w:val="Rubrik5utannumrering"/>
      </w:pPr>
      <w:r>
        <w:t>Tillämpliga bestämmelser vid fusion</w:t>
      </w:r>
    </w:p>
    <w:p w14:paraId="063B6DBC" w14:textId="54B1D1EE" w:rsidR="002734C2" w:rsidRPr="00436F3E" w:rsidRDefault="002734C2" w:rsidP="00BD2A5A">
      <w:pPr>
        <w:pStyle w:val="Brdtext"/>
      </w:pPr>
      <w:r>
        <w:rPr>
          <w:b/>
        </w:rPr>
        <w:t>61</w:t>
      </w:r>
      <w:r>
        <w:t> </w:t>
      </w:r>
      <w:r w:rsidRPr="0058273C">
        <w:rPr>
          <w:b/>
        </w:rPr>
        <w:t>§</w:t>
      </w:r>
      <w:r>
        <w:t>    </w:t>
      </w:r>
      <w:r w:rsidRPr="00436F3E">
        <w:t xml:space="preserve">Vid fusion med en </w:t>
      </w:r>
      <w:r>
        <w:t>tjänstepensions</w:t>
      </w:r>
      <w:r w:rsidRPr="00436F3E">
        <w:t xml:space="preserve">förening </w:t>
      </w:r>
      <w:r>
        <w:t>tillämpas</w:t>
      </w:r>
      <w:r w:rsidRPr="00436F3E">
        <w:t xml:space="preserve"> </w:t>
      </w:r>
      <w:r>
        <w:t>62–64 §§ i detta kapitel</w:t>
      </w:r>
      <w:r w:rsidRPr="00436F3E">
        <w:t xml:space="preserve"> </w:t>
      </w:r>
      <w:r>
        <w:t>i stället för</w:t>
      </w:r>
      <w:r w:rsidRPr="00436F3E">
        <w:t xml:space="preserve"> </w:t>
      </w:r>
      <w:r w:rsidRPr="00410381">
        <w:t>16</w:t>
      </w:r>
      <w:r>
        <w:t> kap.</w:t>
      </w:r>
      <w:r w:rsidRPr="00410381">
        <w:t xml:space="preserve"> 17–19, 21–23 och 41</w:t>
      </w:r>
      <w:r>
        <w:t> §</w:t>
      </w:r>
      <w:r w:rsidRPr="00410381">
        <w:t>§ lagen (2018:</w:t>
      </w:r>
      <w:r>
        <w:t>672</w:t>
      </w:r>
      <w:r w:rsidRPr="00410381">
        <w:t>)</w:t>
      </w:r>
      <w:r w:rsidRPr="00436F3E">
        <w:t xml:space="preserve"> om ekonomiska föreningar. </w:t>
      </w:r>
      <w:r>
        <w:t>B</w:t>
      </w:r>
      <w:r w:rsidRPr="00436F3E">
        <w:t xml:space="preserve">estämmelser om tillämpning av </w:t>
      </w:r>
      <w:r w:rsidRPr="00410381">
        <w:t>16</w:t>
      </w:r>
      <w:r>
        <w:t> kap.</w:t>
      </w:r>
      <w:r w:rsidRPr="00410381">
        <w:t xml:space="preserve"> 24</w:t>
      </w:r>
      <w:r>
        <w:t> §</w:t>
      </w:r>
      <w:r w:rsidRPr="00410381">
        <w:t xml:space="preserve"> lagen om ekonomiska</w:t>
      </w:r>
      <w:r w:rsidRPr="00436F3E">
        <w:t xml:space="preserve"> för</w:t>
      </w:r>
      <w:r>
        <w:t>eningar</w:t>
      </w:r>
      <w:r w:rsidRPr="00436F3E">
        <w:t xml:space="preserve"> </w:t>
      </w:r>
      <w:r>
        <w:t xml:space="preserve">finns i 13 kap. </w:t>
      </w:r>
      <w:r w:rsidRPr="00436F3E">
        <w:t>36</w:t>
      </w:r>
      <w:r>
        <w:t> §</w:t>
      </w:r>
      <w:r w:rsidRPr="00436F3E">
        <w:t xml:space="preserve"> </w:t>
      </w:r>
      <w:r>
        <w:t>försäk</w:t>
      </w:r>
      <w:r>
        <w:softHyphen/>
        <w:t>ringsrörelse</w:t>
      </w:r>
      <w:r w:rsidR="003B03FD">
        <w:softHyphen/>
      </w:r>
      <w:r>
        <w:t>lagen (2010:2043). När fusionen avser en tjänstepensions</w:t>
      </w:r>
      <w:r>
        <w:softHyphen/>
        <w:t>förening</w:t>
      </w:r>
      <w:r w:rsidRPr="00436F3E">
        <w:t xml:space="preserve"> och ett helägt dotterbolag </w:t>
      </w:r>
      <w:r>
        <w:t>ska</w:t>
      </w:r>
      <w:r w:rsidRPr="00436F3E">
        <w:t xml:space="preserve"> </w:t>
      </w:r>
      <w:r>
        <w:t>d</w:t>
      </w:r>
      <w:r w:rsidRPr="00436F3E">
        <w:t>et som sägs</w:t>
      </w:r>
      <w:r>
        <w:t xml:space="preserve"> i</w:t>
      </w:r>
      <w:r w:rsidRPr="00436F3E">
        <w:t xml:space="preserve"> </w:t>
      </w:r>
      <w:r>
        <w:t>62–64 §§</w:t>
      </w:r>
      <w:r w:rsidRPr="00436F3E">
        <w:t xml:space="preserve"> om överlåtande förening avse dotterbolaget.</w:t>
      </w:r>
    </w:p>
    <w:p w14:paraId="30ED7254" w14:textId="77777777" w:rsidR="002734C2" w:rsidRDefault="002734C2" w:rsidP="00BD2A5A">
      <w:pPr>
        <w:pStyle w:val="Rubrik5utannumrering"/>
      </w:pPr>
      <w:r>
        <w:t>Ansökan om tillstånd att verkställa en fusionsplan</w:t>
      </w:r>
    </w:p>
    <w:p w14:paraId="2047E0BA" w14:textId="77777777" w:rsidR="002734C2" w:rsidRDefault="002734C2" w:rsidP="002734C2">
      <w:pPr>
        <w:pStyle w:val="Brdtext"/>
      </w:pPr>
      <w:r>
        <w:rPr>
          <w:b/>
        </w:rPr>
        <w:t>62</w:t>
      </w:r>
      <w:r>
        <w:t> </w:t>
      </w:r>
      <w:r w:rsidRPr="0058273C">
        <w:rPr>
          <w:b/>
        </w:rPr>
        <w:t>§</w:t>
      </w:r>
      <w:r w:rsidRPr="00B40C4F">
        <w:t>    </w:t>
      </w:r>
      <w:r>
        <w:t>A</w:t>
      </w:r>
      <w:r w:rsidRPr="00546B3A">
        <w:t xml:space="preserve">nsökan om tillstånd att verkställa </w:t>
      </w:r>
      <w:r>
        <w:t>en fusions</w:t>
      </w:r>
      <w:r w:rsidRPr="00546B3A">
        <w:t xml:space="preserve">plan ska göras </w:t>
      </w:r>
      <w:r>
        <w:t xml:space="preserve">av såväl överlåtande som övertagande tjänstepensionsförening. </w:t>
      </w:r>
      <w:r w:rsidRPr="00546B3A">
        <w:t>Vid en gräns</w:t>
      </w:r>
      <w:r>
        <w:softHyphen/>
      </w:r>
      <w:r w:rsidRPr="00546B3A">
        <w:t>överskridande fusion ska ansökan</w:t>
      </w:r>
      <w:r>
        <w:t xml:space="preserve"> dock</w:t>
      </w:r>
      <w:r w:rsidRPr="00546B3A">
        <w:t xml:space="preserve"> göras av den eller de svenska föreningar som deltar i fusionen. </w:t>
      </w:r>
      <w:r>
        <w:t>Ansökan ska ges in till Finans</w:t>
      </w:r>
      <w:r>
        <w:softHyphen/>
        <w:t>inspektionen inom</w:t>
      </w:r>
      <w:r w:rsidRPr="00E54123">
        <w:t xml:space="preserve"> </w:t>
      </w:r>
      <w:r w:rsidRPr="00DE262E">
        <w:t>en månad</w:t>
      </w:r>
      <w:r>
        <w:t xml:space="preserve"> från det att</w:t>
      </w:r>
      <w:r w:rsidRPr="00546B3A">
        <w:t xml:space="preserve"> fusionsplanen </w:t>
      </w:r>
      <w:r>
        <w:t xml:space="preserve">blivit gällande </w:t>
      </w:r>
      <w:r w:rsidRPr="00546B3A">
        <w:t>i samtliga föreningar</w:t>
      </w:r>
      <w:r>
        <w:t>.</w:t>
      </w:r>
      <w:r w:rsidDel="000762D2">
        <w:t xml:space="preserve"> </w:t>
      </w:r>
      <w:r>
        <w:t>O</w:t>
      </w:r>
      <w:r w:rsidRPr="00DE262E">
        <w:t>m planen har registrerats enligt 1</w:t>
      </w:r>
      <w:r>
        <w:t>6 kap.</w:t>
      </w:r>
      <w:r w:rsidRPr="00DE262E">
        <w:t xml:space="preserve"> </w:t>
      </w:r>
      <w:r>
        <w:t>12 </w:t>
      </w:r>
      <w:r w:rsidRPr="00DE262E">
        <w:t>§ lagen (</w:t>
      </w:r>
      <w:r>
        <w:t>2018:672</w:t>
      </w:r>
      <w:r w:rsidRPr="00DE262E">
        <w:t>) om ekonomiska föreningar</w:t>
      </w:r>
      <w:r>
        <w:t xml:space="preserve">, ska ansökan dessutom ges in </w:t>
      </w:r>
      <w:r w:rsidRPr="00DE262E">
        <w:t xml:space="preserve">senast två år efter det att </w:t>
      </w:r>
      <w:r>
        <w:t xml:space="preserve">uppgift om registreringen </w:t>
      </w:r>
      <w:r w:rsidRPr="00DE262E">
        <w:t>har kungjorts enligt 1</w:t>
      </w:r>
      <w:r>
        <w:t>9 kap.</w:t>
      </w:r>
      <w:r w:rsidRPr="00DE262E">
        <w:t xml:space="preserve"> </w:t>
      </w:r>
      <w:r>
        <w:t>5 § samma lag</w:t>
      </w:r>
      <w:r w:rsidRPr="00546B3A">
        <w:t>.</w:t>
      </w:r>
      <w:r>
        <w:t xml:space="preserve"> </w:t>
      </w:r>
    </w:p>
    <w:p w14:paraId="0084FBBE" w14:textId="77777777" w:rsidR="002734C2" w:rsidRDefault="002734C2" w:rsidP="00BD2A5A">
      <w:pPr>
        <w:pStyle w:val="Brdtextmedindrag"/>
      </w:pPr>
      <w:r w:rsidRPr="00546B3A">
        <w:t xml:space="preserve">Vid fusion genom kombination </w:t>
      </w:r>
      <w:r>
        <w:t>ska</w:t>
      </w:r>
      <w:r w:rsidRPr="00546B3A">
        <w:t xml:space="preserve"> föreningarna </w:t>
      </w:r>
      <w:r>
        <w:t xml:space="preserve">också ansöka om tillstånd enligt </w:t>
      </w:r>
      <w:r w:rsidRPr="00ED311A">
        <w:t>2</w:t>
      </w:r>
      <w:r>
        <w:t> kap.</w:t>
      </w:r>
      <w:r w:rsidRPr="00ED311A">
        <w:t xml:space="preserve"> 4</w:t>
      </w:r>
      <w:r>
        <w:t> </w:t>
      </w:r>
      <w:r w:rsidRPr="00ED311A">
        <w:t>§ och godkännande av stadgarna enligt 2</w:t>
      </w:r>
      <w:r>
        <w:t> kap.</w:t>
      </w:r>
      <w:r w:rsidRPr="00ED311A">
        <w:t xml:space="preserve"> 9</w:t>
      </w:r>
      <w:r>
        <w:t> §</w:t>
      </w:r>
      <w:r w:rsidRPr="00ED311A">
        <w:t xml:space="preserve"> f</w:t>
      </w:r>
      <w:r w:rsidRPr="00DE262E">
        <w:t xml:space="preserve">ör den övertagande föreningen. Vid gränsöverskridande fusion gäller detta bara om den övertagande föreningen ska ha hemvist i Sverige. </w:t>
      </w:r>
    </w:p>
    <w:p w14:paraId="08BA5608" w14:textId="77777777" w:rsidR="002734C2" w:rsidRDefault="002734C2" w:rsidP="002734C2">
      <w:pPr>
        <w:pStyle w:val="Brdtextmedindrag"/>
      </w:pPr>
      <w:r>
        <w:t>Finansinspektionen</w:t>
      </w:r>
      <w:r w:rsidRPr="00DE262E">
        <w:t xml:space="preserve"> ska underrätta Bolagsverket och Skatteverket om ansökningar enligt första stycket. </w:t>
      </w:r>
      <w:r>
        <w:t>Finansinspektionen</w:t>
      </w:r>
      <w:r w:rsidRPr="00DE262E">
        <w:t xml:space="preserve"> ska vidare under</w:t>
      </w:r>
      <w:r>
        <w:softHyphen/>
      </w:r>
      <w:r w:rsidRPr="00DE262E">
        <w:t xml:space="preserve">rätta Bolagsverket om beslut som har </w:t>
      </w:r>
      <w:r>
        <w:t xml:space="preserve">fått laga kraft och som har </w:t>
      </w:r>
      <w:r w:rsidRPr="00DE262E">
        <w:t>meddelats med anledning av sådana ansökningar.</w:t>
      </w:r>
    </w:p>
    <w:p w14:paraId="6F83389C" w14:textId="77777777" w:rsidR="002734C2" w:rsidRDefault="002734C2" w:rsidP="002734C2">
      <w:pPr>
        <w:pStyle w:val="Brdtext"/>
      </w:pPr>
    </w:p>
    <w:p w14:paraId="181FBDDC" w14:textId="2276F764" w:rsidR="002734C2" w:rsidRDefault="002734C2" w:rsidP="00BD2A5A">
      <w:pPr>
        <w:pStyle w:val="Brdtext"/>
      </w:pPr>
      <w:r>
        <w:rPr>
          <w:b/>
        </w:rPr>
        <w:t>63</w:t>
      </w:r>
      <w:r w:rsidRPr="0058273C">
        <w:t> </w:t>
      </w:r>
      <w:r>
        <w:rPr>
          <w:b/>
        </w:rPr>
        <w:t>§</w:t>
      </w:r>
      <w:r w:rsidRPr="0058273C">
        <w:t>    </w:t>
      </w:r>
      <w:r>
        <w:t>Vid behandlingen av en ansökan enligt 62 § första stycket ska Finansinspektionen pröva om försäkringstagarna, de försäkrade och andra borgenärer tillförsäkras en betryggande säkerhet, ifall de inte redan har en sådan säkerhet och om ett sådant skydd behövs med hänsyn till de fusionerande tjänstepensions</w:t>
      </w:r>
      <w:r>
        <w:softHyphen/>
        <w:t>föreningarnas ekonomiska förhållanden.</w:t>
      </w:r>
    </w:p>
    <w:p w14:paraId="14C3627D" w14:textId="77777777" w:rsidR="002734C2" w:rsidRDefault="002734C2" w:rsidP="00BD2A5A">
      <w:pPr>
        <w:pStyle w:val="Rubrik5utannumrering"/>
      </w:pPr>
      <w:r>
        <w:t>När en ansökan ska avslås</w:t>
      </w:r>
    </w:p>
    <w:p w14:paraId="26A6066A" w14:textId="77777777" w:rsidR="002734C2" w:rsidRDefault="002734C2" w:rsidP="00BD2A5A">
      <w:pPr>
        <w:pStyle w:val="Brdtext"/>
      </w:pPr>
      <w:r>
        <w:rPr>
          <w:b/>
        </w:rPr>
        <w:t>64</w:t>
      </w:r>
      <w:r>
        <w:t> </w:t>
      </w:r>
      <w:r w:rsidRPr="0058273C">
        <w:rPr>
          <w:b/>
        </w:rPr>
        <w:t>§</w:t>
      </w:r>
      <w:r w:rsidRPr="00B40C4F">
        <w:t>    </w:t>
      </w:r>
      <w:r>
        <w:t>En ansökan enligt 62 § första stycket ska avslås, om</w:t>
      </w:r>
      <w:r w:rsidRPr="00546B3A">
        <w:t xml:space="preserve"> </w:t>
      </w:r>
    </w:p>
    <w:p w14:paraId="4A50E267" w14:textId="77777777" w:rsidR="002734C2" w:rsidRDefault="002734C2" w:rsidP="002734C2">
      <w:pPr>
        <w:pStyle w:val="Brdtextmedindrag"/>
      </w:pPr>
      <w:r w:rsidRPr="00582E61">
        <w:t>1.</w:t>
      </w:r>
      <w:r>
        <w:t> fusionsplanen inte har godkänts i behörig ordning eller till sitt innehåll strider mot lag eller annan författning eller mot stadgarna</w:t>
      </w:r>
      <w:r w:rsidRPr="00582E61">
        <w:t xml:space="preserve">, </w:t>
      </w:r>
    </w:p>
    <w:p w14:paraId="1C0A77B7" w14:textId="77777777" w:rsidR="002734C2" w:rsidRDefault="002734C2" w:rsidP="002734C2">
      <w:pPr>
        <w:pStyle w:val="Brdtextmedindrag"/>
      </w:pPr>
      <w:r w:rsidRPr="00582E61">
        <w:t>2.</w:t>
      </w:r>
      <w:r>
        <w:t> fusionen har förbjudits enligt konkurrenslagen (2008:579) eller rådets förordning (EG) nr 139/2004 eller om prövning av fusionen pågår enligt den lagen eller förordningen</w:t>
      </w:r>
      <w:r w:rsidRPr="00582E61">
        <w:t xml:space="preserve">, </w:t>
      </w:r>
    </w:p>
    <w:p w14:paraId="589F6957" w14:textId="77777777" w:rsidR="002734C2" w:rsidRDefault="002734C2" w:rsidP="00BD2A5A">
      <w:pPr>
        <w:pStyle w:val="Brdtextmedindrag"/>
      </w:pPr>
      <w:r w:rsidRPr="00582E61">
        <w:t>3.</w:t>
      </w:r>
      <w:r>
        <w:t> försäkringstagarna, de försäkrade och andra borgenärer inte har till</w:t>
      </w:r>
      <w:r>
        <w:softHyphen/>
        <w:t>försäkrats betryggande säkerhet enligt 63 § eller de fusionerande föreningarnas ekonomiska förhållanden i övrigt är sådana att fusionen inte kan anses förenlig med försäkringstagarnas, de försäkrades</w:t>
      </w:r>
      <w:r w:rsidDel="0090436B">
        <w:t xml:space="preserve"> </w:t>
      </w:r>
      <w:r>
        <w:t>och andra borgenärers intressen, eller</w:t>
      </w:r>
    </w:p>
    <w:p w14:paraId="769921D8" w14:textId="77777777" w:rsidR="002734C2" w:rsidRPr="00A127B8" w:rsidRDefault="002734C2" w:rsidP="002734C2">
      <w:pPr>
        <w:pStyle w:val="Brdtextmedindrag"/>
      </w:pPr>
      <w:r>
        <w:t>4. </w:t>
      </w:r>
      <w:r w:rsidRPr="00A127B8">
        <w:t>det är motiverat av hänsyn till allmänintresset.</w:t>
      </w:r>
    </w:p>
    <w:p w14:paraId="6BB4433E" w14:textId="77777777" w:rsidR="002734C2" w:rsidRDefault="002734C2" w:rsidP="00BD2A5A">
      <w:pPr>
        <w:pStyle w:val="Brdtextmedindrag"/>
      </w:pPr>
      <w:r>
        <w:lastRenderedPageBreak/>
        <w:t>Om ansökan inte kan beviljas på grund av att prövning pågår enligt konkurrenslagen eller rådets förordning (EG) nr 139/2004 och prövningen kan antas bli avslutad inom kort tid, får ärendet förklaras vilande under högst sex månader.</w:t>
      </w:r>
    </w:p>
    <w:p w14:paraId="7D849163" w14:textId="77777777" w:rsidR="002734C2" w:rsidRDefault="002734C2" w:rsidP="002734C2">
      <w:pPr>
        <w:pStyle w:val="Rubrik5utannumrering"/>
      </w:pPr>
      <w:r>
        <w:t>Företagsnamn</w:t>
      </w:r>
    </w:p>
    <w:p w14:paraId="61CA8A82" w14:textId="77777777" w:rsidR="002734C2" w:rsidRPr="00410381" w:rsidRDefault="002734C2" w:rsidP="002734C2">
      <w:pPr>
        <w:pStyle w:val="Brdtext"/>
      </w:pPr>
      <w:r>
        <w:rPr>
          <w:b/>
        </w:rPr>
        <w:t>65</w:t>
      </w:r>
      <w:r>
        <w:t> </w:t>
      </w:r>
      <w:r w:rsidRPr="0058273C">
        <w:rPr>
          <w:b/>
        </w:rPr>
        <w:t>§</w:t>
      </w:r>
      <w:r>
        <w:t>    </w:t>
      </w:r>
      <w:r w:rsidRPr="00410381">
        <w:t xml:space="preserve">I stället för </w:t>
      </w:r>
      <w:r>
        <w:t xml:space="preserve">det som föreskrivs om en </w:t>
      </w:r>
      <w:r w:rsidRPr="00410381">
        <w:t>förenings f</w:t>
      </w:r>
      <w:r>
        <w:t>öretagsnamn</w:t>
      </w:r>
      <w:r w:rsidRPr="00410381">
        <w:t xml:space="preserve"> </w:t>
      </w:r>
      <w:r>
        <w:t>i 20 kap.</w:t>
      </w:r>
      <w:r w:rsidRPr="00410381">
        <w:t xml:space="preserve"> 1</w:t>
      </w:r>
      <w:r>
        <w:t> §</w:t>
      </w:r>
      <w:r w:rsidRPr="00410381">
        <w:t xml:space="preserve"> första </w:t>
      </w:r>
      <w:r w:rsidRPr="00A414B8">
        <w:t xml:space="preserve">stycket första meningen och </w:t>
      </w:r>
      <w:r w:rsidRPr="004B362E">
        <w:t>2 § tredje meningen lagen (2018:672) om ekonomiska föreningar s</w:t>
      </w:r>
      <w:r w:rsidRPr="00A414B8">
        <w:t xml:space="preserve">ka </w:t>
      </w:r>
      <w:r>
        <w:t>följande gälla. E</w:t>
      </w:r>
      <w:r w:rsidRPr="00A414B8">
        <w:t>n tjänstepensi</w:t>
      </w:r>
      <w:r>
        <w:softHyphen/>
      </w:r>
      <w:r w:rsidRPr="00A414B8">
        <w:t>onsförenings</w:t>
      </w:r>
      <w:r w:rsidRPr="00410381">
        <w:t xml:space="preserve"> f</w:t>
      </w:r>
      <w:r>
        <w:t>öretagsnamn</w:t>
      </w:r>
      <w:r w:rsidRPr="00410381">
        <w:t xml:space="preserve"> </w:t>
      </w:r>
      <w:r>
        <w:t xml:space="preserve">ska </w:t>
      </w:r>
      <w:r w:rsidRPr="00410381">
        <w:t>innehålla ordet tjänstepensionsförening</w:t>
      </w:r>
      <w:r>
        <w:t>. O</w:t>
      </w:r>
      <w:r w:rsidRPr="00410381">
        <w:t xml:space="preserve">rdet tjänstepensionsförening eller </w:t>
      </w:r>
      <w:r>
        <w:t xml:space="preserve">en </w:t>
      </w:r>
      <w:r w:rsidRPr="00410381">
        <w:t xml:space="preserve">förkortning av det </w:t>
      </w:r>
      <w:r>
        <w:t>ordet</w:t>
      </w:r>
      <w:r w:rsidRPr="00410381">
        <w:t xml:space="preserve"> får </w:t>
      </w:r>
      <w:r>
        <w:t>inte finnas med</w:t>
      </w:r>
      <w:r w:rsidRPr="00410381">
        <w:t xml:space="preserve"> i e</w:t>
      </w:r>
      <w:r>
        <w:t>tt särskilt företags</w:t>
      </w:r>
      <w:r w:rsidRPr="00410381">
        <w:t>n</w:t>
      </w:r>
      <w:r>
        <w:t>amn</w:t>
      </w:r>
      <w:r w:rsidRPr="00410381">
        <w:t>.</w:t>
      </w:r>
    </w:p>
    <w:p w14:paraId="32308DB2" w14:textId="77777777" w:rsidR="002734C2" w:rsidRDefault="002734C2" w:rsidP="002734C2">
      <w:pPr>
        <w:pStyle w:val="Brdtextmedindrag"/>
      </w:pPr>
      <w:r w:rsidRPr="00410381">
        <w:t xml:space="preserve">Endast tjänstepensionsföreningar får använda </w:t>
      </w:r>
      <w:r>
        <w:t>ordet</w:t>
      </w:r>
      <w:r w:rsidRPr="00410381">
        <w:t xml:space="preserve"> tjänstepensionsföre</w:t>
      </w:r>
      <w:r>
        <w:softHyphen/>
      </w:r>
      <w:r w:rsidRPr="00410381">
        <w:t>ning i si</w:t>
      </w:r>
      <w:r>
        <w:t>tt</w:t>
      </w:r>
      <w:r w:rsidRPr="00410381">
        <w:t xml:space="preserve"> f</w:t>
      </w:r>
      <w:r>
        <w:t>öretagsnamn</w:t>
      </w:r>
      <w:r w:rsidRPr="00410381">
        <w:t>.</w:t>
      </w:r>
    </w:p>
    <w:p w14:paraId="0BB8B1CB" w14:textId="77777777" w:rsidR="002734C2" w:rsidRDefault="002734C2" w:rsidP="002734C2">
      <w:pPr>
        <w:pStyle w:val="Rubrik5utannumrering"/>
      </w:pPr>
      <w:r>
        <w:t>Straff</w:t>
      </w:r>
    </w:p>
    <w:p w14:paraId="47898134" w14:textId="77777777" w:rsidR="002734C2" w:rsidRPr="00410381" w:rsidRDefault="002734C2" w:rsidP="002734C2">
      <w:pPr>
        <w:pStyle w:val="Brdtext"/>
        <w:rPr>
          <w:rFonts w:eastAsiaTheme="minorHAnsi"/>
        </w:rPr>
      </w:pPr>
      <w:r>
        <w:rPr>
          <w:b/>
        </w:rPr>
        <w:t>66</w:t>
      </w:r>
      <w:r>
        <w:t> </w:t>
      </w:r>
      <w:r w:rsidRPr="0058273C">
        <w:rPr>
          <w:b/>
        </w:rPr>
        <w:t>§</w:t>
      </w:r>
      <w:r>
        <w:t>    </w:t>
      </w:r>
      <w:r w:rsidRPr="008457A8">
        <w:t xml:space="preserve">Till böter döms den som uppsåtligen eller av oaktsamhet bryter mot </w:t>
      </w:r>
      <w:r>
        <w:t xml:space="preserve">65 § </w:t>
      </w:r>
      <w:r w:rsidRPr="008457A8">
        <w:t>andra stycket</w:t>
      </w:r>
      <w:r w:rsidRPr="00410381">
        <w:t>.</w:t>
      </w:r>
    </w:p>
    <w:p w14:paraId="012E742C" w14:textId="77777777" w:rsidR="002734C2" w:rsidRPr="00EC3AD6" w:rsidRDefault="002734C2" w:rsidP="002734C2">
      <w:pPr>
        <w:pStyle w:val="Rubrik3utannumrering"/>
      </w:pPr>
      <w:r>
        <w:t>11 kap.</w:t>
      </w:r>
      <w:r w:rsidRPr="00EC3AD6">
        <w:t xml:space="preserve"> Överlåtelse av för</w:t>
      </w:r>
      <w:r>
        <w:t>säkrings</w:t>
      </w:r>
      <w:r w:rsidRPr="00EC3AD6">
        <w:t>bestånd</w:t>
      </w:r>
    </w:p>
    <w:p w14:paraId="6E2B6C03" w14:textId="77777777" w:rsidR="002734C2" w:rsidRDefault="002734C2" w:rsidP="002734C2">
      <w:pPr>
        <w:pStyle w:val="Rubrik4utannumrering"/>
        <w:spacing w:before="0"/>
      </w:pPr>
      <w:r>
        <w:t xml:space="preserve">Ett tjänstepensionsföretags rätt </w:t>
      </w:r>
      <w:r w:rsidRPr="009068EF">
        <w:t>överlåta försäkringsbestånd</w:t>
      </w:r>
    </w:p>
    <w:p w14:paraId="12DB997E" w14:textId="77777777" w:rsidR="002734C2" w:rsidRDefault="002734C2" w:rsidP="002734C2">
      <w:pPr>
        <w:pStyle w:val="Brdtext"/>
      </w:pPr>
      <w:r>
        <w:rPr>
          <w:b/>
        </w:rPr>
        <w:t>1 §</w:t>
      </w:r>
      <w:r>
        <w:t>    Ett tjänstepensionsföretag får helt eller delvis överlåta sitt försäk</w:t>
      </w:r>
      <w:r>
        <w:softHyphen/>
        <w:t xml:space="preserve">ringsbestånd till </w:t>
      </w:r>
    </w:p>
    <w:p w14:paraId="0D9C3318" w14:textId="77777777" w:rsidR="002734C2" w:rsidRPr="000A7C2D" w:rsidRDefault="002734C2" w:rsidP="002734C2">
      <w:pPr>
        <w:pStyle w:val="Brdtextmedindrag"/>
      </w:pPr>
      <w:r w:rsidRPr="000A7C2D">
        <w:t xml:space="preserve">1. ett </w:t>
      </w:r>
      <w:r>
        <w:t xml:space="preserve">annat </w:t>
      </w:r>
      <w:r w:rsidRPr="000A7C2D">
        <w:t>tjänstepensionsföretag,</w:t>
      </w:r>
    </w:p>
    <w:p w14:paraId="3C60DBA9" w14:textId="77777777" w:rsidR="002734C2" w:rsidRPr="000A7C2D" w:rsidRDefault="002734C2" w:rsidP="002734C2">
      <w:pPr>
        <w:pStyle w:val="Brdtextmedindrag"/>
      </w:pPr>
      <w:r w:rsidRPr="000A7C2D">
        <w:t>2. ett försäkringsföretag</w:t>
      </w:r>
      <w:r>
        <w:t>, eller</w:t>
      </w:r>
    </w:p>
    <w:p w14:paraId="6AD7C838" w14:textId="77777777" w:rsidR="002734C2" w:rsidRDefault="002734C2" w:rsidP="002734C2">
      <w:pPr>
        <w:pStyle w:val="Brdtextmedindrag"/>
      </w:pPr>
      <w:r w:rsidRPr="000A7C2D">
        <w:t>3. </w:t>
      </w:r>
      <w:r w:rsidRPr="005D67F5">
        <w:t xml:space="preserve">ett utländskt tjänstepensionsinstitut som är </w:t>
      </w:r>
      <w:r>
        <w:t xml:space="preserve">registrerat eller </w:t>
      </w:r>
      <w:r w:rsidRPr="008C56AB">
        <w:t>auktoris</w:t>
      </w:r>
      <w:r>
        <w:softHyphen/>
      </w:r>
      <w:r w:rsidRPr="008C56AB">
        <w:t xml:space="preserve">erat </w:t>
      </w:r>
      <w:r w:rsidRPr="005D67F5">
        <w:t>i ett land inom EES (utländskt tjänstepensionsinstitut)</w:t>
      </w:r>
      <w:r>
        <w:t xml:space="preserve">. </w:t>
      </w:r>
    </w:p>
    <w:p w14:paraId="732906C6" w14:textId="77777777" w:rsidR="002734C2" w:rsidRPr="001C3BB6" w:rsidRDefault="002734C2" w:rsidP="002734C2">
      <w:pPr>
        <w:pStyle w:val="Brdtextmedindrag"/>
      </w:pPr>
      <w:r>
        <w:t>Ett tjänstepensionsföretag får helt eller delvis överta ett bestånd av</w:t>
      </w:r>
      <w:r w:rsidRPr="003A429E">
        <w:t xml:space="preserve"> </w:t>
      </w:r>
      <w:r>
        <w:t>tjänstepensionsavtal från ett utländskt tjänstepensionsinstitut som inte driver verksamhet i Sverige.</w:t>
      </w:r>
    </w:p>
    <w:p w14:paraId="07F5D2A5" w14:textId="77777777" w:rsidR="002734C2" w:rsidRDefault="002734C2" w:rsidP="002734C2">
      <w:pPr>
        <w:pStyle w:val="Brdtextmedindrag"/>
      </w:pPr>
      <w:r>
        <w:t>I </w:t>
      </w:r>
      <w:r w:rsidRPr="00FE7D93">
        <w:t>14</w:t>
      </w:r>
      <w:r>
        <w:t> </w:t>
      </w:r>
      <w:r w:rsidRPr="00FE7D93">
        <w:t xml:space="preserve">kap. </w:t>
      </w:r>
      <w:r w:rsidRPr="00A100D9">
        <w:t>försäkringsrörelselagen (2010:2043) finns bestämmelser om överlåtelse</w:t>
      </w:r>
      <w:r>
        <w:t>r</w:t>
      </w:r>
      <w:r w:rsidRPr="00A100D9">
        <w:t xml:space="preserve"> av försäkringsbestånd från ett försäkringsföretag</w:t>
      </w:r>
      <w:r>
        <w:t>. I 9 kap. lagen (1998:293) om utländska försäkringsgivares och tjänstepensions</w:t>
      </w:r>
      <w:r>
        <w:softHyphen/>
        <w:t xml:space="preserve">instituts verksamhet i Sverige finns bestämmelser om </w:t>
      </w:r>
      <w:r w:rsidRPr="00EE669A">
        <w:t>överlåtelser</w:t>
      </w:r>
      <w:r>
        <w:t xml:space="preserve"> av </w:t>
      </w:r>
      <w:r w:rsidRPr="00EE669A">
        <w:t>be</w:t>
      </w:r>
      <w:r>
        <w:softHyphen/>
      </w:r>
      <w:r w:rsidRPr="00EE669A">
        <w:t>stånd av tjänstepensions</w:t>
      </w:r>
      <w:r>
        <w:t xml:space="preserve">avtal från ett utländskt tjänstepensionsinstitut som driver verksamhet i Sverige. </w:t>
      </w:r>
    </w:p>
    <w:p w14:paraId="7C9EA907" w14:textId="77777777" w:rsidR="002734C2" w:rsidRDefault="002734C2" w:rsidP="00BD2A5A">
      <w:pPr>
        <w:pStyle w:val="Rubrik4utannumrering"/>
      </w:pPr>
      <w:r>
        <w:t>Överlåtelse från ett tjänstepensionsföretag till ett annat tjänstepensionsföretag eller ett försäkringsföretag</w:t>
      </w:r>
    </w:p>
    <w:p w14:paraId="6DC76E5F" w14:textId="77777777" w:rsidR="002734C2" w:rsidRDefault="002734C2" w:rsidP="002734C2">
      <w:pPr>
        <w:pStyle w:val="Rubrik5utannumrering"/>
        <w:spacing w:before="0"/>
      </w:pPr>
      <w:r>
        <w:t>Stämmans godkännande och handlingar som ska hållas tillgängliga</w:t>
      </w:r>
    </w:p>
    <w:p w14:paraId="16E22408" w14:textId="77777777" w:rsidR="002734C2" w:rsidRDefault="002734C2" w:rsidP="002734C2">
      <w:pPr>
        <w:pStyle w:val="Brdtext"/>
      </w:pPr>
      <w:r>
        <w:rPr>
          <w:b/>
        </w:rPr>
        <w:t>2 §</w:t>
      </w:r>
      <w:r>
        <w:t>   Ett</w:t>
      </w:r>
      <w:r w:rsidRPr="00FB0DA7">
        <w:t xml:space="preserve"> </w:t>
      </w:r>
      <w:r>
        <w:t xml:space="preserve">avtal om överlåtelse ska för att bli giltigt </w:t>
      </w:r>
      <w:r w:rsidRPr="00AA635C">
        <w:t>godkännas av stämman i</w:t>
      </w:r>
      <w:r>
        <w:t xml:space="preserve"> det överlåtande företaget. </w:t>
      </w:r>
      <w:r w:rsidRPr="00BF491E">
        <w:t>Minst en vecka före den stämma då den frågan ska behandlas ska följande handlingar hållas tillgängliga för aktieägarna och de röstberättigade</w:t>
      </w:r>
      <w:r>
        <w:t xml:space="preserve"> </w:t>
      </w:r>
      <w:r w:rsidRPr="00BF491E">
        <w:t>och sedan även läggas fram på stäm</w:t>
      </w:r>
      <w:r w:rsidRPr="00BF491E">
        <w:softHyphen/>
        <w:t>man</w:t>
      </w:r>
      <w:r>
        <w:t>:</w:t>
      </w:r>
    </w:p>
    <w:p w14:paraId="7C8D0192" w14:textId="77777777" w:rsidR="002734C2" w:rsidRDefault="002734C2" w:rsidP="002734C2">
      <w:pPr>
        <w:pStyle w:val="Brdtextmedindrag"/>
      </w:pPr>
      <w:r>
        <w:t>1. ett förslag till stämmobeslut,</w:t>
      </w:r>
    </w:p>
    <w:p w14:paraId="488246DC" w14:textId="77777777" w:rsidR="002734C2" w:rsidRDefault="002734C2" w:rsidP="002734C2">
      <w:pPr>
        <w:pStyle w:val="Brdtextmedindrag"/>
      </w:pPr>
      <w:r>
        <w:t>2. överlåtelseavtalet,</w:t>
      </w:r>
    </w:p>
    <w:p w14:paraId="48E53379" w14:textId="77777777" w:rsidR="002734C2" w:rsidRDefault="002734C2" w:rsidP="002734C2">
      <w:pPr>
        <w:pStyle w:val="Brdtextmedindrag"/>
      </w:pPr>
      <w:r>
        <w:lastRenderedPageBreak/>
        <w:t xml:space="preserve">3. styrelsens redogörelse </w:t>
      </w:r>
      <w:r w:rsidRPr="00BF491E">
        <w:t>för</w:t>
      </w:r>
      <w:r>
        <w:t xml:space="preserve"> omständigheter som kan vara av vikt vid be</w:t>
      </w:r>
      <w:r>
        <w:softHyphen/>
        <w:t>döm</w:t>
      </w:r>
      <w:r>
        <w:softHyphen/>
        <w:t xml:space="preserve">ningen av förslagets lämplighet för företaget och för </w:t>
      </w:r>
      <w:r w:rsidRPr="00A5066E">
        <w:t>de för</w:t>
      </w:r>
      <w:r>
        <w:softHyphen/>
      </w:r>
      <w:r w:rsidRPr="00A5066E">
        <w:t>säk</w:t>
      </w:r>
      <w:r>
        <w:softHyphen/>
      </w:r>
      <w:r w:rsidRPr="00A5066E">
        <w:t>rade</w:t>
      </w:r>
      <w:r>
        <w:t>, försäkringstagarna</w:t>
      </w:r>
      <w:r w:rsidRPr="00A5066E">
        <w:t xml:space="preserve"> och andra ersättningsberättigade</w:t>
      </w:r>
      <w:r>
        <w:t>, och</w:t>
      </w:r>
    </w:p>
    <w:p w14:paraId="1BF482B9" w14:textId="77777777" w:rsidR="002734C2" w:rsidRDefault="002734C2" w:rsidP="002734C2">
      <w:pPr>
        <w:pStyle w:val="Brdtextmedindrag"/>
      </w:pPr>
      <w:r>
        <w:t xml:space="preserve">4. ett yttrande av revisorerna över redogörelsen som avses i </w:t>
      </w:r>
      <w:r w:rsidRPr="00BF491E">
        <w:t>3.</w:t>
      </w:r>
    </w:p>
    <w:p w14:paraId="0E47BDEA" w14:textId="77777777" w:rsidR="002734C2" w:rsidRDefault="002734C2" w:rsidP="00BD2A5A">
      <w:pPr>
        <w:pStyle w:val="Brdtextmedindrag"/>
      </w:pPr>
      <w:r w:rsidRPr="00BF491E">
        <w:t xml:space="preserve">Om årsredovisningen inte ska behandlas på </w:t>
      </w:r>
      <w:r>
        <w:t>stämman, ska även följande hand</w:t>
      </w:r>
      <w:r w:rsidRPr="00BF491E">
        <w:t xml:space="preserve">lingar hållas tillgängliga </w:t>
      </w:r>
      <w:r>
        <w:t>och läggas fram</w:t>
      </w:r>
      <w:r w:rsidRPr="00BF491E">
        <w:t>:</w:t>
      </w:r>
    </w:p>
    <w:p w14:paraId="714D7127" w14:textId="77777777" w:rsidR="002734C2" w:rsidRDefault="002734C2" w:rsidP="002734C2">
      <w:pPr>
        <w:pStyle w:val="Brdtextmedindrag"/>
      </w:pPr>
      <w:r>
        <w:t>1.</w:t>
      </w:r>
      <w:r w:rsidRPr="00BF491E">
        <w:t> </w:t>
      </w:r>
      <w:r>
        <w:t>den årsredovisning som innehåller de senast fastställda balans- och resultaträkningarna, tillsammans med stämmans beslut om företagets vinst eller förlust,</w:t>
      </w:r>
    </w:p>
    <w:p w14:paraId="42FAD962" w14:textId="77777777" w:rsidR="002734C2" w:rsidRDefault="002734C2" w:rsidP="002734C2">
      <w:pPr>
        <w:pStyle w:val="Brdtextmedindrag"/>
      </w:pPr>
      <w:r w:rsidRPr="00BF491E">
        <w:t>2</w:t>
      </w:r>
      <w:r>
        <w:t>.</w:t>
      </w:r>
      <w:r w:rsidRPr="00BF491E">
        <w:t> </w:t>
      </w:r>
      <w:r>
        <w:t>revisionsberättelsen för det år årsredovisningen avser,</w:t>
      </w:r>
    </w:p>
    <w:p w14:paraId="2C7253F4" w14:textId="77777777" w:rsidR="002734C2" w:rsidRDefault="002734C2" w:rsidP="002734C2">
      <w:pPr>
        <w:pStyle w:val="Brdtextmedindrag"/>
      </w:pPr>
      <w:r>
        <w:t>3. </w:t>
      </w:r>
      <w:r w:rsidRPr="00BF491E">
        <w:t>styrelsens</w:t>
      </w:r>
      <w:r>
        <w:t xml:space="preserve"> redogörelse för sådana händelser efter det att årsredovis</w:t>
      </w:r>
      <w:r>
        <w:softHyphen/>
        <w:t>ningen lämnades som är av väsentlig betydelse för företagets ställning, och</w:t>
      </w:r>
    </w:p>
    <w:p w14:paraId="390B78D4" w14:textId="77777777" w:rsidR="002734C2" w:rsidRDefault="002734C2" w:rsidP="002734C2">
      <w:pPr>
        <w:pStyle w:val="Brdtextmedindrag"/>
      </w:pPr>
      <w:r w:rsidRPr="00BF491E">
        <w:t>4.</w:t>
      </w:r>
      <w:r>
        <w:t xml:space="preserve"> ett yttrande av revisorerna över </w:t>
      </w:r>
      <w:r w:rsidRPr="00BF491E">
        <w:t>redogörelsen som avses i 3.</w:t>
      </w:r>
    </w:p>
    <w:p w14:paraId="082737E8" w14:textId="77777777" w:rsidR="002734C2" w:rsidRDefault="002734C2" w:rsidP="002734C2">
      <w:pPr>
        <w:pStyle w:val="Brdtextmedindrag"/>
      </w:pPr>
      <w:r w:rsidRPr="006A5269">
        <w:t xml:space="preserve">Handlingarna ska genast </w:t>
      </w:r>
      <w:r>
        <w:t>skickas</w:t>
      </w:r>
      <w:r w:rsidRPr="006A5269">
        <w:t xml:space="preserve"> till de aktieägare och röstberättigade som begär det och uppger sin postadress.</w:t>
      </w:r>
    </w:p>
    <w:p w14:paraId="63987F6B" w14:textId="77777777" w:rsidR="002734C2" w:rsidRDefault="002734C2" w:rsidP="002734C2">
      <w:pPr>
        <w:pStyle w:val="Rubrik5utannumrering"/>
      </w:pPr>
      <w:r>
        <w:t>Registrering av stämmobeslut</w:t>
      </w:r>
    </w:p>
    <w:p w14:paraId="6C5D184A" w14:textId="77777777" w:rsidR="002734C2" w:rsidRDefault="002734C2" w:rsidP="00BD2A5A">
      <w:pPr>
        <w:pStyle w:val="Brdtext"/>
      </w:pPr>
      <w:r>
        <w:rPr>
          <w:b/>
        </w:rPr>
        <w:t>3</w:t>
      </w:r>
      <w:r w:rsidRPr="00640C08">
        <w:rPr>
          <w:b/>
        </w:rPr>
        <w:t> §</w:t>
      </w:r>
      <w:r w:rsidRPr="00640C08">
        <w:t>   </w:t>
      </w:r>
      <w:r>
        <w:t>Inom fyra månader från stämmans beslut om godkännande av över</w:t>
      </w:r>
      <w:r>
        <w:softHyphen/>
        <w:t>låtelseavtalet ska det överlåtande företaget anmäla beslutet till Bolags</w:t>
      </w:r>
      <w:r>
        <w:softHyphen/>
        <w:t>verket för registrering.</w:t>
      </w:r>
      <w:r w:rsidRPr="00C43285">
        <w:t xml:space="preserve"> </w:t>
      </w:r>
      <w:r w:rsidRPr="00900F65">
        <w:t>Om</w:t>
      </w:r>
      <w:r>
        <w:t xml:space="preserve"> en talan </w:t>
      </w:r>
      <w:r w:rsidRPr="00900F65">
        <w:t>mot</w:t>
      </w:r>
      <w:r>
        <w:t xml:space="preserve"> stämmans beslut har ogillats ska tiden dock räknas från den dag när domen fick laga kraft.</w:t>
      </w:r>
    </w:p>
    <w:p w14:paraId="4A79C8B7" w14:textId="77777777" w:rsidR="002734C2" w:rsidRDefault="002734C2" w:rsidP="002734C2">
      <w:pPr>
        <w:pStyle w:val="Brdtextmedindrag"/>
      </w:pPr>
      <w:r>
        <w:t>Om en anmälan inte har gjorts inom föreskriven tid eller om Bolagsver</w:t>
      </w:r>
      <w:r>
        <w:softHyphen/>
        <w:t xml:space="preserve">ket genom ett beslut som har fått laga kraft har avskrivit en anmälan eller vägrat registrering av beslutet, har frågan om överlåtelse fallit. </w:t>
      </w:r>
    </w:p>
    <w:p w14:paraId="3D15FBCF" w14:textId="77777777" w:rsidR="002734C2" w:rsidRDefault="002734C2" w:rsidP="002734C2">
      <w:pPr>
        <w:pStyle w:val="Rubrik5utannumrering"/>
      </w:pPr>
      <w:r>
        <w:t>Tillstånd att verkställa ett överlåtelseavtal</w:t>
      </w:r>
    </w:p>
    <w:p w14:paraId="0F69FA2F" w14:textId="36D768D5" w:rsidR="002734C2" w:rsidRDefault="002734C2" w:rsidP="002734C2">
      <w:pPr>
        <w:pStyle w:val="Brdtext"/>
      </w:pPr>
      <w:r>
        <w:rPr>
          <w:b/>
        </w:rPr>
        <w:t>4 §</w:t>
      </w:r>
      <w:r>
        <w:t>    Ett tjänstepensionsföretag får verkställa ett överlåtelseavtal med till</w:t>
      </w:r>
      <w:r>
        <w:softHyphen/>
        <w:t>stånd av Finansinspektionen</w:t>
      </w:r>
      <w:r w:rsidRPr="00F33B73">
        <w:t>.</w:t>
      </w:r>
      <w:r>
        <w:t xml:space="preserve"> </w:t>
      </w:r>
    </w:p>
    <w:p w14:paraId="6FAFA993" w14:textId="77777777" w:rsidR="002734C2" w:rsidRPr="00AB320D" w:rsidRDefault="002734C2" w:rsidP="00673CB8">
      <w:pPr>
        <w:pStyle w:val="Rubrik5utannumrering"/>
      </w:pPr>
      <w:r w:rsidRPr="0091209C">
        <w:t>Ans</w:t>
      </w:r>
      <w:r w:rsidRPr="00DE570E">
        <w:t>ökan om tillstånd</w:t>
      </w:r>
    </w:p>
    <w:p w14:paraId="410957B3" w14:textId="77777777" w:rsidR="002734C2" w:rsidRDefault="002734C2" w:rsidP="002734C2">
      <w:pPr>
        <w:pStyle w:val="Brdtext"/>
      </w:pPr>
      <w:r>
        <w:rPr>
          <w:b/>
        </w:rPr>
        <w:t>5 §</w:t>
      </w:r>
      <w:r>
        <w:t xml:space="preserve">    Ansökan om tillstånd att verkställa ett överlåtelseavtal </w:t>
      </w:r>
      <w:r w:rsidRPr="001C3BB6">
        <w:t>ska göras av</w:t>
      </w:r>
      <w:r>
        <w:t xml:space="preserve"> både</w:t>
      </w:r>
      <w:r w:rsidRPr="001C3BB6">
        <w:t xml:space="preserve"> det </w:t>
      </w:r>
      <w:r w:rsidRPr="00A2384C">
        <w:t>över</w:t>
      </w:r>
      <w:r>
        <w:t xml:space="preserve">låtande och det övertagande företaget. </w:t>
      </w:r>
      <w:r w:rsidRPr="001C3BB6">
        <w:t>Ansök</w:t>
      </w:r>
      <w:r>
        <w:t>ningarn</w:t>
      </w:r>
      <w:r w:rsidRPr="001C3BB6">
        <w:t>a</w:t>
      </w:r>
      <w:r w:rsidRPr="008C0DB4">
        <w:t xml:space="preserve"> ska ges in till </w:t>
      </w:r>
      <w:r>
        <w:t>Finansinspektionen</w:t>
      </w:r>
      <w:r w:rsidRPr="008C0DB4">
        <w:t xml:space="preserve"> inom fyra månader från det att stämm</w:t>
      </w:r>
      <w:r>
        <w:t xml:space="preserve">ans </w:t>
      </w:r>
      <w:r w:rsidRPr="008C0DB4">
        <w:t>beslut registrerades</w:t>
      </w:r>
      <w:r>
        <w:t xml:space="preserve">. </w:t>
      </w:r>
    </w:p>
    <w:p w14:paraId="1E764C11" w14:textId="77777777" w:rsidR="002734C2" w:rsidRDefault="002734C2" w:rsidP="002734C2">
      <w:pPr>
        <w:pStyle w:val="Brdtextmedindrag"/>
        <w:rPr>
          <w:i/>
        </w:rPr>
      </w:pPr>
      <w:r>
        <w:t>Finansinspektionen</w:t>
      </w:r>
      <w:r w:rsidRPr="00052172">
        <w:t xml:space="preserve"> ska underrätta Bolagsverket om </w:t>
      </w:r>
      <w:r w:rsidRPr="001C3BB6">
        <w:t>ansökn</w:t>
      </w:r>
      <w:r>
        <w:t>ingarna</w:t>
      </w:r>
      <w:r w:rsidRPr="001C3BB6">
        <w:t xml:space="preserve"> </w:t>
      </w:r>
      <w:r w:rsidRPr="00052172">
        <w:t xml:space="preserve">och </w:t>
      </w:r>
      <w:r>
        <w:t xml:space="preserve">om </w:t>
      </w:r>
      <w:r w:rsidRPr="00052172">
        <w:t xml:space="preserve">beslut </w:t>
      </w:r>
      <w:r>
        <w:t xml:space="preserve">som har </w:t>
      </w:r>
      <w:r w:rsidRPr="00052172">
        <w:t xml:space="preserve">meddelats med anledning av </w:t>
      </w:r>
      <w:r w:rsidRPr="00D11F2B">
        <w:t>de</w:t>
      </w:r>
      <w:r>
        <w:t>m</w:t>
      </w:r>
      <w:r w:rsidDel="00C50D79">
        <w:rPr>
          <w:rFonts w:asciiTheme="minorHAnsi" w:hAnsiTheme="minorHAnsi"/>
        </w:rPr>
        <w:t xml:space="preserve"> </w:t>
      </w:r>
      <w:r w:rsidRPr="006D49F4">
        <w:t>och</w:t>
      </w:r>
      <w:r>
        <w:rPr>
          <w:rFonts w:asciiTheme="minorHAnsi" w:hAnsiTheme="minorHAnsi"/>
        </w:rPr>
        <w:t xml:space="preserve"> </w:t>
      </w:r>
      <w:r>
        <w:t>som har fått laga kraft</w:t>
      </w:r>
      <w:r w:rsidRPr="00052172">
        <w:t xml:space="preserve">. Om </w:t>
      </w:r>
      <w:r w:rsidRPr="001C3BB6">
        <w:t>ansökn</w:t>
      </w:r>
      <w:r>
        <w:t>ingarna</w:t>
      </w:r>
      <w:r w:rsidRPr="00052172">
        <w:t xml:space="preserve"> inte har gjorts inom föreskriven tid eller om </w:t>
      </w:r>
      <w:r w:rsidRPr="001C3BB6">
        <w:t>de</w:t>
      </w:r>
      <w:r w:rsidRPr="00052172">
        <w:t xml:space="preserve"> har avslagits, ska Bolagsverket förklara att frågan om överlåtelse har fallit</w:t>
      </w:r>
      <w:r>
        <w:t xml:space="preserve">. </w:t>
      </w:r>
    </w:p>
    <w:p w14:paraId="3B50DA14" w14:textId="77777777" w:rsidR="002734C2" w:rsidRDefault="002734C2" w:rsidP="002734C2">
      <w:pPr>
        <w:pStyle w:val="Rubrik5utannumrering"/>
        <w:rPr>
          <w:b/>
        </w:rPr>
      </w:pPr>
      <w:r>
        <w:t>Förutsättningar för tillstånd</w:t>
      </w:r>
    </w:p>
    <w:p w14:paraId="27CB0A0F" w14:textId="77777777" w:rsidR="002734C2" w:rsidRDefault="002734C2" w:rsidP="002734C2">
      <w:pPr>
        <w:pStyle w:val="Brdtextmedindrag"/>
        <w:ind w:firstLine="0"/>
      </w:pPr>
      <w:r>
        <w:rPr>
          <w:b/>
        </w:rPr>
        <w:t>6 §</w:t>
      </w:r>
      <w:r>
        <w:t xml:space="preserve">    Tillstånd att verkställa överlåtelseavtalet ska ges, om </w:t>
      </w:r>
    </w:p>
    <w:p w14:paraId="334D9E4B" w14:textId="77777777" w:rsidR="002734C2" w:rsidRDefault="002734C2" w:rsidP="002734C2">
      <w:pPr>
        <w:pStyle w:val="Brdtextmedindrag"/>
      </w:pPr>
      <w:r>
        <w:t xml:space="preserve">1. den rätt som tillkommer </w:t>
      </w:r>
      <w:r w:rsidRPr="003064A6">
        <w:t xml:space="preserve">försäkringstagarna, </w:t>
      </w:r>
      <w:r w:rsidRPr="00CB2A68">
        <w:t>d</w:t>
      </w:r>
      <w:r w:rsidRPr="003064A6">
        <w:t>e f</w:t>
      </w:r>
      <w:r>
        <w:t>örsäkrade och andra ersättnings</w:t>
      </w:r>
      <w:r w:rsidRPr="003064A6">
        <w:t>berättigade</w:t>
      </w:r>
      <w:r>
        <w:t xml:space="preserve"> inte försämras, </w:t>
      </w:r>
    </w:p>
    <w:p w14:paraId="43BE699B" w14:textId="77777777" w:rsidR="002734C2" w:rsidRDefault="002734C2" w:rsidP="002734C2">
      <w:pPr>
        <w:pStyle w:val="Brdtextmedindrag"/>
      </w:pPr>
      <w:r>
        <w:t>2. det övertagande företaget har den kapitalbas som krävs sedan överlåt</w:t>
      </w:r>
      <w:r>
        <w:softHyphen/>
        <w:t>elsen har beaktats, och</w:t>
      </w:r>
    </w:p>
    <w:p w14:paraId="7AE62849" w14:textId="4E78FE59" w:rsidR="002734C2" w:rsidRDefault="002734C2" w:rsidP="00BD2A5A">
      <w:pPr>
        <w:pStyle w:val="Brdtextmedindrag"/>
      </w:pPr>
      <w:r>
        <w:t>3. den behöriga myndigheten i värdlandet</w:t>
      </w:r>
      <w:r w:rsidRPr="00A93CB3">
        <w:t xml:space="preserve"> i förekommande fall </w:t>
      </w:r>
      <w:r>
        <w:t>sam</w:t>
      </w:r>
      <w:r w:rsidR="00E56A61">
        <w:softHyphen/>
      </w:r>
      <w:r>
        <w:t>tycker till överlåtelsen eller inte har yttrat sig.</w:t>
      </w:r>
    </w:p>
    <w:p w14:paraId="6AA47593" w14:textId="77777777" w:rsidR="002734C2" w:rsidRDefault="002734C2" w:rsidP="002734C2">
      <w:pPr>
        <w:pStyle w:val="Rubrik5utannumrering"/>
        <w:rPr>
          <w:b/>
        </w:rPr>
      </w:pPr>
      <w:r>
        <w:lastRenderedPageBreak/>
        <w:t>Föreläggande om komplettering</w:t>
      </w:r>
    </w:p>
    <w:p w14:paraId="423F6863" w14:textId="77777777" w:rsidR="002734C2" w:rsidRDefault="002734C2" w:rsidP="002734C2">
      <w:pPr>
        <w:pStyle w:val="Brdtextmedindrag"/>
        <w:ind w:firstLine="0"/>
      </w:pPr>
      <w:r>
        <w:rPr>
          <w:b/>
        </w:rPr>
        <w:t>7 §</w:t>
      </w:r>
      <w:r>
        <w:t xml:space="preserve">    Finansinspektionen får förelägga de ansökande </w:t>
      </w:r>
      <w:r w:rsidRPr="00904604">
        <w:t>företag</w:t>
      </w:r>
      <w:r>
        <w:t xml:space="preserve">en att ge in den ytterligare utredning som är nödvändig för att inspektionen ska kunna bedöma om den rätt som tillkommer </w:t>
      </w:r>
      <w:r w:rsidRPr="003064A6">
        <w:t>de försäkrade</w:t>
      </w:r>
      <w:r w:rsidRPr="000A7C2D">
        <w:t>, försäkringstagarna</w:t>
      </w:r>
      <w:r w:rsidRPr="003064A6">
        <w:t xml:space="preserve"> och andra ersättningsberättigade</w:t>
      </w:r>
      <w:r>
        <w:t xml:space="preserve"> försämras. </w:t>
      </w:r>
    </w:p>
    <w:p w14:paraId="15946B98" w14:textId="77777777" w:rsidR="002734C2" w:rsidRDefault="002734C2" w:rsidP="002734C2">
      <w:pPr>
        <w:pStyle w:val="Rubrik5utannumrering"/>
      </w:pPr>
      <w:r>
        <w:t xml:space="preserve">Kungörande av </w:t>
      </w:r>
      <w:r w:rsidRPr="00A93CB3">
        <w:t>ansökningar</w:t>
      </w:r>
    </w:p>
    <w:p w14:paraId="79F06096" w14:textId="77777777" w:rsidR="002734C2" w:rsidRDefault="002734C2" w:rsidP="002734C2">
      <w:pPr>
        <w:pStyle w:val="Brdtextmedindrag"/>
        <w:ind w:firstLine="0"/>
      </w:pPr>
      <w:r>
        <w:rPr>
          <w:b/>
        </w:rPr>
        <w:t>8 §</w:t>
      </w:r>
      <w:r>
        <w:t xml:space="preserve">    Om ansökningarna inte ska avslås genast ska Finansinspektionen i Post- och Inrikes Tidningar </w:t>
      </w:r>
      <w:r w:rsidRPr="00A93CB3">
        <w:t>och lämpliga ortstidningar kungöra</w:t>
      </w:r>
      <w:r>
        <w:t xml:space="preserve"> ansök</w:t>
      </w:r>
      <w:r>
        <w:softHyphen/>
        <w:t>ningarnas innehåll med upp</w:t>
      </w:r>
      <w:r>
        <w:softHyphen/>
        <w:t>gift om att ett avtal om överlåtelse av försäk</w:t>
      </w:r>
      <w:r>
        <w:softHyphen/>
        <w:t>ringsbestånd har ingåtts och var avtalet och annan utredning hålls tillgäng</w:t>
      </w:r>
      <w:r>
        <w:softHyphen/>
        <w:t>liga.</w:t>
      </w:r>
    </w:p>
    <w:p w14:paraId="15B64771" w14:textId="77777777" w:rsidR="002734C2" w:rsidRDefault="002734C2" w:rsidP="002734C2">
      <w:pPr>
        <w:pStyle w:val="Brdtextmedindrag"/>
      </w:pPr>
      <w:r>
        <w:t xml:space="preserve">Kungörelsen ska innehålla föreläggande för försäkrade, </w:t>
      </w:r>
      <w:r w:rsidRPr="003064A6">
        <w:t>försäkringstag</w:t>
      </w:r>
      <w:r>
        <w:softHyphen/>
      </w:r>
      <w:r w:rsidRPr="003064A6">
        <w:t>are och andra ersättningsberättigade</w:t>
      </w:r>
      <w:r>
        <w:t xml:space="preserve"> som berörs av överlåtelsen </w:t>
      </w:r>
      <w:r w:rsidRPr="00A93CB3">
        <w:t xml:space="preserve">att inom en bestämd tid, minst en månad </w:t>
      </w:r>
      <w:r>
        <w:t>efter kungörelsen, an</w:t>
      </w:r>
      <w:r w:rsidRPr="00A93CB3">
        <w:t>mäla till Finans</w:t>
      </w:r>
      <w:r w:rsidRPr="00A93CB3">
        <w:softHyphen/>
        <w:t>inspektionen om</w:t>
      </w:r>
      <w:r>
        <w:t xml:space="preserve"> de har något att invända mot </w:t>
      </w:r>
      <w:r w:rsidRPr="00A93CB3">
        <w:t>ansökningarna</w:t>
      </w:r>
      <w:r>
        <w:t>.</w:t>
      </w:r>
      <w:r w:rsidRPr="008166FE">
        <w:t xml:space="preserve"> </w:t>
      </w:r>
    </w:p>
    <w:p w14:paraId="0CDF71BA" w14:textId="77777777" w:rsidR="002734C2" w:rsidRDefault="002734C2" w:rsidP="00BD2A5A">
      <w:pPr>
        <w:pStyle w:val="Rubrik5utannumrering"/>
      </w:pPr>
      <w:r>
        <w:t>Yttrande från myndigheten i värdlandet</w:t>
      </w:r>
    </w:p>
    <w:p w14:paraId="731A9E78" w14:textId="77777777" w:rsidR="002734C2" w:rsidRPr="000A7C2D" w:rsidRDefault="002734C2" w:rsidP="00BD2A5A">
      <w:pPr>
        <w:pStyle w:val="Brdtextmedindrag"/>
        <w:ind w:firstLine="0"/>
        <w:rPr>
          <w:i/>
        </w:rPr>
      </w:pPr>
      <w:r>
        <w:rPr>
          <w:b/>
        </w:rPr>
        <w:t>9 §</w:t>
      </w:r>
      <w:r>
        <w:t>    Innan Finansinspektionen ger tillstånd att verkställa ett överlåtelse</w:t>
      </w:r>
      <w:r>
        <w:softHyphen/>
        <w:t xml:space="preserve">avtal som leder till gränsöverskridande verksamhet ska inspektionen ge den behöriga </w:t>
      </w:r>
      <w:r w:rsidRPr="003064A6">
        <w:t>myndigheten</w:t>
      </w:r>
      <w:r>
        <w:t xml:space="preserve"> i värdlandet </w:t>
      </w:r>
      <w:r w:rsidRPr="008166FE">
        <w:t>till</w:t>
      </w:r>
      <w:r>
        <w:t xml:space="preserve">fälle att yttra sig. Tiden för att </w:t>
      </w:r>
      <w:r w:rsidRPr="00A93CB3">
        <w:t>yttra sig</w:t>
      </w:r>
      <w:r>
        <w:t xml:space="preserve"> får inte vara kortare än </w:t>
      </w:r>
      <w:r w:rsidRPr="003064A6">
        <w:t>tre månader</w:t>
      </w:r>
      <w:r>
        <w:t xml:space="preserve">. </w:t>
      </w:r>
    </w:p>
    <w:p w14:paraId="5F3E60BF" w14:textId="77777777" w:rsidR="002734C2" w:rsidRDefault="002734C2" w:rsidP="002734C2">
      <w:pPr>
        <w:pStyle w:val="Rubrik5utannumrering"/>
      </w:pPr>
      <w:r>
        <w:t>Registrering av och ansvar för överlåtet bestånd</w:t>
      </w:r>
    </w:p>
    <w:p w14:paraId="771262AA" w14:textId="77777777" w:rsidR="002734C2" w:rsidRDefault="002734C2" w:rsidP="002734C2">
      <w:pPr>
        <w:pStyle w:val="Brdtextmedindrag"/>
        <w:ind w:firstLine="0"/>
      </w:pPr>
      <w:r>
        <w:rPr>
          <w:b/>
        </w:rPr>
        <w:t>10 §</w:t>
      </w:r>
      <w:r>
        <w:t>    När tillstånd att</w:t>
      </w:r>
      <w:r w:rsidRPr="00904604">
        <w:t xml:space="preserve"> </w:t>
      </w:r>
      <w:r>
        <w:t xml:space="preserve">verkställa ett överlåtelseavtal </w:t>
      </w:r>
      <w:r w:rsidRPr="00904604">
        <w:t xml:space="preserve">har </w:t>
      </w:r>
      <w:r>
        <w:t>getts ska det över</w:t>
      </w:r>
      <w:r>
        <w:softHyphen/>
        <w:t xml:space="preserve">tagande företaget </w:t>
      </w:r>
      <w:r w:rsidRPr="00F84EC9">
        <w:t>genast</w:t>
      </w:r>
      <w:r>
        <w:t xml:space="preserve"> anmäla tillståndsbeslutet till Bolagsverket för registrering</w:t>
      </w:r>
      <w:r w:rsidDel="007E3C4C">
        <w:t>.</w:t>
      </w:r>
      <w:r>
        <w:t xml:space="preserve"> </w:t>
      </w:r>
    </w:p>
    <w:p w14:paraId="17600773" w14:textId="77777777" w:rsidR="002734C2" w:rsidRDefault="002734C2" w:rsidP="002734C2">
      <w:pPr>
        <w:pStyle w:val="Brdtextmedindrag"/>
      </w:pPr>
      <w:r>
        <w:t xml:space="preserve">Bolagsverket ska genast registrera beslutet. När registreringen har </w:t>
      </w:r>
      <w:r w:rsidRPr="00A93CB3">
        <w:t>gjorts ö</w:t>
      </w:r>
      <w:r>
        <w:t>vergår ansvaret för det överlåtna försäkringsbeståndet på det övertagande företaget.</w:t>
      </w:r>
    </w:p>
    <w:p w14:paraId="5A0A8BA3" w14:textId="77777777" w:rsidR="002734C2" w:rsidRDefault="002734C2" w:rsidP="002734C2">
      <w:pPr>
        <w:pStyle w:val="Rubrik5utannumrering"/>
      </w:pPr>
      <w:r>
        <w:t>Underrättelser från det övertagande företaget</w:t>
      </w:r>
    </w:p>
    <w:p w14:paraId="619BC348" w14:textId="3774CF35" w:rsidR="002734C2" w:rsidRDefault="002734C2" w:rsidP="00BD2A5A">
      <w:pPr>
        <w:pStyle w:val="Brdtext"/>
      </w:pPr>
      <w:r w:rsidRPr="000A7C2D">
        <w:rPr>
          <w:b/>
          <w:spacing w:val="-2"/>
        </w:rPr>
        <w:t>1</w:t>
      </w:r>
      <w:r>
        <w:rPr>
          <w:b/>
          <w:spacing w:val="-2"/>
        </w:rPr>
        <w:t>1</w:t>
      </w:r>
      <w:r w:rsidRPr="000A7C2D">
        <w:rPr>
          <w:b/>
          <w:spacing w:val="-2"/>
        </w:rPr>
        <w:t> </w:t>
      </w:r>
      <w:r w:rsidRPr="007E3C4C">
        <w:rPr>
          <w:b/>
          <w:spacing w:val="-2"/>
        </w:rPr>
        <w:t>§</w:t>
      </w:r>
      <w:r>
        <w:rPr>
          <w:spacing w:val="-2"/>
        </w:rPr>
        <w:t>    När</w:t>
      </w:r>
      <w:r w:rsidRPr="00B872C9">
        <w:rPr>
          <w:spacing w:val="-2"/>
        </w:rPr>
        <w:t xml:space="preserve"> överlåtelse</w:t>
      </w:r>
      <w:r>
        <w:rPr>
          <w:spacing w:val="-2"/>
        </w:rPr>
        <w:t>n har verk</w:t>
      </w:r>
      <w:r w:rsidRPr="00B872C9">
        <w:rPr>
          <w:spacing w:val="-2"/>
        </w:rPr>
        <w:t>ställts</w:t>
      </w:r>
      <w:r>
        <w:rPr>
          <w:spacing w:val="-2"/>
        </w:rPr>
        <w:t xml:space="preserve"> ska</w:t>
      </w:r>
      <w:r w:rsidRPr="00B872C9">
        <w:rPr>
          <w:spacing w:val="-2"/>
        </w:rPr>
        <w:t xml:space="preserve"> de</w:t>
      </w:r>
      <w:r>
        <w:rPr>
          <w:spacing w:val="-2"/>
        </w:rPr>
        <w:t>t</w:t>
      </w:r>
      <w:r w:rsidRPr="00B872C9">
        <w:rPr>
          <w:spacing w:val="-2"/>
        </w:rPr>
        <w:t xml:space="preserve"> övertagande </w:t>
      </w:r>
      <w:r w:rsidRPr="003A1A3F">
        <w:rPr>
          <w:spacing w:val="-2"/>
        </w:rPr>
        <w:t>företaget</w:t>
      </w:r>
      <w:r w:rsidRPr="00B872C9">
        <w:rPr>
          <w:spacing w:val="-2"/>
        </w:rPr>
        <w:t xml:space="preserve"> under</w:t>
      </w:r>
      <w:r>
        <w:rPr>
          <w:spacing w:val="-2"/>
        </w:rPr>
        <w:softHyphen/>
      </w:r>
      <w:r w:rsidRPr="00B872C9">
        <w:rPr>
          <w:spacing w:val="-2"/>
        </w:rPr>
        <w:t>rätt</w:t>
      </w:r>
      <w:r>
        <w:rPr>
          <w:spacing w:val="-2"/>
        </w:rPr>
        <w:t>a</w:t>
      </w:r>
      <w:r w:rsidRPr="00B872C9">
        <w:rPr>
          <w:spacing w:val="-2"/>
        </w:rPr>
        <w:t xml:space="preserve"> varje </w:t>
      </w:r>
      <w:r w:rsidRPr="003A1A3F">
        <w:rPr>
          <w:spacing w:val="-2"/>
        </w:rPr>
        <w:t>försäkringstagare</w:t>
      </w:r>
      <w:r>
        <w:rPr>
          <w:spacing w:val="-2"/>
        </w:rPr>
        <w:t xml:space="preserve"> och försäkrad </w:t>
      </w:r>
      <w:r w:rsidRPr="00B872C9">
        <w:rPr>
          <w:spacing w:val="-2"/>
        </w:rPr>
        <w:t>som</w:t>
      </w:r>
      <w:r>
        <w:rPr>
          <w:spacing w:val="-2"/>
        </w:rPr>
        <w:t xml:space="preserve"> </w:t>
      </w:r>
      <w:r w:rsidRPr="00B872C9">
        <w:rPr>
          <w:spacing w:val="-2"/>
        </w:rPr>
        <w:t>berörs. Finansinspektionen får besluta på vilket sätt underrättelse</w:t>
      </w:r>
      <w:r>
        <w:rPr>
          <w:spacing w:val="-2"/>
        </w:rPr>
        <w:t>n</w:t>
      </w:r>
      <w:r w:rsidRPr="00B872C9">
        <w:rPr>
          <w:spacing w:val="-2"/>
        </w:rPr>
        <w:t xml:space="preserve"> ska lämnas</w:t>
      </w:r>
      <w:r>
        <w:rPr>
          <w:spacing w:val="-2"/>
        </w:rPr>
        <w:t>.</w:t>
      </w:r>
    </w:p>
    <w:p w14:paraId="2F9F7D8B" w14:textId="77777777" w:rsidR="002734C2" w:rsidRDefault="002734C2" w:rsidP="002734C2">
      <w:pPr>
        <w:pStyle w:val="Rubrik5utannumrering"/>
      </w:pPr>
      <w:r>
        <w:t>Kungörande vid gränsöverskridande verksamhet</w:t>
      </w:r>
    </w:p>
    <w:p w14:paraId="14A015EA" w14:textId="77777777" w:rsidR="002734C2" w:rsidRPr="000A7C2D" w:rsidRDefault="002734C2" w:rsidP="00BD2A5A">
      <w:pPr>
        <w:pStyle w:val="Brdtext"/>
        <w:rPr>
          <w:highlight w:val="yellow"/>
        </w:rPr>
      </w:pPr>
      <w:r w:rsidRPr="006D49F4">
        <w:rPr>
          <w:b/>
        </w:rPr>
        <w:t>1</w:t>
      </w:r>
      <w:r>
        <w:rPr>
          <w:b/>
        </w:rPr>
        <w:t>2</w:t>
      </w:r>
      <w:r w:rsidRPr="006D49F4">
        <w:rPr>
          <w:b/>
        </w:rPr>
        <w:t> §</w:t>
      </w:r>
      <w:r>
        <w:t>    </w:t>
      </w:r>
      <w:r w:rsidRPr="000A7C2D">
        <w:rPr>
          <w:rStyle w:val="BrdtextmedindragChar"/>
          <w:rFonts w:eastAsiaTheme="minorHAnsi"/>
        </w:rPr>
        <w:t xml:space="preserve">Om en överlåtelse leder till gränsöverskridande verksamhet, ska Finansinspektionen offentliggöra överlåtelsen i </w:t>
      </w:r>
      <w:r>
        <w:rPr>
          <w:rStyle w:val="BrdtextmedindragChar"/>
          <w:rFonts w:eastAsiaTheme="minorHAnsi"/>
        </w:rPr>
        <w:t>värd</w:t>
      </w:r>
      <w:r w:rsidRPr="000A7C2D">
        <w:rPr>
          <w:rStyle w:val="BrdtextmedindragChar"/>
          <w:rFonts w:eastAsiaTheme="minorHAnsi"/>
        </w:rPr>
        <w:t>land</w:t>
      </w:r>
      <w:r>
        <w:rPr>
          <w:rStyle w:val="BrdtextmedindragChar"/>
          <w:rFonts w:eastAsiaTheme="minorHAnsi"/>
        </w:rPr>
        <w:t>et</w:t>
      </w:r>
      <w:r w:rsidRPr="000A7C2D">
        <w:rPr>
          <w:rStyle w:val="BrdtextmedindragChar"/>
          <w:rFonts w:eastAsiaTheme="minorHAnsi"/>
        </w:rPr>
        <w:t xml:space="preserve"> enligt bestämmelserna där. Om överlåtelse</w:t>
      </w:r>
      <w:r>
        <w:rPr>
          <w:rStyle w:val="BrdtextmedindragChar"/>
          <w:rFonts w:eastAsiaTheme="minorHAnsi"/>
        </w:rPr>
        <w:t>n</w:t>
      </w:r>
      <w:r w:rsidRPr="000A7C2D">
        <w:rPr>
          <w:rStyle w:val="BrdtextmedindragChar"/>
          <w:rFonts w:eastAsiaTheme="minorHAnsi"/>
        </w:rPr>
        <w:t xml:space="preserve"> offentliggörs på motsvarande sätt i det berörda landet, behöver inspektionen inte offentliggöra beslutet där.</w:t>
      </w:r>
    </w:p>
    <w:p w14:paraId="5C75725F" w14:textId="77777777" w:rsidR="002734C2" w:rsidRDefault="002734C2" w:rsidP="00BD2A5A">
      <w:pPr>
        <w:pStyle w:val="Rubrik4utannumrering"/>
      </w:pPr>
      <w:r w:rsidRPr="006D49F4">
        <w:t>Ö</w:t>
      </w:r>
      <w:r>
        <w:t>verlåtelse från ett tjänstepensionsföretag till ett utländskt tjänstepensionsinstitut</w:t>
      </w:r>
    </w:p>
    <w:p w14:paraId="20B1817A" w14:textId="77777777" w:rsidR="002734C2" w:rsidRPr="009D3AF6" w:rsidRDefault="002734C2" w:rsidP="00BD2A5A">
      <w:pPr>
        <w:pStyle w:val="Rubrik5utannumrering"/>
        <w:spacing w:before="0"/>
      </w:pPr>
      <w:r>
        <w:t>Godkännande av en överlåtelse och information som ska göras tillgänglig</w:t>
      </w:r>
    </w:p>
    <w:p w14:paraId="54C0EC6D" w14:textId="77777777" w:rsidR="002734C2" w:rsidRDefault="002734C2" w:rsidP="00BD2A5A">
      <w:pPr>
        <w:pStyle w:val="Brdtextmedindrag"/>
        <w:ind w:firstLine="0"/>
      </w:pPr>
      <w:r>
        <w:rPr>
          <w:b/>
        </w:rPr>
        <w:t>13 §</w:t>
      </w:r>
      <w:r>
        <w:t>    En</w:t>
      </w:r>
      <w:r>
        <w:rPr>
          <w:spacing w:val="-2"/>
        </w:rPr>
        <w:t xml:space="preserve"> </w:t>
      </w:r>
      <w:r w:rsidRPr="00DE40E2">
        <w:rPr>
          <w:spacing w:val="-2"/>
        </w:rPr>
        <w:t xml:space="preserve">överlåtelse </w:t>
      </w:r>
      <w:r>
        <w:rPr>
          <w:spacing w:val="-2"/>
        </w:rPr>
        <w:t xml:space="preserve">till ett utländskt tjänstepensionsinstitut </w:t>
      </w:r>
      <w:r w:rsidRPr="00DE40E2">
        <w:rPr>
          <w:spacing w:val="-2"/>
        </w:rPr>
        <w:t>ska</w:t>
      </w:r>
      <w:r>
        <w:rPr>
          <w:spacing w:val="-2"/>
        </w:rPr>
        <w:t xml:space="preserve"> </w:t>
      </w:r>
      <w:r w:rsidRPr="00DE40E2">
        <w:rPr>
          <w:spacing w:val="-2"/>
        </w:rPr>
        <w:t>godkännas av</w:t>
      </w:r>
    </w:p>
    <w:p w14:paraId="083AF9E7" w14:textId="77777777" w:rsidR="002734C2" w:rsidRDefault="002734C2" w:rsidP="002734C2">
      <w:pPr>
        <w:pStyle w:val="Brdtextmedindrag"/>
      </w:pPr>
      <w:r>
        <w:lastRenderedPageBreak/>
        <w:t>1. en majoritet av de försäkringstagare och försäkrade som är ersätt</w:t>
      </w:r>
      <w:r>
        <w:softHyphen/>
        <w:t xml:space="preserve">ningsberättigade enligt de försäkringsavtal som omfattas av överlåtelsen, eller av en majoritet av deras företrädare, och </w:t>
      </w:r>
    </w:p>
    <w:p w14:paraId="5991C066" w14:textId="77777777" w:rsidR="002734C2" w:rsidRDefault="002734C2" w:rsidP="002734C2">
      <w:pPr>
        <w:pStyle w:val="Brdtextmedindrag"/>
      </w:pPr>
      <w:r>
        <w:t>2. det uppdragsgivande företaget.</w:t>
      </w:r>
    </w:p>
    <w:p w14:paraId="478EECB6" w14:textId="77777777" w:rsidR="002734C2" w:rsidRDefault="002734C2" w:rsidP="00BD2A5A">
      <w:pPr>
        <w:pStyle w:val="Brdtextmedindrag"/>
      </w:pPr>
      <w:r w:rsidRPr="00DE40E2">
        <w:t>Det överlåtande företaget ska göra information om villkoren för över</w:t>
      </w:r>
      <w:r>
        <w:softHyphen/>
      </w:r>
      <w:r w:rsidRPr="00DE40E2">
        <w:t>låtelsen tillgänglig för dem som enligt första stycket ska</w:t>
      </w:r>
      <w:r>
        <w:t xml:space="preserve"> </w:t>
      </w:r>
      <w:r w:rsidRPr="00DE40E2">
        <w:t xml:space="preserve">godkänna </w:t>
      </w:r>
      <w:r>
        <w:t>den</w:t>
      </w:r>
      <w:r w:rsidRPr="00DE40E2">
        <w:t xml:space="preserve">. Informationen ska </w:t>
      </w:r>
      <w:r>
        <w:t>lämnas</w:t>
      </w:r>
      <w:r w:rsidRPr="00DE40E2">
        <w:t xml:space="preserve"> i god tid innan det övertagande insti</w:t>
      </w:r>
      <w:r>
        <w:softHyphen/>
      </w:r>
      <w:r w:rsidRPr="00DE40E2">
        <w:t>tutet</w:t>
      </w:r>
      <w:r>
        <w:t xml:space="preserve"> </w:t>
      </w:r>
      <w:r w:rsidRPr="00DE40E2">
        <w:t>lämna</w:t>
      </w:r>
      <w:r>
        <w:t>r</w:t>
      </w:r>
      <w:r w:rsidRPr="00DE40E2">
        <w:t xml:space="preserve"> in</w:t>
      </w:r>
      <w:r>
        <w:t xml:space="preserve"> en </w:t>
      </w:r>
      <w:r w:rsidRPr="00DE40E2">
        <w:t xml:space="preserve">ansökan om godkännande </w:t>
      </w:r>
      <w:r>
        <w:t>till den behö</w:t>
      </w:r>
      <w:r>
        <w:softHyphen/>
        <w:t>riga myndigheten i institutets hemland</w:t>
      </w:r>
      <w:r w:rsidRPr="00DE40E2">
        <w:t>.</w:t>
      </w:r>
    </w:p>
    <w:p w14:paraId="511BCBEC" w14:textId="77777777" w:rsidR="002734C2" w:rsidRPr="007673F7" w:rsidRDefault="002734C2" w:rsidP="00BD2A5A">
      <w:pPr>
        <w:pStyle w:val="Rubrik5utannumrering"/>
      </w:pPr>
      <w:r>
        <w:t>Krav på godkännande från den behöriga myndigheten</w:t>
      </w:r>
    </w:p>
    <w:p w14:paraId="326AF35A" w14:textId="77777777" w:rsidR="002734C2" w:rsidRPr="002668CD" w:rsidRDefault="002734C2" w:rsidP="00BD2A5A">
      <w:pPr>
        <w:pStyle w:val="Brdtext"/>
      </w:pPr>
      <w:r>
        <w:rPr>
          <w:b/>
        </w:rPr>
        <w:t>14</w:t>
      </w:r>
      <w:r w:rsidRPr="00640C08">
        <w:rPr>
          <w:b/>
        </w:rPr>
        <w:t> §</w:t>
      </w:r>
      <w:r w:rsidRPr="00640C08">
        <w:t>    </w:t>
      </w:r>
      <w:r>
        <w:t xml:space="preserve">Överlåtelsen får verkställas efter godkännande från </w:t>
      </w:r>
      <w:r w:rsidRPr="00F5315A">
        <w:t>den behöriga myndigheten i det övertagande institutets hem</w:t>
      </w:r>
      <w:r>
        <w:softHyphen/>
        <w:t>l</w:t>
      </w:r>
      <w:r w:rsidRPr="00F5315A">
        <w:t>and enligt</w:t>
      </w:r>
      <w:r>
        <w:t xml:space="preserve"> bestämmelserna i det landet.</w:t>
      </w:r>
    </w:p>
    <w:p w14:paraId="4C069CA3" w14:textId="77777777" w:rsidR="002734C2" w:rsidRDefault="002734C2" w:rsidP="00BD2A5A">
      <w:pPr>
        <w:pStyle w:val="Rubrik5utannumrering"/>
      </w:pPr>
      <w:r>
        <w:t>Finansinspektionens bedömning av överlåtelsen</w:t>
      </w:r>
    </w:p>
    <w:p w14:paraId="34B3E3FF" w14:textId="77777777" w:rsidR="002734C2" w:rsidRDefault="002734C2" w:rsidP="00BD2A5A">
      <w:pPr>
        <w:pStyle w:val="Brdtextmedindrag"/>
        <w:ind w:firstLine="0"/>
      </w:pPr>
      <w:r>
        <w:rPr>
          <w:b/>
        </w:rPr>
        <w:t>15 §</w:t>
      </w:r>
      <w:r>
        <w:t>    </w:t>
      </w:r>
      <w:r w:rsidRPr="00870C77">
        <w:rPr>
          <w:spacing w:val="-2"/>
        </w:rPr>
        <w:t xml:space="preserve">Finansinspektionen ska på begäran av den </w:t>
      </w:r>
      <w:r>
        <w:rPr>
          <w:spacing w:val="-2"/>
        </w:rPr>
        <w:t xml:space="preserve">behöriga </w:t>
      </w:r>
      <w:r w:rsidRPr="00870C77">
        <w:rPr>
          <w:spacing w:val="-2"/>
        </w:rPr>
        <w:t xml:space="preserve">myndigheten </w:t>
      </w:r>
      <w:r>
        <w:rPr>
          <w:spacing w:val="-2"/>
        </w:rPr>
        <w:t>i det övertagande institutets hemland</w:t>
      </w:r>
      <w:r w:rsidRPr="00870C77">
        <w:rPr>
          <w:spacing w:val="-2"/>
        </w:rPr>
        <w:t xml:space="preserve"> </w:t>
      </w:r>
      <w:r>
        <w:rPr>
          <w:spacing w:val="-2"/>
        </w:rPr>
        <w:t xml:space="preserve">göra en </w:t>
      </w:r>
      <w:r w:rsidRPr="00870C77">
        <w:rPr>
          <w:spacing w:val="-2"/>
        </w:rPr>
        <w:t>bedöm</w:t>
      </w:r>
      <w:r>
        <w:rPr>
          <w:spacing w:val="-2"/>
        </w:rPr>
        <w:t>ning av</w:t>
      </w:r>
      <w:r w:rsidRPr="00870C77">
        <w:rPr>
          <w:spacing w:val="-2"/>
        </w:rPr>
        <w:t xml:space="preserve"> </w:t>
      </w:r>
      <w:r>
        <w:rPr>
          <w:spacing w:val="-2"/>
        </w:rPr>
        <w:t>överlåtelsen.</w:t>
      </w:r>
      <w:r w:rsidRPr="00870C77">
        <w:rPr>
          <w:spacing w:val="-2"/>
        </w:rPr>
        <w:t xml:space="preserve"> </w:t>
      </w:r>
      <w:r>
        <w:rPr>
          <w:spacing w:val="-2"/>
        </w:rPr>
        <w:t xml:space="preserve">Finansinspektionen ska bedöma om </w:t>
      </w:r>
    </w:p>
    <w:p w14:paraId="743E6BC0" w14:textId="77777777" w:rsidR="002734C2" w:rsidRDefault="002734C2" w:rsidP="002734C2">
      <w:pPr>
        <w:pStyle w:val="Brdtextmedindrag"/>
      </w:pPr>
      <w:r>
        <w:t xml:space="preserve">1. den rätt som tillkommer försäkringstagarna, </w:t>
      </w:r>
      <w:r w:rsidRPr="00870C77">
        <w:t xml:space="preserve">de </w:t>
      </w:r>
      <w:r>
        <w:t xml:space="preserve">försäkrade och andra </w:t>
      </w:r>
      <w:r w:rsidRPr="00870C77">
        <w:t xml:space="preserve">ersättningsberättigade </w:t>
      </w:r>
      <w:r>
        <w:t xml:space="preserve">försämras, och </w:t>
      </w:r>
    </w:p>
    <w:p w14:paraId="19B894D8" w14:textId="77777777" w:rsidR="002734C2" w:rsidRDefault="002734C2" w:rsidP="002734C2">
      <w:pPr>
        <w:pStyle w:val="Brdtextmedindrag"/>
      </w:pPr>
      <w:r>
        <w:t>2. </w:t>
      </w:r>
      <w:r w:rsidRPr="000A7C2D">
        <w:t xml:space="preserve">det överlåtande företaget har den kapitalbas som krävs med beaktande av det </w:t>
      </w:r>
      <w:r>
        <w:t>försäkrings</w:t>
      </w:r>
      <w:r w:rsidRPr="000A7C2D">
        <w:t>bestånd som ska överlåtas.</w:t>
      </w:r>
    </w:p>
    <w:p w14:paraId="5932F21E" w14:textId="77777777" w:rsidR="002734C2" w:rsidRDefault="002734C2" w:rsidP="002734C2">
      <w:pPr>
        <w:pStyle w:val="Brdtextmedindrag"/>
        <w:rPr>
          <w:i/>
        </w:rPr>
      </w:pPr>
      <w:r w:rsidRPr="00870C77">
        <w:t xml:space="preserve">Finansinspektionen ska lämna sin </w:t>
      </w:r>
      <w:r w:rsidRPr="00010E81">
        <w:t xml:space="preserve">bedömning till </w:t>
      </w:r>
      <w:r w:rsidRPr="00672ABF">
        <w:t xml:space="preserve">den </w:t>
      </w:r>
      <w:r>
        <w:t>andra</w:t>
      </w:r>
      <w:r w:rsidRPr="00672ABF">
        <w:t xml:space="preserve"> myndig</w:t>
      </w:r>
      <w:r>
        <w:softHyphen/>
      </w:r>
      <w:r w:rsidRPr="00672ABF">
        <w:t xml:space="preserve">heten inom åtta veckor från det att begäran </w:t>
      </w:r>
      <w:r w:rsidRPr="00870C77">
        <w:t>togs</w:t>
      </w:r>
      <w:r>
        <w:t xml:space="preserve"> emot</w:t>
      </w:r>
      <w:r w:rsidRPr="00870C77">
        <w:t>.</w:t>
      </w:r>
    </w:p>
    <w:p w14:paraId="127F45F6" w14:textId="77777777" w:rsidR="002734C2" w:rsidRDefault="002734C2" w:rsidP="002734C2">
      <w:pPr>
        <w:pStyle w:val="Rubrik5utannumrering"/>
      </w:pPr>
      <w:r>
        <w:t>Information från Finansinspektionen till behörig myndighet</w:t>
      </w:r>
    </w:p>
    <w:p w14:paraId="37ABB8C6" w14:textId="173DE452" w:rsidR="002734C2" w:rsidRDefault="002734C2" w:rsidP="002734C2">
      <w:pPr>
        <w:pStyle w:val="Brdtextmedindrag"/>
        <w:ind w:firstLine="0"/>
      </w:pPr>
      <w:r>
        <w:rPr>
          <w:b/>
        </w:rPr>
        <w:t>16 §</w:t>
      </w:r>
      <w:r>
        <w:t>    </w:t>
      </w:r>
      <w:r>
        <w:rPr>
          <w:spacing w:val="-2"/>
        </w:rPr>
        <w:t>Om ö</w:t>
      </w:r>
      <w:r w:rsidRPr="005774C9">
        <w:rPr>
          <w:spacing w:val="-2"/>
        </w:rPr>
        <w:t>verlåtelse</w:t>
      </w:r>
      <w:r>
        <w:rPr>
          <w:spacing w:val="-2"/>
        </w:rPr>
        <w:t>n</w:t>
      </w:r>
      <w:r w:rsidRPr="005774C9">
        <w:rPr>
          <w:spacing w:val="-2"/>
        </w:rPr>
        <w:t xml:space="preserve"> </w:t>
      </w:r>
      <w:r>
        <w:rPr>
          <w:spacing w:val="-2"/>
        </w:rPr>
        <w:t>leder till</w:t>
      </w:r>
      <w:r w:rsidRPr="005774C9">
        <w:rPr>
          <w:spacing w:val="-2"/>
        </w:rPr>
        <w:t xml:space="preserve"> </w:t>
      </w:r>
      <w:r w:rsidRPr="00010E81">
        <w:rPr>
          <w:spacing w:val="-2"/>
        </w:rPr>
        <w:t xml:space="preserve">gränsöverskridande verksamhet ska Finansinspektionen informera den behöriga myndigheten </w:t>
      </w:r>
      <w:r w:rsidRPr="00F5315A">
        <w:t>i det övertagande institutets hemland</w:t>
      </w:r>
      <w:r w:rsidRPr="00010E81">
        <w:rPr>
          <w:spacing w:val="-2"/>
        </w:rPr>
        <w:t xml:space="preserve"> om </w:t>
      </w:r>
      <w:r w:rsidRPr="00BD2E87">
        <w:rPr>
          <w:spacing w:val="-2"/>
        </w:rPr>
        <w:t>vilka regler för verksamheten som är tillämpliga</w:t>
      </w:r>
      <w:r w:rsidRPr="00E2574C">
        <w:rPr>
          <w:spacing w:val="-2"/>
        </w:rPr>
        <w:t xml:space="preserve"> </w:t>
      </w:r>
      <w:r>
        <w:rPr>
          <w:spacing w:val="-2"/>
        </w:rPr>
        <w:t>på</w:t>
      </w:r>
      <w:r w:rsidRPr="00E2574C">
        <w:rPr>
          <w:spacing w:val="-2"/>
        </w:rPr>
        <w:t xml:space="preserve"> de</w:t>
      </w:r>
      <w:r>
        <w:rPr>
          <w:spacing w:val="-2"/>
        </w:rPr>
        <w:t>t</w:t>
      </w:r>
      <w:r w:rsidRPr="00E2574C">
        <w:rPr>
          <w:spacing w:val="-2"/>
        </w:rPr>
        <w:t xml:space="preserve"> försäkring</w:t>
      </w:r>
      <w:r>
        <w:rPr>
          <w:spacing w:val="-2"/>
        </w:rPr>
        <w:t>sbestånd</w:t>
      </w:r>
      <w:r w:rsidRPr="00E2574C">
        <w:rPr>
          <w:spacing w:val="-2"/>
        </w:rPr>
        <w:t xml:space="preserve"> som överlåts</w:t>
      </w:r>
      <w:r w:rsidRPr="00010E81">
        <w:rPr>
          <w:spacing w:val="-2"/>
        </w:rPr>
        <w:t>.</w:t>
      </w:r>
      <w:r w:rsidRPr="005774C9">
        <w:rPr>
          <w:spacing w:val="-2"/>
        </w:rPr>
        <w:t xml:space="preserve"> </w:t>
      </w:r>
      <w:r w:rsidRPr="000A7C2D">
        <w:t>Informationen ska lämnas inom fyra</w:t>
      </w:r>
      <w:r w:rsidR="009451AA">
        <w:t> </w:t>
      </w:r>
      <w:r w:rsidRPr="000A7C2D">
        <w:t xml:space="preserve">veckor från det att Finansinspektionen </w:t>
      </w:r>
      <w:r>
        <w:t>tog emot en</w:t>
      </w:r>
      <w:r w:rsidRPr="000A7C2D">
        <w:t xml:space="preserve"> underrättelse om</w:t>
      </w:r>
      <w:r>
        <w:t xml:space="preserve"> ett</w:t>
      </w:r>
      <w:r w:rsidRPr="000A7C2D">
        <w:t xml:space="preserve"> beslut </w:t>
      </w:r>
      <w:r>
        <w:t xml:space="preserve">om godkännande av överlåtelsen </w:t>
      </w:r>
      <w:r w:rsidRPr="000A7C2D">
        <w:t xml:space="preserve">från den </w:t>
      </w:r>
      <w:r>
        <w:t>behöriga</w:t>
      </w:r>
      <w:r w:rsidRPr="000A7C2D">
        <w:t xml:space="preserve"> myndigheten.</w:t>
      </w:r>
      <w:r w:rsidRPr="005774C9">
        <w:t xml:space="preserve"> </w:t>
      </w:r>
    </w:p>
    <w:p w14:paraId="51DC4591" w14:textId="77777777" w:rsidR="002734C2" w:rsidRDefault="002734C2" w:rsidP="00BD2A5A">
      <w:pPr>
        <w:pStyle w:val="Rubrik5utannumrering"/>
      </w:pPr>
      <w:r>
        <w:t>Ansvar för överlåtet bestånd</w:t>
      </w:r>
    </w:p>
    <w:p w14:paraId="0A65AA04" w14:textId="77777777" w:rsidR="002734C2" w:rsidRPr="001B0D44" w:rsidRDefault="002734C2" w:rsidP="002734C2">
      <w:pPr>
        <w:pStyle w:val="Brdtext"/>
      </w:pPr>
      <w:r>
        <w:rPr>
          <w:b/>
        </w:rPr>
        <w:t>17 §</w:t>
      </w:r>
      <w:r>
        <w:t>    </w:t>
      </w:r>
      <w:bookmarkStart w:id="23" w:name="_Hlk2250521"/>
      <w:r w:rsidRPr="001B0D44">
        <w:t xml:space="preserve">Ansvaret för det överlåtna försäkringsbeståndet övergår från </w:t>
      </w:r>
      <w:r>
        <w:t>det överlåtande</w:t>
      </w:r>
      <w:r w:rsidRPr="001B0D44">
        <w:t xml:space="preserve"> företaget till det </w:t>
      </w:r>
      <w:r>
        <w:t xml:space="preserve">övertagande </w:t>
      </w:r>
      <w:r w:rsidRPr="001B0D44">
        <w:t xml:space="preserve">institutet när institutet har </w:t>
      </w:r>
      <w:r>
        <w:t>tagit e</w:t>
      </w:r>
      <w:r w:rsidRPr="001B0D44">
        <w:t>mot ett beslut om godkännande av överlåtelsen</w:t>
      </w:r>
      <w:r>
        <w:t xml:space="preserve"> från den behöriga myn</w:t>
      </w:r>
      <w:r>
        <w:softHyphen/>
        <w:t>digheten i hemlandet</w:t>
      </w:r>
      <w:r w:rsidRPr="001B0D44">
        <w:t xml:space="preserve">. </w:t>
      </w:r>
      <w:r>
        <w:t>O</w:t>
      </w:r>
      <w:r w:rsidRPr="001B0D44">
        <w:t xml:space="preserve">m institutet inte har </w:t>
      </w:r>
      <w:r>
        <w:t>tagit emot</w:t>
      </w:r>
      <w:r w:rsidRPr="001B0D44">
        <w:t xml:space="preserve"> någon information om </w:t>
      </w:r>
      <w:r>
        <w:t>god</w:t>
      </w:r>
      <w:r>
        <w:softHyphen/>
        <w:t>kän</w:t>
      </w:r>
      <w:r>
        <w:softHyphen/>
        <w:t>nandet</w:t>
      </w:r>
      <w:r w:rsidRPr="001B0D44">
        <w:t xml:space="preserve"> inom sju veckor från det att beslutet </w:t>
      </w:r>
      <w:r w:rsidRPr="000B3BFB">
        <w:t>fattades, får</w:t>
      </w:r>
      <w:r>
        <w:t xml:space="preserve"> avtalet </w:t>
      </w:r>
      <w:r w:rsidRPr="000B3BFB">
        <w:t>ändå verkställas</w:t>
      </w:r>
      <w:r>
        <w:t xml:space="preserve"> och ansvaret för försäkringsbeståndet övergår därmed till in</w:t>
      </w:r>
      <w:r>
        <w:softHyphen/>
        <w:t>s</w:t>
      </w:r>
      <w:r>
        <w:softHyphen/>
        <w:t>titutet</w:t>
      </w:r>
      <w:r w:rsidRPr="001B0D44">
        <w:t>.</w:t>
      </w:r>
    </w:p>
    <w:bookmarkEnd w:id="23"/>
    <w:p w14:paraId="793802DD" w14:textId="77777777" w:rsidR="002734C2" w:rsidRDefault="002734C2" w:rsidP="002734C2">
      <w:pPr>
        <w:pStyle w:val="Rubrik4utannumrering"/>
      </w:pPr>
      <w:r w:rsidRPr="000A7C2D">
        <w:t>Övertagande från ett utländskt tjänstepensionsinstitut</w:t>
      </w:r>
    </w:p>
    <w:p w14:paraId="74D2C6F4" w14:textId="77777777" w:rsidR="002734C2" w:rsidRPr="000A7C2D" w:rsidRDefault="002734C2" w:rsidP="002734C2">
      <w:pPr>
        <w:pStyle w:val="Rubrik5utannumrering"/>
        <w:spacing w:before="0"/>
      </w:pPr>
      <w:r>
        <w:t>Tillstånd att verkställa ett överlåtelseavtal</w:t>
      </w:r>
    </w:p>
    <w:p w14:paraId="5527636B" w14:textId="77777777" w:rsidR="002734C2" w:rsidRDefault="002734C2" w:rsidP="002734C2">
      <w:pPr>
        <w:pStyle w:val="Brdtext"/>
      </w:pPr>
      <w:r>
        <w:rPr>
          <w:b/>
        </w:rPr>
        <w:t>18</w:t>
      </w:r>
      <w:r w:rsidRPr="00640C08">
        <w:rPr>
          <w:b/>
        </w:rPr>
        <w:t> §</w:t>
      </w:r>
      <w:r w:rsidRPr="00640C08">
        <w:t>    </w:t>
      </w:r>
      <w:r>
        <w:t xml:space="preserve">Ett tjänstepensionsföretag får med tillstånd av Finansinspektionen verkställa ett avtal om överlåtelse som innebär övertagande av ett bestånd </w:t>
      </w:r>
      <w:r>
        <w:lastRenderedPageBreak/>
        <w:t>av tjänstepensionsavtal från ett utländskt tjänstepensionsinstitut som inte driver verksamhet i Sverige.</w:t>
      </w:r>
    </w:p>
    <w:p w14:paraId="631DE58C" w14:textId="77777777" w:rsidR="002734C2" w:rsidRPr="00D9018E" w:rsidRDefault="002734C2" w:rsidP="002734C2">
      <w:pPr>
        <w:pStyle w:val="Rubrik5utannumrering"/>
      </w:pPr>
      <w:r>
        <w:t>Ansökan om tillstånd</w:t>
      </w:r>
    </w:p>
    <w:p w14:paraId="0CFC185C" w14:textId="77777777" w:rsidR="002734C2" w:rsidRDefault="002734C2" w:rsidP="00BD2A5A">
      <w:pPr>
        <w:pStyle w:val="Brdtext"/>
      </w:pPr>
      <w:bookmarkStart w:id="24" w:name="_Hlk535926461"/>
      <w:r>
        <w:rPr>
          <w:b/>
        </w:rPr>
        <w:t>19 §</w:t>
      </w:r>
      <w:r>
        <w:t>    A</w:t>
      </w:r>
      <w:r w:rsidRPr="00F27330">
        <w:t>nsökan om tillstån</w:t>
      </w:r>
      <w:r>
        <w:t>d att verkställa överlåtelse</w:t>
      </w:r>
      <w:r w:rsidRPr="00F27330">
        <w:t>avtal</w:t>
      </w:r>
      <w:r>
        <w:t xml:space="preserve">et </w:t>
      </w:r>
      <w:r w:rsidRPr="00F27330">
        <w:t>ska göras av det övertagande företaget</w:t>
      </w:r>
      <w:r>
        <w:t xml:space="preserve"> och</w:t>
      </w:r>
      <w:r w:rsidRPr="000C072D">
        <w:t xml:space="preserve"> </w:t>
      </w:r>
      <w:r w:rsidRPr="008C0DB4">
        <w:t xml:space="preserve">ges in till </w:t>
      </w:r>
      <w:r>
        <w:t>Finansinspektionen</w:t>
      </w:r>
      <w:r w:rsidRPr="00F27330">
        <w:t xml:space="preserve">. </w:t>
      </w:r>
    </w:p>
    <w:p w14:paraId="3E3F357F" w14:textId="77777777" w:rsidR="002734C2" w:rsidRDefault="002734C2" w:rsidP="002734C2">
      <w:pPr>
        <w:pStyle w:val="Brdtextmedindrag"/>
      </w:pPr>
      <w:r w:rsidRPr="00F27330">
        <w:t>Ansökan ska innehålla</w:t>
      </w:r>
      <w:r w:rsidDel="001C615D">
        <w:t xml:space="preserve"> </w:t>
      </w:r>
    </w:p>
    <w:p w14:paraId="19F42C32" w14:textId="77777777" w:rsidR="002734C2" w:rsidRDefault="002734C2" w:rsidP="002734C2">
      <w:pPr>
        <w:pStyle w:val="Brdtextmedindrag"/>
      </w:pPr>
      <w:r>
        <w:t>1. </w:t>
      </w:r>
      <w:r w:rsidRPr="00F27330">
        <w:t xml:space="preserve">det skriftliga </w:t>
      </w:r>
      <w:r>
        <w:t>överlåtelse</w:t>
      </w:r>
      <w:r w:rsidRPr="00F27330">
        <w:t>avtalet</w:t>
      </w:r>
      <w:r>
        <w:t xml:space="preserve">, </w:t>
      </w:r>
    </w:p>
    <w:p w14:paraId="47503296" w14:textId="77777777" w:rsidR="002734C2" w:rsidRDefault="002734C2" w:rsidP="002734C2">
      <w:pPr>
        <w:pStyle w:val="Brdtextmedindrag"/>
      </w:pPr>
      <w:r>
        <w:t>2. </w:t>
      </w:r>
      <w:r w:rsidRPr="00F27330">
        <w:t>up</w:t>
      </w:r>
      <w:r>
        <w:t xml:space="preserve">pgifter om avtalsparternas namn, </w:t>
      </w:r>
      <w:r w:rsidRPr="00F27330">
        <w:t xml:space="preserve">hemvist </w:t>
      </w:r>
      <w:r w:rsidRPr="002B5C89">
        <w:t>och det land inom</w:t>
      </w:r>
      <w:r>
        <w:t xml:space="preserve"> EES </w:t>
      </w:r>
      <w:r w:rsidRPr="002B5C89">
        <w:t>där respektive part är</w:t>
      </w:r>
      <w:r w:rsidRPr="00F27330">
        <w:t xml:space="preserve"> </w:t>
      </w:r>
      <w:r w:rsidRPr="008C56AB">
        <w:t>registrerad eller auktoriserad</w:t>
      </w:r>
      <w:r>
        <w:t>,</w:t>
      </w:r>
    </w:p>
    <w:p w14:paraId="6AB175B6" w14:textId="77777777" w:rsidR="002734C2" w:rsidRDefault="002734C2" w:rsidP="002734C2">
      <w:pPr>
        <w:pStyle w:val="Brdtextmedindrag"/>
      </w:pPr>
      <w:r>
        <w:t>3. </w:t>
      </w:r>
      <w:r w:rsidRPr="00F27330">
        <w:t>en beskrivning av det</w:t>
      </w:r>
      <w:r>
        <w:t xml:space="preserve"> </w:t>
      </w:r>
      <w:r w:rsidRPr="001A3F3E">
        <w:t>bestånd</w:t>
      </w:r>
      <w:r>
        <w:t xml:space="preserve"> av tjänstepensionsavtal</w:t>
      </w:r>
      <w:r w:rsidRPr="00F27330">
        <w:t xml:space="preserve"> som ska </w:t>
      </w:r>
      <w:r>
        <w:t>övert</w:t>
      </w:r>
      <w:r w:rsidRPr="00F27330">
        <w:t>as</w:t>
      </w:r>
      <w:r>
        <w:t xml:space="preserve"> och</w:t>
      </w:r>
      <w:r w:rsidRPr="001C615D">
        <w:t xml:space="preserve"> det huvudsakliga innehållet i de överenskommelser </w:t>
      </w:r>
      <w:r>
        <w:t>om pensions</w:t>
      </w:r>
      <w:r>
        <w:softHyphen/>
        <w:t>för</w:t>
      </w:r>
      <w:r>
        <w:softHyphen/>
        <w:t>mån</w:t>
      </w:r>
      <w:r>
        <w:softHyphen/>
        <w:t xml:space="preserve">er </w:t>
      </w:r>
      <w:r w:rsidRPr="001C615D">
        <w:t xml:space="preserve">som </w:t>
      </w:r>
      <w:r>
        <w:t>ligger till grund för avtalen,</w:t>
      </w:r>
    </w:p>
    <w:p w14:paraId="34FDC36D" w14:textId="77777777" w:rsidR="002734C2" w:rsidRPr="00410381" w:rsidRDefault="002734C2" w:rsidP="002734C2">
      <w:pPr>
        <w:pStyle w:val="Brdtextmedindrag"/>
        <w:rPr>
          <w:highlight w:val="green"/>
        </w:rPr>
      </w:pPr>
      <w:r>
        <w:t>4</w:t>
      </w:r>
      <w:r w:rsidRPr="00311E27">
        <w:t>. </w:t>
      </w:r>
      <w:r w:rsidRPr="00F27330">
        <w:t>namn och hemvist</w:t>
      </w:r>
      <w:r>
        <w:t xml:space="preserve"> för</w:t>
      </w:r>
      <w:r w:rsidRPr="00F27330">
        <w:t xml:space="preserve"> </w:t>
      </w:r>
      <w:r>
        <w:t>arbetsgivare eller egenföretagare som erbjuder pensionsförmåner enligt de tjänstepensionsavtal som ingår i det be</w:t>
      </w:r>
      <w:r>
        <w:softHyphen/>
        <w:t>stånd som ska överlåtas, eller som gör inbetalningar till tjänstepensions</w:t>
      </w:r>
      <w:r>
        <w:softHyphen/>
        <w:t>institutet</w:t>
      </w:r>
      <w:r w:rsidRPr="00F33B73">
        <w:t>,</w:t>
      </w:r>
    </w:p>
    <w:p w14:paraId="063EED31" w14:textId="77777777" w:rsidR="002734C2" w:rsidRPr="00410381" w:rsidRDefault="002734C2" w:rsidP="002734C2">
      <w:pPr>
        <w:pStyle w:val="Brdtextmedindrag"/>
        <w:rPr>
          <w:highlight w:val="green"/>
        </w:rPr>
      </w:pPr>
      <w:r>
        <w:t>5</w:t>
      </w:r>
      <w:r w:rsidRPr="00311E27">
        <w:t>. </w:t>
      </w:r>
      <w:r>
        <w:t xml:space="preserve">dokumentation om </w:t>
      </w:r>
      <w:r w:rsidRPr="00F27330">
        <w:t>att överlåtelsen</w:t>
      </w:r>
      <w:r>
        <w:t xml:space="preserve"> </w:t>
      </w:r>
      <w:r w:rsidRPr="00F27330">
        <w:t>har godkänt</w:t>
      </w:r>
      <w:r>
        <w:t>s av d</w:t>
      </w:r>
      <w:r w:rsidRPr="00F27330">
        <w:t>e</w:t>
      </w:r>
      <w:r>
        <w:t>n arbetsgivare eller egenföretagare som av</w:t>
      </w:r>
      <w:r>
        <w:softHyphen/>
        <w:t>ses i 4 och</w:t>
      </w:r>
      <w:r w:rsidRPr="00F27330">
        <w:t xml:space="preserve"> en majoritet av </w:t>
      </w:r>
      <w:r>
        <w:t>de</w:t>
      </w:r>
      <w:r w:rsidRPr="009E1D2B">
        <w:t xml:space="preserve"> personer som har eller kommer att ha rätt till pensionsförmåner </w:t>
      </w:r>
      <w:r>
        <w:t>enligt tjänstepensionsavtalen eller den överens</w:t>
      </w:r>
      <w:r>
        <w:softHyphen/>
        <w:t xml:space="preserve">kommelse som ligger till grund för dem, </w:t>
      </w:r>
      <w:r w:rsidRPr="00F27330">
        <w:t xml:space="preserve">eller </w:t>
      </w:r>
      <w:r>
        <w:t>av</w:t>
      </w:r>
      <w:r w:rsidRPr="00F27330">
        <w:t xml:space="preserve"> </w:t>
      </w:r>
      <w:r>
        <w:t xml:space="preserve">en majoritet av </w:t>
      </w:r>
      <w:r w:rsidRPr="00F27330">
        <w:t>företrädare för dessa</w:t>
      </w:r>
      <w:r>
        <w:t xml:space="preserve"> personer, och</w:t>
      </w:r>
      <w:r w:rsidRPr="00F27330">
        <w:t xml:space="preserve"> </w:t>
      </w:r>
    </w:p>
    <w:p w14:paraId="371E13F1" w14:textId="5E85C112" w:rsidR="002734C2" w:rsidRDefault="002734C2" w:rsidP="00BD2A5A">
      <w:pPr>
        <w:pStyle w:val="Brdtextmedindrag"/>
      </w:pPr>
      <w:r>
        <w:t>6</w:t>
      </w:r>
      <w:r w:rsidRPr="00311E27">
        <w:t>. </w:t>
      </w:r>
      <w:r>
        <w:t xml:space="preserve">uppgifter om </w:t>
      </w:r>
      <w:r w:rsidRPr="000A5D87">
        <w:t>vilket land</w:t>
      </w:r>
      <w:r>
        <w:t xml:space="preserve"> </w:t>
      </w:r>
      <w:r w:rsidRPr="000A5D87">
        <w:t>s</w:t>
      </w:r>
      <w:r>
        <w:t>om är värdland</w:t>
      </w:r>
      <w:r w:rsidRPr="000A5D87">
        <w:t xml:space="preserve"> </w:t>
      </w:r>
      <w:r>
        <w:t>i fråga om</w:t>
      </w:r>
      <w:r w:rsidRPr="00F27330">
        <w:t xml:space="preserve"> </w:t>
      </w:r>
      <w:r>
        <w:t xml:space="preserve">de </w:t>
      </w:r>
      <w:r w:rsidRPr="00F27330">
        <w:t>tjänste</w:t>
      </w:r>
      <w:r w:rsidR="00790751">
        <w:softHyphen/>
      </w:r>
      <w:r w:rsidRPr="00F27330">
        <w:t>pensions</w:t>
      </w:r>
      <w:r>
        <w:t>avtal som ingår i överlåtelsen.</w:t>
      </w:r>
    </w:p>
    <w:bookmarkEnd w:id="24"/>
    <w:p w14:paraId="17EFE5A9" w14:textId="77777777" w:rsidR="002734C2" w:rsidRDefault="002734C2" w:rsidP="00BD2A5A">
      <w:pPr>
        <w:pStyle w:val="Rubrik5utannumrering"/>
      </w:pPr>
      <w:r>
        <w:t>Behörig myndighets bedömning</w:t>
      </w:r>
    </w:p>
    <w:p w14:paraId="694A4774" w14:textId="77777777" w:rsidR="002734C2" w:rsidRDefault="002734C2" w:rsidP="00BD2A5A">
      <w:pPr>
        <w:pStyle w:val="Brdtext"/>
      </w:pPr>
      <w:r>
        <w:rPr>
          <w:b/>
        </w:rPr>
        <w:t>20</w:t>
      </w:r>
      <w:r w:rsidRPr="00640C08">
        <w:rPr>
          <w:b/>
        </w:rPr>
        <w:t> §</w:t>
      </w:r>
      <w:r w:rsidRPr="00640C08">
        <w:t>    </w:t>
      </w:r>
      <w:r w:rsidRPr="00592D74">
        <w:t xml:space="preserve">Finansinspektionen ska utan dröjsmål översända </w:t>
      </w:r>
      <w:r>
        <w:t>ansökan</w:t>
      </w:r>
      <w:r w:rsidRPr="00592D74">
        <w:t xml:space="preserve"> till </w:t>
      </w:r>
      <w:r w:rsidRPr="00010E81">
        <w:rPr>
          <w:spacing w:val="-2"/>
        </w:rPr>
        <w:t xml:space="preserve">den behöriga myndigheten </w:t>
      </w:r>
      <w:r>
        <w:t>i det överlåtande</w:t>
      </w:r>
      <w:r w:rsidRPr="00F5315A">
        <w:t xml:space="preserve"> institutets hemland</w:t>
      </w:r>
      <w:r w:rsidRPr="00592D74" w:rsidDel="00A248C0">
        <w:t xml:space="preserve"> </w:t>
      </w:r>
      <w:r w:rsidRPr="00592D74">
        <w:t>för be</w:t>
      </w:r>
      <w:r>
        <w:softHyphen/>
      </w:r>
      <w:r w:rsidRPr="00592D74">
        <w:t>dömning.</w:t>
      </w:r>
    </w:p>
    <w:p w14:paraId="61A41CC8" w14:textId="77777777" w:rsidR="002734C2" w:rsidRDefault="002734C2" w:rsidP="002734C2">
      <w:pPr>
        <w:pStyle w:val="Rubrik5utannumrering"/>
      </w:pPr>
      <w:r>
        <w:t>Förutsättningar för tillstånd</w:t>
      </w:r>
    </w:p>
    <w:p w14:paraId="6FF11738" w14:textId="77777777" w:rsidR="002734C2" w:rsidRDefault="002734C2" w:rsidP="00BD2A5A">
      <w:pPr>
        <w:pStyle w:val="Brdtext"/>
      </w:pPr>
      <w:r>
        <w:rPr>
          <w:b/>
        </w:rPr>
        <w:t>21 §</w:t>
      </w:r>
      <w:r>
        <w:t>    T</w:t>
      </w:r>
      <w:r w:rsidRPr="00F93C23">
        <w:t xml:space="preserve">illstånd att verkställa </w:t>
      </w:r>
      <w:r>
        <w:t xml:space="preserve">överlåtelseavtalet ska </w:t>
      </w:r>
      <w:r w:rsidRPr="000B3BFB">
        <w:t>ges,</w:t>
      </w:r>
      <w:r w:rsidRPr="00F93C23">
        <w:t xml:space="preserve"> om</w:t>
      </w:r>
      <w:r>
        <w:t xml:space="preserve"> </w:t>
      </w:r>
    </w:p>
    <w:p w14:paraId="0F14B522" w14:textId="77777777" w:rsidR="002734C2" w:rsidRDefault="002734C2" w:rsidP="002734C2">
      <w:pPr>
        <w:pStyle w:val="Brdtextmedindrag"/>
      </w:pPr>
      <w:r>
        <w:t>1. </w:t>
      </w:r>
      <w:r w:rsidRPr="00F93C23">
        <w:t>a</w:t>
      </w:r>
      <w:r>
        <w:t xml:space="preserve">ll information </w:t>
      </w:r>
      <w:r w:rsidRPr="00F93C23">
        <w:t xml:space="preserve">enligt </w:t>
      </w:r>
      <w:r>
        <w:t>19 </w:t>
      </w:r>
      <w:r w:rsidRPr="000A7C2D">
        <w:t>§</w:t>
      </w:r>
      <w:r w:rsidRPr="00F93C23">
        <w:t xml:space="preserve"> </w:t>
      </w:r>
      <w:r>
        <w:t>har lämnats,</w:t>
      </w:r>
    </w:p>
    <w:p w14:paraId="2875A182" w14:textId="77777777" w:rsidR="002734C2" w:rsidRDefault="002734C2" w:rsidP="002734C2">
      <w:pPr>
        <w:pStyle w:val="Brdtextmedindrag"/>
      </w:pPr>
      <w:r>
        <w:t>2. </w:t>
      </w:r>
      <w:r w:rsidRPr="00F93C23">
        <w:t xml:space="preserve">den behöriga myndigheten </w:t>
      </w:r>
      <w:r w:rsidRPr="00F5315A">
        <w:t xml:space="preserve">i det </w:t>
      </w:r>
      <w:r w:rsidRPr="00EE669A">
        <w:t>överlåtande</w:t>
      </w:r>
      <w:r w:rsidRPr="00F5315A">
        <w:t xml:space="preserve"> institutets hemland</w:t>
      </w:r>
      <w:r w:rsidRPr="00F93C23">
        <w:t xml:space="preserve"> har godkänt överlåtelsen</w:t>
      </w:r>
      <w:r>
        <w:t>,</w:t>
      </w:r>
    </w:p>
    <w:p w14:paraId="43C1CEFE" w14:textId="77777777" w:rsidR="002734C2" w:rsidRDefault="002734C2" w:rsidP="002734C2">
      <w:pPr>
        <w:pStyle w:val="Brdtextmedindrag"/>
      </w:pPr>
      <w:r>
        <w:t xml:space="preserve">3. de rättigheter som tillkommer försäkringstagarna, de försäkrade och andra ersättningsberättigade hos det övertagande företaget före och efter överlåtelsen är tillräckligt skyddade, </w:t>
      </w:r>
    </w:p>
    <w:p w14:paraId="7D2ECD26" w14:textId="77777777" w:rsidR="002734C2" w:rsidRDefault="002734C2" w:rsidP="002734C2">
      <w:pPr>
        <w:pStyle w:val="Brdtextmedindrag"/>
      </w:pPr>
      <w:r>
        <w:t>4. det övertagande företaget har den kapitalbas som krävs sedan över</w:t>
      </w:r>
      <w:r>
        <w:softHyphen/>
        <w:t>låtelsen har beaktats,</w:t>
      </w:r>
    </w:p>
    <w:p w14:paraId="078113B5" w14:textId="77777777" w:rsidR="002734C2" w:rsidRDefault="002734C2" w:rsidP="002734C2">
      <w:pPr>
        <w:pStyle w:val="Brdtextmedindrag"/>
      </w:pPr>
      <w:r>
        <w:t>5. </w:t>
      </w:r>
      <w:r w:rsidRPr="00F93C23">
        <w:t>det övertagande företagets organisation är ändamålsenlig</w:t>
      </w:r>
      <w:r>
        <w:t xml:space="preserve"> med hänsyn till överlåtelsen, och</w:t>
      </w:r>
    </w:p>
    <w:p w14:paraId="7DDDC59E" w14:textId="77777777" w:rsidR="002734C2" w:rsidRDefault="002734C2" w:rsidP="002734C2">
      <w:pPr>
        <w:pStyle w:val="Brdtextmedindrag"/>
      </w:pPr>
      <w:r>
        <w:t>6</w:t>
      </w:r>
      <w:r w:rsidRPr="00311E27">
        <w:t>. </w:t>
      </w:r>
      <w:r>
        <w:t xml:space="preserve"> den som deltar i ledningen av det övertagande </w:t>
      </w:r>
      <w:r w:rsidRPr="00BD3F55">
        <w:t>företaget har tillräcklig kompetens och erfarenhet och i övrigt är lämp</w:t>
      </w:r>
      <w:r>
        <w:t>lig</w:t>
      </w:r>
      <w:r w:rsidRPr="00BD3F55">
        <w:t xml:space="preserve"> </w:t>
      </w:r>
      <w:r w:rsidRPr="005252A2">
        <w:t>för uppgiften</w:t>
      </w:r>
      <w:r>
        <w:t xml:space="preserve"> med hänsyn till överlåtelsen.</w:t>
      </w:r>
    </w:p>
    <w:p w14:paraId="3FF32773" w14:textId="77777777" w:rsidR="002734C2" w:rsidRDefault="002734C2" w:rsidP="002734C2">
      <w:pPr>
        <w:pStyle w:val="Rubrik5utannumrering"/>
      </w:pPr>
      <w:r>
        <w:t>Föreläggande om komplettering</w:t>
      </w:r>
    </w:p>
    <w:p w14:paraId="6E3D33BA" w14:textId="77777777" w:rsidR="002734C2" w:rsidRDefault="002734C2" w:rsidP="002734C2">
      <w:pPr>
        <w:pStyle w:val="Brdtext"/>
      </w:pPr>
      <w:r>
        <w:rPr>
          <w:b/>
        </w:rPr>
        <w:t>22</w:t>
      </w:r>
      <w:r w:rsidRPr="00640C08">
        <w:rPr>
          <w:b/>
        </w:rPr>
        <w:t> §</w:t>
      </w:r>
      <w:r w:rsidRPr="00640C08">
        <w:t>    </w:t>
      </w:r>
      <w:r w:rsidRPr="00592D74">
        <w:t xml:space="preserve">Finansinspektionen får förelägga </w:t>
      </w:r>
      <w:r>
        <w:t xml:space="preserve">det övertagande </w:t>
      </w:r>
      <w:r w:rsidRPr="00592D74">
        <w:t>företage</w:t>
      </w:r>
      <w:r>
        <w:t>t</w:t>
      </w:r>
      <w:r w:rsidRPr="00592D74">
        <w:t xml:space="preserve"> att </w:t>
      </w:r>
      <w:r>
        <w:t>ge</w:t>
      </w:r>
      <w:r w:rsidRPr="00592D74">
        <w:t xml:space="preserve"> in den ytterligare utredning som är nödvändig för att inspek</w:t>
      </w:r>
      <w:r>
        <w:softHyphen/>
      </w:r>
      <w:r w:rsidRPr="00592D74">
        <w:t xml:space="preserve">tionen ska kunna </w:t>
      </w:r>
      <w:r>
        <w:t>bedöma om</w:t>
      </w:r>
      <w:r w:rsidRPr="00592D74">
        <w:t xml:space="preserve"> de rätt</w:t>
      </w:r>
      <w:r>
        <w:t>igheter</w:t>
      </w:r>
      <w:r w:rsidRPr="00592D74">
        <w:t xml:space="preserve"> som tillkommer försäkrings</w:t>
      </w:r>
      <w:r>
        <w:softHyphen/>
      </w:r>
      <w:r w:rsidRPr="00592D74">
        <w:t>tagarna</w:t>
      </w:r>
      <w:r>
        <w:t>,</w:t>
      </w:r>
      <w:r w:rsidRPr="00592D74">
        <w:t xml:space="preserve"> de </w:t>
      </w:r>
      <w:r w:rsidRPr="00592D74">
        <w:lastRenderedPageBreak/>
        <w:t xml:space="preserve">försäkrade och andra ersättningsberättigade </w:t>
      </w:r>
      <w:r>
        <w:t>hos det övertagande företaget är till</w:t>
      </w:r>
      <w:r>
        <w:softHyphen/>
        <w:t>räckligt skyddade</w:t>
      </w:r>
      <w:r w:rsidRPr="00F93C23">
        <w:t>.</w:t>
      </w:r>
    </w:p>
    <w:p w14:paraId="3CF65551" w14:textId="77777777" w:rsidR="002734C2" w:rsidRPr="00592D74" w:rsidRDefault="002734C2" w:rsidP="002734C2">
      <w:pPr>
        <w:pStyle w:val="Rubrik5utannumrering"/>
      </w:pPr>
      <w:r>
        <w:t>Frister för beslut och underrättelser</w:t>
      </w:r>
    </w:p>
    <w:p w14:paraId="5133C9E2" w14:textId="77777777" w:rsidR="002734C2" w:rsidRDefault="002734C2" w:rsidP="00BD2A5A">
      <w:pPr>
        <w:pStyle w:val="Brdtext"/>
      </w:pPr>
      <w:r>
        <w:rPr>
          <w:b/>
        </w:rPr>
        <w:t>23</w:t>
      </w:r>
      <w:r w:rsidRPr="00640C08">
        <w:rPr>
          <w:b/>
        </w:rPr>
        <w:t> §</w:t>
      </w:r>
      <w:r w:rsidRPr="00640C08">
        <w:t>    </w:t>
      </w:r>
      <w:r>
        <w:t>Finansinspektionen ska meddela beslut med anledning av en ansök</w:t>
      </w:r>
      <w:r>
        <w:softHyphen/>
        <w:t>an inom tre månader från det att ansökan togs emot. Inspektionen ska därefter inom två veckor under</w:t>
      </w:r>
      <w:r>
        <w:softHyphen/>
        <w:t>rätta den behöriga myndigheten i det överlåtande institut</w:t>
      </w:r>
      <w:r>
        <w:softHyphen/>
        <w:t xml:space="preserve">ets hemland om beslutet. </w:t>
      </w:r>
    </w:p>
    <w:p w14:paraId="4AD4CB8D" w14:textId="77777777" w:rsidR="002734C2" w:rsidRDefault="002734C2" w:rsidP="00BD2A5A">
      <w:pPr>
        <w:pStyle w:val="Brdtextmedindrag"/>
      </w:pPr>
      <w:r w:rsidRPr="00E34CBE">
        <w:t xml:space="preserve">Finansinspektionen </w:t>
      </w:r>
      <w:r>
        <w:t xml:space="preserve">ska informera </w:t>
      </w:r>
      <w:r w:rsidRPr="00E34CBE">
        <w:t>det övertagande företaget</w:t>
      </w:r>
      <w:r>
        <w:t xml:space="preserve"> </w:t>
      </w:r>
      <w:r w:rsidRPr="00E34CBE">
        <w:t>om</w:t>
      </w:r>
      <w:r>
        <w:t xml:space="preserve"> de regler för verksamheten</w:t>
      </w:r>
      <w:r w:rsidRPr="000A7C2D">
        <w:t xml:space="preserve"> som ska tillämpas på det överlåtna bestånd</w:t>
      </w:r>
      <w:r>
        <w:softHyphen/>
      </w:r>
      <w:r w:rsidRPr="000A7C2D">
        <w:t>et</w:t>
      </w:r>
      <w:r w:rsidRPr="00560FDE">
        <w:rPr>
          <w:spacing w:val="-2"/>
        </w:rPr>
        <w:t xml:space="preserve">. </w:t>
      </w:r>
      <w:r w:rsidRPr="00F8388F">
        <w:t>Informationen</w:t>
      </w:r>
      <w:r>
        <w:t xml:space="preserve"> ska lämnas inom en vecka från det att inspektionen tog emot den </w:t>
      </w:r>
      <w:r w:rsidRPr="00E34CBE">
        <w:t xml:space="preserve">från den behöriga myndigheten </w:t>
      </w:r>
      <w:r>
        <w:t>i</w:t>
      </w:r>
      <w:r w:rsidRPr="00E34CBE">
        <w:t xml:space="preserve"> det överlåtande institu</w:t>
      </w:r>
      <w:r>
        <w:t>tets hemland.</w:t>
      </w:r>
    </w:p>
    <w:p w14:paraId="6091C201" w14:textId="77777777" w:rsidR="002734C2" w:rsidRDefault="002734C2" w:rsidP="00BD2A5A">
      <w:pPr>
        <w:pStyle w:val="Rubrik5utannumrering"/>
      </w:pPr>
      <w:r>
        <w:t>Registrering och ansvar för överlåtet bestånd</w:t>
      </w:r>
    </w:p>
    <w:p w14:paraId="52CC7BC6" w14:textId="049703A2" w:rsidR="002734C2" w:rsidRDefault="002734C2" w:rsidP="00016945">
      <w:pPr>
        <w:pStyle w:val="Brdtext"/>
      </w:pPr>
      <w:r>
        <w:rPr>
          <w:b/>
        </w:rPr>
        <w:t>24</w:t>
      </w:r>
      <w:r w:rsidRPr="00640C08">
        <w:rPr>
          <w:b/>
        </w:rPr>
        <w:t> §</w:t>
      </w:r>
      <w:r w:rsidRPr="00640C08">
        <w:t>    </w:t>
      </w:r>
      <w:r>
        <w:t>När tillstånd att verkställa ett överlåtelseavtal har getts ska det över</w:t>
      </w:r>
      <w:r>
        <w:softHyphen/>
        <w:t>tagande företaget genast anmäla tillståndsbeslutet till Bolags</w:t>
      </w:r>
      <w:r>
        <w:softHyphen/>
        <w:t>verket för re</w:t>
      </w:r>
      <w:r>
        <w:softHyphen/>
        <w:t>gist</w:t>
      </w:r>
      <w:r>
        <w:softHyphen/>
        <w:t xml:space="preserve">rering. </w:t>
      </w:r>
    </w:p>
    <w:p w14:paraId="09B54BDA" w14:textId="77777777" w:rsidR="002734C2" w:rsidRDefault="002734C2" w:rsidP="002734C2">
      <w:pPr>
        <w:pStyle w:val="Brdtextmedindrag"/>
      </w:pPr>
      <w:r>
        <w:t xml:space="preserve">Bolagsverket ska genast registrera beslutet. När registreringen </w:t>
      </w:r>
      <w:r w:rsidRPr="000B3BFB">
        <w:t>har gjorts</w:t>
      </w:r>
      <w:r>
        <w:t xml:space="preserve"> övergår ansvaret för det överlåtna beståndet på det övertagande företaget. </w:t>
      </w:r>
    </w:p>
    <w:p w14:paraId="0B2B9369" w14:textId="77777777" w:rsidR="002734C2" w:rsidRDefault="002734C2" w:rsidP="002734C2">
      <w:pPr>
        <w:pStyle w:val="Rubrik4utannumrering"/>
      </w:pPr>
      <w:r>
        <w:t>Medling av Europeiska försäkrings- och tjänstepensionsmyndigheten</w:t>
      </w:r>
    </w:p>
    <w:p w14:paraId="21C2D2E0" w14:textId="381E45E1" w:rsidR="002734C2" w:rsidRDefault="002734C2" w:rsidP="002734C2">
      <w:pPr>
        <w:pStyle w:val="Brdtextmedindrag"/>
        <w:ind w:firstLine="0"/>
      </w:pPr>
      <w:r>
        <w:rPr>
          <w:b/>
        </w:rPr>
        <w:t>25</w:t>
      </w:r>
      <w:r w:rsidRPr="009A5E7E">
        <w:rPr>
          <w:b/>
        </w:rPr>
        <w:t> </w:t>
      </w:r>
      <w:r w:rsidRPr="00BF26AD">
        <w:rPr>
          <w:b/>
        </w:rPr>
        <w:t>§</w:t>
      </w:r>
      <w:r w:rsidRPr="00DD7568">
        <w:t>    </w:t>
      </w:r>
      <w:r w:rsidRPr="007B4C73">
        <w:t xml:space="preserve">Om </w:t>
      </w:r>
      <w:r>
        <w:t>Finansinspektionen</w:t>
      </w:r>
      <w:r w:rsidRPr="007B4C73">
        <w:t xml:space="preserve"> </w:t>
      </w:r>
      <w:r>
        <w:t xml:space="preserve">och </w:t>
      </w:r>
      <w:r w:rsidRPr="007B4C73">
        <w:t>den behöriga myndighet</w:t>
      </w:r>
      <w:r>
        <w:t>en i ett utländskt tjänstepensionsinstituts hemland inte kan komma överens om för</w:t>
      </w:r>
      <w:r>
        <w:softHyphen/>
        <w:t>farandet eller innehållet i en åtgärd</w:t>
      </w:r>
      <w:r w:rsidRPr="00E24D05">
        <w:t>, får inspektionen hänskjuta ärendet till Europeiska försäkrings</w:t>
      </w:r>
      <w:r w:rsidRPr="007B4C73">
        <w:t>- och tjänstepensionsmyndigheten</w:t>
      </w:r>
      <w:r>
        <w:t xml:space="preserve"> för medling i en</w:t>
      </w:r>
      <w:r>
        <w:softHyphen/>
        <w:t xml:space="preserve">lighet med artikel 31 andra stycket c i Europaparlamentets och rådets </w:t>
      </w:r>
      <w:r w:rsidRPr="00F33B73">
        <w:t>för</w:t>
      </w:r>
      <w:r>
        <w:softHyphen/>
      </w:r>
      <w:r w:rsidRPr="00F33B73">
        <w:t>ordning (EU) nr 1094/2010</w:t>
      </w:r>
      <w:r>
        <w:t xml:space="preserve"> av den 24 november 2010 </w:t>
      </w:r>
      <w:r w:rsidRPr="00B823A8">
        <w:t xml:space="preserve">om inrättande av en europeisk </w:t>
      </w:r>
      <w:r>
        <w:t>tillsynsmyndighet</w:t>
      </w:r>
      <w:r w:rsidRPr="00B823A8">
        <w:t xml:space="preserve"> (Europeiska försäkrings</w:t>
      </w:r>
      <w:r>
        <w:t xml:space="preserve">- </w:t>
      </w:r>
      <w:r w:rsidRPr="00B823A8">
        <w:t>och</w:t>
      </w:r>
      <w:r>
        <w:t xml:space="preserve"> </w:t>
      </w:r>
      <w:r w:rsidRPr="00B823A8">
        <w:t>tjänste</w:t>
      </w:r>
      <w:r w:rsidR="00790751">
        <w:softHyphen/>
      </w:r>
      <w:r w:rsidRPr="00B823A8">
        <w:t>pen</w:t>
      </w:r>
      <w:r w:rsidR="00790751">
        <w:softHyphen/>
      </w:r>
      <w:r w:rsidRPr="00B823A8">
        <w:t>sionsmyndigheten), om ändring av beslut nr 716/2009/EG och om upp</w:t>
      </w:r>
      <w:r w:rsidR="00790751">
        <w:softHyphen/>
      </w:r>
      <w:r w:rsidRPr="00B823A8">
        <w:t>häv</w:t>
      </w:r>
      <w:r>
        <w:softHyphen/>
      </w:r>
      <w:r w:rsidRPr="00B823A8">
        <w:t>ande av kommissionens beslut 2009/79/EG</w:t>
      </w:r>
      <w:r w:rsidRPr="007B4C73">
        <w:t>.</w:t>
      </w:r>
      <w:r>
        <w:t xml:space="preserve"> </w:t>
      </w:r>
    </w:p>
    <w:p w14:paraId="4A20A9E6" w14:textId="77777777" w:rsidR="002734C2" w:rsidRPr="00DE570E" w:rsidRDefault="002734C2" w:rsidP="00673CB8">
      <w:pPr>
        <w:pStyle w:val="Rubrik4utannumrering"/>
      </w:pPr>
      <w:r w:rsidRPr="0091209C">
        <w:t xml:space="preserve">Överlåtelse vid ett tjänstepensionsföretags likvidation eller konkurs </w:t>
      </w:r>
    </w:p>
    <w:p w14:paraId="6222C42E" w14:textId="77777777" w:rsidR="002734C2" w:rsidRPr="00E84314" w:rsidRDefault="002734C2" w:rsidP="002734C2">
      <w:pPr>
        <w:pStyle w:val="Rubrik5utannumrering"/>
        <w:spacing w:before="0"/>
      </w:pPr>
      <w:r>
        <w:t xml:space="preserve">Överlåtelser vid likvidation eller konkurs </w:t>
      </w:r>
    </w:p>
    <w:p w14:paraId="6ACCFA91" w14:textId="77777777" w:rsidR="002734C2" w:rsidRDefault="002734C2" w:rsidP="00BD2A5A">
      <w:pPr>
        <w:pStyle w:val="Brdtext"/>
        <w:rPr>
          <w:highlight w:val="magenta"/>
        </w:rPr>
      </w:pPr>
      <w:r>
        <w:rPr>
          <w:b/>
        </w:rPr>
        <w:t>26</w:t>
      </w:r>
      <w:r w:rsidRPr="00640C08">
        <w:rPr>
          <w:b/>
        </w:rPr>
        <w:t> §</w:t>
      </w:r>
      <w:r w:rsidRPr="00640C08">
        <w:t>    </w:t>
      </w:r>
      <w:r>
        <w:t>F</w:t>
      </w:r>
      <w:r w:rsidRPr="00EE669A">
        <w:t>örsäkrings</w:t>
      </w:r>
      <w:r w:rsidRPr="000A7C2D">
        <w:t xml:space="preserve">beståndet </w:t>
      </w:r>
      <w:r>
        <w:t xml:space="preserve">ska vid tjänstepensionsföretagets likvidation eller konkurs </w:t>
      </w:r>
      <w:r w:rsidRPr="000A7C2D">
        <w:t xml:space="preserve">om möjligt överlåtas till ett eller flera </w:t>
      </w:r>
      <w:r>
        <w:t>tjänstepensionsföretag, försäkringsföretag</w:t>
      </w:r>
      <w:r w:rsidRPr="000A7C2D">
        <w:t xml:space="preserve"> eller</w:t>
      </w:r>
      <w:r>
        <w:t xml:space="preserve"> utländska</w:t>
      </w:r>
      <w:r w:rsidRPr="000A7C2D">
        <w:t xml:space="preserve"> tjänstepensionsinstitut.</w:t>
      </w:r>
    </w:p>
    <w:p w14:paraId="54B56F0E" w14:textId="77777777" w:rsidR="002734C2" w:rsidRPr="000A7C2D" w:rsidRDefault="002734C2" w:rsidP="00BD2A5A">
      <w:pPr>
        <w:pStyle w:val="Rubrik5utannumrering"/>
      </w:pPr>
      <w:r w:rsidRPr="000A7C2D">
        <w:t xml:space="preserve">Förutsättningar för överlåtelse </w:t>
      </w:r>
      <w:r>
        <w:t>vid</w:t>
      </w:r>
      <w:r w:rsidRPr="000A7C2D">
        <w:t xml:space="preserve"> likvidation eller konkurs</w:t>
      </w:r>
    </w:p>
    <w:p w14:paraId="4F7258F5" w14:textId="77777777" w:rsidR="002734C2" w:rsidRDefault="002734C2" w:rsidP="002734C2">
      <w:pPr>
        <w:pStyle w:val="Brdtext"/>
        <w:rPr>
          <w:spacing w:val="-2"/>
        </w:rPr>
      </w:pPr>
      <w:r>
        <w:rPr>
          <w:b/>
          <w:spacing w:val="-2"/>
        </w:rPr>
        <w:t>27</w:t>
      </w:r>
      <w:r w:rsidRPr="000A7C2D">
        <w:rPr>
          <w:spacing w:val="-2"/>
        </w:rPr>
        <w:t> </w:t>
      </w:r>
      <w:r w:rsidRPr="000A7C2D">
        <w:rPr>
          <w:b/>
          <w:spacing w:val="-2"/>
        </w:rPr>
        <w:t>§</w:t>
      </w:r>
      <w:r w:rsidRPr="000A7C2D">
        <w:rPr>
          <w:spacing w:val="-2"/>
        </w:rPr>
        <w:t>    </w:t>
      </w:r>
      <w:r>
        <w:rPr>
          <w:spacing w:val="-2"/>
        </w:rPr>
        <w:t>För överlåtelse av ett försäkringsbestånd vid tjänstepensionsföre</w:t>
      </w:r>
      <w:r>
        <w:rPr>
          <w:spacing w:val="-2"/>
        </w:rPr>
        <w:softHyphen/>
        <w:t xml:space="preserve">tagets </w:t>
      </w:r>
      <w:r w:rsidRPr="000A7C2D">
        <w:rPr>
          <w:spacing w:val="-2"/>
        </w:rPr>
        <w:t xml:space="preserve">likvidation eller konkurs ska </w:t>
      </w:r>
      <w:r>
        <w:rPr>
          <w:spacing w:val="-2"/>
        </w:rPr>
        <w:t>samma</w:t>
      </w:r>
      <w:r w:rsidRPr="000A7C2D">
        <w:rPr>
          <w:spacing w:val="-2"/>
        </w:rPr>
        <w:t xml:space="preserve"> förutsättningar </w:t>
      </w:r>
      <w:r>
        <w:rPr>
          <w:spacing w:val="-2"/>
        </w:rPr>
        <w:t>gälla</w:t>
      </w:r>
      <w:r w:rsidRPr="000A7C2D">
        <w:rPr>
          <w:spacing w:val="-2"/>
        </w:rPr>
        <w:t xml:space="preserve"> som </w:t>
      </w:r>
      <w:r>
        <w:rPr>
          <w:spacing w:val="-2"/>
        </w:rPr>
        <w:t xml:space="preserve">om företaget inte hade gått i likvidation eller försatts i konkurs, med undantag för kravet </w:t>
      </w:r>
      <w:r w:rsidRPr="00AC42F7">
        <w:rPr>
          <w:spacing w:val="-2"/>
        </w:rPr>
        <w:t xml:space="preserve">i </w:t>
      </w:r>
      <w:r>
        <w:rPr>
          <w:spacing w:val="-2"/>
        </w:rPr>
        <w:t>6</w:t>
      </w:r>
      <w:r w:rsidRPr="000A7C2D">
        <w:rPr>
          <w:spacing w:val="-2"/>
        </w:rPr>
        <w:t xml:space="preserve"> § </w:t>
      </w:r>
      <w:r>
        <w:rPr>
          <w:spacing w:val="-2"/>
        </w:rPr>
        <w:t>1</w:t>
      </w:r>
      <w:r w:rsidRPr="00AC42F7">
        <w:rPr>
          <w:spacing w:val="-2"/>
        </w:rPr>
        <w:t>.</w:t>
      </w:r>
      <w:r>
        <w:rPr>
          <w:spacing w:val="-2"/>
        </w:rPr>
        <w:t xml:space="preserve"> </w:t>
      </w:r>
    </w:p>
    <w:p w14:paraId="70CB85EB" w14:textId="77777777" w:rsidR="002734C2" w:rsidRPr="0033155A" w:rsidRDefault="002734C2" w:rsidP="002734C2">
      <w:pPr>
        <w:pStyle w:val="Rubrik5utannumrering"/>
      </w:pPr>
      <w:r>
        <w:lastRenderedPageBreak/>
        <w:t>Talan i konkurs om återgång av överlåtelseavtal</w:t>
      </w:r>
    </w:p>
    <w:p w14:paraId="4ADD7D2F" w14:textId="77777777" w:rsidR="002734C2" w:rsidRPr="000A7C2D" w:rsidRDefault="002734C2" w:rsidP="00BD2A5A">
      <w:pPr>
        <w:pStyle w:val="Brdtext"/>
        <w:rPr>
          <w:b/>
          <w:i/>
          <w:spacing w:val="-2"/>
        </w:rPr>
      </w:pPr>
      <w:r>
        <w:rPr>
          <w:b/>
          <w:spacing w:val="-2"/>
        </w:rPr>
        <w:t>28</w:t>
      </w:r>
      <w:r w:rsidRPr="00AC42F7">
        <w:rPr>
          <w:spacing w:val="-2"/>
        </w:rPr>
        <w:t> </w:t>
      </w:r>
      <w:r w:rsidRPr="00AC42F7">
        <w:rPr>
          <w:b/>
          <w:spacing w:val="-2"/>
        </w:rPr>
        <w:t>§</w:t>
      </w:r>
      <w:r w:rsidRPr="00AC42F7">
        <w:rPr>
          <w:spacing w:val="-2"/>
        </w:rPr>
        <w:t xml:space="preserve">    Vid tillämpning av det som föreskrivs om </w:t>
      </w:r>
      <w:r w:rsidRPr="000A7C2D">
        <w:rPr>
          <w:spacing w:val="-2"/>
        </w:rPr>
        <w:t xml:space="preserve">rätt till talan om återgång av avtal </w:t>
      </w:r>
      <w:r w:rsidRPr="00AC42F7">
        <w:rPr>
          <w:spacing w:val="-2"/>
        </w:rPr>
        <w:t xml:space="preserve">i konkurslagen (1987:672) </w:t>
      </w:r>
      <w:r w:rsidRPr="000A7C2D">
        <w:rPr>
          <w:spacing w:val="-2"/>
        </w:rPr>
        <w:t>ska ett överlåtelseavtal</w:t>
      </w:r>
      <w:r>
        <w:rPr>
          <w:spacing w:val="-2"/>
        </w:rPr>
        <w:t xml:space="preserve"> </w:t>
      </w:r>
      <w:r w:rsidRPr="000A7C2D">
        <w:rPr>
          <w:spacing w:val="-2"/>
        </w:rPr>
        <w:t xml:space="preserve">anses ingånget den dag tillstånd att verkställa avtalet </w:t>
      </w:r>
      <w:r>
        <w:rPr>
          <w:spacing w:val="-2"/>
        </w:rPr>
        <w:t>gavs</w:t>
      </w:r>
      <w:r w:rsidRPr="000A7C2D">
        <w:rPr>
          <w:spacing w:val="-2"/>
        </w:rPr>
        <w:t>.</w:t>
      </w:r>
    </w:p>
    <w:bookmarkEnd w:id="21"/>
    <w:p w14:paraId="2E1854CF" w14:textId="77777777" w:rsidR="002734C2" w:rsidRDefault="002734C2" w:rsidP="002734C2">
      <w:pPr>
        <w:pStyle w:val="Rubrik3utannumrering"/>
      </w:pPr>
      <w:r>
        <w:t>12 kap. Lämplighetsprövning av ägare i tjänstepensionsaktiebolag</w:t>
      </w:r>
    </w:p>
    <w:p w14:paraId="767A4FC7" w14:textId="77777777" w:rsidR="002734C2" w:rsidRPr="00BA3D22" w:rsidRDefault="002734C2" w:rsidP="002734C2">
      <w:pPr>
        <w:pStyle w:val="Rubrik4utannumrering"/>
        <w:spacing w:before="0"/>
      </w:pPr>
      <w:r w:rsidRPr="00D734C5">
        <w:t>Tillämpning av</w:t>
      </w:r>
      <w:r>
        <w:t xml:space="preserve"> bestämmelser i försäkringsrörelselagen</w:t>
      </w:r>
    </w:p>
    <w:p w14:paraId="4D53898A" w14:textId="77777777" w:rsidR="002734C2" w:rsidRDefault="002734C2" w:rsidP="002734C2">
      <w:pPr>
        <w:pStyle w:val="Brdtext"/>
      </w:pPr>
      <w:r>
        <w:rPr>
          <w:b/>
        </w:rPr>
        <w:t>1 §</w:t>
      </w:r>
      <w:r w:rsidRPr="00640C08">
        <w:t>    </w:t>
      </w:r>
      <w:r>
        <w:t>Följande bestämmelser i 15 kap. försäkringsrörelselagen (2010:2043) gäller för tjänstepensionsaktiebolag:</w:t>
      </w:r>
    </w:p>
    <w:p w14:paraId="18D063E7" w14:textId="77777777" w:rsidR="002734C2" w:rsidDel="009611EA" w:rsidRDefault="002734C2" w:rsidP="002734C2">
      <w:pPr>
        <w:pStyle w:val="Brdtextmedindrag"/>
      </w:pPr>
      <w:r w:rsidRPr="006B769C">
        <w:t>–</w:t>
      </w:r>
      <w:r>
        <w:t> 1 och 2 §§ om krav på förvärvstillstånd,</w:t>
      </w:r>
    </w:p>
    <w:p w14:paraId="0D95568F" w14:textId="77777777" w:rsidR="002734C2" w:rsidRDefault="002734C2" w:rsidP="002734C2">
      <w:pPr>
        <w:pStyle w:val="Brdtextmedindrag"/>
      </w:pPr>
      <w:r w:rsidRPr="006B769C">
        <w:t>–</w:t>
      </w:r>
      <w:r>
        <w:t> 3 § om bekräftelse av att ansökan kommit in,</w:t>
      </w:r>
    </w:p>
    <w:p w14:paraId="352663EC" w14:textId="77777777" w:rsidR="002734C2" w:rsidRDefault="002734C2" w:rsidP="002734C2">
      <w:pPr>
        <w:pStyle w:val="Brdtextmedindrag"/>
      </w:pPr>
      <w:r w:rsidRPr="006B769C">
        <w:t>–</w:t>
      </w:r>
      <w:r>
        <w:t> 7 § om förvärvstillstånd vid nära förbindelser,</w:t>
      </w:r>
    </w:p>
    <w:p w14:paraId="1CD42283" w14:textId="77777777" w:rsidR="002734C2" w:rsidRDefault="002734C2" w:rsidP="002734C2">
      <w:pPr>
        <w:pStyle w:val="Brdtextmedindrag"/>
      </w:pPr>
      <w:r w:rsidRPr="006B769C">
        <w:t>–</w:t>
      </w:r>
      <w:r>
        <w:t> 8 § om när beslut i fråga om förvärvstillstånd ska meddelas m.m.,</w:t>
      </w:r>
    </w:p>
    <w:p w14:paraId="113CC3E6" w14:textId="77777777" w:rsidR="002734C2" w:rsidRDefault="002734C2" w:rsidP="002734C2">
      <w:pPr>
        <w:pStyle w:val="Brdtextmedindrag"/>
      </w:pPr>
      <w:r w:rsidRPr="006B769C">
        <w:t>–</w:t>
      </w:r>
      <w:r>
        <w:t> 10 § om beslut om tid för genomförande av förvärv,</w:t>
      </w:r>
    </w:p>
    <w:p w14:paraId="63340CE5" w14:textId="77777777" w:rsidR="002734C2" w:rsidRDefault="002734C2" w:rsidP="002734C2">
      <w:pPr>
        <w:pStyle w:val="Brdtextmedindrag"/>
      </w:pPr>
      <w:r w:rsidRPr="006B769C">
        <w:t>–</w:t>
      </w:r>
      <w:r>
        <w:t> 11 § om anmälningsskyldighet för den som avyttrar,</w:t>
      </w:r>
    </w:p>
    <w:p w14:paraId="5EDF8BD3" w14:textId="77777777" w:rsidR="002734C2" w:rsidRDefault="002734C2" w:rsidP="002734C2">
      <w:pPr>
        <w:pStyle w:val="Brdtextmedindrag"/>
      </w:pPr>
      <w:r w:rsidRPr="006B769C">
        <w:t>–</w:t>
      </w:r>
      <w:r>
        <w:t> 12 § om anmälningsskyldighet för försäkringsaktiebolag,</w:t>
      </w:r>
    </w:p>
    <w:p w14:paraId="4104074D" w14:textId="77777777" w:rsidR="002734C2" w:rsidRDefault="002734C2" w:rsidP="002734C2">
      <w:pPr>
        <w:pStyle w:val="Brdtextmedindrag"/>
      </w:pPr>
      <w:r w:rsidRPr="006B769C">
        <w:t>–</w:t>
      </w:r>
      <w:r>
        <w:t> 13 § om anmälningsskyldighet för ägare som är juridisk person,</w:t>
      </w:r>
    </w:p>
    <w:p w14:paraId="5298F328" w14:textId="77777777" w:rsidR="002734C2" w:rsidRDefault="002734C2" w:rsidP="002734C2">
      <w:pPr>
        <w:pStyle w:val="Brdtextmedindrag"/>
      </w:pPr>
      <w:r w:rsidRPr="006B769C">
        <w:t>–</w:t>
      </w:r>
      <w:r>
        <w:t> 15 och 16 §§ om avyttringsplikt,</w:t>
      </w:r>
    </w:p>
    <w:p w14:paraId="50B52BBC" w14:textId="77777777" w:rsidR="002734C2" w:rsidRDefault="002734C2" w:rsidP="002734C2">
      <w:pPr>
        <w:pStyle w:val="Brdtextmedindrag"/>
      </w:pPr>
      <w:r w:rsidRPr="006B769C">
        <w:t>–</w:t>
      </w:r>
      <w:r>
        <w:t> 17 § om när aktier inte får medräknas, och</w:t>
      </w:r>
    </w:p>
    <w:p w14:paraId="515B9BD8" w14:textId="77777777" w:rsidR="002734C2" w:rsidRDefault="002734C2" w:rsidP="002734C2">
      <w:pPr>
        <w:pStyle w:val="Brdtextmedindrag"/>
      </w:pPr>
      <w:r w:rsidRPr="006B769C">
        <w:t>–</w:t>
      </w:r>
      <w:r>
        <w:t> 18 § om förordnande av förvaltare.</w:t>
      </w:r>
    </w:p>
    <w:p w14:paraId="4276916C" w14:textId="4518DC2C" w:rsidR="002734C2" w:rsidRDefault="002734C2" w:rsidP="00BD2A5A">
      <w:pPr>
        <w:pStyle w:val="Brdtextmedindrag"/>
      </w:pPr>
      <w:r>
        <w:t>Vid tillämpning av bestämmelserna ska det som sägs om försäkrings</w:t>
      </w:r>
      <w:r>
        <w:softHyphen/>
        <w:t>aktiebolag gälla tjänstepensionsaktiebolag. Hänvisningarna i 15 kap. 15, 17 och 18 §§ försäkringsrörelselagen till 15 kap. 14 § den lagen ska i</w:t>
      </w:r>
      <w:r w:rsidR="00137D86">
        <w:t> </w:t>
      </w:r>
      <w:r>
        <w:t>stället avse 5 § detta kapitel.</w:t>
      </w:r>
    </w:p>
    <w:p w14:paraId="59B5C1E9" w14:textId="77777777" w:rsidR="002734C2" w:rsidRDefault="002734C2" w:rsidP="002734C2">
      <w:pPr>
        <w:pStyle w:val="Rubrik4utannumrering"/>
      </w:pPr>
      <w:r>
        <w:t>Förutsättningar för tillstånd till förvärv</w:t>
      </w:r>
    </w:p>
    <w:p w14:paraId="2CDCF424" w14:textId="77777777" w:rsidR="002734C2" w:rsidRPr="007C07FF" w:rsidRDefault="002734C2" w:rsidP="002734C2">
      <w:pPr>
        <w:pStyle w:val="Brdtextmedindrag"/>
        <w:ind w:firstLine="0"/>
      </w:pPr>
      <w:r>
        <w:rPr>
          <w:b/>
        </w:rPr>
        <w:t>2 §</w:t>
      </w:r>
      <w:r w:rsidRPr="00640C08">
        <w:t>    </w:t>
      </w:r>
      <w:r>
        <w:t>Tillstånd till förvärv som avses i 15 kap. 1 och 2 §§ försäkrings</w:t>
      </w:r>
      <w:r>
        <w:softHyphen/>
        <w:t>rörelselagen (2010:2043) ska ges om förvärvaren bedöms lämplig att utöva ett väsentligt inflytande över ledningen av tjänstepensions</w:t>
      </w:r>
      <w:r>
        <w:softHyphen/>
        <w:t>aktiebolaget och det kan antas att förvärvet är ekonomiskt sunt. Hänsyn ska tas till förvärvarens sannolika påverkan på tjänste</w:t>
      </w:r>
      <w:r>
        <w:softHyphen/>
        <w:t>pensions</w:t>
      </w:r>
      <w:r>
        <w:softHyphen/>
        <w:t>aktiebolaget.</w:t>
      </w:r>
    </w:p>
    <w:p w14:paraId="338EE385" w14:textId="77777777" w:rsidR="002734C2" w:rsidRDefault="002734C2" w:rsidP="002734C2">
      <w:pPr>
        <w:pStyle w:val="Brdtext"/>
        <w:rPr>
          <w:b/>
        </w:rPr>
      </w:pPr>
    </w:p>
    <w:p w14:paraId="0BBB2203" w14:textId="77777777" w:rsidR="002734C2" w:rsidRDefault="002734C2" w:rsidP="00340A29">
      <w:pPr>
        <w:pStyle w:val="Brdtext"/>
        <w:keepNext/>
      </w:pPr>
      <w:r>
        <w:rPr>
          <w:b/>
        </w:rPr>
        <w:t>3 §</w:t>
      </w:r>
      <w:r w:rsidRPr="00640C08">
        <w:t>    </w:t>
      </w:r>
      <w:r>
        <w:t>Vid bedömningen av förvärvarens lämplighet ska följande beaktas:</w:t>
      </w:r>
    </w:p>
    <w:p w14:paraId="25148583" w14:textId="77777777" w:rsidR="002734C2" w:rsidRDefault="002734C2" w:rsidP="002734C2">
      <w:pPr>
        <w:pStyle w:val="Brdtextmedindrag"/>
      </w:pPr>
      <w:r>
        <w:t>1. förvärvarens anseende och kapitalstyrka,</w:t>
      </w:r>
    </w:p>
    <w:p w14:paraId="1F52C3D0" w14:textId="77777777" w:rsidR="002734C2" w:rsidRDefault="002734C2" w:rsidP="002734C2">
      <w:pPr>
        <w:pStyle w:val="Brdtextmedindrag"/>
      </w:pPr>
      <w:r>
        <w:t>2. om den som till följd av förvärvet kommer att ingå i styrelsen för tjänstepensionsaktiebolaget eller vara verkställande direktör i det, eller vara ersättare för någon av dem, har tillräcklig insikt och erfarenhet för att delta i ledningen av ett tjänstepensionsaktiebolag och även i övrigt är lämplig för en sådan uppgift, och</w:t>
      </w:r>
    </w:p>
    <w:p w14:paraId="452ED881" w14:textId="77777777" w:rsidR="002734C2" w:rsidRPr="006F206F" w:rsidRDefault="002734C2" w:rsidP="002734C2">
      <w:pPr>
        <w:pStyle w:val="Brdtextmedindrag"/>
      </w:pPr>
      <w:r>
        <w:t>3. om det finns skäl att anta att förvärvaren kommer att motverka att tjänstepensionsaktiebolagets verksamhet drivs på ett sätt som är förenligt med denna lag och andra författningar som reglerar bolagets verksamhet.</w:t>
      </w:r>
    </w:p>
    <w:p w14:paraId="3134B3D1" w14:textId="77777777" w:rsidR="002734C2" w:rsidRDefault="002734C2" w:rsidP="002734C2">
      <w:pPr>
        <w:pStyle w:val="Brdtextmedindrag"/>
        <w:ind w:firstLine="0"/>
      </w:pPr>
    </w:p>
    <w:p w14:paraId="4DE3226E" w14:textId="77777777" w:rsidR="002734C2" w:rsidRDefault="002734C2" w:rsidP="002734C2">
      <w:pPr>
        <w:pStyle w:val="Brdtext"/>
      </w:pPr>
      <w:r>
        <w:rPr>
          <w:b/>
        </w:rPr>
        <w:t>4 §</w:t>
      </w:r>
      <w:r w:rsidRPr="00640C08">
        <w:t>    </w:t>
      </w:r>
      <w:r w:rsidRPr="00F4348B">
        <w:t xml:space="preserve">Om förvärvaren är ett </w:t>
      </w:r>
      <w:r w:rsidRPr="00410381">
        <w:t>försäkringsholdingföretag</w:t>
      </w:r>
      <w:r>
        <w:t xml:space="preserve">, ett företag som skulle vara ett försäkringsholdingföretag om ett eller flera av dess dotterföretag som är tjänstepensionsföretag i stället var försäkringsföretag, </w:t>
      </w:r>
      <w:r w:rsidRPr="00F4348B">
        <w:lastRenderedPageBreak/>
        <w:t xml:space="preserve">eller </w:t>
      </w:r>
      <w:r w:rsidRPr="00410381">
        <w:t>ett blandat finansiellt holdingföretag</w:t>
      </w:r>
      <w:r w:rsidRPr="00F4348B">
        <w:t xml:space="preserve">, ska det vid bedömningen av förvärvarens anseende särskilt beaktas om dess ledning uppfyller de krav som ställs på ledningen i ett sådant företag enligt </w:t>
      </w:r>
      <w:r>
        <w:t>19 kap. 63 § första stycket försäkringsrörelselagen (2010:2043),</w:t>
      </w:r>
      <w:r w:rsidRPr="00F4348B">
        <w:t xml:space="preserve"> </w:t>
      </w:r>
      <w:r w:rsidRPr="009C0CDE">
        <w:t>16</w:t>
      </w:r>
      <w:r>
        <w:t> kap.</w:t>
      </w:r>
      <w:r w:rsidRPr="009C0CDE">
        <w:t xml:space="preserve"> </w:t>
      </w:r>
      <w:r>
        <w:t>40 §</w:t>
      </w:r>
      <w:r w:rsidRPr="009C0CDE">
        <w:t xml:space="preserve"> första stycket</w:t>
      </w:r>
      <w:r w:rsidRPr="00F4348B">
        <w:t xml:space="preserve"> </w:t>
      </w:r>
      <w:r>
        <w:t>denna lag respektive 5 kap.</w:t>
      </w:r>
      <w:r w:rsidRPr="00F4348B">
        <w:t xml:space="preserve"> 16</w:t>
      </w:r>
      <w:r>
        <w:t> §</w:t>
      </w:r>
      <w:r w:rsidRPr="00F4348B">
        <w:t xml:space="preserve"> lagen (2006:531) om särskild tillsyn över finansiella konglomerat.</w:t>
      </w:r>
    </w:p>
    <w:p w14:paraId="1DACB712" w14:textId="77777777" w:rsidR="002734C2" w:rsidRDefault="002734C2" w:rsidP="002734C2">
      <w:pPr>
        <w:pStyle w:val="Rubrik4utannumrering"/>
      </w:pPr>
      <w:r>
        <w:t>Röstningsförbud</w:t>
      </w:r>
    </w:p>
    <w:p w14:paraId="05F7F09B" w14:textId="77777777" w:rsidR="002734C2" w:rsidRDefault="002734C2" w:rsidP="002734C2">
      <w:pPr>
        <w:pStyle w:val="Brdtext"/>
      </w:pPr>
      <w:r>
        <w:rPr>
          <w:b/>
        </w:rPr>
        <w:t>5 §</w:t>
      </w:r>
      <w:r w:rsidRPr="00640C08">
        <w:t>    </w:t>
      </w:r>
      <w:r>
        <w:t>Finansinspektionen får besluta att ägaren till ett kvalificerat innehav av aktier inte får företräda fler aktier vid stämman än som motsvarar ett innehav som inte är kvalificerat</w:t>
      </w:r>
    </w:p>
    <w:p w14:paraId="13D60D3A" w14:textId="77777777" w:rsidR="002734C2" w:rsidRDefault="002734C2" w:rsidP="002734C2">
      <w:pPr>
        <w:pStyle w:val="Brdtextmedindrag"/>
      </w:pPr>
      <w:r>
        <w:t>1. om ägaren motverkar eller kan antas komma att motverka att tjänstepensionsaktiebolagets verksamhet drivs på ett sätt som är förenligt med kraven i denna lag och andra författningar som reglerar bolagets verksamhet,</w:t>
      </w:r>
    </w:p>
    <w:p w14:paraId="15C63646" w14:textId="77777777" w:rsidR="002734C2" w:rsidRDefault="002734C2" w:rsidP="002734C2">
      <w:pPr>
        <w:pStyle w:val="Brdtextmedindrag"/>
      </w:pPr>
      <w:r>
        <w:t>2. om ägaren i väsentlig mån har åsidosatt skyldigheter i närings</w:t>
      </w:r>
      <w:r>
        <w:softHyphen/>
        <w:t>verksamhet eller i andra ekonomiska angelägenheter eller gjort sig skyldig till allvarlig brottslighet, eller</w:t>
      </w:r>
    </w:p>
    <w:p w14:paraId="701CEADA" w14:textId="77777777" w:rsidR="002734C2" w:rsidRDefault="002734C2" w:rsidP="002734C2">
      <w:pPr>
        <w:pStyle w:val="Brdtextmedindrag"/>
      </w:pPr>
      <w:r>
        <w:t xml:space="preserve">3. om ägaren är ett </w:t>
      </w:r>
      <w:r w:rsidRPr="00410381">
        <w:t>försäkringsholdingföretag</w:t>
      </w:r>
      <w:r>
        <w:t>, ett företag som skulle vara ett försäkringsholdingföretag om ett eller flera av dess dotterföretag som är tjänstepensionsföretag i stället var försäkringsföretag</w:t>
      </w:r>
      <w:r w:rsidRPr="003A1DDE">
        <w:t xml:space="preserve"> eller </w:t>
      </w:r>
      <w:r w:rsidRPr="00410381">
        <w:t>ett blandat finansiellt holdingföretag</w:t>
      </w:r>
      <w:r>
        <w:t xml:space="preserve">, och dess ledning inte uppfyller de krav som ställs på ledningen i ett sådant företag enligt 19 kap. 63 § första stycket försäkringsrörelselagen (2010:2043), </w:t>
      </w:r>
      <w:r w:rsidRPr="009C0CDE">
        <w:t>16</w:t>
      </w:r>
      <w:r>
        <w:t> kap.</w:t>
      </w:r>
      <w:r w:rsidRPr="009C0CDE">
        <w:t xml:space="preserve"> </w:t>
      </w:r>
      <w:r>
        <w:t>40 §</w:t>
      </w:r>
      <w:r w:rsidRPr="009C0CDE">
        <w:t xml:space="preserve"> första stycket</w:t>
      </w:r>
      <w:r>
        <w:t xml:space="preserve"> denna lag respektive 5 kap. 16 § lagen (2006:531) om särskild tillsyn över finansiella konglomerat.</w:t>
      </w:r>
    </w:p>
    <w:p w14:paraId="206A9BB8" w14:textId="40BB102E" w:rsidR="002734C2" w:rsidRDefault="002734C2" w:rsidP="002734C2">
      <w:pPr>
        <w:pStyle w:val="Brdtextmedindrag"/>
      </w:pPr>
      <w:r>
        <w:t xml:space="preserve">Om ägaren till ett kvalificerat innehav av aktier inte har ansökt om tillstånd till ett förvärv som avses i </w:t>
      </w:r>
      <w:r w:rsidRPr="00410381">
        <w:t>15</w:t>
      </w:r>
      <w:r>
        <w:t> kap.</w:t>
      </w:r>
      <w:r w:rsidRPr="00410381">
        <w:t xml:space="preserve"> 1 eller 2</w:t>
      </w:r>
      <w:r>
        <w:t> §</w:t>
      </w:r>
      <w:r w:rsidRPr="00410381">
        <w:t xml:space="preserve"> </w:t>
      </w:r>
      <w:r>
        <w:t>försäkrings</w:t>
      </w:r>
      <w:r>
        <w:softHyphen/>
        <w:t>rörelse</w:t>
      </w:r>
      <w:r w:rsidR="00EB44DE">
        <w:softHyphen/>
      </w:r>
      <w:r>
        <w:t>lagen, får Finansinspektionen besluta att ägaren inte får företräda aktierna</w:t>
      </w:r>
      <w:r w:rsidRPr="00851B8D">
        <w:t xml:space="preserve"> </w:t>
      </w:r>
      <w:r>
        <w:t>vid stämman till den del de omfattas av ett krav på tillstånd.</w:t>
      </w:r>
    </w:p>
    <w:p w14:paraId="34E49253" w14:textId="38A27B0D" w:rsidR="002734C2" w:rsidRDefault="002734C2" w:rsidP="002734C2">
      <w:pPr>
        <w:pStyle w:val="Brdtextmedindrag"/>
      </w:pPr>
      <w:r>
        <w:t>Om någon i strid med ett beslut av Finansinspektionen har ett kvalificerat innehav av aktier, får innehavaren inte företräda aktierna vid stämman till den del innehavet står i strid med beslutet.</w:t>
      </w:r>
    </w:p>
    <w:p w14:paraId="3FCE41A2" w14:textId="77777777" w:rsidR="002734C2" w:rsidRPr="00DE570E" w:rsidRDefault="002734C2" w:rsidP="00673CB8">
      <w:pPr>
        <w:pStyle w:val="Rubrik4utannumrering"/>
      </w:pPr>
      <w:r w:rsidRPr="0091209C">
        <w:t>Bemyndigande</w:t>
      </w:r>
    </w:p>
    <w:p w14:paraId="66B8C8A1" w14:textId="45AE0E03" w:rsidR="002734C2" w:rsidRDefault="002734C2" w:rsidP="00BD2A5A">
      <w:pPr>
        <w:pStyle w:val="Brdtext"/>
      </w:pPr>
      <w:r>
        <w:rPr>
          <w:b/>
        </w:rPr>
        <w:t>6 §</w:t>
      </w:r>
      <w:r w:rsidRPr="00640C08">
        <w:t>    </w:t>
      </w:r>
      <w:r>
        <w:t>Regeringen får meddela föreskrifter om handläggningen av tillståndsärenden för tjänstepensionsaktiebolag enligt 2</w:t>
      </w:r>
      <w:r w:rsidRPr="000A7C2D">
        <w:t>–</w:t>
      </w:r>
      <w:r>
        <w:t>4 </w:t>
      </w:r>
      <w:r w:rsidRPr="000A7C2D">
        <w:t>§</w:t>
      </w:r>
      <w:r w:rsidRPr="00F35005">
        <w:t>§</w:t>
      </w:r>
      <w:r>
        <w:t xml:space="preserve"> och 15 kap. 1–</w:t>
      </w:r>
      <w:r w:rsidRPr="000A7C2D">
        <w:t>3</w:t>
      </w:r>
      <w:r>
        <w:t xml:space="preserve"> och 7 §§ försäkrings</w:t>
      </w:r>
      <w:r>
        <w:softHyphen/>
        <w:t>rörelselagen (2010:2043).</w:t>
      </w:r>
    </w:p>
    <w:p w14:paraId="59F5AE17" w14:textId="77777777" w:rsidR="002734C2" w:rsidRDefault="002734C2" w:rsidP="002734C2">
      <w:pPr>
        <w:pStyle w:val="Rubrik3utannumrering"/>
      </w:pPr>
      <w:r>
        <w:t>13 kap.</w:t>
      </w:r>
      <w:r w:rsidRPr="00B77250">
        <w:t xml:space="preserve"> </w:t>
      </w:r>
      <w:r>
        <w:t>Offentliggörande</w:t>
      </w:r>
    </w:p>
    <w:p w14:paraId="41248DE2" w14:textId="77777777" w:rsidR="002734C2" w:rsidRDefault="002734C2" w:rsidP="002734C2">
      <w:pPr>
        <w:pStyle w:val="Rubrik4utannumrering"/>
        <w:spacing w:before="0"/>
      </w:pPr>
      <w:r w:rsidRPr="00CD29EC">
        <w:t xml:space="preserve">Redogörelser för investeringar i </w:t>
      </w:r>
      <w:r w:rsidRPr="002B6581">
        <w:t>vissa aktier</w:t>
      </w:r>
    </w:p>
    <w:p w14:paraId="3263F5AA" w14:textId="415C6A46" w:rsidR="002734C2" w:rsidRPr="00E04F08" w:rsidRDefault="002734C2" w:rsidP="002734C2">
      <w:pPr>
        <w:pStyle w:val="Brdtext"/>
      </w:pPr>
      <w:r>
        <w:rPr>
          <w:b/>
        </w:rPr>
        <w:t>1</w:t>
      </w:r>
      <w:r w:rsidRPr="00E04F08">
        <w:rPr>
          <w:b/>
        </w:rPr>
        <w:t> §  </w:t>
      </w:r>
      <w:r>
        <w:rPr>
          <w:b/>
        </w:rPr>
        <w:t>  </w:t>
      </w:r>
      <w:r w:rsidRPr="00E04F08">
        <w:t xml:space="preserve">Ett </w:t>
      </w:r>
      <w:r>
        <w:t>tjänstepensionsföretag</w:t>
      </w:r>
      <w:r w:rsidRPr="00E04F08">
        <w:t xml:space="preserve"> som investerar i aktier</w:t>
      </w:r>
      <w:r>
        <w:t xml:space="preserve"> som är upp</w:t>
      </w:r>
      <w:r w:rsidRPr="00E04F08">
        <w:t>tagna till handel på en reglerad marknad och som har getts ut av ett bolag inom EES, ska i fråga om sådana aktier redogöra för hur de viktigaste inslagen i investeringsstrategin stämmer överens med profilen och löp</w:t>
      </w:r>
      <w:r>
        <w:softHyphen/>
      </w:r>
      <w:r w:rsidRPr="00E04F08">
        <w:t xml:space="preserve">tiden för </w:t>
      </w:r>
      <w:r>
        <w:t>företagets</w:t>
      </w:r>
      <w:r w:rsidRPr="00E04F08">
        <w:t xml:space="preserve"> åtaganden och hur de inslagen bidrar till tillgångarnas utveck</w:t>
      </w:r>
      <w:r w:rsidR="00EB44DE">
        <w:softHyphen/>
      </w:r>
      <w:r w:rsidRPr="00E04F08">
        <w:t>li</w:t>
      </w:r>
      <w:r>
        <w:t>ng på medellång till lång sikt.</w:t>
      </w:r>
    </w:p>
    <w:p w14:paraId="3FD43713" w14:textId="77777777" w:rsidR="002734C2" w:rsidRDefault="002734C2" w:rsidP="002734C2">
      <w:pPr>
        <w:pStyle w:val="Brdtextmedindrag"/>
      </w:pPr>
      <w:r>
        <w:lastRenderedPageBreak/>
        <w:t>Paragrafen</w:t>
      </w:r>
      <w:r w:rsidRPr="00CC3066">
        <w:t xml:space="preserve"> gäller inte för tillgångar som </w:t>
      </w:r>
      <w:r w:rsidRPr="002D6330">
        <w:t>motsvarar</w:t>
      </w:r>
      <w:r w:rsidRPr="00CC3066">
        <w:t xml:space="preserve"> avsättningar för vill</w:t>
      </w:r>
      <w:r>
        <w:softHyphen/>
      </w:r>
      <w:r w:rsidRPr="00CC3066">
        <w:t xml:space="preserve">korad återbäring och för </w:t>
      </w:r>
      <w:r>
        <w:t>fondförsäkringsåtaganden där försäkrings</w:t>
      </w:r>
      <w:r>
        <w:softHyphen/>
        <w:t>tagarna, de försäkrade eller andra ersättningsberättigade bär investeringsrisken.</w:t>
      </w:r>
    </w:p>
    <w:p w14:paraId="4B51B635" w14:textId="77777777" w:rsidR="002734C2" w:rsidRPr="001161BD" w:rsidRDefault="002734C2" w:rsidP="002734C2">
      <w:pPr>
        <w:pStyle w:val="Brdtextmedindrag"/>
        <w:ind w:firstLine="0"/>
      </w:pPr>
    </w:p>
    <w:p w14:paraId="18C7F516" w14:textId="77777777" w:rsidR="002734C2" w:rsidRPr="00782890" w:rsidRDefault="002734C2" w:rsidP="002734C2">
      <w:pPr>
        <w:pStyle w:val="Brdtext"/>
      </w:pPr>
      <w:r>
        <w:rPr>
          <w:b/>
        </w:rPr>
        <w:t>2</w:t>
      </w:r>
      <w:r w:rsidRPr="00782890">
        <w:rPr>
          <w:b/>
        </w:rPr>
        <w:t> §  </w:t>
      </w:r>
      <w:r>
        <w:rPr>
          <w:b/>
        </w:rPr>
        <w:t>  </w:t>
      </w:r>
      <w:r w:rsidRPr="00782890">
        <w:t>Om en sådan kapitalförvaltare som avses i artikel 2 i Europaparla</w:t>
      </w:r>
      <w:r w:rsidRPr="00782890">
        <w:softHyphen/>
        <w:t xml:space="preserve">mentets och rådets direktiv 2007/36/EG av den </w:t>
      </w:r>
      <w:r w:rsidRPr="00782890" w:rsidDel="003C12F7">
        <w:t>11</w:t>
      </w:r>
      <w:r>
        <w:t> </w:t>
      </w:r>
      <w:r w:rsidRPr="00782890">
        <w:t>juli 2007 om ut</w:t>
      </w:r>
      <w:r w:rsidRPr="00782890">
        <w:softHyphen/>
        <w:t xml:space="preserve">nyttjande av vissa </w:t>
      </w:r>
      <w:r>
        <w:t xml:space="preserve">av </w:t>
      </w:r>
      <w:r w:rsidRPr="00782890">
        <w:t xml:space="preserve">aktieägares rättigheter i börsnoterade företag, i lydelsen enligt Europaparlamentets och rådets direktiv (EU) 2017/828, investerar för ett </w:t>
      </w:r>
      <w:r>
        <w:t>tjänstepensionsföretag</w:t>
      </w:r>
      <w:r w:rsidRPr="00782890">
        <w:t xml:space="preserve"> och investeringarna avser aktier som är upp</w:t>
      </w:r>
      <w:r w:rsidRPr="00782890">
        <w:softHyphen/>
        <w:t xml:space="preserve">tagna till handel på en reglerad marknad och som har getts ut av ett bolag inom EES, ska </w:t>
      </w:r>
      <w:r>
        <w:t>tjänstepensionsföretaget</w:t>
      </w:r>
      <w:r w:rsidRPr="00782890">
        <w:t xml:space="preserve"> i fråga om sådana aktier redogöra för</w:t>
      </w:r>
    </w:p>
    <w:p w14:paraId="4A11FAB3" w14:textId="77777777" w:rsidR="002734C2" w:rsidRPr="007B2427" w:rsidRDefault="002734C2" w:rsidP="002734C2">
      <w:pPr>
        <w:pStyle w:val="Brdtextmedindrag"/>
      </w:pPr>
      <w:r w:rsidRPr="00CD29EC">
        <w:t xml:space="preserve">1. hur överenskommelsen </w:t>
      </w:r>
      <w:r w:rsidRPr="007B2427">
        <w:t>med kapitalförvaltaren främjar att investe</w:t>
      </w:r>
      <w:r w:rsidRPr="007B2427">
        <w:softHyphen/>
        <w:t xml:space="preserve">ringsstrategin och investeringsbesluten stämmer överens med profilen och löptiden för tjänstepensionsföretagets åtaganden, </w:t>
      </w:r>
    </w:p>
    <w:p w14:paraId="2ECB773A" w14:textId="77777777" w:rsidR="002734C2" w:rsidRPr="007B2427" w:rsidRDefault="002734C2" w:rsidP="002734C2">
      <w:pPr>
        <w:pStyle w:val="Brdtextmedindrag"/>
      </w:pPr>
      <w:r w:rsidRPr="007B2427">
        <w:t>2. hur överenskommelsen med kapitalförvaltaren främjar investerings</w:t>
      </w:r>
      <w:r w:rsidRPr="007B2427">
        <w:softHyphen/>
        <w:t>beslut som grundas på bedömningar av portföljbolagens finansiella och icke-finansiella resultat på medellång till lång sikt och främjar ett engage</w:t>
      </w:r>
      <w:r>
        <w:softHyphen/>
      </w:r>
      <w:r w:rsidRPr="007B2427">
        <w:t>mang i portföljbolagen i syfte att förbättra deras resultat på medellång till lång sikt,</w:t>
      </w:r>
    </w:p>
    <w:p w14:paraId="4EA9A983" w14:textId="77777777" w:rsidR="002734C2" w:rsidRPr="007B2427" w:rsidRDefault="002734C2" w:rsidP="002734C2">
      <w:pPr>
        <w:pStyle w:val="Brdtextmedindrag"/>
      </w:pPr>
      <w:r w:rsidRPr="007B2427">
        <w:t xml:space="preserve">3. hur </w:t>
      </w:r>
      <w:r>
        <w:t>dels metoden och tiden för u</w:t>
      </w:r>
      <w:r w:rsidRPr="007B2427">
        <w:t>tvärdering av kapitalförvalt</w:t>
      </w:r>
      <w:r>
        <w:t>arens prestationer, dels ersättningen för ka</w:t>
      </w:r>
      <w:r w:rsidRPr="007B2427">
        <w:t>pitalförvaltningstjänsterna stämmer överens med profilen och löptiden för tjänstepensionsföretagets åtaganden och hur det långsiktiga resultatet i absoluta tal beaktas,</w:t>
      </w:r>
    </w:p>
    <w:p w14:paraId="5DD8DE54" w14:textId="77777777" w:rsidR="002734C2" w:rsidRPr="007B2427" w:rsidRDefault="002734C2" w:rsidP="002734C2">
      <w:pPr>
        <w:pStyle w:val="Brdtextmedindrag"/>
      </w:pPr>
      <w:r w:rsidRPr="007B2427">
        <w:t>4. hur tjänstepensionsföretaget bevakar dels kapitalförvaltarens kost</w:t>
      </w:r>
      <w:r>
        <w:softHyphen/>
      </w:r>
      <w:r w:rsidRPr="007B2427">
        <w:t>nader för port</w:t>
      </w:r>
      <w:r w:rsidRPr="007B2427">
        <w:softHyphen/>
        <w:t>följens omsättning, dels portföljens avsedda omsättnings</w:t>
      </w:r>
      <w:r>
        <w:softHyphen/>
      </w:r>
      <w:r w:rsidRPr="007B2427">
        <w:t>hastighet eller gränser för omsättningshastigheten, och</w:t>
      </w:r>
    </w:p>
    <w:p w14:paraId="63D63141" w14:textId="77777777" w:rsidR="002734C2" w:rsidRPr="007B2427" w:rsidRDefault="002734C2" w:rsidP="002734C2">
      <w:pPr>
        <w:pStyle w:val="Brdtextmedindrag"/>
      </w:pPr>
      <w:r w:rsidRPr="007B2427">
        <w:t>5. hur lång tid överenskommelsen med kapitalförvaltaren gäller.</w:t>
      </w:r>
    </w:p>
    <w:p w14:paraId="2B2C644E" w14:textId="77777777" w:rsidR="002734C2" w:rsidRPr="007B2427" w:rsidRDefault="002734C2" w:rsidP="002734C2">
      <w:pPr>
        <w:pStyle w:val="Brdtextmedindrag"/>
      </w:pPr>
      <w:r w:rsidRPr="007B2427">
        <w:t>Om överenskommelsen med kapitalförvaltaren saknar en eller flera av de delar som redogörelsen ska omfatta, ska tjänstepensionsföretaget tyd</w:t>
      </w:r>
      <w:r>
        <w:softHyphen/>
      </w:r>
      <w:r w:rsidRPr="007B2427">
        <w:t>ligt ange skälen för det.</w:t>
      </w:r>
    </w:p>
    <w:p w14:paraId="6110C812" w14:textId="77777777" w:rsidR="002734C2" w:rsidRDefault="002734C2" w:rsidP="002734C2">
      <w:pPr>
        <w:pStyle w:val="Brdtextmedindrag"/>
        <w:ind w:firstLine="0"/>
      </w:pPr>
    </w:p>
    <w:p w14:paraId="5BD83C2B" w14:textId="77777777" w:rsidR="002734C2" w:rsidRPr="00141D02" w:rsidRDefault="002734C2" w:rsidP="002734C2">
      <w:pPr>
        <w:pStyle w:val="Brdtext"/>
      </w:pPr>
      <w:r>
        <w:rPr>
          <w:b/>
        </w:rPr>
        <w:t>3</w:t>
      </w:r>
      <w:r w:rsidRPr="00B91219">
        <w:rPr>
          <w:b/>
        </w:rPr>
        <w:t> §  </w:t>
      </w:r>
      <w:r>
        <w:rPr>
          <w:b/>
        </w:rPr>
        <w:t>  </w:t>
      </w:r>
      <w:r w:rsidRPr="00141D02">
        <w:t xml:space="preserve">Den information som avses i </w:t>
      </w:r>
      <w:r>
        <w:t>1</w:t>
      </w:r>
      <w:r w:rsidRPr="00141D02">
        <w:t xml:space="preserve"> och </w:t>
      </w:r>
      <w:r>
        <w:t>2</w:t>
      </w:r>
      <w:r w:rsidRPr="00141D02">
        <w:t> §§ ska hållas tillgänglig utan kostnad på tjänstepensionsföretagets webbplats. Om</w:t>
      </w:r>
      <w:r>
        <w:t xml:space="preserve"> tjänstepensions</w:t>
      </w:r>
      <w:r>
        <w:softHyphen/>
        <w:t>före</w:t>
      </w:r>
      <w:r>
        <w:softHyphen/>
      </w:r>
      <w:r w:rsidRPr="00141D02">
        <w:t xml:space="preserve">taget inte har en egen webbplats får informationen hållas tillgänglig på en annan webbplats som enkelt kan nås. </w:t>
      </w:r>
    </w:p>
    <w:p w14:paraId="11893177" w14:textId="77777777" w:rsidR="002734C2" w:rsidRPr="00141D02" w:rsidRDefault="002734C2" w:rsidP="002734C2">
      <w:pPr>
        <w:pStyle w:val="Brdtextmedindrag"/>
      </w:pPr>
      <w:r w:rsidRPr="00141D02">
        <w:t>Informationen ska uppdateras varje år. Tjänstepensionsföretaget får dock avstå från att göra en uppdatering om det inte har skett någon väsentlig förändring.</w:t>
      </w:r>
    </w:p>
    <w:p w14:paraId="573B4EA9" w14:textId="77777777" w:rsidR="002734C2" w:rsidRPr="00B633BA" w:rsidRDefault="002734C2" w:rsidP="002734C2">
      <w:pPr>
        <w:pStyle w:val="Rubrik3utannumrering"/>
      </w:pPr>
      <w:r>
        <w:t>14 kap.</w:t>
      </w:r>
      <w:r w:rsidRPr="00B77250">
        <w:t xml:space="preserve"> Tillsyn</w:t>
      </w:r>
    </w:p>
    <w:p w14:paraId="19459E96" w14:textId="77777777" w:rsidR="002734C2" w:rsidRDefault="002734C2" w:rsidP="004D7B6E">
      <w:pPr>
        <w:pStyle w:val="Rubrik4utannumrering"/>
        <w:spacing w:before="0"/>
      </w:pPr>
      <w:r w:rsidRPr="000A3C5B">
        <w:t>Tillämpning av</w:t>
      </w:r>
      <w:r>
        <w:t xml:space="preserve"> försäkringsrörelselagen </w:t>
      </w:r>
    </w:p>
    <w:p w14:paraId="1EE19744" w14:textId="77777777" w:rsidR="002734C2" w:rsidRDefault="002734C2" w:rsidP="002734C2">
      <w:pPr>
        <w:pStyle w:val="Brdtext"/>
      </w:pPr>
      <w:r>
        <w:rPr>
          <w:b/>
        </w:rPr>
        <w:t>1 §</w:t>
      </w:r>
      <w:r w:rsidRPr="00640C08">
        <w:t>    </w:t>
      </w:r>
      <w:r>
        <w:t>Följande bestämmelser i 17 kap. försäkringsrörelselagen (2010:2043) gäller för tjänstepensionsföretag och för tillsynen över dem:</w:t>
      </w:r>
    </w:p>
    <w:p w14:paraId="4F74DD13" w14:textId="77777777" w:rsidR="002734C2" w:rsidRDefault="002734C2" w:rsidP="002734C2">
      <w:pPr>
        <w:pStyle w:val="Brdtextmedindrag"/>
      </w:pPr>
      <w:r w:rsidRPr="006B769C">
        <w:t>–</w:t>
      </w:r>
      <w:r>
        <w:t> 4 § om underrättelse från ett försäkringsföretag om påbörjad verk</w:t>
      </w:r>
      <w:r>
        <w:softHyphen/>
        <w:t>samhet,</w:t>
      </w:r>
    </w:p>
    <w:p w14:paraId="515205C8" w14:textId="77777777" w:rsidR="002734C2" w:rsidRDefault="002734C2" w:rsidP="002734C2">
      <w:pPr>
        <w:pStyle w:val="Brdtextmedindrag"/>
      </w:pPr>
      <w:r w:rsidRPr="006B769C">
        <w:t>–</w:t>
      </w:r>
      <w:r>
        <w:t> 10 § om förordnande av aktuarie,</w:t>
      </w:r>
    </w:p>
    <w:p w14:paraId="52B4A85D" w14:textId="77777777" w:rsidR="002734C2" w:rsidRDefault="002734C2" w:rsidP="002734C2">
      <w:pPr>
        <w:pStyle w:val="Brdtextmedindrag"/>
      </w:pPr>
      <w:r w:rsidRPr="006B769C">
        <w:t>–</w:t>
      </w:r>
      <w:r>
        <w:t> 11 § om förordnande av revisor,</w:t>
      </w:r>
    </w:p>
    <w:p w14:paraId="77ABE866" w14:textId="77777777" w:rsidR="002734C2" w:rsidRDefault="002734C2" w:rsidP="002734C2">
      <w:pPr>
        <w:pStyle w:val="Brdtextmedindrag"/>
      </w:pPr>
      <w:r w:rsidRPr="006B769C">
        <w:t>–</w:t>
      </w:r>
      <w:r>
        <w:t> 13 § om sammankallande av styrelsen eller stämma,</w:t>
      </w:r>
    </w:p>
    <w:p w14:paraId="18FF917C" w14:textId="77777777" w:rsidR="002734C2" w:rsidRDefault="002734C2" w:rsidP="002734C2">
      <w:pPr>
        <w:pStyle w:val="Brdtextmedindrag"/>
      </w:pPr>
      <w:r w:rsidRPr="006B769C">
        <w:lastRenderedPageBreak/>
        <w:t>–</w:t>
      </w:r>
      <w:r>
        <w:t> 15 § om Finansinspektionens befogenheter vid ett försäkringsföretags likvidation, och</w:t>
      </w:r>
    </w:p>
    <w:p w14:paraId="1F7D026A" w14:textId="77777777" w:rsidR="002734C2" w:rsidRDefault="002734C2" w:rsidP="002734C2">
      <w:pPr>
        <w:pStyle w:val="Brdtextmedindrag"/>
      </w:pPr>
      <w:r w:rsidRPr="006B769C">
        <w:t>–</w:t>
      </w:r>
      <w:r>
        <w:t> 17 § om rapport angående de försäkringstekniska avsättningarna.</w:t>
      </w:r>
    </w:p>
    <w:p w14:paraId="19D2511C" w14:textId="77777777" w:rsidR="002734C2" w:rsidRDefault="002734C2" w:rsidP="002734C2">
      <w:pPr>
        <w:pStyle w:val="Brdtextmedindrag"/>
      </w:pPr>
      <w:r>
        <w:t>Vid tillämpning av bestämmelserna ska det som sägs om försäkrings</w:t>
      </w:r>
      <w:r>
        <w:softHyphen/>
        <w:t>företag gälla tjänstepensionsföretag.</w:t>
      </w:r>
    </w:p>
    <w:p w14:paraId="347E6648" w14:textId="77777777" w:rsidR="002734C2" w:rsidRDefault="002734C2" w:rsidP="002734C2">
      <w:pPr>
        <w:pStyle w:val="Rubrik4utannumrering"/>
      </w:pPr>
      <w:r>
        <w:t>Registreringsmyndighet</w:t>
      </w:r>
    </w:p>
    <w:p w14:paraId="70269A17" w14:textId="77777777" w:rsidR="002734C2" w:rsidRDefault="002734C2" w:rsidP="002734C2">
      <w:pPr>
        <w:pStyle w:val="Brdtext"/>
      </w:pPr>
      <w:r>
        <w:rPr>
          <w:b/>
        </w:rPr>
        <w:t>2</w:t>
      </w:r>
      <w:r w:rsidRPr="00640C08">
        <w:rPr>
          <w:b/>
        </w:rPr>
        <w:t> §</w:t>
      </w:r>
      <w:r w:rsidRPr="00640C08">
        <w:t>    </w:t>
      </w:r>
      <w:r>
        <w:t>Bolagsverket är registreringsmyndighet för tjänstepensionsföretag.</w:t>
      </w:r>
    </w:p>
    <w:p w14:paraId="13F25E91" w14:textId="77777777" w:rsidR="002734C2" w:rsidRPr="00081AD6" w:rsidRDefault="002734C2" w:rsidP="002734C2">
      <w:pPr>
        <w:pStyle w:val="Brdtextmedindrag"/>
      </w:pPr>
      <w:r>
        <w:t>Bolagsverket ska enligt 17 kap. 1 § försäkringsrörelselagen (2010:2043) föra ett försäkringsregister. I registret skrivs de uppgifter in som enligt denna lag, aktiebolagslagen (2005:551), lagen (2018:672) om ekonomiska föreningar eller andra författningar ska anmälas för registrering.</w:t>
      </w:r>
    </w:p>
    <w:p w14:paraId="54229E0B" w14:textId="77777777" w:rsidR="002734C2" w:rsidRDefault="002734C2" w:rsidP="002734C2">
      <w:pPr>
        <w:pStyle w:val="Rubrik4utannumrering"/>
      </w:pPr>
      <w:r>
        <w:t>Tillsynen och dess omfattning</w:t>
      </w:r>
    </w:p>
    <w:p w14:paraId="4F15DCC5" w14:textId="77777777" w:rsidR="002734C2" w:rsidRDefault="002734C2" w:rsidP="002734C2">
      <w:pPr>
        <w:pStyle w:val="Brdtext"/>
      </w:pPr>
      <w:r>
        <w:rPr>
          <w:b/>
        </w:rPr>
        <w:t>3 §</w:t>
      </w:r>
      <w:r w:rsidRPr="00640C08">
        <w:t>    </w:t>
      </w:r>
      <w:r>
        <w:t xml:space="preserve">Finansinspektionen har tillsyn över tjänstepensionsföretag. </w:t>
      </w:r>
    </w:p>
    <w:p w14:paraId="14C34411" w14:textId="77777777" w:rsidR="002734C2" w:rsidRDefault="002734C2" w:rsidP="002734C2">
      <w:pPr>
        <w:pStyle w:val="Brdtextmedindrag"/>
      </w:pPr>
      <w:r>
        <w:t>Tillsynen omfattar att verksamheten drivs enligt</w:t>
      </w:r>
    </w:p>
    <w:p w14:paraId="2216F321" w14:textId="77777777" w:rsidR="002734C2" w:rsidRDefault="002734C2" w:rsidP="002734C2">
      <w:pPr>
        <w:pStyle w:val="Brdtextmedindrag"/>
      </w:pPr>
      <w:r>
        <w:t xml:space="preserve">1. denna lag, </w:t>
      </w:r>
    </w:p>
    <w:p w14:paraId="657A003E" w14:textId="77777777" w:rsidR="002734C2" w:rsidRDefault="002734C2" w:rsidP="002734C2">
      <w:pPr>
        <w:pStyle w:val="Brdtextmedindrag"/>
      </w:pPr>
      <w:r>
        <w:t xml:space="preserve">2. andra författningar som reglerar företagets verksamhet, </w:t>
      </w:r>
    </w:p>
    <w:p w14:paraId="146840C3" w14:textId="77777777" w:rsidR="002734C2" w:rsidRDefault="002734C2" w:rsidP="002734C2">
      <w:pPr>
        <w:pStyle w:val="Brdtextmedindrag"/>
      </w:pPr>
      <w:r>
        <w:t>3. företagets bolagsordning eller stadgar, och</w:t>
      </w:r>
    </w:p>
    <w:p w14:paraId="7E894470" w14:textId="77777777" w:rsidR="002734C2" w:rsidRDefault="002734C2" w:rsidP="002734C2">
      <w:pPr>
        <w:pStyle w:val="Brdtextmedindrag"/>
      </w:pPr>
      <w:r>
        <w:t>4. styrdokument som företaget har upprättat och som har sin grund i författningar som reglerar företagets verksamhet.</w:t>
      </w:r>
    </w:p>
    <w:p w14:paraId="73138774" w14:textId="77777777" w:rsidR="002734C2" w:rsidRDefault="002734C2" w:rsidP="002734C2">
      <w:pPr>
        <w:pStyle w:val="Brdtextmedindrag"/>
      </w:pPr>
      <w:r>
        <w:t>Finansinspektionen har dessutom tillsyn över att tjänstepensions</w:t>
      </w:r>
      <w:r>
        <w:softHyphen/>
        <w:t>företagets ägare och styrning uppfyller lämplighetskraven i denna lag.</w:t>
      </w:r>
    </w:p>
    <w:p w14:paraId="4F405644" w14:textId="77777777" w:rsidR="002734C2" w:rsidRPr="00DB55FA" w:rsidRDefault="002734C2" w:rsidP="002734C2">
      <w:pPr>
        <w:pStyle w:val="Brdtextmedindrag"/>
      </w:pPr>
      <w:r>
        <w:t>Finansinspektionens tillsyn ska utgå från en proaktiv och riskbaserad metod.</w:t>
      </w:r>
    </w:p>
    <w:p w14:paraId="723A428C" w14:textId="77777777" w:rsidR="002734C2" w:rsidRDefault="002734C2" w:rsidP="002734C2">
      <w:pPr>
        <w:pStyle w:val="Rubrik4utannumrering"/>
      </w:pPr>
      <w:r>
        <w:t>Samarbete och utbyte av information</w:t>
      </w:r>
    </w:p>
    <w:p w14:paraId="4017D884" w14:textId="31E82557" w:rsidR="002734C2" w:rsidRDefault="002734C2" w:rsidP="002734C2">
      <w:pPr>
        <w:pStyle w:val="Brdtext"/>
        <w:rPr>
          <w:rStyle w:val="BrdtextmedindragChar"/>
        </w:rPr>
      </w:pPr>
      <w:r>
        <w:rPr>
          <w:b/>
        </w:rPr>
        <w:t>4</w:t>
      </w:r>
      <w:r w:rsidRPr="00640C08">
        <w:rPr>
          <w:b/>
        </w:rPr>
        <w:t> §</w:t>
      </w:r>
      <w:r w:rsidRPr="00640C08">
        <w:t>    </w:t>
      </w:r>
      <w:r w:rsidRPr="000A7C2D">
        <w:rPr>
          <w:rStyle w:val="BrdtextmedindragChar"/>
        </w:rPr>
        <w:t>Finansinspektionen ska i sin tillsynsverksamhet samarbeta och ut</w:t>
      </w:r>
      <w:r>
        <w:rPr>
          <w:rStyle w:val="BrdtextmedindragChar"/>
        </w:rPr>
        <w:softHyphen/>
      </w:r>
      <w:r w:rsidRPr="000A7C2D">
        <w:rPr>
          <w:rStyle w:val="BrdtextmedindragChar"/>
        </w:rPr>
        <w:t>byta information med behöriga myndigheter, Europeiska kommissionen och Europeiska försäkrings- och tjänstepensionsmyndigheten i den utsträckning som följer av Sveriges medlemskap i Europeiska unionen.</w:t>
      </w:r>
    </w:p>
    <w:p w14:paraId="6DDA09E8" w14:textId="77777777" w:rsidR="002734C2" w:rsidRPr="00AB320D" w:rsidRDefault="002734C2" w:rsidP="00673CB8">
      <w:pPr>
        <w:pStyle w:val="Rubrik4utannumrering"/>
      </w:pPr>
      <w:r w:rsidRPr="0091209C">
        <w:t xml:space="preserve">Upplysningar från </w:t>
      </w:r>
      <w:r w:rsidRPr="00DE570E">
        <w:t>ett tjänstepensionsföretag</w:t>
      </w:r>
    </w:p>
    <w:p w14:paraId="60BAEDD5" w14:textId="77777777" w:rsidR="002734C2" w:rsidRDefault="002734C2" w:rsidP="00BD2A5A">
      <w:pPr>
        <w:pStyle w:val="Brdtext"/>
        <w:rPr>
          <w:rStyle w:val="BrdtextmedindragChar"/>
        </w:rPr>
      </w:pPr>
      <w:r>
        <w:rPr>
          <w:b/>
        </w:rPr>
        <w:t>5</w:t>
      </w:r>
      <w:r w:rsidRPr="00640C08">
        <w:rPr>
          <w:b/>
        </w:rPr>
        <w:t> §</w:t>
      </w:r>
      <w:r w:rsidRPr="00640C08">
        <w:t>    </w:t>
      </w:r>
      <w:r w:rsidRPr="000A7C2D">
        <w:rPr>
          <w:rStyle w:val="BrdtextmedindragChar"/>
        </w:rPr>
        <w:t xml:space="preserve">Ett </w:t>
      </w:r>
      <w:r>
        <w:rPr>
          <w:rStyle w:val="BrdtextmedindragChar"/>
        </w:rPr>
        <w:t>tjänstepensions</w:t>
      </w:r>
      <w:r w:rsidRPr="000A7C2D">
        <w:rPr>
          <w:rStyle w:val="BrdtextmedindragChar"/>
        </w:rPr>
        <w:t>företag ska lämna Finansinspektionen de</w:t>
      </w:r>
      <w:r>
        <w:rPr>
          <w:rStyle w:val="BrdtextmedindragChar"/>
        </w:rPr>
        <w:t xml:space="preserve"> </w:t>
      </w:r>
      <w:r w:rsidRPr="000A7C2D">
        <w:rPr>
          <w:rStyle w:val="BrdtextmedindragChar"/>
        </w:rPr>
        <w:t>upplys</w:t>
      </w:r>
      <w:r>
        <w:rPr>
          <w:rStyle w:val="BrdtextmedindragChar"/>
        </w:rPr>
        <w:softHyphen/>
      </w:r>
      <w:r w:rsidRPr="000A7C2D">
        <w:rPr>
          <w:rStyle w:val="BrdtextmedindragChar"/>
        </w:rPr>
        <w:t>ningar om sin verksamhet som inspektionen begär. Om</w:t>
      </w:r>
      <w:r>
        <w:rPr>
          <w:rStyle w:val="BrdtextmedindragChar"/>
        </w:rPr>
        <w:t xml:space="preserve"> </w:t>
      </w:r>
      <w:r w:rsidRPr="000A7C2D">
        <w:rPr>
          <w:rStyle w:val="BrdtextmedindragChar"/>
        </w:rPr>
        <w:t xml:space="preserve">företaget driver </w:t>
      </w:r>
      <w:r>
        <w:rPr>
          <w:rStyle w:val="BrdtextmedindragChar"/>
        </w:rPr>
        <w:t xml:space="preserve">gränsöverskridande </w:t>
      </w:r>
      <w:r w:rsidRPr="000A7C2D">
        <w:rPr>
          <w:rStyle w:val="BrdtextmedindragChar"/>
        </w:rPr>
        <w:t>verksamhet ska det,</w:t>
      </w:r>
      <w:r>
        <w:rPr>
          <w:rStyle w:val="BrdtextmedindragChar"/>
        </w:rPr>
        <w:t xml:space="preserve"> </w:t>
      </w:r>
      <w:r w:rsidRPr="000A7C2D">
        <w:rPr>
          <w:rStyle w:val="BrdtextmedindragChar"/>
        </w:rPr>
        <w:t>i den utsträckning som följer av Sveriges medlemskap i</w:t>
      </w:r>
      <w:r>
        <w:rPr>
          <w:rStyle w:val="BrdtextmedindragChar"/>
        </w:rPr>
        <w:t xml:space="preserve"> </w:t>
      </w:r>
      <w:r w:rsidRPr="000A7C2D">
        <w:rPr>
          <w:rStyle w:val="BrdtextmedindragChar"/>
        </w:rPr>
        <w:t>Europeiska unionen, lämna de upplysningar till behörig</w:t>
      </w:r>
      <w:r>
        <w:rPr>
          <w:rStyle w:val="BrdtextmedindragChar"/>
        </w:rPr>
        <w:t xml:space="preserve"> </w:t>
      </w:r>
      <w:r w:rsidRPr="000A7C2D">
        <w:rPr>
          <w:rStyle w:val="BrdtextmedindragChar"/>
        </w:rPr>
        <w:t xml:space="preserve">myndighet i det </w:t>
      </w:r>
      <w:r>
        <w:rPr>
          <w:rStyle w:val="BrdtextmedindragChar"/>
        </w:rPr>
        <w:t xml:space="preserve">andra </w:t>
      </w:r>
      <w:r w:rsidRPr="000A7C2D">
        <w:rPr>
          <w:rStyle w:val="BrdtextmedindragChar"/>
        </w:rPr>
        <w:t>landet som den myndigheten behöver för att</w:t>
      </w:r>
      <w:r>
        <w:rPr>
          <w:rStyle w:val="BrdtextmedindragChar"/>
        </w:rPr>
        <w:t xml:space="preserve"> </w:t>
      </w:r>
      <w:r w:rsidRPr="000A7C2D">
        <w:rPr>
          <w:rStyle w:val="BrdtextmedindragChar"/>
        </w:rPr>
        <w:t>full</w:t>
      </w:r>
      <w:r>
        <w:rPr>
          <w:rStyle w:val="BrdtextmedindragChar"/>
        </w:rPr>
        <w:softHyphen/>
      </w:r>
      <w:r w:rsidRPr="000A7C2D">
        <w:rPr>
          <w:rStyle w:val="BrdtextmedindragChar"/>
        </w:rPr>
        <w:t>göra sina uppgifter.</w:t>
      </w:r>
    </w:p>
    <w:p w14:paraId="7E42FB96" w14:textId="77777777" w:rsidR="002734C2" w:rsidRDefault="002734C2" w:rsidP="00BD2A5A">
      <w:pPr>
        <w:pStyle w:val="Rubrik4utannumrering"/>
      </w:pPr>
      <w:r>
        <w:t>Platsundersökning</w:t>
      </w:r>
    </w:p>
    <w:p w14:paraId="6ABAA951" w14:textId="77777777" w:rsidR="002734C2" w:rsidRDefault="002734C2" w:rsidP="002734C2">
      <w:pPr>
        <w:pStyle w:val="Brdtext"/>
        <w:rPr>
          <w:rStyle w:val="BrdtextmedindragChar"/>
        </w:rPr>
      </w:pPr>
      <w:r>
        <w:rPr>
          <w:b/>
        </w:rPr>
        <w:t>6</w:t>
      </w:r>
      <w:r w:rsidRPr="00640C08">
        <w:rPr>
          <w:b/>
        </w:rPr>
        <w:t> §</w:t>
      </w:r>
      <w:r w:rsidRPr="00640C08">
        <w:t>    </w:t>
      </w:r>
      <w:r w:rsidRPr="000A7C2D">
        <w:rPr>
          <w:rStyle w:val="BrdtextmedindragChar"/>
        </w:rPr>
        <w:t>Finansinspektionen får när inspektionen anser att det är</w:t>
      </w:r>
      <w:r>
        <w:rPr>
          <w:rStyle w:val="BrdtextmedindragChar"/>
        </w:rPr>
        <w:t xml:space="preserve"> </w:t>
      </w:r>
      <w:r w:rsidRPr="000A7C2D">
        <w:rPr>
          <w:rStyle w:val="BrdtextmedindragChar"/>
        </w:rPr>
        <w:t>nödvändigt genomföra en undersökning hos ett</w:t>
      </w:r>
      <w:r>
        <w:rPr>
          <w:rStyle w:val="BrdtextmedindragChar"/>
        </w:rPr>
        <w:t xml:space="preserve"> tjänstepensions</w:t>
      </w:r>
      <w:r w:rsidRPr="000A7C2D">
        <w:rPr>
          <w:rStyle w:val="BrdtextmedindragChar"/>
        </w:rPr>
        <w:t>företag.</w:t>
      </w:r>
    </w:p>
    <w:p w14:paraId="15FE8423" w14:textId="77777777" w:rsidR="002734C2" w:rsidRDefault="002734C2" w:rsidP="002734C2">
      <w:pPr>
        <w:pStyle w:val="Brdtextmedindrag"/>
      </w:pPr>
      <w:r w:rsidRPr="000A7C2D">
        <w:t>Styrelsen och den verkställande direktören ska vid den</w:t>
      </w:r>
      <w:r>
        <w:t xml:space="preserve"> </w:t>
      </w:r>
      <w:r w:rsidRPr="000A7C2D">
        <w:t>tidpunkt som Finansinspektionen bestämmer hålla</w:t>
      </w:r>
      <w:r>
        <w:t xml:space="preserve"> tjänstepensions</w:t>
      </w:r>
      <w:r w:rsidRPr="000A7C2D">
        <w:t>företagets tillgångar, räkenskapsmaterial och</w:t>
      </w:r>
      <w:r>
        <w:t xml:space="preserve"> </w:t>
      </w:r>
      <w:r w:rsidRPr="000A7C2D">
        <w:t>andra handlingar tillgängliga för granskning av</w:t>
      </w:r>
      <w:r>
        <w:t xml:space="preserve"> </w:t>
      </w:r>
      <w:r w:rsidRPr="000A7C2D">
        <w:lastRenderedPageBreak/>
        <w:t>befattningshavare hos inspektionen eller av någon annan som</w:t>
      </w:r>
      <w:r>
        <w:t xml:space="preserve"> </w:t>
      </w:r>
      <w:r w:rsidRPr="000A7C2D">
        <w:t>inspektionen har förordnat.</w:t>
      </w:r>
    </w:p>
    <w:p w14:paraId="601FE1EB" w14:textId="77777777" w:rsidR="002734C2" w:rsidRDefault="002734C2" w:rsidP="002734C2">
      <w:pPr>
        <w:pStyle w:val="Brdtextmedindrag"/>
      </w:pPr>
      <w:r w:rsidRPr="000A7C2D">
        <w:t>Finansinspektionen får genomföra en undersökning hos ett</w:t>
      </w:r>
      <w:r>
        <w:t xml:space="preserve"> </w:t>
      </w:r>
      <w:r w:rsidRPr="000A7C2D">
        <w:t xml:space="preserve">företag som har fått i uppdrag av ett </w:t>
      </w:r>
      <w:r>
        <w:t>tjänstepensions</w:t>
      </w:r>
      <w:r w:rsidRPr="000A7C2D">
        <w:t>företag att</w:t>
      </w:r>
      <w:r>
        <w:t xml:space="preserve"> </w:t>
      </w:r>
      <w:r w:rsidRPr="000A7C2D">
        <w:t>utföra viss verksamhet eller vissa funktioner, om det behövs</w:t>
      </w:r>
      <w:r>
        <w:t xml:space="preserve"> </w:t>
      </w:r>
      <w:r w:rsidRPr="000A7C2D">
        <w:t xml:space="preserve">för tillsynen </w:t>
      </w:r>
      <w:r>
        <w:t>över</w:t>
      </w:r>
      <w:r w:rsidRPr="000A7C2D">
        <w:t xml:space="preserve"> </w:t>
      </w:r>
      <w:r>
        <w:t>tjänstepensions</w:t>
      </w:r>
      <w:r>
        <w:softHyphen/>
      </w:r>
      <w:r w:rsidRPr="000A7C2D">
        <w:t>företaget.</w:t>
      </w:r>
    </w:p>
    <w:p w14:paraId="422ADED8" w14:textId="77777777" w:rsidR="002734C2" w:rsidRDefault="002734C2" w:rsidP="002734C2">
      <w:pPr>
        <w:pStyle w:val="Rubrik4utannumrering"/>
      </w:pPr>
      <w:r>
        <w:t>Upplysningar från och undersökningar hos andra än tjänstepensionsföretag</w:t>
      </w:r>
    </w:p>
    <w:p w14:paraId="01B3E295" w14:textId="77777777" w:rsidR="002734C2" w:rsidRDefault="002734C2" w:rsidP="002734C2">
      <w:pPr>
        <w:pStyle w:val="Brdtext"/>
        <w:rPr>
          <w:rStyle w:val="BrdtextmedindragChar"/>
        </w:rPr>
      </w:pPr>
      <w:r>
        <w:rPr>
          <w:b/>
        </w:rPr>
        <w:t>7</w:t>
      </w:r>
      <w:r w:rsidRPr="00640C08">
        <w:rPr>
          <w:b/>
        </w:rPr>
        <w:t> §</w:t>
      </w:r>
      <w:r w:rsidRPr="00640C08">
        <w:t>    </w:t>
      </w:r>
      <w:r w:rsidRPr="000A7C2D">
        <w:rPr>
          <w:rStyle w:val="BrdtextmedindragChar"/>
        </w:rPr>
        <w:t xml:space="preserve">Skyldigheten enligt 5 och </w:t>
      </w:r>
      <w:r>
        <w:rPr>
          <w:rStyle w:val="BrdtextmedindragChar"/>
        </w:rPr>
        <w:t>6 </w:t>
      </w:r>
      <w:r w:rsidRPr="000A7C2D">
        <w:rPr>
          <w:rStyle w:val="BrdtextmedindragChar"/>
        </w:rPr>
        <w:t>§§ att lämna upplysningar och</w:t>
      </w:r>
      <w:r>
        <w:rPr>
          <w:rStyle w:val="BrdtextmedindragChar"/>
        </w:rPr>
        <w:t xml:space="preserve"> </w:t>
      </w:r>
      <w:r w:rsidRPr="000A7C2D">
        <w:rPr>
          <w:rStyle w:val="BrdtextmedindragChar"/>
        </w:rPr>
        <w:t>hålla till</w:t>
      </w:r>
      <w:r>
        <w:rPr>
          <w:rStyle w:val="BrdtextmedindragChar"/>
        </w:rPr>
        <w:softHyphen/>
      </w:r>
      <w:r w:rsidRPr="000A7C2D">
        <w:rPr>
          <w:rStyle w:val="BrdtextmedindragChar"/>
        </w:rPr>
        <w:t>gångar och handlingar tillgängliga för granskning</w:t>
      </w:r>
      <w:r>
        <w:rPr>
          <w:rStyle w:val="BrdtextmedindragChar"/>
        </w:rPr>
        <w:t xml:space="preserve"> </w:t>
      </w:r>
      <w:r w:rsidRPr="000A7C2D">
        <w:rPr>
          <w:rStyle w:val="BrdtextmedindragChar"/>
        </w:rPr>
        <w:t>gäller även för</w:t>
      </w:r>
    </w:p>
    <w:p w14:paraId="6D0826FF" w14:textId="77777777" w:rsidR="002734C2" w:rsidRDefault="002734C2" w:rsidP="002734C2">
      <w:pPr>
        <w:pStyle w:val="Brdtextmedindrag"/>
      </w:pPr>
      <w:r w:rsidRPr="000A7C2D">
        <w:t>1.</w:t>
      </w:r>
      <w:r>
        <w:t> </w:t>
      </w:r>
      <w:r w:rsidRPr="000A7C2D">
        <w:t>styrelsen och den verkställande direktören eller</w:t>
      </w:r>
      <w:r>
        <w:t xml:space="preserve"> </w:t>
      </w:r>
      <w:r w:rsidRPr="000A7C2D">
        <w:t>motsvarande organ i ett företag vars verksamhet uteslutande</w:t>
      </w:r>
      <w:r>
        <w:t xml:space="preserve"> </w:t>
      </w:r>
      <w:r w:rsidRPr="000A7C2D">
        <w:t xml:space="preserve">ska vara att biträda ett </w:t>
      </w:r>
      <w:r>
        <w:t>tjänste</w:t>
      </w:r>
      <w:r>
        <w:softHyphen/>
        <w:t>pensions</w:t>
      </w:r>
      <w:r w:rsidRPr="000A7C2D">
        <w:t>företag eller som ett</w:t>
      </w:r>
      <w:r>
        <w:t xml:space="preserve"> tjänstepensions</w:t>
      </w:r>
      <w:r w:rsidRPr="000A7C2D">
        <w:t>företag har ett bestämmande inflytande i,</w:t>
      </w:r>
    </w:p>
    <w:p w14:paraId="6CCCFFAB" w14:textId="77777777" w:rsidR="002734C2" w:rsidRDefault="002734C2" w:rsidP="002734C2">
      <w:pPr>
        <w:pStyle w:val="Brdtextmedindrag"/>
      </w:pPr>
      <w:r w:rsidRPr="000A7C2D">
        <w:t>2.</w:t>
      </w:r>
      <w:r>
        <w:t> </w:t>
      </w:r>
      <w:r w:rsidRPr="000A7C2D">
        <w:t>ordföranden och den verkställande direktören eller</w:t>
      </w:r>
      <w:r>
        <w:t xml:space="preserve"> </w:t>
      </w:r>
      <w:r w:rsidRPr="000A7C2D">
        <w:t>motsvarande befattningshavare i en skaderegleringsnämnd,</w:t>
      </w:r>
      <w:r>
        <w:t xml:space="preserve"> </w:t>
      </w:r>
      <w:r w:rsidRPr="000A7C2D">
        <w:t>villkorsnämnd eller annat liknande organ som biträder ett</w:t>
      </w:r>
      <w:r>
        <w:t xml:space="preserve"> tjänstepensions</w:t>
      </w:r>
      <w:r w:rsidRPr="000A7C2D">
        <w:t>företag, och</w:t>
      </w:r>
    </w:p>
    <w:p w14:paraId="0F793DC8" w14:textId="77777777" w:rsidR="002734C2" w:rsidRDefault="002734C2" w:rsidP="002734C2">
      <w:pPr>
        <w:pStyle w:val="Brdtextmedindrag"/>
      </w:pPr>
      <w:r w:rsidRPr="000A7C2D">
        <w:t>3.</w:t>
      </w:r>
      <w:r>
        <w:t> </w:t>
      </w:r>
      <w:r w:rsidRPr="000A7C2D">
        <w:t>styrelsen och den verkställande direktören i ett</w:t>
      </w:r>
      <w:r>
        <w:t xml:space="preserve"> </w:t>
      </w:r>
      <w:r w:rsidRPr="000A7C2D">
        <w:t>aktiebolag, om Finans</w:t>
      </w:r>
      <w:r>
        <w:softHyphen/>
      </w:r>
      <w:r w:rsidRPr="000A7C2D">
        <w:t>inspektionen med bolagets samtycke har</w:t>
      </w:r>
      <w:r>
        <w:t xml:space="preserve"> </w:t>
      </w:r>
      <w:r w:rsidRPr="000A7C2D">
        <w:t>fattat beslut om en sådan skyldig</w:t>
      </w:r>
      <w:r>
        <w:softHyphen/>
      </w:r>
      <w:r w:rsidRPr="000A7C2D">
        <w:t>het.</w:t>
      </w:r>
    </w:p>
    <w:p w14:paraId="3943E278" w14:textId="77777777" w:rsidR="002734C2" w:rsidRPr="002F4ADD" w:rsidRDefault="002734C2" w:rsidP="002734C2">
      <w:pPr>
        <w:pStyle w:val="Brdtext"/>
      </w:pPr>
    </w:p>
    <w:p w14:paraId="7C53F400" w14:textId="078FE3C6" w:rsidR="002734C2" w:rsidRDefault="002734C2" w:rsidP="002734C2">
      <w:pPr>
        <w:pStyle w:val="Brdtext"/>
        <w:rPr>
          <w:rStyle w:val="BrdtextmedindragChar"/>
        </w:rPr>
      </w:pPr>
      <w:r>
        <w:rPr>
          <w:b/>
        </w:rPr>
        <w:t>8</w:t>
      </w:r>
      <w:r w:rsidRPr="00640C08">
        <w:rPr>
          <w:b/>
        </w:rPr>
        <w:t> §</w:t>
      </w:r>
      <w:r w:rsidRPr="00640C08">
        <w:t>    </w:t>
      </w:r>
      <w:r w:rsidRPr="000A7C2D">
        <w:rPr>
          <w:rStyle w:val="BrdtextmedindragChar"/>
        </w:rPr>
        <w:t>Om det finns intressegemenskap mellan å ena sidan ett</w:t>
      </w:r>
      <w:r>
        <w:rPr>
          <w:rStyle w:val="BrdtextmedindragChar"/>
        </w:rPr>
        <w:t xml:space="preserve"> tjänste</w:t>
      </w:r>
      <w:r>
        <w:rPr>
          <w:rStyle w:val="BrdtextmedindragChar"/>
        </w:rPr>
        <w:softHyphen/>
        <w:t>pensions</w:t>
      </w:r>
      <w:r w:rsidRPr="000A7C2D">
        <w:rPr>
          <w:rStyle w:val="BrdtextmedindragChar"/>
        </w:rPr>
        <w:t>företag och å andra sidan ett aktiebolag som denna</w:t>
      </w:r>
      <w:r>
        <w:rPr>
          <w:rStyle w:val="BrdtextmedindragChar"/>
        </w:rPr>
        <w:t xml:space="preserve"> </w:t>
      </w:r>
      <w:r w:rsidRPr="000A7C2D">
        <w:rPr>
          <w:rStyle w:val="BrdtextmedindragChar"/>
        </w:rPr>
        <w:t>lag inte är tillämplig på eller en ekonomisk förening, får</w:t>
      </w:r>
      <w:r>
        <w:rPr>
          <w:rStyle w:val="BrdtextmedindragChar"/>
        </w:rPr>
        <w:t xml:space="preserve"> </w:t>
      </w:r>
      <w:r w:rsidRPr="000A7C2D">
        <w:rPr>
          <w:rStyle w:val="BrdtextmedindragChar"/>
        </w:rPr>
        <w:t>Finansinspektionen före</w:t>
      </w:r>
      <w:r>
        <w:rPr>
          <w:rStyle w:val="BrdtextmedindragChar"/>
        </w:rPr>
        <w:softHyphen/>
      </w:r>
      <w:r w:rsidRPr="000A7C2D">
        <w:rPr>
          <w:rStyle w:val="BrdtextmedindragChar"/>
        </w:rPr>
        <w:t>lägga aktiebolaget eller föreningen att</w:t>
      </w:r>
      <w:r>
        <w:rPr>
          <w:rStyle w:val="BrdtextmedindragChar"/>
        </w:rPr>
        <w:t xml:space="preserve"> </w:t>
      </w:r>
      <w:r w:rsidRPr="000A7C2D">
        <w:rPr>
          <w:rStyle w:val="BrdtextmedindragChar"/>
        </w:rPr>
        <w:t xml:space="preserve">lämna en särskild redovisning över intressegemenskapen. </w:t>
      </w:r>
      <w:r>
        <w:rPr>
          <w:rStyle w:val="BrdtextmedindragChar"/>
        </w:rPr>
        <w:t>Finansinspektionen får dock bara besluta om ett sådant föreläggande</w:t>
      </w:r>
      <w:r w:rsidRPr="000A7C2D" w:rsidDel="00624292">
        <w:rPr>
          <w:rStyle w:val="BrdtextmedindragChar"/>
        </w:rPr>
        <w:t xml:space="preserve"> </w:t>
      </w:r>
      <w:r w:rsidRPr="000A7C2D">
        <w:rPr>
          <w:rStyle w:val="BrdtextmedindragChar"/>
        </w:rPr>
        <w:t>om det behövs med hänsyn</w:t>
      </w:r>
      <w:r>
        <w:rPr>
          <w:rStyle w:val="BrdtextmedindragChar"/>
        </w:rPr>
        <w:t xml:space="preserve"> </w:t>
      </w:r>
      <w:r w:rsidRPr="000A7C2D">
        <w:rPr>
          <w:rStyle w:val="BrdtextmedindragChar"/>
        </w:rPr>
        <w:t xml:space="preserve">till tillsynen över </w:t>
      </w:r>
      <w:r>
        <w:rPr>
          <w:rStyle w:val="BrdtextmedindragChar"/>
        </w:rPr>
        <w:t>tjänste</w:t>
      </w:r>
      <w:r w:rsidR="00FF4716">
        <w:rPr>
          <w:rStyle w:val="BrdtextmedindragChar"/>
        </w:rPr>
        <w:softHyphen/>
      </w:r>
      <w:r>
        <w:rPr>
          <w:rStyle w:val="BrdtextmedindragChar"/>
        </w:rPr>
        <w:t>pensions</w:t>
      </w:r>
      <w:r w:rsidRPr="000A7C2D">
        <w:rPr>
          <w:rStyle w:val="BrdtextmedindragChar"/>
        </w:rPr>
        <w:t>verksamheten. Redo</w:t>
      </w:r>
      <w:r>
        <w:rPr>
          <w:rStyle w:val="BrdtextmedindragChar"/>
        </w:rPr>
        <w:softHyphen/>
      </w:r>
      <w:r w:rsidRPr="000A7C2D">
        <w:rPr>
          <w:rStyle w:val="BrdtextmedindragChar"/>
        </w:rPr>
        <w:t>visningen ska</w:t>
      </w:r>
      <w:r>
        <w:rPr>
          <w:rStyle w:val="BrdtextmedindragChar"/>
        </w:rPr>
        <w:t xml:space="preserve"> </w:t>
      </w:r>
      <w:r w:rsidRPr="000A7C2D">
        <w:rPr>
          <w:rStyle w:val="BrdtextmedindragChar"/>
        </w:rPr>
        <w:t>lämnas enligt anvisningar av Finansinspektionen.</w:t>
      </w:r>
    </w:p>
    <w:p w14:paraId="3BC49F1C" w14:textId="77777777" w:rsidR="002734C2" w:rsidRPr="00FF4716" w:rsidRDefault="002734C2" w:rsidP="00673CB8">
      <w:pPr>
        <w:pStyle w:val="Rubrik4utannumrering"/>
      </w:pPr>
      <w:r w:rsidRPr="0091209C">
        <w:t>Revisorers och särskilda</w:t>
      </w:r>
      <w:r w:rsidRPr="00DE570E">
        <w:t xml:space="preserve"> gran</w:t>
      </w:r>
      <w:r w:rsidRPr="00AB320D">
        <w:t>skares rapporteringsskyldighet</w:t>
      </w:r>
    </w:p>
    <w:p w14:paraId="0118B970" w14:textId="77777777" w:rsidR="002734C2" w:rsidRDefault="002734C2" w:rsidP="002734C2">
      <w:pPr>
        <w:pStyle w:val="Brdtext"/>
      </w:pPr>
      <w:r>
        <w:rPr>
          <w:b/>
        </w:rPr>
        <w:t>9 §</w:t>
      </w:r>
      <w:r w:rsidRPr="00AD49EA">
        <w:t>    </w:t>
      </w:r>
      <w:r w:rsidRPr="00946D04">
        <w:t xml:space="preserve">En revisor eller en särskild granskare ska genast rapportera till </w:t>
      </w:r>
      <w:r>
        <w:t>Finansinspektionen</w:t>
      </w:r>
      <w:r w:rsidRPr="00946D04">
        <w:t xml:space="preserve"> om han eller hon vid fullgörandet a</w:t>
      </w:r>
      <w:r w:rsidRPr="009E5955">
        <w:t xml:space="preserve">v sitt uppdrag i ett </w:t>
      </w:r>
      <w:r>
        <w:t>tjänstepensionsföretag</w:t>
      </w:r>
      <w:r w:rsidRPr="00F747B1">
        <w:t xml:space="preserve"> får kännedom om förhållanden som</w:t>
      </w:r>
    </w:p>
    <w:p w14:paraId="2C8E9D02" w14:textId="77777777" w:rsidR="002734C2" w:rsidRDefault="002734C2" w:rsidP="002734C2">
      <w:pPr>
        <w:pStyle w:val="Brdtextmedindrag"/>
      </w:pPr>
      <w:r w:rsidRPr="00F747B1">
        <w:t>1.</w:t>
      </w:r>
      <w:r>
        <w:t> </w:t>
      </w:r>
      <w:r w:rsidRPr="00F747B1">
        <w:t>kan utgöra en väsentlig överträdelse av de författningar som reglerar företagets verksamhet,</w:t>
      </w:r>
    </w:p>
    <w:p w14:paraId="762A2CB7" w14:textId="77777777" w:rsidR="002734C2" w:rsidRDefault="002734C2" w:rsidP="002734C2">
      <w:pPr>
        <w:pStyle w:val="Brdtextmedindrag"/>
      </w:pPr>
      <w:r w:rsidRPr="00F747B1">
        <w:t>2.</w:t>
      </w:r>
      <w:r>
        <w:t> </w:t>
      </w:r>
      <w:r w:rsidRPr="00F747B1">
        <w:t>kan påverka företagets fortsatta drift negativt,</w:t>
      </w:r>
    </w:p>
    <w:p w14:paraId="4B026FC3" w14:textId="77777777" w:rsidR="002734C2" w:rsidRDefault="002734C2" w:rsidP="002734C2">
      <w:pPr>
        <w:pStyle w:val="Brdtextmedindrag"/>
      </w:pPr>
      <w:r w:rsidRPr="00F747B1">
        <w:t>3.</w:t>
      </w:r>
      <w:r>
        <w:t> </w:t>
      </w:r>
      <w:r w:rsidRPr="00F747B1">
        <w:t xml:space="preserve">kan leda till att revisorn avstyrker att balansräkningen eller </w:t>
      </w:r>
      <w:r w:rsidRPr="00EB085D">
        <w:t>resultat</w:t>
      </w:r>
      <w:r>
        <w:softHyphen/>
      </w:r>
      <w:r w:rsidRPr="00EB085D">
        <w:t>räkningen fastställs eller till anmärkning enl</w:t>
      </w:r>
      <w:r w:rsidRPr="00AD49EA">
        <w:t>igt 9</w:t>
      </w:r>
      <w:r>
        <w:t> kap.</w:t>
      </w:r>
      <w:r w:rsidRPr="00AD49EA">
        <w:t xml:space="preserve"> 33 eller 34</w:t>
      </w:r>
      <w:r>
        <w:t> §</w:t>
      </w:r>
      <w:r w:rsidRPr="00F747B1">
        <w:t xml:space="preserve"> aktie</w:t>
      </w:r>
      <w:r>
        <w:softHyphen/>
      </w:r>
      <w:r w:rsidRPr="00F747B1">
        <w:t>bolagslagen (2005:551) eller 8</w:t>
      </w:r>
      <w:r>
        <w:t> kap.</w:t>
      </w:r>
      <w:r w:rsidRPr="00F747B1">
        <w:t xml:space="preserve"> </w:t>
      </w:r>
      <w:r>
        <w:t>36 eller 37 §</w:t>
      </w:r>
      <w:r w:rsidRPr="00F747B1">
        <w:t xml:space="preserve"> </w:t>
      </w:r>
      <w:r w:rsidRPr="006F0E2F">
        <w:t>lagen (</w:t>
      </w:r>
      <w:r>
        <w:t>2018:672</w:t>
      </w:r>
      <w:r w:rsidRPr="006F0E2F">
        <w:t xml:space="preserve">) om ekonomiska </w:t>
      </w:r>
      <w:r w:rsidRPr="00FF65BC">
        <w:t>föreningar</w:t>
      </w:r>
      <w:r w:rsidRPr="00F747B1">
        <w:t>, eller</w:t>
      </w:r>
    </w:p>
    <w:p w14:paraId="37867710" w14:textId="77777777" w:rsidR="002734C2" w:rsidRPr="0004299A" w:rsidRDefault="002734C2" w:rsidP="002734C2">
      <w:pPr>
        <w:pStyle w:val="Brdtextmedindrag"/>
      </w:pPr>
      <w:r w:rsidRPr="00F747B1">
        <w:t>4.</w:t>
      </w:r>
      <w:r>
        <w:t> </w:t>
      </w:r>
      <w:r w:rsidRPr="00F747B1">
        <w:t>kan innebära att företaget brister eller har brustit i uppfyllandet av</w:t>
      </w:r>
      <w:r>
        <w:t xml:space="preserve"> kapitalkrav som gäller för företaget </w:t>
      </w:r>
      <w:r w:rsidRPr="006F0E2F">
        <w:t>enligt 8</w:t>
      </w:r>
      <w:r>
        <w:t> kap.</w:t>
      </w:r>
    </w:p>
    <w:p w14:paraId="3C9277E1" w14:textId="424EA582" w:rsidR="002734C2" w:rsidRPr="0004299A" w:rsidRDefault="002734C2" w:rsidP="002734C2">
      <w:pPr>
        <w:pStyle w:val="Brdtextmedindrag"/>
        <w:rPr>
          <w:rFonts w:eastAsiaTheme="minorHAnsi"/>
        </w:rPr>
      </w:pPr>
      <w:r w:rsidRPr="0004299A">
        <w:rPr>
          <w:rFonts w:eastAsiaTheme="minorHAnsi" w:cstheme="minorBidi"/>
          <w:lang w:eastAsia="sv-SE"/>
        </w:rPr>
        <w:t xml:space="preserve">Revisorn och </w:t>
      </w:r>
      <w:r>
        <w:rPr>
          <w:rFonts w:eastAsiaTheme="minorHAnsi" w:cstheme="minorBidi"/>
          <w:lang w:eastAsia="sv-SE"/>
        </w:rPr>
        <w:t xml:space="preserve">den särskilda </w:t>
      </w:r>
      <w:r w:rsidRPr="0004299A">
        <w:rPr>
          <w:rFonts w:eastAsiaTheme="minorHAnsi" w:cstheme="minorBidi"/>
          <w:lang w:eastAsia="sv-SE"/>
        </w:rPr>
        <w:t xml:space="preserve">granskaren har en motsvarande rapporteringsskyldighet om han eller hon får kännedom om förhållanden som avses i första stycket vid fullgörande av uppdrag som </w:t>
      </w:r>
      <w:r w:rsidRPr="000A3C5B">
        <w:rPr>
          <w:rFonts w:eastAsiaTheme="minorHAnsi" w:cstheme="minorBidi"/>
          <w:lang w:eastAsia="sv-SE"/>
        </w:rPr>
        <w:t xml:space="preserve">revisor eller </w:t>
      </w:r>
      <w:r w:rsidRPr="000A3C5B">
        <w:rPr>
          <w:rFonts w:eastAsiaTheme="minorHAnsi" w:cstheme="minorBidi"/>
          <w:lang w:eastAsia="sv-SE"/>
        </w:rPr>
        <w:lastRenderedPageBreak/>
        <w:t>särskild granskare i</w:t>
      </w:r>
      <w:r w:rsidRPr="0004299A">
        <w:rPr>
          <w:rFonts w:eastAsiaTheme="minorHAnsi" w:cstheme="minorBidi"/>
          <w:lang w:eastAsia="sv-SE"/>
        </w:rPr>
        <w:t xml:space="preserve"> </w:t>
      </w:r>
      <w:r>
        <w:rPr>
          <w:rFonts w:eastAsiaTheme="minorHAnsi" w:cstheme="minorBidi"/>
          <w:lang w:eastAsia="sv-SE"/>
        </w:rPr>
        <w:t>tjänstepensionsföretaget</w:t>
      </w:r>
      <w:r w:rsidRPr="0004299A">
        <w:rPr>
          <w:rFonts w:eastAsiaTheme="minorHAnsi" w:cstheme="minorBidi"/>
          <w:lang w:eastAsia="sv-SE"/>
        </w:rPr>
        <w:t>s moderföretag eller dotter</w:t>
      </w:r>
      <w:r w:rsidR="00BA3007">
        <w:rPr>
          <w:rFonts w:eastAsiaTheme="minorHAnsi" w:cstheme="minorBidi"/>
          <w:lang w:eastAsia="sv-SE"/>
        </w:rPr>
        <w:softHyphen/>
      </w:r>
      <w:r w:rsidRPr="0004299A">
        <w:rPr>
          <w:rFonts w:eastAsiaTheme="minorHAnsi" w:cstheme="minorBidi"/>
          <w:lang w:eastAsia="sv-SE"/>
        </w:rPr>
        <w:t xml:space="preserve">företag eller ett företag som har en likartad förbindelse med </w:t>
      </w:r>
      <w:r>
        <w:rPr>
          <w:rFonts w:eastAsiaTheme="minorHAnsi" w:cstheme="minorBidi"/>
          <w:lang w:eastAsia="sv-SE"/>
        </w:rPr>
        <w:t>tjänste</w:t>
      </w:r>
      <w:r w:rsidR="00BA3007">
        <w:rPr>
          <w:rFonts w:eastAsiaTheme="minorHAnsi" w:cstheme="minorBidi"/>
          <w:lang w:eastAsia="sv-SE"/>
        </w:rPr>
        <w:softHyphen/>
      </w:r>
      <w:r>
        <w:rPr>
          <w:rFonts w:eastAsiaTheme="minorHAnsi" w:cstheme="minorBidi"/>
          <w:lang w:eastAsia="sv-SE"/>
        </w:rPr>
        <w:t>pensions</w:t>
      </w:r>
      <w:r>
        <w:rPr>
          <w:rFonts w:eastAsiaTheme="minorHAnsi" w:cstheme="minorBidi"/>
          <w:lang w:eastAsia="sv-SE"/>
        </w:rPr>
        <w:softHyphen/>
        <w:t>företaget</w:t>
      </w:r>
      <w:r w:rsidRPr="0004299A">
        <w:rPr>
          <w:rFonts w:eastAsiaTheme="minorHAnsi" w:cstheme="minorBidi"/>
          <w:lang w:eastAsia="sv-SE"/>
        </w:rPr>
        <w:t>.</w:t>
      </w:r>
    </w:p>
    <w:p w14:paraId="5A0DCF20" w14:textId="77777777" w:rsidR="002734C2" w:rsidRDefault="002734C2" w:rsidP="002734C2">
      <w:pPr>
        <w:pStyle w:val="Rubrik4utannumrering"/>
      </w:pPr>
      <w:r>
        <w:t>Allmänt ombud vid konkurs</w:t>
      </w:r>
    </w:p>
    <w:p w14:paraId="5ECFD70A" w14:textId="77777777" w:rsidR="002734C2" w:rsidRDefault="002734C2" w:rsidP="00BD2A5A">
      <w:pPr>
        <w:pStyle w:val="Brdtext"/>
      </w:pPr>
      <w:r>
        <w:rPr>
          <w:b/>
        </w:rPr>
        <w:t>10</w:t>
      </w:r>
      <w:r w:rsidRPr="00640C08">
        <w:rPr>
          <w:b/>
        </w:rPr>
        <w:t> §</w:t>
      </w:r>
      <w:r w:rsidRPr="00640C08">
        <w:t>    </w:t>
      </w:r>
      <w:r>
        <w:rPr>
          <w:rStyle w:val="BrdtextmedindragChar"/>
        </w:rPr>
        <w:t>Om</w:t>
      </w:r>
      <w:r w:rsidRPr="000A7C2D">
        <w:rPr>
          <w:rStyle w:val="BrdtextmedindragChar"/>
        </w:rPr>
        <w:t xml:space="preserve"> ett </w:t>
      </w:r>
      <w:r>
        <w:rPr>
          <w:rStyle w:val="BrdtextmedindragChar"/>
        </w:rPr>
        <w:t>tjänstepensions</w:t>
      </w:r>
      <w:r w:rsidRPr="000A7C2D">
        <w:rPr>
          <w:rStyle w:val="BrdtextmedindragChar"/>
        </w:rPr>
        <w:t>företag har försatts i konkurs, ska Finans</w:t>
      </w:r>
      <w:r>
        <w:rPr>
          <w:rStyle w:val="BrdtextmedindragChar"/>
        </w:rPr>
        <w:softHyphen/>
      </w:r>
      <w:r w:rsidRPr="000A7C2D">
        <w:rPr>
          <w:rStyle w:val="BrdtextmedindragChar"/>
        </w:rPr>
        <w:t xml:space="preserve">inspektionen förordna ett allmänt ombud. Det allmänna ombudet ska som konkursförvaltare delta i konkursboets förvaltning tillsammans med den eller de förvaltare som utses </w:t>
      </w:r>
      <w:r w:rsidRPr="008556CD">
        <w:rPr>
          <w:rStyle w:val="BrdtextmedindragChar"/>
        </w:rPr>
        <w:t>enligt konkurslagen (1987:672)</w:t>
      </w:r>
      <w:r>
        <w:rPr>
          <w:rStyle w:val="BrdtextmedindragChar"/>
        </w:rPr>
        <w:t xml:space="preserve">. </w:t>
      </w:r>
      <w:r w:rsidRPr="000A7C2D">
        <w:rPr>
          <w:rStyle w:val="BrdtextmedindragChar"/>
        </w:rPr>
        <w:t>Det allmänna ombudet ska</w:t>
      </w:r>
      <w:r>
        <w:rPr>
          <w:rStyle w:val="BrdtextmedindragChar"/>
        </w:rPr>
        <w:t xml:space="preserve"> </w:t>
      </w:r>
      <w:r w:rsidRPr="000A7C2D">
        <w:t>se till att försäkringstagarna</w:t>
      </w:r>
      <w:r>
        <w:t>, de försäkrade och andra ersättningsberättigade</w:t>
      </w:r>
      <w:r w:rsidRPr="000A7C2D">
        <w:t xml:space="preserve"> omfattas av den förmånsrätt so</w:t>
      </w:r>
      <w:r w:rsidRPr="008556CD">
        <w:t>m följer av försäkringsavtalen.</w:t>
      </w:r>
    </w:p>
    <w:p w14:paraId="6679815C" w14:textId="77777777" w:rsidR="002734C2" w:rsidRDefault="002734C2" w:rsidP="002734C2">
      <w:pPr>
        <w:pStyle w:val="Brdtextmedindrag"/>
      </w:pPr>
      <w:r w:rsidRPr="000A7C2D">
        <w:t>Det allmänna ombudet kan göra en sådan framställning om entledigande av förvaltare som a</w:t>
      </w:r>
      <w:r>
        <w:t>vses i 7 kap. 5 </w:t>
      </w:r>
      <w:r w:rsidRPr="008556CD">
        <w:t>§ konkurslagen.</w:t>
      </w:r>
    </w:p>
    <w:p w14:paraId="5E648162" w14:textId="77777777" w:rsidR="002734C2" w:rsidRDefault="002734C2" w:rsidP="002734C2">
      <w:pPr>
        <w:pStyle w:val="Brdtextmedindrag"/>
      </w:pPr>
      <w:r w:rsidRPr="000A7C2D">
        <w:t>Även om beslut om delning av konkursboets förvaltning har fattats, får det allmänna ombudet delta</w:t>
      </w:r>
      <w:r w:rsidRPr="008556CD">
        <w:t xml:space="preserve"> i förvaltningen i dess helhet.</w:t>
      </w:r>
    </w:p>
    <w:p w14:paraId="50C47A12" w14:textId="77777777" w:rsidR="002734C2" w:rsidRPr="000A7C2D" w:rsidRDefault="002734C2" w:rsidP="002734C2">
      <w:pPr>
        <w:pStyle w:val="Brdtextmedindrag"/>
      </w:pPr>
      <w:r w:rsidRPr="000A7C2D">
        <w:t>Bestämmelserna i konkurslagen om arvode till konkursförvaltare gäller också det allmänna ombudet.</w:t>
      </w:r>
    </w:p>
    <w:p w14:paraId="1C8BECD7" w14:textId="77777777" w:rsidR="002734C2" w:rsidRDefault="002734C2" w:rsidP="002734C2">
      <w:pPr>
        <w:pStyle w:val="Rubrik4utannumrering"/>
      </w:pPr>
      <w:r>
        <w:t>Redogörelse för ett tjänstepensionsföretags förmåga att hantera ändrade ekonomiska förhållanden</w:t>
      </w:r>
    </w:p>
    <w:p w14:paraId="3F09C7F3" w14:textId="77777777" w:rsidR="002734C2" w:rsidRDefault="002734C2" w:rsidP="002734C2">
      <w:pPr>
        <w:pStyle w:val="Brdtext"/>
      </w:pPr>
      <w:r>
        <w:rPr>
          <w:b/>
        </w:rPr>
        <w:t>11</w:t>
      </w:r>
      <w:r w:rsidRPr="00640C08">
        <w:rPr>
          <w:b/>
        </w:rPr>
        <w:t> §</w:t>
      </w:r>
      <w:r w:rsidRPr="006D59CD">
        <w:t>    </w:t>
      </w:r>
      <w:r w:rsidRPr="000A7C2D">
        <w:t>På begäran av Finansinspektionen ska ett</w:t>
      </w:r>
      <w:r>
        <w:t xml:space="preserve"> tjänstepension</w:t>
      </w:r>
      <w:r w:rsidRPr="000A7C2D">
        <w:t>sföretag upprätta och till inspektionen lämna en</w:t>
      </w:r>
      <w:r>
        <w:t xml:space="preserve"> </w:t>
      </w:r>
      <w:r w:rsidRPr="000A7C2D">
        <w:t xml:space="preserve">redogörelse </w:t>
      </w:r>
      <w:r w:rsidRPr="000A3C5B">
        <w:t>för</w:t>
      </w:r>
      <w:r w:rsidRPr="000A7C2D">
        <w:t xml:space="preserve"> företagets förmåga att hantera händelser</w:t>
      </w:r>
      <w:r>
        <w:t xml:space="preserve"> </w:t>
      </w:r>
      <w:r w:rsidRPr="000A7C2D">
        <w:t>eller förändringar av ekonomiska förhållan</w:t>
      </w:r>
      <w:r>
        <w:softHyphen/>
      </w:r>
      <w:r w:rsidRPr="000A7C2D">
        <w:t>den som skulle</w:t>
      </w:r>
      <w:r>
        <w:t xml:space="preserve"> </w:t>
      </w:r>
      <w:r w:rsidRPr="000A7C2D">
        <w:t>kunna påverka företagets finansiella ställning negativt.</w:t>
      </w:r>
    </w:p>
    <w:p w14:paraId="754898EE" w14:textId="77777777" w:rsidR="002734C2" w:rsidRDefault="002734C2" w:rsidP="002734C2">
      <w:pPr>
        <w:pStyle w:val="Brdtextmedindrag"/>
      </w:pPr>
      <w:r>
        <w:t>F</w:t>
      </w:r>
      <w:r w:rsidRPr="000A7C2D">
        <w:t>örsta stycket gäller även för verksamhet</w:t>
      </w:r>
      <w:r>
        <w:t xml:space="preserve"> </w:t>
      </w:r>
      <w:r w:rsidRPr="000A7C2D">
        <w:t xml:space="preserve">som omfattas av uppdragsavtal enligt </w:t>
      </w:r>
      <w:r>
        <w:t>9 </w:t>
      </w:r>
      <w:r w:rsidRPr="000A7C2D">
        <w:t xml:space="preserve">kap. </w:t>
      </w:r>
      <w:r>
        <w:t>23 </w:t>
      </w:r>
      <w:r w:rsidRPr="000A7C2D">
        <w:t>§.</w:t>
      </w:r>
    </w:p>
    <w:p w14:paraId="7D1FD2A0" w14:textId="77777777" w:rsidR="002734C2" w:rsidRDefault="002734C2" w:rsidP="002734C2">
      <w:pPr>
        <w:pStyle w:val="Rubrik4utannumrering"/>
      </w:pPr>
      <w:r>
        <w:t>Kapitaltillägg</w:t>
      </w:r>
    </w:p>
    <w:p w14:paraId="48E0412E" w14:textId="77777777" w:rsidR="002734C2" w:rsidRDefault="002734C2" w:rsidP="002734C2">
      <w:pPr>
        <w:pStyle w:val="Brdtext"/>
      </w:pPr>
      <w:r>
        <w:rPr>
          <w:b/>
        </w:rPr>
        <w:t>12 §</w:t>
      </w:r>
      <w:r w:rsidRPr="00640C08">
        <w:t>    </w:t>
      </w:r>
      <w:r>
        <w:t>Finansinspektionen</w:t>
      </w:r>
      <w:r w:rsidRPr="00BC320A">
        <w:t xml:space="preserve"> får besluta om ett</w:t>
      </w:r>
      <w:r>
        <w:t xml:space="preserve"> </w:t>
      </w:r>
      <w:r w:rsidRPr="00BC320A">
        <w:t xml:space="preserve">tillägg till </w:t>
      </w:r>
      <w:r>
        <w:t xml:space="preserve">det riskkänsliga </w:t>
      </w:r>
      <w:r w:rsidRPr="00BC320A">
        <w:t>kapitalkravet (kapitaltillägg) för ett</w:t>
      </w:r>
      <w:r>
        <w:t xml:space="preserve"> tjänstepensionsföretag</w:t>
      </w:r>
      <w:r w:rsidRPr="00BC320A">
        <w:t>, om</w:t>
      </w:r>
    </w:p>
    <w:p w14:paraId="5E3161B1" w14:textId="77777777" w:rsidR="002734C2" w:rsidRDefault="002734C2" w:rsidP="002734C2">
      <w:pPr>
        <w:pStyle w:val="Brdtextmedindrag"/>
      </w:pPr>
      <w:r>
        <w:t>1. </w:t>
      </w:r>
      <w:r w:rsidRPr="00BC320A">
        <w:t>företagets riskprofil avviker väsentligt från de</w:t>
      </w:r>
      <w:r>
        <w:t xml:space="preserve"> </w:t>
      </w:r>
      <w:r w:rsidRPr="00BC320A">
        <w:t>antaganden som ligger till grund för beräkningen av</w:t>
      </w:r>
      <w:r>
        <w:t xml:space="preserve"> det riskkänsliga kapitalkravet enligt 8 kap. 1–6 §§, eller</w:t>
      </w:r>
    </w:p>
    <w:p w14:paraId="277DB74B" w14:textId="77777777" w:rsidR="002734C2" w:rsidRDefault="002734C2" w:rsidP="002734C2">
      <w:pPr>
        <w:pStyle w:val="Brdtextmedindrag"/>
      </w:pPr>
      <w:r>
        <w:t>2</w:t>
      </w:r>
      <w:r w:rsidRPr="00BC320A">
        <w:t>.</w:t>
      </w:r>
      <w:r>
        <w:t> </w:t>
      </w:r>
      <w:r w:rsidRPr="00BC320A">
        <w:t>företagets företagsstyrningssystem avviker väsentligt från</w:t>
      </w:r>
      <w:r>
        <w:t xml:space="preserve"> kraven</w:t>
      </w:r>
      <w:r w:rsidRPr="00BC320A">
        <w:t xml:space="preserve"> i </w:t>
      </w:r>
      <w:r>
        <w:t>9 kap.</w:t>
      </w:r>
      <w:r w:rsidRPr="00BC320A">
        <w:t xml:space="preserve"> </w:t>
      </w:r>
      <w:r>
        <w:t>1 §</w:t>
      </w:r>
      <w:r w:rsidRPr="00BC320A">
        <w:t>, samtidigt som avvikelserna medför att</w:t>
      </w:r>
      <w:r>
        <w:t xml:space="preserve"> </w:t>
      </w:r>
      <w:r w:rsidRPr="00BC320A">
        <w:t>företaget inte kan garantera en korrekt identifiering,</w:t>
      </w:r>
      <w:r>
        <w:t xml:space="preserve"> </w:t>
      </w:r>
      <w:r w:rsidRPr="00BC320A">
        <w:t>mätning, övervakning, hantering och rapportering av de risker</w:t>
      </w:r>
      <w:r>
        <w:t xml:space="preserve"> </w:t>
      </w:r>
      <w:r w:rsidRPr="00BC320A">
        <w:t>som företaget exponeras för eller kan komma att bli exponerat</w:t>
      </w:r>
      <w:r>
        <w:t xml:space="preserve"> </w:t>
      </w:r>
      <w:r w:rsidRPr="00BC320A">
        <w:t>för och det är osannolikt att bristerna kan åtgärdas inom</w:t>
      </w:r>
      <w:r>
        <w:t xml:space="preserve"> </w:t>
      </w:r>
      <w:r w:rsidRPr="00BC320A">
        <w:t>skälig tid.</w:t>
      </w:r>
    </w:p>
    <w:p w14:paraId="1CED729E" w14:textId="77777777" w:rsidR="002734C2" w:rsidRDefault="002734C2" w:rsidP="002734C2">
      <w:pPr>
        <w:pStyle w:val="Brdtextmedindrag"/>
      </w:pPr>
    </w:p>
    <w:p w14:paraId="5C52DDFB" w14:textId="77777777" w:rsidR="002734C2" w:rsidRDefault="002734C2" w:rsidP="002734C2">
      <w:pPr>
        <w:pStyle w:val="Brdtext"/>
      </w:pPr>
      <w:r>
        <w:rPr>
          <w:b/>
        </w:rPr>
        <w:t>13 §</w:t>
      </w:r>
      <w:r w:rsidRPr="00640C08">
        <w:t>    </w:t>
      </w:r>
      <w:r w:rsidRPr="00111BF1">
        <w:t>Ett kapitalt</w:t>
      </w:r>
      <w:r>
        <w:t xml:space="preserve">illägg som avses i 12 § 1 </w:t>
      </w:r>
      <w:r w:rsidRPr="00111BF1">
        <w:t>ska beräknas</w:t>
      </w:r>
      <w:r>
        <w:t xml:space="preserve"> </w:t>
      </w:r>
      <w:r w:rsidRPr="00111BF1">
        <w:t>så att det säker</w:t>
      </w:r>
      <w:r>
        <w:softHyphen/>
      </w:r>
      <w:r w:rsidRPr="00111BF1">
        <w:t xml:space="preserve">ställer att </w:t>
      </w:r>
      <w:r>
        <w:t>tjänstepensionsföretaget</w:t>
      </w:r>
      <w:r w:rsidRPr="00111BF1">
        <w:t xml:space="preserve"> uppfyller</w:t>
      </w:r>
      <w:r>
        <w:t xml:space="preserve"> </w:t>
      </w:r>
      <w:r w:rsidRPr="00111BF1">
        <w:t>skyddsnivån enligt 8</w:t>
      </w:r>
      <w:r>
        <w:t> kap.</w:t>
      </w:r>
      <w:r w:rsidRPr="00111BF1">
        <w:t xml:space="preserve"> 1</w:t>
      </w:r>
      <w:r>
        <w:t> §</w:t>
      </w:r>
      <w:r w:rsidRPr="00111BF1">
        <w:t>.</w:t>
      </w:r>
    </w:p>
    <w:p w14:paraId="721AC411" w14:textId="77777777" w:rsidR="002734C2" w:rsidRDefault="002734C2" w:rsidP="002734C2">
      <w:pPr>
        <w:pStyle w:val="Brdtextmedindrag"/>
      </w:pPr>
      <w:r w:rsidRPr="00111BF1">
        <w:t>Ett kap</w:t>
      </w:r>
      <w:r>
        <w:t>italtillägg som avses i 12 § 2</w:t>
      </w:r>
      <w:r w:rsidRPr="00111BF1">
        <w:t xml:space="preserve"> ska vara proportionellt</w:t>
      </w:r>
      <w:r>
        <w:t xml:space="preserve"> </w:t>
      </w:r>
      <w:r w:rsidRPr="00111BF1">
        <w:t>mot de risker som finns på grund av bristerna i</w:t>
      </w:r>
      <w:r>
        <w:t xml:space="preserve"> </w:t>
      </w:r>
      <w:r w:rsidRPr="00111BF1">
        <w:t>företagsstyrningssystemet.</w:t>
      </w:r>
    </w:p>
    <w:p w14:paraId="07E0B0DF" w14:textId="77777777" w:rsidR="002734C2" w:rsidRDefault="002734C2" w:rsidP="002734C2">
      <w:pPr>
        <w:pStyle w:val="Brdtextmedindrag"/>
      </w:pPr>
    </w:p>
    <w:p w14:paraId="51EE15AE" w14:textId="77777777" w:rsidR="002734C2" w:rsidRDefault="002734C2" w:rsidP="002734C2">
      <w:pPr>
        <w:pStyle w:val="Brdtext"/>
      </w:pPr>
      <w:r>
        <w:rPr>
          <w:b/>
        </w:rPr>
        <w:t>14 §</w:t>
      </w:r>
      <w:r w:rsidRPr="00640C08">
        <w:t>    </w:t>
      </w:r>
      <w:r w:rsidRPr="009964BC">
        <w:t>Efter ett beslut om kapitaltillägg ska</w:t>
      </w:r>
      <w:r>
        <w:t xml:space="preserve"> tjänstepensionsföretaget</w:t>
      </w:r>
      <w:r w:rsidRPr="009964BC">
        <w:t xml:space="preserve">s </w:t>
      </w:r>
      <w:r>
        <w:t>risk</w:t>
      </w:r>
      <w:r>
        <w:softHyphen/>
        <w:t xml:space="preserve">känsliga </w:t>
      </w:r>
      <w:r w:rsidRPr="009964BC">
        <w:t>kapitalkrav utgöras av summan av</w:t>
      </w:r>
      <w:r>
        <w:t xml:space="preserve"> </w:t>
      </w:r>
      <w:r w:rsidRPr="009964BC">
        <w:t xml:space="preserve">kapitaltillägget och </w:t>
      </w:r>
      <w:r>
        <w:t>det risk</w:t>
      </w:r>
      <w:r>
        <w:softHyphen/>
        <w:t xml:space="preserve">känsliga </w:t>
      </w:r>
      <w:r w:rsidRPr="009964BC">
        <w:t>kapitalkravet beräknat enligt</w:t>
      </w:r>
      <w:r>
        <w:t xml:space="preserve"> </w:t>
      </w:r>
      <w:r w:rsidRPr="00410381">
        <w:t>8</w:t>
      </w:r>
      <w:r>
        <w:t> kap.</w:t>
      </w:r>
      <w:r w:rsidRPr="00410381">
        <w:t xml:space="preserve"> 1–6</w:t>
      </w:r>
      <w:r>
        <w:t> §</w:t>
      </w:r>
      <w:r w:rsidRPr="00410381">
        <w:t>§</w:t>
      </w:r>
      <w:r w:rsidRPr="009964BC">
        <w:t>.</w:t>
      </w:r>
    </w:p>
    <w:p w14:paraId="35C296AB" w14:textId="77777777" w:rsidR="002734C2" w:rsidRPr="00261504" w:rsidRDefault="002734C2" w:rsidP="002734C2">
      <w:pPr>
        <w:pStyle w:val="Brdtextmedindrag"/>
      </w:pPr>
    </w:p>
    <w:p w14:paraId="051AEB87" w14:textId="77777777" w:rsidR="002734C2" w:rsidRDefault="002734C2" w:rsidP="002734C2">
      <w:pPr>
        <w:pStyle w:val="Brdtext"/>
      </w:pPr>
      <w:r>
        <w:rPr>
          <w:b/>
        </w:rPr>
        <w:t>15 §</w:t>
      </w:r>
      <w:r w:rsidRPr="00640C08">
        <w:t>    </w:t>
      </w:r>
      <w:r>
        <w:t>När kapitaltillägg beslutas enligt 12 § 2, ska Finansinspektionen förelägga tjänstepensionsföretaget att vidta de åtgärder som behövs för att avhjälpa de brister som har föranlett kapitaltillägget.</w:t>
      </w:r>
    </w:p>
    <w:p w14:paraId="74CA3F81" w14:textId="77777777" w:rsidR="002734C2" w:rsidRPr="00261504" w:rsidRDefault="002734C2" w:rsidP="002734C2">
      <w:pPr>
        <w:pStyle w:val="Brdtextmedindrag"/>
      </w:pPr>
    </w:p>
    <w:p w14:paraId="0DF3312D" w14:textId="77777777" w:rsidR="002734C2" w:rsidRPr="006D59CD" w:rsidRDefault="002734C2" w:rsidP="002734C2">
      <w:pPr>
        <w:pStyle w:val="Brdtext"/>
      </w:pPr>
      <w:r>
        <w:rPr>
          <w:b/>
        </w:rPr>
        <w:t>16</w:t>
      </w:r>
      <w:r w:rsidRPr="006D59CD">
        <w:rPr>
          <w:b/>
        </w:rPr>
        <w:t> §</w:t>
      </w:r>
      <w:r w:rsidRPr="006D59CD">
        <w:t>    </w:t>
      </w:r>
      <w:r w:rsidRPr="000A7C2D">
        <w:t>Ett beslut om kapitaltillägg ska omprövas minst en gång</w:t>
      </w:r>
      <w:r w:rsidRPr="006D59CD">
        <w:t xml:space="preserve"> </w:t>
      </w:r>
      <w:r w:rsidRPr="000A7C2D">
        <w:t>per år. Beslutet ska ändras när de förhållanden som låg till</w:t>
      </w:r>
      <w:r>
        <w:t xml:space="preserve"> </w:t>
      </w:r>
      <w:r w:rsidRPr="000A7C2D">
        <w:t>grund för beslutet har ändrats.</w:t>
      </w:r>
    </w:p>
    <w:p w14:paraId="45B241D2" w14:textId="77777777" w:rsidR="002734C2" w:rsidRDefault="002734C2" w:rsidP="002734C2">
      <w:pPr>
        <w:pStyle w:val="Rubrik4utannumrering"/>
      </w:pPr>
      <w:r>
        <w:t>Avgifter</w:t>
      </w:r>
    </w:p>
    <w:p w14:paraId="6293F126" w14:textId="77777777" w:rsidR="002734C2" w:rsidRPr="000A7C2D" w:rsidRDefault="002734C2" w:rsidP="002734C2">
      <w:pPr>
        <w:pStyle w:val="Brdtext"/>
        <w:rPr>
          <w:rStyle w:val="BrdtextmedindragChar"/>
        </w:rPr>
      </w:pPr>
      <w:r>
        <w:rPr>
          <w:b/>
        </w:rPr>
        <w:t>17</w:t>
      </w:r>
      <w:r w:rsidRPr="00640C08">
        <w:rPr>
          <w:b/>
        </w:rPr>
        <w:t> §</w:t>
      </w:r>
      <w:r w:rsidRPr="00640C08">
        <w:t>    </w:t>
      </w:r>
      <w:r>
        <w:rPr>
          <w:rStyle w:val="BrdtextmedindragChar"/>
        </w:rPr>
        <w:t>Tjänstepensions</w:t>
      </w:r>
      <w:r w:rsidRPr="000A7C2D">
        <w:rPr>
          <w:rStyle w:val="BrdtextmedindragChar"/>
        </w:rPr>
        <w:t>företag ska med avgifter bidra till att täcka</w:t>
      </w:r>
      <w:r>
        <w:rPr>
          <w:rStyle w:val="BrdtextmedindragChar"/>
        </w:rPr>
        <w:t xml:space="preserve"> </w:t>
      </w:r>
      <w:r w:rsidRPr="000A7C2D">
        <w:rPr>
          <w:rStyle w:val="BrdtextmedindragChar"/>
        </w:rPr>
        <w:t>kost</w:t>
      </w:r>
      <w:r>
        <w:rPr>
          <w:rStyle w:val="BrdtextmedindragChar"/>
        </w:rPr>
        <w:softHyphen/>
      </w:r>
      <w:r w:rsidRPr="000A7C2D">
        <w:rPr>
          <w:rStyle w:val="BrdtextmedindragChar"/>
        </w:rPr>
        <w:t>naderna för Finansinspektionens verksamhet samt</w:t>
      </w:r>
      <w:r>
        <w:rPr>
          <w:rStyle w:val="BrdtextmedindragChar"/>
        </w:rPr>
        <w:t xml:space="preserve"> </w:t>
      </w:r>
      <w:r w:rsidRPr="000A7C2D">
        <w:rPr>
          <w:rStyle w:val="BrdtextmedindragChar"/>
        </w:rPr>
        <w:t>Statistiska central</w:t>
      </w:r>
      <w:r>
        <w:rPr>
          <w:rStyle w:val="BrdtextmedindragChar"/>
        </w:rPr>
        <w:softHyphen/>
      </w:r>
      <w:r w:rsidRPr="000A7C2D">
        <w:rPr>
          <w:rStyle w:val="BrdtextmedindragChar"/>
        </w:rPr>
        <w:t>byråns verksamhet enligt lagen (2014:484)</w:t>
      </w:r>
      <w:r>
        <w:rPr>
          <w:rStyle w:val="BrdtextmedindragChar"/>
        </w:rPr>
        <w:t xml:space="preserve"> </w:t>
      </w:r>
      <w:r w:rsidRPr="000A7C2D">
        <w:rPr>
          <w:rStyle w:val="BrdtextmedindragChar"/>
        </w:rPr>
        <w:t>om en databas för övervakning av och tillsyn över</w:t>
      </w:r>
      <w:r>
        <w:rPr>
          <w:rStyle w:val="BrdtextmedindragChar"/>
        </w:rPr>
        <w:t xml:space="preserve"> </w:t>
      </w:r>
      <w:r w:rsidRPr="000A7C2D">
        <w:rPr>
          <w:rStyle w:val="BrdtextmedindragChar"/>
        </w:rPr>
        <w:t>finansmarknaderna.</w:t>
      </w:r>
    </w:p>
    <w:p w14:paraId="6097332B" w14:textId="77777777" w:rsidR="002734C2" w:rsidRDefault="002734C2" w:rsidP="002734C2">
      <w:pPr>
        <w:pStyle w:val="Rubrik4utannumrering"/>
      </w:pPr>
      <w:r>
        <w:t>Rätt att meddela föreskrifter</w:t>
      </w:r>
    </w:p>
    <w:p w14:paraId="2392D5D5" w14:textId="77777777" w:rsidR="002734C2" w:rsidRDefault="002734C2" w:rsidP="002734C2">
      <w:pPr>
        <w:pStyle w:val="Brdtext"/>
      </w:pPr>
      <w:r>
        <w:rPr>
          <w:b/>
        </w:rPr>
        <w:t>18 §</w:t>
      </w:r>
      <w:r w:rsidRPr="00640C08">
        <w:t>    </w:t>
      </w:r>
      <w:r w:rsidRPr="004C24C1">
        <w:t xml:space="preserve">Regeringen eller den myndighet som regeringen bestämmer får meddela föreskrifter om </w:t>
      </w:r>
    </w:p>
    <w:p w14:paraId="532224B8" w14:textId="77777777" w:rsidR="002734C2" w:rsidRDefault="002734C2" w:rsidP="002734C2">
      <w:pPr>
        <w:pStyle w:val="Brdtextmedindrag"/>
      </w:pPr>
      <w:r>
        <w:t>1. </w:t>
      </w:r>
      <w:r w:rsidRPr="004C24C1">
        <w:t xml:space="preserve">vilka upplysningar ett tjänstepensionsföretag ska lämna till </w:t>
      </w:r>
      <w:r w:rsidRPr="000A7C2D">
        <w:t>Finans</w:t>
      </w:r>
      <w:r>
        <w:softHyphen/>
      </w:r>
      <w:r w:rsidRPr="000A7C2D">
        <w:t>inspektionen</w:t>
      </w:r>
      <w:r w:rsidRPr="004C24C1">
        <w:t xml:space="preserve"> enligt 5 §</w:t>
      </w:r>
      <w:r>
        <w:t xml:space="preserve"> och</w:t>
      </w:r>
      <w:r w:rsidRPr="00B7700A">
        <w:t xml:space="preserve"> när de ska lämnas</w:t>
      </w:r>
      <w:r>
        <w:t>, och</w:t>
      </w:r>
    </w:p>
    <w:p w14:paraId="5FE7869A" w14:textId="77777777" w:rsidR="002734C2" w:rsidRPr="001F27F5" w:rsidRDefault="002734C2" w:rsidP="002734C2">
      <w:pPr>
        <w:pStyle w:val="Brdtextmedindrag"/>
      </w:pPr>
      <w:r>
        <w:t>2. att vissa uppgifter som enligt 5 § ska lämnas till Finansinspektionen i stället ska lämnas till Statistiska centralbyrån.</w:t>
      </w:r>
    </w:p>
    <w:p w14:paraId="5023A107" w14:textId="77777777" w:rsidR="002734C2" w:rsidRDefault="002734C2" w:rsidP="002734C2">
      <w:pPr>
        <w:pStyle w:val="Brdtextmedindrag"/>
      </w:pPr>
      <w:r>
        <w:t>Regeringen får meddela föreskrifter om sådana avgifter som avses i 17 §.</w:t>
      </w:r>
    </w:p>
    <w:p w14:paraId="01E576A5" w14:textId="77777777" w:rsidR="002734C2" w:rsidRDefault="002734C2" w:rsidP="002734C2">
      <w:pPr>
        <w:pStyle w:val="Brdtextmedindrag"/>
      </w:pPr>
      <w:r>
        <w:t>Regeringen eller den myndighet som regeringen bestämmer kan med stöd av 8 kap. 7 § regeringsformen meddela föreskrifter om hur upplys</w:t>
      </w:r>
      <w:r>
        <w:softHyphen/>
        <w:t>ningar ska lämnas enligt 5 §.</w:t>
      </w:r>
    </w:p>
    <w:p w14:paraId="5B053709" w14:textId="77777777" w:rsidR="002734C2" w:rsidRDefault="002734C2" w:rsidP="00BD2A5A">
      <w:pPr>
        <w:pStyle w:val="Rubrik3utannumrering"/>
      </w:pPr>
      <w:r>
        <w:t>15 kap. Ingripanden och andra åtgärder</w:t>
      </w:r>
    </w:p>
    <w:p w14:paraId="721D3CB8" w14:textId="77777777" w:rsidR="002734C2" w:rsidRPr="004B08EF" w:rsidRDefault="002734C2" w:rsidP="002734C2">
      <w:pPr>
        <w:pStyle w:val="Rubrik4utannumrering"/>
        <w:spacing w:before="0"/>
      </w:pPr>
      <w:r>
        <w:t>Grundläggande bestämmelser om ingripande mot tjänstepensionsföretag</w:t>
      </w:r>
    </w:p>
    <w:p w14:paraId="66AF57A0" w14:textId="77777777" w:rsidR="002734C2" w:rsidRDefault="002734C2" w:rsidP="002734C2">
      <w:pPr>
        <w:pStyle w:val="Rubrik5utannumrering"/>
        <w:spacing w:before="0"/>
      </w:pPr>
      <w:r>
        <w:t>När Finansinspektionen ska ingripa</w:t>
      </w:r>
    </w:p>
    <w:p w14:paraId="6FC18DD5" w14:textId="77777777" w:rsidR="002734C2" w:rsidRDefault="002734C2" w:rsidP="002734C2">
      <w:pPr>
        <w:pStyle w:val="Brdtext"/>
      </w:pPr>
      <w:r>
        <w:rPr>
          <w:b/>
        </w:rPr>
        <w:t>1 §</w:t>
      </w:r>
      <w:r w:rsidRPr="00640C08">
        <w:t>    </w:t>
      </w:r>
      <w:r>
        <w:t>Finansinspektionen</w:t>
      </w:r>
      <w:r w:rsidRPr="001E209B">
        <w:t xml:space="preserve"> ska ingripa om </w:t>
      </w:r>
    </w:p>
    <w:p w14:paraId="6F6B161E" w14:textId="77777777" w:rsidR="002734C2" w:rsidRDefault="002734C2" w:rsidP="00BD2A5A">
      <w:pPr>
        <w:pStyle w:val="Brdtextmedindrag"/>
      </w:pPr>
      <w:r w:rsidRPr="001E209B">
        <w:t>1.</w:t>
      </w:r>
      <w:r>
        <w:t> </w:t>
      </w:r>
      <w:r w:rsidRPr="001E209B">
        <w:t xml:space="preserve">ett </w:t>
      </w:r>
      <w:r>
        <w:t>tjänstepensionsföretag</w:t>
      </w:r>
      <w:r w:rsidRPr="001E209B">
        <w:t xml:space="preserve"> har åsidosatt sina skyldigheter enligt denna lag, andra författningar s</w:t>
      </w:r>
      <w:r>
        <w:t xml:space="preserve">om reglerar företagets </w:t>
      </w:r>
      <w:r w:rsidRPr="001E209B">
        <w:t>verksamhet, före</w:t>
      </w:r>
      <w:r>
        <w:softHyphen/>
      </w:r>
      <w:r w:rsidRPr="001E209B">
        <w:t xml:space="preserve">tagets bolagsordning eller stadgar eller företagets </w:t>
      </w:r>
      <w:r>
        <w:t>försäkrings</w:t>
      </w:r>
      <w:r w:rsidRPr="001E209B">
        <w:t>tekniska riktlinjer, b</w:t>
      </w:r>
      <w:r>
        <w:t>eräkningsunderlag, investerings</w:t>
      </w:r>
      <w:r w:rsidRPr="001E209B">
        <w:t xml:space="preserve">riktlinjer eller </w:t>
      </w:r>
      <w:r>
        <w:t>styrdokument</w:t>
      </w:r>
      <w:r w:rsidRPr="001E209B">
        <w:t xml:space="preserve"> för hantering av intressekonflikter eller </w:t>
      </w:r>
      <w:r>
        <w:t xml:space="preserve">andra </w:t>
      </w:r>
      <w:r w:rsidRPr="001E209B">
        <w:t>sådana styrdokument som har sin grund i författningar som</w:t>
      </w:r>
      <w:r>
        <w:t xml:space="preserve"> reglerar företagets verksamhet, </w:t>
      </w:r>
    </w:p>
    <w:p w14:paraId="7A3C72E8" w14:textId="77777777" w:rsidR="002734C2" w:rsidRDefault="002734C2" w:rsidP="00BD2A5A">
      <w:pPr>
        <w:pStyle w:val="Brdtextmedindrag"/>
      </w:pPr>
      <w:r w:rsidRPr="001E209B">
        <w:t>2.</w:t>
      </w:r>
      <w:r>
        <w:t> </w:t>
      </w:r>
      <w:r w:rsidRPr="001E209B">
        <w:t xml:space="preserve">bolagsordningen, stadgarna, de </w:t>
      </w:r>
      <w:r>
        <w:t>försäkrings</w:t>
      </w:r>
      <w:r w:rsidRPr="001E209B">
        <w:t>te</w:t>
      </w:r>
      <w:r>
        <w:t>kniska riktlinjerna, beräkningsunderlaget</w:t>
      </w:r>
      <w:r w:rsidRPr="001E209B">
        <w:t xml:space="preserve">, investeringsriktlinjerna, </w:t>
      </w:r>
      <w:r>
        <w:t>styrdokumentet</w:t>
      </w:r>
      <w:r w:rsidRPr="001E209B">
        <w:t xml:space="preserve"> för hantering av intressekonflikter eller</w:t>
      </w:r>
      <w:r>
        <w:t xml:space="preserve"> de övriga</w:t>
      </w:r>
      <w:r w:rsidRPr="001E209B">
        <w:t xml:space="preserve"> styrdokumenten inte längre är tillfredsställande med hänsyn till omfattningen och arten av företagets verksamhet, eller </w:t>
      </w:r>
    </w:p>
    <w:p w14:paraId="7C1131C7" w14:textId="77777777" w:rsidR="002734C2" w:rsidRDefault="002734C2" w:rsidP="002734C2">
      <w:pPr>
        <w:pStyle w:val="Brdtextmedindrag"/>
      </w:pPr>
      <w:r w:rsidRPr="001E209B">
        <w:t>3.</w:t>
      </w:r>
      <w:r>
        <w:t> försäkringsbeståndet</w:t>
      </w:r>
      <w:r w:rsidRPr="001E209B">
        <w:t xml:space="preserve"> inte är tillräckligt för </w:t>
      </w:r>
      <w:r w:rsidRPr="000A3C5B">
        <w:t>den riskutjämning som krävs</w:t>
      </w:r>
      <w:r w:rsidRPr="001E209B">
        <w:t>.</w:t>
      </w:r>
    </w:p>
    <w:p w14:paraId="3AAF971B" w14:textId="65C3574D" w:rsidR="002734C2" w:rsidRDefault="002734C2" w:rsidP="00BD2A5A">
      <w:pPr>
        <w:pStyle w:val="Brdtextmedindrag"/>
      </w:pPr>
      <w:r w:rsidRPr="00DB7FAC">
        <w:lastRenderedPageBreak/>
        <w:t>Om e</w:t>
      </w:r>
      <w:r>
        <w:t>tt tjänstepensionsföretag</w:t>
      </w:r>
      <w:r w:rsidRPr="00DB7FAC">
        <w:t xml:space="preserve"> driver </w:t>
      </w:r>
      <w:r>
        <w:t xml:space="preserve">gränsöverskridande </w:t>
      </w:r>
      <w:r w:rsidRPr="00DB7FAC">
        <w:t>verksamhet och före</w:t>
      </w:r>
      <w:r>
        <w:t>taget</w:t>
      </w:r>
      <w:r w:rsidRPr="00DB7FAC">
        <w:t xml:space="preserve"> inte rättar sig efter </w:t>
      </w:r>
      <w:r>
        <w:t>ett föreläggande om rättelse som Finansinspektionen</w:t>
      </w:r>
      <w:r w:rsidRPr="00DB7FAC">
        <w:t xml:space="preserve"> eller </w:t>
      </w:r>
      <w:r>
        <w:t xml:space="preserve">en </w:t>
      </w:r>
      <w:r w:rsidRPr="00DB7FAC">
        <w:t>behörig myndighet</w:t>
      </w:r>
      <w:r>
        <w:t xml:space="preserve"> i det andra landet har beslutat</w:t>
      </w:r>
      <w:r w:rsidRPr="00DB7FAC">
        <w:t>, ska inspektionen vidta de åtgärder som behövs för att för</w:t>
      </w:r>
      <w:r>
        <w:softHyphen/>
      </w:r>
      <w:r w:rsidRPr="00DB7FAC">
        <w:t xml:space="preserve">hindra fortsatta överträdelser. </w:t>
      </w:r>
      <w:r>
        <w:t>Finansinspektionen</w:t>
      </w:r>
      <w:r w:rsidRPr="00DB7FAC">
        <w:t xml:space="preserve"> ska underrätta den behöriga myndig</w:t>
      </w:r>
      <w:r>
        <w:softHyphen/>
      </w:r>
      <w:r w:rsidRPr="00DB7FAC">
        <w:t xml:space="preserve">heten </w:t>
      </w:r>
      <w:r>
        <w:t xml:space="preserve">i det andra landet </w:t>
      </w:r>
      <w:r w:rsidRPr="00DB7FAC">
        <w:t>om vilka åtgärder som vidtas.</w:t>
      </w:r>
    </w:p>
    <w:p w14:paraId="7D44AB5D" w14:textId="77777777" w:rsidR="002734C2" w:rsidRPr="001E209B" w:rsidRDefault="002734C2" w:rsidP="002734C2">
      <w:pPr>
        <w:pStyle w:val="Rubrik5utannumrering"/>
      </w:pPr>
      <w:r>
        <w:t>Hur Finansinspektionen ska ingripa</w:t>
      </w:r>
    </w:p>
    <w:p w14:paraId="4E6F16B4" w14:textId="77777777" w:rsidR="002734C2" w:rsidRDefault="002734C2" w:rsidP="002734C2">
      <w:pPr>
        <w:pStyle w:val="Brdtext"/>
      </w:pPr>
      <w:r>
        <w:rPr>
          <w:b/>
        </w:rPr>
        <w:t>2 §</w:t>
      </w:r>
      <w:r w:rsidRPr="00640C08">
        <w:t>    </w:t>
      </w:r>
      <w:r>
        <w:t>Ett i</w:t>
      </w:r>
      <w:r w:rsidRPr="00F9170A">
        <w:t xml:space="preserve">ngripande med stöd av </w:t>
      </w:r>
      <w:r>
        <w:t>1 §</w:t>
      </w:r>
      <w:r w:rsidRPr="00F9170A">
        <w:t xml:space="preserve"> sker genom </w:t>
      </w:r>
      <w:r>
        <w:t>beslut om</w:t>
      </w:r>
    </w:p>
    <w:p w14:paraId="16C6E46A" w14:textId="77777777" w:rsidR="002734C2" w:rsidRDefault="002734C2" w:rsidP="002734C2">
      <w:pPr>
        <w:pStyle w:val="Brdtextmedindrag"/>
      </w:pPr>
      <w:r>
        <w:t>1. </w:t>
      </w:r>
      <w:r w:rsidRPr="00F9170A">
        <w:t>föreläggande att inom viss tid</w:t>
      </w:r>
      <w:r>
        <w:t xml:space="preserve"> vidta en viss åtgärd eller upphöra med ett visst agerande,</w:t>
      </w:r>
      <w:r w:rsidRPr="00F9170A">
        <w:t xml:space="preserve"> </w:t>
      </w:r>
    </w:p>
    <w:p w14:paraId="673574FF" w14:textId="77777777" w:rsidR="002734C2" w:rsidRDefault="002734C2" w:rsidP="002734C2">
      <w:pPr>
        <w:pStyle w:val="Brdtextmedindrag"/>
      </w:pPr>
      <w:r>
        <w:t>2. </w:t>
      </w:r>
      <w:r w:rsidRPr="00F9170A">
        <w:t>förbud</w:t>
      </w:r>
      <w:r>
        <w:t xml:space="preserve"> </w:t>
      </w:r>
      <w:r w:rsidRPr="00F9170A">
        <w:t>att verkställa beslut</w:t>
      </w:r>
      <w:r>
        <w:t>,</w:t>
      </w:r>
      <w:r w:rsidRPr="00F9170A">
        <w:t xml:space="preserve"> eller</w:t>
      </w:r>
    </w:p>
    <w:p w14:paraId="08D64736" w14:textId="77777777" w:rsidR="002734C2" w:rsidRDefault="002734C2" w:rsidP="002734C2">
      <w:pPr>
        <w:pStyle w:val="Brdtextmedindrag"/>
      </w:pPr>
      <w:r>
        <w:t>3. </w:t>
      </w:r>
      <w:r w:rsidRPr="00F9170A">
        <w:t>anmärkning.</w:t>
      </w:r>
      <w:r>
        <w:t xml:space="preserve"> </w:t>
      </w:r>
    </w:p>
    <w:p w14:paraId="1F769DAA" w14:textId="77777777" w:rsidR="002734C2" w:rsidRDefault="002734C2" w:rsidP="002734C2">
      <w:pPr>
        <w:pStyle w:val="Brdtextmedindrag"/>
      </w:pPr>
      <w:r>
        <w:t>Finansinspektionen</w:t>
      </w:r>
      <w:r w:rsidRPr="00F9170A">
        <w:t xml:space="preserve"> får också med stöd av </w:t>
      </w:r>
      <w:r>
        <w:t>10 §</w:t>
      </w:r>
      <w:r w:rsidRPr="00F9170A">
        <w:t xml:space="preserve"> be</w:t>
      </w:r>
      <w:r>
        <w:softHyphen/>
      </w:r>
      <w:r w:rsidRPr="00F9170A">
        <w:t>gränsa ett</w:t>
      </w:r>
      <w:r>
        <w:t xml:space="preserve"> tjänstepen</w:t>
      </w:r>
      <w:r>
        <w:softHyphen/>
        <w:t>sions</w:t>
      </w:r>
      <w:r w:rsidRPr="00F9170A">
        <w:t>företags förfoganderätt eller förbjuda företaget</w:t>
      </w:r>
      <w:r>
        <w:t xml:space="preserve"> </w:t>
      </w:r>
      <w:r w:rsidRPr="00F9170A">
        <w:t>att förfoga över sina tillgångar i Sverige.</w:t>
      </w:r>
    </w:p>
    <w:p w14:paraId="248B3B55" w14:textId="77777777" w:rsidR="002734C2" w:rsidRDefault="002734C2" w:rsidP="002734C2">
      <w:pPr>
        <w:pStyle w:val="Brdtextmedindrag"/>
      </w:pPr>
      <w:r w:rsidRPr="00F9170A">
        <w:t xml:space="preserve">Om en överträdelse är allvarlig ska </w:t>
      </w:r>
      <w:r>
        <w:t>tjänstepensionsföretaget</w:t>
      </w:r>
      <w:r w:rsidRPr="00F9170A">
        <w:t>s</w:t>
      </w:r>
      <w:r>
        <w:t xml:space="preserve"> </w:t>
      </w:r>
      <w:r w:rsidRPr="00F9170A">
        <w:t>tillstånd återkallas eller, om det är tillräckligt, varning</w:t>
      </w:r>
      <w:r>
        <w:t xml:space="preserve"> </w:t>
      </w:r>
      <w:r w:rsidRPr="00F9170A">
        <w:t>meddelas.</w:t>
      </w:r>
    </w:p>
    <w:p w14:paraId="0C6FE4AE" w14:textId="77777777" w:rsidR="002734C2" w:rsidRDefault="002734C2" w:rsidP="002734C2">
      <w:pPr>
        <w:pStyle w:val="Rubrik5utannumrering"/>
      </w:pPr>
      <w:r>
        <w:t>Omständigheter som ska beaktas och Finansinspektionens möjligheter att avstå från ingripande</w:t>
      </w:r>
    </w:p>
    <w:p w14:paraId="3BA48E8D" w14:textId="77777777" w:rsidR="002734C2" w:rsidRDefault="002734C2" w:rsidP="002734C2">
      <w:pPr>
        <w:pStyle w:val="Brdtext"/>
      </w:pPr>
      <w:r>
        <w:rPr>
          <w:b/>
        </w:rPr>
        <w:t>3</w:t>
      </w:r>
      <w:r w:rsidRPr="00640C08">
        <w:rPr>
          <w:b/>
        </w:rPr>
        <w:t> §</w:t>
      </w:r>
      <w:r w:rsidRPr="00640C08">
        <w:t>    </w:t>
      </w:r>
      <w:r w:rsidRPr="000A7C2D">
        <w:t>Vid valet av ingripande ska Finansinspektionen ta hänsyn till hur allvarlig överträdelsen är och hur länge den har pågått. Särskild hänsyn ska tas till skador som har</w:t>
      </w:r>
      <w:r>
        <w:t xml:space="preserve"> uppstått och graden av ansvar.</w:t>
      </w:r>
    </w:p>
    <w:p w14:paraId="32FD7890" w14:textId="77777777" w:rsidR="002734C2" w:rsidRDefault="002734C2" w:rsidP="00BD2A5A">
      <w:pPr>
        <w:pStyle w:val="Brdtextmedindrag"/>
      </w:pPr>
      <w:r w:rsidRPr="000A7C2D">
        <w:t xml:space="preserve">I försvårande riktning ska det beaktas om </w:t>
      </w:r>
      <w:r>
        <w:t>tjänstepensions</w:t>
      </w:r>
      <w:r w:rsidRPr="000A7C2D">
        <w:t>företaget tidigare har begått en överträdelse.</w:t>
      </w:r>
    </w:p>
    <w:p w14:paraId="4106EEC6" w14:textId="77777777" w:rsidR="002734C2" w:rsidRDefault="002734C2" w:rsidP="00BD2A5A">
      <w:pPr>
        <w:pStyle w:val="Brdtextmedindrag"/>
      </w:pPr>
      <w:r w:rsidRPr="000A7C2D">
        <w:t>I förmildra</w:t>
      </w:r>
      <w:r>
        <w:t>nde riktning ska det beaktas om</w:t>
      </w:r>
    </w:p>
    <w:p w14:paraId="42030031" w14:textId="77777777" w:rsidR="002734C2" w:rsidRDefault="002734C2" w:rsidP="00BD2A5A">
      <w:pPr>
        <w:pStyle w:val="Brdtextmedindrag"/>
      </w:pPr>
      <w:r>
        <w:t>1. </w:t>
      </w:r>
      <w:r w:rsidRPr="000A7C2D">
        <w:t>företaget i väsentlig utsträckning genom ett aktivt samarbete har underlättat Fin</w:t>
      </w:r>
      <w:r>
        <w:t>ansinspektionens utredning, och</w:t>
      </w:r>
    </w:p>
    <w:p w14:paraId="01918753" w14:textId="03807ECA" w:rsidR="00340A29" w:rsidRDefault="002734C2" w:rsidP="00BD2A5A">
      <w:pPr>
        <w:pStyle w:val="Brdtextmedindrag"/>
      </w:pPr>
      <w:r>
        <w:t>2. </w:t>
      </w:r>
      <w:r w:rsidRPr="000A7C2D">
        <w:t>företaget snabbt har upphört med överträdelsen sedan den anmälts till eller påtalats av Finansinspektionen.</w:t>
      </w:r>
      <w:r w:rsidR="00340A29">
        <w:t xml:space="preserve"> </w:t>
      </w:r>
    </w:p>
    <w:p w14:paraId="738CB8F0" w14:textId="77777777" w:rsidR="000568B7" w:rsidRDefault="000568B7" w:rsidP="00BD2A5A">
      <w:pPr>
        <w:pStyle w:val="Brdtextmedindrag"/>
      </w:pPr>
    </w:p>
    <w:p w14:paraId="76E38A68" w14:textId="77777777" w:rsidR="002734C2" w:rsidRDefault="002734C2" w:rsidP="00AD7409">
      <w:pPr>
        <w:pStyle w:val="Brdtext"/>
      </w:pPr>
      <w:r>
        <w:rPr>
          <w:b/>
        </w:rPr>
        <w:t>4</w:t>
      </w:r>
      <w:r w:rsidRPr="00640C08">
        <w:rPr>
          <w:b/>
        </w:rPr>
        <w:t> §</w:t>
      </w:r>
      <w:r w:rsidRPr="00640C08">
        <w:t>    </w:t>
      </w:r>
      <w:r w:rsidRPr="000A7C2D">
        <w:t>Finansinspektion</w:t>
      </w:r>
      <w:r>
        <w:t>en får avstå från ingripande om</w:t>
      </w:r>
    </w:p>
    <w:p w14:paraId="1241C061" w14:textId="77777777" w:rsidR="002734C2" w:rsidRDefault="002734C2" w:rsidP="00BD2A5A">
      <w:pPr>
        <w:pStyle w:val="Brdtextmedindrag"/>
      </w:pPr>
      <w:r>
        <w:t>1. </w:t>
      </w:r>
      <w:r w:rsidRPr="000A7C2D">
        <w:t>en överträ</w:t>
      </w:r>
      <w:r>
        <w:t>delse är ringa eller ursäktlig,</w:t>
      </w:r>
    </w:p>
    <w:p w14:paraId="7F7E01CE" w14:textId="77777777" w:rsidR="002734C2" w:rsidRDefault="002734C2" w:rsidP="00BD2A5A">
      <w:pPr>
        <w:pStyle w:val="Brdtextmedindrag"/>
      </w:pPr>
      <w:r w:rsidRPr="000A7C2D">
        <w:t>2.</w:t>
      </w:r>
      <w:r>
        <w:t> tjänstepensions</w:t>
      </w:r>
      <w:r w:rsidRPr="000A7C2D">
        <w:t>företaget gör rättelse</w:t>
      </w:r>
      <w:r>
        <w:t>, eller</w:t>
      </w:r>
    </w:p>
    <w:p w14:paraId="2018415C" w14:textId="77777777" w:rsidR="002734C2" w:rsidRDefault="002734C2" w:rsidP="00BD2A5A">
      <w:pPr>
        <w:pStyle w:val="Brdtextmedindrag"/>
      </w:pPr>
      <w:r w:rsidRPr="00567722">
        <w:t>3.</w:t>
      </w:r>
      <w:r>
        <w:t> </w:t>
      </w:r>
      <w:r w:rsidRPr="000A7C2D">
        <w:t>någon annan myndighet har vidtagit åtgärder mot företaget och dessa åtgärder bedöms tillräckliga.</w:t>
      </w:r>
    </w:p>
    <w:p w14:paraId="5D903445" w14:textId="77777777" w:rsidR="002734C2" w:rsidRDefault="002734C2" w:rsidP="002734C2">
      <w:pPr>
        <w:pStyle w:val="Rubrik4utannumrering"/>
      </w:pPr>
      <w:r>
        <w:t>Åtgärder vid bristande uppfyllelse av det riskkänsliga kapitalkravet</w:t>
      </w:r>
    </w:p>
    <w:p w14:paraId="003230B5" w14:textId="645DE165" w:rsidR="002734C2" w:rsidRDefault="002734C2" w:rsidP="00BD2A5A">
      <w:pPr>
        <w:pStyle w:val="Brdtext"/>
      </w:pPr>
      <w:r>
        <w:rPr>
          <w:b/>
        </w:rPr>
        <w:t>5 §</w:t>
      </w:r>
      <w:r w:rsidRPr="00640C08">
        <w:t>    </w:t>
      </w:r>
      <w:r>
        <w:t>Om ett tjänstepensionsföretag inte uppfyller det riskkänsliga kapital</w:t>
      </w:r>
      <w:r>
        <w:softHyphen/>
        <w:t xml:space="preserve">kravet </w:t>
      </w:r>
      <w:r w:rsidRPr="000A3C5B">
        <w:t>enligt</w:t>
      </w:r>
      <w:r>
        <w:t xml:space="preserve"> 8 kap. 1–6 §§, i förekommande fall efter beslut om kapital</w:t>
      </w:r>
      <w:r w:rsidR="00A914E9">
        <w:softHyphen/>
      </w:r>
      <w:r>
        <w:t>tillägg enligt 14 kap., ska företaget inom två månader från det att bristen upptäcktes</w:t>
      </w:r>
    </w:p>
    <w:p w14:paraId="208349FA" w14:textId="77777777" w:rsidR="002734C2" w:rsidRDefault="002734C2" w:rsidP="00BD2A5A">
      <w:pPr>
        <w:pStyle w:val="Brdtextmedindrag"/>
      </w:pPr>
      <w:r>
        <w:t>1. upprätta en åtgärdsplan för att åter uppfylla det riskkänsliga kapital</w:t>
      </w:r>
      <w:r>
        <w:softHyphen/>
        <w:t xml:space="preserve">kravet </w:t>
      </w:r>
      <w:r w:rsidRPr="00410381">
        <w:t>inom högst tolv månader</w:t>
      </w:r>
      <w:r>
        <w:t xml:space="preserve"> från samma tidpunkt, och</w:t>
      </w:r>
    </w:p>
    <w:p w14:paraId="67B9B477" w14:textId="77777777" w:rsidR="002734C2" w:rsidRDefault="002734C2" w:rsidP="002734C2">
      <w:pPr>
        <w:pStyle w:val="Brdtextmedindrag"/>
      </w:pPr>
      <w:r>
        <w:t>2. överlämna planen till Finansinspektionen.</w:t>
      </w:r>
    </w:p>
    <w:p w14:paraId="5A4D2DBE" w14:textId="77777777" w:rsidR="002734C2" w:rsidRDefault="002734C2" w:rsidP="002734C2">
      <w:pPr>
        <w:pStyle w:val="Brdtextmedindrag"/>
      </w:pPr>
      <w:r>
        <w:t>Om ett tjänstepensionsföretag inte fullgör sina skyldigheter enligt första stycket, får inspektionen förelägga företaget att fullgöra skyldigheterna.</w:t>
      </w:r>
    </w:p>
    <w:p w14:paraId="5DE0BD2B" w14:textId="77777777" w:rsidR="002734C2" w:rsidRDefault="002734C2" w:rsidP="002734C2">
      <w:pPr>
        <w:pStyle w:val="Brdtextmedindrag"/>
      </w:pPr>
      <w:r>
        <w:lastRenderedPageBreak/>
        <w:t>Ett tjänstepensionsföretag ska vidta de åtgärder som anges i åtgärds</w:t>
      </w:r>
      <w:r>
        <w:softHyphen/>
        <w:t>planen.</w:t>
      </w:r>
    </w:p>
    <w:p w14:paraId="11C61116" w14:textId="77777777" w:rsidR="002734C2" w:rsidRDefault="002734C2" w:rsidP="002734C2">
      <w:pPr>
        <w:pStyle w:val="Brdtextmedindrag"/>
      </w:pPr>
    </w:p>
    <w:p w14:paraId="768A3322" w14:textId="77777777" w:rsidR="002734C2" w:rsidRDefault="002734C2" w:rsidP="002734C2">
      <w:pPr>
        <w:pStyle w:val="Brdtext"/>
      </w:pPr>
      <w:r>
        <w:rPr>
          <w:b/>
        </w:rPr>
        <w:t>6 §</w:t>
      </w:r>
      <w:r w:rsidRPr="00640C08">
        <w:t>    </w:t>
      </w:r>
      <w:r>
        <w:t xml:space="preserve">Om Finansinspektionen </w:t>
      </w:r>
      <w:r w:rsidRPr="000A3C5B">
        <w:t>anser</w:t>
      </w:r>
      <w:r>
        <w:t xml:space="preserve"> att åtgärderna i en åtgärdsplan som avses i 5 § första stycket 1 är otillräckliga, ska inspektionen före</w:t>
      </w:r>
      <w:r>
        <w:softHyphen/>
        <w:t xml:space="preserve">lägga tjänstepensionsföretaget att göra de ändringar i planen som krävs för att företaget, om planen följs, inom högst </w:t>
      </w:r>
      <w:r w:rsidRPr="00410381">
        <w:t>tolv månader</w:t>
      </w:r>
      <w:r>
        <w:t xml:space="preserve"> från det att bristen upptäcktes åter ska uppfylla det riskkänsliga kapitalkravet.</w:t>
      </w:r>
    </w:p>
    <w:p w14:paraId="2ED89DC2" w14:textId="77777777" w:rsidR="002734C2" w:rsidRDefault="002734C2" w:rsidP="002734C2">
      <w:pPr>
        <w:pStyle w:val="Brdtextmedindrag"/>
      </w:pPr>
      <w:r>
        <w:t>Om det är lämpligt, får Finansinspektionen genom ett eller flera beslut förlänga tidsfristen för ett tjänstepensionsföretag att enligt en sådan plan som avses i 5 § första stycket 1 åter uppfylla det riskkänsliga kapitalkravet med sammanlagt högst ett år och sex månader.</w:t>
      </w:r>
    </w:p>
    <w:p w14:paraId="4728DF70" w14:textId="77777777" w:rsidR="002734C2" w:rsidRDefault="002734C2" w:rsidP="002734C2">
      <w:pPr>
        <w:pStyle w:val="Brdtextmedindrag"/>
      </w:pPr>
      <w:r>
        <w:t>Vid prövningen av om förlängning ska ske och när tiden för en sådan förlängning fastställs, ska Finansinspektionen särskilt beakta i vilken grad den bristande uppfyllelsen av det riskkänsliga kapitalkravet beror på förhållanden som stått utanför tjänstepensions</w:t>
      </w:r>
      <w:r>
        <w:softHyphen/>
        <w:t xml:space="preserve">företagets kontroll och om företaget skäligen kunde förväntas räkna med </w:t>
      </w:r>
      <w:r w:rsidRPr="000A3C5B">
        <w:t>dem</w:t>
      </w:r>
      <w:r>
        <w:t>.</w:t>
      </w:r>
    </w:p>
    <w:p w14:paraId="06109BDD" w14:textId="77777777" w:rsidR="002734C2" w:rsidRDefault="002734C2" w:rsidP="002734C2">
      <w:pPr>
        <w:pStyle w:val="Brdtextmedindrag"/>
      </w:pPr>
    </w:p>
    <w:p w14:paraId="46382E66" w14:textId="5E611766" w:rsidR="002734C2" w:rsidRDefault="002734C2" w:rsidP="002734C2">
      <w:pPr>
        <w:pStyle w:val="Brdtext"/>
      </w:pPr>
      <w:r>
        <w:rPr>
          <w:b/>
        </w:rPr>
        <w:t>7 §</w:t>
      </w:r>
      <w:r w:rsidRPr="00640C08">
        <w:t>    </w:t>
      </w:r>
      <w:r>
        <w:t>Om ett tjänstepensionsföretag inte uppfyller det risk</w:t>
      </w:r>
      <w:r>
        <w:softHyphen/>
        <w:t>känsliga kapital</w:t>
      </w:r>
      <w:r w:rsidR="00A914E9">
        <w:softHyphen/>
      </w:r>
      <w:r>
        <w:t>kravet och det beror på synnerligen ogynnsamma marknads</w:t>
      </w:r>
      <w:r>
        <w:softHyphen/>
        <w:t>förhållanden som företaget inte skäligen kunde förväntas räkna med, får Finans</w:t>
      </w:r>
      <w:r w:rsidR="00A914E9">
        <w:softHyphen/>
      </w:r>
      <w:r>
        <w:t xml:space="preserve">inspektionen förlänga tidsfristen för företaget att enligt en sådan plan som avses i 5 § första stycket 1 åter uppfylla det riskkänsliga kapitalkravet. </w:t>
      </w:r>
      <w:r w:rsidRPr="000A3C5B">
        <w:t>Tidsfristen får förlängas med sammanlagt högst tolv år, genom ett eller flera beslut</w:t>
      </w:r>
      <w:r>
        <w:t>.</w:t>
      </w:r>
    </w:p>
    <w:p w14:paraId="7458D2F9" w14:textId="21A9FDA1" w:rsidR="002734C2" w:rsidRDefault="002734C2" w:rsidP="002734C2">
      <w:pPr>
        <w:pStyle w:val="Brdtextmedindrag"/>
      </w:pPr>
      <w:r>
        <w:t>Ett tjänstepensionsföretag ska under tidsfristen regelbundet ge in en lägesrapport om vilka åtgärder som har vidtagits och i vilken mån det risk</w:t>
      </w:r>
      <w:r w:rsidR="00A914E9">
        <w:softHyphen/>
      </w:r>
      <w:r>
        <w:t>känsliga kapitalkravet åter uppfyllts. Finansinspektionen ska i samband med beslut om förlängd tidsfrist också besluta hur ofta rapporten ska ges in. Inspektionen ska då särskilt beakta tiden för förlängning av tidsfristen. En lägesrapport ska inte ges in oftare än var tredje månad.</w:t>
      </w:r>
    </w:p>
    <w:p w14:paraId="0EA28515" w14:textId="77777777" w:rsidR="002734C2" w:rsidRDefault="002734C2" w:rsidP="002734C2">
      <w:pPr>
        <w:pStyle w:val="Brdtextmedindrag"/>
      </w:pPr>
      <w:r>
        <w:t>Om ett tjänstepensionsföretags lägesrapport visar att det inte har skett några väsentliga framsteg med att åter uppfylla det riskkänsliga kapital</w:t>
      </w:r>
      <w:r>
        <w:softHyphen/>
        <w:t>kravet från det att bristen konstaterades fram till dess att rapporten gavs in, ska Finansinspektionen besluta att den förlängda tidsfristen ska upphöra att gälla. Finansinspektionen får avstå från att fatta ett sådant beslut om det finns särskilda skäl.</w:t>
      </w:r>
    </w:p>
    <w:p w14:paraId="0BD83C64" w14:textId="77777777" w:rsidR="002734C2" w:rsidRDefault="002734C2" w:rsidP="002734C2">
      <w:pPr>
        <w:pStyle w:val="Rubrik4utannumrering"/>
      </w:pPr>
      <w:r>
        <w:t>Åtgärder vid bristande uppfyllelse av minimikapitalkrav eller garantibelopp</w:t>
      </w:r>
    </w:p>
    <w:p w14:paraId="01917FEE" w14:textId="77777777" w:rsidR="002734C2" w:rsidRDefault="002734C2" w:rsidP="002734C2">
      <w:pPr>
        <w:pStyle w:val="Brdtext"/>
      </w:pPr>
      <w:r>
        <w:rPr>
          <w:b/>
        </w:rPr>
        <w:t>8 §</w:t>
      </w:r>
      <w:r w:rsidRPr="00640C08">
        <w:t>    </w:t>
      </w:r>
      <w:r>
        <w:t>Om ett tjänstepensionsföretag inte uppfyller minimikapitalkravet enligt 8 kap. 7–12 §§ eller garantibeloppet enligt 8 kap. 13 §, ska företaget inom en månad från det att bristen upptäcktes</w:t>
      </w:r>
    </w:p>
    <w:p w14:paraId="45E57865" w14:textId="77777777" w:rsidR="002734C2" w:rsidRDefault="002734C2" w:rsidP="002734C2">
      <w:pPr>
        <w:pStyle w:val="Brdtextmedindrag"/>
      </w:pPr>
      <w:r>
        <w:t xml:space="preserve">1. upprätta en finansiell saneringsplan med åtgärder för att åter uppfylla minimikapitalkravet eller garantibeloppet </w:t>
      </w:r>
      <w:r w:rsidRPr="00410381">
        <w:t>inom högst tre månader</w:t>
      </w:r>
      <w:r>
        <w:t xml:space="preserve"> från samma tidpunkt, och </w:t>
      </w:r>
    </w:p>
    <w:p w14:paraId="0F48979B" w14:textId="77777777" w:rsidR="002734C2" w:rsidRDefault="002734C2" w:rsidP="002734C2">
      <w:pPr>
        <w:pStyle w:val="Brdtextmedindrag"/>
      </w:pPr>
      <w:r>
        <w:t>2. överlämna planen till Finansinspektionen.</w:t>
      </w:r>
    </w:p>
    <w:p w14:paraId="6EECDD3D" w14:textId="77777777" w:rsidR="002734C2" w:rsidRDefault="002734C2" w:rsidP="002734C2">
      <w:pPr>
        <w:pStyle w:val="Brdtextmedindrag"/>
      </w:pPr>
      <w:r>
        <w:t>Ett tjänstepensionsföretag ska vidta de åtgärder som anges i den finansiella saneringsplanen.</w:t>
      </w:r>
    </w:p>
    <w:p w14:paraId="0FF05564" w14:textId="77777777" w:rsidR="002734C2" w:rsidRDefault="002734C2" w:rsidP="002734C2">
      <w:pPr>
        <w:pStyle w:val="Brdtextmedindrag"/>
      </w:pPr>
    </w:p>
    <w:p w14:paraId="120883EB" w14:textId="4CAB7B3B" w:rsidR="002734C2" w:rsidRDefault="002734C2" w:rsidP="002734C2">
      <w:pPr>
        <w:pStyle w:val="Brdtext"/>
      </w:pPr>
      <w:r>
        <w:rPr>
          <w:b/>
        </w:rPr>
        <w:lastRenderedPageBreak/>
        <w:t>9 §</w:t>
      </w:r>
      <w:r w:rsidRPr="00640C08">
        <w:t>    </w:t>
      </w:r>
      <w:r w:rsidRPr="00C914B2">
        <w:t xml:space="preserve">Om </w:t>
      </w:r>
      <w:r>
        <w:t>Finansinspektionen</w:t>
      </w:r>
      <w:r w:rsidRPr="00C914B2">
        <w:t xml:space="preserve"> </w:t>
      </w:r>
      <w:r w:rsidRPr="000A3C5B">
        <w:t>anser</w:t>
      </w:r>
      <w:r w:rsidRPr="00C914B2">
        <w:t xml:space="preserve"> att</w:t>
      </w:r>
      <w:r>
        <w:t xml:space="preserve"> åtgärderna i en finansiell sanerings</w:t>
      </w:r>
      <w:r w:rsidR="00A914E9">
        <w:softHyphen/>
      </w:r>
      <w:r>
        <w:t>plan som avses i 8 §</w:t>
      </w:r>
      <w:r w:rsidRPr="00C914B2">
        <w:t xml:space="preserve"> är otillräckliga, ska </w:t>
      </w:r>
      <w:r>
        <w:t>Finansinspektionen</w:t>
      </w:r>
      <w:r w:rsidRPr="00C914B2">
        <w:t xml:space="preserve"> förelägga </w:t>
      </w:r>
      <w:r>
        <w:t>tjänstepensionsföretaget</w:t>
      </w:r>
      <w:r w:rsidRPr="00C914B2">
        <w:t xml:space="preserve"> att </w:t>
      </w:r>
      <w:r>
        <w:t>göra</w:t>
      </w:r>
      <w:r w:rsidRPr="00C914B2">
        <w:t xml:space="preserve"> de </w:t>
      </w:r>
      <w:r>
        <w:t>ändringar i planen</w:t>
      </w:r>
      <w:r w:rsidRPr="00C914B2">
        <w:t xml:space="preserve"> som enligt inspektionens mening krävs för att företaget</w:t>
      </w:r>
      <w:r>
        <w:t>, om planen följs,</w:t>
      </w:r>
      <w:r w:rsidRPr="00C914B2">
        <w:t xml:space="preserve"> inom </w:t>
      </w:r>
      <w:r>
        <w:t>tre</w:t>
      </w:r>
      <w:r w:rsidRPr="00C914B2">
        <w:t xml:space="preserve"> månader </w:t>
      </w:r>
      <w:r>
        <w:t xml:space="preserve">från det att bristen upptäcktes </w:t>
      </w:r>
      <w:r w:rsidRPr="00C914B2">
        <w:t xml:space="preserve">åter ska uppfylla </w:t>
      </w:r>
      <w:r>
        <w:t>minimi</w:t>
      </w:r>
      <w:r w:rsidRPr="00C914B2">
        <w:t>kapital</w:t>
      </w:r>
      <w:r>
        <w:softHyphen/>
      </w:r>
      <w:r w:rsidRPr="00C914B2">
        <w:t>kravet</w:t>
      </w:r>
      <w:r>
        <w:t xml:space="preserve"> eller garantibeloppet</w:t>
      </w:r>
      <w:r w:rsidRPr="00C914B2">
        <w:t>.</w:t>
      </w:r>
    </w:p>
    <w:p w14:paraId="6BB996C0" w14:textId="77777777" w:rsidR="002734C2" w:rsidRDefault="002734C2" w:rsidP="002734C2">
      <w:pPr>
        <w:pStyle w:val="Brdtextmedindrag"/>
      </w:pPr>
      <w:r>
        <w:t>Om det är lämpligt, får Finansinspektionen genom ett eller flera beslut förlänga tidsfristen enligt 8 § första stycket 1 med sammanlagt högst nio månader.</w:t>
      </w:r>
    </w:p>
    <w:p w14:paraId="49D92F6C" w14:textId="77777777" w:rsidR="002734C2" w:rsidRDefault="002734C2" w:rsidP="002734C2">
      <w:pPr>
        <w:pStyle w:val="Brdtextmedindrag"/>
      </w:pPr>
      <w:r>
        <w:t xml:space="preserve">Vid prövningen av om förlängning ska ske och när tiden för en sådan förlängning fastställs, ska Finansinspektionen särskilt beakta i vilken grad den bristande uppfyllelsen av minimikapitalkravet eller garantibeloppet beror på förhållanden som stått utanför tjänstepensionsföretagets kontroll och om företaget skäligen kunde förväntas räkna med </w:t>
      </w:r>
      <w:r w:rsidRPr="000A3C5B">
        <w:t>dem</w:t>
      </w:r>
      <w:r>
        <w:t>.</w:t>
      </w:r>
    </w:p>
    <w:p w14:paraId="2BFD1CD3" w14:textId="77777777" w:rsidR="002734C2" w:rsidRDefault="002734C2" w:rsidP="002734C2">
      <w:pPr>
        <w:pStyle w:val="Rubrik4utannumrering"/>
      </w:pPr>
      <w:r>
        <w:t>Förbud eller begränsning i rätten att förfoga över tillgångar</w:t>
      </w:r>
    </w:p>
    <w:p w14:paraId="28479548" w14:textId="77777777" w:rsidR="002734C2" w:rsidRDefault="002734C2" w:rsidP="002734C2">
      <w:pPr>
        <w:pStyle w:val="Brdtext"/>
      </w:pPr>
      <w:r>
        <w:rPr>
          <w:b/>
        </w:rPr>
        <w:t>10 §</w:t>
      </w:r>
      <w:r w:rsidRPr="00640C08">
        <w:t>    </w:t>
      </w:r>
      <w:r>
        <w:t>Finansinspektionen får begränsa ett tjänstepensionsföretags för</w:t>
      </w:r>
      <w:r>
        <w:softHyphen/>
        <w:t xml:space="preserve">foganderätt eller förbjuda företaget att förfoga över sina tillgångar i Sverige, om </w:t>
      </w:r>
    </w:p>
    <w:p w14:paraId="5D36C1B2" w14:textId="77777777" w:rsidR="002734C2" w:rsidRDefault="002734C2" w:rsidP="002734C2">
      <w:pPr>
        <w:pStyle w:val="Brdtextmedindrag"/>
      </w:pPr>
      <w:r>
        <w:t xml:space="preserve">1. företaget inte följer gällande bestämmelser om försäkringstekniska avsättningar, </w:t>
      </w:r>
    </w:p>
    <w:p w14:paraId="18B1C200" w14:textId="77777777" w:rsidR="002734C2" w:rsidRDefault="002734C2" w:rsidP="00BD2A5A">
      <w:pPr>
        <w:pStyle w:val="Brdtextmedindrag"/>
      </w:pPr>
      <w:r>
        <w:t xml:space="preserve">2. företaget inte uppfyller det riskkänsliga kapitalkravet </w:t>
      </w:r>
      <w:r w:rsidRPr="000A3C5B">
        <w:t>enligt</w:t>
      </w:r>
      <w:r>
        <w:t xml:space="preserve"> 8 kap. </w:t>
      </w:r>
      <w:r>
        <w:br/>
        <w:t xml:space="preserve">1–6 §§, i förekommande fall efter beslut om kapitaltillägg enligt 14 kap., och det </w:t>
      </w:r>
      <w:r w:rsidRPr="000A3C5B">
        <w:t>finns</w:t>
      </w:r>
      <w:r>
        <w:t xml:space="preserve"> särskilda omständigheter som ger anled</w:t>
      </w:r>
      <w:r>
        <w:softHyphen/>
        <w:t xml:space="preserve">ning att befara att företagets finansiella ställning kommer att försämras ytterligare, </w:t>
      </w:r>
    </w:p>
    <w:p w14:paraId="766C48E6" w14:textId="77777777" w:rsidR="002734C2" w:rsidRDefault="002734C2" w:rsidP="002734C2">
      <w:pPr>
        <w:pStyle w:val="Brdtextmedindrag"/>
      </w:pPr>
      <w:r>
        <w:t xml:space="preserve">3. företaget inte uppfyller minimikapitalkravet enligt 8 kap. 7–12 §§ eller garantibeloppet enligt 8 kap. 13 §, eller </w:t>
      </w:r>
    </w:p>
    <w:p w14:paraId="333583A9" w14:textId="77777777" w:rsidR="002734C2" w:rsidRDefault="002734C2" w:rsidP="002734C2">
      <w:pPr>
        <w:pStyle w:val="Brdtextmedindrag"/>
      </w:pPr>
      <w:r>
        <w:t>4. det vid beslut om återkallelse av företagets tillstånd bedöms vara nöd</w:t>
      </w:r>
      <w:r>
        <w:softHyphen/>
        <w:t>vändigt för att skydda de intressen som försäkringstagarna, de försäkrade och andra ersättningsberättigade har.</w:t>
      </w:r>
    </w:p>
    <w:p w14:paraId="2708B7A6" w14:textId="0CD6D36C" w:rsidR="002734C2" w:rsidRDefault="002734C2" w:rsidP="002734C2">
      <w:pPr>
        <w:pStyle w:val="Brdtextmedindrag"/>
      </w:pPr>
      <w:r>
        <w:t>Finansinspektionen får besluta hur tjänstepensionsverksamheten ska drivas efter ett beslut enligt första stycket.</w:t>
      </w:r>
    </w:p>
    <w:p w14:paraId="147A1933" w14:textId="77777777" w:rsidR="002734C2" w:rsidRPr="00DE570E" w:rsidRDefault="002734C2" w:rsidP="00673CB8">
      <w:pPr>
        <w:pStyle w:val="Rubrik4utannumrering"/>
      </w:pPr>
      <w:r w:rsidRPr="0091209C">
        <w:t>Återkallelse av tillstånd</w:t>
      </w:r>
    </w:p>
    <w:p w14:paraId="2B256E5A" w14:textId="77777777" w:rsidR="002734C2" w:rsidRDefault="002734C2" w:rsidP="002734C2">
      <w:pPr>
        <w:pStyle w:val="Brdtext"/>
      </w:pPr>
      <w:r>
        <w:rPr>
          <w:b/>
        </w:rPr>
        <w:t>11 §</w:t>
      </w:r>
      <w:r w:rsidRPr="00640C08">
        <w:t>    </w:t>
      </w:r>
      <w:r>
        <w:t>Finansinspektionen ska återkalla ett tjänstepensionsföretags till</w:t>
      </w:r>
      <w:r>
        <w:softHyphen/>
        <w:t xml:space="preserve">stånd, om företaget </w:t>
      </w:r>
    </w:p>
    <w:p w14:paraId="56074EB5" w14:textId="77777777" w:rsidR="002734C2" w:rsidRDefault="002734C2" w:rsidP="002734C2">
      <w:pPr>
        <w:pStyle w:val="Brdtextmedindrag"/>
      </w:pPr>
      <w:r>
        <w:t xml:space="preserve">1. inte har anmälts för registrering inom föreskriven tid eller anmälan har avskrivits eller avslagits genom ett beslut som har fått laga kraft, </w:t>
      </w:r>
    </w:p>
    <w:p w14:paraId="716351B0" w14:textId="77777777" w:rsidR="002734C2" w:rsidRDefault="002734C2" w:rsidP="002734C2">
      <w:pPr>
        <w:pStyle w:val="Brdtextmedindrag"/>
      </w:pPr>
      <w:r>
        <w:t xml:space="preserve">2. har förklarat sig avstå från tillståndet, </w:t>
      </w:r>
    </w:p>
    <w:p w14:paraId="0A41C846" w14:textId="77777777" w:rsidR="002734C2" w:rsidRDefault="002734C2" w:rsidP="002734C2">
      <w:pPr>
        <w:pStyle w:val="Brdtextmedindrag"/>
      </w:pPr>
      <w:r>
        <w:t xml:space="preserve">3. har försatts i konkurs eller om beslut har fattats om att företaget ska gå i tvångslikvidation, </w:t>
      </w:r>
    </w:p>
    <w:p w14:paraId="18ACD84F" w14:textId="77777777" w:rsidR="002734C2" w:rsidRDefault="002734C2" w:rsidP="002734C2">
      <w:pPr>
        <w:pStyle w:val="Brdtextmedindrag"/>
      </w:pPr>
      <w:r>
        <w:t>4. inte uppfyller minimikapitalkravet enligt 8 kap. 7–12 §§ eller garanti</w:t>
      </w:r>
      <w:r>
        <w:softHyphen/>
        <w:t xml:space="preserve">beloppet enligt 8 kap. 13 § och företagets finansiella saneringsplan enligt 8 §, trots ett föreläggande enligt 9 §, är uppenbart otillräcklig, </w:t>
      </w:r>
    </w:p>
    <w:p w14:paraId="39F30EFD" w14:textId="77777777" w:rsidR="002734C2" w:rsidRDefault="002734C2" w:rsidP="002734C2">
      <w:pPr>
        <w:pStyle w:val="Brdtextmedindrag"/>
      </w:pPr>
      <w:r>
        <w:t>5. inte inom en månad från den tidpunkt då företaget upptäckte att det inte uppfyllde minimikapitalkravet enligt 8 kap. 7–12 §§ eller garanti</w:t>
      </w:r>
      <w:r>
        <w:softHyphen/>
        <w:t>beloppet enligt 8 kap. 13 § har överlämnat en finansiell saneringsplan i enlighet med 8 § till Finansinspektionen,</w:t>
      </w:r>
    </w:p>
    <w:p w14:paraId="3C92D3E8" w14:textId="77777777" w:rsidR="002734C2" w:rsidRDefault="002734C2" w:rsidP="002734C2">
      <w:pPr>
        <w:pStyle w:val="Brdtextmedindrag"/>
      </w:pPr>
      <w:r>
        <w:lastRenderedPageBreak/>
        <w:t>6. inte inom de tidsfrister som anges i 8 och 9 §§ har vidtagit de åtgärder som finns angivna i företagets finansiella saneringsplan, i förekommande fall efter ändringar till följd av ett föreläggande enligt 9 §, eller</w:t>
      </w:r>
    </w:p>
    <w:p w14:paraId="67D83682" w14:textId="77777777" w:rsidR="002734C2" w:rsidRDefault="002734C2" w:rsidP="002734C2">
      <w:pPr>
        <w:pStyle w:val="Brdtextmedindrag"/>
      </w:pPr>
      <w:r>
        <w:t>7. </w:t>
      </w:r>
      <w:r w:rsidRPr="00C05D96">
        <w:t xml:space="preserve">får tillstånd att driva försäkringsrörelse enligt </w:t>
      </w:r>
      <w:r>
        <w:t>försäkringsrörelselagen</w:t>
      </w:r>
      <w:r w:rsidRPr="00C05D96">
        <w:t xml:space="preserve"> (201</w:t>
      </w:r>
      <w:r>
        <w:t>0:2043).</w:t>
      </w:r>
    </w:p>
    <w:p w14:paraId="6CB00126" w14:textId="77777777" w:rsidR="002734C2" w:rsidRDefault="002734C2" w:rsidP="002734C2">
      <w:pPr>
        <w:pStyle w:val="Brdtextmedindrag"/>
      </w:pPr>
    </w:p>
    <w:p w14:paraId="37290C89" w14:textId="77777777" w:rsidR="002734C2" w:rsidRDefault="002734C2" w:rsidP="002734C2">
      <w:pPr>
        <w:pStyle w:val="Brdtext"/>
      </w:pPr>
      <w:r>
        <w:rPr>
          <w:b/>
        </w:rPr>
        <w:t>12</w:t>
      </w:r>
      <w:r w:rsidRPr="00640C08">
        <w:rPr>
          <w:b/>
        </w:rPr>
        <w:t> §</w:t>
      </w:r>
      <w:r w:rsidRPr="00640C08">
        <w:t>    </w:t>
      </w:r>
      <w:r>
        <w:t>Om någon som ingår i ett tjänstepensionsföretags styrelse eller är dess verkställande direktör</w:t>
      </w:r>
      <w:r w:rsidDel="006A2D8B">
        <w:t xml:space="preserve"> </w:t>
      </w:r>
      <w:r>
        <w:t>eller ansvarar för en sådan central funktion som anges i 9 kap. 8 § inte uppfyller de krav som anges i 9 kap. 3 §, ska Finans</w:t>
      </w:r>
      <w:r>
        <w:softHyphen/>
        <w:t xml:space="preserve">inspektionen återkalla företagets tillstånd. Det får dock ske bara om Finansinspektionen först har beslutat att anmärka på att personen ingår i styrelsen eller är verkställande direktör eller ansvarar för en central funktion och om han eller hon, sedan en av inspektionen bestämd tid </w:t>
      </w:r>
      <w:r w:rsidRPr="000A3C5B">
        <w:t>av</w:t>
      </w:r>
      <w:r>
        <w:t xml:space="preserve"> högst tre månader har gått, fortfarande finns kvar i styrelsen eller som verkställande direktör eller som ansvarig för en central funktion.</w:t>
      </w:r>
    </w:p>
    <w:p w14:paraId="3CD2B5D1" w14:textId="77777777" w:rsidR="002734C2" w:rsidRDefault="002734C2" w:rsidP="002734C2">
      <w:pPr>
        <w:pStyle w:val="Brdtextmedindrag"/>
      </w:pPr>
      <w:r>
        <w:t>I stället för att återkalla tillståndet får Finansinspektionen besluta att en styrelseledamot eller verkställande direktör eller den som ansvarar för en central funktion inte längre får kvarstå i sin befattning. Finansinspektionen får då förordna en ersättare. Ersättarens uppdrag gäller till dess tjänste</w:t>
      </w:r>
      <w:r>
        <w:softHyphen/>
        <w:t>pensionsföretaget har utsett en ny styrelseledamot eller verkställande direktör eller ansvarig för en central funktion.</w:t>
      </w:r>
    </w:p>
    <w:p w14:paraId="7A95E8CA" w14:textId="77777777" w:rsidR="002734C2" w:rsidRPr="002F596A" w:rsidRDefault="002734C2" w:rsidP="002734C2">
      <w:pPr>
        <w:pStyle w:val="Brdtextmedindrag"/>
      </w:pPr>
    </w:p>
    <w:p w14:paraId="641093BA" w14:textId="77777777" w:rsidR="002734C2" w:rsidRDefault="002734C2" w:rsidP="002734C2">
      <w:pPr>
        <w:pStyle w:val="Brdtext"/>
      </w:pPr>
      <w:r>
        <w:rPr>
          <w:b/>
        </w:rPr>
        <w:t>13 §</w:t>
      </w:r>
      <w:r w:rsidRPr="00640C08">
        <w:t>    </w:t>
      </w:r>
      <w:r>
        <w:t>Finansinspektionen får återkalla ett tjänstepensionsföretags till</w:t>
      </w:r>
      <w:r>
        <w:softHyphen/>
        <w:t xml:space="preserve">stånd, om företaget </w:t>
      </w:r>
    </w:p>
    <w:p w14:paraId="6B003AA2" w14:textId="77777777" w:rsidR="002734C2" w:rsidRDefault="002734C2" w:rsidP="002734C2">
      <w:pPr>
        <w:pStyle w:val="Brdtextmedindrag"/>
      </w:pPr>
      <w:r>
        <w:t xml:space="preserve">1. inte längre uppfyller kraven för tillstånd, </w:t>
      </w:r>
    </w:p>
    <w:p w14:paraId="02D6408E" w14:textId="113FABAE" w:rsidR="002734C2" w:rsidRDefault="002734C2" w:rsidP="002734C2">
      <w:pPr>
        <w:pStyle w:val="Brdtextmedindrag"/>
      </w:pPr>
      <w:r>
        <w:t>2. inte inom ett år från det tillstånd gavs har börjat driva sådan verk</w:t>
      </w:r>
      <w:r w:rsidR="00E05A12">
        <w:softHyphen/>
      </w:r>
      <w:r>
        <w:t xml:space="preserve">samhet som tillståndet avser, </w:t>
      </w:r>
    </w:p>
    <w:p w14:paraId="70774A0B" w14:textId="1C6F6F07" w:rsidR="002734C2" w:rsidRDefault="002734C2" w:rsidP="002734C2">
      <w:pPr>
        <w:pStyle w:val="Brdtextmedindrag"/>
      </w:pPr>
      <w:r>
        <w:t>3. under en sammanhängande tid av sex månader inte har drivit tjänste</w:t>
      </w:r>
      <w:r w:rsidR="00E05A12">
        <w:softHyphen/>
      </w:r>
      <w:r>
        <w:t>pensionsverksamhet,</w:t>
      </w:r>
    </w:p>
    <w:p w14:paraId="2B608CA0" w14:textId="77777777" w:rsidR="002734C2" w:rsidRDefault="002734C2" w:rsidP="00BD2A5A">
      <w:pPr>
        <w:pStyle w:val="Brdtextmedindrag"/>
      </w:pPr>
      <w:r>
        <w:t>4. inte inom två månader från det att bristen i fråga om uppfyllelse av det riskkänsliga kapitalkravet enligt 8 kap. 1–6 §§, i förekommande fall efter beslut om kapitaltillägg enligt 14 kap., konstaterades har upp</w:t>
      </w:r>
      <w:r>
        <w:softHyphen/>
        <w:t>rättat en åtgärdsplan enligt 5 § och överlämnat den till Finans</w:t>
      </w:r>
      <w:r>
        <w:softHyphen/>
        <w:t>inspektionen,</w:t>
      </w:r>
    </w:p>
    <w:p w14:paraId="31FF8DA6" w14:textId="6308CED2" w:rsidR="002734C2" w:rsidRDefault="002734C2" w:rsidP="00BD2A5A">
      <w:pPr>
        <w:pStyle w:val="Brdtextmedindrag"/>
      </w:pPr>
      <w:r>
        <w:t>5. inte inom de tidsfrister som anges i 5–7 §§ har vidtagit sådana åt</w:t>
      </w:r>
      <w:r>
        <w:softHyphen/>
        <w:t xml:space="preserve">gärder för att åter uppfylla det riskkänsliga kapitalkravet </w:t>
      </w:r>
      <w:r w:rsidRPr="000A3C5B">
        <w:t>enligt</w:t>
      </w:r>
      <w:r>
        <w:t xml:space="preserve"> 8 kap. </w:t>
      </w:r>
      <w:r>
        <w:br/>
        <w:t>1–6 §§, i förekommande fall efter beslut om kapitaltillägg enligt 14 kap., som finns angivna i en åtgärdsplan</w:t>
      </w:r>
      <w:r w:rsidR="0080019A">
        <w:t xml:space="preserve"> med eventuella</w:t>
      </w:r>
      <w:r>
        <w:t xml:space="preserve"> ändringar till följd av ett föreläggande enligt 6 §, eller </w:t>
      </w:r>
    </w:p>
    <w:p w14:paraId="33E9E3A2" w14:textId="77777777" w:rsidR="002734C2" w:rsidRDefault="002734C2" w:rsidP="002734C2">
      <w:pPr>
        <w:pStyle w:val="Brdtextmedindrag"/>
      </w:pPr>
      <w:r>
        <w:t>6. i annat fall allvarligt åsidosätter bestämmelser som gäller för före</w:t>
      </w:r>
      <w:r>
        <w:softHyphen/>
        <w:t xml:space="preserve">tagets verksamhet. </w:t>
      </w:r>
    </w:p>
    <w:p w14:paraId="2ECE9EE3" w14:textId="77777777" w:rsidR="002734C2" w:rsidRDefault="002734C2" w:rsidP="002734C2">
      <w:pPr>
        <w:pStyle w:val="Brdtextmedindrag"/>
      </w:pPr>
      <w:r>
        <w:t xml:space="preserve">I stället för att återkalla tillståndet får Finansinspektionen meddela en varning, om det är tillräckligt. </w:t>
      </w:r>
    </w:p>
    <w:p w14:paraId="47B2268F" w14:textId="77777777" w:rsidR="002734C2" w:rsidRDefault="002734C2" w:rsidP="002734C2">
      <w:pPr>
        <w:pStyle w:val="Brdtextmedindrag"/>
      </w:pPr>
    </w:p>
    <w:p w14:paraId="187E095A" w14:textId="77777777" w:rsidR="002734C2" w:rsidRDefault="002734C2" w:rsidP="002734C2">
      <w:pPr>
        <w:pStyle w:val="Brdtext"/>
      </w:pPr>
      <w:r>
        <w:rPr>
          <w:b/>
        </w:rPr>
        <w:t>14</w:t>
      </w:r>
      <w:r w:rsidRPr="00640C08">
        <w:rPr>
          <w:b/>
        </w:rPr>
        <w:t> §</w:t>
      </w:r>
      <w:r w:rsidRPr="00640C08">
        <w:t>    </w:t>
      </w:r>
      <w:r w:rsidRPr="000A7C2D">
        <w:t xml:space="preserve">Om ett </w:t>
      </w:r>
      <w:r>
        <w:t>tjänstepensions</w:t>
      </w:r>
      <w:r w:rsidRPr="000A7C2D">
        <w:t>företags tillstånd återkallas, får</w:t>
      </w:r>
      <w:r>
        <w:t xml:space="preserve"> </w:t>
      </w:r>
      <w:r w:rsidRPr="000A7C2D">
        <w:t>Finans</w:t>
      </w:r>
      <w:r>
        <w:softHyphen/>
      </w:r>
      <w:r w:rsidRPr="000A7C2D">
        <w:t xml:space="preserve">inspektionen bestämma hur avvecklingen av </w:t>
      </w:r>
      <w:r>
        <w:t>verksamheten</w:t>
      </w:r>
      <w:r w:rsidRPr="000A7C2D">
        <w:t xml:space="preserve"> ska</w:t>
      </w:r>
      <w:r>
        <w:t xml:space="preserve"> </w:t>
      </w:r>
      <w:r w:rsidRPr="000A7C2D">
        <w:t>ske.</w:t>
      </w:r>
    </w:p>
    <w:p w14:paraId="36398D86" w14:textId="77777777" w:rsidR="002734C2" w:rsidRPr="00D45878" w:rsidRDefault="002734C2" w:rsidP="002734C2">
      <w:pPr>
        <w:pStyle w:val="Brdtextmedindrag"/>
      </w:pPr>
      <w:r w:rsidRPr="000A7C2D">
        <w:t>Ett beslut om återkallelse får förenas med förbud att fortsätta</w:t>
      </w:r>
      <w:r>
        <w:t xml:space="preserve"> </w:t>
      </w:r>
      <w:r w:rsidRPr="000A7C2D">
        <w:t xml:space="preserve">hela eller delar av </w:t>
      </w:r>
      <w:r>
        <w:t>verksamheten</w:t>
      </w:r>
      <w:r w:rsidRPr="000A7C2D">
        <w:t>.</w:t>
      </w:r>
    </w:p>
    <w:p w14:paraId="58F720A0" w14:textId="77777777" w:rsidR="002734C2" w:rsidRDefault="002734C2" w:rsidP="002734C2">
      <w:pPr>
        <w:pStyle w:val="Rubrik4utannumrering"/>
      </w:pPr>
      <w:r>
        <w:lastRenderedPageBreak/>
        <w:t>Anmälan av vissa beslut till Europeiska försäkrings- och tjänstepensionsmyndigheten</w:t>
      </w:r>
    </w:p>
    <w:p w14:paraId="1BAB76E4" w14:textId="77777777" w:rsidR="002734C2" w:rsidRPr="00D009FF" w:rsidRDefault="002734C2" w:rsidP="00BD2A5A">
      <w:pPr>
        <w:pStyle w:val="Brdtext"/>
      </w:pPr>
      <w:r>
        <w:rPr>
          <w:b/>
        </w:rPr>
        <w:t>15 §</w:t>
      </w:r>
      <w:r w:rsidRPr="00640C08">
        <w:t>    </w:t>
      </w:r>
      <w:r>
        <w:t>Finansinspektionen ska till Europeiska försäkrings- och tjänstepen</w:t>
      </w:r>
      <w:r>
        <w:softHyphen/>
        <w:t>sionsmyndigheten anmäla beslut om begränsning av ett tjänstepensions</w:t>
      </w:r>
      <w:r>
        <w:softHyphen/>
        <w:t>företags förfoganderätt över sina tillgångar, beslut om för</w:t>
      </w:r>
      <w:r>
        <w:softHyphen/>
        <w:t>bud för ett tjänstepensionsföretag att förfoga över tillgångarna och beslut om åter</w:t>
      </w:r>
      <w:r>
        <w:softHyphen/>
        <w:t>kallelse av ett tjänstepensionsföretags tillstånd.</w:t>
      </w:r>
    </w:p>
    <w:p w14:paraId="1BFCB75C" w14:textId="77777777" w:rsidR="002734C2" w:rsidRDefault="002734C2" w:rsidP="002734C2">
      <w:pPr>
        <w:pStyle w:val="Rubrik4utannumrering"/>
      </w:pPr>
      <w:r>
        <w:t>Sanktionsavgift</w:t>
      </w:r>
    </w:p>
    <w:p w14:paraId="4913168B" w14:textId="77777777" w:rsidR="002734C2" w:rsidRDefault="002734C2" w:rsidP="002734C2">
      <w:pPr>
        <w:pStyle w:val="Brdtext"/>
      </w:pPr>
      <w:r>
        <w:rPr>
          <w:b/>
        </w:rPr>
        <w:t>16</w:t>
      </w:r>
      <w:r w:rsidRPr="00640C08">
        <w:rPr>
          <w:b/>
        </w:rPr>
        <w:t> §</w:t>
      </w:r>
      <w:r w:rsidRPr="00640C08">
        <w:t>    </w:t>
      </w:r>
      <w:r w:rsidRPr="000A7C2D">
        <w:t xml:space="preserve">Om Finansinspektionen har meddelat ett beslut om anmärkning eller varning mot ett </w:t>
      </w:r>
      <w:r>
        <w:t>tjänstepensions</w:t>
      </w:r>
      <w:r w:rsidRPr="000A7C2D">
        <w:t>företag, får inspektionen besluta att företaget ska betala en sanktionsavgift.</w:t>
      </w:r>
    </w:p>
    <w:p w14:paraId="7C54AF54" w14:textId="77777777" w:rsidR="002734C2" w:rsidRDefault="002734C2" w:rsidP="002734C2">
      <w:pPr>
        <w:pStyle w:val="Brdtextmedindrag"/>
      </w:pPr>
      <w:r w:rsidRPr="000A7C2D">
        <w:t>Avgiften tillfaller staten.</w:t>
      </w:r>
    </w:p>
    <w:p w14:paraId="57D72BBD" w14:textId="77777777" w:rsidR="002734C2" w:rsidRPr="00B40E33" w:rsidRDefault="002734C2" w:rsidP="002734C2">
      <w:pPr>
        <w:pStyle w:val="Brdtext"/>
      </w:pPr>
    </w:p>
    <w:p w14:paraId="74B5E62C" w14:textId="77777777" w:rsidR="002734C2" w:rsidRDefault="002734C2" w:rsidP="002734C2">
      <w:pPr>
        <w:pStyle w:val="Brdtext"/>
      </w:pPr>
      <w:r>
        <w:rPr>
          <w:b/>
        </w:rPr>
        <w:t>17</w:t>
      </w:r>
      <w:r w:rsidRPr="00640C08">
        <w:rPr>
          <w:b/>
        </w:rPr>
        <w:t> §</w:t>
      </w:r>
      <w:r w:rsidRPr="00640C08">
        <w:t>    </w:t>
      </w:r>
      <w:r w:rsidRPr="000A7C2D">
        <w:t>Sanktionsavgiften s</w:t>
      </w:r>
      <w:r>
        <w:t>ka fastställas till lägst 5 000 kronor och högst 50 </w:t>
      </w:r>
      <w:r w:rsidRPr="000A7C2D">
        <w:t>miljoner kronor.</w:t>
      </w:r>
    </w:p>
    <w:p w14:paraId="014C1123" w14:textId="77777777" w:rsidR="002734C2" w:rsidRDefault="002734C2" w:rsidP="002734C2">
      <w:pPr>
        <w:pStyle w:val="Brdtextmedindrag"/>
      </w:pPr>
      <w:r w:rsidRPr="000A7C2D">
        <w:t xml:space="preserve">Avgiften får inte överstiga tio procent av </w:t>
      </w:r>
      <w:r>
        <w:t>tjänstepensions</w:t>
      </w:r>
      <w:r w:rsidRPr="000A7C2D">
        <w:t>företagets om</w:t>
      </w:r>
      <w:r>
        <w:softHyphen/>
      </w:r>
      <w:r w:rsidRPr="000A7C2D">
        <w:t xml:space="preserve">sättning närmast föregående räkenskapsår. Om överträdelsen har skett under </w:t>
      </w:r>
      <w:r>
        <w:t>tjänstepensions</w:t>
      </w:r>
      <w:r w:rsidRPr="000A7C2D">
        <w:t>företagets första verksamhetsår eller om uppgifter om omsättningen saknas eller är bristfälliga, får omsättningen upp</w:t>
      </w:r>
      <w:r>
        <w:softHyphen/>
      </w:r>
      <w:r w:rsidRPr="000A7C2D">
        <w:t>skattas.</w:t>
      </w:r>
    </w:p>
    <w:p w14:paraId="5E3A1599" w14:textId="77777777" w:rsidR="002734C2" w:rsidRPr="004C24C1" w:rsidRDefault="002734C2" w:rsidP="002734C2">
      <w:pPr>
        <w:pStyle w:val="Brdtextmedindrag"/>
      </w:pPr>
      <w:r w:rsidRPr="000A7C2D">
        <w:t xml:space="preserve">Avgiften får inte vara så stor att </w:t>
      </w:r>
      <w:r>
        <w:t>tjänstepensions</w:t>
      </w:r>
      <w:r w:rsidRPr="000A7C2D">
        <w:t>företaget därefter</w:t>
      </w:r>
      <w:r>
        <w:t xml:space="preserve"> inte uppfyller kraven enligt 4 kap. 1 §</w:t>
      </w:r>
      <w:r w:rsidRPr="000A7C2D">
        <w:t>.</w:t>
      </w:r>
    </w:p>
    <w:p w14:paraId="755B7D06" w14:textId="77777777" w:rsidR="002734C2" w:rsidRPr="004C24C1" w:rsidRDefault="002734C2" w:rsidP="002734C2">
      <w:pPr>
        <w:pStyle w:val="Brdtext"/>
      </w:pPr>
    </w:p>
    <w:p w14:paraId="51D850CE" w14:textId="77777777" w:rsidR="002734C2" w:rsidRPr="001E69FC" w:rsidRDefault="002734C2" w:rsidP="00BD2A5A">
      <w:pPr>
        <w:pStyle w:val="Brdtext"/>
      </w:pPr>
      <w:r>
        <w:rPr>
          <w:b/>
        </w:rPr>
        <w:t>18</w:t>
      </w:r>
      <w:r w:rsidRPr="00640C08">
        <w:rPr>
          <w:b/>
        </w:rPr>
        <w:t> §</w:t>
      </w:r>
      <w:r w:rsidRPr="00640C08">
        <w:t>    </w:t>
      </w:r>
      <w:r w:rsidRPr="000A7C2D">
        <w:t>När sanktionsavgiftens storlek fastställs, ska särskild hänsyn tas till såda</w:t>
      </w:r>
      <w:r>
        <w:t>na omständigheter som anges i 3 </w:t>
      </w:r>
      <w:r w:rsidRPr="000A7C2D">
        <w:t xml:space="preserve">§ samt till </w:t>
      </w:r>
      <w:r>
        <w:t>tjänstepensions</w:t>
      </w:r>
      <w:r w:rsidRPr="000A7C2D">
        <w:t>företagets finansiella ställning och, om det går att fastställa, den vinst som gjorts till följd av regelöverträdelsen.</w:t>
      </w:r>
    </w:p>
    <w:p w14:paraId="72A0D1F7" w14:textId="77777777" w:rsidR="002734C2" w:rsidRDefault="002734C2" w:rsidP="002734C2">
      <w:pPr>
        <w:pStyle w:val="Rubrik4utannumrering"/>
      </w:pPr>
      <w:r>
        <w:t>Förseningsavgift</w:t>
      </w:r>
    </w:p>
    <w:p w14:paraId="1EA3D67C" w14:textId="77777777" w:rsidR="002734C2" w:rsidRDefault="002734C2" w:rsidP="002734C2">
      <w:pPr>
        <w:pStyle w:val="Brdtext"/>
      </w:pPr>
      <w:r>
        <w:rPr>
          <w:b/>
        </w:rPr>
        <w:t>19 §</w:t>
      </w:r>
      <w:r w:rsidRPr="00640C08">
        <w:t>    </w:t>
      </w:r>
      <w:r>
        <w:t xml:space="preserve">Om ett tjänstepensionsföretag inte i tid lämnar de upplysningar som har föreskrivits med stöd av </w:t>
      </w:r>
      <w:r w:rsidRPr="00723BF8">
        <w:t xml:space="preserve">14 kap. </w:t>
      </w:r>
      <w:r w:rsidRPr="000A7C2D">
        <w:t>18</w:t>
      </w:r>
      <w:r w:rsidRPr="00723BF8">
        <w:t xml:space="preserve"> § </w:t>
      </w:r>
      <w:r>
        <w:t>första</w:t>
      </w:r>
      <w:r w:rsidRPr="00723BF8">
        <w:t xml:space="preserve"> stycket</w:t>
      </w:r>
      <w:r>
        <w:t>, får Finansinspek</w:t>
      </w:r>
      <w:r>
        <w:softHyphen/>
        <w:t xml:space="preserve">tionen besluta att företaget ska betala en förseningsavgift med högst 100 000 kronor. </w:t>
      </w:r>
    </w:p>
    <w:p w14:paraId="0E68204D" w14:textId="64D8AC55" w:rsidR="002734C2" w:rsidRDefault="002734C2" w:rsidP="002734C2">
      <w:pPr>
        <w:pStyle w:val="Brdtextmedindrag"/>
      </w:pPr>
      <w:r>
        <w:t>Avgiften tillfaller staten.</w:t>
      </w:r>
    </w:p>
    <w:p w14:paraId="4BABE7DD" w14:textId="77777777" w:rsidR="002734C2" w:rsidRPr="00DE570E" w:rsidRDefault="002734C2" w:rsidP="00673CB8">
      <w:pPr>
        <w:pStyle w:val="Rubrik4utannumrering"/>
      </w:pPr>
      <w:r w:rsidRPr="0091209C">
        <w:t>Verkställighet av beslut om sanktionsavgift och förseningsavgift</w:t>
      </w:r>
    </w:p>
    <w:p w14:paraId="1CEAE47A" w14:textId="77777777" w:rsidR="002734C2" w:rsidRPr="00B40E33" w:rsidRDefault="002734C2" w:rsidP="002734C2">
      <w:pPr>
        <w:pStyle w:val="Brdtext"/>
      </w:pPr>
      <w:r>
        <w:rPr>
          <w:b/>
        </w:rPr>
        <w:t>20</w:t>
      </w:r>
      <w:r w:rsidRPr="00640C08">
        <w:rPr>
          <w:b/>
        </w:rPr>
        <w:t> §</w:t>
      </w:r>
      <w:r w:rsidRPr="00640C08">
        <w:t>    </w:t>
      </w:r>
      <w:r>
        <w:t>En s</w:t>
      </w:r>
      <w:r w:rsidRPr="000A7C2D">
        <w:t>anktionsavgift eller förseningsavgift ska betalas till Finans</w:t>
      </w:r>
      <w:r>
        <w:softHyphen/>
      </w:r>
      <w:r w:rsidRPr="000A7C2D">
        <w:t xml:space="preserve">inspektionen inom </w:t>
      </w:r>
      <w:r>
        <w:t>30 </w:t>
      </w:r>
      <w:r w:rsidRPr="000A7C2D">
        <w:t>dagar efter det att beslutet om den har fått laga kraft eller inom den längre tid som anges i beslutet.</w:t>
      </w:r>
    </w:p>
    <w:p w14:paraId="7A4BD1F7" w14:textId="77777777" w:rsidR="002734C2" w:rsidRDefault="002734C2" w:rsidP="002734C2">
      <w:pPr>
        <w:pStyle w:val="Brdtextmedindrag"/>
      </w:pPr>
    </w:p>
    <w:p w14:paraId="49C2F308" w14:textId="77777777" w:rsidR="002734C2" w:rsidRPr="000A7C2D" w:rsidRDefault="002734C2" w:rsidP="002734C2">
      <w:pPr>
        <w:pStyle w:val="Brdtext"/>
      </w:pPr>
      <w:r>
        <w:rPr>
          <w:b/>
        </w:rPr>
        <w:t>21</w:t>
      </w:r>
      <w:r w:rsidRPr="00640C08">
        <w:rPr>
          <w:b/>
        </w:rPr>
        <w:t> §</w:t>
      </w:r>
      <w:r w:rsidRPr="00640C08">
        <w:t>    </w:t>
      </w:r>
      <w:r w:rsidRPr="000A7C2D">
        <w:t xml:space="preserve">Finansinspektionens beslut </w:t>
      </w:r>
      <w:r>
        <w:t>om</w:t>
      </w:r>
      <w:r w:rsidRPr="000A7C2D">
        <w:t xml:space="preserve"> sanktionsavgift eller försenings</w:t>
      </w:r>
      <w:r>
        <w:softHyphen/>
      </w:r>
      <w:r w:rsidRPr="000A7C2D">
        <w:t xml:space="preserve">avgift får verkställas </w:t>
      </w:r>
      <w:r>
        <w:t>enligt utsökningsbalken</w:t>
      </w:r>
      <w:r w:rsidRPr="000A7C2D">
        <w:t>, om avgiften inte har betalats inom den tid som a</w:t>
      </w:r>
      <w:r>
        <w:t>vs</w:t>
      </w:r>
      <w:r w:rsidRPr="000A7C2D">
        <w:t xml:space="preserve">es i </w:t>
      </w:r>
      <w:r>
        <w:t>20 </w:t>
      </w:r>
      <w:r w:rsidRPr="000A7C2D">
        <w:t>§.</w:t>
      </w:r>
    </w:p>
    <w:p w14:paraId="56F24EF3" w14:textId="77777777" w:rsidR="002734C2" w:rsidRPr="00B40E33" w:rsidRDefault="002734C2" w:rsidP="002734C2">
      <w:pPr>
        <w:pStyle w:val="Brdtextmedindrag"/>
      </w:pPr>
    </w:p>
    <w:p w14:paraId="28CBA056" w14:textId="77777777" w:rsidR="002734C2" w:rsidRDefault="002734C2" w:rsidP="002734C2">
      <w:pPr>
        <w:pStyle w:val="Brdtext"/>
      </w:pPr>
      <w:r>
        <w:rPr>
          <w:b/>
        </w:rPr>
        <w:t>22</w:t>
      </w:r>
      <w:r w:rsidRPr="00640C08">
        <w:rPr>
          <w:b/>
        </w:rPr>
        <w:t> §</w:t>
      </w:r>
      <w:r w:rsidRPr="00640C08">
        <w:t>    </w:t>
      </w:r>
      <w:r w:rsidRPr="000A7C2D">
        <w:t xml:space="preserve">Om sanktionsavgiften eller förseningsavgiften inte betalas inom den tid som anges i </w:t>
      </w:r>
      <w:r>
        <w:t>20 </w:t>
      </w:r>
      <w:r w:rsidRPr="000A7C2D">
        <w:t>§, ska Finansinspektionen lämna den obetalda avgiften för indrivning. Bestämmelser om indrivning av statliga fordringar finns i lagen (1993:891) om indrivning av statliga fordringar m.m.</w:t>
      </w:r>
    </w:p>
    <w:p w14:paraId="26D2D7D7" w14:textId="77777777" w:rsidR="002734C2" w:rsidRDefault="002734C2" w:rsidP="002734C2">
      <w:pPr>
        <w:pStyle w:val="Brdtextmedindrag"/>
      </w:pPr>
    </w:p>
    <w:p w14:paraId="01AF095C" w14:textId="77777777" w:rsidR="002734C2" w:rsidRDefault="002734C2" w:rsidP="002734C2">
      <w:pPr>
        <w:pStyle w:val="Brdtext"/>
      </w:pPr>
      <w:r>
        <w:rPr>
          <w:b/>
        </w:rPr>
        <w:t>23</w:t>
      </w:r>
      <w:r w:rsidRPr="00640C08">
        <w:rPr>
          <w:b/>
        </w:rPr>
        <w:t> §</w:t>
      </w:r>
      <w:r w:rsidRPr="00640C08">
        <w:t>    </w:t>
      </w:r>
      <w:r w:rsidRPr="000A7C2D">
        <w:t>En beslutad sanktionsavgift eller förseningsavgift faller bort i den utsträckning verkställighet inte har skett inom fem år från det att beslutet fick laga kraft.</w:t>
      </w:r>
    </w:p>
    <w:p w14:paraId="3306AF04" w14:textId="77777777" w:rsidR="002734C2" w:rsidRPr="00B40E33" w:rsidRDefault="002734C2" w:rsidP="002734C2">
      <w:pPr>
        <w:pStyle w:val="Rubrik4utannumrering"/>
      </w:pPr>
      <w:r w:rsidRPr="00B40E33">
        <w:t xml:space="preserve">Ingripande mot vissa </w:t>
      </w:r>
      <w:r>
        <w:t>typer av moder</w:t>
      </w:r>
      <w:r w:rsidRPr="00B40E33">
        <w:t>företag</w:t>
      </w:r>
    </w:p>
    <w:p w14:paraId="227506D2" w14:textId="77777777" w:rsidR="002734C2" w:rsidRDefault="002734C2" w:rsidP="002734C2">
      <w:pPr>
        <w:pStyle w:val="Brdtext"/>
      </w:pPr>
      <w:r>
        <w:rPr>
          <w:b/>
        </w:rPr>
        <w:t>24 §</w:t>
      </w:r>
      <w:r w:rsidRPr="00640C08">
        <w:t>    </w:t>
      </w:r>
      <w:r w:rsidRPr="00CA39FE">
        <w:t xml:space="preserve">Om någon i ledningen för ett sådant holdingföretag som avses i 16 kap. </w:t>
      </w:r>
      <w:r>
        <w:t>2</w:t>
      </w:r>
      <w:r w:rsidRPr="000A7C2D">
        <w:t> §</w:t>
      </w:r>
      <w:r>
        <w:t> </w:t>
      </w:r>
      <w:r w:rsidRPr="00CA39FE">
        <w:t>3</w:t>
      </w:r>
      <w:r w:rsidRPr="000A7C2D">
        <w:t> </w:t>
      </w:r>
      <w:r w:rsidRPr="00CA39FE">
        <w:t>b</w:t>
      </w:r>
      <w:r w:rsidRPr="000A7C2D" w:rsidDel="000A3788">
        <w:t> </w:t>
      </w:r>
      <w:r>
        <w:t>eller</w:t>
      </w:r>
      <w:r w:rsidRPr="000A7C2D">
        <w:t> c</w:t>
      </w:r>
      <w:r w:rsidRPr="00CA39FE">
        <w:t xml:space="preserve"> inte uppfyller de krav som anges i 16 kap. </w:t>
      </w:r>
      <w:r>
        <w:t>40</w:t>
      </w:r>
      <w:r w:rsidRPr="00CA39FE">
        <w:t> § första stycket, får Finansinspektionen förelägga företaget att rätta till för</w:t>
      </w:r>
      <w:r>
        <w:softHyphen/>
      </w:r>
      <w:r w:rsidRPr="00CA39FE">
        <w:t>hållandet.</w:t>
      </w:r>
    </w:p>
    <w:p w14:paraId="7E937303" w14:textId="77777777" w:rsidR="002734C2" w:rsidRDefault="002734C2" w:rsidP="002734C2">
      <w:pPr>
        <w:pStyle w:val="Rubrik4utannumrering"/>
      </w:pPr>
      <w:r>
        <w:t>Vite</w:t>
      </w:r>
    </w:p>
    <w:p w14:paraId="79B03A4A" w14:textId="77777777" w:rsidR="002734C2" w:rsidRDefault="002734C2" w:rsidP="002734C2">
      <w:pPr>
        <w:pStyle w:val="Brdtext"/>
      </w:pPr>
      <w:r>
        <w:rPr>
          <w:b/>
        </w:rPr>
        <w:t>25</w:t>
      </w:r>
      <w:r w:rsidRPr="00640C08">
        <w:rPr>
          <w:b/>
        </w:rPr>
        <w:t> §</w:t>
      </w:r>
      <w:r w:rsidRPr="00640C08">
        <w:t>    </w:t>
      </w:r>
      <w:r w:rsidRPr="000A7C2D">
        <w:t>Finansinspektionen</w:t>
      </w:r>
      <w:r>
        <w:t>s</w:t>
      </w:r>
      <w:r w:rsidRPr="000A7C2D">
        <w:t xml:space="preserve"> </w:t>
      </w:r>
      <w:r>
        <w:t>beslut om</w:t>
      </w:r>
      <w:r w:rsidRPr="000A7C2D">
        <w:t xml:space="preserve"> föreläggande enligt denna lag får </w:t>
      </w:r>
      <w:r>
        <w:t xml:space="preserve">förenas med </w:t>
      </w:r>
      <w:r w:rsidRPr="000A7C2D">
        <w:t>vite.</w:t>
      </w:r>
    </w:p>
    <w:p w14:paraId="78B920FD" w14:textId="77777777" w:rsidR="002734C2" w:rsidRDefault="002734C2" w:rsidP="002734C2">
      <w:pPr>
        <w:pStyle w:val="Rubrik4utannumrering"/>
      </w:pPr>
      <w:r>
        <w:t>Bemyndiganden</w:t>
      </w:r>
    </w:p>
    <w:p w14:paraId="713390B4" w14:textId="77777777" w:rsidR="002734C2" w:rsidRDefault="002734C2" w:rsidP="002734C2">
      <w:pPr>
        <w:pStyle w:val="Brdtext"/>
      </w:pPr>
      <w:r>
        <w:rPr>
          <w:b/>
        </w:rPr>
        <w:t>26 §</w:t>
      </w:r>
      <w:r w:rsidRPr="00640C08">
        <w:t>    </w:t>
      </w:r>
      <w:r>
        <w:t>Regeringen eller den myndighet som regeringen bestämmer får meddela föreskrifter om</w:t>
      </w:r>
    </w:p>
    <w:p w14:paraId="624340E6" w14:textId="77777777" w:rsidR="002734C2" w:rsidRDefault="002734C2" w:rsidP="002734C2">
      <w:pPr>
        <w:pStyle w:val="Brdtextmedindrag"/>
      </w:pPr>
      <w:r>
        <w:t>1. innehållet i en åtgärdsplan enligt 5 §, och</w:t>
      </w:r>
    </w:p>
    <w:p w14:paraId="491DACF8" w14:textId="77777777" w:rsidR="002734C2" w:rsidRPr="005B28C3" w:rsidRDefault="002734C2" w:rsidP="002734C2">
      <w:pPr>
        <w:pStyle w:val="Brdtextmedindrag"/>
      </w:pPr>
      <w:r>
        <w:t>2. innehållet i en finansiell saneringsplan enligt 8 §.</w:t>
      </w:r>
    </w:p>
    <w:p w14:paraId="128171C6" w14:textId="77777777" w:rsidR="002734C2" w:rsidRPr="00805B17" w:rsidRDefault="002734C2" w:rsidP="002734C2">
      <w:pPr>
        <w:pStyle w:val="Rubrik3utannumrering"/>
      </w:pPr>
      <w:bookmarkStart w:id="25" w:name="_Hlk13139305"/>
      <w:r>
        <w:t>16 kap.</w:t>
      </w:r>
      <w:r w:rsidRPr="00B77250">
        <w:t xml:space="preserve"> </w:t>
      </w:r>
      <w:r>
        <w:t>Grupptillsyn</w:t>
      </w:r>
    </w:p>
    <w:p w14:paraId="0AF67DF1" w14:textId="77777777" w:rsidR="002734C2" w:rsidRDefault="002734C2" w:rsidP="00BD2A5A">
      <w:pPr>
        <w:pStyle w:val="Rubrik4utannumrering"/>
        <w:spacing w:before="0"/>
      </w:pPr>
      <w:r>
        <w:t>Grupptillsyn över tjänstepensionsföretag</w:t>
      </w:r>
    </w:p>
    <w:p w14:paraId="2D4A4531" w14:textId="77777777" w:rsidR="002734C2" w:rsidRDefault="002734C2" w:rsidP="00BD2A5A">
      <w:pPr>
        <w:pStyle w:val="Brdtext"/>
      </w:pPr>
      <w:r>
        <w:rPr>
          <w:b/>
        </w:rPr>
        <w:t>1 §</w:t>
      </w:r>
      <w:r w:rsidRPr="00640C08">
        <w:t>    </w:t>
      </w:r>
      <w:r>
        <w:t>Särskild tillsyn över tjänstepensionsföretag som ingår i en grupp (grupptillsyn) ska utövas enligt detta kapitel.</w:t>
      </w:r>
    </w:p>
    <w:p w14:paraId="154D3CF3" w14:textId="77777777" w:rsidR="002734C2" w:rsidRDefault="002734C2" w:rsidP="00BD2A5A">
      <w:pPr>
        <w:pStyle w:val="Brdtextmedindrag"/>
      </w:pPr>
      <w:r>
        <w:t>I en grupp ingår ett företag, dess dotterföretag och andra anknutna företag samt de företag som dotterföretaget har ett ägarintresse i.</w:t>
      </w:r>
    </w:p>
    <w:p w14:paraId="4F27E914" w14:textId="77777777" w:rsidR="002734C2" w:rsidRDefault="002734C2" w:rsidP="00BD2A5A">
      <w:pPr>
        <w:pStyle w:val="Brdtextmedindrag"/>
      </w:pPr>
      <w:r>
        <w:t>Grupptillsynen enligt detta kapitel omfattar krav inom följande om</w:t>
      </w:r>
      <w:r>
        <w:softHyphen/>
        <w:t>råden:</w:t>
      </w:r>
    </w:p>
    <w:p w14:paraId="492583F3" w14:textId="77777777" w:rsidR="002734C2" w:rsidRDefault="002734C2" w:rsidP="00BD2A5A">
      <w:pPr>
        <w:pStyle w:val="Brdtextmedindrag"/>
      </w:pPr>
      <w:r>
        <w:t xml:space="preserve">– gruppsolvens (14–22 §§), </w:t>
      </w:r>
    </w:p>
    <w:p w14:paraId="3F43D965" w14:textId="7ACA9BDB" w:rsidR="002734C2" w:rsidRDefault="002734C2" w:rsidP="00BD2A5A">
      <w:pPr>
        <w:pStyle w:val="Brdtextmedindrag"/>
      </w:pPr>
      <w:r>
        <w:t>– rapportering av riskkoncentrationer och transaktioner</w:t>
      </w:r>
      <w:r w:rsidR="00934EA3">
        <w:t xml:space="preserve"> inom en grupp</w:t>
      </w:r>
      <w:r w:rsidR="00934EA3">
        <w:br/>
      </w:r>
      <w:r>
        <w:t xml:space="preserve">(23–26 §§), </w:t>
      </w:r>
    </w:p>
    <w:p w14:paraId="28F7C28C" w14:textId="2F1A1847" w:rsidR="002734C2" w:rsidRDefault="002734C2" w:rsidP="00BD2A5A">
      <w:pPr>
        <w:pStyle w:val="Brdtextmedindrag"/>
      </w:pPr>
      <w:r>
        <w:t>– god kontroll över och rapportering av transaktioner</w:t>
      </w:r>
      <w:r w:rsidR="009870C9">
        <w:t xml:space="preserve"> inom grupper med vissa typer av moderföretag</w:t>
      </w:r>
      <w:r w:rsidR="009870C9" w:rsidDel="009870C9">
        <w:t xml:space="preserve"> </w:t>
      </w:r>
      <w:r>
        <w:t xml:space="preserve">(27 och 28 §§), </w:t>
      </w:r>
    </w:p>
    <w:p w14:paraId="43EF39F1" w14:textId="77777777" w:rsidR="002734C2" w:rsidRDefault="002734C2" w:rsidP="00BD2A5A">
      <w:pPr>
        <w:pStyle w:val="Brdtextmedindrag"/>
      </w:pPr>
      <w:r>
        <w:t xml:space="preserve">– företagsstyrning inom gruppen (29–31 §§), </w:t>
      </w:r>
    </w:p>
    <w:p w14:paraId="4B8EBE86" w14:textId="77777777" w:rsidR="002734C2" w:rsidRDefault="002734C2" w:rsidP="00BD2A5A">
      <w:pPr>
        <w:pStyle w:val="Brdtextmedindrag"/>
      </w:pPr>
      <w:r>
        <w:t>– tillgång till information (32–39 §§), och</w:t>
      </w:r>
    </w:p>
    <w:p w14:paraId="3E2FEAB4" w14:textId="0BBAB253" w:rsidR="002734C2" w:rsidRDefault="002734C2" w:rsidP="00BD2A5A">
      <w:pPr>
        <w:pStyle w:val="Brdtextmedindrag"/>
      </w:pPr>
      <w:r>
        <w:t>– lämplighetskrav för ledningen i vissa typer av moderföretag (40 §).</w:t>
      </w:r>
    </w:p>
    <w:p w14:paraId="4F4BD4EE" w14:textId="77777777" w:rsidR="002734C2" w:rsidRDefault="002734C2" w:rsidP="00BD2A5A">
      <w:pPr>
        <w:pStyle w:val="Rubrik4utannumrering"/>
      </w:pPr>
      <w:bookmarkStart w:id="26" w:name="_Hlk10040426"/>
      <w:r>
        <w:t>Fall då grupptillsyn ska utövas</w:t>
      </w:r>
    </w:p>
    <w:p w14:paraId="2B348AA0" w14:textId="77777777" w:rsidR="002734C2" w:rsidRDefault="002734C2" w:rsidP="00BD2A5A">
      <w:pPr>
        <w:pStyle w:val="Brdtext"/>
      </w:pPr>
      <w:bookmarkStart w:id="27" w:name="_Hlk11246588"/>
      <w:r>
        <w:rPr>
          <w:b/>
        </w:rPr>
        <w:t>2 §</w:t>
      </w:r>
      <w:r w:rsidRPr="00640C08">
        <w:t>    </w:t>
      </w:r>
      <w:r>
        <w:t>För fullständig grupptillsyn gäller 14–26 och 29–40 §§. Sådan tillsyn ska utövas över</w:t>
      </w:r>
    </w:p>
    <w:p w14:paraId="19B6DFA3" w14:textId="77777777" w:rsidR="002734C2" w:rsidRDefault="002734C2" w:rsidP="00BD2A5A">
      <w:pPr>
        <w:pStyle w:val="Brdtextmedindrag"/>
      </w:pPr>
      <w:r>
        <w:t>1. tjänstepensionsföretag som är moderföretag till eller har ägarintresse i åtminstone ett annat tjänstepensionsföretag, ett utländskt tjänstepensions</w:t>
      </w:r>
      <w:r>
        <w:softHyphen/>
        <w:t>institut, ett försäkringsföretag, en EES-försäkringsgivare eller en försäkringsgivare från tredjeland,</w:t>
      </w:r>
    </w:p>
    <w:p w14:paraId="17AE3CF2" w14:textId="6D067FFE" w:rsidR="002734C2" w:rsidRDefault="002734C2" w:rsidP="00BD2A5A">
      <w:pPr>
        <w:pStyle w:val="Brdtextmedindrag"/>
      </w:pPr>
      <w:r>
        <w:lastRenderedPageBreak/>
        <w:t>2. tjänstepensionsföretag som har en gemensam eller i huvudsak gemen</w:t>
      </w:r>
      <w:r w:rsidR="00CB1E32">
        <w:softHyphen/>
      </w:r>
      <w:r>
        <w:t>sam ledning med ett annat tjänstepensionsföretag, ett utländskt tjänste</w:t>
      </w:r>
      <w:r w:rsidR="00CB1E32">
        <w:softHyphen/>
      </w:r>
      <w:r>
        <w:t>pensionsinstitut, ett försäkringsföretag, en EES-försäkringsgivare eller en försäkringsgivare från tredjeland, och</w:t>
      </w:r>
    </w:p>
    <w:p w14:paraId="1264C365" w14:textId="77777777" w:rsidR="002734C2" w:rsidRDefault="002734C2" w:rsidP="00BD2A5A">
      <w:pPr>
        <w:pStyle w:val="Brdtextmedindrag"/>
      </w:pPr>
      <w:r>
        <w:t xml:space="preserve">3. tjänstepensionsföretag vars moderföretag är </w:t>
      </w:r>
    </w:p>
    <w:p w14:paraId="3EA8A500" w14:textId="07A0CEC1" w:rsidR="002734C2" w:rsidRDefault="002734C2" w:rsidP="00BD2A5A">
      <w:pPr>
        <w:pStyle w:val="Brdtextmedindrag"/>
      </w:pPr>
      <w:r>
        <w:t xml:space="preserve">a) ett utländskt tjänstepensionsinstitut, ett försäkringsföretag, en </w:t>
      </w:r>
      <w:r w:rsidR="001219D7">
        <w:br/>
      </w:r>
      <w:r>
        <w:t>EES-försäkringsgivare eller en försäkringsgivare från tredjeland,</w:t>
      </w:r>
    </w:p>
    <w:p w14:paraId="66CECA63" w14:textId="77777777" w:rsidR="002734C2" w:rsidRDefault="002734C2" w:rsidP="00BD2A5A">
      <w:pPr>
        <w:pStyle w:val="Brdtextmedindrag"/>
      </w:pPr>
      <w:r>
        <w:t>b) ett företag som skulle vara ett försäkringsholdingföretag om tjänste</w:t>
      </w:r>
      <w:r>
        <w:softHyphen/>
        <w:t>pensionsföretaget var ett försäkringsföretag, eller</w:t>
      </w:r>
    </w:p>
    <w:p w14:paraId="26372C8E" w14:textId="77777777" w:rsidR="002734C2" w:rsidRDefault="002734C2" w:rsidP="00BD2A5A">
      <w:pPr>
        <w:pStyle w:val="Brdtextmedindrag"/>
      </w:pPr>
      <w:r>
        <w:t>c) ett blandat finansiellt holdingföretag.</w:t>
      </w:r>
    </w:p>
    <w:bookmarkEnd w:id="27"/>
    <w:p w14:paraId="2DB50F57" w14:textId="77777777" w:rsidR="002734C2" w:rsidRDefault="002734C2" w:rsidP="00BD2A5A">
      <w:pPr>
        <w:pStyle w:val="Brdtext"/>
      </w:pPr>
    </w:p>
    <w:p w14:paraId="161A4896" w14:textId="77777777" w:rsidR="002734C2" w:rsidRDefault="002734C2" w:rsidP="00BD2A5A">
      <w:pPr>
        <w:pStyle w:val="Brdtext"/>
      </w:pPr>
      <w:r>
        <w:rPr>
          <w:b/>
        </w:rPr>
        <w:t>3</w:t>
      </w:r>
      <w:r w:rsidRPr="00640C08">
        <w:rPr>
          <w:b/>
        </w:rPr>
        <w:t> §</w:t>
      </w:r>
      <w:r w:rsidRPr="00640C08">
        <w:t>    </w:t>
      </w:r>
      <w:r>
        <w:t xml:space="preserve">För begränsad grupptillsyn gäller 27 och 28 §§. Sådan tillsyn ska utövas över tjänstepensionsföretag vars moderföretag är </w:t>
      </w:r>
    </w:p>
    <w:p w14:paraId="095F5D04" w14:textId="77777777" w:rsidR="002734C2" w:rsidRDefault="002734C2" w:rsidP="00BD2A5A">
      <w:pPr>
        <w:pStyle w:val="Brdtextmedindrag"/>
      </w:pPr>
      <w:r>
        <w:t>1. ett försäkringsholdingföretag med blandad verksamhet, eller</w:t>
      </w:r>
    </w:p>
    <w:p w14:paraId="2A80109C" w14:textId="77777777" w:rsidR="002734C2" w:rsidRDefault="002734C2" w:rsidP="00BD2A5A">
      <w:pPr>
        <w:pStyle w:val="Brdtextmedindrag"/>
      </w:pPr>
      <w:r>
        <w:t>2. ett företag som inte är ett tjänstepensionsföretag eller ett utländskt tjänstepensionsinstitut och som skulle vara ett försäkringsholdingföretag med blandad verksamhet om tjänstepensionsföretaget var ett försäkrings</w:t>
      </w:r>
      <w:r>
        <w:softHyphen/>
        <w:t>företag.</w:t>
      </w:r>
    </w:p>
    <w:p w14:paraId="0E0A0651" w14:textId="77777777" w:rsidR="002734C2" w:rsidRDefault="002734C2" w:rsidP="00BD2A5A">
      <w:pPr>
        <w:pStyle w:val="Rubrik4utannumrering"/>
      </w:pPr>
      <w:r>
        <w:t xml:space="preserve">Förhållandet mellan </w:t>
      </w:r>
      <w:r w:rsidRPr="00FC0A72">
        <w:t>grupptillsyn</w:t>
      </w:r>
      <w:r>
        <w:t xml:space="preserve"> enligt detta kapitel och grupptillsyn enligt annan reglering</w:t>
      </w:r>
    </w:p>
    <w:p w14:paraId="31A11C81" w14:textId="77777777" w:rsidR="002734C2" w:rsidRDefault="002734C2" w:rsidP="00BD2A5A">
      <w:pPr>
        <w:pStyle w:val="Brdtext"/>
      </w:pPr>
      <w:r>
        <w:rPr>
          <w:b/>
        </w:rPr>
        <w:t>4 §</w:t>
      </w:r>
      <w:r>
        <w:t>    </w:t>
      </w:r>
      <w:r w:rsidRPr="0008200A">
        <w:t>Ett tjänstepensionsföretag som omfattas av grupptillsyn enligt försäkringsrörelselagen (2010:2043) eller av nationell lagstiftning i ett annat land inom EES som genomför Solvens II-direktivet ska inte omfattas av grupptillsyn enligt detta kapitel.</w:t>
      </w:r>
    </w:p>
    <w:p w14:paraId="0CCF5ADB" w14:textId="77777777" w:rsidR="002734C2" w:rsidRPr="00346CC1" w:rsidRDefault="002734C2" w:rsidP="00BD2A5A">
      <w:pPr>
        <w:pStyle w:val="Brdtextmedindrag"/>
        <w:rPr>
          <w:lang w:eastAsia="sv-SE"/>
        </w:rPr>
      </w:pPr>
    </w:p>
    <w:p w14:paraId="09DD3CCF" w14:textId="77777777" w:rsidR="002734C2" w:rsidRDefault="002734C2" w:rsidP="00BD2A5A">
      <w:pPr>
        <w:pStyle w:val="Brdtext"/>
      </w:pPr>
      <w:r>
        <w:rPr>
          <w:b/>
        </w:rPr>
        <w:t>5 §</w:t>
      </w:r>
      <w:r>
        <w:t>    </w:t>
      </w:r>
      <w:r w:rsidRPr="0008200A">
        <w:t>Om en grupptillsyn utövas med stöd av en sådan annan reglering som avses i 4</w:t>
      </w:r>
      <w:r>
        <w:t> </w:t>
      </w:r>
      <w:r w:rsidRPr="0008200A">
        <w:t xml:space="preserve">§ och </w:t>
      </w:r>
      <w:r>
        <w:t xml:space="preserve">den </w:t>
      </w:r>
      <w:r w:rsidRPr="0008200A">
        <w:t xml:space="preserve">tillsynen inte omfattar </w:t>
      </w:r>
      <w:r>
        <w:t>samtliga</w:t>
      </w:r>
      <w:r w:rsidRPr="0008200A">
        <w:t xml:space="preserve"> </w:t>
      </w:r>
      <w:r>
        <w:t xml:space="preserve">krav inom de </w:t>
      </w:r>
      <w:r w:rsidRPr="0008200A">
        <w:t>områden som anges i 1</w:t>
      </w:r>
      <w:r>
        <w:t> </w:t>
      </w:r>
      <w:r w:rsidRPr="0008200A">
        <w:t>§ tredje stycket, ska den kompletteras med den tillsyn som behövs för att grupptillsynen ska motsvara kraven enligt detta kapitel.</w:t>
      </w:r>
    </w:p>
    <w:p w14:paraId="07727BFD" w14:textId="77777777" w:rsidR="002734C2" w:rsidRPr="00346CC1" w:rsidRDefault="002734C2" w:rsidP="00BD2A5A">
      <w:pPr>
        <w:pStyle w:val="Brdtextmedindrag"/>
        <w:rPr>
          <w:lang w:eastAsia="sv-SE"/>
        </w:rPr>
      </w:pPr>
    </w:p>
    <w:p w14:paraId="4E0B4185" w14:textId="0F432570" w:rsidR="002734C2" w:rsidRDefault="002734C2" w:rsidP="00BD2A5A">
      <w:pPr>
        <w:pStyle w:val="Brdtext"/>
      </w:pPr>
      <w:r>
        <w:rPr>
          <w:b/>
        </w:rPr>
        <w:t>6 §</w:t>
      </w:r>
      <w:r>
        <w:t>    </w:t>
      </w:r>
      <w:r w:rsidRPr="0008200A">
        <w:t>Om ett tjänstepensionsföretag som omfattas av sådan grupptillsyn som avses i 4</w:t>
      </w:r>
      <w:r>
        <w:t> </w:t>
      </w:r>
      <w:r w:rsidRPr="0008200A">
        <w:t>§ är anknutet företag till ett tjänstepensionsföretag som inte omfattas av sådan grupptillsyn, ska båda företagen omfattas av grupp</w:t>
      </w:r>
      <w:r>
        <w:softHyphen/>
      </w:r>
      <w:r w:rsidRPr="0008200A">
        <w:t>tillsyn enligt detta kapitel.</w:t>
      </w:r>
    </w:p>
    <w:p w14:paraId="20DD7664" w14:textId="77777777" w:rsidR="002734C2" w:rsidRPr="00AB320D" w:rsidRDefault="002734C2" w:rsidP="00AA5B6B">
      <w:pPr>
        <w:pStyle w:val="Rubrik4utannumrering"/>
      </w:pPr>
      <w:bookmarkStart w:id="28" w:name="_Hlk10204319"/>
      <w:r w:rsidRPr="0091209C">
        <w:t xml:space="preserve">Nivån </w:t>
      </w:r>
      <w:r w:rsidRPr="00DE570E">
        <w:t>för grupptillsyn</w:t>
      </w:r>
    </w:p>
    <w:p w14:paraId="6B13A375" w14:textId="77777777" w:rsidR="002734C2" w:rsidDel="0008200A" w:rsidRDefault="002734C2" w:rsidP="002734C2">
      <w:pPr>
        <w:pStyle w:val="Brdtext"/>
        <w:rPr>
          <w:lang w:eastAsia="sv-SE"/>
        </w:rPr>
      </w:pPr>
      <w:bookmarkStart w:id="29" w:name="_Hlk10208249"/>
      <w:r>
        <w:rPr>
          <w:b/>
        </w:rPr>
        <w:t>7 §</w:t>
      </w:r>
      <w:r>
        <w:t>    </w:t>
      </w:r>
      <w:r w:rsidDel="0008200A">
        <w:rPr>
          <w:lang w:eastAsia="sv-SE"/>
        </w:rPr>
        <w:t>Om det i toppen av en grupp finns ett tjänstepensionsföretag, ett utländskt tjänstepensionsinstitut, ett försäkringsföretag eller en EES-för</w:t>
      </w:r>
      <w:r w:rsidDel="0008200A">
        <w:rPr>
          <w:lang w:eastAsia="sv-SE"/>
        </w:rPr>
        <w:softHyphen/>
        <w:t>säkringsgivare som är moderföretag till ett sådant tjänstepensionsföretag som avses i 2 § 1 eller 2, ska bestämmelserna om grupptillsyn i detta kapitel tillämpas bara på nivån för detta yttersta moderföretag.</w:t>
      </w:r>
    </w:p>
    <w:bookmarkEnd w:id="29"/>
    <w:p w14:paraId="6B72A421" w14:textId="77777777" w:rsidR="002734C2" w:rsidDel="0008200A" w:rsidRDefault="002734C2" w:rsidP="002734C2">
      <w:pPr>
        <w:pStyle w:val="Brdtextmedindrag"/>
        <w:rPr>
          <w:lang w:eastAsia="sv-SE"/>
        </w:rPr>
      </w:pPr>
      <w:r w:rsidDel="0008200A">
        <w:rPr>
          <w:lang w:eastAsia="sv-SE"/>
        </w:rPr>
        <w:t>Första stycket gäller även om</w:t>
      </w:r>
    </w:p>
    <w:p w14:paraId="280F8418" w14:textId="77777777" w:rsidR="002734C2" w:rsidDel="0008200A" w:rsidRDefault="002734C2" w:rsidP="002734C2">
      <w:pPr>
        <w:pStyle w:val="Brdtextmedindrag"/>
        <w:rPr>
          <w:lang w:eastAsia="sv-SE"/>
        </w:rPr>
      </w:pPr>
      <w:r w:rsidDel="0008200A">
        <w:rPr>
          <w:lang w:eastAsia="sv-SE"/>
        </w:rPr>
        <w:t>1. det yttersta moderföretaget är ett företag som skulle vara ett försäkringsholdingföretag om tjänstepensionsföretaget som är dotter</w:t>
      </w:r>
      <w:r w:rsidDel="0008200A">
        <w:rPr>
          <w:lang w:eastAsia="sv-SE"/>
        </w:rPr>
        <w:softHyphen/>
        <w:t>företag i stället var ett försäkringsföretag, eller</w:t>
      </w:r>
    </w:p>
    <w:p w14:paraId="764B5B2A" w14:textId="77777777" w:rsidR="002734C2" w:rsidDel="0008200A" w:rsidRDefault="002734C2" w:rsidP="002734C2">
      <w:pPr>
        <w:pStyle w:val="Brdtextmedindrag"/>
        <w:rPr>
          <w:lang w:eastAsia="sv-SE"/>
        </w:rPr>
      </w:pPr>
      <w:r w:rsidDel="0008200A">
        <w:rPr>
          <w:lang w:eastAsia="sv-SE"/>
        </w:rPr>
        <w:t>2. det yttersta moderföretaget är ett blandat finansiellt holdingföretag.</w:t>
      </w:r>
    </w:p>
    <w:p w14:paraId="43F56147" w14:textId="77777777" w:rsidR="002734C2" w:rsidRDefault="002734C2" w:rsidP="002734C2">
      <w:pPr>
        <w:pStyle w:val="Brdtextmedindrag"/>
        <w:rPr>
          <w:lang w:eastAsia="sv-SE"/>
        </w:rPr>
      </w:pPr>
    </w:p>
    <w:p w14:paraId="37A1C6EC" w14:textId="77777777" w:rsidR="002734C2" w:rsidRDefault="002734C2" w:rsidP="002734C2">
      <w:pPr>
        <w:pStyle w:val="Brdtext"/>
      </w:pPr>
      <w:r>
        <w:rPr>
          <w:b/>
        </w:rPr>
        <w:lastRenderedPageBreak/>
        <w:t>8 §</w:t>
      </w:r>
      <w:r>
        <w:t>    </w:t>
      </w:r>
      <w:r w:rsidDel="0008200A">
        <w:t xml:space="preserve">Om det i toppen av en grupp finns ett tjänstepensionsföretag, ett utländskt tjänstepensionsinstitut, ett försäkringsföretag eller en </w:t>
      </w:r>
      <w:r w:rsidDel="0008200A">
        <w:br/>
        <w:t>EES-försäkringsgivare som är moderföretag till ett sådant moderföretag som avses i 2 § 3 b eller c, ska bestämmelserna om grupptillsyn i detta kapitel tillämpas bara på nivån för detta yttersta moderföretag.</w:t>
      </w:r>
    </w:p>
    <w:bookmarkEnd w:id="26"/>
    <w:bookmarkEnd w:id="28"/>
    <w:p w14:paraId="54591550" w14:textId="77777777" w:rsidR="002734C2" w:rsidRDefault="002734C2" w:rsidP="002734C2">
      <w:pPr>
        <w:pStyle w:val="Rubrik4utannumrering"/>
      </w:pPr>
      <w:r>
        <w:t>Fortsatt tillsyn över enskilda tjänstepensionsföretag</w:t>
      </w:r>
    </w:p>
    <w:p w14:paraId="78938623" w14:textId="77777777" w:rsidR="002734C2" w:rsidRDefault="002734C2" w:rsidP="002734C2">
      <w:pPr>
        <w:pStyle w:val="Brdtext"/>
      </w:pPr>
      <w:r>
        <w:rPr>
          <w:b/>
        </w:rPr>
        <w:t>9 §</w:t>
      </w:r>
      <w:r>
        <w:t>    Ett tjänstepensionsföretag som ingår i en grupp som omfattas av grupptillsyn enligt denna lag eller försäkringsrörelselagen (2010:2043) står även under tillsyn som enskilt tjänstepensionsföretag enligt denna lag.</w:t>
      </w:r>
    </w:p>
    <w:p w14:paraId="4E8DD204" w14:textId="77777777" w:rsidR="002734C2" w:rsidRDefault="002734C2" w:rsidP="002734C2">
      <w:pPr>
        <w:pStyle w:val="Rubrik4utannumrering"/>
      </w:pPr>
      <w:r>
        <w:t>Grupptillsynsmyndighet</w:t>
      </w:r>
    </w:p>
    <w:p w14:paraId="31BED379" w14:textId="77777777" w:rsidR="002734C2" w:rsidRDefault="002734C2" w:rsidP="002734C2">
      <w:pPr>
        <w:pStyle w:val="Brdtext"/>
      </w:pPr>
      <w:r>
        <w:rPr>
          <w:b/>
        </w:rPr>
        <w:t>10 §</w:t>
      </w:r>
      <w:r w:rsidRPr="00640C08">
        <w:t>    </w:t>
      </w:r>
      <w:bookmarkStart w:id="30" w:name="_Hlk2608873"/>
      <w:r>
        <w:t xml:space="preserve">Finansinspektionen ska vara grupptillsynsmyndighet och ansvara för den grupptillsyn som ska utövas enligt 2, 3, 5 och </w:t>
      </w:r>
      <w:r w:rsidDel="00E64B8E">
        <w:t>6</w:t>
      </w:r>
      <w:r>
        <w:t> §§.</w:t>
      </w:r>
    </w:p>
    <w:bookmarkEnd w:id="30"/>
    <w:p w14:paraId="00C391A4" w14:textId="77777777" w:rsidR="002734C2" w:rsidRDefault="002734C2" w:rsidP="002734C2">
      <w:pPr>
        <w:pStyle w:val="Rubrik4utannumrering"/>
      </w:pPr>
      <w:r>
        <w:t>Beslut om att inte beakta ett företag i en grupp vid grupptillsynen</w:t>
      </w:r>
    </w:p>
    <w:p w14:paraId="69B6FB65" w14:textId="77777777" w:rsidR="002734C2" w:rsidRDefault="002734C2" w:rsidP="002734C2">
      <w:pPr>
        <w:pStyle w:val="Brdtext"/>
      </w:pPr>
      <w:r>
        <w:rPr>
          <w:b/>
        </w:rPr>
        <w:t>11 §</w:t>
      </w:r>
      <w:r w:rsidRPr="00640C08">
        <w:t>    </w:t>
      </w:r>
      <w:bookmarkStart w:id="31" w:name="_Hlk3463059"/>
      <w:r>
        <w:t xml:space="preserve">Finansinspektionen får i ett enskilt fall besluta att, helt eller delvis, inte beakta ett företag som ingår i en grupp vid grupptillsynen enligt denna lag, om </w:t>
      </w:r>
    </w:p>
    <w:p w14:paraId="2BD74216" w14:textId="77777777" w:rsidR="002734C2" w:rsidRDefault="002734C2" w:rsidP="002734C2">
      <w:pPr>
        <w:pStyle w:val="Brdtextmedindrag"/>
      </w:pPr>
      <w:r>
        <w:t xml:space="preserve">1. företaget är beläget utomlands och det finns rättsliga hinder mot överföring av nödvändig information, </w:t>
      </w:r>
    </w:p>
    <w:p w14:paraId="7C0F169D" w14:textId="77777777" w:rsidR="002734C2" w:rsidRDefault="002734C2" w:rsidP="002734C2">
      <w:pPr>
        <w:pStyle w:val="Brdtextmedindrag"/>
      </w:pPr>
      <w:r>
        <w:t>2. företaget är av ringa betydelse med hänsyn till syftet med grupp</w:t>
      </w:r>
      <w:r>
        <w:softHyphen/>
        <w:t xml:space="preserve">tillsynen, eller </w:t>
      </w:r>
    </w:p>
    <w:p w14:paraId="69E36FF5" w14:textId="77777777" w:rsidR="002734C2" w:rsidRDefault="002734C2" w:rsidP="002734C2">
      <w:pPr>
        <w:pStyle w:val="Brdtextmedindrag"/>
      </w:pPr>
      <w:r>
        <w:t>3. det skulle vara olämpligt eller vilseledande med hänsyn till syftet med grupptillsynen att låta företaget omfattas av den.</w:t>
      </w:r>
    </w:p>
    <w:bookmarkEnd w:id="31"/>
    <w:p w14:paraId="554AEBA2" w14:textId="77777777" w:rsidR="002734C2" w:rsidRDefault="002734C2" w:rsidP="002734C2">
      <w:pPr>
        <w:pStyle w:val="Brdtextmedindrag"/>
      </w:pPr>
      <w:r>
        <w:t>När första stycket 2 är tillämpligt på flera företag, får ett sådant beslut fattas bara om företagen tillsammans är av ringa betydelse med hän</w:t>
      </w:r>
      <w:r>
        <w:softHyphen/>
        <w:t>syn till syftet med grupptillsynen.</w:t>
      </w:r>
    </w:p>
    <w:p w14:paraId="363E99B1" w14:textId="77777777" w:rsidR="002734C2" w:rsidRDefault="002734C2" w:rsidP="002734C2">
      <w:pPr>
        <w:pStyle w:val="Rubrik4utannumrering"/>
      </w:pPr>
      <w:r>
        <w:t>Parallella regelverk</w:t>
      </w:r>
    </w:p>
    <w:p w14:paraId="1A9AEE19" w14:textId="77777777" w:rsidR="002734C2" w:rsidRDefault="002734C2" w:rsidP="002734C2">
      <w:pPr>
        <w:pStyle w:val="Rubrik5utannumrering"/>
        <w:spacing w:before="0"/>
      </w:pPr>
      <w:r>
        <w:t>Beslut om undantag från grupptillsyn när tillsyn utövas enligt lagen om särskild tillsyn över finansiella konglomerat</w:t>
      </w:r>
    </w:p>
    <w:p w14:paraId="44AD03E8" w14:textId="77777777" w:rsidR="002734C2" w:rsidRDefault="002734C2" w:rsidP="002734C2">
      <w:pPr>
        <w:pStyle w:val="Brdtext"/>
      </w:pPr>
      <w:r>
        <w:rPr>
          <w:b/>
        </w:rPr>
        <w:t>12 §</w:t>
      </w:r>
      <w:r>
        <w:t>    Om ett blandat finansiellt holdingföretag omfattas av tillsyn enligt lagen (2006:531) om särskild tillsyn över finansiella konglomerat och av grupptillsyn enligt detta kapitel, får Finansinspektionen besluta om undan</w:t>
      </w:r>
      <w:r>
        <w:softHyphen/>
        <w:t>tag från detta kapitel så att det blandade finansiella holdingföretaget bara behöver tillämpa de relevanta bestämmelserna för konglomerat.</w:t>
      </w:r>
    </w:p>
    <w:p w14:paraId="3C7BB86B" w14:textId="77777777" w:rsidR="002734C2" w:rsidRDefault="002734C2" w:rsidP="002734C2">
      <w:pPr>
        <w:pStyle w:val="Brdtextmedindrag"/>
      </w:pPr>
      <w:r>
        <w:t>Ett beslut enligt första stycket får fattas bara om tillsynen över företaget enligt den lagen kan anses likvärdig med grupptillsynen enligt detta kapitel, särskilt när det gäller riskbaserad tillsyn.</w:t>
      </w:r>
    </w:p>
    <w:p w14:paraId="715EB23E" w14:textId="77777777" w:rsidR="002734C2" w:rsidRDefault="002734C2" w:rsidP="002734C2">
      <w:pPr>
        <w:pStyle w:val="Rubrik5utannumrering"/>
      </w:pPr>
      <w:r>
        <w:t>Beslut om undantag från grupptillsyn när tillsyn utövas enligt lagen om särskild tillsyn över kreditinstitut och värdepappersbolag</w:t>
      </w:r>
    </w:p>
    <w:p w14:paraId="58E8D867" w14:textId="77777777" w:rsidR="002734C2" w:rsidRDefault="002734C2" w:rsidP="002734C2">
      <w:pPr>
        <w:pStyle w:val="Brdtext"/>
      </w:pPr>
      <w:r>
        <w:rPr>
          <w:b/>
        </w:rPr>
        <w:t>13 §</w:t>
      </w:r>
      <w:r w:rsidRPr="00640C08">
        <w:t>    </w:t>
      </w:r>
      <w:r w:rsidRPr="00FA6F78">
        <w:t xml:space="preserve">Om ett blandat finansiellt holdingföretag omfattas </w:t>
      </w:r>
      <w:r>
        <w:t>av grupptillsyn enligt detta kapitel och av</w:t>
      </w:r>
      <w:r w:rsidRPr="00FA6F78">
        <w:t xml:space="preserve"> gruppbaserad tillsyn enligt lagen</w:t>
      </w:r>
      <w:r>
        <w:t xml:space="preserve"> </w:t>
      </w:r>
      <w:r w:rsidRPr="00FA6F78">
        <w:t>(2014:968) om särskild tillsyn över kreditinstitut och</w:t>
      </w:r>
      <w:r>
        <w:t xml:space="preserve"> värdepappersbolag,</w:t>
      </w:r>
      <w:r w:rsidRPr="00FA6F78">
        <w:t xml:space="preserve"> får</w:t>
      </w:r>
      <w:r>
        <w:t xml:space="preserve"> Finans</w:t>
      </w:r>
      <w:r>
        <w:softHyphen/>
        <w:t>inspektionen besluta om</w:t>
      </w:r>
      <w:r w:rsidRPr="00FA6F78">
        <w:t xml:space="preserve"> undantag från detta kapitel så att det blandade</w:t>
      </w:r>
      <w:r>
        <w:t xml:space="preserve"> </w:t>
      </w:r>
      <w:r w:rsidRPr="00FA6F78">
        <w:lastRenderedPageBreak/>
        <w:t>finansiella holdingföretaget bara behöver tillämpa de</w:t>
      </w:r>
      <w:r>
        <w:t xml:space="preserve"> </w:t>
      </w:r>
      <w:r w:rsidRPr="00FA6F78">
        <w:t xml:space="preserve">relevanta </w:t>
      </w:r>
      <w:r>
        <w:t>bestäm</w:t>
      </w:r>
      <w:r>
        <w:softHyphen/>
        <w:t xml:space="preserve">melserna </w:t>
      </w:r>
      <w:r w:rsidRPr="00FA6F78">
        <w:t xml:space="preserve">för den största sektorn enligt </w:t>
      </w:r>
      <w:r>
        <w:t xml:space="preserve">2 kap. 3 § lagen (2006:531) om särskild tillsyn över finansiella </w:t>
      </w:r>
      <w:r w:rsidRPr="0048618A">
        <w:t>konglomerat</w:t>
      </w:r>
      <w:r w:rsidRPr="000A7C2D">
        <w:t>.</w:t>
      </w:r>
    </w:p>
    <w:p w14:paraId="77C2C633" w14:textId="77777777" w:rsidR="002734C2" w:rsidRPr="00BC668C" w:rsidRDefault="002734C2" w:rsidP="002734C2">
      <w:pPr>
        <w:pStyle w:val="Brdtextmedindrag"/>
      </w:pPr>
      <w:r>
        <w:t>Ett beslut enligt första stycket får fattas bara om tillsynen över företaget enligt lagen om särskild tillsyn över kreditinstitut och värdepappersbolag kan anses likvärdig med grupp</w:t>
      </w:r>
      <w:r>
        <w:softHyphen/>
        <w:t>tillsynen enligt detta kapitel, särskilt när det gäller riskbaserad tillsyn.</w:t>
      </w:r>
    </w:p>
    <w:p w14:paraId="063A8A1E" w14:textId="77777777" w:rsidR="002734C2" w:rsidRDefault="002734C2" w:rsidP="002734C2">
      <w:pPr>
        <w:pStyle w:val="Rubrik4utannumrering"/>
      </w:pPr>
      <w:bookmarkStart w:id="32" w:name="_Hlk512606917"/>
      <w:r>
        <w:t>Gruppsolvens</w:t>
      </w:r>
    </w:p>
    <w:p w14:paraId="0ED1507B" w14:textId="77777777" w:rsidR="002734C2" w:rsidRDefault="002734C2" w:rsidP="002734C2">
      <w:pPr>
        <w:pStyle w:val="Rubrik5utannumrering"/>
        <w:spacing w:before="0"/>
      </w:pPr>
      <w:r>
        <w:t>Kapitalbas och kapitalkrav på gruppnivå</w:t>
      </w:r>
    </w:p>
    <w:p w14:paraId="0F093F46" w14:textId="13233F8C" w:rsidR="002734C2" w:rsidRDefault="002734C2" w:rsidP="00BD2A5A">
      <w:pPr>
        <w:pStyle w:val="Brdtext"/>
      </w:pPr>
      <w:bookmarkStart w:id="33" w:name="_Hlk11246751"/>
      <w:r>
        <w:rPr>
          <w:b/>
        </w:rPr>
        <w:t>14</w:t>
      </w:r>
      <w:r w:rsidRPr="00640C08">
        <w:rPr>
          <w:b/>
        </w:rPr>
        <w:t> §</w:t>
      </w:r>
      <w:r w:rsidRPr="00640C08">
        <w:t>    </w:t>
      </w:r>
      <w:bookmarkStart w:id="34" w:name="_Hlk11246621"/>
      <w:r w:rsidR="003C3CA9">
        <w:t xml:space="preserve">Ett sådant </w:t>
      </w:r>
      <w:r>
        <w:t xml:space="preserve">tjänstepensionsföretag som </w:t>
      </w:r>
      <w:r w:rsidR="003C3CA9">
        <w:t>avses i</w:t>
      </w:r>
      <w:r>
        <w:t xml:space="preserve"> 2 § </w:t>
      </w:r>
      <w:bookmarkEnd w:id="34"/>
      <w:r>
        <w:t xml:space="preserve">ska säkerställa att det inom gruppen sammantaget finns en gruppbaserad kapitalbas som alltid minst uppgår till </w:t>
      </w:r>
    </w:p>
    <w:p w14:paraId="70CD29EF" w14:textId="77777777" w:rsidR="002734C2" w:rsidRDefault="002734C2" w:rsidP="00BD2A5A">
      <w:pPr>
        <w:pStyle w:val="Brdtextmedindrag"/>
      </w:pPr>
      <w:r>
        <w:t>1. ett gruppbaserat kapitalkrav beräknat enligt 15–17 §§, eller</w:t>
      </w:r>
    </w:p>
    <w:p w14:paraId="09CE96EF" w14:textId="77777777" w:rsidR="002734C2" w:rsidRPr="005B245B" w:rsidRDefault="002734C2" w:rsidP="00BD2A5A">
      <w:pPr>
        <w:pStyle w:val="Brdtextmedindrag"/>
      </w:pPr>
      <w:r>
        <w:t>2. det högre belopp som Finansinspektionen har beslutat enligt 20 §.</w:t>
      </w:r>
    </w:p>
    <w:bookmarkEnd w:id="33"/>
    <w:p w14:paraId="558111E2" w14:textId="77777777" w:rsidR="002734C2" w:rsidRDefault="002734C2" w:rsidP="002734C2">
      <w:pPr>
        <w:pStyle w:val="Rubrik5utannumrering"/>
      </w:pPr>
      <w:r>
        <w:t>Metoder för beräkning av kapitalbas och kapitalkrav</w:t>
      </w:r>
    </w:p>
    <w:p w14:paraId="5397FABE" w14:textId="77777777" w:rsidR="002734C2" w:rsidRDefault="002734C2" w:rsidP="002734C2">
      <w:pPr>
        <w:pStyle w:val="Brdtext"/>
      </w:pPr>
      <w:r>
        <w:rPr>
          <w:b/>
        </w:rPr>
        <w:t>15 §</w:t>
      </w:r>
      <w:r>
        <w:t>    Kapitalbasen och kapitalkravet för en grupp som står under grupp</w:t>
      </w:r>
      <w:r>
        <w:softHyphen/>
        <w:t>tillsyn enligt detta kapitel ska beräknas enligt en sammanläggnings- och avräkningsmetod. Om det är lämpligt, får Finansinspektionen i ett enskilt fall besluta att kapitalbasen och kapitalkravet i stället ska beräknas enligt en konsolideringsmetod, eller enligt en kombination av de metoderna.</w:t>
      </w:r>
    </w:p>
    <w:p w14:paraId="087B3D98" w14:textId="77777777" w:rsidR="002734C2" w:rsidRDefault="002734C2" w:rsidP="002734C2">
      <w:pPr>
        <w:pStyle w:val="Rubrik5utannumrering"/>
      </w:pPr>
      <w:r>
        <w:t>Proportionellt beaktande av innehav</w:t>
      </w:r>
    </w:p>
    <w:p w14:paraId="7AF69947" w14:textId="77777777" w:rsidR="002734C2" w:rsidRDefault="002734C2" w:rsidP="002734C2">
      <w:pPr>
        <w:pStyle w:val="Brdtext"/>
      </w:pPr>
      <w:r>
        <w:rPr>
          <w:b/>
        </w:rPr>
        <w:t>16 §</w:t>
      </w:r>
      <w:r>
        <w:t>    Vid beräkningen av den gruppbaserade kapitalbasen och det grupp</w:t>
      </w:r>
      <w:r>
        <w:softHyphen/>
        <w:t>baserade kapitalkravet ska ett anknutet företag beaktas proportionellt efter det innehav som ett sådant tjänstepensionsföretag som avses i 2 § 1 eller 2 eller ett sådant moderföretag som avses i 2 § 3 a, b eller c har i det anknutna företaget. Om det finns särskilda skäl, får innehav beaktas till en annan andel.</w:t>
      </w:r>
    </w:p>
    <w:p w14:paraId="6163274F" w14:textId="14F679AA" w:rsidR="002734C2" w:rsidRDefault="002734C2" w:rsidP="002734C2">
      <w:pPr>
        <w:pStyle w:val="Brdtextmedindrag"/>
      </w:pPr>
      <w:r>
        <w:t>Finansinspektionen ska besluta vilken proportionell andel som ska beaktas när det inte finns kapitalbindningar mellan vissa av företagen i en grupp.</w:t>
      </w:r>
    </w:p>
    <w:p w14:paraId="33E7FEE8" w14:textId="77777777" w:rsidR="002734C2" w:rsidRPr="00AB320D" w:rsidRDefault="002734C2" w:rsidP="00DB23A6">
      <w:pPr>
        <w:pStyle w:val="Rubrik5utannumrering"/>
      </w:pPr>
      <w:r w:rsidRPr="0091209C">
        <w:t>Vissa avdrag vid beräkning av den gruppbase</w:t>
      </w:r>
      <w:r w:rsidRPr="00DE570E">
        <w:t>rade kapitalbasen</w:t>
      </w:r>
    </w:p>
    <w:p w14:paraId="662AD1C3" w14:textId="77777777" w:rsidR="002734C2" w:rsidRDefault="002734C2" w:rsidP="002734C2">
      <w:pPr>
        <w:pStyle w:val="Brdtext"/>
      </w:pPr>
      <w:r>
        <w:rPr>
          <w:b/>
        </w:rPr>
        <w:t>17 §</w:t>
      </w:r>
      <w:r w:rsidRPr="00640C08">
        <w:t>    </w:t>
      </w:r>
      <w:r>
        <w:t>När</w:t>
      </w:r>
      <w:r w:rsidRPr="00E41729">
        <w:t xml:space="preserve"> den gruppbaserade kapitalbasen </w:t>
      </w:r>
      <w:r>
        <w:t xml:space="preserve">beräknas </w:t>
      </w:r>
      <w:r w:rsidRPr="00E41729">
        <w:t>ska</w:t>
      </w:r>
      <w:r>
        <w:t xml:space="preserve"> </w:t>
      </w:r>
      <w:r w:rsidRPr="00E41729">
        <w:t>avdrag göras så att inte dubbelräkning sker av poster som</w:t>
      </w:r>
      <w:r>
        <w:t xml:space="preserve"> </w:t>
      </w:r>
      <w:r w:rsidRPr="00E41729">
        <w:t xml:space="preserve">ingår i kapitalbasen i flera företag i gruppen. </w:t>
      </w:r>
    </w:p>
    <w:p w14:paraId="13BE0A9F" w14:textId="77777777" w:rsidR="002734C2" w:rsidRPr="00E41729" w:rsidRDefault="002734C2" w:rsidP="002734C2">
      <w:pPr>
        <w:pStyle w:val="Brdtextmedindrag"/>
      </w:pPr>
      <w:r>
        <w:t xml:space="preserve">Avdrag </w:t>
      </w:r>
      <w:r w:rsidRPr="00E41729">
        <w:t>ska också göras för värden som skapats</w:t>
      </w:r>
      <w:r>
        <w:t xml:space="preserve"> </w:t>
      </w:r>
      <w:r w:rsidRPr="00E41729">
        <w:t>internt inom gruppen och som härrör från ömsesidig</w:t>
      </w:r>
      <w:r>
        <w:t xml:space="preserve"> finansiering</w:t>
      </w:r>
      <w:r w:rsidRPr="00E41729">
        <w:t>.</w:t>
      </w:r>
    </w:p>
    <w:bookmarkEnd w:id="32"/>
    <w:p w14:paraId="7CAA34FF" w14:textId="77777777" w:rsidR="002734C2" w:rsidRDefault="002734C2" w:rsidP="002734C2">
      <w:pPr>
        <w:pStyle w:val="Rubrik5utannumrering"/>
      </w:pPr>
      <w:r>
        <w:t>Återkommande beräkningar av kapitalbas och kapitalkrav på gruppnivå</w:t>
      </w:r>
    </w:p>
    <w:p w14:paraId="28C02688" w14:textId="5F5EEF78" w:rsidR="002734C2" w:rsidRPr="00470F49" w:rsidRDefault="002734C2" w:rsidP="00BD2A5A">
      <w:pPr>
        <w:pStyle w:val="Brdtext"/>
      </w:pPr>
      <w:bookmarkStart w:id="35" w:name="_Hlk8291530"/>
      <w:r>
        <w:rPr>
          <w:b/>
        </w:rPr>
        <w:t>18 §</w:t>
      </w:r>
      <w:r w:rsidRPr="00640C08">
        <w:t>    </w:t>
      </w:r>
      <w:r>
        <w:t>Den gruppbaserade kapitalbas och det gruppbaserade kapitalkrav som gäller enligt detta kapitel ska beräknas minst en gång per år. Beräk</w:t>
      </w:r>
      <w:r>
        <w:softHyphen/>
        <w:t xml:space="preserve">ningarna ska utföras av </w:t>
      </w:r>
      <w:r w:rsidR="006871F3">
        <w:t xml:space="preserve">ett sådant </w:t>
      </w:r>
      <w:r>
        <w:t xml:space="preserve">tjänstepensionsföretag som </w:t>
      </w:r>
      <w:r w:rsidR="006871F3">
        <w:t>avses i</w:t>
      </w:r>
      <w:r>
        <w:t xml:space="preserve"> 2 §. Företaget ska även rapportera resultatet av beräkningen till Finans</w:t>
      </w:r>
      <w:r>
        <w:softHyphen/>
        <w:t>inspektionen.</w:t>
      </w:r>
    </w:p>
    <w:bookmarkEnd w:id="35"/>
    <w:p w14:paraId="6E92E7AD" w14:textId="77777777" w:rsidR="002734C2" w:rsidRDefault="002734C2" w:rsidP="002734C2">
      <w:pPr>
        <w:pStyle w:val="Rubrik5utannumrering"/>
      </w:pPr>
      <w:r>
        <w:lastRenderedPageBreak/>
        <w:t>Övervakning av kapitalkrav på gruppnivå</w:t>
      </w:r>
    </w:p>
    <w:p w14:paraId="14CEC180" w14:textId="77777777" w:rsidR="002734C2" w:rsidRDefault="002734C2" w:rsidP="002734C2">
      <w:pPr>
        <w:pStyle w:val="Brdtext"/>
      </w:pPr>
      <w:r>
        <w:rPr>
          <w:b/>
        </w:rPr>
        <w:t>19 §</w:t>
      </w:r>
      <w:r w:rsidRPr="00640C08">
        <w:t>    </w:t>
      </w:r>
      <w:r>
        <w:t>Det företag som ska ansvara för rapporteringen enligt 18 § ska fort</w:t>
      </w:r>
      <w:r>
        <w:softHyphen/>
        <w:t>löpande övervaka kapitalkravet för gruppen. Om det finns grundad anled</w:t>
      </w:r>
      <w:r>
        <w:softHyphen/>
        <w:t>ning att anta att gruppens riskprofil förändrats väsentligt sedan dagen för den senaste rapporteringen av kapitalkravet på gruppnivå, ska företaget göra en ny beräkning av detta krav och snarast möjligt rapportera resultatet till Finansinspektionen. Inspektionen får under samma förutsättningar begära en förnyad beräkning av kapitalkravet.</w:t>
      </w:r>
    </w:p>
    <w:p w14:paraId="5AE20378" w14:textId="77777777" w:rsidR="002734C2" w:rsidRDefault="002734C2" w:rsidP="002734C2">
      <w:pPr>
        <w:pStyle w:val="Rubrik5utannumrering"/>
      </w:pPr>
      <w:r>
        <w:t>Kapitaltillägg på gruppnivå till det gruppbaserade kapitalkravet</w:t>
      </w:r>
    </w:p>
    <w:p w14:paraId="2BAC06BC" w14:textId="77777777" w:rsidR="002734C2" w:rsidRDefault="002734C2" w:rsidP="002734C2">
      <w:pPr>
        <w:pStyle w:val="Brdtext"/>
      </w:pPr>
      <w:r>
        <w:rPr>
          <w:b/>
        </w:rPr>
        <w:t>20 §</w:t>
      </w:r>
      <w:r w:rsidRPr="00640C08">
        <w:t>    </w:t>
      </w:r>
      <w:r>
        <w:t>Finansinspektionen</w:t>
      </w:r>
      <w:r w:rsidRPr="00A00BC7">
        <w:t xml:space="preserve"> får besluta om ett kapitaltillägg utöver</w:t>
      </w:r>
      <w:r>
        <w:t xml:space="preserve"> det gruppbaserade </w:t>
      </w:r>
      <w:r w:rsidRPr="00A00BC7">
        <w:t>kapitalkravet, om detta kapitalkrav</w:t>
      </w:r>
      <w:r>
        <w:t xml:space="preserve"> </w:t>
      </w:r>
      <w:r w:rsidRPr="00A00BC7">
        <w:t>inte stämmer överens med gruppens riskprofil eller om</w:t>
      </w:r>
      <w:r>
        <w:t xml:space="preserve"> </w:t>
      </w:r>
      <w:r w:rsidRPr="00A00BC7">
        <w:t xml:space="preserve">förutsättningarna enligt </w:t>
      </w:r>
      <w:r>
        <w:t xml:space="preserve">14 kap. 12 § 2 </w:t>
      </w:r>
      <w:r w:rsidRPr="00A00BC7">
        <w:t>är uppfyllda.</w:t>
      </w:r>
    </w:p>
    <w:p w14:paraId="018B229B" w14:textId="77777777" w:rsidR="002734C2" w:rsidRPr="00A00BC7" w:rsidRDefault="002734C2" w:rsidP="002734C2">
      <w:pPr>
        <w:pStyle w:val="Brdtextmedindrag"/>
      </w:pPr>
      <w:r w:rsidRPr="00A00BC7">
        <w:t xml:space="preserve">Bestämmelserna i </w:t>
      </w:r>
      <w:r>
        <w:t xml:space="preserve">14 kap. 13–16 §§ </w:t>
      </w:r>
      <w:r w:rsidRPr="00A00BC7">
        <w:t>ska gälla för ett sådant</w:t>
      </w:r>
      <w:r>
        <w:t xml:space="preserve"> </w:t>
      </w:r>
      <w:r w:rsidRPr="00A00BC7">
        <w:t>beslut om kapitaltillägg som avses i första stycket.</w:t>
      </w:r>
    </w:p>
    <w:p w14:paraId="51BB52A6" w14:textId="77777777" w:rsidR="002734C2" w:rsidRDefault="002734C2" w:rsidP="002734C2">
      <w:pPr>
        <w:pStyle w:val="Rubrik5utannumrering"/>
      </w:pPr>
      <w:bookmarkStart w:id="36" w:name="_Hlk3473511"/>
      <w:r>
        <w:t>Åtgärder om en grupp inte uppfyller det gruppbaserade kapitalkravet</w:t>
      </w:r>
    </w:p>
    <w:p w14:paraId="1A5E88F1" w14:textId="77777777" w:rsidR="002734C2" w:rsidRDefault="002734C2" w:rsidP="002734C2">
      <w:pPr>
        <w:pStyle w:val="Brdtext"/>
      </w:pPr>
      <w:r>
        <w:rPr>
          <w:b/>
        </w:rPr>
        <w:t>21 §</w:t>
      </w:r>
      <w:r>
        <w:t>    Om en grupp inte uppfyller det gruppbaserade kapitalkrav som gäller enligt 14 § eller om det finns risk för detta under de närmaste tre månaderna, ska det tjänstepensionsföretag som anges i 18 § underrätta Finansinspektionen omgående.</w:t>
      </w:r>
    </w:p>
    <w:p w14:paraId="37B8544D" w14:textId="77777777" w:rsidR="002734C2" w:rsidRDefault="002734C2" w:rsidP="002734C2">
      <w:pPr>
        <w:pStyle w:val="Brdtextmedindrag"/>
      </w:pPr>
      <w:r>
        <w:t>Bestämmelserna i 15 kap. 5–9 §§ om åtgärdsplan, förlängd tidsfrist, underrättelse och finansiell saneringsplan ska gälla i tillämpliga delar vid en sådan brist.</w:t>
      </w:r>
    </w:p>
    <w:p w14:paraId="3586E424" w14:textId="77777777" w:rsidR="002734C2" w:rsidRDefault="002734C2" w:rsidP="002734C2">
      <w:pPr>
        <w:pStyle w:val="Rubrik5utannumrering"/>
      </w:pPr>
      <w:r>
        <w:t>Gruppsolvens för tjänstepensionsföretag som är dotterföretag till vissa typer av företag</w:t>
      </w:r>
    </w:p>
    <w:p w14:paraId="12EB0E93" w14:textId="77777777" w:rsidR="002734C2" w:rsidRDefault="002734C2" w:rsidP="002734C2">
      <w:pPr>
        <w:pStyle w:val="Brdtext"/>
      </w:pPr>
      <w:r>
        <w:rPr>
          <w:b/>
        </w:rPr>
        <w:t>22 §</w:t>
      </w:r>
      <w:r>
        <w:t>    När ett tjänstepensionsföretag är dotterföretag till ett företag som skulle vara ett försäkringsholdingföretag om tjänstepensionsföretaget var ett försäkringsföretag eller till ett blandat finansiellt holdingföretag, ska beräkningen av gruppsolvens göras med hänsyn även till det moder</w:t>
      </w:r>
      <w:r>
        <w:softHyphen/>
        <w:t>företaget. Beräkningen ska göras enligt 15–17 och 20 §§.</w:t>
      </w:r>
    </w:p>
    <w:p w14:paraId="5E9ADA8B" w14:textId="77777777" w:rsidR="002734C2" w:rsidRDefault="002734C2" w:rsidP="002734C2">
      <w:pPr>
        <w:pStyle w:val="Brdtextmedindrag"/>
      </w:pPr>
      <w:r>
        <w:t>Vid beräkningen enligt första stycket ska moderföretaget hanteras som ett tjänstepensionsföretag som omfattas av</w:t>
      </w:r>
    </w:p>
    <w:p w14:paraId="75BEE8B9" w14:textId="77777777" w:rsidR="002734C2" w:rsidRDefault="002734C2" w:rsidP="002734C2">
      <w:pPr>
        <w:pStyle w:val="Brdtextmedindrag"/>
      </w:pPr>
      <w:r>
        <w:t xml:space="preserve">1. bestämmelserna om riskkänsligt kapitalkrav i 8 kap. 1–6 §§, och </w:t>
      </w:r>
    </w:p>
    <w:p w14:paraId="37F3066E" w14:textId="77777777" w:rsidR="002734C2" w:rsidRPr="004024FE" w:rsidRDefault="002734C2" w:rsidP="002734C2">
      <w:pPr>
        <w:pStyle w:val="Brdtextmedindrag"/>
      </w:pPr>
      <w:r>
        <w:t>2. villkor enligt 7 kap. 2–7 §§ för att poster ska få ingå i kapitalbasen.</w:t>
      </w:r>
    </w:p>
    <w:bookmarkEnd w:id="36"/>
    <w:p w14:paraId="014A824E" w14:textId="5815BD7D" w:rsidR="002734C2" w:rsidRDefault="002734C2" w:rsidP="002734C2">
      <w:pPr>
        <w:pStyle w:val="Rubrik4utannumrering"/>
      </w:pPr>
      <w:r>
        <w:t>Riskkoncentrationer och transaktioner</w:t>
      </w:r>
      <w:r w:rsidR="00696167">
        <w:t xml:space="preserve"> inom en grupp</w:t>
      </w:r>
    </w:p>
    <w:p w14:paraId="2275A3BC" w14:textId="77777777" w:rsidR="002734C2" w:rsidRDefault="002734C2" w:rsidP="002734C2">
      <w:pPr>
        <w:pStyle w:val="Rubrik5utannumrering"/>
        <w:spacing w:before="0"/>
      </w:pPr>
      <w:r>
        <w:t>Rapportering och tillsyn av väsentliga riskkoncentrationer och betydande transaktioner inom en grupp</w:t>
      </w:r>
    </w:p>
    <w:p w14:paraId="16171C06" w14:textId="77777777" w:rsidR="002734C2" w:rsidRDefault="002734C2" w:rsidP="002734C2">
      <w:pPr>
        <w:pStyle w:val="Brdtext"/>
      </w:pPr>
      <w:r>
        <w:rPr>
          <w:b/>
        </w:rPr>
        <w:t>23 §</w:t>
      </w:r>
      <w:r>
        <w:t xml:space="preserve">    Väsentliga riskkoncentrationer och betydande transaktioner inom en grupp ska minst en gång per år rapporteras till Finansinspektionen. </w:t>
      </w:r>
    </w:p>
    <w:p w14:paraId="0F9ABE0E" w14:textId="77777777" w:rsidR="002734C2" w:rsidRDefault="002734C2" w:rsidP="002734C2">
      <w:pPr>
        <w:pStyle w:val="Brdtextmedindrag"/>
        <w:rPr>
          <w:lang w:eastAsia="sv-SE"/>
        </w:rPr>
      </w:pPr>
      <w:r>
        <w:rPr>
          <w:lang w:eastAsia="sv-SE"/>
        </w:rPr>
        <w:t xml:space="preserve">Även </w:t>
      </w:r>
      <w:r w:rsidRPr="00307348">
        <w:rPr>
          <w:lang w:eastAsia="sv-SE"/>
        </w:rPr>
        <w:t xml:space="preserve">betydande </w:t>
      </w:r>
      <w:r>
        <w:rPr>
          <w:lang w:eastAsia="sv-SE"/>
        </w:rPr>
        <w:t>transaktioner som har gjorts med fysiska personer som har nära förbindelser med något företag inom gruppen ska rapporteras.</w:t>
      </w:r>
    </w:p>
    <w:p w14:paraId="3E79CCD5" w14:textId="77777777" w:rsidR="002734C2" w:rsidRDefault="002734C2" w:rsidP="002734C2">
      <w:pPr>
        <w:pStyle w:val="Brdtextmedindrag"/>
      </w:pPr>
      <w:r w:rsidRPr="00A67E46">
        <w:rPr>
          <w:lang w:eastAsia="sv-SE"/>
        </w:rPr>
        <w:t>Om en transaktion har en mycket betydande omfattning, ska den rapporteras snarast möjligt.</w:t>
      </w:r>
    </w:p>
    <w:p w14:paraId="61B3C9E0" w14:textId="5D4AFA4D" w:rsidR="002734C2" w:rsidRDefault="002734C2" w:rsidP="00BD2A5A">
      <w:pPr>
        <w:pStyle w:val="Brdtextmedindrag"/>
      </w:pPr>
      <w:r>
        <w:rPr>
          <w:lang w:eastAsia="sv-SE"/>
        </w:rPr>
        <w:t xml:space="preserve">Rapporteringen ska göras av </w:t>
      </w:r>
      <w:r w:rsidR="006871F3">
        <w:rPr>
          <w:lang w:eastAsia="sv-SE"/>
        </w:rPr>
        <w:t xml:space="preserve">ett sådant </w:t>
      </w:r>
      <w:r>
        <w:rPr>
          <w:lang w:eastAsia="sv-SE"/>
        </w:rPr>
        <w:t xml:space="preserve">tjänstepensionsföretag som </w:t>
      </w:r>
      <w:r w:rsidR="006871F3">
        <w:rPr>
          <w:lang w:eastAsia="sv-SE"/>
        </w:rPr>
        <w:t>avses i</w:t>
      </w:r>
      <w:r>
        <w:rPr>
          <w:lang w:eastAsia="sv-SE"/>
        </w:rPr>
        <w:t xml:space="preserve"> 2</w:t>
      </w:r>
      <w:r>
        <w:t> §</w:t>
      </w:r>
      <w:r>
        <w:rPr>
          <w:lang w:eastAsia="sv-SE"/>
        </w:rPr>
        <w:t>.</w:t>
      </w:r>
    </w:p>
    <w:p w14:paraId="49548B43" w14:textId="77777777" w:rsidR="002734C2" w:rsidRDefault="002734C2" w:rsidP="002734C2">
      <w:pPr>
        <w:pStyle w:val="Brdtext"/>
      </w:pPr>
    </w:p>
    <w:p w14:paraId="4B6F70F7" w14:textId="77777777" w:rsidR="002734C2" w:rsidRDefault="002734C2" w:rsidP="002734C2">
      <w:pPr>
        <w:pStyle w:val="Brdtext"/>
      </w:pPr>
      <w:r>
        <w:rPr>
          <w:b/>
        </w:rPr>
        <w:t>24</w:t>
      </w:r>
      <w:r w:rsidRPr="00640C08">
        <w:rPr>
          <w:b/>
        </w:rPr>
        <w:t> §</w:t>
      </w:r>
      <w:r w:rsidRPr="00640C08">
        <w:t>    </w:t>
      </w:r>
      <w:r w:rsidRPr="00007824">
        <w:t xml:space="preserve">Finansinspektionen </w:t>
      </w:r>
      <w:r>
        <w:t xml:space="preserve">ska </w:t>
      </w:r>
      <w:r w:rsidRPr="00007824">
        <w:t>för varje enskild grupp</w:t>
      </w:r>
      <w:r>
        <w:t xml:space="preserve"> besluta v</w:t>
      </w:r>
      <w:r w:rsidRPr="00007824">
        <w:t>ilka riskkonc</w:t>
      </w:r>
      <w:r>
        <w:t xml:space="preserve">entrationer och transaktioner som ska anses vara väsentliga och betydande. Tillsammans med detta ska inspektionen bestämma </w:t>
      </w:r>
      <w:r w:rsidRPr="00007824">
        <w:t>lämpliga tröskelvärden. Tröskelvärdena ska baseras på kapitalkrav eller försäkringstekniska avsättningar eller båda dessa värden och hänsyn ska tas till gruppens struktur och riskhanteringssystem. Inspektionen ska, innan dessa beslut meddelas, ha hört gruppen.</w:t>
      </w:r>
    </w:p>
    <w:p w14:paraId="0D4D9597" w14:textId="77777777" w:rsidR="002734C2" w:rsidRDefault="002734C2" w:rsidP="002734C2">
      <w:pPr>
        <w:pStyle w:val="Brdtextmedindrag"/>
      </w:pPr>
      <w:bookmarkStart w:id="37" w:name="_Hlk5882406"/>
      <w:r w:rsidRPr="00007824">
        <w:t>Vid bedömningen av riskkoncentrationer ska Finansinspektionen beakta risker för spridning inom gruppen, intressekonflikter samt riskernas nivå och omfattning.</w:t>
      </w:r>
    </w:p>
    <w:bookmarkEnd w:id="37"/>
    <w:p w14:paraId="74707DDF" w14:textId="77777777" w:rsidR="002734C2" w:rsidRDefault="002734C2" w:rsidP="00BD2A5A">
      <w:pPr>
        <w:pStyle w:val="Rubrik5utannumrering"/>
      </w:pPr>
      <w:r>
        <w:t>Undantag från kravet på tillsyn över riskkoncentrationer och transaktioner inom en grupp</w:t>
      </w:r>
    </w:p>
    <w:p w14:paraId="1A99C0CF" w14:textId="77777777" w:rsidR="002734C2" w:rsidRDefault="002734C2" w:rsidP="002734C2">
      <w:pPr>
        <w:pStyle w:val="Brdtext"/>
      </w:pPr>
      <w:r>
        <w:rPr>
          <w:b/>
        </w:rPr>
        <w:t>25 §</w:t>
      </w:r>
      <w:r>
        <w:t>    Om det i en grupp finns ett sådant moderföretag som avses i 7 eller 8 § och det företaget i sin tur är dotterföretag till ett sådant företag som avses i 3 kap. 1 § lagen (2006:531) om särskild tillsyn över finansiella konglomerat, får Finansinspektionen besluta att på nivån för detta dotter</w:t>
      </w:r>
      <w:r>
        <w:softHyphen/>
        <w:t>företag inte tillämpa bestämmelserna om tillsyn enligt 23 och 24 §§ avseende riskkoncentrationer och transaktioner inom en grupp.</w:t>
      </w:r>
    </w:p>
    <w:p w14:paraId="17869527" w14:textId="77777777" w:rsidR="002734C2" w:rsidRPr="00B167E6" w:rsidRDefault="002734C2" w:rsidP="002734C2">
      <w:pPr>
        <w:pStyle w:val="Brdtextmedindrag"/>
      </w:pPr>
    </w:p>
    <w:p w14:paraId="2114A561" w14:textId="77777777" w:rsidR="002734C2" w:rsidRPr="00DA2D3D" w:rsidRDefault="002734C2" w:rsidP="002734C2">
      <w:pPr>
        <w:pStyle w:val="Brdtext"/>
      </w:pPr>
      <w:bookmarkStart w:id="38" w:name="_Hlk3475389"/>
      <w:r>
        <w:rPr>
          <w:b/>
        </w:rPr>
        <w:t>26 §</w:t>
      </w:r>
      <w:r>
        <w:t>    Finansinspektionen får besluta att tillsyn över sådana riskkon</w:t>
      </w:r>
      <w:r>
        <w:softHyphen/>
        <w:t>centrationer och transaktioner inom en grupp som avses i 23 och 24 §§ inte ska utövas på nivån för ett sådant tjänstepensionsföretag som avses i 2 § 1 eller 2 eller på nivån för det moderföretag som avses i 2 § 3 b eller c och som är ett anknutet företag till ett reglerat företag eller självt är ett reglerat företag eller ett blandat finansiellt holdingföretag som omfattas av lagen (2006:531) om särskild tillsyn över finansiella konglomerat.</w:t>
      </w:r>
    </w:p>
    <w:p w14:paraId="30193429" w14:textId="207146BF" w:rsidR="002734C2" w:rsidRPr="00DA2D3D" w:rsidRDefault="002734C2" w:rsidP="002734C2">
      <w:pPr>
        <w:pStyle w:val="Rubrik4utannumrering"/>
      </w:pPr>
      <w:r>
        <w:t>God kontroll över och rapportering av transaktioner</w:t>
      </w:r>
      <w:r w:rsidR="009870C9">
        <w:t xml:space="preserve"> inom grupper med vissa typer av moderföretag</w:t>
      </w:r>
    </w:p>
    <w:bookmarkEnd w:id="38"/>
    <w:p w14:paraId="51F2CC08" w14:textId="1457BE59" w:rsidR="002734C2" w:rsidRDefault="002734C2" w:rsidP="00BD2A5A">
      <w:pPr>
        <w:pStyle w:val="Brdtext"/>
      </w:pPr>
      <w:r>
        <w:rPr>
          <w:b/>
        </w:rPr>
        <w:t>27 §</w:t>
      </w:r>
      <w:r>
        <w:t xml:space="preserve">    Ett sådant tjänstepensionsföretag som avses i 3 § ska ha god kontroll över sina transaktioner med </w:t>
      </w:r>
    </w:p>
    <w:p w14:paraId="6A8A1F27" w14:textId="77777777" w:rsidR="002734C2" w:rsidRDefault="002734C2" w:rsidP="00BD2A5A">
      <w:pPr>
        <w:pStyle w:val="Brdtextmedindrag"/>
      </w:pPr>
      <w:r>
        <w:t xml:space="preserve">1. moderföretaget, och </w:t>
      </w:r>
    </w:p>
    <w:p w14:paraId="4FDA099D" w14:textId="77777777" w:rsidR="002734C2" w:rsidRPr="005C4427" w:rsidRDefault="002734C2" w:rsidP="00BD2A5A">
      <w:pPr>
        <w:pStyle w:val="Brdtextmedindrag"/>
      </w:pPr>
      <w:r>
        <w:t>2. företag som är anknutna till tjänstepensionsföretagets moderföretag.</w:t>
      </w:r>
      <w:bookmarkStart w:id="39" w:name="_Hlk4669386"/>
      <w:bookmarkStart w:id="40" w:name="_Hlk3820744"/>
    </w:p>
    <w:p w14:paraId="7AAF9BD5" w14:textId="77777777" w:rsidR="002734C2" w:rsidRDefault="002734C2" w:rsidP="00BD2A5A">
      <w:pPr>
        <w:pStyle w:val="Brdtextmedindrag"/>
      </w:pPr>
      <w:bookmarkStart w:id="41" w:name="_Hlk6226684"/>
      <w:r>
        <w:t>T</w:t>
      </w:r>
      <w:r w:rsidRPr="00E34E58">
        <w:t>jänstepensionsföretag</w:t>
      </w:r>
      <w:r>
        <w:t xml:space="preserve">et </w:t>
      </w:r>
      <w:r w:rsidRPr="00E34E58">
        <w:t xml:space="preserve">ska rapportera </w:t>
      </w:r>
      <w:r>
        <w:t xml:space="preserve">sådana transaktioner som anges i första stycket </w:t>
      </w:r>
      <w:r w:rsidRPr="00E34E58">
        <w:t>som är betydande till Finansinspektionen. Företaget ska göra detta minst en gång per år. Om en transaktion har en mycket betydande omfattning, ska företaget rapportera den snarast möjligt.</w:t>
      </w:r>
    </w:p>
    <w:bookmarkEnd w:id="39"/>
    <w:bookmarkEnd w:id="40"/>
    <w:bookmarkEnd w:id="41"/>
    <w:p w14:paraId="3DFA2561" w14:textId="77777777" w:rsidR="002734C2" w:rsidRDefault="002734C2" w:rsidP="002734C2">
      <w:pPr>
        <w:pStyle w:val="Brdtextmedindrag"/>
      </w:pPr>
    </w:p>
    <w:p w14:paraId="4078BC66" w14:textId="77777777" w:rsidR="002734C2" w:rsidRDefault="002734C2" w:rsidP="002734C2">
      <w:pPr>
        <w:pStyle w:val="Brdtext"/>
      </w:pPr>
      <w:r>
        <w:rPr>
          <w:b/>
        </w:rPr>
        <w:t>28</w:t>
      </w:r>
      <w:r w:rsidRPr="00640C08">
        <w:rPr>
          <w:b/>
        </w:rPr>
        <w:t> §</w:t>
      </w:r>
      <w:r w:rsidRPr="00640C08">
        <w:t>    </w:t>
      </w:r>
      <w:bookmarkStart w:id="42" w:name="_Hlk5883580"/>
      <w:r>
        <w:t>Finansinspektionen ska för varje enskild grupp besluta v</w:t>
      </w:r>
      <w:r w:rsidRPr="00007824">
        <w:t>ilka transaktioner som ska anses vara betydande</w:t>
      </w:r>
      <w:r>
        <w:t>. T</w:t>
      </w:r>
      <w:r w:rsidRPr="00007824">
        <w:t>illsammans med</w:t>
      </w:r>
      <w:r>
        <w:t xml:space="preserve"> detta ska inspektionen bestämma</w:t>
      </w:r>
      <w:r w:rsidRPr="00007824">
        <w:t xml:space="preserve"> lämpliga tröskelvärden</w:t>
      </w:r>
      <w:r>
        <w:t>.</w:t>
      </w:r>
      <w:r w:rsidRPr="00007824">
        <w:t xml:space="preserve"> Tröskelvärdena ska baseras på kapitalkrav eller försäkringstekniska avsättningar eller båda dessa värden och hänsyn ska tas till gruppens struktur och riskhanterings</w:t>
      </w:r>
      <w:r>
        <w:softHyphen/>
      </w:r>
      <w:r w:rsidRPr="00007824">
        <w:t>system.</w:t>
      </w:r>
    </w:p>
    <w:bookmarkEnd w:id="42"/>
    <w:p w14:paraId="72E07DCD" w14:textId="77777777" w:rsidR="002734C2" w:rsidRDefault="002734C2" w:rsidP="002734C2">
      <w:pPr>
        <w:pStyle w:val="Brdtextmedindrag"/>
        <w:rPr>
          <w:lang w:eastAsia="sv-SE"/>
        </w:rPr>
      </w:pPr>
      <w:r>
        <w:t xml:space="preserve">Finansinspektionen </w:t>
      </w:r>
      <w:r w:rsidRPr="00007824">
        <w:t>ska, innan dessa beslut meddelas, ha hört gruppen.</w:t>
      </w:r>
    </w:p>
    <w:p w14:paraId="29471F21" w14:textId="052E1C8A" w:rsidR="002734C2" w:rsidRDefault="002734C2" w:rsidP="00BD2A5A">
      <w:pPr>
        <w:pStyle w:val="Rubrik4utannumrering"/>
      </w:pPr>
      <w:r>
        <w:lastRenderedPageBreak/>
        <w:t>Företagsstyrning inom gruppen</w:t>
      </w:r>
    </w:p>
    <w:p w14:paraId="2881FFFE" w14:textId="77777777" w:rsidR="002734C2" w:rsidRDefault="002734C2" w:rsidP="00BD2A5A">
      <w:pPr>
        <w:pStyle w:val="Brdtext"/>
      </w:pPr>
      <w:r>
        <w:rPr>
          <w:b/>
        </w:rPr>
        <w:t>29 §</w:t>
      </w:r>
      <w:r>
        <w:t>    Bestämmelserna i 9 kap. om företagsstyrning ska gälla i tillämpliga delar på gruppnivå.</w:t>
      </w:r>
    </w:p>
    <w:p w14:paraId="1E46864C" w14:textId="73CBD879" w:rsidR="002734C2" w:rsidRDefault="006871F3" w:rsidP="00BD2A5A">
      <w:pPr>
        <w:pStyle w:val="Brdtextmedindrag"/>
      </w:pPr>
      <w:r>
        <w:t>Ett sådant</w:t>
      </w:r>
      <w:r w:rsidR="002734C2">
        <w:t xml:space="preserve"> tjänstepensionsföretag som </w:t>
      </w:r>
      <w:r>
        <w:t>avses i</w:t>
      </w:r>
      <w:r w:rsidR="002734C2">
        <w:t xml:space="preserve"> 2 § ska ansvara för att kraven på företagsstyrning följs på gruppnivå.</w:t>
      </w:r>
    </w:p>
    <w:p w14:paraId="129ACEFB" w14:textId="27B48A7E" w:rsidR="002734C2" w:rsidRDefault="002734C2" w:rsidP="00BD2A5A">
      <w:pPr>
        <w:pStyle w:val="Brdtextmedindrag"/>
      </w:pPr>
      <w:r>
        <w:t>System för riskhantering, internkontroll och rapportering ska genom</w:t>
      </w:r>
      <w:r w:rsidR="005B452F">
        <w:softHyphen/>
      </w:r>
      <w:r>
        <w:t xml:space="preserve">föras konsekvent i alla företag som omfattas av grupptillsyn så att dessa system och rapporter kan kontrolleras på gruppnivå. </w:t>
      </w:r>
    </w:p>
    <w:p w14:paraId="58031D98" w14:textId="77777777" w:rsidR="002734C2" w:rsidRDefault="002734C2" w:rsidP="00BD2A5A">
      <w:pPr>
        <w:pStyle w:val="Brdtextmedindrag"/>
      </w:pPr>
    </w:p>
    <w:p w14:paraId="0A9322B8" w14:textId="77777777" w:rsidR="002734C2" w:rsidRDefault="002734C2" w:rsidP="00BD2A5A">
      <w:pPr>
        <w:pStyle w:val="Brdtext"/>
      </w:pPr>
      <w:r>
        <w:rPr>
          <w:b/>
        </w:rPr>
        <w:t>30</w:t>
      </w:r>
      <w:r w:rsidRPr="00640C08">
        <w:rPr>
          <w:b/>
        </w:rPr>
        <w:t> §</w:t>
      </w:r>
      <w:r w:rsidRPr="00640C08">
        <w:t>    </w:t>
      </w:r>
      <w:r w:rsidRPr="00720F76">
        <w:t xml:space="preserve">Systemet för internkontroll inom en grupp ska omfatta </w:t>
      </w:r>
    </w:p>
    <w:p w14:paraId="49A79FCB" w14:textId="77777777" w:rsidR="002734C2" w:rsidRDefault="002734C2" w:rsidP="00BD2A5A">
      <w:pPr>
        <w:pStyle w:val="Brdtextmedindrag"/>
      </w:pPr>
      <w:r w:rsidRPr="00720F76">
        <w:t>1.</w:t>
      </w:r>
      <w:r>
        <w:t> </w:t>
      </w:r>
      <w:r w:rsidRPr="00720F76">
        <w:t>rutiner avseende gruppsolvens för att identifiera och mäta alla betydande risker gruppen är utsatt för och på lämpligt sätt anpassa kapital</w:t>
      </w:r>
      <w:r>
        <w:softHyphen/>
      </w:r>
      <w:r w:rsidRPr="00720F76">
        <w:t xml:space="preserve">basen till riskerna, och </w:t>
      </w:r>
    </w:p>
    <w:p w14:paraId="3EAA1C5E" w14:textId="77777777" w:rsidR="002734C2" w:rsidRDefault="002734C2" w:rsidP="00BD2A5A">
      <w:pPr>
        <w:pStyle w:val="Brdtextmedindrag"/>
      </w:pPr>
      <w:r w:rsidDel="00720F76">
        <w:t>2. sunda rapporterings- och redovisningsmetoder för att övervaka och hantera transaktioner inom gruppen och riskkoncentrationer.</w:t>
      </w:r>
    </w:p>
    <w:p w14:paraId="1F0F1206" w14:textId="77777777" w:rsidR="002734C2" w:rsidRDefault="002734C2" w:rsidP="00BD2A5A">
      <w:pPr>
        <w:pStyle w:val="Brdtext"/>
        <w:rPr>
          <w:b/>
        </w:rPr>
      </w:pPr>
    </w:p>
    <w:p w14:paraId="20333BC9" w14:textId="77777777" w:rsidR="002734C2" w:rsidRDefault="002734C2" w:rsidP="00BD2A5A">
      <w:pPr>
        <w:pStyle w:val="Brdtext"/>
      </w:pPr>
      <w:r>
        <w:rPr>
          <w:b/>
        </w:rPr>
        <w:t>31 §</w:t>
      </w:r>
      <w:r>
        <w:t xml:space="preserve">    En egen risk- och solvensbedömning som omfattar hela gruppen ska genomföras i enlighet med 9 kap. 20–22 §§. </w:t>
      </w:r>
    </w:p>
    <w:p w14:paraId="68894C0F" w14:textId="77777777" w:rsidR="002734C2" w:rsidRDefault="002734C2" w:rsidP="00BD2A5A">
      <w:pPr>
        <w:pStyle w:val="Brdtextmedindrag"/>
      </w:pPr>
      <w:r>
        <w:t>Finansinspektionen</w:t>
      </w:r>
      <w:r w:rsidRPr="00A67E46">
        <w:t xml:space="preserve"> </w:t>
      </w:r>
      <w:r>
        <w:t xml:space="preserve">får </w:t>
      </w:r>
      <w:r w:rsidRPr="00A67E46">
        <w:t xml:space="preserve">besluta att </w:t>
      </w:r>
      <w:r>
        <w:t>tjänstepensions</w:t>
      </w:r>
      <w:r w:rsidRPr="00A67E46">
        <w:t>företag</w:t>
      </w:r>
      <w:r>
        <w:t>et</w:t>
      </w:r>
      <w:r w:rsidRPr="00A67E46">
        <w:t xml:space="preserve"> </w:t>
      </w:r>
      <w:r>
        <w:t xml:space="preserve">i stället </w:t>
      </w:r>
      <w:r w:rsidRPr="00A67E46">
        <w:t xml:space="preserve">får göra en egen risk- och solvensbedömning enligt </w:t>
      </w:r>
      <w:r>
        <w:t xml:space="preserve">9 kap. 20–22 §§ </w:t>
      </w:r>
      <w:r w:rsidRPr="00A67E46">
        <w:t>på grupp</w:t>
      </w:r>
      <w:r>
        <w:softHyphen/>
      </w:r>
      <w:r w:rsidRPr="00A67E46">
        <w:t>nivå och på nivån för ett dotterföretag</w:t>
      </w:r>
      <w:r>
        <w:t xml:space="preserve"> </w:t>
      </w:r>
      <w:r w:rsidRPr="00A67E46">
        <w:t xml:space="preserve">inom gruppen. En enda handling </w:t>
      </w:r>
      <w:r>
        <w:t>ska då</w:t>
      </w:r>
      <w:r w:rsidRPr="00A67E46">
        <w:t xml:space="preserve"> omfatta samtliga</w:t>
      </w:r>
      <w:r>
        <w:t xml:space="preserve"> </w:t>
      </w:r>
      <w:r w:rsidRPr="00A67E46">
        <w:t>bedömningar.</w:t>
      </w:r>
    </w:p>
    <w:p w14:paraId="7637C492" w14:textId="77777777" w:rsidR="002734C2" w:rsidRDefault="002734C2" w:rsidP="002734C2">
      <w:pPr>
        <w:pStyle w:val="Brdtextmedindrag"/>
      </w:pPr>
      <w:r w:rsidRPr="00A67E46">
        <w:t>Ett beslut enligt andra stycket påverkar inte</w:t>
      </w:r>
      <w:r>
        <w:t xml:space="preserve"> dotterföretagets </w:t>
      </w:r>
      <w:r w:rsidRPr="00A67E46">
        <w:t>skyldigheter enligt</w:t>
      </w:r>
      <w:r>
        <w:t xml:space="preserve"> 9 kap. 20–22 §§ denna lag eller enligt 10 kap. 11–13 §§ </w:t>
      </w:r>
      <w:r w:rsidRPr="000A7C2D">
        <w:t>försäkrings</w:t>
      </w:r>
      <w:r>
        <w:softHyphen/>
      </w:r>
      <w:r w:rsidRPr="000A7C2D">
        <w:t>rörelselagen</w:t>
      </w:r>
      <w:r>
        <w:t xml:space="preserve"> (2010:2043).</w:t>
      </w:r>
    </w:p>
    <w:p w14:paraId="547D0F2C" w14:textId="77777777" w:rsidR="002734C2" w:rsidRDefault="002734C2" w:rsidP="002734C2">
      <w:pPr>
        <w:pStyle w:val="Rubrik4utannumrering"/>
      </w:pPr>
      <w:r>
        <w:t xml:space="preserve">Tillgång till </w:t>
      </w:r>
      <w:r w:rsidRPr="00DE36A9">
        <w:t>information</w:t>
      </w:r>
      <w:r>
        <w:t xml:space="preserve"> </w:t>
      </w:r>
    </w:p>
    <w:p w14:paraId="5CBBE7D2" w14:textId="77777777" w:rsidR="002734C2" w:rsidRPr="00DC55DF" w:rsidRDefault="002734C2" w:rsidP="00BD2A5A">
      <w:pPr>
        <w:pStyle w:val="Rubrik5utannumrering"/>
        <w:spacing w:before="0"/>
      </w:pPr>
      <w:r w:rsidRPr="006E295F">
        <w:t>Informationsutbyte</w:t>
      </w:r>
      <w:r>
        <w:t xml:space="preserve"> inom en grupp</w:t>
      </w:r>
    </w:p>
    <w:p w14:paraId="2FB93F27" w14:textId="25660F0E" w:rsidR="002734C2" w:rsidRDefault="002734C2" w:rsidP="00BD2A5A">
      <w:pPr>
        <w:pStyle w:val="Brdtext"/>
      </w:pPr>
      <w:r>
        <w:rPr>
          <w:b/>
        </w:rPr>
        <w:t>32 §</w:t>
      </w:r>
      <w:r>
        <w:t>    </w:t>
      </w:r>
      <w:r w:rsidR="006871F3">
        <w:t xml:space="preserve">Ett sådant </w:t>
      </w:r>
      <w:r>
        <w:t xml:space="preserve">tjänstepensionsföretag som </w:t>
      </w:r>
      <w:r w:rsidR="006871F3">
        <w:t>avses i</w:t>
      </w:r>
      <w:r>
        <w:t xml:space="preserve"> 2 §, ett företag som ingår i samma grupp som ett sådant tjänstepensionsföretag och sådana fysiska personer som avses i 23 § andra stycket ska på begäran lämna information till varandra som behövs för att uppfylla kraven i detta kapitel.</w:t>
      </w:r>
    </w:p>
    <w:p w14:paraId="70B8892A" w14:textId="77777777" w:rsidR="002734C2" w:rsidRDefault="002734C2" w:rsidP="00BD2A5A">
      <w:pPr>
        <w:pStyle w:val="Brdtextmedindrag"/>
      </w:pPr>
      <w:r>
        <w:t>Första stycket gäller bara företag och fysiska personer som har hem</w:t>
      </w:r>
      <w:r>
        <w:softHyphen/>
        <w:t>vist i Sverige.</w:t>
      </w:r>
    </w:p>
    <w:p w14:paraId="727313D4" w14:textId="77777777" w:rsidR="002734C2" w:rsidRDefault="002734C2" w:rsidP="00BD2A5A">
      <w:pPr>
        <w:pStyle w:val="Rubrik5utannumrering"/>
      </w:pPr>
      <w:r>
        <w:t>Skyldighet att lämna upplysningar till Finansinspektionen</w:t>
      </w:r>
    </w:p>
    <w:p w14:paraId="43CCAAB8" w14:textId="0C8BA01F" w:rsidR="002734C2" w:rsidRDefault="002734C2" w:rsidP="00BD2A5A">
      <w:pPr>
        <w:pStyle w:val="Brdtext"/>
      </w:pPr>
      <w:r>
        <w:rPr>
          <w:b/>
        </w:rPr>
        <w:t>33 §</w:t>
      </w:r>
      <w:r>
        <w:t>    </w:t>
      </w:r>
      <w:r w:rsidR="006871F3">
        <w:t>Ett sådant</w:t>
      </w:r>
      <w:r>
        <w:t xml:space="preserve"> tjänstepensionsföretag som</w:t>
      </w:r>
      <w:r w:rsidR="006871F3">
        <w:t xml:space="preserve"> avses i</w:t>
      </w:r>
      <w:r>
        <w:t xml:space="preserve"> 2 § ska på begäran av Finans</w:t>
      </w:r>
      <w:r>
        <w:softHyphen/>
        <w:t>inspektionen lämna de upplysningar till inspektionen som behövs för grupptillsynen enligt detta kapitel.</w:t>
      </w:r>
    </w:p>
    <w:p w14:paraId="1DBE34AE" w14:textId="77777777" w:rsidR="002734C2" w:rsidRDefault="002734C2" w:rsidP="002734C2">
      <w:pPr>
        <w:pStyle w:val="Brdtextmedindrag"/>
        <w:ind w:firstLine="0"/>
      </w:pPr>
    </w:p>
    <w:p w14:paraId="24F7B6E7" w14:textId="77777777" w:rsidR="002734C2" w:rsidRDefault="002734C2" w:rsidP="002734C2">
      <w:pPr>
        <w:pStyle w:val="Brdtext"/>
      </w:pPr>
      <w:r w:rsidDel="004E09C9">
        <w:rPr>
          <w:b/>
        </w:rPr>
        <w:t>3</w:t>
      </w:r>
      <w:r>
        <w:rPr>
          <w:b/>
        </w:rPr>
        <w:t>4 §</w:t>
      </w:r>
      <w:r>
        <w:t>    Om ett tjänstepensionsföretag inte fullgör sin upplysningsskyldig</w:t>
      </w:r>
      <w:r>
        <w:softHyphen/>
        <w:t>het enligt 33 § inom skälig tid, får Finansinspektionen förelägga ett annat företag inom gruppen som har hemvist i Sverige att lämna upplysningar som rör detta företag direkt till inspektionen, om upplysningarna behövs för grupptillsynen enligt detta kapitel.</w:t>
      </w:r>
    </w:p>
    <w:p w14:paraId="4E307E87" w14:textId="77777777" w:rsidR="002734C2" w:rsidRPr="006E295F" w:rsidRDefault="002734C2" w:rsidP="002734C2">
      <w:pPr>
        <w:pStyle w:val="Rubrik5utannumrering"/>
      </w:pPr>
      <w:r>
        <w:t>Finansinspektionens kontroller på plats</w:t>
      </w:r>
    </w:p>
    <w:p w14:paraId="3572ED3E" w14:textId="77777777" w:rsidR="002734C2" w:rsidRDefault="002734C2" w:rsidP="000E5B7F">
      <w:pPr>
        <w:pStyle w:val="Brdtext"/>
      </w:pPr>
      <w:r>
        <w:rPr>
          <w:b/>
        </w:rPr>
        <w:t>35 §</w:t>
      </w:r>
      <w:r>
        <w:t xml:space="preserve">    Finansinspektionen får på plats kontrollera all information som behövs för grupptillsynen enligt detta kapitel hos </w:t>
      </w:r>
    </w:p>
    <w:p w14:paraId="15042217" w14:textId="77777777" w:rsidR="002734C2" w:rsidRDefault="002734C2" w:rsidP="000E5B7F">
      <w:pPr>
        <w:pStyle w:val="Brdtextmedindrag"/>
      </w:pPr>
      <w:r>
        <w:lastRenderedPageBreak/>
        <w:t xml:space="preserve">1. ett tjänstepensionsföretag som omfattas av grupptillsynen, </w:t>
      </w:r>
    </w:p>
    <w:p w14:paraId="5A9C9988" w14:textId="77777777" w:rsidR="002734C2" w:rsidRDefault="002734C2" w:rsidP="000E5B7F">
      <w:pPr>
        <w:pStyle w:val="Brdtextmedindrag"/>
      </w:pPr>
      <w:r>
        <w:t xml:space="preserve">2. företag som är anknutna till tjänstepensionsföretaget, </w:t>
      </w:r>
    </w:p>
    <w:p w14:paraId="44BAD3B1" w14:textId="77777777" w:rsidR="002734C2" w:rsidRDefault="002734C2" w:rsidP="000E5B7F">
      <w:pPr>
        <w:pStyle w:val="Brdtextmedindrag"/>
      </w:pPr>
      <w:r>
        <w:t xml:space="preserve">3. moderföretag till tjänstepensionsföretaget, och </w:t>
      </w:r>
    </w:p>
    <w:p w14:paraId="4E580C9C" w14:textId="550997E9" w:rsidR="002734C2" w:rsidRPr="00A53264" w:rsidRDefault="002734C2" w:rsidP="00BD2A5A">
      <w:pPr>
        <w:pStyle w:val="Brdtextmedindrag"/>
      </w:pPr>
      <w:r>
        <w:t>4. företag som är anknutna till tjänstepensions</w:t>
      </w:r>
      <w:r>
        <w:softHyphen/>
        <w:t>företagets</w:t>
      </w:r>
      <w:r w:rsidRPr="00A366B5">
        <w:t xml:space="preserve"> </w:t>
      </w:r>
      <w:r>
        <w:t>moderföretag.</w:t>
      </w:r>
    </w:p>
    <w:p w14:paraId="22E89850" w14:textId="77777777" w:rsidR="002734C2" w:rsidRDefault="002734C2" w:rsidP="002734C2">
      <w:pPr>
        <w:pStyle w:val="Rubrik5utannumrering"/>
      </w:pPr>
      <w:r w:rsidRPr="006E295F">
        <w:t>Tystnadsplikt</w:t>
      </w:r>
    </w:p>
    <w:p w14:paraId="5027EE28" w14:textId="77777777" w:rsidR="002734C2" w:rsidRPr="000D4A9C" w:rsidRDefault="002734C2" w:rsidP="002734C2">
      <w:pPr>
        <w:pStyle w:val="Brdtext"/>
      </w:pPr>
      <w:r>
        <w:rPr>
          <w:b/>
        </w:rPr>
        <w:t>36 §</w:t>
      </w:r>
      <w:r w:rsidRPr="00640C08">
        <w:t>    </w:t>
      </w:r>
      <w:r w:rsidRPr="000D4A9C">
        <w:t>En styrelseledamot eller annan befattningshavare hos ett</w:t>
      </w:r>
      <w:r>
        <w:t xml:space="preserve"> </w:t>
      </w:r>
      <w:r w:rsidRPr="000D4A9C">
        <w:t>företag som vid fullgörande av skyldigheter enligt detta</w:t>
      </w:r>
      <w:r>
        <w:t xml:space="preserve"> </w:t>
      </w:r>
      <w:r w:rsidRPr="000D4A9C">
        <w:t>kapitel får kunskap om affärsförhållanden i ett företag eller</w:t>
      </w:r>
      <w:r>
        <w:t xml:space="preserve"> hos en person som enligt </w:t>
      </w:r>
      <w:r w:rsidDel="004E09C9">
        <w:t>3</w:t>
      </w:r>
      <w:r>
        <w:t>2 §</w:t>
      </w:r>
      <w:r w:rsidRPr="000D4A9C">
        <w:t xml:space="preserve"> ska lämna uppgifter, får inte</w:t>
      </w:r>
      <w:r>
        <w:t xml:space="preserve"> </w:t>
      </w:r>
      <w:r w:rsidRPr="000D4A9C">
        <w:t>obehörigen röja vad han eller hon fått veta och inte heller</w:t>
      </w:r>
      <w:r>
        <w:t xml:space="preserve"> </w:t>
      </w:r>
      <w:r w:rsidRPr="000D4A9C">
        <w:t>utnyttja kunskapen i strid med uppgiftslämnarens intresse.</w:t>
      </w:r>
    </w:p>
    <w:p w14:paraId="26E85E1B" w14:textId="77777777" w:rsidR="002734C2" w:rsidRDefault="002734C2" w:rsidP="002734C2">
      <w:pPr>
        <w:pStyle w:val="Rubrik5utannumrering"/>
      </w:pPr>
      <w:r>
        <w:t>Uppgiftsskyldighet i samband med utredningar om brott</w:t>
      </w:r>
    </w:p>
    <w:p w14:paraId="3B6F0907" w14:textId="77777777" w:rsidR="002734C2" w:rsidRDefault="002734C2" w:rsidP="002734C2">
      <w:pPr>
        <w:pStyle w:val="Brdtext"/>
      </w:pPr>
      <w:r>
        <w:rPr>
          <w:b/>
        </w:rPr>
        <w:t>37 §</w:t>
      </w:r>
      <w:r>
        <w:t>    Ett företag som vid fullgörandet av skyldigheter enligt detta kapitel får sådan kunskap som avses i 36 §, är skyldigt att lämna ut uppgifter om enskildas förhållanden till företaget, om det under en utredning enligt bestämmelserna om förundersökning i brottmål begärs av undersöknings</w:t>
      </w:r>
      <w:r>
        <w:softHyphen/>
        <w:t>ledaren eller om det begärs av åklagare i ett ärende om rättslig hjälp i brott</w:t>
      </w:r>
      <w:r>
        <w:softHyphen/>
        <w:t>mål, på framställning av en annan stat eller en mellanfolklig domstol, eller i ett ärende om erkännande och verkställighet av en europeisk utrednings</w:t>
      </w:r>
      <w:r>
        <w:softHyphen/>
        <w:t>order.</w:t>
      </w:r>
    </w:p>
    <w:p w14:paraId="2DBA1581" w14:textId="77777777" w:rsidR="002734C2" w:rsidRDefault="002734C2" w:rsidP="002734C2">
      <w:pPr>
        <w:pStyle w:val="Rubrik5utannumrering"/>
      </w:pPr>
      <w:r>
        <w:t>Meddelandeförbud</w:t>
      </w:r>
    </w:p>
    <w:p w14:paraId="56D7C609" w14:textId="77777777" w:rsidR="002734C2" w:rsidRDefault="002734C2" w:rsidP="002734C2">
      <w:pPr>
        <w:pStyle w:val="Brdtext"/>
      </w:pPr>
      <w:r>
        <w:rPr>
          <w:b/>
        </w:rPr>
        <w:t>38 §</w:t>
      </w:r>
      <w:r>
        <w:t>    </w:t>
      </w:r>
      <w:r w:rsidRPr="000D4A9C">
        <w:t xml:space="preserve">Den undersökningsledare eller åklagare som begär </w:t>
      </w:r>
      <w:r>
        <w:t>uppgifter enligt 37 §</w:t>
      </w:r>
      <w:r w:rsidRPr="000D4A9C">
        <w:t xml:space="preserve"> får besluta att företaget samt dess styrelseledamöter och anställda inte får röja för kunden eller för någon utomstående att uppgifter har lämnats enligt </w:t>
      </w:r>
      <w:r>
        <w:t>37 §</w:t>
      </w:r>
      <w:r w:rsidRPr="000D4A9C">
        <w:t xml:space="preserve"> eller att det pågår en förundersökning, ett ärende om rättslig hjälp i brottmål eller ett ärende om erkännande och verkställighet av en europeisk utredningsorder.</w:t>
      </w:r>
    </w:p>
    <w:p w14:paraId="2ED52EBF" w14:textId="77777777" w:rsidR="002734C2" w:rsidRDefault="002734C2" w:rsidP="002734C2">
      <w:pPr>
        <w:pStyle w:val="Brdtextmedindrag"/>
      </w:pPr>
      <w:r w:rsidRPr="000D4A9C">
        <w:t xml:space="preserve">Ett sådant förbud får meddelas om det krävs för att en utredning om brott inte ska äventyras eller för att uppfylla en internationell överenskommelse som är bindande för Sverige. </w:t>
      </w:r>
    </w:p>
    <w:p w14:paraId="436F294E" w14:textId="77777777" w:rsidR="002734C2" w:rsidRDefault="002734C2" w:rsidP="002734C2">
      <w:pPr>
        <w:pStyle w:val="Brdtextmedindrag"/>
      </w:pPr>
      <w:r w:rsidRPr="000D4A9C">
        <w:t xml:space="preserve">Förbudet ska vara tidsbegränsat, med möjlighet till förlängning, och får inte avse längre tid än vad som är motiverat med hänsyn till syftet med förbudet. </w:t>
      </w:r>
      <w:r>
        <w:t>I ett ärende om rättslig hjälp i brottmål eller om erkännande och verkställighet av en europeisk utredningsorder får dock förbudet tids</w:t>
      </w:r>
      <w:r>
        <w:softHyphen/>
        <w:t>begränsas bara om den stat eller mellanfolkliga domstol som ansökt om rättslig hjälp eller den utländska myndighet som har utfärdat utrednings</w:t>
      </w:r>
      <w:r>
        <w:softHyphen/>
        <w:t>ordern</w:t>
      </w:r>
      <w:r w:rsidRPr="000D4A9C">
        <w:t xml:space="preserve"> samtycker till detta. </w:t>
      </w:r>
    </w:p>
    <w:p w14:paraId="1A907FF6" w14:textId="77777777" w:rsidR="002734C2" w:rsidRDefault="002734C2" w:rsidP="002734C2">
      <w:pPr>
        <w:pStyle w:val="Brdtextmedindrag"/>
      </w:pPr>
      <w:r>
        <w:t>Om ett förbud inte längre är motiverat med hänsyn till syftet med förbudet, ska undersökningsledaren eller åklagaren besluta att förbudet ska upphöra.</w:t>
      </w:r>
    </w:p>
    <w:p w14:paraId="3489C60D" w14:textId="77777777" w:rsidR="002734C2" w:rsidRDefault="002734C2" w:rsidP="00BD2A5A">
      <w:pPr>
        <w:pStyle w:val="Rubrik5utannumrering"/>
      </w:pPr>
      <w:r>
        <w:t>Straff</w:t>
      </w:r>
    </w:p>
    <w:p w14:paraId="247FB7B7" w14:textId="1CD20B4D" w:rsidR="002734C2" w:rsidRDefault="002734C2" w:rsidP="00BD2A5A">
      <w:pPr>
        <w:pStyle w:val="Brdtext"/>
      </w:pPr>
      <w:r>
        <w:rPr>
          <w:b/>
        </w:rPr>
        <w:t>39 §</w:t>
      </w:r>
      <w:r>
        <w:t>    Till böter döms den som uppsåtligen eller av grov oaktsamhet bryter mot ett meddelandeförbud enligt 38 §</w:t>
      </w:r>
      <w:r w:rsidRPr="00040EC0">
        <w:t>.</w:t>
      </w:r>
    </w:p>
    <w:p w14:paraId="41085A0C" w14:textId="581901F0" w:rsidR="00BD2A5A" w:rsidRDefault="00BD2A5A" w:rsidP="00BD2A5A">
      <w:pPr>
        <w:pStyle w:val="Brdtextmedindrag"/>
      </w:pPr>
    </w:p>
    <w:p w14:paraId="526C3C69" w14:textId="77777777" w:rsidR="00BD2A5A" w:rsidRPr="00BD2A5A" w:rsidRDefault="00BD2A5A" w:rsidP="00BD2A5A">
      <w:pPr>
        <w:pStyle w:val="Brdtextmedindrag"/>
      </w:pPr>
    </w:p>
    <w:p w14:paraId="52B7BCE6" w14:textId="77777777" w:rsidR="002734C2" w:rsidRDefault="002734C2" w:rsidP="00BD2A5A">
      <w:pPr>
        <w:pStyle w:val="Rubrik4utannumrering"/>
        <w:spacing w:before="120"/>
      </w:pPr>
      <w:bookmarkStart w:id="43" w:name="_Hlk10617022"/>
      <w:bookmarkStart w:id="44" w:name="_Hlk13139282"/>
      <w:r>
        <w:lastRenderedPageBreak/>
        <w:t>Lämplighetskrav för ledningen i vissa typer av moderföretag</w:t>
      </w:r>
      <w:bookmarkEnd w:id="43"/>
    </w:p>
    <w:p w14:paraId="6DD6A017" w14:textId="77777777" w:rsidR="002734C2" w:rsidRDefault="002734C2" w:rsidP="002734C2">
      <w:pPr>
        <w:pStyle w:val="Brdtext"/>
      </w:pPr>
      <w:bookmarkStart w:id="45" w:name="_Hlk11246870"/>
      <w:r>
        <w:rPr>
          <w:b/>
        </w:rPr>
        <w:t>40 §</w:t>
      </w:r>
      <w:r>
        <w:t>    </w:t>
      </w:r>
      <w:r w:rsidRPr="00A67E46">
        <w:t xml:space="preserve">Ett </w:t>
      </w:r>
      <w:r>
        <w:t xml:space="preserve">sådant moderföretag som avses i 2 § 3 b eller c och som har hemvist i Sverige </w:t>
      </w:r>
      <w:r w:rsidRPr="00A67E46">
        <w:t>ska säkerställa att de som</w:t>
      </w:r>
      <w:r>
        <w:t xml:space="preserve"> ingår </w:t>
      </w:r>
      <w:r w:rsidRPr="00A67E46">
        <w:t xml:space="preserve">i styrelsen för företaget eller </w:t>
      </w:r>
      <w:r>
        <w:t>är</w:t>
      </w:r>
      <w:r w:rsidRPr="00A67E46">
        <w:t xml:space="preserve"> verkställande</w:t>
      </w:r>
      <w:r>
        <w:t xml:space="preserve"> </w:t>
      </w:r>
      <w:r w:rsidRPr="00A67E46">
        <w:t xml:space="preserve">direktör i det, eller </w:t>
      </w:r>
      <w:r>
        <w:t xml:space="preserve">är </w:t>
      </w:r>
      <w:r w:rsidRPr="00A67E46">
        <w:t>ersättare för någon av dem</w:t>
      </w:r>
      <w:r>
        <w:t xml:space="preserve">, </w:t>
      </w:r>
      <w:r w:rsidRPr="00A67E46">
        <w:t xml:space="preserve">uppfyller de krav som anges i </w:t>
      </w:r>
      <w:r>
        <w:t>9 kap. 3 § första stycket 1</w:t>
      </w:r>
      <w:r w:rsidRPr="00A67E46">
        <w:t>.</w:t>
      </w:r>
    </w:p>
    <w:p w14:paraId="5DC878B5" w14:textId="77777777" w:rsidR="002734C2" w:rsidRDefault="002734C2" w:rsidP="002734C2">
      <w:pPr>
        <w:pStyle w:val="Brdtextmedindrag"/>
      </w:pPr>
      <w:r>
        <w:t xml:space="preserve">Moderföretaget </w:t>
      </w:r>
      <w:r w:rsidRPr="00A67E46">
        <w:t xml:space="preserve">ska snarast möjligt till </w:t>
      </w:r>
      <w:r>
        <w:t xml:space="preserve">Finansinspektionen </w:t>
      </w:r>
      <w:r w:rsidRPr="00A67E46">
        <w:t>anmäla ändringar av vilka som ingår i dess ledning enligt</w:t>
      </w:r>
      <w:r>
        <w:t xml:space="preserve"> </w:t>
      </w:r>
      <w:r w:rsidRPr="00A67E46">
        <w:t>första stycket.</w:t>
      </w:r>
    </w:p>
    <w:p w14:paraId="6ECB9663" w14:textId="77777777" w:rsidR="002734C2" w:rsidRDefault="002734C2" w:rsidP="002734C2">
      <w:pPr>
        <w:pStyle w:val="Brdtextmedindrag"/>
      </w:pPr>
      <w:r>
        <w:t>Moderföretaget ska underrätta inspektionen om någon av de personer som avses i första stycket har ersatts på grund av att han eller hon inte längre uppfyller lämplighetskraven.</w:t>
      </w:r>
    </w:p>
    <w:bookmarkEnd w:id="45"/>
    <w:p w14:paraId="13553D9E" w14:textId="77777777" w:rsidR="002734C2" w:rsidRDefault="002734C2" w:rsidP="002734C2">
      <w:pPr>
        <w:pStyle w:val="Rubrik4utannumrering"/>
      </w:pPr>
      <w:r>
        <w:t>Rätt att meddela föreskrifter</w:t>
      </w:r>
    </w:p>
    <w:p w14:paraId="48298E5F" w14:textId="77777777" w:rsidR="002734C2" w:rsidRDefault="002734C2" w:rsidP="002734C2">
      <w:pPr>
        <w:pStyle w:val="Brdtext"/>
      </w:pPr>
      <w:r>
        <w:rPr>
          <w:b/>
        </w:rPr>
        <w:t>41 §</w:t>
      </w:r>
      <w:r w:rsidRPr="00640C08">
        <w:t>    </w:t>
      </w:r>
      <w:r>
        <w:t>Regeringen eller den myndighet som regeringen bestämmer får meddela föreskrifter om</w:t>
      </w:r>
    </w:p>
    <w:p w14:paraId="7D47A049" w14:textId="77777777" w:rsidR="002734C2" w:rsidRDefault="002734C2" w:rsidP="002734C2">
      <w:pPr>
        <w:pStyle w:val="Brdtextmedindrag"/>
      </w:pPr>
      <w:r>
        <w:t>1. hur den gruppbaserade kapitalbasen och det gruppbaserade kapital</w:t>
      </w:r>
      <w:r>
        <w:softHyphen/>
        <w:t>kravet ska beräknas enligt 15–17, 20 och 22 §§,</w:t>
      </w:r>
    </w:p>
    <w:p w14:paraId="3FDCFF30" w14:textId="77777777" w:rsidR="002734C2" w:rsidRDefault="002734C2" w:rsidP="002734C2">
      <w:pPr>
        <w:pStyle w:val="Brdtextmedindrag"/>
      </w:pPr>
      <w:bookmarkStart w:id="46" w:name="_Hlk8291591"/>
      <w:r>
        <w:t>2. innehållet i samt omfattningen och fullgörandet av rapporteringen enligt 18 §,</w:t>
      </w:r>
    </w:p>
    <w:bookmarkEnd w:id="46"/>
    <w:p w14:paraId="1C36B938" w14:textId="77777777" w:rsidR="002734C2" w:rsidRDefault="002734C2" w:rsidP="002734C2">
      <w:pPr>
        <w:pStyle w:val="Brdtextmedindrag"/>
      </w:pPr>
      <w:r>
        <w:t xml:space="preserve">3. innehållet </w:t>
      </w:r>
      <w:r w:rsidRPr="00543C47">
        <w:t xml:space="preserve">i en åtgärdsplan och </w:t>
      </w:r>
      <w:r>
        <w:t>en finansiell saneringsplan</w:t>
      </w:r>
      <w:r w:rsidDel="00C55286">
        <w:t xml:space="preserve"> </w:t>
      </w:r>
      <w:r>
        <w:t xml:space="preserve">enligt 21 § </w:t>
      </w:r>
      <w:r w:rsidRPr="00EA45CD">
        <w:t>andra stycket</w:t>
      </w:r>
      <w:r>
        <w:t>,</w:t>
      </w:r>
    </w:p>
    <w:p w14:paraId="7A6C5894" w14:textId="77777777" w:rsidR="002734C2" w:rsidRPr="00FB17A2" w:rsidRDefault="002734C2" w:rsidP="002734C2">
      <w:pPr>
        <w:pStyle w:val="Brdtextmedindrag"/>
      </w:pPr>
      <w:r>
        <w:t xml:space="preserve">4. vilka upplysningar ett företag ska lämna till Finansinspektionen enligt </w:t>
      </w:r>
      <w:r w:rsidRPr="00EA45CD">
        <w:t>2</w:t>
      </w:r>
      <w:r>
        <w:t>3 och</w:t>
      </w:r>
      <w:r w:rsidRPr="00EA45CD" w:rsidDel="006D7BC2">
        <w:t xml:space="preserve"> </w:t>
      </w:r>
      <w:r w:rsidRPr="00EA45CD">
        <w:t>3</w:t>
      </w:r>
      <w:r>
        <w:t>3</w:t>
      </w:r>
      <w:r w:rsidRPr="00EA45CD">
        <w:t> §§</w:t>
      </w:r>
      <w:r>
        <w:t>,</w:t>
      </w:r>
    </w:p>
    <w:p w14:paraId="298F31A9" w14:textId="77777777" w:rsidR="002734C2" w:rsidRPr="00EA45CD" w:rsidRDefault="002734C2" w:rsidP="002734C2">
      <w:pPr>
        <w:pStyle w:val="Brdtextmedindrag"/>
      </w:pPr>
      <w:r w:rsidRPr="00EA45CD">
        <w:t xml:space="preserve">5. företagsstyrningssystem inom en grupp enligt </w:t>
      </w:r>
      <w:r>
        <w:t>29</w:t>
      </w:r>
      <w:r w:rsidRPr="00EA45CD">
        <w:t> §, och</w:t>
      </w:r>
    </w:p>
    <w:p w14:paraId="7570D8AA" w14:textId="77777777" w:rsidR="002734C2" w:rsidRDefault="002734C2" w:rsidP="002734C2">
      <w:pPr>
        <w:pStyle w:val="Brdtextmedindrag"/>
        <w:rPr>
          <w:rFonts w:eastAsiaTheme="minorHAnsi"/>
          <w:lang w:eastAsia="sv-SE"/>
        </w:rPr>
      </w:pPr>
      <w:r>
        <w:t>6. innehållet i en egen risk- och solvensbedömning inom en grupp enligt 31</w:t>
      </w:r>
      <w:r w:rsidRPr="00EA45CD">
        <w:t> §.</w:t>
      </w:r>
      <w:r w:rsidRPr="00EA45CD">
        <w:rPr>
          <w:rFonts w:eastAsiaTheme="minorHAnsi"/>
          <w:lang w:eastAsia="sv-SE"/>
        </w:rPr>
        <w:t xml:space="preserve"> </w:t>
      </w:r>
    </w:p>
    <w:p w14:paraId="0534DB69" w14:textId="77777777" w:rsidR="002734C2" w:rsidRPr="00FB17A2" w:rsidRDefault="002734C2" w:rsidP="002734C2">
      <w:pPr>
        <w:pStyle w:val="Brdtextmedindrag"/>
      </w:pPr>
      <w:r>
        <w:t>Regeringen eller den myndighet som regeringen bestämmer kan med stöd av 8 kap. 7 § regeringsformen meddela föreskrifter om hur och när ett företag ska lämna upplysningar enligt 23 och 33 §§.</w:t>
      </w:r>
    </w:p>
    <w:bookmarkEnd w:id="25"/>
    <w:bookmarkEnd w:id="44"/>
    <w:p w14:paraId="57D2031D" w14:textId="77777777" w:rsidR="002734C2" w:rsidRPr="00050134" w:rsidRDefault="002734C2" w:rsidP="002734C2">
      <w:pPr>
        <w:pStyle w:val="Rubrik3utannumrering"/>
      </w:pPr>
      <w:r>
        <w:t>17 kap.</w:t>
      </w:r>
      <w:r w:rsidRPr="00B77250">
        <w:t xml:space="preserve"> Överklagande m.m.</w:t>
      </w:r>
    </w:p>
    <w:p w14:paraId="2ECE63AD" w14:textId="77777777" w:rsidR="002734C2" w:rsidRDefault="002734C2" w:rsidP="002734C2">
      <w:pPr>
        <w:pStyle w:val="Rubrik4utannumrering"/>
        <w:spacing w:before="0"/>
      </w:pPr>
      <w:r>
        <w:t>Överklagande av Finansinspektionens beslut</w:t>
      </w:r>
    </w:p>
    <w:p w14:paraId="3ED2AC27" w14:textId="77777777" w:rsidR="002734C2" w:rsidRDefault="002734C2" w:rsidP="002734C2">
      <w:pPr>
        <w:pStyle w:val="Brdtextmedindrag"/>
        <w:ind w:firstLine="0"/>
      </w:pPr>
      <w:r>
        <w:rPr>
          <w:b/>
        </w:rPr>
        <w:t>1 §</w:t>
      </w:r>
      <w:r>
        <w:t>    Finansinspektionens beslut enligt</w:t>
      </w:r>
      <w:r w:rsidRPr="00143E42">
        <w:rPr>
          <w:sz w:val="22"/>
        </w:rPr>
        <w:t xml:space="preserve"> </w:t>
      </w:r>
      <w:r>
        <w:t xml:space="preserve">denna lag får överklagas till allmän förvaltningsdomstol. </w:t>
      </w:r>
    </w:p>
    <w:p w14:paraId="332338DF" w14:textId="1FCE3A2E" w:rsidR="002734C2" w:rsidRDefault="002734C2" w:rsidP="002734C2">
      <w:pPr>
        <w:pStyle w:val="Brdtextmedindrag"/>
      </w:pPr>
      <w:r>
        <w:t>Prövningstillstånd krävs vid överklagande till kammarrätten.</w:t>
      </w:r>
    </w:p>
    <w:p w14:paraId="23B1F2BA" w14:textId="77777777" w:rsidR="002734C2" w:rsidRDefault="002734C2" w:rsidP="00AA5B6B">
      <w:pPr>
        <w:pStyle w:val="Rubrik4utannumrering"/>
      </w:pPr>
      <w:r>
        <w:t>Förordnande om att ett beslut ska gälla omedelbart</w:t>
      </w:r>
    </w:p>
    <w:p w14:paraId="48CB2097" w14:textId="0F604E9C" w:rsidR="002734C2" w:rsidRDefault="002734C2" w:rsidP="002734C2">
      <w:pPr>
        <w:pStyle w:val="Brdtext"/>
      </w:pPr>
      <w:r>
        <w:rPr>
          <w:b/>
        </w:rPr>
        <w:t>2 §</w:t>
      </w:r>
      <w:r>
        <w:t>    Finansinspektionen får bestämma att ett beslut om förbud, före</w:t>
      </w:r>
      <w:r w:rsidR="005B452F">
        <w:softHyphen/>
      </w:r>
      <w:r>
        <w:t>läggande eller återkallelse ska gälla omedelbart.</w:t>
      </w:r>
    </w:p>
    <w:p w14:paraId="33AE1F0B" w14:textId="77777777" w:rsidR="002734C2" w:rsidRDefault="002734C2" w:rsidP="002734C2">
      <w:pPr>
        <w:pStyle w:val="Rubrik4utannumrering"/>
      </w:pPr>
      <w:r>
        <w:t>Förklaring att ärendet onödigt uppehålls</w:t>
      </w:r>
    </w:p>
    <w:p w14:paraId="39E9A8D6" w14:textId="2E71A018" w:rsidR="002734C2" w:rsidRDefault="002734C2" w:rsidP="002734C2">
      <w:pPr>
        <w:pStyle w:val="Brdtext"/>
      </w:pPr>
      <w:r>
        <w:rPr>
          <w:b/>
        </w:rPr>
        <w:t>3 §</w:t>
      </w:r>
      <w:r>
        <w:t>    Om beslut i ett ärende om tillstånd enligt 2 kap. 4 § inte har med</w:t>
      </w:r>
      <w:r w:rsidR="005B452F">
        <w:softHyphen/>
      </w:r>
      <w:r>
        <w:t>delats inom sex månader från det att ansökan gavs in, eller i ett ärende enligt 3 kap. 3 § eller 11 kap. 23 § första stycket inom tre månader, får sökanden begära förklaring av domstol att ärendet onödigt uppehålls.</w:t>
      </w:r>
    </w:p>
    <w:p w14:paraId="53FEEA4A" w14:textId="2CE6976A" w:rsidR="002734C2" w:rsidRDefault="002734C2" w:rsidP="002734C2">
      <w:pPr>
        <w:pStyle w:val="Brdtextmedindrag"/>
      </w:pPr>
      <w:r>
        <w:t>En sådan begäran ska göras hos allmän förvaltningsdomstol. Prövnings</w:t>
      </w:r>
      <w:r w:rsidR="005B452F">
        <w:softHyphen/>
      </w:r>
      <w:r>
        <w:t>tillstånd krävs vid över</w:t>
      </w:r>
      <w:r>
        <w:softHyphen/>
        <w:t>klagande till kammarrätten.</w:t>
      </w:r>
    </w:p>
    <w:p w14:paraId="756EFCD6" w14:textId="79318DCA" w:rsidR="002734C2" w:rsidRDefault="002734C2" w:rsidP="002734C2">
      <w:pPr>
        <w:pStyle w:val="Brdtextmedindrag"/>
      </w:pPr>
      <w:r>
        <w:lastRenderedPageBreak/>
        <w:t>Om rätten lämnar en förklaring ska ansökan anses ha avslagits av Finansinspektionen om beslut därefter inte har meddelats inom mot</w:t>
      </w:r>
      <w:r w:rsidR="005B452F">
        <w:softHyphen/>
      </w:r>
      <w:r>
        <w:t>svarande tidsfrister som anges i första stycket för respektive ärende.</w:t>
      </w:r>
    </w:p>
    <w:p w14:paraId="3DE6836C" w14:textId="77777777" w:rsidR="002734C2" w:rsidRDefault="002734C2" w:rsidP="002734C2">
      <w:pPr>
        <w:pStyle w:val="Rubrik4utannumrering"/>
      </w:pPr>
      <w:r>
        <w:t>Överklagande av Bolagsverkets beslut</w:t>
      </w:r>
    </w:p>
    <w:p w14:paraId="4F4C8C71" w14:textId="77777777" w:rsidR="002734C2" w:rsidRDefault="002734C2" w:rsidP="002734C2">
      <w:pPr>
        <w:pStyle w:val="Brdtext"/>
      </w:pPr>
      <w:r>
        <w:rPr>
          <w:b/>
        </w:rPr>
        <w:t>4 §</w:t>
      </w:r>
      <w:r>
        <w:t>    Bolagsverkets beslut i ärenden enligt 10 kap. 16, 37 och 59 §§ får överklagas till tingsrätten i den ort där tjänstepensionsföretagets styrelse har sitt säte.</w:t>
      </w:r>
    </w:p>
    <w:p w14:paraId="46B4AC75" w14:textId="77777777" w:rsidR="002734C2" w:rsidRDefault="002734C2" w:rsidP="002734C2">
      <w:pPr>
        <w:pStyle w:val="Brdtextmedindrag"/>
      </w:pPr>
      <w:r>
        <w:t>Skrivelsen med överklagandet ska ges in till Bolagsverket inom tre veckor från dagen för beslutet.</w:t>
      </w:r>
    </w:p>
    <w:p w14:paraId="1C48E371" w14:textId="77777777" w:rsidR="002734C2" w:rsidRDefault="002734C2" w:rsidP="002734C2">
      <w:pPr>
        <w:pStyle w:val="Brdtextmedindrag"/>
      </w:pPr>
      <w:r>
        <w:t>Vid ett överklagande enligt första stycket gäller lagen (1996:242) om domstolsärenden.</w:t>
      </w:r>
    </w:p>
    <w:p w14:paraId="334A1ED9" w14:textId="77777777" w:rsidR="002734C2" w:rsidRPr="00811E52" w:rsidRDefault="002734C2" w:rsidP="002734C2">
      <w:pPr>
        <w:pStyle w:val="Slutstreck"/>
      </w:pPr>
      <w:r w:rsidRPr="00811E52">
        <w:t>                      </w:t>
      </w:r>
    </w:p>
    <w:p w14:paraId="3D8E3888" w14:textId="77777777" w:rsidR="002734C2" w:rsidRDefault="002734C2" w:rsidP="00BD2A5A">
      <w:pPr>
        <w:pStyle w:val="Brdtextmedindrag"/>
      </w:pPr>
      <w:r w:rsidRPr="009F25B5">
        <w:t>1. Denna lag träder i kraft den 1 januari 2020 i fråga om 4</w:t>
      </w:r>
      <w:r w:rsidRPr="000A7C2D">
        <w:t> </w:t>
      </w:r>
      <w:r w:rsidRPr="009F25B5">
        <w:t>kap. 9</w:t>
      </w:r>
      <w:r w:rsidRPr="000A7C2D">
        <w:t> </w:t>
      </w:r>
      <w:r w:rsidRPr="009F25B5">
        <w:t xml:space="preserve">§ och </w:t>
      </w:r>
      <w:r>
        <w:t xml:space="preserve">i övrigt </w:t>
      </w:r>
      <w:r w:rsidRPr="009F25B5">
        <w:t>den 1</w:t>
      </w:r>
      <w:r>
        <w:t>5</w:t>
      </w:r>
      <w:r w:rsidRPr="009F25B5">
        <w:t> december 2019.</w:t>
      </w:r>
    </w:p>
    <w:p w14:paraId="141BA11C" w14:textId="77777777" w:rsidR="002734C2" w:rsidRDefault="002734C2" w:rsidP="00BD2A5A">
      <w:pPr>
        <w:pStyle w:val="Brdtextmedindrag"/>
      </w:pPr>
      <w:r>
        <w:t>2. </w:t>
      </w:r>
      <w:r w:rsidRPr="001161BD">
        <w:t xml:space="preserve">En årlig redogörelse enligt 6 kap. </w:t>
      </w:r>
      <w:r>
        <w:t>19</w:t>
      </w:r>
      <w:r w:rsidRPr="001161BD">
        <w:t xml:space="preserve"> § ska </w:t>
      </w:r>
      <w:r>
        <w:t>hållas tillgänglig</w:t>
      </w:r>
      <w:r w:rsidRPr="001161BD">
        <w:t xml:space="preserve"> första gången 2020.</w:t>
      </w:r>
    </w:p>
    <w:p w14:paraId="030071A3" w14:textId="71366C4C" w:rsidR="002734C2" w:rsidRDefault="002734C2" w:rsidP="00BD2A5A">
      <w:pPr>
        <w:pStyle w:val="Brdtextmedindrag"/>
      </w:pPr>
      <w:r>
        <w:t>3. Tjänstepensionsföretag får trots vad som sägs i 4 kap. 5 § till utgången av 2034 driva verksamhet avseende andra försäkringar än tjänstepensions</w:t>
      </w:r>
      <w:r w:rsidR="00790751">
        <w:softHyphen/>
      </w:r>
      <w:r>
        <w:t>försäkringar som avses i 1 kap. 4 § om</w:t>
      </w:r>
    </w:p>
    <w:p w14:paraId="4314321D" w14:textId="77777777" w:rsidR="002734C2" w:rsidRDefault="002734C2" w:rsidP="002734C2">
      <w:pPr>
        <w:pStyle w:val="Brdtextmedindrag"/>
      </w:pPr>
      <w:r>
        <w:t>a) de försäkringsavtal som verksamheten avser har ingåtts före ikraft</w:t>
      </w:r>
      <w:r>
        <w:softHyphen/>
        <w:t>trädandet av denna lag, och</w:t>
      </w:r>
    </w:p>
    <w:p w14:paraId="78D34957" w14:textId="77777777" w:rsidR="002734C2" w:rsidRDefault="002734C2" w:rsidP="002734C2">
      <w:pPr>
        <w:pStyle w:val="Brdtextmedindrag"/>
      </w:pPr>
      <w:r>
        <w:t>b) verksamheten avseende de försäkringar som inte är tjänstepensions</w:t>
      </w:r>
      <w:r>
        <w:softHyphen/>
        <w:t>försäkringar utgör en ringa andel av företagets verksamhet.</w:t>
      </w:r>
    </w:p>
    <w:p w14:paraId="5CB19866" w14:textId="556B7294" w:rsidR="002734C2" w:rsidRDefault="002734C2" w:rsidP="002734C2">
      <w:pPr>
        <w:pStyle w:val="Brdtextmedindrag"/>
      </w:pPr>
      <w:r>
        <w:t>Regeringen eller den myndighet som regeringen bestämmer får meddela föreskrifter om vad som avses med ringa andel i första stycket b.</w:t>
      </w:r>
    </w:p>
    <w:p w14:paraId="13439D85" w14:textId="054A8CA2" w:rsidR="00110C85" w:rsidRDefault="00110C85" w:rsidP="009C61A6">
      <w:pPr>
        <w:pStyle w:val="Brdtextmedindrag"/>
      </w:pPr>
    </w:p>
    <w:p w14:paraId="1801D282" w14:textId="7E596954" w:rsidR="002734C2" w:rsidRDefault="002734C2" w:rsidP="009C61A6">
      <w:pPr>
        <w:pStyle w:val="Brdtextmedindrag"/>
      </w:pPr>
    </w:p>
    <w:p w14:paraId="336ADE66" w14:textId="77777777" w:rsidR="002734C2" w:rsidRDefault="002734C2" w:rsidP="009C61A6">
      <w:pPr>
        <w:pStyle w:val="Brdtextmedindrag"/>
        <w:sectPr w:rsidR="002734C2" w:rsidSect="00155500">
          <w:headerReference w:type="even" r:id="rId16"/>
          <w:headerReference w:type="default" r:id="rId17"/>
          <w:footerReference w:type="even" r:id="rId18"/>
          <w:footerReference w:type="default" r:id="rId19"/>
          <w:headerReference w:type="first" r:id="rId20"/>
          <w:footerReference w:type="first" r:id="rId21"/>
          <w:footnotePr>
            <w:numRestart w:val="eachSect"/>
          </w:footnotePr>
          <w:type w:val="continuous"/>
          <w:pgSz w:w="9356" w:h="13721" w:code="9"/>
          <w:pgMar w:top="794" w:right="2438" w:bottom="1191" w:left="1021" w:header="0" w:footer="709" w:gutter="0"/>
          <w:cols w:space="708"/>
          <w:titlePg/>
          <w:docGrid w:linePitch="360"/>
        </w:sectPr>
      </w:pPr>
    </w:p>
    <w:p w14:paraId="49C4ED07" w14:textId="77777777" w:rsidR="002734C2" w:rsidRPr="00E45A25" w:rsidRDefault="002734C2" w:rsidP="00BD2A5A">
      <w:pPr>
        <w:pStyle w:val="Rubrik2"/>
        <w:spacing w:before="0"/>
      </w:pPr>
      <w:bookmarkStart w:id="47" w:name="_Toc11152980"/>
      <w:bookmarkStart w:id="48" w:name="_Toc11166837"/>
      <w:bookmarkStart w:id="49" w:name="_Toc11167373"/>
      <w:bookmarkStart w:id="50" w:name="_Toc11168810"/>
      <w:bookmarkStart w:id="51" w:name="_Toc11845763"/>
      <w:bookmarkStart w:id="52" w:name="_Toc12611562"/>
      <w:bookmarkStart w:id="53" w:name="_Toc12624829"/>
      <w:bookmarkStart w:id="54" w:name="_Toc12627318"/>
      <w:bookmarkStart w:id="55" w:name="_Toc12630208"/>
      <w:bookmarkStart w:id="56" w:name="_Toc12632703"/>
      <w:bookmarkStart w:id="57" w:name="_Toc17902775"/>
      <w:r w:rsidRPr="00BD2A5A">
        <w:lastRenderedPageBreak/>
        <w:t>Förslag</w:t>
      </w:r>
      <w:r w:rsidRPr="00E45A25">
        <w:t xml:space="preserve"> till lag om ändring i lagen (1967:531) om tryggande av pensionsutfästelse m.m.</w:t>
      </w:r>
      <w:bookmarkEnd w:id="47"/>
      <w:bookmarkEnd w:id="48"/>
      <w:bookmarkEnd w:id="49"/>
      <w:bookmarkEnd w:id="50"/>
      <w:bookmarkEnd w:id="51"/>
      <w:bookmarkEnd w:id="52"/>
      <w:bookmarkEnd w:id="53"/>
      <w:bookmarkEnd w:id="54"/>
      <w:bookmarkEnd w:id="55"/>
      <w:bookmarkEnd w:id="56"/>
      <w:bookmarkEnd w:id="57"/>
    </w:p>
    <w:p w14:paraId="22C612F1" w14:textId="77777777" w:rsidR="002734C2" w:rsidRDefault="002734C2" w:rsidP="002734C2">
      <w:pPr>
        <w:pStyle w:val="Brdtext"/>
      </w:pPr>
      <w:r>
        <w:t>Härigenom föreskrivs att 5 § lagen (1967:531) om tryggande av pensionsutfästelse m.m. ska ha följande lydelse.</w:t>
      </w:r>
    </w:p>
    <w:p w14:paraId="23D16285"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3CF5CF04" w14:textId="77777777" w:rsidTr="00136126">
        <w:tc>
          <w:tcPr>
            <w:tcW w:w="2500" w:type="pct"/>
            <w:shd w:val="clear" w:color="auto" w:fill="auto"/>
            <w:tcMar>
              <w:left w:w="0" w:type="dxa"/>
            </w:tcMar>
          </w:tcPr>
          <w:p w14:paraId="32BD6049"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26238D70" w14:textId="77777777" w:rsidR="002734C2" w:rsidRPr="005B0E77" w:rsidRDefault="002734C2" w:rsidP="00136126">
            <w:pPr>
              <w:pStyle w:val="Brdtext"/>
              <w:rPr>
                <w:i/>
              </w:rPr>
            </w:pPr>
            <w:r w:rsidRPr="005B0E77">
              <w:rPr>
                <w:i/>
              </w:rPr>
              <w:t>Föreslagen lydelse</w:t>
            </w:r>
          </w:p>
        </w:tc>
      </w:tr>
    </w:tbl>
    <w:p w14:paraId="3D139150" w14:textId="77777777" w:rsidR="002734C2" w:rsidRDefault="002734C2" w:rsidP="002734C2">
      <w:pPr>
        <w:pStyle w:val="Brdtext"/>
        <w:spacing w:before="230"/>
        <w:jc w:val="center"/>
      </w:pPr>
      <w:r w:rsidRPr="00410381">
        <w:t>5</w:t>
      </w:r>
      <w:r>
        <w:t>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2734C2" w14:paraId="1C3BAF9D" w14:textId="77777777" w:rsidTr="00136126">
        <w:tc>
          <w:tcPr>
            <w:tcW w:w="2500" w:type="pct"/>
            <w:shd w:val="clear" w:color="auto" w:fill="auto"/>
            <w:tcMar>
              <w:left w:w="0" w:type="dxa"/>
            </w:tcMar>
          </w:tcPr>
          <w:p w14:paraId="37F8AB60" w14:textId="31872A26" w:rsidR="002734C2" w:rsidRPr="006E1500" w:rsidRDefault="002734C2" w:rsidP="00136126">
            <w:pPr>
              <w:pStyle w:val="Brdtextmedindrag"/>
              <w:rPr>
                <w:spacing w:val="-4"/>
              </w:rPr>
            </w:pPr>
            <w:r w:rsidRPr="00CC7E15">
              <w:rPr>
                <w:i/>
              </w:rPr>
              <w:t>Arbetsgivare</w:t>
            </w:r>
            <w:r>
              <w:t xml:space="preserve"> </w:t>
            </w:r>
            <w:r w:rsidRPr="00CC7E15">
              <w:rPr>
                <w:i/>
              </w:rPr>
              <w:t>äger</w:t>
            </w:r>
            <w:r>
              <w:t xml:space="preserve"> i balans</w:t>
            </w:r>
            <w:r w:rsidR="00916A30">
              <w:softHyphen/>
            </w:r>
            <w:r>
              <w:t xml:space="preserve">räkningen som skuld under rubriken Avsatt till pensioner </w:t>
            </w:r>
            <w:r w:rsidRPr="00CC7E15">
              <w:rPr>
                <w:i/>
              </w:rPr>
              <w:t>upptaga</w:t>
            </w:r>
            <w:r>
              <w:t xml:space="preserve"> vad </w:t>
            </w:r>
            <w:r w:rsidRPr="00CC7E15">
              <w:rPr>
                <w:i/>
              </w:rPr>
              <w:t>han</w:t>
            </w:r>
            <w:r>
              <w:t xml:space="preserve"> enligt allmän pensionsplan åtagit sig att redovisa under denna rubrik.</w:t>
            </w:r>
          </w:p>
        </w:tc>
        <w:tc>
          <w:tcPr>
            <w:tcW w:w="2500" w:type="pct"/>
            <w:shd w:val="clear" w:color="auto" w:fill="auto"/>
            <w:tcMar>
              <w:right w:w="0" w:type="dxa"/>
            </w:tcMar>
          </w:tcPr>
          <w:p w14:paraId="59D35A4A" w14:textId="71CB343F" w:rsidR="002734C2" w:rsidRPr="006E1500" w:rsidRDefault="002734C2" w:rsidP="00136126">
            <w:pPr>
              <w:pStyle w:val="Brdtextmedindrag"/>
              <w:rPr>
                <w:spacing w:val="-4"/>
              </w:rPr>
            </w:pPr>
            <w:r>
              <w:rPr>
                <w:i/>
              </w:rPr>
              <w:t>En arbetsgivare</w:t>
            </w:r>
            <w:r>
              <w:t xml:space="preserve"> </w:t>
            </w:r>
            <w:r>
              <w:rPr>
                <w:i/>
              </w:rPr>
              <w:t>får</w:t>
            </w:r>
            <w:r>
              <w:t xml:space="preserve"> i balans</w:t>
            </w:r>
            <w:r w:rsidR="00D97B21">
              <w:softHyphen/>
            </w:r>
            <w:r>
              <w:t xml:space="preserve">räkningen som skuld under rubriken Avsatt till pensioner </w:t>
            </w:r>
            <w:r>
              <w:rPr>
                <w:i/>
              </w:rPr>
              <w:t>redovisa</w:t>
            </w:r>
            <w:r>
              <w:t xml:space="preserve"> vad </w:t>
            </w:r>
            <w:r>
              <w:rPr>
                <w:i/>
              </w:rPr>
              <w:t>arbetsgivaren</w:t>
            </w:r>
            <w:r>
              <w:t xml:space="preserve"> enligt </w:t>
            </w:r>
            <w:r>
              <w:rPr>
                <w:i/>
              </w:rPr>
              <w:t xml:space="preserve">en </w:t>
            </w:r>
            <w:r>
              <w:t xml:space="preserve">allmän pensionsplan </w:t>
            </w:r>
            <w:r>
              <w:rPr>
                <w:i/>
              </w:rPr>
              <w:t>har</w:t>
            </w:r>
            <w:r>
              <w:t xml:space="preserve"> åtagit sig att redovisa under denna rubrik.</w:t>
            </w:r>
          </w:p>
        </w:tc>
      </w:tr>
      <w:tr w:rsidR="002734C2" w14:paraId="7C38D416" w14:textId="77777777" w:rsidTr="00BD2A5A">
        <w:tc>
          <w:tcPr>
            <w:tcW w:w="2500" w:type="pct"/>
            <w:shd w:val="clear" w:color="auto" w:fill="auto"/>
            <w:tcMar>
              <w:left w:w="0" w:type="dxa"/>
            </w:tcMar>
          </w:tcPr>
          <w:p w14:paraId="38CCCEA3" w14:textId="77777777" w:rsidR="002734C2" w:rsidRDefault="002734C2" w:rsidP="00136126">
            <w:pPr>
              <w:pStyle w:val="Brdtextmedindrag"/>
            </w:pPr>
            <w:r w:rsidRPr="006E1500">
              <w:rPr>
                <w:spacing w:val="-4"/>
              </w:rPr>
              <w:t xml:space="preserve">Aktiebolag, </w:t>
            </w:r>
            <w:r w:rsidRPr="0036270A">
              <w:rPr>
                <w:i/>
                <w:spacing w:val="-4"/>
              </w:rPr>
              <w:t>ömsesidigt</w:t>
            </w:r>
            <w:r w:rsidRPr="006E1500">
              <w:rPr>
                <w:spacing w:val="-4"/>
              </w:rPr>
              <w:t xml:space="preserve"> försäk</w:t>
            </w:r>
            <w:r w:rsidRPr="006E1500">
              <w:rPr>
                <w:spacing w:val="-4"/>
              </w:rPr>
              <w:softHyphen/>
              <w:t>rings</w:t>
            </w:r>
            <w:r w:rsidRPr="006E1500">
              <w:rPr>
                <w:spacing w:val="-4"/>
              </w:rPr>
              <w:softHyphen/>
              <w:t xml:space="preserve">bolag, </w:t>
            </w:r>
            <w:r w:rsidRPr="00832100">
              <w:rPr>
                <w:i/>
                <w:spacing w:val="-4"/>
              </w:rPr>
              <w:t>ekonomisk förening</w:t>
            </w:r>
            <w:r w:rsidRPr="006E1500">
              <w:rPr>
                <w:spacing w:val="-4"/>
              </w:rPr>
              <w:t xml:space="preserve"> och </w:t>
            </w:r>
            <w:r w:rsidRPr="00832100">
              <w:rPr>
                <w:i/>
                <w:spacing w:val="-4"/>
              </w:rPr>
              <w:t>sparbank</w:t>
            </w:r>
            <w:r w:rsidRPr="006E1500">
              <w:rPr>
                <w:spacing w:val="-4"/>
              </w:rPr>
              <w:t xml:space="preserve"> </w:t>
            </w:r>
            <w:r w:rsidRPr="00CC757D">
              <w:rPr>
                <w:i/>
                <w:spacing w:val="-4"/>
              </w:rPr>
              <w:t>äger</w:t>
            </w:r>
            <w:r w:rsidRPr="006E1500">
              <w:rPr>
                <w:spacing w:val="-4"/>
              </w:rPr>
              <w:t xml:space="preserve"> under rubriken Avsatt till pensioner redovisa även upplupen del av pensions</w:t>
            </w:r>
            <w:r>
              <w:rPr>
                <w:spacing w:val="-4"/>
              </w:rPr>
              <w:softHyphen/>
            </w:r>
            <w:r w:rsidRPr="006E1500">
              <w:rPr>
                <w:spacing w:val="-4"/>
              </w:rPr>
              <w:t xml:space="preserve">utfästelse som </w:t>
            </w:r>
            <w:r w:rsidRPr="0036270A">
              <w:rPr>
                <w:i/>
                <w:spacing w:val="-4"/>
              </w:rPr>
              <w:t>ej</w:t>
            </w:r>
            <w:r w:rsidRPr="006E1500">
              <w:rPr>
                <w:spacing w:val="-4"/>
              </w:rPr>
              <w:t xml:space="preserve"> omfattas av allmän pensionsplan.</w:t>
            </w:r>
            <w:r>
              <w:t xml:space="preserve"> I fråga om arbetstagare, som har bestäm</w:t>
            </w:r>
            <w:r>
              <w:softHyphen/>
              <w:t xml:space="preserve">mande inflytande över bolaget eller föreningen, eller sådan arbetstagares efterlevande får, under den tid inflytandet består, </w:t>
            </w:r>
            <w:r w:rsidRPr="0036270A">
              <w:rPr>
                <w:i/>
              </w:rPr>
              <w:t xml:space="preserve">vid redovisningen avseende </w:t>
            </w:r>
            <w:r w:rsidRPr="00D22C90">
              <w:rPr>
                <w:i/>
              </w:rPr>
              <w:t>dock</w:t>
            </w:r>
            <w:r w:rsidRPr="0036270A">
              <w:rPr>
                <w:i/>
              </w:rPr>
              <w:t xml:space="preserve"> icke fästas vid annan pensionsutfästelse</w:t>
            </w:r>
            <w:r>
              <w:t xml:space="preserve"> än </w:t>
            </w:r>
            <w:r w:rsidRPr="0036270A">
              <w:rPr>
                <w:i/>
              </w:rPr>
              <w:t>sådan</w:t>
            </w:r>
            <w:r>
              <w:t xml:space="preserve"> som ingår i allmän pensionsplan. </w:t>
            </w:r>
            <w:r w:rsidRPr="0036270A">
              <w:rPr>
                <w:i/>
              </w:rPr>
              <w:t>Till grund för bedömandet huruvida</w:t>
            </w:r>
            <w:r>
              <w:t xml:space="preserve"> en </w:t>
            </w:r>
            <w:r w:rsidRPr="00A450D1">
              <w:rPr>
                <w:i/>
              </w:rPr>
              <w:t>person</w:t>
            </w:r>
            <w:r>
              <w:t xml:space="preserve"> har bestämmande inflytande</w:t>
            </w:r>
            <w:r w:rsidRPr="0036270A">
              <w:rPr>
                <w:i/>
              </w:rPr>
              <w:t xml:space="preserve"> lägges hans eget samt hans</w:t>
            </w:r>
            <w:r>
              <w:t xml:space="preserve"> föräldrars, far- och mor</w:t>
            </w:r>
            <w:r>
              <w:softHyphen/>
              <w:t xml:space="preserve">föräldrars, makes, avkomlings och avkomlings makes samlade innehav </w:t>
            </w:r>
            <w:r w:rsidRPr="0036270A">
              <w:rPr>
                <w:i/>
              </w:rPr>
              <w:t>av aktier eller andelar</w:t>
            </w:r>
            <w:r>
              <w:t>.</w:t>
            </w:r>
          </w:p>
        </w:tc>
        <w:tc>
          <w:tcPr>
            <w:tcW w:w="2500" w:type="pct"/>
            <w:shd w:val="clear" w:color="auto" w:fill="auto"/>
            <w:tcMar>
              <w:right w:w="0" w:type="dxa"/>
            </w:tcMar>
          </w:tcPr>
          <w:p w14:paraId="24200A53" w14:textId="77777777" w:rsidR="002734C2" w:rsidRDefault="002734C2" w:rsidP="00136126">
            <w:pPr>
              <w:pStyle w:val="Brdtextmedindrag"/>
            </w:pPr>
            <w:r w:rsidRPr="006E1500">
              <w:rPr>
                <w:spacing w:val="-4"/>
              </w:rPr>
              <w:t xml:space="preserve">Aktiebolag, </w:t>
            </w:r>
            <w:r>
              <w:rPr>
                <w:i/>
                <w:spacing w:val="-4"/>
              </w:rPr>
              <w:t>ömsesidiga</w:t>
            </w:r>
            <w:r w:rsidRPr="006E1500">
              <w:rPr>
                <w:spacing w:val="-4"/>
              </w:rPr>
              <w:t xml:space="preserve"> försäk</w:t>
            </w:r>
            <w:r>
              <w:rPr>
                <w:spacing w:val="-4"/>
              </w:rPr>
              <w:softHyphen/>
            </w:r>
            <w:r w:rsidRPr="006E1500">
              <w:rPr>
                <w:spacing w:val="-4"/>
              </w:rPr>
              <w:t xml:space="preserve">ringsbolag, </w:t>
            </w:r>
            <w:r>
              <w:rPr>
                <w:i/>
                <w:spacing w:val="-4"/>
              </w:rPr>
              <w:t>försäkringsförening</w:t>
            </w:r>
            <w:r w:rsidRPr="008C422B">
              <w:rPr>
                <w:i/>
                <w:spacing w:val="-4"/>
              </w:rPr>
              <w:t>ar</w:t>
            </w:r>
            <w:r>
              <w:rPr>
                <w:i/>
                <w:spacing w:val="-4"/>
              </w:rPr>
              <w:t xml:space="preserve">, </w:t>
            </w:r>
            <w:r w:rsidRPr="006E1500">
              <w:rPr>
                <w:i/>
                <w:spacing w:val="-4"/>
              </w:rPr>
              <w:t>ömsesidig</w:t>
            </w:r>
            <w:r>
              <w:rPr>
                <w:i/>
                <w:spacing w:val="-4"/>
              </w:rPr>
              <w:t>a</w:t>
            </w:r>
            <w:r w:rsidRPr="006E1500">
              <w:rPr>
                <w:i/>
                <w:spacing w:val="-4"/>
              </w:rPr>
              <w:t xml:space="preserve"> tjänste</w:t>
            </w:r>
            <w:r>
              <w:rPr>
                <w:i/>
                <w:spacing w:val="-4"/>
              </w:rPr>
              <w:softHyphen/>
            </w:r>
            <w:r w:rsidRPr="006E1500">
              <w:rPr>
                <w:i/>
                <w:spacing w:val="-4"/>
              </w:rPr>
              <w:t>pensionsbolag,</w:t>
            </w:r>
            <w:r>
              <w:rPr>
                <w:i/>
                <w:spacing w:val="-4"/>
              </w:rPr>
              <w:t xml:space="preserve"> tjänstepensionsföreningar,</w:t>
            </w:r>
            <w:r w:rsidRPr="006E1500">
              <w:rPr>
                <w:i/>
                <w:spacing w:val="-4"/>
              </w:rPr>
              <w:t xml:space="preserve"> </w:t>
            </w:r>
            <w:r w:rsidRPr="00832100">
              <w:rPr>
                <w:i/>
                <w:spacing w:val="-4"/>
              </w:rPr>
              <w:t>ekonomisk</w:t>
            </w:r>
            <w:r>
              <w:rPr>
                <w:i/>
                <w:spacing w:val="-4"/>
              </w:rPr>
              <w:t>a</w:t>
            </w:r>
            <w:r w:rsidRPr="0036270A">
              <w:rPr>
                <w:i/>
                <w:spacing w:val="-4"/>
              </w:rPr>
              <w:t xml:space="preserve"> </w:t>
            </w:r>
            <w:r w:rsidRPr="00832100">
              <w:rPr>
                <w:i/>
                <w:spacing w:val="-4"/>
              </w:rPr>
              <w:t>för</w:t>
            </w:r>
            <w:r w:rsidRPr="00832100">
              <w:rPr>
                <w:i/>
                <w:spacing w:val="-4"/>
              </w:rPr>
              <w:softHyphen/>
              <w:t>ening</w:t>
            </w:r>
            <w:r>
              <w:rPr>
                <w:i/>
                <w:spacing w:val="-4"/>
              </w:rPr>
              <w:t>ar</w:t>
            </w:r>
            <w:r w:rsidRPr="006E1500">
              <w:rPr>
                <w:spacing w:val="-4"/>
              </w:rPr>
              <w:t xml:space="preserve"> och </w:t>
            </w:r>
            <w:r w:rsidRPr="00832100">
              <w:rPr>
                <w:i/>
                <w:spacing w:val="-4"/>
              </w:rPr>
              <w:t>sparbank</w:t>
            </w:r>
            <w:r w:rsidRPr="0014398B">
              <w:rPr>
                <w:i/>
                <w:spacing w:val="-4"/>
              </w:rPr>
              <w:t>er</w:t>
            </w:r>
            <w:r w:rsidRPr="006E1500">
              <w:rPr>
                <w:spacing w:val="-4"/>
              </w:rPr>
              <w:t xml:space="preserve"> </w:t>
            </w:r>
            <w:r>
              <w:rPr>
                <w:i/>
                <w:spacing w:val="-4"/>
              </w:rPr>
              <w:t>får</w:t>
            </w:r>
            <w:r w:rsidRPr="006E1500">
              <w:rPr>
                <w:spacing w:val="-4"/>
              </w:rPr>
              <w:t xml:space="preserve"> under rubriken Avsatt till pensioner redovisa även upplupen del av </w:t>
            </w:r>
            <w:r>
              <w:rPr>
                <w:i/>
                <w:spacing w:val="-4"/>
              </w:rPr>
              <w:t xml:space="preserve">en </w:t>
            </w:r>
            <w:r w:rsidRPr="006E1500">
              <w:rPr>
                <w:spacing w:val="-4"/>
              </w:rPr>
              <w:t>pensionsutfästelse</w:t>
            </w:r>
            <w:r>
              <w:t xml:space="preserve"> som </w:t>
            </w:r>
            <w:r>
              <w:rPr>
                <w:i/>
              </w:rPr>
              <w:t>inte</w:t>
            </w:r>
            <w:r>
              <w:t xml:space="preserve"> </w:t>
            </w:r>
            <w:r w:rsidRPr="006E1500">
              <w:rPr>
                <w:spacing w:val="-4"/>
              </w:rPr>
              <w:t>omfattas av</w:t>
            </w:r>
            <w:r>
              <w:rPr>
                <w:spacing w:val="-4"/>
              </w:rPr>
              <w:t xml:space="preserve"> </w:t>
            </w:r>
            <w:r>
              <w:rPr>
                <w:i/>
                <w:spacing w:val="-4"/>
              </w:rPr>
              <w:t>en</w:t>
            </w:r>
            <w:r w:rsidRPr="006E1500">
              <w:rPr>
                <w:spacing w:val="-4"/>
              </w:rPr>
              <w:t xml:space="preserve"> allmän pensions</w:t>
            </w:r>
            <w:r w:rsidRPr="006E1500">
              <w:rPr>
                <w:spacing w:val="-4"/>
              </w:rPr>
              <w:softHyphen/>
              <w:t xml:space="preserve">plan. I fråga om arbetstagare, som har </w:t>
            </w:r>
            <w:r>
              <w:rPr>
                <w:i/>
                <w:spacing w:val="-4"/>
              </w:rPr>
              <w:t xml:space="preserve">ett </w:t>
            </w:r>
            <w:r w:rsidRPr="006E1500">
              <w:rPr>
                <w:spacing w:val="-4"/>
              </w:rPr>
              <w:t>bestämmande inflytande över bolaget eller föreningen, eller sådan arbetstagares efterlevande får</w:t>
            </w:r>
            <w:r>
              <w:rPr>
                <w:spacing w:val="-4"/>
              </w:rPr>
              <w:t>,</w:t>
            </w:r>
            <w:r w:rsidRPr="006E1500">
              <w:rPr>
                <w:spacing w:val="-4"/>
              </w:rPr>
              <w:t xml:space="preserve"> under den</w:t>
            </w:r>
            <w:r>
              <w:t xml:space="preserve"> tid inflytandet består, </w:t>
            </w:r>
            <w:r>
              <w:rPr>
                <w:i/>
              </w:rPr>
              <w:t xml:space="preserve">arbetsgivaren </w:t>
            </w:r>
            <w:r w:rsidRPr="00832100">
              <w:rPr>
                <w:i/>
              </w:rPr>
              <w:t>dock</w:t>
            </w:r>
            <w:r>
              <w:t xml:space="preserve"> </w:t>
            </w:r>
            <w:r>
              <w:rPr>
                <w:i/>
              </w:rPr>
              <w:t>inte redovisa andra</w:t>
            </w:r>
            <w:r>
              <w:t xml:space="preserve"> </w:t>
            </w:r>
            <w:r w:rsidRPr="0036270A">
              <w:rPr>
                <w:i/>
              </w:rPr>
              <w:t>pensionsutfästelser</w:t>
            </w:r>
            <w:r>
              <w:t xml:space="preserve"> än </w:t>
            </w:r>
            <w:r w:rsidRPr="0036270A">
              <w:rPr>
                <w:i/>
              </w:rPr>
              <w:t>sådana</w:t>
            </w:r>
            <w:r>
              <w:t xml:space="preserve"> som ingår i </w:t>
            </w:r>
            <w:r>
              <w:rPr>
                <w:i/>
              </w:rPr>
              <w:t xml:space="preserve">en </w:t>
            </w:r>
            <w:r>
              <w:t>allmän pensions</w:t>
            </w:r>
            <w:r>
              <w:softHyphen/>
              <w:t xml:space="preserve">plan. </w:t>
            </w:r>
            <w:r>
              <w:rPr>
                <w:i/>
              </w:rPr>
              <w:t xml:space="preserve">Vid bedömningen av om </w:t>
            </w:r>
            <w:r>
              <w:t xml:space="preserve">en </w:t>
            </w:r>
            <w:r>
              <w:rPr>
                <w:i/>
              </w:rPr>
              <w:t>arbetstagare</w:t>
            </w:r>
            <w:r>
              <w:t xml:space="preserve"> har </w:t>
            </w:r>
            <w:r>
              <w:rPr>
                <w:i/>
              </w:rPr>
              <w:t>ett</w:t>
            </w:r>
            <w:r>
              <w:t xml:space="preserve"> bestämmande inflytande </w:t>
            </w:r>
            <w:r>
              <w:rPr>
                <w:i/>
              </w:rPr>
              <w:t>ska, utöver arbets</w:t>
            </w:r>
            <w:r>
              <w:rPr>
                <w:i/>
              </w:rPr>
              <w:softHyphen/>
              <w:t xml:space="preserve">tagarens eget innehav av aktier eller andelar, även arbetstagarens </w:t>
            </w:r>
            <w:r>
              <w:t>föräld</w:t>
            </w:r>
            <w:r>
              <w:softHyphen/>
              <w:t>rars, far- och mor</w:t>
            </w:r>
            <w:r>
              <w:softHyphen/>
              <w:t>föräldrars, makes, avkomlings och av</w:t>
            </w:r>
            <w:r>
              <w:softHyphen/>
              <w:t xml:space="preserve">komlings makes samlade innehav </w:t>
            </w:r>
            <w:r>
              <w:rPr>
                <w:i/>
              </w:rPr>
              <w:t>räknas med</w:t>
            </w:r>
            <w:r>
              <w:t>.</w:t>
            </w:r>
          </w:p>
        </w:tc>
      </w:tr>
      <w:tr w:rsidR="002734C2" w14:paraId="09ED36C1" w14:textId="77777777" w:rsidTr="00BD2A5A">
        <w:tc>
          <w:tcPr>
            <w:tcW w:w="2500" w:type="pct"/>
            <w:shd w:val="clear" w:color="auto" w:fill="auto"/>
            <w:tcMar>
              <w:left w:w="0" w:type="dxa"/>
            </w:tcMar>
          </w:tcPr>
          <w:p w14:paraId="2B2D4A34" w14:textId="77777777" w:rsidR="002734C2" w:rsidRPr="006E1500" w:rsidRDefault="002734C2" w:rsidP="00136126">
            <w:pPr>
              <w:pStyle w:val="Brdtextmedindrag"/>
              <w:rPr>
                <w:spacing w:val="-4"/>
              </w:rPr>
            </w:pPr>
            <w:r>
              <w:t xml:space="preserve">Regeringen eller myndighet som regeringen bestämmer </w:t>
            </w:r>
            <w:r w:rsidRPr="009E49C7">
              <w:rPr>
                <w:i/>
              </w:rPr>
              <w:t>kan</w:t>
            </w:r>
            <w:r>
              <w:t xml:space="preserve"> </w:t>
            </w:r>
            <w:r w:rsidRPr="009E49C7">
              <w:rPr>
                <w:i/>
              </w:rPr>
              <w:t>förordna</w:t>
            </w:r>
            <w:r>
              <w:t xml:space="preserve"> att </w:t>
            </w:r>
            <w:r w:rsidRPr="00832100">
              <w:rPr>
                <w:i/>
              </w:rPr>
              <w:t>vad</w:t>
            </w:r>
            <w:r>
              <w:t xml:space="preserve"> som sägs i andra stycket första </w:t>
            </w:r>
            <w:r w:rsidRPr="00166211">
              <w:rPr>
                <w:i/>
              </w:rPr>
              <w:t>punkten</w:t>
            </w:r>
            <w:r>
              <w:t xml:space="preserve"> </w:t>
            </w:r>
            <w:r w:rsidRPr="00E53E40">
              <w:rPr>
                <w:i/>
              </w:rPr>
              <w:t>skall</w:t>
            </w:r>
            <w:r>
              <w:t xml:space="preserve"> </w:t>
            </w:r>
            <w:r w:rsidRPr="00353480">
              <w:rPr>
                <w:i/>
              </w:rPr>
              <w:t>äga tillämpning</w:t>
            </w:r>
            <w:r>
              <w:t xml:space="preserve"> även </w:t>
            </w:r>
            <w:r w:rsidRPr="00353480">
              <w:rPr>
                <w:i/>
              </w:rPr>
              <w:t>på annan</w:t>
            </w:r>
            <w:r>
              <w:t xml:space="preserve"> arbets</w:t>
            </w:r>
            <w:r>
              <w:softHyphen/>
              <w:t>givare än som avses där.</w:t>
            </w:r>
          </w:p>
        </w:tc>
        <w:tc>
          <w:tcPr>
            <w:tcW w:w="2500" w:type="pct"/>
            <w:shd w:val="clear" w:color="auto" w:fill="auto"/>
            <w:tcMar>
              <w:right w:w="0" w:type="dxa"/>
            </w:tcMar>
          </w:tcPr>
          <w:p w14:paraId="03846A43" w14:textId="77777777" w:rsidR="002734C2" w:rsidRPr="006E1500" w:rsidRDefault="002734C2" w:rsidP="00136126">
            <w:pPr>
              <w:pStyle w:val="Brdtextmedindrag"/>
              <w:rPr>
                <w:spacing w:val="-4"/>
              </w:rPr>
            </w:pPr>
            <w:r>
              <w:t xml:space="preserve">Regeringen eller </w:t>
            </w:r>
            <w:r>
              <w:rPr>
                <w:i/>
              </w:rPr>
              <w:t xml:space="preserve">den </w:t>
            </w:r>
            <w:r>
              <w:t xml:space="preserve">myndighet som regeringen bestämmer </w:t>
            </w:r>
            <w:r w:rsidRPr="009E49C7">
              <w:rPr>
                <w:i/>
              </w:rPr>
              <w:t>får</w:t>
            </w:r>
            <w:r>
              <w:t xml:space="preserve"> </w:t>
            </w:r>
            <w:r w:rsidRPr="009E49C7">
              <w:rPr>
                <w:i/>
              </w:rPr>
              <w:t>meddela föreskrifter om</w:t>
            </w:r>
            <w:r>
              <w:t xml:space="preserve"> att </w:t>
            </w:r>
            <w:r>
              <w:rPr>
                <w:i/>
              </w:rPr>
              <w:t>det</w:t>
            </w:r>
            <w:r>
              <w:t xml:space="preserve"> som sägs i andra stycket första </w:t>
            </w:r>
            <w:r w:rsidRPr="00166211">
              <w:rPr>
                <w:i/>
              </w:rPr>
              <w:t>meningen</w:t>
            </w:r>
            <w:r>
              <w:t xml:space="preserve"> </w:t>
            </w:r>
            <w:r w:rsidRPr="00E53E40">
              <w:rPr>
                <w:i/>
              </w:rPr>
              <w:t>ska</w:t>
            </w:r>
            <w:r>
              <w:rPr>
                <w:i/>
              </w:rPr>
              <w:t xml:space="preserve"> gälla</w:t>
            </w:r>
            <w:r>
              <w:t xml:space="preserve"> även </w:t>
            </w:r>
            <w:r>
              <w:rPr>
                <w:i/>
              </w:rPr>
              <w:t>för</w:t>
            </w:r>
            <w:r>
              <w:t xml:space="preserve"> </w:t>
            </w:r>
            <w:r>
              <w:rPr>
                <w:i/>
              </w:rPr>
              <w:t>andra</w:t>
            </w:r>
            <w:r>
              <w:t xml:space="preserve"> arbetsgivare än som avses där.</w:t>
            </w:r>
          </w:p>
        </w:tc>
      </w:tr>
    </w:tbl>
    <w:p w14:paraId="6C5A363E" w14:textId="77777777" w:rsidR="002734C2" w:rsidRDefault="002734C2" w:rsidP="002734C2">
      <w:pPr>
        <w:pStyle w:val="Slutstreck"/>
        <w:rPr>
          <w:sz w:val="19"/>
        </w:rPr>
      </w:pPr>
      <w:r w:rsidRPr="00811E52">
        <w:lastRenderedPageBreak/>
        <w:t>                      </w:t>
      </w:r>
    </w:p>
    <w:p w14:paraId="472ABF8A" w14:textId="5BDFE833" w:rsidR="002734C2" w:rsidRDefault="002734C2" w:rsidP="00BD2A5A">
      <w:pPr>
        <w:pStyle w:val="Brdtextmedindrag"/>
      </w:pPr>
      <w:r>
        <w:t>Denna lag träder i kraft den 15 december 2019.</w:t>
      </w:r>
    </w:p>
    <w:p w14:paraId="42108CD8" w14:textId="3554C98B" w:rsidR="002734C2" w:rsidRDefault="002734C2" w:rsidP="009C61A6">
      <w:pPr>
        <w:pStyle w:val="Brdtextmedindrag"/>
      </w:pPr>
    </w:p>
    <w:p w14:paraId="10C4AE8B" w14:textId="4BF6E95B" w:rsidR="002734C2" w:rsidRDefault="002734C2" w:rsidP="009C61A6">
      <w:pPr>
        <w:pStyle w:val="Brdtextmedindrag"/>
      </w:pPr>
    </w:p>
    <w:p w14:paraId="3C45FC32" w14:textId="77777777" w:rsidR="002734C2" w:rsidRDefault="002734C2" w:rsidP="009C61A6">
      <w:pPr>
        <w:pStyle w:val="Brdtextmedindrag"/>
        <w:sectPr w:rsidR="002734C2" w:rsidSect="002734C2">
          <w:headerReference w:type="first" r:id="rId22"/>
          <w:footnotePr>
            <w:numRestart w:val="eachSect"/>
          </w:footnotePr>
          <w:pgSz w:w="9356" w:h="13721" w:code="9"/>
          <w:pgMar w:top="794" w:right="2438" w:bottom="1191" w:left="1021" w:header="0" w:footer="709" w:gutter="0"/>
          <w:cols w:space="708"/>
          <w:titlePg/>
          <w:docGrid w:linePitch="360"/>
        </w:sectPr>
      </w:pPr>
    </w:p>
    <w:p w14:paraId="382F278E" w14:textId="77777777" w:rsidR="002734C2" w:rsidRDefault="002734C2" w:rsidP="000A31EC">
      <w:pPr>
        <w:pStyle w:val="Rubrik2"/>
        <w:spacing w:before="0"/>
      </w:pPr>
      <w:bookmarkStart w:id="58" w:name="_Toc11152981"/>
      <w:bookmarkStart w:id="59" w:name="_Toc11166838"/>
      <w:bookmarkStart w:id="60" w:name="_Toc11167374"/>
      <w:bookmarkStart w:id="61" w:name="_Toc11168811"/>
      <w:bookmarkStart w:id="62" w:name="_Toc11845764"/>
      <w:bookmarkStart w:id="63" w:name="_Toc12611563"/>
      <w:bookmarkStart w:id="64" w:name="_Toc12624830"/>
      <w:bookmarkStart w:id="65" w:name="_Toc12627319"/>
      <w:bookmarkStart w:id="66" w:name="_Toc12630209"/>
      <w:bookmarkStart w:id="67" w:name="_Toc12632704"/>
      <w:bookmarkStart w:id="68" w:name="_Toc17902776"/>
      <w:r w:rsidRPr="000A31EC">
        <w:lastRenderedPageBreak/>
        <w:t>Förslag</w:t>
      </w:r>
      <w:r>
        <w:t xml:space="preserve"> till lag om ändring i förmånsrättslagen (1970:979)</w:t>
      </w:r>
      <w:bookmarkEnd w:id="58"/>
      <w:bookmarkEnd w:id="59"/>
      <w:bookmarkEnd w:id="60"/>
      <w:bookmarkEnd w:id="61"/>
      <w:bookmarkEnd w:id="62"/>
      <w:bookmarkEnd w:id="63"/>
      <w:bookmarkEnd w:id="64"/>
      <w:bookmarkEnd w:id="65"/>
      <w:bookmarkEnd w:id="66"/>
      <w:bookmarkEnd w:id="67"/>
      <w:bookmarkEnd w:id="68"/>
    </w:p>
    <w:p w14:paraId="040D4EE7" w14:textId="77777777" w:rsidR="002734C2" w:rsidRDefault="002734C2" w:rsidP="002734C2">
      <w:pPr>
        <w:pStyle w:val="Brdtext"/>
      </w:pPr>
      <w:r>
        <w:t>Härigenom föreskrivs att 4 a § förmånsrättslagen</w:t>
      </w:r>
      <w:r>
        <w:rPr>
          <w:rStyle w:val="Fotnotsreferens"/>
        </w:rPr>
        <w:footnoteReference w:id="4"/>
      </w:r>
      <w:r>
        <w:t xml:space="preserve"> (1970:979) ska ha följande lydelse.</w:t>
      </w:r>
    </w:p>
    <w:p w14:paraId="0D989F01"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1FCB51DE" w14:textId="77777777" w:rsidTr="00136126">
        <w:tc>
          <w:tcPr>
            <w:tcW w:w="2500" w:type="pct"/>
            <w:shd w:val="clear" w:color="auto" w:fill="auto"/>
            <w:tcMar>
              <w:left w:w="0" w:type="dxa"/>
            </w:tcMar>
          </w:tcPr>
          <w:p w14:paraId="3318ADD9"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54D2386B" w14:textId="77777777" w:rsidR="002734C2" w:rsidRPr="005B0E77" w:rsidRDefault="002734C2" w:rsidP="00136126">
            <w:pPr>
              <w:pStyle w:val="Brdtext"/>
              <w:rPr>
                <w:i/>
              </w:rPr>
            </w:pPr>
            <w:r w:rsidRPr="005B0E77">
              <w:rPr>
                <w:i/>
              </w:rPr>
              <w:t>Föreslagen lydelse</w:t>
            </w:r>
          </w:p>
        </w:tc>
      </w:tr>
    </w:tbl>
    <w:p w14:paraId="561061D4" w14:textId="77777777" w:rsidR="002734C2" w:rsidRPr="00410381" w:rsidRDefault="002734C2" w:rsidP="002734C2">
      <w:pPr>
        <w:pStyle w:val="Brdtext"/>
        <w:spacing w:before="230"/>
        <w:jc w:val="center"/>
      </w:pPr>
      <w:r w:rsidRPr="00410381">
        <w:t>4 a</w:t>
      </w:r>
      <w:r>
        <w:t>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2734C2" w14:paraId="1BC26C4E" w14:textId="77777777" w:rsidTr="00136126">
        <w:tc>
          <w:tcPr>
            <w:tcW w:w="2500" w:type="pct"/>
            <w:shd w:val="clear" w:color="auto" w:fill="auto"/>
            <w:tcMar>
              <w:left w:w="0" w:type="dxa"/>
            </w:tcMar>
          </w:tcPr>
          <w:p w14:paraId="4D85D3FD" w14:textId="77777777" w:rsidR="002734C2" w:rsidRDefault="002734C2" w:rsidP="00136126">
            <w:pPr>
              <w:pStyle w:val="Brdtextmedindrag"/>
            </w:pPr>
            <w:r>
              <w:t>Förmånsrätt följer med försäkringstagares och andra ersättningsberättigades fordran hos försäkringsgivare i den egendom och i den omfattning som anges i 6 kap. 13 § försäkringsrörelselagen (2010:2043) och 5 kap. 11 § lagen (1998:293) om utländska försäk</w:t>
            </w:r>
            <w:r>
              <w:softHyphen/>
              <w:t>rings</w:t>
            </w:r>
            <w:r>
              <w:softHyphen/>
              <w:t>givares och tjänstepen</w:t>
            </w:r>
            <w:r>
              <w:softHyphen/>
              <w:t>sions</w:t>
            </w:r>
            <w:r>
              <w:softHyphen/>
              <w:t>instituts verksamhet i Sverige.</w:t>
            </w:r>
          </w:p>
        </w:tc>
        <w:tc>
          <w:tcPr>
            <w:tcW w:w="2500" w:type="pct"/>
            <w:shd w:val="clear" w:color="auto" w:fill="auto"/>
            <w:tcMar>
              <w:right w:w="0" w:type="dxa"/>
            </w:tcMar>
          </w:tcPr>
          <w:p w14:paraId="22225FD0" w14:textId="77777777" w:rsidR="002734C2" w:rsidRDefault="002734C2" w:rsidP="00136126">
            <w:pPr>
              <w:pStyle w:val="Brdtextmedindrag"/>
            </w:pPr>
            <w:r>
              <w:t>Förmånsrätt följer med försäkringstagares och andra ersättningsberättigades fordran hos försäkringsgivare i den egendom och i den omfattning som anges i 6 kap. 13 § försäkringsrörelselagen (2010:2043)</w:t>
            </w:r>
            <w:r>
              <w:rPr>
                <w:i/>
              </w:rPr>
              <w:t xml:space="preserve">, </w:t>
            </w:r>
            <w:r w:rsidRPr="003571C7">
              <w:rPr>
                <w:i/>
              </w:rPr>
              <w:t>6</w:t>
            </w:r>
            <w:r>
              <w:rPr>
                <w:i/>
              </w:rPr>
              <w:t> kap.</w:t>
            </w:r>
            <w:r w:rsidRPr="003571C7">
              <w:rPr>
                <w:i/>
              </w:rPr>
              <w:t xml:space="preserve"> 17</w:t>
            </w:r>
            <w:r>
              <w:rPr>
                <w:i/>
              </w:rPr>
              <w:t> §</w:t>
            </w:r>
            <w:r w:rsidRPr="003571C7">
              <w:rPr>
                <w:i/>
              </w:rPr>
              <w:t xml:space="preserve"> lagen (2019:000) om </w:t>
            </w:r>
            <w:r>
              <w:rPr>
                <w:i/>
              </w:rPr>
              <w:t>tjänstepen</w:t>
            </w:r>
            <w:r>
              <w:rPr>
                <w:i/>
              </w:rPr>
              <w:softHyphen/>
              <w:t>sions</w:t>
            </w:r>
            <w:r>
              <w:rPr>
                <w:i/>
              </w:rPr>
              <w:softHyphen/>
              <w:t>företag</w:t>
            </w:r>
            <w:r>
              <w:t xml:space="preserve"> och 5 kap. 11 § lagen (1998:293) om utländska försäk</w:t>
            </w:r>
            <w:r>
              <w:softHyphen/>
              <w:t>ringsgivares och tjänste</w:t>
            </w:r>
            <w:r>
              <w:softHyphen/>
              <w:t>pensions</w:t>
            </w:r>
            <w:r>
              <w:softHyphen/>
              <w:t>instituts verksamhet i Sverige.</w:t>
            </w:r>
          </w:p>
        </w:tc>
      </w:tr>
    </w:tbl>
    <w:p w14:paraId="0CC1B997" w14:textId="77777777" w:rsidR="002734C2" w:rsidRPr="00811E52" w:rsidRDefault="002734C2" w:rsidP="002734C2">
      <w:pPr>
        <w:pStyle w:val="Slutstreck"/>
      </w:pPr>
      <w:r w:rsidRPr="00811E52">
        <w:t>                      </w:t>
      </w:r>
    </w:p>
    <w:p w14:paraId="7EF993BE" w14:textId="77777777" w:rsidR="002734C2" w:rsidRDefault="002734C2" w:rsidP="00CD2B1A">
      <w:pPr>
        <w:pStyle w:val="Brdtextmedindrag"/>
      </w:pPr>
      <w:r>
        <w:t>Denna lag träder i kraft den 15 december 2019.</w:t>
      </w:r>
    </w:p>
    <w:p w14:paraId="5A6333A8" w14:textId="6763FFF1" w:rsidR="002734C2" w:rsidRDefault="002734C2" w:rsidP="009C61A6">
      <w:pPr>
        <w:pStyle w:val="Brdtextmedindrag"/>
      </w:pPr>
    </w:p>
    <w:p w14:paraId="025EC0E8" w14:textId="1B5A4E59" w:rsidR="002734C2" w:rsidRDefault="002734C2" w:rsidP="009C61A6">
      <w:pPr>
        <w:pStyle w:val="Brdtextmedindrag"/>
      </w:pPr>
    </w:p>
    <w:p w14:paraId="077055D6" w14:textId="77777777" w:rsidR="002734C2" w:rsidRDefault="002734C2" w:rsidP="009C61A6">
      <w:pPr>
        <w:pStyle w:val="Brdtextmedindrag"/>
        <w:sectPr w:rsidR="002734C2" w:rsidSect="002734C2">
          <w:footnotePr>
            <w:numRestart w:val="eachSect"/>
          </w:footnotePr>
          <w:pgSz w:w="9356" w:h="13721" w:code="9"/>
          <w:pgMar w:top="794" w:right="2438" w:bottom="1191" w:left="1021" w:header="0" w:footer="709" w:gutter="0"/>
          <w:cols w:space="708"/>
          <w:titlePg/>
          <w:docGrid w:linePitch="360"/>
        </w:sectPr>
      </w:pPr>
    </w:p>
    <w:p w14:paraId="608D2B19" w14:textId="77777777" w:rsidR="002734C2" w:rsidRDefault="002734C2" w:rsidP="000A31EC">
      <w:pPr>
        <w:pStyle w:val="Rubrik2"/>
        <w:spacing w:before="0"/>
      </w:pPr>
      <w:bookmarkStart w:id="69" w:name="_Toc11152982"/>
      <w:bookmarkStart w:id="70" w:name="_Toc11166839"/>
      <w:bookmarkStart w:id="71" w:name="_Toc11167375"/>
      <w:bookmarkStart w:id="72" w:name="_Toc11168812"/>
      <w:bookmarkStart w:id="73" w:name="_Toc11845765"/>
      <w:bookmarkStart w:id="74" w:name="_Toc12611564"/>
      <w:bookmarkStart w:id="75" w:name="_Toc12624831"/>
      <w:bookmarkStart w:id="76" w:name="_Toc12627320"/>
      <w:bookmarkStart w:id="77" w:name="_Toc12630210"/>
      <w:bookmarkStart w:id="78" w:name="_Toc12632705"/>
      <w:bookmarkStart w:id="79" w:name="_Toc17902777"/>
      <w:r>
        <w:lastRenderedPageBreak/>
        <w:t>Förslag till lag om ändring i konkurslagen (1987:672)</w:t>
      </w:r>
      <w:bookmarkEnd w:id="69"/>
      <w:bookmarkEnd w:id="70"/>
      <w:bookmarkEnd w:id="71"/>
      <w:bookmarkEnd w:id="72"/>
      <w:bookmarkEnd w:id="73"/>
      <w:bookmarkEnd w:id="74"/>
      <w:bookmarkEnd w:id="75"/>
      <w:bookmarkEnd w:id="76"/>
      <w:bookmarkEnd w:id="77"/>
      <w:bookmarkEnd w:id="78"/>
      <w:bookmarkEnd w:id="79"/>
    </w:p>
    <w:p w14:paraId="22BB4556" w14:textId="77777777" w:rsidR="002734C2" w:rsidRDefault="002734C2" w:rsidP="002734C2">
      <w:pPr>
        <w:pStyle w:val="Brdtext"/>
      </w:pPr>
      <w:r>
        <w:t>Härigenom föreskrivs att 7 kap. 13 §, 8 kap. 7 § och 9 kap. 5 § konkurslagen (1987:672) ska ha följande lydelse.</w:t>
      </w:r>
    </w:p>
    <w:p w14:paraId="055FB343" w14:textId="77777777" w:rsidR="002734C2" w:rsidRPr="00CF1447"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04A3816D" w14:textId="77777777" w:rsidTr="00136126">
        <w:tc>
          <w:tcPr>
            <w:tcW w:w="2500" w:type="pct"/>
            <w:shd w:val="clear" w:color="auto" w:fill="auto"/>
            <w:tcMar>
              <w:left w:w="0" w:type="dxa"/>
            </w:tcMar>
          </w:tcPr>
          <w:p w14:paraId="436CBB99"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3D65C781" w14:textId="77777777" w:rsidR="002734C2" w:rsidRPr="005B0E77" w:rsidRDefault="002734C2" w:rsidP="00136126">
            <w:pPr>
              <w:pStyle w:val="Brdtext"/>
              <w:rPr>
                <w:i/>
              </w:rPr>
            </w:pPr>
            <w:r w:rsidRPr="005B0E77">
              <w:rPr>
                <w:i/>
              </w:rPr>
              <w:t>Föreslagen lydelse</w:t>
            </w:r>
          </w:p>
        </w:tc>
      </w:tr>
    </w:tbl>
    <w:p w14:paraId="0FA8D2BF" w14:textId="77777777" w:rsidR="002734C2" w:rsidRDefault="002734C2" w:rsidP="002734C2">
      <w:pPr>
        <w:pStyle w:val="Brdtext"/>
        <w:spacing w:before="230"/>
        <w:jc w:val="center"/>
        <w:rPr>
          <w:b/>
        </w:rPr>
      </w:pPr>
      <w:r>
        <w:rPr>
          <w:b/>
        </w:rPr>
        <w:t>7 kap.</w:t>
      </w:r>
    </w:p>
    <w:p w14:paraId="5AA999F0" w14:textId="77777777" w:rsidR="002734C2" w:rsidRDefault="002734C2" w:rsidP="002734C2">
      <w:pPr>
        <w:pStyle w:val="Brdtext"/>
        <w:jc w:val="center"/>
      </w:pPr>
      <w:r>
        <w:t>13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390BC02" w14:textId="77777777" w:rsidTr="00136126">
        <w:tc>
          <w:tcPr>
            <w:tcW w:w="2500" w:type="pct"/>
            <w:shd w:val="clear" w:color="auto" w:fill="auto"/>
            <w:tcMar>
              <w:left w:w="0" w:type="dxa"/>
            </w:tcMar>
          </w:tcPr>
          <w:p w14:paraId="37838100" w14:textId="77777777" w:rsidR="002734C2" w:rsidRDefault="002734C2" w:rsidP="00136126">
            <w:pPr>
              <w:pStyle w:val="Brdtextmedindrag"/>
            </w:pPr>
            <w:r>
              <w:t xml:space="preserve">Förvaltaren </w:t>
            </w:r>
            <w:r w:rsidRPr="009F77AC">
              <w:rPr>
                <w:i/>
              </w:rPr>
              <w:t>skall</w:t>
            </w:r>
            <w:r>
              <w:t xml:space="preserve"> upprätta en bouppteckning. I denna </w:t>
            </w:r>
            <w:r w:rsidRPr="009F77AC">
              <w:rPr>
                <w:i/>
              </w:rPr>
              <w:t>skall</w:t>
            </w:r>
            <w:r>
              <w:t xml:space="preserve"> boets tillgångar tas upp till noggrant uppskattade värden. Bouppteck</w:t>
            </w:r>
            <w:r>
              <w:softHyphen/>
              <w:t xml:space="preserve">ningen </w:t>
            </w:r>
            <w:r w:rsidRPr="009F77AC">
              <w:rPr>
                <w:i/>
              </w:rPr>
              <w:t>skall</w:t>
            </w:r>
            <w:r>
              <w:t xml:space="preserve"> vidare innehålla uppgift om varje borgenärs namn och postadress.</w:t>
            </w:r>
          </w:p>
        </w:tc>
        <w:tc>
          <w:tcPr>
            <w:tcW w:w="2500" w:type="pct"/>
            <w:shd w:val="clear" w:color="auto" w:fill="auto"/>
            <w:tcMar>
              <w:right w:w="0" w:type="dxa"/>
            </w:tcMar>
          </w:tcPr>
          <w:p w14:paraId="4AF8BDA8" w14:textId="77777777" w:rsidR="002734C2" w:rsidRDefault="002734C2" w:rsidP="00136126">
            <w:pPr>
              <w:pStyle w:val="Brdtextmedindrag"/>
            </w:pPr>
            <w:r>
              <w:t xml:space="preserve">Förvaltaren </w:t>
            </w:r>
            <w:r w:rsidRPr="009F77AC">
              <w:rPr>
                <w:i/>
              </w:rPr>
              <w:t>ska</w:t>
            </w:r>
            <w:r>
              <w:t xml:space="preserve"> upprätta en bouppteckning. I denna </w:t>
            </w:r>
            <w:r w:rsidRPr="009F77AC">
              <w:rPr>
                <w:i/>
              </w:rPr>
              <w:t>ska</w:t>
            </w:r>
            <w:r>
              <w:t xml:space="preserve"> boets tillgångar tas upp till noggrant uppskattade värden. Bouppteck</w:t>
            </w:r>
            <w:r>
              <w:softHyphen/>
              <w:t xml:space="preserve">ningen </w:t>
            </w:r>
            <w:r w:rsidRPr="009F77AC">
              <w:rPr>
                <w:i/>
              </w:rPr>
              <w:t>ska</w:t>
            </w:r>
            <w:r>
              <w:t xml:space="preserve"> vidare innehålla uppgift om varje borgenärs namn och postadress.</w:t>
            </w:r>
          </w:p>
        </w:tc>
      </w:tr>
      <w:tr w:rsidR="002734C2" w14:paraId="307EA3CE" w14:textId="77777777" w:rsidTr="00136126">
        <w:tc>
          <w:tcPr>
            <w:tcW w:w="2500" w:type="pct"/>
            <w:shd w:val="clear" w:color="auto" w:fill="auto"/>
            <w:tcMar>
              <w:left w:w="0" w:type="dxa"/>
            </w:tcMar>
          </w:tcPr>
          <w:p w14:paraId="22897ABC" w14:textId="77777777" w:rsidR="002734C2" w:rsidRDefault="002734C2" w:rsidP="00136126">
            <w:pPr>
              <w:pStyle w:val="Brdtextmedindrag"/>
            </w:pPr>
            <w:r>
              <w:t xml:space="preserve">Om det finns anledning, </w:t>
            </w:r>
            <w:r w:rsidRPr="002E1CD8">
              <w:rPr>
                <w:i/>
              </w:rPr>
              <w:t>skall</w:t>
            </w:r>
            <w:r>
              <w:t xml:space="preserve"> bouppteckningen också innehålla uppgift om egendom som inte ingår i boet på grund av att den finns utomlands. </w:t>
            </w:r>
            <w:r w:rsidRPr="00832100">
              <w:rPr>
                <w:i/>
              </w:rPr>
              <w:t>Har</w:t>
            </w:r>
            <w:r>
              <w:t xml:space="preserve"> gäldenären </w:t>
            </w:r>
            <w:r w:rsidRPr="00832100">
              <w:rPr>
                <w:i/>
              </w:rPr>
              <w:t>upp</w:t>
            </w:r>
            <w:r w:rsidRPr="00832100">
              <w:rPr>
                <w:i/>
              </w:rPr>
              <w:softHyphen/>
              <w:t>givit</w:t>
            </w:r>
            <w:r>
              <w:t xml:space="preserve"> att sådan egendom saknas </w:t>
            </w:r>
            <w:r w:rsidRPr="002E1CD8">
              <w:rPr>
                <w:i/>
              </w:rPr>
              <w:t>skall</w:t>
            </w:r>
            <w:r>
              <w:t xml:space="preserve"> bouppteckningen innehålla uppgift om detta.</w:t>
            </w:r>
          </w:p>
        </w:tc>
        <w:tc>
          <w:tcPr>
            <w:tcW w:w="2500" w:type="pct"/>
            <w:shd w:val="clear" w:color="auto" w:fill="auto"/>
            <w:tcMar>
              <w:right w:w="0" w:type="dxa"/>
            </w:tcMar>
          </w:tcPr>
          <w:p w14:paraId="0F364841" w14:textId="77777777" w:rsidR="002734C2" w:rsidRDefault="002734C2" w:rsidP="00136126">
            <w:pPr>
              <w:pStyle w:val="Brdtextmedindrag"/>
            </w:pPr>
            <w:r>
              <w:t xml:space="preserve">Om det finns anledning, </w:t>
            </w:r>
            <w:r w:rsidRPr="002E1CD8">
              <w:rPr>
                <w:i/>
              </w:rPr>
              <w:t>ska</w:t>
            </w:r>
            <w:r>
              <w:t xml:space="preserve"> bouppteckningen också innehålla uppgift om egendom som inte ingår i boet på grund av att den finns utomlands. </w:t>
            </w:r>
            <w:r w:rsidRPr="00832100">
              <w:rPr>
                <w:i/>
              </w:rPr>
              <w:t>Om</w:t>
            </w:r>
            <w:r>
              <w:t xml:space="preserve"> gäldenären </w:t>
            </w:r>
            <w:r w:rsidRPr="00832100">
              <w:rPr>
                <w:i/>
              </w:rPr>
              <w:t>har</w:t>
            </w:r>
            <w:r>
              <w:t xml:space="preserve"> </w:t>
            </w:r>
            <w:r>
              <w:rPr>
                <w:i/>
              </w:rPr>
              <w:t xml:space="preserve">uppgett </w:t>
            </w:r>
            <w:r>
              <w:t>att sådan egendom saknas</w:t>
            </w:r>
            <w:r>
              <w:rPr>
                <w:i/>
              </w:rPr>
              <w:t>,</w:t>
            </w:r>
            <w:r>
              <w:t xml:space="preserve"> </w:t>
            </w:r>
            <w:r w:rsidRPr="002E1CD8">
              <w:rPr>
                <w:i/>
              </w:rPr>
              <w:t>ska</w:t>
            </w:r>
            <w:r>
              <w:t xml:space="preserve"> bouppteckningen innehålla uppgift om detta.</w:t>
            </w:r>
          </w:p>
        </w:tc>
      </w:tr>
      <w:tr w:rsidR="002734C2" w14:paraId="49D5FE0B" w14:textId="77777777" w:rsidTr="00136126">
        <w:tc>
          <w:tcPr>
            <w:tcW w:w="2500" w:type="pct"/>
            <w:shd w:val="clear" w:color="auto" w:fill="auto"/>
            <w:tcMar>
              <w:left w:w="0" w:type="dxa"/>
            </w:tcMar>
          </w:tcPr>
          <w:p w14:paraId="055EE68A" w14:textId="77777777" w:rsidR="002734C2" w:rsidRDefault="002734C2" w:rsidP="00136126">
            <w:pPr>
              <w:pStyle w:val="Brdtextmedindrag"/>
            </w:pPr>
            <w:r>
              <w:t xml:space="preserve">I den utsträckning det behövs </w:t>
            </w:r>
            <w:r w:rsidRPr="002E1CD8">
              <w:rPr>
                <w:i/>
              </w:rPr>
              <w:t>skall</w:t>
            </w:r>
            <w:r>
              <w:t xml:space="preserve"> bouppteckningen också innehålla en förteckning över dels räkenskapsmaterial, dels andra handlingar som rör boet.</w:t>
            </w:r>
          </w:p>
        </w:tc>
        <w:tc>
          <w:tcPr>
            <w:tcW w:w="2500" w:type="pct"/>
            <w:shd w:val="clear" w:color="auto" w:fill="auto"/>
            <w:tcMar>
              <w:right w:w="0" w:type="dxa"/>
            </w:tcMar>
          </w:tcPr>
          <w:p w14:paraId="24BEE14D" w14:textId="77777777" w:rsidR="002734C2" w:rsidRDefault="002734C2" w:rsidP="00136126">
            <w:pPr>
              <w:pStyle w:val="Brdtextmedindrag"/>
            </w:pPr>
            <w:r>
              <w:t xml:space="preserve">I den utsträckning det behövs </w:t>
            </w:r>
            <w:r w:rsidRPr="002E1CD8">
              <w:rPr>
                <w:i/>
              </w:rPr>
              <w:t>ska</w:t>
            </w:r>
            <w:r>
              <w:t xml:space="preserve"> bouppteckningen också innehålla en förteckning över dels räkenskapsmaterial, dels andra handlingar som rör boet.</w:t>
            </w:r>
          </w:p>
        </w:tc>
      </w:tr>
      <w:tr w:rsidR="002734C2" w14:paraId="621D0194" w14:textId="77777777" w:rsidTr="00136126">
        <w:tc>
          <w:tcPr>
            <w:tcW w:w="2500" w:type="pct"/>
            <w:shd w:val="clear" w:color="auto" w:fill="auto"/>
            <w:tcMar>
              <w:left w:w="0" w:type="dxa"/>
            </w:tcMar>
          </w:tcPr>
          <w:p w14:paraId="317FD93E" w14:textId="64274848" w:rsidR="002734C2" w:rsidRDefault="002734C2" w:rsidP="00136126">
            <w:pPr>
              <w:pStyle w:val="Brdtextmedindrag"/>
            </w:pPr>
            <w:r>
              <w:t xml:space="preserve">Bouppteckningen </w:t>
            </w:r>
            <w:r w:rsidRPr="002E1CD8">
              <w:rPr>
                <w:i/>
              </w:rPr>
              <w:t>skall</w:t>
            </w:r>
            <w:r>
              <w:t xml:space="preserve"> av för</w:t>
            </w:r>
            <w:r w:rsidR="0008096A">
              <w:softHyphen/>
            </w:r>
            <w:r>
              <w:t>valtaren ges in till rätten och tillsynsmyndigheten så snart som möjligt och senast en vecka före edgångssammanträdet.</w:t>
            </w:r>
          </w:p>
        </w:tc>
        <w:tc>
          <w:tcPr>
            <w:tcW w:w="2500" w:type="pct"/>
            <w:shd w:val="clear" w:color="auto" w:fill="auto"/>
            <w:tcMar>
              <w:right w:w="0" w:type="dxa"/>
            </w:tcMar>
          </w:tcPr>
          <w:p w14:paraId="10BDF2EC" w14:textId="52107D4B" w:rsidR="002734C2" w:rsidRDefault="002734C2" w:rsidP="00136126">
            <w:pPr>
              <w:pStyle w:val="Brdtextmedindrag"/>
            </w:pPr>
            <w:r>
              <w:t xml:space="preserve">Bouppteckningen </w:t>
            </w:r>
            <w:r w:rsidRPr="002E1CD8">
              <w:rPr>
                <w:i/>
              </w:rPr>
              <w:t>ska</w:t>
            </w:r>
            <w:r>
              <w:t xml:space="preserve"> av för</w:t>
            </w:r>
            <w:r w:rsidR="0008096A">
              <w:softHyphen/>
            </w:r>
            <w:r>
              <w:t>valtaren ges in till rätten och tillsynsmyndigheten så snart som möjligt och senast en vecka före edgångssammanträdet.</w:t>
            </w:r>
          </w:p>
        </w:tc>
      </w:tr>
      <w:tr w:rsidR="002734C2" w14:paraId="12D8F4E5" w14:textId="77777777" w:rsidTr="00136126">
        <w:tc>
          <w:tcPr>
            <w:tcW w:w="2500" w:type="pct"/>
            <w:shd w:val="clear" w:color="auto" w:fill="auto"/>
            <w:tcMar>
              <w:left w:w="0" w:type="dxa"/>
            </w:tcMar>
          </w:tcPr>
          <w:p w14:paraId="0DD26D4D" w14:textId="77777777" w:rsidR="002734C2" w:rsidRDefault="002734C2" w:rsidP="00136126">
            <w:pPr>
              <w:pStyle w:val="Brdtextmedindrag"/>
            </w:pPr>
            <w:r>
              <w:t>Har en av gäldenären under</w:t>
            </w:r>
            <w:r>
              <w:softHyphen/>
              <w:t>skriven bouppteckning förut getts in till rätten, behöver någon ny bouppteckning inte upprättas, om förvaltaren anser att denna är till</w:t>
            </w:r>
            <w:r>
              <w:softHyphen/>
              <w:t xml:space="preserve">förlitlig. I så fall </w:t>
            </w:r>
            <w:r w:rsidRPr="002E1CD8">
              <w:rPr>
                <w:i/>
              </w:rPr>
              <w:t>skall</w:t>
            </w:r>
            <w:r>
              <w:t xml:space="preserve"> </w:t>
            </w:r>
            <w:r w:rsidRPr="00832100">
              <w:rPr>
                <w:i/>
              </w:rPr>
              <w:t>han</w:t>
            </w:r>
            <w:r>
              <w:t xml:space="preserve"> snarast anmäla det till rätten och tillsynsmyndigheten.</w:t>
            </w:r>
          </w:p>
        </w:tc>
        <w:tc>
          <w:tcPr>
            <w:tcW w:w="2500" w:type="pct"/>
            <w:shd w:val="clear" w:color="auto" w:fill="auto"/>
            <w:tcMar>
              <w:right w:w="0" w:type="dxa"/>
            </w:tcMar>
          </w:tcPr>
          <w:p w14:paraId="5CB7D0FA" w14:textId="77777777" w:rsidR="002734C2" w:rsidRDefault="002734C2" w:rsidP="00136126">
            <w:pPr>
              <w:pStyle w:val="Brdtextmedindrag"/>
            </w:pPr>
            <w:r>
              <w:t>Har en av gäldenären under</w:t>
            </w:r>
            <w:r>
              <w:softHyphen/>
              <w:t>skriven bouppteckning förut getts in till rätten, behöver någon ny bouppteckning inte upprättas, om förvaltaren anser att denna är till</w:t>
            </w:r>
            <w:r>
              <w:softHyphen/>
              <w:t xml:space="preserve">förlitlig. I så fall </w:t>
            </w:r>
            <w:r w:rsidRPr="002E1CD8">
              <w:rPr>
                <w:i/>
              </w:rPr>
              <w:t>ska</w:t>
            </w:r>
            <w:r>
              <w:t xml:space="preserve"> </w:t>
            </w:r>
            <w:r>
              <w:rPr>
                <w:i/>
              </w:rPr>
              <w:t>förvaltaren</w:t>
            </w:r>
            <w:r>
              <w:t xml:space="preserve"> snarast anmäla det till rätten och tillsyns</w:t>
            </w:r>
            <w:r>
              <w:softHyphen/>
              <w:t>myndigheten.</w:t>
            </w:r>
          </w:p>
        </w:tc>
      </w:tr>
      <w:tr w:rsidR="002734C2" w14:paraId="35B53DA6" w14:textId="77777777" w:rsidTr="00136126">
        <w:tc>
          <w:tcPr>
            <w:tcW w:w="2500" w:type="pct"/>
            <w:shd w:val="clear" w:color="auto" w:fill="auto"/>
            <w:tcMar>
              <w:left w:w="0" w:type="dxa"/>
            </w:tcMar>
          </w:tcPr>
          <w:p w14:paraId="2837A226" w14:textId="4AB3F6F5" w:rsidR="002734C2" w:rsidRDefault="002734C2" w:rsidP="00136126">
            <w:pPr>
              <w:pStyle w:val="Brdtextmedindrag"/>
            </w:pPr>
            <w:r w:rsidRPr="002E1CD8">
              <w:rPr>
                <w:i/>
              </w:rPr>
              <w:t>Skall</w:t>
            </w:r>
            <w:r>
              <w:t xml:space="preserve"> bevakningsförfarande äga rum och </w:t>
            </w:r>
            <w:r w:rsidRPr="00832100">
              <w:rPr>
                <w:i/>
              </w:rPr>
              <w:t>har</w:t>
            </w:r>
            <w:r>
              <w:t xml:space="preserve"> någon bouppteckning ännu inte getts in till rätten, </w:t>
            </w:r>
            <w:r w:rsidRPr="002E1CD8">
              <w:rPr>
                <w:i/>
              </w:rPr>
              <w:t>skall</w:t>
            </w:r>
            <w:r>
              <w:t xml:space="preserve"> </w:t>
            </w:r>
            <w:r>
              <w:lastRenderedPageBreak/>
              <w:t>förvaltaren så snart som möjligt och senast en vecka från beslutet om bevakningsförfarandet skicka en förteckning över borgenärerna med uppgift om varje borgenärs post</w:t>
            </w:r>
            <w:r w:rsidR="00E7760E">
              <w:softHyphen/>
            </w:r>
            <w:r>
              <w:t>adress till rätten och tillsyns</w:t>
            </w:r>
            <w:r w:rsidR="00E7760E">
              <w:softHyphen/>
            </w:r>
            <w:r>
              <w:t>myndigheten. I konkurs hos en bank, ett kreditmarknadsföretag eller ett företag som driver verk</w:t>
            </w:r>
            <w:r w:rsidR="0091209C">
              <w:softHyphen/>
            </w:r>
            <w:r>
              <w:t xml:space="preserve">samhet enligt lagen (2004:299) om inlåningsverksamhet </w:t>
            </w:r>
            <w:r w:rsidRPr="009F77AC">
              <w:rPr>
                <w:i/>
              </w:rPr>
              <w:t>skall</w:t>
            </w:r>
            <w:r>
              <w:t xml:space="preserve"> till bouppteckningen eller borgenärs</w:t>
            </w:r>
            <w:r>
              <w:softHyphen/>
              <w:t>förteckningen bifogas uppgift om insättningsborgenärerna och deras fordringsbelopp med upplupen ränta. Detsamma gäller i ett värde</w:t>
            </w:r>
            <w:r w:rsidR="0091209C">
              <w:softHyphen/>
            </w:r>
            <w:r>
              <w:t xml:space="preserve">pappersbolags konkurs om bolaget har tillstånd att ta emot insättningar på konto. I ett livförsäkringsbolags konkurs </w:t>
            </w:r>
            <w:r w:rsidRPr="009F77AC">
              <w:rPr>
                <w:i/>
              </w:rPr>
              <w:t>skall</w:t>
            </w:r>
            <w:r>
              <w:t xml:space="preserve"> på motsvarande sätt bifogas uppgift om försäkrings</w:t>
            </w:r>
            <w:r w:rsidR="0091209C">
              <w:softHyphen/>
            </w:r>
            <w:r>
              <w:t>tagarna och deras fordringar.</w:t>
            </w:r>
          </w:p>
        </w:tc>
        <w:tc>
          <w:tcPr>
            <w:tcW w:w="2500" w:type="pct"/>
            <w:shd w:val="clear" w:color="auto" w:fill="auto"/>
            <w:tcMar>
              <w:right w:w="0" w:type="dxa"/>
            </w:tcMar>
          </w:tcPr>
          <w:p w14:paraId="7954650B" w14:textId="7515FB81" w:rsidR="002734C2" w:rsidRDefault="002734C2" w:rsidP="00136126">
            <w:pPr>
              <w:pStyle w:val="Brdtextmedindrag"/>
            </w:pPr>
            <w:r>
              <w:rPr>
                <w:i/>
              </w:rPr>
              <w:lastRenderedPageBreak/>
              <w:t>Om</w:t>
            </w:r>
            <w:r>
              <w:t xml:space="preserve"> bevakningsförfarande </w:t>
            </w:r>
            <w:r>
              <w:rPr>
                <w:i/>
              </w:rPr>
              <w:t>ska</w:t>
            </w:r>
            <w:r>
              <w:t xml:space="preserve"> äga rum och någon bouppteckning ännu inte </w:t>
            </w:r>
            <w:r>
              <w:rPr>
                <w:i/>
              </w:rPr>
              <w:t>har</w:t>
            </w:r>
            <w:r>
              <w:t xml:space="preserve"> getts in till rätten, </w:t>
            </w:r>
            <w:r w:rsidRPr="002E1CD8">
              <w:rPr>
                <w:i/>
              </w:rPr>
              <w:t>ska</w:t>
            </w:r>
            <w:r>
              <w:t xml:space="preserve"> </w:t>
            </w:r>
            <w:r>
              <w:lastRenderedPageBreak/>
              <w:t>förvaltaren så snart som möjligt och senast en vecka från beslutet om bevakningsförfarandet skicka en förteckning över borgenärerna med uppgift om varje borgenärs post</w:t>
            </w:r>
            <w:r w:rsidR="00E7760E">
              <w:softHyphen/>
            </w:r>
            <w:r>
              <w:t>adress till rätten och tillsyns</w:t>
            </w:r>
            <w:r w:rsidR="00E7760E">
              <w:softHyphen/>
            </w:r>
            <w:r>
              <w:t>myndigheten. I konkurs hos en bank, ett kreditmarknadsföretag eller ett företag som driver verk</w:t>
            </w:r>
            <w:r w:rsidR="0091209C">
              <w:softHyphen/>
            </w:r>
            <w:r>
              <w:t xml:space="preserve">samhet enligt lagen (2004:299) om inlåningsverksamhet </w:t>
            </w:r>
            <w:r w:rsidRPr="009F77AC">
              <w:rPr>
                <w:i/>
              </w:rPr>
              <w:t>ska</w:t>
            </w:r>
            <w:r>
              <w:t xml:space="preserve"> till bouppteckningen eller borgenärs</w:t>
            </w:r>
            <w:r>
              <w:softHyphen/>
              <w:t>förteckningen bifogas uppgift om insättningsborgenärerna och deras fordringsbelopp med upplupen ränta. Detsamma gäller i ett värde</w:t>
            </w:r>
            <w:r w:rsidR="0091209C">
              <w:softHyphen/>
            </w:r>
            <w:r>
              <w:t xml:space="preserve">pappersbolags konkurs om bolaget har tillstånd att ta emot insättningar på konto. I ett livförsäkringsbolags </w:t>
            </w:r>
            <w:r w:rsidRPr="00CF1447">
              <w:rPr>
                <w:i/>
              </w:rPr>
              <w:t xml:space="preserve">eller ett </w:t>
            </w:r>
            <w:r>
              <w:rPr>
                <w:i/>
              </w:rPr>
              <w:t>tjänste</w:t>
            </w:r>
            <w:r>
              <w:rPr>
                <w:i/>
              </w:rPr>
              <w:softHyphen/>
              <w:t>pensions</w:t>
            </w:r>
            <w:r>
              <w:rPr>
                <w:i/>
              </w:rPr>
              <w:softHyphen/>
              <w:t>företags</w:t>
            </w:r>
            <w:r>
              <w:t xml:space="preserve"> konkurs </w:t>
            </w:r>
            <w:r w:rsidRPr="009F77AC">
              <w:rPr>
                <w:i/>
              </w:rPr>
              <w:t>ska</w:t>
            </w:r>
            <w:r>
              <w:t xml:space="preserve"> på motsvarande sätt bifogas uppgift om försäkrings</w:t>
            </w:r>
            <w:r w:rsidR="0091209C">
              <w:softHyphen/>
            </w:r>
            <w:r>
              <w:t>tagarna och deras fordringar.</w:t>
            </w:r>
          </w:p>
        </w:tc>
      </w:tr>
    </w:tbl>
    <w:p w14:paraId="050ADD74" w14:textId="77777777" w:rsidR="002734C2" w:rsidRDefault="002734C2" w:rsidP="002734C2">
      <w:pPr>
        <w:pStyle w:val="Brdtext"/>
        <w:spacing w:before="230"/>
        <w:jc w:val="center"/>
        <w:rPr>
          <w:b/>
        </w:rPr>
      </w:pPr>
      <w:r>
        <w:rPr>
          <w:b/>
        </w:rPr>
        <w:lastRenderedPageBreak/>
        <w:t>8 kap.</w:t>
      </w:r>
    </w:p>
    <w:p w14:paraId="0CDE5DF2" w14:textId="77777777" w:rsidR="002734C2" w:rsidRDefault="002734C2" w:rsidP="002734C2">
      <w:pPr>
        <w:pStyle w:val="Brdtext"/>
        <w:jc w:val="center"/>
      </w:pPr>
      <w:r>
        <w:t>7 §</w:t>
      </w:r>
      <w:r>
        <w:rPr>
          <w:rStyle w:val="Fotnotsreferens"/>
        </w:rPr>
        <w:footnoteReference w:id="7"/>
      </w:r>
    </w:p>
    <w:p w14:paraId="49C6C63C" w14:textId="77777777" w:rsidR="002734C2" w:rsidRDefault="002734C2" w:rsidP="002734C2">
      <w:pPr>
        <w:pStyle w:val="Brdtextmedindrag"/>
      </w:pPr>
      <w:r>
        <w:t>Försäljning av lös egendom som inte sker genom fortsättande av gäldenärens rörelse ska ske på auktion eller på annat sätt efter vad förvaltaren anser vara mest fördelaktigt för boet. Om egendom säljs till konkursgäldenären eller någon denne sådan närstående person som anges i 4 kap. 3 § ska försäljningen ha föregåtts av ett offentligt anbuds</w:t>
      </w:r>
      <w:r>
        <w:softHyphen/>
        <w:t>förfarande, om särskilda skäl inte gör det obehövligt.</w:t>
      </w:r>
    </w:p>
    <w:p w14:paraId="69AFC3E9" w14:textId="77777777" w:rsidR="002734C2" w:rsidRDefault="002734C2" w:rsidP="002734C2">
      <w:pPr>
        <w:pStyle w:val="Brdtextmedindrag"/>
      </w:pPr>
      <w:r>
        <w:t>Lös egendom i vilken en borgenär har panträtt eller någon annan särskild förmånsrätt får inte utan hans samtycke säljas på annat sätt än på auktion, om hans rätt är beroende av försäljningen. Även om samtycke inte lämnas, får egendomen säljas på annat sätt än på auktion, om det är sannolikt att högre pris uppnås därigenom och om tillsynsmyndigheten medger det.</w:t>
      </w:r>
    </w:p>
    <w:p w14:paraId="16FBB2DD" w14:textId="77777777" w:rsidR="002734C2" w:rsidRPr="00D74F99" w:rsidRDefault="002734C2" w:rsidP="002734C2">
      <w:pPr>
        <w:pStyle w:val="Brdtextmedindrag"/>
      </w:pPr>
      <w:r>
        <w:t>Samtycke enligt andra stycket krävs inte när förvaltaren säljer finansiella instrument, upptagna till handel på en reglerad marknad eller en motsvarande marknad utanför Europeiska ekonomiska samarbetsområdet, eller valuta till gällande marknadspris eller när det är fråga om försäljning av lös egendom genom fortsättande av gäldenärens rörelse.</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56C5E449" w14:textId="77777777" w:rsidTr="00136126">
        <w:tc>
          <w:tcPr>
            <w:tcW w:w="2500" w:type="pct"/>
            <w:shd w:val="clear" w:color="auto" w:fill="auto"/>
            <w:tcMar>
              <w:left w:w="0" w:type="dxa"/>
            </w:tcMar>
          </w:tcPr>
          <w:p w14:paraId="51098D5E" w14:textId="0B49FEFF" w:rsidR="002734C2" w:rsidRDefault="002734C2" w:rsidP="00136126">
            <w:pPr>
              <w:pStyle w:val="Brdtextmedindrag"/>
            </w:pPr>
            <w:r>
              <w:t>Särskilda bestämmelser om över</w:t>
            </w:r>
            <w:r w:rsidR="00601A0F">
              <w:softHyphen/>
            </w:r>
            <w:r>
              <w:t>låtelse av försäkringsbestånd finns i</w:t>
            </w:r>
            <w:r w:rsidR="00601A0F">
              <w:t> </w:t>
            </w:r>
            <w:r>
              <w:t>14 kap. 16 § försäkrings</w:t>
            </w:r>
            <w:r>
              <w:softHyphen/>
              <w:t>rörelse</w:t>
            </w:r>
            <w:r w:rsidR="00601A0F">
              <w:softHyphen/>
            </w:r>
            <w:r>
              <w:t>lagen (2010:2043).</w:t>
            </w:r>
          </w:p>
        </w:tc>
        <w:tc>
          <w:tcPr>
            <w:tcW w:w="2500" w:type="pct"/>
            <w:shd w:val="clear" w:color="auto" w:fill="auto"/>
            <w:tcMar>
              <w:right w:w="0" w:type="dxa"/>
            </w:tcMar>
          </w:tcPr>
          <w:p w14:paraId="76813B1E" w14:textId="30C83BE1" w:rsidR="002734C2" w:rsidRDefault="002734C2" w:rsidP="00136126">
            <w:pPr>
              <w:pStyle w:val="Brdtextmedindrag"/>
            </w:pPr>
            <w:r>
              <w:t>Särskilda bestämmelser om över</w:t>
            </w:r>
            <w:r w:rsidR="00601A0F">
              <w:softHyphen/>
            </w:r>
            <w:r>
              <w:t>låtelse av försäkringsbestånd finns i</w:t>
            </w:r>
            <w:r w:rsidR="00601A0F">
              <w:t> </w:t>
            </w:r>
            <w:r>
              <w:t>14 kap. 16 § försäk</w:t>
            </w:r>
            <w:r>
              <w:softHyphen/>
              <w:t>rings</w:t>
            </w:r>
            <w:r>
              <w:softHyphen/>
              <w:t>rörelse</w:t>
            </w:r>
            <w:r>
              <w:softHyphen/>
              <w:t xml:space="preserve">lagen (2010:2043) </w:t>
            </w:r>
            <w:r w:rsidRPr="00B90B8F">
              <w:rPr>
                <w:i/>
              </w:rPr>
              <w:t>och</w:t>
            </w:r>
            <w:r>
              <w:rPr>
                <w:i/>
              </w:rPr>
              <w:t xml:space="preserve"> 11 kap. 26</w:t>
            </w:r>
            <w:r w:rsidRPr="008A187A">
              <w:rPr>
                <w:i/>
              </w:rPr>
              <w:t xml:space="preserve"> § </w:t>
            </w:r>
            <w:r w:rsidRPr="008A187A">
              <w:rPr>
                <w:i/>
              </w:rPr>
              <w:lastRenderedPageBreak/>
              <w:t>lagen (2019:000) om tjänste</w:t>
            </w:r>
            <w:r>
              <w:rPr>
                <w:i/>
              </w:rPr>
              <w:softHyphen/>
            </w:r>
            <w:r w:rsidRPr="008A187A">
              <w:rPr>
                <w:i/>
              </w:rPr>
              <w:t>pensions</w:t>
            </w:r>
            <w:r>
              <w:rPr>
                <w:i/>
              </w:rPr>
              <w:softHyphen/>
            </w:r>
            <w:r w:rsidRPr="008A187A">
              <w:rPr>
                <w:i/>
              </w:rPr>
              <w:t>företag</w:t>
            </w:r>
            <w:r w:rsidRPr="007F52FA">
              <w:t>.</w:t>
            </w:r>
          </w:p>
        </w:tc>
      </w:tr>
    </w:tbl>
    <w:p w14:paraId="00D39E10" w14:textId="77777777" w:rsidR="002734C2" w:rsidRDefault="002734C2" w:rsidP="002734C2">
      <w:pPr>
        <w:pStyle w:val="Brdtext"/>
        <w:spacing w:before="230"/>
        <w:jc w:val="center"/>
        <w:rPr>
          <w:b/>
        </w:rPr>
      </w:pPr>
      <w:r>
        <w:rPr>
          <w:b/>
        </w:rPr>
        <w:lastRenderedPageBreak/>
        <w:t>9 kap.</w:t>
      </w:r>
    </w:p>
    <w:p w14:paraId="5163819C" w14:textId="77777777" w:rsidR="002734C2" w:rsidRDefault="002734C2" w:rsidP="002734C2">
      <w:pPr>
        <w:pStyle w:val="Brdtext"/>
        <w:jc w:val="center"/>
      </w:pPr>
      <w:r>
        <w:t>5 §</w:t>
      </w:r>
      <w:r>
        <w:rPr>
          <w:rStyle w:val="Fotnotsreferens"/>
        </w:rPr>
        <w:footnoteReference w:id="8"/>
      </w:r>
    </w:p>
    <w:p w14:paraId="7170278B" w14:textId="77777777" w:rsidR="002734C2" w:rsidRPr="00BF4409" w:rsidRDefault="002734C2" w:rsidP="002734C2">
      <w:pPr>
        <w:pStyle w:val="Brdtextmedindrag"/>
      </w:pPr>
      <w:r>
        <w:t>En borgenär som till säkerhet för sin fordran har panträtt i fast eller lös egendom behöver inte bevaka fordringen för att få rätt till betalning ur den pantsatta egendomen.</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E983DC4" w14:textId="77777777" w:rsidTr="00136126">
        <w:tc>
          <w:tcPr>
            <w:tcW w:w="2500" w:type="pct"/>
            <w:shd w:val="clear" w:color="auto" w:fill="auto"/>
            <w:tcMar>
              <w:left w:w="0" w:type="dxa"/>
            </w:tcMar>
          </w:tcPr>
          <w:p w14:paraId="76A9FE0C" w14:textId="77777777" w:rsidR="002734C2" w:rsidRDefault="002734C2" w:rsidP="00136126">
            <w:pPr>
              <w:pStyle w:val="Brdtextmedindrag"/>
            </w:pPr>
            <w:r>
              <w:t>En borgenär som har en fordran hos en bank, ett kreditmarknads</w:t>
            </w:r>
            <w:r>
              <w:softHyphen/>
              <w:t>företag eller ett företag som driver verksamhet enligt lagen (2004:299) om inlåningsverksamhet på grund av en insättning på räkning behöver inte bevaka sin fordran i ett sådant instituts konkurs, om uppgift om fordringen har lämnats enligt 7 kap. 13 </w:t>
            </w:r>
            <w:r w:rsidDel="00097ED0">
              <w:t xml:space="preserve">§ </w:t>
            </w:r>
            <w:r>
              <w:t>sjätte stycket. Detsamma gäller beträffande värdepappers</w:t>
            </w:r>
            <w:r>
              <w:softHyphen/>
              <w:t>bolag som har tillstånd att ta emot insättningar på konto. En försäkringstagare behöver inte bevaka sin fordran i ett liv</w:t>
            </w:r>
            <w:r>
              <w:softHyphen/>
              <w:t>försäkringsbolags konkurs, om uppgift om fordringen lämnats enligt det angivna lagrummet.</w:t>
            </w:r>
          </w:p>
        </w:tc>
        <w:tc>
          <w:tcPr>
            <w:tcW w:w="2500" w:type="pct"/>
            <w:shd w:val="clear" w:color="auto" w:fill="auto"/>
            <w:tcMar>
              <w:right w:w="0" w:type="dxa"/>
            </w:tcMar>
          </w:tcPr>
          <w:p w14:paraId="72840A9E" w14:textId="77777777" w:rsidR="002734C2" w:rsidRDefault="002734C2" w:rsidP="00136126">
            <w:pPr>
              <w:pStyle w:val="Brdtextmedindrag"/>
            </w:pPr>
            <w:r>
              <w:t>En borgenär som har en fordran hos en bank, ett kreditmarknads</w:t>
            </w:r>
            <w:r>
              <w:softHyphen/>
              <w:t>företag eller ett företag som driver verksamhet enligt lagen (2004:299) om inlåningsverksamhet på grund av en insättning på räkning behöver inte bevaka sin fordran i ett sådant instituts konkurs, om uppgift om fordringen har lämnats enligt 7 kap. 13 </w:t>
            </w:r>
            <w:r w:rsidDel="00097ED0">
              <w:t xml:space="preserve">§ </w:t>
            </w:r>
            <w:r>
              <w:t>sjätte stycket. Detsamma gäller beträffande värdepappers</w:t>
            </w:r>
            <w:r>
              <w:softHyphen/>
              <w:t>bolag som har tillstånd att ta emot insättningar på konto. En försäkringstagare behöver inte bevaka sin fordran i ett liv</w:t>
            </w:r>
            <w:r>
              <w:softHyphen/>
              <w:t xml:space="preserve">försäkringsbolags </w:t>
            </w:r>
            <w:r>
              <w:rPr>
                <w:i/>
              </w:rPr>
              <w:t>eller ett tjänste</w:t>
            </w:r>
            <w:r>
              <w:rPr>
                <w:i/>
              </w:rPr>
              <w:softHyphen/>
              <w:t xml:space="preserve">pensionsföretags </w:t>
            </w:r>
            <w:r>
              <w:t>konkurs, om uppgift om fordringen lämnats enligt det angivna lagrummet.</w:t>
            </w:r>
          </w:p>
        </w:tc>
      </w:tr>
    </w:tbl>
    <w:p w14:paraId="41867779" w14:textId="77777777" w:rsidR="002734C2" w:rsidRPr="00811E52" w:rsidRDefault="002734C2" w:rsidP="002734C2">
      <w:pPr>
        <w:pStyle w:val="Slutstreck"/>
      </w:pPr>
      <w:r w:rsidRPr="00811E52">
        <w:t>                      </w:t>
      </w:r>
    </w:p>
    <w:p w14:paraId="5EA22CAE" w14:textId="77777777" w:rsidR="002734C2" w:rsidRDefault="002734C2" w:rsidP="00BD2A5A">
      <w:pPr>
        <w:pStyle w:val="Brdtextmedindrag"/>
      </w:pPr>
      <w:r>
        <w:t>Denna lag träder i kraft den 15 december 2019.</w:t>
      </w:r>
    </w:p>
    <w:p w14:paraId="727C6C8B" w14:textId="5580CD0B" w:rsidR="002734C2" w:rsidRDefault="002734C2" w:rsidP="009C61A6">
      <w:pPr>
        <w:pStyle w:val="Brdtextmedindrag"/>
      </w:pPr>
    </w:p>
    <w:p w14:paraId="4946F1A4" w14:textId="024CFA73" w:rsidR="002734C2" w:rsidRDefault="002734C2" w:rsidP="009C61A6">
      <w:pPr>
        <w:pStyle w:val="Brdtextmedindrag"/>
      </w:pPr>
    </w:p>
    <w:p w14:paraId="200650FF" w14:textId="77777777" w:rsidR="002734C2" w:rsidRDefault="002734C2" w:rsidP="009C61A6">
      <w:pPr>
        <w:pStyle w:val="Brdtextmedindrag"/>
        <w:sectPr w:rsidR="002734C2" w:rsidSect="002734C2">
          <w:headerReference w:type="first" r:id="rId23"/>
          <w:footnotePr>
            <w:numRestart w:val="eachSect"/>
          </w:footnotePr>
          <w:pgSz w:w="9356" w:h="13721" w:code="9"/>
          <w:pgMar w:top="794" w:right="2438" w:bottom="1191" w:left="1021" w:header="0" w:footer="709" w:gutter="0"/>
          <w:cols w:space="708"/>
          <w:titlePg/>
          <w:docGrid w:linePitch="360"/>
        </w:sectPr>
      </w:pPr>
    </w:p>
    <w:p w14:paraId="1D4F6A1C" w14:textId="77777777" w:rsidR="002734C2" w:rsidRPr="00D56296" w:rsidRDefault="002734C2" w:rsidP="000A31EC">
      <w:pPr>
        <w:pStyle w:val="Rubrik2"/>
        <w:spacing w:before="0"/>
        <w:rPr>
          <w:lang w:eastAsia="sv-SE"/>
        </w:rPr>
      </w:pPr>
      <w:bookmarkStart w:id="80" w:name="_Toc11152983"/>
      <w:bookmarkStart w:id="81" w:name="_Toc11166840"/>
      <w:bookmarkStart w:id="82" w:name="_Toc11167376"/>
      <w:bookmarkStart w:id="83" w:name="_Toc11168813"/>
      <w:bookmarkStart w:id="84" w:name="_Toc11845766"/>
      <w:bookmarkStart w:id="85" w:name="_Toc12611565"/>
      <w:bookmarkStart w:id="86" w:name="_Toc12624832"/>
      <w:bookmarkStart w:id="87" w:name="_Toc12627321"/>
      <w:bookmarkStart w:id="88" w:name="_Toc12630211"/>
      <w:bookmarkStart w:id="89" w:name="_Toc12632706"/>
      <w:bookmarkStart w:id="90" w:name="_Toc17902778"/>
      <w:r>
        <w:rPr>
          <w:lang w:eastAsia="sv-SE"/>
        </w:rPr>
        <w:lastRenderedPageBreak/>
        <w:t>Förslag till lag om ändring i l</w:t>
      </w:r>
      <w:r w:rsidRPr="00D56296">
        <w:rPr>
          <w:lang w:eastAsia="sv-SE"/>
        </w:rPr>
        <w:t>ag</w:t>
      </w:r>
      <w:r>
        <w:rPr>
          <w:lang w:eastAsia="sv-SE"/>
        </w:rPr>
        <w:t>en</w:t>
      </w:r>
      <w:r w:rsidRPr="00D56296">
        <w:rPr>
          <w:lang w:eastAsia="sv-SE"/>
        </w:rPr>
        <w:t xml:space="preserve"> (1987:1245) om styrelserepresentation för de privatanställda</w:t>
      </w:r>
      <w:bookmarkEnd w:id="80"/>
      <w:bookmarkEnd w:id="81"/>
      <w:bookmarkEnd w:id="82"/>
      <w:bookmarkEnd w:id="83"/>
      <w:bookmarkEnd w:id="84"/>
      <w:bookmarkEnd w:id="85"/>
      <w:bookmarkEnd w:id="86"/>
      <w:bookmarkEnd w:id="87"/>
      <w:bookmarkEnd w:id="88"/>
      <w:bookmarkEnd w:id="89"/>
      <w:bookmarkEnd w:id="90"/>
    </w:p>
    <w:p w14:paraId="0AA66E65" w14:textId="77777777" w:rsidR="002734C2" w:rsidRDefault="002734C2" w:rsidP="002734C2">
      <w:pPr>
        <w:pStyle w:val="Brdtext"/>
      </w:pPr>
      <w:r>
        <w:t xml:space="preserve">Härigenom föreskrivs att 2 § </w:t>
      </w:r>
      <w:r>
        <w:rPr>
          <w:lang w:eastAsia="sv-SE"/>
        </w:rPr>
        <w:t>l</w:t>
      </w:r>
      <w:r w:rsidRPr="00D56296">
        <w:rPr>
          <w:lang w:eastAsia="sv-SE"/>
        </w:rPr>
        <w:t>ag</w:t>
      </w:r>
      <w:r>
        <w:rPr>
          <w:lang w:eastAsia="sv-SE"/>
        </w:rPr>
        <w:t>en</w:t>
      </w:r>
      <w:r w:rsidRPr="00D56296">
        <w:rPr>
          <w:lang w:eastAsia="sv-SE"/>
        </w:rPr>
        <w:t xml:space="preserve"> (1987:1245) om styrelse</w:t>
      </w:r>
      <w:r>
        <w:rPr>
          <w:lang w:eastAsia="sv-SE"/>
        </w:rPr>
        <w:softHyphen/>
      </w:r>
      <w:r w:rsidRPr="00D56296">
        <w:rPr>
          <w:lang w:eastAsia="sv-SE"/>
        </w:rPr>
        <w:t>representation för de privatanställda</w:t>
      </w:r>
      <w:r>
        <w:t xml:space="preserve"> ska ha följande lydelse.</w:t>
      </w:r>
    </w:p>
    <w:p w14:paraId="2DE5D157" w14:textId="77777777" w:rsidR="002734C2" w:rsidRDefault="002734C2" w:rsidP="002734C2">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722E6E6E" w14:textId="77777777" w:rsidTr="00136126">
        <w:tc>
          <w:tcPr>
            <w:tcW w:w="2500" w:type="pct"/>
            <w:shd w:val="clear" w:color="auto" w:fill="auto"/>
            <w:tcMar>
              <w:left w:w="0" w:type="dxa"/>
            </w:tcMar>
          </w:tcPr>
          <w:p w14:paraId="649CB65E"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6B0D2417" w14:textId="77777777" w:rsidR="002734C2" w:rsidRPr="005B0E77" w:rsidRDefault="002734C2" w:rsidP="00136126">
            <w:pPr>
              <w:pStyle w:val="Brdtext"/>
              <w:rPr>
                <w:i/>
              </w:rPr>
            </w:pPr>
            <w:r w:rsidRPr="005B0E77">
              <w:rPr>
                <w:i/>
              </w:rPr>
              <w:t>Föreslagen lydelse</w:t>
            </w:r>
          </w:p>
        </w:tc>
      </w:tr>
    </w:tbl>
    <w:p w14:paraId="7A4F5756" w14:textId="77777777" w:rsidR="002734C2" w:rsidRPr="00D56296" w:rsidRDefault="002734C2" w:rsidP="002734C2">
      <w:pPr>
        <w:pStyle w:val="Brdtext"/>
        <w:spacing w:before="230"/>
        <w:jc w:val="center"/>
      </w:pPr>
      <w:r w:rsidRPr="00D56296">
        <w:t>2</w:t>
      </w:r>
      <w:r>
        <w:t>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2734C2" w14:paraId="2D1A6798" w14:textId="77777777" w:rsidTr="00136126">
        <w:tc>
          <w:tcPr>
            <w:tcW w:w="2500" w:type="pct"/>
            <w:shd w:val="clear" w:color="auto" w:fill="auto"/>
            <w:tcMar>
              <w:left w:w="0" w:type="dxa"/>
            </w:tcMar>
          </w:tcPr>
          <w:p w14:paraId="50D6754D" w14:textId="77777777" w:rsidR="002734C2" w:rsidRDefault="002734C2" w:rsidP="00136126">
            <w:pPr>
              <w:pStyle w:val="Brdtextmedindrag"/>
            </w:pPr>
            <w:r>
              <w:t>Med företag avses i denna lag aktiebolag, bank, hypoteksinstitut, försäkringsföretag och ekonomisk förening samt europakooperativ för vilket lagen gäller enligt 1 b §.</w:t>
            </w:r>
          </w:p>
        </w:tc>
        <w:tc>
          <w:tcPr>
            <w:tcW w:w="2500" w:type="pct"/>
            <w:shd w:val="clear" w:color="auto" w:fill="auto"/>
            <w:tcMar>
              <w:right w:w="0" w:type="dxa"/>
            </w:tcMar>
          </w:tcPr>
          <w:p w14:paraId="4E5EFCF0" w14:textId="77777777" w:rsidR="002734C2" w:rsidRDefault="002734C2" w:rsidP="00136126">
            <w:pPr>
              <w:pStyle w:val="Brdtextmedindrag"/>
            </w:pPr>
            <w:r>
              <w:t>Med företag avses i denna lag aktiebolag, bank, hypoteksinstitut, försäkringsföretag</w:t>
            </w:r>
            <w:r>
              <w:rPr>
                <w:i/>
              </w:rPr>
              <w:t>, tjänste</w:t>
            </w:r>
            <w:r>
              <w:rPr>
                <w:i/>
              </w:rPr>
              <w:softHyphen/>
              <w:t>pensions</w:t>
            </w:r>
            <w:r>
              <w:rPr>
                <w:i/>
              </w:rPr>
              <w:softHyphen/>
              <w:t>företag</w:t>
            </w:r>
            <w:r>
              <w:t xml:space="preserve"> och ekonomisk förening samt europakooperativ för vilket lagen gäller enligt 1 b §.</w:t>
            </w:r>
          </w:p>
        </w:tc>
      </w:tr>
    </w:tbl>
    <w:p w14:paraId="6904F4FA" w14:textId="77777777" w:rsidR="002734C2" w:rsidRDefault="002734C2" w:rsidP="002734C2">
      <w:pPr>
        <w:pStyle w:val="Brdtextmedindrag"/>
      </w:pPr>
      <w:r>
        <w:t>Med koncern avses i denna lag svenska juridiska personer som enligt 1 kap. 11 och 12 §§ aktiebolagslagen (2005:551), 1 kap. 2 § sparbanks</w:t>
      </w:r>
      <w:r>
        <w:softHyphen/>
        <w:t>lagen (1987:619), 1 kap. 5 § lagen (1995:1570) om medlemsbanker eller 1 kap. 10–14 §§ lagen (2018:672) om ekonomiska föreningar är moder</w:t>
      </w:r>
      <w:r>
        <w:softHyphen/>
        <w:t>företag och dotterföretag i förhållande till varandra, eller företag som enligt 13–16 §§ lagen (2011:427) om europeiska företagsråd utövar ett bestämmande inflytande över ett annat företag och de företag över vilka detta inflytande utövas.</w:t>
      </w:r>
    </w:p>
    <w:p w14:paraId="7E3714F3" w14:textId="77777777" w:rsidR="002734C2" w:rsidRPr="00811E52" w:rsidRDefault="002734C2" w:rsidP="002734C2">
      <w:pPr>
        <w:pStyle w:val="Slutstreck"/>
      </w:pPr>
      <w:r w:rsidRPr="00811E52">
        <w:t>                      </w:t>
      </w:r>
    </w:p>
    <w:p w14:paraId="222BB154" w14:textId="77777777" w:rsidR="002734C2" w:rsidRDefault="002734C2" w:rsidP="00BD2A5A">
      <w:pPr>
        <w:pStyle w:val="Brdtextmedindrag"/>
      </w:pPr>
      <w:r>
        <w:t>Denna lag träder i kraft den 15 december 2019.</w:t>
      </w:r>
    </w:p>
    <w:p w14:paraId="5E30C8AB" w14:textId="458F2835" w:rsidR="002734C2" w:rsidRDefault="002734C2" w:rsidP="009C61A6">
      <w:pPr>
        <w:pStyle w:val="Brdtextmedindrag"/>
      </w:pPr>
    </w:p>
    <w:p w14:paraId="3AF2325C" w14:textId="082EE8AD" w:rsidR="002734C2" w:rsidRDefault="002734C2" w:rsidP="009C61A6">
      <w:pPr>
        <w:pStyle w:val="Brdtextmedindrag"/>
      </w:pPr>
    </w:p>
    <w:p w14:paraId="53F1DB42" w14:textId="77777777" w:rsidR="002734C2" w:rsidRDefault="002734C2" w:rsidP="009C61A6">
      <w:pPr>
        <w:pStyle w:val="Brdtextmedindrag"/>
        <w:sectPr w:rsidR="002734C2" w:rsidSect="002734C2">
          <w:headerReference w:type="first" r:id="rId24"/>
          <w:footnotePr>
            <w:numRestart w:val="eachSect"/>
          </w:footnotePr>
          <w:pgSz w:w="9356" w:h="13721" w:code="9"/>
          <w:pgMar w:top="794" w:right="2438" w:bottom="1191" w:left="1021" w:header="0" w:footer="709" w:gutter="0"/>
          <w:cols w:space="708"/>
          <w:titlePg/>
          <w:docGrid w:linePitch="360"/>
        </w:sectPr>
      </w:pPr>
    </w:p>
    <w:p w14:paraId="58021C78" w14:textId="77777777" w:rsidR="002734C2" w:rsidRPr="00731F1C" w:rsidRDefault="002734C2" w:rsidP="000A31EC">
      <w:pPr>
        <w:pStyle w:val="Rubrik2"/>
        <w:spacing w:before="0"/>
      </w:pPr>
      <w:bookmarkStart w:id="91" w:name="_Toc11152984"/>
      <w:bookmarkStart w:id="92" w:name="_Toc11166841"/>
      <w:bookmarkStart w:id="93" w:name="_Toc11167377"/>
      <w:bookmarkStart w:id="94" w:name="_Toc11168814"/>
      <w:bookmarkStart w:id="95" w:name="_Toc11845767"/>
      <w:bookmarkStart w:id="96" w:name="_Toc12611566"/>
      <w:bookmarkStart w:id="97" w:name="_Toc12624833"/>
      <w:bookmarkStart w:id="98" w:name="_Toc12627322"/>
      <w:bookmarkStart w:id="99" w:name="_Toc12630212"/>
      <w:bookmarkStart w:id="100" w:name="_Toc12632707"/>
      <w:bookmarkStart w:id="101" w:name="_Toc17902779"/>
      <w:r w:rsidRPr="00731F1C">
        <w:lastRenderedPageBreak/>
        <w:t>Förslag till lag om ändring i lagen (1988:1385) om Sveriges riksbank</w:t>
      </w:r>
      <w:bookmarkEnd w:id="91"/>
      <w:bookmarkEnd w:id="92"/>
      <w:bookmarkEnd w:id="93"/>
      <w:bookmarkEnd w:id="94"/>
      <w:bookmarkEnd w:id="95"/>
      <w:bookmarkEnd w:id="96"/>
      <w:bookmarkEnd w:id="97"/>
      <w:bookmarkEnd w:id="98"/>
      <w:bookmarkEnd w:id="99"/>
      <w:bookmarkEnd w:id="100"/>
      <w:bookmarkEnd w:id="101"/>
    </w:p>
    <w:p w14:paraId="640B1596" w14:textId="77777777" w:rsidR="002734C2" w:rsidRDefault="002734C2" w:rsidP="002734C2">
      <w:pPr>
        <w:pStyle w:val="Brdtext"/>
      </w:pPr>
      <w:r>
        <w:t>Härigenom föreskrivs att 6 kap. 1 § lagen (1988:1385) om Sveriges riksbank</w:t>
      </w:r>
      <w:r>
        <w:rPr>
          <w:rStyle w:val="Fotnotsreferens"/>
        </w:rPr>
        <w:footnoteReference w:id="10"/>
      </w:r>
      <w:r>
        <w:t xml:space="preserve"> ska ha följande lydelse.</w:t>
      </w:r>
    </w:p>
    <w:p w14:paraId="18480E36"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7F467193" w14:textId="77777777" w:rsidTr="00136126">
        <w:tc>
          <w:tcPr>
            <w:tcW w:w="2500" w:type="pct"/>
            <w:shd w:val="clear" w:color="auto" w:fill="auto"/>
            <w:tcMar>
              <w:left w:w="0" w:type="dxa"/>
            </w:tcMar>
          </w:tcPr>
          <w:p w14:paraId="1F55E49E"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3D304150" w14:textId="77777777" w:rsidR="002734C2" w:rsidRPr="005B0E77" w:rsidRDefault="002734C2" w:rsidP="00136126">
            <w:pPr>
              <w:pStyle w:val="Brdtext"/>
              <w:rPr>
                <w:i/>
              </w:rPr>
            </w:pPr>
            <w:r w:rsidRPr="005B0E77">
              <w:rPr>
                <w:i/>
              </w:rPr>
              <w:t>Föreslagen lydelse</w:t>
            </w:r>
          </w:p>
        </w:tc>
      </w:tr>
    </w:tbl>
    <w:p w14:paraId="4C801A99" w14:textId="77777777" w:rsidR="002734C2" w:rsidRDefault="002734C2" w:rsidP="002734C2">
      <w:pPr>
        <w:pStyle w:val="Brdtext"/>
        <w:spacing w:before="230"/>
        <w:jc w:val="center"/>
        <w:rPr>
          <w:b/>
        </w:rPr>
      </w:pPr>
      <w:r>
        <w:rPr>
          <w:b/>
        </w:rPr>
        <w:t>6 kap.</w:t>
      </w:r>
    </w:p>
    <w:p w14:paraId="698945B5" w14:textId="77777777" w:rsidR="002734C2" w:rsidRDefault="002734C2" w:rsidP="002734C2">
      <w:pPr>
        <w:pStyle w:val="Brdtext"/>
        <w:jc w:val="center"/>
      </w:pPr>
      <w:r>
        <w:t>1 §</w:t>
      </w:r>
      <w:r>
        <w:rPr>
          <w:rStyle w:val="Fotnotsreferens"/>
        </w:rPr>
        <w:footnoteReference w:id="11"/>
      </w:r>
    </w:p>
    <w:p w14:paraId="524420B2" w14:textId="77777777" w:rsidR="002734C2" w:rsidRPr="008B5013" w:rsidRDefault="002734C2" w:rsidP="002734C2">
      <w:pPr>
        <w:pStyle w:val="Brdtextmedindrag"/>
      </w:pPr>
      <w:r>
        <w:t>Med bankinstitut förstås i denna lag bankaktiebolag, sparbanker, medlemsbanker och utländska bankföretag som med stöd av 4 kap. 1 eller 4 § lagen (2004:297) om bank- och finansieringsrörelse driver bankrörelse från filial här i landet.</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2009C63" w14:textId="77777777" w:rsidTr="00136126">
        <w:tc>
          <w:tcPr>
            <w:tcW w:w="2500" w:type="pct"/>
            <w:shd w:val="clear" w:color="auto" w:fill="auto"/>
            <w:tcMar>
              <w:left w:w="0" w:type="dxa"/>
            </w:tcMar>
          </w:tcPr>
          <w:p w14:paraId="1AA734BE" w14:textId="77777777" w:rsidR="002734C2" w:rsidRDefault="002734C2" w:rsidP="00136126">
            <w:pPr>
              <w:pStyle w:val="Brdtextmedindrag"/>
            </w:pPr>
            <w:r>
              <w:t>Med finansinstitut förstås bankinstitut, kreditmarknads</w:t>
            </w:r>
            <w:r>
              <w:softHyphen/>
              <w:t xml:space="preserve">företag, värdepappersinstitut, Första–Fjärde AP-fonderna enligt lagen (2000:192) om allmänna pensionsfonder (AP-fonder), Sjätte </w:t>
            </w:r>
            <w:r w:rsidRPr="00C46B37">
              <w:rPr>
                <w:i/>
              </w:rPr>
              <w:t>AP- fonden</w:t>
            </w:r>
            <w:r>
              <w:t xml:space="preserve"> enligt lagen (2000:193) om Sjätte AP-fonden, försäkrings</w:t>
            </w:r>
            <w:r>
              <w:softHyphen/>
              <w:t>företag som har tillstånd att driva försäkringsrörelse här i landet enligt försäkringsrörelselagen (2010:2043), Svenska skepps</w:t>
            </w:r>
            <w:r>
              <w:softHyphen/>
              <w:t>hypotekskassan samt utländska företag som med stöd av 4 kap. 1, 3 eller 4 § lagen om bank- och finansieringsrörelse driver verksamhet från filial i Sverige.</w:t>
            </w:r>
          </w:p>
        </w:tc>
        <w:tc>
          <w:tcPr>
            <w:tcW w:w="2500" w:type="pct"/>
            <w:shd w:val="clear" w:color="auto" w:fill="auto"/>
            <w:tcMar>
              <w:right w:w="0" w:type="dxa"/>
            </w:tcMar>
          </w:tcPr>
          <w:p w14:paraId="1B9F1BF7" w14:textId="77777777" w:rsidR="002734C2" w:rsidRDefault="002734C2" w:rsidP="00136126">
            <w:pPr>
              <w:pStyle w:val="Brdtextmedindrag"/>
            </w:pPr>
            <w:r>
              <w:t>Med finansinstitut förstås bankinstitut, kreditmarknads</w:t>
            </w:r>
            <w:r>
              <w:softHyphen/>
              <w:t>företag, värdepappersinstitut, Första–Fjärde AP-fonderna enligt lagen (2000:192) om allmänna pensions</w:t>
            </w:r>
            <w:r>
              <w:softHyphen/>
              <w:t xml:space="preserve">fonder (AP-fonder), Sjätte </w:t>
            </w:r>
            <w:r w:rsidRPr="00C46B37">
              <w:rPr>
                <w:i/>
              </w:rPr>
              <w:t xml:space="preserve">AP-fonden </w:t>
            </w:r>
            <w:r>
              <w:t>enligt lagen (2000:193) om Sjätte AP-fonden, försäkrings</w:t>
            </w:r>
            <w:r>
              <w:softHyphen/>
              <w:t xml:space="preserve">företag som har tillstånd att driva försäkringsrörelse här i landet enligt försäkringsrörelselagen (2010:2043), </w:t>
            </w:r>
            <w:r>
              <w:rPr>
                <w:i/>
              </w:rPr>
              <w:t>tjänstepensions</w:t>
            </w:r>
            <w:r>
              <w:rPr>
                <w:i/>
              </w:rPr>
              <w:softHyphen/>
              <w:t>företag</w:t>
            </w:r>
            <w:r w:rsidRPr="008B5013">
              <w:rPr>
                <w:i/>
              </w:rPr>
              <w:t xml:space="preserve"> som har tillstånd att driva </w:t>
            </w:r>
            <w:r>
              <w:rPr>
                <w:i/>
              </w:rPr>
              <w:t>tjänstepensionsverksamhet</w:t>
            </w:r>
            <w:r w:rsidRPr="008B5013">
              <w:rPr>
                <w:i/>
              </w:rPr>
              <w:t xml:space="preserve"> enligt lagen (2019:000) om </w:t>
            </w:r>
            <w:r>
              <w:rPr>
                <w:i/>
              </w:rPr>
              <w:t>tjänstepensionsföretag</w:t>
            </w:r>
            <w:r w:rsidRPr="008B5013">
              <w:rPr>
                <w:i/>
              </w:rPr>
              <w:t>,</w:t>
            </w:r>
            <w:r>
              <w:t xml:space="preserve"> Svenska skeppshypoteks</w:t>
            </w:r>
            <w:r>
              <w:softHyphen/>
              <w:t>kassan samt utländska företag som med stöd av 4 kap. 1, 3 eller 4 § lagen om bank- och finansie</w:t>
            </w:r>
            <w:r>
              <w:softHyphen/>
              <w:t>ringsrörelse driver verksamhet från filial i Sverige.</w:t>
            </w:r>
          </w:p>
        </w:tc>
      </w:tr>
    </w:tbl>
    <w:p w14:paraId="2C7C4AA6" w14:textId="77777777" w:rsidR="002734C2" w:rsidRPr="00811E52" w:rsidRDefault="002734C2" w:rsidP="002734C2">
      <w:pPr>
        <w:pStyle w:val="Slutstreck"/>
      </w:pPr>
      <w:r w:rsidRPr="00811E52">
        <w:t>                      </w:t>
      </w:r>
    </w:p>
    <w:p w14:paraId="37487D20" w14:textId="77777777" w:rsidR="002734C2" w:rsidRDefault="002734C2" w:rsidP="00BD2A5A">
      <w:pPr>
        <w:pStyle w:val="Brdtextmedindrag"/>
      </w:pPr>
      <w:r>
        <w:t>Denna lag träder i kraft den 15 december 2019.</w:t>
      </w:r>
    </w:p>
    <w:p w14:paraId="0AA0EFBF" w14:textId="4E5F1233" w:rsidR="002734C2" w:rsidRDefault="002734C2" w:rsidP="009C61A6">
      <w:pPr>
        <w:pStyle w:val="Brdtextmedindrag"/>
      </w:pPr>
    </w:p>
    <w:p w14:paraId="304A13E8" w14:textId="1D959B47" w:rsidR="002734C2" w:rsidRDefault="002734C2" w:rsidP="009C61A6">
      <w:pPr>
        <w:pStyle w:val="Brdtextmedindrag"/>
      </w:pPr>
    </w:p>
    <w:p w14:paraId="748247E3" w14:textId="77777777" w:rsidR="002734C2" w:rsidRDefault="002734C2" w:rsidP="009C61A6">
      <w:pPr>
        <w:pStyle w:val="Brdtextmedindrag"/>
        <w:sectPr w:rsidR="002734C2" w:rsidSect="002734C2">
          <w:headerReference w:type="first" r:id="rId25"/>
          <w:footnotePr>
            <w:numRestart w:val="eachSect"/>
          </w:footnotePr>
          <w:pgSz w:w="9356" w:h="13721" w:code="9"/>
          <w:pgMar w:top="794" w:right="2438" w:bottom="1191" w:left="1021" w:header="0" w:footer="709" w:gutter="0"/>
          <w:cols w:space="708"/>
          <w:titlePg/>
          <w:docGrid w:linePitch="360"/>
        </w:sectPr>
      </w:pPr>
    </w:p>
    <w:p w14:paraId="3C575F0C" w14:textId="77777777" w:rsidR="002734C2" w:rsidDel="00483162" w:rsidRDefault="002734C2" w:rsidP="000A31EC">
      <w:pPr>
        <w:pStyle w:val="Rubrik2"/>
        <w:spacing w:before="0"/>
      </w:pPr>
      <w:bookmarkStart w:id="102" w:name="_Toc11152985"/>
      <w:bookmarkStart w:id="103" w:name="_Toc11166842"/>
      <w:bookmarkStart w:id="104" w:name="_Toc11167378"/>
      <w:bookmarkStart w:id="105" w:name="_Toc11168815"/>
      <w:bookmarkStart w:id="106" w:name="_Toc11845768"/>
      <w:bookmarkStart w:id="107" w:name="_Toc12611567"/>
      <w:bookmarkStart w:id="108" w:name="_Toc12624834"/>
      <w:bookmarkStart w:id="109" w:name="_Toc12627323"/>
      <w:bookmarkStart w:id="110" w:name="_Toc12630213"/>
      <w:bookmarkStart w:id="111" w:name="_Toc12632708"/>
      <w:bookmarkStart w:id="112" w:name="_Toc17902780"/>
      <w:r w:rsidRPr="00240BF4">
        <w:lastRenderedPageBreak/>
        <w:t xml:space="preserve">Förslag till lag om ändring i </w:t>
      </w:r>
      <w:r w:rsidRPr="001C62D2">
        <w:t>lagen</w:t>
      </w:r>
      <w:r>
        <w:t xml:space="preserve"> (1995:1560) om årsredovisning i försäkringsföretag</w:t>
      </w:r>
      <w:bookmarkEnd w:id="102"/>
      <w:bookmarkEnd w:id="103"/>
      <w:bookmarkEnd w:id="104"/>
      <w:bookmarkEnd w:id="105"/>
      <w:bookmarkEnd w:id="106"/>
      <w:bookmarkEnd w:id="107"/>
      <w:bookmarkEnd w:id="108"/>
      <w:bookmarkEnd w:id="109"/>
      <w:bookmarkEnd w:id="110"/>
      <w:bookmarkEnd w:id="111"/>
      <w:bookmarkEnd w:id="112"/>
    </w:p>
    <w:p w14:paraId="7EE6241A" w14:textId="77777777" w:rsidR="002734C2" w:rsidRDefault="002734C2" w:rsidP="00BD2A5A">
      <w:pPr>
        <w:pStyle w:val="Brdtext"/>
      </w:pPr>
      <w:r>
        <w:t>Härigenom föreskrivs</w:t>
      </w:r>
      <w:r>
        <w:rPr>
          <w:rStyle w:val="Fotnotsreferens"/>
        </w:rPr>
        <w:footnoteReference w:id="12"/>
      </w:r>
      <w:r>
        <w:t xml:space="preserve"> att 1 kap. 1 § lagen (1995:1560) om årsredovisning i försäkringsföretag ska ha följande lydelse.</w:t>
      </w:r>
    </w:p>
    <w:p w14:paraId="5E03E3FE"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76831505" w14:textId="77777777" w:rsidTr="00136126">
        <w:tc>
          <w:tcPr>
            <w:tcW w:w="2500" w:type="pct"/>
            <w:shd w:val="clear" w:color="auto" w:fill="auto"/>
            <w:tcMar>
              <w:left w:w="0" w:type="dxa"/>
            </w:tcMar>
          </w:tcPr>
          <w:p w14:paraId="564E6C80"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19A5538D" w14:textId="77777777" w:rsidR="002734C2" w:rsidRPr="005B0E77" w:rsidRDefault="002734C2" w:rsidP="00136126">
            <w:pPr>
              <w:pStyle w:val="Brdtext"/>
              <w:rPr>
                <w:i/>
              </w:rPr>
            </w:pPr>
            <w:r w:rsidRPr="005B0E77">
              <w:rPr>
                <w:i/>
              </w:rPr>
              <w:t>Föreslagen lydelse</w:t>
            </w:r>
          </w:p>
        </w:tc>
      </w:tr>
    </w:tbl>
    <w:p w14:paraId="1DCA67FD" w14:textId="77777777" w:rsidR="002734C2" w:rsidRDefault="002734C2" w:rsidP="002734C2">
      <w:pPr>
        <w:pStyle w:val="Brdtext"/>
        <w:spacing w:before="230"/>
        <w:jc w:val="center"/>
        <w:rPr>
          <w:b/>
        </w:rPr>
      </w:pPr>
      <w:r>
        <w:rPr>
          <w:b/>
        </w:rPr>
        <w:t>1 kap.</w:t>
      </w:r>
    </w:p>
    <w:p w14:paraId="79042275" w14:textId="77777777" w:rsidR="002734C2" w:rsidRDefault="002734C2" w:rsidP="002734C2">
      <w:pPr>
        <w:pStyle w:val="Brdtext"/>
        <w:jc w:val="center"/>
      </w:pPr>
      <w:r>
        <w:t>1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2734C2" w14:paraId="171C231D" w14:textId="77777777" w:rsidTr="00136126">
        <w:tc>
          <w:tcPr>
            <w:tcW w:w="2500" w:type="pct"/>
            <w:shd w:val="clear" w:color="auto" w:fill="auto"/>
            <w:tcMar>
              <w:left w:w="0" w:type="dxa"/>
            </w:tcMar>
          </w:tcPr>
          <w:p w14:paraId="2EAAE2A2" w14:textId="77777777" w:rsidR="002734C2" w:rsidRDefault="002734C2" w:rsidP="00136126">
            <w:pPr>
              <w:pStyle w:val="Brdtextmedindrag"/>
            </w:pPr>
            <w:r>
              <w:t>Denna lag är tillämplig på försäkringsföretag. Med försäk</w:t>
            </w:r>
            <w:r>
              <w:softHyphen/>
              <w:t>ringsföretag avses försäkrings</w:t>
            </w:r>
            <w:r>
              <w:softHyphen/>
              <w:t>aktiebolag, ömsesidiga försäk</w:t>
            </w:r>
            <w:r>
              <w:softHyphen/>
              <w:t>ringsbolag och försäkrings</w:t>
            </w:r>
            <w:r>
              <w:softHyphen/>
              <w:t>föreningar som omfattas av försäkringsrörelselagen (2010:2043).</w:t>
            </w:r>
          </w:p>
        </w:tc>
        <w:tc>
          <w:tcPr>
            <w:tcW w:w="2500" w:type="pct"/>
            <w:shd w:val="clear" w:color="auto" w:fill="auto"/>
            <w:tcMar>
              <w:right w:w="0" w:type="dxa"/>
            </w:tcMar>
          </w:tcPr>
          <w:p w14:paraId="6CC52BB4" w14:textId="77777777" w:rsidR="002734C2" w:rsidRDefault="002734C2" w:rsidP="00136126">
            <w:pPr>
              <w:pStyle w:val="Brdtextmedindrag"/>
            </w:pPr>
            <w:r>
              <w:t>Denna lag är tillämplig på försäkringsföretag. Med försäk</w:t>
            </w:r>
            <w:r>
              <w:softHyphen/>
              <w:t>rings</w:t>
            </w:r>
            <w:r>
              <w:softHyphen/>
              <w:t xml:space="preserve">företag avses </w:t>
            </w:r>
            <w:r w:rsidRPr="00410381">
              <w:rPr>
                <w:i/>
              </w:rPr>
              <w:t xml:space="preserve">i denna lag </w:t>
            </w:r>
          </w:p>
          <w:p w14:paraId="632A83D6" w14:textId="77777777" w:rsidR="002734C2" w:rsidRDefault="002734C2" w:rsidP="00136126">
            <w:pPr>
              <w:pStyle w:val="Brdtextmedindrag"/>
              <w:rPr>
                <w:i/>
              </w:rPr>
            </w:pPr>
            <w:r w:rsidRPr="00410381">
              <w:rPr>
                <w:i/>
              </w:rPr>
              <w:t>1.</w:t>
            </w:r>
            <w:r>
              <w:t> försäkringsaktiebolag, ömse</w:t>
            </w:r>
            <w:r>
              <w:softHyphen/>
              <w:t>sidiga försäkringsbolag och försäk</w:t>
            </w:r>
            <w:r>
              <w:softHyphen/>
              <w:t>ringsföreningar som omfattas av försäkringsrörelselagen (2010:2043)</w:t>
            </w:r>
            <w:r w:rsidRPr="00410381">
              <w:rPr>
                <w:i/>
              </w:rPr>
              <w:t xml:space="preserve">, och </w:t>
            </w:r>
          </w:p>
          <w:p w14:paraId="711094DC" w14:textId="77777777" w:rsidR="002734C2" w:rsidRDefault="002734C2" w:rsidP="00136126">
            <w:pPr>
              <w:pStyle w:val="Brdtextmedindrag"/>
            </w:pPr>
            <w:r>
              <w:rPr>
                <w:i/>
              </w:rPr>
              <w:t>2. tjänstepensionsaktiebolag, ömsesidiga tjänstepensionsbolag och tjänstepensionsföreningar som omfattas av lagen (2019:000) om tjänstepensionsföretag</w:t>
            </w:r>
            <w:r>
              <w:t>.</w:t>
            </w:r>
          </w:p>
          <w:p w14:paraId="242BC03F" w14:textId="77777777" w:rsidR="002734C2" w:rsidRPr="001160E8" w:rsidRDefault="002734C2" w:rsidP="00136126">
            <w:pPr>
              <w:pStyle w:val="Brdtextmedindrag"/>
              <w:rPr>
                <w:rFonts w:eastAsiaTheme="minorEastAsia"/>
                <w:i/>
                <w:lang w:eastAsia="sv-SE"/>
              </w:rPr>
            </w:pPr>
            <w:r w:rsidRPr="001160E8">
              <w:rPr>
                <w:rFonts w:eastAsiaTheme="minorEastAsia"/>
                <w:i/>
                <w:lang w:eastAsia="sv-SE"/>
              </w:rPr>
              <w:t>Vid tillämpningen av bestäm</w:t>
            </w:r>
            <w:r>
              <w:rPr>
                <w:rFonts w:eastAsiaTheme="minorEastAsia"/>
                <w:i/>
                <w:lang w:eastAsia="sv-SE"/>
              </w:rPr>
              <w:softHyphen/>
            </w:r>
            <w:r w:rsidRPr="001160E8">
              <w:rPr>
                <w:rFonts w:eastAsiaTheme="minorEastAsia"/>
                <w:i/>
                <w:lang w:eastAsia="sv-SE"/>
              </w:rPr>
              <w:t xml:space="preserve">melserna i denna lag </w:t>
            </w:r>
            <w:r>
              <w:rPr>
                <w:rFonts w:eastAsiaTheme="minorEastAsia"/>
                <w:i/>
                <w:lang w:eastAsia="sv-SE"/>
              </w:rPr>
              <w:t>på tjänste</w:t>
            </w:r>
            <w:r>
              <w:rPr>
                <w:rFonts w:eastAsiaTheme="minorEastAsia"/>
                <w:i/>
                <w:lang w:eastAsia="sv-SE"/>
              </w:rPr>
              <w:softHyphen/>
              <w:t>pensionsföretag</w:t>
            </w:r>
            <w:r w:rsidRPr="001160E8">
              <w:rPr>
                <w:rFonts w:eastAsiaTheme="minorEastAsia"/>
                <w:i/>
                <w:lang w:eastAsia="sv-SE"/>
              </w:rPr>
              <w:t xml:space="preserve"> ska det som sägs om </w:t>
            </w:r>
          </w:p>
          <w:p w14:paraId="3D7B0256" w14:textId="77777777" w:rsidR="002734C2" w:rsidRPr="001160E8" w:rsidRDefault="002734C2" w:rsidP="00136126">
            <w:pPr>
              <w:pStyle w:val="Brdtextmedindrag"/>
              <w:rPr>
                <w:rFonts w:eastAsiaTheme="minorEastAsia"/>
                <w:i/>
                <w:lang w:eastAsia="sv-SE"/>
              </w:rPr>
            </w:pPr>
            <w:r w:rsidRPr="001160E8">
              <w:rPr>
                <w:rFonts w:eastAsiaTheme="minorEastAsia"/>
                <w:i/>
                <w:lang w:eastAsia="sv-SE"/>
              </w:rPr>
              <w:t xml:space="preserve">1. livförsäkringsföretag avse </w:t>
            </w:r>
            <w:r>
              <w:rPr>
                <w:rFonts w:eastAsiaTheme="minorEastAsia"/>
                <w:i/>
                <w:lang w:eastAsia="sv-SE"/>
              </w:rPr>
              <w:t>tjänstepensionsföretag</w:t>
            </w:r>
            <w:r w:rsidRPr="001160E8">
              <w:rPr>
                <w:rFonts w:eastAsiaTheme="minorEastAsia"/>
                <w:i/>
                <w:lang w:eastAsia="sv-SE"/>
              </w:rPr>
              <w:t xml:space="preserve">, </w:t>
            </w:r>
          </w:p>
          <w:p w14:paraId="331561BA" w14:textId="77777777" w:rsidR="002734C2" w:rsidRPr="001160E8" w:rsidRDefault="002734C2" w:rsidP="00136126">
            <w:pPr>
              <w:pStyle w:val="Brdtextmedindrag"/>
              <w:rPr>
                <w:rFonts w:eastAsiaTheme="minorEastAsia"/>
                <w:i/>
                <w:lang w:eastAsia="sv-SE"/>
              </w:rPr>
            </w:pPr>
            <w:r w:rsidRPr="001160E8">
              <w:rPr>
                <w:rFonts w:eastAsiaTheme="minorEastAsia"/>
                <w:i/>
                <w:lang w:eastAsia="sv-SE"/>
              </w:rPr>
              <w:t>2. försäkringsaktiebolag avse tjänstepensionsaktiebolag,</w:t>
            </w:r>
          </w:p>
          <w:p w14:paraId="5652F728" w14:textId="77777777" w:rsidR="002734C2" w:rsidRPr="001160E8" w:rsidRDefault="002734C2" w:rsidP="00136126">
            <w:pPr>
              <w:pStyle w:val="Brdtextmedindrag"/>
              <w:rPr>
                <w:rFonts w:eastAsiaTheme="minorEastAsia"/>
                <w:i/>
                <w:lang w:eastAsia="sv-SE"/>
              </w:rPr>
            </w:pPr>
            <w:r w:rsidRPr="001160E8">
              <w:rPr>
                <w:rFonts w:eastAsiaTheme="minorEastAsia"/>
                <w:i/>
                <w:lang w:eastAsia="sv-SE"/>
              </w:rPr>
              <w:t>3. ömsesidiga försäkringsbolag avse ömsesidiga tjänstepensions</w:t>
            </w:r>
            <w:r>
              <w:rPr>
                <w:rFonts w:eastAsiaTheme="minorEastAsia"/>
                <w:i/>
                <w:lang w:eastAsia="sv-SE"/>
              </w:rPr>
              <w:softHyphen/>
            </w:r>
            <w:r w:rsidRPr="001160E8">
              <w:rPr>
                <w:rFonts w:eastAsiaTheme="minorEastAsia"/>
                <w:i/>
                <w:lang w:eastAsia="sv-SE"/>
              </w:rPr>
              <w:t xml:space="preserve">bolag, </w:t>
            </w:r>
          </w:p>
          <w:p w14:paraId="47E0AA86" w14:textId="77777777" w:rsidR="002734C2" w:rsidRPr="001160E8" w:rsidRDefault="002734C2" w:rsidP="00136126">
            <w:pPr>
              <w:pStyle w:val="Brdtextmedindrag"/>
              <w:rPr>
                <w:rFonts w:eastAsiaTheme="minorEastAsia"/>
                <w:i/>
                <w:lang w:eastAsia="sv-SE"/>
              </w:rPr>
            </w:pPr>
            <w:r w:rsidRPr="001160E8">
              <w:rPr>
                <w:rFonts w:eastAsiaTheme="minorEastAsia"/>
                <w:i/>
                <w:lang w:eastAsia="sv-SE"/>
              </w:rPr>
              <w:t>4. </w:t>
            </w:r>
            <w:r>
              <w:rPr>
                <w:rFonts w:eastAsiaTheme="minorEastAsia"/>
                <w:i/>
                <w:lang w:eastAsia="sv-SE"/>
              </w:rPr>
              <w:t>ömsesidiga livförsäkringsbolag avse ömsesid</w:t>
            </w:r>
            <w:r>
              <w:rPr>
                <w:rFonts w:eastAsiaTheme="minorEastAsia"/>
                <w:i/>
                <w:lang w:eastAsia="sv-SE"/>
              </w:rPr>
              <w:softHyphen/>
              <w:t>iga tjänstepensions</w:t>
            </w:r>
            <w:r>
              <w:rPr>
                <w:rFonts w:eastAsiaTheme="minorEastAsia"/>
                <w:i/>
                <w:lang w:eastAsia="sv-SE"/>
              </w:rPr>
              <w:softHyphen/>
              <w:t>bolag,</w:t>
            </w:r>
          </w:p>
          <w:p w14:paraId="10FAAD3A" w14:textId="77777777" w:rsidR="002734C2" w:rsidRDefault="002734C2" w:rsidP="00136126">
            <w:pPr>
              <w:pStyle w:val="Brdtextmedindrag"/>
              <w:rPr>
                <w:rFonts w:eastAsiaTheme="minorEastAsia"/>
                <w:i/>
                <w:lang w:eastAsia="sv-SE"/>
              </w:rPr>
            </w:pPr>
            <w:r>
              <w:rPr>
                <w:rFonts w:eastAsiaTheme="minorEastAsia"/>
                <w:i/>
                <w:lang w:eastAsia="sv-SE"/>
              </w:rPr>
              <w:t>5</w:t>
            </w:r>
            <w:r w:rsidRPr="001160E8">
              <w:rPr>
                <w:rFonts w:eastAsiaTheme="minorEastAsia"/>
                <w:i/>
                <w:lang w:eastAsia="sv-SE"/>
              </w:rPr>
              <w:t>. försäkringsföreningar avse tjänste</w:t>
            </w:r>
            <w:r>
              <w:rPr>
                <w:rFonts w:eastAsiaTheme="minorEastAsia"/>
                <w:i/>
                <w:lang w:eastAsia="sv-SE"/>
              </w:rPr>
              <w:softHyphen/>
            </w:r>
            <w:r w:rsidRPr="001160E8">
              <w:rPr>
                <w:rFonts w:eastAsiaTheme="minorEastAsia"/>
                <w:i/>
                <w:lang w:eastAsia="sv-SE"/>
              </w:rPr>
              <w:t>pension</w:t>
            </w:r>
            <w:r>
              <w:rPr>
                <w:rFonts w:eastAsiaTheme="minorEastAsia"/>
                <w:i/>
                <w:lang w:eastAsia="sv-SE"/>
              </w:rPr>
              <w:softHyphen/>
            </w:r>
            <w:r w:rsidRPr="001160E8">
              <w:rPr>
                <w:rFonts w:eastAsiaTheme="minorEastAsia"/>
                <w:i/>
                <w:lang w:eastAsia="sv-SE"/>
              </w:rPr>
              <w:t>sföreningar</w:t>
            </w:r>
            <w:r>
              <w:rPr>
                <w:rFonts w:eastAsiaTheme="minorEastAsia"/>
                <w:i/>
                <w:lang w:eastAsia="sv-SE"/>
              </w:rPr>
              <w:t>, och</w:t>
            </w:r>
          </w:p>
          <w:p w14:paraId="7BD435AD" w14:textId="77777777" w:rsidR="002734C2" w:rsidRDefault="002734C2" w:rsidP="00136126">
            <w:pPr>
              <w:pStyle w:val="Brdtextmedindrag"/>
            </w:pPr>
            <w:r>
              <w:rPr>
                <w:rFonts w:eastAsiaTheme="minorEastAsia"/>
                <w:i/>
                <w:lang w:eastAsia="sv-SE"/>
              </w:rPr>
              <w:t>6</w:t>
            </w:r>
            <w:r w:rsidRPr="001160E8">
              <w:rPr>
                <w:rFonts w:eastAsiaTheme="minorEastAsia"/>
                <w:i/>
                <w:lang w:eastAsia="sv-SE"/>
              </w:rPr>
              <w:t>.</w:t>
            </w:r>
            <w:r>
              <w:rPr>
                <w:rFonts w:eastAsiaTheme="minorEastAsia"/>
                <w:i/>
                <w:lang w:eastAsia="sv-SE"/>
              </w:rPr>
              <w:t> livförsäkringsföreningar avse tjänste</w:t>
            </w:r>
            <w:r>
              <w:rPr>
                <w:rFonts w:eastAsiaTheme="minorEastAsia"/>
                <w:i/>
                <w:lang w:eastAsia="sv-SE"/>
              </w:rPr>
              <w:softHyphen/>
              <w:t>pensionsföreningar</w:t>
            </w:r>
            <w:r w:rsidRPr="001160E8">
              <w:rPr>
                <w:rFonts w:eastAsiaTheme="minorEastAsia"/>
                <w:i/>
                <w:lang w:eastAsia="sv-SE"/>
              </w:rPr>
              <w:t>.</w:t>
            </w:r>
          </w:p>
        </w:tc>
      </w:tr>
    </w:tbl>
    <w:p w14:paraId="2D7BCD5A" w14:textId="77777777" w:rsidR="002734C2" w:rsidRDefault="002734C2" w:rsidP="002734C2">
      <w:pPr>
        <w:pStyle w:val="Brdtextmedindrag"/>
      </w:pPr>
      <w:r>
        <w:t xml:space="preserve">Bestämmelserna om koncernredovisning i 7 kap. ska tillämpas på finansiella holdingföretag som uteslutande eller huvudsakligen förvaltar andelar i dotterföretag som är försäkringsföretag eller utländska företag av motsvarande slag. Med finansiellt holdingföretag avses ett aktiebolag, ett handelsbolag eller en ekonomisk förening vars verksamhet uteslutande </w:t>
      </w:r>
      <w:r>
        <w:lastRenderedPageBreak/>
        <w:t>eller så gott som uteslutande består i att i vinstsyfte förvärva och förvalta andelar i dotterföretag.</w:t>
      </w:r>
    </w:p>
    <w:p w14:paraId="0181C9EB" w14:textId="77777777" w:rsidR="002734C2" w:rsidRDefault="002734C2" w:rsidP="002734C2">
      <w:pPr>
        <w:pStyle w:val="Brdtextmedindrag"/>
      </w:pPr>
      <w:r>
        <w:t>Från denna lag får medges undantag för sådana försäkringsföretag som får undantas från försäkringsrörelselagen enligt 1 kap. 20 § samma lag. Frågor om sådana undantag prövas av Finansinspektionen.</w:t>
      </w:r>
    </w:p>
    <w:p w14:paraId="6B2BF623" w14:textId="77777777" w:rsidR="002734C2" w:rsidRDefault="002734C2" w:rsidP="002734C2">
      <w:pPr>
        <w:pStyle w:val="Brdtextmedindrag"/>
      </w:pPr>
      <w:r>
        <w:t>För sådana företag som medgivits undantag från denna lag ska i stället sådana föreskrifter som meddelats med stöd av 4 § andra stycket gälla.</w:t>
      </w:r>
    </w:p>
    <w:p w14:paraId="108E9EA5" w14:textId="77777777" w:rsidR="002734C2" w:rsidRPr="00811E52" w:rsidRDefault="002734C2" w:rsidP="002734C2">
      <w:pPr>
        <w:pStyle w:val="Slutstreck"/>
      </w:pPr>
      <w:r w:rsidRPr="00811E52">
        <w:t>                      </w:t>
      </w:r>
    </w:p>
    <w:p w14:paraId="4A68DD9B" w14:textId="77777777" w:rsidR="002734C2" w:rsidRDefault="002734C2" w:rsidP="0008096A">
      <w:pPr>
        <w:pStyle w:val="Brdtextmedindrag"/>
      </w:pPr>
      <w:r>
        <w:t>Denna lag träder i kraft den 15 december 2019.</w:t>
      </w:r>
    </w:p>
    <w:p w14:paraId="0F72BCFA" w14:textId="1512F8BC" w:rsidR="002734C2" w:rsidRDefault="002734C2" w:rsidP="009C61A6">
      <w:pPr>
        <w:pStyle w:val="Brdtextmedindrag"/>
      </w:pPr>
    </w:p>
    <w:p w14:paraId="13DD032A" w14:textId="6EA4489E" w:rsidR="002734C2" w:rsidRDefault="002734C2" w:rsidP="009C61A6">
      <w:pPr>
        <w:pStyle w:val="Brdtextmedindrag"/>
      </w:pPr>
    </w:p>
    <w:p w14:paraId="3D67CB40" w14:textId="77777777" w:rsidR="002734C2" w:rsidRDefault="002734C2" w:rsidP="009C61A6">
      <w:pPr>
        <w:pStyle w:val="Brdtextmedindrag"/>
        <w:sectPr w:rsidR="002734C2" w:rsidSect="002734C2">
          <w:headerReference w:type="first" r:id="rId26"/>
          <w:footnotePr>
            <w:numRestart w:val="eachSect"/>
          </w:footnotePr>
          <w:pgSz w:w="9356" w:h="13721" w:code="9"/>
          <w:pgMar w:top="794" w:right="2438" w:bottom="1191" w:left="1021" w:header="0" w:footer="709" w:gutter="0"/>
          <w:cols w:space="708"/>
          <w:titlePg/>
          <w:docGrid w:linePitch="360"/>
        </w:sectPr>
      </w:pPr>
    </w:p>
    <w:p w14:paraId="04DE6A69" w14:textId="77777777" w:rsidR="002734C2" w:rsidRDefault="002734C2" w:rsidP="000A31EC">
      <w:pPr>
        <w:pStyle w:val="Rubrik2"/>
        <w:spacing w:before="0"/>
      </w:pPr>
      <w:bookmarkStart w:id="113" w:name="_Toc11152986"/>
      <w:bookmarkStart w:id="114" w:name="_Toc11166843"/>
      <w:bookmarkStart w:id="115" w:name="_Toc11167379"/>
      <w:bookmarkStart w:id="116" w:name="_Toc11168816"/>
      <w:bookmarkStart w:id="117" w:name="_Toc11845769"/>
      <w:bookmarkStart w:id="118" w:name="_Toc12611568"/>
      <w:bookmarkStart w:id="119" w:name="_Toc12624835"/>
      <w:bookmarkStart w:id="120" w:name="_Toc12627324"/>
      <w:bookmarkStart w:id="121" w:name="_Toc12630214"/>
      <w:bookmarkStart w:id="122" w:name="_Toc12632709"/>
      <w:bookmarkStart w:id="123" w:name="_Toc17902781"/>
      <w:r>
        <w:lastRenderedPageBreak/>
        <w:t>Förslag till lag om ändring i lagen (1995:1571) om insättningsgaranti</w:t>
      </w:r>
      <w:bookmarkEnd w:id="113"/>
      <w:bookmarkEnd w:id="114"/>
      <w:bookmarkEnd w:id="115"/>
      <w:bookmarkEnd w:id="116"/>
      <w:bookmarkEnd w:id="117"/>
      <w:bookmarkEnd w:id="118"/>
      <w:bookmarkEnd w:id="119"/>
      <w:bookmarkEnd w:id="120"/>
      <w:bookmarkEnd w:id="121"/>
      <w:bookmarkEnd w:id="122"/>
      <w:bookmarkEnd w:id="123"/>
    </w:p>
    <w:p w14:paraId="63A4FDAF" w14:textId="77777777" w:rsidR="002734C2" w:rsidRDefault="002734C2" w:rsidP="002734C2">
      <w:pPr>
        <w:pStyle w:val="Brdtext"/>
      </w:pPr>
      <w:r>
        <w:t>Härigenom föreskrivs att 5 § lagen (1995:1571) om insättningsgaranti ska ha följande lydelse.</w:t>
      </w:r>
    </w:p>
    <w:p w14:paraId="4BA4FD9D"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6DBBFCEA" w14:textId="77777777" w:rsidTr="00136126">
        <w:tc>
          <w:tcPr>
            <w:tcW w:w="2500" w:type="pct"/>
            <w:shd w:val="clear" w:color="auto" w:fill="auto"/>
            <w:tcMar>
              <w:left w:w="0" w:type="dxa"/>
            </w:tcMar>
          </w:tcPr>
          <w:p w14:paraId="13A23E1D"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52359C5A" w14:textId="77777777" w:rsidR="002734C2" w:rsidRPr="005B0E77" w:rsidRDefault="002734C2" w:rsidP="00136126">
            <w:pPr>
              <w:pStyle w:val="Brdtext"/>
              <w:rPr>
                <w:i/>
              </w:rPr>
            </w:pPr>
            <w:r w:rsidRPr="005B0E77">
              <w:rPr>
                <w:i/>
              </w:rPr>
              <w:t>Föreslagen lydelse</w:t>
            </w:r>
          </w:p>
        </w:tc>
      </w:tr>
    </w:tbl>
    <w:p w14:paraId="5FE27D24" w14:textId="77777777" w:rsidR="002734C2" w:rsidRDefault="002734C2" w:rsidP="002734C2">
      <w:pPr>
        <w:pStyle w:val="Brdtext"/>
        <w:spacing w:before="230"/>
        <w:jc w:val="center"/>
      </w:pPr>
      <w:r w:rsidRPr="005A276D">
        <w:t>5</w:t>
      </w:r>
      <w:r>
        <w:t> §</w:t>
      </w:r>
      <w:r>
        <w:rPr>
          <w:rStyle w:val="Fotnotsreferens"/>
        </w:rPr>
        <w:footnoteReference w:id="14"/>
      </w:r>
    </w:p>
    <w:p w14:paraId="0EE7A9B8" w14:textId="77777777" w:rsidR="002734C2" w:rsidRDefault="002734C2" w:rsidP="002734C2">
      <w:pPr>
        <w:pStyle w:val="Brdtextmedindrag"/>
      </w:pPr>
      <w:r>
        <w:t>Följande insättare, eller utländska motsvarigheter, kan inte få ersättning enligt garantin:</w:t>
      </w:r>
    </w:p>
    <w:p w14:paraId="6866B0F0" w14:textId="77777777" w:rsidR="002734C2" w:rsidRDefault="002734C2" w:rsidP="002734C2">
      <w:pPr>
        <w:pStyle w:val="Brdtextmedindrag"/>
      </w:pPr>
      <w:r>
        <w:t>1. en bank,</w:t>
      </w:r>
    </w:p>
    <w:p w14:paraId="469ED0C3" w14:textId="77777777" w:rsidR="002734C2" w:rsidRDefault="002734C2" w:rsidP="002734C2">
      <w:pPr>
        <w:pStyle w:val="Brdtextmedindrag"/>
      </w:pPr>
      <w:r>
        <w:t>2. ett kreditmarknadsföretag,</w:t>
      </w:r>
    </w:p>
    <w:p w14:paraId="55BBA00E" w14:textId="77777777" w:rsidR="002734C2" w:rsidRDefault="002734C2" w:rsidP="002734C2">
      <w:pPr>
        <w:pStyle w:val="Brdtextmedindrag"/>
      </w:pPr>
      <w:r>
        <w:t>3. ett värdepappersbolag,</w:t>
      </w:r>
    </w:p>
    <w:p w14:paraId="19F82369" w14:textId="77777777" w:rsidR="002734C2" w:rsidRPr="005A276D" w:rsidRDefault="002734C2" w:rsidP="002734C2">
      <w:pPr>
        <w:pStyle w:val="Brdtextmedindrag"/>
      </w:pPr>
      <w:r>
        <w:t>4. ett försäkringsföretag,</w:t>
      </w:r>
    </w:p>
    <w:p w14:paraId="5F734351" w14:textId="77777777" w:rsidR="002734C2" w:rsidRDefault="002734C2" w:rsidP="002734C2">
      <w:pPr>
        <w:pStyle w:val="Brdtextmedindrag"/>
      </w:pPr>
      <w:r>
        <w:t>5. ett återförsäkringsföretag,</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61D2325D" w14:textId="77777777" w:rsidTr="00136126">
        <w:tc>
          <w:tcPr>
            <w:tcW w:w="2500" w:type="pct"/>
            <w:shd w:val="clear" w:color="auto" w:fill="auto"/>
            <w:tcMar>
              <w:left w:w="0" w:type="dxa"/>
            </w:tcMar>
          </w:tcPr>
          <w:p w14:paraId="63EA61E6" w14:textId="77777777" w:rsidR="002734C2" w:rsidRDefault="002734C2" w:rsidP="00136126">
            <w:pPr>
              <w:pStyle w:val="Brdtextmedindrag"/>
            </w:pPr>
          </w:p>
        </w:tc>
        <w:tc>
          <w:tcPr>
            <w:tcW w:w="2500" w:type="pct"/>
            <w:shd w:val="clear" w:color="auto" w:fill="auto"/>
            <w:tcMar>
              <w:right w:w="0" w:type="dxa"/>
            </w:tcMar>
          </w:tcPr>
          <w:p w14:paraId="31BAAED7" w14:textId="77777777" w:rsidR="002734C2" w:rsidRDefault="002734C2" w:rsidP="00136126">
            <w:pPr>
              <w:pStyle w:val="Brdtextmedindrag"/>
            </w:pPr>
            <w:r w:rsidRPr="000A287A">
              <w:rPr>
                <w:i/>
              </w:rPr>
              <w:t>6.</w:t>
            </w:r>
            <w:r w:rsidRPr="0096289D">
              <w:t> </w:t>
            </w:r>
            <w:r w:rsidRPr="0096289D">
              <w:rPr>
                <w:i/>
              </w:rPr>
              <w:t>ett tjänstepensionsföretag</w:t>
            </w:r>
            <w:r w:rsidRPr="00DB7EF9">
              <w:rPr>
                <w:i/>
              </w:rPr>
              <w:t>,</w:t>
            </w:r>
          </w:p>
        </w:tc>
      </w:tr>
      <w:tr w:rsidR="002734C2" w14:paraId="761978ED" w14:textId="77777777" w:rsidTr="00136126">
        <w:tc>
          <w:tcPr>
            <w:tcW w:w="2500" w:type="pct"/>
            <w:shd w:val="clear" w:color="auto" w:fill="auto"/>
            <w:tcMar>
              <w:left w:w="0" w:type="dxa"/>
            </w:tcMar>
          </w:tcPr>
          <w:p w14:paraId="57E305D5" w14:textId="77777777" w:rsidR="002734C2" w:rsidRDefault="002734C2" w:rsidP="00136126">
            <w:pPr>
              <w:pStyle w:val="Brdtextmedindrag"/>
            </w:pPr>
            <w:r w:rsidRPr="000A287A">
              <w:rPr>
                <w:i/>
              </w:rPr>
              <w:t>6</w:t>
            </w:r>
            <w:r w:rsidRPr="0096289D">
              <w:t>. </w:t>
            </w:r>
            <w:r w:rsidRPr="000A287A">
              <w:t>en understödsförening</w:t>
            </w:r>
            <w:r w:rsidRPr="0096289D">
              <w:t>,</w:t>
            </w:r>
          </w:p>
        </w:tc>
        <w:tc>
          <w:tcPr>
            <w:tcW w:w="2500" w:type="pct"/>
            <w:shd w:val="clear" w:color="auto" w:fill="auto"/>
            <w:tcMar>
              <w:right w:w="0" w:type="dxa"/>
            </w:tcMar>
          </w:tcPr>
          <w:p w14:paraId="3B63935F" w14:textId="77777777" w:rsidR="002734C2" w:rsidRDefault="002734C2" w:rsidP="00136126">
            <w:pPr>
              <w:pStyle w:val="Brdtextmedindrag"/>
            </w:pPr>
            <w:r w:rsidRPr="000A287A">
              <w:rPr>
                <w:i/>
              </w:rPr>
              <w:t>7</w:t>
            </w:r>
            <w:r w:rsidRPr="0096289D">
              <w:t>. </w:t>
            </w:r>
            <w:r w:rsidRPr="000A287A">
              <w:t>en understödsförening</w:t>
            </w:r>
            <w:r w:rsidRPr="0096289D">
              <w:t>,</w:t>
            </w:r>
          </w:p>
        </w:tc>
      </w:tr>
      <w:tr w:rsidR="002734C2" w14:paraId="55356244" w14:textId="77777777" w:rsidTr="00136126">
        <w:tc>
          <w:tcPr>
            <w:tcW w:w="2500" w:type="pct"/>
            <w:shd w:val="clear" w:color="auto" w:fill="auto"/>
            <w:tcMar>
              <w:left w:w="0" w:type="dxa"/>
            </w:tcMar>
          </w:tcPr>
          <w:p w14:paraId="4A411EFF" w14:textId="77777777" w:rsidR="002734C2" w:rsidRDefault="002734C2" w:rsidP="00136126">
            <w:pPr>
              <w:pStyle w:val="Brdtextmedindrag"/>
            </w:pPr>
            <w:r w:rsidRPr="000A287A">
              <w:rPr>
                <w:i/>
              </w:rPr>
              <w:t>7</w:t>
            </w:r>
            <w:r w:rsidRPr="0096289D">
              <w:t>. </w:t>
            </w:r>
            <w:r w:rsidRPr="000A287A">
              <w:t>ett finansiellt institut enligt lagen (2004:297) om bank- och finansieringsrörelse</w:t>
            </w:r>
            <w:r w:rsidRPr="0096289D">
              <w:t>,</w:t>
            </w:r>
          </w:p>
        </w:tc>
        <w:tc>
          <w:tcPr>
            <w:tcW w:w="2500" w:type="pct"/>
            <w:shd w:val="clear" w:color="auto" w:fill="auto"/>
            <w:tcMar>
              <w:right w:w="0" w:type="dxa"/>
            </w:tcMar>
          </w:tcPr>
          <w:p w14:paraId="3F4F0310" w14:textId="77777777" w:rsidR="002734C2" w:rsidRDefault="002734C2" w:rsidP="00136126">
            <w:pPr>
              <w:pStyle w:val="Brdtextmedindrag"/>
            </w:pPr>
            <w:r w:rsidRPr="000A287A">
              <w:rPr>
                <w:i/>
              </w:rPr>
              <w:t>8</w:t>
            </w:r>
            <w:r w:rsidRPr="0096289D">
              <w:t>. </w:t>
            </w:r>
            <w:r w:rsidRPr="000A287A">
              <w:t>ett finansiellt institut enligt lagen (2004:297) om bank- och finansieringsrörelse</w:t>
            </w:r>
            <w:r w:rsidRPr="0096289D">
              <w:t>,</w:t>
            </w:r>
          </w:p>
        </w:tc>
      </w:tr>
      <w:tr w:rsidR="002734C2" w14:paraId="6AC3F44A" w14:textId="77777777" w:rsidTr="00136126">
        <w:tc>
          <w:tcPr>
            <w:tcW w:w="2500" w:type="pct"/>
            <w:shd w:val="clear" w:color="auto" w:fill="auto"/>
            <w:tcMar>
              <w:left w:w="0" w:type="dxa"/>
            </w:tcMar>
          </w:tcPr>
          <w:p w14:paraId="7C07A24A" w14:textId="77777777" w:rsidR="002734C2" w:rsidRDefault="002734C2" w:rsidP="00136126">
            <w:pPr>
              <w:pStyle w:val="Brdtextmedindrag"/>
            </w:pPr>
            <w:r w:rsidRPr="000A287A">
              <w:rPr>
                <w:i/>
              </w:rPr>
              <w:t>8</w:t>
            </w:r>
            <w:r w:rsidRPr="0096289D">
              <w:t>. </w:t>
            </w:r>
            <w:r w:rsidRPr="000A287A">
              <w:t>en värdepappersfond eller en alternativ investeringsfond</w:t>
            </w:r>
            <w:r w:rsidRPr="0096289D">
              <w:t>,</w:t>
            </w:r>
          </w:p>
        </w:tc>
        <w:tc>
          <w:tcPr>
            <w:tcW w:w="2500" w:type="pct"/>
            <w:shd w:val="clear" w:color="auto" w:fill="auto"/>
            <w:tcMar>
              <w:right w:w="0" w:type="dxa"/>
            </w:tcMar>
          </w:tcPr>
          <w:p w14:paraId="4BE9FE0C" w14:textId="77777777" w:rsidR="002734C2" w:rsidRDefault="002734C2" w:rsidP="00136126">
            <w:pPr>
              <w:pStyle w:val="Brdtextmedindrag"/>
            </w:pPr>
            <w:r w:rsidRPr="000A287A">
              <w:rPr>
                <w:i/>
              </w:rPr>
              <w:t>9</w:t>
            </w:r>
            <w:r w:rsidRPr="0096289D">
              <w:t>. </w:t>
            </w:r>
            <w:r w:rsidRPr="000A287A">
              <w:t>en värdepappersfond eller en alternativ investeringsfond</w:t>
            </w:r>
            <w:r w:rsidRPr="0096289D">
              <w:t>,</w:t>
            </w:r>
          </w:p>
        </w:tc>
      </w:tr>
      <w:tr w:rsidR="002734C2" w14:paraId="72C38691" w14:textId="77777777" w:rsidTr="00136126">
        <w:tc>
          <w:tcPr>
            <w:tcW w:w="2500" w:type="pct"/>
            <w:shd w:val="clear" w:color="auto" w:fill="auto"/>
            <w:tcMar>
              <w:left w:w="0" w:type="dxa"/>
            </w:tcMar>
          </w:tcPr>
          <w:p w14:paraId="7A7FA43B" w14:textId="77777777" w:rsidR="002734C2" w:rsidRDefault="002734C2" w:rsidP="00136126">
            <w:pPr>
              <w:pStyle w:val="Brdtextmedindrag"/>
            </w:pPr>
            <w:r w:rsidRPr="000A287A">
              <w:rPr>
                <w:i/>
              </w:rPr>
              <w:t>9</w:t>
            </w:r>
            <w:r w:rsidRPr="0096289D">
              <w:t>. </w:t>
            </w:r>
            <w:r w:rsidRPr="000A287A">
              <w:t>en pensionsfond</w:t>
            </w:r>
            <w:r w:rsidRPr="0096289D">
              <w:t>,</w:t>
            </w:r>
          </w:p>
        </w:tc>
        <w:tc>
          <w:tcPr>
            <w:tcW w:w="2500" w:type="pct"/>
            <w:shd w:val="clear" w:color="auto" w:fill="auto"/>
            <w:tcMar>
              <w:right w:w="0" w:type="dxa"/>
            </w:tcMar>
          </w:tcPr>
          <w:p w14:paraId="0DCC541D" w14:textId="77777777" w:rsidR="002734C2" w:rsidRDefault="002734C2" w:rsidP="00136126">
            <w:pPr>
              <w:pStyle w:val="Brdtextmedindrag"/>
            </w:pPr>
            <w:r w:rsidRPr="000A287A">
              <w:rPr>
                <w:i/>
              </w:rPr>
              <w:t>10</w:t>
            </w:r>
            <w:r w:rsidRPr="0096289D">
              <w:t>. </w:t>
            </w:r>
            <w:r w:rsidRPr="000A287A">
              <w:t>en pensionsfond</w:t>
            </w:r>
            <w:r w:rsidRPr="0096289D">
              <w:t>,</w:t>
            </w:r>
          </w:p>
        </w:tc>
      </w:tr>
      <w:tr w:rsidR="002734C2" w14:paraId="136AEA1D" w14:textId="77777777" w:rsidTr="00136126">
        <w:tc>
          <w:tcPr>
            <w:tcW w:w="2500" w:type="pct"/>
            <w:shd w:val="clear" w:color="auto" w:fill="auto"/>
            <w:tcMar>
              <w:left w:w="0" w:type="dxa"/>
            </w:tcMar>
          </w:tcPr>
          <w:p w14:paraId="520E650E" w14:textId="77777777" w:rsidR="002734C2" w:rsidRDefault="002734C2" w:rsidP="00136126">
            <w:pPr>
              <w:pStyle w:val="Brdtextmedindrag"/>
            </w:pPr>
            <w:r w:rsidRPr="000A287A">
              <w:rPr>
                <w:i/>
              </w:rPr>
              <w:t>10</w:t>
            </w:r>
            <w:r w:rsidRPr="0096289D">
              <w:t>. </w:t>
            </w:r>
            <w:r w:rsidRPr="000A287A">
              <w:t>ett landsting, en kommun eller en statlig myndighet</w:t>
            </w:r>
            <w:r w:rsidRPr="0096289D">
              <w:t>,</w:t>
            </w:r>
            <w:r w:rsidRPr="000A287A">
              <w:t xml:space="preserve"> eller</w:t>
            </w:r>
          </w:p>
        </w:tc>
        <w:tc>
          <w:tcPr>
            <w:tcW w:w="2500" w:type="pct"/>
            <w:shd w:val="clear" w:color="auto" w:fill="auto"/>
            <w:tcMar>
              <w:right w:w="0" w:type="dxa"/>
            </w:tcMar>
          </w:tcPr>
          <w:p w14:paraId="0D47B802" w14:textId="77777777" w:rsidR="002734C2" w:rsidRDefault="002734C2" w:rsidP="00136126">
            <w:pPr>
              <w:pStyle w:val="Brdtextmedindrag"/>
            </w:pPr>
            <w:r w:rsidRPr="000A287A">
              <w:rPr>
                <w:i/>
              </w:rPr>
              <w:t>11</w:t>
            </w:r>
            <w:r w:rsidRPr="0096289D">
              <w:t>. </w:t>
            </w:r>
            <w:r w:rsidRPr="000A287A">
              <w:t>ett landsting, en kommun eller en statlig myndighet, eller</w:t>
            </w:r>
          </w:p>
        </w:tc>
      </w:tr>
      <w:tr w:rsidR="002734C2" w14:paraId="6746F513" w14:textId="77777777" w:rsidTr="00136126">
        <w:tc>
          <w:tcPr>
            <w:tcW w:w="2500" w:type="pct"/>
            <w:shd w:val="clear" w:color="auto" w:fill="auto"/>
            <w:tcMar>
              <w:left w:w="0" w:type="dxa"/>
            </w:tcMar>
          </w:tcPr>
          <w:p w14:paraId="07A415A8" w14:textId="77777777" w:rsidR="002734C2" w:rsidRPr="00544C05" w:rsidRDefault="002734C2" w:rsidP="00136126">
            <w:pPr>
              <w:pStyle w:val="Brdtextmedindrag"/>
            </w:pPr>
            <w:r w:rsidRPr="000A287A">
              <w:rPr>
                <w:i/>
              </w:rPr>
              <w:t>11</w:t>
            </w:r>
            <w:r w:rsidRPr="0096289D">
              <w:t>. </w:t>
            </w:r>
            <w:r w:rsidRPr="000A287A">
              <w:t>en insättare som inte har identifierats enligt lagen (2017:630) om åtgärder mot penningtvätt och finansiering av terrorism</w:t>
            </w:r>
            <w:r w:rsidRPr="0096289D">
              <w:t>.</w:t>
            </w:r>
          </w:p>
        </w:tc>
        <w:tc>
          <w:tcPr>
            <w:tcW w:w="2500" w:type="pct"/>
            <w:shd w:val="clear" w:color="auto" w:fill="auto"/>
            <w:tcMar>
              <w:right w:w="0" w:type="dxa"/>
            </w:tcMar>
          </w:tcPr>
          <w:p w14:paraId="3CDF8D92" w14:textId="0CADE5E8" w:rsidR="002734C2" w:rsidRDefault="002734C2" w:rsidP="00136126">
            <w:pPr>
              <w:pStyle w:val="Brdtextmedindrag"/>
            </w:pPr>
            <w:r w:rsidRPr="00544C05">
              <w:rPr>
                <w:i/>
              </w:rPr>
              <w:t>12</w:t>
            </w:r>
            <w:r w:rsidRPr="000A287A">
              <w:t>. en insättare som inte har identifierats enligt lagen (2017:630) om åtgärder mot penningtvätt och finansiering av terrorism.</w:t>
            </w:r>
          </w:p>
        </w:tc>
      </w:tr>
    </w:tbl>
    <w:p w14:paraId="2834CE58" w14:textId="77777777" w:rsidR="002734C2" w:rsidRPr="00811E52" w:rsidRDefault="002734C2" w:rsidP="002734C2">
      <w:pPr>
        <w:pStyle w:val="Slutstreck"/>
      </w:pPr>
      <w:r w:rsidRPr="00811E52">
        <w:t>                      </w:t>
      </w:r>
    </w:p>
    <w:p w14:paraId="0CDCC3CA" w14:textId="77777777" w:rsidR="002734C2" w:rsidRDefault="002734C2" w:rsidP="0008096A">
      <w:pPr>
        <w:pStyle w:val="Brdtextmedindrag"/>
      </w:pPr>
      <w:r>
        <w:t>Denna lag träder i kraft den 15 december 2019.</w:t>
      </w:r>
    </w:p>
    <w:p w14:paraId="2F82B622" w14:textId="3912031F" w:rsidR="002734C2" w:rsidRDefault="002734C2" w:rsidP="009C61A6">
      <w:pPr>
        <w:pStyle w:val="Brdtextmedindrag"/>
      </w:pPr>
    </w:p>
    <w:p w14:paraId="030E83E6" w14:textId="3CD307AC" w:rsidR="002734C2" w:rsidRDefault="002734C2" w:rsidP="009C61A6">
      <w:pPr>
        <w:pStyle w:val="Brdtextmedindrag"/>
      </w:pPr>
    </w:p>
    <w:p w14:paraId="2024D796" w14:textId="77777777" w:rsidR="002734C2" w:rsidRDefault="002734C2" w:rsidP="009C61A6">
      <w:pPr>
        <w:pStyle w:val="Brdtextmedindrag"/>
        <w:sectPr w:rsidR="002734C2" w:rsidSect="002734C2">
          <w:footnotePr>
            <w:numRestart w:val="eachSect"/>
          </w:footnotePr>
          <w:pgSz w:w="9356" w:h="13721" w:code="9"/>
          <w:pgMar w:top="794" w:right="2438" w:bottom="1191" w:left="1021" w:header="0" w:footer="709" w:gutter="0"/>
          <w:cols w:space="708"/>
          <w:titlePg/>
          <w:docGrid w:linePitch="360"/>
        </w:sectPr>
      </w:pPr>
    </w:p>
    <w:p w14:paraId="373AB417" w14:textId="77777777" w:rsidR="002734C2" w:rsidRDefault="002734C2" w:rsidP="000A31EC">
      <w:pPr>
        <w:pStyle w:val="Rubrik2"/>
        <w:spacing w:before="0"/>
      </w:pPr>
      <w:bookmarkStart w:id="124" w:name="_Toc11152987"/>
      <w:bookmarkStart w:id="125" w:name="_Toc11166844"/>
      <w:bookmarkStart w:id="126" w:name="_Toc11167380"/>
      <w:bookmarkStart w:id="127" w:name="_Toc11168817"/>
      <w:bookmarkStart w:id="128" w:name="_Toc11845770"/>
      <w:bookmarkStart w:id="129" w:name="_Toc12611569"/>
      <w:bookmarkStart w:id="130" w:name="_Toc12624836"/>
      <w:bookmarkStart w:id="131" w:name="_Toc12627325"/>
      <w:bookmarkStart w:id="132" w:name="_Toc12630215"/>
      <w:bookmarkStart w:id="133" w:name="_Toc12632710"/>
      <w:bookmarkStart w:id="134" w:name="_Toc17902782"/>
      <w:r>
        <w:lastRenderedPageBreak/>
        <w:t>Förslag till lag om ändring i lagen (1996:764) om företagsrekonstruktion</w:t>
      </w:r>
      <w:bookmarkEnd w:id="124"/>
      <w:bookmarkEnd w:id="125"/>
      <w:bookmarkEnd w:id="126"/>
      <w:bookmarkEnd w:id="127"/>
      <w:bookmarkEnd w:id="128"/>
      <w:bookmarkEnd w:id="129"/>
      <w:bookmarkEnd w:id="130"/>
      <w:bookmarkEnd w:id="131"/>
      <w:bookmarkEnd w:id="132"/>
      <w:bookmarkEnd w:id="133"/>
      <w:bookmarkEnd w:id="134"/>
    </w:p>
    <w:p w14:paraId="621BAAB9" w14:textId="77777777" w:rsidR="002734C2" w:rsidRDefault="002734C2" w:rsidP="002734C2">
      <w:pPr>
        <w:pStyle w:val="Brdtext"/>
      </w:pPr>
      <w:r>
        <w:t>Härigenom föreskrivs att 1 kap. 3 § lagen (1996:764) om företags</w:t>
      </w:r>
      <w:r>
        <w:softHyphen/>
        <w:t>rekonstruktion ska ha följande lydelse.</w:t>
      </w:r>
    </w:p>
    <w:p w14:paraId="5A716947"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4835DB95" w14:textId="77777777" w:rsidTr="00136126">
        <w:tc>
          <w:tcPr>
            <w:tcW w:w="2500" w:type="pct"/>
            <w:shd w:val="clear" w:color="auto" w:fill="auto"/>
            <w:tcMar>
              <w:left w:w="0" w:type="dxa"/>
            </w:tcMar>
          </w:tcPr>
          <w:p w14:paraId="4BE09C1D"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02D1DDC7" w14:textId="77777777" w:rsidR="002734C2" w:rsidRPr="005B0E77" w:rsidRDefault="002734C2" w:rsidP="00136126">
            <w:pPr>
              <w:pStyle w:val="Brdtext"/>
              <w:rPr>
                <w:i/>
              </w:rPr>
            </w:pPr>
            <w:r w:rsidRPr="005B0E77">
              <w:rPr>
                <w:i/>
              </w:rPr>
              <w:t>Föreslagen lydelse</w:t>
            </w:r>
          </w:p>
        </w:tc>
      </w:tr>
    </w:tbl>
    <w:p w14:paraId="5535B720" w14:textId="77777777" w:rsidR="002734C2" w:rsidRDefault="002734C2" w:rsidP="002734C2">
      <w:pPr>
        <w:pStyle w:val="Brdtext"/>
        <w:spacing w:before="230"/>
        <w:jc w:val="center"/>
        <w:rPr>
          <w:b/>
        </w:rPr>
      </w:pPr>
      <w:r>
        <w:rPr>
          <w:b/>
        </w:rPr>
        <w:t>1 kap.</w:t>
      </w:r>
    </w:p>
    <w:p w14:paraId="08BF28DC" w14:textId="77777777" w:rsidR="002734C2" w:rsidRDefault="002734C2" w:rsidP="002734C2">
      <w:pPr>
        <w:pStyle w:val="Brdtext"/>
        <w:jc w:val="center"/>
      </w:pPr>
      <w:r>
        <w:t>3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2734C2" w14:paraId="1ABDECA3" w14:textId="77777777" w:rsidTr="00136126">
        <w:tc>
          <w:tcPr>
            <w:tcW w:w="2500" w:type="pct"/>
            <w:shd w:val="clear" w:color="auto" w:fill="auto"/>
            <w:tcMar>
              <w:left w:w="0" w:type="dxa"/>
            </w:tcMar>
          </w:tcPr>
          <w:p w14:paraId="288F386B" w14:textId="0659AD7B" w:rsidR="002734C2" w:rsidRDefault="002734C2" w:rsidP="00136126">
            <w:pPr>
              <w:pStyle w:val="Brdtextmedindrag"/>
            </w:pPr>
            <w:r>
              <w:t>Bestämmelserna i denna lag om gäldenär gäller inte bankaktie</w:t>
            </w:r>
            <w:r>
              <w:softHyphen/>
              <w:t>bolag, sparbank, medlemsbank, kreditmarknadsföretag, försäk</w:t>
            </w:r>
            <w:r w:rsidR="00DB0459">
              <w:softHyphen/>
            </w:r>
            <w:r>
              <w:t>ringsföretag, värdepappers</w:t>
            </w:r>
            <w:r>
              <w:softHyphen/>
              <w:t>bolag, clearingorganisation och värde</w:t>
            </w:r>
            <w:r>
              <w:softHyphen/>
              <w:t>papperscentral.</w:t>
            </w:r>
          </w:p>
        </w:tc>
        <w:tc>
          <w:tcPr>
            <w:tcW w:w="2500" w:type="pct"/>
            <w:shd w:val="clear" w:color="auto" w:fill="auto"/>
            <w:tcMar>
              <w:right w:w="0" w:type="dxa"/>
            </w:tcMar>
          </w:tcPr>
          <w:p w14:paraId="19743910" w14:textId="77777777" w:rsidR="002734C2" w:rsidRDefault="002734C2" w:rsidP="00136126">
            <w:pPr>
              <w:pStyle w:val="Brdtextmedindrag"/>
            </w:pPr>
            <w:r>
              <w:t>Bestämmelserna i denna lag om gäldenär gäller inte bankaktie</w:t>
            </w:r>
            <w:r>
              <w:softHyphen/>
              <w:t>bolag, sparbank, medlemsbank, kreditmarknadsföretag, försäk</w:t>
            </w:r>
            <w:r>
              <w:softHyphen/>
              <w:t>rings</w:t>
            </w:r>
            <w:r>
              <w:softHyphen/>
              <w:t>företag,</w:t>
            </w:r>
            <w:r>
              <w:rPr>
                <w:i/>
              </w:rPr>
              <w:t xml:space="preserve"> tjänste</w:t>
            </w:r>
            <w:r>
              <w:rPr>
                <w:i/>
              </w:rPr>
              <w:softHyphen/>
              <w:t>pensions-företag,</w:t>
            </w:r>
            <w:r>
              <w:t xml:space="preserve"> värde</w:t>
            </w:r>
            <w:r>
              <w:softHyphen/>
              <w:t>pappersbolag, clear</w:t>
            </w:r>
            <w:r>
              <w:softHyphen/>
              <w:t>ingorganisation och värde</w:t>
            </w:r>
            <w:r>
              <w:softHyphen/>
              <w:t>papperscentral.</w:t>
            </w:r>
          </w:p>
        </w:tc>
      </w:tr>
    </w:tbl>
    <w:p w14:paraId="032BEA2F" w14:textId="77777777" w:rsidR="002734C2" w:rsidRDefault="002734C2" w:rsidP="002734C2">
      <w:pPr>
        <w:pStyle w:val="Brdtextmedindrag"/>
      </w:pPr>
      <w:r>
        <w:t>Bestämmelserna avser inte heller sådana gäldenärer i vars verksamhet staten, en kommun, ett landsting, ett kommunalförbund, en församling eller en kyrklig samfällighet har ett bestämmande inflytande.</w:t>
      </w:r>
    </w:p>
    <w:p w14:paraId="46C3ACB2" w14:textId="77777777" w:rsidR="002734C2" w:rsidRDefault="002734C2" w:rsidP="002734C2">
      <w:pPr>
        <w:pStyle w:val="Brdtextmedindrag"/>
      </w:pPr>
      <w:r>
        <w:t>Bestämmelserna i denna lag om gäldenär gäller inte heller ett finansiellt institut eller holdingföretag som är försatt i resolution enligt lagen (2015:1016) om resolution.</w:t>
      </w:r>
    </w:p>
    <w:p w14:paraId="5BC4F52B" w14:textId="77777777" w:rsidR="002734C2" w:rsidRPr="00811E52" w:rsidRDefault="002734C2" w:rsidP="002734C2">
      <w:pPr>
        <w:pStyle w:val="Slutstreck"/>
      </w:pPr>
      <w:r w:rsidRPr="00811E52">
        <w:t>                      </w:t>
      </w:r>
    </w:p>
    <w:p w14:paraId="2DFE4E8F" w14:textId="77777777" w:rsidR="002734C2" w:rsidRDefault="002734C2" w:rsidP="00CD2B1A">
      <w:pPr>
        <w:pStyle w:val="Brdtextmedindrag"/>
      </w:pPr>
      <w:r>
        <w:t>Denna lag träder i kraft den 15 december 2019.</w:t>
      </w:r>
    </w:p>
    <w:p w14:paraId="06DA1B25" w14:textId="18C15BAF" w:rsidR="002734C2" w:rsidRDefault="002734C2" w:rsidP="009C61A6">
      <w:pPr>
        <w:pStyle w:val="Brdtextmedindrag"/>
      </w:pPr>
    </w:p>
    <w:p w14:paraId="4CE7153A" w14:textId="7711FA5E" w:rsidR="002734C2" w:rsidRDefault="002734C2" w:rsidP="009C61A6">
      <w:pPr>
        <w:pStyle w:val="Brdtextmedindrag"/>
      </w:pPr>
    </w:p>
    <w:p w14:paraId="6E835ECA" w14:textId="77777777" w:rsidR="002734C2" w:rsidRDefault="002734C2" w:rsidP="009C61A6">
      <w:pPr>
        <w:pStyle w:val="Brdtextmedindrag"/>
        <w:sectPr w:rsidR="002734C2" w:rsidSect="002734C2">
          <w:headerReference w:type="first" r:id="rId27"/>
          <w:footnotePr>
            <w:numRestart w:val="eachSect"/>
          </w:footnotePr>
          <w:pgSz w:w="9356" w:h="13721" w:code="9"/>
          <w:pgMar w:top="794" w:right="2438" w:bottom="1191" w:left="1021" w:header="0" w:footer="709" w:gutter="0"/>
          <w:cols w:space="708"/>
          <w:titlePg/>
          <w:docGrid w:linePitch="360"/>
        </w:sectPr>
      </w:pPr>
    </w:p>
    <w:p w14:paraId="34212666" w14:textId="77777777" w:rsidR="002734C2" w:rsidRPr="00AC720E" w:rsidRDefault="002734C2" w:rsidP="000A31EC">
      <w:pPr>
        <w:pStyle w:val="Rubrik2"/>
        <w:spacing w:before="0"/>
      </w:pPr>
      <w:bookmarkStart w:id="135" w:name="_Toc11152988"/>
      <w:bookmarkStart w:id="136" w:name="_Toc11166845"/>
      <w:bookmarkStart w:id="137" w:name="_Toc11167381"/>
      <w:bookmarkStart w:id="138" w:name="_Toc11168818"/>
      <w:bookmarkStart w:id="139" w:name="_Toc11845771"/>
      <w:bookmarkStart w:id="140" w:name="_Toc12611570"/>
      <w:bookmarkStart w:id="141" w:name="_Toc12624837"/>
      <w:bookmarkStart w:id="142" w:name="_Toc12627326"/>
      <w:bookmarkStart w:id="143" w:name="_Toc12630216"/>
      <w:bookmarkStart w:id="144" w:name="_Toc12632711"/>
      <w:bookmarkStart w:id="145" w:name="_Toc17902783"/>
      <w:r w:rsidRPr="000A31EC">
        <w:lastRenderedPageBreak/>
        <w:t>Förslag</w:t>
      </w:r>
      <w:r>
        <w:t xml:space="preserve"> till lag om ändring i lagen (1998:293) om utländska försäkringsgivares och tjänstepensionsinstituts verksamhet i Sverige</w:t>
      </w:r>
      <w:bookmarkEnd w:id="135"/>
      <w:bookmarkEnd w:id="136"/>
      <w:bookmarkEnd w:id="137"/>
      <w:bookmarkEnd w:id="138"/>
      <w:bookmarkEnd w:id="139"/>
      <w:bookmarkEnd w:id="140"/>
      <w:bookmarkEnd w:id="141"/>
      <w:bookmarkEnd w:id="142"/>
      <w:bookmarkEnd w:id="143"/>
      <w:bookmarkEnd w:id="144"/>
      <w:bookmarkEnd w:id="145"/>
    </w:p>
    <w:p w14:paraId="76CAD95D" w14:textId="77777777" w:rsidR="002734C2" w:rsidRPr="00410381" w:rsidRDefault="002734C2" w:rsidP="002734C2">
      <w:pPr>
        <w:pStyle w:val="Brdtext"/>
      </w:pPr>
      <w:r w:rsidRPr="00410381">
        <w:t>Härigenom föreskrivs</w:t>
      </w:r>
      <w:r>
        <w:rPr>
          <w:rStyle w:val="Fotnotsreferens"/>
        </w:rPr>
        <w:footnoteReference w:id="16"/>
      </w:r>
      <w:r w:rsidRPr="00410381">
        <w:t xml:space="preserve"> </w:t>
      </w:r>
      <w:r w:rsidRPr="005F7900">
        <w:t xml:space="preserve">i fråga om </w:t>
      </w:r>
      <w:r w:rsidRPr="00410381">
        <w:t xml:space="preserve">lagen (1998:293) om utländska försäkringsgivares och </w:t>
      </w:r>
      <w:r>
        <w:t>tjänstepensionsinstitut</w:t>
      </w:r>
      <w:r w:rsidRPr="00410381">
        <w:t>s verksamhet i Sverige</w:t>
      </w:r>
      <w:r>
        <w:rPr>
          <w:rStyle w:val="Fotnotsreferens"/>
        </w:rPr>
        <w:footnoteReference w:id="17"/>
      </w:r>
    </w:p>
    <w:p w14:paraId="5F01BB78" w14:textId="39610400" w:rsidR="002734C2" w:rsidRPr="00410381" w:rsidRDefault="002734C2" w:rsidP="002734C2">
      <w:pPr>
        <w:pStyle w:val="Brdtextmedindrag"/>
      </w:pPr>
      <w:r w:rsidRPr="00410381">
        <w:rPr>
          <w:i/>
        </w:rPr>
        <w:t>dels</w:t>
      </w:r>
      <w:r>
        <w:t> </w:t>
      </w:r>
      <w:r w:rsidRPr="00410381">
        <w:t>att 1</w:t>
      </w:r>
      <w:r>
        <w:t> kap.</w:t>
      </w:r>
      <w:r w:rsidRPr="00410381">
        <w:t xml:space="preserve"> 5</w:t>
      </w:r>
      <w:r>
        <w:t>–7</w:t>
      </w:r>
      <w:r w:rsidR="008B3D80">
        <w:t> </w:t>
      </w:r>
      <w:r>
        <w:t>§§</w:t>
      </w:r>
      <w:r w:rsidRPr="00410381">
        <w:t>, 2</w:t>
      </w:r>
      <w:r>
        <w:t> kap.</w:t>
      </w:r>
      <w:r w:rsidRPr="00410381">
        <w:t xml:space="preserve"> 1 a</w:t>
      </w:r>
      <w:r>
        <w:t>–</w:t>
      </w:r>
      <w:r w:rsidRPr="00410381">
        <w:t>3</w:t>
      </w:r>
      <w:r>
        <w:t> §</w:t>
      </w:r>
      <w:r w:rsidRPr="00410381">
        <w:t>§</w:t>
      </w:r>
      <w:r>
        <w:t>, 3 kap. 2 och 6 §§, 8 kap. 1 b §</w:t>
      </w:r>
      <w:r w:rsidRPr="00410381">
        <w:t xml:space="preserve"> </w:t>
      </w:r>
      <w:r>
        <w:t xml:space="preserve">och 9 kap. 1 och 4 §§ </w:t>
      </w:r>
      <w:r w:rsidRPr="00410381">
        <w:t xml:space="preserve">ska ha följande lydelse, </w:t>
      </w:r>
    </w:p>
    <w:p w14:paraId="6081E001" w14:textId="59E3564E" w:rsidR="002734C2" w:rsidRDefault="002734C2" w:rsidP="002734C2">
      <w:pPr>
        <w:pStyle w:val="Brdtextmedindrag"/>
      </w:pPr>
      <w:r w:rsidRPr="00410381">
        <w:rPr>
          <w:i/>
        </w:rPr>
        <w:t>dels</w:t>
      </w:r>
      <w:r>
        <w:t> </w:t>
      </w:r>
      <w:r w:rsidRPr="00410381">
        <w:t xml:space="preserve">att det ska införas </w:t>
      </w:r>
      <w:r>
        <w:t>elva</w:t>
      </w:r>
      <w:r w:rsidRPr="00410381">
        <w:t xml:space="preserve"> nya paragrafer, </w:t>
      </w:r>
      <w:r>
        <w:t xml:space="preserve">8 kap. 6 §, </w:t>
      </w:r>
      <w:r w:rsidRPr="00410381">
        <w:t>9</w:t>
      </w:r>
      <w:r>
        <w:t> </w:t>
      </w:r>
      <w:r w:rsidRPr="00A2140E">
        <w:t>kap. 9</w:t>
      </w:r>
      <w:r w:rsidRPr="000A7C2D">
        <w:t>–17</w:t>
      </w:r>
      <w:r w:rsidRPr="00A2140E">
        <w:t> §§</w:t>
      </w:r>
      <w:r>
        <w:t xml:space="preserve"> och 10 kap. 4 b §, och närmast före 9</w:t>
      </w:r>
      <w:r w:rsidR="008B3D80">
        <w:t> </w:t>
      </w:r>
      <w:r>
        <w:t xml:space="preserve">kap. 9 § och 10 kap. 4 b § nya rubriker </w:t>
      </w:r>
      <w:r w:rsidRPr="00410381">
        <w:t>av följande lydelse</w:t>
      </w:r>
      <w:r>
        <w:t>,</w:t>
      </w:r>
    </w:p>
    <w:p w14:paraId="717B7867" w14:textId="2D422354" w:rsidR="002734C2" w:rsidRDefault="002734C2" w:rsidP="002734C2">
      <w:pPr>
        <w:pStyle w:val="Brdtextmedindrag"/>
      </w:pPr>
      <w:r w:rsidRPr="003801A4">
        <w:rPr>
          <w:i/>
        </w:rPr>
        <w:t>dels</w:t>
      </w:r>
      <w:r w:rsidR="008B3D80">
        <w:t> </w:t>
      </w:r>
      <w:r>
        <w:t>att det närmast före 10 kap. 4 a</w:t>
      </w:r>
      <w:r w:rsidR="008B3D80">
        <w:t> </w:t>
      </w:r>
      <w:r>
        <w:t>§ ska införas en ny rubrik som ska lyda ”</w:t>
      </w:r>
      <w:r w:rsidRPr="007520C3">
        <w:t>Förordnande om att ett beslut ska gälla omedelbart</w:t>
      </w:r>
      <w:r>
        <w:t>”.</w:t>
      </w:r>
    </w:p>
    <w:p w14:paraId="28C6F2CB"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3578EB3A" w14:textId="77777777" w:rsidTr="00136126">
        <w:tc>
          <w:tcPr>
            <w:tcW w:w="2500" w:type="pct"/>
            <w:shd w:val="clear" w:color="auto" w:fill="auto"/>
            <w:tcMar>
              <w:left w:w="0" w:type="dxa"/>
            </w:tcMar>
          </w:tcPr>
          <w:p w14:paraId="735D1475"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54E6CDFB" w14:textId="77777777" w:rsidR="002734C2" w:rsidRPr="005B0E77" w:rsidRDefault="002734C2" w:rsidP="00136126">
            <w:pPr>
              <w:pStyle w:val="Brdtext"/>
              <w:rPr>
                <w:i/>
              </w:rPr>
            </w:pPr>
            <w:r w:rsidRPr="005B0E77">
              <w:rPr>
                <w:i/>
              </w:rPr>
              <w:t>Föreslagen lydelse</w:t>
            </w:r>
          </w:p>
        </w:tc>
      </w:tr>
    </w:tbl>
    <w:p w14:paraId="7AE4F020" w14:textId="77777777" w:rsidR="002734C2" w:rsidRDefault="002734C2" w:rsidP="002734C2">
      <w:pPr>
        <w:pStyle w:val="Brdtext"/>
        <w:spacing w:before="230"/>
        <w:jc w:val="center"/>
        <w:rPr>
          <w:b/>
        </w:rPr>
      </w:pPr>
      <w:r>
        <w:rPr>
          <w:b/>
        </w:rPr>
        <w:t>1 kap.</w:t>
      </w:r>
    </w:p>
    <w:p w14:paraId="3BDCF695" w14:textId="77777777" w:rsidR="002734C2" w:rsidRDefault="002734C2" w:rsidP="002734C2">
      <w:pPr>
        <w:pStyle w:val="Brdtext"/>
        <w:jc w:val="center"/>
      </w:pPr>
      <w:r>
        <w:t>5 §</w:t>
      </w:r>
      <w:r>
        <w:rPr>
          <w:rStyle w:val="Fotnotsreferens"/>
        </w:rPr>
        <w:footnoteReference w:id="18"/>
      </w:r>
    </w:p>
    <w:p w14:paraId="26EC8ED1" w14:textId="77777777" w:rsidR="002734C2" w:rsidRDefault="002734C2" w:rsidP="002734C2">
      <w:pPr>
        <w:pStyle w:val="Brdtextmedindrag"/>
      </w:pPr>
      <w:r>
        <w:t>I denna lag avses med</w:t>
      </w:r>
    </w:p>
    <w:p w14:paraId="5C2FB5DA" w14:textId="77777777" w:rsidR="002734C2" w:rsidRDefault="002734C2" w:rsidP="002734C2">
      <w:pPr>
        <w:pStyle w:val="Brdtextmedindrag"/>
      </w:pPr>
      <w:r>
        <w:t>1. </w:t>
      </w:r>
      <w:r w:rsidRPr="00EA7CA6">
        <w:rPr>
          <w:i/>
        </w:rPr>
        <w:t>EES-försäkringsgivare</w:t>
      </w:r>
      <w:r>
        <w:t xml:space="preserve">: utländsk försäkringsgivare vars hemland hör till Europeiska ekonomiska samarbetsområdet (EES) och vars verksamhet inom EES står under finansiell tillsyn endast av den behöriga myndigheten i hemlandet, </w:t>
      </w:r>
    </w:p>
    <w:p w14:paraId="2D604270" w14:textId="77777777" w:rsidR="002734C2" w:rsidRDefault="002734C2" w:rsidP="002734C2">
      <w:pPr>
        <w:pStyle w:val="Brdtextmedindrag"/>
      </w:pPr>
      <w:r>
        <w:t>2. </w:t>
      </w:r>
      <w:r w:rsidRPr="00EA7CA6">
        <w:rPr>
          <w:i/>
        </w:rPr>
        <w:t>försäkringsgivare från tredje land</w:t>
      </w:r>
      <w:r>
        <w:t>: annan utländsk försäkringsgivare än EES-försäkringsgivare som enligt sitt hemlands lag är en juridisk person,</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76E1980A" w14:textId="77777777" w:rsidTr="00136126">
        <w:tc>
          <w:tcPr>
            <w:tcW w:w="2500" w:type="pct"/>
            <w:shd w:val="clear" w:color="auto" w:fill="auto"/>
            <w:tcMar>
              <w:left w:w="0" w:type="dxa"/>
            </w:tcMar>
          </w:tcPr>
          <w:p w14:paraId="60E19F26" w14:textId="77777777" w:rsidR="002734C2" w:rsidRDefault="002734C2" w:rsidP="00136126">
            <w:pPr>
              <w:pStyle w:val="Brdtextmedindrag"/>
            </w:pPr>
            <w:r>
              <w:t>3. </w:t>
            </w:r>
            <w:r w:rsidRPr="00EA7CA6">
              <w:rPr>
                <w:i/>
                <w:u w:val="single"/>
              </w:rPr>
              <w:t>utländskt tjänstepensions</w:t>
            </w:r>
            <w:r w:rsidRPr="00EA7CA6">
              <w:rPr>
                <w:i/>
                <w:u w:val="single"/>
              </w:rPr>
              <w:softHyphen/>
              <w:t>institut</w:t>
            </w:r>
            <w:r>
              <w:t xml:space="preserve">: utländskt institut vars </w:t>
            </w:r>
            <w:r w:rsidRPr="006312F7">
              <w:t>hemland hör till EES och som utan att vara försäkringsgivare enligt denna lag</w:t>
            </w:r>
            <w:r w:rsidRPr="004461FA">
              <w:rPr>
                <w:i/>
              </w:rPr>
              <w:t xml:space="preserve"> </w:t>
            </w:r>
            <w:r>
              <w:t>omfattas av Europa</w:t>
            </w:r>
            <w:r>
              <w:softHyphen/>
              <w:t xml:space="preserve">parlamentets och rådets direktiv </w:t>
            </w:r>
            <w:r w:rsidRPr="00473D63">
              <w:rPr>
                <w:i/>
              </w:rPr>
              <w:t>2003/41/EG</w:t>
            </w:r>
            <w:r>
              <w:t xml:space="preserve"> av den </w:t>
            </w:r>
            <w:r w:rsidRPr="00473D63">
              <w:rPr>
                <w:i/>
              </w:rPr>
              <w:t>3</w:t>
            </w:r>
            <w:r>
              <w:rPr>
                <w:i/>
              </w:rPr>
              <w:t> </w:t>
            </w:r>
            <w:r w:rsidRPr="00473D63">
              <w:rPr>
                <w:i/>
              </w:rPr>
              <w:t>juni 2003</w:t>
            </w:r>
            <w:r>
              <w:t xml:space="preserve"> om verksamhet i och tillsyn över tjänstepen</w:t>
            </w:r>
            <w:r>
              <w:softHyphen/>
              <w:t>sionsinstitut,</w:t>
            </w:r>
          </w:p>
        </w:tc>
        <w:tc>
          <w:tcPr>
            <w:tcW w:w="2500" w:type="pct"/>
            <w:shd w:val="clear" w:color="auto" w:fill="auto"/>
            <w:tcMar>
              <w:right w:w="0" w:type="dxa"/>
            </w:tcMar>
          </w:tcPr>
          <w:p w14:paraId="4AA35430" w14:textId="77777777" w:rsidR="002734C2" w:rsidRDefault="002734C2" w:rsidP="00136126">
            <w:pPr>
              <w:pStyle w:val="Brdtextmedindrag"/>
            </w:pPr>
            <w:r>
              <w:t>3. </w:t>
            </w:r>
            <w:r w:rsidRPr="00EA7CA6">
              <w:rPr>
                <w:i/>
                <w:u w:val="single"/>
              </w:rPr>
              <w:t>utländskt tjänstepensions</w:t>
            </w:r>
            <w:r w:rsidRPr="00EA7CA6">
              <w:rPr>
                <w:i/>
                <w:u w:val="single"/>
              </w:rPr>
              <w:softHyphen/>
              <w:t>institut</w:t>
            </w:r>
            <w:r>
              <w:t xml:space="preserve">: utländskt institut vars </w:t>
            </w:r>
            <w:r w:rsidRPr="006312F7">
              <w:t>hemland hör till EES och som utan att vara försäkringsgivare enligt denna lag omfattas</w:t>
            </w:r>
            <w:r>
              <w:t xml:space="preserve"> av Europa</w:t>
            </w:r>
            <w:r>
              <w:softHyphen/>
              <w:t xml:space="preserve">parlamentets och rådets direktiv </w:t>
            </w:r>
            <w:r w:rsidRPr="000A7C2D">
              <w:rPr>
                <w:i/>
              </w:rPr>
              <w:t>(EU)</w:t>
            </w:r>
            <w:r>
              <w:t xml:space="preserve"> </w:t>
            </w:r>
            <w:r w:rsidRPr="00473D63">
              <w:rPr>
                <w:i/>
              </w:rPr>
              <w:t>2016/2341</w:t>
            </w:r>
            <w:r>
              <w:t xml:space="preserve"> av den </w:t>
            </w:r>
            <w:r w:rsidRPr="00473D63">
              <w:rPr>
                <w:i/>
              </w:rPr>
              <w:t>14</w:t>
            </w:r>
            <w:r>
              <w:rPr>
                <w:i/>
              </w:rPr>
              <w:t> </w:t>
            </w:r>
            <w:r w:rsidRPr="00473D63">
              <w:rPr>
                <w:i/>
              </w:rPr>
              <w:t>december 2016</w:t>
            </w:r>
            <w:r>
              <w:t xml:space="preserve"> om verksamhet i och tillsyn över tjänstepensions</w:t>
            </w:r>
            <w:r>
              <w:softHyphen/>
              <w:t>institut</w:t>
            </w:r>
            <w:r>
              <w:rPr>
                <w:i/>
              </w:rPr>
              <w:t>, i den ursprungliga lydelsen</w:t>
            </w:r>
            <w:r>
              <w:t>,</w:t>
            </w:r>
          </w:p>
        </w:tc>
      </w:tr>
    </w:tbl>
    <w:p w14:paraId="4792B955" w14:textId="77777777" w:rsidR="002734C2" w:rsidRPr="00FF2EAC" w:rsidRDefault="002734C2" w:rsidP="002734C2">
      <w:pPr>
        <w:pStyle w:val="Brdtextmedindrag"/>
      </w:pPr>
      <w:r w:rsidRPr="00FF2EAC">
        <w:t>4. </w:t>
      </w:r>
      <w:r w:rsidRPr="00EA7CA6">
        <w:rPr>
          <w:i/>
        </w:rPr>
        <w:t>hemland</w:t>
      </w:r>
      <w:r w:rsidRPr="00FF2EAC">
        <w:t xml:space="preserve">: det land där försäkringsgivaren eller det utländska </w:t>
      </w:r>
      <w:r>
        <w:t>tjänstepensionsinstitut</w:t>
      </w:r>
      <w:r w:rsidRPr="00FF2EAC">
        <w:t xml:space="preserve">et har sitt säte och, när det gäller försäkringsgivaren i en försäkringssammanslutning, det land där sammanslutningens ledning finns, </w:t>
      </w:r>
    </w:p>
    <w:p w14:paraId="62DCDBE7" w14:textId="77777777" w:rsidR="002734C2" w:rsidRDefault="002734C2" w:rsidP="002734C2">
      <w:pPr>
        <w:pStyle w:val="Brdtextmedindrag"/>
      </w:pPr>
      <w:r w:rsidRPr="00FF2EAC">
        <w:t>5. </w:t>
      </w:r>
      <w:r w:rsidRPr="00EA7CA6">
        <w:rPr>
          <w:i/>
        </w:rPr>
        <w:t>behörig myndighet</w:t>
      </w:r>
      <w:r w:rsidRPr="00FF2EAC">
        <w:t xml:space="preserve">: den nationella myndighet utomlands som enligt lag eller annan författning har behörighet att utöva tillsyn över EES-försäkringsgivare, utländskt </w:t>
      </w:r>
      <w:r>
        <w:t>tjänstepensionsinstitut</w:t>
      </w:r>
      <w:r w:rsidRPr="00FF2EAC">
        <w:t xml:space="preserve"> eller försäkringsgivare från tredje land.</w:t>
      </w:r>
    </w:p>
    <w:p w14:paraId="4DED0795" w14:textId="77777777" w:rsidR="002734C2" w:rsidRDefault="002734C2" w:rsidP="002734C2">
      <w:pPr>
        <w:pStyle w:val="Brdtextmedindrag"/>
      </w:pPr>
      <w:r>
        <w:lastRenderedPageBreak/>
        <w:t>Bestämmelserna i 2 och 3 kap. i denna lag tillämpas på EES- försäkringsgivare och bestämmelserna i 4–7 kap. på försäkringsgivare från tredje land. Bestämmelserna i 8–10 kap. gäller både EES-försäk</w:t>
      </w:r>
      <w:r>
        <w:softHyphen/>
        <w:t>ringsgivare och försäkringsgivare från tredje land.</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57435F9E" w14:textId="77777777" w:rsidTr="00136126">
        <w:tc>
          <w:tcPr>
            <w:tcW w:w="2500" w:type="pct"/>
            <w:shd w:val="clear" w:color="auto" w:fill="auto"/>
            <w:tcMar>
              <w:left w:w="0" w:type="dxa"/>
            </w:tcMar>
          </w:tcPr>
          <w:p w14:paraId="1948B0BA" w14:textId="77777777" w:rsidR="002734C2" w:rsidRDefault="002734C2" w:rsidP="00136126">
            <w:pPr>
              <w:pStyle w:val="Brdtextmedindrag"/>
            </w:pPr>
            <w:r w:rsidRPr="004461FA">
              <w:t xml:space="preserve">För utländska </w:t>
            </w:r>
            <w:r>
              <w:t>tjänstepen</w:t>
            </w:r>
            <w:r>
              <w:softHyphen/>
              <w:t>sions</w:t>
            </w:r>
            <w:r>
              <w:softHyphen/>
              <w:t>institut</w:t>
            </w:r>
            <w:r w:rsidRPr="004461FA">
              <w:t xml:space="preserve"> gäller bestämmelserna i 2, 3, 8 och 10</w:t>
            </w:r>
            <w:r>
              <w:t> kap.</w:t>
            </w:r>
            <w:r w:rsidRPr="004461FA">
              <w:t xml:space="preserve"> i tillämpliga delar.</w:t>
            </w:r>
          </w:p>
        </w:tc>
        <w:tc>
          <w:tcPr>
            <w:tcW w:w="2500" w:type="pct"/>
            <w:shd w:val="clear" w:color="auto" w:fill="auto"/>
            <w:tcMar>
              <w:right w:w="0" w:type="dxa"/>
            </w:tcMar>
          </w:tcPr>
          <w:p w14:paraId="14B0A1FF" w14:textId="77777777" w:rsidR="002734C2" w:rsidRDefault="002734C2" w:rsidP="00136126">
            <w:pPr>
              <w:pStyle w:val="Brdtextmedindrag"/>
            </w:pPr>
            <w:r w:rsidRPr="004461FA">
              <w:t xml:space="preserve">För utländska </w:t>
            </w:r>
            <w:r>
              <w:t>tjänstepen</w:t>
            </w:r>
            <w:r>
              <w:softHyphen/>
              <w:t>sions</w:t>
            </w:r>
            <w:r>
              <w:softHyphen/>
              <w:t>institut</w:t>
            </w:r>
            <w:r w:rsidRPr="004461FA">
              <w:t xml:space="preserve"> gäller bestämmelserna i 2, 3, 8</w:t>
            </w:r>
            <w:r w:rsidRPr="004461FA">
              <w:rPr>
                <w:i/>
              </w:rPr>
              <w:t>, 9</w:t>
            </w:r>
            <w:r w:rsidRPr="004461FA">
              <w:t xml:space="preserve"> och 10</w:t>
            </w:r>
            <w:r>
              <w:t> kap.</w:t>
            </w:r>
            <w:r w:rsidRPr="004461FA">
              <w:t xml:space="preserve"> i tillämpliga delar.</w:t>
            </w:r>
          </w:p>
        </w:tc>
      </w:tr>
    </w:tbl>
    <w:p w14:paraId="4EB82224" w14:textId="77777777" w:rsidR="002734C2" w:rsidRDefault="002734C2" w:rsidP="002734C2">
      <w:pPr>
        <w:pStyle w:val="Brdtext"/>
        <w:spacing w:before="230"/>
        <w:jc w:val="center"/>
      </w:pPr>
      <w:r>
        <w:t>6 §</w:t>
      </w:r>
      <w:r>
        <w:rPr>
          <w:rStyle w:val="Fotnotsreferens"/>
        </w:rPr>
        <w:footnoteReference w:id="19"/>
      </w:r>
    </w:p>
    <w:p w14:paraId="09028E95" w14:textId="77777777" w:rsidR="002734C2" w:rsidRDefault="002734C2" w:rsidP="002734C2">
      <w:pPr>
        <w:pStyle w:val="Brdtextmedindrag"/>
      </w:pPr>
      <w:r>
        <w:t xml:space="preserve">Med </w:t>
      </w:r>
      <w:r w:rsidRPr="00EA7CA6">
        <w:rPr>
          <w:i/>
        </w:rPr>
        <w:t>skadeförsäkring</w:t>
      </w:r>
      <w:r>
        <w:t xml:space="preserve"> förstås i denna lag sådan försäkring som avses i 2 kap. 11 § försäkringsrörelselagen (2010:2043).</w:t>
      </w:r>
    </w:p>
    <w:p w14:paraId="422492E4" w14:textId="77777777" w:rsidR="002734C2" w:rsidRDefault="002734C2" w:rsidP="002734C2">
      <w:pPr>
        <w:pStyle w:val="Brdtextmedindrag"/>
      </w:pPr>
      <w:r>
        <w:t xml:space="preserve">Med </w:t>
      </w:r>
      <w:r w:rsidRPr="00EA7CA6">
        <w:rPr>
          <w:i/>
        </w:rPr>
        <w:t>livförsäkring</w:t>
      </w:r>
      <w:r>
        <w:t xml:space="preserve"> förstås i denna lag sådan försäkring som avses i 2 kap. 12 § försäkringsrörelselagen.</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0F259AA3" w14:textId="77777777" w:rsidTr="00136126">
        <w:tc>
          <w:tcPr>
            <w:tcW w:w="2500" w:type="pct"/>
            <w:shd w:val="clear" w:color="auto" w:fill="auto"/>
            <w:tcMar>
              <w:left w:w="0" w:type="dxa"/>
            </w:tcMar>
          </w:tcPr>
          <w:p w14:paraId="1024077A" w14:textId="77777777" w:rsidR="002734C2" w:rsidRPr="000E1EE4" w:rsidRDefault="002734C2" w:rsidP="00136126">
            <w:pPr>
              <w:pStyle w:val="Brdtextmedindrag"/>
            </w:pPr>
            <w:r>
              <w:t xml:space="preserve">Med </w:t>
            </w:r>
            <w:r w:rsidRPr="00EA7CA6">
              <w:rPr>
                <w:i/>
                <w:u w:val="single"/>
              </w:rPr>
              <w:t>tjänstepensionsförsäkring</w:t>
            </w:r>
            <w:r>
              <w:t xml:space="preserve"> förstås i denna lag sådan </w:t>
            </w:r>
            <w:r w:rsidRPr="000E1EE4">
              <w:rPr>
                <w:i/>
              </w:rPr>
              <w:t>liv</w:t>
            </w:r>
            <w:r w:rsidRPr="000E1EE4">
              <w:rPr>
                <w:i/>
              </w:rPr>
              <w:softHyphen/>
              <w:t>försäkring som har samband med yrkesutövning och där utbetalning av försäkringsbelopp (engångs</w:t>
            </w:r>
            <w:r w:rsidRPr="000E1EE4">
              <w:rPr>
                <w:i/>
              </w:rPr>
              <w:softHyphen/>
              <w:t>belopp eller periodiska utbetal</w:t>
            </w:r>
            <w:r w:rsidRPr="000E1EE4">
              <w:rPr>
                <w:i/>
              </w:rPr>
              <w:softHyphen/>
              <w:t>ningar) är beroende av att en eller flera personer uppnår eller förvän</w:t>
            </w:r>
            <w:r w:rsidRPr="000E1EE4">
              <w:rPr>
                <w:i/>
              </w:rPr>
              <w:softHyphen/>
              <w:t>tas uppnå en viss ålder samt försäk</w:t>
            </w:r>
            <w:r w:rsidRPr="000E1EE4">
              <w:rPr>
                <w:i/>
              </w:rPr>
              <w:softHyphen/>
              <w:t>ring som meddelas som tillägg till sådana livförsäkringar</w:t>
            </w:r>
            <w:r>
              <w:t>.</w:t>
            </w:r>
          </w:p>
        </w:tc>
        <w:tc>
          <w:tcPr>
            <w:tcW w:w="2500" w:type="pct"/>
            <w:shd w:val="clear" w:color="auto" w:fill="auto"/>
            <w:tcMar>
              <w:right w:w="0" w:type="dxa"/>
            </w:tcMar>
          </w:tcPr>
          <w:p w14:paraId="513F9435" w14:textId="77777777" w:rsidR="002734C2" w:rsidRDefault="002734C2" w:rsidP="00136126">
            <w:pPr>
              <w:pStyle w:val="Brdtextmedindrag"/>
            </w:pPr>
            <w:r>
              <w:t xml:space="preserve">Med </w:t>
            </w:r>
            <w:r w:rsidRPr="00EA7CA6">
              <w:rPr>
                <w:i/>
                <w:u w:val="single"/>
              </w:rPr>
              <w:t>tjänstepensionsförsäkring</w:t>
            </w:r>
            <w:r>
              <w:t xml:space="preserve"> förstås i denna lag sådan </w:t>
            </w:r>
            <w:r w:rsidRPr="000E1EE4">
              <w:rPr>
                <w:i/>
              </w:rPr>
              <w:t>försäkring som avses i 1</w:t>
            </w:r>
            <w:r>
              <w:rPr>
                <w:i/>
              </w:rPr>
              <w:t> </w:t>
            </w:r>
            <w:r w:rsidRPr="000E1EE4">
              <w:rPr>
                <w:i/>
              </w:rPr>
              <w:t>kap. 4</w:t>
            </w:r>
            <w:r>
              <w:rPr>
                <w:i/>
              </w:rPr>
              <w:t> </w:t>
            </w:r>
            <w:r w:rsidRPr="000E1EE4">
              <w:rPr>
                <w:i/>
              </w:rPr>
              <w:t>§ lagen (2019:000) om tjänstepensions</w:t>
            </w:r>
            <w:r w:rsidRPr="000E1EE4">
              <w:rPr>
                <w:i/>
              </w:rPr>
              <w:softHyphen/>
              <w:t>företag</w:t>
            </w:r>
            <w:r>
              <w:t xml:space="preserve">. </w:t>
            </w:r>
          </w:p>
        </w:tc>
      </w:tr>
    </w:tbl>
    <w:p w14:paraId="30AA097A" w14:textId="77777777" w:rsidR="002734C2" w:rsidRDefault="002734C2" w:rsidP="002734C2">
      <w:pPr>
        <w:pStyle w:val="Brdtextmedindrag"/>
      </w:pPr>
      <w:r>
        <w:t xml:space="preserve">Med </w:t>
      </w:r>
      <w:r w:rsidRPr="00EA7CA6">
        <w:rPr>
          <w:i/>
        </w:rPr>
        <w:t>återförsäkring</w:t>
      </w:r>
      <w:r>
        <w:t xml:space="preserve"> förstås i denna lag sådan försäkring som avses i 1 kap. 9 § försäkringsrörelselagen.</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652581E" w14:textId="77777777" w:rsidTr="00136126">
        <w:tc>
          <w:tcPr>
            <w:tcW w:w="2500" w:type="pct"/>
            <w:shd w:val="clear" w:color="auto" w:fill="auto"/>
            <w:tcMar>
              <w:left w:w="0" w:type="dxa"/>
            </w:tcMar>
          </w:tcPr>
          <w:p w14:paraId="063A51E2" w14:textId="77777777" w:rsidR="002734C2" w:rsidRDefault="002734C2" w:rsidP="00136126">
            <w:pPr>
              <w:pStyle w:val="Brdtextmedindrag"/>
            </w:pPr>
            <w:r>
              <w:t xml:space="preserve">Med </w:t>
            </w:r>
            <w:r w:rsidRPr="0037615C">
              <w:rPr>
                <w:i/>
              </w:rPr>
              <w:t>tjänstepension</w:t>
            </w:r>
            <w:r>
              <w:t xml:space="preserve"> förstås i denna lag sådana avtal som ett utländskt tjänstepensionsinstitut ingår med arbetsgivare </w:t>
            </w:r>
            <w:r w:rsidRPr="000A7C2D">
              <w:rPr>
                <w:i/>
              </w:rPr>
              <w:t>här i landet</w:t>
            </w:r>
            <w:r>
              <w:t xml:space="preserve"> och som syftar till att trygga förmåner som har samband med yrkesutövning och som</w:t>
            </w:r>
          </w:p>
        </w:tc>
        <w:tc>
          <w:tcPr>
            <w:tcW w:w="2500" w:type="pct"/>
            <w:shd w:val="clear" w:color="auto" w:fill="auto"/>
            <w:tcMar>
              <w:right w:w="0" w:type="dxa"/>
            </w:tcMar>
          </w:tcPr>
          <w:p w14:paraId="0664064C" w14:textId="77777777" w:rsidR="002734C2" w:rsidRDefault="002734C2" w:rsidP="00136126">
            <w:pPr>
              <w:pStyle w:val="Brdtextmedindrag"/>
            </w:pPr>
            <w:r>
              <w:t xml:space="preserve">Med </w:t>
            </w:r>
            <w:r w:rsidRPr="002207EF">
              <w:rPr>
                <w:i/>
                <w:u w:val="single"/>
              </w:rPr>
              <w:t>tjänstepension</w:t>
            </w:r>
            <w:r>
              <w:t xml:space="preserve"> förstås i denna lag sådana avtal som ett utländskt tjänstepensionsinstitut ingår med arbetsgivare och som syftar till att trygga förmåner som har samband med yrkesutövning och som</w:t>
            </w:r>
          </w:p>
        </w:tc>
      </w:tr>
    </w:tbl>
    <w:p w14:paraId="600B4DD0" w14:textId="77777777" w:rsidR="002734C2" w:rsidRDefault="002734C2" w:rsidP="002734C2">
      <w:pPr>
        <w:pStyle w:val="Brdtextmedindrag"/>
      </w:pPr>
      <w:r>
        <w:t>1. betalas ut i form av engångs</w:t>
      </w:r>
      <w:r>
        <w:softHyphen/>
        <w:t>belopp eller periodiska utbetal</w:t>
      </w:r>
      <w:r>
        <w:softHyphen/>
        <w:t>ningar och beror av att en eller flera personer uppnår eller förväntas uppnå en viss ålder, eller</w:t>
      </w:r>
    </w:p>
    <w:p w14:paraId="2CB51961" w14:textId="77777777" w:rsidR="002734C2" w:rsidRDefault="002734C2" w:rsidP="002734C2">
      <w:pPr>
        <w:pStyle w:val="Brdtextmedindrag"/>
      </w:pPr>
      <w:r>
        <w:t>2. kompletterar förmåner enligt 1 och tillhandahålls sekundärt i form av utbetalningar vid dödsfall, invaliditet eller upphörande av anställning eller i form av bidrag eller tjänster vid sjukdom, medel</w:t>
      </w:r>
      <w:r>
        <w:softHyphen/>
        <w:t>löshet eller dödsfall.</w:t>
      </w:r>
    </w:p>
    <w:p w14:paraId="3A9B5888" w14:textId="77777777" w:rsidR="002734C2" w:rsidRDefault="002734C2" w:rsidP="002734C2">
      <w:pPr>
        <w:pStyle w:val="Brdtextmedindrag"/>
      </w:pPr>
      <w:r>
        <w:t>Femte stycket gäller inte sådana avtal om tjänstepension som tecknas för egen räkning av egenföretagare.</w:t>
      </w:r>
    </w:p>
    <w:p w14:paraId="74A03F61" w14:textId="77777777" w:rsidR="002734C2" w:rsidRDefault="002734C2" w:rsidP="002734C2">
      <w:pPr>
        <w:pStyle w:val="Brdtextmedindrag"/>
      </w:pPr>
      <w:r>
        <w:t>Ersättning som betalas i form av livränta eller sjukränta tillhör livförsäkring, om ersättningen betalas från en livförsäkring, och skade</w:t>
      </w:r>
      <w:r>
        <w:softHyphen/>
        <w:t>försäkring, om ersättningen betalas från en skadeförsäkring. Om en sådan ränta har köpts i ett livförsäkringsföretag, ska den dock i detta företag höra till livförsäkring.</w:t>
      </w:r>
    </w:p>
    <w:p w14:paraId="42AC749C" w14:textId="77777777" w:rsidR="002734C2" w:rsidRDefault="002734C2" w:rsidP="002734C2">
      <w:pPr>
        <w:pStyle w:val="Brdtextmedindrag"/>
      </w:pPr>
      <w:r>
        <w:lastRenderedPageBreak/>
        <w:t>För sådan livränta eller sjukränta som tillhör skadeförsäkring gäller de särskilda bestämmelserna om livförsäkring i 5 kap. 2, 5 och 11 §§ samt 7 kap. 4–12 §§.</w:t>
      </w:r>
    </w:p>
    <w:p w14:paraId="6D024EA0" w14:textId="77777777" w:rsidR="002734C2" w:rsidRDefault="002734C2" w:rsidP="002734C2">
      <w:pPr>
        <w:pStyle w:val="Brdtext"/>
        <w:spacing w:before="230"/>
        <w:jc w:val="center"/>
      </w:pPr>
      <w:r>
        <w:t>7 §</w:t>
      </w:r>
      <w:r>
        <w:rPr>
          <w:rStyle w:val="Fotnotsreferens"/>
        </w:rPr>
        <w:footnoteReference w:id="20"/>
      </w:r>
    </w:p>
    <w:p w14:paraId="0C8F34AF" w14:textId="77777777" w:rsidR="002734C2" w:rsidRDefault="002734C2" w:rsidP="002734C2">
      <w:pPr>
        <w:pStyle w:val="Brdtextmedindrag"/>
      </w:pPr>
      <w:r>
        <w:t xml:space="preserve">Med </w:t>
      </w:r>
      <w:r w:rsidRPr="00EA7CA6">
        <w:rPr>
          <w:i/>
        </w:rPr>
        <w:t>skadeförsäkringsrisk som är belägen i Sverige</w:t>
      </w:r>
      <w:r>
        <w:t xml:space="preserve"> avses</w:t>
      </w:r>
    </w:p>
    <w:p w14:paraId="6CE4C80E" w14:textId="77777777" w:rsidR="002734C2" w:rsidRDefault="002734C2" w:rsidP="002734C2">
      <w:pPr>
        <w:pStyle w:val="Brdtextmedindrag"/>
      </w:pPr>
      <w:r>
        <w:t>1. risk som är hänförlig till egendom som finns i Sverige, när försäkringen avser antingen en byggnad eller en byggnad och dess lösöre, till den del byggnaden och lösöret täcks av samma försäkring,</w:t>
      </w:r>
    </w:p>
    <w:p w14:paraId="1FDBC0EA" w14:textId="77777777" w:rsidR="002734C2" w:rsidRDefault="002734C2" w:rsidP="002734C2">
      <w:pPr>
        <w:pStyle w:val="Brdtextmedindrag"/>
      </w:pPr>
      <w:r>
        <w:t>2. risk som är hänförlig till ett fordon som är registrerat i Sverige utom, när fordonet köps i syfte att införas och stadigvarande brukas i ett annat EES-land, under 30 dagar från det att fordonet kommit i köparens besittning,</w:t>
      </w:r>
    </w:p>
    <w:p w14:paraId="4C84A65A" w14:textId="77777777" w:rsidR="002734C2" w:rsidRDefault="002734C2" w:rsidP="002734C2">
      <w:pPr>
        <w:pStyle w:val="Brdtextmedindrag"/>
      </w:pPr>
      <w:r>
        <w:t xml:space="preserve">3. risk som är hänförlig till ett fordon som är registrerat i ett annat </w:t>
      </w:r>
      <w:r>
        <w:br/>
        <w:t>EES-land än Sverige och som köps i syfte att införas och stadigvarande brukas i Sverige, under 30 dagar från det att fordonet kommit i köparens besittning,</w:t>
      </w:r>
    </w:p>
    <w:p w14:paraId="17EEA044" w14:textId="77777777" w:rsidR="002734C2" w:rsidRDefault="002734C2" w:rsidP="002734C2">
      <w:pPr>
        <w:pStyle w:val="Brdtextmedindrag"/>
      </w:pPr>
      <w:r>
        <w:t>4. risk i samband med resa eller semester, när försäkringen har ingåtts för högst fyra månader och försäkringstagaren har tecknat den i Sverige.</w:t>
      </w:r>
    </w:p>
    <w:p w14:paraId="388714D0" w14:textId="77777777" w:rsidR="002734C2" w:rsidRDefault="002734C2" w:rsidP="002734C2">
      <w:pPr>
        <w:pStyle w:val="Brdtextmedindrag"/>
      </w:pPr>
      <w:r>
        <w:t>När försäkringen inte avser försäkringsobjekt som avses i första stycket eller motsvarande försäkringsobjekt i utlandet anses skade</w:t>
      </w:r>
      <w:r>
        <w:softHyphen/>
        <w:t>försäkrings</w:t>
      </w:r>
      <w:r>
        <w:softHyphen/>
        <w:t>risken vara belägen i Sverige, om försäkringstagaren är en fysisk person som har sin vanliga vistelseort här eller, om försäkrings</w:t>
      </w:r>
      <w:r>
        <w:softHyphen/>
        <w:t>tagaren är en juridisk person, det etableringsställe som försäkringen gäller finns i Sverige.</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33E5AC1C" w14:textId="77777777" w:rsidTr="00136126">
        <w:tc>
          <w:tcPr>
            <w:tcW w:w="2500" w:type="pct"/>
            <w:shd w:val="clear" w:color="auto" w:fill="auto"/>
            <w:tcMar>
              <w:left w:w="0" w:type="dxa"/>
            </w:tcMar>
          </w:tcPr>
          <w:p w14:paraId="31364DAC" w14:textId="77777777" w:rsidR="002734C2" w:rsidRDefault="002734C2" w:rsidP="00136126">
            <w:pPr>
              <w:pStyle w:val="Brdtextmedindrag"/>
            </w:pPr>
            <w:r>
              <w:t xml:space="preserve">När det gäller </w:t>
            </w:r>
            <w:r w:rsidRPr="00EA7CA6">
              <w:rPr>
                <w:i/>
                <w:u w:val="single"/>
              </w:rPr>
              <w:t>livförsäkring</w:t>
            </w:r>
            <w:r>
              <w:t xml:space="preserve"> anses </w:t>
            </w:r>
            <w:r w:rsidRPr="00EA7CA6">
              <w:rPr>
                <w:i/>
                <w:u w:val="single"/>
              </w:rPr>
              <w:t xml:space="preserve">Sverige vara det land där åtagandet </w:t>
            </w:r>
            <w:r w:rsidRPr="00473EEE">
              <w:rPr>
                <w:i/>
                <w:u w:val="single"/>
              </w:rPr>
              <w:t>skall</w:t>
            </w:r>
            <w:r w:rsidRPr="00EA7CA6">
              <w:rPr>
                <w:i/>
                <w:u w:val="single"/>
              </w:rPr>
              <w:t xml:space="preserve"> fullgöras</w:t>
            </w:r>
            <w:r>
              <w:t xml:space="preserve"> om, i det fall då försäkringstagaren är en fysisk person, denne har sin vistelseort här eller, om försäk</w:t>
            </w:r>
            <w:r>
              <w:softHyphen/>
              <w:t>ringstagaren är en juridisk person, det etablerings</w:t>
            </w:r>
            <w:r>
              <w:softHyphen/>
              <w:t>ställe som försäk</w:t>
            </w:r>
            <w:r>
              <w:softHyphen/>
              <w:t>ringen gäller finns i Sverige.</w:t>
            </w:r>
          </w:p>
          <w:p w14:paraId="0B4E9EB9" w14:textId="77777777" w:rsidR="002734C2" w:rsidRDefault="002734C2" w:rsidP="00136126">
            <w:pPr>
              <w:pStyle w:val="Brdtextmedindrag"/>
              <w:rPr>
                <w:i/>
              </w:rPr>
            </w:pPr>
            <w:r>
              <w:t xml:space="preserve">När det gäller </w:t>
            </w:r>
            <w:r w:rsidRPr="00EA7CA6">
              <w:rPr>
                <w:i/>
                <w:u w:val="single"/>
              </w:rPr>
              <w:t>tjänstepensions</w:t>
            </w:r>
            <w:r w:rsidRPr="00EA7CA6">
              <w:rPr>
                <w:i/>
                <w:u w:val="single"/>
              </w:rPr>
              <w:softHyphen/>
              <w:t>försäkring</w:t>
            </w:r>
            <w:r>
              <w:t xml:space="preserve"> anses </w:t>
            </w:r>
            <w:r w:rsidRPr="007D2C8A">
              <w:t xml:space="preserve">Sverige vara det land där åtagandet </w:t>
            </w:r>
            <w:r w:rsidRPr="000A7C2D">
              <w:rPr>
                <w:i/>
              </w:rPr>
              <w:t>skall</w:t>
            </w:r>
            <w:r w:rsidRPr="007D2C8A">
              <w:t xml:space="preserve"> fullgöras</w:t>
            </w:r>
            <w:r>
              <w:t xml:space="preserve">, om det uppdragsgivande företag som åtagandet avser och som i egenskap av arbetsgivare </w:t>
            </w:r>
            <w:r w:rsidRPr="000A7C2D">
              <w:rPr>
                <w:i/>
              </w:rPr>
              <w:t>skall</w:t>
            </w:r>
            <w:r>
              <w:t xml:space="preserve"> göra inbetalningar till EES-försäkrings</w:t>
            </w:r>
            <w:r>
              <w:softHyphen/>
              <w:t>givaren, har sitt etableringsställe i Sverige.</w:t>
            </w:r>
          </w:p>
          <w:p w14:paraId="622BCD83" w14:textId="77777777" w:rsidR="002734C2" w:rsidRDefault="002734C2" w:rsidP="00136126">
            <w:pPr>
              <w:pStyle w:val="Brdtextmedindrag"/>
            </w:pPr>
            <w:r w:rsidRPr="00484788">
              <w:t xml:space="preserve">När det gäller </w:t>
            </w:r>
            <w:r w:rsidRPr="00EA7CA6">
              <w:rPr>
                <w:i/>
                <w:u w:val="single"/>
              </w:rPr>
              <w:t>tjänstepension</w:t>
            </w:r>
            <w:r w:rsidRPr="00484788">
              <w:t xml:space="preserve"> anses </w:t>
            </w:r>
            <w:r w:rsidRPr="00EA7CA6">
              <w:rPr>
                <w:i/>
                <w:u w:val="single"/>
              </w:rPr>
              <w:t xml:space="preserve">Sverige vara det land där åtagandet </w:t>
            </w:r>
            <w:r w:rsidRPr="00473EEE">
              <w:rPr>
                <w:i/>
                <w:u w:val="single"/>
              </w:rPr>
              <w:t>skall</w:t>
            </w:r>
            <w:r w:rsidRPr="00EA7CA6">
              <w:rPr>
                <w:i/>
                <w:u w:val="single"/>
              </w:rPr>
              <w:t xml:space="preserve"> fullgöras</w:t>
            </w:r>
            <w:r w:rsidRPr="00484788">
              <w:t>,</w:t>
            </w:r>
            <w:r w:rsidRPr="000A7C2D">
              <w:rPr>
                <w:i/>
              </w:rPr>
              <w:t xml:space="preserve"> </w:t>
            </w:r>
            <w:r w:rsidRPr="00EC757D">
              <w:t>om</w:t>
            </w:r>
            <w:r w:rsidRPr="000A7C2D">
              <w:rPr>
                <w:i/>
              </w:rPr>
              <w:t xml:space="preserve"> det uppdragsgivande företag som åtagandet avser och som i </w:t>
            </w:r>
            <w:r w:rsidRPr="000A7C2D">
              <w:rPr>
                <w:i/>
              </w:rPr>
              <w:lastRenderedPageBreak/>
              <w:t>egenskap av arbetsgivare skall göra inbetalningar till det utländska tjänstepensionsinstitutet, har sitt etableringsställe i Sverige</w:t>
            </w:r>
            <w:r w:rsidRPr="00EC757D">
              <w:t>.</w:t>
            </w:r>
          </w:p>
        </w:tc>
        <w:tc>
          <w:tcPr>
            <w:tcW w:w="2500" w:type="pct"/>
            <w:shd w:val="clear" w:color="auto" w:fill="auto"/>
            <w:tcMar>
              <w:right w:w="0" w:type="dxa"/>
            </w:tcMar>
          </w:tcPr>
          <w:p w14:paraId="4577FE2B" w14:textId="77777777" w:rsidR="002734C2" w:rsidRDefault="002734C2" w:rsidP="00136126">
            <w:pPr>
              <w:pStyle w:val="Brdtextmedindrag"/>
            </w:pPr>
            <w:r>
              <w:lastRenderedPageBreak/>
              <w:t xml:space="preserve">När det gäller </w:t>
            </w:r>
            <w:r w:rsidRPr="007D2C8A">
              <w:rPr>
                <w:i/>
              </w:rPr>
              <w:t>livförsäkring</w:t>
            </w:r>
            <w:r>
              <w:t xml:space="preserve"> anses </w:t>
            </w:r>
            <w:r w:rsidRPr="007D2C8A">
              <w:rPr>
                <w:i/>
              </w:rPr>
              <w:t>Sverige vara det land där åtagandet ska fullgöra</w:t>
            </w:r>
            <w:r w:rsidRPr="00EA7CA6">
              <w:rPr>
                <w:i/>
              </w:rPr>
              <w:t>s</w:t>
            </w:r>
            <w:r>
              <w:t xml:space="preserve"> om, i det fall då försäkringstagaren är en fysisk person, denne har sin vistelseort här eller, om försäk</w:t>
            </w:r>
            <w:r>
              <w:softHyphen/>
              <w:t>ringstagaren är en juridisk person, det etablerings</w:t>
            </w:r>
            <w:r>
              <w:softHyphen/>
              <w:t>ställe som försäk</w:t>
            </w:r>
            <w:r>
              <w:softHyphen/>
              <w:t>ringen gäller finns i Sverige.</w:t>
            </w:r>
          </w:p>
          <w:p w14:paraId="275EA0D2" w14:textId="77777777" w:rsidR="002734C2" w:rsidRDefault="002734C2" w:rsidP="00136126">
            <w:pPr>
              <w:pStyle w:val="Brdtextmedindrag"/>
            </w:pPr>
            <w:r>
              <w:t xml:space="preserve">När det gäller </w:t>
            </w:r>
            <w:r w:rsidRPr="007D2C8A">
              <w:rPr>
                <w:i/>
              </w:rPr>
              <w:t>tjänstepensions</w:t>
            </w:r>
            <w:r w:rsidRPr="007D2C8A">
              <w:rPr>
                <w:i/>
              </w:rPr>
              <w:softHyphen/>
              <w:t>försäkring</w:t>
            </w:r>
            <w:r>
              <w:t xml:space="preserve"> anses </w:t>
            </w:r>
            <w:r w:rsidRPr="007D2C8A">
              <w:t xml:space="preserve">Sverige vara det land där åtagandet </w:t>
            </w:r>
            <w:r w:rsidRPr="007D2C8A">
              <w:rPr>
                <w:i/>
              </w:rPr>
              <w:t>ska</w:t>
            </w:r>
            <w:r w:rsidRPr="007D2C8A">
              <w:t xml:space="preserve"> fullgöras</w:t>
            </w:r>
            <w:r>
              <w:t xml:space="preserve">, om det uppdragsgivande företag som åtagandet avser och som i egenskap av arbetsgivare </w:t>
            </w:r>
            <w:r w:rsidRPr="000A7C2D">
              <w:rPr>
                <w:i/>
              </w:rPr>
              <w:t>ska</w:t>
            </w:r>
            <w:r>
              <w:t xml:space="preserve"> göra inbetalningar till EES-försäkrings</w:t>
            </w:r>
            <w:r>
              <w:softHyphen/>
              <w:t>givaren, har sitt etableringsställe i Sverige.</w:t>
            </w:r>
          </w:p>
          <w:p w14:paraId="744C7306" w14:textId="5D521FB6" w:rsidR="002734C2" w:rsidRDefault="002734C2" w:rsidP="00136126">
            <w:pPr>
              <w:pStyle w:val="Brdtextmedindrag"/>
            </w:pPr>
            <w:r w:rsidRPr="00033D66">
              <w:t xml:space="preserve">När det gäller </w:t>
            </w:r>
            <w:r w:rsidRPr="007D2C8A">
              <w:rPr>
                <w:i/>
              </w:rPr>
              <w:t>tjänstepension</w:t>
            </w:r>
            <w:r w:rsidRPr="00033D66">
              <w:t xml:space="preserve"> anses </w:t>
            </w:r>
            <w:r w:rsidRPr="007D2C8A">
              <w:rPr>
                <w:i/>
              </w:rPr>
              <w:t>Sverige vara det land där åtagandet ska fullgöras</w:t>
            </w:r>
            <w:r w:rsidRPr="00033D66">
              <w:t xml:space="preserve">, </w:t>
            </w:r>
            <w:r w:rsidRPr="00EC757D">
              <w:t>om</w:t>
            </w:r>
            <w:r w:rsidRPr="00033D66">
              <w:rPr>
                <w:i/>
              </w:rPr>
              <w:t xml:space="preserve"> förhållandet mellan det uppdrags</w:t>
            </w:r>
            <w:r w:rsidRPr="00033D66">
              <w:rPr>
                <w:i/>
              </w:rPr>
              <w:softHyphen/>
              <w:t xml:space="preserve">givande företaget och den som har </w:t>
            </w:r>
            <w:r w:rsidRPr="00033D66">
              <w:rPr>
                <w:i/>
              </w:rPr>
              <w:lastRenderedPageBreak/>
              <w:t xml:space="preserve">eller kommer att få rätt till ersättning </w:t>
            </w:r>
            <w:r>
              <w:rPr>
                <w:i/>
              </w:rPr>
              <w:t>regleras</w:t>
            </w:r>
            <w:r w:rsidRPr="00033D66">
              <w:rPr>
                <w:i/>
              </w:rPr>
              <w:t xml:space="preserve"> av svensk social- och arbetsmarknads</w:t>
            </w:r>
            <w:r>
              <w:rPr>
                <w:i/>
              </w:rPr>
              <w:softHyphen/>
            </w:r>
            <w:r w:rsidRPr="00033D66">
              <w:rPr>
                <w:i/>
              </w:rPr>
              <w:t>lagstiftning på tjänstepensions</w:t>
            </w:r>
            <w:r>
              <w:rPr>
                <w:i/>
              </w:rPr>
              <w:softHyphen/>
            </w:r>
            <w:r w:rsidRPr="00033D66">
              <w:rPr>
                <w:i/>
              </w:rPr>
              <w:t>området</w:t>
            </w:r>
            <w:r w:rsidRPr="00033D66">
              <w:t>.</w:t>
            </w:r>
          </w:p>
        </w:tc>
      </w:tr>
    </w:tbl>
    <w:p w14:paraId="0D087CA0" w14:textId="77777777" w:rsidR="002734C2" w:rsidRPr="00410381" w:rsidRDefault="002734C2" w:rsidP="002734C2">
      <w:pPr>
        <w:pStyle w:val="Brdtext"/>
        <w:spacing w:before="230"/>
        <w:jc w:val="center"/>
        <w:rPr>
          <w:b/>
        </w:rPr>
      </w:pPr>
      <w:r w:rsidRPr="00410381">
        <w:rPr>
          <w:b/>
        </w:rPr>
        <w:lastRenderedPageBreak/>
        <w:t>2</w:t>
      </w:r>
      <w:r>
        <w:rPr>
          <w:b/>
        </w:rPr>
        <w:t> kap.</w:t>
      </w:r>
    </w:p>
    <w:p w14:paraId="19A1C06C" w14:textId="77777777" w:rsidR="002734C2" w:rsidRDefault="002734C2" w:rsidP="002734C2">
      <w:pPr>
        <w:pStyle w:val="Brdtext"/>
        <w:jc w:val="center"/>
      </w:pPr>
      <w:r w:rsidRPr="00410381">
        <w:t>1 a</w:t>
      </w:r>
      <w:r>
        <w:t> §</w:t>
      </w:r>
      <w:r>
        <w:rPr>
          <w:rStyle w:val="Fotnotsreferens"/>
        </w:rPr>
        <w:footnoteReference w:id="21"/>
      </w:r>
    </w:p>
    <w:p w14:paraId="6D5FAED9" w14:textId="77777777" w:rsidR="002734C2" w:rsidRPr="006C0FC6" w:rsidRDefault="002734C2" w:rsidP="002734C2">
      <w:pPr>
        <w:pStyle w:val="Brdtextmedindrag"/>
      </w:pPr>
      <w:r>
        <w:t xml:space="preserve">Ett utländskt tjänstepensionsinstitut som i sitt hemland har tillstånd eller är registrerat för att bedriva verksamhet avseende tjänstepension får </w:t>
      </w:r>
      <w:r w:rsidRPr="006C0FC6">
        <w:t>bedriva sådan verksamhet i Sverige</w:t>
      </w:r>
    </w:p>
    <w:p w14:paraId="0AC39CD8" w14:textId="77777777" w:rsidR="002734C2" w:rsidRDefault="002734C2" w:rsidP="002734C2">
      <w:pPr>
        <w:pStyle w:val="Brdtextmedindrag"/>
      </w:pPr>
      <w:r w:rsidRPr="006C0FC6">
        <w:t>1. från en sekundäretablering här i landet,</w:t>
      </w:r>
      <w:r>
        <w:t xml:space="preserve"> </w:t>
      </w:r>
    </w:p>
    <w:p w14:paraId="0D64AE10" w14:textId="77777777" w:rsidR="002734C2" w:rsidRDefault="002734C2" w:rsidP="002734C2">
      <w:pPr>
        <w:pStyle w:val="Brdtextmedindrag"/>
      </w:pPr>
      <w:r>
        <w:t>2. genom gränsöverskridande verksamhet.</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78CD9656" w14:textId="77777777" w:rsidTr="00136126">
        <w:tc>
          <w:tcPr>
            <w:tcW w:w="2500" w:type="pct"/>
            <w:shd w:val="clear" w:color="auto" w:fill="auto"/>
            <w:tcMar>
              <w:left w:w="0" w:type="dxa"/>
            </w:tcMar>
          </w:tcPr>
          <w:p w14:paraId="6A765A00" w14:textId="77777777" w:rsidR="002734C2" w:rsidRDefault="002734C2" w:rsidP="00136126">
            <w:pPr>
              <w:pStyle w:val="Brdtextmedindrag"/>
            </w:pPr>
            <w:r>
              <w:t>Tjänstepensionsverksamheten får inledas så snart tjänstepensions</w:t>
            </w:r>
            <w:r>
              <w:softHyphen/>
              <w:t xml:space="preserve">institutet tagit emot de uppgifter från Finansinspektionen som avses i 3 kap. 2 § </w:t>
            </w:r>
            <w:r w:rsidRPr="000A7C2D">
              <w:rPr>
                <w:i/>
              </w:rPr>
              <w:t>tredje</w:t>
            </w:r>
            <w:r>
              <w:t xml:space="preserve"> stycket, eller i varje fall </w:t>
            </w:r>
            <w:r w:rsidRPr="00C57BCE">
              <w:rPr>
                <w:i/>
              </w:rPr>
              <w:t>två månader</w:t>
            </w:r>
            <w:r>
              <w:t xml:space="preserve"> efter det att inspektionen från den behöriga myndigheten i </w:t>
            </w:r>
            <w:r w:rsidRPr="004461FA">
              <w:rPr>
                <w:i/>
              </w:rPr>
              <w:t>försäkringsgivarens</w:t>
            </w:r>
            <w:r>
              <w:t xml:space="preserve"> hemland tagit emot en underrättelse med sådant innehåll som anges i 2 § tredje stycket eller 3 § fjärde stycket.</w:t>
            </w:r>
          </w:p>
        </w:tc>
        <w:tc>
          <w:tcPr>
            <w:tcW w:w="2500" w:type="pct"/>
            <w:shd w:val="clear" w:color="auto" w:fill="auto"/>
            <w:tcMar>
              <w:right w:w="0" w:type="dxa"/>
            </w:tcMar>
          </w:tcPr>
          <w:p w14:paraId="5967A90F" w14:textId="77777777" w:rsidR="002734C2" w:rsidRDefault="002734C2" w:rsidP="00136126">
            <w:pPr>
              <w:pStyle w:val="Brdtextmedindrag"/>
            </w:pPr>
            <w:r>
              <w:t>Tjänstepensionsverksamheten får inledas så snart tjänstepensions</w:t>
            </w:r>
            <w:r>
              <w:softHyphen/>
              <w:t xml:space="preserve">institutet tagit emot de uppgifter från Finansinspektionen som avses i 3 kap. 2 § </w:t>
            </w:r>
            <w:r w:rsidRPr="000A7C2D">
              <w:rPr>
                <w:i/>
              </w:rPr>
              <w:t>fjärde</w:t>
            </w:r>
            <w:r>
              <w:t xml:space="preserve"> stycket, eller i varje fall </w:t>
            </w:r>
            <w:r w:rsidRPr="00C57BCE">
              <w:rPr>
                <w:i/>
              </w:rPr>
              <w:t>sex veckor</w:t>
            </w:r>
            <w:r>
              <w:t xml:space="preserve"> efter det att inspektionen från den behöriga myndigheten i </w:t>
            </w:r>
            <w:r>
              <w:rPr>
                <w:i/>
              </w:rPr>
              <w:t>tjänstepensions</w:t>
            </w:r>
            <w:r>
              <w:rPr>
                <w:i/>
              </w:rPr>
              <w:softHyphen/>
              <w:t>institut</w:t>
            </w:r>
            <w:r w:rsidRPr="004461FA">
              <w:rPr>
                <w:i/>
              </w:rPr>
              <w:t>ets</w:t>
            </w:r>
            <w:r>
              <w:t xml:space="preserve"> hemland tagit emot en underrättelse med sådant innehåll som anges i 2 § tredje stycket eller 3 § fjärde stycket.</w:t>
            </w:r>
          </w:p>
        </w:tc>
      </w:tr>
    </w:tbl>
    <w:p w14:paraId="020D650C" w14:textId="77777777" w:rsidR="002734C2" w:rsidRDefault="002734C2" w:rsidP="002734C2">
      <w:pPr>
        <w:pStyle w:val="Brdtext"/>
        <w:spacing w:before="230"/>
        <w:jc w:val="center"/>
      </w:pPr>
      <w:r>
        <w:t>2 §</w:t>
      </w:r>
      <w:r>
        <w:rPr>
          <w:rStyle w:val="Fotnotsreferens"/>
        </w:rPr>
        <w:footnoteReference w:id="22"/>
      </w:r>
    </w:p>
    <w:p w14:paraId="56EA1DF4" w14:textId="77777777" w:rsidR="002734C2" w:rsidRDefault="002734C2" w:rsidP="002734C2">
      <w:pPr>
        <w:pStyle w:val="Brdtextmedindrag"/>
      </w:pPr>
      <w:r>
        <w:t>En underrättelse enligt 1 § 1 om sekundäretablering ska innehålla</w:t>
      </w:r>
    </w:p>
    <w:p w14:paraId="6E8BF401" w14:textId="77777777" w:rsidR="002734C2" w:rsidRDefault="002734C2" w:rsidP="002734C2">
      <w:pPr>
        <w:pStyle w:val="Brdtextmedindrag"/>
      </w:pPr>
      <w:r>
        <w:t>1. uppgifter om sekundäretableringens adress och om vem som ska vara dess företrädare,</w:t>
      </w:r>
    </w:p>
    <w:p w14:paraId="0A1CBD75" w14:textId="77777777" w:rsidR="002734C2" w:rsidRDefault="002734C2" w:rsidP="002734C2">
      <w:pPr>
        <w:pStyle w:val="Brdtextmedindrag"/>
      </w:pPr>
      <w:r>
        <w:t>2. en plan över den tilltänkta verksamheten där det framgår hur etableringen är organiserad och vilket slags försäkringsrörelse som ska drivas där, och</w:t>
      </w:r>
    </w:p>
    <w:p w14:paraId="0B9CE4FC" w14:textId="77777777" w:rsidR="002734C2" w:rsidRDefault="002734C2" w:rsidP="002734C2">
      <w:pPr>
        <w:pStyle w:val="Brdtextmedindrag"/>
      </w:pPr>
      <w:r>
        <w:t>3. ett intyg utfärdat av hemlandsmyndigheten om EES-försäkrings</w:t>
      </w:r>
      <w:r>
        <w:softHyphen/>
        <w:t>givarens kapitalbas.</w:t>
      </w:r>
    </w:p>
    <w:p w14:paraId="1D0942DC" w14:textId="77777777" w:rsidR="002734C2" w:rsidRDefault="002734C2" w:rsidP="002734C2">
      <w:pPr>
        <w:pStyle w:val="Brdtextmedindrag"/>
      </w:pPr>
      <w:r>
        <w:t>Varje gång en EES-försäkringsgivare åtar sig ett uppdrag att från en sekundäretablering här i landet meddela tjänstepensionsförsäkring ska en särskild underrättelse lämnas till den behöriga myndigheten i försäkrings</w:t>
      </w:r>
      <w:r>
        <w:softHyphen/>
        <w:t>givarens hemland. Underrättelsen ska innehålla</w:t>
      </w:r>
    </w:p>
    <w:p w14:paraId="0756A4F4" w14:textId="77777777" w:rsidR="002734C2" w:rsidRDefault="002734C2" w:rsidP="002734C2">
      <w:pPr>
        <w:pStyle w:val="Brdtextmedindrag"/>
      </w:pPr>
      <w:r>
        <w:t>1. uppgift om den som i egenskap av arbetsgivare ska betala försäkrings</w:t>
      </w:r>
      <w:r>
        <w:softHyphen/>
        <w:t>premierna, och</w:t>
      </w:r>
    </w:p>
    <w:p w14:paraId="2202CC81" w14:textId="77777777" w:rsidR="002734C2" w:rsidRDefault="002734C2" w:rsidP="002734C2">
      <w:pPr>
        <w:pStyle w:val="Brdtextmedindrag"/>
      </w:pPr>
      <w:r>
        <w:t>2. uppgift om det huvudsakliga innehållet i de överenskommelser som ska ligga till grund för försäkringarna.</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77B82B3B" w14:textId="77777777" w:rsidTr="00136126">
        <w:tc>
          <w:tcPr>
            <w:tcW w:w="2500" w:type="pct"/>
            <w:shd w:val="clear" w:color="auto" w:fill="auto"/>
            <w:tcMar>
              <w:left w:w="0" w:type="dxa"/>
            </w:tcMar>
          </w:tcPr>
          <w:p w14:paraId="606C3C9D" w14:textId="77777777" w:rsidR="002734C2" w:rsidRDefault="002734C2" w:rsidP="00136126">
            <w:pPr>
              <w:pStyle w:val="Brdtextmedindrag"/>
            </w:pPr>
            <w:r>
              <w:t xml:space="preserve">Varje gång ett utländskt tjänstepensionsinstitut åtar sig ett uppdrag att </w:t>
            </w:r>
            <w:r w:rsidRPr="00891391">
              <w:t>från en sekundär</w:t>
            </w:r>
            <w:r w:rsidRPr="00891391">
              <w:softHyphen/>
              <w:t>etablering</w:t>
            </w:r>
            <w:r w:rsidRPr="00033D66">
              <w:rPr>
                <w:i/>
              </w:rPr>
              <w:t xml:space="preserve"> här i landet </w:t>
            </w:r>
            <w:r w:rsidRPr="00891391">
              <w:t xml:space="preserve">ingå avtal </w:t>
            </w:r>
            <w:r w:rsidRPr="00891391">
              <w:lastRenderedPageBreak/>
              <w:t>om tjänstepension</w:t>
            </w:r>
            <w:r>
              <w:t xml:space="preserve"> ska en särskild underrättelse </w:t>
            </w:r>
            <w:r w:rsidRPr="000A7C2D">
              <w:rPr>
                <w:i/>
              </w:rPr>
              <w:t xml:space="preserve">med de uppgifter som anges i andra stycket </w:t>
            </w:r>
            <w:r>
              <w:t>lämnas till den behöriga myndigheten i tjänstepensionsinstitutets hemland.</w:t>
            </w:r>
          </w:p>
        </w:tc>
        <w:tc>
          <w:tcPr>
            <w:tcW w:w="2500" w:type="pct"/>
            <w:shd w:val="clear" w:color="auto" w:fill="auto"/>
            <w:tcMar>
              <w:right w:w="0" w:type="dxa"/>
            </w:tcMar>
          </w:tcPr>
          <w:p w14:paraId="335E4560" w14:textId="77777777" w:rsidR="002734C2" w:rsidRPr="00410381" w:rsidRDefault="002734C2" w:rsidP="00136126">
            <w:pPr>
              <w:pStyle w:val="Brdtextmedindrag"/>
              <w:rPr>
                <w:i/>
              </w:rPr>
            </w:pPr>
            <w:r w:rsidRPr="0062494E">
              <w:lastRenderedPageBreak/>
              <w:t xml:space="preserve">Varje gång ett utländskt </w:t>
            </w:r>
            <w:r>
              <w:t>tjänstepensionsinstitut</w:t>
            </w:r>
            <w:r w:rsidRPr="0062494E">
              <w:t xml:space="preserve"> åtar sig ett uppdrag att </w:t>
            </w:r>
            <w:r w:rsidRPr="00891391">
              <w:t>från en sekundär</w:t>
            </w:r>
            <w:r w:rsidRPr="00891391">
              <w:softHyphen/>
              <w:t>etablering ingå avtal om tjänste-</w:t>
            </w:r>
            <w:r w:rsidRPr="00891391">
              <w:lastRenderedPageBreak/>
              <w:t>pension</w:t>
            </w:r>
            <w:r w:rsidRPr="00033D66">
              <w:rPr>
                <w:i/>
              </w:rPr>
              <w:t xml:space="preserve"> som ska fullgöras här i landet</w:t>
            </w:r>
            <w:r w:rsidRPr="00033D66">
              <w:t xml:space="preserve"> </w:t>
            </w:r>
            <w:r w:rsidRPr="0062494E">
              <w:t xml:space="preserve">ska en särskild underrättelse lämnas till den behöriga myndigheten i </w:t>
            </w:r>
            <w:r>
              <w:t>tjänstepensions</w:t>
            </w:r>
            <w:r>
              <w:softHyphen/>
              <w:t>institutets </w:t>
            </w:r>
            <w:r w:rsidRPr="0062494E">
              <w:t>hemland.</w:t>
            </w:r>
            <w:r>
              <w:t xml:space="preserve"> </w:t>
            </w:r>
            <w:r w:rsidRPr="00410381">
              <w:rPr>
                <w:i/>
              </w:rPr>
              <w:t xml:space="preserve">Underrättelsen ska innehålla uppgift om </w:t>
            </w:r>
          </w:p>
          <w:p w14:paraId="429854C2" w14:textId="77777777" w:rsidR="002734C2" w:rsidRPr="00410381" w:rsidRDefault="002734C2" w:rsidP="00136126">
            <w:pPr>
              <w:pStyle w:val="Brdtextmedindrag"/>
              <w:rPr>
                <w:rFonts w:asciiTheme="minorHAnsi" w:hAnsiTheme="minorHAnsi"/>
                <w:i/>
                <w:sz w:val="22"/>
              </w:rPr>
            </w:pPr>
            <w:r w:rsidRPr="00410381">
              <w:rPr>
                <w:i/>
              </w:rPr>
              <w:t>1. </w:t>
            </w:r>
            <w:r>
              <w:rPr>
                <w:i/>
              </w:rPr>
              <w:t>det uppdragsgivande före</w:t>
            </w:r>
            <w:r>
              <w:rPr>
                <w:i/>
              </w:rPr>
              <w:softHyphen/>
              <w:t xml:space="preserve">tagets namn och </w:t>
            </w:r>
            <w:r w:rsidRPr="00410381">
              <w:rPr>
                <w:i/>
              </w:rPr>
              <w:t xml:space="preserve">hemvist, </w:t>
            </w:r>
          </w:p>
          <w:p w14:paraId="68F86AFE" w14:textId="77777777" w:rsidR="002734C2" w:rsidRPr="00410381" w:rsidRDefault="002734C2" w:rsidP="00136126">
            <w:pPr>
              <w:pStyle w:val="Brdtextmedindrag"/>
              <w:rPr>
                <w:i/>
              </w:rPr>
            </w:pPr>
            <w:r w:rsidRPr="00410381">
              <w:rPr>
                <w:i/>
              </w:rPr>
              <w:t xml:space="preserve">2. i vilket land </w:t>
            </w:r>
            <w:r>
              <w:rPr>
                <w:i/>
              </w:rPr>
              <w:t>tjänstepensions</w:t>
            </w:r>
            <w:r>
              <w:rPr>
                <w:i/>
              </w:rPr>
              <w:softHyphen/>
              <w:t>avtalen</w:t>
            </w:r>
            <w:r w:rsidRPr="00410381">
              <w:rPr>
                <w:i/>
              </w:rPr>
              <w:t xml:space="preserve"> ska fullgöras, och</w:t>
            </w:r>
          </w:p>
          <w:p w14:paraId="1D2D8E48" w14:textId="77777777" w:rsidR="002734C2" w:rsidRDefault="002734C2" w:rsidP="00136126">
            <w:pPr>
              <w:pStyle w:val="Brdtextmedindrag"/>
            </w:pPr>
            <w:r w:rsidRPr="00410381">
              <w:rPr>
                <w:i/>
              </w:rPr>
              <w:t>3. det huvudsakliga innehållet i de överenskommelser som ska ligga till grund för tjänstepensions</w:t>
            </w:r>
            <w:r>
              <w:rPr>
                <w:i/>
              </w:rPr>
              <w:softHyphen/>
            </w:r>
            <w:r w:rsidRPr="00410381">
              <w:rPr>
                <w:i/>
              </w:rPr>
              <w:t>avtalen.</w:t>
            </w:r>
          </w:p>
        </w:tc>
      </w:tr>
    </w:tbl>
    <w:p w14:paraId="6F5F76C8" w14:textId="77777777" w:rsidR="002734C2" w:rsidRDefault="002734C2" w:rsidP="002734C2">
      <w:pPr>
        <w:pStyle w:val="Brdtextmedindrag"/>
      </w:pPr>
      <w:r>
        <w:lastRenderedPageBreak/>
        <w:t>För verksamhet rörande försäkringar som avses i 2 kap. 11 § första stycket klass 10 försäkringsrörelselagen (2010:2043) (motorfordons</w:t>
      </w:r>
      <w:r>
        <w:softHyphen/>
        <w:t>ansvar) och som inte uteslutande gäller försäkring av fraktförares ansvar ska underrättelsen enligt första stycket dessutom innehålla en försäkran att EES-försäkringsgivaren är medlem i Trafikförsäkringsföreningen.</w:t>
      </w:r>
    </w:p>
    <w:p w14:paraId="3C5CDCB4" w14:textId="50449C50" w:rsidR="002734C2" w:rsidRDefault="002734C2" w:rsidP="002734C2">
      <w:pPr>
        <w:pStyle w:val="Brdtextmedindrag"/>
      </w:pPr>
      <w:r>
        <w:t>Om försäkringsgivaren avser att ändra sin verksamhet i fråga om förhållanden som anges i första stycket 1 och 2, får ändringen göras tidigast en månad efter det att försäkringsgivaren underrättat Finans</w:t>
      </w:r>
      <w:r w:rsidR="002D4C06">
        <w:softHyphen/>
      </w:r>
      <w:r>
        <w:t>inspektionen om ändringen. Om ändringen innebär att verksamhet avseende tjänstepensionsförsäkring ska inledas, ska dock bestämmelserna i 1 § andra stycket samt andra stycket i denna paragraf tillämpas.</w:t>
      </w:r>
    </w:p>
    <w:p w14:paraId="518BBD95" w14:textId="77777777" w:rsidR="002734C2" w:rsidRPr="00493985" w:rsidRDefault="002734C2" w:rsidP="002734C2">
      <w:pPr>
        <w:pStyle w:val="Brdtextmedindrag"/>
      </w:pPr>
      <w:r>
        <w:t>Om ett utländskt tjänstepensionsinstitut avser att ändra sin verksamhet på ett sådant sätt som innebär att verksamhet avseende tjänstepension ska inledas, ska bestämmelserna i 1 a § andra stycket samt tredje stycket i denna paragraf tillämpas.</w:t>
      </w:r>
    </w:p>
    <w:p w14:paraId="78F4CEF3" w14:textId="77777777" w:rsidR="002734C2" w:rsidRDefault="002734C2" w:rsidP="002734C2">
      <w:pPr>
        <w:pStyle w:val="Brdtext"/>
        <w:spacing w:before="230"/>
        <w:jc w:val="center"/>
      </w:pPr>
      <w:r>
        <w:t>3 §</w:t>
      </w:r>
      <w:r>
        <w:rPr>
          <w:rStyle w:val="Fotnotsreferens"/>
        </w:rPr>
        <w:footnoteReference w:id="23"/>
      </w:r>
    </w:p>
    <w:p w14:paraId="62B4279A" w14:textId="77777777" w:rsidR="002734C2" w:rsidRDefault="002734C2" w:rsidP="002734C2">
      <w:pPr>
        <w:pStyle w:val="Brdtextmedindrag"/>
      </w:pPr>
      <w:r>
        <w:t>En underrättelse enligt 1 § 2 om gränsöverskridande verksamhet ska innehålla</w:t>
      </w:r>
    </w:p>
    <w:p w14:paraId="34602B5E" w14:textId="77777777" w:rsidR="002734C2" w:rsidRDefault="002734C2" w:rsidP="002734C2">
      <w:pPr>
        <w:pStyle w:val="Brdtextmedindrag"/>
      </w:pPr>
      <w:r>
        <w:t xml:space="preserve">1. uppgifter om vilket eller vilka slag av risker eller åtaganden försäkringarna ska täcka, och </w:t>
      </w:r>
    </w:p>
    <w:p w14:paraId="686C889E" w14:textId="77777777" w:rsidR="002734C2" w:rsidRDefault="002734C2" w:rsidP="002734C2">
      <w:pPr>
        <w:pStyle w:val="Brdtextmedindrag"/>
      </w:pPr>
      <w:r>
        <w:t xml:space="preserve">2. ett intyg utfärdat av hemlandsmyndigheten om </w:t>
      </w:r>
    </w:p>
    <w:p w14:paraId="26C1FC94" w14:textId="77777777" w:rsidR="002734C2" w:rsidRDefault="002734C2" w:rsidP="002734C2">
      <w:pPr>
        <w:pStyle w:val="Brdtextmedindrag"/>
      </w:pPr>
      <w:r>
        <w:t xml:space="preserve">a) försäkringsgivarens kapitalbas, och </w:t>
      </w:r>
    </w:p>
    <w:p w14:paraId="7B0371CF" w14:textId="77777777" w:rsidR="002734C2" w:rsidRDefault="002734C2" w:rsidP="002734C2">
      <w:pPr>
        <w:pStyle w:val="Brdtextmedindrag"/>
      </w:pPr>
      <w:r>
        <w:t>b) de försäkringsklasser försäkringsgivarens koncession omfattar.</w:t>
      </w:r>
    </w:p>
    <w:p w14:paraId="4E320D4E" w14:textId="77777777" w:rsidR="002734C2" w:rsidRDefault="002734C2" w:rsidP="002734C2">
      <w:pPr>
        <w:pStyle w:val="Brdtextmedindrag"/>
      </w:pPr>
      <w:r>
        <w:t>För verksamhet rörande försäkringar som avses i 2 kap. 11 § första stycket klass 10 i försäkringsrörelselagen (2010:2043) (motorfordons</w:t>
      </w:r>
      <w:r>
        <w:softHyphen/>
        <w:t>ansvar) och som inte uteslutande gäller försäkring av fraktförares ansvar ska underrättelsen dessutom innehålla</w:t>
      </w:r>
    </w:p>
    <w:p w14:paraId="713553F5" w14:textId="77777777" w:rsidR="002734C2" w:rsidRDefault="002734C2" w:rsidP="002734C2">
      <w:pPr>
        <w:pStyle w:val="Brdtextmedindrag"/>
      </w:pPr>
      <w:r>
        <w:t xml:space="preserve">1. uppgifter om vem som är försäkringsgivarens representant enligt 5 § trafikskadelagen (1975:1410), och </w:t>
      </w:r>
    </w:p>
    <w:p w14:paraId="25E2CA0D" w14:textId="28CFEAD9" w:rsidR="002734C2" w:rsidRDefault="002734C2" w:rsidP="002734C2">
      <w:pPr>
        <w:pStyle w:val="Brdtextmedindrag"/>
      </w:pPr>
      <w:r>
        <w:t>2. en försäkran att försäkringsgivaren är medlem i Trafikför</w:t>
      </w:r>
      <w:r>
        <w:softHyphen/>
        <w:t>säkrings</w:t>
      </w:r>
      <w:r w:rsidR="002D4C06">
        <w:softHyphen/>
      </w:r>
      <w:r>
        <w:t>föreningen.</w:t>
      </w:r>
    </w:p>
    <w:p w14:paraId="086E2BDE" w14:textId="77777777" w:rsidR="002734C2" w:rsidRDefault="002734C2" w:rsidP="002734C2">
      <w:pPr>
        <w:pStyle w:val="Brdtextmedindrag"/>
      </w:pPr>
      <w:r>
        <w:t xml:space="preserve">Varje gång en EES-försäkringsgivare åtar sig ett uppdrag att genom gränsöverskridande verksamhet meddela tjänstepensionsförsäkring ska en </w:t>
      </w:r>
      <w:r>
        <w:lastRenderedPageBreak/>
        <w:t>särskild underrättelse lämnas till den behöriga myndigheten i försäkringsgivarens hemland. Underrättelsen ska innehålla</w:t>
      </w:r>
    </w:p>
    <w:p w14:paraId="0595A0A5" w14:textId="77777777" w:rsidR="002734C2" w:rsidRDefault="002734C2" w:rsidP="002734C2">
      <w:pPr>
        <w:pStyle w:val="Brdtextmedindrag"/>
      </w:pPr>
      <w:r>
        <w:t>1. uppgift om den som i egenskap av arbetsgivare ska betala försäk</w:t>
      </w:r>
      <w:r>
        <w:softHyphen/>
        <w:t xml:space="preserve">ringspremierna, och </w:t>
      </w:r>
    </w:p>
    <w:p w14:paraId="584087DF" w14:textId="77777777" w:rsidR="002734C2" w:rsidRPr="0062494E" w:rsidRDefault="002734C2" w:rsidP="002734C2">
      <w:pPr>
        <w:pStyle w:val="Brdtextmedindrag"/>
      </w:pPr>
      <w:r>
        <w:t>2. uppgift om det huvudsakliga innehållet i de överenskommelser som ska ligga till grund för försäkringarna.</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6911B48F" w14:textId="77777777" w:rsidTr="00136126">
        <w:tc>
          <w:tcPr>
            <w:tcW w:w="2500" w:type="pct"/>
            <w:shd w:val="clear" w:color="auto" w:fill="auto"/>
            <w:tcMar>
              <w:left w:w="0" w:type="dxa"/>
            </w:tcMar>
          </w:tcPr>
          <w:p w14:paraId="3EA95D1D" w14:textId="082E8099" w:rsidR="002734C2" w:rsidRDefault="002734C2" w:rsidP="00136126">
            <w:pPr>
              <w:pStyle w:val="Brdtextmedindrag"/>
            </w:pPr>
            <w:r w:rsidRPr="0062494E">
              <w:t xml:space="preserve">Varje gång ett utländskt </w:t>
            </w:r>
            <w:r>
              <w:t>tjänste</w:t>
            </w:r>
            <w:r w:rsidR="002D4C06">
              <w:softHyphen/>
            </w:r>
            <w:r>
              <w:t>pensionsinstitut</w:t>
            </w:r>
            <w:r w:rsidRPr="0062494E">
              <w:t xml:space="preserve"> åtar sig ett uppdrag att genom gräns</w:t>
            </w:r>
            <w:r>
              <w:softHyphen/>
            </w:r>
            <w:r w:rsidRPr="0062494E">
              <w:t>överskridande verksamhet ingå avtal om tjänste</w:t>
            </w:r>
            <w:r w:rsidR="002D4C06">
              <w:softHyphen/>
            </w:r>
            <w:r w:rsidRPr="0062494E">
              <w:t>pension ska en särskild under</w:t>
            </w:r>
            <w:r w:rsidR="002D4C06">
              <w:softHyphen/>
            </w:r>
            <w:r w:rsidRPr="0062494E">
              <w:t xml:space="preserve">rättelse </w:t>
            </w:r>
            <w:r w:rsidRPr="00410381">
              <w:rPr>
                <w:i/>
              </w:rPr>
              <w:t>med de uppgifter som anges i tredje stycket</w:t>
            </w:r>
            <w:r w:rsidRPr="0062494E">
              <w:t xml:space="preserve"> lämnas till den behöriga myn</w:t>
            </w:r>
            <w:r>
              <w:softHyphen/>
            </w:r>
            <w:r w:rsidRPr="0062494E">
              <w:t xml:space="preserve">digheten i </w:t>
            </w:r>
            <w:r>
              <w:t>tjänste</w:t>
            </w:r>
            <w:r w:rsidR="00522E86">
              <w:softHyphen/>
            </w:r>
            <w:r>
              <w:t>pensionsinstitut</w:t>
            </w:r>
            <w:r w:rsidRPr="0062494E">
              <w:t>ets hemland.</w:t>
            </w:r>
          </w:p>
        </w:tc>
        <w:tc>
          <w:tcPr>
            <w:tcW w:w="2500" w:type="pct"/>
            <w:shd w:val="clear" w:color="auto" w:fill="auto"/>
            <w:tcMar>
              <w:right w:w="0" w:type="dxa"/>
            </w:tcMar>
          </w:tcPr>
          <w:p w14:paraId="0265F8FB" w14:textId="045E91CD" w:rsidR="002734C2" w:rsidRPr="00410381" w:rsidRDefault="002734C2" w:rsidP="00136126">
            <w:pPr>
              <w:pStyle w:val="Brdtextmedindrag"/>
              <w:rPr>
                <w:i/>
              </w:rPr>
            </w:pPr>
            <w:r w:rsidRPr="0062494E">
              <w:t xml:space="preserve">Varje gång ett utländskt </w:t>
            </w:r>
            <w:r>
              <w:t>tjänste</w:t>
            </w:r>
            <w:r w:rsidR="002D4C06">
              <w:softHyphen/>
            </w:r>
            <w:r>
              <w:t>pensionsinstitut</w:t>
            </w:r>
            <w:r w:rsidRPr="0062494E">
              <w:t xml:space="preserve"> åtar sig ett uppdrag att genom gräns</w:t>
            </w:r>
            <w:r>
              <w:softHyphen/>
            </w:r>
            <w:r w:rsidRPr="0062494E">
              <w:t>överskridande verksamhet ingå avtal om tjänste</w:t>
            </w:r>
            <w:r w:rsidR="002D4C06">
              <w:softHyphen/>
            </w:r>
            <w:r w:rsidRPr="0062494E">
              <w:t>pension ska en särskild under</w:t>
            </w:r>
            <w:r w:rsidR="002D4C06">
              <w:softHyphen/>
            </w:r>
            <w:r w:rsidRPr="0062494E">
              <w:t xml:space="preserve">rättelse lämnas till den behöriga myndigheten i </w:t>
            </w:r>
            <w:r>
              <w:t>tjänste</w:t>
            </w:r>
            <w:r>
              <w:softHyphen/>
              <w:t>pensions</w:t>
            </w:r>
            <w:r w:rsidR="00522E86">
              <w:softHyphen/>
            </w:r>
            <w:r>
              <w:t xml:space="preserve">institutets </w:t>
            </w:r>
            <w:r w:rsidRPr="0062494E">
              <w:t>hemland.</w:t>
            </w:r>
            <w:r>
              <w:t xml:space="preserve"> </w:t>
            </w:r>
            <w:r w:rsidRPr="00410381">
              <w:rPr>
                <w:i/>
              </w:rPr>
              <w:t xml:space="preserve">Underrättelsen ska innehålla uppgift om </w:t>
            </w:r>
          </w:p>
          <w:p w14:paraId="1D0D67B0" w14:textId="77777777" w:rsidR="002734C2" w:rsidRPr="00410381" w:rsidRDefault="002734C2" w:rsidP="00136126">
            <w:pPr>
              <w:pStyle w:val="Brdtextmedindrag"/>
              <w:rPr>
                <w:rFonts w:asciiTheme="minorHAnsi" w:hAnsiTheme="minorHAnsi"/>
                <w:i/>
                <w:sz w:val="22"/>
              </w:rPr>
            </w:pPr>
            <w:r w:rsidRPr="00410381">
              <w:rPr>
                <w:i/>
              </w:rPr>
              <w:t>1. </w:t>
            </w:r>
            <w:r>
              <w:rPr>
                <w:i/>
              </w:rPr>
              <w:t>det uppdragsgivande före</w:t>
            </w:r>
            <w:r>
              <w:rPr>
                <w:i/>
              </w:rPr>
              <w:softHyphen/>
              <w:t xml:space="preserve">tagets namn </w:t>
            </w:r>
            <w:r w:rsidRPr="00410381">
              <w:rPr>
                <w:i/>
              </w:rPr>
              <w:t xml:space="preserve">och hemvist, </w:t>
            </w:r>
          </w:p>
          <w:p w14:paraId="264F8EC0" w14:textId="77777777" w:rsidR="002734C2" w:rsidRPr="00410381" w:rsidRDefault="002734C2" w:rsidP="00136126">
            <w:pPr>
              <w:pStyle w:val="Brdtextmedindrag"/>
              <w:rPr>
                <w:i/>
              </w:rPr>
            </w:pPr>
            <w:r w:rsidRPr="00410381">
              <w:rPr>
                <w:i/>
              </w:rPr>
              <w:t xml:space="preserve">2. i vilket land </w:t>
            </w:r>
            <w:r>
              <w:rPr>
                <w:i/>
              </w:rPr>
              <w:t>tjänstepensions</w:t>
            </w:r>
            <w:r>
              <w:rPr>
                <w:i/>
              </w:rPr>
              <w:softHyphen/>
              <w:t>avtalen</w:t>
            </w:r>
            <w:r w:rsidRPr="00410381">
              <w:rPr>
                <w:i/>
              </w:rPr>
              <w:t xml:space="preserve"> ska fullgöras, och</w:t>
            </w:r>
          </w:p>
          <w:p w14:paraId="552434FD" w14:textId="77777777" w:rsidR="002734C2" w:rsidRDefault="002734C2" w:rsidP="00136126">
            <w:pPr>
              <w:pStyle w:val="Brdtextmedindrag"/>
            </w:pPr>
            <w:r w:rsidRPr="00410381">
              <w:rPr>
                <w:i/>
              </w:rPr>
              <w:t>3. det huvudsakliga innehållet i de överenskommelser som ska ligga till grund för tjänstepensions</w:t>
            </w:r>
            <w:r>
              <w:rPr>
                <w:i/>
              </w:rPr>
              <w:softHyphen/>
            </w:r>
            <w:r w:rsidRPr="00410381">
              <w:rPr>
                <w:i/>
              </w:rPr>
              <w:t>avtalen.</w:t>
            </w:r>
          </w:p>
        </w:tc>
      </w:tr>
    </w:tbl>
    <w:p w14:paraId="6748CC4E" w14:textId="77777777" w:rsidR="002734C2" w:rsidRDefault="002734C2" w:rsidP="002734C2">
      <w:pPr>
        <w:pStyle w:val="Brdtextmedindrag"/>
      </w:pPr>
      <w:r w:rsidRPr="00017EA0">
        <w:t xml:space="preserve">Om försäkringsgivaren avser att ändra sin verksamhet i fråga om förhållanden som anges i första och andra styckena, får ändringen göras tidigast en månad efter det att </w:t>
      </w:r>
      <w:r>
        <w:t>Finansinspektionen</w:t>
      </w:r>
      <w:r w:rsidRPr="00017EA0">
        <w:t xml:space="preserve"> underrättats om ändringen av den behöriga myndigheten i försäkringsgivarens hemland. Om ändringen innebär att verksamhet avseende tjänstepensionsförsäkring ska inledas, ska dock bestämmelserna i 1</w:t>
      </w:r>
      <w:r>
        <w:t> §</w:t>
      </w:r>
      <w:r w:rsidRPr="00017EA0">
        <w:t xml:space="preserve"> andra stycket samt tredje stycket i denna paragraf tillämpas.</w:t>
      </w:r>
    </w:p>
    <w:p w14:paraId="6ED2BDED" w14:textId="77777777" w:rsidR="002734C2" w:rsidRPr="00410381" w:rsidRDefault="002734C2" w:rsidP="002734C2">
      <w:pPr>
        <w:pStyle w:val="Brdtext"/>
        <w:spacing w:before="230"/>
        <w:jc w:val="center"/>
        <w:rPr>
          <w:b/>
        </w:rPr>
      </w:pPr>
      <w:r w:rsidRPr="00410381">
        <w:rPr>
          <w:b/>
        </w:rPr>
        <w:t>3</w:t>
      </w:r>
      <w:r>
        <w:rPr>
          <w:b/>
        </w:rPr>
        <w:t> kap.</w:t>
      </w:r>
    </w:p>
    <w:p w14:paraId="25CD1506" w14:textId="77777777" w:rsidR="002734C2" w:rsidRDefault="002734C2" w:rsidP="002734C2">
      <w:pPr>
        <w:pStyle w:val="Brdtext"/>
        <w:jc w:val="center"/>
      </w:pPr>
      <w:r w:rsidRPr="00410381">
        <w:t>2</w:t>
      </w:r>
      <w:r>
        <w:t> §</w:t>
      </w:r>
      <w:r w:rsidRPr="00410381">
        <w:rPr>
          <w:rStyle w:val="Fotnotsreferens"/>
        </w:rPr>
        <w:footnoteReference w:id="24"/>
      </w:r>
    </w:p>
    <w:p w14:paraId="47AC5E9F" w14:textId="77777777" w:rsidR="002734C2" w:rsidRDefault="002734C2" w:rsidP="002734C2">
      <w:pPr>
        <w:pStyle w:val="Brdtextmedindrag"/>
      </w:pPr>
      <w:r>
        <w:t>Finansinspektionen</w:t>
      </w:r>
      <w:r w:rsidRPr="00D52587">
        <w:t xml:space="preserve"> ska, i samarbete med den behöriga myndigheten i hemlandet, utöva</w:t>
      </w:r>
      <w:r>
        <w:t xml:space="preserve"> tillsyn över att en EES-försäkringsgivare eller ett utländskt tjänstepensionsinstitut bedriver sin verksamhet i Sverige i enlighet med denna lag och andra </w:t>
      </w:r>
      <w:r w:rsidRPr="00DB611D">
        <w:t>författningar</w:t>
      </w:r>
      <w:r>
        <w:t xml:space="preserve"> som reglerar deras näringsverksamhet.</w:t>
      </w:r>
    </w:p>
    <w:p w14:paraId="3AB6D2A1" w14:textId="77777777" w:rsidR="002734C2" w:rsidRDefault="002734C2" w:rsidP="002734C2">
      <w:pPr>
        <w:pStyle w:val="Brdtextmedindrag"/>
      </w:pPr>
      <w:r>
        <w:t>Finansinspektionen ska lämna uppgifter till de behöriga myndigheterna i hemländerna, om dessa myndigheter behöver uppgifterna för sin tillsyn över försäkringsgivares och utländska tjänstepensionsinstituts verksam</w:t>
      </w:r>
      <w:r>
        <w:softHyphen/>
        <w:t>heter, samt i övrigt ha ett nära samarbete med dessa myndigheter och Europeiska kommissionen.</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61D9AF9" w14:textId="77777777" w:rsidTr="00136126">
        <w:tc>
          <w:tcPr>
            <w:tcW w:w="2500" w:type="pct"/>
            <w:shd w:val="clear" w:color="auto" w:fill="auto"/>
            <w:tcMar>
              <w:left w:w="0" w:type="dxa"/>
            </w:tcMar>
          </w:tcPr>
          <w:p w14:paraId="12BB2E4D" w14:textId="3297786D" w:rsidR="002734C2" w:rsidRDefault="002734C2" w:rsidP="00136126">
            <w:pPr>
              <w:pStyle w:val="Brdtextmedindrag"/>
            </w:pPr>
            <w:r>
              <w:t>När det gäller EES-försäkrings</w:t>
            </w:r>
            <w:r>
              <w:softHyphen/>
              <w:t>givare som meddelar tjänste</w:t>
            </w:r>
            <w:r>
              <w:softHyphen/>
              <w:t xml:space="preserve">pensionsförsäkring </w:t>
            </w:r>
            <w:r w:rsidRPr="000A7C2D">
              <w:rPr>
                <w:i/>
              </w:rPr>
              <w:t>och utländska tjänstepensionsinstitut</w:t>
            </w:r>
            <w:r>
              <w:t xml:space="preserve"> ska Finansinspektionen, om det </w:t>
            </w:r>
            <w:r>
              <w:lastRenderedPageBreak/>
              <w:t xml:space="preserve">behövs, senast </w:t>
            </w:r>
            <w:r w:rsidRPr="000A7C2D">
              <w:t>två månader</w:t>
            </w:r>
            <w:r>
              <w:t xml:space="preserve"> efter det att inspektionen tagit emot en underrättelse enligt 2 kap. 2 § andra </w:t>
            </w:r>
            <w:r w:rsidRPr="000A7C2D">
              <w:rPr>
                <w:i/>
              </w:rPr>
              <w:t>eller tredje</w:t>
            </w:r>
            <w:r>
              <w:t xml:space="preserve"> stycket eller 3 § tredje </w:t>
            </w:r>
            <w:r w:rsidRPr="000A7C2D">
              <w:rPr>
                <w:i/>
              </w:rPr>
              <w:t xml:space="preserve">eller fjärde </w:t>
            </w:r>
            <w:r>
              <w:t xml:space="preserve">stycket till den behöriga myndigheten i försäkringsgivarens </w:t>
            </w:r>
            <w:r w:rsidRPr="000A7C2D">
              <w:rPr>
                <w:i/>
              </w:rPr>
              <w:t>eller tjänstepensionsinstitutets</w:t>
            </w:r>
            <w:r>
              <w:t xml:space="preserve"> hemland lämna uppgifter om </w:t>
            </w:r>
            <w:r w:rsidRPr="00E13AFF">
              <w:rPr>
                <w:i/>
              </w:rPr>
              <w:t>i Sverige</w:t>
            </w:r>
            <w:r>
              <w:t xml:space="preserve"> tillämplig </w:t>
            </w:r>
            <w:r w:rsidRPr="00B531FF">
              <w:rPr>
                <w:i/>
              </w:rPr>
              <w:t>arbetsrätt</w:t>
            </w:r>
            <w:r>
              <w:t xml:space="preserve"> på tjänstepensions</w:t>
            </w:r>
            <w:r>
              <w:softHyphen/>
              <w:t xml:space="preserve">området samt om de bestämmelser om information som gäller här i landet gentemot dem som ingår eller avser att ingå ett avtal om tjänstepensionsförsäkring </w:t>
            </w:r>
            <w:r w:rsidRPr="000A7C2D">
              <w:rPr>
                <w:i/>
              </w:rPr>
              <w:t>eller tjänstepension</w:t>
            </w:r>
            <w:r>
              <w:t>, liksom gentemot dem som annars är ersättningsberättigade på grund av ett sådant avtal.</w:t>
            </w:r>
          </w:p>
        </w:tc>
        <w:tc>
          <w:tcPr>
            <w:tcW w:w="2500" w:type="pct"/>
            <w:shd w:val="clear" w:color="auto" w:fill="auto"/>
            <w:tcMar>
              <w:right w:w="0" w:type="dxa"/>
            </w:tcMar>
          </w:tcPr>
          <w:p w14:paraId="31EC0236" w14:textId="5A5731FA" w:rsidR="002734C2" w:rsidRDefault="002734C2" w:rsidP="00136126">
            <w:pPr>
              <w:pStyle w:val="Brdtextmedindrag"/>
            </w:pPr>
            <w:r>
              <w:lastRenderedPageBreak/>
              <w:t>När det gäller EES-försäkrings</w:t>
            </w:r>
            <w:r>
              <w:softHyphen/>
              <w:t>givare som meddelar tjänste</w:t>
            </w:r>
            <w:r>
              <w:softHyphen/>
              <w:t xml:space="preserve">pensionsförsäkring ska Finansinspektionen, om det behövs, senast två månader efter </w:t>
            </w:r>
            <w:r>
              <w:lastRenderedPageBreak/>
              <w:t xml:space="preserve">det att inspektionen tagit emot en underrättelse enligt 2 kap. 2 § andra stycket eller 3 § tredje stycket till den behöriga myndigheten i försäkringsgivarens hemland lämna uppgifter om tillämplig </w:t>
            </w:r>
            <w:r>
              <w:rPr>
                <w:i/>
              </w:rPr>
              <w:t xml:space="preserve">svensk </w:t>
            </w:r>
            <w:r w:rsidRPr="00B531FF">
              <w:rPr>
                <w:i/>
              </w:rPr>
              <w:t>social- och arbets</w:t>
            </w:r>
            <w:r w:rsidRPr="00B531FF">
              <w:rPr>
                <w:i/>
              </w:rPr>
              <w:softHyphen/>
              <w:t>marknadslagstiftning</w:t>
            </w:r>
            <w:r>
              <w:t xml:space="preserve"> på tjänste</w:t>
            </w:r>
            <w:r>
              <w:softHyphen/>
              <w:t>pensionsområdet samt om de bestämmelser om information som gäller här i landet gentemot dem som ingår eller avser att ingå ett avtal om tjänstepensionsförsäkring, liksom gentemot dem som annars är ersättningsberättigade på grund av ett sådant avtal.</w:t>
            </w:r>
          </w:p>
        </w:tc>
      </w:tr>
      <w:tr w:rsidR="002734C2" w14:paraId="5A8F105A" w14:textId="77777777" w:rsidTr="00136126">
        <w:tc>
          <w:tcPr>
            <w:tcW w:w="2500" w:type="pct"/>
            <w:shd w:val="clear" w:color="auto" w:fill="auto"/>
            <w:tcMar>
              <w:left w:w="0" w:type="dxa"/>
            </w:tcMar>
          </w:tcPr>
          <w:p w14:paraId="78CF15A0" w14:textId="77777777" w:rsidR="002734C2" w:rsidRDefault="002734C2" w:rsidP="00136126">
            <w:pPr>
              <w:pStyle w:val="Brdtextmedindrag"/>
            </w:pPr>
          </w:p>
        </w:tc>
        <w:tc>
          <w:tcPr>
            <w:tcW w:w="2500" w:type="pct"/>
            <w:shd w:val="clear" w:color="auto" w:fill="auto"/>
            <w:tcMar>
              <w:right w:w="0" w:type="dxa"/>
            </w:tcMar>
          </w:tcPr>
          <w:p w14:paraId="3B7D8CCB" w14:textId="77777777" w:rsidR="002734C2" w:rsidRPr="000A7C2D" w:rsidRDefault="002734C2" w:rsidP="00136126">
            <w:pPr>
              <w:pStyle w:val="Brdtextmedindrag"/>
              <w:rPr>
                <w:i/>
              </w:rPr>
            </w:pPr>
            <w:r w:rsidRPr="000A7C2D">
              <w:rPr>
                <w:i/>
              </w:rPr>
              <w:t>När det gäller utländska tjänstepensionsinstitut ska Finans</w:t>
            </w:r>
            <w:r>
              <w:rPr>
                <w:i/>
              </w:rPr>
              <w:softHyphen/>
            </w:r>
            <w:r w:rsidRPr="000A7C2D">
              <w:rPr>
                <w:i/>
              </w:rPr>
              <w:t xml:space="preserve">inspektionen senast </w:t>
            </w:r>
            <w:r w:rsidRPr="00E45786">
              <w:rPr>
                <w:i/>
              </w:rPr>
              <w:t>sex veckor</w:t>
            </w:r>
            <w:r w:rsidRPr="000A7C2D">
              <w:rPr>
                <w:i/>
              </w:rPr>
              <w:t xml:space="preserve"> efter det att inspektionen tagit emot en underrättelse enligt 2 kap. 2 § tredje stycket eller 3 § fjärde stycket till den behöriga myndigheten </w:t>
            </w:r>
            <w:r>
              <w:rPr>
                <w:i/>
              </w:rPr>
              <w:t xml:space="preserve">i </w:t>
            </w:r>
            <w:r w:rsidRPr="000A7C2D">
              <w:rPr>
                <w:i/>
              </w:rPr>
              <w:t>tjänstepensions</w:t>
            </w:r>
            <w:r>
              <w:rPr>
                <w:i/>
              </w:rPr>
              <w:softHyphen/>
            </w:r>
            <w:r w:rsidRPr="000A7C2D">
              <w:rPr>
                <w:i/>
              </w:rPr>
              <w:t xml:space="preserve">institutets hemland lämna uppgifter om tillämplig </w:t>
            </w:r>
            <w:r>
              <w:rPr>
                <w:i/>
              </w:rPr>
              <w:t xml:space="preserve">svensk </w:t>
            </w:r>
            <w:r w:rsidRPr="00033D66">
              <w:rPr>
                <w:i/>
              </w:rPr>
              <w:t>social- och arbetsmarknadslagstiftning</w:t>
            </w:r>
            <w:r w:rsidRPr="000A7C2D" w:rsidDel="00FC04AA">
              <w:rPr>
                <w:i/>
              </w:rPr>
              <w:t xml:space="preserve"> </w:t>
            </w:r>
            <w:r w:rsidRPr="000A7C2D">
              <w:rPr>
                <w:i/>
              </w:rPr>
              <w:t>på tjänstepensionsområdet samt om de bestämmelser om information som gäller här i landet gentemot dem som ingår eller avser att ingå ett avtal om tjänstepension, liksom gentemot dem som annars är ersättningsberättigade på grund av ett sådant avtal.</w:t>
            </w:r>
          </w:p>
        </w:tc>
      </w:tr>
      <w:tr w:rsidR="002734C2" w14:paraId="2D4804E5" w14:textId="77777777" w:rsidTr="00136126">
        <w:tc>
          <w:tcPr>
            <w:tcW w:w="2500" w:type="pct"/>
            <w:shd w:val="clear" w:color="auto" w:fill="auto"/>
            <w:tcMar>
              <w:left w:w="0" w:type="dxa"/>
            </w:tcMar>
          </w:tcPr>
          <w:p w14:paraId="3D7326E9" w14:textId="77777777" w:rsidR="002734C2" w:rsidRDefault="002734C2" w:rsidP="00136126">
            <w:pPr>
              <w:pStyle w:val="Brdtextmedindrag"/>
            </w:pPr>
            <w:r>
              <w:t>Finansinspektionen ska, när försäkringsgivaren eller tjänste</w:t>
            </w:r>
            <w:r>
              <w:softHyphen/>
              <w:t xml:space="preserve">pensionsinstitutet påbörjat sin verksamhet här i landet, underrätta den behöriga myndigheten i hemlandet om väsentliga ändringar i de bestämmelser </w:t>
            </w:r>
            <w:r w:rsidRPr="00EC757D">
              <w:rPr>
                <w:i/>
              </w:rPr>
              <w:t>som anges i</w:t>
            </w:r>
            <w:r>
              <w:t xml:space="preserve"> </w:t>
            </w:r>
            <w:r w:rsidRPr="00F506B7">
              <w:rPr>
                <w:i/>
              </w:rPr>
              <w:t>tredje</w:t>
            </w:r>
            <w:r>
              <w:t xml:space="preserve"> </w:t>
            </w:r>
            <w:r w:rsidRPr="003801A4">
              <w:rPr>
                <w:i/>
              </w:rPr>
              <w:t>stycket</w:t>
            </w:r>
            <w:r>
              <w:t>.</w:t>
            </w:r>
          </w:p>
        </w:tc>
        <w:tc>
          <w:tcPr>
            <w:tcW w:w="2500" w:type="pct"/>
            <w:shd w:val="clear" w:color="auto" w:fill="auto"/>
            <w:tcMar>
              <w:right w:w="0" w:type="dxa"/>
            </w:tcMar>
          </w:tcPr>
          <w:p w14:paraId="05A886CC" w14:textId="77777777" w:rsidR="002734C2" w:rsidRPr="005F7482" w:rsidRDefault="002734C2" w:rsidP="00136126">
            <w:pPr>
              <w:pStyle w:val="Brdtextmedindrag"/>
              <w:rPr>
                <w:i/>
              </w:rPr>
            </w:pPr>
            <w:r>
              <w:t>Finansinspektionen ska, när försäkringsgivaren eller tjänste</w:t>
            </w:r>
            <w:r>
              <w:softHyphen/>
              <w:t xml:space="preserve">pensionsinstitutet påbörjat sin verksamhet här i landet, underrätta den behöriga myndigheten i hemlandet om väsentliga ändringar i </w:t>
            </w:r>
            <w:r w:rsidRPr="00F506B7">
              <w:rPr>
                <w:i/>
              </w:rPr>
              <w:t>social- och arbetsmarknadslag</w:t>
            </w:r>
            <w:r w:rsidRPr="00F506B7">
              <w:rPr>
                <w:i/>
              </w:rPr>
              <w:softHyphen/>
              <w:t xml:space="preserve">stiftningen och i </w:t>
            </w:r>
            <w:r w:rsidRPr="00EC757D">
              <w:t>de bestämmelser</w:t>
            </w:r>
            <w:r w:rsidRPr="00F506B7">
              <w:rPr>
                <w:i/>
              </w:rPr>
              <w:t xml:space="preserve"> om information som gäller här i landet</w:t>
            </w:r>
            <w:r>
              <w:t>.</w:t>
            </w:r>
          </w:p>
        </w:tc>
      </w:tr>
    </w:tbl>
    <w:p w14:paraId="3EF0954A" w14:textId="77777777" w:rsidR="002734C2" w:rsidRDefault="002734C2" w:rsidP="002734C2">
      <w:pPr>
        <w:pStyle w:val="Brdtext"/>
        <w:spacing w:before="230"/>
        <w:jc w:val="center"/>
      </w:pPr>
      <w:r>
        <w:lastRenderedPageBreak/>
        <w:t>6 §</w:t>
      </w:r>
      <w:r>
        <w:rPr>
          <w:rStyle w:val="Fotnotsreferens"/>
        </w:rPr>
        <w:footnoteReference w:id="25"/>
      </w:r>
    </w:p>
    <w:p w14:paraId="2E9C1864" w14:textId="77777777" w:rsidR="002734C2" w:rsidRDefault="002734C2" w:rsidP="002734C2">
      <w:pPr>
        <w:pStyle w:val="Brdtextmedindrag"/>
      </w:pPr>
      <w:r w:rsidRPr="00314E50">
        <w:t xml:space="preserve">Om en EES-försäkringsgivare överträder denna lag eller en föreskrift som har meddelats med stöd av denna lag eller på annat sätt visar sig olämplig att driva verksamhet här, får </w:t>
      </w:r>
      <w:r>
        <w:t>Finansinspektionen</w:t>
      </w:r>
      <w:r w:rsidRPr="00314E50">
        <w:t xml:space="preserve"> förelägga försäkringsgivaren att vidta rättelse. Inspektionen ska underrätta den behöriga myndigheten i försäkringsgivarens hemland när den förelägger om sådan rättelse. Om försäkringsgivaren inte följer föreläggandet, ska hemlandsmyndigheten också underrättas. </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1A14FE43" w14:textId="77777777" w:rsidTr="00136126">
        <w:tc>
          <w:tcPr>
            <w:tcW w:w="2500" w:type="pct"/>
            <w:shd w:val="clear" w:color="auto" w:fill="auto"/>
            <w:tcMar>
              <w:left w:w="0" w:type="dxa"/>
            </w:tcMar>
          </w:tcPr>
          <w:p w14:paraId="35608C5F" w14:textId="77777777" w:rsidR="002734C2" w:rsidRDefault="002734C2" w:rsidP="00136126">
            <w:pPr>
              <w:pStyle w:val="Brdtextmedindrag"/>
            </w:pPr>
            <w:r w:rsidRPr="00314E50">
              <w:t xml:space="preserve">Om rättelse ändå inte sker, får </w:t>
            </w:r>
            <w:r>
              <w:t>Finansinspektionen</w:t>
            </w:r>
            <w:r w:rsidRPr="00314E50">
              <w:t xml:space="preserve"> förbjuda för</w:t>
            </w:r>
            <w:r>
              <w:softHyphen/>
            </w:r>
            <w:r w:rsidRPr="00314E50">
              <w:t>säkringsgivaren att fortsätta sin marknadsföring och att ingå nya försäkringsavtal om risker som är belägna här i landet eller, när det gäller livförsäkring, om försäk</w:t>
            </w:r>
            <w:r>
              <w:softHyphen/>
            </w:r>
            <w:r w:rsidRPr="00314E50">
              <w:t>ringsåtaganden som ska fullgöras här i landet.</w:t>
            </w:r>
          </w:p>
        </w:tc>
        <w:tc>
          <w:tcPr>
            <w:tcW w:w="2500" w:type="pct"/>
            <w:shd w:val="clear" w:color="auto" w:fill="auto"/>
            <w:tcMar>
              <w:right w:w="0" w:type="dxa"/>
            </w:tcMar>
          </w:tcPr>
          <w:p w14:paraId="53F5DC65" w14:textId="77777777" w:rsidR="002734C2" w:rsidRDefault="002734C2" w:rsidP="00136126">
            <w:pPr>
              <w:pStyle w:val="Brdtextmedindrag"/>
            </w:pPr>
            <w:r w:rsidRPr="00314E50">
              <w:t xml:space="preserve">Om rättelse ändå inte sker, får </w:t>
            </w:r>
            <w:r>
              <w:t>Finansinspektionen</w:t>
            </w:r>
            <w:r w:rsidRPr="00314E50">
              <w:t xml:space="preserve"> förbjuda för</w:t>
            </w:r>
            <w:r>
              <w:softHyphen/>
            </w:r>
            <w:r w:rsidRPr="00314E50">
              <w:t>säkringsgivaren att fortsätta sin marknadsföring och att ingå nya försäkringsavtal om risker som är belägna här i landet eller, när det gäller livförsäkring, om försäk</w:t>
            </w:r>
            <w:r>
              <w:softHyphen/>
            </w:r>
            <w:r w:rsidRPr="00314E50">
              <w:t xml:space="preserve">ringsåtaganden som ska fullgöras här i landet. </w:t>
            </w:r>
            <w:r w:rsidRPr="000A7C2D">
              <w:rPr>
                <w:i/>
              </w:rPr>
              <w:t>Innan ett förbud meddelas, ska inspektionen under</w:t>
            </w:r>
            <w:r>
              <w:rPr>
                <w:i/>
              </w:rPr>
              <w:softHyphen/>
            </w:r>
            <w:r w:rsidRPr="000A7C2D">
              <w:rPr>
                <w:i/>
              </w:rPr>
              <w:t>rätta den behöriga myndigheten i försäkringsgivarens hemland.</w:t>
            </w:r>
          </w:p>
        </w:tc>
      </w:tr>
      <w:tr w:rsidR="002734C2" w14:paraId="72CAE10E" w14:textId="77777777" w:rsidTr="00136126">
        <w:tc>
          <w:tcPr>
            <w:tcW w:w="2500" w:type="pct"/>
            <w:shd w:val="clear" w:color="auto" w:fill="auto"/>
            <w:tcMar>
              <w:left w:w="0" w:type="dxa"/>
            </w:tcMar>
          </w:tcPr>
          <w:p w14:paraId="326B1593" w14:textId="77777777" w:rsidR="002734C2" w:rsidRPr="000A7C2D" w:rsidRDefault="002734C2" w:rsidP="00136126">
            <w:pPr>
              <w:pStyle w:val="Brdtextmedindrag"/>
              <w:rPr>
                <w:i/>
              </w:rPr>
            </w:pPr>
            <w:r w:rsidRPr="000A7C2D">
              <w:rPr>
                <w:i/>
              </w:rPr>
              <w:t>Innan ett förbud meddelas, ska inspektionen underrätta den be</w:t>
            </w:r>
            <w:r>
              <w:rPr>
                <w:i/>
              </w:rPr>
              <w:softHyphen/>
            </w:r>
            <w:r w:rsidRPr="000A7C2D">
              <w:rPr>
                <w:i/>
              </w:rPr>
              <w:t>höriga myndigheten i försäkrings</w:t>
            </w:r>
            <w:r>
              <w:rPr>
                <w:i/>
              </w:rPr>
              <w:softHyphen/>
            </w:r>
            <w:r w:rsidRPr="000A7C2D">
              <w:rPr>
                <w:i/>
              </w:rPr>
              <w:t>givarens hemland.</w:t>
            </w:r>
          </w:p>
        </w:tc>
        <w:tc>
          <w:tcPr>
            <w:tcW w:w="2500" w:type="pct"/>
            <w:shd w:val="clear" w:color="auto" w:fill="auto"/>
            <w:tcMar>
              <w:right w:w="0" w:type="dxa"/>
            </w:tcMar>
          </w:tcPr>
          <w:p w14:paraId="51277BF2" w14:textId="77777777" w:rsidR="002734C2" w:rsidRDefault="002734C2" w:rsidP="00136126">
            <w:pPr>
              <w:pStyle w:val="Brdtextmedindrag"/>
            </w:pPr>
          </w:p>
        </w:tc>
      </w:tr>
    </w:tbl>
    <w:p w14:paraId="6C28D6BC" w14:textId="77777777" w:rsidR="002734C2" w:rsidRDefault="002734C2" w:rsidP="002734C2">
      <w:pPr>
        <w:pStyle w:val="Brdtextmedindrag"/>
      </w:pPr>
      <w:r w:rsidRPr="00314E50">
        <w:t xml:space="preserve">I brådskande fall får </w:t>
      </w:r>
      <w:r>
        <w:t>Finansinspektionen</w:t>
      </w:r>
      <w:r w:rsidRPr="00314E50">
        <w:t xml:space="preserve">, utan att den behöriga myndigheten underrättats, vidta åtgärder som anges i andra stycket för att hindra ytterligare överträdelser. </w:t>
      </w:r>
    </w:p>
    <w:p w14:paraId="75C2E5DA" w14:textId="77777777" w:rsidR="002734C2" w:rsidRDefault="002734C2" w:rsidP="002734C2">
      <w:pPr>
        <w:pStyle w:val="Brdtextmedindrag"/>
      </w:pPr>
      <w:r>
        <w:t>Finansinspektionen</w:t>
      </w:r>
      <w:r w:rsidRPr="00314E50">
        <w:t xml:space="preserve"> får i brådskande fall, och utan att den utländska behöriga myndigheten underrättats, även förordna ett ombud att på försäkringsgivarens vägnar ta emot stämning och i övrigt företräda denne när det gäller redan meddelade försäkringar. Inspektionen ska genast införa kungörelse enligt 10</w:t>
      </w:r>
      <w:r>
        <w:t> kap.</w:t>
      </w:r>
      <w:r w:rsidRPr="00314E50">
        <w:t xml:space="preserve"> 1</w:t>
      </w:r>
      <w:r>
        <w:t> § </w:t>
      </w:r>
      <w:r w:rsidRPr="00314E50">
        <w:t>1 om förordnandet. Till dess att en sådan kungörelse har införts får en försäkringstagare, om försäk</w:t>
      </w:r>
      <w:r>
        <w:softHyphen/>
      </w:r>
      <w:r w:rsidRPr="00314E50">
        <w:t xml:space="preserve">ringsgivaren inte är en försäkringssammanslutning, sätta in förfallna försäkringspremier hos inspektionen med samma verkan som om de har betalats till försäkringsgivaren. </w:t>
      </w:r>
    </w:p>
    <w:p w14:paraId="50F8CA44" w14:textId="77777777" w:rsidR="002734C2" w:rsidRDefault="002734C2" w:rsidP="002734C2">
      <w:pPr>
        <w:pStyle w:val="Brdtextmedindrag"/>
      </w:pPr>
      <w:r w:rsidRPr="00314E50">
        <w:t>Om en EES-försäkringsgivare som meddelar tjänstepensionsförsäkring överträder sådana bestämmelser som anges i 2</w:t>
      </w:r>
      <w:r>
        <w:t> §</w:t>
      </w:r>
      <w:r w:rsidRPr="00314E50">
        <w:t xml:space="preserve"> tredje stycket, ska </w:t>
      </w:r>
      <w:r>
        <w:t>Finansinspektionen</w:t>
      </w:r>
      <w:r w:rsidRPr="00314E50">
        <w:t xml:space="preserve"> genast underrätta den behöriga myndigheten i försäkringsgivarens hemland. </w:t>
      </w:r>
    </w:p>
    <w:p w14:paraId="73746618" w14:textId="77777777" w:rsidR="002734C2" w:rsidRDefault="002734C2" w:rsidP="002734C2">
      <w:pPr>
        <w:pStyle w:val="Brdtextmedindrag"/>
      </w:pPr>
      <w:r w:rsidRPr="00314E50">
        <w:t>Om en EES-försäkringsgivare, trots de åtgärder som vidtagits av den behöriga myndigheten i hemlandet, fortsätter att överträda den i Sverige tillämpliga arbetsrätten på tjänstepensions</w:t>
      </w:r>
      <w:r>
        <w:softHyphen/>
      </w:r>
      <w:r w:rsidRPr="00314E50">
        <w:t xml:space="preserve">området, får </w:t>
      </w:r>
      <w:r>
        <w:t>Finansinspektionen</w:t>
      </w:r>
      <w:r w:rsidRPr="00314E50">
        <w:t xml:space="preserve"> för</w:t>
      </w:r>
      <w:r w:rsidRPr="004C61AA">
        <w:t>bjuda försäkringsgivaren att fortsätta sin marknadsföring och att ingå nya avtal om tjänstepensionsförsäkring som ska fullgöras här i landet. Innan ett förbud meddelas, ska inspektionen underrätta den behöriga myndigheten i försäkringsgivarens hemland.</w:t>
      </w:r>
    </w:p>
    <w:p w14:paraId="537DAD4A" w14:textId="77777777" w:rsidR="002734C2" w:rsidRDefault="002734C2" w:rsidP="002734C2">
      <w:pPr>
        <w:pStyle w:val="Brdtextmedindrag"/>
      </w:pPr>
      <w:r w:rsidDel="00D05D53">
        <w:lastRenderedPageBreak/>
        <w:t xml:space="preserve">Ett förbud enligt </w:t>
      </w:r>
      <w:r w:rsidRPr="000A7C2D" w:rsidDel="00D05D53">
        <w:t>sjätte</w:t>
      </w:r>
      <w:r w:rsidDel="00D05D53">
        <w:t xml:space="preserve"> stycket får meddelas först sedan Finans</w:t>
      </w:r>
      <w:r>
        <w:softHyphen/>
      </w:r>
      <w:r w:rsidDel="00D05D53">
        <w:t>inspektionen har förelagt EES-försäkringsgivaren att vidta rättelse, om inte motsvarande åtgärd har vidtagits av den behöriga myndigheten i försäkringsgivarens hemland.</w:t>
      </w:r>
    </w:p>
    <w:p w14:paraId="176DD26B" w14:textId="77777777" w:rsidR="002734C2" w:rsidRDefault="002734C2" w:rsidP="002734C2">
      <w:pPr>
        <w:pStyle w:val="Brdtextmedindrag"/>
      </w:pPr>
      <w:r w:rsidDel="00D05D53">
        <w:t xml:space="preserve">Det som sägs i </w:t>
      </w:r>
      <w:r w:rsidRPr="000A7C2D" w:rsidDel="00D05D53">
        <w:t>femte–sjunde</w:t>
      </w:r>
      <w:r w:rsidDel="00D05D53">
        <w:t xml:space="preserve"> styckena om EES-försäkringsgivare ska tillämpas på motsvarande sätt för utländska tjänstepensionsinstitut.</w:t>
      </w:r>
    </w:p>
    <w:p w14:paraId="6B2E00E0" w14:textId="77777777" w:rsidR="002734C2" w:rsidRDefault="002734C2" w:rsidP="002734C2">
      <w:pPr>
        <w:pStyle w:val="Brdtext"/>
        <w:spacing w:before="230"/>
        <w:jc w:val="center"/>
        <w:rPr>
          <w:b/>
        </w:rPr>
      </w:pPr>
      <w:r w:rsidRPr="00410381">
        <w:rPr>
          <w:b/>
        </w:rPr>
        <w:t>8</w:t>
      </w:r>
      <w:r>
        <w:rPr>
          <w:b/>
        </w:rPr>
        <w:t> kap.</w:t>
      </w:r>
    </w:p>
    <w:p w14:paraId="5EE47F71" w14:textId="77777777" w:rsidR="002734C2" w:rsidRDefault="002734C2" w:rsidP="002734C2">
      <w:pPr>
        <w:pStyle w:val="Brdtext"/>
        <w:jc w:val="center"/>
      </w:pPr>
      <w:r>
        <w:t>1 b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2734C2" w14:paraId="7F7E4C4F" w14:textId="77777777" w:rsidTr="00136126">
        <w:tc>
          <w:tcPr>
            <w:tcW w:w="2500" w:type="pct"/>
            <w:shd w:val="clear" w:color="auto" w:fill="auto"/>
            <w:tcMar>
              <w:left w:w="0" w:type="dxa"/>
            </w:tcMar>
          </w:tcPr>
          <w:p w14:paraId="7EFA0BCE" w14:textId="77777777" w:rsidR="002734C2" w:rsidRDefault="002734C2" w:rsidP="00136126">
            <w:pPr>
              <w:pStyle w:val="Brdtextmedindrag"/>
            </w:pPr>
            <w:r w:rsidRPr="00ED57F3">
              <w:t>De</w:t>
            </w:r>
            <w:r>
              <w:t xml:space="preserve"> personer</w:t>
            </w:r>
            <w:r w:rsidRPr="004D24A4">
              <w:t>,</w:t>
            </w:r>
            <w:r w:rsidRPr="000A7C2D">
              <w:rPr>
                <w:i/>
              </w:rPr>
              <w:t xml:space="preserve"> </w:t>
            </w:r>
            <w:r w:rsidRPr="001678D9">
              <w:t>vilkas</w:t>
            </w:r>
            <w:r>
              <w:t xml:space="preserve"> pensioner tryggas av ett utländskt tjänste</w:t>
            </w:r>
            <w:r>
              <w:softHyphen/>
              <w:t>pensionsinstitut</w:t>
            </w:r>
            <w:r w:rsidRPr="004D24A4">
              <w:t>,</w:t>
            </w:r>
            <w:r>
              <w:t xml:space="preserve"> </w:t>
            </w:r>
            <w:r w:rsidRPr="000A7C2D">
              <w:rPr>
                <w:i/>
              </w:rPr>
              <w:t>skall</w:t>
            </w:r>
            <w:r>
              <w:t xml:space="preserve"> ges den information som behövs om institutet och dess verksamhet samt om tjänstepensionerna och de överenskommelser som ligger till grund för pensionerna. Även de som erbjuds att ingå avtal om tjänstepension </w:t>
            </w:r>
            <w:r w:rsidRPr="000A7C2D">
              <w:rPr>
                <w:i/>
              </w:rPr>
              <w:t>skall</w:t>
            </w:r>
            <w:r>
              <w:t xml:space="preserve"> ges sådan information.</w:t>
            </w:r>
          </w:p>
        </w:tc>
        <w:tc>
          <w:tcPr>
            <w:tcW w:w="2500" w:type="pct"/>
            <w:shd w:val="clear" w:color="auto" w:fill="auto"/>
            <w:tcMar>
              <w:right w:w="0" w:type="dxa"/>
            </w:tcMar>
          </w:tcPr>
          <w:p w14:paraId="59A3E468" w14:textId="77777777" w:rsidR="002734C2" w:rsidRDefault="002734C2" w:rsidP="00136126">
            <w:pPr>
              <w:pStyle w:val="Brdtextmedindrag"/>
            </w:pPr>
            <w:r w:rsidRPr="00ED57F3">
              <w:t>De</w:t>
            </w:r>
            <w:r>
              <w:t xml:space="preserve"> personer, </w:t>
            </w:r>
            <w:r w:rsidRPr="000A7C2D">
              <w:t>vilkas</w:t>
            </w:r>
            <w:r>
              <w:rPr>
                <w:i/>
              </w:rPr>
              <w:t xml:space="preserve"> </w:t>
            </w:r>
            <w:r>
              <w:t>pensioner tryggas av ett utländskt tjänste</w:t>
            </w:r>
            <w:r>
              <w:softHyphen/>
              <w:t xml:space="preserve">pensionsinstitut, </w:t>
            </w:r>
            <w:r w:rsidRPr="000A7C2D">
              <w:rPr>
                <w:i/>
              </w:rPr>
              <w:t>ska</w:t>
            </w:r>
            <w:r>
              <w:t xml:space="preserve"> ges den information som behövs om institutet och dess verksamhet samt om tjänstepensionerna och de överenskommelser som ligger till grund för pensionerna. Även de som erbjuds att ingå avtal om tjänstepension </w:t>
            </w:r>
            <w:r w:rsidRPr="000A7C2D">
              <w:rPr>
                <w:i/>
              </w:rPr>
              <w:t>ska</w:t>
            </w:r>
            <w:r>
              <w:t xml:space="preserve"> ges sådan information.</w:t>
            </w:r>
          </w:p>
        </w:tc>
      </w:tr>
      <w:tr w:rsidR="002734C2" w14:paraId="271FDCF8" w14:textId="77777777" w:rsidTr="00136126">
        <w:tc>
          <w:tcPr>
            <w:tcW w:w="2500" w:type="pct"/>
            <w:shd w:val="clear" w:color="auto" w:fill="auto"/>
            <w:tcMar>
              <w:left w:w="0" w:type="dxa"/>
            </w:tcMar>
          </w:tcPr>
          <w:p w14:paraId="2B426D6F" w14:textId="77777777" w:rsidR="002734C2" w:rsidRDefault="002734C2" w:rsidP="00136126">
            <w:pPr>
              <w:pStyle w:val="Brdtextmedindrag"/>
            </w:pPr>
            <w:r>
              <w:t xml:space="preserve">Regeringen eller den myndighet som regeringen bestämmer får meddela </w:t>
            </w:r>
            <w:r w:rsidRPr="000A7C2D">
              <w:rPr>
                <w:i/>
              </w:rPr>
              <w:t>närmare</w:t>
            </w:r>
            <w:r>
              <w:t xml:space="preserve"> föreskrifter om vilken information som ett utländskt tjänstepensionsinstitut </w:t>
            </w:r>
            <w:r w:rsidRPr="000A7C2D">
              <w:rPr>
                <w:i/>
              </w:rPr>
              <w:t>skall</w:t>
            </w:r>
            <w:r>
              <w:t xml:space="preserve"> lämna</w:t>
            </w:r>
            <w:r w:rsidDel="002C56D2">
              <w:t>.</w:t>
            </w:r>
          </w:p>
        </w:tc>
        <w:tc>
          <w:tcPr>
            <w:tcW w:w="2500" w:type="pct"/>
            <w:shd w:val="clear" w:color="auto" w:fill="auto"/>
            <w:tcMar>
              <w:right w:w="0" w:type="dxa"/>
            </w:tcMar>
          </w:tcPr>
          <w:p w14:paraId="2E6D032F" w14:textId="77777777" w:rsidR="002734C2" w:rsidRDefault="002734C2" w:rsidP="00136126">
            <w:pPr>
              <w:pStyle w:val="Brdtextmedindrag"/>
            </w:pPr>
            <w:r>
              <w:t xml:space="preserve">Regeringen eller den myndighet som regeringen bestämmer får meddela föreskrifter om vilken information som ett utländskt tjänstepensionsinstitut </w:t>
            </w:r>
            <w:r w:rsidRPr="003801A4">
              <w:rPr>
                <w:i/>
              </w:rPr>
              <w:t>ska</w:t>
            </w:r>
            <w:r>
              <w:t xml:space="preserve"> lämna.</w:t>
            </w:r>
          </w:p>
        </w:tc>
      </w:tr>
      <w:tr w:rsidR="002734C2" w14:paraId="5E5C936D" w14:textId="77777777" w:rsidTr="00136126">
        <w:tc>
          <w:tcPr>
            <w:tcW w:w="2500" w:type="pct"/>
            <w:shd w:val="clear" w:color="auto" w:fill="auto"/>
            <w:tcMar>
              <w:left w:w="0" w:type="dxa"/>
            </w:tcMar>
          </w:tcPr>
          <w:p w14:paraId="0C6CE718" w14:textId="77777777" w:rsidR="002734C2" w:rsidRDefault="002734C2" w:rsidP="00136126">
            <w:pPr>
              <w:pStyle w:val="Brdtextmedindrag"/>
            </w:pPr>
          </w:p>
        </w:tc>
        <w:tc>
          <w:tcPr>
            <w:tcW w:w="2500" w:type="pct"/>
            <w:shd w:val="clear" w:color="auto" w:fill="auto"/>
            <w:tcMar>
              <w:right w:w="0" w:type="dxa"/>
            </w:tcMar>
          </w:tcPr>
          <w:p w14:paraId="48EA44C2" w14:textId="77777777" w:rsidR="002734C2" w:rsidRDefault="002734C2" w:rsidP="00136126">
            <w:pPr>
              <w:pStyle w:val="Brdtextmedindrag"/>
            </w:pPr>
            <w:r>
              <w:rPr>
                <w:i/>
              </w:rPr>
              <w:t>Regeringen eller den myndighet som regeringen bestämmer kan med stöd av 8 kap. 7 § regerings</w:t>
            </w:r>
            <w:r>
              <w:rPr>
                <w:i/>
              </w:rPr>
              <w:softHyphen/>
              <w:t>formen meddela före</w:t>
            </w:r>
            <w:r>
              <w:rPr>
                <w:i/>
              </w:rPr>
              <w:softHyphen/>
              <w:t>skrifter om</w:t>
            </w:r>
            <w:r w:rsidRPr="000A7C2D">
              <w:rPr>
                <w:i/>
              </w:rPr>
              <w:t xml:space="preserve"> hur in</w:t>
            </w:r>
            <w:r>
              <w:rPr>
                <w:i/>
              </w:rPr>
              <w:softHyphen/>
            </w:r>
            <w:r w:rsidRPr="000A7C2D">
              <w:rPr>
                <w:i/>
              </w:rPr>
              <w:t>formation ska lämnas</w:t>
            </w:r>
            <w:r>
              <w:rPr>
                <w:i/>
              </w:rPr>
              <w:t xml:space="preserve"> enligt första stycket</w:t>
            </w:r>
            <w:r>
              <w:t>.</w:t>
            </w:r>
          </w:p>
        </w:tc>
      </w:tr>
      <w:tr w:rsidR="002734C2" w14:paraId="2230E816" w14:textId="77777777" w:rsidTr="00136126">
        <w:tc>
          <w:tcPr>
            <w:tcW w:w="2500" w:type="pct"/>
            <w:shd w:val="clear" w:color="auto" w:fill="auto"/>
            <w:tcMar>
              <w:left w:w="0" w:type="dxa"/>
            </w:tcMar>
          </w:tcPr>
          <w:p w14:paraId="2090AB58" w14:textId="77777777" w:rsidR="002734C2" w:rsidRDefault="002734C2" w:rsidP="00136126">
            <w:pPr>
              <w:pStyle w:val="Brdtextmedindrag"/>
            </w:pPr>
          </w:p>
        </w:tc>
        <w:tc>
          <w:tcPr>
            <w:tcW w:w="2500" w:type="pct"/>
            <w:shd w:val="clear" w:color="auto" w:fill="auto"/>
            <w:tcMar>
              <w:right w:w="0" w:type="dxa"/>
            </w:tcMar>
          </w:tcPr>
          <w:p w14:paraId="690A1446" w14:textId="77777777" w:rsidR="002734C2" w:rsidRPr="003F67CF" w:rsidRDefault="002734C2" w:rsidP="00136126">
            <w:pPr>
              <w:pStyle w:val="Brdtext"/>
              <w:spacing w:before="230"/>
              <w:rPr>
                <w:i/>
              </w:rPr>
            </w:pPr>
            <w:r w:rsidRPr="003F67CF">
              <w:rPr>
                <w:i/>
              </w:rPr>
              <w:t>6</w:t>
            </w:r>
            <w:r>
              <w:rPr>
                <w:i/>
              </w:rPr>
              <w:t> §</w:t>
            </w:r>
          </w:p>
          <w:p w14:paraId="42B8C24E" w14:textId="77777777" w:rsidR="002734C2" w:rsidRDefault="002734C2" w:rsidP="00136126">
            <w:pPr>
              <w:pStyle w:val="Brdtextmedindrag"/>
              <w:rPr>
                <w:i/>
              </w:rPr>
            </w:pPr>
            <w:r w:rsidRPr="003F67CF">
              <w:rPr>
                <w:i/>
              </w:rPr>
              <w:t xml:space="preserve">Utöver bestämmelserna i denna lag gäller för utländska </w:t>
            </w:r>
            <w:r>
              <w:rPr>
                <w:i/>
              </w:rPr>
              <w:t>tjänste</w:t>
            </w:r>
            <w:r>
              <w:rPr>
                <w:i/>
              </w:rPr>
              <w:softHyphen/>
              <w:t>pensionsinstitut som bedriver försäkringsdistribution i Sverige</w:t>
            </w:r>
            <w:r w:rsidRPr="003F67CF">
              <w:rPr>
                <w:i/>
              </w:rPr>
              <w:t xml:space="preserve"> best</w:t>
            </w:r>
            <w:r>
              <w:rPr>
                <w:i/>
              </w:rPr>
              <w:t xml:space="preserve">ämmelserna i </w:t>
            </w:r>
            <w:r w:rsidRPr="003F67CF">
              <w:rPr>
                <w:i/>
              </w:rPr>
              <w:t>lagen (2018:</w:t>
            </w:r>
            <w:r w:rsidRPr="00427C23">
              <w:rPr>
                <w:i/>
              </w:rPr>
              <w:t>1219</w:t>
            </w:r>
            <w:r w:rsidRPr="003F67CF">
              <w:rPr>
                <w:i/>
              </w:rPr>
              <w:t>) om försäkrings</w:t>
            </w:r>
            <w:r w:rsidRPr="003F67CF">
              <w:rPr>
                <w:i/>
              </w:rPr>
              <w:softHyphen/>
              <w:t>distribution. Vid tillämpningen av bestämmel</w:t>
            </w:r>
            <w:r>
              <w:rPr>
                <w:i/>
              </w:rPr>
              <w:softHyphen/>
            </w:r>
            <w:r w:rsidRPr="003F67CF">
              <w:rPr>
                <w:i/>
              </w:rPr>
              <w:t>serna i den lagen ska det som sägs om försäkrings</w:t>
            </w:r>
            <w:r>
              <w:rPr>
                <w:i/>
              </w:rPr>
              <w:softHyphen/>
            </w:r>
            <w:r w:rsidRPr="003F67CF">
              <w:rPr>
                <w:i/>
              </w:rPr>
              <w:t xml:space="preserve">företag avse utländska </w:t>
            </w:r>
            <w:r>
              <w:rPr>
                <w:i/>
              </w:rPr>
              <w:t>tjänstepensions</w:t>
            </w:r>
            <w:r>
              <w:rPr>
                <w:i/>
              </w:rPr>
              <w:softHyphen/>
              <w:t>institut</w:t>
            </w:r>
            <w:r w:rsidRPr="003F67CF">
              <w:rPr>
                <w:i/>
              </w:rPr>
              <w:t>.</w:t>
            </w:r>
          </w:p>
          <w:p w14:paraId="4503145C" w14:textId="77777777" w:rsidR="002734C2" w:rsidRPr="003F67CF" w:rsidRDefault="002734C2" w:rsidP="00136126">
            <w:pPr>
              <w:pStyle w:val="Brdtextmedindrag"/>
              <w:rPr>
                <w:i/>
              </w:rPr>
            </w:pPr>
            <w:r w:rsidRPr="003F67CF">
              <w:rPr>
                <w:i/>
              </w:rPr>
              <w:t>Regeringen eller den myndighet som regeringen bestämmer får meddela föreskrift</w:t>
            </w:r>
            <w:r>
              <w:rPr>
                <w:i/>
              </w:rPr>
              <w:t xml:space="preserve">er om vad </w:t>
            </w:r>
            <w:r w:rsidRPr="003F67CF">
              <w:rPr>
                <w:i/>
              </w:rPr>
              <w:lastRenderedPageBreak/>
              <w:t xml:space="preserve">utländska </w:t>
            </w:r>
            <w:r>
              <w:rPr>
                <w:i/>
              </w:rPr>
              <w:t>tjänstepensionsinstitut</w:t>
            </w:r>
            <w:r w:rsidRPr="003F67CF">
              <w:rPr>
                <w:i/>
              </w:rPr>
              <w:t xml:space="preserve"> ska iaktta vid tillämpning av </w:t>
            </w:r>
            <w:r>
              <w:rPr>
                <w:i/>
              </w:rPr>
              <w:t>första stycket</w:t>
            </w:r>
            <w:r w:rsidRPr="003F67CF">
              <w:rPr>
                <w:i/>
              </w:rPr>
              <w:t>.</w:t>
            </w:r>
          </w:p>
        </w:tc>
      </w:tr>
    </w:tbl>
    <w:p w14:paraId="49446597" w14:textId="77777777" w:rsidR="002734C2" w:rsidRDefault="002734C2" w:rsidP="002734C2">
      <w:pPr>
        <w:pStyle w:val="Brdtext"/>
        <w:spacing w:before="230"/>
        <w:jc w:val="center"/>
        <w:rPr>
          <w:b/>
        </w:rPr>
      </w:pPr>
      <w:r>
        <w:rPr>
          <w:b/>
        </w:rPr>
        <w:lastRenderedPageBreak/>
        <w:t>9 kap.</w:t>
      </w:r>
    </w:p>
    <w:p w14:paraId="5FFA2446" w14:textId="77777777" w:rsidR="002734C2" w:rsidRDefault="002734C2" w:rsidP="002734C2">
      <w:pPr>
        <w:pStyle w:val="Brdtext"/>
        <w:jc w:val="center"/>
      </w:pPr>
      <w:r>
        <w:t>1 §</w:t>
      </w:r>
    </w:p>
    <w:p w14:paraId="1A4E8A24" w14:textId="77777777" w:rsidR="002734C2" w:rsidRDefault="002734C2" w:rsidP="002734C2">
      <w:pPr>
        <w:pStyle w:val="Brdtextmedindrag"/>
      </w:pPr>
      <w:r>
        <w:t xml:space="preserve">En utländsk försäkringsgivare (överlåtande försäkringsgivare) som driver verksamhet enligt denna lag </w:t>
      </w:r>
      <w:r w:rsidRPr="00C21C23">
        <w:t>kan</w:t>
      </w:r>
      <w:r>
        <w:t xml:space="preserve"> helt eller delvis överlåta ett bestånd av försäkringar som hör till verksamheten till en svensk eller utländsk försäkringsgivare (övertagande försäkringsgivare) under de förut</w:t>
      </w:r>
      <w:r>
        <w:softHyphen/>
        <w:t>sätt</w:t>
      </w:r>
      <w:r>
        <w:softHyphen/>
        <w:t>ningar som anges i detta kapitel.</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12334F7E" w14:textId="77777777" w:rsidTr="0008096A">
        <w:tc>
          <w:tcPr>
            <w:tcW w:w="2500" w:type="pct"/>
            <w:shd w:val="clear" w:color="auto" w:fill="auto"/>
            <w:tcMar>
              <w:left w:w="0" w:type="dxa"/>
            </w:tcMar>
          </w:tcPr>
          <w:p w14:paraId="52165275" w14:textId="77777777" w:rsidR="002734C2" w:rsidRDefault="002734C2" w:rsidP="00136126">
            <w:pPr>
              <w:pStyle w:val="Brdtextmedindrag"/>
            </w:pPr>
          </w:p>
        </w:tc>
        <w:tc>
          <w:tcPr>
            <w:tcW w:w="2500" w:type="pct"/>
            <w:shd w:val="clear" w:color="auto" w:fill="auto"/>
            <w:tcMar>
              <w:right w:w="0" w:type="dxa"/>
            </w:tcMar>
          </w:tcPr>
          <w:p w14:paraId="3D662201" w14:textId="77777777" w:rsidR="002734C2" w:rsidRDefault="002734C2" w:rsidP="00136126">
            <w:pPr>
              <w:pStyle w:val="Brdtextmedindrag"/>
            </w:pPr>
            <w:r w:rsidRPr="005B0F8C">
              <w:rPr>
                <w:i/>
              </w:rPr>
              <w:t>Ett utländskt tjänstepensions</w:t>
            </w:r>
            <w:r>
              <w:rPr>
                <w:i/>
              </w:rPr>
              <w:t>-</w:t>
            </w:r>
            <w:r w:rsidRPr="005B0F8C">
              <w:rPr>
                <w:i/>
              </w:rPr>
              <w:t xml:space="preserve">institut </w:t>
            </w:r>
            <w:r>
              <w:rPr>
                <w:i/>
              </w:rPr>
              <w:t>som driver verksamhet en</w:t>
            </w:r>
            <w:r>
              <w:rPr>
                <w:i/>
              </w:rPr>
              <w:softHyphen/>
              <w:t>ligt denna lag får</w:t>
            </w:r>
            <w:r w:rsidRPr="005B0F8C">
              <w:rPr>
                <w:i/>
              </w:rPr>
              <w:t xml:space="preserve"> helt eller delvis överlåta ett bestånd</w:t>
            </w:r>
            <w:r>
              <w:rPr>
                <w:i/>
              </w:rPr>
              <w:t xml:space="preserve"> av tjänste</w:t>
            </w:r>
            <w:r>
              <w:rPr>
                <w:i/>
              </w:rPr>
              <w:softHyphen/>
              <w:t>pensionsavtal</w:t>
            </w:r>
            <w:r w:rsidRPr="005B0F8C">
              <w:rPr>
                <w:i/>
              </w:rPr>
              <w:t xml:space="preserve"> under de förutsätt</w:t>
            </w:r>
            <w:r>
              <w:rPr>
                <w:i/>
              </w:rPr>
              <w:softHyphen/>
            </w:r>
            <w:r w:rsidRPr="005B0F8C">
              <w:rPr>
                <w:i/>
              </w:rPr>
              <w:t xml:space="preserve">ningar som anges i </w:t>
            </w:r>
            <w:r>
              <w:rPr>
                <w:i/>
              </w:rPr>
              <w:t>9–17</w:t>
            </w:r>
            <w:r w:rsidRPr="005B0F8C">
              <w:rPr>
                <w:i/>
              </w:rPr>
              <w:t xml:space="preserve"> </w:t>
            </w:r>
            <w:r>
              <w:rPr>
                <w:i/>
              </w:rPr>
              <w:t>§§</w:t>
            </w:r>
            <w:r w:rsidRPr="005B0F8C">
              <w:rPr>
                <w:i/>
              </w:rPr>
              <w:t>.</w:t>
            </w:r>
          </w:p>
        </w:tc>
      </w:tr>
    </w:tbl>
    <w:p w14:paraId="557D410E" w14:textId="77777777" w:rsidR="002734C2" w:rsidRPr="000A7C2D" w:rsidRDefault="002734C2" w:rsidP="002734C2">
      <w:pPr>
        <w:pStyle w:val="Brdtextmedindrag"/>
        <w:jc w:val="center"/>
      </w:pPr>
    </w:p>
    <w:p w14:paraId="41359D56" w14:textId="77777777" w:rsidR="002734C2" w:rsidRDefault="002734C2" w:rsidP="002734C2">
      <w:pPr>
        <w:pStyle w:val="Brdtext"/>
        <w:jc w:val="center"/>
      </w:pPr>
      <w:r>
        <w:t>4 §</w:t>
      </w:r>
      <w:r>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2734C2" w14:paraId="7F5D4785" w14:textId="77777777" w:rsidTr="00136126">
        <w:tc>
          <w:tcPr>
            <w:tcW w:w="2500" w:type="pct"/>
            <w:shd w:val="clear" w:color="auto" w:fill="auto"/>
            <w:tcMar>
              <w:left w:w="0" w:type="dxa"/>
            </w:tcMar>
          </w:tcPr>
          <w:p w14:paraId="40E1D19F" w14:textId="77777777" w:rsidR="002734C2" w:rsidRDefault="002734C2" w:rsidP="00136126">
            <w:pPr>
              <w:pStyle w:val="Brdtextmedindrag"/>
            </w:pPr>
            <w:r>
              <w:t xml:space="preserve">En försäkringsgivare från </w:t>
            </w:r>
            <w:r w:rsidRPr="00C628DC">
              <w:rPr>
                <w:i/>
              </w:rPr>
              <w:t>tredje land</w:t>
            </w:r>
            <w:r>
              <w:t xml:space="preserve"> får med Finansinspektionens tillstånd helt eller delvis överlåta sitt försäkringsbestånd som avses i 1 § till en annan försäkringsgivare. Överlåtelse får ske till</w:t>
            </w:r>
          </w:p>
        </w:tc>
        <w:tc>
          <w:tcPr>
            <w:tcW w:w="2500" w:type="pct"/>
            <w:shd w:val="clear" w:color="auto" w:fill="auto"/>
            <w:tcMar>
              <w:right w:w="0" w:type="dxa"/>
            </w:tcMar>
          </w:tcPr>
          <w:p w14:paraId="32339163" w14:textId="77777777" w:rsidR="002734C2" w:rsidRDefault="002734C2" w:rsidP="00136126">
            <w:pPr>
              <w:pStyle w:val="Brdtextmedindrag"/>
            </w:pPr>
            <w:r>
              <w:t xml:space="preserve">En försäkringsgivare från </w:t>
            </w:r>
            <w:r w:rsidRPr="002D731F">
              <w:rPr>
                <w:i/>
              </w:rPr>
              <w:t>tredje</w:t>
            </w:r>
            <w:r>
              <w:rPr>
                <w:i/>
              </w:rPr>
              <w:softHyphen/>
            </w:r>
            <w:r w:rsidRPr="002D731F">
              <w:rPr>
                <w:i/>
              </w:rPr>
              <w:t>land</w:t>
            </w:r>
            <w:r>
              <w:t xml:space="preserve"> får med Finans</w:t>
            </w:r>
            <w:r>
              <w:softHyphen/>
              <w:t xml:space="preserve">inspektionens tillstånd helt eller delvis överlåta sitt försäkringsbestånd som avses i 1 § </w:t>
            </w:r>
            <w:r>
              <w:rPr>
                <w:i/>
              </w:rPr>
              <w:t xml:space="preserve">första stycket </w:t>
            </w:r>
            <w:r>
              <w:t>till en annan för</w:t>
            </w:r>
            <w:r>
              <w:softHyphen/>
              <w:t>säk</w:t>
            </w:r>
            <w:r>
              <w:softHyphen/>
              <w:t>ringsgivare. Överlåtelse får ske till</w:t>
            </w:r>
          </w:p>
        </w:tc>
      </w:tr>
    </w:tbl>
    <w:p w14:paraId="388DC13D" w14:textId="77777777" w:rsidR="002734C2" w:rsidRDefault="002734C2" w:rsidP="002734C2">
      <w:pPr>
        <w:pStyle w:val="Brdtextmedindrag"/>
      </w:pPr>
      <w:r w:rsidRPr="003C33A5">
        <w:t>1</w:t>
      </w:r>
      <w:r w:rsidRPr="00D7733E">
        <w:t>.</w:t>
      </w:r>
      <w:r>
        <w:t> ett svenskt försäkringsföretag, eller</w:t>
      </w:r>
    </w:p>
    <w:p w14:paraId="313B07D2" w14:textId="77777777" w:rsidR="002734C2" w:rsidRDefault="002734C2" w:rsidP="002734C2">
      <w:pPr>
        <w:pStyle w:val="Brdtextmedindrag"/>
      </w:pPr>
      <w:r>
        <w:t>2. en utländsk försäkringsgivare som har koncession i Sverige eller som är auktoriserad i ett land inom Europeiska ekonomiska samarbets</w:t>
      </w:r>
      <w:r>
        <w:softHyphen/>
        <w:t>området.</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7E30DF8D" w14:textId="77777777" w:rsidTr="0008096A">
        <w:tc>
          <w:tcPr>
            <w:tcW w:w="2500" w:type="pct"/>
            <w:shd w:val="clear" w:color="auto" w:fill="auto"/>
            <w:tcMar>
              <w:left w:w="0" w:type="dxa"/>
            </w:tcMar>
          </w:tcPr>
          <w:p w14:paraId="40A7C1C8" w14:textId="77777777" w:rsidR="002734C2" w:rsidRDefault="002734C2" w:rsidP="00136126">
            <w:pPr>
              <w:pStyle w:val="Brdtextmedindrag"/>
            </w:pPr>
            <w:bookmarkStart w:id="146" w:name="_Hlk8051151"/>
          </w:p>
        </w:tc>
        <w:tc>
          <w:tcPr>
            <w:tcW w:w="2500" w:type="pct"/>
            <w:shd w:val="clear" w:color="auto" w:fill="auto"/>
            <w:tcMar>
              <w:right w:w="0" w:type="dxa"/>
            </w:tcMar>
          </w:tcPr>
          <w:p w14:paraId="7EC1DBDC" w14:textId="1616C84A" w:rsidR="002734C2" w:rsidRPr="0072576A" w:rsidRDefault="002734C2" w:rsidP="00136126">
            <w:pPr>
              <w:pStyle w:val="Rubrik4utannumrering"/>
              <w:rPr>
                <w:i/>
                <w:u w:val="single"/>
              </w:rPr>
            </w:pPr>
            <w:r w:rsidRPr="0072576A">
              <w:rPr>
                <w:b w:val="0"/>
                <w:i/>
                <w:u w:val="single"/>
              </w:rPr>
              <w:t>Överlåtelse från ett utländskt tjänstepensionsinstitut</w:t>
            </w:r>
          </w:p>
          <w:p w14:paraId="6E1C8EB0" w14:textId="77777777" w:rsidR="002734C2" w:rsidRDefault="002734C2" w:rsidP="00136126">
            <w:pPr>
              <w:pStyle w:val="Brdtext"/>
              <w:rPr>
                <w:i/>
              </w:rPr>
            </w:pPr>
            <w:r>
              <w:rPr>
                <w:i/>
              </w:rPr>
              <w:t>9 §</w:t>
            </w:r>
          </w:p>
          <w:p w14:paraId="589AFB3C" w14:textId="77777777" w:rsidR="002734C2" w:rsidRDefault="002734C2" w:rsidP="00136126">
            <w:pPr>
              <w:pStyle w:val="Brdtextmedindrag"/>
              <w:rPr>
                <w:i/>
              </w:rPr>
            </w:pPr>
            <w:r>
              <w:rPr>
                <w:i/>
              </w:rPr>
              <w:t>Ett utländskt tjänstepensions</w:t>
            </w:r>
            <w:r>
              <w:rPr>
                <w:i/>
              </w:rPr>
              <w:softHyphen/>
              <w:t>in</w:t>
            </w:r>
            <w:r>
              <w:rPr>
                <w:i/>
              </w:rPr>
              <w:softHyphen/>
              <w:t>s</w:t>
            </w:r>
            <w:r>
              <w:rPr>
                <w:i/>
              </w:rPr>
              <w:softHyphen/>
              <w:t>titut får med Finans</w:t>
            </w:r>
            <w:r>
              <w:rPr>
                <w:i/>
              </w:rPr>
              <w:softHyphen/>
              <w:t>inspek</w:t>
            </w:r>
            <w:r>
              <w:rPr>
                <w:i/>
              </w:rPr>
              <w:softHyphen/>
              <w:t>tio</w:t>
            </w:r>
            <w:r>
              <w:rPr>
                <w:i/>
              </w:rPr>
              <w:softHyphen/>
              <w:t>nens till</w:t>
            </w:r>
            <w:r>
              <w:rPr>
                <w:i/>
              </w:rPr>
              <w:softHyphen/>
              <w:t>stånd verkställa ett avtal om att helt eller delvis överlåta sitt be</w:t>
            </w:r>
            <w:r>
              <w:rPr>
                <w:i/>
              </w:rPr>
              <w:softHyphen/>
              <w:t>stånd av tjänstepensionsavtal</w:t>
            </w:r>
            <w:r>
              <w:rPr>
                <w:i/>
              </w:rPr>
              <w:softHyphen/>
              <w:t xml:space="preserve"> till ett svenskt tjänste</w:t>
            </w:r>
            <w:r>
              <w:rPr>
                <w:i/>
              </w:rPr>
              <w:softHyphen/>
              <w:t>pen</w:t>
            </w:r>
            <w:r>
              <w:rPr>
                <w:i/>
              </w:rPr>
              <w:softHyphen/>
              <w:t>si</w:t>
            </w:r>
            <w:r>
              <w:rPr>
                <w:i/>
              </w:rPr>
              <w:softHyphen/>
              <w:t>ons</w:t>
            </w:r>
            <w:r>
              <w:rPr>
                <w:i/>
              </w:rPr>
              <w:softHyphen/>
            </w:r>
            <w:r>
              <w:rPr>
                <w:i/>
              </w:rPr>
              <w:softHyphen/>
              <w:t>företag.</w:t>
            </w:r>
          </w:p>
          <w:p w14:paraId="4CA50C08" w14:textId="77777777" w:rsidR="002734C2" w:rsidRDefault="002734C2" w:rsidP="00136126">
            <w:pPr>
              <w:pStyle w:val="Brdtext"/>
              <w:rPr>
                <w:i/>
              </w:rPr>
            </w:pPr>
          </w:p>
          <w:p w14:paraId="72CB6393" w14:textId="77777777" w:rsidR="002734C2" w:rsidRDefault="002734C2" w:rsidP="00136126">
            <w:pPr>
              <w:pStyle w:val="Brdtext"/>
              <w:rPr>
                <w:i/>
              </w:rPr>
            </w:pPr>
            <w:r>
              <w:rPr>
                <w:i/>
              </w:rPr>
              <w:t>10 §</w:t>
            </w:r>
          </w:p>
          <w:p w14:paraId="7FB7E1FA" w14:textId="141315C3" w:rsidR="002734C2" w:rsidRDefault="002734C2" w:rsidP="00136126">
            <w:pPr>
              <w:pStyle w:val="Brdtextmedindrag"/>
              <w:rPr>
                <w:i/>
              </w:rPr>
            </w:pPr>
            <w:r>
              <w:rPr>
                <w:i/>
              </w:rPr>
              <w:t>Ansökan om tillstånd att verk</w:t>
            </w:r>
            <w:r w:rsidR="00310E39">
              <w:rPr>
                <w:i/>
              </w:rPr>
              <w:softHyphen/>
            </w:r>
            <w:r>
              <w:rPr>
                <w:i/>
              </w:rPr>
              <w:t>ställa ett överlåtelseavtal enligt 9 § ska göras av det över</w:t>
            </w:r>
            <w:r>
              <w:rPr>
                <w:i/>
              </w:rPr>
              <w:softHyphen/>
              <w:t>tagande företaget. Ansökan ska innehålla</w:t>
            </w:r>
          </w:p>
          <w:p w14:paraId="4C654375" w14:textId="77777777" w:rsidR="002734C2" w:rsidRPr="00410381" w:rsidRDefault="002734C2" w:rsidP="00136126">
            <w:pPr>
              <w:pStyle w:val="Brdtextmedindrag"/>
              <w:rPr>
                <w:rFonts w:asciiTheme="minorHAnsi" w:hAnsiTheme="minorHAnsi"/>
                <w:i/>
                <w:sz w:val="22"/>
              </w:rPr>
            </w:pPr>
            <w:r w:rsidRPr="00410381">
              <w:rPr>
                <w:i/>
              </w:rPr>
              <w:t>1. </w:t>
            </w:r>
            <w:r w:rsidRPr="008207B4">
              <w:rPr>
                <w:i/>
              </w:rPr>
              <w:t>det skriftliga överlåtelse</w:t>
            </w:r>
            <w:r>
              <w:rPr>
                <w:i/>
              </w:rPr>
              <w:softHyphen/>
            </w:r>
            <w:r w:rsidRPr="008207B4">
              <w:rPr>
                <w:i/>
              </w:rPr>
              <w:t>av</w:t>
            </w:r>
            <w:r>
              <w:rPr>
                <w:i/>
              </w:rPr>
              <w:softHyphen/>
            </w:r>
            <w:r w:rsidRPr="008207B4">
              <w:rPr>
                <w:i/>
              </w:rPr>
              <w:t>ta</w:t>
            </w:r>
            <w:r>
              <w:rPr>
                <w:i/>
              </w:rPr>
              <w:softHyphen/>
            </w:r>
            <w:r w:rsidRPr="008207B4">
              <w:rPr>
                <w:i/>
              </w:rPr>
              <w:t>let</w:t>
            </w:r>
            <w:r w:rsidRPr="00410381">
              <w:rPr>
                <w:i/>
              </w:rPr>
              <w:t xml:space="preserve">, </w:t>
            </w:r>
          </w:p>
          <w:p w14:paraId="63D9C149" w14:textId="77777777" w:rsidR="002734C2" w:rsidRPr="00410381" w:rsidRDefault="002734C2" w:rsidP="00136126">
            <w:pPr>
              <w:pStyle w:val="Brdtextmedindrag"/>
              <w:rPr>
                <w:i/>
              </w:rPr>
            </w:pPr>
            <w:r w:rsidRPr="00410381">
              <w:rPr>
                <w:i/>
              </w:rPr>
              <w:lastRenderedPageBreak/>
              <w:t>2. </w:t>
            </w:r>
            <w:r w:rsidRPr="008207B4">
              <w:rPr>
                <w:i/>
              </w:rPr>
              <w:t>uppgifter om avtalsparternas namn, hemvist och det land inom EES där respektive part är regi</w:t>
            </w:r>
            <w:r>
              <w:rPr>
                <w:i/>
              </w:rPr>
              <w:softHyphen/>
            </w:r>
            <w:r w:rsidRPr="008207B4">
              <w:rPr>
                <w:i/>
              </w:rPr>
              <w:t>strerad eller auktoriserad</w:t>
            </w:r>
            <w:r>
              <w:rPr>
                <w:i/>
              </w:rPr>
              <w:t>,</w:t>
            </w:r>
          </w:p>
          <w:p w14:paraId="33D8E8EF" w14:textId="77777777" w:rsidR="002734C2" w:rsidRDefault="002734C2" w:rsidP="00136126">
            <w:pPr>
              <w:pStyle w:val="Brdtextmedindrag"/>
              <w:rPr>
                <w:i/>
              </w:rPr>
            </w:pPr>
            <w:r w:rsidRPr="00410381">
              <w:rPr>
                <w:i/>
              </w:rPr>
              <w:t>3. </w:t>
            </w:r>
            <w:r w:rsidRPr="00AB35FB">
              <w:rPr>
                <w:i/>
              </w:rPr>
              <w:t xml:space="preserve">en beskrivning av det bestånd </w:t>
            </w:r>
            <w:r>
              <w:rPr>
                <w:i/>
              </w:rPr>
              <w:t xml:space="preserve">av </w:t>
            </w:r>
            <w:r w:rsidRPr="00AB35FB">
              <w:rPr>
                <w:i/>
              </w:rPr>
              <w:t>tjänste</w:t>
            </w:r>
            <w:r>
              <w:rPr>
                <w:i/>
              </w:rPr>
              <w:softHyphen/>
            </w:r>
            <w:r w:rsidRPr="00AB35FB">
              <w:rPr>
                <w:i/>
              </w:rPr>
              <w:t>pension</w:t>
            </w:r>
            <w:r>
              <w:rPr>
                <w:i/>
              </w:rPr>
              <w:t>savtal</w:t>
            </w:r>
            <w:r w:rsidRPr="00AB35FB">
              <w:rPr>
                <w:i/>
              </w:rPr>
              <w:t xml:space="preserve"> som ska över</w:t>
            </w:r>
            <w:r>
              <w:rPr>
                <w:i/>
              </w:rPr>
              <w:t>låt</w:t>
            </w:r>
            <w:r w:rsidRPr="00AB35FB">
              <w:rPr>
                <w:i/>
              </w:rPr>
              <w:t>as och det huvudsakliga inne</w:t>
            </w:r>
            <w:r>
              <w:rPr>
                <w:i/>
              </w:rPr>
              <w:softHyphen/>
            </w:r>
            <w:r w:rsidRPr="00AB35FB">
              <w:rPr>
                <w:i/>
              </w:rPr>
              <w:t xml:space="preserve">hållet i de överenskommelser </w:t>
            </w:r>
            <w:r>
              <w:rPr>
                <w:i/>
              </w:rPr>
              <w:t>om pensionsförmåner</w:t>
            </w:r>
            <w:r w:rsidRPr="00AB35FB">
              <w:rPr>
                <w:i/>
              </w:rPr>
              <w:t xml:space="preserve"> som ligger till grund för avtalen,</w:t>
            </w:r>
          </w:p>
          <w:p w14:paraId="236CE361" w14:textId="1B2B3270" w:rsidR="002734C2" w:rsidRPr="00D80696" w:rsidRDefault="002734C2" w:rsidP="00136126">
            <w:pPr>
              <w:pStyle w:val="Brdtextmedindrag"/>
              <w:rPr>
                <w:i/>
                <w:highlight w:val="green"/>
              </w:rPr>
            </w:pPr>
            <w:r>
              <w:rPr>
                <w:i/>
              </w:rPr>
              <w:t>4. </w:t>
            </w:r>
            <w:r w:rsidRPr="00D80696">
              <w:rPr>
                <w:i/>
              </w:rPr>
              <w:t>namn och hemvist för arbets</w:t>
            </w:r>
            <w:r w:rsidR="00310E39">
              <w:rPr>
                <w:i/>
              </w:rPr>
              <w:softHyphen/>
            </w:r>
            <w:r w:rsidRPr="00D80696">
              <w:rPr>
                <w:i/>
              </w:rPr>
              <w:t>givare eller egenföretagare som erbjud</w:t>
            </w:r>
            <w:r>
              <w:rPr>
                <w:i/>
              </w:rPr>
              <w:t>er pensionsförmåner enligt de</w:t>
            </w:r>
            <w:r w:rsidRPr="00D80696">
              <w:rPr>
                <w:i/>
              </w:rPr>
              <w:t xml:space="preserve"> </w:t>
            </w:r>
            <w:r>
              <w:rPr>
                <w:i/>
              </w:rPr>
              <w:t>tjänstepensions</w:t>
            </w:r>
            <w:r w:rsidRPr="00D80696">
              <w:rPr>
                <w:i/>
              </w:rPr>
              <w:t>avtal som ingår i det bestånd som ska överlåtas</w:t>
            </w:r>
            <w:r>
              <w:rPr>
                <w:i/>
              </w:rPr>
              <w:t>,</w:t>
            </w:r>
            <w:r w:rsidRPr="00D80696">
              <w:rPr>
                <w:i/>
              </w:rPr>
              <w:t xml:space="preserve"> eller som gör inbetal</w:t>
            </w:r>
            <w:r>
              <w:rPr>
                <w:i/>
              </w:rPr>
              <w:softHyphen/>
            </w:r>
            <w:r w:rsidRPr="00D80696">
              <w:rPr>
                <w:i/>
              </w:rPr>
              <w:t>ningar till tjänste</w:t>
            </w:r>
            <w:r w:rsidR="00310E39">
              <w:rPr>
                <w:i/>
              </w:rPr>
              <w:softHyphen/>
            </w:r>
            <w:r w:rsidRPr="00D80696">
              <w:rPr>
                <w:i/>
              </w:rPr>
              <w:t>pensionsinstitutet,</w:t>
            </w:r>
          </w:p>
          <w:p w14:paraId="235BCFD0" w14:textId="77777777" w:rsidR="002734C2" w:rsidRPr="00D80696" w:rsidRDefault="002734C2" w:rsidP="00136126">
            <w:pPr>
              <w:pStyle w:val="Brdtextmedindrag"/>
              <w:rPr>
                <w:i/>
                <w:highlight w:val="green"/>
              </w:rPr>
            </w:pPr>
            <w:r w:rsidRPr="00D80696">
              <w:rPr>
                <w:i/>
              </w:rPr>
              <w:t>5. dokumentation om att över</w:t>
            </w:r>
            <w:r>
              <w:rPr>
                <w:i/>
              </w:rPr>
              <w:softHyphen/>
            </w:r>
            <w:r w:rsidRPr="00D80696">
              <w:rPr>
                <w:i/>
              </w:rPr>
              <w:t>låtelsen har god</w:t>
            </w:r>
            <w:r>
              <w:rPr>
                <w:i/>
              </w:rPr>
              <w:softHyphen/>
            </w:r>
            <w:r w:rsidRPr="00D80696">
              <w:rPr>
                <w:i/>
              </w:rPr>
              <w:t>känt</w:t>
            </w:r>
            <w:r>
              <w:rPr>
                <w:i/>
              </w:rPr>
              <w:t xml:space="preserve">s av </w:t>
            </w:r>
            <w:r w:rsidRPr="00D80696">
              <w:rPr>
                <w:i/>
              </w:rPr>
              <w:t>den ar</w:t>
            </w:r>
            <w:r>
              <w:rPr>
                <w:i/>
              </w:rPr>
              <w:softHyphen/>
            </w:r>
            <w:r w:rsidRPr="00D80696">
              <w:rPr>
                <w:i/>
              </w:rPr>
              <w:t xml:space="preserve">betsgivare eller egenföretagare som avses i 4 och en majoritet av de personer som </w:t>
            </w:r>
            <w:r w:rsidRPr="00513B0D">
              <w:rPr>
                <w:i/>
              </w:rPr>
              <w:t xml:space="preserve">har eller kommer att ha </w:t>
            </w:r>
            <w:r w:rsidRPr="00AB35FB">
              <w:rPr>
                <w:i/>
              </w:rPr>
              <w:t>rätt till pensionsförmå</w:t>
            </w:r>
            <w:r>
              <w:rPr>
                <w:i/>
              </w:rPr>
              <w:t>ner enligt tjänstepensionsavtalen</w:t>
            </w:r>
            <w:r w:rsidRPr="00AB35FB">
              <w:rPr>
                <w:i/>
              </w:rPr>
              <w:t xml:space="preserve"> eller den överens</w:t>
            </w:r>
            <w:r>
              <w:rPr>
                <w:i/>
              </w:rPr>
              <w:softHyphen/>
            </w:r>
            <w:r w:rsidRPr="00AB35FB">
              <w:rPr>
                <w:i/>
              </w:rPr>
              <w:t>kommelse som ligger till grund för dem</w:t>
            </w:r>
            <w:r w:rsidRPr="00D80696">
              <w:rPr>
                <w:i/>
              </w:rPr>
              <w:t xml:space="preserve">, eller </w:t>
            </w:r>
            <w:r>
              <w:rPr>
                <w:i/>
              </w:rPr>
              <w:t xml:space="preserve">av </w:t>
            </w:r>
            <w:r w:rsidRPr="00D80696">
              <w:rPr>
                <w:i/>
              </w:rPr>
              <w:t>en majoritet av före</w:t>
            </w:r>
            <w:r>
              <w:rPr>
                <w:i/>
              </w:rPr>
              <w:softHyphen/>
            </w:r>
            <w:r w:rsidRPr="00D80696">
              <w:rPr>
                <w:i/>
              </w:rPr>
              <w:t>träd</w:t>
            </w:r>
            <w:r>
              <w:rPr>
                <w:i/>
              </w:rPr>
              <w:softHyphen/>
            </w:r>
            <w:r w:rsidRPr="00D80696">
              <w:rPr>
                <w:i/>
              </w:rPr>
              <w:t xml:space="preserve">are för dessa personer, </w:t>
            </w:r>
            <w:r>
              <w:rPr>
                <w:i/>
              </w:rPr>
              <w:t>och</w:t>
            </w:r>
            <w:r w:rsidRPr="00D80696">
              <w:rPr>
                <w:i/>
              </w:rPr>
              <w:t xml:space="preserve"> </w:t>
            </w:r>
          </w:p>
          <w:p w14:paraId="144034A8" w14:textId="13F1F14D" w:rsidR="002734C2" w:rsidRPr="00574282" w:rsidRDefault="002734C2" w:rsidP="00136126">
            <w:pPr>
              <w:pStyle w:val="Brdtextmedindrag"/>
              <w:rPr>
                <w:i/>
              </w:rPr>
            </w:pPr>
            <w:r>
              <w:rPr>
                <w:i/>
              </w:rPr>
              <w:t xml:space="preserve">6. uppgifter om </w:t>
            </w:r>
            <w:r w:rsidRPr="00AB35FB">
              <w:rPr>
                <w:i/>
              </w:rPr>
              <w:t>vilket lands social- och arbetsmarknads</w:t>
            </w:r>
            <w:r>
              <w:rPr>
                <w:i/>
              </w:rPr>
              <w:softHyphen/>
            </w:r>
            <w:r w:rsidRPr="00AB35FB">
              <w:rPr>
                <w:i/>
              </w:rPr>
              <w:t>lag</w:t>
            </w:r>
            <w:r>
              <w:rPr>
                <w:i/>
              </w:rPr>
              <w:softHyphen/>
            </w:r>
            <w:r w:rsidRPr="00AB35FB">
              <w:rPr>
                <w:i/>
              </w:rPr>
              <w:t>stift</w:t>
            </w:r>
            <w:r>
              <w:rPr>
                <w:i/>
              </w:rPr>
              <w:softHyphen/>
            </w:r>
            <w:r w:rsidRPr="00AB35FB">
              <w:rPr>
                <w:i/>
              </w:rPr>
              <w:t xml:space="preserve">ning som är tillämplig på </w:t>
            </w:r>
            <w:r w:rsidRPr="00D76CCD">
              <w:rPr>
                <w:i/>
              </w:rPr>
              <w:t>de tjänste</w:t>
            </w:r>
            <w:r>
              <w:rPr>
                <w:i/>
              </w:rPr>
              <w:softHyphen/>
            </w:r>
            <w:r w:rsidRPr="00D76CCD">
              <w:rPr>
                <w:i/>
              </w:rPr>
              <w:t>pensions</w:t>
            </w:r>
            <w:r>
              <w:rPr>
                <w:i/>
              </w:rPr>
              <w:t>avtal som ingår i över</w:t>
            </w:r>
            <w:r>
              <w:rPr>
                <w:i/>
              </w:rPr>
              <w:softHyphen/>
              <w:t>låtelsen.</w:t>
            </w:r>
          </w:p>
        </w:tc>
      </w:tr>
    </w:tbl>
    <w:p w14:paraId="33FD3236" w14:textId="77777777" w:rsidR="002734C2" w:rsidRPr="00567722" w:rsidRDefault="002734C2" w:rsidP="002734C2">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2EAE02C9" w14:textId="77777777" w:rsidTr="0008096A">
        <w:tc>
          <w:tcPr>
            <w:tcW w:w="2500" w:type="pct"/>
            <w:shd w:val="clear" w:color="auto" w:fill="auto"/>
            <w:tcMar>
              <w:left w:w="0" w:type="dxa"/>
            </w:tcMar>
          </w:tcPr>
          <w:p w14:paraId="137C238D" w14:textId="77777777" w:rsidR="002734C2" w:rsidRDefault="002734C2" w:rsidP="00136126">
            <w:pPr>
              <w:pStyle w:val="Brdtextmedindrag"/>
            </w:pPr>
          </w:p>
        </w:tc>
        <w:tc>
          <w:tcPr>
            <w:tcW w:w="2500" w:type="pct"/>
            <w:shd w:val="clear" w:color="auto" w:fill="auto"/>
            <w:tcMar>
              <w:right w:w="0" w:type="dxa"/>
            </w:tcMar>
          </w:tcPr>
          <w:p w14:paraId="1C6C9B36" w14:textId="77777777" w:rsidR="002734C2" w:rsidRDefault="002734C2" w:rsidP="00136126">
            <w:pPr>
              <w:pStyle w:val="Brdtext"/>
              <w:rPr>
                <w:i/>
              </w:rPr>
            </w:pPr>
            <w:r>
              <w:rPr>
                <w:i/>
              </w:rPr>
              <w:t>11 §</w:t>
            </w:r>
          </w:p>
          <w:p w14:paraId="0D8B28EF" w14:textId="77777777" w:rsidR="002734C2" w:rsidRPr="00574282" w:rsidRDefault="002734C2" w:rsidP="00136126">
            <w:pPr>
              <w:pStyle w:val="Brdtextmedindrag"/>
              <w:rPr>
                <w:i/>
              </w:rPr>
            </w:pPr>
            <w:r>
              <w:rPr>
                <w:i/>
              </w:rPr>
              <w:t xml:space="preserve">Finansinspektionen ska utan dröjsmål </w:t>
            </w:r>
            <w:r w:rsidRPr="000A7C2D">
              <w:rPr>
                <w:i/>
              </w:rPr>
              <w:t>översända en ansökan till</w:t>
            </w:r>
            <w:r>
              <w:rPr>
                <w:i/>
              </w:rPr>
              <w:t xml:space="preserve"> den be</w:t>
            </w:r>
            <w:r>
              <w:rPr>
                <w:i/>
              </w:rPr>
              <w:softHyphen/>
              <w:t>höriga myndig</w:t>
            </w:r>
            <w:r>
              <w:rPr>
                <w:i/>
              </w:rPr>
              <w:softHyphen/>
              <w:t>heten i det överlå</w:t>
            </w:r>
            <w:r>
              <w:rPr>
                <w:i/>
              </w:rPr>
              <w:softHyphen/>
              <w:t>tande institutets hem</w:t>
            </w:r>
            <w:r>
              <w:rPr>
                <w:i/>
              </w:rPr>
              <w:softHyphen/>
              <w:t xml:space="preserve">land </w:t>
            </w:r>
            <w:r w:rsidRPr="000A7C2D">
              <w:rPr>
                <w:i/>
              </w:rPr>
              <w:t>för be</w:t>
            </w:r>
            <w:r>
              <w:rPr>
                <w:i/>
              </w:rPr>
              <w:softHyphen/>
            </w:r>
            <w:r w:rsidRPr="000A7C2D">
              <w:rPr>
                <w:i/>
              </w:rPr>
              <w:t>döm</w:t>
            </w:r>
            <w:r>
              <w:rPr>
                <w:i/>
              </w:rPr>
              <w:softHyphen/>
            </w:r>
            <w:r w:rsidRPr="000A7C2D">
              <w:rPr>
                <w:i/>
              </w:rPr>
              <w:t>ning</w:t>
            </w:r>
            <w:r>
              <w:rPr>
                <w:i/>
              </w:rPr>
              <w:t>.</w:t>
            </w:r>
          </w:p>
        </w:tc>
      </w:tr>
    </w:tbl>
    <w:p w14:paraId="64ADA811" w14:textId="77777777" w:rsidR="002734C2" w:rsidRPr="00811E52" w:rsidRDefault="002734C2" w:rsidP="002734C2">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3D76171C" w14:textId="77777777" w:rsidTr="00136126">
        <w:tc>
          <w:tcPr>
            <w:tcW w:w="2500" w:type="pct"/>
            <w:shd w:val="clear" w:color="auto" w:fill="auto"/>
            <w:tcMar>
              <w:left w:w="0" w:type="dxa"/>
            </w:tcMar>
          </w:tcPr>
          <w:p w14:paraId="75158637" w14:textId="77777777" w:rsidR="002734C2" w:rsidRDefault="002734C2" w:rsidP="00136126">
            <w:pPr>
              <w:pStyle w:val="Brdtextmedindrag"/>
            </w:pPr>
          </w:p>
        </w:tc>
        <w:tc>
          <w:tcPr>
            <w:tcW w:w="2500" w:type="pct"/>
            <w:shd w:val="clear" w:color="auto" w:fill="auto"/>
            <w:tcMar>
              <w:right w:w="0" w:type="dxa"/>
            </w:tcMar>
          </w:tcPr>
          <w:p w14:paraId="55CAD75A" w14:textId="77777777" w:rsidR="002734C2" w:rsidRDefault="002734C2" w:rsidP="00136126">
            <w:pPr>
              <w:pStyle w:val="Brdtext"/>
              <w:rPr>
                <w:i/>
              </w:rPr>
            </w:pPr>
            <w:r>
              <w:rPr>
                <w:i/>
              </w:rPr>
              <w:t>12 §</w:t>
            </w:r>
          </w:p>
          <w:p w14:paraId="61B47CC6" w14:textId="77777777" w:rsidR="002734C2" w:rsidRDefault="002734C2" w:rsidP="00136126">
            <w:pPr>
              <w:pStyle w:val="Brdtextmedindrag"/>
              <w:rPr>
                <w:i/>
              </w:rPr>
            </w:pPr>
            <w:r w:rsidRPr="006D7176">
              <w:rPr>
                <w:i/>
              </w:rPr>
              <w:t xml:space="preserve">Tillstånd </w:t>
            </w:r>
            <w:r>
              <w:rPr>
                <w:i/>
              </w:rPr>
              <w:t>att verkställa ett överlå</w:t>
            </w:r>
            <w:r>
              <w:rPr>
                <w:i/>
              </w:rPr>
              <w:softHyphen/>
              <w:t>telseavtal</w:t>
            </w:r>
            <w:r w:rsidRPr="006D7176">
              <w:rPr>
                <w:i/>
              </w:rPr>
              <w:t xml:space="preserve"> ska ges</w:t>
            </w:r>
            <w:r>
              <w:rPr>
                <w:i/>
              </w:rPr>
              <w:t>,</w:t>
            </w:r>
            <w:r w:rsidRPr="006D7176">
              <w:rPr>
                <w:i/>
              </w:rPr>
              <w:t xml:space="preserve"> om </w:t>
            </w:r>
          </w:p>
          <w:p w14:paraId="6423930A" w14:textId="77777777" w:rsidR="002734C2" w:rsidRPr="00410381" w:rsidRDefault="002734C2" w:rsidP="00136126">
            <w:pPr>
              <w:pStyle w:val="Brdtextmedindrag"/>
              <w:rPr>
                <w:rFonts w:asciiTheme="minorHAnsi" w:hAnsiTheme="minorHAnsi"/>
                <w:i/>
                <w:sz w:val="22"/>
              </w:rPr>
            </w:pPr>
            <w:r>
              <w:rPr>
                <w:i/>
              </w:rPr>
              <w:t>1. all information enligt 10 </w:t>
            </w:r>
            <w:r w:rsidRPr="006D7176">
              <w:rPr>
                <w:i/>
              </w:rPr>
              <w:t>§ har lämnats</w:t>
            </w:r>
            <w:r w:rsidRPr="00410381">
              <w:rPr>
                <w:i/>
              </w:rPr>
              <w:t xml:space="preserve">, </w:t>
            </w:r>
          </w:p>
          <w:p w14:paraId="43CCE20A" w14:textId="77777777" w:rsidR="002734C2" w:rsidRPr="00410381" w:rsidRDefault="002734C2" w:rsidP="00136126">
            <w:pPr>
              <w:pStyle w:val="Brdtextmedindrag"/>
              <w:rPr>
                <w:i/>
              </w:rPr>
            </w:pPr>
            <w:r w:rsidRPr="00410381">
              <w:rPr>
                <w:i/>
              </w:rPr>
              <w:t>2. </w:t>
            </w:r>
            <w:r w:rsidRPr="006D7176">
              <w:rPr>
                <w:i/>
              </w:rPr>
              <w:t xml:space="preserve">den behöriga myndigheten </w:t>
            </w:r>
            <w:r>
              <w:rPr>
                <w:i/>
              </w:rPr>
              <w:t>i</w:t>
            </w:r>
            <w:r w:rsidRPr="006D7176">
              <w:rPr>
                <w:i/>
              </w:rPr>
              <w:t xml:space="preserve"> det överlåtande insti</w:t>
            </w:r>
            <w:r>
              <w:rPr>
                <w:i/>
              </w:rPr>
              <w:softHyphen/>
            </w:r>
            <w:r w:rsidRPr="006D7176">
              <w:rPr>
                <w:i/>
              </w:rPr>
              <w:t>tut</w:t>
            </w:r>
            <w:r>
              <w:rPr>
                <w:i/>
              </w:rPr>
              <w:softHyphen/>
            </w:r>
            <w:r w:rsidRPr="006D7176">
              <w:rPr>
                <w:i/>
              </w:rPr>
              <w:t>et</w:t>
            </w:r>
            <w:r>
              <w:rPr>
                <w:i/>
              </w:rPr>
              <w:t>s hemland</w:t>
            </w:r>
            <w:r w:rsidRPr="006D7176">
              <w:rPr>
                <w:i/>
              </w:rPr>
              <w:t xml:space="preserve"> har godkänt över</w:t>
            </w:r>
            <w:r>
              <w:rPr>
                <w:i/>
              </w:rPr>
              <w:softHyphen/>
            </w:r>
            <w:r w:rsidRPr="006D7176">
              <w:rPr>
                <w:i/>
              </w:rPr>
              <w:t>låtel</w:t>
            </w:r>
            <w:r>
              <w:rPr>
                <w:i/>
              </w:rPr>
              <w:softHyphen/>
            </w:r>
            <w:r w:rsidRPr="006D7176">
              <w:rPr>
                <w:i/>
              </w:rPr>
              <w:t>sen</w:t>
            </w:r>
            <w:r>
              <w:rPr>
                <w:i/>
              </w:rPr>
              <w:t>,</w:t>
            </w:r>
          </w:p>
          <w:p w14:paraId="260879B1" w14:textId="77777777" w:rsidR="002734C2" w:rsidRDefault="002734C2" w:rsidP="00136126">
            <w:pPr>
              <w:pStyle w:val="Brdtextmedindrag"/>
              <w:rPr>
                <w:i/>
              </w:rPr>
            </w:pPr>
            <w:r w:rsidRPr="00410381">
              <w:rPr>
                <w:i/>
              </w:rPr>
              <w:t>3. </w:t>
            </w:r>
            <w:r w:rsidRPr="00D80696">
              <w:rPr>
                <w:i/>
              </w:rPr>
              <w:t xml:space="preserve">de rättigheter som tillkommer försäkringstagarna, de försäkrade </w:t>
            </w:r>
            <w:r w:rsidRPr="00D80696">
              <w:rPr>
                <w:i/>
              </w:rPr>
              <w:lastRenderedPageBreak/>
              <w:t>och andra ersättningsberättigade hos det övertagande företaget före och efter överlåtelsen är tillräckligt skyddade</w:t>
            </w:r>
            <w:r>
              <w:rPr>
                <w:i/>
              </w:rPr>
              <w:t>,</w:t>
            </w:r>
          </w:p>
          <w:p w14:paraId="2E314FE5" w14:textId="77777777" w:rsidR="002734C2" w:rsidRDefault="002734C2" w:rsidP="00136126">
            <w:pPr>
              <w:pStyle w:val="Brdtextmedindrag"/>
              <w:rPr>
                <w:i/>
              </w:rPr>
            </w:pPr>
            <w:r>
              <w:rPr>
                <w:i/>
              </w:rPr>
              <w:t>4. </w:t>
            </w:r>
            <w:r w:rsidRPr="006D7176">
              <w:rPr>
                <w:i/>
              </w:rPr>
              <w:t>det övertagande företaget har den kapitalbas som krävs sedan överlåtelsen har beaktats</w:t>
            </w:r>
            <w:r>
              <w:rPr>
                <w:i/>
              </w:rPr>
              <w:t>,</w:t>
            </w:r>
          </w:p>
          <w:p w14:paraId="34D2E0CE" w14:textId="77777777" w:rsidR="002734C2" w:rsidRDefault="002734C2" w:rsidP="00136126">
            <w:pPr>
              <w:pStyle w:val="Brdtextmedindrag"/>
              <w:rPr>
                <w:i/>
              </w:rPr>
            </w:pPr>
            <w:r>
              <w:rPr>
                <w:i/>
              </w:rPr>
              <w:t>5. det övertagande företagets or</w:t>
            </w:r>
            <w:r>
              <w:rPr>
                <w:i/>
              </w:rPr>
              <w:softHyphen/>
              <w:t>ganisation är ändamålsenlig med hänsyn till överlåtelsen, och</w:t>
            </w:r>
          </w:p>
          <w:p w14:paraId="190705CC" w14:textId="77777777" w:rsidR="002734C2" w:rsidRPr="00574282" w:rsidRDefault="002734C2" w:rsidP="00136126">
            <w:pPr>
              <w:pStyle w:val="Brdtextmedindrag"/>
              <w:rPr>
                <w:i/>
              </w:rPr>
            </w:pPr>
            <w:r>
              <w:rPr>
                <w:i/>
              </w:rPr>
              <w:t xml:space="preserve">6. den som deltar i ledningen av </w:t>
            </w:r>
            <w:r w:rsidRPr="004F2105">
              <w:rPr>
                <w:i/>
              </w:rPr>
              <w:t>det över</w:t>
            </w:r>
            <w:r>
              <w:rPr>
                <w:i/>
              </w:rPr>
              <w:softHyphen/>
            </w:r>
            <w:r w:rsidRPr="004F2105">
              <w:rPr>
                <w:i/>
              </w:rPr>
              <w:t>tag</w:t>
            </w:r>
            <w:r>
              <w:rPr>
                <w:i/>
              </w:rPr>
              <w:softHyphen/>
            </w:r>
            <w:r w:rsidRPr="004F2105">
              <w:rPr>
                <w:i/>
              </w:rPr>
              <w:t>ande företaget har tillräcklig kom</w:t>
            </w:r>
            <w:r>
              <w:rPr>
                <w:i/>
              </w:rPr>
              <w:softHyphen/>
            </w:r>
            <w:r w:rsidRPr="004F2105">
              <w:rPr>
                <w:i/>
              </w:rPr>
              <w:t>pe</w:t>
            </w:r>
            <w:r>
              <w:rPr>
                <w:i/>
              </w:rPr>
              <w:softHyphen/>
            </w:r>
            <w:r w:rsidRPr="004F2105">
              <w:rPr>
                <w:i/>
              </w:rPr>
              <w:t>tens och erfaren</w:t>
            </w:r>
            <w:r>
              <w:rPr>
                <w:i/>
              </w:rPr>
              <w:softHyphen/>
            </w:r>
            <w:r w:rsidRPr="004F2105">
              <w:rPr>
                <w:i/>
              </w:rPr>
              <w:t>het och i övrigt är lämp</w:t>
            </w:r>
            <w:r>
              <w:rPr>
                <w:i/>
              </w:rPr>
              <w:t>lig</w:t>
            </w:r>
            <w:r w:rsidRPr="004F2105">
              <w:rPr>
                <w:i/>
              </w:rPr>
              <w:t xml:space="preserve"> </w:t>
            </w:r>
            <w:r>
              <w:rPr>
                <w:i/>
              </w:rPr>
              <w:t>för upp</w:t>
            </w:r>
            <w:r>
              <w:rPr>
                <w:i/>
              </w:rPr>
              <w:softHyphen/>
              <w:t>giften med hänsyn till den före</w:t>
            </w:r>
            <w:r>
              <w:rPr>
                <w:i/>
              </w:rPr>
              <w:softHyphen/>
              <w:t>slagna överlåtelsen.</w:t>
            </w:r>
          </w:p>
        </w:tc>
      </w:tr>
    </w:tbl>
    <w:p w14:paraId="76616941" w14:textId="77777777" w:rsidR="002734C2" w:rsidRDefault="002734C2" w:rsidP="002734C2">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6704DA37" w14:textId="77777777" w:rsidTr="00136126">
        <w:tc>
          <w:tcPr>
            <w:tcW w:w="2500" w:type="pct"/>
            <w:shd w:val="clear" w:color="auto" w:fill="auto"/>
            <w:tcMar>
              <w:left w:w="0" w:type="dxa"/>
            </w:tcMar>
          </w:tcPr>
          <w:p w14:paraId="120FEBE3" w14:textId="77777777" w:rsidR="002734C2" w:rsidRDefault="002734C2" w:rsidP="00136126">
            <w:pPr>
              <w:pStyle w:val="Brdtextmedindrag"/>
            </w:pPr>
          </w:p>
        </w:tc>
        <w:tc>
          <w:tcPr>
            <w:tcW w:w="2500" w:type="pct"/>
            <w:shd w:val="clear" w:color="auto" w:fill="auto"/>
            <w:tcMar>
              <w:right w:w="0" w:type="dxa"/>
            </w:tcMar>
          </w:tcPr>
          <w:p w14:paraId="07D90DF4" w14:textId="77777777" w:rsidR="002734C2" w:rsidRDefault="002734C2" w:rsidP="00136126">
            <w:pPr>
              <w:pStyle w:val="Brdtext"/>
              <w:rPr>
                <w:i/>
              </w:rPr>
            </w:pPr>
            <w:r>
              <w:rPr>
                <w:i/>
              </w:rPr>
              <w:t>13 §</w:t>
            </w:r>
          </w:p>
          <w:p w14:paraId="2CF8FCBE" w14:textId="77777777" w:rsidR="002734C2" w:rsidRPr="00574282" w:rsidRDefault="002734C2" w:rsidP="00136126">
            <w:pPr>
              <w:pStyle w:val="Brdtextmedindrag"/>
              <w:rPr>
                <w:i/>
              </w:rPr>
            </w:pPr>
            <w:r>
              <w:rPr>
                <w:i/>
              </w:rPr>
              <w:t>Finansinspektionen får förelägga det övertagande företaget att ge in den ytterligare ut</w:t>
            </w:r>
            <w:r>
              <w:rPr>
                <w:i/>
              </w:rPr>
              <w:softHyphen/>
              <w:t>red</w:t>
            </w:r>
            <w:r>
              <w:rPr>
                <w:i/>
              </w:rPr>
              <w:softHyphen/>
              <w:t>ning som är nödvändig för att in</w:t>
            </w:r>
            <w:r>
              <w:rPr>
                <w:i/>
              </w:rPr>
              <w:softHyphen/>
              <w:t>s</w:t>
            </w:r>
            <w:r>
              <w:rPr>
                <w:i/>
              </w:rPr>
              <w:softHyphen/>
              <w:t xml:space="preserve">pektionen ska kunna bedöma om </w:t>
            </w:r>
            <w:r w:rsidRPr="00D80696">
              <w:rPr>
                <w:i/>
              </w:rPr>
              <w:t>de rättigheter som tillkommer för</w:t>
            </w:r>
            <w:r>
              <w:rPr>
                <w:i/>
              </w:rPr>
              <w:softHyphen/>
            </w:r>
            <w:r w:rsidRPr="00D80696">
              <w:rPr>
                <w:i/>
              </w:rPr>
              <w:t>säkrin</w:t>
            </w:r>
            <w:r>
              <w:rPr>
                <w:i/>
              </w:rPr>
              <w:t>gs</w:t>
            </w:r>
            <w:r>
              <w:rPr>
                <w:i/>
              </w:rPr>
              <w:softHyphen/>
              <w:t>tag</w:t>
            </w:r>
            <w:r>
              <w:rPr>
                <w:i/>
              </w:rPr>
              <w:softHyphen/>
              <w:t>ar</w:t>
            </w:r>
            <w:r>
              <w:rPr>
                <w:i/>
              </w:rPr>
              <w:softHyphen/>
              <w:t xml:space="preserve">na, </w:t>
            </w:r>
            <w:r w:rsidRPr="00D80696">
              <w:rPr>
                <w:i/>
              </w:rPr>
              <w:t>de försäkrade och andra ersätt</w:t>
            </w:r>
            <w:r>
              <w:rPr>
                <w:i/>
              </w:rPr>
              <w:softHyphen/>
            </w:r>
            <w:r w:rsidRPr="00D80696">
              <w:rPr>
                <w:i/>
              </w:rPr>
              <w:t>ningsberättigade hos det över</w:t>
            </w:r>
            <w:r>
              <w:rPr>
                <w:i/>
              </w:rPr>
              <w:softHyphen/>
            </w:r>
            <w:r w:rsidRPr="00D80696">
              <w:rPr>
                <w:i/>
              </w:rPr>
              <w:t>tag</w:t>
            </w:r>
            <w:r>
              <w:rPr>
                <w:i/>
              </w:rPr>
              <w:softHyphen/>
            </w:r>
            <w:r w:rsidRPr="00D80696">
              <w:rPr>
                <w:i/>
              </w:rPr>
              <w:t>ande företaget är tillräckligt</w:t>
            </w:r>
            <w:r>
              <w:t xml:space="preserve"> </w:t>
            </w:r>
            <w:r w:rsidRPr="00D80696">
              <w:rPr>
                <w:i/>
              </w:rPr>
              <w:t>skydd</w:t>
            </w:r>
            <w:r>
              <w:rPr>
                <w:i/>
              </w:rPr>
              <w:softHyphen/>
            </w:r>
            <w:r w:rsidRPr="00D80696">
              <w:rPr>
                <w:i/>
              </w:rPr>
              <w:t>a</w:t>
            </w:r>
            <w:r>
              <w:rPr>
                <w:i/>
              </w:rPr>
              <w:softHyphen/>
            </w:r>
            <w:r w:rsidRPr="00D80696">
              <w:rPr>
                <w:i/>
              </w:rPr>
              <w:t>de</w:t>
            </w:r>
            <w:r w:rsidRPr="006C51F5">
              <w:rPr>
                <w:i/>
              </w:rPr>
              <w:t>.</w:t>
            </w:r>
            <w:r>
              <w:rPr>
                <w:i/>
              </w:rPr>
              <w:t xml:space="preserve"> </w:t>
            </w:r>
          </w:p>
        </w:tc>
      </w:tr>
    </w:tbl>
    <w:p w14:paraId="40345DFA" w14:textId="77777777" w:rsidR="002734C2" w:rsidRPr="00B7417C"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5EFA5F67" w14:textId="77777777" w:rsidTr="0008096A">
        <w:tc>
          <w:tcPr>
            <w:tcW w:w="2500" w:type="pct"/>
            <w:shd w:val="clear" w:color="auto" w:fill="auto"/>
            <w:tcMar>
              <w:left w:w="0" w:type="dxa"/>
            </w:tcMar>
          </w:tcPr>
          <w:p w14:paraId="34060C2C" w14:textId="77777777" w:rsidR="002734C2" w:rsidRDefault="002734C2" w:rsidP="00136126">
            <w:pPr>
              <w:pStyle w:val="Brdtextmedindrag"/>
            </w:pPr>
          </w:p>
        </w:tc>
        <w:tc>
          <w:tcPr>
            <w:tcW w:w="2500" w:type="pct"/>
            <w:shd w:val="clear" w:color="auto" w:fill="auto"/>
            <w:tcMar>
              <w:right w:w="0" w:type="dxa"/>
            </w:tcMar>
          </w:tcPr>
          <w:p w14:paraId="670DD158" w14:textId="77777777" w:rsidR="002734C2" w:rsidRDefault="002734C2" w:rsidP="00136126">
            <w:pPr>
              <w:pStyle w:val="Brdtext"/>
              <w:rPr>
                <w:i/>
              </w:rPr>
            </w:pPr>
            <w:r>
              <w:rPr>
                <w:i/>
              </w:rPr>
              <w:t>14 §</w:t>
            </w:r>
          </w:p>
          <w:p w14:paraId="18250340" w14:textId="22F74E4A" w:rsidR="002734C2" w:rsidRPr="00574282" w:rsidRDefault="002734C2" w:rsidP="00136126">
            <w:pPr>
              <w:pStyle w:val="Brdtextmedindrag"/>
              <w:rPr>
                <w:i/>
              </w:rPr>
            </w:pPr>
            <w:r w:rsidRPr="006C62B6">
              <w:rPr>
                <w:i/>
              </w:rPr>
              <w:t>Finansinspektionen</w:t>
            </w:r>
            <w:r w:rsidRPr="006C62B6" w:rsidDel="00050665">
              <w:rPr>
                <w:i/>
              </w:rPr>
              <w:t xml:space="preserve"> </w:t>
            </w:r>
            <w:r w:rsidRPr="006C62B6">
              <w:rPr>
                <w:i/>
              </w:rPr>
              <w:t>ska medd</w:t>
            </w:r>
            <w:r>
              <w:rPr>
                <w:i/>
              </w:rPr>
              <w:t xml:space="preserve">ela beslut med anledning av en </w:t>
            </w:r>
            <w:r w:rsidRPr="006C62B6">
              <w:rPr>
                <w:i/>
              </w:rPr>
              <w:t>an</w:t>
            </w:r>
            <w:r>
              <w:rPr>
                <w:i/>
              </w:rPr>
              <w:softHyphen/>
            </w:r>
            <w:r w:rsidRPr="006C62B6">
              <w:rPr>
                <w:i/>
              </w:rPr>
              <w:t>sö</w:t>
            </w:r>
            <w:r>
              <w:rPr>
                <w:i/>
              </w:rPr>
              <w:softHyphen/>
            </w:r>
            <w:r w:rsidRPr="006C62B6">
              <w:rPr>
                <w:i/>
              </w:rPr>
              <w:t>k</w:t>
            </w:r>
            <w:r>
              <w:rPr>
                <w:i/>
              </w:rPr>
              <w:softHyphen/>
            </w:r>
            <w:r w:rsidRPr="006C62B6">
              <w:rPr>
                <w:i/>
              </w:rPr>
              <w:t>an inom tre måna</w:t>
            </w:r>
            <w:r>
              <w:rPr>
                <w:i/>
              </w:rPr>
              <w:softHyphen/>
            </w:r>
            <w:r w:rsidRPr="006C62B6">
              <w:rPr>
                <w:i/>
              </w:rPr>
              <w:t>d</w:t>
            </w:r>
            <w:r>
              <w:rPr>
                <w:i/>
              </w:rPr>
              <w:softHyphen/>
            </w:r>
            <w:r w:rsidRPr="006C62B6">
              <w:rPr>
                <w:i/>
              </w:rPr>
              <w:t>er från det att an</w:t>
            </w:r>
            <w:r>
              <w:rPr>
                <w:i/>
              </w:rPr>
              <w:softHyphen/>
            </w:r>
            <w:r w:rsidRPr="006C62B6">
              <w:rPr>
                <w:i/>
              </w:rPr>
              <w:t>sök</w:t>
            </w:r>
            <w:r>
              <w:rPr>
                <w:i/>
              </w:rPr>
              <w:softHyphen/>
            </w:r>
            <w:r w:rsidRPr="006C62B6">
              <w:rPr>
                <w:i/>
              </w:rPr>
              <w:t>an togs emot. Inspektionen ska där</w:t>
            </w:r>
            <w:r>
              <w:rPr>
                <w:i/>
              </w:rPr>
              <w:softHyphen/>
            </w:r>
            <w:r w:rsidRPr="006C62B6">
              <w:rPr>
                <w:i/>
              </w:rPr>
              <w:t>efter inom två veckor under</w:t>
            </w:r>
            <w:r>
              <w:rPr>
                <w:i/>
              </w:rPr>
              <w:softHyphen/>
            </w:r>
            <w:r w:rsidRPr="006C62B6">
              <w:rPr>
                <w:i/>
              </w:rPr>
              <w:t xml:space="preserve">rätta den behöriga myndigheten i det överlåtande </w:t>
            </w:r>
            <w:r>
              <w:rPr>
                <w:i/>
              </w:rPr>
              <w:t>ins</w:t>
            </w:r>
            <w:r>
              <w:rPr>
                <w:i/>
              </w:rPr>
              <w:softHyphen/>
              <w:t>ti</w:t>
            </w:r>
            <w:r>
              <w:rPr>
                <w:i/>
              </w:rPr>
              <w:softHyphen/>
              <w:t>tu</w:t>
            </w:r>
            <w:r>
              <w:rPr>
                <w:i/>
              </w:rPr>
              <w:softHyphen/>
              <w:t>t</w:t>
            </w:r>
            <w:r>
              <w:rPr>
                <w:i/>
              </w:rPr>
              <w:softHyphen/>
              <w:t>ets hemland om beslutet.</w:t>
            </w:r>
          </w:p>
        </w:tc>
      </w:tr>
    </w:tbl>
    <w:p w14:paraId="462AD240" w14:textId="77777777" w:rsidR="002734C2" w:rsidRDefault="002734C2" w:rsidP="002734C2">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0CF9CBF9" w14:textId="77777777" w:rsidTr="00136126">
        <w:tc>
          <w:tcPr>
            <w:tcW w:w="2500" w:type="pct"/>
            <w:shd w:val="clear" w:color="auto" w:fill="auto"/>
            <w:tcMar>
              <w:left w:w="0" w:type="dxa"/>
            </w:tcMar>
          </w:tcPr>
          <w:p w14:paraId="73D0C74D" w14:textId="77777777" w:rsidR="002734C2" w:rsidRDefault="002734C2" w:rsidP="00136126">
            <w:pPr>
              <w:pStyle w:val="Brdtextmedindrag"/>
            </w:pPr>
          </w:p>
        </w:tc>
        <w:tc>
          <w:tcPr>
            <w:tcW w:w="2500" w:type="pct"/>
            <w:shd w:val="clear" w:color="auto" w:fill="auto"/>
            <w:tcMar>
              <w:right w:w="0" w:type="dxa"/>
            </w:tcMar>
          </w:tcPr>
          <w:p w14:paraId="2B7ABDF3" w14:textId="77777777" w:rsidR="002734C2" w:rsidRDefault="002734C2" w:rsidP="00136126">
            <w:pPr>
              <w:pStyle w:val="Brdtext"/>
              <w:rPr>
                <w:i/>
              </w:rPr>
            </w:pPr>
            <w:r>
              <w:rPr>
                <w:i/>
              </w:rPr>
              <w:t>15 §</w:t>
            </w:r>
          </w:p>
          <w:p w14:paraId="1ED5D930" w14:textId="77777777" w:rsidR="002734C2" w:rsidRPr="00574282" w:rsidRDefault="002734C2" w:rsidP="00136126">
            <w:pPr>
              <w:pStyle w:val="Brdtextmedindrag"/>
              <w:rPr>
                <w:i/>
              </w:rPr>
            </w:pPr>
            <w:r>
              <w:rPr>
                <w:i/>
              </w:rPr>
              <w:t>Om överlåtelsen leder till gräns</w:t>
            </w:r>
            <w:r>
              <w:rPr>
                <w:i/>
              </w:rPr>
              <w:softHyphen/>
              <w:t>överskridande verksamhet ska Finans</w:t>
            </w:r>
            <w:r>
              <w:rPr>
                <w:i/>
              </w:rPr>
              <w:softHyphen/>
              <w:t xml:space="preserve">inspektionen </w:t>
            </w:r>
            <w:r w:rsidRPr="006C62B6">
              <w:rPr>
                <w:i/>
              </w:rPr>
              <w:t>infor</w:t>
            </w:r>
            <w:r>
              <w:rPr>
                <w:i/>
              </w:rPr>
              <w:softHyphen/>
            </w:r>
            <w:r w:rsidRPr="006C62B6">
              <w:rPr>
                <w:i/>
              </w:rPr>
              <w:t>m</w:t>
            </w:r>
            <w:r>
              <w:rPr>
                <w:i/>
              </w:rPr>
              <w:t>era</w:t>
            </w:r>
            <w:r w:rsidRPr="006C62B6">
              <w:rPr>
                <w:i/>
              </w:rPr>
              <w:t xml:space="preserve"> det övertagande företaget om de regler för verk</w:t>
            </w:r>
            <w:r>
              <w:rPr>
                <w:i/>
              </w:rPr>
              <w:softHyphen/>
            </w:r>
            <w:r w:rsidRPr="006C62B6">
              <w:rPr>
                <w:i/>
              </w:rPr>
              <w:t>sam</w:t>
            </w:r>
            <w:r>
              <w:rPr>
                <w:i/>
              </w:rPr>
              <w:softHyphen/>
            </w:r>
            <w:r w:rsidRPr="006C62B6">
              <w:rPr>
                <w:i/>
              </w:rPr>
              <w:t>he</w:t>
            </w:r>
            <w:r>
              <w:rPr>
                <w:i/>
              </w:rPr>
              <w:softHyphen/>
            </w:r>
            <w:r w:rsidRPr="006C62B6">
              <w:rPr>
                <w:i/>
              </w:rPr>
              <w:t>t</w:t>
            </w:r>
            <w:r>
              <w:rPr>
                <w:i/>
              </w:rPr>
              <w:softHyphen/>
            </w:r>
            <w:r w:rsidRPr="006C62B6">
              <w:rPr>
                <w:i/>
              </w:rPr>
              <w:t>en som ska tillämpas på det över</w:t>
            </w:r>
            <w:r>
              <w:rPr>
                <w:i/>
              </w:rPr>
              <w:softHyphen/>
            </w:r>
            <w:r w:rsidRPr="006C62B6">
              <w:rPr>
                <w:i/>
              </w:rPr>
              <w:t xml:space="preserve">låtna beståndet. </w:t>
            </w:r>
            <w:r>
              <w:rPr>
                <w:i/>
              </w:rPr>
              <w:t>I</w:t>
            </w:r>
            <w:r w:rsidRPr="006C62B6">
              <w:rPr>
                <w:i/>
              </w:rPr>
              <w:t>nform</w:t>
            </w:r>
            <w:r>
              <w:rPr>
                <w:i/>
              </w:rPr>
              <w:softHyphen/>
            </w:r>
            <w:r w:rsidRPr="006C62B6">
              <w:rPr>
                <w:i/>
              </w:rPr>
              <w:t>ation</w:t>
            </w:r>
            <w:r>
              <w:rPr>
                <w:i/>
              </w:rPr>
              <w:softHyphen/>
            </w:r>
            <w:r w:rsidRPr="006C62B6">
              <w:rPr>
                <w:i/>
              </w:rPr>
              <w:t>en ska lämn</w:t>
            </w:r>
            <w:r>
              <w:rPr>
                <w:i/>
              </w:rPr>
              <w:softHyphen/>
            </w:r>
            <w:r w:rsidRPr="006C62B6">
              <w:rPr>
                <w:i/>
              </w:rPr>
              <w:t>as inom en vecka från det att inspektionen tog emot den från den behöriga myn</w:t>
            </w:r>
            <w:r>
              <w:rPr>
                <w:i/>
              </w:rPr>
              <w:softHyphen/>
            </w:r>
            <w:r w:rsidRPr="006C62B6">
              <w:rPr>
                <w:i/>
              </w:rPr>
              <w:t>dig</w:t>
            </w:r>
            <w:r>
              <w:rPr>
                <w:i/>
              </w:rPr>
              <w:softHyphen/>
            </w:r>
            <w:r w:rsidRPr="006C62B6">
              <w:rPr>
                <w:i/>
              </w:rPr>
              <w:t>heten i det över</w:t>
            </w:r>
            <w:r>
              <w:rPr>
                <w:i/>
              </w:rPr>
              <w:softHyphen/>
            </w:r>
            <w:r w:rsidRPr="006C62B6">
              <w:rPr>
                <w:i/>
              </w:rPr>
              <w:t>låtande institut</w:t>
            </w:r>
            <w:r>
              <w:rPr>
                <w:i/>
              </w:rPr>
              <w:softHyphen/>
            </w:r>
            <w:r w:rsidRPr="006C62B6">
              <w:rPr>
                <w:i/>
              </w:rPr>
              <w:t>ets hem</w:t>
            </w:r>
            <w:r>
              <w:rPr>
                <w:i/>
              </w:rPr>
              <w:softHyphen/>
            </w:r>
            <w:r w:rsidRPr="006C62B6">
              <w:rPr>
                <w:i/>
              </w:rPr>
              <w:t>land.</w:t>
            </w:r>
          </w:p>
        </w:tc>
      </w:tr>
      <w:tr w:rsidR="002734C2" w14:paraId="11ACFCBE" w14:textId="77777777" w:rsidTr="00136126">
        <w:tc>
          <w:tcPr>
            <w:tcW w:w="2500" w:type="pct"/>
            <w:shd w:val="clear" w:color="auto" w:fill="auto"/>
            <w:tcMar>
              <w:left w:w="0" w:type="dxa"/>
            </w:tcMar>
          </w:tcPr>
          <w:p w14:paraId="6612D883" w14:textId="77777777" w:rsidR="002734C2" w:rsidRDefault="002734C2" w:rsidP="00136126">
            <w:pPr>
              <w:pStyle w:val="Brdtextmedindrag"/>
            </w:pPr>
          </w:p>
        </w:tc>
        <w:tc>
          <w:tcPr>
            <w:tcW w:w="2500" w:type="pct"/>
            <w:shd w:val="clear" w:color="auto" w:fill="auto"/>
            <w:tcMar>
              <w:right w:w="0" w:type="dxa"/>
            </w:tcMar>
          </w:tcPr>
          <w:p w14:paraId="7C08F73F" w14:textId="77777777" w:rsidR="002734C2" w:rsidRDefault="002734C2" w:rsidP="00136126">
            <w:pPr>
              <w:pStyle w:val="Brdtext"/>
              <w:rPr>
                <w:i/>
              </w:rPr>
            </w:pPr>
            <w:r>
              <w:rPr>
                <w:i/>
              </w:rPr>
              <w:t>16 §</w:t>
            </w:r>
          </w:p>
          <w:p w14:paraId="7F022E09" w14:textId="77777777" w:rsidR="002734C2" w:rsidRPr="00E63569" w:rsidRDefault="002734C2" w:rsidP="00136126">
            <w:pPr>
              <w:pStyle w:val="Brdtextmedindrag"/>
              <w:rPr>
                <w:i/>
              </w:rPr>
            </w:pPr>
            <w:r w:rsidRPr="005D1152">
              <w:rPr>
                <w:i/>
              </w:rPr>
              <w:t>I fråga om anmälan och regist</w:t>
            </w:r>
            <w:r>
              <w:rPr>
                <w:i/>
              </w:rPr>
              <w:softHyphen/>
            </w:r>
            <w:r w:rsidRPr="005D1152">
              <w:rPr>
                <w:i/>
              </w:rPr>
              <w:t>re</w:t>
            </w:r>
            <w:r>
              <w:rPr>
                <w:i/>
              </w:rPr>
              <w:softHyphen/>
            </w:r>
            <w:r w:rsidRPr="005D1152">
              <w:rPr>
                <w:i/>
              </w:rPr>
              <w:t>r</w:t>
            </w:r>
            <w:r>
              <w:rPr>
                <w:i/>
              </w:rPr>
              <w:softHyphen/>
            </w:r>
            <w:r w:rsidRPr="005D1152">
              <w:rPr>
                <w:i/>
              </w:rPr>
              <w:t>ing av tillståndsbeslutet och om övergång av ansvaret för det öv</w:t>
            </w:r>
            <w:r>
              <w:rPr>
                <w:i/>
              </w:rPr>
              <w:t>er</w:t>
            </w:r>
            <w:r>
              <w:rPr>
                <w:i/>
              </w:rPr>
              <w:softHyphen/>
              <w:t>låtna beståndet ska 11 kap. 24 </w:t>
            </w:r>
            <w:r w:rsidRPr="005D1152">
              <w:rPr>
                <w:i/>
              </w:rPr>
              <w:t>§ lagen</w:t>
            </w:r>
            <w:r>
              <w:rPr>
                <w:i/>
              </w:rPr>
              <w:t xml:space="preserve"> (2019:000)</w:t>
            </w:r>
            <w:r w:rsidRPr="005D1152">
              <w:rPr>
                <w:i/>
              </w:rPr>
              <w:t xml:space="preserve"> om tjänstepen</w:t>
            </w:r>
            <w:r>
              <w:rPr>
                <w:i/>
              </w:rPr>
              <w:softHyphen/>
            </w:r>
            <w:r w:rsidRPr="005D1152">
              <w:rPr>
                <w:i/>
              </w:rPr>
              <w:t>sionsföretag tillämpas.</w:t>
            </w:r>
            <w:r w:rsidRPr="00E63569">
              <w:rPr>
                <w:i/>
              </w:rPr>
              <w:t xml:space="preserve"> </w:t>
            </w:r>
          </w:p>
        </w:tc>
      </w:tr>
    </w:tbl>
    <w:p w14:paraId="3468C709" w14:textId="77777777" w:rsidR="002734C2" w:rsidRPr="00004237" w:rsidRDefault="002734C2" w:rsidP="002734C2">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61F1A4C8" w14:textId="77777777" w:rsidTr="0008096A">
        <w:tc>
          <w:tcPr>
            <w:tcW w:w="2500" w:type="pct"/>
            <w:shd w:val="clear" w:color="auto" w:fill="auto"/>
            <w:tcMar>
              <w:left w:w="0" w:type="dxa"/>
            </w:tcMar>
          </w:tcPr>
          <w:p w14:paraId="32A87F15" w14:textId="77777777" w:rsidR="002734C2" w:rsidRDefault="002734C2" w:rsidP="00136126">
            <w:pPr>
              <w:pStyle w:val="Brdtextmedindrag"/>
              <w:ind w:firstLine="0"/>
            </w:pPr>
          </w:p>
        </w:tc>
        <w:tc>
          <w:tcPr>
            <w:tcW w:w="2500" w:type="pct"/>
            <w:shd w:val="clear" w:color="auto" w:fill="auto"/>
            <w:tcMar>
              <w:right w:w="0" w:type="dxa"/>
            </w:tcMar>
          </w:tcPr>
          <w:p w14:paraId="0520282B" w14:textId="77777777" w:rsidR="002734C2" w:rsidRDefault="002734C2" w:rsidP="00136126">
            <w:pPr>
              <w:pStyle w:val="Brdtext"/>
              <w:rPr>
                <w:i/>
              </w:rPr>
            </w:pPr>
            <w:r>
              <w:rPr>
                <w:i/>
              </w:rPr>
              <w:t>17 §</w:t>
            </w:r>
          </w:p>
          <w:p w14:paraId="3DB19D70" w14:textId="77777777" w:rsidR="002734C2" w:rsidRPr="00574282" w:rsidRDefault="002734C2" w:rsidP="00136126">
            <w:pPr>
              <w:pStyle w:val="Brdtextmedindrag"/>
              <w:rPr>
                <w:i/>
              </w:rPr>
            </w:pPr>
            <w:r w:rsidRPr="00CA46E0">
              <w:rPr>
                <w:i/>
              </w:rPr>
              <w:t xml:space="preserve">Om Finansinspektionen och </w:t>
            </w:r>
            <w:r>
              <w:rPr>
                <w:i/>
              </w:rPr>
              <w:t>d</w:t>
            </w:r>
            <w:r w:rsidRPr="00CA46E0">
              <w:rPr>
                <w:i/>
              </w:rPr>
              <w:t>en behörig</w:t>
            </w:r>
            <w:r>
              <w:rPr>
                <w:i/>
              </w:rPr>
              <w:t>a</w:t>
            </w:r>
            <w:r w:rsidRPr="00CA46E0">
              <w:rPr>
                <w:i/>
              </w:rPr>
              <w:t xml:space="preserve"> myndighet</w:t>
            </w:r>
            <w:r>
              <w:rPr>
                <w:i/>
              </w:rPr>
              <w:t>en i</w:t>
            </w:r>
            <w:r w:rsidRPr="00CA46E0">
              <w:rPr>
                <w:i/>
              </w:rPr>
              <w:t xml:space="preserve"> ett </w:t>
            </w:r>
            <w:r>
              <w:rPr>
                <w:i/>
              </w:rPr>
              <w:t>utländskt tjänstepensionsinstituts hemland</w:t>
            </w:r>
            <w:r w:rsidRPr="00CA46E0">
              <w:rPr>
                <w:i/>
              </w:rPr>
              <w:t xml:space="preserve"> inte kan komma överens om för</w:t>
            </w:r>
            <w:r>
              <w:rPr>
                <w:i/>
              </w:rPr>
              <w:softHyphen/>
            </w:r>
            <w:r w:rsidRPr="00CA46E0">
              <w:rPr>
                <w:i/>
              </w:rPr>
              <w:t>faran</w:t>
            </w:r>
            <w:r>
              <w:rPr>
                <w:i/>
              </w:rPr>
              <w:softHyphen/>
            </w:r>
            <w:r w:rsidRPr="00CA46E0">
              <w:rPr>
                <w:i/>
              </w:rPr>
              <w:t>det eller innehållet i en åt</w:t>
            </w:r>
            <w:r>
              <w:rPr>
                <w:i/>
              </w:rPr>
              <w:softHyphen/>
            </w:r>
            <w:r w:rsidRPr="00CA46E0">
              <w:rPr>
                <w:i/>
              </w:rPr>
              <w:t>gärd</w:t>
            </w:r>
            <w:r>
              <w:rPr>
                <w:i/>
              </w:rPr>
              <w:t>,</w:t>
            </w:r>
            <w:r w:rsidRPr="00CA46E0">
              <w:rPr>
                <w:i/>
              </w:rPr>
              <w:t xml:space="preserve"> får inspekti</w:t>
            </w:r>
            <w:r>
              <w:rPr>
                <w:i/>
              </w:rPr>
              <w:softHyphen/>
            </w:r>
            <w:r w:rsidRPr="00CA46E0">
              <w:rPr>
                <w:i/>
              </w:rPr>
              <w:t>onen hänskjuta ärendet till Euro</w:t>
            </w:r>
            <w:r>
              <w:rPr>
                <w:i/>
              </w:rPr>
              <w:softHyphen/>
            </w:r>
            <w:r w:rsidRPr="00CA46E0">
              <w:rPr>
                <w:i/>
              </w:rPr>
              <w:t>pe</w:t>
            </w:r>
            <w:r>
              <w:rPr>
                <w:i/>
              </w:rPr>
              <w:softHyphen/>
            </w:r>
            <w:r w:rsidRPr="00CA46E0">
              <w:rPr>
                <w:i/>
              </w:rPr>
              <w:t>is</w:t>
            </w:r>
            <w:r>
              <w:rPr>
                <w:i/>
              </w:rPr>
              <w:softHyphen/>
            </w:r>
            <w:r w:rsidRPr="00CA46E0">
              <w:rPr>
                <w:i/>
              </w:rPr>
              <w:t>ka försäkrings- och tjänste</w:t>
            </w:r>
            <w:r>
              <w:rPr>
                <w:i/>
              </w:rPr>
              <w:softHyphen/>
            </w:r>
            <w:r w:rsidRPr="00CA46E0">
              <w:rPr>
                <w:i/>
              </w:rPr>
              <w:t>pen</w:t>
            </w:r>
            <w:r>
              <w:rPr>
                <w:i/>
              </w:rPr>
              <w:softHyphen/>
            </w:r>
            <w:r w:rsidRPr="00CA46E0">
              <w:rPr>
                <w:i/>
              </w:rPr>
              <w:t>si</w:t>
            </w:r>
            <w:r>
              <w:rPr>
                <w:i/>
              </w:rPr>
              <w:softHyphen/>
            </w:r>
            <w:r w:rsidRPr="00CA46E0">
              <w:rPr>
                <w:i/>
              </w:rPr>
              <w:t>ons</w:t>
            </w:r>
            <w:r>
              <w:rPr>
                <w:i/>
              </w:rPr>
              <w:softHyphen/>
            </w:r>
            <w:r w:rsidRPr="00CA46E0">
              <w:rPr>
                <w:i/>
              </w:rPr>
              <w:t>myn</w:t>
            </w:r>
            <w:r>
              <w:rPr>
                <w:i/>
              </w:rPr>
              <w:softHyphen/>
            </w:r>
            <w:r w:rsidRPr="00CA46E0">
              <w:rPr>
                <w:i/>
              </w:rPr>
              <w:t>digheten för medling i en</w:t>
            </w:r>
            <w:r>
              <w:rPr>
                <w:i/>
              </w:rPr>
              <w:softHyphen/>
            </w:r>
            <w:r w:rsidRPr="00CA46E0">
              <w:rPr>
                <w:i/>
              </w:rPr>
              <w:t>lig</w:t>
            </w:r>
            <w:r>
              <w:rPr>
                <w:i/>
              </w:rPr>
              <w:softHyphen/>
            </w:r>
            <w:r w:rsidRPr="00CA46E0">
              <w:rPr>
                <w:i/>
              </w:rPr>
              <w:t>het med artikel 31 andra stycket</w:t>
            </w:r>
            <w:r>
              <w:rPr>
                <w:i/>
              </w:rPr>
              <w:t> </w:t>
            </w:r>
            <w:r w:rsidRPr="00CA46E0">
              <w:rPr>
                <w:i/>
              </w:rPr>
              <w:t>c i Europa</w:t>
            </w:r>
            <w:r>
              <w:rPr>
                <w:i/>
              </w:rPr>
              <w:softHyphen/>
            </w:r>
            <w:r w:rsidRPr="00CA46E0">
              <w:rPr>
                <w:i/>
              </w:rPr>
              <w:t xml:space="preserve">parlamentets och rådets förordning (EU) nr 1094/2010 </w:t>
            </w:r>
            <w:r>
              <w:rPr>
                <w:i/>
              </w:rPr>
              <w:t>av den 24 novem</w:t>
            </w:r>
            <w:r>
              <w:rPr>
                <w:i/>
              </w:rPr>
              <w:softHyphen/>
              <w:t xml:space="preserve">ber 2010 </w:t>
            </w:r>
            <w:r w:rsidRPr="00CA46E0">
              <w:rPr>
                <w:i/>
              </w:rPr>
              <w:t>om inrätt</w:t>
            </w:r>
            <w:r>
              <w:rPr>
                <w:i/>
              </w:rPr>
              <w:softHyphen/>
            </w:r>
            <w:r w:rsidRPr="00CA46E0">
              <w:rPr>
                <w:i/>
              </w:rPr>
              <w:t>an</w:t>
            </w:r>
            <w:r>
              <w:rPr>
                <w:i/>
              </w:rPr>
              <w:softHyphen/>
            </w:r>
            <w:r w:rsidRPr="00CA46E0">
              <w:rPr>
                <w:i/>
              </w:rPr>
              <w:t>de av en europeisk tillsyns</w:t>
            </w:r>
            <w:r>
              <w:rPr>
                <w:i/>
              </w:rPr>
              <w:softHyphen/>
            </w:r>
            <w:r w:rsidRPr="00CA46E0">
              <w:rPr>
                <w:i/>
              </w:rPr>
              <w:t>myndighet (Europeiska för</w:t>
            </w:r>
            <w:r>
              <w:rPr>
                <w:i/>
              </w:rPr>
              <w:softHyphen/>
            </w:r>
            <w:r w:rsidRPr="00CA46E0">
              <w:rPr>
                <w:i/>
              </w:rPr>
              <w:t>säk</w:t>
            </w:r>
            <w:r>
              <w:rPr>
                <w:i/>
              </w:rPr>
              <w:softHyphen/>
            </w:r>
            <w:r w:rsidRPr="00CA46E0">
              <w:rPr>
                <w:i/>
              </w:rPr>
              <w:t>rings- och tjänste</w:t>
            </w:r>
            <w:r>
              <w:rPr>
                <w:i/>
              </w:rPr>
              <w:softHyphen/>
            </w:r>
            <w:r w:rsidRPr="00CA46E0">
              <w:rPr>
                <w:i/>
              </w:rPr>
              <w:t>pensions</w:t>
            </w:r>
            <w:r>
              <w:rPr>
                <w:i/>
              </w:rPr>
              <w:softHyphen/>
            </w:r>
            <w:r w:rsidRPr="00CA46E0">
              <w:rPr>
                <w:i/>
              </w:rPr>
              <w:t>myn</w:t>
            </w:r>
            <w:r>
              <w:rPr>
                <w:i/>
              </w:rPr>
              <w:softHyphen/>
            </w:r>
            <w:r w:rsidRPr="00CA46E0">
              <w:rPr>
                <w:i/>
              </w:rPr>
              <w:t>dig</w:t>
            </w:r>
            <w:r>
              <w:rPr>
                <w:i/>
              </w:rPr>
              <w:softHyphen/>
            </w:r>
            <w:r w:rsidRPr="00CA46E0">
              <w:rPr>
                <w:i/>
              </w:rPr>
              <w:t>he</w:t>
            </w:r>
            <w:r>
              <w:rPr>
                <w:i/>
              </w:rPr>
              <w:softHyphen/>
            </w:r>
            <w:r w:rsidRPr="00CA46E0">
              <w:rPr>
                <w:i/>
              </w:rPr>
              <w:t>t</w:t>
            </w:r>
            <w:r>
              <w:rPr>
                <w:i/>
              </w:rPr>
              <w:softHyphen/>
            </w:r>
            <w:r w:rsidRPr="00CA46E0">
              <w:rPr>
                <w:i/>
              </w:rPr>
              <w:t>en), om ändring av beslut nr 716/2009/EG och om upphävande av kommis</w:t>
            </w:r>
            <w:r>
              <w:rPr>
                <w:i/>
              </w:rPr>
              <w:softHyphen/>
            </w:r>
            <w:r w:rsidRPr="00CA46E0">
              <w:rPr>
                <w:i/>
              </w:rPr>
              <w:t>sionens beslut 2009/79/EG</w:t>
            </w:r>
            <w:r>
              <w:rPr>
                <w:i/>
              </w:rPr>
              <w:t>.</w:t>
            </w:r>
          </w:p>
        </w:tc>
      </w:tr>
    </w:tbl>
    <w:p w14:paraId="0E4B775C" w14:textId="77777777" w:rsidR="002734C2" w:rsidRPr="001A3214" w:rsidRDefault="002734C2" w:rsidP="002734C2">
      <w:pPr>
        <w:pStyle w:val="Brdtext"/>
        <w:spacing w:before="230"/>
        <w:jc w:val="center"/>
      </w:pPr>
      <w:r>
        <w:rPr>
          <w:b/>
        </w:rPr>
        <w:t>10 kap.</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E026FE0" w14:textId="77777777" w:rsidTr="0008096A">
        <w:tc>
          <w:tcPr>
            <w:tcW w:w="2500" w:type="pct"/>
            <w:shd w:val="clear" w:color="auto" w:fill="auto"/>
            <w:tcMar>
              <w:left w:w="0" w:type="dxa"/>
            </w:tcMar>
          </w:tcPr>
          <w:p w14:paraId="002EAAB7" w14:textId="77777777" w:rsidR="002734C2" w:rsidRDefault="002734C2" w:rsidP="00136126">
            <w:pPr>
              <w:pStyle w:val="Brdtextmedindrag"/>
            </w:pPr>
          </w:p>
        </w:tc>
        <w:tc>
          <w:tcPr>
            <w:tcW w:w="2500" w:type="pct"/>
            <w:shd w:val="clear" w:color="auto" w:fill="auto"/>
            <w:tcMar>
              <w:right w:w="0" w:type="dxa"/>
            </w:tcMar>
          </w:tcPr>
          <w:p w14:paraId="1957DAFE" w14:textId="77777777" w:rsidR="002734C2" w:rsidRPr="00D80696" w:rsidRDefault="002734C2" w:rsidP="00136126">
            <w:pPr>
              <w:pStyle w:val="Rubrik5utannumrering"/>
              <w:rPr>
                <w:u w:val="single"/>
              </w:rPr>
            </w:pPr>
            <w:r w:rsidRPr="00D80696">
              <w:rPr>
                <w:u w:val="single"/>
              </w:rPr>
              <w:t>Förklaring att ärendet onödigt uppehålls</w:t>
            </w:r>
          </w:p>
          <w:p w14:paraId="5A78F1B4" w14:textId="77777777" w:rsidR="002734C2" w:rsidRDefault="002734C2" w:rsidP="00136126">
            <w:pPr>
              <w:pStyle w:val="Brdtext"/>
              <w:rPr>
                <w:i/>
              </w:rPr>
            </w:pPr>
            <w:r>
              <w:rPr>
                <w:i/>
              </w:rPr>
              <w:t>4 b §</w:t>
            </w:r>
          </w:p>
          <w:p w14:paraId="6CDD6DC5" w14:textId="77777777" w:rsidR="002734C2" w:rsidRDefault="002734C2" w:rsidP="00136126">
            <w:pPr>
              <w:pStyle w:val="Brdtextmedindrag"/>
              <w:rPr>
                <w:i/>
              </w:rPr>
            </w:pPr>
            <w:r w:rsidRPr="001A3214">
              <w:rPr>
                <w:i/>
              </w:rPr>
              <w:t xml:space="preserve">Om beslut i </w:t>
            </w:r>
            <w:r>
              <w:rPr>
                <w:i/>
              </w:rPr>
              <w:t>ett ärende om till</w:t>
            </w:r>
            <w:r>
              <w:rPr>
                <w:i/>
              </w:rPr>
              <w:softHyphen/>
              <w:t>stånd enligt 9 </w:t>
            </w:r>
            <w:r w:rsidRPr="001A3214">
              <w:rPr>
                <w:i/>
              </w:rPr>
              <w:t xml:space="preserve">kap. </w:t>
            </w:r>
            <w:r>
              <w:rPr>
                <w:i/>
              </w:rPr>
              <w:t>1</w:t>
            </w:r>
            <w:r w:rsidRPr="001A3214">
              <w:rPr>
                <w:i/>
              </w:rPr>
              <w:t>4</w:t>
            </w:r>
            <w:r>
              <w:rPr>
                <w:i/>
              </w:rPr>
              <w:t> </w:t>
            </w:r>
            <w:r w:rsidRPr="001A3214">
              <w:rPr>
                <w:i/>
              </w:rPr>
              <w:t>§ inte har med</w:t>
            </w:r>
            <w:r>
              <w:rPr>
                <w:i/>
              </w:rPr>
              <w:softHyphen/>
            </w:r>
            <w:r w:rsidRPr="001A3214">
              <w:rPr>
                <w:i/>
              </w:rPr>
              <w:t>de</w:t>
            </w:r>
            <w:r>
              <w:rPr>
                <w:i/>
              </w:rPr>
              <w:softHyphen/>
            </w:r>
            <w:r w:rsidRPr="001A3214">
              <w:rPr>
                <w:i/>
              </w:rPr>
              <w:t xml:space="preserve">lats inom </w:t>
            </w:r>
            <w:r>
              <w:rPr>
                <w:i/>
              </w:rPr>
              <w:t>tre</w:t>
            </w:r>
            <w:r w:rsidRPr="001A3214">
              <w:rPr>
                <w:i/>
              </w:rPr>
              <w:t xml:space="preserve"> månader från det att ansökan</w:t>
            </w:r>
            <w:r>
              <w:rPr>
                <w:i/>
              </w:rPr>
              <w:t xml:space="preserve"> gavs in,</w:t>
            </w:r>
            <w:r w:rsidRPr="001A3214">
              <w:rPr>
                <w:i/>
              </w:rPr>
              <w:t xml:space="preserve"> får sök</w:t>
            </w:r>
            <w:r>
              <w:rPr>
                <w:i/>
              </w:rPr>
              <w:softHyphen/>
            </w:r>
            <w:r w:rsidRPr="001A3214">
              <w:rPr>
                <w:i/>
              </w:rPr>
              <w:t>anden begära förklaring av dom</w:t>
            </w:r>
            <w:r>
              <w:rPr>
                <w:i/>
              </w:rPr>
              <w:softHyphen/>
            </w:r>
            <w:r w:rsidRPr="001A3214">
              <w:rPr>
                <w:i/>
              </w:rPr>
              <w:t>stol att ärendet onödigt uppe</w:t>
            </w:r>
            <w:r>
              <w:rPr>
                <w:i/>
              </w:rPr>
              <w:softHyphen/>
            </w:r>
            <w:r w:rsidRPr="001A3214">
              <w:rPr>
                <w:i/>
              </w:rPr>
              <w:t>hålls</w:t>
            </w:r>
            <w:r>
              <w:rPr>
                <w:i/>
              </w:rPr>
              <w:t>.</w:t>
            </w:r>
          </w:p>
          <w:p w14:paraId="05C919C1" w14:textId="77777777" w:rsidR="002734C2" w:rsidRPr="002D731F" w:rsidRDefault="002734C2" w:rsidP="00136126">
            <w:pPr>
              <w:pStyle w:val="Brdtextmedindrag"/>
              <w:rPr>
                <w:i/>
              </w:rPr>
            </w:pPr>
            <w:r w:rsidRPr="002D731F">
              <w:rPr>
                <w:i/>
              </w:rPr>
              <w:t>En sådan begäran ska göras hos allmän förvaltningsdomstol. Pröv</w:t>
            </w:r>
            <w:r>
              <w:rPr>
                <w:i/>
              </w:rPr>
              <w:softHyphen/>
            </w:r>
            <w:r w:rsidRPr="002D731F">
              <w:rPr>
                <w:i/>
              </w:rPr>
              <w:t>ningstillstånd krävs vid över</w:t>
            </w:r>
            <w:r w:rsidRPr="002D731F">
              <w:rPr>
                <w:i/>
              </w:rPr>
              <w:softHyphen/>
              <w:t>klag</w:t>
            </w:r>
            <w:r>
              <w:rPr>
                <w:i/>
              </w:rPr>
              <w:softHyphen/>
            </w:r>
            <w:r w:rsidRPr="002D731F">
              <w:rPr>
                <w:i/>
              </w:rPr>
              <w:t>ande till kammarrätten.</w:t>
            </w:r>
          </w:p>
          <w:p w14:paraId="0EEDA5E8" w14:textId="04832130" w:rsidR="002734C2" w:rsidRPr="002D731F" w:rsidRDefault="002734C2" w:rsidP="00136126">
            <w:pPr>
              <w:pStyle w:val="Brdtextmedindrag"/>
              <w:rPr>
                <w:i/>
              </w:rPr>
            </w:pPr>
            <w:r w:rsidRPr="002D731F">
              <w:rPr>
                <w:i/>
              </w:rPr>
              <w:t xml:space="preserve">Om rätten lämnar en förklaring att ärendet onödigt uppehålls ska ansökan anses ha avslagits av </w:t>
            </w:r>
            <w:r w:rsidRPr="002D731F">
              <w:rPr>
                <w:i/>
              </w:rPr>
              <w:lastRenderedPageBreak/>
              <w:t>Finansinspektionen om beslut där</w:t>
            </w:r>
            <w:r>
              <w:rPr>
                <w:i/>
              </w:rPr>
              <w:softHyphen/>
            </w:r>
            <w:r w:rsidRPr="002D731F">
              <w:rPr>
                <w:i/>
              </w:rPr>
              <w:t>efter inte har meddelats inom tre</w:t>
            </w:r>
            <w:r w:rsidR="00C90BB2">
              <w:rPr>
                <w:i/>
              </w:rPr>
              <w:t> </w:t>
            </w:r>
            <w:r w:rsidRPr="002D731F">
              <w:rPr>
                <w:i/>
              </w:rPr>
              <w:t>månader.</w:t>
            </w:r>
            <w:r>
              <w:rPr>
                <w:i/>
              </w:rPr>
              <w:t xml:space="preserve"> </w:t>
            </w:r>
          </w:p>
        </w:tc>
      </w:tr>
    </w:tbl>
    <w:p w14:paraId="4E8ABFDD" w14:textId="77777777" w:rsidR="002734C2" w:rsidRDefault="002734C2" w:rsidP="002734C2">
      <w:pPr>
        <w:pStyle w:val="Slutstreck"/>
      </w:pPr>
      <w:r w:rsidRPr="00811E52">
        <w:lastRenderedPageBreak/>
        <w:t>                   </w:t>
      </w:r>
    </w:p>
    <w:bookmarkEnd w:id="146"/>
    <w:p w14:paraId="3BEF52CF" w14:textId="77777777" w:rsidR="002734C2" w:rsidRDefault="002734C2" w:rsidP="0008096A">
      <w:pPr>
        <w:pStyle w:val="Brdtextmedindrag"/>
      </w:pPr>
      <w:r>
        <w:t xml:space="preserve">Denna lag träder i kraft den </w:t>
      </w:r>
      <w:r w:rsidRPr="00954160">
        <w:t>1</w:t>
      </w:r>
      <w:r>
        <w:t>5 december</w:t>
      </w:r>
      <w:r w:rsidRPr="00954160">
        <w:t xml:space="preserve"> 2019</w:t>
      </w:r>
      <w:r>
        <w:t>.</w:t>
      </w:r>
    </w:p>
    <w:p w14:paraId="07BEE668" w14:textId="674F2102" w:rsidR="002734C2" w:rsidRDefault="002734C2" w:rsidP="009C61A6">
      <w:pPr>
        <w:pStyle w:val="Brdtextmedindrag"/>
      </w:pPr>
    </w:p>
    <w:p w14:paraId="61B22836" w14:textId="07D601F7" w:rsidR="002734C2" w:rsidRDefault="002734C2" w:rsidP="009C61A6">
      <w:pPr>
        <w:pStyle w:val="Brdtextmedindrag"/>
      </w:pPr>
    </w:p>
    <w:p w14:paraId="45A5ADB2" w14:textId="77777777" w:rsidR="002734C2" w:rsidRDefault="002734C2" w:rsidP="009C61A6">
      <w:pPr>
        <w:pStyle w:val="Brdtextmedindrag"/>
        <w:sectPr w:rsidR="002734C2" w:rsidSect="002734C2">
          <w:headerReference w:type="first" r:id="rId28"/>
          <w:footnotePr>
            <w:numRestart w:val="eachSect"/>
          </w:footnotePr>
          <w:pgSz w:w="9356" w:h="13721" w:code="9"/>
          <w:pgMar w:top="794" w:right="2438" w:bottom="1191" w:left="1021" w:header="0" w:footer="709" w:gutter="0"/>
          <w:cols w:space="708"/>
          <w:titlePg/>
          <w:docGrid w:linePitch="360"/>
        </w:sectPr>
      </w:pPr>
    </w:p>
    <w:p w14:paraId="25902FC3" w14:textId="77777777" w:rsidR="002734C2" w:rsidRDefault="002734C2" w:rsidP="00877AFB">
      <w:pPr>
        <w:pStyle w:val="Rubrik2"/>
        <w:spacing w:before="0"/>
      </w:pPr>
      <w:bookmarkStart w:id="147" w:name="_Toc11152989"/>
      <w:bookmarkStart w:id="148" w:name="_Toc11166846"/>
      <w:bookmarkStart w:id="149" w:name="_Toc11167382"/>
      <w:bookmarkStart w:id="150" w:name="_Toc11168819"/>
      <w:bookmarkStart w:id="151" w:name="_Toc11845772"/>
      <w:bookmarkStart w:id="152" w:name="_Toc12611571"/>
      <w:bookmarkStart w:id="153" w:name="_Toc12624838"/>
      <w:bookmarkStart w:id="154" w:name="_Toc12627327"/>
      <w:bookmarkStart w:id="155" w:name="_Toc12630217"/>
      <w:bookmarkStart w:id="156" w:name="_Toc12632712"/>
      <w:bookmarkStart w:id="157" w:name="_Toc17902784"/>
      <w:r w:rsidRPr="00877AFB">
        <w:lastRenderedPageBreak/>
        <w:t>Förslag</w:t>
      </w:r>
      <w:r>
        <w:t xml:space="preserve"> till lag om ändring i lagen (1999:890) om försäkringsverksamhet under krig eller krigsfara m.m.</w:t>
      </w:r>
      <w:bookmarkEnd w:id="147"/>
      <w:bookmarkEnd w:id="148"/>
      <w:bookmarkEnd w:id="149"/>
      <w:bookmarkEnd w:id="150"/>
      <w:bookmarkEnd w:id="151"/>
      <w:bookmarkEnd w:id="152"/>
      <w:bookmarkEnd w:id="153"/>
      <w:bookmarkEnd w:id="154"/>
      <w:bookmarkEnd w:id="155"/>
      <w:bookmarkEnd w:id="156"/>
      <w:bookmarkEnd w:id="157"/>
    </w:p>
    <w:p w14:paraId="27851E90" w14:textId="77777777" w:rsidR="002734C2" w:rsidRDefault="002734C2" w:rsidP="002734C2">
      <w:pPr>
        <w:pStyle w:val="Brdtext"/>
      </w:pPr>
      <w:r>
        <w:t>Härigenom föreskrivs att 2 kap. 3 och 5 §§ lagen (1999:890) om försäkringsverksamhet under krig eller krigsfara m.m. ska ha följande lydelse.</w:t>
      </w:r>
    </w:p>
    <w:p w14:paraId="38F2422B"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5D4127B2" w14:textId="77777777" w:rsidTr="00136126">
        <w:tc>
          <w:tcPr>
            <w:tcW w:w="2500" w:type="pct"/>
            <w:shd w:val="clear" w:color="auto" w:fill="auto"/>
            <w:tcMar>
              <w:left w:w="0" w:type="dxa"/>
            </w:tcMar>
          </w:tcPr>
          <w:p w14:paraId="40E14CE1"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1E4F24BD" w14:textId="77777777" w:rsidR="002734C2" w:rsidRPr="005B0E77" w:rsidRDefault="002734C2" w:rsidP="00136126">
            <w:pPr>
              <w:pStyle w:val="Brdtext"/>
              <w:rPr>
                <w:i/>
              </w:rPr>
            </w:pPr>
            <w:r w:rsidRPr="005B0E77">
              <w:rPr>
                <w:i/>
              </w:rPr>
              <w:t>Föreslagen lydelse</w:t>
            </w:r>
          </w:p>
        </w:tc>
      </w:tr>
    </w:tbl>
    <w:p w14:paraId="279CCAFB" w14:textId="77777777" w:rsidR="002734C2" w:rsidRDefault="002734C2" w:rsidP="002734C2">
      <w:pPr>
        <w:pStyle w:val="Brdtext"/>
        <w:spacing w:before="230"/>
        <w:jc w:val="center"/>
        <w:rPr>
          <w:b/>
        </w:rPr>
      </w:pPr>
      <w:r>
        <w:rPr>
          <w:b/>
        </w:rPr>
        <w:t>2 kap.</w:t>
      </w:r>
    </w:p>
    <w:p w14:paraId="4523C790" w14:textId="77777777" w:rsidR="002734C2" w:rsidRDefault="002734C2" w:rsidP="002734C2">
      <w:pPr>
        <w:pStyle w:val="Brdtext"/>
        <w:jc w:val="center"/>
      </w:pPr>
      <w:r>
        <w:t>3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2734C2" w14:paraId="58EA2979" w14:textId="77777777" w:rsidTr="00136126">
        <w:tc>
          <w:tcPr>
            <w:tcW w:w="2500" w:type="pct"/>
            <w:shd w:val="clear" w:color="auto" w:fill="auto"/>
            <w:tcMar>
              <w:left w:w="0" w:type="dxa"/>
            </w:tcMar>
          </w:tcPr>
          <w:p w14:paraId="08ABCAFD" w14:textId="77777777" w:rsidR="002734C2" w:rsidRDefault="002734C2" w:rsidP="00136126">
            <w:pPr>
              <w:pStyle w:val="Brdtextmedindrag"/>
            </w:pPr>
            <w:r>
              <w:t>Finansinspektionen får besluta att ett svenskt försäkringsföretag får avvika från bestämmelser i bolagsordningen.</w:t>
            </w:r>
          </w:p>
        </w:tc>
        <w:tc>
          <w:tcPr>
            <w:tcW w:w="2500" w:type="pct"/>
            <w:shd w:val="clear" w:color="auto" w:fill="auto"/>
            <w:tcMar>
              <w:right w:w="0" w:type="dxa"/>
            </w:tcMar>
          </w:tcPr>
          <w:p w14:paraId="4197000F" w14:textId="48E10465" w:rsidR="002734C2" w:rsidRDefault="002734C2" w:rsidP="00136126">
            <w:pPr>
              <w:pStyle w:val="Brdtextmedindrag"/>
            </w:pPr>
            <w:r>
              <w:t xml:space="preserve">Finansinspektionen får besluta att ett svenskt försäkringsföretag </w:t>
            </w:r>
            <w:r w:rsidRPr="00335160">
              <w:rPr>
                <w:i/>
              </w:rPr>
              <w:t xml:space="preserve">eller </w:t>
            </w:r>
            <w:r>
              <w:rPr>
                <w:i/>
              </w:rPr>
              <w:t>ett svenskt tjänste</w:t>
            </w:r>
            <w:r>
              <w:rPr>
                <w:i/>
              </w:rPr>
              <w:softHyphen/>
              <w:t>pensions</w:t>
            </w:r>
            <w:r>
              <w:rPr>
                <w:i/>
              </w:rPr>
              <w:softHyphen/>
              <w:t>företag</w:t>
            </w:r>
            <w:r>
              <w:t xml:space="preserve"> får avvika från bestäm</w:t>
            </w:r>
            <w:r w:rsidR="00B00C02">
              <w:softHyphen/>
            </w:r>
            <w:r>
              <w:t>melser i bolags</w:t>
            </w:r>
            <w:r>
              <w:softHyphen/>
              <w:t>ordningen.</w:t>
            </w:r>
          </w:p>
        </w:tc>
      </w:tr>
    </w:tbl>
    <w:p w14:paraId="2A45E19F" w14:textId="77777777" w:rsidR="002734C2" w:rsidRDefault="002734C2" w:rsidP="002734C2">
      <w:pPr>
        <w:pStyle w:val="Brdtext"/>
        <w:jc w:val="center"/>
      </w:pPr>
    </w:p>
    <w:p w14:paraId="55ED625C" w14:textId="77777777" w:rsidR="002734C2" w:rsidRDefault="002734C2" w:rsidP="002734C2">
      <w:pPr>
        <w:pStyle w:val="Brdtext"/>
        <w:jc w:val="center"/>
      </w:pPr>
      <w:r>
        <w:t>5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2734C2" w14:paraId="293C2A4E" w14:textId="77777777" w:rsidTr="00136126">
        <w:tc>
          <w:tcPr>
            <w:tcW w:w="2500" w:type="pct"/>
            <w:shd w:val="clear" w:color="auto" w:fill="auto"/>
            <w:tcMar>
              <w:left w:w="0" w:type="dxa"/>
            </w:tcMar>
          </w:tcPr>
          <w:p w14:paraId="0EE335D9" w14:textId="77777777" w:rsidR="002734C2" w:rsidRDefault="002734C2" w:rsidP="00136126">
            <w:pPr>
              <w:pStyle w:val="Brdtextmedindrag"/>
            </w:pPr>
            <w:r>
              <w:t>Under krigsförhållanden och till dess krigsbokslut upprättats får återbäring inte gottskrivas liv</w:t>
            </w:r>
            <w:r>
              <w:softHyphen/>
              <w:t>försäkringstagare och beslut inte fattas om vinstutdelning till aktie</w:t>
            </w:r>
            <w:r>
              <w:softHyphen/>
              <w:t>ägare eller garanter i liv</w:t>
            </w:r>
            <w:r>
              <w:softHyphen/>
              <w:t>försäkringsföretag.</w:t>
            </w:r>
          </w:p>
        </w:tc>
        <w:tc>
          <w:tcPr>
            <w:tcW w:w="2500" w:type="pct"/>
            <w:shd w:val="clear" w:color="auto" w:fill="auto"/>
            <w:tcMar>
              <w:right w:w="0" w:type="dxa"/>
            </w:tcMar>
          </w:tcPr>
          <w:p w14:paraId="3D9571D1" w14:textId="77777777" w:rsidR="002734C2" w:rsidRDefault="002734C2" w:rsidP="00136126">
            <w:pPr>
              <w:pStyle w:val="Brdtextmedindrag"/>
            </w:pPr>
            <w:r>
              <w:t xml:space="preserve">Under krigsförhållanden och till dess krigsbokslut upprättats får återbäring inte gottskrivas </w:t>
            </w:r>
            <w:r w:rsidRPr="00410381">
              <w:t>liv</w:t>
            </w:r>
            <w:r>
              <w:softHyphen/>
            </w:r>
            <w:r w:rsidRPr="00410381">
              <w:t>försäkringstagare</w:t>
            </w:r>
            <w:r>
              <w:t xml:space="preserve"> </w:t>
            </w:r>
            <w:r>
              <w:rPr>
                <w:i/>
              </w:rPr>
              <w:t xml:space="preserve">eller andra ersättningsberättigade </w:t>
            </w:r>
            <w:r>
              <w:t xml:space="preserve">och beslut inte fattas om vinstutdelning till aktieägare eller garanter i </w:t>
            </w:r>
            <w:r w:rsidRPr="00410381">
              <w:t>liv</w:t>
            </w:r>
            <w:r>
              <w:softHyphen/>
            </w:r>
            <w:r w:rsidRPr="00410381">
              <w:t>försäkringsföretag</w:t>
            </w:r>
            <w:r>
              <w:t xml:space="preserve"> </w:t>
            </w:r>
            <w:r>
              <w:rPr>
                <w:i/>
              </w:rPr>
              <w:t>eller tjänste</w:t>
            </w:r>
            <w:r>
              <w:rPr>
                <w:i/>
              </w:rPr>
              <w:softHyphen/>
              <w:t>pensionsföretag</w:t>
            </w:r>
            <w:r>
              <w:t>.</w:t>
            </w:r>
          </w:p>
        </w:tc>
      </w:tr>
    </w:tbl>
    <w:p w14:paraId="042FC1D7" w14:textId="77777777" w:rsidR="002734C2" w:rsidRPr="00811E52" w:rsidRDefault="002734C2" w:rsidP="002734C2">
      <w:pPr>
        <w:pStyle w:val="Slutstreck"/>
      </w:pPr>
      <w:r w:rsidRPr="00811E52">
        <w:t>                      </w:t>
      </w:r>
    </w:p>
    <w:p w14:paraId="372BFDDE" w14:textId="77777777" w:rsidR="002734C2" w:rsidRDefault="002734C2" w:rsidP="0008096A">
      <w:pPr>
        <w:pStyle w:val="Brdtextmedindrag"/>
      </w:pPr>
      <w:r>
        <w:t>Denna lag träder i kraft den 15 december 2019.</w:t>
      </w:r>
    </w:p>
    <w:p w14:paraId="38160A3E" w14:textId="573E1C30" w:rsidR="002734C2" w:rsidRDefault="002734C2" w:rsidP="009C61A6">
      <w:pPr>
        <w:pStyle w:val="Brdtextmedindrag"/>
      </w:pPr>
    </w:p>
    <w:p w14:paraId="04CC375B" w14:textId="5A71EE5A" w:rsidR="002734C2" w:rsidRDefault="002734C2" w:rsidP="009C61A6">
      <w:pPr>
        <w:pStyle w:val="Brdtextmedindrag"/>
      </w:pPr>
    </w:p>
    <w:p w14:paraId="65B5F43B" w14:textId="77777777" w:rsidR="002734C2" w:rsidRDefault="002734C2" w:rsidP="009C61A6">
      <w:pPr>
        <w:pStyle w:val="Brdtextmedindrag"/>
        <w:sectPr w:rsidR="002734C2" w:rsidSect="002734C2">
          <w:footnotePr>
            <w:numRestart w:val="eachSect"/>
          </w:footnotePr>
          <w:pgSz w:w="9356" w:h="13721" w:code="9"/>
          <w:pgMar w:top="794" w:right="2438" w:bottom="1191" w:left="1021" w:header="0" w:footer="709" w:gutter="0"/>
          <w:cols w:space="708"/>
          <w:titlePg/>
          <w:docGrid w:linePitch="360"/>
        </w:sectPr>
      </w:pPr>
    </w:p>
    <w:p w14:paraId="4D292A42" w14:textId="77777777" w:rsidR="002734C2" w:rsidRDefault="002734C2" w:rsidP="00877AFB">
      <w:pPr>
        <w:pStyle w:val="Rubrik2"/>
        <w:spacing w:before="0"/>
      </w:pPr>
      <w:bookmarkStart w:id="158" w:name="_Toc11152990"/>
      <w:bookmarkStart w:id="159" w:name="_Toc11166847"/>
      <w:bookmarkStart w:id="160" w:name="_Toc11167383"/>
      <w:bookmarkStart w:id="161" w:name="_Toc11168820"/>
      <w:bookmarkStart w:id="162" w:name="_Toc11845773"/>
      <w:bookmarkStart w:id="163" w:name="_Toc12611572"/>
      <w:bookmarkStart w:id="164" w:name="_Toc12624839"/>
      <w:bookmarkStart w:id="165" w:name="_Toc12627328"/>
      <w:bookmarkStart w:id="166" w:name="_Toc12630218"/>
      <w:bookmarkStart w:id="167" w:name="_Toc12632713"/>
      <w:bookmarkStart w:id="168" w:name="_Toc17902785"/>
      <w:r w:rsidRPr="00C74945">
        <w:lastRenderedPageBreak/>
        <w:t>Förslag</w:t>
      </w:r>
      <w:r>
        <w:t xml:space="preserve"> </w:t>
      </w:r>
      <w:r w:rsidRPr="00877AFB">
        <w:t>till</w:t>
      </w:r>
      <w:r>
        <w:t xml:space="preserve"> lag om ändring i bokföringslagen (1999:1078)</w:t>
      </w:r>
      <w:bookmarkEnd w:id="158"/>
      <w:bookmarkEnd w:id="159"/>
      <w:bookmarkEnd w:id="160"/>
      <w:bookmarkEnd w:id="161"/>
      <w:bookmarkEnd w:id="162"/>
      <w:bookmarkEnd w:id="163"/>
      <w:bookmarkEnd w:id="164"/>
      <w:bookmarkEnd w:id="165"/>
      <w:bookmarkEnd w:id="166"/>
      <w:bookmarkEnd w:id="167"/>
      <w:bookmarkEnd w:id="168"/>
    </w:p>
    <w:p w14:paraId="3F47146C" w14:textId="77777777" w:rsidR="002734C2" w:rsidRDefault="002734C2" w:rsidP="002734C2">
      <w:pPr>
        <w:pStyle w:val="Brdtext"/>
      </w:pPr>
      <w:r>
        <w:t>Härigenom föreskrivs att 4 kap. 6 § bokföringslagen (1999:1078) ska ha följande lydelse.</w:t>
      </w:r>
    </w:p>
    <w:p w14:paraId="24E74309" w14:textId="77777777" w:rsidR="002734C2" w:rsidRDefault="002734C2" w:rsidP="002734C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739F99CC" w14:textId="77777777" w:rsidTr="00136126">
        <w:tc>
          <w:tcPr>
            <w:tcW w:w="2500" w:type="pct"/>
            <w:shd w:val="clear" w:color="auto" w:fill="auto"/>
            <w:tcMar>
              <w:left w:w="0" w:type="dxa"/>
            </w:tcMar>
          </w:tcPr>
          <w:p w14:paraId="570374E7"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3AA8AA72" w14:textId="77777777" w:rsidR="002734C2" w:rsidRPr="005B0E77" w:rsidRDefault="002734C2" w:rsidP="00136126">
            <w:pPr>
              <w:pStyle w:val="Brdtext"/>
              <w:rPr>
                <w:i/>
              </w:rPr>
            </w:pPr>
            <w:r w:rsidRPr="005B0E77">
              <w:rPr>
                <w:i/>
              </w:rPr>
              <w:t>Föreslagen lydelse</w:t>
            </w:r>
          </w:p>
        </w:tc>
      </w:tr>
    </w:tbl>
    <w:p w14:paraId="4CDC24C3" w14:textId="77777777" w:rsidR="002734C2" w:rsidRDefault="002734C2" w:rsidP="002734C2">
      <w:pPr>
        <w:pStyle w:val="Brdtext"/>
        <w:spacing w:before="230"/>
        <w:jc w:val="center"/>
        <w:rPr>
          <w:b/>
        </w:rPr>
      </w:pPr>
      <w:r>
        <w:rPr>
          <w:b/>
        </w:rPr>
        <w:t>4 kap.</w:t>
      </w:r>
    </w:p>
    <w:p w14:paraId="347B3E35" w14:textId="77777777" w:rsidR="002734C2" w:rsidRDefault="002734C2" w:rsidP="002734C2">
      <w:pPr>
        <w:pStyle w:val="Brdtext"/>
        <w:jc w:val="center"/>
      </w:pPr>
      <w:r>
        <w:t>6 §</w:t>
      </w:r>
      <w:r>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2734C2" w14:paraId="27D14CBE" w14:textId="77777777" w:rsidTr="00136126">
        <w:tc>
          <w:tcPr>
            <w:tcW w:w="2500" w:type="pct"/>
            <w:shd w:val="clear" w:color="auto" w:fill="auto"/>
            <w:tcMar>
              <w:left w:w="0" w:type="dxa"/>
            </w:tcMar>
          </w:tcPr>
          <w:p w14:paraId="770E4A45" w14:textId="5E251F9B" w:rsidR="002734C2" w:rsidRDefault="002734C2" w:rsidP="00136126">
            <w:pPr>
              <w:pStyle w:val="Brdtextmedindrag"/>
            </w:pPr>
            <w:r w:rsidRPr="00C74945">
              <w:t>Affärshändelserna ska kunna presenteras i en och samma r</w:t>
            </w:r>
            <w:r>
              <w:t>edovisningsvaluta. Redovisnings</w:t>
            </w:r>
            <w:r>
              <w:softHyphen/>
            </w:r>
            <w:r w:rsidRPr="00C74945">
              <w:t>valutan ska vara svenska kronor. I</w:t>
            </w:r>
            <w:r w:rsidR="00B00C02">
              <w:t> </w:t>
            </w:r>
            <w:r w:rsidRPr="00C74945">
              <w:t>aktiebolag, ekonomiska för</w:t>
            </w:r>
            <w:r w:rsidR="00B00C02">
              <w:softHyphen/>
            </w:r>
            <w:r w:rsidRPr="00C74945">
              <w:t>eningar, sparbanker, medlems</w:t>
            </w:r>
            <w:r w:rsidR="00B00C02">
              <w:softHyphen/>
            </w:r>
            <w:r w:rsidRPr="00C74945">
              <w:t xml:space="preserve">banker </w:t>
            </w:r>
            <w:r w:rsidRPr="00E53E40">
              <w:rPr>
                <w:i/>
              </w:rPr>
              <w:t>och</w:t>
            </w:r>
            <w:r w:rsidRPr="00C74945">
              <w:t xml:space="preserve"> försäkringsföretag får dock redo</w:t>
            </w:r>
            <w:r>
              <w:softHyphen/>
            </w:r>
            <w:r w:rsidRPr="00C74945">
              <w:t>visningsvalutan i stället vara euro.</w:t>
            </w:r>
          </w:p>
        </w:tc>
        <w:tc>
          <w:tcPr>
            <w:tcW w:w="2500" w:type="pct"/>
            <w:shd w:val="clear" w:color="auto" w:fill="auto"/>
            <w:tcMar>
              <w:right w:w="0" w:type="dxa"/>
            </w:tcMar>
          </w:tcPr>
          <w:p w14:paraId="7A444328" w14:textId="491C5CB9" w:rsidR="002734C2" w:rsidRDefault="002734C2" w:rsidP="00136126">
            <w:pPr>
              <w:pStyle w:val="Brdtextmedindrag"/>
            </w:pPr>
            <w:r w:rsidRPr="00C74945">
              <w:t>Affärshändelserna ska kunna presenteras i en och samma r</w:t>
            </w:r>
            <w:r>
              <w:t>edovisningsvaluta. Redovisnings</w:t>
            </w:r>
            <w:r>
              <w:softHyphen/>
            </w:r>
            <w:r w:rsidRPr="00C74945">
              <w:t>valutan ska vara svenska kronor. I</w:t>
            </w:r>
            <w:r w:rsidR="00B00C02">
              <w:t> </w:t>
            </w:r>
            <w:r w:rsidRPr="00C74945">
              <w:t>aktiebolag, ekonomiska för</w:t>
            </w:r>
            <w:r w:rsidR="00B00C02">
              <w:softHyphen/>
            </w:r>
            <w:r w:rsidRPr="00C74945">
              <w:t>eningar, sparbanker, medlems</w:t>
            </w:r>
            <w:r w:rsidR="00B00C02">
              <w:softHyphen/>
            </w:r>
            <w:r w:rsidRPr="00C74945">
              <w:t>banker</w:t>
            </w:r>
            <w:r w:rsidRPr="00E53E40">
              <w:rPr>
                <w:i/>
              </w:rPr>
              <w:t>,</w:t>
            </w:r>
            <w:r>
              <w:t xml:space="preserve"> </w:t>
            </w:r>
            <w:r w:rsidRPr="00C74945">
              <w:t>för</w:t>
            </w:r>
            <w:r>
              <w:softHyphen/>
            </w:r>
            <w:r w:rsidRPr="00C74945">
              <w:t>säk</w:t>
            </w:r>
            <w:r>
              <w:softHyphen/>
            </w:r>
            <w:r w:rsidRPr="00C74945">
              <w:t>ringsföretag</w:t>
            </w:r>
            <w:r>
              <w:t xml:space="preserve"> </w:t>
            </w:r>
            <w:r w:rsidRPr="00E53E40">
              <w:rPr>
                <w:i/>
              </w:rPr>
              <w:t xml:space="preserve">och </w:t>
            </w:r>
            <w:r>
              <w:rPr>
                <w:i/>
              </w:rPr>
              <w:t>tjänstepen</w:t>
            </w:r>
            <w:r>
              <w:rPr>
                <w:i/>
              </w:rPr>
              <w:softHyphen/>
              <w:t>sionsföretag</w:t>
            </w:r>
            <w:r w:rsidRPr="00C74945">
              <w:t xml:space="preserve"> får dock</w:t>
            </w:r>
            <w:r w:rsidR="00B00C02">
              <w:t> </w:t>
            </w:r>
            <w:r w:rsidRPr="00C74945">
              <w:t>redo</w:t>
            </w:r>
            <w:r>
              <w:softHyphen/>
            </w:r>
            <w:r w:rsidRPr="00C74945">
              <w:t>visningsvalutan i stället vara euro.</w:t>
            </w:r>
          </w:p>
        </w:tc>
      </w:tr>
    </w:tbl>
    <w:p w14:paraId="2379EE91" w14:textId="77777777" w:rsidR="002734C2" w:rsidRDefault="002734C2" w:rsidP="002734C2">
      <w:pPr>
        <w:pStyle w:val="Brdtextmedindrag"/>
      </w:pPr>
      <w:r w:rsidRPr="00C74945">
        <w:t xml:space="preserve">Byte av redovisningsvaluta får ske endast vid ingången av ett nytt räkenskapsår. Bestämmelser om omräkning i samband med byte av redovisningsvaluta finns i årsredovisningslagen (1995:1554). </w:t>
      </w:r>
    </w:p>
    <w:p w14:paraId="17C1E67A" w14:textId="77777777" w:rsidR="002734C2" w:rsidRDefault="002734C2" w:rsidP="002734C2">
      <w:pPr>
        <w:pStyle w:val="Brdtextmedindrag"/>
      </w:pPr>
      <w:r w:rsidRPr="00C74945">
        <w:t xml:space="preserve">Om företaget har bytt redovisningsvaluta, får ett nytt byte göras endast om Skatteverket tillåter det. Tillstånd får vägras endast om det finns anledning att anta att bytet har ett otillbörligt syfte. </w:t>
      </w:r>
    </w:p>
    <w:p w14:paraId="04B399D6" w14:textId="77777777" w:rsidR="002734C2" w:rsidRDefault="002734C2" w:rsidP="002734C2">
      <w:pPr>
        <w:pStyle w:val="Brdtextmedindrag"/>
      </w:pPr>
      <w:r w:rsidRPr="00C74945">
        <w:t>Trots första–tredje styckena får ett avdelningskontor som är beläget utomlands och som har självständig förvaltning ha sin redovisning i en valuta som i det andra landet godtas som redovisningsvaluta.</w:t>
      </w:r>
    </w:p>
    <w:p w14:paraId="79214D1A" w14:textId="77777777" w:rsidR="002734C2" w:rsidRPr="00811E52" w:rsidRDefault="002734C2" w:rsidP="002734C2">
      <w:pPr>
        <w:pStyle w:val="Slutstreck"/>
      </w:pPr>
      <w:r w:rsidRPr="00811E52">
        <w:t>                      </w:t>
      </w:r>
    </w:p>
    <w:p w14:paraId="0D97DEA7" w14:textId="77777777" w:rsidR="002734C2" w:rsidRDefault="002734C2" w:rsidP="0008096A">
      <w:pPr>
        <w:pStyle w:val="Brdtextmedindrag"/>
      </w:pPr>
      <w:r>
        <w:t>Denna lag träder i kraft den 15 december 2019.</w:t>
      </w:r>
    </w:p>
    <w:p w14:paraId="5FD1E0D7" w14:textId="5FFA8FBE" w:rsidR="002734C2" w:rsidRDefault="002734C2" w:rsidP="009C61A6">
      <w:pPr>
        <w:pStyle w:val="Brdtextmedindrag"/>
      </w:pPr>
    </w:p>
    <w:p w14:paraId="2A694869" w14:textId="4AE22D0B" w:rsidR="002734C2" w:rsidRDefault="002734C2" w:rsidP="009C61A6">
      <w:pPr>
        <w:pStyle w:val="Brdtextmedindrag"/>
      </w:pPr>
    </w:p>
    <w:p w14:paraId="234867E8" w14:textId="77777777" w:rsidR="002734C2" w:rsidRDefault="002734C2" w:rsidP="009C61A6">
      <w:pPr>
        <w:pStyle w:val="Brdtextmedindrag"/>
        <w:sectPr w:rsidR="002734C2" w:rsidSect="002734C2">
          <w:headerReference w:type="first" r:id="rId29"/>
          <w:footnotePr>
            <w:numRestart w:val="eachSect"/>
          </w:footnotePr>
          <w:pgSz w:w="9356" w:h="13721" w:code="9"/>
          <w:pgMar w:top="794" w:right="2438" w:bottom="1191" w:left="1021" w:header="0" w:footer="709" w:gutter="0"/>
          <w:cols w:space="708"/>
          <w:titlePg/>
          <w:docGrid w:linePitch="360"/>
        </w:sectPr>
      </w:pPr>
    </w:p>
    <w:p w14:paraId="20FCC1C5" w14:textId="77777777" w:rsidR="002734C2" w:rsidRPr="00410381" w:rsidRDefault="002734C2" w:rsidP="00877AFB">
      <w:pPr>
        <w:pStyle w:val="Rubrik2"/>
        <w:spacing w:before="0"/>
        <w:rPr>
          <w:lang w:eastAsia="sv-SE"/>
        </w:rPr>
      </w:pPr>
      <w:bookmarkStart w:id="169" w:name="_Toc11152991"/>
      <w:bookmarkStart w:id="170" w:name="_Toc11166848"/>
      <w:bookmarkStart w:id="171" w:name="_Toc11167384"/>
      <w:bookmarkStart w:id="172" w:name="_Toc11168821"/>
      <w:bookmarkStart w:id="173" w:name="_Toc11845774"/>
      <w:bookmarkStart w:id="174" w:name="_Toc12611573"/>
      <w:bookmarkStart w:id="175" w:name="_Toc12624840"/>
      <w:bookmarkStart w:id="176" w:name="_Toc12627329"/>
      <w:bookmarkStart w:id="177" w:name="_Toc12630219"/>
      <w:bookmarkStart w:id="178" w:name="_Toc12632714"/>
      <w:bookmarkStart w:id="179" w:name="_Toc17902786"/>
      <w:r w:rsidRPr="00877AFB">
        <w:lastRenderedPageBreak/>
        <w:t>Förslag</w:t>
      </w:r>
      <w:r>
        <w:t xml:space="preserve"> till la</w:t>
      </w:r>
      <w:r w:rsidRPr="00410381">
        <w:t xml:space="preserve">g om ändring i </w:t>
      </w:r>
      <w:r w:rsidRPr="00410381">
        <w:rPr>
          <w:lang w:eastAsia="sv-SE"/>
        </w:rPr>
        <w:t>lagen (2000:35) om byte av redovisningsvaluta i finansiella företag</w:t>
      </w:r>
      <w:bookmarkEnd w:id="169"/>
      <w:bookmarkEnd w:id="170"/>
      <w:bookmarkEnd w:id="171"/>
      <w:bookmarkEnd w:id="172"/>
      <w:bookmarkEnd w:id="173"/>
      <w:bookmarkEnd w:id="174"/>
      <w:bookmarkEnd w:id="175"/>
      <w:bookmarkEnd w:id="176"/>
      <w:bookmarkEnd w:id="177"/>
      <w:bookmarkEnd w:id="178"/>
      <w:bookmarkEnd w:id="179"/>
    </w:p>
    <w:p w14:paraId="1BA258AB" w14:textId="77777777" w:rsidR="002734C2" w:rsidRDefault="002734C2" w:rsidP="002734C2">
      <w:pPr>
        <w:pStyle w:val="Brdtext"/>
      </w:pPr>
      <w:r>
        <w:t xml:space="preserve">Härigenom föreskrivs att 2 och 3 §§ </w:t>
      </w:r>
      <w:r w:rsidRPr="0056492C">
        <w:t>lagen (2000:35) om byte av redovisningsvaluta i finansiella företag</w:t>
      </w:r>
      <w:r>
        <w:t xml:space="preserve"> ska ha följande lydelse.</w:t>
      </w:r>
    </w:p>
    <w:p w14:paraId="3E305124" w14:textId="77777777" w:rsidR="002734C2" w:rsidRDefault="002734C2" w:rsidP="002734C2">
      <w:pPr>
        <w:pStyle w:val="Brdtextmedindrag"/>
        <w:rPr>
          <w:lang w:eastAsia="sv-SE"/>
        </w:rPr>
      </w:pPr>
    </w:p>
    <w:tbl>
      <w:tblPr>
        <w:tblW w:w="5000" w:type="pct"/>
        <w:tblCellMar>
          <w:left w:w="125" w:type="dxa"/>
          <w:right w:w="125" w:type="dxa"/>
        </w:tblCellMar>
        <w:tblLook w:val="0000" w:firstRow="0" w:lastRow="0" w:firstColumn="0" w:lastColumn="0" w:noHBand="0" w:noVBand="0"/>
      </w:tblPr>
      <w:tblGrid>
        <w:gridCol w:w="2948"/>
        <w:gridCol w:w="2949"/>
      </w:tblGrid>
      <w:tr w:rsidR="002734C2" w14:paraId="37586C98" w14:textId="77777777" w:rsidTr="00136126">
        <w:tc>
          <w:tcPr>
            <w:tcW w:w="2500" w:type="pct"/>
            <w:shd w:val="clear" w:color="auto" w:fill="auto"/>
            <w:tcMar>
              <w:left w:w="0" w:type="dxa"/>
            </w:tcMar>
          </w:tcPr>
          <w:p w14:paraId="5EA5B4AF" w14:textId="77777777" w:rsidR="002734C2" w:rsidRPr="005B0E77" w:rsidRDefault="002734C2" w:rsidP="00136126">
            <w:pPr>
              <w:pStyle w:val="Brdtext"/>
              <w:rPr>
                <w:i/>
              </w:rPr>
            </w:pPr>
            <w:r w:rsidRPr="005B0E77">
              <w:rPr>
                <w:i/>
              </w:rPr>
              <w:t>Nuvarande lydelse</w:t>
            </w:r>
          </w:p>
        </w:tc>
        <w:tc>
          <w:tcPr>
            <w:tcW w:w="2500" w:type="pct"/>
            <w:shd w:val="clear" w:color="auto" w:fill="auto"/>
            <w:tcMar>
              <w:right w:w="0" w:type="dxa"/>
            </w:tcMar>
          </w:tcPr>
          <w:p w14:paraId="161178EA" w14:textId="77777777" w:rsidR="002734C2" w:rsidRPr="005B0E77" w:rsidRDefault="002734C2" w:rsidP="00136126">
            <w:pPr>
              <w:pStyle w:val="Brdtext"/>
              <w:rPr>
                <w:i/>
              </w:rPr>
            </w:pPr>
            <w:r w:rsidRPr="005B0E77">
              <w:rPr>
                <w:i/>
              </w:rPr>
              <w:t>Föreslagen lydelse</w:t>
            </w:r>
          </w:p>
        </w:tc>
      </w:tr>
    </w:tbl>
    <w:p w14:paraId="564AD6EA" w14:textId="77777777" w:rsidR="002734C2" w:rsidRDefault="002734C2" w:rsidP="002734C2">
      <w:pPr>
        <w:pStyle w:val="Brdtext"/>
        <w:spacing w:before="230"/>
        <w:jc w:val="center"/>
      </w:pPr>
      <w:r w:rsidRPr="0056492C">
        <w:t>2</w:t>
      </w:r>
      <w:r>
        <w:t> §</w:t>
      </w:r>
      <w:r>
        <w:rPr>
          <w:rStyle w:val="Fotnotsreferens"/>
        </w:rPr>
        <w:footnoteReference w:id="31"/>
      </w:r>
    </w:p>
    <w:p w14:paraId="1023A4BB" w14:textId="77777777" w:rsidR="002734C2" w:rsidRPr="0056492C" w:rsidRDefault="002734C2" w:rsidP="002734C2">
      <w:pPr>
        <w:pStyle w:val="Brdtextmedindrag"/>
      </w:pPr>
      <w:r>
        <w:t>I denna lag avses med</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CE4420B" w14:textId="77777777" w:rsidTr="00136126">
        <w:tc>
          <w:tcPr>
            <w:tcW w:w="2500" w:type="pct"/>
            <w:shd w:val="clear" w:color="auto" w:fill="auto"/>
            <w:tcMar>
              <w:left w:w="0" w:type="dxa"/>
            </w:tcMar>
          </w:tcPr>
          <w:p w14:paraId="4273459E" w14:textId="77777777" w:rsidR="002734C2" w:rsidRDefault="002734C2" w:rsidP="00136126">
            <w:pPr>
              <w:pStyle w:val="Brdtextmedindrag"/>
            </w:pPr>
            <w:r>
              <w:t>1. </w:t>
            </w:r>
            <w:r w:rsidRPr="00410381">
              <w:rPr>
                <w:i/>
                <w:u w:val="single"/>
              </w:rPr>
              <w:t>försäkringsföretag</w:t>
            </w:r>
            <w:r w:rsidRPr="00F85F83">
              <w:t>: försäkringsaktiebolag, ömsesidigt försäkringsbolag och försäkrings</w:t>
            </w:r>
            <w:r>
              <w:softHyphen/>
            </w:r>
            <w:r w:rsidRPr="00F85F83">
              <w:t xml:space="preserve">förening som omfattas av </w:t>
            </w:r>
            <w:r>
              <w:t>försäk</w:t>
            </w:r>
            <w:r>
              <w:softHyphen/>
              <w:t>ringsrörelselagen</w:t>
            </w:r>
            <w:r w:rsidRPr="00F85F83">
              <w:t xml:space="preserve"> (2010:2043),</w:t>
            </w:r>
          </w:p>
        </w:tc>
        <w:tc>
          <w:tcPr>
            <w:tcW w:w="2500" w:type="pct"/>
            <w:shd w:val="clear" w:color="auto" w:fill="auto"/>
            <w:tcMar>
              <w:right w:w="0" w:type="dxa"/>
            </w:tcMar>
          </w:tcPr>
          <w:p w14:paraId="5B429444" w14:textId="77777777" w:rsidR="002734C2" w:rsidRDefault="002734C2" w:rsidP="00136126">
            <w:pPr>
              <w:pStyle w:val="Brdtextmedindrag"/>
            </w:pPr>
            <w:r>
              <w:t>1. </w:t>
            </w:r>
            <w:r w:rsidRPr="00410381">
              <w:rPr>
                <w:i/>
                <w:u w:val="single"/>
              </w:rPr>
              <w:t>försäkringsföretag</w:t>
            </w:r>
            <w:r w:rsidRPr="00E53E40">
              <w:t>:</w:t>
            </w:r>
          </w:p>
          <w:p w14:paraId="243ED4B0" w14:textId="77777777" w:rsidR="002734C2" w:rsidRDefault="002734C2" w:rsidP="00136126">
            <w:pPr>
              <w:pStyle w:val="Brdtextmedindrag"/>
              <w:rPr>
                <w:i/>
              </w:rPr>
            </w:pPr>
            <w:r>
              <w:rPr>
                <w:i/>
              </w:rPr>
              <w:t>a) </w:t>
            </w:r>
            <w:r>
              <w:t>försäkringsaktiebolag, ömse</w:t>
            </w:r>
            <w:r>
              <w:softHyphen/>
              <w:t>sidigt försäkringsbolag och försäk</w:t>
            </w:r>
            <w:r>
              <w:softHyphen/>
              <w:t xml:space="preserve">ringsförening som omfattas av försäkringsrörelselagen (2010:2043), </w:t>
            </w:r>
            <w:r>
              <w:rPr>
                <w:i/>
              </w:rPr>
              <w:t>och</w:t>
            </w:r>
          </w:p>
          <w:p w14:paraId="19723191" w14:textId="77777777" w:rsidR="002734C2" w:rsidRDefault="002734C2" w:rsidP="00136126">
            <w:pPr>
              <w:pStyle w:val="Brdtextmedindrag"/>
            </w:pPr>
            <w:r>
              <w:rPr>
                <w:i/>
              </w:rPr>
              <w:t>b) </w:t>
            </w:r>
            <w:r w:rsidRPr="00410381">
              <w:rPr>
                <w:i/>
              </w:rPr>
              <w:t xml:space="preserve">tjänstepensionsaktiebolag, ömsesidigt tjänstepensionsbolag och tjänstepensionsförening som omfattas av lagen (2019:000) om </w:t>
            </w:r>
            <w:r>
              <w:rPr>
                <w:i/>
              </w:rPr>
              <w:t>tjänstepensionsföretag</w:t>
            </w:r>
            <w:r w:rsidRPr="00C1563D">
              <w:rPr>
                <w:i/>
              </w:rPr>
              <w:t>,</w:t>
            </w:r>
          </w:p>
        </w:tc>
      </w:tr>
    </w:tbl>
    <w:p w14:paraId="6BC68CF1" w14:textId="77777777" w:rsidR="002734C2" w:rsidRDefault="002734C2" w:rsidP="002734C2">
      <w:pPr>
        <w:pStyle w:val="Brdtextmedindrag"/>
      </w:pPr>
      <w:r>
        <w:t>2. </w:t>
      </w:r>
      <w:r w:rsidRPr="00E53E40">
        <w:rPr>
          <w:i/>
        </w:rPr>
        <w:t>kreditinstitut</w:t>
      </w:r>
      <w:r w:rsidRPr="007B5EAD">
        <w:t>:</w:t>
      </w:r>
      <w:r>
        <w:t xml:space="preserve"> bankaktiebolag, sparbank och medlemsbank samt kreditmarknadsföretag enligt 1 kap. 5 § 14 lagen (2004:297) om bank- och finansieringsrörelse,</w:t>
      </w:r>
    </w:p>
    <w:p w14:paraId="3B19D770" w14:textId="77777777" w:rsidR="002734C2" w:rsidRDefault="002734C2" w:rsidP="002734C2">
      <w:pPr>
        <w:pStyle w:val="Brdtextmedindrag"/>
      </w:pPr>
      <w:r>
        <w:t>3. </w:t>
      </w:r>
      <w:r w:rsidRPr="00E53E40">
        <w:rPr>
          <w:i/>
        </w:rPr>
        <w:t>finansiellt företag</w:t>
      </w:r>
      <w:r w:rsidRPr="007B5EAD">
        <w:t>:</w:t>
      </w:r>
      <w:r>
        <w:t xml:space="preserve"> de företag som anges i 1 och 2 samt </w:t>
      </w:r>
    </w:p>
    <w:p w14:paraId="696AAE17" w14:textId="021FC468" w:rsidR="002734C2" w:rsidRDefault="002734C2" w:rsidP="002734C2">
      <w:pPr>
        <w:pStyle w:val="Brdtextmedindrag"/>
      </w:pPr>
      <w:r>
        <w:t>a) värdepappersbolag enligt 1 kap. 4 b § lagen (2007:528) om värde</w:t>
      </w:r>
      <w:r w:rsidR="006A1FE4">
        <w:softHyphen/>
      </w:r>
      <w:r>
        <w:t>pappersmarknaden,</w:t>
      </w:r>
    </w:p>
    <w:p w14:paraId="3CA5905B" w14:textId="77777777" w:rsidR="002734C2" w:rsidRDefault="002734C2" w:rsidP="002734C2">
      <w:pPr>
        <w:pStyle w:val="Brdtextmedindrag"/>
      </w:pPr>
      <w:r>
        <w:t xml:space="preserve">b) fondbolag enligt 1 kap. 1 § första </w:t>
      </w:r>
      <w:r w:rsidDel="00097ED0">
        <w:t>stycket</w:t>
      </w:r>
      <w:r>
        <w:t> 8 lagen (2004:46) om värdepappersfonder,</w:t>
      </w:r>
    </w:p>
    <w:p w14:paraId="369FD165" w14:textId="77777777" w:rsidR="002734C2" w:rsidRDefault="002734C2" w:rsidP="002734C2">
      <w:pPr>
        <w:pStyle w:val="Brdtextmedindrag"/>
      </w:pPr>
      <w:r>
        <w:t>c) börs enligt 1 kap. 4 b § lagen om värdepappersmarknaden,</w:t>
      </w:r>
    </w:p>
    <w:p w14:paraId="2C30DD78" w14:textId="66E36666" w:rsidR="002734C2" w:rsidRDefault="002734C2" w:rsidP="002734C2">
      <w:pPr>
        <w:pStyle w:val="Brdtextmedindrag"/>
      </w:pPr>
      <w:r>
        <w:t>d) svensk clearingorganisation enligt 1 kap. 4 b § lagen om värde</w:t>
      </w:r>
      <w:r w:rsidR="006A1FE4">
        <w:softHyphen/>
      </w:r>
      <w:r>
        <w:t>pappersmarknaden,</w:t>
      </w:r>
    </w:p>
    <w:p w14:paraId="69AD0CE6" w14:textId="77777777" w:rsidR="002734C2" w:rsidRDefault="002734C2" w:rsidP="002734C2">
      <w:pPr>
        <w:pStyle w:val="Brdtextmedindrag"/>
      </w:pPr>
      <w:r>
        <w:t>e) värdepapperscentral enligt 1 kap. 3 § lagen (1998:1479) om värde</w:t>
      </w:r>
      <w:r>
        <w:softHyphen/>
        <w:t>papperscentraler och kontoföring av finansiella instrument, och</w:t>
      </w:r>
    </w:p>
    <w:p w14:paraId="2ED4B842" w14:textId="77777777" w:rsidR="002734C2" w:rsidRDefault="002734C2" w:rsidP="002734C2">
      <w:pPr>
        <w:pStyle w:val="Brdtextmedindrag"/>
      </w:pPr>
      <w:r>
        <w:t>f) AIF-förvaltare som har tillstånd enligt 3 kap. 1 § lagen (2013:561) om förvaltare av alternativa investeringsfonder,</w:t>
      </w:r>
    </w:p>
    <w:p w14:paraId="31AD9A9D" w14:textId="77777777" w:rsidR="002734C2" w:rsidRDefault="002734C2" w:rsidP="002734C2">
      <w:pPr>
        <w:pStyle w:val="Brdtextmedindrag"/>
      </w:pPr>
      <w:r>
        <w:t>4. </w:t>
      </w:r>
      <w:r w:rsidRPr="00E53E40">
        <w:rPr>
          <w:i/>
        </w:rPr>
        <w:t>koncern</w:t>
      </w:r>
      <w:r w:rsidRPr="00B42078">
        <w:t>:</w:t>
      </w:r>
      <w:r>
        <w:t xml:space="preserve"> detsamma som i 1 kap. 11 och 12 §§ aktiebolagslagen (2005:551), varvid vad som sägs om moderbolag tillämpas även på andra juridiska personer än aktiebolag.</w:t>
      </w:r>
    </w:p>
    <w:p w14:paraId="6AEA170E" w14:textId="77777777" w:rsidR="002734C2" w:rsidRDefault="002734C2">
      <w:pPr>
        <w:spacing w:line="2" w:lineRule="auto"/>
        <w:rPr>
          <w:rFonts w:ascii="Times New Roman" w:hAnsi="Times New Roman"/>
          <w:sz w:val="20"/>
        </w:rPr>
      </w:pPr>
      <w:r>
        <w:br w:type="page"/>
      </w:r>
    </w:p>
    <w:p w14:paraId="6C113C52" w14:textId="5A4D84BC" w:rsidR="002734C2" w:rsidRDefault="002734C2" w:rsidP="002734C2">
      <w:pPr>
        <w:pStyle w:val="Brdtext"/>
        <w:spacing w:before="230"/>
        <w:jc w:val="center"/>
      </w:pPr>
      <w:r w:rsidRPr="00410381">
        <w:lastRenderedPageBreak/>
        <w:t>3</w:t>
      </w:r>
      <w:r>
        <w:t> §</w:t>
      </w:r>
      <w:r>
        <w:rPr>
          <w:rStyle w:val="Fotnotsreferens"/>
        </w:rPr>
        <w:footnoteReference w:id="32"/>
      </w:r>
    </w:p>
    <w:p w14:paraId="6C43F3F9" w14:textId="77777777" w:rsidR="002734C2" w:rsidRPr="00506485" w:rsidRDefault="002734C2" w:rsidP="002734C2">
      <w:pPr>
        <w:pStyle w:val="Brdtextmedindrag"/>
      </w:pPr>
      <w:r>
        <w:t>Med stadgar avses</w:t>
      </w:r>
    </w:p>
    <w:tbl>
      <w:tblPr>
        <w:tblW w:w="5000" w:type="pct"/>
        <w:tblCellMar>
          <w:left w:w="125" w:type="dxa"/>
          <w:right w:w="125" w:type="dxa"/>
        </w:tblCellMar>
        <w:tblLook w:val="0000" w:firstRow="0" w:lastRow="0" w:firstColumn="0" w:lastColumn="0" w:noHBand="0" w:noVBand="0"/>
      </w:tblPr>
      <w:tblGrid>
        <w:gridCol w:w="2948"/>
        <w:gridCol w:w="2949"/>
      </w:tblGrid>
      <w:tr w:rsidR="002734C2" w14:paraId="41FD2744" w14:textId="77777777" w:rsidTr="00136126">
        <w:tc>
          <w:tcPr>
            <w:tcW w:w="2500" w:type="pct"/>
            <w:shd w:val="clear" w:color="auto" w:fill="auto"/>
            <w:tcMar>
              <w:left w:w="0" w:type="dxa"/>
            </w:tcMar>
          </w:tcPr>
          <w:p w14:paraId="05F37DBD" w14:textId="77777777" w:rsidR="002734C2" w:rsidRDefault="002734C2" w:rsidP="00136126">
            <w:pPr>
              <w:pStyle w:val="Brdtextmedindrag"/>
            </w:pPr>
            <w:r>
              <w:t xml:space="preserve">1. bolagsordning i ett aktiebolag, ett försäkringsaktiebolag </w:t>
            </w:r>
            <w:r w:rsidRPr="00410381">
              <w:rPr>
                <w:i/>
              </w:rPr>
              <w:t>eller</w:t>
            </w:r>
            <w:r>
              <w:t xml:space="preserve"> ett ömsesidigt försäkringsbolag,</w:t>
            </w:r>
          </w:p>
        </w:tc>
        <w:tc>
          <w:tcPr>
            <w:tcW w:w="2500" w:type="pct"/>
            <w:shd w:val="clear" w:color="auto" w:fill="auto"/>
            <w:tcMar>
              <w:right w:w="0" w:type="dxa"/>
            </w:tcMar>
          </w:tcPr>
          <w:p w14:paraId="692B6CE3" w14:textId="601DFD2C" w:rsidR="002734C2" w:rsidRDefault="002734C2" w:rsidP="00136126">
            <w:pPr>
              <w:pStyle w:val="Brdtextmedindrag"/>
            </w:pPr>
            <w:r>
              <w:t>1. bolagsordning i ett aktiebolag, ett försäkringsaktiebolag</w:t>
            </w:r>
            <w:r w:rsidRPr="00410381">
              <w:rPr>
                <w:i/>
              </w:rPr>
              <w:t>,</w:t>
            </w:r>
            <w:r>
              <w:t xml:space="preserve"> </w:t>
            </w:r>
            <w:r>
              <w:rPr>
                <w:i/>
              </w:rPr>
              <w:t>ett tjänstepensionsaktiebolag,</w:t>
            </w:r>
            <w:r>
              <w:t xml:space="preserve"> ett ömse</w:t>
            </w:r>
            <w:r w:rsidR="00EB4015">
              <w:softHyphen/>
            </w:r>
            <w:r>
              <w:t>sidigt försäkringsbolag</w:t>
            </w:r>
            <w:r w:rsidRPr="00410381">
              <w:rPr>
                <w:i/>
              </w:rPr>
              <w:t xml:space="preserve"> eller</w:t>
            </w:r>
            <w:r>
              <w:rPr>
                <w:i/>
              </w:rPr>
              <w:t xml:space="preserve"> ett ömsesidigt tjänstepensions</w:t>
            </w:r>
            <w:r>
              <w:rPr>
                <w:i/>
              </w:rPr>
              <w:softHyphen/>
              <w:t>bolag</w:t>
            </w:r>
            <w:r w:rsidRPr="005378D9">
              <w:t>,</w:t>
            </w:r>
          </w:p>
        </w:tc>
      </w:tr>
      <w:tr w:rsidR="002734C2" w14:paraId="2DC15934" w14:textId="77777777" w:rsidTr="00136126">
        <w:tc>
          <w:tcPr>
            <w:tcW w:w="5000" w:type="pct"/>
            <w:gridSpan w:val="2"/>
            <w:shd w:val="clear" w:color="auto" w:fill="auto"/>
            <w:tcMar>
              <w:left w:w="0" w:type="dxa"/>
            </w:tcMar>
          </w:tcPr>
          <w:p w14:paraId="27D83DA3" w14:textId="77777777" w:rsidR="002734C2" w:rsidRDefault="002734C2" w:rsidP="00136126">
            <w:pPr>
              <w:pStyle w:val="Brdtextmedindrag"/>
            </w:pPr>
            <w:r>
              <w:t>2. reglemente i en sparbank eller</w:t>
            </w:r>
          </w:p>
        </w:tc>
      </w:tr>
      <w:tr w:rsidR="002734C2" w14:paraId="701DCE07" w14:textId="77777777" w:rsidTr="00136126">
        <w:tc>
          <w:tcPr>
            <w:tcW w:w="2500" w:type="pct"/>
            <w:shd w:val="clear" w:color="auto" w:fill="auto"/>
            <w:tcMar>
              <w:left w:w="0" w:type="dxa"/>
            </w:tcMar>
          </w:tcPr>
          <w:p w14:paraId="6D87E233" w14:textId="77777777" w:rsidR="002734C2" w:rsidRDefault="002734C2" w:rsidP="00136126">
            <w:pPr>
              <w:pStyle w:val="Brdtextmedindrag"/>
            </w:pPr>
            <w:r>
              <w:t>3. stadgar i en medlemsbank, en försäkringsförening eller en ekonomisk förening.</w:t>
            </w:r>
          </w:p>
        </w:tc>
        <w:tc>
          <w:tcPr>
            <w:tcW w:w="2500" w:type="pct"/>
            <w:shd w:val="clear" w:color="auto" w:fill="auto"/>
            <w:tcMar>
              <w:right w:w="0" w:type="dxa"/>
            </w:tcMar>
          </w:tcPr>
          <w:p w14:paraId="10FDB538" w14:textId="79866443" w:rsidR="002734C2" w:rsidRDefault="002734C2" w:rsidP="00136126">
            <w:pPr>
              <w:pStyle w:val="Brdtextmedindrag"/>
            </w:pPr>
            <w:r>
              <w:t>3. stadgar i en medlemsbank, en försäkringsförening</w:t>
            </w:r>
            <w:r>
              <w:rPr>
                <w:i/>
              </w:rPr>
              <w:t>, en tjänste</w:t>
            </w:r>
            <w:r>
              <w:rPr>
                <w:i/>
              </w:rPr>
              <w:softHyphen/>
              <w:t>pensionsförening</w:t>
            </w:r>
            <w:r>
              <w:t xml:space="preserve"> eller en ekonomisk förening.</w:t>
            </w:r>
          </w:p>
        </w:tc>
      </w:tr>
    </w:tbl>
    <w:p w14:paraId="4275D496" w14:textId="77777777" w:rsidR="002734C2" w:rsidRPr="00811E52" w:rsidRDefault="002734C2" w:rsidP="002734C2">
      <w:pPr>
        <w:pStyle w:val="Slutstreck"/>
      </w:pPr>
      <w:r w:rsidRPr="00811E52">
        <w:t>                      </w:t>
      </w:r>
    </w:p>
    <w:p w14:paraId="3D6943A7" w14:textId="77777777" w:rsidR="002734C2" w:rsidRDefault="002734C2" w:rsidP="0008096A">
      <w:pPr>
        <w:pStyle w:val="Brdtextmedindrag"/>
      </w:pPr>
      <w:r>
        <w:t>Denna lag träder i kraft den 15 december 2019.</w:t>
      </w:r>
    </w:p>
    <w:p w14:paraId="61E6DEFA" w14:textId="5B63C74F" w:rsidR="002734C2" w:rsidRDefault="002734C2" w:rsidP="009C61A6">
      <w:pPr>
        <w:pStyle w:val="Brdtextmedindrag"/>
      </w:pPr>
    </w:p>
    <w:p w14:paraId="1DE2086E" w14:textId="5D49A891" w:rsidR="002734C2" w:rsidRDefault="002734C2" w:rsidP="009C61A6">
      <w:pPr>
        <w:pStyle w:val="Brdtextmedindrag"/>
      </w:pPr>
    </w:p>
    <w:p w14:paraId="6AAFEE56" w14:textId="77777777" w:rsidR="002734C2" w:rsidRDefault="002734C2" w:rsidP="009C61A6">
      <w:pPr>
        <w:pStyle w:val="Brdtextmedindrag"/>
        <w:sectPr w:rsidR="002734C2" w:rsidSect="002734C2">
          <w:headerReference w:type="first" r:id="rId30"/>
          <w:footnotePr>
            <w:numRestart w:val="eachSect"/>
          </w:footnotePr>
          <w:pgSz w:w="9356" w:h="13721" w:code="9"/>
          <w:pgMar w:top="794" w:right="2438" w:bottom="1191" w:left="1021" w:header="0" w:footer="709" w:gutter="0"/>
          <w:cols w:space="708"/>
          <w:titlePg/>
          <w:docGrid w:linePitch="360"/>
        </w:sectPr>
      </w:pPr>
    </w:p>
    <w:p w14:paraId="7232A15C" w14:textId="77777777" w:rsidR="008259BB" w:rsidRDefault="008259BB" w:rsidP="00877AFB">
      <w:pPr>
        <w:pStyle w:val="Rubrik2"/>
        <w:spacing w:before="0"/>
        <w:rPr>
          <w:lang w:eastAsia="sv-SE"/>
        </w:rPr>
      </w:pPr>
      <w:bookmarkStart w:id="180" w:name="_Toc11152992"/>
      <w:bookmarkStart w:id="181" w:name="_Toc11166849"/>
      <w:bookmarkStart w:id="182" w:name="_Toc11167385"/>
      <w:bookmarkStart w:id="183" w:name="_Toc11168822"/>
      <w:bookmarkStart w:id="184" w:name="_Toc11845775"/>
      <w:bookmarkStart w:id="185" w:name="_Toc12611574"/>
      <w:bookmarkStart w:id="186" w:name="_Toc12624841"/>
      <w:bookmarkStart w:id="187" w:name="_Toc12627330"/>
      <w:bookmarkStart w:id="188" w:name="_Toc12630220"/>
      <w:bookmarkStart w:id="189" w:name="_Toc12632715"/>
      <w:bookmarkStart w:id="190" w:name="_Toc17902787"/>
      <w:r>
        <w:lastRenderedPageBreak/>
        <w:t xml:space="preserve">Förslag till lag om ändring i </w:t>
      </w:r>
      <w:r>
        <w:rPr>
          <w:lang w:eastAsia="sv-SE"/>
        </w:rPr>
        <w:t>l</w:t>
      </w:r>
      <w:r w:rsidRPr="00E111EE">
        <w:rPr>
          <w:lang w:eastAsia="sv-SE"/>
        </w:rPr>
        <w:t>ag</w:t>
      </w:r>
      <w:r>
        <w:rPr>
          <w:lang w:eastAsia="sv-SE"/>
        </w:rPr>
        <w:t>en</w:t>
      </w:r>
      <w:r w:rsidRPr="00E111EE">
        <w:rPr>
          <w:lang w:eastAsia="sv-SE"/>
        </w:rPr>
        <w:t xml:space="preserve"> (2000:562) om internationell rättslig hjälp i brottmål</w:t>
      </w:r>
      <w:bookmarkEnd w:id="180"/>
      <w:bookmarkEnd w:id="181"/>
      <w:bookmarkEnd w:id="182"/>
      <w:bookmarkEnd w:id="183"/>
      <w:bookmarkEnd w:id="184"/>
      <w:bookmarkEnd w:id="185"/>
      <w:bookmarkEnd w:id="186"/>
      <w:bookmarkEnd w:id="187"/>
      <w:bookmarkEnd w:id="188"/>
      <w:bookmarkEnd w:id="189"/>
      <w:bookmarkEnd w:id="190"/>
    </w:p>
    <w:p w14:paraId="1B654CD9" w14:textId="77777777" w:rsidR="008259BB" w:rsidRDefault="008259BB" w:rsidP="008259BB">
      <w:pPr>
        <w:pStyle w:val="Brdtext"/>
      </w:pPr>
      <w:r>
        <w:t xml:space="preserve">Härigenom föreskrivs att 5 kap. 10 § </w:t>
      </w:r>
      <w:r>
        <w:rPr>
          <w:lang w:eastAsia="sv-SE"/>
        </w:rPr>
        <w:t>l</w:t>
      </w:r>
      <w:r w:rsidRPr="00E111EE">
        <w:rPr>
          <w:lang w:eastAsia="sv-SE"/>
        </w:rPr>
        <w:t>ag</w:t>
      </w:r>
      <w:r>
        <w:rPr>
          <w:lang w:eastAsia="sv-SE"/>
        </w:rPr>
        <w:t>en</w:t>
      </w:r>
      <w:r w:rsidRPr="00E111EE">
        <w:rPr>
          <w:lang w:eastAsia="sv-SE"/>
        </w:rPr>
        <w:t xml:space="preserve"> (2000:562) om internationell rättslig hjälp i brottmål</w:t>
      </w:r>
      <w:r>
        <w:t xml:space="preserve"> ska ha följande lydelse.</w:t>
      </w:r>
    </w:p>
    <w:p w14:paraId="1841CF37" w14:textId="77777777" w:rsidR="008259BB" w:rsidRDefault="008259BB" w:rsidP="008259B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259BB" w14:paraId="0E2BCB5C" w14:textId="77777777" w:rsidTr="00136126">
        <w:tc>
          <w:tcPr>
            <w:tcW w:w="2500" w:type="pct"/>
            <w:shd w:val="clear" w:color="auto" w:fill="auto"/>
            <w:tcMar>
              <w:left w:w="0" w:type="dxa"/>
            </w:tcMar>
          </w:tcPr>
          <w:p w14:paraId="2FB7352B" w14:textId="77777777" w:rsidR="008259BB" w:rsidRPr="005B0E77" w:rsidRDefault="008259BB" w:rsidP="00136126">
            <w:pPr>
              <w:pStyle w:val="Brdtext"/>
              <w:rPr>
                <w:i/>
              </w:rPr>
            </w:pPr>
            <w:r w:rsidRPr="005B0E77">
              <w:rPr>
                <w:i/>
              </w:rPr>
              <w:t>Nuvarande lydelse</w:t>
            </w:r>
          </w:p>
        </w:tc>
        <w:tc>
          <w:tcPr>
            <w:tcW w:w="2500" w:type="pct"/>
            <w:shd w:val="clear" w:color="auto" w:fill="auto"/>
            <w:tcMar>
              <w:right w:w="0" w:type="dxa"/>
            </w:tcMar>
          </w:tcPr>
          <w:p w14:paraId="227F7157" w14:textId="77777777" w:rsidR="008259BB" w:rsidRPr="005B0E77" w:rsidRDefault="008259BB" w:rsidP="00136126">
            <w:pPr>
              <w:pStyle w:val="Brdtext"/>
              <w:rPr>
                <w:i/>
              </w:rPr>
            </w:pPr>
            <w:r w:rsidRPr="005B0E77">
              <w:rPr>
                <w:i/>
              </w:rPr>
              <w:t>Föreslagen lydelse</w:t>
            </w:r>
          </w:p>
        </w:tc>
      </w:tr>
    </w:tbl>
    <w:p w14:paraId="4125371A" w14:textId="77777777" w:rsidR="008259BB" w:rsidRPr="00040194" w:rsidRDefault="008259BB" w:rsidP="008259BB">
      <w:pPr>
        <w:pStyle w:val="Brdtext"/>
        <w:spacing w:before="230"/>
        <w:jc w:val="center"/>
        <w:rPr>
          <w:b/>
        </w:rPr>
      </w:pPr>
      <w:r w:rsidRPr="00040194">
        <w:rPr>
          <w:b/>
        </w:rPr>
        <w:t>5</w:t>
      </w:r>
      <w:r>
        <w:rPr>
          <w:b/>
        </w:rPr>
        <w:t> kap.</w:t>
      </w:r>
    </w:p>
    <w:p w14:paraId="4BBFC081" w14:textId="77777777" w:rsidR="008259BB" w:rsidRPr="00040194" w:rsidRDefault="008259BB" w:rsidP="008259BB">
      <w:pPr>
        <w:pStyle w:val="Brdtext"/>
        <w:jc w:val="center"/>
      </w:pPr>
      <w:r w:rsidRPr="00040194">
        <w:t>10</w:t>
      </w:r>
      <w:r>
        <w:t> §</w:t>
      </w:r>
      <w:r>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8259BB" w14:paraId="225DE7DC" w14:textId="77777777" w:rsidTr="00136126">
        <w:tc>
          <w:tcPr>
            <w:tcW w:w="2500" w:type="pct"/>
            <w:shd w:val="clear" w:color="auto" w:fill="auto"/>
            <w:tcMar>
              <w:left w:w="0" w:type="dxa"/>
            </w:tcMar>
          </w:tcPr>
          <w:p w14:paraId="1648E976" w14:textId="77777777" w:rsidR="008259BB" w:rsidRDefault="008259BB" w:rsidP="00136126">
            <w:pPr>
              <w:pStyle w:val="Brdtextmedindrag"/>
            </w:pPr>
            <w:r w:rsidRPr="00040194">
              <w:t>Bestämmelser</w:t>
            </w:r>
            <w:r>
              <w:t xml:space="preserve"> om uppgifts</w:t>
            </w:r>
            <w:r>
              <w:softHyphen/>
              <w:t xml:space="preserve">skyldighet finns i </w:t>
            </w:r>
            <w:r w:rsidRPr="00A450D1">
              <w:rPr>
                <w:i/>
              </w:rPr>
              <w:t>19 kap. 46 § försäkringsrörelselagen (2010:2043),</w:t>
            </w:r>
            <w:r>
              <w:t xml:space="preserve"> 8 kap. 2 a § lagen (1998:1479) om värdepappers</w:t>
            </w:r>
            <w:r>
              <w:softHyphen/>
              <w:t>centraler och kontoföring av finansiella instrument, 2 kap. 20 § lagen (2004:46) om värdepappers</w:t>
            </w:r>
            <w:r>
              <w:softHyphen/>
              <w:t>fonder, 1 kap. 11 § lagen (2004:297) om bank- och finansi</w:t>
            </w:r>
            <w:r>
              <w:softHyphen/>
              <w:t xml:space="preserve">eringsrörelse, 6 kap. 8 § lagen (2006:531) om särskild tillsyn över finansiella konglomerat, </w:t>
            </w:r>
            <w:r w:rsidRPr="00A450D1">
              <w:rPr>
                <w:i/>
              </w:rPr>
              <w:t>6 kap. 11 § lagen (2014:968) om särskild tillsyn över kreditinstitut och värdepappers</w:t>
            </w:r>
            <w:r w:rsidRPr="00A450D1">
              <w:rPr>
                <w:i/>
              </w:rPr>
              <w:softHyphen/>
              <w:t>bolag</w:t>
            </w:r>
            <w:r>
              <w:t>, 1 kap. 12 § lagen (2007:528) om värde</w:t>
            </w:r>
            <w:r>
              <w:softHyphen/>
              <w:t xml:space="preserve">pappersmarknaden, 3 kap. 14 § lagen (2010:751) om betaltjänster, 3 kap. 14 § lagen (2011:755) om elektroniska pengar </w:t>
            </w:r>
            <w:r w:rsidRPr="00A450D1">
              <w:rPr>
                <w:i/>
              </w:rPr>
              <w:t>och</w:t>
            </w:r>
            <w:r>
              <w:t xml:space="preserve"> 8 kap. 25 § lagen (2013:561) om förvaltare av alternativa investeringsfonder.</w:t>
            </w:r>
          </w:p>
        </w:tc>
        <w:tc>
          <w:tcPr>
            <w:tcW w:w="2500" w:type="pct"/>
            <w:shd w:val="clear" w:color="auto" w:fill="auto"/>
            <w:tcMar>
              <w:right w:w="0" w:type="dxa"/>
            </w:tcMar>
          </w:tcPr>
          <w:p w14:paraId="06310A1E" w14:textId="77777777" w:rsidR="008259BB" w:rsidRDefault="008259BB" w:rsidP="00136126">
            <w:pPr>
              <w:pStyle w:val="Brdtextmedindrag"/>
            </w:pPr>
            <w:r>
              <w:t>Bestämmelser om uppgifts</w:t>
            </w:r>
            <w:r>
              <w:softHyphen/>
              <w:t>skyldighet finns i 8 kap. 2 a § lagen (1998:1479) om värde</w:t>
            </w:r>
            <w:r>
              <w:softHyphen/>
              <w:t>pappers</w:t>
            </w:r>
            <w:r>
              <w:softHyphen/>
              <w:t>centraler och konto</w:t>
            </w:r>
            <w:r>
              <w:softHyphen/>
              <w:t>föring av finansiella instrument, 2 kap. 20 § lagen (2004:46) om värdepappers</w:t>
            </w:r>
            <w:r>
              <w:softHyphen/>
              <w:t>fonder, 1 kap. 11 § lagen (2004:297) om bank- och finansi</w:t>
            </w:r>
            <w:r>
              <w:softHyphen/>
              <w:t>eringsrörelse, 6 kap. 8 § lagen (2006:531) om särskild tillsyn över finansiella kon</w:t>
            </w:r>
            <w:r>
              <w:softHyphen/>
              <w:t>glomerat, 1 kap. 12 § lagen (2007:528) om värdepappers</w:t>
            </w:r>
            <w:r>
              <w:softHyphen/>
              <w:t>marknaden, 3 kap. 14 § lagen (2010:751) om betal</w:t>
            </w:r>
            <w:r>
              <w:softHyphen/>
              <w:t xml:space="preserve">tjänster, </w:t>
            </w:r>
            <w:r w:rsidRPr="00A450D1">
              <w:rPr>
                <w:i/>
              </w:rPr>
              <w:t>19 kap. 46 § försäkrings</w:t>
            </w:r>
            <w:r>
              <w:rPr>
                <w:i/>
              </w:rPr>
              <w:softHyphen/>
            </w:r>
            <w:r w:rsidRPr="00A450D1">
              <w:rPr>
                <w:i/>
              </w:rPr>
              <w:t>rörelse</w:t>
            </w:r>
            <w:r w:rsidRPr="00A450D1">
              <w:rPr>
                <w:i/>
              </w:rPr>
              <w:softHyphen/>
              <w:t>lagen (2010:2043),</w:t>
            </w:r>
            <w:r>
              <w:t xml:space="preserve"> 3 kap. 14 § lagen (2011:755) om elektroniska pengar</w:t>
            </w:r>
            <w:r w:rsidRPr="00A450D1">
              <w:rPr>
                <w:i/>
              </w:rPr>
              <w:t>,</w:t>
            </w:r>
            <w:r>
              <w:t xml:space="preserve"> 8 kap. 25 § lagen (2013:561) om förvaltare av alter</w:t>
            </w:r>
            <w:r>
              <w:softHyphen/>
              <w:t>nativa investeringsfonder</w:t>
            </w:r>
            <w:r w:rsidRPr="00A450D1">
              <w:rPr>
                <w:i/>
              </w:rPr>
              <w:t>,</w:t>
            </w:r>
            <w:r>
              <w:t xml:space="preserve"> </w:t>
            </w:r>
            <w:r w:rsidRPr="00A450D1">
              <w:rPr>
                <w:i/>
              </w:rPr>
              <w:t>6 kap. 11 § lagen (2014:968) om särskild tillsyn över kreditinstitut och värdepappers</w:t>
            </w:r>
            <w:r w:rsidRPr="00A450D1">
              <w:rPr>
                <w:i/>
              </w:rPr>
              <w:softHyphen/>
              <w:t>bolag</w:t>
            </w:r>
            <w:r>
              <w:t xml:space="preserve"> </w:t>
            </w:r>
            <w:r>
              <w:rPr>
                <w:i/>
              </w:rPr>
              <w:t xml:space="preserve">och </w:t>
            </w:r>
            <w:r w:rsidRPr="003571C7">
              <w:rPr>
                <w:i/>
              </w:rPr>
              <w:t>16</w:t>
            </w:r>
            <w:r>
              <w:rPr>
                <w:i/>
              </w:rPr>
              <w:t> kap.</w:t>
            </w:r>
            <w:r w:rsidRPr="003571C7">
              <w:rPr>
                <w:i/>
              </w:rPr>
              <w:t xml:space="preserve"> 3</w:t>
            </w:r>
            <w:r>
              <w:rPr>
                <w:i/>
              </w:rPr>
              <w:t>7 §</w:t>
            </w:r>
            <w:r w:rsidRPr="003571C7">
              <w:rPr>
                <w:i/>
              </w:rPr>
              <w:t xml:space="preserve"> lagen (2019:000) om </w:t>
            </w:r>
            <w:r>
              <w:rPr>
                <w:i/>
              </w:rPr>
              <w:t>tjänstepen</w:t>
            </w:r>
            <w:r>
              <w:rPr>
                <w:i/>
              </w:rPr>
              <w:softHyphen/>
              <w:t>sionsföretag</w:t>
            </w:r>
            <w:r>
              <w:t>.</w:t>
            </w:r>
          </w:p>
        </w:tc>
      </w:tr>
    </w:tbl>
    <w:p w14:paraId="079496ED" w14:textId="77777777" w:rsidR="008259BB" w:rsidRDefault="008259BB" w:rsidP="008259BB">
      <w:pPr>
        <w:pStyle w:val="Brdtextmedindrag"/>
      </w:pPr>
      <w:r>
        <w:t>I de lagar som anges i första stycket finns även bestämmelser om meddelandeförbud och ansvarsbestämmelser för den som bryter mot ett sådant förbud.</w:t>
      </w:r>
    </w:p>
    <w:p w14:paraId="6A6EB7D2" w14:textId="77777777" w:rsidR="008259BB" w:rsidRPr="00811E52" w:rsidRDefault="008259BB" w:rsidP="008259BB">
      <w:pPr>
        <w:pStyle w:val="Slutstreck"/>
      </w:pPr>
      <w:r w:rsidRPr="00811E52">
        <w:t>                      </w:t>
      </w:r>
    </w:p>
    <w:p w14:paraId="348ED632" w14:textId="77777777" w:rsidR="008259BB" w:rsidRDefault="008259BB" w:rsidP="0008096A">
      <w:pPr>
        <w:pStyle w:val="Brdtextmedindrag"/>
      </w:pPr>
      <w:r>
        <w:t>Denna lag träder i kraft den 15 december 2019.</w:t>
      </w:r>
    </w:p>
    <w:p w14:paraId="6DD4AAD3" w14:textId="3F240BF9" w:rsidR="002734C2" w:rsidRDefault="002734C2" w:rsidP="009C61A6">
      <w:pPr>
        <w:pStyle w:val="Brdtextmedindrag"/>
      </w:pPr>
    </w:p>
    <w:p w14:paraId="64EC2D57" w14:textId="05CCB064" w:rsidR="008259BB" w:rsidRDefault="008259BB" w:rsidP="009C61A6">
      <w:pPr>
        <w:pStyle w:val="Brdtextmedindrag"/>
      </w:pPr>
    </w:p>
    <w:p w14:paraId="346DA3AA" w14:textId="77777777" w:rsidR="008259BB" w:rsidRDefault="008259BB" w:rsidP="009C61A6">
      <w:pPr>
        <w:pStyle w:val="Brdtextmedindrag"/>
        <w:sectPr w:rsidR="008259BB" w:rsidSect="002734C2">
          <w:footnotePr>
            <w:numRestart w:val="eachSect"/>
          </w:footnotePr>
          <w:pgSz w:w="9356" w:h="13721" w:code="9"/>
          <w:pgMar w:top="794" w:right="2438" w:bottom="1191" w:left="1021" w:header="0" w:footer="709" w:gutter="0"/>
          <w:cols w:space="708"/>
          <w:titlePg/>
          <w:docGrid w:linePitch="360"/>
        </w:sectPr>
      </w:pPr>
    </w:p>
    <w:p w14:paraId="27FC1AE4" w14:textId="77777777" w:rsidR="008259BB" w:rsidRDefault="008259BB" w:rsidP="00877AFB">
      <w:pPr>
        <w:pStyle w:val="Rubrik2"/>
        <w:spacing w:before="0"/>
      </w:pPr>
      <w:bookmarkStart w:id="191" w:name="_Toc11152993"/>
      <w:bookmarkStart w:id="192" w:name="_Toc11166850"/>
      <w:bookmarkStart w:id="193" w:name="_Toc11167386"/>
      <w:bookmarkStart w:id="194" w:name="_Toc11168823"/>
      <w:bookmarkStart w:id="195" w:name="_Toc11845776"/>
      <w:bookmarkStart w:id="196" w:name="_Toc12611575"/>
      <w:bookmarkStart w:id="197" w:name="_Toc12624842"/>
      <w:bookmarkStart w:id="198" w:name="_Toc12627331"/>
      <w:bookmarkStart w:id="199" w:name="_Toc12630221"/>
      <w:bookmarkStart w:id="200" w:name="_Toc12632716"/>
      <w:bookmarkStart w:id="201" w:name="_Toc17902788"/>
      <w:r>
        <w:lastRenderedPageBreak/>
        <w:t>Förslag till lag om ändring i revisorslagen (2001:883)</w:t>
      </w:r>
      <w:bookmarkEnd w:id="191"/>
      <w:bookmarkEnd w:id="192"/>
      <w:bookmarkEnd w:id="193"/>
      <w:bookmarkEnd w:id="194"/>
      <w:bookmarkEnd w:id="195"/>
      <w:bookmarkEnd w:id="196"/>
      <w:bookmarkEnd w:id="197"/>
      <w:bookmarkEnd w:id="198"/>
      <w:bookmarkEnd w:id="199"/>
      <w:bookmarkEnd w:id="200"/>
      <w:bookmarkEnd w:id="201"/>
    </w:p>
    <w:p w14:paraId="0DA05E52" w14:textId="77777777" w:rsidR="008259BB" w:rsidRDefault="008259BB" w:rsidP="008259BB">
      <w:pPr>
        <w:pStyle w:val="Brdtext"/>
      </w:pPr>
      <w:r>
        <w:t>Härigenom föreskrivs att 2 § revisorslagen (2001:883) ska ha följande lydelse.</w:t>
      </w:r>
    </w:p>
    <w:p w14:paraId="5C4F19D3" w14:textId="77777777" w:rsidR="008259BB" w:rsidRDefault="008259BB" w:rsidP="008259BB">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8259BB" w14:paraId="18C29262" w14:textId="77777777" w:rsidTr="00136126">
        <w:tc>
          <w:tcPr>
            <w:tcW w:w="2500" w:type="pct"/>
            <w:shd w:val="clear" w:color="auto" w:fill="auto"/>
            <w:tcMar>
              <w:left w:w="0" w:type="dxa"/>
            </w:tcMar>
          </w:tcPr>
          <w:p w14:paraId="619E89AB" w14:textId="77777777" w:rsidR="008259BB" w:rsidRPr="005B0E77" w:rsidRDefault="008259BB" w:rsidP="00136126">
            <w:pPr>
              <w:pStyle w:val="Brdtext"/>
              <w:rPr>
                <w:i/>
              </w:rPr>
            </w:pPr>
            <w:r w:rsidRPr="005B0E77">
              <w:rPr>
                <w:i/>
              </w:rPr>
              <w:t>Nuvarande lydelse</w:t>
            </w:r>
          </w:p>
        </w:tc>
        <w:tc>
          <w:tcPr>
            <w:tcW w:w="2500" w:type="pct"/>
            <w:shd w:val="clear" w:color="auto" w:fill="auto"/>
            <w:tcMar>
              <w:right w:w="0" w:type="dxa"/>
            </w:tcMar>
          </w:tcPr>
          <w:p w14:paraId="1A14530B" w14:textId="77777777" w:rsidR="008259BB" w:rsidRPr="005B0E77" w:rsidRDefault="008259BB" w:rsidP="00136126">
            <w:pPr>
              <w:pStyle w:val="Brdtext"/>
              <w:rPr>
                <w:i/>
              </w:rPr>
            </w:pPr>
            <w:r w:rsidRPr="005B0E77">
              <w:rPr>
                <w:i/>
              </w:rPr>
              <w:t>Föreslagen lydelse</w:t>
            </w:r>
          </w:p>
        </w:tc>
      </w:tr>
    </w:tbl>
    <w:p w14:paraId="7B7674B7" w14:textId="77777777" w:rsidR="008259BB" w:rsidRDefault="008259BB" w:rsidP="008259BB">
      <w:pPr>
        <w:pStyle w:val="Brdtext"/>
        <w:spacing w:before="230"/>
        <w:jc w:val="center"/>
      </w:pPr>
      <w:r w:rsidRPr="00A706D7">
        <w:t>2</w:t>
      </w:r>
      <w:r>
        <w:t> §</w:t>
      </w:r>
      <w:r>
        <w:rPr>
          <w:rStyle w:val="Fotnotsreferens"/>
        </w:rPr>
        <w:footnoteReference w:id="34"/>
      </w:r>
    </w:p>
    <w:p w14:paraId="0A689CC0" w14:textId="77777777" w:rsidR="008259BB" w:rsidRDefault="008259BB" w:rsidP="008259BB">
      <w:pPr>
        <w:pStyle w:val="Brdtextmedindrag"/>
      </w:pPr>
      <w:r>
        <w:t>I denna lag avses med</w:t>
      </w:r>
    </w:p>
    <w:p w14:paraId="6A52266C" w14:textId="77777777" w:rsidR="008259BB" w:rsidRDefault="008259BB" w:rsidP="008259BB">
      <w:pPr>
        <w:pStyle w:val="Brdtextmedindrag"/>
      </w:pPr>
      <w:r>
        <w:t>1. </w:t>
      </w:r>
      <w:r w:rsidRPr="00E53E40">
        <w:rPr>
          <w:i/>
        </w:rPr>
        <w:t>revisor</w:t>
      </w:r>
      <w:r w:rsidRPr="000C5614">
        <w:t>:</w:t>
      </w:r>
      <w:r>
        <w:t xml:space="preserve"> en auktoriserad eller godkänd revisor,</w:t>
      </w:r>
    </w:p>
    <w:p w14:paraId="6C98F1AC" w14:textId="77777777" w:rsidR="008259BB" w:rsidRDefault="008259BB" w:rsidP="008259BB">
      <w:pPr>
        <w:pStyle w:val="Brdtextmedindrag"/>
      </w:pPr>
      <w:r>
        <w:t>2. </w:t>
      </w:r>
      <w:r w:rsidRPr="00E53E40">
        <w:rPr>
          <w:i/>
        </w:rPr>
        <w:t>auktoriserad</w:t>
      </w:r>
      <w:r w:rsidRPr="000C5614">
        <w:rPr>
          <w:i/>
        </w:rPr>
        <w:t xml:space="preserve"> revisor</w:t>
      </w:r>
      <w:r>
        <w:t>: en revisor som har auktoriserats enligt 4 §,</w:t>
      </w:r>
    </w:p>
    <w:p w14:paraId="427C37AA" w14:textId="77777777" w:rsidR="008259BB" w:rsidRDefault="008259BB" w:rsidP="008259BB">
      <w:pPr>
        <w:pStyle w:val="Brdtextmedindrag"/>
      </w:pPr>
      <w:r>
        <w:t>3. </w:t>
      </w:r>
      <w:r w:rsidRPr="00E53E40">
        <w:rPr>
          <w:i/>
        </w:rPr>
        <w:t>godkänd revisor</w:t>
      </w:r>
      <w:r>
        <w:t>: en revisor som ursprungligen har godkänts enligt äldre bestämmelser utan att ha avlagt revisorsexamen,</w:t>
      </w:r>
    </w:p>
    <w:p w14:paraId="3270490E" w14:textId="77777777" w:rsidR="008259BB" w:rsidRDefault="008259BB" w:rsidP="008259BB">
      <w:pPr>
        <w:pStyle w:val="Brdtextmedindrag"/>
      </w:pPr>
      <w:r>
        <w:t>4. </w:t>
      </w:r>
      <w:r w:rsidRPr="00E53E40">
        <w:rPr>
          <w:i/>
        </w:rPr>
        <w:t>revisionsföretag</w:t>
      </w:r>
      <w:r>
        <w:t>:</w:t>
      </w:r>
    </w:p>
    <w:p w14:paraId="18AF5ED4" w14:textId="77777777" w:rsidR="008259BB" w:rsidRDefault="008259BB" w:rsidP="008259BB">
      <w:pPr>
        <w:pStyle w:val="Brdtextmedindrag"/>
      </w:pPr>
      <w:r>
        <w:t>a) en revisor som utövar revisionsverksamhet som enskild närings</w:t>
      </w:r>
      <w:r>
        <w:softHyphen/>
        <w:t>idkare,</w:t>
      </w:r>
    </w:p>
    <w:p w14:paraId="1AD59C19" w14:textId="77777777" w:rsidR="008259BB" w:rsidRDefault="008259BB" w:rsidP="008259BB">
      <w:pPr>
        <w:pStyle w:val="Brdtextmedindrag"/>
      </w:pPr>
      <w:r>
        <w:t>b) ett enkelt bolag med annan revisor, ett handelsbolag eller ett aktie</w:t>
      </w:r>
      <w:r>
        <w:softHyphen/>
        <w:t>bolag som en revisor utövar revisionsverksamhet i, eller</w:t>
      </w:r>
    </w:p>
    <w:p w14:paraId="0FD21D96" w14:textId="77777777" w:rsidR="008259BB" w:rsidRDefault="008259BB" w:rsidP="008259BB">
      <w:pPr>
        <w:pStyle w:val="Brdtextmedindrag"/>
      </w:pPr>
      <w:r>
        <w:t>c) ett företag som av en behörig myndighet i en annan stat inom EES än Sverige har godkänts att utföra lagstadgad revision,</w:t>
      </w:r>
    </w:p>
    <w:p w14:paraId="0AC5C74E" w14:textId="77777777" w:rsidR="008259BB" w:rsidRDefault="008259BB" w:rsidP="008259BB">
      <w:pPr>
        <w:pStyle w:val="Brdtextmedindrag"/>
      </w:pPr>
      <w:r>
        <w:t>5. </w:t>
      </w:r>
      <w:r w:rsidRPr="00E53E40">
        <w:rPr>
          <w:i/>
        </w:rPr>
        <w:t>registrerat revisionsbolag</w:t>
      </w:r>
      <w:r>
        <w:t>: ett revisionsföretag som har registrerats enligt 13, 14 eller 16 a §,</w:t>
      </w:r>
    </w:p>
    <w:p w14:paraId="607BBD92" w14:textId="77777777" w:rsidR="008259BB" w:rsidRDefault="008259BB" w:rsidP="008259BB">
      <w:pPr>
        <w:pStyle w:val="Brdtextmedindrag"/>
      </w:pPr>
      <w:r>
        <w:t>6. </w:t>
      </w:r>
      <w:r w:rsidRPr="00E53E40">
        <w:rPr>
          <w:i/>
        </w:rPr>
        <w:t>revisor</w:t>
      </w:r>
      <w:r>
        <w:t xml:space="preserve"> </w:t>
      </w:r>
      <w:r w:rsidRPr="00BF44D7">
        <w:rPr>
          <w:i/>
        </w:rPr>
        <w:t>från ett tredjeland</w:t>
      </w:r>
      <w:r>
        <w:t>: någon som har registrerats enligt 16 b §,</w:t>
      </w:r>
    </w:p>
    <w:p w14:paraId="062479C3" w14:textId="77777777" w:rsidR="008259BB" w:rsidRDefault="008259BB" w:rsidP="008259BB">
      <w:pPr>
        <w:pStyle w:val="Brdtextmedindrag"/>
      </w:pPr>
      <w:r>
        <w:t>7. </w:t>
      </w:r>
      <w:r w:rsidRPr="00E53E40">
        <w:rPr>
          <w:i/>
        </w:rPr>
        <w:t>nätverk</w:t>
      </w:r>
      <w:r>
        <w:t>: en struktur för samarbete i vilken minst ett revisionsföretag ingår och som</w:t>
      </w:r>
    </w:p>
    <w:p w14:paraId="405FDAA6" w14:textId="77777777" w:rsidR="008259BB" w:rsidRDefault="008259BB" w:rsidP="008259BB">
      <w:pPr>
        <w:pStyle w:val="Brdtextmedindrag"/>
      </w:pPr>
      <w:r>
        <w:t>a) tydligt syftar till vinstdelning eller kostnadsdelning,</w:t>
      </w:r>
    </w:p>
    <w:p w14:paraId="3853DD9C" w14:textId="77777777" w:rsidR="008259BB" w:rsidRDefault="008259BB" w:rsidP="008259BB">
      <w:pPr>
        <w:pStyle w:val="Brdtextmedindrag"/>
      </w:pPr>
      <w:r>
        <w:t>b) har ett gemensamt ägande eller en gemensam kontroll eller ledning,</w:t>
      </w:r>
    </w:p>
    <w:p w14:paraId="04697235" w14:textId="77777777" w:rsidR="008259BB" w:rsidRDefault="008259BB" w:rsidP="008259BB">
      <w:pPr>
        <w:pStyle w:val="Brdtextmedindrag"/>
      </w:pPr>
      <w:r>
        <w:t>c) har gemensamma system för kvalitetssäkring,</w:t>
      </w:r>
    </w:p>
    <w:p w14:paraId="5C4F0822" w14:textId="77777777" w:rsidR="008259BB" w:rsidRDefault="008259BB" w:rsidP="008259BB">
      <w:pPr>
        <w:pStyle w:val="Brdtextmedindrag"/>
      </w:pPr>
      <w:r>
        <w:t>d) har en gemensam affärsstrategi,</w:t>
      </w:r>
    </w:p>
    <w:p w14:paraId="5EF7F8FC" w14:textId="77777777" w:rsidR="008259BB" w:rsidRDefault="008259BB" w:rsidP="008259BB">
      <w:pPr>
        <w:pStyle w:val="Brdtextmedindrag"/>
      </w:pPr>
      <w:r>
        <w:t>e) använder ett gemensamt namn, eller</w:t>
      </w:r>
    </w:p>
    <w:p w14:paraId="6A17C651" w14:textId="77777777" w:rsidR="008259BB" w:rsidRDefault="008259BB" w:rsidP="008259BB">
      <w:pPr>
        <w:pStyle w:val="Brdtextmedindrag"/>
      </w:pPr>
      <w:r>
        <w:t>f) i betydande omfattning har gemensam personal,</w:t>
      </w:r>
    </w:p>
    <w:p w14:paraId="2D200B69" w14:textId="77777777" w:rsidR="008259BB" w:rsidRDefault="008259BB" w:rsidP="008259BB">
      <w:pPr>
        <w:pStyle w:val="Brdtextmedindrag"/>
      </w:pPr>
      <w:r>
        <w:t>8. </w:t>
      </w:r>
      <w:r w:rsidRPr="00E53E40">
        <w:rPr>
          <w:i/>
        </w:rPr>
        <w:t>revisionsverksamhet</w:t>
      </w:r>
      <w:r>
        <w:t>:</w:t>
      </w:r>
    </w:p>
    <w:p w14:paraId="416289E5" w14:textId="77777777" w:rsidR="008259BB" w:rsidRDefault="008259BB" w:rsidP="008259BB">
      <w:pPr>
        <w:pStyle w:val="Brdtextmedindrag"/>
      </w:pPr>
      <w:r>
        <w:t>a) verksamhet som består i sådan granskning av förvaltning eller ekonomisk information som utmynnar i en rapport eller någon annan handling som är avsedd att utgöra bedömningsunderlag även för någon annan än uppdragsgivaren, samt</w:t>
      </w:r>
    </w:p>
    <w:p w14:paraId="7C50EC5B" w14:textId="77777777" w:rsidR="008259BB" w:rsidRDefault="008259BB" w:rsidP="008259BB">
      <w:pPr>
        <w:pStyle w:val="Brdtextmedindrag"/>
      </w:pPr>
      <w:r>
        <w:t>b) rådgivning eller annat biträde som föranleds av iakttagelser vid granskning enligt a,</w:t>
      </w:r>
    </w:p>
    <w:p w14:paraId="47885AEA" w14:textId="77777777" w:rsidR="008259BB" w:rsidRDefault="008259BB" w:rsidP="008259BB">
      <w:pPr>
        <w:pStyle w:val="Brdtextmedindrag"/>
      </w:pPr>
      <w:r>
        <w:t>9. </w:t>
      </w:r>
      <w:r w:rsidRPr="00E53E40">
        <w:rPr>
          <w:i/>
        </w:rPr>
        <w:t>företag av allmänt intresse</w:t>
      </w:r>
      <w:r>
        <w:t>:</w:t>
      </w:r>
    </w:p>
    <w:p w14:paraId="5514A696" w14:textId="77777777" w:rsidR="008259BB" w:rsidRDefault="008259BB" w:rsidP="008259BB">
      <w:pPr>
        <w:pStyle w:val="Brdtextmedindrag"/>
      </w:pPr>
      <w:r>
        <w:t>a) företag vars överlåtbara värdepapper är upptagna till handel på en reglerad marknad,</w:t>
      </w:r>
    </w:p>
    <w:p w14:paraId="1447B1B2" w14:textId="77777777" w:rsidR="008259BB" w:rsidRDefault="008259BB" w:rsidP="008259BB">
      <w:pPr>
        <w:pStyle w:val="Brdtextmedindrag"/>
      </w:pPr>
      <w:r>
        <w:t>b) företag som har tillstånd att driva rörelse enligt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8259BB" w14:paraId="01F6329E" w14:textId="77777777" w:rsidTr="00136126">
        <w:tc>
          <w:tcPr>
            <w:tcW w:w="2500" w:type="pct"/>
            <w:shd w:val="clear" w:color="auto" w:fill="auto"/>
            <w:tcMar>
              <w:left w:w="0" w:type="dxa"/>
            </w:tcMar>
          </w:tcPr>
          <w:p w14:paraId="1D78AE0B" w14:textId="77777777" w:rsidR="008259BB" w:rsidRDefault="008259BB" w:rsidP="00136126">
            <w:pPr>
              <w:pStyle w:val="Brdtextmedindrag"/>
            </w:pPr>
            <w:r>
              <w:t xml:space="preserve">c) värdepappersbolag som har tillstånd enligt 2 kap. 2 § första </w:t>
            </w:r>
            <w:r w:rsidDel="00097ED0">
              <w:lastRenderedPageBreak/>
              <w:t>stycket</w:t>
            </w:r>
            <w:r>
              <w:t xml:space="preserve"> 2 och 8 lagen (2007:528) om värdepappersmarknaden, </w:t>
            </w:r>
            <w:r w:rsidRPr="0056757D">
              <w:rPr>
                <w:i/>
              </w:rPr>
              <w:t>eller</w:t>
            </w:r>
          </w:p>
          <w:p w14:paraId="39B98E33" w14:textId="77777777" w:rsidR="008259BB" w:rsidRDefault="008259BB" w:rsidP="00136126">
            <w:pPr>
              <w:pStyle w:val="Brdtextmedindrag"/>
            </w:pPr>
            <w:r>
              <w:t>d) företag som har tillstånd att driva rörelse enligt försäkrings</w:t>
            </w:r>
            <w:r>
              <w:softHyphen/>
              <w:t>rörelselagen (2010:2043), utom sådana företag som har beviljats undantag enligt 1 kap. 19 eller 20 § i den lagen,</w:t>
            </w:r>
          </w:p>
          <w:p w14:paraId="1E9108D4" w14:textId="77777777" w:rsidR="008259BB" w:rsidRDefault="008259BB" w:rsidP="00136126">
            <w:pPr>
              <w:pStyle w:val="Brdtextmedindrag"/>
            </w:pPr>
          </w:p>
        </w:tc>
        <w:tc>
          <w:tcPr>
            <w:tcW w:w="2500" w:type="pct"/>
            <w:shd w:val="clear" w:color="auto" w:fill="auto"/>
            <w:tcMar>
              <w:right w:w="0" w:type="dxa"/>
            </w:tcMar>
          </w:tcPr>
          <w:p w14:paraId="3D0C7FBD" w14:textId="77777777" w:rsidR="008259BB" w:rsidRDefault="008259BB" w:rsidP="00136126">
            <w:pPr>
              <w:pStyle w:val="Brdtextmedindrag"/>
            </w:pPr>
            <w:r>
              <w:lastRenderedPageBreak/>
              <w:t xml:space="preserve">c) värdepappersbolag som har tillstånd enligt 2 kap. 2 § första </w:t>
            </w:r>
            <w:r w:rsidDel="00097ED0">
              <w:lastRenderedPageBreak/>
              <w:t>stycket</w:t>
            </w:r>
            <w:r>
              <w:t> 2 och 8 lagen (2007:528) om värdepappersmarknaden,</w:t>
            </w:r>
          </w:p>
          <w:p w14:paraId="238D3D85" w14:textId="77777777" w:rsidR="008259BB" w:rsidRPr="0056757D" w:rsidRDefault="008259BB" w:rsidP="00136126">
            <w:pPr>
              <w:pStyle w:val="Brdtextmedindrag"/>
              <w:rPr>
                <w:i/>
              </w:rPr>
            </w:pPr>
            <w:r>
              <w:t>d) företag som har tillstånd att driva rörelse enligt försäkrings</w:t>
            </w:r>
            <w:r>
              <w:softHyphen/>
              <w:t>rörelselagen (2010:2043), utom sådana företag som har beviljats undantag enligt 1 kap. 19 eller 20 § i den lagen,</w:t>
            </w:r>
            <w:r>
              <w:rPr>
                <w:i/>
              </w:rPr>
              <w:t xml:space="preserve"> eller</w:t>
            </w:r>
          </w:p>
          <w:p w14:paraId="7C7DD235" w14:textId="77777777" w:rsidR="008259BB" w:rsidRPr="000C5614" w:rsidRDefault="008259BB" w:rsidP="00136126">
            <w:pPr>
              <w:pStyle w:val="Brdtextmedindrag"/>
              <w:rPr>
                <w:i/>
              </w:rPr>
            </w:pPr>
            <w:r>
              <w:rPr>
                <w:i/>
              </w:rPr>
              <w:t>e) </w:t>
            </w:r>
            <w:r w:rsidRPr="000C5614">
              <w:rPr>
                <w:i/>
              </w:rPr>
              <w:t xml:space="preserve">företag som har tillstånd att driva </w:t>
            </w:r>
            <w:r>
              <w:rPr>
                <w:i/>
              </w:rPr>
              <w:t>tjänstepensionsverksamhet</w:t>
            </w:r>
            <w:r w:rsidRPr="000C5614">
              <w:rPr>
                <w:i/>
              </w:rPr>
              <w:t xml:space="preserve"> enligt lagen (20</w:t>
            </w:r>
            <w:r>
              <w:rPr>
                <w:i/>
              </w:rPr>
              <w:t>1</w:t>
            </w:r>
            <w:r w:rsidRPr="000C5614">
              <w:rPr>
                <w:i/>
              </w:rPr>
              <w:t>9:</w:t>
            </w:r>
            <w:r>
              <w:rPr>
                <w:i/>
              </w:rPr>
              <w:t>0</w:t>
            </w:r>
            <w:r w:rsidRPr="000C5614">
              <w:rPr>
                <w:i/>
              </w:rPr>
              <w:t xml:space="preserve">00) om </w:t>
            </w:r>
            <w:r>
              <w:rPr>
                <w:i/>
              </w:rPr>
              <w:t>tjänste</w:t>
            </w:r>
            <w:r>
              <w:rPr>
                <w:i/>
              </w:rPr>
              <w:softHyphen/>
              <w:t>pensions</w:t>
            </w:r>
            <w:r>
              <w:rPr>
                <w:i/>
              </w:rPr>
              <w:softHyphen/>
              <w:t>företag</w:t>
            </w:r>
            <w:r w:rsidRPr="000C5614">
              <w:rPr>
                <w:i/>
              </w:rPr>
              <w:t>,</w:t>
            </w:r>
          </w:p>
        </w:tc>
      </w:tr>
    </w:tbl>
    <w:p w14:paraId="5D009882" w14:textId="77777777" w:rsidR="008259BB" w:rsidRDefault="008259BB" w:rsidP="008259BB">
      <w:pPr>
        <w:pStyle w:val="Brdtextmedindrag"/>
      </w:pPr>
      <w:r>
        <w:lastRenderedPageBreak/>
        <w:t>10. </w:t>
      </w:r>
      <w:r w:rsidRPr="00E53E40">
        <w:rPr>
          <w:i/>
        </w:rPr>
        <w:t>EES</w:t>
      </w:r>
      <w:r>
        <w:t>: Europeiska ekonomiska samarbetsområdet,</w:t>
      </w:r>
    </w:p>
    <w:p w14:paraId="7AE7AD82" w14:textId="77777777" w:rsidR="008259BB" w:rsidRDefault="008259BB" w:rsidP="008259BB">
      <w:pPr>
        <w:pStyle w:val="Brdtextmedindrag"/>
      </w:pPr>
      <w:r>
        <w:t>11. </w:t>
      </w:r>
      <w:r w:rsidRPr="00E53E40">
        <w:rPr>
          <w:i/>
        </w:rPr>
        <w:t>tredjeland</w:t>
      </w:r>
      <w:r>
        <w:t>: en stat utanför EES.</w:t>
      </w:r>
    </w:p>
    <w:p w14:paraId="24F855DB" w14:textId="77777777" w:rsidR="008259BB" w:rsidRPr="00811E52" w:rsidRDefault="008259BB" w:rsidP="008259BB">
      <w:pPr>
        <w:pStyle w:val="Slutstreck"/>
      </w:pPr>
      <w:r w:rsidRPr="00811E52">
        <w:t>                      </w:t>
      </w:r>
    </w:p>
    <w:p w14:paraId="66026F53" w14:textId="77777777" w:rsidR="008259BB" w:rsidRDefault="008259BB" w:rsidP="0008096A">
      <w:pPr>
        <w:pStyle w:val="Brdtextmedindrag"/>
      </w:pPr>
      <w:r>
        <w:t>Denna lag träder i kraft den 15 december 2019.</w:t>
      </w:r>
    </w:p>
    <w:p w14:paraId="1897B310" w14:textId="2FDC205E" w:rsidR="008259BB" w:rsidRDefault="008259BB" w:rsidP="009C61A6">
      <w:pPr>
        <w:pStyle w:val="Brdtextmedindrag"/>
      </w:pPr>
    </w:p>
    <w:p w14:paraId="2AD270AB" w14:textId="5B415571" w:rsidR="008259BB" w:rsidRDefault="008259BB" w:rsidP="009C61A6">
      <w:pPr>
        <w:pStyle w:val="Brdtextmedindrag"/>
      </w:pPr>
    </w:p>
    <w:p w14:paraId="5DD92AB4" w14:textId="77777777" w:rsidR="008259BB" w:rsidRDefault="008259BB" w:rsidP="009C61A6">
      <w:pPr>
        <w:pStyle w:val="Brdtextmedindrag"/>
        <w:sectPr w:rsidR="008259BB" w:rsidSect="002734C2">
          <w:headerReference w:type="first" r:id="rId31"/>
          <w:footnotePr>
            <w:numRestart w:val="eachSect"/>
          </w:footnotePr>
          <w:pgSz w:w="9356" w:h="13721" w:code="9"/>
          <w:pgMar w:top="794" w:right="2438" w:bottom="1191" w:left="1021" w:header="0" w:footer="709" w:gutter="0"/>
          <w:cols w:space="708"/>
          <w:titlePg/>
          <w:docGrid w:linePitch="360"/>
        </w:sectPr>
      </w:pPr>
    </w:p>
    <w:p w14:paraId="28CD9FC3" w14:textId="77777777" w:rsidR="008259BB" w:rsidRDefault="008259BB" w:rsidP="00877AFB">
      <w:pPr>
        <w:pStyle w:val="Rubrik2"/>
        <w:spacing w:before="0"/>
      </w:pPr>
      <w:bookmarkStart w:id="202" w:name="_Toc11152994"/>
      <w:bookmarkStart w:id="203" w:name="_Toc11166851"/>
      <w:bookmarkStart w:id="204" w:name="_Toc11167387"/>
      <w:bookmarkStart w:id="205" w:name="_Toc11168824"/>
      <w:bookmarkStart w:id="206" w:name="_Toc11845777"/>
      <w:bookmarkStart w:id="207" w:name="_Toc12611576"/>
      <w:bookmarkStart w:id="208" w:name="_Toc12624843"/>
      <w:bookmarkStart w:id="209" w:name="_Toc12627332"/>
      <w:bookmarkStart w:id="210" w:name="_Toc12630222"/>
      <w:bookmarkStart w:id="211" w:name="_Toc12632717"/>
      <w:bookmarkStart w:id="212" w:name="_Toc17902789"/>
      <w:r>
        <w:lastRenderedPageBreak/>
        <w:t xml:space="preserve">Förslag till </w:t>
      </w:r>
      <w:r w:rsidRPr="00877AFB">
        <w:t>lag</w:t>
      </w:r>
      <w:r>
        <w:t xml:space="preserve"> om ändring i lagen (2004:297) om bank- och finansieringsrörelse</w:t>
      </w:r>
      <w:bookmarkEnd w:id="202"/>
      <w:bookmarkEnd w:id="203"/>
      <w:bookmarkEnd w:id="204"/>
      <w:bookmarkEnd w:id="205"/>
      <w:bookmarkEnd w:id="206"/>
      <w:bookmarkEnd w:id="207"/>
      <w:bookmarkEnd w:id="208"/>
      <w:bookmarkEnd w:id="209"/>
      <w:bookmarkEnd w:id="210"/>
      <w:bookmarkEnd w:id="211"/>
      <w:bookmarkEnd w:id="212"/>
    </w:p>
    <w:p w14:paraId="7376BE39" w14:textId="77777777" w:rsidR="008259BB" w:rsidRDefault="008259BB" w:rsidP="008259BB">
      <w:pPr>
        <w:pStyle w:val="Brdtext"/>
      </w:pPr>
      <w:r>
        <w:t>Härigenom föreskrivs att 2 kap. 3 § lagen (2004:297) om bank- och finansieringsrörelse ska ha följande lydelse.</w:t>
      </w:r>
    </w:p>
    <w:p w14:paraId="2D6C8E5D" w14:textId="77777777" w:rsidR="008259BB" w:rsidRDefault="008259BB" w:rsidP="008259B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259BB" w14:paraId="64B0DB25" w14:textId="77777777" w:rsidTr="00136126">
        <w:tc>
          <w:tcPr>
            <w:tcW w:w="2500" w:type="pct"/>
            <w:shd w:val="clear" w:color="auto" w:fill="auto"/>
            <w:tcMar>
              <w:left w:w="0" w:type="dxa"/>
            </w:tcMar>
          </w:tcPr>
          <w:p w14:paraId="389E50CA" w14:textId="77777777" w:rsidR="008259BB" w:rsidRPr="005B0E77" w:rsidRDefault="008259BB" w:rsidP="00136126">
            <w:pPr>
              <w:pStyle w:val="Brdtext"/>
              <w:rPr>
                <w:i/>
              </w:rPr>
            </w:pPr>
            <w:r w:rsidRPr="005B0E77">
              <w:rPr>
                <w:i/>
              </w:rPr>
              <w:t>Nuvarande lydelse</w:t>
            </w:r>
          </w:p>
        </w:tc>
        <w:tc>
          <w:tcPr>
            <w:tcW w:w="2500" w:type="pct"/>
            <w:shd w:val="clear" w:color="auto" w:fill="auto"/>
            <w:tcMar>
              <w:right w:w="0" w:type="dxa"/>
            </w:tcMar>
          </w:tcPr>
          <w:p w14:paraId="2C8E2868" w14:textId="77777777" w:rsidR="008259BB" w:rsidRPr="005B0E77" w:rsidRDefault="008259BB" w:rsidP="00136126">
            <w:pPr>
              <w:pStyle w:val="Brdtext"/>
              <w:rPr>
                <w:i/>
              </w:rPr>
            </w:pPr>
            <w:r w:rsidRPr="005B0E77">
              <w:rPr>
                <w:i/>
              </w:rPr>
              <w:t>Föreslagen lydelse</w:t>
            </w:r>
          </w:p>
        </w:tc>
      </w:tr>
    </w:tbl>
    <w:p w14:paraId="6FD41193" w14:textId="77777777" w:rsidR="008259BB" w:rsidRDefault="008259BB" w:rsidP="008259BB">
      <w:pPr>
        <w:pStyle w:val="Brdtext"/>
        <w:spacing w:before="230"/>
        <w:jc w:val="center"/>
        <w:rPr>
          <w:b/>
        </w:rPr>
      </w:pPr>
      <w:r>
        <w:rPr>
          <w:b/>
        </w:rPr>
        <w:t>2 kap.</w:t>
      </w:r>
    </w:p>
    <w:p w14:paraId="35B32D43" w14:textId="77777777" w:rsidR="008259BB" w:rsidRDefault="008259BB" w:rsidP="008259BB">
      <w:pPr>
        <w:pStyle w:val="Brdtext"/>
        <w:jc w:val="center"/>
      </w:pPr>
      <w:r>
        <w:t>3 §</w:t>
      </w:r>
      <w:r>
        <w:rPr>
          <w:rStyle w:val="Fotnotsreferens"/>
        </w:rPr>
        <w:footnoteReference w:id="35"/>
      </w:r>
    </w:p>
    <w:p w14:paraId="35DC3CBB" w14:textId="77777777" w:rsidR="008259BB" w:rsidRDefault="008259BB" w:rsidP="008259BB">
      <w:pPr>
        <w:pStyle w:val="Brdtextmedindrag"/>
      </w:pPr>
      <w:r>
        <w:t>Tillstånd enligt denna lag behövs inte för finansieringsrörelse som drivs av</w:t>
      </w:r>
    </w:p>
    <w:p w14:paraId="5D12A028" w14:textId="77777777" w:rsidR="008259BB" w:rsidRDefault="008259BB" w:rsidP="008259BB">
      <w:pPr>
        <w:pStyle w:val="Brdtextmedindrag"/>
      </w:pPr>
      <w:r>
        <w:t>1. en bank,</w:t>
      </w:r>
    </w:p>
    <w:p w14:paraId="2E9710A6" w14:textId="77777777" w:rsidR="008259BB" w:rsidRPr="00F85F83" w:rsidRDefault="008259BB" w:rsidP="008259BB">
      <w:pPr>
        <w:pStyle w:val="Brdtextmedindrag"/>
      </w:pPr>
      <w:r>
        <w:t>2. ett utländskt bankföretag som har tillstånd att driva bankrörelse i Sverige enligt 4 kap. 4 §,</w:t>
      </w:r>
    </w:p>
    <w:tbl>
      <w:tblPr>
        <w:tblW w:w="5000" w:type="pct"/>
        <w:tblCellMar>
          <w:left w:w="125" w:type="dxa"/>
          <w:right w:w="125" w:type="dxa"/>
        </w:tblCellMar>
        <w:tblLook w:val="0000" w:firstRow="0" w:lastRow="0" w:firstColumn="0" w:lastColumn="0" w:noHBand="0" w:noVBand="0"/>
      </w:tblPr>
      <w:tblGrid>
        <w:gridCol w:w="2948"/>
        <w:gridCol w:w="2949"/>
      </w:tblGrid>
      <w:tr w:rsidR="008259BB" w14:paraId="080CCF3B" w14:textId="77777777" w:rsidTr="00136126">
        <w:tc>
          <w:tcPr>
            <w:tcW w:w="2500" w:type="pct"/>
            <w:shd w:val="clear" w:color="auto" w:fill="auto"/>
            <w:tcMar>
              <w:left w:w="0" w:type="dxa"/>
            </w:tcMar>
          </w:tcPr>
          <w:p w14:paraId="74667C47" w14:textId="77777777" w:rsidR="008259BB" w:rsidRDefault="008259BB" w:rsidP="00136126">
            <w:pPr>
              <w:pStyle w:val="Brdtextmedindrag"/>
            </w:pPr>
            <w:r>
              <w:t>3. ett försäkringsföretag, ett värdepappersföretag, Svenska skepps</w:t>
            </w:r>
            <w:r>
              <w:softHyphen/>
              <w:t>hypotekskassan eller en pantbank enligt pantbankslagen (1995:1000), i den utsträckning det är tillåtet enligt den för dem tillämpliga lagstiftningen,</w:t>
            </w:r>
          </w:p>
        </w:tc>
        <w:tc>
          <w:tcPr>
            <w:tcW w:w="2500" w:type="pct"/>
            <w:shd w:val="clear" w:color="auto" w:fill="auto"/>
            <w:tcMar>
              <w:right w:w="0" w:type="dxa"/>
            </w:tcMar>
          </w:tcPr>
          <w:p w14:paraId="1ABAB70B" w14:textId="33C15208" w:rsidR="008259BB" w:rsidRDefault="008259BB" w:rsidP="00136126">
            <w:pPr>
              <w:pStyle w:val="Brdtextmedindrag"/>
            </w:pPr>
            <w:r>
              <w:t xml:space="preserve">3. ett försäkringsföretag, </w:t>
            </w:r>
            <w:r>
              <w:rPr>
                <w:i/>
              </w:rPr>
              <w:t xml:space="preserve">ett tjänstepensionsföretag, </w:t>
            </w:r>
            <w:r>
              <w:t>ett värdepappersföretag, Svenska skepps</w:t>
            </w:r>
            <w:r>
              <w:softHyphen/>
              <w:t>hypotekskassan eller en pantbank enligt pantbankslagen (1995:1000), i den utsträckning det är tillåtet enligt den för dem tillämpliga lagstiftningen,</w:t>
            </w:r>
          </w:p>
        </w:tc>
      </w:tr>
    </w:tbl>
    <w:p w14:paraId="6E76C0AE" w14:textId="77777777" w:rsidR="008259BB" w:rsidRDefault="008259BB" w:rsidP="008259BB">
      <w:pPr>
        <w:pStyle w:val="Brdtextmedindrag"/>
      </w:pPr>
      <w:r>
        <w:t>4. ett företag som tillhandahåller finansiering i samband med avsättning av tjänster som erbjuds eller varor som framställs eller säljs av</w:t>
      </w:r>
    </w:p>
    <w:p w14:paraId="5CCAC088" w14:textId="77777777" w:rsidR="008259BB" w:rsidRDefault="008259BB" w:rsidP="008259BB">
      <w:pPr>
        <w:pStyle w:val="Brdtextmedindrag"/>
      </w:pPr>
      <w:r>
        <w:t>a) företaget, eller</w:t>
      </w:r>
    </w:p>
    <w:p w14:paraId="6948FBD8" w14:textId="77777777" w:rsidR="008259BB" w:rsidRDefault="008259BB" w:rsidP="008259BB">
      <w:pPr>
        <w:pStyle w:val="Brdtextmedindrag"/>
      </w:pPr>
      <w:r>
        <w:t xml:space="preserve">b) ett annat företag i samma koncern eller motsvarande utländska företagsgrupp, förutsatt att </w:t>
      </w:r>
    </w:p>
    <w:p w14:paraId="2FF27086" w14:textId="77777777" w:rsidR="008259BB" w:rsidRDefault="008259BB" w:rsidP="008259BB">
      <w:pPr>
        <w:pStyle w:val="Brdtextmedindrag"/>
      </w:pPr>
      <w:r>
        <w:t xml:space="preserve">– koncernen eller företagsgruppen inte har som huvudsakligt ändamål att driva finansiell verksamhet, och </w:t>
      </w:r>
    </w:p>
    <w:p w14:paraId="02D3A378" w14:textId="036DD8DF" w:rsidR="008259BB" w:rsidRDefault="008259BB" w:rsidP="008259BB">
      <w:pPr>
        <w:pStyle w:val="Brdtextmedindrag"/>
      </w:pPr>
      <w:r>
        <w:t>– företaget som tillhandahåller finansieringen lånar upp medel från allmänheten bara genom att ge ut sådana överlåtbara värdepapper som avses i punkt 2 i definitionen i 1 kap. 4 § lagen (2007:528) om värde</w:t>
      </w:r>
      <w:r w:rsidR="00FF280A">
        <w:softHyphen/>
      </w:r>
      <w:r>
        <w:t>pappersmarknaden med en löptid på minst ett år,</w:t>
      </w:r>
    </w:p>
    <w:p w14:paraId="0C32DD75" w14:textId="77777777" w:rsidR="008259BB" w:rsidRDefault="008259BB" w:rsidP="008259BB">
      <w:pPr>
        <w:pStyle w:val="Brdtextmedindrag"/>
      </w:pPr>
      <w:r>
        <w:t>5. ett aktiebolag eller en ekonomisk förening om</w:t>
      </w:r>
    </w:p>
    <w:p w14:paraId="16668117" w14:textId="77777777" w:rsidR="008259BB" w:rsidRDefault="008259BB" w:rsidP="008259BB">
      <w:pPr>
        <w:pStyle w:val="Brdtextmedindrag"/>
      </w:pPr>
      <w:r>
        <w:t>a) verksamheten består i att vid enstaka tillfällen förvärva fordringar, och</w:t>
      </w:r>
    </w:p>
    <w:p w14:paraId="75730092" w14:textId="77777777" w:rsidR="008259BB" w:rsidRDefault="008259BB" w:rsidP="008259BB">
      <w:pPr>
        <w:pStyle w:val="Brdtextmedindrag"/>
      </w:pPr>
      <w:r>
        <w:t>b) medel för verksamheten inte löpande anskaffas från allmänheten,</w:t>
      </w:r>
    </w:p>
    <w:p w14:paraId="57E9DEF4" w14:textId="77777777" w:rsidR="008259BB" w:rsidRDefault="008259BB" w:rsidP="008259BB">
      <w:pPr>
        <w:pStyle w:val="Brdtextmedindrag"/>
      </w:pPr>
      <w:r>
        <w:t>6. ett företag som bara finansierar andra företag i samma koncern eller motsvarande utländska företagsgrupp, förutsatt att koncernen eller företagsgruppen inte har som huvudsakligt ändamål att driva finansiell verksamhet,</w:t>
      </w:r>
    </w:p>
    <w:p w14:paraId="421B2D41" w14:textId="77777777" w:rsidR="008259BB" w:rsidRDefault="008259BB" w:rsidP="008259BB">
      <w:pPr>
        <w:pStyle w:val="Brdtextmedindrag"/>
      </w:pPr>
      <w:r>
        <w:t>7. en ekonomisk förening, vilken</w:t>
      </w:r>
    </w:p>
    <w:p w14:paraId="27A3DEB2" w14:textId="1A74C1C5" w:rsidR="008259BB" w:rsidRDefault="008259BB" w:rsidP="008259BB">
      <w:pPr>
        <w:pStyle w:val="Brdtextmedindrag"/>
      </w:pPr>
      <w:r>
        <w:t>a) som medlemmar vid varje tillfälle har högst 1</w:t>
      </w:r>
      <w:r w:rsidR="00FF280A">
        <w:t> </w:t>
      </w:r>
      <w:r>
        <w:t>000 fysiska personer,</w:t>
      </w:r>
    </w:p>
    <w:p w14:paraId="54A32276" w14:textId="77777777" w:rsidR="008259BB" w:rsidRDefault="008259BB" w:rsidP="008259BB">
      <w:pPr>
        <w:pStyle w:val="Brdtextmedindrag"/>
      </w:pPr>
      <w:r>
        <w:t>b) som medlemmar antar bara personer som ingår i en i förväg identifierbar begränsad krets som också anges i föreningens stadgar,</w:t>
      </w:r>
    </w:p>
    <w:p w14:paraId="116DF3DE" w14:textId="77777777" w:rsidR="008259BB" w:rsidRDefault="008259BB" w:rsidP="008259BB">
      <w:pPr>
        <w:pStyle w:val="Brdtextmedindrag"/>
      </w:pPr>
      <w:r>
        <w:lastRenderedPageBreak/>
        <w:t>c) tar emot återbetalningspliktiga medel bara från medlemmarna eller från finansiella företag, och</w:t>
      </w:r>
    </w:p>
    <w:p w14:paraId="42314DCF" w14:textId="77777777" w:rsidR="008259BB" w:rsidRDefault="008259BB" w:rsidP="008259BB">
      <w:pPr>
        <w:pStyle w:val="Brdtextmedindrag"/>
      </w:pPr>
      <w:r>
        <w:t>d) har till ändamål bara att med sådana medel som avses i c tillgodose finansieringsbehov hos medlemmarna.</w:t>
      </w:r>
    </w:p>
    <w:p w14:paraId="7882E6F2" w14:textId="77777777" w:rsidR="008259BB" w:rsidRDefault="008259BB" w:rsidP="008259BB">
      <w:pPr>
        <w:pStyle w:val="Brdtextmedindrag"/>
      </w:pPr>
      <w:r>
        <w:t>Undantagen enligt första stycket 5 och 7 för rörelse som drivs av aktiebolag eller ekonomisk förening gäller även för sådan rörelse som drivs av motsvarande utländska företag.</w:t>
      </w:r>
    </w:p>
    <w:p w14:paraId="50E2CF91" w14:textId="77777777" w:rsidR="008259BB" w:rsidRDefault="008259BB" w:rsidP="008259BB">
      <w:pPr>
        <w:pStyle w:val="Brdtextmedindrag"/>
      </w:pPr>
      <w:r>
        <w:t>Tillstånd att driva finansieringsrörelse behövs inte heller för till</w:t>
      </w:r>
      <w:r>
        <w:softHyphen/>
        <w:t>handahållande av betaltjänster enligt lagen (2010:751) om betaltjänster.</w:t>
      </w:r>
    </w:p>
    <w:p w14:paraId="2841DF0B" w14:textId="77777777" w:rsidR="008259BB" w:rsidRPr="00811E52" w:rsidRDefault="008259BB" w:rsidP="008259BB">
      <w:pPr>
        <w:pStyle w:val="Slutstreck"/>
      </w:pPr>
      <w:r w:rsidRPr="00811E52">
        <w:t>                      </w:t>
      </w:r>
    </w:p>
    <w:p w14:paraId="02167C05" w14:textId="77777777" w:rsidR="008259BB" w:rsidRDefault="008259BB" w:rsidP="0008096A">
      <w:pPr>
        <w:pStyle w:val="Brdtextmedindrag"/>
      </w:pPr>
      <w:r>
        <w:t>Denna lag träder i kraft den 15 december 2019.</w:t>
      </w:r>
    </w:p>
    <w:p w14:paraId="7477BD38" w14:textId="4B98B16F" w:rsidR="008259BB" w:rsidRDefault="008259BB" w:rsidP="009C61A6">
      <w:pPr>
        <w:pStyle w:val="Brdtextmedindrag"/>
      </w:pPr>
    </w:p>
    <w:p w14:paraId="3BDBD77A" w14:textId="554713C2" w:rsidR="008259BB" w:rsidRDefault="008259BB" w:rsidP="009C61A6">
      <w:pPr>
        <w:pStyle w:val="Brdtextmedindrag"/>
      </w:pPr>
    </w:p>
    <w:p w14:paraId="10B03BEC" w14:textId="77777777" w:rsidR="008259BB" w:rsidRDefault="008259BB" w:rsidP="009C61A6">
      <w:pPr>
        <w:pStyle w:val="Brdtextmedindrag"/>
        <w:sectPr w:rsidR="008259BB" w:rsidSect="002734C2">
          <w:headerReference w:type="first" r:id="rId32"/>
          <w:footnotePr>
            <w:numRestart w:val="eachSect"/>
          </w:footnotePr>
          <w:pgSz w:w="9356" w:h="13721" w:code="9"/>
          <w:pgMar w:top="794" w:right="2438" w:bottom="1191" w:left="1021" w:header="0" w:footer="709" w:gutter="0"/>
          <w:cols w:space="708"/>
          <w:titlePg/>
          <w:docGrid w:linePitch="360"/>
        </w:sectPr>
      </w:pPr>
    </w:p>
    <w:p w14:paraId="0F2C10C7" w14:textId="77777777" w:rsidR="008259BB" w:rsidRDefault="008259BB" w:rsidP="00877AFB">
      <w:pPr>
        <w:pStyle w:val="Rubrik2"/>
        <w:spacing w:before="0"/>
      </w:pPr>
      <w:bookmarkStart w:id="213" w:name="_Toc11152995"/>
      <w:bookmarkStart w:id="214" w:name="_Toc11166852"/>
      <w:bookmarkStart w:id="215" w:name="_Toc11167388"/>
      <w:bookmarkStart w:id="216" w:name="_Toc11168825"/>
      <w:bookmarkStart w:id="217" w:name="_Toc11845778"/>
      <w:bookmarkStart w:id="218" w:name="_Toc12611577"/>
      <w:bookmarkStart w:id="219" w:name="_Toc12624844"/>
      <w:bookmarkStart w:id="220" w:name="_Toc12627333"/>
      <w:bookmarkStart w:id="221" w:name="_Toc12630223"/>
      <w:bookmarkStart w:id="222" w:name="_Toc12632718"/>
      <w:bookmarkStart w:id="223" w:name="_Toc17902790"/>
      <w:r w:rsidRPr="00877AFB">
        <w:lastRenderedPageBreak/>
        <w:t>Förslag</w:t>
      </w:r>
      <w:r>
        <w:t xml:space="preserve"> till lag om ändring i lagen </w:t>
      </w:r>
      <w:r w:rsidRPr="0058565A">
        <w:t>(2004:575) om europabolag</w:t>
      </w:r>
      <w:bookmarkEnd w:id="213"/>
      <w:bookmarkEnd w:id="214"/>
      <w:bookmarkEnd w:id="215"/>
      <w:bookmarkEnd w:id="216"/>
      <w:bookmarkEnd w:id="217"/>
      <w:bookmarkEnd w:id="218"/>
      <w:bookmarkEnd w:id="219"/>
      <w:bookmarkEnd w:id="220"/>
      <w:bookmarkEnd w:id="221"/>
      <w:bookmarkEnd w:id="222"/>
      <w:bookmarkEnd w:id="223"/>
    </w:p>
    <w:p w14:paraId="288C6C06" w14:textId="77777777" w:rsidR="008259BB" w:rsidRDefault="008259BB" w:rsidP="008259BB">
      <w:pPr>
        <w:pStyle w:val="Brdtext"/>
      </w:pPr>
      <w:r w:rsidRPr="004461FA">
        <w:t>Härigenom föresk</w:t>
      </w:r>
      <w:r>
        <w:t>r</w:t>
      </w:r>
      <w:r w:rsidRPr="004461FA">
        <w:t xml:space="preserve">ivs </w:t>
      </w:r>
      <w:r>
        <w:t xml:space="preserve">att 6 och 16 §§ lagen </w:t>
      </w:r>
      <w:r w:rsidRPr="0058565A">
        <w:t>(2004:575) om europabolag</w:t>
      </w:r>
      <w:r>
        <w:t xml:space="preserve"> ska ha följande lydelse.</w:t>
      </w:r>
    </w:p>
    <w:p w14:paraId="2E18F1D4" w14:textId="77777777" w:rsidR="008259BB" w:rsidRDefault="008259BB" w:rsidP="008259B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259BB" w14:paraId="7522741E" w14:textId="77777777" w:rsidTr="00136126">
        <w:tc>
          <w:tcPr>
            <w:tcW w:w="2500" w:type="pct"/>
            <w:shd w:val="clear" w:color="auto" w:fill="auto"/>
            <w:tcMar>
              <w:left w:w="0" w:type="dxa"/>
            </w:tcMar>
          </w:tcPr>
          <w:p w14:paraId="0E022F14" w14:textId="77777777" w:rsidR="008259BB" w:rsidRPr="005B0E77" w:rsidRDefault="008259BB" w:rsidP="00136126">
            <w:pPr>
              <w:pStyle w:val="Brdtext"/>
              <w:rPr>
                <w:i/>
              </w:rPr>
            </w:pPr>
            <w:r w:rsidRPr="005B0E77">
              <w:rPr>
                <w:i/>
              </w:rPr>
              <w:t>Nuvarande lydelse</w:t>
            </w:r>
          </w:p>
        </w:tc>
        <w:tc>
          <w:tcPr>
            <w:tcW w:w="2500" w:type="pct"/>
            <w:shd w:val="clear" w:color="auto" w:fill="auto"/>
            <w:tcMar>
              <w:right w:w="0" w:type="dxa"/>
            </w:tcMar>
          </w:tcPr>
          <w:p w14:paraId="04D4DCAC" w14:textId="77777777" w:rsidR="008259BB" w:rsidRPr="005B0E77" w:rsidRDefault="008259BB" w:rsidP="00136126">
            <w:pPr>
              <w:pStyle w:val="Brdtext"/>
              <w:rPr>
                <w:i/>
              </w:rPr>
            </w:pPr>
            <w:r w:rsidRPr="005B0E77">
              <w:rPr>
                <w:i/>
              </w:rPr>
              <w:t>Föreslagen lydelse</w:t>
            </w:r>
          </w:p>
        </w:tc>
      </w:tr>
    </w:tbl>
    <w:p w14:paraId="45CDA799" w14:textId="77777777" w:rsidR="008259BB" w:rsidRDefault="008259BB" w:rsidP="008259BB">
      <w:pPr>
        <w:pStyle w:val="Brdtext"/>
        <w:spacing w:before="230"/>
        <w:jc w:val="center"/>
      </w:pPr>
      <w:r>
        <w:t>6 §</w:t>
      </w:r>
      <w:r>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8259BB" w14:paraId="3534F151" w14:textId="77777777" w:rsidTr="0008096A">
        <w:tc>
          <w:tcPr>
            <w:tcW w:w="2500" w:type="pct"/>
            <w:shd w:val="clear" w:color="auto" w:fill="auto"/>
            <w:tcMar>
              <w:left w:w="0" w:type="dxa"/>
            </w:tcMar>
          </w:tcPr>
          <w:p w14:paraId="7DA3666E" w14:textId="77777777" w:rsidR="008259BB" w:rsidRPr="00625A4D" w:rsidRDefault="008259BB" w:rsidP="00136126">
            <w:pPr>
              <w:pStyle w:val="Brdtextmedindrag"/>
            </w:pPr>
            <w:r>
              <w:t>Bolagsverket ska utfärda ett sådant intyg som avses i artikel 25.2 i SE-förordningen, när beslut om tillstånd har meddelats enligt 23 kap. 23 eller 24 § aktiebolags</w:t>
            </w:r>
            <w:r>
              <w:softHyphen/>
              <w:t xml:space="preserve">lagen (2005:551) och beslutet har </w:t>
            </w:r>
            <w:r w:rsidRPr="000A287A">
              <w:rPr>
                <w:i/>
              </w:rPr>
              <w:t>vunnit</w:t>
            </w:r>
            <w:r w:rsidRPr="00625A4D">
              <w:t xml:space="preserve"> laga kraft</w:t>
            </w:r>
            <w:r>
              <w:t xml:space="preserve">. </w:t>
            </w:r>
            <w:r w:rsidRPr="005D3124">
              <w:t>När det gäller bolag som driver bank- eller finansierings</w:t>
            </w:r>
            <w:r>
              <w:softHyphen/>
            </w:r>
            <w:r w:rsidRPr="005D3124">
              <w:t>rörelse tillämpas i stället 10</w:t>
            </w:r>
            <w:r>
              <w:t> </w:t>
            </w:r>
            <w:r w:rsidRPr="005D3124">
              <w:t>kap. 38</w:t>
            </w:r>
            <w:r>
              <w:t> </w:t>
            </w:r>
            <w:r w:rsidRPr="005D3124">
              <w:t>§ respektive 11</w:t>
            </w:r>
            <w:r>
              <w:t> </w:t>
            </w:r>
            <w:r w:rsidRPr="005D3124">
              <w:t>kap. 1</w:t>
            </w:r>
            <w:r>
              <w:t> </w:t>
            </w:r>
            <w:r w:rsidRPr="005D3124">
              <w:t>§ lagen (2004:297) om bank- och finansieringsrörelse.</w:t>
            </w:r>
          </w:p>
        </w:tc>
        <w:tc>
          <w:tcPr>
            <w:tcW w:w="2500" w:type="pct"/>
            <w:shd w:val="clear" w:color="auto" w:fill="auto"/>
            <w:tcMar>
              <w:right w:w="0" w:type="dxa"/>
            </w:tcMar>
          </w:tcPr>
          <w:p w14:paraId="009D7F9A" w14:textId="77777777" w:rsidR="008259BB" w:rsidRPr="009D4307" w:rsidRDefault="008259BB" w:rsidP="00136126">
            <w:pPr>
              <w:pStyle w:val="Brdtextmedindrag"/>
            </w:pPr>
            <w:r w:rsidRPr="005D3124">
              <w:t>Bolagsverket ska utfärda ett sådant intyg som avses i artikel 25.2 i SE-förordningen, när beslut om ti</w:t>
            </w:r>
            <w:r>
              <w:t>llstånd har meddelats enligt 23 </w:t>
            </w:r>
            <w:r w:rsidRPr="005D3124">
              <w:t>kap.</w:t>
            </w:r>
            <w:r>
              <w:t xml:space="preserve"> </w:t>
            </w:r>
            <w:r w:rsidRPr="005D3124">
              <w:t>23 eller 24</w:t>
            </w:r>
            <w:r>
              <w:t> </w:t>
            </w:r>
            <w:r w:rsidRPr="005D3124">
              <w:t>§ aktiebolags</w:t>
            </w:r>
            <w:r>
              <w:softHyphen/>
            </w:r>
            <w:r w:rsidRPr="005D3124">
              <w:t xml:space="preserve">lagen (2005:551) och beslutet har </w:t>
            </w:r>
            <w:r>
              <w:rPr>
                <w:i/>
              </w:rPr>
              <w:t>fått</w:t>
            </w:r>
            <w:r w:rsidRPr="005D3124">
              <w:t xml:space="preserve"> laga kraft. När det gäller bolag som driver bank- eller finansierings</w:t>
            </w:r>
            <w:r>
              <w:softHyphen/>
            </w:r>
            <w:r w:rsidRPr="005D3124">
              <w:t>rörelse tillämpas i stället 10</w:t>
            </w:r>
            <w:r>
              <w:t> kap. 38 </w:t>
            </w:r>
            <w:r w:rsidRPr="005D3124">
              <w:t>§ respektive 11</w:t>
            </w:r>
            <w:r>
              <w:t> </w:t>
            </w:r>
            <w:r w:rsidRPr="005D3124">
              <w:t>kap. 1</w:t>
            </w:r>
            <w:r>
              <w:t> </w:t>
            </w:r>
            <w:r w:rsidRPr="005D3124">
              <w:t>§ lagen (2004:297) om bank- och finansieringsrörelse.</w:t>
            </w:r>
          </w:p>
        </w:tc>
      </w:tr>
      <w:tr w:rsidR="008259BB" w14:paraId="2F843E8D" w14:textId="77777777" w:rsidTr="0008096A">
        <w:tc>
          <w:tcPr>
            <w:tcW w:w="2500" w:type="pct"/>
            <w:shd w:val="clear" w:color="auto" w:fill="auto"/>
            <w:tcMar>
              <w:left w:w="0" w:type="dxa"/>
            </w:tcMar>
          </w:tcPr>
          <w:p w14:paraId="4B1A7702" w14:textId="77777777" w:rsidR="008259BB" w:rsidRDefault="008259BB" w:rsidP="00136126">
            <w:pPr>
              <w:pStyle w:val="Brdtextmedindrag"/>
            </w:pPr>
            <w:r w:rsidRPr="009D4307">
              <w:t xml:space="preserve">När det gäller europabolag som driver försäkringsrörelse ska Bolagsverket utfärda intyget när beslut om tillstånd att verkställa en fusionsplan har meddelats enligt </w:t>
            </w:r>
            <w:r w:rsidRPr="002865C8">
              <w:t>11</w:t>
            </w:r>
            <w:r>
              <w:t> kap.</w:t>
            </w:r>
            <w:r w:rsidRPr="002865C8">
              <w:t xml:space="preserve"> 33 </w:t>
            </w:r>
            <w:r w:rsidRPr="00D00492">
              <w:rPr>
                <w:i/>
              </w:rPr>
              <w:t>eller 35 </w:t>
            </w:r>
            <w:r>
              <w:t>§</w:t>
            </w:r>
            <w:r w:rsidRPr="002865C8">
              <w:t xml:space="preserve"> </w:t>
            </w:r>
            <w:r>
              <w:t>försäkrings</w:t>
            </w:r>
            <w:r>
              <w:softHyphen/>
              <w:t>rörelselagen</w:t>
            </w:r>
            <w:r w:rsidRPr="009D4307">
              <w:t xml:space="preserve"> (2010:2043) och beslutet har </w:t>
            </w:r>
            <w:r w:rsidRPr="005E7F04">
              <w:rPr>
                <w:i/>
              </w:rPr>
              <w:t>vunnit</w:t>
            </w:r>
            <w:r w:rsidRPr="009D4307">
              <w:t xml:space="preserve"> laga kraft.</w:t>
            </w:r>
          </w:p>
        </w:tc>
        <w:tc>
          <w:tcPr>
            <w:tcW w:w="2500" w:type="pct"/>
            <w:shd w:val="clear" w:color="auto" w:fill="auto"/>
            <w:tcMar>
              <w:right w:w="0" w:type="dxa"/>
            </w:tcMar>
          </w:tcPr>
          <w:p w14:paraId="5154711D" w14:textId="76E4413E" w:rsidR="008259BB" w:rsidRDefault="008259BB" w:rsidP="00136126">
            <w:pPr>
              <w:pStyle w:val="Brdtextmedindrag"/>
            </w:pPr>
            <w:r w:rsidRPr="009D4307">
              <w:t xml:space="preserve">När det gäller europabolag som driver försäkringsrörelse </w:t>
            </w:r>
            <w:r>
              <w:rPr>
                <w:i/>
              </w:rPr>
              <w:t>som försäkringsföretag eller tjänstepen</w:t>
            </w:r>
            <w:r>
              <w:rPr>
                <w:i/>
              </w:rPr>
              <w:softHyphen/>
              <w:t>sionsverksamhet som tjänstepen</w:t>
            </w:r>
            <w:r>
              <w:rPr>
                <w:i/>
              </w:rPr>
              <w:softHyphen/>
              <w:t>sions</w:t>
            </w:r>
            <w:r>
              <w:rPr>
                <w:i/>
              </w:rPr>
              <w:softHyphen/>
              <w:t xml:space="preserve">företag </w:t>
            </w:r>
            <w:r w:rsidRPr="009D4307">
              <w:t>ska Bolagsverket utfärda intyget när beslut om tillstånd att verkställa en fusions</w:t>
            </w:r>
            <w:r>
              <w:softHyphen/>
            </w:r>
            <w:r w:rsidRPr="009D4307">
              <w:t xml:space="preserve">plan har meddelats enligt </w:t>
            </w:r>
            <w:r w:rsidRPr="002865C8">
              <w:t>11</w:t>
            </w:r>
            <w:r>
              <w:t> kap.</w:t>
            </w:r>
            <w:r w:rsidRPr="002865C8">
              <w:t> 33</w:t>
            </w:r>
            <w:r>
              <w:t> §</w:t>
            </w:r>
            <w:r w:rsidRPr="002865C8">
              <w:t xml:space="preserve"> </w:t>
            </w:r>
            <w:r>
              <w:t>försäkrings</w:t>
            </w:r>
            <w:r>
              <w:softHyphen/>
              <w:t>rörelse</w:t>
            </w:r>
            <w:r>
              <w:softHyphen/>
              <w:t>lagen</w:t>
            </w:r>
            <w:r w:rsidRPr="009D4307" w:rsidDel="002E5F81">
              <w:t xml:space="preserve"> </w:t>
            </w:r>
            <w:r w:rsidRPr="009D4307">
              <w:t xml:space="preserve">(2010:2043) </w:t>
            </w:r>
            <w:r w:rsidRPr="00410381">
              <w:rPr>
                <w:i/>
              </w:rPr>
              <w:t>eller 1</w:t>
            </w:r>
            <w:r>
              <w:rPr>
                <w:i/>
              </w:rPr>
              <w:t>0 kap.</w:t>
            </w:r>
            <w:r w:rsidRPr="00410381">
              <w:rPr>
                <w:i/>
              </w:rPr>
              <w:t xml:space="preserve"> </w:t>
            </w:r>
            <w:r>
              <w:rPr>
                <w:i/>
              </w:rPr>
              <w:t>11</w:t>
            </w:r>
            <w:r w:rsidR="00790751">
              <w:rPr>
                <w:i/>
              </w:rPr>
              <w:t> </w:t>
            </w:r>
            <w:r>
              <w:rPr>
                <w:i/>
              </w:rPr>
              <w:t>§</w:t>
            </w:r>
            <w:r w:rsidRPr="00410381">
              <w:rPr>
                <w:i/>
              </w:rPr>
              <w:t xml:space="preserve"> lagen (2019:000) om </w:t>
            </w:r>
            <w:r>
              <w:rPr>
                <w:i/>
              </w:rPr>
              <w:t>tjänste</w:t>
            </w:r>
            <w:r w:rsidR="00790751">
              <w:rPr>
                <w:i/>
              </w:rPr>
              <w:softHyphen/>
            </w:r>
            <w:r>
              <w:rPr>
                <w:i/>
              </w:rPr>
              <w:t>pensions</w:t>
            </w:r>
            <w:r>
              <w:rPr>
                <w:i/>
              </w:rPr>
              <w:softHyphen/>
              <w:t>företag</w:t>
            </w:r>
            <w:r>
              <w:t xml:space="preserve"> </w:t>
            </w:r>
            <w:r w:rsidRPr="009D4307">
              <w:t xml:space="preserve">och beslutet har </w:t>
            </w:r>
            <w:r>
              <w:rPr>
                <w:i/>
              </w:rPr>
              <w:t>fått</w:t>
            </w:r>
            <w:r w:rsidRPr="009D4307">
              <w:t xml:space="preserve"> laga kraft.</w:t>
            </w:r>
          </w:p>
        </w:tc>
      </w:tr>
    </w:tbl>
    <w:p w14:paraId="7F6078F7" w14:textId="77777777" w:rsidR="008259BB" w:rsidRDefault="008259BB" w:rsidP="008259BB">
      <w:pPr>
        <w:pStyle w:val="Brdtext"/>
        <w:spacing w:before="230"/>
        <w:jc w:val="center"/>
      </w:pPr>
      <w:r>
        <w:t>16 §</w:t>
      </w:r>
      <w:r>
        <w:rPr>
          <w:rStyle w:val="Fotnotsreferens"/>
        </w:rPr>
        <w:footnoteReference w:id="37"/>
      </w:r>
    </w:p>
    <w:p w14:paraId="330DA274" w14:textId="77777777" w:rsidR="008259BB" w:rsidRDefault="008259BB" w:rsidP="008259BB">
      <w:pPr>
        <w:pStyle w:val="Brdtextmedindrag"/>
      </w:pPr>
      <w:r w:rsidRPr="0062667F">
        <w:t>I fråga om europabolag som har ett sådant förvaltningssystem som avses i artiklarna 39–42 i SE-förordningen (dualistiskt organiserade europa</w:t>
      </w:r>
      <w:r>
        <w:softHyphen/>
      </w:r>
      <w:r w:rsidRPr="0062667F">
        <w:t xml:space="preserve">bolag) gäller följande. </w:t>
      </w:r>
    </w:p>
    <w:p w14:paraId="2D1E0665" w14:textId="77777777" w:rsidR="008259BB" w:rsidRDefault="008259BB" w:rsidP="008259BB">
      <w:pPr>
        <w:pStyle w:val="Brdtextmedindrag"/>
      </w:pPr>
      <w:r w:rsidRPr="0062667F">
        <w:t>Om inte annat följer av SE-förordningen, ska bestämmelserna i aktiebolagslagen (2005:551) och andra författningar om styrelsen eller dess ledamöter tillämpas på ledningsorganet eller dess ledamöter. Detta gäller dock inte bestämmelserna i lagen (1987:1245) om styrelserepre</w:t>
      </w:r>
      <w:r>
        <w:softHyphen/>
      </w:r>
      <w:r w:rsidRPr="0062667F">
        <w:t xml:space="preserve">sentation för de privatanställda. </w:t>
      </w:r>
    </w:p>
    <w:p w14:paraId="73E82AC1" w14:textId="77777777" w:rsidR="008259BB" w:rsidRDefault="008259BB" w:rsidP="008259BB">
      <w:pPr>
        <w:pStyle w:val="Brdtextmedindrag"/>
      </w:pPr>
      <w:r w:rsidRPr="0062667F">
        <w:t xml:space="preserve">Det som sägs i följande bestämmelser i aktiebolagslagen om styrelsen eller dess ledamöter ska tillämpas på tillsynsorganet eller dess ledamöter: </w:t>
      </w:r>
    </w:p>
    <w:p w14:paraId="2CBD14B1" w14:textId="77777777" w:rsidR="008259BB" w:rsidRDefault="008259BB" w:rsidP="008259BB">
      <w:pPr>
        <w:pStyle w:val="Brdtextmedindrag"/>
      </w:pPr>
      <w:r w:rsidRPr="0062667F">
        <w:lastRenderedPageBreak/>
        <w:t>7</w:t>
      </w:r>
      <w:r>
        <w:t> kap.</w:t>
      </w:r>
      <w:r w:rsidRPr="0062667F">
        <w:t xml:space="preserve"> 32, 34 och 35</w:t>
      </w:r>
      <w:r>
        <w:t> §</w:t>
      </w:r>
      <w:r w:rsidRPr="0062667F">
        <w:t xml:space="preserve">§ om upplysningsplikt mot bolagsstämman, </w:t>
      </w:r>
    </w:p>
    <w:p w14:paraId="6CCF9766" w14:textId="77777777" w:rsidR="008259BB" w:rsidRDefault="008259BB" w:rsidP="008259BB">
      <w:pPr>
        <w:pStyle w:val="Brdtextmedindrag"/>
      </w:pPr>
      <w:r w:rsidRPr="0062667F">
        <w:t>7</w:t>
      </w:r>
      <w:r>
        <w:t> kap.</w:t>
      </w:r>
      <w:r w:rsidRPr="0062667F">
        <w:t xml:space="preserve"> 50</w:t>
      </w:r>
      <w:r>
        <w:t> §</w:t>
      </w:r>
      <w:r w:rsidRPr="0062667F">
        <w:t xml:space="preserve"> om styrelsens eller en styrelseledamots talan mot bolagsstämmobeslut, </w:t>
      </w:r>
    </w:p>
    <w:p w14:paraId="72F020BC" w14:textId="77777777" w:rsidR="008259BB" w:rsidRDefault="008259BB" w:rsidP="008259BB">
      <w:pPr>
        <w:pStyle w:val="Brdtextmedindrag"/>
      </w:pPr>
      <w:r w:rsidRPr="0062667F">
        <w:t>7</w:t>
      </w:r>
      <w:r>
        <w:t> kap.</w:t>
      </w:r>
      <w:r w:rsidRPr="0062667F">
        <w:t xml:space="preserve"> 53</w:t>
      </w:r>
      <w:r>
        <w:t> §</w:t>
      </w:r>
      <w:r w:rsidRPr="0062667F">
        <w:t xml:space="preserve"> om styrelsens talan mot bolaget, </w:t>
      </w:r>
    </w:p>
    <w:p w14:paraId="0124AFBB" w14:textId="77777777" w:rsidR="008259BB" w:rsidRDefault="008259BB" w:rsidP="008259BB">
      <w:pPr>
        <w:pStyle w:val="Brdtextmedindrag"/>
      </w:pPr>
      <w:r w:rsidRPr="0062667F">
        <w:t>7</w:t>
      </w:r>
      <w:r>
        <w:t> kap.</w:t>
      </w:r>
      <w:r w:rsidRPr="0062667F">
        <w:t xml:space="preserve"> 54</w:t>
      </w:r>
      <w:r>
        <w:t> §</w:t>
      </w:r>
      <w:r w:rsidRPr="0062667F">
        <w:t xml:space="preserve"> om skiljeförfarande, </w:t>
      </w:r>
    </w:p>
    <w:p w14:paraId="77764DE8" w14:textId="77777777" w:rsidR="008259BB" w:rsidRDefault="008259BB" w:rsidP="008259BB">
      <w:pPr>
        <w:pStyle w:val="Brdtextmedindrag"/>
      </w:pPr>
      <w:r w:rsidRPr="0062667F">
        <w:t>8</w:t>
      </w:r>
      <w:r>
        <w:t> kap.</w:t>
      </w:r>
      <w:r w:rsidRPr="0062667F">
        <w:t xml:space="preserve"> 3</w:t>
      </w:r>
      <w:r>
        <w:t> §</w:t>
      </w:r>
      <w:r w:rsidRPr="0062667F">
        <w:t xml:space="preserve"> om styrelsesupp</w:t>
      </w:r>
      <w:r>
        <w:softHyphen/>
      </w:r>
      <w:r w:rsidRPr="0062667F">
        <w:t xml:space="preserve">leanter, </w:t>
      </w:r>
    </w:p>
    <w:p w14:paraId="1097A73C" w14:textId="77777777" w:rsidR="008259BB" w:rsidRDefault="008259BB" w:rsidP="008259BB">
      <w:pPr>
        <w:pStyle w:val="Brdtextmedindrag"/>
      </w:pPr>
      <w:r w:rsidRPr="0062667F">
        <w:t>8</w:t>
      </w:r>
      <w:r>
        <w:t> kap.</w:t>
      </w:r>
      <w:r w:rsidRPr="0062667F">
        <w:t xml:space="preserve"> 4</w:t>
      </w:r>
      <w:r>
        <w:t> § </w:t>
      </w:r>
      <w:r w:rsidRPr="0062667F">
        <w:t xml:space="preserve">fjärde stycket om delegation av uppgifter, </w:t>
      </w:r>
    </w:p>
    <w:p w14:paraId="24F761AB" w14:textId="77777777" w:rsidR="008259BB" w:rsidRDefault="008259BB" w:rsidP="008259BB">
      <w:pPr>
        <w:pStyle w:val="Brdtextmedindrag"/>
      </w:pPr>
      <w:r w:rsidRPr="0062667F">
        <w:t>8</w:t>
      </w:r>
      <w:r>
        <w:t> kap.</w:t>
      </w:r>
      <w:r w:rsidRPr="0062667F">
        <w:t xml:space="preserve"> 9</w:t>
      </w:r>
      <w:r>
        <w:t> §</w:t>
      </w:r>
      <w:r w:rsidRPr="0062667F">
        <w:t xml:space="preserve"> om bosättningskrav, </w:t>
      </w:r>
    </w:p>
    <w:p w14:paraId="416AB1CA" w14:textId="77777777" w:rsidR="008259BB" w:rsidRDefault="008259BB" w:rsidP="008259BB">
      <w:pPr>
        <w:pStyle w:val="Brdtextmedindrag"/>
      </w:pPr>
      <w:r w:rsidRPr="0062667F">
        <w:t>8</w:t>
      </w:r>
      <w:r>
        <w:t> kap.</w:t>
      </w:r>
      <w:r w:rsidRPr="0062667F">
        <w:t xml:space="preserve"> 10–12</w:t>
      </w:r>
      <w:r>
        <w:t> §</w:t>
      </w:r>
      <w:r w:rsidRPr="0062667F">
        <w:t xml:space="preserve">§ om hinder mot att vara styrelseledamot, </w:t>
      </w:r>
    </w:p>
    <w:p w14:paraId="353375F7" w14:textId="77777777" w:rsidR="008259BB" w:rsidRDefault="008259BB" w:rsidP="008259BB">
      <w:pPr>
        <w:pStyle w:val="Brdtextmedindrag"/>
      </w:pPr>
      <w:r w:rsidRPr="0062667F">
        <w:t>8</w:t>
      </w:r>
      <w:r>
        <w:t> kap.</w:t>
      </w:r>
      <w:r w:rsidRPr="0062667F">
        <w:t xml:space="preserve"> 13</w:t>
      </w:r>
      <w:r>
        <w:t> §</w:t>
      </w:r>
      <w:r w:rsidRPr="0062667F">
        <w:t xml:space="preserve"> första stycket andra meningen om ändringar i styrelsens sammansättning, </w:t>
      </w:r>
    </w:p>
    <w:p w14:paraId="12414792" w14:textId="77777777" w:rsidR="008259BB" w:rsidRDefault="008259BB" w:rsidP="008259BB">
      <w:pPr>
        <w:pStyle w:val="Brdtextmedindrag"/>
      </w:pPr>
      <w:r w:rsidRPr="0062667F">
        <w:t>8</w:t>
      </w:r>
      <w:r>
        <w:t> kap.</w:t>
      </w:r>
      <w:r w:rsidRPr="0062667F">
        <w:t xml:space="preserve"> 14</w:t>
      </w:r>
      <w:r>
        <w:t> §</w:t>
      </w:r>
      <w:r w:rsidRPr="0062667F">
        <w:t xml:space="preserve"> om förtida avgång, </w:t>
      </w:r>
    </w:p>
    <w:p w14:paraId="6D636069" w14:textId="77777777" w:rsidR="008259BB" w:rsidRDefault="008259BB" w:rsidP="008259BB">
      <w:pPr>
        <w:pStyle w:val="Brdtextmedindrag"/>
      </w:pPr>
      <w:r w:rsidRPr="0062667F">
        <w:t>8</w:t>
      </w:r>
      <w:r>
        <w:t> kap.</w:t>
      </w:r>
      <w:r w:rsidRPr="0062667F">
        <w:t xml:space="preserve"> 20</w:t>
      </w:r>
      <w:r>
        <w:t> §</w:t>
      </w:r>
      <w:r w:rsidRPr="0062667F">
        <w:t xml:space="preserve"> första stycket om inträde av suppleant, </w:t>
      </w:r>
    </w:p>
    <w:p w14:paraId="18769B13" w14:textId="77777777" w:rsidR="008259BB" w:rsidRDefault="008259BB" w:rsidP="008259BB">
      <w:pPr>
        <w:pStyle w:val="Brdtextmedindrag"/>
      </w:pPr>
      <w:r w:rsidRPr="0062667F">
        <w:t>8</w:t>
      </w:r>
      <w:r>
        <w:t> kap.</w:t>
      </w:r>
      <w:r w:rsidRPr="0062667F">
        <w:t xml:space="preserve"> 21</w:t>
      </w:r>
      <w:r>
        <w:t> §</w:t>
      </w:r>
      <w:r w:rsidRPr="0062667F">
        <w:t xml:space="preserve"> andra stycket om beslutsunderlag, </w:t>
      </w:r>
    </w:p>
    <w:p w14:paraId="1927F65B" w14:textId="77777777" w:rsidR="008259BB" w:rsidRDefault="008259BB" w:rsidP="008259BB">
      <w:pPr>
        <w:pStyle w:val="Brdtextmedindrag"/>
      </w:pPr>
      <w:r w:rsidRPr="0062667F">
        <w:t>8</w:t>
      </w:r>
      <w:r>
        <w:t> kap.</w:t>
      </w:r>
      <w:r w:rsidRPr="0062667F">
        <w:t xml:space="preserve"> 23</w:t>
      </w:r>
      <w:r>
        <w:t> §</w:t>
      </w:r>
      <w:r w:rsidRPr="0062667F">
        <w:t xml:space="preserve"> om jäv för styrelseledamot, </w:t>
      </w:r>
    </w:p>
    <w:p w14:paraId="2D22BB5B" w14:textId="77777777" w:rsidR="008259BB" w:rsidRDefault="008259BB" w:rsidP="008259BB">
      <w:pPr>
        <w:pStyle w:val="Brdtextmedindrag"/>
      </w:pPr>
      <w:r w:rsidRPr="0062667F">
        <w:t>8</w:t>
      </w:r>
      <w:r>
        <w:t> kap.</w:t>
      </w:r>
      <w:r w:rsidRPr="0062667F">
        <w:t xml:space="preserve"> 23</w:t>
      </w:r>
      <w:r>
        <w:t> </w:t>
      </w:r>
      <w:r w:rsidRPr="0062667F">
        <w:t>a</w:t>
      </w:r>
      <w:r>
        <w:t> §</w:t>
      </w:r>
      <w:r w:rsidRPr="0062667F">
        <w:t xml:space="preserve"> om arvoden och annan ersättning till styrelse</w:t>
      </w:r>
      <w:r>
        <w:softHyphen/>
      </w:r>
      <w:r w:rsidRPr="0062667F">
        <w:t xml:space="preserve">ledamot, </w:t>
      </w:r>
    </w:p>
    <w:p w14:paraId="287A51AD" w14:textId="77777777" w:rsidR="008259BB" w:rsidRDefault="008259BB" w:rsidP="008259BB">
      <w:pPr>
        <w:pStyle w:val="Brdtextmedindrag"/>
      </w:pPr>
      <w:r w:rsidRPr="0062667F">
        <w:t>8</w:t>
      </w:r>
      <w:r>
        <w:t> kap.</w:t>
      </w:r>
      <w:r w:rsidRPr="0062667F">
        <w:t xml:space="preserve"> 24</w:t>
      </w:r>
      <w:r>
        <w:t> </w:t>
      </w:r>
      <w:r w:rsidRPr="0062667F">
        <w:t>och 26</w:t>
      </w:r>
      <w:r>
        <w:t> §</w:t>
      </w:r>
      <w:r w:rsidRPr="0062667F">
        <w:t xml:space="preserve">§ om styrelseprotokoll, </w:t>
      </w:r>
    </w:p>
    <w:p w14:paraId="779C157D" w14:textId="77777777" w:rsidR="008259BB" w:rsidRDefault="008259BB" w:rsidP="008259BB">
      <w:pPr>
        <w:pStyle w:val="Brdtextmedindrag"/>
      </w:pPr>
      <w:r w:rsidRPr="0062667F">
        <w:t>8</w:t>
      </w:r>
      <w:r>
        <w:t> kap.</w:t>
      </w:r>
      <w:r w:rsidRPr="0062667F">
        <w:t xml:space="preserve"> 43</w:t>
      </w:r>
      <w:r>
        <w:t> §</w:t>
      </w:r>
      <w:r w:rsidRPr="0062667F">
        <w:t xml:space="preserve"> om registrering, </w:t>
      </w:r>
    </w:p>
    <w:p w14:paraId="39F14CBA" w14:textId="77777777" w:rsidR="008259BB" w:rsidRDefault="008259BB" w:rsidP="008259BB">
      <w:pPr>
        <w:pStyle w:val="Brdtextmedindrag"/>
      </w:pPr>
      <w:r w:rsidRPr="0062667F">
        <w:t>8</w:t>
      </w:r>
      <w:r>
        <w:t> kap.</w:t>
      </w:r>
      <w:r w:rsidRPr="0062667F">
        <w:t xml:space="preserve"> 45</w:t>
      </w:r>
      <w:r>
        <w:t> §</w:t>
      </w:r>
      <w:r w:rsidRPr="0062667F">
        <w:t xml:space="preserve"> om anmälan av aktieinnehav, </w:t>
      </w:r>
    </w:p>
    <w:p w14:paraId="79196032" w14:textId="77777777" w:rsidR="008259BB" w:rsidRDefault="008259BB" w:rsidP="008259BB">
      <w:pPr>
        <w:pStyle w:val="Brdtextmedindrag"/>
      </w:pPr>
      <w:r w:rsidRPr="0062667F">
        <w:t>8</w:t>
      </w:r>
      <w:r>
        <w:t> kap.</w:t>
      </w:r>
      <w:r w:rsidRPr="0062667F">
        <w:t xml:space="preserve"> 46</w:t>
      </w:r>
      <w:r>
        <w:t> </w:t>
      </w:r>
      <w:r w:rsidRPr="0062667F">
        <w:t>a</w:t>
      </w:r>
      <w:r>
        <w:t> §</w:t>
      </w:r>
      <w:r w:rsidRPr="0062667F">
        <w:t xml:space="preserve"> om arbetsordning, </w:t>
      </w:r>
    </w:p>
    <w:p w14:paraId="5D8C5C31" w14:textId="77777777" w:rsidR="008259BB" w:rsidRDefault="008259BB" w:rsidP="008259BB">
      <w:pPr>
        <w:pStyle w:val="Brdtextmedindrag"/>
      </w:pPr>
      <w:r w:rsidRPr="0062667F">
        <w:t>8</w:t>
      </w:r>
      <w:r>
        <w:t xml:space="preserve"> kap. </w:t>
      </w:r>
      <w:r w:rsidRPr="0062667F">
        <w:t>48</w:t>
      </w:r>
      <w:r>
        <w:t> §</w:t>
      </w:r>
      <w:r w:rsidRPr="0062667F">
        <w:t xml:space="preserve"> om information inför styrelseval, </w:t>
      </w:r>
    </w:p>
    <w:p w14:paraId="6CB9B1B8" w14:textId="77777777" w:rsidR="008259BB" w:rsidRDefault="008259BB" w:rsidP="008259BB">
      <w:pPr>
        <w:pStyle w:val="Brdtextmedindrag"/>
      </w:pPr>
      <w:r w:rsidRPr="0062667F">
        <w:t>9</w:t>
      </w:r>
      <w:r>
        <w:t> kap.</w:t>
      </w:r>
      <w:r w:rsidRPr="0062667F">
        <w:t xml:space="preserve"> 7</w:t>
      </w:r>
      <w:r>
        <w:t> §</w:t>
      </w:r>
      <w:r w:rsidRPr="0062667F">
        <w:t xml:space="preserve"> om tillhandahållande av upplysningar m.m.,</w:t>
      </w:r>
    </w:p>
    <w:p w14:paraId="2AE3CB98" w14:textId="77777777" w:rsidR="008259BB" w:rsidRDefault="008259BB" w:rsidP="008259BB">
      <w:pPr>
        <w:pStyle w:val="Brdtextmedindrag"/>
      </w:pPr>
      <w:r w:rsidRPr="0062667F">
        <w:t>9</w:t>
      </w:r>
      <w:r>
        <w:t> kap.</w:t>
      </w:r>
      <w:r w:rsidRPr="0062667F">
        <w:t xml:space="preserve"> 17</w:t>
      </w:r>
      <w:r>
        <w:t> §</w:t>
      </w:r>
      <w:r w:rsidRPr="0062667F">
        <w:t xml:space="preserve"> om jäv, </w:t>
      </w:r>
    </w:p>
    <w:p w14:paraId="0006417E" w14:textId="77777777" w:rsidR="008259BB" w:rsidRDefault="008259BB" w:rsidP="008259BB">
      <w:pPr>
        <w:pStyle w:val="Brdtextmedindrag"/>
      </w:pPr>
      <w:r w:rsidRPr="0062667F">
        <w:t>9</w:t>
      </w:r>
      <w:r>
        <w:t> kap.</w:t>
      </w:r>
      <w:r w:rsidRPr="0062667F">
        <w:t xml:space="preserve"> 28</w:t>
      </w:r>
      <w:r>
        <w:t> §</w:t>
      </w:r>
      <w:r w:rsidRPr="0062667F">
        <w:t xml:space="preserve"> första stycket om revisionsberättelsen, </w:t>
      </w:r>
    </w:p>
    <w:p w14:paraId="0B0B25E4" w14:textId="77777777" w:rsidR="008259BB" w:rsidRDefault="008259BB" w:rsidP="008259BB">
      <w:pPr>
        <w:pStyle w:val="Brdtextmedindrag"/>
      </w:pPr>
      <w:r w:rsidRPr="0062667F">
        <w:t>9</w:t>
      </w:r>
      <w:r>
        <w:t> kap.</w:t>
      </w:r>
      <w:r w:rsidRPr="0062667F">
        <w:t xml:space="preserve"> 43</w:t>
      </w:r>
      <w:r>
        <w:t> §</w:t>
      </w:r>
      <w:r w:rsidRPr="0062667F">
        <w:t xml:space="preserve"> om revisorns underrättelse om brottsmisstanke, </w:t>
      </w:r>
    </w:p>
    <w:p w14:paraId="45B94843" w14:textId="77777777" w:rsidR="008259BB" w:rsidRDefault="008259BB" w:rsidP="008259BB">
      <w:pPr>
        <w:pStyle w:val="Brdtextmedindrag"/>
      </w:pPr>
      <w:r w:rsidRPr="0062667F">
        <w:t>10</w:t>
      </w:r>
      <w:r>
        <w:t> kap.</w:t>
      </w:r>
      <w:r w:rsidRPr="0062667F">
        <w:t xml:space="preserve"> 10</w:t>
      </w:r>
      <w:r>
        <w:t> §</w:t>
      </w:r>
      <w:r w:rsidRPr="0062667F">
        <w:t xml:space="preserve"> om jäv, </w:t>
      </w:r>
    </w:p>
    <w:p w14:paraId="70160ED1" w14:textId="77777777" w:rsidR="008259BB" w:rsidRDefault="008259BB" w:rsidP="008259BB">
      <w:pPr>
        <w:pStyle w:val="Brdtextmedindrag"/>
      </w:pPr>
      <w:r w:rsidRPr="0062667F">
        <w:t>1</w:t>
      </w:r>
      <w:r>
        <w:t>0 kap.</w:t>
      </w:r>
      <w:r w:rsidRPr="0062667F">
        <w:t xml:space="preserve"> 13</w:t>
      </w:r>
      <w:r>
        <w:t> §</w:t>
      </w:r>
      <w:r w:rsidRPr="0062667F">
        <w:t xml:space="preserve"> om granskningsrapport, </w:t>
      </w:r>
    </w:p>
    <w:p w14:paraId="194365CF" w14:textId="77777777" w:rsidR="008259BB" w:rsidRDefault="008259BB" w:rsidP="008259BB">
      <w:pPr>
        <w:pStyle w:val="Brdtextmedindrag"/>
      </w:pPr>
      <w:r w:rsidRPr="0062667F">
        <w:t>16</w:t>
      </w:r>
      <w:r>
        <w:t> kap.</w:t>
      </w:r>
      <w:r w:rsidRPr="0062667F">
        <w:t xml:space="preserve"> om vissa riktade emissioner m.m., </w:t>
      </w:r>
    </w:p>
    <w:p w14:paraId="49A56FAB" w14:textId="77777777" w:rsidR="008259BB" w:rsidRDefault="008259BB" w:rsidP="008259BB">
      <w:pPr>
        <w:pStyle w:val="Brdtextmedindrag"/>
      </w:pPr>
      <w:r w:rsidRPr="0062667F">
        <w:t>2</w:t>
      </w:r>
      <w:r>
        <w:t>1 kap.</w:t>
      </w:r>
      <w:r w:rsidRPr="0062667F">
        <w:t xml:space="preserve"> om lån från bolaget till aktieägare m.m., </w:t>
      </w:r>
    </w:p>
    <w:p w14:paraId="6AB9D92C" w14:textId="77777777" w:rsidR="008259BB" w:rsidRDefault="008259BB" w:rsidP="008259BB">
      <w:pPr>
        <w:pStyle w:val="Brdtextmedindrag"/>
      </w:pPr>
      <w:r w:rsidRPr="0062667F">
        <w:t>25</w:t>
      </w:r>
      <w:r>
        <w:t> kap.</w:t>
      </w:r>
      <w:r w:rsidRPr="0062667F">
        <w:t xml:space="preserve"> 11</w:t>
      </w:r>
      <w:r>
        <w:t> §</w:t>
      </w:r>
      <w:r w:rsidRPr="0062667F">
        <w:t xml:space="preserve"> om tvångs</w:t>
      </w:r>
      <w:r>
        <w:softHyphen/>
      </w:r>
      <w:r w:rsidRPr="0062667F">
        <w:t xml:space="preserve">likvidation på grund av Bolagsverkets beslut, </w:t>
      </w:r>
    </w:p>
    <w:p w14:paraId="76CD55F5" w14:textId="77777777" w:rsidR="008259BB" w:rsidRDefault="008259BB" w:rsidP="008259BB">
      <w:pPr>
        <w:pStyle w:val="Brdtextmedindrag"/>
      </w:pPr>
      <w:r w:rsidRPr="0062667F">
        <w:t>25</w:t>
      </w:r>
      <w:r>
        <w:t> kap.</w:t>
      </w:r>
      <w:r w:rsidRPr="0062667F">
        <w:t xml:space="preserve"> 45</w:t>
      </w:r>
      <w:r>
        <w:t> §</w:t>
      </w:r>
      <w:r w:rsidRPr="0062667F">
        <w:t xml:space="preserve"> andra och tredje styckena om upphörande av likvidation, </w:t>
      </w:r>
    </w:p>
    <w:p w14:paraId="3E678433" w14:textId="77777777" w:rsidR="008259BB" w:rsidRDefault="008259BB" w:rsidP="008259BB">
      <w:pPr>
        <w:pStyle w:val="Brdtextmedindrag"/>
      </w:pPr>
      <w:r w:rsidRPr="0062667F">
        <w:t>25</w:t>
      </w:r>
      <w:r>
        <w:t> kap.</w:t>
      </w:r>
      <w:r w:rsidRPr="0062667F">
        <w:t xml:space="preserve"> 46</w:t>
      </w:r>
      <w:r>
        <w:t> §</w:t>
      </w:r>
      <w:r w:rsidRPr="0062667F">
        <w:t xml:space="preserve"> om styrelseval efter upphävande av likvidationsbeslut,</w:t>
      </w:r>
      <w:r>
        <w:t xml:space="preserve"> </w:t>
      </w:r>
    </w:p>
    <w:p w14:paraId="24477D75" w14:textId="77777777" w:rsidR="008259BB" w:rsidRDefault="008259BB" w:rsidP="008259BB">
      <w:pPr>
        <w:pStyle w:val="Brdtextmedindrag"/>
      </w:pPr>
      <w:r w:rsidRPr="0062667F">
        <w:t>27</w:t>
      </w:r>
      <w:r>
        <w:t> kap.</w:t>
      </w:r>
      <w:r w:rsidRPr="0062667F">
        <w:t xml:space="preserve"> 6</w:t>
      </w:r>
      <w:r>
        <w:t> §</w:t>
      </w:r>
      <w:r w:rsidRPr="0062667F">
        <w:t xml:space="preserve"> om avregistrering av obehöriga företrädare, och </w:t>
      </w:r>
    </w:p>
    <w:p w14:paraId="65A4BEAE" w14:textId="77777777" w:rsidR="008259BB" w:rsidRDefault="008259BB" w:rsidP="008259BB">
      <w:pPr>
        <w:pStyle w:val="Brdtextmedindrag"/>
      </w:pPr>
      <w:r w:rsidRPr="0062667F">
        <w:t>29</w:t>
      </w:r>
      <w:r>
        <w:t> kap.</w:t>
      </w:r>
      <w:r w:rsidRPr="0062667F">
        <w:t xml:space="preserve"> 1 och 5–14</w:t>
      </w:r>
      <w:r>
        <w:t> §</w:t>
      </w:r>
      <w:r w:rsidRPr="0062667F">
        <w:t xml:space="preserve">§ om skadestånd. </w:t>
      </w:r>
    </w:p>
    <w:tbl>
      <w:tblPr>
        <w:tblW w:w="5000" w:type="pct"/>
        <w:tblCellMar>
          <w:left w:w="125" w:type="dxa"/>
          <w:right w:w="125" w:type="dxa"/>
        </w:tblCellMar>
        <w:tblLook w:val="0000" w:firstRow="0" w:lastRow="0" w:firstColumn="0" w:lastColumn="0" w:noHBand="0" w:noVBand="0"/>
      </w:tblPr>
      <w:tblGrid>
        <w:gridCol w:w="2948"/>
        <w:gridCol w:w="2949"/>
      </w:tblGrid>
      <w:tr w:rsidR="008259BB" w14:paraId="1D69020E" w14:textId="77777777" w:rsidTr="00136126">
        <w:tc>
          <w:tcPr>
            <w:tcW w:w="2500" w:type="pct"/>
            <w:shd w:val="clear" w:color="auto" w:fill="auto"/>
            <w:tcMar>
              <w:left w:w="0" w:type="dxa"/>
            </w:tcMar>
          </w:tcPr>
          <w:p w14:paraId="7C33F67E" w14:textId="77777777" w:rsidR="008259BB" w:rsidRDefault="008259BB" w:rsidP="00136126">
            <w:pPr>
              <w:pStyle w:val="Brdtextmedindrag"/>
            </w:pPr>
            <w:r w:rsidRPr="0062667F">
              <w:t>För dualistiskt organiserade europabolag som driver försäk</w:t>
            </w:r>
            <w:r>
              <w:softHyphen/>
            </w:r>
            <w:r w:rsidRPr="0062667F">
              <w:t>ringsrörelse gäller även 2</w:t>
            </w:r>
            <w:r>
              <w:t> kap.</w:t>
            </w:r>
            <w:r w:rsidRPr="0062667F">
              <w:t xml:space="preserve"> 2</w:t>
            </w:r>
            <w:r>
              <w:t> §</w:t>
            </w:r>
            <w:r w:rsidRPr="0062667F">
              <w:t xml:space="preserve"> </w:t>
            </w:r>
            <w:r>
              <w:t>försäkringsrörelselagen</w:t>
            </w:r>
            <w:r w:rsidRPr="0062667F">
              <w:t xml:space="preserve"> (2010:2043).</w:t>
            </w:r>
          </w:p>
        </w:tc>
        <w:tc>
          <w:tcPr>
            <w:tcW w:w="2500" w:type="pct"/>
            <w:shd w:val="clear" w:color="auto" w:fill="auto"/>
            <w:tcMar>
              <w:right w:w="0" w:type="dxa"/>
            </w:tcMar>
          </w:tcPr>
          <w:p w14:paraId="70844571" w14:textId="3189DCFE" w:rsidR="008259BB" w:rsidRDefault="008259BB" w:rsidP="00136126">
            <w:pPr>
              <w:pStyle w:val="Brdtextmedindrag"/>
            </w:pPr>
            <w:r w:rsidRPr="0062667F">
              <w:t>För dualistiskt organiserade europa</w:t>
            </w:r>
            <w:r>
              <w:softHyphen/>
            </w:r>
            <w:r w:rsidRPr="0062667F">
              <w:t>bolag som driver försäk</w:t>
            </w:r>
            <w:r>
              <w:softHyphen/>
            </w:r>
            <w:r w:rsidRPr="0062667F">
              <w:t>rings</w:t>
            </w:r>
            <w:r>
              <w:softHyphen/>
            </w:r>
            <w:r w:rsidRPr="0062667F">
              <w:t xml:space="preserve">rörelse </w:t>
            </w:r>
            <w:r>
              <w:rPr>
                <w:i/>
              </w:rPr>
              <w:t>som försäkrings</w:t>
            </w:r>
            <w:r w:rsidR="007E43C5">
              <w:rPr>
                <w:i/>
              </w:rPr>
              <w:softHyphen/>
            </w:r>
            <w:r>
              <w:rPr>
                <w:i/>
              </w:rPr>
              <w:t xml:space="preserve">företag </w:t>
            </w:r>
            <w:r w:rsidRPr="0062667F">
              <w:t>gäller även 2</w:t>
            </w:r>
            <w:r>
              <w:t> kap.</w:t>
            </w:r>
            <w:r w:rsidRPr="0062667F">
              <w:t xml:space="preserve"> 2</w:t>
            </w:r>
            <w:r>
              <w:t> §</w:t>
            </w:r>
            <w:r w:rsidRPr="0062667F">
              <w:t xml:space="preserve"> </w:t>
            </w:r>
            <w:r>
              <w:t>försäkringsrörelselagen</w:t>
            </w:r>
            <w:r w:rsidRPr="0062667F">
              <w:t xml:space="preserve"> </w:t>
            </w:r>
            <w:r>
              <w:t>(</w:t>
            </w:r>
            <w:r w:rsidRPr="0062667F">
              <w:t>2010:2043)</w:t>
            </w:r>
            <w:r>
              <w:t>.</w:t>
            </w:r>
            <w:r>
              <w:rPr>
                <w:i/>
              </w:rPr>
              <w:t xml:space="preserve"> För dualistiskt organiserade europabolag som driver tjänstepensions</w:t>
            </w:r>
            <w:r>
              <w:rPr>
                <w:i/>
              </w:rPr>
              <w:softHyphen/>
              <w:t>verksamhet som tjänstepensions</w:t>
            </w:r>
            <w:r>
              <w:rPr>
                <w:i/>
              </w:rPr>
              <w:softHyphen/>
              <w:t>företag gäller även 2 kap.</w:t>
            </w:r>
            <w:r w:rsidRPr="004461FA">
              <w:rPr>
                <w:i/>
              </w:rPr>
              <w:t xml:space="preserve"> </w:t>
            </w:r>
            <w:r>
              <w:rPr>
                <w:i/>
              </w:rPr>
              <w:t>2 §</w:t>
            </w:r>
            <w:r w:rsidRPr="004461FA">
              <w:rPr>
                <w:i/>
              </w:rPr>
              <w:t xml:space="preserve"> </w:t>
            </w:r>
            <w:r>
              <w:rPr>
                <w:i/>
              </w:rPr>
              <w:t>lagen (2019:000) om tjänste</w:t>
            </w:r>
            <w:r>
              <w:rPr>
                <w:i/>
              </w:rPr>
              <w:softHyphen/>
              <w:t>pensions</w:t>
            </w:r>
            <w:r>
              <w:rPr>
                <w:i/>
              </w:rPr>
              <w:softHyphen/>
              <w:t>företag</w:t>
            </w:r>
            <w:r w:rsidRPr="0062667F">
              <w:t>.</w:t>
            </w:r>
          </w:p>
        </w:tc>
      </w:tr>
    </w:tbl>
    <w:p w14:paraId="60808C41" w14:textId="77777777" w:rsidR="008259BB" w:rsidRPr="00811E52" w:rsidRDefault="008259BB" w:rsidP="008259BB">
      <w:pPr>
        <w:pStyle w:val="Slutstreck"/>
      </w:pPr>
      <w:r w:rsidRPr="00811E52">
        <w:t>                      </w:t>
      </w:r>
    </w:p>
    <w:p w14:paraId="3E918A28" w14:textId="77D4B02D" w:rsidR="008259BB" w:rsidRDefault="008259BB" w:rsidP="0008096A">
      <w:pPr>
        <w:pStyle w:val="Brdtextmedindrag"/>
      </w:pPr>
      <w:r>
        <w:t xml:space="preserve">Denna lag träder i kraft den </w:t>
      </w:r>
      <w:r w:rsidRPr="00A638CD">
        <w:t>1</w:t>
      </w:r>
      <w:r>
        <w:t>5</w:t>
      </w:r>
      <w:r w:rsidRPr="00A638CD">
        <w:t xml:space="preserve"> </w:t>
      </w:r>
      <w:r>
        <w:t>december</w:t>
      </w:r>
      <w:r w:rsidRPr="00A638CD">
        <w:t xml:space="preserve"> 2019</w:t>
      </w:r>
      <w:r w:rsidR="00572720">
        <w:t>.</w:t>
      </w:r>
    </w:p>
    <w:p w14:paraId="22CDDC9C" w14:textId="64B4C42D" w:rsidR="008259BB" w:rsidRDefault="008259BB" w:rsidP="009C61A6">
      <w:pPr>
        <w:pStyle w:val="Brdtextmedindrag"/>
      </w:pPr>
    </w:p>
    <w:p w14:paraId="05D6D628" w14:textId="36E926A9" w:rsidR="008259BB" w:rsidRDefault="008259BB" w:rsidP="009C61A6">
      <w:pPr>
        <w:pStyle w:val="Brdtextmedindrag"/>
      </w:pPr>
    </w:p>
    <w:p w14:paraId="2AAEFB42" w14:textId="77777777" w:rsidR="008259BB" w:rsidRDefault="008259BB" w:rsidP="009C61A6">
      <w:pPr>
        <w:pStyle w:val="Brdtextmedindrag"/>
        <w:sectPr w:rsidR="008259BB" w:rsidSect="002734C2">
          <w:headerReference w:type="first" r:id="rId33"/>
          <w:footnotePr>
            <w:numRestart w:val="eachSect"/>
          </w:footnotePr>
          <w:pgSz w:w="9356" w:h="13721" w:code="9"/>
          <w:pgMar w:top="794" w:right="2438" w:bottom="1191" w:left="1021" w:header="0" w:footer="709" w:gutter="0"/>
          <w:cols w:space="708"/>
          <w:titlePg/>
          <w:docGrid w:linePitch="360"/>
        </w:sectPr>
      </w:pPr>
    </w:p>
    <w:p w14:paraId="6A2E17E6" w14:textId="77777777" w:rsidR="008259BB" w:rsidRDefault="008259BB" w:rsidP="00877AFB">
      <w:pPr>
        <w:pStyle w:val="Rubrik2"/>
        <w:spacing w:before="0"/>
        <w:rPr>
          <w:lang w:eastAsia="sv-SE"/>
        </w:rPr>
      </w:pPr>
      <w:bookmarkStart w:id="224" w:name="_Toc11152996"/>
      <w:bookmarkStart w:id="225" w:name="_Toc11166853"/>
      <w:bookmarkStart w:id="226" w:name="_Toc11167389"/>
      <w:bookmarkStart w:id="227" w:name="_Toc11168826"/>
      <w:bookmarkStart w:id="228" w:name="_Toc11845779"/>
      <w:bookmarkStart w:id="229" w:name="_Toc12611578"/>
      <w:bookmarkStart w:id="230" w:name="_Toc12624845"/>
      <w:bookmarkStart w:id="231" w:name="_Toc12627334"/>
      <w:bookmarkStart w:id="232" w:name="_Toc12630224"/>
      <w:bookmarkStart w:id="233" w:name="_Toc12632719"/>
      <w:bookmarkStart w:id="234" w:name="_Toc17902791"/>
      <w:r w:rsidRPr="00877AFB">
        <w:lastRenderedPageBreak/>
        <w:t>Förslag</w:t>
      </w:r>
      <w:r>
        <w:rPr>
          <w:lang w:eastAsia="sv-SE"/>
        </w:rPr>
        <w:t xml:space="preserve"> till lag om ändring i aktiebolagslagen (2005:551)</w:t>
      </w:r>
      <w:bookmarkEnd w:id="224"/>
      <w:bookmarkEnd w:id="225"/>
      <w:bookmarkEnd w:id="226"/>
      <w:bookmarkEnd w:id="227"/>
      <w:bookmarkEnd w:id="228"/>
      <w:bookmarkEnd w:id="229"/>
      <w:bookmarkEnd w:id="230"/>
      <w:bookmarkEnd w:id="231"/>
      <w:bookmarkEnd w:id="232"/>
      <w:bookmarkEnd w:id="233"/>
      <w:bookmarkEnd w:id="234"/>
    </w:p>
    <w:p w14:paraId="0557D05D" w14:textId="77777777" w:rsidR="008259BB" w:rsidRDefault="008259BB" w:rsidP="008259BB">
      <w:pPr>
        <w:pStyle w:val="Brdtext"/>
      </w:pPr>
      <w:r>
        <w:t xml:space="preserve">Härigenom föreskrivs att 27 kap. 1 § </w:t>
      </w:r>
      <w:r>
        <w:rPr>
          <w:lang w:eastAsia="sv-SE"/>
        </w:rPr>
        <w:t>aktiebolagslagen (2005:551)</w:t>
      </w:r>
      <w:r>
        <w:t xml:space="preserve"> ska ha följande lydelse.</w:t>
      </w:r>
    </w:p>
    <w:p w14:paraId="14E1324A" w14:textId="77777777" w:rsidR="008259BB" w:rsidRDefault="008259BB" w:rsidP="008259B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259BB" w14:paraId="67F88145" w14:textId="77777777" w:rsidTr="00136126">
        <w:tc>
          <w:tcPr>
            <w:tcW w:w="2500" w:type="pct"/>
            <w:shd w:val="clear" w:color="auto" w:fill="auto"/>
            <w:tcMar>
              <w:left w:w="0" w:type="dxa"/>
            </w:tcMar>
          </w:tcPr>
          <w:p w14:paraId="1E5304B2" w14:textId="77777777" w:rsidR="008259BB" w:rsidRPr="005B0E77" w:rsidRDefault="008259BB" w:rsidP="00136126">
            <w:pPr>
              <w:pStyle w:val="Brdtext"/>
              <w:rPr>
                <w:i/>
              </w:rPr>
            </w:pPr>
            <w:r w:rsidRPr="005B0E77">
              <w:rPr>
                <w:i/>
              </w:rPr>
              <w:t>Nuvarande lydelse</w:t>
            </w:r>
          </w:p>
        </w:tc>
        <w:tc>
          <w:tcPr>
            <w:tcW w:w="2500" w:type="pct"/>
            <w:shd w:val="clear" w:color="auto" w:fill="auto"/>
            <w:tcMar>
              <w:right w:w="0" w:type="dxa"/>
            </w:tcMar>
          </w:tcPr>
          <w:p w14:paraId="71E7E2E6" w14:textId="77777777" w:rsidR="008259BB" w:rsidRPr="005B0E77" w:rsidRDefault="008259BB" w:rsidP="00136126">
            <w:pPr>
              <w:pStyle w:val="Brdtext"/>
              <w:rPr>
                <w:i/>
              </w:rPr>
            </w:pPr>
            <w:r w:rsidRPr="005B0E77">
              <w:rPr>
                <w:i/>
              </w:rPr>
              <w:t>Föreslagen lydelse</w:t>
            </w:r>
          </w:p>
        </w:tc>
      </w:tr>
    </w:tbl>
    <w:p w14:paraId="43842DAD" w14:textId="77777777" w:rsidR="008259BB" w:rsidRDefault="008259BB" w:rsidP="008259BB">
      <w:pPr>
        <w:pStyle w:val="Brdtext"/>
        <w:spacing w:before="230"/>
        <w:jc w:val="center"/>
        <w:rPr>
          <w:b/>
        </w:rPr>
      </w:pPr>
      <w:r>
        <w:rPr>
          <w:b/>
        </w:rPr>
        <w:t>27 kap.</w:t>
      </w:r>
    </w:p>
    <w:p w14:paraId="40D9181F" w14:textId="77777777" w:rsidR="008259BB" w:rsidRDefault="008259BB" w:rsidP="008259BB">
      <w:pPr>
        <w:pStyle w:val="Brdtext"/>
        <w:jc w:val="center"/>
      </w:pPr>
      <w:r>
        <w:t>1 §</w:t>
      </w:r>
      <w:r>
        <w:rPr>
          <w:rStyle w:val="Fotnotsreferens"/>
        </w:rPr>
        <w:footnoteReference w:id="38"/>
      </w:r>
    </w:p>
    <w:p w14:paraId="637F21AB" w14:textId="77777777" w:rsidR="008259BB" w:rsidRPr="00C62182" w:rsidRDefault="008259BB" w:rsidP="008259BB">
      <w:pPr>
        <w:pStyle w:val="Brdtextmedindrag"/>
      </w:pPr>
      <w:r>
        <w:t>Bolagsverket ska föra ett aktiebolagsregister för registrering enligt denna lag eller annan författning.</w:t>
      </w:r>
    </w:p>
    <w:tbl>
      <w:tblPr>
        <w:tblW w:w="5000" w:type="pct"/>
        <w:tblCellMar>
          <w:left w:w="125" w:type="dxa"/>
          <w:right w:w="125" w:type="dxa"/>
        </w:tblCellMar>
        <w:tblLook w:val="0000" w:firstRow="0" w:lastRow="0" w:firstColumn="0" w:lastColumn="0" w:noHBand="0" w:noVBand="0"/>
      </w:tblPr>
      <w:tblGrid>
        <w:gridCol w:w="2948"/>
        <w:gridCol w:w="2949"/>
      </w:tblGrid>
      <w:tr w:rsidR="008259BB" w14:paraId="1DE2051F" w14:textId="77777777" w:rsidTr="0008096A">
        <w:tc>
          <w:tcPr>
            <w:tcW w:w="2500" w:type="pct"/>
            <w:shd w:val="clear" w:color="auto" w:fill="auto"/>
            <w:tcMar>
              <w:left w:w="0" w:type="dxa"/>
            </w:tcMar>
          </w:tcPr>
          <w:p w14:paraId="1F3B971B" w14:textId="77777777" w:rsidR="008259BB" w:rsidRDefault="008259BB" w:rsidP="00136126">
            <w:pPr>
              <w:pStyle w:val="Brdtextmedindrag"/>
            </w:pPr>
            <w:r>
              <w:t>Av 13 kap. 1 § första stycket lagen (2004:297) om bank- och finansieringsrörelse framgår att bankaktiebolag ska registreras i bankregistret. Av 17 kap. 1 § försäkringsrörelselagen (2010:2043) framgår att försäk</w:t>
            </w:r>
            <w:r>
              <w:softHyphen/>
              <w:t>ringsaktiebolag ska registreras i försäkringsregistret. När det i denna lag hänvisas till aktie</w:t>
            </w:r>
            <w:r>
              <w:softHyphen/>
              <w:t>bolagsregistret, ska hänvis</w:t>
            </w:r>
            <w:r>
              <w:softHyphen/>
              <w:t xml:space="preserve">ningen beträffande bankaktiebolag </w:t>
            </w:r>
            <w:r w:rsidRPr="00CB7800">
              <w:rPr>
                <w:i/>
              </w:rPr>
              <w:t>och</w:t>
            </w:r>
            <w:r>
              <w:t xml:space="preserve"> </w:t>
            </w:r>
            <w:r w:rsidRPr="00410381">
              <w:rPr>
                <w:i/>
              </w:rPr>
              <w:t xml:space="preserve">försäkringsaktiebolag </w:t>
            </w:r>
            <w:r w:rsidRPr="00CF5366">
              <w:t>avse bank</w:t>
            </w:r>
            <w:r w:rsidRPr="00CF5366">
              <w:softHyphen/>
              <w:t>registret</w:t>
            </w:r>
            <w:r w:rsidRPr="00410381">
              <w:rPr>
                <w:i/>
              </w:rPr>
              <w:t xml:space="preserve"> respektive </w:t>
            </w:r>
            <w:r w:rsidRPr="00F37168">
              <w:t>försäkrings</w:t>
            </w:r>
            <w:r w:rsidRPr="00F37168">
              <w:softHyphen/>
              <w:t>registret</w:t>
            </w:r>
            <w:r>
              <w:t>.</w:t>
            </w:r>
          </w:p>
        </w:tc>
        <w:tc>
          <w:tcPr>
            <w:tcW w:w="2500" w:type="pct"/>
            <w:shd w:val="clear" w:color="auto" w:fill="auto"/>
            <w:tcMar>
              <w:right w:w="0" w:type="dxa"/>
            </w:tcMar>
          </w:tcPr>
          <w:p w14:paraId="4C20B58F" w14:textId="77777777" w:rsidR="008259BB" w:rsidRPr="00CC014A" w:rsidRDefault="008259BB" w:rsidP="00136126">
            <w:pPr>
              <w:pStyle w:val="Brdtextmedindrag"/>
              <w:rPr>
                <w:i/>
              </w:rPr>
            </w:pPr>
            <w:r>
              <w:t xml:space="preserve">Av 13 kap. 1 § första stycket lagen (2004:297) om bank- och finansieringsrörelse framgår att bankaktiebolag ska registreras i bankregistret. Av 17 kap. 1 § försäkringsrörelselagen (2010:2043) </w:t>
            </w:r>
            <w:r w:rsidRPr="00CC014A">
              <w:rPr>
                <w:i/>
              </w:rPr>
              <w:t xml:space="preserve">och </w:t>
            </w:r>
            <w:r w:rsidRPr="002C3F0A">
              <w:rPr>
                <w:i/>
              </w:rPr>
              <w:t>1</w:t>
            </w:r>
            <w:r>
              <w:rPr>
                <w:i/>
              </w:rPr>
              <w:t>4 kap.</w:t>
            </w:r>
            <w:r w:rsidRPr="002C3F0A">
              <w:rPr>
                <w:i/>
              </w:rPr>
              <w:t xml:space="preserve"> </w:t>
            </w:r>
            <w:r>
              <w:rPr>
                <w:i/>
              </w:rPr>
              <w:t>2 §</w:t>
            </w:r>
            <w:r w:rsidRPr="002C3F0A">
              <w:rPr>
                <w:i/>
              </w:rPr>
              <w:t xml:space="preserve"> lagen (20</w:t>
            </w:r>
            <w:r>
              <w:rPr>
                <w:i/>
              </w:rPr>
              <w:t>1</w:t>
            </w:r>
            <w:r w:rsidRPr="002C3F0A">
              <w:rPr>
                <w:i/>
              </w:rPr>
              <w:t xml:space="preserve">9:000) om </w:t>
            </w:r>
            <w:r>
              <w:rPr>
                <w:i/>
              </w:rPr>
              <w:t>tjänste</w:t>
            </w:r>
            <w:r>
              <w:rPr>
                <w:i/>
              </w:rPr>
              <w:softHyphen/>
              <w:t>pensionsföretag</w:t>
            </w:r>
            <w:r>
              <w:t xml:space="preserve"> framgår att försäkrings</w:t>
            </w:r>
            <w:r>
              <w:softHyphen/>
              <w:t>aktiebolag</w:t>
            </w:r>
            <w:r>
              <w:rPr>
                <w:i/>
              </w:rPr>
              <w:t xml:space="preserve"> och</w:t>
            </w:r>
            <w:r w:rsidRPr="002C3F0A">
              <w:rPr>
                <w:i/>
              </w:rPr>
              <w:t xml:space="preserve"> tjänste</w:t>
            </w:r>
            <w:r>
              <w:rPr>
                <w:i/>
              </w:rPr>
              <w:softHyphen/>
            </w:r>
            <w:r w:rsidRPr="002C3F0A">
              <w:rPr>
                <w:i/>
              </w:rPr>
              <w:t>pensionsaktiebolag</w:t>
            </w:r>
            <w:r>
              <w:t xml:space="preserve"> ska registreras i försäkringsregistret. När det i denna lag hänvisas till aktie</w:t>
            </w:r>
            <w:r>
              <w:softHyphen/>
              <w:t>bolagsregistret, ska hänvisningen beträffande bank</w:t>
            </w:r>
            <w:r>
              <w:softHyphen/>
              <w:t xml:space="preserve">aktiebolag </w:t>
            </w:r>
            <w:r w:rsidRPr="00CF5366">
              <w:t>avse bankregistret</w:t>
            </w:r>
            <w:r>
              <w:rPr>
                <w:i/>
              </w:rPr>
              <w:t xml:space="preserve"> och hänvisningen beträffande </w:t>
            </w:r>
            <w:r w:rsidRPr="00410381">
              <w:rPr>
                <w:i/>
              </w:rPr>
              <w:t>försäk</w:t>
            </w:r>
            <w:r>
              <w:rPr>
                <w:i/>
              </w:rPr>
              <w:softHyphen/>
            </w:r>
            <w:r w:rsidRPr="00410381">
              <w:rPr>
                <w:i/>
              </w:rPr>
              <w:t>rings</w:t>
            </w:r>
            <w:r>
              <w:rPr>
                <w:i/>
              </w:rPr>
              <w:softHyphen/>
            </w:r>
            <w:r w:rsidRPr="00410381">
              <w:rPr>
                <w:i/>
              </w:rPr>
              <w:t>aktiebolag</w:t>
            </w:r>
            <w:r w:rsidRPr="00CB7800">
              <w:rPr>
                <w:i/>
              </w:rPr>
              <w:t xml:space="preserve"> och tjänste</w:t>
            </w:r>
            <w:r>
              <w:rPr>
                <w:i/>
              </w:rPr>
              <w:softHyphen/>
            </w:r>
            <w:r w:rsidRPr="00CB7800">
              <w:rPr>
                <w:i/>
              </w:rPr>
              <w:t>pensionsaktiebolag</w:t>
            </w:r>
            <w:r w:rsidRPr="00410381">
              <w:rPr>
                <w:i/>
              </w:rPr>
              <w:t xml:space="preserve"> avse </w:t>
            </w:r>
            <w:r w:rsidRPr="00F37168">
              <w:t>försäk</w:t>
            </w:r>
            <w:r w:rsidRPr="00F37168">
              <w:softHyphen/>
              <w:t>ringsregistret</w:t>
            </w:r>
            <w:r>
              <w:t>.</w:t>
            </w:r>
          </w:p>
        </w:tc>
      </w:tr>
    </w:tbl>
    <w:p w14:paraId="02EB2565" w14:textId="77777777" w:rsidR="008259BB" w:rsidRDefault="008259BB" w:rsidP="008259BB">
      <w:pPr>
        <w:pStyle w:val="Brdtextmedindrag"/>
      </w:pPr>
      <w:r>
        <w:t>I fråga om registrering i aktiebolagsregistret av redovisnings- och revisionshandlingar gäller bestämmelserna i tillämplig lag om års</w:t>
      </w:r>
      <w:r>
        <w:softHyphen/>
        <w:t>redovisning i stället för bestämmelserna i detta kapitel.</w:t>
      </w:r>
    </w:p>
    <w:p w14:paraId="120650D6" w14:textId="77777777" w:rsidR="008259BB" w:rsidRPr="00811E52" w:rsidRDefault="008259BB" w:rsidP="008259BB">
      <w:pPr>
        <w:pStyle w:val="Slutstreck"/>
      </w:pPr>
      <w:r w:rsidRPr="00811E52">
        <w:t>                      </w:t>
      </w:r>
    </w:p>
    <w:p w14:paraId="1757DD9D" w14:textId="77777777" w:rsidR="008259BB" w:rsidRDefault="008259BB" w:rsidP="0008096A">
      <w:pPr>
        <w:pStyle w:val="Brdtextmedindrag"/>
      </w:pPr>
      <w:r>
        <w:t>Denna lag träder i kraft den 15 december 2019.</w:t>
      </w:r>
    </w:p>
    <w:p w14:paraId="297CFE75" w14:textId="3E596D77" w:rsidR="008259BB" w:rsidRDefault="008259BB" w:rsidP="009C61A6">
      <w:pPr>
        <w:pStyle w:val="Brdtextmedindrag"/>
      </w:pPr>
    </w:p>
    <w:p w14:paraId="07C95363" w14:textId="71EC3459" w:rsidR="008259BB" w:rsidRDefault="008259BB" w:rsidP="009C61A6">
      <w:pPr>
        <w:pStyle w:val="Brdtextmedindrag"/>
      </w:pPr>
    </w:p>
    <w:p w14:paraId="58690ED3" w14:textId="77777777" w:rsidR="008259BB" w:rsidRDefault="008259BB" w:rsidP="009C61A6">
      <w:pPr>
        <w:pStyle w:val="Brdtextmedindrag"/>
        <w:sectPr w:rsidR="008259BB" w:rsidSect="002734C2">
          <w:headerReference w:type="first" r:id="rId34"/>
          <w:footnotePr>
            <w:numRestart w:val="eachSect"/>
          </w:footnotePr>
          <w:pgSz w:w="9356" w:h="13721" w:code="9"/>
          <w:pgMar w:top="794" w:right="2438" w:bottom="1191" w:left="1021" w:header="0" w:footer="709" w:gutter="0"/>
          <w:cols w:space="708"/>
          <w:titlePg/>
          <w:docGrid w:linePitch="360"/>
        </w:sectPr>
      </w:pPr>
    </w:p>
    <w:p w14:paraId="318E54F9" w14:textId="77777777" w:rsidR="00136126" w:rsidRPr="00736EF4" w:rsidRDefault="00136126" w:rsidP="00877AFB">
      <w:pPr>
        <w:pStyle w:val="Rubrik2"/>
        <w:spacing w:before="0"/>
      </w:pPr>
      <w:bookmarkStart w:id="235" w:name="_Toc11152997"/>
      <w:bookmarkStart w:id="236" w:name="_Toc11166854"/>
      <w:bookmarkStart w:id="237" w:name="_Toc11167390"/>
      <w:bookmarkStart w:id="238" w:name="_Toc11168827"/>
      <w:bookmarkStart w:id="239" w:name="_Toc11845780"/>
      <w:bookmarkStart w:id="240" w:name="_Toc12611579"/>
      <w:bookmarkStart w:id="241" w:name="_Toc12624846"/>
      <w:bookmarkStart w:id="242" w:name="_Toc12627335"/>
      <w:bookmarkStart w:id="243" w:name="_Toc12630225"/>
      <w:bookmarkStart w:id="244" w:name="_Toc12632720"/>
      <w:bookmarkStart w:id="245" w:name="_Toc17902792"/>
      <w:r w:rsidRPr="00877AFB">
        <w:lastRenderedPageBreak/>
        <w:t>Förslag</w:t>
      </w:r>
      <w:r w:rsidRPr="00736EF4">
        <w:t xml:space="preserve"> till lag om ändring i lagen (2006:531) om särskild tillsyn över finansiella konglomerat</w:t>
      </w:r>
      <w:bookmarkEnd w:id="235"/>
      <w:bookmarkEnd w:id="236"/>
      <w:bookmarkEnd w:id="237"/>
      <w:bookmarkEnd w:id="238"/>
      <w:bookmarkEnd w:id="239"/>
      <w:bookmarkEnd w:id="240"/>
      <w:bookmarkEnd w:id="241"/>
      <w:bookmarkEnd w:id="242"/>
      <w:bookmarkEnd w:id="243"/>
      <w:bookmarkEnd w:id="244"/>
      <w:bookmarkEnd w:id="245"/>
    </w:p>
    <w:p w14:paraId="3C5EB1E5" w14:textId="77777777" w:rsidR="00136126" w:rsidRPr="00736EF4" w:rsidRDefault="00136126" w:rsidP="00136126">
      <w:pPr>
        <w:pStyle w:val="Brdtext"/>
      </w:pPr>
      <w:r w:rsidRPr="00736EF4">
        <w:t>Härigenom föreskrivs att 1 kap. 1 och 3 §§, 2 kap. 1 §, 3 kap. 3 §, 4 kap. 2 och 4 §§, 5 kap. 2, 4, 6 och 12–14 §§, 6 kap. 1, 7, 8 och 10 §§, 7 kap. 1 och 4 §§ och 8 kap. 1, 3 och 4 §§</w:t>
      </w:r>
      <w:r w:rsidRPr="00736EF4" w:rsidDel="000D69D0">
        <w:t xml:space="preserve"> </w:t>
      </w:r>
      <w:r w:rsidRPr="00736EF4">
        <w:t>lagen (2006:531) om särskild tillsyn över finansiella konglomerat ska ha följande lydelse</w:t>
      </w:r>
    </w:p>
    <w:p w14:paraId="17DB6514" w14:textId="77777777" w:rsidR="00136126" w:rsidRPr="00736EF4"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136126" w14:paraId="4F699075" w14:textId="77777777" w:rsidTr="00136126">
        <w:tc>
          <w:tcPr>
            <w:tcW w:w="2500" w:type="pct"/>
            <w:tcMar>
              <w:left w:w="0" w:type="dxa"/>
            </w:tcMar>
          </w:tcPr>
          <w:p w14:paraId="56C15D4C" w14:textId="77777777" w:rsidR="00136126" w:rsidRPr="00736EF4" w:rsidRDefault="00136126" w:rsidP="00136126">
            <w:pPr>
              <w:pStyle w:val="Brdtext"/>
              <w:rPr>
                <w:i/>
              </w:rPr>
            </w:pPr>
            <w:r w:rsidRPr="00736EF4">
              <w:rPr>
                <w:i/>
              </w:rPr>
              <w:t>Nuvarande lydelse</w:t>
            </w:r>
          </w:p>
        </w:tc>
        <w:tc>
          <w:tcPr>
            <w:tcW w:w="2500" w:type="pct"/>
            <w:tcMar>
              <w:right w:w="0" w:type="dxa"/>
            </w:tcMar>
          </w:tcPr>
          <w:p w14:paraId="53250CD1" w14:textId="77777777" w:rsidR="00136126" w:rsidRPr="00736EF4" w:rsidRDefault="00136126" w:rsidP="00136126">
            <w:pPr>
              <w:pStyle w:val="Brdtext"/>
              <w:rPr>
                <w:i/>
              </w:rPr>
            </w:pPr>
            <w:r w:rsidRPr="00736EF4">
              <w:rPr>
                <w:i/>
              </w:rPr>
              <w:t>Föreslagen lydelse</w:t>
            </w:r>
          </w:p>
        </w:tc>
      </w:tr>
    </w:tbl>
    <w:p w14:paraId="1FD7ACE0" w14:textId="77777777" w:rsidR="00136126" w:rsidRPr="00736EF4" w:rsidRDefault="00136126" w:rsidP="00136126">
      <w:pPr>
        <w:pStyle w:val="Brdtext"/>
        <w:spacing w:before="230"/>
        <w:jc w:val="center"/>
        <w:rPr>
          <w:b/>
        </w:rPr>
      </w:pPr>
      <w:r w:rsidRPr="00736EF4">
        <w:rPr>
          <w:b/>
        </w:rPr>
        <w:t>1 kap.</w:t>
      </w:r>
    </w:p>
    <w:p w14:paraId="300FD515" w14:textId="77777777" w:rsidR="00136126" w:rsidRPr="00736EF4" w:rsidRDefault="00136126" w:rsidP="00136126">
      <w:pPr>
        <w:pStyle w:val="Brdtext"/>
        <w:jc w:val="center"/>
      </w:pPr>
      <w:r w:rsidRPr="00736EF4">
        <w:t>1 §</w:t>
      </w:r>
    </w:p>
    <w:p w14:paraId="6A6E59F2" w14:textId="77777777" w:rsidR="00136126" w:rsidRPr="00736EF4" w:rsidRDefault="00136126" w:rsidP="00136126">
      <w:pPr>
        <w:pStyle w:val="Brdtextmedindrag"/>
      </w:pPr>
      <w:r w:rsidRPr="00736EF4">
        <w:t>Denna lag innehåller bestämmelser om särskild tillsyn över finansiella konglomerat. Vad som avses med finansiella konglomerat framgår av 2 kap.</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29AB9C4E" w14:textId="77777777" w:rsidTr="00136126">
        <w:tc>
          <w:tcPr>
            <w:tcW w:w="2500" w:type="pct"/>
            <w:tcMar>
              <w:left w:w="0" w:type="dxa"/>
            </w:tcMar>
          </w:tcPr>
          <w:p w14:paraId="267D9885" w14:textId="77777777" w:rsidR="00136126" w:rsidRPr="00736EF4" w:rsidRDefault="00136126" w:rsidP="00136126">
            <w:pPr>
              <w:pStyle w:val="Brdtextmedindrag"/>
            </w:pPr>
            <w:r w:rsidRPr="00736EF4">
              <w:t xml:space="preserve">Bestämmelser i denna lag </w:t>
            </w:r>
            <w:r w:rsidRPr="00736EF4">
              <w:rPr>
                <w:i/>
              </w:rPr>
              <w:t>skall</w:t>
            </w:r>
            <w:r w:rsidRPr="00736EF4">
              <w:t xml:space="preserve"> enligt 3 kap. 3 § i vissa fall också tillämpas på institut </w:t>
            </w:r>
            <w:r w:rsidRPr="00736EF4">
              <w:rPr>
                <w:i/>
              </w:rPr>
              <w:t>och</w:t>
            </w:r>
            <w:r w:rsidRPr="00736EF4">
              <w:t xml:space="preserve"> försäk</w:t>
            </w:r>
            <w:r>
              <w:softHyphen/>
            </w:r>
            <w:r w:rsidRPr="00736EF4">
              <w:t>ringsföretag.</w:t>
            </w:r>
          </w:p>
        </w:tc>
        <w:tc>
          <w:tcPr>
            <w:tcW w:w="2500" w:type="pct"/>
            <w:tcMar>
              <w:right w:w="0" w:type="dxa"/>
            </w:tcMar>
          </w:tcPr>
          <w:p w14:paraId="3B50E69B" w14:textId="77777777" w:rsidR="00136126" w:rsidRPr="00736EF4" w:rsidRDefault="00136126" w:rsidP="00136126">
            <w:pPr>
              <w:pStyle w:val="Brdtextmedindrag"/>
            </w:pPr>
            <w:r w:rsidRPr="00736EF4">
              <w:t xml:space="preserve">Bestämmelser i denna lag </w:t>
            </w:r>
            <w:r w:rsidRPr="00736EF4">
              <w:rPr>
                <w:i/>
              </w:rPr>
              <w:t>ska</w:t>
            </w:r>
            <w:r w:rsidRPr="00736EF4">
              <w:t xml:space="preserve"> enligt 3 kap. 3 § i vissa fall också tillämpas på institut</w:t>
            </w:r>
            <w:r w:rsidRPr="00736EF4">
              <w:rPr>
                <w:i/>
              </w:rPr>
              <w:t>,</w:t>
            </w:r>
            <w:r w:rsidRPr="00736EF4">
              <w:t xml:space="preserve"> försäk</w:t>
            </w:r>
            <w:r>
              <w:softHyphen/>
            </w:r>
            <w:r w:rsidRPr="00736EF4">
              <w:t xml:space="preserve">ringsföretag </w:t>
            </w:r>
            <w:r w:rsidRPr="00736EF4">
              <w:rPr>
                <w:i/>
              </w:rPr>
              <w:t>och</w:t>
            </w:r>
            <w:r w:rsidRPr="00736EF4">
              <w:t xml:space="preserve"> </w:t>
            </w:r>
            <w:r w:rsidRPr="00736EF4">
              <w:rPr>
                <w:i/>
              </w:rPr>
              <w:t>tjänstepensions</w:t>
            </w:r>
            <w:r>
              <w:rPr>
                <w:i/>
              </w:rPr>
              <w:softHyphen/>
            </w:r>
            <w:r w:rsidRPr="00736EF4">
              <w:rPr>
                <w:i/>
              </w:rPr>
              <w:t>företag</w:t>
            </w:r>
            <w:r w:rsidRPr="00736EF4">
              <w:t>.</w:t>
            </w:r>
          </w:p>
        </w:tc>
      </w:tr>
    </w:tbl>
    <w:p w14:paraId="37982791" w14:textId="77777777" w:rsidR="00136126" w:rsidRPr="00736EF4" w:rsidRDefault="00136126" w:rsidP="00136126">
      <w:pPr>
        <w:pStyle w:val="Brdtextmedindrag"/>
      </w:pPr>
      <w:r w:rsidRPr="00736EF4">
        <w:t>För ett beslut om tillämpning av vissa bestämmelser i 2 och 3 kap. krävs att Finansinspektionen enligt 6 kap. 2 § första stycket har kommit överens med utländska relevanta behöriga myndigheter om beslutets innehåll.</w:t>
      </w:r>
    </w:p>
    <w:p w14:paraId="6332A73C" w14:textId="77777777" w:rsidR="00136126" w:rsidRPr="00736EF4" w:rsidRDefault="00136126" w:rsidP="00136126">
      <w:pPr>
        <w:pStyle w:val="Brdtextmedindrag"/>
      </w:pPr>
    </w:p>
    <w:p w14:paraId="2946A687" w14:textId="77777777" w:rsidR="00136126" w:rsidRPr="00736EF4" w:rsidRDefault="00136126" w:rsidP="00136126">
      <w:pPr>
        <w:pStyle w:val="Brdtext"/>
        <w:jc w:val="center"/>
      </w:pPr>
      <w:r w:rsidRPr="00736EF4">
        <w:t>3 §</w:t>
      </w:r>
      <w:r>
        <w:rPr>
          <w:rStyle w:val="Fotnotsreferens"/>
          <w:rFonts w:eastAsiaTheme="majorEastAsia"/>
        </w:rPr>
        <w:footnoteReference w:id="39"/>
      </w:r>
    </w:p>
    <w:p w14:paraId="166F5AF1" w14:textId="77777777" w:rsidR="00136126" w:rsidRPr="00736EF4" w:rsidRDefault="00136126" w:rsidP="00136126">
      <w:pPr>
        <w:pStyle w:val="Brdtextmedindrag"/>
      </w:pPr>
      <w:r w:rsidRPr="00736EF4">
        <w:t xml:space="preserve">I denna lag betyder </w:t>
      </w:r>
    </w:p>
    <w:p w14:paraId="4900977B" w14:textId="77777777" w:rsidR="00136126" w:rsidRPr="00736EF4" w:rsidRDefault="00136126" w:rsidP="00136126">
      <w:pPr>
        <w:pStyle w:val="Brdtextmedindrag"/>
      </w:pPr>
      <w:r w:rsidRPr="00736EF4">
        <w:t>1. </w:t>
      </w:r>
      <w:r w:rsidRPr="00736EF4">
        <w:rPr>
          <w:i/>
        </w:rPr>
        <w:t>AIF-förvaltare</w:t>
      </w:r>
      <w:r w:rsidRPr="00B074BD">
        <w:t>:</w:t>
      </w:r>
      <w:r w:rsidRPr="00736EF4">
        <w:t xml:space="preserve"> en svensk förvaltare av alternativa investeringsfonder enligt 1</w:t>
      </w:r>
      <w:r>
        <w:t> </w:t>
      </w:r>
      <w:r w:rsidRPr="00736EF4">
        <w:t>kap. 3</w:t>
      </w:r>
      <w:r>
        <w:t> </w:t>
      </w:r>
      <w:r w:rsidRPr="00736EF4">
        <w:t>§ lagen (2013:561) om förvaltare av alternativa investe</w:t>
      </w:r>
      <w:r>
        <w:softHyphen/>
      </w:r>
      <w:r w:rsidRPr="00736EF4">
        <w:t>ringsfonder,</w:t>
      </w:r>
    </w:p>
    <w:p w14:paraId="36C031E9" w14:textId="77777777" w:rsidR="00136126" w:rsidRPr="00736EF4" w:rsidRDefault="00136126" w:rsidP="00136126">
      <w:pPr>
        <w:pStyle w:val="Brdtextmedindrag"/>
      </w:pPr>
      <w:r w:rsidRPr="00736EF4">
        <w:t>2. </w:t>
      </w:r>
      <w:r w:rsidRPr="00736EF4">
        <w:rPr>
          <w:i/>
        </w:rPr>
        <w:t>anknutet företag</w:t>
      </w:r>
      <w:r w:rsidRPr="00B074BD">
        <w:t>:</w:t>
      </w:r>
      <w:r w:rsidRPr="00736EF4">
        <w:t xml:space="preserve"> ett svenskt eller utländskt företag vars huvudsakliga verksamhet är att äga eller förvalta fast egendom, tillhandahålla data</w:t>
      </w:r>
      <w:r>
        <w:softHyphen/>
      </w:r>
      <w:r w:rsidRPr="00736EF4">
        <w:t>tjänster eller driva annan liknande verksamhet som har samband med den huvudsakliga verksamheten i ett eller flera kreditinstitut, värdepappers</w:t>
      </w:r>
      <w:r>
        <w:softHyphen/>
      </w:r>
      <w:r w:rsidRPr="00736EF4">
        <w:t>bolag eller motsvarande utländska företag,</w:t>
      </w:r>
    </w:p>
    <w:p w14:paraId="06478486" w14:textId="77777777" w:rsidR="00136126" w:rsidRPr="00736EF4" w:rsidRDefault="00136126" w:rsidP="00136126">
      <w:pPr>
        <w:pStyle w:val="Brdtextmedindrag"/>
      </w:pPr>
      <w:r w:rsidRPr="00736EF4">
        <w:t>3. </w:t>
      </w:r>
      <w:r w:rsidRPr="00736EF4">
        <w:rPr>
          <w:i/>
        </w:rPr>
        <w:t>behörig myndighet</w:t>
      </w:r>
      <w:r w:rsidRPr="00B074BD">
        <w:t>:</w:t>
      </w:r>
      <w:r w:rsidRPr="00736EF4">
        <w:t xml:space="preserve"> Finansinspektionen eller någon annan myndighet inom EES som utövar tillsyn, individuellt eller på gruppnivå, över ett reglerat företag med huvudkontor inom EES,</w:t>
      </w:r>
    </w:p>
    <w:p w14:paraId="00B3CA19" w14:textId="77777777" w:rsidR="00136126" w:rsidRPr="00736EF4" w:rsidRDefault="00136126" w:rsidP="00136126">
      <w:pPr>
        <w:pStyle w:val="Brdtextmedindrag"/>
      </w:pPr>
      <w:r w:rsidRPr="00736EF4">
        <w:t>4. </w:t>
      </w:r>
      <w:r w:rsidRPr="00736EF4">
        <w:rPr>
          <w:i/>
        </w:rPr>
        <w:t>blandat finansiellt holdingföretag</w:t>
      </w:r>
      <w:r w:rsidRPr="00B074BD">
        <w:t>:</w:t>
      </w:r>
      <w:r w:rsidRPr="00736EF4">
        <w:t xml:space="preserve"> ett moderföretag som inte är ett reglerat företag och som tillsammans med sina dotterföretag, varav minst ett är ett reglerat företag med huvudkontor inom EES, och andra företag utgör ett finansiellt konglomerat,</w:t>
      </w:r>
    </w:p>
    <w:p w14:paraId="0C5CC427" w14:textId="77777777" w:rsidR="00136126" w:rsidRPr="00736EF4" w:rsidRDefault="00136126" w:rsidP="00136126">
      <w:pPr>
        <w:pStyle w:val="Brdtextmedindrag"/>
      </w:pPr>
      <w:r w:rsidRPr="00736EF4">
        <w:t>5. </w:t>
      </w:r>
      <w:r w:rsidRPr="00736EF4">
        <w:rPr>
          <w:i/>
        </w:rPr>
        <w:t>EES</w:t>
      </w:r>
      <w:r w:rsidRPr="00B074BD">
        <w:t>:</w:t>
      </w:r>
      <w:r w:rsidRPr="00736EF4">
        <w:t xml:space="preserve"> Europeiska ekonomiska samarbetsområdet,</w:t>
      </w:r>
    </w:p>
    <w:p w14:paraId="5DDDBFF1" w14:textId="77777777" w:rsidR="00136126" w:rsidRPr="00736EF4" w:rsidRDefault="00136126" w:rsidP="00136126">
      <w:pPr>
        <w:pStyle w:val="Brdtextmedindrag"/>
      </w:pPr>
      <w:r w:rsidRPr="00736EF4">
        <w:t>6. </w:t>
      </w:r>
      <w:r w:rsidRPr="00736EF4">
        <w:rPr>
          <w:i/>
        </w:rPr>
        <w:t>finansiellt institut</w:t>
      </w:r>
      <w:r w:rsidRPr="00B074BD">
        <w:t>:</w:t>
      </w:r>
      <w:r w:rsidRPr="00736EF4">
        <w:t xml:space="preserve"> ett företag som inte är ett kreditinstitut, värde</w:t>
      </w:r>
      <w:r>
        <w:softHyphen/>
      </w:r>
      <w:r w:rsidRPr="00736EF4">
        <w:t>pappersbolag, fondbolag, eller AIF-förvaltare eller motsvarande utländskt företag och vars huvudsakliga verksamhet är att</w:t>
      </w:r>
    </w:p>
    <w:p w14:paraId="1F19799A" w14:textId="77777777" w:rsidR="00136126" w:rsidRPr="00736EF4" w:rsidRDefault="00136126" w:rsidP="00136126">
      <w:pPr>
        <w:pStyle w:val="Brdtextmedindrag"/>
      </w:pPr>
      <w:r w:rsidRPr="00736EF4">
        <w:t>a) förvärva aktier eller andelar,</w:t>
      </w:r>
    </w:p>
    <w:p w14:paraId="2F5ABA1A" w14:textId="77777777" w:rsidR="00136126" w:rsidRPr="00736EF4" w:rsidRDefault="00136126" w:rsidP="00136126">
      <w:pPr>
        <w:pStyle w:val="Brdtextmedindrag"/>
      </w:pPr>
      <w:r w:rsidRPr="00736EF4">
        <w:lastRenderedPageBreak/>
        <w:t>b) driva en eller flera av de verksamheter som anges i 7</w:t>
      </w:r>
      <w:r>
        <w:t> </w:t>
      </w:r>
      <w:r w:rsidRPr="00736EF4">
        <w:t>kap. 1</w:t>
      </w:r>
      <w:r>
        <w:t> </w:t>
      </w:r>
      <w:r w:rsidRPr="00736EF4">
        <w:t>§ andra stycket</w:t>
      </w:r>
      <w:r>
        <w:t> </w:t>
      </w:r>
      <w:r w:rsidRPr="00736EF4">
        <w:t>2–10, 12 och 15 lagen (2004:297) om bank- och finansierings</w:t>
      </w:r>
      <w:r>
        <w:softHyphen/>
      </w:r>
      <w:r w:rsidRPr="00736EF4">
        <w:t>rörelse utan att vara tillståndspliktigt enligt 2</w:t>
      </w:r>
      <w:r>
        <w:t> </w:t>
      </w:r>
      <w:r w:rsidRPr="00736EF4">
        <w:t>kap. 1</w:t>
      </w:r>
      <w:r>
        <w:t> </w:t>
      </w:r>
      <w:r w:rsidRPr="00736EF4">
        <w:t>§ samma lag, eller</w:t>
      </w:r>
    </w:p>
    <w:p w14:paraId="46A230EA" w14:textId="77777777" w:rsidR="00136126" w:rsidRPr="00736EF4" w:rsidRDefault="00136126" w:rsidP="00136126">
      <w:pPr>
        <w:pStyle w:val="Brdtextmedindrag"/>
      </w:pPr>
      <w:r w:rsidRPr="00736EF4">
        <w:t>c) driva värdepappersrörelse utan att vara tillståndspliktigt enligt 2</w:t>
      </w:r>
      <w:r>
        <w:t> </w:t>
      </w:r>
      <w:r w:rsidRPr="00736EF4">
        <w:t>kap. 1</w:t>
      </w:r>
      <w:r>
        <w:t> </w:t>
      </w:r>
      <w:r w:rsidRPr="00736EF4">
        <w:t>§ lagen (2007:528) om värdepappersmarknaden,</w:t>
      </w:r>
    </w:p>
    <w:p w14:paraId="573B670F" w14:textId="77777777" w:rsidR="00136126" w:rsidRPr="00736EF4" w:rsidRDefault="00136126" w:rsidP="00136126">
      <w:pPr>
        <w:pStyle w:val="Brdtextmedindrag"/>
      </w:pPr>
      <w:r w:rsidRPr="00736EF4">
        <w:t>7. </w:t>
      </w:r>
      <w:r w:rsidRPr="00736EF4">
        <w:rPr>
          <w:i/>
        </w:rPr>
        <w:t>finansiell sektor</w:t>
      </w:r>
      <w:r w:rsidRPr="00B074BD">
        <w:t>:</w:t>
      </w:r>
      <w:r w:rsidRPr="00736EF4">
        <w:t xml:space="preserve"> ett eller flera av följande företag</w:t>
      </w:r>
    </w:p>
    <w:p w14:paraId="1CED936D" w14:textId="77777777" w:rsidR="00136126" w:rsidRDefault="00136126" w:rsidP="00136126">
      <w:pPr>
        <w:pStyle w:val="Brdtextmedindrag"/>
      </w:pPr>
      <w:r w:rsidRPr="00736EF4">
        <w:t>a) kreditinstitut, värdepappersbolag, fondbolag, AIF-förvaltare eller motsvarande utländska företag samt finansiella institut och anknutna företag (bank- och värdepapperssektorn),</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115FEA02" w14:textId="77777777" w:rsidTr="00136126">
        <w:tc>
          <w:tcPr>
            <w:tcW w:w="2500" w:type="pct"/>
            <w:tcMar>
              <w:left w:w="0" w:type="dxa"/>
            </w:tcMar>
          </w:tcPr>
          <w:p w14:paraId="613D826E" w14:textId="77777777" w:rsidR="00136126" w:rsidRDefault="00136126" w:rsidP="00136126">
            <w:pPr>
              <w:pStyle w:val="Brdtextmedindrag"/>
            </w:pPr>
            <w:r w:rsidRPr="00736EF4">
              <w:t>b) försäkringsföretag eller mot</w:t>
            </w:r>
            <w:r>
              <w:softHyphen/>
            </w:r>
            <w:r w:rsidRPr="00736EF4">
              <w:t>svarande utländska företag, försäk</w:t>
            </w:r>
            <w:r>
              <w:softHyphen/>
            </w:r>
            <w:r w:rsidRPr="00736EF4">
              <w:t xml:space="preserve">ringsholdingföretag </w:t>
            </w:r>
            <w:r w:rsidRPr="00736EF4">
              <w:rPr>
                <w:i/>
              </w:rPr>
              <w:t>och</w:t>
            </w:r>
            <w:r w:rsidRPr="00736EF4">
              <w:t xml:space="preserve"> special</w:t>
            </w:r>
            <w:r>
              <w:softHyphen/>
            </w:r>
            <w:r w:rsidRPr="00736EF4">
              <w:t>företag (försäkringssektorn), och</w:t>
            </w:r>
          </w:p>
        </w:tc>
        <w:tc>
          <w:tcPr>
            <w:tcW w:w="2500" w:type="pct"/>
            <w:tcMar>
              <w:right w:w="0" w:type="dxa"/>
            </w:tcMar>
          </w:tcPr>
          <w:p w14:paraId="0FC19AE5" w14:textId="77777777" w:rsidR="00136126" w:rsidRDefault="00136126" w:rsidP="00136126">
            <w:pPr>
              <w:pStyle w:val="Brdtextmedindrag"/>
            </w:pPr>
            <w:r w:rsidRPr="00736EF4">
              <w:t>b) försäkringsföretag eller mot</w:t>
            </w:r>
            <w:r>
              <w:softHyphen/>
            </w:r>
            <w:r w:rsidRPr="00736EF4">
              <w:t>svarande utländska företag, försäk</w:t>
            </w:r>
            <w:r>
              <w:softHyphen/>
            </w:r>
            <w:r w:rsidRPr="00736EF4">
              <w:t>ringsholdingföretag</w:t>
            </w:r>
            <w:r w:rsidRPr="00736EF4">
              <w:rPr>
                <w:i/>
              </w:rPr>
              <w:t>,</w:t>
            </w:r>
            <w:r w:rsidRPr="00736EF4">
              <w:t xml:space="preserve"> special</w:t>
            </w:r>
            <w:r>
              <w:softHyphen/>
            </w:r>
            <w:r w:rsidRPr="00736EF4">
              <w:t>företag</w:t>
            </w:r>
            <w:r>
              <w:rPr>
                <w:i/>
              </w:rPr>
              <w:t xml:space="preserve"> och </w:t>
            </w:r>
            <w:r w:rsidRPr="00736EF4">
              <w:rPr>
                <w:i/>
              </w:rPr>
              <w:t>tjänstepensionsföretag</w:t>
            </w:r>
            <w:r>
              <w:rPr>
                <w:i/>
              </w:rPr>
              <w:t xml:space="preserve"> </w:t>
            </w:r>
            <w:r w:rsidRPr="00736EF4">
              <w:t>(försäkringssektorn), och</w:t>
            </w:r>
          </w:p>
        </w:tc>
      </w:tr>
    </w:tbl>
    <w:p w14:paraId="27A105A7" w14:textId="77777777" w:rsidR="00136126" w:rsidRPr="00736EF4" w:rsidRDefault="00136126" w:rsidP="00136126">
      <w:pPr>
        <w:pStyle w:val="Brdtextmedindrag"/>
      </w:pPr>
      <w:r w:rsidRPr="00736EF4">
        <w:t>c) blandade finansiella holdingföretag,</w:t>
      </w:r>
    </w:p>
    <w:p w14:paraId="6762909D" w14:textId="77777777" w:rsidR="00136126" w:rsidRPr="00736EF4" w:rsidRDefault="00136126" w:rsidP="00136126">
      <w:pPr>
        <w:pStyle w:val="Brdtextmedindrag"/>
      </w:pPr>
      <w:r w:rsidRPr="00736EF4">
        <w:t>8. </w:t>
      </w:r>
      <w:r w:rsidRPr="00736EF4">
        <w:rPr>
          <w:i/>
        </w:rPr>
        <w:t>fondbolag</w:t>
      </w:r>
      <w:r w:rsidRPr="00B074BD">
        <w:t>:</w:t>
      </w:r>
      <w:r w:rsidRPr="00736EF4">
        <w:t xml:space="preserve"> ett svenskt aktiebolag som har fått tillstånd att driva fondverksamhet enligt lagen (2004:46) om värdepappersfonder,</w:t>
      </w:r>
    </w:p>
    <w:p w14:paraId="4B52B2AC" w14:textId="77777777" w:rsidR="00136126" w:rsidRPr="00736EF4" w:rsidRDefault="00136126" w:rsidP="00136126">
      <w:pPr>
        <w:pStyle w:val="Brdtextmedindrag"/>
      </w:pPr>
      <w:r w:rsidRPr="00736EF4">
        <w:t>9. </w:t>
      </w:r>
      <w:r w:rsidRPr="00736EF4">
        <w:rPr>
          <w:i/>
        </w:rPr>
        <w:t>försäkringsföretag</w:t>
      </w:r>
      <w:r w:rsidRPr="00B074BD">
        <w:t>:</w:t>
      </w:r>
      <w:r w:rsidRPr="00736EF4">
        <w:t xml:space="preserve"> ett försäkringsaktiebolag, ömsesidigt försäkrings</w:t>
      </w:r>
      <w:r>
        <w:softHyphen/>
      </w:r>
      <w:r w:rsidRPr="00736EF4">
        <w:t>bolag eller en försäkringsförening enligt försäkringsrörelselagen (2010:2043),</w:t>
      </w:r>
    </w:p>
    <w:p w14:paraId="3E9D4FF2" w14:textId="77777777" w:rsidR="00136126" w:rsidRPr="00736EF4" w:rsidRDefault="00136126" w:rsidP="00136126">
      <w:pPr>
        <w:pStyle w:val="Brdtextmedindrag"/>
      </w:pPr>
      <w:r w:rsidRPr="00736EF4">
        <w:t>10. </w:t>
      </w:r>
      <w:r w:rsidRPr="00736EF4">
        <w:rPr>
          <w:i/>
        </w:rPr>
        <w:t>försäkringsholdingföretag</w:t>
      </w:r>
      <w:r w:rsidRPr="00B074BD">
        <w:t>:</w:t>
      </w:r>
      <w:r w:rsidRPr="00736EF4">
        <w:t xml:space="preserve"> ett moderföretag som inte är ett försäkringsföretag eller ett motsvarande utländskt företag eller ett blandat finansiellt holdingföretag och vars huvudsakliga verksamhet är att för</w:t>
      </w:r>
      <w:r>
        <w:softHyphen/>
      </w:r>
      <w:r w:rsidRPr="00736EF4">
        <w:t>värva och förvalta andelar i dotterföretag som uteslutande eller huvudsak</w:t>
      </w:r>
      <w:r>
        <w:softHyphen/>
      </w:r>
      <w:r w:rsidRPr="00736EF4">
        <w:t>ligen är försäkringsföretag eller motsvarande utländska företag eller specialföretag,</w:t>
      </w:r>
    </w:p>
    <w:p w14:paraId="3410BA20" w14:textId="77777777" w:rsidR="00136126" w:rsidRPr="00736EF4" w:rsidRDefault="00136126" w:rsidP="00136126">
      <w:pPr>
        <w:pStyle w:val="Brdtextmedindrag"/>
      </w:pPr>
      <w:r w:rsidRPr="00736EF4">
        <w:t>11. </w:t>
      </w:r>
      <w:r w:rsidRPr="00736EF4">
        <w:rPr>
          <w:i/>
        </w:rPr>
        <w:t>institut</w:t>
      </w:r>
      <w:r w:rsidRPr="00B074BD">
        <w:t>:</w:t>
      </w:r>
      <w:r w:rsidRPr="00736EF4">
        <w:t xml:space="preserve"> kreditinstitut, värdepappersbolag, fondbolag och AIF-förvaltare,</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34A47A23" w14:textId="77777777" w:rsidTr="00136126">
        <w:tc>
          <w:tcPr>
            <w:tcW w:w="2500" w:type="pct"/>
            <w:tcMar>
              <w:left w:w="0" w:type="dxa"/>
            </w:tcMar>
          </w:tcPr>
          <w:p w14:paraId="00C134D9" w14:textId="3AC7DE69" w:rsidR="00136126" w:rsidRPr="00736EF4" w:rsidRDefault="00136126" w:rsidP="00136126">
            <w:pPr>
              <w:pStyle w:val="Brdtextmedindrag"/>
            </w:pPr>
            <w:r w:rsidRPr="00736EF4">
              <w:t>12. </w:t>
            </w:r>
            <w:r w:rsidRPr="00475F96">
              <w:rPr>
                <w:i/>
                <w:u w:val="single"/>
              </w:rPr>
              <w:t>konglomeratdirektivet</w:t>
            </w:r>
            <w:r w:rsidRPr="00736EF4">
              <w:t>: Europaparlamentets och rådets direktiv 2002/87/EG av den 16</w:t>
            </w:r>
            <w:r>
              <w:t> </w:t>
            </w:r>
            <w:r w:rsidRPr="00736EF4">
              <w:t>december 2002 om extra tillsyn över kreditinstitut, försäkrings</w:t>
            </w:r>
            <w:r>
              <w:softHyphen/>
            </w:r>
            <w:r w:rsidRPr="00736EF4">
              <w:t xml:space="preserve">företag och värdepappersföretag i ett finansiellt konglomerat och </w:t>
            </w:r>
            <w:r w:rsidR="002C1A16">
              <w:br/>
            </w:r>
            <w:r w:rsidRPr="00736EF4">
              <w:t>om ändring av rådets direktiv 73/239/EEG, 79/267/EEG, 92/49/EEG, 92/96/EEG, 93/6/EEG och 93/22/EEG samt Europa</w:t>
            </w:r>
            <w:r>
              <w:softHyphen/>
            </w:r>
            <w:r w:rsidRPr="00736EF4">
              <w:t xml:space="preserve">parlamentets och rådets direktiv 98/78/EG och 2000/12/EG, </w:t>
            </w:r>
            <w:r w:rsidRPr="00736EF4">
              <w:rPr>
                <w:i/>
              </w:rPr>
              <w:t>senast ändrat genom</w:t>
            </w:r>
            <w:r w:rsidRPr="00736EF4">
              <w:t xml:space="preserve"> Europaparlamentets och rådets direktiv 2013/36/EU,</w:t>
            </w:r>
          </w:p>
        </w:tc>
        <w:tc>
          <w:tcPr>
            <w:tcW w:w="2500" w:type="pct"/>
            <w:tcMar>
              <w:right w:w="0" w:type="dxa"/>
            </w:tcMar>
          </w:tcPr>
          <w:p w14:paraId="0F15066F" w14:textId="32F587DB" w:rsidR="00136126" w:rsidRPr="00736EF4" w:rsidRDefault="00136126" w:rsidP="00136126">
            <w:pPr>
              <w:pStyle w:val="Brdtextmedindrag"/>
              <w:rPr>
                <w:i/>
              </w:rPr>
            </w:pPr>
            <w:r w:rsidRPr="00736EF4">
              <w:t>12. </w:t>
            </w:r>
            <w:r w:rsidRPr="00736EF4">
              <w:rPr>
                <w:i/>
                <w:u w:val="single"/>
              </w:rPr>
              <w:t>konglomeratdirektivet</w:t>
            </w:r>
            <w:r w:rsidRPr="00736EF4">
              <w:t>: Europaparlamentets och rådets direktiv 2002/87/EG av den 16 december 2002 om extra tillsyn över kreditinstitut, försäkrings</w:t>
            </w:r>
            <w:r>
              <w:softHyphen/>
            </w:r>
            <w:r w:rsidRPr="00736EF4">
              <w:t xml:space="preserve">företag och värdepappersföretag i ett finansiellt konglomerat och </w:t>
            </w:r>
            <w:r w:rsidR="002C1A16">
              <w:br/>
            </w:r>
            <w:r w:rsidRPr="00736EF4">
              <w:t>om ändring av rådets direktiv 73/239/EEG, 79/267/EEG, 92/49/EEG, 92/96/EEG, 93/6/EEG och 93/22/EEG samt Europa</w:t>
            </w:r>
            <w:r>
              <w:softHyphen/>
            </w:r>
            <w:r w:rsidRPr="00736EF4">
              <w:t xml:space="preserve">parlamentets och rådets direktiv 98/78/EG och 2000/12/EG, </w:t>
            </w:r>
            <w:r w:rsidRPr="00736EF4">
              <w:rPr>
                <w:i/>
              </w:rPr>
              <w:t xml:space="preserve">i lydelsen enligt </w:t>
            </w:r>
            <w:r w:rsidRPr="00736EF4">
              <w:t>Europaparlamentets och rådets direktiv 2013/36/EU,</w:t>
            </w:r>
          </w:p>
        </w:tc>
      </w:tr>
    </w:tbl>
    <w:p w14:paraId="24EE5D55" w14:textId="77777777" w:rsidR="00136126" w:rsidRPr="00736EF4" w:rsidRDefault="00136126" w:rsidP="00136126">
      <w:pPr>
        <w:pStyle w:val="Brdtextmedindrag"/>
      </w:pPr>
      <w:r w:rsidRPr="00736EF4">
        <w:t>13. </w:t>
      </w:r>
      <w:r w:rsidRPr="00736EF4">
        <w:rPr>
          <w:i/>
        </w:rPr>
        <w:t>kreditinstitut</w:t>
      </w:r>
      <w:r w:rsidRPr="00736A47">
        <w:t>:</w:t>
      </w:r>
      <w:r w:rsidRPr="00736EF4">
        <w:t xml:space="preserve"> en bank eller ett kreditmarknadsföretag enligt lagen om bank- och finansieringsrörelse,</w:t>
      </w:r>
    </w:p>
    <w:p w14:paraId="677F4215" w14:textId="77777777" w:rsidR="00136126" w:rsidRPr="00736EF4" w:rsidRDefault="00136126" w:rsidP="00136126">
      <w:pPr>
        <w:pStyle w:val="Brdtextmedindrag"/>
      </w:pPr>
      <w:r w:rsidRPr="00736EF4">
        <w:t>14. </w:t>
      </w:r>
      <w:r w:rsidRPr="00736EF4">
        <w:rPr>
          <w:i/>
        </w:rPr>
        <w:t>reglerat företag</w:t>
      </w:r>
      <w:r w:rsidRPr="00736A47">
        <w:t>:</w:t>
      </w:r>
    </w:p>
    <w:p w14:paraId="18170AAB" w14:textId="77777777" w:rsidR="00136126" w:rsidRDefault="00136126" w:rsidP="00136126">
      <w:pPr>
        <w:pStyle w:val="Brdtextmedindrag"/>
      </w:pPr>
      <w:r w:rsidRPr="00736EF4">
        <w:t>a) ett institut eller ett motsvarande utländskt företag,</w:t>
      </w:r>
      <w:r>
        <w:t xml:space="preserve"> </w:t>
      </w:r>
      <w:r w:rsidRPr="00736EF4">
        <w:t>eller</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6B7AF66C" w14:textId="77777777" w:rsidTr="00136126">
        <w:tc>
          <w:tcPr>
            <w:tcW w:w="2500" w:type="pct"/>
            <w:tcMar>
              <w:left w:w="0" w:type="dxa"/>
            </w:tcMar>
          </w:tcPr>
          <w:p w14:paraId="4700F49F" w14:textId="77777777" w:rsidR="00136126" w:rsidRPr="00736EF4" w:rsidRDefault="00136126" w:rsidP="00136126">
            <w:pPr>
              <w:pStyle w:val="Brdtextmedindrag"/>
            </w:pPr>
            <w:r w:rsidRPr="00736EF4">
              <w:t xml:space="preserve">b) ett försäkringsföretag eller ett motsvarande utländskt företag </w:t>
            </w:r>
            <w:r w:rsidRPr="00736EF4">
              <w:rPr>
                <w:i/>
              </w:rPr>
              <w:t>eller</w:t>
            </w:r>
            <w:r w:rsidRPr="00736EF4">
              <w:t xml:space="preserve"> ett specialföretag,</w:t>
            </w:r>
          </w:p>
        </w:tc>
        <w:tc>
          <w:tcPr>
            <w:tcW w:w="2500" w:type="pct"/>
            <w:tcMar>
              <w:right w:w="0" w:type="dxa"/>
            </w:tcMar>
          </w:tcPr>
          <w:p w14:paraId="0AB561F0" w14:textId="77777777" w:rsidR="00136126" w:rsidRPr="00736EF4" w:rsidRDefault="00136126" w:rsidP="00136126">
            <w:pPr>
              <w:pStyle w:val="Brdtextmedindrag"/>
            </w:pPr>
            <w:r w:rsidRPr="00736EF4">
              <w:t>b) ett försäkringsföretag eller ett motsvarande utländskt företag</w:t>
            </w:r>
            <w:r w:rsidRPr="00736EF4">
              <w:rPr>
                <w:i/>
              </w:rPr>
              <w:t>,</w:t>
            </w:r>
            <w:r w:rsidRPr="00736EF4">
              <w:t xml:space="preserve"> ett specialföretag </w:t>
            </w:r>
            <w:r w:rsidRPr="00736EF4">
              <w:rPr>
                <w:i/>
              </w:rPr>
              <w:t>eller ett tjänste</w:t>
            </w:r>
            <w:r>
              <w:rPr>
                <w:i/>
              </w:rPr>
              <w:softHyphen/>
            </w:r>
            <w:r w:rsidRPr="00736EF4">
              <w:rPr>
                <w:i/>
              </w:rPr>
              <w:t>pensionsföretag</w:t>
            </w:r>
            <w:r w:rsidRPr="00736EF4">
              <w:t>,</w:t>
            </w:r>
          </w:p>
        </w:tc>
      </w:tr>
    </w:tbl>
    <w:p w14:paraId="674C7CF3" w14:textId="77777777" w:rsidR="00136126" w:rsidRPr="00736EF4" w:rsidRDefault="00136126" w:rsidP="00136126">
      <w:pPr>
        <w:pStyle w:val="Brdtextmedindrag"/>
      </w:pPr>
      <w:r w:rsidRPr="00736EF4">
        <w:lastRenderedPageBreak/>
        <w:t xml:space="preserve">15. </w:t>
      </w:r>
      <w:r w:rsidRPr="00736EF4">
        <w:rPr>
          <w:i/>
        </w:rPr>
        <w:t>relevant behörig myndighet</w:t>
      </w:r>
      <w:r w:rsidRPr="00736A47">
        <w:t>:</w:t>
      </w:r>
    </w:p>
    <w:p w14:paraId="7C626FE2" w14:textId="77777777" w:rsidR="00136126" w:rsidRPr="00736EF4" w:rsidRDefault="00136126" w:rsidP="00136126">
      <w:pPr>
        <w:pStyle w:val="Brdtextmedindrag"/>
      </w:pPr>
      <w:r w:rsidRPr="00736EF4">
        <w:t>a) en behörig myndighet som ansvarar för tillsynen över en finansiell företagsgrupp, försäkringsgrupp eller en motsvarande utländsk grupp som ingår i ett finansiellt konglomerat, särskilt över det företag som är det överordnade moderföretaget i bank- och värdepapperssektorn respektive försäkringssektorn,</w:t>
      </w:r>
    </w:p>
    <w:p w14:paraId="676B29BC" w14:textId="77777777" w:rsidR="00136126" w:rsidRPr="00736EF4" w:rsidRDefault="00136126" w:rsidP="00136126">
      <w:pPr>
        <w:pStyle w:val="Brdtextmedindrag"/>
      </w:pPr>
      <w:r w:rsidRPr="00736EF4">
        <w:t>b) någon annan behörig myndighet än som avses i a som utsetts till sam</w:t>
      </w:r>
      <w:r>
        <w:softHyphen/>
      </w:r>
      <w:r w:rsidRPr="00736EF4">
        <w:t>ordnare för ett finansiellt konglomerat, eller</w:t>
      </w:r>
    </w:p>
    <w:p w14:paraId="152CFC39" w14:textId="77777777" w:rsidR="00136126" w:rsidRPr="00736EF4" w:rsidRDefault="00136126" w:rsidP="00136126">
      <w:pPr>
        <w:pStyle w:val="Brdtextmedindrag"/>
      </w:pPr>
      <w:r w:rsidRPr="00736EF4">
        <w:t>c) någon annan behörig myndighet som de myndigheter som avses i a och b kommer överens om är relevant,</w:t>
      </w:r>
    </w:p>
    <w:p w14:paraId="79D4D1E6" w14:textId="77777777" w:rsidR="00136126" w:rsidRPr="00736EF4" w:rsidRDefault="00136126" w:rsidP="00136126">
      <w:pPr>
        <w:pStyle w:val="Brdtextmedindrag"/>
      </w:pPr>
      <w:r w:rsidRPr="00736EF4">
        <w:t>16. </w:t>
      </w:r>
      <w:r w:rsidRPr="00736EF4">
        <w:rPr>
          <w:i/>
        </w:rPr>
        <w:t>samordnare</w:t>
      </w:r>
      <w:r w:rsidRPr="00736A47">
        <w:t>:</w:t>
      </w:r>
      <w:r w:rsidRPr="00736EF4">
        <w:t xml:space="preserve"> den behöriga myndighet som enligt 4 kap.</w:t>
      </w:r>
      <w:r>
        <w:t xml:space="preserve"> </w:t>
      </w:r>
      <w:r w:rsidRPr="00736EF4">
        <w:t>ansvarar för tillsynen över ett finansiellt konglomerat,</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21BE0B5A" w14:textId="77777777" w:rsidTr="00136126">
        <w:tc>
          <w:tcPr>
            <w:tcW w:w="2500" w:type="pct"/>
            <w:tcMar>
              <w:left w:w="0" w:type="dxa"/>
            </w:tcMar>
          </w:tcPr>
          <w:p w14:paraId="7485516C" w14:textId="77777777" w:rsidR="00136126" w:rsidRPr="00736EF4" w:rsidRDefault="00136126" w:rsidP="00136126">
            <w:pPr>
              <w:pStyle w:val="Brdtextmedindrag"/>
            </w:pPr>
            <w:r w:rsidRPr="00736EF4">
              <w:t>17. </w:t>
            </w:r>
            <w:r w:rsidRPr="00475F96">
              <w:rPr>
                <w:i/>
                <w:u w:val="single"/>
              </w:rPr>
              <w:t>sektorsbestämmelser</w:t>
            </w:r>
            <w:r w:rsidRPr="00736A47">
              <w:t>:</w:t>
            </w:r>
            <w:r w:rsidRPr="00736EF4">
              <w:t xml:space="preserve"> de bestämmelser i lag och andra författningar som gäller för den rörelse som drivs av institut </w:t>
            </w:r>
            <w:r w:rsidRPr="00736EF4">
              <w:rPr>
                <w:i/>
              </w:rPr>
              <w:t>och</w:t>
            </w:r>
            <w:r w:rsidRPr="00736EF4">
              <w:t xml:space="preserve"> försäkringsföretag, </w:t>
            </w:r>
            <w:r w:rsidRPr="00475F96">
              <w:rPr>
                <w:i/>
              </w:rPr>
              <w:t>och</w:t>
            </w:r>
          </w:p>
        </w:tc>
        <w:tc>
          <w:tcPr>
            <w:tcW w:w="2500" w:type="pct"/>
            <w:tcMar>
              <w:right w:w="0" w:type="dxa"/>
            </w:tcMar>
          </w:tcPr>
          <w:p w14:paraId="39919997" w14:textId="7AA8DF90" w:rsidR="00136126" w:rsidRPr="00736EF4" w:rsidRDefault="00136126" w:rsidP="00136126">
            <w:pPr>
              <w:pStyle w:val="Brdtextmedindrag"/>
            </w:pPr>
            <w:r w:rsidRPr="00736EF4">
              <w:t>17. </w:t>
            </w:r>
            <w:r w:rsidRPr="00736EF4">
              <w:rPr>
                <w:i/>
                <w:u w:val="single"/>
              </w:rPr>
              <w:t>sektorsbestämmelser</w:t>
            </w:r>
            <w:r w:rsidRPr="00736A47">
              <w:t>:</w:t>
            </w:r>
            <w:r w:rsidRPr="00736EF4">
              <w:t xml:space="preserve"> de bestämmelser i lag och andra författningar som gäller för den rörelse som drivs av institut</w:t>
            </w:r>
            <w:r w:rsidRPr="00736EF4">
              <w:rPr>
                <w:i/>
              </w:rPr>
              <w:t xml:space="preserve">, </w:t>
            </w:r>
            <w:r w:rsidRPr="00736EF4">
              <w:t xml:space="preserve">försäkringsföretag </w:t>
            </w:r>
            <w:r w:rsidRPr="00596B7F">
              <w:rPr>
                <w:i/>
              </w:rPr>
              <w:t>och</w:t>
            </w:r>
            <w:r w:rsidRPr="00736EF4">
              <w:t xml:space="preserve"> </w:t>
            </w:r>
            <w:r w:rsidRPr="002500D7">
              <w:rPr>
                <w:i/>
              </w:rPr>
              <w:t>tjänste</w:t>
            </w:r>
            <w:r>
              <w:rPr>
                <w:i/>
              </w:rPr>
              <w:softHyphen/>
            </w:r>
            <w:r w:rsidRPr="002500D7">
              <w:rPr>
                <w:i/>
              </w:rPr>
              <w:t>pen</w:t>
            </w:r>
            <w:r w:rsidR="002C1A16">
              <w:rPr>
                <w:i/>
              </w:rPr>
              <w:softHyphen/>
            </w:r>
            <w:r w:rsidRPr="002500D7">
              <w:rPr>
                <w:i/>
              </w:rPr>
              <w:t>sionsföretag</w:t>
            </w:r>
            <w:r w:rsidRPr="00736EF4">
              <w:t xml:space="preserve">, </w:t>
            </w:r>
          </w:p>
        </w:tc>
      </w:tr>
      <w:tr w:rsidR="00136126" w14:paraId="03926E52" w14:textId="77777777" w:rsidTr="00136126">
        <w:tc>
          <w:tcPr>
            <w:tcW w:w="2500" w:type="pct"/>
            <w:tcMar>
              <w:left w:w="0" w:type="dxa"/>
            </w:tcMar>
          </w:tcPr>
          <w:p w14:paraId="12C638D7" w14:textId="77777777" w:rsidR="00136126" w:rsidRPr="00736EF4" w:rsidRDefault="00136126" w:rsidP="00136126">
            <w:pPr>
              <w:pStyle w:val="Brdtextmedindrag"/>
            </w:pPr>
          </w:p>
        </w:tc>
        <w:tc>
          <w:tcPr>
            <w:tcW w:w="2500" w:type="pct"/>
            <w:tcMar>
              <w:right w:w="0" w:type="dxa"/>
            </w:tcMar>
          </w:tcPr>
          <w:p w14:paraId="597F4BF9" w14:textId="77777777" w:rsidR="00136126" w:rsidRPr="00736EF4" w:rsidRDefault="00136126" w:rsidP="00136126">
            <w:pPr>
              <w:pStyle w:val="Brdtextmedindrag"/>
              <w:rPr>
                <w:i/>
              </w:rPr>
            </w:pPr>
            <w:r w:rsidRPr="00736EF4">
              <w:rPr>
                <w:i/>
              </w:rPr>
              <w:t>18. </w:t>
            </w:r>
            <w:r w:rsidRPr="00736EF4">
              <w:rPr>
                <w:i/>
                <w:u w:val="single"/>
              </w:rPr>
              <w:t>tjänstepensionsföretag</w:t>
            </w:r>
            <w:r w:rsidRPr="00B27AE2">
              <w:rPr>
                <w:i/>
              </w:rPr>
              <w:t>:</w:t>
            </w:r>
            <w:r w:rsidRPr="00736EF4">
              <w:rPr>
                <w:i/>
              </w:rPr>
              <w:t xml:space="preserve"> ett tjänstepensionsaktiebolag, ett öm</w:t>
            </w:r>
            <w:r>
              <w:rPr>
                <w:i/>
              </w:rPr>
              <w:softHyphen/>
            </w:r>
            <w:r w:rsidRPr="00736EF4">
              <w:rPr>
                <w:i/>
              </w:rPr>
              <w:t>sesidigt tjänstepensionsbolag eller en tjänstepensionsförening enligt lagen (2019:000) om tjänste</w:t>
            </w:r>
            <w:r>
              <w:rPr>
                <w:i/>
              </w:rPr>
              <w:softHyphen/>
            </w:r>
            <w:r w:rsidRPr="00736EF4">
              <w:rPr>
                <w:i/>
              </w:rPr>
              <w:t xml:space="preserve">pensionsföretag, </w:t>
            </w:r>
            <w:r>
              <w:rPr>
                <w:i/>
              </w:rPr>
              <w:t>och</w:t>
            </w:r>
          </w:p>
        </w:tc>
      </w:tr>
      <w:tr w:rsidR="00136126" w14:paraId="00E9A7AD" w14:textId="77777777" w:rsidTr="00136126">
        <w:tc>
          <w:tcPr>
            <w:tcW w:w="2500" w:type="pct"/>
            <w:tcMar>
              <w:left w:w="0" w:type="dxa"/>
            </w:tcMar>
          </w:tcPr>
          <w:p w14:paraId="239EF19E" w14:textId="77777777" w:rsidR="00136126" w:rsidRPr="00736EF4" w:rsidRDefault="00136126" w:rsidP="00136126">
            <w:pPr>
              <w:pStyle w:val="Brdtextmedindrag"/>
            </w:pPr>
            <w:r w:rsidRPr="00736EF4">
              <w:rPr>
                <w:i/>
              </w:rPr>
              <w:t>18</w:t>
            </w:r>
            <w:r w:rsidRPr="00736EF4">
              <w:t>. </w:t>
            </w:r>
            <w:r w:rsidRPr="00475F96">
              <w:rPr>
                <w:i/>
                <w:u w:val="single"/>
              </w:rPr>
              <w:t>värdepappersbolag</w:t>
            </w:r>
            <w:r w:rsidRPr="00736A47">
              <w:t>:</w:t>
            </w:r>
            <w:r w:rsidRPr="00736EF4">
              <w:t xml:space="preserve"> ett svenskt aktiebolag som har fått tillstånd att driva värdepappers</w:t>
            </w:r>
            <w:r>
              <w:softHyphen/>
            </w:r>
            <w:r w:rsidRPr="00736EF4">
              <w:t>rörelse enligt lagen om värde</w:t>
            </w:r>
            <w:r>
              <w:softHyphen/>
            </w:r>
            <w:r w:rsidRPr="00736EF4">
              <w:t>pappersmarknaden.</w:t>
            </w:r>
          </w:p>
        </w:tc>
        <w:tc>
          <w:tcPr>
            <w:tcW w:w="2500" w:type="pct"/>
            <w:tcMar>
              <w:right w:w="0" w:type="dxa"/>
            </w:tcMar>
          </w:tcPr>
          <w:p w14:paraId="23A80C39" w14:textId="77777777" w:rsidR="00136126" w:rsidRPr="00736EF4" w:rsidRDefault="00136126" w:rsidP="00136126">
            <w:pPr>
              <w:pStyle w:val="Brdtextmedindrag"/>
            </w:pPr>
            <w:r>
              <w:rPr>
                <w:i/>
              </w:rPr>
              <w:t>19</w:t>
            </w:r>
            <w:r w:rsidRPr="00736EF4">
              <w:t>. </w:t>
            </w:r>
            <w:r w:rsidRPr="00736EF4">
              <w:rPr>
                <w:i/>
                <w:u w:val="single"/>
              </w:rPr>
              <w:t>värdepappersbolag</w:t>
            </w:r>
            <w:r w:rsidRPr="00736A47">
              <w:t>:</w:t>
            </w:r>
            <w:r w:rsidRPr="00736EF4">
              <w:t xml:space="preserve"> ett svenskt aktiebolag som har fått tillstånd att driva värdepappers</w:t>
            </w:r>
            <w:r>
              <w:softHyphen/>
            </w:r>
            <w:r w:rsidRPr="00736EF4">
              <w:t>rörelse enligt lagen om värde</w:t>
            </w:r>
            <w:r>
              <w:softHyphen/>
            </w:r>
            <w:r w:rsidRPr="00736EF4">
              <w:t>pappersmarknaden.</w:t>
            </w:r>
          </w:p>
        </w:tc>
      </w:tr>
    </w:tbl>
    <w:p w14:paraId="1ED23778" w14:textId="77777777" w:rsidR="00136126" w:rsidRPr="00736EF4" w:rsidRDefault="00136126" w:rsidP="00136126">
      <w:pPr>
        <w:pStyle w:val="Brdtext"/>
        <w:spacing w:before="230"/>
        <w:jc w:val="center"/>
        <w:rPr>
          <w:b/>
        </w:rPr>
      </w:pPr>
      <w:r w:rsidRPr="00736EF4">
        <w:rPr>
          <w:b/>
        </w:rPr>
        <w:t>2</w:t>
      </w:r>
      <w:r>
        <w:rPr>
          <w:b/>
        </w:rPr>
        <w:t> </w:t>
      </w:r>
      <w:r w:rsidRPr="00736EF4">
        <w:rPr>
          <w:b/>
        </w:rPr>
        <w:t>kap.</w:t>
      </w:r>
    </w:p>
    <w:p w14:paraId="01A6C31A" w14:textId="77777777" w:rsidR="00136126" w:rsidRPr="00736EF4" w:rsidRDefault="00136126" w:rsidP="00136126">
      <w:pPr>
        <w:pStyle w:val="Brdtext"/>
        <w:jc w:val="center"/>
      </w:pPr>
      <w:r w:rsidRPr="00736EF4">
        <w:t>1 §</w:t>
      </w:r>
    </w:p>
    <w:p w14:paraId="75976684" w14:textId="77777777" w:rsidR="00136126" w:rsidRPr="00736EF4" w:rsidRDefault="00136126" w:rsidP="00136126">
      <w:pPr>
        <w:pStyle w:val="Brdtextmedindrag"/>
      </w:pPr>
      <w:r w:rsidRPr="00736EF4">
        <w:t>Ett finansiellt konglomerat enligt denna lag består av en grupp som uppfyller samtliga följande villkor:</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64E6B5E9" w14:textId="77777777" w:rsidTr="00136126">
        <w:tc>
          <w:tcPr>
            <w:tcW w:w="2500" w:type="pct"/>
            <w:tcMar>
              <w:left w:w="0" w:type="dxa"/>
            </w:tcMar>
          </w:tcPr>
          <w:p w14:paraId="4C44C2A3" w14:textId="77777777" w:rsidR="00136126" w:rsidRPr="00736EF4" w:rsidRDefault="00136126" w:rsidP="00136126">
            <w:pPr>
              <w:pStyle w:val="Brdtextmedindrag"/>
            </w:pPr>
            <w:r w:rsidRPr="00736EF4">
              <w:t xml:space="preserve">1. minst ett institut </w:t>
            </w:r>
            <w:r w:rsidRPr="00736EF4">
              <w:rPr>
                <w:i/>
              </w:rPr>
              <w:t>eller</w:t>
            </w:r>
            <w:r w:rsidRPr="00736EF4">
              <w:t xml:space="preserve"> försäk</w:t>
            </w:r>
            <w:r>
              <w:softHyphen/>
            </w:r>
            <w:r w:rsidRPr="00736EF4">
              <w:t>ringsföretag ingår i gruppen,</w:t>
            </w:r>
          </w:p>
        </w:tc>
        <w:tc>
          <w:tcPr>
            <w:tcW w:w="2500" w:type="pct"/>
            <w:tcMar>
              <w:right w:w="0" w:type="dxa"/>
            </w:tcMar>
          </w:tcPr>
          <w:p w14:paraId="04EBCB66" w14:textId="03C5EA8B" w:rsidR="00136126" w:rsidRPr="00736EF4" w:rsidRDefault="00136126" w:rsidP="00136126">
            <w:pPr>
              <w:pStyle w:val="Brdtextmedindrag"/>
            </w:pPr>
            <w:r w:rsidRPr="00736EF4">
              <w:t>1. minst ett institut</w:t>
            </w:r>
            <w:r w:rsidRPr="00736EF4">
              <w:rPr>
                <w:i/>
              </w:rPr>
              <w:t xml:space="preserve">, </w:t>
            </w:r>
            <w:r w:rsidRPr="00736EF4">
              <w:t>försäk</w:t>
            </w:r>
            <w:r>
              <w:softHyphen/>
            </w:r>
            <w:r w:rsidRPr="00736EF4">
              <w:t>rings</w:t>
            </w:r>
            <w:r w:rsidR="002C1A16">
              <w:softHyphen/>
            </w:r>
            <w:r w:rsidRPr="00736EF4">
              <w:t xml:space="preserve">företag </w:t>
            </w:r>
            <w:r w:rsidRPr="00736EF4">
              <w:rPr>
                <w:i/>
              </w:rPr>
              <w:t>eller tjänstepensions</w:t>
            </w:r>
            <w:r>
              <w:rPr>
                <w:i/>
              </w:rPr>
              <w:softHyphen/>
            </w:r>
            <w:r w:rsidRPr="00736EF4">
              <w:rPr>
                <w:i/>
              </w:rPr>
              <w:t xml:space="preserve">företag </w:t>
            </w:r>
            <w:r w:rsidRPr="00736EF4">
              <w:t>ingår i gruppen,</w:t>
            </w:r>
          </w:p>
        </w:tc>
      </w:tr>
    </w:tbl>
    <w:p w14:paraId="01DD8BC8" w14:textId="77777777" w:rsidR="00136126" w:rsidRPr="00736EF4" w:rsidRDefault="00136126" w:rsidP="00136126">
      <w:pPr>
        <w:pStyle w:val="Brdtextmedindrag"/>
      </w:pPr>
      <w:r w:rsidRPr="00736EF4">
        <w:t>2. ett reglerat företag som är auktoriserat inom EES</w:t>
      </w:r>
    </w:p>
    <w:p w14:paraId="2B482CDB" w14:textId="77777777" w:rsidR="00136126" w:rsidRPr="00736EF4" w:rsidRDefault="00136126" w:rsidP="00136126">
      <w:pPr>
        <w:pStyle w:val="Brdtextmedindrag"/>
      </w:pPr>
      <w:r w:rsidRPr="00736EF4">
        <w:t>a) är moderföretag till ett företag inom den finansiella sektorn,</w:t>
      </w:r>
    </w:p>
    <w:p w14:paraId="0AEDA60E" w14:textId="77777777" w:rsidR="00136126" w:rsidRPr="00736EF4" w:rsidRDefault="00136126" w:rsidP="00136126">
      <w:pPr>
        <w:pStyle w:val="Brdtextmedindrag"/>
      </w:pPr>
      <w:r w:rsidRPr="00736EF4">
        <w:t>b) har ägarintresse i ett företag inom den finansiella sektorn,</w:t>
      </w:r>
    </w:p>
    <w:p w14:paraId="5A081F0E" w14:textId="77777777" w:rsidR="00136126" w:rsidRPr="00736EF4" w:rsidRDefault="00136126" w:rsidP="00136126">
      <w:pPr>
        <w:pStyle w:val="Brdtextmedindrag"/>
      </w:pPr>
      <w:r w:rsidRPr="00736EF4">
        <w:t>c) har en gemensam eller i huvudsak gemensam ledning med ett företag inom den finansiella sektorn, eller</w:t>
      </w:r>
    </w:p>
    <w:p w14:paraId="049C503B" w14:textId="77777777" w:rsidR="00136126" w:rsidRPr="00736EF4" w:rsidRDefault="00136126" w:rsidP="00136126">
      <w:pPr>
        <w:pStyle w:val="Brdtextmedindrag"/>
      </w:pPr>
      <w:r w:rsidRPr="00736EF4">
        <w:t>d) är dotterföretag till ett annat företag och gruppens verksamhet drivs huvudsakligen inom den finansiella sektorn enligt 2 §,</w:t>
      </w:r>
    </w:p>
    <w:p w14:paraId="7BBE895F" w14:textId="77777777" w:rsidR="00136126" w:rsidRPr="00736EF4" w:rsidRDefault="00136126" w:rsidP="00136126">
      <w:pPr>
        <w:pStyle w:val="Brdtextmedindrag"/>
      </w:pPr>
      <w:r w:rsidRPr="00736EF4">
        <w:t>3. minst ett av företagen i gruppen tillhör försäkringssektorn,</w:t>
      </w:r>
    </w:p>
    <w:p w14:paraId="57A90C94" w14:textId="77777777" w:rsidR="00136126" w:rsidRPr="00736EF4" w:rsidRDefault="00136126" w:rsidP="00136126">
      <w:pPr>
        <w:pStyle w:val="Brdtextmedindrag"/>
      </w:pPr>
      <w:r w:rsidRPr="00736EF4">
        <w:t>4. minst ett av företagen i gruppen tillhör bank- och värdepappers</w:t>
      </w:r>
      <w:r>
        <w:softHyphen/>
      </w:r>
      <w:r w:rsidRPr="00736EF4">
        <w:t>sektorn, och</w:t>
      </w:r>
    </w:p>
    <w:p w14:paraId="0B546867" w14:textId="3A69E687" w:rsidR="00136126" w:rsidRDefault="00136126" w:rsidP="00136126">
      <w:pPr>
        <w:pStyle w:val="Brdtextmedindrag"/>
      </w:pPr>
      <w:r w:rsidRPr="00736EF4">
        <w:t>5. gruppens verksamhet i såväl försäkringssektorn som bank- och värde</w:t>
      </w:r>
      <w:r>
        <w:softHyphen/>
      </w:r>
      <w:r w:rsidRPr="00736EF4">
        <w:t>papperssektorn är betydande enligt 3 eller 4 §.</w:t>
      </w:r>
    </w:p>
    <w:p w14:paraId="0BBD9BD8" w14:textId="77777777" w:rsidR="00877AFB" w:rsidRDefault="00877AFB" w:rsidP="00136126">
      <w:pPr>
        <w:pStyle w:val="Brdtextmedindrag"/>
      </w:pPr>
    </w:p>
    <w:p w14:paraId="71DFA993" w14:textId="77777777" w:rsidR="00136126" w:rsidRPr="00736EF4" w:rsidRDefault="00136126" w:rsidP="00136126">
      <w:pPr>
        <w:pStyle w:val="Brdtext"/>
        <w:keepNext/>
        <w:jc w:val="center"/>
        <w:rPr>
          <w:b/>
        </w:rPr>
      </w:pPr>
      <w:r w:rsidRPr="00736EF4">
        <w:rPr>
          <w:b/>
        </w:rPr>
        <w:lastRenderedPageBreak/>
        <w:t>3 kap.</w:t>
      </w:r>
    </w:p>
    <w:p w14:paraId="2C79529B" w14:textId="77777777" w:rsidR="00136126" w:rsidRPr="00736EF4" w:rsidRDefault="00136126" w:rsidP="00136126">
      <w:pPr>
        <w:pStyle w:val="Brdtext"/>
        <w:jc w:val="center"/>
      </w:pPr>
      <w:r w:rsidRPr="00736EF4">
        <w:t>3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60B5BC44" w14:textId="77777777" w:rsidTr="00136126">
        <w:tc>
          <w:tcPr>
            <w:tcW w:w="2500" w:type="pct"/>
            <w:tcMar>
              <w:left w:w="0" w:type="dxa"/>
            </w:tcMar>
          </w:tcPr>
          <w:p w14:paraId="4562D4DB" w14:textId="77777777" w:rsidR="00136126" w:rsidRPr="00736EF4" w:rsidRDefault="00136126" w:rsidP="00136126">
            <w:pPr>
              <w:pStyle w:val="Brdtextmedindrag"/>
            </w:pPr>
            <w:r w:rsidRPr="00736EF4">
              <w:t>Bestämmelserna i denna lag, eller vissa av dem enligt vad som framgår av beslut enligt 4 kap. 4 §</w:t>
            </w:r>
            <w:r>
              <w:t> </w:t>
            </w:r>
            <w:r w:rsidRPr="00736EF4">
              <w:t xml:space="preserve">2, </w:t>
            </w:r>
            <w:r w:rsidRPr="00736EF4">
              <w:rPr>
                <w:i/>
              </w:rPr>
              <w:t>skall</w:t>
            </w:r>
            <w:r w:rsidRPr="00736EF4">
              <w:t xml:space="preserve"> tillämpas på ett institut </w:t>
            </w:r>
            <w:r w:rsidRPr="00736EF4">
              <w:rPr>
                <w:i/>
              </w:rPr>
              <w:t>eller</w:t>
            </w:r>
            <w:r w:rsidRPr="00736EF4">
              <w:t xml:space="preserve"> ett försäkringsföretag om</w:t>
            </w:r>
          </w:p>
        </w:tc>
        <w:tc>
          <w:tcPr>
            <w:tcW w:w="2500" w:type="pct"/>
            <w:tcMar>
              <w:right w:w="0" w:type="dxa"/>
            </w:tcMar>
          </w:tcPr>
          <w:p w14:paraId="7B8CB982" w14:textId="09D3A902" w:rsidR="00136126" w:rsidRPr="00736EF4" w:rsidRDefault="00136126" w:rsidP="00136126">
            <w:pPr>
              <w:pStyle w:val="Brdtextmedindrag"/>
            </w:pPr>
            <w:r w:rsidRPr="00736EF4">
              <w:t>Bestämmelserna i denna lag, eller vissa av dem enligt vad som framgår av beslut enligt 4 kap. 4 §</w:t>
            </w:r>
            <w:r>
              <w:t> </w:t>
            </w:r>
            <w:r w:rsidRPr="00736EF4">
              <w:t xml:space="preserve">2, </w:t>
            </w:r>
            <w:r w:rsidRPr="00736EF4">
              <w:rPr>
                <w:i/>
              </w:rPr>
              <w:t>ska</w:t>
            </w:r>
            <w:r w:rsidRPr="00736EF4">
              <w:t xml:space="preserve"> tillämpas på ett institut</w:t>
            </w:r>
            <w:r w:rsidRPr="00736EF4">
              <w:rPr>
                <w:i/>
              </w:rPr>
              <w:t>,</w:t>
            </w:r>
            <w:r w:rsidRPr="00736EF4">
              <w:t xml:space="preserve"> ett försäkringsföretag </w:t>
            </w:r>
            <w:r w:rsidRPr="00736EF4">
              <w:rPr>
                <w:i/>
              </w:rPr>
              <w:t>eller ett tjänstepensionsföretag</w:t>
            </w:r>
            <w:r w:rsidRPr="00736EF4">
              <w:t xml:space="preserve"> om</w:t>
            </w:r>
          </w:p>
        </w:tc>
      </w:tr>
      <w:tr w:rsidR="00136126" w14:paraId="359987AD" w14:textId="77777777" w:rsidTr="00136126">
        <w:tc>
          <w:tcPr>
            <w:tcW w:w="2500" w:type="pct"/>
            <w:tcMar>
              <w:left w:w="0" w:type="dxa"/>
            </w:tcMar>
          </w:tcPr>
          <w:p w14:paraId="37046946" w14:textId="77777777" w:rsidR="00136126" w:rsidRPr="00736EF4" w:rsidRDefault="00136126" w:rsidP="00136126">
            <w:pPr>
              <w:pStyle w:val="Brdtextmedindrag"/>
            </w:pPr>
            <w:r w:rsidRPr="00736EF4">
              <w:t>1. en fysisk eller juridisk person har ägarintresse i, kapitalbind</w:t>
            </w:r>
            <w:r>
              <w:softHyphen/>
            </w:r>
            <w:r w:rsidRPr="00736EF4">
              <w:t xml:space="preserve">ningar med eller annars utövar ett väsentligt inflytande över institutet </w:t>
            </w:r>
            <w:r w:rsidRPr="00736EF4">
              <w:rPr>
                <w:i/>
              </w:rPr>
              <w:t>eller</w:t>
            </w:r>
            <w:r w:rsidRPr="00736EF4">
              <w:t xml:space="preserve"> försäkringsföretaget,</w:t>
            </w:r>
          </w:p>
        </w:tc>
        <w:tc>
          <w:tcPr>
            <w:tcW w:w="2500" w:type="pct"/>
            <w:tcMar>
              <w:right w:w="0" w:type="dxa"/>
            </w:tcMar>
          </w:tcPr>
          <w:p w14:paraId="3F4783D6" w14:textId="77777777" w:rsidR="00136126" w:rsidRPr="00736EF4" w:rsidRDefault="00136126" w:rsidP="00136126">
            <w:pPr>
              <w:pStyle w:val="Brdtextmedindrag"/>
            </w:pPr>
            <w:r w:rsidRPr="00736EF4">
              <w:t>1. en fysisk eller juridisk person har ägarintresse i, kapitalbind</w:t>
            </w:r>
            <w:r>
              <w:softHyphen/>
            </w:r>
            <w:r w:rsidRPr="00736EF4">
              <w:t>ningar med eller annars utövar ett väsentligt inflytande över institutet</w:t>
            </w:r>
            <w:r w:rsidRPr="00736EF4">
              <w:rPr>
                <w:i/>
              </w:rPr>
              <w:t>,</w:t>
            </w:r>
            <w:r w:rsidRPr="00736EF4">
              <w:t xml:space="preserve"> försäkringsföretaget </w:t>
            </w:r>
            <w:r w:rsidRPr="00736EF4">
              <w:rPr>
                <w:i/>
              </w:rPr>
              <w:t>eller tjänste</w:t>
            </w:r>
            <w:r>
              <w:rPr>
                <w:i/>
              </w:rPr>
              <w:softHyphen/>
            </w:r>
            <w:r w:rsidRPr="00736EF4">
              <w:rPr>
                <w:i/>
              </w:rPr>
              <w:t>pensionsföretaget</w:t>
            </w:r>
            <w:r w:rsidRPr="00736EF4">
              <w:t>,</w:t>
            </w:r>
          </w:p>
        </w:tc>
      </w:tr>
    </w:tbl>
    <w:p w14:paraId="5DF6D701" w14:textId="77777777" w:rsidR="00136126" w:rsidRPr="00736EF4" w:rsidRDefault="00136126" w:rsidP="00136126">
      <w:pPr>
        <w:pStyle w:val="Brdtextmedindrag"/>
      </w:pPr>
      <w:r w:rsidRPr="00736EF4">
        <w:t>2. villkoren i 2 kap. 1 §</w:t>
      </w:r>
      <w:r>
        <w:t> </w:t>
      </w:r>
      <w:r w:rsidRPr="00736EF4">
        <w:t>3–5 är uppfyllda för de företag som den fysiska eller juridiska personen har sådana förbindelser med som anges i 1, och</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7E0B126E" w14:textId="77777777" w:rsidTr="00136126">
        <w:tc>
          <w:tcPr>
            <w:tcW w:w="2500" w:type="pct"/>
            <w:tcMar>
              <w:left w:w="0" w:type="dxa"/>
            </w:tcMar>
          </w:tcPr>
          <w:p w14:paraId="61A3356D" w14:textId="77777777" w:rsidR="00136126" w:rsidRPr="00736EF4" w:rsidRDefault="00136126" w:rsidP="00136126">
            <w:pPr>
              <w:pStyle w:val="Brdtextmedindrag"/>
            </w:pPr>
            <w:r w:rsidRPr="00736EF4">
              <w:t xml:space="preserve">3. det bedöms särskilt viktigt att institutet </w:t>
            </w:r>
            <w:r w:rsidRPr="00736EF4">
              <w:rPr>
                <w:i/>
              </w:rPr>
              <w:t>eller</w:t>
            </w:r>
            <w:r w:rsidRPr="00736EF4">
              <w:t xml:space="preserve"> försäkringsföretaget står under sådan särskild tillsyn som utövas över finansiella konglo</w:t>
            </w:r>
            <w:r>
              <w:softHyphen/>
            </w:r>
            <w:r w:rsidRPr="00736EF4">
              <w:t>merat.</w:t>
            </w:r>
          </w:p>
        </w:tc>
        <w:tc>
          <w:tcPr>
            <w:tcW w:w="2500" w:type="pct"/>
            <w:tcMar>
              <w:right w:w="0" w:type="dxa"/>
            </w:tcMar>
          </w:tcPr>
          <w:p w14:paraId="4D457E4C" w14:textId="77777777" w:rsidR="00136126" w:rsidRPr="00736EF4" w:rsidRDefault="00136126" w:rsidP="00136126">
            <w:pPr>
              <w:pStyle w:val="Brdtextmedindrag"/>
            </w:pPr>
            <w:r w:rsidRPr="00736EF4">
              <w:t>3. det bedöms särskilt viktigt att institutet</w:t>
            </w:r>
            <w:r w:rsidRPr="00736EF4">
              <w:rPr>
                <w:i/>
              </w:rPr>
              <w:t>,</w:t>
            </w:r>
            <w:r w:rsidRPr="00736EF4">
              <w:t xml:space="preserve"> försäkringsföretaget </w:t>
            </w:r>
            <w:r w:rsidRPr="00736EF4">
              <w:rPr>
                <w:i/>
              </w:rPr>
              <w:t xml:space="preserve">eller tjänstepensionsföretaget </w:t>
            </w:r>
            <w:r w:rsidRPr="00736EF4">
              <w:t>står under sådan särskild tillsyn som utövas över finansiella konglomerat.</w:t>
            </w:r>
          </w:p>
        </w:tc>
      </w:tr>
      <w:tr w:rsidR="00136126" w14:paraId="36838D24" w14:textId="77777777" w:rsidTr="00136126">
        <w:tc>
          <w:tcPr>
            <w:tcW w:w="2500" w:type="pct"/>
            <w:tcMar>
              <w:left w:w="0" w:type="dxa"/>
            </w:tcMar>
          </w:tcPr>
          <w:p w14:paraId="09CF0A96" w14:textId="77777777" w:rsidR="00136126" w:rsidRPr="00736EF4" w:rsidRDefault="00136126" w:rsidP="00136126">
            <w:pPr>
              <w:pStyle w:val="Brdtextmedindrag"/>
            </w:pPr>
            <w:r w:rsidRPr="00736EF4">
              <w:t xml:space="preserve">När första stycket är tillämpligt </w:t>
            </w:r>
            <w:r w:rsidRPr="00736EF4">
              <w:rPr>
                <w:i/>
              </w:rPr>
              <w:t>skall</w:t>
            </w:r>
            <w:r w:rsidRPr="00736EF4">
              <w:t xml:space="preserve"> hänvisningarna i denna lag till finansiella konglomerat i stället avse de förbindelser mellan en fysisk eller juridisk person och ett institut </w:t>
            </w:r>
            <w:r w:rsidRPr="00736EF4">
              <w:rPr>
                <w:i/>
              </w:rPr>
              <w:t>eller</w:t>
            </w:r>
            <w:r w:rsidRPr="00736EF4">
              <w:t xml:space="preserve"> ett försäkringsföretag som avses i första stycket</w:t>
            </w:r>
            <w:r>
              <w:t> </w:t>
            </w:r>
            <w:r w:rsidRPr="00736EF4">
              <w:t>1.</w:t>
            </w:r>
          </w:p>
        </w:tc>
        <w:tc>
          <w:tcPr>
            <w:tcW w:w="2500" w:type="pct"/>
            <w:tcMar>
              <w:right w:w="0" w:type="dxa"/>
            </w:tcMar>
          </w:tcPr>
          <w:p w14:paraId="66D5E372" w14:textId="77777777" w:rsidR="00136126" w:rsidRPr="00736EF4" w:rsidRDefault="00136126" w:rsidP="00136126">
            <w:pPr>
              <w:pStyle w:val="Brdtextmedindrag"/>
            </w:pPr>
            <w:r w:rsidRPr="00736EF4">
              <w:t xml:space="preserve">När första stycket är tillämpligt </w:t>
            </w:r>
            <w:r w:rsidRPr="00736EF4">
              <w:rPr>
                <w:i/>
              </w:rPr>
              <w:t>ska</w:t>
            </w:r>
            <w:r w:rsidRPr="00736EF4">
              <w:t xml:space="preserve"> hänvisningarna i denna lag till finansiella konglomerat i stället avse de förbindelser mellan en fysisk eller juridisk person och ett institut</w:t>
            </w:r>
            <w:r w:rsidRPr="00736EF4">
              <w:rPr>
                <w:i/>
              </w:rPr>
              <w:t>,</w:t>
            </w:r>
            <w:r w:rsidRPr="00736EF4">
              <w:t xml:space="preserve"> ett försäkringsföretag </w:t>
            </w:r>
            <w:r w:rsidRPr="00736EF4">
              <w:rPr>
                <w:i/>
              </w:rPr>
              <w:t>eller ett tjänstepensionsföretag</w:t>
            </w:r>
            <w:r w:rsidRPr="00736EF4">
              <w:t xml:space="preserve"> som avses i första stycket</w:t>
            </w:r>
            <w:r>
              <w:t> </w:t>
            </w:r>
            <w:r w:rsidRPr="00736EF4">
              <w:t>1.</w:t>
            </w:r>
          </w:p>
        </w:tc>
      </w:tr>
    </w:tbl>
    <w:p w14:paraId="6FCA7A2A" w14:textId="77777777" w:rsidR="00136126" w:rsidRPr="00736EF4" w:rsidRDefault="00136126" w:rsidP="00136126">
      <w:pPr>
        <w:pStyle w:val="Brdtext"/>
        <w:spacing w:before="230"/>
        <w:jc w:val="center"/>
        <w:rPr>
          <w:b/>
        </w:rPr>
      </w:pPr>
      <w:r w:rsidRPr="00736EF4">
        <w:rPr>
          <w:b/>
        </w:rPr>
        <w:t>4 kap.</w:t>
      </w:r>
    </w:p>
    <w:p w14:paraId="45BD802A" w14:textId="77777777" w:rsidR="00136126" w:rsidRPr="00736EF4" w:rsidRDefault="00136126" w:rsidP="00136126">
      <w:pPr>
        <w:pStyle w:val="Brdtext"/>
        <w:jc w:val="center"/>
      </w:pPr>
      <w:r w:rsidRPr="00736EF4">
        <w:t>2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1C98FFA0" w14:textId="77777777" w:rsidTr="00136126">
        <w:tc>
          <w:tcPr>
            <w:tcW w:w="2500" w:type="pct"/>
            <w:tcMar>
              <w:left w:w="0" w:type="dxa"/>
            </w:tcMar>
          </w:tcPr>
          <w:p w14:paraId="11EA9C1C" w14:textId="77777777" w:rsidR="00136126" w:rsidRPr="00736EF4" w:rsidRDefault="00136126" w:rsidP="00136126">
            <w:pPr>
              <w:pStyle w:val="Brdtextmedindrag"/>
            </w:pPr>
            <w:r w:rsidRPr="00736EF4">
              <w:t xml:space="preserve">Finansinspektionen </w:t>
            </w:r>
            <w:r w:rsidRPr="00736EF4">
              <w:rPr>
                <w:i/>
              </w:rPr>
              <w:t>skall</w:t>
            </w:r>
            <w:r w:rsidRPr="00736EF4">
              <w:t xml:space="preserve"> vara samordnare av den särskilda till</w:t>
            </w:r>
            <w:r>
              <w:softHyphen/>
            </w:r>
            <w:r w:rsidRPr="00736EF4">
              <w:t>synen över ett finansiellt konglo</w:t>
            </w:r>
            <w:r>
              <w:softHyphen/>
            </w:r>
            <w:r w:rsidRPr="00736EF4">
              <w:t>merat, om det i toppen av konglo</w:t>
            </w:r>
            <w:r>
              <w:softHyphen/>
            </w:r>
            <w:r w:rsidRPr="00736EF4">
              <w:t>meratet finns</w:t>
            </w:r>
          </w:p>
        </w:tc>
        <w:tc>
          <w:tcPr>
            <w:tcW w:w="2500" w:type="pct"/>
            <w:tcMar>
              <w:right w:w="0" w:type="dxa"/>
            </w:tcMar>
          </w:tcPr>
          <w:p w14:paraId="70739145" w14:textId="77777777" w:rsidR="00136126" w:rsidRPr="00736EF4" w:rsidRDefault="00136126" w:rsidP="00136126">
            <w:pPr>
              <w:pStyle w:val="Brdtextmedindrag"/>
            </w:pPr>
            <w:r w:rsidRPr="00736EF4">
              <w:t xml:space="preserve">Finansinspektionen </w:t>
            </w:r>
            <w:r w:rsidRPr="00736EF4">
              <w:rPr>
                <w:i/>
              </w:rPr>
              <w:t>ska</w:t>
            </w:r>
            <w:r w:rsidRPr="00736EF4">
              <w:t xml:space="preserve"> vara samordnare av den särskilda till</w:t>
            </w:r>
            <w:r>
              <w:softHyphen/>
            </w:r>
            <w:r w:rsidRPr="00736EF4">
              <w:t>synen över ett finansiellt konglo</w:t>
            </w:r>
            <w:r>
              <w:softHyphen/>
            </w:r>
            <w:r w:rsidRPr="00736EF4">
              <w:t>merat, om det i toppen av konglo</w:t>
            </w:r>
            <w:r>
              <w:softHyphen/>
            </w:r>
            <w:r w:rsidRPr="00736EF4">
              <w:t>meratet finns</w:t>
            </w:r>
          </w:p>
        </w:tc>
      </w:tr>
      <w:tr w:rsidR="00136126" w14:paraId="532A3644" w14:textId="77777777" w:rsidTr="00136126">
        <w:tc>
          <w:tcPr>
            <w:tcW w:w="2500" w:type="pct"/>
            <w:tcMar>
              <w:left w:w="0" w:type="dxa"/>
            </w:tcMar>
          </w:tcPr>
          <w:p w14:paraId="349364D5" w14:textId="77777777" w:rsidR="00136126" w:rsidRPr="00736EF4" w:rsidRDefault="00136126" w:rsidP="00136126">
            <w:pPr>
              <w:pStyle w:val="Brdtextmedindrag"/>
            </w:pPr>
            <w:r w:rsidRPr="00736EF4">
              <w:t xml:space="preserve">1. ett institut </w:t>
            </w:r>
            <w:r w:rsidRPr="00736EF4">
              <w:rPr>
                <w:i/>
              </w:rPr>
              <w:t>eller</w:t>
            </w:r>
            <w:r w:rsidRPr="00736EF4">
              <w:t xml:space="preserve"> ett försäkrings</w:t>
            </w:r>
            <w:r>
              <w:softHyphen/>
            </w:r>
            <w:r w:rsidRPr="00736EF4">
              <w:t>företag,</w:t>
            </w:r>
          </w:p>
        </w:tc>
        <w:tc>
          <w:tcPr>
            <w:tcW w:w="2500" w:type="pct"/>
            <w:tcMar>
              <w:right w:w="0" w:type="dxa"/>
            </w:tcMar>
          </w:tcPr>
          <w:p w14:paraId="159012B4" w14:textId="77777777" w:rsidR="00136126" w:rsidRPr="00736EF4" w:rsidRDefault="00136126" w:rsidP="00136126">
            <w:pPr>
              <w:pStyle w:val="Brdtextmedindrag"/>
            </w:pPr>
            <w:r w:rsidRPr="00736EF4">
              <w:t>1. ett institut</w:t>
            </w:r>
            <w:r w:rsidRPr="00736EF4">
              <w:rPr>
                <w:i/>
              </w:rPr>
              <w:t>,</w:t>
            </w:r>
            <w:r w:rsidRPr="00736EF4">
              <w:t xml:space="preserve"> ett försäkrings</w:t>
            </w:r>
            <w:r>
              <w:softHyphen/>
            </w:r>
            <w:r w:rsidRPr="00736EF4">
              <w:t xml:space="preserve">företag </w:t>
            </w:r>
            <w:r w:rsidRPr="00736EF4">
              <w:rPr>
                <w:i/>
              </w:rPr>
              <w:t>eller ett tjänstepensions</w:t>
            </w:r>
            <w:r>
              <w:rPr>
                <w:i/>
              </w:rPr>
              <w:softHyphen/>
            </w:r>
            <w:r w:rsidRPr="00736EF4">
              <w:rPr>
                <w:i/>
              </w:rPr>
              <w:t>företag</w:t>
            </w:r>
            <w:r w:rsidRPr="00736EF4">
              <w:t>,</w:t>
            </w:r>
          </w:p>
        </w:tc>
      </w:tr>
      <w:tr w:rsidR="00136126" w14:paraId="77753C50" w14:textId="77777777" w:rsidTr="00136126">
        <w:tc>
          <w:tcPr>
            <w:tcW w:w="2500" w:type="pct"/>
            <w:tcMar>
              <w:left w:w="0" w:type="dxa"/>
            </w:tcMar>
          </w:tcPr>
          <w:p w14:paraId="1570B55C" w14:textId="77777777" w:rsidR="00136126" w:rsidRPr="00736EF4" w:rsidRDefault="00136126" w:rsidP="00136126">
            <w:pPr>
              <w:pStyle w:val="Brdtextmedindrag"/>
            </w:pPr>
            <w:r w:rsidRPr="00736EF4">
              <w:t>2. ett blandat finansiellt holding</w:t>
            </w:r>
            <w:r>
              <w:softHyphen/>
            </w:r>
            <w:r w:rsidRPr="00736EF4">
              <w:t xml:space="preserve">företag med huvudkontor i Sverige som är moderföretag till ett institut </w:t>
            </w:r>
            <w:r w:rsidRPr="00736EF4">
              <w:rPr>
                <w:i/>
              </w:rPr>
              <w:t>eller</w:t>
            </w:r>
            <w:r w:rsidRPr="00736EF4">
              <w:t xml:space="preserve"> ett försäkringsföretag,</w:t>
            </w:r>
          </w:p>
        </w:tc>
        <w:tc>
          <w:tcPr>
            <w:tcW w:w="2500" w:type="pct"/>
            <w:tcMar>
              <w:right w:w="0" w:type="dxa"/>
            </w:tcMar>
          </w:tcPr>
          <w:p w14:paraId="1FEA380E" w14:textId="77777777" w:rsidR="00136126" w:rsidRPr="00736EF4" w:rsidRDefault="00136126" w:rsidP="00136126">
            <w:pPr>
              <w:pStyle w:val="Brdtextmedindrag"/>
            </w:pPr>
            <w:r w:rsidRPr="00736EF4">
              <w:t>2. ett blandat finansiellt holding</w:t>
            </w:r>
            <w:r>
              <w:softHyphen/>
            </w:r>
            <w:r w:rsidRPr="00736EF4">
              <w:t>företag med huvudkontor i Sverige som är moderföretag till ett institut</w:t>
            </w:r>
            <w:r w:rsidRPr="00736EF4">
              <w:rPr>
                <w:i/>
              </w:rPr>
              <w:t>,</w:t>
            </w:r>
            <w:r w:rsidRPr="00736EF4">
              <w:t xml:space="preserve"> ett försäkringsföretag </w:t>
            </w:r>
            <w:r w:rsidRPr="00736EF4">
              <w:rPr>
                <w:i/>
              </w:rPr>
              <w:t>eller ett tjänstepensionsföretag</w:t>
            </w:r>
            <w:r w:rsidRPr="00736EF4">
              <w:t>,</w:t>
            </w:r>
          </w:p>
        </w:tc>
      </w:tr>
    </w:tbl>
    <w:p w14:paraId="6797B0FC" w14:textId="77777777" w:rsidR="00136126" w:rsidRPr="00736EF4" w:rsidRDefault="00136126" w:rsidP="00136126">
      <w:pPr>
        <w:pStyle w:val="Brdtextmedindrag"/>
      </w:pPr>
      <w:r w:rsidRPr="00736EF4">
        <w:t>3. två eller flera blandade finansiella holdingföretag med huvudkontor i olika stater inom EES, däribland Sverige, och det dessutom i konglo</w:t>
      </w:r>
      <w:r>
        <w:softHyphen/>
      </w:r>
      <w:r w:rsidRPr="00736EF4">
        <w:t>meratet finns reglerade företag i samma stater under förutsättning att</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461E321F" w14:textId="77777777" w:rsidTr="00136126">
        <w:tc>
          <w:tcPr>
            <w:tcW w:w="2500" w:type="pct"/>
            <w:tcMar>
              <w:left w:w="0" w:type="dxa"/>
            </w:tcMar>
          </w:tcPr>
          <w:p w14:paraId="416DB15A" w14:textId="77777777" w:rsidR="00136126" w:rsidRPr="00736EF4" w:rsidRDefault="00136126" w:rsidP="00136126">
            <w:pPr>
              <w:pStyle w:val="Brdtextmedindrag"/>
            </w:pPr>
            <w:r w:rsidRPr="00736EF4">
              <w:t xml:space="preserve">a) det av de reglerade företagen som, om de tillhör samma sektor, har den största balansomslutningen </w:t>
            </w:r>
            <w:r w:rsidRPr="00736EF4">
              <w:lastRenderedPageBreak/>
              <w:t xml:space="preserve">är ett institut </w:t>
            </w:r>
            <w:r w:rsidRPr="00736EF4">
              <w:rPr>
                <w:i/>
              </w:rPr>
              <w:t>eller</w:t>
            </w:r>
            <w:r w:rsidRPr="00736EF4">
              <w:t xml:space="preserve"> ett försäkrings</w:t>
            </w:r>
            <w:r>
              <w:softHyphen/>
            </w:r>
            <w:r w:rsidRPr="00736EF4">
              <w:t>företag, eller</w:t>
            </w:r>
          </w:p>
        </w:tc>
        <w:tc>
          <w:tcPr>
            <w:tcW w:w="2500" w:type="pct"/>
            <w:tcMar>
              <w:right w:w="0" w:type="dxa"/>
            </w:tcMar>
          </w:tcPr>
          <w:p w14:paraId="2839A290" w14:textId="77777777" w:rsidR="00136126" w:rsidRPr="00736EF4" w:rsidRDefault="00136126" w:rsidP="00136126">
            <w:pPr>
              <w:pStyle w:val="Brdtextmedindrag"/>
            </w:pPr>
            <w:r w:rsidRPr="00736EF4">
              <w:lastRenderedPageBreak/>
              <w:t xml:space="preserve">a) det av de reglerade företagen som, om de tillhör samma sektor, har den största balansomslutningen </w:t>
            </w:r>
            <w:r w:rsidRPr="00736EF4">
              <w:lastRenderedPageBreak/>
              <w:t>är ett institut</w:t>
            </w:r>
            <w:r w:rsidRPr="00736EF4">
              <w:rPr>
                <w:i/>
              </w:rPr>
              <w:t>,</w:t>
            </w:r>
            <w:r w:rsidRPr="00736EF4">
              <w:t xml:space="preserve"> ett försäkringsföretag </w:t>
            </w:r>
            <w:r w:rsidRPr="00736EF4">
              <w:rPr>
                <w:i/>
              </w:rPr>
              <w:t>eller ett tjänstepensionsföretag</w:t>
            </w:r>
            <w:r w:rsidRPr="00736EF4">
              <w:t>, eller</w:t>
            </w:r>
          </w:p>
        </w:tc>
      </w:tr>
      <w:tr w:rsidR="00136126" w14:paraId="5FA400BF" w14:textId="77777777" w:rsidTr="00136126">
        <w:tc>
          <w:tcPr>
            <w:tcW w:w="2500" w:type="pct"/>
            <w:tcMar>
              <w:left w:w="0" w:type="dxa"/>
            </w:tcMar>
          </w:tcPr>
          <w:p w14:paraId="0F75B7DD" w14:textId="77777777" w:rsidR="00136126" w:rsidRPr="00736EF4" w:rsidRDefault="00136126" w:rsidP="00136126">
            <w:pPr>
              <w:pStyle w:val="Brdtextmedindrag"/>
            </w:pPr>
            <w:r w:rsidRPr="00736EF4">
              <w:lastRenderedPageBreak/>
              <w:t xml:space="preserve">b) det av de reglerade företagen som, om de tillhör olika sektorer, verkar inom den största sektorn är ett institut </w:t>
            </w:r>
            <w:r w:rsidRPr="00736EF4">
              <w:rPr>
                <w:i/>
              </w:rPr>
              <w:t>eller</w:t>
            </w:r>
            <w:r w:rsidRPr="00736EF4">
              <w:t xml:space="preserve"> ett försäkrings</w:t>
            </w:r>
            <w:r>
              <w:softHyphen/>
            </w:r>
            <w:r w:rsidRPr="00736EF4">
              <w:t>företag, eller</w:t>
            </w:r>
          </w:p>
        </w:tc>
        <w:tc>
          <w:tcPr>
            <w:tcW w:w="2500" w:type="pct"/>
            <w:tcMar>
              <w:right w:w="0" w:type="dxa"/>
            </w:tcMar>
          </w:tcPr>
          <w:p w14:paraId="321B62A4" w14:textId="77777777" w:rsidR="00136126" w:rsidRPr="00736EF4" w:rsidRDefault="00136126" w:rsidP="00136126">
            <w:pPr>
              <w:pStyle w:val="Brdtextmedindrag"/>
            </w:pPr>
            <w:r w:rsidRPr="00736EF4">
              <w:t>b) det av de reglerade företagen som, om de tillhör olika sektorer, verkar inom den största sektorn är ett institut</w:t>
            </w:r>
            <w:r w:rsidRPr="00736EF4">
              <w:rPr>
                <w:i/>
              </w:rPr>
              <w:t>,</w:t>
            </w:r>
            <w:r w:rsidRPr="00736EF4">
              <w:t xml:space="preserve"> ett försäkringsföretag </w:t>
            </w:r>
            <w:r w:rsidRPr="00736EF4">
              <w:rPr>
                <w:i/>
              </w:rPr>
              <w:t>eller ett tjänstepensionsföretag</w:t>
            </w:r>
            <w:r w:rsidRPr="00736EF4">
              <w:t>, eller</w:t>
            </w:r>
          </w:p>
        </w:tc>
      </w:tr>
      <w:tr w:rsidR="00136126" w14:paraId="55D616A5" w14:textId="77777777" w:rsidTr="00136126">
        <w:tc>
          <w:tcPr>
            <w:tcW w:w="2500" w:type="pct"/>
            <w:tcMar>
              <w:left w:w="0" w:type="dxa"/>
            </w:tcMar>
          </w:tcPr>
          <w:p w14:paraId="31BD910E" w14:textId="77777777" w:rsidR="00136126" w:rsidRPr="00736EF4" w:rsidRDefault="00136126" w:rsidP="00136126">
            <w:pPr>
              <w:pStyle w:val="Brdtextmedindrag"/>
            </w:pPr>
            <w:r w:rsidRPr="00736EF4">
              <w:t>4. ett blandat finansiellt holding</w:t>
            </w:r>
            <w:r>
              <w:softHyphen/>
            </w:r>
            <w:r w:rsidRPr="00736EF4">
              <w:t>företag som är moderföretag till flera reglerade företag som inte är auktoriserade i den medlemsstat där holdingföretaget har sitt huvud</w:t>
            </w:r>
            <w:r>
              <w:softHyphen/>
            </w:r>
            <w:r w:rsidRPr="00736EF4">
              <w:t xml:space="preserve">kontor, och det dotterföretag som har den största balansomslutningen inom den största sektorn är ett institut </w:t>
            </w:r>
            <w:r w:rsidRPr="00736EF4">
              <w:rPr>
                <w:i/>
              </w:rPr>
              <w:t>eller</w:t>
            </w:r>
            <w:r w:rsidRPr="00736EF4">
              <w:t xml:space="preserve"> ett försäkringsföretag.</w:t>
            </w:r>
          </w:p>
        </w:tc>
        <w:tc>
          <w:tcPr>
            <w:tcW w:w="2500" w:type="pct"/>
            <w:tcMar>
              <w:right w:w="0" w:type="dxa"/>
            </w:tcMar>
          </w:tcPr>
          <w:p w14:paraId="50728E9E" w14:textId="77777777" w:rsidR="00136126" w:rsidRPr="00736EF4" w:rsidRDefault="00136126" w:rsidP="00136126">
            <w:pPr>
              <w:pStyle w:val="Brdtextmedindrag"/>
            </w:pPr>
            <w:r w:rsidRPr="00736EF4">
              <w:t>4. ett blandat finansiellt holding</w:t>
            </w:r>
            <w:r>
              <w:softHyphen/>
            </w:r>
            <w:r w:rsidRPr="00736EF4">
              <w:t>företag som är moderföretag till flera reglerade företag som inte är auktoriserade i den medlemsstat där holdingföretaget har sitt huvud</w:t>
            </w:r>
            <w:r>
              <w:softHyphen/>
            </w:r>
            <w:r w:rsidRPr="00736EF4">
              <w:t>kontor, och det dotterföretag som har den största balansomslutningen inom den största sektorn är ett institut</w:t>
            </w:r>
            <w:r w:rsidRPr="00736EF4">
              <w:rPr>
                <w:i/>
              </w:rPr>
              <w:t>,</w:t>
            </w:r>
            <w:r w:rsidRPr="00736EF4">
              <w:t xml:space="preserve"> ett försäkringsföretag </w:t>
            </w:r>
            <w:r w:rsidRPr="00736EF4">
              <w:rPr>
                <w:i/>
              </w:rPr>
              <w:t>eller ett tjänstepensionsföretag</w:t>
            </w:r>
            <w:r w:rsidRPr="00736EF4">
              <w:t>.</w:t>
            </w:r>
          </w:p>
        </w:tc>
      </w:tr>
      <w:tr w:rsidR="00136126" w14:paraId="1D3EE3F3" w14:textId="77777777" w:rsidTr="00136126">
        <w:tc>
          <w:tcPr>
            <w:tcW w:w="2500" w:type="pct"/>
            <w:tcMar>
              <w:left w:w="0" w:type="dxa"/>
            </w:tcMar>
          </w:tcPr>
          <w:p w14:paraId="112F8A37" w14:textId="77777777" w:rsidR="00136126" w:rsidRPr="00736EF4" w:rsidRDefault="00136126" w:rsidP="00136126">
            <w:pPr>
              <w:pStyle w:val="Brdtextmedindrag"/>
            </w:pPr>
            <w:r w:rsidRPr="00736EF4">
              <w:t xml:space="preserve">Finansinspektionen </w:t>
            </w:r>
            <w:r w:rsidRPr="00736EF4">
              <w:rPr>
                <w:i/>
              </w:rPr>
              <w:t>skall</w:t>
            </w:r>
            <w:r w:rsidRPr="00736EF4">
              <w:t xml:space="preserve"> även vara samordnare om</w:t>
            </w:r>
          </w:p>
        </w:tc>
        <w:tc>
          <w:tcPr>
            <w:tcW w:w="2500" w:type="pct"/>
            <w:tcMar>
              <w:right w:w="0" w:type="dxa"/>
            </w:tcMar>
          </w:tcPr>
          <w:p w14:paraId="67D62463" w14:textId="77777777" w:rsidR="00136126" w:rsidRPr="00736EF4" w:rsidRDefault="00136126" w:rsidP="00136126">
            <w:pPr>
              <w:pStyle w:val="Brdtextmedindrag"/>
            </w:pPr>
            <w:r w:rsidRPr="00736EF4">
              <w:t xml:space="preserve">Finansinspektionen </w:t>
            </w:r>
            <w:r w:rsidRPr="00736EF4">
              <w:rPr>
                <w:i/>
              </w:rPr>
              <w:t>ska</w:t>
            </w:r>
            <w:r w:rsidRPr="00736EF4">
              <w:t xml:space="preserve"> även vara samordnare om</w:t>
            </w:r>
          </w:p>
        </w:tc>
      </w:tr>
      <w:tr w:rsidR="00136126" w14:paraId="030C659D" w14:textId="77777777" w:rsidTr="00136126">
        <w:tc>
          <w:tcPr>
            <w:tcW w:w="2500" w:type="pct"/>
            <w:tcMar>
              <w:left w:w="0" w:type="dxa"/>
            </w:tcMar>
          </w:tcPr>
          <w:p w14:paraId="10BBB008" w14:textId="77777777" w:rsidR="00136126" w:rsidRPr="00736EF4" w:rsidRDefault="00136126" w:rsidP="00136126">
            <w:pPr>
              <w:pStyle w:val="Brdtextmedindrag"/>
            </w:pPr>
            <w:r w:rsidRPr="00736EF4">
              <w:t>1. det inte följer av artikel 10.2 a och b i</w:t>
            </w:r>
            <w:r>
              <w:t>–</w:t>
            </w:r>
            <w:r w:rsidRPr="00736EF4">
              <w:t xml:space="preserve">iii i konglomeratdirektivet att någon behörig myndighet är samordnare och om ett institut </w:t>
            </w:r>
            <w:r w:rsidRPr="00736EF4">
              <w:rPr>
                <w:i/>
              </w:rPr>
              <w:t>eller</w:t>
            </w:r>
            <w:r w:rsidRPr="00736EF4">
              <w:t xml:space="preserve"> ett försäkringsföretag har den största balansomslutningen inom den största sektorn, eller</w:t>
            </w:r>
          </w:p>
        </w:tc>
        <w:tc>
          <w:tcPr>
            <w:tcW w:w="2500" w:type="pct"/>
            <w:tcMar>
              <w:right w:w="0" w:type="dxa"/>
            </w:tcMar>
          </w:tcPr>
          <w:p w14:paraId="0B5CD2B7" w14:textId="77777777" w:rsidR="00136126" w:rsidRPr="00736EF4" w:rsidRDefault="00136126" w:rsidP="00136126">
            <w:pPr>
              <w:pStyle w:val="Brdtextmedindrag"/>
            </w:pPr>
            <w:r w:rsidRPr="00736EF4">
              <w:t>1. det inte följer av artikel 10.2 a och b i</w:t>
            </w:r>
            <w:r>
              <w:t>–</w:t>
            </w:r>
            <w:r w:rsidRPr="00736EF4">
              <w:t>iii i konglomeratdirektivet att någon behörig myndighet är samordnare och om ett institut</w:t>
            </w:r>
            <w:r w:rsidRPr="00736EF4">
              <w:rPr>
                <w:i/>
              </w:rPr>
              <w:t>,</w:t>
            </w:r>
            <w:r w:rsidRPr="00736EF4">
              <w:t xml:space="preserve"> ett försäkringsföretag </w:t>
            </w:r>
            <w:r w:rsidRPr="00736EF4">
              <w:rPr>
                <w:i/>
              </w:rPr>
              <w:t>eller ett tjänstepensionsföretag</w:t>
            </w:r>
            <w:r w:rsidRPr="00736EF4">
              <w:t xml:space="preserve"> har den största balansomslutningen inom den största sektorn, eller</w:t>
            </w:r>
          </w:p>
        </w:tc>
      </w:tr>
    </w:tbl>
    <w:p w14:paraId="0DA2F52E" w14:textId="77777777" w:rsidR="00136126" w:rsidRPr="00736EF4" w:rsidRDefault="00136126" w:rsidP="00136126">
      <w:pPr>
        <w:pStyle w:val="Brdtextmedindrag"/>
      </w:pPr>
      <w:r w:rsidRPr="00736EF4">
        <w:t>2. inspektionen tillsammans med övriga relevanta behöriga myndigheter kommer överens om det i enlighet med bestämmelserna i 3</w:t>
      </w:r>
      <w:r>
        <w:t> </w:t>
      </w:r>
      <w:r w:rsidRPr="00736EF4">
        <w:t>§.</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503A0F9D" w14:textId="77777777" w:rsidTr="00136126">
        <w:tc>
          <w:tcPr>
            <w:tcW w:w="2500" w:type="pct"/>
            <w:tcMar>
              <w:left w:w="0" w:type="dxa"/>
            </w:tcMar>
          </w:tcPr>
          <w:p w14:paraId="3FA4A195" w14:textId="77777777" w:rsidR="00136126" w:rsidRPr="00736EF4" w:rsidRDefault="00136126" w:rsidP="00136126">
            <w:pPr>
              <w:pStyle w:val="Brdtextmedindrag"/>
            </w:pPr>
            <w:r w:rsidRPr="00736EF4">
              <w:t xml:space="preserve">När Finansinspektionen enligt första stycket eller andra stycket 1 </w:t>
            </w:r>
            <w:r w:rsidRPr="00736EF4">
              <w:rPr>
                <w:i/>
              </w:rPr>
              <w:t>skall</w:t>
            </w:r>
            <w:r w:rsidRPr="00736EF4">
              <w:t xml:space="preserve"> vara samordnare, får inspek</w:t>
            </w:r>
            <w:r>
              <w:softHyphen/>
            </w:r>
            <w:r w:rsidRPr="00736EF4">
              <w:t xml:space="preserve">tionen tillsammans med övriga relevanta behöriga myndigheter komma överens om att en annan behörig myndighet inom EES än inspektionen </w:t>
            </w:r>
            <w:r w:rsidRPr="00736EF4">
              <w:rPr>
                <w:i/>
              </w:rPr>
              <w:t>skall</w:t>
            </w:r>
            <w:r w:rsidRPr="00736EF4">
              <w:t xml:space="preserve"> utses till sam</w:t>
            </w:r>
            <w:r>
              <w:softHyphen/>
            </w:r>
            <w:r w:rsidRPr="00736EF4">
              <w:t>ordnare. Finansinspektionen får ingå en sådan överenskommelse, om det är olämpligt att inspek</w:t>
            </w:r>
            <w:r>
              <w:softHyphen/>
            </w:r>
            <w:r w:rsidRPr="00736EF4">
              <w:t>tionen utses till samordnare med hänsyn till det finansiella konglo</w:t>
            </w:r>
            <w:r>
              <w:softHyphen/>
            </w:r>
            <w:r w:rsidRPr="00736EF4">
              <w:t>meratets struktur och den relativa betydelsen av konglomeratets verk</w:t>
            </w:r>
            <w:r>
              <w:softHyphen/>
            </w:r>
            <w:r w:rsidRPr="00736EF4">
              <w:t>samhet i olika länder.</w:t>
            </w:r>
          </w:p>
        </w:tc>
        <w:tc>
          <w:tcPr>
            <w:tcW w:w="2500" w:type="pct"/>
            <w:tcMar>
              <w:right w:w="0" w:type="dxa"/>
            </w:tcMar>
          </w:tcPr>
          <w:p w14:paraId="29D7A0A1" w14:textId="77777777" w:rsidR="00136126" w:rsidRPr="00736EF4" w:rsidRDefault="00136126" w:rsidP="00136126">
            <w:pPr>
              <w:pStyle w:val="Brdtextmedindrag"/>
            </w:pPr>
            <w:r w:rsidRPr="00736EF4">
              <w:t xml:space="preserve">När Finansinspektionen enligt första stycket eller andra stycket 1 </w:t>
            </w:r>
            <w:r w:rsidRPr="00736EF4">
              <w:rPr>
                <w:i/>
              </w:rPr>
              <w:t>ska</w:t>
            </w:r>
            <w:r w:rsidRPr="00736EF4">
              <w:t xml:space="preserve"> vara samordnare, får inspek</w:t>
            </w:r>
            <w:r>
              <w:softHyphen/>
            </w:r>
            <w:r w:rsidRPr="00736EF4">
              <w:t xml:space="preserve">tionen tillsammans med övriga relevanta behöriga myndigheter komma överens om att en annan behörig myndighet inom EES än inspektionen </w:t>
            </w:r>
            <w:r w:rsidRPr="00736EF4">
              <w:rPr>
                <w:i/>
              </w:rPr>
              <w:t>ska</w:t>
            </w:r>
            <w:r w:rsidRPr="00736EF4">
              <w:t xml:space="preserve"> utses till sam</w:t>
            </w:r>
            <w:r>
              <w:softHyphen/>
            </w:r>
            <w:r w:rsidRPr="00736EF4">
              <w:t>ordnare. Finansinspektionen får ingå en sådan överenskommelse, om det är olämpligt att inspek</w:t>
            </w:r>
            <w:r>
              <w:softHyphen/>
            </w:r>
            <w:r w:rsidRPr="00736EF4">
              <w:t>tionen utses till samordnare med hänsyn till det finansiella konglo</w:t>
            </w:r>
            <w:r>
              <w:softHyphen/>
            </w:r>
            <w:r w:rsidRPr="00736EF4">
              <w:t>meratets struktur och den relativa betydelsen av konglomeratets verk</w:t>
            </w:r>
            <w:r>
              <w:softHyphen/>
            </w:r>
            <w:r w:rsidRPr="00736EF4">
              <w:t>samhet i olika länder.</w:t>
            </w:r>
          </w:p>
        </w:tc>
      </w:tr>
    </w:tbl>
    <w:p w14:paraId="5E75CCAE" w14:textId="77777777" w:rsidR="00136126" w:rsidRDefault="00136126" w:rsidP="00136126">
      <w:pPr>
        <w:pStyle w:val="Brdtextmedindrag"/>
      </w:pPr>
      <w:r>
        <w:br/>
      </w:r>
    </w:p>
    <w:p w14:paraId="683A1676" w14:textId="77777777" w:rsidR="00136126" w:rsidRPr="00736EF4" w:rsidRDefault="00136126" w:rsidP="00136126">
      <w:pPr>
        <w:pStyle w:val="Brdtextmedindrag"/>
      </w:pPr>
    </w:p>
    <w:p w14:paraId="177C923F" w14:textId="77777777" w:rsidR="00136126" w:rsidRPr="00736EF4" w:rsidRDefault="00136126" w:rsidP="00136126">
      <w:pPr>
        <w:pStyle w:val="Brdtext"/>
        <w:keepNext/>
        <w:jc w:val="center"/>
      </w:pPr>
      <w:r w:rsidRPr="00736EF4">
        <w:lastRenderedPageBreak/>
        <w:t>4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13F0845D" w14:textId="77777777" w:rsidTr="00136126">
        <w:tc>
          <w:tcPr>
            <w:tcW w:w="2500" w:type="pct"/>
            <w:tcMar>
              <w:left w:w="0" w:type="dxa"/>
            </w:tcMar>
          </w:tcPr>
          <w:p w14:paraId="21034B83" w14:textId="77777777" w:rsidR="00136126" w:rsidRPr="00736EF4" w:rsidRDefault="00136126" w:rsidP="00136126">
            <w:pPr>
              <w:pStyle w:val="Brdtextmedindrag"/>
            </w:pPr>
            <w:r w:rsidRPr="00736EF4">
              <w:t>När Finansinspektionen är sam</w:t>
            </w:r>
            <w:r>
              <w:softHyphen/>
            </w:r>
            <w:r w:rsidRPr="00736EF4">
              <w:t xml:space="preserve">ordnare </w:t>
            </w:r>
            <w:r w:rsidRPr="00736EF4">
              <w:rPr>
                <w:i/>
              </w:rPr>
              <w:t>skall</w:t>
            </w:r>
            <w:r w:rsidRPr="00736EF4">
              <w:t xml:space="preserve"> inspektionen fatta beslut i frågor som gäller om</w:t>
            </w:r>
          </w:p>
        </w:tc>
        <w:tc>
          <w:tcPr>
            <w:tcW w:w="2500" w:type="pct"/>
            <w:tcMar>
              <w:right w:w="0" w:type="dxa"/>
            </w:tcMar>
          </w:tcPr>
          <w:p w14:paraId="1674A527" w14:textId="77777777" w:rsidR="00136126" w:rsidRPr="00736EF4" w:rsidRDefault="00136126" w:rsidP="00136126">
            <w:pPr>
              <w:pStyle w:val="Brdtextmedindrag"/>
            </w:pPr>
            <w:r w:rsidRPr="00736EF4">
              <w:t>När Finansinspektionen är sam</w:t>
            </w:r>
            <w:r>
              <w:softHyphen/>
            </w:r>
            <w:r w:rsidRPr="00736EF4">
              <w:t xml:space="preserve">ordnare </w:t>
            </w:r>
            <w:r w:rsidRPr="00736EF4">
              <w:rPr>
                <w:i/>
              </w:rPr>
              <w:t>ska</w:t>
            </w:r>
            <w:r w:rsidRPr="00736EF4">
              <w:t xml:space="preserve"> inspektionen fatta beslut i frågor som gäller om</w:t>
            </w:r>
          </w:p>
        </w:tc>
      </w:tr>
    </w:tbl>
    <w:p w14:paraId="0D12AA4C" w14:textId="77777777" w:rsidR="00136126" w:rsidRPr="00736EF4" w:rsidRDefault="00136126" w:rsidP="00136126">
      <w:pPr>
        <w:pStyle w:val="Brdtextmedindrag"/>
      </w:pPr>
      <w:r w:rsidRPr="00736EF4">
        <w:t>1. det finns ett finansiellt konglomerat enligt 2 kap. 1–6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33A71B6A" w14:textId="77777777" w:rsidTr="00136126">
        <w:tc>
          <w:tcPr>
            <w:tcW w:w="2500" w:type="pct"/>
            <w:tcMar>
              <w:left w:w="0" w:type="dxa"/>
            </w:tcMar>
          </w:tcPr>
          <w:p w14:paraId="201BD62A" w14:textId="77777777" w:rsidR="00136126" w:rsidRPr="00736EF4" w:rsidRDefault="00136126" w:rsidP="00136126">
            <w:pPr>
              <w:pStyle w:val="Brdtextmedindrag"/>
            </w:pPr>
            <w:r w:rsidRPr="00736EF4">
              <w:t xml:space="preserve">2. bestämmelserna i denna lag </w:t>
            </w:r>
            <w:r w:rsidRPr="00736EF4">
              <w:rPr>
                <w:i/>
              </w:rPr>
              <w:t>skall</w:t>
            </w:r>
            <w:r w:rsidRPr="00736EF4">
              <w:t xml:space="preserve"> tillämpas på ett institut </w:t>
            </w:r>
            <w:r w:rsidRPr="00736EF4">
              <w:rPr>
                <w:i/>
              </w:rPr>
              <w:t>eller</w:t>
            </w:r>
            <w:r w:rsidRPr="00736EF4">
              <w:t xml:space="preserve"> ett försäkringsföretag enligt 3 kap. 3 §,</w:t>
            </w:r>
          </w:p>
        </w:tc>
        <w:tc>
          <w:tcPr>
            <w:tcW w:w="2500" w:type="pct"/>
            <w:tcMar>
              <w:right w:w="0" w:type="dxa"/>
            </w:tcMar>
          </w:tcPr>
          <w:p w14:paraId="66F3D7B5" w14:textId="77777777" w:rsidR="00136126" w:rsidRPr="00736EF4" w:rsidRDefault="00136126" w:rsidP="00136126">
            <w:pPr>
              <w:pStyle w:val="Brdtextmedindrag"/>
            </w:pPr>
            <w:r w:rsidRPr="00736EF4">
              <w:t xml:space="preserve">2. bestämmelserna i denna lag </w:t>
            </w:r>
            <w:r w:rsidRPr="00736EF4">
              <w:rPr>
                <w:i/>
              </w:rPr>
              <w:t>ska</w:t>
            </w:r>
            <w:r w:rsidRPr="00736EF4">
              <w:t xml:space="preserve"> tillämpas på ett institut</w:t>
            </w:r>
            <w:r w:rsidRPr="00736EF4">
              <w:rPr>
                <w:i/>
              </w:rPr>
              <w:t>,</w:t>
            </w:r>
            <w:r w:rsidRPr="00736EF4">
              <w:t xml:space="preserve"> ett försäkringsföretag </w:t>
            </w:r>
            <w:r w:rsidRPr="00736EF4">
              <w:rPr>
                <w:i/>
              </w:rPr>
              <w:t>eller ett tjänste</w:t>
            </w:r>
            <w:r>
              <w:rPr>
                <w:i/>
              </w:rPr>
              <w:softHyphen/>
            </w:r>
            <w:r w:rsidRPr="00736EF4">
              <w:rPr>
                <w:i/>
              </w:rPr>
              <w:t xml:space="preserve">pensionsföretag </w:t>
            </w:r>
            <w:r w:rsidRPr="00736EF4">
              <w:t>enligt 3 kap. 3 §,</w:t>
            </w:r>
          </w:p>
        </w:tc>
      </w:tr>
      <w:tr w:rsidR="00136126" w14:paraId="25EFE506" w14:textId="77777777" w:rsidTr="00136126">
        <w:tc>
          <w:tcPr>
            <w:tcW w:w="2500" w:type="pct"/>
            <w:tcMar>
              <w:left w:w="0" w:type="dxa"/>
            </w:tcMar>
          </w:tcPr>
          <w:p w14:paraId="2CD37120" w14:textId="77777777" w:rsidR="00136126" w:rsidRPr="00736EF4" w:rsidRDefault="00136126" w:rsidP="00136126">
            <w:pPr>
              <w:pStyle w:val="Brdtextmedindrag"/>
            </w:pPr>
            <w:r w:rsidRPr="00736EF4">
              <w:t xml:space="preserve">3. ett finansiellt konglomerat </w:t>
            </w:r>
            <w:r w:rsidRPr="00736EF4">
              <w:rPr>
                <w:i/>
              </w:rPr>
              <w:t>skall</w:t>
            </w:r>
            <w:r w:rsidRPr="00736EF4">
              <w:t xml:space="preserve"> upphöra att vara ett finansiellt konglomerat, och</w:t>
            </w:r>
          </w:p>
        </w:tc>
        <w:tc>
          <w:tcPr>
            <w:tcW w:w="2500" w:type="pct"/>
            <w:tcMar>
              <w:right w:w="0" w:type="dxa"/>
            </w:tcMar>
          </w:tcPr>
          <w:p w14:paraId="46A79445" w14:textId="77777777" w:rsidR="00136126" w:rsidRPr="00736EF4" w:rsidRDefault="00136126" w:rsidP="00136126">
            <w:pPr>
              <w:pStyle w:val="Brdtextmedindrag"/>
            </w:pPr>
            <w:r w:rsidRPr="00736EF4">
              <w:t xml:space="preserve">3. ett finansiellt konglomerat </w:t>
            </w:r>
            <w:r w:rsidRPr="00736EF4">
              <w:rPr>
                <w:i/>
              </w:rPr>
              <w:t>ska</w:t>
            </w:r>
            <w:r>
              <w:t> </w:t>
            </w:r>
            <w:r w:rsidRPr="00736EF4">
              <w:t>upphöra att vara ett finansiellt konglomerat, och</w:t>
            </w:r>
          </w:p>
        </w:tc>
      </w:tr>
      <w:tr w:rsidR="00136126" w14:paraId="0B37D939" w14:textId="77777777" w:rsidTr="00136126">
        <w:tc>
          <w:tcPr>
            <w:tcW w:w="2500" w:type="pct"/>
            <w:tcMar>
              <w:left w:w="0" w:type="dxa"/>
            </w:tcMar>
          </w:tcPr>
          <w:p w14:paraId="7F31D55E" w14:textId="77777777" w:rsidR="00136126" w:rsidRPr="00736EF4" w:rsidRDefault="00136126" w:rsidP="00136126">
            <w:pPr>
              <w:pStyle w:val="Brdtextmedindrag"/>
            </w:pPr>
            <w:r w:rsidRPr="00736EF4">
              <w:t xml:space="preserve">4. bestämmelserna i 3 kap. 3 § inte längre </w:t>
            </w:r>
            <w:r w:rsidRPr="00736EF4">
              <w:rPr>
                <w:i/>
              </w:rPr>
              <w:t>skall</w:t>
            </w:r>
            <w:r w:rsidRPr="00736EF4">
              <w:t xml:space="preserve"> tillämpas på ett institut </w:t>
            </w:r>
            <w:r w:rsidRPr="00736EF4">
              <w:rPr>
                <w:i/>
              </w:rPr>
              <w:t>eller</w:t>
            </w:r>
            <w:r w:rsidRPr="00736EF4">
              <w:t xml:space="preserve"> ett försäkringsföretag.</w:t>
            </w:r>
          </w:p>
        </w:tc>
        <w:tc>
          <w:tcPr>
            <w:tcW w:w="2500" w:type="pct"/>
            <w:tcMar>
              <w:right w:w="0" w:type="dxa"/>
            </w:tcMar>
          </w:tcPr>
          <w:p w14:paraId="35D36E36" w14:textId="77777777" w:rsidR="00136126" w:rsidRPr="00736EF4" w:rsidRDefault="00136126" w:rsidP="00136126">
            <w:pPr>
              <w:pStyle w:val="Brdtextmedindrag"/>
            </w:pPr>
            <w:r w:rsidRPr="00736EF4">
              <w:t xml:space="preserve">4. bestämmelserna i 3 kap. 3 § inte längre </w:t>
            </w:r>
            <w:r w:rsidRPr="00736EF4">
              <w:rPr>
                <w:i/>
              </w:rPr>
              <w:t>ska</w:t>
            </w:r>
            <w:r w:rsidRPr="00736EF4">
              <w:t xml:space="preserve"> tillämpas på ett institut</w:t>
            </w:r>
            <w:r w:rsidRPr="00736EF4">
              <w:rPr>
                <w:i/>
              </w:rPr>
              <w:t>,</w:t>
            </w:r>
            <w:r w:rsidRPr="00736EF4">
              <w:t xml:space="preserve"> ett försäkringsföretag </w:t>
            </w:r>
            <w:r w:rsidRPr="00736EF4">
              <w:rPr>
                <w:i/>
              </w:rPr>
              <w:t>eller ett tjänstepensionsföretag</w:t>
            </w:r>
            <w:r w:rsidRPr="00736EF4">
              <w:t>.</w:t>
            </w:r>
          </w:p>
        </w:tc>
      </w:tr>
    </w:tbl>
    <w:p w14:paraId="78951DBF" w14:textId="77777777" w:rsidR="00136126" w:rsidRPr="00736EF4" w:rsidRDefault="00136126" w:rsidP="00136126">
      <w:pPr>
        <w:pStyle w:val="Brdtext"/>
        <w:spacing w:before="230"/>
        <w:jc w:val="center"/>
        <w:rPr>
          <w:b/>
        </w:rPr>
      </w:pPr>
      <w:r w:rsidRPr="00736EF4">
        <w:rPr>
          <w:b/>
        </w:rPr>
        <w:t>5 kap.</w:t>
      </w:r>
    </w:p>
    <w:p w14:paraId="0BA31184" w14:textId="77777777" w:rsidR="00136126" w:rsidRPr="00736EF4" w:rsidRDefault="00136126" w:rsidP="00136126">
      <w:pPr>
        <w:pStyle w:val="Brdtext"/>
        <w:jc w:val="center"/>
      </w:pPr>
      <w:r w:rsidRPr="00736EF4">
        <w:t>2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06FDE9FE" w14:textId="77777777" w:rsidTr="00136126">
        <w:tc>
          <w:tcPr>
            <w:tcW w:w="2500" w:type="pct"/>
            <w:tcMar>
              <w:left w:w="0" w:type="dxa"/>
            </w:tcMar>
          </w:tcPr>
          <w:p w14:paraId="09E3A270" w14:textId="77777777" w:rsidR="00136126" w:rsidRPr="00736EF4" w:rsidRDefault="00136126" w:rsidP="00136126">
            <w:pPr>
              <w:pStyle w:val="Brdtextmedindrag"/>
            </w:pPr>
            <w:r w:rsidRPr="00736EF4">
              <w:t xml:space="preserve">För ett finansiellt konglomerat </w:t>
            </w:r>
            <w:r w:rsidRPr="00736EF4">
              <w:rPr>
                <w:i/>
              </w:rPr>
              <w:t>skall</w:t>
            </w:r>
            <w:r w:rsidRPr="00736EF4">
              <w:t xml:space="preserve"> det finnas en kapitalbas som uppfyller ett för finansiella konglo</w:t>
            </w:r>
            <w:r>
              <w:softHyphen/>
            </w:r>
            <w:r w:rsidRPr="00736EF4">
              <w:t>merat särskilt kapitalkrav.</w:t>
            </w:r>
          </w:p>
        </w:tc>
        <w:tc>
          <w:tcPr>
            <w:tcW w:w="2500" w:type="pct"/>
            <w:tcMar>
              <w:right w:w="0" w:type="dxa"/>
            </w:tcMar>
          </w:tcPr>
          <w:p w14:paraId="7CDB5FFA" w14:textId="77777777" w:rsidR="00136126" w:rsidRPr="00736EF4" w:rsidRDefault="00136126" w:rsidP="00136126">
            <w:pPr>
              <w:pStyle w:val="Brdtextmedindrag"/>
            </w:pPr>
            <w:r w:rsidRPr="00736EF4">
              <w:t xml:space="preserve">För ett finansiellt konglomerat </w:t>
            </w:r>
            <w:r w:rsidRPr="00736EF4">
              <w:rPr>
                <w:i/>
              </w:rPr>
              <w:t>ska</w:t>
            </w:r>
            <w:r w:rsidRPr="00736EF4">
              <w:t xml:space="preserve"> det finnas en kapitalbas som uppfyller ett för finansiella konglo</w:t>
            </w:r>
            <w:r>
              <w:softHyphen/>
            </w:r>
            <w:r w:rsidRPr="00736EF4">
              <w:t>merat särskilt kapitalkrav.</w:t>
            </w:r>
          </w:p>
        </w:tc>
      </w:tr>
      <w:tr w:rsidR="00136126" w14:paraId="6BE52C37" w14:textId="77777777" w:rsidTr="00136126">
        <w:tc>
          <w:tcPr>
            <w:tcW w:w="2500" w:type="pct"/>
            <w:tcMar>
              <w:left w:w="0" w:type="dxa"/>
            </w:tcMar>
          </w:tcPr>
          <w:p w14:paraId="5606659A" w14:textId="77777777" w:rsidR="00136126" w:rsidRPr="00736EF4" w:rsidRDefault="00136126" w:rsidP="00136126">
            <w:pPr>
              <w:pStyle w:val="Brdtextmedindrag"/>
            </w:pPr>
            <w:r w:rsidRPr="00736EF4">
              <w:t xml:space="preserve">Institut </w:t>
            </w:r>
            <w:r w:rsidRPr="00736EF4">
              <w:rPr>
                <w:i/>
              </w:rPr>
              <w:t>och</w:t>
            </w:r>
            <w:r w:rsidRPr="00736EF4">
              <w:t xml:space="preserve"> försäkringsföretag som ingår i ett finansiellt konglomerat </w:t>
            </w:r>
            <w:r w:rsidRPr="00736EF4">
              <w:rPr>
                <w:i/>
              </w:rPr>
              <w:t>skall</w:t>
            </w:r>
            <w:r w:rsidRPr="00736EF4">
              <w:t xml:space="preserve"> ha en kapitalbas som är tillräckligt stor med hänsyn till kapitalkravet för det finansiella konglomeratet.</w:t>
            </w:r>
          </w:p>
        </w:tc>
        <w:tc>
          <w:tcPr>
            <w:tcW w:w="2500" w:type="pct"/>
            <w:tcMar>
              <w:right w:w="0" w:type="dxa"/>
            </w:tcMar>
          </w:tcPr>
          <w:p w14:paraId="4E74A4DA" w14:textId="77777777" w:rsidR="00136126" w:rsidRPr="00736EF4" w:rsidRDefault="00136126" w:rsidP="00136126">
            <w:pPr>
              <w:pStyle w:val="Brdtextmedindrag"/>
            </w:pPr>
            <w:r w:rsidRPr="00736EF4">
              <w:t>Institut</w:t>
            </w:r>
            <w:r w:rsidRPr="00736EF4">
              <w:rPr>
                <w:i/>
              </w:rPr>
              <w:t>,</w:t>
            </w:r>
            <w:r w:rsidRPr="00736EF4">
              <w:t xml:space="preserve"> försäkringsföretag </w:t>
            </w:r>
            <w:r w:rsidRPr="00736EF4">
              <w:rPr>
                <w:i/>
              </w:rPr>
              <w:t>och tjänstepensionsföretag</w:t>
            </w:r>
            <w:r w:rsidRPr="00736EF4">
              <w:t xml:space="preserve"> som ingår i ett finansiellt konglomerat </w:t>
            </w:r>
            <w:r w:rsidRPr="00736EF4">
              <w:rPr>
                <w:i/>
              </w:rPr>
              <w:t>ska</w:t>
            </w:r>
            <w:r w:rsidRPr="00736EF4">
              <w:t xml:space="preserve"> ha en kapitalbas som är tillräckligt stor med hänsyn till kapitalkravet för det finansiella konglomeratet.</w:t>
            </w:r>
          </w:p>
        </w:tc>
      </w:tr>
    </w:tbl>
    <w:p w14:paraId="51DE1ED5" w14:textId="77777777" w:rsidR="00136126" w:rsidRPr="00736EF4" w:rsidRDefault="00136126" w:rsidP="00136126">
      <w:pPr>
        <w:pStyle w:val="Brdtext"/>
        <w:spacing w:before="230"/>
        <w:jc w:val="center"/>
      </w:pPr>
      <w:r w:rsidRPr="00736EF4">
        <w:t>4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5E74904A" w14:textId="77777777" w:rsidTr="00136126">
        <w:tc>
          <w:tcPr>
            <w:tcW w:w="2500" w:type="pct"/>
            <w:tcMar>
              <w:left w:w="0" w:type="dxa"/>
            </w:tcMar>
          </w:tcPr>
          <w:p w14:paraId="5151BE19" w14:textId="77777777" w:rsidR="00136126" w:rsidRPr="00736EF4" w:rsidRDefault="00136126" w:rsidP="00136126">
            <w:pPr>
              <w:pStyle w:val="Brdtextmedindrag"/>
            </w:pPr>
            <w:r w:rsidRPr="00736EF4">
              <w:t xml:space="preserve">Om det i toppen av ett finansiellt konglomerat finns ett institut </w:t>
            </w:r>
            <w:r w:rsidRPr="00736EF4">
              <w:rPr>
                <w:i/>
              </w:rPr>
              <w:t>eller</w:t>
            </w:r>
            <w:r w:rsidRPr="00736EF4">
              <w:t xml:space="preserve"> ett försäkringsföretag, </w:t>
            </w:r>
            <w:r w:rsidRPr="00736EF4">
              <w:rPr>
                <w:i/>
              </w:rPr>
              <w:t>skall</w:t>
            </w:r>
            <w:r w:rsidRPr="00736EF4">
              <w:t xml:space="preserve"> kapital</w:t>
            </w:r>
            <w:r>
              <w:softHyphen/>
            </w:r>
            <w:r w:rsidRPr="00736EF4">
              <w:t>basen och kapitalkravet för det finansiella konglomeratet beräknas enligt sammanläggnings- och avräkningsmetoden (metod</w:t>
            </w:r>
            <w:r>
              <w:t> </w:t>
            </w:r>
            <w:r w:rsidRPr="00736EF4">
              <w:t>2 enligt bilaga I till konglomeratdirektivet). Om det finns skäl, får kapitalbasen och kapitalkravet i</w:t>
            </w:r>
            <w:r>
              <w:t> </w:t>
            </w:r>
            <w:r w:rsidRPr="00736EF4">
              <w:t>stället beräknas enligt konsolideringsmetoden (metod 1 enligt bilaga I till konglo</w:t>
            </w:r>
            <w:r>
              <w:softHyphen/>
            </w:r>
            <w:r w:rsidRPr="00736EF4">
              <w:t>meratdirektivet) eller enligt en kombination av de angivna metod</w:t>
            </w:r>
            <w:r>
              <w:softHyphen/>
            </w:r>
            <w:r w:rsidRPr="00736EF4">
              <w:t>erna.</w:t>
            </w:r>
          </w:p>
        </w:tc>
        <w:tc>
          <w:tcPr>
            <w:tcW w:w="2500" w:type="pct"/>
            <w:tcMar>
              <w:right w:w="0" w:type="dxa"/>
            </w:tcMar>
          </w:tcPr>
          <w:p w14:paraId="47F6B46D" w14:textId="77777777" w:rsidR="00136126" w:rsidRPr="00736EF4" w:rsidRDefault="00136126" w:rsidP="00136126">
            <w:pPr>
              <w:pStyle w:val="Brdtextmedindrag"/>
            </w:pPr>
            <w:r w:rsidRPr="00736EF4">
              <w:t>Om det i toppen av ett finansiellt konglomerat finns ett institut</w:t>
            </w:r>
            <w:r w:rsidRPr="00736EF4">
              <w:rPr>
                <w:i/>
              </w:rPr>
              <w:t>,</w:t>
            </w:r>
            <w:r w:rsidRPr="00736EF4">
              <w:t xml:space="preserve"> ett försäkringsföretag </w:t>
            </w:r>
            <w:r w:rsidRPr="00736EF4">
              <w:rPr>
                <w:i/>
              </w:rPr>
              <w:t>eller ett tjänstepensionsföretag</w:t>
            </w:r>
            <w:r w:rsidRPr="00736EF4">
              <w:t xml:space="preserve">, </w:t>
            </w:r>
            <w:r w:rsidRPr="00736EF4">
              <w:rPr>
                <w:i/>
              </w:rPr>
              <w:t>ska</w:t>
            </w:r>
            <w:r w:rsidRPr="00736EF4">
              <w:t xml:space="preserve"> kapital</w:t>
            </w:r>
            <w:r>
              <w:softHyphen/>
            </w:r>
            <w:r w:rsidRPr="00736EF4">
              <w:t>basen och kapitalkravet för det finansiella konglomeratet beräknas enligt sammanläggnings- och avräkningsmetoden (metod</w:t>
            </w:r>
            <w:r>
              <w:t> </w:t>
            </w:r>
            <w:r w:rsidRPr="00736EF4">
              <w:t>2 enligt bilaga I till konglomeratdirektivet). Om det finns skäl, får kapitalbasen och kapitalkravet i</w:t>
            </w:r>
            <w:r>
              <w:t> </w:t>
            </w:r>
            <w:r w:rsidRPr="00736EF4">
              <w:t>stället beräknas enligt konsolideringsmetoden (metod 1 enligt bilaga I till konglo</w:t>
            </w:r>
            <w:r>
              <w:softHyphen/>
            </w:r>
            <w:r w:rsidRPr="00736EF4">
              <w:t>meratdirektivet) eller enligt en kombination av de angivna metod</w:t>
            </w:r>
            <w:r>
              <w:softHyphen/>
            </w:r>
            <w:r w:rsidRPr="00736EF4">
              <w:t>erna.</w:t>
            </w:r>
          </w:p>
        </w:tc>
      </w:tr>
      <w:tr w:rsidR="00136126" w14:paraId="7C6E7445" w14:textId="77777777" w:rsidTr="00136126">
        <w:tc>
          <w:tcPr>
            <w:tcW w:w="2500" w:type="pct"/>
            <w:tcMar>
              <w:left w:w="0" w:type="dxa"/>
            </w:tcMar>
          </w:tcPr>
          <w:p w14:paraId="38D046CB" w14:textId="77777777" w:rsidR="00136126" w:rsidRPr="00736EF4" w:rsidRDefault="00136126" w:rsidP="00136126">
            <w:pPr>
              <w:pStyle w:val="Brdtextmedindrag"/>
            </w:pPr>
            <w:r w:rsidRPr="00736EF4">
              <w:t xml:space="preserve">Första stycket </w:t>
            </w:r>
            <w:r w:rsidRPr="00736EF4">
              <w:rPr>
                <w:i/>
              </w:rPr>
              <w:t>skall</w:t>
            </w:r>
            <w:r w:rsidRPr="00736EF4">
              <w:t xml:space="preserve"> tillämpas även i fråga om andra finansiella konglomerat än sådana som har ett institut </w:t>
            </w:r>
            <w:r w:rsidRPr="00736EF4">
              <w:rPr>
                <w:i/>
              </w:rPr>
              <w:t>eller</w:t>
            </w:r>
            <w:r w:rsidRPr="00736EF4">
              <w:t xml:space="preserve"> ett försäkringsföretag i </w:t>
            </w:r>
            <w:r w:rsidRPr="00736EF4">
              <w:lastRenderedPageBreak/>
              <w:t>toppen om Finansinspektionen är den enda relevanta behöriga myndigheten.</w:t>
            </w:r>
          </w:p>
        </w:tc>
        <w:tc>
          <w:tcPr>
            <w:tcW w:w="2500" w:type="pct"/>
            <w:tcMar>
              <w:right w:w="0" w:type="dxa"/>
            </w:tcMar>
          </w:tcPr>
          <w:p w14:paraId="2938A068" w14:textId="77777777" w:rsidR="00136126" w:rsidRPr="00736EF4" w:rsidRDefault="00136126" w:rsidP="00136126">
            <w:pPr>
              <w:pStyle w:val="Brdtextmedindrag"/>
            </w:pPr>
            <w:r w:rsidRPr="00736EF4">
              <w:lastRenderedPageBreak/>
              <w:t xml:space="preserve">Första stycket </w:t>
            </w:r>
            <w:r w:rsidRPr="00736EF4">
              <w:rPr>
                <w:i/>
              </w:rPr>
              <w:t>ska</w:t>
            </w:r>
            <w:r w:rsidRPr="00736EF4">
              <w:t xml:space="preserve"> tillämpas även i fråga om andra finansiella konglomerat än sådana som har ett institut</w:t>
            </w:r>
            <w:r w:rsidRPr="00736EF4">
              <w:rPr>
                <w:i/>
              </w:rPr>
              <w:t>,</w:t>
            </w:r>
            <w:r w:rsidRPr="00736EF4">
              <w:t xml:space="preserve"> ett försäkringsföretag </w:t>
            </w:r>
            <w:r w:rsidRPr="00736EF4">
              <w:rPr>
                <w:i/>
              </w:rPr>
              <w:t xml:space="preserve">eller </w:t>
            </w:r>
            <w:r w:rsidRPr="00736EF4">
              <w:rPr>
                <w:i/>
              </w:rPr>
              <w:lastRenderedPageBreak/>
              <w:t>ett tjänstepensionsföretag</w:t>
            </w:r>
            <w:r w:rsidRPr="00736EF4">
              <w:t xml:space="preserve"> i toppen om Finansinspektionen är den enda relevanta behöriga myndigheten.</w:t>
            </w:r>
          </w:p>
        </w:tc>
      </w:tr>
    </w:tbl>
    <w:p w14:paraId="346F67A3" w14:textId="77777777" w:rsidR="00136126" w:rsidRPr="00736EF4" w:rsidRDefault="00136126" w:rsidP="00136126">
      <w:pPr>
        <w:pStyle w:val="Brdtextmedindrag"/>
      </w:pPr>
    </w:p>
    <w:p w14:paraId="30E7B9B3" w14:textId="77777777" w:rsidR="00136126" w:rsidRPr="00736EF4" w:rsidRDefault="00136126" w:rsidP="00136126">
      <w:pPr>
        <w:pStyle w:val="Brdtext"/>
        <w:jc w:val="center"/>
      </w:pPr>
      <w:r w:rsidRPr="00736EF4">
        <w:t>6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07C09A8F" w14:textId="77777777" w:rsidTr="00136126">
        <w:tc>
          <w:tcPr>
            <w:tcW w:w="2500" w:type="pct"/>
            <w:tcMar>
              <w:left w:w="0" w:type="dxa"/>
            </w:tcMar>
          </w:tcPr>
          <w:p w14:paraId="44CBC791" w14:textId="77777777" w:rsidR="00136126" w:rsidRPr="00736EF4" w:rsidRDefault="00136126" w:rsidP="00136126">
            <w:pPr>
              <w:pStyle w:val="Brdtextmedindrag"/>
            </w:pPr>
            <w:r w:rsidRPr="00736EF4">
              <w:t xml:space="preserve">Finansinspektionen </w:t>
            </w:r>
            <w:r w:rsidRPr="00736EF4">
              <w:rPr>
                <w:i/>
              </w:rPr>
              <w:t>skall</w:t>
            </w:r>
            <w:r w:rsidRPr="00736EF4">
              <w:t xml:space="preserve"> besluta om undantag för ett företag som ingår i ett finansiellt konglomerat från beräkningen av kapitalbasen och kapitalkravet för konglome</w:t>
            </w:r>
            <w:r>
              <w:softHyphen/>
            </w:r>
            <w:r w:rsidRPr="00736EF4">
              <w:t>ratet om</w:t>
            </w:r>
          </w:p>
        </w:tc>
        <w:tc>
          <w:tcPr>
            <w:tcW w:w="2500" w:type="pct"/>
            <w:tcMar>
              <w:right w:w="0" w:type="dxa"/>
            </w:tcMar>
          </w:tcPr>
          <w:p w14:paraId="58B3E0B6" w14:textId="77777777" w:rsidR="00136126" w:rsidRPr="00736EF4" w:rsidRDefault="00136126" w:rsidP="00136126">
            <w:pPr>
              <w:pStyle w:val="Brdtextmedindrag"/>
            </w:pPr>
            <w:r w:rsidRPr="00736EF4">
              <w:t xml:space="preserve">Finansinspektionen </w:t>
            </w:r>
            <w:r w:rsidRPr="00736EF4">
              <w:rPr>
                <w:i/>
              </w:rPr>
              <w:t>ska</w:t>
            </w:r>
            <w:r w:rsidRPr="00736EF4">
              <w:t xml:space="preserve"> besluta om undantag för ett företag som ingår i ett finansiellt konglomerat från beräkningen av kapitalbasen och kapitalkravet för konglome</w:t>
            </w:r>
            <w:r>
              <w:softHyphen/>
            </w:r>
            <w:r w:rsidRPr="00736EF4">
              <w:t>ratet om</w:t>
            </w:r>
          </w:p>
        </w:tc>
      </w:tr>
    </w:tbl>
    <w:p w14:paraId="02F61DC5" w14:textId="77777777" w:rsidR="00136126" w:rsidRPr="00736EF4" w:rsidRDefault="00136126" w:rsidP="00136126">
      <w:pPr>
        <w:pStyle w:val="Brdtextmedindrag"/>
      </w:pPr>
      <w:r w:rsidRPr="00736EF4">
        <w:t>1. företaget är beläget i ett land utanför EES där det finns rättsliga hinder för att överföra nödvändig information om företaget,</w:t>
      </w:r>
    </w:p>
    <w:p w14:paraId="36E0BC6C" w14:textId="77777777" w:rsidR="00136126" w:rsidRPr="00736EF4" w:rsidRDefault="00136126" w:rsidP="00136126">
      <w:pPr>
        <w:pStyle w:val="Brdtextmedindrag"/>
      </w:pPr>
      <w:r w:rsidRPr="00736EF4">
        <w:t>2. företaget har försumbar betydelse med hänsyn till syftet med den särskilda tillsynen över finansiella konglomerat, eller</w:t>
      </w:r>
    </w:p>
    <w:p w14:paraId="66A95B5E" w14:textId="77777777" w:rsidR="00136126" w:rsidRPr="00736EF4" w:rsidRDefault="00136126" w:rsidP="00136126">
      <w:pPr>
        <w:pStyle w:val="Brdtextmedindrag"/>
      </w:pPr>
      <w:r w:rsidRPr="00736EF4">
        <w:t>3. det skulle vara olämpligt eller missvisande att låta företaget omfattas av beräkningen med hänsyn till syftet med den särskilda tillsynen över finansiella konglomerat.</w:t>
      </w:r>
    </w:p>
    <w:p w14:paraId="0A2317B8" w14:textId="77777777" w:rsidR="00136126" w:rsidRPr="00736EF4" w:rsidRDefault="00136126" w:rsidP="00136126">
      <w:pPr>
        <w:pStyle w:val="Brdtextmedindrag"/>
      </w:pPr>
      <w:r w:rsidRPr="00736EF4">
        <w:t>När bestämmelsen i första stycket 2 är tillämplig på flera företag, får undantag inte beslutas, om de tillsammans inte har försumbar betydelse med hänsyn till syftet med den särskilda tillsynen över finansiella konglo</w:t>
      </w:r>
      <w:r>
        <w:softHyphen/>
      </w:r>
      <w:r w:rsidRPr="00736EF4">
        <w:t>merat.</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26F84188" w14:textId="77777777" w:rsidTr="00136126">
        <w:tc>
          <w:tcPr>
            <w:tcW w:w="2500" w:type="pct"/>
            <w:tcMar>
              <w:left w:w="0" w:type="dxa"/>
            </w:tcMar>
          </w:tcPr>
          <w:p w14:paraId="7F5196E7" w14:textId="77777777" w:rsidR="00136126" w:rsidRPr="00736EF4" w:rsidRDefault="00136126" w:rsidP="00136126">
            <w:pPr>
              <w:pStyle w:val="Brdtextmedindrag"/>
            </w:pPr>
            <w:r w:rsidRPr="00736EF4">
              <w:t>Innan Finansinspektionen be</w:t>
            </w:r>
            <w:r>
              <w:softHyphen/>
            </w:r>
            <w:r w:rsidRPr="00736EF4">
              <w:t xml:space="preserve">slutar att med stöd av första stycket 3 undanta ett företag från beräkningen, </w:t>
            </w:r>
            <w:r w:rsidRPr="00736EF4">
              <w:rPr>
                <w:i/>
              </w:rPr>
              <w:t>skall</w:t>
            </w:r>
            <w:r w:rsidRPr="00736EF4">
              <w:t xml:space="preserve"> inspektionen höra de andra relevanta behöriga myndigheterna. Detta krävs inte i brådskande fall.</w:t>
            </w:r>
          </w:p>
        </w:tc>
        <w:tc>
          <w:tcPr>
            <w:tcW w:w="2500" w:type="pct"/>
            <w:tcMar>
              <w:right w:w="0" w:type="dxa"/>
            </w:tcMar>
          </w:tcPr>
          <w:p w14:paraId="78170A6F" w14:textId="77777777" w:rsidR="00136126" w:rsidRPr="00736EF4" w:rsidRDefault="00136126" w:rsidP="00136126">
            <w:pPr>
              <w:pStyle w:val="Brdtextmedindrag"/>
            </w:pPr>
            <w:r w:rsidRPr="00736EF4">
              <w:t>Innan Finansinspektionen be</w:t>
            </w:r>
            <w:r>
              <w:softHyphen/>
            </w:r>
            <w:r w:rsidRPr="00736EF4">
              <w:t xml:space="preserve">slutar att med stöd av första stycket 3 undanta ett företag från beräkningen, </w:t>
            </w:r>
            <w:r w:rsidRPr="00736EF4">
              <w:rPr>
                <w:i/>
              </w:rPr>
              <w:t>ska</w:t>
            </w:r>
            <w:r w:rsidRPr="00736EF4">
              <w:t xml:space="preserve"> inspektionen höra de andra relevanta behöriga myndigheterna. Detta krävs inte i brådskande fall.</w:t>
            </w:r>
          </w:p>
        </w:tc>
      </w:tr>
      <w:tr w:rsidR="00136126" w14:paraId="482EEC04" w14:textId="77777777" w:rsidTr="00136126">
        <w:tc>
          <w:tcPr>
            <w:tcW w:w="2500" w:type="pct"/>
            <w:tcMar>
              <w:left w:w="0" w:type="dxa"/>
            </w:tcMar>
          </w:tcPr>
          <w:p w14:paraId="1CF6C5F7" w14:textId="77777777" w:rsidR="00136126" w:rsidRPr="00736EF4" w:rsidRDefault="00136126" w:rsidP="00136126">
            <w:pPr>
              <w:pStyle w:val="Brdtextmedindrag"/>
            </w:pPr>
            <w:r w:rsidRPr="00736EF4">
              <w:t xml:space="preserve">Om Finansinspektionen med stöd av första stycket 2 eller 3 undantar ett institut </w:t>
            </w:r>
            <w:r w:rsidRPr="00736EF4">
              <w:rPr>
                <w:i/>
              </w:rPr>
              <w:t>eller</w:t>
            </w:r>
            <w:r w:rsidRPr="00736EF4">
              <w:t xml:space="preserve"> ett försäkrings</w:t>
            </w:r>
            <w:r>
              <w:softHyphen/>
            </w:r>
            <w:r w:rsidRPr="00736EF4">
              <w:t xml:space="preserve">företag från beräkningen, </w:t>
            </w:r>
            <w:r w:rsidRPr="00736EF4">
              <w:rPr>
                <w:i/>
              </w:rPr>
              <w:t>skall</w:t>
            </w:r>
            <w:r w:rsidRPr="00736EF4">
              <w:t xml:space="preserve"> det företag som finns i toppen av konglomeratet, på begäran av Finansinspektionen, lämna upplys</w:t>
            </w:r>
            <w:r>
              <w:softHyphen/>
            </w:r>
            <w:r w:rsidRPr="00736EF4">
              <w:t>ningar som inspek</w:t>
            </w:r>
            <w:r>
              <w:softHyphen/>
            </w:r>
            <w:r w:rsidRPr="00736EF4">
              <w:t xml:space="preserve">tionen behöver för sin tillsyn över institutet </w:t>
            </w:r>
            <w:r w:rsidRPr="00596B7F">
              <w:rPr>
                <w:i/>
              </w:rPr>
              <w:t>eller</w:t>
            </w:r>
            <w:r w:rsidRPr="00736EF4">
              <w:t xml:space="preserve"> försäkrings</w:t>
            </w:r>
            <w:r>
              <w:softHyphen/>
            </w:r>
            <w:r w:rsidRPr="00736EF4">
              <w:t>företaget.</w:t>
            </w:r>
          </w:p>
        </w:tc>
        <w:tc>
          <w:tcPr>
            <w:tcW w:w="2500" w:type="pct"/>
            <w:tcMar>
              <w:right w:w="0" w:type="dxa"/>
            </w:tcMar>
          </w:tcPr>
          <w:p w14:paraId="42155A1D" w14:textId="77777777" w:rsidR="00136126" w:rsidRPr="00736EF4" w:rsidRDefault="00136126" w:rsidP="00136126">
            <w:pPr>
              <w:pStyle w:val="Brdtextmedindrag"/>
            </w:pPr>
            <w:r w:rsidRPr="00736EF4">
              <w:t>Om Finansinspektionen med stöd av första stycket 2 eller 3 undantar ett institut</w:t>
            </w:r>
            <w:r w:rsidRPr="00736EF4">
              <w:rPr>
                <w:i/>
              </w:rPr>
              <w:t>,</w:t>
            </w:r>
            <w:r w:rsidRPr="00736EF4">
              <w:t xml:space="preserve"> ett försäkringsföretag </w:t>
            </w:r>
            <w:r w:rsidRPr="00736EF4">
              <w:rPr>
                <w:i/>
              </w:rPr>
              <w:t>eller ett tjänstepensionsföretag</w:t>
            </w:r>
            <w:r w:rsidRPr="00736EF4">
              <w:t xml:space="preserve"> från beräkningen, </w:t>
            </w:r>
            <w:r w:rsidRPr="00736EF4">
              <w:rPr>
                <w:i/>
              </w:rPr>
              <w:t>ska</w:t>
            </w:r>
            <w:r w:rsidRPr="00736EF4">
              <w:t xml:space="preserve"> det företag som finns i toppen av konglomeratet, på begäran av Finansinspektionen, lämna upplysningar som inspek</w:t>
            </w:r>
            <w:r>
              <w:softHyphen/>
            </w:r>
            <w:r w:rsidRPr="00736EF4">
              <w:t xml:space="preserve">tionen behöver </w:t>
            </w:r>
            <w:r>
              <w:t>för sin tillsyn över institutet</w:t>
            </w:r>
            <w:r>
              <w:rPr>
                <w:i/>
              </w:rPr>
              <w:t>,</w:t>
            </w:r>
            <w:r>
              <w:t xml:space="preserve"> </w:t>
            </w:r>
            <w:r w:rsidRPr="00736EF4">
              <w:t>försäkringsföretaget</w:t>
            </w:r>
            <w:r>
              <w:t xml:space="preserve"> </w:t>
            </w:r>
            <w:r>
              <w:rPr>
                <w:i/>
              </w:rPr>
              <w:t>eller tjänstepensionsföretaget</w:t>
            </w:r>
            <w:r w:rsidRPr="00736EF4">
              <w:t>.</w:t>
            </w:r>
          </w:p>
        </w:tc>
      </w:tr>
    </w:tbl>
    <w:p w14:paraId="4B213B5B" w14:textId="77777777" w:rsidR="00136126" w:rsidRPr="00736EF4" w:rsidRDefault="00136126" w:rsidP="00136126">
      <w:pPr>
        <w:pStyle w:val="Brdtextmedindrag"/>
      </w:pPr>
    </w:p>
    <w:p w14:paraId="54EEED18" w14:textId="77777777" w:rsidR="00136126" w:rsidRPr="00736EF4" w:rsidRDefault="00136126" w:rsidP="00136126">
      <w:pPr>
        <w:pStyle w:val="Brdtext"/>
        <w:jc w:val="center"/>
      </w:pPr>
      <w:r w:rsidRPr="00736EF4">
        <w:t>12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127A8A6A" w14:textId="77777777" w:rsidTr="00136126">
        <w:tc>
          <w:tcPr>
            <w:tcW w:w="2500" w:type="pct"/>
            <w:tcMar>
              <w:left w:w="0" w:type="dxa"/>
            </w:tcMar>
          </w:tcPr>
          <w:p w14:paraId="6D0AA628" w14:textId="77777777" w:rsidR="00136126" w:rsidRPr="00736EF4" w:rsidRDefault="00136126" w:rsidP="00136126">
            <w:pPr>
              <w:pStyle w:val="Brdtextmedindrag"/>
            </w:pPr>
            <w:r w:rsidRPr="00736EF4">
              <w:t>När ett reglerat företag hemma</w:t>
            </w:r>
            <w:r>
              <w:softHyphen/>
            </w:r>
            <w:r w:rsidRPr="00736EF4">
              <w:t xml:space="preserve">hörande inom EES finns i toppen av det finansiella konglomeratet, </w:t>
            </w:r>
            <w:r w:rsidRPr="00736EF4">
              <w:rPr>
                <w:i/>
              </w:rPr>
              <w:t>skall</w:t>
            </w:r>
            <w:r w:rsidRPr="00736EF4">
              <w:t xml:space="preserve"> rapporteringen enligt 10 och 11 §§ göras av det företaget.</w:t>
            </w:r>
          </w:p>
        </w:tc>
        <w:tc>
          <w:tcPr>
            <w:tcW w:w="2500" w:type="pct"/>
            <w:tcMar>
              <w:right w:w="0" w:type="dxa"/>
            </w:tcMar>
          </w:tcPr>
          <w:p w14:paraId="4C9530B6" w14:textId="77777777" w:rsidR="00136126" w:rsidRPr="00736EF4" w:rsidRDefault="00136126" w:rsidP="00136126">
            <w:pPr>
              <w:pStyle w:val="Brdtextmedindrag"/>
            </w:pPr>
            <w:r w:rsidRPr="00736EF4">
              <w:t>När ett reglerat företag hemma</w:t>
            </w:r>
            <w:r>
              <w:softHyphen/>
            </w:r>
            <w:r w:rsidRPr="00736EF4">
              <w:t xml:space="preserve">hörande inom EES finns i toppen av det finansiella konglomeratet, </w:t>
            </w:r>
            <w:r w:rsidRPr="00736EF4">
              <w:rPr>
                <w:i/>
              </w:rPr>
              <w:t>ska</w:t>
            </w:r>
            <w:r w:rsidRPr="00736EF4">
              <w:t xml:space="preserve"> rapporteringen enligt 10 och 11 §§ göras av det företaget.</w:t>
            </w:r>
          </w:p>
        </w:tc>
      </w:tr>
      <w:tr w:rsidR="00136126" w14:paraId="21E94463" w14:textId="77777777" w:rsidTr="00136126">
        <w:tc>
          <w:tcPr>
            <w:tcW w:w="2500" w:type="pct"/>
            <w:tcMar>
              <w:left w:w="0" w:type="dxa"/>
            </w:tcMar>
          </w:tcPr>
          <w:p w14:paraId="021CC540" w14:textId="77777777" w:rsidR="00136126" w:rsidRPr="00736EF4" w:rsidRDefault="00136126" w:rsidP="00136126">
            <w:pPr>
              <w:pStyle w:val="Brdtextmedindrag"/>
            </w:pPr>
            <w:r w:rsidRPr="00736EF4">
              <w:t xml:space="preserve">I andra fall </w:t>
            </w:r>
            <w:r w:rsidRPr="00736EF4">
              <w:rPr>
                <w:i/>
              </w:rPr>
              <w:t>skall</w:t>
            </w:r>
            <w:r w:rsidRPr="00736EF4">
              <w:t xml:space="preserve"> rapporten lämnas av det blandade finansiella holdingföretaget i det finansiella konglomeratet eller det institut </w:t>
            </w:r>
            <w:r w:rsidRPr="00736EF4">
              <w:rPr>
                <w:i/>
              </w:rPr>
              <w:lastRenderedPageBreak/>
              <w:t>eller</w:t>
            </w:r>
            <w:r w:rsidRPr="00736EF4">
              <w:t xml:space="preserve"> försäkringsföretag i konglo</w:t>
            </w:r>
            <w:r>
              <w:softHyphen/>
            </w:r>
            <w:r w:rsidRPr="00736EF4">
              <w:t>meratet som Finansinspek</w:t>
            </w:r>
            <w:r>
              <w:softHyphen/>
            </w:r>
            <w:r w:rsidRPr="00736EF4">
              <w:t>tionen i ett enskilt fall beslutar efter att ha hört de övriga relevanta be</w:t>
            </w:r>
            <w:r>
              <w:softHyphen/>
            </w:r>
            <w:r w:rsidRPr="00736EF4">
              <w:t>höriga myndigheterna och konglo</w:t>
            </w:r>
            <w:r>
              <w:softHyphen/>
            </w:r>
            <w:r w:rsidRPr="00736EF4">
              <w:t>meratet.</w:t>
            </w:r>
          </w:p>
        </w:tc>
        <w:tc>
          <w:tcPr>
            <w:tcW w:w="2500" w:type="pct"/>
            <w:tcMar>
              <w:right w:w="0" w:type="dxa"/>
            </w:tcMar>
          </w:tcPr>
          <w:p w14:paraId="24C7D954" w14:textId="77777777" w:rsidR="00136126" w:rsidRPr="00736EF4" w:rsidRDefault="00136126" w:rsidP="00136126">
            <w:pPr>
              <w:pStyle w:val="Brdtextmedindrag"/>
            </w:pPr>
            <w:r w:rsidRPr="00736EF4">
              <w:lastRenderedPageBreak/>
              <w:t xml:space="preserve">I andra fall </w:t>
            </w:r>
            <w:r w:rsidRPr="00736EF4">
              <w:rPr>
                <w:i/>
              </w:rPr>
              <w:t>ska</w:t>
            </w:r>
            <w:r w:rsidRPr="00736EF4">
              <w:t xml:space="preserve"> rapporten lämnas av det blandade finansiella holdingföretaget i det finansiella konglomeratet eller det institut</w:t>
            </w:r>
            <w:r w:rsidRPr="00736EF4">
              <w:rPr>
                <w:i/>
              </w:rPr>
              <w:t>,</w:t>
            </w:r>
            <w:r w:rsidRPr="00736EF4">
              <w:t xml:space="preserve"> </w:t>
            </w:r>
            <w:r w:rsidRPr="00736EF4">
              <w:lastRenderedPageBreak/>
              <w:t xml:space="preserve">försäkringsföretag </w:t>
            </w:r>
            <w:r w:rsidRPr="00736EF4">
              <w:rPr>
                <w:i/>
              </w:rPr>
              <w:t>eller tjänste</w:t>
            </w:r>
            <w:r>
              <w:rPr>
                <w:i/>
              </w:rPr>
              <w:softHyphen/>
            </w:r>
            <w:r w:rsidRPr="00736EF4">
              <w:rPr>
                <w:i/>
              </w:rPr>
              <w:t>pensionsföretag</w:t>
            </w:r>
            <w:r w:rsidRPr="00736EF4">
              <w:t xml:space="preserve"> i konglomeratet som Finansinspek</w:t>
            </w:r>
            <w:r>
              <w:softHyphen/>
            </w:r>
            <w:r w:rsidRPr="00736EF4">
              <w:t>tionen i ett enskilt fall beslutar efter att ha hört de övriga relevanta be</w:t>
            </w:r>
            <w:r>
              <w:softHyphen/>
            </w:r>
            <w:r w:rsidRPr="00736EF4">
              <w:t>höriga myndigheterna och konglo</w:t>
            </w:r>
            <w:r>
              <w:softHyphen/>
            </w:r>
            <w:r w:rsidRPr="00736EF4">
              <w:t>meratet.</w:t>
            </w:r>
          </w:p>
        </w:tc>
      </w:tr>
    </w:tbl>
    <w:p w14:paraId="0CF13E6B" w14:textId="77777777" w:rsidR="00136126" w:rsidRPr="00736EF4" w:rsidRDefault="00136126" w:rsidP="00136126">
      <w:pPr>
        <w:pStyle w:val="Brdtextmedindrag"/>
      </w:pPr>
    </w:p>
    <w:p w14:paraId="1DF4480B" w14:textId="77777777" w:rsidR="00136126" w:rsidRPr="00736EF4" w:rsidRDefault="00136126" w:rsidP="00136126">
      <w:pPr>
        <w:pStyle w:val="Brdtext"/>
        <w:jc w:val="center"/>
      </w:pPr>
      <w:r w:rsidRPr="00736EF4">
        <w:t>13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15CADEC0" w14:textId="77777777" w:rsidTr="00136126">
        <w:tc>
          <w:tcPr>
            <w:tcW w:w="2500" w:type="pct"/>
            <w:tcMar>
              <w:left w:w="0" w:type="dxa"/>
            </w:tcMar>
          </w:tcPr>
          <w:p w14:paraId="3F7C982D" w14:textId="77777777" w:rsidR="00136126" w:rsidRPr="00736EF4" w:rsidRDefault="00136126" w:rsidP="00136126">
            <w:pPr>
              <w:pStyle w:val="Brdtextmedindrag"/>
            </w:pPr>
            <w:r w:rsidRPr="00736EF4">
              <w:t xml:space="preserve">Institut </w:t>
            </w:r>
            <w:r w:rsidRPr="00736EF4">
              <w:rPr>
                <w:i/>
              </w:rPr>
              <w:t>och</w:t>
            </w:r>
            <w:r w:rsidRPr="00736EF4">
              <w:t xml:space="preserve"> försäkringsföretag som ingår i ett finansiellt konglo</w:t>
            </w:r>
            <w:r>
              <w:softHyphen/>
            </w:r>
            <w:r w:rsidRPr="00736EF4">
              <w:t xml:space="preserve">merat </w:t>
            </w:r>
            <w:r w:rsidRPr="00736EF4">
              <w:rPr>
                <w:i/>
              </w:rPr>
              <w:t>skall</w:t>
            </w:r>
            <w:r w:rsidRPr="00736EF4">
              <w:t xml:space="preserve"> ha system för riskhantering och rutiner för intern kontroll som är betryggande med hänsyn till konglomeratets samlade risksituation.</w:t>
            </w:r>
          </w:p>
        </w:tc>
        <w:tc>
          <w:tcPr>
            <w:tcW w:w="2500" w:type="pct"/>
            <w:tcMar>
              <w:right w:w="0" w:type="dxa"/>
            </w:tcMar>
          </w:tcPr>
          <w:p w14:paraId="29E6C972" w14:textId="77777777" w:rsidR="00136126" w:rsidRPr="00736EF4" w:rsidRDefault="00136126" w:rsidP="00136126">
            <w:pPr>
              <w:pStyle w:val="Brdtextmedindrag"/>
            </w:pPr>
            <w:r w:rsidRPr="00736EF4">
              <w:t>Institut</w:t>
            </w:r>
            <w:r w:rsidRPr="00736EF4">
              <w:rPr>
                <w:i/>
              </w:rPr>
              <w:t>,</w:t>
            </w:r>
            <w:r w:rsidRPr="00736EF4">
              <w:t xml:space="preserve"> försäkringsföretag </w:t>
            </w:r>
            <w:r w:rsidRPr="00736EF4">
              <w:rPr>
                <w:i/>
              </w:rPr>
              <w:t xml:space="preserve">och tjänstepensionsföretag </w:t>
            </w:r>
            <w:r w:rsidRPr="00736EF4">
              <w:t xml:space="preserve">som ingår i ett finansiellt konglomerat </w:t>
            </w:r>
            <w:r w:rsidRPr="00736EF4">
              <w:rPr>
                <w:i/>
              </w:rPr>
              <w:t>ska</w:t>
            </w:r>
            <w:r w:rsidRPr="00736EF4">
              <w:t xml:space="preserve"> ha system för riskhantering och rutiner för intern kontroll som är betrygg</w:t>
            </w:r>
            <w:r>
              <w:softHyphen/>
            </w:r>
            <w:r w:rsidRPr="00736EF4">
              <w:t>ande med hänsyn till konglome</w:t>
            </w:r>
            <w:r>
              <w:softHyphen/>
            </w:r>
            <w:r w:rsidRPr="00736EF4">
              <w:t>ratets samlade risksituation.</w:t>
            </w:r>
          </w:p>
        </w:tc>
      </w:tr>
    </w:tbl>
    <w:p w14:paraId="22D03867" w14:textId="77777777" w:rsidR="00136126" w:rsidRPr="00736EF4" w:rsidRDefault="00136126" w:rsidP="00136126">
      <w:pPr>
        <w:pStyle w:val="Brdtextmedindrag"/>
      </w:pPr>
    </w:p>
    <w:p w14:paraId="29109A4A" w14:textId="77777777" w:rsidR="00136126" w:rsidRPr="00736EF4" w:rsidRDefault="00136126" w:rsidP="00136126">
      <w:pPr>
        <w:pStyle w:val="Brdtext"/>
        <w:jc w:val="center"/>
      </w:pPr>
      <w:r w:rsidRPr="00736EF4">
        <w:t>14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7028CF08" w14:textId="77777777" w:rsidTr="00136126">
        <w:tc>
          <w:tcPr>
            <w:tcW w:w="2500" w:type="pct"/>
            <w:tcMar>
              <w:left w:w="0" w:type="dxa"/>
            </w:tcMar>
          </w:tcPr>
          <w:p w14:paraId="7CFBDEAC" w14:textId="77777777" w:rsidR="00136126" w:rsidRPr="00736EF4" w:rsidRDefault="00136126" w:rsidP="00136126">
            <w:pPr>
              <w:pStyle w:val="Brdtextmedindrag"/>
            </w:pPr>
            <w:r w:rsidRPr="00736EF4">
              <w:t>Institut, försäkringsföretag och blandade finansiella holdingföretag med huvudkontor i Sverige som enligt 12 § ansvarar för rapporteringen till Finansinspek</w:t>
            </w:r>
            <w:r>
              <w:softHyphen/>
            </w:r>
            <w:r w:rsidRPr="00736EF4">
              <w:t xml:space="preserve">tionen </w:t>
            </w:r>
            <w:r w:rsidRPr="00736EF4">
              <w:rPr>
                <w:i/>
              </w:rPr>
              <w:t>skall</w:t>
            </w:r>
            <w:r w:rsidRPr="00736EF4">
              <w:t xml:space="preserve"> ha nödvändiga rutiner för intern kontroll för att kunna ta fram uppgifter som kan vara av betydelse för tillsynen över det finansiella konglomeratet.</w:t>
            </w:r>
          </w:p>
        </w:tc>
        <w:tc>
          <w:tcPr>
            <w:tcW w:w="2500" w:type="pct"/>
            <w:tcMar>
              <w:right w:w="0" w:type="dxa"/>
            </w:tcMar>
          </w:tcPr>
          <w:p w14:paraId="659A6BDC" w14:textId="77777777" w:rsidR="00136126" w:rsidRPr="00736EF4" w:rsidRDefault="00136126" w:rsidP="00136126">
            <w:pPr>
              <w:pStyle w:val="Brdtextmedindrag"/>
            </w:pPr>
            <w:r w:rsidRPr="00736EF4">
              <w:t>Institut, försäkringsföretag</w:t>
            </w:r>
            <w:r w:rsidRPr="00736EF4">
              <w:rPr>
                <w:i/>
              </w:rPr>
              <w:t>, tjänstepensionsföretag</w:t>
            </w:r>
            <w:r w:rsidRPr="00736EF4">
              <w:t xml:space="preserve"> och blandade finansiella holdingföretag med huvudkontor i Sverige som enligt 12 § ansvarar för rapporteringen till Finansinspek</w:t>
            </w:r>
            <w:r>
              <w:softHyphen/>
            </w:r>
            <w:r w:rsidRPr="00736EF4">
              <w:t xml:space="preserve">tionen </w:t>
            </w:r>
            <w:r w:rsidRPr="00736EF4">
              <w:rPr>
                <w:i/>
              </w:rPr>
              <w:t>ska</w:t>
            </w:r>
            <w:r w:rsidRPr="00736EF4">
              <w:t xml:space="preserve"> ha nödvändiga rutiner för intern kontroll för att kunna ta fram uppgifter som kan vara av betydelse för tillsynen över det finansiella konglomeratet.</w:t>
            </w:r>
          </w:p>
        </w:tc>
      </w:tr>
      <w:tr w:rsidR="00136126" w14:paraId="5A3E5911" w14:textId="77777777" w:rsidTr="00136126">
        <w:tc>
          <w:tcPr>
            <w:tcW w:w="2500" w:type="pct"/>
            <w:tcMar>
              <w:left w:w="0" w:type="dxa"/>
            </w:tcMar>
          </w:tcPr>
          <w:p w14:paraId="689B4643" w14:textId="77777777" w:rsidR="00136126" w:rsidRPr="00736EF4" w:rsidRDefault="00136126" w:rsidP="00136126">
            <w:pPr>
              <w:pStyle w:val="Brdtextmedindrag"/>
            </w:pPr>
            <w:r w:rsidRPr="00736EF4">
              <w:t>Om ett institut, ett försäkrings</w:t>
            </w:r>
            <w:r>
              <w:softHyphen/>
            </w:r>
            <w:r w:rsidRPr="00736EF4">
              <w:t xml:space="preserve">företag eller ett blandat finansiellt holdingföretag med huvudkontor i Sverige ansvarar för ett finansiellt konglomerats rapportering till en utländsk behörig myndighet som är samordnare av tillsynen över konglomeratet, </w:t>
            </w:r>
            <w:r w:rsidRPr="00736EF4">
              <w:rPr>
                <w:i/>
              </w:rPr>
              <w:t>skall</w:t>
            </w:r>
            <w:r w:rsidRPr="00736EF4">
              <w:t xml:space="preserve"> företaget ha sådana rutiner för intern kontroll som anges i första stycket.</w:t>
            </w:r>
          </w:p>
        </w:tc>
        <w:tc>
          <w:tcPr>
            <w:tcW w:w="2500" w:type="pct"/>
            <w:tcMar>
              <w:right w:w="0" w:type="dxa"/>
            </w:tcMar>
          </w:tcPr>
          <w:p w14:paraId="27E368F5" w14:textId="77777777" w:rsidR="00136126" w:rsidRPr="00736EF4" w:rsidRDefault="00136126" w:rsidP="00136126">
            <w:pPr>
              <w:pStyle w:val="Brdtextmedindrag"/>
            </w:pPr>
            <w:r w:rsidRPr="00736EF4">
              <w:t>Om ett institut, ett försäkrings</w:t>
            </w:r>
            <w:r>
              <w:softHyphen/>
            </w:r>
            <w:r w:rsidRPr="00736EF4">
              <w:t>företag</w:t>
            </w:r>
            <w:r w:rsidRPr="00736EF4">
              <w:rPr>
                <w:i/>
              </w:rPr>
              <w:t>, ett tjänstepensionsföretag</w:t>
            </w:r>
            <w:r w:rsidRPr="00736EF4">
              <w:t xml:space="preserve"> eller ett blandat finansiellt holdingföretag med huvudkontor i Sverige ansvarar för ett finansiellt konglomerats rapportering till en utländsk behörig myndighet som är samordnare av tillsynen över konglomeratet, </w:t>
            </w:r>
            <w:r w:rsidRPr="00736EF4">
              <w:rPr>
                <w:i/>
              </w:rPr>
              <w:t>ska</w:t>
            </w:r>
            <w:r w:rsidRPr="00736EF4">
              <w:t xml:space="preserve"> företaget ha sådana rutiner för intern kontroll som anges i första stycket.</w:t>
            </w:r>
          </w:p>
        </w:tc>
      </w:tr>
    </w:tbl>
    <w:p w14:paraId="24EBC7C1" w14:textId="77777777" w:rsidR="00136126" w:rsidRPr="00736EF4" w:rsidRDefault="00136126" w:rsidP="00136126">
      <w:pPr>
        <w:pStyle w:val="Brdtext"/>
        <w:spacing w:before="230"/>
        <w:jc w:val="center"/>
        <w:rPr>
          <w:b/>
        </w:rPr>
      </w:pPr>
      <w:r w:rsidRPr="00736EF4">
        <w:rPr>
          <w:b/>
        </w:rPr>
        <w:t>6 kap.</w:t>
      </w:r>
    </w:p>
    <w:p w14:paraId="045B0425" w14:textId="77777777" w:rsidR="00136126" w:rsidRPr="00736EF4" w:rsidRDefault="00136126" w:rsidP="00136126">
      <w:pPr>
        <w:pStyle w:val="Brdtext"/>
        <w:jc w:val="center"/>
      </w:pPr>
      <w:r w:rsidRPr="00736EF4">
        <w:t>1 §</w:t>
      </w:r>
    </w:p>
    <w:p w14:paraId="32BAA86E" w14:textId="77777777" w:rsidR="00136126" w:rsidRPr="00736EF4" w:rsidRDefault="00136126" w:rsidP="00136126">
      <w:pPr>
        <w:pStyle w:val="Brdtextmedindrag"/>
      </w:pPr>
      <w:r w:rsidRPr="00736EF4">
        <w:t>Finansinspektionen övervakar att denna lag följs.</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5D8F75CD" w14:textId="77777777" w:rsidTr="00136126">
        <w:tc>
          <w:tcPr>
            <w:tcW w:w="2500" w:type="pct"/>
            <w:tcMar>
              <w:left w:w="0" w:type="dxa"/>
            </w:tcMar>
          </w:tcPr>
          <w:p w14:paraId="3DDC4526" w14:textId="77777777" w:rsidR="00136126" w:rsidRPr="00736EF4" w:rsidRDefault="00136126" w:rsidP="00136126">
            <w:pPr>
              <w:pStyle w:val="Brdtextmedindrag"/>
            </w:pPr>
            <w:r w:rsidRPr="00736EF4">
              <w:t xml:space="preserve">I fråga om tillsynen över institut </w:t>
            </w:r>
            <w:r w:rsidRPr="00736EF4">
              <w:rPr>
                <w:i/>
              </w:rPr>
              <w:t>och</w:t>
            </w:r>
            <w:r w:rsidRPr="00736EF4">
              <w:t xml:space="preserve"> försäkringsföretag gäller det som är föreskrivet i sektors</w:t>
            </w:r>
            <w:r>
              <w:softHyphen/>
            </w:r>
            <w:r w:rsidRPr="00736EF4">
              <w:t>bestämmelserna, om inte annat följer av denna lag.</w:t>
            </w:r>
          </w:p>
        </w:tc>
        <w:tc>
          <w:tcPr>
            <w:tcW w:w="2500" w:type="pct"/>
            <w:tcMar>
              <w:right w:w="0" w:type="dxa"/>
            </w:tcMar>
          </w:tcPr>
          <w:p w14:paraId="46559DB1" w14:textId="77777777" w:rsidR="00136126" w:rsidRPr="00736EF4" w:rsidRDefault="00136126" w:rsidP="00136126">
            <w:pPr>
              <w:pStyle w:val="Brdtextmedindrag"/>
            </w:pPr>
            <w:r w:rsidRPr="00736EF4">
              <w:t>I fråga om tillsynen över institut</w:t>
            </w:r>
            <w:r w:rsidRPr="00736EF4">
              <w:rPr>
                <w:i/>
              </w:rPr>
              <w:t xml:space="preserve">, </w:t>
            </w:r>
            <w:r w:rsidRPr="00736EF4">
              <w:t xml:space="preserve">försäkringsföretag </w:t>
            </w:r>
            <w:r w:rsidRPr="00736EF4">
              <w:rPr>
                <w:i/>
              </w:rPr>
              <w:t>och tjänstepensionsföretag</w:t>
            </w:r>
            <w:r w:rsidRPr="00736EF4">
              <w:t xml:space="preserve"> gäller det som är föreskrivet i sektors</w:t>
            </w:r>
            <w:r>
              <w:softHyphen/>
            </w:r>
            <w:r w:rsidRPr="00736EF4">
              <w:t>bestämmelserna, om inte annat följer av denna lag.</w:t>
            </w:r>
          </w:p>
        </w:tc>
      </w:tr>
    </w:tbl>
    <w:p w14:paraId="63A725E4" w14:textId="77777777" w:rsidR="00136126" w:rsidRDefault="00136126" w:rsidP="00136126">
      <w:pPr>
        <w:pStyle w:val="Brdtextmedindrag"/>
      </w:pPr>
    </w:p>
    <w:p w14:paraId="1E6595AA" w14:textId="77777777" w:rsidR="00136126" w:rsidRPr="00736EF4" w:rsidRDefault="00136126" w:rsidP="00136126">
      <w:pPr>
        <w:pStyle w:val="Brdtextmedindrag"/>
      </w:pPr>
    </w:p>
    <w:p w14:paraId="3A2B5B92" w14:textId="77777777" w:rsidR="00136126" w:rsidRPr="00736EF4" w:rsidRDefault="00136126" w:rsidP="00136126">
      <w:pPr>
        <w:pStyle w:val="Brdtext"/>
        <w:jc w:val="center"/>
      </w:pPr>
      <w:r w:rsidRPr="00736EF4">
        <w:lastRenderedPageBreak/>
        <w:t>7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64A866DD" w14:textId="77777777" w:rsidTr="00136126">
        <w:tc>
          <w:tcPr>
            <w:tcW w:w="2500" w:type="pct"/>
            <w:tcMar>
              <w:left w:w="0" w:type="dxa"/>
            </w:tcMar>
          </w:tcPr>
          <w:p w14:paraId="2C64CE73" w14:textId="77777777" w:rsidR="00136126" w:rsidRPr="00736EF4" w:rsidRDefault="00136126" w:rsidP="00136126">
            <w:pPr>
              <w:pStyle w:val="Brdtextmedindrag"/>
            </w:pPr>
            <w:r w:rsidRPr="00736EF4">
              <w:t>En styrelseledamot eller annan befattningshavare hos ett försäk</w:t>
            </w:r>
            <w:r>
              <w:softHyphen/>
            </w:r>
            <w:r w:rsidRPr="00736EF4">
              <w:t>ringsföretag eller ett blandat finansiellt holdingföretag, som vid fullgörandet av skyldigheter enligt denna lag får kunskap om affärsförhållanden hos ett annat företag inom samma finansiella konglomerat, får inte obehörigen röja vad han eller hon har fått veta och inte heller utnyttja kunskapen i strid med det företagets intresse.</w:t>
            </w:r>
          </w:p>
        </w:tc>
        <w:tc>
          <w:tcPr>
            <w:tcW w:w="2500" w:type="pct"/>
            <w:tcMar>
              <w:right w:w="0" w:type="dxa"/>
            </w:tcMar>
          </w:tcPr>
          <w:p w14:paraId="3250E686" w14:textId="77777777" w:rsidR="00136126" w:rsidRPr="00736EF4" w:rsidRDefault="00136126" w:rsidP="00136126">
            <w:pPr>
              <w:pStyle w:val="Brdtextmedindrag"/>
            </w:pPr>
            <w:r w:rsidRPr="00736EF4">
              <w:t>En styrelseledamot eller annan befattningshavare hos ett försäk</w:t>
            </w:r>
            <w:r>
              <w:softHyphen/>
            </w:r>
            <w:r w:rsidRPr="00736EF4">
              <w:t>ringsföretag</w:t>
            </w:r>
            <w:r w:rsidRPr="00736EF4">
              <w:rPr>
                <w:i/>
              </w:rPr>
              <w:t>, ett tjänstepensions</w:t>
            </w:r>
            <w:r>
              <w:rPr>
                <w:i/>
              </w:rPr>
              <w:softHyphen/>
            </w:r>
            <w:r w:rsidRPr="00736EF4">
              <w:rPr>
                <w:i/>
              </w:rPr>
              <w:t>företag</w:t>
            </w:r>
            <w:r w:rsidRPr="00736EF4">
              <w:t xml:space="preserve"> eller ett blandat finansiellt holdingföretag, som vid fullgörandet av skyldigheter enligt denna lag får kunskap om affärsförhållanden hos ett annat företag inom samma finansiella konglomerat, får inte obehörigen röja vad han eller hon har fått veta och inte heller utnyttja kunskapen i strid med det företagets intresse.</w:t>
            </w:r>
          </w:p>
        </w:tc>
      </w:tr>
    </w:tbl>
    <w:p w14:paraId="2B7F115D" w14:textId="77777777" w:rsidR="00136126" w:rsidRPr="00736EF4" w:rsidRDefault="00136126" w:rsidP="00136126">
      <w:pPr>
        <w:pStyle w:val="Brdtextmedindrag"/>
      </w:pPr>
    </w:p>
    <w:p w14:paraId="44C9F7E6" w14:textId="77777777" w:rsidR="00136126" w:rsidRPr="00736EF4" w:rsidRDefault="00136126" w:rsidP="00136126">
      <w:pPr>
        <w:pStyle w:val="Brdtext"/>
        <w:jc w:val="center"/>
      </w:pPr>
      <w:r w:rsidRPr="00736EF4">
        <w:t>8 §</w:t>
      </w:r>
      <w:r>
        <w:rPr>
          <w:rStyle w:val="Fotnotsreferens"/>
          <w:rFonts w:eastAsiaTheme="majorEastAsia"/>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136126" w14:paraId="74BD602B" w14:textId="77777777" w:rsidTr="00136126">
        <w:tc>
          <w:tcPr>
            <w:tcW w:w="2500" w:type="pct"/>
            <w:shd w:val="clear" w:color="auto" w:fill="auto"/>
            <w:tcMar>
              <w:left w:w="0" w:type="dxa"/>
            </w:tcMar>
          </w:tcPr>
          <w:p w14:paraId="1338079A" w14:textId="77777777" w:rsidR="00136126" w:rsidRPr="00736EF4" w:rsidRDefault="00136126" w:rsidP="00136126">
            <w:pPr>
              <w:pStyle w:val="Brdtextmedindrag"/>
            </w:pPr>
            <w:r w:rsidRPr="00736EF4">
              <w:t>Ett försäkringsföretag och ett blandat finansiellt holdingföretag är skyldigt att lämna ut uppgifter om enskildas förhållanden till före</w:t>
            </w:r>
            <w:r>
              <w:softHyphen/>
            </w:r>
            <w:r w:rsidRPr="00736EF4">
              <w:t>taget, om det under en utredning enligt bestämmelserna om för</w:t>
            </w:r>
            <w:r>
              <w:softHyphen/>
            </w:r>
            <w:r w:rsidRPr="00736EF4">
              <w:t>undersökning i brottmål begärs av undersökningsledaren eller om det begärs av åklagare i ett ärende om rättslig hjälp i brottmål, på fram</w:t>
            </w:r>
            <w:r>
              <w:softHyphen/>
            </w:r>
            <w:r w:rsidRPr="00736EF4">
              <w:t>ställning av en annan stat eller en mellanfolklig domstol, eller i ett ärende om erkännande och verk</w:t>
            </w:r>
            <w:r>
              <w:softHyphen/>
            </w:r>
            <w:r w:rsidRPr="00736EF4">
              <w:t>ställighet av en europeisk utred</w:t>
            </w:r>
            <w:r>
              <w:softHyphen/>
            </w:r>
            <w:r w:rsidRPr="00736EF4">
              <w:t>ningsorder. Uppgifterna ska lämnas ut utan dröjsmål och i elektronisk form.</w:t>
            </w:r>
          </w:p>
        </w:tc>
        <w:tc>
          <w:tcPr>
            <w:tcW w:w="2500" w:type="pct"/>
            <w:shd w:val="clear" w:color="auto" w:fill="auto"/>
            <w:tcMar>
              <w:right w:w="0" w:type="dxa"/>
            </w:tcMar>
          </w:tcPr>
          <w:p w14:paraId="678858A3" w14:textId="77777777" w:rsidR="00136126" w:rsidRPr="00736EF4" w:rsidRDefault="00136126" w:rsidP="00136126">
            <w:pPr>
              <w:pStyle w:val="Brdtextmedindrag"/>
            </w:pPr>
            <w:r w:rsidRPr="00736EF4">
              <w:t>Ett försäkringsföretag</w:t>
            </w:r>
            <w:r w:rsidRPr="00736EF4">
              <w:rPr>
                <w:i/>
              </w:rPr>
              <w:t>, ett tjänstepensionsföretag</w:t>
            </w:r>
            <w:r w:rsidRPr="00736EF4">
              <w:t xml:space="preserve"> och ett blandat finansiellt holdingföretag är skyldigt att lämna ut uppgifter om enskildas förhållanden till före</w:t>
            </w:r>
            <w:r>
              <w:softHyphen/>
            </w:r>
            <w:r w:rsidRPr="00736EF4">
              <w:t>taget, om det under en utredning enligt bestämmelserna om för</w:t>
            </w:r>
            <w:r>
              <w:softHyphen/>
            </w:r>
            <w:r w:rsidRPr="00736EF4">
              <w:t>undersökning i brottmål begärs av undersökningsledaren eller om det begärs av åklagare i ett ärende om rättslig hjälp i brottmål, på fram</w:t>
            </w:r>
            <w:r>
              <w:softHyphen/>
            </w:r>
            <w:r w:rsidRPr="00736EF4">
              <w:t>ställning av en annan stat eller en mellanfolklig domstol, eller i ett ärende om erkännande och verk</w:t>
            </w:r>
            <w:r>
              <w:softHyphen/>
            </w:r>
            <w:r w:rsidRPr="00736EF4">
              <w:t>ställighet av en europeisk utred</w:t>
            </w:r>
            <w:r>
              <w:softHyphen/>
            </w:r>
            <w:r w:rsidRPr="00736EF4">
              <w:t>ningsorder. Uppgifterna ska lämnas ut utan dröjsmål och i elektronisk form.</w:t>
            </w:r>
          </w:p>
        </w:tc>
      </w:tr>
    </w:tbl>
    <w:p w14:paraId="201F5499" w14:textId="77777777" w:rsidR="00136126" w:rsidRPr="00736EF4" w:rsidRDefault="00136126" w:rsidP="00136126">
      <w:pPr>
        <w:pStyle w:val="Brdtextmedindrag"/>
      </w:pPr>
    </w:p>
    <w:p w14:paraId="6CFD3889" w14:textId="77777777" w:rsidR="00136126" w:rsidRPr="00736EF4" w:rsidRDefault="00136126" w:rsidP="00136126">
      <w:pPr>
        <w:pStyle w:val="Brdtext"/>
        <w:jc w:val="center"/>
      </w:pPr>
      <w:r w:rsidRPr="00736EF4">
        <w:t>10 §</w:t>
      </w:r>
      <w:r>
        <w:rPr>
          <w:rStyle w:val="Fotnotsreferens"/>
          <w:rFonts w:eastAsiaTheme="majorEastAsia"/>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136126" w14:paraId="54F6E15A" w14:textId="77777777" w:rsidTr="00136126">
        <w:tc>
          <w:tcPr>
            <w:tcW w:w="2500" w:type="pct"/>
            <w:tcMar>
              <w:left w:w="0" w:type="dxa"/>
            </w:tcMar>
          </w:tcPr>
          <w:p w14:paraId="496EE07F" w14:textId="77777777" w:rsidR="00136126" w:rsidRPr="00736EF4" w:rsidRDefault="00136126" w:rsidP="00136126">
            <w:pPr>
              <w:pStyle w:val="Brdtextmedindrag"/>
            </w:pPr>
            <w:r w:rsidRPr="00736EF4">
              <w:t xml:space="preserve">Ett institut </w:t>
            </w:r>
            <w:r w:rsidRPr="00736EF4">
              <w:rPr>
                <w:i/>
              </w:rPr>
              <w:t>eller</w:t>
            </w:r>
            <w:r w:rsidRPr="00736EF4">
              <w:t xml:space="preserve"> ett försäkrings</w:t>
            </w:r>
            <w:r>
              <w:softHyphen/>
            </w:r>
            <w:r w:rsidRPr="00736EF4">
              <w:t>företag som står under tillsyn enligt denna lag ska med årliga avgifter bekosta Finansinspektionens verk</w:t>
            </w:r>
            <w:r>
              <w:softHyphen/>
            </w:r>
            <w:r w:rsidRPr="00736EF4">
              <w:t>samhet samt Statistiska central</w:t>
            </w:r>
            <w:r>
              <w:softHyphen/>
            </w:r>
            <w:r w:rsidRPr="00736EF4">
              <w:t>byråns verksamhet enligt lagen (2014:484) om en databas för övervakning av och tillsyn över finansmarknaderna.</w:t>
            </w:r>
          </w:p>
        </w:tc>
        <w:tc>
          <w:tcPr>
            <w:tcW w:w="2500" w:type="pct"/>
            <w:tcMar>
              <w:right w:w="0" w:type="dxa"/>
            </w:tcMar>
          </w:tcPr>
          <w:p w14:paraId="3DA74460" w14:textId="77777777" w:rsidR="00136126" w:rsidRPr="00736EF4" w:rsidRDefault="00136126" w:rsidP="00136126">
            <w:pPr>
              <w:pStyle w:val="Brdtextmedindrag"/>
            </w:pPr>
            <w:r w:rsidRPr="00736EF4">
              <w:t>Ett institut</w:t>
            </w:r>
            <w:r w:rsidRPr="00736EF4">
              <w:rPr>
                <w:i/>
              </w:rPr>
              <w:t>,</w:t>
            </w:r>
            <w:r w:rsidRPr="00736EF4">
              <w:t xml:space="preserve"> ett försäkringsföretag </w:t>
            </w:r>
            <w:r w:rsidRPr="00736EF4">
              <w:rPr>
                <w:i/>
              </w:rPr>
              <w:t>eller ett tjänstepensionsföretag</w:t>
            </w:r>
            <w:r w:rsidRPr="00736EF4">
              <w:t xml:space="preserve"> som står under tillsyn enligt denna lag ska med årliga avgifter bekosta Finansinspektionens verksamhet samt Statistiska centralbyråns verk</w:t>
            </w:r>
            <w:r>
              <w:softHyphen/>
            </w:r>
            <w:r w:rsidRPr="00736EF4">
              <w:t>samhet enligt lagen (2014:484) om en databas för övervakning av och tillsyn över finansmarknaderna.</w:t>
            </w:r>
          </w:p>
        </w:tc>
      </w:tr>
      <w:tr w:rsidR="00136126" w14:paraId="41C7AD9C" w14:textId="77777777" w:rsidTr="00136126">
        <w:tc>
          <w:tcPr>
            <w:tcW w:w="2500" w:type="pct"/>
            <w:tcMar>
              <w:left w:w="0" w:type="dxa"/>
            </w:tcMar>
          </w:tcPr>
          <w:p w14:paraId="1E3028AB" w14:textId="77777777" w:rsidR="00136126" w:rsidRPr="00736EF4" w:rsidRDefault="00136126" w:rsidP="00136126">
            <w:pPr>
              <w:pStyle w:val="Brdtextmedindrag"/>
            </w:pPr>
            <w:r w:rsidRPr="00736EF4">
              <w:t>Om Finansinspektionen vid till</w:t>
            </w:r>
            <w:r>
              <w:softHyphen/>
            </w:r>
            <w:r w:rsidRPr="00736EF4">
              <w:t xml:space="preserve">synen enligt denna lag behöver </w:t>
            </w:r>
            <w:r w:rsidRPr="00736EF4">
              <w:lastRenderedPageBreak/>
              <w:t>anlita någon med särskild fack</w:t>
            </w:r>
            <w:r>
              <w:softHyphen/>
            </w:r>
            <w:r w:rsidRPr="00736EF4">
              <w:t xml:space="preserve">kunskap för bedömning av en viss fråga, ska kostnaden för detta betalas av det institut </w:t>
            </w:r>
            <w:r w:rsidRPr="00736EF4">
              <w:rPr>
                <w:i/>
              </w:rPr>
              <w:t>eller</w:t>
            </w:r>
            <w:r w:rsidRPr="00736EF4">
              <w:t xml:space="preserve"> det försäkringsföretag som tillsynen avser.</w:t>
            </w:r>
          </w:p>
        </w:tc>
        <w:tc>
          <w:tcPr>
            <w:tcW w:w="2500" w:type="pct"/>
            <w:tcMar>
              <w:right w:w="0" w:type="dxa"/>
            </w:tcMar>
          </w:tcPr>
          <w:p w14:paraId="3894DBF9" w14:textId="77777777" w:rsidR="00136126" w:rsidRPr="00736EF4" w:rsidRDefault="00136126" w:rsidP="00136126">
            <w:pPr>
              <w:pStyle w:val="Brdtextmedindrag"/>
            </w:pPr>
            <w:r w:rsidRPr="00736EF4">
              <w:lastRenderedPageBreak/>
              <w:t>Om Finansinspektionen vid till</w:t>
            </w:r>
            <w:r>
              <w:softHyphen/>
            </w:r>
            <w:r w:rsidRPr="00736EF4">
              <w:t xml:space="preserve">synen enligt denna lag behöver </w:t>
            </w:r>
            <w:r w:rsidRPr="00736EF4">
              <w:lastRenderedPageBreak/>
              <w:t>anlita någon med särskild fack</w:t>
            </w:r>
            <w:r>
              <w:softHyphen/>
            </w:r>
            <w:r w:rsidRPr="00736EF4">
              <w:t>kunskap för bedömning av en viss fråga, ska kostnaden för detta betalas av det institut</w:t>
            </w:r>
            <w:r w:rsidRPr="00736EF4">
              <w:rPr>
                <w:i/>
              </w:rPr>
              <w:t>,</w:t>
            </w:r>
            <w:r w:rsidRPr="00736EF4">
              <w:t xml:space="preserve"> det försäkringsföretag </w:t>
            </w:r>
            <w:r w:rsidRPr="00736EF4">
              <w:rPr>
                <w:i/>
              </w:rPr>
              <w:t>eller det tjänste</w:t>
            </w:r>
            <w:r>
              <w:rPr>
                <w:i/>
              </w:rPr>
              <w:softHyphen/>
            </w:r>
            <w:r w:rsidRPr="00736EF4">
              <w:rPr>
                <w:i/>
              </w:rPr>
              <w:t>pensionsföretag</w:t>
            </w:r>
            <w:r w:rsidRPr="00736EF4">
              <w:t xml:space="preserve"> som tillsynen avser.</w:t>
            </w:r>
          </w:p>
        </w:tc>
      </w:tr>
    </w:tbl>
    <w:p w14:paraId="245BFE75" w14:textId="77777777" w:rsidR="00136126" w:rsidRPr="00736EF4" w:rsidRDefault="00136126" w:rsidP="00136126">
      <w:pPr>
        <w:pStyle w:val="Brdtext"/>
        <w:spacing w:before="230"/>
        <w:jc w:val="center"/>
        <w:rPr>
          <w:b/>
        </w:rPr>
      </w:pPr>
      <w:r w:rsidRPr="00736EF4">
        <w:rPr>
          <w:b/>
        </w:rPr>
        <w:lastRenderedPageBreak/>
        <w:t>7 kap.</w:t>
      </w:r>
    </w:p>
    <w:p w14:paraId="783D9E99" w14:textId="77777777" w:rsidR="00136126" w:rsidRPr="00736EF4" w:rsidRDefault="00136126" w:rsidP="00136126">
      <w:pPr>
        <w:pStyle w:val="Brdtext"/>
        <w:jc w:val="center"/>
      </w:pPr>
      <w:r w:rsidRPr="00736EF4">
        <w:t>1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0EAD8B0A" w14:textId="77777777" w:rsidTr="00136126">
        <w:tc>
          <w:tcPr>
            <w:tcW w:w="2500" w:type="pct"/>
            <w:tcMar>
              <w:left w:w="0" w:type="dxa"/>
            </w:tcMar>
          </w:tcPr>
          <w:p w14:paraId="6EFA5A73" w14:textId="77777777" w:rsidR="00136126" w:rsidRPr="00736EF4" w:rsidRDefault="00136126" w:rsidP="00136126">
            <w:pPr>
              <w:pStyle w:val="Brdtextmedindrag"/>
            </w:pPr>
            <w:r w:rsidRPr="00736EF4">
              <w:t xml:space="preserve">Om ett institut </w:t>
            </w:r>
            <w:r w:rsidRPr="00736EF4">
              <w:rPr>
                <w:i/>
              </w:rPr>
              <w:t>eller</w:t>
            </w:r>
            <w:r w:rsidRPr="00736EF4">
              <w:t xml:space="preserve"> ett försäk</w:t>
            </w:r>
            <w:r>
              <w:softHyphen/>
            </w:r>
            <w:r w:rsidRPr="00736EF4">
              <w:t>ringsföretag inom ett finansiellt konglomerat inte uppfyller de krav som anges i 5 kap. eller om kraven är uppfyllda men solvensen eller den finansiella ställningen hos ett reglerat företag inom konglome</w:t>
            </w:r>
            <w:r>
              <w:softHyphen/>
            </w:r>
            <w:r w:rsidRPr="00736EF4">
              <w:t xml:space="preserve">ratet ändå är hotad, </w:t>
            </w:r>
            <w:r w:rsidRPr="00736EF4">
              <w:rPr>
                <w:i/>
              </w:rPr>
              <w:t>skall</w:t>
            </w:r>
            <w:r w:rsidRPr="00736EF4">
              <w:t xml:space="preserve"> Finans</w:t>
            </w:r>
            <w:r>
              <w:softHyphen/>
            </w:r>
            <w:r w:rsidRPr="00736EF4">
              <w:t xml:space="preserve">inspektionen förelägga det företag som </w:t>
            </w:r>
            <w:r w:rsidRPr="00736EF4">
              <w:rPr>
                <w:i/>
              </w:rPr>
              <w:t>skall</w:t>
            </w:r>
            <w:r w:rsidRPr="00736EF4">
              <w:t xml:space="preserve"> rapportera enligt 5 kap. 12 § att vidta åtgärder för att rätta till förhållandet.</w:t>
            </w:r>
          </w:p>
        </w:tc>
        <w:tc>
          <w:tcPr>
            <w:tcW w:w="2500" w:type="pct"/>
            <w:tcMar>
              <w:right w:w="0" w:type="dxa"/>
            </w:tcMar>
          </w:tcPr>
          <w:p w14:paraId="156CEC2F" w14:textId="77777777" w:rsidR="00136126" w:rsidRPr="00736EF4" w:rsidRDefault="00136126" w:rsidP="00136126">
            <w:pPr>
              <w:pStyle w:val="Brdtextmedindrag"/>
            </w:pPr>
            <w:r w:rsidRPr="00736EF4">
              <w:t>Om ett institut</w:t>
            </w:r>
            <w:r w:rsidRPr="00736EF4">
              <w:rPr>
                <w:i/>
              </w:rPr>
              <w:t>,</w:t>
            </w:r>
            <w:r w:rsidRPr="00736EF4">
              <w:t xml:space="preserve"> ett försäk</w:t>
            </w:r>
            <w:r>
              <w:softHyphen/>
            </w:r>
            <w:r w:rsidRPr="00736EF4">
              <w:t xml:space="preserve">ringsföretag </w:t>
            </w:r>
            <w:r w:rsidRPr="00736EF4">
              <w:rPr>
                <w:i/>
              </w:rPr>
              <w:t>eller ett tjänste</w:t>
            </w:r>
            <w:r>
              <w:rPr>
                <w:i/>
              </w:rPr>
              <w:softHyphen/>
            </w:r>
            <w:r w:rsidRPr="00736EF4">
              <w:rPr>
                <w:i/>
              </w:rPr>
              <w:t>pensionsföretag</w:t>
            </w:r>
            <w:r w:rsidRPr="00736EF4">
              <w:t xml:space="preserve"> inom ett finansiellt konglomerat inte uppfyller de krav som anges i 5 kap. eller om kraven är uppfyllda men solvensen eller den finansiella ställningen hos ett reglerat företag inom konglome</w:t>
            </w:r>
            <w:r>
              <w:softHyphen/>
            </w:r>
            <w:r w:rsidRPr="00736EF4">
              <w:t xml:space="preserve">ratet ändå är hotad, </w:t>
            </w:r>
            <w:r w:rsidRPr="00736EF4">
              <w:rPr>
                <w:i/>
              </w:rPr>
              <w:t>ska</w:t>
            </w:r>
            <w:r w:rsidRPr="00736EF4">
              <w:t xml:space="preserve"> Finans</w:t>
            </w:r>
            <w:r>
              <w:softHyphen/>
            </w:r>
            <w:r w:rsidRPr="00736EF4">
              <w:t xml:space="preserve">inspektionen förelägga det företag som </w:t>
            </w:r>
            <w:r w:rsidRPr="00736EF4">
              <w:rPr>
                <w:i/>
              </w:rPr>
              <w:t>ska</w:t>
            </w:r>
            <w:r w:rsidRPr="00736EF4">
              <w:t xml:space="preserve"> rapportera enligt 5 kap. 12 § att vidta åtgärder för att rätta till förhållandet.</w:t>
            </w:r>
          </w:p>
        </w:tc>
      </w:tr>
      <w:tr w:rsidR="00136126" w14:paraId="1B1AB4F7" w14:textId="77777777" w:rsidTr="00136126">
        <w:tc>
          <w:tcPr>
            <w:tcW w:w="2500" w:type="pct"/>
            <w:tcMar>
              <w:left w:w="0" w:type="dxa"/>
            </w:tcMar>
          </w:tcPr>
          <w:p w14:paraId="32BBA872" w14:textId="77777777" w:rsidR="00136126" w:rsidRPr="00736EF4" w:rsidRDefault="00136126" w:rsidP="00136126">
            <w:pPr>
              <w:pStyle w:val="Brdtextmedindrag"/>
            </w:pPr>
            <w:r w:rsidRPr="00736EF4">
              <w:t xml:space="preserve">Om ett institut </w:t>
            </w:r>
            <w:r w:rsidRPr="00736EF4">
              <w:rPr>
                <w:i/>
              </w:rPr>
              <w:t>eller</w:t>
            </w:r>
            <w:r w:rsidRPr="00736EF4">
              <w:t xml:space="preserve"> ett försäk</w:t>
            </w:r>
            <w:r>
              <w:softHyphen/>
            </w:r>
            <w:r w:rsidRPr="00736EF4">
              <w:t>ringsföretag bryter mot denna lag, gäller dessutom det som föreskrivs i sektorsbestämmelserna.</w:t>
            </w:r>
          </w:p>
        </w:tc>
        <w:tc>
          <w:tcPr>
            <w:tcW w:w="2500" w:type="pct"/>
            <w:tcMar>
              <w:right w:w="0" w:type="dxa"/>
            </w:tcMar>
          </w:tcPr>
          <w:p w14:paraId="6439DE86" w14:textId="77777777" w:rsidR="00136126" w:rsidRPr="00736EF4" w:rsidRDefault="00136126" w:rsidP="00136126">
            <w:pPr>
              <w:pStyle w:val="Brdtextmedindrag"/>
            </w:pPr>
            <w:r w:rsidRPr="00736EF4">
              <w:t>Om ett institut</w:t>
            </w:r>
            <w:r w:rsidRPr="00736EF4">
              <w:rPr>
                <w:i/>
              </w:rPr>
              <w:t>,</w:t>
            </w:r>
            <w:r w:rsidRPr="00736EF4">
              <w:t xml:space="preserve"> ett försäk</w:t>
            </w:r>
            <w:r>
              <w:softHyphen/>
            </w:r>
            <w:r w:rsidRPr="00736EF4">
              <w:t xml:space="preserve">ringsföretag </w:t>
            </w:r>
            <w:r w:rsidRPr="00736EF4">
              <w:rPr>
                <w:i/>
              </w:rPr>
              <w:t>eller ett tjänstepen</w:t>
            </w:r>
            <w:r>
              <w:rPr>
                <w:i/>
              </w:rPr>
              <w:softHyphen/>
            </w:r>
            <w:r w:rsidRPr="00736EF4">
              <w:rPr>
                <w:i/>
              </w:rPr>
              <w:t>sionsföretag</w:t>
            </w:r>
            <w:r w:rsidRPr="00736EF4">
              <w:t xml:space="preserve"> bryter mot denna lag, gäller dessutom det som föreskrivs i sektorsbestämmelserna.</w:t>
            </w:r>
          </w:p>
        </w:tc>
      </w:tr>
    </w:tbl>
    <w:p w14:paraId="6A9D2BFD" w14:textId="77777777" w:rsidR="00136126" w:rsidRPr="00736EF4" w:rsidRDefault="00136126" w:rsidP="00136126">
      <w:pPr>
        <w:pStyle w:val="Brdtextmedindrag"/>
      </w:pPr>
    </w:p>
    <w:p w14:paraId="2AAD74F5" w14:textId="77777777" w:rsidR="00136126" w:rsidRPr="00736EF4" w:rsidRDefault="00136126" w:rsidP="00136126">
      <w:pPr>
        <w:pStyle w:val="Brdtext"/>
        <w:jc w:val="center"/>
      </w:pPr>
      <w:r w:rsidRPr="00736EF4">
        <w:t>4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26664AA0" w14:textId="77777777" w:rsidTr="00136126">
        <w:tc>
          <w:tcPr>
            <w:tcW w:w="2500" w:type="pct"/>
            <w:tcMar>
              <w:left w:w="0" w:type="dxa"/>
            </w:tcMar>
          </w:tcPr>
          <w:p w14:paraId="5B6CB1FF" w14:textId="77777777" w:rsidR="00136126" w:rsidRPr="00736EF4" w:rsidRDefault="00136126" w:rsidP="00136126">
            <w:pPr>
              <w:pStyle w:val="Brdtextmedindrag"/>
            </w:pPr>
            <w:r w:rsidRPr="00736EF4">
              <w:t>Om ett institut, ett försäkrings</w:t>
            </w:r>
            <w:r>
              <w:softHyphen/>
            </w:r>
            <w:r w:rsidRPr="00736EF4">
              <w:t>företag eller ett blandat finansiellt holdingföretag med huvudkontor i Sverige inte i tid lämnar de upplysningar som föreskrivits med stöd av 9 kap. 1 § 6 och 7, får Finansinspektionen besluta att före</w:t>
            </w:r>
            <w:r>
              <w:softHyphen/>
            </w:r>
            <w:r w:rsidRPr="00736EF4">
              <w:t xml:space="preserve">taget </w:t>
            </w:r>
            <w:r w:rsidRPr="00736EF4">
              <w:rPr>
                <w:i/>
              </w:rPr>
              <w:t>skall</w:t>
            </w:r>
            <w:r w:rsidRPr="00736EF4">
              <w:t xml:space="preserve"> betala en försenings</w:t>
            </w:r>
            <w:r>
              <w:softHyphen/>
            </w:r>
            <w:r w:rsidRPr="00736EF4">
              <w:t>avgift med högst 100</w:t>
            </w:r>
            <w:r>
              <w:t> </w:t>
            </w:r>
            <w:r w:rsidRPr="00736EF4">
              <w:t>000 kronor.</w:t>
            </w:r>
          </w:p>
        </w:tc>
        <w:tc>
          <w:tcPr>
            <w:tcW w:w="2500" w:type="pct"/>
            <w:tcMar>
              <w:right w:w="0" w:type="dxa"/>
            </w:tcMar>
          </w:tcPr>
          <w:p w14:paraId="73F5590D" w14:textId="77777777" w:rsidR="00136126" w:rsidRPr="00736EF4" w:rsidRDefault="00136126" w:rsidP="00136126">
            <w:pPr>
              <w:pStyle w:val="Brdtextmedindrag"/>
            </w:pPr>
            <w:r w:rsidRPr="00736EF4">
              <w:t>Om ett institut, ett försäkrings</w:t>
            </w:r>
            <w:r>
              <w:softHyphen/>
            </w:r>
            <w:r w:rsidRPr="00736EF4">
              <w:t>företag</w:t>
            </w:r>
            <w:r w:rsidRPr="00736EF4">
              <w:rPr>
                <w:i/>
              </w:rPr>
              <w:t xml:space="preserve">, ett tjänstepensionsföretag </w:t>
            </w:r>
            <w:r w:rsidRPr="00736EF4">
              <w:t>eller ett blandat finansiellt holdingföretag med huvudkontor i Sverige inte i tid lämnar de upplysningar som föreskrivits med stöd av 9 kap. 1 § 6 och 7, får Finansinspektionen besluta att före</w:t>
            </w:r>
            <w:r>
              <w:softHyphen/>
            </w:r>
            <w:r w:rsidRPr="00736EF4">
              <w:t xml:space="preserve">taget </w:t>
            </w:r>
            <w:r w:rsidRPr="00736EF4">
              <w:rPr>
                <w:i/>
              </w:rPr>
              <w:t>ska</w:t>
            </w:r>
            <w:r w:rsidRPr="00736EF4">
              <w:t xml:space="preserve"> betala en förseningsavgift med högst 100 000 kronor.</w:t>
            </w:r>
          </w:p>
        </w:tc>
      </w:tr>
    </w:tbl>
    <w:p w14:paraId="3D499C30" w14:textId="77777777" w:rsidR="00136126" w:rsidRDefault="00136126" w:rsidP="00136126">
      <w:pPr>
        <w:pStyle w:val="Brdtextmedindrag"/>
      </w:pPr>
      <w:r w:rsidRPr="00EA0045">
        <w:t>Avgiften tillfaller staten.</w:t>
      </w:r>
    </w:p>
    <w:p w14:paraId="4BF9C2E4" w14:textId="77777777" w:rsidR="00136126" w:rsidRPr="00736EF4" w:rsidRDefault="00136126" w:rsidP="00136126">
      <w:pPr>
        <w:pStyle w:val="Brdtext"/>
        <w:spacing w:before="230"/>
        <w:jc w:val="center"/>
        <w:rPr>
          <w:b/>
        </w:rPr>
      </w:pPr>
      <w:r w:rsidRPr="00736EF4">
        <w:rPr>
          <w:b/>
        </w:rPr>
        <w:t>8 kap.</w:t>
      </w:r>
    </w:p>
    <w:p w14:paraId="47B67C6B" w14:textId="77777777" w:rsidR="00136126" w:rsidRPr="00736EF4" w:rsidRDefault="00136126" w:rsidP="00136126">
      <w:pPr>
        <w:pStyle w:val="Brdtext"/>
        <w:jc w:val="center"/>
      </w:pPr>
      <w:r w:rsidRPr="00736EF4">
        <w:t>1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57B2E6DB" w14:textId="77777777" w:rsidTr="00136126">
        <w:tc>
          <w:tcPr>
            <w:tcW w:w="2500" w:type="pct"/>
            <w:shd w:val="clear" w:color="auto" w:fill="auto"/>
            <w:tcMar>
              <w:left w:w="0" w:type="dxa"/>
            </w:tcMar>
          </w:tcPr>
          <w:p w14:paraId="3ECFFBAC" w14:textId="77777777" w:rsidR="00136126" w:rsidRPr="00736EF4" w:rsidRDefault="00136126" w:rsidP="00136126">
            <w:pPr>
              <w:pStyle w:val="Brdtextmedindrag"/>
            </w:pPr>
            <w:r w:rsidRPr="00736EF4">
              <w:t xml:space="preserve">När moderföretaget till ett institut </w:t>
            </w:r>
            <w:r w:rsidRPr="00736EF4">
              <w:rPr>
                <w:i/>
              </w:rPr>
              <w:t>eller</w:t>
            </w:r>
            <w:r w:rsidRPr="00736EF4">
              <w:t xml:space="preserve"> ett försäkringsföretag är ett reglerat företag eller ett blandat finansiellt holdingföretag som har sitt huvudkontor utanför EES gäller 2–4 §§, om Finansinspektionen enligt bestämmelserna i 4 kap. 2 § </w:t>
            </w:r>
            <w:r w:rsidRPr="00736EF4">
              <w:lastRenderedPageBreak/>
              <w:t xml:space="preserve">första stycket eller andra stycket 1 skulle ha varit samordnare. Vid bedömningen av om inspektionen skulle ha varit samordnare </w:t>
            </w:r>
            <w:r w:rsidRPr="00736EF4">
              <w:rPr>
                <w:i/>
              </w:rPr>
              <w:t>skall</w:t>
            </w:r>
            <w:r w:rsidRPr="00736EF4">
              <w:t xml:space="preserve"> det bortses från den del av toppen av gruppen som ligger utanför EES.</w:t>
            </w:r>
          </w:p>
        </w:tc>
        <w:tc>
          <w:tcPr>
            <w:tcW w:w="2500" w:type="pct"/>
            <w:shd w:val="clear" w:color="auto" w:fill="auto"/>
            <w:tcMar>
              <w:right w:w="0" w:type="dxa"/>
            </w:tcMar>
          </w:tcPr>
          <w:p w14:paraId="4BF6D76A" w14:textId="77777777" w:rsidR="00136126" w:rsidRPr="00736EF4" w:rsidRDefault="00136126" w:rsidP="00136126">
            <w:pPr>
              <w:pStyle w:val="Brdtextmedindrag"/>
            </w:pPr>
            <w:r w:rsidRPr="00736EF4">
              <w:lastRenderedPageBreak/>
              <w:t>När moderföretaget till ett institut</w:t>
            </w:r>
            <w:r w:rsidRPr="00736EF4">
              <w:rPr>
                <w:i/>
              </w:rPr>
              <w:t>,</w:t>
            </w:r>
            <w:r w:rsidRPr="00736EF4">
              <w:t xml:space="preserve"> ett försäkringsföretag </w:t>
            </w:r>
            <w:r w:rsidRPr="00736EF4">
              <w:rPr>
                <w:i/>
              </w:rPr>
              <w:t>eller ett tjänstepensionsföretag</w:t>
            </w:r>
            <w:r w:rsidRPr="00736EF4">
              <w:t xml:space="preserve"> är ett reglerat företag eller ett blandat finansiellt holdingföretag som har sitt huvudkontor utanför EES gäller 2–4 §§, om Finansinspektionen </w:t>
            </w:r>
            <w:r w:rsidRPr="00736EF4">
              <w:lastRenderedPageBreak/>
              <w:t xml:space="preserve">enligt bestämmelserna i 4 kap. 2 § första stycket eller andra stycket 1 skulle ha varit samordnare. Vid bedömningen av om inspektionen skulle ha varit samordnare </w:t>
            </w:r>
            <w:r w:rsidRPr="00736EF4">
              <w:rPr>
                <w:i/>
              </w:rPr>
              <w:t>ska</w:t>
            </w:r>
            <w:r w:rsidRPr="00736EF4">
              <w:t xml:space="preserve"> det bortses från den del av toppen av gruppen som ligger utanför EES.</w:t>
            </w:r>
          </w:p>
        </w:tc>
      </w:tr>
    </w:tbl>
    <w:p w14:paraId="054F483D" w14:textId="77777777" w:rsidR="00136126" w:rsidRPr="00736EF4" w:rsidRDefault="00136126" w:rsidP="00136126">
      <w:pPr>
        <w:pStyle w:val="Brdtextmedindrag"/>
      </w:pPr>
    </w:p>
    <w:p w14:paraId="4D92F61F" w14:textId="77777777" w:rsidR="00136126" w:rsidRPr="00736EF4" w:rsidRDefault="00136126" w:rsidP="00136126">
      <w:pPr>
        <w:pStyle w:val="Brdtext"/>
        <w:jc w:val="center"/>
      </w:pPr>
      <w:r w:rsidRPr="00736EF4">
        <w:t>3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6640C808" w14:textId="77777777" w:rsidTr="00136126">
        <w:tc>
          <w:tcPr>
            <w:tcW w:w="2500" w:type="pct"/>
            <w:tcMar>
              <w:left w:w="0" w:type="dxa"/>
            </w:tcMar>
          </w:tcPr>
          <w:p w14:paraId="19F8D250" w14:textId="6AD4B3B3" w:rsidR="00136126" w:rsidRPr="00736EF4" w:rsidRDefault="00136126" w:rsidP="00136126">
            <w:pPr>
              <w:pStyle w:val="Brdtextmedindrag"/>
            </w:pPr>
            <w:r w:rsidRPr="00736EF4">
              <w:t xml:space="preserve">När en tillsynsmyndighet utanför EES utövar tillsyn över ett finansiellt konglomerat som bedömts likvärdig, gäller 5 kap. 2 § andra stycket samt 5 kap. 7 och 9 §§ för institut </w:t>
            </w:r>
            <w:r w:rsidRPr="00736EF4">
              <w:rPr>
                <w:i/>
              </w:rPr>
              <w:t>och</w:t>
            </w:r>
            <w:r w:rsidRPr="00736EF4">
              <w:t xml:space="preserve"> försäk</w:t>
            </w:r>
            <w:r w:rsidR="002C1A16">
              <w:softHyphen/>
            </w:r>
            <w:r w:rsidRPr="00736EF4">
              <w:t>ringsföretag som ingår i konglo</w:t>
            </w:r>
            <w:r w:rsidR="002C1A16">
              <w:softHyphen/>
            </w:r>
            <w:r w:rsidRPr="00736EF4">
              <w:t>meratet.</w:t>
            </w:r>
          </w:p>
        </w:tc>
        <w:tc>
          <w:tcPr>
            <w:tcW w:w="2500" w:type="pct"/>
            <w:tcMar>
              <w:right w:w="0" w:type="dxa"/>
            </w:tcMar>
          </w:tcPr>
          <w:p w14:paraId="79A912BD" w14:textId="77777777" w:rsidR="00136126" w:rsidRPr="00736EF4" w:rsidRDefault="00136126" w:rsidP="00136126">
            <w:pPr>
              <w:pStyle w:val="Brdtextmedindrag"/>
            </w:pPr>
            <w:r w:rsidRPr="00736EF4">
              <w:t>När en tillsynsmyndighet utanför EES utövar tillsyn över ett finansiellt konglomerat som bedömts likvärdig, gäller 5 kap. 2 § andra stycket samt 5 kap. 7 och 9 §§ för institut</w:t>
            </w:r>
            <w:r w:rsidRPr="00736EF4">
              <w:rPr>
                <w:i/>
              </w:rPr>
              <w:t>,</w:t>
            </w:r>
            <w:r w:rsidRPr="00736EF4">
              <w:t xml:space="preserve"> försäkringsföretag </w:t>
            </w:r>
            <w:r w:rsidRPr="00736EF4">
              <w:rPr>
                <w:i/>
              </w:rPr>
              <w:t>och tjänstepensionsföretag</w:t>
            </w:r>
            <w:r w:rsidRPr="00736EF4">
              <w:t xml:space="preserve"> som ingår i konglomeratet.</w:t>
            </w:r>
          </w:p>
        </w:tc>
      </w:tr>
    </w:tbl>
    <w:p w14:paraId="5E46BFFC" w14:textId="77777777" w:rsidR="00136126" w:rsidRPr="00736EF4" w:rsidRDefault="00136126" w:rsidP="00136126">
      <w:pPr>
        <w:pStyle w:val="Brdtextmedindrag"/>
      </w:pPr>
    </w:p>
    <w:p w14:paraId="5B4001A9" w14:textId="77777777" w:rsidR="00136126" w:rsidRPr="00736EF4" w:rsidRDefault="00136126" w:rsidP="00136126">
      <w:pPr>
        <w:pStyle w:val="Brdtext"/>
        <w:jc w:val="center"/>
      </w:pPr>
      <w:r w:rsidRPr="00736EF4">
        <w:t>4 §</w:t>
      </w:r>
    </w:p>
    <w:tbl>
      <w:tblPr>
        <w:tblW w:w="5000" w:type="pct"/>
        <w:tblCellMar>
          <w:left w:w="125" w:type="dxa"/>
          <w:right w:w="125" w:type="dxa"/>
        </w:tblCellMar>
        <w:tblLook w:val="0000" w:firstRow="0" w:lastRow="0" w:firstColumn="0" w:lastColumn="0" w:noHBand="0" w:noVBand="0"/>
      </w:tblPr>
      <w:tblGrid>
        <w:gridCol w:w="2948"/>
        <w:gridCol w:w="2949"/>
      </w:tblGrid>
      <w:tr w:rsidR="00136126" w14:paraId="4C64E8FB" w14:textId="77777777" w:rsidTr="00136126">
        <w:tc>
          <w:tcPr>
            <w:tcW w:w="2500" w:type="pct"/>
            <w:tcMar>
              <w:left w:w="0" w:type="dxa"/>
            </w:tcMar>
          </w:tcPr>
          <w:p w14:paraId="418C8570" w14:textId="77777777" w:rsidR="00136126" w:rsidRPr="00736EF4" w:rsidRDefault="00136126" w:rsidP="00136126">
            <w:pPr>
              <w:pStyle w:val="Brdtextmedindrag"/>
            </w:pPr>
            <w:r w:rsidRPr="00736EF4">
              <w:t xml:space="preserve">Om tillsynen inte bedöms vara likvärdig, </w:t>
            </w:r>
            <w:r w:rsidRPr="00736EF4">
              <w:rPr>
                <w:i/>
              </w:rPr>
              <w:t>skall</w:t>
            </w:r>
            <w:r w:rsidRPr="00736EF4">
              <w:t xml:space="preserve"> Finansinspektionen besluta att bestämmelserna i denna lag </w:t>
            </w:r>
            <w:r w:rsidRPr="00736EF4">
              <w:rPr>
                <w:i/>
              </w:rPr>
              <w:t>skall</w:t>
            </w:r>
            <w:r w:rsidRPr="00736EF4">
              <w:t xml:space="preserve"> tillämpas på konglome</w:t>
            </w:r>
            <w:r>
              <w:softHyphen/>
            </w:r>
            <w:r w:rsidRPr="00736EF4">
              <w:t>ratet på samma sätt som om företaget i toppen av konglomeratet hade haft sitt huvudkontor inom EES.</w:t>
            </w:r>
          </w:p>
        </w:tc>
        <w:tc>
          <w:tcPr>
            <w:tcW w:w="2500" w:type="pct"/>
            <w:tcMar>
              <w:right w:w="0" w:type="dxa"/>
            </w:tcMar>
          </w:tcPr>
          <w:p w14:paraId="46E7F9BF" w14:textId="77777777" w:rsidR="00136126" w:rsidRPr="00736EF4" w:rsidRDefault="00136126" w:rsidP="00136126">
            <w:pPr>
              <w:pStyle w:val="Brdtextmedindrag"/>
            </w:pPr>
            <w:r w:rsidRPr="00736EF4">
              <w:t xml:space="preserve">Om tillsynen inte bedöms vara likvärdig, </w:t>
            </w:r>
            <w:r w:rsidRPr="00736EF4">
              <w:rPr>
                <w:i/>
              </w:rPr>
              <w:t>ska</w:t>
            </w:r>
            <w:r w:rsidRPr="00736EF4">
              <w:t xml:space="preserve"> Finansinspektionen besluta att bestämmelserna i denna lag </w:t>
            </w:r>
            <w:r w:rsidRPr="00736EF4">
              <w:rPr>
                <w:i/>
              </w:rPr>
              <w:t>ska</w:t>
            </w:r>
            <w:r w:rsidRPr="00736EF4">
              <w:t xml:space="preserve"> tillämpas på konglomeratet på samma sätt som om företaget i toppen av konglomeratet hade haft sitt huvudkontor inom EES.</w:t>
            </w:r>
          </w:p>
        </w:tc>
      </w:tr>
      <w:tr w:rsidR="00136126" w14:paraId="5933448A" w14:textId="77777777" w:rsidTr="00136126">
        <w:tc>
          <w:tcPr>
            <w:tcW w:w="2500" w:type="pct"/>
            <w:tcMar>
              <w:left w:w="0" w:type="dxa"/>
            </w:tcMar>
          </w:tcPr>
          <w:p w14:paraId="564AC1CB" w14:textId="77777777" w:rsidR="00136126" w:rsidRPr="00736EF4" w:rsidRDefault="00136126" w:rsidP="00136126">
            <w:pPr>
              <w:pStyle w:val="Brdtextmedindrag"/>
            </w:pPr>
            <w:r w:rsidRPr="00736EF4">
              <w:t>Efter att ha hört övriga relevanta behöriga myndigheter får Finans</w:t>
            </w:r>
            <w:r>
              <w:softHyphen/>
            </w:r>
            <w:r w:rsidRPr="00736EF4">
              <w:t>inspektionen i stället besluta att använda sig av andra tillsyns</w:t>
            </w:r>
            <w:r>
              <w:softHyphen/>
            </w:r>
            <w:r w:rsidRPr="00736EF4">
              <w:t>metoder som säkerställer att till</w:t>
            </w:r>
            <w:r>
              <w:softHyphen/>
            </w:r>
            <w:r w:rsidRPr="00736EF4">
              <w:t xml:space="preserve">synen över de reglerade företagen i det finansiella konglomeratet är tillräcklig. Inspektionen får </w:t>
            </w:r>
            <w:r w:rsidRPr="00392DBE">
              <w:rPr>
                <w:i/>
              </w:rPr>
              <w:t>därvid</w:t>
            </w:r>
            <w:r w:rsidRPr="00736EF4">
              <w:t xml:space="preserve"> förelägga en ägare som har ett bestämmande inflytande över institutet </w:t>
            </w:r>
            <w:r w:rsidRPr="00736EF4">
              <w:rPr>
                <w:i/>
              </w:rPr>
              <w:t>eller</w:t>
            </w:r>
            <w:r w:rsidRPr="00736EF4">
              <w:t xml:space="preserve"> försäkringsföretaget att inrätta ett blandat finansiellt holdingföretag med huvudkontor inom EES. Inspektionen får då besluta att bestämmelserna i denna lag </w:t>
            </w:r>
            <w:r w:rsidRPr="00736EF4">
              <w:rPr>
                <w:i/>
              </w:rPr>
              <w:t>skall</w:t>
            </w:r>
            <w:r w:rsidRPr="00736EF4">
              <w:t xml:space="preserve"> tillämpas på de reglerade företagen i det finansiella konglo</w:t>
            </w:r>
            <w:r>
              <w:softHyphen/>
            </w:r>
            <w:r w:rsidRPr="00736EF4">
              <w:t>merat som leds av detta holding</w:t>
            </w:r>
            <w:r>
              <w:softHyphen/>
            </w:r>
            <w:r w:rsidRPr="00736EF4">
              <w:t>företag.</w:t>
            </w:r>
          </w:p>
        </w:tc>
        <w:tc>
          <w:tcPr>
            <w:tcW w:w="2500" w:type="pct"/>
            <w:tcMar>
              <w:right w:w="0" w:type="dxa"/>
            </w:tcMar>
          </w:tcPr>
          <w:p w14:paraId="0CF97612" w14:textId="77777777" w:rsidR="00136126" w:rsidRPr="00736EF4" w:rsidRDefault="00136126" w:rsidP="00136126">
            <w:pPr>
              <w:pStyle w:val="Brdtextmedindrag"/>
            </w:pPr>
            <w:r w:rsidRPr="00736EF4">
              <w:t>Efter att ha hört övriga relevanta behöriga myndigheter får Finans</w:t>
            </w:r>
            <w:r>
              <w:softHyphen/>
            </w:r>
            <w:r w:rsidRPr="00736EF4">
              <w:t>inspektionen i stället besluta att använda sig av andra tillsyns</w:t>
            </w:r>
            <w:r>
              <w:softHyphen/>
            </w:r>
            <w:r w:rsidRPr="00736EF4">
              <w:t>metoder som säkerställer att till</w:t>
            </w:r>
            <w:r>
              <w:softHyphen/>
            </w:r>
            <w:r w:rsidRPr="00736EF4">
              <w:t xml:space="preserve">synen över de reglerade företagen i det finansiella konglomeratet är tillräcklig. Inspektionen får </w:t>
            </w:r>
            <w:r>
              <w:rPr>
                <w:i/>
              </w:rPr>
              <w:t>i ett sådant fall</w:t>
            </w:r>
            <w:r w:rsidRPr="00736EF4">
              <w:t xml:space="preserve"> förelägga en ägare som har ett bestämmande inflytande över institutet</w:t>
            </w:r>
            <w:r w:rsidRPr="00736EF4">
              <w:rPr>
                <w:i/>
              </w:rPr>
              <w:t>,</w:t>
            </w:r>
            <w:r w:rsidRPr="00736EF4">
              <w:t xml:space="preserve"> försäkringsföretaget </w:t>
            </w:r>
            <w:r w:rsidRPr="00736EF4">
              <w:rPr>
                <w:i/>
              </w:rPr>
              <w:t xml:space="preserve">eller tjänstepensionsföretaget </w:t>
            </w:r>
            <w:r w:rsidRPr="00736EF4">
              <w:t>att inrätta ett blandat finansiellt holding</w:t>
            </w:r>
            <w:r>
              <w:softHyphen/>
            </w:r>
            <w:r w:rsidRPr="00736EF4">
              <w:t xml:space="preserve">företag med huvudkontor inom EES. Inspektionen får då besluta att bestämmelserna i denna lag </w:t>
            </w:r>
            <w:r w:rsidRPr="00736EF4">
              <w:rPr>
                <w:i/>
              </w:rPr>
              <w:t>ska</w:t>
            </w:r>
            <w:r w:rsidRPr="00736EF4">
              <w:t xml:space="preserve"> tillämpas på de reglerade företagen i det finansiella konglo</w:t>
            </w:r>
            <w:r>
              <w:softHyphen/>
            </w:r>
            <w:r w:rsidRPr="00736EF4">
              <w:t>merat som leds av detta holding</w:t>
            </w:r>
            <w:r>
              <w:softHyphen/>
            </w:r>
            <w:r w:rsidRPr="00736EF4">
              <w:t>företag.</w:t>
            </w:r>
          </w:p>
        </w:tc>
      </w:tr>
      <w:tr w:rsidR="00136126" w14:paraId="77B2E118" w14:textId="77777777" w:rsidTr="00136126">
        <w:tc>
          <w:tcPr>
            <w:tcW w:w="2500" w:type="pct"/>
            <w:tcMar>
              <w:left w:w="0" w:type="dxa"/>
            </w:tcMar>
          </w:tcPr>
          <w:p w14:paraId="1ED93E39" w14:textId="77777777" w:rsidR="00136126" w:rsidRPr="00736EF4" w:rsidRDefault="00136126" w:rsidP="00136126">
            <w:pPr>
              <w:pStyle w:val="Brdtextmedindrag"/>
            </w:pPr>
            <w:r w:rsidRPr="00736EF4">
              <w:t xml:space="preserve">Finansinspektionen </w:t>
            </w:r>
            <w:r w:rsidRPr="00736EF4">
              <w:rPr>
                <w:i/>
              </w:rPr>
              <w:t>skall</w:t>
            </w:r>
            <w:r w:rsidRPr="00736EF4">
              <w:t xml:space="preserve"> under</w:t>
            </w:r>
            <w:r>
              <w:softHyphen/>
            </w:r>
            <w:r w:rsidRPr="00736EF4">
              <w:t xml:space="preserve">rätta det finansiella konglomeratet, berörda behöriga myndigheter och Europeiska </w:t>
            </w:r>
            <w:r w:rsidRPr="00475F96">
              <w:rPr>
                <w:i/>
              </w:rPr>
              <w:t xml:space="preserve">gemenskapernas </w:t>
            </w:r>
            <w:r w:rsidRPr="00475F96">
              <w:rPr>
                <w:i/>
              </w:rPr>
              <w:lastRenderedPageBreak/>
              <w:t>kommission</w:t>
            </w:r>
            <w:r w:rsidRPr="00736EF4">
              <w:t xml:space="preserve"> när sådana tillsyns</w:t>
            </w:r>
            <w:r>
              <w:softHyphen/>
            </w:r>
            <w:r w:rsidRPr="00736EF4">
              <w:t>metoder som anges i andra stycket används.</w:t>
            </w:r>
          </w:p>
        </w:tc>
        <w:tc>
          <w:tcPr>
            <w:tcW w:w="2500" w:type="pct"/>
            <w:tcMar>
              <w:right w:w="0" w:type="dxa"/>
            </w:tcMar>
          </w:tcPr>
          <w:p w14:paraId="0F34CD41" w14:textId="77777777" w:rsidR="00136126" w:rsidRPr="00736EF4" w:rsidRDefault="00136126" w:rsidP="00136126">
            <w:pPr>
              <w:pStyle w:val="Brdtextmedindrag"/>
            </w:pPr>
            <w:r w:rsidRPr="00736EF4">
              <w:lastRenderedPageBreak/>
              <w:t xml:space="preserve">Finansinspektionen </w:t>
            </w:r>
            <w:r w:rsidRPr="00736EF4">
              <w:rPr>
                <w:i/>
              </w:rPr>
              <w:t>ska</w:t>
            </w:r>
            <w:r w:rsidRPr="00736EF4">
              <w:t xml:space="preserve"> under</w:t>
            </w:r>
            <w:r>
              <w:softHyphen/>
            </w:r>
            <w:r w:rsidRPr="00736EF4">
              <w:t xml:space="preserve">rätta det finansiella konglomeratet, berörda behöriga myndigheter och Europeiska </w:t>
            </w:r>
            <w:r w:rsidRPr="00797BDC">
              <w:rPr>
                <w:i/>
              </w:rPr>
              <w:t>kommissionen</w:t>
            </w:r>
            <w:r w:rsidRPr="00736EF4">
              <w:t xml:space="preserve"> när </w:t>
            </w:r>
            <w:r w:rsidRPr="00736EF4">
              <w:lastRenderedPageBreak/>
              <w:t>sådana tillsynsmetoder som anges i andra stycket används.</w:t>
            </w:r>
          </w:p>
        </w:tc>
      </w:tr>
    </w:tbl>
    <w:p w14:paraId="2472558C" w14:textId="77777777" w:rsidR="00136126" w:rsidRPr="00811E52" w:rsidRDefault="00136126" w:rsidP="00136126">
      <w:pPr>
        <w:pStyle w:val="Slutstreck"/>
      </w:pPr>
      <w:r w:rsidRPr="00811E52">
        <w:lastRenderedPageBreak/>
        <w:t>                      </w:t>
      </w:r>
    </w:p>
    <w:p w14:paraId="5148B134" w14:textId="77777777" w:rsidR="00136126" w:rsidRDefault="00136126" w:rsidP="0008096A">
      <w:pPr>
        <w:pStyle w:val="Brdtextmedindrag"/>
      </w:pPr>
      <w:r w:rsidRPr="009F1C67">
        <w:t>Denna lag träder i kraft den 1</w:t>
      </w:r>
      <w:r>
        <w:t>5</w:t>
      </w:r>
      <w:r w:rsidRPr="009F1C67">
        <w:t xml:space="preserve"> december 2019</w:t>
      </w:r>
      <w:r>
        <w:t>.</w:t>
      </w:r>
    </w:p>
    <w:p w14:paraId="0DA13AB0" w14:textId="0B7B490B" w:rsidR="008259BB" w:rsidRDefault="008259BB" w:rsidP="009C61A6">
      <w:pPr>
        <w:pStyle w:val="Brdtextmedindrag"/>
      </w:pPr>
    </w:p>
    <w:p w14:paraId="13ADD868" w14:textId="125A4203" w:rsidR="009F6183" w:rsidRDefault="009F6183" w:rsidP="009C61A6">
      <w:pPr>
        <w:pStyle w:val="Brdtextmedindrag"/>
      </w:pPr>
    </w:p>
    <w:p w14:paraId="5F43FBD4" w14:textId="77777777" w:rsidR="009F6183" w:rsidRDefault="009F6183" w:rsidP="009C61A6">
      <w:pPr>
        <w:pStyle w:val="Brdtextmedindrag"/>
        <w:sectPr w:rsidR="009F6183" w:rsidSect="002734C2">
          <w:headerReference w:type="first" r:id="rId35"/>
          <w:footnotePr>
            <w:numRestart w:val="eachSect"/>
          </w:footnotePr>
          <w:pgSz w:w="9356" w:h="13721" w:code="9"/>
          <w:pgMar w:top="794" w:right="2438" w:bottom="1191" w:left="1021" w:header="0" w:footer="709" w:gutter="0"/>
          <w:cols w:space="708"/>
          <w:titlePg/>
          <w:docGrid w:linePitch="360"/>
        </w:sectPr>
      </w:pPr>
    </w:p>
    <w:p w14:paraId="59EEFB7F" w14:textId="77777777" w:rsidR="009F6183" w:rsidRPr="00562C77" w:rsidRDefault="009F6183" w:rsidP="00877AFB">
      <w:pPr>
        <w:pStyle w:val="Rubrik2"/>
        <w:spacing w:before="0"/>
      </w:pPr>
      <w:bookmarkStart w:id="246" w:name="_Toc11152998"/>
      <w:bookmarkStart w:id="247" w:name="_Toc11166855"/>
      <w:bookmarkStart w:id="248" w:name="_Toc11167391"/>
      <w:bookmarkStart w:id="249" w:name="_Toc11168828"/>
      <w:bookmarkStart w:id="250" w:name="_Toc11845781"/>
      <w:bookmarkStart w:id="251" w:name="_Toc12611580"/>
      <w:bookmarkStart w:id="252" w:name="_Toc12624847"/>
      <w:bookmarkStart w:id="253" w:name="_Toc12627336"/>
      <w:bookmarkStart w:id="254" w:name="_Toc12630226"/>
      <w:bookmarkStart w:id="255" w:name="_Toc12632721"/>
      <w:bookmarkStart w:id="256" w:name="_Toc17902793"/>
      <w:r>
        <w:lastRenderedPageBreak/>
        <w:t xml:space="preserve">Förslag till lag om ändring i </w:t>
      </w:r>
      <w:bookmarkStart w:id="257" w:name="_Hlk8051262"/>
      <w:r>
        <w:t>lagen (2006:595) om europakooperativ</w:t>
      </w:r>
      <w:bookmarkEnd w:id="246"/>
      <w:bookmarkEnd w:id="247"/>
      <w:bookmarkEnd w:id="248"/>
      <w:bookmarkEnd w:id="249"/>
      <w:bookmarkEnd w:id="250"/>
      <w:bookmarkEnd w:id="251"/>
      <w:bookmarkEnd w:id="252"/>
      <w:bookmarkEnd w:id="253"/>
      <w:bookmarkEnd w:id="254"/>
      <w:bookmarkEnd w:id="255"/>
      <w:bookmarkEnd w:id="256"/>
    </w:p>
    <w:bookmarkEnd w:id="257"/>
    <w:p w14:paraId="4033280E" w14:textId="77777777" w:rsidR="009F6183" w:rsidRPr="004461FA" w:rsidRDefault="009F6183" w:rsidP="009F6183">
      <w:pPr>
        <w:pStyle w:val="Brdtext"/>
      </w:pPr>
      <w:r w:rsidRPr="004461FA">
        <w:t>Härigenom föreskrivs att 7, 8 och 21</w:t>
      </w:r>
      <w:r>
        <w:t> §</w:t>
      </w:r>
      <w:r w:rsidRPr="004461FA">
        <w:t>§ lagen (2006:595) om europakooperativ ska ha följande lydelse.</w:t>
      </w:r>
    </w:p>
    <w:p w14:paraId="059470AA" w14:textId="77777777" w:rsidR="009F6183" w:rsidRDefault="009F6183" w:rsidP="009F618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F6183" w14:paraId="1B9CDE74" w14:textId="77777777" w:rsidTr="009F5EEF">
        <w:tc>
          <w:tcPr>
            <w:tcW w:w="2500" w:type="pct"/>
            <w:shd w:val="clear" w:color="auto" w:fill="auto"/>
            <w:tcMar>
              <w:left w:w="0" w:type="dxa"/>
            </w:tcMar>
          </w:tcPr>
          <w:p w14:paraId="2AB2D97D" w14:textId="77777777" w:rsidR="009F6183" w:rsidRPr="005B0E77" w:rsidRDefault="009F6183" w:rsidP="009F5EEF">
            <w:pPr>
              <w:pStyle w:val="Brdtext"/>
              <w:rPr>
                <w:i/>
              </w:rPr>
            </w:pPr>
            <w:r w:rsidRPr="005B0E77">
              <w:rPr>
                <w:i/>
              </w:rPr>
              <w:t>Nuvarande lydelse</w:t>
            </w:r>
          </w:p>
        </w:tc>
        <w:tc>
          <w:tcPr>
            <w:tcW w:w="2500" w:type="pct"/>
            <w:shd w:val="clear" w:color="auto" w:fill="auto"/>
            <w:tcMar>
              <w:right w:w="0" w:type="dxa"/>
            </w:tcMar>
          </w:tcPr>
          <w:p w14:paraId="2A4E5EF0" w14:textId="77777777" w:rsidR="009F6183" w:rsidRPr="005B0E77" w:rsidRDefault="009F6183" w:rsidP="009F5EEF">
            <w:pPr>
              <w:pStyle w:val="Brdtext"/>
              <w:rPr>
                <w:i/>
              </w:rPr>
            </w:pPr>
            <w:r w:rsidRPr="005B0E77">
              <w:rPr>
                <w:i/>
              </w:rPr>
              <w:t>Föreslagen lydelse</w:t>
            </w:r>
          </w:p>
        </w:tc>
      </w:tr>
    </w:tbl>
    <w:p w14:paraId="6C0EC3A2" w14:textId="77777777" w:rsidR="009F6183" w:rsidRDefault="009F6183" w:rsidP="009F6183">
      <w:pPr>
        <w:pStyle w:val="Brdtext"/>
        <w:jc w:val="center"/>
      </w:pPr>
    </w:p>
    <w:p w14:paraId="0D74003C" w14:textId="77777777" w:rsidR="009F6183" w:rsidRDefault="009F6183" w:rsidP="009F6183">
      <w:pPr>
        <w:pStyle w:val="Brdtext"/>
        <w:jc w:val="center"/>
      </w:pPr>
      <w:r>
        <w:t>7 §</w:t>
      </w:r>
      <w:r>
        <w:rPr>
          <w:rStyle w:val="Fotnotsreferens"/>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9F6183" w14:paraId="07FEDD0D" w14:textId="77777777" w:rsidTr="009F5EEF">
        <w:tc>
          <w:tcPr>
            <w:tcW w:w="2500" w:type="pct"/>
            <w:shd w:val="clear" w:color="auto" w:fill="auto"/>
            <w:tcMar>
              <w:left w:w="0" w:type="dxa"/>
            </w:tcMar>
          </w:tcPr>
          <w:p w14:paraId="3639C44E" w14:textId="77777777" w:rsidR="009F6183" w:rsidRDefault="009F6183" w:rsidP="009F5EEF">
            <w:pPr>
              <w:pStyle w:val="Brdtextmedindrag"/>
            </w:pPr>
            <w:r w:rsidRPr="00E73674">
              <w:t>I fråga om skyddet för en fusionerande förenings borgenärer ska bestämmelserna i 23</w:t>
            </w:r>
            <w:r>
              <w:t> kap.</w:t>
            </w:r>
            <w:r w:rsidRPr="00E73674">
              <w:t xml:space="preserve"> 20 och 22–24</w:t>
            </w:r>
            <w:r>
              <w:t> §</w:t>
            </w:r>
            <w:r w:rsidRPr="00E73674">
              <w:t>§ aktiebolagslagen (2005:551) om tillstånd att verkställa en fusionsplan tillämpas. När det gäller föreningar som driver finansieringsrörelse tilläm</w:t>
            </w:r>
            <w:r>
              <w:softHyphen/>
            </w:r>
            <w:r w:rsidRPr="00E73674">
              <w:t>pas i stället 12</w:t>
            </w:r>
            <w:r>
              <w:t> kap.</w:t>
            </w:r>
            <w:r w:rsidRPr="00E73674">
              <w:t xml:space="preserve"> 21</w:t>
            </w:r>
            <w:r>
              <w:t> §</w:t>
            </w:r>
            <w:r w:rsidRPr="00E73674">
              <w:t xml:space="preserve"> lagen (2004:297) om bank- och finansi</w:t>
            </w:r>
            <w:r>
              <w:softHyphen/>
            </w:r>
            <w:r w:rsidRPr="00E73674">
              <w:t>eringsrörelse</w:t>
            </w:r>
            <w:r w:rsidRPr="005A79C6">
              <w:rPr>
                <w:i/>
              </w:rPr>
              <w:t>. När det gäller före</w:t>
            </w:r>
            <w:r w:rsidRPr="005A79C6">
              <w:rPr>
                <w:i/>
              </w:rPr>
              <w:softHyphen/>
              <w:t>ningar som driver</w:t>
            </w:r>
            <w:r w:rsidRPr="00E73674">
              <w:t xml:space="preserve"> försäkrings</w:t>
            </w:r>
            <w:r>
              <w:softHyphen/>
            </w:r>
            <w:r w:rsidRPr="00E73674">
              <w:t>rö</w:t>
            </w:r>
            <w:r>
              <w:softHyphen/>
            </w:r>
            <w:r w:rsidRPr="00E73674">
              <w:t>relse tillämpas i stället 13</w:t>
            </w:r>
            <w:r>
              <w:t> kap.</w:t>
            </w:r>
            <w:r w:rsidRPr="00E73674">
              <w:t xml:space="preserve"> </w:t>
            </w:r>
            <w:r>
              <w:br/>
            </w:r>
            <w:r w:rsidRPr="005A79C6">
              <w:t>33–35 §§</w:t>
            </w:r>
            <w:r w:rsidRPr="00E73674">
              <w:t xml:space="preserve"> </w:t>
            </w:r>
            <w:r>
              <w:t>försäkrings</w:t>
            </w:r>
            <w:r>
              <w:softHyphen/>
              <w:t>rörelselagen</w:t>
            </w:r>
            <w:r w:rsidRPr="00E73674">
              <w:t xml:space="preserve"> (2010:2043).</w:t>
            </w:r>
          </w:p>
        </w:tc>
        <w:tc>
          <w:tcPr>
            <w:tcW w:w="2500" w:type="pct"/>
            <w:shd w:val="clear" w:color="auto" w:fill="auto"/>
            <w:tcMar>
              <w:right w:w="0" w:type="dxa"/>
            </w:tcMar>
          </w:tcPr>
          <w:p w14:paraId="612CBB40" w14:textId="77777777" w:rsidR="009F6183" w:rsidRPr="005A79C6" w:rsidRDefault="009F6183" w:rsidP="009F5EEF">
            <w:pPr>
              <w:pStyle w:val="Brdtextmedindrag"/>
              <w:rPr>
                <w:i/>
              </w:rPr>
            </w:pPr>
            <w:r w:rsidRPr="00E73674">
              <w:t>I fråga om skyddet för en fusionerande förenings borgenärer ska bestämmelserna i 23</w:t>
            </w:r>
            <w:r>
              <w:t> kap.</w:t>
            </w:r>
            <w:r w:rsidRPr="00E73674">
              <w:t xml:space="preserve"> 20 och 22–24</w:t>
            </w:r>
            <w:r>
              <w:t> §</w:t>
            </w:r>
            <w:r w:rsidRPr="00E73674">
              <w:t xml:space="preserve">§ aktiebolagslagen (2005:551) om tillstånd att verkställa en fusionsplan tillämpas. När det gäller föreningar som driver </w:t>
            </w:r>
          </w:p>
          <w:p w14:paraId="0C187B11" w14:textId="0C3A5346" w:rsidR="009F6183" w:rsidRPr="005A79C6" w:rsidRDefault="009F6183" w:rsidP="009F5EEF">
            <w:pPr>
              <w:pStyle w:val="Brdtextmedindrag"/>
              <w:rPr>
                <w:i/>
              </w:rPr>
            </w:pPr>
            <w:r>
              <w:rPr>
                <w:i/>
              </w:rPr>
              <w:t>– </w:t>
            </w:r>
            <w:r w:rsidRPr="00E73674">
              <w:t>finansieringsrörelse tillämpas i</w:t>
            </w:r>
            <w:r w:rsidR="00FC4ECB">
              <w:t> </w:t>
            </w:r>
            <w:r w:rsidRPr="00E73674">
              <w:t>stället 12</w:t>
            </w:r>
            <w:r>
              <w:t> kap.</w:t>
            </w:r>
            <w:r w:rsidRPr="00E73674">
              <w:t xml:space="preserve"> 21</w:t>
            </w:r>
            <w:r>
              <w:t> §</w:t>
            </w:r>
            <w:r w:rsidRPr="00E73674">
              <w:t xml:space="preserve"> lagen (2004:297) om bank- och finansi</w:t>
            </w:r>
            <w:r>
              <w:softHyphen/>
            </w:r>
            <w:r w:rsidRPr="00E73674">
              <w:t>eringsrörelse</w:t>
            </w:r>
            <w:r w:rsidRPr="005A79C6">
              <w:rPr>
                <w:i/>
              </w:rPr>
              <w:t xml:space="preserve">, </w:t>
            </w:r>
          </w:p>
          <w:p w14:paraId="2235F579" w14:textId="77777777" w:rsidR="009F6183" w:rsidRPr="00D85FC8" w:rsidRDefault="009F6183" w:rsidP="009F5EEF">
            <w:pPr>
              <w:pStyle w:val="Brdtextmedindrag"/>
            </w:pPr>
            <w:r>
              <w:rPr>
                <w:i/>
              </w:rPr>
              <w:t>– </w:t>
            </w:r>
            <w:r w:rsidRPr="00E73674">
              <w:t xml:space="preserve">försäkringsrörelse </w:t>
            </w:r>
            <w:r>
              <w:rPr>
                <w:i/>
              </w:rPr>
              <w:t>som försäk</w:t>
            </w:r>
            <w:r>
              <w:rPr>
                <w:i/>
              </w:rPr>
              <w:softHyphen/>
              <w:t>rings</w:t>
            </w:r>
            <w:r>
              <w:rPr>
                <w:i/>
              </w:rPr>
              <w:softHyphen/>
              <w:t xml:space="preserve">företag </w:t>
            </w:r>
            <w:r w:rsidRPr="00E73674">
              <w:t>tillämpas i stället 13</w:t>
            </w:r>
            <w:r>
              <w:t> kap.</w:t>
            </w:r>
            <w:r w:rsidRPr="00E73674">
              <w:t xml:space="preserve"> </w:t>
            </w:r>
            <w:r w:rsidRPr="007D506E">
              <w:t>33–35</w:t>
            </w:r>
            <w:r>
              <w:t> §</w:t>
            </w:r>
            <w:r w:rsidRPr="007D506E">
              <w:t>§</w:t>
            </w:r>
            <w:r w:rsidRPr="00E73674">
              <w:t xml:space="preserve"> </w:t>
            </w:r>
            <w:r>
              <w:t>försäkrings</w:t>
            </w:r>
            <w:r>
              <w:softHyphen/>
              <w:t>rörelselagen</w:t>
            </w:r>
            <w:r w:rsidRPr="00E73674">
              <w:t xml:space="preserve"> (2010:2043)</w:t>
            </w:r>
            <w:r w:rsidRPr="005A79C6">
              <w:rPr>
                <w:i/>
              </w:rPr>
              <w:t xml:space="preserve">, </w:t>
            </w:r>
          </w:p>
          <w:p w14:paraId="0B16E293" w14:textId="34995A74" w:rsidR="009F6183" w:rsidRDefault="009F6183" w:rsidP="009F5EEF">
            <w:pPr>
              <w:pStyle w:val="Brdtextmedindrag"/>
            </w:pPr>
            <w:r w:rsidRPr="003F56B7">
              <w:rPr>
                <w:i/>
              </w:rPr>
              <w:t>–</w:t>
            </w:r>
            <w:r>
              <w:t> </w:t>
            </w:r>
            <w:r w:rsidRPr="005A79C6">
              <w:rPr>
                <w:i/>
              </w:rPr>
              <w:t xml:space="preserve">tjänstepensionsverksamhet som tjänstepensionsföretag </w:t>
            </w:r>
            <w:r>
              <w:rPr>
                <w:i/>
              </w:rPr>
              <w:t>tillämpas</w:t>
            </w:r>
            <w:r w:rsidRPr="005A79C6">
              <w:rPr>
                <w:i/>
              </w:rPr>
              <w:t xml:space="preserve"> i</w:t>
            </w:r>
            <w:r w:rsidR="00FC4ECB">
              <w:rPr>
                <w:i/>
              </w:rPr>
              <w:t> </w:t>
            </w:r>
            <w:r w:rsidRPr="005A79C6">
              <w:rPr>
                <w:i/>
              </w:rPr>
              <w:t>stället</w:t>
            </w:r>
            <w:r w:rsidRPr="005A79C6" w:rsidDel="00A51329">
              <w:rPr>
                <w:i/>
              </w:rPr>
              <w:t xml:space="preserve"> </w:t>
            </w:r>
            <w:r w:rsidRPr="00234B1E">
              <w:rPr>
                <w:i/>
              </w:rPr>
              <w:t>1</w:t>
            </w:r>
            <w:r>
              <w:rPr>
                <w:i/>
              </w:rPr>
              <w:t>0 kap.</w:t>
            </w:r>
            <w:r w:rsidRPr="00234B1E">
              <w:rPr>
                <w:i/>
              </w:rPr>
              <w:t xml:space="preserve"> </w:t>
            </w:r>
            <w:r>
              <w:rPr>
                <w:i/>
              </w:rPr>
              <w:t>62–64 §§</w:t>
            </w:r>
            <w:r w:rsidRPr="00234B1E">
              <w:rPr>
                <w:i/>
              </w:rPr>
              <w:t xml:space="preserve"> lagen (2019:000) om </w:t>
            </w:r>
            <w:r>
              <w:rPr>
                <w:i/>
              </w:rPr>
              <w:t>tjänstepensions</w:t>
            </w:r>
            <w:r>
              <w:rPr>
                <w:i/>
              </w:rPr>
              <w:softHyphen/>
              <w:t>företag</w:t>
            </w:r>
            <w:r w:rsidRPr="00E73674">
              <w:t>.</w:t>
            </w:r>
          </w:p>
        </w:tc>
      </w:tr>
    </w:tbl>
    <w:p w14:paraId="5772DF50" w14:textId="77777777" w:rsidR="009F6183" w:rsidRDefault="009F6183" w:rsidP="009F6183">
      <w:pPr>
        <w:pStyle w:val="Brdtext"/>
        <w:spacing w:before="230"/>
        <w:jc w:val="center"/>
      </w:pPr>
      <w:r>
        <w:t>8 §</w:t>
      </w:r>
      <w:r>
        <w:rPr>
          <w:rStyle w:val="Fotnotsreferens"/>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9F6183" w14:paraId="262254B0" w14:textId="77777777" w:rsidTr="0008096A">
        <w:tc>
          <w:tcPr>
            <w:tcW w:w="2500" w:type="pct"/>
            <w:shd w:val="clear" w:color="auto" w:fill="auto"/>
            <w:tcMar>
              <w:left w:w="0" w:type="dxa"/>
            </w:tcMar>
          </w:tcPr>
          <w:p w14:paraId="6CEDE49D" w14:textId="77777777" w:rsidR="009F6183" w:rsidRPr="0047538F" w:rsidRDefault="009F6183" w:rsidP="009F5EEF">
            <w:pPr>
              <w:pStyle w:val="Brdtextmedindrag"/>
            </w:pPr>
            <w:r w:rsidRPr="00625A4D">
              <w:t>Bolagsverket ska utfärda ett sådant intyg som avses i artikel 29.2 i SCE-förordningen, när beslut om tillstånd har meddelats enligt 23 kap. 23 eller 24 § aktiebolags</w:t>
            </w:r>
            <w:r w:rsidRPr="00625A4D">
              <w:softHyphen/>
              <w:t xml:space="preserve">lagen (2005:551) och beslutet har </w:t>
            </w:r>
            <w:r w:rsidRPr="005E7F04">
              <w:rPr>
                <w:i/>
              </w:rPr>
              <w:t>vunnit</w:t>
            </w:r>
            <w:r w:rsidRPr="00625A4D">
              <w:t xml:space="preserve"> laga kraft. När det gäller föreningar som driver finans</w:t>
            </w:r>
            <w:r w:rsidRPr="00625A4D">
              <w:softHyphen/>
              <w:t>ierings</w:t>
            </w:r>
            <w:r w:rsidRPr="00625A4D">
              <w:softHyphen/>
              <w:t>rörelse tillämpas i stället 12 kap. 22 § lagen (2004:297) om bank- och finansieringsrörelse.</w:t>
            </w:r>
          </w:p>
        </w:tc>
        <w:tc>
          <w:tcPr>
            <w:tcW w:w="2500" w:type="pct"/>
            <w:shd w:val="clear" w:color="auto" w:fill="auto"/>
            <w:tcMar>
              <w:right w:w="0" w:type="dxa"/>
            </w:tcMar>
          </w:tcPr>
          <w:p w14:paraId="7D685218" w14:textId="77777777" w:rsidR="009F6183" w:rsidRPr="0047538F" w:rsidRDefault="009F6183" w:rsidP="009F5EEF">
            <w:pPr>
              <w:pStyle w:val="Brdtextmedindrag"/>
            </w:pPr>
            <w:r w:rsidRPr="00625A4D">
              <w:t>Bolagsverket ska utfärda ett sådant intyg som avses i artikel 29.2 i SCE-förordningen, när beslut om tillstånd har meddelats enligt 23 kap. 23 eller 24 § aktiebolags</w:t>
            </w:r>
            <w:r w:rsidRPr="00625A4D">
              <w:softHyphen/>
              <w:t xml:space="preserve">lagen (2005:551) och beslutet har </w:t>
            </w:r>
            <w:r>
              <w:rPr>
                <w:i/>
              </w:rPr>
              <w:t>fått</w:t>
            </w:r>
            <w:r w:rsidRPr="00625A4D">
              <w:t xml:space="preserve"> laga kraft. När det gäller föreningar som driver finans</w:t>
            </w:r>
            <w:r w:rsidRPr="00625A4D">
              <w:softHyphen/>
              <w:t>ierings</w:t>
            </w:r>
            <w:r w:rsidRPr="00625A4D">
              <w:softHyphen/>
              <w:t>rörelse tillämpas i stället 12 kap. 22 § lagen (2004:297) om bank- och finansieringsrörelse.</w:t>
            </w:r>
          </w:p>
        </w:tc>
      </w:tr>
      <w:tr w:rsidR="009F6183" w14:paraId="06486D94" w14:textId="77777777" w:rsidTr="0008096A">
        <w:tc>
          <w:tcPr>
            <w:tcW w:w="2500" w:type="pct"/>
            <w:shd w:val="clear" w:color="auto" w:fill="auto"/>
            <w:tcMar>
              <w:left w:w="0" w:type="dxa"/>
            </w:tcMar>
          </w:tcPr>
          <w:p w14:paraId="0E17A20E" w14:textId="77777777" w:rsidR="009F6183" w:rsidRDefault="009F6183" w:rsidP="009F5EEF">
            <w:pPr>
              <w:pStyle w:val="Brdtextmedindrag"/>
            </w:pPr>
            <w:r w:rsidRPr="0047538F">
              <w:t>När det gäller europakooperativ som driver för</w:t>
            </w:r>
            <w:r>
              <w:softHyphen/>
            </w:r>
            <w:r w:rsidRPr="0047538F">
              <w:t xml:space="preserve">säkringsrörelse ska Bolagsverket utfärda intyget när beslut om tillstånd har meddelats </w:t>
            </w:r>
            <w:r w:rsidRPr="0047538F">
              <w:lastRenderedPageBreak/>
              <w:t>enligt 13</w:t>
            </w:r>
            <w:r>
              <w:t xml:space="preserve"> kap. </w:t>
            </w:r>
            <w:r w:rsidRPr="00E6732A">
              <w:t>33</w:t>
            </w:r>
            <w:r w:rsidRPr="00D00492">
              <w:rPr>
                <w:i/>
              </w:rPr>
              <w:t>–35 §</w:t>
            </w:r>
            <w:r w:rsidRPr="00E6732A">
              <w:t>§</w:t>
            </w:r>
            <w:r w:rsidRPr="0047538F">
              <w:t xml:space="preserve"> </w:t>
            </w:r>
            <w:r>
              <w:t>försäk</w:t>
            </w:r>
            <w:r>
              <w:softHyphen/>
              <w:t>ringsrörelselagen</w:t>
            </w:r>
            <w:r w:rsidRPr="0047538F">
              <w:t xml:space="preserve"> (2010:2043) och beslutet har </w:t>
            </w:r>
            <w:r w:rsidRPr="005E7F04">
              <w:rPr>
                <w:i/>
              </w:rPr>
              <w:t xml:space="preserve">vunnit </w:t>
            </w:r>
            <w:r w:rsidRPr="0047538F">
              <w:t>laga kraft.</w:t>
            </w:r>
          </w:p>
        </w:tc>
        <w:tc>
          <w:tcPr>
            <w:tcW w:w="2500" w:type="pct"/>
            <w:shd w:val="clear" w:color="auto" w:fill="auto"/>
            <w:tcMar>
              <w:right w:w="0" w:type="dxa"/>
            </w:tcMar>
          </w:tcPr>
          <w:p w14:paraId="3BB0BCD1" w14:textId="77777777" w:rsidR="009F6183" w:rsidRDefault="009F6183" w:rsidP="009F5EEF">
            <w:pPr>
              <w:pStyle w:val="Brdtextmedindrag"/>
            </w:pPr>
            <w:r w:rsidRPr="0047538F">
              <w:lastRenderedPageBreak/>
              <w:t>När det gäller europakooperativ som driver för</w:t>
            </w:r>
            <w:r>
              <w:softHyphen/>
            </w:r>
            <w:r w:rsidRPr="0047538F">
              <w:t xml:space="preserve">säkringsrörelse ska Bolagsverket utfärda intyget när beslut om tillstånd har meddelats </w:t>
            </w:r>
            <w:r w:rsidRPr="0047538F">
              <w:lastRenderedPageBreak/>
              <w:t>enligt 13</w:t>
            </w:r>
            <w:r>
              <w:t xml:space="preserve"> kap. </w:t>
            </w:r>
            <w:r w:rsidRPr="007D506E">
              <w:t>33</w:t>
            </w:r>
            <w:r>
              <w:t> </w:t>
            </w:r>
            <w:r w:rsidRPr="007D506E">
              <w:t>§</w:t>
            </w:r>
            <w:r w:rsidRPr="0047538F">
              <w:t xml:space="preserve"> </w:t>
            </w:r>
            <w:r>
              <w:t>försäk</w:t>
            </w:r>
            <w:r>
              <w:softHyphen/>
              <w:t>rings</w:t>
            </w:r>
            <w:r>
              <w:softHyphen/>
              <w:t>rörelselagen</w:t>
            </w:r>
            <w:r w:rsidRPr="0047538F">
              <w:t xml:space="preserve"> (2010:2043) </w:t>
            </w:r>
            <w:r w:rsidRPr="007D506E">
              <w:rPr>
                <w:i/>
              </w:rPr>
              <w:t>eller 1</w:t>
            </w:r>
            <w:r>
              <w:rPr>
                <w:i/>
              </w:rPr>
              <w:t>0 kap.</w:t>
            </w:r>
            <w:r w:rsidRPr="007D506E">
              <w:rPr>
                <w:i/>
              </w:rPr>
              <w:t xml:space="preserve"> </w:t>
            </w:r>
            <w:r>
              <w:rPr>
                <w:i/>
              </w:rPr>
              <w:t>62 §</w:t>
            </w:r>
            <w:r w:rsidRPr="007D506E">
              <w:rPr>
                <w:i/>
              </w:rPr>
              <w:t xml:space="preserve"> lagen (2019:000) om </w:t>
            </w:r>
            <w:r>
              <w:rPr>
                <w:i/>
              </w:rPr>
              <w:t>tjänstepen</w:t>
            </w:r>
            <w:r>
              <w:rPr>
                <w:i/>
              </w:rPr>
              <w:softHyphen/>
              <w:t>sionsföretag</w:t>
            </w:r>
            <w:r w:rsidRPr="007D506E">
              <w:rPr>
                <w:i/>
              </w:rPr>
              <w:t xml:space="preserve"> </w:t>
            </w:r>
            <w:r w:rsidRPr="000A7C2D">
              <w:t>och</w:t>
            </w:r>
            <w:r w:rsidRPr="0047538F">
              <w:t xml:space="preserve"> beslutet har </w:t>
            </w:r>
            <w:r>
              <w:rPr>
                <w:i/>
              </w:rPr>
              <w:t>fått</w:t>
            </w:r>
            <w:r w:rsidRPr="0047538F">
              <w:t xml:space="preserve"> laga kraft.</w:t>
            </w:r>
          </w:p>
        </w:tc>
      </w:tr>
    </w:tbl>
    <w:p w14:paraId="23A07D77" w14:textId="77777777" w:rsidR="009F6183" w:rsidRDefault="009F6183" w:rsidP="009F6183">
      <w:pPr>
        <w:pStyle w:val="Brdtext"/>
        <w:spacing w:before="230"/>
        <w:jc w:val="center"/>
      </w:pPr>
      <w:r>
        <w:lastRenderedPageBreak/>
        <w:t>21 §</w:t>
      </w:r>
      <w:r>
        <w:rPr>
          <w:rStyle w:val="Fotnotsreferens"/>
        </w:rPr>
        <w:footnoteReference w:id="44"/>
      </w:r>
    </w:p>
    <w:p w14:paraId="5EFA08A2" w14:textId="77777777" w:rsidR="009F6183" w:rsidRDefault="009F6183" w:rsidP="009F6183">
      <w:pPr>
        <w:pStyle w:val="Brdtextmedindrag"/>
      </w:pPr>
      <w:r>
        <w:t>I fråga om europakooperativ som har ett sådant förvaltningssystem som avses i artiklarna 37–41 i SCE-förordningen, i den ursprungliga lydelsen, (dualistiskt organiserade europakooperativ) gäller följande.</w:t>
      </w:r>
    </w:p>
    <w:p w14:paraId="392A16DA" w14:textId="77777777" w:rsidR="009F6183" w:rsidRDefault="009F6183" w:rsidP="009F6183">
      <w:pPr>
        <w:pStyle w:val="Brdtextmedindrag"/>
      </w:pPr>
      <w:r>
        <w:t>Om något annat inte följer av någon annan författning eller av SCE-förordningen, i den ursprungliga lydelsen, ska lagen (2018:672) om ekonomiska föreningar och andra författningar om styrelsen eller dess ledamöter tillämpas på ledningsorganet eller dess ledamöter.</w:t>
      </w:r>
    </w:p>
    <w:p w14:paraId="1EBB8788" w14:textId="77777777" w:rsidR="009F6183" w:rsidRDefault="009F6183" w:rsidP="009F6183">
      <w:pPr>
        <w:pStyle w:val="Brdtextmedindrag"/>
      </w:pPr>
      <w:r>
        <w:t>Det som sägs om styrelsen eller dess ledamöter i följande bestämmelser i lagen om ekonomiska föreningar ska tillämpas på tillsynsorganet eller dess ledamöter:</w:t>
      </w:r>
    </w:p>
    <w:p w14:paraId="1B4B3A2F" w14:textId="77777777" w:rsidR="009F6183" w:rsidRDefault="009F6183" w:rsidP="009F6183">
      <w:pPr>
        <w:pStyle w:val="Brdtextmedindrag"/>
      </w:pPr>
      <w:r>
        <w:t>– 6 kap. 29–32 §§ om upplysningsplikt mot föreningsstämman,</w:t>
      </w:r>
    </w:p>
    <w:p w14:paraId="3003E562" w14:textId="77777777" w:rsidR="009F6183" w:rsidRDefault="009F6183" w:rsidP="009F6183">
      <w:pPr>
        <w:pStyle w:val="Brdtextmedindrag"/>
      </w:pPr>
      <w:r>
        <w:t>– 6 kap. 47 § om talan mot föreningsstämmans beslut,</w:t>
      </w:r>
    </w:p>
    <w:p w14:paraId="20839EF2" w14:textId="77777777" w:rsidR="009F6183" w:rsidRDefault="009F6183" w:rsidP="009F6183">
      <w:pPr>
        <w:pStyle w:val="Brdtextmedindrag"/>
      </w:pPr>
      <w:r>
        <w:t>– 6 kap. 50 § om talan mot föreningen,</w:t>
      </w:r>
    </w:p>
    <w:p w14:paraId="7475622F" w14:textId="77777777" w:rsidR="009F6183" w:rsidRDefault="009F6183" w:rsidP="009F6183">
      <w:pPr>
        <w:pStyle w:val="Brdtextmedindrag"/>
      </w:pPr>
      <w:r>
        <w:t>– 6 kap. 51 § om skiljeförfarande,</w:t>
      </w:r>
    </w:p>
    <w:p w14:paraId="56448EB9" w14:textId="77777777" w:rsidR="009F6183" w:rsidRDefault="009F6183" w:rsidP="009F6183">
      <w:pPr>
        <w:pStyle w:val="Brdtextmedindrag"/>
      </w:pPr>
      <w:r>
        <w:t>– 7 kap. 3 § andra stycket om styrelsesuppleanter,</w:t>
      </w:r>
    </w:p>
    <w:p w14:paraId="1F242D8B" w14:textId="77777777" w:rsidR="009F6183" w:rsidRDefault="009F6183" w:rsidP="009F6183">
      <w:pPr>
        <w:pStyle w:val="Brdtextmedindrag"/>
      </w:pPr>
      <w:r>
        <w:t>– 7 kap. 4 § andra stycket om delegation av uppgifter,</w:t>
      </w:r>
    </w:p>
    <w:p w14:paraId="49F3FB45" w14:textId="77777777" w:rsidR="009F6183" w:rsidRDefault="009F6183" w:rsidP="009F6183">
      <w:pPr>
        <w:pStyle w:val="Brdtextmedindrag"/>
      </w:pPr>
      <w:r>
        <w:t>– 7 kap. 7 § första stycket om krav på medlemskap,</w:t>
      </w:r>
    </w:p>
    <w:p w14:paraId="2FFB74BD" w14:textId="77777777" w:rsidR="009F6183" w:rsidRDefault="009F6183" w:rsidP="009F6183">
      <w:pPr>
        <w:pStyle w:val="Brdtextmedindrag"/>
      </w:pPr>
      <w:r>
        <w:t>– 7 kap. 8 § om bosättningskrav,</w:t>
      </w:r>
    </w:p>
    <w:p w14:paraId="5CBA3500" w14:textId="77777777" w:rsidR="009F6183" w:rsidRDefault="009F6183" w:rsidP="009F6183">
      <w:pPr>
        <w:pStyle w:val="Brdtextmedindrag"/>
      </w:pPr>
      <w:r>
        <w:t>– 7 kap. 9–11 §§ om hinder mot att vara styrelseledamot,</w:t>
      </w:r>
    </w:p>
    <w:p w14:paraId="6E901FA2" w14:textId="77777777" w:rsidR="009F6183" w:rsidRDefault="009F6183" w:rsidP="009F6183">
      <w:pPr>
        <w:pStyle w:val="Brdtextmedindrag"/>
      </w:pPr>
      <w:r>
        <w:t>– 7 kap. 13 § om när en ändring i styrelsens sammansättning får verkan,</w:t>
      </w:r>
    </w:p>
    <w:p w14:paraId="2A1A7381" w14:textId="77777777" w:rsidR="009F6183" w:rsidRDefault="009F6183" w:rsidP="009F6183">
      <w:pPr>
        <w:pStyle w:val="Brdtextmedindrag"/>
      </w:pPr>
      <w:r>
        <w:t>– 7 kap. 14 § om förtida avgång,</w:t>
      </w:r>
    </w:p>
    <w:p w14:paraId="53CDD3D5" w14:textId="77777777" w:rsidR="009F6183" w:rsidRDefault="009F6183" w:rsidP="009F6183">
      <w:pPr>
        <w:pStyle w:val="Brdtextmedindrag"/>
      </w:pPr>
      <w:r>
        <w:t>– 7 kap. 20 § första stycket om inträde av suppleant,</w:t>
      </w:r>
    </w:p>
    <w:p w14:paraId="1A448685" w14:textId="77777777" w:rsidR="009F6183" w:rsidRDefault="009F6183" w:rsidP="009F6183">
      <w:pPr>
        <w:pStyle w:val="Brdtextmedindrag"/>
      </w:pPr>
      <w:r>
        <w:t>– 7 kap. 21 § andra stycket om beslutsunderlag,</w:t>
      </w:r>
    </w:p>
    <w:p w14:paraId="51E9649F" w14:textId="77777777" w:rsidR="009F6183" w:rsidRDefault="009F6183" w:rsidP="009F6183">
      <w:pPr>
        <w:pStyle w:val="Brdtextmedindrag"/>
      </w:pPr>
      <w:r>
        <w:t>– 7 kap. 23 § om jäv,</w:t>
      </w:r>
    </w:p>
    <w:p w14:paraId="01C60C78" w14:textId="77777777" w:rsidR="009F6183" w:rsidRDefault="009F6183" w:rsidP="009F6183">
      <w:pPr>
        <w:pStyle w:val="Brdtextmedindrag"/>
      </w:pPr>
      <w:r>
        <w:t>– 7 kap. 24 och 25 §§ om protokoll,</w:t>
      </w:r>
    </w:p>
    <w:p w14:paraId="25D90FDE" w14:textId="77777777" w:rsidR="009F6183" w:rsidRDefault="009F6183" w:rsidP="009F6183">
      <w:pPr>
        <w:pStyle w:val="Brdtextmedindrag"/>
      </w:pPr>
      <w:r>
        <w:t>– 7 kap. 26 § om arvode och annan ersättning till styrelseledamot,</w:t>
      </w:r>
    </w:p>
    <w:p w14:paraId="13427AF0" w14:textId="77777777" w:rsidR="009F6183" w:rsidRDefault="009F6183" w:rsidP="009F6183">
      <w:pPr>
        <w:pStyle w:val="Brdtextmedindrag"/>
      </w:pPr>
      <w:r>
        <w:t>– 7 kap. 44 och 45 §§ om registrering,</w:t>
      </w:r>
    </w:p>
    <w:p w14:paraId="78731802" w14:textId="77777777" w:rsidR="009F6183" w:rsidRDefault="009F6183" w:rsidP="009F6183">
      <w:pPr>
        <w:pStyle w:val="Brdtextmedindrag"/>
      </w:pPr>
      <w:r>
        <w:t>– 7 kap. 46 § om anmälan av aktieinnehav,</w:t>
      </w:r>
    </w:p>
    <w:p w14:paraId="726D0839" w14:textId="77777777" w:rsidR="009F6183" w:rsidRDefault="009F6183" w:rsidP="009F6183">
      <w:pPr>
        <w:pStyle w:val="Brdtextmedindrag"/>
      </w:pPr>
      <w:r>
        <w:t>– 8 kap. 7 § om tillhandahållande av upplysningar till revisorn,</w:t>
      </w:r>
    </w:p>
    <w:p w14:paraId="5BE16A84" w14:textId="77777777" w:rsidR="009F6183" w:rsidRDefault="009F6183" w:rsidP="009F6183">
      <w:pPr>
        <w:pStyle w:val="Brdtextmedindrag"/>
      </w:pPr>
      <w:r>
        <w:t>– 8 kap. 19 § om revisorsjäv,</w:t>
      </w:r>
    </w:p>
    <w:p w14:paraId="71C034E0" w14:textId="77777777" w:rsidR="009F6183" w:rsidRDefault="009F6183" w:rsidP="009F6183">
      <w:pPr>
        <w:pStyle w:val="Brdtextmedindrag"/>
      </w:pPr>
      <w:r>
        <w:t>– 8 kap. 32 § första stycket om revisionsberättelsen,</w:t>
      </w:r>
    </w:p>
    <w:p w14:paraId="75B956EE" w14:textId="77777777" w:rsidR="009F6183" w:rsidRDefault="009F6183" w:rsidP="009F6183">
      <w:pPr>
        <w:pStyle w:val="Brdtextmedindrag"/>
      </w:pPr>
      <w:r>
        <w:t>– 8 kap. 46 § om underrättelse om brottsmisstanke,</w:t>
      </w:r>
    </w:p>
    <w:p w14:paraId="6248D57B" w14:textId="77777777" w:rsidR="009F6183" w:rsidRDefault="009F6183" w:rsidP="009F6183">
      <w:pPr>
        <w:pStyle w:val="Brdtextmedindrag"/>
      </w:pPr>
      <w:r>
        <w:t>– 17 kap. 11 § om tvångslikvidation,</w:t>
      </w:r>
    </w:p>
    <w:p w14:paraId="1F32B49D" w14:textId="77777777" w:rsidR="009F6183" w:rsidRDefault="009F6183" w:rsidP="009F6183">
      <w:pPr>
        <w:pStyle w:val="Brdtextmedindrag"/>
      </w:pPr>
      <w:r>
        <w:t>– 17 kap. 43 § andra och tredje styckena om styrelseval i samband med upphörande av likvidation,</w:t>
      </w:r>
    </w:p>
    <w:p w14:paraId="7747B835" w14:textId="77777777" w:rsidR="009F6183" w:rsidRDefault="009F6183" w:rsidP="009F6183">
      <w:pPr>
        <w:pStyle w:val="Brdtextmedindrag"/>
      </w:pPr>
      <w:r>
        <w:t>– 17 kap. 44 § om styrelseval efter upphävande av likvidationsbeslut,</w:t>
      </w:r>
    </w:p>
    <w:p w14:paraId="1572CCE8" w14:textId="77777777" w:rsidR="009F6183" w:rsidRDefault="009F6183" w:rsidP="009F6183">
      <w:pPr>
        <w:pStyle w:val="Brdtextmedindrag"/>
      </w:pPr>
      <w:r>
        <w:t>– 19 kap. 9 § om avregistrering av ledamot, och</w:t>
      </w:r>
    </w:p>
    <w:p w14:paraId="702B994D" w14:textId="77777777" w:rsidR="009F6183" w:rsidRDefault="009F6183" w:rsidP="009F6183">
      <w:pPr>
        <w:pStyle w:val="Brdtextmedindrag"/>
      </w:pPr>
      <w:r>
        <w:t>– 21 kap. 1 och 4–13 §§ om skadestånd.</w:t>
      </w:r>
    </w:p>
    <w:p w14:paraId="53A50194" w14:textId="77777777" w:rsidR="009F6183" w:rsidRDefault="009F6183" w:rsidP="009F6183">
      <w:pPr>
        <w:pStyle w:val="Brdtextmedindrag"/>
      </w:pPr>
      <w:r>
        <w:lastRenderedPageBreak/>
        <w:t>När 7 kap. 7 § lagen om ekonomiska föreningar tillämpas på europa</w:t>
      </w:r>
      <w:r>
        <w:softHyphen/>
        <w:t>kooperativ, ska den paragrafens första stycke inte gälla arbetstagar</w:t>
      </w:r>
      <w:r>
        <w:softHyphen/>
        <w:t>representanter som har utsetts enligt lagen (2006:477) om arbetstagar</w:t>
      </w:r>
      <w:r>
        <w:softHyphen/>
        <w:t>inflytande i europakooperativ.</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30193F8A" w14:textId="77777777" w:rsidTr="009F5EEF">
        <w:tc>
          <w:tcPr>
            <w:tcW w:w="2500" w:type="pct"/>
            <w:shd w:val="clear" w:color="auto" w:fill="auto"/>
            <w:tcMar>
              <w:left w:w="0" w:type="dxa"/>
            </w:tcMar>
          </w:tcPr>
          <w:p w14:paraId="7C3A661A" w14:textId="77777777" w:rsidR="009F6183" w:rsidRDefault="009F6183" w:rsidP="009F5EEF">
            <w:pPr>
              <w:pStyle w:val="Brdtextmedindrag"/>
            </w:pPr>
            <w:r>
              <w:t>För dualistiskt organiserade europakooperativ som driver försäkringsrörelse gäller även 2 kap. 2 § försäkringsrörelselagen (2010:2043).</w:t>
            </w:r>
          </w:p>
        </w:tc>
        <w:tc>
          <w:tcPr>
            <w:tcW w:w="2500" w:type="pct"/>
            <w:shd w:val="clear" w:color="auto" w:fill="auto"/>
            <w:tcMar>
              <w:right w:w="0" w:type="dxa"/>
            </w:tcMar>
          </w:tcPr>
          <w:p w14:paraId="676BDD64" w14:textId="77777777" w:rsidR="009F6183" w:rsidRDefault="009F6183" w:rsidP="009F5EEF">
            <w:pPr>
              <w:pStyle w:val="Brdtextmedindrag"/>
            </w:pPr>
            <w:r>
              <w:t xml:space="preserve">För dualistiskt organiserade europakooperativ som driver försäkringsrörelse </w:t>
            </w:r>
            <w:r>
              <w:rPr>
                <w:i/>
              </w:rPr>
              <w:t xml:space="preserve">som försäkringsföretag </w:t>
            </w:r>
            <w:r>
              <w:t xml:space="preserve">gäller även 2 kap. 2 § försäkringsrörelselagen (2010:2043). </w:t>
            </w:r>
            <w:r>
              <w:rPr>
                <w:i/>
              </w:rPr>
              <w:t>För dualistiskt organiserade europakooperativ som driver tjänstepensions</w:t>
            </w:r>
            <w:r>
              <w:rPr>
                <w:i/>
              </w:rPr>
              <w:softHyphen/>
              <w:t>verksamhet som tjänstepensions</w:t>
            </w:r>
            <w:r>
              <w:rPr>
                <w:i/>
              </w:rPr>
              <w:softHyphen/>
              <w:t>företag gäller även</w:t>
            </w:r>
            <w:r w:rsidRPr="004461FA">
              <w:rPr>
                <w:i/>
              </w:rPr>
              <w:t xml:space="preserve"> 2</w:t>
            </w:r>
            <w:r>
              <w:rPr>
                <w:i/>
              </w:rPr>
              <w:t> kap.</w:t>
            </w:r>
            <w:r w:rsidRPr="004461FA">
              <w:rPr>
                <w:i/>
              </w:rPr>
              <w:t xml:space="preserve"> 2</w:t>
            </w:r>
            <w:r>
              <w:rPr>
                <w:i/>
              </w:rPr>
              <w:t> §</w:t>
            </w:r>
            <w:r w:rsidRPr="004461FA">
              <w:rPr>
                <w:i/>
              </w:rPr>
              <w:t xml:space="preserve"> lagen (2019:000) om </w:t>
            </w:r>
            <w:r>
              <w:rPr>
                <w:i/>
              </w:rPr>
              <w:t>tjänstepensions</w:t>
            </w:r>
            <w:r>
              <w:rPr>
                <w:i/>
              </w:rPr>
              <w:softHyphen/>
              <w:t>företag</w:t>
            </w:r>
            <w:r>
              <w:t>.</w:t>
            </w:r>
          </w:p>
        </w:tc>
      </w:tr>
    </w:tbl>
    <w:p w14:paraId="53A74E6C" w14:textId="77777777" w:rsidR="009F6183" w:rsidRPr="00811E52" w:rsidRDefault="009F6183" w:rsidP="009F6183">
      <w:pPr>
        <w:pStyle w:val="Slutstreck"/>
      </w:pPr>
      <w:r w:rsidRPr="00811E52">
        <w:t>                      </w:t>
      </w:r>
    </w:p>
    <w:p w14:paraId="54787567" w14:textId="77777777" w:rsidR="009F6183" w:rsidRDefault="009F6183" w:rsidP="0008096A">
      <w:pPr>
        <w:pStyle w:val="Brdtextmedindrag"/>
      </w:pPr>
      <w:r>
        <w:t xml:space="preserve">Denna lag träder i kraft den </w:t>
      </w:r>
      <w:r w:rsidRPr="00A638CD">
        <w:t>1</w:t>
      </w:r>
      <w:r>
        <w:t>5 december</w:t>
      </w:r>
      <w:r w:rsidRPr="00A638CD">
        <w:t xml:space="preserve"> 2019</w:t>
      </w:r>
      <w:r>
        <w:t>.</w:t>
      </w:r>
    </w:p>
    <w:p w14:paraId="2BA32AAF" w14:textId="527EDDC9" w:rsidR="009F6183" w:rsidRDefault="009F6183" w:rsidP="009C61A6">
      <w:pPr>
        <w:pStyle w:val="Brdtextmedindrag"/>
      </w:pPr>
    </w:p>
    <w:p w14:paraId="680F3724" w14:textId="2E0D4FF9" w:rsidR="009F6183" w:rsidRDefault="009F6183" w:rsidP="009C61A6">
      <w:pPr>
        <w:pStyle w:val="Brdtextmedindrag"/>
      </w:pPr>
    </w:p>
    <w:p w14:paraId="7F89F13D" w14:textId="77777777" w:rsidR="009F6183" w:rsidRDefault="009F6183" w:rsidP="009C61A6">
      <w:pPr>
        <w:pStyle w:val="Brdtextmedindrag"/>
        <w:sectPr w:rsidR="009F6183" w:rsidSect="002734C2">
          <w:footnotePr>
            <w:numRestart w:val="eachSect"/>
          </w:footnotePr>
          <w:pgSz w:w="9356" w:h="13721" w:code="9"/>
          <w:pgMar w:top="794" w:right="2438" w:bottom="1191" w:left="1021" w:header="0" w:footer="709" w:gutter="0"/>
          <w:cols w:space="708"/>
          <w:titlePg/>
          <w:docGrid w:linePitch="360"/>
        </w:sectPr>
      </w:pPr>
    </w:p>
    <w:p w14:paraId="1B8C12F5" w14:textId="77777777" w:rsidR="009F6183" w:rsidRDefault="009F6183" w:rsidP="00877AFB">
      <w:pPr>
        <w:pStyle w:val="Rubrik2"/>
        <w:spacing w:before="0"/>
      </w:pPr>
      <w:bookmarkStart w:id="258" w:name="_Toc11152999"/>
      <w:bookmarkStart w:id="259" w:name="_Toc11166856"/>
      <w:bookmarkStart w:id="260" w:name="_Toc11167392"/>
      <w:bookmarkStart w:id="261" w:name="_Toc11168829"/>
      <w:bookmarkStart w:id="262" w:name="_Toc11845782"/>
      <w:bookmarkStart w:id="263" w:name="_Toc12611581"/>
      <w:bookmarkStart w:id="264" w:name="_Toc12624848"/>
      <w:bookmarkStart w:id="265" w:name="_Toc12627337"/>
      <w:bookmarkStart w:id="266" w:name="_Toc12630227"/>
      <w:bookmarkStart w:id="267" w:name="_Toc12632722"/>
      <w:bookmarkStart w:id="268" w:name="_Toc17902794"/>
      <w:r>
        <w:lastRenderedPageBreak/>
        <w:t xml:space="preserve">Förslag till lag </w:t>
      </w:r>
      <w:r w:rsidRPr="00877AFB">
        <w:t>om</w:t>
      </w:r>
      <w:r>
        <w:t xml:space="preserve"> ändring i lagen (2007:528) om värdepappersmarknaden</w:t>
      </w:r>
      <w:bookmarkEnd w:id="258"/>
      <w:bookmarkEnd w:id="259"/>
      <w:bookmarkEnd w:id="260"/>
      <w:bookmarkEnd w:id="261"/>
      <w:bookmarkEnd w:id="262"/>
      <w:bookmarkEnd w:id="263"/>
      <w:bookmarkEnd w:id="264"/>
      <w:bookmarkEnd w:id="265"/>
      <w:bookmarkEnd w:id="266"/>
      <w:bookmarkEnd w:id="267"/>
      <w:bookmarkEnd w:id="268"/>
    </w:p>
    <w:p w14:paraId="67C00FFA" w14:textId="77777777" w:rsidR="009F6183" w:rsidRPr="004461FA" w:rsidRDefault="009F6183" w:rsidP="009F6183">
      <w:pPr>
        <w:pStyle w:val="Brdtext"/>
      </w:pPr>
      <w:r w:rsidRPr="004461FA">
        <w:t xml:space="preserve">Härigenom föreskrivs att </w:t>
      </w:r>
      <w:r>
        <w:t>2 kap. 5 §</w:t>
      </w:r>
      <w:r w:rsidRPr="004461FA">
        <w:t xml:space="preserve"> </w:t>
      </w:r>
      <w:r>
        <w:t>och 16 kap. 4 §</w:t>
      </w:r>
      <w:r w:rsidRPr="004461FA">
        <w:t xml:space="preserve"> </w:t>
      </w:r>
      <w:r>
        <w:t>lagen (2007:528) om värdepappersmarknaden</w:t>
      </w:r>
      <w:r w:rsidRPr="004461FA">
        <w:t xml:space="preserve"> ska ha följande lydelse.</w:t>
      </w:r>
    </w:p>
    <w:p w14:paraId="4E31D4E4" w14:textId="77777777" w:rsidR="009F6183" w:rsidRDefault="009F6183" w:rsidP="009F618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F6183" w14:paraId="64DD2489" w14:textId="77777777" w:rsidTr="009F5EEF">
        <w:tc>
          <w:tcPr>
            <w:tcW w:w="2500" w:type="pct"/>
            <w:shd w:val="clear" w:color="auto" w:fill="auto"/>
            <w:tcMar>
              <w:left w:w="0" w:type="dxa"/>
            </w:tcMar>
          </w:tcPr>
          <w:p w14:paraId="68C11E52" w14:textId="77777777" w:rsidR="009F6183" w:rsidRPr="005B0E77" w:rsidRDefault="009F6183" w:rsidP="009F5EEF">
            <w:pPr>
              <w:pStyle w:val="Brdtext"/>
              <w:rPr>
                <w:i/>
              </w:rPr>
            </w:pPr>
            <w:r>
              <w:rPr>
                <w:i/>
              </w:rPr>
              <w:t>Nuvarande lydelse</w:t>
            </w:r>
          </w:p>
        </w:tc>
        <w:tc>
          <w:tcPr>
            <w:tcW w:w="2500" w:type="pct"/>
            <w:shd w:val="clear" w:color="auto" w:fill="auto"/>
            <w:tcMar>
              <w:right w:w="0" w:type="dxa"/>
            </w:tcMar>
          </w:tcPr>
          <w:p w14:paraId="53B5146B" w14:textId="77777777" w:rsidR="009F6183" w:rsidRPr="005B0E77" w:rsidRDefault="009F6183" w:rsidP="009F5EEF">
            <w:pPr>
              <w:pStyle w:val="Brdtext"/>
              <w:rPr>
                <w:i/>
              </w:rPr>
            </w:pPr>
            <w:r w:rsidRPr="005B0E77">
              <w:rPr>
                <w:i/>
              </w:rPr>
              <w:t>Föreslagen lydelse</w:t>
            </w:r>
          </w:p>
        </w:tc>
      </w:tr>
    </w:tbl>
    <w:p w14:paraId="12CF898B" w14:textId="77777777" w:rsidR="009F6183" w:rsidRDefault="009F6183" w:rsidP="009F6183">
      <w:pPr>
        <w:pStyle w:val="Brdtext"/>
        <w:spacing w:before="230"/>
        <w:jc w:val="center"/>
        <w:rPr>
          <w:b/>
        </w:rPr>
      </w:pPr>
      <w:r>
        <w:rPr>
          <w:b/>
        </w:rPr>
        <w:t>2 kap.</w:t>
      </w:r>
    </w:p>
    <w:p w14:paraId="3EDC50F2" w14:textId="77777777" w:rsidR="009F6183" w:rsidRDefault="009F6183" w:rsidP="009F6183">
      <w:pPr>
        <w:pStyle w:val="Brdtext"/>
        <w:jc w:val="center"/>
      </w:pPr>
      <w:r>
        <w:t>5 §</w:t>
      </w:r>
      <w:r>
        <w:rPr>
          <w:rStyle w:val="Fotnotsreferens"/>
        </w:rPr>
        <w:footnoteReference w:id="45"/>
      </w:r>
    </w:p>
    <w:p w14:paraId="251A1747" w14:textId="77777777" w:rsidR="009F6183" w:rsidRDefault="009F6183" w:rsidP="009F6183">
      <w:pPr>
        <w:pStyle w:val="Brdtextmedindrag"/>
      </w:pPr>
      <w:r>
        <w:t>Tillstånd enligt 1 §</w:t>
      </w:r>
      <w:r w:rsidRPr="00A61B91">
        <w:t xml:space="preserve"> behövs inte för </w:t>
      </w:r>
    </w:p>
    <w:p w14:paraId="74FBBD94" w14:textId="77777777" w:rsidR="009F6183" w:rsidRDefault="009F6183" w:rsidP="009F6183">
      <w:pPr>
        <w:pStyle w:val="Brdtextmedindrag"/>
      </w:pPr>
      <w:r w:rsidRPr="00A61B91">
        <w:t>1.</w:t>
      </w:r>
      <w:r>
        <w:t> </w:t>
      </w:r>
      <w:r w:rsidRPr="00A61B91">
        <w:t>Sveriges riksbank, Riksgäl</w:t>
      </w:r>
      <w:r>
        <w:t>dskontoret och Kammarkollegiet,</w:t>
      </w:r>
    </w:p>
    <w:p w14:paraId="78A4DF35" w14:textId="77777777" w:rsidR="009F6183" w:rsidRDefault="009F6183" w:rsidP="009F6183">
      <w:pPr>
        <w:pStyle w:val="Brdtextmedindrag"/>
      </w:pPr>
      <w:r w:rsidRPr="00A61B91">
        <w:t>2.</w:t>
      </w:r>
      <w:r>
        <w:t> </w:t>
      </w:r>
      <w:r w:rsidRPr="00A61B91">
        <w:t>anknutna ombud för de verksam</w:t>
      </w:r>
      <w:r>
        <w:t>heter som anges i 1 kap. 4 b §,</w:t>
      </w:r>
    </w:p>
    <w:p w14:paraId="6813EB9D" w14:textId="77777777" w:rsidR="009F6183" w:rsidRPr="00CF34C3" w:rsidRDefault="009F6183" w:rsidP="009F6183">
      <w:pPr>
        <w:pStyle w:val="Brdtextmedindrag"/>
      </w:pPr>
      <w:r w:rsidRPr="00A61B91">
        <w:t>3.</w:t>
      </w:r>
      <w:r>
        <w:t> </w:t>
      </w:r>
      <w:r w:rsidRPr="00A61B91">
        <w:t>börs som driver verksamhet med stöd av sitt tillstånd,</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5714DBD9" w14:textId="77777777" w:rsidTr="0008096A">
        <w:tc>
          <w:tcPr>
            <w:tcW w:w="2500" w:type="pct"/>
            <w:shd w:val="clear" w:color="auto" w:fill="auto"/>
            <w:tcMar>
              <w:left w:w="0" w:type="dxa"/>
            </w:tcMar>
          </w:tcPr>
          <w:p w14:paraId="5F42CD82" w14:textId="77777777" w:rsidR="009F6183" w:rsidRDefault="009F6183" w:rsidP="009F5EEF">
            <w:pPr>
              <w:pStyle w:val="Brdtextmedindrag"/>
            </w:pPr>
            <w:r>
              <w:t>4. försäkringsföretag med till</w:t>
            </w:r>
            <w:r>
              <w:softHyphen/>
              <w:t>stånd enligt försäkringsrörelse</w:t>
            </w:r>
            <w:r>
              <w:softHyphen/>
              <w:t>lagen (2010:2043),</w:t>
            </w:r>
          </w:p>
        </w:tc>
        <w:tc>
          <w:tcPr>
            <w:tcW w:w="2500" w:type="pct"/>
            <w:shd w:val="clear" w:color="auto" w:fill="auto"/>
            <w:tcMar>
              <w:right w:w="0" w:type="dxa"/>
            </w:tcMar>
          </w:tcPr>
          <w:p w14:paraId="20D2EE83" w14:textId="77777777" w:rsidR="009F6183" w:rsidRDefault="009F6183" w:rsidP="009F5EEF">
            <w:pPr>
              <w:pStyle w:val="Brdtextmedindrag"/>
            </w:pPr>
            <w:r>
              <w:t>4. försäkringsföretag med till</w:t>
            </w:r>
            <w:r>
              <w:softHyphen/>
              <w:t>stånd enligt försäkrings</w:t>
            </w:r>
            <w:r>
              <w:softHyphen/>
              <w:t>rörelse</w:t>
            </w:r>
            <w:r>
              <w:softHyphen/>
              <w:t>lagen (2010:2043)</w:t>
            </w:r>
            <w:r>
              <w:rPr>
                <w:i/>
              </w:rPr>
              <w:t xml:space="preserve"> och tjänste</w:t>
            </w:r>
            <w:r>
              <w:rPr>
                <w:i/>
              </w:rPr>
              <w:softHyphen/>
              <w:t>pensionsföretag med tillstånd enligt lagen (2019:000) om tjänste</w:t>
            </w:r>
            <w:r>
              <w:rPr>
                <w:i/>
              </w:rPr>
              <w:softHyphen/>
              <w:t>pensionsföretag</w:t>
            </w:r>
            <w:r>
              <w:t>,</w:t>
            </w:r>
          </w:p>
        </w:tc>
      </w:tr>
    </w:tbl>
    <w:p w14:paraId="5642FFE1" w14:textId="77777777" w:rsidR="009F6183" w:rsidRDefault="009F6183" w:rsidP="009F6183">
      <w:pPr>
        <w:pStyle w:val="Brdtextmedindrag"/>
      </w:pPr>
      <w:r>
        <w:t>5. </w:t>
      </w:r>
      <w:r w:rsidRPr="00CF34C3">
        <w:t>företag inom en koncern som tillhandahåller investeringstjänster uteslutande t</w:t>
      </w:r>
      <w:r>
        <w:t>ill andra företag i koncernen,</w:t>
      </w:r>
    </w:p>
    <w:p w14:paraId="635F31BA" w14:textId="77777777" w:rsidR="009F6183" w:rsidRDefault="009F6183" w:rsidP="009F6183">
      <w:pPr>
        <w:pStyle w:val="Brdtextmedindrag"/>
      </w:pPr>
      <w:r w:rsidRPr="00CF34C3">
        <w:t>6.</w:t>
      </w:r>
      <w:r>
        <w:t> </w:t>
      </w:r>
      <w:r w:rsidRPr="00CF34C3">
        <w:t>fysiska och juridiska personer som tillhandahåller investerings</w:t>
      </w:r>
      <w:r>
        <w:softHyphen/>
      </w:r>
      <w:r w:rsidRPr="00CF34C3">
        <w:t>tjänster, om tjänsten tillhandahålls tillfälligt i samband med annan yrkes</w:t>
      </w:r>
      <w:r>
        <w:softHyphen/>
      </w:r>
      <w:r w:rsidRPr="00CF34C3">
        <w:t>mä</w:t>
      </w:r>
      <w:r>
        <w:t>ssig verksamhet som regleras av</w:t>
      </w:r>
    </w:p>
    <w:p w14:paraId="5603A85A" w14:textId="77777777" w:rsidR="009F6183" w:rsidRDefault="009F6183" w:rsidP="009F6183">
      <w:pPr>
        <w:pStyle w:val="Brdtextmedindrag"/>
      </w:pPr>
      <w:r w:rsidRPr="00CF34C3">
        <w:t>a)</w:t>
      </w:r>
      <w:r>
        <w:t> </w:t>
      </w:r>
      <w:r w:rsidRPr="00CF34C3">
        <w:t>bestämmelser i lag eller annan författning, eller</w:t>
      </w:r>
    </w:p>
    <w:p w14:paraId="655E613B" w14:textId="77777777" w:rsidR="009F6183" w:rsidRDefault="009F6183" w:rsidP="009F6183">
      <w:pPr>
        <w:pStyle w:val="Brdtextmedindrag"/>
      </w:pPr>
      <w:r w:rsidRPr="00CF34C3">
        <w:t>b)</w:t>
      </w:r>
      <w:r>
        <w:t> </w:t>
      </w:r>
      <w:r w:rsidRPr="00CF34C3">
        <w:t>etiska regler som avser yrkesverksamheten i fråga och som inte uteslut</w:t>
      </w:r>
      <w:r>
        <w:t>er att tjänsten tillhandahålls,</w:t>
      </w:r>
    </w:p>
    <w:p w14:paraId="70C4FAC8" w14:textId="77777777" w:rsidR="009F6183" w:rsidRDefault="009F6183" w:rsidP="009F6183">
      <w:pPr>
        <w:pStyle w:val="Brdtextmedindrag"/>
      </w:pPr>
      <w:r w:rsidRPr="00CF34C3">
        <w:t>7.</w:t>
      </w:r>
      <w:r>
        <w:t> </w:t>
      </w:r>
      <w:r w:rsidRPr="00CF34C3">
        <w:t>fysiska och juridiska personer som för egen räkning handlar med andra finansiella instrument än råvaruderivat eller utsläppsrätter eller derivat hänförliga till utsläppsrätter och som inte tillhandahåller andra investeringstjänster eller utför annan investeringsverksamhet med andra finansiella instrument än råvaruderivat eller utsläppsrätter eller derivat hänförliga till</w:t>
      </w:r>
      <w:r>
        <w:t xml:space="preserve"> utsläppsrätter, såvida de inte</w:t>
      </w:r>
    </w:p>
    <w:p w14:paraId="4FD5CF81" w14:textId="77777777" w:rsidR="009F6183" w:rsidRDefault="009F6183" w:rsidP="009F6183">
      <w:pPr>
        <w:pStyle w:val="Brdtextmedindrag"/>
      </w:pPr>
      <w:r w:rsidRPr="00CF34C3">
        <w:t>a)</w:t>
      </w:r>
      <w:r>
        <w:t> är marknadsgaranter,</w:t>
      </w:r>
    </w:p>
    <w:p w14:paraId="588663A6" w14:textId="77777777" w:rsidR="009F6183" w:rsidRDefault="009F6183" w:rsidP="009F6183">
      <w:pPr>
        <w:pStyle w:val="Brdtextmedindrag"/>
      </w:pPr>
      <w:r w:rsidRPr="00CF34C3">
        <w:t>b)</w:t>
      </w:r>
      <w:r>
        <w:t> </w:t>
      </w:r>
      <w:r w:rsidRPr="00CF34C3">
        <w:t>är deltagare på en reglerad marknad eller en MTF-plattform eller har direkt elektroniskt tillträde till en handelsplats, med undantag av icke</w:t>
      </w:r>
      <w:r>
        <w:t>-</w:t>
      </w:r>
      <w:r w:rsidRPr="00CF34C3">
        <w:t>finansiella enheter som på en handelsplats genomför transaktioner som på ett objektivt mätbart sätt minskar risker som står i direkt samband med affärsverksamheten eller likviditetsförvaltningen hos dem</w:t>
      </w:r>
      <w:r>
        <w:t xml:space="preserve"> eller de kon</w:t>
      </w:r>
      <w:r>
        <w:softHyphen/>
        <w:t>cerner de ingår i,</w:t>
      </w:r>
    </w:p>
    <w:p w14:paraId="36A9C4B3" w14:textId="77777777" w:rsidR="009F6183" w:rsidRDefault="009F6183" w:rsidP="009F6183">
      <w:pPr>
        <w:pStyle w:val="Brdtextmedindrag"/>
      </w:pPr>
      <w:r w:rsidRPr="00CF34C3">
        <w:t>c)</w:t>
      </w:r>
      <w:r>
        <w:t> </w:t>
      </w:r>
      <w:r w:rsidRPr="00CF34C3">
        <w:t>tillämpar en teknik för algoritmisk högfrekvenshandel, el</w:t>
      </w:r>
      <w:r>
        <w:t>ler</w:t>
      </w:r>
    </w:p>
    <w:p w14:paraId="29EBE85C" w14:textId="77777777" w:rsidR="009F6183" w:rsidRDefault="009F6183" w:rsidP="009F6183">
      <w:pPr>
        <w:pStyle w:val="Brdtextmedindrag"/>
      </w:pPr>
      <w:r w:rsidRPr="00CF34C3">
        <w:t>d)</w:t>
      </w:r>
      <w:r>
        <w:t> </w:t>
      </w:r>
      <w:r w:rsidRPr="00CF34C3">
        <w:t>handlar för egen räkni</w:t>
      </w:r>
      <w:r>
        <w:t>ng vid utförandet av kundorder,</w:t>
      </w:r>
    </w:p>
    <w:p w14:paraId="5A3DE963" w14:textId="77777777" w:rsidR="009F6183" w:rsidRDefault="009F6183" w:rsidP="009F6183">
      <w:pPr>
        <w:pStyle w:val="Brdtextmedindrag"/>
      </w:pPr>
      <w:r w:rsidRPr="00CF34C3">
        <w:t>8.</w:t>
      </w:r>
      <w:r>
        <w:t> </w:t>
      </w:r>
      <w:r w:rsidRPr="00CF34C3">
        <w:t>företag som tillhandahåller investeringstjänster som uteslutande be</w:t>
      </w:r>
      <w:r>
        <w:softHyphen/>
      </w:r>
      <w:r w:rsidRPr="00CF34C3">
        <w:t>står i förvaltning av ett program som syftar till delägarskap</w:t>
      </w:r>
      <w:r>
        <w:t xml:space="preserve"> för de anställda i företaget,</w:t>
      </w:r>
    </w:p>
    <w:p w14:paraId="142F5E3F" w14:textId="77777777" w:rsidR="009F6183" w:rsidRDefault="009F6183" w:rsidP="009F6183">
      <w:pPr>
        <w:pStyle w:val="Brdtextmedindrag"/>
      </w:pPr>
      <w:r w:rsidRPr="00CF34C3">
        <w:lastRenderedPageBreak/>
        <w:t>9.</w:t>
      </w:r>
      <w:r>
        <w:t> </w:t>
      </w:r>
      <w:r w:rsidRPr="00CF34C3">
        <w:t>företag som tillhandahåller b</w:t>
      </w:r>
      <w:r>
        <w:t>åde</w:t>
      </w:r>
    </w:p>
    <w:p w14:paraId="783F6436" w14:textId="77777777" w:rsidR="009F6183" w:rsidRDefault="009F6183" w:rsidP="009F6183">
      <w:pPr>
        <w:pStyle w:val="Brdtextmedindrag"/>
      </w:pPr>
      <w:r w:rsidRPr="00CF34C3">
        <w:t>a)</w:t>
      </w:r>
      <w:r>
        <w:t> </w:t>
      </w:r>
      <w:r w:rsidRPr="00CF34C3">
        <w:t>investeringstjänster som uteslutande består i förvaltning av program som syftar till delägarskap för</w:t>
      </w:r>
      <w:r>
        <w:t xml:space="preserve"> de anställda i företaget, och</w:t>
      </w:r>
    </w:p>
    <w:p w14:paraId="32F456D7" w14:textId="77777777" w:rsidR="009F6183" w:rsidRDefault="009F6183" w:rsidP="009F6183">
      <w:pPr>
        <w:pStyle w:val="Brdtextmedindrag"/>
      </w:pPr>
      <w:r w:rsidRPr="00CF34C3">
        <w:t>b)</w:t>
      </w:r>
      <w:r>
        <w:t> </w:t>
      </w:r>
      <w:r w:rsidRPr="00CF34C3">
        <w:t>andra investeringstjänster än sådana som anges i a uteslutande t</w:t>
      </w:r>
      <w:r>
        <w:t>ill andra företag i koncernen,</w:t>
      </w:r>
    </w:p>
    <w:p w14:paraId="62B44D3F" w14:textId="77777777" w:rsidR="009F6183" w:rsidRDefault="009F6183" w:rsidP="009F6183">
      <w:pPr>
        <w:pStyle w:val="Brdtextmedindrag"/>
      </w:pPr>
      <w:r w:rsidRPr="00CF34C3">
        <w:t>10.</w:t>
      </w:r>
      <w:r>
        <w:t> </w:t>
      </w:r>
      <w:r w:rsidRPr="00CF34C3">
        <w:t>fondbolag, förvaltningsbolag och fondföretag som får driva verk</w:t>
      </w:r>
      <w:r>
        <w:softHyphen/>
      </w:r>
      <w:r w:rsidRPr="00CF34C3">
        <w:t>samhet enligt lagen (2004:46) om värdepappersfonder samt AIF-förvaltare som får driva verksamhet enligt lagen (2013:561) om förvaltare av alternativa investeringsfonder i andra fall än efter registrering enligt 2</w:t>
      </w:r>
      <w:r>
        <w:t> kap. den lagen,</w:t>
      </w:r>
    </w:p>
    <w:p w14:paraId="3A044D3E" w14:textId="77777777" w:rsidR="009F6183" w:rsidRDefault="009F6183" w:rsidP="009F6183">
      <w:pPr>
        <w:pStyle w:val="Brdtextmedindrag"/>
      </w:pPr>
      <w:r w:rsidRPr="00CF34C3">
        <w:t>11.</w:t>
      </w:r>
      <w:r>
        <w:t> </w:t>
      </w:r>
      <w:r w:rsidRPr="00CF34C3">
        <w:t xml:space="preserve">företag som handlar med råvaruderivat, utsläppsrätter eller derivat hänförliga till utsläppsrätter för egen räkning utan att utföra kundorder, eller tillhandahåller investeringstjänster i fråga om sådana instrument till kunderna i </w:t>
      </w:r>
      <w:r>
        <w:t>sin huvudsakliga verksamhet, om</w:t>
      </w:r>
    </w:p>
    <w:p w14:paraId="521417D1" w14:textId="77777777" w:rsidR="009F6183" w:rsidRDefault="009F6183" w:rsidP="009F6183">
      <w:pPr>
        <w:pStyle w:val="Brdtextmedindrag"/>
      </w:pPr>
      <w:r w:rsidRPr="00CF34C3">
        <w:t>a)</w:t>
      </w:r>
      <w:r>
        <w:t> </w:t>
      </w:r>
      <w:r w:rsidRPr="00CF34C3">
        <w:t>detta utgör en kompletterande verksamhet eller, om företaget ingår i en koncern, detta utgör en kompletterande verksamhet sett</w:t>
      </w:r>
      <w:r>
        <w:t xml:space="preserve"> till koncernen i dess helhet,</w:t>
      </w:r>
    </w:p>
    <w:p w14:paraId="67E29406" w14:textId="77777777" w:rsidR="009F6183" w:rsidRDefault="009F6183" w:rsidP="009F6183">
      <w:pPr>
        <w:pStyle w:val="Brdtextmedindrag"/>
      </w:pPr>
      <w:r w:rsidRPr="00CF34C3">
        <w:t>b)</w:t>
      </w:r>
      <w:r>
        <w:t> </w:t>
      </w:r>
      <w:r w:rsidRPr="00CF34C3">
        <w:t>den huvudsakliga verksamheten inte utgörs av tillhandahållande av investeringstjänster eller sådana tjänster som avses i 7</w:t>
      </w:r>
      <w:r>
        <w:t> kap.</w:t>
      </w:r>
      <w:r w:rsidRPr="00CF34C3">
        <w:t xml:space="preserve"> 1</w:t>
      </w:r>
      <w:r>
        <w:t> §</w:t>
      </w:r>
      <w:r w:rsidRPr="00CF34C3">
        <w:t xml:space="preserve"> lagen (2004:297) om bank- och finansieringsrörelse eller verksamhet som ma</w:t>
      </w:r>
      <w:r>
        <w:t>rk</w:t>
      </w:r>
      <w:r>
        <w:softHyphen/>
        <w:t>nadsgarant för råvaruderivat,</w:t>
      </w:r>
    </w:p>
    <w:p w14:paraId="7A55A7FB" w14:textId="77777777" w:rsidR="009F6183" w:rsidRDefault="009F6183" w:rsidP="009F6183">
      <w:pPr>
        <w:pStyle w:val="Brdtextmedindrag"/>
      </w:pPr>
      <w:r w:rsidRPr="00CF34C3">
        <w:t>c)</w:t>
      </w:r>
      <w:r>
        <w:t> </w:t>
      </w:r>
      <w:r w:rsidRPr="00CF34C3">
        <w:t>företaget inte tillämpar en teknik för algoritmisk högfrekvenshandel, och</w:t>
      </w:r>
    </w:p>
    <w:p w14:paraId="431A4769" w14:textId="77777777" w:rsidR="009F6183" w:rsidRDefault="009F6183" w:rsidP="009F6183">
      <w:pPr>
        <w:pStyle w:val="Brdtextmedindrag"/>
      </w:pPr>
      <w:r w:rsidRPr="00CF34C3">
        <w:t>d)</w:t>
      </w:r>
      <w:r>
        <w:t> </w:t>
      </w:r>
      <w:r w:rsidRPr="00CF34C3">
        <w:t xml:space="preserve">företaget årligen anmäler till </w:t>
      </w:r>
      <w:r>
        <w:t>Finansinspektionen</w:t>
      </w:r>
      <w:r w:rsidRPr="00CF34C3">
        <w:t xml:space="preserve"> att undantaget utnyttjas samt på inspektionens begäran rapporterar på vilken grund före</w:t>
      </w:r>
      <w:r>
        <w:softHyphen/>
      </w:r>
      <w:r w:rsidRPr="00CF34C3">
        <w:t>taget anser att verksamheten endast ä</w:t>
      </w:r>
      <w:r>
        <w:t>r en kompletterande verksamhet,</w:t>
      </w:r>
    </w:p>
    <w:p w14:paraId="62327177" w14:textId="77777777" w:rsidR="009F6183" w:rsidRDefault="009F6183" w:rsidP="009F6183">
      <w:pPr>
        <w:pStyle w:val="Brdtextmedindrag"/>
      </w:pPr>
      <w:r w:rsidRPr="00CF34C3">
        <w:t>12.</w:t>
      </w:r>
      <w:r>
        <w:t> </w:t>
      </w:r>
      <w:r w:rsidRPr="00CF34C3">
        <w:t>fysiska och juridiska personer som tillhandahåller investerings</w:t>
      </w:r>
      <w:r>
        <w:softHyphen/>
      </w:r>
      <w:r w:rsidRPr="00CF34C3">
        <w:t>rådgivning inom ramen för annan yrkesmässig verksamhet än sådan som omfattas av bestämmelserna i denna lag, om det inte lämnas någon specif</w:t>
      </w:r>
      <w:r>
        <w:t>ik ersättning för rådgivningen,</w:t>
      </w:r>
    </w:p>
    <w:p w14:paraId="4437D8C4" w14:textId="77777777" w:rsidR="009F6183" w:rsidRDefault="009F6183" w:rsidP="009F6183">
      <w:pPr>
        <w:pStyle w:val="Brdtextmedindrag"/>
      </w:pPr>
      <w:r w:rsidRPr="00CF34C3">
        <w:t>13.</w:t>
      </w:r>
      <w:r>
        <w:t> </w:t>
      </w:r>
      <w:r w:rsidRPr="00CF34C3">
        <w:t>fysiska och juridiska personer som utför investeringsverksamhet, dock inte drift av en andrahandsmarknad, eller tillhandahåller investe</w:t>
      </w:r>
      <w:r>
        <w:softHyphen/>
      </w:r>
      <w:r w:rsidRPr="00CF34C3">
        <w:t>ringstjänster rörande råvaruderi</w:t>
      </w:r>
      <w:r>
        <w:t>vat för att fullgöra uppgifter</w:t>
      </w:r>
    </w:p>
    <w:p w14:paraId="2D83BEAE" w14:textId="77777777" w:rsidR="009F6183" w:rsidRDefault="009F6183" w:rsidP="009F6183">
      <w:pPr>
        <w:pStyle w:val="Brdtextmedindrag"/>
      </w:pPr>
      <w:r w:rsidRPr="00CF34C3">
        <w:t>–</w:t>
      </w:r>
      <w:r>
        <w:t> </w:t>
      </w:r>
      <w:r w:rsidRPr="00CF34C3">
        <w:t>enligt Europaparlamentets och rådet</w:t>
      </w:r>
      <w:r>
        <w:t>s direktiv 2009/72/EG av den 13 j</w:t>
      </w:r>
      <w:r w:rsidRPr="00CF34C3">
        <w:t>uli 2009 om gemensamma regler för den inre marknaden för el och om upphävande av direktiv 2003/54/EG</w:t>
      </w:r>
      <w:r>
        <w:t>, i den ursprungliga lydelsen,</w:t>
      </w:r>
    </w:p>
    <w:p w14:paraId="3236ED22" w14:textId="77777777" w:rsidR="009F6183" w:rsidRDefault="009F6183" w:rsidP="009F6183">
      <w:pPr>
        <w:pStyle w:val="Brdtextmedindrag"/>
      </w:pPr>
      <w:r w:rsidRPr="00CF34C3">
        <w:t>–</w:t>
      </w:r>
      <w:r>
        <w:t> </w:t>
      </w:r>
      <w:r w:rsidRPr="00CF34C3">
        <w:t>enligt Europaparlamentets och rådet</w:t>
      </w:r>
      <w:r>
        <w:t>s direktiv 2009/73/EG av den 13 </w:t>
      </w:r>
      <w:r w:rsidRPr="00CF34C3">
        <w:t>juli 2009 om gemensamma regler för den inre marknaden för naturgas och om upphävande av direktiv 2003/55/EG</w:t>
      </w:r>
      <w:r>
        <w:t>, i den ursprungliga lydelsen,</w:t>
      </w:r>
    </w:p>
    <w:p w14:paraId="0033F59E" w14:textId="77777777" w:rsidR="009F6183" w:rsidRDefault="009F6183" w:rsidP="009F6183">
      <w:pPr>
        <w:pStyle w:val="Brdtextmedindrag"/>
      </w:pPr>
      <w:r w:rsidRPr="00CF34C3">
        <w:t>–</w:t>
      </w:r>
      <w:r>
        <w:t> </w:t>
      </w:r>
      <w:r w:rsidRPr="00CF34C3">
        <w:t>enligt Europaparlamentets och rådets förordning (EG) nr 71</w:t>
      </w:r>
      <w:r>
        <w:t>4/2009 av den 13 </w:t>
      </w:r>
      <w:r w:rsidRPr="00CF34C3">
        <w:t>juli 2009 om villkor för tillträde till nät för gränsöverskridande elhandel och om upphävande av förordning (EG) nr 1228/2003 eller enligt sådana nätföreskrifter eller riktlinjer som har anta</w:t>
      </w:r>
      <w:r>
        <w:t>gits enligt förordningen, eller</w:t>
      </w:r>
    </w:p>
    <w:p w14:paraId="64624DB7" w14:textId="77777777" w:rsidR="009F6183" w:rsidRDefault="009F6183" w:rsidP="009F6183">
      <w:pPr>
        <w:pStyle w:val="Brdtextmedindrag"/>
      </w:pPr>
      <w:r>
        <w:t>– </w:t>
      </w:r>
      <w:r w:rsidRPr="00CF34C3">
        <w:t>enligt Europaparlamentets och rådets förordning (EG) nr 715/2009 av den 13</w:t>
      </w:r>
      <w:r>
        <w:t> </w:t>
      </w:r>
      <w:r w:rsidRPr="00CF34C3">
        <w:t>juli 2009 om villkor för tillträde till naturgasöverföringsnäten och om upphävande av förordning (EG) nr 1775/2005 eller enligt sådana nätföreskrifter eller riktlinjer som har antagits enligt för</w:t>
      </w:r>
      <w:r>
        <w:t>ordningen, om</w:t>
      </w:r>
    </w:p>
    <w:p w14:paraId="2A4C62D7" w14:textId="77777777" w:rsidR="009F6183" w:rsidRDefault="009F6183" w:rsidP="009F6183">
      <w:pPr>
        <w:pStyle w:val="Brdtextmedindrag"/>
      </w:pPr>
      <w:r w:rsidRPr="00CF34C3">
        <w:t>a)</w:t>
      </w:r>
      <w:r>
        <w:t> </w:t>
      </w:r>
      <w:r w:rsidRPr="00CF34C3">
        <w:t xml:space="preserve">personen är en sådan systemansvarig för överföringssystemet som avses i artikel 2.4 i Europaparlamentets och rådets direktiv 2009/72/EG, i </w:t>
      </w:r>
      <w:r w:rsidRPr="00CF34C3">
        <w:lastRenderedPageBreak/>
        <w:t xml:space="preserve">den ursprungliga lydelsen, eller artikel 2.4 i Europaparlamentets och rådets direktiv 2009/73/EG, i </w:t>
      </w:r>
      <w:r>
        <w:t>den ursprungliga lydelsen,</w:t>
      </w:r>
    </w:p>
    <w:p w14:paraId="4F788F8C" w14:textId="77777777" w:rsidR="009F6183" w:rsidRDefault="009F6183" w:rsidP="009F6183">
      <w:pPr>
        <w:pStyle w:val="Brdtextmedindrag"/>
      </w:pPr>
      <w:r w:rsidRPr="00CF34C3">
        <w:t>b)</w:t>
      </w:r>
      <w:r>
        <w:t> </w:t>
      </w:r>
      <w:r w:rsidRPr="00CF34C3">
        <w:t xml:space="preserve">personen tillhandahåller tjänster till en systemansvarig som avses i a och fullgör uppgifterna för den </w:t>
      </w:r>
      <w:r>
        <w:t>systemansvariges räkning, eller</w:t>
      </w:r>
    </w:p>
    <w:p w14:paraId="5F27C599" w14:textId="77777777" w:rsidR="009F6183" w:rsidRDefault="009F6183" w:rsidP="009F6183">
      <w:pPr>
        <w:pStyle w:val="Brdtextmedindrag"/>
      </w:pPr>
      <w:r w:rsidRPr="00CF34C3">
        <w:t>c)</w:t>
      </w:r>
      <w:r>
        <w:t> </w:t>
      </w:r>
      <w:r w:rsidRPr="00CF34C3">
        <w:t>personen är operatör eller förvaltare av energibalanseringssystem, rörledningsnät eller system för balansering av tillgången och efterfrågan på energi,</w:t>
      </w:r>
      <w:r>
        <w:t xml:space="preserve"> </w:t>
      </w:r>
    </w:p>
    <w:p w14:paraId="13D47353" w14:textId="77777777" w:rsidR="009F6183" w:rsidRDefault="009F6183" w:rsidP="009F6183">
      <w:pPr>
        <w:pStyle w:val="Brdtextmedindrag"/>
      </w:pPr>
      <w:r w:rsidRPr="00CF34C3">
        <w:t>14.</w:t>
      </w:r>
      <w:r>
        <w:t> </w:t>
      </w:r>
      <w:r w:rsidRPr="00CF34C3">
        <w:t>företag som</w:t>
      </w:r>
      <w:r>
        <w:t xml:space="preserve"> är verksamhetsutövare enligt 1 kap.</w:t>
      </w:r>
      <w:r w:rsidRPr="00CF34C3">
        <w:t xml:space="preserve"> 2</w:t>
      </w:r>
      <w:r>
        <w:t> </w:t>
      </w:r>
      <w:r w:rsidRPr="00CF34C3">
        <w:t>a</w:t>
      </w:r>
      <w:r>
        <w:t> §</w:t>
      </w:r>
      <w:r w:rsidRPr="00CF34C3">
        <w:t xml:space="preserve"> lagen (2004:1199) om handel med utsläppsrätter som handlar med utsl</w:t>
      </w:r>
      <w:r>
        <w:t>äppsrätter för egen räkning, om</w:t>
      </w:r>
    </w:p>
    <w:p w14:paraId="5858EA7A" w14:textId="77777777" w:rsidR="009F6183" w:rsidRDefault="009F6183" w:rsidP="009F6183">
      <w:pPr>
        <w:pStyle w:val="Brdtextmedindrag"/>
      </w:pPr>
      <w:r w:rsidRPr="00CF34C3">
        <w:t>a)</w:t>
      </w:r>
      <w:r>
        <w:t> </w:t>
      </w:r>
      <w:r w:rsidRPr="00CF34C3">
        <w:t>företaget inte tillhandahåller andra investeringstjänster eller ägnar sig åt an</w:t>
      </w:r>
      <w:r>
        <w:t>nan investeringsverksamhet, och</w:t>
      </w:r>
    </w:p>
    <w:p w14:paraId="6628346B" w14:textId="77777777" w:rsidR="009F6183" w:rsidRDefault="009F6183" w:rsidP="009F6183">
      <w:pPr>
        <w:pStyle w:val="Brdtextmedindrag"/>
      </w:pPr>
      <w:r w:rsidRPr="00CF34C3">
        <w:t>b)</w:t>
      </w:r>
      <w:r>
        <w:t> </w:t>
      </w:r>
      <w:r w:rsidRPr="00CF34C3">
        <w:t>företaget inte tillämpar en teknik för algoritmisk högfrekvenshandel, och</w:t>
      </w:r>
    </w:p>
    <w:p w14:paraId="2F6FCE81" w14:textId="77777777" w:rsidR="009F6183" w:rsidRDefault="009F6183" w:rsidP="009F6183">
      <w:pPr>
        <w:pStyle w:val="Brdtextmedindrag"/>
      </w:pPr>
      <w:r>
        <w:t>15. värdepapperscentraler med tillstånd enligt artikel 16 i förordningen om värdepapperscentraler för att tillhandahålla de tjänster som uttryck</w:t>
      </w:r>
      <w:r>
        <w:softHyphen/>
        <w:t>ligen anges i avsnitten A och B i bilagan till den förordningen.</w:t>
      </w:r>
    </w:p>
    <w:p w14:paraId="6F51F856" w14:textId="77777777" w:rsidR="009F6183" w:rsidRDefault="009F6183" w:rsidP="009F6183">
      <w:pPr>
        <w:pStyle w:val="Brdtextmedindrag"/>
      </w:pPr>
      <w:r w:rsidRPr="00CF34C3">
        <w:t>Tillstånd krävs inte heller för sådan förvaltning av finansiella instrument som är reglerad i någon annan lag.</w:t>
      </w:r>
    </w:p>
    <w:p w14:paraId="36B0F467" w14:textId="77777777" w:rsidR="009F6183" w:rsidRDefault="009F6183" w:rsidP="009F6183">
      <w:pPr>
        <w:pStyle w:val="Brdtext"/>
        <w:spacing w:before="230"/>
        <w:jc w:val="center"/>
        <w:rPr>
          <w:b/>
        </w:rPr>
      </w:pPr>
      <w:r>
        <w:rPr>
          <w:b/>
        </w:rPr>
        <w:t>16 kap.</w:t>
      </w:r>
    </w:p>
    <w:p w14:paraId="3D9CE251" w14:textId="77777777" w:rsidR="009F6183" w:rsidRDefault="009F6183" w:rsidP="009F6183">
      <w:pPr>
        <w:pStyle w:val="Brdtext"/>
        <w:jc w:val="center"/>
      </w:pPr>
      <w:r>
        <w:t>4 §</w:t>
      </w:r>
      <w:r>
        <w:rPr>
          <w:rStyle w:val="Fotnotsreferens"/>
        </w:rPr>
        <w:footnoteReference w:id="46"/>
      </w:r>
    </w:p>
    <w:p w14:paraId="46A32188" w14:textId="77777777" w:rsidR="009F6183" w:rsidRPr="00D77F15" w:rsidRDefault="009F6183" w:rsidP="009F6183">
      <w:pPr>
        <w:pStyle w:val="Brdtextmedindrag"/>
      </w:pPr>
      <w:r>
        <w:t>Emittenten ska så snart som möjligt och senast fyra månader efter utgången av varje räkenskapsår offentliggöra sin årsredovisning och i förekommande fall en koncernredovisning.</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426CBBDB" w14:textId="77777777" w:rsidTr="009F5EEF">
        <w:tc>
          <w:tcPr>
            <w:tcW w:w="2500" w:type="pct"/>
            <w:shd w:val="clear" w:color="auto" w:fill="auto"/>
            <w:tcMar>
              <w:left w:w="0" w:type="dxa"/>
            </w:tcMar>
          </w:tcPr>
          <w:p w14:paraId="7B4A2BA7" w14:textId="241ADF7A" w:rsidR="009F6183" w:rsidRDefault="009F6183" w:rsidP="009F5EEF">
            <w:pPr>
              <w:pStyle w:val="Brdtextmedindrag"/>
            </w:pPr>
            <w:r>
              <w:t xml:space="preserve">Års- och koncernredovisningarna ska vara granskade av emittentens revisor. Revisionsberättelsen ska offentliggöras tillsammans med års- och koncernredovisningen. Bestämmelser om revision </w:t>
            </w:r>
            <w:r w:rsidR="002C1A16">
              <w:br/>
            </w:r>
            <w:r>
              <w:t>finns i 4 a kap. spar</w:t>
            </w:r>
            <w:r>
              <w:softHyphen/>
              <w:t>banks</w:t>
            </w:r>
            <w:r>
              <w:softHyphen/>
              <w:t>lagen (1987:619), 7 a kap. lagen (1995:1570) om medlems</w:t>
            </w:r>
            <w:r>
              <w:softHyphen/>
              <w:t xml:space="preserve">banker, revisionslagen (1999:1079), </w:t>
            </w:r>
            <w:r w:rsidRPr="0090109D">
              <w:t>17 kap. 11 och 12 §§ försäkrings</w:t>
            </w:r>
            <w:r w:rsidRPr="0090109D">
              <w:softHyphen/>
              <w:t>rörelselagen (2010:2043),</w:t>
            </w:r>
            <w:r w:rsidRPr="001075CD">
              <w:rPr>
                <w:i/>
              </w:rPr>
              <w:t xml:space="preserve"> 9 kap. aktie</w:t>
            </w:r>
            <w:r w:rsidRPr="001075CD">
              <w:rPr>
                <w:i/>
              </w:rPr>
              <w:softHyphen/>
              <w:t>bolags</w:t>
            </w:r>
            <w:r w:rsidRPr="001075CD">
              <w:rPr>
                <w:i/>
              </w:rPr>
              <w:softHyphen/>
              <w:t xml:space="preserve">lagen (2005:551) och </w:t>
            </w:r>
            <w:r w:rsidRPr="0041039F">
              <w:t>8 kap. lagen (2018:672) om ekonomiska föreningar</w:t>
            </w:r>
            <w:r w:rsidRPr="001075CD">
              <w:rPr>
                <w:i/>
              </w:rPr>
              <w:t>.</w:t>
            </w:r>
          </w:p>
        </w:tc>
        <w:tc>
          <w:tcPr>
            <w:tcW w:w="2500" w:type="pct"/>
            <w:shd w:val="clear" w:color="auto" w:fill="auto"/>
            <w:tcMar>
              <w:right w:w="0" w:type="dxa"/>
            </w:tcMar>
          </w:tcPr>
          <w:p w14:paraId="6779B049" w14:textId="66CEB2E6" w:rsidR="009F6183" w:rsidRDefault="009F6183" w:rsidP="009F5EEF">
            <w:pPr>
              <w:pStyle w:val="Brdtextmedindrag"/>
            </w:pPr>
            <w:r>
              <w:t xml:space="preserve">Års- och koncernredovisningarna ska vara granskade av emittentens revisor. Revisionsberättelsen ska offentliggöras tillsammans med års- och koncernredovisningen. Bestämmelser om revision </w:t>
            </w:r>
            <w:r w:rsidR="002C1A16">
              <w:br/>
            </w:r>
            <w:r>
              <w:t>finns i 4 a kap. spar</w:t>
            </w:r>
            <w:r>
              <w:softHyphen/>
              <w:t>banks</w:t>
            </w:r>
            <w:r>
              <w:softHyphen/>
              <w:t>lagen (1987:619), 7 a kap. lagen (1995:1570) om medlems</w:t>
            </w:r>
            <w:r>
              <w:softHyphen/>
              <w:t xml:space="preserve">banker, revisionslagen (1999:1079), </w:t>
            </w:r>
            <w:r w:rsidRPr="001075CD">
              <w:rPr>
                <w:i/>
              </w:rPr>
              <w:t>9 kap. aktie</w:t>
            </w:r>
            <w:r w:rsidRPr="001075CD">
              <w:rPr>
                <w:i/>
              </w:rPr>
              <w:softHyphen/>
              <w:t>bolags</w:t>
            </w:r>
            <w:r w:rsidRPr="001075CD">
              <w:rPr>
                <w:i/>
              </w:rPr>
              <w:softHyphen/>
              <w:t>lagen (2005:551)</w:t>
            </w:r>
            <w:r>
              <w:rPr>
                <w:i/>
              </w:rPr>
              <w:t>,</w:t>
            </w:r>
            <w:r w:rsidRPr="001075CD">
              <w:rPr>
                <w:i/>
              </w:rPr>
              <w:t xml:space="preserve"> </w:t>
            </w:r>
            <w:r w:rsidRPr="0090109D">
              <w:t>17 kap. 11 och 12 §§ försäk</w:t>
            </w:r>
            <w:r w:rsidRPr="0090109D">
              <w:softHyphen/>
              <w:t>rings</w:t>
            </w:r>
            <w:r w:rsidRPr="0090109D">
              <w:softHyphen/>
              <w:t>rörelselagen (2010:2043),</w:t>
            </w:r>
            <w:r w:rsidRPr="001075CD">
              <w:rPr>
                <w:i/>
              </w:rPr>
              <w:t xml:space="preserve"> </w:t>
            </w:r>
            <w:r w:rsidRPr="0041039F">
              <w:t>8 kap. lagen (2018:672) om ekonomiska föreningar</w:t>
            </w:r>
            <w:r>
              <w:rPr>
                <w:i/>
              </w:rPr>
              <w:t xml:space="preserve"> och </w:t>
            </w:r>
            <w:r w:rsidRPr="001075CD">
              <w:rPr>
                <w:i/>
              </w:rPr>
              <w:t>14 kap. 9 § lagen (2019:000) om tjänstepensions</w:t>
            </w:r>
            <w:r>
              <w:rPr>
                <w:i/>
              </w:rPr>
              <w:softHyphen/>
            </w:r>
            <w:r w:rsidRPr="001075CD">
              <w:rPr>
                <w:i/>
              </w:rPr>
              <w:t>företag.</w:t>
            </w:r>
          </w:p>
        </w:tc>
      </w:tr>
    </w:tbl>
    <w:p w14:paraId="606FAA81" w14:textId="77777777" w:rsidR="009F6183" w:rsidRPr="00811E52" w:rsidRDefault="009F6183" w:rsidP="009F6183">
      <w:pPr>
        <w:pStyle w:val="Slutstreck"/>
      </w:pPr>
      <w:r w:rsidRPr="00811E52">
        <w:t>                      </w:t>
      </w:r>
    </w:p>
    <w:p w14:paraId="36ED10EC" w14:textId="77777777" w:rsidR="009F6183" w:rsidRDefault="009F6183" w:rsidP="0008096A">
      <w:pPr>
        <w:pStyle w:val="Brdtextmedindrag"/>
      </w:pPr>
      <w:r>
        <w:t>Denna lag träder i kraft den 15 december 2019.</w:t>
      </w:r>
    </w:p>
    <w:p w14:paraId="4FC1D9D9" w14:textId="6697CEC7" w:rsidR="009F6183" w:rsidRDefault="009F6183" w:rsidP="009C61A6">
      <w:pPr>
        <w:pStyle w:val="Brdtextmedindrag"/>
      </w:pPr>
    </w:p>
    <w:p w14:paraId="68E49AEE" w14:textId="4685C845" w:rsidR="009F6183" w:rsidRDefault="009F6183" w:rsidP="009C61A6">
      <w:pPr>
        <w:pStyle w:val="Brdtextmedindrag"/>
      </w:pPr>
    </w:p>
    <w:p w14:paraId="0DA59E22" w14:textId="77777777" w:rsidR="009F6183" w:rsidRDefault="009F6183" w:rsidP="009C61A6">
      <w:pPr>
        <w:pStyle w:val="Brdtextmedindrag"/>
        <w:sectPr w:rsidR="009F6183" w:rsidSect="002734C2">
          <w:headerReference w:type="first" r:id="rId36"/>
          <w:footnotePr>
            <w:numRestart w:val="eachSect"/>
          </w:footnotePr>
          <w:pgSz w:w="9356" w:h="13721" w:code="9"/>
          <w:pgMar w:top="794" w:right="2438" w:bottom="1191" w:left="1021" w:header="0" w:footer="709" w:gutter="0"/>
          <w:cols w:space="708"/>
          <w:titlePg/>
          <w:docGrid w:linePitch="360"/>
        </w:sectPr>
      </w:pPr>
    </w:p>
    <w:p w14:paraId="43F4B07D" w14:textId="77777777" w:rsidR="009F6183" w:rsidRDefault="009F6183" w:rsidP="00877AFB">
      <w:pPr>
        <w:pStyle w:val="Rubrik2"/>
        <w:spacing w:before="0"/>
      </w:pPr>
      <w:bookmarkStart w:id="269" w:name="_Toc11153000"/>
      <w:bookmarkStart w:id="270" w:name="_Toc11166857"/>
      <w:bookmarkStart w:id="271" w:name="_Toc11167393"/>
      <w:bookmarkStart w:id="272" w:name="_Toc11168830"/>
      <w:bookmarkStart w:id="273" w:name="_Toc11845783"/>
      <w:bookmarkStart w:id="274" w:name="_Toc12611582"/>
      <w:bookmarkStart w:id="275" w:name="_Toc12624849"/>
      <w:bookmarkStart w:id="276" w:name="_Toc12627338"/>
      <w:bookmarkStart w:id="277" w:name="_Toc12630228"/>
      <w:bookmarkStart w:id="278" w:name="_Toc12632723"/>
      <w:bookmarkStart w:id="279" w:name="_Toc17902795"/>
      <w:r w:rsidRPr="00877AFB">
        <w:lastRenderedPageBreak/>
        <w:t>Förslag</w:t>
      </w:r>
      <w:r>
        <w:t xml:space="preserve"> till lag om ändring i offentlighets- och sekretesslagen (2009:400)</w:t>
      </w:r>
      <w:bookmarkEnd w:id="269"/>
      <w:bookmarkEnd w:id="270"/>
      <w:bookmarkEnd w:id="271"/>
      <w:bookmarkEnd w:id="272"/>
      <w:bookmarkEnd w:id="273"/>
      <w:bookmarkEnd w:id="274"/>
      <w:bookmarkEnd w:id="275"/>
      <w:bookmarkEnd w:id="276"/>
      <w:bookmarkEnd w:id="277"/>
      <w:bookmarkEnd w:id="278"/>
      <w:bookmarkEnd w:id="279"/>
    </w:p>
    <w:p w14:paraId="1D239776" w14:textId="77777777" w:rsidR="009F6183" w:rsidRDefault="009F6183" w:rsidP="009F6183">
      <w:pPr>
        <w:pStyle w:val="Brdtext"/>
      </w:pPr>
      <w:r>
        <w:t>Härigenom föreskrivs att 30 kap. 5 § offentlighets- och sekretesslagen (2009:400) ska ha följande lydelse.</w:t>
      </w:r>
    </w:p>
    <w:p w14:paraId="79763A7E" w14:textId="77777777" w:rsidR="009F6183" w:rsidRDefault="009F6183" w:rsidP="009F618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F6183" w14:paraId="479D469D" w14:textId="77777777" w:rsidTr="009F5EEF">
        <w:tc>
          <w:tcPr>
            <w:tcW w:w="2500" w:type="pct"/>
            <w:shd w:val="clear" w:color="auto" w:fill="auto"/>
            <w:tcMar>
              <w:left w:w="0" w:type="dxa"/>
            </w:tcMar>
          </w:tcPr>
          <w:p w14:paraId="47AEEF8E" w14:textId="77777777" w:rsidR="009F6183" w:rsidRPr="005B0E77" w:rsidRDefault="009F6183" w:rsidP="009F5EEF">
            <w:pPr>
              <w:pStyle w:val="Brdtext"/>
              <w:rPr>
                <w:i/>
              </w:rPr>
            </w:pPr>
            <w:r w:rsidRPr="005B0E77">
              <w:rPr>
                <w:i/>
              </w:rPr>
              <w:t>Nuvarande lydelse</w:t>
            </w:r>
          </w:p>
        </w:tc>
        <w:tc>
          <w:tcPr>
            <w:tcW w:w="2500" w:type="pct"/>
            <w:shd w:val="clear" w:color="auto" w:fill="auto"/>
            <w:tcMar>
              <w:right w:w="0" w:type="dxa"/>
            </w:tcMar>
          </w:tcPr>
          <w:p w14:paraId="1D28F720" w14:textId="77777777" w:rsidR="009F6183" w:rsidRPr="005B0E77" w:rsidRDefault="009F6183" w:rsidP="009F5EEF">
            <w:pPr>
              <w:pStyle w:val="Brdtext"/>
              <w:rPr>
                <w:i/>
              </w:rPr>
            </w:pPr>
            <w:r w:rsidRPr="005B0E77">
              <w:rPr>
                <w:i/>
              </w:rPr>
              <w:t>Föreslagen lydelse</w:t>
            </w:r>
          </w:p>
        </w:tc>
      </w:tr>
    </w:tbl>
    <w:p w14:paraId="77AAD384" w14:textId="77777777" w:rsidR="009F6183" w:rsidRDefault="009F6183" w:rsidP="009F6183">
      <w:pPr>
        <w:pStyle w:val="Brdtext"/>
        <w:spacing w:before="230"/>
        <w:jc w:val="center"/>
        <w:rPr>
          <w:b/>
        </w:rPr>
      </w:pPr>
      <w:r>
        <w:rPr>
          <w:b/>
        </w:rPr>
        <w:t>30 kap.</w:t>
      </w:r>
    </w:p>
    <w:p w14:paraId="6F817107" w14:textId="77777777" w:rsidR="009F6183" w:rsidRDefault="009F6183" w:rsidP="009F6183">
      <w:pPr>
        <w:pStyle w:val="Brdtext"/>
        <w:jc w:val="center"/>
      </w:pPr>
      <w:r>
        <w:t>5 §</w:t>
      </w:r>
      <w:r>
        <w:rPr>
          <w:rStyle w:val="Fotnotsreferens"/>
        </w:rPr>
        <w:footnoteReference w:id="47"/>
      </w:r>
    </w:p>
    <w:p w14:paraId="53D9FFF8" w14:textId="77777777" w:rsidR="009F6183" w:rsidRPr="00D81939" w:rsidRDefault="009F6183" w:rsidP="009F6183">
      <w:pPr>
        <w:pStyle w:val="Brdtextmedindrag"/>
      </w:pPr>
      <w:r>
        <w:t>Sekretess gäller för uppgift om en enskilds personliga eller ekonomiska förhållanden, om det kan antas att den enskilde lider skada eller men om uppgiften röjs och uppgiften förekommer i ett ärende hos en statlig myndighet om innehav av</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09B498A0" w14:textId="77777777" w:rsidTr="009F5EEF">
        <w:tc>
          <w:tcPr>
            <w:tcW w:w="2500" w:type="pct"/>
            <w:shd w:val="clear" w:color="auto" w:fill="auto"/>
            <w:tcMar>
              <w:left w:w="0" w:type="dxa"/>
            </w:tcMar>
          </w:tcPr>
          <w:p w14:paraId="6D3DB29F" w14:textId="77777777" w:rsidR="009F6183" w:rsidRDefault="009F6183" w:rsidP="009F5EEF">
            <w:pPr>
              <w:pStyle w:val="Brdtextmedindrag"/>
            </w:pPr>
            <w:r>
              <w:t>1. aktier i bankaktiebolag, kredit</w:t>
            </w:r>
            <w:r>
              <w:softHyphen/>
              <w:t>marknadsbolag, värdepappers</w:t>
            </w:r>
            <w:r>
              <w:softHyphen/>
              <w:t xml:space="preserve">bolag, fondbolag </w:t>
            </w:r>
            <w:r w:rsidRPr="00BC2FDD">
              <w:rPr>
                <w:i/>
              </w:rPr>
              <w:t>eller</w:t>
            </w:r>
            <w:r>
              <w:t xml:space="preserve"> försäkrings</w:t>
            </w:r>
            <w:r>
              <w:softHyphen/>
              <w:t>aktiebolag,</w:t>
            </w:r>
          </w:p>
        </w:tc>
        <w:tc>
          <w:tcPr>
            <w:tcW w:w="2500" w:type="pct"/>
            <w:shd w:val="clear" w:color="auto" w:fill="auto"/>
            <w:tcMar>
              <w:right w:w="0" w:type="dxa"/>
            </w:tcMar>
          </w:tcPr>
          <w:p w14:paraId="72FA5C52" w14:textId="77777777" w:rsidR="009F6183" w:rsidRDefault="009F6183" w:rsidP="009F5EEF">
            <w:pPr>
              <w:pStyle w:val="Brdtextmedindrag"/>
            </w:pPr>
            <w:r>
              <w:t>1. aktier i bankaktiebolag, kredit</w:t>
            </w:r>
            <w:r>
              <w:softHyphen/>
              <w:t>marknadsbolag, värdepappers</w:t>
            </w:r>
            <w:r>
              <w:softHyphen/>
              <w:t>bolag, fondbolag</w:t>
            </w:r>
            <w:r w:rsidRPr="00BC2FDD">
              <w:rPr>
                <w:i/>
              </w:rPr>
              <w:t xml:space="preserve">, </w:t>
            </w:r>
            <w:r w:rsidRPr="005A199F">
              <w:t>försäkrings</w:t>
            </w:r>
            <w:r>
              <w:softHyphen/>
            </w:r>
            <w:r w:rsidRPr="005A199F">
              <w:t>aktiebolag</w:t>
            </w:r>
            <w:r w:rsidRPr="00BC2FDD">
              <w:rPr>
                <w:i/>
              </w:rPr>
              <w:t xml:space="preserve"> eller tjänstepensions</w:t>
            </w:r>
            <w:r>
              <w:rPr>
                <w:i/>
              </w:rPr>
              <w:softHyphen/>
            </w:r>
            <w:r w:rsidRPr="00BC2FDD">
              <w:rPr>
                <w:i/>
              </w:rPr>
              <w:t>aktiebolag</w:t>
            </w:r>
            <w:r w:rsidRPr="00C7536F">
              <w:t>,</w:t>
            </w:r>
          </w:p>
        </w:tc>
      </w:tr>
    </w:tbl>
    <w:p w14:paraId="704FD5B7" w14:textId="77777777" w:rsidR="009F6183" w:rsidRDefault="009F6183" w:rsidP="009F6183">
      <w:pPr>
        <w:pStyle w:val="Brdtextmedindrag"/>
      </w:pPr>
      <w:r>
        <w:t xml:space="preserve">2. andelar i medlemsbank eller kreditmarknadsförening, eller </w:t>
      </w:r>
    </w:p>
    <w:p w14:paraId="41C6B209" w14:textId="7D100237" w:rsidR="009F6183" w:rsidRDefault="009F6183" w:rsidP="009F6183">
      <w:pPr>
        <w:pStyle w:val="Brdtextmedindrag"/>
      </w:pPr>
      <w:r>
        <w:t>3. aktier eller andelar i börs, clearingorganisation, svensk värde</w:t>
      </w:r>
      <w:r w:rsidR="002C1A16">
        <w:softHyphen/>
      </w:r>
      <w:r>
        <w:t>pappers</w:t>
      </w:r>
      <w:r w:rsidR="00CA2511">
        <w:softHyphen/>
      </w:r>
      <w:r>
        <w:t>central, betalningsinstitut, institut för elektroniska pengar eller företag som driver verksamhet enligt lagen (2014:275) om viss verksamhet med konsumentkrediter eller lagen (2016:1024) om verksamhet med bostads</w:t>
      </w:r>
      <w:r w:rsidR="00CA2511">
        <w:softHyphen/>
      </w:r>
      <w:r>
        <w:t>krediter.</w:t>
      </w:r>
    </w:p>
    <w:p w14:paraId="7EA8D41D" w14:textId="77777777" w:rsidR="009F6183" w:rsidRDefault="009F6183" w:rsidP="009F6183">
      <w:pPr>
        <w:pStyle w:val="Brdtextmedindrag"/>
      </w:pPr>
      <w:r>
        <w:t>Sekretessen gäller inte beslut av myndigheten och inte heller för uppgift från en annan myndighet om uppgiften inte är sekretessreglerad där.</w:t>
      </w:r>
    </w:p>
    <w:p w14:paraId="2DDE5C5D" w14:textId="77777777" w:rsidR="009F6183" w:rsidRDefault="009F6183" w:rsidP="009F6183">
      <w:pPr>
        <w:pStyle w:val="Brdtextmedindrag"/>
      </w:pPr>
      <w:r>
        <w:t>För uppgift i allmän handling gäller sekretessen i högst tjugo år.</w:t>
      </w:r>
    </w:p>
    <w:p w14:paraId="468A3121" w14:textId="77777777" w:rsidR="009F6183" w:rsidRPr="00811E52" w:rsidRDefault="009F6183" w:rsidP="009F6183">
      <w:pPr>
        <w:pStyle w:val="Slutstreck"/>
      </w:pPr>
      <w:r w:rsidRPr="00811E52">
        <w:t>                      </w:t>
      </w:r>
    </w:p>
    <w:p w14:paraId="3E8B948F" w14:textId="77777777" w:rsidR="009F6183" w:rsidRDefault="009F6183" w:rsidP="0008096A">
      <w:pPr>
        <w:pStyle w:val="Brdtextmedindrag"/>
      </w:pPr>
      <w:r>
        <w:t>Denna lag träder i kraft den 15 december 2019.</w:t>
      </w:r>
    </w:p>
    <w:p w14:paraId="1560EAD1" w14:textId="2CA8EADF" w:rsidR="009F6183" w:rsidRDefault="009F6183" w:rsidP="009C61A6">
      <w:pPr>
        <w:pStyle w:val="Brdtextmedindrag"/>
      </w:pPr>
    </w:p>
    <w:p w14:paraId="67472B20" w14:textId="6AED2243" w:rsidR="009F6183" w:rsidRDefault="009F6183" w:rsidP="009C61A6">
      <w:pPr>
        <w:pStyle w:val="Brdtextmedindrag"/>
      </w:pPr>
    </w:p>
    <w:p w14:paraId="3B3BB6DA" w14:textId="77777777" w:rsidR="009F6183" w:rsidRDefault="009F6183" w:rsidP="009C61A6">
      <w:pPr>
        <w:pStyle w:val="Brdtextmedindrag"/>
        <w:sectPr w:rsidR="009F6183" w:rsidSect="002734C2">
          <w:headerReference w:type="first" r:id="rId37"/>
          <w:footnotePr>
            <w:numRestart w:val="eachSect"/>
          </w:footnotePr>
          <w:pgSz w:w="9356" w:h="13721" w:code="9"/>
          <w:pgMar w:top="794" w:right="2438" w:bottom="1191" w:left="1021" w:header="0" w:footer="709" w:gutter="0"/>
          <w:cols w:space="708"/>
          <w:titlePg/>
          <w:docGrid w:linePitch="360"/>
        </w:sectPr>
      </w:pPr>
    </w:p>
    <w:p w14:paraId="081D14B9" w14:textId="77777777" w:rsidR="009F6183" w:rsidRDefault="009F6183" w:rsidP="00877AFB">
      <w:pPr>
        <w:pStyle w:val="Rubrik2"/>
        <w:spacing w:before="0"/>
      </w:pPr>
      <w:bookmarkStart w:id="280" w:name="_Toc11153001"/>
      <w:bookmarkStart w:id="281" w:name="_Toc11166858"/>
      <w:bookmarkStart w:id="282" w:name="_Toc11167394"/>
      <w:bookmarkStart w:id="283" w:name="_Toc11168831"/>
      <w:bookmarkStart w:id="284" w:name="_Toc11845784"/>
      <w:bookmarkStart w:id="285" w:name="_Toc12611583"/>
      <w:bookmarkStart w:id="286" w:name="_Toc12624850"/>
      <w:bookmarkStart w:id="287" w:name="_Toc12627339"/>
      <w:bookmarkStart w:id="288" w:name="_Toc12630229"/>
      <w:bookmarkStart w:id="289" w:name="_Toc12632724"/>
      <w:bookmarkStart w:id="290" w:name="_Toc17902796"/>
      <w:r>
        <w:lastRenderedPageBreak/>
        <w:t xml:space="preserve">Förslag till </w:t>
      </w:r>
      <w:r w:rsidRPr="00877AFB">
        <w:t>lag</w:t>
      </w:r>
      <w:r>
        <w:t xml:space="preserve"> om ändring i lagen (2010:751) om betaltjänster</w:t>
      </w:r>
      <w:bookmarkEnd w:id="280"/>
      <w:bookmarkEnd w:id="281"/>
      <w:bookmarkEnd w:id="282"/>
      <w:bookmarkEnd w:id="283"/>
      <w:bookmarkEnd w:id="284"/>
      <w:bookmarkEnd w:id="285"/>
      <w:bookmarkEnd w:id="286"/>
      <w:bookmarkEnd w:id="287"/>
      <w:bookmarkEnd w:id="288"/>
      <w:bookmarkEnd w:id="289"/>
      <w:bookmarkEnd w:id="290"/>
    </w:p>
    <w:p w14:paraId="5EB0A9CA" w14:textId="77777777" w:rsidR="009F6183" w:rsidRDefault="009F6183" w:rsidP="009F6183">
      <w:pPr>
        <w:pStyle w:val="Brdtext"/>
      </w:pPr>
      <w:r>
        <w:t>Härigenom föreskrivs att 3 kap. 2 § lagen (2010:751) om betaltjänster ska ha följande lydelse.</w:t>
      </w:r>
    </w:p>
    <w:p w14:paraId="3A6E8725" w14:textId="77777777" w:rsidR="009F6183" w:rsidRDefault="009F6183" w:rsidP="009F618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F6183" w14:paraId="793D909E" w14:textId="77777777" w:rsidTr="009F5EEF">
        <w:tc>
          <w:tcPr>
            <w:tcW w:w="2500" w:type="pct"/>
            <w:shd w:val="clear" w:color="auto" w:fill="auto"/>
            <w:tcMar>
              <w:left w:w="0" w:type="dxa"/>
            </w:tcMar>
          </w:tcPr>
          <w:p w14:paraId="3D436B56" w14:textId="77777777" w:rsidR="009F6183" w:rsidRPr="005B0E77" w:rsidRDefault="009F6183" w:rsidP="009F5EEF">
            <w:pPr>
              <w:pStyle w:val="Brdtext"/>
              <w:rPr>
                <w:i/>
              </w:rPr>
            </w:pPr>
            <w:r w:rsidRPr="005B0E77">
              <w:rPr>
                <w:i/>
              </w:rPr>
              <w:t>Nuvarande lydelse</w:t>
            </w:r>
          </w:p>
        </w:tc>
        <w:tc>
          <w:tcPr>
            <w:tcW w:w="2500" w:type="pct"/>
            <w:shd w:val="clear" w:color="auto" w:fill="auto"/>
            <w:tcMar>
              <w:right w:w="0" w:type="dxa"/>
            </w:tcMar>
          </w:tcPr>
          <w:p w14:paraId="5E79945D" w14:textId="77777777" w:rsidR="009F6183" w:rsidRPr="005B0E77" w:rsidRDefault="009F6183" w:rsidP="009F5EEF">
            <w:pPr>
              <w:pStyle w:val="Brdtext"/>
              <w:rPr>
                <w:i/>
              </w:rPr>
            </w:pPr>
            <w:r w:rsidRPr="005B0E77">
              <w:rPr>
                <w:i/>
              </w:rPr>
              <w:t>Föreslagen lydelse</w:t>
            </w:r>
          </w:p>
        </w:tc>
      </w:tr>
    </w:tbl>
    <w:p w14:paraId="49E1FFA0" w14:textId="77777777" w:rsidR="009F6183" w:rsidRDefault="009F6183" w:rsidP="009F6183">
      <w:pPr>
        <w:pStyle w:val="Brdtext"/>
        <w:spacing w:before="230"/>
        <w:jc w:val="center"/>
        <w:rPr>
          <w:b/>
        </w:rPr>
      </w:pPr>
      <w:r>
        <w:rPr>
          <w:b/>
        </w:rPr>
        <w:t>3 kap.</w:t>
      </w:r>
    </w:p>
    <w:p w14:paraId="7E186B46" w14:textId="77777777" w:rsidR="009F6183" w:rsidRDefault="009F6183" w:rsidP="009F6183">
      <w:pPr>
        <w:pStyle w:val="Brdtext"/>
        <w:jc w:val="center"/>
      </w:pPr>
      <w:r>
        <w:t>2 §</w:t>
      </w:r>
      <w:r>
        <w:rPr>
          <w:rStyle w:val="Fotnotsreferens"/>
        </w:rPr>
        <w:footnoteReference w:id="48"/>
      </w:r>
    </w:p>
    <w:p w14:paraId="09D84795" w14:textId="77777777" w:rsidR="009F6183" w:rsidRDefault="009F6183" w:rsidP="009F6183">
      <w:pPr>
        <w:pStyle w:val="Brdtextmedindrag"/>
      </w:pPr>
      <w:r>
        <w:t>Ett betalningsinstitut ska vid varje tidpunkt ha en kapitalbas som motsvarar minst startkapitalet enligt 1 § eller ett kapitalkrav beräknat enligt 3 eller 4 §. Betalningsinstitutets kapitalbas får inte underskrida det högsta av dessa två belopp. Om betalningsinstitutet endast tillhandahåller betalningsinitieringstjänster gäller enbart kravet att institutet vid varje tidpunkt ska ha en kapitalbas som motsvarar minst startkapitalet enligt 1 §.</w:t>
      </w:r>
    </w:p>
    <w:p w14:paraId="493EC903" w14:textId="77777777" w:rsidR="009F6183" w:rsidRPr="008519E3" w:rsidRDefault="009F6183" w:rsidP="009F6183">
      <w:pPr>
        <w:pStyle w:val="Brdtextmedindrag"/>
      </w:pPr>
      <w:r>
        <w:t>Vid beräkningen av kapitalbasen tillämpas tillsynsförordningen. Minst 75 procent av primärkapitalet ska vara i form av kärnprimärkapital, och supplementärkapitalet får uppgå till högst en tredjedel av primärkapitalet.</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0C8956AD" w14:textId="77777777" w:rsidTr="009F5EEF">
        <w:tc>
          <w:tcPr>
            <w:tcW w:w="2500" w:type="pct"/>
            <w:shd w:val="clear" w:color="auto" w:fill="auto"/>
            <w:tcMar>
              <w:left w:w="0" w:type="dxa"/>
            </w:tcMar>
          </w:tcPr>
          <w:p w14:paraId="08B2668A" w14:textId="77777777" w:rsidR="009F6183" w:rsidRDefault="009F6183" w:rsidP="009F5EEF">
            <w:pPr>
              <w:pStyle w:val="Brdtextmedindrag"/>
            </w:pPr>
            <w:r>
              <w:t>Ett betalningsinstitut som tillhör samma grupp som ett annat betalningsinstitut, eller ett kredit</w:t>
            </w:r>
            <w:r>
              <w:softHyphen/>
              <w:t>institut, ett värdepappers</w:t>
            </w:r>
            <w:r>
              <w:softHyphen/>
              <w:t>företag, ett fondbolag, ett försäk</w:t>
            </w:r>
            <w:r>
              <w:softHyphen/>
              <w:t>rings</w:t>
            </w:r>
            <w:r>
              <w:softHyphen/>
              <w:t>företag, en AIF-förvaltare som förvaltar special</w:t>
            </w:r>
            <w:r>
              <w:softHyphen/>
              <w:t>fonder eller ett institut för elektroniska pengar får inte vid beräkning av kapitalbasen ta med sådana poster som ingår i beräk</w:t>
            </w:r>
            <w:r>
              <w:softHyphen/>
              <w:t>ningen av något av dessa företags kapitalbas.</w:t>
            </w:r>
          </w:p>
        </w:tc>
        <w:tc>
          <w:tcPr>
            <w:tcW w:w="2500" w:type="pct"/>
            <w:shd w:val="clear" w:color="auto" w:fill="auto"/>
            <w:tcMar>
              <w:right w:w="0" w:type="dxa"/>
            </w:tcMar>
          </w:tcPr>
          <w:p w14:paraId="3F146592" w14:textId="77777777" w:rsidR="009F6183" w:rsidRDefault="009F6183" w:rsidP="009F5EEF">
            <w:pPr>
              <w:pStyle w:val="Brdtextmedindrag"/>
            </w:pPr>
            <w:r>
              <w:t>Ett betalningsinstitut som tillhör samma grupp som ett annat betalningsinstitut, eller ett kredit</w:t>
            </w:r>
            <w:r>
              <w:softHyphen/>
              <w:t>institut, ett värdepappers</w:t>
            </w:r>
            <w:r>
              <w:softHyphen/>
              <w:t>företag, ett fondbolag, ett försäk</w:t>
            </w:r>
            <w:r>
              <w:softHyphen/>
              <w:t xml:space="preserve">ringsföretag, </w:t>
            </w:r>
            <w:r>
              <w:rPr>
                <w:i/>
              </w:rPr>
              <w:t>ett tjänstepensions</w:t>
            </w:r>
            <w:r>
              <w:rPr>
                <w:i/>
              </w:rPr>
              <w:softHyphen/>
              <w:t>företag,</w:t>
            </w:r>
            <w:r>
              <w:t xml:space="preserve"> en AIF-förvaltare som förvaltar special</w:t>
            </w:r>
            <w:r>
              <w:softHyphen/>
              <w:t>fonder eller ett institut för elektroniska pengar får inte vid beräkning av kapitalbasen ta med sådana poster som ingår i beräkningen av något av dessa företags kapitalbas.</w:t>
            </w:r>
          </w:p>
        </w:tc>
      </w:tr>
    </w:tbl>
    <w:p w14:paraId="0BCEED03" w14:textId="77777777" w:rsidR="009F6183" w:rsidRDefault="009F6183" w:rsidP="009F6183">
      <w:pPr>
        <w:pStyle w:val="Brdtextmedindrag"/>
      </w:pPr>
      <w:r>
        <w:t>Ett betalningsinstitut som driver annan verksamhet i enlighet med 5 § får inte vid beräkningen av kapitalbasen ta med sådana poster som ingår i beräkningen av kapitalbasen i sådan annan verksamhet.</w:t>
      </w:r>
    </w:p>
    <w:p w14:paraId="1C674E7B" w14:textId="77777777" w:rsidR="009F6183" w:rsidRDefault="009F6183" w:rsidP="009F6183">
      <w:pPr>
        <w:pStyle w:val="Brdtextmedindrag"/>
      </w:pPr>
      <w:r w:rsidRPr="008519E3">
        <w:t>För ett betalningsinstitut som har bytt redovisningsvaluta gäller att kapitalbasen inte får understiga det högsta av de belopp som följer av 6</w:t>
      </w:r>
      <w:r>
        <w:t> </w:t>
      </w:r>
      <w:r w:rsidRPr="008519E3">
        <w:t>och 7</w:t>
      </w:r>
      <w:r>
        <w:t> §</w:t>
      </w:r>
      <w:r w:rsidRPr="008519E3">
        <w:t>§ lagen (2000:35) om byte av redovisningsvaluta i finansiella företag.</w:t>
      </w:r>
    </w:p>
    <w:p w14:paraId="423A759D" w14:textId="77777777" w:rsidR="009F6183" w:rsidRPr="00811E52" w:rsidRDefault="009F6183" w:rsidP="009F6183">
      <w:pPr>
        <w:pStyle w:val="Slutstreck"/>
      </w:pPr>
      <w:r w:rsidRPr="00811E52">
        <w:t>                      </w:t>
      </w:r>
    </w:p>
    <w:p w14:paraId="57BED2F6" w14:textId="77777777" w:rsidR="009F6183" w:rsidRDefault="009F6183" w:rsidP="0008096A">
      <w:pPr>
        <w:pStyle w:val="Brdtextmedindrag"/>
      </w:pPr>
      <w:r>
        <w:t>Denna lag träder i kraft den 15 december 2019.</w:t>
      </w:r>
    </w:p>
    <w:p w14:paraId="26485EA0" w14:textId="47274BFF" w:rsidR="009F6183" w:rsidRDefault="009F6183" w:rsidP="009C61A6">
      <w:pPr>
        <w:pStyle w:val="Brdtextmedindrag"/>
      </w:pPr>
    </w:p>
    <w:p w14:paraId="0A54306F" w14:textId="77777777" w:rsidR="009F6183" w:rsidRDefault="009F6183" w:rsidP="009C61A6">
      <w:pPr>
        <w:pStyle w:val="Brdtextmedindrag"/>
        <w:sectPr w:rsidR="009F6183" w:rsidSect="002734C2">
          <w:headerReference w:type="first" r:id="rId38"/>
          <w:footnotePr>
            <w:numRestart w:val="eachSect"/>
          </w:footnotePr>
          <w:pgSz w:w="9356" w:h="13721" w:code="9"/>
          <w:pgMar w:top="794" w:right="2438" w:bottom="1191" w:left="1021" w:header="0" w:footer="709" w:gutter="0"/>
          <w:cols w:space="708"/>
          <w:titlePg/>
          <w:docGrid w:linePitch="360"/>
        </w:sectPr>
      </w:pPr>
    </w:p>
    <w:p w14:paraId="1B20BF7D" w14:textId="77777777" w:rsidR="009F6183" w:rsidRDefault="009F6183" w:rsidP="00877AFB">
      <w:pPr>
        <w:pStyle w:val="Rubrik2"/>
        <w:spacing w:before="0"/>
      </w:pPr>
      <w:bookmarkStart w:id="291" w:name="_Toc11153002"/>
      <w:bookmarkStart w:id="292" w:name="_Toc11166859"/>
      <w:bookmarkStart w:id="293" w:name="_Toc11167395"/>
      <w:bookmarkStart w:id="294" w:name="_Toc11168832"/>
      <w:bookmarkStart w:id="295" w:name="_Toc11845785"/>
      <w:bookmarkStart w:id="296" w:name="_Toc12611584"/>
      <w:bookmarkStart w:id="297" w:name="_Toc12624851"/>
      <w:bookmarkStart w:id="298" w:name="_Toc12627340"/>
      <w:bookmarkStart w:id="299" w:name="_Toc12630230"/>
      <w:bookmarkStart w:id="300" w:name="_Toc12632725"/>
      <w:bookmarkStart w:id="301" w:name="_Toc17902797"/>
      <w:r>
        <w:lastRenderedPageBreak/>
        <w:t>Förslag till lag om ändring i delgivningslagen (2010:1932)</w:t>
      </w:r>
      <w:bookmarkEnd w:id="291"/>
      <w:bookmarkEnd w:id="292"/>
      <w:bookmarkEnd w:id="293"/>
      <w:bookmarkEnd w:id="294"/>
      <w:bookmarkEnd w:id="295"/>
      <w:bookmarkEnd w:id="296"/>
      <w:bookmarkEnd w:id="297"/>
      <w:bookmarkEnd w:id="298"/>
      <w:bookmarkEnd w:id="299"/>
      <w:bookmarkEnd w:id="300"/>
      <w:bookmarkEnd w:id="301"/>
    </w:p>
    <w:p w14:paraId="525EE1B2" w14:textId="77777777" w:rsidR="009F6183" w:rsidRDefault="009F6183" w:rsidP="009F6183">
      <w:pPr>
        <w:pStyle w:val="Brdtext"/>
      </w:pPr>
      <w:r>
        <w:t>Härigenom föreskrivs att 29 § delgivningslagen (2010:1932) ska ha följande lydelse.</w:t>
      </w:r>
    </w:p>
    <w:p w14:paraId="1D0547DA" w14:textId="77777777" w:rsidR="009F6183" w:rsidRDefault="009F6183" w:rsidP="009F618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F6183" w14:paraId="72A180F4" w14:textId="77777777" w:rsidTr="009F5EEF">
        <w:tc>
          <w:tcPr>
            <w:tcW w:w="2500" w:type="pct"/>
            <w:shd w:val="clear" w:color="auto" w:fill="auto"/>
            <w:tcMar>
              <w:left w:w="0" w:type="dxa"/>
            </w:tcMar>
          </w:tcPr>
          <w:p w14:paraId="6EA23608" w14:textId="77777777" w:rsidR="009F6183" w:rsidRPr="005B0E77" w:rsidRDefault="009F6183" w:rsidP="009F5EEF">
            <w:pPr>
              <w:pStyle w:val="Brdtext"/>
              <w:rPr>
                <w:i/>
              </w:rPr>
            </w:pPr>
            <w:r w:rsidRPr="005B0E77">
              <w:rPr>
                <w:i/>
              </w:rPr>
              <w:t>Nuvarande lydelse</w:t>
            </w:r>
          </w:p>
        </w:tc>
        <w:tc>
          <w:tcPr>
            <w:tcW w:w="2500" w:type="pct"/>
            <w:shd w:val="clear" w:color="auto" w:fill="auto"/>
            <w:tcMar>
              <w:right w:w="0" w:type="dxa"/>
            </w:tcMar>
          </w:tcPr>
          <w:p w14:paraId="5FFFC7D1" w14:textId="77777777" w:rsidR="009F6183" w:rsidRPr="005B0E77" w:rsidRDefault="009F6183" w:rsidP="009F5EEF">
            <w:pPr>
              <w:pStyle w:val="Brdtext"/>
              <w:rPr>
                <w:i/>
              </w:rPr>
            </w:pPr>
            <w:r w:rsidRPr="005B0E77">
              <w:rPr>
                <w:i/>
              </w:rPr>
              <w:t>Föreslagen lydelse</w:t>
            </w:r>
          </w:p>
        </w:tc>
      </w:tr>
    </w:tbl>
    <w:p w14:paraId="38DCFD4A" w14:textId="77777777" w:rsidR="009F6183" w:rsidRDefault="009F6183" w:rsidP="009F6183">
      <w:pPr>
        <w:pStyle w:val="Brdtext"/>
        <w:spacing w:before="230"/>
        <w:jc w:val="center"/>
      </w:pPr>
      <w:r w:rsidRPr="009B700B">
        <w:t>29</w:t>
      </w:r>
      <w:r>
        <w:t> §</w:t>
      </w:r>
    </w:p>
    <w:p w14:paraId="10EDC20C" w14:textId="77777777" w:rsidR="009F6183" w:rsidRDefault="009F6183" w:rsidP="009F6183">
      <w:pPr>
        <w:pStyle w:val="Brdtextmedindrag"/>
      </w:pPr>
      <w:r>
        <w:t>Särskild delgivning med juridisk person får användas av en myndighet om ett försök till vanlig delgivning eller förenklad delgivning har misslyckats i samma delgivningsärende eller ett sådant delgivningsförsök bedöms som utsiktslöst vid delgivning med</w:t>
      </w:r>
    </w:p>
    <w:p w14:paraId="0C3A08C0" w14:textId="77777777" w:rsidR="009F6183" w:rsidRDefault="009F6183" w:rsidP="009F6183">
      <w:pPr>
        <w:pStyle w:val="Brdtextmedindrag"/>
      </w:pPr>
      <w:r>
        <w:t>1. aktiebolag som är registrerade i aktiebolagsregistret,</w:t>
      </w:r>
    </w:p>
    <w:p w14:paraId="296E5EAE" w14:textId="77777777" w:rsidR="009F6183" w:rsidRDefault="009F6183" w:rsidP="009F6183">
      <w:pPr>
        <w:pStyle w:val="Brdtextmedindrag"/>
      </w:pPr>
      <w:r>
        <w:t>2. ekonomiska föreningar, bostadsrättsföreningar, kooperativa hyres</w:t>
      </w:r>
      <w:r>
        <w:softHyphen/>
        <w:t>rättsföreningar och sambruksföreningar som är registrerade i förenings</w:t>
      </w:r>
      <w:r>
        <w:softHyphen/>
        <w:t>registret,</w:t>
      </w:r>
    </w:p>
    <w:p w14:paraId="0A330425" w14:textId="77777777" w:rsidR="009F6183" w:rsidRDefault="009F6183" w:rsidP="009F6183">
      <w:pPr>
        <w:pStyle w:val="Brdtextmedindrag"/>
      </w:pPr>
      <w:r>
        <w:t>3. handelsbolag, kommanditbolag, ideella föreningar och registrerade trossamfund som är registrerade i handelsregistret,</w:t>
      </w:r>
    </w:p>
    <w:p w14:paraId="6232A521" w14:textId="77777777" w:rsidR="009F6183" w:rsidRPr="006015EF" w:rsidRDefault="009F6183" w:rsidP="009F6183">
      <w:pPr>
        <w:pStyle w:val="Brdtextmedindrag"/>
      </w:pPr>
      <w:r>
        <w:t>4. bankaktiebolag, sparbanker och medlemsbanker som är registrerade i bankregistret,</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79C9ACE1" w14:textId="77777777" w:rsidTr="009F5EEF">
        <w:tc>
          <w:tcPr>
            <w:tcW w:w="2500" w:type="pct"/>
            <w:shd w:val="clear" w:color="auto" w:fill="auto"/>
            <w:tcMar>
              <w:left w:w="0" w:type="dxa"/>
            </w:tcMar>
          </w:tcPr>
          <w:p w14:paraId="4BF5CAD7" w14:textId="7F31F532" w:rsidR="009F6183" w:rsidRDefault="009F6183" w:rsidP="009F5EEF">
            <w:pPr>
              <w:pStyle w:val="Brdtextmedindrag"/>
            </w:pPr>
            <w:r>
              <w:t xml:space="preserve">5. försäkringsaktiebolag </w:t>
            </w:r>
            <w:r w:rsidRPr="006015EF">
              <w:rPr>
                <w:i/>
              </w:rPr>
              <w:t>och</w:t>
            </w:r>
            <w:r>
              <w:t xml:space="preserve"> öm</w:t>
            </w:r>
            <w:r w:rsidR="00E70453">
              <w:softHyphen/>
            </w:r>
            <w:r>
              <w:t>sesidiga försäkringsbolag som är registrerade i försäkrings</w:t>
            </w:r>
            <w:r>
              <w:softHyphen/>
              <w:t>registret,</w:t>
            </w:r>
          </w:p>
        </w:tc>
        <w:tc>
          <w:tcPr>
            <w:tcW w:w="2500" w:type="pct"/>
            <w:shd w:val="clear" w:color="auto" w:fill="auto"/>
            <w:tcMar>
              <w:right w:w="0" w:type="dxa"/>
            </w:tcMar>
          </w:tcPr>
          <w:p w14:paraId="2F736A81" w14:textId="7A2FEC8E" w:rsidR="009F6183" w:rsidRDefault="009F6183" w:rsidP="009F5EEF">
            <w:pPr>
              <w:pStyle w:val="Brdtextmedindrag"/>
            </w:pPr>
            <w:r>
              <w:t>5. försäkringsaktiebolag</w:t>
            </w:r>
            <w:r w:rsidRPr="00153BAA">
              <w:rPr>
                <w:i/>
              </w:rPr>
              <w:t>,</w:t>
            </w:r>
            <w:r>
              <w:t xml:space="preserve"> öm</w:t>
            </w:r>
            <w:r w:rsidR="00E70453">
              <w:softHyphen/>
            </w:r>
            <w:r>
              <w:t>sesidiga försäkringsbolag</w:t>
            </w:r>
            <w:r>
              <w:rPr>
                <w:i/>
              </w:rPr>
              <w:t>, tjänste</w:t>
            </w:r>
            <w:r>
              <w:rPr>
                <w:i/>
              </w:rPr>
              <w:softHyphen/>
              <w:t>pensionsaktiebolag och ömsesidiga tjänstepensionsbolag</w:t>
            </w:r>
            <w:r>
              <w:t xml:space="preserve"> som är registrerade i försäkringsregistret,</w:t>
            </w:r>
          </w:p>
        </w:tc>
      </w:tr>
    </w:tbl>
    <w:p w14:paraId="48FA21A8" w14:textId="77777777" w:rsidR="009F6183" w:rsidRDefault="009F6183" w:rsidP="009F6183">
      <w:pPr>
        <w:pStyle w:val="Brdtextmedindrag"/>
      </w:pPr>
      <w:r>
        <w:t>6. europabolag som är registrerade i europabolagsregistret, och</w:t>
      </w:r>
    </w:p>
    <w:p w14:paraId="3EEA15DA" w14:textId="77777777" w:rsidR="009F6183" w:rsidRDefault="009F6183" w:rsidP="009F6183">
      <w:pPr>
        <w:pStyle w:val="Brdtextmedindrag"/>
      </w:pPr>
      <w:r>
        <w:t>7. europakooperativ som är registrerade i europakooperativsregistret.</w:t>
      </w:r>
    </w:p>
    <w:p w14:paraId="355534A5" w14:textId="77777777" w:rsidR="009F6183" w:rsidRPr="00811E52" w:rsidRDefault="009F6183" w:rsidP="009F6183">
      <w:pPr>
        <w:pStyle w:val="Slutstreck"/>
      </w:pPr>
      <w:r w:rsidRPr="00811E52">
        <w:t>                      </w:t>
      </w:r>
    </w:p>
    <w:p w14:paraId="20D17FBA" w14:textId="77777777" w:rsidR="009F6183" w:rsidRDefault="009F6183" w:rsidP="0008096A">
      <w:pPr>
        <w:pStyle w:val="Brdtextmedindrag"/>
      </w:pPr>
      <w:r>
        <w:t>Denna lag träder i kraft den 15 december 2019.</w:t>
      </w:r>
    </w:p>
    <w:p w14:paraId="499B4BCE" w14:textId="023B96E4" w:rsidR="009F6183" w:rsidRDefault="009F6183" w:rsidP="009C61A6">
      <w:pPr>
        <w:pStyle w:val="Brdtextmedindrag"/>
      </w:pPr>
    </w:p>
    <w:p w14:paraId="43186B97" w14:textId="31ECC322" w:rsidR="009F6183" w:rsidRDefault="009F6183" w:rsidP="009C61A6">
      <w:pPr>
        <w:pStyle w:val="Brdtextmedindrag"/>
      </w:pPr>
    </w:p>
    <w:p w14:paraId="032950F6" w14:textId="77777777" w:rsidR="009F6183" w:rsidRDefault="009F6183" w:rsidP="009C61A6">
      <w:pPr>
        <w:pStyle w:val="Brdtextmedindrag"/>
        <w:sectPr w:rsidR="009F6183" w:rsidSect="002734C2">
          <w:headerReference w:type="first" r:id="rId39"/>
          <w:footnotePr>
            <w:numRestart w:val="eachSect"/>
          </w:footnotePr>
          <w:pgSz w:w="9356" w:h="13721" w:code="9"/>
          <w:pgMar w:top="794" w:right="2438" w:bottom="1191" w:left="1021" w:header="0" w:footer="709" w:gutter="0"/>
          <w:cols w:space="708"/>
          <w:titlePg/>
          <w:docGrid w:linePitch="360"/>
        </w:sectPr>
      </w:pPr>
    </w:p>
    <w:p w14:paraId="2B89849D" w14:textId="77777777" w:rsidR="009F6183" w:rsidRDefault="009F6183" w:rsidP="00877AFB">
      <w:pPr>
        <w:pStyle w:val="Rubrik2"/>
        <w:spacing w:before="0"/>
      </w:pPr>
      <w:bookmarkStart w:id="302" w:name="_Toc11153003"/>
      <w:bookmarkStart w:id="303" w:name="_Toc11166860"/>
      <w:bookmarkStart w:id="304" w:name="_Toc11167396"/>
      <w:bookmarkStart w:id="305" w:name="_Toc11168833"/>
      <w:bookmarkStart w:id="306" w:name="_Toc11845786"/>
      <w:bookmarkStart w:id="307" w:name="_Toc12611585"/>
      <w:bookmarkStart w:id="308" w:name="_Toc12624852"/>
      <w:bookmarkStart w:id="309" w:name="_Toc12627341"/>
      <w:bookmarkStart w:id="310" w:name="_Toc12630231"/>
      <w:bookmarkStart w:id="311" w:name="_Toc12632726"/>
      <w:bookmarkStart w:id="312" w:name="_Toc17902798"/>
      <w:r>
        <w:lastRenderedPageBreak/>
        <w:t xml:space="preserve">Förslag </w:t>
      </w:r>
      <w:r w:rsidRPr="00877AFB">
        <w:t>till</w:t>
      </w:r>
      <w:r>
        <w:t xml:space="preserve"> lag om ändring i försäkringsrörelselagen (2010:2043)</w:t>
      </w:r>
      <w:bookmarkEnd w:id="302"/>
      <w:bookmarkEnd w:id="303"/>
      <w:bookmarkEnd w:id="304"/>
      <w:bookmarkEnd w:id="305"/>
      <w:bookmarkEnd w:id="306"/>
      <w:bookmarkEnd w:id="307"/>
      <w:bookmarkEnd w:id="308"/>
      <w:bookmarkEnd w:id="309"/>
      <w:bookmarkEnd w:id="310"/>
      <w:bookmarkEnd w:id="311"/>
      <w:bookmarkEnd w:id="312"/>
    </w:p>
    <w:p w14:paraId="55B134A7" w14:textId="77777777" w:rsidR="009F6183" w:rsidRDefault="009F6183" w:rsidP="009F6183">
      <w:pPr>
        <w:pStyle w:val="Brdtext"/>
      </w:pPr>
      <w:r>
        <w:t>Härigenom föreskrivs</w:t>
      </w:r>
      <w:r>
        <w:rPr>
          <w:rStyle w:val="Fotnotsreferens"/>
        </w:rPr>
        <w:footnoteReference w:id="49"/>
      </w:r>
      <w:r>
        <w:t xml:space="preserve"> i fråga om försäkringsrörelselagen (2010:2043)</w:t>
      </w:r>
    </w:p>
    <w:p w14:paraId="0A3DDEA9" w14:textId="77777777" w:rsidR="009F6183" w:rsidRDefault="009F6183" w:rsidP="0008096A">
      <w:pPr>
        <w:pStyle w:val="Brdtextmedindrag"/>
      </w:pPr>
      <w:r w:rsidRPr="00410381">
        <w:rPr>
          <w:i/>
        </w:rPr>
        <w:t>dels</w:t>
      </w:r>
      <w:r>
        <w:t> att 1 kap. 9 och 12 §§, 2 kap. 1 och 2 §§, 11 kap. 45 §, 12 kap. 74, 75, 88 och 89 §§, 13 kap. 27 §, 14 kap. 1, 2 och 13 §§, 15 kap. 14 §, 18 kap. 12 § och 21 kap. 1 och 2 §§ ska ha följande lydelse,</w:t>
      </w:r>
    </w:p>
    <w:p w14:paraId="0293B3C5" w14:textId="77777777" w:rsidR="009F6183" w:rsidRDefault="009F6183" w:rsidP="009F6183">
      <w:pPr>
        <w:pStyle w:val="Brdtextmedindrag"/>
      </w:pPr>
      <w:r>
        <w:rPr>
          <w:i/>
        </w:rPr>
        <w:t>dels </w:t>
      </w:r>
      <w:r>
        <w:t>att</w:t>
      </w:r>
      <w:r w:rsidRPr="006A7DAA">
        <w:t xml:space="preserve"> pu</w:t>
      </w:r>
      <w:r>
        <w:t>nkt</w:t>
      </w:r>
      <w:r w:rsidRPr="006A7DAA">
        <w:t xml:space="preserve"> 2 i ikraftträdande</w:t>
      </w:r>
      <w:r>
        <w:t>-</w:t>
      </w:r>
      <w:r w:rsidRPr="006A7DAA">
        <w:t xml:space="preserve"> och övergångsbestämmelserna till lagen (2015:700) om ändring i den lagen</w:t>
      </w:r>
      <w:r>
        <w:t xml:space="preserve"> ska ha följande lydelse,</w:t>
      </w:r>
    </w:p>
    <w:p w14:paraId="77642CC8" w14:textId="77777777" w:rsidR="009F6183" w:rsidRDefault="009F6183" w:rsidP="009F6183">
      <w:pPr>
        <w:pStyle w:val="Brdtextmedindrag"/>
      </w:pPr>
      <w:r w:rsidRPr="00410381">
        <w:rPr>
          <w:i/>
        </w:rPr>
        <w:t>dels</w:t>
      </w:r>
      <w:r>
        <w:t> att det ska införas en ny paragraf, 2 kap. 4 a §, och närmast före 2 kap. 4 a § en ny rubrik av följande lydelse.</w:t>
      </w:r>
    </w:p>
    <w:p w14:paraId="5916F8E8" w14:textId="77777777" w:rsidR="009F6183" w:rsidRDefault="009F6183" w:rsidP="009F618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F6183" w14:paraId="14C9CB48" w14:textId="77777777" w:rsidTr="009F5EEF">
        <w:tc>
          <w:tcPr>
            <w:tcW w:w="2500" w:type="pct"/>
            <w:shd w:val="clear" w:color="auto" w:fill="auto"/>
            <w:tcMar>
              <w:left w:w="0" w:type="dxa"/>
            </w:tcMar>
          </w:tcPr>
          <w:p w14:paraId="6157BD9D" w14:textId="77777777" w:rsidR="009F6183" w:rsidRPr="005B0E77" w:rsidRDefault="009F6183" w:rsidP="009F5EEF">
            <w:pPr>
              <w:pStyle w:val="Brdtext"/>
              <w:rPr>
                <w:i/>
              </w:rPr>
            </w:pPr>
            <w:r w:rsidRPr="005B0E77">
              <w:rPr>
                <w:i/>
              </w:rPr>
              <w:t>Nuvarande lydelse</w:t>
            </w:r>
          </w:p>
        </w:tc>
        <w:tc>
          <w:tcPr>
            <w:tcW w:w="2500" w:type="pct"/>
            <w:shd w:val="clear" w:color="auto" w:fill="auto"/>
            <w:tcMar>
              <w:right w:w="0" w:type="dxa"/>
            </w:tcMar>
          </w:tcPr>
          <w:p w14:paraId="7E1207FF" w14:textId="77777777" w:rsidR="009F6183" w:rsidRPr="005B0E77" w:rsidRDefault="009F6183" w:rsidP="009F5EEF">
            <w:pPr>
              <w:pStyle w:val="Brdtext"/>
              <w:rPr>
                <w:i/>
              </w:rPr>
            </w:pPr>
            <w:r w:rsidRPr="005B0E77">
              <w:rPr>
                <w:i/>
              </w:rPr>
              <w:t>Föreslagen lydelse</w:t>
            </w:r>
          </w:p>
        </w:tc>
      </w:tr>
    </w:tbl>
    <w:p w14:paraId="1C88568F" w14:textId="77777777" w:rsidR="009F6183" w:rsidRDefault="009F6183" w:rsidP="009F6183">
      <w:pPr>
        <w:pStyle w:val="Brdtext"/>
        <w:spacing w:before="230"/>
        <w:jc w:val="center"/>
        <w:rPr>
          <w:b/>
        </w:rPr>
      </w:pPr>
      <w:r>
        <w:rPr>
          <w:b/>
        </w:rPr>
        <w:t>1 kap.</w:t>
      </w:r>
    </w:p>
    <w:p w14:paraId="356D77C7" w14:textId="77777777" w:rsidR="009F6183" w:rsidRDefault="009F6183" w:rsidP="009F6183">
      <w:pPr>
        <w:pStyle w:val="Brdtext"/>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469612A1" w14:textId="77777777" w:rsidTr="009F5EEF">
        <w:tc>
          <w:tcPr>
            <w:tcW w:w="2500" w:type="pct"/>
            <w:shd w:val="clear" w:color="auto" w:fill="auto"/>
            <w:tcMar>
              <w:left w:w="0" w:type="dxa"/>
            </w:tcMar>
          </w:tcPr>
          <w:p w14:paraId="4398E03D" w14:textId="77777777" w:rsidR="009F6183" w:rsidRDefault="009F6183" w:rsidP="009F5EEF">
            <w:pPr>
              <w:pStyle w:val="Brdtextmedindrag"/>
            </w:pPr>
            <w:r>
              <w:t>Med återförsäkring avses verk</w:t>
            </w:r>
            <w:r>
              <w:softHyphen/>
              <w:t>samhet som består i att överta risker som överlåts av ett försäkrings</w:t>
            </w:r>
            <w:r>
              <w:softHyphen/>
              <w:t xml:space="preserve">företag </w:t>
            </w:r>
            <w:r w:rsidRPr="006510E3">
              <w:rPr>
                <w:i/>
              </w:rPr>
              <w:t>eller av</w:t>
            </w:r>
            <w:r>
              <w:t xml:space="preserve"> en utländsk försäkrings</w:t>
            </w:r>
            <w:r>
              <w:softHyphen/>
              <w:t>givare.</w:t>
            </w:r>
          </w:p>
        </w:tc>
        <w:tc>
          <w:tcPr>
            <w:tcW w:w="2500" w:type="pct"/>
            <w:shd w:val="clear" w:color="auto" w:fill="auto"/>
            <w:tcMar>
              <w:right w:w="0" w:type="dxa"/>
            </w:tcMar>
          </w:tcPr>
          <w:p w14:paraId="5ADF60EC" w14:textId="2C0C1084" w:rsidR="009F6183" w:rsidRDefault="009F6183" w:rsidP="009F5EEF">
            <w:pPr>
              <w:pStyle w:val="Brdtextmedindrag"/>
            </w:pPr>
            <w:r>
              <w:t>Med återförsäkring avses verk</w:t>
            </w:r>
            <w:r>
              <w:softHyphen/>
              <w:t>samhet som består i att överta risker som överlåts av ett försäkrings</w:t>
            </w:r>
            <w:r>
              <w:softHyphen/>
              <w:t>företag</w:t>
            </w:r>
            <w:r>
              <w:rPr>
                <w:i/>
              </w:rPr>
              <w:t>,</w:t>
            </w:r>
            <w:r>
              <w:t xml:space="preserve"> en utländsk försäkrings</w:t>
            </w:r>
            <w:r>
              <w:softHyphen/>
              <w:t xml:space="preserve">givare </w:t>
            </w:r>
            <w:r>
              <w:rPr>
                <w:i/>
              </w:rPr>
              <w:t>eller ett tjänste</w:t>
            </w:r>
            <w:r>
              <w:rPr>
                <w:i/>
              </w:rPr>
              <w:softHyphen/>
              <w:t>pensions</w:t>
            </w:r>
            <w:r w:rsidR="00E70453">
              <w:rPr>
                <w:i/>
              </w:rPr>
              <w:softHyphen/>
            </w:r>
            <w:r>
              <w:rPr>
                <w:i/>
              </w:rPr>
              <w:t>företag</w:t>
            </w:r>
            <w:r w:rsidRPr="00CA628A">
              <w:t>.</w:t>
            </w:r>
          </w:p>
        </w:tc>
      </w:tr>
    </w:tbl>
    <w:p w14:paraId="06557C9D" w14:textId="77777777" w:rsidR="009F6183" w:rsidRDefault="009F6183" w:rsidP="009F6183">
      <w:pPr>
        <w:pStyle w:val="Brdtext"/>
        <w:spacing w:before="230"/>
        <w:jc w:val="center"/>
      </w:pPr>
      <w:r w:rsidRPr="007C0FA3">
        <w:t>12 §</w:t>
      </w:r>
      <w:r>
        <w:rPr>
          <w:rStyle w:val="Fotnotsreferens"/>
        </w:rPr>
        <w:footnoteReference w:id="50"/>
      </w:r>
    </w:p>
    <w:p w14:paraId="189A4983" w14:textId="77777777" w:rsidR="009F6183" w:rsidRDefault="009F6183" w:rsidP="009F6183">
      <w:pPr>
        <w:pStyle w:val="Brdtextmedindrag"/>
      </w:pPr>
      <w:r w:rsidRPr="00E57DF8">
        <w:t xml:space="preserve">I denna lag betyder </w:t>
      </w:r>
    </w:p>
    <w:p w14:paraId="7202DC16" w14:textId="77777777" w:rsidR="009F6183" w:rsidRDefault="009F6183" w:rsidP="009F6183">
      <w:pPr>
        <w:pStyle w:val="Brdtextmedindrag"/>
      </w:pPr>
      <w:r w:rsidRPr="007C0FA3">
        <w:t>1</w:t>
      </w:r>
      <w:r>
        <w:t>. </w:t>
      </w:r>
      <w:r w:rsidRPr="00E57DF8">
        <w:rPr>
          <w:i/>
        </w:rPr>
        <w:t>behörig myndighet</w:t>
      </w:r>
      <w:r w:rsidRPr="00E57DF8">
        <w:t>: en utländsk myndighet som har behörighet att utöva tillsyn över</w:t>
      </w:r>
      <w:r w:rsidRPr="007C0FA3">
        <w:t xml:space="preserve"> en utländsk försäkringsgivare,</w:t>
      </w:r>
    </w:p>
    <w:p w14:paraId="72C22C5A" w14:textId="0058B9E4" w:rsidR="009F6183" w:rsidRDefault="009F6183" w:rsidP="009F6183">
      <w:pPr>
        <w:pStyle w:val="Brdtextmedindrag"/>
      </w:pPr>
      <w:r w:rsidRPr="00E57DF8">
        <w:t>2.</w:t>
      </w:r>
      <w:r>
        <w:t> </w:t>
      </w:r>
      <w:r w:rsidRPr="00E57DF8">
        <w:rPr>
          <w:i/>
        </w:rPr>
        <w:t>blandat finansiellt holdingföretag</w:t>
      </w:r>
      <w:r w:rsidRPr="00E57DF8">
        <w:t>: ett sådant företag som avses i 1</w:t>
      </w:r>
      <w:r>
        <w:t> </w:t>
      </w:r>
      <w:r w:rsidRPr="00E57DF8">
        <w:t>kap. 3</w:t>
      </w:r>
      <w:r>
        <w:t> </w:t>
      </w:r>
      <w:r w:rsidRPr="00E57DF8">
        <w:t>§</w:t>
      </w:r>
      <w:r>
        <w:t> </w:t>
      </w:r>
      <w:r w:rsidRPr="00E57DF8">
        <w:t>4 lagen (2006:531) om särskild tillsy</w:t>
      </w:r>
      <w:r w:rsidRPr="007C0FA3">
        <w:t>n över finansiella konglo</w:t>
      </w:r>
      <w:r w:rsidR="00E70453">
        <w:softHyphen/>
      </w:r>
      <w:r w:rsidRPr="007C0FA3">
        <w:t>merat,</w:t>
      </w:r>
    </w:p>
    <w:p w14:paraId="1E2C7C59" w14:textId="77777777" w:rsidR="009F6183" w:rsidRDefault="009F6183" w:rsidP="009F6183">
      <w:pPr>
        <w:pStyle w:val="Brdtextmedindrag"/>
      </w:pPr>
      <w:r w:rsidRPr="00E57DF8">
        <w:t>3.</w:t>
      </w:r>
      <w:r>
        <w:t> </w:t>
      </w:r>
      <w:r w:rsidRPr="00E57DF8">
        <w:rPr>
          <w:i/>
        </w:rPr>
        <w:t>EES</w:t>
      </w:r>
      <w:r w:rsidRPr="00E57DF8">
        <w:t>: Europeis</w:t>
      </w:r>
      <w:r w:rsidRPr="007C0FA3">
        <w:t>ka ekonomiska samarbetsområdet,</w:t>
      </w:r>
    </w:p>
    <w:p w14:paraId="2BAB1B5B" w14:textId="77777777" w:rsidR="009F6183" w:rsidRDefault="009F6183" w:rsidP="009F6183">
      <w:pPr>
        <w:pStyle w:val="Brdtextmedindrag"/>
      </w:pPr>
      <w:r w:rsidRPr="00E57DF8">
        <w:t>4.</w:t>
      </w:r>
      <w:r>
        <w:t> </w:t>
      </w:r>
      <w:r w:rsidRPr="00E57DF8">
        <w:rPr>
          <w:i/>
        </w:rPr>
        <w:t>EES-försäkringsgivare</w:t>
      </w:r>
      <w:r w:rsidRPr="00E57DF8">
        <w:t>: en utländsk försäkringsgivare vars hemland hör till EES och som omf</w:t>
      </w:r>
      <w:r w:rsidRPr="007C0FA3">
        <w:t>attas av Solvens II-direktivet,</w:t>
      </w:r>
    </w:p>
    <w:p w14:paraId="5E452E4D" w14:textId="77777777" w:rsidR="009F6183" w:rsidRDefault="009F6183" w:rsidP="009F6183">
      <w:pPr>
        <w:pStyle w:val="Brdtextmedindrag"/>
      </w:pPr>
      <w:r w:rsidRPr="00E57DF8">
        <w:t>5.</w:t>
      </w:r>
      <w:r>
        <w:t> </w:t>
      </w:r>
      <w:r w:rsidRPr="00E57DF8">
        <w:rPr>
          <w:i/>
        </w:rPr>
        <w:t>externt kreditvärderingsinstitut</w:t>
      </w:r>
      <w:r w:rsidRPr="00E57DF8">
        <w:t>: ett kreditvärderingsinstitut som har fått tillstånd eller blivit certifierat enligt Europaparlamentets och rådets förordning (EG) nr 1060/2009 av den 16</w:t>
      </w:r>
      <w:r>
        <w:t> </w:t>
      </w:r>
      <w:r w:rsidRPr="00E57DF8">
        <w:t>september 2009 om kredit</w:t>
      </w:r>
      <w:r>
        <w:softHyphen/>
      </w:r>
      <w:r w:rsidRPr="00E57DF8">
        <w:t>värderingsinstitut eller en centralbank som utfärdar kreditvärderingar som int</w:t>
      </w:r>
      <w:r w:rsidRPr="007C0FA3">
        <w:t>e omfattas av den förordningen,</w:t>
      </w:r>
    </w:p>
    <w:p w14:paraId="1F0E1B50" w14:textId="77777777" w:rsidR="009F6183" w:rsidRDefault="009F6183" w:rsidP="009F6183">
      <w:pPr>
        <w:pStyle w:val="Brdtextmedindrag"/>
      </w:pPr>
      <w:r w:rsidRPr="00E57DF8">
        <w:t>6.</w:t>
      </w:r>
      <w:r>
        <w:t> </w:t>
      </w:r>
      <w:r w:rsidRPr="00E57DF8">
        <w:rPr>
          <w:i/>
        </w:rPr>
        <w:t>försäkringsholdingföretag</w:t>
      </w:r>
      <w:r w:rsidRPr="00E57DF8">
        <w:t>: ett moderföretag som inte är ett försäkringsföretag, en EES-försäkringsgivare, ett försäkringsföretag från tredjeland eller ett blandat finansiellt holdingföretag och vars huvud</w:t>
      </w:r>
      <w:r>
        <w:softHyphen/>
      </w:r>
      <w:r w:rsidRPr="00E57DF8">
        <w:t>sakliga verksamhet är att förvärva och förvalta andelar i dotterföretag som uteslutande eller huvudsakligen är försäkringsföretag, EES-försäkrings</w:t>
      </w:r>
      <w:r>
        <w:softHyphen/>
      </w:r>
      <w:r w:rsidRPr="00E57DF8">
        <w:t>givare eller försäkrings</w:t>
      </w:r>
      <w:r w:rsidRPr="007C0FA3">
        <w:t>givare från tredjeland,</w:t>
      </w:r>
    </w:p>
    <w:p w14:paraId="7B3A8FA5" w14:textId="77777777" w:rsidR="009F6183" w:rsidRDefault="009F6183" w:rsidP="009F6183">
      <w:pPr>
        <w:pStyle w:val="Brdtextmedindrag"/>
      </w:pPr>
      <w:r w:rsidRPr="00E57DF8">
        <w:lastRenderedPageBreak/>
        <w:t>7.</w:t>
      </w:r>
      <w:r>
        <w:t> </w:t>
      </w:r>
      <w:r w:rsidRPr="00E57DF8">
        <w:rPr>
          <w:i/>
        </w:rPr>
        <w:t>försäkringsholdingföretag med blandad verksamhet</w:t>
      </w:r>
      <w:r w:rsidRPr="00E57DF8">
        <w:t>: ett moderföretag som inte är ett försäkringsföretag, en EES-försäkringsgivare, en försäkringsgivare från tredjeland, ett blandat finansiellt holdingföretag eller ett försäkringsholdingföretag och som har minst ett dotterför</w:t>
      </w:r>
      <w:r w:rsidRPr="007C0FA3">
        <w:t>etag som är försäkringsföretag,</w:t>
      </w:r>
    </w:p>
    <w:p w14:paraId="10A5A701" w14:textId="77777777" w:rsidR="009F6183" w:rsidRDefault="009F6183" w:rsidP="009F6183">
      <w:pPr>
        <w:pStyle w:val="Brdtextmedindrag"/>
      </w:pPr>
      <w:r w:rsidRPr="00E57DF8">
        <w:t>8.</w:t>
      </w:r>
      <w:r>
        <w:t> </w:t>
      </w:r>
      <w:r w:rsidRPr="00E57DF8">
        <w:rPr>
          <w:i/>
        </w:rPr>
        <w:t>försäkringsgivare från tredje land</w:t>
      </w:r>
      <w:r w:rsidRPr="00E57DF8">
        <w:t>: en utländsk försäkringsgivare vars hemland inte hör till EES och som skulle omfattas av Solvens II-direktivet om dess hemland hörde till EES,</w:t>
      </w:r>
    </w:p>
    <w:p w14:paraId="3E0480CB" w14:textId="77777777" w:rsidR="009F6183" w:rsidRDefault="009F6183" w:rsidP="009F6183">
      <w:pPr>
        <w:pStyle w:val="Brdtextmedindrag"/>
      </w:pPr>
      <w:r w:rsidRPr="00E57DF8">
        <w:t>9.</w:t>
      </w:r>
      <w:r>
        <w:t> </w:t>
      </w:r>
      <w:r w:rsidRPr="00E57DF8">
        <w:rPr>
          <w:i/>
        </w:rPr>
        <w:t>grupptillsynsmyndighet</w:t>
      </w:r>
      <w:r w:rsidRPr="00E57DF8">
        <w:t>: den myndighet som enligt 19</w:t>
      </w:r>
      <w:r>
        <w:t> </w:t>
      </w:r>
      <w:r w:rsidRPr="00E57DF8">
        <w:t>kap. 6</w:t>
      </w:r>
      <w:r>
        <w:t> </w:t>
      </w:r>
      <w:r w:rsidRPr="007C0FA3">
        <w:t>§ ansvarar för grupptillsynen,</w:t>
      </w:r>
    </w:p>
    <w:p w14:paraId="4DCDC4C3" w14:textId="77777777" w:rsidR="009F6183" w:rsidRDefault="009F6183" w:rsidP="009F6183">
      <w:pPr>
        <w:pStyle w:val="Brdtextmedindrag"/>
      </w:pPr>
      <w:r w:rsidRPr="00E57DF8">
        <w:t>10.</w:t>
      </w:r>
      <w:r>
        <w:t> </w:t>
      </w:r>
      <w:r w:rsidRPr="00E57DF8">
        <w:rPr>
          <w:i/>
        </w:rPr>
        <w:t>Solvens II-direktivet</w:t>
      </w:r>
      <w:r w:rsidRPr="00E57DF8">
        <w:t>: Europaparlamentets och rådets direktiv 2009/138/EG av den 25</w:t>
      </w:r>
      <w:r>
        <w:t> </w:t>
      </w:r>
      <w:r w:rsidRPr="00E57DF8">
        <w:t xml:space="preserve">november 2009 om upptagande och utövande av försäkrings- och återförsäkringsverksamhet (Solvens II), i lydelsen enligt Europaparlamentets </w:t>
      </w:r>
      <w:r w:rsidRPr="007C0FA3">
        <w:t>och rådets direktiv 2014/51/EU,</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5BE9D54C" w14:textId="77777777" w:rsidTr="009F5EEF">
        <w:tc>
          <w:tcPr>
            <w:tcW w:w="2500" w:type="pct"/>
            <w:shd w:val="clear" w:color="auto" w:fill="auto"/>
            <w:tcMar>
              <w:left w:w="0" w:type="dxa"/>
            </w:tcMar>
          </w:tcPr>
          <w:p w14:paraId="6A023E96" w14:textId="77777777" w:rsidR="009F6183" w:rsidRDefault="009F6183" w:rsidP="009F5EEF">
            <w:pPr>
              <w:pStyle w:val="Brdtextmedindrag"/>
            </w:pPr>
            <w:r w:rsidRPr="00CF31B7">
              <w:t>11.</w:t>
            </w:r>
            <w:r>
              <w:t> </w:t>
            </w:r>
            <w:r w:rsidRPr="00E57DF8">
              <w:rPr>
                <w:i/>
                <w:u w:val="single"/>
              </w:rPr>
              <w:t>specialföretag</w:t>
            </w:r>
            <w:r w:rsidRPr="00CF31B7">
              <w:t>: ett aktiebolag eller en ekonomisk förening som, utan att vara ett försäkringsföretag eller en utländsk försäkringsgivare, övertar försäkringsrisker från ett försäkringsföretag eller en EES-försäkringsgivare och som till fullo finansierar sin exponering för riskerna genom inkomster från emissioner av skuldebrev eller någon annan liknande form av finansiering, för vilken rätten till återbetalning är underordnad företagens skyldigheter enlig</w:t>
            </w:r>
            <w:r w:rsidRPr="007C0FA3">
              <w:t>t avtal om riskövertagande,</w:t>
            </w:r>
            <w:r w:rsidRPr="00E57DF8">
              <w:rPr>
                <w:i/>
              </w:rPr>
              <w:t xml:space="preserve"> och</w:t>
            </w:r>
          </w:p>
        </w:tc>
        <w:tc>
          <w:tcPr>
            <w:tcW w:w="2500" w:type="pct"/>
            <w:shd w:val="clear" w:color="auto" w:fill="auto"/>
            <w:tcMar>
              <w:right w:w="0" w:type="dxa"/>
            </w:tcMar>
          </w:tcPr>
          <w:p w14:paraId="7327E0D9" w14:textId="77777777" w:rsidR="009F6183" w:rsidRDefault="009F6183" w:rsidP="009F5EEF">
            <w:pPr>
              <w:pStyle w:val="Brdtextmedindrag"/>
            </w:pPr>
            <w:r w:rsidRPr="00CF31B7">
              <w:t>11.</w:t>
            </w:r>
            <w:r>
              <w:t> </w:t>
            </w:r>
            <w:r w:rsidRPr="00CF31B7">
              <w:rPr>
                <w:i/>
                <w:u w:val="single"/>
              </w:rPr>
              <w:t>specialföretag</w:t>
            </w:r>
            <w:r w:rsidRPr="00CF31B7">
              <w:t>: ett aktiebolag eller en ekonomisk förening som, utan att vara ett försäkringsföretag eller en utländsk försäkringsgivare, övertar försäkringsrisker från ett försäkringsföretag eller en EES-försäkringsgivare och som till fullo finansierar sin exponering för riskerna genom inkomster från emissioner av skuldebrev eller någon annan liknande form av finansiering, för vilken rätten till återbetalning är underordnad företagens skyldigheter enlig</w:t>
            </w:r>
            <w:r>
              <w:t>t avtal om riskövertagande,</w:t>
            </w:r>
          </w:p>
        </w:tc>
      </w:tr>
      <w:tr w:rsidR="009F6183" w14:paraId="48C55C16" w14:textId="77777777" w:rsidTr="009F5EEF">
        <w:tc>
          <w:tcPr>
            <w:tcW w:w="2500" w:type="pct"/>
            <w:shd w:val="clear" w:color="auto" w:fill="auto"/>
            <w:tcMar>
              <w:left w:w="0" w:type="dxa"/>
            </w:tcMar>
          </w:tcPr>
          <w:p w14:paraId="34A8B72D" w14:textId="50FDA35F" w:rsidR="009F6183" w:rsidRPr="00CF31B7" w:rsidRDefault="009F6183" w:rsidP="009F5EEF">
            <w:pPr>
              <w:pStyle w:val="Brdtextmedindrag"/>
            </w:pPr>
            <w:r w:rsidRPr="00CF31B7">
              <w:t>12.</w:t>
            </w:r>
            <w:r>
              <w:t> </w:t>
            </w:r>
            <w:r w:rsidRPr="00E57DF8">
              <w:rPr>
                <w:i/>
                <w:u w:val="single"/>
              </w:rPr>
              <w:t>tillsynskollegium</w:t>
            </w:r>
            <w:r w:rsidRPr="00CF31B7">
              <w:t>: en perma</w:t>
            </w:r>
            <w:r>
              <w:softHyphen/>
            </w:r>
            <w:r w:rsidRPr="00CF31B7">
              <w:t>nent men flexibel struktur för samarbete, samordning och bes</w:t>
            </w:r>
            <w:r w:rsidR="002C1A16">
              <w:softHyphen/>
            </w:r>
            <w:r w:rsidRPr="00CF31B7">
              <w:t>lutsfattande mellan Finans</w:t>
            </w:r>
            <w:r>
              <w:softHyphen/>
            </w:r>
            <w:r w:rsidRPr="00CF31B7">
              <w:t>inspektionen och en eller flera behöriga myndigheter eller mellan flera behöriga myndigheter vid tillsynen över en grupp enligt 19</w:t>
            </w:r>
            <w:r>
              <w:t> </w:t>
            </w:r>
            <w:r w:rsidRPr="00CF31B7">
              <w:t>kap</w:t>
            </w:r>
            <w:r w:rsidRPr="00F03FBB">
              <w:t>.</w:t>
            </w:r>
          </w:p>
        </w:tc>
        <w:tc>
          <w:tcPr>
            <w:tcW w:w="2500" w:type="pct"/>
            <w:shd w:val="clear" w:color="auto" w:fill="auto"/>
            <w:tcMar>
              <w:right w:w="0" w:type="dxa"/>
            </w:tcMar>
          </w:tcPr>
          <w:p w14:paraId="478808C6" w14:textId="26381801" w:rsidR="009F6183" w:rsidRPr="00CF31B7" w:rsidRDefault="009F6183" w:rsidP="009F5EEF">
            <w:pPr>
              <w:pStyle w:val="Brdtextmedindrag"/>
            </w:pPr>
            <w:r w:rsidRPr="00CF31B7">
              <w:t>12.</w:t>
            </w:r>
            <w:r>
              <w:t> </w:t>
            </w:r>
            <w:r w:rsidRPr="00CF31B7">
              <w:rPr>
                <w:i/>
                <w:u w:val="single"/>
              </w:rPr>
              <w:t>tillsynskollegium</w:t>
            </w:r>
            <w:r w:rsidRPr="00CF31B7">
              <w:t>: en perma</w:t>
            </w:r>
            <w:r>
              <w:softHyphen/>
            </w:r>
            <w:r w:rsidRPr="00CF31B7">
              <w:t>nent men flexibel struktur för samarbete, samordning och bes</w:t>
            </w:r>
            <w:r w:rsidR="002C1A16">
              <w:softHyphen/>
            </w:r>
            <w:r w:rsidRPr="00CF31B7">
              <w:t>lutsfattande mellan Finans</w:t>
            </w:r>
            <w:r>
              <w:softHyphen/>
            </w:r>
            <w:r w:rsidRPr="00CF31B7">
              <w:t>inspektionen och en eller flera behöriga myndigheter eller mellan flera behöriga myndigheter vid tillsynen över en grupp enligt 19</w:t>
            </w:r>
            <w:r>
              <w:t> </w:t>
            </w:r>
            <w:r w:rsidRPr="00CF31B7">
              <w:t>kap</w:t>
            </w:r>
            <w:r>
              <w:t>.</w:t>
            </w:r>
            <w:r>
              <w:rPr>
                <w:i/>
              </w:rPr>
              <w:t>, och</w:t>
            </w:r>
          </w:p>
        </w:tc>
      </w:tr>
      <w:tr w:rsidR="009F6183" w14:paraId="2ACF5899" w14:textId="77777777" w:rsidTr="009F5EEF">
        <w:tc>
          <w:tcPr>
            <w:tcW w:w="2500" w:type="pct"/>
            <w:shd w:val="clear" w:color="auto" w:fill="auto"/>
            <w:tcMar>
              <w:left w:w="0" w:type="dxa"/>
            </w:tcMar>
          </w:tcPr>
          <w:p w14:paraId="566A8EC2" w14:textId="77777777" w:rsidR="009F6183" w:rsidRPr="00CF31B7" w:rsidRDefault="009F6183" w:rsidP="009F5EEF">
            <w:pPr>
              <w:pStyle w:val="Brdtextmedindrag"/>
            </w:pPr>
          </w:p>
        </w:tc>
        <w:tc>
          <w:tcPr>
            <w:tcW w:w="2500" w:type="pct"/>
            <w:shd w:val="clear" w:color="auto" w:fill="auto"/>
            <w:tcMar>
              <w:right w:w="0" w:type="dxa"/>
            </w:tcMar>
          </w:tcPr>
          <w:p w14:paraId="50F38F5A" w14:textId="77777777" w:rsidR="009F6183" w:rsidRPr="00E57DF8" w:rsidRDefault="009F6183" w:rsidP="009F5EEF">
            <w:pPr>
              <w:pStyle w:val="Brdtextmedindrag"/>
              <w:rPr>
                <w:i/>
              </w:rPr>
            </w:pPr>
            <w:r w:rsidRPr="00E57DF8">
              <w:rPr>
                <w:i/>
              </w:rPr>
              <w:t>13.</w:t>
            </w:r>
            <w:r>
              <w:rPr>
                <w:i/>
              </w:rPr>
              <w:t> </w:t>
            </w:r>
            <w:r w:rsidRPr="00E57DF8">
              <w:rPr>
                <w:i/>
                <w:u w:val="single"/>
              </w:rPr>
              <w:t>tjänstepensionsföretag</w:t>
            </w:r>
            <w:r w:rsidRPr="00E57DF8">
              <w:rPr>
                <w:i/>
              </w:rPr>
              <w:t>: ett</w:t>
            </w:r>
            <w:r>
              <w:rPr>
                <w:i/>
              </w:rPr>
              <w:t xml:space="preserve"> </w:t>
            </w:r>
            <w:r w:rsidRPr="00E57DF8">
              <w:rPr>
                <w:i/>
              </w:rPr>
              <w:t xml:space="preserve">företag </w:t>
            </w:r>
            <w:r>
              <w:rPr>
                <w:i/>
              </w:rPr>
              <w:t>s</w:t>
            </w:r>
            <w:r w:rsidRPr="008B5013">
              <w:rPr>
                <w:i/>
              </w:rPr>
              <w:t xml:space="preserve">om har tillstånd att driva </w:t>
            </w:r>
            <w:r>
              <w:rPr>
                <w:i/>
              </w:rPr>
              <w:t>tjänstepensionsverksamhet</w:t>
            </w:r>
            <w:r w:rsidRPr="008B5013">
              <w:rPr>
                <w:i/>
              </w:rPr>
              <w:t xml:space="preserve"> enligt lagen (2019:000) om </w:t>
            </w:r>
            <w:r>
              <w:rPr>
                <w:i/>
              </w:rPr>
              <w:t>tjänste</w:t>
            </w:r>
            <w:r>
              <w:rPr>
                <w:i/>
              </w:rPr>
              <w:softHyphen/>
              <w:t>pensionsföretag</w:t>
            </w:r>
            <w:r w:rsidRPr="00E57DF8">
              <w:rPr>
                <w:i/>
              </w:rPr>
              <w:t>.</w:t>
            </w:r>
          </w:p>
        </w:tc>
      </w:tr>
    </w:tbl>
    <w:p w14:paraId="6F86A472" w14:textId="77777777" w:rsidR="009F6183" w:rsidRDefault="009F6183" w:rsidP="009F6183">
      <w:pPr>
        <w:pStyle w:val="Brdtext"/>
        <w:spacing w:before="230"/>
        <w:jc w:val="center"/>
        <w:rPr>
          <w:b/>
        </w:rPr>
      </w:pPr>
      <w:r>
        <w:rPr>
          <w:b/>
        </w:rPr>
        <w:t>2 kap.</w:t>
      </w:r>
    </w:p>
    <w:p w14:paraId="1B5F9277" w14:textId="77777777" w:rsidR="009F6183" w:rsidRDefault="009F6183" w:rsidP="009F6183">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323900D0" w14:textId="77777777" w:rsidTr="009F5EEF">
        <w:tc>
          <w:tcPr>
            <w:tcW w:w="2500" w:type="pct"/>
            <w:shd w:val="clear" w:color="auto" w:fill="auto"/>
            <w:tcMar>
              <w:left w:w="0" w:type="dxa"/>
            </w:tcMar>
          </w:tcPr>
          <w:p w14:paraId="3C82AC2F" w14:textId="1B92EA51" w:rsidR="009F6183" w:rsidRDefault="009F6183" w:rsidP="009F5EEF">
            <w:pPr>
              <w:pStyle w:val="Brdtextmedindrag"/>
            </w:pPr>
            <w:r>
              <w:t xml:space="preserve">Försäkringsrörelse får drivas bara efter tillstånd. Tillstånd får ges ett aktiebolag, ett ömsesidigt försäkringsbolag </w:t>
            </w:r>
            <w:r w:rsidRPr="00410381">
              <w:rPr>
                <w:i/>
              </w:rPr>
              <w:t>eller</w:t>
            </w:r>
            <w:r>
              <w:t xml:space="preserve"> en försäkringsförening.</w:t>
            </w:r>
          </w:p>
        </w:tc>
        <w:tc>
          <w:tcPr>
            <w:tcW w:w="2500" w:type="pct"/>
            <w:shd w:val="clear" w:color="auto" w:fill="auto"/>
            <w:tcMar>
              <w:right w:w="0" w:type="dxa"/>
            </w:tcMar>
          </w:tcPr>
          <w:p w14:paraId="7C144F74" w14:textId="6E33DA19" w:rsidR="009F6183" w:rsidRDefault="009F6183" w:rsidP="009F5EEF">
            <w:pPr>
              <w:pStyle w:val="Brdtextmedindrag"/>
            </w:pPr>
            <w:r>
              <w:t>Försäkringsrörelse får drivas bara efter tillstånd. Tillstånd får ges ett aktiebolag, ett ömsesidigt försäkringsbolag</w:t>
            </w:r>
            <w:r>
              <w:rPr>
                <w:i/>
              </w:rPr>
              <w:t>,</w:t>
            </w:r>
            <w:r>
              <w:t xml:space="preserve"> en försäkringsförening</w:t>
            </w:r>
            <w:r w:rsidRPr="004D1835">
              <w:rPr>
                <w:i/>
              </w:rPr>
              <w:t>,</w:t>
            </w:r>
            <w:r>
              <w:t xml:space="preserve"> </w:t>
            </w:r>
            <w:r w:rsidRPr="00410381">
              <w:rPr>
                <w:i/>
              </w:rPr>
              <w:t xml:space="preserve">ett ömsesidigt </w:t>
            </w:r>
            <w:r w:rsidRPr="00410381">
              <w:rPr>
                <w:i/>
              </w:rPr>
              <w:lastRenderedPageBreak/>
              <w:t>tjänste</w:t>
            </w:r>
            <w:r>
              <w:rPr>
                <w:i/>
              </w:rPr>
              <w:softHyphen/>
            </w:r>
            <w:r w:rsidRPr="00410381">
              <w:rPr>
                <w:i/>
              </w:rPr>
              <w:t>pensionsbolag eller</w:t>
            </w:r>
            <w:r>
              <w:t xml:space="preserve"> </w:t>
            </w:r>
            <w:r>
              <w:rPr>
                <w:i/>
              </w:rPr>
              <w:t>en tjänste</w:t>
            </w:r>
            <w:r>
              <w:rPr>
                <w:i/>
              </w:rPr>
              <w:softHyphen/>
              <w:t>pensionsförening</w:t>
            </w:r>
            <w:r>
              <w:t>.</w:t>
            </w:r>
          </w:p>
        </w:tc>
      </w:tr>
    </w:tbl>
    <w:p w14:paraId="4FE10626" w14:textId="77777777" w:rsidR="009F6183" w:rsidRDefault="009F6183" w:rsidP="009F6183">
      <w:pPr>
        <w:pStyle w:val="Brdtext"/>
        <w:spacing w:before="230"/>
        <w:jc w:val="center"/>
      </w:pPr>
      <w:r>
        <w:lastRenderedPageBreak/>
        <w:t>2 §</w:t>
      </w:r>
      <w:r>
        <w:rPr>
          <w:rStyle w:val="Fotnotsreferens"/>
        </w:rPr>
        <w:footnoteReference w:id="51"/>
      </w:r>
    </w:p>
    <w:p w14:paraId="06B5D0CD" w14:textId="77777777" w:rsidR="009F6183" w:rsidRDefault="009F6183" w:rsidP="009F6183">
      <w:pPr>
        <w:pStyle w:val="Brdtextmedindrag"/>
      </w:pPr>
      <w:r w:rsidRPr="00A8410A">
        <w:t>I fråga om europabolag och europakooperativ som driver försäkrings</w:t>
      </w:r>
      <w:r>
        <w:softHyphen/>
      </w:r>
      <w:r w:rsidRPr="00A8410A">
        <w:t>rörelse och som har ett sådant förvaltningssystem som avses i artiklarna 39–42 i rådets förordning (EG) nr 2157/2001 av den 8</w:t>
      </w:r>
      <w:r>
        <w:t> </w:t>
      </w:r>
      <w:r w:rsidRPr="00A8410A">
        <w:t xml:space="preserve">oktober 2001 om stadga för </w:t>
      </w:r>
      <w:r>
        <w:t>europabolag</w:t>
      </w:r>
      <w:r w:rsidRPr="00A8410A">
        <w:t xml:space="preserve"> eller artiklarna 37–41 i rådets förordning (EG) nr 1435/2003 av den 22</w:t>
      </w:r>
      <w:r>
        <w:t> </w:t>
      </w:r>
      <w:r w:rsidRPr="00A8410A">
        <w:t xml:space="preserve">juli 2003 om stadga för europeiska kooperativa </w:t>
      </w:r>
      <w:r>
        <w:t>föreningar</w:t>
      </w:r>
      <w:r w:rsidRPr="00A8410A">
        <w:t xml:space="preserve"> ska följande bestämmelser i denna lag om styrelsen eller dess ledamöter tillämpas på tillsynsorganet eller dess ledamöter:</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72C874CB" w14:textId="77777777" w:rsidTr="009F5EEF">
        <w:tc>
          <w:tcPr>
            <w:tcW w:w="2500" w:type="pct"/>
            <w:shd w:val="clear" w:color="auto" w:fill="auto"/>
            <w:tcMar>
              <w:left w:w="0" w:type="dxa"/>
            </w:tcMar>
          </w:tcPr>
          <w:p w14:paraId="0817F8A8" w14:textId="77777777" w:rsidR="009F6183" w:rsidRDefault="009F6183" w:rsidP="009F5EEF">
            <w:pPr>
              <w:pStyle w:val="Brdtextmedindrag"/>
            </w:pPr>
            <w:r w:rsidRPr="00A8410A">
              <w:t>2</w:t>
            </w:r>
            <w:r>
              <w:t> kap.</w:t>
            </w:r>
            <w:r w:rsidRPr="00A8410A">
              <w:t xml:space="preserve"> 4</w:t>
            </w:r>
            <w:r>
              <w:t> § </w:t>
            </w:r>
            <w:r w:rsidRPr="00A8410A">
              <w:t>4 om lednings</w:t>
            </w:r>
            <w:r>
              <w:softHyphen/>
            </w:r>
            <w:r w:rsidRPr="00A8410A">
              <w:t xml:space="preserve">prövning, </w:t>
            </w:r>
          </w:p>
          <w:p w14:paraId="1AAAF0A4" w14:textId="77777777" w:rsidR="009F6183" w:rsidRDefault="009F6183" w:rsidP="009F5EEF">
            <w:pPr>
              <w:pStyle w:val="Brdtextmedindrag"/>
            </w:pPr>
            <w:r w:rsidRPr="00A8410A">
              <w:t>4</w:t>
            </w:r>
            <w:r>
              <w:t> kap.</w:t>
            </w:r>
            <w:r w:rsidRPr="00A8410A">
              <w:t xml:space="preserve"> 9</w:t>
            </w:r>
            <w:r>
              <w:t> §</w:t>
            </w:r>
            <w:r w:rsidRPr="00A8410A">
              <w:t xml:space="preserve"> första stycket</w:t>
            </w:r>
            <w:r>
              <w:t> </w:t>
            </w:r>
            <w:r w:rsidRPr="00A8410A">
              <w:t xml:space="preserve">1 om avtal med eller till förmån för styrelseledamot, </w:t>
            </w:r>
          </w:p>
          <w:p w14:paraId="2ADE927B" w14:textId="77777777" w:rsidR="009F6183" w:rsidRDefault="009F6183" w:rsidP="009F5EEF">
            <w:pPr>
              <w:pStyle w:val="Brdtextmedindrag"/>
            </w:pPr>
            <w:r w:rsidRPr="00A8410A">
              <w:t>11</w:t>
            </w:r>
            <w:r>
              <w:t> kap.</w:t>
            </w:r>
            <w:r w:rsidRPr="00A8410A">
              <w:t xml:space="preserve"> 8</w:t>
            </w:r>
            <w:r>
              <w:t> §</w:t>
            </w:r>
            <w:r w:rsidRPr="00A8410A">
              <w:t xml:space="preserve"> och 13</w:t>
            </w:r>
            <w:r>
              <w:t> kap.</w:t>
            </w:r>
            <w:r w:rsidRPr="00A8410A">
              <w:t xml:space="preserve"> 17</w:t>
            </w:r>
            <w:r>
              <w:t> §</w:t>
            </w:r>
            <w:r w:rsidRPr="00A8410A">
              <w:t xml:space="preserve"> om uppgifter inför styrelseval, </w:t>
            </w:r>
          </w:p>
          <w:p w14:paraId="37A6366D" w14:textId="77777777" w:rsidR="009F6183" w:rsidRDefault="009F6183" w:rsidP="009F5EEF">
            <w:pPr>
              <w:pStyle w:val="Brdtextmedindrag"/>
            </w:pPr>
            <w:r w:rsidRPr="00A8410A">
              <w:t>11</w:t>
            </w:r>
            <w:r>
              <w:t> kap.</w:t>
            </w:r>
            <w:r w:rsidRPr="00A8410A">
              <w:t xml:space="preserve"> 10</w:t>
            </w:r>
            <w:r>
              <w:t> §</w:t>
            </w:r>
            <w:r w:rsidRPr="00A8410A">
              <w:t xml:space="preserve"> och 13</w:t>
            </w:r>
            <w:r>
              <w:t> kap.</w:t>
            </w:r>
            <w:r w:rsidRPr="00A8410A">
              <w:t xml:space="preserve"> 11</w:t>
            </w:r>
            <w:r>
              <w:t> §</w:t>
            </w:r>
            <w:r w:rsidRPr="00A8410A">
              <w:t xml:space="preserve"> om jäv för styrelseledamot,</w:t>
            </w:r>
          </w:p>
        </w:tc>
        <w:tc>
          <w:tcPr>
            <w:tcW w:w="2500" w:type="pct"/>
            <w:shd w:val="clear" w:color="auto" w:fill="auto"/>
            <w:tcMar>
              <w:right w:w="0" w:type="dxa"/>
            </w:tcMar>
          </w:tcPr>
          <w:p w14:paraId="7E82C0D8" w14:textId="77777777" w:rsidR="009F6183" w:rsidRDefault="009F6183" w:rsidP="009F5EEF">
            <w:pPr>
              <w:pStyle w:val="Brdtextmedindrag"/>
            </w:pPr>
            <w:r w:rsidRPr="00A8410A">
              <w:t>2</w:t>
            </w:r>
            <w:r>
              <w:t> kap.</w:t>
            </w:r>
            <w:r w:rsidRPr="00A8410A">
              <w:t xml:space="preserve"> 4</w:t>
            </w:r>
            <w:r>
              <w:t> §</w:t>
            </w:r>
            <w:r w:rsidRPr="00A8410A">
              <w:t xml:space="preserve"> </w:t>
            </w:r>
            <w:r w:rsidRPr="000A7C2D">
              <w:rPr>
                <w:i/>
              </w:rPr>
              <w:t>första stycket</w:t>
            </w:r>
            <w:r>
              <w:rPr>
                <w:i/>
              </w:rPr>
              <w:t> </w:t>
            </w:r>
            <w:r w:rsidRPr="00A8410A">
              <w:t>4 om lednings</w:t>
            </w:r>
            <w:r>
              <w:softHyphen/>
            </w:r>
            <w:r w:rsidRPr="00A8410A">
              <w:t xml:space="preserve">prövning, </w:t>
            </w:r>
          </w:p>
          <w:p w14:paraId="792D2915" w14:textId="77777777" w:rsidR="009F6183" w:rsidRDefault="009F6183" w:rsidP="009F5EEF">
            <w:pPr>
              <w:pStyle w:val="Brdtextmedindrag"/>
            </w:pPr>
            <w:r w:rsidRPr="00A8410A">
              <w:t>4</w:t>
            </w:r>
            <w:r>
              <w:t> kap.</w:t>
            </w:r>
            <w:r w:rsidRPr="00A8410A">
              <w:t xml:space="preserve"> 9</w:t>
            </w:r>
            <w:r>
              <w:t> §</w:t>
            </w:r>
            <w:r w:rsidRPr="00A8410A">
              <w:t xml:space="preserve"> första stycket</w:t>
            </w:r>
            <w:r>
              <w:t> </w:t>
            </w:r>
            <w:r w:rsidRPr="00A8410A">
              <w:t xml:space="preserve">1 om avtal med eller till förmån för styrelseledamot, </w:t>
            </w:r>
          </w:p>
          <w:p w14:paraId="548E0C54" w14:textId="77777777" w:rsidR="009F6183" w:rsidRDefault="009F6183" w:rsidP="009F5EEF">
            <w:pPr>
              <w:pStyle w:val="Brdtextmedindrag"/>
            </w:pPr>
            <w:r w:rsidRPr="00A8410A">
              <w:t>11</w:t>
            </w:r>
            <w:r>
              <w:t> kap.</w:t>
            </w:r>
            <w:r w:rsidRPr="00A8410A">
              <w:t xml:space="preserve"> 8</w:t>
            </w:r>
            <w:r>
              <w:t> §</w:t>
            </w:r>
            <w:r w:rsidRPr="00A8410A">
              <w:t xml:space="preserve"> och 13</w:t>
            </w:r>
            <w:r>
              <w:t> kap.</w:t>
            </w:r>
            <w:r w:rsidRPr="00A8410A">
              <w:t xml:space="preserve"> 17</w:t>
            </w:r>
            <w:r>
              <w:t> §</w:t>
            </w:r>
            <w:r w:rsidRPr="00A8410A">
              <w:t xml:space="preserve"> om uppgifter inför styrelseval, </w:t>
            </w:r>
          </w:p>
          <w:p w14:paraId="687BDC89" w14:textId="77777777" w:rsidR="009F6183" w:rsidRDefault="009F6183" w:rsidP="009F5EEF">
            <w:pPr>
              <w:pStyle w:val="Brdtextmedindrag"/>
            </w:pPr>
            <w:r w:rsidRPr="00A8410A">
              <w:t>11</w:t>
            </w:r>
            <w:r>
              <w:t> kap.</w:t>
            </w:r>
            <w:r w:rsidRPr="00A8410A">
              <w:t xml:space="preserve"> 10</w:t>
            </w:r>
            <w:r>
              <w:t> §</w:t>
            </w:r>
            <w:r w:rsidRPr="00A8410A">
              <w:t xml:space="preserve"> och 13</w:t>
            </w:r>
            <w:r>
              <w:t> kap.</w:t>
            </w:r>
            <w:r w:rsidRPr="00A8410A">
              <w:t xml:space="preserve"> 11</w:t>
            </w:r>
            <w:r>
              <w:t> §</w:t>
            </w:r>
            <w:r w:rsidRPr="00A8410A">
              <w:t xml:space="preserve"> om jäv för styrelseledamot,</w:t>
            </w:r>
          </w:p>
        </w:tc>
      </w:tr>
      <w:tr w:rsidR="009F6183" w14:paraId="15375991" w14:textId="77777777" w:rsidTr="009F5EEF">
        <w:tc>
          <w:tcPr>
            <w:tcW w:w="2500" w:type="pct"/>
            <w:shd w:val="clear" w:color="auto" w:fill="auto"/>
            <w:tcMar>
              <w:left w:w="0" w:type="dxa"/>
            </w:tcMar>
          </w:tcPr>
          <w:p w14:paraId="0F3587B6" w14:textId="77777777" w:rsidR="009F6183" w:rsidRDefault="009F6183" w:rsidP="009F5EEF">
            <w:pPr>
              <w:pStyle w:val="Brdtextmedindrag"/>
              <w:rPr>
                <w:i/>
              </w:rPr>
            </w:pPr>
            <w:r w:rsidRPr="009E1090">
              <w:rPr>
                <w:i/>
              </w:rPr>
              <w:t>13</w:t>
            </w:r>
            <w:r>
              <w:rPr>
                <w:i/>
              </w:rPr>
              <w:t> kap.</w:t>
            </w:r>
            <w:r w:rsidRPr="009E1090">
              <w:rPr>
                <w:i/>
              </w:rPr>
              <w:t xml:space="preserve"> 13</w:t>
            </w:r>
            <w:r>
              <w:rPr>
                <w:i/>
              </w:rPr>
              <w:t> §</w:t>
            </w:r>
            <w:r w:rsidRPr="009E1090">
              <w:rPr>
                <w:i/>
              </w:rPr>
              <w:t xml:space="preserve"> om överskridande av befogenhet och behörighet,</w:t>
            </w:r>
          </w:p>
        </w:tc>
        <w:tc>
          <w:tcPr>
            <w:tcW w:w="2500" w:type="pct"/>
            <w:shd w:val="clear" w:color="auto" w:fill="auto"/>
            <w:tcMar>
              <w:right w:w="0" w:type="dxa"/>
            </w:tcMar>
          </w:tcPr>
          <w:p w14:paraId="13A3FD41" w14:textId="77777777" w:rsidR="009F6183" w:rsidRDefault="009F6183" w:rsidP="009F5EEF">
            <w:pPr>
              <w:pStyle w:val="Brdtextmedindrag"/>
            </w:pPr>
          </w:p>
        </w:tc>
      </w:tr>
      <w:tr w:rsidR="009F6183" w14:paraId="17D0AC02" w14:textId="77777777" w:rsidTr="009F5EEF">
        <w:tc>
          <w:tcPr>
            <w:tcW w:w="2500" w:type="pct"/>
            <w:shd w:val="clear" w:color="auto" w:fill="auto"/>
            <w:tcMar>
              <w:left w:w="0" w:type="dxa"/>
            </w:tcMar>
          </w:tcPr>
          <w:p w14:paraId="0773D6F0" w14:textId="77777777" w:rsidR="009F6183" w:rsidRDefault="009F6183" w:rsidP="009F5EEF">
            <w:pPr>
              <w:pStyle w:val="Brdtextmedindrag"/>
            </w:pPr>
            <w:r w:rsidRPr="00A8410A">
              <w:t>17</w:t>
            </w:r>
            <w:r>
              <w:t> kap.</w:t>
            </w:r>
            <w:r w:rsidRPr="00A8410A">
              <w:t xml:space="preserve"> 13</w:t>
            </w:r>
            <w:r>
              <w:t> §</w:t>
            </w:r>
            <w:r w:rsidRPr="00A8410A">
              <w:t xml:space="preserve"> om rätt för </w:t>
            </w:r>
            <w:r>
              <w:t>Finans</w:t>
            </w:r>
            <w:r>
              <w:softHyphen/>
              <w:t>inspektionen</w:t>
            </w:r>
            <w:r w:rsidRPr="00A8410A">
              <w:t xml:space="preserve"> att sammankalla styrelsen och närvara vid sådant sammanträde samt delta i över</w:t>
            </w:r>
            <w:r>
              <w:softHyphen/>
            </w:r>
            <w:r w:rsidRPr="00A8410A">
              <w:t xml:space="preserve">läggningarna, </w:t>
            </w:r>
          </w:p>
          <w:p w14:paraId="02095EB4" w14:textId="77777777" w:rsidR="009F6183" w:rsidRDefault="009F6183" w:rsidP="009F5EEF">
            <w:pPr>
              <w:pStyle w:val="Brdtextmedindrag"/>
            </w:pPr>
            <w:r w:rsidRPr="00A8410A">
              <w:t>18</w:t>
            </w:r>
            <w:r>
              <w:t> kap.</w:t>
            </w:r>
            <w:r w:rsidRPr="00A8410A">
              <w:t xml:space="preserve"> 11</w:t>
            </w:r>
            <w:r>
              <w:t> §</w:t>
            </w:r>
            <w:r w:rsidRPr="00A8410A">
              <w:t xml:space="preserve"> om återkallelse av tillstånd, och </w:t>
            </w:r>
          </w:p>
          <w:p w14:paraId="3C82C4A1" w14:textId="77777777" w:rsidR="009F6183" w:rsidRDefault="009F6183" w:rsidP="009F5EEF">
            <w:pPr>
              <w:pStyle w:val="Brdtextmedindrag"/>
            </w:pPr>
            <w:r w:rsidRPr="00A8410A">
              <w:t>19</w:t>
            </w:r>
            <w:r>
              <w:t> kap.</w:t>
            </w:r>
            <w:r w:rsidRPr="00A8410A">
              <w:t xml:space="preserve"> 45</w:t>
            </w:r>
            <w:r>
              <w:t> §</w:t>
            </w:r>
            <w:r w:rsidRPr="00A8410A">
              <w:t xml:space="preserve"> om tystnadsplikt.</w:t>
            </w:r>
          </w:p>
        </w:tc>
        <w:tc>
          <w:tcPr>
            <w:tcW w:w="2500" w:type="pct"/>
            <w:shd w:val="clear" w:color="auto" w:fill="auto"/>
            <w:tcMar>
              <w:right w:w="0" w:type="dxa"/>
            </w:tcMar>
          </w:tcPr>
          <w:p w14:paraId="7FBE38E4" w14:textId="77777777" w:rsidR="009F6183" w:rsidRDefault="009F6183" w:rsidP="009F5EEF">
            <w:pPr>
              <w:pStyle w:val="Brdtextmedindrag"/>
            </w:pPr>
            <w:r w:rsidRPr="00A8410A">
              <w:t>17</w:t>
            </w:r>
            <w:r>
              <w:t> kap.</w:t>
            </w:r>
            <w:r w:rsidRPr="00A8410A">
              <w:t xml:space="preserve"> 13</w:t>
            </w:r>
            <w:r>
              <w:t> §</w:t>
            </w:r>
            <w:r w:rsidRPr="00A8410A">
              <w:t xml:space="preserve"> om rätt för </w:t>
            </w:r>
            <w:r>
              <w:t>Finans</w:t>
            </w:r>
            <w:r>
              <w:softHyphen/>
              <w:t>inspektionen</w:t>
            </w:r>
            <w:r w:rsidRPr="00A8410A">
              <w:t xml:space="preserve"> att sammankalla styrelsen och närvara vid sådant sammanträde samt delta i över</w:t>
            </w:r>
            <w:r>
              <w:softHyphen/>
            </w:r>
            <w:r w:rsidRPr="00A8410A">
              <w:t>läggningarna,</w:t>
            </w:r>
          </w:p>
          <w:p w14:paraId="3F9982F5" w14:textId="77777777" w:rsidR="009F6183" w:rsidRDefault="009F6183" w:rsidP="009F5EEF">
            <w:pPr>
              <w:pStyle w:val="Brdtextmedindrag"/>
            </w:pPr>
            <w:r w:rsidRPr="00A8410A">
              <w:t>18</w:t>
            </w:r>
            <w:r>
              <w:t> kap.</w:t>
            </w:r>
            <w:r w:rsidRPr="00A8410A">
              <w:t xml:space="preserve"> 11</w:t>
            </w:r>
            <w:r>
              <w:t> §</w:t>
            </w:r>
            <w:r w:rsidRPr="00A8410A">
              <w:t xml:space="preserve"> om återkallelse av tillstånd, och </w:t>
            </w:r>
          </w:p>
          <w:p w14:paraId="7F41BBDB" w14:textId="77777777" w:rsidR="009F6183" w:rsidRDefault="009F6183" w:rsidP="009F5EEF">
            <w:pPr>
              <w:pStyle w:val="Brdtextmedindrag"/>
            </w:pPr>
            <w:r w:rsidRPr="00A8410A">
              <w:t>19</w:t>
            </w:r>
            <w:r>
              <w:t> kap.</w:t>
            </w:r>
            <w:r w:rsidRPr="00A8410A">
              <w:t xml:space="preserve"> 45</w:t>
            </w:r>
            <w:r>
              <w:t> §</w:t>
            </w:r>
            <w:r w:rsidRPr="00A8410A">
              <w:t xml:space="preserve"> om tystnadsplikt.</w:t>
            </w:r>
          </w:p>
        </w:tc>
      </w:tr>
    </w:tbl>
    <w:p w14:paraId="3B638E7C" w14:textId="681EDED1" w:rsidR="009F6183" w:rsidRDefault="009F6183" w:rsidP="009F6183">
      <w:pPr>
        <w:pStyle w:val="Brdtextmedindrag"/>
      </w:pPr>
      <w:r w:rsidRPr="00A8410A">
        <w:t>Av 16</w:t>
      </w:r>
      <w:r>
        <w:t> §</w:t>
      </w:r>
      <w:r w:rsidRPr="00A8410A">
        <w:t xml:space="preserve"> andra stycket och 22</w:t>
      </w:r>
      <w:r>
        <w:t> §</w:t>
      </w:r>
      <w:r w:rsidRPr="00A8410A">
        <w:t xml:space="preserve"> lagen (2004:575) om europabolag samt 21</w:t>
      </w:r>
      <w:r>
        <w:t> §</w:t>
      </w:r>
      <w:r w:rsidRPr="00A8410A">
        <w:t xml:space="preserve"> andra stycket och 26</w:t>
      </w:r>
      <w:r>
        <w:t> §</w:t>
      </w:r>
      <w:r w:rsidRPr="00A8410A">
        <w:t xml:space="preserve"> lagen (2006:595) om europakooperativ fram</w:t>
      </w:r>
      <w:r w:rsidR="00742C77">
        <w:softHyphen/>
      </w:r>
      <w:r w:rsidRPr="00A8410A">
        <w:t>går att de i första stycket angivna bestämmelserna om styrelsen eller dess ledamöter ska tillämpas också på ett europabolags eller ett europa</w:t>
      </w:r>
      <w:r w:rsidR="00742C77">
        <w:softHyphen/>
      </w:r>
      <w:r w:rsidRPr="00A8410A">
        <w:t>kooperativs lednings- eller förvaltningsorgan eller dess ledamöter.</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7555C70E" w14:textId="77777777" w:rsidTr="009F5EEF">
        <w:tc>
          <w:tcPr>
            <w:tcW w:w="2500" w:type="pct"/>
            <w:shd w:val="clear" w:color="auto" w:fill="auto"/>
            <w:tcMar>
              <w:left w:w="0" w:type="dxa"/>
            </w:tcMar>
          </w:tcPr>
          <w:p w14:paraId="755E0901" w14:textId="77777777" w:rsidR="009F6183" w:rsidRDefault="009F6183" w:rsidP="009F5EEF">
            <w:pPr>
              <w:pStyle w:val="Brdtextmedindrag"/>
            </w:pPr>
          </w:p>
        </w:tc>
        <w:tc>
          <w:tcPr>
            <w:tcW w:w="2500" w:type="pct"/>
            <w:shd w:val="clear" w:color="auto" w:fill="auto"/>
            <w:tcMar>
              <w:right w:w="0" w:type="dxa"/>
            </w:tcMar>
          </w:tcPr>
          <w:p w14:paraId="338C6306" w14:textId="77777777" w:rsidR="009F6183" w:rsidRDefault="009F6183" w:rsidP="009F5EEF">
            <w:pPr>
              <w:pStyle w:val="Brdtext"/>
              <w:spacing w:before="230"/>
              <w:jc w:val="left"/>
            </w:pPr>
            <w:r>
              <w:rPr>
                <w:i/>
                <w:u w:val="single"/>
              </w:rPr>
              <w:t>Omvandling</w:t>
            </w:r>
          </w:p>
          <w:p w14:paraId="2BBFBA2B" w14:textId="77777777" w:rsidR="009F6183" w:rsidRPr="00D90E8D" w:rsidRDefault="009F6183" w:rsidP="009F5EEF">
            <w:pPr>
              <w:pStyle w:val="Brdtext"/>
              <w:spacing w:before="230"/>
              <w:jc w:val="left"/>
              <w:rPr>
                <w:i/>
              </w:rPr>
            </w:pPr>
            <w:r w:rsidRPr="00D90E8D">
              <w:rPr>
                <w:i/>
              </w:rPr>
              <w:t>4 a</w:t>
            </w:r>
            <w:r>
              <w:rPr>
                <w:i/>
              </w:rPr>
              <w:t> §</w:t>
            </w:r>
          </w:p>
        </w:tc>
      </w:tr>
      <w:tr w:rsidR="009F6183" w14:paraId="2556A4BE" w14:textId="77777777" w:rsidTr="009F5EEF">
        <w:tc>
          <w:tcPr>
            <w:tcW w:w="2500" w:type="pct"/>
            <w:shd w:val="clear" w:color="auto" w:fill="auto"/>
            <w:tcMar>
              <w:left w:w="0" w:type="dxa"/>
            </w:tcMar>
          </w:tcPr>
          <w:p w14:paraId="76C25034" w14:textId="77777777" w:rsidR="009F6183" w:rsidRDefault="009F6183" w:rsidP="009F5EEF">
            <w:pPr>
              <w:pStyle w:val="Brdtextmedindrag"/>
            </w:pPr>
          </w:p>
        </w:tc>
        <w:tc>
          <w:tcPr>
            <w:tcW w:w="2500" w:type="pct"/>
            <w:shd w:val="clear" w:color="auto" w:fill="auto"/>
            <w:tcMar>
              <w:right w:w="0" w:type="dxa"/>
            </w:tcMar>
          </w:tcPr>
          <w:p w14:paraId="178BDF4B" w14:textId="114C6E2B" w:rsidR="009F6183" w:rsidRDefault="009F6183" w:rsidP="009F5EEF">
            <w:pPr>
              <w:pStyle w:val="Brdtextmedindrag"/>
              <w:rPr>
                <w:i/>
              </w:rPr>
            </w:pPr>
            <w:r w:rsidRPr="00060419">
              <w:rPr>
                <w:i/>
              </w:rPr>
              <w:t>Ett tjänstepensionsföretag ska ges tillstånd att driva försäk</w:t>
            </w:r>
            <w:r w:rsidR="002C1A16">
              <w:rPr>
                <w:i/>
              </w:rPr>
              <w:softHyphen/>
            </w:r>
            <w:r w:rsidRPr="00060419">
              <w:rPr>
                <w:i/>
              </w:rPr>
              <w:t>ringsrörelse enligt denna lag (omvandling)</w:t>
            </w:r>
            <w:r>
              <w:rPr>
                <w:i/>
              </w:rPr>
              <w:t>,</w:t>
            </w:r>
            <w:r w:rsidRPr="00060419">
              <w:rPr>
                <w:i/>
              </w:rPr>
              <w:t xml:space="preserve"> om</w:t>
            </w:r>
          </w:p>
          <w:p w14:paraId="6C01F239" w14:textId="77777777" w:rsidR="009F6183" w:rsidRPr="00060419" w:rsidRDefault="009F6183" w:rsidP="009F5EEF">
            <w:pPr>
              <w:pStyle w:val="Brdtextmedindrag"/>
              <w:rPr>
                <w:i/>
              </w:rPr>
            </w:pPr>
            <w:r>
              <w:rPr>
                <w:i/>
              </w:rPr>
              <w:t>1. </w:t>
            </w:r>
            <w:r w:rsidRPr="00060419">
              <w:rPr>
                <w:i/>
              </w:rPr>
              <w:t>förut</w:t>
            </w:r>
            <w:r>
              <w:rPr>
                <w:i/>
              </w:rPr>
              <w:softHyphen/>
            </w:r>
            <w:r w:rsidRPr="00060419">
              <w:rPr>
                <w:i/>
              </w:rPr>
              <w:t>sättningarna enligt 4 § är uppfyllda</w:t>
            </w:r>
            <w:r>
              <w:rPr>
                <w:i/>
              </w:rPr>
              <w:t>,</w:t>
            </w:r>
            <w:r w:rsidRPr="00060419">
              <w:rPr>
                <w:i/>
              </w:rPr>
              <w:t xml:space="preserve"> </w:t>
            </w:r>
          </w:p>
          <w:p w14:paraId="21B65478" w14:textId="77777777" w:rsidR="009F6183" w:rsidRDefault="009F6183" w:rsidP="009F5EEF">
            <w:pPr>
              <w:pStyle w:val="Brdtextmedindrag"/>
              <w:rPr>
                <w:i/>
              </w:rPr>
            </w:pPr>
            <w:r>
              <w:rPr>
                <w:i/>
              </w:rPr>
              <w:t>2</w:t>
            </w:r>
            <w:r w:rsidRPr="000A7C2D">
              <w:rPr>
                <w:i/>
              </w:rPr>
              <w:t>. </w:t>
            </w:r>
            <w:r>
              <w:rPr>
                <w:i/>
              </w:rPr>
              <w:t>den</w:t>
            </w:r>
            <w:r w:rsidDel="00E6769B">
              <w:rPr>
                <w:i/>
              </w:rPr>
              <w:t xml:space="preserve"> </w:t>
            </w:r>
            <w:r>
              <w:rPr>
                <w:i/>
              </w:rPr>
              <w:t>rätt som tillkommer försäkringstagarna, de försäkrade och andra ersättnings</w:t>
            </w:r>
            <w:r>
              <w:rPr>
                <w:i/>
              </w:rPr>
              <w:softHyphen/>
              <w:t xml:space="preserve">berättigade </w:t>
            </w:r>
            <w:r>
              <w:rPr>
                <w:i/>
              </w:rPr>
              <w:lastRenderedPageBreak/>
              <w:t>på grund av försäkringar inte försämras, och</w:t>
            </w:r>
          </w:p>
          <w:p w14:paraId="6AD33876" w14:textId="51075C3F" w:rsidR="009F6183" w:rsidRDefault="009F6183" w:rsidP="009F5EEF">
            <w:pPr>
              <w:pStyle w:val="Brdtextmedindrag"/>
              <w:rPr>
                <w:i/>
              </w:rPr>
            </w:pPr>
            <w:r>
              <w:rPr>
                <w:i/>
              </w:rPr>
              <w:t>3. ansökan om tillstånd har god</w:t>
            </w:r>
            <w:r w:rsidR="002C1A16">
              <w:rPr>
                <w:i/>
              </w:rPr>
              <w:softHyphen/>
            </w:r>
            <w:r>
              <w:rPr>
                <w:i/>
              </w:rPr>
              <w:t>känts,</w:t>
            </w:r>
          </w:p>
          <w:p w14:paraId="442A01E6" w14:textId="77777777" w:rsidR="009F6183" w:rsidRPr="000A7C2D" w:rsidRDefault="009F6183" w:rsidP="009F5EEF">
            <w:pPr>
              <w:pStyle w:val="Brdtextmedindrag"/>
              <w:rPr>
                <w:i/>
              </w:rPr>
            </w:pPr>
            <w:r>
              <w:rPr>
                <w:i/>
              </w:rPr>
              <w:t>a) </w:t>
            </w:r>
            <w:r w:rsidRPr="000A7C2D">
              <w:rPr>
                <w:i/>
              </w:rPr>
              <w:t xml:space="preserve">i fråga om ett </w:t>
            </w:r>
            <w:r>
              <w:rPr>
                <w:i/>
              </w:rPr>
              <w:t>tjänstepensions</w:t>
            </w:r>
            <w:r>
              <w:rPr>
                <w:i/>
              </w:rPr>
              <w:softHyphen/>
            </w:r>
            <w:r w:rsidRPr="000A7C2D">
              <w:rPr>
                <w:i/>
              </w:rPr>
              <w:t>aktiebolag, genom ett bolags</w:t>
            </w:r>
            <w:r>
              <w:rPr>
                <w:i/>
              </w:rPr>
              <w:softHyphen/>
            </w:r>
            <w:r w:rsidRPr="000A7C2D">
              <w:rPr>
                <w:i/>
              </w:rPr>
              <w:t xml:space="preserve">stämmobeslut som </w:t>
            </w:r>
            <w:r>
              <w:rPr>
                <w:i/>
              </w:rPr>
              <w:t>stöds</w:t>
            </w:r>
            <w:r w:rsidRPr="000A7C2D">
              <w:rPr>
                <w:i/>
              </w:rPr>
              <w:t xml:space="preserve"> av aktieägare med minst två tredje</w:t>
            </w:r>
            <w:r>
              <w:rPr>
                <w:i/>
              </w:rPr>
              <w:softHyphen/>
            </w:r>
            <w:r w:rsidRPr="000A7C2D">
              <w:rPr>
                <w:i/>
              </w:rPr>
              <w:t>delar av såväl de avgivna rösterna som de aktier som är företrädda på stämman,</w:t>
            </w:r>
          </w:p>
          <w:p w14:paraId="1A97B849" w14:textId="77777777" w:rsidR="009F6183" w:rsidRPr="000A7C2D" w:rsidRDefault="009F6183" w:rsidP="009F5EEF">
            <w:pPr>
              <w:pStyle w:val="Brdtextmedindrag"/>
              <w:rPr>
                <w:i/>
              </w:rPr>
            </w:pPr>
            <w:r>
              <w:rPr>
                <w:i/>
              </w:rPr>
              <w:t>b)</w:t>
            </w:r>
            <w:r w:rsidRPr="000A7C2D">
              <w:rPr>
                <w:i/>
              </w:rPr>
              <w:t xml:space="preserve"> i fråga om ett ömsesidigt </w:t>
            </w:r>
            <w:r>
              <w:rPr>
                <w:i/>
              </w:rPr>
              <w:t>tjänstepensions</w:t>
            </w:r>
            <w:r w:rsidRPr="000A7C2D">
              <w:rPr>
                <w:i/>
              </w:rPr>
              <w:t xml:space="preserve">bolag, genom ett bolagsstämmobeslut som </w:t>
            </w:r>
            <w:r>
              <w:rPr>
                <w:i/>
              </w:rPr>
              <w:t>stöds</w:t>
            </w:r>
            <w:r w:rsidRPr="000A7C2D">
              <w:rPr>
                <w:i/>
              </w:rPr>
              <w:t xml:space="preserve"> av minst två tredjedelar av de röstande,</w:t>
            </w:r>
            <w:r>
              <w:rPr>
                <w:i/>
              </w:rPr>
              <w:t xml:space="preserve"> och</w:t>
            </w:r>
          </w:p>
          <w:p w14:paraId="4985994B" w14:textId="77777777" w:rsidR="009F6183" w:rsidRPr="00571A47" w:rsidRDefault="009F6183" w:rsidP="009F5EEF">
            <w:pPr>
              <w:pStyle w:val="Brdtextmedindrag"/>
              <w:rPr>
                <w:i/>
              </w:rPr>
            </w:pPr>
            <w:r>
              <w:rPr>
                <w:i/>
              </w:rPr>
              <w:t>c)</w:t>
            </w:r>
            <w:r w:rsidRPr="000A7C2D">
              <w:rPr>
                <w:i/>
              </w:rPr>
              <w:t xml:space="preserve"> i fråga om en </w:t>
            </w:r>
            <w:r>
              <w:rPr>
                <w:i/>
              </w:rPr>
              <w:t>tjänste</w:t>
            </w:r>
            <w:r>
              <w:rPr>
                <w:i/>
              </w:rPr>
              <w:softHyphen/>
              <w:t>pensions</w:t>
            </w:r>
            <w:r w:rsidRPr="000A7C2D">
              <w:rPr>
                <w:i/>
              </w:rPr>
              <w:t xml:space="preserve">förening, genom ett föreningsstämmobeslut som </w:t>
            </w:r>
            <w:r>
              <w:rPr>
                <w:i/>
              </w:rPr>
              <w:t>stöds</w:t>
            </w:r>
            <w:r w:rsidRPr="000A7C2D">
              <w:rPr>
                <w:i/>
              </w:rPr>
              <w:t xml:space="preserve"> av minst två tredjedelar av de röstande</w:t>
            </w:r>
            <w:r>
              <w:rPr>
                <w:i/>
              </w:rPr>
              <w:t>.</w:t>
            </w:r>
          </w:p>
        </w:tc>
      </w:tr>
    </w:tbl>
    <w:p w14:paraId="07FAE657" w14:textId="77777777" w:rsidR="009F6183" w:rsidRDefault="009F6183" w:rsidP="009F6183">
      <w:pPr>
        <w:pStyle w:val="Brdtext"/>
        <w:spacing w:before="230"/>
        <w:jc w:val="center"/>
        <w:rPr>
          <w:b/>
        </w:rPr>
      </w:pPr>
      <w:r>
        <w:rPr>
          <w:b/>
        </w:rPr>
        <w:lastRenderedPageBreak/>
        <w:t>11 kap.</w:t>
      </w:r>
    </w:p>
    <w:p w14:paraId="3F635EDD" w14:textId="77777777" w:rsidR="009F6183" w:rsidRDefault="009F6183" w:rsidP="009F6183">
      <w:pPr>
        <w:pStyle w:val="Brdtext"/>
        <w:jc w:val="center"/>
      </w:pPr>
      <w:r>
        <w:t>45 §</w:t>
      </w:r>
      <w:r>
        <w:rPr>
          <w:rStyle w:val="Fotnotsreferens"/>
        </w:rPr>
        <w:footnoteReference w:id="52"/>
      </w:r>
    </w:p>
    <w:p w14:paraId="623B1428" w14:textId="77777777" w:rsidR="009F6183" w:rsidRDefault="009F6183" w:rsidP="009F6183">
      <w:pPr>
        <w:pStyle w:val="Brdtextmedindrag"/>
      </w:pPr>
      <w:r w:rsidRPr="00391644">
        <w:t>Utöver det som föreskrivs i 25</w:t>
      </w:r>
      <w:r>
        <w:t> kap.</w:t>
      </w:r>
      <w:r w:rsidRPr="00391644">
        <w:t xml:space="preserve"> 11</w:t>
      </w:r>
      <w:r>
        <w:t> §</w:t>
      </w:r>
      <w:r w:rsidRPr="00391644">
        <w:t xml:space="preserve"> aktiebolagslagen (2005:551) om i vilka fall allmän domstol eller Bolagsverket ska besluta att ett bolag ska gå i likvidation gäller för försäkringsaktiebolag att Bolagsverket ska besluta att </w:t>
      </w:r>
      <w:r>
        <w:t>bolaget ska gå i likvidation om</w:t>
      </w:r>
    </w:p>
    <w:p w14:paraId="0F813480" w14:textId="77777777" w:rsidR="009F6183" w:rsidRPr="00E16CAB" w:rsidRDefault="009F6183" w:rsidP="009F6183">
      <w:pPr>
        <w:pStyle w:val="Brdtextmedindrag"/>
      </w:pPr>
      <w:r w:rsidRPr="00391644">
        <w:t>1.</w:t>
      </w:r>
      <w:r>
        <w:t> </w:t>
      </w:r>
      <w:r w:rsidRPr="00391644">
        <w:t xml:space="preserve">ett </w:t>
      </w:r>
      <w:r w:rsidRPr="00B00CF5">
        <w:t>tillstånd</w:t>
      </w:r>
      <w:r w:rsidRPr="00391644">
        <w:t xml:space="preserve"> att driva försäkringsrörelse för bestämd tid har gått ut utan att något nytt tillstånd har beviljats, eller</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7E26E2D1" w14:textId="77777777" w:rsidTr="009F5EEF">
        <w:tc>
          <w:tcPr>
            <w:tcW w:w="2500" w:type="pct"/>
            <w:shd w:val="clear" w:color="auto" w:fill="auto"/>
            <w:tcMar>
              <w:left w:w="0" w:type="dxa"/>
            </w:tcMar>
          </w:tcPr>
          <w:p w14:paraId="6AC7D08A" w14:textId="77777777" w:rsidR="009F6183" w:rsidRDefault="009F6183" w:rsidP="009F5EEF">
            <w:pPr>
              <w:pStyle w:val="Brdtextmedindrag"/>
            </w:pPr>
            <w:r w:rsidRPr="00391644">
              <w:t>2.</w:t>
            </w:r>
            <w:r>
              <w:t> </w:t>
            </w:r>
            <w:r w:rsidRPr="00391644">
              <w:t xml:space="preserve">tillståndet att driva försäkringsrörelse har återkallats utan att bolaget i stället har fått ett tillstånd att driva någon annan tillståndspliktig finansiell rörelse. </w:t>
            </w:r>
          </w:p>
        </w:tc>
        <w:tc>
          <w:tcPr>
            <w:tcW w:w="2500" w:type="pct"/>
            <w:shd w:val="clear" w:color="auto" w:fill="auto"/>
            <w:tcMar>
              <w:right w:w="0" w:type="dxa"/>
            </w:tcMar>
          </w:tcPr>
          <w:p w14:paraId="0E982743" w14:textId="77777777" w:rsidR="009F6183" w:rsidRDefault="009F6183" w:rsidP="009F5EEF">
            <w:pPr>
              <w:pStyle w:val="Brdtextmedindrag"/>
            </w:pPr>
            <w:r w:rsidRPr="00391644">
              <w:t>2.</w:t>
            </w:r>
            <w:r>
              <w:t> </w:t>
            </w:r>
            <w:r w:rsidRPr="00391644">
              <w:t xml:space="preserve">tillståndet att driva försäkringsrörelse har återkallats utan att bolaget i stället har fått ett tillstånd att driva </w:t>
            </w:r>
            <w:r w:rsidRPr="00472EC7">
              <w:rPr>
                <w:i/>
              </w:rPr>
              <w:t>tjänstepensions</w:t>
            </w:r>
            <w:r w:rsidRPr="00472EC7">
              <w:rPr>
                <w:i/>
              </w:rPr>
              <w:softHyphen/>
            </w:r>
            <w:r>
              <w:rPr>
                <w:i/>
              </w:rPr>
              <w:t>verksam</w:t>
            </w:r>
            <w:r>
              <w:rPr>
                <w:i/>
              </w:rPr>
              <w:softHyphen/>
              <w:t>het enligt lag</w:t>
            </w:r>
            <w:r w:rsidRPr="006C1E0E">
              <w:rPr>
                <w:i/>
              </w:rPr>
              <w:t xml:space="preserve">en (2019:000) om </w:t>
            </w:r>
            <w:r>
              <w:rPr>
                <w:i/>
              </w:rPr>
              <w:t>tjänstepensions</w:t>
            </w:r>
            <w:r>
              <w:rPr>
                <w:i/>
              </w:rPr>
              <w:softHyphen/>
              <w:t>företag</w:t>
            </w:r>
            <w:r w:rsidRPr="00391644">
              <w:t xml:space="preserve"> </w:t>
            </w:r>
            <w:r w:rsidRPr="006C1E0E">
              <w:rPr>
                <w:i/>
              </w:rPr>
              <w:t>eller</w:t>
            </w:r>
            <w:r w:rsidRPr="00391644">
              <w:t xml:space="preserve"> någon annan tillståndspliktig finansiell rörelse.</w:t>
            </w:r>
          </w:p>
        </w:tc>
      </w:tr>
    </w:tbl>
    <w:p w14:paraId="34D875F2" w14:textId="77777777" w:rsidR="009F6183" w:rsidRDefault="009F6183" w:rsidP="009F6183">
      <w:pPr>
        <w:pStyle w:val="Brdtextmedindrag"/>
      </w:pPr>
      <w:r w:rsidRPr="00391644">
        <w:t>Beslutet enligt första stycket</w:t>
      </w:r>
      <w:r>
        <w:t> </w:t>
      </w:r>
      <w:r w:rsidRPr="00391644">
        <w:t>2 ska fattas så snart det är praktiskt möjligt, dock senast dagen efter det att ansökan eller anmälan om likvidation kom in till Bolagsverket. Beslutet om likvidation gäller omedelbart.</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2AADFEBD" w14:textId="77777777" w:rsidTr="009F5EEF">
        <w:tc>
          <w:tcPr>
            <w:tcW w:w="2500" w:type="pct"/>
            <w:shd w:val="clear" w:color="auto" w:fill="auto"/>
            <w:tcMar>
              <w:left w:w="0" w:type="dxa"/>
            </w:tcMar>
          </w:tcPr>
          <w:p w14:paraId="6F318EDE" w14:textId="77777777" w:rsidR="009F6183" w:rsidRDefault="009F6183" w:rsidP="009F5EEF">
            <w:pPr>
              <w:pStyle w:val="Brdtextmedindrag"/>
            </w:pPr>
            <w:r w:rsidRPr="00391644">
              <w:t xml:space="preserve">I ärenden om likvidation av försäkringsaktiebolag vars tillstånd att driva försäkringsrörelse har återkallats utan att bolaget i stället har fått ett tillstånd att driva någon annan tillståndspliktig finansiell </w:t>
            </w:r>
            <w:r w:rsidRPr="00391644">
              <w:lastRenderedPageBreak/>
              <w:t>rörelse, ska 25</w:t>
            </w:r>
            <w:r>
              <w:t> kap.</w:t>
            </w:r>
            <w:r w:rsidRPr="00391644">
              <w:t xml:space="preserve"> 24</w:t>
            </w:r>
            <w:r>
              <w:t> §</w:t>
            </w:r>
            <w:r w:rsidRPr="00391644">
              <w:t xml:space="preserve"> aktie</w:t>
            </w:r>
            <w:r>
              <w:softHyphen/>
            </w:r>
            <w:r w:rsidRPr="00391644">
              <w:t>bolagslagen inte tillämpas.</w:t>
            </w:r>
          </w:p>
        </w:tc>
        <w:tc>
          <w:tcPr>
            <w:tcW w:w="2500" w:type="pct"/>
            <w:shd w:val="clear" w:color="auto" w:fill="auto"/>
            <w:tcMar>
              <w:right w:w="0" w:type="dxa"/>
            </w:tcMar>
          </w:tcPr>
          <w:p w14:paraId="5B42BF33" w14:textId="77777777" w:rsidR="009F6183" w:rsidRDefault="009F6183" w:rsidP="009F5EEF">
            <w:pPr>
              <w:pStyle w:val="Brdtextmedindrag"/>
            </w:pPr>
            <w:r w:rsidRPr="00391644">
              <w:lastRenderedPageBreak/>
              <w:t xml:space="preserve">I ärenden om likvidation av försäkringsaktiebolag vars tillstånd att driva försäkringsrörelse har återkallats utan att bolaget i stället har fått ett tillstånd att driva </w:t>
            </w:r>
            <w:r>
              <w:rPr>
                <w:i/>
              </w:rPr>
              <w:t xml:space="preserve">tjänstepensionsverksamhet </w:t>
            </w:r>
            <w:r w:rsidRPr="006C1E0E">
              <w:rPr>
                <w:i/>
              </w:rPr>
              <w:t xml:space="preserve">enligt lagen om </w:t>
            </w:r>
            <w:r>
              <w:rPr>
                <w:i/>
              </w:rPr>
              <w:t>tjänstepensionsföretag</w:t>
            </w:r>
            <w:r w:rsidRPr="00391644">
              <w:t xml:space="preserve"> </w:t>
            </w:r>
            <w:r w:rsidRPr="006C1E0E">
              <w:rPr>
                <w:i/>
              </w:rPr>
              <w:lastRenderedPageBreak/>
              <w:t xml:space="preserve">eller </w:t>
            </w:r>
            <w:r w:rsidRPr="00391644">
              <w:t>någon annan tillståndspliktig finansiell rörelse</w:t>
            </w:r>
            <w:r>
              <w:t xml:space="preserve">, </w:t>
            </w:r>
            <w:r w:rsidRPr="00391644">
              <w:t>ska 25</w:t>
            </w:r>
            <w:r>
              <w:t> kap.</w:t>
            </w:r>
            <w:r w:rsidRPr="00391644">
              <w:t xml:space="preserve"> 24</w:t>
            </w:r>
            <w:r>
              <w:t> §</w:t>
            </w:r>
            <w:r w:rsidRPr="00391644">
              <w:t xml:space="preserve"> aktiebolagslagen inte tillämpas.</w:t>
            </w:r>
          </w:p>
        </w:tc>
      </w:tr>
    </w:tbl>
    <w:p w14:paraId="7012721F" w14:textId="77777777" w:rsidR="009F6183" w:rsidRDefault="009F6183" w:rsidP="009F6183">
      <w:pPr>
        <w:pStyle w:val="Brdtextmedindrag"/>
        <w:rPr>
          <w:b/>
        </w:rPr>
      </w:pPr>
      <w:r w:rsidRPr="00391644">
        <w:lastRenderedPageBreak/>
        <w:t xml:space="preserve">En fråga om likvidation enligt första stycket prövas på ansökan av styrelsen, en styrelseledamot, den verkställande direktören, en aktieägare eller på anmälan av </w:t>
      </w:r>
      <w:r>
        <w:t>Finansinspektionen</w:t>
      </w:r>
      <w:r w:rsidRPr="00391644">
        <w:t>.</w:t>
      </w:r>
    </w:p>
    <w:p w14:paraId="0EB10AD2" w14:textId="77777777" w:rsidR="009F6183" w:rsidRDefault="009F6183" w:rsidP="009F6183">
      <w:pPr>
        <w:pStyle w:val="Brdtext"/>
        <w:spacing w:before="230"/>
        <w:jc w:val="center"/>
        <w:rPr>
          <w:b/>
        </w:rPr>
      </w:pPr>
      <w:bookmarkStart w:id="313" w:name="_Hlk17116948"/>
      <w:r>
        <w:rPr>
          <w:b/>
        </w:rPr>
        <w:t>12 kap.</w:t>
      </w:r>
    </w:p>
    <w:p w14:paraId="38F8E1FF" w14:textId="0B51853C" w:rsidR="009F6183" w:rsidRDefault="009F6183" w:rsidP="009F6183">
      <w:pPr>
        <w:pStyle w:val="Brdtext"/>
        <w:jc w:val="center"/>
      </w:pPr>
      <w:r>
        <w:t>74 §</w:t>
      </w:r>
      <w:r>
        <w:rPr>
          <w:rStyle w:val="Fotnotsreferens"/>
        </w:rPr>
        <w:footnoteReference w:id="53"/>
      </w:r>
    </w:p>
    <w:p w14:paraId="3F02C6F5" w14:textId="77777777" w:rsidR="009F6183" w:rsidRDefault="009F6183" w:rsidP="009F6183">
      <w:pPr>
        <w:pStyle w:val="Brdtextmedindrag"/>
      </w:pPr>
      <w:r>
        <w:t xml:space="preserve">Bestämmelsen i 17 kap. 16 § första </w:t>
      </w:r>
      <w:r w:rsidDel="00097ED0">
        <w:t>stycket</w:t>
      </w:r>
      <w:r>
        <w:t> 1 lagen (2018:672) om ekonomiska föreningar om allmän domstols beslut om likvidation ska gälla också för ömsesidiga försäkringsbolag.</w:t>
      </w:r>
    </w:p>
    <w:p w14:paraId="68977E3E" w14:textId="77777777" w:rsidR="009F6183" w:rsidRDefault="009F6183" w:rsidP="009F6183">
      <w:pPr>
        <w:pStyle w:val="Brdtextmedindrag"/>
      </w:pPr>
      <w:r w:rsidRPr="000D2F66">
        <w:t>Bolagsverket ska besluta att ett ömsesidigt försäkringsbolag ska gå i likvidation om</w:t>
      </w:r>
    </w:p>
    <w:p w14:paraId="16D2F72E" w14:textId="77777777" w:rsidR="009F6183" w:rsidRDefault="009F6183" w:rsidP="009F6183">
      <w:pPr>
        <w:pStyle w:val="Brdtextmedindrag"/>
      </w:pPr>
      <w:r>
        <w:t>1. bolagets hela försäkringsbestånd har överlåtits,</w:t>
      </w:r>
    </w:p>
    <w:p w14:paraId="36614D58" w14:textId="77777777" w:rsidR="009F6183" w:rsidRPr="00013F30" w:rsidRDefault="009F6183" w:rsidP="009F6183">
      <w:pPr>
        <w:pStyle w:val="Brdtextmedindrag"/>
      </w:pPr>
      <w:r>
        <w:t>2. ett tillstånd att driva försäkringsrörelse som har beviljats för en bestämd tid har gått ut utan att något nytt tillstånd har beviljats,</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273FEA1B" w14:textId="77777777" w:rsidTr="0008096A">
        <w:tc>
          <w:tcPr>
            <w:tcW w:w="2500" w:type="pct"/>
            <w:shd w:val="clear" w:color="auto" w:fill="auto"/>
            <w:tcMar>
              <w:left w:w="0" w:type="dxa"/>
            </w:tcMar>
          </w:tcPr>
          <w:p w14:paraId="4DE0F432" w14:textId="77777777" w:rsidR="009F6183" w:rsidRDefault="009F6183" w:rsidP="009F5EEF">
            <w:pPr>
              <w:pStyle w:val="Brdtextmedindrag"/>
            </w:pPr>
            <w:r w:rsidRPr="007F2E53">
              <w:t>3.</w:t>
            </w:r>
            <w:r>
              <w:t> </w:t>
            </w:r>
            <w:r w:rsidRPr="007F2E53">
              <w:t>tillståndet att driva försäk</w:t>
            </w:r>
            <w:r>
              <w:softHyphen/>
            </w:r>
            <w:r w:rsidRPr="007F2E53">
              <w:t>ringsrörelse har återkallats,</w:t>
            </w:r>
          </w:p>
          <w:p w14:paraId="4A050A17" w14:textId="77777777" w:rsidR="009F6183" w:rsidRDefault="009F6183" w:rsidP="009F5EEF">
            <w:pPr>
              <w:pStyle w:val="Brdtext"/>
            </w:pPr>
          </w:p>
        </w:tc>
        <w:tc>
          <w:tcPr>
            <w:tcW w:w="2500" w:type="pct"/>
            <w:shd w:val="clear" w:color="auto" w:fill="auto"/>
            <w:tcMar>
              <w:right w:w="0" w:type="dxa"/>
            </w:tcMar>
          </w:tcPr>
          <w:p w14:paraId="3E60EBB9" w14:textId="77777777" w:rsidR="009F6183" w:rsidRDefault="009F6183" w:rsidP="009F5EEF">
            <w:pPr>
              <w:pStyle w:val="Brdtextmedindrag"/>
            </w:pPr>
            <w:r w:rsidRPr="007F2E53">
              <w:t>3.</w:t>
            </w:r>
            <w:r>
              <w:t> </w:t>
            </w:r>
            <w:r w:rsidRPr="007F2E53">
              <w:t>tillståndet att driva försäk</w:t>
            </w:r>
            <w:r>
              <w:softHyphen/>
            </w:r>
            <w:r w:rsidRPr="007F2E53">
              <w:t>ringsrörelse har återkallats</w:t>
            </w:r>
            <w:r>
              <w:t xml:space="preserve"> </w:t>
            </w:r>
            <w:r w:rsidRPr="00377057">
              <w:rPr>
                <w:i/>
              </w:rPr>
              <w:t xml:space="preserve">utan att bolaget i stället har fått </w:t>
            </w:r>
            <w:r>
              <w:rPr>
                <w:i/>
              </w:rPr>
              <w:t xml:space="preserve">ett </w:t>
            </w:r>
            <w:r w:rsidRPr="00377057">
              <w:rPr>
                <w:i/>
              </w:rPr>
              <w:t xml:space="preserve">tillstånd att driva </w:t>
            </w:r>
            <w:r>
              <w:rPr>
                <w:i/>
              </w:rPr>
              <w:t>tjänstepensionsverksam</w:t>
            </w:r>
            <w:r>
              <w:rPr>
                <w:i/>
              </w:rPr>
              <w:softHyphen/>
              <w:t xml:space="preserve">het </w:t>
            </w:r>
            <w:r w:rsidRPr="00377057">
              <w:rPr>
                <w:i/>
              </w:rPr>
              <w:t xml:space="preserve">enligt </w:t>
            </w:r>
            <w:r>
              <w:rPr>
                <w:i/>
              </w:rPr>
              <w:t>lagen (2019:000) om tjänstepensionsföretag</w:t>
            </w:r>
            <w:r w:rsidRPr="007F2E53">
              <w:t xml:space="preserve">, </w:t>
            </w:r>
            <w:r w:rsidRPr="00D00492">
              <w:rPr>
                <w:i/>
              </w:rPr>
              <w:t>eller</w:t>
            </w:r>
          </w:p>
        </w:tc>
      </w:tr>
      <w:tr w:rsidR="009F6183" w14:paraId="41D12057" w14:textId="77777777" w:rsidTr="0008096A">
        <w:tc>
          <w:tcPr>
            <w:tcW w:w="2500" w:type="pct"/>
            <w:shd w:val="clear" w:color="auto" w:fill="auto"/>
            <w:tcMar>
              <w:left w:w="0" w:type="dxa"/>
            </w:tcMar>
          </w:tcPr>
          <w:p w14:paraId="5A04D5BD" w14:textId="77777777" w:rsidR="009F6183" w:rsidRDefault="009F6183" w:rsidP="009F5EEF">
            <w:pPr>
              <w:pStyle w:val="Brdtextmedindrag"/>
            </w:pPr>
            <w:r w:rsidRPr="00F66A52">
              <w:rPr>
                <w:i/>
              </w:rPr>
              <w:t>4.</w:t>
            </w:r>
            <w:r w:rsidRPr="0008502A">
              <w:rPr>
                <w:i/>
              </w:rPr>
              <w:t> bolaget</w:t>
            </w:r>
            <w:r w:rsidRPr="00D00492">
              <w:rPr>
                <w:i/>
              </w:rPr>
              <w:t xml:space="preserve"> är försatt i konkurs som avslutats med överskott och bolagsstämman inte inom före</w:t>
            </w:r>
            <w:r>
              <w:rPr>
                <w:i/>
              </w:rPr>
              <w:softHyphen/>
            </w:r>
            <w:r w:rsidRPr="00D00492">
              <w:rPr>
                <w:i/>
              </w:rPr>
              <w:t>skriven tid har fattat beslut om likvidation enligt 79 §, eller</w:t>
            </w:r>
          </w:p>
        </w:tc>
        <w:tc>
          <w:tcPr>
            <w:tcW w:w="2500" w:type="pct"/>
            <w:shd w:val="clear" w:color="auto" w:fill="auto"/>
            <w:tcMar>
              <w:right w:w="0" w:type="dxa"/>
            </w:tcMar>
          </w:tcPr>
          <w:p w14:paraId="06889BE4" w14:textId="77777777" w:rsidR="009F6183" w:rsidRDefault="009F6183" w:rsidP="009F5EEF">
            <w:pPr>
              <w:pStyle w:val="Brdtextmedindrag"/>
            </w:pPr>
          </w:p>
        </w:tc>
      </w:tr>
      <w:tr w:rsidR="00EE1C9E" w14:paraId="6D003939" w14:textId="77777777" w:rsidTr="0008096A">
        <w:tc>
          <w:tcPr>
            <w:tcW w:w="2500" w:type="pct"/>
            <w:shd w:val="clear" w:color="auto" w:fill="auto"/>
            <w:tcMar>
              <w:left w:w="0" w:type="dxa"/>
            </w:tcMar>
          </w:tcPr>
          <w:p w14:paraId="7F0F6F04" w14:textId="5A69A2D7" w:rsidR="00EE1C9E" w:rsidRPr="00F66A52" w:rsidRDefault="00EE1C9E" w:rsidP="00EE1C9E">
            <w:pPr>
              <w:pStyle w:val="Brdtextmedindrag"/>
              <w:rPr>
                <w:i/>
              </w:rPr>
            </w:pPr>
            <w:r w:rsidRPr="00D00492">
              <w:rPr>
                <w:i/>
              </w:rPr>
              <w:t>5.</w:t>
            </w:r>
            <w:r>
              <w:t> bolaget saknar till försäkrings</w:t>
            </w:r>
            <w:r>
              <w:softHyphen/>
              <w:t>registret anmäld behörig styrelse eller verkställande direktör.</w:t>
            </w:r>
          </w:p>
        </w:tc>
        <w:tc>
          <w:tcPr>
            <w:tcW w:w="2500" w:type="pct"/>
            <w:shd w:val="clear" w:color="auto" w:fill="auto"/>
            <w:tcMar>
              <w:right w:w="0" w:type="dxa"/>
            </w:tcMar>
          </w:tcPr>
          <w:p w14:paraId="0E22ED8F" w14:textId="752F33E4" w:rsidR="00EE1C9E" w:rsidRDefault="00EE1C9E" w:rsidP="00EE1C9E">
            <w:pPr>
              <w:pStyle w:val="Brdtextmedindrag"/>
            </w:pPr>
            <w:r w:rsidRPr="007F69A8">
              <w:rPr>
                <w:i/>
              </w:rPr>
              <w:t>4</w:t>
            </w:r>
            <w:r w:rsidRPr="00C92247">
              <w:t>.</w:t>
            </w:r>
            <w:r>
              <w:t> </w:t>
            </w:r>
            <w:r w:rsidRPr="009A3D37">
              <w:t>bolaget saknar till försäkrings</w:t>
            </w:r>
            <w:r>
              <w:softHyphen/>
            </w:r>
            <w:r w:rsidRPr="009A3D37">
              <w:t>registret anmäld behörig styrelse eller verkställande direktör.</w:t>
            </w:r>
          </w:p>
        </w:tc>
      </w:tr>
      <w:tr w:rsidR="00EE1C9E" w14:paraId="05913EF3" w14:textId="77777777" w:rsidTr="0008096A">
        <w:tc>
          <w:tcPr>
            <w:tcW w:w="2500" w:type="pct"/>
            <w:shd w:val="clear" w:color="auto" w:fill="auto"/>
            <w:tcMar>
              <w:left w:w="0" w:type="dxa"/>
            </w:tcMar>
          </w:tcPr>
          <w:p w14:paraId="755806F8" w14:textId="13C4F8C2" w:rsidR="00EE1C9E" w:rsidRDefault="00EE1C9E" w:rsidP="000E5B7F">
            <w:pPr>
              <w:pStyle w:val="Brdtextmedindrag"/>
              <w:pBdr>
                <w:left w:val="single" w:sz="4" w:space="4" w:color="000000"/>
              </w:pBdr>
              <w:rPr>
                <w:i/>
              </w:rPr>
            </w:pPr>
            <w:r w:rsidRPr="00F66A52">
              <w:rPr>
                <w:i/>
              </w:rPr>
              <w:t>Ett beslut om likvidation ska inte meddelas, om det styrks att lik</w:t>
            </w:r>
            <w:r w:rsidRPr="00F66A52">
              <w:rPr>
                <w:i/>
              </w:rPr>
              <w:softHyphen/>
              <w:t>vida</w:t>
            </w:r>
            <w:r>
              <w:rPr>
                <w:i/>
              </w:rPr>
              <w:softHyphen/>
            </w:r>
            <w:r w:rsidRPr="00F66A52">
              <w:rPr>
                <w:i/>
              </w:rPr>
              <w:t>tionsgrunden upphört under ären</w:t>
            </w:r>
            <w:r>
              <w:rPr>
                <w:i/>
              </w:rPr>
              <w:softHyphen/>
            </w:r>
            <w:r w:rsidRPr="00F66A52">
              <w:rPr>
                <w:i/>
              </w:rPr>
              <w:t xml:space="preserve">dets handläggning. Frågor </w:t>
            </w:r>
            <w:r w:rsidRPr="00143F63">
              <w:t>om lik</w:t>
            </w:r>
            <w:r>
              <w:softHyphen/>
            </w:r>
            <w:r w:rsidRPr="00143F63">
              <w:t>vidation enligt första eller andra stycket prövas på anmälan av Finansinspektionen eller på an</w:t>
            </w:r>
            <w:r w:rsidRPr="00143F63">
              <w:softHyphen/>
              <w:t>sök</w:t>
            </w:r>
            <w:r>
              <w:softHyphen/>
            </w:r>
            <w:r w:rsidRPr="00143F63">
              <w:t>an av styrelsen, en styrelse</w:t>
            </w:r>
            <w:r w:rsidRPr="00143F63">
              <w:softHyphen/>
              <w:t>ledamot, den verkställande direk</w:t>
            </w:r>
            <w:r w:rsidRPr="00143F63">
              <w:softHyphen/>
              <w:t xml:space="preserve">tören </w:t>
            </w:r>
            <w:r w:rsidRPr="00F66A52">
              <w:rPr>
                <w:i/>
              </w:rPr>
              <w:t>eller</w:t>
            </w:r>
            <w:r w:rsidRPr="00143F63">
              <w:t xml:space="preserve"> en delägare eller röst</w:t>
            </w:r>
            <w:r w:rsidRPr="00143F63">
              <w:softHyphen/>
              <w:t>berättigad som inte är delägare.</w:t>
            </w:r>
          </w:p>
        </w:tc>
        <w:tc>
          <w:tcPr>
            <w:tcW w:w="2500" w:type="pct"/>
            <w:shd w:val="clear" w:color="auto" w:fill="auto"/>
            <w:tcMar>
              <w:right w:w="0" w:type="dxa"/>
            </w:tcMar>
          </w:tcPr>
          <w:p w14:paraId="4D104E1B" w14:textId="7972FE0C" w:rsidR="00EE1C9E" w:rsidRPr="007F69A8" w:rsidRDefault="00FC1B71" w:rsidP="00EE1C9E">
            <w:pPr>
              <w:pStyle w:val="Brdtextmedindrag"/>
              <w:rPr>
                <w:i/>
              </w:rPr>
            </w:pPr>
            <w:r w:rsidRPr="00C92247">
              <w:rPr>
                <w:i/>
              </w:rPr>
              <w:t>En fråga</w:t>
            </w:r>
            <w:r w:rsidRPr="00157A82">
              <w:t xml:space="preserve"> </w:t>
            </w:r>
            <w:r w:rsidRPr="00C92247">
              <w:t>om likvidation enligt första eller andra stycket prövas på anmälan av Finansinspektionen eller på ansökan av styrelsen, en styrelseledamot, den verkställande direktören</w:t>
            </w:r>
            <w:r w:rsidRPr="00C92247">
              <w:rPr>
                <w:i/>
              </w:rPr>
              <w:t>,</w:t>
            </w:r>
            <w:r w:rsidRPr="00157A82">
              <w:rPr>
                <w:i/>
              </w:rPr>
              <w:t xml:space="preserve"> </w:t>
            </w:r>
            <w:r w:rsidRPr="00C92247">
              <w:t xml:space="preserve">en delägare eller </w:t>
            </w:r>
            <w:r w:rsidRPr="00C92247">
              <w:rPr>
                <w:i/>
              </w:rPr>
              <w:t>en</w:t>
            </w:r>
            <w:r w:rsidRPr="00157A82">
              <w:t xml:space="preserve"> </w:t>
            </w:r>
            <w:r w:rsidRPr="00C92247">
              <w:t>röst</w:t>
            </w:r>
            <w:r w:rsidRPr="00C92247">
              <w:softHyphen/>
              <w:t>berättigad som inte är del</w:t>
            </w:r>
            <w:r w:rsidRPr="00C92247">
              <w:softHyphen/>
              <w:t>ägare</w:t>
            </w:r>
            <w:r>
              <w:t>.</w:t>
            </w:r>
            <w:r w:rsidR="00AF37C3" w:rsidRPr="00C92247">
              <w:rPr>
                <w:i/>
              </w:rPr>
              <w:t xml:space="preserve"> I de fall som avses i andra stycket 4 prövas frågan på ansökan även av en borgenär eller någon annan vars rätt kan vara beroende av att det finns någon som kan före</w:t>
            </w:r>
            <w:r w:rsidR="00AF37C3" w:rsidRPr="00C92247">
              <w:rPr>
                <w:i/>
              </w:rPr>
              <w:softHyphen/>
              <w:t>träda bolaget.</w:t>
            </w:r>
          </w:p>
        </w:tc>
      </w:tr>
      <w:tr w:rsidR="00EE1C9E" w14:paraId="29603519" w14:textId="77777777" w:rsidTr="0008096A">
        <w:tc>
          <w:tcPr>
            <w:tcW w:w="2500" w:type="pct"/>
            <w:shd w:val="clear" w:color="auto" w:fill="auto"/>
            <w:tcMar>
              <w:left w:w="0" w:type="dxa"/>
            </w:tcMar>
          </w:tcPr>
          <w:p w14:paraId="7754EC3B" w14:textId="635B24F2" w:rsidR="00EE1C9E" w:rsidRDefault="00AF37C3" w:rsidP="0024377A">
            <w:pPr>
              <w:pStyle w:val="Brdtextmedindrag"/>
              <w:rPr>
                <w:i/>
              </w:rPr>
            </w:pPr>
            <w:r w:rsidRPr="00C92247">
              <w:t>I de fall som avses i andra stycket 3 ska Bolagsverket fatta be</w:t>
            </w:r>
            <w:r w:rsidRPr="00157A82">
              <w:softHyphen/>
            </w:r>
            <w:r w:rsidRPr="00C92247">
              <w:t>slutet om likvidation så snart det är</w:t>
            </w:r>
            <w:r w:rsidRPr="00F66A52">
              <w:rPr>
                <w:i/>
              </w:rPr>
              <w:t xml:space="preserve"> </w:t>
            </w:r>
            <w:r w:rsidRPr="00C92247">
              <w:lastRenderedPageBreak/>
              <w:t>praktiskt möjligt, dock senast dag</w:t>
            </w:r>
            <w:r w:rsidRPr="00157A82">
              <w:softHyphen/>
            </w:r>
            <w:r w:rsidRPr="00C92247">
              <w:t>en efter det att ansökan eller an</w:t>
            </w:r>
            <w:r w:rsidRPr="00157A82">
              <w:softHyphen/>
            </w:r>
            <w:r w:rsidRPr="00C92247">
              <w:t>mälan om likvidation kom in till Bolagsverket.</w:t>
            </w:r>
          </w:p>
        </w:tc>
        <w:tc>
          <w:tcPr>
            <w:tcW w:w="2500" w:type="pct"/>
            <w:shd w:val="clear" w:color="auto" w:fill="auto"/>
            <w:tcMar>
              <w:right w:w="0" w:type="dxa"/>
            </w:tcMar>
          </w:tcPr>
          <w:p w14:paraId="0FF79D74" w14:textId="3AA548D5" w:rsidR="00EE1C9E" w:rsidRPr="007F69A8" w:rsidRDefault="00AF37C3" w:rsidP="0024377A">
            <w:pPr>
              <w:pStyle w:val="Brdtextmedindrag"/>
              <w:rPr>
                <w:i/>
              </w:rPr>
            </w:pPr>
            <w:r w:rsidRPr="00157A82">
              <w:lastRenderedPageBreak/>
              <w:t>I de fall som avses i andra stycket 3 ska Bolagsverket fatta be</w:t>
            </w:r>
            <w:r w:rsidRPr="00157A82">
              <w:softHyphen/>
              <w:t xml:space="preserve">slutet om likvidation så snart det är </w:t>
            </w:r>
            <w:r w:rsidRPr="00157A82">
              <w:lastRenderedPageBreak/>
              <w:t>praktiskt möjligt, dock senast dag</w:t>
            </w:r>
            <w:r w:rsidRPr="00157A82">
              <w:softHyphen/>
              <w:t>en efter det att ansökan eller an</w:t>
            </w:r>
            <w:r w:rsidRPr="00157A82">
              <w:softHyphen/>
              <w:t xml:space="preserve">mälan om likvidation kom in till Bolagsverket. </w:t>
            </w:r>
            <w:r w:rsidRPr="00D00492">
              <w:rPr>
                <w:i/>
              </w:rPr>
              <w:t xml:space="preserve">Ett beslut om </w:t>
            </w:r>
            <w:r w:rsidRPr="00C92247">
              <w:rPr>
                <w:i/>
              </w:rPr>
              <w:t>likvid</w:t>
            </w:r>
            <w:r>
              <w:rPr>
                <w:i/>
              </w:rPr>
              <w:softHyphen/>
            </w:r>
            <w:r w:rsidRPr="00C92247">
              <w:rPr>
                <w:i/>
              </w:rPr>
              <w:t>ation</w:t>
            </w:r>
            <w:r w:rsidRPr="00D00492">
              <w:rPr>
                <w:i/>
              </w:rPr>
              <w:t xml:space="preserve"> ska inte meddelas, om det styrks att likvida</w:t>
            </w:r>
            <w:r>
              <w:rPr>
                <w:i/>
              </w:rPr>
              <w:softHyphen/>
            </w:r>
            <w:r w:rsidRPr="00D00492">
              <w:rPr>
                <w:i/>
              </w:rPr>
              <w:t xml:space="preserve">tionsgrunden </w:t>
            </w:r>
            <w:r w:rsidRPr="00C92247">
              <w:rPr>
                <w:i/>
              </w:rPr>
              <w:t>upp</w:t>
            </w:r>
            <w:r>
              <w:rPr>
                <w:i/>
              </w:rPr>
              <w:softHyphen/>
            </w:r>
            <w:r w:rsidRPr="00C92247">
              <w:rPr>
                <w:i/>
              </w:rPr>
              <w:t>hört</w:t>
            </w:r>
            <w:r w:rsidRPr="00D00492">
              <w:rPr>
                <w:i/>
              </w:rPr>
              <w:t xml:space="preserve"> under ären</w:t>
            </w:r>
            <w:r>
              <w:rPr>
                <w:i/>
              </w:rPr>
              <w:softHyphen/>
            </w:r>
            <w:r w:rsidRPr="00D00492">
              <w:rPr>
                <w:i/>
              </w:rPr>
              <w:t xml:space="preserve">dets handläggning. </w:t>
            </w:r>
            <w:r w:rsidRPr="003E22B7">
              <w:rPr>
                <w:i/>
              </w:rPr>
              <w:t>Beslut</w:t>
            </w:r>
            <w:r w:rsidRPr="00D00492">
              <w:rPr>
                <w:i/>
              </w:rPr>
              <w:t xml:space="preserve"> om lik</w:t>
            </w:r>
            <w:r>
              <w:rPr>
                <w:i/>
              </w:rPr>
              <w:softHyphen/>
            </w:r>
            <w:r w:rsidRPr="00D00492">
              <w:rPr>
                <w:i/>
              </w:rPr>
              <w:t xml:space="preserve">vidation gäller </w:t>
            </w:r>
            <w:r w:rsidRPr="00C92247">
              <w:rPr>
                <w:i/>
              </w:rPr>
              <w:t>ome</w:t>
            </w:r>
            <w:r>
              <w:rPr>
                <w:i/>
              </w:rPr>
              <w:softHyphen/>
            </w:r>
            <w:r w:rsidRPr="00C92247">
              <w:rPr>
                <w:i/>
              </w:rPr>
              <w:t>delbart</w:t>
            </w:r>
            <w:r w:rsidRPr="00D00492">
              <w:rPr>
                <w:i/>
              </w:rPr>
              <w:t>.</w:t>
            </w:r>
          </w:p>
        </w:tc>
      </w:tr>
      <w:tr w:rsidR="00EE1C9E" w14:paraId="0DC3CAB0" w14:textId="77777777" w:rsidTr="0008096A">
        <w:tc>
          <w:tcPr>
            <w:tcW w:w="2500" w:type="pct"/>
            <w:shd w:val="clear" w:color="auto" w:fill="auto"/>
            <w:tcMar>
              <w:left w:w="0" w:type="dxa"/>
            </w:tcMar>
          </w:tcPr>
          <w:p w14:paraId="7F4F5121" w14:textId="5ACD6A9A" w:rsidR="00EE1C9E" w:rsidRDefault="00AF37C3" w:rsidP="0024377A">
            <w:pPr>
              <w:pStyle w:val="Brdtextmedindrag"/>
              <w:rPr>
                <w:i/>
              </w:rPr>
            </w:pPr>
            <w:r w:rsidRPr="00F66A52">
              <w:rPr>
                <w:i/>
              </w:rPr>
              <w:lastRenderedPageBreak/>
              <w:t>I de fall som avses i andra stycket 4 eller 5 prövas frågan på ansökan även av en borgenär eller någon annan vars rätt kan vara beroende av att det finns någon som kan företräda bolaget.</w:t>
            </w:r>
          </w:p>
        </w:tc>
        <w:tc>
          <w:tcPr>
            <w:tcW w:w="2500" w:type="pct"/>
            <w:shd w:val="clear" w:color="auto" w:fill="auto"/>
            <w:tcMar>
              <w:right w:w="0" w:type="dxa"/>
            </w:tcMar>
          </w:tcPr>
          <w:p w14:paraId="20E86051" w14:textId="77777777" w:rsidR="00EE1C9E" w:rsidRPr="007F69A8" w:rsidRDefault="00EE1C9E" w:rsidP="00EE1C9E">
            <w:pPr>
              <w:pStyle w:val="Brdtextmedindrag"/>
              <w:rPr>
                <w:i/>
              </w:rPr>
            </w:pPr>
          </w:p>
        </w:tc>
      </w:tr>
      <w:tr w:rsidR="009F6183" w14:paraId="65B1BDD6" w14:textId="77777777" w:rsidTr="0008096A">
        <w:tc>
          <w:tcPr>
            <w:tcW w:w="2500" w:type="pct"/>
            <w:shd w:val="clear" w:color="auto" w:fill="auto"/>
            <w:tcMar>
              <w:left w:w="0" w:type="dxa"/>
            </w:tcMar>
          </w:tcPr>
          <w:p w14:paraId="387C1B1C" w14:textId="77777777" w:rsidR="009F6183" w:rsidRPr="00F66A52" w:rsidRDefault="009F6183" w:rsidP="009F5EEF">
            <w:pPr>
              <w:pStyle w:val="Brdtextmedindrag"/>
              <w:rPr>
                <w:i/>
              </w:rPr>
            </w:pPr>
            <w:r w:rsidRPr="00F66A52">
              <w:rPr>
                <w:i/>
              </w:rPr>
              <w:t>Beslutet om likvidation gäller omedelbart</w:t>
            </w:r>
            <w:r>
              <w:rPr>
                <w:i/>
              </w:rPr>
              <w:t>.</w:t>
            </w:r>
          </w:p>
        </w:tc>
        <w:tc>
          <w:tcPr>
            <w:tcW w:w="2500" w:type="pct"/>
            <w:shd w:val="clear" w:color="auto" w:fill="auto"/>
            <w:tcMar>
              <w:right w:w="0" w:type="dxa"/>
            </w:tcMar>
          </w:tcPr>
          <w:p w14:paraId="48BF15BD" w14:textId="77777777" w:rsidR="009F6183" w:rsidRPr="00157A82" w:rsidRDefault="009F6183" w:rsidP="009F5EEF">
            <w:pPr>
              <w:pStyle w:val="Brdtextmedindrag"/>
              <w:rPr>
                <w:i/>
              </w:rPr>
            </w:pPr>
            <w:r w:rsidRPr="00D00492">
              <w:rPr>
                <w:i/>
              </w:rPr>
              <w:t>Bestämmelser om allmän dom</w:t>
            </w:r>
            <w:r>
              <w:rPr>
                <w:i/>
              </w:rPr>
              <w:softHyphen/>
            </w:r>
            <w:r w:rsidRPr="00D00492">
              <w:rPr>
                <w:i/>
              </w:rPr>
              <w:t>stols beslut om likvidation vid kon</w:t>
            </w:r>
            <w:r>
              <w:rPr>
                <w:i/>
              </w:rPr>
              <w:softHyphen/>
            </w:r>
            <w:r w:rsidRPr="00D00492">
              <w:rPr>
                <w:i/>
              </w:rPr>
              <w:t>kurs finns i 18 kap. 13 och 14 §§ lagen om ekonomiska föreningar</w:t>
            </w:r>
            <w:r>
              <w:rPr>
                <w:i/>
              </w:rPr>
              <w:t>.</w:t>
            </w:r>
          </w:p>
        </w:tc>
      </w:tr>
      <w:bookmarkEnd w:id="313"/>
    </w:tbl>
    <w:p w14:paraId="6ECCB433" w14:textId="77777777" w:rsidR="009F6183" w:rsidRDefault="009F6183" w:rsidP="00D9437F">
      <w:pPr>
        <w:pStyle w:val="Brdtext"/>
        <w:jc w:val="center"/>
      </w:pPr>
    </w:p>
    <w:p w14:paraId="3E29F33A" w14:textId="77777777" w:rsidR="009F6183" w:rsidRDefault="009F6183" w:rsidP="0008096A">
      <w:pPr>
        <w:pStyle w:val="Brdtext"/>
        <w:jc w:val="center"/>
      </w:pPr>
      <w:r>
        <w:t>75 §</w:t>
      </w:r>
      <w:r>
        <w:rPr>
          <w:rStyle w:val="Fotnotsreferens"/>
        </w:rPr>
        <w:footnoteReference w:id="54"/>
      </w:r>
    </w:p>
    <w:p w14:paraId="6A64C4B8" w14:textId="77777777" w:rsidR="009F6183" w:rsidRDefault="009F6183" w:rsidP="0008096A">
      <w:pPr>
        <w:pStyle w:val="Brdtextmedindrag"/>
      </w:pPr>
      <w:r>
        <w:t>I ärenden enligt 74 § andra stycket 3 ska 17 kap. 12 och 18 §§ lagen (2018:672) om ekonomiska föreningar inte tillämpas.</w:t>
      </w:r>
    </w:p>
    <w:p w14:paraId="36DBC014" w14:textId="77777777" w:rsidR="009F6183" w:rsidRDefault="009F6183" w:rsidP="0008096A">
      <w:pPr>
        <w:pStyle w:val="Brdtextmedindrag"/>
      </w:pPr>
      <w:r>
        <w:t>I övrigt gäller för genomförandet av likvidationen för ömsesidiga försäkringsbolag 17 kap. 18, 19 och 23–45 §§ lagen om ekonomiska föreningar med de tillägg som följer av 76–78 §§.</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9F6183" w14:paraId="08245BFB" w14:textId="77777777" w:rsidTr="0008096A">
        <w:tc>
          <w:tcPr>
            <w:tcW w:w="2500" w:type="pct"/>
            <w:tcBorders>
              <w:left w:val="nil"/>
              <w:right w:val="nil"/>
            </w:tcBorders>
            <w:shd w:val="clear" w:color="auto" w:fill="auto"/>
            <w:tcMar>
              <w:left w:w="0" w:type="dxa"/>
            </w:tcMar>
          </w:tcPr>
          <w:p w14:paraId="2764950F" w14:textId="77777777" w:rsidR="009F6183" w:rsidRDefault="009F6183" w:rsidP="0008096A">
            <w:pPr>
              <w:pStyle w:val="Brdtextmedindrag"/>
              <w:pBdr>
                <w:left w:val="single" w:sz="4" w:space="4" w:color="000000"/>
              </w:pBdr>
            </w:pPr>
            <w:r>
              <w:t>I ett ärende enligt 74 § andra stycket 1, 2</w:t>
            </w:r>
            <w:r w:rsidRPr="00A22E90">
              <w:rPr>
                <w:i/>
              </w:rPr>
              <w:t>, 4</w:t>
            </w:r>
            <w:r>
              <w:t xml:space="preserve"> eller </w:t>
            </w:r>
            <w:r w:rsidRPr="00A22E90">
              <w:rPr>
                <w:i/>
              </w:rPr>
              <w:t>5</w:t>
            </w:r>
            <w:r>
              <w:t xml:space="preserve"> gäller även 17 kap. 12 § lagen om ekonomiska föreningar.</w:t>
            </w:r>
          </w:p>
        </w:tc>
        <w:tc>
          <w:tcPr>
            <w:tcW w:w="2500" w:type="pct"/>
            <w:tcBorders>
              <w:left w:val="nil"/>
            </w:tcBorders>
            <w:shd w:val="clear" w:color="auto" w:fill="auto"/>
            <w:tcMar>
              <w:right w:w="0" w:type="dxa"/>
            </w:tcMar>
          </w:tcPr>
          <w:p w14:paraId="58B73976" w14:textId="77777777" w:rsidR="009F6183" w:rsidRDefault="009F6183" w:rsidP="0008096A">
            <w:pPr>
              <w:pStyle w:val="Brdtextmedindrag"/>
            </w:pPr>
            <w:r>
              <w:t xml:space="preserve">I ett ärende enligt 74 § andra stycket 1, 2 eller </w:t>
            </w:r>
            <w:r w:rsidRPr="00A22E90">
              <w:rPr>
                <w:i/>
              </w:rPr>
              <w:t>4</w:t>
            </w:r>
            <w:r>
              <w:t xml:space="preserve"> gäller även 17 kap. 12 § lagen om ekonomiska föreningar.</w:t>
            </w:r>
          </w:p>
        </w:tc>
      </w:tr>
    </w:tbl>
    <w:p w14:paraId="75E9662D" w14:textId="77777777" w:rsidR="009F6183" w:rsidRDefault="009F6183" w:rsidP="0008096A">
      <w:pPr>
        <w:pStyle w:val="Brdtextmedindrag"/>
        <w:rPr>
          <w:highlight w:val="green"/>
        </w:rPr>
      </w:pPr>
    </w:p>
    <w:p w14:paraId="1601BCD1" w14:textId="77777777" w:rsidR="009F6183" w:rsidRDefault="009F6183" w:rsidP="0008096A">
      <w:pPr>
        <w:pStyle w:val="Brdtext"/>
        <w:jc w:val="center"/>
      </w:pPr>
      <w:r w:rsidRPr="00DE2FDE">
        <w:t>88</w:t>
      </w:r>
      <w:r>
        <w:t> §</w:t>
      </w:r>
      <w:r>
        <w:rPr>
          <w:rStyle w:val="Fotnotsreferens"/>
        </w:rPr>
        <w:footnoteReference w:id="55"/>
      </w:r>
    </w:p>
    <w:p w14:paraId="5BB56A20" w14:textId="77777777" w:rsidR="009F6183" w:rsidRDefault="009F6183" w:rsidP="009F6183">
      <w:pPr>
        <w:pStyle w:val="Brdtextmedindrag"/>
      </w:pPr>
      <w:r w:rsidRPr="00DC621C">
        <w:t>Ett ömsesidigt försäkringsbolags företagsnamn ska innehålla orden ömsesidig och försäkring. Om verksamheten avser att meddela försäkring av egendom bara inom ett begränsat geografiskt område, ska företagsnamnet ange området för bolagets verksamhet men ordet ömsesidig får utelämnas</w:t>
      </w:r>
      <w:r w:rsidRPr="009C0FE8">
        <w:t>.</w:t>
      </w:r>
    </w:p>
    <w:p w14:paraId="59B54369" w14:textId="77777777" w:rsidR="009F6183" w:rsidRPr="00013F30" w:rsidRDefault="009F6183" w:rsidP="009F6183">
      <w:pPr>
        <w:pStyle w:val="Brdtextmedindrag"/>
      </w:pPr>
      <w:r w:rsidRPr="00DC621C">
        <w:t>Bolagets styrelse får anta ett särskilt företagsnamn. Ett särskilt företagsnamn får inte innehålla ordet ömsesidig</w:t>
      </w:r>
      <w:r w:rsidRPr="009C0FE8">
        <w:t>.</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06D1D48F" w14:textId="77777777" w:rsidTr="009F5EEF">
        <w:tc>
          <w:tcPr>
            <w:tcW w:w="2500" w:type="pct"/>
            <w:shd w:val="clear" w:color="auto" w:fill="auto"/>
            <w:tcMar>
              <w:left w:w="0" w:type="dxa"/>
            </w:tcMar>
          </w:tcPr>
          <w:p w14:paraId="19E801AB" w14:textId="77777777" w:rsidR="009F6183" w:rsidRDefault="009F6183" w:rsidP="009F5EEF">
            <w:pPr>
              <w:pStyle w:val="Brdtextmedindrag"/>
            </w:pPr>
            <w:r w:rsidRPr="00DC621C">
              <w:t>Företagsnamnet ska tydligt skilja sig från företagsnamn som är in</w:t>
            </w:r>
            <w:r>
              <w:t>-</w:t>
            </w:r>
            <w:r w:rsidRPr="00DC621C">
              <w:t xml:space="preserve">förda i det register som avses i </w:t>
            </w:r>
            <w:r w:rsidRPr="000A7C2D">
              <w:rPr>
                <w:i/>
              </w:rPr>
              <w:t>14</w:t>
            </w:r>
            <w:r>
              <w:t> </w:t>
            </w:r>
            <w:r w:rsidRPr="00DC621C">
              <w:t>kap. 1</w:t>
            </w:r>
            <w:r>
              <w:t> </w:t>
            </w:r>
            <w:r w:rsidRPr="00DC621C">
              <w:t>§. I övrigt finns bestäm</w:t>
            </w:r>
            <w:r>
              <w:softHyphen/>
            </w:r>
            <w:r w:rsidRPr="00DC621C">
              <w:t>melser om registreringen i lagen (2018:1653) om företagsnamn</w:t>
            </w:r>
            <w:r w:rsidRPr="009C0FE8">
              <w:t>.</w:t>
            </w:r>
          </w:p>
        </w:tc>
        <w:tc>
          <w:tcPr>
            <w:tcW w:w="2500" w:type="pct"/>
            <w:shd w:val="clear" w:color="auto" w:fill="auto"/>
            <w:tcMar>
              <w:right w:w="0" w:type="dxa"/>
            </w:tcMar>
          </w:tcPr>
          <w:p w14:paraId="7494AD86" w14:textId="77777777" w:rsidR="009F6183" w:rsidRDefault="009F6183" w:rsidP="009F5EEF">
            <w:pPr>
              <w:pStyle w:val="Brdtextmedindrag"/>
            </w:pPr>
            <w:r w:rsidRPr="009C0FE8">
              <w:t>Företagsnamnet ska tydligt skilja sig från företagsnamn som är in</w:t>
            </w:r>
            <w:r>
              <w:softHyphen/>
            </w:r>
            <w:r w:rsidRPr="009C0FE8">
              <w:t>för</w:t>
            </w:r>
            <w:r>
              <w:t xml:space="preserve">da i det register som avses i </w:t>
            </w:r>
            <w:r w:rsidRPr="00E53E40">
              <w:rPr>
                <w:i/>
              </w:rPr>
              <w:t>17</w:t>
            </w:r>
            <w:r>
              <w:t> kap.</w:t>
            </w:r>
            <w:r w:rsidRPr="009C0FE8">
              <w:t xml:space="preserve"> 1</w:t>
            </w:r>
            <w:r>
              <w:t> §</w:t>
            </w:r>
            <w:r w:rsidRPr="009C0FE8">
              <w:t>. I övrigt finns bestäm</w:t>
            </w:r>
            <w:r>
              <w:softHyphen/>
            </w:r>
            <w:r w:rsidRPr="009C0FE8">
              <w:t>melser om registreringen i lagen (2018:</w:t>
            </w:r>
            <w:r>
              <w:t>1653</w:t>
            </w:r>
            <w:r w:rsidRPr="009C0FE8">
              <w:t>) om företagsnamn.</w:t>
            </w:r>
          </w:p>
        </w:tc>
      </w:tr>
    </w:tbl>
    <w:p w14:paraId="7F989F18" w14:textId="63A45409" w:rsidR="00867A2E" w:rsidRDefault="00867A2E" w:rsidP="00AA5B6B">
      <w:pPr>
        <w:pStyle w:val="Brdtextmedindrag"/>
      </w:pPr>
    </w:p>
    <w:p w14:paraId="3238BEAD" w14:textId="77777777" w:rsidR="004D7B6E" w:rsidRPr="00DE570E" w:rsidRDefault="004D7B6E" w:rsidP="00AA5B6B">
      <w:pPr>
        <w:pStyle w:val="Brdtextmedindrag"/>
      </w:pPr>
    </w:p>
    <w:p w14:paraId="79F13E24" w14:textId="77777777" w:rsidR="009F6183" w:rsidRDefault="009F6183" w:rsidP="009F6183">
      <w:pPr>
        <w:pStyle w:val="Brdtext"/>
        <w:jc w:val="center"/>
      </w:pPr>
      <w:r w:rsidRPr="00DE2FDE">
        <w:lastRenderedPageBreak/>
        <w:t>89</w:t>
      </w:r>
      <w:r>
        <w:t> §</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59A28818" w14:textId="77777777" w:rsidTr="009F5EEF">
        <w:tc>
          <w:tcPr>
            <w:tcW w:w="2500" w:type="pct"/>
            <w:shd w:val="clear" w:color="auto" w:fill="auto"/>
            <w:tcMar>
              <w:left w:w="0" w:type="dxa"/>
            </w:tcMar>
          </w:tcPr>
          <w:p w14:paraId="36E9F65F" w14:textId="77777777" w:rsidR="009F6183" w:rsidRDefault="009F6183" w:rsidP="009F5EEF">
            <w:pPr>
              <w:pStyle w:val="Brdtextmedindrag"/>
            </w:pPr>
            <w:r w:rsidRPr="00F7656C">
              <w:t xml:space="preserve">I </w:t>
            </w:r>
            <w:r w:rsidRPr="00410381">
              <w:rPr>
                <w:i/>
              </w:rPr>
              <w:t>14</w:t>
            </w:r>
            <w:r>
              <w:t> kap.</w:t>
            </w:r>
            <w:r w:rsidRPr="00F7656C">
              <w:t xml:space="preserve"> 1</w:t>
            </w:r>
            <w:r>
              <w:t> §</w:t>
            </w:r>
            <w:r w:rsidRPr="00F7656C">
              <w:t xml:space="preserve"> finns bestämmelser om registreringsmyndighet och försäkringsregister.</w:t>
            </w:r>
          </w:p>
        </w:tc>
        <w:tc>
          <w:tcPr>
            <w:tcW w:w="2500" w:type="pct"/>
            <w:shd w:val="clear" w:color="auto" w:fill="auto"/>
            <w:tcMar>
              <w:right w:w="0" w:type="dxa"/>
            </w:tcMar>
          </w:tcPr>
          <w:p w14:paraId="489D67C3" w14:textId="77777777" w:rsidR="009F6183" w:rsidRDefault="009F6183" w:rsidP="009F5EEF">
            <w:pPr>
              <w:pStyle w:val="Brdtextmedindrag"/>
            </w:pPr>
            <w:r w:rsidRPr="00F7656C">
              <w:t xml:space="preserve">I </w:t>
            </w:r>
            <w:r w:rsidRPr="00410381">
              <w:rPr>
                <w:i/>
              </w:rPr>
              <w:t>17</w:t>
            </w:r>
            <w:r>
              <w:t> kap.</w:t>
            </w:r>
            <w:r w:rsidRPr="00F7656C">
              <w:t xml:space="preserve"> 1</w:t>
            </w:r>
            <w:r>
              <w:t> §</w:t>
            </w:r>
            <w:r w:rsidRPr="00F7656C">
              <w:t xml:space="preserve"> finns bestämmelser om registreringsmyndighet och försäkringsregister.</w:t>
            </w:r>
          </w:p>
        </w:tc>
      </w:tr>
    </w:tbl>
    <w:p w14:paraId="4B4BDBE8" w14:textId="517107BE" w:rsidR="009F6183" w:rsidRDefault="009F6183" w:rsidP="009F6183">
      <w:pPr>
        <w:pStyle w:val="Brdtext"/>
        <w:spacing w:before="230"/>
        <w:jc w:val="center"/>
        <w:rPr>
          <w:b/>
        </w:rPr>
      </w:pPr>
      <w:r>
        <w:rPr>
          <w:b/>
        </w:rPr>
        <w:t>13 kap.</w:t>
      </w:r>
    </w:p>
    <w:p w14:paraId="38402F4B" w14:textId="77777777" w:rsidR="009F6183" w:rsidRDefault="009F6183" w:rsidP="009F6183">
      <w:pPr>
        <w:pStyle w:val="Brdtext"/>
        <w:jc w:val="center"/>
      </w:pPr>
      <w:r>
        <w:t>27 §</w:t>
      </w:r>
      <w:r>
        <w:rPr>
          <w:rStyle w:val="Fotnotsreferens"/>
        </w:rPr>
        <w:footnoteReference w:id="56"/>
      </w:r>
    </w:p>
    <w:p w14:paraId="11632C30" w14:textId="77777777" w:rsidR="009F6183" w:rsidRDefault="009F6183" w:rsidP="009F6183">
      <w:pPr>
        <w:pStyle w:val="Brdtextmedindrag"/>
      </w:pPr>
      <w:r w:rsidRPr="0002199E">
        <w:t>Utöver bestämmelserna om tvångslikvidation i 1</w:t>
      </w:r>
      <w:r>
        <w:t xml:space="preserve">7 kap. 11 § och 16 § första </w:t>
      </w:r>
      <w:r w:rsidDel="00097ED0">
        <w:t>stycket</w:t>
      </w:r>
      <w:r>
        <w:t> 1–3 lagen (2018:672) om ekonomiska föreningar gäller för försäkringsföreningar att Bolagsverket ska besluta att föreningen ska gå i likvidation, om</w:t>
      </w:r>
    </w:p>
    <w:p w14:paraId="24A2DC0B" w14:textId="77777777" w:rsidR="009F6183" w:rsidRDefault="009F6183" w:rsidP="009F6183">
      <w:pPr>
        <w:pStyle w:val="Brdtextmedindrag"/>
      </w:pPr>
      <w:r>
        <w:t>1. föreningens hela försäkrings</w:t>
      </w:r>
      <w:r>
        <w:softHyphen/>
        <w:t>bestånd har överlåtits,</w:t>
      </w:r>
    </w:p>
    <w:p w14:paraId="16E06B17" w14:textId="77777777" w:rsidR="009F6183" w:rsidRPr="00013F30" w:rsidRDefault="009F6183" w:rsidP="009F6183">
      <w:pPr>
        <w:pStyle w:val="Brdtextmedindrag"/>
      </w:pPr>
      <w:r>
        <w:t>2. ett tillstånd att driva försäkringsrörelse för bestämd tid har gått ut utan att något nytt tillstånd har beviljats, eller</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653564C0" w14:textId="77777777" w:rsidTr="009F5EEF">
        <w:tc>
          <w:tcPr>
            <w:tcW w:w="2500" w:type="pct"/>
            <w:shd w:val="clear" w:color="auto" w:fill="auto"/>
            <w:tcMar>
              <w:left w:w="0" w:type="dxa"/>
            </w:tcMar>
          </w:tcPr>
          <w:p w14:paraId="3A7903B5" w14:textId="77777777" w:rsidR="009F6183" w:rsidRDefault="009F6183" w:rsidP="009F5EEF">
            <w:pPr>
              <w:pStyle w:val="Brdtextmedindrag"/>
            </w:pPr>
            <w:r>
              <w:t>3. tillståndet att driva försäk</w:t>
            </w:r>
            <w:r>
              <w:softHyphen/>
              <w:t>ringsrörelse har återkallats.</w:t>
            </w:r>
          </w:p>
        </w:tc>
        <w:tc>
          <w:tcPr>
            <w:tcW w:w="2500" w:type="pct"/>
            <w:shd w:val="clear" w:color="auto" w:fill="auto"/>
            <w:tcMar>
              <w:right w:w="0" w:type="dxa"/>
            </w:tcMar>
          </w:tcPr>
          <w:p w14:paraId="4F9012FD" w14:textId="77777777" w:rsidR="009F6183" w:rsidRDefault="009F6183" w:rsidP="009F5EEF">
            <w:pPr>
              <w:pStyle w:val="Brdtextmedindrag"/>
            </w:pPr>
            <w:r>
              <w:t>3. tillståndet att driva försäk</w:t>
            </w:r>
            <w:r>
              <w:softHyphen/>
              <w:t xml:space="preserve">ringsrörelse har återkallats </w:t>
            </w:r>
            <w:r w:rsidRPr="0002199E">
              <w:rPr>
                <w:i/>
              </w:rPr>
              <w:t xml:space="preserve">utan att föreningen i stället har fått ett tillstånd att driva </w:t>
            </w:r>
            <w:r>
              <w:rPr>
                <w:i/>
              </w:rPr>
              <w:t>tjänstepensions</w:t>
            </w:r>
            <w:r>
              <w:rPr>
                <w:i/>
              </w:rPr>
              <w:softHyphen/>
              <w:t xml:space="preserve">verksamhet </w:t>
            </w:r>
            <w:r w:rsidRPr="0002199E">
              <w:rPr>
                <w:i/>
              </w:rPr>
              <w:t xml:space="preserve">enligt </w:t>
            </w:r>
            <w:r>
              <w:rPr>
                <w:i/>
              </w:rPr>
              <w:t>lagen (2019:000) om tjänstepensionsföretag</w:t>
            </w:r>
            <w:r w:rsidRPr="0002199E">
              <w:t>.</w:t>
            </w:r>
          </w:p>
        </w:tc>
      </w:tr>
    </w:tbl>
    <w:p w14:paraId="4C6708B8" w14:textId="77777777" w:rsidR="009F6183" w:rsidRDefault="009F6183" w:rsidP="009F6183">
      <w:pPr>
        <w:pStyle w:val="Brdtextmedindrag"/>
      </w:pPr>
      <w:r w:rsidRPr="0002199E">
        <w:t xml:space="preserve">I de fall som avses i första </w:t>
      </w:r>
      <w:r w:rsidRPr="0002199E" w:rsidDel="00097ED0">
        <w:t>stycket</w:t>
      </w:r>
      <w:r>
        <w:t> </w:t>
      </w:r>
      <w:r w:rsidRPr="0002199E">
        <w:t>3 ska Bolagsverket fatta beslutet om likvidation så snart det är praktiskt möjligt, dock senast dagen efter det att ansökan eller anmälan om likvidation kom in till Bolagsverket. Beslutet om likvidation gäller omedelbart.</w:t>
      </w:r>
    </w:p>
    <w:p w14:paraId="27C6550F" w14:textId="77777777" w:rsidR="009F6183" w:rsidRDefault="009F6183" w:rsidP="009F6183">
      <w:pPr>
        <w:pStyle w:val="Brdtextmedindrag"/>
      </w:pPr>
      <w:r>
        <w:t>En fråga om likvidation enligt första stycket prövas på ansökan av styrelsen, en styrelseledamot, den verkställande direktören, en förenings</w:t>
      </w:r>
      <w:r>
        <w:softHyphen/>
        <w:t>medlem eller en innehavare av förlagsandelar eller på anmälan av Finansinspektionen.</w:t>
      </w:r>
    </w:p>
    <w:p w14:paraId="7EB9EE99" w14:textId="77777777" w:rsidR="009F6183" w:rsidRDefault="009F6183" w:rsidP="009F6183">
      <w:pPr>
        <w:pStyle w:val="Brdtextmedindrag"/>
      </w:pPr>
      <w:r>
        <w:t xml:space="preserve">I ärenden enligt första </w:t>
      </w:r>
      <w:r w:rsidDel="00097ED0">
        <w:t>stycket</w:t>
      </w:r>
      <w:r>
        <w:t> 3 ska 17 kap. 12 § lagen om ekonomiska föreningar inte tillämpas.</w:t>
      </w:r>
    </w:p>
    <w:p w14:paraId="3E034EBB" w14:textId="77777777" w:rsidR="009F6183" w:rsidRDefault="009F6183" w:rsidP="009F6183">
      <w:pPr>
        <w:pStyle w:val="Brdtext"/>
        <w:spacing w:before="230"/>
        <w:jc w:val="center"/>
        <w:rPr>
          <w:b/>
        </w:rPr>
      </w:pPr>
      <w:r>
        <w:rPr>
          <w:b/>
        </w:rPr>
        <w:t>14 kap.</w:t>
      </w:r>
    </w:p>
    <w:p w14:paraId="1FF02C2F" w14:textId="77777777" w:rsidR="009F6183" w:rsidRDefault="009F6183" w:rsidP="009F6183">
      <w:pPr>
        <w:pStyle w:val="Brdtext"/>
        <w:jc w:val="center"/>
      </w:pPr>
      <w:r>
        <w:t>1 §</w:t>
      </w:r>
      <w:r>
        <w:rPr>
          <w:rStyle w:val="Fotnotsreferens"/>
        </w:rPr>
        <w:footnoteReference w:id="57"/>
      </w:r>
    </w:p>
    <w:p w14:paraId="5BDBCF27" w14:textId="77777777" w:rsidR="009F6183" w:rsidRPr="007F3132" w:rsidRDefault="009F6183" w:rsidP="009F6183">
      <w:pPr>
        <w:pStyle w:val="Brdtextmedindrag"/>
      </w:pPr>
      <w:r>
        <w:t>Ett försäkringsföretag (det överlåtande företaget) får helt eller delvis överlåta sitt försäkringsbestånd till en annan försäkringsgivare (den övertagande försäkringsgivaren). Överlåtelse får ske till</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3467301E" w14:textId="77777777" w:rsidTr="009F5EEF">
        <w:tc>
          <w:tcPr>
            <w:tcW w:w="2500" w:type="pct"/>
            <w:shd w:val="clear" w:color="auto" w:fill="auto"/>
            <w:tcMar>
              <w:left w:w="0" w:type="dxa"/>
            </w:tcMar>
          </w:tcPr>
          <w:p w14:paraId="1AA70155" w14:textId="77777777" w:rsidR="009F6183" w:rsidRDefault="009F6183" w:rsidP="009F5EEF">
            <w:pPr>
              <w:pStyle w:val="Brdtextmedindrag"/>
            </w:pPr>
            <w:r>
              <w:t xml:space="preserve">1. ett svenskt försäkringsföretag, </w:t>
            </w:r>
            <w:r w:rsidRPr="00410381">
              <w:rPr>
                <w:i/>
              </w:rPr>
              <w:t>eller</w:t>
            </w:r>
          </w:p>
        </w:tc>
        <w:tc>
          <w:tcPr>
            <w:tcW w:w="2500" w:type="pct"/>
            <w:shd w:val="clear" w:color="auto" w:fill="auto"/>
            <w:tcMar>
              <w:right w:w="0" w:type="dxa"/>
            </w:tcMar>
          </w:tcPr>
          <w:p w14:paraId="13EADE84" w14:textId="77777777" w:rsidR="009F6183" w:rsidRDefault="009F6183" w:rsidP="009F5EEF">
            <w:pPr>
              <w:pStyle w:val="Brdtextmedindrag"/>
            </w:pPr>
            <w:r>
              <w:t>1. ett svenskt försäkringsföretag,</w:t>
            </w:r>
          </w:p>
        </w:tc>
      </w:tr>
      <w:tr w:rsidR="009F6183" w14:paraId="2A663A91" w14:textId="77777777" w:rsidTr="009F5EEF">
        <w:tc>
          <w:tcPr>
            <w:tcW w:w="2500" w:type="pct"/>
            <w:shd w:val="clear" w:color="auto" w:fill="auto"/>
            <w:tcMar>
              <w:left w:w="0" w:type="dxa"/>
            </w:tcMar>
          </w:tcPr>
          <w:p w14:paraId="75ADB148" w14:textId="77777777" w:rsidR="009F6183" w:rsidRDefault="009F6183" w:rsidP="009F5EEF">
            <w:pPr>
              <w:pStyle w:val="Brdtextmedindrag"/>
            </w:pPr>
            <w:r>
              <w:t xml:space="preserve">2. en utländsk försäkringsgivare som </w:t>
            </w:r>
            <w:r w:rsidRPr="007F3132">
              <w:t>har tillstånd att driva försäkringsrörelse i Sverige eller som är auktoriserad i ett land inom EES</w:t>
            </w:r>
            <w:r w:rsidRPr="00850F45">
              <w:rPr>
                <w:i/>
              </w:rPr>
              <w:t>.</w:t>
            </w:r>
          </w:p>
        </w:tc>
        <w:tc>
          <w:tcPr>
            <w:tcW w:w="2500" w:type="pct"/>
            <w:shd w:val="clear" w:color="auto" w:fill="auto"/>
            <w:tcMar>
              <w:right w:w="0" w:type="dxa"/>
            </w:tcMar>
          </w:tcPr>
          <w:p w14:paraId="237714D0" w14:textId="77777777" w:rsidR="009F6183" w:rsidRDefault="009F6183" w:rsidP="009F5EEF">
            <w:pPr>
              <w:pStyle w:val="Brdtextmedindrag"/>
            </w:pPr>
            <w:r>
              <w:t xml:space="preserve">2. en utländsk försäkringsgivare som </w:t>
            </w:r>
            <w:r w:rsidRPr="007F3132">
              <w:t>har tillstånd att driva försäkringsrörelse i Sverige eller som är auktoriserad i ett land inom EES</w:t>
            </w:r>
            <w:r w:rsidRPr="000A7C2D">
              <w:rPr>
                <w:i/>
              </w:rPr>
              <w:t>, eller</w:t>
            </w:r>
          </w:p>
        </w:tc>
      </w:tr>
      <w:tr w:rsidR="009F6183" w14:paraId="5A641A76" w14:textId="77777777" w:rsidTr="009F5EEF">
        <w:tc>
          <w:tcPr>
            <w:tcW w:w="2500" w:type="pct"/>
            <w:shd w:val="clear" w:color="auto" w:fill="auto"/>
            <w:tcMar>
              <w:left w:w="0" w:type="dxa"/>
            </w:tcMar>
          </w:tcPr>
          <w:p w14:paraId="2EE19FB3" w14:textId="77777777" w:rsidR="009F6183" w:rsidRDefault="009F6183" w:rsidP="009F5EEF">
            <w:pPr>
              <w:pStyle w:val="Brdtextmedindrag"/>
            </w:pPr>
          </w:p>
        </w:tc>
        <w:tc>
          <w:tcPr>
            <w:tcW w:w="2500" w:type="pct"/>
            <w:shd w:val="clear" w:color="auto" w:fill="auto"/>
            <w:tcMar>
              <w:right w:w="0" w:type="dxa"/>
            </w:tcMar>
          </w:tcPr>
          <w:p w14:paraId="20B85365" w14:textId="77777777" w:rsidR="009F6183" w:rsidRDefault="009F6183" w:rsidP="009F5EEF">
            <w:pPr>
              <w:pStyle w:val="Brdtextmedindrag"/>
            </w:pPr>
            <w:r w:rsidRPr="000A7C2D">
              <w:rPr>
                <w:i/>
              </w:rPr>
              <w:t>3.</w:t>
            </w:r>
            <w:r>
              <w:rPr>
                <w:i/>
              </w:rPr>
              <w:t> </w:t>
            </w:r>
            <w:r w:rsidRPr="000A7C2D">
              <w:rPr>
                <w:i/>
              </w:rPr>
              <w:t>ett tjänstepensionsföretag</w:t>
            </w:r>
            <w:r>
              <w:rPr>
                <w:i/>
              </w:rPr>
              <w:t>.</w:t>
            </w:r>
          </w:p>
        </w:tc>
      </w:tr>
    </w:tbl>
    <w:p w14:paraId="4D5819BA" w14:textId="77777777" w:rsidR="009F6183" w:rsidRDefault="009F6183" w:rsidP="009F6183">
      <w:pPr>
        <w:pStyle w:val="Brdtextmedindrag"/>
      </w:pPr>
      <w:r>
        <w:t>Försäkringsbestånd får öv</w:t>
      </w:r>
      <w:r w:rsidRPr="007F3132">
        <w:t>erlåtas även om det överlåtande företaget har gått i likvidation</w:t>
      </w:r>
      <w:r w:rsidRPr="0002199E">
        <w:t>.</w:t>
      </w:r>
    </w:p>
    <w:p w14:paraId="6FEA44B8" w14:textId="4DBCDE3C" w:rsidR="009F6183" w:rsidRDefault="009F6183" w:rsidP="009F6183">
      <w:pPr>
        <w:pStyle w:val="Brdtext"/>
        <w:jc w:val="center"/>
      </w:pPr>
      <w:r>
        <w:lastRenderedPageBreak/>
        <w:t>2 §</w:t>
      </w:r>
      <w:r>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9F6183" w14:paraId="0557ED95" w14:textId="77777777" w:rsidTr="009F5EEF">
        <w:tc>
          <w:tcPr>
            <w:tcW w:w="2500" w:type="pct"/>
            <w:shd w:val="clear" w:color="auto" w:fill="auto"/>
            <w:tcMar>
              <w:left w:w="0" w:type="dxa"/>
            </w:tcMar>
          </w:tcPr>
          <w:p w14:paraId="095B3D16" w14:textId="77777777" w:rsidR="009F6183" w:rsidRDefault="009F6183" w:rsidP="009F5EEF">
            <w:pPr>
              <w:pStyle w:val="Brdtextmedindrag"/>
            </w:pPr>
            <w:r>
              <w:t xml:space="preserve">Ett avtal mellan </w:t>
            </w:r>
            <w:r w:rsidRPr="0045773D">
              <w:t>försäkrings</w:t>
            </w:r>
            <w:r>
              <w:t>-</w:t>
            </w:r>
            <w:r w:rsidRPr="0045773D">
              <w:t>företag</w:t>
            </w:r>
            <w:r>
              <w:t xml:space="preserve"> om överlåtelse av för-säkringsbestånd ska för att bli giltigt godkännas av stämman i det överlåtande företaget.</w:t>
            </w:r>
          </w:p>
        </w:tc>
        <w:tc>
          <w:tcPr>
            <w:tcW w:w="2500" w:type="pct"/>
            <w:shd w:val="clear" w:color="auto" w:fill="auto"/>
            <w:tcMar>
              <w:right w:w="0" w:type="dxa"/>
            </w:tcMar>
          </w:tcPr>
          <w:p w14:paraId="0C431A63" w14:textId="77777777" w:rsidR="009F6183" w:rsidRDefault="009F6183" w:rsidP="009F5EEF">
            <w:pPr>
              <w:pStyle w:val="Brdtextmedindrag"/>
            </w:pPr>
            <w:r>
              <w:t xml:space="preserve">Ett avtal mellan försäkrings-företag om överlåtelse av för-säkringsbestånd ska för att bli giltigt godkännas av stämman i det överlåtande företaget. </w:t>
            </w:r>
            <w:r>
              <w:rPr>
                <w:i/>
              </w:rPr>
              <w:t>Detsamma</w:t>
            </w:r>
            <w:r w:rsidRPr="00D35F6F">
              <w:rPr>
                <w:i/>
              </w:rPr>
              <w:t xml:space="preserve"> gäller</w:t>
            </w:r>
            <w:r>
              <w:rPr>
                <w:i/>
              </w:rPr>
              <w:t xml:space="preserve"> för ett avtal om</w:t>
            </w:r>
            <w:r w:rsidRPr="000A7C2D">
              <w:rPr>
                <w:i/>
              </w:rPr>
              <w:t xml:space="preserve"> överlåtelse </w:t>
            </w:r>
            <w:r>
              <w:rPr>
                <w:i/>
              </w:rPr>
              <w:t>från ett försäkringsföretag till ett tjänstepensionsföretag.</w:t>
            </w:r>
          </w:p>
        </w:tc>
      </w:tr>
    </w:tbl>
    <w:p w14:paraId="194227A7" w14:textId="77777777" w:rsidR="009F6183" w:rsidRDefault="009F6183" w:rsidP="009F6183">
      <w:pPr>
        <w:pStyle w:val="Brdtext"/>
        <w:jc w:val="center"/>
        <w:rPr>
          <w:b/>
        </w:rPr>
      </w:pPr>
    </w:p>
    <w:p w14:paraId="19F7DFD4" w14:textId="77777777" w:rsidR="009F6183" w:rsidRDefault="009F6183" w:rsidP="009F6183">
      <w:pPr>
        <w:pStyle w:val="Brdtext"/>
        <w:jc w:val="center"/>
      </w:pPr>
      <w:r>
        <w:t>13 §</w:t>
      </w:r>
      <w:r>
        <w:rPr>
          <w:rStyle w:val="Fotnotsreferens"/>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9F6183" w14:paraId="325E5EED" w14:textId="77777777" w:rsidTr="0008096A">
        <w:tc>
          <w:tcPr>
            <w:tcW w:w="2500" w:type="pct"/>
            <w:shd w:val="clear" w:color="auto" w:fill="auto"/>
            <w:tcMar>
              <w:left w:w="0" w:type="dxa"/>
            </w:tcMar>
          </w:tcPr>
          <w:p w14:paraId="5552774B" w14:textId="77777777" w:rsidR="009F6183" w:rsidRDefault="009F6183" w:rsidP="009F5EEF">
            <w:pPr>
              <w:pStyle w:val="Brdtextmedindrag"/>
            </w:pPr>
            <w:r w:rsidRPr="00D268B0">
              <w:t xml:space="preserve">Om överlåtelsen sker till ett försäkringsföretag </w:t>
            </w:r>
            <w:r w:rsidRPr="000A7C2D">
              <w:rPr>
                <w:i/>
              </w:rPr>
              <w:t>eller</w:t>
            </w:r>
            <w:r w:rsidRPr="00D268B0">
              <w:t xml:space="preserve"> en utländsk försäkringsgivare med tillstånd att driva försäkringsrörelse i Sverige ska, sedan överlåtelsen har verk</w:t>
            </w:r>
            <w:r>
              <w:softHyphen/>
            </w:r>
            <w:r w:rsidRPr="00D268B0">
              <w:t>ställts, den övertagande försäk</w:t>
            </w:r>
            <w:r>
              <w:softHyphen/>
            </w:r>
            <w:r w:rsidRPr="00D268B0">
              <w:t>ringsgivaren lämna en under</w:t>
            </w:r>
            <w:r>
              <w:softHyphen/>
            </w:r>
            <w:r w:rsidRPr="00D268B0">
              <w:t>rättelse om överlåtelsen till varje försäkringstagare som berörs av den. Finansinspektionen får i ett enskilt fall besluta på vilket sätt underrättelsen ska lämnas</w:t>
            </w:r>
            <w:r>
              <w:t>.</w:t>
            </w:r>
          </w:p>
        </w:tc>
        <w:tc>
          <w:tcPr>
            <w:tcW w:w="2500" w:type="pct"/>
            <w:shd w:val="clear" w:color="auto" w:fill="auto"/>
            <w:tcMar>
              <w:right w:w="0" w:type="dxa"/>
            </w:tcMar>
          </w:tcPr>
          <w:p w14:paraId="57B769B0" w14:textId="2C53C3C4" w:rsidR="009F6183" w:rsidRDefault="009F6183" w:rsidP="009F5EEF">
            <w:pPr>
              <w:pStyle w:val="Brdtextmedindrag"/>
            </w:pPr>
            <w:r w:rsidRPr="00D268B0">
              <w:t>Om överlåtelsen sker till ett försäkringsföretag</w:t>
            </w:r>
            <w:r>
              <w:rPr>
                <w:i/>
              </w:rPr>
              <w:t>,</w:t>
            </w:r>
            <w:r w:rsidRPr="00D268B0">
              <w:t xml:space="preserve"> </w:t>
            </w:r>
            <w:r w:rsidRPr="001004A0">
              <w:rPr>
                <w:i/>
              </w:rPr>
              <w:t>till</w:t>
            </w:r>
            <w:r>
              <w:t xml:space="preserve"> </w:t>
            </w:r>
            <w:r w:rsidRPr="00D268B0">
              <w:t xml:space="preserve">en utländsk försäkringsgivare med tillstånd att driva försäkringsrörelse i Sverige </w:t>
            </w:r>
            <w:r>
              <w:rPr>
                <w:i/>
              </w:rPr>
              <w:t xml:space="preserve">eller till ett tjänstepensionsföretag </w:t>
            </w:r>
            <w:r w:rsidRPr="00D268B0">
              <w:t>ska, sedan överlåtelsen har verkställts, den övertagande försäk</w:t>
            </w:r>
            <w:r w:rsidR="00960DE9">
              <w:softHyphen/>
            </w:r>
            <w:r w:rsidRPr="00D268B0">
              <w:t>rings</w:t>
            </w:r>
            <w:r>
              <w:softHyphen/>
            </w:r>
            <w:r w:rsidRPr="00D268B0">
              <w:t>givaren lämna en under</w:t>
            </w:r>
            <w:r w:rsidR="00960DE9">
              <w:softHyphen/>
            </w:r>
            <w:r w:rsidRPr="00D268B0">
              <w:t>rättelse om överlåtelsen till varje försäkrings</w:t>
            </w:r>
            <w:r>
              <w:softHyphen/>
            </w:r>
            <w:r w:rsidRPr="00D268B0">
              <w:t>tagare som berörs av den. Finansinspektionen får i ett enskilt fall besluta på vilket sätt under</w:t>
            </w:r>
            <w:r w:rsidR="00960E55">
              <w:softHyphen/>
            </w:r>
            <w:r w:rsidRPr="00D268B0">
              <w:t>rättelsen ska lämnas</w:t>
            </w:r>
            <w:r>
              <w:t>.</w:t>
            </w:r>
          </w:p>
        </w:tc>
        <w:bookmarkStart w:id="314" w:name="_GoBack"/>
        <w:bookmarkEnd w:id="314"/>
      </w:tr>
    </w:tbl>
    <w:p w14:paraId="696C89B4" w14:textId="77777777" w:rsidR="009F6183" w:rsidRDefault="009F6183" w:rsidP="009F6183">
      <w:pPr>
        <w:pStyle w:val="Brdtext"/>
        <w:spacing w:before="230"/>
        <w:jc w:val="center"/>
        <w:rPr>
          <w:b/>
        </w:rPr>
      </w:pPr>
      <w:r>
        <w:rPr>
          <w:b/>
        </w:rPr>
        <w:t>15 kap.</w:t>
      </w:r>
    </w:p>
    <w:p w14:paraId="03EBB5E8" w14:textId="77777777" w:rsidR="009F6183" w:rsidRDefault="009F6183" w:rsidP="009F6183">
      <w:pPr>
        <w:pStyle w:val="Brdtext"/>
        <w:jc w:val="center"/>
      </w:pPr>
      <w:r>
        <w:t>14 §</w:t>
      </w:r>
      <w:r>
        <w:rPr>
          <w:rStyle w:val="Fotnotsreferens"/>
        </w:rPr>
        <w:footnoteReference w:id="60"/>
      </w:r>
    </w:p>
    <w:p w14:paraId="04AE2DE5" w14:textId="77777777" w:rsidR="009F6183" w:rsidRDefault="009F6183" w:rsidP="009F6183">
      <w:pPr>
        <w:pStyle w:val="Brdtextmedindrag"/>
      </w:pPr>
      <w:r>
        <w:t>Finansinspektionen får besluta att ägaren till ett kvalificerat innehav av aktier vid stämman inte får företräda fler aktier än som motsvarar ett innehav som inte är kvalificerat</w:t>
      </w:r>
    </w:p>
    <w:p w14:paraId="29236EE7" w14:textId="77777777" w:rsidR="009F6183" w:rsidRDefault="009F6183" w:rsidP="009F6183">
      <w:pPr>
        <w:pStyle w:val="Brdtextmedindrag"/>
      </w:pPr>
      <w:r>
        <w:t>1. om ägaren motverkar eller kan antas komma att motverka att försäkringsaktiebolagets verksamhet drivs på ett sätt som är förenligt med kraven i denna lag och andra författningar som reglerar bolagets verk</w:t>
      </w:r>
      <w:r>
        <w:softHyphen/>
        <w:t>samhet,</w:t>
      </w:r>
    </w:p>
    <w:p w14:paraId="4F625D0C" w14:textId="77777777" w:rsidR="009F6183" w:rsidRPr="00ED3F23" w:rsidRDefault="009F6183" w:rsidP="009F6183">
      <w:pPr>
        <w:pStyle w:val="Brdtextmedindrag"/>
      </w:pPr>
      <w:r>
        <w:t>2. om ägaren i väsentlig mån har åsidosatt skyldigheter i näringsverk</w:t>
      </w:r>
      <w:r>
        <w:softHyphen/>
        <w:t>samhet eller i andra ekonomiska angelägenheter eller gjort sig skyldig till allvarlig brottslighet,</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7845132B" w14:textId="77777777" w:rsidTr="009F5EEF">
        <w:tc>
          <w:tcPr>
            <w:tcW w:w="2500" w:type="pct"/>
            <w:shd w:val="clear" w:color="auto" w:fill="auto"/>
            <w:tcMar>
              <w:left w:w="0" w:type="dxa"/>
            </w:tcMar>
          </w:tcPr>
          <w:p w14:paraId="0B9879FE" w14:textId="77777777" w:rsidR="009F6183" w:rsidRDefault="009F6183" w:rsidP="009F5EEF">
            <w:pPr>
              <w:pStyle w:val="Brdtextmedindrag"/>
            </w:pPr>
            <w:r>
              <w:t>3. om ägaren är ett försäkrings</w:t>
            </w:r>
            <w:r>
              <w:softHyphen/>
              <w:t>holding</w:t>
            </w:r>
            <w:r>
              <w:softHyphen/>
              <w:t>företag eller ett blandat finansiellt holding</w:t>
            </w:r>
            <w:r>
              <w:softHyphen/>
              <w:t xml:space="preserve">företag och dess ledning inte uppfyller de krav som ställs på ledningen i ett sådant företag enligt </w:t>
            </w:r>
            <w:r>
              <w:rPr>
                <w:i/>
              </w:rPr>
              <w:t>9 kap. 10 §</w:t>
            </w:r>
            <w:r>
              <w:t xml:space="preserve"> denna lag respektive 5 kap. 16 § lagen (2006:531) om särskild tillsyn över finansiella kon</w:t>
            </w:r>
            <w:r>
              <w:softHyphen/>
              <w:t>glomerat, eller</w:t>
            </w:r>
          </w:p>
        </w:tc>
        <w:tc>
          <w:tcPr>
            <w:tcW w:w="2500" w:type="pct"/>
            <w:shd w:val="clear" w:color="auto" w:fill="auto"/>
            <w:tcMar>
              <w:right w:w="0" w:type="dxa"/>
            </w:tcMar>
          </w:tcPr>
          <w:p w14:paraId="738CB693" w14:textId="77777777" w:rsidR="009F6183" w:rsidRDefault="009F6183" w:rsidP="009F5EEF">
            <w:pPr>
              <w:pStyle w:val="Brdtextmedindrag"/>
            </w:pPr>
            <w:r>
              <w:t>3. om ägaren är ett försäkrings</w:t>
            </w:r>
            <w:r>
              <w:softHyphen/>
              <w:t>holding</w:t>
            </w:r>
            <w:r>
              <w:softHyphen/>
              <w:t>företag eller ett blandat finansiellt holding</w:t>
            </w:r>
            <w:r>
              <w:softHyphen/>
              <w:t xml:space="preserve">företag och dess ledning inte uppfyller de krav som ställs på ledningen i ett sådant företag enligt </w:t>
            </w:r>
            <w:r w:rsidRPr="00410381">
              <w:rPr>
                <w:i/>
              </w:rPr>
              <w:t>19</w:t>
            </w:r>
            <w:r>
              <w:rPr>
                <w:i/>
              </w:rPr>
              <w:t> kap.</w:t>
            </w:r>
            <w:r w:rsidRPr="00410381">
              <w:rPr>
                <w:i/>
              </w:rPr>
              <w:t xml:space="preserve"> 63</w:t>
            </w:r>
            <w:r>
              <w:rPr>
                <w:i/>
              </w:rPr>
              <w:t> § första stycket</w:t>
            </w:r>
            <w:r>
              <w:t xml:space="preserve"> denna lag respektive 5 kap. 16 § lagen (2006:531) om särskild </w:t>
            </w:r>
            <w:r>
              <w:lastRenderedPageBreak/>
              <w:t>tillsyn över finansiella konglo</w:t>
            </w:r>
            <w:r>
              <w:softHyphen/>
              <w:t>merat, eller</w:t>
            </w:r>
          </w:p>
        </w:tc>
      </w:tr>
    </w:tbl>
    <w:p w14:paraId="0CFD5CDF" w14:textId="77777777" w:rsidR="009F6183" w:rsidRDefault="009F6183" w:rsidP="009F6183">
      <w:pPr>
        <w:pStyle w:val="Brdtextmedindrag"/>
      </w:pPr>
      <w:r>
        <w:lastRenderedPageBreak/>
        <w:t xml:space="preserve">4. om det finns skäl att anta att innehavet har samband med eller kan öka risken för </w:t>
      </w:r>
    </w:p>
    <w:p w14:paraId="6EE0A16A" w14:textId="77777777" w:rsidR="009F6183" w:rsidRDefault="009F6183" w:rsidP="009F6183">
      <w:pPr>
        <w:pStyle w:val="Brdtextmedindrag"/>
      </w:pPr>
      <w:r>
        <w:t xml:space="preserve">a) penningtvätt enligt 1 kap. 6 § lagen (2017:630) om åtgärder mot penningtvätt och finansiering av terrorism, eller </w:t>
      </w:r>
    </w:p>
    <w:p w14:paraId="3A9D4782" w14:textId="77777777" w:rsidR="009F6183" w:rsidRDefault="009F6183" w:rsidP="009F6183">
      <w:pPr>
        <w:pStyle w:val="Brdtextmedindrag"/>
      </w:pPr>
      <w:r>
        <w:t xml:space="preserve">b) brott enligt 2 § 2, 3 § eller 4 § lagen (2002:444) om straff för finansiering av särskilt allvarlig brottslighet i vissa fall, såvitt avser brott enligt 2 § lagen (2003:148) om straff för terroristbrott. </w:t>
      </w:r>
    </w:p>
    <w:p w14:paraId="3ECD2490" w14:textId="77777777" w:rsidR="009F6183" w:rsidRDefault="009F6183" w:rsidP="009F6183">
      <w:pPr>
        <w:pStyle w:val="Brdtextmedindrag"/>
      </w:pPr>
      <w:r>
        <w:t>Om ägaren till ett kvalificerat innehav av aktier inte har ansökt om tillstånd till ett förvärv som avses i 1 eller 2 §, får Finansinspektionen besluta att ägaren vid stämman inte får företräda aktierna till den del de omfattas av ett krav på tillstånd.</w:t>
      </w:r>
    </w:p>
    <w:p w14:paraId="5F007616" w14:textId="77777777" w:rsidR="009F6183" w:rsidRDefault="009F6183" w:rsidP="009F6183">
      <w:pPr>
        <w:pStyle w:val="Brdtextmedindrag"/>
      </w:pPr>
      <w:r>
        <w:t>Om någon i strid med ett beslut av Finansinspektionen har ett kvalificerat innehav av aktier, får innehavaren inte företräda aktierna vid stämman till den del innehavet står i strid med beslutet.</w:t>
      </w:r>
    </w:p>
    <w:p w14:paraId="2FBF18AA" w14:textId="77777777" w:rsidR="009F6183" w:rsidRDefault="009F6183" w:rsidP="009F6183">
      <w:pPr>
        <w:pStyle w:val="Brdtext"/>
        <w:spacing w:before="230"/>
        <w:jc w:val="center"/>
        <w:rPr>
          <w:b/>
        </w:rPr>
      </w:pPr>
      <w:r>
        <w:rPr>
          <w:b/>
        </w:rPr>
        <w:t>18 kap.</w:t>
      </w:r>
    </w:p>
    <w:p w14:paraId="5121F019" w14:textId="77777777" w:rsidR="009F6183" w:rsidRDefault="009F6183" w:rsidP="009F6183">
      <w:pPr>
        <w:pStyle w:val="Brdtext"/>
        <w:jc w:val="center"/>
      </w:pPr>
      <w:r>
        <w:t>12 §</w:t>
      </w:r>
      <w:r>
        <w:rPr>
          <w:rStyle w:val="Fotnotsreferens"/>
        </w:rPr>
        <w:footnoteReference w:id="61"/>
      </w:r>
    </w:p>
    <w:p w14:paraId="1E04CDB8" w14:textId="77777777" w:rsidR="009F6183" w:rsidRPr="0023046E" w:rsidRDefault="009F6183" w:rsidP="009F6183">
      <w:pPr>
        <w:pStyle w:val="Brdtextmedindrag"/>
      </w:pPr>
      <w:r>
        <w:t>Finansinspektionen ska återkalla ett försäkringsföretags tillstånd, om företaget</w:t>
      </w:r>
    </w:p>
    <w:tbl>
      <w:tblPr>
        <w:tblW w:w="5000" w:type="pct"/>
        <w:tblCellMar>
          <w:left w:w="125" w:type="dxa"/>
          <w:right w:w="125" w:type="dxa"/>
        </w:tblCellMar>
        <w:tblLook w:val="0000" w:firstRow="0" w:lastRow="0" w:firstColumn="0" w:lastColumn="0" w:noHBand="0" w:noVBand="0"/>
      </w:tblPr>
      <w:tblGrid>
        <w:gridCol w:w="2948"/>
        <w:gridCol w:w="2949"/>
      </w:tblGrid>
      <w:tr w:rsidR="009F6183" w14:paraId="26D59530" w14:textId="77777777" w:rsidTr="009F5EEF">
        <w:tc>
          <w:tcPr>
            <w:tcW w:w="2500" w:type="pct"/>
            <w:shd w:val="clear" w:color="auto" w:fill="auto"/>
            <w:tcMar>
              <w:left w:w="0" w:type="dxa"/>
            </w:tcMar>
          </w:tcPr>
          <w:p w14:paraId="3954CF21" w14:textId="77777777" w:rsidR="009F6183" w:rsidRDefault="009F6183" w:rsidP="009F5EEF">
            <w:pPr>
              <w:pStyle w:val="Brdtextmedindrag"/>
            </w:pPr>
            <w:r>
              <w:t xml:space="preserve">1. inte har anmälts för registrering inom föreskriven tid eller anmälan har avskrivits eller avslagits genom ett beslut som har </w:t>
            </w:r>
            <w:r w:rsidRPr="00410381">
              <w:rPr>
                <w:i/>
              </w:rPr>
              <w:t>vunnit</w:t>
            </w:r>
            <w:r>
              <w:t xml:space="preserve"> laga kraft,</w:t>
            </w:r>
          </w:p>
        </w:tc>
        <w:tc>
          <w:tcPr>
            <w:tcW w:w="2500" w:type="pct"/>
            <w:shd w:val="clear" w:color="auto" w:fill="auto"/>
            <w:tcMar>
              <w:right w:w="0" w:type="dxa"/>
            </w:tcMar>
          </w:tcPr>
          <w:p w14:paraId="059B032D" w14:textId="77777777" w:rsidR="009F6183" w:rsidRDefault="009F6183" w:rsidP="009F5EEF">
            <w:pPr>
              <w:pStyle w:val="Brdtextmedindrag"/>
            </w:pPr>
            <w:r>
              <w:t xml:space="preserve">1. inte har anmälts för registrering inom föreskriven tid eller anmälan har avskrivits eller avslagits genom ett beslut som har </w:t>
            </w:r>
            <w:r w:rsidRPr="00410381">
              <w:rPr>
                <w:i/>
              </w:rPr>
              <w:t>fått</w:t>
            </w:r>
            <w:r>
              <w:t xml:space="preserve"> laga kraft,</w:t>
            </w:r>
          </w:p>
        </w:tc>
      </w:tr>
      <w:tr w:rsidR="009F6183" w14:paraId="35567154" w14:textId="77777777" w:rsidTr="009F5EEF">
        <w:tc>
          <w:tcPr>
            <w:tcW w:w="5000" w:type="pct"/>
            <w:gridSpan w:val="2"/>
            <w:shd w:val="clear" w:color="auto" w:fill="auto"/>
            <w:tcMar>
              <w:left w:w="0" w:type="dxa"/>
            </w:tcMar>
          </w:tcPr>
          <w:p w14:paraId="6AC922FC" w14:textId="77777777" w:rsidR="009F6183" w:rsidRDefault="009F6183" w:rsidP="009F5EEF">
            <w:pPr>
              <w:pStyle w:val="Brdtextmedindrag"/>
            </w:pPr>
            <w:r>
              <w:t>2. har förklarat sig avstå från tillståndet,</w:t>
            </w:r>
          </w:p>
          <w:p w14:paraId="41500180" w14:textId="77777777" w:rsidR="009F6183" w:rsidRDefault="009F6183" w:rsidP="009F5EEF">
            <w:pPr>
              <w:pStyle w:val="Brdtextmedindrag"/>
            </w:pPr>
            <w:r>
              <w:t>3. har försatts i konkurs eller om beslut har fattats om att företaget ska gå i tvångslikvidation,</w:t>
            </w:r>
          </w:p>
        </w:tc>
      </w:tr>
      <w:tr w:rsidR="009F6183" w14:paraId="68CF7B93" w14:textId="77777777" w:rsidTr="0008096A">
        <w:tc>
          <w:tcPr>
            <w:tcW w:w="2500" w:type="pct"/>
            <w:shd w:val="clear" w:color="auto" w:fill="auto"/>
            <w:tcMar>
              <w:left w:w="0" w:type="dxa"/>
            </w:tcMar>
          </w:tcPr>
          <w:p w14:paraId="50467796" w14:textId="77777777" w:rsidR="009F6183" w:rsidRDefault="009F6183" w:rsidP="009F5EEF">
            <w:pPr>
              <w:pStyle w:val="Brdtextmedindrag"/>
            </w:pPr>
            <w:r>
              <w:t>4. inte uppfyller minimikapital</w:t>
            </w:r>
            <w:r>
              <w:softHyphen/>
              <w:t xml:space="preserve">kravet eller ett kapitalkrav som ska uppfyllas av ett företag som har beviljats undantag enligt 1 kap. 19 eller 19 b §, och företagets finansiella saneringsplan är uppenbart otillräcklig, </w:t>
            </w:r>
            <w:r w:rsidRPr="00410381">
              <w:rPr>
                <w:i/>
              </w:rPr>
              <w:t>eller</w:t>
            </w:r>
          </w:p>
          <w:p w14:paraId="3A6687B0" w14:textId="77777777" w:rsidR="009F6183" w:rsidDel="0023046E" w:rsidRDefault="009F6183" w:rsidP="009F5EEF">
            <w:pPr>
              <w:pStyle w:val="Brdtextmedindrag"/>
            </w:pPr>
            <w:r>
              <w:t>5. inte inom tre månader från den tidpunkt då företaget inte längre uppfyllde minimikapitalkravet eller ett kapitalkrav som ska uppfyllas av ett företag som har beviljats undantag enligt 1 kap. 19 eller 19 b §, har vidtagit de åtgärder som finns angivna i en godkänd finansiell saneringsplan</w:t>
            </w:r>
            <w:r w:rsidRPr="00E72B28">
              <w:rPr>
                <w:i/>
              </w:rPr>
              <w:t>.</w:t>
            </w:r>
          </w:p>
        </w:tc>
        <w:tc>
          <w:tcPr>
            <w:tcW w:w="2500" w:type="pct"/>
            <w:shd w:val="clear" w:color="auto" w:fill="auto"/>
            <w:tcMar>
              <w:right w:w="0" w:type="dxa"/>
            </w:tcMar>
          </w:tcPr>
          <w:p w14:paraId="0A704EBF" w14:textId="77777777" w:rsidR="009F6183" w:rsidRDefault="009F6183" w:rsidP="009F5EEF">
            <w:pPr>
              <w:pStyle w:val="Brdtextmedindrag"/>
            </w:pPr>
            <w:r>
              <w:t>4. inte uppfyller minimikapital</w:t>
            </w:r>
            <w:r>
              <w:softHyphen/>
              <w:t>kravet eller ett kapitalkrav som ska uppfyllas av ett företag som har beviljats undantag enligt 1 kap. 19 eller 19 b §, och företagets finansiella saneringsplan är uppenbart otillräcklig,</w:t>
            </w:r>
          </w:p>
          <w:p w14:paraId="1189A6C5" w14:textId="77777777" w:rsidR="009F6183" w:rsidRDefault="009F6183" w:rsidP="009F5EEF">
            <w:pPr>
              <w:pStyle w:val="Brdtextmedindrag"/>
            </w:pPr>
            <w:r>
              <w:t>5. inte inom tre månader från den tidpunkt då företaget inte längre uppfyllde minimikapitalkravet eller ett kapitalkrav som ska uppfyllas av ett företag som har beviljats undantag enligt 1 kap. 19 eller 19 b §, har vidtagit de åtgärder som finns angivna i en godkänd finansiell saneringsplan</w:t>
            </w:r>
            <w:r>
              <w:rPr>
                <w:i/>
              </w:rPr>
              <w:t>, eller</w:t>
            </w:r>
          </w:p>
        </w:tc>
      </w:tr>
      <w:tr w:rsidR="009F6183" w14:paraId="5D3087CA" w14:textId="77777777" w:rsidTr="0008096A">
        <w:tc>
          <w:tcPr>
            <w:tcW w:w="2500" w:type="pct"/>
            <w:shd w:val="clear" w:color="auto" w:fill="auto"/>
            <w:tcMar>
              <w:left w:w="0" w:type="dxa"/>
            </w:tcMar>
          </w:tcPr>
          <w:p w14:paraId="7AC4B674" w14:textId="77777777" w:rsidR="009F6183" w:rsidRDefault="009F6183" w:rsidP="009F5EEF">
            <w:pPr>
              <w:pStyle w:val="Brdtextmedindrag"/>
            </w:pPr>
          </w:p>
        </w:tc>
        <w:tc>
          <w:tcPr>
            <w:tcW w:w="2500" w:type="pct"/>
            <w:shd w:val="clear" w:color="auto" w:fill="auto"/>
            <w:tcMar>
              <w:right w:w="0" w:type="dxa"/>
            </w:tcMar>
          </w:tcPr>
          <w:p w14:paraId="67986A3D" w14:textId="77777777" w:rsidR="009F6183" w:rsidRDefault="009F6183" w:rsidP="009F5EEF">
            <w:pPr>
              <w:pStyle w:val="Brdtextmedindrag"/>
            </w:pPr>
            <w:r>
              <w:rPr>
                <w:i/>
              </w:rPr>
              <w:t>6. får tillstånd att driva tjänste</w:t>
            </w:r>
            <w:r>
              <w:rPr>
                <w:i/>
              </w:rPr>
              <w:softHyphen/>
              <w:t>pensions</w:t>
            </w:r>
            <w:r>
              <w:rPr>
                <w:i/>
              </w:rPr>
              <w:softHyphen/>
              <w:t>verksamhet som tjänste</w:t>
            </w:r>
            <w:r>
              <w:rPr>
                <w:i/>
              </w:rPr>
              <w:softHyphen/>
              <w:t>pensions</w:t>
            </w:r>
            <w:r>
              <w:rPr>
                <w:i/>
              </w:rPr>
              <w:softHyphen/>
              <w:t>företag.</w:t>
            </w:r>
          </w:p>
        </w:tc>
      </w:tr>
    </w:tbl>
    <w:p w14:paraId="29D64439" w14:textId="77777777" w:rsidR="009F6183" w:rsidRDefault="009F6183" w:rsidP="009F6183">
      <w:pPr>
        <w:pStyle w:val="Brdtext"/>
        <w:spacing w:before="230"/>
        <w:jc w:val="center"/>
        <w:rPr>
          <w:b/>
        </w:rPr>
      </w:pPr>
      <w:r>
        <w:rPr>
          <w:b/>
        </w:rPr>
        <w:t>21 kap.</w:t>
      </w:r>
    </w:p>
    <w:p w14:paraId="1C041181" w14:textId="77777777" w:rsidR="009F6183" w:rsidRDefault="009F6183" w:rsidP="009F6183">
      <w:pPr>
        <w:pStyle w:val="Brdtext"/>
        <w:jc w:val="center"/>
      </w:pPr>
      <w:r>
        <w:t>1 §</w:t>
      </w:r>
      <w:r>
        <w:rPr>
          <w:rStyle w:val="Fotnotsreferens"/>
        </w:rPr>
        <w:footnoteReference w:id="62"/>
      </w:r>
    </w:p>
    <w:tbl>
      <w:tblPr>
        <w:tblW w:w="5000" w:type="pct"/>
        <w:tblCellMar>
          <w:left w:w="125" w:type="dxa"/>
          <w:right w:w="125" w:type="dxa"/>
        </w:tblCellMar>
        <w:tblLook w:val="0000" w:firstRow="0" w:lastRow="0" w:firstColumn="0" w:lastColumn="0" w:noHBand="0" w:noVBand="0"/>
      </w:tblPr>
      <w:tblGrid>
        <w:gridCol w:w="2948"/>
        <w:gridCol w:w="2949"/>
      </w:tblGrid>
      <w:tr w:rsidR="009F6183" w14:paraId="2ACDA347" w14:textId="77777777" w:rsidTr="009F5EEF">
        <w:tc>
          <w:tcPr>
            <w:tcW w:w="2500" w:type="pct"/>
            <w:shd w:val="clear" w:color="auto" w:fill="auto"/>
            <w:tcMar>
              <w:left w:w="0" w:type="dxa"/>
            </w:tcMar>
          </w:tcPr>
          <w:p w14:paraId="632050B0" w14:textId="77777777" w:rsidR="009F6183" w:rsidRDefault="009F6183" w:rsidP="009F5EEF">
            <w:pPr>
              <w:pStyle w:val="Brdtextmedindrag"/>
            </w:pPr>
            <w:r>
              <w:t xml:space="preserve">Finansinspektionens beslut i ärenden enligt 17 kap. 13 § första stycket och 18 kap. </w:t>
            </w:r>
            <w:r w:rsidRPr="00E12460">
              <w:rPr>
                <w:i/>
              </w:rPr>
              <w:t>26</w:t>
            </w:r>
            <w:r>
              <w:t> § andra stycket samt beslut om sanktions</w:t>
            </w:r>
            <w:r>
              <w:softHyphen/>
              <w:t>föreläggande får inte överklagas.</w:t>
            </w:r>
          </w:p>
        </w:tc>
        <w:tc>
          <w:tcPr>
            <w:tcW w:w="2500" w:type="pct"/>
            <w:shd w:val="clear" w:color="auto" w:fill="auto"/>
            <w:tcMar>
              <w:right w:w="0" w:type="dxa"/>
            </w:tcMar>
          </w:tcPr>
          <w:p w14:paraId="69C44D12" w14:textId="77777777" w:rsidR="009F6183" w:rsidRDefault="009F6183" w:rsidP="009F5EEF">
            <w:pPr>
              <w:pStyle w:val="Brdtextmedindrag"/>
            </w:pPr>
            <w:r>
              <w:t xml:space="preserve">Finansinspektionens beslut i ärenden enligt 17 kap. 13 § första stycket och 18 kap. </w:t>
            </w:r>
            <w:r w:rsidRPr="00E12460">
              <w:rPr>
                <w:i/>
              </w:rPr>
              <w:t>25</w:t>
            </w:r>
            <w:r>
              <w:t> § andra stycket samt beslut om sanktions</w:t>
            </w:r>
            <w:r>
              <w:softHyphen/>
              <w:t>föreläggande får inte överklagas.</w:t>
            </w:r>
          </w:p>
        </w:tc>
      </w:tr>
    </w:tbl>
    <w:p w14:paraId="2DFD984F" w14:textId="77777777" w:rsidR="009F6183" w:rsidRDefault="009F6183" w:rsidP="009F6183">
      <w:pPr>
        <w:pStyle w:val="Brdtext"/>
        <w:jc w:val="center"/>
      </w:pPr>
    </w:p>
    <w:p w14:paraId="74C8ED68" w14:textId="77777777" w:rsidR="009F6183" w:rsidRDefault="009F6183" w:rsidP="009F6183">
      <w:pPr>
        <w:pStyle w:val="Brdtext"/>
        <w:jc w:val="center"/>
      </w:pPr>
      <w:r>
        <w:t>2 §</w:t>
      </w:r>
      <w:r>
        <w:rPr>
          <w:rStyle w:val="Fotnotsreferens"/>
        </w:rPr>
        <w:footnoteReference w:id="63"/>
      </w:r>
    </w:p>
    <w:tbl>
      <w:tblPr>
        <w:tblW w:w="5000" w:type="pct"/>
        <w:tblCellMar>
          <w:left w:w="125" w:type="dxa"/>
          <w:right w:w="125" w:type="dxa"/>
        </w:tblCellMar>
        <w:tblLook w:val="0000" w:firstRow="0" w:lastRow="0" w:firstColumn="0" w:lastColumn="0" w:noHBand="0" w:noVBand="0"/>
      </w:tblPr>
      <w:tblGrid>
        <w:gridCol w:w="2948"/>
        <w:gridCol w:w="2949"/>
      </w:tblGrid>
      <w:tr w:rsidR="009F6183" w14:paraId="3146C63D" w14:textId="77777777" w:rsidTr="009F5EEF">
        <w:tc>
          <w:tcPr>
            <w:tcW w:w="2500" w:type="pct"/>
            <w:shd w:val="clear" w:color="auto" w:fill="auto"/>
            <w:tcMar>
              <w:left w:w="0" w:type="dxa"/>
            </w:tcMar>
          </w:tcPr>
          <w:p w14:paraId="5B489F66" w14:textId="77777777" w:rsidR="009F6183" w:rsidRDefault="009F6183" w:rsidP="009F5EEF">
            <w:pPr>
              <w:pStyle w:val="Brdtextmedindrag"/>
            </w:pPr>
            <w:r>
              <w:t xml:space="preserve">Finansinspektionens beslut </w:t>
            </w:r>
            <w:r w:rsidRPr="0070029C">
              <w:t xml:space="preserve">som avses i </w:t>
            </w:r>
            <w:r w:rsidRPr="0070029C" w:rsidDel="001D7020">
              <w:t>11</w:t>
            </w:r>
            <w:r>
              <w:t> </w:t>
            </w:r>
            <w:r w:rsidRPr="0070029C">
              <w:t>kap. 1</w:t>
            </w:r>
            <w:r>
              <w:t> </w:t>
            </w:r>
            <w:r w:rsidRPr="0070029C">
              <w:t xml:space="preserve">§ andra </w:t>
            </w:r>
            <w:r w:rsidRPr="0070029C" w:rsidDel="00097ED0">
              <w:t>stycket</w:t>
            </w:r>
            <w:r>
              <w:t> </w:t>
            </w:r>
            <w:r w:rsidRPr="0070029C">
              <w:t xml:space="preserve">1 får överklagas </w:t>
            </w:r>
            <w:r w:rsidRPr="006E25C2">
              <w:rPr>
                <w:i/>
              </w:rPr>
              <w:t>hos</w:t>
            </w:r>
            <w:r w:rsidRPr="0070029C">
              <w:t xml:space="preserve"> </w:t>
            </w:r>
            <w:r w:rsidRPr="006E25C2">
              <w:rPr>
                <w:i/>
              </w:rPr>
              <w:t>regeringen</w:t>
            </w:r>
            <w:r>
              <w:t>.</w:t>
            </w:r>
          </w:p>
        </w:tc>
        <w:tc>
          <w:tcPr>
            <w:tcW w:w="2500" w:type="pct"/>
            <w:shd w:val="clear" w:color="auto" w:fill="auto"/>
            <w:tcMar>
              <w:right w:w="0" w:type="dxa"/>
            </w:tcMar>
          </w:tcPr>
          <w:p w14:paraId="0C17E632" w14:textId="77777777" w:rsidR="009F6183" w:rsidRDefault="009F6183" w:rsidP="009F5EEF">
            <w:pPr>
              <w:pStyle w:val="Brdtextmedindrag"/>
            </w:pPr>
            <w:r>
              <w:t xml:space="preserve">Finansinspektionens beslut </w:t>
            </w:r>
            <w:r w:rsidRPr="0070029C">
              <w:t xml:space="preserve">som avses i </w:t>
            </w:r>
            <w:r w:rsidRPr="0070029C" w:rsidDel="001D7020">
              <w:t>11</w:t>
            </w:r>
            <w:r>
              <w:t> </w:t>
            </w:r>
            <w:r w:rsidRPr="0070029C">
              <w:t>kap. 1</w:t>
            </w:r>
            <w:r>
              <w:t> </w:t>
            </w:r>
            <w:r w:rsidRPr="0070029C">
              <w:t xml:space="preserve">§ andra </w:t>
            </w:r>
            <w:r w:rsidRPr="0070029C" w:rsidDel="00097ED0">
              <w:t>stycket</w:t>
            </w:r>
            <w:r>
              <w:t> </w:t>
            </w:r>
            <w:r w:rsidRPr="0070029C">
              <w:t xml:space="preserve">1 får överklagas </w:t>
            </w:r>
            <w:r w:rsidRPr="006E25C2">
              <w:rPr>
                <w:i/>
              </w:rPr>
              <w:t>till</w:t>
            </w:r>
            <w:r w:rsidRPr="0070029C">
              <w:t xml:space="preserve"> </w:t>
            </w:r>
            <w:r w:rsidRPr="006E25C2">
              <w:rPr>
                <w:i/>
              </w:rPr>
              <w:t>allmän förvalt</w:t>
            </w:r>
            <w:r>
              <w:rPr>
                <w:i/>
              </w:rPr>
              <w:softHyphen/>
            </w:r>
            <w:r w:rsidRPr="006E25C2">
              <w:rPr>
                <w:i/>
              </w:rPr>
              <w:t>nings</w:t>
            </w:r>
            <w:r>
              <w:rPr>
                <w:i/>
              </w:rPr>
              <w:softHyphen/>
            </w:r>
            <w:r w:rsidRPr="006E25C2">
              <w:rPr>
                <w:i/>
              </w:rPr>
              <w:t>domstol</w:t>
            </w:r>
            <w:r>
              <w:t>.</w:t>
            </w:r>
          </w:p>
          <w:p w14:paraId="0BE6D359" w14:textId="77777777" w:rsidR="009F6183" w:rsidRPr="003B10EF" w:rsidRDefault="009F6183" w:rsidP="009F5EEF">
            <w:pPr>
              <w:pStyle w:val="Brdtextmedindrag"/>
              <w:rPr>
                <w:i/>
              </w:rPr>
            </w:pPr>
            <w:r w:rsidRPr="003B10EF">
              <w:rPr>
                <w:i/>
              </w:rPr>
              <w:t>Prövningstillstånd krävs vid överklagande till kammarrätten.</w:t>
            </w:r>
          </w:p>
        </w:tc>
      </w:tr>
    </w:tbl>
    <w:p w14:paraId="032FE1E3" w14:textId="77777777" w:rsidR="009F6183" w:rsidRDefault="009F6183" w:rsidP="009F6183">
      <w:pPr>
        <w:pStyle w:val="Brdtext"/>
        <w:spacing w:before="230"/>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9F6183" w14:paraId="1D3EA33B" w14:textId="77777777" w:rsidTr="009F5EEF">
        <w:tc>
          <w:tcPr>
            <w:tcW w:w="2500" w:type="pct"/>
            <w:shd w:val="clear" w:color="auto" w:fill="auto"/>
            <w:tcMar>
              <w:left w:w="0" w:type="dxa"/>
            </w:tcMar>
          </w:tcPr>
          <w:p w14:paraId="5EF97F21" w14:textId="77777777" w:rsidR="009F6183" w:rsidRDefault="009F6183" w:rsidP="009F5EEF">
            <w:pPr>
              <w:pStyle w:val="Brdtextmedindrag"/>
            </w:pPr>
            <w:r>
              <w:t>2. För försäkringsföretag som vid lagens ikraftträdande bedriver verksamhet som avser tjänste</w:t>
            </w:r>
            <w:r>
              <w:softHyphen/>
              <w:t xml:space="preserve">pensionsförsäkringar gäller för den delen av verksamheten, till och med den </w:t>
            </w:r>
            <w:r w:rsidRPr="00D90E8D">
              <w:t>31</w:t>
            </w:r>
            <w:r>
              <w:t> </w:t>
            </w:r>
            <w:r w:rsidRPr="00D90E8D">
              <w:t>december</w:t>
            </w:r>
            <w:r w:rsidRPr="00410381">
              <w:rPr>
                <w:i/>
              </w:rPr>
              <w:t xml:space="preserve"> 2019</w:t>
            </w:r>
            <w:r>
              <w:t>, tillämpliga bestämmelser i 1–7, 14, 16 och 17 kap. i den äldre lydelsen samt föreskrifter som har med</w:t>
            </w:r>
            <w:r>
              <w:softHyphen/>
              <w:t>delats med stöd av dessa bestäm</w:t>
            </w:r>
            <w:r>
              <w:softHyphen/>
              <w:t>melser. För verksamheten som avser tjänstepensions</w:t>
            </w:r>
            <w:r>
              <w:softHyphen/>
              <w:t>försäkring gäller under angiven tid i övrigt tillämpliga bestämmelser i 10–15 och 19 kap. denna lag.</w:t>
            </w:r>
          </w:p>
        </w:tc>
        <w:tc>
          <w:tcPr>
            <w:tcW w:w="2500" w:type="pct"/>
            <w:shd w:val="clear" w:color="auto" w:fill="auto"/>
            <w:tcMar>
              <w:right w:w="0" w:type="dxa"/>
            </w:tcMar>
          </w:tcPr>
          <w:p w14:paraId="248F01A3" w14:textId="77777777" w:rsidR="009F6183" w:rsidRDefault="009F6183" w:rsidP="009F5EEF">
            <w:pPr>
              <w:pStyle w:val="Brdtextmedindrag"/>
            </w:pPr>
            <w:r>
              <w:t>2. För försäkringsföretag som vid lagens ikraftträdande bedriver verksamhet som avser tjänste</w:t>
            </w:r>
            <w:r>
              <w:softHyphen/>
              <w:t xml:space="preserve">pensionsförsäkringar gäller för den delen av verksamheten, till och med den </w:t>
            </w:r>
            <w:r w:rsidRPr="00D90E8D">
              <w:t>31</w:t>
            </w:r>
            <w:r>
              <w:t> </w:t>
            </w:r>
            <w:r w:rsidRPr="00D90E8D">
              <w:t>december</w:t>
            </w:r>
            <w:r w:rsidRPr="00410381">
              <w:rPr>
                <w:i/>
              </w:rPr>
              <w:t xml:space="preserve"> 202</w:t>
            </w:r>
            <w:r>
              <w:rPr>
                <w:i/>
              </w:rPr>
              <w:t>2</w:t>
            </w:r>
            <w:r>
              <w:t>, tillämpliga bestämmelser i 1–7, 14, 16 och 17 kap. i den äldre lydelsen samt föreskrifter som har med</w:t>
            </w:r>
            <w:r>
              <w:softHyphen/>
              <w:t>delats med stöd av dessa bestäm</w:t>
            </w:r>
            <w:r>
              <w:softHyphen/>
              <w:t>melser. För verksamheten som avser tjänstepensions</w:t>
            </w:r>
            <w:r>
              <w:softHyphen/>
              <w:t>försäkring gäller under angiven tid i övrigt tillämpliga bestämmelser i 10–15 och 19 kap. denna lag.</w:t>
            </w:r>
          </w:p>
        </w:tc>
      </w:tr>
    </w:tbl>
    <w:p w14:paraId="0708E02F" w14:textId="77777777" w:rsidR="009F6183" w:rsidRDefault="009F6183" w:rsidP="009F6183">
      <w:pPr>
        <w:pStyle w:val="Brdtextmedindrag"/>
      </w:pPr>
      <w:r>
        <w:t>Regeringen eller den myndighet som regeringen bestämmer får meddela föreskrifter om tillämpningen enligt första stycket av bestämmelserna i 10 och 19 kap. denna lag på ett försäkringsföretags tjänstepensions</w:t>
      </w:r>
      <w:r>
        <w:softHyphen/>
        <w:t>verksamhet.</w:t>
      </w:r>
    </w:p>
    <w:p w14:paraId="7A8D2511" w14:textId="77777777" w:rsidR="009F6183" w:rsidRDefault="009F6183" w:rsidP="009F6183">
      <w:pPr>
        <w:pStyle w:val="Brdtextmedindrag"/>
      </w:pPr>
      <w:r>
        <w:t>För ett försäkringsföretag som avses i första stycket gäller bestämmel</w:t>
      </w:r>
      <w:r>
        <w:softHyphen/>
        <w:t>serna enligt det stycket även den del av försäkringsrörelsen som avser övrig livförsäkringsverksamhet, om denna är av endast ringa omfattning.</w:t>
      </w:r>
    </w:p>
    <w:p w14:paraId="13D3EDA5" w14:textId="77777777" w:rsidR="009F6183" w:rsidRDefault="009F6183" w:rsidP="009F6183">
      <w:pPr>
        <w:pStyle w:val="Brdtextmedindrag"/>
      </w:pPr>
      <w:r>
        <w:t>Regeringen eller den myndighet som regeringen bestämmer får meddela föreskrifter om vad som avses med ringa omfattning enligt tredje stycket.</w:t>
      </w:r>
    </w:p>
    <w:p w14:paraId="44509F25" w14:textId="77777777" w:rsidR="009F6183" w:rsidRDefault="009F6183" w:rsidP="009F6183">
      <w:pPr>
        <w:pStyle w:val="Brdtextmedindrag"/>
      </w:pPr>
      <w:r>
        <w:lastRenderedPageBreak/>
        <w:t>Ett försäkringsföretag som avses i första stycket får, efter anmälan till Finansinspektionen, tillämpa denna lag även på verksamhet som avser tjänstepensionsförsäkring.</w:t>
      </w:r>
    </w:p>
    <w:p w14:paraId="63F61DDD" w14:textId="77777777" w:rsidR="009F6183" w:rsidRPr="00811E52" w:rsidRDefault="009F6183" w:rsidP="009F6183">
      <w:pPr>
        <w:pStyle w:val="Slutstreck"/>
      </w:pPr>
      <w:r w:rsidRPr="00811E52">
        <w:t>                      </w:t>
      </w:r>
    </w:p>
    <w:p w14:paraId="73E495CD" w14:textId="77777777" w:rsidR="009F6183" w:rsidRDefault="009F6183" w:rsidP="0008096A">
      <w:pPr>
        <w:pStyle w:val="Brdtextmedindrag"/>
      </w:pPr>
      <w:r>
        <w:t xml:space="preserve">Denna lag träder i </w:t>
      </w:r>
      <w:r w:rsidRPr="001D202A">
        <w:t>kraft den 1</w:t>
      </w:r>
      <w:r>
        <w:t>5</w:t>
      </w:r>
      <w:r w:rsidRPr="001D202A">
        <w:t> </w:t>
      </w:r>
      <w:r w:rsidRPr="000A7C2D">
        <w:t>december</w:t>
      </w:r>
      <w:r>
        <w:t xml:space="preserve"> 2019.</w:t>
      </w:r>
    </w:p>
    <w:p w14:paraId="6306C837" w14:textId="7D374D6F" w:rsidR="009F6183" w:rsidRDefault="009F6183" w:rsidP="009C61A6">
      <w:pPr>
        <w:pStyle w:val="Brdtextmedindrag"/>
      </w:pPr>
    </w:p>
    <w:p w14:paraId="4DA29D79" w14:textId="10FC2226" w:rsidR="009F6183" w:rsidRDefault="009F6183" w:rsidP="009C61A6">
      <w:pPr>
        <w:pStyle w:val="Brdtextmedindrag"/>
      </w:pPr>
    </w:p>
    <w:p w14:paraId="10A64235" w14:textId="77777777" w:rsidR="009F6183" w:rsidRDefault="009F6183" w:rsidP="009C61A6">
      <w:pPr>
        <w:pStyle w:val="Brdtextmedindrag"/>
        <w:sectPr w:rsidR="009F6183" w:rsidSect="002734C2">
          <w:headerReference w:type="first" r:id="rId40"/>
          <w:footnotePr>
            <w:numRestart w:val="eachSect"/>
          </w:footnotePr>
          <w:pgSz w:w="9356" w:h="13721" w:code="9"/>
          <w:pgMar w:top="794" w:right="2438" w:bottom="1191" w:left="1021" w:header="0" w:footer="709" w:gutter="0"/>
          <w:cols w:space="708"/>
          <w:titlePg/>
          <w:docGrid w:linePitch="360"/>
        </w:sectPr>
      </w:pPr>
    </w:p>
    <w:p w14:paraId="30255278" w14:textId="77777777" w:rsidR="00A21FD2" w:rsidRDefault="00A21FD2" w:rsidP="00877AFB">
      <w:pPr>
        <w:pStyle w:val="Rubrik2"/>
        <w:spacing w:before="0"/>
      </w:pPr>
      <w:bookmarkStart w:id="315" w:name="_Toc11153004"/>
      <w:bookmarkStart w:id="316" w:name="_Toc11160925"/>
      <w:bookmarkStart w:id="317" w:name="_Toc11166861"/>
      <w:bookmarkStart w:id="318" w:name="_Toc11167397"/>
      <w:bookmarkStart w:id="319" w:name="_Toc11168834"/>
      <w:bookmarkStart w:id="320" w:name="_Toc11845787"/>
      <w:bookmarkStart w:id="321" w:name="_Toc12611586"/>
      <w:bookmarkStart w:id="322" w:name="_Toc12624853"/>
      <w:bookmarkStart w:id="323" w:name="_Toc12627342"/>
      <w:bookmarkStart w:id="324" w:name="_Toc12630232"/>
      <w:bookmarkStart w:id="325" w:name="_Toc12632727"/>
      <w:bookmarkStart w:id="326" w:name="_Toc17902799"/>
      <w:r>
        <w:lastRenderedPageBreak/>
        <w:t xml:space="preserve">Förslag </w:t>
      </w:r>
      <w:r w:rsidRPr="00877AFB">
        <w:t>till</w:t>
      </w:r>
      <w:r>
        <w:t xml:space="preserve"> lag om ändring i lagen (2010:2044) om införande av försäkringsrörelselagen (2010:2043)</w:t>
      </w:r>
      <w:bookmarkEnd w:id="315"/>
      <w:bookmarkEnd w:id="316"/>
      <w:bookmarkEnd w:id="317"/>
      <w:bookmarkEnd w:id="318"/>
      <w:bookmarkEnd w:id="319"/>
      <w:bookmarkEnd w:id="320"/>
      <w:bookmarkEnd w:id="321"/>
      <w:bookmarkEnd w:id="322"/>
      <w:bookmarkEnd w:id="323"/>
      <w:bookmarkEnd w:id="324"/>
      <w:bookmarkEnd w:id="325"/>
      <w:bookmarkEnd w:id="326"/>
    </w:p>
    <w:p w14:paraId="22D992D9" w14:textId="77777777" w:rsidR="00A21FD2" w:rsidRDefault="00A21FD2" w:rsidP="00A21FD2">
      <w:pPr>
        <w:pStyle w:val="Brdtext"/>
      </w:pPr>
      <w:r>
        <w:t>Härigenom föreskrivs att 7 § lagen (2010:2044) om införande av försäkringsrörelselagen (2010:2043) ska ha följande lydelse.</w:t>
      </w:r>
    </w:p>
    <w:p w14:paraId="0FE34CBA" w14:textId="77777777" w:rsidR="00A21FD2" w:rsidRDefault="00A21FD2" w:rsidP="00A21FD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21FD2" w14:paraId="56F7CB54" w14:textId="77777777" w:rsidTr="0008096A">
        <w:tc>
          <w:tcPr>
            <w:tcW w:w="2500" w:type="pct"/>
            <w:shd w:val="clear" w:color="auto" w:fill="auto"/>
            <w:tcMar>
              <w:left w:w="0" w:type="dxa"/>
            </w:tcMar>
          </w:tcPr>
          <w:p w14:paraId="1E033066" w14:textId="77777777" w:rsidR="00A21FD2" w:rsidRPr="000E6F0B" w:rsidRDefault="00A21FD2" w:rsidP="009F5EEF">
            <w:pPr>
              <w:pStyle w:val="Brdtext"/>
              <w:rPr>
                <w:i/>
              </w:rPr>
            </w:pPr>
            <w:r>
              <w:rPr>
                <w:i/>
              </w:rPr>
              <w:t>Nuvarande lydelse</w:t>
            </w:r>
          </w:p>
        </w:tc>
        <w:tc>
          <w:tcPr>
            <w:tcW w:w="2500" w:type="pct"/>
            <w:shd w:val="clear" w:color="auto" w:fill="auto"/>
            <w:tcMar>
              <w:right w:w="0" w:type="dxa"/>
            </w:tcMar>
          </w:tcPr>
          <w:p w14:paraId="7B646EB3" w14:textId="77777777" w:rsidR="00A21FD2" w:rsidRPr="000E6F0B" w:rsidRDefault="00A21FD2" w:rsidP="009F5EEF">
            <w:pPr>
              <w:pStyle w:val="Brdtext"/>
              <w:rPr>
                <w:i/>
              </w:rPr>
            </w:pPr>
            <w:r w:rsidRPr="000E6F0B">
              <w:rPr>
                <w:i/>
              </w:rPr>
              <w:t>Föreslagen lydelse</w:t>
            </w:r>
          </w:p>
        </w:tc>
      </w:tr>
    </w:tbl>
    <w:p w14:paraId="7B402A8E" w14:textId="77777777" w:rsidR="00A21FD2" w:rsidRDefault="00A21FD2" w:rsidP="00A21FD2">
      <w:pPr>
        <w:pStyle w:val="Brdtextmedindrag"/>
        <w:spacing w:before="230"/>
        <w:jc w:val="center"/>
      </w:pPr>
      <w:r>
        <w:t>7 §</w:t>
      </w:r>
      <w:r>
        <w:rPr>
          <w:rStyle w:val="Fotnotsreferens"/>
        </w:rPr>
        <w:footnoteReference w:id="64"/>
      </w:r>
    </w:p>
    <w:p w14:paraId="67AD9001" w14:textId="77777777" w:rsidR="00A21FD2" w:rsidRDefault="00A21FD2" w:rsidP="00A21FD2">
      <w:pPr>
        <w:tabs>
          <w:tab w:val="left" w:pos="2268"/>
        </w:tabs>
        <w:overflowPunct w:val="0"/>
        <w:autoSpaceDE w:val="0"/>
        <w:autoSpaceDN w:val="0"/>
        <w:adjustRightInd w:val="0"/>
        <w:spacing w:after="0" w:line="240" w:lineRule="auto"/>
        <w:ind w:firstLine="170"/>
        <w:jc w:val="both"/>
        <w:textAlignment w:val="baseline"/>
      </w:pPr>
      <w:r w:rsidRPr="00780CCC">
        <w:rPr>
          <w:rFonts w:ascii="Times New Roman" w:hAnsi="Times New Roman"/>
          <w:sz w:val="20"/>
        </w:rPr>
        <w:t>En understödsförening som före den 1</w:t>
      </w:r>
      <w:r>
        <w:rPr>
          <w:rFonts w:ascii="Times New Roman" w:hAnsi="Times New Roman"/>
          <w:sz w:val="20"/>
        </w:rPr>
        <w:t> </w:t>
      </w:r>
      <w:r w:rsidRPr="00780CCC">
        <w:rPr>
          <w:rFonts w:ascii="Times New Roman" w:hAnsi="Times New Roman"/>
          <w:sz w:val="20"/>
        </w:rPr>
        <w:t>april 2011 är registrerad enligt lagen (1972:262) om under</w:t>
      </w:r>
      <w:r w:rsidRPr="00780CCC">
        <w:rPr>
          <w:rFonts w:ascii="Times New Roman" w:hAnsi="Times New Roman"/>
          <w:sz w:val="20"/>
        </w:rPr>
        <w:softHyphen/>
        <w:t>stödsföreningar får fortsätta att driva verksamheten och ska då om</w:t>
      </w:r>
      <w:r w:rsidRPr="00780CCC">
        <w:rPr>
          <w:rFonts w:ascii="Times New Roman" w:hAnsi="Times New Roman"/>
          <w:sz w:val="20"/>
        </w:rPr>
        <w:softHyphen/>
        <w:t>fattas av bestämmelserna i den lag</w:t>
      </w:r>
      <w:r w:rsidRPr="00780CCC">
        <w:rPr>
          <w:rFonts w:ascii="Times New Roman" w:hAnsi="Times New Roman"/>
          <w:sz w:val="20"/>
        </w:rPr>
        <w:softHyphen/>
        <w:t>en till utgången av år 2020 eller, om den driver sådan verksamhet som anges i 7</w:t>
      </w:r>
      <w:r>
        <w:rPr>
          <w:rFonts w:ascii="Times New Roman" w:hAnsi="Times New Roman"/>
          <w:sz w:val="20"/>
        </w:rPr>
        <w:t> </w:t>
      </w:r>
      <w:r w:rsidRPr="00780CCC">
        <w:rPr>
          <w:rFonts w:ascii="Times New Roman" w:hAnsi="Times New Roman"/>
          <w:sz w:val="20"/>
        </w:rPr>
        <w:t>§ tredje stycket den lagen, till utgången av april 2020.</w:t>
      </w:r>
    </w:p>
    <w:tbl>
      <w:tblPr>
        <w:tblW w:w="5000" w:type="pct"/>
        <w:tblCellMar>
          <w:left w:w="125" w:type="dxa"/>
          <w:right w:w="125" w:type="dxa"/>
        </w:tblCellMar>
        <w:tblLook w:val="0000" w:firstRow="0" w:lastRow="0" w:firstColumn="0" w:lastColumn="0" w:noHBand="0" w:noVBand="0"/>
      </w:tblPr>
      <w:tblGrid>
        <w:gridCol w:w="2948"/>
        <w:gridCol w:w="2949"/>
      </w:tblGrid>
      <w:tr w:rsidR="00A21FD2" w14:paraId="67FF9127" w14:textId="77777777" w:rsidTr="009F5EEF">
        <w:tc>
          <w:tcPr>
            <w:tcW w:w="2500" w:type="pct"/>
            <w:shd w:val="clear" w:color="auto" w:fill="auto"/>
            <w:tcMar>
              <w:left w:w="0" w:type="dxa"/>
            </w:tcMar>
          </w:tcPr>
          <w:p w14:paraId="087A7179" w14:textId="77777777" w:rsidR="00A21FD2" w:rsidRDefault="00A21FD2" w:rsidP="009F5EEF">
            <w:pPr>
              <w:pStyle w:val="Brdtextmedindrag"/>
            </w:pPr>
            <w:r w:rsidRPr="00010324">
              <w:t xml:space="preserve">Om </w:t>
            </w:r>
            <w:r w:rsidRPr="000A7C2D">
              <w:t>understödsföreningen dess</w:t>
            </w:r>
            <w:r w:rsidRPr="000A7C2D">
              <w:softHyphen/>
              <w:t>förinnan har gett in</w:t>
            </w:r>
            <w:r w:rsidRPr="00010324">
              <w:t xml:space="preserve"> en ansökan om tillstånd enligt</w:t>
            </w:r>
            <w:r w:rsidRPr="000A7C2D">
              <w:t xml:space="preserve"> 2 kap. försäkrings</w:t>
            </w:r>
            <w:r w:rsidRPr="000A7C2D">
              <w:softHyphen/>
              <w:t>rörelselagen</w:t>
            </w:r>
            <w:r w:rsidRPr="00010324">
              <w:t xml:space="preserve"> </w:t>
            </w:r>
            <w:r w:rsidRPr="000A7C2D">
              <w:t>(2010:2043)</w:t>
            </w:r>
            <w:r w:rsidRPr="00010324">
              <w:t xml:space="preserve">, </w:t>
            </w:r>
            <w:r w:rsidRPr="000A7C2D">
              <w:t>får den driva verksamheten vidare till dess att ett beslut med anledning av en sådan ansökan har fått laga kraft. Om en sådan ansökan inte har getts in i tid eller</w:t>
            </w:r>
            <w:r>
              <w:t xml:space="preserve"> om</w:t>
            </w:r>
            <w:r w:rsidRPr="000A7C2D">
              <w:t xml:space="preserve"> den avslås, ska föreningen träda i likvidation. Likvidationen ska handläggas enligt bestämmelserna i lagen om understödsföreningar.</w:t>
            </w:r>
          </w:p>
        </w:tc>
        <w:tc>
          <w:tcPr>
            <w:tcW w:w="2500" w:type="pct"/>
            <w:shd w:val="clear" w:color="auto" w:fill="auto"/>
            <w:tcMar>
              <w:right w:w="0" w:type="dxa"/>
            </w:tcMar>
          </w:tcPr>
          <w:p w14:paraId="5C5FF324" w14:textId="77777777" w:rsidR="00A21FD2" w:rsidRDefault="00A21FD2" w:rsidP="009F5EEF">
            <w:pPr>
              <w:tabs>
                <w:tab w:val="left" w:pos="2268"/>
              </w:tabs>
              <w:overflowPunct w:val="0"/>
              <w:autoSpaceDE w:val="0"/>
              <w:autoSpaceDN w:val="0"/>
              <w:adjustRightInd w:val="0"/>
              <w:spacing w:after="0" w:line="240" w:lineRule="auto"/>
              <w:ind w:firstLine="170"/>
              <w:jc w:val="both"/>
              <w:textAlignment w:val="baseline"/>
            </w:pPr>
            <w:r w:rsidRPr="00010324">
              <w:rPr>
                <w:rFonts w:ascii="Times New Roman" w:hAnsi="Times New Roman"/>
                <w:sz w:val="20"/>
              </w:rPr>
              <w:t xml:space="preserve">Om </w:t>
            </w:r>
            <w:r w:rsidRPr="000A7C2D">
              <w:rPr>
                <w:rFonts w:ascii="Times New Roman" w:hAnsi="Times New Roman"/>
                <w:sz w:val="20"/>
              </w:rPr>
              <w:t>understödsföreningen dess</w:t>
            </w:r>
            <w:r w:rsidRPr="000A7C2D">
              <w:rPr>
                <w:rFonts w:ascii="Times New Roman" w:hAnsi="Times New Roman"/>
                <w:sz w:val="20"/>
              </w:rPr>
              <w:softHyphen/>
              <w:t>förinnan har gett in</w:t>
            </w:r>
            <w:r w:rsidRPr="00010324">
              <w:rPr>
                <w:rFonts w:ascii="Times New Roman" w:hAnsi="Times New Roman"/>
                <w:sz w:val="20"/>
              </w:rPr>
              <w:t xml:space="preserve"> en ansökan om tillstånd enligt</w:t>
            </w:r>
            <w:r w:rsidRPr="000A7C2D">
              <w:rPr>
                <w:rFonts w:ascii="Times New Roman" w:hAnsi="Times New Roman"/>
                <w:sz w:val="20"/>
              </w:rPr>
              <w:t xml:space="preserve"> 2 kap. försäkrings</w:t>
            </w:r>
            <w:r w:rsidRPr="000A7C2D">
              <w:rPr>
                <w:rFonts w:ascii="Times New Roman" w:hAnsi="Times New Roman"/>
                <w:sz w:val="20"/>
              </w:rPr>
              <w:softHyphen/>
              <w:t>rörelselagen</w:t>
            </w:r>
            <w:r w:rsidRPr="00010324">
              <w:rPr>
                <w:rFonts w:ascii="Times New Roman" w:hAnsi="Times New Roman"/>
                <w:sz w:val="20"/>
              </w:rPr>
              <w:t xml:space="preserve"> </w:t>
            </w:r>
            <w:r w:rsidRPr="000A7C2D">
              <w:rPr>
                <w:rFonts w:ascii="Times New Roman" w:hAnsi="Times New Roman"/>
                <w:sz w:val="20"/>
              </w:rPr>
              <w:t>(2010:2043)</w:t>
            </w:r>
            <w:r>
              <w:rPr>
                <w:rFonts w:ascii="Times New Roman" w:hAnsi="Times New Roman"/>
                <w:sz w:val="20"/>
              </w:rPr>
              <w:t xml:space="preserve"> </w:t>
            </w:r>
            <w:r>
              <w:rPr>
                <w:rFonts w:ascii="Times New Roman" w:hAnsi="Times New Roman"/>
                <w:i/>
                <w:sz w:val="20"/>
              </w:rPr>
              <w:t>eller 2 kap. lagen (2019:000) om tjänstepensionsföretag</w:t>
            </w:r>
            <w:r w:rsidRPr="00010324">
              <w:rPr>
                <w:rFonts w:ascii="Times New Roman" w:hAnsi="Times New Roman"/>
                <w:sz w:val="20"/>
              </w:rPr>
              <w:t xml:space="preserve">, </w:t>
            </w:r>
            <w:r w:rsidRPr="000A7C2D">
              <w:rPr>
                <w:rFonts w:ascii="Times New Roman" w:hAnsi="Times New Roman"/>
                <w:sz w:val="20"/>
              </w:rPr>
              <w:t>får den driva verksamheten vidare till dess att ett beslut med anledning av en sådan ansökan har fått laga kraft. Om en sådan ansökan inte har getts in i tid eller</w:t>
            </w:r>
            <w:r>
              <w:rPr>
                <w:rFonts w:ascii="Times New Roman" w:hAnsi="Times New Roman"/>
                <w:sz w:val="20"/>
              </w:rPr>
              <w:t xml:space="preserve"> om</w:t>
            </w:r>
            <w:r w:rsidRPr="000A7C2D">
              <w:rPr>
                <w:rFonts w:ascii="Times New Roman" w:hAnsi="Times New Roman"/>
                <w:sz w:val="20"/>
              </w:rPr>
              <w:t xml:space="preserve"> den avslås, ska föreningen träda i likvidation. Likvidationen ska handläggas enligt bestämmelserna i lagen om understödsföreningar.</w:t>
            </w:r>
          </w:p>
        </w:tc>
      </w:tr>
    </w:tbl>
    <w:p w14:paraId="527086A5" w14:textId="77777777" w:rsidR="00A21FD2" w:rsidRDefault="00A21FD2" w:rsidP="00A21FD2">
      <w:pPr>
        <w:pStyle w:val="Brdtextmedindrag"/>
      </w:pPr>
      <w:r>
        <w:t>Har sådant förhållande inträffat som påkallar likvidation enligt andra stycket och har inte inom sex veckor därefter i understödsförenings</w:t>
      </w:r>
      <w:r>
        <w:softHyphen/>
        <w:t xml:space="preserve">registret införts uppgift om att föreningen trätt i likvidation, ska rätten på anmälan av Finansinspektionen och efter föreningens hörande förklara att föreningen ska träda i likvidation. </w:t>
      </w:r>
    </w:p>
    <w:p w14:paraId="41EA3CFC" w14:textId="77777777" w:rsidR="00A21FD2" w:rsidRDefault="00A21FD2" w:rsidP="00A21FD2">
      <w:pPr>
        <w:pStyle w:val="Brdtextmedindrag"/>
      </w:pPr>
      <w:r>
        <w:t>Bestämmelserna i 44 § lagen om understödsföreningar ska tillämpas vid rättens handläggning av en anmälan enligt tredje stycket.</w:t>
      </w:r>
    </w:p>
    <w:p w14:paraId="52326F9B" w14:textId="77777777" w:rsidR="00A21FD2" w:rsidRPr="00811E52" w:rsidRDefault="00A21FD2" w:rsidP="00A21FD2">
      <w:pPr>
        <w:pStyle w:val="Slutstreck"/>
      </w:pPr>
      <w:r w:rsidRPr="00811E52">
        <w:t>                      </w:t>
      </w:r>
    </w:p>
    <w:p w14:paraId="73F061E6" w14:textId="77777777" w:rsidR="00A21FD2" w:rsidRDefault="00A21FD2" w:rsidP="0008096A">
      <w:pPr>
        <w:pStyle w:val="Brdtextmedindrag"/>
      </w:pPr>
      <w:r w:rsidRPr="001D202A">
        <w:t>Denna lag träder i kraft den 1</w:t>
      </w:r>
      <w:r>
        <w:t>5</w:t>
      </w:r>
      <w:r w:rsidRPr="001D202A">
        <w:t> </w:t>
      </w:r>
      <w:r w:rsidRPr="000A7C2D">
        <w:t>december</w:t>
      </w:r>
      <w:r w:rsidRPr="001D202A">
        <w:t xml:space="preserve"> 2019.</w:t>
      </w:r>
    </w:p>
    <w:p w14:paraId="33B6D190" w14:textId="15E4B9FA" w:rsidR="009F6183" w:rsidRDefault="009F6183" w:rsidP="009C61A6">
      <w:pPr>
        <w:pStyle w:val="Brdtextmedindrag"/>
      </w:pPr>
    </w:p>
    <w:p w14:paraId="02BF68E4" w14:textId="4F1CC831" w:rsidR="00A21FD2" w:rsidRDefault="00A21FD2" w:rsidP="009C61A6">
      <w:pPr>
        <w:pStyle w:val="Brdtextmedindrag"/>
      </w:pPr>
    </w:p>
    <w:p w14:paraId="14A3FF04" w14:textId="77777777" w:rsidR="00A21FD2" w:rsidRDefault="00A21FD2" w:rsidP="009C61A6">
      <w:pPr>
        <w:pStyle w:val="Brdtextmedindrag"/>
        <w:sectPr w:rsidR="00A21FD2" w:rsidSect="002734C2">
          <w:headerReference w:type="first" r:id="rId41"/>
          <w:footerReference w:type="first" r:id="rId42"/>
          <w:footnotePr>
            <w:numRestart w:val="eachSect"/>
          </w:footnotePr>
          <w:pgSz w:w="9356" w:h="13721" w:code="9"/>
          <w:pgMar w:top="794" w:right="2438" w:bottom="1191" w:left="1021" w:header="0" w:footer="709" w:gutter="0"/>
          <w:cols w:space="708"/>
          <w:titlePg/>
          <w:docGrid w:linePitch="360"/>
        </w:sectPr>
      </w:pPr>
    </w:p>
    <w:p w14:paraId="66542BF2" w14:textId="77777777" w:rsidR="00A21FD2" w:rsidRDefault="00A21FD2" w:rsidP="00877AFB">
      <w:pPr>
        <w:pStyle w:val="Rubrik2"/>
        <w:spacing w:before="0"/>
      </w:pPr>
      <w:bookmarkStart w:id="327" w:name="_Toc11153005"/>
      <w:bookmarkStart w:id="328" w:name="_Toc11160926"/>
      <w:bookmarkStart w:id="329" w:name="_Toc11166862"/>
      <w:bookmarkStart w:id="330" w:name="_Toc11167398"/>
      <w:bookmarkStart w:id="331" w:name="_Toc11168835"/>
      <w:bookmarkStart w:id="332" w:name="_Toc11845788"/>
      <w:bookmarkStart w:id="333" w:name="_Toc12611587"/>
      <w:bookmarkStart w:id="334" w:name="_Toc12624854"/>
      <w:bookmarkStart w:id="335" w:name="_Toc12627343"/>
      <w:bookmarkStart w:id="336" w:name="_Toc12630233"/>
      <w:bookmarkStart w:id="337" w:name="_Toc12632728"/>
      <w:bookmarkStart w:id="338" w:name="_Toc17902800"/>
      <w:r>
        <w:lastRenderedPageBreak/>
        <w:t xml:space="preserve">Förslag till lag om </w:t>
      </w:r>
      <w:r w:rsidRPr="00877AFB">
        <w:t>ändring</w:t>
      </w:r>
      <w:r>
        <w:t xml:space="preserve"> i lagen (2011:755) om elektroniska pengar</w:t>
      </w:r>
      <w:bookmarkEnd w:id="327"/>
      <w:bookmarkEnd w:id="328"/>
      <w:bookmarkEnd w:id="329"/>
      <w:bookmarkEnd w:id="330"/>
      <w:bookmarkEnd w:id="331"/>
      <w:bookmarkEnd w:id="332"/>
      <w:bookmarkEnd w:id="333"/>
      <w:bookmarkEnd w:id="334"/>
      <w:bookmarkEnd w:id="335"/>
      <w:bookmarkEnd w:id="336"/>
      <w:bookmarkEnd w:id="337"/>
      <w:bookmarkEnd w:id="338"/>
    </w:p>
    <w:p w14:paraId="4626CC57" w14:textId="77777777" w:rsidR="00A21FD2" w:rsidRDefault="00A21FD2" w:rsidP="00A21FD2">
      <w:pPr>
        <w:pStyle w:val="Brdtext"/>
      </w:pPr>
      <w:r>
        <w:t>Härigenom föreskrivs att 3 kap. 2 § lagen (2011:755) om elektroniska pengar ska ha följande lydelse.</w:t>
      </w:r>
    </w:p>
    <w:p w14:paraId="5979EEE2" w14:textId="77777777" w:rsidR="00A21FD2" w:rsidRDefault="00A21FD2" w:rsidP="00A21FD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21FD2" w14:paraId="6F350C03" w14:textId="77777777" w:rsidTr="009F5EEF">
        <w:tc>
          <w:tcPr>
            <w:tcW w:w="2500" w:type="pct"/>
            <w:shd w:val="clear" w:color="auto" w:fill="auto"/>
            <w:tcMar>
              <w:left w:w="0" w:type="dxa"/>
            </w:tcMar>
          </w:tcPr>
          <w:p w14:paraId="35CE46AB" w14:textId="77777777" w:rsidR="00A21FD2" w:rsidRPr="005B0E77" w:rsidRDefault="00A21FD2" w:rsidP="009F5EEF">
            <w:pPr>
              <w:pStyle w:val="Brdtext"/>
              <w:rPr>
                <w:i/>
              </w:rPr>
            </w:pPr>
            <w:r w:rsidRPr="005B0E77">
              <w:rPr>
                <w:i/>
              </w:rPr>
              <w:t>Nuvarande lydelse</w:t>
            </w:r>
          </w:p>
        </w:tc>
        <w:tc>
          <w:tcPr>
            <w:tcW w:w="2500" w:type="pct"/>
            <w:shd w:val="clear" w:color="auto" w:fill="auto"/>
            <w:tcMar>
              <w:right w:w="0" w:type="dxa"/>
            </w:tcMar>
          </w:tcPr>
          <w:p w14:paraId="4579DD8C" w14:textId="77777777" w:rsidR="00A21FD2" w:rsidRPr="005B0E77" w:rsidRDefault="00A21FD2" w:rsidP="009F5EEF">
            <w:pPr>
              <w:pStyle w:val="Brdtext"/>
              <w:rPr>
                <w:i/>
              </w:rPr>
            </w:pPr>
            <w:r w:rsidRPr="005B0E77">
              <w:rPr>
                <w:i/>
              </w:rPr>
              <w:t>Föreslagen lydelse</w:t>
            </w:r>
          </w:p>
        </w:tc>
      </w:tr>
    </w:tbl>
    <w:p w14:paraId="611ACC38" w14:textId="77777777" w:rsidR="00A21FD2" w:rsidRDefault="00A21FD2" w:rsidP="00A21FD2">
      <w:pPr>
        <w:pStyle w:val="Brdtext"/>
        <w:spacing w:before="230"/>
        <w:jc w:val="center"/>
        <w:rPr>
          <w:b/>
        </w:rPr>
      </w:pPr>
      <w:r>
        <w:rPr>
          <w:b/>
        </w:rPr>
        <w:t>3 kap.</w:t>
      </w:r>
    </w:p>
    <w:p w14:paraId="5C19675E" w14:textId="77777777" w:rsidR="00A21FD2" w:rsidRDefault="00A21FD2" w:rsidP="00A21FD2">
      <w:pPr>
        <w:pStyle w:val="Brdtext"/>
        <w:jc w:val="center"/>
      </w:pPr>
      <w:r>
        <w:t>2 §</w:t>
      </w:r>
      <w:r>
        <w:rPr>
          <w:rStyle w:val="Fotnotsreferens"/>
        </w:rPr>
        <w:footnoteReference w:id="65"/>
      </w:r>
    </w:p>
    <w:p w14:paraId="559F77FC" w14:textId="77777777" w:rsidR="00A21FD2" w:rsidRDefault="00A21FD2" w:rsidP="00A21FD2">
      <w:pPr>
        <w:pStyle w:val="Brdtextmedindrag"/>
      </w:pPr>
      <w:r>
        <w:t>Ett institut för elektroniska pengar ska vid varje tidpunkt ha en kapital</w:t>
      </w:r>
      <w:r>
        <w:softHyphen/>
        <w:t>bas som lägst motsvarar startkapitalet enligt 1 § eller ett kapitalkrav beräknat enligt 3 §. Institutets kapitalbas får inte underskrida det högsta av dessa belopp.</w:t>
      </w:r>
    </w:p>
    <w:p w14:paraId="61CADB88" w14:textId="77777777" w:rsidR="00A21FD2" w:rsidRDefault="00A21FD2" w:rsidP="00A21FD2">
      <w:pPr>
        <w:pStyle w:val="Brdtextmedindrag"/>
      </w:pPr>
      <w:r>
        <w:t>Vid beräkningen av kapitalbasen och dess sammansättning ska Europaparlamentets och rådets förordning (EU) nr 575/2013 av den 26 juni 2013 om tillsynskrav för kreditinstitut och värdepappersföretag och om ändring av förordning (EU) nr 648/2012 tillämpas. Därutöver gäller följande vid beräkningen:</w:t>
      </w:r>
    </w:p>
    <w:tbl>
      <w:tblPr>
        <w:tblW w:w="5000" w:type="pct"/>
        <w:tblCellMar>
          <w:left w:w="125" w:type="dxa"/>
          <w:right w:w="125" w:type="dxa"/>
        </w:tblCellMar>
        <w:tblLook w:val="0000" w:firstRow="0" w:lastRow="0" w:firstColumn="0" w:lastColumn="0" w:noHBand="0" w:noVBand="0"/>
      </w:tblPr>
      <w:tblGrid>
        <w:gridCol w:w="2948"/>
        <w:gridCol w:w="2949"/>
      </w:tblGrid>
      <w:tr w:rsidR="00A21FD2" w14:paraId="404EF60D" w14:textId="77777777" w:rsidTr="009F5EEF">
        <w:tc>
          <w:tcPr>
            <w:tcW w:w="2500" w:type="pct"/>
            <w:shd w:val="clear" w:color="auto" w:fill="auto"/>
            <w:tcMar>
              <w:left w:w="0" w:type="dxa"/>
            </w:tcMar>
          </w:tcPr>
          <w:p w14:paraId="3E54DA35" w14:textId="77777777" w:rsidR="00A21FD2" w:rsidRDefault="00A21FD2" w:rsidP="009F5EEF">
            <w:pPr>
              <w:pStyle w:val="Brdtextmedindrag"/>
            </w:pPr>
            <w:r>
              <w:t>1. Ett institut för elektroniska pengar som tillhör samma grupp som ett annat institut för elektron</w:t>
            </w:r>
            <w:r>
              <w:softHyphen/>
              <w:t>iska pengar, eller ett betalnings</w:t>
            </w:r>
            <w:r>
              <w:softHyphen/>
              <w:t>institut, ett kreditinstitut, ett värde</w:t>
            </w:r>
            <w:r>
              <w:softHyphen/>
              <w:t xml:space="preserve">pappersföretag, ett fondbolag, en AIF-förvaltare som förvaltar specialfonder </w:t>
            </w:r>
            <w:r w:rsidRPr="00410381">
              <w:rPr>
                <w:i/>
              </w:rPr>
              <w:t>eller</w:t>
            </w:r>
            <w:r>
              <w:t xml:space="preserve"> ett försäkrings</w:t>
            </w:r>
            <w:r>
              <w:softHyphen/>
              <w:t>företag får vid beräkning av kapitalbasen inte ta med sådana poster som ingår i beräkningen av något av dessa företags kapitalbas.</w:t>
            </w:r>
          </w:p>
        </w:tc>
        <w:tc>
          <w:tcPr>
            <w:tcW w:w="2500" w:type="pct"/>
            <w:shd w:val="clear" w:color="auto" w:fill="auto"/>
            <w:tcMar>
              <w:right w:w="0" w:type="dxa"/>
            </w:tcMar>
          </w:tcPr>
          <w:p w14:paraId="5843E903" w14:textId="77777777" w:rsidR="00A21FD2" w:rsidRDefault="00A21FD2" w:rsidP="009F5EEF">
            <w:pPr>
              <w:pStyle w:val="Brdtextmedindrag"/>
            </w:pPr>
            <w:r>
              <w:t>1. Ett institut för elektroniska pengar som tillhör samma grupp som ett annat institut för elektron</w:t>
            </w:r>
            <w:r>
              <w:softHyphen/>
              <w:t>iska pengar, eller ett betalnings</w:t>
            </w:r>
            <w:r>
              <w:softHyphen/>
              <w:t>institut, ett kreditinstitut, ett värdepappersföretag, ett fondbolag, en AIF-förvaltare som förvaltar specialfonder</w:t>
            </w:r>
            <w:r>
              <w:rPr>
                <w:i/>
              </w:rPr>
              <w:t>,</w:t>
            </w:r>
            <w:r>
              <w:t xml:space="preserve"> ett försäkrings</w:t>
            </w:r>
            <w:r>
              <w:softHyphen/>
              <w:t xml:space="preserve">företag </w:t>
            </w:r>
            <w:r w:rsidRPr="00410381">
              <w:rPr>
                <w:i/>
              </w:rPr>
              <w:t xml:space="preserve">eller ett </w:t>
            </w:r>
            <w:r>
              <w:rPr>
                <w:i/>
              </w:rPr>
              <w:t>tjänste</w:t>
            </w:r>
            <w:r>
              <w:rPr>
                <w:i/>
              </w:rPr>
              <w:softHyphen/>
              <w:t>pen</w:t>
            </w:r>
            <w:r>
              <w:rPr>
                <w:i/>
              </w:rPr>
              <w:softHyphen/>
              <w:t>sionsföretag</w:t>
            </w:r>
            <w:r>
              <w:t xml:space="preserve"> får vid beräkning av kapitalbasen inte ta med sådana poster som ingår i beräkningen av något av dessa företags kapitalbas.</w:t>
            </w:r>
          </w:p>
        </w:tc>
      </w:tr>
    </w:tbl>
    <w:p w14:paraId="30422205" w14:textId="77777777" w:rsidR="00A21FD2" w:rsidRDefault="00A21FD2" w:rsidP="00A21FD2">
      <w:pPr>
        <w:pStyle w:val="Brdtextmedindrag"/>
      </w:pPr>
      <w:r>
        <w:t>2. Ett institut för elektroniska pengar som bedriver annan verksamhet i enlighet med 5 § får vid beräkningen av kapitalbasen inte ta med sådana poster som ingår i beräkningen av kapitalbasen i den andra verksamheten.</w:t>
      </w:r>
    </w:p>
    <w:p w14:paraId="741FF6BA" w14:textId="77777777" w:rsidR="00A21FD2" w:rsidRDefault="00A21FD2" w:rsidP="00A21FD2">
      <w:pPr>
        <w:pStyle w:val="Brdtextmedindrag"/>
      </w:pPr>
      <w:r>
        <w:t>3. För ett institut för elektroniska pengar som har bytt redovisnings</w:t>
      </w:r>
      <w:r>
        <w:softHyphen/>
        <w:t>valuta får kapitalbasen inte understiga det högsta av de belopp som följer av 6 och 7 §§ lagen (2000:35) om byte av redovisningsvaluta i finansiella företag.</w:t>
      </w:r>
    </w:p>
    <w:p w14:paraId="09492068" w14:textId="77777777" w:rsidR="00A21FD2" w:rsidRPr="00811E52" w:rsidRDefault="00A21FD2" w:rsidP="00A21FD2">
      <w:pPr>
        <w:pStyle w:val="Slutstreck"/>
      </w:pPr>
      <w:r w:rsidRPr="00811E52">
        <w:t>                      </w:t>
      </w:r>
    </w:p>
    <w:p w14:paraId="1E38E302" w14:textId="154D25FE" w:rsidR="00A21FD2" w:rsidRDefault="00A21FD2" w:rsidP="0008096A">
      <w:pPr>
        <w:pStyle w:val="Brdtextmedindrag"/>
      </w:pPr>
      <w:r>
        <w:t>Denna lag träder i kraft den 15 december 2019.</w:t>
      </w:r>
    </w:p>
    <w:p w14:paraId="4BB7417D" w14:textId="503D2D9D" w:rsidR="00A21FD2" w:rsidRDefault="00A21FD2" w:rsidP="00A21FD2">
      <w:pPr>
        <w:pStyle w:val="Brdtextmedindrag"/>
      </w:pPr>
    </w:p>
    <w:p w14:paraId="466053A6" w14:textId="77777777" w:rsidR="00A21FD2" w:rsidRDefault="00A21FD2" w:rsidP="00A21FD2">
      <w:pPr>
        <w:pStyle w:val="Brdtextmedindrag"/>
        <w:sectPr w:rsidR="00A21FD2" w:rsidSect="002734C2">
          <w:headerReference w:type="first" r:id="rId43"/>
          <w:footnotePr>
            <w:numRestart w:val="eachSect"/>
          </w:footnotePr>
          <w:pgSz w:w="9356" w:h="13721" w:code="9"/>
          <w:pgMar w:top="794" w:right="2438" w:bottom="1191" w:left="1021" w:header="0" w:footer="709" w:gutter="0"/>
          <w:cols w:space="708"/>
          <w:titlePg/>
          <w:docGrid w:linePitch="360"/>
        </w:sectPr>
      </w:pPr>
    </w:p>
    <w:p w14:paraId="29CD279A" w14:textId="77777777" w:rsidR="00A21FD2" w:rsidRDefault="00A21FD2" w:rsidP="00877AFB">
      <w:pPr>
        <w:pStyle w:val="Rubrik2"/>
        <w:spacing w:before="0"/>
      </w:pPr>
      <w:bookmarkStart w:id="339" w:name="_Toc11153006"/>
      <w:bookmarkStart w:id="340" w:name="_Toc11160927"/>
      <w:bookmarkStart w:id="341" w:name="_Toc11166863"/>
      <w:bookmarkStart w:id="342" w:name="_Toc11167399"/>
      <w:bookmarkStart w:id="343" w:name="_Toc11168836"/>
      <w:bookmarkStart w:id="344" w:name="_Toc11845789"/>
      <w:bookmarkStart w:id="345" w:name="_Toc12611588"/>
      <w:bookmarkStart w:id="346" w:name="_Toc12624855"/>
      <w:bookmarkStart w:id="347" w:name="_Toc12627344"/>
      <w:bookmarkStart w:id="348" w:name="_Toc12630234"/>
      <w:bookmarkStart w:id="349" w:name="_Toc12632729"/>
      <w:bookmarkStart w:id="350" w:name="_Toc17902801"/>
      <w:r>
        <w:lastRenderedPageBreak/>
        <w:t>Förslag till lag om ändring i lagen (2014:484) om en databas för övervakning av och tillsyn över finansmarknaderna</w:t>
      </w:r>
      <w:bookmarkEnd w:id="339"/>
      <w:bookmarkEnd w:id="340"/>
      <w:bookmarkEnd w:id="341"/>
      <w:bookmarkEnd w:id="342"/>
      <w:bookmarkEnd w:id="343"/>
      <w:bookmarkEnd w:id="344"/>
      <w:bookmarkEnd w:id="345"/>
      <w:bookmarkEnd w:id="346"/>
      <w:bookmarkEnd w:id="347"/>
      <w:bookmarkEnd w:id="348"/>
      <w:bookmarkEnd w:id="349"/>
      <w:bookmarkEnd w:id="350"/>
    </w:p>
    <w:p w14:paraId="3E74F9FD" w14:textId="77777777" w:rsidR="00A21FD2" w:rsidRDefault="00A21FD2" w:rsidP="00A21FD2">
      <w:pPr>
        <w:pStyle w:val="Brdtext"/>
      </w:pPr>
      <w:r>
        <w:t>Härigenom föreskrivs att 3 § lagen (2014:484) om en databas för över</w:t>
      </w:r>
      <w:r>
        <w:softHyphen/>
        <w:t xml:space="preserve">vakning av och tillsyn över finansmarknaderna ska ha följande lydelse. </w:t>
      </w:r>
    </w:p>
    <w:p w14:paraId="28A73DD9" w14:textId="77777777" w:rsidR="00A21FD2" w:rsidRDefault="00A21FD2" w:rsidP="00A21FD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21FD2" w14:paraId="6C4CA523" w14:textId="77777777" w:rsidTr="009F5EEF">
        <w:tc>
          <w:tcPr>
            <w:tcW w:w="2500" w:type="pct"/>
            <w:shd w:val="clear" w:color="auto" w:fill="auto"/>
            <w:tcMar>
              <w:left w:w="0" w:type="dxa"/>
            </w:tcMar>
          </w:tcPr>
          <w:p w14:paraId="32FC66A1" w14:textId="77777777" w:rsidR="00A21FD2" w:rsidRPr="005B0E77" w:rsidRDefault="00A21FD2" w:rsidP="009F5EEF">
            <w:pPr>
              <w:pStyle w:val="Brdtext"/>
              <w:rPr>
                <w:i/>
              </w:rPr>
            </w:pPr>
            <w:r w:rsidRPr="005B0E77">
              <w:rPr>
                <w:i/>
              </w:rPr>
              <w:t>Nuvarande lydelse</w:t>
            </w:r>
          </w:p>
        </w:tc>
        <w:tc>
          <w:tcPr>
            <w:tcW w:w="2500" w:type="pct"/>
            <w:shd w:val="clear" w:color="auto" w:fill="auto"/>
            <w:tcMar>
              <w:right w:w="0" w:type="dxa"/>
            </w:tcMar>
          </w:tcPr>
          <w:p w14:paraId="17F9FC31" w14:textId="77777777" w:rsidR="00A21FD2" w:rsidRPr="005B0E77" w:rsidRDefault="00A21FD2" w:rsidP="009F5EEF">
            <w:pPr>
              <w:pStyle w:val="Brdtext"/>
              <w:rPr>
                <w:i/>
              </w:rPr>
            </w:pPr>
            <w:r w:rsidRPr="005B0E77">
              <w:rPr>
                <w:i/>
              </w:rPr>
              <w:t>Föreslagen lydelse</w:t>
            </w:r>
          </w:p>
        </w:tc>
      </w:tr>
    </w:tbl>
    <w:p w14:paraId="5368188A" w14:textId="77777777" w:rsidR="00A21FD2" w:rsidRDefault="00A21FD2" w:rsidP="00A21FD2">
      <w:pPr>
        <w:pStyle w:val="Brdtext"/>
        <w:spacing w:before="230"/>
        <w:jc w:val="center"/>
      </w:pPr>
      <w:r>
        <w:t>3 §</w:t>
      </w:r>
      <w:r>
        <w:rPr>
          <w:rStyle w:val="Fotnotsreferens"/>
        </w:rPr>
        <w:footnoteReference w:id="66"/>
      </w:r>
    </w:p>
    <w:p w14:paraId="5B824477" w14:textId="77777777" w:rsidR="00A21FD2" w:rsidRDefault="00A21FD2" w:rsidP="00A21FD2">
      <w:pPr>
        <w:pStyle w:val="Brdtextmedindrag"/>
      </w:pPr>
      <w:r>
        <w:t>I databasen får sådana uppgifter behandlas som har samlats in med stöd av</w:t>
      </w:r>
    </w:p>
    <w:p w14:paraId="2F897D5F" w14:textId="77777777" w:rsidR="00A21FD2" w:rsidRDefault="00A21FD2" w:rsidP="00A21FD2">
      <w:pPr>
        <w:pStyle w:val="Brdtextmedindrag"/>
      </w:pPr>
      <w:r>
        <w:t>1. 6 kap. 9 § första och andra styckena lagen (1988:1385) om Sveriges riksbank,</w:t>
      </w:r>
    </w:p>
    <w:p w14:paraId="489B6DD1" w14:textId="77777777" w:rsidR="00A21FD2" w:rsidRDefault="00A21FD2" w:rsidP="00A21FD2">
      <w:pPr>
        <w:pStyle w:val="Brdtextmedindrag"/>
      </w:pPr>
      <w:r>
        <w:t>2. 9 kap. 3 § första stycket lagen (1998:1479) om värdepapperscentraler och kontoföring av finansiella instrument,</w:t>
      </w:r>
    </w:p>
    <w:p w14:paraId="0DD0CFA2" w14:textId="77777777" w:rsidR="00A21FD2" w:rsidRDefault="00A21FD2" w:rsidP="00A21FD2">
      <w:pPr>
        <w:pStyle w:val="Brdtextmedindrag"/>
      </w:pPr>
      <w:r>
        <w:t>3. 10 kap. 2 § första stycket lagen (2004:46) om värdepappersfonder,</w:t>
      </w:r>
    </w:p>
    <w:p w14:paraId="1EBA3220" w14:textId="77777777" w:rsidR="00A21FD2" w:rsidRDefault="00A21FD2" w:rsidP="00A21FD2">
      <w:pPr>
        <w:pStyle w:val="Brdtextmedindrag"/>
      </w:pPr>
      <w:r>
        <w:t>4. 13 kap. 3 § lagen (2004:297) om bank- och finansieringsrörelse,</w:t>
      </w:r>
    </w:p>
    <w:p w14:paraId="6821B8E9" w14:textId="77777777" w:rsidR="00A21FD2" w:rsidRDefault="00A21FD2" w:rsidP="00A21FD2">
      <w:pPr>
        <w:pStyle w:val="Brdtextmedindrag"/>
      </w:pPr>
      <w:r>
        <w:t>5. 8 kap. 5 § första stycket lagen (2018:1219) om försäkrings</w:t>
      </w:r>
      <w:r>
        <w:softHyphen/>
        <w:t>distribution,</w:t>
      </w:r>
    </w:p>
    <w:p w14:paraId="70BFA0D4" w14:textId="77777777" w:rsidR="00A21FD2" w:rsidRDefault="00A21FD2" w:rsidP="00A21FD2">
      <w:pPr>
        <w:pStyle w:val="Brdtextmedindrag"/>
      </w:pPr>
      <w:r>
        <w:t>6. 5 kap. 10 och 11 §§ lagen (2006:531) om särskild tillsyn över finansiella konglomerat,</w:t>
      </w:r>
    </w:p>
    <w:p w14:paraId="0289CB39" w14:textId="77777777" w:rsidR="00A21FD2" w:rsidRDefault="00A21FD2" w:rsidP="00A21FD2">
      <w:pPr>
        <w:pStyle w:val="Brdtextmedindrag"/>
      </w:pPr>
      <w:r>
        <w:t>7. 23 kap. 2 § första stycket lagen (2007:528) om värdepappers</w:t>
      </w:r>
      <w:r>
        <w:softHyphen/>
        <w:t>marknaden,</w:t>
      </w:r>
    </w:p>
    <w:p w14:paraId="7B45F3E3" w14:textId="77777777" w:rsidR="00A21FD2" w:rsidRDefault="00A21FD2" w:rsidP="00A21FD2">
      <w:pPr>
        <w:pStyle w:val="Brdtextmedindrag"/>
      </w:pPr>
      <w:r>
        <w:t>8. 8 kap. 2 § lagen (2010:751) om betaltjänster,</w:t>
      </w:r>
    </w:p>
    <w:p w14:paraId="45AA55C9" w14:textId="77777777" w:rsidR="00A21FD2" w:rsidRDefault="00A21FD2" w:rsidP="00A21FD2">
      <w:pPr>
        <w:pStyle w:val="Brdtextmedindrag"/>
      </w:pPr>
      <w:r>
        <w:t>9. 17 kap. 5 § försäkringsrörelselagen (2010:2043),</w:t>
      </w:r>
    </w:p>
    <w:p w14:paraId="32A9D66A" w14:textId="77777777" w:rsidR="00A21FD2" w:rsidRDefault="00A21FD2" w:rsidP="00A21FD2">
      <w:pPr>
        <w:pStyle w:val="Brdtextmedindrag"/>
      </w:pPr>
      <w:r>
        <w:t>10. 5 kap. 2 § lagen (2011:755) om elektroniska pengar,</w:t>
      </w:r>
    </w:p>
    <w:p w14:paraId="3893648B" w14:textId="77777777" w:rsidR="00A21FD2" w:rsidRDefault="00A21FD2" w:rsidP="00A21FD2">
      <w:pPr>
        <w:pStyle w:val="Brdtextmedindrag"/>
      </w:pPr>
      <w:r>
        <w:t>11. 13 kap. 6 § första stycket lagen (2013:561) om förvaltare av alternativa investeringsfonder,</w:t>
      </w:r>
    </w:p>
    <w:p w14:paraId="0984FFA4" w14:textId="77777777" w:rsidR="00A21FD2" w:rsidRPr="00F32D5D" w:rsidRDefault="00A21FD2" w:rsidP="00A21FD2">
      <w:pPr>
        <w:pStyle w:val="Brdtextmedindrag"/>
      </w:pPr>
      <w:r>
        <w:t>12. 6 kap. 1 § lagen (2014:968) om särskild tillsyn över kreditinstitut och värdepappersbolag,</w:t>
      </w:r>
    </w:p>
    <w:tbl>
      <w:tblPr>
        <w:tblW w:w="5000" w:type="pct"/>
        <w:tblCellMar>
          <w:left w:w="125" w:type="dxa"/>
          <w:right w:w="125" w:type="dxa"/>
        </w:tblCellMar>
        <w:tblLook w:val="0000" w:firstRow="0" w:lastRow="0" w:firstColumn="0" w:lastColumn="0" w:noHBand="0" w:noVBand="0"/>
      </w:tblPr>
      <w:tblGrid>
        <w:gridCol w:w="2948"/>
        <w:gridCol w:w="2949"/>
      </w:tblGrid>
      <w:tr w:rsidR="00A21FD2" w14:paraId="6DC02FFA" w14:textId="77777777" w:rsidTr="009F5EEF">
        <w:tc>
          <w:tcPr>
            <w:tcW w:w="2500" w:type="pct"/>
            <w:shd w:val="clear" w:color="auto" w:fill="auto"/>
            <w:tcMar>
              <w:left w:w="0" w:type="dxa"/>
            </w:tcMar>
          </w:tcPr>
          <w:p w14:paraId="4E4FF392" w14:textId="77777777" w:rsidR="00A21FD2" w:rsidRPr="000A7C2D" w:rsidRDefault="00A21FD2" w:rsidP="009F5EEF">
            <w:pPr>
              <w:pStyle w:val="Brdtextmedindrag"/>
              <w:rPr>
                <w:i/>
              </w:rPr>
            </w:pPr>
            <w:r>
              <w:t>13. 6 kap. 2 § lagen (2017:230) om Pensionsmyndighetens försäk</w:t>
            </w:r>
            <w:r>
              <w:softHyphen/>
              <w:t>ringsverksamhet i premiepensions</w:t>
            </w:r>
            <w:r>
              <w:softHyphen/>
              <w:t xml:space="preserve">systemet, </w:t>
            </w:r>
            <w:r>
              <w:rPr>
                <w:i/>
              </w:rPr>
              <w:t>och</w:t>
            </w:r>
          </w:p>
        </w:tc>
        <w:tc>
          <w:tcPr>
            <w:tcW w:w="2500" w:type="pct"/>
            <w:shd w:val="clear" w:color="auto" w:fill="auto"/>
            <w:tcMar>
              <w:right w:w="0" w:type="dxa"/>
            </w:tcMar>
          </w:tcPr>
          <w:p w14:paraId="6C3FFC55" w14:textId="77777777" w:rsidR="00A21FD2" w:rsidRDefault="00A21FD2" w:rsidP="009F5EEF">
            <w:pPr>
              <w:pStyle w:val="Brdtextmedindrag"/>
            </w:pPr>
            <w:r>
              <w:t>13. 6 kap. 2 § lagen (2017:230) om Pensionsmyndighetens försäk</w:t>
            </w:r>
            <w:r>
              <w:softHyphen/>
              <w:t>ringsverksamhet i premiepensions</w:t>
            </w:r>
            <w:r>
              <w:softHyphen/>
              <w:t>systemet,</w:t>
            </w:r>
          </w:p>
        </w:tc>
      </w:tr>
      <w:tr w:rsidR="00A21FD2" w14:paraId="1B7BFCF5" w14:textId="77777777" w:rsidTr="009F5EEF">
        <w:tc>
          <w:tcPr>
            <w:tcW w:w="2500" w:type="pct"/>
            <w:shd w:val="clear" w:color="auto" w:fill="auto"/>
            <w:tcMar>
              <w:left w:w="0" w:type="dxa"/>
            </w:tcMar>
          </w:tcPr>
          <w:p w14:paraId="00FD87A1" w14:textId="77777777" w:rsidR="00A21FD2" w:rsidRPr="00D269D3" w:rsidRDefault="00A21FD2" w:rsidP="009F5EEF">
            <w:pPr>
              <w:pStyle w:val="Brdtextmedindrag"/>
            </w:pPr>
          </w:p>
        </w:tc>
        <w:tc>
          <w:tcPr>
            <w:tcW w:w="2500" w:type="pct"/>
            <w:shd w:val="clear" w:color="auto" w:fill="auto"/>
            <w:tcMar>
              <w:right w:w="0" w:type="dxa"/>
            </w:tcMar>
          </w:tcPr>
          <w:p w14:paraId="1948DE11" w14:textId="77777777" w:rsidR="00A21FD2" w:rsidRPr="000A7C2D" w:rsidRDefault="00A21FD2" w:rsidP="009F5EEF">
            <w:pPr>
              <w:pStyle w:val="Brdtextmedindrag"/>
              <w:rPr>
                <w:i/>
              </w:rPr>
            </w:pPr>
            <w:r>
              <w:rPr>
                <w:i/>
              </w:rPr>
              <w:t>14. 14 kap. 5 § lagen (2019:000) om tjänstepensionsföretag, och</w:t>
            </w:r>
          </w:p>
        </w:tc>
      </w:tr>
      <w:tr w:rsidR="00A21FD2" w14:paraId="68961D2D" w14:textId="77777777" w:rsidTr="009F5EEF">
        <w:tc>
          <w:tcPr>
            <w:tcW w:w="2500" w:type="pct"/>
            <w:shd w:val="clear" w:color="auto" w:fill="auto"/>
            <w:tcMar>
              <w:left w:w="0" w:type="dxa"/>
            </w:tcMar>
          </w:tcPr>
          <w:p w14:paraId="28DF7995" w14:textId="77777777" w:rsidR="00A21FD2" w:rsidRDefault="00A21FD2" w:rsidP="009F5EEF">
            <w:pPr>
              <w:pStyle w:val="Brdtextmedindrag"/>
            </w:pPr>
            <w:r>
              <w:rPr>
                <w:i/>
              </w:rPr>
              <w:t>14</w:t>
            </w:r>
            <w:r w:rsidRPr="000A7C2D">
              <w:rPr>
                <w:i/>
              </w:rPr>
              <w:t>.</w:t>
            </w:r>
            <w:r>
              <w:t xml:space="preserve"> artiklarna 99–101, 394, 415, 416, 430 och 451 i </w:t>
            </w:r>
            <w:r w:rsidRPr="00025911">
              <w:t>Europaparla</w:t>
            </w:r>
            <w:r>
              <w:softHyphen/>
            </w:r>
            <w:r w:rsidRPr="00025911">
              <w:t>mentets</w:t>
            </w:r>
            <w:r>
              <w:t xml:space="preserve"> och rådets förordning (EU) nr 575/2013 av den 26 juni 2013 om tillsynskrav för kreditinstitut och </w:t>
            </w:r>
            <w:r w:rsidRPr="00025911">
              <w:t>värdepappers</w:t>
            </w:r>
            <w:r>
              <w:softHyphen/>
            </w:r>
            <w:r w:rsidRPr="00025911">
              <w:t>företag</w:t>
            </w:r>
            <w:r>
              <w:t xml:space="preserve"> och om ändring av förordning (EU) nr 648/2012.</w:t>
            </w:r>
          </w:p>
          <w:p w14:paraId="7F9816F0" w14:textId="5533FC02" w:rsidR="004D7B6E" w:rsidRDefault="004D7B6E" w:rsidP="009F5EEF">
            <w:pPr>
              <w:pStyle w:val="Brdtextmedindrag"/>
            </w:pPr>
          </w:p>
          <w:p w14:paraId="4657B1AB" w14:textId="77777777" w:rsidR="00413169" w:rsidRDefault="00413169" w:rsidP="009F5EEF">
            <w:pPr>
              <w:pStyle w:val="Brdtextmedindrag"/>
            </w:pPr>
          </w:p>
          <w:p w14:paraId="7EA40C9E" w14:textId="7574095C" w:rsidR="004D7B6E" w:rsidRPr="00D269D3" w:rsidRDefault="004D7B6E" w:rsidP="009F5EEF">
            <w:pPr>
              <w:pStyle w:val="Brdtextmedindrag"/>
            </w:pPr>
          </w:p>
        </w:tc>
        <w:tc>
          <w:tcPr>
            <w:tcW w:w="2500" w:type="pct"/>
            <w:shd w:val="clear" w:color="auto" w:fill="auto"/>
            <w:tcMar>
              <w:right w:w="0" w:type="dxa"/>
            </w:tcMar>
          </w:tcPr>
          <w:p w14:paraId="76850823" w14:textId="77777777" w:rsidR="00A21FD2" w:rsidRPr="00025911" w:rsidRDefault="00A21FD2" w:rsidP="009F5EEF">
            <w:pPr>
              <w:pStyle w:val="Brdtextmedindrag"/>
            </w:pPr>
            <w:r>
              <w:rPr>
                <w:i/>
              </w:rPr>
              <w:lastRenderedPageBreak/>
              <w:t>15.</w:t>
            </w:r>
            <w:r w:rsidRPr="000A7C2D">
              <w:t> artiklarna 99–101, 394, 415, 416, 430 och 451 i Europaparla</w:t>
            </w:r>
            <w:r>
              <w:softHyphen/>
            </w:r>
            <w:r w:rsidRPr="000A7C2D">
              <w:t>mentets och rådets förordning (EU) nr 575/2013 av den 26</w:t>
            </w:r>
            <w:r>
              <w:t> </w:t>
            </w:r>
            <w:r w:rsidRPr="000A7C2D">
              <w:t>juni 2013 om tillsynskrav för kreditinstitut och värdepappers</w:t>
            </w:r>
            <w:r>
              <w:softHyphen/>
            </w:r>
            <w:r w:rsidRPr="000A7C2D">
              <w:t xml:space="preserve">företag och om ändring av förordning (EU) nr 648/2012. </w:t>
            </w:r>
          </w:p>
        </w:tc>
      </w:tr>
    </w:tbl>
    <w:p w14:paraId="6F0AB478" w14:textId="77777777" w:rsidR="00A21FD2" w:rsidRPr="00811E52" w:rsidRDefault="00A21FD2" w:rsidP="00A21FD2">
      <w:pPr>
        <w:pStyle w:val="Slutstreck"/>
      </w:pPr>
      <w:r w:rsidRPr="00811E52">
        <w:t>                      </w:t>
      </w:r>
    </w:p>
    <w:p w14:paraId="08BA45BA" w14:textId="77777777" w:rsidR="00A21FD2" w:rsidRPr="00830602" w:rsidRDefault="00A21FD2" w:rsidP="0008096A">
      <w:pPr>
        <w:pStyle w:val="Brdtextmedindrag"/>
      </w:pPr>
      <w:r>
        <w:t>Denna lag träder i kraft den 15 december 2019.</w:t>
      </w:r>
    </w:p>
    <w:p w14:paraId="560BC9C2" w14:textId="255CCB9E" w:rsidR="00A21FD2" w:rsidRDefault="00A21FD2" w:rsidP="00A21FD2">
      <w:pPr>
        <w:pStyle w:val="Brdtextmedindrag"/>
      </w:pPr>
    </w:p>
    <w:p w14:paraId="73FC2E55" w14:textId="67EA6310" w:rsidR="00C10EBA" w:rsidRDefault="00C10EBA" w:rsidP="00A21FD2">
      <w:pPr>
        <w:pStyle w:val="Brdtextmedindrag"/>
      </w:pPr>
    </w:p>
    <w:p w14:paraId="3FAB8D84" w14:textId="77777777" w:rsidR="00C10EBA" w:rsidRDefault="00C10EBA" w:rsidP="00A21FD2">
      <w:pPr>
        <w:pStyle w:val="Brdtextmedindrag"/>
        <w:sectPr w:rsidR="00C10EBA" w:rsidSect="002734C2">
          <w:headerReference w:type="first" r:id="rId44"/>
          <w:footnotePr>
            <w:numRestart w:val="eachSect"/>
          </w:footnotePr>
          <w:pgSz w:w="9356" w:h="13721" w:code="9"/>
          <w:pgMar w:top="794" w:right="2438" w:bottom="1191" w:left="1021" w:header="0" w:footer="709" w:gutter="0"/>
          <w:cols w:space="708"/>
          <w:titlePg/>
          <w:docGrid w:linePitch="360"/>
        </w:sectPr>
      </w:pPr>
    </w:p>
    <w:p w14:paraId="25E6D9AA" w14:textId="77777777" w:rsidR="00C10EBA" w:rsidRDefault="00C10EBA" w:rsidP="00877AFB">
      <w:pPr>
        <w:pStyle w:val="Rubrik2"/>
        <w:spacing w:before="0"/>
        <w:rPr>
          <w:lang w:eastAsia="sv-SE"/>
        </w:rPr>
      </w:pPr>
      <w:bookmarkStart w:id="351" w:name="_Toc11153007"/>
      <w:bookmarkStart w:id="352" w:name="_Toc11160928"/>
      <w:bookmarkStart w:id="353" w:name="_Toc11166864"/>
      <w:bookmarkStart w:id="354" w:name="_Toc11167400"/>
      <w:bookmarkStart w:id="355" w:name="_Toc11168837"/>
      <w:bookmarkStart w:id="356" w:name="_Toc11845790"/>
      <w:bookmarkStart w:id="357" w:name="_Toc12611589"/>
      <w:bookmarkStart w:id="358" w:name="_Toc12624856"/>
      <w:bookmarkStart w:id="359" w:name="_Toc12627345"/>
      <w:bookmarkStart w:id="360" w:name="_Toc12630235"/>
      <w:bookmarkStart w:id="361" w:name="_Toc12632730"/>
      <w:bookmarkStart w:id="362" w:name="_Toc17902802"/>
      <w:r>
        <w:rPr>
          <w:lang w:eastAsia="sv-SE"/>
        </w:rPr>
        <w:lastRenderedPageBreak/>
        <w:t>Förslag till lag om ändring i lagen (2014:836) om näringsförbud</w:t>
      </w:r>
      <w:bookmarkEnd w:id="351"/>
      <w:bookmarkEnd w:id="352"/>
      <w:bookmarkEnd w:id="353"/>
      <w:bookmarkEnd w:id="354"/>
      <w:bookmarkEnd w:id="355"/>
      <w:bookmarkEnd w:id="356"/>
      <w:bookmarkEnd w:id="357"/>
      <w:bookmarkEnd w:id="358"/>
      <w:bookmarkEnd w:id="359"/>
      <w:bookmarkEnd w:id="360"/>
      <w:bookmarkEnd w:id="361"/>
      <w:bookmarkEnd w:id="362"/>
    </w:p>
    <w:p w14:paraId="24391112" w14:textId="77777777" w:rsidR="00C10EBA" w:rsidRDefault="00C10EBA" w:rsidP="00C10EBA">
      <w:pPr>
        <w:pStyle w:val="Brdtext"/>
      </w:pPr>
      <w:r>
        <w:t xml:space="preserve">Härigenom föreskrivs att 3 och 11 §§ </w:t>
      </w:r>
      <w:r>
        <w:rPr>
          <w:lang w:eastAsia="sv-SE"/>
        </w:rPr>
        <w:t>lagen (2014:836) om närings</w:t>
      </w:r>
      <w:r>
        <w:rPr>
          <w:lang w:eastAsia="sv-SE"/>
        </w:rPr>
        <w:softHyphen/>
        <w:t>förbud</w:t>
      </w:r>
      <w:r>
        <w:t xml:space="preserve"> ska ha följande lydelse.</w:t>
      </w:r>
    </w:p>
    <w:p w14:paraId="3C50AFDD" w14:textId="77777777" w:rsidR="00C10EBA" w:rsidRDefault="00C10EBA" w:rsidP="00C10EBA">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0EBA" w14:paraId="48ABD8E5" w14:textId="77777777" w:rsidTr="009F5EEF">
        <w:tc>
          <w:tcPr>
            <w:tcW w:w="2500" w:type="pct"/>
            <w:shd w:val="clear" w:color="auto" w:fill="auto"/>
            <w:tcMar>
              <w:left w:w="0" w:type="dxa"/>
            </w:tcMar>
          </w:tcPr>
          <w:p w14:paraId="7E778055" w14:textId="77777777" w:rsidR="00C10EBA" w:rsidRPr="005B0E77" w:rsidRDefault="00C10EBA" w:rsidP="009F5EEF">
            <w:pPr>
              <w:pStyle w:val="Brdtext"/>
              <w:rPr>
                <w:i/>
              </w:rPr>
            </w:pPr>
            <w:r w:rsidRPr="005B0E77">
              <w:rPr>
                <w:i/>
              </w:rPr>
              <w:t>Nuvarande lydelse</w:t>
            </w:r>
          </w:p>
        </w:tc>
        <w:tc>
          <w:tcPr>
            <w:tcW w:w="2500" w:type="pct"/>
            <w:shd w:val="clear" w:color="auto" w:fill="auto"/>
            <w:tcMar>
              <w:right w:w="0" w:type="dxa"/>
            </w:tcMar>
          </w:tcPr>
          <w:p w14:paraId="49832EEB" w14:textId="77777777" w:rsidR="00C10EBA" w:rsidRPr="005B0E77" w:rsidRDefault="00C10EBA" w:rsidP="009F5EEF">
            <w:pPr>
              <w:pStyle w:val="Brdtext"/>
              <w:rPr>
                <w:i/>
              </w:rPr>
            </w:pPr>
            <w:r w:rsidRPr="005B0E77">
              <w:rPr>
                <w:i/>
              </w:rPr>
              <w:t>Föreslagen lydelse</w:t>
            </w:r>
          </w:p>
        </w:tc>
      </w:tr>
    </w:tbl>
    <w:p w14:paraId="03AC95C6" w14:textId="77777777" w:rsidR="00C10EBA" w:rsidRDefault="00C10EBA" w:rsidP="00C10EBA">
      <w:pPr>
        <w:pStyle w:val="Brdtext"/>
        <w:spacing w:before="230"/>
        <w:jc w:val="center"/>
      </w:pPr>
      <w:r w:rsidRPr="00DD1F9D">
        <w:t>3</w:t>
      </w:r>
      <w:r>
        <w:t> §</w:t>
      </w:r>
    </w:p>
    <w:p w14:paraId="0EFA7279" w14:textId="77777777" w:rsidR="00C10EBA" w:rsidRDefault="00C10EBA" w:rsidP="00C10EBA">
      <w:pPr>
        <w:pStyle w:val="Brdtextmedindrag"/>
      </w:pPr>
      <w:r>
        <w:t>Bestämmelserna i 4–9 §§ ska tillämpas på dem som faktiskt har utövat ledningen av en näringsverksamhet som en juridisk person har bedrivit.</w:t>
      </w:r>
    </w:p>
    <w:p w14:paraId="39063F82" w14:textId="77777777" w:rsidR="00C10EBA" w:rsidRDefault="00C10EBA" w:rsidP="00C10EBA">
      <w:pPr>
        <w:pStyle w:val="Brdtextmedindrag"/>
      </w:pPr>
      <w:r>
        <w:t>Bestämmelserna i 4–9 §§ ska alltid tillämpas på följande befattnings</w:t>
      </w:r>
      <w:r>
        <w:softHyphen/>
        <w:t>havare:</w:t>
      </w:r>
    </w:p>
    <w:p w14:paraId="3FBF36DE" w14:textId="77777777" w:rsidR="00C10EBA" w:rsidRDefault="00C10EBA" w:rsidP="00C10EBA">
      <w:pPr>
        <w:pStyle w:val="Brdtextmedindrag"/>
      </w:pPr>
      <w:r>
        <w:t>1. i kommanditbolag: komplementär,</w:t>
      </w:r>
    </w:p>
    <w:p w14:paraId="25A8B7EB" w14:textId="77777777" w:rsidR="00C10EBA" w:rsidRPr="00657758" w:rsidRDefault="00C10EBA" w:rsidP="00C10EBA">
      <w:pPr>
        <w:pStyle w:val="Brdtextmedindrag"/>
      </w:pPr>
      <w:r>
        <w:t>2. i andra handelsbolag: bolagsman,</w:t>
      </w:r>
    </w:p>
    <w:tbl>
      <w:tblPr>
        <w:tblW w:w="5000" w:type="pct"/>
        <w:tblCellMar>
          <w:left w:w="125" w:type="dxa"/>
          <w:right w:w="125" w:type="dxa"/>
        </w:tblCellMar>
        <w:tblLook w:val="0000" w:firstRow="0" w:lastRow="0" w:firstColumn="0" w:lastColumn="0" w:noHBand="0" w:noVBand="0"/>
      </w:tblPr>
      <w:tblGrid>
        <w:gridCol w:w="2948"/>
        <w:gridCol w:w="2949"/>
      </w:tblGrid>
      <w:tr w:rsidR="00C10EBA" w14:paraId="539275AC" w14:textId="77777777" w:rsidTr="009F5EEF">
        <w:tc>
          <w:tcPr>
            <w:tcW w:w="2500" w:type="pct"/>
            <w:shd w:val="clear" w:color="auto" w:fill="auto"/>
            <w:tcMar>
              <w:left w:w="0" w:type="dxa"/>
            </w:tcMar>
          </w:tcPr>
          <w:p w14:paraId="54A480F8" w14:textId="77777777" w:rsidR="00C10EBA" w:rsidRDefault="00C10EBA" w:rsidP="009F5EEF">
            <w:pPr>
              <w:pStyle w:val="Brdtextmedindrag"/>
            </w:pPr>
            <w:r>
              <w:t xml:space="preserve">3. i aktiebolag </w:t>
            </w:r>
            <w:r w:rsidRPr="00DD1F9D">
              <w:rPr>
                <w:i/>
              </w:rPr>
              <w:t>och</w:t>
            </w:r>
            <w:r>
              <w:t xml:space="preserve"> ömsesidiga försäkringsbolag: ledamot och suppleant i styrelsen samt verk</w:t>
            </w:r>
            <w:r>
              <w:softHyphen/>
              <w:t>ställande direktör och vice verk</w:t>
            </w:r>
            <w:r>
              <w:softHyphen/>
              <w:t>ställande direktör,</w:t>
            </w:r>
          </w:p>
        </w:tc>
        <w:tc>
          <w:tcPr>
            <w:tcW w:w="2500" w:type="pct"/>
            <w:shd w:val="clear" w:color="auto" w:fill="auto"/>
            <w:tcMar>
              <w:right w:w="0" w:type="dxa"/>
            </w:tcMar>
          </w:tcPr>
          <w:p w14:paraId="45F498B0" w14:textId="77777777" w:rsidR="00C10EBA" w:rsidRDefault="00C10EBA" w:rsidP="009F5EEF">
            <w:pPr>
              <w:pStyle w:val="Brdtextmedindrag"/>
            </w:pPr>
            <w:r>
              <w:t>3. i aktiebolag</w:t>
            </w:r>
            <w:r w:rsidRPr="00DD1F9D">
              <w:rPr>
                <w:i/>
              </w:rPr>
              <w:t>,</w:t>
            </w:r>
            <w:r>
              <w:t xml:space="preserve"> ömsesidiga försäkringsbolag </w:t>
            </w:r>
            <w:r w:rsidRPr="00DD1F9D">
              <w:rPr>
                <w:i/>
              </w:rPr>
              <w:t>och ömsesidiga tjänstepensionsbolag</w:t>
            </w:r>
            <w:r>
              <w:t>: ledamot och suppleant i styrelsen samt verk</w:t>
            </w:r>
            <w:r>
              <w:softHyphen/>
              <w:t>ställande direktör och vice verk</w:t>
            </w:r>
            <w:r>
              <w:softHyphen/>
              <w:t>ställande direktör,</w:t>
            </w:r>
          </w:p>
        </w:tc>
      </w:tr>
      <w:tr w:rsidR="00C10EBA" w14:paraId="27723708" w14:textId="77777777" w:rsidTr="009F5EEF">
        <w:tc>
          <w:tcPr>
            <w:tcW w:w="2500" w:type="pct"/>
            <w:shd w:val="clear" w:color="auto" w:fill="auto"/>
            <w:tcMar>
              <w:left w:w="0" w:type="dxa"/>
            </w:tcMar>
          </w:tcPr>
          <w:p w14:paraId="34B92A3E" w14:textId="77777777" w:rsidR="00C10EBA" w:rsidRDefault="00C10EBA" w:rsidP="009F5EEF">
            <w:pPr>
              <w:pStyle w:val="Brdtextmedindrag"/>
            </w:pPr>
            <w:r>
              <w:t xml:space="preserve">4. i sparbanker, ekonomiska föreningar </w:t>
            </w:r>
            <w:r w:rsidRPr="00DD1F9D">
              <w:rPr>
                <w:i/>
              </w:rPr>
              <w:t>och</w:t>
            </w:r>
            <w:r>
              <w:t xml:space="preserve"> försäkrings</w:t>
            </w:r>
            <w:r>
              <w:softHyphen/>
              <w:t>föreningar: ledamot och suppleant i styrelsen samt verkställande direktör och vice verkställande direktör,</w:t>
            </w:r>
          </w:p>
        </w:tc>
        <w:tc>
          <w:tcPr>
            <w:tcW w:w="2500" w:type="pct"/>
            <w:shd w:val="clear" w:color="auto" w:fill="auto"/>
            <w:tcMar>
              <w:right w:w="0" w:type="dxa"/>
            </w:tcMar>
          </w:tcPr>
          <w:p w14:paraId="3E964F6F" w14:textId="77777777" w:rsidR="00C10EBA" w:rsidRDefault="00C10EBA" w:rsidP="009F5EEF">
            <w:pPr>
              <w:pStyle w:val="Brdtextmedindrag"/>
            </w:pPr>
            <w:r>
              <w:t>4. i sparbanker, ekonomiska föreningar</w:t>
            </w:r>
            <w:r w:rsidRPr="00DD1F9D">
              <w:rPr>
                <w:i/>
              </w:rPr>
              <w:t>,</w:t>
            </w:r>
            <w:r>
              <w:t xml:space="preserve"> försäkringsföreningar </w:t>
            </w:r>
            <w:r w:rsidRPr="00DD1F9D">
              <w:rPr>
                <w:i/>
              </w:rPr>
              <w:t>och tjänstepensionsföreningar</w:t>
            </w:r>
            <w:r>
              <w:t>: ledamot och suppleant i styrelsen samt verkställande direktör och vice verkställande direktör,</w:t>
            </w:r>
          </w:p>
        </w:tc>
      </w:tr>
    </w:tbl>
    <w:p w14:paraId="63B60259" w14:textId="77777777" w:rsidR="00C10EBA" w:rsidRDefault="00C10EBA" w:rsidP="00C10EBA">
      <w:pPr>
        <w:pStyle w:val="Brdtextmedindrag"/>
      </w:pPr>
      <w:r>
        <w:t>5. i europeiska ekonomiska intressegrupperingar med säte i Sverige: företagsledare,</w:t>
      </w:r>
    </w:p>
    <w:p w14:paraId="5885055E" w14:textId="77777777" w:rsidR="00C10EBA" w:rsidRDefault="00C10EBA" w:rsidP="00C10EBA">
      <w:pPr>
        <w:pStyle w:val="Brdtextmedindrag"/>
      </w:pPr>
      <w:r>
        <w:t>6. i europabolag och europakooperativ med säte i Sverige: ledamot och suppleant i förvaltnings-, lednings- eller tillsynsorgan samt verkställande direktör och vice verkställande direktör,</w:t>
      </w:r>
    </w:p>
    <w:p w14:paraId="022BDCB7" w14:textId="77777777" w:rsidR="00C10EBA" w:rsidRDefault="00C10EBA" w:rsidP="00C10EBA">
      <w:pPr>
        <w:pStyle w:val="Brdtextmedindrag"/>
      </w:pPr>
      <w:r>
        <w:t>7. i utländska filialer som omfattas av lagen (1992:160) om utländska filialer m.m.: verkställande direktör och vice verkställande direktör, och</w:t>
      </w:r>
    </w:p>
    <w:p w14:paraId="67BF0BBB" w14:textId="77777777" w:rsidR="00C10EBA" w:rsidRDefault="00C10EBA" w:rsidP="00C10EBA">
      <w:pPr>
        <w:pStyle w:val="Brdtextmedindrag"/>
      </w:pPr>
      <w:r>
        <w:t>8. i stiftelser som omfattas av 2 kap. 3 § bokföringslagen (1999:1078): ledamot och suppleant i styrelsen samt, när en stiftelse har anknuten förvaltning, sådana befattningshavare hos förvaltaren som anges i detta stycke.</w:t>
      </w:r>
    </w:p>
    <w:p w14:paraId="2731E811" w14:textId="77777777" w:rsidR="00C10EBA" w:rsidRDefault="00C10EBA" w:rsidP="00C10EBA">
      <w:pPr>
        <w:pStyle w:val="Brdtext"/>
        <w:spacing w:before="230"/>
        <w:jc w:val="center"/>
      </w:pPr>
      <w:r>
        <w:t>11 §</w:t>
      </w:r>
    </w:p>
    <w:p w14:paraId="40A0AA92" w14:textId="77777777" w:rsidR="00C10EBA" w:rsidRDefault="00C10EBA" w:rsidP="00C10EBA">
      <w:pPr>
        <w:pStyle w:val="Brdtextmedindrag"/>
      </w:pPr>
      <w:r>
        <w:t>Den som har näringsförbud får inte</w:t>
      </w:r>
    </w:p>
    <w:p w14:paraId="6EBC6712" w14:textId="77777777" w:rsidR="00C10EBA" w:rsidRDefault="00C10EBA" w:rsidP="00C10EBA">
      <w:pPr>
        <w:pStyle w:val="Brdtextmedindrag"/>
      </w:pPr>
      <w:r>
        <w:t>1. driva näringsverksamhet,</w:t>
      </w:r>
    </w:p>
    <w:p w14:paraId="4CCB1B0B" w14:textId="77777777" w:rsidR="00C10EBA" w:rsidRDefault="00C10EBA" w:rsidP="00C10EBA">
      <w:pPr>
        <w:pStyle w:val="Brdtextmedindrag"/>
      </w:pPr>
      <w:r>
        <w:t>2. faktiskt utöva ledningen av en näringsverksamhet eller av en sådan juridisk person som är bokföringspliktig även om den inte driver näring,</w:t>
      </w:r>
    </w:p>
    <w:p w14:paraId="26D9586E" w14:textId="77777777" w:rsidR="00C10EBA" w:rsidRDefault="00C10EBA" w:rsidP="00C10EBA">
      <w:pPr>
        <w:pStyle w:val="Brdtextmedindrag"/>
      </w:pPr>
      <w:r>
        <w:t>3. vara bolagsman i ett annat handelsbolag än ett kommanditbolag eller komplementär i ett kommanditbolag eller medlem i en europeisk ekonomisk intressegruppering med säte i Sverige,</w:t>
      </w:r>
    </w:p>
    <w:p w14:paraId="7B2228DB" w14:textId="77777777" w:rsidR="00C10EBA" w:rsidRDefault="00C10EBA" w:rsidP="00C10EBA">
      <w:pPr>
        <w:pStyle w:val="Brdtextmedindrag"/>
      </w:pPr>
      <w:r>
        <w:t>4. vara stiftare av ett aktiebolag eller en sparbank,</w:t>
      </w:r>
    </w:p>
    <w:tbl>
      <w:tblPr>
        <w:tblW w:w="5000" w:type="pct"/>
        <w:tblCellMar>
          <w:left w:w="125" w:type="dxa"/>
          <w:right w:w="125" w:type="dxa"/>
        </w:tblCellMar>
        <w:tblLook w:val="0000" w:firstRow="0" w:lastRow="0" w:firstColumn="0" w:lastColumn="0" w:noHBand="0" w:noVBand="0"/>
      </w:tblPr>
      <w:tblGrid>
        <w:gridCol w:w="2948"/>
        <w:gridCol w:w="2949"/>
      </w:tblGrid>
      <w:tr w:rsidR="00C10EBA" w14:paraId="77CFD8FD" w14:textId="77777777" w:rsidTr="009F5EEF">
        <w:tc>
          <w:tcPr>
            <w:tcW w:w="2500" w:type="pct"/>
            <w:shd w:val="clear" w:color="auto" w:fill="auto"/>
            <w:tcMar>
              <w:left w:w="0" w:type="dxa"/>
            </w:tcMar>
          </w:tcPr>
          <w:p w14:paraId="688662E6" w14:textId="77777777" w:rsidR="00C10EBA" w:rsidRDefault="00C10EBA" w:rsidP="009F5EEF">
            <w:pPr>
              <w:pStyle w:val="Brdtextmedindrag"/>
            </w:pPr>
            <w:r>
              <w:t xml:space="preserve">5. vara ledamot eller suppleant i styrelsen för </w:t>
            </w:r>
          </w:p>
          <w:p w14:paraId="068D0FD0" w14:textId="77777777" w:rsidR="00C10EBA" w:rsidRDefault="00C10EBA" w:rsidP="009F5EEF">
            <w:pPr>
              <w:pStyle w:val="Brdtextmedindrag"/>
            </w:pPr>
            <w:r>
              <w:lastRenderedPageBreak/>
              <w:t>– ett aktiebolag,</w:t>
            </w:r>
          </w:p>
          <w:p w14:paraId="6CA45482" w14:textId="77777777" w:rsidR="00C10EBA" w:rsidRDefault="00C10EBA" w:rsidP="009F5EEF">
            <w:pPr>
              <w:pStyle w:val="Brdtextmedindrag"/>
            </w:pPr>
            <w:r>
              <w:t>– en ekonomisk förening,</w:t>
            </w:r>
          </w:p>
          <w:p w14:paraId="774AF709" w14:textId="77777777" w:rsidR="00C10EBA" w:rsidRDefault="00C10EBA" w:rsidP="009F5EEF">
            <w:pPr>
              <w:pStyle w:val="Brdtextmedindrag"/>
            </w:pPr>
            <w:r>
              <w:t>– en sparbank,</w:t>
            </w:r>
          </w:p>
          <w:p w14:paraId="11F3FF32" w14:textId="77777777" w:rsidR="00C10EBA" w:rsidRDefault="00C10EBA" w:rsidP="009F5EEF">
            <w:pPr>
              <w:pStyle w:val="Brdtextmedindrag"/>
            </w:pPr>
            <w:r>
              <w:t>– ett ömsesidigt försäkrings</w:t>
            </w:r>
            <w:r>
              <w:softHyphen/>
              <w:t>bolag,</w:t>
            </w:r>
          </w:p>
        </w:tc>
        <w:tc>
          <w:tcPr>
            <w:tcW w:w="2500" w:type="pct"/>
            <w:shd w:val="clear" w:color="auto" w:fill="auto"/>
            <w:tcMar>
              <w:right w:w="0" w:type="dxa"/>
            </w:tcMar>
          </w:tcPr>
          <w:p w14:paraId="5891DC6E" w14:textId="77777777" w:rsidR="00C10EBA" w:rsidRDefault="00C10EBA" w:rsidP="009F5EEF">
            <w:pPr>
              <w:pStyle w:val="Brdtextmedindrag"/>
            </w:pPr>
            <w:r>
              <w:lastRenderedPageBreak/>
              <w:t xml:space="preserve">5. vara ledamot eller suppleant i styrelsen för </w:t>
            </w:r>
          </w:p>
          <w:p w14:paraId="6EC25BCC" w14:textId="77777777" w:rsidR="00C10EBA" w:rsidRDefault="00C10EBA" w:rsidP="009F5EEF">
            <w:pPr>
              <w:pStyle w:val="Brdtextmedindrag"/>
            </w:pPr>
            <w:r>
              <w:lastRenderedPageBreak/>
              <w:t>– ett aktiebolag,</w:t>
            </w:r>
          </w:p>
          <w:p w14:paraId="31489A45" w14:textId="77777777" w:rsidR="00C10EBA" w:rsidRDefault="00C10EBA" w:rsidP="009F5EEF">
            <w:pPr>
              <w:pStyle w:val="Brdtextmedindrag"/>
            </w:pPr>
            <w:r>
              <w:t>– en ekonomisk förening,</w:t>
            </w:r>
          </w:p>
          <w:p w14:paraId="495317F7" w14:textId="77777777" w:rsidR="00C10EBA" w:rsidRDefault="00C10EBA" w:rsidP="009F5EEF">
            <w:pPr>
              <w:pStyle w:val="Brdtextmedindrag"/>
            </w:pPr>
            <w:r>
              <w:t>– en sparbank,</w:t>
            </w:r>
          </w:p>
          <w:p w14:paraId="13CB42D6" w14:textId="77777777" w:rsidR="00C10EBA" w:rsidRDefault="00C10EBA" w:rsidP="009F5EEF">
            <w:pPr>
              <w:pStyle w:val="Brdtextmedindrag"/>
            </w:pPr>
            <w:r>
              <w:t>– ett ömsesidigt försäkrings</w:t>
            </w:r>
            <w:r>
              <w:softHyphen/>
              <w:t xml:space="preserve">bolag </w:t>
            </w:r>
            <w:r w:rsidRPr="00657758">
              <w:rPr>
                <w:i/>
              </w:rPr>
              <w:t xml:space="preserve">eller </w:t>
            </w:r>
            <w:r>
              <w:rPr>
                <w:i/>
              </w:rPr>
              <w:t xml:space="preserve">ett </w:t>
            </w:r>
            <w:r w:rsidRPr="00657758">
              <w:rPr>
                <w:i/>
              </w:rPr>
              <w:t>ömsesidigt tjänste</w:t>
            </w:r>
            <w:r>
              <w:rPr>
                <w:i/>
              </w:rPr>
              <w:softHyphen/>
            </w:r>
            <w:r w:rsidRPr="00657758">
              <w:rPr>
                <w:i/>
              </w:rPr>
              <w:t>pensionsbolag</w:t>
            </w:r>
            <w:r>
              <w:t>,</w:t>
            </w:r>
          </w:p>
        </w:tc>
      </w:tr>
      <w:tr w:rsidR="00C10EBA" w14:paraId="24593D44" w14:textId="77777777" w:rsidTr="009F5EEF">
        <w:tc>
          <w:tcPr>
            <w:tcW w:w="2500" w:type="pct"/>
            <w:shd w:val="clear" w:color="auto" w:fill="auto"/>
            <w:tcMar>
              <w:left w:w="0" w:type="dxa"/>
            </w:tcMar>
          </w:tcPr>
          <w:p w14:paraId="7BC46C86" w14:textId="77777777" w:rsidR="00C10EBA" w:rsidRDefault="00C10EBA" w:rsidP="009F5EEF">
            <w:pPr>
              <w:pStyle w:val="Brdtextmedindrag"/>
            </w:pPr>
            <w:r>
              <w:lastRenderedPageBreak/>
              <w:t>– en försäkringsförening,</w:t>
            </w:r>
          </w:p>
        </w:tc>
        <w:tc>
          <w:tcPr>
            <w:tcW w:w="2500" w:type="pct"/>
            <w:shd w:val="clear" w:color="auto" w:fill="auto"/>
            <w:tcMar>
              <w:right w:w="0" w:type="dxa"/>
            </w:tcMar>
          </w:tcPr>
          <w:p w14:paraId="39845262" w14:textId="77777777" w:rsidR="00C10EBA" w:rsidRDefault="00C10EBA" w:rsidP="009F5EEF">
            <w:pPr>
              <w:pStyle w:val="Brdtextmedindrag"/>
            </w:pPr>
            <w:r>
              <w:t>– en försäkringsförening</w:t>
            </w:r>
            <w:r w:rsidRPr="00F63775">
              <w:t xml:space="preserve"> </w:t>
            </w:r>
            <w:r w:rsidRPr="003F389D">
              <w:rPr>
                <w:i/>
              </w:rPr>
              <w:t>eller</w:t>
            </w:r>
            <w:r>
              <w:rPr>
                <w:i/>
              </w:rPr>
              <w:t xml:space="preserve"> en </w:t>
            </w:r>
            <w:r w:rsidRPr="003F389D">
              <w:rPr>
                <w:i/>
              </w:rPr>
              <w:t>tjänstepensionsförening</w:t>
            </w:r>
            <w:r>
              <w:t>,</w:t>
            </w:r>
          </w:p>
        </w:tc>
      </w:tr>
      <w:tr w:rsidR="00C10EBA" w14:paraId="6D63F36F" w14:textId="77777777" w:rsidTr="009F5EEF">
        <w:tc>
          <w:tcPr>
            <w:tcW w:w="2500" w:type="pct"/>
            <w:shd w:val="clear" w:color="auto" w:fill="auto"/>
            <w:tcMar>
              <w:left w:w="0" w:type="dxa"/>
            </w:tcMar>
          </w:tcPr>
          <w:p w14:paraId="0E900E02" w14:textId="77777777" w:rsidR="00C10EBA" w:rsidRDefault="00C10EBA" w:rsidP="009F5EEF">
            <w:pPr>
              <w:pStyle w:val="Brdtextmedindrag"/>
            </w:pPr>
            <w:r>
              <w:t>– en europeisk ekonomisk intressegruppering med säte i Sverige,</w:t>
            </w:r>
          </w:p>
          <w:p w14:paraId="47760DF6" w14:textId="77777777" w:rsidR="00C10EBA" w:rsidRDefault="00C10EBA" w:rsidP="009F5EEF">
            <w:pPr>
              <w:pStyle w:val="Brdtextmedindrag"/>
            </w:pPr>
            <w:r>
              <w:t>– en pensionsstiftelse, eller</w:t>
            </w:r>
          </w:p>
          <w:p w14:paraId="170268CB" w14:textId="77777777" w:rsidR="00C10EBA" w:rsidRDefault="00C10EBA" w:rsidP="009F5EEF">
            <w:pPr>
              <w:pStyle w:val="Brdtextmedindrag"/>
            </w:pPr>
            <w:r>
              <w:t>– en sådan ideell förening eller stiftelse som driver närings</w:t>
            </w:r>
            <w:r>
              <w:softHyphen/>
              <w:t>verksamhet,</w:t>
            </w:r>
          </w:p>
        </w:tc>
        <w:tc>
          <w:tcPr>
            <w:tcW w:w="2500" w:type="pct"/>
            <w:shd w:val="clear" w:color="auto" w:fill="auto"/>
            <w:tcMar>
              <w:right w:w="0" w:type="dxa"/>
            </w:tcMar>
          </w:tcPr>
          <w:p w14:paraId="527ADFBA" w14:textId="77777777" w:rsidR="00C10EBA" w:rsidRDefault="00C10EBA" w:rsidP="009F5EEF">
            <w:pPr>
              <w:pStyle w:val="Brdtextmedindrag"/>
            </w:pPr>
            <w:r>
              <w:t>– en europeisk ekonomisk intressegruppering med säte i Sverige,</w:t>
            </w:r>
          </w:p>
          <w:p w14:paraId="4EE5D450" w14:textId="77777777" w:rsidR="00C10EBA" w:rsidRDefault="00C10EBA" w:rsidP="009F5EEF">
            <w:pPr>
              <w:pStyle w:val="Brdtextmedindrag"/>
            </w:pPr>
            <w:r>
              <w:t>– en pensionsstiftelse, eller</w:t>
            </w:r>
          </w:p>
          <w:p w14:paraId="620ED08F" w14:textId="77777777" w:rsidR="00C10EBA" w:rsidRDefault="00C10EBA" w:rsidP="009F5EEF">
            <w:pPr>
              <w:pStyle w:val="Brdtextmedindrag"/>
            </w:pPr>
            <w:r>
              <w:t>– en sådan ideell förening eller stiftelse som driver närings</w:t>
            </w:r>
            <w:r>
              <w:softHyphen/>
              <w:t>verksamhet,</w:t>
            </w:r>
          </w:p>
        </w:tc>
      </w:tr>
    </w:tbl>
    <w:p w14:paraId="2E7EE256" w14:textId="77777777" w:rsidR="00C10EBA" w:rsidRDefault="00C10EBA" w:rsidP="00C10EBA">
      <w:pPr>
        <w:pStyle w:val="Brdtextmedindrag"/>
      </w:pPr>
      <w:r>
        <w:t>6. vara ledamot eller suppleant i förvaltnings-, lednings- eller tillsyns</w:t>
      </w:r>
      <w:r>
        <w:softHyphen/>
        <w:t>organet för ett europabolag eller ett europakooperativ med säte i Sverige,</w:t>
      </w:r>
    </w:p>
    <w:tbl>
      <w:tblPr>
        <w:tblW w:w="5000" w:type="pct"/>
        <w:tblCellMar>
          <w:left w:w="125" w:type="dxa"/>
          <w:right w:w="125" w:type="dxa"/>
        </w:tblCellMar>
        <w:tblLook w:val="0000" w:firstRow="0" w:lastRow="0" w:firstColumn="0" w:lastColumn="0" w:noHBand="0" w:noVBand="0"/>
      </w:tblPr>
      <w:tblGrid>
        <w:gridCol w:w="2948"/>
        <w:gridCol w:w="2949"/>
      </w:tblGrid>
      <w:tr w:rsidR="00C10EBA" w14:paraId="7C488F88" w14:textId="77777777" w:rsidTr="009F5EEF">
        <w:tc>
          <w:tcPr>
            <w:tcW w:w="2500" w:type="pct"/>
            <w:shd w:val="clear" w:color="auto" w:fill="auto"/>
            <w:tcMar>
              <w:left w:w="0" w:type="dxa"/>
            </w:tcMar>
          </w:tcPr>
          <w:p w14:paraId="54BDBE34" w14:textId="77777777" w:rsidR="00C10EBA" w:rsidRDefault="00C10EBA" w:rsidP="009F5EEF">
            <w:pPr>
              <w:pStyle w:val="Brdtextmedindrag"/>
            </w:pPr>
            <w:r>
              <w:t>7. vara verkställande direktör eller vice verkställande direktör i</w:t>
            </w:r>
          </w:p>
          <w:p w14:paraId="0E36BD3E" w14:textId="77777777" w:rsidR="00C10EBA" w:rsidRDefault="00C10EBA" w:rsidP="009F5EEF">
            <w:pPr>
              <w:pStyle w:val="Brdtextmedindrag"/>
            </w:pPr>
            <w:r>
              <w:t>– ett aktiebolag,</w:t>
            </w:r>
          </w:p>
          <w:p w14:paraId="650699A9" w14:textId="77777777" w:rsidR="00C10EBA" w:rsidRDefault="00C10EBA" w:rsidP="009F5EEF">
            <w:pPr>
              <w:pStyle w:val="Brdtextmedindrag"/>
            </w:pPr>
            <w:r>
              <w:t>– en ekonomisk förening,</w:t>
            </w:r>
          </w:p>
          <w:p w14:paraId="4941D3B1" w14:textId="77777777" w:rsidR="00C10EBA" w:rsidRDefault="00C10EBA" w:rsidP="009F5EEF">
            <w:pPr>
              <w:pStyle w:val="Brdtextmedindrag"/>
            </w:pPr>
            <w:r>
              <w:t>– ett ömsesidigt försäkrings</w:t>
            </w:r>
            <w:r>
              <w:softHyphen/>
              <w:t>bolag,</w:t>
            </w:r>
          </w:p>
        </w:tc>
        <w:tc>
          <w:tcPr>
            <w:tcW w:w="2500" w:type="pct"/>
            <w:shd w:val="clear" w:color="auto" w:fill="auto"/>
            <w:tcMar>
              <w:right w:w="0" w:type="dxa"/>
            </w:tcMar>
          </w:tcPr>
          <w:p w14:paraId="7D630B55" w14:textId="77777777" w:rsidR="00C10EBA" w:rsidRDefault="00C10EBA" w:rsidP="009F5EEF">
            <w:pPr>
              <w:pStyle w:val="Brdtextmedindrag"/>
            </w:pPr>
            <w:r>
              <w:t>7. vara verkställande direktör eller vice verkställande direktör i</w:t>
            </w:r>
          </w:p>
          <w:p w14:paraId="5BB6BA82" w14:textId="77777777" w:rsidR="00C10EBA" w:rsidRDefault="00C10EBA" w:rsidP="009F5EEF">
            <w:pPr>
              <w:pStyle w:val="Brdtextmedindrag"/>
            </w:pPr>
            <w:r>
              <w:t>– ett aktiebolag,</w:t>
            </w:r>
          </w:p>
          <w:p w14:paraId="0C1DE62C" w14:textId="77777777" w:rsidR="00C10EBA" w:rsidRDefault="00C10EBA" w:rsidP="009F5EEF">
            <w:pPr>
              <w:pStyle w:val="Brdtextmedindrag"/>
            </w:pPr>
            <w:r>
              <w:t>– en ekonomisk förening,</w:t>
            </w:r>
          </w:p>
          <w:p w14:paraId="7213CA66" w14:textId="77777777" w:rsidR="00C10EBA" w:rsidRDefault="00C10EBA" w:rsidP="009F5EEF">
            <w:pPr>
              <w:pStyle w:val="Brdtextmedindrag"/>
            </w:pPr>
            <w:r>
              <w:t>– ett ömsesidigt försäkrings</w:t>
            </w:r>
            <w:r>
              <w:softHyphen/>
              <w:t xml:space="preserve">bolag </w:t>
            </w:r>
            <w:r w:rsidRPr="00E53E40">
              <w:rPr>
                <w:i/>
              </w:rPr>
              <w:t xml:space="preserve">eller </w:t>
            </w:r>
            <w:r>
              <w:rPr>
                <w:i/>
              </w:rPr>
              <w:t xml:space="preserve">ett </w:t>
            </w:r>
            <w:r w:rsidRPr="00E53E40">
              <w:rPr>
                <w:i/>
              </w:rPr>
              <w:t>ömsesidigt tjänste</w:t>
            </w:r>
            <w:r>
              <w:rPr>
                <w:i/>
              </w:rPr>
              <w:softHyphen/>
            </w:r>
            <w:r w:rsidRPr="00E53E40">
              <w:rPr>
                <w:i/>
              </w:rPr>
              <w:t>pensionsbolag</w:t>
            </w:r>
            <w:r>
              <w:t>,</w:t>
            </w:r>
          </w:p>
        </w:tc>
      </w:tr>
      <w:tr w:rsidR="00C10EBA" w14:paraId="1C4B564C" w14:textId="77777777" w:rsidTr="009F5EEF">
        <w:tc>
          <w:tcPr>
            <w:tcW w:w="2500" w:type="pct"/>
            <w:shd w:val="clear" w:color="auto" w:fill="auto"/>
            <w:tcMar>
              <w:left w:w="0" w:type="dxa"/>
            </w:tcMar>
          </w:tcPr>
          <w:p w14:paraId="06B74494" w14:textId="77777777" w:rsidR="00C10EBA" w:rsidRDefault="00C10EBA" w:rsidP="009F5EEF">
            <w:pPr>
              <w:pStyle w:val="Brdtextmedindrag"/>
            </w:pPr>
            <w:r>
              <w:t>– ett europabolag eller ett europakooperativ med säte i Sverige,</w:t>
            </w:r>
          </w:p>
          <w:p w14:paraId="3FCE9218" w14:textId="77777777" w:rsidR="00C10EBA" w:rsidRDefault="00C10EBA" w:rsidP="009F5EEF">
            <w:pPr>
              <w:pStyle w:val="Brdtextmedindrag"/>
            </w:pPr>
            <w:r>
              <w:t>– en sparbank,</w:t>
            </w:r>
          </w:p>
          <w:p w14:paraId="72C782A0" w14:textId="77777777" w:rsidR="00C10EBA" w:rsidRDefault="00C10EBA" w:rsidP="009F5EEF">
            <w:pPr>
              <w:pStyle w:val="Brdtextmedindrag"/>
            </w:pPr>
            <w:r>
              <w:t>– en medlemsbank, eller</w:t>
            </w:r>
          </w:p>
          <w:p w14:paraId="6AEB2125" w14:textId="77777777" w:rsidR="00C10EBA" w:rsidRDefault="00C10EBA" w:rsidP="009F5EEF">
            <w:pPr>
              <w:pStyle w:val="Brdtextmedindrag"/>
            </w:pPr>
            <w:r>
              <w:t>– en filial enligt lagen (1992:160) om utländska filialer m.m.,</w:t>
            </w:r>
          </w:p>
        </w:tc>
        <w:tc>
          <w:tcPr>
            <w:tcW w:w="2500" w:type="pct"/>
            <w:shd w:val="clear" w:color="auto" w:fill="auto"/>
            <w:tcMar>
              <w:right w:w="0" w:type="dxa"/>
            </w:tcMar>
          </w:tcPr>
          <w:p w14:paraId="59636D5E" w14:textId="77777777" w:rsidR="00C10EBA" w:rsidRDefault="00C10EBA" w:rsidP="009F5EEF">
            <w:pPr>
              <w:pStyle w:val="Brdtextmedindrag"/>
            </w:pPr>
            <w:r>
              <w:t>– ett europabolag eller ett europakooperativ med säte i Sverige,</w:t>
            </w:r>
          </w:p>
          <w:p w14:paraId="5667A2C3" w14:textId="77777777" w:rsidR="00C10EBA" w:rsidRDefault="00C10EBA" w:rsidP="009F5EEF">
            <w:pPr>
              <w:pStyle w:val="Brdtextmedindrag"/>
            </w:pPr>
            <w:r>
              <w:t>– en sparbank,</w:t>
            </w:r>
          </w:p>
          <w:p w14:paraId="60DBF718" w14:textId="77777777" w:rsidR="00C10EBA" w:rsidRDefault="00C10EBA" w:rsidP="009F5EEF">
            <w:pPr>
              <w:pStyle w:val="Brdtextmedindrag"/>
            </w:pPr>
            <w:r>
              <w:t>– en medlemsbank, eller</w:t>
            </w:r>
          </w:p>
          <w:p w14:paraId="71A32EE7" w14:textId="77777777" w:rsidR="00C10EBA" w:rsidRDefault="00C10EBA" w:rsidP="009F5EEF">
            <w:pPr>
              <w:pStyle w:val="Brdtextmedindrag"/>
            </w:pPr>
            <w:r>
              <w:t>– en filial enligt lagen (1992:160) om utländska filialer m.m.,</w:t>
            </w:r>
          </w:p>
        </w:tc>
      </w:tr>
    </w:tbl>
    <w:p w14:paraId="113A5730" w14:textId="77777777" w:rsidR="00C10EBA" w:rsidRDefault="00C10EBA" w:rsidP="00C10EBA">
      <w:pPr>
        <w:pStyle w:val="Brdtextmedindrag"/>
      </w:pPr>
      <w:r>
        <w:t>8. vara företagsledare i en europeisk ekonomisk intressegruppering med säte i Sverige eller föreståndare enligt 2 § andra stycket lagen om utländska filialer m.m.,</w:t>
      </w:r>
    </w:p>
    <w:p w14:paraId="062F7B0C" w14:textId="77777777" w:rsidR="00C10EBA" w:rsidRDefault="00C10EBA" w:rsidP="00C10EBA">
      <w:pPr>
        <w:pStyle w:val="Brdtextmedindrag"/>
      </w:pPr>
      <w:r>
        <w:t>9. vara firmatecknare eller i annan egenskap vara ställföreträdare för en sådan juridisk person som anges i 3–5 eller vara firmatecknare för ett utländskt bankföretags filial,</w:t>
      </w:r>
    </w:p>
    <w:p w14:paraId="66902E15" w14:textId="77777777" w:rsidR="00C10EBA" w:rsidRDefault="00C10EBA" w:rsidP="00C10EBA">
      <w:pPr>
        <w:pStyle w:val="Brdtextmedindrag"/>
      </w:pPr>
      <w:r>
        <w:t>10. äga så många aktier i ett aktiebolag eller ett europabolag med säte i Sverige att hans eller hennes andel av röstetalet för samtliga aktier i bolaget överstiger femtio procent,</w:t>
      </w:r>
    </w:p>
    <w:p w14:paraId="4444DAB5" w14:textId="77777777" w:rsidR="00C10EBA" w:rsidRDefault="00C10EBA" w:rsidP="00C10EBA">
      <w:pPr>
        <w:pStyle w:val="Brdtextmedindrag"/>
      </w:pPr>
      <w:r>
        <w:t>11. inneha fullmakt att företräda en enskild näringsidkare i dennes näringsverksamhet eller en juridisk person som anges i 3–5,</w:t>
      </w:r>
    </w:p>
    <w:p w14:paraId="20872DFE" w14:textId="77777777" w:rsidR="00C10EBA" w:rsidRDefault="00C10EBA" w:rsidP="00C10EBA">
      <w:pPr>
        <w:pStyle w:val="Brdtextmedindrag"/>
      </w:pPr>
      <w:r>
        <w:t>12. vara anställd eller återkommande ta emot uppdrag i en näringsverksamhet som drivs av en närstående till honom eller henne eller där en närstående har en sådan ställning som anges i 3 §, eller</w:t>
      </w:r>
    </w:p>
    <w:p w14:paraId="7CFC33C0" w14:textId="5A6286F4" w:rsidR="00C10EBA" w:rsidRDefault="00C10EBA" w:rsidP="00C10EBA">
      <w:pPr>
        <w:pStyle w:val="Brdtextmedindrag"/>
      </w:pPr>
      <w:r>
        <w:t>13. vara anställd eller återkommande ta emot uppdrag i den näringsverksamhet där han eller hon har åsidosatt sina skyldigheter.</w:t>
      </w:r>
    </w:p>
    <w:p w14:paraId="725A3BB7" w14:textId="77777777" w:rsidR="00C10EBA" w:rsidRPr="00811E52" w:rsidRDefault="00C10EBA" w:rsidP="00C10EBA">
      <w:pPr>
        <w:pStyle w:val="Slutstreck"/>
      </w:pPr>
      <w:r w:rsidRPr="00811E52">
        <w:t>                      </w:t>
      </w:r>
    </w:p>
    <w:p w14:paraId="0A31D4B1" w14:textId="77777777" w:rsidR="00C10EBA" w:rsidRDefault="00C10EBA" w:rsidP="0008096A">
      <w:pPr>
        <w:pStyle w:val="Brdtextmedindrag"/>
        <w:sectPr w:rsidR="00C10EBA" w:rsidSect="002734C2">
          <w:headerReference w:type="first" r:id="rId45"/>
          <w:footnotePr>
            <w:numRestart w:val="eachSect"/>
          </w:footnotePr>
          <w:pgSz w:w="9356" w:h="13721" w:code="9"/>
          <w:pgMar w:top="794" w:right="2438" w:bottom="1191" w:left="1021" w:header="0" w:footer="709" w:gutter="0"/>
          <w:cols w:space="708"/>
          <w:titlePg/>
          <w:docGrid w:linePitch="360"/>
        </w:sectPr>
      </w:pPr>
      <w:r>
        <w:t xml:space="preserve">Denna lag träder i kraft den 15 december 2019.  </w:t>
      </w:r>
    </w:p>
    <w:p w14:paraId="60EA8E4D" w14:textId="4DD4B319" w:rsidR="00C10EBA" w:rsidRPr="00410381" w:rsidRDefault="00C10EBA" w:rsidP="00877AFB">
      <w:pPr>
        <w:pStyle w:val="Rubrik2"/>
        <w:spacing w:before="0"/>
      </w:pPr>
      <w:bookmarkStart w:id="363" w:name="_Toc11153008"/>
      <w:bookmarkStart w:id="364" w:name="_Toc11160929"/>
      <w:bookmarkStart w:id="365" w:name="_Toc11166865"/>
      <w:bookmarkStart w:id="366" w:name="_Toc11167401"/>
      <w:bookmarkStart w:id="367" w:name="_Toc11168838"/>
      <w:bookmarkStart w:id="368" w:name="_Toc11845791"/>
      <w:bookmarkStart w:id="369" w:name="_Toc12611590"/>
      <w:bookmarkStart w:id="370" w:name="_Toc12624857"/>
      <w:bookmarkStart w:id="371" w:name="_Toc12627346"/>
      <w:bookmarkStart w:id="372" w:name="_Toc12630236"/>
      <w:bookmarkStart w:id="373" w:name="_Toc12632731"/>
      <w:bookmarkStart w:id="374" w:name="_Toc17902803"/>
      <w:r w:rsidRPr="005237D3">
        <w:lastRenderedPageBreak/>
        <w:t xml:space="preserve">Förslag till lag om </w:t>
      </w:r>
      <w:r w:rsidRPr="00877AFB">
        <w:t>ändring</w:t>
      </w:r>
      <w:r>
        <w:t xml:space="preserve"> i lagen (2016:1306) med kompletterande bestämmelser till EU:s</w:t>
      </w:r>
      <w:r w:rsidR="005B536A">
        <w:t> </w:t>
      </w:r>
      <w:r>
        <w:t>marknadsmissbruksförordning</w:t>
      </w:r>
      <w:bookmarkEnd w:id="363"/>
      <w:bookmarkEnd w:id="364"/>
      <w:bookmarkEnd w:id="365"/>
      <w:bookmarkEnd w:id="366"/>
      <w:bookmarkEnd w:id="367"/>
      <w:bookmarkEnd w:id="368"/>
      <w:bookmarkEnd w:id="369"/>
      <w:bookmarkEnd w:id="370"/>
      <w:bookmarkEnd w:id="371"/>
      <w:bookmarkEnd w:id="372"/>
      <w:bookmarkEnd w:id="373"/>
      <w:bookmarkEnd w:id="374"/>
    </w:p>
    <w:p w14:paraId="21621CBB" w14:textId="77777777" w:rsidR="00C10EBA" w:rsidRDefault="00C10EBA" w:rsidP="00C10EBA">
      <w:pPr>
        <w:pStyle w:val="Brdtext"/>
      </w:pPr>
      <w:r>
        <w:t>Härigenom föreskrivs att 2 kap. 9 § lagen (2016:1306) med komplette</w:t>
      </w:r>
      <w:r>
        <w:softHyphen/>
        <w:t>rande bestämmelser till EU:s marknadsmissbruksförordning ska ha följande lydelse.</w:t>
      </w:r>
    </w:p>
    <w:p w14:paraId="4BF4F5F8" w14:textId="77777777" w:rsidR="00C10EBA" w:rsidRDefault="00C10EBA" w:rsidP="00C10EBA">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C10EBA" w14:paraId="7F9BFB75" w14:textId="77777777" w:rsidTr="009F5EEF">
        <w:tc>
          <w:tcPr>
            <w:tcW w:w="2500" w:type="pct"/>
            <w:shd w:val="clear" w:color="auto" w:fill="auto"/>
            <w:tcMar>
              <w:left w:w="0" w:type="dxa"/>
            </w:tcMar>
          </w:tcPr>
          <w:p w14:paraId="0F8D023D" w14:textId="77777777" w:rsidR="00C10EBA" w:rsidRPr="005B0E77" w:rsidRDefault="00C10EBA" w:rsidP="009F5EEF">
            <w:pPr>
              <w:pStyle w:val="Brdtext"/>
              <w:rPr>
                <w:i/>
              </w:rPr>
            </w:pPr>
            <w:r w:rsidRPr="005B0E77">
              <w:rPr>
                <w:i/>
              </w:rPr>
              <w:t>Nuvarande lydelse</w:t>
            </w:r>
          </w:p>
        </w:tc>
        <w:tc>
          <w:tcPr>
            <w:tcW w:w="2500" w:type="pct"/>
            <w:shd w:val="clear" w:color="auto" w:fill="auto"/>
            <w:tcMar>
              <w:right w:w="0" w:type="dxa"/>
            </w:tcMar>
          </w:tcPr>
          <w:p w14:paraId="2F9B9B27" w14:textId="77777777" w:rsidR="00C10EBA" w:rsidRPr="005B0E77" w:rsidRDefault="00C10EBA" w:rsidP="009F5EEF">
            <w:pPr>
              <w:pStyle w:val="Brdtext"/>
              <w:rPr>
                <w:i/>
              </w:rPr>
            </w:pPr>
            <w:r w:rsidRPr="005B0E77">
              <w:rPr>
                <w:i/>
              </w:rPr>
              <w:t>Föreslagen lydelse</w:t>
            </w:r>
          </w:p>
        </w:tc>
      </w:tr>
    </w:tbl>
    <w:p w14:paraId="1E0AC4F9" w14:textId="77777777" w:rsidR="00C10EBA" w:rsidRDefault="00C10EBA" w:rsidP="00C10EBA">
      <w:pPr>
        <w:pStyle w:val="Brdtext"/>
        <w:spacing w:before="230"/>
        <w:jc w:val="center"/>
        <w:rPr>
          <w:b/>
        </w:rPr>
      </w:pPr>
      <w:r>
        <w:rPr>
          <w:b/>
        </w:rPr>
        <w:t>2 kap.</w:t>
      </w:r>
    </w:p>
    <w:p w14:paraId="1E33358A" w14:textId="77777777" w:rsidR="00C10EBA" w:rsidRDefault="00C10EBA" w:rsidP="00C10EBA">
      <w:pPr>
        <w:pStyle w:val="Brdtext"/>
        <w:jc w:val="center"/>
      </w:pPr>
      <w:r>
        <w:t>9 §</w:t>
      </w:r>
      <w:r>
        <w:rPr>
          <w:rStyle w:val="Fotnotsreferens"/>
        </w:rPr>
        <w:footnoteReference w:id="67"/>
      </w:r>
    </w:p>
    <w:p w14:paraId="2D99A1A3" w14:textId="77777777" w:rsidR="00C10EBA" w:rsidRDefault="00C10EBA" w:rsidP="00C10EBA">
      <w:pPr>
        <w:pStyle w:val="Brdtextmedindrag"/>
      </w:pPr>
      <w:r>
        <w:t>Med finansiellt företag avses i 7 och 8 §§</w:t>
      </w:r>
    </w:p>
    <w:p w14:paraId="79DAAE06" w14:textId="77777777" w:rsidR="00C10EBA" w:rsidRDefault="00C10EBA" w:rsidP="00C10EBA">
      <w:pPr>
        <w:pStyle w:val="Brdtextmedindrag"/>
      </w:pPr>
      <w:r>
        <w:t>1. ett svenskt företag som är</w:t>
      </w:r>
    </w:p>
    <w:p w14:paraId="555304C7" w14:textId="77777777" w:rsidR="00C10EBA" w:rsidRDefault="00C10EBA" w:rsidP="00C10EBA">
      <w:pPr>
        <w:pStyle w:val="Brdtextmedindrag"/>
      </w:pPr>
      <w:r>
        <w:t>a) AIF-förvaltare som har tillstånd enligt 3 kap. 1 § lagen (2013:561) om förvaltare av alternativa investeringsfonder,</w:t>
      </w:r>
    </w:p>
    <w:p w14:paraId="6CEB3602" w14:textId="77777777" w:rsidR="00C10EBA" w:rsidRDefault="00C10EBA" w:rsidP="00C10EBA">
      <w:pPr>
        <w:pStyle w:val="Brdtextmedindrag"/>
      </w:pPr>
      <w:r>
        <w:t>b) börs enligt 1 kap. 4 b § lagen (2007:528) om värdepappers</w:t>
      </w:r>
      <w:r>
        <w:softHyphen/>
        <w:t>marknaden,</w:t>
      </w:r>
    </w:p>
    <w:p w14:paraId="1683E443" w14:textId="77777777" w:rsidR="00C10EBA" w:rsidRDefault="00C10EBA" w:rsidP="00C10EBA">
      <w:pPr>
        <w:pStyle w:val="Brdtextmedindrag"/>
      </w:pPr>
      <w:r>
        <w:t>c) clearingorganisation enligt 1 kap. 4 b § lagen om värde</w:t>
      </w:r>
      <w:r>
        <w:softHyphen/>
        <w:t>pappers</w:t>
      </w:r>
      <w:r>
        <w:softHyphen/>
        <w:t>marknaden,</w:t>
      </w:r>
    </w:p>
    <w:p w14:paraId="5CD8A9CB" w14:textId="77777777" w:rsidR="00C10EBA" w:rsidRPr="007E7511" w:rsidRDefault="00C10EBA" w:rsidP="00C10EBA">
      <w:pPr>
        <w:pStyle w:val="Brdtextmedindrag"/>
      </w:pPr>
      <w:r>
        <w:t>d) fondbolag enligt 1 kap. 1 § första stycket 8 lagen (2004:46) om värdepappersfonder,</w:t>
      </w:r>
    </w:p>
    <w:tbl>
      <w:tblPr>
        <w:tblW w:w="5000" w:type="pct"/>
        <w:tblCellMar>
          <w:left w:w="125" w:type="dxa"/>
          <w:right w:w="125" w:type="dxa"/>
        </w:tblCellMar>
        <w:tblLook w:val="0000" w:firstRow="0" w:lastRow="0" w:firstColumn="0" w:lastColumn="0" w:noHBand="0" w:noVBand="0"/>
      </w:tblPr>
      <w:tblGrid>
        <w:gridCol w:w="2948"/>
        <w:gridCol w:w="2949"/>
      </w:tblGrid>
      <w:tr w:rsidR="00C10EBA" w14:paraId="72FA9DA4" w14:textId="77777777" w:rsidTr="009F5EEF">
        <w:tc>
          <w:tcPr>
            <w:tcW w:w="2500" w:type="pct"/>
            <w:shd w:val="clear" w:color="auto" w:fill="auto"/>
            <w:tcMar>
              <w:left w:w="0" w:type="dxa"/>
            </w:tcMar>
          </w:tcPr>
          <w:p w14:paraId="7EF6A736" w14:textId="77777777" w:rsidR="00C10EBA" w:rsidRDefault="00C10EBA" w:rsidP="009F5EEF">
            <w:pPr>
              <w:pStyle w:val="Brdtextmedindrag"/>
            </w:pPr>
            <w:r>
              <w:t>e) försäkringsföretag som om</w:t>
            </w:r>
            <w:r>
              <w:softHyphen/>
              <w:t>fattas av försäkringsrörelselagen (2010:2043),</w:t>
            </w:r>
          </w:p>
        </w:tc>
        <w:tc>
          <w:tcPr>
            <w:tcW w:w="2500" w:type="pct"/>
            <w:shd w:val="clear" w:color="auto" w:fill="auto"/>
            <w:tcMar>
              <w:right w:w="0" w:type="dxa"/>
            </w:tcMar>
          </w:tcPr>
          <w:p w14:paraId="5779B3FC" w14:textId="77777777" w:rsidR="00C10EBA" w:rsidRDefault="00C10EBA" w:rsidP="009F5EEF">
            <w:pPr>
              <w:pStyle w:val="Brdtextmedindrag"/>
            </w:pPr>
            <w:r>
              <w:t>e) försäkringsföretag som om</w:t>
            </w:r>
            <w:r>
              <w:softHyphen/>
              <w:t>fattas av försäkringsrörelselagen (2010:2043)</w:t>
            </w:r>
            <w:r>
              <w:rPr>
                <w:i/>
              </w:rPr>
              <w:t xml:space="preserve"> eller tjänste</w:t>
            </w:r>
            <w:r>
              <w:rPr>
                <w:i/>
              </w:rPr>
              <w:softHyphen/>
              <w:t>pen</w:t>
            </w:r>
            <w:r>
              <w:rPr>
                <w:i/>
              </w:rPr>
              <w:softHyphen/>
              <w:t>sionsföretag som omfattas av lagen (2019:000) om tjänste</w:t>
            </w:r>
            <w:r>
              <w:rPr>
                <w:i/>
              </w:rPr>
              <w:softHyphen/>
              <w:t>pen</w:t>
            </w:r>
            <w:r>
              <w:rPr>
                <w:i/>
              </w:rPr>
              <w:softHyphen/>
              <w:t>sions</w:t>
            </w:r>
            <w:r>
              <w:rPr>
                <w:i/>
              </w:rPr>
              <w:softHyphen/>
              <w:t>företag</w:t>
            </w:r>
            <w:r>
              <w:t>,</w:t>
            </w:r>
          </w:p>
        </w:tc>
      </w:tr>
    </w:tbl>
    <w:p w14:paraId="137E8747" w14:textId="77777777" w:rsidR="00C10EBA" w:rsidRDefault="00C10EBA" w:rsidP="00C10EBA">
      <w:pPr>
        <w:pStyle w:val="Brdtextmedindrag"/>
      </w:pPr>
      <w:r>
        <w:t>f) kreditinstitut enligt 1 kap. 5 § 10 lagen (2004:297) om bank- och finansieringsrörelse,</w:t>
      </w:r>
    </w:p>
    <w:p w14:paraId="78187B71" w14:textId="77777777" w:rsidR="00C10EBA" w:rsidRDefault="00C10EBA" w:rsidP="00C10EBA">
      <w:pPr>
        <w:pStyle w:val="Brdtextmedindrag"/>
      </w:pPr>
      <w:r>
        <w:t>g) värdepappersbolag enligt 1 kap. 4 b § lagen om värdepappersmark</w:t>
      </w:r>
      <w:r>
        <w:softHyphen/>
        <w:t>naden, eller</w:t>
      </w:r>
    </w:p>
    <w:p w14:paraId="5E449749" w14:textId="77777777" w:rsidR="00C10EBA" w:rsidRDefault="00C10EBA" w:rsidP="00C10EBA">
      <w:pPr>
        <w:pStyle w:val="Brdtextmedindrag"/>
      </w:pPr>
      <w:r>
        <w:t>h) värdepapperscentral enligt 1 kap. 3 § lagen (1998:1479) om värde</w:t>
      </w:r>
      <w:r>
        <w:softHyphen/>
        <w:t>papperscentraler och kontoföring av finansiella instrument, och</w:t>
      </w:r>
    </w:p>
    <w:p w14:paraId="086CA177" w14:textId="77777777" w:rsidR="00C10EBA" w:rsidRDefault="00C10EBA" w:rsidP="00C10EBA">
      <w:pPr>
        <w:pStyle w:val="Brdtextmedindrag"/>
      </w:pPr>
      <w:r>
        <w:t>2. ett utländskt företag som hör hemma utanför Europeiska ekonomiska samarbetsområdet och som, efter tillstånd från Finansinspektionen, från filial i Sverige driver motsvarande verksamhet som ett företag som avses i 1.</w:t>
      </w:r>
    </w:p>
    <w:p w14:paraId="4A7B12D1" w14:textId="77777777" w:rsidR="00C10EBA" w:rsidRPr="00811E52" w:rsidRDefault="00C10EBA" w:rsidP="00C10EBA">
      <w:pPr>
        <w:pStyle w:val="Slutstreck"/>
      </w:pPr>
      <w:r w:rsidRPr="00811E52">
        <w:t>                      </w:t>
      </w:r>
    </w:p>
    <w:p w14:paraId="6E8DCBCB" w14:textId="77777777" w:rsidR="00C10EBA" w:rsidRDefault="00C10EBA" w:rsidP="0008096A">
      <w:pPr>
        <w:pStyle w:val="Brdtextmedindrag"/>
      </w:pPr>
      <w:r>
        <w:t>Denna lag träder i kraft den 15 december 2019.</w:t>
      </w:r>
    </w:p>
    <w:p w14:paraId="0AB1DC23" w14:textId="45E55670" w:rsidR="00C10EBA" w:rsidRDefault="00C10EBA" w:rsidP="00C10EBA">
      <w:pPr>
        <w:pStyle w:val="Brdtextmedindrag"/>
      </w:pPr>
    </w:p>
    <w:p w14:paraId="25E74258" w14:textId="569529F6" w:rsidR="00C10EBA" w:rsidRDefault="00C10EBA" w:rsidP="00A21FD2">
      <w:pPr>
        <w:pStyle w:val="Brdtextmedindrag"/>
      </w:pPr>
    </w:p>
    <w:p w14:paraId="298D63A5" w14:textId="77777777" w:rsidR="00C10EBA" w:rsidRDefault="00C10EBA" w:rsidP="00A21FD2">
      <w:pPr>
        <w:pStyle w:val="Brdtextmedindrag"/>
        <w:sectPr w:rsidR="00C10EBA" w:rsidSect="002734C2">
          <w:footnotePr>
            <w:numRestart w:val="eachSect"/>
          </w:footnotePr>
          <w:pgSz w:w="9356" w:h="13721" w:code="9"/>
          <w:pgMar w:top="794" w:right="2438" w:bottom="1191" w:left="1021" w:header="0" w:footer="709" w:gutter="0"/>
          <w:cols w:space="708"/>
          <w:titlePg/>
          <w:docGrid w:linePitch="360"/>
        </w:sectPr>
      </w:pPr>
    </w:p>
    <w:p w14:paraId="0EFCB857" w14:textId="77777777" w:rsidR="00250EA9" w:rsidRDefault="00250EA9" w:rsidP="00877AFB">
      <w:pPr>
        <w:pStyle w:val="Rubrik2"/>
        <w:spacing w:before="0"/>
      </w:pPr>
      <w:bookmarkStart w:id="375" w:name="_Toc11153009"/>
      <w:bookmarkStart w:id="376" w:name="_Toc11160930"/>
      <w:bookmarkStart w:id="377" w:name="_Toc11166866"/>
      <w:bookmarkStart w:id="378" w:name="_Toc11167402"/>
      <w:bookmarkStart w:id="379" w:name="_Toc11168839"/>
      <w:bookmarkStart w:id="380" w:name="_Toc11845792"/>
      <w:bookmarkStart w:id="381" w:name="_Toc12611591"/>
      <w:bookmarkStart w:id="382" w:name="_Toc12624858"/>
      <w:bookmarkStart w:id="383" w:name="_Toc12627347"/>
      <w:bookmarkStart w:id="384" w:name="_Toc12630237"/>
      <w:bookmarkStart w:id="385" w:name="_Toc12632732"/>
      <w:bookmarkStart w:id="386" w:name="_Toc17902804"/>
      <w:r w:rsidRPr="004D03D8">
        <w:lastRenderedPageBreak/>
        <w:t xml:space="preserve">Förslag till lag om ändring i lagen (2017:630) </w:t>
      </w:r>
      <w:r w:rsidRPr="000A7C2D">
        <w:t>om åtgärder mot penningtvätt och finansiering av terrorism</w:t>
      </w:r>
      <w:bookmarkEnd w:id="375"/>
      <w:bookmarkEnd w:id="376"/>
      <w:bookmarkEnd w:id="377"/>
      <w:bookmarkEnd w:id="378"/>
      <w:bookmarkEnd w:id="379"/>
      <w:bookmarkEnd w:id="380"/>
      <w:bookmarkEnd w:id="381"/>
      <w:bookmarkEnd w:id="382"/>
      <w:bookmarkEnd w:id="383"/>
      <w:bookmarkEnd w:id="384"/>
      <w:bookmarkEnd w:id="385"/>
      <w:bookmarkEnd w:id="386"/>
    </w:p>
    <w:p w14:paraId="10389F80" w14:textId="77777777" w:rsidR="00250EA9" w:rsidRDefault="00250EA9" w:rsidP="00250EA9">
      <w:pPr>
        <w:pStyle w:val="Brdtext"/>
      </w:pPr>
      <w:r w:rsidRPr="00ED6715">
        <w:t xml:space="preserve">Härigenom föreskrivs att </w:t>
      </w:r>
      <w:r>
        <w:t xml:space="preserve">1 kap. </w:t>
      </w:r>
      <w:r w:rsidRPr="00ED6715">
        <w:t xml:space="preserve">2 § </w:t>
      </w:r>
      <w:r>
        <w:t>l</w:t>
      </w:r>
      <w:r w:rsidRPr="000A7C2D">
        <w:t>ag</w:t>
      </w:r>
      <w:r>
        <w:t>en</w:t>
      </w:r>
      <w:r w:rsidRPr="000A7C2D">
        <w:t xml:space="preserve"> (2017:630) om </w:t>
      </w:r>
      <w:r w:rsidRPr="000A7C2D">
        <w:rPr>
          <w:rFonts w:hint="eastAsia"/>
        </w:rPr>
        <w:t>å</w:t>
      </w:r>
      <w:r w:rsidRPr="000A7C2D">
        <w:t>tg</w:t>
      </w:r>
      <w:r w:rsidRPr="000A7C2D">
        <w:rPr>
          <w:rFonts w:hint="eastAsia"/>
        </w:rPr>
        <w:t>ä</w:t>
      </w:r>
      <w:r w:rsidRPr="000A7C2D">
        <w:t>rder mot penningtv</w:t>
      </w:r>
      <w:r w:rsidRPr="000A7C2D">
        <w:rPr>
          <w:rFonts w:hint="eastAsia"/>
        </w:rPr>
        <w:t>ä</w:t>
      </w:r>
      <w:r w:rsidRPr="000A7C2D">
        <w:t>tt och finansiering av terrorism</w:t>
      </w:r>
      <w:r>
        <w:t xml:space="preserve"> ska ha följande lydelse.</w:t>
      </w:r>
    </w:p>
    <w:p w14:paraId="674BA653" w14:textId="77777777" w:rsidR="00250EA9" w:rsidRDefault="00250EA9" w:rsidP="00250EA9">
      <w:pPr>
        <w:pStyle w:val="Brdtextmedindrag"/>
      </w:pP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250EA9" w14:paraId="60F66822" w14:textId="77777777" w:rsidTr="008F41D9">
        <w:tc>
          <w:tcPr>
            <w:tcW w:w="2500" w:type="pct"/>
            <w:tcBorders>
              <w:left w:val="nil"/>
            </w:tcBorders>
            <w:shd w:val="clear" w:color="auto" w:fill="auto"/>
            <w:tcMar>
              <w:left w:w="0" w:type="dxa"/>
            </w:tcMar>
          </w:tcPr>
          <w:p w14:paraId="5C389A2A" w14:textId="33718CDA" w:rsidR="00250EA9" w:rsidRPr="005B0E77" w:rsidRDefault="00250EA9" w:rsidP="009F5EEF">
            <w:pPr>
              <w:pStyle w:val="Brdtext"/>
              <w:rPr>
                <w:i/>
              </w:rPr>
            </w:pPr>
            <w:r>
              <w:rPr>
                <w:i/>
              </w:rPr>
              <w:t>L</w:t>
            </w:r>
            <w:r w:rsidRPr="005B0E77">
              <w:rPr>
                <w:i/>
              </w:rPr>
              <w:t>ydelse</w:t>
            </w:r>
            <w:r>
              <w:rPr>
                <w:i/>
              </w:rPr>
              <w:t xml:space="preserve"> enligt prop. 2018/19:125</w:t>
            </w:r>
          </w:p>
        </w:tc>
        <w:tc>
          <w:tcPr>
            <w:tcW w:w="2500" w:type="pct"/>
            <w:shd w:val="clear" w:color="auto" w:fill="auto"/>
            <w:tcMar>
              <w:right w:w="0" w:type="dxa"/>
            </w:tcMar>
          </w:tcPr>
          <w:p w14:paraId="027F1933" w14:textId="77777777" w:rsidR="00250EA9" w:rsidRPr="005B0E77" w:rsidRDefault="00250EA9" w:rsidP="009F5EEF">
            <w:pPr>
              <w:pStyle w:val="Brdtext"/>
              <w:rPr>
                <w:i/>
              </w:rPr>
            </w:pPr>
            <w:r w:rsidRPr="005B0E77">
              <w:rPr>
                <w:i/>
              </w:rPr>
              <w:t>Föreslagen lydelse</w:t>
            </w:r>
          </w:p>
        </w:tc>
      </w:tr>
    </w:tbl>
    <w:p w14:paraId="6805B971" w14:textId="77777777" w:rsidR="00250EA9" w:rsidRDefault="00250EA9" w:rsidP="00250EA9">
      <w:pPr>
        <w:pStyle w:val="Brdtext"/>
        <w:spacing w:before="230"/>
        <w:jc w:val="center"/>
        <w:rPr>
          <w:b/>
        </w:rPr>
      </w:pPr>
      <w:r>
        <w:rPr>
          <w:b/>
        </w:rPr>
        <w:t>1 kap.</w:t>
      </w:r>
    </w:p>
    <w:p w14:paraId="3EA813C5" w14:textId="77777777" w:rsidR="00250EA9" w:rsidRDefault="00250EA9" w:rsidP="00250EA9">
      <w:pPr>
        <w:pStyle w:val="Brdtext"/>
        <w:jc w:val="center"/>
      </w:pPr>
      <w:r>
        <w:t>2 §</w:t>
      </w:r>
    </w:p>
    <w:p w14:paraId="510B3FBC" w14:textId="77777777" w:rsidR="00250EA9" w:rsidRDefault="00250EA9" w:rsidP="00250EA9">
      <w:pPr>
        <w:pStyle w:val="Brdtextmedindrag"/>
      </w:pPr>
      <w:r w:rsidRPr="00411283">
        <w:t>Denna lag gäller för fysiska och juridiska personer som driver</w:t>
      </w:r>
    </w:p>
    <w:p w14:paraId="379900F7" w14:textId="77777777" w:rsidR="00250EA9" w:rsidRPr="000B72AA" w:rsidRDefault="00250EA9" w:rsidP="00250EA9">
      <w:pPr>
        <w:pStyle w:val="Brdtextmedindrag"/>
      </w:pPr>
      <w:r w:rsidRPr="00411283">
        <w:t>1.</w:t>
      </w:r>
      <w:r>
        <w:t> </w:t>
      </w:r>
      <w:r w:rsidRPr="00411283">
        <w:t>bank- eller finansieringsrörelse enligt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250EA9" w14:paraId="46F1C1C3" w14:textId="77777777" w:rsidTr="009F5EEF">
        <w:tc>
          <w:tcPr>
            <w:tcW w:w="2500" w:type="pct"/>
            <w:shd w:val="clear" w:color="auto" w:fill="auto"/>
            <w:tcMar>
              <w:left w:w="0" w:type="dxa"/>
            </w:tcMar>
          </w:tcPr>
          <w:p w14:paraId="03C6CC44" w14:textId="77777777" w:rsidR="00250EA9" w:rsidRPr="00451A3F" w:rsidRDefault="00250EA9" w:rsidP="009F5EEF">
            <w:pPr>
              <w:pStyle w:val="Brdtextmedindrag"/>
            </w:pPr>
            <w:r>
              <w:t>2. </w:t>
            </w:r>
            <w:r w:rsidRPr="000A7C2D">
              <w:t>livförsäkringsrörelse,</w:t>
            </w:r>
          </w:p>
        </w:tc>
        <w:tc>
          <w:tcPr>
            <w:tcW w:w="2500" w:type="pct"/>
            <w:shd w:val="clear" w:color="auto" w:fill="auto"/>
            <w:tcMar>
              <w:right w:w="0" w:type="dxa"/>
            </w:tcMar>
          </w:tcPr>
          <w:p w14:paraId="7C96F995" w14:textId="77777777" w:rsidR="00250EA9" w:rsidRDefault="00250EA9" w:rsidP="009F5EEF">
            <w:pPr>
              <w:pStyle w:val="Brdtextmedindrag"/>
            </w:pPr>
            <w:r w:rsidRPr="00411283">
              <w:t>2.</w:t>
            </w:r>
            <w:r>
              <w:t> </w:t>
            </w:r>
            <w:r w:rsidRPr="00411283">
              <w:t>livförsäkringsrörelse,</w:t>
            </w:r>
            <w:r>
              <w:t xml:space="preserve"> </w:t>
            </w:r>
            <w:r>
              <w:rPr>
                <w:i/>
              </w:rPr>
              <w:t>dock inte tjänstepensions</w:t>
            </w:r>
            <w:r w:rsidRPr="000A7C2D">
              <w:rPr>
                <w:i/>
              </w:rPr>
              <w:t xml:space="preserve">verksamhet </w:t>
            </w:r>
            <w:r>
              <w:rPr>
                <w:i/>
              </w:rPr>
              <w:t xml:space="preserve">enligt </w:t>
            </w:r>
            <w:r w:rsidRPr="000A7C2D">
              <w:rPr>
                <w:i/>
              </w:rPr>
              <w:t>lagen (2019:000) om tjänste</w:t>
            </w:r>
            <w:r>
              <w:rPr>
                <w:i/>
              </w:rPr>
              <w:softHyphen/>
            </w:r>
            <w:r w:rsidRPr="000A7C2D">
              <w:rPr>
                <w:i/>
              </w:rPr>
              <w:t>pensionsföretag,</w:t>
            </w:r>
          </w:p>
        </w:tc>
      </w:tr>
    </w:tbl>
    <w:p w14:paraId="43A340C3" w14:textId="77777777" w:rsidR="00250EA9" w:rsidRDefault="00250EA9" w:rsidP="00250EA9">
      <w:pPr>
        <w:pStyle w:val="Brdtextmedindrag"/>
      </w:pPr>
      <w:r w:rsidRPr="000434FA">
        <w:t>3.</w:t>
      </w:r>
      <w:r>
        <w:t> </w:t>
      </w:r>
      <w:r w:rsidRPr="000434FA">
        <w:t>värdepappersrörelse enligt 2</w:t>
      </w:r>
      <w:r>
        <w:t> </w:t>
      </w:r>
      <w:r w:rsidRPr="000434FA">
        <w:t>kap. 1</w:t>
      </w:r>
      <w:r>
        <w:t> </w:t>
      </w:r>
      <w:r w:rsidRPr="000434FA">
        <w:t>§ lagen (2007:528) om värde</w:t>
      </w:r>
      <w:r>
        <w:softHyphen/>
      </w:r>
      <w:r w:rsidRPr="000434FA">
        <w:t>pappersmarknaden,</w:t>
      </w:r>
    </w:p>
    <w:p w14:paraId="68F85A65" w14:textId="77777777" w:rsidR="00250EA9" w:rsidRDefault="00250EA9" w:rsidP="00250EA9">
      <w:pPr>
        <w:pStyle w:val="Brdtextmedindrag"/>
      </w:pPr>
      <w:r w:rsidRPr="000434FA">
        <w:t>4.</w:t>
      </w:r>
      <w:r>
        <w:t> </w:t>
      </w:r>
      <w:r w:rsidRPr="000434FA">
        <w:t>verksamhet som kräver ansökan hos Finansinspektionen enligt lagen (1996:1006) om valutaväxling och annan finansiell verksamhet eller lagen (2004:299) om inlåningsverksamhet,</w:t>
      </w:r>
    </w:p>
    <w:p w14:paraId="1AB0C191" w14:textId="77777777" w:rsidR="00250EA9" w:rsidRDefault="00250EA9" w:rsidP="00250EA9">
      <w:pPr>
        <w:pStyle w:val="Brdtextmedindrag"/>
      </w:pPr>
      <w:r w:rsidRPr="000434FA">
        <w:t>5.</w:t>
      </w:r>
      <w:r>
        <w:t> </w:t>
      </w:r>
      <w:r w:rsidRPr="000434FA">
        <w:t>försäkringsdistribution enligt lagen (2018:1219) om försäkrings</w:t>
      </w:r>
      <w:r>
        <w:softHyphen/>
      </w:r>
      <w:r w:rsidRPr="000434FA">
        <w:t>distribution, i fråga om sådan verksamhet rörande livförsäkring, bedriven av sådana försäkringsförmedlare som har tillstånd enligt 2</w:t>
      </w:r>
      <w:r>
        <w:t> </w:t>
      </w:r>
      <w:r w:rsidRPr="000434FA">
        <w:t>kap. 1</w:t>
      </w:r>
      <w:r>
        <w:t> </w:t>
      </w:r>
      <w:r w:rsidRPr="000434FA">
        <w:t>§ den lagen eller bedriver verksamhet enligt 3</w:t>
      </w:r>
      <w:r>
        <w:t> </w:t>
      </w:r>
      <w:r w:rsidRPr="000434FA">
        <w:t>kap. 1</w:t>
      </w:r>
      <w:r>
        <w:t> </w:t>
      </w:r>
      <w:r w:rsidRPr="000434FA">
        <w:t>§ andra</w:t>
      </w:r>
      <w:r w:rsidRPr="000434FA" w:rsidDel="00097ED0">
        <w:t xml:space="preserve"> </w:t>
      </w:r>
      <w:r w:rsidRPr="000434FA">
        <w:t>stycket</w:t>
      </w:r>
      <w:r>
        <w:t> </w:t>
      </w:r>
      <w:r w:rsidRPr="000434FA">
        <w:t>2 eller 3</w:t>
      </w:r>
      <w:r>
        <w:t> </w:t>
      </w:r>
      <w:r w:rsidRPr="000434FA">
        <w:t>§ den lagen,</w:t>
      </w:r>
    </w:p>
    <w:p w14:paraId="09FE883C" w14:textId="77777777" w:rsidR="00250EA9" w:rsidRDefault="00250EA9" w:rsidP="00250EA9">
      <w:pPr>
        <w:pStyle w:val="Brdtextmedindrag"/>
      </w:pPr>
      <w:r w:rsidRPr="000434FA">
        <w:t>6.</w:t>
      </w:r>
      <w:r>
        <w:t> </w:t>
      </w:r>
      <w:r w:rsidRPr="000434FA">
        <w:t>verksamhet för utgivning av elektroniska pengar enligt lagen (2011:755) om elektroniska pengar,</w:t>
      </w:r>
    </w:p>
    <w:p w14:paraId="04BD0DE3" w14:textId="77777777" w:rsidR="00250EA9" w:rsidRDefault="00250EA9" w:rsidP="00250EA9">
      <w:pPr>
        <w:pStyle w:val="Brdtextmedindrag"/>
      </w:pPr>
      <w:r w:rsidRPr="000434FA">
        <w:t>7.</w:t>
      </w:r>
      <w:r>
        <w:t> </w:t>
      </w:r>
      <w:r w:rsidRPr="000434FA">
        <w:t>fondverksamhet enligt lagen (2004:46) om värdepappersfonder,</w:t>
      </w:r>
    </w:p>
    <w:p w14:paraId="63CA77C2" w14:textId="77777777" w:rsidR="00250EA9" w:rsidRDefault="00250EA9" w:rsidP="00250EA9">
      <w:pPr>
        <w:pStyle w:val="Brdtextmedindrag"/>
      </w:pPr>
      <w:r w:rsidRPr="000434FA">
        <w:t>8.</w:t>
      </w:r>
      <w:r>
        <w:t> </w:t>
      </w:r>
      <w:r w:rsidRPr="000434FA">
        <w:t>verksamhet med att som betalningsinstitut tillhandahålla betaltjänster enligt lagen (2010:751) om betaltjänster,</w:t>
      </w:r>
    </w:p>
    <w:p w14:paraId="69613374" w14:textId="77777777" w:rsidR="00250EA9" w:rsidRDefault="00250EA9" w:rsidP="00250EA9">
      <w:pPr>
        <w:pStyle w:val="Brdtextmedindrag"/>
      </w:pPr>
      <w:r w:rsidRPr="000434FA">
        <w:t>9.</w:t>
      </w:r>
      <w:r>
        <w:t> </w:t>
      </w:r>
      <w:r w:rsidRPr="000434FA">
        <w:t>verksamhet med att tillhandahålla betaltjänster enligt lagen om betaltjänster utan att vara betalningsinstitut, dock inte om verksamheten uteslutande avser kontoinformationstjänster,</w:t>
      </w:r>
    </w:p>
    <w:p w14:paraId="50FFCB25" w14:textId="77777777" w:rsidR="00250EA9" w:rsidRDefault="00250EA9" w:rsidP="00250EA9">
      <w:pPr>
        <w:pStyle w:val="Brdtextmedindrag"/>
      </w:pPr>
      <w:r w:rsidRPr="000434FA">
        <w:t>10.</w:t>
      </w:r>
      <w:r>
        <w:t> </w:t>
      </w:r>
      <w:r w:rsidRPr="000434FA">
        <w:t>verksamhet som förvaltare av alternativa investeringsfonder enligt lagen (2013:561) om förvaltare av alternativa investeringsfonder,</w:t>
      </w:r>
    </w:p>
    <w:p w14:paraId="00213AC3" w14:textId="77777777" w:rsidR="00250EA9" w:rsidRDefault="00250EA9" w:rsidP="00250EA9">
      <w:pPr>
        <w:pStyle w:val="Brdtextmedindrag"/>
      </w:pPr>
      <w:r w:rsidRPr="000434FA">
        <w:t>11.</w:t>
      </w:r>
      <w:r>
        <w:t> </w:t>
      </w:r>
      <w:r w:rsidRPr="000434FA">
        <w:t>verksamhet med konsumentkrediter enligt lagen (2014:275) om viss verksamhet med konsumentkrediter,</w:t>
      </w:r>
    </w:p>
    <w:p w14:paraId="15D80909" w14:textId="77777777" w:rsidR="00250EA9" w:rsidRDefault="00250EA9" w:rsidP="00250EA9">
      <w:pPr>
        <w:pStyle w:val="Brdtextmedindrag"/>
      </w:pPr>
      <w:r w:rsidRPr="000434FA">
        <w:t>12.</w:t>
      </w:r>
      <w:r>
        <w:t> </w:t>
      </w:r>
      <w:r w:rsidRPr="000434FA">
        <w:t>verksamhet med bostadskrediter enligt lagen (2016:1024) om verksamhet med bostadskrediter,</w:t>
      </w:r>
    </w:p>
    <w:p w14:paraId="1BDF489C" w14:textId="77777777" w:rsidR="00250EA9" w:rsidRDefault="00250EA9" w:rsidP="00250EA9">
      <w:pPr>
        <w:pStyle w:val="Brdtextmedindrag"/>
      </w:pPr>
      <w:r w:rsidRPr="000434FA">
        <w:t>13.</w:t>
      </w:r>
      <w:r>
        <w:t> </w:t>
      </w:r>
      <w:r w:rsidRPr="000434FA">
        <w:t>verksamhet som fastighetsmäklare med fullständig registrering enligt fastighetsmäklarlagen (2011:666),</w:t>
      </w:r>
    </w:p>
    <w:p w14:paraId="5FF13C34" w14:textId="77777777" w:rsidR="00250EA9" w:rsidRDefault="00250EA9" w:rsidP="00250EA9">
      <w:pPr>
        <w:pStyle w:val="Brdtextmedindrag"/>
      </w:pPr>
      <w:r w:rsidRPr="000434FA">
        <w:t>14.</w:t>
      </w:r>
      <w:r>
        <w:t> </w:t>
      </w:r>
      <w:r w:rsidRPr="000434FA">
        <w:t>spelverksamhet som bedrivs med licens eller registrering enligt spellagen (2018:1138),</w:t>
      </w:r>
    </w:p>
    <w:p w14:paraId="449F7766" w14:textId="483CBC43" w:rsidR="00250EA9" w:rsidRDefault="00250EA9" w:rsidP="008F41D9">
      <w:pPr>
        <w:pStyle w:val="Brdtextmedindrag"/>
      </w:pPr>
      <w:r w:rsidRPr="000434FA">
        <w:t>15.</w:t>
      </w:r>
      <w:r>
        <w:t> </w:t>
      </w:r>
      <w:r w:rsidRPr="000434FA">
        <w:t>yrkesmässig handel med varor, om det kan antas att det i verksam</w:t>
      </w:r>
      <w:r w:rsidR="009526D1">
        <w:softHyphen/>
      </w:r>
      <w:r w:rsidRPr="000434FA">
        <w:t>heten eller en del av verksamheten genomförs eller kommer att genom</w:t>
      </w:r>
      <w:r w:rsidR="009526D1">
        <w:t>-</w:t>
      </w:r>
      <w:r w:rsidRPr="000434FA">
        <w:t xml:space="preserve">föras transaktioner, enstaka eller sådana som kan antas ha samband, som </w:t>
      </w:r>
      <w:r w:rsidRPr="000434FA">
        <w:lastRenderedPageBreak/>
        <w:t>innebär att utbetalt eller mottaget belopp i kontanter uppgår till motsvarande 5</w:t>
      </w:r>
      <w:r>
        <w:t> </w:t>
      </w:r>
      <w:r w:rsidRPr="000434FA">
        <w:t>000</w:t>
      </w:r>
      <w:r>
        <w:t> </w:t>
      </w:r>
      <w:r w:rsidRPr="000434FA">
        <w:t>euro eller mer,</w:t>
      </w:r>
    </w:p>
    <w:p w14:paraId="34B45C19" w14:textId="77777777" w:rsidR="00250EA9" w:rsidRDefault="00250EA9" w:rsidP="00250EA9">
      <w:pPr>
        <w:pStyle w:val="Brdtextmedindrag"/>
      </w:pPr>
      <w:r w:rsidRPr="000434FA">
        <w:t>16.</w:t>
      </w:r>
      <w:r>
        <w:t> </w:t>
      </w:r>
      <w:r w:rsidRPr="000434FA">
        <w:t>verksamhet enligt pantbankslagen (1995:1000),</w:t>
      </w:r>
    </w:p>
    <w:p w14:paraId="063DEEF9" w14:textId="77777777" w:rsidR="00250EA9" w:rsidRDefault="00250EA9" w:rsidP="00250EA9">
      <w:pPr>
        <w:pStyle w:val="Brdtextmedindrag"/>
      </w:pPr>
      <w:r w:rsidRPr="000434FA">
        <w:t>17.</w:t>
      </w:r>
      <w:r>
        <w:t> </w:t>
      </w:r>
      <w:r w:rsidRPr="000434FA">
        <w:t>verksamhet som auktoriserad eller godkänd revisor eller registrerat revisionsbolag,</w:t>
      </w:r>
    </w:p>
    <w:p w14:paraId="1105694D" w14:textId="77777777" w:rsidR="00250EA9" w:rsidRDefault="00250EA9" w:rsidP="00250EA9">
      <w:pPr>
        <w:pStyle w:val="Brdtextmedindrag"/>
      </w:pPr>
      <w:r w:rsidRPr="000434FA">
        <w:t>18.</w:t>
      </w:r>
      <w:r>
        <w:t> </w:t>
      </w:r>
      <w:r w:rsidRPr="000434FA">
        <w:t>yrkesmässig verksamhet som avser bokföringstjänster eller revisionstjänster som inte omfattas av 17,</w:t>
      </w:r>
    </w:p>
    <w:p w14:paraId="17A57436" w14:textId="77777777" w:rsidR="00250EA9" w:rsidRDefault="00250EA9" w:rsidP="00250EA9">
      <w:pPr>
        <w:pStyle w:val="Brdtextmedindrag"/>
      </w:pPr>
      <w:r w:rsidRPr="000434FA">
        <w:t>19.</w:t>
      </w:r>
      <w:r>
        <w:t> </w:t>
      </w:r>
      <w:r w:rsidRPr="000434FA">
        <w:t>yrkesmässig rådgivning avseende skatter och avgifter (skatterådgivare),</w:t>
      </w:r>
    </w:p>
    <w:p w14:paraId="4167E8CD" w14:textId="77777777" w:rsidR="00250EA9" w:rsidRDefault="00250EA9" w:rsidP="00250EA9">
      <w:pPr>
        <w:pStyle w:val="Brdtextmedindrag"/>
      </w:pPr>
      <w:r w:rsidRPr="000434FA">
        <w:t>20.</w:t>
      </w:r>
      <w:r>
        <w:t> </w:t>
      </w:r>
      <w:r w:rsidRPr="00F230C5">
        <w:t>verksamhet som advokat eller advokatbolag, till den del verksamheten avser tjänster so</w:t>
      </w:r>
      <w:r>
        <w:t>m anges i 4 </w:t>
      </w:r>
      <w:r w:rsidRPr="00F230C5">
        <w:t>§ första stycket</w:t>
      </w:r>
      <w:r w:rsidRPr="000434FA">
        <w:t>,</w:t>
      </w:r>
    </w:p>
    <w:p w14:paraId="4A5AC841" w14:textId="25F4E52C" w:rsidR="00250EA9" w:rsidRDefault="00250EA9" w:rsidP="008F41D9">
      <w:pPr>
        <w:pStyle w:val="Brdtextmedindrag"/>
      </w:pPr>
      <w:r w:rsidRPr="000434FA">
        <w:t>21.</w:t>
      </w:r>
      <w:r>
        <w:t> </w:t>
      </w:r>
      <w:r w:rsidRPr="000434FA">
        <w:t>yrkesmässig verksamhet som annan oberoende jurist än som avses i 20, till den del verksamheten avser tjänster som anges i 4</w:t>
      </w:r>
      <w:r>
        <w:t> </w:t>
      </w:r>
      <w:r w:rsidRPr="000434FA">
        <w:t>§ första stycket, eller</w:t>
      </w:r>
    </w:p>
    <w:p w14:paraId="17C13FE8" w14:textId="2193F4BB" w:rsidR="00250EA9" w:rsidRDefault="00250EA9" w:rsidP="008F41D9">
      <w:pPr>
        <w:pStyle w:val="Brdtextmedindrag"/>
      </w:pPr>
      <w:r w:rsidRPr="000434FA">
        <w:t>22.</w:t>
      </w:r>
      <w:r>
        <w:t> </w:t>
      </w:r>
      <w:r w:rsidRPr="000434FA">
        <w:t>yrkesmässig verksamhet till den del verksamheten avser tjänster som anges i 4</w:t>
      </w:r>
      <w:r>
        <w:t> </w:t>
      </w:r>
      <w:r w:rsidRPr="000434FA">
        <w:t>§ andra stycket och verksamhetsutövaren inte är en sådan person som avses i 17–21</w:t>
      </w:r>
      <w:r w:rsidR="00826D76">
        <w:t>.</w:t>
      </w:r>
    </w:p>
    <w:p w14:paraId="6BBD5609" w14:textId="77777777" w:rsidR="00250EA9" w:rsidRDefault="00250EA9" w:rsidP="00250EA9">
      <w:pPr>
        <w:pStyle w:val="Brdtextmedindrag"/>
      </w:pPr>
      <w:r w:rsidRPr="000434FA">
        <w:t>Vissa speltjänster får undantas från tillämpning av lagen eller bestämmelser i den enligt föreskrifter som meddelas med stöd av 8</w:t>
      </w:r>
      <w:r>
        <w:t> </w:t>
      </w:r>
      <w:r w:rsidRPr="000434FA">
        <w:t>kap. 1</w:t>
      </w:r>
      <w:r>
        <w:t> </w:t>
      </w:r>
      <w:r w:rsidRPr="000434FA">
        <w:t>§</w:t>
      </w:r>
      <w:r>
        <w:t> </w:t>
      </w:r>
      <w:r w:rsidRPr="000434FA">
        <w:t>1.</w:t>
      </w:r>
    </w:p>
    <w:p w14:paraId="599A7E4B" w14:textId="77777777" w:rsidR="00250EA9" w:rsidRPr="00811E52" w:rsidRDefault="00250EA9" w:rsidP="00250EA9">
      <w:pPr>
        <w:pStyle w:val="Slutstreck"/>
      </w:pPr>
      <w:r w:rsidRPr="00811E52">
        <w:t>                      </w:t>
      </w:r>
    </w:p>
    <w:p w14:paraId="16EBFA29" w14:textId="77777777" w:rsidR="00250EA9" w:rsidRPr="00830602" w:rsidRDefault="00250EA9" w:rsidP="0008096A">
      <w:pPr>
        <w:pStyle w:val="Brdtextmedindrag"/>
      </w:pPr>
      <w:r>
        <w:t>Denna lag träder i kraft den 15 </w:t>
      </w:r>
      <w:r w:rsidRPr="00697424">
        <w:t>december 2019.</w:t>
      </w:r>
    </w:p>
    <w:p w14:paraId="3377A499" w14:textId="521383FB" w:rsidR="00C10EBA" w:rsidRDefault="00C10EBA" w:rsidP="00A21FD2">
      <w:pPr>
        <w:pStyle w:val="Brdtextmedindrag"/>
      </w:pPr>
    </w:p>
    <w:p w14:paraId="51BB17EA" w14:textId="755F43FC" w:rsidR="00250EA9" w:rsidRDefault="00250EA9" w:rsidP="00A21FD2">
      <w:pPr>
        <w:pStyle w:val="Brdtextmedindrag"/>
      </w:pPr>
    </w:p>
    <w:p w14:paraId="332A389A" w14:textId="77777777" w:rsidR="00250EA9" w:rsidRDefault="00250EA9" w:rsidP="00A21FD2">
      <w:pPr>
        <w:pStyle w:val="Brdtextmedindrag"/>
        <w:sectPr w:rsidR="00250EA9" w:rsidSect="002734C2">
          <w:headerReference w:type="first" r:id="rId46"/>
          <w:footnotePr>
            <w:numRestart w:val="eachSect"/>
          </w:footnotePr>
          <w:pgSz w:w="9356" w:h="13721" w:code="9"/>
          <w:pgMar w:top="794" w:right="2438" w:bottom="1191" w:left="1021" w:header="0" w:footer="709" w:gutter="0"/>
          <w:cols w:space="708"/>
          <w:titlePg/>
          <w:docGrid w:linePitch="360"/>
        </w:sectPr>
      </w:pPr>
    </w:p>
    <w:p w14:paraId="4F5B3F27" w14:textId="77777777" w:rsidR="00250EA9" w:rsidRDefault="00250EA9" w:rsidP="00877AFB">
      <w:pPr>
        <w:pStyle w:val="Rubrik2"/>
        <w:spacing w:before="0"/>
      </w:pPr>
      <w:bookmarkStart w:id="387" w:name="_Toc11153010"/>
      <w:bookmarkStart w:id="388" w:name="_Toc11160931"/>
      <w:bookmarkStart w:id="389" w:name="_Toc11166867"/>
      <w:bookmarkStart w:id="390" w:name="_Toc11167403"/>
      <w:bookmarkStart w:id="391" w:name="_Toc11168840"/>
      <w:bookmarkStart w:id="392" w:name="_Toc11845793"/>
      <w:bookmarkStart w:id="393" w:name="_Toc12611592"/>
      <w:bookmarkStart w:id="394" w:name="_Toc12624859"/>
      <w:bookmarkStart w:id="395" w:name="_Toc12627348"/>
      <w:bookmarkStart w:id="396" w:name="_Toc12630238"/>
      <w:bookmarkStart w:id="397" w:name="_Toc12632733"/>
      <w:bookmarkStart w:id="398" w:name="_Toc17902805"/>
      <w:r w:rsidRPr="00877AFB">
        <w:lastRenderedPageBreak/>
        <w:t>Förslag</w:t>
      </w:r>
      <w:r>
        <w:t xml:space="preserve"> till lag om ändring i </w:t>
      </w:r>
      <w:r w:rsidRPr="00D801D1">
        <w:t>lagen (2018:1219) om försäkringsdistribution</w:t>
      </w:r>
      <w:bookmarkEnd w:id="387"/>
      <w:bookmarkEnd w:id="388"/>
      <w:bookmarkEnd w:id="389"/>
      <w:bookmarkEnd w:id="390"/>
      <w:bookmarkEnd w:id="391"/>
      <w:bookmarkEnd w:id="392"/>
      <w:bookmarkEnd w:id="393"/>
      <w:bookmarkEnd w:id="394"/>
      <w:bookmarkEnd w:id="395"/>
      <w:bookmarkEnd w:id="396"/>
      <w:bookmarkEnd w:id="397"/>
      <w:bookmarkEnd w:id="398"/>
    </w:p>
    <w:p w14:paraId="7A929980" w14:textId="423ADACA" w:rsidR="00250EA9" w:rsidRDefault="00250EA9" w:rsidP="0008096A">
      <w:pPr>
        <w:pStyle w:val="Brdtext"/>
      </w:pPr>
      <w:r>
        <w:t xml:space="preserve">Härigenom föreskrivs att det i </w:t>
      </w:r>
      <w:r w:rsidRPr="00D801D1">
        <w:t>lagen (2018:1219) om försäkrings</w:t>
      </w:r>
      <w:r>
        <w:softHyphen/>
      </w:r>
      <w:r w:rsidRPr="00D801D1">
        <w:t xml:space="preserve">distribution </w:t>
      </w:r>
      <w:r>
        <w:t>ska införas en ny paragraf, 1 kap. 1 a §, av följande lydelse.</w:t>
      </w:r>
    </w:p>
    <w:p w14:paraId="66E8550B" w14:textId="1E5A540F" w:rsidR="00653402" w:rsidRDefault="00653402" w:rsidP="0065340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53402" w:rsidRPr="000E6F0B" w14:paraId="1BC491C2" w14:textId="77777777" w:rsidTr="00AE41F9">
        <w:tc>
          <w:tcPr>
            <w:tcW w:w="2500" w:type="pct"/>
            <w:shd w:val="clear" w:color="auto" w:fill="auto"/>
            <w:tcMar>
              <w:left w:w="0" w:type="dxa"/>
            </w:tcMar>
          </w:tcPr>
          <w:p w14:paraId="2DAEE129" w14:textId="77777777" w:rsidR="00653402" w:rsidRPr="000E6F0B" w:rsidRDefault="00653402" w:rsidP="00E4562C">
            <w:pPr>
              <w:pStyle w:val="Brdtext"/>
              <w:rPr>
                <w:i/>
              </w:rPr>
            </w:pPr>
            <w:r w:rsidRPr="000E6F0B">
              <w:rPr>
                <w:i/>
              </w:rPr>
              <w:t>Nuvarande lydelse</w:t>
            </w:r>
          </w:p>
        </w:tc>
        <w:tc>
          <w:tcPr>
            <w:tcW w:w="2500" w:type="pct"/>
            <w:shd w:val="clear" w:color="auto" w:fill="auto"/>
            <w:tcMar>
              <w:right w:w="0" w:type="dxa"/>
            </w:tcMar>
          </w:tcPr>
          <w:p w14:paraId="2900B8F7" w14:textId="77777777" w:rsidR="00653402" w:rsidRPr="000E6F0B" w:rsidRDefault="00653402" w:rsidP="00E4562C">
            <w:pPr>
              <w:pStyle w:val="Brdtext"/>
              <w:rPr>
                <w:i/>
              </w:rPr>
            </w:pPr>
            <w:r w:rsidRPr="000E6F0B">
              <w:rPr>
                <w:i/>
              </w:rPr>
              <w:t>Föreslagen lydelse</w:t>
            </w:r>
          </w:p>
        </w:tc>
      </w:tr>
    </w:tbl>
    <w:p w14:paraId="6517B7A3" w14:textId="7983254A" w:rsidR="00250EA9" w:rsidRDefault="00250EA9" w:rsidP="0008096A">
      <w:pPr>
        <w:pStyle w:val="Brdtext"/>
        <w:spacing w:before="230"/>
        <w:jc w:val="center"/>
        <w:rPr>
          <w:b/>
        </w:rPr>
      </w:pPr>
      <w:r>
        <w:rPr>
          <w:b/>
        </w:rPr>
        <w:t>1 kap.</w:t>
      </w:r>
    </w:p>
    <w:tbl>
      <w:tblPr>
        <w:tblW w:w="5000" w:type="pct"/>
        <w:tblCellMar>
          <w:left w:w="125" w:type="dxa"/>
          <w:right w:w="125" w:type="dxa"/>
        </w:tblCellMar>
        <w:tblLook w:val="0000" w:firstRow="0" w:lastRow="0" w:firstColumn="0" w:lastColumn="0" w:noHBand="0" w:noVBand="0"/>
      </w:tblPr>
      <w:tblGrid>
        <w:gridCol w:w="2948"/>
        <w:gridCol w:w="2949"/>
      </w:tblGrid>
      <w:tr w:rsidR="00653402" w14:paraId="4ECD04BD" w14:textId="77777777" w:rsidTr="00B82B71">
        <w:tc>
          <w:tcPr>
            <w:tcW w:w="2500" w:type="pct"/>
            <w:shd w:val="clear" w:color="auto" w:fill="auto"/>
            <w:tcMar>
              <w:left w:w="0" w:type="dxa"/>
            </w:tcMar>
          </w:tcPr>
          <w:p w14:paraId="226C9EF1" w14:textId="77777777" w:rsidR="00653402" w:rsidRDefault="00653402" w:rsidP="00E4562C">
            <w:pPr>
              <w:pStyle w:val="Brdtextmedindrag"/>
            </w:pPr>
          </w:p>
        </w:tc>
        <w:tc>
          <w:tcPr>
            <w:tcW w:w="2500" w:type="pct"/>
            <w:shd w:val="clear" w:color="auto" w:fill="auto"/>
            <w:tcMar>
              <w:right w:w="0" w:type="dxa"/>
            </w:tcMar>
          </w:tcPr>
          <w:p w14:paraId="3C1A4B55" w14:textId="3ED1D015" w:rsidR="00653402" w:rsidRDefault="00653402" w:rsidP="00E4562C">
            <w:pPr>
              <w:pStyle w:val="Brdtext"/>
              <w:rPr>
                <w:i/>
              </w:rPr>
            </w:pPr>
            <w:r>
              <w:rPr>
                <w:i/>
              </w:rPr>
              <w:t xml:space="preserve">1 a </w:t>
            </w:r>
            <w:r w:rsidRPr="00574282">
              <w:rPr>
                <w:i/>
              </w:rPr>
              <w:t>§</w:t>
            </w:r>
          </w:p>
          <w:p w14:paraId="57C8D62B" w14:textId="1D49822E" w:rsidR="00653402" w:rsidRPr="00574282" w:rsidRDefault="00653402" w:rsidP="00E4562C">
            <w:pPr>
              <w:pStyle w:val="Brdtextmedindrag"/>
              <w:rPr>
                <w:i/>
              </w:rPr>
            </w:pPr>
            <w:r w:rsidRPr="00653402">
              <w:rPr>
                <w:i/>
              </w:rPr>
              <w:t xml:space="preserve">I 1 kap. 16 § lagen (2019:000) om tjänstepensionsföretag och </w:t>
            </w:r>
            <w:r>
              <w:rPr>
                <w:i/>
              </w:rPr>
              <w:t>8 </w:t>
            </w:r>
            <w:r w:rsidRPr="00653402">
              <w:rPr>
                <w:i/>
              </w:rPr>
              <w:t>kap. 6 § lagen (1998:293) om utländska försäkringsgivares och tjänstepensionsinstituts verksamhet i Sverige finns bestämmelser om att denna lag gäller för tjänste</w:t>
            </w:r>
            <w:r>
              <w:rPr>
                <w:i/>
              </w:rPr>
              <w:softHyphen/>
            </w:r>
            <w:r w:rsidRPr="00653402">
              <w:rPr>
                <w:i/>
              </w:rPr>
              <w:t>pensionsföretag och utländska tjänstepensionsinstitut.</w:t>
            </w:r>
          </w:p>
        </w:tc>
      </w:tr>
    </w:tbl>
    <w:p w14:paraId="2560CD52" w14:textId="77777777" w:rsidR="00250EA9" w:rsidRPr="00811E52" w:rsidRDefault="00250EA9" w:rsidP="0008096A">
      <w:pPr>
        <w:pStyle w:val="Slutstreck"/>
      </w:pPr>
      <w:r w:rsidRPr="00811E52">
        <w:t>                      </w:t>
      </w:r>
    </w:p>
    <w:p w14:paraId="0DB17BAA" w14:textId="77777777" w:rsidR="00250EA9" w:rsidRPr="00830602" w:rsidRDefault="00250EA9" w:rsidP="0008096A">
      <w:pPr>
        <w:pStyle w:val="Brdtextmedindrag"/>
      </w:pPr>
      <w:r w:rsidRPr="00C357E6">
        <w:t>Denna lag träder i kraft den 1</w:t>
      </w:r>
      <w:r>
        <w:t>5 </w:t>
      </w:r>
      <w:r w:rsidRPr="00C357E6">
        <w:t>december 2019.</w:t>
      </w:r>
    </w:p>
    <w:p w14:paraId="6A9ABD17" w14:textId="47199DE1" w:rsidR="00250EA9" w:rsidRDefault="00250EA9" w:rsidP="00A21FD2">
      <w:pPr>
        <w:pStyle w:val="Brdtextmedindrag"/>
      </w:pPr>
    </w:p>
    <w:p w14:paraId="4A7337A0" w14:textId="77777777" w:rsidR="00250EA9" w:rsidRDefault="00250EA9" w:rsidP="00A21FD2">
      <w:pPr>
        <w:pStyle w:val="Brdtextmedindrag"/>
        <w:sectPr w:rsidR="00250EA9" w:rsidSect="002734C2">
          <w:footnotePr>
            <w:numRestart w:val="eachSect"/>
          </w:footnotePr>
          <w:pgSz w:w="9356" w:h="13721" w:code="9"/>
          <w:pgMar w:top="794" w:right="2438" w:bottom="1191" w:left="1021" w:header="0" w:footer="709" w:gutter="0"/>
          <w:cols w:space="708"/>
          <w:titlePg/>
          <w:docGrid w:linePitch="360"/>
        </w:sectPr>
      </w:pPr>
    </w:p>
    <w:p w14:paraId="12F493CB" w14:textId="77777777" w:rsidR="00F22A69" w:rsidRDefault="00F22A69">
      <w:pPr>
        <w:spacing w:line="2" w:lineRule="auto"/>
        <w:rPr>
          <w:rFonts w:ascii="Times New Roman" w:eastAsiaTheme="minorHAnsi" w:hAnsi="Times New Roman" w:cstheme="minorBidi"/>
          <w:kern w:val="28"/>
          <w:sz w:val="30"/>
          <w:szCs w:val="22"/>
        </w:rPr>
      </w:pPr>
      <w:bookmarkStart w:id="399" w:name="_Toc8059731"/>
      <w:bookmarkStart w:id="400" w:name="_Toc8061441"/>
      <w:bookmarkStart w:id="401" w:name="_Toc8061973"/>
      <w:bookmarkStart w:id="402" w:name="_Toc8064441"/>
      <w:bookmarkStart w:id="403" w:name="_Toc8391118"/>
      <w:bookmarkStart w:id="404" w:name="_Toc8391384"/>
      <w:bookmarkStart w:id="405" w:name="_Toc8644589"/>
      <w:bookmarkStart w:id="406" w:name="_Toc8645121"/>
      <w:bookmarkStart w:id="407" w:name="_Toc8817602"/>
      <w:bookmarkStart w:id="408" w:name="_Toc8818174"/>
      <w:bookmarkStart w:id="409" w:name="_Toc8825543"/>
      <w:bookmarkStart w:id="410" w:name="_Toc8831640"/>
      <w:bookmarkStart w:id="411" w:name="_Toc8832549"/>
      <w:bookmarkStart w:id="412" w:name="_Toc11153011"/>
      <w:bookmarkStart w:id="413" w:name="_Toc11160932"/>
      <w:bookmarkStart w:id="414" w:name="_Toc11166868"/>
      <w:bookmarkStart w:id="415" w:name="_Toc11167404"/>
      <w:bookmarkStart w:id="416" w:name="_Toc11168841"/>
      <w:bookmarkStart w:id="417" w:name="_Toc11845794"/>
      <w:bookmarkStart w:id="418" w:name="_Toc12611593"/>
      <w:bookmarkStart w:id="419" w:name="_Toc12624860"/>
      <w:bookmarkStart w:id="420" w:name="_Toc12627349"/>
      <w:bookmarkStart w:id="421" w:name="_Toc12630239"/>
      <w:bookmarkStart w:id="422" w:name="_Toc12632734"/>
      <w:bookmarkStart w:id="423" w:name="_Toc17902806"/>
      <w:r>
        <w:br w:type="page"/>
      </w:r>
    </w:p>
    <w:p w14:paraId="5D3552B1" w14:textId="4862D790" w:rsidR="0069651C" w:rsidRPr="00AC5208" w:rsidRDefault="0069651C" w:rsidP="00877AFB">
      <w:pPr>
        <w:pStyle w:val="Rubrik1"/>
        <w:spacing w:before="0"/>
      </w:pPr>
      <w:r w:rsidRPr="004D15A4">
        <w:lastRenderedPageBreak/>
        <w:t>Ärendet</w:t>
      </w:r>
      <w:r w:rsidRPr="00AC5208">
        <w:t xml:space="preserve"> och dess </w:t>
      </w:r>
      <w:r w:rsidRPr="00A918A9">
        <w:t>beredning</w:t>
      </w:r>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p>
    <w:p w14:paraId="61B2359A" w14:textId="77777777" w:rsidR="0069651C" w:rsidRDefault="0069651C" w:rsidP="0069651C">
      <w:pPr>
        <w:pStyle w:val="Rubrik5utannumrering"/>
        <w:spacing w:before="0"/>
      </w:pPr>
      <w:r>
        <w:t>Genomförande av andra tjänstepensionsdirektivet</w:t>
      </w:r>
    </w:p>
    <w:p w14:paraId="0CBF44F7" w14:textId="77777777" w:rsidR="0069651C" w:rsidRDefault="0069651C" w:rsidP="0069651C">
      <w:pPr>
        <w:pStyle w:val="Brdtext"/>
      </w:pPr>
      <w:r>
        <w:t>Regeringen beslutade den 21 mars 2013 att ge en särskild utredare</w:t>
      </w:r>
      <w:r w:rsidDel="002F1B61">
        <w:t xml:space="preserve"> </w:t>
      </w:r>
      <w:r>
        <w:t>i uppdrag att lämna förslag till ny rörelsereglering för tjänste</w:t>
      </w:r>
      <w:r>
        <w:softHyphen/>
        <w:t>pensions</w:t>
      </w:r>
      <w:r>
        <w:softHyphen/>
        <w:t>institut. Utredningen antog namnet Tjänstepensionsföretags</w:t>
      </w:r>
      <w:r>
        <w:softHyphen/>
        <w:t>utredningen. Tjänstepensionsföretagsutredningen lämnade i augusti 2014 slutbe</w:t>
      </w:r>
      <w:r>
        <w:softHyphen/>
        <w:t xml:space="preserve">tänkandet En ny reglering för tjänstepensionsföretag (SOU 2014:57). Betänkandet har remissbehandlats. </w:t>
      </w:r>
    </w:p>
    <w:p w14:paraId="20C5806A" w14:textId="77777777" w:rsidR="0069651C" w:rsidRDefault="0069651C" w:rsidP="0069651C">
      <w:pPr>
        <w:pStyle w:val="Brdtextmedindrag"/>
      </w:pPr>
      <w:r>
        <w:t xml:space="preserve">Den 14 december 2016 antog Europaparlamentet och rådet direktiv (EU) 2016/2341 om verksamhet i och tillsyn över tjänstepensionsinstitut (andra tjänstepensionsdirektivet). Direktivet finns i </w:t>
      </w:r>
      <w:r w:rsidRPr="00467409">
        <w:rPr>
          <w:i/>
        </w:rPr>
        <w:t>bilaga 1</w:t>
      </w:r>
      <w:r>
        <w:t xml:space="preserve">. Direktivet skulle vara genomfört i medlemsstaterna senast den 13 januari 2019. </w:t>
      </w:r>
    </w:p>
    <w:p w14:paraId="53DC1D53" w14:textId="6E96EDC7" w:rsidR="0069651C" w:rsidRDefault="0069651C" w:rsidP="0069651C">
      <w:pPr>
        <w:pStyle w:val="Brdtextmedindrag"/>
      </w:pPr>
      <w:r>
        <w:t>Regeringen gav den 16 mars 2017 Finansinspektionen i uppdrag att analysera och lämna förslag på hur en lämplig kapitalkravsreglering för tjänstepensionsföretag bör utformas. Finansinspektionen redovisade upp</w:t>
      </w:r>
      <w:r>
        <w:softHyphen/>
        <w:t xml:space="preserve">draget den 1 september 2017 i rapporten </w:t>
      </w:r>
      <w:r w:rsidRPr="00492235">
        <w:t>Förslag till kapitalkravs</w:t>
      </w:r>
      <w:r>
        <w:softHyphen/>
      </w:r>
      <w:r w:rsidRPr="00492235">
        <w:t xml:space="preserve">reglering för </w:t>
      </w:r>
      <w:r>
        <w:t>tjänstepensionsföretag</w:t>
      </w:r>
      <w:r>
        <w:rPr>
          <w:i/>
        </w:rPr>
        <w:t xml:space="preserve"> </w:t>
      </w:r>
      <w:r>
        <w:t xml:space="preserve">(dnr 17-4640). </w:t>
      </w:r>
    </w:p>
    <w:p w14:paraId="3E5DE98C" w14:textId="75DFB1E7" w:rsidR="0069651C" w:rsidRDefault="0069651C" w:rsidP="0069651C">
      <w:pPr>
        <w:pStyle w:val="Brdtextmedindrag"/>
      </w:pPr>
      <w:r>
        <w:t>Finansdepartementet har därefter tagit fram promemorian En ny reglering för tjänstepensionsföretag med förslag till hur andra tjänste</w:t>
      </w:r>
      <w:r>
        <w:softHyphen/>
        <w:t>pensionsdirektivet ska genomföras i svensk rätt. I promemorian lämnas förslag till reglering för en ny typ av institut, tjänstepensionsföretag, som enligt en ny lag ska få driva försäkringsrörelse på tjänstepensionsområdet. Förslagen bygger delvis på de förslag som tidigare lagts fram av Tjänstepensionsföretagsutredningen. Promemorians huvudsakliga inne</w:t>
      </w:r>
      <w:r>
        <w:softHyphen/>
        <w:t xml:space="preserve">håll och lagförslag finns i </w:t>
      </w:r>
      <w:r>
        <w:rPr>
          <w:i/>
        </w:rPr>
        <w:t xml:space="preserve">bilagorna 2 </w:t>
      </w:r>
      <w:r w:rsidRPr="00EF1E77">
        <w:t>och</w:t>
      </w:r>
      <w:r>
        <w:rPr>
          <w:i/>
        </w:rPr>
        <w:t xml:space="preserve"> 3</w:t>
      </w:r>
      <w:r>
        <w:t xml:space="preserve">. Promemorian har remitterats och en förteckning över remissinstanserna finns i </w:t>
      </w:r>
      <w:r w:rsidRPr="00467409">
        <w:rPr>
          <w:i/>
        </w:rPr>
        <w:t xml:space="preserve">bilaga </w:t>
      </w:r>
      <w:r>
        <w:rPr>
          <w:i/>
        </w:rPr>
        <w:t>4</w:t>
      </w:r>
      <w:r>
        <w:t>. Remissvaren finns tillgängliga i Finansdepartementet (Fi2018/02661/FPM).</w:t>
      </w:r>
    </w:p>
    <w:p w14:paraId="33D56505" w14:textId="77777777" w:rsidR="0069651C" w:rsidRDefault="0069651C" w:rsidP="0069651C">
      <w:pPr>
        <w:pStyle w:val="Brdtextmedindrag"/>
      </w:pPr>
      <w:r>
        <w:t>I denna proposition behandlas förslagen i det nämnda slutbetänkandet En ny reglering för tjänstepensionsföretag och den nämnda promemorian med samma namn.</w:t>
      </w:r>
    </w:p>
    <w:p w14:paraId="1C913D65" w14:textId="77777777" w:rsidR="0069651C" w:rsidRDefault="0069651C" w:rsidP="0069651C">
      <w:pPr>
        <w:pStyle w:val="Brdtextmedindrag"/>
      </w:pPr>
      <w:r>
        <w:t xml:space="preserve">I </w:t>
      </w:r>
      <w:r>
        <w:rPr>
          <w:i/>
        </w:rPr>
        <w:t>bilaga 8</w:t>
      </w:r>
      <w:r>
        <w:t xml:space="preserve"> finns en uppställning som visar vilka bestämmelser i svensk rätt som genomför andra tjänstepensionsdirektivet med avseende på tjänstepensionsföretag.</w:t>
      </w:r>
    </w:p>
    <w:p w14:paraId="0AED1799" w14:textId="4479C74B" w:rsidR="0069651C" w:rsidRDefault="0069651C" w:rsidP="0069651C">
      <w:pPr>
        <w:pStyle w:val="Brdtextmedindrag"/>
      </w:pPr>
      <w:r>
        <w:t xml:space="preserve">I propositionen Nya regler för pensionsstiftelser med anledning av andra tjänstepensionsdirektivet </w:t>
      </w:r>
      <w:r w:rsidR="00E076FA">
        <w:t xml:space="preserve">(prop. 2018/19:159) </w:t>
      </w:r>
      <w:r>
        <w:t>lämnas förslag till vissa nya och ändrade regler som krävs för att genomföra andra tjänste</w:t>
      </w:r>
      <w:r>
        <w:softHyphen/>
        <w:t>pensions</w:t>
      </w:r>
      <w:r w:rsidR="00794BA5">
        <w:softHyphen/>
      </w:r>
      <w:r>
        <w:t xml:space="preserve">direktivet med avseende på pensionsstiftelser. </w:t>
      </w:r>
    </w:p>
    <w:p w14:paraId="44AEFC22" w14:textId="5C4B8FA6" w:rsidR="0069651C" w:rsidRDefault="0069651C" w:rsidP="00F22A69">
      <w:pPr>
        <w:pStyle w:val="Brdtextmedindrag"/>
      </w:pPr>
      <w:r>
        <w:t>Förslag till ändringar i skattelagstiftningen med anledning av genom</w:t>
      </w:r>
      <w:r>
        <w:softHyphen/>
        <w:t xml:space="preserve">förandet av direktivet bereds </w:t>
      </w:r>
      <w:r w:rsidR="00BA3DE6">
        <w:t>separat</w:t>
      </w:r>
      <w:r>
        <w:t>, se lagrådsremissen Skatte</w:t>
      </w:r>
      <w:r>
        <w:softHyphen/>
        <w:t>regler för tjänstepensionsföretag (Fi2019/02435/S1).</w:t>
      </w:r>
    </w:p>
    <w:p w14:paraId="080B7CFF" w14:textId="77777777" w:rsidR="0069651C" w:rsidRDefault="0069651C" w:rsidP="0069651C">
      <w:pPr>
        <w:pStyle w:val="Rubrik5utannumrering"/>
      </w:pPr>
      <w:r>
        <w:t>Genomförande av ändringar i direktivet om aktieägares rättigheter</w:t>
      </w:r>
    </w:p>
    <w:p w14:paraId="3BC6F18B" w14:textId="77777777" w:rsidR="0069651C" w:rsidRPr="00467409" w:rsidRDefault="0069651C" w:rsidP="00CF0CE8">
      <w:pPr>
        <w:pStyle w:val="Brdtext"/>
        <w:tabs>
          <w:tab w:val="clear" w:pos="2268"/>
        </w:tabs>
      </w:pPr>
      <w:r w:rsidRPr="00C86BEC">
        <w:t>Den 17 </w:t>
      </w:r>
      <w:r w:rsidRPr="00467409">
        <w:t>maj 2017 antog Europaparlamentet och rådet direktiv (EU) 2017/828 om ändring av direktiv 2007/36/EG vad gäller uppmuntrande av aktieägares långsiktiga engagemang</w:t>
      </w:r>
      <w:r w:rsidRPr="00C86BEC">
        <w:t xml:space="preserve"> (</w:t>
      </w:r>
      <w:r w:rsidRPr="00467409">
        <w:t>ändringsdirektivet</w:t>
      </w:r>
      <w:r w:rsidRPr="00C86BEC">
        <w:t>)</w:t>
      </w:r>
      <w:r w:rsidRPr="00467409">
        <w:t xml:space="preserve">. Direktivet finns i </w:t>
      </w:r>
      <w:r w:rsidRPr="00467409">
        <w:rPr>
          <w:i/>
        </w:rPr>
        <w:t xml:space="preserve">bilaga </w:t>
      </w:r>
      <w:r>
        <w:rPr>
          <w:i/>
        </w:rPr>
        <w:t>5</w:t>
      </w:r>
      <w:r w:rsidRPr="00467409">
        <w:t xml:space="preserve">. </w:t>
      </w:r>
      <w:r w:rsidRPr="00A54D62">
        <w:t>Europaparlamentets och rådet</w:t>
      </w:r>
      <w:r>
        <w:t xml:space="preserve">s direktiv 2007/36/EG av den </w:t>
      </w:r>
      <w:r>
        <w:lastRenderedPageBreak/>
        <w:t>11 </w:t>
      </w:r>
      <w:r w:rsidRPr="00A54D62">
        <w:t>juli 2007 om utnyttjande av vissa av aktieägares rättigheter i börs</w:t>
      </w:r>
      <w:r>
        <w:softHyphen/>
      </w:r>
      <w:r w:rsidRPr="00A54D62">
        <w:t>noterade företag</w:t>
      </w:r>
      <w:r w:rsidRPr="00467409">
        <w:t xml:space="preserve"> </w:t>
      </w:r>
      <w:r>
        <w:t xml:space="preserve">(direktivet om aktieägares rättigheter) </w:t>
      </w:r>
      <w:r w:rsidRPr="00467409">
        <w:t>är genomfört i svensk rätt (prop. 2009/10:247, bet. 2010/11:CU7, rskr. 2010/11:40).</w:t>
      </w:r>
    </w:p>
    <w:p w14:paraId="5A2D3018" w14:textId="59D2B60F" w:rsidR="0069651C" w:rsidRPr="00467409" w:rsidRDefault="0069651C" w:rsidP="0069651C">
      <w:pPr>
        <w:pStyle w:val="Brdtextmedindrag"/>
      </w:pPr>
      <w:r w:rsidRPr="00467409">
        <w:t>I departementspromemorian Direktivet om ett ökat aktieägarenga</w:t>
      </w:r>
      <w:r w:rsidRPr="00467409">
        <w:softHyphen/>
        <w:t>gemang (Ds</w:t>
      </w:r>
      <w:r>
        <w:t> </w:t>
      </w:r>
      <w:r w:rsidRPr="00467409">
        <w:t>2018:15) lämnas förslag till författningsändringar med anledning av ändringsdirektivet. Tjänstepensionskassor behandlas i promemorian men omfattas inte av promemorians författningsförslag</w:t>
      </w:r>
      <w:r w:rsidRPr="00C86BEC">
        <w:t>. I</w:t>
      </w:r>
      <w:r w:rsidR="002343EF">
        <w:t> </w:t>
      </w:r>
      <w:r w:rsidRPr="00C86BEC">
        <w:t>promemorian beaktas även Tjänstepensionsföretagsutredningens slutbe</w:t>
      </w:r>
      <w:r>
        <w:softHyphen/>
      </w:r>
      <w:r w:rsidRPr="00C86BEC">
        <w:t>tänkande.</w:t>
      </w:r>
      <w:r>
        <w:t xml:space="preserve"> </w:t>
      </w:r>
      <w:r w:rsidRPr="00467409">
        <w:t>Promemorian har remissbehandlats. Remissvaren finns till</w:t>
      </w:r>
      <w:r>
        <w:softHyphen/>
      </w:r>
      <w:r w:rsidRPr="00467409">
        <w:t xml:space="preserve">gängliga i </w:t>
      </w:r>
      <w:r>
        <w:t>Justitiedepartementet</w:t>
      </w:r>
      <w:r w:rsidRPr="00467409">
        <w:t xml:space="preserve"> (Ju2018/03135/L1).</w:t>
      </w:r>
    </w:p>
    <w:p w14:paraId="129AF751" w14:textId="77777777" w:rsidR="0069651C" w:rsidRDefault="0069651C" w:rsidP="00F22A69">
      <w:pPr>
        <w:pStyle w:val="Brdtextmedindrag"/>
      </w:pPr>
      <w:r w:rsidRPr="00467409">
        <w:t xml:space="preserve">I denna </w:t>
      </w:r>
      <w:r>
        <w:t>proposition</w:t>
      </w:r>
      <w:r w:rsidRPr="00467409">
        <w:t xml:space="preserve"> lämnas förslag till författningsändringar för att genomföra ändringsdirektivet med avseende på tjänstepensionsföretag</w:t>
      </w:r>
      <w:r>
        <w:t xml:space="preserve"> (se avsnitten 8.2.11 och 16.2)</w:t>
      </w:r>
      <w:r w:rsidRPr="00C86BEC">
        <w:t>.</w:t>
      </w:r>
      <w:r>
        <w:t xml:space="preserve"> Ändringsdirektivet är genomfört med avseende på pensionsstiftelser (prop. 2018/19:56, bet. 2018/19:CU16, rskr. 2018/19:213).</w:t>
      </w:r>
    </w:p>
    <w:p w14:paraId="5E0E95CC" w14:textId="77777777" w:rsidR="0069651C" w:rsidRDefault="0069651C" w:rsidP="00F22A69">
      <w:pPr>
        <w:pStyle w:val="Rubrik5utannumrering"/>
      </w:pPr>
      <w:r>
        <w:t>Lagrådet</w:t>
      </w:r>
    </w:p>
    <w:p w14:paraId="709595DD" w14:textId="438AE7B0" w:rsidR="0069651C" w:rsidRDefault="0069651C" w:rsidP="00F22A69">
      <w:pPr>
        <w:pStyle w:val="Brdtext"/>
      </w:pPr>
      <w:r>
        <w:t xml:space="preserve">Regeringen beslutade den 16 maj 2019 att inhämta Lagrådets yttrande över de förslag som finns i </w:t>
      </w:r>
      <w:r>
        <w:rPr>
          <w:i/>
        </w:rPr>
        <w:t>bilaga 6</w:t>
      </w:r>
      <w:r>
        <w:t xml:space="preserve">. Lagrådets yttrande finns i </w:t>
      </w:r>
      <w:r>
        <w:rPr>
          <w:i/>
        </w:rPr>
        <w:t>bilaga 7</w:t>
      </w:r>
      <w:r>
        <w:t xml:space="preserve">. Lagrådet har synpunkter på utformningen av lagtexten. Lagrådets </w:t>
      </w:r>
      <w:r w:rsidRPr="00512B71">
        <w:t>syn</w:t>
      </w:r>
      <w:r>
        <w:softHyphen/>
      </w:r>
      <w:r w:rsidRPr="00512B71">
        <w:t>punkter</w:t>
      </w:r>
      <w:r>
        <w:t xml:space="preserve"> behandlas i avsnitten </w:t>
      </w:r>
      <w:r w:rsidRPr="00157A82">
        <w:t>9.10</w:t>
      </w:r>
      <w:r w:rsidRPr="00157A82" w:rsidDel="00767E92">
        <w:t xml:space="preserve">, </w:t>
      </w:r>
      <w:r w:rsidRPr="00157A82">
        <w:t>11.7, 12.2, 14.1.2–14.1.4, 15.5, 15.6</w:t>
      </w:r>
      <w:r w:rsidR="009A62E4">
        <w:t xml:space="preserve"> och</w:t>
      </w:r>
      <w:r w:rsidRPr="00157A82">
        <w:t xml:space="preserve"> 16.1</w:t>
      </w:r>
      <w:r>
        <w:t xml:space="preserve"> och i författningskommentaren</w:t>
      </w:r>
      <w:r w:rsidRPr="00CD0BD9">
        <w:t>.</w:t>
      </w:r>
      <w:r>
        <w:t xml:space="preserve"> </w:t>
      </w:r>
      <w:r w:rsidR="00443F0A">
        <w:t>I förhållande till lagrådsremissen föreslås</w:t>
      </w:r>
      <w:r>
        <w:t xml:space="preserve"> att det ska införas en upplysningsbestämmelse i lagen (2018:1219) om försäk</w:t>
      </w:r>
      <w:r w:rsidR="00D9437F">
        <w:softHyphen/>
      </w:r>
      <w:r>
        <w:t>rings</w:t>
      </w:r>
      <w:r>
        <w:softHyphen/>
        <w:t xml:space="preserve">distribution. </w:t>
      </w:r>
      <w:r w:rsidR="00443F0A">
        <w:t>Ändringen</w:t>
      </w:r>
      <w:r>
        <w:t xml:space="preserve"> är både författningstekniskt och i övrigt av sådan beskaffenhet att Lagrådets hörande skulle sakna betydelse.</w:t>
      </w:r>
      <w:r w:rsidR="00443F0A">
        <w:t xml:space="preserve"> Det föreslås också vissa språkliga och redaktionella ändringar och tid</w:t>
      </w:r>
      <w:r w:rsidR="001516F4">
        <w:softHyphen/>
      </w:r>
      <w:r w:rsidR="00443F0A">
        <w:t>punkten för ikraftträdandet skjuts fram till den 15 december 2019.</w:t>
      </w:r>
      <w:r w:rsidR="00443F0A" w:rsidRPr="00443F0A">
        <w:t xml:space="preserve"> </w:t>
      </w:r>
      <w:r w:rsidR="00443F0A">
        <w:t>Vidare görs en ändring av rättelsekaraktär som inne</w:t>
      </w:r>
      <w:r w:rsidR="00443F0A">
        <w:softHyphen/>
        <w:t>bär att en hänvisning till en bestämmelse om ändrade förhållanden vid gräns</w:t>
      </w:r>
      <w:r w:rsidR="00443F0A">
        <w:softHyphen/>
        <w:t>överskridande verksam</w:t>
      </w:r>
      <w:r w:rsidR="001516F4">
        <w:softHyphen/>
      </w:r>
      <w:r w:rsidR="00443F0A">
        <w:t>het stryks i 17 kap. 3 § i den föreslagna nya lagen om tjänstepensions</w:t>
      </w:r>
      <w:r w:rsidR="001516F4">
        <w:softHyphen/>
      </w:r>
      <w:r w:rsidR="00443F0A">
        <w:t>företag.</w:t>
      </w:r>
    </w:p>
    <w:p w14:paraId="7A2D1283" w14:textId="77777777" w:rsidR="00C072C6" w:rsidRPr="00D40A86" w:rsidRDefault="00C072C6" w:rsidP="00877AFB">
      <w:pPr>
        <w:pStyle w:val="Rubrik1"/>
      </w:pPr>
      <w:bookmarkStart w:id="424" w:name="_Toc518395869"/>
      <w:bookmarkStart w:id="425" w:name="_Toc518396586"/>
      <w:bookmarkStart w:id="426" w:name="_Toc518400897"/>
      <w:bookmarkStart w:id="427" w:name="_Toc518401614"/>
      <w:bookmarkStart w:id="428" w:name="_Toc518401853"/>
      <w:bookmarkStart w:id="429" w:name="_Toc518463007"/>
      <w:bookmarkStart w:id="430" w:name="_Toc518462703"/>
      <w:bookmarkStart w:id="431" w:name="_Toc518463659"/>
      <w:bookmarkStart w:id="432" w:name="_Toc518463556"/>
      <w:bookmarkStart w:id="433" w:name="_Toc518464273"/>
      <w:bookmarkStart w:id="434" w:name="_Toc518472712"/>
      <w:bookmarkStart w:id="435" w:name="_Toc8059732"/>
      <w:bookmarkStart w:id="436" w:name="_Toc8061442"/>
      <w:bookmarkStart w:id="437" w:name="_Toc8061974"/>
      <w:bookmarkStart w:id="438" w:name="_Toc8064442"/>
      <w:bookmarkStart w:id="439" w:name="_Toc8391119"/>
      <w:bookmarkStart w:id="440" w:name="_Toc8391385"/>
      <w:bookmarkStart w:id="441" w:name="_Toc8644590"/>
      <w:bookmarkStart w:id="442" w:name="_Toc8645122"/>
      <w:bookmarkStart w:id="443" w:name="_Toc8817603"/>
      <w:bookmarkStart w:id="444" w:name="_Toc8818175"/>
      <w:bookmarkStart w:id="445" w:name="_Toc8825544"/>
      <w:bookmarkStart w:id="446" w:name="_Toc8831641"/>
      <w:bookmarkStart w:id="447" w:name="_Toc8832550"/>
      <w:bookmarkStart w:id="448" w:name="_Toc11153012"/>
      <w:bookmarkStart w:id="449" w:name="_Toc11160933"/>
      <w:bookmarkStart w:id="450" w:name="_Toc11166869"/>
      <w:bookmarkStart w:id="451" w:name="_Toc11167405"/>
      <w:bookmarkStart w:id="452" w:name="_Toc11168842"/>
      <w:bookmarkStart w:id="453" w:name="_Toc11845795"/>
      <w:bookmarkStart w:id="454" w:name="_Toc12611594"/>
      <w:bookmarkStart w:id="455" w:name="_Toc12624861"/>
      <w:bookmarkStart w:id="456" w:name="_Toc12627350"/>
      <w:bookmarkStart w:id="457" w:name="_Toc12630240"/>
      <w:bookmarkStart w:id="458" w:name="_Toc12632735"/>
      <w:bookmarkStart w:id="459" w:name="_Toc17902807"/>
      <w:r w:rsidRPr="00D40A86">
        <w:t>Tjänstepension – en bakgrund</w:t>
      </w:r>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r w:rsidRPr="00D40A86">
        <w:t xml:space="preserve"> </w:t>
      </w:r>
    </w:p>
    <w:p w14:paraId="2E2C21FA" w14:textId="77777777" w:rsidR="00C072C6" w:rsidRPr="00D40A86" w:rsidRDefault="00C072C6" w:rsidP="00877AFB">
      <w:pPr>
        <w:pStyle w:val="Rubrik2"/>
        <w:spacing w:before="0"/>
      </w:pPr>
      <w:bookmarkStart w:id="460" w:name="_Toc518395870"/>
      <w:bookmarkStart w:id="461" w:name="_Toc518396587"/>
      <w:bookmarkStart w:id="462" w:name="_Toc518400898"/>
      <w:bookmarkStart w:id="463" w:name="_Toc518401615"/>
      <w:bookmarkStart w:id="464" w:name="_Toc518401854"/>
      <w:bookmarkStart w:id="465" w:name="_Toc518463008"/>
      <w:bookmarkStart w:id="466" w:name="_Toc518462704"/>
      <w:bookmarkStart w:id="467" w:name="_Toc518463660"/>
      <w:bookmarkStart w:id="468" w:name="_Toc518463557"/>
      <w:bookmarkStart w:id="469" w:name="_Toc518464274"/>
      <w:bookmarkStart w:id="470" w:name="_Toc518472713"/>
      <w:bookmarkStart w:id="471" w:name="_Toc8059733"/>
      <w:bookmarkStart w:id="472" w:name="_Toc8061443"/>
      <w:bookmarkStart w:id="473" w:name="_Toc8061975"/>
      <w:bookmarkStart w:id="474" w:name="_Toc8064443"/>
      <w:bookmarkStart w:id="475" w:name="_Toc8391120"/>
      <w:bookmarkStart w:id="476" w:name="_Toc8391386"/>
      <w:bookmarkStart w:id="477" w:name="_Toc8644591"/>
      <w:bookmarkStart w:id="478" w:name="_Toc8645123"/>
      <w:bookmarkStart w:id="479" w:name="_Toc8817604"/>
      <w:bookmarkStart w:id="480" w:name="_Toc8818176"/>
      <w:bookmarkStart w:id="481" w:name="_Toc8825545"/>
      <w:bookmarkStart w:id="482" w:name="_Toc8831642"/>
      <w:bookmarkStart w:id="483" w:name="_Toc8832551"/>
      <w:bookmarkStart w:id="484" w:name="_Toc11153013"/>
      <w:bookmarkStart w:id="485" w:name="_Toc11160934"/>
      <w:bookmarkStart w:id="486" w:name="_Toc11166870"/>
      <w:bookmarkStart w:id="487" w:name="_Toc11167406"/>
      <w:bookmarkStart w:id="488" w:name="_Toc11168843"/>
      <w:bookmarkStart w:id="489" w:name="_Toc11845796"/>
      <w:bookmarkStart w:id="490" w:name="_Toc12611595"/>
      <w:bookmarkStart w:id="491" w:name="_Toc12624862"/>
      <w:bookmarkStart w:id="492" w:name="_Toc12627351"/>
      <w:bookmarkStart w:id="493" w:name="_Toc12630241"/>
      <w:bookmarkStart w:id="494" w:name="_Toc12632736"/>
      <w:bookmarkStart w:id="495" w:name="_Toc17902808"/>
      <w:r w:rsidRPr="00877AFB">
        <w:t>Inledning</w:t>
      </w:r>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p>
    <w:p w14:paraId="6E204D5B" w14:textId="77777777" w:rsidR="00C072C6" w:rsidRPr="00D40A86" w:rsidRDefault="00C072C6" w:rsidP="00C072C6">
      <w:pPr>
        <w:pStyle w:val="Brdtext"/>
      </w:pPr>
      <w:r w:rsidRPr="00D40A86">
        <w:t>Pensions</w:t>
      </w:r>
      <w:r w:rsidRPr="00D40A86">
        <w:softHyphen/>
        <w:t>systemet brukar delas in i tre pelare</w:t>
      </w:r>
      <w:r>
        <w:t>. D</w:t>
      </w:r>
      <w:r w:rsidRPr="00D40A86">
        <w:t>etta gäller såväl i Sverige som internationellt. Den första pelaren består av den allmänna statliga, lagstadgade pensionen, dvs. den pension som erhålls via social</w:t>
      </w:r>
      <w:r>
        <w:softHyphen/>
      </w:r>
      <w:r w:rsidRPr="00D40A86">
        <w:t>försäkringssystemet. Den andra pelaren består av den del av pensionen som är kopplad till en anställning, där arbetsgivaren har utfäst att betala pension. Denna andra pelare brukar benämnas tjänste</w:t>
      </w:r>
      <w:r w:rsidRPr="00D40A86">
        <w:softHyphen/>
        <w:t>pension (avtals</w:t>
      </w:r>
      <w:r>
        <w:softHyphen/>
      </w:r>
      <w:r w:rsidRPr="00D40A86">
        <w:t xml:space="preserve">pension). Den tredje pelaren utgörs av frivilligt pensionssparande på individnivå som den enskilde själv sköter och ansvarar för. </w:t>
      </w:r>
    </w:p>
    <w:p w14:paraId="68449E95" w14:textId="77777777" w:rsidR="00C072C6" w:rsidRPr="00D40A86" w:rsidRDefault="00C072C6" w:rsidP="00C072C6">
      <w:pPr>
        <w:pStyle w:val="Brdtextmedindrag"/>
        <w:rPr>
          <w:spacing w:val="-2"/>
        </w:rPr>
      </w:pPr>
      <w:r w:rsidRPr="00D40A86">
        <w:rPr>
          <w:spacing w:val="-4"/>
        </w:rPr>
        <w:t>Tjänstepensionerna utgör alltså ett komplement till den allmänna pensionen och grundar sig på en utfästelse från</w:t>
      </w:r>
      <w:r w:rsidRPr="00D40A86">
        <w:t xml:space="preserve"> arbetsgivaren till</w:t>
      </w:r>
      <w:r w:rsidRPr="00D40A86">
        <w:rPr>
          <w:spacing w:val="-4"/>
        </w:rPr>
        <w:t xml:space="preserve"> arbetstagaren att utge olika förmåner kopplat till pensioneringen. Tjänstepensionen kan i Sverige ha sin grund i ett kollektivavtal, i ett individuellt avtal mellan en arbetsgivare</w:t>
      </w:r>
      <w:r w:rsidRPr="00D40A86">
        <w:t xml:space="preserve"> och </w:t>
      </w:r>
      <w:r w:rsidRPr="00D40A86">
        <w:lastRenderedPageBreak/>
        <w:t xml:space="preserve">en </w:t>
      </w:r>
      <w:r w:rsidRPr="00D40A86">
        <w:rPr>
          <w:spacing w:val="-2"/>
        </w:rPr>
        <w:t xml:space="preserve">enskild arbetstagare eller i en ensidig utfästelse av en arbetsgivare. Det finns inte något krav på att en arbetsgivare ska tillhandahålla tjänstepension till sina anställda enligt svensk lagstiftning. Det har helt överlåtits åt arbetsmarknadens parter och åt enskilda arbetsgivare och arbetstagare att komma överens om huruvida tjänstepension ska tillhandahållas och hur den ska utformas. </w:t>
      </w:r>
    </w:p>
    <w:p w14:paraId="2B84A427" w14:textId="039F46BA" w:rsidR="00C072C6" w:rsidRDefault="00C072C6" w:rsidP="00C072C6">
      <w:pPr>
        <w:pStyle w:val="Brdtextmedindrag"/>
      </w:pPr>
      <w:bookmarkStart w:id="496" w:name="_Hlk518389040"/>
      <w:r w:rsidRPr="00D40A86">
        <w:rPr>
          <w:spacing w:val="-2"/>
        </w:rPr>
        <w:t>I Sverige omfattas omkring 90 procent av arbetstagarna av kollek</w:t>
      </w:r>
      <w:r w:rsidRPr="00D40A86">
        <w:rPr>
          <w:spacing w:val="-2"/>
        </w:rPr>
        <w:softHyphen/>
        <w:t>tiv</w:t>
      </w:r>
      <w:r w:rsidRPr="00D40A86">
        <w:rPr>
          <w:spacing w:val="-2"/>
        </w:rPr>
        <w:softHyphen/>
        <w:t>avtal</w:t>
      </w:r>
      <w:r w:rsidRPr="00D40A86">
        <w:t xml:space="preserve"> om tjänstepension, vilket i en internationell jämförelse är en stor andel. Till detta kommer de arbetstagare som har individuell tjänstepension. Det innebär att det finns ett mycket betydande kapital, ca 3 </w:t>
      </w:r>
      <w:r>
        <w:t>0</w:t>
      </w:r>
      <w:r w:rsidRPr="00D40A86">
        <w:t>00 miljarder kronor</w:t>
      </w:r>
      <w:bookmarkEnd w:id="496"/>
      <w:r w:rsidRPr="00D40A86">
        <w:t xml:space="preserve">, på den svenska tjänstepensionsmarknaden i dag. Tjänstepensionen har en stor betydelse för pensionärers ekonomiska situation. </w:t>
      </w:r>
    </w:p>
    <w:p w14:paraId="1A9A46D5" w14:textId="77777777" w:rsidR="00C072C6" w:rsidRPr="00D40A86" w:rsidRDefault="00C072C6" w:rsidP="00877AFB">
      <w:pPr>
        <w:pStyle w:val="Rubrik2"/>
      </w:pPr>
      <w:bookmarkStart w:id="497" w:name="_Toc518395871"/>
      <w:bookmarkStart w:id="498" w:name="_Toc518396588"/>
      <w:bookmarkStart w:id="499" w:name="_Toc518400899"/>
      <w:bookmarkStart w:id="500" w:name="_Toc518401616"/>
      <w:bookmarkStart w:id="501" w:name="_Toc518401855"/>
      <w:bookmarkStart w:id="502" w:name="_Toc518463009"/>
      <w:bookmarkStart w:id="503" w:name="_Toc518462705"/>
      <w:bookmarkStart w:id="504" w:name="_Toc518463661"/>
      <w:bookmarkStart w:id="505" w:name="_Toc518463558"/>
      <w:bookmarkStart w:id="506" w:name="_Toc518464275"/>
      <w:bookmarkStart w:id="507" w:name="_Toc518472714"/>
      <w:bookmarkStart w:id="508" w:name="_Toc8059734"/>
      <w:bookmarkStart w:id="509" w:name="_Toc8061444"/>
      <w:bookmarkStart w:id="510" w:name="_Toc8061976"/>
      <w:bookmarkStart w:id="511" w:name="_Toc8064444"/>
      <w:bookmarkStart w:id="512" w:name="_Toc8391121"/>
      <w:bookmarkStart w:id="513" w:name="_Toc8391387"/>
      <w:bookmarkStart w:id="514" w:name="_Toc8644592"/>
      <w:bookmarkStart w:id="515" w:name="_Toc8645124"/>
      <w:bookmarkStart w:id="516" w:name="_Toc8817605"/>
      <w:bookmarkStart w:id="517" w:name="_Toc8818177"/>
      <w:bookmarkStart w:id="518" w:name="_Toc8825546"/>
      <w:bookmarkStart w:id="519" w:name="_Toc8831643"/>
      <w:bookmarkStart w:id="520" w:name="_Toc8832552"/>
      <w:bookmarkStart w:id="521" w:name="_Toc11153014"/>
      <w:bookmarkStart w:id="522" w:name="_Toc11160935"/>
      <w:bookmarkStart w:id="523" w:name="_Toc11166871"/>
      <w:bookmarkStart w:id="524" w:name="_Toc11167407"/>
      <w:bookmarkStart w:id="525" w:name="_Toc11168844"/>
      <w:bookmarkStart w:id="526" w:name="_Toc11845797"/>
      <w:bookmarkStart w:id="527" w:name="_Toc12611596"/>
      <w:bookmarkStart w:id="528" w:name="_Toc12624863"/>
      <w:bookmarkStart w:id="529" w:name="_Toc12627352"/>
      <w:bookmarkStart w:id="530" w:name="_Toc12630242"/>
      <w:bookmarkStart w:id="531" w:name="_Toc12632737"/>
      <w:bookmarkStart w:id="532" w:name="_Toc17902809"/>
      <w:r w:rsidRPr="00877AFB">
        <w:t>Tjänstepensionsplanen</w:t>
      </w:r>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p>
    <w:p w14:paraId="2B9C2AFA" w14:textId="4E8E48D2" w:rsidR="00C072C6" w:rsidRPr="00D40A86" w:rsidRDefault="00C072C6" w:rsidP="00C072C6">
      <w:pPr>
        <w:pStyle w:val="Brdtext"/>
      </w:pPr>
      <w:r w:rsidRPr="00D40A86">
        <w:t xml:space="preserve">Som nämns </w:t>
      </w:r>
      <w:r w:rsidR="00AB06CE">
        <w:t xml:space="preserve">ovan </w:t>
      </w:r>
      <w:r w:rsidRPr="00D40A86">
        <w:t>kan tjänstepensionen ha sin grund i ett kollektivavtal, i ett individuellt avtal mellan en arbets</w:t>
      </w:r>
      <w:r w:rsidRPr="00D40A86">
        <w:softHyphen/>
        <w:t xml:space="preserve">givare och en enskild arbetstagare eller </w:t>
      </w:r>
      <w:r w:rsidRPr="00D40A86">
        <w:rPr>
          <w:spacing w:val="-2"/>
        </w:rPr>
        <w:t>i en arbetsgivares ensidiga utfästelse</w:t>
      </w:r>
      <w:r w:rsidRPr="00D40A86">
        <w:t>. Det som i hög grad skiljer Sverige från större delen av övriga Europa när det gäller tjänste</w:t>
      </w:r>
      <w:r w:rsidRPr="00D40A86">
        <w:softHyphen/>
        <w:t>pensioner är att det råder avtalsfrihet på området. Däremot gäller arbets</w:t>
      </w:r>
      <w:r>
        <w:softHyphen/>
      </w:r>
      <w:r w:rsidRPr="00D40A86">
        <w:t>rättslig lagstiftning som reglerar hur arbetsgivare och arbetstagare binds av utfästelser om förmåner i anställningen. Den svenska tjänste</w:t>
      </w:r>
      <w:r>
        <w:softHyphen/>
      </w:r>
      <w:r w:rsidRPr="00D40A86">
        <w:t>pensions</w:t>
      </w:r>
      <w:r>
        <w:softHyphen/>
      </w:r>
      <w:r w:rsidRPr="00D40A86">
        <w:t xml:space="preserve">marknaden karaktäriseras dock – som nämns </w:t>
      </w:r>
      <w:r w:rsidR="00AB06CE">
        <w:t xml:space="preserve">ovan </w:t>
      </w:r>
      <w:r w:rsidRPr="00D40A86">
        <w:t>– av att det stora flertalet anställda har sina pensionsförmåner reglerade genom kollektiv</w:t>
      </w:r>
      <w:r>
        <w:softHyphen/>
      </w:r>
      <w:r w:rsidRPr="00D40A86">
        <w:t>avtal, vilka är till alla delar bindande för de parter som omfattas av avtalet.</w:t>
      </w:r>
    </w:p>
    <w:p w14:paraId="21298B3E" w14:textId="77777777" w:rsidR="00C072C6" w:rsidRDefault="00C072C6" w:rsidP="00C072C6">
      <w:pPr>
        <w:pStyle w:val="Brdtextmedindrag"/>
      </w:pPr>
      <w:r w:rsidRPr="00D40A86">
        <w:t>De pensionsförmåner som har sin grund i ett kollektivavtal har till</w:t>
      </w:r>
      <w:r>
        <w:softHyphen/>
      </w:r>
      <w:r w:rsidRPr="00D40A86">
        <w:t>kommit efter förhandlingar mellan arbetsmarknadens parter och ingår som en del i en samlad uppgörelse om anställnings</w:t>
      </w:r>
      <w:r w:rsidRPr="00D40A86">
        <w:softHyphen/>
        <w:t>villkor. Villkoren för tjänste</w:t>
      </w:r>
      <w:r>
        <w:softHyphen/>
      </w:r>
      <w:r w:rsidRPr="00D40A86">
        <w:t>pensionerna bestäms av parterna i kollektivavtalet. Överens</w:t>
      </w:r>
      <w:r w:rsidRPr="00D40A86">
        <w:softHyphen/>
        <w:t xml:space="preserve">kommelsen angående tjänstepensionerna innehåller normalt sett regler om förmåner, ersättningsnivåer och former för hur pensionsutfästelsen ska tryggas. </w:t>
      </w:r>
    </w:p>
    <w:p w14:paraId="51CF9BDE" w14:textId="77777777" w:rsidR="00C072C6" w:rsidRPr="00D40A86" w:rsidRDefault="00C072C6" w:rsidP="00C072C6">
      <w:pPr>
        <w:pStyle w:val="Brdtextmedindrag"/>
      </w:pPr>
      <w:r>
        <w:t>I lagen (2018:131) om villkor för intjänande och bevarande av tjänste</w:t>
      </w:r>
      <w:r>
        <w:softHyphen/>
        <w:t>pension finns bestämmelser om rättigheter för arbetstagare och deras efter</w:t>
      </w:r>
      <w:r>
        <w:softHyphen/>
        <w:t>levande gentemot arbetsgivare vid avtal om tjänstepension. Genom lagen genomförs Europaparlamentets och rådets direktiv 2014/50/EU om minimikrav för ökad rörlighet mellan medlemsstaterna för arbetstagare genom förbättrade villkor för intjänande och bevarande av kompletterande pensionsrättigheter. I lagen definieras avtal om tjänstepension som ett avtal om ålderspension och vilande efterlevandepension som ingås mellan å ena sidan arbetsgivare eller arbetsgivarorganisation och å andra sidan arbetstagare eller arbetstagarorganisation.</w:t>
      </w:r>
    </w:p>
    <w:p w14:paraId="249B8564" w14:textId="77777777" w:rsidR="00C072C6" w:rsidRPr="00D40A86" w:rsidRDefault="00C072C6" w:rsidP="00C072C6">
      <w:pPr>
        <w:pStyle w:val="Brdtextmedindrag"/>
        <w:rPr>
          <w:spacing w:val="-2"/>
        </w:rPr>
      </w:pPr>
      <w:r w:rsidRPr="00D40A86">
        <w:rPr>
          <w:spacing w:val="-2"/>
        </w:rPr>
        <w:t>Det avtal om tjänste</w:t>
      </w:r>
      <w:r w:rsidRPr="00D40A86">
        <w:rPr>
          <w:spacing w:val="-2"/>
        </w:rPr>
        <w:softHyphen/>
        <w:t>pension som ingås mellan arbetsmarknadens parter benämns vanligen pensionsplan. I lag finns en civilrättslig respektive en skatterättslig definition av vad som avses med det uttrycket. Den civil</w:t>
      </w:r>
      <w:r>
        <w:rPr>
          <w:spacing w:val="-2"/>
        </w:rPr>
        <w:softHyphen/>
      </w:r>
      <w:r w:rsidRPr="00D40A86">
        <w:rPr>
          <w:spacing w:val="-2"/>
        </w:rPr>
        <w:t>rättsliga</w:t>
      </w:r>
      <w:r w:rsidRPr="00D40A86">
        <w:t xml:space="preserve"> definitionen – som är mest relevant i detta sammanhang – finns i 4 § lagen (1967:531) om tryggande av pensionsutfästelse m.m. (trygg</w:t>
      </w:r>
      <w:r>
        <w:softHyphen/>
      </w:r>
      <w:r w:rsidRPr="00D40A86">
        <w:t>andelagen). Med allmän pensionsplan avses enligt detta lagrum sådana allmänna grunder för pensionering av arbetstagare eller arbets</w:t>
      </w:r>
      <w:r>
        <w:softHyphen/>
      </w:r>
      <w:r w:rsidRPr="00D40A86">
        <w:t xml:space="preserve">tagares </w:t>
      </w:r>
      <w:r w:rsidRPr="00D40A86">
        <w:lastRenderedPageBreak/>
        <w:t>efter</w:t>
      </w:r>
      <w:r w:rsidRPr="00D40A86">
        <w:softHyphen/>
        <w:t>levande som innehåller regler om tryggande av arbetsgivarens ut</w:t>
      </w:r>
      <w:r>
        <w:softHyphen/>
      </w:r>
      <w:r w:rsidRPr="00D40A86">
        <w:t>fästelse genom kreditförsäkring, avsättning till pensionsstiftelse i enlighet med tryggandelagen eller annan likvärdig anordning och som på arbets</w:t>
      </w:r>
      <w:r>
        <w:softHyphen/>
      </w:r>
      <w:r w:rsidRPr="00D40A86">
        <w:t xml:space="preserve">tagarsidan är godkända av organisation vilken enligt </w:t>
      </w:r>
      <w:r w:rsidRPr="00D40A86">
        <w:rPr>
          <w:spacing w:val="-2"/>
        </w:rPr>
        <w:t>lagen (1976:580) om medbestämmande i arbetslivet är att anse såsom central arbetstagar</w:t>
      </w:r>
      <w:r>
        <w:rPr>
          <w:spacing w:val="-2"/>
        </w:rPr>
        <w:softHyphen/>
      </w:r>
      <w:r w:rsidRPr="00D40A86">
        <w:rPr>
          <w:spacing w:val="-2"/>
        </w:rPr>
        <w:t xml:space="preserve">organisation. </w:t>
      </w:r>
    </w:p>
    <w:p w14:paraId="7D591CD3" w14:textId="77777777" w:rsidR="00C072C6" w:rsidRPr="00D40A86" w:rsidRDefault="00C072C6" w:rsidP="00C072C6">
      <w:pPr>
        <w:pStyle w:val="Brdtextmedindrag"/>
        <w:rPr>
          <w:spacing w:val="-4"/>
        </w:rPr>
      </w:pPr>
      <w:r w:rsidRPr="00D40A86">
        <w:rPr>
          <w:spacing w:val="-2"/>
        </w:rPr>
        <w:t>De anställda omfattas av olika pensionsplaner beroende på vilken sektor – exempelvis statlig eller privat – som personerna är anställda inom. Kollek</w:t>
      </w:r>
      <w:r>
        <w:rPr>
          <w:spacing w:val="-2"/>
        </w:rPr>
        <w:softHyphen/>
      </w:r>
      <w:r w:rsidRPr="00D40A86">
        <w:rPr>
          <w:spacing w:val="-2"/>
        </w:rPr>
        <w:t xml:space="preserve">tivavtalsparterna inom de olika </w:t>
      </w:r>
      <w:r w:rsidRPr="00D40A86">
        <w:rPr>
          <w:spacing w:val="-4"/>
        </w:rPr>
        <w:t>arbetsmarknads</w:t>
      </w:r>
      <w:r w:rsidRPr="00D40A86">
        <w:rPr>
          <w:spacing w:val="-4"/>
        </w:rPr>
        <w:softHyphen/>
        <w:t xml:space="preserve">sektorerna har förhandlat fram separata pensionsplaner för respektive avtalsområde. Villkor och förmåner skiljer sig därför åt mellan de olika pensionsplanerna. </w:t>
      </w:r>
    </w:p>
    <w:p w14:paraId="5EB3C023" w14:textId="77777777" w:rsidR="00C072C6" w:rsidRPr="00D40A86" w:rsidRDefault="00C072C6" w:rsidP="00C072C6">
      <w:pPr>
        <w:pStyle w:val="Brdtextmedindrag"/>
      </w:pPr>
      <w:r w:rsidRPr="00D40A86">
        <w:t xml:space="preserve">Det finns fyra stora </w:t>
      </w:r>
      <w:r w:rsidRPr="005633FE">
        <w:t>pensionsplaner</w:t>
      </w:r>
      <w:r w:rsidRPr="00D40A86">
        <w:t xml:space="preserve">: ITP-planen för tjänstemän i privat sektor, SAF-LO-planen för arbetare i privat sektor, KAP-KL/AKAP-KL för anställda i kommuner och landsting samt PA16 för anställda i statlig sektor. </w:t>
      </w:r>
    </w:p>
    <w:p w14:paraId="30DEF7BA" w14:textId="438C8F55" w:rsidR="00C072C6" w:rsidRPr="00D40A86" w:rsidRDefault="00C072C6" w:rsidP="00C072C6">
      <w:pPr>
        <w:pStyle w:val="Brdtextmedindrag"/>
      </w:pPr>
      <w:r w:rsidRPr="00D40A86">
        <w:t xml:space="preserve">Gemensamt för de nämnda </w:t>
      </w:r>
      <w:r w:rsidRPr="005633FE">
        <w:t>pensionsplanerna</w:t>
      </w:r>
      <w:r w:rsidRPr="00D40A86">
        <w:t xml:space="preserve"> är att de alla i vari</w:t>
      </w:r>
      <w:r>
        <w:softHyphen/>
      </w:r>
      <w:r w:rsidRPr="00D40A86">
        <w:t>erande utsträckning ger arbetstagaren möjlighet att utifrån upphandlade alternativ välja dels sparform (traditionell försäkring eller fondförsäkring), dels vilket institut som ska ta emot arbetsgivarens betalningar av tjänste</w:t>
      </w:r>
      <w:r>
        <w:softHyphen/>
      </w:r>
      <w:r w:rsidRPr="00D40A86">
        <w:t>pension. För dem som inte gör något aktivt val placeras premierna i en upphandlad traditionell försäkring. En utförligare redogörelse för de olika pensionsplanerna finns i Tjänstepensionsföretagsutredningens betänkande En ny reglering för tjänstepensionsföretag (</w:t>
      </w:r>
      <w:r>
        <w:t>SOU 2014:57</w:t>
      </w:r>
      <w:r w:rsidRPr="00D40A86">
        <w:t xml:space="preserve"> s</w:t>
      </w:r>
      <w:r>
        <w:t>.</w:t>
      </w:r>
      <w:r w:rsidRPr="00D40A86">
        <w:t xml:space="preserve"> 240 f</w:t>
      </w:r>
      <w:r>
        <w:t>.</w:t>
      </w:r>
      <w:r w:rsidRPr="00D40A86">
        <w:t xml:space="preserve">). </w:t>
      </w:r>
    </w:p>
    <w:p w14:paraId="74D25B75" w14:textId="77777777" w:rsidR="00C072C6" w:rsidRPr="00D40A86" w:rsidRDefault="00C072C6" w:rsidP="00C072C6">
      <w:pPr>
        <w:pStyle w:val="Brdtextmedindrag"/>
      </w:pPr>
      <w:r w:rsidRPr="00D40A86">
        <w:rPr>
          <w:spacing w:val="-2"/>
        </w:rPr>
        <w:t>Utöver dessa fyra stora pensionsplaner finns det även några mindre planer, olika varianter av de stora pensionsplanerna samt pensionsavtal som är reg</w:t>
      </w:r>
      <w:r>
        <w:rPr>
          <w:spacing w:val="-2"/>
        </w:rPr>
        <w:softHyphen/>
      </w:r>
      <w:r w:rsidRPr="00D40A86">
        <w:rPr>
          <w:spacing w:val="-2"/>
        </w:rPr>
        <w:t>lerade genom s.k. hängavtal</w:t>
      </w:r>
      <w:r w:rsidRPr="00D40A86">
        <w:t xml:space="preserve"> mellan en enskild arbetsgivare och de fackliga arbets</w:t>
      </w:r>
      <w:r w:rsidRPr="00D40A86">
        <w:softHyphen/>
        <w:t>tagarrepresentanterna. Det finns också tjänstepensioner som har sin grund i ett fristående individuellt avtal mellan en arbetsgivare och en enskild arbetstagare. Även beträffande sistnämnda fall förekommer att arbetsgivare – oftast med hjälp av försäkringsförmedlare – kollektivt upp</w:t>
      </w:r>
      <w:r>
        <w:softHyphen/>
      </w:r>
      <w:r w:rsidRPr="00D40A86">
        <w:t>handlar en pensionsplan.</w:t>
      </w:r>
    </w:p>
    <w:p w14:paraId="450B7CE2" w14:textId="77777777" w:rsidR="00C072C6" w:rsidRPr="00D40A86" w:rsidRDefault="00C072C6" w:rsidP="00877AFB">
      <w:pPr>
        <w:pStyle w:val="Rubrik2"/>
      </w:pPr>
      <w:bookmarkStart w:id="533" w:name="_Toc518395872"/>
      <w:bookmarkStart w:id="534" w:name="_Toc518396589"/>
      <w:bookmarkStart w:id="535" w:name="_Toc518400900"/>
      <w:bookmarkStart w:id="536" w:name="_Toc518401617"/>
      <w:bookmarkStart w:id="537" w:name="_Toc518401856"/>
      <w:bookmarkStart w:id="538" w:name="_Toc518463010"/>
      <w:bookmarkStart w:id="539" w:name="_Toc518462706"/>
      <w:bookmarkStart w:id="540" w:name="_Toc518463662"/>
      <w:bookmarkStart w:id="541" w:name="_Toc518463559"/>
      <w:bookmarkStart w:id="542" w:name="_Toc518464276"/>
      <w:bookmarkStart w:id="543" w:name="_Toc518472715"/>
      <w:bookmarkStart w:id="544" w:name="_Toc8059735"/>
      <w:bookmarkStart w:id="545" w:name="_Toc8061445"/>
      <w:bookmarkStart w:id="546" w:name="_Toc8061977"/>
      <w:bookmarkStart w:id="547" w:name="_Toc8064445"/>
      <w:bookmarkStart w:id="548" w:name="_Toc8391122"/>
      <w:bookmarkStart w:id="549" w:name="_Toc8391388"/>
      <w:bookmarkStart w:id="550" w:name="_Toc8644593"/>
      <w:bookmarkStart w:id="551" w:name="_Toc8645125"/>
      <w:bookmarkStart w:id="552" w:name="_Toc8817606"/>
      <w:bookmarkStart w:id="553" w:name="_Toc8818178"/>
      <w:bookmarkStart w:id="554" w:name="_Toc8825547"/>
      <w:bookmarkStart w:id="555" w:name="_Toc8831644"/>
      <w:bookmarkStart w:id="556" w:name="_Toc8832553"/>
      <w:bookmarkStart w:id="557" w:name="_Toc11153015"/>
      <w:bookmarkStart w:id="558" w:name="_Toc11160936"/>
      <w:bookmarkStart w:id="559" w:name="_Toc11166872"/>
      <w:bookmarkStart w:id="560" w:name="_Toc11167408"/>
      <w:bookmarkStart w:id="561" w:name="_Toc11168845"/>
      <w:bookmarkStart w:id="562" w:name="_Toc11845798"/>
      <w:bookmarkStart w:id="563" w:name="_Toc12611597"/>
      <w:bookmarkStart w:id="564" w:name="_Toc12624864"/>
      <w:bookmarkStart w:id="565" w:name="_Toc12627353"/>
      <w:bookmarkStart w:id="566" w:name="_Toc12630243"/>
      <w:bookmarkStart w:id="567" w:name="_Toc12632738"/>
      <w:bookmarkStart w:id="568" w:name="_Toc17902810"/>
      <w:r w:rsidRPr="00D40A86">
        <w:t xml:space="preserve">Olika </w:t>
      </w:r>
      <w:r w:rsidRPr="00877AFB">
        <w:t>tjänstepensionsmodeller</w:t>
      </w:r>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p>
    <w:p w14:paraId="64C2BACC" w14:textId="77777777" w:rsidR="00C072C6" w:rsidRPr="00D40A86" w:rsidRDefault="00C072C6" w:rsidP="00C072C6">
      <w:pPr>
        <w:pStyle w:val="Brdtext"/>
      </w:pPr>
      <w:r w:rsidRPr="00D40A86">
        <w:rPr>
          <w:spacing w:val="-4"/>
        </w:rPr>
        <w:t>Tjänstepensioner – liksom pensioner i allmänhet – delas traditionellt in i två olika huvud</w:t>
      </w:r>
      <w:r w:rsidRPr="00D40A86">
        <w:rPr>
          <w:spacing w:val="-4"/>
        </w:rPr>
        <w:softHyphen/>
        <w:t>typer: förmånsbestämda och premiebestämda (avgifts</w:t>
      </w:r>
      <w:r w:rsidRPr="00D40A86">
        <w:rPr>
          <w:spacing w:val="-4"/>
        </w:rPr>
        <w:softHyphen/>
        <w:t>bestämda) pensioner. De två typerna kan</w:t>
      </w:r>
      <w:r w:rsidRPr="00D40A86">
        <w:t xml:space="preserve"> även kombineras. </w:t>
      </w:r>
    </w:p>
    <w:p w14:paraId="1D851601" w14:textId="77777777" w:rsidR="00C072C6" w:rsidRPr="00D40A86" w:rsidRDefault="00C072C6" w:rsidP="00C072C6">
      <w:pPr>
        <w:pStyle w:val="Brdtextmedindrag"/>
      </w:pPr>
      <w:r>
        <w:t xml:space="preserve">En förmånsbestämd pensionsplan innebär att </w:t>
      </w:r>
      <w:r w:rsidRPr="00D40A86">
        <w:t>arbetsgivaren utfäster en förmån av viss storlek, vanligen relaterad till lönenivå och antal tjänsteår. Detta innebär att det på förhand är bestämt vilka förmåner som den enskilda arbetstagaren ska få som pensionär. En pension som bestäms på detta sätt kallas för</w:t>
      </w:r>
      <w:r w:rsidRPr="00D40A86">
        <w:softHyphen/>
        <w:t>månsbestämd</w:t>
      </w:r>
      <w:r>
        <w:t>.</w:t>
      </w:r>
      <w:r w:rsidRPr="00D40A86">
        <w:t xml:space="preserve"> När pensionen sedan ska tryggas ska arbetsgivaren göra de inbetalningar eller avsättningar som krävs för att den utlovade utfästelsen ska kunna infrias. </w:t>
      </w:r>
    </w:p>
    <w:p w14:paraId="15A9DB70" w14:textId="77777777" w:rsidR="00C072C6" w:rsidRPr="00D40A86" w:rsidRDefault="00C072C6" w:rsidP="00C072C6">
      <w:pPr>
        <w:pStyle w:val="Brdtextmedindrag"/>
      </w:pPr>
      <w:r w:rsidRPr="00D40A86">
        <w:t>Vid förmånsbestämd pension är kostnaden för pensionen en osäker</w:t>
      </w:r>
      <w:r w:rsidRPr="00D40A86">
        <w:softHyphen/>
        <w:t xml:space="preserve">hetsfaktor för arbetsgivaren, eftersom förändrade förhållanden, särskilt de finansiella upp- och nedgångarna, gör det svårt att beräkna kostnaderna för de utställda pensionslöftena. Å andra sidan ger modellen en förutsebarhet </w:t>
      </w:r>
      <w:r w:rsidRPr="00D40A86">
        <w:lastRenderedPageBreak/>
        <w:t xml:space="preserve">för arbetstagarna, eftersom de vet hur hög deras framtida pension kommer att bli. </w:t>
      </w:r>
    </w:p>
    <w:p w14:paraId="30541E92" w14:textId="77777777" w:rsidR="00C072C6" w:rsidRPr="00D40A86" w:rsidRDefault="00C072C6" w:rsidP="00C072C6">
      <w:pPr>
        <w:pStyle w:val="Brdtextmedindrag"/>
      </w:pPr>
      <w:r w:rsidRPr="00D40A86">
        <w:rPr>
          <w:spacing w:val="-4"/>
        </w:rPr>
        <w:t>I en avgiftsbestämd tjänstepensionsmodell utfäster sig arbetsgivaren att betala en premie av</w:t>
      </w:r>
      <w:r>
        <w:rPr>
          <w:spacing w:val="-4"/>
        </w:rPr>
        <w:t xml:space="preserve"> viss storlek, ofta en viss </w:t>
      </w:r>
      <w:r w:rsidRPr="00D40A86">
        <w:rPr>
          <w:spacing w:val="-4"/>
        </w:rPr>
        <w:t>procentuell andel av den anställdes lön. Det är alltså bestämt hur mycket arbetsgivaren ska betala men inte hur mycket den enskilda arbetstagaren ska få som pensionär. Ofta får arbets</w:t>
      </w:r>
      <w:r w:rsidRPr="00D40A86">
        <w:rPr>
          <w:spacing w:val="-4"/>
        </w:rPr>
        <w:softHyphen/>
        <w:t>tagaren själv välja placeringsalternativ. En sådan pensionsmodell be</w:t>
      </w:r>
      <w:r>
        <w:rPr>
          <w:spacing w:val="-4"/>
        </w:rPr>
        <w:softHyphen/>
      </w:r>
      <w:r w:rsidRPr="00D40A86">
        <w:rPr>
          <w:spacing w:val="-4"/>
        </w:rPr>
        <w:t>nämns premiebestämd</w:t>
      </w:r>
      <w:r w:rsidRPr="00D40A86">
        <w:rPr>
          <w:i/>
        </w:rPr>
        <w:t xml:space="preserve"> </w:t>
      </w:r>
      <w:r w:rsidRPr="00D40A86">
        <w:t xml:space="preserve">eller avgiftsbestämd och förmånens storlek kommer sedan till viss del att bero på avkastningen på inbetalade medel. </w:t>
      </w:r>
    </w:p>
    <w:p w14:paraId="26259A70" w14:textId="77777777" w:rsidR="00C072C6" w:rsidRDefault="00C072C6" w:rsidP="00C072C6">
      <w:pPr>
        <w:pStyle w:val="Brdtextmedindrag"/>
      </w:pPr>
      <w:r w:rsidRPr="00D40A86">
        <w:t>I premiebestämda tjänstepensionsmodeller är således förmånens storlek en osäkerhetsfaktor för arbetstagaren. Systemet har där</w:t>
      </w:r>
      <w:r w:rsidRPr="00D40A86">
        <w:softHyphen/>
        <w:t>emot fördelar för arbetsgivaren, som har möjlighet att förutse storleken på pensions</w:t>
      </w:r>
      <w:r w:rsidRPr="00D40A86">
        <w:softHyphen/>
        <w:t>kostnaderna.</w:t>
      </w:r>
    </w:p>
    <w:p w14:paraId="0BA27489" w14:textId="77777777" w:rsidR="00C072C6" w:rsidRPr="00D40A86" w:rsidRDefault="00C072C6" w:rsidP="00877AFB">
      <w:pPr>
        <w:pStyle w:val="Rubrik2"/>
      </w:pPr>
      <w:bookmarkStart w:id="569" w:name="_Toc518395873"/>
      <w:bookmarkStart w:id="570" w:name="_Toc518396590"/>
      <w:bookmarkStart w:id="571" w:name="_Toc518400901"/>
      <w:bookmarkStart w:id="572" w:name="_Toc518401618"/>
      <w:bookmarkStart w:id="573" w:name="_Toc518401857"/>
      <w:bookmarkStart w:id="574" w:name="_Toc518463011"/>
      <w:bookmarkStart w:id="575" w:name="_Toc518462707"/>
      <w:bookmarkStart w:id="576" w:name="_Toc518463663"/>
      <w:bookmarkStart w:id="577" w:name="_Toc518463560"/>
      <w:bookmarkStart w:id="578" w:name="_Toc518464277"/>
      <w:bookmarkStart w:id="579" w:name="_Toc518472716"/>
      <w:bookmarkStart w:id="580" w:name="_Toc8059736"/>
      <w:bookmarkStart w:id="581" w:name="_Toc8061446"/>
      <w:bookmarkStart w:id="582" w:name="_Toc8061978"/>
      <w:bookmarkStart w:id="583" w:name="_Toc8064446"/>
      <w:bookmarkStart w:id="584" w:name="_Toc8391123"/>
      <w:bookmarkStart w:id="585" w:name="_Toc8391389"/>
      <w:bookmarkStart w:id="586" w:name="_Toc8644594"/>
      <w:bookmarkStart w:id="587" w:name="_Toc8645126"/>
      <w:bookmarkStart w:id="588" w:name="_Toc8817607"/>
      <w:bookmarkStart w:id="589" w:name="_Toc8818179"/>
      <w:bookmarkStart w:id="590" w:name="_Toc8825548"/>
      <w:bookmarkStart w:id="591" w:name="_Toc8831645"/>
      <w:bookmarkStart w:id="592" w:name="_Toc8832554"/>
      <w:bookmarkStart w:id="593" w:name="_Toc11153016"/>
      <w:bookmarkStart w:id="594" w:name="_Toc11160937"/>
      <w:bookmarkStart w:id="595" w:name="_Toc11166873"/>
      <w:bookmarkStart w:id="596" w:name="_Toc11167409"/>
      <w:bookmarkStart w:id="597" w:name="_Toc11168846"/>
      <w:bookmarkStart w:id="598" w:name="_Toc11845799"/>
      <w:bookmarkStart w:id="599" w:name="_Toc12611598"/>
      <w:bookmarkStart w:id="600" w:name="_Toc12624865"/>
      <w:bookmarkStart w:id="601" w:name="_Toc12627354"/>
      <w:bookmarkStart w:id="602" w:name="_Toc12630244"/>
      <w:bookmarkStart w:id="603" w:name="_Toc12632739"/>
      <w:bookmarkStart w:id="604" w:name="_Toc17902811"/>
      <w:r w:rsidRPr="00877AFB">
        <w:t>Tjänstepensionsförmånerna</w:t>
      </w:r>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p>
    <w:p w14:paraId="725D67EF" w14:textId="29C6A32C" w:rsidR="00C072C6" w:rsidRPr="00D40A86" w:rsidRDefault="00C072C6" w:rsidP="00C072C6">
      <w:pPr>
        <w:pStyle w:val="Brdtext"/>
      </w:pPr>
      <w:r w:rsidRPr="00D40A86">
        <w:t>Hur stor andel av en persons totala pension som utgörs av tjänste</w:t>
      </w:r>
      <w:r w:rsidRPr="00D40A86">
        <w:softHyphen/>
        <w:t>pension beror delvis på personens tidigare inkomster. Pensionsmyndigheten upp</w:t>
      </w:r>
      <w:r>
        <w:softHyphen/>
      </w:r>
      <w:r w:rsidRPr="00D40A86">
        <w:t>skattar att tjänste</w:t>
      </w:r>
      <w:r w:rsidRPr="00D40A86">
        <w:softHyphen/>
        <w:t xml:space="preserve">pensionen för dem som går i pension kan utgöra </w:t>
      </w:r>
      <w:r w:rsidR="005E4005">
        <w:br/>
      </w:r>
      <w:r w:rsidRPr="00D40A86">
        <w:t>15–20 procent av en individs totala pension medan motsvarande andel för yngre generationer kan komma att bli 20–30 procent.</w:t>
      </w:r>
    </w:p>
    <w:p w14:paraId="04693690" w14:textId="77777777" w:rsidR="00C072C6" w:rsidRPr="00D40A86" w:rsidRDefault="00C072C6" w:rsidP="00C072C6">
      <w:pPr>
        <w:pStyle w:val="Brdtextmedindrag"/>
      </w:pPr>
      <w:r w:rsidRPr="00D40A86">
        <w:t>Tjänstepensionsförmånerna följer av den pensionsutfästelse som arbets</w:t>
      </w:r>
      <w:r>
        <w:softHyphen/>
      </w:r>
      <w:r w:rsidRPr="00D40A86">
        <w:t xml:space="preserve">givaren har gjort. Med en pensionsutfästelse avses vanligen ett löfte från arbetsgivaren till en anställd eller tidigare anställd, eller efterlevande till sådana anställda, om ålders-, sjuk- eller efterlevandepension. På senare år har det även blivit allt vanligare att arbetstagaren kommer överens med arbetsgivaren om att löneökningar, övertidsersättning, bonus och liknande inte ska betalas ut på sedvanligt sätt utan omvandlas till pensionsförmåner (s.k. löneväxling). </w:t>
      </w:r>
    </w:p>
    <w:p w14:paraId="535ED3CE" w14:textId="77777777" w:rsidR="00C072C6" w:rsidRPr="00D40A86" w:rsidRDefault="00C072C6" w:rsidP="00C072C6">
      <w:pPr>
        <w:pStyle w:val="Brdtextmedindrag"/>
      </w:pPr>
      <w:r w:rsidRPr="00D40A86">
        <w:t>En pensionsutfästelse kan vara antingen oantastbar eller antast</w:t>
      </w:r>
      <w:r w:rsidRPr="00D40A86">
        <w:softHyphen/>
        <w:t>bar. En oantastbar utfästelse är inte förenad med några villkor, vilket innebär att den anställde har rätt till intjänad pension oavsett om han eller hon slutar sin anställning i förtid eller påbörjar en ny anställning före ordinarie pensionsålder. Den anställde tjänar således fortlöpande in en fordran på framtida pension och arbets</w:t>
      </w:r>
      <w:r w:rsidRPr="00D40A86">
        <w:softHyphen/>
        <w:t>givaren åtar sig motsvarande pensions</w:t>
      </w:r>
      <w:r>
        <w:softHyphen/>
      </w:r>
      <w:r w:rsidRPr="00D40A86">
        <w:t>åtagande. För en antastbar utfästelse gäller däremot villkor. Exempel på antastbara pensions</w:t>
      </w:r>
      <w:r w:rsidRPr="00D40A86">
        <w:softHyphen/>
        <w:t>utfästelser är löften om garantipension och visstids</w:t>
      </w:r>
      <w:r>
        <w:softHyphen/>
      </w:r>
      <w:r w:rsidRPr="00D40A86">
        <w:t>pension. De pensionerna är att jämställa med en bruttoförmån från vilken övriga inkomster ska avräknas. Majoriteten av de svenska pensions</w:t>
      </w:r>
      <w:r w:rsidRPr="00D40A86">
        <w:softHyphen/>
        <w:t xml:space="preserve">utfästelserna är oantastbara. </w:t>
      </w:r>
    </w:p>
    <w:p w14:paraId="77F06717" w14:textId="2B10D61E" w:rsidR="00C072C6" w:rsidRPr="00D40A86" w:rsidRDefault="00C072C6" w:rsidP="00C072C6">
      <w:pPr>
        <w:pStyle w:val="Brdtextmedindrag"/>
      </w:pPr>
      <w:r w:rsidRPr="00D40A86">
        <w:t>Intjänade förmåner som är oantastbara går inte förlorade om arbets</w:t>
      </w:r>
      <w:r w:rsidR="005E4005">
        <w:softHyphen/>
      </w:r>
      <w:r w:rsidRPr="00D40A86">
        <w:t xml:space="preserve">tagaren byter arbetsplats. Om arbetstagaren exempelvis byter till en annan arbetsgivare inom samma kollektivavtalsområde kvarstår </w:t>
      </w:r>
      <w:r w:rsidRPr="00D40A86">
        <w:rPr>
          <w:spacing w:val="-4"/>
        </w:rPr>
        <w:t>arbets</w:t>
      </w:r>
      <w:r w:rsidRPr="00D40A86">
        <w:rPr>
          <w:spacing w:val="-4"/>
        </w:rPr>
        <w:softHyphen/>
        <w:t>tagaren inom samma pensionsplan. Lämnar arbetstagaren avtalsområdet får arbets</w:t>
      </w:r>
      <w:r w:rsidR="005E4005">
        <w:rPr>
          <w:spacing w:val="-4"/>
        </w:rPr>
        <w:softHyphen/>
      </w:r>
      <w:r w:rsidRPr="00D40A86">
        <w:rPr>
          <w:spacing w:val="-4"/>
        </w:rPr>
        <w:t>tagaren ett fribrev (en försäkring till vilken det inte längre sker några premie</w:t>
      </w:r>
      <w:r w:rsidR="005E4005">
        <w:rPr>
          <w:spacing w:val="-4"/>
        </w:rPr>
        <w:softHyphen/>
      </w:r>
      <w:r w:rsidRPr="00D40A86">
        <w:rPr>
          <w:spacing w:val="-4"/>
        </w:rPr>
        <w:t>inbetalningar) avseende intjänad pensionsrätt. Medel som betalats in till en premiebestämd pension kvarstår för förvaltning i den tryggandeform som tidigare valts. En närmare beskrivning av hanteringen av kollektivavtalade försäkringar för arbetare och tjänste</w:t>
      </w:r>
      <w:r w:rsidRPr="00D40A86">
        <w:rPr>
          <w:spacing w:val="-4"/>
        </w:rPr>
        <w:softHyphen/>
        <w:t xml:space="preserve">män inom privat sektor finns i </w:t>
      </w:r>
      <w:r w:rsidRPr="00D40A86">
        <w:rPr>
          <w:spacing w:val="-4"/>
        </w:rPr>
        <w:lastRenderedPageBreak/>
        <w:t>Livförsäkringsutredningens betänkande</w:t>
      </w:r>
      <w:r w:rsidRPr="00D40A86">
        <w:t xml:space="preserve"> Förstärkt försäkringstagarskydd (</w:t>
      </w:r>
      <w:r>
        <w:t>SOU 2012:64</w:t>
      </w:r>
      <w:r w:rsidRPr="00D40A86">
        <w:t xml:space="preserve"> s. 854 f</w:t>
      </w:r>
      <w:r>
        <w:t>.</w:t>
      </w:r>
      <w:r w:rsidRPr="00D40A86">
        <w:t>).</w:t>
      </w:r>
    </w:p>
    <w:p w14:paraId="5CAFD4B7" w14:textId="77777777" w:rsidR="00C072C6" w:rsidRPr="00D40A86" w:rsidRDefault="00C072C6" w:rsidP="00877AFB">
      <w:pPr>
        <w:pStyle w:val="Rubrik2"/>
      </w:pPr>
      <w:bookmarkStart w:id="605" w:name="_Toc518395874"/>
      <w:bookmarkStart w:id="606" w:name="_Toc518396591"/>
      <w:bookmarkStart w:id="607" w:name="_Toc518400902"/>
      <w:bookmarkStart w:id="608" w:name="_Toc518401619"/>
      <w:bookmarkStart w:id="609" w:name="_Toc518401858"/>
      <w:bookmarkStart w:id="610" w:name="_Toc518463012"/>
      <w:bookmarkStart w:id="611" w:name="_Toc518462708"/>
      <w:bookmarkStart w:id="612" w:name="_Toc518463664"/>
      <w:bookmarkStart w:id="613" w:name="_Toc518463561"/>
      <w:bookmarkStart w:id="614" w:name="_Toc518464278"/>
      <w:bookmarkStart w:id="615" w:name="_Toc518472717"/>
      <w:bookmarkStart w:id="616" w:name="_Toc8059737"/>
      <w:bookmarkStart w:id="617" w:name="_Toc8061447"/>
      <w:bookmarkStart w:id="618" w:name="_Toc8061979"/>
      <w:bookmarkStart w:id="619" w:name="_Toc8064447"/>
      <w:bookmarkStart w:id="620" w:name="_Toc8391124"/>
      <w:bookmarkStart w:id="621" w:name="_Toc8391390"/>
      <w:bookmarkStart w:id="622" w:name="_Toc8644595"/>
      <w:bookmarkStart w:id="623" w:name="_Toc8645127"/>
      <w:bookmarkStart w:id="624" w:name="_Toc8817608"/>
      <w:bookmarkStart w:id="625" w:name="_Toc8818180"/>
      <w:bookmarkStart w:id="626" w:name="_Toc8825549"/>
      <w:bookmarkStart w:id="627" w:name="_Toc8831646"/>
      <w:bookmarkStart w:id="628" w:name="_Toc8832555"/>
      <w:bookmarkStart w:id="629" w:name="_Toc11153017"/>
      <w:bookmarkStart w:id="630" w:name="_Toc11160938"/>
      <w:bookmarkStart w:id="631" w:name="_Toc11166874"/>
      <w:bookmarkStart w:id="632" w:name="_Toc11167410"/>
      <w:bookmarkStart w:id="633" w:name="_Toc11168847"/>
      <w:bookmarkStart w:id="634" w:name="_Toc11845800"/>
      <w:bookmarkStart w:id="635" w:name="_Toc12611599"/>
      <w:bookmarkStart w:id="636" w:name="_Toc12624866"/>
      <w:bookmarkStart w:id="637" w:name="_Toc12627355"/>
      <w:bookmarkStart w:id="638" w:name="_Toc12630245"/>
      <w:bookmarkStart w:id="639" w:name="_Toc12632740"/>
      <w:bookmarkStart w:id="640" w:name="_Toc17902812"/>
      <w:r w:rsidRPr="00D40A86">
        <w:t xml:space="preserve">Tryggande av </w:t>
      </w:r>
      <w:r w:rsidRPr="00877AFB">
        <w:t>tjänstepension</w:t>
      </w:r>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p>
    <w:p w14:paraId="608057F4" w14:textId="02639111" w:rsidR="00C072C6" w:rsidRPr="00D40A86" w:rsidRDefault="00C072C6" w:rsidP="00C072C6">
      <w:pPr>
        <w:pStyle w:val="Brdtext"/>
      </w:pPr>
      <w:r w:rsidRPr="00D40A86">
        <w:t xml:space="preserve">Pensionsutfästelser är långsiktiga eftersom de i regel sträcker sig flera decennier framåt i tiden. För att arbetsgivarens löfte om framtida pensionsutbetalningar till den anställde ska få någon substans anses det därför nödvändigt att säkerställa – trygga – pensionsutfästelsen. Som nämns </w:t>
      </w:r>
      <w:r w:rsidR="005E4005">
        <w:t xml:space="preserve">ovan </w:t>
      </w:r>
      <w:r w:rsidRPr="00D40A86">
        <w:t xml:space="preserve">finns det inte några tvingande civilrättsliga regler för valet av tryggande, men de kollektivavtal som finns på området innehåller särskilda regler för hur detta ska ske. Skatterättsligt finns också särskilda krav på tryggande för att arbetsgivaren ska få göra avdrag för sina pensionskostnader (inbetalningar och avsättningar). </w:t>
      </w:r>
    </w:p>
    <w:p w14:paraId="36BB25ED" w14:textId="77777777" w:rsidR="00C072C6" w:rsidRPr="00D40A86" w:rsidRDefault="00C072C6" w:rsidP="00C072C6">
      <w:pPr>
        <w:pStyle w:val="Brdtextmedindrag"/>
      </w:pPr>
      <w:r w:rsidRPr="00D40A86">
        <w:t>Det dominerande sättet att trygga tjänstepension i Sverige är genom inbetalning av premier till ett försäkringsföretag eller till en understöds</w:t>
      </w:r>
      <w:r>
        <w:softHyphen/>
      </w:r>
      <w:r w:rsidRPr="00D40A86">
        <w:t xml:space="preserve">förening (s.k. tjänstepensionskassa). I sådana fall brukar </w:t>
      </w:r>
      <w:r w:rsidRPr="00D40A86">
        <w:rPr>
          <w:spacing w:val="-2"/>
        </w:rPr>
        <w:t>man tala om tjänstepensionsförsäkring. Pensionsutfästelsen kan också tryggas genom att arbetsgivaren skuldför pensions</w:t>
      </w:r>
      <w:r w:rsidRPr="00D40A86">
        <w:rPr>
          <w:spacing w:val="-2"/>
        </w:rPr>
        <w:softHyphen/>
        <w:t>åtagandena i sin balansräkning (s.k. konto</w:t>
      </w:r>
      <w:r>
        <w:rPr>
          <w:spacing w:val="-2"/>
        </w:rPr>
        <w:softHyphen/>
      </w:r>
      <w:r w:rsidRPr="00D40A86">
        <w:rPr>
          <w:spacing w:val="-2"/>
        </w:rPr>
        <w:t>tryggande</w:t>
      </w:r>
      <w:r>
        <w:rPr>
          <w:spacing w:val="-2"/>
        </w:rPr>
        <w:t>)</w:t>
      </w:r>
      <w:r w:rsidRPr="00D40A86">
        <w:rPr>
          <w:spacing w:val="-2"/>
        </w:rPr>
        <w:t>. Vidare kan tryggande ske genom att arbetsgivaren</w:t>
      </w:r>
      <w:r w:rsidRPr="00D40A86">
        <w:t xml:space="preserve"> gör över</w:t>
      </w:r>
      <w:r>
        <w:softHyphen/>
      </w:r>
      <w:r w:rsidRPr="00D40A86">
        <w:t>föringar till en pensionsstiftelse. De två senare fallen regleras i tryggande</w:t>
      </w:r>
      <w:r>
        <w:softHyphen/>
      </w:r>
      <w:r w:rsidRPr="00D40A86">
        <w:t xml:space="preserve">lagen. </w:t>
      </w:r>
    </w:p>
    <w:p w14:paraId="44AAB95B" w14:textId="77777777" w:rsidR="00C072C6" w:rsidRPr="00D40A86" w:rsidRDefault="00C072C6" w:rsidP="00C072C6">
      <w:pPr>
        <w:pStyle w:val="Brdtextmedindrag"/>
      </w:pPr>
      <w:r w:rsidRPr="00D40A86">
        <w:t>Tryggandet i pensionsstiftelse eller kontotryggande kombineras vanligt</w:t>
      </w:r>
      <w:r>
        <w:softHyphen/>
      </w:r>
      <w:r w:rsidRPr="00D40A86">
        <w:t>vis med att arbetsgivaren tecknar en kreditförsäkring eller ställer annan säkerhet. Olika kombinationer av tryggande</w:t>
      </w:r>
      <w:r w:rsidRPr="00D40A86">
        <w:softHyphen/>
        <w:t>former förekommer också, exempelvis inom ramen för ITP-planen (pensionsplanen för de privat</w:t>
      </w:r>
      <w:r>
        <w:softHyphen/>
      </w:r>
      <w:r w:rsidRPr="00D40A86">
        <w:t xml:space="preserve">anställda tjänstemännen). </w:t>
      </w:r>
    </w:p>
    <w:p w14:paraId="6495C41A" w14:textId="77777777" w:rsidR="00C072C6" w:rsidRPr="00D40A86" w:rsidRDefault="00C072C6" w:rsidP="00C072C6">
      <w:pPr>
        <w:pStyle w:val="Brdtextmedindrag"/>
      </w:pPr>
      <w:r w:rsidRPr="00D40A86">
        <w:rPr>
          <w:spacing w:val="-4"/>
        </w:rPr>
        <w:t>Om pensionsöverenskommelsen inte föreskriver annat, får arbetsgivaren själv välja formen för tryggandet. Arbetsgivare som inte omfattas av kollektiv</w:t>
      </w:r>
      <w:r>
        <w:rPr>
          <w:spacing w:val="-4"/>
        </w:rPr>
        <w:softHyphen/>
      </w:r>
      <w:r w:rsidRPr="00D40A86">
        <w:rPr>
          <w:spacing w:val="-4"/>
        </w:rPr>
        <w:t>avtal tecknar i allmänhet en försäkring eller skuldför</w:t>
      </w:r>
      <w:r w:rsidRPr="00D40A86">
        <w:t xml:space="preserve"> pensionsåtagandet i balansräkningen.</w:t>
      </w:r>
    </w:p>
    <w:p w14:paraId="609116CC" w14:textId="77777777" w:rsidR="00C072C6" w:rsidRPr="00D40A86" w:rsidRDefault="00C072C6" w:rsidP="005257F9">
      <w:pPr>
        <w:pStyle w:val="Rubrik3"/>
      </w:pPr>
      <w:bookmarkStart w:id="641" w:name="_Toc8059738"/>
      <w:bookmarkStart w:id="642" w:name="_Toc8061448"/>
      <w:bookmarkStart w:id="643" w:name="_Toc8061980"/>
      <w:bookmarkStart w:id="644" w:name="_Toc8064448"/>
      <w:bookmarkStart w:id="645" w:name="_Toc8391125"/>
      <w:bookmarkStart w:id="646" w:name="_Toc8391391"/>
      <w:bookmarkStart w:id="647" w:name="_Toc8644596"/>
      <w:bookmarkStart w:id="648" w:name="_Toc8645128"/>
      <w:bookmarkStart w:id="649" w:name="_Toc8817609"/>
      <w:bookmarkStart w:id="650" w:name="_Toc8818181"/>
      <w:bookmarkStart w:id="651" w:name="_Toc8825550"/>
      <w:bookmarkStart w:id="652" w:name="_Toc8831647"/>
      <w:bookmarkStart w:id="653" w:name="_Toc8832556"/>
      <w:bookmarkStart w:id="654" w:name="_Toc11153018"/>
      <w:bookmarkStart w:id="655" w:name="_Toc11160939"/>
      <w:bookmarkStart w:id="656" w:name="_Toc11166875"/>
      <w:bookmarkStart w:id="657" w:name="_Toc11167411"/>
      <w:bookmarkStart w:id="658" w:name="_Toc11168848"/>
      <w:bookmarkStart w:id="659" w:name="_Toc11845801"/>
      <w:bookmarkStart w:id="660" w:name="_Toc12611600"/>
      <w:bookmarkStart w:id="661" w:name="_Toc12624867"/>
      <w:bookmarkStart w:id="662" w:name="_Toc12627356"/>
      <w:bookmarkStart w:id="663" w:name="_Toc12630246"/>
      <w:bookmarkStart w:id="664" w:name="_Toc12632741"/>
      <w:bookmarkStart w:id="665" w:name="_Toc17902813"/>
      <w:bookmarkStart w:id="666" w:name="_Toc518395875"/>
      <w:bookmarkStart w:id="667" w:name="_Toc518396592"/>
      <w:bookmarkStart w:id="668" w:name="_Toc518400903"/>
      <w:bookmarkStart w:id="669" w:name="_Toc518401620"/>
      <w:bookmarkStart w:id="670" w:name="_Toc518401859"/>
      <w:bookmarkStart w:id="671" w:name="_Toc518463013"/>
      <w:bookmarkStart w:id="672" w:name="_Toc518462709"/>
      <w:bookmarkStart w:id="673" w:name="_Toc518463665"/>
      <w:bookmarkStart w:id="674" w:name="_Toc518463562"/>
      <w:bookmarkStart w:id="675" w:name="_Toc518464279"/>
      <w:bookmarkStart w:id="676" w:name="_Toc518472718"/>
      <w:r w:rsidRPr="00D40A86">
        <w:t>Tryggande genom försäkring</w:t>
      </w:r>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p>
    <w:p w14:paraId="39248BE4" w14:textId="7522BA8C" w:rsidR="00C072C6" w:rsidRPr="00D40A86" w:rsidRDefault="00C072C6" w:rsidP="00C072C6">
      <w:pPr>
        <w:pStyle w:val="Brdtext"/>
      </w:pPr>
      <w:r w:rsidRPr="00D40A86">
        <w:t xml:space="preserve">Den vanligaste tryggandeformen för tjänstepension är att arbetsgivaren tecknar en tjänstepensionsförsäkring för den anställde och betalar in försäkringspremierna. Tjänstepensionsförsäkringar tillhandahålls av försäkringsföretag som har tillstånd enligt försäkringsrörelselagen (2010:2043), </w:t>
      </w:r>
      <w:r w:rsidR="00BA3DE6">
        <w:t xml:space="preserve">förkortad </w:t>
      </w:r>
      <w:r w:rsidRPr="00D40A86">
        <w:t>FRL, och understödsföreningar (s.k. tjänste</w:t>
      </w:r>
      <w:r w:rsidR="00BA3DE6">
        <w:softHyphen/>
      </w:r>
      <w:r w:rsidRPr="00D40A86">
        <w:t>pensionskassor) som är registrerade enligt den upphävda lagen (1972:262) om under</w:t>
      </w:r>
      <w:r>
        <w:softHyphen/>
      </w:r>
      <w:r w:rsidRPr="00D40A86">
        <w:t xml:space="preserve">stödsföreningar, </w:t>
      </w:r>
      <w:r w:rsidR="00BA3DE6">
        <w:t xml:space="preserve">förkortad </w:t>
      </w:r>
      <w:r w:rsidRPr="00D40A86">
        <w:t>UFL. Arbetsgivaren som har ingått försäkrings</w:t>
      </w:r>
      <w:r w:rsidRPr="00D40A86">
        <w:softHyphen/>
        <w:t>avtalet är vanligtvis försäkringstagare och den anställde är vanligtvis den försäkrade, dvs. den som har rätt till tjänstepensions</w:t>
      </w:r>
      <w:r w:rsidRPr="00D40A86">
        <w:softHyphen/>
        <w:t>förmånerna, de kommande utbetalningarna ur försäkringen. Som behand</w:t>
      </w:r>
      <w:r w:rsidR="000258DD">
        <w:softHyphen/>
      </w:r>
      <w:r w:rsidRPr="00D40A86">
        <w:t xml:space="preserve">las närmare i avsnitt </w:t>
      </w:r>
      <w:r>
        <w:t>5</w:t>
      </w:r>
      <w:r w:rsidRPr="00D40A86">
        <w:t>.</w:t>
      </w:r>
      <w:r>
        <w:t>4</w:t>
      </w:r>
      <w:r w:rsidRPr="00D40A86">
        <w:t xml:space="preserve"> kan det dock ibland förekomma att den anställde är försäkringstagare. Det kan också förekomma att en tjänstepensions</w:t>
      </w:r>
      <w:r w:rsidR="000258DD">
        <w:softHyphen/>
      </w:r>
      <w:r w:rsidRPr="00D40A86">
        <w:t>försäkring som från början tecknats av en arbetsgivare som försäkrings</w:t>
      </w:r>
      <w:r w:rsidR="000258DD">
        <w:softHyphen/>
      </w:r>
      <w:r w:rsidRPr="00D40A86">
        <w:t>tagare sedermera överlåts på en anställd, som då inträder som försäkrings</w:t>
      </w:r>
      <w:r w:rsidR="000258DD">
        <w:softHyphen/>
      </w:r>
      <w:r w:rsidRPr="00D40A86">
        <w:t>tagare i arbetsgivarens ställe.</w:t>
      </w:r>
    </w:p>
    <w:p w14:paraId="4A17865D" w14:textId="77777777" w:rsidR="00C072C6" w:rsidRPr="00D40A86" w:rsidRDefault="00C072C6" w:rsidP="00C072C6">
      <w:pPr>
        <w:pStyle w:val="Rubrik5utannumrering"/>
      </w:pPr>
      <w:r w:rsidRPr="00D40A86">
        <w:lastRenderedPageBreak/>
        <w:t>Livförsäkringsföretag</w:t>
      </w:r>
    </w:p>
    <w:p w14:paraId="038A8424" w14:textId="77777777" w:rsidR="00C072C6" w:rsidRPr="00D40A86" w:rsidRDefault="00C072C6" w:rsidP="00C072C6">
      <w:pPr>
        <w:pStyle w:val="Brdtext"/>
      </w:pPr>
      <w:r w:rsidRPr="00D40A86">
        <w:t xml:space="preserve">Försäkringsföretagens verksamhet regleras i försäkringsrörelselagen, som innehåller både associationsrättsliga och näringsrättsliga </w:t>
      </w:r>
      <w:r>
        <w:t>bestämmelser</w:t>
      </w:r>
      <w:r w:rsidRPr="00D40A86">
        <w:t>. Försäk</w:t>
      </w:r>
      <w:r>
        <w:softHyphen/>
      </w:r>
      <w:r w:rsidRPr="00D40A86">
        <w:t>ringsföretagen kan vara försäkringsaktiebolag, ömsesidiga försäk</w:t>
      </w:r>
      <w:r>
        <w:softHyphen/>
      </w:r>
      <w:r w:rsidRPr="00D40A86">
        <w:t>rings</w:t>
      </w:r>
      <w:r>
        <w:softHyphen/>
      </w:r>
      <w:r w:rsidRPr="00D40A86">
        <w:t>bolag eller försäkringsföreningar. Det finns både försäkringsaktie</w:t>
      </w:r>
      <w:r>
        <w:softHyphen/>
      </w:r>
      <w:r w:rsidRPr="00D40A86">
        <w:t>bolag som delar ut vinst till ägaren och sådana som inte gör det. Det brukar sägas att den sistnämnda kategorin, de som inte delar ut vinst, drivs enligt ömse</w:t>
      </w:r>
      <w:r>
        <w:softHyphen/>
      </w:r>
      <w:r w:rsidRPr="00D40A86">
        <w:t>sidiga principer. Det främsta kännetecknet för de ömsesidiga för</w:t>
      </w:r>
      <w:r>
        <w:softHyphen/>
      </w:r>
      <w:r w:rsidRPr="00D40A86">
        <w:t>säkrings</w:t>
      </w:r>
      <w:r>
        <w:softHyphen/>
      </w:r>
      <w:r w:rsidRPr="00D40A86">
        <w:t>bolagen är att försäk</w:t>
      </w:r>
      <w:r w:rsidRPr="00D40A86">
        <w:softHyphen/>
        <w:t>rings</w:t>
      </w:r>
      <w:r w:rsidRPr="00D40A86">
        <w:softHyphen/>
        <w:t>tagarna både är kunder och ägare. I en försäk</w:t>
      </w:r>
      <w:r>
        <w:softHyphen/>
      </w:r>
      <w:r w:rsidRPr="00D40A86">
        <w:t>ringsförening är försäkringstagarna och de försäkrade medlem</w:t>
      </w:r>
      <w:r>
        <w:softHyphen/>
      </w:r>
      <w:r w:rsidRPr="00D40A86">
        <w:t xml:space="preserve">mar. Även försäkringsföreningen utmärks därför som associationsform av principen om ömsesidighet. </w:t>
      </w:r>
    </w:p>
    <w:p w14:paraId="73FC1132" w14:textId="77777777" w:rsidR="00C072C6" w:rsidRPr="00D40A86" w:rsidRDefault="00C072C6" w:rsidP="00C072C6">
      <w:pPr>
        <w:pStyle w:val="Brdtextmedindrag"/>
      </w:pPr>
      <w:r w:rsidRPr="00D40A86">
        <w:t xml:space="preserve">Med livförsäkringsföretag avses försäkringsföretag som uteslutande, eller så gott som uteslutande, driver direkt livförsäkringsrörelse eller rörelse avseende återförsäkring av livförsäkring (1 kap. 4 § FRL). </w:t>
      </w:r>
      <w:r w:rsidRPr="00D40A86">
        <w:rPr>
          <w:spacing w:val="-4"/>
        </w:rPr>
        <w:t>Det finns inte några krav på att livförsäkringsföretagen endast ska rikta sig till en sluten krets personer som försäkringstagare eller försäkrade. Däremot före</w:t>
      </w:r>
      <w:r>
        <w:rPr>
          <w:spacing w:val="-4"/>
        </w:rPr>
        <w:softHyphen/>
      </w:r>
      <w:r w:rsidRPr="00D40A86">
        <w:rPr>
          <w:spacing w:val="-4"/>
        </w:rPr>
        <w:t xml:space="preserve">kommer det i praktiken att sådana företag har inrättats av arbetsmarknadens parter för att enbart trygga tjänstepension för en viss bestämd krets personer, t.ex. Alecta som är ett </w:t>
      </w:r>
      <w:r w:rsidRPr="00F71DDA">
        <w:rPr>
          <w:spacing w:val="-4"/>
        </w:rPr>
        <w:t>ömsesidigt försäkringsbolag</w:t>
      </w:r>
      <w:r w:rsidRPr="00D40A86">
        <w:rPr>
          <w:spacing w:val="-4"/>
        </w:rPr>
        <w:t xml:space="preserve"> och som tryggar pensions</w:t>
      </w:r>
      <w:r>
        <w:rPr>
          <w:spacing w:val="-4"/>
        </w:rPr>
        <w:softHyphen/>
      </w:r>
      <w:r w:rsidRPr="00D40A86">
        <w:rPr>
          <w:spacing w:val="-4"/>
        </w:rPr>
        <w:t xml:space="preserve">utfästelser enligt ITP-planen, och AMF som är </w:t>
      </w:r>
      <w:r w:rsidRPr="00F71DDA">
        <w:rPr>
          <w:spacing w:val="-4"/>
        </w:rPr>
        <w:t>ett icke vinstutdelande försäk</w:t>
      </w:r>
      <w:r>
        <w:rPr>
          <w:spacing w:val="-4"/>
        </w:rPr>
        <w:softHyphen/>
      </w:r>
      <w:r w:rsidRPr="00F71DDA">
        <w:rPr>
          <w:spacing w:val="-4"/>
        </w:rPr>
        <w:t>ringsaktiebolag</w:t>
      </w:r>
      <w:r w:rsidRPr="00D40A86">
        <w:rPr>
          <w:spacing w:val="-4"/>
        </w:rPr>
        <w:t xml:space="preserve"> och som tryggar pensionsutfästelser enligt SAF-LO-planen</w:t>
      </w:r>
      <w:r>
        <w:rPr>
          <w:spacing w:val="-4"/>
        </w:rPr>
        <w:t>.</w:t>
      </w:r>
    </w:p>
    <w:p w14:paraId="282CAD3E" w14:textId="40C0DCD8" w:rsidR="00C072C6" w:rsidRPr="00D40A86" w:rsidRDefault="00C072C6" w:rsidP="00C072C6">
      <w:pPr>
        <w:pStyle w:val="Brdtextmedindrag"/>
      </w:pPr>
      <w:r w:rsidRPr="00D40A86">
        <w:t>Näringsrättsligt görs det åtskillnad mellan fondförsäkring och andra livförsäkringar. Med fond</w:t>
      </w:r>
      <w:r w:rsidRPr="00D40A86">
        <w:softHyphen/>
        <w:t>försäkring avses sådan livförsäkring som är knuten till fonder vilka förvaltas av fondförvaltare som har rätt att driva fondverksamhet enligt lagen (2004:46) om värdepappersfonder eller till specialfonder vilka förvaltas av den som har rätt att förvalta specialfonder enligt lagen (2013:561) om förvaltare av alternativa investeringsfonder</w:t>
      </w:r>
      <w:r w:rsidR="00E21963">
        <w:t xml:space="preserve"> (</w:t>
      </w:r>
      <w:r w:rsidRPr="00D40A86">
        <w:t>se 2 kap. 12 § FRL</w:t>
      </w:r>
      <w:r w:rsidR="00E21963">
        <w:t>)</w:t>
      </w:r>
      <w:r w:rsidRPr="00D40A86">
        <w:t>. Försäkringsföretaget placerar premier i andelar i fonder som är knutna till försäkringen och som försäkringstagaren bestämmer. För fondförsäkring står försäkringstagarna eller andra ersättnings</w:t>
      </w:r>
      <w:r>
        <w:softHyphen/>
      </w:r>
      <w:r w:rsidRPr="00D40A86">
        <w:t>be</w:t>
      </w:r>
      <w:r>
        <w:softHyphen/>
      </w:r>
      <w:r w:rsidRPr="00D40A86">
        <w:t>rättigade placeringsrisken. När det gäller tjänstepensionsförsäkringar bärs placeringsrisken av den anställde i dennes egenskap av försäkrings</w:t>
      </w:r>
      <w:r>
        <w:softHyphen/>
      </w:r>
      <w:r w:rsidRPr="00D40A86">
        <w:t xml:space="preserve">tagare eller försäkrad. Andra livförsäkringar </w:t>
      </w:r>
      <w:r>
        <w:t xml:space="preserve">är bl.a. </w:t>
      </w:r>
      <w:r w:rsidRPr="00D40A86">
        <w:t xml:space="preserve">sådana som hör till kategorin traditionell livförsäkring, </w:t>
      </w:r>
      <w:r>
        <w:t>vilket är försäkringar som</w:t>
      </w:r>
      <w:r w:rsidRPr="00D40A86">
        <w:t xml:space="preserve"> livförsäkrings</w:t>
      </w:r>
      <w:r>
        <w:softHyphen/>
      </w:r>
      <w:r w:rsidRPr="00D40A86">
        <w:t>före</w:t>
      </w:r>
      <w:r>
        <w:softHyphen/>
      </w:r>
      <w:r w:rsidRPr="00D40A86">
        <w:t>taget bär placerings</w:t>
      </w:r>
      <w:r>
        <w:softHyphen/>
      </w:r>
      <w:r w:rsidRPr="00D40A86">
        <w:t xml:space="preserve">riskerna </w:t>
      </w:r>
      <w:r>
        <w:t xml:space="preserve">för </w:t>
      </w:r>
      <w:r w:rsidRPr="00D40A86">
        <w:t>genom att garantera viss avkastning på inbetalda premier. En ytterligare typ av livförsäkring är depåförsäkring. Den liknar en fond</w:t>
      </w:r>
      <w:r>
        <w:softHyphen/>
      </w:r>
      <w:r w:rsidRPr="00D40A86">
        <w:t>försäkring på så sätt att det är försäkringstagaren eller den för</w:t>
      </w:r>
      <w:r>
        <w:softHyphen/>
      </w:r>
      <w:r w:rsidRPr="00D40A86">
        <w:t>säkrade som bär placeringsriskerna. Den skiljer sig från en fondförsäkring på så sätt att placeringar får ske även i andra finansiella instrument än fondandelar, t.ex. i aktier eller obligationer.</w:t>
      </w:r>
    </w:p>
    <w:p w14:paraId="54FEE396" w14:textId="77777777" w:rsidR="00C072C6" w:rsidRPr="00D40A86" w:rsidRDefault="00C072C6" w:rsidP="00C072C6">
      <w:pPr>
        <w:pStyle w:val="Brdtextmedindrag"/>
      </w:pPr>
      <w:r w:rsidRPr="00D40A86">
        <w:t>I försäkringsrörelselagen fanns tidigare, i lydelse</w:t>
      </w:r>
      <w:r>
        <w:t>n</w:t>
      </w:r>
      <w:r w:rsidRPr="00D40A86">
        <w:t xml:space="preserve"> före den 1</w:t>
      </w:r>
      <w:r>
        <w:t> </w:t>
      </w:r>
      <w:r w:rsidRPr="00D40A86">
        <w:t>januari 2016, särskilda bestämmelser för tjänstepensionsverksamhet. Den 1</w:t>
      </w:r>
      <w:r>
        <w:t> </w:t>
      </w:r>
      <w:r w:rsidRPr="00D40A86">
        <w:t>januari 2016 trädde dock ny lagstiftning i kraft som genomför Europaparlamentets och rådets direktiv 2009/138/EG av den 25 november 2009 om upptagande och utövande av försäkrings- och återförsäkrings</w:t>
      </w:r>
      <w:r>
        <w:softHyphen/>
      </w:r>
      <w:r w:rsidRPr="00D40A86">
        <w:t xml:space="preserve">verksamhet (Solvens II-direktivet), varvid de särskilda </w:t>
      </w:r>
      <w:r>
        <w:t>bestämmelserna</w:t>
      </w:r>
      <w:r w:rsidRPr="00D40A86">
        <w:t xml:space="preserve"> om tjänstepensionsverksamhet upphävdes. </w:t>
      </w:r>
    </w:p>
    <w:p w14:paraId="516DD6F2" w14:textId="77777777" w:rsidR="00C072C6" w:rsidRPr="00D40A86" w:rsidRDefault="00C072C6" w:rsidP="00C072C6">
      <w:pPr>
        <w:pStyle w:val="Brdtextmedindrag"/>
        <w:rPr>
          <w:spacing w:val="-4"/>
        </w:rPr>
      </w:pPr>
      <w:r w:rsidRPr="00D40A86">
        <w:t>I samband med detta infördes en övergångsreglering som inneb</w:t>
      </w:r>
      <w:r>
        <w:t xml:space="preserve">är att försäkringsföretag som </w:t>
      </w:r>
      <w:r w:rsidRPr="00D40A86">
        <w:t>d</w:t>
      </w:r>
      <w:r>
        <w:t>river tjänstepensionsverksamhet</w:t>
      </w:r>
      <w:r w:rsidRPr="00D40A86">
        <w:t xml:space="preserve"> för den delen av </w:t>
      </w:r>
      <w:r w:rsidRPr="00D40A86">
        <w:lastRenderedPageBreak/>
        <w:t>verk</w:t>
      </w:r>
      <w:r>
        <w:t>samheten</w:t>
      </w:r>
      <w:r w:rsidRPr="00D40A86">
        <w:t xml:space="preserve"> kan tillämpa de bestämmelser om tillstånd, verksamhet i ett annat land inom EES, grundläggande bestämmelser om ett försäkrings</w:t>
      </w:r>
      <w:r>
        <w:softHyphen/>
      </w:r>
      <w:r w:rsidRPr="00D40A86">
        <w:t>företags rörelse, solvensregler, tillsyn, och ingripande som gällde före den 1</w:t>
      </w:r>
      <w:r>
        <w:t> </w:t>
      </w:r>
      <w:r w:rsidRPr="00D40A86">
        <w:t xml:space="preserve">januari 2016 </w:t>
      </w:r>
      <w:r>
        <w:t>och</w:t>
      </w:r>
      <w:r w:rsidRPr="00D40A86">
        <w:t xml:space="preserve"> </w:t>
      </w:r>
      <w:r>
        <w:t xml:space="preserve">även </w:t>
      </w:r>
      <w:r w:rsidRPr="00D40A86">
        <w:t>föreskrifter som har meddelats med stöd av dessa bestämmelser. För de delar som rör företagsstyrning, associationsrätt, överlåtelse av bestånd, lämplighetsprövning av ägare i försäkringsaktie</w:t>
      </w:r>
      <w:r>
        <w:softHyphen/>
      </w:r>
      <w:r w:rsidRPr="00D40A86">
        <w:t>bolag och grupptillsyn gäller emellertid de nya reglerna enligt Solvens II-regelverket. Övergångsregleringen upphör att gälla vid utgången av 2019 (</w:t>
      </w:r>
      <w:r w:rsidRPr="00D40A86">
        <w:rPr>
          <w:spacing w:val="-4"/>
        </w:rPr>
        <w:t>punkt</w:t>
      </w:r>
      <w:r>
        <w:rPr>
          <w:spacing w:val="-4"/>
        </w:rPr>
        <w:t> </w:t>
      </w:r>
      <w:r w:rsidRPr="00D40A86">
        <w:rPr>
          <w:spacing w:val="-4"/>
        </w:rPr>
        <w:t>2 i övergångsbestämmelserna till lagen [2015:700] om ändring i försäkringsrörelselagen [2010:2043] samt prop. 2015/16:9 s. 201). Detta innebär att huvuddelen av den tjänstepensions</w:t>
      </w:r>
      <w:r w:rsidRPr="00D40A86">
        <w:rPr>
          <w:spacing w:val="-4"/>
        </w:rPr>
        <w:softHyphen/>
        <w:t>verksamhet som drivs av svenska livförsäkringsföretag omfattas av de försäkringsrörelseregler som gällde före genomförandet av Solvens II-direktivet.</w:t>
      </w:r>
    </w:p>
    <w:p w14:paraId="7DDBD980" w14:textId="41E50FA1" w:rsidR="00C072C6" w:rsidRPr="00D40A86" w:rsidRDefault="00C072C6" w:rsidP="00C072C6">
      <w:pPr>
        <w:pStyle w:val="Brdtextmedindrag"/>
      </w:pPr>
      <w:r>
        <w:t xml:space="preserve">För att få </w:t>
      </w:r>
      <w:r w:rsidRPr="00D40A86">
        <w:t>driva försäkringsrörelse krävs tillstånd av Finans</w:t>
      </w:r>
      <w:r>
        <w:softHyphen/>
      </w:r>
      <w:r w:rsidRPr="00D40A86">
        <w:t>inspektionen</w:t>
      </w:r>
      <w:r>
        <w:t xml:space="preserve"> (2 kap. FRL)</w:t>
      </w:r>
      <w:r w:rsidRPr="00D40A86">
        <w:t xml:space="preserve">. Tillståndsprövningen </w:t>
      </w:r>
      <w:r>
        <w:t>innefattar</w:t>
      </w:r>
      <w:r w:rsidRPr="00D40A86">
        <w:t xml:space="preserve"> både formella och materiella delar och för att tillstånd ska beviljas krävs bl.a. att bolags</w:t>
      </w:r>
      <w:r>
        <w:softHyphen/>
      </w:r>
      <w:r w:rsidRPr="00D40A86">
        <w:t>ordningen eller stadgarna stämmer överens med försäkrings</w:t>
      </w:r>
      <w:r w:rsidRPr="00D40A86">
        <w:softHyphen/>
        <w:t>rörelselagen och andra för</w:t>
      </w:r>
      <w:r>
        <w:softHyphen/>
      </w:r>
      <w:r w:rsidRPr="00D40A86">
        <w:t>fattningar. Även arten och omfattningen av företagets verksamhet har be</w:t>
      </w:r>
      <w:r>
        <w:softHyphen/>
      </w:r>
      <w:r w:rsidRPr="00D40A86">
        <w:t>tydelse. Vid tillstånds</w:t>
      </w:r>
      <w:r w:rsidRPr="00D40A86">
        <w:softHyphen/>
        <w:t xml:space="preserve">prövningen ska </w:t>
      </w:r>
      <w:r w:rsidR="00D10851">
        <w:t xml:space="preserve">företagets </w:t>
      </w:r>
      <w:r w:rsidRPr="00D40A86">
        <w:t>ledning bedömas och det ställs krav på att de personer som ingår i ledningen har de insikter och den erfarenhet som måste krävas av den som deltar i styrningen av ett försäkringsföretag och även i övrigt är lämpliga för en sådan uppgift.</w:t>
      </w:r>
    </w:p>
    <w:p w14:paraId="763410A9" w14:textId="77777777" w:rsidR="00C072C6" w:rsidRPr="00D40A86" w:rsidRDefault="00C072C6" w:rsidP="00C072C6">
      <w:pPr>
        <w:pStyle w:val="Brdtextmedindrag"/>
      </w:pPr>
      <w:r w:rsidRPr="00D40A86">
        <w:t>De grundläggande bestämmelserna om ett försäkringsföretags rörelse kan sammanfattas i fyra principer: stabilitetsprincipen, genomlysnings</w:t>
      </w:r>
      <w:r w:rsidRPr="00D40A86">
        <w:softHyphen/>
        <w:t>principen, standardprincipen och proportionalitetsprincipen.</w:t>
      </w:r>
    </w:p>
    <w:p w14:paraId="46702BB0" w14:textId="77777777" w:rsidR="00C072C6" w:rsidRPr="00D40A86" w:rsidRDefault="00C072C6" w:rsidP="00C072C6">
      <w:pPr>
        <w:pStyle w:val="Brdtextmedindrag"/>
      </w:pPr>
      <w:r w:rsidRPr="00D40A86">
        <w:t>Stabilitetsprincipen innebär att en försäkringsrörelse ska drivas med en för rörelsens omfattning och art tillfredsställande soliditet, likviditet och kontroll över försäkringsrisker, placeringsrisker och rörelserisker, så att åtagandena mot försäkringstagarna och andra ersättningsberättigade på grund av försäkringen kan fullgöras (4 kap. 1 § FRL). Genomlys</w:t>
      </w:r>
      <w:r w:rsidRPr="00D40A86">
        <w:softHyphen/>
        <w:t>nings</w:t>
      </w:r>
      <w:r>
        <w:softHyphen/>
      </w:r>
      <w:r w:rsidRPr="00D40A86">
        <w:t>principen innebär att företaget ska lämna information som tydligt visar försäkringens villkor och värdeutveckling och som är anpassad efter försäkringens art (4 kap</w:t>
      </w:r>
      <w:r>
        <w:t>.</w:t>
      </w:r>
      <w:r w:rsidRPr="00D40A86">
        <w:t xml:space="preserve"> 2 § FRL). Standardprincipen innebär att verksam</w:t>
      </w:r>
      <w:r>
        <w:softHyphen/>
      </w:r>
      <w:r w:rsidRPr="00D40A86">
        <w:t>hete</w:t>
      </w:r>
      <w:r>
        <w:t xml:space="preserve">n ska </w:t>
      </w:r>
      <w:r w:rsidRPr="00D40A86">
        <w:t>drivas enligt god försäkringsstandard (4 kap. 3 § FRL). Propor</w:t>
      </w:r>
      <w:r>
        <w:softHyphen/>
      </w:r>
      <w:r w:rsidRPr="00D40A86">
        <w:t>tionalitetsprincipen innebär att solvens-, företagsstyrnings-, tillsyns- och grupptillsynsreglerna ska tillämpas proportionellt i förhållande till arten, omfattningen och komplexiteten av riskerna i varje försäkringsföretags verksamhet (4 kap. 5 § FRL).</w:t>
      </w:r>
    </w:p>
    <w:p w14:paraId="5848E85C" w14:textId="77777777" w:rsidR="00C072C6" w:rsidRPr="00D40A86" w:rsidRDefault="00C072C6" w:rsidP="00C072C6">
      <w:pPr>
        <w:pStyle w:val="Brdtextmedindrag"/>
      </w:pPr>
      <w:r w:rsidRPr="00D40A86">
        <w:t>Därutöver finns bestämmelser om att försäkringsföretag som huvud</w:t>
      </w:r>
      <w:r>
        <w:softHyphen/>
      </w:r>
      <w:r w:rsidRPr="00D40A86">
        <w:t>regel inte får driva annan verksamhet än försäkringsrörelse och att det bara är under vissa givna omständigheter som livförsäkringsrörelse får drivas tillsammans med skadeförsäkringsrörelse.</w:t>
      </w:r>
    </w:p>
    <w:p w14:paraId="00070112" w14:textId="77777777" w:rsidR="00C072C6" w:rsidRDefault="00C072C6" w:rsidP="00C072C6">
      <w:pPr>
        <w:pStyle w:val="Brdtextmedindrag"/>
      </w:pPr>
      <w:r w:rsidRPr="00D40A86">
        <w:t>Försäkringsrörelselagen innehåller ett omfattande regelverk som har till syfte att skydda försäkringstagarna och garantera att försäkringsföretaget vid varje tidpunkt kan uppfylla sina åtaganden enligt ingångna försäk</w:t>
      </w:r>
      <w:r>
        <w:softHyphen/>
      </w:r>
      <w:r w:rsidRPr="00D40A86">
        <w:t xml:space="preserve">ringsavtal. </w:t>
      </w:r>
      <w:r>
        <w:t xml:space="preserve">Regelverket </w:t>
      </w:r>
      <w:r w:rsidRPr="00D40A86">
        <w:t xml:space="preserve">kallas med en sammanfattande beteckning för </w:t>
      </w:r>
      <w:r>
        <w:t xml:space="preserve">solvensregler och innefattar bestämmelser om </w:t>
      </w:r>
      <w:r w:rsidRPr="00D40A86">
        <w:t>försäkringstekniska avsätt</w:t>
      </w:r>
      <w:r>
        <w:softHyphen/>
      </w:r>
      <w:r w:rsidRPr="00D40A86">
        <w:t>ningar, investeringar, kapitalbas och kapitalkrav</w:t>
      </w:r>
      <w:r>
        <w:t xml:space="preserve"> (5–9 kap. FRL och </w:t>
      </w:r>
      <w:r>
        <w:br/>
        <w:t>5–8 kap. FRL i lydelsen före den 1 januari 2010).</w:t>
      </w:r>
    </w:p>
    <w:p w14:paraId="27C0B561" w14:textId="7BDE9559" w:rsidR="00C072C6" w:rsidRPr="00D40A86" w:rsidRDefault="00C072C6" w:rsidP="00C072C6">
      <w:pPr>
        <w:pStyle w:val="Brdtextmedindrag"/>
      </w:pPr>
      <w:r>
        <w:lastRenderedPageBreak/>
        <w:t>Bestämmelserna</w:t>
      </w:r>
      <w:r w:rsidRPr="00D40A86">
        <w:t xml:space="preserve"> om kapitalbas och kapitalkrav har till syfte att säker</w:t>
      </w:r>
      <w:r>
        <w:softHyphen/>
      </w:r>
      <w:r w:rsidRPr="00D40A86">
        <w:t>ställa att försäkrings</w:t>
      </w:r>
      <w:r>
        <w:softHyphen/>
      </w:r>
      <w:r w:rsidRPr="00D40A86">
        <w:t xml:space="preserve">företaget har möjlighet att täcka förluster som uppstår i verksamheten och att det finns tillräckligt med tillgångar som kan täcka </w:t>
      </w:r>
      <w:r>
        <w:t xml:space="preserve">företagets </w:t>
      </w:r>
      <w:r w:rsidRPr="00D40A86">
        <w:t xml:space="preserve">åtaganden. Det finns därför </w:t>
      </w:r>
      <w:r>
        <w:t>be</w:t>
      </w:r>
      <w:r>
        <w:softHyphen/>
        <w:t>stämmelser</w:t>
      </w:r>
      <w:r w:rsidRPr="00D40A86">
        <w:t xml:space="preserve"> om att kapital</w:t>
      </w:r>
      <w:r>
        <w:softHyphen/>
      </w:r>
      <w:r w:rsidRPr="00D40A86">
        <w:t>basen aldrig får understiga ett visst minsta belopp, ett kapitalkrav. För dem som lyder under övergångsregleringen kallas kapitalkravet solvens</w:t>
      </w:r>
      <w:r>
        <w:softHyphen/>
      </w:r>
      <w:r w:rsidRPr="00D40A86">
        <w:t>marginal, medan det benämns solvenskapital</w:t>
      </w:r>
      <w:r>
        <w:softHyphen/>
      </w:r>
      <w:r w:rsidRPr="00D40A86">
        <w:t>krav och minimi</w:t>
      </w:r>
      <w:r>
        <w:softHyphen/>
      </w:r>
      <w:r w:rsidRPr="00D40A86">
        <w:t>kapitalkrav för dem som följer försäkringsrörelselagen i nu gällande lydelse, som är baserad på Solvens II-direktivet.</w:t>
      </w:r>
    </w:p>
    <w:p w14:paraId="26FB19AA" w14:textId="77777777" w:rsidR="00C072C6" w:rsidRPr="00D40A86" w:rsidRDefault="00C072C6" w:rsidP="00C072C6">
      <w:pPr>
        <w:pStyle w:val="Brdtextmedindrag"/>
      </w:pPr>
      <w:r w:rsidRPr="00D40A86">
        <w:t>Ett försäkringsföretag är skyldigt att göra försäkringstekniska avsätt</w:t>
      </w:r>
      <w:r>
        <w:softHyphen/>
      </w:r>
      <w:r w:rsidRPr="00D40A86">
        <w:t>ningar för sina åtaganden, dvs. ta upp en post på skuldsidan i balans</w:t>
      </w:r>
      <w:r>
        <w:softHyphen/>
      </w:r>
      <w:r w:rsidRPr="00D40A86">
        <w:t>räkningen motsvarande nuvärdet av försäkringsåtagandena. För de företag som lyder under övergångsregleringen ska avsättningarna motsvara det belopp som krävs för att företaget vid varje tidpunkt ska kunna uppfylla alla åtaganden som skäligen kan förväntas uppkomma med anledning av ingångna försäkringsavtal. För de företag som följer nu gällande lydelse av försäkrings</w:t>
      </w:r>
      <w:r>
        <w:softHyphen/>
      </w:r>
      <w:r w:rsidRPr="00D40A86">
        <w:t>rörelselagen ska avsättningarna motsvara det belopp som försäkrings</w:t>
      </w:r>
      <w:r>
        <w:softHyphen/>
      </w:r>
      <w:r w:rsidRPr="00D40A86">
        <w:t>företaget skulle få betala om de omedelbart skulle föra över sina åtaganden till ett annat försäkringsföretag, som är oberoende och som har intresse av att transaktionen genomförs. Nivån på de försäkrings</w:t>
      </w:r>
      <w:r>
        <w:softHyphen/>
      </w:r>
      <w:r w:rsidRPr="00D40A86">
        <w:t>tekniska avsättningarna kan därmed skilja sig åt beroende på vilket regel</w:t>
      </w:r>
      <w:r>
        <w:softHyphen/>
      </w:r>
      <w:r w:rsidRPr="00D40A86">
        <w:t>verk som företaget följer.</w:t>
      </w:r>
    </w:p>
    <w:p w14:paraId="0A14648E" w14:textId="77777777" w:rsidR="00C072C6" w:rsidRPr="00D40A86" w:rsidRDefault="00C072C6" w:rsidP="00C072C6">
      <w:pPr>
        <w:pStyle w:val="Brdtextmedindrag"/>
      </w:pPr>
      <w:r w:rsidRPr="00D40A86">
        <w:t xml:space="preserve">Ett försäkringsföretag ska alltid inneha tillgångar motsvarande de försäkringstekniska avsättningarna. Dessa tillgångar ska placeras enligt aktsamhetsprincipen. Dessutom finns det krav på riskspridning för att förhindra att bolagen tar för stora risker med dessa tillgångar. För de försäkringsföretag som följer Solvens II-regelverket ska dessutom hänsyn tas till åtagandenas art och löptid. </w:t>
      </w:r>
    </w:p>
    <w:p w14:paraId="4B624E3D" w14:textId="77777777" w:rsidR="00C072C6" w:rsidRPr="00D40A86" w:rsidRDefault="00C072C6" w:rsidP="00C072C6">
      <w:pPr>
        <w:pStyle w:val="Brdtextmedindrag"/>
      </w:pPr>
      <w:r>
        <w:t>Bestämmelserna om</w:t>
      </w:r>
      <w:r w:rsidRPr="00D40A86">
        <w:t xml:space="preserve"> placering av tillgångar skiljer sig åt för de två regelverken. För de försäkringsföretag som följer Solvens II-regelverket gäller aktsamhetsprincipen för samtliga tillgångar. Det finns </w:t>
      </w:r>
      <w:r>
        <w:t>bestämmelser</w:t>
      </w:r>
      <w:r w:rsidRPr="00D40A86">
        <w:t xml:space="preserve"> </w:t>
      </w:r>
      <w:r>
        <w:t xml:space="preserve">om riskkontroll, riskspridning, </w:t>
      </w:r>
      <w:r w:rsidRPr="00D40A86">
        <w:t>lokalisering av tillgångar</w:t>
      </w:r>
      <w:r>
        <w:t xml:space="preserve"> och </w:t>
      </w:r>
      <w:r w:rsidRPr="00D40A86">
        <w:t>begräns</w:t>
      </w:r>
      <w:r>
        <w:softHyphen/>
      </w:r>
      <w:r w:rsidRPr="00D40A86">
        <w:t xml:space="preserve">ningar för investeringar i derivatinstrument </w:t>
      </w:r>
      <w:r>
        <w:t xml:space="preserve">och </w:t>
      </w:r>
      <w:r w:rsidRPr="00D40A86">
        <w:t>onoterade tillgångar. För de försäkringsföretag som följer övergångsregleringen gäller placerings</w:t>
      </w:r>
      <w:r>
        <w:softHyphen/>
      </w:r>
      <w:r w:rsidRPr="00D40A86">
        <w:t>reglerna endast för de tillgångar som svarar mot försäk</w:t>
      </w:r>
      <w:r>
        <w:softHyphen/>
      </w:r>
      <w:r w:rsidRPr="00D40A86">
        <w:t xml:space="preserve">ringstekniska avsättningar. </w:t>
      </w:r>
    </w:p>
    <w:p w14:paraId="15604BE9" w14:textId="77777777" w:rsidR="00C072C6" w:rsidRDefault="00C072C6" w:rsidP="00C072C6">
      <w:pPr>
        <w:pStyle w:val="Brdtextmedindrag"/>
      </w:pPr>
      <w:r w:rsidRPr="00D40A86">
        <w:t>Utöver de ovan nämnda skyddsreglerna ska ett försäkringsföretag föra ett särskilt re</w:t>
      </w:r>
      <w:r>
        <w:t xml:space="preserve">gister som vid varje tidpunkt </w:t>
      </w:r>
      <w:r w:rsidRPr="00D40A86">
        <w:t xml:space="preserve">visar </w:t>
      </w:r>
      <w:r>
        <w:t xml:space="preserve">vilka </w:t>
      </w:r>
      <w:r w:rsidRPr="00D40A86">
        <w:t xml:space="preserve">tillgångar som </w:t>
      </w:r>
      <w:r>
        <w:t>mot</w:t>
      </w:r>
      <w:r w:rsidRPr="00D40A86">
        <w:t xml:space="preserve">svarar de försäkringstekniska avsättningarna </w:t>
      </w:r>
      <w:r>
        <w:t xml:space="preserve">och tillgångarnas </w:t>
      </w:r>
      <w:r w:rsidRPr="00D40A86">
        <w:t xml:space="preserve">värde. Registret ska ligga till grund för försäkringstagarnas förmånsrätt i bolagets tillgångar </w:t>
      </w:r>
      <w:r>
        <w:t>om</w:t>
      </w:r>
      <w:r w:rsidRPr="00D40A86">
        <w:t xml:space="preserve"> bolaget försätts i konkurs eller utmätning äger rum.</w:t>
      </w:r>
    </w:p>
    <w:p w14:paraId="2A4CE3A4" w14:textId="77777777" w:rsidR="00C072C6" w:rsidRPr="00D40A86" w:rsidRDefault="00C072C6" w:rsidP="00C072C6">
      <w:pPr>
        <w:pStyle w:val="Brdtextmedindrag"/>
      </w:pPr>
      <w:r w:rsidRPr="00D40A86">
        <w:t>Ett försäkringsföretag ska</w:t>
      </w:r>
      <w:r>
        <w:t xml:space="preserve"> tillämpa bestämmelser om företagsstyrning (10 kap. FRL). Det finns bl.a. bestämmelser om skyldighet att </w:t>
      </w:r>
      <w:r w:rsidRPr="00D40A86">
        <w:t>upprätta och följa försäkringstekniska rikt</w:t>
      </w:r>
      <w:r>
        <w:softHyphen/>
      </w:r>
      <w:r w:rsidRPr="00D40A86">
        <w:t xml:space="preserve">linjer. Kravet ska ses som ett komplement till </w:t>
      </w:r>
      <w:r>
        <w:t>bestämmelserna om</w:t>
      </w:r>
      <w:r w:rsidRPr="00D40A86">
        <w:t xml:space="preserve"> för</w:t>
      </w:r>
      <w:r>
        <w:softHyphen/>
      </w:r>
      <w:r w:rsidRPr="00D40A86">
        <w:t>säkringstekniska avsättningar. De försäkrings</w:t>
      </w:r>
      <w:r>
        <w:softHyphen/>
      </w:r>
      <w:r w:rsidRPr="00D40A86">
        <w:t>tekniska riktlinjerna ska innehålla principerna för hur de försäkrings</w:t>
      </w:r>
      <w:r>
        <w:softHyphen/>
      </w:r>
      <w:r w:rsidRPr="00D40A86">
        <w:t>tekniska avsättningarna be</w:t>
      </w:r>
      <w:r>
        <w:softHyphen/>
      </w:r>
      <w:r w:rsidRPr="00D40A86">
        <w:t>räknas, premier bestäms, försäkringar återköps och belånas, återbäring fördelas, återförsäkring avges och tas emot samt hur soliditeten ska tillgodoses. De försäkrings</w:t>
      </w:r>
      <w:r>
        <w:softHyphen/>
      </w:r>
      <w:r w:rsidRPr="00D40A86">
        <w:t>tekniska riktlinjerna ska kompletteras med ett försäkringstekniskt beräk</w:t>
      </w:r>
      <w:r>
        <w:softHyphen/>
      </w:r>
      <w:r w:rsidRPr="00D40A86">
        <w:t>ningsunderlag där de antag</w:t>
      </w:r>
      <w:r>
        <w:softHyphen/>
      </w:r>
      <w:r w:rsidRPr="00D40A86">
        <w:lastRenderedPageBreak/>
        <w:t>anden som används för att beräkna premier, försäkringstekniska avsätt</w:t>
      </w:r>
      <w:r>
        <w:softHyphen/>
      </w:r>
      <w:r w:rsidRPr="00D40A86">
        <w:t>ningar, tekniska återköpsvärden, belånings</w:t>
      </w:r>
      <w:r>
        <w:softHyphen/>
      </w:r>
      <w:r w:rsidRPr="00D40A86">
        <w:t>värden, gränserna för skyldig</w:t>
      </w:r>
      <w:r>
        <w:softHyphen/>
      </w:r>
      <w:r w:rsidRPr="00D40A86">
        <w:t>het att teckna återförsäkring och begräns</w:t>
      </w:r>
      <w:r>
        <w:softHyphen/>
      </w:r>
      <w:r w:rsidRPr="00D40A86">
        <w:t>ningar för mottagen återförsäk</w:t>
      </w:r>
      <w:r>
        <w:softHyphen/>
      </w:r>
      <w:r w:rsidRPr="00D40A86">
        <w:t xml:space="preserve">ring, fördelning av återbäring </w:t>
      </w:r>
      <w:r>
        <w:t xml:space="preserve">och </w:t>
      </w:r>
      <w:r w:rsidRPr="00D40A86">
        <w:t>soliditets</w:t>
      </w:r>
      <w:r>
        <w:softHyphen/>
      </w:r>
      <w:r w:rsidRPr="00D40A86">
        <w:t>reserven framgår.</w:t>
      </w:r>
    </w:p>
    <w:p w14:paraId="62C5D4AE" w14:textId="77777777" w:rsidR="00C072C6" w:rsidRPr="00D40A86" w:rsidRDefault="00C072C6" w:rsidP="00C072C6">
      <w:pPr>
        <w:pStyle w:val="Brdtextmedindrag"/>
      </w:pPr>
      <w:r w:rsidRPr="00D40A86">
        <w:t>Försäkringsföretagen står under tillsyn av Finansinspektionen. För att Finansinspektionen ska kunna fullgöra tillsynen åläggs försäk</w:t>
      </w:r>
      <w:r w:rsidRPr="00D40A86">
        <w:softHyphen/>
        <w:t>rings</w:t>
      </w:r>
      <w:r>
        <w:softHyphen/>
      </w:r>
      <w:r w:rsidRPr="00D40A86">
        <w:t>företagen vissa skyldigheter. Ett försäkringsföretag är exempelvis skyldigt att lämna de upplysningar om verksamheten som inspektionen begär. Finansinspektionen har vidare rätt att inom ramen för sin tillsyn samman</w:t>
      </w:r>
      <w:r>
        <w:softHyphen/>
      </w:r>
      <w:r w:rsidRPr="00D40A86">
        <w:t>kalla försäkringsföretagets styrelse när det anses nödvändigt. Finans</w:t>
      </w:r>
      <w:r>
        <w:softHyphen/>
      </w:r>
      <w:r w:rsidRPr="00D40A86">
        <w:t>inspektionen kan vidare meddela förelägganden om rättelse samt begränsa eller förbjuda ett försäkringsföretag att förfoga över sina tillgångar i Sverige. Vid fall av allvarligare överträdelser kan ett försäkringsföretags tillstånd återkallas.</w:t>
      </w:r>
    </w:p>
    <w:p w14:paraId="5A7D09B3" w14:textId="04217DE8" w:rsidR="00C072C6" w:rsidRPr="00D40A86" w:rsidRDefault="00C072C6" w:rsidP="00C072C6">
      <w:pPr>
        <w:pStyle w:val="Brdtextmedindrag"/>
      </w:pPr>
      <w:r w:rsidRPr="00D40A86">
        <w:t xml:space="preserve">I Sverige fanns det 29 aktivt verksamma livförsäkringsföretag vid utgången av år 2018. Av </w:t>
      </w:r>
      <w:r>
        <w:t xml:space="preserve">dessa </w:t>
      </w:r>
      <w:r w:rsidRPr="00D40A86">
        <w:t>driver 23 tjänstepensionsverksamhet i någon form (vissa enbart tjänstepensionsverksamhet). Tjänstepensions</w:t>
      </w:r>
      <w:r w:rsidRPr="00D40A86">
        <w:softHyphen/>
        <w:t>verksamheten uppgår till ca 64 procent av dessa livförsäkrings</w:t>
      </w:r>
      <w:r w:rsidRPr="00D40A86">
        <w:softHyphen/>
        <w:t>företags totala verksamhet. Det fanns åtta fondförsäkringsföretag som alla med</w:t>
      </w:r>
      <w:r>
        <w:softHyphen/>
      </w:r>
      <w:r w:rsidRPr="00D40A86">
        <w:t>delade tjänstepensionsförsäkring. Det samlade tjänstepensions</w:t>
      </w:r>
      <w:r w:rsidRPr="00D40A86">
        <w:softHyphen/>
        <w:t>kapitalet för fondförsäkrings- och livförsäkringsföretagen uppgick till ca 2</w:t>
      </w:r>
      <w:r w:rsidR="00BE34F5">
        <w:t> </w:t>
      </w:r>
      <w:r w:rsidRPr="00D40A86">
        <w:t>650</w:t>
      </w:r>
      <w:r w:rsidR="00BE34F5">
        <w:t> </w:t>
      </w:r>
      <w:r w:rsidRPr="00D40A86">
        <w:t>mil</w:t>
      </w:r>
      <w:r w:rsidR="00BE34F5">
        <w:softHyphen/>
      </w:r>
      <w:r w:rsidRPr="00D40A86">
        <w:t xml:space="preserve">jarder kronor. De tre största företagen stod för strax över 50 procent av detta kapital. </w:t>
      </w:r>
    </w:p>
    <w:p w14:paraId="09EA06DA" w14:textId="77777777" w:rsidR="00C072C6" w:rsidRPr="00D40A86" w:rsidRDefault="00C072C6" w:rsidP="00C072C6">
      <w:pPr>
        <w:pStyle w:val="Rubrik5utannumrering"/>
      </w:pPr>
      <w:r w:rsidRPr="00D40A86">
        <w:t>Understödsföreningar</w:t>
      </w:r>
    </w:p>
    <w:p w14:paraId="72157F1B" w14:textId="77777777" w:rsidR="00C072C6" w:rsidRPr="00D40A86" w:rsidRDefault="00C072C6" w:rsidP="00C072C6">
      <w:pPr>
        <w:pStyle w:val="Brdtextmedindrag"/>
        <w:ind w:firstLine="0"/>
      </w:pPr>
      <w:r w:rsidRPr="00D40A86">
        <w:t xml:space="preserve">Understödsföreningar är företag som driver försäkringsrörelse och tillhör en särskild medlemsbaserad associationsform (personalassociation). En understödsförening får inte driva affärsmässig försäkringsrörelse, utan tillhandahåller försäkringar till en viss bestämd krets av personer, såsom anställda i ett visst företag eller personer som tillhör en viss yrkesgrupp eller bransch. Understödsföreningarna brukar delas in med utgångspunkt i vilken form av försäkring som meddelas. En understödsförening som meddelar tjänstepensionsförsäkringar benämns tjänstepensionskassa. </w:t>
      </w:r>
    </w:p>
    <w:p w14:paraId="3DBA2B91" w14:textId="0F2DA26A" w:rsidR="00C072C6" w:rsidRPr="00D40A86" w:rsidRDefault="00C072C6" w:rsidP="00F22A69">
      <w:pPr>
        <w:pStyle w:val="Brdtextmedindrag"/>
      </w:pPr>
      <w:r w:rsidRPr="00D40A86">
        <w:t>Tjänstepensionskassorna tillämpar lagen om understöds</w:t>
      </w:r>
      <w:r>
        <w:softHyphen/>
      </w:r>
      <w:r w:rsidRPr="00D40A86">
        <w:t xml:space="preserve">föreningar. Den upphävdes dock </w:t>
      </w:r>
      <w:r>
        <w:t>när</w:t>
      </w:r>
      <w:r w:rsidRPr="00D40A86">
        <w:t xml:space="preserve"> försäkringsrörelselagen </w:t>
      </w:r>
      <w:r>
        <w:t xml:space="preserve">trädde i kraft </w:t>
      </w:r>
      <w:r w:rsidRPr="00D40A86">
        <w:t xml:space="preserve">den 1 april 2011. De understödsföreningar som var registrerade vid den tidpunkten får </w:t>
      </w:r>
      <w:r>
        <w:t>dock</w:t>
      </w:r>
      <w:r w:rsidRPr="00D40A86">
        <w:t xml:space="preserve"> fortsätta att driva sin verksamhet enligt lagen om understödsföreningar till utgången av juni 2019 med stöd av över</w:t>
      </w:r>
      <w:r>
        <w:softHyphen/>
      </w:r>
      <w:r w:rsidRPr="00D40A86">
        <w:t xml:space="preserve">gångsbestämmelser. </w:t>
      </w:r>
      <w:r>
        <w:t>Ö</w:t>
      </w:r>
      <w:r w:rsidRPr="00D40A86">
        <w:t>vergångs</w:t>
      </w:r>
      <w:r>
        <w:softHyphen/>
      </w:r>
      <w:r w:rsidRPr="00D40A86">
        <w:t xml:space="preserve">perioden </w:t>
      </w:r>
      <w:r>
        <w:t xml:space="preserve">har nyligen </w:t>
      </w:r>
      <w:r w:rsidRPr="00D40A86">
        <w:t>förläng</w:t>
      </w:r>
      <w:r>
        <w:t>t</w:t>
      </w:r>
      <w:r w:rsidRPr="00D40A86">
        <w:t>s till utgången av april 2020</w:t>
      </w:r>
      <w:r w:rsidRPr="007A6F6A">
        <w:t xml:space="preserve"> </w:t>
      </w:r>
      <w:r>
        <w:t>(</w:t>
      </w:r>
      <w:r w:rsidR="00B62424">
        <w:t>SFS 2019:316</w:t>
      </w:r>
      <w:r>
        <w:t>)</w:t>
      </w:r>
      <w:r w:rsidRPr="00D40A86">
        <w:t>.</w:t>
      </w:r>
      <w:r>
        <w:t xml:space="preserve"> </w:t>
      </w:r>
      <w:r w:rsidRPr="00D40A86">
        <w:t>De föreningar som då inte har ansökt om tillstånd att driva verksamhet enligt försäkrings</w:t>
      </w:r>
      <w:r>
        <w:softHyphen/>
      </w:r>
      <w:r w:rsidRPr="00D40A86">
        <w:t>rörelselagen ska träda i likvidation (7 § lagen [2010:2044] om införande av försäkrings</w:t>
      </w:r>
      <w:r>
        <w:softHyphen/>
      </w:r>
      <w:r w:rsidRPr="00D40A86">
        <w:t xml:space="preserve">rörelselagen [2010:2043]). </w:t>
      </w:r>
    </w:p>
    <w:p w14:paraId="2A261DCA" w14:textId="77777777" w:rsidR="00C072C6" w:rsidRPr="00D40A86" w:rsidRDefault="00C072C6" w:rsidP="00C072C6">
      <w:pPr>
        <w:pStyle w:val="Brdtextmedindrag"/>
      </w:pPr>
      <w:r w:rsidRPr="00D40A86">
        <w:t xml:space="preserve">En understödsförening ska bestå av minst 100 medlemmar </w:t>
      </w:r>
      <w:r>
        <w:t xml:space="preserve">och för viss verksamhet minst 500 medlemmar </w:t>
      </w:r>
      <w:r w:rsidRPr="00D40A86">
        <w:t>(5 § UFL). Finansinspektionen har rätt att genom dispens tillåta att medlems</w:t>
      </w:r>
      <w:r>
        <w:softHyphen/>
      </w:r>
      <w:r w:rsidRPr="00D40A86">
        <w:t>antalet understiger dessa nivåer om särskilda skäl föreligger.</w:t>
      </w:r>
    </w:p>
    <w:p w14:paraId="13518622" w14:textId="77777777" w:rsidR="00C072C6" w:rsidRPr="00D40A86" w:rsidRDefault="00C072C6" w:rsidP="00C072C6">
      <w:pPr>
        <w:pStyle w:val="Brdtextmedindrag"/>
      </w:pPr>
      <w:r w:rsidRPr="00D40A86">
        <w:t>I lagen om understödsföreningar uppställs ett förbud mot affärs</w:t>
      </w:r>
      <w:r>
        <w:softHyphen/>
      </w:r>
      <w:r w:rsidRPr="00D40A86">
        <w:t>mässighet (1 §). Förbudet mot affärsmässighet har ansetts utgöra en skilje</w:t>
      </w:r>
      <w:r>
        <w:softHyphen/>
      </w:r>
      <w:r w:rsidRPr="00D40A86">
        <w:t>linje mellan understödsföreningarna och de ömsesidiga försäkrings</w:t>
      </w:r>
      <w:r>
        <w:softHyphen/>
      </w:r>
      <w:r w:rsidRPr="00D40A86">
        <w:t xml:space="preserve">bolagen. Förbudet kompletteras av en bestämmelse som begränsar värdet </w:t>
      </w:r>
      <w:r w:rsidRPr="00D40A86">
        <w:lastRenderedPageBreak/>
        <w:t>på de kapitalförsäkringar som en understödsförening meddelar till ett basbelopp (6 § UFL). Finansinspektionen har dock möjlighet att meddela dispens från denna regel.</w:t>
      </w:r>
    </w:p>
    <w:p w14:paraId="39937F39" w14:textId="77777777" w:rsidR="00C072C6" w:rsidRPr="00D40A86" w:rsidRDefault="00C072C6" w:rsidP="00C072C6">
      <w:pPr>
        <w:pStyle w:val="Brdtextmedindrag"/>
      </w:pPr>
      <w:r>
        <w:t>E</w:t>
      </w:r>
      <w:r w:rsidRPr="00D40A86">
        <w:t xml:space="preserve">n understödsförening måste vara sluten, vilket innebär att föreningen </w:t>
      </w:r>
      <w:r>
        <w:t xml:space="preserve">bara </w:t>
      </w:r>
      <w:r w:rsidRPr="00D40A86">
        <w:t xml:space="preserve">får meddela försäkringar för en på visst sätt begränsad persongrupp (1 § UFL). </w:t>
      </w:r>
      <w:r>
        <w:t>Det medför att</w:t>
      </w:r>
      <w:r w:rsidRPr="00D40A86">
        <w:t xml:space="preserve"> tjänste</w:t>
      </w:r>
      <w:r>
        <w:softHyphen/>
      </w:r>
      <w:r w:rsidRPr="00D40A86">
        <w:t xml:space="preserve">pensionskassorna i första hand </w:t>
      </w:r>
      <w:r>
        <w:t xml:space="preserve">verkar </w:t>
      </w:r>
      <w:r w:rsidRPr="00D40A86">
        <w:t>på företagsmarknaden, dvs. den marknad där det är arbetsgivaren, eller det kollektivavtal som arbetsgivaren är ansluten till, som bestämmer leveran</w:t>
      </w:r>
      <w:r>
        <w:softHyphen/>
      </w:r>
      <w:r w:rsidRPr="00D40A86">
        <w:t>tör av tjänstepension.</w:t>
      </w:r>
    </w:p>
    <w:p w14:paraId="6A848260" w14:textId="77777777" w:rsidR="00C072C6" w:rsidRPr="00D40A86" w:rsidRDefault="00C072C6" w:rsidP="00C072C6">
      <w:pPr>
        <w:pStyle w:val="Brdtextmedindrag"/>
      </w:pPr>
      <w:r w:rsidRPr="00D40A86">
        <w:t>Lagstiftningen för understödsföreningarna vilar på soliditetsprincipen och skälighetsprincipen (11 § UFL). Soliditetsprincipen innebär att föreningen alltid ska kunna fullgöra sina försäkringsutfästelser mot sina medlemmar. Enligt skälighetsprincipen ska medlemmarnas försäkrings</w:t>
      </w:r>
      <w:r w:rsidRPr="00D40A86">
        <w:softHyphen/>
        <w:t>avgifter vara skäligt avvägda i förhållande till de förmåner som försä</w:t>
      </w:r>
      <w:r>
        <w:softHyphen/>
      </w:r>
      <w:r w:rsidRPr="00D40A86">
        <w:t>k</w:t>
      </w:r>
      <w:r>
        <w:softHyphen/>
      </w:r>
      <w:r w:rsidRPr="00D40A86">
        <w:t>ringarna ger.</w:t>
      </w:r>
    </w:p>
    <w:p w14:paraId="788A8074" w14:textId="77777777" w:rsidR="00C072C6" w:rsidRPr="00D40A86" w:rsidRDefault="00C072C6" w:rsidP="00C072C6">
      <w:pPr>
        <w:pStyle w:val="Brdtextmedindrag"/>
      </w:pPr>
      <w:r w:rsidRPr="00D40A86">
        <w:t>Kapitalplaceringsreglerna för understödsföreningar innebär enligt huvudregeln att ett belopp som täcker dels summan av föreningens försäkringsfonder, vilket i princip motsvarar de försäkringstekniska avsättningarna i försäkringsföretag, dels föreningens övriga skulder ska redovisas i vissa angivna tillgångar, i första hand obligationer och skuld</w:t>
      </w:r>
      <w:r>
        <w:softHyphen/>
      </w:r>
      <w:r w:rsidRPr="00D40A86">
        <w:t xml:space="preserve">förbindelser mot säkerhet i fast egendom (24 § UFL). </w:t>
      </w:r>
    </w:p>
    <w:p w14:paraId="746ECB56" w14:textId="77777777" w:rsidR="00C072C6" w:rsidRPr="00D40A86" w:rsidRDefault="00C072C6" w:rsidP="00C072C6">
      <w:pPr>
        <w:pStyle w:val="Brdtextmedindrag"/>
      </w:pPr>
      <w:r w:rsidRPr="00D40A86">
        <w:t>För en understödsförening som driver verksamhet avseende tjänstepen</w:t>
      </w:r>
      <w:r w:rsidRPr="00D40A86">
        <w:softHyphen/>
        <w:t>sionsförsäkring ska de samlade tillgångarna placeras så att lämplig riskspridning uppnås. Vidare ska tillgångarna, med beaktande av bolagets försäkringsåtaganden och förändringar i tillgångarnas framtida värde och avkastning, placeras så att bolagets betalningsberedskap är tillfreds</w:t>
      </w:r>
      <w:r w:rsidRPr="00D40A86">
        <w:softHyphen/>
        <w:t>ställande. Den förväntade avkastningen ska också vara tillräcklig och placering ske på det sätt som bäst gagnar de ersättningsberättigades intressen men också i övrigt på ett aktsamt sätt.</w:t>
      </w:r>
    </w:p>
    <w:p w14:paraId="597BA358" w14:textId="77777777" w:rsidR="00C072C6" w:rsidRPr="00D40A86" w:rsidRDefault="00C072C6" w:rsidP="00C072C6">
      <w:pPr>
        <w:pStyle w:val="Brdtextmedindrag"/>
      </w:pPr>
      <w:r w:rsidRPr="00D40A86">
        <w:t>Försäkringstekniska avsättningar för en understödsförening som driver verksamhet avseende tjänstepensionsförsäkring ska motsvara det belopp som krävs för att företaget vid varje tidpunkt ska kunna uppfylla alla åtaganden som skäligen kan förväntas uppkomma med anledning av ingångna försäkringsavtal (22 a § UFL jämförd med 7 kap. 1 § FRL).</w:t>
      </w:r>
    </w:p>
    <w:p w14:paraId="77363F9B" w14:textId="77777777" w:rsidR="00C072C6" w:rsidRPr="00D40A86" w:rsidRDefault="00C072C6" w:rsidP="00C072C6">
      <w:pPr>
        <w:pStyle w:val="Brdtextmedindrag"/>
      </w:pPr>
      <w:r w:rsidRPr="00D40A86">
        <w:t xml:space="preserve">Understödsföreningar ska vara registrerade och stå under tillsyn av Finansinspektionen. </w:t>
      </w:r>
    </w:p>
    <w:p w14:paraId="773318F0" w14:textId="3C187D8E" w:rsidR="00C072C6" w:rsidRPr="00D40A86" w:rsidRDefault="00C072C6" w:rsidP="00C072C6">
      <w:pPr>
        <w:pStyle w:val="Brdtextmedindrag"/>
      </w:pPr>
      <w:r w:rsidRPr="00D40A86">
        <w:t>Tjänstepensionskassorna är förhållandevis små aktörer på den svenska tjänstepensionsmarknaden. Vid utgången av år 2018 fanns det sammanlagt 11 tjänstepensionskassor i Sverige, vilka förvaltade ett samlat kapital om ca 199 miljarder kronor. De tre största tjänstepensionskassorna stod för ca</w:t>
      </w:r>
      <w:r w:rsidR="00C0309B">
        <w:t> </w:t>
      </w:r>
      <w:r w:rsidRPr="00D40A86">
        <w:t>67 procent av detta kapital.</w:t>
      </w:r>
    </w:p>
    <w:p w14:paraId="7E50A44C" w14:textId="77777777" w:rsidR="00C072C6" w:rsidRPr="00D40A86" w:rsidRDefault="00C072C6" w:rsidP="00877AFB">
      <w:pPr>
        <w:pStyle w:val="Rubrik3"/>
      </w:pPr>
      <w:bookmarkStart w:id="677" w:name="_Toc8059739"/>
      <w:bookmarkStart w:id="678" w:name="_Toc8061449"/>
      <w:bookmarkStart w:id="679" w:name="_Toc8061981"/>
      <w:bookmarkStart w:id="680" w:name="_Toc8064449"/>
      <w:bookmarkStart w:id="681" w:name="_Toc8391126"/>
      <w:bookmarkStart w:id="682" w:name="_Toc8391392"/>
      <w:bookmarkStart w:id="683" w:name="_Toc8644597"/>
      <w:bookmarkStart w:id="684" w:name="_Toc8645129"/>
      <w:bookmarkStart w:id="685" w:name="_Toc8817610"/>
      <w:bookmarkStart w:id="686" w:name="_Toc8818182"/>
      <w:bookmarkStart w:id="687" w:name="_Toc8825551"/>
      <w:bookmarkStart w:id="688" w:name="_Toc8831648"/>
      <w:bookmarkStart w:id="689" w:name="_Toc8832557"/>
      <w:bookmarkStart w:id="690" w:name="_Toc11153019"/>
      <w:bookmarkStart w:id="691" w:name="_Toc11160940"/>
      <w:bookmarkStart w:id="692" w:name="_Toc11166876"/>
      <w:bookmarkStart w:id="693" w:name="_Toc11167412"/>
      <w:bookmarkStart w:id="694" w:name="_Toc11168849"/>
      <w:bookmarkStart w:id="695" w:name="_Toc11845802"/>
      <w:bookmarkStart w:id="696" w:name="_Toc12611601"/>
      <w:bookmarkStart w:id="697" w:name="_Toc12624868"/>
      <w:bookmarkStart w:id="698" w:name="_Toc12627357"/>
      <w:bookmarkStart w:id="699" w:name="_Toc12630247"/>
      <w:bookmarkStart w:id="700" w:name="_Toc12632742"/>
      <w:bookmarkStart w:id="701" w:name="_Toc17902814"/>
      <w:r w:rsidRPr="00877AFB">
        <w:t>Tryggande</w:t>
      </w:r>
      <w:r w:rsidRPr="00D40A86">
        <w:t xml:space="preserve"> i pensionsstiftelse</w:t>
      </w:r>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p>
    <w:p w14:paraId="76BBF436" w14:textId="09E237E2" w:rsidR="00C072C6" w:rsidRPr="00D40A86" w:rsidRDefault="00C072C6" w:rsidP="00C072C6">
      <w:pPr>
        <w:pStyle w:val="Brdtext"/>
      </w:pPr>
      <w:r w:rsidRPr="00D40A86">
        <w:t xml:space="preserve">Som nämns </w:t>
      </w:r>
      <w:r w:rsidR="00C0309B">
        <w:t xml:space="preserve">ovan </w:t>
      </w:r>
      <w:r w:rsidRPr="00D40A86">
        <w:t>regleras överföring till en pensionsstiftelse i tryggande</w:t>
      </w:r>
      <w:r w:rsidRPr="00D40A86">
        <w:softHyphen/>
        <w:t>lagen. En pensionsstiftelses uteslutande ändamål är att trygga en sådan utfästelse om pension till arbetstagare eller arbetstagares efter</w:t>
      </w:r>
      <w:r w:rsidRPr="00D40A86">
        <w:softHyphen/>
        <w:t>levande, som har lämnats av en arbetsgivare och som denne bär ansvaret för (9 §). En pensionsstiftelse kan aldrig utfästa pension och ansvarar följaktligen inte heller för pensions</w:t>
      </w:r>
      <w:r w:rsidRPr="00D40A86">
        <w:softHyphen/>
        <w:t xml:space="preserve">utfästelserna (12 §). Stiftelsens medel kan inte tas i </w:t>
      </w:r>
      <w:r w:rsidRPr="00D40A86">
        <w:lastRenderedPageBreak/>
        <w:t>anspråk för arbetsgivarens övriga skulder och berörs inte av arbets</w:t>
      </w:r>
      <w:r w:rsidRPr="00D40A86">
        <w:softHyphen/>
        <w:t xml:space="preserve">givarens obestånd. </w:t>
      </w:r>
    </w:p>
    <w:p w14:paraId="2394BE85" w14:textId="77777777" w:rsidR="00C072C6" w:rsidRPr="00D40A86" w:rsidRDefault="00C072C6" w:rsidP="00C072C6">
      <w:pPr>
        <w:pStyle w:val="Brdtextmedindrag"/>
      </w:pPr>
      <w:r w:rsidRPr="00D40A86">
        <w:t xml:space="preserve">När arbetsgivaren har gjort en inbetalning till stiftelsen, får medlen disponeras endast för pensioner. Enligt tryggandelagen får </w:t>
      </w:r>
      <w:r w:rsidRPr="00D40A86">
        <w:rPr>
          <w:spacing w:val="-2"/>
        </w:rPr>
        <w:t>stiftelsen dock låna ut medel till arbetsgivaren om det ställs betryggande säkerhet för lånet eller om tillsynsmyndigheten medger</w:t>
      </w:r>
      <w:r w:rsidRPr="00D40A86">
        <w:t xml:space="preserve"> det (11 § första stycket). En be</w:t>
      </w:r>
      <w:r>
        <w:softHyphen/>
      </w:r>
      <w:r w:rsidRPr="00D40A86">
        <w:t>tryggande säkerhet kan exempel</w:t>
      </w:r>
      <w:r w:rsidRPr="00D40A86">
        <w:softHyphen/>
        <w:t xml:space="preserve">vis vara en </w:t>
      </w:r>
      <w:r w:rsidRPr="00D40A86">
        <w:rPr>
          <w:spacing w:val="-2"/>
        </w:rPr>
        <w:t>kreditförsäkring. En sådan försäkring meddelas i Sverige i princip uteslutande av Försäkringsbolaget PRI Pensionsgaranti, ömsesidigt</w:t>
      </w:r>
      <w:r w:rsidRPr="00D40A86">
        <w:t xml:space="preserve">. </w:t>
      </w:r>
    </w:p>
    <w:p w14:paraId="1C5DB462" w14:textId="77777777" w:rsidR="00C072C6" w:rsidRPr="00D40A86" w:rsidRDefault="00C072C6" w:rsidP="00C072C6">
      <w:pPr>
        <w:pStyle w:val="Brdtextmedindrag"/>
      </w:pPr>
      <w:r w:rsidRPr="00D40A86">
        <w:t>Alla arbetsgivare har rätt att bilda en pensionsstiftelse. En sådan stiftelse kan bildas av ett enskilt företag eller av flera arbetsgivare gemensamt. Stiftelsen är en juridisk person. Den skiljer sig från andra associations</w:t>
      </w:r>
      <w:r>
        <w:softHyphen/>
      </w:r>
      <w:r w:rsidRPr="00D40A86">
        <w:t>former genom att den inte har några ägare eller medlemmar. Stiftelsens förmögen</w:t>
      </w:r>
      <w:r w:rsidRPr="00D40A86">
        <w:softHyphen/>
        <w:t>het förvaltas av en styrelse med representanter för såväl arbets</w:t>
      </w:r>
      <w:r w:rsidRPr="00D40A86">
        <w:softHyphen/>
        <w:t xml:space="preserve">givaren som berörda arbetstagare. </w:t>
      </w:r>
    </w:p>
    <w:p w14:paraId="51DDD2B1" w14:textId="50E7C6F4" w:rsidR="00C072C6" w:rsidRPr="00D40A86" w:rsidRDefault="00C072C6" w:rsidP="00C072C6">
      <w:pPr>
        <w:pStyle w:val="Brdtextmedindrag"/>
      </w:pPr>
      <w:r w:rsidRPr="00D40A86">
        <w:t>En arbetsgivare tillför medel till pensionsstiftelsen genom att till denna föra över tillgångar såsom kontanter, aktier, obligationer, fastigheter eller liknande. Det är inte tillåtet att överföra reverser eller liknande fordringar på arbetsgivaren. För varje år som de anställda tjänar in pensionsförmåner ökar arbetsgivarens pensions</w:t>
      </w:r>
      <w:r w:rsidRPr="00D40A86">
        <w:softHyphen/>
        <w:t>skuld dels med värdet av de ytterligare intjänade pensionsbeloppen, dels med den förräntning som har förutsatts i beräknings</w:t>
      </w:r>
      <w:r w:rsidRPr="00D40A86">
        <w:softHyphen/>
        <w:t xml:space="preserve">grunderna. Pensionsutfästelsens värde – dvs. det kapitaliserade värdet (eller nuvärdet) av de utfästelser som ska tryggas i stiftelsen – fastställs mot bakgrund av de föreskrifter om försäkringstekniska grunder för beräkning av kapitalvärde som Finansinspektionen anvisar (3 § </w:t>
      </w:r>
      <w:r w:rsidR="00C0309B">
        <w:t xml:space="preserve">tryggandelagen </w:t>
      </w:r>
      <w:r w:rsidRPr="00D40A86">
        <w:t xml:space="preserve">och </w:t>
      </w:r>
      <w:r w:rsidR="00C0309B" w:rsidRPr="00C0309B">
        <w:t xml:space="preserve">Finansinspektionens föreskrifter </w:t>
      </w:r>
      <w:r w:rsidR="00C0309B">
        <w:t>[</w:t>
      </w:r>
      <w:r w:rsidRPr="00D40A86">
        <w:t>FFFS 2007:24</w:t>
      </w:r>
      <w:r w:rsidR="00C0309B">
        <w:t xml:space="preserve">] </w:t>
      </w:r>
      <w:r w:rsidR="00C0309B" w:rsidRPr="00C0309B">
        <w:t>om försäkringstekniska grunder</w:t>
      </w:r>
      <w:r w:rsidRPr="00D40A86">
        <w:t xml:space="preserve">). </w:t>
      </w:r>
    </w:p>
    <w:p w14:paraId="45E8A7E4" w14:textId="77777777" w:rsidR="00C072C6" w:rsidRPr="00D40A86" w:rsidRDefault="00C072C6" w:rsidP="00C072C6">
      <w:pPr>
        <w:pStyle w:val="Brdtextmedindrag"/>
      </w:pPr>
      <w:r w:rsidRPr="00D40A86">
        <w:t xml:space="preserve">Någon skyldighet för arbetsgivaren att göra inbetalningar till stiftelsen uppställs inte i tryggandelagen. Stiftelsens enda uppgift är att förvalta kapital, och eftersom den inte har något eget pensionsåtagande eller ansvar för pensionsutfästelserna finns ingen motsvarande skuldpost i stiftelsens balansräkning. </w:t>
      </w:r>
    </w:p>
    <w:p w14:paraId="097DBCA2" w14:textId="77777777" w:rsidR="00C072C6" w:rsidRPr="00D40A86" w:rsidRDefault="00C072C6" w:rsidP="00C072C6">
      <w:pPr>
        <w:pStyle w:val="Brdtextmedindrag"/>
      </w:pPr>
      <w:r w:rsidRPr="00D40A86">
        <w:t>Eftersom en pensionsstiftelses uteslutande ändamål är att säker</w:t>
      </w:r>
      <w:r w:rsidRPr="00D40A86">
        <w:softHyphen/>
        <w:t>ställa att arbetsgivarens pensionsutfästelser uppfylls, får stiftelsen i normalfallet inte betala ut pensioner. Det är arbetsgivaren som beräknar pensions</w:t>
      </w:r>
      <w:r>
        <w:softHyphen/>
      </w:r>
      <w:r w:rsidRPr="00D40A86">
        <w:t xml:space="preserve">åtagandena och utifrån dem gör erforderliga </w:t>
      </w:r>
      <w:r w:rsidRPr="00D40A86">
        <w:rPr>
          <w:spacing w:val="-4"/>
        </w:rPr>
        <w:t>inbetalningar till stiftelsen. Det ankommer vidare på arbetsgivaren att sköta utbetalningen av pensionerna. Pensionsstiftelsens förmögenhet kan därför karaktäriseras som en form av</w:t>
      </w:r>
      <w:r w:rsidRPr="00D40A86">
        <w:t xml:space="preserve"> pant för den pensionsberättigades pensionsfordran. Arbetsgivaren har dock ingen möjlighet att begränsa sin ansvarighet till pantens värde, dvs. stiftelsens förmögenhet. </w:t>
      </w:r>
    </w:p>
    <w:p w14:paraId="37BA4E6C" w14:textId="77777777" w:rsidR="00C072C6" w:rsidRPr="00D40A86" w:rsidRDefault="00C072C6" w:rsidP="00C072C6">
      <w:pPr>
        <w:pStyle w:val="Brdtextmedindrag"/>
      </w:pPr>
      <w:r w:rsidRPr="00D40A86">
        <w:t>Arbetsgivaren kan begära kompensation eller gottgörelse från pensions</w:t>
      </w:r>
      <w:r>
        <w:softHyphen/>
      </w:r>
      <w:r w:rsidRPr="00D40A86">
        <w:t>stiftelsen för utbetalda pensioner under förutsättning att arbetsgivarens pensionsreserv inte överstiger pensionsstiftelsens tillgångar efter gott</w:t>
      </w:r>
      <w:r>
        <w:softHyphen/>
      </w:r>
      <w:r w:rsidRPr="00D40A86">
        <w:t>görelsen, eller att gottgörelsen högst motsvarar årets avkastning på stiftelsens kapital. Det ankommer på stiftelsen att kontrollera att de gott</w:t>
      </w:r>
      <w:r w:rsidRPr="00D40A86">
        <w:softHyphen/>
        <w:t xml:space="preserve">görelser som arbetsgivaren begär står i överensstämmelse med stiftelsens ändamål och bestämmelserna i tryggandelagen. </w:t>
      </w:r>
    </w:p>
    <w:p w14:paraId="015F4839" w14:textId="46869472" w:rsidR="00C072C6" w:rsidRPr="00D40A86" w:rsidRDefault="00C072C6" w:rsidP="00C072C6">
      <w:pPr>
        <w:pStyle w:val="Brdtextmedindrag"/>
      </w:pPr>
      <w:r w:rsidRPr="00D40A86">
        <w:t xml:space="preserve">Det finns som nämns </w:t>
      </w:r>
      <w:r w:rsidR="00C0309B">
        <w:t xml:space="preserve">ovan </w:t>
      </w:r>
      <w:r w:rsidRPr="00D40A86">
        <w:t xml:space="preserve">inget krav på att pensionsstiftelsens tillgångar ska täcka arbetsgivarens pensionsåtaganden. Ofullständig fondering medför dock att arbetsgivaren i balansräkningen måste skuldföra (avsätta) </w:t>
      </w:r>
      <w:r w:rsidRPr="00D40A86">
        <w:lastRenderedPageBreak/>
        <w:t>ett belopp som motsvarar skillnaden mellan stiftelsens tillgångar och pensions</w:t>
      </w:r>
      <w:r>
        <w:softHyphen/>
      </w:r>
      <w:r w:rsidRPr="00D40A86">
        <w:t>åtagandet.</w:t>
      </w:r>
    </w:p>
    <w:p w14:paraId="3F627505" w14:textId="77777777" w:rsidR="00C072C6" w:rsidRPr="00D40A86" w:rsidRDefault="00C072C6" w:rsidP="00877AFB">
      <w:pPr>
        <w:pStyle w:val="Rubrik3"/>
      </w:pPr>
      <w:bookmarkStart w:id="702" w:name="_Toc518395876"/>
      <w:bookmarkStart w:id="703" w:name="_Toc518396593"/>
      <w:bookmarkStart w:id="704" w:name="_Toc518400904"/>
      <w:bookmarkStart w:id="705" w:name="_Toc518401621"/>
      <w:bookmarkStart w:id="706" w:name="_Toc518401860"/>
      <w:bookmarkStart w:id="707" w:name="_Toc518463014"/>
      <w:bookmarkStart w:id="708" w:name="_Toc518462710"/>
      <w:bookmarkStart w:id="709" w:name="_Toc518463666"/>
      <w:bookmarkStart w:id="710" w:name="_Toc518463563"/>
      <w:bookmarkStart w:id="711" w:name="_Toc518464280"/>
      <w:bookmarkStart w:id="712" w:name="_Toc518472719"/>
      <w:bookmarkStart w:id="713" w:name="_Toc8059740"/>
      <w:bookmarkStart w:id="714" w:name="_Toc8061450"/>
      <w:bookmarkStart w:id="715" w:name="_Toc8061982"/>
      <w:bookmarkStart w:id="716" w:name="_Toc8064450"/>
      <w:bookmarkStart w:id="717" w:name="_Toc8391127"/>
      <w:bookmarkStart w:id="718" w:name="_Toc8391393"/>
      <w:bookmarkStart w:id="719" w:name="_Toc8644598"/>
      <w:bookmarkStart w:id="720" w:name="_Toc8645130"/>
      <w:bookmarkStart w:id="721" w:name="_Toc8817611"/>
      <w:bookmarkStart w:id="722" w:name="_Toc8818183"/>
      <w:bookmarkStart w:id="723" w:name="_Toc8825552"/>
      <w:bookmarkStart w:id="724" w:name="_Toc8831649"/>
      <w:bookmarkStart w:id="725" w:name="_Toc8832558"/>
      <w:bookmarkStart w:id="726" w:name="_Toc11153020"/>
      <w:bookmarkStart w:id="727" w:name="_Toc11160941"/>
      <w:bookmarkStart w:id="728" w:name="_Toc11166877"/>
      <w:bookmarkStart w:id="729" w:name="_Toc11167413"/>
      <w:bookmarkStart w:id="730" w:name="_Toc11168850"/>
      <w:bookmarkStart w:id="731" w:name="_Toc11845803"/>
      <w:bookmarkStart w:id="732" w:name="_Toc12611602"/>
      <w:bookmarkStart w:id="733" w:name="_Toc12624869"/>
      <w:bookmarkStart w:id="734" w:name="_Toc12627358"/>
      <w:bookmarkStart w:id="735" w:name="_Toc12630248"/>
      <w:bookmarkStart w:id="736" w:name="_Toc12632743"/>
      <w:bookmarkStart w:id="737" w:name="_Toc17902815"/>
      <w:r w:rsidRPr="00877AFB">
        <w:t>Kontotryggande</w:t>
      </w:r>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p>
    <w:p w14:paraId="3F301124" w14:textId="33F9ADDC" w:rsidR="00C072C6" w:rsidRPr="00D40A86" w:rsidRDefault="00C072C6" w:rsidP="00C072C6">
      <w:pPr>
        <w:pStyle w:val="Brdtext"/>
      </w:pPr>
      <w:r w:rsidRPr="00D40A86">
        <w:t>Även bestämmelserna om särskild redovisning av pensionsskuld (s.k. kontotryggande) finns, som nämns</w:t>
      </w:r>
      <w:r w:rsidR="00C0309B">
        <w:t xml:space="preserve"> ovan</w:t>
      </w:r>
      <w:r w:rsidRPr="00D40A86">
        <w:t xml:space="preserve">, i tryggandelagen. </w:t>
      </w:r>
    </w:p>
    <w:p w14:paraId="320E6C98" w14:textId="77777777" w:rsidR="00C072C6" w:rsidRPr="00D40A86" w:rsidRDefault="00C072C6" w:rsidP="00C072C6">
      <w:pPr>
        <w:pStyle w:val="Brdtextmedindrag"/>
      </w:pPr>
      <w:r w:rsidRPr="00D40A86">
        <w:t>Enligt huvudregeln får alla arbetsgivare oavsett företagsform skuldföra (avsätta) pensionsutfästelser enligt allmän pensionsplan genom konto</w:t>
      </w:r>
      <w:r>
        <w:softHyphen/>
      </w:r>
      <w:r w:rsidRPr="00D40A86">
        <w:t>avsättning i balansräkningen (5 §). Härutöver får vissa särskilt utpekade juridiska personer, såsom aktiebolag, ömsesidiga försäkringsbolag, eko</w:t>
      </w:r>
      <w:r>
        <w:softHyphen/>
      </w:r>
      <w:r w:rsidRPr="00D40A86">
        <w:t>nomiska föreningar och sparbanker, även skuldföra upplupen del av pensionsutfästelser som inte omfattas av en allmän pensionsplan. Skuld</w:t>
      </w:r>
      <w:r>
        <w:softHyphen/>
      </w:r>
      <w:r w:rsidRPr="00D40A86">
        <w:t>föring av pensions</w:t>
      </w:r>
      <w:r w:rsidRPr="00D40A86">
        <w:softHyphen/>
        <w:t>utfästelse avseende arbetstagare med bestäm</w:t>
      </w:r>
      <w:r>
        <w:softHyphen/>
      </w:r>
      <w:r w:rsidRPr="00D40A86">
        <w:t xml:space="preserve">mande </w:t>
      </w:r>
      <w:r w:rsidRPr="00D40A86">
        <w:rPr>
          <w:spacing w:val="-2"/>
        </w:rPr>
        <w:t>inflytande (t.ex. ledande befattningshavare) och sådan arbetstagares efter</w:t>
      </w:r>
      <w:r>
        <w:rPr>
          <w:spacing w:val="-2"/>
        </w:rPr>
        <w:softHyphen/>
      </w:r>
      <w:r w:rsidRPr="00D40A86">
        <w:rPr>
          <w:spacing w:val="-2"/>
        </w:rPr>
        <w:t>levande får ske endast såvitt avser pensionsutfästelser enligt allmän pensionsplan så länge som inflytandet består. Tryggandelagen innehåller bestämmelser om vad som avses med begreppet bestämmande</w:t>
      </w:r>
      <w:r w:rsidRPr="00D40A86">
        <w:t xml:space="preserve"> inflytande.</w:t>
      </w:r>
    </w:p>
    <w:p w14:paraId="6E68C6E0" w14:textId="77777777" w:rsidR="00C072C6" w:rsidRPr="00D40A86" w:rsidRDefault="00C072C6" w:rsidP="00C072C6">
      <w:pPr>
        <w:pStyle w:val="Brdtextmedindrag"/>
      </w:pPr>
      <w:r w:rsidRPr="00D40A86">
        <w:t>Den särskilda redovisningen av pensionsskulden fungerar så att arbets</w:t>
      </w:r>
      <w:r>
        <w:softHyphen/>
      </w:r>
      <w:r w:rsidRPr="00D40A86">
        <w:t>givaren redovisar det aktuella värdet av sina pensions</w:t>
      </w:r>
      <w:r w:rsidRPr="00D40A86">
        <w:softHyphen/>
        <w:t>utfästelser som en skuld (avsättning) i balansräkningen i års</w:t>
      </w:r>
      <w:r w:rsidRPr="00D40A86">
        <w:softHyphen/>
        <w:t>redovisningen.</w:t>
      </w:r>
    </w:p>
    <w:p w14:paraId="44A28067" w14:textId="77777777" w:rsidR="00C072C6" w:rsidRPr="00D40A86" w:rsidRDefault="00C072C6" w:rsidP="00C072C6">
      <w:pPr>
        <w:pStyle w:val="Brdtextmedindrag"/>
      </w:pPr>
      <w:r w:rsidRPr="00D40A86">
        <w:t>En förutsättning för att skuldföring i balansräkning ska godtas skatte</w:t>
      </w:r>
      <w:r w:rsidRPr="00D40A86">
        <w:softHyphen/>
        <w:t>rättsligt, dvs. att arbetsgivaren ska ha rätt till skatteavdrag motsvarande skuldföringen, är att skuldföringen kombineras med en kredit</w:t>
      </w:r>
      <w:r w:rsidRPr="00D40A86">
        <w:softHyphen/>
        <w:t xml:space="preserve">försäkring eller med en kommunal eller statlig borgen eller liknande </w:t>
      </w:r>
      <w:r w:rsidRPr="00D40A86">
        <w:rPr>
          <w:spacing w:val="-4"/>
        </w:rPr>
        <w:t>garanti. Pensions</w:t>
      </w:r>
      <w:r>
        <w:rPr>
          <w:spacing w:val="-4"/>
        </w:rPr>
        <w:softHyphen/>
      </w:r>
      <w:r w:rsidRPr="00D40A86">
        <w:rPr>
          <w:spacing w:val="-4"/>
        </w:rPr>
        <w:t>kostnaderna belastar rörelsens resultat och den skuld som finns i balans</w:t>
      </w:r>
      <w:r>
        <w:rPr>
          <w:spacing w:val="-4"/>
        </w:rPr>
        <w:softHyphen/>
      </w:r>
      <w:r w:rsidRPr="00D40A86">
        <w:rPr>
          <w:spacing w:val="-4"/>
        </w:rPr>
        <w:t>räkningen motsvaras av kapitalvärdet av intjänade pensionsrätter samt i vissa fall tillkommande värdesäkringsmedel</w:t>
      </w:r>
      <w:r w:rsidRPr="00D40A86">
        <w:t xml:space="preserve">. </w:t>
      </w:r>
    </w:p>
    <w:p w14:paraId="2924C12B" w14:textId="4B34F545" w:rsidR="00C072C6" w:rsidRPr="00D40A86" w:rsidRDefault="00C072C6" w:rsidP="00C072C6">
      <w:pPr>
        <w:pStyle w:val="Brdtextmedindrag"/>
      </w:pPr>
      <w:r w:rsidRPr="00D40A86">
        <w:rPr>
          <w:spacing w:val="-4"/>
        </w:rPr>
        <w:t>Kreditförsäkring av pensionsutfästelser som är skuldförda i företagets egen balansräkning meddelas av Försäkringsbolaget PRI Pensionsgaranti, ömse</w:t>
      </w:r>
      <w:r>
        <w:rPr>
          <w:spacing w:val="-4"/>
        </w:rPr>
        <w:softHyphen/>
      </w:r>
      <w:r w:rsidRPr="00D40A86">
        <w:rPr>
          <w:spacing w:val="-4"/>
        </w:rPr>
        <w:t>sidigt (PRI Pensionsgaranti). PRI Pensions</w:t>
      </w:r>
      <w:r w:rsidRPr="00D40A86">
        <w:rPr>
          <w:spacing w:val="-4"/>
        </w:rPr>
        <w:softHyphen/>
        <w:t>garanti är det enda försäkrings</w:t>
      </w:r>
      <w:r>
        <w:rPr>
          <w:spacing w:val="-4"/>
        </w:rPr>
        <w:softHyphen/>
      </w:r>
      <w:r w:rsidRPr="00D40A86">
        <w:rPr>
          <w:spacing w:val="-4"/>
        </w:rPr>
        <w:t>företag som meddelar sådana kreditförsäkringar, i det s</w:t>
      </w:r>
      <w:r w:rsidR="00236A3F">
        <w:rPr>
          <w:spacing w:val="-4"/>
        </w:rPr>
        <w:t>.</w:t>
      </w:r>
      <w:r w:rsidRPr="00D40A86">
        <w:rPr>
          <w:spacing w:val="-4"/>
        </w:rPr>
        <w:t>k</w:t>
      </w:r>
      <w:r w:rsidR="00236A3F">
        <w:rPr>
          <w:spacing w:val="-4"/>
        </w:rPr>
        <w:t>.</w:t>
      </w:r>
      <w:r w:rsidRPr="00D40A86">
        <w:rPr>
          <w:spacing w:val="-4"/>
        </w:rPr>
        <w:t xml:space="preserve"> PRI-systemet. </w:t>
      </w:r>
      <w:r w:rsidR="00236A3F">
        <w:rPr>
          <w:spacing w:val="-4"/>
        </w:rPr>
        <w:br/>
      </w:r>
      <w:r w:rsidRPr="00D40A86">
        <w:rPr>
          <w:spacing w:val="-4"/>
        </w:rPr>
        <w:t>PRI-systemet tillkom i samband med ITP-planen. Tanken med systemet är att företagen genom att teckna kreditförsäkring hos PRI Pensionsgaranti efter skuldföring i balansräkningen kan behålla pensionskapitalet i verksamheten och själva avgöra hur det ska användas,</w:t>
      </w:r>
      <w:r w:rsidRPr="00D40A86">
        <w:t xml:space="preserve"> samtidigt som de anställdas pensionsutfästelser är tryggade. Genom kredit</w:t>
      </w:r>
      <w:r w:rsidRPr="00D40A86">
        <w:softHyphen/>
        <w:t>försäkringen garanterar PRI</w:t>
      </w:r>
      <w:r w:rsidR="00236A3F">
        <w:t> </w:t>
      </w:r>
      <w:r w:rsidRPr="00D40A86">
        <w:t>Pensionsgaranti pensionerna för de anställda om företaget skulle komma på obestånd. Innan försäk</w:t>
      </w:r>
      <w:r w:rsidRPr="00D40A86">
        <w:softHyphen/>
        <w:t>ringen beviljas gör PRI Pensionsgaranti en noggrann kredit</w:t>
      </w:r>
      <w:r w:rsidRPr="00D40A86">
        <w:softHyphen/>
        <w:t>bedöm</w:t>
      </w:r>
      <w:r w:rsidRPr="00D40A86">
        <w:softHyphen/>
        <w:t xml:space="preserve">ning av företaget. I vissa fall krävs att företaget ställer säkerhet för hela eller delar av pensionsskulden. För företag som ingår i en koncern begärs ofta borgen eller någon annan typ av förbindelse från koncernens moderföretag. Om företagets kreditvärdighet skulle försämras avsevärt kan PRI Pensionsgaranti kräva att pensionsskulden avvecklas genom inlösen. Om ett företag går i konkurs tas företagets kreditförsäkring i anspråk och PRI Pensionsgaranti sörjer för att avveckla skulden genom inlösen i en pensionsförsäkring. </w:t>
      </w:r>
    </w:p>
    <w:p w14:paraId="0213489F" w14:textId="77777777" w:rsidR="00C072C6" w:rsidRPr="00D40A86" w:rsidRDefault="00C072C6" w:rsidP="00C072C6">
      <w:pPr>
        <w:pStyle w:val="Brdtextmedindrag"/>
      </w:pPr>
      <w:r w:rsidRPr="00D40A86">
        <w:t>Inom ramen för PRI-systemet kan företaget också välja att föra över hela eller del av pensionskapitalet till en pensionsstiftelse för att göra finans</w:t>
      </w:r>
      <w:r>
        <w:softHyphen/>
      </w:r>
      <w:r w:rsidRPr="00D40A86">
        <w:t>iella placeringar, s.k. PRI-stiftelser.</w:t>
      </w:r>
    </w:p>
    <w:p w14:paraId="38D59F81" w14:textId="77777777" w:rsidR="00C072C6" w:rsidRPr="00236A3F" w:rsidRDefault="00C072C6" w:rsidP="00AA5B6B">
      <w:pPr>
        <w:pStyle w:val="Rubrik2"/>
      </w:pPr>
      <w:bookmarkStart w:id="738" w:name="_Toc8059741"/>
      <w:bookmarkStart w:id="739" w:name="_Toc8061451"/>
      <w:bookmarkStart w:id="740" w:name="_Toc8061983"/>
      <w:bookmarkStart w:id="741" w:name="_Toc8064451"/>
      <w:bookmarkStart w:id="742" w:name="_Toc8391128"/>
      <w:bookmarkStart w:id="743" w:name="_Toc8391394"/>
      <w:bookmarkStart w:id="744" w:name="_Toc8644599"/>
      <w:bookmarkStart w:id="745" w:name="_Toc8645131"/>
      <w:bookmarkStart w:id="746" w:name="_Toc8817612"/>
      <w:bookmarkStart w:id="747" w:name="_Toc8818184"/>
      <w:bookmarkStart w:id="748" w:name="_Toc8825553"/>
      <w:bookmarkStart w:id="749" w:name="_Toc8831650"/>
      <w:bookmarkStart w:id="750" w:name="_Toc8832559"/>
      <w:bookmarkStart w:id="751" w:name="_Toc11153021"/>
      <w:bookmarkStart w:id="752" w:name="_Toc11160942"/>
      <w:bookmarkStart w:id="753" w:name="_Toc11166878"/>
      <w:bookmarkStart w:id="754" w:name="_Toc11167414"/>
      <w:bookmarkStart w:id="755" w:name="_Toc11168851"/>
      <w:bookmarkStart w:id="756" w:name="_Toc11845804"/>
      <w:bookmarkStart w:id="757" w:name="_Toc12611603"/>
      <w:bookmarkStart w:id="758" w:name="_Toc12624870"/>
      <w:bookmarkStart w:id="759" w:name="_Toc12627359"/>
      <w:bookmarkStart w:id="760" w:name="_Toc12630249"/>
      <w:bookmarkStart w:id="761" w:name="_Toc12632744"/>
      <w:bookmarkStart w:id="762" w:name="_Toc17902816"/>
      <w:bookmarkStart w:id="763" w:name="_Toc518395878"/>
      <w:bookmarkStart w:id="764" w:name="_Toc518396595"/>
      <w:bookmarkStart w:id="765" w:name="_Toc518400906"/>
      <w:bookmarkStart w:id="766" w:name="_Toc518401623"/>
      <w:bookmarkStart w:id="767" w:name="_Toc518401862"/>
      <w:bookmarkStart w:id="768" w:name="_Toc518463016"/>
      <w:bookmarkStart w:id="769" w:name="_Toc518462712"/>
      <w:bookmarkStart w:id="770" w:name="_Toc518463668"/>
      <w:bookmarkStart w:id="771" w:name="_Toc518463565"/>
      <w:bookmarkStart w:id="772" w:name="_Toc518464282"/>
      <w:bookmarkStart w:id="773" w:name="_Toc518472721"/>
      <w:r w:rsidRPr="00236A3F">
        <w:lastRenderedPageBreak/>
        <w:t>Finansinspektionens tillsynsverktyg trafikljuset</w:t>
      </w:r>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p>
    <w:p w14:paraId="7654E3FD" w14:textId="77777777" w:rsidR="00C072C6" w:rsidRPr="00D40A86" w:rsidRDefault="00C072C6" w:rsidP="00C072C6">
      <w:pPr>
        <w:pStyle w:val="Brdtext"/>
      </w:pPr>
      <w:r w:rsidRPr="00D40A86">
        <w:t xml:space="preserve">När första tjänstepensionsdirektivet </w:t>
      </w:r>
      <w:r>
        <w:t>genomfördes</w:t>
      </w:r>
      <w:r w:rsidRPr="00D40A86">
        <w:t xml:space="preserve"> i svensk rätt 2007 införde Finansinspektionen ett tillsynsverktyg för försäkringsföretag och tjänste</w:t>
      </w:r>
      <w:r>
        <w:softHyphen/>
      </w:r>
      <w:r w:rsidRPr="00D40A86">
        <w:t>pensionskassor som kallas trafikljuset. Den nya regleringen innebar att tidigare kvantitativa placeringsregler ersattes av aktsamhets</w:t>
      </w:r>
      <w:r w:rsidRPr="00D40A86">
        <w:softHyphen/>
        <w:t>principen – dvs. en långtgående placeringsfrihet för de berörda företagen – och att de antaganden som låg till grund för beräkningen av försäkrings</w:t>
      </w:r>
      <w:r>
        <w:softHyphen/>
      </w:r>
      <w:r w:rsidRPr="00D40A86">
        <w:t xml:space="preserve">tekniska avsättningar skulle vara aktsamma i stället för betryggande, vilket innebar att tidigare inbyggda buffertar togs bort. </w:t>
      </w:r>
    </w:p>
    <w:p w14:paraId="31BB66BC" w14:textId="77777777" w:rsidR="00C072C6" w:rsidRPr="00D40A86" w:rsidRDefault="00C072C6" w:rsidP="00C072C6">
      <w:pPr>
        <w:pStyle w:val="Brdtextmedindrag"/>
      </w:pPr>
      <w:r w:rsidRPr="00D40A86">
        <w:t>Trafikljuset fungerar som ett riskbaserat kapitalkrav och mäter hur väl ett försäkringsföretag eller en tjänstepensionskassa klarar förändringar i tillgångspriser, räntenivåer och i försäkringsutfall, dvs. uppfyller stabili</w:t>
      </w:r>
      <w:r>
        <w:softHyphen/>
      </w:r>
      <w:r w:rsidRPr="00D40A86">
        <w:t>tetsprincipen enligt försäkringsrörelselagen. I modellen beräknas ett företags kapitalbuffert utifrån det verkliga värdet på företagets tillgångar och skulder. Därefter utsätts företaget för ett antal fiktiva stresscenarier, som påverkar både tillgångs- och skuldsidan, och som är förutbestämda i modellen. Utfallet av dessa visar ett sammantaget kapitalbehov med hänsyn till de risker som företaget är utsatt för. Genom att ställa kapital</w:t>
      </w:r>
      <w:r>
        <w:softHyphen/>
      </w:r>
      <w:r w:rsidRPr="00D40A86">
        <w:t>bufferten i förhållande till kapitalbehovet erhålls den s.k. trafikljuskvoten. Om trafikljuskvoten är högre än ett får företaget s.k. grönt ljus, dvs. före</w:t>
      </w:r>
      <w:r>
        <w:softHyphen/>
      </w:r>
      <w:r w:rsidRPr="00D40A86">
        <w:t>taget har en tillräcklig kapitalbuffert med avseende på de risker som företaget är utsatt för. Är däremot trafikljuskvoten mindre än ett får företaget rött ljus, dvs. företaget har inte en tillräcklig kapitalbuffert med avseende på de risker som det är utsatt för. Trafikljuset rapporteras till Finansinspektionen kvartalsvis.</w:t>
      </w:r>
    </w:p>
    <w:p w14:paraId="7D60FDA7" w14:textId="77777777" w:rsidR="00C072C6" w:rsidRPr="00D40A86" w:rsidRDefault="00C072C6" w:rsidP="00C072C6">
      <w:pPr>
        <w:pStyle w:val="Brdtextmedindrag"/>
      </w:pPr>
      <w:r w:rsidRPr="00D40A86">
        <w:t>Benämningen trafikljus kommer från att företagen får antingen grönt eller rött ljus. Syftet med trafikljuset är att kunna identifiera företag som har så stora riskexponeringar att de inte med fullgod säkerhet kan uppfylla sina åtaganden gentemot sina kunder. Målet är att förhindra att ett företag har ett för högt risktagande i förhållande till sin kapitalbuffert, och att i ett tidigt skede kunna identifiera företag som tar överdrivet stora risker. Eftersom trafikljuset endast är ett tillsynsverktyg har Finansinspektionen inga ingripandemöjligheter som är direkt kopplade till nivåerna i trafik</w:t>
      </w:r>
      <w:r>
        <w:softHyphen/>
      </w:r>
      <w:r w:rsidRPr="00D40A86">
        <w:t>ljuset. Om ett företag får rött ljus gör emellertid Finansinspektionen en mer ingående tillsyn av både kvantitativt och kvalitativt slag, vilket bl.a. kan innebära att företaget underkastas utökad rapportering till Finansinspek</w:t>
      </w:r>
      <w:r>
        <w:softHyphen/>
      </w:r>
      <w:r w:rsidRPr="00D40A86">
        <w:t>tionen.</w:t>
      </w:r>
    </w:p>
    <w:p w14:paraId="0CEFFB30" w14:textId="77777777" w:rsidR="00C072C6" w:rsidRPr="00D40A86" w:rsidRDefault="00C072C6" w:rsidP="00C072C6">
      <w:pPr>
        <w:pStyle w:val="Brdtextmedindrag"/>
      </w:pPr>
      <w:r w:rsidRPr="00D40A86">
        <w:t>Trafikljusmodellen är utformad på ett sätt som ska vara anpassat till såväl skadeförsäkringsföretag som livförsäkringsföretag, och för både tjänstepensionsverksamhet och övrig livförsäkringsverksamhet. Som en del av förberedelserna inför ikraftträdandet av Solvens II-regelverket anpassade Finansinspektionen år 2013 trafikljusmodellen till det regel</w:t>
      </w:r>
      <w:r>
        <w:softHyphen/>
      </w:r>
      <w:r w:rsidRPr="00D40A86">
        <w:t>verket. Detta innebär att värderingsprinciperna för försäkrings</w:t>
      </w:r>
      <w:r w:rsidRPr="00D40A86">
        <w:softHyphen/>
        <w:t xml:space="preserve">tekniska avsättningar i modellen motsvarar de principer som gäller i Solvens II-regelverket. </w:t>
      </w:r>
    </w:p>
    <w:p w14:paraId="6D841C4E" w14:textId="1EEE59EF" w:rsidR="00C072C6" w:rsidRPr="00D40A86" w:rsidRDefault="00C072C6" w:rsidP="00C072C6">
      <w:pPr>
        <w:pStyle w:val="Brdtextmedindrag"/>
      </w:pPr>
      <w:r w:rsidRPr="00D40A86">
        <w:t>I samband med att Solvens II-regelverket trädde i</w:t>
      </w:r>
      <w:r w:rsidR="00347C69">
        <w:t xml:space="preserve"> </w:t>
      </w:r>
      <w:r w:rsidRPr="00D40A86">
        <w:t>kraft den 1 januari 2016 infördes ett risk</w:t>
      </w:r>
      <w:r>
        <w:t>känsligt</w:t>
      </w:r>
      <w:r w:rsidRPr="00D40A86">
        <w:t xml:space="preserve"> kapitalkrav (solvenskapitalkravet) i försäk</w:t>
      </w:r>
      <w:r>
        <w:softHyphen/>
      </w:r>
      <w:r w:rsidRPr="00D40A86">
        <w:t>ringsrörelselagen. För de företag som följer försäkringsrörelselagen upp</w:t>
      </w:r>
      <w:r>
        <w:softHyphen/>
      </w:r>
      <w:r w:rsidRPr="00D40A86">
        <w:t xml:space="preserve">hörde samtidigt kravet på att rapportera enligt trafikljuset. Därmed är det </w:t>
      </w:r>
      <w:r w:rsidRPr="00D40A86">
        <w:lastRenderedPageBreak/>
        <w:t>endast tjänste</w:t>
      </w:r>
      <w:r w:rsidRPr="00D40A86">
        <w:softHyphen/>
        <w:t>pensions</w:t>
      </w:r>
      <w:r w:rsidRPr="00D40A86">
        <w:softHyphen/>
        <w:t>kassorna och de försäkringsföretag som följer över</w:t>
      </w:r>
      <w:r>
        <w:softHyphen/>
      </w:r>
      <w:r w:rsidRPr="00D40A86">
        <w:t>gångsregleringen som i dag rapporterar enligt trafikljuset.</w:t>
      </w:r>
    </w:p>
    <w:p w14:paraId="003EBB33" w14:textId="77777777" w:rsidR="00C072C6" w:rsidRPr="00D40A86" w:rsidRDefault="00C072C6" w:rsidP="00877AFB">
      <w:pPr>
        <w:pStyle w:val="Rubrik2"/>
      </w:pPr>
      <w:bookmarkStart w:id="774" w:name="_Toc8059742"/>
      <w:bookmarkStart w:id="775" w:name="_Toc8061452"/>
      <w:bookmarkStart w:id="776" w:name="_Toc8061984"/>
      <w:bookmarkStart w:id="777" w:name="_Toc8064452"/>
      <w:bookmarkStart w:id="778" w:name="_Toc8391129"/>
      <w:bookmarkStart w:id="779" w:name="_Toc8391395"/>
      <w:bookmarkStart w:id="780" w:name="_Toc8644600"/>
      <w:bookmarkStart w:id="781" w:name="_Toc8645132"/>
      <w:bookmarkStart w:id="782" w:name="_Toc8817613"/>
      <w:bookmarkStart w:id="783" w:name="_Toc8818185"/>
      <w:bookmarkStart w:id="784" w:name="_Toc8825554"/>
      <w:bookmarkStart w:id="785" w:name="_Toc8831651"/>
      <w:bookmarkStart w:id="786" w:name="_Toc8832560"/>
      <w:bookmarkStart w:id="787" w:name="_Toc11153022"/>
      <w:bookmarkStart w:id="788" w:name="_Toc11160943"/>
      <w:bookmarkStart w:id="789" w:name="_Toc11166879"/>
      <w:bookmarkStart w:id="790" w:name="_Toc11167415"/>
      <w:bookmarkStart w:id="791" w:name="_Toc11168852"/>
      <w:bookmarkStart w:id="792" w:name="_Toc11845805"/>
      <w:bookmarkStart w:id="793" w:name="_Toc12611604"/>
      <w:bookmarkStart w:id="794" w:name="_Toc12624871"/>
      <w:bookmarkStart w:id="795" w:name="_Toc12627360"/>
      <w:bookmarkStart w:id="796" w:name="_Toc12630250"/>
      <w:bookmarkStart w:id="797" w:name="_Toc12632745"/>
      <w:bookmarkStart w:id="798" w:name="_Toc17902817"/>
      <w:r w:rsidRPr="00D40A86">
        <w:t xml:space="preserve">Första </w:t>
      </w:r>
      <w:r w:rsidRPr="00877AFB">
        <w:t>tjänstepensionsdirektivet</w:t>
      </w:r>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p>
    <w:p w14:paraId="01A04582" w14:textId="2807D226" w:rsidR="00C072C6" w:rsidRPr="00D40A86" w:rsidRDefault="00C072C6" w:rsidP="00C072C6">
      <w:pPr>
        <w:pStyle w:val="Brdtext"/>
      </w:pPr>
      <w:r w:rsidRPr="00D40A86">
        <w:t xml:space="preserve">Den 3 juni 2003 antog </w:t>
      </w:r>
      <w:r w:rsidRPr="00D40A86">
        <w:rPr>
          <w:spacing w:val="-4"/>
        </w:rPr>
        <w:t>Europaparlamentet och rådet direktiv 2003/41/EG om verksamhet i och tillsyn över tjänstepensionsinstitut (första tjänstepensions</w:t>
      </w:r>
      <w:r>
        <w:rPr>
          <w:spacing w:val="-4"/>
        </w:rPr>
        <w:softHyphen/>
      </w:r>
      <w:r w:rsidRPr="00D40A86">
        <w:rPr>
          <w:spacing w:val="-4"/>
        </w:rPr>
        <w:t>direktivet)</w:t>
      </w:r>
      <w:r w:rsidRPr="00D40A86">
        <w:t>. Direktivet avsåg att reglera verksamhet i tjänstepensions</w:t>
      </w:r>
      <w:r>
        <w:softHyphen/>
      </w:r>
      <w:r w:rsidRPr="00D40A86">
        <w:t>institut, institut av skiftande slag i de olika medlems</w:t>
      </w:r>
      <w:r w:rsidR="000E5B7F">
        <w:t>staterna</w:t>
      </w:r>
      <w:r w:rsidRPr="00D40A86">
        <w:t xml:space="preserve"> som då ännu inte omfattades av någon gemenskaps</w:t>
      </w:r>
      <w:r w:rsidRPr="00D40A86">
        <w:softHyphen/>
        <w:t xml:space="preserve">reglering. Direktivet utgjorde ett första steg mot en inre marknad för tjänstepensioner. Syftet med reglerna var att garantera en hög grad av trygghet </w:t>
      </w:r>
      <w:r>
        <w:t>när det gäller tjänstepensionerna</w:t>
      </w:r>
      <w:r w:rsidRPr="00D40A86">
        <w:t>, samtidigt som en effektiv förvaltning av tjänstepensionskapitalet möjlig</w:t>
      </w:r>
      <w:r>
        <w:softHyphen/>
      </w:r>
      <w:r w:rsidRPr="00D40A86">
        <w:t>gjordes. En överflyttning av sparandet till tjänstepensionsområdet be</w:t>
      </w:r>
      <w:r>
        <w:softHyphen/>
      </w:r>
      <w:r w:rsidRPr="00D40A86">
        <w:t>döm</w:t>
      </w:r>
      <w:r>
        <w:softHyphen/>
      </w:r>
      <w:r w:rsidRPr="00D40A86">
        <w:t>des bidra till såväl ekonomiska som sociala framsteg. I detta ligger bl.a. att tjänstepensionsinstitutens gränsöverskridande verksamhet möjlig</w:t>
      </w:r>
      <w:r>
        <w:softHyphen/>
      </w:r>
      <w:r w:rsidRPr="00D40A86">
        <w:t>gör en större rörlighet för kapital inom EU (skäl</w:t>
      </w:r>
      <w:r w:rsidR="002F6114">
        <w:t>en</w:t>
      </w:r>
      <w:r w:rsidRPr="00D40A86">
        <w:t xml:space="preserve"> 4–7 </w:t>
      </w:r>
      <w:r>
        <w:t>i</w:t>
      </w:r>
      <w:r w:rsidRPr="00D40A86">
        <w:t xml:space="preserve"> direktivet).</w:t>
      </w:r>
    </w:p>
    <w:p w14:paraId="7C97459F" w14:textId="77BA554B" w:rsidR="00C072C6" w:rsidRPr="00D40A86" w:rsidRDefault="00C072C6" w:rsidP="00C072C6">
      <w:pPr>
        <w:pStyle w:val="Brdtextmedindrag"/>
      </w:pPr>
      <w:r w:rsidRPr="00D40A86">
        <w:t>De svenska institut som omfattades av direktivets tillämpnings</w:t>
      </w:r>
      <w:r w:rsidRPr="00D40A86">
        <w:softHyphen/>
        <w:t xml:space="preserve">område var understödsföreningar som meddelar tjänstepensionsförsäkringar (tjänstepensionskassor) och pensionsstiftelser. </w:t>
      </w:r>
      <w:r w:rsidRPr="00D40A86">
        <w:rPr>
          <w:spacing w:val="-4"/>
        </w:rPr>
        <w:t>Nya svenska regler om tjänstepensionsinstitut trädde</w:t>
      </w:r>
      <w:r w:rsidRPr="00D40A86">
        <w:t xml:space="preserve"> i kraft den 1 januari 2006 (prop. 2004/05:165). De pensionsstiftelser som tryggar utfästelse om pension till färre än 100</w:t>
      </w:r>
      <w:r w:rsidR="00347C69">
        <w:t> </w:t>
      </w:r>
      <w:r w:rsidRPr="00D40A86">
        <w:t>personer undantogs från de nya reglerna, men stiftelserna får själva välja att ändå tillämpa dem. Vissa delar av direktivet tillämpas också på livför</w:t>
      </w:r>
      <w:r>
        <w:softHyphen/>
      </w:r>
      <w:r w:rsidRPr="00D40A86">
        <w:t xml:space="preserve">säkringsbolagens tjänstepensionsverksamhet, med stöd av en </w:t>
      </w:r>
      <w:r w:rsidR="00347C69">
        <w:t xml:space="preserve">möjlighet i direktivet för </w:t>
      </w:r>
      <w:r w:rsidRPr="00D40A86">
        <w:t>medlems</w:t>
      </w:r>
      <w:r>
        <w:softHyphen/>
      </w:r>
      <w:r w:rsidRPr="00D40A86">
        <w:t>stat</w:t>
      </w:r>
      <w:r w:rsidR="00347C69">
        <w:t>erna</w:t>
      </w:r>
      <w:r w:rsidRPr="00D40A86">
        <w:t xml:space="preserve"> </w:t>
      </w:r>
      <w:r w:rsidR="00347C69">
        <w:t>att tillämpa reglerna på vissa institut</w:t>
      </w:r>
      <w:r w:rsidRPr="00D40A86">
        <w:t xml:space="preserve"> </w:t>
      </w:r>
      <w:r w:rsidR="00347C69">
        <w:t>som inte omfattas av direktivet (artikel 4)</w:t>
      </w:r>
      <w:r w:rsidRPr="00D40A86">
        <w:t>.</w:t>
      </w:r>
    </w:p>
    <w:p w14:paraId="5256D238" w14:textId="42671EAC" w:rsidR="00C072C6" w:rsidRPr="00D40A86" w:rsidRDefault="00C072C6" w:rsidP="00C072C6">
      <w:pPr>
        <w:pStyle w:val="Brdtextmedindrag"/>
      </w:pPr>
      <w:r w:rsidRPr="00D40A86">
        <w:rPr>
          <w:spacing w:val="-2"/>
        </w:rPr>
        <w:t>Särskilda verksamhetsvillkor för tjänstepensionskassor och pensions</w:t>
      </w:r>
      <w:r w:rsidRPr="00D40A86">
        <w:rPr>
          <w:spacing w:val="-2"/>
        </w:rPr>
        <w:softHyphen/>
        <w:t>stiftelser infördes. För de nämnda instituten och för liv</w:t>
      </w:r>
      <w:r w:rsidRPr="00D40A86">
        <w:rPr>
          <w:spacing w:val="-2"/>
        </w:rPr>
        <w:softHyphen/>
        <w:t>försäkrings</w:t>
      </w:r>
      <w:r w:rsidRPr="00D40A86">
        <w:rPr>
          <w:spacing w:val="-2"/>
        </w:rPr>
        <w:softHyphen/>
        <w:t>bolagens tjänstepensionsverksamhet infördes även särskilda</w:t>
      </w:r>
      <w:r w:rsidRPr="00D40A86">
        <w:t xml:space="preserve"> bestämmelser om information till ersättningsberättigade eller motsvarande. För livförsäk</w:t>
      </w:r>
      <w:r>
        <w:softHyphen/>
      </w:r>
      <w:r w:rsidRPr="00D40A86">
        <w:t>ringsföretagens tjänste</w:t>
      </w:r>
      <w:r w:rsidRPr="00D40A86">
        <w:softHyphen/>
        <w:t>pensions</w:t>
      </w:r>
      <w:r w:rsidRPr="00D40A86">
        <w:softHyphen/>
        <w:t>verksamhet och för tjänstepensions</w:t>
      </w:r>
      <w:r>
        <w:softHyphen/>
      </w:r>
      <w:r w:rsidRPr="00D40A86">
        <w:t xml:space="preserve">kassorna infördes </w:t>
      </w:r>
      <w:r>
        <w:t>bestämmelser</w:t>
      </w:r>
      <w:r w:rsidRPr="00D40A86">
        <w:t xml:space="preserve"> om försäkringstekniska avsättningar där antagandena nu skulle vara aktsamma i</w:t>
      </w:r>
      <w:r w:rsidR="00135C3E">
        <w:t xml:space="preserve"> </w:t>
      </w:r>
      <w:r w:rsidRPr="00D40A86">
        <w:t>stället för som tidigare betrygg</w:t>
      </w:r>
      <w:r>
        <w:softHyphen/>
      </w:r>
      <w:r w:rsidRPr="00D40A86">
        <w:t>ande, vilket – som nämns ovan – innebar att tidigare systematiskt inbygg</w:t>
      </w:r>
      <w:r>
        <w:softHyphen/>
      </w:r>
      <w:r w:rsidRPr="00D40A86">
        <w:t>da dolda säkerhetsmarginaler (buffertar) i avsättningarna togs bort. För tjänstepensionskassorna infördes även nya bestämmelser om skuld</w:t>
      </w:r>
      <w:r>
        <w:softHyphen/>
      </w:r>
      <w:r w:rsidRPr="00D40A86">
        <w:t>täck</w:t>
      </w:r>
      <w:r>
        <w:softHyphen/>
      </w:r>
      <w:r w:rsidRPr="00D40A86">
        <w:t>ning och kapitalkrav. För såväl livförsäkringsföretagens tjänste</w:t>
      </w:r>
      <w:r>
        <w:softHyphen/>
      </w:r>
      <w:r w:rsidRPr="00D40A86">
        <w:t>pen</w:t>
      </w:r>
      <w:r>
        <w:softHyphen/>
      </w:r>
      <w:r w:rsidRPr="00D40A86">
        <w:t>sions</w:t>
      </w:r>
      <w:r>
        <w:softHyphen/>
      </w:r>
      <w:r w:rsidRPr="00D40A86">
        <w:t>verksamhet som för tjänstepensionskassorna och pensions</w:t>
      </w:r>
      <w:r>
        <w:softHyphen/>
      </w:r>
      <w:r w:rsidRPr="00D40A86">
        <w:t>stiftelserna infördes nya placeringsregler. Tidigare kvantitativa placerings</w:t>
      </w:r>
      <w:r>
        <w:softHyphen/>
      </w:r>
      <w:r w:rsidRPr="00D40A86">
        <w:t>regler ersattes av aktsamhetsprincipen vilket innebar att i</w:t>
      </w:r>
      <w:r>
        <w:t xml:space="preserve"> </w:t>
      </w:r>
      <w:r w:rsidRPr="00D40A86">
        <w:t>stället för att regel</w:t>
      </w:r>
      <w:r>
        <w:softHyphen/>
      </w:r>
      <w:r w:rsidRPr="00D40A86">
        <w:t>verket innehöll en katalog av tillåtna tillgångar skulle tillgångarna nu placeras på det sätt som bäst gagnar de ersättnings</w:t>
      </w:r>
      <w:r w:rsidRPr="00D40A86">
        <w:softHyphen/>
        <w:t>berättigades intressen och också i övrigt på ett aktsamt sätt. För tjänstepensionskassorna gällde placeringsreglerna för samtliga tillgångar medan de för livförsäkrings</w:t>
      </w:r>
      <w:r>
        <w:softHyphen/>
      </w:r>
      <w:r w:rsidRPr="00D40A86">
        <w:t>företagen endast gällde för de tillgångar som användes för skuldtäckning.</w:t>
      </w:r>
    </w:p>
    <w:p w14:paraId="67CB8B54" w14:textId="77777777" w:rsidR="00C072C6" w:rsidRPr="00D40A86" w:rsidRDefault="00C072C6" w:rsidP="00C072C6">
      <w:pPr>
        <w:pStyle w:val="Brdtextmedindrag"/>
        <w:rPr>
          <w:spacing w:val="-4"/>
        </w:rPr>
      </w:pPr>
      <w:r w:rsidRPr="00D40A86">
        <w:rPr>
          <w:spacing w:val="-4"/>
        </w:rPr>
        <w:t>Även för tillsynen över dessa finansiella instituts tjänste</w:t>
      </w:r>
      <w:r w:rsidRPr="00D40A86">
        <w:rPr>
          <w:spacing w:val="-4"/>
        </w:rPr>
        <w:softHyphen/>
        <w:t>pensions</w:t>
      </w:r>
      <w:r w:rsidRPr="00D40A86">
        <w:rPr>
          <w:spacing w:val="-4"/>
        </w:rPr>
        <w:softHyphen/>
        <w:t xml:space="preserve">verksamhet genomfördes vissa ändringar, bl.a. i form av att den finansiella tillsynen över pensionsstiftelser delades mellan länsstyrelserna och Finansinspektionen. </w:t>
      </w:r>
    </w:p>
    <w:p w14:paraId="06ACFF51" w14:textId="77777777" w:rsidR="00C072C6" w:rsidRDefault="00C072C6" w:rsidP="00C072C6">
      <w:pPr>
        <w:pStyle w:val="Brdtextmedindrag"/>
      </w:pPr>
      <w:r w:rsidRPr="00D40A86">
        <w:rPr>
          <w:spacing w:val="-4"/>
        </w:rPr>
        <w:lastRenderedPageBreak/>
        <w:t>I lagen om understödsföreningar</w:t>
      </w:r>
      <w:r w:rsidRPr="00D40A86">
        <w:t xml:space="preserve"> infördes </w:t>
      </w:r>
      <w:r>
        <w:t>bestämmelser</w:t>
      </w:r>
      <w:r w:rsidRPr="00D40A86">
        <w:t xml:space="preserve"> om verksamhet över </w:t>
      </w:r>
      <w:r>
        <w:t>gränserna, dvs. om möjligheter</w:t>
      </w:r>
      <w:r w:rsidRPr="00D40A86">
        <w:t xml:space="preserve"> för ett tjänstepensionsinstitut inom EES att driva verksamhet i ett annat EES-land. Med anledning av direktivets bestämmelser om gränsöverskridande verksamhet gjordes också justeringar i den då gällande försäkringsrörelselagen (1982:713), samtidigt som det infördes nya bestämmelser i lagen (1998:293) om utländska försäkringsgivares och tjänstepensions</w:t>
      </w:r>
      <w:r>
        <w:softHyphen/>
      </w:r>
      <w:r w:rsidRPr="00D40A86">
        <w:t>instituts verksamhet i Sverige.</w:t>
      </w:r>
    </w:p>
    <w:p w14:paraId="35CB8C2F" w14:textId="77777777" w:rsidR="00C072C6" w:rsidRPr="00D40A86" w:rsidRDefault="00C072C6" w:rsidP="00877AFB">
      <w:pPr>
        <w:pStyle w:val="Rubrik2"/>
      </w:pPr>
      <w:bookmarkStart w:id="799" w:name="_Toc518395879"/>
      <w:bookmarkStart w:id="800" w:name="_Toc518396596"/>
      <w:bookmarkStart w:id="801" w:name="_Toc518400907"/>
      <w:bookmarkStart w:id="802" w:name="_Toc518401624"/>
      <w:bookmarkStart w:id="803" w:name="_Toc518401863"/>
      <w:bookmarkStart w:id="804" w:name="_Toc518463017"/>
      <w:bookmarkStart w:id="805" w:name="_Toc518462713"/>
      <w:bookmarkStart w:id="806" w:name="_Toc518463669"/>
      <w:bookmarkStart w:id="807" w:name="_Toc518463566"/>
      <w:bookmarkStart w:id="808" w:name="_Toc518464283"/>
      <w:bookmarkStart w:id="809" w:name="_Toc518472722"/>
      <w:bookmarkStart w:id="810" w:name="_Toc8059743"/>
      <w:bookmarkStart w:id="811" w:name="_Toc8061453"/>
      <w:bookmarkStart w:id="812" w:name="_Toc8061985"/>
      <w:bookmarkStart w:id="813" w:name="_Toc8064453"/>
      <w:bookmarkStart w:id="814" w:name="_Toc8391130"/>
      <w:bookmarkStart w:id="815" w:name="_Toc8391396"/>
      <w:bookmarkStart w:id="816" w:name="_Toc8644601"/>
      <w:bookmarkStart w:id="817" w:name="_Toc8645133"/>
      <w:bookmarkStart w:id="818" w:name="_Toc8817614"/>
      <w:bookmarkStart w:id="819" w:name="_Toc8818186"/>
      <w:bookmarkStart w:id="820" w:name="_Toc8825555"/>
      <w:bookmarkStart w:id="821" w:name="_Toc8831652"/>
      <w:bookmarkStart w:id="822" w:name="_Toc8832561"/>
      <w:bookmarkStart w:id="823" w:name="_Toc11153023"/>
      <w:bookmarkStart w:id="824" w:name="_Toc11160944"/>
      <w:bookmarkStart w:id="825" w:name="_Toc11166880"/>
      <w:bookmarkStart w:id="826" w:name="_Toc11167416"/>
      <w:bookmarkStart w:id="827" w:name="_Toc11168853"/>
      <w:bookmarkStart w:id="828" w:name="_Toc11845806"/>
      <w:bookmarkStart w:id="829" w:name="_Toc12611605"/>
      <w:bookmarkStart w:id="830" w:name="_Toc12624872"/>
      <w:bookmarkStart w:id="831" w:name="_Toc12627361"/>
      <w:bookmarkStart w:id="832" w:name="_Toc12630251"/>
      <w:bookmarkStart w:id="833" w:name="_Toc12632746"/>
      <w:bookmarkStart w:id="834" w:name="_Toc17902818"/>
      <w:r w:rsidRPr="00D40A86">
        <w:t xml:space="preserve">Andra </w:t>
      </w:r>
      <w:r w:rsidRPr="00877AFB">
        <w:t>tjänstepensionsdirektivet</w:t>
      </w:r>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r w:rsidRPr="00D40A86">
        <w:t xml:space="preserve"> </w:t>
      </w:r>
    </w:p>
    <w:p w14:paraId="5CCDC508" w14:textId="09109337" w:rsidR="00C072C6" w:rsidRPr="00D40A86" w:rsidRDefault="00C072C6" w:rsidP="00C072C6">
      <w:pPr>
        <w:pStyle w:val="Brdtext"/>
      </w:pPr>
      <w:r w:rsidRPr="00D40A86">
        <w:t>Första tjänstepensionsdirektivet har nu ersatts av andra tjänstepen</w:t>
      </w:r>
      <w:r>
        <w:softHyphen/>
      </w:r>
      <w:r w:rsidRPr="00D40A86">
        <w:t>sions</w:t>
      </w:r>
      <w:r>
        <w:softHyphen/>
      </w:r>
      <w:r w:rsidRPr="00D40A86">
        <w:t>direktivet (Europaparlamentets och rådets direktiv (EU) 2016/2341 av den 14</w:t>
      </w:r>
      <w:r>
        <w:t> </w:t>
      </w:r>
      <w:r w:rsidRPr="00D40A86">
        <w:t>december 2016 om verksamhet i och tillsyn över tjänstepensions</w:t>
      </w:r>
      <w:r>
        <w:softHyphen/>
      </w:r>
      <w:r w:rsidRPr="00D40A86">
        <w:t>institut). Andra tjänstepensionsdirektivet skulle vara genomfört i nationell lagstiftning senast den 13</w:t>
      </w:r>
      <w:r>
        <w:t> </w:t>
      </w:r>
      <w:r w:rsidRPr="00D40A86">
        <w:t>januari 2019. Genom andra tjänstepensions</w:t>
      </w:r>
      <w:r>
        <w:softHyphen/>
      </w:r>
      <w:r w:rsidRPr="00D40A86">
        <w:t xml:space="preserve">direktivet </w:t>
      </w:r>
      <w:r w:rsidR="00FD0291">
        <w:t>har</w:t>
      </w:r>
      <w:r w:rsidRPr="00D40A86">
        <w:t xml:space="preserve"> första tjänstepensionsdirektivet</w:t>
      </w:r>
      <w:r w:rsidR="00FD0291">
        <w:t xml:space="preserve"> upphävts</w:t>
      </w:r>
      <w:r w:rsidRPr="00D40A86">
        <w:t>. Det övergripande syftet är detsamma, dvs. att tjänstepensionsinstitut ska ha möjlighet att driva verksamhet i andra medlemsstater, samtidigt som en hög skydds</w:t>
      </w:r>
      <w:r>
        <w:t>nivå säkerställs när det gäller tjänste</w:t>
      </w:r>
      <w:r>
        <w:softHyphen/>
        <w:t>pen</w:t>
      </w:r>
      <w:r>
        <w:softHyphen/>
        <w:t>sionerna</w:t>
      </w:r>
      <w:r w:rsidRPr="00D40A86">
        <w:t>.</w:t>
      </w:r>
    </w:p>
    <w:p w14:paraId="5D0CBB91" w14:textId="1535703D" w:rsidR="00C072C6" w:rsidRPr="00D40A86" w:rsidRDefault="00C072C6" w:rsidP="00C072C6">
      <w:pPr>
        <w:pStyle w:val="Brdtextmedindrag"/>
      </w:pPr>
      <w:r w:rsidRPr="00D40A86">
        <w:t xml:space="preserve">Syftet med andra tjänstepensionsdirektivet </w:t>
      </w:r>
      <w:r>
        <w:t xml:space="preserve">är </w:t>
      </w:r>
      <w:r w:rsidRPr="00D40A86">
        <w:t>att förbättra minimi</w:t>
      </w:r>
      <w:r>
        <w:softHyphen/>
      </w:r>
      <w:r w:rsidRPr="00D40A86">
        <w:t xml:space="preserve">skyddet och säkerställa en god företagsstyrning, tillhandahållande av information till de </w:t>
      </w:r>
      <w:r>
        <w:t xml:space="preserve">nuvarande och </w:t>
      </w:r>
      <w:r w:rsidRPr="00D40A86">
        <w:t>framtida pensionärerna samt att skapa transparens och trygghet på tjänste</w:t>
      </w:r>
      <w:r w:rsidRPr="00D40A86">
        <w:softHyphen/>
        <w:t>pensionsområdet (skäl 4 i direktivet). I</w:t>
      </w:r>
      <w:r w:rsidR="00FD0291">
        <w:t> </w:t>
      </w:r>
      <w:r w:rsidRPr="00D40A86">
        <w:t xml:space="preserve">övrigt är mycket oförändrat jämfört med första tjänstepensionsdirektivet, t.ex. tillämpningsområdet, begreppet tjänstepensionsinstitut </w:t>
      </w:r>
      <w:r>
        <w:t>och bestäm</w:t>
      </w:r>
      <w:r>
        <w:softHyphen/>
        <w:t xml:space="preserve">melser </w:t>
      </w:r>
      <w:r w:rsidRPr="00D40A86">
        <w:t xml:space="preserve">om tekniska avsättningar, investeringar och kapitalkrav. </w:t>
      </w:r>
    </w:p>
    <w:p w14:paraId="3CCA8992" w14:textId="37536F9B" w:rsidR="00250EA9" w:rsidRDefault="00C072C6" w:rsidP="00C072C6">
      <w:pPr>
        <w:pStyle w:val="Brdtextmedindrag"/>
      </w:pPr>
      <w:r w:rsidRPr="00D40A86">
        <w:t>Direktivet syftar till minimiharmonisering vilket innebär att medlems</w:t>
      </w:r>
      <w:r>
        <w:softHyphen/>
      </w:r>
      <w:r w:rsidRPr="00D40A86">
        <w:t xml:space="preserve">staterna kan behålla eller införa ytterligare bestämmelser för att skydda de </w:t>
      </w:r>
      <w:r>
        <w:t xml:space="preserve">nuvarande och </w:t>
      </w:r>
      <w:r w:rsidRPr="00D40A86">
        <w:t>framtida pensionärerna.</w:t>
      </w:r>
    </w:p>
    <w:p w14:paraId="0A89809C" w14:textId="77777777" w:rsidR="00C072C6" w:rsidRPr="00CD789A" w:rsidRDefault="00C072C6" w:rsidP="00877AFB">
      <w:pPr>
        <w:pStyle w:val="Rubrik1"/>
      </w:pPr>
      <w:bookmarkStart w:id="835" w:name="_Toc8059744"/>
      <w:bookmarkStart w:id="836" w:name="_Toc8061454"/>
      <w:bookmarkStart w:id="837" w:name="_Toc8061986"/>
      <w:bookmarkStart w:id="838" w:name="_Toc8064454"/>
      <w:bookmarkStart w:id="839" w:name="_Toc8391131"/>
      <w:bookmarkStart w:id="840" w:name="_Toc8391397"/>
      <w:bookmarkStart w:id="841" w:name="_Toc8644602"/>
      <w:bookmarkStart w:id="842" w:name="_Toc8645134"/>
      <w:bookmarkStart w:id="843" w:name="_Toc8817615"/>
      <w:bookmarkStart w:id="844" w:name="_Toc8818187"/>
      <w:bookmarkStart w:id="845" w:name="_Toc8825556"/>
      <w:bookmarkStart w:id="846" w:name="_Toc8831653"/>
      <w:bookmarkStart w:id="847" w:name="_Toc8832562"/>
      <w:bookmarkStart w:id="848" w:name="_Toc11153024"/>
      <w:bookmarkStart w:id="849" w:name="_Toc11160945"/>
      <w:bookmarkStart w:id="850" w:name="_Toc11166881"/>
      <w:bookmarkStart w:id="851" w:name="_Toc11167417"/>
      <w:bookmarkStart w:id="852" w:name="_Toc11168854"/>
      <w:bookmarkStart w:id="853" w:name="_Toc11845807"/>
      <w:bookmarkStart w:id="854" w:name="_Toc12611606"/>
      <w:bookmarkStart w:id="855" w:name="_Toc12624873"/>
      <w:bookmarkStart w:id="856" w:name="_Toc12627362"/>
      <w:bookmarkStart w:id="857" w:name="_Toc12630252"/>
      <w:bookmarkStart w:id="858" w:name="_Toc12632747"/>
      <w:bookmarkStart w:id="859" w:name="_Toc17902819"/>
      <w:r w:rsidRPr="00877AFB">
        <w:t>Tillämpningsområde</w:t>
      </w:r>
      <w:r w:rsidRPr="00CD789A">
        <w:t xml:space="preserve"> och utgångspunkter för den nya regleringen</w:t>
      </w:r>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p>
    <w:p w14:paraId="58178862" w14:textId="77777777" w:rsidR="00C072C6" w:rsidRPr="00CD789A" w:rsidRDefault="00C072C6" w:rsidP="00877AFB">
      <w:pPr>
        <w:pStyle w:val="Rubrik2"/>
        <w:spacing w:before="0"/>
      </w:pPr>
      <w:bookmarkStart w:id="860" w:name="_Toc518395882"/>
      <w:bookmarkStart w:id="861" w:name="_Toc518396599"/>
      <w:bookmarkStart w:id="862" w:name="_Toc518400910"/>
      <w:bookmarkStart w:id="863" w:name="_Toc518401627"/>
      <w:bookmarkStart w:id="864" w:name="_Toc518401866"/>
      <w:bookmarkStart w:id="865" w:name="_Toc518463020"/>
      <w:bookmarkStart w:id="866" w:name="_Toc518462716"/>
      <w:bookmarkStart w:id="867" w:name="_Toc518463672"/>
      <w:bookmarkStart w:id="868" w:name="_Toc518463569"/>
      <w:bookmarkStart w:id="869" w:name="_Toc518464286"/>
      <w:bookmarkStart w:id="870" w:name="_Toc518472725"/>
      <w:bookmarkStart w:id="871" w:name="_Toc8059745"/>
      <w:bookmarkStart w:id="872" w:name="_Toc8061455"/>
      <w:bookmarkStart w:id="873" w:name="_Toc8061987"/>
      <w:bookmarkStart w:id="874" w:name="_Toc8064455"/>
      <w:bookmarkStart w:id="875" w:name="_Toc8391132"/>
      <w:bookmarkStart w:id="876" w:name="_Toc8391398"/>
      <w:bookmarkStart w:id="877" w:name="_Toc8644603"/>
      <w:bookmarkStart w:id="878" w:name="_Toc8645135"/>
      <w:bookmarkStart w:id="879" w:name="_Toc8817616"/>
      <w:bookmarkStart w:id="880" w:name="_Toc8818188"/>
      <w:bookmarkStart w:id="881" w:name="_Toc8825557"/>
      <w:bookmarkStart w:id="882" w:name="_Toc8831654"/>
      <w:bookmarkStart w:id="883" w:name="_Toc8832563"/>
      <w:bookmarkStart w:id="884" w:name="_Toc11153025"/>
      <w:bookmarkStart w:id="885" w:name="_Toc11160946"/>
      <w:bookmarkStart w:id="886" w:name="_Toc11166882"/>
      <w:bookmarkStart w:id="887" w:name="_Toc11167418"/>
      <w:bookmarkStart w:id="888" w:name="_Toc11168855"/>
      <w:bookmarkStart w:id="889" w:name="_Toc11845808"/>
      <w:bookmarkStart w:id="890" w:name="_Toc12611607"/>
      <w:bookmarkStart w:id="891" w:name="_Toc12624874"/>
      <w:bookmarkStart w:id="892" w:name="_Toc12627363"/>
      <w:bookmarkStart w:id="893" w:name="_Toc12630253"/>
      <w:bookmarkStart w:id="894" w:name="_Toc12632748"/>
      <w:bookmarkStart w:id="895" w:name="_Toc17902820"/>
      <w:r w:rsidRPr="00CD789A">
        <w:t xml:space="preserve">En ny </w:t>
      </w:r>
      <w:r w:rsidRPr="00877AFB">
        <w:t>tjänstepensionsreglering</w:t>
      </w:r>
      <w:r w:rsidRPr="00CD789A">
        <w:t xml:space="preserve"> bör införas</w:t>
      </w:r>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p>
    <w:p w14:paraId="19D7FBC9" w14:textId="77777777" w:rsidR="00C072C6" w:rsidRPr="00CD789A" w:rsidRDefault="00C072C6" w:rsidP="00C072C6">
      <w:pPr>
        <w:pStyle w:val="Brdtextram"/>
      </w:pPr>
      <w:r w:rsidRPr="00CD789A">
        <w:rPr>
          <w:b/>
        </w:rPr>
        <w:t xml:space="preserve">Regeringens bedömning: </w:t>
      </w:r>
      <w:r w:rsidRPr="00CD789A">
        <w:t>Det bör införas en svensk reglering på grundval av andra tjänstepensionsdirektivet som tillåter bildandet av tjänstepensionsinstitut i Sverige i annan form än pensionsstiftelser. De nya instituten bör benämnas tjänstepensionsföretag.</w:t>
      </w:r>
    </w:p>
    <w:p w14:paraId="0DE2FBE1" w14:textId="77777777" w:rsidR="00C072C6" w:rsidRPr="00CD789A" w:rsidRDefault="00C072C6" w:rsidP="00C072C6">
      <w:pPr>
        <w:pStyle w:val="Brdtext"/>
        <w:rPr>
          <w:sz w:val="8"/>
          <w:szCs w:val="8"/>
        </w:rPr>
      </w:pPr>
    </w:p>
    <w:p w14:paraId="57E5A082" w14:textId="77777777" w:rsidR="00C072C6" w:rsidRPr="00CD789A" w:rsidRDefault="00C072C6" w:rsidP="00C072C6">
      <w:pPr>
        <w:pStyle w:val="Brdtextmedindrag"/>
      </w:pPr>
      <w:r w:rsidRPr="00CD789A">
        <w:rPr>
          <w:b/>
        </w:rPr>
        <w:t xml:space="preserve">Utredningens </w:t>
      </w:r>
      <w:r>
        <w:rPr>
          <w:b/>
        </w:rPr>
        <w:t>bedömning</w:t>
      </w:r>
      <w:r w:rsidRPr="00CD789A">
        <w:rPr>
          <w:b/>
        </w:rPr>
        <w:t xml:space="preserve"> </w:t>
      </w:r>
      <w:r w:rsidRPr="00CD789A">
        <w:t xml:space="preserve">överensstämmer med regeringens </w:t>
      </w:r>
      <w:r>
        <w:t>be</w:t>
      </w:r>
      <w:r>
        <w:softHyphen/>
        <w:t>döm</w:t>
      </w:r>
      <w:r>
        <w:softHyphen/>
        <w:t>ning</w:t>
      </w:r>
      <w:r w:rsidRPr="00CD789A">
        <w:t>.</w:t>
      </w:r>
    </w:p>
    <w:p w14:paraId="1F4B76CB" w14:textId="77777777" w:rsidR="00C072C6" w:rsidRPr="00CD789A" w:rsidRDefault="00C072C6" w:rsidP="00C072C6">
      <w:pPr>
        <w:pStyle w:val="Brdtextmedindrag"/>
      </w:pPr>
      <w:r w:rsidRPr="00CD789A">
        <w:rPr>
          <w:b/>
        </w:rPr>
        <w:t xml:space="preserve">Remissinstanserna: </w:t>
      </w:r>
      <w:r w:rsidRPr="00CD789A">
        <w:t xml:space="preserve">Flertalet remissinstanser tillstyrker </w:t>
      </w:r>
      <w:r>
        <w:t>bedömningen</w:t>
      </w:r>
      <w:r w:rsidRPr="00CD789A">
        <w:t xml:space="preserve"> eller har inget att invända mot de</w:t>
      </w:r>
      <w:r>
        <w:t>n</w:t>
      </w:r>
      <w:r w:rsidRPr="00CD789A">
        <w:t>.</w:t>
      </w:r>
      <w:r w:rsidRPr="00CD789A">
        <w:rPr>
          <w:i/>
        </w:rPr>
        <w:t xml:space="preserve"> Finansinspektionen </w:t>
      </w:r>
      <w:r w:rsidRPr="00CD789A">
        <w:t xml:space="preserve">avstyrker </w:t>
      </w:r>
      <w:r>
        <w:t>be</w:t>
      </w:r>
      <w:r>
        <w:softHyphen/>
      </w:r>
      <w:r>
        <w:lastRenderedPageBreak/>
        <w:t>dömningen</w:t>
      </w:r>
      <w:r w:rsidRPr="00CD789A">
        <w:t>. Inspektionen anser att avgiftsbestämda tjänstepensionsförsäk</w:t>
      </w:r>
      <w:r w:rsidRPr="00CD789A">
        <w:softHyphen/>
        <w:t xml:space="preserve">ringar i princip är identiska med privata pensionsförsäkringar och att samma regler bör gälla för samma risker. </w:t>
      </w:r>
      <w:r w:rsidRPr="00CD789A">
        <w:rPr>
          <w:i/>
        </w:rPr>
        <w:t xml:space="preserve">Sveriges riksbank </w:t>
      </w:r>
      <w:r w:rsidRPr="00CD789A">
        <w:t>är inte över</w:t>
      </w:r>
      <w:r>
        <w:softHyphen/>
      </w:r>
      <w:r w:rsidRPr="00CD789A">
        <w:t xml:space="preserve">tygad om att riskerna skiljer sig så mycket mellan tjänstepensionsföretag och livförsäkringsföretag att det motiverar en differentierad reglering i Sverige. </w:t>
      </w:r>
      <w:r w:rsidRPr="00CD789A">
        <w:rPr>
          <w:i/>
        </w:rPr>
        <w:t>Arbetsgivarverket</w:t>
      </w:r>
      <w:r w:rsidRPr="00CD789A">
        <w:t xml:space="preserve"> anser att arbetsmarknadens parter får sämre möjligheter att finna lösningar för pensionsförvaltning om det inte införs en särskild tjänstepensionsreglering i Sverige. </w:t>
      </w:r>
      <w:r w:rsidRPr="00CD789A">
        <w:rPr>
          <w:i/>
        </w:rPr>
        <w:t xml:space="preserve">Svenskt Näringsliv </w:t>
      </w:r>
      <w:r w:rsidRPr="00CD789A">
        <w:t>välkom</w:t>
      </w:r>
      <w:r w:rsidRPr="00CD789A">
        <w:softHyphen/>
        <w:t xml:space="preserve">nar, med instämmande av </w:t>
      </w:r>
      <w:r w:rsidRPr="00CD789A">
        <w:rPr>
          <w:i/>
        </w:rPr>
        <w:t xml:space="preserve">Folksam </w:t>
      </w:r>
      <w:r w:rsidRPr="00CD789A">
        <w:t xml:space="preserve">och </w:t>
      </w:r>
      <w:r w:rsidRPr="00CD789A">
        <w:rPr>
          <w:i/>
        </w:rPr>
        <w:t>Alecta</w:t>
      </w:r>
      <w:r w:rsidRPr="00CD789A">
        <w:t>, en särreglering för tjänste</w:t>
      </w:r>
      <w:r>
        <w:softHyphen/>
      </w:r>
      <w:r w:rsidRPr="00CD789A">
        <w:t>pensions</w:t>
      </w:r>
      <w:r>
        <w:softHyphen/>
      </w:r>
      <w:r w:rsidRPr="00CD789A">
        <w:t>institut och framhåller att det är av stor vikt att svenska före</w:t>
      </w:r>
      <w:r>
        <w:softHyphen/>
      </w:r>
      <w:r w:rsidRPr="00CD789A">
        <w:t xml:space="preserve">tag och deras anställda ges samma möjligheter till effektiv hantering av tjänstepensionerna som konkurrerande företag inom EU. </w:t>
      </w:r>
      <w:r w:rsidRPr="00CD789A">
        <w:rPr>
          <w:i/>
        </w:rPr>
        <w:t xml:space="preserve">LO </w:t>
      </w:r>
      <w:r w:rsidRPr="00CD789A">
        <w:t>anser att en särskild sektorreglering är nödvändig för att göra det möjligt för arbets</w:t>
      </w:r>
      <w:r w:rsidRPr="00CD789A">
        <w:softHyphen/>
        <w:t>marknadens parter att skapa anpassade lösningar kring ägandet av avsatta pensionsmedel, medelsförvaltning och frågor relaterade till avkastning och risk.</w:t>
      </w:r>
    </w:p>
    <w:p w14:paraId="2D18FBE0" w14:textId="51D755B3" w:rsidR="00C072C6" w:rsidRPr="00CD789A" w:rsidRDefault="00C072C6" w:rsidP="00C072C6">
      <w:pPr>
        <w:pStyle w:val="Brdtextmedindrag"/>
      </w:pPr>
      <w:r w:rsidRPr="00CD789A">
        <w:rPr>
          <w:b/>
        </w:rPr>
        <w:t xml:space="preserve">Promemorians </w:t>
      </w:r>
      <w:r>
        <w:rPr>
          <w:b/>
        </w:rPr>
        <w:t>bedömning</w:t>
      </w:r>
      <w:r w:rsidRPr="00CD789A">
        <w:rPr>
          <w:b/>
        </w:rPr>
        <w:t xml:space="preserve"> </w:t>
      </w:r>
      <w:r w:rsidRPr="00CD789A">
        <w:t xml:space="preserve">överensstämmer med regeringens </w:t>
      </w:r>
      <w:r>
        <w:t>be</w:t>
      </w:r>
      <w:r>
        <w:softHyphen/>
        <w:t>döm</w:t>
      </w:r>
      <w:r w:rsidR="006D2B68">
        <w:softHyphen/>
      </w:r>
      <w:r>
        <w:t>ning</w:t>
      </w:r>
      <w:r w:rsidRPr="00CD789A">
        <w:t>.</w:t>
      </w:r>
    </w:p>
    <w:p w14:paraId="328387B5" w14:textId="77777777" w:rsidR="00C072C6" w:rsidRPr="00CD789A" w:rsidRDefault="00C072C6" w:rsidP="00C072C6">
      <w:pPr>
        <w:pStyle w:val="Brdtextmedindrag"/>
        <w:rPr>
          <w:i/>
        </w:rPr>
      </w:pPr>
      <w:r w:rsidRPr="00CD789A">
        <w:rPr>
          <w:b/>
        </w:rPr>
        <w:t>Remissinstanserna</w:t>
      </w:r>
      <w:r w:rsidRPr="00CD789A">
        <w:t xml:space="preserve"> tillstyrker </w:t>
      </w:r>
      <w:r>
        <w:t>bedömningen</w:t>
      </w:r>
      <w:r w:rsidRPr="00CD789A">
        <w:t xml:space="preserve"> eller har inget att invända mot de</w:t>
      </w:r>
      <w:r>
        <w:t>n</w:t>
      </w:r>
      <w:r w:rsidRPr="00CD789A">
        <w:t>.</w:t>
      </w:r>
    </w:p>
    <w:p w14:paraId="7AFA0198" w14:textId="77777777" w:rsidR="00C072C6" w:rsidRPr="00CD789A" w:rsidRDefault="00C072C6" w:rsidP="00DE17C0">
      <w:pPr>
        <w:pStyle w:val="Brdtextmedindrag"/>
      </w:pPr>
      <w:r w:rsidRPr="00CD789A">
        <w:rPr>
          <w:b/>
        </w:rPr>
        <w:t xml:space="preserve">Skälen för regeringens </w:t>
      </w:r>
      <w:r>
        <w:rPr>
          <w:b/>
        </w:rPr>
        <w:t>bedömning</w:t>
      </w:r>
      <w:r w:rsidRPr="00CD789A">
        <w:rPr>
          <w:b/>
        </w:rPr>
        <w:t xml:space="preserve">: </w:t>
      </w:r>
      <w:r w:rsidRPr="00CD789A">
        <w:t>I dag är det inte möjligt att i Sverige bilda tjänstepensionsinstitut – dvs. institut som unionsrättsligt är sådana institut som omfattas av första tjänstepensionsdirektivet – i annan form än pensionsstiftelser enligt lagen (1967:531) om tryggande av pensions</w:t>
      </w:r>
      <w:r>
        <w:softHyphen/>
      </w:r>
      <w:r w:rsidRPr="00CD789A">
        <w:t>utfästelse m.m. (tryggandelagen). Som anges i avsnitt 4.5.</w:t>
      </w:r>
      <w:r>
        <w:t>1</w:t>
      </w:r>
      <w:r w:rsidRPr="00CD789A">
        <w:t xml:space="preserve"> fanns det tidigare en lagstiftning – lagen (1972:262) om understödsföreningar – som möjliggjorde för under</w:t>
      </w:r>
      <w:r w:rsidRPr="00CD789A">
        <w:softHyphen/>
        <w:t>stödsföreningar, de s.k. tjänstepen</w:t>
      </w:r>
      <w:r w:rsidRPr="00CD789A">
        <w:softHyphen/>
        <w:t>sions</w:t>
      </w:r>
      <w:r>
        <w:softHyphen/>
      </w:r>
      <w:r w:rsidRPr="00CD789A">
        <w:t>kassorna, att driva tjänstepensions</w:t>
      </w:r>
      <w:r w:rsidRPr="00CD789A">
        <w:softHyphen/>
        <w:t>verksamhet i enlighet med första tjänstepensions</w:t>
      </w:r>
      <w:r>
        <w:softHyphen/>
      </w:r>
      <w:r w:rsidRPr="00CD789A">
        <w:t>direktivet. Den lagstift</w:t>
      </w:r>
      <w:r w:rsidRPr="00CD789A">
        <w:softHyphen/>
        <w:t>ningen upphävdes emellertid den 1 april 2011. Tjänstepensionskassor får enligt 7 § lagen (201</w:t>
      </w:r>
      <w:r>
        <w:t>0</w:t>
      </w:r>
      <w:r w:rsidRPr="00CD789A">
        <w:t>:2044) om införande av försäkringsrörelselagen (2010:2043) fortsätta driva verk</w:t>
      </w:r>
      <w:r>
        <w:softHyphen/>
      </w:r>
      <w:r w:rsidRPr="00CD789A">
        <w:t xml:space="preserve">samhet till utgången av april 2020. </w:t>
      </w:r>
    </w:p>
    <w:p w14:paraId="641C1210" w14:textId="77777777" w:rsidR="00C072C6" w:rsidRPr="00CD789A" w:rsidRDefault="00C072C6" w:rsidP="00DE17C0">
      <w:pPr>
        <w:pStyle w:val="Brdtextmedindrag"/>
      </w:pPr>
      <w:r w:rsidRPr="00CD789A">
        <w:t xml:space="preserve">Under övergångsperioden ska </w:t>
      </w:r>
      <w:r>
        <w:t>tjänstepensionskassorna</w:t>
      </w:r>
      <w:r w:rsidRPr="00CD789A">
        <w:t xml:space="preserve"> omfattas av bestäm</w:t>
      </w:r>
      <w:r>
        <w:softHyphen/>
      </w:r>
      <w:r w:rsidRPr="00CD789A">
        <w:t xml:space="preserve">melserna i den upphävda lagen om understödsföreningar. </w:t>
      </w:r>
    </w:p>
    <w:p w14:paraId="23EDD4BE" w14:textId="77777777" w:rsidR="00C072C6" w:rsidRPr="00CD789A" w:rsidRDefault="00C072C6" w:rsidP="00C072C6">
      <w:pPr>
        <w:pStyle w:val="Brdtextmedindrag"/>
      </w:pPr>
      <w:r w:rsidRPr="00CD789A">
        <w:t>Varken första eller andra tjänstepensionsdirektivet ställer något krav på medlems</w:t>
      </w:r>
      <w:r w:rsidRPr="00CD789A">
        <w:softHyphen/>
        <w:t xml:space="preserve">staterna att tillåta tjänstepensionsinstitut i någon viss form (se bl.a. skäl 5 </w:t>
      </w:r>
      <w:r>
        <w:t>i</w:t>
      </w:r>
      <w:r w:rsidRPr="00CD789A">
        <w:t xml:space="preserve"> andra tjänstepensionsdirektivet). De båda direktiven inne</w:t>
      </w:r>
      <w:r>
        <w:softHyphen/>
      </w:r>
      <w:r w:rsidRPr="00CD789A">
        <w:t xml:space="preserve">håller </w:t>
      </w:r>
      <w:r>
        <w:t>bestämmelser</w:t>
      </w:r>
      <w:r w:rsidRPr="00CD789A">
        <w:t xml:space="preserve"> för de nationella institutstyper som motsvarar be</w:t>
      </w:r>
      <w:r>
        <w:softHyphen/>
      </w:r>
      <w:r w:rsidRPr="00CD789A">
        <w:t>greppet tjänstepensions</w:t>
      </w:r>
      <w:r>
        <w:softHyphen/>
      </w:r>
      <w:r w:rsidRPr="00CD789A">
        <w:t>institut i direktiven. Ett mera begränsat genom</w:t>
      </w:r>
      <w:r>
        <w:softHyphen/>
      </w:r>
      <w:r w:rsidRPr="00CD789A">
        <w:t>förande av andra tjänstepensionsdirektivet som innebär att tjänstepen</w:t>
      </w:r>
      <w:r>
        <w:softHyphen/>
      </w:r>
      <w:r w:rsidRPr="00CD789A">
        <w:t xml:space="preserve">sionsinstitut endast tillåts i form av pensionsstiftelser skulle därför </w:t>
      </w:r>
      <w:r>
        <w:t>vara förenligt</w:t>
      </w:r>
      <w:r w:rsidRPr="00CD789A">
        <w:t xml:space="preserve"> med unionsrätten. Ett sådant genomförande skulle innebära att arbetsgivare som vill trygga sina pensionsutfästelser genom försäkring skulle vara hänvisade till att teckna försäkringar hos försäk</w:t>
      </w:r>
      <w:r>
        <w:softHyphen/>
      </w:r>
      <w:r w:rsidRPr="00CD789A">
        <w:t xml:space="preserve">ringsföretag som lyder under försäkringsrörelselagen. </w:t>
      </w:r>
    </w:p>
    <w:p w14:paraId="76074A32" w14:textId="77777777" w:rsidR="00C072C6" w:rsidRPr="00CD789A" w:rsidRDefault="00C072C6" w:rsidP="00C072C6">
      <w:pPr>
        <w:pStyle w:val="Brdtextmedindrag"/>
      </w:pPr>
      <w:r w:rsidRPr="00CD789A">
        <w:t>Försäkringsrörelselagen grundar sig sedan den 1</w:t>
      </w:r>
      <w:r>
        <w:t> </w:t>
      </w:r>
      <w:r w:rsidRPr="00CD789A">
        <w:t>januari 2016 på Europaparlamentets och rådets direktiv 2009/138/EG av den 25</w:t>
      </w:r>
      <w:r>
        <w:t> </w:t>
      </w:r>
      <w:r w:rsidRPr="00CD789A">
        <w:t>november 2009 om upptagande och utövande av försäkrings- och återförsäk</w:t>
      </w:r>
      <w:r w:rsidRPr="00CD789A">
        <w:softHyphen/>
        <w:t>rings</w:t>
      </w:r>
      <w:r>
        <w:softHyphen/>
      </w:r>
      <w:r w:rsidRPr="00CD789A">
        <w:t>verk</w:t>
      </w:r>
      <w:r w:rsidRPr="00CD789A">
        <w:softHyphen/>
        <w:t>samhet (Solvens II), nedan benämnt Solvens II-direktivet. Det direk</w:t>
      </w:r>
      <w:r>
        <w:softHyphen/>
      </w:r>
      <w:r w:rsidRPr="00CD789A">
        <w:t xml:space="preserve">tivet innehåller en omfattande reglering av försäkringsföretagens rörelse. Det rör sig till stor del om bestämmelser på hög teknisk detaljnivå om </w:t>
      </w:r>
      <w:r>
        <w:t xml:space="preserve">bl.a. </w:t>
      </w:r>
      <w:r w:rsidRPr="00CD789A">
        <w:lastRenderedPageBreak/>
        <w:t>försäkrings</w:t>
      </w:r>
      <w:r>
        <w:softHyphen/>
      </w:r>
      <w:r w:rsidRPr="00CD789A">
        <w:t xml:space="preserve">tekniska avsättningar, kapitalbas och kapitalkrav. </w:t>
      </w:r>
      <w:r>
        <w:t>D</w:t>
      </w:r>
      <w:r w:rsidRPr="00CD789A">
        <w:t>irektivet bygger på principen om fullharmonisering, dvs. medlems</w:t>
      </w:r>
      <w:r>
        <w:softHyphen/>
      </w:r>
      <w:r w:rsidRPr="00CD789A">
        <w:t xml:space="preserve">staterna har inte någon möjlighet att genom nationell reglering avvika från direktivet. </w:t>
      </w:r>
    </w:p>
    <w:p w14:paraId="10B663D1" w14:textId="77777777" w:rsidR="00C072C6" w:rsidRPr="00CD789A" w:rsidRDefault="00C072C6" w:rsidP="00C072C6">
      <w:pPr>
        <w:pStyle w:val="Brdtextmedindrag"/>
      </w:pPr>
      <w:r w:rsidRPr="00CD789A">
        <w:t>Redan regleringen i Solvens II-direktivet är av hög detaljeringsgrad. Di</w:t>
      </w:r>
      <w:r>
        <w:softHyphen/>
      </w:r>
      <w:r w:rsidRPr="00CD789A">
        <w:t>rektivet åtföljs dessutom av delegerade akter med föreskrifter som med</w:t>
      </w:r>
      <w:r>
        <w:softHyphen/>
      </w:r>
      <w:r w:rsidRPr="00CD789A">
        <w:t>delats av Europeiska kommissionen med stöd av bemyndiganden i direk</w:t>
      </w:r>
      <w:r>
        <w:softHyphen/>
      </w:r>
      <w:r w:rsidRPr="00CD789A">
        <w:t>tivet. Europeiska försäkrings- och tjänstepensions</w:t>
      </w:r>
      <w:r>
        <w:softHyphen/>
      </w:r>
      <w:r w:rsidRPr="00CD789A">
        <w:t xml:space="preserve">myndigheten (Eiopa) </w:t>
      </w:r>
      <w:r>
        <w:t xml:space="preserve">har också </w:t>
      </w:r>
      <w:r w:rsidRPr="00CD789A">
        <w:t xml:space="preserve">meddelat en rad riktlinjer och rekommendationer </w:t>
      </w:r>
      <w:r>
        <w:t xml:space="preserve">med anledning av </w:t>
      </w:r>
      <w:r w:rsidRPr="00CD789A">
        <w:t xml:space="preserve">direktivet. </w:t>
      </w:r>
    </w:p>
    <w:p w14:paraId="402001F2" w14:textId="77777777" w:rsidR="00C072C6" w:rsidRPr="00CD789A" w:rsidRDefault="00C072C6" w:rsidP="00C072C6">
      <w:pPr>
        <w:pStyle w:val="Brdtextmedindrag"/>
      </w:pPr>
      <w:r w:rsidRPr="00CD789A">
        <w:t>Både första och andra tjänstepensionsdirektivet präglas av en lägre detaljerings</w:t>
      </w:r>
      <w:r>
        <w:softHyphen/>
      </w:r>
      <w:r w:rsidRPr="00CD789A">
        <w:t xml:space="preserve">grad än Solvens II-direktivet. Det finns inte heller </w:t>
      </w:r>
      <w:r>
        <w:t xml:space="preserve">någon </w:t>
      </w:r>
      <w:r w:rsidRPr="00CD789A">
        <w:t>möjlig</w:t>
      </w:r>
      <w:r>
        <w:softHyphen/>
      </w:r>
      <w:r w:rsidRPr="00CD789A">
        <w:t>het för kommissionen att meddela föreskrifter i form av genom</w:t>
      </w:r>
      <w:r>
        <w:softHyphen/>
      </w:r>
      <w:r w:rsidRPr="00CD789A">
        <w:t>förande</w:t>
      </w:r>
      <w:r>
        <w:softHyphen/>
      </w:r>
      <w:r w:rsidRPr="00CD789A">
        <w:t>åtgärder eller delegerade akter</w:t>
      </w:r>
      <w:r>
        <w:t xml:space="preserve"> till de direktiven</w:t>
      </w:r>
      <w:r w:rsidRPr="00CD789A">
        <w:t>. Dess</w:t>
      </w:r>
      <w:r w:rsidRPr="00CD789A">
        <w:softHyphen/>
        <w:t xml:space="preserve">utom är båda direktiven minimidirektiv vilket innebär att medlemsstaterna får införa mera långtgående </w:t>
      </w:r>
      <w:r>
        <w:t>bestämmelser</w:t>
      </w:r>
      <w:r w:rsidRPr="00CD789A">
        <w:t xml:space="preserve"> än </w:t>
      </w:r>
      <w:r>
        <w:t>vad</w:t>
      </w:r>
      <w:r w:rsidRPr="00CD789A">
        <w:t xml:space="preserve"> som följer av direktiven (skäl 3 </w:t>
      </w:r>
      <w:r>
        <w:t xml:space="preserve">i </w:t>
      </w:r>
      <w:r w:rsidRPr="00CD789A">
        <w:t>andra tjänstepensions</w:t>
      </w:r>
      <w:r>
        <w:softHyphen/>
      </w:r>
      <w:r w:rsidRPr="00CD789A">
        <w:t>direktivet). Andra tjänste</w:t>
      </w:r>
      <w:r w:rsidRPr="00CD789A">
        <w:softHyphen/>
        <w:t>pensionsdirektivet erbjuder således helt andra möjligheter än Solvens II-direktivet</w:t>
      </w:r>
      <w:r>
        <w:t xml:space="preserve"> när det gäller att skapa </w:t>
      </w:r>
      <w:r w:rsidRPr="00CD789A">
        <w:t>en särskilt anpassad reglering för den svenska tjänstepensions</w:t>
      </w:r>
      <w:r>
        <w:softHyphen/>
      </w:r>
      <w:r w:rsidRPr="00CD789A">
        <w:t xml:space="preserve">sektorn. </w:t>
      </w:r>
    </w:p>
    <w:p w14:paraId="26F78386" w14:textId="77777777" w:rsidR="00C072C6" w:rsidRPr="00CD789A" w:rsidRDefault="00C072C6" w:rsidP="00C072C6">
      <w:pPr>
        <w:pStyle w:val="Brdtextmedindrag"/>
      </w:pPr>
      <w:r>
        <w:t xml:space="preserve">Tjänstepensionen är en mycket viktig försörjningskälla för dagens pensionärer och kommer att vara det även för framtidens pensionärer. </w:t>
      </w:r>
      <w:r w:rsidRPr="00CD789A">
        <w:t xml:space="preserve">Som bl.a. </w:t>
      </w:r>
      <w:r w:rsidRPr="00CD789A">
        <w:rPr>
          <w:i/>
        </w:rPr>
        <w:t xml:space="preserve">LO </w:t>
      </w:r>
      <w:r w:rsidRPr="00CD789A">
        <w:t xml:space="preserve">och </w:t>
      </w:r>
      <w:r w:rsidRPr="00CD789A">
        <w:rPr>
          <w:i/>
        </w:rPr>
        <w:t xml:space="preserve">Svenskt Näringsliv </w:t>
      </w:r>
      <w:r w:rsidRPr="00CD789A">
        <w:t>påpekar är det centralt för den svenska kollektivavtalsmodellen</w:t>
      </w:r>
      <w:r>
        <w:t xml:space="preserve"> </w:t>
      </w:r>
      <w:r w:rsidRPr="00CD789A">
        <w:t>att det finns tillgång till effektiva och särskilt anpassade lösningar för tjänste</w:t>
      </w:r>
      <w:r w:rsidRPr="00CD789A">
        <w:softHyphen/>
        <w:t>pensionerna. Med tanke på de mycket stora medel som finns avsatta och investerade för framtida tjänstepensioner, har tjänstepensionerna där</w:t>
      </w:r>
      <w:r w:rsidRPr="00CD789A">
        <w:softHyphen/>
        <w:t>utöver ett stort värde för kapitalförsörjningen på de finansiella mark</w:t>
      </w:r>
      <w:r w:rsidRPr="00CD789A">
        <w:softHyphen/>
        <w:t>naderna.</w:t>
      </w:r>
    </w:p>
    <w:p w14:paraId="007D60A8" w14:textId="77777777" w:rsidR="00C072C6" w:rsidRPr="00CD789A" w:rsidRDefault="00C072C6" w:rsidP="00C072C6">
      <w:pPr>
        <w:pStyle w:val="Brdtextmedindrag"/>
      </w:pPr>
      <w:r w:rsidRPr="00CD789A">
        <w:t xml:space="preserve">Tjänstepensionernas betydelse för samhällsekonomin och </w:t>
      </w:r>
      <w:r>
        <w:t xml:space="preserve">för nuvarande och framtida </w:t>
      </w:r>
      <w:r w:rsidRPr="00CD789A">
        <w:t>pensionärer innebär att regleringen av de institut som ska förvalta tjänste</w:t>
      </w:r>
      <w:r w:rsidRPr="00CD789A">
        <w:softHyphen/>
        <w:t>pensionerna måste utformas med omsorg. En rad intresse</w:t>
      </w:r>
      <w:r>
        <w:softHyphen/>
      </w:r>
      <w:r w:rsidRPr="00CD789A">
        <w:t>avvägningar måste göras. Det gäller bl.a. avvägningen mellan trygghet</w:t>
      </w:r>
      <w:r>
        <w:t xml:space="preserve">en när det gäller tjänstepensionerna och </w:t>
      </w:r>
      <w:r w:rsidRPr="00CD789A">
        <w:t xml:space="preserve">pensionernas storlek. Även samspelet med den arbetsrättsliga lagstiftningen och socialförsäkringssystemen – däri inbegripet den allmänna pensionen – bör beaktas. </w:t>
      </w:r>
    </w:p>
    <w:p w14:paraId="64F1D09D" w14:textId="3E1F9619" w:rsidR="00C072C6" w:rsidRPr="00CD789A" w:rsidRDefault="00C072C6" w:rsidP="00C072C6">
      <w:pPr>
        <w:pStyle w:val="Brdtextmedindrag"/>
      </w:pPr>
      <w:r>
        <w:t xml:space="preserve">När en ny </w:t>
      </w:r>
      <w:r w:rsidRPr="00CD789A">
        <w:t xml:space="preserve">reglering av den svenska tjänstepensionssektorn </w:t>
      </w:r>
      <w:r>
        <w:t xml:space="preserve">ska utformas </w:t>
      </w:r>
      <w:r w:rsidRPr="00CD789A">
        <w:t xml:space="preserve">har det därför ett särskilt värde att regleringen kan anpassas till de speciella förhållanden som råder inom den sektorn. </w:t>
      </w:r>
      <w:r>
        <w:t xml:space="preserve">Som nämns </w:t>
      </w:r>
      <w:r w:rsidR="00135E6C">
        <w:t xml:space="preserve">ovan </w:t>
      </w:r>
      <w:r>
        <w:t>är d</w:t>
      </w:r>
      <w:r w:rsidRPr="00CD789A">
        <w:t>et unions</w:t>
      </w:r>
      <w:r>
        <w:softHyphen/>
      </w:r>
      <w:r w:rsidRPr="00CD789A">
        <w:t>rättsliga regelverket för försäkringsrörelse sammantaget mycket omfångs</w:t>
      </w:r>
      <w:r>
        <w:softHyphen/>
      </w:r>
      <w:r w:rsidRPr="00CD789A">
        <w:t xml:space="preserve">rikt. Utrymmet för nationell särreglering och anpassning till nationella förhållanden är därför starkt begränsat, vilket </w:t>
      </w:r>
      <w:r w:rsidRPr="00CD789A">
        <w:rPr>
          <w:i/>
        </w:rPr>
        <w:t xml:space="preserve">LO </w:t>
      </w:r>
      <w:r w:rsidRPr="00CD789A">
        <w:t xml:space="preserve">särskilt </w:t>
      </w:r>
      <w:r>
        <w:t>framhåller</w:t>
      </w:r>
      <w:r w:rsidRPr="00CD789A">
        <w:t>. Regelverket erbjuder inte en sådan flexibilitet som är efter</w:t>
      </w:r>
      <w:r w:rsidRPr="00CD789A">
        <w:softHyphen/>
        <w:t>strävansvärd när det gäller regleringen av den svenska tjänstepensions</w:t>
      </w:r>
      <w:r w:rsidRPr="00CD789A">
        <w:softHyphen/>
        <w:t xml:space="preserve">sektorn. </w:t>
      </w:r>
    </w:p>
    <w:p w14:paraId="2BDD1119" w14:textId="77777777" w:rsidR="00C072C6" w:rsidRPr="00FB404C" w:rsidRDefault="00C072C6" w:rsidP="00C072C6">
      <w:pPr>
        <w:pStyle w:val="Brdtextmedindrag"/>
      </w:pPr>
      <w:r w:rsidRPr="001859CC">
        <w:t xml:space="preserve">Det bör därför införas en ny, modern och fristående sektorreglering för </w:t>
      </w:r>
      <w:r w:rsidRPr="00E61EA1">
        <w:t xml:space="preserve">svenska tjänstepensionsinstitut som har egna åtaganden i förhållande till de framtida pensionärerna </w:t>
      </w:r>
      <w:r>
        <w:t>och som grundas på</w:t>
      </w:r>
      <w:r w:rsidRPr="00E61EA1">
        <w:t xml:space="preserve"> bestämmelserna i andra tjänstepen</w:t>
      </w:r>
      <w:r>
        <w:softHyphen/>
      </w:r>
      <w:r w:rsidRPr="00E61EA1">
        <w:t>sions</w:t>
      </w:r>
      <w:r>
        <w:softHyphen/>
      </w:r>
      <w:r w:rsidRPr="00E61EA1">
        <w:t>direktivet. De nya instituten bör benämnas tjänstepensions</w:t>
      </w:r>
      <w:r>
        <w:softHyphen/>
      </w:r>
      <w:r w:rsidRPr="00E61EA1">
        <w:t>företag.</w:t>
      </w:r>
    </w:p>
    <w:p w14:paraId="5AE5A6E6" w14:textId="77777777" w:rsidR="00C072C6" w:rsidRPr="00CD789A" w:rsidRDefault="00C072C6" w:rsidP="00C072C6">
      <w:pPr>
        <w:pStyle w:val="Brdtextmedindrag"/>
      </w:pPr>
      <w:r w:rsidRPr="001859CC">
        <w:t>Genom att införa en sådan</w:t>
      </w:r>
      <w:r w:rsidRPr="00CD789A">
        <w:t xml:space="preserve"> reglering kan, som </w:t>
      </w:r>
      <w:r w:rsidRPr="00CD789A">
        <w:rPr>
          <w:i/>
        </w:rPr>
        <w:t xml:space="preserve">Arbetsgivarverket </w:t>
      </w:r>
      <w:r w:rsidRPr="00CD789A">
        <w:t>fram</w:t>
      </w:r>
      <w:r>
        <w:softHyphen/>
      </w:r>
      <w:r w:rsidRPr="00CD789A">
        <w:t xml:space="preserve">håller, det nuvarande utbudet </w:t>
      </w:r>
      <w:r>
        <w:t xml:space="preserve">när det gäller förvaltningen på </w:t>
      </w:r>
      <w:r w:rsidRPr="00CD789A">
        <w:t>tjänste</w:t>
      </w:r>
      <w:r w:rsidRPr="00CD789A">
        <w:softHyphen/>
        <w:t>pen</w:t>
      </w:r>
      <w:r>
        <w:softHyphen/>
      </w:r>
      <w:r w:rsidRPr="00CD789A">
        <w:t>sionsområdet behållas och breddas, vilket ökar möjligheterna att skapa olika former av tjänstepensionslösningar. Genom en sådan reglering kan</w:t>
      </w:r>
      <w:r>
        <w:t xml:space="preserve"> </w:t>
      </w:r>
      <w:r>
        <w:lastRenderedPageBreak/>
        <w:t>svenska tjänstepensionsinstitut</w:t>
      </w:r>
      <w:r w:rsidRPr="00CD789A">
        <w:t xml:space="preserve">, som </w:t>
      </w:r>
      <w:r w:rsidRPr="00CD789A">
        <w:rPr>
          <w:i/>
        </w:rPr>
        <w:t>Svenskt Näringsliv</w:t>
      </w:r>
      <w:r w:rsidRPr="00CD789A">
        <w:t>,</w:t>
      </w:r>
      <w:r w:rsidRPr="00CD789A">
        <w:rPr>
          <w:i/>
        </w:rPr>
        <w:t xml:space="preserve"> Folksam </w:t>
      </w:r>
      <w:r w:rsidRPr="00CD789A">
        <w:t xml:space="preserve">och </w:t>
      </w:r>
      <w:r w:rsidRPr="00CD789A">
        <w:rPr>
          <w:i/>
        </w:rPr>
        <w:t>Alecta</w:t>
      </w:r>
      <w:r w:rsidRPr="00CD789A">
        <w:t xml:space="preserve"> påpekar, fullt ut utnyttja den inre marknadens fördelar. </w:t>
      </w:r>
    </w:p>
    <w:p w14:paraId="3740B5F3" w14:textId="77777777" w:rsidR="00C072C6" w:rsidRPr="00CD789A" w:rsidRDefault="00C072C6" w:rsidP="00C072C6">
      <w:pPr>
        <w:pStyle w:val="Brdtextmedindrag"/>
      </w:pPr>
      <w:r w:rsidRPr="00CD789A">
        <w:t xml:space="preserve">Som </w:t>
      </w:r>
      <w:r w:rsidRPr="00CD789A">
        <w:rPr>
          <w:i/>
        </w:rPr>
        <w:t xml:space="preserve">Finansinspektionen </w:t>
      </w:r>
      <w:r w:rsidRPr="00CD789A">
        <w:t xml:space="preserve">och </w:t>
      </w:r>
      <w:r w:rsidRPr="00CD789A">
        <w:rPr>
          <w:i/>
        </w:rPr>
        <w:t xml:space="preserve">Sveriges riksbank </w:t>
      </w:r>
      <w:r w:rsidRPr="00CD789A">
        <w:t>anför sammanfaller skyddsintressena i hög grad i</w:t>
      </w:r>
      <w:r>
        <w:t>nom</w:t>
      </w:r>
      <w:r w:rsidRPr="00CD789A">
        <w:t xml:space="preserve"> tjänstepensionsverksamhet och livför</w:t>
      </w:r>
      <w:r>
        <w:softHyphen/>
      </w:r>
      <w:r w:rsidRPr="00CD789A">
        <w:t>säk</w:t>
      </w:r>
      <w:r>
        <w:softHyphen/>
      </w:r>
      <w:r w:rsidRPr="00CD789A">
        <w:t>rings</w:t>
      </w:r>
      <w:r>
        <w:softHyphen/>
      </w:r>
      <w:r w:rsidRPr="00CD789A">
        <w:t>verk</w:t>
      </w:r>
      <w:r>
        <w:softHyphen/>
      </w:r>
      <w:r w:rsidRPr="00CD789A">
        <w:t>samhet. Det innebär att en särreglering för tjänstepensions</w:t>
      </w:r>
      <w:r>
        <w:softHyphen/>
      </w:r>
      <w:r w:rsidRPr="00CD789A">
        <w:t>verksamhet sannolikt leder till att verksam</w:t>
      </w:r>
      <w:r w:rsidRPr="00CD789A">
        <w:softHyphen/>
        <w:t>heter som sakligt sett är lik</w:t>
      </w:r>
      <w:r>
        <w:softHyphen/>
      </w:r>
      <w:r w:rsidRPr="00CD789A">
        <w:t>nande kommer att styras av olika regler, enbart beroende på om en verk</w:t>
      </w:r>
      <w:r>
        <w:softHyphen/>
      </w:r>
      <w:r w:rsidRPr="00CD789A">
        <w:t>sam</w:t>
      </w:r>
      <w:r>
        <w:softHyphen/>
      </w:r>
      <w:r w:rsidRPr="00CD789A">
        <w:t>het hör hemma inom tjänstepensionssektorn eller inte. Med hän</w:t>
      </w:r>
      <w:r>
        <w:softHyphen/>
      </w:r>
      <w:r w:rsidRPr="00CD789A">
        <w:t xml:space="preserve">syn till tjänstepensionssektorns samhällsekonomiska betydelse är det dock viktigt att </w:t>
      </w:r>
      <w:r>
        <w:t xml:space="preserve">skapa </w:t>
      </w:r>
      <w:r w:rsidRPr="00CD789A">
        <w:t xml:space="preserve">en ändamålsenlig reglering för </w:t>
      </w:r>
      <w:r>
        <w:t>svenska tjänstepensions</w:t>
      </w:r>
      <w:r>
        <w:softHyphen/>
        <w:t>institut</w:t>
      </w:r>
      <w:r w:rsidRPr="00CD789A">
        <w:t>. Intresset av att samma regler gäller för verksamheter som sakligt sett överensstämmer el</w:t>
      </w:r>
      <w:r>
        <w:softHyphen/>
      </w:r>
      <w:r w:rsidRPr="00CD789A">
        <w:t xml:space="preserve">ler ligger nära varandra väger enligt regeringens </w:t>
      </w:r>
      <w:r>
        <w:t>uppfattning</w:t>
      </w:r>
      <w:r w:rsidRPr="00CD789A">
        <w:t xml:space="preserve"> mindre tungt i detta samman</w:t>
      </w:r>
      <w:r>
        <w:softHyphen/>
      </w:r>
      <w:r w:rsidRPr="00CD789A">
        <w:t>hang.</w:t>
      </w:r>
    </w:p>
    <w:p w14:paraId="4890F070" w14:textId="77777777" w:rsidR="00C072C6" w:rsidRPr="00CD789A" w:rsidRDefault="00C072C6" w:rsidP="00877AFB">
      <w:pPr>
        <w:pStyle w:val="Rubrik2"/>
      </w:pPr>
      <w:bookmarkStart w:id="896" w:name="_Toc518395885"/>
      <w:bookmarkStart w:id="897" w:name="_Toc518396602"/>
      <w:bookmarkStart w:id="898" w:name="_Toc518400913"/>
      <w:bookmarkStart w:id="899" w:name="_Toc518401630"/>
      <w:bookmarkStart w:id="900" w:name="_Toc518401869"/>
      <w:bookmarkStart w:id="901" w:name="_Toc518463023"/>
      <w:bookmarkStart w:id="902" w:name="_Toc518462719"/>
      <w:bookmarkStart w:id="903" w:name="_Toc518463675"/>
      <w:bookmarkStart w:id="904" w:name="_Toc518463572"/>
      <w:bookmarkStart w:id="905" w:name="_Toc518464289"/>
      <w:bookmarkStart w:id="906" w:name="_Toc518472728"/>
      <w:bookmarkStart w:id="907" w:name="_Toc8059746"/>
      <w:bookmarkStart w:id="908" w:name="_Toc8061456"/>
      <w:bookmarkStart w:id="909" w:name="_Toc8061988"/>
      <w:bookmarkStart w:id="910" w:name="_Toc8064456"/>
      <w:bookmarkStart w:id="911" w:name="_Toc8391133"/>
      <w:bookmarkStart w:id="912" w:name="_Toc8391399"/>
      <w:bookmarkStart w:id="913" w:name="_Toc8644604"/>
      <w:bookmarkStart w:id="914" w:name="_Toc8645136"/>
      <w:bookmarkStart w:id="915" w:name="_Toc8817617"/>
      <w:bookmarkStart w:id="916" w:name="_Toc8818189"/>
      <w:bookmarkStart w:id="917" w:name="_Toc8825558"/>
      <w:bookmarkStart w:id="918" w:name="_Toc8831655"/>
      <w:bookmarkStart w:id="919" w:name="_Toc8832564"/>
      <w:bookmarkStart w:id="920" w:name="_Toc11153026"/>
      <w:bookmarkStart w:id="921" w:name="_Toc11160947"/>
      <w:bookmarkStart w:id="922" w:name="_Toc11166883"/>
      <w:bookmarkStart w:id="923" w:name="_Toc11167419"/>
      <w:bookmarkStart w:id="924" w:name="_Toc11168856"/>
      <w:bookmarkStart w:id="925" w:name="_Toc11845809"/>
      <w:bookmarkStart w:id="926" w:name="_Toc12611608"/>
      <w:bookmarkStart w:id="927" w:name="_Toc12624875"/>
      <w:bookmarkStart w:id="928" w:name="_Toc12627364"/>
      <w:bookmarkStart w:id="929" w:name="_Toc12630254"/>
      <w:bookmarkStart w:id="930" w:name="_Toc12632749"/>
      <w:bookmarkStart w:id="931" w:name="_Toc17902821"/>
      <w:r w:rsidRPr="00877AFB">
        <w:t>Regleringen</w:t>
      </w:r>
      <w:r w:rsidRPr="00CD789A">
        <w:t xml:space="preserve"> avser försäkringsavtal och </w:t>
      </w:r>
      <w:bookmarkEnd w:id="896"/>
      <w:bookmarkEnd w:id="897"/>
      <w:bookmarkEnd w:id="898"/>
      <w:bookmarkEnd w:id="899"/>
      <w:bookmarkEnd w:id="900"/>
      <w:bookmarkEnd w:id="901"/>
      <w:bookmarkEnd w:id="902"/>
      <w:bookmarkEnd w:id="903"/>
      <w:bookmarkEnd w:id="904"/>
      <w:bookmarkEnd w:id="905"/>
      <w:bookmarkEnd w:id="906"/>
      <w:r w:rsidRPr="00CD789A">
        <w:t>försäkringsrörelse</w:t>
      </w:r>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p>
    <w:p w14:paraId="7B64C543" w14:textId="77777777" w:rsidR="00C072C6" w:rsidRDefault="00C072C6" w:rsidP="00C072C6">
      <w:pPr>
        <w:pStyle w:val="Brdtextmedindragram"/>
        <w:ind w:firstLine="0"/>
      </w:pPr>
      <w:r w:rsidRPr="00CD789A">
        <w:rPr>
          <w:b/>
        </w:rPr>
        <w:t xml:space="preserve">Regeringens bedömning: </w:t>
      </w:r>
      <w:r w:rsidRPr="00CD789A">
        <w:t>Den nya regleringen för tjänstepensions</w:t>
      </w:r>
      <w:r>
        <w:softHyphen/>
      </w:r>
      <w:r w:rsidRPr="00CD789A">
        <w:t>företag bör inte skapa några nya former för tryggande av tjänstepension. Regleringen bör i stället ske inom ramen för de befintliga tryggande</w:t>
      </w:r>
      <w:r>
        <w:softHyphen/>
      </w:r>
      <w:r w:rsidRPr="00CD789A">
        <w:t>formerna.</w:t>
      </w:r>
      <w:r>
        <w:t xml:space="preserve"> </w:t>
      </w:r>
      <w:r w:rsidRPr="00C52D1E">
        <w:t>Tjänstepensionsföretag bör anses driva tjänstepensions</w:t>
      </w:r>
      <w:r w:rsidRPr="00C52D1E">
        <w:softHyphen/>
        <w:t>verksamhet</w:t>
      </w:r>
      <w:r>
        <w:t>,</w:t>
      </w:r>
      <w:r w:rsidRPr="00C52D1E">
        <w:t xml:space="preserve"> vilket är en form av försäkringsrörelse.</w:t>
      </w:r>
    </w:p>
    <w:p w14:paraId="63F08D9B" w14:textId="77777777" w:rsidR="00C072C6" w:rsidRPr="00CD789A" w:rsidRDefault="00C072C6" w:rsidP="00C072C6">
      <w:pPr>
        <w:pStyle w:val="Brdtextmedindragram"/>
      </w:pPr>
      <w:r w:rsidRPr="00CD789A">
        <w:t>Terminologin i den nya regleringen bör återspegla det faktum att regleringen avser försäkringsavtal och försäkringsrörelse.</w:t>
      </w:r>
    </w:p>
    <w:p w14:paraId="1E754D4D" w14:textId="77777777" w:rsidR="00C072C6" w:rsidRPr="00CD789A" w:rsidRDefault="00C072C6" w:rsidP="00C072C6">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15233C39" w14:textId="5CCE10ED" w:rsidR="00C072C6" w:rsidRPr="00CD789A" w:rsidRDefault="00C072C6" w:rsidP="00C072C6">
      <w:pPr>
        <w:pStyle w:val="Brdtextmedindrag"/>
        <w:rPr>
          <w:b/>
        </w:rPr>
      </w:pPr>
      <w:r w:rsidRPr="00CD789A">
        <w:rPr>
          <w:b/>
        </w:rPr>
        <w:t xml:space="preserve">Utredningens bedömning </w:t>
      </w:r>
      <w:r w:rsidRPr="00CD789A">
        <w:t>överensstämmer inte med regeringens be</w:t>
      </w:r>
      <w:r>
        <w:softHyphen/>
      </w:r>
      <w:r w:rsidRPr="00CD789A">
        <w:t xml:space="preserve">dömning. Utredningen </w:t>
      </w:r>
      <w:r>
        <w:t xml:space="preserve">anser </w:t>
      </w:r>
      <w:r w:rsidRPr="00CD789A">
        <w:t>att regleringen för tjänstepensionsföretag bör bygga på en grundläggande reformering av den gällande regleringen i syfte att skapa ett modernt och EU-anpassat fristående regelverk för svenska tjänstepensionsinstitut som står risk och att tryggande i tjänste</w:t>
      </w:r>
      <w:r>
        <w:softHyphen/>
      </w:r>
      <w:r w:rsidRPr="00CD789A">
        <w:t>pensions</w:t>
      </w:r>
      <w:r>
        <w:softHyphen/>
      </w:r>
      <w:r w:rsidRPr="00CD789A">
        <w:t>institut ska införas som en särskild form för tryggande av tjänste</w:t>
      </w:r>
      <w:r>
        <w:softHyphen/>
      </w:r>
      <w:r w:rsidRPr="00CD789A">
        <w:t>pension vid sidan om avsättning i balansräkningen, överföring till pen</w:t>
      </w:r>
      <w:r>
        <w:softHyphen/>
      </w:r>
      <w:r w:rsidRPr="00CD789A">
        <w:t>sionsstiftelse och betalning av premie för pensionsförsäkring. Ut</w:t>
      </w:r>
      <w:r>
        <w:softHyphen/>
      </w:r>
      <w:r w:rsidRPr="00CD789A">
        <w:t xml:space="preserve">redningen </w:t>
      </w:r>
      <w:r>
        <w:t xml:space="preserve">anser </w:t>
      </w:r>
      <w:r w:rsidRPr="00CD789A">
        <w:t xml:space="preserve">att rörelsen som de svenska tjänstepensionsinstituten </w:t>
      </w:r>
      <w:r>
        <w:t xml:space="preserve">ska </w:t>
      </w:r>
      <w:r w:rsidRPr="00CD789A">
        <w:t>driv</w:t>
      </w:r>
      <w:r>
        <w:t>a</w:t>
      </w:r>
      <w:r w:rsidRPr="00CD789A">
        <w:t xml:space="preserve"> bör benämnas tjänstepensionsrörelse och att det som instituten tillhanda</w:t>
      </w:r>
      <w:r>
        <w:softHyphen/>
      </w:r>
      <w:r w:rsidRPr="00CD789A">
        <w:t>håller bör be</w:t>
      </w:r>
      <w:r>
        <w:softHyphen/>
      </w:r>
      <w:r w:rsidRPr="00CD789A">
        <w:t>nämnas tjänstepen</w:t>
      </w:r>
      <w:r w:rsidRPr="00CD789A">
        <w:softHyphen/>
        <w:t>sionsförmåner och inte försäk</w:t>
      </w:r>
      <w:r w:rsidRPr="00CD789A">
        <w:softHyphen/>
        <w:t>ringar.</w:t>
      </w:r>
    </w:p>
    <w:p w14:paraId="03CA017F" w14:textId="77777777" w:rsidR="00C072C6" w:rsidRPr="00CD789A" w:rsidRDefault="00C072C6" w:rsidP="00C072C6">
      <w:pPr>
        <w:pStyle w:val="Brdtextmedindrag"/>
      </w:pPr>
      <w:r w:rsidRPr="00CD789A">
        <w:rPr>
          <w:b/>
        </w:rPr>
        <w:t xml:space="preserve">Remissinstanserna: </w:t>
      </w:r>
      <w:r w:rsidRPr="00CD789A">
        <w:t xml:space="preserve">Flertalet remissinstanser </w:t>
      </w:r>
      <w:r>
        <w:t>tillstyrker</w:t>
      </w:r>
      <w:r w:rsidRPr="00CD789A">
        <w:t xml:space="preserve"> bedömning</w:t>
      </w:r>
      <w:r>
        <w:t>en</w:t>
      </w:r>
      <w:r w:rsidRPr="00CD789A">
        <w:t xml:space="preserve"> eller </w:t>
      </w:r>
      <w:r>
        <w:t xml:space="preserve">har inget att invända mot </w:t>
      </w:r>
      <w:r w:rsidRPr="00CD789A">
        <w:t xml:space="preserve">den. </w:t>
      </w:r>
      <w:r w:rsidRPr="00CD789A">
        <w:rPr>
          <w:i/>
        </w:rPr>
        <w:t xml:space="preserve">Finansinspektionen </w:t>
      </w:r>
      <w:r w:rsidRPr="00CD789A">
        <w:t>på</w:t>
      </w:r>
      <w:r>
        <w:softHyphen/>
      </w:r>
      <w:r w:rsidRPr="00CD789A">
        <w:t>pekar att defini</w:t>
      </w:r>
      <w:r>
        <w:softHyphen/>
      </w:r>
      <w:r w:rsidRPr="00CD789A">
        <w:t>tionen av begreppet livförsäkring i Solvens II-direktivet och definitionen av begreppet pensionsförmån i första tjänstepen</w:t>
      </w:r>
      <w:r w:rsidRPr="00CD789A">
        <w:softHyphen/>
        <w:t>sions</w:t>
      </w:r>
      <w:r>
        <w:softHyphen/>
      </w:r>
      <w:r w:rsidRPr="00CD789A">
        <w:t xml:space="preserve">direktivet i allt väsentligt beskriver samma typ av produkt. </w:t>
      </w:r>
      <w:r w:rsidRPr="00CD789A">
        <w:rPr>
          <w:i/>
        </w:rPr>
        <w:t>Livförsäkrings</w:t>
      </w:r>
      <w:r>
        <w:rPr>
          <w:i/>
        </w:rPr>
        <w:softHyphen/>
      </w:r>
      <w:r w:rsidRPr="00CD789A">
        <w:rPr>
          <w:i/>
        </w:rPr>
        <w:t xml:space="preserve">bolaget Skandia, ömsesidigt </w:t>
      </w:r>
      <w:r w:rsidRPr="00CD789A">
        <w:t>har uppfattningen att det är sakligt och juridiskt felaktigt att kalla tjänstepensionsföretagens verksam</w:t>
      </w:r>
      <w:r>
        <w:softHyphen/>
      </w:r>
      <w:r w:rsidRPr="00CD789A">
        <w:t>het för tjänstepen</w:t>
      </w:r>
      <w:r>
        <w:softHyphen/>
      </w:r>
      <w:r w:rsidRPr="00CD789A">
        <w:t>sionsrörelse, eftersom den utgör försäkringsrörelse. Vi</w:t>
      </w:r>
      <w:r>
        <w:softHyphen/>
      </w:r>
      <w:r w:rsidRPr="00CD789A">
        <w:t>dare gör Skandia gällande att produkter som tillhandahålls av tjänstepensions</w:t>
      </w:r>
      <w:r>
        <w:softHyphen/>
      </w:r>
      <w:r w:rsidRPr="00CD789A">
        <w:t xml:space="preserve">företagen enligt utredningens förslag är att betrakta som försäkringar. </w:t>
      </w:r>
    </w:p>
    <w:p w14:paraId="77A80DBF" w14:textId="3C90996D" w:rsidR="00C072C6" w:rsidRPr="00CD789A" w:rsidRDefault="00C072C6" w:rsidP="00C072C6">
      <w:pPr>
        <w:pStyle w:val="Brdtextmedindrag"/>
      </w:pPr>
      <w:r w:rsidRPr="00CD789A">
        <w:rPr>
          <w:b/>
        </w:rPr>
        <w:t xml:space="preserve">Promemorians bedömning </w:t>
      </w:r>
      <w:r w:rsidRPr="00CD789A">
        <w:t>överensstämmer med regeringens be</w:t>
      </w:r>
      <w:r>
        <w:softHyphen/>
      </w:r>
      <w:r w:rsidRPr="00CD789A">
        <w:t>döm</w:t>
      </w:r>
      <w:r w:rsidR="00324813">
        <w:softHyphen/>
      </w:r>
      <w:r w:rsidRPr="00CD789A">
        <w:t>ning.</w:t>
      </w:r>
      <w:r w:rsidRPr="00CD789A">
        <w:rPr>
          <w:b/>
        </w:rPr>
        <w:t xml:space="preserve"> </w:t>
      </w:r>
    </w:p>
    <w:p w14:paraId="05244377" w14:textId="77777777" w:rsidR="00C072C6" w:rsidRPr="00CD789A" w:rsidRDefault="00C072C6" w:rsidP="00C072C6">
      <w:pPr>
        <w:pStyle w:val="Brdtextmedindrag"/>
      </w:pPr>
      <w:r w:rsidRPr="00CD789A">
        <w:rPr>
          <w:b/>
        </w:rPr>
        <w:lastRenderedPageBreak/>
        <w:t xml:space="preserve">Remissinstanserna: </w:t>
      </w:r>
      <w:r w:rsidRPr="00CD789A">
        <w:t xml:space="preserve">Flertalet remissinstanser tillstyrker </w:t>
      </w:r>
      <w:r>
        <w:t>bedömningen</w:t>
      </w:r>
      <w:r w:rsidRPr="00CD789A">
        <w:t xml:space="preserve"> eller har inget att invända mot de</w:t>
      </w:r>
      <w:r>
        <w:t>n.</w:t>
      </w:r>
      <w:r w:rsidRPr="00CD789A">
        <w:t xml:space="preserve"> </w:t>
      </w:r>
      <w:r w:rsidRPr="00CD789A">
        <w:rPr>
          <w:i/>
        </w:rPr>
        <w:t xml:space="preserve">Finansinspektionen </w:t>
      </w:r>
      <w:r>
        <w:t>anser</w:t>
      </w:r>
      <w:r w:rsidRPr="00CD789A">
        <w:t xml:space="preserve"> att den före</w:t>
      </w:r>
      <w:r>
        <w:softHyphen/>
      </w:r>
      <w:r w:rsidRPr="00CD789A">
        <w:t xml:space="preserve">slagna regleringen underlättar för livförsäkringsföretag att omvandlas till tjänstepensionsföretag och anpassa sig till den nya regleringen. </w:t>
      </w:r>
      <w:r w:rsidRPr="00CD789A">
        <w:rPr>
          <w:i/>
        </w:rPr>
        <w:t xml:space="preserve">Svenskt Näringsliv </w:t>
      </w:r>
      <w:r w:rsidRPr="00CD789A">
        <w:t xml:space="preserve">och </w:t>
      </w:r>
      <w:r w:rsidRPr="00CD789A">
        <w:rPr>
          <w:i/>
        </w:rPr>
        <w:t xml:space="preserve">Sveriges Kommuner och Landsting </w:t>
      </w:r>
      <w:r w:rsidRPr="00CD789A">
        <w:t>instämmer inte i be</w:t>
      </w:r>
      <w:r>
        <w:softHyphen/>
      </w:r>
      <w:r w:rsidRPr="00CD789A">
        <w:t xml:space="preserve">dömningen att verksamheten i tjänstepensionsföretagen </w:t>
      </w:r>
      <w:r>
        <w:t xml:space="preserve">är </w:t>
      </w:r>
      <w:r w:rsidRPr="00CD789A">
        <w:t>försäkrings</w:t>
      </w:r>
      <w:r>
        <w:softHyphen/>
      </w:r>
      <w:r w:rsidRPr="00CD789A">
        <w:t>rörelse och deras avtal försäkringsavtal, utan anser att genom</w:t>
      </w:r>
      <w:r>
        <w:softHyphen/>
      </w:r>
      <w:r w:rsidRPr="00CD789A">
        <w:t>förandet av andra tjänstepensionsdirektivet i svensk rätt ska utgå från be</w:t>
      </w:r>
      <w:r>
        <w:softHyphen/>
      </w:r>
      <w:r w:rsidRPr="00CD789A">
        <w:t>greppen tjänstepensionsrörelse och avtal om tjänstepensionsförmån</w:t>
      </w:r>
      <w:r>
        <w:t>er</w:t>
      </w:r>
      <w:r w:rsidRPr="00CD789A">
        <w:t xml:space="preserve">. </w:t>
      </w:r>
      <w:r w:rsidRPr="00CD789A">
        <w:rPr>
          <w:i/>
        </w:rPr>
        <w:t>LO</w:t>
      </w:r>
      <w:r>
        <w:t>,</w:t>
      </w:r>
      <w:r w:rsidRPr="00CD789A">
        <w:rPr>
          <w:i/>
        </w:rPr>
        <w:t xml:space="preserve"> Saco </w:t>
      </w:r>
      <w:r w:rsidRPr="00CD789A">
        <w:t xml:space="preserve">och </w:t>
      </w:r>
      <w:r w:rsidRPr="00CD789A">
        <w:rPr>
          <w:i/>
        </w:rPr>
        <w:t xml:space="preserve">TCO </w:t>
      </w:r>
      <w:r w:rsidRPr="00CD789A">
        <w:t>avstyrker promemorians förslag att inte fullt ut utnyttja de möjligheter som EU-lagstiftningen ger för att skapa en funktionell och självständig sektorreglering</w:t>
      </w:r>
      <w:r>
        <w:t xml:space="preserve">. </w:t>
      </w:r>
      <w:r w:rsidRPr="00CD789A">
        <w:rPr>
          <w:i/>
        </w:rPr>
        <w:t xml:space="preserve">Tjänstepensionsförbundet </w:t>
      </w:r>
      <w:r>
        <w:t xml:space="preserve">anser att </w:t>
      </w:r>
      <w:r w:rsidRPr="00CD789A">
        <w:t xml:space="preserve">det </w:t>
      </w:r>
      <w:r>
        <w:t xml:space="preserve">är </w:t>
      </w:r>
      <w:r w:rsidRPr="00CD789A">
        <w:t>olyckligt att basera tjänstepensionsregleringen på försäkringsregleringen eftersom tjänstepensionsverksamhet i flera väsentliga avseenden skiljer sig från försäkringsverksamhet, exempelvis på så vis att det är arbets</w:t>
      </w:r>
      <w:r>
        <w:softHyphen/>
      </w:r>
      <w:r w:rsidRPr="00CD789A">
        <w:t xml:space="preserve">givaren som tecknar tjänstepensionen. </w:t>
      </w:r>
      <w:r w:rsidRPr="00CD789A">
        <w:rPr>
          <w:i/>
        </w:rPr>
        <w:t xml:space="preserve">Kåpan pensioner </w:t>
      </w:r>
      <w:r w:rsidRPr="00CD789A">
        <w:t>pekar på att tjänstepensions</w:t>
      </w:r>
      <w:r>
        <w:softHyphen/>
      </w:r>
      <w:r w:rsidRPr="00CD789A">
        <w:t>försäkring skiljer sig från kortsiktigt vinstdrivande skade</w:t>
      </w:r>
      <w:r>
        <w:softHyphen/>
      </w:r>
      <w:r w:rsidRPr="00CD789A">
        <w:t>försäkring genom sina långsiktiga åtaganden och sin ofta ömsesidiga verksamhets</w:t>
      </w:r>
      <w:r>
        <w:softHyphen/>
      </w:r>
      <w:r w:rsidRPr="00CD789A">
        <w:t xml:space="preserve">form. </w:t>
      </w:r>
      <w:r w:rsidRPr="00CD789A">
        <w:rPr>
          <w:i/>
        </w:rPr>
        <w:t>AFA Försäkring</w:t>
      </w:r>
      <w:r>
        <w:t>,</w:t>
      </w:r>
      <w:r w:rsidRPr="00CD789A">
        <w:rPr>
          <w:i/>
        </w:rPr>
        <w:t xml:space="preserve"> Alecta</w:t>
      </w:r>
      <w:r>
        <w:t>,</w:t>
      </w:r>
      <w:r w:rsidRPr="00CD789A">
        <w:rPr>
          <w:i/>
        </w:rPr>
        <w:t xml:space="preserve"> AMF </w:t>
      </w:r>
      <w:r w:rsidRPr="00CD789A">
        <w:t>och</w:t>
      </w:r>
      <w:r w:rsidRPr="00CD789A">
        <w:rPr>
          <w:i/>
        </w:rPr>
        <w:t xml:space="preserve"> </w:t>
      </w:r>
      <w:r w:rsidRPr="0036568B">
        <w:t>Tjänstepensions</w:t>
      </w:r>
      <w:r w:rsidRPr="0036568B">
        <w:softHyphen/>
        <w:t>förbundet</w:t>
      </w:r>
      <w:r w:rsidRPr="00CD789A">
        <w:rPr>
          <w:i/>
        </w:rPr>
        <w:t xml:space="preserve"> </w:t>
      </w:r>
      <w:r>
        <w:t>anser</w:t>
      </w:r>
      <w:r w:rsidRPr="00CD789A">
        <w:t xml:space="preserve"> att genomförandet av andra tjänstepensions</w:t>
      </w:r>
      <w:r>
        <w:softHyphen/>
      </w:r>
      <w:r w:rsidRPr="00CD789A">
        <w:t xml:space="preserve">direktivet inte kan utgå från de allmänna beskrivningarna av försäkringsavtal i svensk doktrin, eftersom det leder till en otillåten sammanblandning av försäkrings- och tjänstepensionsdirektiven. De </w:t>
      </w:r>
      <w:r>
        <w:t xml:space="preserve">framför att de </w:t>
      </w:r>
      <w:r w:rsidRPr="00CD789A">
        <w:t>all</w:t>
      </w:r>
      <w:r>
        <w:softHyphen/>
      </w:r>
      <w:r w:rsidRPr="00CD789A">
        <w:t>männa beskrivningarna av begreppet försäkringsrörelse i svensk rätts</w:t>
      </w:r>
      <w:r>
        <w:softHyphen/>
      </w:r>
      <w:r w:rsidRPr="00CD789A">
        <w:t xml:space="preserve">doktrin härrör från tiden före Sveriges inträde i EU och </w:t>
      </w:r>
      <w:r>
        <w:t xml:space="preserve">att de inte </w:t>
      </w:r>
      <w:r w:rsidRPr="00CD789A">
        <w:t>tar hän</w:t>
      </w:r>
      <w:r>
        <w:softHyphen/>
      </w:r>
      <w:r w:rsidRPr="00CD789A">
        <w:t>syn till att Sverige nu omfattas av en separat EU-reglering för tjänstepensions</w:t>
      </w:r>
      <w:r>
        <w:softHyphen/>
      </w:r>
      <w:r w:rsidRPr="00CD789A">
        <w:t>institutens verk</w:t>
      </w:r>
      <w:r>
        <w:softHyphen/>
      </w:r>
      <w:r w:rsidRPr="00CD789A">
        <w:t xml:space="preserve">samhet. </w:t>
      </w:r>
      <w:r w:rsidRPr="00CD789A">
        <w:rPr>
          <w:i/>
        </w:rPr>
        <w:t>Livförsäkringsbolaget Skandia, ömsesidigt</w:t>
      </w:r>
      <w:r>
        <w:t>,</w:t>
      </w:r>
      <w:r w:rsidRPr="00CD789A">
        <w:rPr>
          <w:i/>
        </w:rPr>
        <w:t xml:space="preserve"> Läns</w:t>
      </w:r>
      <w:r>
        <w:rPr>
          <w:i/>
        </w:rPr>
        <w:softHyphen/>
      </w:r>
      <w:r w:rsidRPr="00CD789A">
        <w:rPr>
          <w:i/>
        </w:rPr>
        <w:t>försäkringar AB</w:t>
      </w:r>
      <w:r>
        <w:t>,</w:t>
      </w:r>
      <w:r w:rsidRPr="00CD789A">
        <w:rPr>
          <w:i/>
        </w:rPr>
        <w:t xml:space="preserve"> Swedbank Försäkring AB </w:t>
      </w:r>
      <w:r w:rsidRPr="00CD789A">
        <w:t xml:space="preserve">och </w:t>
      </w:r>
      <w:r w:rsidRPr="00CD789A">
        <w:rPr>
          <w:i/>
        </w:rPr>
        <w:t xml:space="preserve">SEB Pension och Försäkring AB </w:t>
      </w:r>
      <w:r w:rsidRPr="00CD789A">
        <w:t>välkomnar ställningstagandet att den nya re</w:t>
      </w:r>
      <w:r>
        <w:softHyphen/>
      </w:r>
      <w:r w:rsidRPr="00CD789A">
        <w:t>gleringen av tjänstepensionsföretag ska ansluta till redan etablerade for</w:t>
      </w:r>
      <w:r>
        <w:softHyphen/>
      </w:r>
      <w:r w:rsidRPr="00CD789A">
        <w:t>mer för tryggande av pension och att tjänstepensionsverksamheten ska ses som det den faktiskt är och kommer att vara, nämligen försäkringsrörelse.</w:t>
      </w:r>
    </w:p>
    <w:p w14:paraId="5B3CCF12" w14:textId="77777777" w:rsidR="00C072C6" w:rsidRPr="00CD789A" w:rsidRDefault="00C072C6" w:rsidP="00C072C6">
      <w:pPr>
        <w:pStyle w:val="Rubrik4utannumrering"/>
      </w:pPr>
      <w:r w:rsidRPr="00CD789A">
        <w:t xml:space="preserve">Skälen för </w:t>
      </w:r>
      <w:r>
        <w:t>regeringens</w:t>
      </w:r>
      <w:r w:rsidRPr="00CD789A">
        <w:t xml:space="preserve"> bedömning</w:t>
      </w:r>
    </w:p>
    <w:p w14:paraId="46E0D123" w14:textId="77777777" w:rsidR="00C072C6" w:rsidRPr="00CD789A" w:rsidRDefault="00C072C6" w:rsidP="00C072C6">
      <w:pPr>
        <w:pStyle w:val="Rubrik5utannumrering"/>
        <w:spacing w:before="0"/>
      </w:pPr>
      <w:r w:rsidRPr="00CD789A">
        <w:t>Försäkringsavtal och försäkringsrörelse</w:t>
      </w:r>
    </w:p>
    <w:p w14:paraId="39C3FF43" w14:textId="77777777" w:rsidR="00C072C6" w:rsidRPr="00CD789A" w:rsidRDefault="00C072C6" w:rsidP="00C072C6">
      <w:pPr>
        <w:pStyle w:val="Brdtext"/>
      </w:pPr>
      <w:r w:rsidRPr="00CD789A">
        <w:t>Ett tjänstepensionsinstitut är ett institut som oavsett sin rättsliga form för</w:t>
      </w:r>
      <w:r>
        <w:softHyphen/>
      </w:r>
      <w:r w:rsidRPr="00CD789A">
        <w:t>valtar fonderade medel och som är etablerat oberoende av uppdrags</w:t>
      </w:r>
      <w:r>
        <w:softHyphen/>
      </w:r>
      <w:r w:rsidRPr="00CD789A">
        <w:t>givande företag eller branschorganisation utifrån syftet att tillhandahålla pensionsförmåner</w:t>
      </w:r>
      <w:r>
        <w:t xml:space="preserve"> (artikel 6 a i första tjänstepensionsdirektivet och artikel 6.1 i andra tjänstepensionsdirektivet)</w:t>
      </w:r>
      <w:r w:rsidRPr="00CD789A">
        <w:t>. Pensionsförmåner definieras som för</w:t>
      </w:r>
      <w:r>
        <w:softHyphen/>
      </w:r>
      <w:r w:rsidRPr="00CD789A">
        <w:t>måner som betalas ut med anledning av uppnådd pensionsålder eller förväntat uppnående av pensionsålder eller, om de kompletterar dessa förmåner och tillhandahålls sekundärt, i form av utbetalningar vid döds</w:t>
      </w:r>
      <w:r>
        <w:softHyphen/>
      </w:r>
      <w:r w:rsidRPr="00CD789A">
        <w:t>fall, invaliditet eller upp</w:t>
      </w:r>
      <w:r>
        <w:softHyphen/>
      </w:r>
      <w:r w:rsidRPr="00CD789A">
        <w:t xml:space="preserve">hörande av anställning eller </w:t>
      </w:r>
      <w:r>
        <w:t xml:space="preserve">i </w:t>
      </w:r>
      <w:r w:rsidRPr="00CD789A">
        <w:t>form av bidrag eller tjänster som tillhanda</w:t>
      </w:r>
      <w:r>
        <w:softHyphen/>
      </w:r>
      <w:r w:rsidRPr="00CD789A">
        <w:t>hålls vid sjukdom, medellöshet eller dödsfall (artikel 6</w:t>
      </w:r>
      <w:r>
        <w:t> </w:t>
      </w:r>
      <w:r w:rsidRPr="00CD789A">
        <w:t>d i första tjänste</w:t>
      </w:r>
      <w:r>
        <w:softHyphen/>
      </w:r>
      <w:r w:rsidRPr="00CD789A">
        <w:t>pen</w:t>
      </w:r>
      <w:r>
        <w:softHyphen/>
      </w:r>
      <w:r w:rsidRPr="00CD789A">
        <w:t>sions</w:t>
      </w:r>
      <w:r>
        <w:softHyphen/>
      </w:r>
      <w:r w:rsidRPr="00CD789A">
        <w:t>direktivet och artikel 6.4 i andra tjänstepen</w:t>
      </w:r>
      <w:r>
        <w:softHyphen/>
      </w:r>
      <w:r w:rsidRPr="00CD789A">
        <w:t>sionsdirektivet).</w:t>
      </w:r>
    </w:p>
    <w:p w14:paraId="2F24751F" w14:textId="77777777" w:rsidR="00C072C6" w:rsidRPr="00CD789A" w:rsidRDefault="00C072C6" w:rsidP="00C072C6">
      <w:pPr>
        <w:pStyle w:val="Brdtextmedindrag"/>
      </w:pPr>
      <w:r w:rsidRPr="00CD789A">
        <w:t xml:space="preserve">Som konstaterades </w:t>
      </w:r>
      <w:r>
        <w:t xml:space="preserve">när </w:t>
      </w:r>
      <w:r w:rsidRPr="00CD789A">
        <w:t>första tjänstepen</w:t>
      </w:r>
      <w:r>
        <w:softHyphen/>
      </w:r>
      <w:r w:rsidRPr="00CD789A">
        <w:t>sions</w:t>
      </w:r>
      <w:r>
        <w:softHyphen/>
      </w:r>
      <w:r w:rsidRPr="00CD789A">
        <w:t xml:space="preserve">direktivet </w:t>
      </w:r>
      <w:r>
        <w:t xml:space="preserve">genomfördes </w:t>
      </w:r>
      <w:r w:rsidRPr="00CD789A">
        <w:t>är definitionerna av tjänstepensionsinstitut och pensions</w:t>
      </w:r>
      <w:r>
        <w:softHyphen/>
      </w:r>
      <w:r w:rsidRPr="00CD789A">
        <w:t>förmåner produkt</w:t>
      </w:r>
      <w:r>
        <w:softHyphen/>
      </w:r>
      <w:r w:rsidRPr="00CD789A">
        <w:t>neutrala i den meningen att de inte pekar ut nå</w:t>
      </w:r>
      <w:r>
        <w:softHyphen/>
      </w:r>
      <w:r w:rsidRPr="00CD789A">
        <w:t xml:space="preserve">gon viss tryggandemodell </w:t>
      </w:r>
      <w:r w:rsidRPr="00CD789A">
        <w:lastRenderedPageBreak/>
        <w:t>(prop. 2004/05:165 s. 122). Andra tjänstepensions</w:t>
      </w:r>
      <w:r>
        <w:softHyphen/>
      </w:r>
      <w:r w:rsidRPr="00CD789A">
        <w:t>direktivet kräver därför inte – vilket inte heller första tjänstepensions</w:t>
      </w:r>
      <w:r>
        <w:softHyphen/>
      </w:r>
      <w:r w:rsidRPr="00CD789A">
        <w:t>direktivet gör – att medlems</w:t>
      </w:r>
      <w:r>
        <w:softHyphen/>
      </w:r>
      <w:r w:rsidRPr="00CD789A">
        <w:t>staterna ska se till att tjänste</w:t>
      </w:r>
      <w:r>
        <w:softHyphen/>
      </w:r>
      <w:r w:rsidRPr="00CD789A">
        <w:t>pensioner finns i viss form. Inget av de båda direktiven kräver ens att tjänste</w:t>
      </w:r>
      <w:r>
        <w:softHyphen/>
      </w:r>
      <w:r w:rsidRPr="00CD789A">
        <w:t xml:space="preserve">pension ska finnas som företeelse i en medlemsstat (se </w:t>
      </w:r>
      <w:r>
        <w:t xml:space="preserve">angående </w:t>
      </w:r>
      <w:r w:rsidRPr="00CD789A">
        <w:t>första tjänstepensionsdirektivet EU-domstolens dom den 14 januari 2010 i mål C-343/08). Direktiven syftar endast till att införa en minimi</w:t>
      </w:r>
      <w:r>
        <w:softHyphen/>
      </w:r>
      <w:r w:rsidRPr="00CD789A">
        <w:t xml:space="preserve">reglering för de institut – tjänstepensionsinstituten – som direktivet </w:t>
      </w:r>
      <w:r>
        <w:t xml:space="preserve">ska tillämpas på </w:t>
      </w:r>
      <w:r w:rsidRPr="00CD789A">
        <w:t xml:space="preserve">och de produkter – pensionsförmåner – som </w:t>
      </w:r>
      <w:r>
        <w:t xml:space="preserve">instituten </w:t>
      </w:r>
      <w:r w:rsidRPr="00CD789A">
        <w:t>tillhanda</w:t>
      </w:r>
      <w:r>
        <w:softHyphen/>
      </w:r>
      <w:r w:rsidRPr="00CD789A">
        <w:t xml:space="preserve">håller. </w:t>
      </w:r>
    </w:p>
    <w:p w14:paraId="24AE008D" w14:textId="77777777" w:rsidR="00C072C6" w:rsidRPr="00CD789A" w:rsidRDefault="00C072C6" w:rsidP="00C072C6">
      <w:pPr>
        <w:pStyle w:val="Brdtextmedindrag"/>
      </w:pPr>
      <w:r w:rsidRPr="00CD789A">
        <w:t>Av det följer att Sverige har möjlighet att utgå från sin befintliga nationella reglering när andra tjänstepen</w:t>
      </w:r>
      <w:r>
        <w:softHyphen/>
      </w:r>
      <w:r w:rsidRPr="00CD789A">
        <w:t>sions</w:t>
      </w:r>
      <w:r>
        <w:softHyphen/>
      </w:r>
      <w:r w:rsidRPr="00CD789A">
        <w:t>direktivet</w:t>
      </w:r>
      <w:r>
        <w:t xml:space="preserve"> ska genomföras</w:t>
      </w:r>
      <w:r w:rsidRPr="00CD789A">
        <w:t xml:space="preserve">. Inga nya former för </w:t>
      </w:r>
      <w:r>
        <w:t xml:space="preserve">tryggande av </w:t>
      </w:r>
      <w:r w:rsidRPr="00CD789A">
        <w:t>tjänstepension</w:t>
      </w:r>
      <w:r>
        <w:t xml:space="preserve"> </w:t>
      </w:r>
      <w:r w:rsidRPr="00CD789A">
        <w:t xml:space="preserve">behöver införas för att tillgodose direktivets krav. De civilrättsliga former för </w:t>
      </w:r>
      <w:r>
        <w:t xml:space="preserve">tryggande av </w:t>
      </w:r>
      <w:r w:rsidRPr="00CD789A">
        <w:t>tjänstepension som förekommer i Sverige behöver inte änd</w:t>
      </w:r>
      <w:r>
        <w:softHyphen/>
      </w:r>
      <w:r w:rsidRPr="00CD789A">
        <w:t>ras till följd av an</w:t>
      </w:r>
      <w:r>
        <w:t>dra tjänstepensionsdirektivet.</w:t>
      </w:r>
    </w:p>
    <w:p w14:paraId="4257F657" w14:textId="77777777" w:rsidR="00C072C6" w:rsidRPr="00CD789A" w:rsidRDefault="00C072C6" w:rsidP="00C072C6">
      <w:pPr>
        <w:pStyle w:val="Brdtextmedindrag"/>
      </w:pPr>
      <w:r>
        <w:t>U</w:t>
      </w:r>
      <w:r w:rsidRPr="00CD789A">
        <w:t>tredningen</w:t>
      </w:r>
      <w:r>
        <w:t xml:space="preserve"> föreslår att de </w:t>
      </w:r>
      <w:r w:rsidRPr="00CD789A">
        <w:t>avtal som ska ingås av tjänste</w:t>
      </w:r>
      <w:r>
        <w:softHyphen/>
      </w:r>
      <w:r w:rsidRPr="00CD789A">
        <w:t>pensions</w:t>
      </w:r>
      <w:r>
        <w:softHyphen/>
      </w:r>
      <w:r w:rsidRPr="00CD789A">
        <w:t>företag</w:t>
      </w:r>
      <w:r>
        <w:t xml:space="preserve"> ska benämnas</w:t>
      </w:r>
      <w:r w:rsidRPr="00CD789A">
        <w:t xml:space="preserve"> tjänstepensionsförmånsavtal. Avtalen är enligt utred</w:t>
      </w:r>
      <w:r>
        <w:softHyphen/>
      </w:r>
      <w:r w:rsidRPr="00CD789A">
        <w:t>ningen inte försäkringsavtal, men liknar försäkringsavtal. Ett tjänstepensions</w:t>
      </w:r>
      <w:r>
        <w:softHyphen/>
      </w:r>
      <w:r w:rsidRPr="00CD789A">
        <w:t>förmånsavtal innebär, på samma sätt som ett försäkrings</w:t>
      </w:r>
      <w:r>
        <w:softHyphen/>
      </w:r>
      <w:r w:rsidRPr="00CD789A">
        <w:t>avtal, att den ena parten – tjänstepensionsföretaget – mot vederlag åtar sig ett ansvar om en viss oviss händelse inträffar. I de flesta fall handlar det om att betala pension för den händelse den försäkrade (tjänstepensions</w:t>
      </w:r>
      <w:r>
        <w:softHyphen/>
      </w:r>
      <w:r w:rsidRPr="00CD789A">
        <w:t>berättigade) personen uppnår pensionsåldern. I likhet med försäkrings</w:t>
      </w:r>
      <w:r>
        <w:softHyphen/>
      </w:r>
      <w:r w:rsidRPr="00CD789A">
        <w:t>avtal är tjänste</w:t>
      </w:r>
      <w:r>
        <w:softHyphen/>
      </w:r>
      <w:r w:rsidRPr="00CD789A">
        <w:t>pensionsförmånsavtalen varaktiga avtal som gäller under viss tid. De karakteriseras också på samma sätt som försäkringsavtal av riskgemen</w:t>
      </w:r>
      <w:r>
        <w:softHyphen/>
      </w:r>
      <w:r w:rsidRPr="00CD789A">
        <w:t xml:space="preserve">skap och samverkan. </w:t>
      </w:r>
    </w:p>
    <w:p w14:paraId="43924EA2" w14:textId="77777777" w:rsidR="00C072C6" w:rsidRPr="00CD789A" w:rsidRDefault="00C072C6" w:rsidP="00C072C6">
      <w:pPr>
        <w:pStyle w:val="Brdtextmedindrag"/>
      </w:pPr>
      <w:r w:rsidRPr="00236AAC">
        <w:t xml:space="preserve">Regeringen </w:t>
      </w:r>
      <w:r>
        <w:t>anser</w:t>
      </w:r>
      <w:r w:rsidRPr="00236AAC">
        <w:t xml:space="preserve"> att </w:t>
      </w:r>
      <w:r w:rsidRPr="001859CC">
        <w:t>de avtal som ska ingås av de nya tjänstepensions</w:t>
      </w:r>
      <w:r>
        <w:softHyphen/>
      </w:r>
      <w:r w:rsidRPr="001859CC">
        <w:t xml:space="preserve">företagen </w:t>
      </w:r>
      <w:r w:rsidRPr="00E61EA1">
        <w:t xml:space="preserve">av de angivna skälen bör </w:t>
      </w:r>
      <w:r w:rsidRPr="007E44BF">
        <w:t>betraktas som försäkringsavtal.</w:t>
      </w:r>
      <w:r w:rsidRPr="001859CC">
        <w:t xml:space="preserve"> Det inne</w:t>
      </w:r>
      <w:r>
        <w:softHyphen/>
      </w:r>
      <w:r w:rsidRPr="001859CC">
        <w:t>bär att den nya regleringen kan ansluta till den befintliga civilrättsliga</w:t>
      </w:r>
      <w:r w:rsidRPr="00CD789A">
        <w:t xml:space="preserve"> försäkringslagstiftningen, bl.a. försäkringsavtals</w:t>
      </w:r>
      <w:r>
        <w:softHyphen/>
      </w:r>
      <w:r w:rsidRPr="00CD789A">
        <w:t>lagen (2005:104) (se vidare avsnitt 1</w:t>
      </w:r>
      <w:r>
        <w:t>2</w:t>
      </w:r>
      <w:r w:rsidRPr="00CD789A">
        <w:t>).</w:t>
      </w:r>
    </w:p>
    <w:p w14:paraId="5EDF6D53" w14:textId="77777777" w:rsidR="00C072C6" w:rsidRPr="00CD789A" w:rsidRDefault="00C072C6" w:rsidP="00C072C6">
      <w:pPr>
        <w:pStyle w:val="Brdtextmedindrag"/>
      </w:pPr>
      <w:r w:rsidRPr="00CD789A">
        <w:t>Verksamheten som de nya tjänstepensionsföretagen ska driva är, lik</w:t>
      </w:r>
      <w:r>
        <w:softHyphen/>
      </w:r>
      <w:r w:rsidRPr="00CD789A">
        <w:t>som försäkringsrörelse, tänkt att bestå i att yrkesmässigt göra bindande åtaganden mot vederlag. Åtagandena avser i de flesta fall att i framtiden betala pensioner. Vederlaget utgörs av de premier som arbetsgivarna be</w:t>
      </w:r>
      <w:r>
        <w:softHyphen/>
      </w:r>
      <w:r w:rsidRPr="00CD789A">
        <w:t>talar in. Åtagandenas innebörd är, precis som vid försäkrings</w:t>
      </w:r>
      <w:r>
        <w:softHyphen/>
      </w:r>
      <w:r w:rsidRPr="00CD789A">
        <w:t xml:space="preserve">rörelse, att kompensation ska utges om en oviss händelse inträffar. När det gäller tjänstepensioner är det oftast uppnåendet av pensionsåldern som är den ovissa händelsen. </w:t>
      </w:r>
    </w:p>
    <w:p w14:paraId="3C71E624" w14:textId="77777777" w:rsidR="00C072C6" w:rsidRPr="00CD789A" w:rsidRDefault="00C072C6" w:rsidP="00C072C6">
      <w:pPr>
        <w:pStyle w:val="Brdtextmedindrag"/>
      </w:pPr>
      <w:r w:rsidRPr="00CD789A">
        <w:t xml:space="preserve">Som </w:t>
      </w:r>
      <w:r w:rsidRPr="00CD789A">
        <w:rPr>
          <w:i/>
        </w:rPr>
        <w:t>AFA Försäkring</w:t>
      </w:r>
      <w:r>
        <w:t>,</w:t>
      </w:r>
      <w:r w:rsidRPr="00CD789A">
        <w:rPr>
          <w:i/>
        </w:rPr>
        <w:t xml:space="preserve"> Alecta</w:t>
      </w:r>
      <w:r>
        <w:t>,</w:t>
      </w:r>
      <w:r w:rsidRPr="00CD789A">
        <w:rPr>
          <w:i/>
        </w:rPr>
        <w:t xml:space="preserve"> AMF </w:t>
      </w:r>
      <w:r w:rsidRPr="00CD789A">
        <w:t>och</w:t>
      </w:r>
      <w:r w:rsidRPr="00CD789A">
        <w:rPr>
          <w:i/>
        </w:rPr>
        <w:t xml:space="preserve"> Tjänstepensionsförbundet </w:t>
      </w:r>
      <w:r w:rsidRPr="00CD789A">
        <w:t>anför grundar sig gällande svensk rätt i frågan om vad som är ett försäkringsavtal och vad som är försäkringsrörelse på doktrin och praxis som sträcker sig bakåt till tiden före tillkomsten av första tjänstepensionsdirektivet och före Sveriges inträde i EU. Detta faktum ändrar dock inte på ställnings</w:t>
      </w:r>
      <w:r>
        <w:softHyphen/>
      </w:r>
      <w:r w:rsidRPr="00CD789A">
        <w:t>tagandena när det gäller hur avtalen och rörelsen i de nya svenska tjänste</w:t>
      </w:r>
      <w:r>
        <w:softHyphen/>
      </w:r>
      <w:r w:rsidRPr="00CD789A">
        <w:t>pensions</w:t>
      </w:r>
      <w:r>
        <w:softHyphen/>
      </w:r>
      <w:r w:rsidRPr="00CD789A">
        <w:t xml:space="preserve">instituten ska betraktas. Som </w:t>
      </w:r>
      <w:r>
        <w:t>angetts</w:t>
      </w:r>
      <w:r w:rsidRPr="00CD789A">
        <w:t xml:space="preserve"> ovan syftar varken första eller andra tjänstepensionsdirektivet till en harmonisering på EU-nivå av formerna för tjänstepensionstryggande</w:t>
      </w:r>
      <w:r w:rsidRPr="00236AAC">
        <w:t>. Därför gjordes inga änd</w:t>
      </w:r>
      <w:r>
        <w:softHyphen/>
      </w:r>
      <w:r w:rsidRPr="00236AAC">
        <w:t xml:space="preserve">ringar </w:t>
      </w:r>
      <w:r>
        <w:t>av</w:t>
      </w:r>
      <w:r w:rsidRPr="00236AAC">
        <w:t xml:space="preserve"> tryggandeformerna när första tjänstepensions</w:t>
      </w:r>
      <w:r>
        <w:softHyphen/>
      </w:r>
      <w:r w:rsidRPr="00236AAC">
        <w:t>direktivet genom</w:t>
      </w:r>
      <w:r>
        <w:softHyphen/>
      </w:r>
      <w:r w:rsidRPr="00236AAC">
        <w:t>fördes i svensk rätt</w:t>
      </w:r>
      <w:r>
        <w:t>. I</w:t>
      </w:r>
      <w:r w:rsidRPr="00236AAC">
        <w:t xml:space="preserve">nga sådana ändringar bör heller </w:t>
      </w:r>
      <w:r>
        <w:t>göras</w:t>
      </w:r>
      <w:r w:rsidRPr="00236AAC">
        <w:t xml:space="preserve"> vid genom</w:t>
      </w:r>
      <w:r>
        <w:softHyphen/>
      </w:r>
      <w:r w:rsidRPr="00236AAC">
        <w:t>förandet av andra tjänstepensions</w:t>
      </w:r>
      <w:r>
        <w:softHyphen/>
      </w:r>
      <w:r w:rsidRPr="00236AAC">
        <w:t>direktivet. Den verksam</w:t>
      </w:r>
      <w:r>
        <w:softHyphen/>
      </w:r>
      <w:r w:rsidRPr="00236AAC">
        <w:t>het som regleras</w:t>
      </w:r>
      <w:r w:rsidRPr="00CD789A">
        <w:t xml:space="preserve"> av första </w:t>
      </w:r>
      <w:r w:rsidRPr="00CD789A">
        <w:lastRenderedPageBreak/>
        <w:t>och andra tjänstepensions</w:t>
      </w:r>
      <w:r>
        <w:softHyphen/>
      </w:r>
      <w:r w:rsidRPr="00CD789A">
        <w:t>direktiven kan drivas i form av försäk</w:t>
      </w:r>
      <w:r>
        <w:softHyphen/>
      </w:r>
      <w:r w:rsidRPr="00CD789A">
        <w:t>rings</w:t>
      </w:r>
      <w:r>
        <w:softHyphen/>
      </w:r>
      <w:r w:rsidRPr="00CD789A">
        <w:t>rörelse, men behöver inte göra det. I Sverige kan tjänstepensions</w:t>
      </w:r>
      <w:r>
        <w:softHyphen/>
      </w:r>
      <w:r w:rsidRPr="00CD789A">
        <w:t>verksamhet också drivas av pensionsstiftelser, under helt andra avtals- och näringsrättsliga former än försäkringsrörelse. Att be</w:t>
      </w:r>
      <w:r>
        <w:softHyphen/>
      </w:r>
      <w:r w:rsidRPr="00CD789A">
        <w:t>trakta de nya tjänste</w:t>
      </w:r>
      <w:r>
        <w:softHyphen/>
      </w:r>
      <w:r w:rsidRPr="00CD789A">
        <w:t>pensions</w:t>
      </w:r>
      <w:r>
        <w:softHyphen/>
      </w:r>
      <w:r w:rsidRPr="00CD789A">
        <w:t>institutens rörelse som försäkringsrörelse le</w:t>
      </w:r>
      <w:r>
        <w:softHyphen/>
      </w:r>
      <w:r w:rsidRPr="00CD789A">
        <w:t>der därför inte i sig till någon enligt unionsrätten otillåten samman</w:t>
      </w:r>
      <w:r>
        <w:softHyphen/>
      </w:r>
      <w:r w:rsidRPr="00CD789A">
        <w:t>blandning av försäkrings- och tjänstepensions</w:t>
      </w:r>
      <w:r>
        <w:softHyphen/>
      </w:r>
      <w:r w:rsidRPr="00CD789A">
        <w:t xml:space="preserve">verksamhet, som </w:t>
      </w:r>
      <w:r w:rsidRPr="00CD789A">
        <w:rPr>
          <w:i/>
        </w:rPr>
        <w:t>AFA Försäkring</w:t>
      </w:r>
      <w:r>
        <w:t>,</w:t>
      </w:r>
      <w:r w:rsidRPr="00CD789A">
        <w:rPr>
          <w:i/>
        </w:rPr>
        <w:t xml:space="preserve"> Alecta</w:t>
      </w:r>
      <w:r>
        <w:t>,</w:t>
      </w:r>
      <w:r w:rsidRPr="00CD789A">
        <w:rPr>
          <w:i/>
        </w:rPr>
        <w:t xml:space="preserve"> AMF </w:t>
      </w:r>
      <w:r w:rsidRPr="00CD789A">
        <w:t>och</w:t>
      </w:r>
      <w:r w:rsidRPr="00CD789A">
        <w:rPr>
          <w:i/>
        </w:rPr>
        <w:t xml:space="preserve"> Tjänstepensionsförbundet </w:t>
      </w:r>
      <w:r w:rsidRPr="00CD789A">
        <w:t>hävda</w:t>
      </w:r>
      <w:r>
        <w:t>r</w:t>
      </w:r>
      <w:r w:rsidRPr="00CD789A">
        <w:t>.</w:t>
      </w:r>
    </w:p>
    <w:p w14:paraId="7896B683" w14:textId="77777777" w:rsidR="00C072C6" w:rsidRPr="00CD789A" w:rsidRDefault="00C072C6" w:rsidP="00C072C6">
      <w:pPr>
        <w:pStyle w:val="Brdtextmedindrag"/>
      </w:pPr>
      <w:r>
        <w:t>R</w:t>
      </w:r>
      <w:r w:rsidRPr="00CD789A">
        <w:t>egeringen</w:t>
      </w:r>
      <w:r>
        <w:t xml:space="preserve"> anser därför</w:t>
      </w:r>
      <w:r w:rsidRPr="00CD789A">
        <w:t xml:space="preserve">, i likhet med </w:t>
      </w:r>
      <w:r>
        <w:t xml:space="preserve">det som </w:t>
      </w:r>
      <w:r w:rsidRPr="00CD789A">
        <w:rPr>
          <w:i/>
        </w:rPr>
        <w:t>Skandia</w:t>
      </w:r>
      <w:r>
        <w:t>,</w:t>
      </w:r>
      <w:r w:rsidRPr="00CD789A">
        <w:rPr>
          <w:i/>
        </w:rPr>
        <w:t xml:space="preserve"> Läns</w:t>
      </w:r>
      <w:r>
        <w:rPr>
          <w:i/>
        </w:rPr>
        <w:softHyphen/>
      </w:r>
      <w:r w:rsidRPr="00CD789A">
        <w:rPr>
          <w:i/>
        </w:rPr>
        <w:t>försäkringar</w:t>
      </w:r>
      <w:r>
        <w:t>,</w:t>
      </w:r>
      <w:r w:rsidRPr="00CD789A">
        <w:rPr>
          <w:i/>
        </w:rPr>
        <w:t xml:space="preserve"> Swedbank Försäkring </w:t>
      </w:r>
      <w:r w:rsidRPr="00CD789A">
        <w:t xml:space="preserve">och </w:t>
      </w:r>
      <w:r w:rsidRPr="00CD789A">
        <w:rPr>
          <w:i/>
        </w:rPr>
        <w:t xml:space="preserve">SEB Pension och Försäkring AB </w:t>
      </w:r>
      <w:r w:rsidRPr="00CD789A">
        <w:t>förespråka</w:t>
      </w:r>
      <w:r>
        <w:t>r</w:t>
      </w:r>
      <w:r w:rsidRPr="00CD789A">
        <w:t xml:space="preserve">, </w:t>
      </w:r>
      <w:r w:rsidRPr="00236AAC">
        <w:t xml:space="preserve">att den verksamhet </w:t>
      </w:r>
      <w:r w:rsidRPr="00C15087">
        <w:t>som ska drivas av de nya tjänste</w:t>
      </w:r>
      <w:r>
        <w:softHyphen/>
      </w:r>
      <w:r w:rsidRPr="00C15087">
        <w:t>pensionsföretagen bör betraktas som en form av försäkringsrörelse.</w:t>
      </w:r>
      <w:r w:rsidRPr="00236AAC">
        <w:t xml:space="preserve"> Det </w:t>
      </w:r>
      <w:r>
        <w:t>innebär</w:t>
      </w:r>
      <w:r w:rsidRPr="00236AAC">
        <w:t xml:space="preserve"> att den nya regleringen kan utformas med utgångspunkt i</w:t>
      </w:r>
      <w:r w:rsidRPr="00CD789A">
        <w:t xml:space="preserve"> reg</w:t>
      </w:r>
      <w:r>
        <w:softHyphen/>
      </w:r>
      <w:r w:rsidRPr="00CD789A">
        <w:t>leringen av försäkrings</w:t>
      </w:r>
      <w:r>
        <w:softHyphen/>
      </w:r>
      <w:r w:rsidRPr="00CD789A">
        <w:t xml:space="preserve">rörelse, bl.a. försäkringsrörelselagen (2010:2043). Regleringen kommer </w:t>
      </w:r>
      <w:r>
        <w:t>därmed</w:t>
      </w:r>
      <w:r w:rsidRPr="00CD789A">
        <w:t xml:space="preserve"> att ta sikte på institut som förvaltar premier som betalats för tjänste</w:t>
      </w:r>
      <w:r>
        <w:softHyphen/>
      </w:r>
      <w:r w:rsidRPr="00CD789A">
        <w:t>pensionsförsäkringar.</w:t>
      </w:r>
    </w:p>
    <w:p w14:paraId="48E4ABB6" w14:textId="77777777" w:rsidR="00C072C6" w:rsidRPr="00CD789A" w:rsidRDefault="00C072C6" w:rsidP="00C072C6">
      <w:pPr>
        <w:pStyle w:val="Brdtextmedindrag"/>
      </w:pPr>
      <w:r w:rsidRPr="00736922">
        <w:t xml:space="preserve">Denna lösning har fördelen, som </w:t>
      </w:r>
      <w:r w:rsidRPr="00CD789A">
        <w:rPr>
          <w:i/>
        </w:rPr>
        <w:t xml:space="preserve">Finansinspektionen </w:t>
      </w:r>
      <w:r w:rsidRPr="00CD789A">
        <w:t>lyft</w:t>
      </w:r>
      <w:r>
        <w:t>er</w:t>
      </w:r>
      <w:r w:rsidRPr="00CD789A">
        <w:t xml:space="preserve"> fram, att det blir lätt för försäkringsföretag och tjänstepensionskassor, som i dag driver försäkringsrörelse, att </w:t>
      </w:r>
      <w:r>
        <w:t>övergå till att</w:t>
      </w:r>
      <w:r w:rsidRPr="00CD789A">
        <w:t xml:space="preserve"> bli tjänstepensionsinstitut (se </w:t>
      </w:r>
      <w:r w:rsidRPr="00C15087">
        <w:t>avsnitt 5.3</w:t>
      </w:r>
      <w:r w:rsidRPr="00CD789A">
        <w:t>). De kommer då inte att driva någon annan rörelse än förut. Vidare uppnås full kontinuitet när det gäller de försäkringsavtal som försäkrings</w:t>
      </w:r>
      <w:r>
        <w:softHyphen/>
      </w:r>
      <w:r w:rsidRPr="00CD789A">
        <w:t>företag och tjänstepensions</w:t>
      </w:r>
      <w:r>
        <w:softHyphen/>
      </w:r>
      <w:r w:rsidRPr="00CD789A">
        <w:t xml:space="preserve">kassor ingått om tjänstepension. Ingen ändring behöver göras i den civilrättsliga lagstiftning som </w:t>
      </w:r>
      <w:r>
        <w:t xml:space="preserve">gäller för </w:t>
      </w:r>
      <w:r w:rsidRPr="00CD789A">
        <w:t>avtalen (se avsnitt 1</w:t>
      </w:r>
      <w:r>
        <w:t>2</w:t>
      </w:r>
      <w:r w:rsidRPr="00CD789A">
        <w:t>.5). Dessutom förenklas samexistensen mellan de nya tjänste</w:t>
      </w:r>
      <w:r>
        <w:softHyphen/>
      </w:r>
      <w:r w:rsidRPr="00CD789A">
        <w:t>pensions</w:t>
      </w:r>
      <w:r>
        <w:softHyphen/>
      </w:r>
      <w:r w:rsidRPr="00CD789A">
        <w:t xml:space="preserve">instituten och </w:t>
      </w:r>
      <w:r>
        <w:t xml:space="preserve">de </w:t>
      </w:r>
      <w:r w:rsidRPr="00CD789A">
        <w:t>försäkringsföretag som driver verk</w:t>
      </w:r>
      <w:r>
        <w:softHyphen/>
      </w:r>
      <w:r w:rsidRPr="00CD789A">
        <w:t>samhet enligt försäkrings</w:t>
      </w:r>
      <w:r>
        <w:softHyphen/>
      </w:r>
      <w:r w:rsidRPr="00CD789A">
        <w:t>rörelse</w:t>
      </w:r>
      <w:r>
        <w:softHyphen/>
      </w:r>
      <w:r w:rsidRPr="00CD789A">
        <w:t>lagen avseende tjänstepensions</w:t>
      </w:r>
      <w:r w:rsidRPr="00CD789A">
        <w:softHyphen/>
        <w:t>försäk</w:t>
      </w:r>
      <w:r>
        <w:softHyphen/>
      </w:r>
      <w:r w:rsidRPr="00CD789A">
        <w:t xml:space="preserve">ringar. </w:t>
      </w:r>
      <w:r>
        <w:t xml:space="preserve">Om </w:t>
      </w:r>
      <w:r w:rsidRPr="00CD789A">
        <w:t>båda institutskategorierna driver försäkrings</w:t>
      </w:r>
      <w:r>
        <w:softHyphen/>
      </w:r>
      <w:r w:rsidRPr="00CD789A">
        <w:t>rörelse och ingår försäkrings</w:t>
      </w:r>
      <w:r>
        <w:softHyphen/>
      </w:r>
      <w:r w:rsidRPr="00CD789A">
        <w:t>avtal finns ett gemensamt ramverk att utgå från vid be</w:t>
      </w:r>
      <w:r>
        <w:softHyphen/>
      </w:r>
      <w:r w:rsidRPr="00CD789A">
        <w:t xml:space="preserve">handlingen av frågorna om beståndsöverlåtelser </w:t>
      </w:r>
      <w:r>
        <w:t>(se avsnitt 11</w:t>
      </w:r>
      <w:r w:rsidRPr="00CD789A">
        <w:t xml:space="preserve">) </w:t>
      </w:r>
      <w:r>
        <w:t>och</w:t>
      </w:r>
      <w:r w:rsidRPr="00CD789A">
        <w:t xml:space="preserve"> överföringar av försäkringars värde </w:t>
      </w:r>
      <w:r>
        <w:t>(se avsnitt 12</w:t>
      </w:r>
      <w:r w:rsidRPr="00CD789A">
        <w:t>.5). Tillträdet till den nya regleringen för tjänste</w:t>
      </w:r>
      <w:r>
        <w:softHyphen/>
      </w:r>
      <w:r w:rsidRPr="00CD789A">
        <w:t>pensions</w:t>
      </w:r>
      <w:r>
        <w:softHyphen/>
      </w:r>
      <w:r w:rsidRPr="00CD789A">
        <w:t>institut underlättas</w:t>
      </w:r>
      <w:r>
        <w:t xml:space="preserve"> också</w:t>
      </w:r>
      <w:r w:rsidRPr="00CD789A">
        <w:t>, vilket främ</w:t>
      </w:r>
      <w:r>
        <w:softHyphen/>
      </w:r>
      <w:r w:rsidRPr="00CD789A">
        <w:t>jar intresset av konkurrens</w:t>
      </w:r>
      <w:r>
        <w:softHyphen/>
      </w:r>
      <w:r w:rsidRPr="00CD789A">
        <w:t xml:space="preserve">neutralitet mellan </w:t>
      </w:r>
      <w:r>
        <w:t xml:space="preserve">de aktörer </w:t>
      </w:r>
      <w:r w:rsidRPr="00CD789A">
        <w:t>som meddelar tjänste</w:t>
      </w:r>
      <w:r>
        <w:softHyphen/>
      </w:r>
      <w:r w:rsidRPr="00CD789A">
        <w:t>pensions</w:t>
      </w:r>
      <w:r>
        <w:softHyphen/>
      </w:r>
      <w:r w:rsidRPr="00CD789A">
        <w:t>försäkring</w:t>
      </w:r>
      <w:r>
        <w:t xml:space="preserve"> i Sverige</w:t>
      </w:r>
      <w:r w:rsidRPr="00CD789A">
        <w:t xml:space="preserve"> (se avsnitt 5.</w:t>
      </w:r>
      <w:r>
        <w:t>7</w:t>
      </w:r>
      <w:r w:rsidRPr="00CD789A">
        <w:t>).</w:t>
      </w:r>
    </w:p>
    <w:p w14:paraId="079C4328" w14:textId="77777777" w:rsidR="00C072C6" w:rsidRPr="00CD789A" w:rsidRDefault="00C072C6" w:rsidP="00C072C6">
      <w:pPr>
        <w:pStyle w:val="Rubrik5utannumrering"/>
      </w:pPr>
      <w:r w:rsidRPr="00CD789A">
        <w:t>Direktivets begrepp medlem, förmånstagare och presumtiv medlem</w:t>
      </w:r>
    </w:p>
    <w:p w14:paraId="10C90770" w14:textId="77777777" w:rsidR="00C072C6" w:rsidRPr="00CD789A" w:rsidRDefault="00C072C6" w:rsidP="00C072C6">
      <w:pPr>
        <w:pStyle w:val="Brdtextmedindrag"/>
        <w:ind w:firstLine="0"/>
      </w:pPr>
      <w:r w:rsidRPr="00CD789A">
        <w:t xml:space="preserve">Vid genomförandet av andra tjänstepensionsdirektivet </w:t>
      </w:r>
      <w:r>
        <w:t>för</w:t>
      </w:r>
      <w:r w:rsidRPr="00CD789A">
        <w:t xml:space="preserve"> de tjänste</w:t>
      </w:r>
      <w:r>
        <w:softHyphen/>
      </w:r>
      <w:r w:rsidRPr="00CD789A">
        <w:t>pen</w:t>
      </w:r>
      <w:r>
        <w:softHyphen/>
      </w:r>
      <w:r w:rsidRPr="00CD789A">
        <w:t>sions</w:t>
      </w:r>
      <w:r>
        <w:softHyphen/>
      </w:r>
      <w:r w:rsidRPr="00CD789A">
        <w:t>institut som ska ha egna åtaganden mot de framtida pension</w:t>
      </w:r>
      <w:r>
        <w:softHyphen/>
      </w:r>
      <w:r w:rsidRPr="00CD789A">
        <w:t>ärerna är det lämpligt att använda en terminologi som återspeglar att instituten kommer att ingå försäkringsavtal och driva försäkrings</w:t>
      </w:r>
      <w:r>
        <w:softHyphen/>
      </w:r>
      <w:r w:rsidRPr="00CD789A">
        <w:t>rörelse.</w:t>
      </w:r>
    </w:p>
    <w:p w14:paraId="0B2F061E" w14:textId="77777777" w:rsidR="00C072C6" w:rsidRPr="00CD789A" w:rsidRDefault="00C072C6" w:rsidP="00C072C6">
      <w:pPr>
        <w:pStyle w:val="Brdtextmedindrag"/>
      </w:pPr>
      <w:r w:rsidRPr="00CD789A">
        <w:t>I direktivet används begreppet medlem om en person som inte är förmåns</w:t>
      </w:r>
      <w:r>
        <w:softHyphen/>
      </w:r>
      <w:r w:rsidRPr="00CD789A">
        <w:t>tagare eller presumtiv medlem och vars tidigare eller nuvarande yrkesverksamhet ger, eller kommer att ge honom eller henne, rätt till pensions</w:t>
      </w:r>
      <w:r>
        <w:softHyphen/>
      </w:r>
      <w:r w:rsidRPr="00CD789A">
        <w:t>förmåner enligt bestämmelserna i en pensionsplan (artikel 6.5). En förmånstagare är enligt direktivet en person som uppbär pensions</w:t>
      </w:r>
      <w:r>
        <w:softHyphen/>
      </w:r>
      <w:r w:rsidRPr="00CD789A">
        <w:t xml:space="preserve">förmåner och en presumtiv medlem en person som har rätt att ansluta sig till en pensionsplan (artikel 6.6 och 6.7). </w:t>
      </w:r>
    </w:p>
    <w:p w14:paraId="260A69BE" w14:textId="77777777" w:rsidR="00C072C6" w:rsidRPr="00CD789A" w:rsidRDefault="00C072C6" w:rsidP="00C072C6">
      <w:pPr>
        <w:pStyle w:val="Brdtextmedindrag"/>
      </w:pPr>
      <w:r w:rsidRPr="00CD789A">
        <w:t>I den svenska försäkringslagstiftningen används begreppet försäkrad för den person vars intresse är försäkrat mot en skada eller den vars liv eller hälsa en försäkring gäller för (1 kap. 11 § FRL). I tjänstepen</w:t>
      </w:r>
      <w:r w:rsidRPr="00CD789A">
        <w:softHyphen/>
        <w:t>sions</w:t>
      </w:r>
      <w:r>
        <w:softHyphen/>
      </w:r>
      <w:r w:rsidRPr="00CD789A">
        <w:t xml:space="preserve">sammanhang är det oftast inte arbetstagaren, den framtida pensionären, </w:t>
      </w:r>
      <w:r w:rsidRPr="00CD789A">
        <w:lastRenderedPageBreak/>
        <w:t>som ingår ett avtal om en tjänstepensionsförsäkring och som därför är försäkrings</w:t>
      </w:r>
      <w:r>
        <w:softHyphen/>
      </w:r>
      <w:r w:rsidRPr="00CD789A">
        <w:t>tagare. I vissa fall (se avsnitt 5.4) är det dock arbetstagaren som är försäkringstagare enligt ett tjänstepensionsavtal. I de allra flesta fall är det arbetstagarens intresse som är försäkrat mot – i huvudsak – risken att på ålderdomen stå utan tillräckliga inkomster. Begreppet försäkrad bör an</w:t>
      </w:r>
      <w:r>
        <w:softHyphen/>
      </w:r>
      <w:r w:rsidRPr="00CD789A">
        <w:t>vändas i den svenska lagstiftningen som genomför andra tjänstepensions</w:t>
      </w:r>
      <w:r>
        <w:softHyphen/>
      </w:r>
      <w:r w:rsidRPr="00CD789A">
        <w:t xml:space="preserve">direktivet som motsvarighet till begreppet medlem i direktivet. </w:t>
      </w:r>
    </w:p>
    <w:p w14:paraId="78876461" w14:textId="77777777" w:rsidR="00C072C6" w:rsidRPr="00CD789A" w:rsidRDefault="00C072C6" w:rsidP="00C072C6">
      <w:pPr>
        <w:pStyle w:val="Brdtextmedindrag"/>
      </w:pPr>
      <w:r w:rsidRPr="00CD789A">
        <w:t xml:space="preserve">I andra tjänstepensionsdirektivet används begreppet förmånstagare om en person som uppbär pensionsförmåner. </w:t>
      </w:r>
      <w:r>
        <w:t xml:space="preserve">Även det </w:t>
      </w:r>
      <w:r w:rsidRPr="00CD789A">
        <w:t>motsvaras i svensk rätt huvudsakligen av begreppet försäkrad. En arbetstagare som har gått i pension, och får sin tjänstepension utbetald, uppbär pensions</w:t>
      </w:r>
      <w:r>
        <w:softHyphen/>
      </w:r>
      <w:r w:rsidRPr="00CD789A">
        <w:t xml:space="preserve">förmåner i direktivets mening men är </w:t>
      </w:r>
      <w:r>
        <w:t>fortfarande</w:t>
      </w:r>
      <w:r w:rsidRPr="00CD789A">
        <w:t xml:space="preserve"> försäkrad enligt försäkringsrörelse</w:t>
      </w:r>
      <w:r>
        <w:softHyphen/>
      </w:r>
      <w:r w:rsidRPr="00CD789A">
        <w:t>lagens terminologi. Detsamma gäller en arbetstagare som ännu inte gått i pension och som uppbär pensionsförmåner i form av exempel</w:t>
      </w:r>
      <w:r>
        <w:softHyphen/>
      </w:r>
      <w:r w:rsidRPr="00CD789A">
        <w:t xml:space="preserve">vis en kollektivavtalad sjukförsäkring. </w:t>
      </w:r>
    </w:p>
    <w:p w14:paraId="7D22CC94" w14:textId="77777777" w:rsidR="00C072C6" w:rsidRPr="00CD789A" w:rsidRDefault="00C072C6" w:rsidP="00C072C6">
      <w:pPr>
        <w:pStyle w:val="Brdtextmedindrag"/>
      </w:pPr>
      <w:r w:rsidRPr="00CD789A">
        <w:t>En närstående till arbetstagaren som omfattas av ett kollektivavtalat efterlevande</w:t>
      </w:r>
      <w:r>
        <w:softHyphen/>
      </w:r>
      <w:r w:rsidRPr="00CD789A">
        <w:t>skydd – dvs. en försäkring som ingår i en pensionsplan och som ger efterlevande till en avliden försäkringstagare eller försäkrad rätt till ersättning – kan också vara en förmånstagare i andra tjänstepensions</w:t>
      </w:r>
      <w:r>
        <w:softHyphen/>
      </w:r>
      <w:r w:rsidRPr="00CD789A">
        <w:t>direktivets mening. Personen i fråga får nämligen anses uppbära pensions</w:t>
      </w:r>
      <w:r>
        <w:softHyphen/>
      </w:r>
      <w:r w:rsidRPr="00CD789A">
        <w:t>förmåner. En sådan närstående är vare sig försäkringstagare eller för</w:t>
      </w:r>
      <w:r>
        <w:softHyphen/>
      </w:r>
      <w:r w:rsidRPr="00CD789A">
        <w:t>säkrad i försäkringsrörelselagens mening, men omfattas av begreppet ”ersätt</w:t>
      </w:r>
      <w:r>
        <w:softHyphen/>
      </w:r>
      <w:r w:rsidRPr="00CD789A">
        <w:t>nings</w:t>
      </w:r>
      <w:r>
        <w:softHyphen/>
      </w:r>
      <w:r w:rsidRPr="00CD789A">
        <w:t xml:space="preserve">berättigad på grund av försäkring”, som </w:t>
      </w:r>
      <w:r>
        <w:t xml:space="preserve">används </w:t>
      </w:r>
      <w:r w:rsidRPr="00CD789A">
        <w:t>i bl.a. 4 kap. 1 § FRL. Begreppet förmånstagare i andra tjänstepensionsdirektivet mot</w:t>
      </w:r>
      <w:r>
        <w:softHyphen/>
      </w:r>
      <w:r w:rsidRPr="00CD789A">
        <w:t>svaras alltså i dessa fall av begreppet ersättningsberättigad på grund av försäk</w:t>
      </w:r>
      <w:r>
        <w:t>ring i försäkringsrörelselagen.</w:t>
      </w:r>
    </w:p>
    <w:p w14:paraId="3B0F46F9" w14:textId="77777777" w:rsidR="00C072C6" w:rsidRPr="00CD789A" w:rsidRDefault="00C072C6" w:rsidP="00C072C6">
      <w:pPr>
        <w:pStyle w:val="Brdtextmedindrag"/>
      </w:pPr>
      <w:r w:rsidRPr="00CD789A">
        <w:t>Begreppet presumtiv medlem i andra tjänstepensionsdirektivet, dvs. en person som har rätt att ansluta sig till en pensionsplan, torde i stort sett sakna praktisk och juridisk motsvarighet i Sverige. Det handlar i direktivet om personer som är an</w:t>
      </w:r>
      <w:r>
        <w:softHyphen/>
      </w:r>
      <w:r w:rsidRPr="00CD789A">
        <w:t xml:space="preserve">ställda hos </w:t>
      </w:r>
      <w:r>
        <w:t xml:space="preserve">en </w:t>
      </w:r>
      <w:r w:rsidRPr="00CD789A">
        <w:t>viss arbetsgivare men som inte får någon tjänstepension, vare sig kollektivavtalad, icke-kollektivavtalad eller individuell. Som framgår av avsnitt 4 är sådana personer ovanliga i Sverige, eftersom de flesta arbets</w:t>
      </w:r>
      <w:r>
        <w:softHyphen/>
      </w:r>
      <w:r w:rsidRPr="00CD789A">
        <w:t xml:space="preserve">tagare redan i och med anställningen omfattas av en kollektivavtalad tjänstepensionsplan. </w:t>
      </w:r>
      <w:r>
        <w:t>Övriga</w:t>
      </w:r>
      <w:r w:rsidRPr="00CD789A">
        <w:t xml:space="preserve"> arbets</w:t>
      </w:r>
      <w:r>
        <w:softHyphen/>
      </w:r>
      <w:r w:rsidRPr="00CD789A">
        <w:t>tagar</w:t>
      </w:r>
      <w:r>
        <w:t>e</w:t>
      </w:r>
      <w:r w:rsidRPr="00CD789A">
        <w:t xml:space="preserve"> omfattas i många fall av en icke-kollektivavtalad tjänstepensionsplan, som de ansluts till vid an</w:t>
      </w:r>
      <w:r>
        <w:softHyphen/>
      </w:r>
      <w:r w:rsidRPr="00CD789A">
        <w:t>ställningen, utan att de har någon möjlighet att avstå från det. Ett mindre antal personer, som inte är anslutna till vare sig någon kollektivavtalad tjänstepensionsplan eller någon icke-kollektivavtalad sådan, träffar avtal individuellt med arbetsgivaren om tjänstepension. De personerna kan dock knappast sägas ha rätt att ansluta sig till en pensions</w:t>
      </w:r>
      <w:r>
        <w:softHyphen/>
      </w:r>
      <w:r w:rsidRPr="00CD789A">
        <w:t>plan redan innan avtal träffas med arbetsgivaren om tjänstepension. De torde därför inte vara pre</w:t>
      </w:r>
      <w:r>
        <w:softHyphen/>
      </w:r>
      <w:r w:rsidRPr="00CD789A">
        <w:t>sumtiva medlemmar i andra tjänstepensions</w:t>
      </w:r>
      <w:r>
        <w:softHyphen/>
      </w:r>
      <w:r w:rsidRPr="00CD789A">
        <w:t>direktivets mening.</w:t>
      </w:r>
    </w:p>
    <w:p w14:paraId="54228603" w14:textId="7393DE27" w:rsidR="00C072C6" w:rsidRDefault="00C072C6" w:rsidP="00C072C6">
      <w:pPr>
        <w:pStyle w:val="Brdtextmedindrag"/>
      </w:pPr>
      <w:r w:rsidRPr="00CD789A">
        <w:t xml:space="preserve">Hur begreppet presumtiv medlem ska översättas i svensk rätt </w:t>
      </w:r>
      <w:r>
        <w:t xml:space="preserve">får </w:t>
      </w:r>
      <w:r w:rsidRPr="00CD789A">
        <w:t>avgöras efter vad som visar sig lämpliga</w:t>
      </w:r>
      <w:r>
        <w:t>st i varje enskild bestämmelse.</w:t>
      </w:r>
    </w:p>
    <w:p w14:paraId="0ABE6EF1" w14:textId="77777777" w:rsidR="00F22A69" w:rsidRPr="00CD789A" w:rsidRDefault="00F22A69" w:rsidP="00C072C6">
      <w:pPr>
        <w:pStyle w:val="Brdtextmedindrag"/>
      </w:pPr>
    </w:p>
    <w:p w14:paraId="4B7C0CD6" w14:textId="686C37C0" w:rsidR="00C072C6" w:rsidRPr="00CD789A" w:rsidRDefault="00C072C6" w:rsidP="00877AFB">
      <w:pPr>
        <w:pStyle w:val="Rubrik2"/>
      </w:pPr>
      <w:bookmarkStart w:id="932" w:name="_Toc8059747"/>
      <w:bookmarkStart w:id="933" w:name="_Toc8061457"/>
      <w:bookmarkStart w:id="934" w:name="_Toc8061989"/>
      <w:bookmarkStart w:id="935" w:name="_Toc8064457"/>
      <w:bookmarkStart w:id="936" w:name="_Toc8391134"/>
      <w:bookmarkStart w:id="937" w:name="_Toc8391400"/>
      <w:bookmarkStart w:id="938" w:name="_Toc8644605"/>
      <w:bookmarkStart w:id="939" w:name="_Toc8645137"/>
      <w:bookmarkStart w:id="940" w:name="_Toc8817618"/>
      <w:bookmarkStart w:id="941" w:name="_Toc8818190"/>
      <w:bookmarkStart w:id="942" w:name="_Toc8825559"/>
      <w:bookmarkStart w:id="943" w:name="_Toc8831656"/>
      <w:bookmarkStart w:id="944" w:name="_Toc8832565"/>
      <w:bookmarkStart w:id="945" w:name="_Toc11153027"/>
      <w:bookmarkStart w:id="946" w:name="_Toc11160948"/>
      <w:bookmarkStart w:id="947" w:name="_Toc11166884"/>
      <w:bookmarkStart w:id="948" w:name="_Toc11167420"/>
      <w:bookmarkStart w:id="949" w:name="_Toc11168857"/>
      <w:bookmarkStart w:id="950" w:name="_Toc11845810"/>
      <w:bookmarkStart w:id="951" w:name="_Toc12611609"/>
      <w:bookmarkStart w:id="952" w:name="_Toc12624876"/>
      <w:bookmarkStart w:id="953" w:name="_Toc12627365"/>
      <w:bookmarkStart w:id="954" w:name="_Toc12630255"/>
      <w:bookmarkStart w:id="955" w:name="_Toc12632750"/>
      <w:bookmarkStart w:id="956" w:name="_Toc17902822"/>
      <w:r w:rsidRPr="00877AFB">
        <w:lastRenderedPageBreak/>
        <w:t>Vilka</w:t>
      </w:r>
      <w:r w:rsidRPr="00CD789A">
        <w:t xml:space="preserve"> företag ska kunna bli tjänstepensionsföretag?</w:t>
      </w:r>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p>
    <w:p w14:paraId="71054F39" w14:textId="77777777" w:rsidR="00C072C6" w:rsidRPr="00CD789A" w:rsidRDefault="00C072C6" w:rsidP="00C072C6">
      <w:pPr>
        <w:pStyle w:val="Brdtextram"/>
      </w:pPr>
      <w:r w:rsidRPr="00CD789A">
        <w:rPr>
          <w:b/>
        </w:rPr>
        <w:t xml:space="preserve">Regeringens </w:t>
      </w:r>
      <w:r>
        <w:rPr>
          <w:b/>
        </w:rPr>
        <w:t>bedömning</w:t>
      </w:r>
      <w:r w:rsidRPr="00CD789A">
        <w:rPr>
          <w:b/>
        </w:rPr>
        <w:t>:</w:t>
      </w:r>
      <w:r w:rsidRPr="00CD789A">
        <w:t xml:space="preserve"> Försäkringsföretag som endast driver tjänstepensionsverksamhet </w:t>
      </w:r>
      <w:r>
        <w:t>bör</w:t>
      </w:r>
      <w:r w:rsidRPr="00CD789A">
        <w:t xml:space="preserve"> kunna bli tjänstepensionsföretag. Det</w:t>
      </w:r>
      <w:r>
        <w:softHyphen/>
      </w:r>
      <w:r w:rsidRPr="00CD789A">
        <w:t xml:space="preserve">samma </w:t>
      </w:r>
      <w:r>
        <w:t>bör</w:t>
      </w:r>
      <w:r w:rsidRPr="00CD789A">
        <w:t xml:space="preserve"> gälla för tjänstepensionskassor. Det </w:t>
      </w:r>
      <w:r>
        <w:t>bör</w:t>
      </w:r>
      <w:r w:rsidRPr="00CD789A">
        <w:t xml:space="preserve"> också vara möjligt att bilda nya tjänstepensionsföretag.</w:t>
      </w:r>
    </w:p>
    <w:p w14:paraId="73BD239B" w14:textId="0F2A124A" w:rsidR="00C072C6" w:rsidRPr="00CD789A" w:rsidRDefault="00C072C6" w:rsidP="00C072C6">
      <w:pPr>
        <w:pStyle w:val="Brdtextmedindragram"/>
      </w:pPr>
      <w:r w:rsidRPr="00CD789A">
        <w:t xml:space="preserve">Sverige </w:t>
      </w:r>
      <w:r>
        <w:t>bör</w:t>
      </w:r>
      <w:r w:rsidRPr="00CD789A">
        <w:t xml:space="preserve"> inte tillämpa </w:t>
      </w:r>
      <w:r w:rsidR="00A95381">
        <w:t xml:space="preserve">andra </w:t>
      </w:r>
      <w:r w:rsidRPr="00CD789A">
        <w:t>tjänstepensionsdirektivet i någon del på livförsäkrings</w:t>
      </w:r>
      <w:r>
        <w:softHyphen/>
      </w:r>
      <w:r w:rsidRPr="00CD789A">
        <w:t>företagens tjänstepensionsverksamhet.</w:t>
      </w:r>
    </w:p>
    <w:p w14:paraId="3A0BF2B6" w14:textId="77777777" w:rsidR="00C072C6" w:rsidRPr="00CD789A" w:rsidRDefault="00C072C6" w:rsidP="00C072C6">
      <w:pPr>
        <w:pStyle w:val="Brdtextmedindrag"/>
        <w:rPr>
          <w:b/>
          <w:sz w:val="8"/>
        </w:rPr>
      </w:pPr>
    </w:p>
    <w:p w14:paraId="776AFE44" w14:textId="77777777" w:rsidR="00C072C6" w:rsidRPr="00CD789A" w:rsidRDefault="00C072C6" w:rsidP="00C072C6">
      <w:pPr>
        <w:pStyle w:val="Brdtextmedindrag"/>
      </w:pPr>
      <w:r w:rsidRPr="00CD789A">
        <w:rPr>
          <w:b/>
        </w:rPr>
        <w:t xml:space="preserve">Utredningens bedömning </w:t>
      </w:r>
      <w:r w:rsidRPr="00CD789A">
        <w:t>överensstämmer med regeringens be</w:t>
      </w:r>
      <w:r>
        <w:softHyphen/>
      </w:r>
      <w:r w:rsidRPr="00CD789A">
        <w:t>döm</w:t>
      </w:r>
      <w:r>
        <w:softHyphen/>
      </w:r>
      <w:r w:rsidRPr="00CD789A">
        <w:t xml:space="preserve">ning. </w:t>
      </w:r>
    </w:p>
    <w:p w14:paraId="5EA961D9" w14:textId="2CAC45C2" w:rsidR="00C072C6" w:rsidRPr="00CD789A" w:rsidRDefault="00C072C6" w:rsidP="00C072C6">
      <w:pPr>
        <w:pStyle w:val="Brdtextmedindrag"/>
      </w:pPr>
      <w:r w:rsidRPr="00CD789A">
        <w:rPr>
          <w:b/>
        </w:rPr>
        <w:t>Remissinstanserna</w:t>
      </w:r>
      <w:r w:rsidRPr="00DD7317">
        <w:rPr>
          <w:b/>
        </w:rPr>
        <w:t xml:space="preserve">: </w:t>
      </w:r>
      <w:r w:rsidRPr="00CD789A">
        <w:t xml:space="preserve">Flertalet remissinstanser </w:t>
      </w:r>
      <w:r>
        <w:t xml:space="preserve">tillstyrker </w:t>
      </w:r>
      <w:r w:rsidRPr="00CD789A">
        <w:t>bedömning</w:t>
      </w:r>
      <w:r>
        <w:t>en</w:t>
      </w:r>
      <w:r w:rsidRPr="00CD789A">
        <w:t xml:space="preserve"> eller </w:t>
      </w:r>
      <w:r>
        <w:t xml:space="preserve">har inget att invända mot </w:t>
      </w:r>
      <w:r w:rsidRPr="00CD789A">
        <w:t xml:space="preserve">den. </w:t>
      </w:r>
      <w:r w:rsidRPr="00CD789A">
        <w:rPr>
          <w:i/>
        </w:rPr>
        <w:t xml:space="preserve">Finansinspektionen </w:t>
      </w:r>
      <w:r w:rsidRPr="00CD789A">
        <w:t xml:space="preserve">och </w:t>
      </w:r>
      <w:r w:rsidRPr="00CD789A">
        <w:rPr>
          <w:i/>
        </w:rPr>
        <w:t xml:space="preserve">Juridiska fakultetsnämnden vid Stockholms universitet </w:t>
      </w:r>
      <w:r w:rsidRPr="00CD789A">
        <w:t>anser att ut</w:t>
      </w:r>
      <w:r>
        <w:softHyphen/>
      </w:r>
      <w:r w:rsidRPr="00CD789A">
        <w:t>redningen inte tillräckligt har utrett frågan om förhållandet mellan tjänstepensions</w:t>
      </w:r>
      <w:r>
        <w:softHyphen/>
      </w:r>
      <w:r w:rsidRPr="00CD789A">
        <w:t>direktivet och Solvens II-direktivet eller motiverat sitt ställningstagande. Inspektionen av</w:t>
      </w:r>
      <w:r>
        <w:softHyphen/>
      </w:r>
      <w:r w:rsidRPr="00CD789A">
        <w:t xml:space="preserve">styrker utredningens lagförslag och </w:t>
      </w:r>
      <w:r>
        <w:t>anför</w:t>
      </w:r>
      <w:r w:rsidRPr="00CD789A">
        <w:t xml:space="preserve"> att principen om samma regler för samma risker bör vara vägledande för hur tjänstepen</w:t>
      </w:r>
      <w:r>
        <w:softHyphen/>
      </w:r>
      <w:r w:rsidRPr="00CD789A">
        <w:t>sions</w:t>
      </w:r>
      <w:r w:rsidRPr="00CD789A">
        <w:softHyphen/>
        <w:t>verksamhet ska regleras. Riskinnehållet och formerna för tjänstepen</w:t>
      </w:r>
      <w:r>
        <w:softHyphen/>
      </w:r>
      <w:r w:rsidRPr="00CD789A">
        <w:t>sions</w:t>
      </w:r>
      <w:r w:rsidRPr="00CD789A">
        <w:softHyphen/>
        <w:t xml:space="preserve">åtagandet är enligt inspektionens mening inte i sig en grund för särbehandling. </w:t>
      </w:r>
      <w:r w:rsidRPr="00CD789A">
        <w:rPr>
          <w:i/>
        </w:rPr>
        <w:t>Sveriges advokatsamfund</w:t>
      </w:r>
      <w:r w:rsidRPr="00CD789A">
        <w:t xml:space="preserve"> </w:t>
      </w:r>
      <w:r>
        <w:t>anser</w:t>
      </w:r>
      <w:r w:rsidRPr="00CD789A">
        <w:t xml:space="preserve"> att utredningen inte anför tillräckliga skäl för att utmönstra det krav på slutenhet som i dag gäller för att livförsäkrings</w:t>
      </w:r>
      <w:r>
        <w:softHyphen/>
      </w:r>
      <w:r w:rsidRPr="00CD789A">
        <w:t>verksamhet ska få drivas utanför ramen för försäkrings</w:t>
      </w:r>
      <w:r>
        <w:softHyphen/>
      </w:r>
      <w:r w:rsidRPr="00CD789A">
        <w:t>rörelse</w:t>
      </w:r>
      <w:r>
        <w:softHyphen/>
      </w:r>
      <w:r w:rsidRPr="00CD789A">
        <w:t xml:space="preserve">lagstiftningen. </w:t>
      </w:r>
      <w:r w:rsidRPr="00CD789A">
        <w:rPr>
          <w:i/>
        </w:rPr>
        <w:t xml:space="preserve">Sveriges </w:t>
      </w:r>
      <w:r w:rsidR="00EB7054">
        <w:rPr>
          <w:i/>
        </w:rPr>
        <w:t>r</w:t>
      </w:r>
      <w:r w:rsidRPr="00CD789A">
        <w:rPr>
          <w:i/>
        </w:rPr>
        <w:t xml:space="preserve">iksbank </w:t>
      </w:r>
      <w:r>
        <w:t>anför</w:t>
      </w:r>
      <w:r w:rsidRPr="00CD789A">
        <w:t xml:space="preserve"> att finansiella företag som han</w:t>
      </w:r>
      <w:r>
        <w:softHyphen/>
      </w:r>
      <w:r w:rsidRPr="00CD789A">
        <w:t xml:space="preserve">terar och är utsatta för samma risker bör omfattas av samma reglering, </w:t>
      </w:r>
      <w:r>
        <w:t>bl.a.</w:t>
      </w:r>
      <w:r w:rsidRPr="00CD789A">
        <w:t xml:space="preserve"> för att minska risken för regelarbitrage, </w:t>
      </w:r>
      <w:r>
        <w:t>och</w:t>
      </w:r>
      <w:r w:rsidRPr="00CD789A">
        <w:t xml:space="preserve"> att </w:t>
      </w:r>
      <w:r w:rsidR="00EB7054">
        <w:t>man</w:t>
      </w:r>
      <w:r w:rsidRPr="00CD789A">
        <w:t xml:space="preserve"> inte är över</w:t>
      </w:r>
      <w:r>
        <w:softHyphen/>
      </w:r>
      <w:r w:rsidRPr="00CD789A">
        <w:t>tygad om att riskerna skiljer sig så mycket mellan tjänstepensions</w:t>
      </w:r>
      <w:r>
        <w:softHyphen/>
      </w:r>
      <w:r w:rsidRPr="00CD789A">
        <w:t xml:space="preserve">företag och livförsäkringsföretag att det är motiverat med </w:t>
      </w:r>
      <w:r>
        <w:t xml:space="preserve">en </w:t>
      </w:r>
      <w:r w:rsidRPr="00CD789A">
        <w:t xml:space="preserve">differentierad reglering i Sverige. </w:t>
      </w:r>
      <w:r w:rsidRPr="00CD789A">
        <w:rPr>
          <w:i/>
        </w:rPr>
        <w:t xml:space="preserve">Livförsäkringsbolaget Skandia, ömsesidigt </w:t>
      </w:r>
      <w:r>
        <w:t xml:space="preserve">anser </w:t>
      </w:r>
      <w:r w:rsidRPr="00CD789A">
        <w:t>att det saknas skäl att behandla företag som tillhandahåller tjänstepensioner utan att vara slutna till en viss krets personer på något annat sätt än försäkrings</w:t>
      </w:r>
      <w:r>
        <w:softHyphen/>
      </w:r>
      <w:r w:rsidRPr="00CD789A">
        <w:t xml:space="preserve">företag. </w:t>
      </w:r>
    </w:p>
    <w:p w14:paraId="231BB872" w14:textId="771D1ACB" w:rsidR="00C072C6" w:rsidRPr="00CD789A" w:rsidRDefault="00C072C6" w:rsidP="00C072C6">
      <w:pPr>
        <w:pStyle w:val="Brdtextmedindrag"/>
      </w:pPr>
      <w:r w:rsidRPr="00CD789A">
        <w:rPr>
          <w:b/>
        </w:rPr>
        <w:t xml:space="preserve">Promemorians bedömning </w:t>
      </w:r>
      <w:r w:rsidRPr="00CD789A">
        <w:t>överensstämmer med regeringens be</w:t>
      </w:r>
      <w:r>
        <w:softHyphen/>
      </w:r>
      <w:r w:rsidRPr="00CD789A">
        <w:t>döm</w:t>
      </w:r>
      <w:r w:rsidR="006D2B68">
        <w:softHyphen/>
      </w:r>
      <w:r w:rsidRPr="00CD789A">
        <w:t>ning.</w:t>
      </w:r>
    </w:p>
    <w:p w14:paraId="797FB57E" w14:textId="1E552576" w:rsidR="00C072C6" w:rsidRDefault="00C072C6" w:rsidP="00C072C6">
      <w:pPr>
        <w:pStyle w:val="Brdtextmedindrag"/>
      </w:pPr>
      <w:r w:rsidRPr="00CD789A">
        <w:rPr>
          <w:b/>
        </w:rPr>
        <w:t xml:space="preserve">Remissinstanserna: </w:t>
      </w:r>
      <w:r w:rsidRPr="00CD789A">
        <w:t xml:space="preserve">Flertalet remissinstanser </w:t>
      </w:r>
      <w:r>
        <w:t xml:space="preserve">tillstyrker </w:t>
      </w:r>
      <w:r w:rsidRPr="00CD789A">
        <w:t>bedömning</w:t>
      </w:r>
      <w:r>
        <w:t>en</w:t>
      </w:r>
      <w:r w:rsidRPr="00CD789A">
        <w:t xml:space="preserve"> eller </w:t>
      </w:r>
      <w:r>
        <w:t xml:space="preserve">har inget att invända mot </w:t>
      </w:r>
      <w:r w:rsidRPr="00CD789A">
        <w:t xml:space="preserve">den. </w:t>
      </w:r>
      <w:r w:rsidRPr="00CD789A">
        <w:rPr>
          <w:i/>
        </w:rPr>
        <w:t>AFA Försäkring</w:t>
      </w:r>
      <w:r w:rsidRPr="00CD789A">
        <w:t xml:space="preserve">, </w:t>
      </w:r>
      <w:r w:rsidRPr="00CD789A">
        <w:rPr>
          <w:i/>
        </w:rPr>
        <w:t>Alecta</w:t>
      </w:r>
      <w:r w:rsidRPr="00CD789A">
        <w:t xml:space="preserve">, </w:t>
      </w:r>
      <w:r w:rsidRPr="00CD789A">
        <w:rPr>
          <w:i/>
        </w:rPr>
        <w:t>AMF</w:t>
      </w:r>
      <w:r w:rsidRPr="00CD789A">
        <w:t xml:space="preserve"> och </w:t>
      </w:r>
      <w:r w:rsidRPr="00CD789A">
        <w:rPr>
          <w:i/>
        </w:rPr>
        <w:t xml:space="preserve">Tjänstepensionsförbundet </w:t>
      </w:r>
      <w:r w:rsidRPr="00CD789A">
        <w:t xml:space="preserve">anser att det i promemorian görs en för snäv och därmed felaktig tolkning av bestämmelserna i Solvens II-direktivet </w:t>
      </w:r>
      <w:r>
        <w:t xml:space="preserve">när det gäller </w:t>
      </w:r>
      <w:r w:rsidRPr="00CD789A">
        <w:t>undantag</w:t>
      </w:r>
      <w:r>
        <w:t>et</w:t>
      </w:r>
      <w:r w:rsidRPr="00CD789A">
        <w:t xml:space="preserve"> från direktivets tillämpningsområde för viss liv</w:t>
      </w:r>
      <w:r>
        <w:softHyphen/>
      </w:r>
      <w:r w:rsidRPr="00CD789A">
        <w:t>försäk</w:t>
      </w:r>
      <w:r>
        <w:softHyphen/>
      </w:r>
      <w:r w:rsidRPr="00CD789A">
        <w:t>rings</w:t>
      </w:r>
      <w:r>
        <w:softHyphen/>
      </w:r>
      <w:r w:rsidRPr="00CD789A">
        <w:t xml:space="preserve">verksamhet. </w:t>
      </w:r>
      <w:r>
        <w:t>De framför att t</w:t>
      </w:r>
      <w:r w:rsidRPr="00CD789A">
        <w:t>illämpnings</w:t>
      </w:r>
      <w:r w:rsidRPr="00CD789A">
        <w:softHyphen/>
        <w:t>området för undantag</w:t>
      </w:r>
      <w:r>
        <w:t xml:space="preserve">et </w:t>
      </w:r>
      <w:r w:rsidRPr="00CD789A">
        <w:t>i Solvens II-direktivet sammanfall</w:t>
      </w:r>
      <w:r>
        <w:t>er</w:t>
      </w:r>
      <w:r w:rsidRPr="00CD789A">
        <w:t xml:space="preserve"> med tillämp</w:t>
      </w:r>
      <w:r>
        <w:softHyphen/>
      </w:r>
      <w:r w:rsidRPr="00CD789A">
        <w:t>nings</w:t>
      </w:r>
      <w:r>
        <w:softHyphen/>
      </w:r>
      <w:r w:rsidRPr="00CD789A">
        <w:t xml:space="preserve">området för andra tjänstepensionsdirektivet och </w:t>
      </w:r>
      <w:r>
        <w:t>att avsikten måste vara</w:t>
      </w:r>
      <w:r w:rsidRPr="00CD789A">
        <w:t xml:space="preserve"> att uttryckligen undanta tjänstepensions</w:t>
      </w:r>
      <w:r>
        <w:softHyphen/>
      </w:r>
      <w:r w:rsidRPr="00CD789A">
        <w:t>institutens verksamhet från livförsäk</w:t>
      </w:r>
      <w:r>
        <w:softHyphen/>
      </w:r>
      <w:r w:rsidRPr="00CD789A">
        <w:t>rings</w:t>
      </w:r>
      <w:r>
        <w:softHyphen/>
      </w:r>
      <w:r w:rsidRPr="00CD789A">
        <w:t>regleringens tillämpnings</w:t>
      </w:r>
      <w:r>
        <w:softHyphen/>
      </w:r>
      <w:r w:rsidRPr="00CD789A">
        <w:t xml:space="preserve">område. </w:t>
      </w:r>
      <w:r w:rsidRPr="00CD789A">
        <w:rPr>
          <w:i/>
        </w:rPr>
        <w:t xml:space="preserve">Svenskt Näringsliv </w:t>
      </w:r>
      <w:r>
        <w:t>anser</w:t>
      </w:r>
      <w:r w:rsidRPr="00CD789A">
        <w:t xml:space="preserve"> att Sverige bör utnyttja möjligheten att tillämpa vissa av andra tjänste</w:t>
      </w:r>
      <w:r>
        <w:softHyphen/>
      </w:r>
      <w:r w:rsidRPr="00CD789A">
        <w:t xml:space="preserve">pensionsdirektivets </w:t>
      </w:r>
      <w:r>
        <w:t>bestämmelser</w:t>
      </w:r>
      <w:r w:rsidRPr="00CD789A">
        <w:t xml:space="preserve"> på livförsäkringsföretagens tjänste</w:t>
      </w:r>
      <w:r w:rsidRPr="00CD789A">
        <w:softHyphen/>
        <w:t>pen</w:t>
      </w:r>
      <w:r>
        <w:softHyphen/>
      </w:r>
      <w:r w:rsidRPr="00CD789A">
        <w:t>sions</w:t>
      </w:r>
      <w:r>
        <w:softHyphen/>
      </w:r>
      <w:r w:rsidRPr="00CD789A">
        <w:t>verksamhet.</w:t>
      </w:r>
    </w:p>
    <w:p w14:paraId="438ADB36" w14:textId="77777777" w:rsidR="00F22A69" w:rsidRDefault="00F22A69" w:rsidP="00C072C6">
      <w:pPr>
        <w:pStyle w:val="Brdtextmedindrag"/>
      </w:pPr>
    </w:p>
    <w:p w14:paraId="336298F0" w14:textId="77777777" w:rsidR="00C072C6" w:rsidRPr="00AB320D" w:rsidRDefault="00C072C6" w:rsidP="00F22A69">
      <w:pPr>
        <w:pStyle w:val="Rubrik4utannumrering"/>
        <w:spacing w:before="120"/>
      </w:pPr>
      <w:r w:rsidRPr="00DE570E">
        <w:lastRenderedPageBreak/>
        <w:t>Skälen för regeringens bedömning</w:t>
      </w:r>
    </w:p>
    <w:p w14:paraId="6891F3E5" w14:textId="77777777" w:rsidR="00C072C6" w:rsidRPr="00CD789A" w:rsidRDefault="00C072C6" w:rsidP="00C072C6">
      <w:pPr>
        <w:pStyle w:val="Rubrik5utannumrering"/>
        <w:spacing w:before="0"/>
      </w:pPr>
      <w:r w:rsidRPr="00CD789A">
        <w:t>Tjänstepensionsdirektiven</w:t>
      </w:r>
    </w:p>
    <w:p w14:paraId="424687AF" w14:textId="288C84A2" w:rsidR="00C072C6" w:rsidRPr="00CD789A" w:rsidRDefault="00C072C6" w:rsidP="00C072C6">
      <w:pPr>
        <w:pStyle w:val="Brdtext"/>
      </w:pPr>
      <w:r w:rsidRPr="00CD789A">
        <w:t>Andra tjänstepensionsdirektivet är, liksom första</w:t>
      </w:r>
      <w:r w:rsidR="00224169">
        <w:t xml:space="preserve"> </w:t>
      </w:r>
      <w:r w:rsidR="00224169" w:rsidRPr="00224169">
        <w:t>tjänstepensions</w:t>
      </w:r>
      <w:r w:rsidR="00224169">
        <w:softHyphen/>
      </w:r>
      <w:r w:rsidR="00224169" w:rsidRPr="00224169">
        <w:t>direktivet</w:t>
      </w:r>
      <w:r w:rsidRPr="00CD789A">
        <w:t>, tillämpligt på verksam</w:t>
      </w:r>
      <w:r>
        <w:softHyphen/>
      </w:r>
      <w:r w:rsidRPr="00CD789A">
        <w:t xml:space="preserve">het i tjänstepensionsinstitut (artikel </w:t>
      </w:r>
      <w:r>
        <w:t>2.1</w:t>
      </w:r>
      <w:r w:rsidRPr="00CD789A">
        <w:t xml:space="preserve">). Det begreppet definieras utifrån den verksamhet </w:t>
      </w:r>
      <w:r>
        <w:t xml:space="preserve">som </w:t>
      </w:r>
      <w:r w:rsidRPr="00CD789A">
        <w:t>instituten driver (se avsnitt 5.2).</w:t>
      </w:r>
    </w:p>
    <w:p w14:paraId="26D02934" w14:textId="576C0AF4" w:rsidR="00C072C6" w:rsidRPr="00CD789A" w:rsidRDefault="00C072C6" w:rsidP="00C072C6">
      <w:pPr>
        <w:pStyle w:val="Brdtextmedindrag"/>
      </w:pPr>
      <w:r w:rsidRPr="00CD789A">
        <w:t>Liksom enligt första tjänstepensionsdirektivet undantas vissa instituts</w:t>
      </w:r>
      <w:r>
        <w:softHyphen/>
      </w:r>
      <w:r w:rsidRPr="00CD789A">
        <w:t>typer från direktivets tillämp</w:t>
      </w:r>
      <w:r w:rsidRPr="00CD789A">
        <w:softHyphen/>
        <w:t>nings</w:t>
      </w:r>
      <w:r w:rsidRPr="00CD789A">
        <w:softHyphen/>
        <w:t>område (artikel 2</w:t>
      </w:r>
      <w:r>
        <w:t>.2</w:t>
      </w:r>
      <w:r w:rsidR="00224169">
        <w:t xml:space="preserve"> i båda direktiven</w:t>
      </w:r>
      <w:r w:rsidRPr="00CD789A">
        <w:t>). Till de undantagna instituten hör bl.a. försäk</w:t>
      </w:r>
      <w:r w:rsidRPr="00CD789A">
        <w:softHyphen/>
        <w:t>ringsföretag som om</w:t>
      </w:r>
      <w:r>
        <w:softHyphen/>
      </w:r>
      <w:r w:rsidRPr="00CD789A">
        <w:t>fattas av Solvens II-direktivet, fondföretag som omfattas av UCITS-direktivet (Europaparla</w:t>
      </w:r>
      <w:r>
        <w:softHyphen/>
      </w:r>
      <w:r w:rsidRPr="00CD789A">
        <w:t>mentets och rådets direktiv 2009/65/EG av den 13 juli 2009 om sam</w:t>
      </w:r>
      <w:r>
        <w:softHyphen/>
      </w:r>
      <w:r w:rsidRPr="00CD789A">
        <w:t>ordning av lagar och andra författningar som avser företag för kol</w:t>
      </w:r>
      <w:r>
        <w:softHyphen/>
      </w:r>
      <w:r w:rsidRPr="00CD789A">
        <w:t>lektiva investeringar i överlåtbara värdepapper [fond</w:t>
      </w:r>
      <w:r>
        <w:softHyphen/>
      </w:r>
      <w:r w:rsidRPr="00CD789A">
        <w:t>företag]) och AIF-förvaltare som omfattas av AIFM-direktivet (Europa</w:t>
      </w:r>
      <w:r>
        <w:softHyphen/>
      </w:r>
      <w:r w:rsidRPr="00CD789A">
        <w:t>parlamentets och rå</w:t>
      </w:r>
      <w:r>
        <w:softHyphen/>
      </w:r>
      <w:r w:rsidRPr="00CD789A">
        <w:t xml:space="preserve">dets direktiv 2011/61/EU </w:t>
      </w:r>
      <w:r>
        <w:t xml:space="preserve">av den 8 juni 2011 </w:t>
      </w:r>
      <w:r w:rsidRPr="00CD789A">
        <w:t>om förvaltare av alter</w:t>
      </w:r>
      <w:r>
        <w:softHyphen/>
      </w:r>
      <w:r w:rsidRPr="00CD789A">
        <w:t>nativa investerings</w:t>
      </w:r>
      <w:r>
        <w:softHyphen/>
      </w:r>
      <w:r w:rsidRPr="00CD789A">
        <w:t>fonder samt om ändring av direktiv 2003/41/EG och 2009/65/EG och förordningarna [EG] nr 1060/2009 och [EU] nr 1095/2010)</w:t>
      </w:r>
      <w:r>
        <w:t>.</w:t>
      </w:r>
    </w:p>
    <w:p w14:paraId="1AC9878F" w14:textId="09103CBB" w:rsidR="00C072C6" w:rsidRPr="00CD789A" w:rsidRDefault="00C072C6" w:rsidP="00C072C6">
      <w:pPr>
        <w:pStyle w:val="Brdtextmedindrag"/>
      </w:pPr>
      <w:r w:rsidRPr="00CD789A">
        <w:t xml:space="preserve">Medlemsstaterna får välja att tillämpa delar av </w:t>
      </w:r>
      <w:r w:rsidR="00224169">
        <w:t>andra tjänstepensions</w:t>
      </w:r>
      <w:r w:rsidR="00224169">
        <w:softHyphen/>
      </w:r>
      <w:r w:rsidRPr="00CD789A">
        <w:t>direktivet på tjänstepen</w:t>
      </w:r>
      <w:r>
        <w:softHyphen/>
      </w:r>
      <w:r w:rsidRPr="00CD789A">
        <w:t>sions</w:t>
      </w:r>
      <w:r>
        <w:softHyphen/>
      </w:r>
      <w:r w:rsidRPr="00CD789A">
        <w:t>verksamhet som drivs av livförsäkrings</w:t>
      </w:r>
      <w:r w:rsidR="00224169">
        <w:softHyphen/>
      </w:r>
      <w:r w:rsidRPr="00CD789A">
        <w:t>företag (artikel 4). Det gäller bestämmelserna om registrering, auktori</w:t>
      </w:r>
      <w:r w:rsidR="00224169">
        <w:softHyphen/>
      </w:r>
      <w:r w:rsidRPr="00CD789A">
        <w:t>sering, operativa krav, gräns</w:t>
      </w:r>
      <w:r>
        <w:softHyphen/>
      </w:r>
      <w:r w:rsidRPr="00CD789A">
        <w:t>överskridande verk</w:t>
      </w:r>
      <w:r w:rsidRPr="00CD789A">
        <w:softHyphen/>
        <w:t>samhet, tekniska avsätt</w:t>
      </w:r>
      <w:r w:rsidR="00224169">
        <w:softHyphen/>
      </w:r>
      <w:r w:rsidRPr="00CD789A">
        <w:t>ningar, in</w:t>
      </w:r>
      <w:r>
        <w:softHyphen/>
      </w:r>
      <w:r w:rsidRPr="00CD789A">
        <w:t>veste</w:t>
      </w:r>
      <w:r>
        <w:softHyphen/>
      </w:r>
      <w:r w:rsidRPr="00CD789A">
        <w:t>ringar, företags</w:t>
      </w:r>
      <w:r>
        <w:softHyphen/>
      </w:r>
      <w:r w:rsidRPr="00CD789A">
        <w:t>styrning, informa</w:t>
      </w:r>
      <w:r w:rsidRPr="00CD789A">
        <w:softHyphen/>
        <w:t xml:space="preserve">tionsgivning och tillsyn. </w:t>
      </w:r>
    </w:p>
    <w:p w14:paraId="4062405B" w14:textId="77777777" w:rsidR="00C072C6" w:rsidRPr="00CD789A" w:rsidRDefault="00C072C6" w:rsidP="00C072C6">
      <w:pPr>
        <w:pStyle w:val="Rubrik5utannumrering"/>
      </w:pPr>
      <w:r w:rsidRPr="00CD789A">
        <w:t>Genomförande av första tjänstepensionsdirektivet</w:t>
      </w:r>
    </w:p>
    <w:p w14:paraId="144BC0DF" w14:textId="4FCE3E3E" w:rsidR="00C072C6" w:rsidRDefault="00C072C6" w:rsidP="00C072C6">
      <w:pPr>
        <w:pStyle w:val="Brdtext"/>
      </w:pPr>
      <w:r>
        <w:t xml:space="preserve">När </w:t>
      </w:r>
      <w:r w:rsidRPr="00CD789A">
        <w:t xml:space="preserve">första tjänstepensionsdirektivet </w:t>
      </w:r>
      <w:r>
        <w:t xml:space="preserve">genomfördes </w:t>
      </w:r>
      <w:r w:rsidRPr="00CD789A">
        <w:t>gjordes be</w:t>
      </w:r>
      <w:r>
        <w:softHyphen/>
      </w:r>
      <w:r w:rsidRPr="00CD789A">
        <w:t>döm</w:t>
      </w:r>
      <w:r>
        <w:softHyphen/>
      </w:r>
      <w:r w:rsidRPr="00CD789A">
        <w:t>ningen att understödsföreningar som driver tjänste</w:t>
      </w:r>
      <w:r w:rsidRPr="00CD789A">
        <w:softHyphen/>
        <w:t>pensions</w:t>
      </w:r>
      <w:r>
        <w:softHyphen/>
      </w:r>
      <w:r w:rsidRPr="00CD789A">
        <w:t>verksamhet, s.k. tjänste</w:t>
      </w:r>
      <w:r>
        <w:softHyphen/>
      </w:r>
      <w:r w:rsidRPr="00CD789A">
        <w:t>pensionskassor, var att betrakta som tjänstepensions</w:t>
      </w:r>
      <w:r>
        <w:softHyphen/>
      </w:r>
      <w:r w:rsidRPr="00CD789A">
        <w:t xml:space="preserve">institut i direktivets mening. </w:t>
      </w:r>
      <w:r>
        <w:t>D</w:t>
      </w:r>
      <w:r w:rsidRPr="00CD789A">
        <w:t>e om</w:t>
      </w:r>
      <w:r>
        <w:softHyphen/>
      </w:r>
      <w:r w:rsidRPr="00CD789A">
        <w:t xml:space="preserve">fattades </w:t>
      </w:r>
      <w:r>
        <w:t xml:space="preserve">inte </w:t>
      </w:r>
      <w:r w:rsidRPr="00CD789A">
        <w:t>av det konsoliderade livförsäkringsdirektivet – föregångaren på livförsäkrings</w:t>
      </w:r>
      <w:r w:rsidRPr="00CD789A">
        <w:softHyphen/>
        <w:t>området till Solvens II-direktivet – och inte heller av något av de andra direktiv som undantogs från direktivets tillämpnings</w:t>
      </w:r>
      <w:r>
        <w:softHyphen/>
      </w:r>
      <w:r w:rsidRPr="00CD789A">
        <w:t>område</w:t>
      </w:r>
      <w:r>
        <w:t xml:space="preserve">. De var samtidigt </w:t>
      </w:r>
      <w:r w:rsidRPr="00CD789A">
        <w:t>externt inrättade och från arbets</w:t>
      </w:r>
      <w:r>
        <w:softHyphen/>
      </w:r>
      <w:r w:rsidRPr="00CD789A">
        <w:t>givaren fristående juridiska per</w:t>
      </w:r>
      <w:r>
        <w:softHyphen/>
      </w:r>
      <w:r w:rsidRPr="00CD789A">
        <w:t>soner med uppgift att förvalta de premier som en arbetsgivare enligt avtal erlägger i syfte att trygga och tillhanda</w:t>
      </w:r>
      <w:r>
        <w:softHyphen/>
      </w:r>
      <w:r w:rsidRPr="00CD789A">
        <w:t>hålla tjänstepension (se prop. 2004/05:165 s.</w:t>
      </w:r>
      <w:r>
        <w:t> </w:t>
      </w:r>
      <w:r w:rsidRPr="00CD789A">
        <w:t>108 f.). Bestämmelser mot</w:t>
      </w:r>
      <w:r>
        <w:softHyphen/>
      </w:r>
      <w:r w:rsidRPr="00CD789A">
        <w:t xml:space="preserve">svarande </w:t>
      </w:r>
      <w:r w:rsidR="00AA2AAC">
        <w:t xml:space="preserve">dem i </w:t>
      </w:r>
      <w:r w:rsidRPr="00CD789A">
        <w:t>direktivet infördes därför i den numera upphävda lagen (1972:262) om understödsföreningar (UFL).</w:t>
      </w:r>
      <w:r>
        <w:t xml:space="preserve"> </w:t>
      </w:r>
    </w:p>
    <w:p w14:paraId="3932EE5F" w14:textId="6AFBBA67" w:rsidR="00C072C6" w:rsidRPr="00C64983" w:rsidRDefault="00C072C6" w:rsidP="00C072C6">
      <w:pPr>
        <w:pStyle w:val="Brdtextmedindrag"/>
      </w:pPr>
      <w:r>
        <w:t>T</w:t>
      </w:r>
      <w:r w:rsidRPr="00CD789A">
        <w:t xml:space="preserve">jänstepensionskassorna </w:t>
      </w:r>
      <w:r>
        <w:t>sk</w:t>
      </w:r>
      <w:r w:rsidR="00AA2AAC">
        <w:t>a</w:t>
      </w:r>
      <w:r>
        <w:t xml:space="preserve"> </w:t>
      </w:r>
      <w:r w:rsidRPr="00CD789A">
        <w:t xml:space="preserve">vara slutna på ett sådant sätt att de huvudsakligen </w:t>
      </w:r>
      <w:r w:rsidR="00AA2AAC">
        <w:t>ä</w:t>
      </w:r>
      <w:r w:rsidRPr="00CD789A">
        <w:t>r avsedda för anställda i visst eller vissa före</w:t>
      </w:r>
      <w:r>
        <w:softHyphen/>
      </w:r>
      <w:r w:rsidRPr="00CD789A">
        <w:t xml:space="preserve">tag, personer tillhörande viss yrkesgrupp eller medlemmar i </w:t>
      </w:r>
      <w:r>
        <w:t xml:space="preserve">en </w:t>
      </w:r>
      <w:r w:rsidRPr="00CD789A">
        <w:t>samman</w:t>
      </w:r>
      <w:r>
        <w:softHyphen/>
      </w:r>
      <w:r w:rsidRPr="00CD789A">
        <w:t>slutning med sådan intresse</w:t>
      </w:r>
      <w:r w:rsidRPr="00CD789A">
        <w:softHyphen/>
        <w:t>gemenskap att en samverkan även för person</w:t>
      </w:r>
      <w:r>
        <w:softHyphen/>
      </w:r>
      <w:r w:rsidRPr="00CD789A">
        <w:t>försäkring är naturlig</w:t>
      </w:r>
      <w:r>
        <w:t xml:space="preserve"> (1 § UFL)</w:t>
      </w:r>
      <w:r w:rsidRPr="00CD789A">
        <w:t>. Kravet på slutenhet för tjänstepensionskassor och övriga understödsföreningar har gällt sedan lagen om understöds</w:t>
      </w:r>
      <w:r>
        <w:softHyphen/>
      </w:r>
      <w:r w:rsidRPr="00CD789A">
        <w:t>föreningar trädde i kraft 1972.</w:t>
      </w:r>
    </w:p>
    <w:p w14:paraId="71EF97AA" w14:textId="77777777" w:rsidR="00C072C6" w:rsidRPr="00CD789A" w:rsidRDefault="00C072C6" w:rsidP="00C072C6">
      <w:pPr>
        <w:pStyle w:val="Brdtextmedindrag"/>
      </w:pPr>
      <w:r w:rsidRPr="00CD789A">
        <w:t>När det gäller livförsäkringsföretagen konstaterades att de tillhörde den grupp av redan gemenskapsreglerade institut som var undantagna från direk</w:t>
      </w:r>
      <w:r>
        <w:softHyphen/>
      </w:r>
      <w:r w:rsidRPr="00CD789A">
        <w:t>tivets tillämpningsområde (prop. 2004/05:165 s. 108). Liv</w:t>
      </w:r>
      <w:r>
        <w:softHyphen/>
      </w:r>
      <w:r w:rsidRPr="00CD789A">
        <w:t>försäk</w:t>
      </w:r>
      <w:r>
        <w:softHyphen/>
      </w:r>
      <w:r w:rsidRPr="00CD789A">
        <w:t>rings</w:t>
      </w:r>
      <w:r>
        <w:softHyphen/>
      </w:r>
      <w:r w:rsidRPr="00CD789A">
        <w:t>företag ansågs därför inte som tjänstepensionsinstitut i första tjänste</w:t>
      </w:r>
      <w:r>
        <w:softHyphen/>
      </w:r>
      <w:r w:rsidRPr="00CD789A">
        <w:t xml:space="preserve">pensionsdirektivets mening. </w:t>
      </w:r>
    </w:p>
    <w:p w14:paraId="0F9A36D8" w14:textId="639E9352" w:rsidR="00C072C6" w:rsidRDefault="00C072C6" w:rsidP="00C072C6">
      <w:pPr>
        <w:pStyle w:val="Brdtextmedindrag"/>
      </w:pPr>
      <w:r>
        <w:lastRenderedPageBreak/>
        <w:t xml:space="preserve">Det </w:t>
      </w:r>
      <w:r w:rsidRPr="00CD789A">
        <w:t>beslutades dock att Sverige skulle utnyttja möjligheten att tillämpa vissa av direktivets be</w:t>
      </w:r>
      <w:r>
        <w:softHyphen/>
      </w:r>
      <w:r w:rsidRPr="00CD789A">
        <w:t>stämmelser på livförsäkringsföretagens tjänstepen</w:t>
      </w:r>
      <w:r>
        <w:softHyphen/>
      </w:r>
      <w:r w:rsidRPr="00CD789A">
        <w:t>sionsverksamhet (</w:t>
      </w:r>
      <w:r>
        <w:t xml:space="preserve">samma </w:t>
      </w:r>
      <w:r w:rsidRPr="00CD789A">
        <w:t>prop. s. 116–119). Särskilda bestämmelser om livförsäkringsföretagens tjänstepensions</w:t>
      </w:r>
      <w:r>
        <w:softHyphen/>
      </w:r>
      <w:r w:rsidRPr="00CD789A">
        <w:t>verksamhet infördes därför i för</w:t>
      </w:r>
      <w:r>
        <w:softHyphen/>
      </w:r>
      <w:r w:rsidRPr="00CD789A">
        <w:t>säk</w:t>
      </w:r>
      <w:r>
        <w:softHyphen/>
      </w:r>
      <w:r w:rsidRPr="00CD789A">
        <w:t>ringsrörelse</w:t>
      </w:r>
      <w:r>
        <w:softHyphen/>
      </w:r>
      <w:r w:rsidRPr="00CD789A">
        <w:t xml:space="preserve">lagen. De bestämmelserna upphävdes </w:t>
      </w:r>
      <w:r>
        <w:t xml:space="preserve">sedan när </w:t>
      </w:r>
      <w:r w:rsidRPr="00CD789A">
        <w:t>Solvens</w:t>
      </w:r>
      <w:r>
        <w:t> </w:t>
      </w:r>
      <w:r w:rsidRPr="00CD789A">
        <w:t xml:space="preserve">II-direktivet </w:t>
      </w:r>
      <w:r>
        <w:t xml:space="preserve">genomfördes </w:t>
      </w:r>
      <w:r w:rsidRPr="00CD789A">
        <w:t>(prop. 2015/16:9 s. 201 f.). Enligt en övergångs</w:t>
      </w:r>
      <w:r>
        <w:softHyphen/>
      </w:r>
      <w:r w:rsidRPr="00CD789A">
        <w:t>bestämmelse gäller dock de aktuella bestämmelserna för livförsäkrings</w:t>
      </w:r>
      <w:r>
        <w:softHyphen/>
      </w:r>
      <w:r w:rsidRPr="00CD789A">
        <w:t>företag som driver tjänste</w:t>
      </w:r>
      <w:r>
        <w:softHyphen/>
      </w:r>
      <w:r w:rsidRPr="00CD789A">
        <w:t>pensionsverksamhet t</w:t>
      </w:r>
      <w:r w:rsidR="00A30D83">
        <w:t>.</w:t>
      </w:r>
      <w:r w:rsidRPr="00CD789A">
        <w:t>o</w:t>
      </w:r>
      <w:r w:rsidR="00A30D83">
        <w:t>.</w:t>
      </w:r>
      <w:r w:rsidRPr="00CD789A">
        <w:t>m</w:t>
      </w:r>
      <w:r w:rsidR="00A30D83">
        <w:t>.</w:t>
      </w:r>
      <w:r w:rsidRPr="00CD789A">
        <w:t xml:space="preserve"> den 31</w:t>
      </w:r>
      <w:r>
        <w:t> </w:t>
      </w:r>
      <w:r w:rsidRPr="00CD789A">
        <w:t>december 2019 (punkt</w:t>
      </w:r>
      <w:r>
        <w:t> </w:t>
      </w:r>
      <w:r w:rsidRPr="00CD789A">
        <w:t>2 i över</w:t>
      </w:r>
      <w:r>
        <w:softHyphen/>
      </w:r>
      <w:r w:rsidRPr="00CD789A">
        <w:t>gångsbestämmelserna till lagen [2015:700] om ändring i försäkrings</w:t>
      </w:r>
      <w:r>
        <w:softHyphen/>
      </w:r>
      <w:r w:rsidRPr="00CD789A">
        <w:t>rörelselagen [2010:2043]). I avsnitt 1</w:t>
      </w:r>
      <w:r>
        <w:t>6</w:t>
      </w:r>
      <w:r w:rsidRPr="00CD789A">
        <w:t>.4 föreslås att tiden ska för</w:t>
      </w:r>
      <w:r>
        <w:softHyphen/>
      </w:r>
      <w:r w:rsidRPr="00CD789A">
        <w:t>längas.</w:t>
      </w:r>
    </w:p>
    <w:p w14:paraId="2A36A71B" w14:textId="77777777" w:rsidR="00C072C6" w:rsidRDefault="00C072C6" w:rsidP="00C072C6">
      <w:pPr>
        <w:pStyle w:val="Rubrik5utannumrering"/>
      </w:pPr>
      <w:r>
        <w:t>Genomförande av första tjänstepensionsdirektivet i andra medlemsstater i EU</w:t>
      </w:r>
    </w:p>
    <w:p w14:paraId="0DB577DA" w14:textId="2ADF1658" w:rsidR="00C072C6" w:rsidRPr="00CD789A" w:rsidRDefault="00C072C6" w:rsidP="00C072C6">
      <w:pPr>
        <w:pStyle w:val="Brdtextmedindrag"/>
        <w:ind w:firstLine="0"/>
      </w:pPr>
      <w:r w:rsidRPr="00CD789A">
        <w:t xml:space="preserve">Det finns inte behov av att ta in någon fullständig redogörelse över </w:t>
      </w:r>
      <w:r>
        <w:t xml:space="preserve">andra medlemsstaters </w:t>
      </w:r>
      <w:r w:rsidRPr="00CD789A">
        <w:t>genomförandet av första tjänstepensions</w:t>
      </w:r>
      <w:r w:rsidRPr="00CD789A">
        <w:softHyphen/>
        <w:t xml:space="preserve">direktivet i denna </w:t>
      </w:r>
      <w:r>
        <w:t>proposition</w:t>
      </w:r>
      <w:r w:rsidRPr="00CD789A">
        <w:t>. Framställningen här begränsar sig till genomförandet av första tjänstepensionsdirektivet i Danmark, Tyskland och Frankrike. Utredningen redog</w:t>
      </w:r>
      <w:r w:rsidR="00C16E3C">
        <w:t>ör</w:t>
      </w:r>
      <w:r w:rsidRPr="00CD789A">
        <w:t xml:space="preserve"> för förhållandena i ytterligare några medlems</w:t>
      </w:r>
      <w:r>
        <w:softHyphen/>
      </w:r>
      <w:r w:rsidRPr="00CD789A">
        <w:t xml:space="preserve">stater (se SOU 2014:57 s. 274–282). </w:t>
      </w:r>
    </w:p>
    <w:p w14:paraId="05C38CCA" w14:textId="4B68FA05" w:rsidR="00C072C6" w:rsidRPr="00CD789A" w:rsidRDefault="00C072C6" w:rsidP="00C072C6">
      <w:pPr>
        <w:pStyle w:val="Brdtextmedindrag"/>
      </w:pPr>
      <w:r w:rsidRPr="00CD789A">
        <w:t>I</w:t>
      </w:r>
      <w:r w:rsidRPr="00CD789A">
        <w:rPr>
          <w:i/>
        </w:rPr>
        <w:t xml:space="preserve"> Danmark</w:t>
      </w:r>
      <w:r w:rsidRPr="00CD789A">
        <w:t xml:space="preserve"> uppställs, i likhet med </w:t>
      </w:r>
      <w:r>
        <w:t xml:space="preserve">det </w:t>
      </w:r>
      <w:r w:rsidRPr="00CD789A">
        <w:t>som gäll</w:t>
      </w:r>
      <w:r w:rsidR="00C16E3C">
        <w:t>er</w:t>
      </w:r>
      <w:r w:rsidRPr="00CD789A">
        <w:t xml:space="preserve"> i Sverige för tjänste</w:t>
      </w:r>
      <w:r>
        <w:softHyphen/>
      </w:r>
      <w:r w:rsidRPr="00CD789A">
        <w:t>pensions</w:t>
      </w:r>
      <w:r>
        <w:softHyphen/>
      </w:r>
      <w:r w:rsidRPr="00CD789A">
        <w:t xml:space="preserve">kassorna, ett krav på att </w:t>
      </w:r>
      <w:r>
        <w:t>ett danskt företag</w:t>
      </w:r>
      <w:r w:rsidRPr="00CD789A">
        <w:t xml:space="preserve"> som önskar driva verksamhet i den unionsrättsliga for</w:t>
      </w:r>
      <w:r>
        <w:softHyphen/>
      </w:r>
      <w:r w:rsidRPr="00CD789A">
        <w:t>men av tjänstepensionsinstitut – en firma</w:t>
      </w:r>
      <w:r>
        <w:softHyphen/>
      </w:r>
      <w:r w:rsidRPr="00CD789A">
        <w:t>pensionskasse –</w:t>
      </w:r>
      <w:r>
        <w:t xml:space="preserve"> </w:t>
      </w:r>
      <w:r w:rsidRPr="00CD789A">
        <w:t xml:space="preserve">ska vara slutet och endast tillhandhålla pensioner till en viss sluten krets av personer. En firmapensionskasse får </w:t>
      </w:r>
      <w:r>
        <w:t>bara</w:t>
      </w:r>
      <w:r w:rsidRPr="00CD789A">
        <w:t xml:space="preserve"> driva verksamhet som knyter an till de anställda i ett visst företag (se §</w:t>
      </w:r>
      <w:r>
        <w:t> </w:t>
      </w:r>
      <w:r w:rsidRPr="00CD789A">
        <w:t>2 lov om tilsyn med firmapensionskasser [LBK nr 1561 af 19/12/2007]).</w:t>
      </w:r>
    </w:p>
    <w:p w14:paraId="39FCC367" w14:textId="77777777" w:rsidR="00C072C6" w:rsidRPr="00CD789A" w:rsidRDefault="00C072C6" w:rsidP="00C072C6">
      <w:pPr>
        <w:pStyle w:val="Brdtextmedindrag"/>
      </w:pPr>
      <w:r w:rsidRPr="00CD789A">
        <w:t xml:space="preserve">I </w:t>
      </w:r>
      <w:r w:rsidRPr="00CD789A">
        <w:rPr>
          <w:i/>
        </w:rPr>
        <w:t>Tyskland</w:t>
      </w:r>
      <w:r w:rsidRPr="00CD789A">
        <w:t xml:space="preserve"> gäller följande beträffande </w:t>
      </w:r>
      <w:r>
        <w:t xml:space="preserve">de </w:t>
      </w:r>
      <w:r w:rsidRPr="00CD789A">
        <w:t xml:space="preserve">institut </w:t>
      </w:r>
      <w:r>
        <w:t xml:space="preserve">som undantas </w:t>
      </w:r>
      <w:r w:rsidRPr="00CD789A">
        <w:t>från Solvens II-direktivets tillämpningsområde med stöd av artikel 9.2 i direktivet. Den tyska rörelselagstiftningen (den tyska försäkringsrörelse</w:t>
      </w:r>
      <w:r>
        <w:softHyphen/>
      </w:r>
      <w:r w:rsidRPr="00CD789A">
        <w:t>lagen Gesetz über die Beaufsichtigung der Versicherungsunternehmen [Versicherungs</w:t>
      </w:r>
      <w:r w:rsidRPr="00CD789A">
        <w:softHyphen/>
        <w:t>aufsichtsgesetz – VAG]) innehåller bestämmelser om två olika typer av tjänstepensionsinstitut (på tyska ”Einrichtungen der betrieblichen Alter</w:t>
      </w:r>
      <w:r>
        <w:softHyphen/>
      </w:r>
      <w:r w:rsidRPr="00CD789A">
        <w:t>versorgung”). Dels finns i § 232 VAG bestämmelser om Pensionskassen (ung. pensionskassor) som är en typ av livförsäkrings</w:t>
      </w:r>
      <w:r>
        <w:softHyphen/>
      </w:r>
      <w:r w:rsidRPr="00CD789A">
        <w:t>företag. Dels finns i § 236 bestämmelser om s.k. Pensionsfonds (ung. pensionsfonder) som inte behöver meddela försäkringsmässiga utfästelser om utbetalningar i framtiden (se § 236.2 VAG)</w:t>
      </w:r>
      <w:r>
        <w:t>.</w:t>
      </w:r>
      <w:r w:rsidRPr="00CD789A">
        <w:t xml:space="preserve"> Båda institutstyperna är, enligt besked från det tyska förbundsfinansministeriet, med stöd av artikel 9.2 i Solvens II-direktivet undantagna från den tyska reglering som genom</w:t>
      </w:r>
      <w:r>
        <w:softHyphen/>
      </w:r>
      <w:r w:rsidRPr="00CD789A">
        <w:t>för det direktivet i tysk nationell rätt. Inte för någondera kategorin institut har det uppställts krav på att de ska vara slutna och endast tillhanda</w:t>
      </w:r>
      <w:r>
        <w:softHyphen/>
      </w:r>
      <w:r w:rsidRPr="00CD789A">
        <w:t xml:space="preserve">hålla pensioner till en viss krets personer. Det krav som gäller för dem är att de endast får driva tjänstepensionsverksamhet. </w:t>
      </w:r>
    </w:p>
    <w:p w14:paraId="30E10BBA" w14:textId="77777777" w:rsidR="00C072C6" w:rsidRPr="003F3773" w:rsidRDefault="00C072C6" w:rsidP="00C072C6">
      <w:pPr>
        <w:pStyle w:val="Brdtextmedindrag"/>
      </w:pPr>
      <w:r w:rsidRPr="00CD789A">
        <w:t xml:space="preserve">I </w:t>
      </w:r>
      <w:r w:rsidRPr="00CD789A">
        <w:rPr>
          <w:i/>
        </w:rPr>
        <w:t>Frankrike</w:t>
      </w:r>
      <w:r w:rsidRPr="00CD789A">
        <w:t xml:space="preserve"> har lagstiftningen kommit att utformas på likartat sätt som i Tyskland. Där har försäkringslagstiftningen (på franska ”Code des Assurances”) under våren 2017 ändrats genom ett presidentdekret (på franska ”ordonnance”). Genom dekretet har det införts möjligheter för franska livförsäkringsföretag, dvs. företag som omfattas av den franska lagstiftning som genomför Solvens II-direktivet, att genom ett särskilt </w:t>
      </w:r>
      <w:r w:rsidRPr="00CD789A">
        <w:lastRenderedPageBreak/>
        <w:t>tillstånds</w:t>
      </w:r>
      <w:r>
        <w:softHyphen/>
      </w:r>
      <w:r w:rsidRPr="00CD789A">
        <w:t>förfarande ombilda sig till tjänstepensionsinstitut (på franska ”fonds de retraite professionnelle supplémenta</w:t>
      </w:r>
      <w:r>
        <w:t>i</w:t>
      </w:r>
      <w:r w:rsidRPr="00CD789A">
        <w:t xml:space="preserve">re”). </w:t>
      </w:r>
      <w:r>
        <w:t>D</w:t>
      </w:r>
      <w:r w:rsidRPr="00CD789A">
        <w:t xml:space="preserve">en nya franska lagstiftningen </w:t>
      </w:r>
      <w:r>
        <w:t xml:space="preserve">innehåller inte </w:t>
      </w:r>
      <w:r w:rsidRPr="00CD789A">
        <w:t>något krav på att tjänstepensionsinstituten ska vara slutna och endast tillhandahålla pensioner till en viss krets per</w:t>
      </w:r>
      <w:r>
        <w:softHyphen/>
      </w:r>
      <w:r w:rsidRPr="00CD789A">
        <w:t>soner, exempelvis anställda i ett visst företag eller en viss bransch. Däre</w:t>
      </w:r>
      <w:r>
        <w:softHyphen/>
      </w:r>
      <w:r w:rsidRPr="00CD789A">
        <w:t xml:space="preserve">mot får tjänstepensionsinstituten </w:t>
      </w:r>
      <w:r>
        <w:t xml:space="preserve">bara </w:t>
      </w:r>
      <w:r w:rsidRPr="00CD789A">
        <w:t>driva tjänstepensions</w:t>
      </w:r>
      <w:r>
        <w:softHyphen/>
      </w:r>
      <w:r w:rsidRPr="00CD789A">
        <w:t>verk</w:t>
      </w:r>
      <w:r>
        <w:softHyphen/>
      </w:r>
      <w:r w:rsidRPr="00CD789A">
        <w:t>samhet, dvs. tillhandahålla pensioner som är knutna till yrkes</w:t>
      </w:r>
      <w:r>
        <w:softHyphen/>
      </w:r>
      <w:r w:rsidRPr="00CD789A">
        <w:t>verksamhet (på franska ”fourniture de prestations de retraite liées à une activité professio</w:t>
      </w:r>
      <w:r>
        <w:t>n</w:t>
      </w:r>
      <w:r w:rsidRPr="00CD789A">
        <w:t xml:space="preserve">nelle”, se artikel L. 143-1 </w:t>
      </w:r>
      <w:r>
        <w:t>C</w:t>
      </w:r>
      <w:r w:rsidRPr="00CD789A">
        <w:t>ode des assurances i den ly</w:t>
      </w:r>
      <w:r>
        <w:softHyphen/>
      </w:r>
      <w:r w:rsidRPr="00CD789A">
        <w:t>delse artikeln fått geno</w:t>
      </w:r>
      <w:r>
        <w:t>m ovan nämnda presidentdekret).</w:t>
      </w:r>
    </w:p>
    <w:p w14:paraId="448BB915" w14:textId="77777777" w:rsidR="00C072C6" w:rsidRPr="00CD789A" w:rsidRDefault="00C072C6" w:rsidP="00C072C6">
      <w:pPr>
        <w:pStyle w:val="Rubrik5utannumrering"/>
      </w:pPr>
      <w:r w:rsidRPr="00CD789A">
        <w:t>Tjänstepensionskassor ska kunna bli tjänstepensionsföretag</w:t>
      </w:r>
    </w:p>
    <w:p w14:paraId="3F4844A7" w14:textId="0E382848" w:rsidR="00C072C6" w:rsidRPr="00CD789A" w:rsidRDefault="00C072C6" w:rsidP="00C072C6">
      <w:pPr>
        <w:pStyle w:val="Brdtext"/>
      </w:pPr>
      <w:r w:rsidRPr="00CD789A">
        <w:t>Understödsföreningar som driver tjänstepensionsverksamhet (tjänste</w:t>
      </w:r>
      <w:r>
        <w:softHyphen/>
      </w:r>
      <w:r w:rsidRPr="00CD789A">
        <w:t>pensions</w:t>
      </w:r>
      <w:r>
        <w:softHyphen/>
      </w:r>
      <w:r w:rsidRPr="00CD789A">
        <w:t>kassor) motsvarar beskrivningen av tjänstepensionsinsti</w:t>
      </w:r>
      <w:r>
        <w:softHyphen/>
      </w:r>
      <w:r w:rsidRPr="00CD789A">
        <w:t>tut i andra tjänstepensions</w:t>
      </w:r>
      <w:r w:rsidRPr="00CD789A">
        <w:softHyphen/>
        <w:t xml:space="preserve">direktivet. De lyder inte under Solvens II-direktivet eller någon av de övriga </w:t>
      </w:r>
      <w:r w:rsidR="004076C4">
        <w:t xml:space="preserve">unionsrättsliga </w:t>
      </w:r>
      <w:r w:rsidRPr="00CD789A">
        <w:t xml:space="preserve">regleringar som </w:t>
      </w:r>
      <w:r w:rsidR="009510B6">
        <w:t>a</w:t>
      </w:r>
      <w:r w:rsidRPr="00CD789A">
        <w:t>n</w:t>
      </w:r>
      <w:r w:rsidR="009510B6">
        <w:t>ge</w:t>
      </w:r>
      <w:r w:rsidRPr="00CD789A">
        <w:t xml:space="preserve">s </w:t>
      </w:r>
      <w:r w:rsidR="009510B6">
        <w:t>i ovan</w:t>
      </w:r>
      <w:r w:rsidR="00D97B21">
        <w:softHyphen/>
      </w:r>
      <w:r w:rsidR="009510B6">
        <w:t>nämnda undantagsbestämmelse</w:t>
      </w:r>
      <w:r w:rsidRPr="00CD789A">
        <w:t xml:space="preserve"> i andra tjänstepen</w:t>
      </w:r>
      <w:r w:rsidRPr="00CD789A">
        <w:softHyphen/>
        <w:t>sionsdirektivet</w:t>
      </w:r>
      <w:r w:rsidR="009510B6">
        <w:t xml:space="preserve"> (artikel 2.2)</w:t>
      </w:r>
      <w:r w:rsidRPr="00CD789A">
        <w:t>. De omfattas därför av andra tjänste</w:t>
      </w:r>
      <w:r>
        <w:softHyphen/>
      </w:r>
      <w:r w:rsidRPr="00CD789A">
        <w:t>pensionsdirektivets tillämpnings</w:t>
      </w:r>
      <w:r w:rsidRPr="00CD789A">
        <w:softHyphen/>
        <w:t>område.</w:t>
      </w:r>
    </w:p>
    <w:p w14:paraId="527E9555" w14:textId="77777777" w:rsidR="00C072C6" w:rsidRPr="00CD789A" w:rsidRDefault="00C072C6" w:rsidP="00C072C6">
      <w:pPr>
        <w:pStyle w:val="Brdtextmedindrag"/>
      </w:pPr>
      <w:r w:rsidRPr="00CD789A">
        <w:t>Det är angeläget att tjänstepensionskassorna, de enda svenska tjänste</w:t>
      </w:r>
      <w:r>
        <w:softHyphen/>
      </w:r>
      <w:r w:rsidRPr="00CD789A">
        <w:t>pensions</w:t>
      </w:r>
      <w:r>
        <w:softHyphen/>
      </w:r>
      <w:r w:rsidRPr="00CD789A">
        <w:t>instituten som finns i dag utöver pensionsstiftelserna, ges möjlig</w:t>
      </w:r>
      <w:r>
        <w:softHyphen/>
      </w:r>
      <w:r w:rsidRPr="00CD789A">
        <w:t xml:space="preserve">het att fortsätta driva verksamhet som tjänstepensionsinstitut när en ny svensk </w:t>
      </w:r>
      <w:r>
        <w:t xml:space="preserve">reglering </w:t>
      </w:r>
      <w:r w:rsidRPr="00CD789A">
        <w:t xml:space="preserve">om tjänstepensionsinstitut nu kommer att införas. </w:t>
      </w:r>
      <w:r w:rsidRPr="000243EA">
        <w:t>Det bör därför vara möjligt för tjänstepensionskassorna att ansöka om till</w:t>
      </w:r>
      <w:r>
        <w:softHyphen/>
      </w:r>
      <w:r w:rsidRPr="000243EA">
        <w:t>stånd att driva verksamhet enligt den nya regleringen för tjänst</w:t>
      </w:r>
      <w:r>
        <w:t>e</w:t>
      </w:r>
      <w:r w:rsidRPr="000243EA">
        <w:t>pensions</w:t>
      </w:r>
      <w:r>
        <w:softHyphen/>
      </w:r>
      <w:r w:rsidRPr="000243EA">
        <w:t>företag. Detta</w:t>
      </w:r>
      <w:r>
        <w:t xml:space="preserve"> behandlas vidare i avsnitt 16</w:t>
      </w:r>
      <w:r w:rsidRPr="00CD789A">
        <w:t>.</w:t>
      </w:r>
      <w:r>
        <w:t>3</w:t>
      </w:r>
      <w:r w:rsidRPr="00CD789A">
        <w:t>.</w:t>
      </w:r>
    </w:p>
    <w:p w14:paraId="5D33AF79" w14:textId="4F15B3B3" w:rsidR="00C072C6" w:rsidRPr="00CD789A" w:rsidRDefault="00C072C6" w:rsidP="00C072C6">
      <w:pPr>
        <w:pStyle w:val="Rubrik5utannumrering"/>
      </w:pPr>
      <w:r w:rsidRPr="00CD789A">
        <w:t>Fler befintliga företag än tjänstepensionskassor bör få bli tjänstepensionsföretag</w:t>
      </w:r>
    </w:p>
    <w:p w14:paraId="22DFADBE" w14:textId="77777777" w:rsidR="00C072C6" w:rsidRPr="00CD789A" w:rsidRDefault="00C072C6" w:rsidP="00C072C6">
      <w:pPr>
        <w:pStyle w:val="Brdtextmedindrag"/>
        <w:ind w:firstLine="0"/>
      </w:pPr>
      <w:r>
        <w:t>D</w:t>
      </w:r>
      <w:r w:rsidRPr="00CD789A">
        <w:t xml:space="preserve">en största delen av tjänstepensionssektorn är den som består av </w:t>
      </w:r>
      <w:r>
        <w:t xml:space="preserve">att </w:t>
      </w:r>
      <w:r w:rsidRPr="00CD789A">
        <w:t>tjänstepensionsförsäkringar</w:t>
      </w:r>
      <w:r>
        <w:t xml:space="preserve"> tillhandahålls för att trygga tjänstepensioner. M</w:t>
      </w:r>
      <w:r w:rsidRPr="00CD789A">
        <w:t xml:space="preserve">ed </w:t>
      </w:r>
      <w:r>
        <w:t xml:space="preserve">hänsyn till </w:t>
      </w:r>
      <w:r w:rsidRPr="00CD789A">
        <w:t>tjänstepensions</w:t>
      </w:r>
      <w:r>
        <w:softHyphen/>
      </w:r>
      <w:r w:rsidRPr="00CD789A">
        <w:t>sektorns samhällsekonomiska betydelse (se avsnitt 5.1)</w:t>
      </w:r>
      <w:r>
        <w:t xml:space="preserve"> bör d</w:t>
      </w:r>
      <w:r w:rsidRPr="00CD789A">
        <w:t>en nya re</w:t>
      </w:r>
      <w:r>
        <w:softHyphen/>
      </w:r>
      <w:r w:rsidRPr="00CD789A">
        <w:t>g</w:t>
      </w:r>
      <w:r>
        <w:softHyphen/>
      </w:r>
      <w:r w:rsidRPr="00CD789A">
        <w:t>leringen för tjänst</w:t>
      </w:r>
      <w:r>
        <w:t>e</w:t>
      </w:r>
      <w:r w:rsidRPr="00CD789A">
        <w:t>pensionsföretag ges ett så vidsträckt tillämpnings</w:t>
      </w:r>
      <w:r>
        <w:softHyphen/>
      </w:r>
      <w:r w:rsidRPr="00CD789A">
        <w:t>område som möjligt</w:t>
      </w:r>
      <w:r>
        <w:t xml:space="preserve">. Det är därför önskvärt att en </w:t>
      </w:r>
      <w:r w:rsidRPr="00CD789A">
        <w:t>större del av försäkringssektorn än den som utgörs av tjänstepensions</w:t>
      </w:r>
      <w:r>
        <w:softHyphen/>
      </w:r>
      <w:r w:rsidRPr="00CD789A">
        <w:t xml:space="preserve">kassornas verksamhet </w:t>
      </w:r>
      <w:r>
        <w:t>kan omfattas av</w:t>
      </w:r>
      <w:r w:rsidRPr="00CD789A">
        <w:t xml:space="preserve"> den nya regleringen. </w:t>
      </w:r>
    </w:p>
    <w:p w14:paraId="7A19245E" w14:textId="77777777" w:rsidR="00C072C6" w:rsidRPr="00CD789A" w:rsidRDefault="00C072C6" w:rsidP="00C072C6">
      <w:pPr>
        <w:pStyle w:val="Brdtextmedindrag"/>
      </w:pPr>
      <w:r>
        <w:t>Ett led i b</w:t>
      </w:r>
      <w:r w:rsidRPr="00CD789A">
        <w:t xml:space="preserve">edömningen av </w:t>
      </w:r>
      <w:r>
        <w:t xml:space="preserve">om ett </w:t>
      </w:r>
      <w:r w:rsidRPr="00CD789A">
        <w:t>företag som driver tjänstepensions</w:t>
      </w:r>
      <w:r>
        <w:softHyphen/>
      </w:r>
      <w:r w:rsidRPr="00CD789A">
        <w:t>verksamhet omfattas av andra tjänstepensions</w:t>
      </w:r>
      <w:r>
        <w:softHyphen/>
      </w:r>
      <w:r w:rsidRPr="00CD789A">
        <w:t xml:space="preserve">direktivet </w:t>
      </w:r>
      <w:r>
        <w:t xml:space="preserve">är om företaget </w:t>
      </w:r>
      <w:r w:rsidRPr="00CD789A">
        <w:t>omfattas av Solvens II-direktivet. Solvens II-direktivet intar vis</w:t>
      </w:r>
      <w:r>
        <w:softHyphen/>
      </w:r>
      <w:r w:rsidRPr="00CD789A">
        <w:t>serligen inte någon överordnad normhierarkisk ställning i förhållande till andra tjänstepensionsdirektivet men konstruktionen är sådan att andra tjänste</w:t>
      </w:r>
      <w:r>
        <w:softHyphen/>
      </w:r>
      <w:r w:rsidRPr="00CD789A">
        <w:t xml:space="preserve">pensionsdirektivet </w:t>
      </w:r>
      <w:r>
        <w:t>bara</w:t>
      </w:r>
      <w:r w:rsidRPr="00CD789A">
        <w:t xml:space="preserve"> gäller </w:t>
      </w:r>
      <w:r>
        <w:t xml:space="preserve">för </w:t>
      </w:r>
      <w:r w:rsidRPr="00CD789A">
        <w:t>sådana institut som är undantagna från Solvens II-direktivets tillämpningsområde.</w:t>
      </w:r>
    </w:p>
    <w:p w14:paraId="31951BE4" w14:textId="77777777" w:rsidR="00C072C6" w:rsidRPr="00CD789A" w:rsidRDefault="00C072C6" w:rsidP="00C072C6">
      <w:pPr>
        <w:pStyle w:val="Brdtextmedindrag"/>
      </w:pPr>
      <w:r w:rsidRPr="00CD789A">
        <w:t>När det gäller verksamhetens art</w:t>
      </w:r>
      <w:r>
        <w:t xml:space="preserve"> motsvarar </w:t>
      </w:r>
      <w:r w:rsidRPr="00CD789A">
        <w:t>tjänste</w:t>
      </w:r>
      <w:r>
        <w:softHyphen/>
      </w:r>
      <w:r w:rsidRPr="00CD789A">
        <w:t>pensions</w:t>
      </w:r>
      <w:r>
        <w:softHyphen/>
      </w:r>
      <w:r w:rsidRPr="00CD789A">
        <w:t xml:space="preserve">verksamhet </w:t>
      </w:r>
      <w:r>
        <w:t>avseende</w:t>
      </w:r>
      <w:r w:rsidRPr="00CD789A">
        <w:t xml:space="preserve"> tjänstepensions</w:t>
      </w:r>
      <w:r>
        <w:softHyphen/>
      </w:r>
      <w:r w:rsidRPr="00CD789A">
        <w:t xml:space="preserve">försäkringar </w:t>
      </w:r>
      <w:r>
        <w:t>verksamhet enligt artikel 2.3 a </w:t>
      </w:r>
      <w:r w:rsidRPr="00CD789A">
        <w:t>i Solvens II-direktivet, dvs. livförsäkring som omfattar kapitalförsäkring för livsfall och/eller dödsfall. En tjänstepensions</w:t>
      </w:r>
      <w:r>
        <w:softHyphen/>
      </w:r>
      <w:r w:rsidRPr="00CD789A">
        <w:t>försäkring avser oftast det fallet att någon lever vid pensions</w:t>
      </w:r>
      <w:r>
        <w:softHyphen/>
      </w:r>
      <w:r w:rsidRPr="00CD789A">
        <w:t>ålderns inträde och då har rätt till försäkringsersättning i form av ålders</w:t>
      </w:r>
      <w:r>
        <w:softHyphen/>
      </w:r>
      <w:r w:rsidRPr="00CD789A">
        <w:t xml:space="preserve">pension, dvs. det är en försäkring för livsfall. </w:t>
      </w:r>
      <w:r>
        <w:t>T</w:t>
      </w:r>
      <w:r w:rsidRPr="00CD789A">
        <w:t>jänstepensions</w:t>
      </w:r>
      <w:r>
        <w:softHyphen/>
      </w:r>
      <w:r w:rsidRPr="00CD789A">
        <w:t xml:space="preserve">verksamhet är </w:t>
      </w:r>
      <w:r>
        <w:t xml:space="preserve">således </w:t>
      </w:r>
      <w:r w:rsidRPr="00CD789A">
        <w:t xml:space="preserve">sådan verksamhet som </w:t>
      </w:r>
      <w:r>
        <w:lastRenderedPageBreak/>
        <w:t>omfattas av</w:t>
      </w:r>
      <w:r w:rsidRPr="00CD789A">
        <w:t xml:space="preserve"> Solvens II-direktivet och de företag som driver verksamheten är sådana som Solvens II-direktivet ska tillämpas på</w:t>
      </w:r>
      <w:r>
        <w:t xml:space="preserve"> (artikel 2.1)</w:t>
      </w:r>
      <w:r w:rsidRPr="00CD789A">
        <w:t xml:space="preserve">. </w:t>
      </w:r>
    </w:p>
    <w:p w14:paraId="405BC97A" w14:textId="77777777" w:rsidR="00C072C6" w:rsidRDefault="00C072C6" w:rsidP="00C072C6">
      <w:pPr>
        <w:pStyle w:val="Brdtextmedindrag"/>
      </w:pPr>
      <w:r>
        <w:t>Frågan är då om</w:t>
      </w:r>
      <w:r w:rsidRPr="00CD789A">
        <w:t xml:space="preserve"> det finns någon undantagsregel som </w:t>
      </w:r>
      <w:r>
        <w:t>tillåter</w:t>
      </w:r>
      <w:r w:rsidRPr="00CD789A">
        <w:t xml:space="preserve"> att </w:t>
      </w:r>
      <w:r>
        <w:t>företag</w:t>
      </w:r>
      <w:r w:rsidRPr="00CD789A">
        <w:t xml:space="preserve"> som driver tjänstepensionsverksamhet </w:t>
      </w:r>
      <w:r>
        <w:t>avseende</w:t>
      </w:r>
      <w:r w:rsidRPr="00CD789A">
        <w:t xml:space="preserve"> tjänstepensions</w:t>
      </w:r>
      <w:r>
        <w:softHyphen/>
      </w:r>
      <w:r w:rsidRPr="00CD789A">
        <w:t>försäk</w:t>
      </w:r>
      <w:r>
        <w:softHyphen/>
      </w:r>
      <w:r w:rsidRPr="00CD789A">
        <w:t>ringar undantas från Solvens II-direktivets tillämpningsområde</w:t>
      </w:r>
      <w:r>
        <w:t xml:space="preserve">. </w:t>
      </w:r>
    </w:p>
    <w:p w14:paraId="1C4D2A62" w14:textId="55EF8521" w:rsidR="00C072C6" w:rsidRPr="00CD789A" w:rsidRDefault="00C072C6" w:rsidP="00C072C6">
      <w:pPr>
        <w:pStyle w:val="Brdtextmedindrag"/>
      </w:pPr>
      <w:r>
        <w:t xml:space="preserve">I </w:t>
      </w:r>
      <w:r w:rsidR="00DE570E">
        <w:t>Solvens II-direktivet</w:t>
      </w:r>
      <w:r>
        <w:t xml:space="preserve"> finns ett undantag som tar sikte på tillhanda</w:t>
      </w:r>
      <w:r w:rsidR="00DE570E">
        <w:softHyphen/>
      </w:r>
      <w:r>
        <w:t>hållande av tjänste</w:t>
      </w:r>
      <w:r>
        <w:softHyphen/>
        <w:t>pension</w:t>
      </w:r>
      <w:r w:rsidR="00DE570E">
        <w:t xml:space="preserve"> (artikel 9.2)</w:t>
      </w:r>
      <w:r>
        <w:t xml:space="preserve">. </w:t>
      </w:r>
      <w:r w:rsidRPr="00CD789A">
        <w:t xml:space="preserve">Det </w:t>
      </w:r>
      <w:r>
        <w:t>innebär</w:t>
      </w:r>
      <w:r w:rsidRPr="00CD789A">
        <w:t xml:space="preserve"> att bedömningen av vilka företag som omfattas av andra tjänstepensionsdirektivets tillämp</w:t>
      </w:r>
      <w:r w:rsidR="00DE570E">
        <w:softHyphen/>
      </w:r>
      <w:r w:rsidRPr="00CD789A">
        <w:t>nings</w:t>
      </w:r>
      <w:r>
        <w:softHyphen/>
      </w:r>
      <w:r w:rsidRPr="00CD789A">
        <w:t>område be</w:t>
      </w:r>
      <w:r>
        <w:softHyphen/>
      </w:r>
      <w:r w:rsidRPr="00CD789A">
        <w:t>höver ske med utgångs</w:t>
      </w:r>
      <w:r>
        <w:softHyphen/>
      </w:r>
      <w:r w:rsidRPr="00CD789A">
        <w:t xml:space="preserve">punkt i </w:t>
      </w:r>
      <w:r>
        <w:t xml:space="preserve">den </w:t>
      </w:r>
      <w:r w:rsidR="00DE570E">
        <w:t>bestämmelsen</w:t>
      </w:r>
      <w:r w:rsidRPr="00CD789A">
        <w:t xml:space="preserve">. Om ett institut </w:t>
      </w:r>
      <w:r>
        <w:t xml:space="preserve">omfattas av undantaget </w:t>
      </w:r>
      <w:r w:rsidRPr="00CD789A">
        <w:t>kan det finnas förut</w:t>
      </w:r>
      <w:r>
        <w:softHyphen/>
      </w:r>
      <w:r w:rsidRPr="00CD789A">
        <w:t xml:space="preserve">sättningar </w:t>
      </w:r>
      <w:r>
        <w:t xml:space="preserve">för </w:t>
      </w:r>
      <w:r w:rsidRPr="00CD789A">
        <w:t>att låta institutet driva verksamhet enligt andra tjänstepensions</w:t>
      </w:r>
      <w:r>
        <w:softHyphen/>
      </w:r>
      <w:r w:rsidRPr="00CD789A">
        <w:t xml:space="preserve">direktivet. </w:t>
      </w:r>
      <w:r>
        <w:t>D</w:t>
      </w:r>
      <w:r w:rsidRPr="00CD789A">
        <w:t xml:space="preserve">et </w:t>
      </w:r>
      <w:r>
        <w:t xml:space="preserve">måste dock </w:t>
      </w:r>
      <w:r w:rsidRPr="00CD789A">
        <w:t xml:space="preserve">självfallet </w:t>
      </w:r>
      <w:r>
        <w:t xml:space="preserve">också </w:t>
      </w:r>
      <w:r w:rsidRPr="00CD789A">
        <w:t>prövas om institutet uppfyller kraven för att räknas som ett tjänstepensionsinstit</w:t>
      </w:r>
      <w:r>
        <w:t>ut enligt andra tjänstepensions</w:t>
      </w:r>
      <w:r w:rsidR="00DE570E">
        <w:softHyphen/>
      </w:r>
      <w:r>
        <w:t>direktivet.</w:t>
      </w:r>
    </w:p>
    <w:p w14:paraId="575FBC01" w14:textId="1CDDB003" w:rsidR="00C072C6" w:rsidRPr="00CD789A" w:rsidRDefault="00C072C6" w:rsidP="00C072C6">
      <w:pPr>
        <w:pStyle w:val="Brdtextmedindrag"/>
      </w:pPr>
      <w:r>
        <w:t>T</w:t>
      </w:r>
      <w:r w:rsidRPr="00CD789A">
        <w:t xml:space="preserve">illämpningsområdet för </w:t>
      </w:r>
      <w:r w:rsidR="00DE570E">
        <w:t>denna undantagsbestämmelse</w:t>
      </w:r>
      <w:r w:rsidRPr="00CD789A">
        <w:t xml:space="preserve"> i Solvens II-direktivet sammanfaller </w:t>
      </w:r>
      <w:r>
        <w:t xml:space="preserve">därmed </w:t>
      </w:r>
      <w:r w:rsidRPr="00CD789A">
        <w:t>inte nödvändigtvis med tillämpnings</w:t>
      </w:r>
      <w:r w:rsidR="00DE570E">
        <w:softHyphen/>
      </w:r>
      <w:r w:rsidRPr="00CD789A">
        <w:t>området för andra tjänstepen</w:t>
      </w:r>
      <w:r>
        <w:softHyphen/>
      </w:r>
      <w:r w:rsidRPr="00CD789A">
        <w:t xml:space="preserve">sionsdirektivet, som </w:t>
      </w:r>
      <w:r w:rsidRPr="00CD789A">
        <w:rPr>
          <w:i/>
        </w:rPr>
        <w:t>AFA Försäkring</w:t>
      </w:r>
      <w:r w:rsidRPr="00CD789A">
        <w:t xml:space="preserve">, </w:t>
      </w:r>
      <w:r w:rsidRPr="00CD789A">
        <w:rPr>
          <w:i/>
        </w:rPr>
        <w:t>Alecta</w:t>
      </w:r>
      <w:r w:rsidRPr="00CD789A">
        <w:t xml:space="preserve">, </w:t>
      </w:r>
      <w:r w:rsidRPr="00CD789A">
        <w:rPr>
          <w:i/>
        </w:rPr>
        <w:t>AMF</w:t>
      </w:r>
      <w:r w:rsidRPr="00CD789A">
        <w:t xml:space="preserve"> och </w:t>
      </w:r>
      <w:r w:rsidRPr="00CD789A">
        <w:rPr>
          <w:i/>
        </w:rPr>
        <w:t>Tjänste</w:t>
      </w:r>
      <w:r>
        <w:rPr>
          <w:i/>
        </w:rPr>
        <w:softHyphen/>
      </w:r>
      <w:r w:rsidRPr="00CD789A">
        <w:rPr>
          <w:i/>
        </w:rPr>
        <w:t>pensions</w:t>
      </w:r>
      <w:r>
        <w:rPr>
          <w:i/>
        </w:rPr>
        <w:softHyphen/>
      </w:r>
      <w:r w:rsidRPr="00CD789A">
        <w:rPr>
          <w:i/>
        </w:rPr>
        <w:t xml:space="preserve">förbundet </w:t>
      </w:r>
      <w:r w:rsidRPr="00CD789A">
        <w:t>hävda</w:t>
      </w:r>
      <w:r>
        <w:t>r</w:t>
      </w:r>
      <w:r w:rsidRPr="00CD789A">
        <w:t>. Ett institut kan driva verksamhet som motsvarar beskrivningen i andra tjänstepensions</w:t>
      </w:r>
      <w:r w:rsidR="00DE570E">
        <w:softHyphen/>
      </w:r>
      <w:r w:rsidRPr="00CD789A">
        <w:t>direktivet av att tillhanda</w:t>
      </w:r>
      <w:r>
        <w:softHyphen/>
      </w:r>
      <w:r w:rsidRPr="00CD789A">
        <w:t xml:space="preserve">hålla pensionsförmåner utan att samtidigt vara undantaget från Solvens II-direktivets tillämpningsområde. Eftersom den </w:t>
      </w:r>
      <w:r w:rsidR="00DE570E">
        <w:t xml:space="preserve">nu </w:t>
      </w:r>
      <w:r w:rsidRPr="00CD789A">
        <w:t>aktuella undantags</w:t>
      </w:r>
      <w:r>
        <w:softHyphen/>
      </w:r>
      <w:r w:rsidRPr="00CD789A">
        <w:t>bestäm</w:t>
      </w:r>
      <w:r>
        <w:softHyphen/>
      </w:r>
      <w:r w:rsidRPr="00CD789A">
        <w:t>melsen i Solvens II-direktivet har ingått i EU:s försäkrings</w:t>
      </w:r>
      <w:r>
        <w:softHyphen/>
      </w:r>
      <w:r w:rsidRPr="00CD789A">
        <w:t>reglering sedan slutet av 1970-talet, dvs. redan långt före tillkomsten av första tjänstepensionsdirektivet, kan den inte heller ha till</w:t>
      </w:r>
      <w:r>
        <w:softHyphen/>
      </w:r>
      <w:r w:rsidRPr="00CD789A">
        <w:t>kommit för att undanta tjänstepensionsinstitut från EU:s försäkrings</w:t>
      </w:r>
      <w:r>
        <w:softHyphen/>
      </w:r>
      <w:r w:rsidRPr="00CD789A">
        <w:t xml:space="preserve">lagstiftning, som de nyss angivna remissinstanserna </w:t>
      </w:r>
      <w:r>
        <w:t>framför</w:t>
      </w:r>
      <w:r w:rsidRPr="00CD789A">
        <w:t xml:space="preserve">. </w:t>
      </w:r>
    </w:p>
    <w:p w14:paraId="0EBC5A5E" w14:textId="54EF49C7" w:rsidR="00C072C6" w:rsidRPr="00CD789A" w:rsidRDefault="00DE570E" w:rsidP="00C072C6">
      <w:pPr>
        <w:pStyle w:val="Brdtextmedindrag"/>
      </w:pPr>
      <w:r>
        <w:t>Den nu aktuella undantagsbestämmelsen</w:t>
      </w:r>
      <w:r w:rsidR="00C072C6" w:rsidRPr="00CD789A">
        <w:t xml:space="preserve"> i Solvens II-direktivet får anses tämligen svårtillgänglig. Den föreskriver att där angiven livförsäk</w:t>
      </w:r>
      <w:r w:rsidR="00C072C6" w:rsidRPr="00CD789A">
        <w:softHyphen/>
        <w:t>rings</w:t>
      </w:r>
      <w:r>
        <w:softHyphen/>
      </w:r>
      <w:r w:rsidR="00C072C6" w:rsidRPr="00CD789A">
        <w:t xml:space="preserve">verksamhet inte ska omfattas av Solvens II-direktivet om den drivs av andra organisationer än företag som avses i </w:t>
      </w:r>
      <w:r w:rsidR="00AB320D">
        <w:t xml:space="preserve">den </w:t>
      </w:r>
      <w:r w:rsidR="00695839">
        <w:t>bestämmelse</w:t>
      </w:r>
      <w:r w:rsidR="00C072C6" w:rsidRPr="00CD789A">
        <w:t xml:space="preserve"> som beskriver de verksamheter som om</w:t>
      </w:r>
      <w:r w:rsidR="00C072C6">
        <w:softHyphen/>
      </w:r>
      <w:r w:rsidR="00C072C6" w:rsidRPr="00CD789A">
        <w:t>fattas av direktivet</w:t>
      </w:r>
      <w:r w:rsidR="00AB320D">
        <w:t xml:space="preserve"> (artikel 2</w:t>
      </w:r>
      <w:r w:rsidR="00C072C6" w:rsidRPr="00CD789A">
        <w:t>), och som har till ändamål att tillhandahålla förmåner för anställda eller själv</w:t>
      </w:r>
      <w:r>
        <w:softHyphen/>
      </w:r>
      <w:r w:rsidR="00C072C6" w:rsidRPr="00CD789A">
        <w:t>ständiga näringsidkare, som är knutna till ett företag eller grupp av företag eller till en viss bransch eller grupp av branscher, i händelse av dödsfall eller överlevnad eller vid nedläggning eller in</w:t>
      </w:r>
      <w:r w:rsidR="00C072C6">
        <w:softHyphen/>
      </w:r>
      <w:r w:rsidR="00C072C6" w:rsidRPr="00CD789A">
        <w:t>skränkning av verksamhets</w:t>
      </w:r>
      <w:r>
        <w:softHyphen/>
      </w:r>
      <w:r w:rsidR="00C072C6" w:rsidRPr="00CD789A">
        <w:t>källan, oavsett om de åtaganden som verksam</w:t>
      </w:r>
      <w:r w:rsidR="00C072C6">
        <w:softHyphen/>
      </w:r>
      <w:r w:rsidR="00C072C6" w:rsidRPr="00CD789A">
        <w:t>heten omfattar vid varje tillfälle helt motsvaras av de försäkrings</w:t>
      </w:r>
      <w:r w:rsidR="00C072C6">
        <w:softHyphen/>
      </w:r>
      <w:r w:rsidR="00C072C6" w:rsidRPr="00CD789A">
        <w:t xml:space="preserve">matematiska avsättningarna. </w:t>
      </w:r>
    </w:p>
    <w:p w14:paraId="6AE3801E" w14:textId="77777777" w:rsidR="00C072C6" w:rsidRPr="00CD789A" w:rsidRDefault="00C072C6" w:rsidP="00C072C6">
      <w:pPr>
        <w:pStyle w:val="Brdtextmedindrag"/>
      </w:pPr>
      <w:r w:rsidRPr="00CD789A">
        <w:t>Det kan konstateras att de institut som i Sverige sålunda ansågs undan</w:t>
      </w:r>
      <w:r>
        <w:softHyphen/>
      </w:r>
      <w:r w:rsidRPr="00CD789A">
        <w:t xml:space="preserve">tagna från livförsäkringsregleringen, tjänstepensionskassorna, enligt 1 § UFL skulle vara slutna på ett sådant sätt </w:t>
      </w:r>
      <w:r>
        <w:t>att deras verksamhet bara vänder sig till en viss krets personer, samma begränsning som fortfarande gäller för de danska tjänstepensionsinstituten, firmapensionskassorna.</w:t>
      </w:r>
    </w:p>
    <w:p w14:paraId="34B6F30A" w14:textId="77777777" w:rsidR="00C072C6" w:rsidRPr="00CD789A" w:rsidRDefault="00C072C6" w:rsidP="00C072C6">
      <w:pPr>
        <w:pStyle w:val="Rubrik5utannumrering"/>
      </w:pPr>
      <w:r>
        <w:t>Försäkringsföretag som endast driver tjänstepensionsverksamhet bör få bli tjänstepensionsföretag</w:t>
      </w:r>
    </w:p>
    <w:p w14:paraId="69968F16" w14:textId="77777777" w:rsidR="00C072C6" w:rsidRPr="00CD789A" w:rsidRDefault="00C072C6" w:rsidP="00C072C6">
      <w:pPr>
        <w:pStyle w:val="Brdtext"/>
      </w:pPr>
      <w:r w:rsidRPr="00CD789A">
        <w:t>Det står klart att tillämpningsområdet för den nya regleringen för tjänste</w:t>
      </w:r>
      <w:r>
        <w:softHyphen/>
      </w:r>
      <w:r w:rsidRPr="00CD789A">
        <w:t>pensions</w:t>
      </w:r>
      <w:r>
        <w:softHyphen/>
      </w:r>
      <w:r w:rsidRPr="00CD789A">
        <w:t xml:space="preserve">företag skulle begränsas avsevärt om ett tjänstepensionsinstitut måste vara slutet på det sätt som </w:t>
      </w:r>
      <w:r>
        <w:t>hittills gällt för tjänstepensionskassorna.</w:t>
      </w:r>
    </w:p>
    <w:p w14:paraId="4FFC31A2" w14:textId="77777777" w:rsidR="00C072C6" w:rsidRPr="00CD789A" w:rsidRDefault="00C072C6" w:rsidP="00C072C6">
      <w:pPr>
        <w:pStyle w:val="Brdtextmedindrag"/>
      </w:pPr>
      <w:r>
        <w:t xml:space="preserve">Vilket tillämpningsområde andra tjänstepensionsdirektivet ska ges är ytterst en fråga för EU-domstolen. Varken i </w:t>
      </w:r>
      <w:r w:rsidRPr="00CD789A">
        <w:t xml:space="preserve">Frankrike </w:t>
      </w:r>
      <w:r>
        <w:t xml:space="preserve">eller </w:t>
      </w:r>
      <w:r w:rsidRPr="00CD789A">
        <w:t xml:space="preserve">Tyskland </w:t>
      </w:r>
      <w:r>
        <w:t xml:space="preserve">har </w:t>
      </w:r>
      <w:r>
        <w:lastRenderedPageBreak/>
        <w:t>dock något krav ställts på att ett institut ska vara slutet för att kunna om</w:t>
      </w:r>
      <w:r>
        <w:softHyphen/>
        <w:t>fattas av den lagstiftning som genomför andra tjänstepensionsdirektivet. En sådan tolkning av direktivet innebär att det finns</w:t>
      </w:r>
      <w:r w:rsidRPr="00CD789A">
        <w:t xml:space="preserve"> utrymme enligt unions</w:t>
      </w:r>
      <w:r>
        <w:softHyphen/>
      </w:r>
      <w:r w:rsidRPr="00CD789A">
        <w:t xml:space="preserve">rätten att </w:t>
      </w:r>
      <w:r w:rsidRPr="00A94B4B">
        <w:rPr>
          <w:rFonts w:eastAsiaTheme="minorHAnsi"/>
        </w:rPr>
        <w:t xml:space="preserve">låta fler företag som inte är slutna till viss krets men som endast driver tjänstepensionsverksamhet bli tjänstepensionsinstitut. </w:t>
      </w:r>
      <w:r>
        <w:t>För att lämna så stort utrymme som möjligt för att skapa en lämplig och väl anpassad reglering för den svenska tjänstepensionssektorn bör försäk</w:t>
      </w:r>
      <w:r>
        <w:softHyphen/>
        <w:t>rings</w:t>
      </w:r>
      <w:r>
        <w:softHyphen/>
        <w:t>företag som endast driver tjänstepensionsverksamhet ges möjlig</w:t>
      </w:r>
      <w:r>
        <w:softHyphen/>
        <w:t xml:space="preserve">het att bli tjänstepensionsföretag. </w:t>
      </w:r>
      <w:r w:rsidRPr="00242D59">
        <w:t>Ett försäkringsföretag som önskar fortsätta att driva tjänstepensionsverksamhet enligt försäkrings</w:t>
      </w:r>
      <w:r>
        <w:softHyphen/>
      </w:r>
      <w:r w:rsidRPr="00242D59">
        <w:t>rörelse</w:t>
      </w:r>
      <w:r>
        <w:softHyphen/>
      </w:r>
      <w:r w:rsidRPr="00CB0D7D">
        <w:t xml:space="preserve">lagen och Solvens II-direktivet </w:t>
      </w:r>
      <w:r>
        <w:t>bör</w:t>
      </w:r>
      <w:r w:rsidRPr="00CB0D7D">
        <w:t xml:space="preserve"> ha möjlighet att göra det.</w:t>
      </w:r>
    </w:p>
    <w:p w14:paraId="1908EA3F" w14:textId="0E9BC734" w:rsidR="00C072C6" w:rsidRPr="00CD789A" w:rsidRDefault="00C072C6" w:rsidP="00C072C6">
      <w:pPr>
        <w:pStyle w:val="Brdtextmedindrag"/>
      </w:pPr>
      <w:r w:rsidRPr="00CD789A">
        <w:t xml:space="preserve">I avsnitt </w:t>
      </w:r>
      <w:r>
        <w:t>6</w:t>
      </w:r>
      <w:r w:rsidRPr="00CD789A">
        <w:t xml:space="preserve">.3 behandlas de närmare formerna för hur försäkringsföretag ska </w:t>
      </w:r>
      <w:r>
        <w:t xml:space="preserve">kunna omvandlas till </w:t>
      </w:r>
      <w:r w:rsidRPr="00CD789A">
        <w:t>tjänstepensionsföretag.</w:t>
      </w:r>
      <w:r>
        <w:t xml:space="preserve"> </w:t>
      </w:r>
      <w:r w:rsidRPr="00CD789A">
        <w:t xml:space="preserve">Den närmare innebörden av kravet </w:t>
      </w:r>
      <w:r>
        <w:t xml:space="preserve">på företaget att det bara får </w:t>
      </w:r>
      <w:r w:rsidRPr="00CD789A">
        <w:t>driva tjänstepensions</w:t>
      </w:r>
      <w:r>
        <w:softHyphen/>
      </w:r>
      <w:r w:rsidRPr="00CD789A">
        <w:t>verksamhet be</w:t>
      </w:r>
      <w:r>
        <w:softHyphen/>
      </w:r>
      <w:r w:rsidRPr="00CD789A">
        <w:t>handlas i avsnitt</w:t>
      </w:r>
      <w:r w:rsidR="000E5B7F">
        <w:t>en</w:t>
      </w:r>
      <w:r w:rsidRPr="00CD789A">
        <w:t xml:space="preserve"> </w:t>
      </w:r>
      <w:r>
        <w:t>6</w:t>
      </w:r>
      <w:r w:rsidRPr="00CD789A">
        <w:t>.5 och 1</w:t>
      </w:r>
      <w:r>
        <w:t>6</w:t>
      </w:r>
      <w:r w:rsidRPr="00CD789A">
        <w:t>.5.</w:t>
      </w:r>
    </w:p>
    <w:p w14:paraId="060F36ED" w14:textId="77777777" w:rsidR="00C072C6" w:rsidRPr="00CD789A" w:rsidRDefault="00C072C6" w:rsidP="00C072C6">
      <w:pPr>
        <w:pStyle w:val="Brdtextmedindrag"/>
      </w:pPr>
      <w:r w:rsidRPr="00CD789A">
        <w:t xml:space="preserve">Som </w:t>
      </w:r>
      <w:r w:rsidRPr="00CD789A">
        <w:rPr>
          <w:i/>
        </w:rPr>
        <w:t>Svensk Försäkring</w:t>
      </w:r>
      <w:r w:rsidRPr="00CD789A">
        <w:t xml:space="preserve"> påpekar kan det vara så att viss verksamhet som i</w:t>
      </w:r>
      <w:r>
        <w:t xml:space="preserve"> </w:t>
      </w:r>
      <w:r w:rsidRPr="00CD789A">
        <w:t xml:space="preserve">dag drivs av skadeförsäkringsföretag uppfyller kraven för att räknas som tjänstepensionsverksamhet enligt andra tjänstepensionsdirektivet. </w:t>
      </w:r>
      <w:r>
        <w:t>D</w:t>
      </w:r>
      <w:r w:rsidRPr="00CD789A">
        <w:t xml:space="preserve">et </w:t>
      </w:r>
      <w:r>
        <w:t>gäller</w:t>
      </w:r>
      <w:r w:rsidRPr="00CD789A">
        <w:t xml:space="preserve"> verksamhet som kan drivas inom ramen för livförsäkringsklassen tilläggs</w:t>
      </w:r>
      <w:r>
        <w:softHyphen/>
      </w:r>
      <w:r w:rsidRPr="00CD789A">
        <w:t xml:space="preserve">försäkring (klass I b enligt 2 kap. 12 § FRL), </w:t>
      </w:r>
      <w:r>
        <w:t xml:space="preserve">vilket är </w:t>
      </w:r>
      <w:r w:rsidRPr="00CD789A">
        <w:t xml:space="preserve">försäkringar som skulle vara att betrakta som skadeförsäkringar om de tillhandahölls utan samband med en livförsäkring (se avsnitt 5.4). </w:t>
      </w:r>
      <w:r>
        <w:t>Enligt r</w:t>
      </w:r>
      <w:r w:rsidRPr="00CD789A">
        <w:t>egeringen</w:t>
      </w:r>
      <w:r>
        <w:t>s uppfattning bör</w:t>
      </w:r>
      <w:r w:rsidRPr="00CD789A">
        <w:t xml:space="preserve"> ett försäkringsföretag </w:t>
      </w:r>
      <w:r>
        <w:t>inte vara förhindrat att bli ett</w:t>
      </w:r>
      <w:r w:rsidRPr="00CD789A">
        <w:t xml:space="preserve"> tjänstepensions</w:t>
      </w:r>
      <w:r>
        <w:t>företag</w:t>
      </w:r>
      <w:r w:rsidRPr="00CD789A">
        <w:t xml:space="preserve"> enbart av det skälet att det driver verksamhet som skadeförsäkringsföretag. Om företaget </w:t>
      </w:r>
      <w:r>
        <w:t>bara</w:t>
      </w:r>
      <w:r w:rsidRPr="00CD789A">
        <w:t xml:space="preserve"> driver vad som kan anses som tjänstepensions</w:t>
      </w:r>
      <w:r>
        <w:softHyphen/>
      </w:r>
      <w:r w:rsidRPr="00CD789A">
        <w:t>verksamhet och övriga krav är uppfyllda, bör företaget kunna driva verksamhet som tjänstepensionsinstitut.</w:t>
      </w:r>
    </w:p>
    <w:p w14:paraId="10BAD2E1" w14:textId="77777777" w:rsidR="00C072C6" w:rsidRPr="00CD789A" w:rsidRDefault="00C072C6" w:rsidP="00C072C6">
      <w:pPr>
        <w:pStyle w:val="Rubrik5utannumrering"/>
      </w:pPr>
      <w:r w:rsidRPr="00CD789A">
        <w:t>Det</w:t>
      </w:r>
      <w:r>
        <w:t xml:space="preserve"> bör</w:t>
      </w:r>
      <w:r w:rsidRPr="00CD789A">
        <w:t xml:space="preserve"> inför</w:t>
      </w:r>
      <w:r>
        <w:t>a</w:t>
      </w:r>
      <w:r w:rsidRPr="00CD789A">
        <w:t>s möjligheter att bilda helt nya tjänstepensionsföretag</w:t>
      </w:r>
    </w:p>
    <w:p w14:paraId="6A38BEBA" w14:textId="77777777" w:rsidR="00C072C6" w:rsidRPr="00CD789A" w:rsidRDefault="00C072C6" w:rsidP="00C072C6">
      <w:pPr>
        <w:pStyle w:val="Brdtext"/>
      </w:pPr>
      <w:r w:rsidRPr="00FB404C">
        <w:t xml:space="preserve">Den nya </w:t>
      </w:r>
      <w:r>
        <w:t>regleringen</w:t>
      </w:r>
      <w:r w:rsidRPr="00FB404C">
        <w:t xml:space="preserve"> om tjänstepensionsföretag ska inte bara stå öppen för be</w:t>
      </w:r>
      <w:r>
        <w:softHyphen/>
      </w:r>
      <w:r w:rsidRPr="00FB404C">
        <w:t>fintliga företag som vill bli tjänstepensionsföretag – försäkringsföretag och tjänstepensionskassor. Det</w:t>
      </w:r>
      <w:r>
        <w:t xml:space="preserve"> bör</w:t>
      </w:r>
      <w:r w:rsidRPr="00FB404C">
        <w:t xml:space="preserve"> även vara möjligt att bilda helt nya före</w:t>
      </w:r>
      <w:r>
        <w:softHyphen/>
      </w:r>
      <w:r w:rsidRPr="00FB404C">
        <w:t>tag i form av tjänstepensionsföretag. Därigenom</w:t>
      </w:r>
      <w:r w:rsidRPr="00CD789A">
        <w:t xml:space="preserve"> utnyttjar Sverige </w:t>
      </w:r>
      <w:r>
        <w:t>fullt ut</w:t>
      </w:r>
      <w:r w:rsidRPr="00CD789A">
        <w:t xml:space="preserve"> de möjligheter som andra tjänstepensionsdirektivet ger. Tjänstepen</w:t>
      </w:r>
      <w:r>
        <w:softHyphen/>
      </w:r>
      <w:r w:rsidRPr="00CD789A">
        <w:t>sions</w:t>
      </w:r>
      <w:r>
        <w:softHyphen/>
      </w:r>
      <w:r w:rsidRPr="00CD789A">
        <w:t>institut kan då bildas i Sverige både av det slag som inte gör något åtagande i förhållande till de framtida pensionärerna (pensions</w:t>
      </w:r>
      <w:r>
        <w:softHyphen/>
      </w:r>
      <w:r w:rsidRPr="00CD789A">
        <w:t xml:space="preserve">stiftelser) och av det slag som gör det (tjänstepensionsföretag). </w:t>
      </w:r>
    </w:p>
    <w:p w14:paraId="1DF9E03B" w14:textId="0935BBF5" w:rsidR="00C072C6" w:rsidRPr="00CD789A" w:rsidRDefault="00C072C6" w:rsidP="00C072C6">
      <w:pPr>
        <w:pStyle w:val="Rubrik5utannumrering"/>
      </w:pPr>
      <w:r w:rsidRPr="00CD789A">
        <w:t xml:space="preserve">Sverige </w:t>
      </w:r>
      <w:r>
        <w:t>bör</w:t>
      </w:r>
      <w:r w:rsidRPr="00CD789A">
        <w:t xml:space="preserve"> inte tillämpa tjänstepensionsdirektivet på livförsäkringsföretagens tjänstepensionsverksamhet</w:t>
      </w:r>
    </w:p>
    <w:p w14:paraId="161BF82D" w14:textId="77777777" w:rsidR="00C072C6" w:rsidRPr="00CD789A" w:rsidRDefault="00C072C6" w:rsidP="00C072C6">
      <w:pPr>
        <w:pStyle w:val="Brdtext"/>
      </w:pPr>
      <w:r w:rsidRPr="00CD789A">
        <w:t xml:space="preserve">Regeringen fann </w:t>
      </w:r>
      <w:r>
        <w:t xml:space="preserve">när </w:t>
      </w:r>
      <w:r w:rsidRPr="00CD789A">
        <w:t xml:space="preserve">Solvens II-direktivet </w:t>
      </w:r>
      <w:r>
        <w:t xml:space="preserve">genomfördes </w:t>
      </w:r>
      <w:r w:rsidRPr="00CD789A">
        <w:t xml:space="preserve">att det inte fanns skäl att fortsätta använda </w:t>
      </w:r>
      <w:r>
        <w:t xml:space="preserve">möjligheten att </w:t>
      </w:r>
      <w:r w:rsidRPr="00CD789A">
        <w:t xml:space="preserve">tillämpa delar av </w:t>
      </w:r>
      <w:r>
        <w:t>första tjänste</w:t>
      </w:r>
      <w:r>
        <w:softHyphen/>
        <w:t>pensions</w:t>
      </w:r>
      <w:r w:rsidRPr="00CD789A">
        <w:t>direktivet på tjänstepensionsverksamhet som drivs av livförsäk</w:t>
      </w:r>
      <w:r>
        <w:softHyphen/>
      </w:r>
      <w:r w:rsidRPr="00CD789A">
        <w:t>ringsföretag (artikel 4</w:t>
      </w:r>
      <w:r>
        <w:t xml:space="preserve"> i</w:t>
      </w:r>
      <w:r w:rsidRPr="00CD789A">
        <w:t xml:space="preserve"> första tjänstepensionsdirektivet</w:t>
      </w:r>
      <w:r>
        <w:t xml:space="preserve">, </w:t>
      </w:r>
      <w:r w:rsidRPr="00CD789A">
        <w:t>se prop. 2015/16:9 s. 201</w:t>
      </w:r>
      <w:r>
        <w:t xml:space="preserve"> f.</w:t>
      </w:r>
      <w:r w:rsidRPr="00CD789A">
        <w:t xml:space="preserve">). De särskilda </w:t>
      </w:r>
      <w:r>
        <w:t xml:space="preserve">bestämmelserna </w:t>
      </w:r>
      <w:r w:rsidRPr="00CD789A">
        <w:t>i försäkrings</w:t>
      </w:r>
      <w:r>
        <w:softHyphen/>
      </w:r>
      <w:r w:rsidRPr="00CD789A">
        <w:t>rörelse</w:t>
      </w:r>
      <w:r>
        <w:softHyphen/>
      </w:r>
      <w:r w:rsidRPr="00CD789A">
        <w:t>lagen om liv</w:t>
      </w:r>
      <w:r>
        <w:softHyphen/>
      </w:r>
      <w:r w:rsidRPr="00CD789A">
        <w:t>försäkringsföretagens tjänstepensions</w:t>
      </w:r>
      <w:r>
        <w:softHyphen/>
      </w:r>
      <w:r w:rsidRPr="00CD789A">
        <w:t>verksamhet ut</w:t>
      </w:r>
      <w:r>
        <w:softHyphen/>
      </w:r>
      <w:r w:rsidRPr="00CD789A">
        <w:t>mön</w:t>
      </w:r>
      <w:r>
        <w:softHyphen/>
      </w:r>
      <w:r w:rsidRPr="00CD789A">
        <w:t xml:space="preserve">strades därför. </w:t>
      </w:r>
    </w:p>
    <w:p w14:paraId="4A0C876D" w14:textId="7AEE32ED" w:rsidR="00C072C6" w:rsidRPr="00CD789A" w:rsidRDefault="00C072C6" w:rsidP="00C072C6">
      <w:pPr>
        <w:pStyle w:val="Brdtextmedindrag"/>
      </w:pPr>
      <w:r w:rsidRPr="00CD789A">
        <w:t>Regeringen gör</w:t>
      </w:r>
      <w:r>
        <w:t>,</w:t>
      </w:r>
      <w:r w:rsidRPr="00CD789A">
        <w:t xml:space="preserve"> </w:t>
      </w:r>
      <w:r>
        <w:t>som nämns ovan,</w:t>
      </w:r>
      <w:r w:rsidRPr="00CD789A">
        <w:t xml:space="preserve"> bedömningen att de försäkrings</w:t>
      </w:r>
      <w:r>
        <w:softHyphen/>
      </w:r>
      <w:r w:rsidRPr="00CD789A">
        <w:t xml:space="preserve">företag som endast driver tjänstepensionsverksamhet </w:t>
      </w:r>
      <w:r>
        <w:t xml:space="preserve">bör få </w:t>
      </w:r>
      <w:r w:rsidRPr="00CD789A">
        <w:t>bli tjänste</w:t>
      </w:r>
      <w:r>
        <w:softHyphen/>
      </w:r>
      <w:r w:rsidRPr="00CD789A">
        <w:t xml:space="preserve">pensionsföretag. Försäkringsföretagen ges </w:t>
      </w:r>
      <w:r>
        <w:t>alltså</w:t>
      </w:r>
      <w:r w:rsidRPr="00CD789A">
        <w:t xml:space="preserve">, på vissa villkor, </w:t>
      </w:r>
      <w:r>
        <w:t>möjlig</w:t>
      </w:r>
      <w:r>
        <w:softHyphen/>
        <w:t xml:space="preserve">het att omfattas av </w:t>
      </w:r>
      <w:r w:rsidRPr="00CD789A">
        <w:t xml:space="preserve">andra tjänstepensionsdirektivets </w:t>
      </w:r>
      <w:r>
        <w:t xml:space="preserve">bestämmelser </w:t>
      </w:r>
      <w:r w:rsidRPr="00CD789A">
        <w:t xml:space="preserve">genom </w:t>
      </w:r>
      <w:r w:rsidRPr="00CD789A">
        <w:lastRenderedPageBreak/>
        <w:t xml:space="preserve">att </w:t>
      </w:r>
      <w:r>
        <w:t xml:space="preserve">i stället </w:t>
      </w:r>
      <w:r w:rsidRPr="00CD789A">
        <w:t>driv</w:t>
      </w:r>
      <w:r>
        <w:t>a</w:t>
      </w:r>
      <w:r w:rsidRPr="00CD789A">
        <w:t xml:space="preserve"> verksamhet som tjänstepensions</w:t>
      </w:r>
      <w:r>
        <w:softHyphen/>
        <w:t>företag</w:t>
      </w:r>
      <w:r w:rsidRPr="00CD789A">
        <w:t xml:space="preserve">. Det saknas skäl att därutöver tillämpa vissa av tjänstepensionsdirektivets </w:t>
      </w:r>
      <w:r>
        <w:t>bestämmelser</w:t>
      </w:r>
      <w:r w:rsidRPr="00CD789A">
        <w:t xml:space="preserve"> på en del av livförsäkrings</w:t>
      </w:r>
      <w:r>
        <w:softHyphen/>
      </w:r>
      <w:r w:rsidRPr="00CD789A">
        <w:t>företagens verksamhet (tjänstepensions</w:t>
      </w:r>
      <w:r>
        <w:softHyphen/>
      </w:r>
      <w:r w:rsidRPr="00CD789A">
        <w:t>verksam</w:t>
      </w:r>
      <w:r>
        <w:softHyphen/>
      </w:r>
      <w:r w:rsidRPr="00CD789A">
        <w:t>heten) som drivs inom ramen för Solvens II-regelverket. Därför bör det ställnings</w:t>
      </w:r>
      <w:r>
        <w:softHyphen/>
      </w:r>
      <w:r w:rsidRPr="00CD789A">
        <w:t xml:space="preserve">tagande som gjordes i samband med genomförandet av Solvens II-direktivet </w:t>
      </w:r>
      <w:r w:rsidRPr="00FB404C">
        <w:t xml:space="preserve">stå fast, dvs. Sverige </w:t>
      </w:r>
      <w:r>
        <w:t>bör</w:t>
      </w:r>
      <w:r w:rsidRPr="00FB404C">
        <w:t xml:space="preserve"> inte utnyttja</w:t>
      </w:r>
      <w:r w:rsidRPr="00B3321B">
        <w:t xml:space="preserve"> möjligheten att </w:t>
      </w:r>
      <w:r w:rsidRPr="00FB404C">
        <w:t xml:space="preserve">tillämpa delar av </w:t>
      </w:r>
      <w:r w:rsidRPr="00E93731">
        <w:t>tjänste</w:t>
      </w:r>
      <w:r>
        <w:softHyphen/>
      </w:r>
      <w:r w:rsidRPr="00E93731">
        <w:t>pensions</w:t>
      </w:r>
      <w:r>
        <w:softHyphen/>
      </w:r>
      <w:r w:rsidRPr="00E93731">
        <w:t>direktivet på tjänstepensionsverksamhet som drivs av livförsäk</w:t>
      </w:r>
      <w:r>
        <w:softHyphen/>
      </w:r>
      <w:r w:rsidRPr="00E93731">
        <w:t>rings</w:t>
      </w:r>
      <w:r>
        <w:softHyphen/>
      </w:r>
      <w:r w:rsidRPr="00E93731">
        <w:t>företag</w:t>
      </w:r>
      <w:r w:rsidRPr="00C15087">
        <w:t xml:space="preserve">. Regeringen ansluter sig </w:t>
      </w:r>
      <w:r>
        <w:t>därmed</w:t>
      </w:r>
      <w:r w:rsidRPr="00C15087">
        <w:t xml:space="preserve"> inte till den upp</w:t>
      </w:r>
      <w:r>
        <w:softHyphen/>
      </w:r>
      <w:r w:rsidRPr="00C15087">
        <w:t xml:space="preserve">fattning som förs fram av </w:t>
      </w:r>
      <w:r w:rsidRPr="00B3321B">
        <w:rPr>
          <w:i/>
        </w:rPr>
        <w:t xml:space="preserve">Svenskt Näringsliv </w:t>
      </w:r>
      <w:r w:rsidRPr="00FB404C">
        <w:t>i denna fråga.</w:t>
      </w:r>
    </w:p>
    <w:p w14:paraId="5DB43976" w14:textId="77777777" w:rsidR="00C072C6" w:rsidRPr="00CD789A" w:rsidRDefault="00C072C6" w:rsidP="00C072C6">
      <w:pPr>
        <w:pStyle w:val="Rubrik5utannumrering"/>
      </w:pPr>
      <w:r w:rsidRPr="00CD789A">
        <w:t>Kontotryggande</w:t>
      </w:r>
    </w:p>
    <w:p w14:paraId="660D4E0A" w14:textId="69CCC3D7" w:rsidR="00C072C6" w:rsidRPr="00CD789A" w:rsidRDefault="00C072C6" w:rsidP="00C072C6">
      <w:pPr>
        <w:pStyle w:val="Brdtext"/>
      </w:pPr>
      <w:r w:rsidRPr="00CD789A">
        <w:t>Företag som tryggar sina pensionsåtaganden genom bokföringsmässiga avsättningar (kontotryggande) är undantagna från andra tjänstepensions</w:t>
      </w:r>
      <w:r>
        <w:softHyphen/>
      </w:r>
      <w:r w:rsidRPr="00CD789A">
        <w:t xml:space="preserve">direktivets tillämpningsområde (artikel </w:t>
      </w:r>
      <w:r>
        <w:t>2</w:t>
      </w:r>
      <w:r w:rsidRPr="00CD789A">
        <w:t>.2 e</w:t>
      </w:r>
      <w:r>
        <w:t>)</w:t>
      </w:r>
      <w:r w:rsidRPr="00CD789A">
        <w:t>. Det är samma ordning som den som hittills gällt enligt första tjänstepensions</w:t>
      </w:r>
      <w:r>
        <w:softHyphen/>
      </w:r>
      <w:r w:rsidRPr="00CD789A">
        <w:t>direktivet</w:t>
      </w:r>
      <w:r w:rsidR="00DC0195">
        <w:t xml:space="preserve"> (</w:t>
      </w:r>
      <w:r w:rsidR="00DC0195" w:rsidRPr="00DC0195">
        <w:t>artikel 2.2 e i</w:t>
      </w:r>
      <w:r w:rsidR="00DC0195">
        <w:t xml:space="preserve"> det direktivet)</w:t>
      </w:r>
      <w:r w:rsidRPr="00CD789A">
        <w:t xml:space="preserve">. </w:t>
      </w:r>
      <w:r w:rsidRPr="000243EA">
        <w:t>På samma sätt som vid genom</w:t>
      </w:r>
      <w:r w:rsidR="00DC0195">
        <w:softHyphen/>
      </w:r>
      <w:r w:rsidRPr="000243EA">
        <w:t>förandet av första tjänste</w:t>
      </w:r>
      <w:r w:rsidR="00AB320D">
        <w:softHyphen/>
      </w:r>
      <w:r w:rsidRPr="000243EA">
        <w:t>pensionsdirektivet påverkas inte de svenska bestäm</w:t>
      </w:r>
      <w:r>
        <w:softHyphen/>
      </w:r>
      <w:r w:rsidRPr="000243EA">
        <w:t>melserna om konto</w:t>
      </w:r>
      <w:r w:rsidR="00AB320D">
        <w:softHyphen/>
      </w:r>
      <w:r w:rsidRPr="000243EA">
        <w:t>tryggande av genomförandet av andra tjänste</w:t>
      </w:r>
      <w:r w:rsidR="00DC0195">
        <w:softHyphen/>
      </w:r>
      <w:r w:rsidRPr="000243EA">
        <w:t>pen</w:t>
      </w:r>
      <w:r w:rsidRPr="000243EA">
        <w:softHyphen/>
        <w:t>sions</w:t>
      </w:r>
      <w:r>
        <w:softHyphen/>
      </w:r>
      <w:r w:rsidRPr="000243EA">
        <w:t>direktivet (se prop. 20</w:t>
      </w:r>
      <w:r w:rsidRPr="001859CC">
        <w:t>04/05:165 s. 109).</w:t>
      </w:r>
      <w:r w:rsidRPr="00CD789A">
        <w:t xml:space="preserve"> </w:t>
      </w:r>
    </w:p>
    <w:p w14:paraId="2777BE3C" w14:textId="77777777" w:rsidR="00C072C6" w:rsidRPr="00CD789A" w:rsidRDefault="00C072C6" w:rsidP="00877AFB">
      <w:pPr>
        <w:pStyle w:val="Rubrik2"/>
      </w:pPr>
      <w:bookmarkStart w:id="957" w:name="_Toc518395890"/>
      <w:bookmarkStart w:id="958" w:name="_Toc518396607"/>
      <w:bookmarkStart w:id="959" w:name="_Toc518400918"/>
      <w:bookmarkStart w:id="960" w:name="_Toc518401635"/>
      <w:bookmarkStart w:id="961" w:name="_Toc518401874"/>
      <w:bookmarkStart w:id="962" w:name="_Toc518463028"/>
      <w:bookmarkStart w:id="963" w:name="_Toc518462724"/>
      <w:bookmarkStart w:id="964" w:name="_Toc518463680"/>
      <w:bookmarkStart w:id="965" w:name="_Toc518463577"/>
      <w:bookmarkStart w:id="966" w:name="_Toc518464294"/>
      <w:bookmarkStart w:id="967" w:name="_Toc518472733"/>
      <w:bookmarkStart w:id="968" w:name="_Toc8059748"/>
      <w:bookmarkStart w:id="969" w:name="_Toc8061458"/>
      <w:bookmarkStart w:id="970" w:name="_Toc8061990"/>
      <w:bookmarkStart w:id="971" w:name="_Toc8064458"/>
      <w:bookmarkStart w:id="972" w:name="_Toc8391135"/>
      <w:bookmarkStart w:id="973" w:name="_Toc8391401"/>
      <w:bookmarkStart w:id="974" w:name="_Toc8644606"/>
      <w:bookmarkStart w:id="975" w:name="_Toc8645138"/>
      <w:bookmarkStart w:id="976" w:name="_Toc8817619"/>
      <w:bookmarkStart w:id="977" w:name="_Toc8818191"/>
      <w:bookmarkStart w:id="978" w:name="_Toc8825560"/>
      <w:bookmarkStart w:id="979" w:name="_Toc8831657"/>
      <w:bookmarkStart w:id="980" w:name="_Toc8832566"/>
      <w:bookmarkStart w:id="981" w:name="_Toc11153028"/>
      <w:bookmarkStart w:id="982" w:name="_Toc11160949"/>
      <w:bookmarkStart w:id="983" w:name="_Toc11166885"/>
      <w:bookmarkStart w:id="984" w:name="_Toc11167421"/>
      <w:bookmarkStart w:id="985" w:name="_Toc11168858"/>
      <w:bookmarkStart w:id="986" w:name="_Toc11845811"/>
      <w:bookmarkStart w:id="987" w:name="_Toc12611610"/>
      <w:bookmarkStart w:id="988" w:name="_Toc12624877"/>
      <w:bookmarkStart w:id="989" w:name="_Toc12627366"/>
      <w:bookmarkStart w:id="990" w:name="_Toc12630256"/>
      <w:bookmarkStart w:id="991" w:name="_Toc12632751"/>
      <w:bookmarkStart w:id="992" w:name="_Toc17902823"/>
      <w:bookmarkStart w:id="993" w:name="_Hlk534716580"/>
      <w:r w:rsidRPr="00CD789A">
        <w:t xml:space="preserve">Vad avses </w:t>
      </w:r>
      <w:r w:rsidRPr="00877AFB">
        <w:t>med</w:t>
      </w:r>
      <w:r w:rsidRPr="00CD789A">
        <w:t xml:space="preserve"> tjänstepensionsförsäkring?</w:t>
      </w:r>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p>
    <w:p w14:paraId="37C9CD27" w14:textId="77777777" w:rsidR="00C072C6" w:rsidRPr="00CD789A" w:rsidRDefault="00C072C6" w:rsidP="00E2040E">
      <w:pPr>
        <w:pStyle w:val="Brdtextram"/>
      </w:pPr>
      <w:r w:rsidRPr="00CD789A">
        <w:rPr>
          <w:b/>
        </w:rPr>
        <w:t xml:space="preserve">Regeringens förslag: </w:t>
      </w:r>
      <w:r w:rsidRPr="00CD789A">
        <w:t>Med tjänstepensionsförsäkring ska avses liv</w:t>
      </w:r>
      <w:r>
        <w:softHyphen/>
      </w:r>
      <w:r w:rsidRPr="00CD789A">
        <w:t xml:space="preserve">försäkring som har samband med yrkesutövning </w:t>
      </w:r>
      <w:r>
        <w:t xml:space="preserve">och </w:t>
      </w:r>
      <w:r w:rsidRPr="00CD789A">
        <w:t xml:space="preserve">där utbetalning av försäkringsbelopp (engångsbelopp eller periodiska utbetalningar) är beroende av </w:t>
      </w:r>
      <w:r>
        <w:t xml:space="preserve">att </w:t>
      </w:r>
      <w:r w:rsidRPr="00CD789A">
        <w:t xml:space="preserve">en </w:t>
      </w:r>
      <w:r>
        <w:t xml:space="preserve">eller flera </w:t>
      </w:r>
      <w:r w:rsidRPr="00CD789A">
        <w:t>person</w:t>
      </w:r>
      <w:r>
        <w:t>er uppnår</w:t>
      </w:r>
      <w:r w:rsidRPr="00CD789A">
        <w:t xml:space="preserve"> eller </w:t>
      </w:r>
      <w:r>
        <w:t xml:space="preserve">förväntas </w:t>
      </w:r>
      <w:r w:rsidRPr="00CD789A">
        <w:t>uppnå</w:t>
      </w:r>
      <w:r>
        <w:t xml:space="preserve"> en</w:t>
      </w:r>
      <w:r w:rsidRPr="00CD789A">
        <w:t xml:space="preserve"> viss ålder samt försäkringar som meddelas som tillägg till sådana försäkringar.</w:t>
      </w:r>
    </w:p>
    <w:p w14:paraId="53D02456" w14:textId="77777777" w:rsidR="00C072C6" w:rsidRPr="00CD789A" w:rsidRDefault="00C072C6" w:rsidP="00E2040E">
      <w:pPr>
        <w:pStyle w:val="Brdtextmedindragram"/>
      </w:pPr>
      <w:r w:rsidRPr="00CD789A">
        <w:t>Försäkringar som tecknas för egen räkning av egenföretagare ska inte anses som tjänstepensionsförsäkringar.</w:t>
      </w:r>
    </w:p>
    <w:p w14:paraId="730EE8E8" w14:textId="1F57764C" w:rsidR="00C072C6" w:rsidRPr="00CD789A" w:rsidRDefault="00C072C6" w:rsidP="00E2040E">
      <w:pPr>
        <w:pStyle w:val="Brdtextmedindragram"/>
      </w:pPr>
      <w:r w:rsidRPr="00CD789A">
        <w:rPr>
          <w:b/>
        </w:rPr>
        <w:t xml:space="preserve">Regeringens bedömning: </w:t>
      </w:r>
      <w:r w:rsidRPr="00CD789A">
        <w:t xml:space="preserve">Det bör inte införas något bemyndigande för regeringen eller den myndighet </w:t>
      </w:r>
      <w:r w:rsidR="006374C3">
        <w:t xml:space="preserve">som </w:t>
      </w:r>
      <w:r w:rsidRPr="00CD789A">
        <w:t>regeringen bestämmer att med</w:t>
      </w:r>
      <w:r w:rsidR="006374C3">
        <w:softHyphen/>
      </w:r>
      <w:r w:rsidRPr="00CD789A">
        <w:t>dela föreskrifter om vad som ska omfattas av begreppet tjänstepensions</w:t>
      </w:r>
      <w:r>
        <w:softHyphen/>
      </w:r>
      <w:r w:rsidRPr="00CD789A">
        <w:t xml:space="preserve">försäkring. </w:t>
      </w:r>
    </w:p>
    <w:p w14:paraId="1E09FB2D" w14:textId="77777777" w:rsidR="00C072C6" w:rsidRPr="00CD789A" w:rsidRDefault="00C072C6" w:rsidP="00C072C6">
      <w:pPr>
        <w:pStyle w:val="Brdtextmedindrag"/>
        <w:ind w:firstLine="0"/>
        <w:rPr>
          <w:sz w:val="8"/>
        </w:rPr>
      </w:pPr>
    </w:p>
    <w:p w14:paraId="7FF5C097" w14:textId="191169FB" w:rsidR="00C072C6" w:rsidRPr="00CD789A" w:rsidRDefault="00C072C6" w:rsidP="00C072C6">
      <w:pPr>
        <w:pStyle w:val="Brdtextmedindrag"/>
        <w:rPr>
          <w:b/>
        </w:rPr>
      </w:pPr>
      <w:r w:rsidRPr="00CD789A">
        <w:rPr>
          <w:b/>
        </w:rPr>
        <w:t>Utredningens förslag</w:t>
      </w:r>
      <w:r w:rsidRPr="00CD789A">
        <w:t xml:space="preserve"> överensstämmer inte med regeringens förslag. Utredningen föreslår att tjänstepensionsföretagen ska få tillhandahålla allt som räknas som tjänstepensionsförmåner. Det begreppet definieras som förmåner som betalas ut med anledning av uppnådd pensionsålder eller förväntat uppnående av pensionsålder, dödsfall (efterlevandepension), sjukdom och invaliditet, upphörande av anställning eller medellöshet, där förmånen har sin grund i en överenskommelse om pensionsförmåner mellan arbetsgivare och arbetstagare. Begreppet tjänstepensionsförmån är inte knutet till begreppet livförsäkring utan innefattar huvudförmån (ålders</w:t>
      </w:r>
      <w:r>
        <w:softHyphen/>
      </w:r>
      <w:r w:rsidRPr="00CD789A">
        <w:t>pension) och tilläggsförmån (övriga moment i en tjänstepensions</w:t>
      </w:r>
      <w:r>
        <w:softHyphen/>
      </w:r>
      <w:r w:rsidRPr="00CD789A">
        <w:t>plan). Ut</w:t>
      </w:r>
      <w:r>
        <w:softHyphen/>
      </w:r>
      <w:r w:rsidRPr="00CD789A">
        <w:t xml:space="preserve">redningen föreslår också att regeringen eller den myndighet </w:t>
      </w:r>
      <w:r w:rsidR="006374C3">
        <w:t xml:space="preserve">som </w:t>
      </w:r>
      <w:r w:rsidRPr="00CD789A">
        <w:t>regeringen be</w:t>
      </w:r>
      <w:r>
        <w:softHyphen/>
      </w:r>
      <w:r w:rsidRPr="00CD789A">
        <w:t>stämmer ska bemyndigas att meddela föreskrifter om vilka förmåner som ska hänföra sig till begreppen huvudförmån och tilläggs</w:t>
      </w:r>
      <w:r w:rsidR="006374C3">
        <w:softHyphen/>
      </w:r>
      <w:r w:rsidRPr="00CD789A">
        <w:t>förmån.</w:t>
      </w:r>
    </w:p>
    <w:p w14:paraId="11EA597E" w14:textId="6F81F708" w:rsidR="00C072C6" w:rsidRPr="00CD789A" w:rsidRDefault="00C072C6" w:rsidP="00C072C6">
      <w:pPr>
        <w:pStyle w:val="Brdtextmedindrag"/>
      </w:pPr>
      <w:r w:rsidRPr="00CD789A">
        <w:rPr>
          <w:b/>
        </w:rPr>
        <w:lastRenderedPageBreak/>
        <w:t xml:space="preserve">Remissinstanserna: </w:t>
      </w:r>
      <w:r w:rsidRPr="00CD789A">
        <w:t>Flertalet remissinstanser tillstyrker förslag</w:t>
      </w:r>
      <w:r>
        <w:t>et</w:t>
      </w:r>
      <w:r w:rsidRPr="00CD789A">
        <w:t xml:space="preserve"> eller </w:t>
      </w:r>
      <w:r>
        <w:t xml:space="preserve">har inget att invända mot </w:t>
      </w:r>
      <w:r w:rsidRPr="00CD789A">
        <w:t xml:space="preserve">det. Flera remissinstanser – bl.a. </w:t>
      </w:r>
      <w:r w:rsidRPr="00CD789A">
        <w:rPr>
          <w:i/>
        </w:rPr>
        <w:t>Arbets</w:t>
      </w:r>
      <w:r>
        <w:rPr>
          <w:i/>
        </w:rPr>
        <w:softHyphen/>
      </w:r>
      <w:r w:rsidRPr="00CD789A">
        <w:rPr>
          <w:i/>
        </w:rPr>
        <w:t>givarverket</w:t>
      </w:r>
      <w:r w:rsidRPr="00CD789A">
        <w:t xml:space="preserve">, </w:t>
      </w:r>
      <w:r w:rsidRPr="00CD789A">
        <w:rPr>
          <w:i/>
        </w:rPr>
        <w:t>Svensk Försäkring</w:t>
      </w:r>
      <w:r>
        <w:t>,</w:t>
      </w:r>
      <w:r w:rsidRPr="00CD789A">
        <w:t xml:space="preserve"> </w:t>
      </w:r>
      <w:r w:rsidRPr="00CD789A">
        <w:rPr>
          <w:i/>
        </w:rPr>
        <w:t>Tjänstepensionsförbundet</w:t>
      </w:r>
      <w:r>
        <w:t>,</w:t>
      </w:r>
      <w:r w:rsidRPr="00CD789A">
        <w:rPr>
          <w:i/>
        </w:rPr>
        <w:t xml:space="preserve"> Svenskt Näringsliv</w:t>
      </w:r>
      <w:r w:rsidRPr="00CD789A">
        <w:t xml:space="preserve"> och </w:t>
      </w:r>
      <w:r w:rsidRPr="00CD789A">
        <w:rPr>
          <w:i/>
        </w:rPr>
        <w:t xml:space="preserve">Sveriges </w:t>
      </w:r>
      <w:r>
        <w:rPr>
          <w:i/>
        </w:rPr>
        <w:t>K</w:t>
      </w:r>
      <w:r w:rsidRPr="00CD789A">
        <w:rPr>
          <w:i/>
        </w:rPr>
        <w:t xml:space="preserve">ommuner och </w:t>
      </w:r>
      <w:r>
        <w:rPr>
          <w:i/>
        </w:rPr>
        <w:t>L</w:t>
      </w:r>
      <w:r w:rsidRPr="00CD789A">
        <w:rPr>
          <w:i/>
        </w:rPr>
        <w:t xml:space="preserve">andsting – </w:t>
      </w:r>
      <w:r w:rsidRPr="00CD789A">
        <w:t xml:space="preserve">efterlyser en tydligare reglering av vilka typer av produkter som kan vara föremål för verksamhet i ett tjänstepensionsföretag. </w:t>
      </w:r>
      <w:r w:rsidRPr="0036568B">
        <w:t>Arbetsgivarverket</w:t>
      </w:r>
      <w:r w:rsidRPr="00CD789A">
        <w:t xml:space="preserve">, </w:t>
      </w:r>
      <w:r w:rsidRPr="00CD789A">
        <w:rPr>
          <w:i/>
        </w:rPr>
        <w:t>PTK</w:t>
      </w:r>
      <w:r w:rsidRPr="00CD789A">
        <w:t>,</w:t>
      </w:r>
      <w:r w:rsidRPr="00CD789A">
        <w:rPr>
          <w:i/>
        </w:rPr>
        <w:t xml:space="preserve"> TCO</w:t>
      </w:r>
      <w:r w:rsidRPr="00CD789A">
        <w:t xml:space="preserve"> och </w:t>
      </w:r>
      <w:r w:rsidRPr="00CD789A">
        <w:rPr>
          <w:i/>
        </w:rPr>
        <w:t xml:space="preserve">AFA Försäkring </w:t>
      </w:r>
      <w:r w:rsidRPr="00CD789A">
        <w:t xml:space="preserve">ifrågasätter </w:t>
      </w:r>
      <w:r>
        <w:t>också</w:t>
      </w:r>
      <w:r w:rsidRPr="00CD789A">
        <w:t xml:space="preserve"> om uppdelningen i huvudförmån och tilläggs</w:t>
      </w:r>
      <w:r>
        <w:softHyphen/>
      </w:r>
      <w:r w:rsidRPr="00CD789A">
        <w:t xml:space="preserve">förmån fyller något syfte, vilket </w:t>
      </w:r>
      <w:r w:rsidRPr="0036568B">
        <w:t>Svenskt Näringsliv</w:t>
      </w:r>
      <w:r w:rsidRPr="00CD789A">
        <w:rPr>
          <w:i/>
        </w:rPr>
        <w:t xml:space="preserve"> </w:t>
      </w:r>
      <w:r w:rsidRPr="00CD789A">
        <w:t xml:space="preserve">instämmer i. </w:t>
      </w:r>
      <w:r w:rsidRPr="0036568B">
        <w:t>Svensk Försäkring</w:t>
      </w:r>
      <w:r w:rsidRPr="00CD789A">
        <w:t>,</w:t>
      </w:r>
      <w:r w:rsidRPr="00CD789A">
        <w:rPr>
          <w:i/>
        </w:rPr>
        <w:t xml:space="preserve"> </w:t>
      </w:r>
      <w:r w:rsidRPr="0036568B">
        <w:t>Tjänstepensionsförbundet</w:t>
      </w:r>
      <w:r w:rsidRPr="00CD789A">
        <w:t>,</w:t>
      </w:r>
      <w:r w:rsidRPr="00CD789A">
        <w:rPr>
          <w:i/>
        </w:rPr>
        <w:t xml:space="preserve"> </w:t>
      </w:r>
      <w:r w:rsidRPr="0036568B">
        <w:t>Svenskt Näringsliv</w:t>
      </w:r>
      <w:r w:rsidRPr="00CD789A">
        <w:t>,</w:t>
      </w:r>
      <w:r w:rsidRPr="00CD789A">
        <w:rPr>
          <w:i/>
        </w:rPr>
        <w:t xml:space="preserve"> </w:t>
      </w:r>
      <w:r w:rsidRPr="0092575E">
        <w:t>Sveriges Kommuner och Landsting</w:t>
      </w:r>
      <w:r w:rsidRPr="00CD789A">
        <w:t>,</w:t>
      </w:r>
      <w:r w:rsidRPr="00CD789A">
        <w:rPr>
          <w:i/>
        </w:rPr>
        <w:t xml:space="preserve"> </w:t>
      </w:r>
      <w:r w:rsidRPr="0036568B">
        <w:t>TCO</w:t>
      </w:r>
      <w:r w:rsidRPr="00CD789A">
        <w:rPr>
          <w:i/>
        </w:rPr>
        <w:t xml:space="preserve"> </w:t>
      </w:r>
      <w:r w:rsidRPr="00CD789A">
        <w:t>och</w:t>
      </w:r>
      <w:r w:rsidRPr="00CD789A">
        <w:rPr>
          <w:i/>
        </w:rPr>
        <w:t xml:space="preserve"> </w:t>
      </w:r>
      <w:r w:rsidRPr="0036568B">
        <w:t>AFA Försäkring</w:t>
      </w:r>
      <w:r w:rsidRPr="00CD789A">
        <w:rPr>
          <w:i/>
        </w:rPr>
        <w:t xml:space="preserve"> </w:t>
      </w:r>
      <w:r w:rsidRPr="00CD789A">
        <w:t>avstyrker ut</w:t>
      </w:r>
      <w:r>
        <w:softHyphen/>
      </w:r>
      <w:r w:rsidRPr="00CD789A">
        <w:t xml:space="preserve">redningens förslag att regeringen eller den myndighet </w:t>
      </w:r>
      <w:r w:rsidR="006374C3">
        <w:t xml:space="preserve">som </w:t>
      </w:r>
      <w:r w:rsidRPr="00CD789A">
        <w:t>regeringen bestäm</w:t>
      </w:r>
      <w:r>
        <w:softHyphen/>
      </w:r>
      <w:r w:rsidRPr="00CD789A">
        <w:t xml:space="preserve">mer ska få meddela föreskrifter om vad som ska anses ingå i begreppen tilläggsförmån och huvudförmån. </w:t>
      </w:r>
      <w:r w:rsidRPr="0036568B">
        <w:t>Svensk Försäkring</w:t>
      </w:r>
      <w:r w:rsidRPr="00CD789A">
        <w:t xml:space="preserve"> välkom</w:t>
      </w:r>
      <w:r>
        <w:softHyphen/>
      </w:r>
      <w:r w:rsidRPr="00CD789A">
        <w:t>nar att tillämpnings</w:t>
      </w:r>
      <w:r>
        <w:softHyphen/>
      </w:r>
      <w:r w:rsidRPr="00CD789A">
        <w:t xml:space="preserve">området enligt utredningens förslag </w:t>
      </w:r>
      <w:r w:rsidR="00C304B5">
        <w:t>ut</w:t>
      </w:r>
      <w:r w:rsidRPr="00CD789A">
        <w:t>vidgas till att även om</w:t>
      </w:r>
      <w:r>
        <w:softHyphen/>
      </w:r>
      <w:r w:rsidRPr="00CD789A">
        <w:t>fatta produkter som i dagsläget anses som skadeförsäkring, så länge de motsvarar vad som räknas som personförsäkring enligt försäk</w:t>
      </w:r>
      <w:r w:rsidRPr="00CD789A">
        <w:softHyphen/>
        <w:t>rings</w:t>
      </w:r>
      <w:r>
        <w:softHyphen/>
      </w:r>
      <w:r w:rsidRPr="00CD789A">
        <w:t xml:space="preserve">avtalslagen. </w:t>
      </w:r>
      <w:r w:rsidRPr="0092575E">
        <w:t>Sveriges Kommuner och Landsting</w:t>
      </w:r>
      <w:r w:rsidRPr="00CD789A">
        <w:rPr>
          <w:i/>
        </w:rPr>
        <w:t xml:space="preserve"> </w:t>
      </w:r>
      <w:r>
        <w:t>anser</w:t>
      </w:r>
      <w:r w:rsidRPr="00CD789A">
        <w:t xml:space="preserve"> att be</w:t>
      </w:r>
      <w:r>
        <w:softHyphen/>
      </w:r>
      <w:r w:rsidRPr="00CD789A">
        <w:t>greppet tjänste</w:t>
      </w:r>
      <w:r>
        <w:softHyphen/>
      </w:r>
      <w:r w:rsidRPr="00CD789A">
        <w:t>pensionsförmån bör ges en sådan innebörd att den bredd av lös</w:t>
      </w:r>
      <w:r>
        <w:softHyphen/>
      </w:r>
      <w:r w:rsidRPr="00CD789A">
        <w:t xml:space="preserve">ningar som ryms inom tjänstepensionssektorn omfattas. </w:t>
      </w:r>
      <w:r w:rsidRPr="00CD789A">
        <w:rPr>
          <w:i/>
        </w:rPr>
        <w:t xml:space="preserve">LO </w:t>
      </w:r>
      <w:r>
        <w:t xml:space="preserve">anför </w:t>
      </w:r>
      <w:r w:rsidRPr="00CD789A">
        <w:t xml:space="preserve">att definitionen av tjänstepensionsförmån bör vara väldigt vid, vilket </w:t>
      </w:r>
      <w:r w:rsidRPr="0036568B">
        <w:t>PTK</w:t>
      </w:r>
      <w:r w:rsidRPr="00CD789A">
        <w:rPr>
          <w:i/>
        </w:rPr>
        <w:t xml:space="preserve"> </w:t>
      </w:r>
      <w:r w:rsidRPr="00CD789A">
        <w:t xml:space="preserve">och </w:t>
      </w:r>
      <w:r w:rsidRPr="0036568B">
        <w:t>TCO</w:t>
      </w:r>
      <w:r w:rsidRPr="00CD789A">
        <w:rPr>
          <w:i/>
        </w:rPr>
        <w:t xml:space="preserve"> </w:t>
      </w:r>
      <w:r w:rsidRPr="00CD789A">
        <w:t xml:space="preserve">instämmer i. </w:t>
      </w:r>
      <w:r w:rsidRPr="0036568B">
        <w:t>AFA Försäkring</w:t>
      </w:r>
      <w:r w:rsidRPr="00CD789A">
        <w:rPr>
          <w:i/>
        </w:rPr>
        <w:t xml:space="preserve"> </w:t>
      </w:r>
      <w:r w:rsidRPr="00CD789A">
        <w:t>efterfrågar ett förtydligande så att det klarare framgår att egenföretagares förmåner täcks av begreppet tjänste</w:t>
      </w:r>
      <w:r>
        <w:softHyphen/>
      </w:r>
      <w:r w:rsidRPr="00CD789A">
        <w:t>pensions</w:t>
      </w:r>
      <w:r>
        <w:softHyphen/>
      </w:r>
      <w:r w:rsidRPr="00CD789A">
        <w:t>förmån</w:t>
      </w:r>
      <w:r>
        <w:t>. Även</w:t>
      </w:r>
      <w:r w:rsidRPr="00CD789A">
        <w:t xml:space="preserve"> </w:t>
      </w:r>
      <w:r w:rsidRPr="0036568B">
        <w:t>Svensk Försäkring</w:t>
      </w:r>
      <w:r w:rsidRPr="00CD789A">
        <w:rPr>
          <w:i/>
        </w:rPr>
        <w:t xml:space="preserve"> </w:t>
      </w:r>
      <w:r w:rsidRPr="00CD789A">
        <w:t>anser att egenföretagares för</w:t>
      </w:r>
      <w:r>
        <w:softHyphen/>
      </w:r>
      <w:r w:rsidRPr="00CD789A">
        <w:t xml:space="preserve">måner bör omfattas av det begreppet. </w:t>
      </w:r>
      <w:r w:rsidRPr="00CD789A">
        <w:rPr>
          <w:i/>
        </w:rPr>
        <w:t xml:space="preserve">Livförsäkringsbolaget Skandia, ömsesidigt </w:t>
      </w:r>
      <w:r>
        <w:t>framför</w:t>
      </w:r>
      <w:r w:rsidRPr="00CD789A">
        <w:t xml:space="preserve"> att utredningen inte förklara</w:t>
      </w:r>
      <w:r w:rsidR="00C304B5">
        <w:t>r</w:t>
      </w:r>
      <w:r w:rsidRPr="00CD789A">
        <w:t xml:space="preserve"> hur det skulle kunna vara förenligt med EU:s försäkringsrörelsereglering att låta tjänste</w:t>
      </w:r>
      <w:r>
        <w:softHyphen/>
      </w:r>
      <w:r w:rsidRPr="00CD789A">
        <w:t>pensions</w:t>
      </w:r>
      <w:r>
        <w:softHyphen/>
      </w:r>
      <w:r w:rsidRPr="00CD789A">
        <w:t>institut driva det som enligt Solvens II-direktivet är att anse som direkt skade</w:t>
      </w:r>
      <w:r>
        <w:softHyphen/>
      </w:r>
      <w:r w:rsidRPr="00CD789A">
        <w:t>försäkringsrörelse.</w:t>
      </w:r>
    </w:p>
    <w:p w14:paraId="6677FB55" w14:textId="77777777" w:rsidR="00C072C6" w:rsidRPr="00CD789A" w:rsidRDefault="00C072C6" w:rsidP="00C072C6">
      <w:pPr>
        <w:pStyle w:val="Brdtextmedindrag"/>
        <w:rPr>
          <w:b/>
        </w:rPr>
      </w:pPr>
      <w:r w:rsidRPr="00CD789A">
        <w:rPr>
          <w:b/>
        </w:rPr>
        <w:t xml:space="preserve">Promemorians förslag </w:t>
      </w:r>
      <w:r w:rsidRPr="00CD789A">
        <w:t>överensstämmer med reg</w:t>
      </w:r>
      <w:r>
        <w:softHyphen/>
      </w:r>
      <w:r w:rsidRPr="00CD789A">
        <w:t>eringens förslag och bedömning.</w:t>
      </w:r>
      <w:r>
        <w:t xml:space="preserve"> I promemorian är dock bedömningen att det inte behöver tas in något bemyndigande formulerat som ett förslag.</w:t>
      </w:r>
    </w:p>
    <w:p w14:paraId="23F1CD70" w14:textId="48D5019C" w:rsidR="00C072C6" w:rsidRDefault="00C072C6" w:rsidP="00C072C6">
      <w:pPr>
        <w:pStyle w:val="Brdtextmedindrag"/>
      </w:pPr>
      <w:r w:rsidRPr="00CD789A">
        <w:rPr>
          <w:b/>
        </w:rPr>
        <w:t>Remissinstanserna:</w:t>
      </w:r>
      <w:r w:rsidRPr="00CD789A">
        <w:t xml:space="preserve"> Flertalet remissinstanser tillstyrker förslag</w:t>
      </w:r>
      <w:r>
        <w:t>et</w:t>
      </w:r>
      <w:r w:rsidRPr="00CD789A">
        <w:t xml:space="preserve"> eller </w:t>
      </w:r>
      <w:r>
        <w:t>har inget att invända mot det</w:t>
      </w:r>
      <w:r w:rsidRPr="00CD789A">
        <w:t xml:space="preserve">. </w:t>
      </w:r>
      <w:r w:rsidRPr="00CD789A">
        <w:rPr>
          <w:i/>
        </w:rPr>
        <w:t xml:space="preserve">Finansinspektionen </w:t>
      </w:r>
      <w:r>
        <w:t>anser</w:t>
      </w:r>
      <w:r w:rsidRPr="00CD789A">
        <w:t xml:space="preserve"> att arbetsgivaren helt eller delvis måste betala premierna för att en liv</w:t>
      </w:r>
      <w:r>
        <w:softHyphen/>
      </w:r>
      <w:r w:rsidRPr="00CD789A">
        <w:t>försäkring ska anses ha ett sådant samband med yrkesutövningen att den är en tjänstepensions</w:t>
      </w:r>
      <w:r>
        <w:softHyphen/>
      </w:r>
      <w:r w:rsidRPr="00CD789A">
        <w:t xml:space="preserve">försäkring. </w:t>
      </w:r>
      <w:r w:rsidRPr="00CD789A">
        <w:rPr>
          <w:i/>
        </w:rPr>
        <w:t xml:space="preserve">Svensk Försäkring </w:t>
      </w:r>
      <w:r w:rsidRPr="00CD789A">
        <w:t xml:space="preserve">och </w:t>
      </w:r>
      <w:r w:rsidRPr="00CD789A">
        <w:rPr>
          <w:i/>
        </w:rPr>
        <w:t>Tjänstepensions</w:t>
      </w:r>
      <w:r>
        <w:rPr>
          <w:i/>
        </w:rPr>
        <w:softHyphen/>
      </w:r>
      <w:r w:rsidRPr="00CD789A">
        <w:rPr>
          <w:i/>
        </w:rPr>
        <w:t xml:space="preserve">förbundet </w:t>
      </w:r>
      <w:r>
        <w:t>framför</w:t>
      </w:r>
      <w:r w:rsidRPr="00CD789A">
        <w:t xml:space="preserve"> att tjänstegruppliv</w:t>
      </w:r>
      <w:r>
        <w:softHyphen/>
      </w:r>
      <w:r w:rsidRPr="00CD789A">
        <w:t>försäkring ska ses som tjänstepensionsförsäkring</w:t>
      </w:r>
      <w:r>
        <w:t xml:space="preserve"> och</w:t>
      </w:r>
      <w:r w:rsidRPr="00CD789A">
        <w:t xml:space="preserve"> att det inte längre finns samma praktiska problem som förut med att behandla egen</w:t>
      </w:r>
      <w:r>
        <w:softHyphen/>
      </w:r>
      <w:r w:rsidRPr="00CD789A">
        <w:t xml:space="preserve">företagares försäkringar som tjänstepensionsförsäkringar. </w:t>
      </w:r>
      <w:r w:rsidRPr="00CD789A">
        <w:rPr>
          <w:i/>
        </w:rPr>
        <w:t>Offentlig</w:t>
      </w:r>
      <w:r>
        <w:rPr>
          <w:i/>
        </w:rPr>
        <w:softHyphen/>
      </w:r>
      <w:r w:rsidRPr="00CD789A">
        <w:rPr>
          <w:i/>
        </w:rPr>
        <w:t xml:space="preserve">anställdas förhandlingsråd </w:t>
      </w:r>
      <w:r>
        <w:rPr>
          <w:i/>
        </w:rPr>
        <w:t>(</w:t>
      </w:r>
      <w:r w:rsidRPr="00CD789A">
        <w:rPr>
          <w:i/>
        </w:rPr>
        <w:t>OFR</w:t>
      </w:r>
      <w:r>
        <w:rPr>
          <w:i/>
        </w:rPr>
        <w:t>)</w:t>
      </w:r>
      <w:r w:rsidRPr="00CD789A">
        <w:rPr>
          <w:i/>
        </w:rPr>
        <w:t xml:space="preserve"> </w:t>
      </w:r>
      <w:r w:rsidRPr="00CD789A">
        <w:t>har samma upp</w:t>
      </w:r>
      <w:r>
        <w:softHyphen/>
      </w:r>
      <w:r w:rsidRPr="00CD789A">
        <w:t xml:space="preserve">fattning när det gäller tjänstegrupplivförsäkringar med det tillägget </w:t>
      </w:r>
      <w:r>
        <w:t xml:space="preserve">tjänstepensionsföretag </w:t>
      </w:r>
      <w:r w:rsidRPr="00CD789A">
        <w:t xml:space="preserve">även </w:t>
      </w:r>
      <w:r>
        <w:t xml:space="preserve">bör få meddela </w:t>
      </w:r>
      <w:r w:rsidRPr="00CD789A">
        <w:t>efterlevande</w:t>
      </w:r>
      <w:r>
        <w:softHyphen/>
      </w:r>
      <w:r w:rsidRPr="00CD789A">
        <w:t xml:space="preserve">skydd. </w:t>
      </w:r>
      <w:r w:rsidRPr="00CD789A">
        <w:rPr>
          <w:i/>
        </w:rPr>
        <w:t xml:space="preserve">Ägarföreningen ProSkandia </w:t>
      </w:r>
      <w:r w:rsidRPr="00CD789A">
        <w:t xml:space="preserve">instämmer </w:t>
      </w:r>
      <w:r>
        <w:t xml:space="preserve">i </w:t>
      </w:r>
      <w:r w:rsidRPr="00CD789A">
        <w:t>Svensk Försäkring</w:t>
      </w:r>
      <w:r>
        <w:t>s</w:t>
      </w:r>
      <w:r w:rsidRPr="00CD789A">
        <w:t xml:space="preserve"> och Tjänstepensionsförbundet</w:t>
      </w:r>
      <w:r>
        <w:t>s</w:t>
      </w:r>
      <w:r w:rsidRPr="00CD789A">
        <w:t xml:space="preserve"> </w:t>
      </w:r>
      <w:r>
        <w:t xml:space="preserve">uppfattning </w:t>
      </w:r>
      <w:r w:rsidRPr="00CD789A">
        <w:t xml:space="preserve">när det gäller egenföretagares försäkringar. </w:t>
      </w:r>
      <w:r w:rsidRPr="00CD789A">
        <w:rPr>
          <w:i/>
        </w:rPr>
        <w:t xml:space="preserve">Saco </w:t>
      </w:r>
      <w:r w:rsidRPr="00CD789A">
        <w:t xml:space="preserve">och </w:t>
      </w:r>
      <w:r w:rsidRPr="00CD789A">
        <w:rPr>
          <w:i/>
        </w:rPr>
        <w:t xml:space="preserve">TCO </w:t>
      </w:r>
      <w:r w:rsidRPr="00CD789A">
        <w:t>understryker att defini</w:t>
      </w:r>
      <w:r>
        <w:softHyphen/>
      </w:r>
      <w:r w:rsidRPr="00CD789A">
        <w:t xml:space="preserve">tionen av tilläggsförsäkring inte får bli </w:t>
      </w:r>
      <w:r>
        <w:t xml:space="preserve">så </w:t>
      </w:r>
      <w:r w:rsidRPr="00CD789A">
        <w:t>snäv i den svenska lag</w:t>
      </w:r>
      <w:r>
        <w:softHyphen/>
      </w:r>
      <w:r w:rsidRPr="00CD789A">
        <w:t xml:space="preserve">stiftningen att den utesluter kompletterande förmåner som är centrala i det svenska systemet. </w:t>
      </w:r>
      <w:r w:rsidRPr="00CD789A">
        <w:rPr>
          <w:i/>
        </w:rPr>
        <w:t>Sveriges Kommuner och Landsting</w:t>
      </w:r>
      <w:r w:rsidRPr="00CD789A">
        <w:t xml:space="preserve"> avstyrker förslaget </w:t>
      </w:r>
      <w:r>
        <w:t xml:space="preserve">om </w:t>
      </w:r>
      <w:r w:rsidRPr="00CD789A">
        <w:t>vad som ska vara tjänstepensions</w:t>
      </w:r>
      <w:r>
        <w:softHyphen/>
      </w:r>
      <w:r w:rsidRPr="00CD789A">
        <w:t>försäkring och anser att definitionen bör utgå från be</w:t>
      </w:r>
      <w:r>
        <w:softHyphen/>
      </w:r>
      <w:r w:rsidRPr="00CD789A">
        <w:t xml:space="preserve">greppet tjänstepensionsförmån, vilket </w:t>
      </w:r>
      <w:r w:rsidRPr="00CD789A">
        <w:rPr>
          <w:i/>
        </w:rPr>
        <w:t>AFA Försäkring</w:t>
      </w:r>
      <w:r w:rsidRPr="00CD789A">
        <w:t xml:space="preserve">, </w:t>
      </w:r>
      <w:r w:rsidRPr="00CD789A">
        <w:rPr>
          <w:i/>
        </w:rPr>
        <w:t>Alecta</w:t>
      </w:r>
      <w:r w:rsidRPr="00CD789A">
        <w:t xml:space="preserve">, </w:t>
      </w:r>
      <w:r w:rsidRPr="00CD789A">
        <w:rPr>
          <w:i/>
        </w:rPr>
        <w:t xml:space="preserve">AMF </w:t>
      </w:r>
      <w:r w:rsidRPr="00CD789A">
        <w:t xml:space="preserve">och </w:t>
      </w:r>
      <w:r w:rsidRPr="0036568B">
        <w:t>Tjänstepensionsförbundet</w:t>
      </w:r>
      <w:r w:rsidRPr="00CD789A">
        <w:rPr>
          <w:i/>
        </w:rPr>
        <w:t xml:space="preserve"> </w:t>
      </w:r>
      <w:r w:rsidRPr="00CD789A">
        <w:t xml:space="preserve">instämmer i. </w:t>
      </w:r>
    </w:p>
    <w:p w14:paraId="2EAB975D" w14:textId="77777777" w:rsidR="00F22A69" w:rsidRPr="00CD789A" w:rsidRDefault="00F22A69" w:rsidP="00C072C6">
      <w:pPr>
        <w:pStyle w:val="Brdtextmedindrag"/>
        <w:rPr>
          <w:b/>
          <w:i/>
        </w:rPr>
      </w:pPr>
    </w:p>
    <w:p w14:paraId="0E630833" w14:textId="77777777" w:rsidR="00C072C6" w:rsidRPr="00E61C89" w:rsidRDefault="00C072C6" w:rsidP="00F22A69">
      <w:pPr>
        <w:pStyle w:val="Rubrik4utannumrering"/>
        <w:spacing w:before="120"/>
      </w:pPr>
      <w:r w:rsidRPr="00E61C89">
        <w:lastRenderedPageBreak/>
        <w:t>Skälen för regeringens förslag och bedömning</w:t>
      </w:r>
    </w:p>
    <w:p w14:paraId="083E3D16" w14:textId="77777777" w:rsidR="00C072C6" w:rsidRPr="00CD789A" w:rsidRDefault="00C072C6" w:rsidP="00C072C6">
      <w:pPr>
        <w:pStyle w:val="Rubrik5utannumrering"/>
        <w:spacing w:before="0"/>
      </w:pPr>
      <w:r w:rsidRPr="00CD789A">
        <w:t>Andra tjänstepensionsdirektivet</w:t>
      </w:r>
    </w:p>
    <w:p w14:paraId="56BA1D14" w14:textId="77777777" w:rsidR="00C072C6" w:rsidRPr="00CD789A" w:rsidRDefault="00C072C6" w:rsidP="00C072C6">
      <w:pPr>
        <w:pStyle w:val="Brdtext"/>
      </w:pPr>
      <w:r w:rsidRPr="00CD789A">
        <w:t>Andra tjänstepensionsdirektivet innehåller samma definition av begreppet pensionsförmån (artikel 6.4) som första tjänstepen</w:t>
      </w:r>
      <w:r w:rsidRPr="00CD789A">
        <w:softHyphen/>
        <w:t>sionsdirektivet (artikel 6</w:t>
      </w:r>
      <w:r>
        <w:t> </w:t>
      </w:r>
      <w:r w:rsidRPr="00CD789A">
        <w:t>d). En pen</w:t>
      </w:r>
      <w:r w:rsidRPr="00CD789A">
        <w:softHyphen/>
        <w:t>sionsförmån är enligt definitionen en förmån som betalas ut med anledning av uppnådd pensionsålder eller förväntat uppnående av pensionsålder eller, om de kompletterar dessa förmåner och tillhandahålls sekundärt, i form av utbetalningar vid dödsfall, invaliditet eller upp</w:t>
      </w:r>
      <w:r>
        <w:softHyphen/>
      </w:r>
      <w:r w:rsidRPr="00CD789A">
        <w:t>hörande av anställning eller i form av bidrag eller tjänster som tillhanda</w:t>
      </w:r>
      <w:r>
        <w:softHyphen/>
      </w:r>
      <w:r w:rsidRPr="00CD789A">
        <w:t>hålls vid sjukdom, medellöshet eller dödsfall. I definitionen anges vidare att pensionsförmånerna får betalas ut som livslång utbetalning, un</w:t>
      </w:r>
      <w:r>
        <w:softHyphen/>
      </w:r>
      <w:r w:rsidRPr="00CD789A">
        <w:t xml:space="preserve">der viss tid, i form av ett engångsbelopp eller genom en kombination av dessa alternativ. </w:t>
      </w:r>
    </w:p>
    <w:p w14:paraId="3CFA68EC" w14:textId="190E12DD" w:rsidR="00C072C6" w:rsidRPr="00CD789A" w:rsidRDefault="00C072C6" w:rsidP="00C072C6">
      <w:pPr>
        <w:pStyle w:val="Brdtextmedindrag"/>
      </w:pPr>
      <w:r w:rsidRPr="00CD789A">
        <w:t>Medlems</w:t>
      </w:r>
      <w:r w:rsidRPr="00CD789A">
        <w:softHyphen/>
        <w:t>staterna får föreskriva att kompletterande förmåner såsom täck</w:t>
      </w:r>
      <w:r>
        <w:softHyphen/>
      </w:r>
      <w:r w:rsidRPr="00CD789A">
        <w:t>ning av risker kopplade till lång levnad och invaliditet, efterlevande</w:t>
      </w:r>
      <w:r>
        <w:softHyphen/>
      </w:r>
      <w:r w:rsidRPr="00CD789A">
        <w:t xml:space="preserve">skydd </w:t>
      </w:r>
      <w:r>
        <w:t xml:space="preserve">och viss </w:t>
      </w:r>
      <w:r w:rsidRPr="00CD789A">
        <w:t>återbetalning</w:t>
      </w:r>
      <w:r>
        <w:t>sgaranti</w:t>
      </w:r>
      <w:r w:rsidRPr="00CD789A">
        <w:t xml:space="preserve"> erbjuds till med</w:t>
      </w:r>
      <w:r>
        <w:softHyphen/>
      </w:r>
      <w:r w:rsidRPr="00CD789A">
        <w:t>lemmarna om arbets</w:t>
      </w:r>
      <w:r>
        <w:softHyphen/>
      </w:r>
      <w:r w:rsidRPr="00CD789A">
        <w:t>givarna och arbetstagarna, eller deras respektive före</w:t>
      </w:r>
      <w:r>
        <w:softHyphen/>
      </w:r>
      <w:r w:rsidRPr="00CD789A">
        <w:t>trädare, kommer överens om detta (artikel 10.2</w:t>
      </w:r>
      <w:r w:rsidR="00BC2903">
        <w:t>,</w:t>
      </w:r>
      <w:r w:rsidRPr="00CD789A">
        <w:t xml:space="preserve"> som motsvarar artikel 9.2 i första tjänste</w:t>
      </w:r>
      <w:r>
        <w:softHyphen/>
      </w:r>
      <w:r w:rsidRPr="00CD789A">
        <w:t>pensionsdirektivet).</w:t>
      </w:r>
      <w:r>
        <w:t xml:space="preserve"> Enligt direktivet gäller detta i enlighet med subsidi</w:t>
      </w:r>
      <w:r>
        <w:softHyphen/>
        <w:t>aritetsprincipen och med vederbörligt beaktande av storleken på pensions</w:t>
      </w:r>
      <w:r>
        <w:softHyphen/>
        <w:t>förmånerna från socialförsäkringssystemen.</w:t>
      </w:r>
    </w:p>
    <w:p w14:paraId="6D980BB6" w14:textId="77777777" w:rsidR="00C072C6" w:rsidRPr="00CD789A" w:rsidRDefault="00C072C6" w:rsidP="00C072C6">
      <w:pPr>
        <w:pStyle w:val="Rubrik5utannumrering"/>
      </w:pPr>
      <w:r w:rsidRPr="00CD789A">
        <w:t xml:space="preserve">Gällande rätt </w:t>
      </w:r>
    </w:p>
    <w:p w14:paraId="7D06271F" w14:textId="77777777" w:rsidR="00C072C6" w:rsidRPr="00CD789A" w:rsidRDefault="00C072C6" w:rsidP="00C072C6">
      <w:pPr>
        <w:pStyle w:val="Brdtext"/>
      </w:pPr>
      <w:r w:rsidRPr="00CD789A">
        <w:t>Begreppet tjänstepensionsförsäkring utmönstrades ur försäkrings</w:t>
      </w:r>
      <w:r w:rsidRPr="00CD789A">
        <w:softHyphen/>
        <w:t>rörelse</w:t>
      </w:r>
      <w:r>
        <w:softHyphen/>
      </w:r>
      <w:r w:rsidRPr="00CD789A">
        <w:t xml:space="preserve">lagen </w:t>
      </w:r>
      <w:r>
        <w:t xml:space="preserve">när </w:t>
      </w:r>
      <w:r w:rsidRPr="00CD789A">
        <w:t>Solvens II-direktivet</w:t>
      </w:r>
      <w:r>
        <w:t xml:space="preserve"> genomfördes</w:t>
      </w:r>
      <w:r w:rsidRPr="00CD789A">
        <w:t>, eftersom det då bestämdes att Sverige inte längre skulle utnyttja valmöjligheten för medlemsstaterna att tillämpa vissa av tjänstepen</w:t>
      </w:r>
      <w:r w:rsidRPr="00CD789A">
        <w:softHyphen/>
        <w:t>sions</w:t>
      </w:r>
      <w:r w:rsidRPr="00CD789A">
        <w:softHyphen/>
        <w:t xml:space="preserve">direktivets </w:t>
      </w:r>
      <w:r>
        <w:t xml:space="preserve">bestämmelser </w:t>
      </w:r>
      <w:r w:rsidRPr="00CD789A">
        <w:t>på livförsäk</w:t>
      </w:r>
      <w:r>
        <w:softHyphen/>
      </w:r>
      <w:r w:rsidRPr="00CD789A">
        <w:t>ringsföretagens tjänstepensions</w:t>
      </w:r>
      <w:r w:rsidRPr="00CD789A">
        <w:softHyphen/>
        <w:t>verksamhet (se prop. 2015/16:9 s. 201 f.). Begreppet fortsätter dock att vara en del av gällande rätt till följd av övergångsbestämmelser. För livförsäkrings</w:t>
      </w:r>
      <w:r w:rsidRPr="00CD789A">
        <w:softHyphen/>
        <w:t xml:space="preserve">företagens del finns </w:t>
      </w:r>
      <w:r>
        <w:t xml:space="preserve">en sådan </w:t>
      </w:r>
      <w:r w:rsidRPr="00CD789A">
        <w:t>i punkt</w:t>
      </w:r>
      <w:r>
        <w:t> </w:t>
      </w:r>
      <w:r w:rsidRPr="00CD789A">
        <w:t>2 i övergångs</w:t>
      </w:r>
      <w:r w:rsidRPr="00CD789A">
        <w:softHyphen/>
        <w:t>bestämmelserna till lagen (2015:700) om ändring i försäkringsrörelselagen (2010:2043) och 1 kap. 8 § försäkrings</w:t>
      </w:r>
      <w:r w:rsidRPr="00CD789A">
        <w:softHyphen/>
        <w:t>rörelse</w:t>
      </w:r>
      <w:r>
        <w:softHyphen/>
      </w:r>
      <w:r w:rsidRPr="00CD789A">
        <w:t>lagen i lydelsen före den 1 januari 2016. För tjänstepen</w:t>
      </w:r>
      <w:r w:rsidRPr="00CD789A">
        <w:softHyphen/>
        <w:t>sions</w:t>
      </w:r>
      <w:r>
        <w:softHyphen/>
      </w:r>
      <w:r w:rsidRPr="00CD789A">
        <w:t>kassornas del finns den relevanta övergångsbestämmelsen i 7 § lagen (2010:2044) om införande av försäkringsrörelselagen (2010:2043) och 7 § tredje stycket lagen (1972:262) om under</w:t>
      </w:r>
      <w:r w:rsidRPr="00CD789A">
        <w:softHyphen/>
        <w:t>stöds</w:t>
      </w:r>
      <w:r>
        <w:softHyphen/>
      </w:r>
      <w:r w:rsidRPr="00CD789A">
        <w:t>föreningar.</w:t>
      </w:r>
    </w:p>
    <w:p w14:paraId="7017C094" w14:textId="3EA00340" w:rsidR="00C072C6" w:rsidRPr="00CD789A" w:rsidRDefault="00C072C6" w:rsidP="00C072C6">
      <w:pPr>
        <w:pStyle w:val="Brdtextmedindrag"/>
      </w:pPr>
      <w:r w:rsidRPr="00CD789A">
        <w:t>Som tjänstepensionsförsäkring har hittills räknats livförsäkring som har samband med yrkesutövning och där utbetalning av försäkringsbelopp (engångsbelopp eller periodiska utbetalningar) beror av att en eller flera personer uppnår eller förväntas uppnå en viss ålder samt försäkringar som meddelas som tillägg till sådana försäkringar (prop. 2004/05:165 s.</w:t>
      </w:r>
      <w:r w:rsidR="004A59BC">
        <w:t> </w:t>
      </w:r>
      <w:r w:rsidRPr="00CD789A">
        <w:t>123</w:t>
      </w:r>
      <w:r>
        <w:t xml:space="preserve"> f.</w:t>
      </w:r>
      <w:r w:rsidRPr="00CD789A">
        <w:t xml:space="preserve">). </w:t>
      </w:r>
    </w:p>
    <w:p w14:paraId="5A43D265" w14:textId="77777777" w:rsidR="00C072C6" w:rsidRPr="00CD789A" w:rsidRDefault="00C072C6" w:rsidP="00C072C6">
      <w:pPr>
        <w:pStyle w:val="Brdtextmedindrag"/>
      </w:pPr>
      <w:r>
        <w:t xml:space="preserve">När denna </w:t>
      </w:r>
      <w:r w:rsidRPr="00CD789A">
        <w:t xml:space="preserve">definition </w:t>
      </w:r>
      <w:r>
        <w:t xml:space="preserve">utformades </w:t>
      </w:r>
      <w:r w:rsidRPr="00CD789A">
        <w:t>var utgångs</w:t>
      </w:r>
      <w:r w:rsidRPr="00CD789A">
        <w:softHyphen/>
        <w:t>punkten att begreppet tjänste</w:t>
      </w:r>
      <w:r w:rsidRPr="00CD789A">
        <w:softHyphen/>
        <w:t>pensions</w:t>
      </w:r>
      <w:r>
        <w:softHyphen/>
      </w:r>
      <w:r w:rsidRPr="00CD789A">
        <w:t>försäk</w:t>
      </w:r>
      <w:r w:rsidRPr="00CD789A">
        <w:softHyphen/>
        <w:t>ring skulle ges en vid tolkning. Allt som enligt gängse uppfattning räknades som tjänstepen</w:t>
      </w:r>
      <w:r w:rsidRPr="00CD789A">
        <w:softHyphen/>
        <w:t>sionsförsäkringar borde, enligt de överväganden som då gjordes, kunna hänföras till kategorin tjänstepensionsförsäkring. Dock fann regeringen att en yttersta gräns för begreppet tjänstepensions</w:t>
      </w:r>
      <w:r>
        <w:softHyphen/>
      </w:r>
      <w:r w:rsidRPr="00CD789A">
        <w:t>försäkring var att det måste vara fråga en livförsäkring, eftersom skade</w:t>
      </w:r>
      <w:r>
        <w:softHyphen/>
      </w:r>
      <w:r w:rsidRPr="00CD789A">
        <w:t>försäk</w:t>
      </w:r>
      <w:r w:rsidRPr="00CD789A">
        <w:softHyphen/>
        <w:t>rings</w:t>
      </w:r>
      <w:r>
        <w:softHyphen/>
      </w:r>
      <w:r w:rsidRPr="00CD789A">
        <w:t xml:space="preserve">verksamhet </w:t>
      </w:r>
      <w:r>
        <w:t>är</w:t>
      </w:r>
      <w:r w:rsidRPr="00CD789A">
        <w:t xml:space="preserve"> undantagen från tjänstepensions</w:t>
      </w:r>
      <w:r>
        <w:softHyphen/>
      </w:r>
      <w:r w:rsidRPr="00CD789A">
        <w:t>direktivets tillämpningsområde (</w:t>
      </w:r>
      <w:r>
        <w:t>samma prop.</w:t>
      </w:r>
      <w:r w:rsidRPr="00CD789A">
        <w:t xml:space="preserve">). </w:t>
      </w:r>
    </w:p>
    <w:p w14:paraId="76EB446E" w14:textId="67EED3A8" w:rsidR="00C072C6" w:rsidRPr="00CD789A" w:rsidRDefault="00C072C6" w:rsidP="00C072C6">
      <w:pPr>
        <w:pStyle w:val="Brdtextmedindrag"/>
      </w:pPr>
      <w:r w:rsidRPr="00CD789A">
        <w:lastRenderedPageBreak/>
        <w:t xml:space="preserve">Regeringen uttalade också att livförsäkringar i form av ålders-, sjuk- och efterlevandepension som är knutna till tjänsteförhållanden, och för vilka arbetsgivaren helt eller delvis står för premiekostnaderna, skulle </w:t>
      </w:r>
      <w:r>
        <w:t>räknas</w:t>
      </w:r>
      <w:r w:rsidRPr="00CD789A">
        <w:t xml:space="preserve"> som tjänstepensionsförsäkringar. Också försäkringar som meddelas som tillägg till ovan nämnda försäkringar, t.ex. sjukförsäkringar och premie</w:t>
      </w:r>
      <w:r>
        <w:softHyphen/>
      </w:r>
      <w:r w:rsidRPr="00CD789A">
        <w:t>befrielse</w:t>
      </w:r>
      <w:r>
        <w:softHyphen/>
      </w:r>
      <w:r w:rsidRPr="00CD789A">
        <w:t xml:space="preserve">försäkringar, skulle enligt regeringens </w:t>
      </w:r>
      <w:r>
        <w:t>uppfattning</w:t>
      </w:r>
      <w:r w:rsidRPr="00CD789A">
        <w:t xml:space="preserve"> omfatta</w:t>
      </w:r>
      <w:r>
        <w:t>s</w:t>
      </w:r>
      <w:r w:rsidRPr="00CD789A">
        <w:t xml:space="preserve"> av tjänstepensions</w:t>
      </w:r>
      <w:r>
        <w:softHyphen/>
      </w:r>
      <w:r w:rsidRPr="00CD789A">
        <w:t xml:space="preserve">verksamheten, utan något krav på att tilläggsförsäkringen tecknas i samband med huvudförsäkringen. Vidare borde enligt regeringens </w:t>
      </w:r>
      <w:r>
        <w:t>uppfattning</w:t>
      </w:r>
      <w:r w:rsidRPr="00CD789A">
        <w:t xml:space="preserve"> sådana livförsäkringar som arbetstagarna erbjuds att fri</w:t>
      </w:r>
      <w:r>
        <w:softHyphen/>
      </w:r>
      <w:r w:rsidRPr="00CD789A">
        <w:t>villigt teckna falla under definitionen, men även försäkringar som överlåts på en arbetstagare, eftersom även sådana försäkringar erbjuds som ett led i yrkesutövningen och därmed är anknutna till anställnings</w:t>
      </w:r>
      <w:r>
        <w:softHyphen/>
      </w:r>
      <w:r w:rsidRPr="00CD789A">
        <w:t xml:space="preserve">förhållandet. </w:t>
      </w:r>
    </w:p>
    <w:p w14:paraId="3AAD24B3" w14:textId="77777777" w:rsidR="00C072C6" w:rsidRPr="00CD789A" w:rsidRDefault="00C072C6" w:rsidP="00C072C6">
      <w:pPr>
        <w:pStyle w:val="Brdtextmedindrag"/>
      </w:pPr>
      <w:r w:rsidRPr="00CD789A">
        <w:t>Egenföretagares försäkringar omfattas inte av begreppet tjänstepen</w:t>
      </w:r>
      <w:r>
        <w:softHyphen/>
      </w:r>
      <w:r w:rsidRPr="00CD789A">
        <w:t>sions</w:t>
      </w:r>
      <w:r>
        <w:softHyphen/>
      </w:r>
      <w:r w:rsidRPr="00CD789A">
        <w:t>försäkring. Sverige har alltså inte utnyttjat den val</w:t>
      </w:r>
      <w:r>
        <w:softHyphen/>
      </w:r>
      <w:r w:rsidRPr="00CD789A">
        <w:t>möjlighet som erbjuds medlemsstaterna i första tjänste</w:t>
      </w:r>
      <w:r>
        <w:softHyphen/>
      </w:r>
      <w:r w:rsidRPr="00CD789A">
        <w:t xml:space="preserve">pensionsdirektivet </w:t>
      </w:r>
      <w:r>
        <w:t>(</w:t>
      </w:r>
      <w:r w:rsidRPr="00CD789A">
        <w:t>artikel 6 a and</w:t>
      </w:r>
      <w:r>
        <w:t xml:space="preserve">ra strecksatsen) </w:t>
      </w:r>
      <w:r w:rsidRPr="00CD789A">
        <w:t xml:space="preserve">att behandla egenföretagares försäkringar på samma sätt som försäkringar som tillhandahålls </w:t>
      </w:r>
      <w:r>
        <w:t>enligt</w:t>
      </w:r>
      <w:r w:rsidRPr="00CD789A">
        <w:t xml:space="preserve"> ett avtal mella</w:t>
      </w:r>
      <w:r>
        <w:t>n arbets</w:t>
      </w:r>
      <w:r>
        <w:softHyphen/>
        <w:t>givare och arbetstagare</w:t>
      </w:r>
      <w:r w:rsidRPr="00CD789A">
        <w:t xml:space="preserve"> (</w:t>
      </w:r>
      <w:r>
        <w:t>samma</w:t>
      </w:r>
      <w:r w:rsidRPr="00CD789A">
        <w:t xml:space="preserve"> prop.).</w:t>
      </w:r>
    </w:p>
    <w:p w14:paraId="1F65C0DE" w14:textId="18E6BB75" w:rsidR="00C072C6" w:rsidRPr="00CD789A" w:rsidRDefault="00C072C6" w:rsidP="00C072C6">
      <w:pPr>
        <w:pStyle w:val="Rubrik5utannumrering"/>
      </w:pPr>
      <w:r w:rsidRPr="00CD789A">
        <w:t>Den tidigare definitionen av tjänstepensionsförsäkring bör behållas</w:t>
      </w:r>
    </w:p>
    <w:p w14:paraId="1DA4D653" w14:textId="77777777" w:rsidR="00C072C6" w:rsidRPr="00CD789A" w:rsidRDefault="00C072C6" w:rsidP="00C072C6">
      <w:pPr>
        <w:pStyle w:val="Brdtextmedindrag"/>
        <w:ind w:firstLine="0"/>
      </w:pPr>
      <w:r w:rsidRPr="00CD789A">
        <w:t xml:space="preserve">Den reglering som nu </w:t>
      </w:r>
      <w:r>
        <w:t xml:space="preserve">föreslås </w:t>
      </w:r>
      <w:r w:rsidRPr="00CD789A">
        <w:t>tar sikte på tryggandeformen tjänste</w:t>
      </w:r>
      <w:r>
        <w:softHyphen/>
      </w:r>
      <w:r w:rsidRPr="00CD789A">
        <w:t>pensions</w:t>
      </w:r>
      <w:r>
        <w:softHyphen/>
      </w:r>
      <w:r w:rsidRPr="00CD789A">
        <w:t xml:space="preserve">försäkring. Det innebär att det liksom </w:t>
      </w:r>
      <w:r>
        <w:t xml:space="preserve">när </w:t>
      </w:r>
      <w:r w:rsidRPr="00CD789A">
        <w:t>första tjänste</w:t>
      </w:r>
      <w:r>
        <w:softHyphen/>
      </w:r>
      <w:r w:rsidRPr="00CD789A">
        <w:t>pensionsdirektivet</w:t>
      </w:r>
      <w:r>
        <w:t xml:space="preserve"> genomfördes</w:t>
      </w:r>
      <w:r w:rsidRPr="00CD789A">
        <w:t xml:space="preserve"> gäller att fastställa vilka typer av försäk</w:t>
      </w:r>
      <w:r>
        <w:softHyphen/>
      </w:r>
      <w:r w:rsidRPr="00CD789A">
        <w:t>ringar som ska kunna tillhandahållas enligt reglering</w:t>
      </w:r>
      <w:r>
        <w:t>en</w:t>
      </w:r>
      <w:r w:rsidRPr="00CD789A">
        <w:t>. Frågan är alltså vad som ska avses med tjänstepensionsförsäkring. Eftersom re</w:t>
      </w:r>
      <w:r>
        <w:softHyphen/>
      </w:r>
      <w:r w:rsidRPr="00CD789A">
        <w:t>gleringen ska passas in i den systematik som finns på försäkrings</w:t>
      </w:r>
      <w:r>
        <w:softHyphen/>
      </w:r>
      <w:r w:rsidRPr="00CD789A">
        <w:t xml:space="preserve">området är det inte lämpligt att i svensk rätt använda direktivets uttryck – pensionsförmåner – som bl.a. </w:t>
      </w:r>
      <w:r w:rsidRPr="00CD789A">
        <w:rPr>
          <w:i/>
        </w:rPr>
        <w:t>Sveriges Kommuner och Landsting</w:t>
      </w:r>
      <w:r w:rsidRPr="00CD789A">
        <w:t xml:space="preserve">, </w:t>
      </w:r>
      <w:r w:rsidRPr="00CD789A">
        <w:rPr>
          <w:i/>
        </w:rPr>
        <w:t xml:space="preserve">Alecta </w:t>
      </w:r>
      <w:r w:rsidRPr="00CD789A">
        <w:t xml:space="preserve">och </w:t>
      </w:r>
      <w:r w:rsidRPr="00CD789A">
        <w:rPr>
          <w:i/>
        </w:rPr>
        <w:t xml:space="preserve">AMF </w:t>
      </w:r>
      <w:r w:rsidRPr="00CD789A">
        <w:t>önskar.</w:t>
      </w:r>
    </w:p>
    <w:p w14:paraId="57BEE12D" w14:textId="66B225E2" w:rsidR="00C072C6" w:rsidRPr="00CD789A" w:rsidRDefault="00C072C6" w:rsidP="00C072C6">
      <w:pPr>
        <w:pStyle w:val="Brdtextmedindrag"/>
      </w:pPr>
      <w:r w:rsidRPr="00CD789A">
        <w:t>Utgångspunkten för definition</w:t>
      </w:r>
      <w:r>
        <w:t>en</w:t>
      </w:r>
      <w:r w:rsidRPr="00CD789A">
        <w:t xml:space="preserve"> av tjänstepensionsförsäkring bör vara att ge begreppet en vid innebörd, som regeringen fann vid genom</w:t>
      </w:r>
      <w:r>
        <w:softHyphen/>
      </w:r>
      <w:r w:rsidRPr="00CD789A">
        <w:t xml:space="preserve">förandet av första tjänstepensionsdirektivet (se prop. 2004/05:165 s. 123). Det är samma utgångspunkt som intas av flera remissinstanser, bl.a. </w:t>
      </w:r>
      <w:r w:rsidRPr="00CD789A">
        <w:rPr>
          <w:i/>
        </w:rPr>
        <w:t>LO</w:t>
      </w:r>
      <w:r>
        <w:t>,</w:t>
      </w:r>
      <w:r w:rsidRPr="00CD789A">
        <w:rPr>
          <w:i/>
        </w:rPr>
        <w:t xml:space="preserve"> PTK</w:t>
      </w:r>
      <w:r>
        <w:t>,</w:t>
      </w:r>
      <w:r w:rsidRPr="00CD789A">
        <w:rPr>
          <w:i/>
        </w:rPr>
        <w:t xml:space="preserve"> TCO </w:t>
      </w:r>
      <w:r w:rsidRPr="00CD789A">
        <w:t xml:space="preserve">och </w:t>
      </w:r>
      <w:r w:rsidRPr="00CD789A">
        <w:rPr>
          <w:i/>
        </w:rPr>
        <w:t>Sveriges Kommuner och Landsting</w:t>
      </w:r>
      <w:r w:rsidRPr="00CD789A">
        <w:t>. Till kategorin tjänste</w:t>
      </w:r>
      <w:r>
        <w:softHyphen/>
      </w:r>
      <w:r w:rsidRPr="00CD789A">
        <w:t xml:space="preserve">pensionsförsäkring bör, liksom tidigare, hänföras </w:t>
      </w:r>
      <w:r>
        <w:t>det</w:t>
      </w:r>
      <w:r w:rsidRPr="00CD789A">
        <w:t xml:space="preserve"> som enligt gängse uppfattning inom det svenska försäkringsväsendet räknas som tjänste</w:t>
      </w:r>
      <w:r>
        <w:softHyphen/>
      </w:r>
      <w:r w:rsidRPr="00CD789A">
        <w:t xml:space="preserve">pension. </w:t>
      </w:r>
    </w:p>
    <w:p w14:paraId="50D16FEF" w14:textId="77777777" w:rsidR="00C072C6" w:rsidRPr="00B3321B" w:rsidRDefault="00C072C6" w:rsidP="00C072C6">
      <w:pPr>
        <w:pStyle w:val="Brdtextmedindrag"/>
      </w:pPr>
      <w:r w:rsidRPr="00CD789A">
        <w:t xml:space="preserve">Sveriges </w:t>
      </w:r>
      <w:r>
        <w:t>tolkningsutrymme</w:t>
      </w:r>
      <w:r w:rsidRPr="00CD789A">
        <w:t xml:space="preserve"> är dock inte oinskränkt när det gäller defi</w:t>
      </w:r>
      <w:r>
        <w:softHyphen/>
      </w:r>
      <w:r w:rsidRPr="00CD789A">
        <w:t xml:space="preserve">nitionen av tjänstepensionsförsäkring. Som </w:t>
      </w:r>
      <w:r w:rsidRPr="00CD789A">
        <w:rPr>
          <w:i/>
        </w:rPr>
        <w:t xml:space="preserve">Skandia </w:t>
      </w:r>
      <w:r w:rsidRPr="00CD789A">
        <w:t>påpekar, måste den tjänstepensions</w:t>
      </w:r>
      <w:r w:rsidRPr="00CD789A">
        <w:softHyphen/>
        <w:t xml:space="preserve">verksamhet som ska drivas av tjänstepensionsföretag vara undantagen från Solvens II-direktivets </w:t>
      </w:r>
      <w:r w:rsidRPr="00B3321B">
        <w:t>tillämpningsområde (se avsnitt 5.3). Om det inte finns någon tillämplig undantagsregel, finns det inte heller förutsättningar enligt unionsrätten att reglera verksamheten nå</w:t>
      </w:r>
      <w:r>
        <w:softHyphen/>
      </w:r>
      <w:r w:rsidRPr="00B3321B">
        <w:t xml:space="preserve">gon annanstans än i den nationella lagstiftning som genomför Solvens II-direktivet, dvs. i försäkringsrörelselagen. </w:t>
      </w:r>
    </w:p>
    <w:p w14:paraId="0DC015F2" w14:textId="1EDCB85C" w:rsidR="00C072C6" w:rsidRPr="00B3321B" w:rsidRDefault="00C072C6" w:rsidP="00C072C6">
      <w:pPr>
        <w:pStyle w:val="Brdtextmedindrag"/>
      </w:pPr>
      <w:r w:rsidRPr="00B3321B">
        <w:t>Tjänstepension i form av ålderspension är, som regeringen konstatera</w:t>
      </w:r>
      <w:r w:rsidR="004C7E98">
        <w:t>r</w:t>
      </w:r>
      <w:r w:rsidRPr="00B3321B">
        <w:t xml:space="preserve"> i avsnitt 5.3, att betrakta som livförsäkringsverksamhet enligt Solvens II-direktivet</w:t>
      </w:r>
      <w:r w:rsidR="00711E93">
        <w:t xml:space="preserve"> (artikel 2.3)</w:t>
      </w:r>
      <w:r w:rsidRPr="00B3321B">
        <w:t xml:space="preserve">. Viss tjänstepensionsverksamhet kan också vara att betrakta som skadeförsäkringsverksamhet enligt Solvens II-direktivet </w:t>
      </w:r>
      <w:r w:rsidR="00E61C89">
        <w:lastRenderedPageBreak/>
        <w:t>(artikel 2.2 och</w:t>
      </w:r>
      <w:r w:rsidRPr="00B3321B">
        <w:t xml:space="preserve"> bilaga A</w:t>
      </w:r>
      <w:r w:rsidR="00E61C89">
        <w:t>)</w:t>
      </w:r>
      <w:r w:rsidRPr="00B3321B">
        <w:t>. Det kan t.ex. röra sig om sjuk- och olycksfalls</w:t>
      </w:r>
      <w:r w:rsidR="00E61C89">
        <w:softHyphen/>
      </w:r>
      <w:r w:rsidRPr="00B3321B">
        <w:t>försäkringar som är en del av tjänstepensionsplanerna på det kollektiv</w:t>
      </w:r>
      <w:r w:rsidR="00E61C89">
        <w:softHyphen/>
      </w:r>
      <w:r w:rsidRPr="00B3321B">
        <w:t>avtalade området. Det bör dock noteras att tilläggsförsäkring till liv</w:t>
      </w:r>
      <w:r w:rsidR="00E61C89">
        <w:softHyphen/>
      </w:r>
      <w:r w:rsidRPr="00B3321B">
        <w:t xml:space="preserve">försäkring är en verksamhet som i Solvens II-direktivet betraktas </w:t>
      </w:r>
      <w:r>
        <w:t>som</w:t>
      </w:r>
      <w:r w:rsidRPr="00B3321B">
        <w:t xml:space="preserve"> livförsäkring (artikel 2.3</w:t>
      </w:r>
      <w:r w:rsidR="00E61C89">
        <w:t> </w:t>
      </w:r>
      <w:r w:rsidRPr="00B3321B">
        <w:t>a</w:t>
      </w:r>
      <w:r w:rsidR="00E61C89">
        <w:t> </w:t>
      </w:r>
      <w:r w:rsidRPr="00B3321B">
        <w:t>iii). En skadeförsäkring kan således i vissa fall vara att betrakta som en livförsäkring, om den med</w:t>
      </w:r>
      <w:r>
        <w:softHyphen/>
      </w:r>
      <w:r w:rsidRPr="00B3321B">
        <w:t>delas som ett tillägg till en livförsäkring. Det krävs alltså att det finns en undantagsregel som tillåter att tjänstepensionsverksamheten regleras nå</w:t>
      </w:r>
      <w:r>
        <w:softHyphen/>
      </w:r>
      <w:r w:rsidRPr="00B3321B">
        <w:t>gon annanstans än i den lagstiftning som i Sverige genomför Solvens II-direktivet.</w:t>
      </w:r>
    </w:p>
    <w:p w14:paraId="1D168A88" w14:textId="735D2A18" w:rsidR="00C072C6" w:rsidRPr="00CD789A" w:rsidRDefault="00C072C6" w:rsidP="00C072C6">
      <w:pPr>
        <w:pStyle w:val="Brdtextmedindrag"/>
      </w:pPr>
      <w:r w:rsidRPr="00B3321B">
        <w:t xml:space="preserve">Den undantagsregel som kan tillämpas är, även i detta sammanhang, </w:t>
      </w:r>
      <w:r w:rsidR="00E61C89">
        <w:t xml:space="preserve">den bestämmelse </w:t>
      </w:r>
      <w:r w:rsidRPr="00B3321B">
        <w:t>i Solvens II-direktivet</w:t>
      </w:r>
      <w:r w:rsidR="00E61C89">
        <w:t xml:space="preserve"> som behandlas i avsnitt 5.3 och som</w:t>
      </w:r>
      <w:r w:rsidRPr="00B3321B">
        <w:t xml:space="preserve"> uttryckligen </w:t>
      </w:r>
      <w:r w:rsidR="00E61C89">
        <w:t xml:space="preserve">avser </w:t>
      </w:r>
      <w:r w:rsidRPr="00B3321B">
        <w:t>livförsäkrings</w:t>
      </w:r>
      <w:r>
        <w:softHyphen/>
      </w:r>
      <w:r w:rsidRPr="00B3321B">
        <w:t>verksamhet</w:t>
      </w:r>
      <w:r w:rsidR="00E61C89">
        <w:t xml:space="preserve"> (artikel 9.2)</w:t>
      </w:r>
      <w:r w:rsidRPr="00B3321B">
        <w:t>. När det gäller skadeförsäkringsverksamhet finns ingen mot</w:t>
      </w:r>
      <w:r>
        <w:softHyphen/>
      </w:r>
      <w:r w:rsidRPr="00B3321B">
        <w:t>svarande undantags</w:t>
      </w:r>
      <w:r w:rsidR="00E61C89">
        <w:softHyphen/>
      </w:r>
      <w:r w:rsidRPr="00B3321B">
        <w:t>bestämmelse. Av detta följer att det inte finns någon möjlighet att undanta</w:t>
      </w:r>
      <w:r w:rsidRPr="00CD789A">
        <w:t xml:space="preserve"> det som enligt Solvens II-direktivet är att betrakta som direkt skade</w:t>
      </w:r>
      <w:r w:rsidR="00E61C89">
        <w:softHyphen/>
      </w:r>
      <w:r w:rsidRPr="00CD789A">
        <w:t>försäkrings</w:t>
      </w:r>
      <w:r w:rsidRPr="00CD789A">
        <w:softHyphen/>
        <w:t>verksamhet från det direktivets tillämpnings</w:t>
      </w:r>
      <w:r>
        <w:softHyphen/>
      </w:r>
      <w:r w:rsidRPr="00CD789A">
        <w:t xml:space="preserve">område. I sin tur innebär det att sådan verksamhet </w:t>
      </w:r>
      <w:r w:rsidR="00E61C89">
        <w:t>därigenom</w:t>
      </w:r>
      <w:r w:rsidRPr="00CD789A">
        <w:t xml:space="preserve"> är undantagen från </w:t>
      </w:r>
      <w:r w:rsidR="00E61C89">
        <w:t>andra tjänstepensions</w:t>
      </w:r>
      <w:r w:rsidRPr="00CD789A">
        <w:t>direktivets tillämpningsområde</w:t>
      </w:r>
      <w:r w:rsidR="00E61C89">
        <w:t xml:space="preserve"> (artikel 2.2 b)</w:t>
      </w:r>
      <w:r w:rsidRPr="00CD789A">
        <w:t>. Sverige kan alltså inte tillåta de nya tjänstepensions</w:t>
      </w:r>
      <w:r>
        <w:softHyphen/>
      </w:r>
      <w:r w:rsidRPr="00CD789A">
        <w:t>företagen att driva direkt skade</w:t>
      </w:r>
      <w:r w:rsidR="00E61C89">
        <w:softHyphen/>
      </w:r>
      <w:r w:rsidRPr="00CD789A">
        <w:t xml:space="preserve">försäkringsrörelse. </w:t>
      </w:r>
    </w:p>
    <w:p w14:paraId="04CD3DEE" w14:textId="77777777" w:rsidR="00C072C6" w:rsidRPr="00CD789A" w:rsidRDefault="00C072C6" w:rsidP="00C072C6">
      <w:pPr>
        <w:pStyle w:val="Brdtextmedindrag"/>
      </w:pPr>
      <w:r w:rsidRPr="00CD789A">
        <w:t xml:space="preserve">Det betyder att som en yttersta gräns </w:t>
      </w:r>
      <w:r>
        <w:t>bör det</w:t>
      </w:r>
      <w:r w:rsidRPr="00CD789A">
        <w:t xml:space="preserve"> gälla att en tjänstepensions</w:t>
      </w:r>
      <w:r>
        <w:softHyphen/>
      </w:r>
      <w:r w:rsidRPr="00CD789A">
        <w:t xml:space="preserve">försäkring måste vara en livförsäkring </w:t>
      </w:r>
      <w:r>
        <w:t>(</w:t>
      </w:r>
      <w:r w:rsidRPr="00CD789A">
        <w:t>2 kap. 12 § FRL</w:t>
      </w:r>
      <w:r>
        <w:t>)</w:t>
      </w:r>
      <w:r w:rsidRPr="00CD789A">
        <w:t>. Detta är också bedömningen som gjordes vid genomförandet av första tjänste</w:t>
      </w:r>
      <w:r>
        <w:softHyphen/>
      </w:r>
      <w:r w:rsidRPr="00CD789A">
        <w:t>pensions</w:t>
      </w:r>
      <w:r>
        <w:softHyphen/>
      </w:r>
      <w:r w:rsidRPr="00CD789A">
        <w:t>direktivet (</w:t>
      </w:r>
      <w:r>
        <w:t>samma</w:t>
      </w:r>
      <w:r w:rsidRPr="00CD789A">
        <w:t xml:space="preserve"> prop. s. 124). Till tjänstepen</w:t>
      </w:r>
      <w:r>
        <w:softHyphen/>
      </w:r>
      <w:r w:rsidRPr="00CD789A">
        <w:t>sions</w:t>
      </w:r>
      <w:r>
        <w:softHyphen/>
      </w:r>
      <w:r w:rsidRPr="00CD789A">
        <w:t>försäkring kan då höra centrala delar av tjänstepensionsordningarna som ålders-, sjuk- och efter</w:t>
      </w:r>
      <w:r>
        <w:softHyphen/>
      </w:r>
      <w:r w:rsidRPr="00CD789A">
        <w:t>le</w:t>
      </w:r>
      <w:r w:rsidRPr="00CD789A">
        <w:softHyphen/>
        <w:t>vandepension, men även vissa sjuk</w:t>
      </w:r>
      <w:r>
        <w:softHyphen/>
      </w:r>
      <w:r w:rsidRPr="00CD789A">
        <w:t>försäkringar och premie</w:t>
      </w:r>
      <w:r w:rsidRPr="00CD789A">
        <w:softHyphen/>
        <w:t>befrielse</w:t>
      </w:r>
      <w:r w:rsidRPr="00CD789A">
        <w:softHyphen/>
        <w:t>försäkringar. Därför kan tjänstegruppliv</w:t>
      </w:r>
      <w:r>
        <w:softHyphen/>
      </w:r>
      <w:r w:rsidRPr="00CD789A">
        <w:t>försäkringar anses som tjänste</w:t>
      </w:r>
      <w:r>
        <w:softHyphen/>
      </w:r>
      <w:r w:rsidRPr="00CD789A">
        <w:t xml:space="preserve">pensionsförsäkringar i den nya </w:t>
      </w:r>
      <w:r>
        <w:t>regleringens</w:t>
      </w:r>
      <w:r w:rsidRPr="00CD789A">
        <w:t xml:space="preserve"> mening, som bl.a. </w:t>
      </w:r>
      <w:r w:rsidRPr="00CD789A">
        <w:rPr>
          <w:i/>
        </w:rPr>
        <w:t xml:space="preserve">Svensk Försäkring </w:t>
      </w:r>
      <w:r w:rsidRPr="00CD789A">
        <w:t xml:space="preserve">och </w:t>
      </w:r>
      <w:r w:rsidRPr="00CD789A">
        <w:rPr>
          <w:i/>
        </w:rPr>
        <w:t xml:space="preserve">Tjänstepensionsförbundet </w:t>
      </w:r>
      <w:r w:rsidRPr="00CD789A">
        <w:t xml:space="preserve">önskar. </w:t>
      </w:r>
    </w:p>
    <w:p w14:paraId="50CD819E" w14:textId="3208F3A0" w:rsidR="00C072C6" w:rsidRPr="00CD789A" w:rsidRDefault="00C072C6" w:rsidP="00C072C6">
      <w:pPr>
        <w:pStyle w:val="Brdtextmedindrag"/>
      </w:pPr>
      <w:r w:rsidRPr="00CD789A">
        <w:t>Som regeringen kom fram till vid genomförandet av första tjänste</w:t>
      </w:r>
      <w:r>
        <w:softHyphen/>
      </w:r>
      <w:r w:rsidRPr="00CD789A">
        <w:t>pensions</w:t>
      </w:r>
      <w:r>
        <w:softHyphen/>
      </w:r>
      <w:r w:rsidRPr="00CD789A">
        <w:t>direktivet kan även andra typer av försäkringar, som sedda för sig skulle vara att betrakta som skadeförsäkringar, vara att anse som liv</w:t>
      </w:r>
      <w:r>
        <w:softHyphen/>
      </w:r>
      <w:r w:rsidRPr="00CD789A">
        <w:t>försäkringar, under förutsättning att de tecknas som tillägg till en liv</w:t>
      </w:r>
      <w:r>
        <w:softHyphen/>
      </w:r>
      <w:r w:rsidRPr="00CD789A">
        <w:t>försäkring, dvs. inom livförsäkringsklassen I b enligt 2 kap. 12 § FRL. Re</w:t>
      </w:r>
      <w:r>
        <w:softHyphen/>
      </w:r>
      <w:r w:rsidRPr="00CD789A">
        <w:t xml:space="preserve">geringen instämmer med </w:t>
      </w:r>
      <w:r w:rsidRPr="00CD789A">
        <w:rPr>
          <w:i/>
        </w:rPr>
        <w:t xml:space="preserve">Saco </w:t>
      </w:r>
      <w:r w:rsidRPr="00CD789A">
        <w:t xml:space="preserve">och </w:t>
      </w:r>
      <w:r w:rsidRPr="00CD789A">
        <w:rPr>
          <w:i/>
        </w:rPr>
        <w:t xml:space="preserve">TCO </w:t>
      </w:r>
      <w:r w:rsidRPr="00CD789A">
        <w:t>i att definitionen av tilläggs</w:t>
      </w:r>
      <w:r>
        <w:softHyphen/>
      </w:r>
      <w:r w:rsidRPr="00CD789A">
        <w:t>försäkring inte bör göras för snäv. Inte heller i fortsättningen bör det därför krävas att tilläggsförsäkringen tecknas i direkt samband med huvud</w:t>
      </w:r>
      <w:r>
        <w:softHyphen/>
      </w:r>
      <w:r w:rsidRPr="00CD789A">
        <w:t xml:space="preserve">försäkringen (se prop. 1992/93:257 s. 189). I motsats till </w:t>
      </w:r>
      <w:r>
        <w:t>det</w:t>
      </w:r>
      <w:r w:rsidRPr="00CD789A">
        <w:t xml:space="preserve"> som anges i promemorian torde det </w:t>
      </w:r>
      <w:r>
        <w:t xml:space="preserve">vara </w:t>
      </w:r>
      <w:r w:rsidRPr="00CD789A">
        <w:t>möjligt att meddela exempelvis arbetslöshets</w:t>
      </w:r>
      <w:r>
        <w:softHyphen/>
      </w:r>
      <w:r w:rsidRPr="00CD789A">
        <w:t>försäkring inom ramen för en tjänstepensionsverksamhet, så länge denna utgör ett tillägg till en livförsäkring</w:t>
      </w:r>
      <w:r w:rsidR="00B52FAD">
        <w:t>.</w:t>
      </w:r>
    </w:p>
    <w:p w14:paraId="76F2600A" w14:textId="77777777" w:rsidR="00C072C6" w:rsidRPr="00CD789A" w:rsidRDefault="00C072C6" w:rsidP="00C072C6">
      <w:pPr>
        <w:pStyle w:val="Brdtextmedindrag"/>
      </w:pPr>
      <w:r w:rsidRPr="00CD789A">
        <w:t>En alltför vid definition av begreppet tilläggsförsäkring riskerar dock å andra sidan att leda till gränsdragningsproblem och tolkningssvårigheter kring vad som ingår i begreppet tilläggsförsäkring, och i förlängningen vad som kan inrymmas i begreppet tjänstepensionsförsäkring. För att undvika sådana bör det krävas att en försäkring, för att kunna utgöra en tilläggs</w:t>
      </w:r>
      <w:r>
        <w:softHyphen/>
      </w:r>
      <w:r w:rsidRPr="00CD789A">
        <w:t>försäkring, är kopplad till en person. Det bör alltså krävas att en tilläggs</w:t>
      </w:r>
      <w:r>
        <w:softHyphen/>
      </w:r>
      <w:r w:rsidRPr="00CD789A">
        <w:t>försäkring är en försäkring där försäkringsfallets inträffande är beroende av en eller flera personers liv, hälsa, ålder, graviditet, arbetsförmåga, arbets</w:t>
      </w:r>
      <w:r>
        <w:softHyphen/>
      </w:r>
      <w:r w:rsidRPr="00CD789A">
        <w:t>löshet eller annan liknande omständighet.</w:t>
      </w:r>
    </w:p>
    <w:p w14:paraId="4B5B5113" w14:textId="5B6439A6" w:rsidR="00C072C6" w:rsidRPr="00CD789A" w:rsidRDefault="00C072C6" w:rsidP="00C072C6">
      <w:pPr>
        <w:pStyle w:val="Brdtextmedindrag"/>
      </w:pPr>
      <w:r w:rsidRPr="00CD789A">
        <w:lastRenderedPageBreak/>
        <w:t xml:space="preserve">Liksom tidigare bör frivilligt tecknade försäkringar </w:t>
      </w:r>
      <w:r>
        <w:t>och</w:t>
      </w:r>
      <w:r w:rsidRPr="00CD789A">
        <w:t xml:space="preserve"> försäkringar som överlåts på en arbetstagare kunna anses som tjänstepensions</w:t>
      </w:r>
      <w:r>
        <w:softHyphen/>
      </w:r>
      <w:r w:rsidRPr="00CD789A">
        <w:t xml:space="preserve">försäkringar. Som </w:t>
      </w:r>
      <w:r w:rsidRPr="00CD789A">
        <w:rPr>
          <w:i/>
        </w:rPr>
        <w:t xml:space="preserve">Finansinspektionen </w:t>
      </w:r>
      <w:r w:rsidRPr="00CD789A">
        <w:t>påpekar krävs dock att arbets</w:t>
      </w:r>
      <w:r>
        <w:softHyphen/>
      </w:r>
      <w:r w:rsidRPr="00CD789A">
        <w:t>givaren helt eller delvis står för premiekostnaden. Att betalningen av premie</w:t>
      </w:r>
      <w:r>
        <w:softHyphen/>
      </w:r>
      <w:r w:rsidRPr="00CD789A">
        <w:t>kostnaderna ges en central betydelse bidrar också till att gränsen kring begreppet tjänstepensionsförsäkring kan dras på ett tillräckligt enkelt sätt i rättstillämpningen.</w:t>
      </w:r>
    </w:p>
    <w:p w14:paraId="0942200B" w14:textId="4CA4D436" w:rsidR="00C072C6" w:rsidRPr="00CD789A" w:rsidRDefault="00C072C6" w:rsidP="00C072C6">
      <w:pPr>
        <w:pStyle w:val="Brdtextmedindrag"/>
      </w:pPr>
      <w:r w:rsidRPr="00CD789A">
        <w:t xml:space="preserve">Av det </w:t>
      </w:r>
      <w:r>
        <w:t xml:space="preserve">som behandlas </w:t>
      </w:r>
      <w:r w:rsidR="00694FDE">
        <w:t xml:space="preserve">ovan </w:t>
      </w:r>
      <w:r w:rsidRPr="00CD789A">
        <w:t>följer att arbetstagaren är försäkrad inom en tjänste</w:t>
      </w:r>
      <w:r>
        <w:softHyphen/>
      </w:r>
      <w:r w:rsidRPr="00CD789A">
        <w:t>pensions</w:t>
      </w:r>
      <w:r>
        <w:softHyphen/>
      </w:r>
      <w:r w:rsidRPr="00CD789A">
        <w:t>försäkring, dvs. den vars intresse är försäkrat mot en skada eller den vars liv eller hälsa en försäkring gäller för (1</w:t>
      </w:r>
      <w:r>
        <w:t> </w:t>
      </w:r>
      <w:r w:rsidRPr="00CD789A">
        <w:t>kap. 1</w:t>
      </w:r>
      <w:r>
        <w:t>1 </w:t>
      </w:r>
      <w:r w:rsidRPr="00CD789A">
        <w:t>§ FRL). Ibland kan det dock, när det handlar om sådana frivilligt tecknade eller överlåtna försäkringar som nämns</w:t>
      </w:r>
      <w:r w:rsidR="00694FDE">
        <w:t xml:space="preserve"> ovan</w:t>
      </w:r>
      <w:r w:rsidRPr="00CD789A">
        <w:t>, vara arbetstagaren som är försäkrings</w:t>
      </w:r>
      <w:r>
        <w:softHyphen/>
      </w:r>
      <w:r w:rsidRPr="00CD789A">
        <w:t>tagare, dvs. den som är part i försäkringsavtalet.</w:t>
      </w:r>
    </w:p>
    <w:p w14:paraId="48D40D2E" w14:textId="77777777" w:rsidR="00C072C6" w:rsidRPr="00CD789A" w:rsidRDefault="00C072C6" w:rsidP="00C072C6">
      <w:pPr>
        <w:pStyle w:val="Brdtextmedindrag"/>
      </w:pPr>
      <w:r w:rsidRPr="00CD789A">
        <w:t>För att ge begreppet tjänstepensionsförsäkring en vid innebörd utan att låta det omfatta försäkringar som hör till direkt skadeförsäkringsrörelse bör tjänstepensionsförsäkring definieras på samma sätt som vid genom</w:t>
      </w:r>
      <w:r>
        <w:softHyphen/>
      </w:r>
      <w:r w:rsidRPr="00CD789A">
        <w:t xml:space="preserve">förandet av första tjänstepensionsdirektivet. Därigenom åstadkoms </w:t>
      </w:r>
      <w:r>
        <w:t xml:space="preserve">också </w:t>
      </w:r>
      <w:r w:rsidRPr="00CD789A">
        <w:t>en natio</w:t>
      </w:r>
      <w:r>
        <w:softHyphen/>
      </w:r>
      <w:r w:rsidRPr="00CD789A">
        <w:t>nell reglering som motsvarar andra tjänste</w:t>
      </w:r>
      <w:r w:rsidRPr="00CD789A">
        <w:softHyphen/>
        <w:t>pensionsdirektivets defi</w:t>
      </w:r>
      <w:r>
        <w:softHyphen/>
      </w:r>
      <w:r w:rsidRPr="00CD789A">
        <w:t xml:space="preserve">nition av pensionsförmån. </w:t>
      </w:r>
    </w:p>
    <w:p w14:paraId="0A0A669F" w14:textId="77777777" w:rsidR="00C072C6" w:rsidRPr="00CD789A" w:rsidRDefault="00C072C6" w:rsidP="00C072C6">
      <w:pPr>
        <w:pStyle w:val="Brdtextmedindrag"/>
      </w:pPr>
      <w:r w:rsidRPr="00CD789A">
        <w:t xml:space="preserve">Med tjänstepensionsförsäkring </w:t>
      </w:r>
      <w:r>
        <w:t>bör</w:t>
      </w:r>
      <w:r w:rsidRPr="00CD789A">
        <w:t xml:space="preserve"> alltså avses livförsäkring </w:t>
      </w:r>
      <w:r>
        <w:t xml:space="preserve">som har samband med yrkesutövning och </w:t>
      </w:r>
      <w:r w:rsidRPr="00CD789A">
        <w:t>där ut</w:t>
      </w:r>
      <w:r>
        <w:softHyphen/>
      </w:r>
      <w:r w:rsidRPr="00CD789A">
        <w:t>betalning av försäkrings</w:t>
      </w:r>
      <w:r w:rsidRPr="00CD789A">
        <w:softHyphen/>
        <w:t>belopp (engångsbelopp eller periodiska ut</w:t>
      </w:r>
      <w:r>
        <w:softHyphen/>
      </w:r>
      <w:r w:rsidRPr="00CD789A">
        <w:t xml:space="preserve">betalningar) är beroende av </w:t>
      </w:r>
      <w:r>
        <w:t xml:space="preserve">att </w:t>
      </w:r>
      <w:r w:rsidRPr="00CD789A">
        <w:t>en eller flera personer</w:t>
      </w:r>
      <w:r>
        <w:t xml:space="preserve"> </w:t>
      </w:r>
      <w:r w:rsidRPr="00CD789A">
        <w:t>uppnå</w:t>
      </w:r>
      <w:r>
        <w:t>r eller förväntas uppnå en</w:t>
      </w:r>
      <w:r w:rsidRPr="00CD789A">
        <w:t xml:space="preserve"> viss ålder samt försäkringar som meddelas som tillägg till sådana försäkringar. </w:t>
      </w:r>
    </w:p>
    <w:p w14:paraId="4C0F8B1F" w14:textId="6BFABAC4" w:rsidR="00C072C6" w:rsidRPr="00CD789A" w:rsidRDefault="00C072C6" w:rsidP="00C072C6">
      <w:pPr>
        <w:pStyle w:val="Brdtextmedindrag"/>
      </w:pPr>
      <w:r w:rsidRPr="00CD789A">
        <w:t>Något behov av att förtydliga begreppet tjänstepensionsförsäkring i före</w:t>
      </w:r>
      <w:r>
        <w:softHyphen/>
      </w:r>
      <w:r w:rsidRPr="00CD789A">
        <w:t>skrifter på lägre nivå än lag finns inte. Därmed finns inte skäl att i enlighet med utredningens förslag införa något bemyndigande för rege</w:t>
      </w:r>
      <w:r>
        <w:softHyphen/>
      </w:r>
      <w:r w:rsidRPr="00CD789A">
        <w:t xml:space="preserve">ringen eller den myndighet </w:t>
      </w:r>
      <w:r w:rsidR="006374C3">
        <w:t xml:space="preserve">som </w:t>
      </w:r>
      <w:r w:rsidRPr="00CD789A">
        <w:t>regeringen bestämmer att meddela före</w:t>
      </w:r>
      <w:r w:rsidR="006374C3">
        <w:softHyphen/>
      </w:r>
      <w:r w:rsidRPr="00CD789A">
        <w:t>skrifter om vilka produkter som ska kunna tillhandahållas av tjänste</w:t>
      </w:r>
      <w:r w:rsidR="006374C3">
        <w:softHyphen/>
      </w:r>
      <w:r w:rsidRPr="00CD789A">
        <w:t>pensions</w:t>
      </w:r>
      <w:r>
        <w:softHyphen/>
      </w:r>
      <w:r w:rsidRPr="00CD789A">
        <w:t xml:space="preserve">företagen, ett förslag som flera remissinstanser motsätter sig, bl.a. </w:t>
      </w:r>
      <w:r w:rsidRPr="00CD789A">
        <w:rPr>
          <w:i/>
        </w:rPr>
        <w:t>Svenskt Näringsliv</w:t>
      </w:r>
      <w:r w:rsidRPr="00CD789A">
        <w:t xml:space="preserve"> och </w:t>
      </w:r>
      <w:r w:rsidRPr="00CD789A">
        <w:rPr>
          <w:i/>
        </w:rPr>
        <w:t>TCO</w:t>
      </w:r>
      <w:r w:rsidRPr="00CD789A">
        <w:t>.</w:t>
      </w:r>
    </w:p>
    <w:p w14:paraId="0B59084B" w14:textId="1BA9864B" w:rsidR="00C072C6" w:rsidRPr="00CD789A" w:rsidRDefault="00C072C6" w:rsidP="00C072C6">
      <w:pPr>
        <w:pStyle w:val="Rubrik5utannumrering"/>
      </w:pPr>
      <w:r w:rsidRPr="00CD789A">
        <w:t>Egenföretagares försäkringar ska inte räknas som tjänstepensionsförsäkringar</w:t>
      </w:r>
    </w:p>
    <w:p w14:paraId="719FEB87" w14:textId="77777777" w:rsidR="00C072C6" w:rsidRPr="00CD789A" w:rsidRDefault="00C072C6" w:rsidP="00C072C6">
      <w:pPr>
        <w:pStyle w:val="Brdtext"/>
      </w:pPr>
      <w:r w:rsidRPr="00CD789A">
        <w:t xml:space="preserve">Som regeringen konstaterade </w:t>
      </w:r>
      <w:r>
        <w:t xml:space="preserve">när </w:t>
      </w:r>
      <w:r w:rsidRPr="00CD789A">
        <w:t>första tjänste</w:t>
      </w:r>
      <w:r w:rsidRPr="00CD789A">
        <w:softHyphen/>
        <w:t>pensions</w:t>
      </w:r>
      <w:r>
        <w:softHyphen/>
      </w:r>
      <w:r w:rsidRPr="00CD789A">
        <w:t xml:space="preserve">direktivet </w:t>
      </w:r>
      <w:r>
        <w:t>genom</w:t>
      </w:r>
      <w:r>
        <w:softHyphen/>
        <w:t xml:space="preserve">fördes </w:t>
      </w:r>
      <w:r w:rsidRPr="00CD789A">
        <w:t xml:space="preserve">är det i de flesta fall omöjligt att hos ett försäkringsföretag skilja en försäkring som tecknats av en egenföretagare från en försäkring som samma egenföretagare tecknat privat, dvs. individuellt (se prop. 2004/05:165 s. 124). Gränsdragningsproblemen är sådana att Sverige inte heller i fortsättningen, i motsats till </w:t>
      </w:r>
      <w:r>
        <w:t>det</w:t>
      </w:r>
      <w:r w:rsidRPr="00CD789A">
        <w:t xml:space="preserve"> bl.a. </w:t>
      </w:r>
      <w:r w:rsidRPr="00CD789A">
        <w:rPr>
          <w:i/>
        </w:rPr>
        <w:t xml:space="preserve">Svensk Försäkring </w:t>
      </w:r>
      <w:r w:rsidRPr="00CD789A">
        <w:t xml:space="preserve">och </w:t>
      </w:r>
      <w:r w:rsidRPr="00CD789A">
        <w:rPr>
          <w:i/>
        </w:rPr>
        <w:t xml:space="preserve">AFA Försäkring </w:t>
      </w:r>
      <w:r w:rsidRPr="00CD789A">
        <w:t>anser, bör utnyttja möjligheten att låta egenföretagares för</w:t>
      </w:r>
      <w:r>
        <w:softHyphen/>
      </w:r>
      <w:r w:rsidRPr="00CD789A">
        <w:t>säkringar meddelas av tjänstepensionsinstitut (artikel 6.1 b i andra tjänste</w:t>
      </w:r>
      <w:r>
        <w:softHyphen/>
      </w:r>
      <w:r w:rsidRPr="00CD789A">
        <w:t>pensions</w:t>
      </w:r>
      <w:r>
        <w:softHyphen/>
      </w:r>
      <w:r w:rsidRPr="00CD789A">
        <w:t>direktivet).</w:t>
      </w:r>
      <w:bookmarkEnd w:id="993"/>
    </w:p>
    <w:p w14:paraId="1F1B826C" w14:textId="77777777" w:rsidR="00C072C6" w:rsidRPr="00CD789A" w:rsidRDefault="00C072C6" w:rsidP="00877AFB">
      <w:pPr>
        <w:pStyle w:val="Rubrik2"/>
      </w:pPr>
      <w:bookmarkStart w:id="994" w:name="_Toc8059749"/>
      <w:bookmarkStart w:id="995" w:name="_Toc8061459"/>
      <w:bookmarkStart w:id="996" w:name="_Toc8061991"/>
      <w:bookmarkStart w:id="997" w:name="_Toc8064459"/>
      <w:bookmarkStart w:id="998" w:name="_Toc8391136"/>
      <w:bookmarkStart w:id="999" w:name="_Toc8391402"/>
      <w:bookmarkStart w:id="1000" w:name="_Toc8644607"/>
      <w:bookmarkStart w:id="1001" w:name="_Toc8645139"/>
      <w:bookmarkStart w:id="1002" w:name="_Toc8817620"/>
      <w:bookmarkStart w:id="1003" w:name="_Toc8818192"/>
      <w:bookmarkStart w:id="1004" w:name="_Toc8825561"/>
      <w:bookmarkStart w:id="1005" w:name="_Toc8831658"/>
      <w:bookmarkStart w:id="1006" w:name="_Toc8832567"/>
      <w:bookmarkStart w:id="1007" w:name="_Toc11153029"/>
      <w:bookmarkStart w:id="1008" w:name="_Toc11160950"/>
      <w:bookmarkStart w:id="1009" w:name="_Toc11166886"/>
      <w:bookmarkStart w:id="1010" w:name="_Toc11167422"/>
      <w:bookmarkStart w:id="1011" w:name="_Toc11168859"/>
      <w:bookmarkStart w:id="1012" w:name="_Toc11845812"/>
      <w:bookmarkStart w:id="1013" w:name="_Toc12611611"/>
      <w:bookmarkStart w:id="1014" w:name="_Toc12624878"/>
      <w:bookmarkStart w:id="1015" w:name="_Toc12627367"/>
      <w:bookmarkStart w:id="1016" w:name="_Toc12630257"/>
      <w:bookmarkStart w:id="1017" w:name="_Toc12632752"/>
      <w:bookmarkStart w:id="1018" w:name="_Toc17902824"/>
      <w:r w:rsidRPr="00B3321B">
        <w:t>En</w:t>
      </w:r>
      <w:r w:rsidRPr="00CD789A">
        <w:t xml:space="preserve"> ny lag </w:t>
      </w:r>
      <w:r w:rsidRPr="00877AFB">
        <w:t>om</w:t>
      </w:r>
      <w:r w:rsidRPr="00CD789A">
        <w:t xml:space="preserve"> tjänstepensionsföretag</w:t>
      </w:r>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p>
    <w:p w14:paraId="7D671DC1" w14:textId="77777777" w:rsidR="00C072C6" w:rsidRPr="00CD789A" w:rsidRDefault="00C072C6" w:rsidP="00C072C6">
      <w:pPr>
        <w:pStyle w:val="Brdtextram"/>
      </w:pPr>
      <w:r w:rsidRPr="00CD789A">
        <w:rPr>
          <w:b/>
        </w:rPr>
        <w:t xml:space="preserve">Regeringens förslag: </w:t>
      </w:r>
      <w:r w:rsidRPr="00CD789A">
        <w:t xml:space="preserve">Andra tjänstepensionsdirektivet ska, när det gäller tryggandeformen tjänstepensionsförsäkring, genomföras i svensk rätt genom en ny lag om tjänstepensionsföretag. I den lagen ska de </w:t>
      </w:r>
      <w:r w:rsidRPr="00CD789A">
        <w:lastRenderedPageBreak/>
        <w:t>bestäm</w:t>
      </w:r>
      <w:r>
        <w:softHyphen/>
      </w:r>
      <w:r w:rsidRPr="00CD789A">
        <w:t>melser som krävs för att genomföra direktivet tas in. Därutöver ska vissa bestämmelser i försäkringsrörelselagen gälla för tjänste</w:t>
      </w:r>
      <w:r>
        <w:softHyphen/>
      </w:r>
      <w:r w:rsidRPr="00CD789A">
        <w:t>pensions</w:t>
      </w:r>
      <w:r>
        <w:softHyphen/>
      </w:r>
      <w:r w:rsidRPr="00CD789A">
        <w:t>företagen</w:t>
      </w:r>
      <w:r>
        <w:t xml:space="preserve"> i de fall detta </w:t>
      </w:r>
      <w:r w:rsidRPr="00CD789A">
        <w:t>särskilt anges i den nya lagen om tjänstepensionsföretag.</w:t>
      </w:r>
    </w:p>
    <w:p w14:paraId="77ED81FA" w14:textId="77777777" w:rsidR="00C072C6" w:rsidRPr="00CD789A" w:rsidRDefault="00C072C6" w:rsidP="00C072C6">
      <w:pPr>
        <w:pStyle w:val="Brdtextmedindragram"/>
      </w:pPr>
      <w:r w:rsidRPr="00CD789A">
        <w:t>För utländska tjänstepensionsinstitut ska direktivet genomföras genom ändringar i lagen om utländska försäkringsgivares och tjänste</w:t>
      </w:r>
      <w:r>
        <w:softHyphen/>
      </w:r>
      <w:r w:rsidRPr="00CD789A">
        <w:t>pensions</w:t>
      </w:r>
      <w:r>
        <w:softHyphen/>
      </w:r>
      <w:r w:rsidRPr="00CD789A">
        <w:t>instituts verksamhet i Sverige.</w:t>
      </w:r>
    </w:p>
    <w:p w14:paraId="6DA0403D" w14:textId="77777777" w:rsidR="00C072C6" w:rsidRPr="00CD789A" w:rsidRDefault="00C072C6" w:rsidP="00C072C6">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37CD5E12" w14:textId="64F0680C" w:rsidR="00C072C6" w:rsidRPr="00CD789A" w:rsidRDefault="00C072C6" w:rsidP="00C072C6">
      <w:pPr>
        <w:pStyle w:val="Brdtextmedindrag"/>
        <w:rPr>
          <w:b/>
        </w:rPr>
      </w:pPr>
      <w:r w:rsidRPr="00CD789A">
        <w:rPr>
          <w:b/>
        </w:rPr>
        <w:t xml:space="preserve">Utredningens förslag </w:t>
      </w:r>
      <w:r w:rsidRPr="00CD789A">
        <w:t xml:space="preserve">överensstämmer delvis med regeringens förslag. Utredningen föreslår en ny lag om tjänstepensionsrörelse </w:t>
      </w:r>
      <w:r>
        <w:t>som ska inne</w:t>
      </w:r>
      <w:r w:rsidR="004C7E98">
        <w:softHyphen/>
      </w:r>
      <w:r>
        <w:t>hålla</w:t>
      </w:r>
      <w:r w:rsidRPr="00CD789A">
        <w:t xml:space="preserve"> de bestämmelser som ska gälla för de nya tjänstepensions</w:t>
      </w:r>
      <w:r>
        <w:softHyphen/>
      </w:r>
      <w:r w:rsidRPr="00CD789A">
        <w:t>företagen</w:t>
      </w:r>
      <w:r>
        <w:t xml:space="preserve"> och </w:t>
      </w:r>
      <w:r w:rsidRPr="00CD789A">
        <w:t xml:space="preserve">utan </w:t>
      </w:r>
      <w:r>
        <w:t xml:space="preserve">att </w:t>
      </w:r>
      <w:r w:rsidRPr="00CD789A">
        <w:t xml:space="preserve">hänvisningar </w:t>
      </w:r>
      <w:r>
        <w:t xml:space="preserve">görs </w:t>
      </w:r>
      <w:r w:rsidRPr="00CD789A">
        <w:t>till försäkringsrörelselagen.</w:t>
      </w:r>
    </w:p>
    <w:p w14:paraId="5C9EA065" w14:textId="77777777" w:rsidR="00C072C6" w:rsidRPr="00CD789A" w:rsidRDefault="00C072C6" w:rsidP="00C072C6">
      <w:pPr>
        <w:pStyle w:val="Brdtextmedindrag"/>
      </w:pPr>
      <w:r w:rsidRPr="00CD789A">
        <w:rPr>
          <w:b/>
        </w:rPr>
        <w:t>Remissinstanserna</w:t>
      </w:r>
      <w:r w:rsidRPr="00CD789A">
        <w:t xml:space="preserve"> </w:t>
      </w:r>
      <w:r>
        <w:t>har inte några synpunkter på förslaget.</w:t>
      </w:r>
    </w:p>
    <w:p w14:paraId="4C7C23F3" w14:textId="77777777" w:rsidR="00C072C6" w:rsidRPr="00CD789A" w:rsidRDefault="00C072C6" w:rsidP="00C072C6">
      <w:pPr>
        <w:pStyle w:val="Brdtextmedindrag"/>
        <w:rPr>
          <w:b/>
        </w:rPr>
      </w:pPr>
      <w:r w:rsidRPr="00CD789A">
        <w:rPr>
          <w:b/>
        </w:rPr>
        <w:t xml:space="preserve">Promemorians förslag </w:t>
      </w:r>
      <w:r w:rsidRPr="00CD789A">
        <w:t>överensstämmer delvis med regeringens för</w:t>
      </w:r>
      <w:r>
        <w:softHyphen/>
      </w:r>
      <w:r w:rsidRPr="00CD789A">
        <w:t xml:space="preserve">slag. I promemorian föreslås att bestämmelserna i försäkringsrörelselagen ska gälla för tjänstepensionsföretag </w:t>
      </w:r>
      <w:r>
        <w:t xml:space="preserve">med undantag för de fall när det </w:t>
      </w:r>
      <w:r w:rsidRPr="00CD789A">
        <w:t xml:space="preserve">sägs att </w:t>
      </w:r>
      <w:r>
        <w:t>en viss bestämmelse</w:t>
      </w:r>
      <w:r w:rsidRPr="00CD789A">
        <w:t xml:space="preserve"> inte ska gälla. </w:t>
      </w:r>
    </w:p>
    <w:p w14:paraId="517BF246" w14:textId="6DAD2079" w:rsidR="00C072C6" w:rsidRPr="00CD789A" w:rsidRDefault="00C072C6" w:rsidP="00C072C6">
      <w:pPr>
        <w:pStyle w:val="Brdtextmedindrag"/>
      </w:pPr>
      <w:r w:rsidRPr="00CD789A">
        <w:rPr>
          <w:b/>
        </w:rPr>
        <w:t>Remissinstanserna:</w:t>
      </w:r>
      <w:r w:rsidRPr="00CD789A">
        <w:t xml:space="preserve"> Många remissinstanser invänder mot den lag</w:t>
      </w:r>
      <w:r>
        <w:softHyphen/>
      </w:r>
      <w:r w:rsidRPr="00CD789A">
        <w:t>stiftnings</w:t>
      </w:r>
      <w:r>
        <w:softHyphen/>
      </w:r>
      <w:r w:rsidRPr="00CD789A">
        <w:t xml:space="preserve">teknik som föreslås i promemorian. </w:t>
      </w:r>
      <w:r w:rsidRPr="00CD789A">
        <w:rPr>
          <w:i/>
        </w:rPr>
        <w:t>Bolagsverket</w:t>
      </w:r>
      <w:r w:rsidRPr="00CD789A">
        <w:t xml:space="preserve"> anser att lagstift</w:t>
      </w:r>
      <w:r w:rsidRPr="00CD789A">
        <w:softHyphen/>
        <w:t>ningstekniken är svår att överblicka. Antalet hän</w:t>
      </w:r>
      <w:r>
        <w:softHyphen/>
      </w:r>
      <w:r w:rsidRPr="00CD789A">
        <w:t>visningar, särregler och undantag innebär enligt verkets mening att lag</w:t>
      </w:r>
      <w:r>
        <w:softHyphen/>
      </w:r>
      <w:r w:rsidRPr="00CD789A">
        <w:t>stiftningen blir krång</w:t>
      </w:r>
      <w:r w:rsidR="004C7E98">
        <w:softHyphen/>
      </w:r>
      <w:r w:rsidRPr="00CD789A">
        <w:t>ligare än nödvändigt. Det är svårt att få ett helhets</w:t>
      </w:r>
      <w:r>
        <w:softHyphen/>
      </w:r>
      <w:r w:rsidRPr="00CD789A">
        <w:t xml:space="preserve">grepp över vilka bestämmelser som ska tillämpas. </w:t>
      </w:r>
      <w:r w:rsidRPr="00CD789A">
        <w:rPr>
          <w:i/>
        </w:rPr>
        <w:t>Sveriges advokatsamfund</w:t>
      </w:r>
      <w:r w:rsidRPr="004561EF">
        <w:t>,</w:t>
      </w:r>
      <w:r w:rsidRPr="00CD789A">
        <w:rPr>
          <w:i/>
        </w:rPr>
        <w:t xml:space="preserve"> Tjänstepen</w:t>
      </w:r>
      <w:r>
        <w:rPr>
          <w:i/>
        </w:rPr>
        <w:softHyphen/>
      </w:r>
      <w:r w:rsidRPr="00CD789A">
        <w:rPr>
          <w:i/>
        </w:rPr>
        <w:t xml:space="preserve">sionsförbundet </w:t>
      </w:r>
      <w:r w:rsidRPr="00CD789A">
        <w:t xml:space="preserve">och </w:t>
      </w:r>
      <w:r w:rsidRPr="00CD789A">
        <w:rPr>
          <w:i/>
        </w:rPr>
        <w:t>Offentliganställdas för</w:t>
      </w:r>
      <w:r>
        <w:rPr>
          <w:i/>
        </w:rPr>
        <w:softHyphen/>
      </w:r>
      <w:r w:rsidRPr="00CD789A">
        <w:rPr>
          <w:i/>
        </w:rPr>
        <w:t xml:space="preserve">handlingsråd </w:t>
      </w:r>
      <w:r>
        <w:rPr>
          <w:i/>
        </w:rPr>
        <w:t xml:space="preserve">(OFR) </w:t>
      </w:r>
      <w:r w:rsidRPr="00CD789A">
        <w:t xml:space="preserve">framför liknande synpunkter. </w:t>
      </w:r>
      <w:r w:rsidRPr="00CD789A">
        <w:rPr>
          <w:i/>
        </w:rPr>
        <w:t xml:space="preserve">Finansinspektionen </w:t>
      </w:r>
      <w:r w:rsidRPr="00CD789A">
        <w:t>anför att inspektionen hellre hade sett en självständig reglering utan omfattande hänvisningar till försäkrings</w:t>
      </w:r>
      <w:r>
        <w:softHyphen/>
      </w:r>
      <w:r w:rsidRPr="00CD789A">
        <w:t xml:space="preserve">rörelselagen och </w:t>
      </w:r>
      <w:r>
        <w:t>anser</w:t>
      </w:r>
      <w:r w:rsidRPr="00CD789A">
        <w:t xml:space="preserve">, med instämmande av </w:t>
      </w:r>
      <w:r w:rsidRPr="00CD789A">
        <w:rPr>
          <w:i/>
        </w:rPr>
        <w:t>Kammarrätten i Stockholm</w:t>
      </w:r>
      <w:r w:rsidRPr="00CD789A">
        <w:t>, att den valda lagstiftningstekniken försvårar tillämpningen av den före</w:t>
      </w:r>
      <w:r>
        <w:softHyphen/>
      </w:r>
      <w:r w:rsidRPr="00CD789A">
        <w:t xml:space="preserve">slagna regleringen. </w:t>
      </w:r>
      <w:r w:rsidRPr="00CD789A">
        <w:rPr>
          <w:i/>
        </w:rPr>
        <w:t xml:space="preserve">Svensk Försäkring </w:t>
      </w:r>
      <w:r w:rsidRPr="00CD789A">
        <w:t>ins</w:t>
      </w:r>
      <w:r>
        <w:softHyphen/>
      </w:r>
      <w:r w:rsidRPr="00CD789A">
        <w:t xml:space="preserve">tämmer i inspektionens och kammarrättens synpunkter och kan tänka sig två alternativa tekniker än den som valts i promemorian, antingen en helt fristående lag utan hänvisningar eller en lagstiftningsteknik där det anges i </w:t>
      </w:r>
      <w:r>
        <w:t xml:space="preserve">den nya </w:t>
      </w:r>
      <w:r w:rsidRPr="00CD789A">
        <w:t>lagen vilka bestämmelser i försäkringsrörelse</w:t>
      </w:r>
      <w:r>
        <w:softHyphen/>
      </w:r>
      <w:r w:rsidRPr="00CD789A">
        <w:t xml:space="preserve">lagen som ska gälla. </w:t>
      </w:r>
      <w:r w:rsidRPr="00CD789A">
        <w:rPr>
          <w:i/>
        </w:rPr>
        <w:t>Kåpan Pensioner</w:t>
      </w:r>
      <w:r w:rsidRPr="00CD789A">
        <w:t xml:space="preserve"> </w:t>
      </w:r>
      <w:r>
        <w:t>framför</w:t>
      </w:r>
      <w:r w:rsidRPr="00CD789A">
        <w:t xml:space="preserve"> att utvecklingen av Solvens II-</w:t>
      </w:r>
      <w:r>
        <w:t>direktivet</w:t>
      </w:r>
      <w:r w:rsidRPr="00CD789A">
        <w:t xml:space="preserve"> respektive andra tjänstepensionsdirektivet sannolikt kommer komplicera den föreslagna lagstiftnings</w:t>
      </w:r>
      <w:r w:rsidRPr="00CD789A">
        <w:softHyphen/>
        <w:t xml:space="preserve">tekniken. </w:t>
      </w:r>
      <w:r w:rsidRPr="00CD789A">
        <w:rPr>
          <w:i/>
        </w:rPr>
        <w:t xml:space="preserve">Sveriges </w:t>
      </w:r>
      <w:r>
        <w:rPr>
          <w:i/>
        </w:rPr>
        <w:t>K</w:t>
      </w:r>
      <w:r w:rsidRPr="00CD789A">
        <w:rPr>
          <w:i/>
        </w:rPr>
        <w:t xml:space="preserve">ommuner och </w:t>
      </w:r>
      <w:r>
        <w:rPr>
          <w:i/>
        </w:rPr>
        <w:t>L</w:t>
      </w:r>
      <w:r w:rsidRPr="00CD789A">
        <w:rPr>
          <w:i/>
        </w:rPr>
        <w:t xml:space="preserve">andsting </w:t>
      </w:r>
      <w:r w:rsidRPr="00CD789A">
        <w:t xml:space="preserve">avstyrker förslaget om att </w:t>
      </w:r>
      <w:r>
        <w:t xml:space="preserve">den nya </w:t>
      </w:r>
      <w:r w:rsidRPr="00CD789A">
        <w:t>lagen ska anpassas till försäkrings</w:t>
      </w:r>
      <w:r>
        <w:softHyphen/>
      </w:r>
      <w:r w:rsidRPr="00CD789A">
        <w:t xml:space="preserve">rörelselagen. </w:t>
      </w:r>
      <w:r w:rsidRPr="00CD789A">
        <w:rPr>
          <w:i/>
        </w:rPr>
        <w:t>AFA Försäkring</w:t>
      </w:r>
      <w:r>
        <w:t>,</w:t>
      </w:r>
      <w:r w:rsidRPr="00CD789A">
        <w:rPr>
          <w:i/>
        </w:rPr>
        <w:t xml:space="preserve"> Alecta</w:t>
      </w:r>
      <w:r>
        <w:t>,</w:t>
      </w:r>
      <w:r w:rsidRPr="00CD789A">
        <w:rPr>
          <w:i/>
        </w:rPr>
        <w:t xml:space="preserve"> AMF </w:t>
      </w:r>
      <w:r w:rsidRPr="00CD789A">
        <w:t>och</w:t>
      </w:r>
      <w:r w:rsidRPr="00CD789A">
        <w:rPr>
          <w:i/>
        </w:rPr>
        <w:t xml:space="preserve"> </w:t>
      </w:r>
      <w:r w:rsidRPr="0036568B">
        <w:t>Tjänstepensionsförbundet</w:t>
      </w:r>
      <w:r w:rsidRPr="00CD789A">
        <w:rPr>
          <w:i/>
        </w:rPr>
        <w:t xml:space="preserve"> </w:t>
      </w:r>
      <w:r w:rsidRPr="00CD789A">
        <w:t>invänder mot den lagstiftningsteknik som an</w:t>
      </w:r>
      <w:r>
        <w:softHyphen/>
      </w:r>
      <w:r w:rsidRPr="00CD789A">
        <w:t>vänds i promemorian och förordar den lagstiftningsteknik som ut</w:t>
      </w:r>
      <w:r>
        <w:softHyphen/>
      </w:r>
      <w:r w:rsidRPr="00CD789A">
        <w:t>redningen använde</w:t>
      </w:r>
      <w:r>
        <w:t>r</w:t>
      </w:r>
      <w:r w:rsidRPr="00CD789A">
        <w:t xml:space="preserve">. </w:t>
      </w:r>
    </w:p>
    <w:p w14:paraId="1B0A4ED5" w14:textId="77777777" w:rsidR="00C072C6" w:rsidRPr="00CD789A" w:rsidRDefault="00C072C6" w:rsidP="00C072C6">
      <w:pPr>
        <w:pStyle w:val="Brdtextmedindrag"/>
      </w:pPr>
      <w:r w:rsidRPr="00CD789A">
        <w:rPr>
          <w:b/>
        </w:rPr>
        <w:t xml:space="preserve">Skälen för regeringen förslag: </w:t>
      </w:r>
      <w:r w:rsidRPr="00CD789A">
        <w:t xml:space="preserve">I avsnitt 5.1 görs bedömningen att det bör införas en ny svensk </w:t>
      </w:r>
      <w:bookmarkStart w:id="1019" w:name="_Hlk6502210"/>
      <w:r w:rsidRPr="00CD789A">
        <w:t>reglering för den verksamhet avseende tjänste</w:t>
      </w:r>
      <w:r>
        <w:softHyphen/>
      </w:r>
      <w:r w:rsidRPr="00CD789A">
        <w:t>pensions</w:t>
      </w:r>
      <w:r>
        <w:softHyphen/>
      </w:r>
      <w:r w:rsidRPr="00CD789A">
        <w:t>försäkring som i dag drivs av försäkringsföretag och tjänstepen</w:t>
      </w:r>
      <w:r>
        <w:softHyphen/>
      </w:r>
      <w:r w:rsidRPr="00CD789A">
        <w:t>sions</w:t>
      </w:r>
      <w:r>
        <w:softHyphen/>
      </w:r>
      <w:r w:rsidRPr="00CD789A">
        <w:t xml:space="preserve">kassor. </w:t>
      </w:r>
      <w:r>
        <w:t xml:space="preserve">Genom den nya regleringen </w:t>
      </w:r>
      <w:r w:rsidRPr="00CD789A">
        <w:t>ska tryggande av tjänstepension kunna ske i form av tjänstepensionsförsäkring</w:t>
      </w:r>
      <w:r>
        <w:t xml:space="preserve"> som med</w:t>
      </w:r>
      <w:r>
        <w:softHyphen/>
        <w:t>delas av tjänste</w:t>
      </w:r>
      <w:r>
        <w:softHyphen/>
        <w:t>pensionsföretag</w:t>
      </w:r>
      <w:r w:rsidRPr="00CD789A">
        <w:t xml:space="preserve">. </w:t>
      </w:r>
      <w:bookmarkEnd w:id="1019"/>
      <w:r w:rsidRPr="00CD789A">
        <w:t>Andra tjänstepensions</w:t>
      </w:r>
      <w:r>
        <w:softHyphen/>
      </w:r>
      <w:r w:rsidRPr="00CD789A">
        <w:t xml:space="preserve">direktivet ska </w:t>
      </w:r>
      <w:r>
        <w:t>vara</w:t>
      </w:r>
      <w:r w:rsidRPr="00CD789A">
        <w:t xml:space="preserve"> den unions</w:t>
      </w:r>
      <w:r>
        <w:softHyphen/>
      </w:r>
      <w:r w:rsidRPr="00CD789A">
        <w:t xml:space="preserve">rättsliga grunden för regleringen. </w:t>
      </w:r>
    </w:p>
    <w:p w14:paraId="757F0E54" w14:textId="77777777" w:rsidR="00C072C6" w:rsidRPr="00CD789A" w:rsidRDefault="00C072C6" w:rsidP="00C072C6">
      <w:pPr>
        <w:pStyle w:val="Brdtextmedindrag"/>
      </w:pPr>
      <w:r w:rsidRPr="00CD789A">
        <w:t xml:space="preserve">I promemorian föreslås att </w:t>
      </w:r>
      <w:r>
        <w:t xml:space="preserve">regleringen ska tas in i en </w:t>
      </w:r>
      <w:r w:rsidRPr="00CD789A">
        <w:t>ny lag om tjänste</w:t>
      </w:r>
      <w:r>
        <w:softHyphen/>
      </w:r>
      <w:r w:rsidRPr="00CD789A">
        <w:t xml:space="preserve">pensionsföretag. En sådan ordning ligger i linje med </w:t>
      </w:r>
      <w:r>
        <w:t>det</w:t>
      </w:r>
      <w:r w:rsidRPr="00CD789A">
        <w:t xml:space="preserve"> </w:t>
      </w:r>
      <w:r w:rsidRPr="00CD789A">
        <w:rPr>
          <w:i/>
        </w:rPr>
        <w:t>AFA Försäkring</w:t>
      </w:r>
      <w:r>
        <w:t>,</w:t>
      </w:r>
      <w:r w:rsidRPr="00CD789A">
        <w:rPr>
          <w:i/>
        </w:rPr>
        <w:t xml:space="preserve"> Alecta</w:t>
      </w:r>
      <w:r>
        <w:t>,</w:t>
      </w:r>
      <w:r w:rsidRPr="00CD789A">
        <w:rPr>
          <w:i/>
        </w:rPr>
        <w:t xml:space="preserve"> AMF </w:t>
      </w:r>
      <w:r w:rsidRPr="00CD789A">
        <w:t>och</w:t>
      </w:r>
      <w:r w:rsidRPr="00CD789A">
        <w:rPr>
          <w:i/>
        </w:rPr>
        <w:t xml:space="preserve"> Tjänstepensionsförbundet </w:t>
      </w:r>
      <w:r w:rsidRPr="00CD789A">
        <w:t>förorda</w:t>
      </w:r>
      <w:r>
        <w:t>r</w:t>
      </w:r>
      <w:r w:rsidRPr="00CD789A">
        <w:t xml:space="preserve"> och innebär att den </w:t>
      </w:r>
      <w:r w:rsidRPr="00CD789A">
        <w:lastRenderedPageBreak/>
        <w:t>unions</w:t>
      </w:r>
      <w:r>
        <w:softHyphen/>
      </w:r>
      <w:r w:rsidRPr="00CD789A">
        <w:t>rättsliga systematiken, med skilda rörelseregleringar för försäk</w:t>
      </w:r>
      <w:r>
        <w:softHyphen/>
      </w:r>
      <w:r w:rsidRPr="00CD789A">
        <w:t>rings</w:t>
      </w:r>
      <w:r>
        <w:softHyphen/>
      </w:r>
      <w:r w:rsidRPr="00CD789A">
        <w:t xml:space="preserve">företag och tjänstepensionsinstitut, kommer till klart uttryck i svensk rätt. Detta kan, som </w:t>
      </w:r>
      <w:r w:rsidRPr="00CD789A">
        <w:rPr>
          <w:i/>
        </w:rPr>
        <w:t xml:space="preserve">Kåpan Pensioner </w:t>
      </w:r>
      <w:r>
        <w:t>anser</w:t>
      </w:r>
      <w:r w:rsidRPr="00CD789A">
        <w:t xml:space="preserve">, underlätta </w:t>
      </w:r>
      <w:r>
        <w:t xml:space="preserve">när </w:t>
      </w:r>
      <w:r w:rsidRPr="00CD789A">
        <w:t>fram</w:t>
      </w:r>
      <w:r>
        <w:softHyphen/>
      </w:r>
      <w:r w:rsidRPr="00CD789A">
        <w:t>tida ändringar i Solvens II-direktivet och andra tjänstepensions</w:t>
      </w:r>
      <w:r>
        <w:softHyphen/>
      </w:r>
      <w:r w:rsidRPr="00CD789A">
        <w:t>direktivet</w:t>
      </w:r>
      <w:r>
        <w:t xml:space="preserve"> ska genomföras</w:t>
      </w:r>
      <w:r w:rsidRPr="00CD789A">
        <w:t xml:space="preserve">. </w:t>
      </w:r>
      <w:r>
        <w:t>Regleringen bör därför tas in i en ny lag om tjänstepensions</w:t>
      </w:r>
      <w:r>
        <w:softHyphen/>
        <w:t>företag.</w:t>
      </w:r>
      <w:r w:rsidDel="007A580D">
        <w:t xml:space="preserve"> </w:t>
      </w:r>
    </w:p>
    <w:p w14:paraId="26559B43" w14:textId="77777777" w:rsidR="00C072C6" w:rsidRPr="00CD789A" w:rsidRDefault="00C072C6" w:rsidP="00C072C6">
      <w:pPr>
        <w:pStyle w:val="Brdtextmedindrag"/>
      </w:pPr>
      <w:r w:rsidRPr="00CD789A">
        <w:t>Som flera remissinstanser anmärk</w:t>
      </w:r>
      <w:r>
        <w:t>er</w:t>
      </w:r>
      <w:r w:rsidRPr="00CD789A">
        <w:t xml:space="preserve">, bl.a. </w:t>
      </w:r>
      <w:r w:rsidRPr="00CD789A">
        <w:rPr>
          <w:i/>
        </w:rPr>
        <w:t>Svensk Försäkring</w:t>
      </w:r>
      <w:r w:rsidRPr="00CD789A">
        <w:t xml:space="preserve">, </w:t>
      </w:r>
      <w:r w:rsidRPr="00CD789A">
        <w:rPr>
          <w:i/>
        </w:rPr>
        <w:t>Bolags</w:t>
      </w:r>
      <w:r>
        <w:rPr>
          <w:i/>
        </w:rPr>
        <w:softHyphen/>
      </w:r>
      <w:r w:rsidRPr="00CD789A">
        <w:rPr>
          <w:i/>
        </w:rPr>
        <w:t xml:space="preserve">verket </w:t>
      </w:r>
      <w:r w:rsidRPr="00CD789A">
        <w:t xml:space="preserve">och </w:t>
      </w:r>
      <w:r w:rsidRPr="00CD789A">
        <w:rPr>
          <w:i/>
        </w:rPr>
        <w:t>Sveriges advokatsamfund</w:t>
      </w:r>
      <w:r>
        <w:t>,</w:t>
      </w:r>
      <w:r w:rsidRPr="00CD789A">
        <w:rPr>
          <w:i/>
        </w:rPr>
        <w:t xml:space="preserve"> </w:t>
      </w:r>
      <w:r w:rsidRPr="00CD789A">
        <w:t>är dock den lagstiftnings</w:t>
      </w:r>
      <w:r>
        <w:softHyphen/>
        <w:t>teknik som föreslås</w:t>
      </w:r>
      <w:r w:rsidRPr="00CD789A">
        <w:t xml:space="preserve"> i promemorian mindre lämplig eftersom lagstiftningen blir svårare att förstå och </w:t>
      </w:r>
      <w:r>
        <w:t>överblicka om försäkrings</w:t>
      </w:r>
      <w:r>
        <w:softHyphen/>
        <w:t>rörelselagens bestämmelser, som föreslås i promemorian, ska tillämpas om inget annat anges i den nya lagen</w:t>
      </w:r>
      <w:r w:rsidRPr="00CD789A">
        <w:t>.</w:t>
      </w:r>
    </w:p>
    <w:p w14:paraId="3D321ECD" w14:textId="34FAD3A9" w:rsidR="00C072C6" w:rsidRPr="00CD789A" w:rsidRDefault="00C072C6" w:rsidP="00C072C6">
      <w:pPr>
        <w:pStyle w:val="Brdtextmedindrag"/>
      </w:pPr>
      <w:r>
        <w:t xml:space="preserve">Regeringen anser att det är en fördel om regleringen är </w:t>
      </w:r>
      <w:r w:rsidRPr="00CD789A">
        <w:t>enkel, lättillgänglig och flexibel</w:t>
      </w:r>
      <w:r>
        <w:t>. I</w:t>
      </w:r>
      <w:r w:rsidRPr="00CD789A">
        <w:t xml:space="preserve"> enlighet med </w:t>
      </w:r>
      <w:r>
        <w:t>det</w:t>
      </w:r>
      <w:r w:rsidRPr="00CD789A">
        <w:rPr>
          <w:i/>
        </w:rPr>
        <w:t xml:space="preserve"> Finansinspektionen </w:t>
      </w:r>
      <w:r w:rsidRPr="00CD789A">
        <w:t>förorda</w:t>
      </w:r>
      <w:r>
        <w:t>r bör</w:t>
      </w:r>
      <w:r w:rsidRPr="00CD789A">
        <w:t xml:space="preserve"> den nya lagen </w:t>
      </w:r>
      <w:r>
        <w:t xml:space="preserve">därför </w:t>
      </w:r>
      <w:r w:rsidRPr="00CD789A">
        <w:t>innehåll</w:t>
      </w:r>
      <w:r>
        <w:t>a</w:t>
      </w:r>
      <w:r w:rsidRPr="00CD789A">
        <w:t xml:space="preserve"> de bestämmelser som krävs för att</w:t>
      </w:r>
      <w:r>
        <w:t xml:space="preserve"> genomföra </w:t>
      </w:r>
      <w:r w:rsidR="004C7E98">
        <w:t>andra tjänstepensions</w:t>
      </w:r>
      <w:r>
        <w:t xml:space="preserve">direktivet och </w:t>
      </w:r>
      <w:r w:rsidRPr="00CD789A">
        <w:t xml:space="preserve">reglera </w:t>
      </w:r>
      <w:r>
        <w:t xml:space="preserve">de nya </w:t>
      </w:r>
      <w:r w:rsidRPr="00CD789A">
        <w:t>tjänste</w:t>
      </w:r>
      <w:r w:rsidR="008169C1">
        <w:softHyphen/>
      </w:r>
      <w:r w:rsidRPr="00CD789A">
        <w:t>pensions</w:t>
      </w:r>
      <w:r>
        <w:softHyphen/>
      </w:r>
      <w:r w:rsidRPr="00CD789A">
        <w:t>företagens rörelse</w:t>
      </w:r>
      <w:r>
        <w:t xml:space="preserve"> och associationsrättsliga form</w:t>
      </w:r>
      <w:r w:rsidRPr="00CD789A">
        <w:t>. För det fall det är lämpligt av redaktionella eller andra skäl kan hän</w:t>
      </w:r>
      <w:r>
        <w:softHyphen/>
      </w:r>
      <w:r w:rsidRPr="00CD789A">
        <w:t xml:space="preserve">visningar </w:t>
      </w:r>
      <w:r>
        <w:t>göras</w:t>
      </w:r>
      <w:r w:rsidRPr="00CD789A">
        <w:t xml:space="preserve"> till försäkrings</w:t>
      </w:r>
      <w:r>
        <w:softHyphen/>
      </w:r>
      <w:r w:rsidRPr="00CD789A">
        <w:t xml:space="preserve">rörelselagen eller annan lagstiftning. Det </w:t>
      </w:r>
      <w:r>
        <w:t>bör</w:t>
      </w:r>
      <w:r w:rsidRPr="00CD789A">
        <w:t xml:space="preserve"> då vara fråga om direkta hänvisningar, så att det </w:t>
      </w:r>
      <w:r>
        <w:t xml:space="preserve">är tydligt </w:t>
      </w:r>
      <w:r w:rsidRPr="00CD789A">
        <w:t>vilka bestämmelser i andra lagar som tjänste</w:t>
      </w:r>
      <w:r>
        <w:softHyphen/>
      </w:r>
      <w:r w:rsidRPr="00CD789A">
        <w:t>pensions</w:t>
      </w:r>
      <w:r>
        <w:softHyphen/>
      </w:r>
      <w:r w:rsidRPr="00CD789A">
        <w:t>företagen</w:t>
      </w:r>
      <w:r>
        <w:t xml:space="preserve"> ska tillämpa</w:t>
      </w:r>
      <w:r w:rsidRPr="00CD789A">
        <w:t>, dvs. en sådan hänvisnings</w:t>
      </w:r>
      <w:r w:rsidR="008169C1">
        <w:softHyphen/>
      </w:r>
      <w:r w:rsidRPr="00CD789A">
        <w:t xml:space="preserve">teknik som </w:t>
      </w:r>
      <w:r w:rsidRPr="00CD789A">
        <w:rPr>
          <w:i/>
        </w:rPr>
        <w:t xml:space="preserve">Svensk Försäkring </w:t>
      </w:r>
      <w:r w:rsidRPr="00CD789A">
        <w:t>v</w:t>
      </w:r>
      <w:r>
        <w:t>ill</w:t>
      </w:r>
      <w:r w:rsidRPr="00CD789A">
        <w:t xml:space="preserve"> se.</w:t>
      </w:r>
      <w:r w:rsidRPr="00CD789A" w:rsidDel="003B0D7A">
        <w:t xml:space="preserve"> </w:t>
      </w:r>
    </w:p>
    <w:p w14:paraId="46D4608F" w14:textId="267D06D9" w:rsidR="00C072C6" w:rsidRPr="00CD789A" w:rsidRDefault="00C072C6" w:rsidP="00C072C6">
      <w:pPr>
        <w:pStyle w:val="Brdtextmedindrag"/>
      </w:pPr>
      <w:r w:rsidRPr="00CD789A">
        <w:t>Den nya lagen om tjänstepensionsföretag bör, som föreslås i prome</w:t>
      </w:r>
      <w:r>
        <w:softHyphen/>
      </w:r>
      <w:r w:rsidRPr="00CD789A">
        <w:t xml:space="preserve">morian, </w:t>
      </w:r>
      <w:r>
        <w:t>bara</w:t>
      </w:r>
      <w:r w:rsidRPr="00CD789A">
        <w:t xml:space="preserve"> reglera svenska företags</w:t>
      </w:r>
      <w:r w:rsidR="0087403A">
        <w:t xml:space="preserve"> </w:t>
      </w:r>
      <w:r w:rsidRPr="00CD789A">
        <w:t>verksamhet i Sverige och sådana företags gränsöverskridande verksamhet. Utländska tjänstepensions</w:t>
      </w:r>
      <w:r>
        <w:softHyphen/>
      </w:r>
      <w:r w:rsidRPr="00CD789A">
        <w:t>instituts verksamhet i Sverige bör liksom i dag regleras i lagen (1998:293) om utländska försäkringsgivares och tjänstepensionsinstituts verksamhet i Sverige. Andra tjänstepensions</w:t>
      </w:r>
      <w:r w:rsidRPr="00CD789A">
        <w:softHyphen/>
        <w:t xml:space="preserve">direktivet bör </w:t>
      </w:r>
      <w:r>
        <w:t xml:space="preserve">därför </w:t>
      </w:r>
      <w:r w:rsidRPr="00CD789A">
        <w:t xml:space="preserve">genomföras </w:t>
      </w:r>
      <w:r>
        <w:t>genom bestäm</w:t>
      </w:r>
      <w:r>
        <w:softHyphen/>
        <w:t xml:space="preserve">melser </w:t>
      </w:r>
      <w:r w:rsidRPr="00CD789A">
        <w:t>i den lagen när det gäller utländska tjänste</w:t>
      </w:r>
      <w:r>
        <w:softHyphen/>
      </w:r>
      <w:r w:rsidRPr="00CD789A">
        <w:t>pensions</w:t>
      </w:r>
      <w:r>
        <w:softHyphen/>
      </w:r>
      <w:r w:rsidRPr="00CD789A">
        <w:t>instituts verk</w:t>
      </w:r>
      <w:r w:rsidRPr="00CD789A">
        <w:softHyphen/>
        <w:t>samhet i Sverige.</w:t>
      </w:r>
    </w:p>
    <w:p w14:paraId="5C892FBB" w14:textId="77777777" w:rsidR="00C072C6" w:rsidRPr="00CD789A" w:rsidRDefault="00C072C6" w:rsidP="0087403A">
      <w:pPr>
        <w:pStyle w:val="Rubrik2"/>
      </w:pPr>
      <w:bookmarkStart w:id="1020" w:name="_Toc518395883"/>
      <w:bookmarkStart w:id="1021" w:name="_Toc518396600"/>
      <w:bookmarkStart w:id="1022" w:name="_Toc518400911"/>
      <w:bookmarkStart w:id="1023" w:name="_Toc518401628"/>
      <w:bookmarkStart w:id="1024" w:name="_Toc518401867"/>
      <w:bookmarkStart w:id="1025" w:name="_Toc518463021"/>
      <w:bookmarkStart w:id="1026" w:name="_Toc518462717"/>
      <w:bookmarkStart w:id="1027" w:name="_Toc518463673"/>
      <w:bookmarkStart w:id="1028" w:name="_Toc518463570"/>
      <w:bookmarkStart w:id="1029" w:name="_Toc518464287"/>
      <w:bookmarkStart w:id="1030" w:name="_Toc518472726"/>
      <w:bookmarkStart w:id="1031" w:name="_Toc8059750"/>
      <w:bookmarkStart w:id="1032" w:name="_Toc8061460"/>
      <w:bookmarkStart w:id="1033" w:name="_Toc8061992"/>
      <w:bookmarkStart w:id="1034" w:name="_Toc8064460"/>
      <w:bookmarkStart w:id="1035" w:name="_Toc8391137"/>
      <w:bookmarkStart w:id="1036" w:name="_Toc8391403"/>
      <w:bookmarkStart w:id="1037" w:name="_Toc8644608"/>
      <w:bookmarkStart w:id="1038" w:name="_Toc8645140"/>
      <w:bookmarkStart w:id="1039" w:name="_Toc8817621"/>
      <w:bookmarkStart w:id="1040" w:name="_Toc8818193"/>
      <w:bookmarkStart w:id="1041" w:name="_Toc8825562"/>
      <w:bookmarkStart w:id="1042" w:name="_Toc8831659"/>
      <w:bookmarkStart w:id="1043" w:name="_Toc8832568"/>
      <w:bookmarkStart w:id="1044" w:name="_Toc11153030"/>
      <w:bookmarkStart w:id="1045" w:name="_Toc11160951"/>
      <w:bookmarkStart w:id="1046" w:name="_Toc11166887"/>
      <w:bookmarkStart w:id="1047" w:name="_Toc11167423"/>
      <w:bookmarkStart w:id="1048" w:name="_Toc11168860"/>
      <w:bookmarkStart w:id="1049" w:name="_Toc11845813"/>
      <w:bookmarkStart w:id="1050" w:name="_Toc12611612"/>
      <w:bookmarkStart w:id="1051" w:name="_Toc12624879"/>
      <w:bookmarkStart w:id="1052" w:name="_Toc12627368"/>
      <w:bookmarkStart w:id="1053" w:name="_Toc12630258"/>
      <w:bookmarkStart w:id="1054" w:name="_Toc12632753"/>
      <w:bookmarkStart w:id="1055" w:name="_Toc17902825"/>
      <w:r w:rsidRPr="00CD789A">
        <w:t xml:space="preserve">Utgångspunkter för den </w:t>
      </w:r>
      <w:r w:rsidRPr="0087403A">
        <w:t>nya</w:t>
      </w:r>
      <w:r w:rsidRPr="00CD789A">
        <w:t xml:space="preserve"> lagen</w:t>
      </w:r>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p>
    <w:p w14:paraId="15F8F459" w14:textId="77777777" w:rsidR="00C072C6" w:rsidRPr="00CD789A" w:rsidRDefault="00C072C6" w:rsidP="00C072C6">
      <w:pPr>
        <w:pStyle w:val="Brdtextram"/>
      </w:pPr>
      <w:r w:rsidRPr="00CD789A">
        <w:rPr>
          <w:b/>
        </w:rPr>
        <w:t xml:space="preserve">Regeringens bedömning: </w:t>
      </w:r>
      <w:r w:rsidRPr="00CD789A">
        <w:t>Den nya lagen om tjänstepensionsföretag bör möjliggöra en effektiv förvaltning av tjänstepensionskapital sam</w:t>
      </w:r>
      <w:r>
        <w:softHyphen/>
      </w:r>
      <w:r w:rsidRPr="00CD789A">
        <w:t xml:space="preserve">tidigt som den bör säkerställa ett fullgott skydd för de </w:t>
      </w:r>
      <w:r>
        <w:t xml:space="preserve">nuvarande och </w:t>
      </w:r>
      <w:r w:rsidRPr="00CD789A">
        <w:t>framtida pension</w:t>
      </w:r>
      <w:r>
        <w:softHyphen/>
      </w:r>
      <w:r w:rsidRPr="00CD789A">
        <w:t>ärerna.</w:t>
      </w:r>
    </w:p>
    <w:p w14:paraId="0AC2C4E4" w14:textId="77777777" w:rsidR="00C072C6" w:rsidRPr="00CD789A" w:rsidRDefault="00C072C6" w:rsidP="00C072C6">
      <w:pPr>
        <w:pStyle w:val="Brdtext"/>
        <w:rPr>
          <w:sz w:val="8"/>
          <w:szCs w:val="8"/>
        </w:rPr>
      </w:pPr>
    </w:p>
    <w:p w14:paraId="6D080809" w14:textId="7B5FBF7A" w:rsidR="00C072C6" w:rsidRPr="00CD789A" w:rsidRDefault="00C072C6" w:rsidP="00C072C6">
      <w:pPr>
        <w:pStyle w:val="Brdtextmedindrag"/>
        <w:rPr>
          <w:b/>
        </w:rPr>
      </w:pPr>
      <w:r w:rsidRPr="00CD789A">
        <w:rPr>
          <w:b/>
        </w:rPr>
        <w:t xml:space="preserve">Utredningens bedömning </w:t>
      </w:r>
      <w:r w:rsidRPr="00CD789A">
        <w:t>överensstämmer med regeringens be</w:t>
      </w:r>
      <w:r>
        <w:softHyphen/>
      </w:r>
      <w:r w:rsidRPr="00CD789A">
        <w:t>döm</w:t>
      </w:r>
      <w:r w:rsidR="002F6114">
        <w:softHyphen/>
      </w:r>
      <w:r w:rsidRPr="00CD789A">
        <w:t>ning.</w:t>
      </w:r>
    </w:p>
    <w:p w14:paraId="68293DB9" w14:textId="77777777" w:rsidR="00C072C6" w:rsidRPr="00CD789A" w:rsidRDefault="00C072C6" w:rsidP="00C072C6">
      <w:pPr>
        <w:pStyle w:val="Brdtextmedindrag"/>
      </w:pPr>
      <w:r w:rsidRPr="00CD789A">
        <w:rPr>
          <w:b/>
        </w:rPr>
        <w:t xml:space="preserve">Remissinstanserna: </w:t>
      </w:r>
      <w:r w:rsidRPr="00CD789A">
        <w:t xml:space="preserve">Flertalet remissinstanser </w:t>
      </w:r>
      <w:r>
        <w:t>tillstyrker</w:t>
      </w:r>
      <w:r w:rsidRPr="00CD789A">
        <w:t xml:space="preserve"> bedömning</w:t>
      </w:r>
      <w:r>
        <w:t>en</w:t>
      </w:r>
      <w:r w:rsidRPr="00CD789A">
        <w:t xml:space="preserve"> eller </w:t>
      </w:r>
      <w:r>
        <w:t xml:space="preserve">har inget att invända mot </w:t>
      </w:r>
      <w:r w:rsidRPr="00CD789A">
        <w:t xml:space="preserve">den. </w:t>
      </w:r>
      <w:r w:rsidRPr="00CD789A">
        <w:rPr>
          <w:i/>
        </w:rPr>
        <w:t xml:space="preserve">Arbetsgivarverket </w:t>
      </w:r>
      <w:r>
        <w:t>framför</w:t>
      </w:r>
      <w:r w:rsidRPr="00CD789A">
        <w:t xml:space="preserve"> att för rigorösa eller omfattande regler som inte tar hänsyn till tjänste</w:t>
      </w:r>
      <w:r>
        <w:softHyphen/>
      </w:r>
      <w:r w:rsidRPr="00CD789A">
        <w:t>pensioners förutsättningar kan innebära att kostnaderna för att tillhanda</w:t>
      </w:r>
      <w:r>
        <w:softHyphen/>
      </w:r>
      <w:r w:rsidRPr="00CD789A">
        <w:t>hålla tjänste</w:t>
      </w:r>
      <w:r>
        <w:softHyphen/>
      </w:r>
      <w:r w:rsidRPr="00CD789A">
        <w:t xml:space="preserve">pensionsförmåner blir för stora i förhållande till den förmån de genererar. </w:t>
      </w:r>
      <w:r w:rsidRPr="00CD789A">
        <w:rPr>
          <w:i/>
        </w:rPr>
        <w:t xml:space="preserve">Finansinspektionen </w:t>
      </w:r>
      <w:r w:rsidRPr="00CD789A">
        <w:t>betonar tjänstepensionernas skydds</w:t>
      </w:r>
      <w:r>
        <w:softHyphen/>
      </w:r>
      <w:r w:rsidRPr="00CD789A">
        <w:t xml:space="preserve">värde till följd av deras betydelse för framtidens pensionärer. </w:t>
      </w:r>
      <w:r w:rsidRPr="00CD789A">
        <w:rPr>
          <w:i/>
        </w:rPr>
        <w:t xml:space="preserve">Svenskt Näringsliv </w:t>
      </w:r>
      <w:r>
        <w:t>anser</w:t>
      </w:r>
      <w:r w:rsidRPr="00CD789A">
        <w:t xml:space="preserve"> att regelverken för tjänstepensioner måste utformas så att de möjliggör en effektiv och säker hantering av tjänstepensions</w:t>
      </w:r>
      <w:r>
        <w:softHyphen/>
      </w:r>
      <w:r w:rsidRPr="00CD789A">
        <w:t xml:space="preserve">förmåner. </w:t>
      </w:r>
      <w:r w:rsidRPr="00CD789A">
        <w:rPr>
          <w:i/>
        </w:rPr>
        <w:t xml:space="preserve">Alecta </w:t>
      </w:r>
      <w:r w:rsidRPr="00CD789A">
        <w:t xml:space="preserve">och </w:t>
      </w:r>
      <w:r w:rsidRPr="00CD789A">
        <w:rPr>
          <w:i/>
        </w:rPr>
        <w:lastRenderedPageBreak/>
        <w:t xml:space="preserve">Folksam </w:t>
      </w:r>
      <w:r w:rsidRPr="00CD789A">
        <w:t>framhåller att det övergripande syftet med all tjänstepensions</w:t>
      </w:r>
      <w:r>
        <w:softHyphen/>
      </w:r>
      <w:r w:rsidRPr="00CD789A">
        <w:t>verksamhet är att generera en bra tjänstepension och att ett väl balanserat regelverk ger förutsättningar för en effektiv förvaltning av tjänstepen</w:t>
      </w:r>
      <w:r>
        <w:softHyphen/>
      </w:r>
      <w:r w:rsidRPr="00CD789A">
        <w:t>sionsplaner och bidrar till att säkerställa trygga och till</w:t>
      </w:r>
      <w:r>
        <w:softHyphen/>
      </w:r>
      <w:r w:rsidRPr="00CD789A">
        <w:t>räckliga tjänste</w:t>
      </w:r>
      <w:r>
        <w:softHyphen/>
      </w:r>
      <w:r w:rsidRPr="00CD789A">
        <w:t xml:space="preserve">pensioner. </w:t>
      </w:r>
      <w:r w:rsidRPr="00CD789A">
        <w:rPr>
          <w:i/>
        </w:rPr>
        <w:t xml:space="preserve">Livförsäkringsbolaget Skandia, ömsesidigt </w:t>
      </w:r>
      <w:r>
        <w:t>anför</w:t>
      </w:r>
      <w:r w:rsidRPr="00CD789A">
        <w:t xml:space="preserve"> att skyddet för de framtida pensionärerna är det mest centrala vid utform</w:t>
      </w:r>
      <w:r>
        <w:softHyphen/>
      </w:r>
      <w:r w:rsidRPr="00CD789A">
        <w:t>ningen av en ny svensk reglering för tjänstepensions</w:t>
      </w:r>
      <w:r>
        <w:softHyphen/>
      </w:r>
      <w:r w:rsidRPr="00CD789A">
        <w:t xml:space="preserve">institut. </w:t>
      </w:r>
    </w:p>
    <w:p w14:paraId="1131D72C" w14:textId="5444EE18" w:rsidR="00C072C6" w:rsidRPr="00CD789A" w:rsidRDefault="00C072C6" w:rsidP="00C072C6">
      <w:pPr>
        <w:pStyle w:val="Brdtextmedindrag"/>
        <w:rPr>
          <w:i/>
        </w:rPr>
      </w:pPr>
      <w:r w:rsidRPr="00CD789A">
        <w:rPr>
          <w:b/>
        </w:rPr>
        <w:t xml:space="preserve">Promemorians bedömning </w:t>
      </w:r>
      <w:r w:rsidRPr="00CD789A">
        <w:t>överensstämmer med regeringens be</w:t>
      </w:r>
      <w:r>
        <w:softHyphen/>
      </w:r>
      <w:r w:rsidRPr="00CD789A">
        <w:t>döm</w:t>
      </w:r>
      <w:r w:rsidR="002F6114">
        <w:softHyphen/>
      </w:r>
      <w:r w:rsidRPr="00CD789A">
        <w:t xml:space="preserve">ning. </w:t>
      </w:r>
    </w:p>
    <w:p w14:paraId="40187B37" w14:textId="77777777" w:rsidR="00C072C6" w:rsidRPr="00CD789A" w:rsidRDefault="00C072C6" w:rsidP="00C072C6">
      <w:pPr>
        <w:pStyle w:val="Brdtextmedindrag"/>
        <w:rPr>
          <w:b/>
          <w:i/>
        </w:rPr>
      </w:pPr>
      <w:r w:rsidRPr="00CD789A">
        <w:rPr>
          <w:b/>
        </w:rPr>
        <w:t xml:space="preserve">Remissinstanserna: </w:t>
      </w:r>
      <w:r w:rsidRPr="00CD789A">
        <w:t xml:space="preserve">Flertalet remissinstanser </w:t>
      </w:r>
      <w:r>
        <w:t xml:space="preserve">tillstyrker </w:t>
      </w:r>
      <w:r w:rsidRPr="00CD789A">
        <w:t>bedömning</w:t>
      </w:r>
      <w:r>
        <w:t>en</w:t>
      </w:r>
      <w:r w:rsidRPr="00CD789A">
        <w:t xml:space="preserve"> eller </w:t>
      </w:r>
      <w:r>
        <w:t xml:space="preserve">har inget att invända mot </w:t>
      </w:r>
      <w:r w:rsidRPr="00CD789A">
        <w:t xml:space="preserve">den. </w:t>
      </w:r>
      <w:r w:rsidRPr="00CD789A">
        <w:rPr>
          <w:i/>
        </w:rPr>
        <w:t xml:space="preserve">Finansförbundet </w:t>
      </w:r>
      <w:r>
        <w:t>framför</w:t>
      </w:r>
      <w:r w:rsidRPr="00CD789A">
        <w:t xml:space="preserve"> att de fram</w:t>
      </w:r>
      <w:r>
        <w:softHyphen/>
      </w:r>
      <w:r w:rsidRPr="00CD789A">
        <w:t xml:space="preserve">lagda lagförslagen i huvudsak </w:t>
      </w:r>
      <w:r>
        <w:t xml:space="preserve">innebär att </w:t>
      </w:r>
      <w:r w:rsidRPr="00CD789A">
        <w:t>all tjänste</w:t>
      </w:r>
      <w:r>
        <w:softHyphen/>
      </w:r>
      <w:r w:rsidRPr="00CD789A">
        <w:t xml:space="preserve">pension </w:t>
      </w:r>
      <w:r>
        <w:t xml:space="preserve">regleras </w:t>
      </w:r>
      <w:r w:rsidRPr="00CD789A">
        <w:t>på samma sätt, oavsett om den är förmånsbestämd eller premie</w:t>
      </w:r>
      <w:r>
        <w:softHyphen/>
      </w:r>
      <w:r w:rsidRPr="00CD789A">
        <w:t>bestämd, kollektivavtalad eller individuell.</w:t>
      </w:r>
    </w:p>
    <w:p w14:paraId="063BCAB8" w14:textId="11147712" w:rsidR="00C072C6" w:rsidRPr="00CD789A" w:rsidRDefault="00C072C6" w:rsidP="00C072C6">
      <w:pPr>
        <w:pStyle w:val="Brdtextmedindrag"/>
      </w:pPr>
      <w:r w:rsidRPr="00CD789A">
        <w:rPr>
          <w:b/>
        </w:rPr>
        <w:t xml:space="preserve">Skälen för regeringens bedömning: </w:t>
      </w:r>
      <w:r w:rsidRPr="00CD789A">
        <w:t>Syftet med andra tjänstepensions</w:t>
      </w:r>
      <w:r>
        <w:softHyphen/>
      </w:r>
      <w:r w:rsidRPr="00CD789A">
        <w:t>direktivet är i grunden att skydda och erbjuda trygghet från fattigdom på ålderdomen (skäl</w:t>
      </w:r>
      <w:r w:rsidR="002F6114">
        <w:t>en</w:t>
      </w:r>
      <w:r w:rsidRPr="00CD789A">
        <w:t xml:space="preserve"> 2 och 10). Vidare syftar direktivet till att underlätta gränsöverskridande verksamhet </w:t>
      </w:r>
      <w:r>
        <w:t xml:space="preserve">och </w:t>
      </w:r>
      <w:r w:rsidRPr="00CD789A">
        <w:t>rörligheten för arbetstagare mellan medlems</w:t>
      </w:r>
      <w:r>
        <w:softHyphen/>
      </w:r>
      <w:r w:rsidRPr="00CD789A">
        <w:t>staterna i EU (skäl</w:t>
      </w:r>
      <w:r w:rsidR="002F6114">
        <w:t>en</w:t>
      </w:r>
      <w:r w:rsidRPr="00CD789A">
        <w:t xml:space="preserve"> 2, 4 och 6). Direktivet är också avsett att främja tjänstepension som företeelse (skäl 8).</w:t>
      </w:r>
    </w:p>
    <w:p w14:paraId="3EDCB13D" w14:textId="78E2B555" w:rsidR="00C072C6" w:rsidRPr="00CD789A" w:rsidRDefault="00C072C6" w:rsidP="00C072C6">
      <w:pPr>
        <w:pStyle w:val="Brdtextmedindrag"/>
      </w:pPr>
      <w:r w:rsidRPr="00CD789A">
        <w:t>De skyddsintressen som ligger till grund för andra tjänstepensions</w:t>
      </w:r>
      <w:r>
        <w:softHyphen/>
      </w:r>
      <w:r w:rsidRPr="00CD789A">
        <w:t>direktivet bör ligga till grund även för den nya lagen om tjänstepensions</w:t>
      </w:r>
      <w:r>
        <w:softHyphen/>
      </w:r>
      <w:r w:rsidRPr="00CD789A">
        <w:t xml:space="preserve">företag. Skyddet för de </w:t>
      </w:r>
      <w:r>
        <w:t xml:space="preserve">nuvarande och </w:t>
      </w:r>
      <w:r w:rsidRPr="00CD789A">
        <w:t xml:space="preserve">framtida pensionärerna bör, som </w:t>
      </w:r>
      <w:r w:rsidRPr="00CD789A">
        <w:rPr>
          <w:i/>
        </w:rPr>
        <w:t xml:space="preserve">Finansinspektionen </w:t>
      </w:r>
      <w:r w:rsidRPr="00CD789A">
        <w:t xml:space="preserve">och </w:t>
      </w:r>
      <w:r w:rsidRPr="00CD789A">
        <w:rPr>
          <w:i/>
        </w:rPr>
        <w:t xml:space="preserve">Skandia </w:t>
      </w:r>
      <w:r w:rsidRPr="00CD789A">
        <w:t>anför, stå i förgrunden. Som regeringen uttalade redan vid genomförandet av första tjänste</w:t>
      </w:r>
      <w:r w:rsidRPr="00CD789A">
        <w:softHyphen/>
        <w:t>pensionsdirektivet är tjänstepensionen en väsentlig del av pensionsförmånerna och i vissa fall kan tjänste</w:t>
      </w:r>
      <w:r w:rsidRPr="00CD789A">
        <w:softHyphen/>
        <w:t>pensionen till och med uppgå till högre belopp än socialförsäk</w:t>
      </w:r>
      <w:r w:rsidRPr="00CD789A">
        <w:softHyphen/>
        <w:t>rings</w:t>
      </w:r>
      <w:r w:rsidRPr="00CD789A">
        <w:softHyphen/>
        <w:t>förmånerna</w:t>
      </w:r>
      <w:r>
        <w:t xml:space="preserve"> </w:t>
      </w:r>
      <w:r w:rsidRPr="00CD789A">
        <w:t>(prop. 2004/05:165 s. 98 f</w:t>
      </w:r>
      <w:r w:rsidR="002F6114">
        <w:t>.</w:t>
      </w:r>
      <w:r w:rsidRPr="00CD789A">
        <w:t>). Det är således av yttersta vikt att tjänstepensionsåtagandena i slutändan kan infrias</w:t>
      </w:r>
      <w:r>
        <w:t>. D</w:t>
      </w:r>
      <w:r w:rsidRPr="00CD789A">
        <w:t xml:space="preserve">en nya lagen om tjänstepensionsföretag bör </w:t>
      </w:r>
      <w:r>
        <w:t xml:space="preserve">därför </w:t>
      </w:r>
      <w:r w:rsidRPr="00CD789A">
        <w:t xml:space="preserve">säkerställa ett fullgott skydd för de </w:t>
      </w:r>
      <w:r>
        <w:t xml:space="preserve">nuvarande och </w:t>
      </w:r>
      <w:r w:rsidRPr="00CD789A">
        <w:t xml:space="preserve">framtida pensionärerna. Som </w:t>
      </w:r>
      <w:r w:rsidRPr="00CD789A">
        <w:rPr>
          <w:i/>
        </w:rPr>
        <w:t xml:space="preserve">Svensk Försäkring </w:t>
      </w:r>
      <w:r w:rsidRPr="00CD789A">
        <w:t>framhåller bör även be</w:t>
      </w:r>
      <w:r>
        <w:softHyphen/>
      </w:r>
      <w:r w:rsidRPr="00CD789A">
        <w:t>hovet av trygghet när det gäller andra förmåner än s</w:t>
      </w:r>
      <w:r>
        <w:t>jälva ålders</w:t>
      </w:r>
      <w:r>
        <w:softHyphen/>
        <w:t>pensionen beaktas.</w:t>
      </w:r>
    </w:p>
    <w:p w14:paraId="33883412" w14:textId="77777777" w:rsidR="00C072C6" w:rsidRPr="00CD789A" w:rsidRDefault="00C072C6" w:rsidP="00C072C6">
      <w:pPr>
        <w:pStyle w:val="Brdtextmedindrag"/>
      </w:pPr>
      <w:r w:rsidRPr="00CD789A">
        <w:t xml:space="preserve">Skyddet för de </w:t>
      </w:r>
      <w:r>
        <w:t xml:space="preserve">nuvarande och </w:t>
      </w:r>
      <w:r w:rsidRPr="00CD789A">
        <w:t>framtida pensionärerna måste med nödvändighet balan</w:t>
      </w:r>
      <w:r>
        <w:softHyphen/>
      </w:r>
      <w:r w:rsidRPr="00CD789A">
        <w:t xml:space="preserve">seras mot intresset av att tillräcklig avkastning kan </w:t>
      </w:r>
      <w:r>
        <w:t xml:space="preserve">uppnås </w:t>
      </w:r>
      <w:r w:rsidRPr="00CD789A">
        <w:t xml:space="preserve">på de medel som arbetsgivare betalar för att trygga tjänstepension, vilket bl.a. </w:t>
      </w:r>
      <w:r w:rsidRPr="00CD789A">
        <w:rPr>
          <w:i/>
        </w:rPr>
        <w:t xml:space="preserve">Alecta </w:t>
      </w:r>
      <w:r w:rsidRPr="00CD789A">
        <w:t xml:space="preserve">och </w:t>
      </w:r>
      <w:r w:rsidRPr="00CD789A">
        <w:rPr>
          <w:i/>
        </w:rPr>
        <w:t xml:space="preserve">Folksam </w:t>
      </w:r>
      <w:r w:rsidRPr="00CD789A">
        <w:t>framhåller. Om regleringen ställer höga krav på t.ex. begränsning av risktagandet i tjänstepensionsinstitutens placeringar kom</w:t>
      </w:r>
      <w:r>
        <w:softHyphen/>
      </w:r>
      <w:r w:rsidRPr="00CD789A">
        <w:t>mer det att leda till att de placeringarna måste ske i till</w:t>
      </w:r>
      <w:r>
        <w:softHyphen/>
      </w:r>
      <w:r w:rsidRPr="00CD789A">
        <w:t xml:space="preserve">gångar med låg risknivå. Sådana tillgångar är förenade med lägre </w:t>
      </w:r>
      <w:r>
        <w:t>för</w:t>
      </w:r>
      <w:r>
        <w:softHyphen/>
        <w:t xml:space="preserve">väntad </w:t>
      </w:r>
      <w:r w:rsidRPr="00CD789A">
        <w:t>av</w:t>
      </w:r>
      <w:r>
        <w:softHyphen/>
      </w:r>
      <w:r w:rsidRPr="00CD789A">
        <w:t>kastning. Alltför låg avkastning på tjänste</w:t>
      </w:r>
      <w:r w:rsidRPr="00CD789A">
        <w:softHyphen/>
        <w:t xml:space="preserve">pensionsföretagens placeringar leder i sin tur till alltför låga pensioner. Lägre tjänstepensioner medför </w:t>
      </w:r>
      <w:r>
        <w:t>sannolikt</w:t>
      </w:r>
      <w:r w:rsidRPr="00CD789A">
        <w:t xml:space="preserve"> att belastningen ökar på de offentliga trygghetssystemen, eftersom framtidens pensionärer då i högre grad måste förlita sig på dem.</w:t>
      </w:r>
    </w:p>
    <w:p w14:paraId="0B427840" w14:textId="77777777" w:rsidR="00C072C6" w:rsidRPr="00CD789A" w:rsidRDefault="00C072C6" w:rsidP="00C072C6">
      <w:pPr>
        <w:pStyle w:val="Brdtextmedindrag"/>
      </w:pPr>
      <w:r w:rsidRPr="00CD789A">
        <w:t xml:space="preserve">Den nya lagen om tjänstepensionsföretag bör, utöver att tillgodose ett fullgott skydd för de </w:t>
      </w:r>
      <w:r>
        <w:t xml:space="preserve">nuvarande och </w:t>
      </w:r>
      <w:r w:rsidRPr="00CD789A">
        <w:t>framtida pensionärerna, möjliggöra en effektiv för</w:t>
      </w:r>
      <w:r>
        <w:softHyphen/>
      </w:r>
      <w:r w:rsidRPr="00CD789A">
        <w:t xml:space="preserve">valtning av tjänstepensionskapitalet. Lagen måste således, som </w:t>
      </w:r>
      <w:r w:rsidRPr="00CD789A">
        <w:rPr>
          <w:i/>
        </w:rPr>
        <w:t xml:space="preserve">Svenskt Näringsliv </w:t>
      </w:r>
      <w:r w:rsidRPr="00CD789A">
        <w:t>påpekar, utformas så att en effektiv och säker hantering av de premier som betalas in till tjänstepensions</w:t>
      </w:r>
      <w:r>
        <w:softHyphen/>
      </w:r>
      <w:r w:rsidRPr="00CD789A">
        <w:t>försäkringar</w:t>
      </w:r>
      <w:r>
        <w:t xml:space="preserve"> möjliggörs</w:t>
      </w:r>
      <w:r w:rsidRPr="00CD789A">
        <w:t xml:space="preserve">. Som uttalades vid genomförandet av första tjänstepensionsdirektivet kan en sådan effektiv förvaltning också bidra till att arbetsgivarna får rimliga </w:t>
      </w:r>
      <w:r w:rsidRPr="00CD789A">
        <w:lastRenderedPageBreak/>
        <w:t>kostnader för sina pensions</w:t>
      </w:r>
      <w:r w:rsidRPr="00CD789A">
        <w:softHyphen/>
        <w:t xml:space="preserve">åtaganden, vilket ökar incitamenten att erbjuda tjänstepension. Detta gynnar arbetstagarkollektivet generellt och främjar försörjningen av långsiktigt kapital på de finansiella marknaderna. </w:t>
      </w:r>
    </w:p>
    <w:p w14:paraId="100BDD56" w14:textId="608101B6" w:rsidR="00C072C6" w:rsidRPr="00CD789A" w:rsidRDefault="00C072C6" w:rsidP="00C072C6">
      <w:pPr>
        <w:pStyle w:val="Brdtextmedindrag"/>
      </w:pPr>
      <w:r w:rsidRPr="00CD789A">
        <w:t xml:space="preserve">Enligt regeringens </w:t>
      </w:r>
      <w:r>
        <w:t>uppfattning</w:t>
      </w:r>
      <w:r w:rsidRPr="00CD789A">
        <w:t xml:space="preserve"> bör man också vid utformningen av den nya lagen sträva efter att ge </w:t>
      </w:r>
      <w:r>
        <w:t>regleringen</w:t>
      </w:r>
      <w:r w:rsidRPr="00CD789A">
        <w:t xml:space="preserve"> en flexibel utformning, så att </w:t>
      </w:r>
      <w:r>
        <w:t>den</w:t>
      </w:r>
      <w:r w:rsidRPr="00CD789A">
        <w:t xml:space="preserve"> kan anpassas till de olika typer av tjänstepensionslösningar som finns på marknaden. Institut som driver en mindre riskfylld eller komplicerad verksamhet bör inte behandlas på samma sätt som institut vars verksamhet är mer kom</w:t>
      </w:r>
      <w:r>
        <w:softHyphen/>
      </w:r>
      <w:r w:rsidRPr="00CD789A">
        <w:t xml:space="preserve">plicerad eller riskfylld. Skillnaderna kan </w:t>
      </w:r>
      <w:r w:rsidR="008F1B14">
        <w:t>t.</w:t>
      </w:r>
      <w:r w:rsidRPr="00CD789A">
        <w:t>ex</w:t>
      </w:r>
      <w:r w:rsidR="008F1B14">
        <w:t>.</w:t>
      </w:r>
      <w:r w:rsidRPr="00CD789A">
        <w:t xml:space="preserve"> vara av de slag som </w:t>
      </w:r>
      <w:r w:rsidRPr="00CD789A">
        <w:rPr>
          <w:i/>
        </w:rPr>
        <w:t xml:space="preserve">Finansförbundet </w:t>
      </w:r>
      <w:r w:rsidRPr="00CD789A">
        <w:t>påtala</w:t>
      </w:r>
      <w:r>
        <w:t>r</w:t>
      </w:r>
      <w:r w:rsidRPr="00CD789A">
        <w:t>, mellan förmånsbestämd och premie</w:t>
      </w:r>
      <w:r>
        <w:softHyphen/>
      </w:r>
      <w:r w:rsidRPr="00CD789A">
        <w:t>bestämd pension eller mellan kollektivavtalad och icke kollektivavtalad pension. I</w:t>
      </w:r>
      <w:r w:rsidR="008F1B14">
        <w:t> </w:t>
      </w:r>
      <w:r w:rsidRPr="00CD789A">
        <w:t>de olika slagen av tjänstepensionslösningar och från tid till annan kan det helt enkelt vara motiverat med något olika krav, beroende på hur starkt intressena av skydd respek</w:t>
      </w:r>
      <w:r>
        <w:softHyphen/>
      </w:r>
      <w:r w:rsidRPr="00CD789A">
        <w:t xml:space="preserve">tive av tillräcklig avkastning gör sig gällande. </w:t>
      </w:r>
    </w:p>
    <w:p w14:paraId="3236D48E" w14:textId="77777777" w:rsidR="00C072C6" w:rsidRPr="00CD789A" w:rsidRDefault="00C072C6" w:rsidP="0087403A">
      <w:pPr>
        <w:pStyle w:val="Rubrik2"/>
      </w:pPr>
      <w:bookmarkStart w:id="1056" w:name="_Toc518395884"/>
      <w:bookmarkStart w:id="1057" w:name="_Toc518396601"/>
      <w:bookmarkStart w:id="1058" w:name="_Toc518400912"/>
      <w:bookmarkStart w:id="1059" w:name="_Toc518401629"/>
      <w:bookmarkStart w:id="1060" w:name="_Toc518401868"/>
      <w:bookmarkStart w:id="1061" w:name="_Toc518463022"/>
      <w:bookmarkStart w:id="1062" w:name="_Toc518462718"/>
      <w:bookmarkStart w:id="1063" w:name="_Toc518463674"/>
      <w:bookmarkStart w:id="1064" w:name="_Toc518463571"/>
      <w:bookmarkStart w:id="1065" w:name="_Toc518464288"/>
      <w:bookmarkStart w:id="1066" w:name="_Toc518472727"/>
      <w:bookmarkStart w:id="1067" w:name="_Toc8059751"/>
      <w:bookmarkStart w:id="1068" w:name="_Toc8061461"/>
      <w:bookmarkStart w:id="1069" w:name="_Toc8061993"/>
      <w:bookmarkStart w:id="1070" w:name="_Toc8064461"/>
      <w:bookmarkStart w:id="1071" w:name="_Toc8391138"/>
      <w:bookmarkStart w:id="1072" w:name="_Toc8391404"/>
      <w:bookmarkStart w:id="1073" w:name="_Toc8644609"/>
      <w:bookmarkStart w:id="1074" w:name="_Toc8645141"/>
      <w:bookmarkStart w:id="1075" w:name="_Toc8817622"/>
      <w:bookmarkStart w:id="1076" w:name="_Toc8818194"/>
      <w:bookmarkStart w:id="1077" w:name="_Toc8825563"/>
      <w:bookmarkStart w:id="1078" w:name="_Toc8831660"/>
      <w:bookmarkStart w:id="1079" w:name="_Toc8832569"/>
      <w:bookmarkStart w:id="1080" w:name="_Toc11153031"/>
      <w:bookmarkStart w:id="1081" w:name="_Toc11160952"/>
      <w:bookmarkStart w:id="1082" w:name="_Toc11166888"/>
      <w:bookmarkStart w:id="1083" w:name="_Toc11167424"/>
      <w:bookmarkStart w:id="1084" w:name="_Toc11168861"/>
      <w:bookmarkStart w:id="1085" w:name="_Toc11845814"/>
      <w:bookmarkStart w:id="1086" w:name="_Toc12611613"/>
      <w:bookmarkStart w:id="1087" w:name="_Toc12624880"/>
      <w:bookmarkStart w:id="1088" w:name="_Toc12627369"/>
      <w:bookmarkStart w:id="1089" w:name="_Toc12630259"/>
      <w:bookmarkStart w:id="1090" w:name="_Toc12632754"/>
      <w:bookmarkStart w:id="1091" w:name="_Toc17902826"/>
      <w:r w:rsidRPr="0087403A">
        <w:t>Konkurrensneutralitet</w:t>
      </w:r>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p>
    <w:p w14:paraId="7C851AC8" w14:textId="77777777" w:rsidR="00C072C6" w:rsidRPr="00CD789A" w:rsidRDefault="00C072C6" w:rsidP="00C072C6">
      <w:pPr>
        <w:pStyle w:val="Brdtextram"/>
      </w:pPr>
      <w:r w:rsidRPr="00CD789A">
        <w:rPr>
          <w:b/>
        </w:rPr>
        <w:t xml:space="preserve">Regeringens bedömning: </w:t>
      </w:r>
      <w:r w:rsidRPr="00CD789A">
        <w:t>Den nya lagen om tjänstepensionsföretag</w:t>
      </w:r>
      <w:r>
        <w:t xml:space="preserve"> </w:t>
      </w:r>
      <w:r w:rsidRPr="00CD789A">
        <w:t>bör utformas på ett sådant sätt att omotiverad snedvridning av kon</w:t>
      </w:r>
      <w:r>
        <w:softHyphen/>
      </w:r>
      <w:r w:rsidRPr="00CD789A">
        <w:t xml:space="preserve">kurrensen undviks. Strävan att undvika konkurrenssnedvridning bör dock inte drivas så långt att den motverkar en effektiv förvaltning av pensionskapitalet eller ett fullgott skydd för de </w:t>
      </w:r>
      <w:r>
        <w:t xml:space="preserve">nuvarande och </w:t>
      </w:r>
      <w:r w:rsidRPr="00CD789A">
        <w:t>framtida pensionärerna.</w:t>
      </w:r>
    </w:p>
    <w:p w14:paraId="19616AA3" w14:textId="77777777" w:rsidR="00C072C6" w:rsidRPr="00CD789A" w:rsidRDefault="00C072C6" w:rsidP="00C072C6">
      <w:pPr>
        <w:pStyle w:val="Brdtext"/>
        <w:rPr>
          <w:sz w:val="8"/>
          <w:szCs w:val="8"/>
        </w:rPr>
      </w:pPr>
    </w:p>
    <w:p w14:paraId="4944ABFB" w14:textId="5FE46C42" w:rsidR="00C072C6" w:rsidRPr="00CD789A" w:rsidRDefault="00C072C6" w:rsidP="00C072C6">
      <w:pPr>
        <w:pStyle w:val="Brdtextmedindrag"/>
        <w:rPr>
          <w:b/>
        </w:rPr>
      </w:pPr>
      <w:r w:rsidRPr="00CD789A">
        <w:rPr>
          <w:b/>
        </w:rPr>
        <w:t xml:space="preserve">Utredningens bedömning </w:t>
      </w:r>
      <w:r w:rsidRPr="00CD789A">
        <w:t>överensstämmer med regeringens be</w:t>
      </w:r>
      <w:r>
        <w:softHyphen/>
      </w:r>
      <w:r w:rsidRPr="00CD789A">
        <w:t>döm</w:t>
      </w:r>
      <w:r w:rsidR="002F6114">
        <w:softHyphen/>
      </w:r>
      <w:r w:rsidRPr="00CD789A">
        <w:t xml:space="preserve">ning. </w:t>
      </w:r>
    </w:p>
    <w:p w14:paraId="6A86A1EF" w14:textId="31681D87" w:rsidR="00C072C6" w:rsidRPr="00CD789A" w:rsidRDefault="00C072C6" w:rsidP="00C072C6">
      <w:pPr>
        <w:pStyle w:val="Brdtextmedindrag"/>
      </w:pPr>
      <w:r w:rsidRPr="00CD789A">
        <w:rPr>
          <w:b/>
        </w:rPr>
        <w:t xml:space="preserve">Remissinstanserna: </w:t>
      </w:r>
      <w:r w:rsidRPr="00CD789A">
        <w:t xml:space="preserve">Flertalet remissinstanser </w:t>
      </w:r>
      <w:r>
        <w:t xml:space="preserve">tillstyrker </w:t>
      </w:r>
      <w:r w:rsidRPr="00CD789A">
        <w:t>bedömning</w:t>
      </w:r>
      <w:r>
        <w:t>en</w:t>
      </w:r>
      <w:r w:rsidRPr="00CD789A">
        <w:t xml:space="preserve"> eller </w:t>
      </w:r>
      <w:r>
        <w:t xml:space="preserve">har inget att invända mot </w:t>
      </w:r>
      <w:r w:rsidRPr="00CD789A">
        <w:t xml:space="preserve">den. </w:t>
      </w:r>
      <w:r w:rsidRPr="00CD789A">
        <w:rPr>
          <w:i/>
        </w:rPr>
        <w:t xml:space="preserve">Arbetsgivarverket </w:t>
      </w:r>
      <w:r>
        <w:t>anför</w:t>
      </w:r>
      <w:r w:rsidRPr="00CD789A">
        <w:t xml:space="preserve"> att utgångs</w:t>
      </w:r>
      <w:r>
        <w:softHyphen/>
      </w:r>
      <w:r w:rsidRPr="00CD789A">
        <w:t>punkten för den svenska regleringen för tjänstepensionsinstitut bör vara att föreslå ett så lämpligt regelverk som möjligt för tjänstepensions</w:t>
      </w:r>
      <w:r>
        <w:softHyphen/>
      </w:r>
      <w:r w:rsidRPr="00CD789A">
        <w:t>institut.</w:t>
      </w:r>
      <w:r w:rsidRPr="00CD789A">
        <w:rPr>
          <w:i/>
        </w:rPr>
        <w:t xml:space="preserve"> Finansinspektionen </w:t>
      </w:r>
      <w:r w:rsidRPr="00CD789A">
        <w:t xml:space="preserve">ifrågasätter </w:t>
      </w:r>
      <w:r>
        <w:t xml:space="preserve">om </w:t>
      </w:r>
      <w:r w:rsidRPr="00CD789A">
        <w:t xml:space="preserve">det är möjligt att på grundval av </w:t>
      </w:r>
      <w:r w:rsidR="00F84783">
        <w:t xml:space="preserve">andra </w:t>
      </w:r>
      <w:r w:rsidRPr="00CD789A">
        <w:t>tjänstepensionsdirektivet skapa regler som inte snedvrider konkurrensen</w:t>
      </w:r>
      <w:r w:rsidRPr="00CD789A">
        <w:rPr>
          <w:b/>
        </w:rPr>
        <w:t xml:space="preserve"> </w:t>
      </w:r>
      <w:r w:rsidRPr="00CD789A">
        <w:t xml:space="preserve">mellan svenska tjänstepensionsinstitut och deras motsvarigheter i andra </w:t>
      </w:r>
      <w:r w:rsidR="00F84783">
        <w:t xml:space="preserve">länder inom </w:t>
      </w:r>
      <w:r w:rsidRPr="00CD789A">
        <w:t xml:space="preserve">EES, </w:t>
      </w:r>
      <w:r>
        <w:t xml:space="preserve">eftersom </w:t>
      </w:r>
      <w:r w:rsidRPr="00CD789A">
        <w:t>direktivet endast syftar till minimiharmoni</w:t>
      </w:r>
      <w:r w:rsidR="00F84783">
        <w:softHyphen/>
      </w:r>
      <w:r w:rsidRPr="00CD789A">
        <w:t xml:space="preserve">sering och </w:t>
      </w:r>
      <w:r>
        <w:t xml:space="preserve">därför </w:t>
      </w:r>
      <w:r w:rsidRPr="00CD789A">
        <w:t>tillåter nationella sär</w:t>
      </w:r>
      <w:r>
        <w:softHyphen/>
      </w:r>
      <w:r w:rsidRPr="00CD789A">
        <w:t xml:space="preserve">lösningar. </w:t>
      </w:r>
      <w:r w:rsidRPr="00CD789A">
        <w:rPr>
          <w:i/>
        </w:rPr>
        <w:t xml:space="preserve">Sveriges </w:t>
      </w:r>
      <w:r>
        <w:rPr>
          <w:i/>
        </w:rPr>
        <w:t>K</w:t>
      </w:r>
      <w:r w:rsidRPr="00CD789A">
        <w:rPr>
          <w:i/>
        </w:rPr>
        <w:t xml:space="preserve">ommuner och </w:t>
      </w:r>
      <w:r>
        <w:rPr>
          <w:i/>
        </w:rPr>
        <w:t>L</w:t>
      </w:r>
      <w:r w:rsidRPr="00CD789A">
        <w:rPr>
          <w:i/>
        </w:rPr>
        <w:t>ands</w:t>
      </w:r>
      <w:r>
        <w:rPr>
          <w:i/>
        </w:rPr>
        <w:softHyphen/>
      </w:r>
      <w:r w:rsidRPr="00CD789A">
        <w:rPr>
          <w:i/>
        </w:rPr>
        <w:t xml:space="preserve">ting </w:t>
      </w:r>
      <w:r w:rsidRPr="00CD789A">
        <w:t>pekar på behovet av konkurrens</w:t>
      </w:r>
      <w:r>
        <w:softHyphen/>
      </w:r>
      <w:r w:rsidRPr="00CD789A">
        <w:t>neutralitet mellan svenska tjänstepen</w:t>
      </w:r>
      <w:r>
        <w:softHyphen/>
      </w:r>
      <w:r w:rsidRPr="00CD789A">
        <w:t>sionsföretag och deras ut</w:t>
      </w:r>
      <w:r>
        <w:softHyphen/>
      </w:r>
      <w:r w:rsidRPr="00CD789A">
        <w:t xml:space="preserve">ländska motsvarigheter och </w:t>
      </w:r>
      <w:r>
        <w:t xml:space="preserve">framför </w:t>
      </w:r>
      <w:r w:rsidRPr="00CD789A">
        <w:t>att det inte är önskvärt att svenska företag missgynnas så att kapital måste förvaltas av ut</w:t>
      </w:r>
      <w:r>
        <w:softHyphen/>
      </w:r>
      <w:r w:rsidRPr="00CD789A">
        <w:t xml:space="preserve">ländska aktörer som har bättre förutsättningar att generera högre </w:t>
      </w:r>
      <w:r>
        <w:t xml:space="preserve">nivåer på </w:t>
      </w:r>
      <w:r w:rsidRPr="00CD789A">
        <w:t>tjänste</w:t>
      </w:r>
      <w:r>
        <w:softHyphen/>
      </w:r>
      <w:r w:rsidRPr="00CD789A">
        <w:t>pension</w:t>
      </w:r>
      <w:r>
        <w:t>erna</w:t>
      </w:r>
      <w:r w:rsidRPr="00CD789A">
        <w:t xml:space="preserve">. </w:t>
      </w:r>
      <w:r w:rsidRPr="00CD789A">
        <w:rPr>
          <w:i/>
        </w:rPr>
        <w:t xml:space="preserve">Alecta </w:t>
      </w:r>
      <w:r w:rsidRPr="00CD789A">
        <w:t xml:space="preserve">och </w:t>
      </w:r>
      <w:r w:rsidRPr="00CD789A">
        <w:rPr>
          <w:i/>
        </w:rPr>
        <w:t xml:space="preserve">Folksam </w:t>
      </w:r>
      <w:r>
        <w:t>anser</w:t>
      </w:r>
      <w:r w:rsidRPr="00CD789A">
        <w:t xml:space="preserve"> att ett centralt syfte är att svenska och utländska aktörer ska kunna konkurrera med varandra på lika villkor såväl på den svenska som på den EU-gemensamma marknaden</w:t>
      </w:r>
      <w:r>
        <w:t xml:space="preserve"> och </w:t>
      </w:r>
      <w:r w:rsidRPr="00CD789A">
        <w:t>att arbets</w:t>
      </w:r>
      <w:r>
        <w:softHyphen/>
      </w:r>
      <w:r w:rsidRPr="00CD789A">
        <w:t>marknadens parter kan komma att välja att trygga tjänstepen</w:t>
      </w:r>
      <w:r>
        <w:softHyphen/>
      </w:r>
      <w:r w:rsidRPr="00CD789A">
        <w:t>sions</w:t>
      </w:r>
      <w:r>
        <w:softHyphen/>
      </w:r>
      <w:r w:rsidRPr="00CD789A">
        <w:t xml:space="preserve">förmånerna i utländska </w:t>
      </w:r>
      <w:r>
        <w:t xml:space="preserve">institut </w:t>
      </w:r>
      <w:r w:rsidRPr="00CD789A">
        <w:t xml:space="preserve">om regleringen i andra länder bedöms ge bättre förutsättningar för att generera </w:t>
      </w:r>
      <w:r>
        <w:t xml:space="preserve">en hög nivå på </w:t>
      </w:r>
      <w:r w:rsidRPr="00CD789A">
        <w:t>tjänstepension</w:t>
      </w:r>
      <w:r>
        <w:t>erna</w:t>
      </w:r>
      <w:r w:rsidRPr="00CD789A">
        <w:t xml:space="preserve">. </w:t>
      </w:r>
      <w:r w:rsidRPr="00CD789A">
        <w:rPr>
          <w:i/>
        </w:rPr>
        <w:t>Livförsäkringsbolaget Skandia, ömse</w:t>
      </w:r>
      <w:r>
        <w:rPr>
          <w:i/>
        </w:rPr>
        <w:softHyphen/>
      </w:r>
      <w:r w:rsidRPr="00CD789A">
        <w:rPr>
          <w:i/>
        </w:rPr>
        <w:t>sidigt</w:t>
      </w:r>
      <w:r w:rsidRPr="00CD789A">
        <w:t xml:space="preserve"> </w:t>
      </w:r>
      <w:r>
        <w:t>framför</w:t>
      </w:r>
      <w:r w:rsidRPr="00CD789A">
        <w:t xml:space="preserve"> att konkurrensen på tjän</w:t>
      </w:r>
      <w:r w:rsidRPr="00CD789A">
        <w:softHyphen/>
        <w:t>ste</w:t>
      </w:r>
      <w:r w:rsidRPr="00CD789A">
        <w:softHyphen/>
        <w:t>pensions</w:t>
      </w:r>
      <w:r>
        <w:softHyphen/>
      </w:r>
      <w:r w:rsidRPr="00CD789A">
        <w:t xml:space="preserve">marknaden så gott som uteslutande är nationell </w:t>
      </w:r>
      <w:r>
        <w:t xml:space="preserve">bl.a. </w:t>
      </w:r>
      <w:r w:rsidRPr="00CD789A">
        <w:t>till följd av mark</w:t>
      </w:r>
      <w:r>
        <w:softHyphen/>
      </w:r>
      <w:r w:rsidRPr="00CD789A">
        <w:t>nadens starka koppling till nationella skatte- och social</w:t>
      </w:r>
      <w:r>
        <w:softHyphen/>
      </w:r>
      <w:r w:rsidRPr="00CD789A">
        <w:t>försäk</w:t>
      </w:r>
      <w:r>
        <w:softHyphen/>
      </w:r>
      <w:r w:rsidRPr="00CD789A">
        <w:t>rings</w:t>
      </w:r>
      <w:r>
        <w:softHyphen/>
      </w:r>
      <w:r w:rsidRPr="00CD789A">
        <w:t>system.</w:t>
      </w:r>
    </w:p>
    <w:p w14:paraId="49FF414A" w14:textId="77777777" w:rsidR="00C072C6" w:rsidRPr="00CD789A" w:rsidRDefault="00C072C6" w:rsidP="00C072C6">
      <w:pPr>
        <w:pStyle w:val="Brdtextmedindrag"/>
        <w:rPr>
          <w:b/>
        </w:rPr>
      </w:pPr>
      <w:r w:rsidRPr="00CD789A">
        <w:rPr>
          <w:b/>
        </w:rPr>
        <w:lastRenderedPageBreak/>
        <w:t xml:space="preserve">Promemorians bedömning </w:t>
      </w:r>
      <w:r w:rsidRPr="00CD789A">
        <w:t>överensstämmer med regeringens be</w:t>
      </w:r>
      <w:r>
        <w:softHyphen/>
      </w:r>
      <w:r w:rsidRPr="00CD789A">
        <w:t>döm</w:t>
      </w:r>
      <w:r>
        <w:softHyphen/>
      </w:r>
      <w:r w:rsidRPr="00CD789A">
        <w:t>ning.</w:t>
      </w:r>
    </w:p>
    <w:p w14:paraId="60788A33" w14:textId="48696F14" w:rsidR="00C072C6" w:rsidRPr="00CD789A" w:rsidRDefault="00C072C6" w:rsidP="00C072C6">
      <w:pPr>
        <w:pStyle w:val="Brdtextmedindrag"/>
        <w:rPr>
          <w:b/>
          <w:i/>
        </w:rPr>
      </w:pPr>
      <w:r w:rsidRPr="00CD789A">
        <w:rPr>
          <w:b/>
        </w:rPr>
        <w:t xml:space="preserve">Remissinstanserna: </w:t>
      </w:r>
      <w:r w:rsidRPr="00CD789A">
        <w:t xml:space="preserve">Flertalet remissinstanser </w:t>
      </w:r>
      <w:r>
        <w:t xml:space="preserve">tillstyrker </w:t>
      </w:r>
      <w:r w:rsidRPr="00CD789A">
        <w:t>bedömning</w:t>
      </w:r>
      <w:r>
        <w:t>en</w:t>
      </w:r>
      <w:r w:rsidRPr="00CD789A">
        <w:t xml:space="preserve"> eller </w:t>
      </w:r>
      <w:r>
        <w:t xml:space="preserve">har inget att invända mot </w:t>
      </w:r>
      <w:r w:rsidRPr="00CD789A">
        <w:t xml:space="preserve">den. </w:t>
      </w:r>
      <w:r w:rsidRPr="00CD789A">
        <w:rPr>
          <w:i/>
        </w:rPr>
        <w:t xml:space="preserve">Finansinspektionen </w:t>
      </w:r>
      <w:r>
        <w:t xml:space="preserve">anser </w:t>
      </w:r>
      <w:r w:rsidRPr="00CD789A">
        <w:t xml:space="preserve">att en strängare nationell reglering kan medföra en snedvriden konkurrens mellan svenska tjänstepensionsföretag och tjänstepensionsinstitut i andra </w:t>
      </w:r>
      <w:r w:rsidR="00F84783">
        <w:t xml:space="preserve">länder inom </w:t>
      </w:r>
      <w:r w:rsidRPr="00CD789A">
        <w:t xml:space="preserve">EES. Inspektionen </w:t>
      </w:r>
      <w:r>
        <w:t xml:space="preserve">vidhåller </w:t>
      </w:r>
      <w:r w:rsidRPr="00CD789A">
        <w:t>dock</w:t>
      </w:r>
      <w:r>
        <w:t xml:space="preserve"> </w:t>
      </w:r>
      <w:r w:rsidRPr="00CD789A">
        <w:t>att det kan ifrågasättas om andra tjänstepensionsdirektivet är avsett att uppnå långtgående konkurrens</w:t>
      </w:r>
      <w:r>
        <w:softHyphen/>
      </w:r>
      <w:r w:rsidRPr="00CD789A">
        <w:t xml:space="preserve">neutralitet inom EU. </w:t>
      </w:r>
      <w:r w:rsidRPr="00CD789A">
        <w:rPr>
          <w:i/>
        </w:rPr>
        <w:t xml:space="preserve">Svensk Försäkring </w:t>
      </w:r>
      <w:r w:rsidRPr="00CD789A">
        <w:t>framhåller vikten av att be</w:t>
      </w:r>
      <w:r>
        <w:softHyphen/>
      </w:r>
      <w:r w:rsidRPr="00CD789A">
        <w:t xml:space="preserve">dömningen i fråga om konkurrensneutralitet tillämpas konsekvent </w:t>
      </w:r>
      <w:r>
        <w:t xml:space="preserve">och att viktiga förutsättningar är flytträtt, möjligheten att överlåta bestånd och att omvandling kan ske </w:t>
      </w:r>
      <w:r w:rsidRPr="00CD789A">
        <w:t>från försäkringsföretag till tjänstepensions</w:t>
      </w:r>
      <w:r>
        <w:softHyphen/>
      </w:r>
      <w:r w:rsidRPr="00CD789A">
        <w:t xml:space="preserve">företag och tvärtom. </w:t>
      </w:r>
      <w:r w:rsidRPr="00CD789A">
        <w:rPr>
          <w:i/>
        </w:rPr>
        <w:t xml:space="preserve">Svenskt Näringsliv </w:t>
      </w:r>
      <w:r>
        <w:t xml:space="preserve">anför </w:t>
      </w:r>
      <w:r w:rsidRPr="00CD789A">
        <w:t>att den före</w:t>
      </w:r>
      <w:r>
        <w:softHyphen/>
      </w:r>
      <w:r w:rsidRPr="00CD789A">
        <w:t>slagna regleringen på sikt skapar drivkrafter för svenska företag att lägga tjänstepensioner i utländ</w:t>
      </w:r>
      <w:r>
        <w:softHyphen/>
      </w:r>
      <w:r w:rsidRPr="00CD789A">
        <w:t>ska tjänstepensionsinstitut</w:t>
      </w:r>
      <w:r>
        <w:t xml:space="preserve"> och </w:t>
      </w:r>
      <w:r w:rsidRPr="00CD789A">
        <w:t>att en hög grad av nationell konkurrens</w:t>
      </w:r>
      <w:r>
        <w:softHyphen/>
      </w:r>
      <w:r w:rsidRPr="00CD789A">
        <w:t>neutralitet uppnås genom att försäkrings</w:t>
      </w:r>
      <w:r>
        <w:softHyphen/>
      </w:r>
      <w:r w:rsidRPr="00CD789A">
        <w:t>företag och tjänstepensionsföretag ges lika möjligheter att ge</w:t>
      </w:r>
      <w:r>
        <w:softHyphen/>
      </w:r>
      <w:r w:rsidRPr="00CD789A">
        <w:t xml:space="preserve">nom omvandling gå från det ena regelverket till det andra. </w:t>
      </w:r>
      <w:r w:rsidRPr="00CD789A">
        <w:rPr>
          <w:i/>
        </w:rPr>
        <w:t xml:space="preserve">Sveriges Kommuner och Landsting </w:t>
      </w:r>
      <w:r w:rsidRPr="00CD789A">
        <w:t>anser att nationell kon</w:t>
      </w:r>
      <w:r>
        <w:softHyphen/>
      </w:r>
      <w:r w:rsidRPr="00CD789A">
        <w:t xml:space="preserve">kurrensneutralitet </w:t>
      </w:r>
      <w:r>
        <w:t xml:space="preserve">och </w:t>
      </w:r>
      <w:r w:rsidRPr="00CD789A">
        <w:t xml:space="preserve">harmonisering mellan de olika regelverken har fått omotiverat stor betydelse i promemorian och att för liten hänsyn tas till konkurrensförhållandet till </w:t>
      </w:r>
      <w:r>
        <w:t xml:space="preserve">institut i andra </w:t>
      </w:r>
      <w:r w:rsidR="00F84783">
        <w:t xml:space="preserve">länder inom </w:t>
      </w:r>
      <w:r>
        <w:t>EES</w:t>
      </w:r>
      <w:r w:rsidRPr="00CD789A">
        <w:t xml:space="preserve">. </w:t>
      </w:r>
      <w:r w:rsidRPr="00CD789A">
        <w:rPr>
          <w:i/>
        </w:rPr>
        <w:t xml:space="preserve">TCO </w:t>
      </w:r>
      <w:r>
        <w:t xml:space="preserve">anser </w:t>
      </w:r>
      <w:r w:rsidRPr="00CD789A">
        <w:t>att den svenska tjänstepensionsregleringen fullt ut borde använda de möjlig</w:t>
      </w:r>
      <w:r>
        <w:softHyphen/>
      </w:r>
      <w:r w:rsidRPr="00CD789A">
        <w:t xml:space="preserve">heter som </w:t>
      </w:r>
      <w:r>
        <w:t xml:space="preserve">unionsrätten ger </w:t>
      </w:r>
      <w:r w:rsidRPr="00CD789A">
        <w:t>att skapa en funktionell och själv</w:t>
      </w:r>
      <w:r>
        <w:softHyphen/>
      </w:r>
      <w:r w:rsidRPr="00CD789A">
        <w:t xml:space="preserve">ständig sektorreglering för tjänstepensionsinstitut, vilket </w:t>
      </w:r>
      <w:r>
        <w:t xml:space="preserve">ger </w:t>
      </w:r>
      <w:r w:rsidRPr="00CD789A">
        <w:t>förut</w:t>
      </w:r>
      <w:r>
        <w:softHyphen/>
      </w:r>
      <w:r w:rsidRPr="00CD789A">
        <w:t xml:space="preserve">sättningar för ökad konkurrens och en fungerande och långsiktig marknad för tryggande och förvaltning av tjänstepensioner. </w:t>
      </w:r>
      <w:r w:rsidRPr="00CD789A">
        <w:rPr>
          <w:i/>
        </w:rPr>
        <w:t>AFA Försäkring</w:t>
      </w:r>
      <w:r w:rsidRPr="00CD789A">
        <w:t>,</w:t>
      </w:r>
      <w:r w:rsidRPr="00CD789A">
        <w:rPr>
          <w:i/>
        </w:rPr>
        <w:t xml:space="preserve"> Alecta</w:t>
      </w:r>
      <w:r w:rsidRPr="00CD789A">
        <w:t>,</w:t>
      </w:r>
      <w:r w:rsidRPr="00CD789A">
        <w:rPr>
          <w:i/>
        </w:rPr>
        <w:t xml:space="preserve"> AMF </w:t>
      </w:r>
      <w:r w:rsidRPr="00CD789A">
        <w:t xml:space="preserve">och </w:t>
      </w:r>
      <w:r w:rsidRPr="00CD789A">
        <w:rPr>
          <w:i/>
        </w:rPr>
        <w:t xml:space="preserve">Tjänstepensionsförbundet </w:t>
      </w:r>
      <w:r w:rsidRPr="00CD789A">
        <w:t>instämmer inte i de över</w:t>
      </w:r>
      <w:r w:rsidR="00F84783">
        <w:softHyphen/>
      </w:r>
      <w:r w:rsidRPr="00CD789A">
        <w:t>väganden om kon</w:t>
      </w:r>
      <w:r>
        <w:softHyphen/>
      </w:r>
      <w:r w:rsidRPr="00CD789A">
        <w:t>kurrensneutralitet som görs i promemorian och anser att promemorian tillmäter inhemsk konkurrens</w:t>
      </w:r>
      <w:r>
        <w:softHyphen/>
      </w:r>
      <w:r w:rsidRPr="00CD789A">
        <w:t>neutralitet alltför stor betydelse på ett sätt som åsidosätter konkurrens</w:t>
      </w:r>
      <w:r>
        <w:softHyphen/>
      </w:r>
      <w:r w:rsidRPr="00CD789A">
        <w:t xml:space="preserve">neutraliteten inom EU. </w:t>
      </w:r>
      <w:r w:rsidRPr="00CD789A">
        <w:rPr>
          <w:i/>
        </w:rPr>
        <w:t xml:space="preserve">Handelsbanken Liv </w:t>
      </w:r>
      <w:r>
        <w:t>anser</w:t>
      </w:r>
      <w:r w:rsidRPr="00CD789A">
        <w:t xml:space="preserve"> att regleringen bör ut</w:t>
      </w:r>
      <w:r>
        <w:softHyphen/>
      </w:r>
      <w:r w:rsidRPr="00CD789A">
        <w:t xml:space="preserve">formas </w:t>
      </w:r>
      <w:r>
        <w:t xml:space="preserve">så </w:t>
      </w:r>
      <w:r w:rsidRPr="00CD789A">
        <w:t>att omotiverad snedvridning av konkurrensen mellan olika aktörer på den svenska marknaden und</w:t>
      </w:r>
      <w:r>
        <w:softHyphen/>
      </w:r>
      <w:r w:rsidRPr="00CD789A">
        <w:t xml:space="preserve">viks. </w:t>
      </w:r>
      <w:r w:rsidRPr="00CD789A">
        <w:rPr>
          <w:i/>
        </w:rPr>
        <w:t xml:space="preserve">PTK </w:t>
      </w:r>
      <w:r w:rsidRPr="00CD789A">
        <w:t>har uppfattningen att det inte är hållbart i ett långsiktigt per</w:t>
      </w:r>
      <w:r>
        <w:softHyphen/>
      </w:r>
      <w:r w:rsidRPr="00CD789A">
        <w:t>spektiv att försöka skapa konkurrensneutralitet på en nationell försäkrings</w:t>
      </w:r>
      <w:r>
        <w:softHyphen/>
      </w:r>
      <w:r w:rsidRPr="00CD789A">
        <w:t xml:space="preserve">marknad mellan </w:t>
      </w:r>
      <w:r>
        <w:t xml:space="preserve">företag </w:t>
      </w:r>
      <w:r w:rsidRPr="00CD789A">
        <w:t>som dri</w:t>
      </w:r>
      <w:r>
        <w:softHyphen/>
      </w:r>
      <w:r w:rsidRPr="00CD789A">
        <w:t>ver tjänstepensions</w:t>
      </w:r>
      <w:r>
        <w:softHyphen/>
      </w:r>
      <w:r w:rsidRPr="00CD789A">
        <w:t xml:space="preserve">verksamhet </w:t>
      </w:r>
      <w:r>
        <w:t xml:space="preserve">enligt </w:t>
      </w:r>
      <w:r w:rsidRPr="00CD789A">
        <w:t xml:space="preserve">två skilda regelverk med delvis olika syften. </w:t>
      </w:r>
      <w:r w:rsidRPr="00CD789A">
        <w:rPr>
          <w:i/>
        </w:rPr>
        <w:t>Skandia</w:t>
      </w:r>
      <w:r w:rsidRPr="00CD789A">
        <w:t xml:space="preserve">, </w:t>
      </w:r>
      <w:r w:rsidRPr="00CD789A">
        <w:rPr>
          <w:i/>
        </w:rPr>
        <w:t>Länsförsäkringar AB</w:t>
      </w:r>
      <w:r w:rsidRPr="00CD789A">
        <w:t xml:space="preserve">, </w:t>
      </w:r>
      <w:r w:rsidRPr="00CD789A">
        <w:rPr>
          <w:i/>
        </w:rPr>
        <w:t>Swedbank Försäkring AB</w:t>
      </w:r>
      <w:r w:rsidRPr="00CD789A">
        <w:t xml:space="preserve"> och </w:t>
      </w:r>
      <w:r w:rsidRPr="00CD789A">
        <w:rPr>
          <w:i/>
        </w:rPr>
        <w:t xml:space="preserve">SEB Pension och Försäkring AB </w:t>
      </w:r>
      <w:r>
        <w:t xml:space="preserve">anser </w:t>
      </w:r>
      <w:r w:rsidRPr="00CD789A">
        <w:t>att det är nödvändigt uti</w:t>
      </w:r>
      <w:r>
        <w:softHyphen/>
      </w:r>
      <w:r w:rsidRPr="00CD789A">
        <w:t xml:space="preserve">från ett konkurrensperspektiv att alla bolag med samma typ av verksamhet, oavsett associationsform, ska kunna konkurrera på lika villkor, </w:t>
      </w:r>
      <w:r>
        <w:t xml:space="preserve">och </w:t>
      </w:r>
      <w:r w:rsidRPr="00CD789A">
        <w:t xml:space="preserve">att det inte </w:t>
      </w:r>
      <w:r>
        <w:t xml:space="preserve">är </w:t>
      </w:r>
      <w:r w:rsidRPr="00CD789A">
        <w:t xml:space="preserve">tillräckligt att reglerna är likvärdiga i dag utan </w:t>
      </w:r>
      <w:r>
        <w:t xml:space="preserve">att de </w:t>
      </w:r>
      <w:r w:rsidRPr="00CD789A">
        <w:t xml:space="preserve">också bör följas åt i framtiden. </w:t>
      </w:r>
    </w:p>
    <w:p w14:paraId="0B5AA9F6" w14:textId="77777777" w:rsidR="00C072C6" w:rsidRPr="00CD789A" w:rsidRDefault="00C072C6" w:rsidP="00C072C6">
      <w:pPr>
        <w:pStyle w:val="Brdtextmedindrag"/>
      </w:pPr>
      <w:r w:rsidRPr="00CD789A">
        <w:rPr>
          <w:b/>
        </w:rPr>
        <w:t>Skälen för regeringens bedömning:</w:t>
      </w:r>
      <w:r w:rsidRPr="00CD789A">
        <w:t xml:space="preserve"> En riktlinje vid utformningen av finansiell reglering är sedan lång tid att de funktioner som verksam</w:t>
      </w:r>
      <w:r>
        <w:softHyphen/>
      </w:r>
      <w:r w:rsidRPr="00CD789A">
        <w:t>heten fyller bör tas till utgångspunkt för reglering</w:t>
      </w:r>
      <w:r>
        <w:t>en</w:t>
      </w:r>
      <w:r w:rsidRPr="00CD789A">
        <w:t xml:space="preserve">. </w:t>
      </w:r>
      <w:r>
        <w:t xml:space="preserve">Det innebär att regleringen är </w:t>
      </w:r>
      <w:r w:rsidRPr="00CD789A">
        <w:t>mindre inriktad på att särreglera olika grupper av finansi</w:t>
      </w:r>
      <w:r>
        <w:softHyphen/>
      </w:r>
      <w:r w:rsidRPr="00CD789A">
        <w:t xml:space="preserve">ella institut och mer </w:t>
      </w:r>
      <w:r>
        <w:t xml:space="preserve">ser </w:t>
      </w:r>
      <w:r w:rsidRPr="00CD789A">
        <w:t>till den funktion som utövas (se regeringens skri</w:t>
      </w:r>
      <w:r>
        <w:softHyphen/>
      </w:r>
      <w:r w:rsidRPr="00CD789A">
        <w:t>velse 2002/03:141 Staten och den finansiella sektorn, s. 14). En funktions</w:t>
      </w:r>
      <w:r>
        <w:softHyphen/>
      </w:r>
      <w:r w:rsidRPr="00CD789A">
        <w:t>inriktad och kon</w:t>
      </w:r>
      <w:r>
        <w:softHyphen/>
      </w:r>
      <w:r w:rsidRPr="00CD789A">
        <w:t>kurrensneutral reglering främjar konkurrensen och in</w:t>
      </w:r>
      <w:r>
        <w:softHyphen/>
      </w:r>
      <w:r w:rsidRPr="00CD789A">
        <w:t xml:space="preserve">tresset av en effektiv tillsyn. Konkurrensneutralitet bör eftersträvas såväl på den inhemska marknaden som i ett internationellt perspektiv. Det är angeläget att </w:t>
      </w:r>
      <w:r w:rsidRPr="00CD789A">
        <w:lastRenderedPageBreak/>
        <w:t>svenska företag inte missgynnas i förhållande till sina ut</w:t>
      </w:r>
      <w:r>
        <w:softHyphen/>
      </w:r>
      <w:r w:rsidRPr="00CD789A">
        <w:t>ländska mot</w:t>
      </w:r>
      <w:r>
        <w:softHyphen/>
      </w:r>
      <w:r w:rsidRPr="00CD789A">
        <w:t>svarigheter till följd av inhemsk reglering. Att undvika omoti</w:t>
      </w:r>
      <w:r>
        <w:softHyphen/>
      </w:r>
      <w:r w:rsidRPr="00CD789A">
        <w:t xml:space="preserve">verad </w:t>
      </w:r>
      <w:r>
        <w:t>sned</w:t>
      </w:r>
      <w:r>
        <w:softHyphen/>
        <w:t>vridning av konkurrensen</w:t>
      </w:r>
      <w:r w:rsidRPr="00CD789A">
        <w:t>, både på den inhemska marknaden och den euro</w:t>
      </w:r>
      <w:r>
        <w:softHyphen/>
      </w:r>
      <w:r w:rsidRPr="00CD789A">
        <w:t>peiska marknaden</w:t>
      </w:r>
      <w:r>
        <w:t>,</w:t>
      </w:r>
      <w:r w:rsidRPr="00CD789A">
        <w:t xml:space="preserve"> bör därför vara en utgångspunkt </w:t>
      </w:r>
      <w:r>
        <w:t xml:space="preserve">när </w:t>
      </w:r>
      <w:r w:rsidRPr="00CD789A">
        <w:t>andra tjänstepen</w:t>
      </w:r>
      <w:r>
        <w:softHyphen/>
      </w:r>
      <w:r w:rsidRPr="00CD789A">
        <w:t>sionsdirektivet</w:t>
      </w:r>
      <w:r>
        <w:t xml:space="preserve"> genomförs</w:t>
      </w:r>
      <w:r w:rsidRPr="00CD789A">
        <w:t>.</w:t>
      </w:r>
    </w:p>
    <w:p w14:paraId="3036F745" w14:textId="77777777" w:rsidR="00C072C6" w:rsidRPr="00CD789A" w:rsidRDefault="00C072C6" w:rsidP="00C072C6">
      <w:pPr>
        <w:pStyle w:val="Brdtextmedindrag"/>
      </w:pPr>
      <w:r w:rsidRPr="00CD789A">
        <w:t xml:space="preserve">Det kan som regeringen tidigare konstaterat (prop. 2009/10:246 s. 216) ibland vara svårt att skapa konkurrensneutrala regler på nationell nivå samtidigt som konkurrensneutralitet </w:t>
      </w:r>
      <w:r>
        <w:t xml:space="preserve">också ska </w:t>
      </w:r>
      <w:r w:rsidRPr="00CD789A">
        <w:t xml:space="preserve">uppnås i ett vidare perspektiv, t.ex. på EU:s inre marknad. </w:t>
      </w:r>
      <w:r>
        <w:t>H</w:t>
      </w:r>
      <w:r w:rsidRPr="00CD789A">
        <w:t>ur tungt intresset av konkurrens</w:t>
      </w:r>
      <w:r>
        <w:softHyphen/>
      </w:r>
      <w:r w:rsidRPr="00CD789A">
        <w:t>neutralitet på den in</w:t>
      </w:r>
      <w:r>
        <w:softHyphen/>
      </w:r>
      <w:r w:rsidRPr="00CD789A">
        <w:t>hemska marknaden väger i förhållande till intresset av konkurrens</w:t>
      </w:r>
      <w:r>
        <w:softHyphen/>
      </w:r>
      <w:r w:rsidRPr="00CD789A">
        <w:t xml:space="preserve">neutralitet i ett internationellt perspektiv måste beaktas </w:t>
      </w:r>
      <w:r>
        <w:t>när regleringen utformas</w:t>
      </w:r>
      <w:r w:rsidRPr="00CD789A">
        <w:t xml:space="preserve">. Utfallet kan variera från tid till annan och från bransch till bransch. </w:t>
      </w:r>
    </w:p>
    <w:p w14:paraId="47B8CEAF" w14:textId="77777777" w:rsidR="00C072C6" w:rsidRPr="00CD789A" w:rsidRDefault="00C072C6" w:rsidP="00C072C6">
      <w:pPr>
        <w:pStyle w:val="Brdtextmedindrag"/>
      </w:pPr>
      <w:r>
        <w:t>Som regeringen tidigare funnit är dagens t</w:t>
      </w:r>
      <w:r w:rsidRPr="00CD789A">
        <w:t>jänstepensionsmarknad i stort sett en nationell företeelse</w:t>
      </w:r>
      <w:r>
        <w:t xml:space="preserve"> (samma</w:t>
      </w:r>
      <w:r w:rsidRPr="00CD789A">
        <w:t xml:space="preserve"> prop</w:t>
      </w:r>
      <w:r>
        <w:t>.)</w:t>
      </w:r>
      <w:r w:rsidRPr="00CD789A">
        <w:t xml:space="preserve">. Som </w:t>
      </w:r>
      <w:r w:rsidRPr="00CD789A">
        <w:rPr>
          <w:i/>
        </w:rPr>
        <w:t xml:space="preserve">Skandia </w:t>
      </w:r>
      <w:r w:rsidRPr="00CD789A">
        <w:t>anför är tjänste</w:t>
      </w:r>
      <w:r>
        <w:softHyphen/>
      </w:r>
      <w:r w:rsidRPr="00CD789A">
        <w:t>pensionsmarknaden i Sverige starkt knuten till den nationella skatte- och socialförsäkringslagstiftningen. Även anknytningen till den svenska kollektivavtalsmodellen är tydlig. Såvitt känt är det sällsynt att svenska arbetsgivare tryggar tjänstepensioner i ut</w:t>
      </w:r>
      <w:r>
        <w:softHyphen/>
      </w:r>
      <w:r w:rsidRPr="00CD789A">
        <w:t>ländska institut. Den helt domi</w:t>
      </w:r>
      <w:r>
        <w:softHyphen/>
      </w:r>
      <w:r w:rsidRPr="00CD789A">
        <w:t>nerande ordningen är att tryggandet sker i ett svenskt försäkrings</w:t>
      </w:r>
      <w:r>
        <w:softHyphen/>
      </w:r>
      <w:r w:rsidRPr="00CD789A">
        <w:t>företag, en svensk tjänstepensionskassa eller en svensk pensionsstiftelse. Likaså är det sällsynt att utländska arbets</w:t>
      </w:r>
      <w:r>
        <w:softHyphen/>
      </w:r>
      <w:r w:rsidRPr="00CD789A">
        <w:t>givare</w:t>
      </w:r>
      <w:r>
        <w:t>, som inte agerar på den svenska arbetsmarknaden,</w:t>
      </w:r>
      <w:r w:rsidRPr="00CD789A">
        <w:t xml:space="preserve"> tryggar tjänstepensioner i svenska företag. Den situationen kan dock av olika skäl komma att ändras. </w:t>
      </w:r>
    </w:p>
    <w:p w14:paraId="17DDE765" w14:textId="0FD7201F" w:rsidR="00C072C6" w:rsidRPr="00CD789A" w:rsidRDefault="00C072C6" w:rsidP="00C072C6">
      <w:pPr>
        <w:pStyle w:val="Brdtextmedindrag"/>
      </w:pPr>
      <w:r w:rsidRPr="00CD789A">
        <w:t xml:space="preserve">Det kan tänkas att det i ett längre perspektiv kan finnas </w:t>
      </w:r>
      <w:r>
        <w:t xml:space="preserve">skäl </w:t>
      </w:r>
      <w:r w:rsidRPr="00CD789A">
        <w:t>för de far</w:t>
      </w:r>
      <w:r>
        <w:softHyphen/>
      </w:r>
      <w:r w:rsidRPr="00CD789A">
        <w:t xml:space="preserve">hågor som </w:t>
      </w:r>
      <w:r w:rsidRPr="00CD789A">
        <w:rPr>
          <w:i/>
        </w:rPr>
        <w:t>Alecta</w:t>
      </w:r>
      <w:r w:rsidRPr="00CD789A">
        <w:t xml:space="preserve">, </w:t>
      </w:r>
      <w:r w:rsidRPr="00CD789A">
        <w:rPr>
          <w:i/>
        </w:rPr>
        <w:t>Folksam</w:t>
      </w:r>
      <w:r w:rsidRPr="00CD789A">
        <w:t xml:space="preserve"> och </w:t>
      </w:r>
      <w:r w:rsidRPr="00CD789A">
        <w:rPr>
          <w:i/>
        </w:rPr>
        <w:t xml:space="preserve">Sveriges </w:t>
      </w:r>
      <w:r>
        <w:rPr>
          <w:i/>
        </w:rPr>
        <w:t>K</w:t>
      </w:r>
      <w:r w:rsidRPr="00CD789A">
        <w:rPr>
          <w:i/>
        </w:rPr>
        <w:t xml:space="preserve">ommuner och </w:t>
      </w:r>
      <w:r>
        <w:rPr>
          <w:i/>
        </w:rPr>
        <w:t>L</w:t>
      </w:r>
      <w:r w:rsidRPr="00CD789A">
        <w:rPr>
          <w:i/>
        </w:rPr>
        <w:t>andsting</w:t>
      </w:r>
      <w:r>
        <w:t>,</w:t>
      </w:r>
      <w:r w:rsidRPr="00CD789A">
        <w:rPr>
          <w:i/>
        </w:rPr>
        <w:t xml:space="preserve"> Svenskt Näringsliv </w:t>
      </w:r>
      <w:r>
        <w:t xml:space="preserve">ger </w:t>
      </w:r>
      <w:r w:rsidRPr="00CD789A">
        <w:t xml:space="preserve">uttryck för </w:t>
      </w:r>
      <w:r>
        <w:t xml:space="preserve">när det gäller risken för </w:t>
      </w:r>
      <w:r w:rsidRPr="00CD789A">
        <w:t>att svenska arbetsgivare välj</w:t>
      </w:r>
      <w:r>
        <w:t>er</w:t>
      </w:r>
      <w:r w:rsidRPr="00CD789A">
        <w:t xml:space="preserve"> att trygga tjänstepensioner i utländska institut. </w:t>
      </w:r>
      <w:r>
        <w:t xml:space="preserve">Det skulle då bli relativt sett viktigare med </w:t>
      </w:r>
      <w:r w:rsidRPr="00CD789A">
        <w:t>konkurrens</w:t>
      </w:r>
      <w:r>
        <w:softHyphen/>
      </w:r>
      <w:r w:rsidRPr="00CD789A">
        <w:t>neutralitet för svenska tjänste</w:t>
      </w:r>
      <w:r>
        <w:softHyphen/>
      </w:r>
      <w:r w:rsidRPr="00CD789A">
        <w:t>pensions</w:t>
      </w:r>
      <w:r>
        <w:softHyphen/>
      </w:r>
      <w:r w:rsidRPr="00CD789A">
        <w:t>institut i förhållande till tjänstepensions</w:t>
      </w:r>
      <w:r>
        <w:softHyphen/>
      </w:r>
      <w:r w:rsidRPr="00CD789A">
        <w:t xml:space="preserve">institut i andra </w:t>
      </w:r>
      <w:r w:rsidR="005F0CE3">
        <w:t xml:space="preserve">länder inom </w:t>
      </w:r>
      <w:r w:rsidRPr="00CD789A">
        <w:t xml:space="preserve">EES. </w:t>
      </w:r>
      <w:r w:rsidRPr="00CD789A">
        <w:rPr>
          <w:i/>
        </w:rPr>
        <w:t>AFA Försäkring</w:t>
      </w:r>
      <w:r w:rsidRPr="00CD789A">
        <w:t>,</w:t>
      </w:r>
      <w:r w:rsidRPr="00CD789A">
        <w:rPr>
          <w:i/>
        </w:rPr>
        <w:t xml:space="preserve"> Alecta</w:t>
      </w:r>
      <w:r w:rsidRPr="00CD789A">
        <w:t>,</w:t>
      </w:r>
      <w:r w:rsidRPr="00CD789A">
        <w:rPr>
          <w:i/>
        </w:rPr>
        <w:t xml:space="preserve"> AMF </w:t>
      </w:r>
      <w:r w:rsidRPr="00CD789A">
        <w:t xml:space="preserve">och </w:t>
      </w:r>
      <w:r w:rsidRPr="00CD789A">
        <w:rPr>
          <w:i/>
        </w:rPr>
        <w:t>Tjänstepensions</w:t>
      </w:r>
      <w:r w:rsidR="005F0CE3">
        <w:rPr>
          <w:i/>
        </w:rPr>
        <w:softHyphen/>
      </w:r>
      <w:r w:rsidRPr="00CD789A">
        <w:rPr>
          <w:i/>
        </w:rPr>
        <w:t>förbundet</w:t>
      </w:r>
      <w:r>
        <w:t>,</w:t>
      </w:r>
      <w:r w:rsidRPr="00CD789A">
        <w:t xml:space="preserve"> </w:t>
      </w:r>
      <w:r w:rsidRPr="00CD789A">
        <w:rPr>
          <w:i/>
        </w:rPr>
        <w:t xml:space="preserve">PTK </w:t>
      </w:r>
      <w:r w:rsidRPr="00CD789A">
        <w:t xml:space="preserve">och </w:t>
      </w:r>
      <w:r w:rsidRPr="00CD789A">
        <w:rPr>
          <w:i/>
        </w:rPr>
        <w:t>TCO</w:t>
      </w:r>
      <w:r w:rsidRPr="00CD789A">
        <w:t xml:space="preserve"> anser </w:t>
      </w:r>
      <w:r>
        <w:t xml:space="preserve">att denna aspekt redan nu </w:t>
      </w:r>
      <w:r w:rsidRPr="00CD789A">
        <w:t xml:space="preserve">bör få större genomslag, i motsats till </w:t>
      </w:r>
      <w:r w:rsidRPr="00CD789A">
        <w:rPr>
          <w:i/>
        </w:rPr>
        <w:t>Handelsbanken Liv</w:t>
      </w:r>
      <w:r>
        <w:t>,</w:t>
      </w:r>
      <w:r w:rsidRPr="00CD789A">
        <w:rPr>
          <w:i/>
        </w:rPr>
        <w:t xml:space="preserve"> Skandia</w:t>
      </w:r>
      <w:r w:rsidRPr="00CD789A">
        <w:t xml:space="preserve">, </w:t>
      </w:r>
      <w:r w:rsidRPr="00CD789A">
        <w:rPr>
          <w:i/>
        </w:rPr>
        <w:t>Länsförsäkringar</w:t>
      </w:r>
      <w:r w:rsidRPr="00CD789A">
        <w:t xml:space="preserve">, </w:t>
      </w:r>
      <w:r w:rsidRPr="00CD789A">
        <w:rPr>
          <w:i/>
        </w:rPr>
        <w:t>Swedbank Försäkring</w:t>
      </w:r>
      <w:r w:rsidRPr="00CD789A">
        <w:t xml:space="preserve"> och </w:t>
      </w:r>
      <w:r w:rsidRPr="00CD789A">
        <w:rPr>
          <w:i/>
        </w:rPr>
        <w:t>SEB Pension och Försäkring</w:t>
      </w:r>
      <w:r w:rsidRPr="00CD789A">
        <w:t xml:space="preserve">. </w:t>
      </w:r>
    </w:p>
    <w:p w14:paraId="3702BCAC" w14:textId="77777777" w:rsidR="00C072C6" w:rsidRPr="00CD789A" w:rsidRDefault="00C072C6" w:rsidP="00C072C6">
      <w:pPr>
        <w:pStyle w:val="Brdtextmedindrag"/>
      </w:pPr>
      <w:r w:rsidRPr="00CD789A">
        <w:t>För närvarande måste dock frågan om konkurrensneutralitet på EU:s inre marknad anses ha lägre relativ betydelse för aktörerna på den svenska tjänstepensionsmarknaden. Mera betydelsefull är konkurrensneutraliteten på den inhemska marknaden, där olika svenska institut konkurrerar, exempel</w:t>
      </w:r>
      <w:r>
        <w:softHyphen/>
      </w:r>
      <w:r w:rsidRPr="00CD789A">
        <w:t xml:space="preserve">vis inom ramen för det s.k. kryssvalssystemet. </w:t>
      </w:r>
      <w:r>
        <w:t xml:space="preserve">Som </w:t>
      </w:r>
      <w:r w:rsidRPr="00CD789A">
        <w:rPr>
          <w:i/>
        </w:rPr>
        <w:t>Finans</w:t>
      </w:r>
      <w:r>
        <w:rPr>
          <w:i/>
        </w:rPr>
        <w:softHyphen/>
      </w:r>
      <w:r w:rsidRPr="00CD789A">
        <w:rPr>
          <w:i/>
        </w:rPr>
        <w:t>inspektionen</w:t>
      </w:r>
      <w:r w:rsidRPr="00CD789A">
        <w:t xml:space="preserve"> </w:t>
      </w:r>
      <w:r>
        <w:t>påpekar kan det i sammanhanget ifråga</w:t>
      </w:r>
      <w:r>
        <w:softHyphen/>
        <w:t xml:space="preserve">sättas om </w:t>
      </w:r>
      <w:r w:rsidRPr="00CD789A">
        <w:t>andra tjänstepensionsdirektivet kan läggas till grund för en reglering som syftar till att uppnå långtgående konkurrensneutralitet på det europeiska planet. Eftersom direktivet vilar på en princip om minimi</w:t>
      </w:r>
      <w:r>
        <w:softHyphen/>
      </w:r>
      <w:r w:rsidRPr="00CD789A">
        <w:t>harmonisering är det inbyggt i dess konstruktion att medlemsstaterna kan välja olika lös</w:t>
      </w:r>
      <w:r>
        <w:softHyphen/>
      </w:r>
      <w:r w:rsidRPr="00CD789A">
        <w:t>ningar och olika omfattande reglering för tjänstepensions</w:t>
      </w:r>
      <w:r>
        <w:softHyphen/>
      </w:r>
      <w:r w:rsidRPr="00CD789A">
        <w:t>instituten.</w:t>
      </w:r>
    </w:p>
    <w:p w14:paraId="7F0CE80D" w14:textId="2478EE92" w:rsidR="00C072C6" w:rsidRPr="00CD789A" w:rsidRDefault="00C072C6" w:rsidP="00C072C6">
      <w:pPr>
        <w:pStyle w:val="Brdtextmedindrag"/>
      </w:pPr>
      <w:r w:rsidRPr="00CD789A">
        <w:t>Andra tjänstepensionsdirektivet är tillämpligt på institut av skif</w:t>
      </w:r>
      <w:r>
        <w:softHyphen/>
      </w:r>
      <w:r w:rsidRPr="00CD789A">
        <w:t xml:space="preserve">tande karaktär i medlemsstaterna. Vissa har åtaganden i förhållande till de framtida pensionärerna medan andra inte har det. Vissa är slutna på så sätt att de endast tryggar pensioner åt anställda i visst företag eller viss bransch, som dagens tjänstepensionskassor, medan </w:t>
      </w:r>
      <w:r>
        <w:t xml:space="preserve">andra institut inte har några </w:t>
      </w:r>
      <w:r w:rsidRPr="00CD789A">
        <w:t xml:space="preserve">sådana begränsningar. Regleringen av tjänstepensionsmarknaden i de </w:t>
      </w:r>
      <w:r w:rsidRPr="00CD789A">
        <w:lastRenderedPageBreak/>
        <w:t>olika medlems</w:t>
      </w:r>
      <w:r w:rsidR="000E5B7F">
        <w:t>staterna</w:t>
      </w:r>
      <w:r w:rsidRPr="00CD789A">
        <w:t xml:space="preserve"> och inom EES ser </w:t>
      </w:r>
      <w:r>
        <w:t xml:space="preserve">därför </w:t>
      </w:r>
      <w:r w:rsidRPr="00CD789A">
        <w:t xml:space="preserve">olika ut och </w:t>
      </w:r>
      <w:r>
        <w:t xml:space="preserve">det </w:t>
      </w:r>
      <w:r w:rsidRPr="00CD789A">
        <w:t xml:space="preserve">kommer sannolikt </w:t>
      </w:r>
      <w:r>
        <w:t xml:space="preserve">också </w:t>
      </w:r>
      <w:r w:rsidRPr="00CD789A">
        <w:t>att förbli</w:t>
      </w:r>
      <w:r>
        <w:t xml:space="preserve"> så</w:t>
      </w:r>
      <w:r w:rsidRPr="00CD789A">
        <w:t xml:space="preserve">, till stor del av historiska skäl. Det är därför svårt att dra några entydiga slutsatser om vilka möjligheter institut i andra </w:t>
      </w:r>
      <w:r w:rsidR="005F0CE3">
        <w:t xml:space="preserve">länder inom </w:t>
      </w:r>
      <w:r w:rsidRPr="00CD789A">
        <w:t>EES</w:t>
      </w:r>
      <w:r>
        <w:t xml:space="preserve"> </w:t>
      </w:r>
      <w:r w:rsidRPr="00CD789A">
        <w:t>har att driva gränsöverskridande verksam</w:t>
      </w:r>
      <w:r>
        <w:softHyphen/>
      </w:r>
      <w:r w:rsidRPr="00CD789A">
        <w:t xml:space="preserve">het i Sverige. Även detta talar enligt regeringens </w:t>
      </w:r>
      <w:r>
        <w:t>uppfattning</w:t>
      </w:r>
      <w:r w:rsidRPr="00CD789A">
        <w:t xml:space="preserve"> för att låta den konkurrens som faktiskt förekommer mellan institut i Sverige få större vikt än konkurrens som skulle kunna förekomma mellan svenska tjänstepen</w:t>
      </w:r>
      <w:r>
        <w:softHyphen/>
      </w:r>
      <w:r w:rsidRPr="00CD789A">
        <w:t xml:space="preserve">sionsinstitut och tjänstepensionsinstitut i andra </w:t>
      </w:r>
      <w:r w:rsidR="005F0CE3">
        <w:t xml:space="preserve">länder inom </w:t>
      </w:r>
      <w:r w:rsidRPr="00CD789A">
        <w:t xml:space="preserve">EES. </w:t>
      </w:r>
    </w:p>
    <w:p w14:paraId="16ED4ECD" w14:textId="5A7F6FC1" w:rsidR="00C072C6" w:rsidRDefault="00C072C6" w:rsidP="00C072C6">
      <w:pPr>
        <w:pStyle w:val="Brdtextmedindrag"/>
      </w:pPr>
      <w:r w:rsidRPr="00CD789A">
        <w:t>Intresset av konkurrensneutralitet kan mot den bakgrunden inte tillåtas få alltför stort genomslag i den svenska regleringen för tjänstepensions</w:t>
      </w:r>
      <w:r>
        <w:softHyphen/>
      </w:r>
      <w:r w:rsidRPr="00CD789A">
        <w:t xml:space="preserve">institut. Den svenska regleringen bör dock syfta till att undvika omotiverad snedvridning av konkurrensen. I enlighet med </w:t>
      </w:r>
      <w:r>
        <w:t>det</w:t>
      </w:r>
      <w:r w:rsidRPr="00CD789A">
        <w:t xml:space="preserve"> </w:t>
      </w:r>
      <w:r w:rsidRPr="00CD789A">
        <w:rPr>
          <w:i/>
        </w:rPr>
        <w:t xml:space="preserve">Arbetsgivarverket </w:t>
      </w:r>
      <w:r w:rsidRPr="00CD789A">
        <w:t>anför bör den grundläggande utgångspunkten vara att före</w:t>
      </w:r>
      <w:r>
        <w:softHyphen/>
      </w:r>
      <w:r w:rsidRPr="00CD789A">
        <w:t>slå en så lämplig reglering som möjligt för tjänstepensionsföretag. Skälet till att alls införa en ny</w:t>
      </w:r>
      <w:r>
        <w:t xml:space="preserve"> </w:t>
      </w:r>
      <w:r w:rsidRPr="00CD789A">
        <w:t xml:space="preserve">reglering för tjänstepensionsinstitut är att möjliggöra en effektiv förvaltning av tjänstepensionskapital samtidigt som ett fullgott skydd för de </w:t>
      </w:r>
      <w:r>
        <w:t xml:space="preserve">nuvarande och </w:t>
      </w:r>
      <w:r w:rsidRPr="00CD789A">
        <w:t>framtida pensionärerna säkerställs. Strävan efter att uppnå konkurrensneutralitet får inte drivas så långt att den inverkar ne</w:t>
      </w:r>
      <w:r>
        <w:softHyphen/>
      </w:r>
      <w:r w:rsidRPr="00CD789A">
        <w:t>gativt på möjligheterna att uppnå det syftet.</w:t>
      </w:r>
    </w:p>
    <w:p w14:paraId="59A14CA2" w14:textId="77777777" w:rsidR="009E158D" w:rsidRDefault="009E158D" w:rsidP="0087403A">
      <w:pPr>
        <w:pStyle w:val="Rubrik1"/>
      </w:pPr>
      <w:bookmarkStart w:id="1092" w:name="_Toc518395891"/>
      <w:bookmarkStart w:id="1093" w:name="_Toc518396608"/>
      <w:bookmarkStart w:id="1094" w:name="_Toc518400919"/>
      <w:bookmarkStart w:id="1095" w:name="_Toc518401636"/>
      <w:bookmarkStart w:id="1096" w:name="_Toc518401875"/>
      <w:bookmarkStart w:id="1097" w:name="_Toc518463029"/>
      <w:bookmarkStart w:id="1098" w:name="_Toc518462725"/>
      <w:bookmarkStart w:id="1099" w:name="_Toc518463681"/>
      <w:bookmarkStart w:id="1100" w:name="_Toc518463578"/>
      <w:bookmarkStart w:id="1101" w:name="_Toc518464295"/>
      <w:bookmarkStart w:id="1102" w:name="_Toc518472734"/>
      <w:bookmarkStart w:id="1103" w:name="_Toc8059752"/>
      <w:bookmarkStart w:id="1104" w:name="_Toc8061462"/>
      <w:bookmarkStart w:id="1105" w:name="_Toc8061994"/>
      <w:bookmarkStart w:id="1106" w:name="_Toc8064462"/>
      <w:bookmarkStart w:id="1107" w:name="_Toc8391139"/>
      <w:bookmarkStart w:id="1108" w:name="_Toc8391405"/>
      <w:bookmarkStart w:id="1109" w:name="_Toc8644610"/>
      <w:bookmarkStart w:id="1110" w:name="_Toc8645142"/>
      <w:bookmarkStart w:id="1111" w:name="_Toc8817623"/>
      <w:bookmarkStart w:id="1112" w:name="_Toc8818195"/>
      <w:bookmarkStart w:id="1113" w:name="_Toc8825564"/>
      <w:bookmarkStart w:id="1114" w:name="_Toc8831661"/>
      <w:bookmarkStart w:id="1115" w:name="_Toc8832570"/>
      <w:bookmarkStart w:id="1116" w:name="_Toc11153032"/>
      <w:bookmarkStart w:id="1117" w:name="_Toc11160953"/>
      <w:bookmarkStart w:id="1118" w:name="_Toc11166889"/>
      <w:bookmarkStart w:id="1119" w:name="_Toc11167425"/>
      <w:bookmarkStart w:id="1120" w:name="_Toc11168862"/>
      <w:bookmarkStart w:id="1121" w:name="_Toc11845815"/>
      <w:bookmarkStart w:id="1122" w:name="_Toc12611614"/>
      <w:bookmarkStart w:id="1123" w:name="_Toc12624881"/>
      <w:bookmarkStart w:id="1124" w:name="_Toc12627370"/>
      <w:bookmarkStart w:id="1125" w:name="_Toc12630260"/>
      <w:bookmarkStart w:id="1126" w:name="_Toc12632755"/>
      <w:bookmarkStart w:id="1127" w:name="_Toc17902827"/>
      <w:r>
        <w:t xml:space="preserve">Villkor för </w:t>
      </w:r>
      <w:r w:rsidRPr="0087403A">
        <w:t>verksamhet</w:t>
      </w:r>
      <w:r>
        <w:t xml:space="preserve"> som tjänstepensionsföretag</w:t>
      </w:r>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p>
    <w:p w14:paraId="1C05C5AF" w14:textId="77777777" w:rsidR="009E158D" w:rsidRDefault="009E158D" w:rsidP="0087403A">
      <w:pPr>
        <w:pStyle w:val="Rubrik2"/>
        <w:spacing w:before="0"/>
      </w:pPr>
      <w:bookmarkStart w:id="1128" w:name="_Toc518395892"/>
      <w:bookmarkStart w:id="1129" w:name="_Toc518396609"/>
      <w:bookmarkStart w:id="1130" w:name="_Toc518400920"/>
      <w:bookmarkStart w:id="1131" w:name="_Toc518401637"/>
      <w:bookmarkStart w:id="1132" w:name="_Toc518401876"/>
      <w:bookmarkStart w:id="1133" w:name="_Toc518463030"/>
      <w:bookmarkStart w:id="1134" w:name="_Toc518462726"/>
      <w:bookmarkStart w:id="1135" w:name="_Toc518463682"/>
      <w:bookmarkStart w:id="1136" w:name="_Toc518463579"/>
      <w:bookmarkStart w:id="1137" w:name="_Toc518464296"/>
      <w:bookmarkStart w:id="1138" w:name="_Toc518472735"/>
      <w:bookmarkStart w:id="1139" w:name="_Toc8059753"/>
      <w:bookmarkStart w:id="1140" w:name="_Toc8061463"/>
      <w:bookmarkStart w:id="1141" w:name="_Toc8061995"/>
      <w:bookmarkStart w:id="1142" w:name="_Toc8064463"/>
      <w:bookmarkStart w:id="1143" w:name="_Toc8391140"/>
      <w:bookmarkStart w:id="1144" w:name="_Toc8391406"/>
      <w:bookmarkStart w:id="1145" w:name="_Toc8644611"/>
      <w:bookmarkStart w:id="1146" w:name="_Toc8645143"/>
      <w:bookmarkStart w:id="1147" w:name="_Toc8817624"/>
      <w:bookmarkStart w:id="1148" w:name="_Toc8818196"/>
      <w:bookmarkStart w:id="1149" w:name="_Toc8825565"/>
      <w:bookmarkStart w:id="1150" w:name="_Toc8831662"/>
      <w:bookmarkStart w:id="1151" w:name="_Toc8832571"/>
      <w:bookmarkStart w:id="1152" w:name="_Toc11153033"/>
      <w:bookmarkStart w:id="1153" w:name="_Toc11160954"/>
      <w:bookmarkStart w:id="1154" w:name="_Toc11166890"/>
      <w:bookmarkStart w:id="1155" w:name="_Toc11167426"/>
      <w:bookmarkStart w:id="1156" w:name="_Toc11168863"/>
      <w:bookmarkStart w:id="1157" w:name="_Toc11845816"/>
      <w:bookmarkStart w:id="1158" w:name="_Toc12611615"/>
      <w:bookmarkStart w:id="1159" w:name="_Toc12624882"/>
      <w:bookmarkStart w:id="1160" w:name="_Toc12627371"/>
      <w:bookmarkStart w:id="1161" w:name="_Toc12630261"/>
      <w:bookmarkStart w:id="1162" w:name="_Toc12632756"/>
      <w:bookmarkStart w:id="1163" w:name="_Toc17902828"/>
      <w:bookmarkStart w:id="1164" w:name="_Hlk500425242"/>
      <w:r>
        <w:t>Tillståndsplikt för verksamhet som tjänstepensionsföretag</w:t>
      </w:r>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p>
    <w:p w14:paraId="247D9475" w14:textId="428F9A13" w:rsidR="009E158D" w:rsidRPr="00E77776" w:rsidRDefault="009E158D" w:rsidP="009E158D">
      <w:pPr>
        <w:pStyle w:val="Brdtextram"/>
      </w:pPr>
      <w:r>
        <w:rPr>
          <w:b/>
        </w:rPr>
        <w:t xml:space="preserve">Regeringens förslag: </w:t>
      </w:r>
      <w:r>
        <w:t>Det ska krävas tillstånd för att driva verksamhet som tjänstepensionsföretag. Tillstånd att driva verksamhet som tjänste</w:t>
      </w:r>
      <w:r w:rsidR="00992B87">
        <w:softHyphen/>
      </w:r>
      <w:r>
        <w:t>pensionsföretag ska få ges ett aktiebolag, ett ömsesidigt tjänste</w:t>
      </w:r>
      <w:r w:rsidR="00992B87">
        <w:softHyphen/>
      </w:r>
      <w:r>
        <w:t xml:space="preserve">pensionsbolag eller en tjänstepensionsförening. </w:t>
      </w:r>
    </w:p>
    <w:p w14:paraId="00B503BB" w14:textId="77777777" w:rsidR="009E158D" w:rsidRDefault="009E158D" w:rsidP="009E158D">
      <w:pPr>
        <w:pStyle w:val="Brdtextmedindragram"/>
      </w:pPr>
      <w:r>
        <w:t>Det ska vara möjligt att begära förhandsbesked från Finans</w:t>
      </w:r>
      <w:r>
        <w:softHyphen/>
        <w:t>inspektionen om huruvida viss rörelse utgör verksamhet avseende tjänstepensionsförsäkring.</w:t>
      </w:r>
    </w:p>
    <w:p w14:paraId="3B5CCB64" w14:textId="77777777" w:rsidR="009E158D" w:rsidRDefault="009E158D" w:rsidP="009E158D">
      <w:pPr>
        <w:pStyle w:val="Brdtextmedindragram"/>
      </w:pPr>
      <w:r>
        <w:t xml:space="preserve">Bestämmelserna om förutsättningarna för tillstånd, ett tillstånds varaktighet, prövning av ett tjänstepensionsföretags bolagsordning och ansökningar om tillstånd ska motsvara motsvarande bestämmelser i försäkringsrörelselagen. </w:t>
      </w:r>
    </w:p>
    <w:p w14:paraId="71F3867B" w14:textId="2678F903" w:rsidR="009E158D" w:rsidRDefault="009E158D" w:rsidP="009E158D">
      <w:pPr>
        <w:pStyle w:val="Brdtextmedindragram"/>
      </w:pPr>
      <w:r>
        <w:t xml:space="preserve">Regeringen eller den myndighet </w:t>
      </w:r>
      <w:r w:rsidR="008C3C4B">
        <w:t xml:space="preserve">som </w:t>
      </w:r>
      <w:r>
        <w:t xml:space="preserve">regeringen bestämmer ska få meddela föreskrifter om innehållet i en sådan verksamhetsplan som ska bifogas en tillståndsansökan. </w:t>
      </w:r>
    </w:p>
    <w:p w14:paraId="267B091B" w14:textId="77777777" w:rsidR="009E158D" w:rsidRDefault="009E158D" w:rsidP="009E158D">
      <w:pPr>
        <w:pStyle w:val="Brdtextmedindrag"/>
        <w:spacing w:before="120"/>
        <w:rPr>
          <w:b/>
        </w:rPr>
      </w:pPr>
      <w:r>
        <w:rPr>
          <w:b/>
        </w:rPr>
        <w:t xml:space="preserve">Utredningens förslag </w:t>
      </w:r>
      <w:r>
        <w:t>överensstämmer med regeringens förslag.</w:t>
      </w:r>
    </w:p>
    <w:p w14:paraId="5919245A" w14:textId="137644DB" w:rsidR="009E158D" w:rsidRDefault="009E158D" w:rsidP="009E158D">
      <w:pPr>
        <w:pStyle w:val="Brdtextmedindrag"/>
      </w:pPr>
      <w:r>
        <w:rPr>
          <w:b/>
        </w:rPr>
        <w:t>Remissinstanserna</w:t>
      </w:r>
      <w:r>
        <w:t xml:space="preserve"> tillstyrker förslag</w:t>
      </w:r>
      <w:r w:rsidR="008C3C4B">
        <w:t>et</w:t>
      </w:r>
      <w:r>
        <w:t xml:space="preserve"> eller </w:t>
      </w:r>
      <w:r w:rsidR="0024687D">
        <w:t>har inget att invända mot</w:t>
      </w:r>
      <w:r>
        <w:t xml:space="preserve"> det.</w:t>
      </w:r>
    </w:p>
    <w:p w14:paraId="34947ED7" w14:textId="77777777" w:rsidR="009E158D" w:rsidRDefault="009E158D" w:rsidP="009E158D">
      <w:pPr>
        <w:pStyle w:val="Brdtextmedindrag"/>
        <w:rPr>
          <w:b/>
        </w:rPr>
      </w:pPr>
      <w:r>
        <w:rPr>
          <w:b/>
        </w:rPr>
        <w:t xml:space="preserve">Promemorians förslag </w:t>
      </w:r>
      <w:r w:rsidRPr="00117A4E">
        <w:t>överensstämmer med regeringens förslag.</w:t>
      </w:r>
      <w:r>
        <w:rPr>
          <w:b/>
        </w:rPr>
        <w:t xml:space="preserve"> </w:t>
      </w:r>
    </w:p>
    <w:p w14:paraId="3FD2D865" w14:textId="7A6997ED" w:rsidR="009E158D" w:rsidRPr="00117A4E" w:rsidRDefault="009E158D" w:rsidP="009E158D">
      <w:pPr>
        <w:pStyle w:val="Brdtextmedindrag"/>
        <w:rPr>
          <w:b/>
        </w:rPr>
      </w:pPr>
      <w:r>
        <w:rPr>
          <w:b/>
        </w:rPr>
        <w:t>Remissinstanserna</w:t>
      </w:r>
      <w:r>
        <w:t xml:space="preserve"> tillstyrker förslaget eller </w:t>
      </w:r>
      <w:r w:rsidR="0024687D">
        <w:t>har inget att invända mot</w:t>
      </w:r>
      <w:r>
        <w:t xml:space="preserve"> det. </w:t>
      </w:r>
    </w:p>
    <w:p w14:paraId="16C46FD0" w14:textId="77777777" w:rsidR="009E158D" w:rsidRPr="00540EA1" w:rsidRDefault="009E158D" w:rsidP="00F22A69">
      <w:pPr>
        <w:pStyle w:val="Rubrik4utannumrering"/>
        <w:spacing w:before="240"/>
      </w:pPr>
      <w:r w:rsidRPr="00992B87">
        <w:lastRenderedPageBreak/>
        <w:t>Skälen för regeringens förslag</w:t>
      </w:r>
    </w:p>
    <w:p w14:paraId="09023F3B" w14:textId="77777777" w:rsidR="009E158D" w:rsidRPr="003564AE" w:rsidRDefault="009E158D" w:rsidP="009E158D">
      <w:pPr>
        <w:pStyle w:val="Rubrik5utannumrering"/>
        <w:spacing w:before="0"/>
      </w:pPr>
      <w:r>
        <w:t>Bakgrund</w:t>
      </w:r>
    </w:p>
    <w:p w14:paraId="3640648B" w14:textId="51C2D8C3" w:rsidR="009E158D" w:rsidRDefault="009E158D" w:rsidP="009E158D">
      <w:pPr>
        <w:pStyle w:val="Brdtextmedindrag"/>
        <w:ind w:firstLine="0"/>
      </w:pPr>
      <w:r>
        <w:t>Andra tjänstepensionsdirektivet kräver att medlemsstaterna ska säkerställa att de tjänstepensionsinstitut som har sin huvudsakliga förvaltningsort inom deras territorium antingen registreras i ett nationellt register av den behöriga myndigheten eller är auktoriserat av denna (artikel 9). Kravet på registrering eller auktorisation är inte nytt utan finns även i första tjänste</w:t>
      </w:r>
      <w:r w:rsidR="00540EA1">
        <w:softHyphen/>
      </w:r>
      <w:r>
        <w:t xml:space="preserve">pensionsdirektivet (artikel 9.1 a). </w:t>
      </w:r>
    </w:p>
    <w:p w14:paraId="5F5E057B" w14:textId="5E655957" w:rsidR="009E158D" w:rsidRDefault="009E158D" w:rsidP="009E158D">
      <w:pPr>
        <w:pStyle w:val="Brdtextmedindrag"/>
        <w:rPr>
          <w:b/>
        </w:rPr>
      </w:pPr>
      <w:r>
        <w:t>Vid genomförandet av första tjänstepensionsdirektivet ansågs direk</w:t>
      </w:r>
      <w:r w:rsidR="00540EA1">
        <w:softHyphen/>
      </w:r>
      <w:r>
        <w:t>tivets krav på registrering eller auktorisation vara tillgodosett genom kravet på registrering i lagen (1972:262) om understödsföreningar (UFL) och kravet på tillstånd (då benämnt koncession) i då gällande försäkrings</w:t>
      </w:r>
      <w:r>
        <w:softHyphen/>
        <w:t xml:space="preserve">rörelselagen (1982:713). De kraven gäller fortfarande, även om lagen om understödsföreningar </w:t>
      </w:r>
      <w:r w:rsidR="00540EA1">
        <w:t xml:space="preserve">numera </w:t>
      </w:r>
      <w:r>
        <w:t>är upphävd och endast tillämpas enligt en särskild övergångsbestämmelse.</w:t>
      </w:r>
    </w:p>
    <w:p w14:paraId="3505297C" w14:textId="77777777" w:rsidR="009E158D" w:rsidRPr="00F20B4F" w:rsidRDefault="009E158D" w:rsidP="009E158D">
      <w:pPr>
        <w:pStyle w:val="Rubrik5utannumrering"/>
      </w:pPr>
      <w:r>
        <w:t>Tillståndsplikt för tjänstepensionsföretag</w:t>
      </w:r>
    </w:p>
    <w:p w14:paraId="22153FCF" w14:textId="161792B4" w:rsidR="009E158D" w:rsidRDefault="009E158D" w:rsidP="009E158D">
      <w:pPr>
        <w:pStyle w:val="Brdtext"/>
      </w:pPr>
      <w:r>
        <w:t>Tjänstepensionsföretagen kan komma att driva finansiell verksamhet i stor skala och av komplicerat slag. Tjänstepensionsverksamhet drivs redan i</w:t>
      </w:r>
      <w:r w:rsidR="00540EA1">
        <w:t> </w:t>
      </w:r>
      <w:r>
        <w:t>dag till största delen i institut – försäkringsföretagen – för vilka ett krav på tillstånd gäller. Det finns inga skäl till att frångå den ordningen och det bör därför krävas tillstånd för att få driva verksamhet med tjänstepensions</w:t>
      </w:r>
      <w:r>
        <w:softHyphen/>
        <w:t>försäkringar enligt den nya lagen om tjänstepensions</w:t>
      </w:r>
      <w:r>
        <w:softHyphen/>
        <w:t>företag. Bestäm</w:t>
      </w:r>
      <w:r>
        <w:softHyphen/>
        <w:t>melser om tillståndsplikt bör således tas in i den nya lagen. Bestämmel</w:t>
      </w:r>
      <w:r>
        <w:softHyphen/>
        <w:t xml:space="preserve">serna bör utformas efter mönster från bestämmelsen om tillståndsplikt i 2 kap. 1 § försäkringsrörelselagen (2010:2043, FRL). Genom kravet på tillstånd tillgodoses </w:t>
      </w:r>
      <w:r w:rsidR="00540EA1">
        <w:t>kravet</w:t>
      </w:r>
      <w:r>
        <w:t xml:space="preserve"> i andra tjänstepensions</w:t>
      </w:r>
      <w:r>
        <w:softHyphen/>
        <w:t>direktivet</w:t>
      </w:r>
      <w:r w:rsidR="00540EA1">
        <w:t xml:space="preserve"> på registrering eller auktoris</w:t>
      </w:r>
      <w:r w:rsidR="008039FF">
        <w:t>a</w:t>
      </w:r>
      <w:r w:rsidR="00540EA1">
        <w:t>tion (artikel 9.1)</w:t>
      </w:r>
      <w:r>
        <w:t>.</w:t>
      </w:r>
    </w:p>
    <w:p w14:paraId="243D9FCC" w14:textId="03E70CEE" w:rsidR="009E158D" w:rsidRDefault="009E158D" w:rsidP="009E158D">
      <w:pPr>
        <w:pStyle w:val="Brdtextmedindrag"/>
      </w:pPr>
      <w:bookmarkStart w:id="1165" w:name="_Hlk6906319"/>
      <w:r>
        <w:t>Andra tjänstepensionsd</w:t>
      </w:r>
      <w:r w:rsidRPr="00284744">
        <w:t xml:space="preserve">irektivet ställer inte några krav på att ett </w:t>
      </w:r>
      <w:r>
        <w:t>tjänste</w:t>
      </w:r>
      <w:r w:rsidR="001D53A7">
        <w:softHyphen/>
      </w:r>
      <w:r>
        <w:t>pensionsinstitut</w:t>
      </w:r>
      <w:r w:rsidRPr="00284744">
        <w:t xml:space="preserve"> ska ha </w:t>
      </w:r>
      <w:r>
        <w:t>en</w:t>
      </w:r>
      <w:r w:rsidRPr="00284744">
        <w:t xml:space="preserve"> viss rättslig form</w:t>
      </w:r>
      <w:r w:rsidRPr="00FE1A19">
        <w:t xml:space="preserve"> (artikel 6.1</w:t>
      </w:r>
      <w:r>
        <w:t>, se även</w:t>
      </w:r>
      <w:r w:rsidRPr="00FE1A19">
        <w:t xml:space="preserve"> </w:t>
      </w:r>
      <w:r w:rsidRPr="00826199">
        <w:t xml:space="preserve">avsnitt </w:t>
      </w:r>
      <w:r>
        <w:t>5</w:t>
      </w:r>
      <w:r w:rsidRPr="00826199">
        <w:t>.</w:t>
      </w:r>
      <w:r>
        <w:t>2</w:t>
      </w:r>
      <w:r w:rsidRPr="00B50315">
        <w:t>).</w:t>
      </w:r>
      <w:r>
        <w:t xml:space="preserve"> I försäkringsrörelselagen finns tre associationsformer för försäkrings</w:t>
      </w:r>
      <w:r w:rsidR="001D53A7">
        <w:softHyphen/>
      </w:r>
      <w:r>
        <w:t>företag</w:t>
      </w:r>
      <w:r w:rsidR="001D53A7">
        <w:t>:</w:t>
      </w:r>
      <w:r w:rsidRPr="005362F0">
        <w:t xml:space="preserve"> försäkrings</w:t>
      </w:r>
      <w:r>
        <w:softHyphen/>
      </w:r>
      <w:r w:rsidRPr="005362F0">
        <w:t xml:space="preserve">aktiebolag, </w:t>
      </w:r>
      <w:r>
        <w:t xml:space="preserve">ömsesidiga </w:t>
      </w:r>
      <w:r w:rsidRPr="005362F0">
        <w:t xml:space="preserve">försäkringsbolag </w:t>
      </w:r>
      <w:r>
        <w:t>och</w:t>
      </w:r>
      <w:r w:rsidRPr="005362F0">
        <w:t xml:space="preserve"> försäkringsförening</w:t>
      </w:r>
      <w:r>
        <w:t xml:space="preserve">ar (1 kap. 3 § FRL). </w:t>
      </w:r>
      <w:bookmarkEnd w:id="1165"/>
      <w:r>
        <w:t>Dessa utgör egna associa</w:t>
      </w:r>
      <w:r>
        <w:softHyphen/>
        <w:t>tions</w:t>
      </w:r>
      <w:r w:rsidR="001D53A7">
        <w:softHyphen/>
      </w:r>
      <w:r>
        <w:t>former som regleras i försäkringsrörelselagen. I</w:t>
      </w:r>
      <w:r w:rsidRPr="00A914D2">
        <w:t xml:space="preserve"> samband med refor</w:t>
      </w:r>
      <w:r>
        <w:softHyphen/>
      </w:r>
      <w:r w:rsidRPr="00A914D2">
        <w:t>men på försäkrings</w:t>
      </w:r>
      <w:r>
        <w:softHyphen/>
      </w:r>
      <w:r w:rsidRPr="00A914D2">
        <w:t>området</w:t>
      </w:r>
      <w:r>
        <w:t xml:space="preserve"> 2010 uttalade regeringen att</w:t>
      </w:r>
      <w:r w:rsidRPr="00A914D2">
        <w:t xml:space="preserve"> utgångs</w:t>
      </w:r>
      <w:r>
        <w:softHyphen/>
      </w:r>
      <w:r w:rsidRPr="00A914D2">
        <w:t xml:space="preserve">punkten bör vara att </w:t>
      </w:r>
      <w:r>
        <w:t xml:space="preserve">regleringen av </w:t>
      </w:r>
      <w:r w:rsidRPr="00A914D2">
        <w:t xml:space="preserve">försäkringsverksamhet liksom </w:t>
      </w:r>
      <w:r>
        <w:t xml:space="preserve">av </w:t>
      </w:r>
      <w:r w:rsidRPr="00A914D2">
        <w:t>annan verk</w:t>
      </w:r>
      <w:r w:rsidR="001D53A7">
        <w:softHyphen/>
      </w:r>
      <w:r w:rsidRPr="00A914D2">
        <w:t>samhet ska vara neutral i fråga om formerna för rörelsens drivande och att största möjliga näringsfrihet ska råda</w:t>
      </w:r>
      <w:r>
        <w:t xml:space="preserve"> (prop. 2009/10:246 s. 214 f.). Utgångspunkten bör nu vara densamma, nämligen att tillåta största möjliga näringsfrihet.</w:t>
      </w:r>
      <w:r w:rsidRPr="00A914D2">
        <w:t xml:space="preserve"> </w:t>
      </w:r>
      <w:r>
        <w:t>Som konstateras i promemorian har alla de</w:t>
      </w:r>
      <w:r w:rsidRPr="00A914D2">
        <w:t xml:space="preserve"> tre</w:t>
      </w:r>
      <w:r w:rsidR="00DE22C5">
        <w:t> </w:t>
      </w:r>
      <w:r w:rsidRPr="00A914D2">
        <w:t>företags</w:t>
      </w:r>
      <w:r>
        <w:softHyphen/>
      </w:r>
      <w:r w:rsidRPr="00A914D2">
        <w:t xml:space="preserve">formerna </w:t>
      </w:r>
      <w:r>
        <w:t>använts</w:t>
      </w:r>
      <w:r w:rsidRPr="00A914D2">
        <w:t xml:space="preserve"> på </w:t>
      </w:r>
      <w:r>
        <w:t>försäkrings</w:t>
      </w:r>
      <w:r w:rsidRPr="00A914D2">
        <w:t>området</w:t>
      </w:r>
      <w:r>
        <w:t>, och det</w:t>
      </w:r>
      <w:r w:rsidRPr="00A914D2">
        <w:t xml:space="preserve"> finns </w:t>
      </w:r>
      <w:r>
        <w:t>därför</w:t>
      </w:r>
      <w:r w:rsidRPr="00A914D2">
        <w:t xml:space="preserve"> skäl att tro att motsvarande företagsformer behöver fin</w:t>
      </w:r>
      <w:r>
        <w:t>nas tillgängliga för den verksamhet som består i meddelande av tjänstepensionsförsäkringar</w:t>
      </w:r>
      <w:r w:rsidRPr="00A914D2">
        <w:t xml:space="preserve">. </w:t>
      </w:r>
      <w:r>
        <w:t xml:space="preserve">Ett tjänstepensionsinstitut bör därför kunna </w:t>
      </w:r>
      <w:r w:rsidRPr="00A914D2">
        <w:t>driva</w:t>
      </w:r>
      <w:r>
        <w:t xml:space="preserve"> verksamhet med tjänste</w:t>
      </w:r>
      <w:r>
        <w:softHyphen/>
        <w:t>pen</w:t>
      </w:r>
      <w:r>
        <w:softHyphen/>
        <w:t xml:space="preserve">sionsförsäkring </w:t>
      </w:r>
      <w:r w:rsidRPr="00A914D2">
        <w:t xml:space="preserve">i </w:t>
      </w:r>
      <w:r>
        <w:t>former som motsvarar försäkrings</w:t>
      </w:r>
      <w:r w:rsidRPr="00A914D2">
        <w:t>aktiebolag, ömse</w:t>
      </w:r>
      <w:r w:rsidR="00DE22C5">
        <w:softHyphen/>
      </w:r>
      <w:r w:rsidRPr="00A914D2">
        <w:t>sidig</w:t>
      </w:r>
      <w:r>
        <w:t>t</w:t>
      </w:r>
      <w:r w:rsidRPr="00A914D2">
        <w:t xml:space="preserve"> </w:t>
      </w:r>
      <w:r>
        <w:t>försäkrings</w:t>
      </w:r>
      <w:r w:rsidRPr="00A914D2">
        <w:t xml:space="preserve">bolag </w:t>
      </w:r>
      <w:r>
        <w:t>och försäkringsförening</w:t>
      </w:r>
      <w:r w:rsidRPr="007D3BBA">
        <w:t>.</w:t>
      </w:r>
      <w:r>
        <w:t xml:space="preserve"> </w:t>
      </w:r>
      <w:r w:rsidRPr="00A914D2">
        <w:t>Genom att tillåta alla tre</w:t>
      </w:r>
      <w:r w:rsidR="00DE22C5">
        <w:t> </w:t>
      </w:r>
      <w:r w:rsidRPr="00A914D2">
        <w:t>före</w:t>
      </w:r>
      <w:r>
        <w:softHyphen/>
      </w:r>
      <w:r w:rsidRPr="00A914D2">
        <w:t>tagsformer</w:t>
      </w:r>
      <w:r>
        <w:t>na</w:t>
      </w:r>
      <w:r w:rsidRPr="00A914D2">
        <w:t xml:space="preserve"> </w:t>
      </w:r>
      <w:r>
        <w:t xml:space="preserve">för tjänstepensionsföretagen </w:t>
      </w:r>
      <w:r w:rsidRPr="00A914D2">
        <w:t>får arbetsgivare och arbets</w:t>
      </w:r>
      <w:r>
        <w:softHyphen/>
      </w:r>
      <w:r w:rsidRPr="00A914D2">
        <w:t>tagare goda möjlig</w:t>
      </w:r>
      <w:r>
        <w:softHyphen/>
      </w:r>
      <w:r w:rsidRPr="00A914D2">
        <w:t xml:space="preserve">heter att skapa anpassade lösningar </w:t>
      </w:r>
      <w:r>
        <w:t>för</w:t>
      </w:r>
      <w:r w:rsidRPr="00A914D2">
        <w:t xml:space="preserve"> ägandet av </w:t>
      </w:r>
      <w:r>
        <w:t xml:space="preserve">de </w:t>
      </w:r>
      <w:r w:rsidRPr="00A914D2">
        <w:t>tjänste</w:t>
      </w:r>
      <w:r>
        <w:softHyphen/>
      </w:r>
      <w:r w:rsidRPr="00A914D2">
        <w:t>pensionsmedel</w:t>
      </w:r>
      <w:r>
        <w:t xml:space="preserve"> som avsätts</w:t>
      </w:r>
      <w:r w:rsidRPr="00A914D2">
        <w:t xml:space="preserve">, </w:t>
      </w:r>
      <w:r>
        <w:t xml:space="preserve">för </w:t>
      </w:r>
      <w:r w:rsidRPr="00A914D2">
        <w:t xml:space="preserve">medelsförvaltningen och </w:t>
      </w:r>
      <w:r>
        <w:t xml:space="preserve">för </w:t>
      </w:r>
      <w:r w:rsidRPr="00A914D2">
        <w:t>frågor relaterade till avkastning och risk.</w:t>
      </w:r>
      <w:r>
        <w:t xml:space="preserve"> </w:t>
      </w:r>
    </w:p>
    <w:p w14:paraId="6B282667" w14:textId="470CCCBA" w:rsidR="009E158D" w:rsidRDefault="009E158D" w:rsidP="009E158D">
      <w:pPr>
        <w:pStyle w:val="Brdtextmedindrag"/>
      </w:pPr>
      <w:r>
        <w:lastRenderedPageBreak/>
        <w:t>Tillstånd att driva verksamhet som tjänstepensionsföretag</w:t>
      </w:r>
      <w:r w:rsidDel="006A1D41">
        <w:t xml:space="preserve"> </w:t>
      </w:r>
      <w:r>
        <w:t xml:space="preserve">bör därför få ges ett </w:t>
      </w:r>
      <w:r w:rsidRPr="00A914D2">
        <w:t xml:space="preserve">aktiebolag, </w:t>
      </w:r>
      <w:r>
        <w:t xml:space="preserve">ett </w:t>
      </w:r>
      <w:r w:rsidRPr="00A914D2">
        <w:t>ömsesidig</w:t>
      </w:r>
      <w:r>
        <w:t>t</w:t>
      </w:r>
      <w:r w:rsidRPr="00A914D2">
        <w:t xml:space="preserve"> tjänstepensionsbolag och </w:t>
      </w:r>
      <w:r>
        <w:t xml:space="preserve">en </w:t>
      </w:r>
      <w:r w:rsidRPr="00A914D2">
        <w:t>tjänste</w:t>
      </w:r>
      <w:r>
        <w:softHyphen/>
      </w:r>
      <w:r w:rsidRPr="00A914D2">
        <w:t>pensionsförening</w:t>
      </w:r>
      <w:r>
        <w:t xml:space="preserve">. </w:t>
      </w:r>
    </w:p>
    <w:p w14:paraId="7E5640B0" w14:textId="51E7A9C0" w:rsidR="009E158D" w:rsidRDefault="009E158D" w:rsidP="009E158D">
      <w:pPr>
        <w:pStyle w:val="Brdtextmedindrag"/>
      </w:pPr>
      <w:r>
        <w:t xml:space="preserve">I </w:t>
      </w:r>
      <w:r w:rsidR="00DE22C5">
        <w:t xml:space="preserve">den nya </w:t>
      </w:r>
      <w:r>
        <w:t>lagen om tjänstepensionsföretag bör det vidare införas bestäm</w:t>
      </w:r>
      <w:r w:rsidR="00DE22C5">
        <w:softHyphen/>
      </w:r>
      <w:r>
        <w:t>melser om förutsättningar för tillstånd, tillstånds varaktighet, prövning av bolags</w:t>
      </w:r>
      <w:r>
        <w:softHyphen/>
        <w:t xml:space="preserve">ordning och ansökningar om tillstånd som motsvarar dem i 2 kap. FRL. </w:t>
      </w:r>
      <w:r w:rsidRPr="00117A4E">
        <w:t>När</w:t>
      </w:r>
      <w:r w:rsidRPr="00C6406F">
        <w:t xml:space="preserve"> det gäller förutsättningarna för tillstånd </w:t>
      </w:r>
      <w:r w:rsidRPr="00117A4E">
        <w:t xml:space="preserve">finns det inte skäl </w:t>
      </w:r>
      <w:r w:rsidRPr="00C6406F">
        <w:t xml:space="preserve">att </w:t>
      </w:r>
      <w:r w:rsidR="00DE22C5">
        <w:t xml:space="preserve">ställa </w:t>
      </w:r>
      <w:r w:rsidRPr="00C6406F">
        <w:t>upp andra krav än de som gäller för tillstånd att driva försäkrings</w:t>
      </w:r>
      <w:r w:rsidR="00DE22C5">
        <w:softHyphen/>
      </w:r>
      <w:r w:rsidRPr="00C6406F">
        <w:t>rörelse enligt försäkrings</w:t>
      </w:r>
      <w:r>
        <w:softHyphen/>
      </w:r>
      <w:r w:rsidRPr="00C6406F">
        <w:t>rörelselagen.</w:t>
      </w:r>
      <w:r>
        <w:t xml:space="preserve"> Lämplighetskraven behandlas närmare i avsnitt 9. Frågorna om ägarprövning tas upp i avsnitt 15.1. </w:t>
      </w:r>
    </w:p>
    <w:p w14:paraId="4DFCA921" w14:textId="3F6819CB" w:rsidR="009E158D" w:rsidRDefault="009E158D" w:rsidP="009E158D">
      <w:pPr>
        <w:pStyle w:val="Brdtextmedindrag"/>
      </w:pPr>
      <w:r>
        <w:t xml:space="preserve">I likhet med det som gäller enligt </w:t>
      </w:r>
      <w:r w:rsidR="00DE22C5">
        <w:t>försäkringsrörelselagen (</w:t>
      </w:r>
      <w:r>
        <w:t>2 kap. 19 § 3</w:t>
      </w:r>
      <w:r w:rsidR="00DE22C5">
        <w:t>)</w:t>
      </w:r>
      <w:r>
        <w:t xml:space="preserve"> bör regeringen eller den myndighet </w:t>
      </w:r>
      <w:r w:rsidR="008C3C4B">
        <w:t xml:space="preserve">som </w:t>
      </w:r>
      <w:r>
        <w:t>regeringen bestämmer få meddela föreskrifter om innehållet i en sådan verksamhetsplan som ska bifogas en tillstånds</w:t>
      </w:r>
      <w:r>
        <w:softHyphen/>
        <w:t xml:space="preserve">ansökan. </w:t>
      </w:r>
    </w:p>
    <w:p w14:paraId="70F1474E" w14:textId="5C19B3DD" w:rsidR="009E158D" w:rsidRDefault="009E158D" w:rsidP="009E158D">
      <w:pPr>
        <w:pStyle w:val="Brdtextmedindrag"/>
      </w:pPr>
      <w:r>
        <w:t xml:space="preserve">Som en del av tillståndsprövningen ska Finansinspektionen bedöma om det sökande företaget uppfyller kravet på att verksamheten endast avser tjänstepensionsförsäkringar och </w:t>
      </w:r>
      <w:r w:rsidRPr="00203C0D">
        <w:t>därmed sammanhängande verksamhet</w:t>
      </w:r>
      <w:r>
        <w:t xml:space="preserve"> (se avsnitt 6.5). Om ett företag har för avsikt att driva </w:t>
      </w:r>
      <w:r w:rsidRPr="00203C0D">
        <w:t>annan rörelse</w:t>
      </w:r>
      <w:r>
        <w:t xml:space="preserve"> än verk</w:t>
      </w:r>
      <w:r w:rsidR="00DE22C5">
        <w:softHyphen/>
      </w:r>
      <w:r>
        <w:t>samhet avseende tjänstepensionsförsäkringar och därmed samman</w:t>
      </w:r>
      <w:r>
        <w:softHyphen/>
        <w:t xml:space="preserve">hängande verksamhet, kan den planerade verksamheten inte antas uppfylla kraven enligt bestämmelserna i </w:t>
      </w:r>
      <w:r w:rsidR="00DE22C5">
        <w:t xml:space="preserve">den nya </w:t>
      </w:r>
      <w:r>
        <w:t xml:space="preserve">lagen om tjänstepensionsföretag. Övergångsvis kommer det dock att vara tillåtet för vissa företag att behålla bestånd av försäkringar som inte är tjänstepensionsförsäkringar (se avsnitt 16.5). </w:t>
      </w:r>
    </w:p>
    <w:p w14:paraId="73495FE3" w14:textId="77777777" w:rsidR="009E158D" w:rsidRDefault="009E158D" w:rsidP="009E158D">
      <w:pPr>
        <w:pStyle w:val="Rubrik5utannumrering"/>
      </w:pPr>
      <w:r>
        <w:t>Förhandsbesked i lagen om tjänstepensionsföretag</w:t>
      </w:r>
    </w:p>
    <w:p w14:paraId="60F07EAD" w14:textId="17B261EE" w:rsidR="009E158D" w:rsidRDefault="009E158D" w:rsidP="009E158D">
      <w:pPr>
        <w:pStyle w:val="Brdtext"/>
      </w:pPr>
      <w:r>
        <w:t xml:space="preserve">Enligt </w:t>
      </w:r>
      <w:r w:rsidR="00DE22C5">
        <w:t>försäkringsrörelselagen (</w:t>
      </w:r>
      <w:r>
        <w:t>2 kap. 3 §</w:t>
      </w:r>
      <w:r w:rsidR="00DE22C5">
        <w:t>)</w:t>
      </w:r>
      <w:r>
        <w:t xml:space="preserve"> är det möjligt att hos Finans</w:t>
      </w:r>
      <w:r w:rsidR="00DE22C5">
        <w:softHyphen/>
      </w:r>
      <w:r>
        <w:t>inspektionen ansöka om förhandsbesked huruvida viss verksamhet kräver tillstånd, dvs. utgör försäkringsrörelse.</w:t>
      </w:r>
    </w:p>
    <w:p w14:paraId="05388C64" w14:textId="5B6063A5" w:rsidR="009E158D" w:rsidRDefault="009E158D" w:rsidP="009E158D">
      <w:pPr>
        <w:pStyle w:val="Brdtextmedindrag"/>
      </w:pPr>
      <w:r>
        <w:t>Den verksamhet som ska drivas av tjänstepensionsföretagen är verk</w:t>
      </w:r>
      <w:r>
        <w:softHyphen/>
        <w:t>samhet avseende tjänstepensionsförsäkringar. Det är både rimligt och lämpligt att den som vill ha besked om huruvida en viss planerad verk</w:t>
      </w:r>
      <w:r>
        <w:softHyphen/>
        <w:t xml:space="preserve">samhet kräver tillstånd enligt den nya sektorregleringen kan få ett sådant besked av Finansinspektionen. I </w:t>
      </w:r>
      <w:r w:rsidR="00DE22C5">
        <w:t xml:space="preserve">den nya </w:t>
      </w:r>
      <w:r>
        <w:t xml:space="preserve">lagen </w:t>
      </w:r>
      <w:r w:rsidR="00DE22C5">
        <w:t xml:space="preserve">om tjänstepensionsföretag </w:t>
      </w:r>
      <w:r>
        <w:t xml:space="preserve">bör </w:t>
      </w:r>
      <w:r w:rsidR="00DE22C5">
        <w:t xml:space="preserve">det </w:t>
      </w:r>
      <w:r>
        <w:t xml:space="preserve">därför införas en bestämmelse som skapar en möjlighet att få ett sådant besked. </w:t>
      </w:r>
    </w:p>
    <w:p w14:paraId="656E8E20" w14:textId="77777777" w:rsidR="009E158D" w:rsidRDefault="009E158D" w:rsidP="0087403A">
      <w:pPr>
        <w:pStyle w:val="Rubrik2"/>
      </w:pPr>
      <w:bookmarkStart w:id="1166" w:name="_Toc518395893"/>
      <w:bookmarkStart w:id="1167" w:name="_Toc518396610"/>
      <w:bookmarkStart w:id="1168" w:name="_Toc518400921"/>
      <w:bookmarkStart w:id="1169" w:name="_Toc518401638"/>
      <w:bookmarkStart w:id="1170" w:name="_Toc518401877"/>
      <w:bookmarkStart w:id="1171" w:name="_Toc518463031"/>
      <w:bookmarkStart w:id="1172" w:name="_Toc518462727"/>
      <w:bookmarkStart w:id="1173" w:name="_Toc518463683"/>
      <w:bookmarkStart w:id="1174" w:name="_Toc518463580"/>
      <w:bookmarkStart w:id="1175" w:name="_Toc518464297"/>
      <w:bookmarkStart w:id="1176" w:name="_Toc518472736"/>
      <w:bookmarkStart w:id="1177" w:name="_Toc8059754"/>
      <w:bookmarkStart w:id="1178" w:name="_Toc8061464"/>
      <w:bookmarkStart w:id="1179" w:name="_Toc8061996"/>
      <w:bookmarkStart w:id="1180" w:name="_Toc8064464"/>
      <w:bookmarkStart w:id="1181" w:name="_Toc8391141"/>
      <w:bookmarkStart w:id="1182" w:name="_Toc8391407"/>
      <w:bookmarkStart w:id="1183" w:name="_Toc8644612"/>
      <w:bookmarkStart w:id="1184" w:name="_Toc8645144"/>
      <w:bookmarkStart w:id="1185" w:name="_Toc8817625"/>
      <w:bookmarkStart w:id="1186" w:name="_Toc8818197"/>
      <w:bookmarkStart w:id="1187" w:name="_Toc8825566"/>
      <w:bookmarkStart w:id="1188" w:name="_Toc8831663"/>
      <w:bookmarkStart w:id="1189" w:name="_Toc8832572"/>
      <w:bookmarkStart w:id="1190" w:name="_Toc11153034"/>
      <w:bookmarkStart w:id="1191" w:name="_Toc11160955"/>
      <w:bookmarkStart w:id="1192" w:name="_Toc11166891"/>
      <w:bookmarkStart w:id="1193" w:name="_Toc11167427"/>
      <w:bookmarkStart w:id="1194" w:name="_Toc11168864"/>
      <w:bookmarkStart w:id="1195" w:name="_Toc11845817"/>
      <w:bookmarkStart w:id="1196" w:name="_Toc12611616"/>
      <w:bookmarkStart w:id="1197" w:name="_Toc12624883"/>
      <w:bookmarkStart w:id="1198" w:name="_Toc12627372"/>
      <w:bookmarkStart w:id="1199" w:name="_Toc12630262"/>
      <w:bookmarkStart w:id="1200" w:name="_Toc12632757"/>
      <w:bookmarkStart w:id="1201" w:name="_Toc17902829"/>
      <w:r>
        <w:t>Vad ett tillstånd ska avse</w:t>
      </w:r>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p>
    <w:p w14:paraId="5D4F4B7F" w14:textId="77777777" w:rsidR="009E158D" w:rsidRDefault="009E158D" w:rsidP="009E158D">
      <w:pPr>
        <w:pStyle w:val="Brdtextram"/>
      </w:pPr>
      <w:r>
        <w:rPr>
          <w:b/>
        </w:rPr>
        <w:t xml:space="preserve">Regeringens förslag: </w:t>
      </w:r>
      <w:r w:rsidRPr="005E1774">
        <w:t>Tillstånd att driva</w:t>
      </w:r>
      <w:r w:rsidRPr="00012904">
        <w:t xml:space="preserve"> </w:t>
      </w:r>
      <w:r>
        <w:t>verksamhet avseende tjänste</w:t>
      </w:r>
      <w:r>
        <w:softHyphen/>
        <w:t>pensions</w:t>
      </w:r>
      <w:r>
        <w:softHyphen/>
        <w:t>försäkring enligt den nya lagen om tjänstepensions</w:t>
      </w:r>
      <w:r>
        <w:softHyphen/>
        <w:t>företag ska avse en eller flera av de livförsäkrings</w:t>
      </w:r>
      <w:r>
        <w:softHyphen/>
        <w:t xml:space="preserve">klasser som i dag finns i försäkringsrörelselagen. </w:t>
      </w:r>
    </w:p>
    <w:p w14:paraId="46103A3A" w14:textId="77777777" w:rsidR="009E158D" w:rsidRDefault="009E158D" w:rsidP="009E158D">
      <w:pPr>
        <w:pStyle w:val="Brdtextmedindrag"/>
        <w:rPr>
          <w:b/>
          <w:sz w:val="8"/>
        </w:rPr>
      </w:pPr>
    </w:p>
    <w:p w14:paraId="77969CE8" w14:textId="3163B17E" w:rsidR="009E158D" w:rsidRPr="00A15522" w:rsidRDefault="009E158D" w:rsidP="009E158D">
      <w:pPr>
        <w:pStyle w:val="Brdtextmedindrag"/>
      </w:pPr>
      <w:r>
        <w:rPr>
          <w:b/>
        </w:rPr>
        <w:t xml:space="preserve">Utredningens förslag </w:t>
      </w:r>
      <w:r w:rsidR="007E2F2A">
        <w:t>ö</w:t>
      </w:r>
      <w:r>
        <w:t>verensstämmer inte med regeringens förslag.</w:t>
      </w:r>
      <w:r w:rsidRPr="00AA5B6B">
        <w:t xml:space="preserve"> </w:t>
      </w:r>
      <w:r>
        <w:t>Utredningen föreslår att ett tillstånd ska kunna avse antingen huvud</w:t>
      </w:r>
      <w:r w:rsidR="008C3C4B">
        <w:softHyphen/>
      </w:r>
      <w:r>
        <w:t>förmåner eller tilläggsförmåner eller båda de kategorierna.</w:t>
      </w:r>
    </w:p>
    <w:p w14:paraId="680E6850" w14:textId="589CF3EE" w:rsidR="009E158D" w:rsidRDefault="009E158D" w:rsidP="009E158D">
      <w:pPr>
        <w:pStyle w:val="Brdtextmedindrag"/>
      </w:pPr>
      <w:r>
        <w:rPr>
          <w:b/>
        </w:rPr>
        <w:t xml:space="preserve">Remissinstanserna: </w:t>
      </w:r>
      <w:r>
        <w:t>Flertalet remissinstanser tillstyrker förslag</w:t>
      </w:r>
      <w:r w:rsidR="009D4446">
        <w:t>et</w:t>
      </w:r>
      <w:r>
        <w:t xml:space="preserve"> eller kommenterar det inte särskilt. </w:t>
      </w:r>
      <w:r>
        <w:rPr>
          <w:i/>
        </w:rPr>
        <w:t xml:space="preserve">Arbetsgivarverket </w:t>
      </w:r>
      <w:r>
        <w:t xml:space="preserve">finner det väsentligt att </w:t>
      </w:r>
      <w:r>
        <w:lastRenderedPageBreak/>
        <w:t xml:space="preserve">kollektivavtalsparterna inte begränsas till att hantera olika förmåner hos samma institut. </w:t>
      </w:r>
      <w:r>
        <w:rPr>
          <w:i/>
        </w:rPr>
        <w:t xml:space="preserve">Finansinspektionen </w:t>
      </w:r>
      <w:r>
        <w:t>anser att företag som endast tillhanda</w:t>
      </w:r>
      <w:r w:rsidR="009D4446">
        <w:softHyphen/>
      </w:r>
      <w:r>
        <w:t>håller tilläggsförmåner inte bör kunna driva verksamhet som tjänste</w:t>
      </w:r>
      <w:r w:rsidR="009D4446">
        <w:softHyphen/>
      </w:r>
      <w:r>
        <w:t xml:space="preserve">pensionsinstitut. </w:t>
      </w:r>
      <w:r>
        <w:rPr>
          <w:i/>
        </w:rPr>
        <w:t xml:space="preserve">LO </w:t>
      </w:r>
      <w:r w:rsidRPr="00A61407">
        <w:t>anser d</w:t>
      </w:r>
      <w:r>
        <w:t>äremot att det är viktigt att ett tjänstepensions</w:t>
      </w:r>
      <w:r w:rsidR="009D4446">
        <w:softHyphen/>
      </w:r>
      <w:r>
        <w:t>företag har möjlighet att enbart tillhandahålla tilläggs</w:t>
      </w:r>
      <w:r>
        <w:softHyphen/>
        <w:t xml:space="preserve">förmåner. </w:t>
      </w:r>
      <w:r>
        <w:rPr>
          <w:i/>
        </w:rPr>
        <w:t>PTK</w:t>
      </w:r>
      <w:r>
        <w:t xml:space="preserve"> och </w:t>
      </w:r>
      <w:r>
        <w:rPr>
          <w:i/>
        </w:rPr>
        <w:t xml:space="preserve">TCO </w:t>
      </w:r>
      <w:r>
        <w:t>önskar att det förtydligas att olika förmåner kan tryggas i olika tjänstepensionsföretag och oberoende av huruvida de grundar sig på samma kollektivavtal eller inte.</w:t>
      </w:r>
    </w:p>
    <w:p w14:paraId="0BC4C4F8" w14:textId="77777777" w:rsidR="009E158D" w:rsidRDefault="009E158D" w:rsidP="009E158D">
      <w:pPr>
        <w:pStyle w:val="Brdtextmedindrag"/>
      </w:pPr>
      <w:r>
        <w:rPr>
          <w:b/>
        </w:rPr>
        <w:t xml:space="preserve">Promemorians förslag </w:t>
      </w:r>
      <w:r>
        <w:t>överensstämmer inte med regeringens förslag. Enligt promemorians förslag ska det inte vara tillåtet att ha tillstånd avseende endast försäkringsklassen tillägg till livförsäkring. Vidare föreslås det inte i promemorian att försäkringsklasserna för tjänste</w:t>
      </w:r>
      <w:r>
        <w:softHyphen/>
        <w:t>pensionsföretag ska anges i lagen om tjänstepensionsföretag.</w:t>
      </w:r>
    </w:p>
    <w:p w14:paraId="16C513E5" w14:textId="72B50F51" w:rsidR="009E158D" w:rsidRPr="00403750" w:rsidRDefault="009E158D" w:rsidP="009E158D">
      <w:pPr>
        <w:pStyle w:val="Brdtextmedindrag"/>
        <w:rPr>
          <w:b/>
          <w:i/>
        </w:rPr>
      </w:pPr>
      <w:r>
        <w:rPr>
          <w:b/>
        </w:rPr>
        <w:t xml:space="preserve">Remissinstanserna: </w:t>
      </w:r>
      <w:r>
        <w:rPr>
          <w:i/>
        </w:rPr>
        <w:t>Svensk Försäkring</w:t>
      </w:r>
      <w:r>
        <w:t>,</w:t>
      </w:r>
      <w:r>
        <w:rPr>
          <w:i/>
        </w:rPr>
        <w:t xml:space="preserve"> Sveriges Kommuner och Landsting</w:t>
      </w:r>
      <w:r>
        <w:t>,</w:t>
      </w:r>
      <w:r>
        <w:rPr>
          <w:i/>
        </w:rPr>
        <w:t xml:space="preserve"> Tjänstepensions</w:t>
      </w:r>
      <w:r>
        <w:rPr>
          <w:i/>
        </w:rPr>
        <w:softHyphen/>
        <w:t>förbundet</w:t>
      </w:r>
      <w:r>
        <w:t>,</w:t>
      </w:r>
      <w:r>
        <w:rPr>
          <w:i/>
        </w:rPr>
        <w:t xml:space="preserve"> AFA Försäkring</w:t>
      </w:r>
      <w:r>
        <w:t>,</w:t>
      </w:r>
      <w:r>
        <w:rPr>
          <w:i/>
        </w:rPr>
        <w:t xml:space="preserve"> Alecta</w:t>
      </w:r>
      <w:r>
        <w:t xml:space="preserve"> och</w:t>
      </w:r>
      <w:r>
        <w:rPr>
          <w:i/>
        </w:rPr>
        <w:t xml:space="preserve"> AMF </w:t>
      </w:r>
      <w:r>
        <w:t>anser att tillstånden inte bör kopplas till livförsäkringsklasserna i försäkringsrörelselagen. Svensk Försäkring anser att det bör vara till</w:t>
      </w:r>
      <w:r>
        <w:softHyphen/>
        <w:t>räckligt att tillstånd ges för tjänstepensionsverksamhet, eller att motsvarig</w:t>
      </w:r>
      <w:r>
        <w:softHyphen/>
        <w:t>heten till livförsäkringsklasserna anges i lagen om tjänste</w:t>
      </w:r>
      <w:r>
        <w:softHyphen/>
        <w:t>pensionsföretag. Tjänstepensionsförbundet, AFA Försäkring, Alecta och AMF anser i</w:t>
      </w:r>
      <w:r w:rsidR="009D4446">
        <w:t> </w:t>
      </w:r>
      <w:r>
        <w:t>stället att ett tillstånd bör avse tjänstepensionsförmåner i form av huvud</w:t>
      </w:r>
      <w:r>
        <w:softHyphen/>
        <w:t xml:space="preserve">förmåner eller tilläggsförmåner eller både och. </w:t>
      </w:r>
      <w:r w:rsidRPr="00117A4E">
        <w:rPr>
          <w:i/>
        </w:rPr>
        <w:t>LO</w:t>
      </w:r>
      <w:r w:rsidRPr="00066F4B">
        <w:t>,</w:t>
      </w:r>
      <w:r w:rsidRPr="00117A4E">
        <w:rPr>
          <w:i/>
        </w:rPr>
        <w:t xml:space="preserve"> </w:t>
      </w:r>
      <w:r w:rsidRPr="00066F4B">
        <w:t>Svensk Försäkring</w:t>
      </w:r>
      <w:r>
        <w:t>,</w:t>
      </w:r>
      <w:r w:rsidRPr="00117A4E">
        <w:rPr>
          <w:i/>
        </w:rPr>
        <w:t xml:space="preserve"> Svenskt Näringsliv</w:t>
      </w:r>
      <w:r w:rsidRPr="00066F4B">
        <w:t>,</w:t>
      </w:r>
      <w:r w:rsidRPr="00117A4E">
        <w:rPr>
          <w:i/>
        </w:rPr>
        <w:t xml:space="preserve"> SACO</w:t>
      </w:r>
      <w:r w:rsidRPr="00066F4B">
        <w:t>,</w:t>
      </w:r>
      <w:r w:rsidRPr="00117A4E">
        <w:rPr>
          <w:i/>
        </w:rPr>
        <w:t xml:space="preserve"> </w:t>
      </w:r>
      <w:r w:rsidRPr="00066F4B">
        <w:t>SKL,</w:t>
      </w:r>
      <w:r w:rsidRPr="00117A4E">
        <w:rPr>
          <w:i/>
        </w:rPr>
        <w:t xml:space="preserve"> TCO</w:t>
      </w:r>
      <w:r w:rsidRPr="00066F4B">
        <w:t>,</w:t>
      </w:r>
      <w:r w:rsidRPr="00117A4E">
        <w:rPr>
          <w:i/>
        </w:rPr>
        <w:t xml:space="preserve"> </w:t>
      </w:r>
      <w:r w:rsidRPr="00066F4B">
        <w:t>Tjänstepensions</w:t>
      </w:r>
      <w:r>
        <w:softHyphen/>
      </w:r>
      <w:r w:rsidRPr="00066F4B">
        <w:t>förbundet,</w:t>
      </w:r>
      <w:r w:rsidRPr="00117A4E">
        <w:rPr>
          <w:i/>
        </w:rPr>
        <w:t xml:space="preserve"> </w:t>
      </w:r>
      <w:r w:rsidRPr="00066F4B">
        <w:t>AFA Försäkring, Alecta, AMF,</w:t>
      </w:r>
      <w:r w:rsidRPr="00117A4E">
        <w:rPr>
          <w:i/>
        </w:rPr>
        <w:t xml:space="preserve"> Folksam</w:t>
      </w:r>
      <w:r w:rsidRPr="00066F4B">
        <w:t>,</w:t>
      </w:r>
      <w:r w:rsidRPr="00117A4E">
        <w:rPr>
          <w:i/>
        </w:rPr>
        <w:t xml:space="preserve"> Handelsbanken Liv</w:t>
      </w:r>
      <w:r w:rsidRPr="00066F4B">
        <w:t>,</w:t>
      </w:r>
      <w:r w:rsidRPr="00117A4E">
        <w:rPr>
          <w:i/>
        </w:rPr>
        <w:t xml:space="preserve"> Jusek</w:t>
      </w:r>
      <w:r w:rsidRPr="00066F4B">
        <w:t>,</w:t>
      </w:r>
      <w:r w:rsidRPr="00117A4E">
        <w:rPr>
          <w:i/>
        </w:rPr>
        <w:t xml:space="preserve"> Länsförsäkringar</w:t>
      </w:r>
      <w:r w:rsidRPr="00066F4B">
        <w:t>,</w:t>
      </w:r>
      <w:r w:rsidRPr="00117A4E">
        <w:rPr>
          <w:i/>
        </w:rPr>
        <w:t xml:space="preserve"> </w:t>
      </w:r>
      <w:r>
        <w:rPr>
          <w:i/>
        </w:rPr>
        <w:t>Offentliganställdas förhandlingsråd (</w:t>
      </w:r>
      <w:r w:rsidRPr="00117A4E">
        <w:rPr>
          <w:i/>
        </w:rPr>
        <w:t>OFR</w:t>
      </w:r>
      <w:r>
        <w:rPr>
          <w:i/>
        </w:rPr>
        <w:t>)</w:t>
      </w:r>
      <w:r w:rsidRPr="00066F4B">
        <w:t>,</w:t>
      </w:r>
      <w:r w:rsidRPr="00117A4E">
        <w:rPr>
          <w:i/>
        </w:rPr>
        <w:t xml:space="preserve"> ProSkandia</w:t>
      </w:r>
      <w:r w:rsidRPr="00066F4B">
        <w:t>,</w:t>
      </w:r>
      <w:r w:rsidRPr="00117A4E">
        <w:rPr>
          <w:i/>
        </w:rPr>
        <w:t xml:space="preserve"> PTK</w:t>
      </w:r>
      <w:r w:rsidRPr="00066F4B">
        <w:t>,</w:t>
      </w:r>
      <w:r w:rsidRPr="00117A4E">
        <w:rPr>
          <w:i/>
        </w:rPr>
        <w:t xml:space="preserve"> SEB P</w:t>
      </w:r>
      <w:r w:rsidRPr="009B694D">
        <w:rPr>
          <w:i/>
        </w:rPr>
        <w:t>ension och Försäkring</w:t>
      </w:r>
      <w:r w:rsidRPr="00066F4B">
        <w:t>,</w:t>
      </w:r>
      <w:r w:rsidRPr="009B694D">
        <w:rPr>
          <w:i/>
        </w:rPr>
        <w:t xml:space="preserve"> </w:t>
      </w:r>
      <w:r>
        <w:rPr>
          <w:i/>
        </w:rPr>
        <w:t xml:space="preserve">Livförsäkringsbolaget </w:t>
      </w:r>
      <w:r w:rsidRPr="009B694D">
        <w:rPr>
          <w:i/>
        </w:rPr>
        <w:t>Skandia</w:t>
      </w:r>
      <w:r>
        <w:rPr>
          <w:i/>
        </w:rPr>
        <w:t>, ömsesidigt</w:t>
      </w:r>
      <w:r w:rsidRPr="00066F4B">
        <w:t>,</w:t>
      </w:r>
      <w:r w:rsidRPr="00117A4E">
        <w:rPr>
          <w:i/>
        </w:rPr>
        <w:t xml:space="preserve"> Swedbank Försäkring </w:t>
      </w:r>
      <w:r w:rsidRPr="00FE3340">
        <w:t>och</w:t>
      </w:r>
      <w:r w:rsidRPr="00117A4E">
        <w:rPr>
          <w:i/>
        </w:rPr>
        <w:t xml:space="preserve"> SPP</w:t>
      </w:r>
      <w:r>
        <w:t xml:space="preserve"> avstyrker förslaget att tjänste</w:t>
      </w:r>
      <w:r>
        <w:softHyphen/>
        <w:t>pensions</w:t>
      </w:r>
      <w:r>
        <w:softHyphen/>
        <w:t>företag inte ska kunna få tillstånd avseende endast tilläggs</w:t>
      </w:r>
      <w:r w:rsidR="009D4446">
        <w:softHyphen/>
      </w:r>
      <w:r>
        <w:t xml:space="preserve">förmåner. </w:t>
      </w:r>
      <w:r>
        <w:rPr>
          <w:i/>
        </w:rPr>
        <w:t>Finansinspektionen</w:t>
      </w:r>
      <w:r>
        <w:t xml:space="preserve"> a</w:t>
      </w:r>
      <w:r w:rsidR="009D4446">
        <w:t>nse</w:t>
      </w:r>
      <w:r>
        <w:t xml:space="preserve">r att det inte bör vara tillåtet för ett tjänstepensionsföretag som har tillstånd i flera livförsäkringsklasser att trots det endast meddela tilläggsförsäkringar. </w:t>
      </w:r>
    </w:p>
    <w:p w14:paraId="2198FBB4" w14:textId="77777777" w:rsidR="009E158D" w:rsidRDefault="009E158D" w:rsidP="009E158D">
      <w:pPr>
        <w:pStyle w:val="Rubrik4utannumrering"/>
      </w:pPr>
      <w:r>
        <w:t xml:space="preserve">Skälen för regeringens förslag </w:t>
      </w:r>
    </w:p>
    <w:p w14:paraId="04FCF51F" w14:textId="77777777" w:rsidR="009E158D" w:rsidRDefault="009E158D" w:rsidP="009E158D">
      <w:pPr>
        <w:pStyle w:val="Rubrik5utannumrering"/>
        <w:spacing w:before="0"/>
      </w:pPr>
      <w:r>
        <w:t xml:space="preserve">Ett tillstånd att driva tjänstepensionsverksamhet ska avse en eller flera av de livförsäkringsklasser som i dag anges i försäkringsrörelselagen </w:t>
      </w:r>
    </w:p>
    <w:p w14:paraId="775459BC" w14:textId="6286182C" w:rsidR="009E158D" w:rsidRDefault="009E158D" w:rsidP="009E158D">
      <w:pPr>
        <w:pStyle w:val="Brdtextmedindrag"/>
        <w:ind w:firstLine="0"/>
      </w:pPr>
      <w:r>
        <w:t>De avtal som tjänstepensionsinstituten ingår med arbetsgivarna till förmån för de anställda är att betrakta som försäkringsavtal. Därav följer att det inte är aktuellt att benämna det som tillhandahålls av tjänstepensions</w:t>
      </w:r>
      <w:r>
        <w:softHyphen/>
        <w:t>företagen som huvudförmåner och tilläggs</w:t>
      </w:r>
      <w:r>
        <w:softHyphen/>
        <w:t>förmåner, som utredningen föresl</w:t>
      </w:r>
      <w:r w:rsidR="00057D30">
        <w:t>år</w:t>
      </w:r>
      <w:r>
        <w:t xml:space="preserve">, och som </w:t>
      </w:r>
      <w:r>
        <w:rPr>
          <w:i/>
        </w:rPr>
        <w:t>Alecta</w:t>
      </w:r>
      <w:r>
        <w:t xml:space="preserve"> och andra remissinstanser förorda</w:t>
      </w:r>
      <w:r w:rsidR="00057D30">
        <w:t>r</w:t>
      </w:r>
      <w:r>
        <w:t xml:space="preserve">. I stället bör de </w:t>
      </w:r>
      <w:r w:rsidR="00057D30">
        <w:t xml:space="preserve">nu </w:t>
      </w:r>
      <w:r>
        <w:t>aktuella avtalen inordnas i den systematik som finns i försäkrings</w:t>
      </w:r>
      <w:r>
        <w:softHyphen/>
        <w:t xml:space="preserve">rörelserätten. </w:t>
      </w:r>
    </w:p>
    <w:p w14:paraId="7A037954" w14:textId="1B13E683" w:rsidR="009E158D" w:rsidRDefault="009E158D" w:rsidP="009E158D">
      <w:pPr>
        <w:pStyle w:val="Brdtextmedindrag"/>
      </w:pPr>
      <w:r>
        <w:t>Det betyder att ett tillstånd att driva verksamhet som tjänstepensions</w:t>
      </w:r>
      <w:r>
        <w:softHyphen/>
        <w:t>företag bör, på samma sätt som för försäkringsföretag, avse en eller flera typer av försäkringar (2 kap. 11–13 §§ FRL). En sådan ordning innebär stora fördelar, inte minst eftersom befintliga definitioner kan användas vilket bidrar till en ökad tydlighet. Eftersom tjänstepensions</w:t>
      </w:r>
      <w:r>
        <w:softHyphen/>
        <w:t>företagen driver en form av försäkringsrörelse är det inte lämpligt att införa nya försäkrings</w:t>
      </w:r>
      <w:r>
        <w:softHyphen/>
        <w:t xml:space="preserve">klasser som bygger på </w:t>
      </w:r>
      <w:r w:rsidR="0015232E">
        <w:t>andra tjänstepensions</w:t>
      </w:r>
      <w:r>
        <w:t>direktivets be</w:t>
      </w:r>
      <w:r w:rsidR="0015232E">
        <w:softHyphen/>
      </w:r>
      <w:r>
        <w:t xml:space="preserve">grepp om tjänstepensionsförmåner. Skulle det i framtiden ske förändringar </w:t>
      </w:r>
      <w:r>
        <w:lastRenderedPageBreak/>
        <w:t xml:space="preserve">i </w:t>
      </w:r>
      <w:r w:rsidR="0015232E">
        <w:t>t.</w:t>
      </w:r>
      <w:r>
        <w:t>ex</w:t>
      </w:r>
      <w:r w:rsidR="0015232E">
        <w:t>.</w:t>
      </w:r>
      <w:r>
        <w:t xml:space="preserve"> Solvens II-direktivets definition av försäkringsklasser får be</w:t>
      </w:r>
      <w:r w:rsidR="00D31BA9">
        <w:softHyphen/>
      </w:r>
      <w:r>
        <w:t>hovet av att ändra regelverket för tjänstepensions</w:t>
      </w:r>
      <w:r>
        <w:softHyphen/>
        <w:t xml:space="preserve">företagen övervägas då. </w:t>
      </w:r>
    </w:p>
    <w:p w14:paraId="72528B6A" w14:textId="77777777" w:rsidR="009E158D" w:rsidRDefault="009E158D" w:rsidP="009E158D">
      <w:pPr>
        <w:pStyle w:val="Brdtextmedindrag"/>
      </w:pPr>
      <w:r>
        <w:t xml:space="preserve">I </w:t>
      </w:r>
      <w:r w:rsidRPr="004A4F8E">
        <w:t xml:space="preserve">avsnitt </w:t>
      </w:r>
      <w:r>
        <w:t>5</w:t>
      </w:r>
      <w:r w:rsidRPr="004A4F8E">
        <w:t>.</w:t>
      </w:r>
      <w:r>
        <w:t>4</w:t>
      </w:r>
      <w:r w:rsidRPr="004A4F8E">
        <w:t xml:space="preserve"> </w:t>
      </w:r>
      <w:r>
        <w:t xml:space="preserve">föreslås att </w:t>
      </w:r>
      <w:r w:rsidRPr="004A4F8E">
        <w:t>det enbart</w:t>
      </w:r>
      <w:r>
        <w:t xml:space="preserve"> är</w:t>
      </w:r>
      <w:r w:rsidRPr="004A4F8E">
        <w:t xml:space="preserve"> sådana försäkringar som ryms inom någon av livförsäkringsklasserna i </w:t>
      </w:r>
      <w:r>
        <w:t>försäkringsrörelselagen</w:t>
      </w:r>
      <w:r w:rsidRPr="004A4F8E">
        <w:t xml:space="preserve"> som kan vara tjänstepensionsförsäkringar i den mening som avses i den nya lagen om </w:t>
      </w:r>
      <w:r>
        <w:t>tjänstepensionsföretag</w:t>
      </w:r>
      <w:r w:rsidRPr="004A4F8E">
        <w:t xml:space="preserve">. </w:t>
      </w:r>
      <w:r>
        <w:t>Tjänstepensionsföretag</w:t>
      </w:r>
      <w:r w:rsidRPr="004A4F8E">
        <w:t xml:space="preserve">en </w:t>
      </w:r>
      <w:r>
        <w:t xml:space="preserve">kommer därmed </w:t>
      </w:r>
      <w:r w:rsidRPr="004A4F8E">
        <w:t>inte att tillåtas driva skadeförsäkrings</w:t>
      </w:r>
      <w:r>
        <w:softHyphen/>
      </w:r>
      <w:r w:rsidRPr="004A4F8E">
        <w:t>rörelse (dvs. verksamhet inom de försäk</w:t>
      </w:r>
      <w:r>
        <w:softHyphen/>
      </w:r>
      <w:r w:rsidRPr="004A4F8E">
        <w:t>ringsklasser som anges i 2</w:t>
      </w:r>
      <w:r>
        <w:t> kap.</w:t>
      </w:r>
      <w:r w:rsidRPr="004A4F8E">
        <w:t xml:space="preserve"> 11</w:t>
      </w:r>
      <w:r>
        <w:t> §</w:t>
      </w:r>
      <w:r w:rsidRPr="004A4F8E">
        <w:t xml:space="preserve"> första stycket FRL). Detta är en begränsning som följer av unionsrätten. Det står alltså inte Sverige fritt att välja vilka försäkringar som ska kunna meddelas av </w:t>
      </w:r>
      <w:r>
        <w:t>tjänstepensions</w:t>
      </w:r>
      <w:r>
        <w:softHyphen/>
        <w:t>företag</w:t>
      </w:r>
      <w:r w:rsidRPr="004A4F8E">
        <w:t>en.</w:t>
      </w:r>
      <w:r>
        <w:t xml:space="preserve"> Eftersom skadeförsäkringar som är ett tillägg till livförsäkring utgör en livförsäkringsklass kommer dock tjänstepensionsföretagen att kunna meddela försäkringar som skulle vara att betrakta som skade</w:t>
      </w:r>
      <w:r>
        <w:softHyphen/>
        <w:t xml:space="preserve">försäkringar om de meddelades fristående. </w:t>
      </w:r>
    </w:p>
    <w:p w14:paraId="63BB641B" w14:textId="77777777" w:rsidR="009E158D" w:rsidRDefault="009E158D" w:rsidP="009E158D">
      <w:pPr>
        <w:pStyle w:val="Brdtextmedindrag"/>
      </w:pPr>
      <w:r>
        <w:t>Mot den bakgrunden bör ett tillstånd att driva verksamhet som tjänste</w:t>
      </w:r>
      <w:r>
        <w:softHyphen/>
        <w:t>pensionsföretag avse en eller flera av de klasser av livförsäkringar som anges i försäkrings</w:t>
      </w:r>
      <w:r>
        <w:softHyphen/>
        <w:t>rörelselagen (se 2 kap. 12 § FRL). Ett tjänste</w:t>
      </w:r>
      <w:r>
        <w:softHyphen/>
        <w:t>pensions</w:t>
      </w:r>
      <w:r>
        <w:softHyphen/>
        <w:t xml:space="preserve">företags tillstånd ska alltså kunna avse försäkringar där utbetalning av försäkringsbelopp är beroende av en eller flera personers liv (dvs. både s.k. livsfalls- och dödsfallsförsäkringar), försäkringar som är tillägg till de förstnämnda försäkringarna, försäkringar som utfaller vid giftermål, försäkringar som utfaller vid födelse, livförsäkringar som är anknutna till värdepappersfonder eller specialfonder (fondförsäkringar) samt sjuk- och olycksfallsförsäkringar som avser längre tid än fem år. </w:t>
      </w:r>
    </w:p>
    <w:p w14:paraId="26FC50BA" w14:textId="77777777" w:rsidR="009E158D" w:rsidRDefault="009E158D" w:rsidP="009E158D">
      <w:pPr>
        <w:pStyle w:val="Brdtextmedindrag"/>
      </w:pPr>
      <w:r>
        <w:t xml:space="preserve">Detta innebär att kollektivavtalsparterna inte kommer att vara tvungna att trygga all tjänstepension i samma institut, som </w:t>
      </w:r>
      <w:r>
        <w:rPr>
          <w:i/>
        </w:rPr>
        <w:t xml:space="preserve">Arbetsgivarverket </w:t>
      </w:r>
      <w:r>
        <w:t>befarar. Själva ålders</w:t>
      </w:r>
      <w:r>
        <w:softHyphen/>
        <w:t>pensionen, som är en s.k. livsfallsförsäkring, kan tryggas i ett tjänstepensionsföretag, medan ett eventuellt efterlevande</w:t>
      </w:r>
      <w:r>
        <w:softHyphen/>
        <w:t>skydd, dvs. en dödsfallsförsäkring, kan tryggas i ett annat. Denna lösning innebär inte heller något hinder mot att försäkringar som har sitt ursprung i olika kollektivavtal kan meddelas av samma tjänstepensions</w:t>
      </w:r>
      <w:r>
        <w:softHyphen/>
        <w:t xml:space="preserve">företag, vilket är den ordning som </w:t>
      </w:r>
      <w:r>
        <w:rPr>
          <w:i/>
        </w:rPr>
        <w:t xml:space="preserve">PTK </w:t>
      </w:r>
      <w:r>
        <w:t xml:space="preserve">och </w:t>
      </w:r>
      <w:r>
        <w:rPr>
          <w:i/>
        </w:rPr>
        <w:t xml:space="preserve">TCO </w:t>
      </w:r>
      <w:r>
        <w:t xml:space="preserve">efterfrågar. </w:t>
      </w:r>
    </w:p>
    <w:p w14:paraId="38B1BF25" w14:textId="77777777" w:rsidR="009E158D" w:rsidRDefault="009E158D" w:rsidP="009E158D">
      <w:pPr>
        <w:pStyle w:val="Rubrik5utannumrering"/>
      </w:pPr>
      <w:r>
        <w:t>Ett tillstånd ska kunna avse enbart försäkringsklassen tilläggsförsäkring</w:t>
      </w:r>
    </w:p>
    <w:p w14:paraId="15FEC489" w14:textId="310F368A" w:rsidR="009E158D" w:rsidRDefault="009E158D" w:rsidP="009E158D">
      <w:pPr>
        <w:pStyle w:val="Brdtextmedindrag"/>
        <w:ind w:firstLine="0"/>
      </w:pPr>
      <w:r>
        <w:t>Bestämmelser om försäkringsklasser, i den form de nu har, infördes som en följd av EES-avtalet när första och andra livförsäkringsdirektiven genomfördes i svensk rätt (se prop. 1992/93:257). De olika försäkrings</w:t>
      </w:r>
      <w:r>
        <w:softHyphen/>
        <w:t xml:space="preserve">klasserna har sitt ursprung i första livförsäkringsdirektivet (Rådets första direktiv </w:t>
      </w:r>
      <w:r w:rsidR="00FD2F0D" w:rsidRPr="00FD2F0D">
        <w:t xml:space="preserve">79/267/EEG </w:t>
      </w:r>
      <w:r>
        <w:t>av den 5 mars 1979 om samordning av lagar och andra författningar om rätten att starta och driva direkt livförsäk</w:t>
      </w:r>
      <w:r>
        <w:softHyphen/>
        <w:t>rings</w:t>
      </w:r>
      <w:r w:rsidR="00DE1806">
        <w:softHyphen/>
      </w:r>
      <w:r>
        <w:t>rörelse).</w:t>
      </w:r>
    </w:p>
    <w:p w14:paraId="69C68A4B" w14:textId="659345C3" w:rsidR="009E158D" w:rsidRDefault="009E158D" w:rsidP="009E158D">
      <w:pPr>
        <w:pStyle w:val="Brdtextmedindrag"/>
      </w:pPr>
      <w:r>
        <w:t>I 2 kap. 12 § FRL finns bestämmelser om försäkringsklasser för livförsäkringsrörelse. Försäkringsklassen I a avser konventionella liv</w:t>
      </w:r>
      <w:r>
        <w:softHyphen/>
        <w:t xml:space="preserve">försäkringar. Till klass I b hör försäkring som meddelas som tillägg till försäkring enligt klass I a. Med försäkringar enligt klass I b avses tillägg till en konventionell livförsäkring (se </w:t>
      </w:r>
      <w:r w:rsidR="00DE1806">
        <w:t xml:space="preserve">samma </w:t>
      </w:r>
      <w:r>
        <w:t>prop. s. 189). I första livförsäkringsdirektivet angavs att tilläggsförsäkring särskilt rör olika former av olycksfallsförsäkringar och sjukförsäkring som meddelas som tillägg till livförsäkring (artikel 1.1</w:t>
      </w:r>
      <w:r w:rsidR="00DE1806">
        <w:t> </w:t>
      </w:r>
      <w:r>
        <w:t>c). Detta överensstämmer i huvudsak med det som anges om tilläggs</w:t>
      </w:r>
      <w:r>
        <w:softHyphen/>
        <w:t xml:space="preserve">försäkring i Solvens II-direktivet (artikel </w:t>
      </w:r>
      <w:r>
        <w:lastRenderedPageBreak/>
        <w:t>2.3</w:t>
      </w:r>
      <w:r w:rsidR="00DE1806">
        <w:t> </w:t>
      </w:r>
      <w:r>
        <w:t>a</w:t>
      </w:r>
      <w:r w:rsidR="00DE1806">
        <w:t> </w:t>
      </w:r>
      <w:r>
        <w:t>iii). Vid genom</w:t>
      </w:r>
      <w:r>
        <w:softHyphen/>
        <w:t>förandet av första och andra livförsäkringsdirektiven angavs att uppräk</w:t>
      </w:r>
      <w:r>
        <w:softHyphen/>
        <w:t>ningen i första livförsäkringsdirektivet inte kunde anses uttömmande och att premie</w:t>
      </w:r>
      <w:r>
        <w:softHyphen/>
        <w:t>befrielseförsäkring kunde omfattas (</w:t>
      </w:r>
      <w:r w:rsidR="008B13CE">
        <w:t xml:space="preserve">samma </w:t>
      </w:r>
      <w:r>
        <w:t>prop.). När första tjänstepensionsdirektivet genomfördes angavs att också försäk</w:t>
      </w:r>
      <w:r>
        <w:softHyphen/>
        <w:t>ringar som meddelas som tillägg till de livförsäkringar som ska räknas som tjänste</w:t>
      </w:r>
      <w:r>
        <w:softHyphen/>
        <w:t>pensionsförsäkringar, t.ex. sjukförsäkringar och premie</w:t>
      </w:r>
      <w:r w:rsidR="00DE1806">
        <w:softHyphen/>
      </w:r>
      <w:r>
        <w:t>befrielse</w:t>
      </w:r>
      <w:r>
        <w:softHyphen/>
        <w:t>försäkringar, skulle anses vara omfattade av tjänstepen</w:t>
      </w:r>
      <w:r>
        <w:softHyphen/>
        <w:t>sions</w:t>
      </w:r>
      <w:r>
        <w:softHyphen/>
        <w:t>verksamheten (prop. 2004/05:165 s. 124).</w:t>
      </w:r>
    </w:p>
    <w:p w14:paraId="00B446E0" w14:textId="40A06242" w:rsidR="009E158D" w:rsidRDefault="009E158D" w:rsidP="009E158D">
      <w:pPr>
        <w:pStyle w:val="Brdtextmedindrag"/>
      </w:pPr>
      <w:r w:rsidRPr="00117A4E">
        <w:t xml:space="preserve">I promemorian </w:t>
      </w:r>
      <w:r>
        <w:t>föreslås</w:t>
      </w:r>
      <w:r w:rsidRPr="00117A4E">
        <w:t xml:space="preserve"> att tjänstepensionsföretag inte ska kunna få tillstånd avseende endast klassen tillägg till försäkring. </w:t>
      </w:r>
      <w:r>
        <w:t>Förslaget</w:t>
      </w:r>
      <w:r w:rsidRPr="00117A4E">
        <w:t xml:space="preserve"> moti</w:t>
      </w:r>
      <w:r>
        <w:softHyphen/>
      </w:r>
      <w:r w:rsidRPr="00117A4E">
        <w:t>vera</w:t>
      </w:r>
      <w:r>
        <w:t>s</w:t>
      </w:r>
      <w:r w:rsidRPr="00117A4E">
        <w:t xml:space="preserve"> framför</w:t>
      </w:r>
      <w:r w:rsidR="00DE1806">
        <w:t xml:space="preserve"> </w:t>
      </w:r>
      <w:r w:rsidRPr="00117A4E">
        <w:t xml:space="preserve">allt </w:t>
      </w:r>
      <w:r>
        <w:t>av</w:t>
      </w:r>
      <w:r w:rsidRPr="00117A4E">
        <w:t xml:space="preserve"> att det annars f</w:t>
      </w:r>
      <w:r>
        <w:t>i</w:t>
      </w:r>
      <w:r w:rsidRPr="00117A4E">
        <w:t>nns en risk att ett tjänstepensions</w:t>
      </w:r>
      <w:r>
        <w:softHyphen/>
      </w:r>
      <w:r w:rsidRPr="00117A4E">
        <w:t>företag i praktiken skulle kunna driva skade</w:t>
      </w:r>
      <w:r>
        <w:softHyphen/>
      </w:r>
      <w:r w:rsidRPr="00117A4E">
        <w:t>försäkringsrörelse inom regelverket för tjänstepensionsförsäkringar.</w:t>
      </w:r>
    </w:p>
    <w:p w14:paraId="1F0FBADF" w14:textId="31C10CF0" w:rsidR="009E158D" w:rsidRDefault="009E158D" w:rsidP="009E158D">
      <w:pPr>
        <w:pStyle w:val="Brdtextmedindrag"/>
      </w:pPr>
      <w:r>
        <w:t>En tilläggsförsäkring tecknas som ett tillägg till en konventionell livförsäkring och blir därmed en livförsäkring, och i förlängningen en tjänstepensionsförsäkring. Tilläggsförsäkringen behöver inte tecknas sam</w:t>
      </w:r>
      <w:r>
        <w:softHyphen/>
        <w:t>tidigt som den livförsäkring till vilken den utgör ett tillägg. Inte heller kan det anses vara något krav att huvudförsäkringen tecknas i samma företag som tilläggsförsäkringen. Skulle samma försäkring tecknas separat och utan koppling till en livförsäkring skulle det dock röra sig om en skade</w:t>
      </w:r>
      <w:r w:rsidR="00DE1806">
        <w:softHyphen/>
      </w:r>
      <w:r>
        <w:t xml:space="preserve">försäkring (se prop. 1992/93:257 s. 182). </w:t>
      </w:r>
    </w:p>
    <w:p w14:paraId="3980B908" w14:textId="561A2CCD" w:rsidR="009E158D" w:rsidRDefault="009E158D" w:rsidP="009E158D">
      <w:pPr>
        <w:pStyle w:val="Brdtextmedindrag"/>
      </w:pPr>
      <w:r>
        <w:t xml:space="preserve">Av det </w:t>
      </w:r>
      <w:r w:rsidR="00102CA6">
        <w:t xml:space="preserve">som anges </w:t>
      </w:r>
      <w:r w:rsidR="00CD082F">
        <w:t>ovan</w:t>
      </w:r>
      <w:r>
        <w:t xml:space="preserve"> följer att de risker (bl.a. sjuk- och olycks</w:t>
      </w:r>
      <w:r w:rsidR="00102CA6">
        <w:softHyphen/>
      </w:r>
      <w:r>
        <w:t>fallsrisker) som tilläggsförsäkringar avser kommer att finnas hos tjänste</w:t>
      </w:r>
      <w:r w:rsidR="00102CA6">
        <w:softHyphen/>
      </w:r>
      <w:r>
        <w:t>pensionsföretag, oavsett om ett tillstånd att driva verksamhet som tjänste</w:t>
      </w:r>
      <w:r w:rsidR="00102CA6">
        <w:softHyphen/>
      </w:r>
      <w:r>
        <w:t xml:space="preserve">pensionsföretag skulle avse enbart tilläggsförsäkringar. Inte heller en sådan ordning som </w:t>
      </w:r>
      <w:r>
        <w:rPr>
          <w:i/>
        </w:rPr>
        <w:t xml:space="preserve">Finansinspektionen </w:t>
      </w:r>
      <w:r>
        <w:t>förespråkar, att det skulle vara otillåtet att enbart driva verksamhet avseende tilläggsförsäkringar om ett företag har tillstånd i flera försäkringsklasser utöver klassen tilläggs</w:t>
      </w:r>
      <w:r w:rsidR="00102CA6">
        <w:softHyphen/>
      </w:r>
      <w:r>
        <w:t>försäkringar, skulle leda till att skadeförsäkringsrisker inte kunde ingå i en verksamhet som tjänste</w:t>
      </w:r>
      <w:r>
        <w:softHyphen/>
        <w:t>pensionsföretag. Tvärtom skulle en verksamhet avseende tilläggs</w:t>
      </w:r>
      <w:r>
        <w:softHyphen/>
        <w:t>försäk</w:t>
      </w:r>
      <w:r>
        <w:softHyphen/>
        <w:t>ringar, både med promemorians förslag och enligt det Finans</w:t>
      </w:r>
      <w:r>
        <w:softHyphen/>
        <w:t>inspektionen förordar, kunna utgöra en mycket stor eller dominerande del av ett tjänste</w:t>
      </w:r>
      <w:r>
        <w:softHyphen/>
        <w:t xml:space="preserve">pensionsföretags verksamhet. </w:t>
      </w:r>
    </w:p>
    <w:p w14:paraId="1A4739D8" w14:textId="77777777" w:rsidR="009E158D" w:rsidRDefault="009E158D" w:rsidP="009E158D">
      <w:pPr>
        <w:pStyle w:val="Brdtextmedindrag"/>
      </w:pPr>
      <w:r>
        <w:t xml:space="preserve">Om tjänstepensionsföretagen i stället tillåts att ha tillstånd avseende endast tilläggsförsäkringen får företagen större frihet att själva utforma sin verksamhet på det sätt som de bedömer gagnar de nuvarande och framtida pensionärerna bäst. Regeringen anser därför, likhet med bl.a. </w:t>
      </w:r>
      <w:r>
        <w:rPr>
          <w:i/>
        </w:rPr>
        <w:t xml:space="preserve">Svenskt </w:t>
      </w:r>
      <w:r w:rsidRPr="00C8095A">
        <w:rPr>
          <w:i/>
        </w:rPr>
        <w:t>Näringsliv</w:t>
      </w:r>
      <w:r>
        <w:t xml:space="preserve">, </w:t>
      </w:r>
      <w:r>
        <w:rPr>
          <w:i/>
        </w:rPr>
        <w:t>TCO</w:t>
      </w:r>
      <w:r>
        <w:t xml:space="preserve"> och </w:t>
      </w:r>
      <w:r>
        <w:rPr>
          <w:i/>
        </w:rPr>
        <w:t xml:space="preserve">Sveriges Kommuner och Landsting </w:t>
      </w:r>
      <w:r>
        <w:t>att ett tillstånd att driva verksamhet som tjänstepensionsföretag ska kunna avse enbart försäkringsklassen tilläggsförsäkring. En sådan ordning skapar bättre förutsättningar för tjänstepensionsföretagen att själva avgöra hur de vill organisera och driva sin verksamhet. Därigenom förbättras företagens möjligheter att erbjuda ändamålsenliga och effektiva lösningar.</w:t>
      </w:r>
    </w:p>
    <w:p w14:paraId="3982CBAA" w14:textId="77777777" w:rsidR="009E158D" w:rsidRDefault="009E158D" w:rsidP="0087403A">
      <w:pPr>
        <w:pStyle w:val="Rubrik2"/>
      </w:pPr>
      <w:bookmarkStart w:id="1202" w:name="_Toc8059755"/>
      <w:bookmarkStart w:id="1203" w:name="_Toc8061465"/>
      <w:bookmarkStart w:id="1204" w:name="_Toc8061997"/>
      <w:bookmarkStart w:id="1205" w:name="_Toc8064465"/>
      <w:bookmarkStart w:id="1206" w:name="_Toc8391142"/>
      <w:bookmarkStart w:id="1207" w:name="_Toc8391408"/>
      <w:bookmarkStart w:id="1208" w:name="_Toc8644613"/>
      <w:bookmarkStart w:id="1209" w:name="_Toc8645145"/>
      <w:bookmarkStart w:id="1210" w:name="_Toc8817626"/>
      <w:bookmarkStart w:id="1211" w:name="_Toc8818198"/>
      <w:bookmarkStart w:id="1212" w:name="_Toc8825567"/>
      <w:bookmarkStart w:id="1213" w:name="_Toc8831664"/>
      <w:bookmarkStart w:id="1214" w:name="_Toc8832573"/>
      <w:bookmarkStart w:id="1215" w:name="_Toc11153035"/>
      <w:bookmarkStart w:id="1216" w:name="_Toc11160956"/>
      <w:bookmarkStart w:id="1217" w:name="_Toc11166892"/>
      <w:bookmarkStart w:id="1218" w:name="_Toc11167428"/>
      <w:bookmarkStart w:id="1219" w:name="_Toc11168865"/>
      <w:bookmarkStart w:id="1220" w:name="_Toc11845818"/>
      <w:bookmarkStart w:id="1221" w:name="_Toc12611617"/>
      <w:bookmarkStart w:id="1222" w:name="_Toc12624884"/>
      <w:bookmarkStart w:id="1223" w:name="_Toc12627373"/>
      <w:bookmarkStart w:id="1224" w:name="_Toc12630263"/>
      <w:bookmarkStart w:id="1225" w:name="_Toc12632758"/>
      <w:bookmarkStart w:id="1226" w:name="_Toc17902830"/>
      <w:r w:rsidRPr="0087403A">
        <w:t>Omvandling</w:t>
      </w:r>
      <w:r>
        <w:t xml:space="preserve"> av försäkringsföretag till tjänstepensionsföretag och vice versa</w:t>
      </w:r>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p>
    <w:p w14:paraId="69CC1B70" w14:textId="77777777" w:rsidR="009E158D" w:rsidRPr="00F3171F" w:rsidRDefault="009E158D" w:rsidP="009E158D">
      <w:pPr>
        <w:pStyle w:val="Brdtextram"/>
      </w:pPr>
      <w:r>
        <w:rPr>
          <w:b/>
        </w:rPr>
        <w:t xml:space="preserve">Regeringens förslag: </w:t>
      </w:r>
      <w:r>
        <w:t xml:space="preserve">Försäkringsföretag ska kunna få tillstånd att bli tjänstepensionsföretag och tjänstepensionsföretag ska kunna få tillstånd </w:t>
      </w:r>
      <w:r>
        <w:lastRenderedPageBreak/>
        <w:t>att bli försäkringsföretag. För dessa möjligheter ska ingen tidsbe</w:t>
      </w:r>
      <w:r>
        <w:softHyphen/>
        <w:t>gränsning gälla. Förfarandet som styr sådana övergångar ska benämnas omvandling och ska innefatta särskilda krav på de sökande företagen.</w:t>
      </w:r>
    </w:p>
    <w:p w14:paraId="564579FE" w14:textId="77777777" w:rsidR="009E158D" w:rsidRDefault="009E158D" w:rsidP="009E158D">
      <w:pPr>
        <w:pStyle w:val="Brdtextmedindrag"/>
        <w:rPr>
          <w:b/>
          <w:sz w:val="8"/>
          <w:szCs w:val="8"/>
        </w:rPr>
      </w:pPr>
    </w:p>
    <w:p w14:paraId="4265EB1A" w14:textId="7C1058DD" w:rsidR="009E158D" w:rsidRDefault="009E158D" w:rsidP="009E158D">
      <w:pPr>
        <w:pStyle w:val="Brdtextmedindrag"/>
        <w:rPr>
          <w:b/>
        </w:rPr>
      </w:pPr>
      <w:r>
        <w:rPr>
          <w:b/>
        </w:rPr>
        <w:t xml:space="preserve">Utredningens förslag </w:t>
      </w:r>
      <w:r>
        <w:t>överensstämmer delvis med regeringens förslag. Utredningen</w:t>
      </w:r>
      <w:r w:rsidR="0024687D">
        <w:t>s förslag avviker från regeringens förslag genom att enligt utredningens förslag ska</w:t>
      </w:r>
      <w:r>
        <w:t xml:space="preserve"> tjänstepensionskassor och försäkrings</w:t>
      </w:r>
      <w:r>
        <w:softHyphen/>
        <w:t>företag som uppfyller vissa krav kunna omvandlas till tjänstepensions</w:t>
      </w:r>
      <w:r>
        <w:softHyphen/>
        <w:t xml:space="preserve">företag under en tid om fyra år. </w:t>
      </w:r>
    </w:p>
    <w:p w14:paraId="5AF91883" w14:textId="4535979A" w:rsidR="009E158D" w:rsidRDefault="009E158D" w:rsidP="009E158D">
      <w:pPr>
        <w:pStyle w:val="Brdtextmedindrag"/>
      </w:pPr>
      <w:r>
        <w:rPr>
          <w:b/>
        </w:rPr>
        <w:t xml:space="preserve">Remissinstanserna: </w:t>
      </w:r>
      <w:r>
        <w:t>Flertalet remissinstanser lämnar inga synpunkter på förslag</w:t>
      </w:r>
      <w:r w:rsidR="00A81F2A">
        <w:t>et</w:t>
      </w:r>
      <w:r>
        <w:t xml:space="preserve">. </w:t>
      </w:r>
      <w:r>
        <w:rPr>
          <w:i/>
        </w:rPr>
        <w:t>Svensk Försäkring</w:t>
      </w:r>
      <w:r w:rsidRPr="006F1DC7">
        <w:t>,</w:t>
      </w:r>
      <w:r>
        <w:rPr>
          <w:i/>
        </w:rPr>
        <w:t xml:space="preserve"> Svenskt Näringsliv</w:t>
      </w:r>
      <w:r w:rsidRPr="006F1DC7">
        <w:t>,</w:t>
      </w:r>
      <w:r>
        <w:rPr>
          <w:i/>
        </w:rPr>
        <w:t xml:space="preserve"> LO</w:t>
      </w:r>
      <w:r w:rsidRPr="006F1DC7">
        <w:t>,</w:t>
      </w:r>
      <w:r>
        <w:rPr>
          <w:i/>
        </w:rPr>
        <w:t xml:space="preserve"> PTK</w:t>
      </w:r>
      <w:r w:rsidRPr="006F1DC7">
        <w:t>,</w:t>
      </w:r>
      <w:r>
        <w:rPr>
          <w:i/>
        </w:rPr>
        <w:t xml:space="preserve"> TCO</w:t>
      </w:r>
      <w:r w:rsidRPr="006F1DC7">
        <w:t>,</w:t>
      </w:r>
      <w:r>
        <w:rPr>
          <w:i/>
        </w:rPr>
        <w:t xml:space="preserve"> SACO</w:t>
      </w:r>
      <w:r w:rsidRPr="006F1DC7">
        <w:t>,</w:t>
      </w:r>
      <w:r>
        <w:rPr>
          <w:i/>
        </w:rPr>
        <w:t xml:space="preserve"> AFA Försäkring</w:t>
      </w:r>
      <w:r w:rsidRPr="006F1DC7">
        <w:t>,</w:t>
      </w:r>
      <w:r>
        <w:rPr>
          <w:i/>
        </w:rPr>
        <w:t xml:space="preserve"> Folksam</w:t>
      </w:r>
      <w:r w:rsidRPr="006F1DC7">
        <w:t>,</w:t>
      </w:r>
      <w:r>
        <w:rPr>
          <w:i/>
        </w:rPr>
        <w:t xml:space="preserve"> Alecta</w:t>
      </w:r>
      <w:r w:rsidRPr="006F1DC7">
        <w:t>,</w:t>
      </w:r>
      <w:r>
        <w:rPr>
          <w:i/>
        </w:rPr>
        <w:t xml:space="preserve"> Livförsäkringsbolaget Skandia, ömsesidigt</w:t>
      </w:r>
      <w:r w:rsidRPr="006F1DC7">
        <w:t>,</w:t>
      </w:r>
      <w:r>
        <w:rPr>
          <w:i/>
        </w:rPr>
        <w:t xml:space="preserve"> Ägarföreningen ProSkandia </w:t>
      </w:r>
      <w:r w:rsidRPr="00117A4E">
        <w:t>och</w:t>
      </w:r>
      <w:r>
        <w:rPr>
          <w:i/>
        </w:rPr>
        <w:t xml:space="preserve"> Offentliganställdas Förhand</w:t>
      </w:r>
      <w:r w:rsidR="00A81F2A">
        <w:rPr>
          <w:i/>
        </w:rPr>
        <w:softHyphen/>
      </w:r>
      <w:r>
        <w:rPr>
          <w:i/>
        </w:rPr>
        <w:t xml:space="preserve">lingsråd (OFR) </w:t>
      </w:r>
      <w:r>
        <w:t>anser att det bör finnas möjlighet för försäkringsföretag att omvandla sig till tjänstepensions</w:t>
      </w:r>
      <w:r>
        <w:softHyphen/>
        <w:t>företag utan någon särskild tidsbegrän</w:t>
      </w:r>
      <w:r w:rsidR="00A81F2A">
        <w:softHyphen/>
      </w:r>
      <w:r>
        <w:t>sning.</w:t>
      </w:r>
    </w:p>
    <w:p w14:paraId="212E5227" w14:textId="1A2E0D33" w:rsidR="009E158D" w:rsidRDefault="009E158D" w:rsidP="009E158D">
      <w:pPr>
        <w:pStyle w:val="Brdtextmedindrag"/>
      </w:pPr>
      <w:r>
        <w:rPr>
          <w:b/>
        </w:rPr>
        <w:t xml:space="preserve">Promemorians förslag </w:t>
      </w:r>
      <w:r>
        <w:t xml:space="preserve">överensstämmer i </w:t>
      </w:r>
      <w:r w:rsidR="008C3530">
        <w:t>allt väsentligt</w:t>
      </w:r>
      <w:r>
        <w:t xml:space="preserve"> med regeringens förslag.</w:t>
      </w:r>
    </w:p>
    <w:p w14:paraId="09125F9D" w14:textId="3405D4B3" w:rsidR="009E158D" w:rsidRPr="00827BDF" w:rsidRDefault="009E158D" w:rsidP="009E158D">
      <w:pPr>
        <w:pStyle w:val="Brdtextmedindrag"/>
        <w:rPr>
          <w:i/>
        </w:rPr>
      </w:pPr>
      <w:r>
        <w:rPr>
          <w:b/>
        </w:rPr>
        <w:t>Remissinstanserna</w:t>
      </w:r>
      <w:r>
        <w:t xml:space="preserve"> tillstyrker förslaget eller </w:t>
      </w:r>
      <w:r w:rsidR="00774C61">
        <w:t>har inget att invända mot</w:t>
      </w:r>
      <w:r>
        <w:t xml:space="preserve"> det.</w:t>
      </w:r>
    </w:p>
    <w:p w14:paraId="20EABB6A" w14:textId="77777777" w:rsidR="009E158D" w:rsidRDefault="009E158D" w:rsidP="009E158D">
      <w:pPr>
        <w:pStyle w:val="Rubrik4utannumrering"/>
      </w:pPr>
      <w:r>
        <w:t>Skälen för regeringens förslag</w:t>
      </w:r>
    </w:p>
    <w:p w14:paraId="68249FE1" w14:textId="77777777" w:rsidR="009E158D" w:rsidRPr="009D0CCC" w:rsidRDefault="009E158D" w:rsidP="009E158D">
      <w:pPr>
        <w:pStyle w:val="Rubrik5utannumrering"/>
        <w:spacing w:before="0"/>
      </w:pPr>
      <w:r>
        <w:t>Försäkringsföretag ska få omvandlas till tjänstepensionsföretag och vice versa</w:t>
      </w:r>
    </w:p>
    <w:p w14:paraId="60167ACA" w14:textId="5EBDA421" w:rsidR="009E158D" w:rsidRDefault="009E158D" w:rsidP="009E158D">
      <w:pPr>
        <w:pStyle w:val="Brdtextmedindrag"/>
        <w:ind w:firstLine="0"/>
      </w:pPr>
      <w:r>
        <w:t>I dag drivs den allra största delen av tjänstepensionsverksamheten i Sverige i försäkringsföretag, dvs. i företag som har tillstånd att driva försäkringsrörelse enligt försäkringsrörelselagen. Det är viktigt att skapa en så väl anpassad reglering för tjänstepensionssektorn som möjligt. Det är därför angeläget att den nya tjänstepen</w:t>
      </w:r>
      <w:r>
        <w:softHyphen/>
        <w:t>sionsregleringen blir tillgänglig för den tjänstepensions</w:t>
      </w:r>
      <w:r>
        <w:softHyphen/>
        <w:t>verksamhet som i dag drivs av försäkringsföretag. Det bör därför skapas möjligheter för försäkringsföretag att bli tjänstepen</w:t>
      </w:r>
      <w:r>
        <w:softHyphen/>
        <w:t>sions</w:t>
      </w:r>
      <w:r>
        <w:softHyphen/>
        <w:t>företag, som utredningen också föresl</w:t>
      </w:r>
      <w:r w:rsidR="00A81F2A">
        <w:t>år</w:t>
      </w:r>
      <w:r>
        <w:t>.</w:t>
      </w:r>
      <w:r w:rsidDel="00397A35">
        <w:t xml:space="preserve"> </w:t>
      </w:r>
    </w:p>
    <w:p w14:paraId="5971817B" w14:textId="00D01A07" w:rsidR="009E158D" w:rsidRDefault="009E158D" w:rsidP="009E158D">
      <w:pPr>
        <w:pStyle w:val="Brdtextmedindrag"/>
      </w:pPr>
      <w:r>
        <w:t>Den nya regleringen bör medge så enkla och lättanvända tillväga</w:t>
      </w:r>
      <w:r>
        <w:softHyphen/>
        <w:t>gångs</w:t>
      </w:r>
      <w:r w:rsidR="00A81F2A">
        <w:softHyphen/>
      </w:r>
      <w:r>
        <w:t xml:space="preserve">sätt för sådan ombildning som möjligt, utan att kravet på skydd för försäkringstagarna eftersätts. </w:t>
      </w:r>
    </w:p>
    <w:p w14:paraId="72812D50" w14:textId="04DE9DC9" w:rsidR="009E158D" w:rsidRDefault="009E158D" w:rsidP="009E158D">
      <w:pPr>
        <w:pStyle w:val="Brdtextmedindrag"/>
      </w:pPr>
      <w:r>
        <w:t>Utredningen föreslår att försäkringsföretag ska kunna bli tjänste</w:t>
      </w:r>
      <w:r w:rsidR="00983D66">
        <w:softHyphen/>
      </w:r>
      <w:r>
        <w:t xml:space="preserve">pensionsföretag genom ett särskilt förfarande som benämns omvandling (se SOU 2014:57 s. 139 och 329–331). </w:t>
      </w:r>
    </w:p>
    <w:p w14:paraId="60B449E6" w14:textId="77777777" w:rsidR="009E158D" w:rsidRDefault="009E158D" w:rsidP="009E158D">
      <w:pPr>
        <w:pStyle w:val="Brdtextmedindrag"/>
      </w:pPr>
      <w:r>
        <w:t>För de försäkringsföretag som i dag omfattas av bestämmelserna i punkt 2 i övergångsbestämmelserna till lagen (2015:700) om ändring av försäkringsrörelselagen (2010:2043) rör det sig om en övergång från en icke riskbaserad till en riskbaserad solvensreglering. Skillnaderna i reglering har i huvudsak sin grund i att det här är fråga om två parallella regelsystem som genomför Solvens II-direktivet respektive andra tjänste</w:t>
      </w:r>
      <w:r>
        <w:softHyphen/>
        <w:t>pensionsdirektivet.</w:t>
      </w:r>
    </w:p>
    <w:p w14:paraId="7F83F5DC" w14:textId="2C4E5C4F" w:rsidR="009E158D" w:rsidRDefault="009E158D" w:rsidP="009E158D">
      <w:pPr>
        <w:pStyle w:val="Brdtextmedindrag"/>
      </w:pPr>
      <w:r>
        <w:t>Det är därför naturligt att utforma regleringen som styr hur ett försäk</w:t>
      </w:r>
      <w:r>
        <w:softHyphen/>
        <w:t>ringsföretag ska kunna bli ett tjänstepensionsföretag med utgångspunkt i bestämmelserna om tillstånd i den nya lagen om tjänstepensions</w:t>
      </w:r>
      <w:r>
        <w:softHyphen/>
        <w:t>företag. Försäkringsföretag bör alltså kunna ansöka om tillstånd att driva verk</w:t>
      </w:r>
      <w:r w:rsidR="00757103">
        <w:softHyphen/>
      </w:r>
      <w:r>
        <w:t xml:space="preserve">samhet som tjänstepensionsföretag. Det kan noteras att den franska </w:t>
      </w:r>
      <w:r>
        <w:lastRenderedPageBreak/>
        <w:t>lagstiftningen om tjänstepensionsinstitut har utformats på detta sätt. De franska institut som önskar driva verksamhet som tjänstepensionsinstitut behöver ett tillstånd som meddelas av tillsyns</w:t>
      </w:r>
      <w:r>
        <w:softHyphen/>
        <w:t>myndigheten innan verk</w:t>
      </w:r>
      <w:r>
        <w:softHyphen/>
        <w:t>samheten får påbörjas (</w:t>
      </w:r>
      <w:r w:rsidRPr="00CA6915">
        <w:t>Ordonnance n° 2017-484 du 6 avril 2017 relative à la création d'organismes dédiés à l'exercice de l'activité de retraite professionnelle supplémentaire et à l'adaptation des régimes de retraite supplémentaire en unités de rente</w:t>
      </w:r>
      <w:r w:rsidRPr="005B522E">
        <w:t xml:space="preserve">, </w:t>
      </w:r>
      <w:r w:rsidRPr="00CA6915">
        <w:t>Art. L.382-1</w:t>
      </w:r>
      <w:r>
        <w:t>). Tillståndskravet gäller enligt den franska lagstiftningen även för försäkringsföretag som ansöker om tillstånd att bli tjänstepensionsinstitut (</w:t>
      </w:r>
      <w:r w:rsidRPr="00CA6915">
        <w:t>Ordonnance n° 2017-484 du 6</w:t>
      </w:r>
      <w:r w:rsidR="00757103">
        <w:t> </w:t>
      </w:r>
      <w:r w:rsidRPr="00CA6915">
        <w:t>avril 2017 relative à la création d'organismes dédiés à l'exercice de l'activité de retraite professionnelle supplémentaire et à l'adaptation des régimes de retraite supplémentaire en unités de rente, Art. L.143-3</w:t>
      </w:r>
      <w:r>
        <w:t xml:space="preserve">). </w:t>
      </w:r>
    </w:p>
    <w:p w14:paraId="047BFC0D" w14:textId="77777777" w:rsidR="009E158D" w:rsidRDefault="009E158D" w:rsidP="009E158D">
      <w:pPr>
        <w:pStyle w:val="Brdtextmedindrag"/>
      </w:pPr>
      <w:r>
        <w:t xml:space="preserve">Som föreslås i </w:t>
      </w:r>
      <w:r w:rsidRPr="00A7344C">
        <w:t xml:space="preserve">avsnitt </w:t>
      </w:r>
      <w:r>
        <w:t>6</w:t>
      </w:r>
      <w:r w:rsidRPr="00A7344C">
        <w:t>.1</w:t>
      </w:r>
      <w:r>
        <w:t xml:space="preserve"> ska det vara möjligt för ett aktiebolag att ansöka om tillstånd att driva verksamhet som tjänstepensionsföretag. Det behöver därför inte särskilt anges i den nya lagen om tjänstepensions</w:t>
      </w:r>
      <w:r>
        <w:softHyphen/>
        <w:t>företag att ett försäkringsaktiebolag ska kunna ansöka om tillstånd. Det bör även anges i den nya lagen att ömsesidiga försäkringsbolag och försäkrings</w:t>
      </w:r>
      <w:r>
        <w:softHyphen/>
        <w:t>föreningar får ges tillstånd att driva verksamhet som tjänste</w:t>
      </w:r>
      <w:r>
        <w:softHyphen/>
        <w:t>pensions</w:t>
      </w:r>
      <w:r>
        <w:softHyphen/>
        <w:t>företag.</w:t>
      </w:r>
    </w:p>
    <w:p w14:paraId="23812D68" w14:textId="77777777" w:rsidR="009E158D" w:rsidRDefault="009E158D" w:rsidP="009E158D">
      <w:pPr>
        <w:pStyle w:val="Brdtextmedindrag"/>
      </w:pPr>
      <w:r>
        <w:t>Ett företag som övergår från verksamhet enligt försäkringsrörelselagen till verksamhet enligt den nya lage</w:t>
      </w:r>
      <w:r w:rsidRPr="00465975">
        <w:t xml:space="preserve">n om </w:t>
      </w:r>
      <w:r>
        <w:t>tjänstepensionsföretag</w:t>
      </w:r>
      <w:r w:rsidRPr="00465975">
        <w:t xml:space="preserve"> </w:t>
      </w:r>
      <w:r>
        <w:t>kommer i viss utsträckning att styras av nya regler. I grunden kommer dock associationen att vara densamma och en omvandling enligt den föreslagna bestämmelsen innebär inte att företaget i fråga ska anses vara en ny juridisk person.</w:t>
      </w:r>
      <w:r w:rsidRPr="00465975">
        <w:t xml:space="preserve"> Ett försäkrings</w:t>
      </w:r>
      <w:r>
        <w:softHyphen/>
      </w:r>
      <w:r w:rsidRPr="00465975">
        <w:t xml:space="preserve">aktiebolag som beviljas tillstånd enligt den nya lagen om </w:t>
      </w:r>
      <w:r>
        <w:t>tjänstepensions</w:t>
      </w:r>
      <w:r>
        <w:softHyphen/>
        <w:t>företag</w:t>
      </w:r>
      <w:r w:rsidRPr="00465975">
        <w:t xml:space="preserve"> blir ett tjänstepensionsaktiebolag, ett ömsesidigt försäkrings</w:t>
      </w:r>
      <w:r>
        <w:softHyphen/>
      </w:r>
      <w:r w:rsidRPr="00465975">
        <w:t>bolag blir ett ömsesidigt tjänstepensionsbolag och en försäkrings</w:t>
      </w:r>
      <w:r>
        <w:softHyphen/>
      </w:r>
      <w:r w:rsidRPr="00465975">
        <w:t>förening blir en tjänstepensionsförening.</w:t>
      </w:r>
    </w:p>
    <w:p w14:paraId="2DB7A87A" w14:textId="77777777" w:rsidR="009E158D" w:rsidRDefault="009E158D" w:rsidP="009E158D">
      <w:pPr>
        <w:pStyle w:val="Brdtextmedindrag"/>
      </w:pPr>
      <w:r>
        <w:t>I</w:t>
      </w:r>
      <w:r w:rsidRPr="007711F9">
        <w:t xml:space="preserve"> </w:t>
      </w:r>
      <w:r>
        <w:t>bland kan det vara mest ändamålsenligt att en verksamhet som avser tjänstepensionsförsäkringar drivs tillsammans med en försäkrings</w:t>
      </w:r>
      <w:r>
        <w:softHyphen/>
        <w:t>verksamhet som inte avser tjänstepensionsförsäkringar. I avsnitt 6.5 föreslås att dock att ett tjänstepensionsföretag endast ska få driva verk</w:t>
      </w:r>
      <w:r>
        <w:softHyphen/>
        <w:t xml:space="preserve">samhet avseende tjänstepensionsförsäkringar. Det bör därför vara tillåtet för ett tjänstepensionsföretag att bli ett försäkringsföretag, som </w:t>
      </w:r>
      <w:r>
        <w:rPr>
          <w:i/>
        </w:rPr>
        <w:t xml:space="preserve">Svenskt Näringsliv </w:t>
      </w:r>
      <w:r>
        <w:t>förordar. Bestämmelser om tillstånd och omvandling bör alltså införas även i försäkringsrörelselagen.</w:t>
      </w:r>
    </w:p>
    <w:p w14:paraId="79C724E9" w14:textId="72752F1A" w:rsidR="009E158D" w:rsidRPr="00A762B7" w:rsidRDefault="009E158D" w:rsidP="009E158D">
      <w:pPr>
        <w:pStyle w:val="Brdtextmedindrag"/>
      </w:pPr>
      <w:r>
        <w:t xml:space="preserve">Ett tillståndsförfarande som avser ett företag med tillstånd antingen enligt försäkringsrörelselagen eller </w:t>
      </w:r>
      <w:r w:rsidR="00757103">
        <w:t xml:space="preserve">den nya </w:t>
      </w:r>
      <w:r>
        <w:t>lagen om tjänstepensions</w:t>
      </w:r>
      <w:r w:rsidR="00757103">
        <w:softHyphen/>
      </w:r>
      <w:r>
        <w:t xml:space="preserve">företag och som </w:t>
      </w:r>
      <w:r w:rsidR="00757103">
        <w:t>an</w:t>
      </w:r>
      <w:r>
        <w:t xml:space="preserve">söker </w:t>
      </w:r>
      <w:r w:rsidR="00757103">
        <w:t xml:space="preserve">om </w:t>
      </w:r>
      <w:r>
        <w:t>tillstånd att i stället driva verksamhet enligt den andra lagen, bör skiljas från övriga tillståndsförfaranden. Förfarandet som avser företag som redan har ett rörelsetillstånd bör betecknas omvand</w:t>
      </w:r>
      <w:r w:rsidR="00757103">
        <w:softHyphen/>
      </w:r>
      <w:r>
        <w:t>ling. Vidare bör det omges av särskilda krav, för att säkerställa att skyddet för försäkrings</w:t>
      </w:r>
      <w:r>
        <w:softHyphen/>
        <w:t>tagarna, de försäkrade eller andra ersättningsberättigade inte försämras.</w:t>
      </w:r>
    </w:p>
    <w:p w14:paraId="67E0019E" w14:textId="77777777" w:rsidR="009E158D" w:rsidRDefault="009E158D" w:rsidP="009E158D">
      <w:pPr>
        <w:pStyle w:val="Rubrik5utannumrering"/>
      </w:pPr>
      <w:r>
        <w:t>Ingen tidsbegränsning för möjligheterna att omvandlas till tjänstepensionsföretag</w:t>
      </w:r>
    </w:p>
    <w:p w14:paraId="17AAF7B9" w14:textId="77777777" w:rsidR="009E158D" w:rsidRDefault="009E158D" w:rsidP="009E158D">
      <w:pPr>
        <w:pStyle w:val="Brdtextmedindrag"/>
        <w:ind w:firstLine="0"/>
      </w:pPr>
      <w:r>
        <w:t xml:space="preserve">Utredningen föreslår att det under en övergångsperiod om fyra år ska vara möjligt för tjänstepensionskassor och försäkringsföretag att omvandlas till tjänstepensionsföretag. För att skapa goda möjligheter för omvandling av </w:t>
      </w:r>
      <w:r>
        <w:lastRenderedPageBreak/>
        <w:t>verksamhet till tjänstepensionsregleringen anser dock regeringen att försäkringsföretag bör tillåtas bli tjänste</w:t>
      </w:r>
      <w:r>
        <w:softHyphen/>
        <w:t>pensions</w:t>
      </w:r>
      <w:r>
        <w:softHyphen/>
        <w:t xml:space="preserve">företag utan någon sådan tidsbegränsning. En sådan ordning skapar en flexibilitet för de berörda företagen, vilket bl.a. </w:t>
      </w:r>
      <w:r>
        <w:rPr>
          <w:i/>
        </w:rPr>
        <w:t xml:space="preserve">Svenskt </w:t>
      </w:r>
      <w:r w:rsidRPr="000D26D7">
        <w:rPr>
          <w:i/>
        </w:rPr>
        <w:t>Näringsliv</w:t>
      </w:r>
      <w:r>
        <w:t xml:space="preserve"> fäster vikt vid. </w:t>
      </w:r>
    </w:p>
    <w:p w14:paraId="14EE2836" w14:textId="19260CDB" w:rsidR="009E158D" w:rsidRDefault="009E158D" w:rsidP="009E158D">
      <w:pPr>
        <w:pStyle w:val="Brdtextmedindrag"/>
      </w:pPr>
      <w:r>
        <w:t xml:space="preserve">Flera starka skäl talar emot en tidsbegränsning. Med en tidsbegränsad möjlighet att bli tjänstepensionsföretag tvingas – som bl.a. </w:t>
      </w:r>
      <w:r>
        <w:rPr>
          <w:i/>
        </w:rPr>
        <w:t xml:space="preserve">Folksam </w:t>
      </w:r>
      <w:r>
        <w:t xml:space="preserve">och </w:t>
      </w:r>
      <w:r>
        <w:rPr>
          <w:i/>
        </w:rPr>
        <w:t xml:space="preserve">Alecta </w:t>
      </w:r>
      <w:r>
        <w:t xml:space="preserve">påpekar – de berörda företagen fatta väldigt avgörande strategiska beslut med kort varsel och med ont om tid till sitt förfogande. Som </w:t>
      </w:r>
      <w:r w:rsidRPr="000D26D7">
        <w:rPr>
          <w:i/>
        </w:rPr>
        <w:t>Skandia</w:t>
      </w:r>
      <w:r>
        <w:t xml:space="preserve"> lyfter fram riskerar också en tidsbegränsning av möjligheterna för försäkringsföretag att omvandlas att skapa orättvisa verksamhetsvillkor. Försäkringsföretag som efter övergångstidens slut uppfyller kraven för att bli tjänstepensionsföretag skulle trots det av närmast formella skäl vara utestängda från tjänstepensionsregleringen.</w:t>
      </w:r>
    </w:p>
    <w:p w14:paraId="0F895558" w14:textId="77777777" w:rsidR="009E158D" w:rsidRDefault="009E158D" w:rsidP="009E158D">
      <w:pPr>
        <w:pStyle w:val="Rubrik5utannumrering"/>
      </w:pPr>
      <w:r>
        <w:t>Tjänstepensionskassor ska kunna omvandlas till tjänstepensionsföretag senast den 1 april 2020</w:t>
      </w:r>
    </w:p>
    <w:p w14:paraId="229BCD83" w14:textId="77777777" w:rsidR="009E158D" w:rsidRDefault="009E158D" w:rsidP="009E158D">
      <w:pPr>
        <w:pStyle w:val="Brdtext"/>
      </w:pPr>
      <w:r>
        <w:t>För tjänstepensionskassorna, som omfattas av bestämmelserna i 7 § lagen (2010:2044) om införande av försäkringsrörelselagen (2010:2043), ska gälla att de senast den 1 april 2020 ska kunna omvandlas till tjänste</w:t>
      </w:r>
      <w:r>
        <w:softHyphen/>
        <w:t xml:space="preserve">pensionsföretag för att undvika att träda i likvidation. Detta behöver dock inte anges särskilt i den nya lagen om tjänstepensionsföretag utan kan framgå av den nyss nämnda övergångsbestämmelsen. </w:t>
      </w:r>
    </w:p>
    <w:p w14:paraId="4E27EB70" w14:textId="77777777" w:rsidR="009E158D" w:rsidRDefault="009E158D" w:rsidP="005257F9">
      <w:pPr>
        <w:pStyle w:val="Rubrik2"/>
      </w:pPr>
      <w:bookmarkStart w:id="1227" w:name="_Toc518395895"/>
      <w:bookmarkStart w:id="1228" w:name="_Toc518396612"/>
      <w:bookmarkStart w:id="1229" w:name="_Toc518400923"/>
      <w:bookmarkStart w:id="1230" w:name="_Toc518401640"/>
      <w:bookmarkStart w:id="1231" w:name="_Toc518401879"/>
      <w:bookmarkStart w:id="1232" w:name="_Toc518463033"/>
      <w:bookmarkStart w:id="1233" w:name="_Toc518462729"/>
      <w:bookmarkStart w:id="1234" w:name="_Toc518463685"/>
      <w:bookmarkStart w:id="1235" w:name="_Toc518463582"/>
      <w:bookmarkStart w:id="1236" w:name="_Toc518464299"/>
      <w:bookmarkStart w:id="1237" w:name="_Toc518472738"/>
      <w:bookmarkStart w:id="1238" w:name="_Toc8059756"/>
      <w:bookmarkStart w:id="1239" w:name="_Toc8061466"/>
      <w:bookmarkStart w:id="1240" w:name="_Toc8061998"/>
      <w:bookmarkStart w:id="1241" w:name="_Toc8064466"/>
      <w:bookmarkStart w:id="1242" w:name="_Toc8391143"/>
      <w:bookmarkStart w:id="1243" w:name="_Toc8391409"/>
      <w:bookmarkStart w:id="1244" w:name="_Toc8644614"/>
      <w:bookmarkStart w:id="1245" w:name="_Toc8645146"/>
      <w:bookmarkStart w:id="1246" w:name="_Toc8817627"/>
      <w:bookmarkStart w:id="1247" w:name="_Toc8818199"/>
      <w:bookmarkStart w:id="1248" w:name="_Toc8825568"/>
      <w:bookmarkStart w:id="1249" w:name="_Toc8831665"/>
      <w:bookmarkStart w:id="1250" w:name="_Toc8832574"/>
      <w:bookmarkStart w:id="1251" w:name="_Toc11153036"/>
      <w:bookmarkStart w:id="1252" w:name="_Toc11160957"/>
      <w:bookmarkStart w:id="1253" w:name="_Toc11166893"/>
      <w:bookmarkStart w:id="1254" w:name="_Toc11167429"/>
      <w:bookmarkStart w:id="1255" w:name="_Toc11168866"/>
      <w:bookmarkStart w:id="1256" w:name="_Toc11845819"/>
      <w:bookmarkStart w:id="1257" w:name="_Toc12611618"/>
      <w:bookmarkStart w:id="1258" w:name="_Toc12624885"/>
      <w:bookmarkStart w:id="1259" w:name="_Toc12627374"/>
      <w:bookmarkStart w:id="1260" w:name="_Toc12630264"/>
      <w:bookmarkStart w:id="1261" w:name="_Toc12632759"/>
      <w:bookmarkStart w:id="1262" w:name="_Toc17902831"/>
      <w:r w:rsidRPr="008924D7">
        <w:t>Förutsättningar</w:t>
      </w:r>
      <w:r>
        <w:t xml:space="preserve"> för omvandling</w:t>
      </w:r>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p>
    <w:p w14:paraId="6C800126" w14:textId="1E8AB3F1" w:rsidR="009E158D" w:rsidRDefault="009E158D" w:rsidP="009E158D">
      <w:pPr>
        <w:pStyle w:val="Brdtextram"/>
      </w:pPr>
      <w:r>
        <w:rPr>
          <w:b/>
        </w:rPr>
        <w:t>Regeringens</w:t>
      </w:r>
      <w:r w:rsidRPr="00420062">
        <w:rPr>
          <w:b/>
        </w:rPr>
        <w:t xml:space="preserve"> förslag:</w:t>
      </w:r>
      <w:r>
        <w:t xml:space="preserve"> </w:t>
      </w:r>
      <w:r w:rsidRPr="00AF19BF">
        <w:t xml:space="preserve">Förutom allmänna krav för tillstånd </w:t>
      </w:r>
      <w:r w:rsidR="0024687D">
        <w:t>ska det</w:t>
      </w:r>
      <w:r w:rsidRPr="00AF19BF">
        <w:t xml:space="preserve"> för omvandling av försäkringsföretag till tjänstepensionsföretag och vice versa </w:t>
      </w:r>
      <w:r w:rsidR="0024687D">
        <w:t xml:space="preserve">krävas </w:t>
      </w:r>
      <w:r w:rsidRPr="00AF19BF">
        <w:t>dels att ansökan om tillstånd har godkänts genom ett stämmo</w:t>
      </w:r>
      <w:r>
        <w:softHyphen/>
      </w:r>
      <w:r w:rsidRPr="00AF19BF">
        <w:t>beslut med viss kvalificerad majoritet, dels att den rätt som tillkommer försäkrings</w:t>
      </w:r>
      <w:r w:rsidRPr="001A38EB">
        <w:t>tagarna</w:t>
      </w:r>
      <w:r>
        <w:t>, de försäkrade</w:t>
      </w:r>
      <w:r w:rsidRPr="001A38EB">
        <w:t xml:space="preserve"> och andra ersättnings</w:t>
      </w:r>
      <w:r w:rsidR="0024687D">
        <w:softHyphen/>
      </w:r>
      <w:r w:rsidRPr="001A38EB">
        <w:t>berättigade inte försämras.</w:t>
      </w:r>
    </w:p>
    <w:p w14:paraId="05B90A5E" w14:textId="34F971C2" w:rsidR="009E158D" w:rsidRPr="00A76360" w:rsidRDefault="009E158D" w:rsidP="009E158D">
      <w:pPr>
        <w:pStyle w:val="Brdtextmedindragram"/>
      </w:pPr>
      <w:r>
        <w:t>Om ett försäkringsföretag får tillstånd att driva verksamhet enligt den nya lagen om tjänstepensionsföretag ska dess tillstånd att driva försäkringsrörelse enligt försäkringsrörelselagen återkallas. På mot</w:t>
      </w:r>
      <w:r w:rsidR="00765D97">
        <w:softHyphen/>
      </w:r>
      <w:r>
        <w:t>svarande sätt ska tillståndet att driva verksamhet enligt lagen om tjänstepensionsföretag återkallas om ett tjänstepensionsföretag får tillstånd att driva försäkringsrörelse enligt försäkringsrörelselagen.</w:t>
      </w:r>
    </w:p>
    <w:p w14:paraId="26CF597E" w14:textId="77777777" w:rsidR="009E158D" w:rsidRPr="00A76360" w:rsidRDefault="009E158D" w:rsidP="009E158D">
      <w:pPr>
        <w:pStyle w:val="Brdtextmedindrag"/>
        <w:rPr>
          <w:sz w:val="8"/>
          <w:szCs w:val="8"/>
        </w:rPr>
      </w:pPr>
    </w:p>
    <w:p w14:paraId="7BA90A17" w14:textId="1FEC4BAE" w:rsidR="009E158D" w:rsidRPr="006D67D0" w:rsidRDefault="009E158D" w:rsidP="009E158D">
      <w:pPr>
        <w:pStyle w:val="Brdtextmedindrag"/>
      </w:pPr>
      <w:r w:rsidRPr="0006285B">
        <w:rPr>
          <w:b/>
        </w:rPr>
        <w:t>Utredningens förslag</w:t>
      </w:r>
      <w:r>
        <w:rPr>
          <w:b/>
        </w:rPr>
        <w:t xml:space="preserve"> </w:t>
      </w:r>
      <w:r w:rsidR="0024687D">
        <w:t>överensstämmer delvis med</w:t>
      </w:r>
      <w:r>
        <w:t xml:space="preserve"> regeringens förslag</w:t>
      </w:r>
      <w:r w:rsidR="0024687D">
        <w:t>.</w:t>
      </w:r>
      <w:r>
        <w:t xml:space="preserve"> </w:t>
      </w:r>
      <w:r w:rsidR="0024687D">
        <w:t xml:space="preserve">Utredningen </w:t>
      </w:r>
      <w:r>
        <w:t xml:space="preserve">lämnar </w:t>
      </w:r>
      <w:r w:rsidR="0024687D">
        <w:t xml:space="preserve">inte </w:t>
      </w:r>
      <w:r>
        <w:t>något förslag om omvandling av tjänstepensions</w:t>
      </w:r>
      <w:r>
        <w:softHyphen/>
        <w:t xml:space="preserve">företag till försäkringsföretag. </w:t>
      </w:r>
    </w:p>
    <w:p w14:paraId="1EF513F6" w14:textId="47201798" w:rsidR="009E158D" w:rsidRDefault="009E158D" w:rsidP="009E158D">
      <w:pPr>
        <w:pStyle w:val="Brdtextmedindrag"/>
      </w:pPr>
      <w:r>
        <w:rPr>
          <w:b/>
        </w:rPr>
        <w:t xml:space="preserve">Remissinstanserna </w:t>
      </w:r>
      <w:r>
        <w:t>tillstyrker förslag</w:t>
      </w:r>
      <w:r w:rsidR="007C7DBB">
        <w:t>et</w:t>
      </w:r>
      <w:r>
        <w:t xml:space="preserve"> eller lämnar inga synpunkter på det.</w:t>
      </w:r>
    </w:p>
    <w:p w14:paraId="3B0B84BB" w14:textId="428DB880" w:rsidR="009E158D" w:rsidRDefault="009E158D" w:rsidP="009E158D">
      <w:pPr>
        <w:pStyle w:val="Brdtextmedindrag"/>
      </w:pPr>
      <w:r>
        <w:rPr>
          <w:b/>
        </w:rPr>
        <w:t>Promemorians förslag</w:t>
      </w:r>
      <w:r>
        <w:t xml:space="preserve"> överensstämmer delvis med regeringens för</w:t>
      </w:r>
      <w:r w:rsidR="007C7DBB">
        <w:softHyphen/>
      </w:r>
      <w:r>
        <w:t xml:space="preserve">slag. Promemorians förslag </w:t>
      </w:r>
      <w:r w:rsidR="00BB66BD">
        <w:t>avviker</w:t>
      </w:r>
      <w:r w:rsidR="00676ED9">
        <w:t xml:space="preserve"> från regeringens förslag genom </w:t>
      </w:r>
      <w:r>
        <w:t xml:space="preserve">att en förutsättning för tillstånd </w:t>
      </w:r>
      <w:r w:rsidR="00BB66BD">
        <w:t xml:space="preserve">enligt promemorians förslag </w:t>
      </w:r>
      <w:r>
        <w:t xml:space="preserve">är att en ansökan om tillstånd för ett ömsesidigt försäkringsbolag, en försäkringsförening eller en understödsförening har godkänts av ett stämmobeslut som har </w:t>
      </w:r>
      <w:r>
        <w:lastRenderedPageBreak/>
        <w:t>biträtts av nio tiondelar av de röstberättigade eller minst två tredjedelar av de röstande.</w:t>
      </w:r>
    </w:p>
    <w:p w14:paraId="43EFD4E6" w14:textId="605BDD77" w:rsidR="009E158D" w:rsidRPr="00827BDF" w:rsidRDefault="009E158D" w:rsidP="009E158D">
      <w:pPr>
        <w:pStyle w:val="Brdtextmedindrag"/>
        <w:rPr>
          <w:i/>
        </w:rPr>
      </w:pPr>
      <w:r w:rsidRPr="00117A4E">
        <w:rPr>
          <w:b/>
        </w:rPr>
        <w:t>Remissinstanserna</w:t>
      </w:r>
      <w:r w:rsidRPr="005B522E">
        <w:rPr>
          <w:b/>
        </w:rPr>
        <w:t>:</w:t>
      </w:r>
      <w:r>
        <w:t xml:space="preserve"> Flertalet remissinstanser tillstyrker förslag</w:t>
      </w:r>
      <w:r w:rsidR="006D4672">
        <w:t>et</w:t>
      </w:r>
      <w:r>
        <w:t xml:space="preserve"> eller lämnar inga synpunkter på det. </w:t>
      </w:r>
      <w:r w:rsidRPr="005B5AA6">
        <w:rPr>
          <w:i/>
        </w:rPr>
        <w:t>Svensk</w:t>
      </w:r>
      <w:r>
        <w:rPr>
          <w:i/>
        </w:rPr>
        <w:t xml:space="preserve"> </w:t>
      </w:r>
      <w:r w:rsidRPr="005B3C00">
        <w:rPr>
          <w:i/>
        </w:rPr>
        <w:t>Försäkring</w:t>
      </w:r>
      <w:r>
        <w:rPr>
          <w:i/>
        </w:rPr>
        <w:t xml:space="preserve"> </w:t>
      </w:r>
      <w:r>
        <w:t>avstyrker kravet på kvalificerad majoritet vid bolagsstämma och anser att detta bör ligga i nivå med vad som krävs för ändring av bolags</w:t>
      </w:r>
      <w:r>
        <w:softHyphen/>
        <w:t>ordningen.</w:t>
      </w:r>
      <w:r w:rsidRPr="00B9389D">
        <w:rPr>
          <w:i/>
        </w:rPr>
        <w:t xml:space="preserve"> </w:t>
      </w:r>
      <w:r w:rsidRPr="005B5AA6">
        <w:rPr>
          <w:i/>
        </w:rPr>
        <w:t>Finansinspektionen</w:t>
      </w:r>
      <w:r>
        <w:rPr>
          <w:i/>
        </w:rPr>
        <w:t xml:space="preserve"> </w:t>
      </w:r>
      <w:r>
        <w:t>avstyrker kravet på viss kvalificerad majoritet för understöds</w:t>
      </w:r>
      <w:r>
        <w:softHyphen/>
        <w:t>föreningarnas del. Svensk Försäkring riktar även kritik mot förslaget att en förut</w:t>
      </w:r>
      <w:r>
        <w:softHyphen/>
        <w:t>sättning för tillstånd är att Finans</w:t>
      </w:r>
      <w:r>
        <w:softHyphen/>
        <w:t>inspektionen bedömer att den rätt som tillkommer försäkrings</w:t>
      </w:r>
      <w:r>
        <w:softHyphen/>
        <w:t>tagarna och andra ersättnings</w:t>
      </w:r>
      <w:r>
        <w:softHyphen/>
        <w:t>berättigade inte försämras. Svensk Försäkring a</w:t>
      </w:r>
      <w:r w:rsidR="00B104FF">
        <w:t>nse</w:t>
      </w:r>
      <w:r>
        <w:t>r att det är oklart vad prövningen ska omfatta och vilka aspekter som Finans</w:t>
      </w:r>
      <w:r>
        <w:softHyphen/>
        <w:t xml:space="preserve">inspektionen ska bedöma. </w:t>
      </w:r>
      <w:r w:rsidRPr="008B44E3">
        <w:rPr>
          <w:i/>
        </w:rPr>
        <w:t>Tjänstepensions</w:t>
      </w:r>
      <w:r w:rsidR="00B104FF">
        <w:rPr>
          <w:i/>
        </w:rPr>
        <w:softHyphen/>
      </w:r>
      <w:r w:rsidRPr="008B44E3">
        <w:rPr>
          <w:i/>
        </w:rPr>
        <w:t>förbundet</w:t>
      </w:r>
      <w:r w:rsidRPr="006F1DC7">
        <w:t>,</w:t>
      </w:r>
      <w:r>
        <w:rPr>
          <w:i/>
        </w:rPr>
        <w:t xml:space="preserve"> AFA Försäkring</w:t>
      </w:r>
      <w:r w:rsidRPr="006F1DC7">
        <w:t>,</w:t>
      </w:r>
      <w:r>
        <w:rPr>
          <w:i/>
        </w:rPr>
        <w:t xml:space="preserve"> Alecta </w:t>
      </w:r>
      <w:r w:rsidRPr="006A460C">
        <w:t>och</w:t>
      </w:r>
      <w:r>
        <w:rPr>
          <w:i/>
        </w:rPr>
        <w:t xml:space="preserve"> AMF </w:t>
      </w:r>
      <w:r>
        <w:t>anser att bestämmelserna om omvandling bör komplett</w:t>
      </w:r>
      <w:r>
        <w:softHyphen/>
        <w:t>eras med ett föreskriftsbemyndigande och förtydliganden i lagmotiven eftersom det är oklart vad Finans</w:t>
      </w:r>
      <w:r w:rsidR="00B104FF">
        <w:softHyphen/>
      </w:r>
      <w:r>
        <w:t xml:space="preserve">inspektionens prövning ska avse vid omvandling. </w:t>
      </w:r>
    </w:p>
    <w:p w14:paraId="62C742A9" w14:textId="3F4C0136" w:rsidR="009E158D" w:rsidRDefault="009E158D" w:rsidP="009E158D">
      <w:pPr>
        <w:pStyle w:val="Brdtextmedindrag"/>
      </w:pPr>
      <w:r w:rsidRPr="0012147D">
        <w:t xml:space="preserve">Finansinspektionen anför att </w:t>
      </w:r>
      <w:r>
        <w:t>det finns en</w:t>
      </w:r>
      <w:r w:rsidRPr="0012147D">
        <w:t xml:space="preserve"> risk att återkallelse av tillstånd enligt försäkringsrörelselagen inte sker samtidigt som ett tillstånd enligt </w:t>
      </w:r>
      <w:r w:rsidR="00B104FF">
        <w:t xml:space="preserve">den nya lagen om </w:t>
      </w:r>
      <w:r w:rsidRPr="0012147D">
        <w:t>tjänstepensions</w:t>
      </w:r>
      <w:r w:rsidRPr="0012147D">
        <w:softHyphen/>
        <w:t>företag beviljas</w:t>
      </w:r>
      <w:r>
        <w:t xml:space="preserve">. </w:t>
      </w:r>
      <w:r w:rsidRPr="0012147D">
        <w:t>Finansinspektionen efterfrågar även en närmare reglering av vad som ska gälla vid omvand</w:t>
      </w:r>
      <w:r w:rsidR="00B104FF">
        <w:softHyphen/>
      </w:r>
      <w:r w:rsidRPr="0012147D">
        <w:t xml:space="preserve">ling, t.ex. </w:t>
      </w:r>
      <w:r>
        <w:t xml:space="preserve">när det </w:t>
      </w:r>
      <w:r w:rsidRPr="0012147D">
        <w:t>gäller frågan om hur ett försäkrings</w:t>
      </w:r>
      <w:r w:rsidRPr="0012147D">
        <w:softHyphen/>
        <w:t xml:space="preserve">företags förlagslån ska hanteras. </w:t>
      </w:r>
      <w:r w:rsidRPr="00FC182E">
        <w:t>Finansinspektionen föreslår också att bestämmelserna om omvandling kompletteras så att det framgår att inte heller de försäkrades rätt får försämras vid en omvandling.</w:t>
      </w:r>
      <w:r>
        <w:t xml:space="preserve"> Finansinspektionen anser slutligen att det är viktigt att förhindra att omvandlingsmöjligheten används för att undvika ett ingripande från Finansinspektionen och efterlyser därför en uttrycklig möjlighet att i ett ärende om omvandling beakta hur företaget följer den näringsrättsliga reglering som det omfattats av innan omvand</w:t>
      </w:r>
      <w:r w:rsidR="00B104FF">
        <w:softHyphen/>
      </w:r>
      <w:r>
        <w:t>lingen.</w:t>
      </w:r>
    </w:p>
    <w:p w14:paraId="64817BE1" w14:textId="75C06357" w:rsidR="009E158D" w:rsidRDefault="009E158D" w:rsidP="00AA5B6B">
      <w:pPr>
        <w:pStyle w:val="Brdtextmedindrag"/>
      </w:pPr>
      <w:r w:rsidRPr="00AA5B6B">
        <w:rPr>
          <w:b/>
        </w:rPr>
        <w:t>Skälen för regeringens förslag</w:t>
      </w:r>
      <w:r w:rsidR="00B54B8C">
        <w:rPr>
          <w:b/>
        </w:rPr>
        <w:t xml:space="preserve">: </w:t>
      </w:r>
      <w:r>
        <w:t xml:space="preserve">Som nämns </w:t>
      </w:r>
      <w:r w:rsidR="006D4672">
        <w:t xml:space="preserve">i avsnitt 6.3 </w:t>
      </w:r>
      <w:r>
        <w:t>kan omvand</w:t>
      </w:r>
      <w:r w:rsidR="00B54B8C">
        <w:softHyphen/>
      </w:r>
      <w:r>
        <w:t>lingen från ett försäkringsföretag till ett tjänstepensionsföretag och vice versa innebära förhållandevis om</w:t>
      </w:r>
      <w:r w:rsidR="00BB66BD">
        <w:softHyphen/>
      </w:r>
      <w:r>
        <w:t>fattande verksam</w:t>
      </w:r>
      <w:r>
        <w:softHyphen/>
        <w:t>hets</w:t>
      </w:r>
      <w:r>
        <w:softHyphen/>
        <w:t>förändringar. Beslutet att omvandlas måste anses så pass genomgripande att det bör krävas ett särskilt beslut vid bolags</w:t>
      </w:r>
      <w:r w:rsidR="00CA4DFA">
        <w:softHyphen/>
      </w:r>
      <w:r>
        <w:t xml:space="preserve">stämma, utöver det beslut om ändring av bolagsordning eller stadgar som sannolikt kommer krävas för många befintliga försäkringsföretag. </w:t>
      </w:r>
    </w:p>
    <w:p w14:paraId="567A56E8" w14:textId="77777777" w:rsidR="009E158D" w:rsidRDefault="009E158D" w:rsidP="009E158D">
      <w:pPr>
        <w:pStyle w:val="Brdtextmedindrag"/>
      </w:pPr>
      <w:r>
        <w:t xml:space="preserve">Enligt promemorians förslag krävs att beslut om att ansöka om tillstånd enligt den nya lagen om tjänstepensionsföretag fattas med viss kvalificerad majoritet vid bolags- eller föreningsstämman. Som </w:t>
      </w:r>
      <w:r w:rsidRPr="00117A4E">
        <w:rPr>
          <w:i/>
        </w:rPr>
        <w:t>Svensk Försäkring</w:t>
      </w:r>
      <w:r>
        <w:t xml:space="preserve"> påpekar framstår dock kravet på att nio tiondelar av de röstberättigade ska ha biträtt beslutet om ansökan om tillstånd som väl högt ställt. Enligt regeringens mening är det tillräckligt att beslutet om ansökan godkänns i enlighet med de krav som ställs för de olika associationsformerna när det gäller ändring av bolagsordning eller stadgar. För försäkringsaktiebolagen innebär det att beslutet ska ha biträtts av aktieägare med minst två tredje</w:t>
      </w:r>
      <w:r>
        <w:softHyphen/>
        <w:t>delar av såväl de avgivna rösterna som de aktier som är företrädda vid bolagsstämman. För de ömsesidiga försäkringsbolagen och försäkrings</w:t>
      </w:r>
      <w:r>
        <w:softHyphen/>
        <w:t>föreningarna innebär kravet att två tredjedelar av de röstande ska ha ställt sig bakom beslutet.</w:t>
      </w:r>
    </w:p>
    <w:p w14:paraId="2E64D8E6" w14:textId="2BDC6E5C" w:rsidR="009E158D" w:rsidRDefault="009E158D" w:rsidP="009E158D">
      <w:pPr>
        <w:pStyle w:val="Brdtextmedindrag"/>
      </w:pPr>
      <w:r>
        <w:lastRenderedPageBreak/>
        <w:t>En annan fråga är om dessa verksamhetsförändringar vid övergången från ett försäkringsföretag till ett tjänstepensionsföretag riskerar att för</w:t>
      </w:r>
      <w:r>
        <w:softHyphen/>
        <w:t>sämra den rätt som tillkommer försäkringstagarna eller andra ersätt</w:t>
      </w:r>
      <w:r>
        <w:softHyphen/>
        <w:t>nings</w:t>
      </w:r>
      <w:r>
        <w:softHyphen/>
        <w:t xml:space="preserve">berättigade. Det regelverk som </w:t>
      </w:r>
      <w:r w:rsidR="00445CEE">
        <w:t xml:space="preserve">enligt </w:t>
      </w:r>
      <w:r>
        <w:t>försl</w:t>
      </w:r>
      <w:r w:rsidR="00445CEE">
        <w:t>agen</w:t>
      </w:r>
      <w:r>
        <w:t xml:space="preserve"> </w:t>
      </w:r>
      <w:r w:rsidR="00445CEE">
        <w:t xml:space="preserve">i denna proposition ska </w:t>
      </w:r>
      <w:r>
        <w:t>gälla för tjänstepensions</w:t>
      </w:r>
      <w:r>
        <w:softHyphen/>
        <w:t>företagen skiljer sig i vissa delar åt från reglerna i försäkringsrörelselagen. Bland annat föreslås att ett annat kapitalkrav ska gälla för tjänstepensions</w:t>
      </w:r>
      <w:r>
        <w:softHyphen/>
        <w:t>företagen. Utgångspunkten är emellertid att skyddet för försäkringstagarna och andra ersättnings</w:t>
      </w:r>
      <w:r>
        <w:softHyphen/>
        <w:t xml:space="preserve">berättigade enligt de olika regelverken ska vara likvärdigt. Som bl.a. </w:t>
      </w:r>
      <w:r>
        <w:rPr>
          <w:i/>
        </w:rPr>
        <w:t>Tjänstepensionsförbundet</w:t>
      </w:r>
      <w:r>
        <w:t xml:space="preserve"> påpekar kan det därför framstå som oklart vad en sådan prövning som föreslås i promemorian ska omfatta, utöver den allmänna prövning om förutsättningarna för tillstånd som ska ske. </w:t>
      </w:r>
    </w:p>
    <w:p w14:paraId="6DE1C87E" w14:textId="77777777" w:rsidR="009E158D" w:rsidRDefault="009E158D" w:rsidP="009E158D">
      <w:pPr>
        <w:pStyle w:val="Brdtextmedindrag"/>
      </w:pPr>
      <w:r>
        <w:t>Det är dock svårt att nu förutse alla de situationer som kan uppstå i samband med att företag omvandlas till tjänstepensionsföretag. Därför bör det ställas ett krav på att en omvandling inte medför att skyddet för försäk</w:t>
      </w:r>
      <w:r>
        <w:softHyphen/>
        <w:t>ringstagarna och andra ersättningsberättigade försämras. Därigenom ges Finansinspektionen ytterligare en möjlighet att bevaka försäkrings</w:t>
      </w:r>
      <w:r>
        <w:softHyphen/>
        <w:t>tagarnas, de försäkrades och andra ersättningsberättigades rätt i samband med omvandlingar. Enbart den omständigheten att ett försäkringsföretag byter till regelverket för tjänstepensionsföretag, med bl.a. ett annat kapital</w:t>
      </w:r>
      <w:r>
        <w:softHyphen/>
        <w:t>krav som följd, innebär inte att någon försämring uppstår. Att de båda regelverken ger ett likvärdigt skydd åt försäkrings</w:t>
      </w:r>
      <w:r>
        <w:softHyphen/>
        <w:t>tagarna, de försäkrade och andra ersättnings</w:t>
      </w:r>
      <w:r>
        <w:softHyphen/>
        <w:t>berättigade utesluter dock inte att försämringar i skyddet eller villkoren för försäkringstagare, försäkrade och andra ersätt</w:t>
      </w:r>
      <w:r>
        <w:softHyphen/>
        <w:t>ningsberättigade uppstår i det enskilda fallet till följd av omvand</w:t>
      </w:r>
      <w:r>
        <w:softHyphen/>
        <w:t>lingen. Den föreslagna bestämmelsen säkerställer att Finans</w:t>
      </w:r>
      <w:r>
        <w:softHyphen/>
        <w:t xml:space="preserve">inspektionen kan bevaka att skyddsnivån upprätthålls. </w:t>
      </w:r>
    </w:p>
    <w:p w14:paraId="09D57AEB" w14:textId="1EBFDB9A" w:rsidR="009E158D" w:rsidRDefault="009E158D" w:rsidP="009E158D">
      <w:pPr>
        <w:pStyle w:val="Brdtextmedindrag"/>
      </w:pPr>
      <w:r>
        <w:t>Även om de försäkringsföretag som vill övergå till att driva verksamhet som tjänstepensionsföretag måste ansöka om ett nytt tillstånd torde till</w:t>
      </w:r>
      <w:r>
        <w:softHyphen/>
        <w:t>ståndsprövningen i många fall kunna ske något förenklat. Finans</w:t>
      </w:r>
      <w:r>
        <w:softHyphen/>
        <w:t>inspektionen får antas ha god kännedom om företagen i fråga och om den verksamhet de driver. Den prövning som ska göras skiljer sig därför på ett tydligt sätt från den prövning som Finansinspektionen har att göra när ett nybildat företag söker verksamhetstillstånd. Att låta försäk</w:t>
      </w:r>
      <w:r>
        <w:softHyphen/>
        <w:t>ringsföretagen omfattas av tillståndskrav behöver alltså inte medföra ett alltför resurs</w:t>
      </w:r>
      <w:r w:rsidR="00EB0C22">
        <w:softHyphen/>
      </w:r>
      <w:r>
        <w:t>krävande arbete vare sig för de berörda försäk</w:t>
      </w:r>
      <w:r>
        <w:softHyphen/>
        <w:t>ringsföretagen eller för Finansinspektionen.</w:t>
      </w:r>
      <w:bookmarkEnd w:id="1164"/>
      <w:r>
        <w:t xml:space="preserve"> Trots att de försäkrings</w:t>
      </w:r>
      <w:r>
        <w:softHyphen/>
        <w:t>företag som kan förväntas ansöka om att omvandlas till tjänstepensions</w:t>
      </w:r>
      <w:r>
        <w:softHyphen/>
        <w:t>företag är kända av Finans</w:t>
      </w:r>
      <w:r w:rsidR="00673B48">
        <w:softHyphen/>
      </w:r>
      <w:r>
        <w:t>inspektionen är det, som flera remissinstanser peka</w:t>
      </w:r>
      <w:r w:rsidR="00673B48">
        <w:t>r</w:t>
      </w:r>
      <w:r>
        <w:t xml:space="preserve"> på, svårt att på för</w:t>
      </w:r>
      <w:r w:rsidR="00673B48">
        <w:softHyphen/>
      </w:r>
      <w:r>
        <w:t>hand veta omfattningen av den tillståndsprövning som Finans</w:t>
      </w:r>
      <w:r>
        <w:softHyphen/>
        <w:t>inspektionen ska göra. Detsamma gäller prövningen avseende de tjänste</w:t>
      </w:r>
      <w:r>
        <w:softHyphen/>
        <w:t>pensions</w:t>
      </w:r>
      <w:r>
        <w:softHyphen/>
        <w:t>kassor som väljer att träda in i den nya regleringen. Det är dock inte lämpligt att i lag reglera hur tillstånds</w:t>
      </w:r>
      <w:r>
        <w:softHyphen/>
        <w:t>prövningen ska gå till. Finans</w:t>
      </w:r>
      <w:r>
        <w:softHyphen/>
        <w:t>inspektionen bör i</w:t>
      </w:r>
      <w:r w:rsidR="00673B48">
        <w:t> </w:t>
      </w:r>
      <w:r>
        <w:t>stället ges möjlighet att utforma tillstånds</w:t>
      </w:r>
      <w:r>
        <w:softHyphen/>
        <w:t>processen på det sätt som inspektionen bedömer är mest ända</w:t>
      </w:r>
      <w:r>
        <w:softHyphen/>
        <w:t xml:space="preserve">målsenligt. </w:t>
      </w:r>
    </w:p>
    <w:p w14:paraId="5DD947A3" w14:textId="779320E6" w:rsidR="009E158D" w:rsidRDefault="009E158D" w:rsidP="009E158D">
      <w:pPr>
        <w:pStyle w:val="Brdtextmedindrag"/>
      </w:pPr>
      <w:r>
        <w:t>Det är inte lämpligt att företag både har tillstånd att driva försäkrings</w:t>
      </w:r>
      <w:r>
        <w:softHyphen/>
        <w:t>rörelse enligt försäkringsrörelselagen och verksamhet av</w:t>
      </w:r>
      <w:r>
        <w:softHyphen/>
        <w:t>seende tjänste</w:t>
      </w:r>
      <w:r>
        <w:softHyphen/>
        <w:t>pensions</w:t>
      </w:r>
      <w:r>
        <w:softHyphen/>
        <w:t xml:space="preserve">försäkring enligt </w:t>
      </w:r>
      <w:r w:rsidR="00673B48">
        <w:t xml:space="preserve">den nya </w:t>
      </w:r>
      <w:r>
        <w:t>lagen om tjänstepensions</w:t>
      </w:r>
      <w:r>
        <w:softHyphen/>
        <w:t>företag. Om så var fallet skulle två olika kapitalkrav samtidigt gälla för samma rörelse. Vidare skulle då institut som unionsrättsligt är försäkringsföretag driva verksam</w:t>
      </w:r>
      <w:r>
        <w:softHyphen/>
        <w:t>het enligt en reglering baserad på andra tjänste</w:t>
      </w:r>
      <w:r>
        <w:softHyphen/>
        <w:t xml:space="preserve">pensionsdirektivet, </w:t>
      </w:r>
      <w:r>
        <w:lastRenderedPageBreak/>
        <w:t>trots att försäkringsföretag är undantagna från tjänste</w:t>
      </w:r>
      <w:r>
        <w:softHyphen/>
        <w:t>pensionsdirektivets tillämp</w:t>
      </w:r>
      <w:r>
        <w:softHyphen/>
        <w:t>ningsområde (artikel 2.2</w:t>
      </w:r>
      <w:r w:rsidR="00673B48">
        <w:t> </w:t>
      </w:r>
      <w:r>
        <w:t>b i det direktivet). Det bör därför införas en bestämmelse i försäkrings</w:t>
      </w:r>
      <w:r>
        <w:softHyphen/>
        <w:t>rörelselagen med innebörd att ett tillstånd att driva försäkringsrörelse enligt den lagen ska återkallas när ett försäkrings</w:t>
      </w:r>
      <w:r>
        <w:softHyphen/>
        <w:t>företag får tillstånd att driva verksamhet avseende tjänstepensions</w:t>
      </w:r>
      <w:r>
        <w:softHyphen/>
        <w:t xml:space="preserve">försäkring enligt </w:t>
      </w:r>
      <w:r w:rsidR="00673B48">
        <w:t xml:space="preserve">den nya </w:t>
      </w:r>
      <w:r>
        <w:t>lagen om tjänstepensionsföretag. En mot</w:t>
      </w:r>
      <w:r w:rsidR="00673B48">
        <w:softHyphen/>
      </w:r>
      <w:r>
        <w:t>svarande bestämmelse bör införas i den nya lagen för det fall att ett tjänstepensionsföretag får tillstånd att driva försäkringsrörelse. Enligt regeringens bedömning är det tillräckligt att det på detta sätt anges att ett tillstånd ska återkallas när ett företag får ett tillstånd att driva verk</w:t>
      </w:r>
      <w:r>
        <w:softHyphen/>
        <w:t xml:space="preserve">samhet enligt en annan rörelsereglering. </w:t>
      </w:r>
    </w:p>
    <w:p w14:paraId="739E0FE1" w14:textId="77777777" w:rsidR="009E158D" w:rsidRDefault="009E158D" w:rsidP="009E158D">
      <w:pPr>
        <w:pStyle w:val="Brdtextmedindrag"/>
      </w:pPr>
      <w:r>
        <w:t xml:space="preserve">Frågan om hur företagens förlagslån ska hanteras berörs närmare i avsnitt 6.5. </w:t>
      </w:r>
    </w:p>
    <w:p w14:paraId="11D41883" w14:textId="649A35A8" w:rsidR="009E158D" w:rsidRDefault="009E158D" w:rsidP="009E158D">
      <w:pPr>
        <w:pStyle w:val="Brdtextmedindrag"/>
      </w:pPr>
      <w:r w:rsidRPr="00117A4E">
        <w:rPr>
          <w:i/>
        </w:rPr>
        <w:t>Finansinspektionen</w:t>
      </w:r>
      <w:r>
        <w:rPr>
          <w:i/>
        </w:rPr>
        <w:t xml:space="preserve"> </w:t>
      </w:r>
      <w:r w:rsidRPr="000E3572">
        <w:t>anser</w:t>
      </w:r>
      <w:r>
        <w:t xml:space="preserve"> att det i </w:t>
      </w:r>
      <w:r w:rsidR="00673B48">
        <w:t xml:space="preserve">den nya </w:t>
      </w:r>
      <w:r>
        <w:t xml:space="preserve">lagen </w:t>
      </w:r>
      <w:r w:rsidR="00673B48">
        <w:t>om tjänstepensions</w:t>
      </w:r>
      <w:r w:rsidR="00673B48">
        <w:softHyphen/>
        <w:t xml:space="preserve">företag </w:t>
      </w:r>
      <w:r>
        <w:t>bör anges att Finans</w:t>
      </w:r>
      <w:r w:rsidR="006D4672">
        <w:softHyphen/>
      </w:r>
      <w:r>
        <w:t>inspektionen vid tillståndsprövningen ska beakta hur företaget följer den näringsrättsliga reglering som det omfattats av innan omvand</w:t>
      </w:r>
      <w:r>
        <w:softHyphen/>
        <w:t>lingen. Det är dock företaget som ska visa att förut</w:t>
      </w:r>
      <w:r w:rsidR="00673B48">
        <w:softHyphen/>
      </w:r>
      <w:r>
        <w:t xml:space="preserve">sättningarna för tillstånd föreligger. I det ligger bl.a. att det ska kunna antas att den planerade verksamheten kommer att uppfylla de krav som ställs och att de som ingår i ledningen har tillräckliga kvalifikationer. </w:t>
      </w:r>
    </w:p>
    <w:p w14:paraId="10BD111D" w14:textId="62621A4E" w:rsidR="009E158D" w:rsidRDefault="009E158D" w:rsidP="009E158D">
      <w:pPr>
        <w:pStyle w:val="Brdtextmedindrag"/>
      </w:pPr>
      <w:r>
        <w:t>Ett företag med tillstånd att driva försäkrings</w:t>
      </w:r>
      <w:r>
        <w:softHyphen/>
        <w:t>rörelse står under Finans</w:t>
      </w:r>
      <w:r w:rsidR="00673B48">
        <w:softHyphen/>
      </w:r>
      <w:r>
        <w:t>inspektionens tillsyn enligt försäkringsrörelselagen. Detsamma föreslås gälla ett tjänstepensionsföretag med tillstånd enligt lagen om tjänste</w:t>
      </w:r>
      <w:r>
        <w:softHyphen/>
        <w:t>pensionsföretag. Detta påverkas inte av att företaget ger in en ansökan om omvandling till tjänstepensions</w:t>
      </w:r>
      <w:r>
        <w:softHyphen/>
        <w:t>företag respektive försäkrings</w:t>
      </w:r>
      <w:r>
        <w:softHyphen/>
        <w:t xml:space="preserve">företag och att en sådan tillståndsprocess påbörjas. Om ett företag och dess ledning dessförinnan uppvisat brister när det gäller efterlevnaden av de krav som försäkringsrörelselagen eller lagen om tjänstepensionsföretag ställer på företaget kan det naturligtvis påverka bedömningen av </w:t>
      </w:r>
      <w:r w:rsidR="00673B48">
        <w:t>t.</w:t>
      </w:r>
      <w:r>
        <w:t>ex</w:t>
      </w:r>
      <w:r w:rsidR="00673B48">
        <w:t>.</w:t>
      </w:r>
      <w:r>
        <w:t xml:space="preserve"> om de som ingår i ledningen för det blivande tjänstepensions</w:t>
      </w:r>
      <w:r>
        <w:softHyphen/>
        <w:t>företaget kan anses lämpliga i den prövning som sker av en ansökan om omvandling – allt efter vad de aktuella bristerna avser. Regeringen finner därför att det saknas behov av att införa en sådan bestämmelse som Finansinspektionen föresl</w:t>
      </w:r>
      <w:r w:rsidR="006D4672">
        <w:t>år</w:t>
      </w:r>
      <w:r>
        <w:t>.</w:t>
      </w:r>
    </w:p>
    <w:p w14:paraId="40464FDD" w14:textId="77777777" w:rsidR="009E158D" w:rsidRDefault="009E158D" w:rsidP="0087403A">
      <w:pPr>
        <w:pStyle w:val="Rubrik2"/>
      </w:pPr>
      <w:bookmarkStart w:id="1263" w:name="_Toc518395896"/>
      <w:bookmarkStart w:id="1264" w:name="_Toc518396613"/>
      <w:bookmarkStart w:id="1265" w:name="_Toc518400924"/>
      <w:bookmarkStart w:id="1266" w:name="_Toc518401641"/>
      <w:bookmarkStart w:id="1267" w:name="_Toc518401880"/>
      <w:bookmarkStart w:id="1268" w:name="_Toc518463034"/>
      <w:bookmarkStart w:id="1269" w:name="_Toc518462730"/>
      <w:bookmarkStart w:id="1270" w:name="_Toc518463686"/>
      <w:bookmarkStart w:id="1271" w:name="_Toc518463583"/>
      <w:bookmarkStart w:id="1272" w:name="_Toc518464300"/>
      <w:bookmarkStart w:id="1273" w:name="_Toc518472739"/>
      <w:bookmarkStart w:id="1274" w:name="_Toc8059757"/>
      <w:bookmarkStart w:id="1275" w:name="_Toc8061467"/>
      <w:bookmarkStart w:id="1276" w:name="_Toc8061999"/>
      <w:bookmarkStart w:id="1277" w:name="_Toc8064467"/>
      <w:bookmarkStart w:id="1278" w:name="_Toc8391144"/>
      <w:bookmarkStart w:id="1279" w:name="_Toc8391410"/>
      <w:bookmarkStart w:id="1280" w:name="_Toc8644615"/>
      <w:bookmarkStart w:id="1281" w:name="_Toc8645147"/>
      <w:bookmarkStart w:id="1282" w:name="_Toc8817628"/>
      <w:bookmarkStart w:id="1283" w:name="_Toc8818200"/>
      <w:bookmarkStart w:id="1284" w:name="_Toc8825569"/>
      <w:bookmarkStart w:id="1285" w:name="_Toc8831666"/>
      <w:bookmarkStart w:id="1286" w:name="_Toc8832575"/>
      <w:bookmarkStart w:id="1287" w:name="_Toc11153037"/>
      <w:bookmarkStart w:id="1288" w:name="_Toc11160958"/>
      <w:bookmarkStart w:id="1289" w:name="_Toc11166894"/>
      <w:bookmarkStart w:id="1290" w:name="_Toc11167430"/>
      <w:bookmarkStart w:id="1291" w:name="_Toc11168867"/>
      <w:bookmarkStart w:id="1292" w:name="_Toc11845820"/>
      <w:bookmarkStart w:id="1293" w:name="_Toc12611619"/>
      <w:bookmarkStart w:id="1294" w:name="_Toc12624886"/>
      <w:bookmarkStart w:id="1295" w:name="_Toc12627375"/>
      <w:bookmarkStart w:id="1296" w:name="_Toc12630265"/>
      <w:bookmarkStart w:id="1297" w:name="_Toc12632760"/>
      <w:bookmarkStart w:id="1298" w:name="_Toc17902832"/>
      <w:r w:rsidRPr="0087403A">
        <w:t>Grundläggande</w:t>
      </w:r>
      <w:r>
        <w:t xml:space="preserve"> bestämmelser om ett tjänstepensionsföretags verksamhet</w:t>
      </w:r>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p>
    <w:p w14:paraId="6472B251" w14:textId="6A18EEDC" w:rsidR="009E158D" w:rsidRDefault="009E158D" w:rsidP="009E158D">
      <w:pPr>
        <w:pStyle w:val="Brdtextram"/>
      </w:pPr>
      <w:r>
        <w:rPr>
          <w:b/>
        </w:rPr>
        <w:t xml:space="preserve">Regeringens förslag: </w:t>
      </w:r>
      <w:r>
        <w:t>Grundläggande rörelseregler för ett tjänste</w:t>
      </w:r>
      <w:r>
        <w:softHyphen/>
        <w:t>pensionsföretag om stabilitet, information, god tjänstepensions</w:t>
      </w:r>
      <w:r>
        <w:softHyphen/>
        <w:t>standard, förbud mot främmande verksamhet, förbud mot att ställa säkerhet för tredje man och förbud mot upplåning annat än för att tillgodose tillfälliga likviditetsbehov eller för att uppfylla kraven på en tillräcklig kapitalbas, ska införas i den nya lagen om tjänstepensions</w:t>
      </w:r>
      <w:r>
        <w:softHyphen/>
        <w:t>företag.</w:t>
      </w:r>
    </w:p>
    <w:p w14:paraId="1F2FAFE2" w14:textId="6897FAD3" w:rsidR="009E158D" w:rsidRDefault="009E158D" w:rsidP="009E158D">
      <w:pPr>
        <w:pStyle w:val="Brdtextmedindragram"/>
      </w:pPr>
      <w:r w:rsidRPr="004528D0">
        <w:t xml:space="preserve">Bestämmelserna i försäkringsrörelselagen om avtal med en jävskrets om tjänster, tillstånd att meddela försäkringar med solidarisk ansvarighet, förbud mot att förespegla återbäring, förbud mot att </w:t>
      </w:r>
      <w:r w:rsidRPr="004528D0">
        <w:lastRenderedPageBreak/>
        <w:t>meddela nya försäkringar vid likvidation och konkurs, sekretess samt huvudkontor i Sverige ska gälla för tjänstepensionsföretag.</w:t>
      </w:r>
    </w:p>
    <w:p w14:paraId="037B3E82" w14:textId="77777777" w:rsidR="009E158D" w:rsidRPr="00D24276" w:rsidRDefault="009E158D" w:rsidP="009E158D">
      <w:pPr>
        <w:pStyle w:val="Brdtextmedindragram"/>
      </w:pPr>
      <w:r>
        <w:t xml:space="preserve">Regeringen eller den myndighet som regeringen bestämmer ska få meddela föreskrifter om de åtgärder ett tjänstepensionsföretag ska vidta för att uppfylla krav på soliditet, likviditet och riskhantering (stabilitet), information, god tjänstepensionsstandard och villkor för upplåning. </w:t>
      </w:r>
    </w:p>
    <w:p w14:paraId="2A19A6B1" w14:textId="55578CEC" w:rsidR="009E158D" w:rsidRDefault="009E158D" w:rsidP="009E158D">
      <w:pPr>
        <w:pStyle w:val="Brdtextmedindragram"/>
      </w:pPr>
      <w:r>
        <w:rPr>
          <w:b/>
        </w:rPr>
        <w:t>Regeringens</w:t>
      </w:r>
      <w:r w:rsidRPr="00B44CEC">
        <w:rPr>
          <w:b/>
        </w:rPr>
        <w:t xml:space="preserve"> bedömning:</w:t>
      </w:r>
      <w:r w:rsidRPr="002C74C6">
        <w:t xml:space="preserve"> Svensk</w:t>
      </w:r>
      <w:r>
        <w:t xml:space="preserve"> </w:t>
      </w:r>
      <w:r w:rsidRPr="002C74C6">
        <w:t xml:space="preserve">lagstiftning uppfyller redan </w:t>
      </w:r>
      <w:r w:rsidR="00676ED9">
        <w:t>andra tjänstepensions</w:t>
      </w:r>
      <w:r w:rsidRPr="002C74C6">
        <w:t>direktivets krav på juridisk åtskillnad mellan uppdrags</w:t>
      </w:r>
      <w:r w:rsidR="00BB66BD">
        <w:softHyphen/>
      </w:r>
      <w:r w:rsidRPr="002C74C6">
        <w:t xml:space="preserve">givande företag och </w:t>
      </w:r>
      <w:r>
        <w:t>tjänstepensionsinstitut</w:t>
      </w:r>
      <w:r w:rsidRPr="002C74C6">
        <w:t xml:space="preserve">. </w:t>
      </w:r>
    </w:p>
    <w:p w14:paraId="351CA73F" w14:textId="297E5E59" w:rsidR="009E158D" w:rsidRPr="00D24276" w:rsidRDefault="009E158D" w:rsidP="009E158D">
      <w:pPr>
        <w:pStyle w:val="Brdtextmedindragram"/>
      </w:pPr>
      <w:r>
        <w:t>Bestämmelserna i försäkringsrörelselagen om proportionalitets-principen samt direkt liv- och skadeförsäkringsrörelse i samma företag bör inte gälla för tjänstepensionsföretag.</w:t>
      </w:r>
    </w:p>
    <w:p w14:paraId="2748F8A6" w14:textId="3369C301" w:rsidR="009E158D" w:rsidRDefault="009E158D" w:rsidP="009E158D">
      <w:pPr>
        <w:pStyle w:val="Brdtextmedindrag"/>
        <w:spacing w:before="120"/>
        <w:rPr>
          <w:b/>
        </w:rPr>
      </w:pPr>
      <w:r>
        <w:rPr>
          <w:b/>
        </w:rPr>
        <w:t xml:space="preserve">Utredningens förslag </w:t>
      </w:r>
      <w:r>
        <w:t xml:space="preserve">överensstämmer delvis med </w:t>
      </w:r>
      <w:r w:rsidR="006771EA">
        <w:t>regeringens</w:t>
      </w:r>
      <w:r>
        <w:t xml:space="preserve"> förslag. Utredningen föreslår att ett tjänstepensionsföretags verksamhet ska drivas på ett sådant sätt att företagets förmåga att fullgöra sina åtaganden inte äventyras och så att företaget har en tillfredsställande likviditet. Utred</w:t>
      </w:r>
      <w:r w:rsidR="00070BA3">
        <w:softHyphen/>
      </w:r>
      <w:r>
        <w:t>ningens förslag innebär också att tjänstepensionsföretag ska kunna ta upp lån om det görs för att uppfylla kraven på tillräcklig kapitalbas. Vidare föreslår utredningen att ett tjänstepensionsföretag ska identifiera, mäta, styra, internt rapportera och ha kontroll över de risker som är förknippade med verksamheten, ha en tillfredsställande intern kontroll samt även i andra avseenden driva verksamheten på ett sätt som är sunt. Utredningen föreslår också att ett tjänstepensionsföretags verksamhet ska drivas i enlighet med god tjänstepensionsstandard. Utredningen föreslår inte att det ska införas någon bestämmelse för tjänste</w:t>
      </w:r>
      <w:r>
        <w:softHyphen/>
        <w:t>pensionsföretagen om krav på tillstånd för meddelande av försäkringar med solidarisk ansvarighet. Utredningen föreslår att ett tjänstepensions</w:t>
      </w:r>
      <w:r>
        <w:softHyphen/>
        <w:t>företag ska få meddela både huvudförmåner och tilläggsförmåner. Utredningen gör inte någon bedöm</w:t>
      </w:r>
      <w:r w:rsidR="00070BA3">
        <w:softHyphen/>
      </w:r>
      <w:r>
        <w:t xml:space="preserve">ning när det gäller </w:t>
      </w:r>
      <w:r w:rsidR="00070BA3">
        <w:t>andra tjänstepensions</w:t>
      </w:r>
      <w:r>
        <w:t>direktivets krav på juridisk åtskillnad mellan uppdrags</w:t>
      </w:r>
      <w:r w:rsidR="00070BA3">
        <w:softHyphen/>
      </w:r>
      <w:r>
        <w:t>givande företag och tjänstepensions</w:t>
      </w:r>
      <w:r>
        <w:softHyphen/>
        <w:t>institut.</w:t>
      </w:r>
    </w:p>
    <w:p w14:paraId="3577CD33" w14:textId="0BAC8218" w:rsidR="009E158D" w:rsidRDefault="009E158D" w:rsidP="009E158D">
      <w:pPr>
        <w:pStyle w:val="Brdtextmedindrag"/>
      </w:pPr>
      <w:r w:rsidRPr="004528D0">
        <w:rPr>
          <w:b/>
        </w:rPr>
        <w:t xml:space="preserve">Remissinstanserna: </w:t>
      </w:r>
      <w:r w:rsidRPr="004528D0">
        <w:t>Flertalet remissinstanser tillstyrker förslag</w:t>
      </w:r>
      <w:r w:rsidR="006771EA">
        <w:t>et</w:t>
      </w:r>
      <w:r w:rsidRPr="004528D0">
        <w:t xml:space="preserve"> eller kommenterar det inte särskilt. </w:t>
      </w:r>
      <w:r w:rsidRPr="004528D0">
        <w:rPr>
          <w:i/>
        </w:rPr>
        <w:t xml:space="preserve">Svensk Försäkring </w:t>
      </w:r>
      <w:r w:rsidRPr="004528D0">
        <w:t>menar att de avvikelser från stabilitetsregeln i försäkringsrörelselagen som utredningen föreslår knappast tillför något och förordar att en bestämmelse i stället införs som är utformad i enlighet med stabilitetsregeln</w:t>
      </w:r>
      <w:r w:rsidR="00070BA3">
        <w:t xml:space="preserve"> i den lagen</w:t>
      </w:r>
      <w:r w:rsidRPr="004528D0">
        <w:t>. Vidare</w:t>
      </w:r>
      <w:r>
        <w:t xml:space="preserve"> anser Svensk Försäkring att innebörden av regeln i försäkrings</w:t>
      </w:r>
      <w:r>
        <w:softHyphen/>
        <w:t>rörelselagen om god försäkringsstandard är oklar och inte bör föras över till det nya regel</w:t>
      </w:r>
      <w:r w:rsidR="00070BA3">
        <w:softHyphen/>
      </w:r>
      <w:r>
        <w:t xml:space="preserve">verket för tjänstepensionsföretag. Slutligen menar </w:t>
      </w:r>
      <w:r w:rsidR="00070BA3">
        <w:t>man</w:t>
      </w:r>
      <w:r>
        <w:t xml:space="preserve"> att det inte bör införas något bemyndigande för regeringen eller den myndighet som regeringen bestämmer att meddela föreskrifter om vilka åtgärder ett tjänstepensionsföretag ska vidta för att uppfylla kravet på god tjänste</w:t>
      </w:r>
      <w:r w:rsidR="00070BA3">
        <w:softHyphen/>
      </w:r>
      <w:r>
        <w:t xml:space="preserve">pensionsstandard. </w:t>
      </w:r>
      <w:r>
        <w:rPr>
          <w:i/>
        </w:rPr>
        <w:t xml:space="preserve">Tjänstepensionsförbundet </w:t>
      </w:r>
      <w:r>
        <w:t>för fram synpunkten att tjänstepensionsföretagen rimligen måste delta och aktivt bidra till att definiera vad god tjänstepensionsstandard ska innebära.</w:t>
      </w:r>
    </w:p>
    <w:p w14:paraId="5007EFA6" w14:textId="63EE5812" w:rsidR="009E158D" w:rsidRDefault="009E158D" w:rsidP="009E158D">
      <w:pPr>
        <w:pStyle w:val="Brdtextmedindrag"/>
      </w:pPr>
      <w:r w:rsidRPr="00117A4E">
        <w:rPr>
          <w:b/>
        </w:rPr>
        <w:t>Promemorians förslag</w:t>
      </w:r>
      <w:r>
        <w:t xml:space="preserve"> överensstämmer i huvudsak med regeringens förslag. I promemorian föreslås ett förbud för tjänstepensionsföretag mot upplåning utom när upplåning sker för att tillgodose tillfälliga likviditets</w:t>
      </w:r>
      <w:r>
        <w:softHyphen/>
        <w:t>behov.</w:t>
      </w:r>
    </w:p>
    <w:p w14:paraId="5B819024" w14:textId="59E6EE7F" w:rsidR="009E158D" w:rsidRDefault="009E158D" w:rsidP="009E158D">
      <w:pPr>
        <w:pStyle w:val="Brdtextmedindrag"/>
      </w:pPr>
      <w:r w:rsidRPr="00117A4E">
        <w:rPr>
          <w:b/>
        </w:rPr>
        <w:lastRenderedPageBreak/>
        <w:t>Remissinstanserna</w:t>
      </w:r>
      <w:r w:rsidRPr="00DD7317">
        <w:rPr>
          <w:b/>
        </w:rPr>
        <w:t>:</w:t>
      </w:r>
      <w:r>
        <w:t xml:space="preserve"> Flera remissinstanser, däribland </w:t>
      </w:r>
      <w:r>
        <w:rPr>
          <w:i/>
        </w:rPr>
        <w:t>Svenskt Närings</w:t>
      </w:r>
      <w:r w:rsidR="00070BA3">
        <w:rPr>
          <w:i/>
        </w:rPr>
        <w:softHyphen/>
      </w:r>
      <w:r>
        <w:rPr>
          <w:i/>
        </w:rPr>
        <w:t>liv</w:t>
      </w:r>
      <w:r w:rsidRPr="006F1DC7">
        <w:t>,</w:t>
      </w:r>
      <w:r>
        <w:rPr>
          <w:i/>
        </w:rPr>
        <w:t xml:space="preserve"> AFA Försäkring</w:t>
      </w:r>
      <w:r w:rsidRPr="006F1DC7">
        <w:t>,</w:t>
      </w:r>
      <w:r>
        <w:rPr>
          <w:i/>
        </w:rPr>
        <w:t xml:space="preserve"> Alecta</w:t>
      </w:r>
      <w:r w:rsidRPr="006F1DC7">
        <w:t>,</w:t>
      </w:r>
      <w:r>
        <w:rPr>
          <w:i/>
        </w:rPr>
        <w:t xml:space="preserve"> AMF </w:t>
      </w:r>
      <w:r w:rsidRPr="00117A4E">
        <w:t xml:space="preserve">och </w:t>
      </w:r>
      <w:r>
        <w:rPr>
          <w:i/>
        </w:rPr>
        <w:t>Tjänstepensionsförbundet</w:t>
      </w:r>
      <w:r w:rsidRPr="006F1DC7">
        <w:t>,</w:t>
      </w:r>
      <w:r>
        <w:rPr>
          <w:i/>
        </w:rPr>
        <w:t xml:space="preserve"> </w:t>
      </w:r>
      <w:r>
        <w:t>efter</w:t>
      </w:r>
      <w:r w:rsidR="00070BA3">
        <w:softHyphen/>
      </w:r>
      <w:r>
        <w:t>frågar en möjlighet för de företag som omvandlas att behålla ett mindre bestånd av övriga försäkringar. Dessa remissinstanser menar att det är svårt att renodla verksamheten för att möjliggöra en omvandling till tjänstepensionsföretag eftersom det är svårt att överlåta dessa mindre bestånd. De efterfrågar därför en möjlighet att – i vart fall under en över</w:t>
      </w:r>
      <w:r w:rsidR="00070BA3">
        <w:softHyphen/>
      </w:r>
      <w:r>
        <w:t xml:space="preserve">gångsperiod – ha kvar sådana mindre bestånd. </w:t>
      </w:r>
      <w:r>
        <w:rPr>
          <w:i/>
        </w:rPr>
        <w:t xml:space="preserve">Svensk Försäkring </w:t>
      </w:r>
      <w:r>
        <w:t>avstyrker förslagen angående god tjänstepensionsstandard och avtal med en jävskrets. Svensk Försäkring avstyrker även förslaget till upplånings</w:t>
      </w:r>
      <w:r>
        <w:softHyphen/>
        <w:t>begränsning och anför att det är uppenbart att andra tjänstepensions</w:t>
      </w:r>
      <w:r>
        <w:softHyphen/>
        <w:t>direktivet tillåter att tjänstepensionsföretag tar upp förlagslån och att dessa får utgöra en del av företagens kapitalbas. Svensk Försäkring uppger även att man utgår ifrån att kravet på att ett tjänstepensionsinstitut ska vara etablerat oberoende av det uppdragsgivande företaget inte heller för tjänstepensionsföretagen kommer innebära ett hinder mot att trygga egna anställdas tjänstepensioner.</w:t>
      </w:r>
    </w:p>
    <w:p w14:paraId="148390F1" w14:textId="740789A3" w:rsidR="009E158D" w:rsidRPr="004F2A02" w:rsidRDefault="009E158D" w:rsidP="009E158D">
      <w:pPr>
        <w:pStyle w:val="Brdtextmedindrag"/>
        <w:rPr>
          <w:i/>
        </w:rPr>
      </w:pPr>
      <w:r w:rsidRPr="00117A4E">
        <w:rPr>
          <w:i/>
        </w:rPr>
        <w:t>Finansinspektionen</w:t>
      </w:r>
      <w:r>
        <w:t xml:space="preserve"> tillstyrker förslag</w:t>
      </w:r>
      <w:r w:rsidR="00070BA3">
        <w:t>et</w:t>
      </w:r>
      <w:r>
        <w:t xml:space="preserve"> till bestämmelse om förbud mot främmande verksamhet. Finansinspektionen anser dock att det i motiven bör förtydligas att verksamhet avseende försäkringar som inte är tjänste</w:t>
      </w:r>
      <w:r w:rsidR="00070BA3">
        <w:softHyphen/>
      </w:r>
      <w:r>
        <w:t>pensionsförsäkringar aldrig kan anses vara verksamhet som samman</w:t>
      </w:r>
      <w:r w:rsidR="00070BA3">
        <w:softHyphen/>
      </w:r>
      <w:r>
        <w:t>hänger med verksamhet avseende tjänste</w:t>
      </w:r>
      <w:r>
        <w:softHyphen/>
        <w:t>pensions</w:t>
      </w:r>
      <w:r>
        <w:softHyphen/>
        <w:t xml:space="preserve">försäkringar. </w:t>
      </w:r>
    </w:p>
    <w:p w14:paraId="165C3B8E" w14:textId="77777777" w:rsidR="009E158D" w:rsidRDefault="009E158D" w:rsidP="009E158D">
      <w:pPr>
        <w:pStyle w:val="Rubrik4utannumrering"/>
      </w:pPr>
      <w:r>
        <w:t>Skälen för regeringens förslag och bedömning</w:t>
      </w:r>
    </w:p>
    <w:p w14:paraId="6B656D6E" w14:textId="77777777" w:rsidR="009E158D" w:rsidRDefault="009E158D" w:rsidP="009E158D">
      <w:pPr>
        <w:pStyle w:val="Rubrik5utannumrering"/>
        <w:spacing w:before="0"/>
      </w:pPr>
      <w:r>
        <w:t>Andra tjänstepensionsdirektivet</w:t>
      </w:r>
    </w:p>
    <w:p w14:paraId="2D2413AB" w14:textId="603837E3" w:rsidR="009E158D" w:rsidRDefault="009E158D" w:rsidP="009E158D">
      <w:pPr>
        <w:pStyle w:val="Brdtext"/>
      </w:pPr>
      <w:r>
        <w:t xml:space="preserve">Andra tjänstepensionsdirektivet saknar i stort sett sådana allmänt hållna grundläggande rörelseregler som finns i 4 kap. FRL. I direktivet </w:t>
      </w:r>
      <w:r w:rsidR="00CA0E5E">
        <w:t>anges</w:t>
      </w:r>
      <w:r>
        <w:t xml:space="preserve"> dock att tjänstepensionsinstitut i sin verksamhet, där så är relevant</w:t>
      </w:r>
      <w:r w:rsidR="00CA0E5E">
        <w:t>,</w:t>
      </w:r>
      <w:r>
        <w:t xml:space="preserve"> ska beakta målet att skapa en rättvis fördelning av risker och förmåner mellan generationerna (artikel 7 tredje stycket). Direktivet föreskriver även att medlemsstaterna ska kräva att tjänstepensionsinstitut som är registrerade eller auktoriserade inom deras territorium ska begränsa sin verksamhet till sådan verksamhet som avser pensionsförmåner inbegripet verksamheter som föranleds av dessa. Vidare anges att medlemsstaterna ska säkerställa att uppdragsgivande företag är juridiskt åtskilda från ett tjänstepensions</w:t>
      </w:r>
      <w:r>
        <w:softHyphen/>
        <w:t>institut som är registrerat eller auktoriserat inom deras territorium, så att tjänstepensionsinstitutets tillgångar skyddas i medlemmarnas och förmånstagarnas intresse (artikel 8). Därtill föreskrivs ett förbud att ta upp lån eller ställa säkerhet för tredje man (artikel 19.3). Medlemsstaterna får dock tillåta tjänstepensionsinstitut att för en begränsad period ta upp vissa lån som endast syftar till att tillgodose likviditetsbehov. Vidare anges att samtliga tjänstepensionsinstitut ska ha upprättat ett effektivt företags</w:t>
      </w:r>
      <w:r>
        <w:softHyphen/>
        <w:t>styrningssystem som ger en sund och ansvarsfull ledning av deras verk</w:t>
      </w:r>
      <w:r w:rsidR="00CA0E5E">
        <w:softHyphen/>
      </w:r>
      <w:r>
        <w:t>samhet (artikel 21.1).</w:t>
      </w:r>
    </w:p>
    <w:p w14:paraId="5C134097" w14:textId="52C16D59" w:rsidR="009E158D" w:rsidRPr="00F806CC" w:rsidRDefault="009E158D" w:rsidP="009E158D">
      <w:pPr>
        <w:pStyle w:val="Brdtextmedindrag"/>
      </w:pPr>
      <w:r>
        <w:t>Andra tjänstepensionsdirektivet har i de angivna avseendena samma innehåll som första tjänstepensionsdirektivet (se artikel 7 första stycket, artikel 8 och artikel 18.2 i det direktivet).</w:t>
      </w:r>
    </w:p>
    <w:p w14:paraId="69A1C6E8" w14:textId="48C8AFF8" w:rsidR="009E158D" w:rsidRPr="00F806CC" w:rsidRDefault="009E158D" w:rsidP="009E158D">
      <w:pPr>
        <w:pStyle w:val="Brdtextmedindrag"/>
      </w:pPr>
      <w:r>
        <w:t>I andra tjänstepensionsdirektivet finns också bestämmelser om operativa krav som medlemsstaterna ska ställa på tjänstepensionsinstituten</w:t>
      </w:r>
      <w:r w:rsidRPr="00002F7C">
        <w:t xml:space="preserve"> </w:t>
      </w:r>
      <w:r>
        <w:t xml:space="preserve">(artikel </w:t>
      </w:r>
      <w:r>
        <w:lastRenderedPageBreak/>
        <w:t>10.1). Dels anges att medlemsstaterna ska säkerställa att tjänste</w:t>
      </w:r>
      <w:r>
        <w:softHyphen/>
        <w:t>pensions</w:t>
      </w:r>
      <w:r>
        <w:softHyphen/>
        <w:t>institutet har genomfört korrekt upprättade regler för förvaltningen av pensionsplaner, dels att medlemsstaterna ska säkerställa att det uppdrags</w:t>
      </w:r>
      <w:r>
        <w:softHyphen/>
        <w:t>givande företaget är skyldigt att, om det garanterar pensions</w:t>
      </w:r>
      <w:r>
        <w:softHyphen/>
        <w:t>förmånerna, regelbundet finansiera detta åtagande (artikel 10.1</w:t>
      </w:r>
      <w:r w:rsidR="00CA0E5E">
        <w:t> </w:t>
      </w:r>
      <w:r>
        <w:t xml:space="preserve">a och b). De angivna reglerna motsvarar </w:t>
      </w:r>
      <w:r w:rsidR="00095243">
        <w:t>några bestämmelser</w:t>
      </w:r>
      <w:r>
        <w:t xml:space="preserve"> i första tjänstepensionsdirektivet</w:t>
      </w:r>
      <w:r w:rsidR="00095243">
        <w:t xml:space="preserve"> (</w:t>
      </w:r>
      <w:r w:rsidR="00095243" w:rsidRPr="00095243">
        <w:t>en del av artikel 9.1 c samt artikel 9.1 e</w:t>
      </w:r>
      <w:r w:rsidR="00095243">
        <w:t>)</w:t>
      </w:r>
      <w:r>
        <w:t>, vilka inte ledde till några lagstiftnings</w:t>
      </w:r>
      <w:r>
        <w:softHyphen/>
        <w:t>åtgärder vid genomförandet av det direktivet.</w:t>
      </w:r>
    </w:p>
    <w:p w14:paraId="7E589B41" w14:textId="77777777" w:rsidR="009E158D" w:rsidRDefault="009E158D" w:rsidP="009E158D">
      <w:pPr>
        <w:pStyle w:val="Rubrik5utannumrering"/>
      </w:pPr>
      <w:r>
        <w:t>Gällande rätt</w:t>
      </w:r>
    </w:p>
    <w:p w14:paraId="2848F8D0" w14:textId="5D36B282" w:rsidR="009E158D" w:rsidRDefault="009E158D" w:rsidP="009E158D">
      <w:pPr>
        <w:pStyle w:val="Brdtext"/>
      </w:pPr>
      <w:r>
        <w:t>För försäkringsföretag finns i 4 kap. FRL en rad grundläggande rörelse</w:t>
      </w:r>
      <w:r>
        <w:softHyphen/>
        <w:t>regler. I kapitlet finns inledningsvis en bestämmelse om den s.k. stabilitetsprincipen, som påbjuder att försäkringsrörelse ska drivas med en för rörelsens omfattning och art tillfredsställande soliditet, likviditet och kontroll över försäkringsrisker, placeringsrisker och rörelserisker, så att åtagandena mot försäk</w:t>
      </w:r>
      <w:r>
        <w:softHyphen/>
        <w:t>ringstagarna och andra ersättningsberättigade på grund av försäkringar kan fullgöras (1 §). Därtill finns bestämmelser om information och den s.k. standardprincipen, som kräver att ett försäkrings</w:t>
      </w:r>
      <w:r w:rsidR="0040286F">
        <w:softHyphen/>
      </w:r>
      <w:r>
        <w:t xml:space="preserve">företags verksamhet ska drivas enligt god försäkringsstandard (2 och 3 §§). </w:t>
      </w:r>
    </w:p>
    <w:p w14:paraId="127E0221" w14:textId="77777777" w:rsidR="009E158D" w:rsidRDefault="009E158D" w:rsidP="009E158D">
      <w:pPr>
        <w:pStyle w:val="Brdtextmedindrag"/>
      </w:pPr>
      <w:r>
        <w:t xml:space="preserve">Vidare gäller att försäkringsföretag endast får driva försäkringsrörelse och därmed sammanhängande verksamhet (4 §). </w:t>
      </w:r>
    </w:p>
    <w:p w14:paraId="0724792B" w14:textId="77777777" w:rsidR="009E158D" w:rsidRDefault="009E158D" w:rsidP="009E158D">
      <w:pPr>
        <w:pStyle w:val="Brdtextmedindrag"/>
      </w:pPr>
      <w:r>
        <w:rPr>
          <w:color w:val="0D0D0D" w:themeColor="text1" w:themeTint="F2"/>
        </w:rPr>
        <w:t>Proportionalitetsprincipen innebär</w:t>
      </w:r>
      <w:r>
        <w:t xml:space="preserve"> att ett stort antal av rörelsereglerna i försäkringsrörelse</w:t>
      </w:r>
      <w:r>
        <w:softHyphen/>
        <w:t>lagen – de i 5–10, 17 och 19 kap. – ska tillämpas proportionellt i förhållande till arten, omfattningen och komplexiteten av riskerna i varje försäkrings</w:t>
      </w:r>
      <w:r>
        <w:softHyphen/>
        <w:t xml:space="preserve">företags verksamhet (5 §). </w:t>
      </w:r>
    </w:p>
    <w:p w14:paraId="1D491D8C" w14:textId="77777777" w:rsidR="009E158D" w:rsidRPr="00E77E64" w:rsidRDefault="009E158D" w:rsidP="009E158D">
      <w:pPr>
        <w:pStyle w:val="Brdtextmedindrag"/>
      </w:pPr>
      <w:r>
        <w:t>I 6 § stadgas att ett försäkringsföretag får ta upp lån eller ta över lån (upplåning) bara om det görs för att effektivisera kapitalförvaltningen eller om det i övrigt är motiverat av försäkringsrörelsen. Försäkringsföretagen omfattas inte längre av något förbud att ställa säkerhet för tredje man. Ett sådant förbud fanns fram till den 1 januari 2016 i 6 § i verksamhet avseende tjänstepensionsförsäkringar. Den regeln gäller fortfarande för försäkringsföretag som omfattas av den särskilda regleringen i punkt 2 i övergångsbestämmelserna till lagen (2015:700</w:t>
      </w:r>
      <w:r w:rsidRPr="00E77E64">
        <w:t xml:space="preserve">) om ändring i </w:t>
      </w:r>
      <w:r>
        <w:t>försäk</w:t>
      </w:r>
      <w:r>
        <w:softHyphen/>
        <w:t>ringsrörelselagen</w:t>
      </w:r>
      <w:r w:rsidRPr="00E77E64">
        <w:t xml:space="preserve"> (2010:2043). </w:t>
      </w:r>
    </w:p>
    <w:p w14:paraId="18FF3CCF" w14:textId="1A960CC2" w:rsidR="009E158D" w:rsidRDefault="009E158D" w:rsidP="009E158D">
      <w:pPr>
        <w:pStyle w:val="Brdtextmedindrag"/>
      </w:pPr>
      <w:r>
        <w:t>Det är endast i vissa speciella fall tillåtet att driva direkt skade</w:t>
      </w:r>
      <w:r w:rsidR="0040286F">
        <w:softHyphen/>
      </w:r>
      <w:r>
        <w:t>försäkringsrörelse och direkt livförsäkringsrörelse i samma företag (7 §). Vidare föreskrivs att ett försäkringsföretag inte får ingå avtal om tjänster på andra villkor än sådana som företaget normalt tillämpar eller ingå andra avtal på villkor som inte är affärsmässigt betingade med eller till förmån för vissa särskilt angivna ledande befattningshavare i företaget, eller sådana fysiska eller juridiska personer som på sätt som anges är närstående till dessa ledande befattningshavare (9 §). Ingående av avtal med dessa personer, den s.k. jävskretsen, ska behandlas av försäkrings</w:t>
      </w:r>
      <w:r>
        <w:softHyphen/>
        <w:t xml:space="preserve">företagets styrelse (10 §). </w:t>
      </w:r>
    </w:p>
    <w:p w14:paraId="12CC867A" w14:textId="3437E7C0" w:rsidR="009E158D" w:rsidRDefault="009E158D" w:rsidP="009E158D">
      <w:pPr>
        <w:pStyle w:val="Brdtextmedindrag"/>
      </w:pPr>
      <w:r>
        <w:t xml:space="preserve">Vidare gäller krav på tillstånd av Finansinspektionen för att ett försäkringsföretag ska få meddela försäkringar med solidarisk ansvarighet (11 §). Försäkringsföretag får inte förespegla framtida återbäring som saknar grund i försäkringsavtalet, eller meddela nya försäkringar efter att </w:t>
      </w:r>
      <w:r>
        <w:lastRenderedPageBreak/>
        <w:t>det gått i likvidation eller försatts i konkurs (12 och 13 §§). Försäkrings</w:t>
      </w:r>
      <w:r>
        <w:softHyphen/>
        <w:t>företag är också underkastade särskilda sekretessregler, dels i fråga om dispositioner som en försäkringstagare vidtagit beträffande försäkrings</w:t>
      </w:r>
      <w:r>
        <w:softHyphen/>
        <w:t xml:space="preserve">belopp som utfaller i framtiden till förmån för någon annan, dels i fråga om uppgift om genetisk undersökning eller genetisk </w:t>
      </w:r>
      <w:r w:rsidRPr="004528D0">
        <w:t>information som avser enskild person (14–16 §§). Ett försäkringsföretag ska ha sitt huvud</w:t>
      </w:r>
      <w:r w:rsidR="0040286F">
        <w:softHyphen/>
      </w:r>
      <w:r w:rsidRPr="004528D0">
        <w:t xml:space="preserve">kontor i Sverige (17 §). </w:t>
      </w:r>
    </w:p>
    <w:p w14:paraId="4B4FAF6A" w14:textId="77777777" w:rsidR="009E158D" w:rsidRPr="00774183" w:rsidRDefault="009E158D" w:rsidP="009E158D">
      <w:pPr>
        <w:pStyle w:val="Brdtextmedindrag"/>
      </w:pPr>
      <w:r>
        <w:t>För de försäkringsföretag som omfattas av den särskilda regleringen i punkt 2 i övergångsbestämmelserna till lagen (2015:700) om ändring i försäkringsrörelselagen (2010:2043) gäller inte proportionalitetsregeln i 4 kap. 5 § FRL. För de företagen gäller den bestämmelse som före den 1 januari 2016 fanns i 1 kap. 8 § FRL, och som innehöll ett krav på att ett försäkringsföretags tjänstepensionsverksamhet (förvaltning av tillgångar och försäkringstekniska avsättningar) skulle hållas åtskild från den verksamhet som företaget drev i övrigt.</w:t>
      </w:r>
    </w:p>
    <w:p w14:paraId="4B095F15" w14:textId="58941F70" w:rsidR="009E158D" w:rsidRDefault="009E158D" w:rsidP="009E158D">
      <w:pPr>
        <w:pStyle w:val="Brdtextmedindrag"/>
      </w:pPr>
      <w:r>
        <w:t>När det gäller tjänstepensionskassor f</w:t>
      </w:r>
      <w:r w:rsidR="00BB66BD">
        <w:t>i</w:t>
      </w:r>
      <w:r>
        <w:t xml:space="preserve">nns i </w:t>
      </w:r>
      <w:r w:rsidR="00BB66BD">
        <w:t xml:space="preserve">den numera upphävda </w:t>
      </w:r>
      <w:r>
        <w:t>lagen (1972:262) om understödsföreningar (UFL) ett krav på att en understöds</w:t>
      </w:r>
      <w:r w:rsidR="00BB66BD">
        <w:softHyphen/>
      </w:r>
      <w:r>
        <w:t>förenings stadgar sk</w:t>
      </w:r>
      <w:r w:rsidR="00BB66BD">
        <w:t>a</w:t>
      </w:r>
      <w:r>
        <w:t xml:space="preserve"> vara ägnade att trygga att föreningen k</w:t>
      </w:r>
      <w:r w:rsidR="00BB66BD">
        <w:t>a</w:t>
      </w:r>
      <w:r>
        <w:t xml:space="preserve">n fullgöra sina försäkringsutfästelser och samtidigt tillgodose medlemmarnas intresse av att kostnader och villkor för försäkringarna </w:t>
      </w:r>
      <w:r w:rsidR="00BB66BD">
        <w:t>ä</w:t>
      </w:r>
      <w:r>
        <w:t>r skäliga med hänsyn till förmånernas art och omfattning och föreningens förhållan</w:t>
      </w:r>
      <w:r w:rsidR="00BB66BD">
        <w:softHyphen/>
      </w:r>
      <w:r>
        <w:t>den. Även i övrigt sk</w:t>
      </w:r>
      <w:r w:rsidR="00BB66BD">
        <w:t>a</w:t>
      </w:r>
      <w:r>
        <w:t xml:space="preserve"> stadgarna ha ett för verksamheten lämpligt innehåll (11 § UFL). Vidare f</w:t>
      </w:r>
      <w:r w:rsidR="00BB66BD">
        <w:t>i</w:t>
      </w:r>
      <w:r>
        <w:t>nns bestämmelser om tystnadsplikt avseende genetisk undersökning och genetisk information (20</w:t>
      </w:r>
      <w:r w:rsidR="00C47818">
        <w:t> </w:t>
      </w:r>
      <w:r>
        <w:t>b § UFL).</w:t>
      </w:r>
    </w:p>
    <w:p w14:paraId="41917FD8" w14:textId="0A90481A" w:rsidR="009E158D" w:rsidRPr="008B2790" w:rsidRDefault="009E158D" w:rsidP="009E158D">
      <w:pPr>
        <w:pStyle w:val="Brdtextmedindrag"/>
      </w:pPr>
      <w:r w:rsidRPr="00E77E64">
        <w:t>För tjänstepensionskassor som omfattas av 7</w:t>
      </w:r>
      <w:r>
        <w:t> §</w:t>
      </w:r>
      <w:r w:rsidRPr="00E77E64">
        <w:t xml:space="preserve"> lagen (2010:2044) om införande av </w:t>
      </w:r>
      <w:r>
        <w:t>försäkringsrörelselagen</w:t>
      </w:r>
      <w:r w:rsidRPr="00E77E64">
        <w:t xml:space="preserve"> (2010:2043) gäller enligt 7</w:t>
      </w:r>
      <w:r>
        <w:t> §</w:t>
      </w:r>
      <w:r w:rsidRPr="00E77E64">
        <w:t xml:space="preserve"> tredje stycket UFL</w:t>
      </w:r>
      <w:r>
        <w:t xml:space="preserve"> att de</w:t>
      </w:r>
      <w:r w:rsidRPr="00E77E64">
        <w:t xml:space="preserve"> inte</w:t>
      </w:r>
      <w:r>
        <w:t xml:space="preserve"> får</w:t>
      </w:r>
      <w:r w:rsidRPr="00E77E64">
        <w:t xml:space="preserve"> driva någon annan verksamhet än försäkrings</w:t>
      </w:r>
      <w:r>
        <w:softHyphen/>
      </w:r>
      <w:r w:rsidRPr="00E77E64">
        <w:t>rörelse med avseende på tjänstepensionsförsäkringar, om den inte är för</w:t>
      </w:r>
      <w:r w:rsidR="00B9731E">
        <w:softHyphen/>
      </w:r>
      <w:r w:rsidRPr="00E77E64">
        <w:t>anledd av tjänstepensionsverksamheten.</w:t>
      </w:r>
      <w:r w:rsidRPr="009D5A29">
        <w:t xml:space="preserve"> </w:t>
      </w:r>
      <w:r w:rsidRPr="00E77E64">
        <w:t xml:space="preserve">För </w:t>
      </w:r>
      <w:r>
        <w:t xml:space="preserve">dessa </w:t>
      </w:r>
      <w:r w:rsidRPr="00E77E64">
        <w:t>tjänste</w:t>
      </w:r>
      <w:r>
        <w:softHyphen/>
      </w:r>
      <w:r w:rsidRPr="00E77E64">
        <w:t>pensions</w:t>
      </w:r>
      <w:r>
        <w:softHyphen/>
      </w:r>
      <w:r w:rsidRPr="00E77E64">
        <w:t>kassor gäller</w:t>
      </w:r>
      <w:r>
        <w:t xml:space="preserve"> även</w:t>
      </w:r>
      <w:r w:rsidRPr="00E77E64">
        <w:t xml:space="preserve"> att säkerhet inte får ställas för tredje man</w:t>
      </w:r>
      <w:r>
        <w:t xml:space="preserve"> (</w:t>
      </w:r>
      <w:r w:rsidRPr="00E77E64">
        <w:t>26</w:t>
      </w:r>
      <w:r>
        <w:t> §</w:t>
      </w:r>
      <w:r w:rsidRPr="00E77E64">
        <w:t xml:space="preserve"> fjärde stycket UFL</w:t>
      </w:r>
      <w:r>
        <w:t>)</w:t>
      </w:r>
      <w:r w:rsidRPr="00E77E64">
        <w:t>.</w:t>
      </w:r>
    </w:p>
    <w:p w14:paraId="05E26BCC" w14:textId="77777777" w:rsidR="009E158D" w:rsidRPr="00936CF2" w:rsidRDefault="009E158D" w:rsidP="009E158D">
      <w:pPr>
        <w:pStyle w:val="Rubrik5utannumrering"/>
      </w:pPr>
      <w:r>
        <w:t>Grundläggande bestämmelser om ett tjänstepensionsföretags verksamhet</w:t>
      </w:r>
    </w:p>
    <w:p w14:paraId="5A4E1AEB" w14:textId="228CE00D" w:rsidR="009E158D" w:rsidRDefault="009E158D" w:rsidP="009E158D">
      <w:pPr>
        <w:pStyle w:val="Brdtext"/>
      </w:pPr>
      <w:r>
        <w:t>Tjänstepensionsföretagen ska driva verksamhet avseende tjänste</w:t>
      </w:r>
      <w:r>
        <w:softHyphen/>
        <w:t>pensions</w:t>
      </w:r>
      <w:r w:rsidR="00B9731E">
        <w:softHyphen/>
      </w:r>
      <w:r>
        <w:t>försäkring, vilket är en form av försäkringsrörelse. Det är samma typ av verksamhet som i</w:t>
      </w:r>
      <w:r w:rsidR="00135C3E">
        <w:t xml:space="preserve"> </w:t>
      </w:r>
      <w:r>
        <w:t>dag drivs av försäkringsföretag enligt försäkrings</w:t>
      </w:r>
      <w:r>
        <w:softHyphen/>
        <w:t>rörelselagen och av tjänstepensionskassor enligt lagen om understöds</w:t>
      </w:r>
      <w:r>
        <w:softHyphen/>
        <w:t>föreningar. I avsnitten 5.3 och 6.4 föreslås att försäkrings</w:t>
      </w:r>
      <w:r>
        <w:softHyphen/>
        <w:t>företag och tjänstepensionskassor ska kunna ansöka om tillstånd att driva verksamhet avseende tjänstepensionsförsäkring som tjänstepensions</w:t>
      </w:r>
      <w:r>
        <w:softHyphen/>
        <w:t>företag. Förslagen i avsnitt 5.5 innebär bl.a. att försäkrings</w:t>
      </w:r>
      <w:r>
        <w:softHyphen/>
        <w:t>rörelselagens bestämmelser i viss utsträckning ska gälla för tjänstepensionsföretagen.</w:t>
      </w:r>
    </w:p>
    <w:p w14:paraId="016B90DA" w14:textId="77777777" w:rsidR="009E158D" w:rsidRDefault="009E158D" w:rsidP="009E158D">
      <w:pPr>
        <w:pStyle w:val="Brdtextmedindrag"/>
      </w:pPr>
      <w:r>
        <w:t>Som anges i avsnitt 5.6 är motiven för den nya regleringen för tjänste</w:t>
      </w:r>
      <w:r>
        <w:softHyphen/>
        <w:t>pensionsföretag att möjliggöra en effektiv förvaltning av tjänste</w:t>
      </w:r>
      <w:r>
        <w:softHyphen/>
        <w:t>pensions</w:t>
      </w:r>
      <w:r>
        <w:softHyphen/>
        <w:t>kapital samtidigt som ett fullgott skydd för de nuvarande och framtida pensionärerna säkerställs. För att det syftet ska uppnås bör den nya regleringen uppställa ett antal grundläggande krav på hur verksamhet avseende tjänste</w:t>
      </w:r>
      <w:r>
        <w:softHyphen/>
        <w:t>pensions</w:t>
      </w:r>
      <w:r>
        <w:softHyphen/>
        <w:t xml:space="preserve">försäkring enligt lagen om tjänstepensionsföretag ska drivas. </w:t>
      </w:r>
    </w:p>
    <w:p w14:paraId="16A0A8C1" w14:textId="77777777" w:rsidR="009E158D" w:rsidRDefault="009E158D" w:rsidP="009E158D">
      <w:pPr>
        <w:pStyle w:val="Brdtextmedindrag"/>
      </w:pPr>
      <w:r>
        <w:lastRenderedPageBreak/>
        <w:t>Det är lämpligt att uppställa de grundläggande rörelsereglerna för ett tjänstepensionsföretag om stabilitet, information, god tjänstepensions</w:t>
      </w:r>
      <w:r>
        <w:softHyphen/>
        <w:t>standard, förbud mot främmande verksamhet, förbud mot att ställa säkerhet för tredje man och upplåning i den nya lagen om tjänstepensions</w:t>
      </w:r>
      <w:r>
        <w:softHyphen/>
        <w:t xml:space="preserve">företag. På samma sätt som för försäkringsföretag bör </w:t>
      </w:r>
      <w:r w:rsidRPr="004528D0">
        <w:t>tillstånd att meddela försäkringar med solidarisk ansvarighet, förbud mot att förespegla återbäring, förbud mot att meddela nya försäkringar vid likvidation och konkurs, sekretess samt huvudkontor i Sverige gälla för tjänstepensions</w:t>
      </w:r>
      <w:r w:rsidRPr="004528D0">
        <w:softHyphen/>
        <w:t>företagen.</w:t>
      </w:r>
      <w:r>
        <w:t xml:space="preserve"> Det krävs för att skyddet för de nuvarande och framtida pensionärerna ska säkerställas och kan inte anses vara till nackdel för en effektiv förvaltning av tjänstepensions</w:t>
      </w:r>
      <w:r>
        <w:softHyphen/>
        <w:t>kapitalet. Bestämmelser om detta behöver dock inte tas in i den nya lagen om tjänstepensionsföretag utan det är tillräckligt att i den lagen hänvisa till bestämmelserna i försäkrings</w:t>
      </w:r>
      <w:r>
        <w:softHyphen/>
        <w:t xml:space="preserve">rörelselagen. </w:t>
      </w:r>
    </w:p>
    <w:p w14:paraId="2C76B860" w14:textId="5D4A91B2" w:rsidR="009E158D" w:rsidRDefault="009E158D" w:rsidP="009E158D">
      <w:pPr>
        <w:pStyle w:val="Brdtextmedindrag"/>
      </w:pPr>
      <w:r>
        <w:t xml:space="preserve">Genom införandet av grundläggande regler om stabilitet och god försäkringsstandard </w:t>
      </w:r>
      <w:r w:rsidR="00C57A58">
        <w:t>tillgodoses</w:t>
      </w:r>
      <w:r>
        <w:t xml:space="preserve"> </w:t>
      </w:r>
      <w:r w:rsidR="00C57A58">
        <w:t>kraven</w:t>
      </w:r>
      <w:r w:rsidR="00604320">
        <w:t xml:space="preserve"> i andra tjänstepensions</w:t>
      </w:r>
      <w:r w:rsidR="00C57A58">
        <w:softHyphen/>
      </w:r>
      <w:r w:rsidR="00604320">
        <w:t xml:space="preserve">direktivet </w:t>
      </w:r>
      <w:r w:rsidR="00C57A58">
        <w:t>på</w:t>
      </w:r>
      <w:r w:rsidR="00604320">
        <w:t xml:space="preserve"> att </w:t>
      </w:r>
      <w:r w:rsidR="00C57A58">
        <w:t xml:space="preserve">ett tjänstepensionsinstitut i sin verksamhet, då det är relevant, ska </w:t>
      </w:r>
      <w:r w:rsidR="00604320" w:rsidRPr="00604320">
        <w:t xml:space="preserve">beakta målet att skapa en rättvis fördelning av risker och förmåner mellan generationerna </w:t>
      </w:r>
      <w:r w:rsidR="00604320">
        <w:t>(</w:t>
      </w:r>
      <w:r>
        <w:t>artik</w:t>
      </w:r>
      <w:r w:rsidR="00604320">
        <w:t>el</w:t>
      </w:r>
      <w:r>
        <w:t xml:space="preserve"> 7 tredje stycket</w:t>
      </w:r>
      <w:r w:rsidR="00604320">
        <w:t>)</w:t>
      </w:r>
      <w:r>
        <w:t xml:space="preserve"> och </w:t>
      </w:r>
      <w:r w:rsidR="00C57A58">
        <w:t xml:space="preserve">på att </w:t>
      </w:r>
      <w:r w:rsidR="00C57A58" w:rsidRPr="00C57A58">
        <w:t>genomför</w:t>
      </w:r>
      <w:r w:rsidR="00C57A58">
        <w:t>a</w:t>
      </w:r>
      <w:r w:rsidR="00C57A58" w:rsidRPr="00C57A58">
        <w:t xml:space="preserve"> korrekt upprättade regler för förvaltningen av pensionsplaner </w:t>
      </w:r>
      <w:r w:rsidR="00604320">
        <w:t xml:space="preserve">(artikel </w:t>
      </w:r>
      <w:r>
        <w:t>10.1 a</w:t>
      </w:r>
      <w:r w:rsidR="00604320">
        <w:t>)</w:t>
      </w:r>
      <w:r>
        <w:t>. Inom tryggandeformen tjänstepen</w:t>
      </w:r>
      <w:r>
        <w:softHyphen/>
        <w:t>sionsförsäkring garanterar arbetsgivaren (det uppdragsgivande företaget) i allmänhet inte pensionerna. Det krävs därför inte några särskilda lagstift</w:t>
      </w:r>
      <w:r>
        <w:softHyphen/>
        <w:t xml:space="preserve">ningsåtgärder för att genomföra </w:t>
      </w:r>
      <w:r w:rsidR="00C57A58">
        <w:t xml:space="preserve">bestämmelserna </w:t>
      </w:r>
      <w:r>
        <w:t>i andra tjänstepensions</w:t>
      </w:r>
      <w:r>
        <w:softHyphen/>
        <w:t>direktivet</w:t>
      </w:r>
      <w:r w:rsidR="00C57A58">
        <w:t xml:space="preserve"> om</w:t>
      </w:r>
      <w:r w:rsidR="00C57A58" w:rsidRPr="00C57A58">
        <w:t xml:space="preserve"> att et</w:t>
      </w:r>
      <w:r w:rsidR="00C57A58">
        <w:t>t</w:t>
      </w:r>
      <w:r w:rsidR="00C57A58" w:rsidRPr="00C57A58">
        <w:t xml:space="preserve"> uppdrags</w:t>
      </w:r>
      <w:r w:rsidR="00C57A58" w:rsidRPr="00C57A58">
        <w:softHyphen/>
        <w:t>givande företag är skyldigt att, om det garanterar pensions</w:t>
      </w:r>
      <w:r w:rsidR="00C57A58" w:rsidRPr="00C57A58">
        <w:softHyphen/>
        <w:t xml:space="preserve">förmånerna, regelbundet finansiera detta åtagande </w:t>
      </w:r>
      <w:r w:rsidR="00C57A58">
        <w:t>(artikel 10.1 b)</w:t>
      </w:r>
      <w:r>
        <w:t>.</w:t>
      </w:r>
    </w:p>
    <w:p w14:paraId="618C0C0F" w14:textId="39A35F76" w:rsidR="009E158D" w:rsidRDefault="009E158D" w:rsidP="009E158D">
      <w:pPr>
        <w:pStyle w:val="Brdtextmedindrag"/>
      </w:pPr>
      <w:r>
        <w:t>Frågorna om den s.k. genomlysningsprincipens (se 4 kap. 2 § FRL) tillämpning på tjänstepensionsföretag, dvs. om vilken information ett tjänstepensionsföretag ska vara skyldigt att tillhandahålla försäkrings</w:t>
      </w:r>
      <w:r>
        <w:softHyphen/>
        <w:t>tagare och försäkrade, behandlas närmare i avsnitt 10.</w:t>
      </w:r>
    </w:p>
    <w:p w14:paraId="54B78117" w14:textId="77777777" w:rsidR="009E158D" w:rsidRDefault="009E158D" w:rsidP="009E158D">
      <w:pPr>
        <w:pStyle w:val="Rubrik5utannumrering"/>
      </w:pPr>
      <w:r>
        <w:t>Stabilitetsprincipen</w:t>
      </w:r>
    </w:p>
    <w:p w14:paraId="1EE0253A" w14:textId="116339A4" w:rsidR="009E158D" w:rsidRDefault="009E158D" w:rsidP="009E158D">
      <w:pPr>
        <w:pStyle w:val="Brdtext"/>
      </w:pPr>
      <w:r>
        <w:t xml:space="preserve">Det finns anledning att instämma i </w:t>
      </w:r>
      <w:r>
        <w:rPr>
          <w:i/>
        </w:rPr>
        <w:t xml:space="preserve">Svensk Försäkrings </w:t>
      </w:r>
      <w:r>
        <w:t>synpunkt att de omfattande avvikelser som utredningen föresl</w:t>
      </w:r>
      <w:r w:rsidR="001C7682">
        <w:t>år</w:t>
      </w:r>
      <w:r>
        <w:t xml:space="preserve"> från den s.k. stabili</w:t>
      </w:r>
      <w:r>
        <w:softHyphen/>
        <w:t>tets</w:t>
      </w:r>
      <w:r w:rsidR="001C7682">
        <w:softHyphen/>
      </w:r>
      <w:r>
        <w:t xml:space="preserve">principen (4 kap. 1 § FRL) inte bidrar till en tydligare och bättre reglering för tjänstepensionsföretag. I sammanhanget kan dessutom konstateras att utredningens förslag har sin grund i kommissionens förslag till andra tjänstepensionsdirektivet, </w:t>
      </w:r>
      <w:r w:rsidR="003A4216">
        <w:t>i vilk</w:t>
      </w:r>
      <w:r>
        <w:t>e</w:t>
      </w:r>
      <w:r w:rsidR="003A4216">
        <w:t>t</w:t>
      </w:r>
      <w:r>
        <w:t xml:space="preserve"> lydelse</w:t>
      </w:r>
      <w:r w:rsidR="003A4216">
        <w:t>n</w:t>
      </w:r>
      <w:r>
        <w:t xml:space="preserve"> inte motsvara</w:t>
      </w:r>
      <w:r w:rsidR="00A85C5F">
        <w:t>r</w:t>
      </w:r>
      <w:r>
        <w:t xml:space="preserve"> den </w:t>
      </w:r>
      <w:r w:rsidR="003A4216">
        <w:t>i det</w:t>
      </w:r>
      <w:r>
        <w:t xml:space="preserve"> direktiv</w:t>
      </w:r>
      <w:r w:rsidR="003A4216">
        <w:t xml:space="preserve"> som antogs av Europaparlamentet och rådet</w:t>
      </w:r>
      <w:r>
        <w:t>.</w:t>
      </w:r>
    </w:p>
    <w:p w14:paraId="1800DBB1" w14:textId="77777777" w:rsidR="009E158D" w:rsidRDefault="009E158D" w:rsidP="009E158D">
      <w:pPr>
        <w:pStyle w:val="Brdtextmedindrag"/>
      </w:pPr>
      <w:r>
        <w:t>Stabilitetsregeln tillämpas i dag av försäkringsföretagen och tar tydligt sikte på det grundläggande skyddsintresset vid reglering av försäkrings</w:t>
      </w:r>
      <w:r>
        <w:softHyphen/>
        <w:t>rörelse, nämligen att trygga att försäkringsåtagandena kan fullgöras. Genom den allmänna princip som regeln uttrycker kan lagstiftningen styra den många gånger hastiga utvecklingen på försäkringsområdet i en riktning som är förenlig med rörelseregleringens övergripande stabilitets</w:t>
      </w:r>
      <w:r>
        <w:softHyphen/>
        <w:t xml:space="preserve">syfte (se bl.a. prop. 2015/16:9 s. 222). </w:t>
      </w:r>
    </w:p>
    <w:p w14:paraId="73F8E2EC" w14:textId="5816EDD9" w:rsidR="009E158D" w:rsidRDefault="009E158D" w:rsidP="009E158D">
      <w:pPr>
        <w:pStyle w:val="Brdtextmedindrag"/>
      </w:pPr>
      <w:r>
        <w:t>En stabilitetsprincip bör införas för tjänstepensionsföretagens verksam</w:t>
      </w:r>
      <w:r>
        <w:softHyphen/>
        <w:t xml:space="preserve">het avseende tjänstepensionsförsäkring. </w:t>
      </w:r>
      <w:r w:rsidR="009D5EBC">
        <w:t xml:space="preserve">Det bör </w:t>
      </w:r>
      <w:r w:rsidR="00A1698C">
        <w:t xml:space="preserve">även </w:t>
      </w:r>
      <w:r w:rsidR="009D5EBC">
        <w:t>införas ett bemyn</w:t>
      </w:r>
      <w:r w:rsidR="00A1698C">
        <w:softHyphen/>
      </w:r>
      <w:r w:rsidR="009D5EBC">
        <w:t xml:space="preserve">digande i den nya lagen om tjänstepensionsföretag </w:t>
      </w:r>
      <w:r w:rsidR="0027405D" w:rsidRPr="0027405D">
        <w:t xml:space="preserve">för regeringen eller den myndighet som regeringen bestämmer </w:t>
      </w:r>
      <w:r w:rsidR="008A6F84">
        <w:t>att</w:t>
      </w:r>
      <w:r>
        <w:t xml:space="preserve"> meddela föreskrifter om vilka </w:t>
      </w:r>
      <w:r>
        <w:lastRenderedPageBreak/>
        <w:t xml:space="preserve">åtgärder som ett tjänstepensionsföretag ska vidta för att uppfylla de särskilda kraven på soliditet, likviditet och riskhantering som avses i </w:t>
      </w:r>
      <w:r w:rsidR="00A1698C">
        <w:t xml:space="preserve">den </w:t>
      </w:r>
      <w:r>
        <w:t>nu nämnd</w:t>
      </w:r>
      <w:r w:rsidR="00A1698C">
        <w:t>a</w:t>
      </w:r>
      <w:r>
        <w:t xml:space="preserve"> bestämmelse</w:t>
      </w:r>
      <w:r w:rsidR="00A1698C">
        <w:t>n</w:t>
      </w:r>
      <w:r>
        <w:t xml:space="preserve"> i </w:t>
      </w:r>
      <w:r w:rsidR="00A85C5F">
        <w:t xml:space="preserve">den nya </w:t>
      </w:r>
      <w:r>
        <w:t>lagen.</w:t>
      </w:r>
    </w:p>
    <w:p w14:paraId="2E267ED5" w14:textId="77777777" w:rsidR="009E158D" w:rsidRDefault="009E158D" w:rsidP="009E158D">
      <w:pPr>
        <w:pStyle w:val="Rubrik5utannumrering"/>
      </w:pPr>
      <w:r>
        <w:t>God tjänstepensionsstandard</w:t>
      </w:r>
    </w:p>
    <w:p w14:paraId="15DC780A" w14:textId="2A406680" w:rsidR="009E158D" w:rsidRDefault="009E158D" w:rsidP="009E158D">
      <w:pPr>
        <w:pStyle w:val="Brdtext"/>
      </w:pPr>
      <w:r>
        <w:t>Bestämmelsen om god försäkringsstandard i försäkringsrörelselagen (4 kap. 3 §) syftar till att lagfästa en kvalitativt tillfredsställande standard hos en representativ krets av försäkringsgivare, och dess krav avser främst skyddet för konsumenter och mindre företag (se prop. 1998/99:87 s. 392). Även de vars tjänstepensionsförsäkring meddelas av ett tjänstepensions</w:t>
      </w:r>
      <w:r w:rsidR="00474866">
        <w:softHyphen/>
      </w:r>
      <w:r>
        <w:t>företag bör komma i åtnjutande av det skydd som den bestämmelsen ger.</w:t>
      </w:r>
      <w:r w:rsidRPr="00FC74D7">
        <w:t xml:space="preserve"> </w:t>
      </w:r>
      <w:r>
        <w:t>En bestämmelse om god tjänstepensionsstandard bör därför införas i den nya lagen om tjänstepensionsföretag. Genom att be</w:t>
      </w:r>
      <w:r>
        <w:softHyphen/>
        <w:t>stämmelsen tar av</w:t>
      </w:r>
      <w:r w:rsidR="00474866">
        <w:softHyphen/>
      </w:r>
      <w:r>
        <w:t>stamp i den standard som faktiskt tillämpas av de företag som är verk</w:t>
      </w:r>
      <w:r w:rsidR="00474866">
        <w:softHyphen/>
      </w:r>
      <w:r>
        <w:t xml:space="preserve">samma i tjänstepensionssektorn tillgodoses i viss mån det önskemål som </w:t>
      </w:r>
      <w:r>
        <w:rPr>
          <w:i/>
        </w:rPr>
        <w:t xml:space="preserve">Tjänstepensionsförbundet </w:t>
      </w:r>
      <w:r>
        <w:t>för fram, dvs. att tjänste</w:t>
      </w:r>
      <w:r>
        <w:softHyphen/>
        <w:t xml:space="preserve">pensionsföretagen blir delaktiga när det bestäms vad som utgör god försäkringsstandard. Bestämmelsen är visserligen allmänt hållen, men inte oklar som </w:t>
      </w:r>
      <w:r>
        <w:rPr>
          <w:i/>
        </w:rPr>
        <w:t xml:space="preserve">Svensk Försäkring </w:t>
      </w:r>
      <w:r>
        <w:t>gör gällande. I rättstillämpningen torde också dess innebörd successivt bli allt klarare. För att säkerställa att begreppet fylls med ett relevant innehåll bör Finansinspektionen genom föreskrifter närmare ange vad som ska avses med god tjänste</w:t>
      </w:r>
      <w:r>
        <w:softHyphen/>
        <w:t>pensions</w:t>
      </w:r>
      <w:r>
        <w:softHyphen/>
        <w:t xml:space="preserve">standard. </w:t>
      </w:r>
      <w:r w:rsidR="008A6F84">
        <w:t xml:space="preserve">Det bör därför införas ett bemyndigande </w:t>
      </w:r>
      <w:r w:rsidR="00A1698C">
        <w:t xml:space="preserve">i den nya lagen </w:t>
      </w:r>
      <w:r w:rsidR="00A1698C" w:rsidRPr="00A1698C">
        <w:t xml:space="preserve">för regeringen eller den myndighet som regeringen bestämmer </w:t>
      </w:r>
      <w:r w:rsidR="008A6F84">
        <w:t>att meddela föreskrifter om detta.</w:t>
      </w:r>
      <w:r>
        <w:t xml:space="preserve"> De före</w:t>
      </w:r>
      <w:r w:rsidR="00A1698C">
        <w:softHyphen/>
      </w:r>
      <w:r>
        <w:t>skrifter som kan komma att meddelas av inspektionen med stöd av bemyn</w:t>
      </w:r>
      <w:r w:rsidR="00A1698C">
        <w:softHyphen/>
      </w:r>
      <w:r>
        <w:t xml:space="preserve">digandet torde närmast innebära att den kvalitativt tillfredsställande branschpraxis som kommer att utvecklas på marknaden kan ges en bindande form. </w:t>
      </w:r>
    </w:p>
    <w:p w14:paraId="45F5D61F" w14:textId="77777777" w:rsidR="009E158D" w:rsidRDefault="009E158D" w:rsidP="009E158D">
      <w:pPr>
        <w:pStyle w:val="Rubrik5utannumrering"/>
      </w:pPr>
      <w:r>
        <w:t>Förbud mot främmande verksamhet</w:t>
      </w:r>
    </w:p>
    <w:p w14:paraId="03244FD6" w14:textId="21A3A1F4" w:rsidR="009E158D" w:rsidRDefault="009E158D" w:rsidP="009E158D">
      <w:pPr>
        <w:pStyle w:val="Brdtext"/>
      </w:pPr>
      <w:r>
        <w:t>Som framgår ovan är det enligt andra tjänstepensionsdirektivet – liksom det är enligt första tjänstepensionsdirektivet – förbjudet för tjänste</w:t>
      </w:r>
      <w:r>
        <w:softHyphen/>
        <w:t>pensionsinstituten att driva annan verksamhet än sådan som tar sikte på pensionsförmåner. För tjänstepensionskassorna är det därför förbjudet enligt lagen om understödsföreningar att driva annan verksamhet än tjänstepensionsverksamhet. Bestämmelsen i den lagen föranleddes av förbudet mot annan verksamhet i första tjänste</w:t>
      </w:r>
      <w:r>
        <w:softHyphen/>
        <w:t>pensionsdirektivet (se prop. 2004/05:165 s. 231).</w:t>
      </w:r>
    </w:p>
    <w:p w14:paraId="23177FCA" w14:textId="77777777" w:rsidR="009E158D" w:rsidRDefault="009E158D" w:rsidP="009E158D">
      <w:pPr>
        <w:pStyle w:val="Brdtextmedindrag"/>
      </w:pPr>
      <w:r>
        <w:t>Eftersom andra tjänstepensionsdirektivet innehåller ett förbud mot främmande verksamhet bör det vara förbjudet för tjänstepensions</w:t>
      </w:r>
      <w:r>
        <w:softHyphen/>
        <w:t>företagen att driva annan rörelse än verksamhet avseende tjänstepensions</w:t>
      </w:r>
      <w:r>
        <w:softHyphen/>
        <w:t>försäk</w:t>
      </w:r>
      <w:r>
        <w:softHyphen/>
        <w:t xml:space="preserve">ringar. Det finns därför inte utrymme för att, som vissa remissinstanser efterfrågar, tillåta tjänstepensionsföretagen att ha mindre bestånd av övriga försäkringar annat än övergångsvis, se nedan. </w:t>
      </w:r>
    </w:p>
    <w:p w14:paraId="578E20F4" w14:textId="03A90EA0" w:rsidR="009E158D" w:rsidRDefault="009E158D" w:rsidP="009E158D">
      <w:pPr>
        <w:pStyle w:val="Brdtextmedindrag"/>
      </w:pPr>
      <w:r>
        <w:t xml:space="preserve">Enligt regeringens mening finns det dock inte skäl att, som </w:t>
      </w:r>
      <w:r w:rsidRPr="001233B5">
        <w:rPr>
          <w:i/>
        </w:rPr>
        <w:t>Finans</w:t>
      </w:r>
      <w:r>
        <w:rPr>
          <w:i/>
        </w:rPr>
        <w:softHyphen/>
      </w:r>
      <w:r w:rsidRPr="001233B5">
        <w:rPr>
          <w:i/>
        </w:rPr>
        <w:t>inspektionen</w:t>
      </w:r>
      <w:r>
        <w:t xml:space="preserve"> efterfrågar, i </w:t>
      </w:r>
      <w:r w:rsidR="00474866">
        <w:t xml:space="preserve">den nya </w:t>
      </w:r>
      <w:r>
        <w:t xml:space="preserve">lagen </w:t>
      </w:r>
      <w:r w:rsidR="00474866">
        <w:t xml:space="preserve">om tjänstepensionsföretag </w:t>
      </w:r>
      <w:r>
        <w:t>ange vad som aldrig kan anses vara verksamhet som sammanhänger med verk</w:t>
      </w:r>
      <w:r w:rsidR="00474866">
        <w:softHyphen/>
      </w:r>
      <w:r>
        <w:t>samhet avseende tjänste</w:t>
      </w:r>
      <w:r>
        <w:softHyphen/>
        <w:t>pen</w:t>
      </w:r>
      <w:r>
        <w:softHyphen/>
        <w:t>sions</w:t>
      </w:r>
      <w:r>
        <w:softHyphen/>
        <w:t>försäkringar. Förbudet mot främmande verksamhet i förening med lagens definition av vad som utgör tjänste</w:t>
      </w:r>
      <w:r w:rsidR="00474866">
        <w:softHyphen/>
      </w:r>
      <w:r>
        <w:t>pensionsförsäkring innebär att det blir tillräckligt tydligt att tjänste</w:t>
      </w:r>
      <w:r w:rsidR="00474866">
        <w:softHyphen/>
      </w:r>
      <w:r>
        <w:t xml:space="preserve">pensionsföretagen inte ska kunna meddela andra försäkringar än de som </w:t>
      </w:r>
      <w:r>
        <w:lastRenderedPageBreak/>
        <w:t>ryms inom definitionen av begreppet tjänstepensionsförsäkring. Däremot bör det vara tillåtet för tjänstepensionsföretagen att driva annan verk</w:t>
      </w:r>
      <w:r w:rsidR="00474866">
        <w:softHyphen/>
      </w:r>
      <w:r>
        <w:t>samhet än försäkringsrörelse som hänger samman med verksamheten av</w:t>
      </w:r>
      <w:r w:rsidR="00474866">
        <w:softHyphen/>
      </w:r>
      <w:r>
        <w:t>seende tjänstepensions</w:t>
      </w:r>
      <w:r>
        <w:softHyphen/>
        <w:t xml:space="preserve">försäkringar, på samma sätt som det enligt </w:t>
      </w:r>
      <w:r w:rsidR="00474866">
        <w:t>försäkringsrörelselagen</w:t>
      </w:r>
      <w:r>
        <w:t xml:space="preserve"> är tillåtet för försäkringsföretag att driva verksam</w:t>
      </w:r>
      <w:r w:rsidR="00474866">
        <w:softHyphen/>
      </w:r>
      <w:r>
        <w:t>het som sammanhänger med försäkrings</w:t>
      </w:r>
      <w:r>
        <w:softHyphen/>
        <w:t>rörelse</w:t>
      </w:r>
      <w:r w:rsidR="00474866">
        <w:t xml:space="preserve"> (4 kap. 4 § FRL)</w:t>
      </w:r>
      <w:r>
        <w:t>. En sådan grundläggande bestämmelse bör införas i den nya lagen om tjänste</w:t>
      </w:r>
      <w:r w:rsidR="00474866">
        <w:softHyphen/>
      </w:r>
      <w:r>
        <w:t>pensions</w:t>
      </w:r>
      <w:r>
        <w:softHyphen/>
        <w:t xml:space="preserve">företag. </w:t>
      </w:r>
    </w:p>
    <w:p w14:paraId="029326CE" w14:textId="77777777" w:rsidR="009E158D" w:rsidRDefault="009E158D" w:rsidP="009E158D">
      <w:pPr>
        <w:pStyle w:val="Rubrik5utannumrering"/>
      </w:pPr>
      <w:r>
        <w:t>En övergångsreglering för mindre bestånd av övriga försäkringar</w:t>
      </w:r>
    </w:p>
    <w:p w14:paraId="62447178" w14:textId="77777777" w:rsidR="009E158D" w:rsidRPr="0029467B" w:rsidRDefault="009E158D" w:rsidP="009E158D">
      <w:pPr>
        <w:pStyle w:val="Brdtext"/>
      </w:pPr>
      <w:r>
        <w:t>Som flera remissinstanser påpekar är det förenat med stora svårigheter att på en förhållandevis kort tid renodla verksamheten så att den bara avser tjänstepensionsförsäkringar. Det bör därför införas övergångs</w:t>
      </w:r>
      <w:r>
        <w:softHyphen/>
        <w:t>bestäm</w:t>
      </w:r>
      <w:r>
        <w:softHyphen/>
        <w:t xml:space="preserve">melser som innebär att tjänstepensionsföretagen får förutsättningar att avveckla de mindre bestånd av övriga försäkringar som de har. Denna övergångsreglering behandlas i avsnitt </w:t>
      </w:r>
      <w:r w:rsidRPr="0023563C">
        <w:t>1</w:t>
      </w:r>
      <w:r>
        <w:t>6</w:t>
      </w:r>
      <w:r w:rsidRPr="0023563C">
        <w:t>.</w:t>
      </w:r>
      <w:r>
        <w:t xml:space="preserve">5. </w:t>
      </w:r>
    </w:p>
    <w:p w14:paraId="76C1F11E" w14:textId="77777777" w:rsidR="009E158D" w:rsidRDefault="009E158D" w:rsidP="009E158D">
      <w:pPr>
        <w:pStyle w:val="Rubrik5utannumrering"/>
      </w:pPr>
      <w:r>
        <w:t>Förbud mot att ställa säkerhet för tredje man och upplåning</w:t>
      </w:r>
    </w:p>
    <w:p w14:paraId="094C0BA8" w14:textId="07A2C69A" w:rsidR="009E158D" w:rsidRDefault="009E158D" w:rsidP="009E158D">
      <w:pPr>
        <w:pStyle w:val="Brdtext"/>
      </w:pPr>
      <w:r>
        <w:t>I andra tjänstepensionsdirektivet uppställs ett förbud mot att ta upp lån eller ställa säkerhet för tredje man</w:t>
      </w:r>
      <w:r w:rsidR="006A3BEB">
        <w:t xml:space="preserve"> (artikel 19.3)</w:t>
      </w:r>
      <w:r>
        <w:t>. Medlemsstaterna får dock tillåta tjänstepensionsinstitut att för en begränsad period ta upp vissa lån som endast syftar till att tillgodose likviditetsbehov. Ett förbud mot att ställa säkerhet för tredje man bör därför införas i den nya lagen om tjänste</w:t>
      </w:r>
      <w:r w:rsidR="006A3BEB">
        <w:softHyphen/>
      </w:r>
      <w:r>
        <w:t>pensionsföretag. Möjligheten enligt direktivet att tillåta viss upp</w:t>
      </w:r>
      <w:r>
        <w:softHyphen/>
        <w:t xml:space="preserve">låning bör utnyttjas och en bestämmelse med den innebörden bör införas i den nya lagen. </w:t>
      </w:r>
    </w:p>
    <w:p w14:paraId="4567D3F8" w14:textId="0AA9B773" w:rsidR="009E158D" w:rsidRDefault="009E158D" w:rsidP="009E158D">
      <w:pPr>
        <w:pStyle w:val="Brdtextmedindrag"/>
      </w:pPr>
      <w:r>
        <w:t>Frågan om i vilken mån tjänstepensionsföretagen ska tillåtas att ta upp eller överta lån hänger även samman med andra tjänstepensionsdirektivets bestämmelser om vilket kapital den disponibla solvensmarginalen får bestå av. I direktivet finns bl.a. en bestämmelse som medger att förlagslån, dvs. lån med efterställnings</w:t>
      </w:r>
      <w:r>
        <w:softHyphen/>
        <w:t xml:space="preserve">villkor, får ingå i denna (artikel 16.3). Första tjänstepensionsdirektivet innehåller en bestämmelse med samma lydelse om upplåningsförbud för tjänstepensionsinstitut. Som </w:t>
      </w:r>
      <w:r w:rsidRPr="00117A4E">
        <w:rPr>
          <w:i/>
        </w:rPr>
        <w:t>Svensk Försäkring</w:t>
      </w:r>
      <w:r>
        <w:t xml:space="preserve"> påpekar är det alltså tydligt att direktivet medger att bl.a. förlagslån under vissa förutsättningar kan ingå i kapitalbasen för tjänstepensions</w:t>
      </w:r>
      <w:r>
        <w:softHyphen/>
        <w:t>företag. Det är däremot inte helt klart, vilket Svensk Försäkring också peka</w:t>
      </w:r>
      <w:r w:rsidR="008B34D4">
        <w:t>r</w:t>
      </w:r>
      <w:r>
        <w:t xml:space="preserve"> på, hur direktivets bestämmelser i dessa avseenden förhåller sig till varandra.</w:t>
      </w:r>
    </w:p>
    <w:p w14:paraId="3B3BA3D1" w14:textId="2BEF5E6A" w:rsidR="009E158D" w:rsidRDefault="009E158D" w:rsidP="009E158D">
      <w:pPr>
        <w:pStyle w:val="Brdtextmedindrag"/>
      </w:pPr>
      <w:r>
        <w:t>Vid genomförandet av första tjänstepensionsdirektivet gjordes bedömn</w:t>
      </w:r>
      <w:r>
        <w:softHyphen/>
        <w:t>ingen att bestämmelsen om upplåningsförbud inte utgjorde något hinder mot att livförsäkringsbolag och tjänste</w:t>
      </w:r>
      <w:r>
        <w:softHyphen/>
        <w:t>pensionskassor fick räkna in förlagslån i kapitalbasen (prop. 2004/05:165 s. 176 f.). Inte heller vid tillkomsten av den nya försäkringsrörelselagen gjordes någon annan bedömning (prop. 2009/10:246 s. 252). Bestämmelsen om upplåning i tjänstepensionsverksamhet enligt försäkringsrörelselagen innebar efter genomförandet av första tjänstepensionsdirektivet att försäkrings</w:t>
      </w:r>
      <w:r>
        <w:softHyphen/>
        <w:t>bolag och tjänstepensions</w:t>
      </w:r>
      <w:r>
        <w:softHyphen/>
        <w:t>kassor fick ta upp lån för att tillgodose tillfälliga likviditetsbehov eller för att uppfylla kraven på en tillräcklig kapitalbas. Begränsningarna för upplåning har motiverats av att åtagandena gentemot försäkringstagarna inte ska riskeras och att gränsen mellan försäkrings</w:t>
      </w:r>
      <w:r>
        <w:softHyphen/>
        <w:t xml:space="preserve">verksamhet och annan finansiell affärsrörelse inte ska bli otydlig (se prop. </w:t>
      </w:r>
      <w:r>
        <w:lastRenderedPageBreak/>
        <w:t>1998/99:87 s. 260</w:t>
      </w:r>
      <w:r w:rsidR="00942480">
        <w:t>–265</w:t>
      </w:r>
      <w:r>
        <w:t xml:space="preserve"> och prop. 2009/10:246 s. 252). De lån som upp</w:t>
      </w:r>
      <w:r w:rsidR="002636EE">
        <w:softHyphen/>
      </w:r>
      <w:r>
        <w:t>fyller direktivets krav för att få ingå i kapitalbasen måste bl.a. ha lång löptid och vara förenade med särskilda efterställnings</w:t>
      </w:r>
      <w:r>
        <w:softHyphen/>
        <w:t xml:space="preserve">villkor. </w:t>
      </w:r>
    </w:p>
    <w:p w14:paraId="7A0850C7" w14:textId="23EBAF95" w:rsidR="009E158D" w:rsidRDefault="009E158D" w:rsidP="009E158D">
      <w:pPr>
        <w:pStyle w:val="Brdtextmedindrag"/>
      </w:pPr>
      <w:r>
        <w:t>Att tjänstepensionsföretag tar upp sådana lån kan därför inte sägas stå i konflikt med de hänsyn som ligger till grund för upplånings</w:t>
      </w:r>
      <w:r>
        <w:softHyphen/>
        <w:t>förbudet. Det finns inte skäl att nu göra en annan bedömning än den som gjordes vid genomförandet av första tjänstepensions</w:t>
      </w:r>
      <w:r>
        <w:softHyphen/>
        <w:t>direktivet, nämligen att direktivet tillåter viss belåning som syftar till att uppfylla kraven på en tillräcklig kapitalbas. En sådan bestämmelse bör därför införas i den nya lagen</w:t>
      </w:r>
      <w:r w:rsidR="002636EE">
        <w:t xml:space="preserve"> om tjänstepensionsföretag</w:t>
      </w:r>
      <w:r>
        <w:t>. Under vilka förutsättningar förlagslån kan ingå i kapitalbasen beskrivs närmare i avsnitt</w:t>
      </w:r>
      <w:r w:rsidRPr="00117A4E">
        <w:t xml:space="preserve"> </w:t>
      </w:r>
      <w:r>
        <w:t>8</w:t>
      </w:r>
      <w:r w:rsidRPr="00032AA4">
        <w:t>.</w:t>
      </w:r>
      <w:r>
        <w:t xml:space="preserve">4. </w:t>
      </w:r>
    </w:p>
    <w:p w14:paraId="2C0FE9EA" w14:textId="77777777" w:rsidR="009E158D" w:rsidRDefault="009E158D" w:rsidP="009E158D">
      <w:pPr>
        <w:pStyle w:val="Brdtextmedindrag"/>
      </w:pPr>
      <w:r>
        <w:t>I enlighet med det som hittills gällt bör det krävas att den samlade upplåningen är av ringa betydelse med hänsyn till rörelsens omfattning och kapitalbasens storlek. Finansinspektionen bör dock i enskilda fall få besluta om undantag från denna begränsning om det finns särskilda skäl.</w:t>
      </w:r>
    </w:p>
    <w:p w14:paraId="798D8727" w14:textId="1905E5B9" w:rsidR="009E158D" w:rsidRPr="00117A4E" w:rsidRDefault="009E158D" w:rsidP="009E158D">
      <w:pPr>
        <w:pStyle w:val="Brdtextmedindrag"/>
        <w:rPr>
          <w:i/>
        </w:rPr>
      </w:pPr>
      <w:r>
        <w:t>Regeringen eller den myndighet som regeringen bestämmer bör få med</w:t>
      </w:r>
      <w:r w:rsidR="002636EE">
        <w:softHyphen/>
      </w:r>
      <w:r>
        <w:t>dela föreskrifter om villkoren för upplåning, i enlighet med det som hittills har gällt.</w:t>
      </w:r>
    </w:p>
    <w:p w14:paraId="4586D881" w14:textId="77777777" w:rsidR="009E158D" w:rsidRPr="00E91E74" w:rsidRDefault="009E158D" w:rsidP="009E158D">
      <w:pPr>
        <w:pStyle w:val="Rubrik5utannumrering"/>
      </w:pPr>
      <w:r>
        <w:t>Tillstånd att meddela försäkringar med solidarisk ansvarighet m.m.</w:t>
      </w:r>
    </w:p>
    <w:p w14:paraId="612CB815" w14:textId="01EB15FA" w:rsidR="009E158D" w:rsidRDefault="009E158D" w:rsidP="009E158D">
      <w:pPr>
        <w:pStyle w:val="Brdtext"/>
      </w:pPr>
      <w:r>
        <w:t xml:space="preserve">I försäkringsrörelselagen finns bestämmelser om tillstånd att meddela försäkringar med solidarisk ansvarighet, förbud mot att </w:t>
      </w:r>
      <w:r w:rsidRPr="004528D0">
        <w:t>förespegla åter</w:t>
      </w:r>
      <w:r w:rsidR="002636EE">
        <w:softHyphen/>
      </w:r>
      <w:r w:rsidRPr="004528D0">
        <w:t>bäring, förbud mot att meddela nya försäkringar vid likvidation och konkurs, sekretess, huvudkontor i Sverige</w:t>
      </w:r>
      <w:r>
        <w:t>. D</w:t>
      </w:r>
      <w:r w:rsidRPr="004528D0">
        <w:t xml:space="preserve">essa </w:t>
      </w:r>
      <w:r>
        <w:t>bestämmelser</w:t>
      </w:r>
      <w:r w:rsidRPr="004528D0">
        <w:t xml:space="preserve"> är viktiga ur ett stabilitets- och skyddsperspektiv</w:t>
      </w:r>
      <w:r>
        <w:t xml:space="preserve"> och </w:t>
      </w:r>
      <w:r w:rsidRPr="004528D0">
        <w:t xml:space="preserve">bör gälla </w:t>
      </w:r>
      <w:r>
        <w:t xml:space="preserve">även </w:t>
      </w:r>
      <w:r w:rsidRPr="004528D0">
        <w:t>för tjänste</w:t>
      </w:r>
      <w:r w:rsidRPr="004528D0">
        <w:softHyphen/>
        <w:t>pensionsföretagen.</w:t>
      </w:r>
      <w:r>
        <w:t xml:space="preserve"> Det finns inte något behov av att ta in motsvarande bestämmelser i den nya lagen om tjänstepensionsföretag utan det är till</w:t>
      </w:r>
      <w:r w:rsidR="002636EE">
        <w:softHyphen/>
      </w:r>
      <w:r>
        <w:t>räckligt att i den lagen hänvisa till bestämmelserna i försäkrings</w:t>
      </w:r>
      <w:r>
        <w:softHyphen/>
        <w:t>rörelse</w:t>
      </w:r>
      <w:r w:rsidR="002636EE">
        <w:softHyphen/>
      </w:r>
      <w:r>
        <w:t>lagen.</w:t>
      </w:r>
    </w:p>
    <w:p w14:paraId="0B9EFB10" w14:textId="32B6B92A" w:rsidR="009E158D" w:rsidRPr="00B740FB" w:rsidRDefault="009E158D" w:rsidP="009E158D">
      <w:pPr>
        <w:pStyle w:val="Brdtextmedindrag"/>
      </w:pPr>
      <w:r>
        <w:t xml:space="preserve">Det gäller även de bestämmelser om avtal med en jävskrets om tjänster som finns i försäkringsavtalslagen (4 kap. 9 och 10 §§). Även om det, som </w:t>
      </w:r>
      <w:r w:rsidRPr="00117A4E">
        <w:rPr>
          <w:i/>
        </w:rPr>
        <w:t>Svensk Försäkring</w:t>
      </w:r>
      <w:r>
        <w:t xml:space="preserve"> påtalar, kan medföra inte obetydliga praktiska svårig</w:t>
      </w:r>
      <w:r w:rsidR="002636EE">
        <w:softHyphen/>
      </w:r>
      <w:r>
        <w:t>heter i hanteringen av avtal med jävskrets är dessa inte tillräckliga för att i det här lagstiftningsärendet göra någon annan bedömning av jävskretsens omfattning. Här bör avslutningsvis påtalas att bestäm</w:t>
      </w:r>
      <w:r>
        <w:softHyphen/>
        <w:t>melserna inte gäller frågan om ställande av säkerhet för tredje man, där ett förbud råder (se ovan).</w:t>
      </w:r>
    </w:p>
    <w:p w14:paraId="6D124AD5" w14:textId="77777777" w:rsidR="009E158D" w:rsidRDefault="009E158D" w:rsidP="009E158D">
      <w:pPr>
        <w:pStyle w:val="Rubrik5utannumrering"/>
      </w:pPr>
      <w:r>
        <w:t>Proportionalitetsprincipen</w:t>
      </w:r>
    </w:p>
    <w:p w14:paraId="71CDCC28" w14:textId="535696D5" w:rsidR="009E158D" w:rsidRDefault="009E158D" w:rsidP="009E158D">
      <w:pPr>
        <w:pStyle w:val="Brdtext"/>
      </w:pPr>
      <w:r>
        <w:t xml:space="preserve">Den proportionalitetsprincip som finns i </w:t>
      </w:r>
      <w:r w:rsidR="002636EE">
        <w:t>försäkringsrörelselagen</w:t>
      </w:r>
      <w:r>
        <w:t xml:space="preserve"> bör inte gälla för tjänstepensionsföretagen</w:t>
      </w:r>
      <w:r w:rsidR="002636EE">
        <w:t xml:space="preserve"> (</w:t>
      </w:r>
      <w:r w:rsidR="002636EE" w:rsidRPr="002636EE">
        <w:t>4 kap. 5 §</w:t>
      </w:r>
      <w:r w:rsidR="002636EE">
        <w:t>)</w:t>
      </w:r>
      <w:r>
        <w:t xml:space="preserve">. </w:t>
      </w:r>
      <w:r w:rsidR="002636EE">
        <w:t>Den b</w:t>
      </w:r>
      <w:r>
        <w:t>estämmelsen har sin grund i Solvens II-direktivet och tar uttryckligen sikte på de bestämmelser i försäkrings</w:t>
      </w:r>
      <w:r>
        <w:softHyphen/>
        <w:t xml:space="preserve">rörelselagen som är föranledda av det direktivet. </w:t>
      </w:r>
    </w:p>
    <w:p w14:paraId="7F1E0141" w14:textId="6705E0AA" w:rsidR="009E158D" w:rsidRDefault="009E158D" w:rsidP="009E158D">
      <w:pPr>
        <w:pStyle w:val="Brdtextmedindrag"/>
      </w:pPr>
      <w:r>
        <w:t>Att försäkringsrörelselagens proportionalitetsregel inte gäller för tjänstepensionsföretagen betyder inte att proportionalitetsöverväganden saknar relevans i den nya lagen om tjänstepensionsföretag. I ett flertal sammanhang enligt lagen, bl.a. i fråga om kraven på företagsstyrning (</w:t>
      </w:r>
      <w:r w:rsidRPr="001529F4">
        <w:t>se avsnitt</w:t>
      </w:r>
      <w:r>
        <w:t xml:space="preserve"> 9), kommer det att bli aktuellt att avgöra innebörden av ett visst rörelsekrav i relation till art, omfattning och komplexitet hos den verksam</w:t>
      </w:r>
      <w:r>
        <w:softHyphen/>
        <w:t xml:space="preserve">het som drivs. Ett företag med verksamhet av mindre omfattning eller av </w:t>
      </w:r>
      <w:r>
        <w:lastRenderedPageBreak/>
        <w:t>mindre komplicerat slag kan då anses uppfylla lagens krav genom att vidta åtgärder som inte kan anses tillräckliga för ett företag med verksamhet som är mer omfattande eller av större komplexitet.</w:t>
      </w:r>
    </w:p>
    <w:p w14:paraId="3D231C04" w14:textId="77777777" w:rsidR="009E158D" w:rsidRDefault="009E158D" w:rsidP="009E158D">
      <w:pPr>
        <w:pStyle w:val="Rubrik5utannumrering"/>
      </w:pPr>
      <w:r>
        <w:t>Skade- och livförsäkringsrörelse i samma företag</w:t>
      </w:r>
    </w:p>
    <w:p w14:paraId="06F6939B" w14:textId="704FEED7" w:rsidR="009E158D" w:rsidRPr="00502E64" w:rsidRDefault="009E158D" w:rsidP="009E158D">
      <w:pPr>
        <w:pStyle w:val="Brdtext"/>
      </w:pPr>
      <w:r w:rsidRPr="00502E64">
        <w:t xml:space="preserve">Det finns inte heller behov av att låta </w:t>
      </w:r>
      <w:r>
        <w:t>bestämmelserna</w:t>
      </w:r>
      <w:r w:rsidRPr="00502E64">
        <w:t xml:space="preserve"> om direkt skade- och livförsäkringsrörelse i samma företag (4 kap. 7 § FRL) gälla för tjänstepensionsföretagen. Som framgår av avsnitt </w:t>
      </w:r>
      <w:r>
        <w:t>5</w:t>
      </w:r>
      <w:r w:rsidRPr="00502E64">
        <w:t>.</w:t>
      </w:r>
      <w:r>
        <w:t>4</w:t>
      </w:r>
      <w:r w:rsidRPr="00502E64">
        <w:t xml:space="preserve"> är det bara liv</w:t>
      </w:r>
      <w:r w:rsidR="002636EE">
        <w:softHyphen/>
      </w:r>
      <w:r w:rsidRPr="00502E64">
        <w:t xml:space="preserve">försäkring som ryms inom definitionen av tjänstepensionsförsäkring i </w:t>
      </w:r>
      <w:r w:rsidR="002636EE">
        <w:t xml:space="preserve">den nya </w:t>
      </w:r>
      <w:r w:rsidRPr="00502E64">
        <w:t xml:space="preserve">lagen om tjänstepensionsföretag. </w:t>
      </w:r>
      <w:r w:rsidRPr="00117A4E">
        <w:t xml:space="preserve">Detta förändras inte av bedömningen att ett tillstånd även ska kunna avse endast försäkringsklassen tillägg till </w:t>
      </w:r>
      <w:r>
        <w:t>liv</w:t>
      </w:r>
      <w:r w:rsidRPr="00117A4E">
        <w:t xml:space="preserve">försäkring, som ju definitionsmässigt utgör livförsäkringar. </w:t>
      </w:r>
      <w:r w:rsidRPr="00502E64">
        <w:t>Vidare föreslås ett förbud för tjänstepensionsföretagen att driva annan verksamhet än verksamhet avseende tjänstepensionsförsäkringar. Därav följer att direkt skadeförsäkringsrörelse inte kommer att förekomma hos tjänste</w:t>
      </w:r>
      <w:r>
        <w:softHyphen/>
      </w:r>
      <w:r w:rsidRPr="00502E64">
        <w:t>pensionsföretagen. Därmed behövs inte heller någon reglering om när direkt skadeförsäkringsrörelse och direkt livförsäkringsrörelse får drivas i samma företag.</w:t>
      </w:r>
    </w:p>
    <w:p w14:paraId="3C896618" w14:textId="77777777" w:rsidR="009E158D" w:rsidRDefault="009E158D" w:rsidP="009E158D">
      <w:pPr>
        <w:pStyle w:val="Rubrik5utannumrering"/>
      </w:pPr>
      <w:r>
        <w:t>Juridisk åtskillnad mellan uppdragsgivande företag och tjänstepensionsinstitut</w:t>
      </w:r>
    </w:p>
    <w:p w14:paraId="7E1E76D0" w14:textId="3BE54877" w:rsidR="009E158D" w:rsidRDefault="009E158D" w:rsidP="009E158D">
      <w:pPr>
        <w:pStyle w:val="Brdtextmedindrag"/>
        <w:ind w:firstLine="0"/>
      </w:pPr>
      <w:r>
        <w:t>Alla de tre associationsformer som kan bli aktuella för tjänstepensions</w:t>
      </w:r>
      <w:r>
        <w:softHyphen/>
        <w:t>företag är juridiska personer. Det innebär, precis som konstaterades vid genomförandet av första tjänstepensionsdirektivet (prop. 2004/05:165 s.</w:t>
      </w:r>
      <w:r w:rsidR="00DA37A2">
        <w:t> </w:t>
      </w:r>
      <w:r>
        <w:t>136 f.), att svensk lagstiftning redan uppfyller kravet på juridisk åtskill</w:t>
      </w:r>
      <w:r w:rsidR="002636EE">
        <w:softHyphen/>
      </w:r>
      <w:r>
        <w:t>nad i mellan uppdragsgivande företag och tjänste</w:t>
      </w:r>
      <w:r>
        <w:softHyphen/>
        <w:t xml:space="preserve">pensionsinstitut. Därför krävs ingen lagstiftningsåtgärd för att genomföra </w:t>
      </w:r>
      <w:r w:rsidR="002636EE">
        <w:t>det kravet</w:t>
      </w:r>
      <w:r>
        <w:t xml:space="preserve"> i andra tjänste</w:t>
      </w:r>
      <w:r>
        <w:softHyphen/>
        <w:t>pensionsdirektivet</w:t>
      </w:r>
      <w:r w:rsidR="002636EE">
        <w:t xml:space="preserve"> (artikel 8)</w:t>
      </w:r>
      <w:r>
        <w:t>.</w:t>
      </w:r>
    </w:p>
    <w:p w14:paraId="65EF3832" w14:textId="7505B1E5" w:rsidR="00C072C6" w:rsidRDefault="009E158D" w:rsidP="009E158D">
      <w:pPr>
        <w:pStyle w:val="Brdtextmedindrag"/>
      </w:pPr>
      <w:r w:rsidRPr="00117A4E">
        <w:rPr>
          <w:i/>
        </w:rPr>
        <w:t>Svensk Försäkring</w:t>
      </w:r>
      <w:r>
        <w:t xml:space="preserve"> tar upp om det ska vara tillåtet för tjänstepensions</w:t>
      </w:r>
      <w:r>
        <w:softHyphen/>
        <w:t>företag att trygga de egna anställdas tjänstepensioner. Regeringen har tidigare bedömt att kravet på att ett tjänstepensionsinstitut ska vara etablerat oberoende av det uppdragsgivande företaget inte hindrar att tjänste</w:t>
      </w:r>
      <w:r>
        <w:softHyphen/>
        <w:t>pensionsföretag tryggar de egna anställdas tjänstepensioner (</w:t>
      </w:r>
      <w:r w:rsidR="00DA37A2">
        <w:t xml:space="preserve">samma </w:t>
      </w:r>
      <w:r>
        <w:t>prop. s. 137). Det har inte framkommit några skäl att nu göra någon annan bedömning.</w:t>
      </w:r>
    </w:p>
    <w:p w14:paraId="4BF3731B" w14:textId="77777777" w:rsidR="009E158D" w:rsidRPr="008B1BF6" w:rsidRDefault="009E158D" w:rsidP="0087403A">
      <w:pPr>
        <w:pStyle w:val="Rubrik1"/>
      </w:pPr>
      <w:bookmarkStart w:id="1299" w:name="_Toc518395897"/>
      <w:bookmarkStart w:id="1300" w:name="_Toc518396614"/>
      <w:bookmarkStart w:id="1301" w:name="_Toc518400925"/>
      <w:bookmarkStart w:id="1302" w:name="_Toc518401642"/>
      <w:bookmarkStart w:id="1303" w:name="_Toc518401881"/>
      <w:bookmarkStart w:id="1304" w:name="_Toc518463035"/>
      <w:bookmarkStart w:id="1305" w:name="_Toc518462731"/>
      <w:bookmarkStart w:id="1306" w:name="_Toc518463687"/>
      <w:bookmarkStart w:id="1307" w:name="_Toc518463584"/>
      <w:bookmarkStart w:id="1308" w:name="_Toc518464301"/>
      <w:bookmarkStart w:id="1309" w:name="_Toc518472740"/>
      <w:bookmarkStart w:id="1310" w:name="_Toc8059758"/>
      <w:bookmarkStart w:id="1311" w:name="_Toc8061468"/>
      <w:bookmarkStart w:id="1312" w:name="_Toc8062000"/>
      <w:bookmarkStart w:id="1313" w:name="_Toc8064468"/>
      <w:bookmarkStart w:id="1314" w:name="_Toc8391145"/>
      <w:bookmarkStart w:id="1315" w:name="_Toc8391411"/>
      <w:bookmarkStart w:id="1316" w:name="_Toc8644616"/>
      <w:bookmarkStart w:id="1317" w:name="_Toc8645148"/>
      <w:bookmarkStart w:id="1318" w:name="_Toc8817629"/>
      <w:bookmarkStart w:id="1319" w:name="_Toc8818201"/>
      <w:bookmarkStart w:id="1320" w:name="_Toc8825570"/>
      <w:bookmarkStart w:id="1321" w:name="_Toc8831667"/>
      <w:bookmarkStart w:id="1322" w:name="_Toc8832576"/>
      <w:bookmarkStart w:id="1323" w:name="_Toc11153038"/>
      <w:bookmarkStart w:id="1324" w:name="_Toc11160959"/>
      <w:bookmarkStart w:id="1325" w:name="_Toc11166895"/>
      <w:bookmarkStart w:id="1326" w:name="_Toc11167431"/>
      <w:bookmarkStart w:id="1327" w:name="_Toc11168868"/>
      <w:bookmarkStart w:id="1328" w:name="_Toc11845821"/>
      <w:bookmarkStart w:id="1329" w:name="_Toc12611620"/>
      <w:bookmarkStart w:id="1330" w:name="_Toc12624887"/>
      <w:bookmarkStart w:id="1331" w:name="_Toc12627376"/>
      <w:bookmarkStart w:id="1332" w:name="_Toc12630266"/>
      <w:bookmarkStart w:id="1333" w:name="_Toc12632761"/>
      <w:bookmarkStart w:id="1334" w:name="_Toc17902833"/>
      <w:bookmarkStart w:id="1335" w:name="_Hlk2610137"/>
      <w:r w:rsidRPr="0087403A">
        <w:t>Gränsöverskridande</w:t>
      </w:r>
      <w:r w:rsidRPr="008B1BF6">
        <w:t xml:space="preserve"> verksamhet</w:t>
      </w:r>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p>
    <w:p w14:paraId="5593B8C9" w14:textId="77777777" w:rsidR="009E158D" w:rsidRPr="0031063F" w:rsidRDefault="009E158D" w:rsidP="0087403A">
      <w:pPr>
        <w:pStyle w:val="Rubrik2"/>
        <w:spacing w:before="0"/>
      </w:pPr>
      <w:bookmarkStart w:id="1336" w:name="_Toc518395898"/>
      <w:bookmarkStart w:id="1337" w:name="_Toc518396615"/>
      <w:bookmarkStart w:id="1338" w:name="_Toc518400926"/>
      <w:bookmarkStart w:id="1339" w:name="_Toc518401643"/>
      <w:bookmarkStart w:id="1340" w:name="_Toc518401882"/>
      <w:bookmarkStart w:id="1341" w:name="_Toc518463036"/>
      <w:bookmarkStart w:id="1342" w:name="_Toc518462732"/>
      <w:bookmarkStart w:id="1343" w:name="_Toc518463688"/>
      <w:bookmarkStart w:id="1344" w:name="_Toc518463585"/>
      <w:bookmarkStart w:id="1345" w:name="_Toc518464302"/>
      <w:bookmarkStart w:id="1346" w:name="_Toc518472741"/>
      <w:bookmarkStart w:id="1347" w:name="_Toc8059759"/>
      <w:bookmarkStart w:id="1348" w:name="_Toc8061469"/>
      <w:bookmarkStart w:id="1349" w:name="_Toc8062001"/>
      <w:bookmarkStart w:id="1350" w:name="_Toc8064469"/>
      <w:bookmarkStart w:id="1351" w:name="_Toc8391146"/>
      <w:bookmarkStart w:id="1352" w:name="_Toc8391412"/>
      <w:bookmarkStart w:id="1353" w:name="_Toc8644617"/>
      <w:bookmarkStart w:id="1354" w:name="_Toc8645149"/>
      <w:bookmarkStart w:id="1355" w:name="_Toc8817630"/>
      <w:bookmarkStart w:id="1356" w:name="_Toc8818202"/>
      <w:bookmarkStart w:id="1357" w:name="_Toc8825571"/>
      <w:bookmarkStart w:id="1358" w:name="_Toc8831668"/>
      <w:bookmarkStart w:id="1359" w:name="_Toc8832577"/>
      <w:bookmarkStart w:id="1360" w:name="_Toc11153039"/>
      <w:bookmarkStart w:id="1361" w:name="_Toc11160960"/>
      <w:bookmarkStart w:id="1362" w:name="_Toc11166896"/>
      <w:bookmarkStart w:id="1363" w:name="_Toc11167432"/>
      <w:bookmarkStart w:id="1364" w:name="_Toc11168869"/>
      <w:bookmarkStart w:id="1365" w:name="_Toc11845822"/>
      <w:bookmarkStart w:id="1366" w:name="_Toc12611621"/>
      <w:bookmarkStart w:id="1367" w:name="_Toc12624888"/>
      <w:bookmarkStart w:id="1368" w:name="_Toc12627377"/>
      <w:bookmarkStart w:id="1369" w:name="_Toc12630267"/>
      <w:bookmarkStart w:id="1370" w:name="_Toc12632762"/>
      <w:bookmarkStart w:id="1371" w:name="_Toc17902834"/>
      <w:r w:rsidRPr="0087403A">
        <w:t>Gränsöverskridande</w:t>
      </w:r>
      <w:r w:rsidRPr="008B1BF6">
        <w:t xml:space="preserve"> verksamhet</w:t>
      </w:r>
      <w:bookmarkEnd w:id="1336"/>
      <w:bookmarkEnd w:id="1337"/>
      <w:bookmarkEnd w:id="1338"/>
      <w:bookmarkEnd w:id="1339"/>
      <w:bookmarkEnd w:id="1340"/>
      <w:bookmarkEnd w:id="1341"/>
      <w:bookmarkEnd w:id="1342"/>
      <w:bookmarkEnd w:id="1343"/>
      <w:bookmarkEnd w:id="1344"/>
      <w:bookmarkEnd w:id="1345"/>
      <w:bookmarkEnd w:id="1346"/>
      <w:r w:rsidRPr="008B1BF6">
        <w:t xml:space="preserve"> som drivs av tjänstepensionsföretag</w:t>
      </w:r>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p>
    <w:p w14:paraId="1F24D907" w14:textId="77777777" w:rsidR="009E158D" w:rsidRDefault="009E158D" w:rsidP="009E158D">
      <w:pPr>
        <w:pStyle w:val="Brdtextram"/>
      </w:pPr>
      <w:r w:rsidRPr="0031063F">
        <w:rPr>
          <w:b/>
        </w:rPr>
        <w:t>Regeringens förslag:</w:t>
      </w:r>
      <w:r w:rsidRPr="0031063F">
        <w:t xml:space="preserve"> Ett tjänstepensionsföretag ska få driva gräns</w:t>
      </w:r>
      <w:r w:rsidRPr="0031063F">
        <w:softHyphen/>
      </w:r>
      <w:r>
        <w:t xml:space="preserve">överskridande verksamhet om Finansinspektionen godkänner det. Andra tjänstepensionsdirektivets definition av gränsöverskridande verksamhet ska tas in i den nya lagen om tjänstepensionsföretag. </w:t>
      </w:r>
    </w:p>
    <w:p w14:paraId="63A6AB7F" w14:textId="77777777" w:rsidR="009E158D" w:rsidRPr="008B1BF6" w:rsidRDefault="009E158D" w:rsidP="009E158D">
      <w:pPr>
        <w:pStyle w:val="Brdtextmedindragram"/>
      </w:pPr>
      <w:r w:rsidRPr="008B1BF6">
        <w:t xml:space="preserve">Ett tjänstepensionsföretag ska underrätta Finansinspektionen </w:t>
      </w:r>
      <w:r>
        <w:t>om det avser att driva gränsöverskridande verksamhet</w:t>
      </w:r>
      <w:r w:rsidRPr="008B1BF6">
        <w:t xml:space="preserve">. Underrättelsen ska </w:t>
      </w:r>
      <w:r w:rsidRPr="008B1BF6">
        <w:lastRenderedPageBreak/>
        <w:t xml:space="preserve">innehålla uppgift om </w:t>
      </w:r>
      <w:r>
        <w:t xml:space="preserve">det uppdragsgivande företagets namn och hemvist, vilket lands social- och arbetsmarknadslagstiftning som reglerar förhållandet mellan det uppdragsgivande företaget och den som i egenskap av försäkringstagare eller försäkrad har rätt till ersättning (värdlandet), och </w:t>
      </w:r>
      <w:r w:rsidRPr="008B1BF6">
        <w:t>det huvudsakliga innehållet i de överens</w:t>
      </w:r>
      <w:r w:rsidRPr="008B1BF6">
        <w:softHyphen/>
        <w:t>kommelser som ska ligga till grund för tjänstepensionsförsäkringarna.</w:t>
      </w:r>
    </w:p>
    <w:p w14:paraId="0C0E0BB2" w14:textId="77777777" w:rsidR="009E158D" w:rsidRPr="008B1BF6" w:rsidRDefault="009E158D" w:rsidP="009E158D">
      <w:pPr>
        <w:pStyle w:val="Brdtextmedindragram"/>
      </w:pPr>
      <w:r w:rsidRPr="008B1BF6">
        <w:t xml:space="preserve">Finansinspektionen ska </w:t>
      </w:r>
      <w:r>
        <w:t xml:space="preserve">godkänna den planerade verksamheten om inspektionen </w:t>
      </w:r>
      <w:r w:rsidRPr="008B1BF6">
        <w:t>bedöm</w:t>
      </w:r>
      <w:r>
        <w:t>er</w:t>
      </w:r>
      <w:r w:rsidRPr="008B1BF6">
        <w:t xml:space="preserve"> </w:t>
      </w:r>
      <w:r>
        <w:t>att</w:t>
      </w:r>
      <w:r w:rsidRPr="008B1BF6">
        <w:t xml:space="preserve"> tjänstepensionsföretagets organisation är ändamålsenlig</w:t>
      </w:r>
      <w:r>
        <w:t xml:space="preserve"> med hänsyn till den planerade verksam</w:t>
      </w:r>
      <w:r>
        <w:softHyphen/>
        <w:t>heten</w:t>
      </w:r>
      <w:r w:rsidRPr="008B1BF6">
        <w:t xml:space="preserve">, </w:t>
      </w:r>
      <w:r>
        <w:t xml:space="preserve">att </w:t>
      </w:r>
      <w:r w:rsidRPr="008B1BF6">
        <w:t>den finan</w:t>
      </w:r>
      <w:r w:rsidRPr="008B1BF6">
        <w:softHyphen/>
        <w:t xml:space="preserve">siella situationen är tillfredsställande och </w:t>
      </w:r>
      <w:r>
        <w:t>att den som ska leda verksamheten har tillräcklig</w:t>
      </w:r>
      <w:r w:rsidRPr="008B1BF6">
        <w:t xml:space="preserve"> kompetens och erfarenhet och i övrigt är </w:t>
      </w:r>
      <w:r>
        <w:t>lämplig för uppgiften</w:t>
      </w:r>
      <w:r w:rsidRPr="008B1BF6">
        <w:t>.</w:t>
      </w:r>
    </w:p>
    <w:p w14:paraId="11E35600" w14:textId="77777777" w:rsidR="009E158D" w:rsidRDefault="009E158D" w:rsidP="009E158D">
      <w:pPr>
        <w:pStyle w:val="Brdtextmedindragram"/>
      </w:pPr>
      <w:r w:rsidRPr="008B1BF6">
        <w:t>Om verksamheten godkänns ska Finansinspektionen inom tre månader lämna ett meddelande om underrättelsen till den be</w:t>
      </w:r>
      <w:r w:rsidRPr="008B1BF6">
        <w:softHyphen/>
        <w:t xml:space="preserve">höriga myndigheten i </w:t>
      </w:r>
      <w:r>
        <w:t>värdlandet</w:t>
      </w:r>
      <w:r w:rsidRPr="008B1BF6">
        <w:t>. Företaget ska underrättas om detta. Om</w:t>
      </w:r>
      <w:r>
        <w:t xml:space="preserve"> det inte finns förutsättningar för att godkänna</w:t>
      </w:r>
      <w:r w:rsidRPr="008B1BF6">
        <w:t xml:space="preserve"> verksamheten eller </w:t>
      </w:r>
      <w:r>
        <w:t xml:space="preserve">om </w:t>
      </w:r>
      <w:r w:rsidRPr="008B1BF6">
        <w:t xml:space="preserve">Finansinspektionen av </w:t>
      </w:r>
      <w:r>
        <w:t xml:space="preserve">någon </w:t>
      </w:r>
      <w:r w:rsidRPr="008B1BF6">
        <w:t xml:space="preserve">annan anledning </w:t>
      </w:r>
      <w:r>
        <w:t xml:space="preserve">inte </w:t>
      </w:r>
      <w:r w:rsidRPr="008B1BF6">
        <w:t>meddela</w:t>
      </w:r>
      <w:r>
        <w:t>r</w:t>
      </w:r>
      <w:r w:rsidRPr="008B1BF6">
        <w:t xml:space="preserve"> den behöriga myndigheten ska inspektionen meddela beslut om detta inom tre månader från företagets underrättelse.</w:t>
      </w:r>
    </w:p>
    <w:p w14:paraId="59670987" w14:textId="77777777" w:rsidR="009E158D" w:rsidRPr="008B1BF6" w:rsidRDefault="009E158D" w:rsidP="009E158D">
      <w:pPr>
        <w:pStyle w:val="Brdtextmedindragram"/>
      </w:pPr>
      <w:r w:rsidRPr="008B1BF6">
        <w:t>Information om vilka regler som gäller för verksamheten ska vidare</w:t>
      </w:r>
      <w:r w:rsidRPr="008B1BF6">
        <w:softHyphen/>
        <w:t xml:space="preserve">förmedlas till tjänstepensionsföretaget. Verksamheten ska få påbörjas när informationen lämnats till företaget eller i varje fall sex veckor efter </w:t>
      </w:r>
      <w:r w:rsidRPr="00842235">
        <w:t xml:space="preserve">det </w:t>
      </w:r>
      <w:r w:rsidRPr="008B1BF6">
        <w:t xml:space="preserve">att den behöriga myndigheten tagit emot </w:t>
      </w:r>
      <w:r w:rsidRPr="00842235">
        <w:t>inspektionens</w:t>
      </w:r>
      <w:r w:rsidRPr="008B1BF6">
        <w:t xml:space="preserve"> meddelande.</w:t>
      </w:r>
    </w:p>
    <w:p w14:paraId="60E55D7A" w14:textId="77777777" w:rsidR="009E158D" w:rsidRPr="008B1BF6" w:rsidRDefault="009E158D" w:rsidP="009E158D">
      <w:pPr>
        <w:pStyle w:val="Brdtextmedindragram"/>
      </w:pPr>
      <w:r>
        <w:t>Ett t</w:t>
      </w:r>
      <w:r w:rsidRPr="008B1BF6">
        <w:t>jänstepensionsföretag ska underrätta Finans</w:t>
      </w:r>
      <w:r>
        <w:softHyphen/>
      </w:r>
      <w:r w:rsidRPr="008B1BF6">
        <w:t xml:space="preserve">inspektionen om ändrade förhållanden minst en månad innan ändringen genomförs. Om inspektionen </w:t>
      </w:r>
      <w:r>
        <w:t>anser</w:t>
      </w:r>
      <w:r w:rsidRPr="008B1BF6">
        <w:t xml:space="preserve"> att ändringen inte får göras utan ett nytt förfarande ska inspektionen meddela beslut om det inom en månad från det att underrättelsen </w:t>
      </w:r>
      <w:r>
        <w:t>om ändringen togs emot</w:t>
      </w:r>
      <w:r w:rsidRPr="008B1BF6">
        <w:t>.</w:t>
      </w:r>
    </w:p>
    <w:p w14:paraId="5A3FFE91" w14:textId="77777777" w:rsidR="009E158D" w:rsidRPr="008B1BF6" w:rsidRDefault="009E158D" w:rsidP="009E158D">
      <w:pPr>
        <w:pStyle w:val="Brdtextmedindragram"/>
      </w:pPr>
      <w:r w:rsidRPr="008B1BF6">
        <w:rPr>
          <w:b/>
        </w:rPr>
        <w:t xml:space="preserve">Regeringens bedömning: </w:t>
      </w:r>
      <w:r w:rsidRPr="008B1BF6">
        <w:t xml:space="preserve">Det bör inte införas </w:t>
      </w:r>
      <w:r>
        <w:t xml:space="preserve">några </w:t>
      </w:r>
      <w:r w:rsidRPr="008B1BF6">
        <w:t>bestämmelser om inrättande av en filial, agentur eller annat liknande driftställe (sekundäretablering) i ett annat land inom EES</w:t>
      </w:r>
      <w:r>
        <w:t xml:space="preserve"> eller särskilda bestämmelser om gränsöverskridande verksamhet från en sådan etablering i den nya lagen om tjänstepensionsföretag.</w:t>
      </w:r>
    </w:p>
    <w:p w14:paraId="6415D412" w14:textId="77777777" w:rsidR="009E158D" w:rsidRPr="008B1BF6" w:rsidRDefault="009E158D" w:rsidP="009E158D">
      <w:pPr>
        <w:pStyle w:val="Brdtextmedindrag"/>
        <w:rPr>
          <w:sz w:val="8"/>
          <w:szCs w:val="8"/>
        </w:rPr>
      </w:pPr>
    </w:p>
    <w:p w14:paraId="347596BF" w14:textId="057FA031" w:rsidR="009E158D" w:rsidRPr="008B1BF6" w:rsidRDefault="009E158D" w:rsidP="009E158D">
      <w:pPr>
        <w:pStyle w:val="Brdtextmedindrag"/>
      </w:pPr>
      <w:r w:rsidRPr="008B1BF6">
        <w:rPr>
          <w:b/>
        </w:rPr>
        <w:t>Utredningens förslag</w:t>
      </w:r>
      <w:r w:rsidRPr="008B1BF6">
        <w:t xml:space="preserve"> överensstämmer delvis med regeringens förslag. Utredningens förslag utgår från </w:t>
      </w:r>
      <w:r w:rsidR="00E0141B">
        <w:t>bestämmelserna</w:t>
      </w:r>
      <w:r w:rsidRPr="008B1BF6">
        <w:t xml:space="preserve"> i första tjänstepensions</w:t>
      </w:r>
      <w:r w:rsidRPr="008B1BF6">
        <w:softHyphen/>
        <w:t xml:space="preserve">direktivet </w:t>
      </w:r>
      <w:r w:rsidR="00E0141B">
        <w:t xml:space="preserve">(artikel 20) </w:t>
      </w:r>
      <w:r w:rsidRPr="008B1BF6">
        <w:t xml:space="preserve">som skiljer sig i vissa delar från </w:t>
      </w:r>
      <w:r w:rsidR="00E0141B">
        <w:t xml:space="preserve">motsvarande </w:t>
      </w:r>
      <w:r w:rsidRPr="008B1BF6">
        <w:t>bestämmelser i andra tjänste</w:t>
      </w:r>
      <w:r w:rsidRPr="008B1BF6">
        <w:softHyphen/>
        <w:t>pen</w:t>
      </w:r>
      <w:r>
        <w:softHyphen/>
      </w:r>
      <w:r w:rsidRPr="008B1BF6">
        <w:t>sions</w:t>
      </w:r>
      <w:r>
        <w:softHyphen/>
      </w:r>
      <w:r w:rsidRPr="008B1BF6">
        <w:t>direktivet</w:t>
      </w:r>
      <w:r>
        <w:t>, bl.a. när det gäller inne</w:t>
      </w:r>
      <w:r w:rsidR="00E0141B">
        <w:softHyphen/>
      </w:r>
      <w:r>
        <w:t>börden av gränsöverskridande verk</w:t>
      </w:r>
      <w:r>
        <w:softHyphen/>
        <w:t>samhet, tidsfristen för när verksam</w:t>
      </w:r>
      <w:r w:rsidR="00E0141B">
        <w:softHyphen/>
      </w:r>
      <w:r>
        <w:t>heten för påbörjas och vad en underrättelse om gränsöverskridande verksamheten ska innehålla. Utred</w:t>
      </w:r>
      <w:r>
        <w:softHyphen/>
        <w:t>ningens förslag avviker även från regeringens förslag genom att utredningen föreslår särskilda bestämmelser som rör tjänstepensions</w:t>
      </w:r>
      <w:r>
        <w:softHyphen/>
        <w:t>företags sekundär</w:t>
      </w:r>
      <w:r>
        <w:softHyphen/>
        <w:t>etablering i andra medlemsstater. Vidare finns inget förtydligande i utred</w:t>
      </w:r>
      <w:r>
        <w:softHyphen/>
        <w:t>ningens förslag om att verksam</w:t>
      </w:r>
      <w:r w:rsidR="00E0141B">
        <w:softHyphen/>
      </w:r>
      <w:r>
        <w:t xml:space="preserve">heten förutsätter godkännande från Finansinspektionen och om </w:t>
      </w:r>
      <w:r w:rsidRPr="008B1BF6">
        <w:t>vad inspektionens prövning vid ändrade för</w:t>
      </w:r>
      <w:r>
        <w:softHyphen/>
      </w:r>
      <w:r w:rsidRPr="008B1BF6">
        <w:t>hållanden ska avse.</w:t>
      </w:r>
    </w:p>
    <w:p w14:paraId="1E24FFEB" w14:textId="63818B2D" w:rsidR="009E158D" w:rsidRPr="008B1BF6" w:rsidRDefault="009E158D" w:rsidP="009E158D">
      <w:pPr>
        <w:pStyle w:val="Brdtextmedindrag"/>
      </w:pPr>
      <w:r w:rsidRPr="008B1BF6">
        <w:rPr>
          <w:b/>
        </w:rPr>
        <w:t xml:space="preserve">Remissinstanserna: </w:t>
      </w:r>
      <w:r w:rsidRPr="008B1BF6">
        <w:t xml:space="preserve">Flertalet remissinstanser tillstyrker förslaget eller har inget att invända mot det. </w:t>
      </w:r>
      <w:r w:rsidRPr="008B1BF6">
        <w:rPr>
          <w:i/>
        </w:rPr>
        <w:t>Svensk Försäkring</w:t>
      </w:r>
      <w:r w:rsidRPr="008B1BF6">
        <w:t xml:space="preserve"> anför att kravet på god</w:t>
      </w:r>
      <w:r w:rsidR="000E78F3">
        <w:softHyphen/>
      </w:r>
      <w:r w:rsidRPr="008B1BF6">
        <w:t xml:space="preserve">kännande i förväg i första tjänstepensionsdirektivet rimligen får tolkas som att det enbart knyter an till att företaget uppfyllt alla formella krav, inte att det ska vara fråga om någon ny typ av tillstånd för företaget som sådant. </w:t>
      </w:r>
    </w:p>
    <w:p w14:paraId="0C7AAEBE" w14:textId="28DBC6B2" w:rsidR="009E158D" w:rsidRPr="008B1BF6" w:rsidRDefault="009E158D" w:rsidP="00F22A69">
      <w:pPr>
        <w:pStyle w:val="Brdtextmedindrag"/>
      </w:pPr>
      <w:r w:rsidRPr="008B1BF6">
        <w:rPr>
          <w:b/>
        </w:rPr>
        <w:lastRenderedPageBreak/>
        <w:t xml:space="preserve">Promemorians förslag </w:t>
      </w:r>
      <w:r w:rsidRPr="008B1BF6">
        <w:t>överensstämmer delvis med regeringens för</w:t>
      </w:r>
      <w:r w:rsidR="004B28A9">
        <w:softHyphen/>
      </w:r>
      <w:r w:rsidRPr="008B1BF6">
        <w:t xml:space="preserve">slag. Promemorians förslag avviker från regeringens förslag genom att </w:t>
      </w:r>
      <w:r>
        <w:t xml:space="preserve">det i </w:t>
      </w:r>
      <w:r w:rsidRPr="008B1BF6">
        <w:t>promemorian föreslå</w:t>
      </w:r>
      <w:r>
        <w:t>s</w:t>
      </w:r>
      <w:r w:rsidRPr="008B1BF6">
        <w:t xml:space="preserve"> särskilda bestämmelser som rör tjänste</w:t>
      </w:r>
      <w:r>
        <w:softHyphen/>
      </w:r>
      <w:r w:rsidRPr="008B1BF6">
        <w:t>pen</w:t>
      </w:r>
      <w:r>
        <w:softHyphen/>
      </w:r>
      <w:r w:rsidRPr="008B1BF6">
        <w:t>sions</w:t>
      </w:r>
      <w:r w:rsidRPr="008B1BF6">
        <w:softHyphen/>
        <w:t xml:space="preserve">företags sekundäretablering i andra medlemsstater. </w:t>
      </w:r>
      <w:r>
        <w:t>I p</w:t>
      </w:r>
      <w:r w:rsidRPr="008B1BF6">
        <w:t>rome</w:t>
      </w:r>
      <w:r>
        <w:softHyphen/>
      </w:r>
      <w:r w:rsidRPr="008B1BF6">
        <w:t>morian före</w:t>
      </w:r>
      <w:r w:rsidR="004B28A9">
        <w:softHyphen/>
      </w:r>
      <w:r w:rsidRPr="008B1BF6">
        <w:t>slå</w:t>
      </w:r>
      <w:r>
        <w:t>s</w:t>
      </w:r>
      <w:r w:rsidRPr="008B1BF6">
        <w:t xml:space="preserve"> också att tidsfristen för när gränsöverskridande verk</w:t>
      </w:r>
      <w:r>
        <w:softHyphen/>
      </w:r>
      <w:r w:rsidRPr="008B1BF6">
        <w:t>samhet ska få påbörjas i vissa fall ska räknas från den tidpunkt då företaget tagit emot Finansinspektionens underrättelse om att meddelande lämnats till den behöriga myndigheten i värd</w:t>
      </w:r>
      <w:r>
        <w:t>landet</w:t>
      </w:r>
      <w:r w:rsidRPr="008B1BF6">
        <w:t>. Vidare finns inget förtyd</w:t>
      </w:r>
      <w:r w:rsidRPr="008B1BF6">
        <w:softHyphen/>
        <w:t xml:space="preserve">ligande i promemorian av </w:t>
      </w:r>
      <w:r>
        <w:t>att verksamheten förutsätter godkännande från Finans</w:t>
      </w:r>
      <w:r>
        <w:softHyphen/>
        <w:t xml:space="preserve">inspektionen och om </w:t>
      </w:r>
      <w:r w:rsidRPr="008B1BF6">
        <w:t xml:space="preserve">vad inspektionens prövning vid ändrade förhållanden ska avse. </w:t>
      </w:r>
      <w:r>
        <w:t>Det finns inget förslag om att direktivets definition av gräns</w:t>
      </w:r>
      <w:r>
        <w:softHyphen/>
        <w:t>överskridande verksamhet ska tas in i den nya lagen.</w:t>
      </w:r>
    </w:p>
    <w:p w14:paraId="598E76BB" w14:textId="77777777" w:rsidR="009E158D" w:rsidRPr="008B1BF6" w:rsidRDefault="009E158D" w:rsidP="009E158D">
      <w:pPr>
        <w:pStyle w:val="Brdtextmedindrag"/>
        <w:rPr>
          <w:b/>
        </w:rPr>
      </w:pPr>
      <w:r w:rsidRPr="008B1BF6">
        <w:rPr>
          <w:b/>
        </w:rPr>
        <w:t>Remissinstanserna</w:t>
      </w:r>
      <w:r w:rsidRPr="00842235">
        <w:rPr>
          <w:b/>
        </w:rPr>
        <w:t>:</w:t>
      </w:r>
      <w:r w:rsidRPr="008B1BF6">
        <w:t xml:space="preserve"> Flertalet remissinstanser tillstyrker förslaget eller har inget att invända mot det. </w:t>
      </w:r>
      <w:r w:rsidRPr="00842235">
        <w:rPr>
          <w:i/>
        </w:rPr>
        <w:t>Svensk Försäkring</w:t>
      </w:r>
      <w:r w:rsidRPr="008B1BF6">
        <w:t xml:space="preserve"> ifrågasätter om det behövs en särskild bestämmelse om gränsöverskridande verksamhet från en sekundäretablering och för fram att det är att bedöma som gräns</w:t>
      </w:r>
      <w:r w:rsidRPr="008B1BF6">
        <w:softHyphen/>
        <w:t>överskridande verksamhet oavsett om förmånen meddelas från en utländsk sekundäretablering eller direkt från Sverige.</w:t>
      </w:r>
    </w:p>
    <w:p w14:paraId="496DB741" w14:textId="77777777" w:rsidR="009E158D" w:rsidRPr="008B1BF6" w:rsidRDefault="009E158D" w:rsidP="009E158D">
      <w:pPr>
        <w:pStyle w:val="Rubrik4utannumrering"/>
      </w:pPr>
      <w:r w:rsidRPr="008B1BF6">
        <w:t>Skälen för regeringens förslag och bedömning</w:t>
      </w:r>
    </w:p>
    <w:p w14:paraId="111C11DB" w14:textId="77777777" w:rsidR="009E158D" w:rsidRPr="008B1BF6" w:rsidRDefault="009E158D" w:rsidP="009E158D">
      <w:pPr>
        <w:pStyle w:val="Rubrik5utannumrering"/>
        <w:spacing w:before="0"/>
      </w:pPr>
      <w:r w:rsidRPr="008B1BF6">
        <w:t>Andra tjänstepensionsdirektivet</w:t>
      </w:r>
    </w:p>
    <w:p w14:paraId="7CE5BED8" w14:textId="77777777" w:rsidR="009E158D" w:rsidRPr="008B1BF6" w:rsidRDefault="009E158D" w:rsidP="009E158D">
      <w:pPr>
        <w:pStyle w:val="Brdtext"/>
      </w:pPr>
      <w:r w:rsidRPr="008B1BF6">
        <w:t>Andra tjänstepensionsdirektivet innehåller, liksom första tjänstepensions</w:t>
      </w:r>
      <w:r w:rsidRPr="008B1BF6">
        <w:softHyphen/>
        <w:t>direktivet, bestämmelser om gränsöverskridande verksamhet. Medlems</w:t>
      </w:r>
      <w:r w:rsidRPr="008B1BF6">
        <w:softHyphen/>
        <w:t>staterna ska tillåta tjänstepensionsinstitut inom deras territorium att driva gränsöverskridande verksamhet (artikel 11.1). Med gränsöverskridande verksamhet avses i andra tjänstepensionsdirektivet att ett tjänstepensions</w:t>
      </w:r>
      <w:r w:rsidRPr="008B1BF6">
        <w:softHyphen/>
        <w:t>institut förvaltar en pensionsplan där förhållandet mellan det uppdrags</w:t>
      </w:r>
      <w:r w:rsidRPr="008B1BF6">
        <w:softHyphen/>
        <w:t xml:space="preserve">givande företaget och berörda medlemmar och förmånstagare styrs av social- och arbetsmarknadslagstiftning som är relevant på området för tjänstepensionsplaner i en annan medlemsstat än hemmedlemsstaten (artikel 6.19). </w:t>
      </w:r>
    </w:p>
    <w:p w14:paraId="14D75ED4" w14:textId="57869B3F" w:rsidR="009E158D" w:rsidRPr="008B1BF6" w:rsidRDefault="009E158D" w:rsidP="009E158D">
      <w:pPr>
        <w:pStyle w:val="Brdtextmedindrag"/>
      </w:pPr>
      <w:r w:rsidRPr="008B1BF6">
        <w:t xml:space="preserve">Ett tjänstepensionsinstitut som erbjuder sig att driva gränsöverskridande verksamhet och att åta sig uppdrag för ett uppdragsgivande företag måste godkännas i förväg av den behöriga myndigheten i hemmedlemsstaten (artikel 11.2). Ett tjänstepensionsinstitut ska anmäla att det avser att driva gränsöverskridande verksamhet och direktivet anger vissa uppgifter som ska finnas med i ansökan (artikel 11.3). </w:t>
      </w:r>
      <w:r>
        <w:t>M</w:t>
      </w:r>
      <w:r w:rsidRPr="008B1BF6">
        <w:t xml:space="preserve">yndigheten </w:t>
      </w:r>
      <w:r>
        <w:t xml:space="preserve">ska </w:t>
      </w:r>
      <w:r w:rsidRPr="008B1BF6">
        <w:t>antingen vidare</w:t>
      </w:r>
      <w:r>
        <w:softHyphen/>
      </w:r>
      <w:r w:rsidRPr="008B1BF6">
        <w:t xml:space="preserve">befordra uppgifterna till den behöriga myndigheten i </w:t>
      </w:r>
      <w:r w:rsidR="00C80D79">
        <w:t>värdlandet</w:t>
      </w:r>
      <w:r w:rsidR="00C80D79" w:rsidRPr="008B1BF6">
        <w:t xml:space="preserve"> </w:t>
      </w:r>
      <w:r w:rsidRPr="008B1BF6">
        <w:t>eller fatta ett motiverat beslut om att tjänstepensions</w:t>
      </w:r>
      <w:r>
        <w:softHyphen/>
      </w:r>
      <w:r w:rsidRPr="008B1BF6">
        <w:t>institutets administra</w:t>
      </w:r>
      <w:r>
        <w:softHyphen/>
      </w:r>
      <w:r w:rsidRPr="008B1BF6">
        <w:t>tiva uppbyggnad, dess finansiella ställning eller dess lednings anseende eller yrkeskvalifikationer eller erfarenhet på området inte är förenliga med den föreslagna verksamheten. Detta ska ske inom tre månader från det att uppgifterna togs emot. Om uppgifterna vidare</w:t>
      </w:r>
      <w:r>
        <w:softHyphen/>
      </w:r>
      <w:r w:rsidRPr="008B1BF6">
        <w:t>befordras ska tjänstepen</w:t>
      </w:r>
      <w:r>
        <w:softHyphen/>
      </w:r>
      <w:r w:rsidRPr="008B1BF6">
        <w:t>sionsinstitutet underrättas om detta (artik</w:t>
      </w:r>
      <w:r>
        <w:t>e</w:t>
      </w:r>
      <w:r w:rsidRPr="008B1BF6">
        <w:t xml:space="preserve">l 11.3 och 11.4). </w:t>
      </w:r>
    </w:p>
    <w:p w14:paraId="255DB652" w14:textId="1DC6419F" w:rsidR="009E158D" w:rsidRPr="008B1BF6" w:rsidRDefault="009E158D" w:rsidP="009E158D">
      <w:pPr>
        <w:pStyle w:val="Brdtextmedindrag"/>
        <w:rPr>
          <w:i/>
        </w:rPr>
      </w:pPr>
      <w:r w:rsidRPr="008B1BF6">
        <w:t xml:space="preserve">Därefter ska enligt direktivet ett förfarande följa där den behöriga myndigheten i </w:t>
      </w:r>
      <w:r w:rsidR="00C80D79" w:rsidRPr="008B1BF6">
        <w:t>värd</w:t>
      </w:r>
      <w:r w:rsidR="00C80D79">
        <w:t xml:space="preserve">landet </w:t>
      </w:r>
      <w:r w:rsidRPr="008B1BF6">
        <w:t>ska informera myndigheten i hem</w:t>
      </w:r>
      <w:r w:rsidRPr="008B1BF6">
        <w:softHyphen/>
        <w:t>medlemsstaten om de krav i social- och arbetsmarknadslagstiftningen som är relevanta på området för tjänstepensionsplaner och om medlemsstatens informations</w:t>
      </w:r>
      <w:r w:rsidR="00C80D79">
        <w:softHyphen/>
      </w:r>
      <w:r w:rsidRPr="008B1BF6">
        <w:t xml:space="preserve">krav enligt direktivet. Detta ska ske inom sex veckor efter det att </w:t>
      </w:r>
      <w:r w:rsidRPr="008B1BF6">
        <w:lastRenderedPageBreak/>
        <w:t>uppgifterna från myndigheten i hemmedlemsstaten togs emot. Informa</w:t>
      </w:r>
      <w:r w:rsidRPr="008B1BF6">
        <w:softHyphen/>
        <w:t xml:space="preserve">tionen från </w:t>
      </w:r>
      <w:r w:rsidR="00C80D79">
        <w:t xml:space="preserve">myndigheten i </w:t>
      </w:r>
      <w:r w:rsidR="00C80D79" w:rsidRPr="008B1BF6">
        <w:t>värd</w:t>
      </w:r>
      <w:r w:rsidR="00C80D79">
        <w:t>landet</w:t>
      </w:r>
      <w:r w:rsidR="00C80D79" w:rsidRPr="008B1BF6">
        <w:t xml:space="preserve"> </w:t>
      </w:r>
      <w:r w:rsidRPr="008B1BF6">
        <w:t>ska lämnas vidare till tjänstepen</w:t>
      </w:r>
      <w:r w:rsidR="00C80D79">
        <w:softHyphen/>
      </w:r>
      <w:r w:rsidRPr="008B1BF6">
        <w:t>sions</w:t>
      </w:r>
      <w:r w:rsidRPr="008B1BF6">
        <w:softHyphen/>
        <w:t>institutet och institutet får påbörja verksamheten när detta skett eller, om ingen information lämnas, när tidsfristen om sex veckor har gått ut (artik</w:t>
      </w:r>
      <w:r>
        <w:t>e</w:t>
      </w:r>
      <w:r w:rsidRPr="008B1BF6">
        <w:t xml:space="preserve">l 11.7 och 11.8). En motsvarande förmedling av information ska ske om reglerna för verksamheten ändras i </w:t>
      </w:r>
      <w:r w:rsidR="00C80D79" w:rsidRPr="008B1BF6">
        <w:t>värd</w:t>
      </w:r>
      <w:r w:rsidR="00C80D79">
        <w:t>landet</w:t>
      </w:r>
      <w:r w:rsidR="00C80D79" w:rsidRPr="008B1BF6">
        <w:t xml:space="preserve"> </w:t>
      </w:r>
      <w:r w:rsidRPr="008B1BF6">
        <w:t>(artikel 11.9).</w:t>
      </w:r>
    </w:p>
    <w:p w14:paraId="17283053" w14:textId="77777777" w:rsidR="009E158D" w:rsidRPr="008B1BF6" w:rsidRDefault="009E158D" w:rsidP="009E158D">
      <w:pPr>
        <w:pStyle w:val="Rubrik5utannumrering"/>
        <w:rPr>
          <w:szCs w:val="20"/>
        </w:rPr>
      </w:pPr>
      <w:r w:rsidRPr="008B1BF6">
        <w:rPr>
          <w:szCs w:val="20"/>
        </w:rPr>
        <w:t>Gällande rätt</w:t>
      </w:r>
    </w:p>
    <w:p w14:paraId="7BD28D08" w14:textId="77777777" w:rsidR="009E158D" w:rsidRPr="008B1BF6" w:rsidRDefault="009E158D" w:rsidP="009E158D">
      <w:pPr>
        <w:pStyle w:val="Brdtextmedindrag"/>
        <w:ind w:firstLine="0"/>
      </w:pPr>
      <w:r w:rsidRPr="008B1BF6">
        <w:t xml:space="preserve">Ett försäkringsföretag som följer försäkringsrörelselagen (2010:2043), FRL, ska underrätta Finansinspektionen om det vill meddela försäkringar från Sverige för åtaganden som ska fullgöras i något annat EES-land (3 kap. 15 § FRL). Finansinspektionen ska inom en månad lämna </w:t>
      </w:r>
      <w:r>
        <w:t xml:space="preserve">ett </w:t>
      </w:r>
      <w:r w:rsidRPr="008B1BF6">
        <w:t xml:space="preserve">meddelande till den behöriga myndigheten i det land där verksamheten ska drivas och bl.a. ett intyg om att företaget uppfyller kapitalkraven (3 kap. 17 § FRL). Försäkringsföretaget får påbörja </w:t>
      </w:r>
      <w:r>
        <w:t xml:space="preserve">den gränsöverskridande </w:t>
      </w:r>
      <w:r w:rsidRPr="008B1BF6">
        <w:t xml:space="preserve">verksamheten när det underrättats om att </w:t>
      </w:r>
      <w:r>
        <w:t xml:space="preserve">ett </w:t>
      </w:r>
      <w:r w:rsidRPr="008B1BF6">
        <w:t>meddelande</w:t>
      </w:r>
      <w:r>
        <w:t xml:space="preserve"> har</w:t>
      </w:r>
      <w:r w:rsidRPr="008B1BF6">
        <w:t xml:space="preserve"> lämnats (3 kap. 18–19 §§ FRL). Om Finansinspektionen finner att det inte finns förutsättningar för att driva gränsöverskridande verksamhet, ska inspek</w:t>
      </w:r>
      <w:r>
        <w:softHyphen/>
      </w:r>
      <w:r w:rsidRPr="008B1BF6">
        <w:t xml:space="preserve">tionen inte lämna något meddelande. Beslut om detta ska fattas inom en månad från det att företagets underrättelse togs emot (3 kap. 20 § FRL). Om ett försäkringsföretag avser att ändra något av de förhållanden som </w:t>
      </w:r>
      <w:r>
        <w:t>Finansinspektionen ska underrättas om</w:t>
      </w:r>
      <w:r w:rsidRPr="008B1BF6">
        <w:t xml:space="preserve"> efter att den gränsöverskridande verksam</w:t>
      </w:r>
      <w:r>
        <w:softHyphen/>
      </w:r>
      <w:r w:rsidRPr="008B1BF6">
        <w:t xml:space="preserve">heten inletts, ska </w:t>
      </w:r>
      <w:r>
        <w:t>underrättelse</w:t>
      </w:r>
      <w:r w:rsidRPr="008B1BF6">
        <w:t>förfarandet tillämpas</w:t>
      </w:r>
      <w:r>
        <w:t xml:space="preserve"> på nytt</w:t>
      </w:r>
      <w:r w:rsidRPr="008B1BF6">
        <w:t xml:space="preserve"> (3 kap. 21 § FRL).</w:t>
      </w:r>
    </w:p>
    <w:p w14:paraId="5779648A" w14:textId="77777777" w:rsidR="009E158D" w:rsidRPr="008B1BF6" w:rsidRDefault="009E158D" w:rsidP="009E158D">
      <w:pPr>
        <w:pStyle w:val="Brdtextmedindrag"/>
      </w:pPr>
      <w:r w:rsidRPr="008B1BF6">
        <w:t>För försäkringsföretag som följer övergångsbestämmelserna (punkt 2 i övergångsbestämmelserna till lagen [2015:700] om ändring i försäkrings</w:t>
      </w:r>
      <w:r w:rsidRPr="008B1BF6">
        <w:softHyphen/>
        <w:t xml:space="preserve">rörelselagen </w:t>
      </w:r>
      <w:r>
        <w:t>[</w:t>
      </w:r>
      <w:r w:rsidRPr="008B1BF6">
        <w:t>2010:2043]) gäller i stället bestämmelser i 3 kap. 8–14 §§ jämförda med 3 kap</w:t>
      </w:r>
      <w:r>
        <w:t xml:space="preserve">. 22 § första stycket FRL i </w:t>
      </w:r>
      <w:r w:rsidRPr="008B1BF6">
        <w:t>lydelse</w:t>
      </w:r>
      <w:r>
        <w:t>rna</w:t>
      </w:r>
      <w:r w:rsidRPr="008B1BF6">
        <w:t xml:space="preserve"> före den 1 januari 2016. Bestämmelserna genomför första tjänstepensionsdirektivet och innebär när det gäller tjänstepensionsförsäkringar att ett särskilt underrättelse- och anmälningsförfarande ska tillämpas. Under</w:t>
      </w:r>
      <w:r w:rsidRPr="008B1BF6">
        <w:softHyphen/>
        <w:t>rättelsen till Finansinspektionen ska innehålla uppgift om den som i egenskap av arbetsgivare ska betala försäkringspremierna och om det huvudsakliga innehållet i de överenskommelser som ska ligga till grund för försäk</w:t>
      </w:r>
      <w:r>
        <w:softHyphen/>
      </w:r>
      <w:r w:rsidRPr="008B1BF6">
        <w:t>ringarna (3 kap. 8 § FRL i lydelse</w:t>
      </w:r>
      <w:r>
        <w:t>n</w:t>
      </w:r>
      <w:r w:rsidRPr="008B1BF6">
        <w:t xml:space="preserve"> före den 1 januari 2016). När Finans</w:t>
      </w:r>
      <w:r>
        <w:softHyphen/>
      </w:r>
      <w:r w:rsidRPr="008B1BF6">
        <w:t>inspektionen lämnar ett meddelande till den behöriga myndigheten i det land där verksamheten ska drivas ska samtidigt ett intyg lämnas om att företaget har en tillräcklig kapitalbas och en underrättelse om vilka försäkringsklasser företagets tillstånd omfattar (3 kap. 22 § andra stycket FRL i lydelse</w:t>
      </w:r>
      <w:r>
        <w:t>n</w:t>
      </w:r>
      <w:r w:rsidRPr="008B1BF6">
        <w:t xml:space="preserve"> före den 1 januari 2016). Verksamheten får påbörjas när företaget </w:t>
      </w:r>
      <w:r>
        <w:t xml:space="preserve">har </w:t>
      </w:r>
      <w:r w:rsidRPr="008B1BF6">
        <w:t>underrättats om vilka regler för verksamheten som är tillämpliga i det land där verksamheten ska drivas eller i varje fall två månader efter det att den behöriga myndigheten i det landet tog emot inspektionens meddelande (3 kap. 12 § FRL i lydelse</w:t>
      </w:r>
      <w:r>
        <w:t>n</w:t>
      </w:r>
      <w:r w:rsidRPr="008B1BF6">
        <w:t xml:space="preserve"> före den 1 januari 2016). Vid ändrade förhållanden som innebär att verksamhet avseende tjänstepensionsförsäkring ska påbörjas ska </w:t>
      </w:r>
      <w:r>
        <w:t>underrättelse</w:t>
      </w:r>
      <w:r>
        <w:softHyphen/>
        <w:t>förfarandet</w:t>
      </w:r>
      <w:r w:rsidRPr="008B1BF6">
        <w:t xml:space="preserve"> tillämpas</w:t>
      </w:r>
      <w:r>
        <w:t xml:space="preserve"> på nytt</w:t>
      </w:r>
      <w:r w:rsidRPr="008B1BF6">
        <w:t xml:space="preserve"> (3 kap. 14 § FRL i lydelse</w:t>
      </w:r>
      <w:r>
        <w:t>n</w:t>
      </w:r>
      <w:r w:rsidRPr="008B1BF6">
        <w:t xml:space="preserve"> före den 1 januari 2016).</w:t>
      </w:r>
    </w:p>
    <w:p w14:paraId="6712ED0E" w14:textId="7C6AA9EC" w:rsidR="009E158D" w:rsidRDefault="009E158D" w:rsidP="009E158D">
      <w:pPr>
        <w:pStyle w:val="Brdtextmedindrag"/>
      </w:pPr>
      <w:r w:rsidRPr="00B52E17">
        <w:t xml:space="preserve">För tjänstepensionskassor, dvs. understödsföreningar som driver tjänstepensionsverksamhet, gäller i huvudsak motsvarande bestämmelser </w:t>
      </w:r>
      <w:r w:rsidRPr="00B52E17">
        <w:lastRenderedPageBreak/>
        <w:t xml:space="preserve">som för försäkringsföretag som följer övergångsbestämmelserna </w:t>
      </w:r>
      <w:r w:rsidR="00F40DCF">
        <w:br/>
      </w:r>
      <w:r w:rsidRPr="00B52E17">
        <w:t xml:space="preserve">(14 c–14 d §§ lagen [1972:262] om understödsföreningar, </w:t>
      </w:r>
      <w:r w:rsidR="00B25160">
        <w:t xml:space="preserve">förkortad </w:t>
      </w:r>
      <w:r w:rsidRPr="00B52E17">
        <w:t>UFL).</w:t>
      </w:r>
    </w:p>
    <w:p w14:paraId="5C1D13A4" w14:textId="77777777" w:rsidR="009E158D" w:rsidRPr="00842235" w:rsidRDefault="009E158D" w:rsidP="009E158D">
      <w:pPr>
        <w:pStyle w:val="Rubrik5utannumrering"/>
      </w:pPr>
      <w:r w:rsidRPr="00697FBC">
        <w:t>Nya regler om</w:t>
      </w:r>
      <w:r w:rsidRPr="008B1BF6">
        <w:rPr>
          <w:i w:val="0"/>
        </w:rPr>
        <w:t xml:space="preserve"> </w:t>
      </w:r>
      <w:r w:rsidRPr="004F5EB4">
        <w:t>g</w:t>
      </w:r>
      <w:r w:rsidRPr="00B52E17">
        <w:t>ränsöverskridande verksamhet enligt andra tjänstepensions</w:t>
      </w:r>
      <w:r w:rsidRPr="009D3B93">
        <w:t>direktivet</w:t>
      </w:r>
    </w:p>
    <w:p w14:paraId="62876772" w14:textId="4F858F0F" w:rsidR="009E158D" w:rsidRPr="008B1BF6" w:rsidRDefault="009E158D" w:rsidP="009E158D">
      <w:pPr>
        <w:pStyle w:val="Brdtextmedindrag"/>
        <w:ind w:firstLine="0"/>
      </w:pPr>
      <w:r w:rsidRPr="008B1BF6">
        <w:t xml:space="preserve">Andra tjänstepensionsdirektivet innehåller bestämmelser som har till syfte att underlätta tjänstepensionsinstituts gränsöverskridande verksamhet. Utgångspunkten i direktivet är att gränsöverskridande verksamhet ska tillåtas och att den ska godkännas i förväg av den behöriga myndigheten i hemmedlemsstaten. Den gränsöverskridande verksamheten ska omfattas av de informationskrav som </w:t>
      </w:r>
      <w:r w:rsidR="00C80D79" w:rsidRPr="008B1BF6">
        <w:t>värd</w:t>
      </w:r>
      <w:r w:rsidR="00C80D79">
        <w:t>landet</w:t>
      </w:r>
      <w:r w:rsidR="00C80D79" w:rsidRPr="008B1BF6">
        <w:t xml:space="preserve"> </w:t>
      </w:r>
      <w:r w:rsidRPr="008B1BF6">
        <w:t xml:space="preserve">ställer upp och de krav som följer av </w:t>
      </w:r>
      <w:r w:rsidR="00C80D79">
        <w:t xml:space="preserve">detta lands </w:t>
      </w:r>
      <w:r w:rsidRPr="008B1BF6">
        <w:t>social- och arbetsmarknadslagstiftning på tjänstepensions</w:t>
      </w:r>
      <w:r w:rsidR="00C80D79">
        <w:softHyphen/>
      </w:r>
      <w:r w:rsidRPr="008B1BF6">
        <w:t>området.</w:t>
      </w:r>
    </w:p>
    <w:p w14:paraId="7F987DB1" w14:textId="77777777" w:rsidR="009E158D" w:rsidRPr="008B1BF6" w:rsidRDefault="009E158D" w:rsidP="009E158D">
      <w:pPr>
        <w:pStyle w:val="Brdtextmedindrag"/>
      </w:pPr>
      <w:r>
        <w:t>A</w:t>
      </w:r>
      <w:r w:rsidRPr="008B1BF6">
        <w:t>ndra tjänstepensions</w:t>
      </w:r>
      <w:r w:rsidRPr="008B1BF6">
        <w:softHyphen/>
        <w:t xml:space="preserve">direktivets bestämmelser om gränsöverskridande verksamhet </w:t>
      </w:r>
      <w:r>
        <w:t xml:space="preserve">överensstämmer </w:t>
      </w:r>
      <w:r w:rsidRPr="008B1BF6">
        <w:t>till stor del med bestämmelserna i första tjänstepensionsdirektivet. De skiljer sig däremot en del från motsvarande bestämmelser i Solvens II-direktivet. Regeringen instämmer därför i promemorians bedömning att de be</w:t>
      </w:r>
      <w:r w:rsidRPr="008B1BF6">
        <w:softHyphen/>
        <w:t xml:space="preserve">stämmelser i </w:t>
      </w:r>
      <w:r>
        <w:t xml:space="preserve">den nya </w:t>
      </w:r>
      <w:r w:rsidRPr="008B1BF6">
        <w:t>lagen om tjänste</w:t>
      </w:r>
      <w:r>
        <w:softHyphen/>
      </w:r>
      <w:r w:rsidRPr="008B1BF6">
        <w:t>pensions</w:t>
      </w:r>
      <w:r>
        <w:softHyphen/>
      </w:r>
      <w:r w:rsidRPr="008B1BF6">
        <w:t>företag som genomför andra tjänste</w:t>
      </w:r>
      <w:r w:rsidRPr="008B1BF6">
        <w:softHyphen/>
        <w:t xml:space="preserve">pensionsdirektivet i denna del som utgångspunkt bör ha en liknande utformning som de bestämmelser som gäller för tjänstepensionskassorna och för de försäkringsföretag som följer övergångsbestämmelserna, eftersom de </w:t>
      </w:r>
      <w:r>
        <w:t>bestämmelserna</w:t>
      </w:r>
      <w:r w:rsidRPr="008B1BF6">
        <w:t xml:space="preserve"> motsvarar första tjänstepensionsdirektivet.</w:t>
      </w:r>
      <w:r>
        <w:t xml:space="preserve"> Det har dock hittills bara indirekt framgått, genom bestämmelser om Finans</w:t>
      </w:r>
      <w:r>
        <w:softHyphen/>
        <w:t>inspektionens prövning och vid vilken tidpunkt verksamheten får påbörjas, att det krävs godkännande för att få driva gränsöverskridande verksamhet. Att det krävs godkännande bör enligt regeringens uppfattning förtydligas genom att det anges i den nya lagen att ett tjänste</w:t>
      </w:r>
      <w:r>
        <w:softHyphen/>
        <w:t>pensionsföretag får driva gränsöverskridande verk</w:t>
      </w:r>
      <w:r>
        <w:softHyphen/>
        <w:t>samhet om Finans</w:t>
      </w:r>
      <w:r>
        <w:softHyphen/>
        <w:t>inspektionen godkänner det.</w:t>
      </w:r>
      <w:r w:rsidDel="009311B3">
        <w:rPr>
          <w:rFonts w:asciiTheme="minorHAnsi" w:hAnsiTheme="minorHAnsi"/>
        </w:rPr>
        <w:t xml:space="preserve"> </w:t>
      </w:r>
    </w:p>
    <w:p w14:paraId="181AE41E" w14:textId="77777777" w:rsidR="009E158D" w:rsidRPr="008B1BF6" w:rsidRDefault="009E158D" w:rsidP="009E158D">
      <w:pPr>
        <w:pStyle w:val="Brdtextmedindrag"/>
      </w:pPr>
      <w:r w:rsidRPr="008B1BF6">
        <w:t>Andra tjänstepensionsdirektivet innehåller en ny definition av gräns</w:t>
      </w:r>
      <w:r>
        <w:softHyphen/>
      </w:r>
      <w:r w:rsidRPr="008B1BF6">
        <w:t>överskridande verksamhet. Med gränsöverskridande verksamhet avses enligt direktivet förvaltning av en pensionsplan där förhållandet mellan det uppdragsgivande företaget och berörda medlemmar och förmånstagare styrs av social- och arbetsmarknads</w:t>
      </w:r>
      <w:r w:rsidRPr="008B1BF6">
        <w:softHyphen/>
        <w:t xml:space="preserve">lagstiftning som är relevant på området för tjänstepensionsplaner i en annan medlemsstat än hemmedlemsstaten. </w:t>
      </w:r>
    </w:p>
    <w:p w14:paraId="5AAE0D44" w14:textId="77777777" w:rsidR="009E158D" w:rsidRPr="008B1BF6" w:rsidRDefault="009E158D" w:rsidP="009E158D">
      <w:pPr>
        <w:pStyle w:val="Brdtextmedindrag"/>
      </w:pPr>
      <w:r w:rsidRPr="008B1BF6">
        <w:t xml:space="preserve">Som </w:t>
      </w:r>
      <w:r>
        <w:t xml:space="preserve">konstateras i </w:t>
      </w:r>
      <w:r w:rsidRPr="008B1BF6">
        <w:t xml:space="preserve">promemorian skiljer sig detta något från </w:t>
      </w:r>
      <w:r>
        <w:t>det</w:t>
      </w:r>
      <w:r w:rsidRPr="008B1BF6">
        <w:t xml:space="preserve"> som föreskr</w:t>
      </w:r>
      <w:r>
        <w:t>i</w:t>
      </w:r>
      <w:r w:rsidRPr="008B1BF6">
        <w:t>vs i första tjänstepensions</w:t>
      </w:r>
      <w:r w:rsidRPr="008B1BF6">
        <w:softHyphen/>
        <w:t>direktivet</w:t>
      </w:r>
      <w:r>
        <w:t xml:space="preserve">. I det direktivet finns ingen särskild definition av gränsöverskridande verksamhet men det anges att tjänstepensionsinstitut ska tillåtas att åta sig uppdrag för företag som är etablerade inom andra medlemsstaters territorium </w:t>
      </w:r>
      <w:r w:rsidRPr="008B1BF6">
        <w:t>(artikel 20</w:t>
      </w:r>
      <w:r>
        <w:t>.1</w:t>
      </w:r>
      <w:r w:rsidRPr="008B1BF6">
        <w:t>). Själva innebörden av gränsöverskridande verk</w:t>
      </w:r>
      <w:r w:rsidRPr="008B1BF6">
        <w:softHyphen/>
        <w:t>samhet är huvudsakligen den</w:t>
      </w:r>
      <w:r>
        <w:softHyphen/>
      </w:r>
      <w:r w:rsidRPr="008B1BF6">
        <w:t>samma</w:t>
      </w:r>
      <w:r>
        <w:t xml:space="preserve"> i andra tjänstepensionsdirektivet</w:t>
      </w:r>
      <w:r w:rsidRPr="008B1BF6">
        <w:t>, med tillägget att också den situation då ett institut och ett uppdragsgivande företag är belägna i samma medlemsstat faller inom ramen för vad som klassas som gräns</w:t>
      </w:r>
      <w:r w:rsidRPr="008B1BF6">
        <w:softHyphen/>
        <w:t>över</w:t>
      </w:r>
      <w:r>
        <w:softHyphen/>
      </w:r>
      <w:r w:rsidRPr="008B1BF6">
        <w:t>skridande verksamhet, om de omfattas av olika social- och arbets</w:t>
      </w:r>
      <w:r w:rsidRPr="008B1BF6">
        <w:softHyphen/>
        <w:t>marknadslagstiftningar på tjänste</w:t>
      </w:r>
      <w:r>
        <w:softHyphen/>
      </w:r>
      <w:r w:rsidRPr="008B1BF6">
        <w:t>pensionsområdet. Det som är avgörande för bedömningen</w:t>
      </w:r>
      <w:r>
        <w:t xml:space="preserve"> av om verk</w:t>
      </w:r>
      <w:r>
        <w:softHyphen/>
        <w:t>samheten är gränsöverskridande</w:t>
      </w:r>
      <w:r w:rsidRPr="008B1BF6">
        <w:t xml:space="preserve"> är </w:t>
      </w:r>
      <w:r>
        <w:t xml:space="preserve">alltså </w:t>
      </w:r>
      <w:r w:rsidRPr="008B1BF6">
        <w:t>om förhållandet mellan det uppdrags</w:t>
      </w:r>
      <w:r>
        <w:softHyphen/>
      </w:r>
      <w:r w:rsidRPr="008B1BF6">
        <w:t>givande företaget och berörda personer omfattas av en annan lagstiftning än den som gäller i hemmedlemsstaten.</w:t>
      </w:r>
      <w:r>
        <w:t xml:space="preserve"> </w:t>
      </w:r>
      <w:r w:rsidRPr="008B1BF6">
        <w:t xml:space="preserve">Det kan </w:t>
      </w:r>
      <w:r>
        <w:t xml:space="preserve">därmed </w:t>
      </w:r>
      <w:r w:rsidRPr="008B1BF6">
        <w:t xml:space="preserve">undantagsvis förhålla sig så att det </w:t>
      </w:r>
      <w:r w:rsidRPr="00842235">
        <w:rPr>
          <w:i/>
        </w:rPr>
        <w:t>inte</w:t>
      </w:r>
      <w:r w:rsidRPr="008B1BF6">
        <w:t xml:space="preserve"> är fråga om </w:t>
      </w:r>
      <w:r w:rsidRPr="008B1BF6">
        <w:lastRenderedPageBreak/>
        <w:t>gränsöverskridande verk</w:t>
      </w:r>
      <w:r w:rsidRPr="008B1BF6">
        <w:softHyphen/>
        <w:t>samhet trots att företaget och institutet är belägna i olika medlems</w:t>
      </w:r>
      <w:r>
        <w:softHyphen/>
      </w:r>
      <w:r w:rsidRPr="008B1BF6">
        <w:t xml:space="preserve">stater, </w:t>
      </w:r>
      <w:r>
        <w:t xml:space="preserve">nämligen </w:t>
      </w:r>
      <w:r w:rsidRPr="008B1BF6">
        <w:t>om de omfattas av samma social- och arbetsmarknads</w:t>
      </w:r>
      <w:r>
        <w:softHyphen/>
      </w:r>
      <w:r w:rsidRPr="008B1BF6">
        <w:t xml:space="preserve">lagstiftning på tjänstepensionsområdet. </w:t>
      </w:r>
    </w:p>
    <w:p w14:paraId="623FD6A6" w14:textId="77777777" w:rsidR="009E158D" w:rsidRPr="008B1BF6" w:rsidRDefault="009E158D" w:rsidP="009E158D">
      <w:pPr>
        <w:pStyle w:val="Brdtextmedindrag"/>
      </w:pPr>
      <w:r w:rsidRPr="008B1BF6">
        <w:t>I promemorian föreslås att bestämmelserna om gränsöverskridande verksamhet i lagen om tjänstepensionsföretag ska omfatta situationer när ett tjänstepensionsföretag åtar sig uppdrag att meddela tjänstepensions</w:t>
      </w:r>
      <w:r w:rsidRPr="008B1BF6">
        <w:softHyphen/>
        <w:t xml:space="preserve">försäkring för åtaganden som ska fullgöras i ett annat land inom EES än Sverige. </w:t>
      </w:r>
      <w:r>
        <w:t>Regeringen anser dock att det bör förtydligas vad gränsöver</w:t>
      </w:r>
      <w:r>
        <w:softHyphen/>
        <w:t>skridande verk</w:t>
      </w:r>
      <w:r>
        <w:softHyphen/>
        <w:t>samhet innebär genom att det i den nya lagen tas in en definition av gränsöverskridande verksamhet som överensstämmer med direktivets definition.</w:t>
      </w:r>
      <w:r w:rsidRPr="008B1BF6" w:rsidDel="00B76A9A">
        <w:t xml:space="preserve"> </w:t>
      </w:r>
    </w:p>
    <w:p w14:paraId="461A7C31" w14:textId="77777777" w:rsidR="009E158D" w:rsidRPr="00B52E17" w:rsidRDefault="009E158D" w:rsidP="009E158D">
      <w:pPr>
        <w:pStyle w:val="Rubrik5utannumrering"/>
      </w:pPr>
      <w:r w:rsidRPr="00B52E17">
        <w:t>Underrättelse om gränsöverskridande verksamhet</w:t>
      </w:r>
    </w:p>
    <w:p w14:paraId="011B2E22" w14:textId="5BE9E64C" w:rsidR="009E158D" w:rsidRPr="008B1BF6" w:rsidRDefault="009E158D" w:rsidP="009E158D">
      <w:pPr>
        <w:pStyle w:val="Brdtextmedindrag"/>
        <w:ind w:firstLine="0"/>
      </w:pPr>
      <w:r w:rsidRPr="008B1BF6">
        <w:t xml:space="preserve">Det första </w:t>
      </w:r>
      <w:r>
        <w:t>ledet</w:t>
      </w:r>
      <w:r w:rsidRPr="008B1BF6">
        <w:t xml:space="preserve"> i det anmälnings- och underrättelseförfarande som </w:t>
      </w:r>
      <w:r w:rsidR="008D1295">
        <w:t>andra tjänstepensions</w:t>
      </w:r>
      <w:r w:rsidRPr="008B1BF6">
        <w:t>direktivet</w:t>
      </w:r>
      <w:r>
        <w:t xml:space="preserve"> föreskriver är att e</w:t>
      </w:r>
      <w:r w:rsidRPr="008B1BF6">
        <w:t xml:space="preserve">tt tjänstepensionsinstitut ska anmäla att det avser att driva gränsöverskridande verksamhet. </w:t>
      </w:r>
    </w:p>
    <w:p w14:paraId="0AC58906" w14:textId="43C18D1A" w:rsidR="009E158D" w:rsidRPr="008B1BF6" w:rsidRDefault="009E158D" w:rsidP="00F22A69">
      <w:pPr>
        <w:pStyle w:val="Brdtextmedindrag"/>
      </w:pPr>
      <w:r w:rsidRPr="008B1BF6">
        <w:t>Motsvarande bestämmelse i första tjänstepensionsdirektivet har genom</w:t>
      </w:r>
      <w:r>
        <w:softHyphen/>
      </w:r>
      <w:r w:rsidRPr="008B1BF6">
        <w:t>förts genom krav på att en underrättelse ska lämnas till Finansinspektionen med uppgift om arbetsgivaren och det huvudsakliga innehållet i de överenskommelser som ska ligga till grund för försäk</w:t>
      </w:r>
      <w:r>
        <w:softHyphen/>
      </w:r>
      <w:r w:rsidRPr="008B1BF6">
        <w:t>ringarna. Andra tjänstepensionsdirektivet bör genomföras på mot</w:t>
      </w:r>
      <w:r>
        <w:softHyphen/>
      </w:r>
      <w:r w:rsidRPr="008B1BF6">
        <w:t>svarande sätt i den nya lagen om tjänstepensionsföretag. Det bör dock anges att underrättelsen även ska innehålla uppgift om vilket land</w:t>
      </w:r>
      <w:r>
        <w:t>s</w:t>
      </w:r>
      <w:r w:rsidRPr="008B1BF6">
        <w:t xml:space="preserve"> </w:t>
      </w:r>
      <w:r>
        <w:t>social- och arbetsmarknads</w:t>
      </w:r>
      <w:r>
        <w:softHyphen/>
        <w:t>lagstiftning som reglerar förhållandet mellan det uppdragsgivande före</w:t>
      </w:r>
      <w:r w:rsidR="002E0566">
        <w:softHyphen/>
      </w:r>
      <w:r>
        <w:t>taget och den som i egenskap av försäkringstagare eller försäkrad har rätt till ersättning (värdlandet)</w:t>
      </w:r>
      <w:r w:rsidRPr="008B1BF6">
        <w:t xml:space="preserve">. Enligt direktivet ska det uppdragsgivande företaget i förekommande fall ange namnet på </w:t>
      </w:r>
      <w:r w:rsidR="00C80D79">
        <w:t>värdlandet</w:t>
      </w:r>
      <w:r w:rsidR="00C80D79" w:rsidRPr="008B1BF6">
        <w:t xml:space="preserve"> </w:t>
      </w:r>
      <w:r w:rsidRPr="008B1BF6">
        <w:t xml:space="preserve">eller </w:t>
      </w:r>
      <w:r w:rsidR="00C80D79">
        <w:t>värdländerna</w:t>
      </w:r>
      <w:r w:rsidRPr="008B1BF6">
        <w:t>. Detta bör förstås på det sättet att det uppdrags</w:t>
      </w:r>
      <w:r w:rsidRPr="008B1BF6">
        <w:softHyphen/>
        <w:t xml:space="preserve">givande företaget är skyldigt att ge institutet information om </w:t>
      </w:r>
      <w:r>
        <w:t xml:space="preserve">värdlandet </w:t>
      </w:r>
      <w:r w:rsidRPr="008B1BF6">
        <w:t>så att denna kan anges i anmälan om den gräns</w:t>
      </w:r>
      <w:r w:rsidRPr="008B1BF6">
        <w:softHyphen/>
        <w:t>över</w:t>
      </w:r>
      <w:r>
        <w:softHyphen/>
      </w:r>
      <w:r w:rsidRPr="008B1BF6">
        <w:t>skridande verksamheten. På så sätt talar det uppdrags</w:t>
      </w:r>
      <w:r>
        <w:softHyphen/>
      </w:r>
      <w:r w:rsidRPr="008B1BF6">
        <w:t>givande företaget indirekt också om vilken medlemsstats social- och arbets</w:t>
      </w:r>
      <w:r w:rsidRPr="008B1BF6">
        <w:softHyphen/>
        <w:t>marknads</w:t>
      </w:r>
      <w:r>
        <w:softHyphen/>
      </w:r>
      <w:r w:rsidRPr="008B1BF6">
        <w:t>lagstiftning som är tillämplig på förhållandet mellan det uppdragsgivande företaget, dess medlemmar och förmånstagare (jfr definitionen av värd</w:t>
      </w:r>
      <w:r>
        <w:softHyphen/>
      </w:r>
      <w:r w:rsidRPr="008B1BF6">
        <w:t>medlemsstat i artikel 6.11). Detta har också fördelen att det klargör att det är fråga om gränsöverskridande verksamhet. Även om det som utgångs</w:t>
      </w:r>
      <w:r>
        <w:softHyphen/>
      </w:r>
      <w:r w:rsidRPr="008B1BF6">
        <w:t>punkt är arbetsgivaren som måste tala om vilken lagstiftning som ska tillämpas kan det inte anses nödvändigt att ta in någon särskild bestäm</w:t>
      </w:r>
      <w:r>
        <w:softHyphen/>
      </w:r>
      <w:r w:rsidRPr="008B1BF6">
        <w:t xml:space="preserve">melse om detta i </w:t>
      </w:r>
      <w:r>
        <w:t xml:space="preserve">den nya </w:t>
      </w:r>
      <w:r w:rsidRPr="008B1BF6">
        <w:t>lagen om tjänste</w:t>
      </w:r>
      <w:r>
        <w:softHyphen/>
      </w:r>
      <w:r w:rsidRPr="008B1BF6">
        <w:t>pensionsföretag.</w:t>
      </w:r>
    </w:p>
    <w:p w14:paraId="57266746" w14:textId="77777777" w:rsidR="009E158D" w:rsidRPr="008B1BF6" w:rsidRDefault="009E158D" w:rsidP="009E158D">
      <w:pPr>
        <w:pStyle w:val="Brdtextmedindrag"/>
      </w:pPr>
      <w:r w:rsidRPr="008B1BF6">
        <w:t>Andra tjänstepensionsdirektivets krav på att anmälan ska innehålla uppgift om det uppdragsgivande företagets huvudsakliga förvaltningsort är nytt i förhållande till första tjänstepensionsdirektivet. Detta bör i enlig</w:t>
      </w:r>
      <w:r>
        <w:softHyphen/>
      </w:r>
      <w:r w:rsidRPr="008B1BF6">
        <w:t>het med promemorians förslag genomföras genom att det anges i den nya lagen att tjänstepensionsföretaget även ska lämna uppgift om arbets</w:t>
      </w:r>
      <w:r>
        <w:softHyphen/>
      </w:r>
      <w:r w:rsidRPr="008B1BF6">
        <w:t xml:space="preserve">givarens hemvist i underrättelsen till Finansinspektionen. </w:t>
      </w:r>
    </w:p>
    <w:p w14:paraId="7754C154" w14:textId="77777777" w:rsidR="009E158D" w:rsidRPr="008B1BF6" w:rsidRDefault="009E158D" w:rsidP="00F22A69">
      <w:pPr>
        <w:pStyle w:val="Brdtextmedindrag"/>
      </w:pPr>
      <w:r w:rsidRPr="008B1BF6">
        <w:t xml:space="preserve">Av </w:t>
      </w:r>
      <w:r>
        <w:t>direktivet</w:t>
      </w:r>
      <w:r w:rsidRPr="008B1BF6">
        <w:t xml:space="preserve"> framgår inte uttryckligen att en anmälan ska göras varje gång ett institut åtar sig ett nytt uppdrag. </w:t>
      </w:r>
      <w:r>
        <w:t>Att så skulle ske ansågs dock självklart n</w:t>
      </w:r>
      <w:r w:rsidRPr="008B1BF6">
        <w:t>är första tjänstepensions</w:t>
      </w:r>
      <w:r w:rsidRPr="008B1BF6">
        <w:softHyphen/>
        <w:t xml:space="preserve">direktivet genomfördes (prop. 2004/05:165 s. 188). Det saknas skäl att </w:t>
      </w:r>
      <w:r>
        <w:t xml:space="preserve">nu </w:t>
      </w:r>
      <w:r w:rsidRPr="008B1BF6">
        <w:t xml:space="preserve">göra någon annan bedömning. </w:t>
      </w:r>
      <w:r w:rsidRPr="008B1BF6">
        <w:lastRenderedPageBreak/>
        <w:t>I enlighet med det resonemang som förs i promemorian får ett tjänste</w:t>
      </w:r>
      <w:r>
        <w:softHyphen/>
      </w:r>
      <w:r w:rsidRPr="008B1BF6">
        <w:t>pen</w:t>
      </w:r>
      <w:r>
        <w:softHyphen/>
      </w:r>
      <w:r w:rsidRPr="008B1BF6">
        <w:t>sionsföretag anses åta sig ett nytt uppdrag varje gång företaget sluter avtal med en arbets</w:t>
      </w:r>
      <w:r w:rsidRPr="008B1BF6">
        <w:softHyphen/>
        <w:t xml:space="preserve">givare om tjänstepensionsförsäkring för en viss grupp av människor. Om det inom ramen för avtalet därefter tillkommer enskilda individer i </w:t>
      </w:r>
      <w:r>
        <w:t>värdlandet</w:t>
      </w:r>
      <w:r w:rsidRPr="008B1BF6">
        <w:t xml:space="preserve"> som omfattas av samma pensionsplan hos det upp</w:t>
      </w:r>
      <w:r>
        <w:softHyphen/>
      </w:r>
      <w:r w:rsidRPr="008B1BF6">
        <w:t>dragsgivande företaget utlöser det emellertid inte i sig en skyldig</w:t>
      </w:r>
      <w:r>
        <w:softHyphen/>
      </w:r>
      <w:r w:rsidRPr="008B1BF6">
        <w:t>het att på nytt anmäla gränsöverskridande verksamhet.</w:t>
      </w:r>
    </w:p>
    <w:p w14:paraId="0989B465" w14:textId="77777777" w:rsidR="009E158D" w:rsidRPr="00842235" w:rsidRDefault="009E158D" w:rsidP="009E158D">
      <w:pPr>
        <w:pStyle w:val="Rubrik5utannumrering"/>
      </w:pPr>
      <w:r w:rsidRPr="00B52E17">
        <w:t>Finansinspektionen</w:t>
      </w:r>
      <w:r>
        <w:t xml:space="preserve">s prövning </w:t>
      </w:r>
    </w:p>
    <w:p w14:paraId="02DA4A5B" w14:textId="52CD8CD1" w:rsidR="009E158D" w:rsidRPr="008B1BF6" w:rsidRDefault="009E158D" w:rsidP="009E158D">
      <w:pPr>
        <w:pStyle w:val="Brdtextmedindrag"/>
        <w:ind w:firstLine="0"/>
      </w:pPr>
      <w:r w:rsidRPr="008B1BF6">
        <w:t xml:space="preserve">Det andra ledet i </w:t>
      </w:r>
      <w:r w:rsidR="00F424FE">
        <w:t>andra tjänstepensions</w:t>
      </w:r>
      <w:r w:rsidRPr="008B1BF6">
        <w:t>direktivets anmälnings- och under</w:t>
      </w:r>
      <w:r w:rsidR="00F424FE">
        <w:softHyphen/>
      </w:r>
      <w:r w:rsidRPr="008B1BF6">
        <w:t xml:space="preserve">rättelseförfarande innefattar en prövning av om </w:t>
      </w:r>
      <w:r>
        <w:t xml:space="preserve">den planerade </w:t>
      </w:r>
      <w:r w:rsidRPr="008B1BF6">
        <w:t>verksam</w:t>
      </w:r>
      <w:r w:rsidR="00F424FE">
        <w:softHyphen/>
      </w:r>
      <w:r w:rsidRPr="008B1BF6">
        <w:t>heten ska godkännas.</w:t>
      </w:r>
    </w:p>
    <w:p w14:paraId="0B63395D" w14:textId="77777777" w:rsidR="009E158D" w:rsidRDefault="009E158D" w:rsidP="009E158D">
      <w:pPr>
        <w:pStyle w:val="Brdtextmedindrag"/>
      </w:pPr>
      <w:r>
        <w:t>I likhet med det som gäller i dag för försäkringsföretag som följer övergångsbestämmelserna bör Finansinspektionen bedöma om tjänste</w:t>
      </w:r>
      <w:r>
        <w:softHyphen/>
        <w:t>pensionsföretagets organisation är ändamålsenlig och om företagets finansiella situation är tillfredsställande. Det bör dock förtydligas att inspektionens prövning avser den planerade gränsöverskridande verksam</w:t>
      </w:r>
      <w:r>
        <w:softHyphen/>
        <w:t>heten.</w:t>
      </w:r>
    </w:p>
    <w:p w14:paraId="789C5005" w14:textId="77777777" w:rsidR="009E158D" w:rsidRDefault="009E158D" w:rsidP="009E158D">
      <w:pPr>
        <w:pStyle w:val="Brdtextmedindrag"/>
      </w:pPr>
      <w:r w:rsidRPr="008B1BF6">
        <w:t>När första tjänstepensionsdirektivet genomfördes angavs att lednings</w:t>
      </w:r>
      <w:r w:rsidRPr="008B1BF6">
        <w:softHyphen/>
        <w:t xml:space="preserve">prövningen endast skulle relateras till utlandsverksamheten (prop. 2004/05:165 s. 192). Detta bör gälla även fortsättningsvis. </w:t>
      </w:r>
      <w:r>
        <w:t>Det kan dock kon</w:t>
      </w:r>
      <w:r>
        <w:softHyphen/>
        <w:t xml:space="preserve">stateras att det inte har </w:t>
      </w:r>
      <w:r w:rsidRPr="008B1BF6">
        <w:t>någon betydelse för prövningen om verk</w:t>
      </w:r>
      <w:r>
        <w:softHyphen/>
      </w:r>
      <w:r w:rsidRPr="008B1BF6">
        <w:t xml:space="preserve">samheten är avsedd att drivas från Sverige eller i en annan medlemsstat. </w:t>
      </w:r>
      <w:r>
        <w:t>Det bör därför förtydligas att ledningsprövningen ska omfatta den som ska leda den planerade verksamheten och inte, som hittills gällt, företrädaren för företaget. Ledningsprövningen bör när det gäller gränsöverskridande verk</w:t>
      </w:r>
      <w:r>
        <w:softHyphen/>
        <w:t>samhet alltid omfatta styrelsen och den som är verkställande direktör men i förekommande fall också andra inom organisationen som ska leda den gräns</w:t>
      </w:r>
      <w:r>
        <w:softHyphen/>
        <w:t>överskridande verksamheten, t.ex. en företrädare för en sekundär</w:t>
      </w:r>
      <w:r>
        <w:softHyphen/>
        <w:t xml:space="preserve">etablering i ett annat land. </w:t>
      </w:r>
      <w:r w:rsidRPr="008B1BF6">
        <w:t xml:space="preserve">Prövningen bör inte beskrivas som att den endast avser formella krav, som </w:t>
      </w:r>
      <w:r w:rsidRPr="00842235">
        <w:rPr>
          <w:i/>
        </w:rPr>
        <w:t>Svensk Försäkring</w:t>
      </w:r>
      <w:r w:rsidRPr="008B1BF6">
        <w:t xml:space="preserve"> föresl</w:t>
      </w:r>
      <w:r>
        <w:t>år</w:t>
      </w:r>
      <w:r w:rsidRPr="008B1BF6">
        <w:t xml:space="preserve"> i fråga om utredningens förslag, men en prövning till nackdel för företaget bör som i dag inte innebära att företaget underkänns beträffande den övriga verk</w:t>
      </w:r>
      <w:r>
        <w:softHyphen/>
      </w:r>
      <w:r w:rsidRPr="008B1BF6">
        <w:t>samheten (</w:t>
      </w:r>
      <w:r>
        <w:t xml:space="preserve">samma </w:t>
      </w:r>
      <w:r w:rsidRPr="008B1BF6">
        <w:t>prop. s. 222).</w:t>
      </w:r>
    </w:p>
    <w:p w14:paraId="1FB6B93C" w14:textId="77777777" w:rsidR="009E158D" w:rsidRDefault="009E158D" w:rsidP="00F22A69">
      <w:pPr>
        <w:pStyle w:val="Brdtextmedindrag"/>
      </w:pPr>
      <w:r>
        <w:t xml:space="preserve">För att genomföra andra </w:t>
      </w:r>
      <w:r w:rsidRPr="002318D2">
        <w:t>tjänstepensionsdirektivet</w:t>
      </w:r>
      <w:r>
        <w:t xml:space="preserve"> bör det, i enlighet med förslaget i promemorian, tas in en bestämmelse i den nya lagen där det anges att Finansinspektionen ska lämna ett meddelande till den behöriga myndigheten i värdlandet om inspektionen god</w:t>
      </w:r>
      <w:r>
        <w:softHyphen/>
        <w:t>känner den planerade verksamheten. På så sätt får den behöriga myndig</w:t>
      </w:r>
      <w:r>
        <w:softHyphen/>
        <w:t>heten kännedom om de uppgifter som tjänstepensions</w:t>
      </w:r>
      <w:r>
        <w:softHyphen/>
        <w:t xml:space="preserve">företaget angett i underrättelsen. I enlighet med direktivet bör meddelandet lämnas inom tre månader från det att företagets underrättelse togs emot. Inspektionen bör även underrätta företaget om att meddelandet lämnas. </w:t>
      </w:r>
    </w:p>
    <w:p w14:paraId="3FECECDE" w14:textId="3A87B6B4" w:rsidR="009E158D" w:rsidRPr="008B1BF6" w:rsidRDefault="009E158D" w:rsidP="00F22A69">
      <w:pPr>
        <w:pStyle w:val="Brdtextmedindrag"/>
      </w:pPr>
      <w:r w:rsidRPr="008B1BF6">
        <w:t xml:space="preserve">Enligt andra </w:t>
      </w:r>
      <w:r w:rsidRPr="002318D2">
        <w:t>tjänstepensionsdirektivet</w:t>
      </w:r>
      <w:r w:rsidRPr="008B1BF6">
        <w:t xml:space="preserve"> ska den behöriga myndigheten i hemmedlemsstaten utfärda ett motiverat beslut om den gör bedömningen att de förutsättningar som behandlats ovan inte är uppfyllda. För att genomföra direktivet i denna del bör det tas in en bestämmelse i </w:t>
      </w:r>
      <w:r>
        <w:t xml:space="preserve">den nya </w:t>
      </w:r>
      <w:r w:rsidRPr="008B1BF6">
        <w:t xml:space="preserve">lagen om tjänstepensionsföretag där det anges att Finansinspektionen inom </w:t>
      </w:r>
      <w:r>
        <w:t xml:space="preserve">tre månader </w:t>
      </w:r>
      <w:r w:rsidRPr="008B1BF6">
        <w:t xml:space="preserve">ska meddela beslut om inspektionen </w:t>
      </w:r>
      <w:r>
        <w:t xml:space="preserve">bedömer </w:t>
      </w:r>
      <w:r w:rsidRPr="008B1BF6">
        <w:t xml:space="preserve">att det inte finns förutsättningar för </w:t>
      </w:r>
      <w:r>
        <w:t xml:space="preserve">att godkänna den planerade </w:t>
      </w:r>
      <w:r w:rsidRPr="008B1BF6">
        <w:t>verksamhet</w:t>
      </w:r>
      <w:r>
        <w:t xml:space="preserve">en. På </w:t>
      </w:r>
      <w:r>
        <w:lastRenderedPageBreak/>
        <w:t>motsvarande sätt ska ett beslut meddelas</w:t>
      </w:r>
      <w:r w:rsidRPr="008B1BF6">
        <w:t xml:space="preserve"> </w:t>
      </w:r>
      <w:r>
        <w:t>om</w:t>
      </w:r>
      <w:r w:rsidRPr="008B1BF6">
        <w:t xml:space="preserve"> inspektionen </w:t>
      </w:r>
      <w:r>
        <w:t xml:space="preserve">av någon annan anledning inte lämnar ett </w:t>
      </w:r>
      <w:r w:rsidRPr="008B1BF6">
        <w:t xml:space="preserve">meddelande till den behöriga myndigheten i </w:t>
      </w:r>
      <w:r w:rsidR="00C80D79" w:rsidRPr="008B1BF6">
        <w:t>värd</w:t>
      </w:r>
      <w:r w:rsidR="00C80D79">
        <w:t>landet</w:t>
      </w:r>
      <w:r w:rsidRPr="008B1BF6">
        <w:t>.</w:t>
      </w:r>
    </w:p>
    <w:p w14:paraId="7F47D1B8" w14:textId="0B70A41B" w:rsidR="009E158D" w:rsidRPr="00B52E17" w:rsidRDefault="009E158D" w:rsidP="009E158D">
      <w:pPr>
        <w:pStyle w:val="Brdtextmedindrag"/>
      </w:pPr>
      <w:r>
        <w:t xml:space="preserve">I andra tjänstepensionsdirektivet anges att myndighetens beslut ska vara motiverat och att det ska kunna överklagas till domstol. </w:t>
      </w:r>
      <w:r w:rsidRPr="008B1BF6">
        <w:t xml:space="preserve">I avsnitt </w:t>
      </w:r>
      <w:r>
        <w:t>15</w:t>
      </w:r>
      <w:r w:rsidRPr="008B1BF6">
        <w:t xml:space="preserve">.5 föreslås att beslut av Finansinspektionen i enskilda fall enligt </w:t>
      </w:r>
      <w:r>
        <w:t xml:space="preserve">den nya </w:t>
      </w:r>
      <w:r w:rsidRPr="008B1BF6">
        <w:t>lagen om tjänstepensionsföretag ska få överklagas till allmän förvaltnings</w:t>
      </w:r>
      <w:r>
        <w:softHyphen/>
      </w:r>
      <w:r w:rsidRPr="008B1BF6">
        <w:t>domstol.</w:t>
      </w:r>
      <w:r>
        <w:t xml:space="preserve"> Att e</w:t>
      </w:r>
      <w:r w:rsidRPr="008B1BF6">
        <w:t xml:space="preserve">n myndighets beslut av de slag som nu är aktuella ska vara motiverade </w:t>
      </w:r>
      <w:r>
        <w:t xml:space="preserve">följer av förvaltningslagen </w:t>
      </w:r>
      <w:r w:rsidRPr="008B1BF6">
        <w:t>(32 § förvaltningslagen [2017:900]). Det behöver därför inte införas någon särskild be</w:t>
      </w:r>
      <w:r w:rsidRPr="008B1BF6">
        <w:softHyphen/>
        <w:t xml:space="preserve">stämmelse om detta i </w:t>
      </w:r>
      <w:r>
        <w:t xml:space="preserve">den nya </w:t>
      </w:r>
      <w:r w:rsidRPr="008B1BF6">
        <w:t>lagen om tjänstepensionsföretag.</w:t>
      </w:r>
    </w:p>
    <w:p w14:paraId="01456E38" w14:textId="77777777" w:rsidR="009E158D" w:rsidRPr="00842235" w:rsidRDefault="009E158D" w:rsidP="00F22A69">
      <w:pPr>
        <w:pStyle w:val="Rubrik5utannumrering"/>
      </w:pPr>
      <w:r>
        <w:t>I</w:t>
      </w:r>
      <w:r w:rsidRPr="00B52E17">
        <w:t>nformation om värd</w:t>
      </w:r>
      <w:r>
        <w:t xml:space="preserve">landets </w:t>
      </w:r>
      <w:r w:rsidRPr="00B52E17">
        <w:t>regler f</w:t>
      </w:r>
      <w:r w:rsidRPr="009D3B93">
        <w:t>ör verksamheten</w:t>
      </w:r>
    </w:p>
    <w:p w14:paraId="5FA1FCE2" w14:textId="3CDA9169" w:rsidR="009E158D" w:rsidRPr="008B1BF6" w:rsidRDefault="009E158D" w:rsidP="009E158D">
      <w:pPr>
        <w:pStyle w:val="Brdtextmedindrag"/>
        <w:ind w:firstLine="0"/>
      </w:pPr>
      <w:r>
        <w:t>D</w:t>
      </w:r>
      <w:r w:rsidRPr="008B1BF6">
        <w:t xml:space="preserve">et tredje och avslutande steget i </w:t>
      </w:r>
      <w:r w:rsidR="000E3C42">
        <w:t>andra tjänstepensions</w:t>
      </w:r>
      <w:r w:rsidRPr="008B1BF6">
        <w:t>direktivets anmäl</w:t>
      </w:r>
      <w:r w:rsidR="000E3C42">
        <w:softHyphen/>
      </w:r>
      <w:r w:rsidRPr="008B1BF6">
        <w:t>nings- och under</w:t>
      </w:r>
      <w:r>
        <w:softHyphen/>
      </w:r>
      <w:r w:rsidRPr="008B1BF6">
        <w:t>rättelseförfarande</w:t>
      </w:r>
      <w:r>
        <w:t xml:space="preserve"> innebär att d</w:t>
      </w:r>
      <w:r w:rsidRPr="008B1BF6">
        <w:t xml:space="preserve">en behöriga myndigheten i </w:t>
      </w:r>
      <w:r w:rsidR="00C80D79" w:rsidRPr="008B1BF6">
        <w:t>värd</w:t>
      </w:r>
      <w:r w:rsidR="00C80D79">
        <w:t>landet</w:t>
      </w:r>
      <w:r w:rsidR="00C80D79" w:rsidRPr="008B1BF6">
        <w:t xml:space="preserve"> </w:t>
      </w:r>
      <w:r>
        <w:t xml:space="preserve">ska </w:t>
      </w:r>
      <w:r w:rsidRPr="008B1BF6">
        <w:t xml:space="preserve">informera myndigheten i hemmedlemsstaten om </w:t>
      </w:r>
      <w:r>
        <w:t xml:space="preserve">relevanta krav som institutet ska följa i </w:t>
      </w:r>
      <w:r w:rsidR="002C129E">
        <w:t>värdlandet</w:t>
      </w:r>
      <w:r>
        <w:t>. Myndigheten i hem</w:t>
      </w:r>
      <w:r w:rsidR="00E86CB3">
        <w:t>medlems</w:t>
      </w:r>
      <w:r w:rsidR="002C129E">
        <w:softHyphen/>
      </w:r>
      <w:r w:rsidR="00E86CB3">
        <w:t>staten</w:t>
      </w:r>
      <w:r>
        <w:t xml:space="preserve"> ska lämna uppgifterna vidare till </w:t>
      </w:r>
      <w:r w:rsidRPr="008B1BF6">
        <w:t xml:space="preserve">institutet. </w:t>
      </w:r>
    </w:p>
    <w:p w14:paraId="646F6030" w14:textId="77777777" w:rsidR="009E158D" w:rsidRPr="008B1BF6" w:rsidRDefault="009E158D" w:rsidP="00F22A69">
      <w:pPr>
        <w:pStyle w:val="Brdtextmedindrag"/>
      </w:pPr>
      <w:r w:rsidRPr="008B1BF6">
        <w:t xml:space="preserve">För att genomföra andra tjänstepensionsdirektivets bestämmelser i denna </w:t>
      </w:r>
      <w:r>
        <w:t xml:space="preserve">del </w:t>
      </w:r>
      <w:r w:rsidRPr="008B1BF6">
        <w:t>bör det införas en bestämmelse</w:t>
      </w:r>
      <w:r>
        <w:t xml:space="preserve"> i den nya lagen om tjänste</w:t>
      </w:r>
      <w:r>
        <w:softHyphen/>
        <w:t>pensionsföretag</w:t>
      </w:r>
      <w:r w:rsidRPr="008B1BF6">
        <w:t xml:space="preserve"> som anger att Finansinspektionen ska vidareförmedla information om vilka regler för verksamheten som ska tillämpas i </w:t>
      </w:r>
      <w:r>
        <w:t>värdlandet</w:t>
      </w:r>
      <w:r w:rsidRPr="008B1BF6">
        <w:t>, om inspektionen får sådan information med anledning av meddelandet till den behöriga myndigheten.</w:t>
      </w:r>
    </w:p>
    <w:p w14:paraId="1FCA00EF" w14:textId="06E58904" w:rsidR="009E158D" w:rsidRPr="008B1BF6" w:rsidRDefault="009E158D" w:rsidP="009E158D">
      <w:pPr>
        <w:pStyle w:val="Brdtextmedindrag"/>
      </w:pPr>
      <w:r w:rsidRPr="008B1BF6">
        <w:t xml:space="preserve">Enligt direktivet ska den behöriga myndigheten i </w:t>
      </w:r>
      <w:r w:rsidR="00C80D79" w:rsidRPr="008B1BF6">
        <w:t>värd</w:t>
      </w:r>
      <w:r w:rsidR="00C80D79">
        <w:t>landet</w:t>
      </w:r>
      <w:r w:rsidR="00C80D79" w:rsidRPr="008B1BF6">
        <w:t xml:space="preserve"> </w:t>
      </w:r>
      <w:r w:rsidRPr="008B1BF6">
        <w:t>också informera om alla väsentliga ändringar i de aktuella kraven enligt lag</w:t>
      </w:r>
      <w:r w:rsidR="00C80D79">
        <w:softHyphen/>
      </w:r>
      <w:r w:rsidRPr="008B1BF6">
        <w:t xml:space="preserve">stiftningen i </w:t>
      </w:r>
      <w:r w:rsidR="00C80D79" w:rsidRPr="008B1BF6">
        <w:t>värd</w:t>
      </w:r>
      <w:r w:rsidR="00C80D79">
        <w:t>landet</w:t>
      </w:r>
      <w:r w:rsidRPr="008B1BF6">
        <w:t>. Även denna information ska vidare</w:t>
      </w:r>
      <w:r>
        <w:softHyphen/>
      </w:r>
      <w:r w:rsidRPr="008B1BF6">
        <w:t xml:space="preserve">förmedlas av myndigheten i hemmedlemsstaten. Det bör därför framgå av </w:t>
      </w:r>
      <w:r>
        <w:t>bestäm</w:t>
      </w:r>
      <w:r w:rsidR="00C80D79">
        <w:softHyphen/>
      </w:r>
      <w:r>
        <w:t xml:space="preserve">melsen </w:t>
      </w:r>
      <w:r w:rsidRPr="008B1BF6">
        <w:t>att Finansinspektionen ska underrätta tjänste</w:t>
      </w:r>
      <w:r>
        <w:softHyphen/>
      </w:r>
      <w:r w:rsidRPr="008B1BF6">
        <w:t>pensions</w:t>
      </w:r>
      <w:r>
        <w:softHyphen/>
      </w:r>
      <w:r w:rsidRPr="008B1BF6">
        <w:t>företaget om inspektionen får information om att reglerna för verksam</w:t>
      </w:r>
      <w:r>
        <w:softHyphen/>
      </w:r>
      <w:r w:rsidRPr="008B1BF6">
        <w:t xml:space="preserve">heten har ändrats. </w:t>
      </w:r>
    </w:p>
    <w:p w14:paraId="23928F17" w14:textId="77777777" w:rsidR="009E158D" w:rsidRPr="00B52E17" w:rsidRDefault="009E158D" w:rsidP="009E158D">
      <w:pPr>
        <w:pStyle w:val="Rubrik5utannumrering"/>
      </w:pPr>
      <w:r w:rsidRPr="00B52E17">
        <w:t>När verksamheten får påbörjas</w:t>
      </w:r>
    </w:p>
    <w:p w14:paraId="48883D05" w14:textId="457FC425" w:rsidR="009E158D" w:rsidRPr="008B1BF6" w:rsidRDefault="009E158D" w:rsidP="009E158D">
      <w:pPr>
        <w:pStyle w:val="Brdtextmedindrag"/>
        <w:ind w:firstLine="0"/>
      </w:pPr>
      <w:r w:rsidRPr="008B1BF6">
        <w:t xml:space="preserve">Ett tjänstepensionsinstitut får enligt andra tjänstepensionsdirektivet börja driva gränsöverskridande verksamhet så snart som institutet har </w:t>
      </w:r>
      <w:r>
        <w:t>tagit emot</w:t>
      </w:r>
      <w:r w:rsidRPr="008B1BF6">
        <w:t xml:space="preserve"> information om reglerna för verksamheten i </w:t>
      </w:r>
      <w:r w:rsidR="00C80D79" w:rsidRPr="008B1BF6">
        <w:t>värd</w:t>
      </w:r>
      <w:r w:rsidR="00C80D79">
        <w:t xml:space="preserve">landet </w:t>
      </w:r>
      <w:r w:rsidRPr="008B1BF6">
        <w:t>eller, om ingen information kommer in från den behöriga myndigheten i hem</w:t>
      </w:r>
      <w:r>
        <w:softHyphen/>
      </w:r>
      <w:r w:rsidRPr="008B1BF6">
        <w:t xml:space="preserve">medlemsstaten, efter utgången av den tidsfrist som gäller för den behöriga myndigheten i </w:t>
      </w:r>
      <w:r w:rsidR="00C80D79" w:rsidRPr="008B1BF6">
        <w:t>värd</w:t>
      </w:r>
      <w:r w:rsidR="00C80D79">
        <w:t>landet</w:t>
      </w:r>
      <w:r w:rsidRPr="008B1BF6">
        <w:t xml:space="preserve">. Som anges ovan ska den behöriga myndigheten i </w:t>
      </w:r>
      <w:r w:rsidR="00C80D79">
        <w:t>värdlandet</w:t>
      </w:r>
      <w:r w:rsidR="00C80D79" w:rsidRPr="008B1BF6">
        <w:t xml:space="preserve"> </w:t>
      </w:r>
      <w:r w:rsidRPr="008B1BF6">
        <w:t>inom sex veckor efter det att den tog emot uppgifter från myndigheten i hemmedlemsstaten lämna information om tillämpliga regler för verksamheten.</w:t>
      </w:r>
    </w:p>
    <w:p w14:paraId="2D99D696" w14:textId="519493E3" w:rsidR="009E158D" w:rsidRPr="008B1BF6" w:rsidRDefault="009E158D" w:rsidP="00F22A69">
      <w:pPr>
        <w:pStyle w:val="Brdtextmedindrag"/>
      </w:pPr>
      <w:r>
        <w:t>I p</w:t>
      </w:r>
      <w:r w:rsidRPr="008B1BF6">
        <w:t>romemorian föreslå</w:t>
      </w:r>
      <w:r>
        <w:t>s</w:t>
      </w:r>
      <w:r w:rsidRPr="008B1BF6">
        <w:t xml:space="preserve"> att tidsfristen om sex veckor bör räknas från när tjänstepensionsföretaget underrättas av Finansinspektionen om att myn</w:t>
      </w:r>
      <w:r>
        <w:softHyphen/>
      </w:r>
      <w:r w:rsidRPr="008B1BF6">
        <w:t>dig</w:t>
      </w:r>
      <w:r>
        <w:softHyphen/>
      </w:r>
      <w:r w:rsidRPr="008B1BF6">
        <w:t xml:space="preserve">heten lämnat </w:t>
      </w:r>
      <w:r>
        <w:t xml:space="preserve">ett </w:t>
      </w:r>
      <w:r w:rsidRPr="008B1BF6">
        <w:t xml:space="preserve">meddelande till den behöriga myndigheten i </w:t>
      </w:r>
      <w:r>
        <w:t>värdlandet</w:t>
      </w:r>
      <w:r w:rsidRPr="008B1BF6">
        <w:t>. Regeringen anser dock att tidsfristen bör utformas i enlig</w:t>
      </w:r>
      <w:r>
        <w:softHyphen/>
      </w:r>
      <w:r w:rsidRPr="008B1BF6">
        <w:t xml:space="preserve">het med andra tjänstepensionsdirektivet, dvs. att den ska räknas från när den behöriga myndigheten i </w:t>
      </w:r>
      <w:r>
        <w:t>värdlandet</w:t>
      </w:r>
      <w:r w:rsidRPr="008B1BF6">
        <w:t xml:space="preserve"> tar emot de aktuella upp</w:t>
      </w:r>
      <w:r>
        <w:softHyphen/>
      </w:r>
      <w:r w:rsidRPr="008B1BF6">
        <w:t xml:space="preserve">gifterna från myndigheten i </w:t>
      </w:r>
      <w:r w:rsidR="00C750A4">
        <w:t>hemlandet</w:t>
      </w:r>
      <w:r w:rsidRPr="008B1BF6">
        <w:t xml:space="preserve">. Detta stämmer överens med </w:t>
      </w:r>
      <w:r>
        <w:t>det</w:t>
      </w:r>
      <w:r w:rsidRPr="008B1BF6">
        <w:t xml:space="preserve"> utredningen föresl</w:t>
      </w:r>
      <w:r>
        <w:t>år</w:t>
      </w:r>
      <w:r w:rsidRPr="008B1BF6">
        <w:t xml:space="preserve"> och med </w:t>
      </w:r>
      <w:r>
        <w:t>det</w:t>
      </w:r>
      <w:r w:rsidRPr="008B1BF6">
        <w:t xml:space="preserve"> som gäller i dag för försäk</w:t>
      </w:r>
      <w:r>
        <w:softHyphen/>
      </w:r>
      <w:r w:rsidRPr="008B1BF6">
        <w:t>ringsföretag som följer övergångsbestämmelserna och för tjänste</w:t>
      </w:r>
      <w:r w:rsidRPr="008B1BF6">
        <w:softHyphen/>
        <w:t>pensions</w:t>
      </w:r>
      <w:r>
        <w:softHyphen/>
      </w:r>
      <w:r w:rsidRPr="008B1BF6">
        <w:t xml:space="preserve">kassor. </w:t>
      </w:r>
    </w:p>
    <w:p w14:paraId="01CA164E" w14:textId="77777777" w:rsidR="009E158D" w:rsidRPr="008B1BF6" w:rsidRDefault="009E158D" w:rsidP="009E158D">
      <w:pPr>
        <w:pStyle w:val="Rubrik5utannumrering"/>
      </w:pPr>
      <w:r w:rsidRPr="008B1BF6">
        <w:lastRenderedPageBreak/>
        <w:t>Underrättelse om ändrade förhållanden</w:t>
      </w:r>
    </w:p>
    <w:p w14:paraId="40C671B2" w14:textId="4BFA3A24" w:rsidR="009E158D" w:rsidRPr="008B1BF6" w:rsidRDefault="009E158D" w:rsidP="009E158D">
      <w:pPr>
        <w:pStyle w:val="Brdtextmedindrag"/>
        <w:ind w:firstLine="0"/>
      </w:pPr>
      <w:r w:rsidRPr="00842235">
        <w:t xml:space="preserve">Som </w:t>
      </w:r>
      <w:r w:rsidRPr="008B1BF6">
        <w:t>konstatera</w:t>
      </w:r>
      <w:r>
        <w:t>s i promemorian</w:t>
      </w:r>
      <w:r w:rsidRPr="008B1BF6">
        <w:t xml:space="preserve"> ger andra tjänstepensionsdirektivet inte någon ledning för hur man ska gå till väga vid ändrade förhållanden. </w:t>
      </w:r>
      <w:r>
        <w:t>I</w:t>
      </w:r>
      <w:r w:rsidR="000651A5">
        <w:t> </w:t>
      </w:r>
      <w:r>
        <w:t>p</w:t>
      </w:r>
      <w:r w:rsidRPr="008B1BF6">
        <w:t>romemorian föreslå</w:t>
      </w:r>
      <w:r>
        <w:t>s</w:t>
      </w:r>
      <w:r w:rsidRPr="008B1BF6">
        <w:t xml:space="preserve"> att ett tjänstepensionsföretag ska vara skyldigt att underrätta Finansinspektionen minst en månad innan en ändring genom</w:t>
      </w:r>
      <w:r>
        <w:softHyphen/>
      </w:r>
      <w:r w:rsidRPr="008B1BF6">
        <w:t>förs som gäller något av de förhållanden som angetts i en underrättelse om gränsöverskridande verksamhet. Vidare föreslås att inspektionen ska med</w:t>
      </w:r>
      <w:r>
        <w:softHyphen/>
      </w:r>
      <w:r w:rsidRPr="008B1BF6">
        <w:t>dela beslut inom en månad från företagets underrättelse om ändringen, om Finansinspektionen finner att ändringen inte får göras.</w:t>
      </w:r>
    </w:p>
    <w:p w14:paraId="18049ED3" w14:textId="77777777" w:rsidR="009E158D" w:rsidRPr="008B1BF6" w:rsidRDefault="009E158D" w:rsidP="009E158D">
      <w:pPr>
        <w:pStyle w:val="Brdtextmedindrag"/>
      </w:pPr>
      <w:r w:rsidRPr="008B1BF6">
        <w:t>Regeringen instämmer i huvudsak i promemorians förslag i denna del. Det finns dock skäl att något precisera vad Finansinspektionens prövning ska avse. Ett tjänstepensionsföretag har normalt inte kontroll över t.ex. det huvudsakliga innehållet i de överenskommelser som ligger till grund för tjänstepensionsförsäkringarna. Detta är en fråga som normalt rör för</w:t>
      </w:r>
      <w:r>
        <w:softHyphen/>
      </w:r>
      <w:r w:rsidRPr="008B1BF6">
        <w:t>hållandet mellan arbetsgivarna och arbetstagarna. Det bör därför förtyd</w:t>
      </w:r>
      <w:r>
        <w:softHyphen/>
      </w:r>
      <w:r w:rsidRPr="008B1BF6">
        <w:t xml:space="preserve">ligas i den nya lagen </w:t>
      </w:r>
      <w:r>
        <w:t xml:space="preserve">om tjänstepensionsföretag </w:t>
      </w:r>
      <w:r w:rsidRPr="008B1BF6">
        <w:t>att Finans</w:t>
      </w:r>
      <w:r>
        <w:softHyphen/>
      </w:r>
      <w:r w:rsidRPr="008B1BF6">
        <w:t>inspek</w:t>
      </w:r>
      <w:r>
        <w:softHyphen/>
      </w:r>
      <w:r w:rsidRPr="008B1BF6">
        <w:t>tionens prövning endast ska avse om ändringen får göras utan ett nytt anmälnings- och underrättelseförande.</w:t>
      </w:r>
    </w:p>
    <w:p w14:paraId="044DB104" w14:textId="77777777" w:rsidR="009E158D" w:rsidRPr="00B52E17" w:rsidRDefault="009E158D" w:rsidP="009E158D">
      <w:pPr>
        <w:pStyle w:val="Rubrik5utannumrering"/>
      </w:pPr>
      <w:r w:rsidRPr="00B52E17">
        <w:t>Bestämmelser om tillsyn</w:t>
      </w:r>
    </w:p>
    <w:p w14:paraId="338C87F2" w14:textId="44727528" w:rsidR="009E158D" w:rsidRDefault="009E158D" w:rsidP="009E158D">
      <w:pPr>
        <w:pStyle w:val="Brdtextmedindrag"/>
        <w:ind w:firstLine="0"/>
      </w:pPr>
      <w:r w:rsidRPr="00842235">
        <w:t>Av andra tjänstepensionsdirektivet följer att det är den behöriga myndig</w:t>
      </w:r>
      <w:r>
        <w:softHyphen/>
      </w:r>
      <w:r w:rsidRPr="00842235">
        <w:t xml:space="preserve">heten i </w:t>
      </w:r>
      <w:r w:rsidRPr="008B1BF6">
        <w:t>hemmedlemsstaten</w:t>
      </w:r>
      <w:r w:rsidRPr="00842235">
        <w:t xml:space="preserve"> som har det huvudsakliga ansvaret för tillsynen över tjänstepensionsinstitut och för att åtgärder vidtas om ett institut inte följer de regler som gäller för verksamheten (artikel </w:t>
      </w:r>
      <w:r w:rsidRPr="008B1BF6">
        <w:t>11.</w:t>
      </w:r>
      <w:r w:rsidRPr="00842235">
        <w:t xml:space="preserve">10). I avsnitt </w:t>
      </w:r>
      <w:r>
        <w:t>13</w:t>
      </w:r>
      <w:r w:rsidRPr="00842235">
        <w:t xml:space="preserve">.2.1 lämnas förslag som syftar till att genomföra direktivet i </w:t>
      </w:r>
      <w:r w:rsidRPr="008B1BF6">
        <w:t>denna del</w:t>
      </w:r>
      <w:r w:rsidRPr="00842235">
        <w:t>.</w:t>
      </w:r>
      <w:r w:rsidRPr="008B1BF6">
        <w:t xml:space="preserve"> </w:t>
      </w:r>
    </w:p>
    <w:p w14:paraId="3148302C" w14:textId="77777777" w:rsidR="009E158D" w:rsidRPr="009D3B93" w:rsidRDefault="009E158D" w:rsidP="009E158D">
      <w:pPr>
        <w:pStyle w:val="Rubrik5utannumrering"/>
      </w:pPr>
      <w:r w:rsidRPr="00B52E17">
        <w:t>Gränsöverskridande verksamhet från en sekundäretablering</w:t>
      </w:r>
    </w:p>
    <w:p w14:paraId="396CD8FC" w14:textId="05A68B71" w:rsidR="009E158D" w:rsidRPr="008B1BF6" w:rsidRDefault="009E158D" w:rsidP="009E158D">
      <w:pPr>
        <w:pStyle w:val="Brdtext"/>
      </w:pPr>
      <w:r w:rsidRPr="008B1BF6">
        <w:t xml:space="preserve">Andra tjänstepensionsdirektivet innehåller inte några bestämmelser om inrättande av en filial eller liknande driftställe i en annan medlemsstat (sekundäretablering). Som </w:t>
      </w:r>
      <w:r>
        <w:t xml:space="preserve">konstateras i </w:t>
      </w:r>
      <w:r w:rsidRPr="008B1BF6">
        <w:t xml:space="preserve">promemorian finns det inte anledning att införa en särskild bestämmelse som reglerar denna rätt, eftersom rätten att etablera sig i ett annat land följer direkt av fördraget om Europeiska unionens funktionssätt (artiklarna 49–55 </w:t>
      </w:r>
      <w:r w:rsidR="002E0566">
        <w:t xml:space="preserve">i </w:t>
      </w:r>
      <w:r w:rsidRPr="008B1BF6">
        <w:t xml:space="preserve">EUF-fördraget, jfr prop. 2004/05:165 s. 188). </w:t>
      </w:r>
    </w:p>
    <w:p w14:paraId="1FCCFC96" w14:textId="77777777" w:rsidR="009E158D" w:rsidRPr="008B1BF6" w:rsidRDefault="009E158D" w:rsidP="009E158D">
      <w:pPr>
        <w:pStyle w:val="Brdtextmedindrag"/>
      </w:pPr>
      <w:r w:rsidRPr="008B1BF6">
        <w:t xml:space="preserve">I promemorian föreslås dock att det ska införas bestämmelser som reglerar gränsöverskridande verksamhet från en sekundäretablering och krav på underrättelse till Finansinspektionen för företag som avser att inrätta en sekundäretablering. </w:t>
      </w:r>
      <w:r w:rsidRPr="008B1BF6">
        <w:rPr>
          <w:i/>
        </w:rPr>
        <w:t>Svensk Försäkring</w:t>
      </w:r>
      <w:r w:rsidRPr="008B1BF6">
        <w:t xml:space="preserve"> ifrågasätter om det be</w:t>
      </w:r>
      <w:r>
        <w:softHyphen/>
      </w:r>
      <w:r w:rsidRPr="008B1BF6">
        <w:t xml:space="preserve">hövs en särskild bestämmelse om gränsöverskridande verksamhet från en sekundäretablering </w:t>
      </w:r>
      <w:r>
        <w:t>eftersom</w:t>
      </w:r>
      <w:r w:rsidRPr="008B1BF6">
        <w:t xml:space="preserve"> det är att bedöma som gräns</w:t>
      </w:r>
      <w:r w:rsidRPr="008B1BF6">
        <w:softHyphen/>
        <w:t>överskridande verksamhet oavsett om förmånen meddelas från en utländsk sekundär</w:t>
      </w:r>
      <w:r>
        <w:softHyphen/>
      </w:r>
      <w:r w:rsidRPr="008B1BF6">
        <w:t xml:space="preserve">etablering eller direkt från Sverige. </w:t>
      </w:r>
    </w:p>
    <w:p w14:paraId="057684CC" w14:textId="3C59A8F3" w:rsidR="009E158D" w:rsidRPr="00842235" w:rsidRDefault="009E158D" w:rsidP="009E158D">
      <w:pPr>
        <w:pStyle w:val="Brdtextmedindrag"/>
      </w:pPr>
      <w:r>
        <w:t xml:space="preserve">Regeringen delar </w:t>
      </w:r>
      <w:r w:rsidRPr="008B1BF6">
        <w:t>Svensk Försäkring</w:t>
      </w:r>
      <w:r>
        <w:t xml:space="preserve">s uppfattning </w:t>
      </w:r>
      <w:r w:rsidRPr="008B1BF6">
        <w:t>att det inte är nödvändigt att ha olika bestämmelser för gränsöverskridande verksamhet som drivs direkt från Sverige och gränsöverskridande verksamhet som drivs från en sekundäretablering i en annan medlemsstat</w:t>
      </w:r>
      <w:r>
        <w:t xml:space="preserve"> eftersom</w:t>
      </w:r>
      <w:r w:rsidRPr="008B1BF6">
        <w:t xml:space="preserve"> andra tjänstepensionsdirektivets definition av gränsöverskridande verksamhet</w:t>
      </w:r>
      <w:r>
        <w:t xml:space="preserve"> </w:t>
      </w:r>
      <w:r w:rsidRPr="008B1BF6">
        <w:t xml:space="preserve">inte gör någon skillnad mellan dessa fall. </w:t>
      </w:r>
      <w:r>
        <w:t xml:space="preserve">Det finns därför inte något skäl att införa </w:t>
      </w:r>
      <w:r w:rsidRPr="008B1BF6">
        <w:t>särskilda bestämmelser om gränsöverskridande verksamhet från en sekundäretablering</w:t>
      </w:r>
      <w:r>
        <w:t xml:space="preserve"> i den nya lagen om tjänstepensionsföretag</w:t>
      </w:r>
      <w:r w:rsidRPr="008B1BF6">
        <w:t xml:space="preserve">. Det </w:t>
      </w:r>
      <w:r w:rsidRPr="008B1BF6">
        <w:lastRenderedPageBreak/>
        <w:t xml:space="preserve">behöver inte heller tas in </w:t>
      </w:r>
      <w:r>
        <w:t xml:space="preserve">några </w:t>
      </w:r>
      <w:r w:rsidRPr="008B1BF6">
        <w:t>bestämmelser om att tjänstepensions</w:t>
      </w:r>
      <w:r>
        <w:softHyphen/>
      </w:r>
      <w:r w:rsidRPr="008B1BF6">
        <w:t>företag ska underrätta Finansinspektionen när en sekundäretablering inrättas</w:t>
      </w:r>
      <w:r>
        <w:t xml:space="preserve"> i den nya lagen</w:t>
      </w:r>
      <w:r w:rsidRPr="008B1BF6">
        <w:t>. Det får anses tillräckligt att inspektionen under</w:t>
      </w:r>
      <w:r>
        <w:softHyphen/>
      </w:r>
      <w:r w:rsidRPr="008B1BF6">
        <w:t>rättas när gränsöverskridande verksamhet ska drivas från sekundär</w:t>
      </w:r>
      <w:r>
        <w:softHyphen/>
      </w:r>
      <w:r w:rsidRPr="008B1BF6">
        <w:t>etableringen i enlighet med det anmälnings- och underrättelseförfarande som följer av andra tjänste</w:t>
      </w:r>
      <w:r w:rsidRPr="008B1BF6">
        <w:softHyphen/>
        <w:t xml:space="preserve">pensionsdirektivet. </w:t>
      </w:r>
    </w:p>
    <w:p w14:paraId="2ED14B6B" w14:textId="77777777" w:rsidR="009E158D" w:rsidRPr="002E0566" w:rsidRDefault="009E158D" w:rsidP="005B522E">
      <w:pPr>
        <w:pStyle w:val="Rubrik2"/>
      </w:pPr>
      <w:bookmarkStart w:id="1372" w:name="_Toc8059760"/>
      <w:bookmarkStart w:id="1373" w:name="_Toc8061470"/>
      <w:bookmarkStart w:id="1374" w:name="_Toc8062002"/>
      <w:bookmarkStart w:id="1375" w:name="_Toc8064470"/>
      <w:bookmarkStart w:id="1376" w:name="_Toc8391147"/>
      <w:bookmarkStart w:id="1377" w:name="_Toc8391413"/>
      <w:bookmarkStart w:id="1378" w:name="_Toc8644618"/>
      <w:bookmarkStart w:id="1379" w:name="_Toc8645150"/>
      <w:bookmarkStart w:id="1380" w:name="_Toc8817631"/>
      <w:bookmarkStart w:id="1381" w:name="_Toc8818203"/>
      <w:bookmarkStart w:id="1382" w:name="_Toc8825572"/>
      <w:bookmarkStart w:id="1383" w:name="_Toc8831669"/>
      <w:bookmarkStart w:id="1384" w:name="_Toc8832578"/>
      <w:bookmarkStart w:id="1385" w:name="_Toc11153040"/>
      <w:bookmarkStart w:id="1386" w:name="_Toc11160961"/>
      <w:bookmarkStart w:id="1387" w:name="_Toc11166897"/>
      <w:bookmarkStart w:id="1388" w:name="_Toc11167433"/>
      <w:bookmarkStart w:id="1389" w:name="_Toc11168870"/>
      <w:bookmarkStart w:id="1390" w:name="_Toc11845823"/>
      <w:bookmarkStart w:id="1391" w:name="_Toc12611622"/>
      <w:bookmarkStart w:id="1392" w:name="_Toc12624889"/>
      <w:bookmarkStart w:id="1393" w:name="_Toc12627378"/>
      <w:bookmarkStart w:id="1394" w:name="_Toc12630268"/>
      <w:bookmarkStart w:id="1395" w:name="_Toc12632763"/>
      <w:bookmarkStart w:id="1396" w:name="_Toc17902835"/>
      <w:r w:rsidRPr="002E0566">
        <w:t>Utländska tjänstepensionsinstituts verksamhet i Sverige</w:t>
      </w:r>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p>
    <w:p w14:paraId="2E472263" w14:textId="77777777" w:rsidR="009E158D" w:rsidRDefault="009E158D" w:rsidP="009E158D">
      <w:pPr>
        <w:pStyle w:val="Brdtextram"/>
      </w:pPr>
      <w:r w:rsidRPr="008B1BF6">
        <w:rPr>
          <w:b/>
        </w:rPr>
        <w:t>Regeringens förslag:</w:t>
      </w:r>
      <w:r w:rsidRPr="008B1BF6">
        <w:t xml:space="preserve"> Utländska tjänstepensionsinstitut ska få inleda gränsöverskridande verksamhet i Sverige i varje fall sex veckor efter det att Finansinspektionen tagit emot </w:t>
      </w:r>
      <w:r>
        <w:t>en underrättelse</w:t>
      </w:r>
      <w:r w:rsidRPr="008B1BF6">
        <w:t xml:space="preserve"> om gräns</w:t>
      </w:r>
      <w:r w:rsidRPr="008B1BF6">
        <w:softHyphen/>
        <w:t xml:space="preserve">överskridande verksamhet. </w:t>
      </w:r>
    </w:p>
    <w:p w14:paraId="79FEF39F" w14:textId="77777777" w:rsidR="009E158D" w:rsidRPr="008B1BF6" w:rsidRDefault="009E158D" w:rsidP="009E158D">
      <w:pPr>
        <w:pStyle w:val="Brdtextmedindragram"/>
      </w:pPr>
      <w:r w:rsidRPr="008B1BF6">
        <w:t xml:space="preserve">Tidsfristen för Finansinspektionen att informera om i Sverige tillämplig </w:t>
      </w:r>
      <w:r>
        <w:t xml:space="preserve">social- och arbetsmarknadslagstiftning </w:t>
      </w:r>
      <w:r w:rsidRPr="008B1BF6">
        <w:t>och informationskrav ska för utländska tjänstepensionsinstitut vara sex veckor från mottagandet av underrättelsen.</w:t>
      </w:r>
    </w:p>
    <w:p w14:paraId="44D51BCA" w14:textId="77777777" w:rsidR="009E158D" w:rsidRPr="008B1BF6" w:rsidRDefault="009E158D" w:rsidP="009E158D">
      <w:pPr>
        <w:pStyle w:val="Brdtextmedindragram"/>
      </w:pPr>
      <w:r w:rsidRPr="008B1BF6">
        <w:t xml:space="preserve">Utländska tjänstepensionsinstitut med verksamhet i Sverige ska vara skyldiga att i en underrättelse även lämna uppgift om arbetsgivarens hemvist och i vilket land </w:t>
      </w:r>
      <w:r>
        <w:t xml:space="preserve">tjänstepensionsavtalen </w:t>
      </w:r>
      <w:r w:rsidRPr="008B1BF6">
        <w:t>ska fullgöras.</w:t>
      </w:r>
    </w:p>
    <w:p w14:paraId="3E97E621" w14:textId="77777777" w:rsidR="009E158D" w:rsidRDefault="009E158D" w:rsidP="009E158D">
      <w:pPr>
        <w:pStyle w:val="Brdtextmedindragram"/>
      </w:pPr>
      <w:r>
        <w:t>V</w:t>
      </w:r>
      <w:r w:rsidRPr="008B1BF6">
        <w:t xml:space="preserve">issa justeringar </w:t>
      </w:r>
      <w:r>
        <w:t xml:space="preserve">ska </w:t>
      </w:r>
      <w:r w:rsidRPr="008B1BF6">
        <w:t xml:space="preserve">göras </w:t>
      </w:r>
      <w:r>
        <w:t>av</w:t>
      </w:r>
      <w:r w:rsidRPr="008B1BF6">
        <w:t xml:space="preserve"> de definitioner som rör utländska tjänstepensionsinstituts verksamhet </w:t>
      </w:r>
      <w:r>
        <w:t>i enlighet med andra tjänste</w:t>
      </w:r>
      <w:r>
        <w:softHyphen/>
        <w:t>pensions</w:t>
      </w:r>
      <w:r>
        <w:softHyphen/>
        <w:t>direktivets definition av gränsöverskridande verksam</w:t>
      </w:r>
      <w:r>
        <w:softHyphen/>
        <w:t>het.</w:t>
      </w:r>
    </w:p>
    <w:p w14:paraId="64646058" w14:textId="77777777" w:rsidR="009E158D" w:rsidRPr="008B1BF6" w:rsidRDefault="009E158D" w:rsidP="009E158D">
      <w:pPr>
        <w:pStyle w:val="Brdtextmedindragram"/>
      </w:pPr>
      <w:r>
        <w:t>Definitionen av ett utländskt tjänstepensionsinstitut ska innehålla en s.k. statisk hänvisning till andra tjänstepensions</w:t>
      </w:r>
      <w:r>
        <w:softHyphen/>
        <w:t>direktivet.</w:t>
      </w:r>
    </w:p>
    <w:p w14:paraId="79D1006F" w14:textId="6F0F439D" w:rsidR="009E158D" w:rsidRPr="008B1BF6" w:rsidRDefault="009E158D" w:rsidP="009E158D">
      <w:pPr>
        <w:pStyle w:val="Brdtextmedindragram"/>
      </w:pPr>
      <w:r>
        <w:t xml:space="preserve">Det ska tas in en upplysning i </w:t>
      </w:r>
      <w:r w:rsidRPr="008B1BF6">
        <w:t>lagen om utländska försäkrings</w:t>
      </w:r>
      <w:r w:rsidRPr="008B1BF6">
        <w:softHyphen/>
        <w:t>givares och tjänste</w:t>
      </w:r>
      <w:r>
        <w:softHyphen/>
      </w:r>
      <w:r w:rsidRPr="008B1BF6">
        <w:t>pensionsinstituts verksamhet i Sverige</w:t>
      </w:r>
      <w:r>
        <w:t xml:space="preserve"> om att regeringen eller den myndighet som regeringen bestämmer kan meddela före</w:t>
      </w:r>
      <w:r w:rsidR="003C63A5">
        <w:softHyphen/>
      </w:r>
      <w:r>
        <w:t>skrifter om hur utländska tjänstepensionsinstitut ska lämna information till enskilda.</w:t>
      </w:r>
    </w:p>
    <w:p w14:paraId="620A94D0" w14:textId="77777777" w:rsidR="009E158D" w:rsidRPr="008B1BF6" w:rsidRDefault="009E158D" w:rsidP="009E158D">
      <w:pPr>
        <w:pStyle w:val="Brdtextmedindragram"/>
      </w:pPr>
      <w:r w:rsidRPr="008B1BF6">
        <w:rPr>
          <w:b/>
        </w:rPr>
        <w:t>Regeringens bedömning</w:t>
      </w:r>
      <w:r w:rsidRPr="00842235">
        <w:rPr>
          <w:b/>
        </w:rPr>
        <w:t>:</w:t>
      </w:r>
      <w:r w:rsidRPr="008B1BF6">
        <w:t xml:space="preserve"> Det bör inte införas något krav på att utländska tjänstepensionsinstitut ska följa svenska investeringsregler för sin verksamhet i Sverige.</w:t>
      </w:r>
    </w:p>
    <w:p w14:paraId="4AFBDE62" w14:textId="77777777" w:rsidR="009E158D" w:rsidRPr="00842235" w:rsidRDefault="009E158D" w:rsidP="009E158D">
      <w:pPr>
        <w:pStyle w:val="Brdtextmedindrag"/>
        <w:rPr>
          <w:sz w:val="8"/>
          <w:szCs w:val="8"/>
        </w:rPr>
      </w:pPr>
    </w:p>
    <w:p w14:paraId="3B8F21E1" w14:textId="6112B8C2" w:rsidR="009E158D" w:rsidRPr="008B1BF6" w:rsidRDefault="009E158D" w:rsidP="009E158D">
      <w:pPr>
        <w:pStyle w:val="Brdtextmedindrag"/>
      </w:pPr>
      <w:r w:rsidRPr="008B1BF6">
        <w:rPr>
          <w:b/>
        </w:rPr>
        <w:t>Utredningens bedömning</w:t>
      </w:r>
      <w:r w:rsidRPr="008B1BF6">
        <w:t xml:space="preserve"> överensstämmer med regeringens bedöm</w:t>
      </w:r>
      <w:r>
        <w:softHyphen/>
      </w:r>
      <w:r w:rsidRPr="008B1BF6">
        <w:t xml:space="preserve">ning i fråga om svenska investeringsregler. Utredningen </w:t>
      </w:r>
      <w:r>
        <w:t xml:space="preserve">föreslår </w:t>
      </w:r>
      <w:r w:rsidRPr="008B1BF6">
        <w:t>inte några ändringar i lagen (1998:293) om utländska försäkrings</w:t>
      </w:r>
      <w:r w:rsidRPr="008B1BF6">
        <w:softHyphen/>
        <w:t>givares och tjänste</w:t>
      </w:r>
      <w:r>
        <w:softHyphen/>
      </w:r>
      <w:r w:rsidRPr="008B1BF6">
        <w:t xml:space="preserve">pensionsinstituts verksamhet i Sverige, </w:t>
      </w:r>
      <w:r w:rsidR="009A23C2">
        <w:t xml:space="preserve">förkortad </w:t>
      </w:r>
      <w:r w:rsidRPr="008B1BF6">
        <w:t>LUFT.</w:t>
      </w:r>
    </w:p>
    <w:p w14:paraId="7D138B21" w14:textId="33F5552E" w:rsidR="009E158D" w:rsidRPr="008B1BF6" w:rsidRDefault="009E158D" w:rsidP="009E158D">
      <w:pPr>
        <w:pStyle w:val="Brdtextmedindrag"/>
      </w:pPr>
      <w:r w:rsidRPr="008B1BF6">
        <w:rPr>
          <w:b/>
        </w:rPr>
        <w:t>Remissinstanserna</w:t>
      </w:r>
      <w:r w:rsidRPr="008B1BF6">
        <w:t xml:space="preserve"> instämmer i bedömningen eller har ing</w:t>
      </w:r>
      <w:r w:rsidR="00B314DA">
        <w:t xml:space="preserve">et </w:t>
      </w:r>
      <w:r w:rsidRPr="008B1BF6">
        <w:t>a</w:t>
      </w:r>
      <w:r w:rsidR="00B314DA">
        <w:t>tt</w:t>
      </w:r>
      <w:r w:rsidRPr="008B1BF6">
        <w:t xml:space="preserve"> invänd</w:t>
      </w:r>
      <w:r w:rsidR="00B314DA">
        <w:t>a</w:t>
      </w:r>
      <w:r w:rsidRPr="008B1BF6">
        <w:t xml:space="preserve"> mot den. </w:t>
      </w:r>
    </w:p>
    <w:p w14:paraId="71CD5B62" w14:textId="77777777" w:rsidR="009E158D" w:rsidRPr="008B1BF6" w:rsidRDefault="009E158D" w:rsidP="009E158D">
      <w:pPr>
        <w:pStyle w:val="Brdtextmedindrag"/>
      </w:pPr>
      <w:r w:rsidRPr="008B1BF6">
        <w:rPr>
          <w:b/>
        </w:rPr>
        <w:t xml:space="preserve">Promemorians förslag och bedömning </w:t>
      </w:r>
      <w:r w:rsidRPr="008B1BF6">
        <w:t xml:space="preserve">överensstämmer delvis med regeringens förslag och bedömning. Promemorians förslag avviker från regeringens förslag och bedömning genom att </w:t>
      </w:r>
      <w:r>
        <w:t xml:space="preserve">det i </w:t>
      </w:r>
      <w:r w:rsidRPr="008B1BF6">
        <w:t>promemorian föreslå</w:t>
      </w:r>
      <w:r>
        <w:t>s</w:t>
      </w:r>
      <w:r w:rsidRPr="008B1BF6">
        <w:t xml:space="preserve"> vissa justerade tidsfrister beträffande EES-försäkringsgivare. I prome</w:t>
      </w:r>
      <w:r>
        <w:softHyphen/>
      </w:r>
      <w:r w:rsidRPr="008B1BF6">
        <w:t xml:space="preserve">morian föreslås inte några justeringar i de definitioner som finns i </w:t>
      </w:r>
      <w:r>
        <w:t xml:space="preserve">lagen </w:t>
      </w:r>
      <w:r w:rsidRPr="008B1BF6">
        <w:t>om utländska försäkrings</w:t>
      </w:r>
      <w:r w:rsidRPr="008B1BF6">
        <w:softHyphen/>
        <w:t>givares och tjänstepensionsinstituts verksamhet i Sverige och inte heller någo</w:t>
      </w:r>
      <w:r>
        <w:t xml:space="preserve">n upplysningsbestämmelse om rätten </w:t>
      </w:r>
      <w:r w:rsidRPr="008B1BF6">
        <w:t xml:space="preserve">att </w:t>
      </w:r>
      <w:r w:rsidRPr="008B1BF6">
        <w:lastRenderedPageBreak/>
        <w:t>meddela föreskrifter om hur utländska tjänstepensionsinstitut ska lämna information.</w:t>
      </w:r>
    </w:p>
    <w:p w14:paraId="6E37BC1B" w14:textId="3444C885" w:rsidR="009E158D" w:rsidRPr="008B1BF6" w:rsidRDefault="009E158D" w:rsidP="009E158D">
      <w:pPr>
        <w:pStyle w:val="Brdtextmedindrag"/>
      </w:pPr>
      <w:r w:rsidRPr="008B1BF6">
        <w:rPr>
          <w:b/>
        </w:rPr>
        <w:t xml:space="preserve">Remissinstanserna: </w:t>
      </w:r>
      <w:r w:rsidRPr="008B1BF6">
        <w:t>Flertalet remissinstanser tillstyrker förslaget och bedömningen eller har ing</w:t>
      </w:r>
      <w:r w:rsidR="00B314DA">
        <w:t xml:space="preserve">et </w:t>
      </w:r>
      <w:r w:rsidRPr="008B1BF6">
        <w:t>a</w:t>
      </w:r>
      <w:r w:rsidR="00B314DA">
        <w:t>tt</w:t>
      </w:r>
      <w:r w:rsidRPr="008B1BF6">
        <w:t xml:space="preserve"> invänd</w:t>
      </w:r>
      <w:r w:rsidR="00B314DA">
        <w:t>a</w:t>
      </w:r>
      <w:r w:rsidRPr="008B1BF6">
        <w:t xml:space="preserve"> mot dem. </w:t>
      </w:r>
      <w:r w:rsidRPr="008B1BF6">
        <w:rPr>
          <w:i/>
        </w:rPr>
        <w:t>Finans</w:t>
      </w:r>
      <w:r>
        <w:rPr>
          <w:i/>
        </w:rPr>
        <w:softHyphen/>
      </w:r>
      <w:r w:rsidRPr="008B1BF6">
        <w:rPr>
          <w:i/>
        </w:rPr>
        <w:t xml:space="preserve">inspektionen </w:t>
      </w:r>
      <w:r w:rsidRPr="008B1BF6">
        <w:t>anser att det behöver förtydligas om medlemmar ska anses vara försäkrade och om uppdragsgivande företag ska anses vara försäk</w:t>
      </w:r>
      <w:r>
        <w:softHyphen/>
      </w:r>
      <w:r w:rsidRPr="008B1BF6">
        <w:t>ringstagare eller om de ska behandlas på något annat sätt. Myndigheten efterfrågar även ett bemyndigande för att kunna genomföra andra tjänste</w:t>
      </w:r>
      <w:r>
        <w:softHyphen/>
      </w:r>
      <w:r w:rsidRPr="008B1BF6">
        <w:t>pensionsdirektivets bestämmelser om hur utländska tjänste</w:t>
      </w:r>
      <w:r w:rsidRPr="008B1BF6">
        <w:softHyphen/>
        <w:t>pensions</w:t>
      </w:r>
      <w:r>
        <w:softHyphen/>
      </w:r>
      <w:r w:rsidRPr="008B1BF6">
        <w:t xml:space="preserve">institut ska lämna information. </w:t>
      </w:r>
    </w:p>
    <w:p w14:paraId="6B383B3C" w14:textId="77777777" w:rsidR="009E158D" w:rsidRPr="008B1BF6" w:rsidRDefault="009E158D" w:rsidP="009E158D">
      <w:pPr>
        <w:pStyle w:val="Brdtextmedindrag"/>
      </w:pPr>
      <w:r w:rsidRPr="008B1BF6">
        <w:rPr>
          <w:i/>
        </w:rPr>
        <w:t xml:space="preserve">Svensk Försäkring </w:t>
      </w:r>
      <w:r w:rsidRPr="008B1BF6">
        <w:t>ställer sig frågande till varför EES-försäkrings</w:t>
      </w:r>
      <w:r w:rsidRPr="008B1BF6">
        <w:softHyphen/>
        <w:t xml:space="preserve">givares gränsöverskridande verksamhet regleras på annat sätt än deras övriga verksamhet. Även Finansinspektionen ställer sig frågande till om samtliga EES-försäkringsgivare bör omfattas av regler i </w:t>
      </w:r>
      <w:r>
        <w:t>lagen</w:t>
      </w:r>
      <w:r w:rsidRPr="008B1BF6">
        <w:t xml:space="preserve"> om utländska försäkrings</w:t>
      </w:r>
      <w:r w:rsidRPr="008B1BF6">
        <w:softHyphen/>
        <w:t>givares och tjänstepensionsinstituts verksamhet i Sverige, som genomför tjänstepensionsdirektivet i stället för Solvens II-direktivet.</w:t>
      </w:r>
    </w:p>
    <w:p w14:paraId="67456E7F" w14:textId="77777777" w:rsidR="009E158D" w:rsidRDefault="009E158D" w:rsidP="009E158D">
      <w:pPr>
        <w:pStyle w:val="Rubrik4utannumrering"/>
      </w:pPr>
      <w:r w:rsidRPr="008B1BF6">
        <w:t>Skälen för regeringens förslag och bedömning</w:t>
      </w:r>
    </w:p>
    <w:p w14:paraId="6DACE828" w14:textId="77777777" w:rsidR="009E158D" w:rsidRPr="000250BE" w:rsidRDefault="009E158D" w:rsidP="009E158D">
      <w:pPr>
        <w:pStyle w:val="Rubrik5utannumrering"/>
        <w:spacing w:before="0"/>
      </w:pPr>
      <w:r w:rsidRPr="000250BE">
        <w:t>Andra tjänstepensionsdirektivet</w:t>
      </w:r>
    </w:p>
    <w:p w14:paraId="1D53478F" w14:textId="1BC65DCF" w:rsidR="009E158D" w:rsidRPr="000250BE" w:rsidRDefault="009E158D" w:rsidP="009E158D">
      <w:pPr>
        <w:pStyle w:val="Brdtext"/>
      </w:pPr>
      <w:r w:rsidRPr="000250BE">
        <w:t xml:space="preserve">Enligt andra tjänstepensionsdirektivet </w:t>
      </w:r>
      <w:r>
        <w:t xml:space="preserve">ska </w:t>
      </w:r>
      <w:r w:rsidRPr="000250BE">
        <w:t xml:space="preserve">den behöriga myndigheten i </w:t>
      </w:r>
      <w:r w:rsidR="002C129E" w:rsidRPr="000250BE">
        <w:t>värd</w:t>
      </w:r>
      <w:r w:rsidR="002C129E">
        <w:t>landet</w:t>
      </w:r>
      <w:r w:rsidR="002C129E" w:rsidRPr="000250BE">
        <w:t xml:space="preserve"> </w:t>
      </w:r>
      <w:r w:rsidRPr="000250BE">
        <w:t xml:space="preserve">informera om de krav som ska tillämpas i </w:t>
      </w:r>
      <w:r w:rsidR="002C129E">
        <w:t xml:space="preserve">värdlandet </w:t>
      </w:r>
      <w:r>
        <w:t xml:space="preserve">inom sex veckor. De krav som avses är </w:t>
      </w:r>
      <w:r w:rsidRPr="000250BE">
        <w:t>krav i social- och arbetsmarknads</w:t>
      </w:r>
      <w:r w:rsidR="002C129E">
        <w:softHyphen/>
      </w:r>
      <w:r w:rsidRPr="000250BE">
        <w:t xml:space="preserve">lagstiftning som är relevanta på området för tjänstepensionsplaner och </w:t>
      </w:r>
      <w:r w:rsidR="002C129E">
        <w:t xml:space="preserve">värdlandets </w:t>
      </w:r>
      <w:r w:rsidRPr="000250BE">
        <w:t>informationskrav enligt avdelning IV i direktivet (artik</w:t>
      </w:r>
      <w:r>
        <w:t>e</w:t>
      </w:r>
      <w:r w:rsidRPr="000250BE">
        <w:t xml:space="preserve">l 11.6 och 11.7). </w:t>
      </w:r>
      <w:r>
        <w:t xml:space="preserve">Tidsfristen är även </w:t>
      </w:r>
      <w:r w:rsidRPr="000250BE">
        <w:t>sex</w:t>
      </w:r>
      <w:r>
        <w:t> </w:t>
      </w:r>
      <w:r w:rsidRPr="000250BE">
        <w:t xml:space="preserve">veckor för när tjänstepensionsinstitutet får påbörja sin verksamhet om ingen information inkommer om </w:t>
      </w:r>
      <w:r w:rsidR="002C129E">
        <w:t>värdlandets</w:t>
      </w:r>
      <w:r w:rsidR="002C129E" w:rsidRPr="000250BE">
        <w:t xml:space="preserve"> </w:t>
      </w:r>
      <w:r w:rsidRPr="000250BE">
        <w:t xml:space="preserve">krav (artikel 11.8). </w:t>
      </w:r>
    </w:p>
    <w:p w14:paraId="1EED0AB3" w14:textId="24097D8E" w:rsidR="009E158D" w:rsidRPr="000250BE" w:rsidRDefault="009E158D" w:rsidP="009E158D">
      <w:pPr>
        <w:pStyle w:val="Brdtextmedindrag"/>
      </w:pPr>
      <w:r w:rsidRPr="000250BE">
        <w:t>När ett tjänstepensionsinstitut anmäler att det avser driva gräns</w:t>
      </w:r>
      <w:r w:rsidRPr="000250BE">
        <w:softHyphen/>
        <w:t xml:space="preserve">överskridande verksamhet ska uppgift lämnas om bl.a. </w:t>
      </w:r>
      <w:r w:rsidR="002C129E">
        <w:t>värdländerna</w:t>
      </w:r>
      <w:r w:rsidR="002C129E" w:rsidRPr="000250BE">
        <w:t xml:space="preserve"> </w:t>
      </w:r>
      <w:r w:rsidRPr="000250BE">
        <w:t>och den huvudsakliga förvaltningsorten för det uppdragsgivande företaget (artikel 11.3).</w:t>
      </w:r>
    </w:p>
    <w:p w14:paraId="06C02F07" w14:textId="77777777" w:rsidR="009E158D" w:rsidRPr="000250BE" w:rsidRDefault="009E158D" w:rsidP="009E158D">
      <w:pPr>
        <w:pStyle w:val="Brdtextmedindrag"/>
      </w:pPr>
      <w:r w:rsidRPr="000250BE">
        <w:t>Andra tjänstepensionsdirektivet innehåller också en ny definition av gränsöverskridande ver</w:t>
      </w:r>
      <w:r>
        <w:t>ksamhet som beskrivs i avsnitt 7</w:t>
      </w:r>
      <w:r w:rsidRPr="000250BE">
        <w:t xml:space="preserve">.1. Det anges även att medlemsstaterna ska tillåta företag som är belägna inom deras territorier att stödja tjänstepensionsinstitut som erbjuder sig att driva eller faktiskt driver verksamhet (artikel 11.1). Vidare finns bestämmelser om skyldighet för den behöriga myndigheten att informera om väsentliga ändringar av de krav som följer av lagstiftningen (artikel 11.9) och om denna myndighets uppgifter och behörighet </w:t>
      </w:r>
      <w:r>
        <w:t>när det gäller</w:t>
      </w:r>
      <w:r w:rsidRPr="000250BE">
        <w:t xml:space="preserve"> tillsyn och ingripanden (artik</w:t>
      </w:r>
      <w:r>
        <w:t>e</w:t>
      </w:r>
      <w:r w:rsidRPr="000250BE">
        <w:t xml:space="preserve">l 11.10 och 11.11). </w:t>
      </w:r>
    </w:p>
    <w:p w14:paraId="15D8C349" w14:textId="77777777" w:rsidR="009E158D" w:rsidRPr="000250BE" w:rsidRDefault="009E158D" w:rsidP="009E158D">
      <w:pPr>
        <w:pStyle w:val="Rubrik5utannumrering"/>
      </w:pPr>
      <w:r w:rsidRPr="000250BE">
        <w:t>Gällande rätt</w:t>
      </w:r>
    </w:p>
    <w:p w14:paraId="37C893A6" w14:textId="1B2282A3" w:rsidR="009E158D" w:rsidRPr="000250BE" w:rsidRDefault="009E158D" w:rsidP="009E158D">
      <w:pPr>
        <w:pStyle w:val="Brdtext"/>
      </w:pPr>
      <w:r w:rsidRPr="000250BE">
        <w:t>EES-försäkringsgivare och utländska tjänstepensionsinstitut har rätt att driva verksamhet i Sverige enligt bestämmelser i lagen om utländska försäkringsgivares och tjänstepensionsinstituts verksamhet i Sverige. I</w:t>
      </w:r>
      <w:r w:rsidR="00897D65">
        <w:t> </w:t>
      </w:r>
      <w:r w:rsidRPr="000250BE">
        <w:t>lagen finns bl.a. bestämmelser som anger att ett utländskt tjänste</w:t>
      </w:r>
      <w:r w:rsidR="00897D65">
        <w:softHyphen/>
      </w:r>
      <w:r w:rsidRPr="000250BE">
        <w:t>pensions</w:t>
      </w:r>
      <w:r w:rsidRPr="000250BE">
        <w:softHyphen/>
        <w:t>institut får inrätta en sekundäretablering eller driva gränsöver</w:t>
      </w:r>
      <w:r w:rsidR="00897D65">
        <w:softHyphen/>
      </w:r>
      <w:r w:rsidRPr="000250BE">
        <w:lastRenderedPageBreak/>
        <w:t>skridande verksamhet utan sekundäretablering. Institut får inleda verk</w:t>
      </w:r>
      <w:r w:rsidR="00897D65">
        <w:softHyphen/>
      </w:r>
      <w:r w:rsidRPr="000250BE">
        <w:t xml:space="preserve">samheten i varje fall två månader efter det att Finansinspektionen tagit emot en underrättelse från den behöriga myndigheten i </w:t>
      </w:r>
      <w:r w:rsidR="00C750A4" w:rsidRPr="000250BE">
        <w:t>hem</w:t>
      </w:r>
      <w:r w:rsidR="00C750A4">
        <w:t>landet</w:t>
      </w:r>
      <w:r w:rsidR="00C750A4" w:rsidRPr="000250BE">
        <w:t xml:space="preserve"> </w:t>
      </w:r>
      <w:r w:rsidRPr="000250BE">
        <w:t xml:space="preserve">(2 kap. 1 a § LUFT). </w:t>
      </w:r>
    </w:p>
    <w:p w14:paraId="24D50FC3" w14:textId="36D582A4" w:rsidR="009E158D" w:rsidRPr="000250BE" w:rsidRDefault="009E158D" w:rsidP="009E158D">
      <w:pPr>
        <w:pStyle w:val="Brdtextmedindrag"/>
      </w:pPr>
      <w:r w:rsidRPr="000250BE">
        <w:t>Vad som är att anse som tjänstepension och gränsöverskridande verk</w:t>
      </w:r>
      <w:r w:rsidR="00897D65">
        <w:softHyphen/>
      </w:r>
      <w:r w:rsidRPr="000250BE">
        <w:t xml:space="preserve">samhet </w:t>
      </w:r>
      <w:r>
        <w:t>definieras i lagen</w:t>
      </w:r>
      <w:r w:rsidRPr="000250BE">
        <w:t xml:space="preserve"> (1 kap. 6–7 och 13 §§ LUFT). Det finns också bestämmelser om vilka uppgifter som utländska tjänste</w:t>
      </w:r>
      <w:r w:rsidRPr="000250BE">
        <w:softHyphen/>
        <w:t>pensions</w:t>
      </w:r>
      <w:r>
        <w:softHyphen/>
      </w:r>
      <w:r w:rsidRPr="000250BE">
        <w:t xml:space="preserve">institut ska lämna i en underrättelse till den behöriga myndigheten i </w:t>
      </w:r>
      <w:r w:rsidR="00C750A4" w:rsidRPr="000250BE">
        <w:t>hem</w:t>
      </w:r>
      <w:r w:rsidR="00C750A4">
        <w:t>landet</w:t>
      </w:r>
      <w:r w:rsidR="00C750A4" w:rsidRPr="000250BE">
        <w:t xml:space="preserve"> </w:t>
      </w:r>
      <w:r w:rsidRPr="000250BE">
        <w:t>när de åtar sig uppdrag. Hänvisningar görs i dessa delar till de uppgifter som EES-försäkringsgivare ska lämna, vilket omfattar uppgift om den som i egenskap av arbetsgivare ska betala försäk</w:t>
      </w:r>
      <w:r>
        <w:softHyphen/>
      </w:r>
      <w:r w:rsidRPr="000250BE">
        <w:t>ringspremierna och om det huvudsakliga innehållet i de överens</w:t>
      </w:r>
      <w:r w:rsidRPr="000250BE">
        <w:softHyphen/>
        <w:t>kommelser som ska ligga till grund för försäkringarna (2 kap. 2 och 3 §§ LUFT).</w:t>
      </w:r>
    </w:p>
    <w:p w14:paraId="1CCA781F" w14:textId="77777777" w:rsidR="009E158D" w:rsidRPr="000250BE" w:rsidRDefault="009E158D" w:rsidP="009E158D">
      <w:pPr>
        <w:pStyle w:val="Brdtextmedindrag"/>
      </w:pPr>
      <w:r w:rsidRPr="000250BE">
        <w:t>Finansinspektionen ska, om det behövs, senast två månader från att den tog emot en underrättelse från den behöriga myndigheten i hemlandet lämna uppgifter om i Sverige tillämplig arbetsrätt på tjänstepensions</w:t>
      </w:r>
      <w:r w:rsidRPr="000250BE">
        <w:softHyphen/>
        <w:t>området samt om de bestämmelser om information som gäller här i landet gentemot den som ingår avtal eller avser att ingå ett avtal, liksom gentemot dem som annars är ersättningsberättigade. Finansinspektionen ska även underrätta den behöriga myndigheten om väsentliga ändringar i bestäm</w:t>
      </w:r>
      <w:r>
        <w:softHyphen/>
      </w:r>
      <w:r w:rsidRPr="000250BE">
        <w:t xml:space="preserve">melserna (3 kap. 2 § LUFT). </w:t>
      </w:r>
      <w:r>
        <w:t>D</w:t>
      </w:r>
      <w:r w:rsidRPr="000250BE">
        <w:t>en behöriga myndigheten i hemlandet har ansvaret för den finansiella tillsynen medan Finans</w:t>
      </w:r>
      <w:r>
        <w:softHyphen/>
      </w:r>
      <w:r w:rsidRPr="000250BE">
        <w:t>inspektionen ansvarar för tillsynen i övrigt (3 kap. 1 § LUFT). När det gäller tillsyn och ingripanden ska Finansinspektionen samarbeta med den behöriga myndig</w:t>
      </w:r>
      <w:r>
        <w:softHyphen/>
      </w:r>
      <w:r w:rsidRPr="000250BE">
        <w:t xml:space="preserve">heten i hemlandet </w:t>
      </w:r>
      <w:r>
        <w:t xml:space="preserve">och </w:t>
      </w:r>
      <w:r w:rsidRPr="000250BE">
        <w:t xml:space="preserve">inspektionen har </w:t>
      </w:r>
      <w:r>
        <w:t xml:space="preserve">också </w:t>
      </w:r>
      <w:r w:rsidRPr="000250BE">
        <w:t>vissa möjligheter till ingrip</w:t>
      </w:r>
      <w:r>
        <w:softHyphen/>
      </w:r>
      <w:r w:rsidRPr="000250BE">
        <w:t xml:space="preserve">anden (3 kap. 2 och 6 §§ LUFT). </w:t>
      </w:r>
    </w:p>
    <w:p w14:paraId="1E6EED4B" w14:textId="77777777" w:rsidR="009E158D" w:rsidRPr="000250BE" w:rsidRDefault="009E158D" w:rsidP="009E158D">
      <w:pPr>
        <w:pStyle w:val="Brdtextmedindrag"/>
      </w:pPr>
      <w:r w:rsidRPr="000250BE">
        <w:t>Tjänstepensionsinstitut ska lämna information om bl.a. de överens</w:t>
      </w:r>
      <w:r>
        <w:softHyphen/>
      </w:r>
      <w:r w:rsidRPr="000250BE">
        <w:t>kommelser som ligger till grund för pensionerna. Regeringen eller den myndighet som regeringen bestämmer får meddela närmare föreskrifter om vilken information som ett utländskt tjänstepensions</w:t>
      </w:r>
      <w:r w:rsidRPr="000250BE">
        <w:softHyphen/>
        <w:t xml:space="preserve">institut ska lämna (8 kap. 1 b § LUFT). </w:t>
      </w:r>
    </w:p>
    <w:p w14:paraId="20921A49" w14:textId="77777777" w:rsidR="009E158D" w:rsidRPr="00842235" w:rsidRDefault="009E158D" w:rsidP="009E158D">
      <w:pPr>
        <w:pStyle w:val="Rubrik5utannumrering"/>
      </w:pPr>
      <w:r w:rsidRPr="00B52E17">
        <w:t xml:space="preserve">Utländska tjänstepensionsinstitut har rätt att driva </w:t>
      </w:r>
      <w:r w:rsidRPr="009D3B93">
        <w:t>verksamhet i Sverige</w:t>
      </w:r>
    </w:p>
    <w:p w14:paraId="2007134D" w14:textId="77777777" w:rsidR="009E158D" w:rsidRPr="008B1BF6" w:rsidRDefault="009E158D" w:rsidP="009E158D">
      <w:pPr>
        <w:pStyle w:val="Brdtext"/>
      </w:pPr>
      <w:r w:rsidRPr="008B1BF6">
        <w:t>Andra tjänstepensionsdirektivets bestämmelser om gränsöverskridande verksamhet överensstämmer till stor del med bestämmelserna om gräns</w:t>
      </w:r>
      <w:r>
        <w:softHyphen/>
      </w:r>
      <w:r w:rsidRPr="008B1BF6">
        <w:t>överskridande verksamhet i första tjänstepensionsdirektivet. Dessa be</w:t>
      </w:r>
      <w:r>
        <w:softHyphen/>
      </w:r>
      <w:r w:rsidRPr="008B1BF6">
        <w:t>stäm</w:t>
      </w:r>
      <w:r>
        <w:softHyphen/>
      </w:r>
      <w:r w:rsidRPr="008B1BF6">
        <w:t>melser har i fråga om utländska tjänstepensionsinstitut genomförts genom bestämmelser i lagen om utländska försäkringsgivares och tjänste</w:t>
      </w:r>
      <w:r w:rsidRPr="008B1BF6">
        <w:softHyphen/>
        <w:t xml:space="preserve">pensionsinstituts verksamhet i Sverige. Av </w:t>
      </w:r>
      <w:r>
        <w:t xml:space="preserve">den </w:t>
      </w:r>
      <w:r w:rsidRPr="008B1BF6">
        <w:t>lagen följer bl.a. att ut</w:t>
      </w:r>
      <w:r>
        <w:softHyphen/>
      </w:r>
      <w:r w:rsidRPr="008B1BF6">
        <w:t xml:space="preserve">ländska tjänstepensionsinstitut får driva verksamhet i Sverige och att företag i Sverige får ge uppdrag åt utländska institut. Det som anges i andra tjänstepensionsdirektivet om att medlemsstaterna ska tillåta företag inom deras territorier att stödja tjänstepensionsinstitut som erbjuder sig att driva eller faktiskt driver gränsöverskridande verksamhet </w:t>
      </w:r>
      <w:r>
        <w:t>är därmed</w:t>
      </w:r>
      <w:r w:rsidRPr="008B1BF6">
        <w:t xml:space="preserve"> genomfört i svensk rätt. Det finns</w:t>
      </w:r>
      <w:r>
        <w:t xml:space="preserve"> inte</w:t>
      </w:r>
      <w:r w:rsidRPr="008B1BF6">
        <w:t xml:space="preserve"> något som hindrar svenska företag från att stödja gränsöverskridande verksamhet som tjänstepensionsinstitut driver. Det saknas därför anledning att vidta några lagstiftningsåtgärder i dessa delar.</w:t>
      </w:r>
    </w:p>
    <w:p w14:paraId="4A7C2DF7" w14:textId="3801AE50" w:rsidR="009E158D" w:rsidRPr="008B1BF6" w:rsidRDefault="009E158D" w:rsidP="009E158D">
      <w:pPr>
        <w:pStyle w:val="Brdtextmedindrag"/>
      </w:pPr>
      <w:r w:rsidRPr="008B1BF6">
        <w:t xml:space="preserve">Den nya definitionen av gränsöverskridande verksamhet som finns i andra tjänstepensionsdirektivet föranleder dock några justeringar i lagen </w:t>
      </w:r>
      <w:r w:rsidRPr="008B1BF6">
        <w:lastRenderedPageBreak/>
        <w:t>om utländska försäkringsgivares och tjänste</w:t>
      </w:r>
      <w:r w:rsidRPr="008B1BF6">
        <w:softHyphen/>
        <w:t xml:space="preserve">pensionsinstituts verksamhet i Sverige. Som nämns </w:t>
      </w:r>
      <w:r w:rsidR="00694FDE">
        <w:t xml:space="preserve">ovan </w:t>
      </w:r>
      <w:r w:rsidRPr="008B1BF6">
        <w:t>avses med gränsöverskridande verksamhet i andra tjänstepensionsdirektivet förvaltning av en pensions</w:t>
      </w:r>
      <w:r>
        <w:softHyphen/>
      </w:r>
      <w:r w:rsidRPr="008B1BF6">
        <w:t>plan där för</w:t>
      </w:r>
      <w:r w:rsidR="00694FDE">
        <w:softHyphen/>
      </w:r>
      <w:r w:rsidRPr="008B1BF6">
        <w:t>hållandet mellan det uppdragsgivande företaget och berörda medlemmar och förmånstagare styrs av social- och arbetsmarknads</w:t>
      </w:r>
      <w:r>
        <w:softHyphen/>
      </w:r>
      <w:r w:rsidRPr="008B1BF6">
        <w:t>lagstiftning som är rele</w:t>
      </w:r>
      <w:r>
        <w:softHyphen/>
      </w:r>
      <w:r w:rsidRPr="008B1BF6">
        <w:t>vant på området för tjänstepensionsplaner i en annan medlemsstat än hemmedlemsstaten (artikel 6.19). Det kan därmed, som beskrivs ovan, vara fråga om gränsöverskridande verksamhet i Sverige också om arbets</w:t>
      </w:r>
      <w:r>
        <w:softHyphen/>
      </w:r>
      <w:r w:rsidRPr="008B1BF6">
        <w:t>givaren finns i samma medlemsstat som det utländska tjänste</w:t>
      </w:r>
      <w:r w:rsidRPr="008B1BF6">
        <w:softHyphen/>
        <w:t>pensions</w:t>
      </w:r>
      <w:r>
        <w:softHyphen/>
      </w:r>
      <w:r w:rsidRPr="008B1BF6">
        <w:t xml:space="preserve">institutet. Den avgörande frågan är om svensk lagstiftning på området ska tillämpas på förhållandet mellan arbetsgivaren och berörda arbetstagare eller ersättningsberättigade. </w:t>
      </w:r>
    </w:p>
    <w:p w14:paraId="18FC3107" w14:textId="77777777" w:rsidR="009E158D" w:rsidRDefault="009E158D" w:rsidP="009E158D">
      <w:pPr>
        <w:pStyle w:val="Brdtextmedindrag"/>
      </w:pPr>
      <w:r w:rsidRPr="008B1BF6">
        <w:t>Enligt de befintliga definitionerna i lagen om utländska försäkrings</w:t>
      </w:r>
      <w:r>
        <w:softHyphen/>
      </w:r>
      <w:r w:rsidRPr="008B1BF6">
        <w:t>givares och tjänste</w:t>
      </w:r>
      <w:r w:rsidRPr="008B1BF6">
        <w:softHyphen/>
        <w:t>pensionsinstituts verksamhet i Sverige avses med tjänstepension vissa avtal som ingås med arbetsgivare här i landet (1</w:t>
      </w:r>
      <w:r>
        <w:t> </w:t>
      </w:r>
      <w:r w:rsidRPr="008B1BF6">
        <w:t>kap. 6</w:t>
      </w:r>
      <w:r>
        <w:t> </w:t>
      </w:r>
      <w:r w:rsidRPr="008B1BF6">
        <w:t>§). Sverige anses vara det land där åtagandena ska fullgöras om det uppdrags</w:t>
      </w:r>
      <w:r w:rsidRPr="008B1BF6">
        <w:softHyphen/>
        <w:t>givande företaget har sitt etableringsställe i Sverige (1 kap. 7</w:t>
      </w:r>
      <w:r>
        <w:t> </w:t>
      </w:r>
      <w:r w:rsidRPr="008B1BF6">
        <w:t>§). Dessa begränsningar till företag och arbetsgivare i Sverige bör tas bort för att bestämmelserna i lagen om utländska försäkrings</w:t>
      </w:r>
      <w:r w:rsidRPr="008B1BF6">
        <w:softHyphen/>
        <w:t>givares och tjänste</w:t>
      </w:r>
      <w:r>
        <w:softHyphen/>
      </w:r>
      <w:r w:rsidRPr="008B1BF6">
        <w:t>pensionsinstituts verksamhet i Sverige</w:t>
      </w:r>
      <w:r>
        <w:t xml:space="preserve"> </w:t>
      </w:r>
      <w:r w:rsidRPr="008B1BF6">
        <w:t>ska överensstämma med defini</w:t>
      </w:r>
      <w:r>
        <w:softHyphen/>
      </w:r>
      <w:r w:rsidRPr="008B1BF6">
        <w:t>tionen av gränsöverskridande verksamhet i andra tjänstepensions</w:t>
      </w:r>
      <w:r>
        <w:softHyphen/>
      </w:r>
      <w:r w:rsidRPr="008B1BF6">
        <w:t>direktivet.</w:t>
      </w:r>
      <w:r>
        <w:t xml:space="preserve"> Regeringen anser att definitionen av i vilket land åtagandena ska fullgöras bör ändras i enlighet med direktivets definition.</w:t>
      </w:r>
    </w:p>
    <w:p w14:paraId="1DF19A49" w14:textId="77777777" w:rsidR="009E158D" w:rsidRDefault="009E158D" w:rsidP="009E158D">
      <w:pPr>
        <w:pStyle w:val="Brdtextmedindrag"/>
      </w:pPr>
      <w:r>
        <w:t xml:space="preserve">Även när det gäller den information som Finansinspektionen ska lämna om de krav som gäller i Sverige bör direktivets begrepp ”social- och arbetsmarknadslagstiftning” användas </w:t>
      </w:r>
      <w:r w:rsidRPr="008B1BF6">
        <w:t>(3</w:t>
      </w:r>
      <w:r>
        <w:t> </w:t>
      </w:r>
      <w:r w:rsidRPr="008B1BF6">
        <w:t>kap. 2</w:t>
      </w:r>
      <w:r>
        <w:t> </w:t>
      </w:r>
      <w:r w:rsidRPr="008B1BF6">
        <w:t>§ LUFT)</w:t>
      </w:r>
      <w:r>
        <w:t xml:space="preserve">. </w:t>
      </w:r>
      <w:r w:rsidRPr="008B1BF6">
        <w:t>När första tjänstepensions</w:t>
      </w:r>
      <w:r>
        <w:softHyphen/>
      </w:r>
      <w:r w:rsidRPr="008B1BF6">
        <w:t>direktivet genomfördes konstaterades att det för tjänste</w:t>
      </w:r>
      <w:r>
        <w:softHyphen/>
      </w:r>
      <w:r w:rsidRPr="008B1BF6">
        <w:t>pensions</w:t>
      </w:r>
      <w:r>
        <w:softHyphen/>
      </w:r>
      <w:r w:rsidRPr="008B1BF6">
        <w:t>institut som vill driva gränsöverskridande verksamhet i Sverige främst blir fråga om att respektera ingångna kollektivavtal (prop. 2004/05:165 s. 194 och 242–243). Det</w:t>
      </w:r>
      <w:r>
        <w:t xml:space="preserve"> saknas skäl att nu göra en annan bedömning</w:t>
      </w:r>
      <w:r w:rsidRPr="008B1BF6">
        <w:t xml:space="preserve">. </w:t>
      </w:r>
    </w:p>
    <w:p w14:paraId="58B89399" w14:textId="77777777" w:rsidR="009E158D" w:rsidRPr="008B1BF6" w:rsidRDefault="009E158D" w:rsidP="009E158D">
      <w:pPr>
        <w:pStyle w:val="Brdtextmedindrag"/>
      </w:pPr>
      <w:r w:rsidRPr="008B1BF6">
        <w:rPr>
          <w:i/>
        </w:rPr>
        <w:t xml:space="preserve">Finansinspektionen </w:t>
      </w:r>
      <w:r>
        <w:t xml:space="preserve">anser </w:t>
      </w:r>
      <w:r w:rsidRPr="008B1BF6">
        <w:t>att det i fråga om utländska tjänste</w:t>
      </w:r>
      <w:r w:rsidRPr="008B1BF6">
        <w:softHyphen/>
        <w:t>pensions</w:t>
      </w:r>
      <w:r>
        <w:softHyphen/>
      </w:r>
      <w:r w:rsidRPr="008B1BF6">
        <w:t>institut behöver förtydligas om medlemmar ska anses vara försäkrade och om uppdragsgivande företag ska anses vara försäkrings</w:t>
      </w:r>
      <w:r w:rsidRPr="008B1BF6">
        <w:softHyphen/>
        <w:t xml:space="preserve">tagare eller om de ska behandlas på något annat sätt. </w:t>
      </w:r>
      <w:r>
        <w:t>U</w:t>
      </w:r>
      <w:r w:rsidRPr="008B1BF6">
        <w:t>tländska tjänstepensionsinstitut anses meddela tjänstepension i den mening som avses i lagen om utländska försäkringsgivares och tjänste</w:t>
      </w:r>
      <w:r w:rsidRPr="008B1BF6">
        <w:softHyphen/>
        <w:t>pensionsinstituts verksamhet i Sverige. Den definition av tjänstepension som togs in i lagen om utländska försäkrings</w:t>
      </w:r>
      <w:r>
        <w:softHyphen/>
      </w:r>
      <w:r w:rsidRPr="008B1BF6">
        <w:t>givares och tjänste</w:t>
      </w:r>
      <w:r w:rsidRPr="008B1BF6">
        <w:softHyphen/>
        <w:t>pensionsinstituts verksamhet i Sverige när första tjänstepensionsdirektivet genomfördes var avsedd att täcka in de olika slags produkter som utländska tjänstepensionsinstitut kan tänkas erbjuda och tydliggöra att de förmåner som avses inte ska anses utgöra försäkring i lagens mening (</w:t>
      </w:r>
      <w:r>
        <w:t xml:space="preserve">samma </w:t>
      </w:r>
      <w:r w:rsidRPr="008B1BF6">
        <w:t xml:space="preserve">prop. s. 240). </w:t>
      </w:r>
    </w:p>
    <w:p w14:paraId="3C032D73" w14:textId="68509274" w:rsidR="009E158D" w:rsidRPr="008B1BF6" w:rsidRDefault="009E158D" w:rsidP="009E158D">
      <w:pPr>
        <w:pStyle w:val="Brdtextmedindrag"/>
      </w:pPr>
      <w:r w:rsidRPr="008B1BF6">
        <w:t xml:space="preserve">De lösningar som valdes </w:t>
      </w:r>
      <w:r w:rsidR="00F90DDC">
        <w:t>när</w:t>
      </w:r>
      <w:r w:rsidRPr="008B1BF6">
        <w:t xml:space="preserve"> första </w:t>
      </w:r>
      <w:r w:rsidR="00F90DDC">
        <w:t xml:space="preserve">tjänstepensionsdirektivet </w:t>
      </w:r>
      <w:r w:rsidRPr="008B1BF6">
        <w:t>genom</w:t>
      </w:r>
      <w:r w:rsidR="005D4C51">
        <w:softHyphen/>
      </w:r>
      <w:r w:rsidRPr="008B1BF6">
        <w:t>förde</w:t>
      </w:r>
      <w:r w:rsidR="005D4C51">
        <w:t>s</w:t>
      </w:r>
      <w:r w:rsidRPr="008B1BF6">
        <w:t xml:space="preserve"> bör ses mot bakgrund av att det</w:t>
      </w:r>
      <w:r>
        <w:t xml:space="preserve"> </w:t>
      </w:r>
      <w:r w:rsidRPr="008B1BF6">
        <w:t>inte finns något krav i unionsrätten på att ha tjänste</w:t>
      </w:r>
      <w:r>
        <w:softHyphen/>
      </w:r>
      <w:r w:rsidRPr="008B1BF6">
        <w:t xml:space="preserve">pensionsinstitut </w:t>
      </w:r>
      <w:r>
        <w:t xml:space="preserve">som </w:t>
      </w:r>
      <w:r w:rsidRPr="008B1BF6">
        <w:t>har egna åtaganden. Den verksamhet som tjänstepen</w:t>
      </w:r>
      <w:r>
        <w:softHyphen/>
      </w:r>
      <w:r w:rsidRPr="008B1BF6">
        <w:t>sionsinstitut driver i medlemsstaterna kan vara utformad på olika sätt och avse produkter av skilda slag. Den definition som tagits in i lagen om utländska försäkrings</w:t>
      </w:r>
      <w:r>
        <w:softHyphen/>
      </w:r>
      <w:r w:rsidRPr="008B1BF6">
        <w:t>givares och tjänste</w:t>
      </w:r>
      <w:r w:rsidRPr="008B1BF6">
        <w:softHyphen/>
        <w:t xml:space="preserve">pensionsinstituts verksamhet i Sverige får anses omfatta även sådan verksamhet som inte kan anses utgöra försäkring men som ändå ska tillåtas i Sverige i enlighet </w:t>
      </w:r>
      <w:r w:rsidRPr="008B1BF6">
        <w:lastRenderedPageBreak/>
        <w:t xml:space="preserve">med </w:t>
      </w:r>
      <w:r w:rsidR="00F22514">
        <w:t>andra tjänstepensions</w:t>
      </w:r>
      <w:r w:rsidRPr="008B1BF6">
        <w:t>direktivets bestämmelser om gränsöverskrid</w:t>
      </w:r>
      <w:r w:rsidR="00E85ED6">
        <w:softHyphen/>
      </w:r>
      <w:r w:rsidRPr="008B1BF6">
        <w:t>ande verk</w:t>
      </w:r>
      <w:r w:rsidRPr="008B1BF6">
        <w:softHyphen/>
        <w:t>samhet. Att de förmåner som utländska tjänste</w:t>
      </w:r>
      <w:r>
        <w:softHyphen/>
      </w:r>
      <w:r w:rsidRPr="008B1BF6">
        <w:t>pensionsinstitut tillhanda</w:t>
      </w:r>
      <w:r w:rsidRPr="008B1BF6">
        <w:softHyphen/>
        <w:t>håller inte ses som försäkring i den mening som avses i lagen om utländska försäk</w:t>
      </w:r>
      <w:r>
        <w:softHyphen/>
      </w:r>
      <w:r w:rsidRPr="008B1BF6">
        <w:t>ringsgivares och tjänste</w:t>
      </w:r>
      <w:r w:rsidRPr="008B1BF6">
        <w:softHyphen/>
        <w:t>pensions</w:t>
      </w:r>
      <w:r>
        <w:softHyphen/>
      </w:r>
      <w:r w:rsidRPr="008B1BF6">
        <w:t>instituts verksamhet i Sverige kan dock inte anses ha någon betydelse för till</w:t>
      </w:r>
      <w:r>
        <w:softHyphen/>
      </w:r>
      <w:r w:rsidRPr="008B1BF6">
        <w:t>ämpningen av annan lagstiftning i Sverige. Att detta varit avsikten framgår inte minst genom de hänvisningar som gjordes till försäkrings</w:t>
      </w:r>
      <w:r>
        <w:softHyphen/>
      </w:r>
      <w:r w:rsidRPr="008B1BF6">
        <w:t>avtalslagen (2005:104) när första tjänste</w:t>
      </w:r>
      <w:r w:rsidRPr="008B1BF6">
        <w:softHyphen/>
        <w:t>pensionsdirektivet genomfördes (</w:t>
      </w:r>
      <w:r>
        <w:t xml:space="preserve">samma </w:t>
      </w:r>
      <w:r w:rsidRPr="008B1BF6">
        <w:t>prop. s. 243). Det får alltså be</w:t>
      </w:r>
      <w:r>
        <w:softHyphen/>
      </w:r>
      <w:r w:rsidRPr="008B1BF6">
        <w:t>dömas i varje enskilt fall vilken lag</w:t>
      </w:r>
      <w:r>
        <w:softHyphen/>
      </w:r>
      <w:r w:rsidRPr="008B1BF6">
        <w:t>stiftning som är tillämplig på den verksamhet som kan komma att drivas i Sverige av utländska tjänste</w:t>
      </w:r>
      <w:r w:rsidRPr="008B1BF6">
        <w:softHyphen/>
        <w:t>pensionsinstitut och vilka begrepp som i dessa sammanhang ska användas för de utländska instituten.</w:t>
      </w:r>
    </w:p>
    <w:p w14:paraId="60F35896" w14:textId="77777777" w:rsidR="009E158D" w:rsidRPr="00842235" w:rsidRDefault="009E158D" w:rsidP="009E158D">
      <w:pPr>
        <w:pStyle w:val="Rubrik5utannumrering"/>
      </w:pPr>
      <w:r w:rsidRPr="00B52E17">
        <w:t xml:space="preserve">EES-försäkringsgivares </w:t>
      </w:r>
      <w:r w:rsidRPr="009D3B93">
        <w:t>verksamhet avseende tjänstepensionsförsäkring</w:t>
      </w:r>
    </w:p>
    <w:p w14:paraId="729A5B17" w14:textId="76ECEC1D" w:rsidR="009E158D" w:rsidRPr="008B1BF6" w:rsidRDefault="009E158D" w:rsidP="009E158D">
      <w:pPr>
        <w:pStyle w:val="Brdtext"/>
      </w:pPr>
      <w:r w:rsidRPr="008B1BF6">
        <w:t>I promemorian lämnas förslag om vissa ändringar i de bestämmelser i lagen om utländska försäkringsgivares och tjänste</w:t>
      </w:r>
      <w:r w:rsidRPr="008B1BF6">
        <w:softHyphen/>
        <w:t>pensionsinstituts verk</w:t>
      </w:r>
      <w:r>
        <w:softHyphen/>
      </w:r>
      <w:r w:rsidRPr="008B1BF6">
        <w:t>samhet i Sverige som rör EES-försäkringsgivares verksamhet i Sverige avseende tjänstepensionsförsäkring.</w:t>
      </w:r>
      <w:r>
        <w:t xml:space="preserve"> Bestämmelserna infördes i lagen med anledning av</w:t>
      </w:r>
      <w:r w:rsidRPr="008B1BF6">
        <w:t xml:space="preserve"> genomförandet av första tjänstepensionsdirektivet. Regler</w:t>
      </w:r>
      <w:r>
        <w:softHyphen/>
      </w:r>
      <w:r w:rsidRPr="008B1BF6">
        <w:t xml:space="preserve">ingen </w:t>
      </w:r>
      <w:r>
        <w:t>måste</w:t>
      </w:r>
      <w:r w:rsidRPr="008B1BF6">
        <w:t xml:space="preserve"> ses mot bakgrund av den </w:t>
      </w:r>
      <w:r>
        <w:t xml:space="preserve">möjlighet </w:t>
      </w:r>
      <w:r w:rsidRPr="008B1BF6">
        <w:t xml:space="preserve">som finns </w:t>
      </w:r>
      <w:r>
        <w:t>enligt</w:t>
      </w:r>
      <w:r w:rsidRPr="008B1BF6">
        <w:t xml:space="preserve"> såväl första som andra tjänstepensionsdirektiven</w:t>
      </w:r>
      <w:r>
        <w:t xml:space="preserve"> </w:t>
      </w:r>
      <w:r w:rsidR="005D4C51">
        <w:t xml:space="preserve">(artikel 4) </w:t>
      </w:r>
      <w:r>
        <w:t xml:space="preserve">att </w:t>
      </w:r>
      <w:r w:rsidRPr="008B1BF6">
        <w:t>tillämpa bestäm</w:t>
      </w:r>
      <w:r>
        <w:softHyphen/>
      </w:r>
      <w:r w:rsidRPr="008B1BF6">
        <w:t>melserna i tjänstepensionsdirektivet om bl.a. gränsöverskridande verk</w:t>
      </w:r>
      <w:r>
        <w:softHyphen/>
      </w:r>
      <w:r w:rsidRPr="008B1BF6">
        <w:t>samhet på tjänstepensions</w:t>
      </w:r>
      <w:r>
        <w:softHyphen/>
      </w:r>
      <w:r w:rsidRPr="008B1BF6">
        <w:t>verksamheten hos livförsäkringsföretag. När det gäller försäkrings</w:t>
      </w:r>
      <w:r>
        <w:softHyphen/>
      </w:r>
      <w:r w:rsidRPr="008B1BF6">
        <w:t>företagens tjänste</w:t>
      </w:r>
      <w:r>
        <w:softHyphen/>
      </w:r>
      <w:r w:rsidRPr="008B1BF6">
        <w:t>pensions</w:t>
      </w:r>
      <w:r>
        <w:softHyphen/>
      </w:r>
      <w:r w:rsidRPr="008B1BF6">
        <w:t>verksamhet enligt försäk</w:t>
      </w:r>
      <w:r>
        <w:softHyphen/>
      </w:r>
      <w:r w:rsidRPr="008B1BF6">
        <w:t xml:space="preserve">ringsrörelselagen har Sverige valt att inte längre tillämpa </w:t>
      </w:r>
      <w:r>
        <w:t>den möjligheten</w:t>
      </w:r>
      <w:r w:rsidRPr="008B1BF6">
        <w:t xml:space="preserve"> (prop. 2015/16:9 s.</w:t>
      </w:r>
      <w:r>
        <w:t> </w:t>
      </w:r>
      <w:r w:rsidRPr="008B1BF6">
        <w:t xml:space="preserve">201). </w:t>
      </w:r>
    </w:p>
    <w:p w14:paraId="26A57113" w14:textId="7A2B17A8" w:rsidR="009E158D" w:rsidRPr="008B1BF6" w:rsidRDefault="009E158D" w:rsidP="009E158D">
      <w:pPr>
        <w:pStyle w:val="Brdtextmedindrag"/>
      </w:pPr>
      <w:r w:rsidRPr="008B1BF6">
        <w:rPr>
          <w:i/>
        </w:rPr>
        <w:t xml:space="preserve">Svensk Försäkring </w:t>
      </w:r>
      <w:r w:rsidRPr="008B1BF6">
        <w:t xml:space="preserve">och </w:t>
      </w:r>
      <w:r w:rsidRPr="008B1BF6">
        <w:rPr>
          <w:i/>
        </w:rPr>
        <w:t xml:space="preserve">Finansinspektionen </w:t>
      </w:r>
      <w:r w:rsidRPr="004679D4">
        <w:t>anför</w:t>
      </w:r>
      <w:r>
        <w:t xml:space="preserve"> </w:t>
      </w:r>
      <w:r w:rsidRPr="008B1BF6">
        <w:t>att det kan ifrågasättas om lagen om utländska försäkringsgivares och tjänste</w:t>
      </w:r>
      <w:r w:rsidRPr="008B1BF6">
        <w:softHyphen/>
        <w:t>pensionsinstituts verksamhet i Sverige bör reglera EES-försäkringsgivares verksamhet i Sverige avseende tjänstepensionsförsäkring på det sätt som sker i dag. Regeringen anser att</w:t>
      </w:r>
      <w:r>
        <w:t xml:space="preserve"> eventuellt ändrade tidsfrister enligt prome</w:t>
      </w:r>
      <w:r>
        <w:softHyphen/>
        <w:t xml:space="preserve">morians förslag och </w:t>
      </w:r>
      <w:r w:rsidRPr="008B1BF6">
        <w:t>ändringar i enlighet med de synpunkter som förs fram kräver mer omfattande beredning än vad som kan ske inom ramen för detta lagstiftnings</w:t>
      </w:r>
      <w:r w:rsidR="005D4C51">
        <w:t>ärende</w:t>
      </w:r>
      <w:r w:rsidRPr="008B1BF6">
        <w:t>.</w:t>
      </w:r>
    </w:p>
    <w:p w14:paraId="33EFB926" w14:textId="77777777" w:rsidR="009E158D" w:rsidRPr="009D3B93" w:rsidRDefault="009E158D" w:rsidP="009E158D">
      <w:pPr>
        <w:pStyle w:val="Rubrik5utannumrering"/>
      </w:pPr>
      <w:r>
        <w:t xml:space="preserve">Ändrade </w:t>
      </w:r>
      <w:r w:rsidRPr="00B52E17">
        <w:t xml:space="preserve">tidsfrister </w:t>
      </w:r>
      <w:r>
        <w:t>och krav på uppgifter i underrättelsen om gränsöverskridande verksamhet</w:t>
      </w:r>
    </w:p>
    <w:p w14:paraId="0E9EB914" w14:textId="06BA3FD3" w:rsidR="009E158D" w:rsidRDefault="009E158D" w:rsidP="009E158D">
      <w:pPr>
        <w:pStyle w:val="Brdtext"/>
      </w:pPr>
      <w:r w:rsidRPr="008B1BF6">
        <w:t>I andra tjänstepensionsdirektivet har vissa tidsfrister ändrats från två månader</w:t>
      </w:r>
      <w:r w:rsidR="009447D5">
        <w:t xml:space="preserve"> i första tjänstepensionsdirektivet</w:t>
      </w:r>
      <w:r w:rsidRPr="008B1BF6">
        <w:t xml:space="preserve"> till sex veckor. Enligt </w:t>
      </w:r>
      <w:r w:rsidR="009447D5">
        <w:t>andra tjänstepensions</w:t>
      </w:r>
      <w:r w:rsidRPr="008B1BF6">
        <w:t xml:space="preserve">direktivet är tidsfristen sex veckor för den behöriga myndigheten i </w:t>
      </w:r>
      <w:r w:rsidR="002C129E">
        <w:t>värdlandet</w:t>
      </w:r>
      <w:r w:rsidR="002C129E" w:rsidRPr="008B1BF6">
        <w:t xml:space="preserve"> </w:t>
      </w:r>
      <w:r w:rsidRPr="008B1BF6">
        <w:t xml:space="preserve">att informera om de krav som ska tillämpas i landet. </w:t>
      </w:r>
      <w:r>
        <w:t xml:space="preserve">Tidsfristen är sex veckor </w:t>
      </w:r>
      <w:r w:rsidRPr="008B1BF6">
        <w:t>för när tjänste</w:t>
      </w:r>
      <w:r>
        <w:softHyphen/>
      </w:r>
      <w:r w:rsidRPr="008B1BF6">
        <w:t>pensions</w:t>
      </w:r>
      <w:r w:rsidR="009447D5">
        <w:softHyphen/>
      </w:r>
      <w:r w:rsidRPr="008B1BF6">
        <w:t xml:space="preserve">institutet tidigast får påbörja sin verksamhet i de fall då ingen information inkommer om </w:t>
      </w:r>
      <w:r w:rsidR="002C129E">
        <w:t>värdlandets</w:t>
      </w:r>
      <w:r w:rsidR="002C129E" w:rsidRPr="008B1BF6">
        <w:t xml:space="preserve"> </w:t>
      </w:r>
      <w:r w:rsidRPr="008B1BF6">
        <w:t>krav.</w:t>
      </w:r>
      <w:r>
        <w:t xml:space="preserve"> M</w:t>
      </w:r>
      <w:r w:rsidRPr="008B1BF6">
        <w:t>otsvarande tids</w:t>
      </w:r>
      <w:r>
        <w:softHyphen/>
      </w:r>
      <w:r w:rsidRPr="008B1BF6">
        <w:t>frister i lagen om utländska försäkringsgivares och tjänste</w:t>
      </w:r>
      <w:r w:rsidRPr="008B1BF6">
        <w:softHyphen/>
        <w:t>pensions</w:t>
      </w:r>
      <w:r>
        <w:softHyphen/>
      </w:r>
      <w:r w:rsidRPr="008B1BF6">
        <w:t xml:space="preserve">instituts verksamhet i Sverige </w:t>
      </w:r>
      <w:r>
        <w:t xml:space="preserve">bör </w:t>
      </w:r>
      <w:r w:rsidRPr="008B1BF6">
        <w:t>justeras så att de överensstämmer med andra tjänste</w:t>
      </w:r>
      <w:r w:rsidRPr="008B1BF6">
        <w:softHyphen/>
        <w:t>pensions</w:t>
      </w:r>
      <w:r w:rsidR="009447D5">
        <w:softHyphen/>
      </w:r>
      <w:r w:rsidRPr="008B1BF6">
        <w:t>direktivet. Utländska tjänstepensionsinstitut bör alltså få inleda gräns</w:t>
      </w:r>
      <w:r w:rsidR="009447D5">
        <w:softHyphen/>
      </w:r>
      <w:r w:rsidRPr="008B1BF6">
        <w:t xml:space="preserve">överskridande verksamhet i Sverige i varje fall </w:t>
      </w:r>
      <w:r w:rsidRPr="00842235">
        <w:t>sex veckor</w:t>
      </w:r>
      <w:r w:rsidRPr="008B1BF6">
        <w:t xml:space="preserve"> efter det att Finans</w:t>
      </w:r>
      <w:r w:rsidR="002C129E">
        <w:softHyphen/>
      </w:r>
      <w:r w:rsidRPr="008B1BF6">
        <w:t>inspektionen tagit emot anmälan om gräns</w:t>
      </w:r>
      <w:r>
        <w:softHyphen/>
      </w:r>
      <w:r w:rsidRPr="008B1BF6">
        <w:t>över</w:t>
      </w:r>
      <w:r>
        <w:softHyphen/>
      </w:r>
      <w:r w:rsidRPr="008B1BF6">
        <w:t>skridande verk</w:t>
      </w:r>
      <w:r w:rsidRPr="008B1BF6">
        <w:softHyphen/>
        <w:t xml:space="preserve">samhet. Tidsfristen för inspektionen att informera om i Sverige tillämplig arbetsrätt </w:t>
      </w:r>
      <w:r w:rsidRPr="008B1BF6">
        <w:lastRenderedPageBreak/>
        <w:t>och informationskrav enligt svensk rätt bör för utländska tjänste</w:t>
      </w:r>
      <w:r w:rsidR="009447D5">
        <w:softHyphen/>
      </w:r>
      <w:r w:rsidRPr="008B1BF6">
        <w:t xml:space="preserve">pensionsinstitut vara </w:t>
      </w:r>
      <w:r w:rsidRPr="00842235">
        <w:t>sex veckor</w:t>
      </w:r>
      <w:r w:rsidRPr="008B1BF6">
        <w:t xml:space="preserve"> från det att under</w:t>
      </w:r>
      <w:r w:rsidRPr="008B1BF6">
        <w:softHyphen/>
        <w:t>rättelsen togs emot.</w:t>
      </w:r>
    </w:p>
    <w:p w14:paraId="7A2EF8AC" w14:textId="322F36DA" w:rsidR="009E158D" w:rsidRPr="001819C6" w:rsidRDefault="009E158D" w:rsidP="009E158D">
      <w:pPr>
        <w:pStyle w:val="Brdtextmedindrag"/>
      </w:pPr>
      <w:r>
        <w:t xml:space="preserve">Enligt andra tjänstepensionsdirektivet ska ett tjänstepensionsinstituts anmälan om gränsöverskridande verksamhet innehålla uppgifter om det uppdragsgivande företagets huvudsakliga verksamhetsort och om </w:t>
      </w:r>
      <w:r w:rsidR="002C129E">
        <w:t>värd</w:t>
      </w:r>
      <w:r w:rsidR="002C129E">
        <w:softHyphen/>
        <w:t>landet</w:t>
      </w:r>
      <w:r>
        <w:t>. Det bör därför anges i lagen om utländska försäkrings</w:t>
      </w:r>
      <w:r>
        <w:softHyphen/>
        <w:t>givarens och tjänstepensionsinstituts verksamhet i Sverige att en under</w:t>
      </w:r>
      <w:r>
        <w:softHyphen/>
        <w:t>rättelse ska innehålla uppgifter om arbetsgivarens hemvist och i vilket land tjänste</w:t>
      </w:r>
      <w:r w:rsidR="002C129E">
        <w:softHyphen/>
      </w:r>
      <w:r>
        <w:t>pensionsavtalen ska fullgöras.</w:t>
      </w:r>
    </w:p>
    <w:p w14:paraId="7706D877" w14:textId="77777777" w:rsidR="009E158D" w:rsidRPr="00842235" w:rsidRDefault="009E158D" w:rsidP="009E158D">
      <w:pPr>
        <w:pStyle w:val="Rubrik5utannumrering"/>
      </w:pPr>
      <w:r w:rsidRPr="00B52E17">
        <w:t xml:space="preserve">Bemyndigande avseende hur </w:t>
      </w:r>
      <w:r w:rsidRPr="009D3B93">
        <w:t>utländska tjänstepensions</w:t>
      </w:r>
      <w:r w:rsidRPr="00842235">
        <w:t>institut ska lämna information</w:t>
      </w:r>
    </w:p>
    <w:p w14:paraId="5CAB4258" w14:textId="585821AF" w:rsidR="009E158D" w:rsidRDefault="009E158D" w:rsidP="009E158D">
      <w:pPr>
        <w:pStyle w:val="Brdtext"/>
      </w:pPr>
      <w:r w:rsidRPr="008B1BF6">
        <w:t>Andra tjänstepensionsdirektivet innehåller vissa skärpta krav om den information som tjänstepensionsinstitut ska lämna till presumtiva medlemmar, medlemmar och förmånstagare (artiklarna 36–44). Tjänste</w:t>
      </w:r>
      <w:r w:rsidRPr="008B1BF6">
        <w:softHyphen/>
        <w:t xml:space="preserve">pensionsinstitut ska omfattas av de informationskrav som </w:t>
      </w:r>
      <w:r w:rsidR="002C129E">
        <w:t>värdlandet</w:t>
      </w:r>
      <w:r w:rsidR="002C129E" w:rsidRPr="008B1BF6">
        <w:t xml:space="preserve"> </w:t>
      </w:r>
      <w:r w:rsidRPr="008B1BF6">
        <w:t xml:space="preserve">ställer upp i enlighet med direktivet (artikel 11.6). </w:t>
      </w:r>
    </w:p>
    <w:p w14:paraId="311D0036" w14:textId="77777777" w:rsidR="009E158D" w:rsidRDefault="009E158D" w:rsidP="009E158D">
      <w:pPr>
        <w:pStyle w:val="Brdtextmedindrag"/>
      </w:pPr>
      <w:r w:rsidRPr="008B1BF6">
        <w:t>I lagen om utländska försäkringsgivares och tjänste</w:t>
      </w:r>
      <w:r w:rsidRPr="008B1BF6">
        <w:softHyphen/>
        <w:t>pensionsinstituts verksamhet i Sverige finns en bestämmelse som anger att utländska tjänstepensions</w:t>
      </w:r>
      <w:r w:rsidRPr="008B1BF6">
        <w:softHyphen/>
        <w:t>institut ska ge berörda personer den information som behövs om bl.a. de överens</w:t>
      </w:r>
      <w:r>
        <w:softHyphen/>
      </w:r>
      <w:r w:rsidRPr="008B1BF6">
        <w:t>kommelser som ligger till grund för pen</w:t>
      </w:r>
      <w:r>
        <w:softHyphen/>
      </w:r>
      <w:r w:rsidRPr="008B1BF6">
        <w:t>sionerna (8 kap. 1 b §).</w:t>
      </w:r>
    </w:p>
    <w:p w14:paraId="409DF414" w14:textId="7C524F1F" w:rsidR="009E158D" w:rsidRPr="008B1BF6" w:rsidRDefault="009E158D" w:rsidP="009E158D">
      <w:pPr>
        <w:pStyle w:val="Brdtextmedindrag"/>
      </w:pPr>
      <w:r w:rsidRPr="008B1BF6">
        <w:t xml:space="preserve">Enligt ett bemyndigande i lagen får </w:t>
      </w:r>
      <w:r w:rsidRPr="00D1361C">
        <w:t>regeringen</w:t>
      </w:r>
      <w:r w:rsidRPr="008B1BF6">
        <w:t xml:space="preserve"> eller den myndighet som regeringen bestämmer meddela närmare föreskrifter om vilken informa</w:t>
      </w:r>
      <w:r>
        <w:softHyphen/>
      </w:r>
      <w:r w:rsidRPr="008B1BF6">
        <w:t>tion som ett utländskt tjänstepensions</w:t>
      </w:r>
      <w:r w:rsidRPr="008B1BF6">
        <w:softHyphen/>
        <w:t xml:space="preserve">institut ska lämna. </w:t>
      </w:r>
      <w:r>
        <w:t>Finans</w:t>
      </w:r>
      <w:r>
        <w:softHyphen/>
        <w:t>inspek</w:t>
      </w:r>
      <w:r>
        <w:softHyphen/>
        <w:t>tionen har meddelat sådana föreskrifter om information (Finans</w:t>
      </w:r>
      <w:r>
        <w:softHyphen/>
        <w:t>inspek</w:t>
      </w:r>
      <w:r w:rsidR="009447D5">
        <w:softHyphen/>
      </w:r>
      <w:r>
        <w:t xml:space="preserve">tionens föreskrifter och allmänna råd </w:t>
      </w:r>
      <w:r w:rsidR="009447D5" w:rsidRPr="009447D5">
        <w:t>[FFFS 2011:39]</w:t>
      </w:r>
      <w:r w:rsidR="009447D5">
        <w:t xml:space="preserve"> </w:t>
      </w:r>
      <w:r>
        <w:t>om information som gäller försäkring och tjänstepension). Även d</w:t>
      </w:r>
      <w:r w:rsidRPr="008B1BF6">
        <w:t>e skärpta informa</w:t>
      </w:r>
      <w:r>
        <w:softHyphen/>
      </w:r>
      <w:r w:rsidRPr="008B1BF6">
        <w:t xml:space="preserve">tionskraven </w:t>
      </w:r>
      <w:r>
        <w:t xml:space="preserve">bör därför </w:t>
      </w:r>
      <w:r w:rsidRPr="008B1BF6">
        <w:t xml:space="preserve">genomföras i </w:t>
      </w:r>
      <w:r w:rsidR="009447D5">
        <w:t>myndighets</w:t>
      </w:r>
      <w:r w:rsidRPr="008B1BF6">
        <w:t>föreskrifter</w:t>
      </w:r>
      <w:r>
        <w:t xml:space="preserve">. Det är också lämpligt att direktivets krav på hur information ska lämnas genomförs </w:t>
      </w:r>
      <w:r w:rsidR="009447D5">
        <w:t>i sådana</w:t>
      </w:r>
      <w:r>
        <w:t xml:space="preserve"> före</w:t>
      </w:r>
      <w:r>
        <w:softHyphen/>
        <w:t>skrift</w:t>
      </w:r>
      <w:r w:rsidR="009447D5">
        <w:t>er</w:t>
      </w:r>
      <w:r>
        <w:t>. Detta kan ske med stöd av ett bemyndigande att meddela verk</w:t>
      </w:r>
      <w:r w:rsidR="009447D5">
        <w:softHyphen/>
      </w:r>
      <w:r>
        <w:t>ställighetsföreskrifter. Regeringen anser därför att det bör tas in en upp</w:t>
      </w:r>
      <w:r>
        <w:softHyphen/>
        <w:t xml:space="preserve">lysning i </w:t>
      </w:r>
      <w:r w:rsidRPr="008B1BF6">
        <w:t>lagen om utländska försäkringsgivares och tjänste</w:t>
      </w:r>
      <w:r w:rsidRPr="008B1BF6">
        <w:softHyphen/>
        <w:t>pensions</w:t>
      </w:r>
      <w:r>
        <w:softHyphen/>
      </w:r>
      <w:r w:rsidRPr="008B1BF6">
        <w:t>instituts verksamhet i Sverige</w:t>
      </w:r>
      <w:r>
        <w:t xml:space="preserve"> om att regeringen eller den myndighet som regeringen bestämmer kan meddela föreskrifter om hur information ska lämnas. </w:t>
      </w:r>
    </w:p>
    <w:p w14:paraId="06A982A7" w14:textId="77777777" w:rsidR="009E158D" w:rsidRPr="00842235" w:rsidRDefault="009E158D" w:rsidP="009E158D">
      <w:pPr>
        <w:pStyle w:val="Rubrik5utannumrering"/>
      </w:pPr>
      <w:r w:rsidRPr="00B52E17">
        <w:t xml:space="preserve">Tillsyn över och ingripanden mot </w:t>
      </w:r>
      <w:r w:rsidRPr="009D3B93">
        <w:t>utländska tjänstepensionsinstitut</w:t>
      </w:r>
    </w:p>
    <w:p w14:paraId="3005FCE9" w14:textId="629C4C18" w:rsidR="009E158D" w:rsidRPr="008B1BF6" w:rsidRDefault="009E158D" w:rsidP="009E158D">
      <w:pPr>
        <w:pStyle w:val="Brdtext"/>
      </w:pPr>
      <w:r w:rsidRPr="008B1BF6">
        <w:t xml:space="preserve">I andra tjänstepensionsdirektivet finns bestämmelser som bl.a. anger att tjänstepensionsinstitutet ska vara föremål för löpande tillsyn av den behöriga myndigheten i </w:t>
      </w:r>
      <w:r w:rsidR="002C129E">
        <w:t>värdlandet</w:t>
      </w:r>
      <w:r w:rsidR="002C129E" w:rsidRPr="008B1BF6">
        <w:t xml:space="preserve"> </w:t>
      </w:r>
      <w:r w:rsidRPr="008B1BF6">
        <w:t xml:space="preserve">i fråga om verksamhetens förenlighet med </w:t>
      </w:r>
      <w:r w:rsidR="002C129E">
        <w:t>värdlandets</w:t>
      </w:r>
      <w:r w:rsidR="002C129E" w:rsidRPr="008B1BF6">
        <w:t xml:space="preserve"> </w:t>
      </w:r>
      <w:r w:rsidRPr="008B1BF6">
        <w:t>informationskrav och kraven i denna stats social- och arbetsmarknadslagstiftning (artik</w:t>
      </w:r>
      <w:r>
        <w:t>e</w:t>
      </w:r>
      <w:r w:rsidRPr="008B1BF6">
        <w:t>l 11.10 och 11.11). Bestämmelserna överensstämmer i huvudsak med motsvarande bestäm</w:t>
      </w:r>
      <w:r>
        <w:softHyphen/>
      </w:r>
      <w:r w:rsidRPr="008B1BF6">
        <w:t>melser i första tjänstepensionsdirektivet.</w:t>
      </w:r>
    </w:p>
    <w:p w14:paraId="70C451FB" w14:textId="77777777" w:rsidR="009E158D" w:rsidRPr="008B1BF6" w:rsidRDefault="009E158D" w:rsidP="009E158D">
      <w:pPr>
        <w:pStyle w:val="Brdtextmedindrag"/>
      </w:pPr>
      <w:r w:rsidRPr="008B1BF6">
        <w:t>I promemorian lämnas inte några förslag om ändringar i sak av de be</w:t>
      </w:r>
      <w:r>
        <w:softHyphen/>
      </w:r>
      <w:r w:rsidRPr="008B1BF6">
        <w:t>stämmelser i lagen om utländska försäkringsgivares och tjänste</w:t>
      </w:r>
      <w:r w:rsidRPr="008B1BF6">
        <w:softHyphen/>
        <w:t>pen</w:t>
      </w:r>
      <w:r>
        <w:softHyphen/>
      </w:r>
      <w:r w:rsidRPr="008B1BF6">
        <w:t>sions</w:t>
      </w:r>
      <w:r>
        <w:softHyphen/>
      </w:r>
      <w:r w:rsidRPr="008B1BF6">
        <w:t>instituts verksamhet i Sverige som avser tillsyn över och ingrip</w:t>
      </w:r>
      <w:r>
        <w:softHyphen/>
      </w:r>
      <w:r w:rsidRPr="008B1BF6">
        <w:t xml:space="preserve">anden mot utländska tjänstepensionsinstitut. Regeringen instämmer i att sådana </w:t>
      </w:r>
      <w:r w:rsidRPr="008B1BF6">
        <w:lastRenderedPageBreak/>
        <w:t>ändringar inte kan anses nödvändiga för att genomföra andra tjänste</w:t>
      </w:r>
      <w:r w:rsidRPr="008B1BF6">
        <w:softHyphen/>
        <w:t>pensionsdirektivet.</w:t>
      </w:r>
    </w:p>
    <w:p w14:paraId="3689F422" w14:textId="77777777" w:rsidR="009E158D" w:rsidRPr="00B52E17" w:rsidRDefault="009E158D" w:rsidP="009E158D">
      <w:pPr>
        <w:pStyle w:val="Rubrik5utannumrering"/>
      </w:pPr>
      <w:r w:rsidRPr="00B52E17">
        <w:t>Inga särskilda placeringsregler för utländska tjänstepensionsinstitut</w:t>
      </w:r>
    </w:p>
    <w:p w14:paraId="65679032" w14:textId="2120214B" w:rsidR="009E158D" w:rsidRDefault="009E158D" w:rsidP="009E158D">
      <w:pPr>
        <w:pStyle w:val="Brdtext"/>
      </w:pPr>
      <w:r w:rsidRPr="008B1BF6">
        <w:t xml:space="preserve">I avsnitt </w:t>
      </w:r>
      <w:r>
        <w:t>8</w:t>
      </w:r>
      <w:r w:rsidRPr="008B1BF6">
        <w:t xml:space="preserve">.2.9 konstateras att andra tjänstepensionsdirektivet inte tillåter </w:t>
      </w:r>
      <w:r w:rsidR="002C129E">
        <w:t>värdlandet</w:t>
      </w:r>
      <w:r w:rsidR="002C129E" w:rsidRPr="008B1BF6">
        <w:t xml:space="preserve"> </w:t>
      </w:r>
      <w:r w:rsidRPr="008B1BF6">
        <w:t>att fastställa investeringsregler utöver dem som ska gälla för samtliga tjänstepensionsinstitut enligt direktivet. Utredningen och promemorian behandla</w:t>
      </w:r>
      <w:r w:rsidR="005B0A29">
        <w:t>r</w:t>
      </w:r>
      <w:r w:rsidRPr="008B1BF6">
        <w:t xml:space="preserve"> denna fråga mot bakgrund av att det var tillåtet enligt första tjänstepensionsinstitutet att låta utländska tjänste</w:t>
      </w:r>
      <w:r w:rsidRPr="008B1BF6">
        <w:softHyphen/>
        <w:t>pensions</w:t>
      </w:r>
      <w:r w:rsidR="002C129E">
        <w:softHyphen/>
      </w:r>
      <w:r w:rsidRPr="008B1BF6">
        <w:t xml:space="preserve">institut omfattas av vissa kvantitativa investeringsregler. Sverige har dock inte utnyttjat denna möjlighet, något som alltså numera inte heller är tillåtet. Regeringen instämmer i promemorians bedömning att det inte bör införas något krav på att utländska tjänstepensionsinstitut ska följa </w:t>
      </w:r>
      <w:r w:rsidRPr="00842235">
        <w:t>svenska investeringsregler för sin verksamhet i Sverige.</w:t>
      </w:r>
      <w:bookmarkEnd w:id="1335"/>
    </w:p>
    <w:p w14:paraId="5113B1D1" w14:textId="77777777" w:rsidR="009E158D" w:rsidRDefault="009E158D" w:rsidP="009E158D">
      <w:pPr>
        <w:pStyle w:val="Rubrik5utannumrering"/>
      </w:pPr>
      <w:r>
        <w:t>Definitionen av ett utländskt tjänstepensionsinstitut</w:t>
      </w:r>
    </w:p>
    <w:p w14:paraId="56821DE1" w14:textId="6743FEC3" w:rsidR="009E158D" w:rsidRDefault="009E158D" w:rsidP="009E158D">
      <w:pPr>
        <w:pStyle w:val="Brdtext"/>
      </w:pPr>
      <w:r>
        <w:t xml:space="preserve">I lagen om </w:t>
      </w:r>
      <w:r w:rsidRPr="008B1BF6">
        <w:t>utländska försäkringsgivares och tjänste</w:t>
      </w:r>
      <w:r w:rsidRPr="008B1BF6">
        <w:softHyphen/>
        <w:t>pensionsinstituts verk</w:t>
      </w:r>
      <w:r>
        <w:softHyphen/>
      </w:r>
      <w:r w:rsidRPr="008B1BF6">
        <w:t>samhet i Sverige finns</w:t>
      </w:r>
      <w:r>
        <w:t xml:space="preserve"> en definition av vad som avses med ett utländskt tjänstepensions</w:t>
      </w:r>
      <w:r>
        <w:softHyphen/>
        <w:t>institut som hänvisar till första tjänstepensions</w:t>
      </w:r>
      <w:r>
        <w:softHyphen/>
        <w:t>direktivet. Hänvisningen bör ändras så att den görs till andra tjänste</w:t>
      </w:r>
      <w:r>
        <w:softHyphen/>
        <w:t>pensions</w:t>
      </w:r>
      <w:r>
        <w:softHyphen/>
        <w:t>direktivet. Den bör även göras statisk, vilket innebär att den görs till direktivet i dess ursprungliga lydelse. Anledningen till det är att eventuella ändringar i direktivet bör föranleda överväganden av lagstiftaren om huruvida lag</w:t>
      </w:r>
      <w:r>
        <w:softHyphen/>
        <w:t>texten behöver ändras.</w:t>
      </w:r>
    </w:p>
    <w:p w14:paraId="7DFAEABA" w14:textId="77777777" w:rsidR="009E158D" w:rsidRDefault="009E158D" w:rsidP="0087403A">
      <w:pPr>
        <w:pStyle w:val="Rubrik1"/>
      </w:pPr>
      <w:bookmarkStart w:id="1397" w:name="_Toc518395899"/>
      <w:bookmarkStart w:id="1398" w:name="_Toc518396616"/>
      <w:bookmarkStart w:id="1399" w:name="_Toc518400927"/>
      <w:bookmarkStart w:id="1400" w:name="_Toc518401644"/>
      <w:bookmarkStart w:id="1401" w:name="_Toc518401883"/>
      <w:bookmarkStart w:id="1402" w:name="_Toc518463037"/>
      <w:bookmarkStart w:id="1403" w:name="_Toc518462733"/>
      <w:bookmarkStart w:id="1404" w:name="_Toc518463689"/>
      <w:bookmarkStart w:id="1405" w:name="_Toc518463586"/>
      <w:bookmarkStart w:id="1406" w:name="_Toc518464303"/>
      <w:bookmarkStart w:id="1407" w:name="_Toc518472742"/>
      <w:bookmarkStart w:id="1408" w:name="_Toc8059761"/>
      <w:bookmarkStart w:id="1409" w:name="_Toc8061471"/>
      <w:bookmarkStart w:id="1410" w:name="_Toc8062003"/>
      <w:bookmarkStart w:id="1411" w:name="_Toc8064471"/>
      <w:bookmarkStart w:id="1412" w:name="_Toc8391148"/>
      <w:bookmarkStart w:id="1413" w:name="_Toc8391414"/>
      <w:bookmarkStart w:id="1414" w:name="_Toc8644619"/>
      <w:bookmarkStart w:id="1415" w:name="_Toc8645151"/>
      <w:bookmarkStart w:id="1416" w:name="_Toc8817632"/>
      <w:bookmarkStart w:id="1417" w:name="_Toc8818204"/>
      <w:bookmarkStart w:id="1418" w:name="_Toc8825573"/>
      <w:bookmarkStart w:id="1419" w:name="_Toc8831670"/>
      <w:bookmarkStart w:id="1420" w:name="_Toc8832579"/>
      <w:bookmarkStart w:id="1421" w:name="_Toc11153041"/>
      <w:bookmarkStart w:id="1422" w:name="_Toc11160962"/>
      <w:bookmarkStart w:id="1423" w:name="_Toc11166898"/>
      <w:bookmarkStart w:id="1424" w:name="_Toc11167434"/>
      <w:bookmarkStart w:id="1425" w:name="_Toc11168871"/>
      <w:bookmarkStart w:id="1426" w:name="_Toc11845824"/>
      <w:bookmarkStart w:id="1427" w:name="_Toc12611623"/>
      <w:bookmarkStart w:id="1428" w:name="_Toc12624890"/>
      <w:bookmarkStart w:id="1429" w:name="_Toc12627379"/>
      <w:bookmarkStart w:id="1430" w:name="_Toc12630269"/>
      <w:bookmarkStart w:id="1431" w:name="_Toc12632764"/>
      <w:bookmarkStart w:id="1432" w:name="_Toc17902836"/>
      <w:r w:rsidRPr="0087403A">
        <w:t>Solvensregler</w:t>
      </w:r>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p>
    <w:p w14:paraId="1E0BCF6B" w14:textId="77777777" w:rsidR="009E158D" w:rsidRDefault="009E158D" w:rsidP="0087403A">
      <w:pPr>
        <w:pStyle w:val="Rubrik2"/>
        <w:spacing w:before="0"/>
      </w:pPr>
      <w:bookmarkStart w:id="1433" w:name="_Toc518395900"/>
      <w:bookmarkStart w:id="1434" w:name="_Toc518396617"/>
      <w:bookmarkStart w:id="1435" w:name="_Toc518400928"/>
      <w:bookmarkStart w:id="1436" w:name="_Toc518401645"/>
      <w:bookmarkStart w:id="1437" w:name="_Toc518401884"/>
      <w:bookmarkStart w:id="1438" w:name="_Toc518463038"/>
      <w:bookmarkStart w:id="1439" w:name="_Toc518462734"/>
      <w:bookmarkStart w:id="1440" w:name="_Toc518463690"/>
      <w:bookmarkStart w:id="1441" w:name="_Toc518463587"/>
      <w:bookmarkStart w:id="1442" w:name="_Toc518464304"/>
      <w:bookmarkStart w:id="1443" w:name="_Toc518472743"/>
      <w:bookmarkStart w:id="1444" w:name="_Toc8059762"/>
      <w:bookmarkStart w:id="1445" w:name="_Toc8061472"/>
      <w:bookmarkStart w:id="1446" w:name="_Toc8062004"/>
      <w:bookmarkStart w:id="1447" w:name="_Toc8064472"/>
      <w:bookmarkStart w:id="1448" w:name="_Toc8391149"/>
      <w:bookmarkStart w:id="1449" w:name="_Toc8391415"/>
      <w:bookmarkStart w:id="1450" w:name="_Toc8644620"/>
      <w:bookmarkStart w:id="1451" w:name="_Toc8645152"/>
      <w:bookmarkStart w:id="1452" w:name="_Toc8817633"/>
      <w:bookmarkStart w:id="1453" w:name="_Toc8818205"/>
      <w:bookmarkStart w:id="1454" w:name="_Toc8825574"/>
      <w:bookmarkStart w:id="1455" w:name="_Toc8831671"/>
      <w:bookmarkStart w:id="1456" w:name="_Toc8832580"/>
      <w:bookmarkStart w:id="1457" w:name="_Toc11153042"/>
      <w:bookmarkStart w:id="1458" w:name="_Toc11160963"/>
      <w:bookmarkStart w:id="1459" w:name="_Toc11166899"/>
      <w:bookmarkStart w:id="1460" w:name="_Toc11167435"/>
      <w:bookmarkStart w:id="1461" w:name="_Toc11168872"/>
      <w:bookmarkStart w:id="1462" w:name="_Toc11845825"/>
      <w:bookmarkStart w:id="1463" w:name="_Toc12611624"/>
      <w:bookmarkStart w:id="1464" w:name="_Toc12624891"/>
      <w:bookmarkStart w:id="1465" w:name="_Toc12627380"/>
      <w:bookmarkStart w:id="1466" w:name="_Toc12630270"/>
      <w:bookmarkStart w:id="1467" w:name="_Toc12632765"/>
      <w:bookmarkStart w:id="1468" w:name="_Toc17902837"/>
      <w:bookmarkStart w:id="1469" w:name="_Hlk511043681"/>
      <w:r w:rsidRPr="0087403A">
        <w:t>Försäkringstekniska</w:t>
      </w:r>
      <w:r>
        <w:t xml:space="preserve"> avsättningar</w:t>
      </w:r>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p>
    <w:p w14:paraId="4620FA70" w14:textId="77777777" w:rsidR="009E158D" w:rsidRPr="00B34C3A" w:rsidRDefault="009E158D" w:rsidP="0087403A">
      <w:pPr>
        <w:pStyle w:val="Rubrik3"/>
        <w:spacing w:before="0"/>
      </w:pPr>
      <w:bookmarkStart w:id="1470" w:name="_Toc518395901"/>
      <w:bookmarkStart w:id="1471" w:name="_Toc518396618"/>
      <w:bookmarkStart w:id="1472" w:name="_Toc518400929"/>
      <w:bookmarkStart w:id="1473" w:name="_Toc518401646"/>
      <w:bookmarkStart w:id="1474" w:name="_Toc518401885"/>
      <w:bookmarkStart w:id="1475" w:name="_Toc518463039"/>
      <w:bookmarkStart w:id="1476" w:name="_Toc518462735"/>
      <w:bookmarkStart w:id="1477" w:name="_Toc518463691"/>
      <w:bookmarkStart w:id="1478" w:name="_Toc518463588"/>
      <w:bookmarkStart w:id="1479" w:name="_Toc518464305"/>
      <w:bookmarkStart w:id="1480" w:name="_Toc518472744"/>
      <w:bookmarkStart w:id="1481" w:name="_Toc8059763"/>
      <w:bookmarkStart w:id="1482" w:name="_Toc8061473"/>
      <w:bookmarkStart w:id="1483" w:name="_Toc8062005"/>
      <w:bookmarkStart w:id="1484" w:name="_Toc8064473"/>
      <w:bookmarkStart w:id="1485" w:name="_Toc8391150"/>
      <w:bookmarkStart w:id="1486" w:name="_Toc8391416"/>
      <w:bookmarkStart w:id="1487" w:name="_Toc8644621"/>
      <w:bookmarkStart w:id="1488" w:name="_Toc8645153"/>
      <w:bookmarkStart w:id="1489" w:name="_Toc8817634"/>
      <w:bookmarkStart w:id="1490" w:name="_Toc8818206"/>
      <w:bookmarkStart w:id="1491" w:name="_Toc8825575"/>
      <w:bookmarkStart w:id="1492" w:name="_Toc8831672"/>
      <w:bookmarkStart w:id="1493" w:name="_Toc8832581"/>
      <w:bookmarkStart w:id="1494" w:name="_Toc11153043"/>
      <w:bookmarkStart w:id="1495" w:name="_Toc11160964"/>
      <w:bookmarkStart w:id="1496" w:name="_Toc11166900"/>
      <w:bookmarkStart w:id="1497" w:name="_Toc11167436"/>
      <w:bookmarkStart w:id="1498" w:name="_Toc11168873"/>
      <w:bookmarkStart w:id="1499" w:name="_Toc11845826"/>
      <w:bookmarkStart w:id="1500" w:name="_Toc12611625"/>
      <w:bookmarkStart w:id="1501" w:name="_Toc12624892"/>
      <w:bookmarkStart w:id="1502" w:name="_Toc12627381"/>
      <w:bookmarkStart w:id="1503" w:name="_Toc12630271"/>
      <w:bookmarkStart w:id="1504" w:name="_Toc12632766"/>
      <w:bookmarkStart w:id="1505" w:name="_Toc17902838"/>
      <w:r w:rsidRPr="0087403A">
        <w:t>Omfattningen</w:t>
      </w:r>
      <w:r>
        <w:t xml:space="preserve"> av de försäkringstekniska avsättningarna</w:t>
      </w:r>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p>
    <w:p w14:paraId="7A3467DC" w14:textId="77777777" w:rsidR="009E158D" w:rsidRDefault="009E158D" w:rsidP="009E158D">
      <w:pPr>
        <w:pStyle w:val="Brdtextram"/>
      </w:pPr>
      <w:r>
        <w:rPr>
          <w:b/>
        </w:rPr>
        <w:t>Regeringens f</w:t>
      </w:r>
      <w:r w:rsidRPr="001B4123">
        <w:rPr>
          <w:b/>
        </w:rPr>
        <w:t>örslag:</w:t>
      </w:r>
      <w:r>
        <w:t xml:space="preserve"> Ett tjänstepensionsföretags försäkringstekniska avsättningar ska motsvara det belopp som krävs för att företaget vid varje tidpunkt ska kunna uppfylla alla åtaganden som skäligen kan förväntas uppkomma med anledning av ingångna försäkringsavtal.</w:t>
      </w:r>
    </w:p>
    <w:p w14:paraId="47816692" w14:textId="77777777" w:rsidR="009E158D" w:rsidRDefault="009E158D" w:rsidP="009E158D">
      <w:pPr>
        <w:pStyle w:val="Brdtextmedindragram"/>
      </w:pPr>
      <w:r>
        <w:t>De försäkringstekniska avsättningarna ska motsvara företagets ansvarighet för</w:t>
      </w:r>
    </w:p>
    <w:p w14:paraId="4A48CE6C" w14:textId="77777777" w:rsidR="009E158D" w:rsidRDefault="009E158D" w:rsidP="009E158D">
      <w:pPr>
        <w:pStyle w:val="Brdtextmedindragram"/>
      </w:pPr>
      <w:r>
        <w:t>1. försäkringsfall, förvaltningskostnader och andra kostnader under resten av avtalsperioden för löpande försäkringar (livförsäkrings</w:t>
      </w:r>
      <w:r>
        <w:softHyphen/>
        <w:t>avsättning),</w:t>
      </w:r>
    </w:p>
    <w:p w14:paraId="6623E7D7" w14:textId="77777777" w:rsidR="009E158D" w:rsidRDefault="009E158D" w:rsidP="009E158D">
      <w:pPr>
        <w:pStyle w:val="Brdtextmedindragram"/>
      </w:pPr>
      <w:r>
        <w:t>2. inträffade oreglerade försäkringsfall, kostnader för regleringen av dessa samt återbäring som förfallit till betalning men inte betalats ut (oreglerade skador),</w:t>
      </w:r>
    </w:p>
    <w:p w14:paraId="0A81FE72" w14:textId="77777777" w:rsidR="009E158D" w:rsidRDefault="009E158D" w:rsidP="009E158D">
      <w:pPr>
        <w:pStyle w:val="Brdtextmedindragram"/>
      </w:pPr>
      <w:r>
        <w:t>3. sådan återbäring som är garanterad i nominella eller reala belopp (garanterad återbäring), och som inte omfattas av 1 eller 2,</w:t>
      </w:r>
    </w:p>
    <w:p w14:paraId="380B1F00" w14:textId="77777777" w:rsidR="009E158D" w:rsidRDefault="009E158D" w:rsidP="009E158D">
      <w:pPr>
        <w:pStyle w:val="Brdtextmedindragram"/>
      </w:pPr>
      <w:r>
        <w:lastRenderedPageBreak/>
        <w:t>4. återbäring som är villkorad av värdeförändringar på till</w:t>
      </w:r>
      <w:r>
        <w:softHyphen/>
        <w:t>gångar eller av ett visst försäkringstekniskt resultat som försäkrings</w:t>
      </w:r>
      <w:r>
        <w:softHyphen/>
        <w:t>tagarna, de försäkrade eller andra ersättningsberättigade står risken för (villkorad återbäring), och</w:t>
      </w:r>
    </w:p>
    <w:p w14:paraId="1DB116B3" w14:textId="77777777" w:rsidR="009E158D" w:rsidRPr="00F521BD" w:rsidRDefault="009E158D" w:rsidP="009E158D">
      <w:pPr>
        <w:pStyle w:val="Brdtextmedindragram"/>
      </w:pPr>
      <w:r>
        <w:t>5. fondförsäkrings</w:t>
      </w:r>
      <w:r>
        <w:softHyphen/>
        <w:t>åtaganden där försäkringstagarna, de försäkrade eller andra ersättnings</w:t>
      </w:r>
      <w:r>
        <w:softHyphen/>
        <w:t>berättigade bär investeringsrisken.</w:t>
      </w:r>
    </w:p>
    <w:p w14:paraId="2DC08062" w14:textId="77777777" w:rsidR="009E158D" w:rsidRPr="00500066" w:rsidRDefault="009E158D" w:rsidP="009E158D">
      <w:pPr>
        <w:pStyle w:val="Brdtextmedindragram"/>
      </w:pPr>
      <w:r>
        <w:t>Regeringen eller den myndighet som regeringen bestämmer ska få meddela föreskrifter om de försäkringstekniska avsättningarnas inne</w:t>
      </w:r>
      <w:r>
        <w:softHyphen/>
        <w:t>håll.</w:t>
      </w:r>
    </w:p>
    <w:p w14:paraId="4D0A01A6" w14:textId="77777777" w:rsidR="009E158D" w:rsidRPr="00983FFE" w:rsidRDefault="009E158D" w:rsidP="009E158D">
      <w:pPr>
        <w:pStyle w:val="Brdtextmedindrag"/>
        <w:rPr>
          <w:sz w:val="8"/>
          <w:szCs w:val="8"/>
        </w:rPr>
      </w:pPr>
    </w:p>
    <w:p w14:paraId="13EE132D" w14:textId="77777777" w:rsidR="009E158D" w:rsidRDefault="009E158D" w:rsidP="009E158D">
      <w:pPr>
        <w:pStyle w:val="Brdtextmedindrag"/>
      </w:pPr>
      <w:bookmarkStart w:id="1506" w:name="_Hlk536625975"/>
      <w:r w:rsidRPr="00A9730B">
        <w:rPr>
          <w:b/>
        </w:rPr>
        <w:t>Utredningens förslag</w:t>
      </w:r>
      <w:r w:rsidRPr="007741F1">
        <w:t xml:space="preserve"> </w:t>
      </w:r>
      <w:bookmarkStart w:id="1507" w:name="_Hlk536625977"/>
      <w:r>
        <w:t xml:space="preserve">överensstämmer delvis med regeringens </w:t>
      </w:r>
      <w:bookmarkEnd w:id="1507"/>
      <w:r>
        <w:t xml:space="preserve">förslag. Utredningens förslag avviker från regeringens förslag genom att det i utredningens förslag </w:t>
      </w:r>
      <w:bookmarkEnd w:id="1506"/>
      <w:r>
        <w:t>inte närmare anges vilka avsättningar som ska göras. I utred</w:t>
      </w:r>
      <w:r>
        <w:softHyphen/>
        <w:t>ningens förslag används även en delvis annan terminologi.</w:t>
      </w:r>
    </w:p>
    <w:p w14:paraId="2F625EF8" w14:textId="77777777" w:rsidR="009E158D" w:rsidRDefault="009E158D" w:rsidP="009E158D">
      <w:pPr>
        <w:pStyle w:val="Brdtextmedindrag"/>
      </w:pPr>
      <w:r w:rsidRPr="00A9730B">
        <w:rPr>
          <w:b/>
        </w:rPr>
        <w:t>Remissinstanserna:</w:t>
      </w:r>
      <w:r w:rsidRPr="007741F1">
        <w:t xml:space="preserve"> </w:t>
      </w:r>
      <w:bookmarkStart w:id="1508" w:name="_Hlk536625976"/>
      <w:r>
        <w:t xml:space="preserve">Flertalet remissinstanser tillstyrker förslaget eller har inget att invända mot det. </w:t>
      </w:r>
      <w:bookmarkEnd w:id="1508"/>
      <w:r>
        <w:rPr>
          <w:i/>
        </w:rPr>
        <w:t>Svensk Försäkring</w:t>
      </w:r>
      <w:r>
        <w:t xml:space="preserve"> anser att det bör anges i lag vilka avsättningar som ska göras.</w:t>
      </w:r>
    </w:p>
    <w:p w14:paraId="6BE21DB8" w14:textId="77777777" w:rsidR="009E158D" w:rsidRPr="007741F1" w:rsidRDefault="009E158D" w:rsidP="00F22A69">
      <w:pPr>
        <w:pStyle w:val="Brdtextmedindrag"/>
      </w:pPr>
      <w:r>
        <w:rPr>
          <w:b/>
        </w:rPr>
        <w:t>Promemorians förslag</w:t>
      </w:r>
      <w:r>
        <w:t xml:space="preserve"> överensstämmer i huvudsak med regeringens förslag. Enligt promemorians förslag omfattar posterna villkorad åter</w:t>
      </w:r>
      <w:r>
        <w:softHyphen/>
        <w:t>bäring och fondförsäkring inte ett tjänstepensionsföretags ansvarighet för åtaganden som försäkringstagare står risk för.</w:t>
      </w:r>
    </w:p>
    <w:p w14:paraId="5C9AFC93" w14:textId="77777777" w:rsidR="009E158D" w:rsidRDefault="009E158D" w:rsidP="009E158D">
      <w:pPr>
        <w:pStyle w:val="Brdtextmedindrag"/>
      </w:pPr>
      <w:r>
        <w:rPr>
          <w:b/>
        </w:rPr>
        <w:t>Remissinstanserna</w:t>
      </w:r>
      <w:r>
        <w:t xml:space="preserve"> tillstyrker förslaget eller har inget att invända mot det.</w:t>
      </w:r>
    </w:p>
    <w:p w14:paraId="40D8806C" w14:textId="77777777" w:rsidR="009E158D" w:rsidRPr="00AE7F58" w:rsidRDefault="009E158D" w:rsidP="009E158D">
      <w:pPr>
        <w:pStyle w:val="Rubrik4utannumrering"/>
      </w:pPr>
      <w:r>
        <w:t>Skälen för regeringens förslag</w:t>
      </w:r>
    </w:p>
    <w:p w14:paraId="4CC39416" w14:textId="77777777" w:rsidR="009E158D" w:rsidRPr="00A9730B" w:rsidRDefault="009E158D" w:rsidP="009E158D">
      <w:pPr>
        <w:pStyle w:val="Rubrik5utannumrering"/>
        <w:spacing w:before="0"/>
      </w:pPr>
      <w:r>
        <w:t>Andra t</w:t>
      </w:r>
      <w:r w:rsidRPr="00AE7F58">
        <w:t>jänstepensionsdirektivet</w:t>
      </w:r>
    </w:p>
    <w:p w14:paraId="0614FC91" w14:textId="77777777" w:rsidR="009E158D" w:rsidRDefault="009E158D" w:rsidP="009E158D">
      <w:pPr>
        <w:pStyle w:val="Brdtext"/>
        <w:rPr>
          <w:i/>
        </w:rPr>
      </w:pPr>
      <w:bookmarkStart w:id="1509" w:name="_Hlk536625978"/>
      <w:r>
        <w:t>Enligt andra tjänstepensionsdirektivet ska tjänstepensionsinstitut som förvaltar tjänstepensionsplaner för samtliga pensionsplaner alltid inneha tillräckliga tekniska avsätt</w:t>
      </w:r>
      <w:r>
        <w:softHyphen/>
        <w:t>ningar motsvarande deras finansiella åtaganden till följd av gäl</w:t>
      </w:r>
      <w:r>
        <w:softHyphen/>
        <w:t xml:space="preserve">lande pensionsavtal (artikel 13.1). </w:t>
      </w:r>
      <w:bookmarkEnd w:id="1509"/>
      <w:r>
        <w:t>Om ett tjänstepensions</w:t>
      </w:r>
      <w:r>
        <w:softHyphen/>
        <w:t>instituts åtagande täcker biomet</w:t>
      </w:r>
      <w:r>
        <w:softHyphen/>
        <w:t xml:space="preserve">riska risker </w:t>
      </w:r>
      <w:r w:rsidRPr="00983FFE">
        <w:t xml:space="preserve">– </w:t>
      </w:r>
      <w:r>
        <w:t xml:space="preserve">risker kopplade till dödsfall, invaliditet och lång levnad (se definition i artikel 6.9) </w:t>
      </w:r>
      <w:r w:rsidRPr="00983FFE">
        <w:t>–</w:t>
      </w:r>
      <w:r>
        <w:t xml:space="preserve"> eller garanterar antingen en viss avkastning eller en viss för</w:t>
      </w:r>
      <w:r>
        <w:softHyphen/>
        <w:t>månsnivå, ska institutet göra tekniska avsättningar som är tillräckliga i förhållande till samtliga åtaganden (artikel 13.2). Motsvarande bestämmelser finns i första tjänste</w:t>
      </w:r>
      <w:r>
        <w:softHyphen/>
        <w:t>pensions</w:t>
      </w:r>
      <w:r>
        <w:softHyphen/>
        <w:t>direktivet (artikel 15.1 och 15.2).</w:t>
      </w:r>
    </w:p>
    <w:p w14:paraId="6E2A01B7" w14:textId="77777777" w:rsidR="009E158D" w:rsidRDefault="009E158D" w:rsidP="009E158D">
      <w:pPr>
        <w:pStyle w:val="Rubrik5utannumrering"/>
      </w:pPr>
      <w:r w:rsidRPr="00AE7F58">
        <w:t>Gällande rätt</w:t>
      </w:r>
    </w:p>
    <w:p w14:paraId="5C90CEC7" w14:textId="77777777" w:rsidR="009E158D" w:rsidRDefault="009E158D" w:rsidP="009E158D">
      <w:pPr>
        <w:pStyle w:val="Brdtextmedindrag"/>
        <w:ind w:firstLine="0"/>
      </w:pPr>
      <w:bookmarkStart w:id="1510" w:name="_Hlk536625979"/>
      <w:r>
        <w:t>I försäkringsrörelselagen (2010:2043), förkortad FRL, finns bestämmelser om de försäkringstekniska avsätt</w:t>
      </w:r>
      <w:r>
        <w:softHyphen/>
        <w:t>ningar som</w:t>
      </w:r>
      <w:r w:rsidRPr="00C04D13">
        <w:t xml:space="preserve"> ett försäkringsföretag</w:t>
      </w:r>
      <w:r>
        <w:t xml:space="preserve"> ska göra</w:t>
      </w:r>
      <w:r w:rsidRPr="00C04D13">
        <w:t xml:space="preserve"> </w:t>
      </w:r>
      <w:r>
        <w:t>(5 kap. 3 §).</w:t>
      </w:r>
      <w:bookmarkEnd w:id="1510"/>
      <w:r>
        <w:t xml:space="preserve"> Ett försäkringsföretag ska göra försäkringstekniska avsättningar för sina åtaganden med anledning av ingångna försäkrings</w:t>
      </w:r>
      <w:r>
        <w:softHyphen/>
        <w:t>avtal. De försäkrings</w:t>
      </w:r>
      <w:r>
        <w:softHyphen/>
        <w:t>tekniska avsättningarna ska motsvara det belopp som försäkringsföretaget skulle få betala om det omedelbart skulle föra över sina åtaganden till ett annat försäkringsföretag, som är oberoende och som har intresse av att transaktionen genomförs. Regeringen eller den myndig</w:t>
      </w:r>
      <w:r>
        <w:softHyphen/>
        <w:t>het som regeringen bestämmer får meddela föreskrifter om de försäkrings</w:t>
      </w:r>
      <w:r>
        <w:softHyphen/>
        <w:t>tekniska avsättning</w:t>
      </w:r>
      <w:r>
        <w:softHyphen/>
        <w:t>arnas innehåll (5 kap. 18 § 1 FRL).</w:t>
      </w:r>
    </w:p>
    <w:p w14:paraId="3A598787" w14:textId="77777777" w:rsidR="009E158D" w:rsidRDefault="009E158D" w:rsidP="009E158D">
      <w:pPr>
        <w:pStyle w:val="Brdtextmedindrag"/>
      </w:pPr>
      <w:bookmarkStart w:id="1511" w:name="_Hlk536625980"/>
      <w:r>
        <w:lastRenderedPageBreak/>
        <w:t>För försäkringsföretag som följer övergångsbestämmelserna (punkt 2 i övergångsbestämmelserna till lagen [2015:700] om ändring i försäkrings</w:t>
      </w:r>
      <w:r>
        <w:softHyphen/>
        <w:t>rörelselagen [2010:2043]) gäller i stället bestämmelser om försäkrings</w:t>
      </w:r>
      <w:r>
        <w:softHyphen/>
        <w:t>tekniska avsättningar i försäkrings</w:t>
      </w:r>
      <w:r>
        <w:softHyphen/>
        <w:t xml:space="preserve">rörelselagen i lydelsen före den 1 januari 2016 (5 kap. 1 §). </w:t>
      </w:r>
      <w:bookmarkEnd w:id="1511"/>
      <w:r>
        <w:t>Enligt dessa bestämmelser ska ett försäkrings</w:t>
      </w:r>
      <w:r>
        <w:softHyphen/>
        <w:t>företags försäkringstekniska avsättningar mot</w:t>
      </w:r>
      <w:r>
        <w:softHyphen/>
        <w:t xml:space="preserve">svara </w:t>
      </w:r>
      <w:r w:rsidRPr="00923A90">
        <w:t>belopp som krävs för att</w:t>
      </w:r>
      <w:r>
        <w:t xml:space="preserve"> försäkringsföretaget</w:t>
      </w:r>
      <w:r w:rsidRPr="00923A90">
        <w:t xml:space="preserve"> vid varje tidpunkt ska kunna uppfylla alla åtagan</w:t>
      </w:r>
      <w:r>
        <w:softHyphen/>
      </w:r>
      <w:r w:rsidRPr="00923A90">
        <w:t>den som skäligen kan förväntas upp</w:t>
      </w:r>
      <w:r>
        <w:softHyphen/>
      </w:r>
      <w:r w:rsidRPr="00923A90">
        <w:t>komma med anledning av ingångna försäkringsavtal</w:t>
      </w:r>
      <w:r>
        <w:t>. D</w:t>
      </w:r>
      <w:r w:rsidRPr="00923A90">
        <w:t xml:space="preserve">e försäkringstekniska avsättningarna ska motsvara </w:t>
      </w:r>
      <w:r>
        <w:t>företagets</w:t>
      </w:r>
      <w:r w:rsidRPr="00923A90">
        <w:t xml:space="preserve"> ansvarighet för</w:t>
      </w:r>
      <w:r>
        <w:t xml:space="preserve"> </w:t>
      </w:r>
    </w:p>
    <w:p w14:paraId="17B11AB7" w14:textId="77777777" w:rsidR="009E158D" w:rsidRDefault="009E158D" w:rsidP="00E83AC2">
      <w:pPr>
        <w:pStyle w:val="Brdtextmedindrag"/>
        <w:numPr>
          <w:ilvl w:val="0"/>
          <w:numId w:val="45"/>
        </w:numPr>
        <w:ind w:left="527" w:hanging="357"/>
      </w:pPr>
      <w:r w:rsidRPr="00923A90">
        <w:t>försäkringsfall, förvaltnings</w:t>
      </w:r>
      <w:r>
        <w:softHyphen/>
      </w:r>
      <w:r w:rsidRPr="00923A90">
        <w:t>kostnader och andra kostnader under resten av avtalsperioden för åtagandena (livförsäkrings</w:t>
      </w:r>
      <w:r>
        <w:softHyphen/>
      </w:r>
      <w:r w:rsidRPr="00923A90">
        <w:t>avsättning)</w:t>
      </w:r>
      <w:r>
        <w:t>,</w:t>
      </w:r>
    </w:p>
    <w:p w14:paraId="005A9BB3" w14:textId="77777777" w:rsidR="009E158D" w:rsidRDefault="009E158D" w:rsidP="00E83AC2">
      <w:pPr>
        <w:pStyle w:val="Brdtextmedindrag"/>
        <w:numPr>
          <w:ilvl w:val="0"/>
          <w:numId w:val="45"/>
        </w:numPr>
        <w:ind w:left="527" w:hanging="357"/>
      </w:pPr>
      <w:r w:rsidRPr="00923A90">
        <w:t>inträffade oreglerade försäkringsfall, kostnader för regleringen av dessa samt återbäring som förfallit till betalning men inte betalats ut (oreglerade skador)</w:t>
      </w:r>
      <w:r>
        <w:t>,</w:t>
      </w:r>
    </w:p>
    <w:p w14:paraId="2F13E4DD" w14:textId="77777777" w:rsidR="009E158D" w:rsidRDefault="009E158D" w:rsidP="00E83AC2">
      <w:pPr>
        <w:pStyle w:val="Brdtextmedindrag"/>
        <w:numPr>
          <w:ilvl w:val="0"/>
          <w:numId w:val="45"/>
        </w:numPr>
        <w:ind w:left="527" w:hanging="357"/>
      </w:pPr>
      <w:r>
        <w:t>s</w:t>
      </w:r>
      <w:r w:rsidRPr="00923A90">
        <w:t>ådan återbäring som är garanterad i nominella eller reala belopp (garanterad återbäring)</w:t>
      </w:r>
      <w:r>
        <w:t>,</w:t>
      </w:r>
      <w:r w:rsidRPr="00923A90">
        <w:t xml:space="preserve"> </w:t>
      </w:r>
    </w:p>
    <w:p w14:paraId="293FCD07" w14:textId="77777777" w:rsidR="009E158D" w:rsidRDefault="009E158D" w:rsidP="00E83AC2">
      <w:pPr>
        <w:pStyle w:val="Brdtextmedindrag"/>
        <w:numPr>
          <w:ilvl w:val="0"/>
          <w:numId w:val="45"/>
        </w:numPr>
        <w:ind w:left="527" w:hanging="357"/>
      </w:pPr>
      <w:r w:rsidRPr="00923A90">
        <w:t>sådan återbäring inom livförsäkringsrörelse som är villkorad av värdeförändringar på tillgångar eller av ett visst försäkrings</w:t>
      </w:r>
      <w:r>
        <w:softHyphen/>
      </w:r>
      <w:r w:rsidRPr="00923A90">
        <w:t>tekniskt resultat som försäkringstagarna eller andra ersättnings</w:t>
      </w:r>
      <w:r>
        <w:softHyphen/>
      </w:r>
      <w:r w:rsidRPr="00923A90">
        <w:t>berättigade står risken för (villkorad återbäring</w:t>
      </w:r>
      <w:r w:rsidRPr="004F3575">
        <w:t>)</w:t>
      </w:r>
      <w:r>
        <w:t>, och</w:t>
      </w:r>
    </w:p>
    <w:p w14:paraId="0FA94622" w14:textId="77777777" w:rsidR="009E158D" w:rsidRPr="004F3575" w:rsidRDefault="009E158D" w:rsidP="00E83AC2">
      <w:pPr>
        <w:pStyle w:val="Brdtextmedindrag"/>
        <w:numPr>
          <w:ilvl w:val="0"/>
          <w:numId w:val="45"/>
        </w:numPr>
        <w:ind w:left="527" w:hanging="357"/>
      </w:pPr>
      <w:r w:rsidRPr="004F3575">
        <w:t>fondförsäkringar som försäkringstagarna eller andra ersättnings</w:t>
      </w:r>
      <w:r>
        <w:softHyphen/>
      </w:r>
      <w:r w:rsidRPr="004F3575">
        <w:t>berättigade står placeringsrisken för</w:t>
      </w:r>
      <w:r>
        <w:t xml:space="preserve"> (fondförsäkringsåtaganden där försäkringstagaren bär placeringsrisken).</w:t>
      </w:r>
    </w:p>
    <w:p w14:paraId="6BF44FDB" w14:textId="77777777" w:rsidR="009E158D" w:rsidRDefault="009E158D" w:rsidP="009E158D">
      <w:pPr>
        <w:pStyle w:val="Brdtextmedindrag"/>
      </w:pPr>
      <w:r>
        <w:t>Regeringen eller den myndighet som regeringen bestämmer får</w:t>
      </w:r>
      <w:r w:rsidRPr="004F3575">
        <w:t xml:space="preserve"> meddela föreskrifter om de försäkringstekniska avsättningarnas innehåll</w:t>
      </w:r>
      <w:r>
        <w:t xml:space="preserve"> (</w:t>
      </w:r>
      <w:r w:rsidRPr="004F3575">
        <w:t>5</w:t>
      </w:r>
      <w:r>
        <w:t> kap.</w:t>
      </w:r>
      <w:r w:rsidRPr="004F3575">
        <w:t xml:space="preserve"> 17</w:t>
      </w:r>
      <w:r>
        <w:t> § 1</w:t>
      </w:r>
      <w:r w:rsidRPr="004F3575">
        <w:t xml:space="preserve"> FRL </w:t>
      </w:r>
      <w:r>
        <w:t>i lydelsen före den 1 januari 2016).</w:t>
      </w:r>
    </w:p>
    <w:p w14:paraId="16A865AB" w14:textId="77777777" w:rsidR="009E158D" w:rsidRDefault="009E158D" w:rsidP="009E158D">
      <w:pPr>
        <w:pStyle w:val="Brdtextmedindrag"/>
      </w:pPr>
      <w:r>
        <w:t>För tjänstepensionskassor, dvs. understöds</w:t>
      </w:r>
      <w:r>
        <w:softHyphen/>
        <w:t>föreningar som driver tjänste</w:t>
      </w:r>
      <w:r>
        <w:softHyphen/>
        <w:t>pensionsverksamhet, gäller motsvarande bestämmelser som för försäk</w:t>
      </w:r>
      <w:r>
        <w:softHyphen/>
        <w:t>ringsföretag som följer övergångsbestämmelserna (7 kap. 1 § första stycket försäkringsrörelse</w:t>
      </w:r>
      <w:r>
        <w:softHyphen/>
        <w:t>lagen [1982:713], i det följande benämnd 1982 års FRL, jämförd med 22 a § lagen [1972:262] om understöds</w:t>
      </w:r>
      <w:r>
        <w:softHyphen/>
        <w:t>föreningar, förkortad UFL).</w:t>
      </w:r>
    </w:p>
    <w:p w14:paraId="5551142E" w14:textId="77777777" w:rsidR="009E158D" w:rsidRPr="00B71F71" w:rsidRDefault="009E158D" w:rsidP="009E158D">
      <w:pPr>
        <w:pStyle w:val="Rubrik5utannumrering"/>
      </w:pPr>
      <w:r w:rsidRPr="001F024E">
        <w:t>O</w:t>
      </w:r>
      <w:r w:rsidRPr="00B71F71">
        <w:t>mfattningen av de försäkringstekniska avsättningarna</w:t>
      </w:r>
    </w:p>
    <w:p w14:paraId="2280185B" w14:textId="77777777" w:rsidR="009E158D" w:rsidRDefault="009E158D" w:rsidP="009E158D">
      <w:pPr>
        <w:pStyle w:val="Brdtext"/>
      </w:pPr>
      <w:bookmarkStart w:id="1512" w:name="_Hlk536625982"/>
      <w:bookmarkStart w:id="1513" w:name="_Hlk534706120"/>
      <w:r>
        <w:t xml:space="preserve">Enligt andra tjänstepensionsdirektivet ska </w:t>
      </w:r>
      <w:bookmarkEnd w:id="1512"/>
      <w:r>
        <w:t>ett tjänstepensionsinstitut alltid inneha tillräckliga tekniska avsättningar motsvarande deras finansiella åtaganden till följd av gällande pensionsavtal. Det bör därför införas bestämmelser om sådana avsättningar i den nya lagen om tjänstepensions</w:t>
      </w:r>
      <w:r>
        <w:softHyphen/>
        <w:t>företag. I försäkringsrörelselagen benämns avsättningar</w:t>
      </w:r>
      <w:r w:rsidRPr="00983FFE">
        <w:t xml:space="preserve"> </w:t>
      </w:r>
      <w:r>
        <w:t>som motsvarar</w:t>
      </w:r>
      <w:r w:rsidRPr="00983FFE">
        <w:t xml:space="preserve"> </w:t>
      </w:r>
      <w:r>
        <w:t xml:space="preserve">ett försäkringsföretags </w:t>
      </w:r>
      <w:r w:rsidRPr="00983FFE">
        <w:t xml:space="preserve">åtaganden </w:t>
      </w:r>
      <w:r w:rsidRPr="007741F1">
        <w:rPr>
          <w:i/>
        </w:rPr>
        <w:t>försäkrings</w:t>
      </w:r>
      <w:r w:rsidRPr="007741F1">
        <w:rPr>
          <w:i/>
        </w:rPr>
        <w:softHyphen/>
        <w:t>tekniska avsättningar</w:t>
      </w:r>
      <w:r w:rsidRPr="00983FFE">
        <w:t xml:space="preserve">. </w:t>
      </w:r>
      <w:r>
        <w:t>Eftersom även tjänstepensions</w:t>
      </w:r>
      <w:r>
        <w:softHyphen/>
        <w:t>företag kommer att driva en form av försäkrings</w:t>
      </w:r>
      <w:r>
        <w:softHyphen/>
        <w:t>rörelse bör samma terminologi användas i den nya lagen.</w:t>
      </w:r>
    </w:p>
    <w:p w14:paraId="27332743" w14:textId="77777777" w:rsidR="009E158D" w:rsidRDefault="009E158D" w:rsidP="009E158D">
      <w:pPr>
        <w:pStyle w:val="Brdtextmedindrag"/>
      </w:pPr>
      <w:bookmarkStart w:id="1514" w:name="_Hlk536625983"/>
      <w:r>
        <w:t>Som framgår ovan överensstämmer andra tjänstepensionsdirektivets bestämmelser om omfattningen av de tekniska avsättningarna (artikel 13.1 och 13.2) med motsvarande bestämmelser i första tjänstepensions</w:t>
      </w:r>
      <w:r>
        <w:softHyphen/>
        <w:t xml:space="preserve">direktivet (artikel 15.1 och 15.2). Vid genomförandet i svensk rätt av </w:t>
      </w:r>
      <w:r w:rsidRPr="00C74A18">
        <w:t>första tjänstepensions</w:t>
      </w:r>
      <w:r w:rsidRPr="00C74A18">
        <w:softHyphen/>
      </w:r>
      <w:r>
        <w:t xml:space="preserve">direktivet gjordes bedömningen att bestämmelserna i 1982 års FRL uppfyllde direktivets krav (prop. 2004/05:165 s. 163). </w:t>
      </w:r>
      <w:bookmarkEnd w:id="1514"/>
      <w:r>
        <w:t xml:space="preserve">Dessa bestämmelser överfördes sedan till försäkringsrörelselagen (se prop. </w:t>
      </w:r>
      <w:r>
        <w:lastRenderedPageBreak/>
        <w:t>2009/10:246 s. 448). De grundläggande bestämmelserna om försäkrings</w:t>
      </w:r>
      <w:r>
        <w:softHyphen/>
        <w:t>tekniska avsätt</w:t>
      </w:r>
      <w:r>
        <w:softHyphen/>
        <w:t>ningar i den nya lagen om tjänstepensionsföretag bör därför utformas efter förebild av de bestämmelser som gäller för försäkrings</w:t>
      </w:r>
      <w:r>
        <w:softHyphen/>
        <w:t>företag som följer övergångs</w:t>
      </w:r>
      <w:r>
        <w:softHyphen/>
        <w:t>bestämmelserna och för tjänstepens</w:t>
      </w:r>
      <w:r>
        <w:softHyphen/>
        <w:t>ions</w:t>
      </w:r>
      <w:r>
        <w:softHyphen/>
        <w:t>kassor (5 kap. 1 § FRL i lydelsen före den 1 januari 2016 respektive 7 kap. 1 § första stycket 1982 års FRL jämförd med 22 a § UFL).</w:t>
      </w:r>
    </w:p>
    <w:p w14:paraId="707604C3" w14:textId="77777777" w:rsidR="009E158D" w:rsidRDefault="009E158D" w:rsidP="009E158D">
      <w:pPr>
        <w:pStyle w:val="Brdtextmedindrag"/>
      </w:pPr>
      <w:r>
        <w:t xml:space="preserve">Ett </w:t>
      </w:r>
      <w:r w:rsidRPr="009558CC">
        <w:t>tjänstepensionsföretags</w:t>
      </w:r>
      <w:r>
        <w:t xml:space="preserve"> försäkringstekniska </w:t>
      </w:r>
      <w:r w:rsidRPr="0047216D">
        <w:t xml:space="preserve">avsättningar </w:t>
      </w:r>
      <w:r>
        <w:t xml:space="preserve">ska alltså motsvara det belopp som krävs för att företaget vid varje tidpunkt ska kunna uppfylla alla åtaganden som skäligen kan förväntas uppkomma med anledning av ingångna försäkringsavtal. Som </w:t>
      </w:r>
      <w:r>
        <w:rPr>
          <w:i/>
        </w:rPr>
        <w:t xml:space="preserve">Svensk </w:t>
      </w:r>
      <w:r w:rsidRPr="00F258C6">
        <w:rPr>
          <w:i/>
        </w:rPr>
        <w:t>Försäkring</w:t>
      </w:r>
      <w:r>
        <w:t xml:space="preserve"> förordar bör det därutöver i den nya lagen närmare anges vilka avsättningar som ska göras. I likhet med det som gäller för försäkringsföretag som följer övergångs</w:t>
      </w:r>
      <w:r>
        <w:softHyphen/>
        <w:t>bestämmelserna och tjänste</w:t>
      </w:r>
      <w:r>
        <w:softHyphen/>
        <w:t>pensionskassor bör de försäkrings</w:t>
      </w:r>
      <w:r>
        <w:softHyphen/>
        <w:t>tekniska avsättningarna omfatta posterna livförsäkringsavsättning, oreglerade skador, garanterad åter</w:t>
      </w:r>
      <w:r>
        <w:softHyphen/>
        <w:t>bäring, villkorad återbäring och fond</w:t>
      </w:r>
      <w:r>
        <w:softHyphen/>
        <w:t>försäkrings</w:t>
      </w:r>
      <w:r>
        <w:softHyphen/>
        <w:t>åtaganden.</w:t>
      </w:r>
    </w:p>
    <w:p w14:paraId="7AA19B5B" w14:textId="77777777" w:rsidR="009E158D" w:rsidRDefault="009E158D" w:rsidP="00F22A69">
      <w:pPr>
        <w:pStyle w:val="Brdtextmedindrag"/>
      </w:pPr>
      <w:bookmarkStart w:id="1515" w:name="_Hlk536625985"/>
      <w:r>
        <w:t>Enligt promemorians förslag ska posterna villkorad åter</w:t>
      </w:r>
      <w:r>
        <w:softHyphen/>
        <w:t>bäring och fondförsäkr</w:t>
      </w:r>
      <w:r>
        <w:softHyphen/>
        <w:t>ingsåtaganden omfatta avsättningar för åtaganden som de för</w:t>
      </w:r>
      <w:r>
        <w:softHyphen/>
        <w:t>säkrade eller andra ersättnings</w:t>
      </w:r>
      <w:r>
        <w:softHyphen/>
        <w:t xml:space="preserve">berättigade står risken för. </w:t>
      </w:r>
      <w:bookmarkStart w:id="1516" w:name="_Hlk536625986"/>
      <w:bookmarkEnd w:id="1515"/>
      <w:r>
        <w:t>Vid tjänste</w:t>
      </w:r>
      <w:r>
        <w:softHyphen/>
        <w:t>pensions</w:t>
      </w:r>
      <w:r>
        <w:softHyphen/>
        <w:t>försäkring är det vanligtvis arbetsgivaren som är försäkrings</w:t>
      </w:r>
      <w:r>
        <w:softHyphen/>
        <w:t>tagare och den anställde som är försäkrad, se avsnitten 5.2 och 5.4. Försäkrings</w:t>
      </w:r>
      <w:r>
        <w:softHyphen/>
        <w:t>tagaren är i dessa fall inte ersättningsberättigad. Som framgår i de angivna avsnitten kan det dock finnas situationer där den anställde är den som tecknar försäkringen och därmed är ersättningsberättigad försäkrings</w:t>
      </w:r>
      <w:r>
        <w:softHyphen/>
        <w:t>tagare.</w:t>
      </w:r>
      <w:bookmarkEnd w:id="1516"/>
      <w:r>
        <w:t xml:space="preserve"> Regeringen anser därför att det i förhållande till prome</w:t>
      </w:r>
      <w:r>
        <w:softHyphen/>
        <w:t>morians förslag behöver förtydligas att posterna villkorad återbäring och fond</w:t>
      </w:r>
      <w:r>
        <w:softHyphen/>
        <w:t>försäkrings</w:t>
      </w:r>
      <w:r>
        <w:softHyphen/>
        <w:t>åtaganden även ska omfatta avsättningar för sådana åtaganden där försäk</w:t>
      </w:r>
      <w:r>
        <w:softHyphen/>
        <w:t>ringstagare står för risken.</w:t>
      </w:r>
    </w:p>
    <w:p w14:paraId="24D1EF44" w14:textId="77777777" w:rsidR="009E158D" w:rsidRDefault="009E158D" w:rsidP="009E158D">
      <w:pPr>
        <w:pStyle w:val="Brdtextmedindrag"/>
      </w:pPr>
      <w:r>
        <w:t>D</w:t>
      </w:r>
      <w:r w:rsidRPr="007741F1">
        <w:t xml:space="preserve">et </w:t>
      </w:r>
      <w:r>
        <w:t xml:space="preserve">kan </w:t>
      </w:r>
      <w:r w:rsidRPr="007741F1">
        <w:t xml:space="preserve">finnas behov av </w:t>
      </w:r>
      <w:r>
        <w:t>mer detaljerade</w:t>
      </w:r>
      <w:r w:rsidRPr="007741F1">
        <w:t xml:space="preserve"> bestämmelser </w:t>
      </w:r>
      <w:r>
        <w:t>i föreskrifter på lägre nivå än lag när det gäller</w:t>
      </w:r>
      <w:r w:rsidRPr="007741F1">
        <w:t xml:space="preserve"> </w:t>
      </w:r>
      <w:r>
        <w:t>omfattningen av de försäkringstekniska</w:t>
      </w:r>
      <w:r w:rsidRPr="007741F1">
        <w:t xml:space="preserve"> avsätt</w:t>
      </w:r>
      <w:r>
        <w:softHyphen/>
      </w:r>
      <w:r w:rsidRPr="007741F1">
        <w:t>ningar</w:t>
      </w:r>
      <w:r>
        <w:t>na, t.ex.</w:t>
      </w:r>
      <w:r w:rsidRPr="007741F1">
        <w:t xml:space="preserve"> </w:t>
      </w:r>
      <w:r>
        <w:t>om</w:t>
      </w:r>
      <w:r w:rsidRPr="007741F1">
        <w:t xml:space="preserve"> gränsdragningen mellan </w:t>
      </w:r>
      <w:r>
        <w:t>de olika avsättningarna</w:t>
      </w:r>
      <w:r w:rsidRPr="007741F1">
        <w:t xml:space="preserve">. Regeringen eller den myndighet </w:t>
      </w:r>
      <w:r>
        <w:t xml:space="preserve">som </w:t>
      </w:r>
      <w:r w:rsidRPr="007741F1">
        <w:t>regeringen bestämmer</w:t>
      </w:r>
      <w:r w:rsidRPr="006672E7">
        <w:t xml:space="preserve"> bör </w:t>
      </w:r>
      <w:r w:rsidRPr="007741F1">
        <w:t>därför</w:t>
      </w:r>
      <w:r w:rsidRPr="006672E7">
        <w:t xml:space="preserve"> </w:t>
      </w:r>
      <w:r>
        <w:t>få</w:t>
      </w:r>
      <w:r w:rsidRPr="004D20FD">
        <w:t xml:space="preserve"> meddela föreskrifter om de försäkringstekniska avsättningarnas innehåll</w:t>
      </w:r>
      <w:r w:rsidRPr="00835752">
        <w:t>.</w:t>
      </w:r>
    </w:p>
    <w:p w14:paraId="24D4CB43" w14:textId="77777777" w:rsidR="009E158D" w:rsidRDefault="009E158D" w:rsidP="0087403A">
      <w:pPr>
        <w:pStyle w:val="Rubrik3"/>
      </w:pPr>
      <w:bookmarkStart w:id="1517" w:name="_Toc518395902"/>
      <w:bookmarkStart w:id="1518" w:name="_Toc518396619"/>
      <w:bookmarkStart w:id="1519" w:name="_Toc518400930"/>
      <w:bookmarkStart w:id="1520" w:name="_Toc518401647"/>
      <w:bookmarkStart w:id="1521" w:name="_Toc518401886"/>
      <w:bookmarkStart w:id="1522" w:name="_Toc518463040"/>
      <w:bookmarkStart w:id="1523" w:name="_Toc518462736"/>
      <w:bookmarkStart w:id="1524" w:name="_Toc518463692"/>
      <w:bookmarkStart w:id="1525" w:name="_Toc518463589"/>
      <w:bookmarkStart w:id="1526" w:name="_Toc518464306"/>
      <w:bookmarkStart w:id="1527" w:name="_Toc518472745"/>
      <w:bookmarkStart w:id="1528" w:name="_Toc8059764"/>
      <w:bookmarkStart w:id="1529" w:name="_Toc8061474"/>
      <w:bookmarkStart w:id="1530" w:name="_Toc8062006"/>
      <w:bookmarkStart w:id="1531" w:name="_Toc8064474"/>
      <w:bookmarkStart w:id="1532" w:name="_Toc8391151"/>
      <w:bookmarkStart w:id="1533" w:name="_Toc8391417"/>
      <w:bookmarkStart w:id="1534" w:name="_Toc8644622"/>
      <w:bookmarkStart w:id="1535" w:name="_Toc8645154"/>
      <w:bookmarkStart w:id="1536" w:name="_Toc8817635"/>
      <w:bookmarkStart w:id="1537" w:name="_Toc8818207"/>
      <w:bookmarkStart w:id="1538" w:name="_Toc8825576"/>
      <w:bookmarkStart w:id="1539" w:name="_Toc8831673"/>
      <w:bookmarkStart w:id="1540" w:name="_Toc8832582"/>
      <w:bookmarkStart w:id="1541" w:name="_Toc11153044"/>
      <w:bookmarkStart w:id="1542" w:name="_Toc11160965"/>
      <w:bookmarkStart w:id="1543" w:name="_Toc11166901"/>
      <w:bookmarkStart w:id="1544" w:name="_Toc11167437"/>
      <w:bookmarkStart w:id="1545" w:name="_Toc11168874"/>
      <w:bookmarkStart w:id="1546" w:name="_Toc11845827"/>
      <w:bookmarkStart w:id="1547" w:name="_Toc12611626"/>
      <w:bookmarkStart w:id="1548" w:name="_Toc12624893"/>
      <w:bookmarkStart w:id="1549" w:name="_Toc12627382"/>
      <w:bookmarkStart w:id="1550" w:name="_Toc12630272"/>
      <w:bookmarkStart w:id="1551" w:name="_Toc12632767"/>
      <w:bookmarkStart w:id="1552" w:name="_Toc17902839"/>
      <w:bookmarkEnd w:id="1513"/>
      <w:r>
        <w:t>Beräkningen av de försäkringstekniska avsättningarna</w:t>
      </w:r>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p>
    <w:p w14:paraId="12868EBA" w14:textId="77777777" w:rsidR="009E158D" w:rsidRDefault="009E158D" w:rsidP="009E158D">
      <w:pPr>
        <w:pStyle w:val="Brdtextram"/>
      </w:pPr>
      <w:r>
        <w:rPr>
          <w:b/>
        </w:rPr>
        <w:t>Regeringens f</w:t>
      </w:r>
      <w:r w:rsidRPr="00636516">
        <w:rPr>
          <w:b/>
        </w:rPr>
        <w:t>örslag:</w:t>
      </w:r>
      <w:r>
        <w:t xml:space="preserve"> Ett tjänstepensionsföretags försäkringstekniska avsättningar ska som huvudregel beräknas utan avdrag för avgiven åter</w:t>
      </w:r>
      <w:r>
        <w:softHyphen/>
        <w:t>försäkring och motsvaras av det förväntade nuvärdet av de framtida kassaflöden som kan uppkomma med anledning av ingångna försäkrings</w:t>
      </w:r>
      <w:r>
        <w:softHyphen/>
        <w:t>avtal (kassa</w:t>
      </w:r>
      <w:r>
        <w:softHyphen/>
        <w:t>flödesmetod). F</w:t>
      </w:r>
      <w:r w:rsidRPr="00DF7BCB">
        <w:t>ö</w:t>
      </w:r>
      <w:r>
        <w:t>rsäkringstekniska avsättningar</w:t>
      </w:r>
      <w:r w:rsidRPr="00DF7BCB">
        <w:t xml:space="preserve"> som motsvarar </w:t>
      </w:r>
      <w:r>
        <w:t>företaget</w:t>
      </w:r>
      <w:r w:rsidRPr="00DF7BCB">
        <w:t>s ansvarighet för villkorad återbäring eller fond</w:t>
      </w:r>
      <w:r>
        <w:softHyphen/>
      </w:r>
      <w:r w:rsidRPr="00DF7BCB">
        <w:t>försäkring</w:t>
      </w:r>
      <w:r>
        <w:t>såtaganden</w:t>
      </w:r>
      <w:r w:rsidRPr="00DF7BCB">
        <w:t xml:space="preserve"> </w:t>
      </w:r>
      <w:r>
        <w:t>där försäkringstagarna, de försäkrade eller andra ersättningsberättigade bär investeringsrisken</w:t>
      </w:r>
      <w:r w:rsidRPr="00DF7BCB">
        <w:t xml:space="preserve"> får </w:t>
      </w:r>
      <w:r>
        <w:t xml:space="preserve">i stället </w:t>
      </w:r>
      <w:r w:rsidRPr="00DF7BCB">
        <w:t>tas upp till värdet på placerings</w:t>
      </w:r>
      <w:r>
        <w:softHyphen/>
      </w:r>
      <w:r w:rsidRPr="00DF7BCB">
        <w:t xml:space="preserve">tillgångarna för vilka </w:t>
      </w:r>
      <w:r>
        <w:t>försäkringstagarna,</w:t>
      </w:r>
      <w:r w:rsidRPr="00DF7BCB">
        <w:t xml:space="preserve"> de försäkrade </w:t>
      </w:r>
      <w:r>
        <w:t>eller andra ersättningsberättigade</w:t>
      </w:r>
      <w:r w:rsidRPr="00DF7BCB">
        <w:t xml:space="preserve"> bär </w:t>
      </w:r>
      <w:r>
        <w:t>investerings</w:t>
      </w:r>
      <w:r w:rsidRPr="00DF7BCB">
        <w:t>risken</w:t>
      </w:r>
      <w:r>
        <w:t>, om värdet inte är lägre än resultatet av en beräkning enligt en kassaflödes</w:t>
      </w:r>
      <w:r>
        <w:softHyphen/>
        <w:t>metod</w:t>
      </w:r>
      <w:r w:rsidRPr="00DF7BCB">
        <w:t>.</w:t>
      </w:r>
    </w:p>
    <w:p w14:paraId="4F1E30B0" w14:textId="77777777" w:rsidR="009E158D" w:rsidRDefault="009E158D" w:rsidP="009E158D">
      <w:pPr>
        <w:pStyle w:val="Brdtextmedindragram"/>
      </w:pPr>
      <w:r>
        <w:lastRenderedPageBreak/>
        <w:t xml:space="preserve">Beräkningen av de försäkringstekniska avsättningarna ska grundas på antaganden om dödlighet och andra </w:t>
      </w:r>
      <w:r w:rsidRPr="008E3C08">
        <w:t>riskmått, räntesatser samt drift</w:t>
      </w:r>
      <w:r>
        <w:t>s</w:t>
      </w:r>
      <w:r>
        <w:softHyphen/>
      </w:r>
      <w:r w:rsidRPr="008E3C08">
        <w:t xml:space="preserve">kostnader som var för sig är aktsamma. </w:t>
      </w:r>
    </w:p>
    <w:p w14:paraId="543EB5D7" w14:textId="77777777" w:rsidR="009E158D" w:rsidRDefault="009E158D" w:rsidP="009E158D">
      <w:pPr>
        <w:pStyle w:val="Brdtextmedindragram"/>
      </w:pPr>
      <w:r>
        <w:t>Om</w:t>
      </w:r>
      <w:r w:rsidDel="00417FCA">
        <w:t xml:space="preserve"> </w:t>
      </w:r>
      <w:r>
        <w:t>ett tjänstepensionsföretag ansvarar solidariskt för en försäkring ska det vid beräkningen av det enskilda företagets försäkringstekniska avsättningar beaktas bara den del av försäkringen som enligt avtal mellan företagen avser det företaget.</w:t>
      </w:r>
    </w:p>
    <w:p w14:paraId="04D2D426" w14:textId="77777777" w:rsidR="009E158D" w:rsidRDefault="009E158D" w:rsidP="009E158D">
      <w:pPr>
        <w:pStyle w:val="Brdtextmedindragram"/>
      </w:pPr>
      <w:r>
        <w:t>De försäkringstekniska avsättningarna ska som huvudregel beräknas minst en gång om året. Finansinspektionen ska få medge undantag från detta krav. Beräkningarna ska dock alltid göras minst vart tredje år.</w:t>
      </w:r>
      <w:r w:rsidRPr="008A46AE">
        <w:t xml:space="preserve"> </w:t>
      </w:r>
    </w:p>
    <w:p w14:paraId="27215D85" w14:textId="77777777" w:rsidR="009E158D" w:rsidRDefault="009E158D" w:rsidP="009E158D">
      <w:pPr>
        <w:pStyle w:val="Brdtextmedindragram"/>
      </w:pPr>
      <w:r>
        <w:t>De försäkringstekniska avsättningarna ska beräknas under över</w:t>
      </w:r>
      <w:r>
        <w:softHyphen/>
        <w:t>inseende av aktuariefunktionen. Den som utför beräkningarna ska ha den kunskap och erfarenhet av dessa frågor som krävs med hänsyn till omfattningen och arten av företagets verksamhet.</w:t>
      </w:r>
    </w:p>
    <w:p w14:paraId="460D7522" w14:textId="77777777" w:rsidR="009E158D" w:rsidRPr="00500066" w:rsidRDefault="009E158D" w:rsidP="009E158D">
      <w:pPr>
        <w:pStyle w:val="Brdtextmedindragram"/>
      </w:pPr>
      <w:r>
        <w:t>Regeringen eller den myndighet som regeringen bestämmer ska få meddela föreskrifter om beräk</w:t>
      </w:r>
      <w:r>
        <w:softHyphen/>
        <w:t>ningen av de försäkringstekniska avsättningarna.</w:t>
      </w:r>
    </w:p>
    <w:p w14:paraId="0D536D93" w14:textId="77777777" w:rsidR="009E158D" w:rsidRDefault="009E158D" w:rsidP="009E158D">
      <w:pPr>
        <w:pStyle w:val="Brdtextmedindragram"/>
      </w:pPr>
      <w:r>
        <w:rPr>
          <w:b/>
        </w:rPr>
        <w:t>Regeringens bedömning</w:t>
      </w:r>
      <w:r w:rsidRPr="00636516">
        <w:rPr>
          <w:b/>
        </w:rPr>
        <w:t>:</w:t>
      </w:r>
      <w:r>
        <w:rPr>
          <w:b/>
        </w:rPr>
        <w:t xml:space="preserve"> </w:t>
      </w:r>
      <w:r w:rsidRPr="008E3C08">
        <w:t>Det</w:t>
      </w:r>
      <w:r>
        <w:t xml:space="preserve"> bör</w:t>
      </w:r>
      <w:r w:rsidRPr="008E3C08">
        <w:t xml:space="preserve"> </w:t>
      </w:r>
      <w:r>
        <w:t xml:space="preserve">inte </w:t>
      </w:r>
      <w:r w:rsidRPr="008E3C08">
        <w:t>inför</w:t>
      </w:r>
      <w:r>
        <w:t>a</w:t>
      </w:r>
      <w:r w:rsidRPr="008E3C08">
        <w:t xml:space="preserve">s </w:t>
      </w:r>
      <w:r>
        <w:t>någon</w:t>
      </w:r>
      <w:r w:rsidRPr="00D66204">
        <w:t xml:space="preserve"> bestämmelse</w:t>
      </w:r>
      <w:r w:rsidRPr="008E3C08">
        <w:t xml:space="preserve"> om</w:t>
      </w:r>
      <w:r w:rsidRPr="00D66204">
        <w:t xml:space="preserve"> att </w:t>
      </w:r>
      <w:r>
        <w:t xml:space="preserve">de försäkringstekniska </w:t>
      </w:r>
      <w:r w:rsidRPr="00D66204">
        <w:t>avsättningarna ska innehålla</w:t>
      </w:r>
      <w:r w:rsidRPr="008E3C08">
        <w:t xml:space="preserve"> en tillräcklig säkerhetsmarginal.</w:t>
      </w:r>
    </w:p>
    <w:p w14:paraId="549F5A2C" w14:textId="77777777" w:rsidR="009E158D" w:rsidRPr="00983FFE" w:rsidRDefault="009E158D" w:rsidP="009E158D">
      <w:pPr>
        <w:pStyle w:val="Brdtextmedindrag"/>
        <w:rPr>
          <w:sz w:val="8"/>
          <w:szCs w:val="8"/>
        </w:rPr>
      </w:pPr>
    </w:p>
    <w:p w14:paraId="0053258D" w14:textId="77777777" w:rsidR="009E158D" w:rsidRDefault="009E158D" w:rsidP="009E158D">
      <w:pPr>
        <w:pStyle w:val="Brdtextmedindrag"/>
      </w:pPr>
      <w:r w:rsidRPr="00A46742">
        <w:rPr>
          <w:b/>
        </w:rPr>
        <w:t xml:space="preserve">Utredningens </w:t>
      </w:r>
      <w:r>
        <w:rPr>
          <w:b/>
        </w:rPr>
        <w:t xml:space="preserve">förslag </w:t>
      </w:r>
      <w:r>
        <w:t>överensstämmer delvis med regeringens förslag. Utredningens förslag avviker från regeringens förslag och bedömning när det gäller den närmare utformningen av metoderna för beräkning av avsätt</w:t>
      </w:r>
      <w:r>
        <w:softHyphen/>
        <w:t>ningarna. Utredningen föreslår även att det ska införas en uttrycklig bestämmelse om att en tillräcklig säkerhets</w:t>
      </w:r>
      <w:r>
        <w:softHyphen/>
        <w:t>marginal ska ingå i beräk</w:t>
      </w:r>
      <w:r>
        <w:softHyphen/>
        <w:t>ningen av avsättningarna. Utredningen föreslår inte någon bestäm</w:t>
      </w:r>
      <w:r>
        <w:softHyphen/>
        <w:t>melse om solidarisk ansvarighet vid beräkningen av tekniska avsättningar.</w:t>
      </w:r>
    </w:p>
    <w:p w14:paraId="10D4445A" w14:textId="77777777" w:rsidR="009E158D" w:rsidRDefault="009E158D" w:rsidP="009E158D">
      <w:pPr>
        <w:pStyle w:val="Brdtextmedindrag"/>
      </w:pPr>
      <w:r w:rsidRPr="00267E7D">
        <w:rPr>
          <w:b/>
        </w:rPr>
        <w:t>Remissinstanserna</w:t>
      </w:r>
      <w:r w:rsidRPr="008964B6">
        <w:t xml:space="preserve"> tillstyrker förslaget eller har inget att invända mot det.</w:t>
      </w:r>
    </w:p>
    <w:p w14:paraId="3A4EF807" w14:textId="77777777" w:rsidR="009E158D" w:rsidRDefault="009E158D" w:rsidP="009E158D">
      <w:pPr>
        <w:pStyle w:val="Brdtextmedindrag"/>
      </w:pPr>
      <w:r>
        <w:rPr>
          <w:b/>
        </w:rPr>
        <w:t>Promemorians förslag och bedömning</w:t>
      </w:r>
      <w:r>
        <w:t xml:space="preserve"> överensstämmer i huvudsak med regeringens förslag och bedömning. Promemorians förslag avviker från regeringens förslag genom att enligt promemorians förslag ska f</w:t>
      </w:r>
      <w:r w:rsidRPr="00DF7BCB">
        <w:t>ö</w:t>
      </w:r>
      <w:r>
        <w:t>rsäkringstekniska avsättningar</w:t>
      </w:r>
      <w:r w:rsidRPr="00DF7BCB">
        <w:t xml:space="preserve"> för villkorad återbäring </w:t>
      </w:r>
      <w:r>
        <w:t>och</w:t>
      </w:r>
      <w:r w:rsidRPr="00DF7BCB">
        <w:t xml:space="preserve"> fondförsäk</w:t>
      </w:r>
      <w:r>
        <w:softHyphen/>
      </w:r>
      <w:r w:rsidRPr="00DF7BCB">
        <w:t>ring</w:t>
      </w:r>
      <w:r>
        <w:t>s</w:t>
      </w:r>
      <w:r>
        <w:softHyphen/>
        <w:t>åtaganden</w:t>
      </w:r>
      <w:r w:rsidRPr="00DF7BCB">
        <w:t xml:space="preserve"> </w:t>
      </w:r>
      <w:r>
        <w:t xml:space="preserve">alltid </w:t>
      </w:r>
      <w:r w:rsidRPr="00DF7BCB">
        <w:t>få tas upp till värdet på placerings</w:t>
      </w:r>
      <w:r>
        <w:softHyphen/>
      </w:r>
      <w:r w:rsidRPr="00DF7BCB">
        <w:t>tillgångarna</w:t>
      </w:r>
      <w:r>
        <w:t>. Enligt promemorians bedömning är andra tjänstepensionsdirektivets krav på konsekvent beräkning av de försäkringstekniska avsättningarna tillgodo</w:t>
      </w:r>
      <w:r>
        <w:softHyphen/>
        <w:t>sett genom befintliga bestämmelser i redovisningslagstiftningen.</w:t>
      </w:r>
    </w:p>
    <w:p w14:paraId="028E09C2" w14:textId="77777777" w:rsidR="009E158D" w:rsidRDefault="009E158D" w:rsidP="009E158D">
      <w:pPr>
        <w:pStyle w:val="Brdtextmedindrag"/>
      </w:pPr>
      <w:r>
        <w:rPr>
          <w:b/>
        </w:rPr>
        <w:t>Remissinstanserna:</w:t>
      </w:r>
      <w:r>
        <w:t xml:space="preserve"> Flertalet remissinstanser tillstyrker förslaget och bedömningen eller har inget att invända mot dem. </w:t>
      </w:r>
      <w:r>
        <w:rPr>
          <w:i/>
        </w:rPr>
        <w:t>Finansinspektionen</w:t>
      </w:r>
      <w:r>
        <w:t xml:space="preserve"> anser att försäkringstekniska avsättningar </w:t>
      </w:r>
      <w:r w:rsidRPr="00DF7BCB">
        <w:t xml:space="preserve">för villkorad återbäring </w:t>
      </w:r>
      <w:r>
        <w:t>och</w:t>
      </w:r>
      <w:r w:rsidRPr="00DF7BCB">
        <w:t xml:space="preserve"> fondförsäkring</w:t>
      </w:r>
      <w:r>
        <w:t>såtaganden</w:t>
      </w:r>
      <w:r w:rsidRPr="00DF7BCB">
        <w:t xml:space="preserve"> </w:t>
      </w:r>
      <w:r>
        <w:t>endast ska kunna</w:t>
      </w:r>
      <w:r w:rsidRPr="00DF7BCB">
        <w:t xml:space="preserve"> tas upp till värdet på placeringstillgångarna</w:t>
      </w:r>
      <w:r>
        <w:t>. Som skäl anges bl.a. att en beräkning enligt en kassaflödesmetod kan leda till att värderingen av de försäkringstekniska avsättningarna skiljer sig åt i förhållande till den finansiella redovis</w:t>
      </w:r>
      <w:r>
        <w:softHyphen/>
        <w:t>ningen. Detta får till följd att de försäkringstekniska avsättningarna inte motsvarar åtagandet enligt redovisningsreglerna. Enligt inspekt</w:t>
      </w:r>
      <w:r>
        <w:softHyphen/>
        <w:t>ionen kan eventuella omvärderings</w:t>
      </w:r>
      <w:r>
        <w:softHyphen/>
        <w:t>skillnader inte beaktas i kapitalbasen eftersom posterna i den härrör från den finansiella redovisningen. Skillnader i värderingarna skulle även kunna bidra till att det blir oklart vilken värdering som ska ligga till grund för minimi</w:t>
      </w:r>
      <w:r>
        <w:softHyphen/>
        <w:t xml:space="preserve">kapitalkravet. </w:t>
      </w:r>
      <w:r>
        <w:rPr>
          <w:i/>
        </w:rPr>
        <w:t>Svensk Försäkring</w:t>
      </w:r>
      <w:r>
        <w:t xml:space="preserve"> anser däremot att en </w:t>
      </w:r>
      <w:r>
        <w:lastRenderedPageBreak/>
        <w:t xml:space="preserve">kassaflödesmetod är lämplig för </w:t>
      </w:r>
      <w:r w:rsidRPr="00EF44CA">
        <w:t xml:space="preserve">alla former av </w:t>
      </w:r>
      <w:r>
        <w:t>åtaganden. De värderings</w:t>
      </w:r>
      <w:r>
        <w:softHyphen/>
        <w:t xml:space="preserve">skillnader som kan uppstå jämfört med den finansiella redovisningen ska enligt Svensk Försäkring påverka kapitalbasen. </w:t>
      </w:r>
      <w:r>
        <w:rPr>
          <w:i/>
        </w:rPr>
        <w:t>Svenska Aktuarie</w:t>
      </w:r>
      <w:r>
        <w:rPr>
          <w:i/>
        </w:rPr>
        <w:softHyphen/>
        <w:t>föreningen</w:t>
      </w:r>
      <w:r>
        <w:t xml:space="preserve"> anser att det är olämpligt med två värderingsmetoder för en viss typ av åtaganden om det inte är tydligt när den ena eller andra metoden får tillämpas. </w:t>
      </w:r>
      <w:bookmarkStart w:id="1553" w:name="_Hlk532386063"/>
      <w:r>
        <w:t>Om försäkringstekniska avsättningar tas upp till värdet av placerings</w:t>
      </w:r>
      <w:r>
        <w:softHyphen/>
        <w:t>tillgångarna och en värdering enligt en kassa</w:t>
      </w:r>
      <w:r>
        <w:softHyphen/>
        <w:t>flödes</w:t>
      </w:r>
      <w:r>
        <w:softHyphen/>
      </w:r>
      <w:r>
        <w:softHyphen/>
        <w:t xml:space="preserve">metod skulle vara högre kan avsättningar för åtaganden där den försäkrade står placeringsrisk underskattas. </w:t>
      </w:r>
      <w:bookmarkEnd w:id="1553"/>
      <w:r>
        <w:t>Aktuarieföreningen föreslår därför att det exempelvis endast ska vara tillåtet att ta upp avsättningarna till värdet på placerings</w:t>
      </w:r>
      <w:r>
        <w:softHyphen/>
        <w:t>tillgångarna om det värdet är högre än vad en kassaflödes</w:t>
      </w:r>
      <w:r>
        <w:softHyphen/>
        <w:t>värdering skulle ge upphov till.</w:t>
      </w:r>
    </w:p>
    <w:p w14:paraId="1E18FBAB" w14:textId="77777777" w:rsidR="009E158D" w:rsidRDefault="009E158D" w:rsidP="009E158D">
      <w:pPr>
        <w:pStyle w:val="Brdtextmedindrag"/>
      </w:pPr>
      <w:r>
        <w:t xml:space="preserve">Några remissinstanser, bl.a. </w:t>
      </w:r>
      <w:r w:rsidRPr="007741F1">
        <w:rPr>
          <w:i/>
        </w:rPr>
        <w:t>Svensk Försäkring</w:t>
      </w:r>
      <w:r>
        <w:t xml:space="preserve"> och </w:t>
      </w:r>
      <w:r w:rsidRPr="00E83600">
        <w:rPr>
          <w:i/>
        </w:rPr>
        <w:t>Livförsäkrings</w:t>
      </w:r>
      <w:r>
        <w:rPr>
          <w:i/>
        </w:rPr>
        <w:softHyphen/>
      </w:r>
      <w:r w:rsidRPr="00E83600">
        <w:rPr>
          <w:i/>
        </w:rPr>
        <w:t xml:space="preserve">bolaget </w:t>
      </w:r>
      <w:r w:rsidRPr="00453DEA">
        <w:rPr>
          <w:i/>
        </w:rPr>
        <w:t>Skandia, ömsesidigt</w:t>
      </w:r>
      <w:r w:rsidRPr="007741F1">
        <w:t>,</w:t>
      </w:r>
      <w:r>
        <w:t xml:space="preserve"> anser att de grund</w:t>
      </w:r>
      <w:r>
        <w:softHyphen/>
        <w:t>läggande delarna av metoden för att bestämma diskonterings</w:t>
      </w:r>
      <w:r>
        <w:softHyphen/>
        <w:t xml:space="preserve">räntan bör anges i lag, t.ex. att en långsiktig jämviktsränta ska användas. Enligt Svensk Försäkring är det samtidigt viktigt att valet av diskonteringsränta inte styrs alltför mycket. Finansinspektionen bör utifrån objektiva grunder kunna använda viss flexibilitet för att det ska vara möjligt att hantera oväntade händelser på de finansiella marknaderna. </w:t>
      </w:r>
      <w:r w:rsidRPr="007741F1">
        <w:t>Skandia</w:t>
      </w:r>
      <w:r w:rsidRPr="00936C60">
        <w:t xml:space="preserve"> m.fl</w:t>
      </w:r>
      <w:r>
        <w:t xml:space="preserve">. anser att det är viktigt att diskonteringsräntan förblir riskfri och föreslår att den jämviktsränta som följer av Solvens II-regelverket bör ligga till grund eller nära ansluta till den ränta som ska gälla för tjänstepensionsföretagen. </w:t>
      </w:r>
    </w:p>
    <w:p w14:paraId="3F7B9EB3" w14:textId="77777777" w:rsidR="009E158D" w:rsidRDefault="009E158D" w:rsidP="009E158D">
      <w:pPr>
        <w:pStyle w:val="Brdtextmedindrag"/>
      </w:pPr>
      <w:r w:rsidRPr="00267E7D">
        <w:rPr>
          <w:i/>
        </w:rPr>
        <w:t>Tjänste</w:t>
      </w:r>
      <w:r w:rsidRPr="00267E7D">
        <w:rPr>
          <w:i/>
        </w:rPr>
        <w:softHyphen/>
        <w:t>pensions</w:t>
      </w:r>
      <w:r w:rsidRPr="00267E7D">
        <w:rPr>
          <w:i/>
        </w:rPr>
        <w:softHyphen/>
        <w:t>förbundet</w:t>
      </w:r>
      <w:r w:rsidRPr="008964B6">
        <w:t xml:space="preserve"> efterfrågar ett klargörande av vilka under</w:t>
      </w:r>
      <w:r w:rsidRPr="007741F1">
        <w:softHyphen/>
      </w:r>
      <w:r w:rsidRPr="00267E7D">
        <w:t>liggande antaganden som ska ligga till grund för fastställandet av räntan.</w:t>
      </w:r>
    </w:p>
    <w:p w14:paraId="0483FFC3" w14:textId="77777777" w:rsidR="009E158D" w:rsidRDefault="009E158D" w:rsidP="009E158D">
      <w:pPr>
        <w:pStyle w:val="Brdtextmedindrag"/>
      </w:pPr>
      <w:r w:rsidRPr="007741F1">
        <w:rPr>
          <w:i/>
        </w:rPr>
        <w:t>Finansinspektionen</w:t>
      </w:r>
      <w:r>
        <w:t xml:space="preserve"> anser att det bör förtydligas att beräkningen av de försäkringstekniska avsättningarna ska göras vid behov, dock minst en gång per år.</w:t>
      </w:r>
    </w:p>
    <w:p w14:paraId="56F7A14C" w14:textId="77777777" w:rsidR="009E158D" w:rsidRPr="00AE7F58" w:rsidRDefault="009E158D" w:rsidP="009E158D">
      <w:pPr>
        <w:pStyle w:val="Rubrik4utannumrering"/>
      </w:pPr>
      <w:r>
        <w:t>Skälen för regeringens förslag och bedömning</w:t>
      </w:r>
    </w:p>
    <w:p w14:paraId="74F3C90E" w14:textId="77777777" w:rsidR="009E158D" w:rsidRPr="00AE7F58" w:rsidRDefault="009E158D" w:rsidP="009E158D">
      <w:pPr>
        <w:pStyle w:val="Rubrik5utannumrering"/>
        <w:spacing w:before="0"/>
      </w:pPr>
      <w:r>
        <w:t>Andra t</w:t>
      </w:r>
      <w:r w:rsidRPr="00AE7F58">
        <w:t>jänstepensionsdirektivet</w:t>
      </w:r>
    </w:p>
    <w:p w14:paraId="4775263B" w14:textId="77777777" w:rsidR="009E158D" w:rsidRPr="000D157E" w:rsidRDefault="009E158D" w:rsidP="009E158D">
      <w:pPr>
        <w:pStyle w:val="Brdtext"/>
        <w:rPr>
          <w:b/>
        </w:rPr>
      </w:pPr>
      <w:r>
        <w:t>Enligt andra tjänstepensionsdirektivet är aktsamhet vid beräkning av de tekniska avsättningarna en grundläggande förut</w:t>
      </w:r>
      <w:r>
        <w:softHyphen/>
        <w:t>sättning för att det ska kunna säkerställas att pensionsåtagandena kan uppfyllas (skäl 40).</w:t>
      </w:r>
    </w:p>
    <w:p w14:paraId="744880EB" w14:textId="77777777" w:rsidR="009E158D" w:rsidRDefault="009E158D" w:rsidP="009E158D">
      <w:pPr>
        <w:pStyle w:val="Brdtextmedindrag"/>
      </w:pPr>
      <w:r>
        <w:t>De tekniska avsättningarna ska beräknas varje år (artikel 13.3). Medlemsstaterna får dock tillåta att beräkningarna utförs var tredje år, om tjänstepensions</w:t>
      </w:r>
      <w:r>
        <w:softHyphen/>
        <w:t>institutet överlämnar ett intyg eller en rapport till medlemmarna eller de behöriga myndig</w:t>
      </w:r>
      <w:r>
        <w:softHyphen/>
        <w:t>heterna om juste</w:t>
      </w:r>
      <w:r>
        <w:softHyphen/>
        <w:t>ringar avseende de mellanliggande åren. Intyget eller rapporten ska ge en klar bild av den justerade utvecklingen av de tekniska avsättningarna och av föränd</w:t>
      </w:r>
      <w:r>
        <w:softHyphen/>
        <w:t>ringarna av de risker som täcks.</w:t>
      </w:r>
    </w:p>
    <w:p w14:paraId="1C86AF42" w14:textId="77777777" w:rsidR="009E158D" w:rsidRDefault="009E158D" w:rsidP="009E158D">
      <w:pPr>
        <w:pStyle w:val="Brdtextmedindrag"/>
      </w:pPr>
      <w:r>
        <w:t>Beräkningen av de tekniska avsättningarna ska utföras och bestyrkas av en aktuarie eller någon annan expert på området, till exempel en revisor, i enlighet med nationell lag och på grundval av erkända aktuariella metoder (artikel 13.4). Tjänstepensionsinstitutets aktuariefunktion ska bl.a. sam</w:t>
      </w:r>
      <w:r>
        <w:softHyphen/>
        <w:t>ordna och övervaka beräkningen av de tekniska avsättningarna (artikel 27.1 a).</w:t>
      </w:r>
    </w:p>
    <w:p w14:paraId="75FE426D" w14:textId="77777777" w:rsidR="009E158D" w:rsidRDefault="009E158D" w:rsidP="009E158D">
      <w:pPr>
        <w:pStyle w:val="Brdtextmedindrag"/>
      </w:pPr>
      <w:r>
        <w:t>I direktivet anges även ett antal grundläggande principer för beräkningen av tekniska avsättningar (artikel 13.4).</w:t>
      </w:r>
    </w:p>
    <w:p w14:paraId="36474C6E" w14:textId="77777777" w:rsidR="009E158D" w:rsidRDefault="009E158D" w:rsidP="009E158D">
      <w:pPr>
        <w:pStyle w:val="Brdtextmedindrag"/>
      </w:pPr>
      <w:r>
        <w:lastRenderedPageBreak/>
        <w:t>Minimibeloppet för de tekniska avsätt</w:t>
      </w:r>
      <w:r>
        <w:softHyphen/>
        <w:t>ningarna ska beräknas genom en tillräckligt aktsam aktuariell vär</w:t>
      </w:r>
      <w:r>
        <w:softHyphen/>
        <w:t>dering, i vilken hänsyn tas till alla åtaganden avseende förmåner och inbetalningar, i enlighet med tjänste</w:t>
      </w:r>
      <w:r>
        <w:softHyphen/>
        <w:t>pensionsinstitutets pensionsarrangemang (artikel 13.4 a). Det ska vara tillräckligt både för den fortsatta utbetalningen av de pensioner och andra förmåner som redan är under betalning till förmånstagare och för att återspegla de åtaganden som följer av medlemmarnas intjänade pensions</w:t>
      </w:r>
      <w:r>
        <w:softHyphen/>
        <w:t>rättigheter. De ekonomiska och aktuariella antaganden som valts för värde</w:t>
      </w:r>
      <w:r>
        <w:softHyphen/>
        <w:t>ringen av åtagandena måste också väljas på ett aktsamt sätt, vid behovs med beaktande av en tillräcklig säker</w:t>
      </w:r>
      <w:r>
        <w:softHyphen/>
        <w:t xml:space="preserve">hetsmarginal. </w:t>
      </w:r>
    </w:p>
    <w:p w14:paraId="684BE31D" w14:textId="77777777" w:rsidR="009E158D" w:rsidRDefault="009E158D" w:rsidP="009E158D">
      <w:pPr>
        <w:pStyle w:val="Brdtextmedindrag"/>
      </w:pPr>
      <w:r>
        <w:t>Maximiräntesatserna ska väljas på ett akt</w:t>
      </w:r>
      <w:r>
        <w:softHyphen/>
        <w:t xml:space="preserve">samt sätt och fastställas i enlighet med alla relevanta regler i hemmedlemsstaten (artikel 13.4 b). Dessa aktsamt valda räntesatser ska fastställas med beaktande av </w:t>
      </w:r>
    </w:p>
    <w:p w14:paraId="4254B07E" w14:textId="77777777" w:rsidR="009E158D" w:rsidRDefault="009E158D" w:rsidP="009E158D">
      <w:pPr>
        <w:pStyle w:val="Brdtextmedindrag"/>
      </w:pPr>
      <w:r>
        <w:t>i) avkastningen på de motsvarande tillgångar som tjänstepensions</w:t>
      </w:r>
      <w:r>
        <w:softHyphen/>
        <w:t>institutet har och den förväntade avkastningen på framtida investeringar,</w:t>
      </w:r>
    </w:p>
    <w:p w14:paraId="4603AD43" w14:textId="77777777" w:rsidR="009E158D" w:rsidRPr="007B3CE9" w:rsidRDefault="009E158D" w:rsidP="009E158D">
      <w:pPr>
        <w:pStyle w:val="Brdtextmedindrag"/>
      </w:pPr>
      <w:r w:rsidRPr="007B3CE9">
        <w:t>ii)</w:t>
      </w:r>
      <w:r>
        <w:t> </w:t>
      </w:r>
      <w:r w:rsidRPr="007B3CE9">
        <w:t>den aktuella marknadsavkastningen på obligationer av hög kvalitet, statsobligationer, obl</w:t>
      </w:r>
      <w:r w:rsidRPr="00E7023F">
        <w:t xml:space="preserve">igationer från Europeiska stabilitetsmekanismen, Europeiska investeringsbanken (EIB) eller Europeiska finansiella stabiliseringsfaciliteten, eller </w:t>
      </w:r>
    </w:p>
    <w:p w14:paraId="161AB4DD" w14:textId="77777777" w:rsidR="009E158D" w:rsidRPr="007B3CE9" w:rsidRDefault="009E158D" w:rsidP="009E158D">
      <w:pPr>
        <w:pStyle w:val="Brdtextmedindrag"/>
      </w:pPr>
      <w:r>
        <w:t>iii) </w:t>
      </w:r>
      <w:r w:rsidRPr="007B3CE9">
        <w:t xml:space="preserve">en kombination av </w:t>
      </w:r>
      <w:r>
        <w:t>leden i och ii</w:t>
      </w:r>
      <w:r w:rsidRPr="007B3CE9">
        <w:t>.</w:t>
      </w:r>
    </w:p>
    <w:p w14:paraId="19994DBE" w14:textId="77777777" w:rsidR="009E158D" w:rsidRDefault="009E158D" w:rsidP="009E158D">
      <w:pPr>
        <w:pStyle w:val="Brdtextmedindrag"/>
      </w:pPr>
      <w:r>
        <w:t>De biometriska tabeller som används för att beräkna de tekniska avsättningarna ska grunda sig på aktsamma antaganden med beaktande av de viktigaste särdragen hos med</w:t>
      </w:r>
      <w:r>
        <w:softHyphen/>
        <w:t>lemsgruppen och pensionsplanerna, i synnerhet förväntade föränd</w:t>
      </w:r>
      <w:r>
        <w:softHyphen/>
        <w:t>ringar i de relevanta riskerna (artikel 13.4 c).</w:t>
      </w:r>
    </w:p>
    <w:p w14:paraId="29482221" w14:textId="77777777" w:rsidR="009E158D" w:rsidRDefault="009E158D" w:rsidP="009E158D">
      <w:pPr>
        <w:pStyle w:val="Brdtextmedindrag"/>
      </w:pPr>
      <w:r>
        <w:t xml:space="preserve">Metoden och underlaget för </w:t>
      </w:r>
      <w:r w:rsidRPr="00F44ECE">
        <w:rPr>
          <w:spacing w:val="-4"/>
        </w:rPr>
        <w:t>beräk</w:t>
      </w:r>
      <w:r w:rsidRPr="00F44ECE">
        <w:rPr>
          <w:spacing w:val="-4"/>
        </w:rPr>
        <w:softHyphen/>
        <w:t xml:space="preserve">ningen av de tekniska avsättningarna ska </w:t>
      </w:r>
      <w:r>
        <w:rPr>
          <w:spacing w:val="-4"/>
        </w:rPr>
        <w:t xml:space="preserve">i </w:t>
      </w:r>
      <w:r w:rsidRPr="00F44ECE">
        <w:rPr>
          <w:spacing w:val="-4"/>
        </w:rPr>
        <w:t xml:space="preserve">regel </w:t>
      </w:r>
      <w:r>
        <w:rPr>
          <w:spacing w:val="-4"/>
        </w:rPr>
        <w:t>förbli</w:t>
      </w:r>
      <w:r w:rsidRPr="00F44ECE">
        <w:rPr>
          <w:spacing w:val="-4"/>
        </w:rPr>
        <w:t xml:space="preserve"> desamma från ett räkenskapsår till ett annat</w:t>
      </w:r>
      <w:r>
        <w:rPr>
          <w:spacing w:val="-4"/>
        </w:rPr>
        <w:t xml:space="preserve"> (artikel 13.4 d)</w:t>
      </w:r>
      <w:r w:rsidRPr="00F44ECE">
        <w:rPr>
          <w:spacing w:val="-4"/>
        </w:rPr>
        <w:t>. Ändringar kan dock vara motiverade till följ</w:t>
      </w:r>
      <w:r>
        <w:rPr>
          <w:spacing w:val="-4"/>
        </w:rPr>
        <w:t>d</w:t>
      </w:r>
      <w:r w:rsidRPr="00F44ECE">
        <w:rPr>
          <w:spacing w:val="-4"/>
        </w:rPr>
        <w:t xml:space="preserve"> av förändringar i de rättsliga, demografiska eller ekonomiska förutsättningar som ligger till grund för antagandena</w:t>
      </w:r>
      <w:r>
        <w:t>.</w:t>
      </w:r>
    </w:p>
    <w:p w14:paraId="4F5216FE" w14:textId="77777777" w:rsidR="009E158D" w:rsidRDefault="009E158D" w:rsidP="009E158D">
      <w:pPr>
        <w:pStyle w:val="Brdtextmedindrag"/>
      </w:pPr>
      <w:r>
        <w:t>Enligt andra tjänstepensionsdirektivet får hemmedlemsstaten fast</w:t>
      </w:r>
      <w:r>
        <w:softHyphen/>
        <w:t>ställa ytterligare mer detaljerade krav för beräkningen av de tekniska avsätt</w:t>
      </w:r>
      <w:r>
        <w:softHyphen/>
        <w:t>ningarna för att säkerställa att medlemmarnas och för</w:t>
      </w:r>
      <w:r>
        <w:softHyphen/>
        <w:t>månstagarnas intressen skyddas på ett fullgott sätt (artikel 13.5).</w:t>
      </w:r>
    </w:p>
    <w:p w14:paraId="1B48E14C" w14:textId="77777777" w:rsidR="009E158D" w:rsidRDefault="009E158D" w:rsidP="009E158D">
      <w:pPr>
        <w:pStyle w:val="Brdtextmedindrag"/>
      </w:pPr>
      <w:r>
        <w:t>Bestämmelserna i andra tjänstepensionsdirektivet om beräkning av tekniska avsättningar överensstämmer i sak med motsvarande bestäm</w:t>
      </w:r>
      <w:r>
        <w:softHyphen/>
        <w:t>melser i första tjänste</w:t>
      </w:r>
      <w:r>
        <w:softHyphen/>
        <w:t>pensionsdirektivet (artikel 15.3–15.5).</w:t>
      </w:r>
    </w:p>
    <w:p w14:paraId="55F7DDFA" w14:textId="77777777" w:rsidR="009E158D" w:rsidRPr="00DA2405" w:rsidRDefault="009E158D" w:rsidP="009E158D">
      <w:pPr>
        <w:pStyle w:val="Rubrik5utannumrering"/>
      </w:pPr>
      <w:r w:rsidRPr="00DA2405">
        <w:t>Gällande rätt</w:t>
      </w:r>
    </w:p>
    <w:p w14:paraId="210B9098" w14:textId="77777777" w:rsidR="009E158D" w:rsidRDefault="009E158D" w:rsidP="009E158D">
      <w:pPr>
        <w:pStyle w:val="Brdtext"/>
      </w:pPr>
      <w:r>
        <w:t xml:space="preserve">I försäkringsrörelselagen finns bestämmelser om hur </w:t>
      </w:r>
      <w:r w:rsidRPr="00C04D13">
        <w:t xml:space="preserve">försäkringsföretag </w:t>
      </w:r>
      <w:r>
        <w:t xml:space="preserve">ska beräkna försäkringstekniska avsättningar. </w:t>
      </w:r>
      <w:r w:rsidRPr="00CA2572">
        <w:t xml:space="preserve">Bestämmelserna </w:t>
      </w:r>
      <w:r w:rsidRPr="007741F1">
        <w:t>infördes när</w:t>
      </w:r>
      <w:r w:rsidRPr="00CA2572">
        <w:t xml:space="preserve"> Solvens II-direktivet</w:t>
      </w:r>
      <w:r w:rsidRPr="007741F1">
        <w:t xml:space="preserve"> genomfördes i svensk rätt (prop. 2015/16:9</w:t>
      </w:r>
      <w:r>
        <w:t xml:space="preserve"> s. 238–252</w:t>
      </w:r>
      <w:r w:rsidRPr="007741F1">
        <w:t>)</w:t>
      </w:r>
      <w:r w:rsidRPr="00CA2572">
        <w:t>.</w:t>
      </w:r>
    </w:p>
    <w:p w14:paraId="53B6E9B7" w14:textId="77777777" w:rsidR="009E158D" w:rsidRDefault="009E158D" w:rsidP="009E158D">
      <w:pPr>
        <w:pStyle w:val="Brdtextmedindrag"/>
      </w:pPr>
      <w:r>
        <w:t>Beräkningen av de försäkringstekniska avsättningarna ska grundas på</w:t>
      </w:r>
      <w:r w:rsidRPr="00611C4D">
        <w:t xml:space="preserve"> antaganden </w:t>
      </w:r>
      <w:r>
        <w:t xml:space="preserve">om riskmått, räntesatser och driftskostnader </w:t>
      </w:r>
      <w:r w:rsidRPr="00611C4D">
        <w:t xml:space="preserve">som </w:t>
      </w:r>
      <w:r>
        <w:t>var för sig är</w:t>
      </w:r>
      <w:r w:rsidRPr="00611C4D">
        <w:t xml:space="preserve"> ansvarsfulla, tillförlitliga och objektiva</w:t>
      </w:r>
      <w:r>
        <w:t xml:space="preserve"> (5 kap. 4 § FRL)</w:t>
      </w:r>
      <w:r w:rsidRPr="00611C4D">
        <w:t>.</w:t>
      </w:r>
    </w:p>
    <w:p w14:paraId="2B30EACC" w14:textId="77777777" w:rsidR="009E158D" w:rsidRPr="007741F1" w:rsidRDefault="009E158D" w:rsidP="009E158D">
      <w:pPr>
        <w:pStyle w:val="Brdtextmedindrag"/>
      </w:pPr>
      <w:r>
        <w:t>De försäkrings</w:t>
      </w:r>
      <w:r>
        <w:softHyphen/>
        <w:t>tekniska avsättningarna ska utgöras av summan av en bästa skattning av framtida kassaflöden samt en riskmarginal (5 kap. 5 § FRL</w:t>
      </w:r>
      <w:r w:rsidRPr="00C0458C">
        <w:t xml:space="preserve">). </w:t>
      </w:r>
      <w:r w:rsidRPr="007741F1">
        <w:t xml:space="preserve">Någon separat beräkning av riskmarginal ska inte göras, om de förväntade framtida kassaflödena till följd av ingångna försäkringsavtal har en motsvarighet i kassaflöden hos finansiella instrument för vilka det </w:t>
      </w:r>
      <w:r w:rsidRPr="007741F1">
        <w:lastRenderedPageBreak/>
        <w:t>finns ett säkert marknadsvärde. I ett sådant fall ska värdet av de försäkringstekniska avsättningarna i stället motsvara marknadsvärdet för dessa finansiella instrument.</w:t>
      </w:r>
    </w:p>
    <w:p w14:paraId="0EAC5B5F" w14:textId="77777777" w:rsidR="009E158D" w:rsidRDefault="009E158D" w:rsidP="009E158D">
      <w:pPr>
        <w:pStyle w:val="Brdtextmedindrag"/>
      </w:pPr>
      <w:r>
        <w:t>Den bästa skattningen av framtida kassaflöden ska motsvara det för</w:t>
      </w:r>
      <w:r>
        <w:softHyphen/>
        <w:t>väntade nuvärdet av de framtida kassaflöden som kan uppkomma med anledning av ingångna försäkringsavtal och beräknas med en relevant riskfri räntestruktur (5 kap. 6 § FRL). Riskmarginalen ska motsvara det belopp som e</w:t>
      </w:r>
      <w:r w:rsidRPr="00611C4D">
        <w:t>tt annat försäkringsföretag kan förväntas kräva, utöver den bästa skattningen av framtida kassaflöden, för att ta över och infria försäkringsföretagets åtaganden mot försäkringstagarna och andra ersättningsberättigade</w:t>
      </w:r>
      <w:r>
        <w:t xml:space="preserve"> (</w:t>
      </w:r>
      <w:r w:rsidRPr="00611C4D">
        <w:t>5</w:t>
      </w:r>
      <w:r>
        <w:t> kap. 13 § FRL)</w:t>
      </w:r>
      <w:r w:rsidRPr="00611C4D">
        <w:t>.</w:t>
      </w:r>
    </w:p>
    <w:p w14:paraId="0539F507" w14:textId="77777777" w:rsidR="009E158D" w:rsidRDefault="009E158D" w:rsidP="009E158D">
      <w:pPr>
        <w:pStyle w:val="Brdtextmedindrag"/>
      </w:pPr>
      <w:r>
        <w:t>I Solvens II-förordningen finns detaljerade bestämmelser om beräk</w:t>
      </w:r>
      <w:r>
        <w:softHyphen/>
        <w:t>ningen av försäkringstekniska avsättningar (kapitel III). Sådana bestäm</w:t>
      </w:r>
      <w:r>
        <w:softHyphen/>
        <w:t xml:space="preserve">melser finns också i </w:t>
      </w:r>
      <w:bookmarkStart w:id="1554" w:name="_Hlk505262014"/>
      <w:r w:rsidRPr="008A46AE">
        <w:t>Finansinspektionens</w:t>
      </w:r>
      <w:r>
        <w:t xml:space="preserve"> föreskrifter och allmänna råd (FFFS 2015:8) </w:t>
      </w:r>
      <w:r w:rsidRPr="008A46AE">
        <w:t>om försäkringsrörelse</w:t>
      </w:r>
      <w:r>
        <w:t xml:space="preserve"> (4 kap.).</w:t>
      </w:r>
    </w:p>
    <w:p w14:paraId="1B79B2C9" w14:textId="77777777" w:rsidR="009E158D" w:rsidRDefault="009E158D" w:rsidP="009E158D">
      <w:pPr>
        <w:pStyle w:val="Brdtextmedindrag"/>
      </w:pPr>
      <w:bookmarkStart w:id="1555" w:name="_Hlk536625988"/>
      <w:r>
        <w:t>För försäkringsföretag som följer övergångsbestämmelserna gäller bestämmelser om beräkning av de försäkringstekniska avsättningarna i försäkringsrörelse</w:t>
      </w:r>
      <w:r>
        <w:softHyphen/>
        <w:t>lagen i lydelsen före den 1 januari 2016 (punkt 2 i övergångsbestäm</w:t>
      </w:r>
      <w:r>
        <w:softHyphen/>
        <w:t>melserna till lagen [2015:700] om ändring i försäkringsrörelselagen [2010:2043]).</w:t>
      </w:r>
    </w:p>
    <w:p w14:paraId="26CC8710" w14:textId="77777777" w:rsidR="009E158D" w:rsidRDefault="009E158D" w:rsidP="009E158D">
      <w:pPr>
        <w:pStyle w:val="Brdtextmedindrag"/>
      </w:pPr>
      <w:bookmarkStart w:id="1556" w:name="_Hlk536625989"/>
      <w:bookmarkEnd w:id="1555"/>
      <w:r>
        <w:t>L</w:t>
      </w:r>
      <w:r w:rsidRPr="00946D0B">
        <w:t>ivförsäkringsavsättning</w:t>
      </w:r>
      <w:r>
        <w:t>en</w:t>
      </w:r>
      <w:r w:rsidRPr="00946D0B">
        <w:t xml:space="preserve"> </w:t>
      </w:r>
      <w:r>
        <w:t xml:space="preserve">ska </w:t>
      </w:r>
      <w:r w:rsidRPr="00946D0B">
        <w:t>beräkna</w:t>
      </w:r>
      <w:r>
        <w:t>s</w:t>
      </w:r>
      <w:r w:rsidRPr="00946D0B">
        <w:t xml:space="preserve"> </w:t>
      </w:r>
      <w:r>
        <w:t xml:space="preserve">så att den alltid motsvarar summan av avsättningarna för varje försäkringsavtal (5 kap. 4 § FRL i lydelsen före den 1 januari 2016). </w:t>
      </w:r>
      <w:bookmarkEnd w:id="1556"/>
      <w:r>
        <w:t xml:space="preserve">Hänsyn ska tas till kostnader för att försäkringarna upphör i förtid. Avsättningar ska därmed som huvudregel beräknas individuellt för varje avtal. </w:t>
      </w:r>
      <w:r w:rsidRPr="00946D0B">
        <w:t xml:space="preserve">En </w:t>
      </w:r>
      <w:r>
        <w:t xml:space="preserve">annan </w:t>
      </w:r>
      <w:r w:rsidRPr="00946D0B">
        <w:t>beräkning</w:t>
      </w:r>
      <w:r>
        <w:t>smetod</w:t>
      </w:r>
      <w:r w:rsidRPr="00946D0B">
        <w:t xml:space="preserve"> </w:t>
      </w:r>
      <w:r>
        <w:t xml:space="preserve">för kollektiv beräkning </w:t>
      </w:r>
      <w:r w:rsidRPr="00946D0B">
        <w:t xml:space="preserve">får dock användas om </w:t>
      </w:r>
      <w:r>
        <w:t>den</w:t>
      </w:r>
      <w:r w:rsidRPr="00946D0B">
        <w:t xml:space="preserve"> ger i stort sett samma resultat</w:t>
      </w:r>
      <w:r>
        <w:t>.</w:t>
      </w:r>
    </w:p>
    <w:p w14:paraId="0F663394" w14:textId="77777777" w:rsidR="009E158D" w:rsidRDefault="009E158D" w:rsidP="009E158D">
      <w:pPr>
        <w:pStyle w:val="Brdtextmedindrag"/>
      </w:pPr>
      <w:r w:rsidRPr="00946D0B">
        <w:t xml:space="preserve">Vidare ska livförsäkringsavsättningen utföras enligt en nettometod. Metoden innebär att avsättning ska göras för skillnaden mellan det förväntade kapitalvärdet av </w:t>
      </w:r>
      <w:r>
        <w:t>företag</w:t>
      </w:r>
      <w:r w:rsidRPr="00946D0B">
        <w:t>ets framtida utgifter för försäkrings</w:t>
      </w:r>
      <w:r>
        <w:softHyphen/>
      </w:r>
      <w:r w:rsidRPr="00946D0B">
        <w:t>avtalet och det förväntade kapitalvärdet av framtida premier</w:t>
      </w:r>
      <w:r>
        <w:t xml:space="preserve"> (prospektiv beräkningsmetod) (5 kap. 5 § FRL i lydelsen före den 1 januari 2016)</w:t>
      </w:r>
      <w:r w:rsidRPr="00946D0B">
        <w:t>. En</w:t>
      </w:r>
      <w:r>
        <w:t xml:space="preserve"> annan försäkringsmatematisk beräkningsmetod (t.ex.</w:t>
      </w:r>
      <w:r w:rsidRPr="00946D0B">
        <w:t xml:space="preserve"> retrospektiv metod</w:t>
      </w:r>
      <w:r>
        <w:t>)</w:t>
      </w:r>
      <w:r w:rsidRPr="00946D0B">
        <w:t xml:space="preserve"> får användas</w:t>
      </w:r>
      <w:r>
        <w:t>,</w:t>
      </w:r>
      <w:r w:rsidRPr="00946D0B">
        <w:t xml:space="preserve"> om avsättningen enligt en sådan metod inte blir lägre eller om en prospektiv metod inte är möjlig att tillämpa för det aktuella försäkringsavtalet.</w:t>
      </w:r>
    </w:p>
    <w:p w14:paraId="5ED5622C" w14:textId="77777777" w:rsidR="009E158D" w:rsidRDefault="009E158D" w:rsidP="009E158D">
      <w:pPr>
        <w:pStyle w:val="Brdtextmedindrag"/>
      </w:pPr>
      <w:r>
        <w:t>Beräkningen</w:t>
      </w:r>
      <w:r w:rsidDel="00E7023F">
        <w:t xml:space="preserve"> </w:t>
      </w:r>
      <w:r>
        <w:t xml:space="preserve">ska </w:t>
      </w:r>
      <w:r w:rsidRPr="00F44ECE">
        <w:rPr>
          <w:spacing w:val="-4"/>
        </w:rPr>
        <w:t>grundas på aktsamma antaganden om dödlighet och andra riskmått, räntesats och driftskostnader</w:t>
      </w:r>
      <w:r>
        <w:rPr>
          <w:spacing w:val="-4"/>
        </w:rPr>
        <w:t xml:space="preserve"> (</w:t>
      </w:r>
      <w:r>
        <w:t xml:space="preserve">5 kap. 6 och 7 §§ FRL i lydelserna före den 1 januari 2016). </w:t>
      </w:r>
      <w:r w:rsidRPr="004F3575">
        <w:t>Beräkningen ska göras minst en gång om året</w:t>
      </w:r>
      <w:r>
        <w:t xml:space="preserve"> (</w:t>
      </w:r>
      <w:r w:rsidRPr="004F3575">
        <w:t>5</w:t>
      </w:r>
      <w:r>
        <w:t> kap.</w:t>
      </w:r>
      <w:r w:rsidRPr="004F3575">
        <w:t xml:space="preserve"> 8</w:t>
      </w:r>
      <w:r>
        <w:t> §</w:t>
      </w:r>
      <w:r w:rsidRPr="004F3575">
        <w:t xml:space="preserve"> FRL</w:t>
      </w:r>
      <w:r>
        <w:t xml:space="preserve"> i lydelsen före den 1 januari 2016)</w:t>
      </w:r>
      <w:r w:rsidRPr="004F3575">
        <w:t>. Det finns möjlighet att söka dispens från detta kr</w:t>
      </w:r>
      <w:r>
        <w:t>av hos Finansinspektionen. I de</w:t>
      </w:r>
      <w:r w:rsidRPr="004F3575">
        <w:t xml:space="preserve"> fall</w:t>
      </w:r>
      <w:r>
        <w:t xml:space="preserve"> dispens har meddelats,</w:t>
      </w:r>
      <w:r w:rsidRPr="004F3575">
        <w:t xml:space="preserve"> måste dock beräkningarna alltid göras minst vart tredje år</w:t>
      </w:r>
      <w:r>
        <w:t>.</w:t>
      </w:r>
    </w:p>
    <w:p w14:paraId="3B240EAC" w14:textId="77777777" w:rsidR="009E158D" w:rsidDel="003D27F7" w:rsidRDefault="009E158D" w:rsidP="009E158D">
      <w:pPr>
        <w:pStyle w:val="Brdtextmedindrag"/>
      </w:pPr>
      <w:r>
        <w:t>R</w:t>
      </w:r>
      <w:r w:rsidRPr="00F44ECE">
        <w:t xml:space="preserve">egeringen eller den myndighet </w:t>
      </w:r>
      <w:r>
        <w:t xml:space="preserve">som </w:t>
      </w:r>
      <w:r w:rsidRPr="00F44ECE">
        <w:t xml:space="preserve">regeringen bestämmer </w:t>
      </w:r>
      <w:r>
        <w:t>får</w:t>
      </w:r>
      <w:r w:rsidRPr="00F44ECE">
        <w:t xml:space="preserve"> meddela föreskrifter om </w:t>
      </w:r>
      <w:r>
        <w:t xml:space="preserve">de försäkringstekniska avsättningarnas </w:t>
      </w:r>
      <w:r w:rsidRPr="00F44ECE">
        <w:t>beräkning</w:t>
      </w:r>
      <w:r>
        <w:t xml:space="preserve"> (</w:t>
      </w:r>
      <w:bookmarkStart w:id="1557" w:name="_Hlk500331298"/>
      <w:r>
        <w:t>5 kap. 17 § 1 FRL i lydelsen före den 1 </w:t>
      </w:r>
      <w:r w:rsidRPr="00B821EB">
        <w:t>januari 2016</w:t>
      </w:r>
      <w:r>
        <w:t>)</w:t>
      </w:r>
      <w:r w:rsidRPr="00B821EB">
        <w:t>.</w:t>
      </w:r>
      <w:bookmarkEnd w:id="1557"/>
      <w:r>
        <w:t xml:space="preserve"> </w:t>
      </w:r>
      <w:r w:rsidDel="003D27F7">
        <w:t>Finansinspektionen</w:t>
      </w:r>
      <w:r w:rsidRPr="00B821EB" w:rsidDel="003D27F7">
        <w:t xml:space="preserve"> har meddelat </w:t>
      </w:r>
      <w:r>
        <w:t xml:space="preserve">sådana </w:t>
      </w:r>
      <w:r w:rsidRPr="00B821EB" w:rsidDel="003D27F7">
        <w:t xml:space="preserve">föreskrifter </w:t>
      </w:r>
      <w:r>
        <w:t>(Finansinspektionens föreskrifter och allmänna råd</w:t>
      </w:r>
      <w:r w:rsidRPr="00B821EB">
        <w:t xml:space="preserve"> </w:t>
      </w:r>
      <w:r>
        <w:t>[</w:t>
      </w:r>
      <w:r w:rsidRPr="00280D0C" w:rsidDel="003D27F7">
        <w:t>FFFS 2013:23</w:t>
      </w:r>
      <w:r>
        <w:t xml:space="preserve">] </w:t>
      </w:r>
      <w:r w:rsidRPr="00B821EB" w:rsidDel="003D27F7">
        <w:t xml:space="preserve">om </w:t>
      </w:r>
      <w:r w:rsidRPr="00B821EB">
        <w:t>försäkrings</w:t>
      </w:r>
      <w:r w:rsidRPr="00B821EB">
        <w:softHyphen/>
        <w:t>företag</w:t>
      </w:r>
      <w:r>
        <w:t>en</w:t>
      </w:r>
      <w:r w:rsidRPr="00B821EB">
        <w:t>s</w:t>
      </w:r>
      <w:r w:rsidRPr="00B821EB" w:rsidDel="003D27F7">
        <w:t xml:space="preserve"> val av räntesats för att beräkna försäkringstekniska avsätt</w:t>
      </w:r>
      <w:r w:rsidRPr="00B821EB" w:rsidDel="003D27F7">
        <w:softHyphen/>
        <w:t>ningar</w:t>
      </w:r>
      <w:r w:rsidRPr="00B821EB">
        <w:t>)</w:t>
      </w:r>
      <w:r>
        <w:t>.</w:t>
      </w:r>
      <w:r w:rsidRPr="00D66204" w:rsidDel="003D27F7">
        <w:t xml:space="preserve"> om försäkringsföretags val av räntesats för att beräkna försäkringstekniska avsättningar</w:t>
      </w:r>
      <w:r w:rsidRPr="00B821EB" w:rsidDel="003D27F7">
        <w:t>.</w:t>
      </w:r>
    </w:p>
    <w:p w14:paraId="7153AA68" w14:textId="77777777" w:rsidR="009E158D" w:rsidRDefault="009E158D" w:rsidP="009E158D">
      <w:pPr>
        <w:pStyle w:val="Brdtextmedindrag"/>
      </w:pPr>
      <w:r>
        <w:t>För tjänstepensionskassor gäller motsvarande bestämmelser om beräk</w:t>
      </w:r>
      <w:r>
        <w:softHyphen/>
        <w:t>ningen av försäkringstekniska avsättningar som för försäkrings</w:t>
      </w:r>
      <w:r>
        <w:softHyphen/>
        <w:t xml:space="preserve">företag </w:t>
      </w:r>
      <w:r>
        <w:lastRenderedPageBreak/>
        <w:t>som följer övergångsbestämmelserna (</w:t>
      </w:r>
      <w:r w:rsidRPr="003D27F7">
        <w:t>7</w:t>
      </w:r>
      <w:r>
        <w:t> kap. 2 § 1982 års FRL jämförd med 22 a § UFL).</w:t>
      </w:r>
    </w:p>
    <w:p w14:paraId="31BD5463" w14:textId="77777777" w:rsidR="009E158D" w:rsidRDefault="009E158D" w:rsidP="009E158D">
      <w:pPr>
        <w:pStyle w:val="Rubrik5utannumrering"/>
      </w:pPr>
      <w:r>
        <w:t xml:space="preserve">Beräkning av försäkringstekniska avsättningar enligt </w:t>
      </w:r>
      <w:bookmarkEnd w:id="1554"/>
      <w:r>
        <w:t>Finansinspektionen</w:t>
      </w:r>
      <w:r w:rsidRPr="0008732D">
        <w:t>s tillsynsverktyg trafiklju</w:t>
      </w:r>
      <w:r>
        <w:t>set</w:t>
      </w:r>
    </w:p>
    <w:p w14:paraId="475B3680" w14:textId="77777777" w:rsidR="009E158D" w:rsidRDefault="009E158D" w:rsidP="009E158D">
      <w:pPr>
        <w:pStyle w:val="Brdtextmedindrag"/>
        <w:ind w:firstLine="0"/>
        <w:rPr>
          <w:rStyle w:val="BrdtextChar"/>
        </w:rPr>
      </w:pPr>
      <w:r>
        <w:rPr>
          <w:rStyle w:val="BrdtextChar"/>
        </w:rPr>
        <w:t xml:space="preserve">Som anges i avsnitt </w:t>
      </w:r>
      <w:r w:rsidRPr="00A52EC9">
        <w:rPr>
          <w:rStyle w:val="BrdtextChar"/>
        </w:rPr>
        <w:t>4.</w:t>
      </w:r>
      <w:r>
        <w:rPr>
          <w:rStyle w:val="BrdtextChar"/>
        </w:rPr>
        <w:t>6</w:t>
      </w:r>
      <w:r w:rsidRPr="00F7376D">
        <w:rPr>
          <w:rStyle w:val="BrdtextChar"/>
        </w:rPr>
        <w:t xml:space="preserve"> </w:t>
      </w:r>
      <w:r w:rsidRPr="007741F1">
        <w:rPr>
          <w:rStyle w:val="BrdtextChar"/>
        </w:rPr>
        <w:t>ska</w:t>
      </w:r>
      <w:r>
        <w:rPr>
          <w:rStyle w:val="BrdtextChar"/>
        </w:rPr>
        <w:t xml:space="preserve"> försäkringsföretag som följer övergångs</w:t>
      </w:r>
      <w:r>
        <w:rPr>
          <w:rStyle w:val="BrdtextChar"/>
        </w:rPr>
        <w:softHyphen/>
        <w:t>bestämmelserna och tjänstepensionskassor rapportera enligt Finans</w:t>
      </w:r>
      <w:r>
        <w:rPr>
          <w:rStyle w:val="BrdtextChar"/>
        </w:rPr>
        <w:softHyphen/>
        <w:t>inspektionens tillsynsverktyg trafikljuset. Trafikljusmodellen är anpassad till Solvens II-regelverket och värderingsprinciperna för försäkrings</w:t>
      </w:r>
      <w:r>
        <w:rPr>
          <w:rStyle w:val="BrdtextChar"/>
        </w:rPr>
        <w:softHyphen/>
        <w:t>tekniska avsättningar motsvarar därmed de principer som gäller enligt den regleringen.</w:t>
      </w:r>
    </w:p>
    <w:p w14:paraId="1146B2DB" w14:textId="77777777" w:rsidR="009E158D" w:rsidRDefault="009E158D" w:rsidP="009E158D">
      <w:pPr>
        <w:pStyle w:val="Brdtextmedindrag"/>
      </w:pPr>
      <w:r>
        <w:rPr>
          <w:rStyle w:val="BrdtextChar"/>
        </w:rPr>
        <w:t>I trafikljusmodellen ska de</w:t>
      </w:r>
      <w:r>
        <w:t xml:space="preserve"> försäkrings</w:t>
      </w:r>
      <w:r>
        <w:softHyphen/>
        <w:t>tekniska avsättningarna utgöras av bästa skattningen av värdet av försäkringsåtaganden med ett tillägg som motsvarar kapital</w:t>
      </w:r>
      <w:r>
        <w:softHyphen/>
        <w:t xml:space="preserve">kostnaden för att ta över åtagandena (riskmarginal). Bästa skattningen är det förväntade diskonterade värdet av de framtida kassaflödena för åtagandena. De framtida </w:t>
      </w:r>
      <w:r w:rsidRPr="00007225">
        <w:t>beloppen</w:t>
      </w:r>
      <w:r>
        <w:t xml:space="preserve"> ska diskonteras med antagande om ränta i enlighet med det som gäller för tjänste</w:t>
      </w:r>
      <w:r>
        <w:softHyphen/>
        <w:t>pensions</w:t>
      </w:r>
      <w:r>
        <w:softHyphen/>
        <w:t>försäkring i Finans</w:t>
      </w:r>
      <w:r>
        <w:softHyphen/>
        <w:t xml:space="preserve">inspektionens </w:t>
      </w:r>
      <w:r w:rsidRPr="00B821EB">
        <w:t>föreskrifter</w:t>
      </w:r>
      <w:r>
        <w:t xml:space="preserve"> och allmänna råd</w:t>
      </w:r>
      <w:r w:rsidRPr="00B821EB">
        <w:t xml:space="preserve"> om försäkrings</w:t>
      </w:r>
      <w:r w:rsidRPr="00B821EB">
        <w:softHyphen/>
        <w:t>företag</w:t>
      </w:r>
      <w:r>
        <w:t>en</w:t>
      </w:r>
      <w:r w:rsidRPr="00B821EB">
        <w:t>s val av räntesats för att beräkna försäkrings</w:t>
      </w:r>
      <w:r>
        <w:softHyphen/>
      </w:r>
      <w:r w:rsidRPr="00B821EB">
        <w:t>tekniska avsätt</w:t>
      </w:r>
      <w:r w:rsidRPr="00B821EB">
        <w:softHyphen/>
        <w:t>ningar</w:t>
      </w:r>
      <w:r>
        <w:t>.</w:t>
      </w:r>
      <w:r w:rsidRPr="00B821EB">
        <w:t xml:space="preserve"> </w:t>
      </w:r>
      <w:r>
        <w:t>Diskonteringsräntekurvor publiceras löpande av Finans</w:t>
      </w:r>
      <w:r>
        <w:softHyphen/>
        <w:t>inspekt</w:t>
      </w:r>
      <w:r>
        <w:softHyphen/>
        <w:t>ionen. Försäkringsföretag som driver fond- eller depå</w:t>
      </w:r>
      <w:r>
        <w:softHyphen/>
        <w:t>försäkrings</w:t>
      </w:r>
      <w:r>
        <w:softHyphen/>
        <w:t>verksamhet får värdera sådana åtaganden så att bästa skatt</w:t>
      </w:r>
      <w:r>
        <w:softHyphen/>
        <w:t>ningen motsvarar det aktuella värdet av motsvarande tillgångar som före</w:t>
      </w:r>
      <w:r>
        <w:softHyphen/>
        <w:t>taget äger för försäkringstagarnas räkning.</w:t>
      </w:r>
    </w:p>
    <w:p w14:paraId="604833AE" w14:textId="77777777" w:rsidR="009E158D" w:rsidRDefault="009E158D" w:rsidP="009E158D">
      <w:pPr>
        <w:pStyle w:val="Rubrik5utannumrering"/>
      </w:pPr>
      <w:r>
        <w:t>Metoder för beräkning av försäkringstekniska avsättningar</w:t>
      </w:r>
    </w:p>
    <w:p w14:paraId="4CF375EC" w14:textId="77777777" w:rsidR="009E158D" w:rsidRDefault="009E158D" w:rsidP="009E158D">
      <w:pPr>
        <w:pStyle w:val="Brdtextmedindrag"/>
        <w:ind w:firstLine="0"/>
      </w:pPr>
      <w:r>
        <w:t>Enligt andra tjänstepensionsdirektivet ska tekniska avsättningar beräknas med aktuariella metoder som erkänns i medlemsstaterna (artikel 13.4). Det är upp till medlemsstaterna att närmare fastställa vilka beräkningsmetoder som ska användas inom ramen för de grundläggande principer som anges i direktivet. Bestämmelser om detta bör därför införas i den nya lagen om tjänstepensionsföretag.</w:t>
      </w:r>
    </w:p>
    <w:p w14:paraId="32FFC52A" w14:textId="77777777" w:rsidR="009E158D" w:rsidRDefault="009E158D" w:rsidP="009E158D">
      <w:pPr>
        <w:pStyle w:val="Brdtextmedindrag"/>
      </w:pPr>
      <w:r w:rsidRPr="007E6B81">
        <w:t>Beräkningen</w:t>
      </w:r>
      <w:r>
        <w:t xml:space="preserve"> av de försäkringstekniska avsättningarna är av central betydelse för hela solvensregleringen av tjänstepensionsföretag, eftersom storleken på avsättningarna avgör hur mycket kapital som krävs i rörelsen för att säkra de åtaganden som företaget gjort. Beräkningen av avsätt</w:t>
      </w:r>
      <w:r>
        <w:softHyphen/>
        <w:t>ningarna har även betydelse för kapitalbasens storlek (kapitalbasen behandlas i avsnitt 8.4).</w:t>
      </w:r>
    </w:p>
    <w:p w14:paraId="193B9B5A" w14:textId="052AB818" w:rsidR="009E158D" w:rsidRDefault="009E158D" w:rsidP="009E158D">
      <w:pPr>
        <w:pStyle w:val="Brdtextmedindrag"/>
      </w:pPr>
      <w:r>
        <w:t>Enligt promemorians förslag ska ett tjänstepensionsföretag som huvud</w:t>
      </w:r>
      <w:r w:rsidR="00751996">
        <w:softHyphen/>
      </w:r>
      <w:r>
        <w:t>regel beräkna de försäkringstekniska avsättningarna utifrån en kassa</w:t>
      </w:r>
      <w:r w:rsidR="00751996">
        <w:softHyphen/>
      </w:r>
      <w:r>
        <w:t>flödes</w:t>
      </w:r>
      <w:r>
        <w:softHyphen/>
        <w:t>värdering av företagets åtaganden. De försäkringstekniska avsätt</w:t>
      </w:r>
      <w:r w:rsidR="00751996">
        <w:softHyphen/>
      </w:r>
      <w:r>
        <w:t>ningarna ska beräknas utan avdrag för avgiven återförsäkring och mot</w:t>
      </w:r>
      <w:r w:rsidR="00751996">
        <w:softHyphen/>
      </w:r>
      <w:r>
        <w:t>svaras av det förväntade nuvärdet av de framtida kassaflöden (dvs. in- och utbetal</w:t>
      </w:r>
      <w:r>
        <w:softHyphen/>
        <w:t>ningar) som kan uppkomma med anledning av ingångna försäkrings</w:t>
      </w:r>
      <w:r>
        <w:softHyphen/>
        <w:t>avtal (en s.k. kassaflödesmetod).</w:t>
      </w:r>
    </w:p>
    <w:p w14:paraId="1EC37CED" w14:textId="77777777" w:rsidR="009E158D" w:rsidRPr="00933EF0" w:rsidRDefault="009E158D" w:rsidP="009E158D">
      <w:pPr>
        <w:pStyle w:val="Brdtextmedindrag"/>
      </w:pPr>
      <w:r>
        <w:t xml:space="preserve">Regeringen anser, i likhet med </w:t>
      </w:r>
      <w:r>
        <w:rPr>
          <w:i/>
        </w:rPr>
        <w:t>Svensk Försäkring</w:t>
      </w:r>
      <w:r>
        <w:t xml:space="preserve">, att den föreslagna kassaflödesmetoden är lämplig som huvudmetod för beräkning av ett tjänstepensionsföretags försäkringstekniska avsättningar. </w:t>
      </w:r>
      <w:r w:rsidRPr="00A22270">
        <w:t xml:space="preserve">En </w:t>
      </w:r>
      <w:r w:rsidRPr="007741F1">
        <w:t>sådan metod</w:t>
      </w:r>
      <w:r w:rsidRPr="00A22270">
        <w:t xml:space="preserve"> innebär att företagets verkliga kassaflöden </w:t>
      </w:r>
      <w:r w:rsidRPr="007741F1">
        <w:t>l</w:t>
      </w:r>
      <w:r w:rsidRPr="00A22270">
        <w:t>igg</w:t>
      </w:r>
      <w:r w:rsidRPr="007741F1">
        <w:t>er</w:t>
      </w:r>
      <w:r w:rsidRPr="00A22270">
        <w:t xml:space="preserve"> till grund för avsättnings</w:t>
      </w:r>
      <w:r w:rsidRPr="007741F1">
        <w:softHyphen/>
      </w:r>
      <w:r w:rsidRPr="00A22270">
        <w:lastRenderedPageBreak/>
        <w:t xml:space="preserve">beräkningen. </w:t>
      </w:r>
      <w:r w:rsidRPr="007741F1">
        <w:t>Enligt regeringen</w:t>
      </w:r>
      <w:r>
        <w:t>s uppfattning</w:t>
      </w:r>
      <w:r w:rsidRPr="007741F1">
        <w:t xml:space="preserve"> kan metoden </w:t>
      </w:r>
      <w:r w:rsidRPr="00A22270">
        <w:t>antas ge e</w:t>
      </w:r>
      <w:r w:rsidRPr="007741F1">
        <w:t>n</w:t>
      </w:r>
      <w:r w:rsidRPr="00A22270">
        <w:t xml:space="preserve"> rätt</w:t>
      </w:r>
      <w:r>
        <w:softHyphen/>
      </w:r>
      <w:r w:rsidRPr="00A22270">
        <w:t xml:space="preserve">visande </w:t>
      </w:r>
      <w:r w:rsidRPr="007741F1">
        <w:t>bild</w:t>
      </w:r>
      <w:r w:rsidRPr="00A22270">
        <w:t xml:space="preserve"> av företagets åtaganden</w:t>
      </w:r>
      <w:r>
        <w:t>. Att beräkna de försäkringstekniska avsätt</w:t>
      </w:r>
      <w:r>
        <w:softHyphen/>
        <w:t>ningarna med en prospektiv beräkningsmetod är också huvudregel för försäkringsföretag som följer övergångsbestämmelserna och för tjänste</w:t>
      </w:r>
      <w:r>
        <w:softHyphen/>
        <w:t>pensionskassor.</w:t>
      </w:r>
    </w:p>
    <w:p w14:paraId="4C9C5089" w14:textId="77777777" w:rsidR="009E158D" w:rsidRDefault="009E158D" w:rsidP="009E158D">
      <w:pPr>
        <w:pStyle w:val="Brdtextmedindrag"/>
      </w:pPr>
      <w:r>
        <w:t>När det gäller försäkringstekniska avsättningar som motsvarar ett tjänstepensionsföretags ansvarighet för villkorad återbäring (inklusive depåförsäkring) och fondförsäkringsåtaganden där försäkringstagarna, de försäkrade eller andra ersättningsberättigade bär risken ska det enligt promemorians förslag vara möjligt att använda en alternativ beräk</w:t>
      </w:r>
      <w:r>
        <w:softHyphen/>
        <w:t>nings</w:t>
      </w:r>
      <w:r>
        <w:softHyphen/>
        <w:t>metod. Dessa avsättningar ska enligt förslaget även få tas upp till värdet på placerings</w:t>
      </w:r>
      <w:r>
        <w:softHyphen/>
        <w:t>tillgångarna som de försäkrade bär placeringsrisken för.</w:t>
      </w:r>
    </w:p>
    <w:p w14:paraId="23CA79B4" w14:textId="77777777" w:rsidR="009E158D" w:rsidRDefault="009E158D" w:rsidP="009E158D">
      <w:pPr>
        <w:pStyle w:val="Brdtextmedindrag"/>
      </w:pPr>
      <w:r>
        <w:t>Regeringen anser att det är rimligt att avsättningar för villkorad åter</w:t>
      </w:r>
      <w:r>
        <w:softHyphen/>
        <w:t>bäring och fondförsäkringsåtaganden där tjänstepensions</w:t>
      </w:r>
      <w:r>
        <w:softHyphen/>
        <w:t>företag inte står för någon risk får tas upp till värdet på placeringstillgångarna. Detta överensstämmer med det som gäller vid värderingen av de nu aktuella avsättningarna i den finansiella redovisningen. Det innebär också en förenklad avsättnings</w:t>
      </w:r>
      <w:r>
        <w:softHyphen/>
        <w:t xml:space="preserve">beräkning för tjänstepensionsföretagen. </w:t>
      </w:r>
    </w:p>
    <w:p w14:paraId="29ABB161" w14:textId="77777777" w:rsidR="009E158D" w:rsidRDefault="009E158D" w:rsidP="009E158D">
      <w:pPr>
        <w:pStyle w:val="Brdtextmedindrag"/>
      </w:pPr>
      <w:r>
        <w:t xml:space="preserve">Frågan är då om tjänstepensionsföretag bör kunna välja mellan två olika metoder vid beräkning av de nu aktuella avsättningarna. </w:t>
      </w:r>
      <w:r>
        <w:rPr>
          <w:i/>
        </w:rPr>
        <w:t>Finansinspek</w:t>
      </w:r>
      <w:r>
        <w:rPr>
          <w:i/>
        </w:rPr>
        <w:softHyphen/>
        <w:t>tionen</w:t>
      </w:r>
      <w:r>
        <w:t xml:space="preserve"> anser att det inte ska vara möjligt, utan att dessa avsättningar endast ska få tas upp till värdet på placeringstillgångarna. Finansinspektionen påpekar att värderingen av de försäkringstekniska avsättningarna för solvens</w:t>
      </w:r>
      <w:r>
        <w:softHyphen/>
        <w:t>ändamål annars kan skilja sig från den värdering som tjänstepen</w:t>
      </w:r>
      <w:r>
        <w:softHyphen/>
        <w:t>sionsföretag gör enligt den externa redovisningen.</w:t>
      </w:r>
      <w:r w:rsidRPr="00491243">
        <w:t xml:space="preserve"> </w:t>
      </w:r>
      <w:r>
        <w:t xml:space="preserve">Enligt inspektionen kan eventuella omvärderingsskillnader inte beaktas i kapitalbasen eftersom kapitalbasposterna härrör från den finansiella redovisningen. </w:t>
      </w:r>
    </w:p>
    <w:p w14:paraId="3AC0988D" w14:textId="77777777" w:rsidR="009E158D" w:rsidRDefault="009E158D" w:rsidP="009E158D">
      <w:pPr>
        <w:pStyle w:val="Brdtextmedindrag"/>
      </w:pPr>
      <w:r>
        <w:t>Regeringen delar Finansinspektionens uppfattning att det kan uppstå skillnader i värder</w:t>
      </w:r>
      <w:r>
        <w:softHyphen/>
        <w:t>ingen av de nu aktuella avsättningarna om olika metoder tillåts. I avsnitt 8</w:t>
      </w:r>
      <w:r w:rsidRPr="00A52EC9">
        <w:t>.4.3</w:t>
      </w:r>
      <w:r>
        <w:t xml:space="preserve"> föreslås dock att dessa skillnader ska hanteras genom att avdrag i vissa fall ska göras från kapitalbasen. Därmed utgör det problem som Finansinspektionen uppmärksammar inte i sig ett skäl för att inte tillåta alternativa beräkningsmetoder. Utgångspunkten bör därför vara att de försäkringstekniska avsättningarna för villkorad återbäring och fondförsäkringsåtaganden antingen ska beräknas enligt en kassa</w:t>
      </w:r>
      <w:r>
        <w:softHyphen/>
        <w:t>flödes</w:t>
      </w:r>
      <w:r>
        <w:softHyphen/>
        <w:t>metod eller tas upp till värdet på placerings</w:t>
      </w:r>
      <w:r>
        <w:softHyphen/>
        <w:t>tillgångarna. Detta överens</w:t>
      </w:r>
      <w:r>
        <w:softHyphen/>
        <w:t>stämmer också, som framgår ovan, med de värderingsprinciper för försäkrings</w:t>
      </w:r>
      <w:r>
        <w:softHyphen/>
        <w:t>tekniska avsättningar som gäller vid rapport</w:t>
      </w:r>
      <w:r>
        <w:softHyphen/>
        <w:t>ering enligt trafik</w:t>
      </w:r>
      <w:r>
        <w:softHyphen/>
        <w:t>ljuset.</w:t>
      </w:r>
    </w:p>
    <w:p w14:paraId="09A9298D" w14:textId="77777777" w:rsidR="009E158D" w:rsidRDefault="009E158D" w:rsidP="009E158D">
      <w:pPr>
        <w:pStyle w:val="Brdtextmedindrag"/>
      </w:pPr>
      <w:r>
        <w:t xml:space="preserve">Som </w:t>
      </w:r>
      <w:r w:rsidRPr="007741F1">
        <w:rPr>
          <w:i/>
        </w:rPr>
        <w:t xml:space="preserve">Svenska </w:t>
      </w:r>
      <w:r>
        <w:rPr>
          <w:i/>
        </w:rPr>
        <w:t>Aktuarieföreningen</w:t>
      </w:r>
      <w:r>
        <w:t xml:space="preserve"> påpekar är det dock inte lämpligt att tillåta full valfrihet mellan de olika beräkningsmetoderna eftersom det i vissa fall kan leda till att de försäkringstekniska avsättningarna blir för låga. Regeringen anser, i likhet med Aktuarieföreningen, att avsättningar för villkorad åter</w:t>
      </w:r>
      <w:r>
        <w:softHyphen/>
        <w:t>bäring och fond</w:t>
      </w:r>
      <w:r>
        <w:softHyphen/>
        <w:t>försäkringsåtaganden endast ska få tas upp till placeringstillgångarnas värde om värdet inte är lägre än resultatet av en beräkning enligt kassaflödesmetoden. Därmed tydliggörs också att kassaflödesmetoden ska utgöra huvudmetod vid beräkningen av dessa avsätt</w:t>
      </w:r>
      <w:r>
        <w:softHyphen/>
        <w:t>ningar.</w:t>
      </w:r>
    </w:p>
    <w:p w14:paraId="39ABAEE9" w14:textId="77777777" w:rsidR="009E158D" w:rsidRDefault="009E158D" w:rsidP="009E158D">
      <w:pPr>
        <w:pStyle w:val="Brdtextmedindrag"/>
      </w:pPr>
      <w:r>
        <w:t>Sammanfattningsvis bör ett tjänstepensionsföretags försäkrings</w:t>
      </w:r>
      <w:r>
        <w:softHyphen/>
        <w:t>tekniska avsättningar som huvudregel beräknas utan avdrag för avgiven åter</w:t>
      </w:r>
      <w:r>
        <w:softHyphen/>
      </w:r>
      <w:r>
        <w:lastRenderedPageBreak/>
        <w:t>försäkring och motsvaras av det förväntade nuvärdet av de framtida kassa</w:t>
      </w:r>
      <w:r>
        <w:softHyphen/>
        <w:t>flöden som kan uppkomma med anledning av ingångna försäk</w:t>
      </w:r>
      <w:r>
        <w:softHyphen/>
        <w:t>ringsavtal. F</w:t>
      </w:r>
      <w:r w:rsidRPr="00DF7BCB">
        <w:t>ö</w:t>
      </w:r>
      <w:r>
        <w:t>rsäkringstekniska avsätt</w:t>
      </w:r>
      <w:r>
        <w:softHyphen/>
        <w:t>ningar</w:t>
      </w:r>
      <w:r w:rsidRPr="00DF7BCB">
        <w:t xml:space="preserve"> som mot</w:t>
      </w:r>
      <w:r>
        <w:softHyphen/>
      </w:r>
      <w:r w:rsidRPr="00DF7BCB">
        <w:t xml:space="preserve">svarar </w:t>
      </w:r>
      <w:r>
        <w:t>företaget</w:t>
      </w:r>
      <w:r w:rsidRPr="00DF7BCB">
        <w:t>s ansvarighet för villkorad återbäring eller fond</w:t>
      </w:r>
      <w:r>
        <w:softHyphen/>
      </w:r>
      <w:r w:rsidRPr="00DF7BCB">
        <w:t>försäkring</w:t>
      </w:r>
      <w:r>
        <w:t>såtaganden</w:t>
      </w:r>
      <w:r w:rsidRPr="00DF7BCB">
        <w:t xml:space="preserve"> </w:t>
      </w:r>
      <w:r>
        <w:t>ska</w:t>
      </w:r>
      <w:r w:rsidRPr="00DF7BCB">
        <w:t xml:space="preserve"> </w:t>
      </w:r>
      <w:r>
        <w:t xml:space="preserve">i stället få </w:t>
      </w:r>
      <w:r w:rsidRPr="00DF7BCB">
        <w:t>tas upp till värdet på placerings</w:t>
      </w:r>
      <w:r>
        <w:softHyphen/>
      </w:r>
      <w:r w:rsidRPr="00DF7BCB">
        <w:t xml:space="preserve">tillgångarna för vilka </w:t>
      </w:r>
      <w:r>
        <w:t>försäkrings</w:t>
      </w:r>
      <w:r>
        <w:softHyphen/>
        <w:t>tagarna,</w:t>
      </w:r>
      <w:r w:rsidRPr="00DF7BCB">
        <w:t xml:space="preserve"> de försäkrade </w:t>
      </w:r>
      <w:r>
        <w:t>eller andra ersätt</w:t>
      </w:r>
      <w:r>
        <w:softHyphen/>
        <w:t>ningsberättigade</w:t>
      </w:r>
      <w:r w:rsidRPr="00DF7BCB">
        <w:t xml:space="preserve"> bär </w:t>
      </w:r>
      <w:r>
        <w:t>investerings</w:t>
      </w:r>
      <w:r w:rsidRPr="00DF7BCB">
        <w:t>risken</w:t>
      </w:r>
      <w:r>
        <w:t>, om värdet inte är lägre än resultatet av en beräkning enligt kassaflödes</w:t>
      </w:r>
      <w:r>
        <w:softHyphen/>
        <w:t>metoden</w:t>
      </w:r>
      <w:r w:rsidRPr="00DF7BCB">
        <w:t>.</w:t>
      </w:r>
      <w:r>
        <w:t xml:space="preserve"> Begreppet investeringsrisk motsvarar begreppet placeringsrisk som används i försäkringsrörelse</w:t>
      </w:r>
      <w:r>
        <w:softHyphen/>
        <w:t>lagen.</w:t>
      </w:r>
    </w:p>
    <w:p w14:paraId="0A61EC53" w14:textId="77777777" w:rsidR="009E158D" w:rsidRPr="009765C2" w:rsidRDefault="009E158D" w:rsidP="009E158D">
      <w:pPr>
        <w:pStyle w:val="Rubrik5utannumrering"/>
      </w:pPr>
      <w:r>
        <w:t>Aktsamma antaganden ska ligga till grund för beräkningen av de försäkringstekniska avsättningarna</w:t>
      </w:r>
    </w:p>
    <w:p w14:paraId="69B3F129" w14:textId="77777777" w:rsidR="009E158D" w:rsidRDefault="009E158D" w:rsidP="009E158D">
      <w:pPr>
        <w:pStyle w:val="Brdtext"/>
      </w:pPr>
      <w:r>
        <w:t>Ovan föreslås att de försäkringstekniska avsättningarna som huvudregel ska beräknas utifrån en kassaflödesvärdering av ett tjänste</w:t>
      </w:r>
      <w:r>
        <w:softHyphen/>
        <w:t>pensions</w:t>
      </w:r>
      <w:r>
        <w:softHyphen/>
        <w:t>företags åtaganden. För att värdera åtagandena måste ett antal ekonomiska och aktuariella antaganden göras om exempelvis framtida dödlighet och framtida ränta. Enligt andra tjänstepensionsdirektivet ska dessa antaganden väljas på ett aktsamt sätt, vid behov med beaktande av en tillräcklig säkerhetsmarginal (artikel 13.4 a).</w:t>
      </w:r>
    </w:p>
    <w:p w14:paraId="373796E6" w14:textId="77777777" w:rsidR="009E158D" w:rsidRDefault="009E158D" w:rsidP="009E158D">
      <w:pPr>
        <w:pStyle w:val="Brdtextmedindrag"/>
      </w:pPr>
      <w:r>
        <w:t xml:space="preserve">För att uppfylla direktivets grundläggande krav på aktsamhet bör det införas en bestämmelse i den nya lagen </w:t>
      </w:r>
      <w:r w:rsidRPr="00292931">
        <w:t xml:space="preserve">om tjänstepensionsföretag </w:t>
      </w:r>
      <w:r>
        <w:t>om att beräkningen av de försäkringstekniska avsättningarna ska grundas på antaganden om dödlighet och andra riskmått, räntesatser samt drifts</w:t>
      </w:r>
      <w:r>
        <w:softHyphen/>
        <w:t>kostnader som var för sig är aktsamma. Därigenom tillgodoses även direk</w:t>
      </w:r>
      <w:r>
        <w:softHyphen/>
        <w:t>tivets krav på att de biometriska tabeller som används för att beräkna avsättningarna ska grundas på aktsamma antaganden som är kopplade till de försäkrade och pensions</w:t>
      </w:r>
      <w:r>
        <w:softHyphen/>
        <w:t>planerna (artikel 13.4 c). Detta motsvarar i sak de bestämmelser som gäller för försäkrings</w:t>
      </w:r>
      <w:r>
        <w:softHyphen/>
        <w:t>företag som följer över</w:t>
      </w:r>
      <w:r>
        <w:softHyphen/>
        <w:t>gångsbestäm</w:t>
      </w:r>
      <w:r>
        <w:softHyphen/>
        <w:t xml:space="preserve">melserna och för tjänstepensionskassor (5 kap. 6 och 7 §§ FRL i lydelserna före den 1 januari 2016 respektive </w:t>
      </w:r>
      <w:r w:rsidRPr="003D27F7">
        <w:t>7</w:t>
      </w:r>
      <w:r>
        <w:t> kap. 2 § fjärde och femte styckena 1982 års FRL jämförd med 22 a § UFL).</w:t>
      </w:r>
    </w:p>
    <w:p w14:paraId="6AA4C9B2" w14:textId="77777777" w:rsidR="009E158D" w:rsidRDefault="009E158D" w:rsidP="009E158D">
      <w:pPr>
        <w:pStyle w:val="Brdtextmedindrag"/>
      </w:pPr>
      <w:r>
        <w:t>Regeringen anser, i likhet med den bedömning som görs i promemorian och till skillnad från utredningen, att det inte finns något behov av en uttrycklig bestämmelse om att en tillräcklig säkerhetsmarginal ska ingå i beräkningen av avsätt</w:t>
      </w:r>
      <w:r>
        <w:softHyphen/>
        <w:t>ningarna. Detta får nämligen anses följa redan av kravet på att aktsamma antaganden ska ligga till grund för avsättnings</w:t>
      </w:r>
      <w:r>
        <w:softHyphen/>
        <w:t>beräkningen. Som konsta</w:t>
      </w:r>
      <w:r>
        <w:softHyphen/>
        <w:t>terades vid genomförandet i svensk rätt av första tjänstepensionsdirektivet (se prop. 2004/05:165 s. 161) innebär en aktsam beräkningsmetodik att de försäkringstekniska avsättningarna ska beräknas utifrån en värdering av åtagandena som ligger så nära en fiktiv marknads</w:t>
      </w:r>
      <w:r>
        <w:softHyphen/>
        <w:t>värdering som möjligt. Annorlunda uttryckt bör beräkningarna ske utifrån en realistisk värdering av åtagandena. Kravet på aktsamhet kan i vissa fall innebära att säkerhets</w:t>
      </w:r>
      <w:r>
        <w:softHyphen/>
        <w:t>marginaler är nödvändiga. I de fall det råder osäkerhet avseende vilket antagande som är mest realistiskt bör det antagande som ger den högsta beräknade avsättningen göras. Därmed beaktas även behovet av en tillräcklig säkerhetsmarginal, i enlighet med andra tjänstepensions</w:t>
      </w:r>
      <w:r>
        <w:softHyphen/>
        <w:t>direktivet.</w:t>
      </w:r>
    </w:p>
    <w:p w14:paraId="4EDAB131" w14:textId="77777777" w:rsidR="009E158D" w:rsidRDefault="009E158D" w:rsidP="009E158D">
      <w:pPr>
        <w:pStyle w:val="Brdtextmedindrag"/>
      </w:pPr>
      <w:r>
        <w:t xml:space="preserve">Precis som flera remissinstanser påpekar är valet av diskonteringsränta av stor vikt för beräkningen av de försäkringstekniska avsättningarna. </w:t>
      </w:r>
      <w:r>
        <w:lastRenderedPageBreak/>
        <w:t xml:space="preserve">Enligt bl.a. </w:t>
      </w:r>
      <w:r>
        <w:rPr>
          <w:i/>
        </w:rPr>
        <w:t xml:space="preserve">Svensk Försäkring </w:t>
      </w:r>
      <w:r>
        <w:t xml:space="preserve">och </w:t>
      </w:r>
      <w:r>
        <w:rPr>
          <w:i/>
        </w:rPr>
        <w:t xml:space="preserve">Skandia </w:t>
      </w:r>
      <w:r>
        <w:t>bör därför de mest grund</w:t>
      </w:r>
      <w:r>
        <w:softHyphen/>
        <w:t>läggande delarna av metoden för att bestämma räntan framgå av lag. Som framgår ovan föreslås att andra tjänstepensionsdirektivets krav på akt</w:t>
      </w:r>
      <w:r>
        <w:softHyphen/>
        <w:t>samma antaganden om bl.a. räntesatser ska införas i den nya lagen. Regeringen anser dock att det inte är lämpligt att i lag närmare reglera hur valet av räntesatser ska gå till eftersom det kräver detaljerade bestäm</w:t>
      </w:r>
      <w:r>
        <w:softHyphen/>
        <w:t>melser av teknisk natur. Principerna för att beräkna diskonteringsräntorna bör därför, som vid genom</w:t>
      </w:r>
      <w:r>
        <w:softHyphen/>
        <w:t>förandet i svensk rätt av första tjänstepensions</w:t>
      </w:r>
      <w:r>
        <w:softHyphen/>
        <w:t>direktivet, fastställas i föreskrifter på lägre nivå än lag (prop. 2004/05:165 s. 162). I sådana föreskrifter kan även bestämmelserna i andra tjänste</w:t>
      </w:r>
      <w:r>
        <w:softHyphen/>
        <w:t>pensions</w:t>
      </w:r>
      <w:r>
        <w:softHyphen/>
        <w:t>direktivet om maximiräntesatser genomföras (artikel 13.4 b). Regeringen eller den myndighet som regeringen bestäm</w:t>
      </w:r>
      <w:r>
        <w:softHyphen/>
        <w:t>mer bör därför få med</w:t>
      </w:r>
      <w:r>
        <w:softHyphen/>
        <w:t>dela före</w:t>
      </w:r>
      <w:r>
        <w:softHyphen/>
        <w:t>skrifter om beräkningen av de försäkringstekniska avsätt</w:t>
      </w:r>
      <w:r>
        <w:softHyphen/>
        <w:t>ningarna.</w:t>
      </w:r>
    </w:p>
    <w:p w14:paraId="36CC847C" w14:textId="77777777" w:rsidR="009E158D" w:rsidRDefault="009E158D" w:rsidP="009E158D">
      <w:pPr>
        <w:pStyle w:val="Brdtextmedindrag"/>
      </w:pPr>
      <w:r w:rsidRPr="007741F1">
        <w:rPr>
          <w:i/>
        </w:rPr>
        <w:t>Tjänstepensionsförbundet</w:t>
      </w:r>
      <w:r>
        <w:t xml:space="preserve"> önskar ett </w:t>
      </w:r>
      <w:r w:rsidRPr="00267E7D">
        <w:t>klargörande</w:t>
      </w:r>
      <w:r>
        <w:t xml:space="preserve"> angående vilka</w:t>
      </w:r>
      <w:r w:rsidRPr="007741F1">
        <w:t xml:space="preserve"> antag</w:t>
      </w:r>
      <w:r w:rsidRPr="007741F1">
        <w:softHyphen/>
        <w:t>an</w:t>
      </w:r>
      <w:r w:rsidRPr="007741F1">
        <w:softHyphen/>
        <w:t>den som ska ligga till grund för fastställandet av räntan</w:t>
      </w:r>
      <w:r w:rsidRPr="00267E7D">
        <w:t>.</w:t>
      </w:r>
      <w:r>
        <w:t xml:space="preserve"> Regeringen vill därför, i likhet med de uttalanden som gjordes vid genomförandet av första tjänste</w:t>
      </w:r>
      <w:r>
        <w:softHyphen/>
        <w:t>pensionsdirektivet (samma prop. s. 162 f.), framhålla följ</w:t>
      </w:r>
      <w:r>
        <w:softHyphen/>
        <w:t>ande. När det gäller diskonteringsräntan bör principerna vara att akt</w:t>
      </w:r>
      <w:r>
        <w:softHyphen/>
        <w:t>samt valda ränte</w:t>
      </w:r>
      <w:r>
        <w:softHyphen/>
        <w:t>satser ska användas med beaktande av den aktuella marknads</w:t>
      </w:r>
      <w:r>
        <w:softHyphen/>
        <w:t>avkastningen på obligationer av hög kvalitet, statsobligationer eller liknande obliga</w:t>
      </w:r>
      <w:r>
        <w:softHyphen/>
        <w:t xml:space="preserve">tioner. Diskonteringsräntan bör alltså vara riskfri, som bl.a. </w:t>
      </w:r>
      <w:r>
        <w:rPr>
          <w:i/>
        </w:rPr>
        <w:t>Skandia</w:t>
      </w:r>
      <w:r>
        <w:t xml:space="preserve"> på</w:t>
      </w:r>
      <w:r>
        <w:softHyphen/>
        <w:t>pekar. När räntesats bestäms bör det även beaktas i vilken valuta tjänste</w:t>
      </w:r>
      <w:r>
        <w:softHyphen/>
        <w:t>pensionsföretagets åtaganden är utfästa. Den eller de diskonteringsräntor som används bör i praktiken härledas via termins</w:t>
      </w:r>
      <w:r>
        <w:softHyphen/>
        <w:t>strukturer på marknaden som svarar mot åtagandenas längd och de valutor som åtagandena är uttryckta i. Det bör alltså finnas olika maximi</w:t>
      </w:r>
      <w:r>
        <w:softHyphen/>
        <w:t>räntesatser att tillgå beroende på sammansättningen av de individuella företagets åtaganden. Diskont</w:t>
      </w:r>
      <w:r>
        <w:softHyphen/>
        <w:t>eringsräntorna bör vidare uppdateras löp</w:t>
      </w:r>
      <w:r>
        <w:softHyphen/>
        <w:t>ande allt eftersom marknads</w:t>
      </w:r>
      <w:r>
        <w:softHyphen/>
        <w:t>räntorna förändras. Med hänsyn till att tjänstepens</w:t>
      </w:r>
      <w:r>
        <w:softHyphen/>
        <w:t>ionsföretagens verk</w:t>
      </w:r>
      <w:r>
        <w:softHyphen/>
        <w:t>samhet i allt väsentligt utgörs av åtaganden</w:t>
      </w:r>
      <w:r w:rsidRPr="00967724">
        <w:t xml:space="preserve"> med lång löptid</w:t>
      </w:r>
      <w:r>
        <w:t xml:space="preserve"> bör det dock samtidigt finnas utrymme att beakta en långsiktig normal</w:t>
      </w:r>
      <w:r>
        <w:softHyphen/>
        <w:t>räntenivå.</w:t>
      </w:r>
    </w:p>
    <w:p w14:paraId="5F036129" w14:textId="77777777" w:rsidR="009E158D" w:rsidRDefault="009E158D" w:rsidP="009E158D">
      <w:pPr>
        <w:pStyle w:val="Rubrik5utannumrering"/>
      </w:pPr>
      <w:r w:rsidRPr="00C9155B">
        <w:t>Beräkning av försäkringstekniska avsättningar</w:t>
      </w:r>
      <w:r>
        <w:t xml:space="preserve"> vid solidarisk ansvarighet</w:t>
      </w:r>
    </w:p>
    <w:p w14:paraId="1FB3531D" w14:textId="77777777" w:rsidR="009E158D" w:rsidRPr="0069687F" w:rsidRDefault="009E158D" w:rsidP="009E158D">
      <w:pPr>
        <w:pStyle w:val="Brdtextmedindrag"/>
        <w:ind w:firstLine="0"/>
      </w:pPr>
      <w:r>
        <w:t>I denna proposition föreslås att tjänstepensionsföretag, i likhet med försäkringsföretag och tjänstepensionskassor, ska kunna få tillstånd att meddela försäkringar med solidarisk ansvarighet (se avsnitt 6</w:t>
      </w:r>
      <w:r w:rsidRPr="00694CB2">
        <w:t>.5</w:t>
      </w:r>
      <w:r>
        <w:t xml:space="preserve">). I den nya lagen om tjänstepensionsföretag bör det därför införas en särskild </w:t>
      </w:r>
      <w:r w:rsidRPr="00D66204">
        <w:t>bestämmelse</w:t>
      </w:r>
      <w:r>
        <w:t xml:space="preserve"> om beräkning av försäkrings</w:t>
      </w:r>
      <w:r>
        <w:softHyphen/>
        <w:t>tekniska avsättningar vid solidarisk ansvarighet. Bestämmelsen bör utformas efter förebild av de bestäm</w:t>
      </w:r>
      <w:r>
        <w:softHyphen/>
        <w:t>melser som gäller för försäkringsföretag som följer övergångs</w:t>
      </w:r>
      <w:r>
        <w:softHyphen/>
        <w:t>bestäm</w:t>
      </w:r>
      <w:r>
        <w:softHyphen/>
        <w:t>melserna och för tjänstepensionskassor (5 kap. 2 § FRL i lydelsen före den 1 januari 2016 respektive 7 kap. 1 § andra stycket 1982 års FRL jämförd med 22 a § UFL). Dessa bestämmelser överens</w:t>
      </w:r>
      <w:r>
        <w:softHyphen/>
        <w:t>stämmer i sak även med motsvarande bestämmelse i nuvarande lydelse av försäkringsrörelse</w:t>
      </w:r>
      <w:r>
        <w:softHyphen/>
        <w:t>lagen (5 kap. 16 §).</w:t>
      </w:r>
    </w:p>
    <w:p w14:paraId="3D88449F" w14:textId="77777777" w:rsidR="009E158D" w:rsidRDefault="009E158D" w:rsidP="009E158D">
      <w:pPr>
        <w:pStyle w:val="Rubrik5utannumrering"/>
      </w:pPr>
      <w:r>
        <w:lastRenderedPageBreak/>
        <w:t>Hur ofta ska de försäkringstekniska avsättningarna beräknas?</w:t>
      </w:r>
    </w:p>
    <w:p w14:paraId="2FBD4D5F" w14:textId="77777777" w:rsidR="009E158D" w:rsidRDefault="009E158D" w:rsidP="009E158D">
      <w:pPr>
        <w:pStyle w:val="Brdtextmedindrag"/>
        <w:ind w:firstLine="0"/>
      </w:pPr>
      <w:r>
        <w:t>Enligt andra tjänstepensionsdirektivet krävs det att tekniska avsätt</w:t>
      </w:r>
      <w:r>
        <w:softHyphen/>
        <w:t>ningar beräknas varje år med möjlighet till dispens (artikel 13.3), vilket överens</w:t>
      </w:r>
      <w:r>
        <w:softHyphen/>
        <w:t>stämmer med det som anges i första tjänstepensions</w:t>
      </w:r>
      <w:r>
        <w:softHyphen/>
        <w:t>direktivet (artikel 15.3). Det bör därför regleras i den nya lagen hur ofta de försäkrings</w:t>
      </w:r>
      <w:r>
        <w:softHyphen/>
        <w:t>tekniska avsättningarna ska beräknas.</w:t>
      </w:r>
    </w:p>
    <w:p w14:paraId="0C4E058A" w14:textId="77777777" w:rsidR="009E158D" w:rsidRDefault="009E158D" w:rsidP="009E158D">
      <w:pPr>
        <w:pStyle w:val="Brdtextmedindrag"/>
      </w:pPr>
      <w:r>
        <w:t>För försäkringsföretag som följer övergångs</w:t>
      </w:r>
      <w:r>
        <w:softHyphen/>
        <w:t>bestämmelserna och för tjänstepensionskassor har hittills gällt att de försäkringstekniska avsätt</w:t>
      </w:r>
      <w:r>
        <w:softHyphen/>
        <w:t xml:space="preserve">ningarna ska beräknas minst en gång per år (5 kap. 8 § första stycket FRL i lydelsen före den 1 januari 2016 respektive 7 kap. 2 § sjätte stycket 1982 års FRL jämförd med 22 a § UFL). Dessa krav infördes i samband med att första tjänstepensionsdirektivet genomfördes i svensk rätt (prop. 2004/05:165 s. 163). Samma krav bör gälla för tjänstepensionsföretag. </w:t>
      </w:r>
    </w:p>
    <w:p w14:paraId="28373250" w14:textId="77777777" w:rsidR="009E158D" w:rsidRDefault="009E158D" w:rsidP="009E158D">
      <w:pPr>
        <w:pStyle w:val="Brdtextmedindrag"/>
      </w:pPr>
      <w:r w:rsidRPr="00C33680">
        <w:t xml:space="preserve">Kravet </w:t>
      </w:r>
      <w:r>
        <w:t>på att beräkning</w:t>
      </w:r>
      <w:r>
        <w:softHyphen/>
        <w:t xml:space="preserve">arna ska göras </w:t>
      </w:r>
      <w:r w:rsidRPr="009105DA">
        <w:t>minst</w:t>
      </w:r>
      <w:r>
        <w:t xml:space="preserve"> en gång per år måste, som </w:t>
      </w:r>
      <w:r w:rsidRPr="007741F1">
        <w:rPr>
          <w:i/>
        </w:rPr>
        <w:t>Finansinspektionen</w:t>
      </w:r>
      <w:r>
        <w:t xml:space="preserve"> påpekar, ses i ljuset av </w:t>
      </w:r>
      <w:bookmarkStart w:id="1558" w:name="_Hlk448990"/>
      <w:r>
        <w:t>att avsättningarna ska motsvara belopp som krävs för att ett tjänstepensions</w:t>
      </w:r>
      <w:r>
        <w:softHyphen/>
        <w:t>företag</w:t>
      </w:r>
      <w:r w:rsidRPr="009105DA">
        <w:t xml:space="preserve"> </w:t>
      </w:r>
      <w:r w:rsidRPr="007741F1">
        <w:rPr>
          <w:i/>
        </w:rPr>
        <w:t>vid varje tidpunkt</w:t>
      </w:r>
      <w:r w:rsidRPr="00241B6D">
        <w:t xml:space="preserve"> </w:t>
      </w:r>
      <w:r>
        <w:t>ska kunna uppfylla sina åtaganden</w:t>
      </w:r>
      <w:bookmarkEnd w:id="1558"/>
      <w:r>
        <w:t xml:space="preserve"> (se avsnitt 8.1.1). </w:t>
      </w:r>
      <w:bookmarkStart w:id="1559" w:name="_Hlk449102"/>
      <w:r>
        <w:t>För att säkerställa att detta krav är uppfyllt kan det vara nödvändigt att utföra beräkningarna oftare än en gång per år beroende på vilka åtaganden tjänstepensionsföretaget har</w:t>
      </w:r>
      <w:bookmarkEnd w:id="1559"/>
      <w:r>
        <w:t xml:space="preserve">. Enligt regeringens uppfattning finns det dock inte skäl att, som </w:t>
      </w:r>
      <w:r w:rsidRPr="00D63FC5">
        <w:rPr>
          <w:i/>
        </w:rPr>
        <w:t>Finans</w:t>
      </w:r>
      <w:r>
        <w:rPr>
          <w:i/>
        </w:rPr>
        <w:softHyphen/>
      </w:r>
      <w:r w:rsidRPr="00D63FC5">
        <w:rPr>
          <w:i/>
        </w:rPr>
        <w:t>inspektionen</w:t>
      </w:r>
      <w:r>
        <w:rPr>
          <w:i/>
        </w:rPr>
        <w:t xml:space="preserve"> </w:t>
      </w:r>
      <w:r>
        <w:t>föreslår, uttryckligen ange i den nya lagen att beräk</w:t>
      </w:r>
      <w:r>
        <w:softHyphen/>
        <w:t>ningen ska ske vid behov.</w:t>
      </w:r>
    </w:p>
    <w:p w14:paraId="6891DCDC" w14:textId="77777777" w:rsidR="009E158D" w:rsidRDefault="009E158D" w:rsidP="009E158D">
      <w:pPr>
        <w:pStyle w:val="Brdtextmedindrag"/>
      </w:pPr>
      <w:r>
        <w:t xml:space="preserve">Finansinspektionen bör få möjlighet att besluta om undantag från kravet på att </w:t>
      </w:r>
      <w:r w:rsidRPr="009105DA">
        <w:t>försäkringstekniska</w:t>
      </w:r>
      <w:r>
        <w:t xml:space="preserve"> avsättningar ska beräknas minst en gång per år. Andra tjänstepensionsdirektivet medger, i likhet med första tjänste</w:t>
      </w:r>
      <w:r>
        <w:softHyphen/>
        <w:t>pensionsdirektivet, att undantag ges, så att försäkringstekniska avsätt</w:t>
      </w:r>
      <w:r>
        <w:softHyphen/>
        <w:t>ningar inte behöver beräknas varje år utan mera sällan, så länge beräk</w:t>
      </w:r>
      <w:r>
        <w:softHyphen/>
        <w:t>ningen görs minst vart tredje år. Det bör därför införas en bestämmelse om detta i den nya lagen om tjänstepensions</w:t>
      </w:r>
      <w:r>
        <w:softHyphen/>
        <w:t>företag. De särskilda förutsätt</w:t>
      </w:r>
      <w:r>
        <w:softHyphen/>
        <w:t>ningar för undantag som anges i andra tjänste</w:t>
      </w:r>
      <w:r>
        <w:softHyphen/>
        <w:t>pensionsdirektivet (artikel 13.3) bör dock genomföras i föreskrifter på lägre nivå än lag, precis som motsvarande bestämmelser i första tjänstepens</w:t>
      </w:r>
      <w:r>
        <w:softHyphen/>
        <w:t>ionsdirektivet (samma prop.).</w:t>
      </w:r>
    </w:p>
    <w:p w14:paraId="3ED2CDCC" w14:textId="77777777" w:rsidR="009E158D" w:rsidRDefault="009E158D" w:rsidP="009E158D">
      <w:pPr>
        <w:pStyle w:val="Rubrik5utannumrering"/>
      </w:pPr>
      <w:r>
        <w:t>Vem ska utföra beräkningarna?</w:t>
      </w:r>
    </w:p>
    <w:p w14:paraId="382DD7D6" w14:textId="77777777" w:rsidR="009E158D" w:rsidRDefault="009E158D" w:rsidP="009E158D">
      <w:pPr>
        <w:pStyle w:val="Brdtextmedindrag"/>
        <w:ind w:firstLine="0"/>
      </w:pPr>
      <w:r>
        <w:t>I andra tjänstepensionsdirektivet ställs krav på att beräkningen av de tekniska avsättningarna ska utföras och bestyrkas av en aktuarie eller annan expert på området, t.ex. en revisor, när så är tillåtet enligt nationell rätt (artikel 13.4). Vidare krävs att tjänstepensionsinstitutets aktuarie</w:t>
      </w:r>
      <w:r>
        <w:softHyphen/>
        <w:t>funktion övervakar beräkningen av avsättningarna (artikel 27.1 a).</w:t>
      </w:r>
    </w:p>
    <w:p w14:paraId="51BE0695" w14:textId="77777777" w:rsidR="009E158D" w:rsidRDefault="009E158D" w:rsidP="009E158D">
      <w:pPr>
        <w:pStyle w:val="Brdtextmedindrag"/>
        <w:rPr>
          <w:i/>
        </w:rPr>
      </w:pPr>
      <w:r>
        <w:t>I denna proposition föreslås att tjänstepensionsföretag ska ha en aktuariefunktion som bl.a. ska samordna och svara för kvaliteten i de försäkringstekniska beräkningarna (se avsnitten 9.6.2 och 9.10). För att uppfylla andra tjänstepensionsdirektivet bör det även införas en bestäm</w:t>
      </w:r>
      <w:r>
        <w:softHyphen/>
        <w:t>melse i den nya lagen om</w:t>
      </w:r>
      <w:r w:rsidRPr="00E10B86">
        <w:t xml:space="preserve"> att de försäkringstekniska avsättningarna ska beräknas under överinseende av aktuariefunktionen</w:t>
      </w:r>
      <w:r>
        <w:t>. Det bör även krävas</w:t>
      </w:r>
      <w:r w:rsidRPr="00E10B86">
        <w:t xml:space="preserve"> att den som utför beräkningarna ska ha den kunskap och erfarenhet av dessa frågor som krävs med hänsyn till omfattningen och arten av </w:t>
      </w:r>
      <w:r>
        <w:t>tjänste</w:t>
      </w:r>
      <w:r>
        <w:softHyphen/>
        <w:t>pensions</w:t>
      </w:r>
      <w:r w:rsidRPr="00E10B86">
        <w:t>företagets verksamhet.</w:t>
      </w:r>
    </w:p>
    <w:p w14:paraId="020F53CE" w14:textId="77777777" w:rsidR="009E158D" w:rsidRDefault="009E158D" w:rsidP="009E158D">
      <w:pPr>
        <w:pStyle w:val="Rubrik5utannumrering"/>
      </w:pPr>
      <w:r>
        <w:lastRenderedPageBreak/>
        <w:t>Konsekvent beräkning av försäkringstekniska avsättningar</w:t>
      </w:r>
    </w:p>
    <w:p w14:paraId="210EB8DD" w14:textId="77777777" w:rsidR="009E158D" w:rsidRDefault="009E158D" w:rsidP="009E158D">
      <w:pPr>
        <w:pStyle w:val="Brdtextmedindrag"/>
        <w:ind w:firstLine="0"/>
      </w:pPr>
      <w:r>
        <w:t>I andra tjänstepensionsdirektivet anges att metoden och underlaget för beräkningen av de tekniska avsättningarna i regel ska förbli desamma från ett räkenskapsår till ett annat, men att ändringar kan vara motiverade till följd av vissa förändrade förhållanden (artikel 13.4 d). Motsvarande krav finns i första tjänstepensionsdirektivet (artikel 15.4 d).</w:t>
      </w:r>
    </w:p>
    <w:p w14:paraId="4CD6C483" w14:textId="77777777" w:rsidR="009E158D" w:rsidRDefault="009E158D" w:rsidP="009E158D">
      <w:pPr>
        <w:pStyle w:val="Brdtextmedindrag"/>
      </w:pPr>
      <w:r>
        <w:t>Enligt promemorians bedömning tillgodoses andra tjänstepensions</w:t>
      </w:r>
      <w:r>
        <w:softHyphen/>
        <w:t>direktivets krav genom grundläggande principer i redovis</w:t>
      </w:r>
      <w:r>
        <w:softHyphen/>
        <w:t>ningslagstift</w:t>
      </w:r>
      <w:r>
        <w:softHyphen/>
        <w:t>ningen (2 kap. 4 § första stycket 2 årsredovisningslagen [1995:1554] jäm</w:t>
      </w:r>
      <w:r>
        <w:softHyphen/>
        <w:t>förd med 2 kap. 2 § lagen [1995:1560] om årsredovisning i försäkrings</w:t>
      </w:r>
      <w:r>
        <w:softHyphen/>
        <w:t>företag). Regeringen konstaterar att förslagen i propositionen innebär att bestämmelserna om beräkning av försäkrings</w:t>
      </w:r>
      <w:r>
        <w:softHyphen/>
        <w:t>tekniska avsättningar i den nya lagen om tjänstepensions</w:t>
      </w:r>
      <w:r>
        <w:softHyphen/>
        <w:t xml:space="preserve">företag </w:t>
      </w:r>
      <w:r w:rsidRPr="00985257">
        <w:t xml:space="preserve">är frikopplade från </w:t>
      </w:r>
      <w:r>
        <w:t>redovisnings</w:t>
      </w:r>
      <w:r>
        <w:softHyphen/>
        <w:t>lagstiftningen. Direktivet kan därför inte tillgodoses i denna del genom hän</w:t>
      </w:r>
      <w:r>
        <w:softHyphen/>
        <w:t>visning till bestämmelser som gäller för den finansiella redovisningen. Regeringen anser att de nu aktuella bestämmelserna i direktivet i stället lämpligen bör genomföras i svensk rätt i föreskrifter på lägre nivå än lag som kan meddelas med stöd av det bemyndig</w:t>
      </w:r>
      <w:r>
        <w:softHyphen/>
        <w:t>ande som föreslås ovan.</w:t>
      </w:r>
    </w:p>
    <w:p w14:paraId="663DB858" w14:textId="77777777" w:rsidR="009E158D" w:rsidRPr="000D3B0E" w:rsidRDefault="009E158D" w:rsidP="0087403A">
      <w:pPr>
        <w:pStyle w:val="Rubrik3"/>
      </w:pPr>
      <w:bookmarkStart w:id="1560" w:name="_Toc518395903"/>
      <w:bookmarkStart w:id="1561" w:name="_Toc518396620"/>
      <w:bookmarkStart w:id="1562" w:name="_Toc518400931"/>
      <w:bookmarkStart w:id="1563" w:name="_Toc518401648"/>
      <w:bookmarkStart w:id="1564" w:name="_Toc518401887"/>
      <w:bookmarkStart w:id="1565" w:name="_Toc518463041"/>
      <w:bookmarkStart w:id="1566" w:name="_Toc518462737"/>
      <w:bookmarkStart w:id="1567" w:name="_Toc518463693"/>
      <w:bookmarkStart w:id="1568" w:name="_Toc518463590"/>
      <w:bookmarkStart w:id="1569" w:name="_Toc518464307"/>
      <w:bookmarkStart w:id="1570" w:name="_Toc518472746"/>
      <w:bookmarkStart w:id="1571" w:name="_Toc8059765"/>
      <w:bookmarkStart w:id="1572" w:name="_Toc8061475"/>
      <w:bookmarkStart w:id="1573" w:name="_Toc8062007"/>
      <w:bookmarkStart w:id="1574" w:name="_Toc8064475"/>
      <w:bookmarkStart w:id="1575" w:name="_Toc8391152"/>
      <w:bookmarkStart w:id="1576" w:name="_Toc8391418"/>
      <w:bookmarkStart w:id="1577" w:name="_Toc8644623"/>
      <w:bookmarkStart w:id="1578" w:name="_Toc8645155"/>
      <w:bookmarkStart w:id="1579" w:name="_Toc8817636"/>
      <w:bookmarkStart w:id="1580" w:name="_Toc8818208"/>
      <w:bookmarkStart w:id="1581" w:name="_Toc8825577"/>
      <w:bookmarkStart w:id="1582" w:name="_Toc8831674"/>
      <w:bookmarkStart w:id="1583" w:name="_Toc8832583"/>
      <w:bookmarkStart w:id="1584" w:name="_Toc11153045"/>
      <w:bookmarkStart w:id="1585" w:name="_Toc11160966"/>
      <w:bookmarkStart w:id="1586" w:name="_Toc11166902"/>
      <w:bookmarkStart w:id="1587" w:name="_Toc11167438"/>
      <w:bookmarkStart w:id="1588" w:name="_Toc11168875"/>
      <w:bookmarkStart w:id="1589" w:name="_Toc11845828"/>
      <w:bookmarkStart w:id="1590" w:name="_Toc12611627"/>
      <w:bookmarkStart w:id="1591" w:name="_Toc12624894"/>
      <w:bookmarkStart w:id="1592" w:name="_Toc12627383"/>
      <w:bookmarkStart w:id="1593" w:name="_Toc12630273"/>
      <w:bookmarkStart w:id="1594" w:name="_Toc12632768"/>
      <w:bookmarkStart w:id="1595" w:name="_Toc17902840"/>
      <w:r w:rsidRPr="0087403A">
        <w:t>Bestämmande</w:t>
      </w:r>
      <w:r w:rsidRPr="000D3B0E">
        <w:t xml:space="preserve"> av premier</w:t>
      </w:r>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p>
    <w:p w14:paraId="68D5F13E" w14:textId="77777777" w:rsidR="009E158D" w:rsidRDefault="009E158D" w:rsidP="009E158D">
      <w:pPr>
        <w:pStyle w:val="Brdtextram"/>
      </w:pPr>
      <w:r>
        <w:rPr>
          <w:b/>
        </w:rPr>
        <w:t>Regeringens bedömning</w:t>
      </w:r>
      <w:r w:rsidRPr="00636516">
        <w:rPr>
          <w:b/>
        </w:rPr>
        <w:t>:</w:t>
      </w:r>
      <w:r>
        <w:t xml:space="preserve"> Det bör inte införas några bestämmelser om hur premier för tjänstepensionsförsäkring ska bestämmas. </w:t>
      </w:r>
    </w:p>
    <w:p w14:paraId="7294B93A" w14:textId="77777777" w:rsidR="009E158D" w:rsidRDefault="009E158D" w:rsidP="009E158D">
      <w:pPr>
        <w:pStyle w:val="Brdtextmedindrag"/>
        <w:spacing w:before="80"/>
      </w:pPr>
      <w:r w:rsidRPr="00A46742">
        <w:rPr>
          <w:b/>
        </w:rPr>
        <w:t xml:space="preserve">Utredningens </w:t>
      </w:r>
      <w:r>
        <w:rPr>
          <w:b/>
        </w:rPr>
        <w:t xml:space="preserve">bedömning </w:t>
      </w:r>
      <w:r>
        <w:t>överensstämmer med regeringens bedöm</w:t>
      </w:r>
      <w:r>
        <w:softHyphen/>
        <w:t>ning.</w:t>
      </w:r>
    </w:p>
    <w:p w14:paraId="4E92E0E1" w14:textId="77777777" w:rsidR="009E158D" w:rsidRDefault="009E158D" w:rsidP="009E158D">
      <w:pPr>
        <w:pStyle w:val="Brdtextmedindrag"/>
      </w:pPr>
      <w:r>
        <w:rPr>
          <w:b/>
        </w:rPr>
        <w:t xml:space="preserve">Remissinstanserna </w:t>
      </w:r>
      <w:r>
        <w:t>tillstyrker bedömningen eller har inget att invända mot den.</w:t>
      </w:r>
    </w:p>
    <w:p w14:paraId="73C9E67C" w14:textId="77777777" w:rsidR="009E158D" w:rsidRDefault="009E158D" w:rsidP="009E158D">
      <w:pPr>
        <w:pStyle w:val="Brdtextmedindrag"/>
      </w:pPr>
      <w:r>
        <w:rPr>
          <w:b/>
        </w:rPr>
        <w:t>Promemorians bedömning</w:t>
      </w:r>
      <w:r>
        <w:t xml:space="preserve"> överensstämmer med regeringens bedöm</w:t>
      </w:r>
      <w:r>
        <w:softHyphen/>
        <w:t>ning.</w:t>
      </w:r>
    </w:p>
    <w:p w14:paraId="239C1F94" w14:textId="77777777" w:rsidR="009E158D" w:rsidRPr="000D3B0E" w:rsidRDefault="009E158D" w:rsidP="009E158D">
      <w:pPr>
        <w:pStyle w:val="Brdtextmedindrag"/>
      </w:pPr>
      <w:r>
        <w:rPr>
          <w:b/>
        </w:rPr>
        <w:t xml:space="preserve">Remissinstanserna </w:t>
      </w:r>
      <w:r>
        <w:t>tillstyrker bedömningen eller har inget att invända mot den.</w:t>
      </w:r>
    </w:p>
    <w:p w14:paraId="37744669" w14:textId="77777777" w:rsidR="009E158D" w:rsidRDefault="009E158D" w:rsidP="009E158D">
      <w:pPr>
        <w:pStyle w:val="Rubrik4utannumrering"/>
      </w:pPr>
      <w:r>
        <w:t>Skälen för regeringens bedömning</w:t>
      </w:r>
    </w:p>
    <w:p w14:paraId="02BDF53A" w14:textId="77777777" w:rsidR="009E158D" w:rsidRDefault="009E158D" w:rsidP="009E158D">
      <w:pPr>
        <w:pStyle w:val="Rubrik5utannumrering"/>
        <w:spacing w:before="0"/>
      </w:pPr>
      <w:r>
        <w:t>Andra tjänstepensionsdirektivet</w:t>
      </w:r>
    </w:p>
    <w:p w14:paraId="4C7565B2" w14:textId="77777777" w:rsidR="009E158D" w:rsidRPr="00072516" w:rsidRDefault="009E158D" w:rsidP="009E158D">
      <w:pPr>
        <w:pStyle w:val="Brdtext"/>
        <w:rPr>
          <w:b/>
        </w:rPr>
      </w:pPr>
      <w:r>
        <w:t>Andra tjänstepensionsdirektivet innehåller inga bestämmelser om hur premier ska bestämmas.</w:t>
      </w:r>
    </w:p>
    <w:p w14:paraId="4ECB3D46" w14:textId="77777777" w:rsidR="009E158D" w:rsidRDefault="009E158D" w:rsidP="009E158D">
      <w:pPr>
        <w:pStyle w:val="Rubrik5utannumrering"/>
      </w:pPr>
      <w:r>
        <w:t xml:space="preserve">Gällande rätt </w:t>
      </w:r>
    </w:p>
    <w:p w14:paraId="65FA8E94" w14:textId="77777777" w:rsidR="009E158D" w:rsidRPr="00636FCD" w:rsidRDefault="009E158D" w:rsidP="009E158D">
      <w:pPr>
        <w:pStyle w:val="Brdtext"/>
      </w:pPr>
      <w:r>
        <w:t>Enligt försäkringsrörelselagen ska premier för livförsäkringar och skade</w:t>
      </w:r>
      <w:r>
        <w:softHyphen/>
        <w:t>försäkringar som meddelats för längre tid än tio år bestämmas på antaganden om dödlighet och andra riskmått, räntesats och driftskostnader som var för sig är ansvarsfulla, tillförlitliga och objektiva, om inte en avvikelse är försvarlig med hänsyn till försäkringsföretagens ekonomiska situation (5 kap. 17 § FRL).</w:t>
      </w:r>
    </w:p>
    <w:p w14:paraId="583CB009" w14:textId="77777777" w:rsidR="009E158D" w:rsidRDefault="009E158D" w:rsidP="009E158D">
      <w:pPr>
        <w:pStyle w:val="Brdtextmedindrag"/>
      </w:pPr>
      <w:r w:rsidRPr="00426251">
        <w:t xml:space="preserve">För </w:t>
      </w:r>
      <w:r>
        <w:t xml:space="preserve">de </w:t>
      </w:r>
      <w:r w:rsidRPr="00426251">
        <w:t xml:space="preserve">försäkringsföretag som </w:t>
      </w:r>
      <w:r>
        <w:t>följer övergångsbestämmelserna (punkt 2 i övergångsbestämmelserna till lagen [2015:700] om ändring i försäkrings</w:t>
      </w:r>
      <w:r>
        <w:softHyphen/>
        <w:t>rörelselagen [2010:2043])</w:t>
      </w:r>
      <w:r w:rsidRPr="00426251">
        <w:t xml:space="preserve"> </w:t>
      </w:r>
      <w:r>
        <w:t>gäller att premier för tjänste</w:t>
      </w:r>
      <w:r>
        <w:softHyphen/>
      </w:r>
      <w:r>
        <w:lastRenderedPageBreak/>
        <w:t>pensionsförsäkringar ska bestämmas på grundval av aktsamma antag</w:t>
      </w:r>
      <w:r>
        <w:softHyphen/>
        <w:t>anden om dödlighet och andra riskmått, räntesats samt driftskostnader, om inte en avvikelse är försvarlig med hänsyn till företagets ekonomiska situa</w:t>
      </w:r>
      <w:r>
        <w:softHyphen/>
        <w:t>tion (5 kap. 6, 7 och 13 §§ FRL i lydelserna före den 1 januari 2016).</w:t>
      </w:r>
    </w:p>
    <w:p w14:paraId="2B3A352B" w14:textId="77777777" w:rsidR="009E158D" w:rsidRPr="00636516" w:rsidRDefault="009E158D" w:rsidP="009E158D">
      <w:pPr>
        <w:pStyle w:val="Brdtextmedindrag"/>
      </w:pPr>
      <w:r>
        <w:t>Tjänstepensionskassor omfattas inte av några bestämmelser om hur premier för tjänste</w:t>
      </w:r>
      <w:r>
        <w:softHyphen/>
        <w:t>pensionsförsäkringar ska bestämmas.</w:t>
      </w:r>
    </w:p>
    <w:p w14:paraId="73167BAC" w14:textId="77777777" w:rsidR="009E158D" w:rsidRPr="007857B0" w:rsidRDefault="009E158D" w:rsidP="009E158D">
      <w:pPr>
        <w:pStyle w:val="Rubrik5utannumrering"/>
      </w:pPr>
      <w:r w:rsidRPr="00B72198">
        <w:t>Bestämmande av premier</w:t>
      </w:r>
    </w:p>
    <w:p w14:paraId="40937982" w14:textId="77777777" w:rsidR="009E158D" w:rsidRDefault="009E158D" w:rsidP="009E158D">
      <w:pPr>
        <w:pStyle w:val="Brdtext"/>
      </w:pPr>
      <w:r>
        <w:t>I samband med genomförandet i svensk rätt av första tjänstepensions</w:t>
      </w:r>
      <w:r>
        <w:softHyphen/>
        <w:t>direktivet infördes en bestäm</w:t>
      </w:r>
      <w:r>
        <w:softHyphen/>
        <w:t>melse för försäkringsföretag om bestäm</w:t>
      </w:r>
      <w:r>
        <w:softHyphen/>
        <w:t>mande</w:t>
      </w:r>
      <w:r w:rsidRPr="00844EF7">
        <w:t xml:space="preserve"> </w:t>
      </w:r>
      <w:r>
        <w:t>av premier för tjänste</w:t>
      </w:r>
      <w:r>
        <w:softHyphen/>
        <w:t>pensionsförsäkringar. Bestäm</w:t>
      </w:r>
      <w:r>
        <w:softHyphen/>
        <w:t>melsen föran</w:t>
      </w:r>
      <w:r>
        <w:softHyphen/>
        <w:t>leddes inte av direktivets krav utan var en följdändring av mer teknisk karaktär för att upprätthålla sambandet mellan beräkningen av livförsäk</w:t>
      </w:r>
      <w:r>
        <w:softHyphen/>
        <w:t>ringsavsättningar och premieberäkningen (prop. 2004/05:165 s. 225). Det infördes dock inte någon motsvarande bestämmelse i lagen om under</w:t>
      </w:r>
      <w:r>
        <w:softHyphen/>
        <w:t>stödsföreningar avseende premier för tjänstepensions</w:t>
      </w:r>
      <w:r>
        <w:softHyphen/>
        <w:t xml:space="preserve">försäkringar. </w:t>
      </w:r>
    </w:p>
    <w:p w14:paraId="74A94C29" w14:textId="77777777" w:rsidR="009E158D" w:rsidRDefault="009E158D" w:rsidP="009E158D">
      <w:pPr>
        <w:pStyle w:val="Brdtextmedindrag"/>
      </w:pPr>
      <w:r>
        <w:t>Andra tjänstepensionsdirektivet innehåller inte några bestämmelser om hur premier ska bestämmas. Det finns inte heller i övrigt skäl att införa några sådana bestämmelser i den nya lagen om tjänstepensionsföretag.</w:t>
      </w:r>
    </w:p>
    <w:p w14:paraId="1DDBBC3B" w14:textId="77777777" w:rsidR="009E158D" w:rsidRDefault="009E158D" w:rsidP="0087403A">
      <w:pPr>
        <w:pStyle w:val="Rubrik2"/>
      </w:pPr>
      <w:bookmarkStart w:id="1596" w:name="_Toc518396628"/>
      <w:bookmarkStart w:id="1597" w:name="_Toc518400939"/>
      <w:bookmarkStart w:id="1598" w:name="_Toc518401656"/>
      <w:bookmarkStart w:id="1599" w:name="_Toc518401895"/>
      <w:bookmarkStart w:id="1600" w:name="_Toc518463049"/>
      <w:bookmarkStart w:id="1601" w:name="_Toc518462745"/>
      <w:bookmarkStart w:id="1602" w:name="_Toc518463701"/>
      <w:bookmarkStart w:id="1603" w:name="_Toc518463598"/>
      <w:bookmarkStart w:id="1604" w:name="_Toc518464315"/>
      <w:bookmarkStart w:id="1605" w:name="_Toc518472754"/>
      <w:bookmarkStart w:id="1606" w:name="_Toc8059766"/>
      <w:bookmarkStart w:id="1607" w:name="_Toc8061476"/>
      <w:bookmarkStart w:id="1608" w:name="_Toc8062008"/>
      <w:bookmarkStart w:id="1609" w:name="_Toc8064476"/>
      <w:bookmarkStart w:id="1610" w:name="_Toc8391153"/>
      <w:bookmarkStart w:id="1611" w:name="_Toc8391419"/>
      <w:bookmarkStart w:id="1612" w:name="_Toc8644624"/>
      <w:bookmarkStart w:id="1613" w:name="_Toc8645156"/>
      <w:bookmarkStart w:id="1614" w:name="_Toc8817637"/>
      <w:bookmarkStart w:id="1615" w:name="_Toc8818209"/>
      <w:bookmarkStart w:id="1616" w:name="_Toc8825578"/>
      <w:bookmarkStart w:id="1617" w:name="_Toc8831675"/>
      <w:bookmarkStart w:id="1618" w:name="_Toc8832584"/>
      <w:bookmarkStart w:id="1619" w:name="_Toc11153046"/>
      <w:bookmarkStart w:id="1620" w:name="_Toc11160967"/>
      <w:bookmarkStart w:id="1621" w:name="_Toc11166903"/>
      <w:bookmarkStart w:id="1622" w:name="_Toc11167439"/>
      <w:bookmarkStart w:id="1623" w:name="_Toc11168876"/>
      <w:bookmarkStart w:id="1624" w:name="_Toc11845829"/>
      <w:bookmarkStart w:id="1625" w:name="_Toc12611628"/>
      <w:bookmarkStart w:id="1626" w:name="_Toc12624895"/>
      <w:bookmarkStart w:id="1627" w:name="_Toc12627384"/>
      <w:bookmarkStart w:id="1628" w:name="_Toc12630274"/>
      <w:bookmarkStart w:id="1629" w:name="_Toc12632769"/>
      <w:bookmarkStart w:id="1630" w:name="_Toc17902841"/>
      <w:bookmarkStart w:id="1631" w:name="_Hlk514334503"/>
      <w:bookmarkEnd w:id="1469"/>
      <w:r w:rsidRPr="0087403A">
        <w:t>Investeringar</w:t>
      </w:r>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p>
    <w:p w14:paraId="11D0D650" w14:textId="77777777" w:rsidR="009E158D" w:rsidRDefault="009E158D" w:rsidP="0087403A">
      <w:pPr>
        <w:pStyle w:val="Rubrik3"/>
        <w:spacing w:before="0"/>
      </w:pPr>
      <w:bookmarkStart w:id="1632" w:name="_Toc518396629"/>
      <w:bookmarkStart w:id="1633" w:name="_Toc518400940"/>
      <w:bookmarkStart w:id="1634" w:name="_Toc518401657"/>
      <w:bookmarkStart w:id="1635" w:name="_Toc518401896"/>
      <w:bookmarkStart w:id="1636" w:name="_Toc518463050"/>
      <w:bookmarkStart w:id="1637" w:name="_Toc518462746"/>
      <w:bookmarkStart w:id="1638" w:name="_Toc518463702"/>
      <w:bookmarkStart w:id="1639" w:name="_Toc518463599"/>
      <w:bookmarkStart w:id="1640" w:name="_Toc518464316"/>
      <w:bookmarkStart w:id="1641" w:name="_Toc518472755"/>
      <w:bookmarkStart w:id="1642" w:name="_Toc8059767"/>
      <w:bookmarkStart w:id="1643" w:name="_Toc8061477"/>
      <w:bookmarkStart w:id="1644" w:name="_Toc8062009"/>
      <w:bookmarkStart w:id="1645" w:name="_Toc8064477"/>
      <w:bookmarkStart w:id="1646" w:name="_Toc8391154"/>
      <w:bookmarkStart w:id="1647" w:name="_Toc8391420"/>
      <w:bookmarkStart w:id="1648" w:name="_Toc8644625"/>
      <w:bookmarkStart w:id="1649" w:name="_Toc8645157"/>
      <w:bookmarkStart w:id="1650" w:name="_Toc8817638"/>
      <w:bookmarkStart w:id="1651" w:name="_Toc8818210"/>
      <w:bookmarkStart w:id="1652" w:name="_Toc8825579"/>
      <w:bookmarkStart w:id="1653" w:name="_Toc8831676"/>
      <w:bookmarkStart w:id="1654" w:name="_Toc8832585"/>
      <w:bookmarkStart w:id="1655" w:name="_Toc11153047"/>
      <w:bookmarkStart w:id="1656" w:name="_Toc11160968"/>
      <w:bookmarkStart w:id="1657" w:name="_Toc11166904"/>
      <w:bookmarkStart w:id="1658" w:name="_Toc11167440"/>
      <w:bookmarkStart w:id="1659" w:name="_Toc11168877"/>
      <w:bookmarkStart w:id="1660" w:name="_Toc11845830"/>
      <w:bookmarkStart w:id="1661" w:name="_Toc12611629"/>
      <w:bookmarkStart w:id="1662" w:name="_Toc12624896"/>
      <w:bookmarkStart w:id="1663" w:name="_Toc12627385"/>
      <w:bookmarkStart w:id="1664" w:name="_Toc12630275"/>
      <w:bookmarkStart w:id="1665" w:name="_Toc12632770"/>
      <w:bookmarkStart w:id="1666" w:name="_Toc17902842"/>
      <w:r>
        <w:t>Grundläggande bestämmelser</w:t>
      </w:r>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p>
    <w:p w14:paraId="13BA7B5B" w14:textId="77777777" w:rsidR="009E158D" w:rsidRDefault="009E158D" w:rsidP="009E158D">
      <w:pPr>
        <w:pStyle w:val="Brdtextram"/>
      </w:pPr>
      <w:r>
        <w:rPr>
          <w:b/>
        </w:rPr>
        <w:t>Regeringens förslag:</w:t>
      </w:r>
      <w:r>
        <w:t xml:space="preserve"> Ett tjänstepensionsföretags tillgångar ska investeras på ett aktsamt sätt.</w:t>
      </w:r>
    </w:p>
    <w:p w14:paraId="741AFFB0" w14:textId="77777777" w:rsidR="009E158D" w:rsidRDefault="009E158D" w:rsidP="009E158D">
      <w:pPr>
        <w:pStyle w:val="Brdtextmedindragram"/>
      </w:pPr>
      <w:r>
        <w:t>Tillgångarna ska investeras på det sätt som bäst gagnar försäkrings</w:t>
      </w:r>
      <w:r>
        <w:softHyphen/>
        <w:t>tagarnas, de försäkrades och andra ersättningsberättigades intressen på såväl kort som lång sikt</w:t>
      </w:r>
      <w:r w:rsidRPr="007376BD">
        <w:t>.</w:t>
      </w:r>
      <w:r w:rsidRPr="00CC7C9D">
        <w:t xml:space="preserve"> Vid </w:t>
      </w:r>
      <w:r>
        <w:t>en eventuell</w:t>
      </w:r>
      <w:r w:rsidRPr="00CC7C9D">
        <w:t xml:space="preserve"> </w:t>
      </w:r>
      <w:r w:rsidRPr="00520592">
        <w:t xml:space="preserve">intressekonflikt </w:t>
      </w:r>
      <w:r w:rsidRPr="007376BD">
        <w:t xml:space="preserve">ska </w:t>
      </w:r>
      <w:r>
        <w:t>investeringar göras uteslutande i försäkringstagarnas, de försäkrades</w:t>
      </w:r>
      <w:r w:rsidRPr="007376BD">
        <w:t xml:space="preserve"> och andra ersättnings</w:t>
      </w:r>
      <w:r w:rsidRPr="00CC7C9D">
        <w:softHyphen/>
        <w:t>berättigades intressen.</w:t>
      </w:r>
      <w:r w:rsidRPr="00520592">
        <w:t xml:space="preserve"> </w:t>
      </w:r>
    </w:p>
    <w:p w14:paraId="4ACFF487" w14:textId="77777777" w:rsidR="009E158D" w:rsidRPr="00D66204" w:rsidRDefault="009E158D" w:rsidP="009E158D">
      <w:pPr>
        <w:pStyle w:val="Brdtextmedindragram"/>
      </w:pPr>
      <w:r w:rsidRPr="00454FB3">
        <w:t xml:space="preserve">Ett tjänstepensionsföretag ska </w:t>
      </w:r>
      <w:r>
        <w:t>bara få göra i</w:t>
      </w:r>
      <w:r w:rsidRPr="007376BD">
        <w:t xml:space="preserve">nvesteringar </w:t>
      </w:r>
      <w:r w:rsidRPr="00520592">
        <w:t>i finan</w:t>
      </w:r>
      <w:r>
        <w:softHyphen/>
      </w:r>
      <w:r w:rsidRPr="00520592">
        <w:t xml:space="preserve">siella instrument och andra tillgångar vars risker </w:t>
      </w:r>
      <w:r>
        <w:t>företaget</w:t>
      </w:r>
      <w:r w:rsidRPr="00520592">
        <w:t xml:space="preserve"> kan identifiera, mäta, övervaka, hantera, kontrollera och </w:t>
      </w:r>
      <w:r w:rsidRPr="008B7B38">
        <w:t>rapportera samt på lämpligt sätt beakta i den egna risk- och solvensbedömningen.</w:t>
      </w:r>
    </w:p>
    <w:p w14:paraId="26E4C6F8" w14:textId="77777777" w:rsidR="009E158D" w:rsidRDefault="009E158D" w:rsidP="009E158D">
      <w:pPr>
        <w:pStyle w:val="Brdtextmedindragram"/>
      </w:pPr>
      <w:r w:rsidRPr="00D66204">
        <w:t>Investeringar i finansiella instrument och andra tillgångar</w:t>
      </w:r>
      <w:r>
        <w:t xml:space="preserve"> ska göras så att lämplig riskspridning uppnås. Samtliga tillgångar ska, med be</w:t>
      </w:r>
      <w:r>
        <w:softHyphen/>
        <w:t>aktande av tjänstepensionsföretagets försäkrings</w:t>
      </w:r>
      <w:r>
        <w:softHyphen/>
        <w:t>åtaganden och för</w:t>
      </w:r>
      <w:r>
        <w:softHyphen/>
        <w:t>ändringar i tillgångarnas framtida värde och avkastning, investeras så att företagets betalningsberedskap är tillfredsställande och den för</w:t>
      </w:r>
      <w:r>
        <w:softHyphen/>
        <w:t>väntade avkastningen tillräcklig.</w:t>
      </w:r>
    </w:p>
    <w:p w14:paraId="31B1EF76" w14:textId="77777777" w:rsidR="009E158D" w:rsidRDefault="009E158D" w:rsidP="009E158D">
      <w:pPr>
        <w:pStyle w:val="Brdtextmedindragram"/>
      </w:pPr>
      <w:r>
        <w:t>Ett tjänstepensionsföretag ska göra sina i</w:t>
      </w:r>
      <w:r w:rsidRPr="00F453EE">
        <w:t xml:space="preserve">nvesteringar i finansiella instrument och andra tillgångar </w:t>
      </w:r>
      <w:r>
        <w:t>på ett sådant sätt att det</w:t>
      </w:r>
      <w:r w:rsidRPr="00F453EE">
        <w:t xml:space="preserve"> </w:t>
      </w:r>
      <w:r>
        <w:t xml:space="preserve">undviker </w:t>
      </w:r>
    </w:p>
    <w:p w14:paraId="123C53C4" w14:textId="77777777" w:rsidR="009E158D" w:rsidRDefault="009E158D" w:rsidP="009E158D">
      <w:pPr>
        <w:pStyle w:val="Brdtextmedindragram"/>
      </w:pPr>
      <w:r>
        <w:t>1. överdrivet beroende av någon särskild tillgång, emittent, låntagare eller företagsgrupp, och</w:t>
      </w:r>
    </w:p>
    <w:p w14:paraId="2F664E23" w14:textId="77777777" w:rsidR="009E158D" w:rsidRDefault="009E158D" w:rsidP="009E158D">
      <w:pPr>
        <w:pStyle w:val="Brdtextmedindragram"/>
      </w:pPr>
      <w:r>
        <w:t xml:space="preserve">2. ackumulation av risker i företagets samlade portfölj. </w:t>
      </w:r>
    </w:p>
    <w:p w14:paraId="02D05695" w14:textId="77777777" w:rsidR="009E158D" w:rsidRDefault="009E158D" w:rsidP="009E158D">
      <w:pPr>
        <w:pStyle w:val="Brdtextmedindragram"/>
      </w:pPr>
      <w:r>
        <w:t>Investeringar i tillgångar från samma emittent eller låntagare eller från företag i en grupp med inbördes anknytning får inte innebära att det blir en över</w:t>
      </w:r>
      <w:r>
        <w:softHyphen/>
        <w:t xml:space="preserve">driven riskkoncentration för tjänstepensionsföretaget. </w:t>
      </w:r>
      <w:r>
        <w:lastRenderedPageBreak/>
        <w:t>Kraven ska dock inte gälla sådana tillgångar som svenska staten eller en utländsk stat svarar för. Det ska införas en definition i den nya lagen om tjänstepensionsföretag av uttrycket grupp av emittenter eller lån</w:t>
      </w:r>
      <w:r>
        <w:softHyphen/>
        <w:t>tagare med inbördes anknytning.</w:t>
      </w:r>
    </w:p>
    <w:p w14:paraId="0D9638A5" w14:textId="77777777" w:rsidR="009E158D" w:rsidRDefault="009E158D" w:rsidP="009E158D">
      <w:pPr>
        <w:pStyle w:val="Brdtextmedindragram"/>
      </w:pPr>
      <w:r>
        <w:t>Kraven på riskspridning ska inte gälla i fråga om tillgångar som motsvarar avsättningar för villkorad återbäring och för fond</w:t>
      </w:r>
      <w:r>
        <w:softHyphen/>
        <w:t>försäkringsåtaganden där försäkringstagarna, de försäkrade eller andra ersättningsberättigade bär investeringsrisken.</w:t>
      </w:r>
    </w:p>
    <w:p w14:paraId="5707D35B" w14:textId="77777777" w:rsidR="009E158D" w:rsidRDefault="009E158D" w:rsidP="009E158D">
      <w:pPr>
        <w:pStyle w:val="Brdtextmedindragram"/>
      </w:pPr>
      <w:r>
        <w:t>Ett tjänstepensionsföretags tillgångar ska till övervägande del investeras på reglerade marknader. Investeringar i finansiella instru</w:t>
      </w:r>
      <w:r>
        <w:softHyphen/>
        <w:t>ment och andra tillgångar som inte är föremål för handel på en reglerad marknad, en MTF-plattform eller en OTF-plattform ska hållas på akt</w:t>
      </w:r>
      <w:r>
        <w:softHyphen/>
        <w:t>samma nivåer.</w:t>
      </w:r>
    </w:p>
    <w:p w14:paraId="62442A7D" w14:textId="77777777" w:rsidR="009E158D" w:rsidRDefault="009E158D" w:rsidP="009E158D">
      <w:pPr>
        <w:pStyle w:val="Brdtextmedindragram"/>
      </w:pPr>
      <w:r>
        <w:t>Ett tjänstepensionsföretag ska få beakta miljöfaktorer, sociala faktor</w:t>
      </w:r>
      <w:r>
        <w:softHyphen/>
        <w:t>er och företagsstyrningsfaktorer (hållbarhetsfaktorer) i sina investe</w:t>
      </w:r>
      <w:r>
        <w:softHyphen/>
        <w:t>ringsbeslut.</w:t>
      </w:r>
    </w:p>
    <w:p w14:paraId="6C1EF4D8" w14:textId="77777777" w:rsidR="009E158D" w:rsidRPr="005A55B3" w:rsidRDefault="009E158D" w:rsidP="009E158D">
      <w:pPr>
        <w:pStyle w:val="Brdtextmedindragram"/>
      </w:pPr>
      <w:r w:rsidRPr="007741F1">
        <w:rPr>
          <w:b/>
        </w:rPr>
        <w:t>Regeringens</w:t>
      </w:r>
      <w:r w:rsidRPr="005A55B3">
        <w:rPr>
          <w:b/>
        </w:rPr>
        <w:t xml:space="preserve"> </w:t>
      </w:r>
      <w:r>
        <w:rPr>
          <w:b/>
        </w:rPr>
        <w:t xml:space="preserve">bedömning: </w:t>
      </w:r>
      <w:r>
        <w:t xml:space="preserve">Det bör inte införas något bemyndigande för </w:t>
      </w:r>
      <w:r w:rsidRPr="007741F1">
        <w:t>r</w:t>
      </w:r>
      <w:r w:rsidRPr="005A55B3">
        <w:t xml:space="preserve">egeringen </w:t>
      </w:r>
      <w:r w:rsidRPr="004B225A">
        <w:t xml:space="preserve">eller den myndighet som regeringen bestämmer </w:t>
      </w:r>
      <w:r>
        <w:t>att</w:t>
      </w:r>
      <w:r w:rsidRPr="005A55B3">
        <w:t xml:space="preserve"> med</w:t>
      </w:r>
      <w:r>
        <w:softHyphen/>
      </w:r>
      <w:r w:rsidRPr="005A55B3">
        <w:t>dela föreskrifter om vad som avses med lämplig riskspridning</w:t>
      </w:r>
      <w:r>
        <w:t>.</w:t>
      </w:r>
    </w:p>
    <w:p w14:paraId="7AA3F0D6" w14:textId="77777777" w:rsidR="009E158D" w:rsidRPr="00D66204" w:rsidRDefault="009E158D" w:rsidP="009E158D">
      <w:pPr>
        <w:pStyle w:val="Brdtextmedindrag"/>
        <w:rPr>
          <w:b/>
          <w:sz w:val="8"/>
          <w:szCs w:val="8"/>
        </w:rPr>
      </w:pPr>
    </w:p>
    <w:p w14:paraId="7E5B3102" w14:textId="5B37A196" w:rsidR="009E158D" w:rsidRPr="009D17ED" w:rsidRDefault="009E158D" w:rsidP="00F22A69">
      <w:pPr>
        <w:pStyle w:val="Brdtextmedindrag"/>
      </w:pPr>
      <w:r>
        <w:rPr>
          <w:b/>
        </w:rPr>
        <w:t xml:space="preserve">Utredningens förslag </w:t>
      </w:r>
      <w:r>
        <w:t>överensstämmer delvis med regeringens förslag. Utredningens förslag avviker från regeringens förslag och bedömning genom att utredningen inte föreslår något allmänt krav på att investeringar ska göras på det sätt som bäst gagnar de försäkrade och andra ersättnings</w:t>
      </w:r>
      <w:r>
        <w:softHyphen/>
        <w:t>berättigades intressen på såväl kort som lång sikt. Utredningen föreslår inte heller några detaljerade krav i lag om riskspridning, utan föreslår i</w:t>
      </w:r>
      <w:r w:rsidR="00F94BB2">
        <w:t> </w:t>
      </w:r>
      <w:r>
        <w:t>stället att regeringen eller den myndighet som regeringen bestämmer ska få meddela före</w:t>
      </w:r>
      <w:r>
        <w:softHyphen/>
        <w:t>skrifter om vad som avses med lämplig riskspridning. Utredningens för</w:t>
      </w:r>
      <w:r>
        <w:softHyphen/>
        <w:t>slag avviker även från regeringens förslag genom att utredningen föreslår ett uttryckligt krav på att de samlade tillgångarna i ett tjänstepensions</w:t>
      </w:r>
      <w:r>
        <w:softHyphen/>
        <w:t>företag ska vara lämpliga med hänsyn till behoven av säkerhet, kvalitet, likviditet och lön</w:t>
      </w:r>
      <w:r>
        <w:softHyphen/>
        <w:t>samhet. Utredningen föreslår också ett mer generellt ut</w:t>
      </w:r>
      <w:r>
        <w:softHyphen/>
        <w:t>format bemyn</w:t>
      </w:r>
      <w:r>
        <w:softHyphen/>
        <w:t>digande för regeringen eller den myndighet som regeringen bestämmer att meddela föreskrifter om aktsamhets</w:t>
      </w:r>
      <w:r>
        <w:softHyphen/>
        <w:t>principen. Utredningen behandlar inte frågor om riskkontroll, beaktande av hållbarhetsfaktorer och undantag från investeringsbestämmelser för tillgångar som svarar mot avsättningar för villkorad återbäring och för fondförsäkringsåtaganden. Vidare föreslår utredningen att kravet på att vissa investeringar ska hållas på aktsamma nivåer ska omfatta tillgångar som inte är föremål för handel på reglerade marknader.</w:t>
      </w:r>
    </w:p>
    <w:p w14:paraId="0B740FE4" w14:textId="77777777" w:rsidR="009E158D" w:rsidRDefault="009E158D" w:rsidP="00F22A69">
      <w:pPr>
        <w:pStyle w:val="Brdtextmedindrag"/>
      </w:pPr>
      <w:r>
        <w:rPr>
          <w:b/>
        </w:rPr>
        <w:t>Remissinstanserna:</w:t>
      </w:r>
      <w:r w:rsidRPr="00395D4F">
        <w:rPr>
          <w:i/>
        </w:rPr>
        <w:t xml:space="preserve"> </w:t>
      </w:r>
      <w:r w:rsidRPr="00D66204">
        <w:t xml:space="preserve">Flertalet </w:t>
      </w:r>
      <w:r>
        <w:t>remissinstanser tillstyrker förslaget eller har inget att invända mot det.</w:t>
      </w:r>
      <w:r>
        <w:rPr>
          <w:i/>
        </w:rPr>
        <w:t xml:space="preserve"> Svensk Försäkring </w:t>
      </w:r>
      <w:r>
        <w:t>avstyrker det föreslagna bemyndigandet att meddela föreskrifter om aktsamhetsprincipen.</w:t>
      </w:r>
    </w:p>
    <w:p w14:paraId="7E926289" w14:textId="77777777" w:rsidR="009E158D" w:rsidRDefault="009E158D" w:rsidP="00F22A69">
      <w:pPr>
        <w:pStyle w:val="Brdtextmedindrag"/>
        <w:rPr>
          <w:b/>
        </w:rPr>
      </w:pPr>
      <w:r w:rsidRPr="007741F1">
        <w:rPr>
          <w:b/>
        </w:rPr>
        <w:t>Promemorians förslag</w:t>
      </w:r>
      <w:r>
        <w:t xml:space="preserve"> överensstämmer delvis med regeringens för</w:t>
      </w:r>
      <w:r>
        <w:softHyphen/>
        <w:t>slag. Promemorians förslag avviker från regeringens förslag och be</w:t>
      </w:r>
      <w:r>
        <w:softHyphen/>
        <w:t>döm</w:t>
      </w:r>
      <w:r>
        <w:softHyphen/>
        <w:t>ning genom att det i promemorian inte föreslås något allmänt krav på att investeringar ska göras på det sätt som bäst gagnar de försäkrade och andra ersättningsberättigades intressen på såväl kort som lång sikt. I prome</w:t>
      </w:r>
      <w:r>
        <w:softHyphen/>
        <w:t>morian föreslås det inte heller några detaljerade krav i lag om risk</w:t>
      </w:r>
      <w:r>
        <w:softHyphen/>
        <w:t>spridning, utan i stället att regeringen eller den myndighet som regeringen bestämmer ska få meddela före</w:t>
      </w:r>
      <w:r>
        <w:softHyphen/>
        <w:t xml:space="preserve">skrifter om vad som avses med lämplig </w:t>
      </w:r>
      <w:r>
        <w:lastRenderedPageBreak/>
        <w:t>riskspridning. Promemorian behandlar inte frågan om undantag från investerings</w:t>
      </w:r>
      <w:r>
        <w:softHyphen/>
        <w:t>bestämmelser för tillgångar som svarar mot avsättningar för villkorad återbäring och för fondförsäkrings</w:t>
      </w:r>
      <w:r>
        <w:softHyphen/>
        <w:t>åtaganden. Promemorians förslag avviker även från regeringens förslag genom att det i promemorian inte föreslås något krav i lag på att ett tjänstepensions</w:t>
      </w:r>
      <w:r>
        <w:softHyphen/>
        <w:t>företags tillgångar till övervägande del ska investeras på reglerade mark</w:t>
      </w:r>
      <w:r>
        <w:softHyphen/>
        <w:t>nader. Vidare föreslås i promemorian att kravet på att vissa investeringar ska hållas på aktsamma nivåer ska omfatta tillgångar som inte är föremål för handel på reglerade marknader.</w:t>
      </w:r>
    </w:p>
    <w:p w14:paraId="50DB1143" w14:textId="77777777" w:rsidR="009E158D" w:rsidRDefault="009E158D" w:rsidP="009E158D">
      <w:pPr>
        <w:pStyle w:val="Brdtextmedindrag"/>
        <w:rPr>
          <w:rFonts w:eastAsiaTheme="minorHAnsi"/>
        </w:rPr>
      </w:pPr>
      <w:r>
        <w:rPr>
          <w:b/>
        </w:rPr>
        <w:t>Remissinstanserna:</w:t>
      </w:r>
      <w:r w:rsidRPr="007741F1">
        <w:t xml:space="preserve"> </w:t>
      </w:r>
      <w:r w:rsidRPr="00F94EBE">
        <w:t xml:space="preserve">Flertalet remissinstanser tillstyrker förslaget eller har inget att invända mot det. </w:t>
      </w:r>
      <w:r w:rsidRPr="00F94EBE">
        <w:rPr>
          <w:i/>
        </w:rPr>
        <w:t>Finansinspektionen</w:t>
      </w:r>
      <w:r w:rsidRPr="00F94EBE">
        <w:t xml:space="preserve"> </w:t>
      </w:r>
      <w:r w:rsidRPr="00F94EBE">
        <w:rPr>
          <w:rFonts w:eastAsiaTheme="minorHAnsi"/>
        </w:rPr>
        <w:t xml:space="preserve">anser att förslaget inte genomför </w:t>
      </w:r>
      <w:r>
        <w:rPr>
          <w:rFonts w:eastAsiaTheme="minorHAnsi"/>
        </w:rPr>
        <w:t xml:space="preserve">bestämmelserna om </w:t>
      </w:r>
      <w:r w:rsidRPr="00F94EBE">
        <w:rPr>
          <w:rFonts w:eastAsiaTheme="minorHAnsi"/>
        </w:rPr>
        <w:t>aktsamhetsprincipen i andra tjänstepens</w:t>
      </w:r>
      <w:r>
        <w:rPr>
          <w:rFonts w:eastAsiaTheme="minorHAnsi"/>
        </w:rPr>
        <w:softHyphen/>
      </w:r>
      <w:r w:rsidRPr="00F94EBE">
        <w:rPr>
          <w:rFonts w:eastAsiaTheme="minorHAnsi"/>
        </w:rPr>
        <w:t>ions</w:t>
      </w:r>
      <w:r>
        <w:rPr>
          <w:rFonts w:eastAsiaTheme="minorHAnsi"/>
        </w:rPr>
        <w:softHyphen/>
      </w:r>
      <w:r w:rsidRPr="00F94EBE">
        <w:rPr>
          <w:rFonts w:eastAsiaTheme="minorHAnsi"/>
        </w:rPr>
        <w:t>direktivet på ett korrekt sätt.</w:t>
      </w:r>
      <w:r w:rsidRPr="00F94EBE">
        <w:t xml:space="preserve"> Enligt inspektionen reglerar </w:t>
      </w:r>
      <w:r>
        <w:t>förslaget</w:t>
      </w:r>
      <w:r w:rsidRPr="00F94EBE">
        <w:rPr>
          <w:rFonts w:eastAsiaTheme="minorHAnsi"/>
        </w:rPr>
        <w:t xml:space="preserve"> endast </w:t>
      </w:r>
      <w:r w:rsidRPr="007741F1">
        <w:rPr>
          <w:rFonts w:eastAsiaTheme="minorHAnsi"/>
        </w:rPr>
        <w:t xml:space="preserve">hur tillgångarna ska investeras om det föreligger intressekonflikter medan </w:t>
      </w:r>
      <w:r w:rsidRPr="00F94EBE">
        <w:rPr>
          <w:rFonts w:eastAsiaTheme="minorHAnsi"/>
        </w:rPr>
        <w:t xml:space="preserve">direktivet reglerar vad tjänstepensionsinstitut i allmänhet ska beakta vid investeringar. Förslaget tar också bara sikte på vissa </w:t>
      </w:r>
      <w:r w:rsidRPr="007741F1">
        <w:rPr>
          <w:rFonts w:eastAsiaTheme="minorHAnsi"/>
        </w:rPr>
        <w:t>intresse</w:t>
      </w:r>
      <w:r>
        <w:rPr>
          <w:rFonts w:eastAsiaTheme="minorHAnsi"/>
        </w:rPr>
        <w:softHyphen/>
      </w:r>
      <w:r w:rsidRPr="007741F1">
        <w:rPr>
          <w:rFonts w:eastAsiaTheme="minorHAnsi"/>
        </w:rPr>
        <w:t xml:space="preserve">konflikter och inte intressekonflikter i allmänhet. Vidare framgår det inte </w:t>
      </w:r>
      <w:r w:rsidRPr="00F94EBE">
        <w:rPr>
          <w:rFonts w:eastAsiaTheme="minorHAnsi"/>
        </w:rPr>
        <w:t xml:space="preserve">att tillgångarna ska investeras på det sätt som på </w:t>
      </w:r>
      <w:r w:rsidRPr="007741F1">
        <w:rPr>
          <w:rFonts w:eastAsiaTheme="minorHAnsi"/>
          <w:i/>
        </w:rPr>
        <w:t>lång sikt</w:t>
      </w:r>
      <w:r w:rsidRPr="00F94EBE">
        <w:rPr>
          <w:rFonts w:eastAsiaTheme="minorHAnsi"/>
        </w:rPr>
        <w:t xml:space="preserve"> bäst gagnar de försäkrade och andra ersättningsberättigades intressen</w:t>
      </w:r>
      <w:r w:rsidRPr="007741F1">
        <w:rPr>
          <w:rFonts w:eastAsiaTheme="minorHAnsi"/>
        </w:rPr>
        <w:t>. Finansinspek</w:t>
      </w:r>
      <w:r>
        <w:rPr>
          <w:rFonts w:eastAsiaTheme="minorHAnsi"/>
        </w:rPr>
        <w:softHyphen/>
      </w:r>
      <w:r w:rsidRPr="007741F1">
        <w:rPr>
          <w:rFonts w:eastAsiaTheme="minorHAnsi"/>
        </w:rPr>
        <w:t xml:space="preserve">tionen anser även att det bör anges att </w:t>
      </w:r>
      <w:r w:rsidRPr="00F94EBE">
        <w:rPr>
          <w:rFonts w:eastAsiaTheme="minorHAnsi"/>
        </w:rPr>
        <w:t xml:space="preserve">det </w:t>
      </w:r>
      <w:r w:rsidRPr="007741F1">
        <w:rPr>
          <w:rFonts w:eastAsiaTheme="minorHAnsi"/>
          <w:i/>
        </w:rPr>
        <w:t>uteslutande</w:t>
      </w:r>
      <w:r w:rsidRPr="00F94EBE">
        <w:rPr>
          <w:rFonts w:eastAsiaTheme="minorHAnsi"/>
        </w:rPr>
        <w:t xml:space="preserve"> är de försäkrades och andra ersättnings</w:t>
      </w:r>
      <w:r>
        <w:rPr>
          <w:rFonts w:eastAsiaTheme="minorHAnsi"/>
        </w:rPr>
        <w:softHyphen/>
      </w:r>
      <w:r w:rsidRPr="00F94EBE">
        <w:rPr>
          <w:rFonts w:eastAsiaTheme="minorHAnsi"/>
        </w:rPr>
        <w:t>berättigades intressen som ska beaktas vid en eventuell intressekonflikt.</w:t>
      </w:r>
      <w:r>
        <w:rPr>
          <w:rFonts w:eastAsiaTheme="minorHAnsi"/>
        </w:rPr>
        <w:t xml:space="preserve"> </w:t>
      </w:r>
      <w:r w:rsidRPr="008A7FF8">
        <w:rPr>
          <w:rFonts w:eastAsiaTheme="minorHAnsi"/>
        </w:rPr>
        <w:t xml:space="preserve">Finansinspektionen efterfrågar </w:t>
      </w:r>
      <w:r>
        <w:rPr>
          <w:rFonts w:eastAsiaTheme="minorHAnsi"/>
        </w:rPr>
        <w:t>också</w:t>
      </w:r>
      <w:r w:rsidRPr="008A7FF8">
        <w:rPr>
          <w:rFonts w:eastAsiaTheme="minorHAnsi"/>
        </w:rPr>
        <w:t xml:space="preserve"> ett klar</w:t>
      </w:r>
      <w:r>
        <w:rPr>
          <w:rFonts w:eastAsiaTheme="minorHAnsi"/>
        </w:rPr>
        <w:softHyphen/>
      </w:r>
      <w:r w:rsidRPr="008A7FF8">
        <w:rPr>
          <w:rFonts w:eastAsiaTheme="minorHAnsi"/>
        </w:rPr>
        <w:t>görande av hur tjänstepen</w:t>
      </w:r>
      <w:r>
        <w:rPr>
          <w:rFonts w:eastAsiaTheme="minorHAnsi"/>
        </w:rPr>
        <w:softHyphen/>
      </w:r>
      <w:r w:rsidRPr="008A7FF8">
        <w:rPr>
          <w:rFonts w:eastAsiaTheme="minorHAnsi"/>
        </w:rPr>
        <w:t>sionsföretagen ska uppfylla krav</w:t>
      </w:r>
      <w:r>
        <w:rPr>
          <w:rFonts w:eastAsiaTheme="minorHAnsi"/>
        </w:rPr>
        <w:t>en</w:t>
      </w:r>
      <w:r w:rsidRPr="008A7FF8">
        <w:rPr>
          <w:rFonts w:eastAsiaTheme="minorHAnsi"/>
        </w:rPr>
        <w:t xml:space="preserve"> enligt </w:t>
      </w:r>
      <w:r>
        <w:rPr>
          <w:rFonts w:eastAsiaTheme="minorHAnsi"/>
        </w:rPr>
        <w:t>förslaget</w:t>
      </w:r>
      <w:r w:rsidRPr="008A7FF8">
        <w:rPr>
          <w:rFonts w:eastAsiaTheme="minorHAnsi"/>
        </w:rPr>
        <w:t xml:space="preserve"> när det gäller försäk</w:t>
      </w:r>
      <w:r>
        <w:rPr>
          <w:rFonts w:eastAsiaTheme="minorHAnsi"/>
        </w:rPr>
        <w:softHyphen/>
      </w:r>
      <w:r w:rsidRPr="008A7FF8">
        <w:rPr>
          <w:rFonts w:eastAsiaTheme="minorHAnsi"/>
        </w:rPr>
        <w:t xml:space="preserve">ringar där den försäkrade </w:t>
      </w:r>
      <w:r w:rsidRPr="00BC60D1">
        <w:rPr>
          <w:rFonts w:eastAsiaTheme="minorHAnsi"/>
        </w:rPr>
        <w:t>bär placerings</w:t>
      </w:r>
      <w:r>
        <w:rPr>
          <w:rFonts w:eastAsiaTheme="minorHAnsi"/>
        </w:rPr>
        <w:softHyphen/>
      </w:r>
      <w:r w:rsidRPr="00BC60D1">
        <w:rPr>
          <w:rFonts w:eastAsiaTheme="minorHAnsi"/>
        </w:rPr>
        <w:t>risken</w:t>
      </w:r>
      <w:r w:rsidRPr="008A7FF8">
        <w:rPr>
          <w:rFonts w:eastAsiaTheme="minorHAnsi"/>
        </w:rPr>
        <w:t xml:space="preserve"> </w:t>
      </w:r>
      <w:r>
        <w:rPr>
          <w:rFonts w:eastAsiaTheme="minorHAnsi"/>
        </w:rPr>
        <w:t xml:space="preserve">och företagen inte påverkar hur placeringar ska göras. </w:t>
      </w:r>
    </w:p>
    <w:p w14:paraId="7F321BF7" w14:textId="77777777" w:rsidR="009E158D" w:rsidRDefault="009E158D" w:rsidP="009E158D">
      <w:pPr>
        <w:pStyle w:val="Brdtextmedindrag"/>
        <w:rPr>
          <w:i/>
        </w:rPr>
      </w:pPr>
      <w:r>
        <w:rPr>
          <w:rFonts w:eastAsiaTheme="minorHAnsi"/>
          <w:i/>
        </w:rPr>
        <w:t xml:space="preserve">Svensk Försäkring </w:t>
      </w:r>
      <w:r w:rsidRPr="007741F1">
        <w:rPr>
          <w:rFonts w:eastAsiaTheme="minorHAnsi"/>
        </w:rPr>
        <w:t xml:space="preserve">anser </w:t>
      </w:r>
      <w:r>
        <w:rPr>
          <w:rFonts w:eastAsiaTheme="minorHAnsi"/>
        </w:rPr>
        <w:t xml:space="preserve">att möjligheten att meddela föreskrifter bör begränsas. </w:t>
      </w:r>
      <w:r>
        <w:t>Om vissa av andra tjänstepensionsdirektivets mer detaljerade krav är avsedda att genomföras genom föreskrifter bör det klargöras att det endast är detta som bemyndigandena ska användas till. Svensk Försäkring anser även att obligationer utgivna av kommuner och landsting bör likställas med statsobligationer när det gäller undantag från kraven på riskspridning.</w:t>
      </w:r>
      <w:r w:rsidRPr="00D62C85">
        <w:rPr>
          <w:i/>
        </w:rPr>
        <w:t xml:space="preserve"> </w:t>
      </w:r>
    </w:p>
    <w:p w14:paraId="4067D0C3" w14:textId="77777777" w:rsidR="009E158D" w:rsidRPr="007741F1" w:rsidRDefault="009E158D" w:rsidP="009E158D">
      <w:pPr>
        <w:pStyle w:val="Brdtextmedindrag"/>
        <w:rPr>
          <w:rFonts w:eastAsiaTheme="minorHAnsi"/>
        </w:rPr>
      </w:pPr>
      <w:r>
        <w:t xml:space="preserve">Enligt </w:t>
      </w:r>
      <w:r w:rsidRPr="008F55F1">
        <w:rPr>
          <w:i/>
        </w:rPr>
        <w:t>Finansinspektionen</w:t>
      </w:r>
      <w:r>
        <w:t xml:space="preserve"> bör det framgå av lag </w:t>
      </w:r>
      <w:r>
        <w:rPr>
          <w:rFonts w:eastAsiaTheme="minorHAnsi"/>
        </w:rPr>
        <w:t xml:space="preserve">att tillgångar till </w:t>
      </w:r>
      <w:r w:rsidRPr="008F6E4A">
        <w:rPr>
          <w:rFonts w:eastAsiaTheme="minorHAnsi"/>
        </w:rPr>
        <w:t>över</w:t>
      </w:r>
      <w:r>
        <w:rPr>
          <w:rFonts w:eastAsiaTheme="minorHAnsi"/>
        </w:rPr>
        <w:softHyphen/>
      </w:r>
      <w:r w:rsidRPr="008F6E4A">
        <w:rPr>
          <w:rFonts w:eastAsiaTheme="minorHAnsi"/>
        </w:rPr>
        <w:t>vägande del</w:t>
      </w:r>
      <w:r w:rsidRPr="00ED64C6">
        <w:rPr>
          <w:rFonts w:eastAsiaTheme="minorHAnsi"/>
        </w:rPr>
        <w:t xml:space="preserve"> </w:t>
      </w:r>
      <w:r>
        <w:rPr>
          <w:rFonts w:eastAsiaTheme="minorHAnsi"/>
        </w:rPr>
        <w:t xml:space="preserve">ska investeras i tillgångar på reglerade marknader. </w:t>
      </w:r>
      <w:r w:rsidRPr="008F55F1">
        <w:rPr>
          <w:rFonts w:eastAsiaTheme="minorHAnsi"/>
          <w:bCs/>
          <w:i/>
        </w:rPr>
        <w:t>Svensk Försäkring</w:t>
      </w:r>
      <w:r>
        <w:rPr>
          <w:rFonts w:eastAsiaTheme="minorHAnsi"/>
          <w:bCs/>
        </w:rPr>
        <w:t xml:space="preserve"> påpekar att andra tjänstepensionsdirektivet föreskriver att en övervägande del av placeringarna ska göras på reglerade marknader och att investeringar i tillgångar som inte är föremål för handel på reglerade finansmarknader under alla förhållanden måste hållas på aktsamma nivåer. Begreppet </w:t>
      </w:r>
      <w:r>
        <w:t xml:space="preserve">reglerade finansmarknader är, </w:t>
      </w:r>
      <w:r w:rsidDel="005544E5">
        <w:t xml:space="preserve">till skillnad </w:t>
      </w:r>
      <w:r>
        <w:t>från begreppet reglerade marknader, inte definierat i direktivet.</w:t>
      </w:r>
      <w:r w:rsidRPr="000C37CA">
        <w:t xml:space="preserve"> </w:t>
      </w:r>
      <w:r>
        <w:t>Enligt Svensk Försäkring är förslaget alltför restriktivt eftersom direktivets krav att hålla vissa investeringar på aktsamma nivåer endast avser tillgångar som inte är upptagna till handel någonstans.</w:t>
      </w:r>
    </w:p>
    <w:p w14:paraId="69C09065" w14:textId="77777777" w:rsidR="009E158D" w:rsidRDefault="009E158D" w:rsidP="009E158D">
      <w:pPr>
        <w:pStyle w:val="Rubrik4utannumrering"/>
      </w:pPr>
      <w:r>
        <w:t>Skälen för regeringens förslag och bedömning</w:t>
      </w:r>
    </w:p>
    <w:p w14:paraId="1B705E71" w14:textId="77777777" w:rsidR="009E158D" w:rsidRDefault="009E158D" w:rsidP="009E158D">
      <w:pPr>
        <w:pStyle w:val="Rubrik5utannumrering"/>
        <w:spacing w:before="0"/>
      </w:pPr>
      <w:r>
        <w:t>Andra tjänstepensionsdirektivet</w:t>
      </w:r>
    </w:p>
    <w:p w14:paraId="40E3D02B" w14:textId="77777777" w:rsidR="009E158D" w:rsidRDefault="009E158D" w:rsidP="009E158D">
      <w:pPr>
        <w:pStyle w:val="Brdtext"/>
      </w:pPr>
      <w:r>
        <w:t>Enligt andra tjänstepensionsdirektivet ska aktsamhetsprincipen (eng. ”the prudent person rule”) vara den grundläggande principen för ett tjänste</w:t>
      </w:r>
      <w:r>
        <w:softHyphen/>
        <w:t xml:space="preserve">pensionsinstituts kapitalplaceringar (skäl 46). Alla institutets tillgångar </w:t>
      </w:r>
      <w:r>
        <w:lastRenderedPageBreak/>
        <w:t>ska investeras i enlighet med aktsamhetsprincipen och särskilt i enlighet med ett antal investeringsregler som anges i direktivet (artikel 19.1).</w:t>
      </w:r>
    </w:p>
    <w:p w14:paraId="7EB5E785" w14:textId="77777777" w:rsidR="009E158D" w:rsidRDefault="009E158D" w:rsidP="009E158D">
      <w:pPr>
        <w:pStyle w:val="Brdtextmedindrag"/>
        <w:rPr>
          <w:spacing w:val="-4"/>
        </w:rPr>
      </w:pPr>
      <w:r>
        <w:t>T</w:t>
      </w:r>
      <w:r w:rsidRPr="00482763">
        <w:rPr>
          <w:spacing w:val="-4"/>
        </w:rPr>
        <w:t xml:space="preserve">illgångarna </w:t>
      </w:r>
      <w:r>
        <w:rPr>
          <w:spacing w:val="-4"/>
        </w:rPr>
        <w:t xml:space="preserve">ska </w:t>
      </w:r>
      <w:r w:rsidRPr="00482763">
        <w:rPr>
          <w:spacing w:val="-4"/>
        </w:rPr>
        <w:t xml:space="preserve">investeras på </w:t>
      </w:r>
      <w:r>
        <w:rPr>
          <w:spacing w:val="-4"/>
        </w:rPr>
        <w:t>det</w:t>
      </w:r>
      <w:r w:rsidRPr="00482763">
        <w:rPr>
          <w:spacing w:val="-4"/>
        </w:rPr>
        <w:t xml:space="preserve"> sätt som</w:t>
      </w:r>
      <w:r>
        <w:rPr>
          <w:spacing w:val="-4"/>
        </w:rPr>
        <w:t xml:space="preserve"> på lång sikt bäst</w:t>
      </w:r>
      <w:r w:rsidRPr="00482763">
        <w:rPr>
          <w:spacing w:val="-4"/>
        </w:rPr>
        <w:t xml:space="preserve"> gagnar medlemmarnas och förmånstagarnas intressen</w:t>
      </w:r>
      <w:r>
        <w:rPr>
          <w:spacing w:val="-4"/>
        </w:rPr>
        <w:t xml:space="preserve"> som helhet (artikel 19.1 första stycket a)</w:t>
      </w:r>
      <w:r w:rsidRPr="00482763">
        <w:rPr>
          <w:spacing w:val="-4"/>
        </w:rPr>
        <w:t xml:space="preserve">. Vid en eventuell intressekonflikt ska </w:t>
      </w:r>
      <w:r>
        <w:rPr>
          <w:spacing w:val="-4"/>
        </w:rPr>
        <w:t>tjänstepensionsinstitut</w:t>
      </w:r>
      <w:r w:rsidRPr="00482763">
        <w:rPr>
          <w:spacing w:val="-4"/>
        </w:rPr>
        <w:t xml:space="preserve">et eller den enhet som förvaltar dess portfölj </w:t>
      </w:r>
      <w:r>
        <w:rPr>
          <w:spacing w:val="-4"/>
        </w:rPr>
        <w:t>säkerställa</w:t>
      </w:r>
      <w:r w:rsidRPr="00482763">
        <w:rPr>
          <w:spacing w:val="-4"/>
        </w:rPr>
        <w:t xml:space="preserve"> att investeringen görs ute</w:t>
      </w:r>
      <w:r>
        <w:rPr>
          <w:spacing w:val="-4"/>
        </w:rPr>
        <w:softHyphen/>
      </w:r>
      <w:r w:rsidRPr="00482763">
        <w:rPr>
          <w:spacing w:val="-4"/>
        </w:rPr>
        <w:t>slutande i medlemmarnas och förmånstagarnas intressen</w:t>
      </w:r>
      <w:r>
        <w:rPr>
          <w:spacing w:val="-4"/>
        </w:rPr>
        <w:t>.</w:t>
      </w:r>
    </w:p>
    <w:p w14:paraId="237FDAB8" w14:textId="77777777" w:rsidR="009E158D" w:rsidRDefault="009E158D" w:rsidP="009E158D">
      <w:pPr>
        <w:pStyle w:val="Brdtextmedindrag"/>
      </w:pPr>
      <w:r>
        <w:t>Inom ramen för aktsamhetsprincipen ska medlemsstaterna tillåta tjänste</w:t>
      </w:r>
      <w:r>
        <w:softHyphen/>
        <w:t>pensionsinstituten att ta hänsyn till investeringsbeslutens möjliga lång</w:t>
      </w:r>
      <w:r>
        <w:softHyphen/>
        <w:t>siktiga konsekvenser när det gäller miljöfaktorer, sociala faktorer och företagsstyrningsfaktorer (artikel 19.1 första stycket b).</w:t>
      </w:r>
    </w:p>
    <w:p w14:paraId="7AF692FE" w14:textId="77777777" w:rsidR="009E158D" w:rsidRDefault="009E158D" w:rsidP="009E158D">
      <w:pPr>
        <w:pStyle w:val="Brdtextmedindrag"/>
      </w:pPr>
      <w:r>
        <w:rPr>
          <w:spacing w:val="-4"/>
        </w:rPr>
        <w:t xml:space="preserve">Tillgångarna ska investeras på ett sätt som </w:t>
      </w:r>
      <w:r>
        <w:t xml:space="preserve">tillförsäkrar säkerhet, kvalitet, likviditet </w:t>
      </w:r>
      <w:r w:rsidRPr="005E6718">
        <w:t xml:space="preserve">och </w:t>
      </w:r>
      <w:r w:rsidRPr="000636B8">
        <w:t>lönsamhet</w:t>
      </w:r>
      <w:r>
        <w:t xml:space="preserve"> för den samlade portföljen (artikel 19.1 första stycket c).</w:t>
      </w:r>
    </w:p>
    <w:p w14:paraId="6072056B" w14:textId="77777777" w:rsidR="009E158D" w:rsidRDefault="009E158D" w:rsidP="009E158D">
      <w:pPr>
        <w:pStyle w:val="Brdtextmedindrag"/>
      </w:pPr>
      <w:r>
        <w:t>Tillgångarna ska vara diversifierade på ett lämpligt sätt för att undvika dels ett överdrivet beroende av någon särskild tillgång, emittent eller före</w:t>
      </w:r>
      <w:r>
        <w:softHyphen/>
        <w:t>tagsgrupp, dels ackumulation av risker i den samlade portföljen (artikel 19.1 första stycket f). Investeringar i tillgångar som emitteras av samma emittent eller emittenter som tillhör samma grupp, får inte innebära över</w:t>
      </w:r>
      <w:r>
        <w:softHyphen/>
        <w:t>driven risk</w:t>
      </w:r>
      <w:r>
        <w:softHyphen/>
        <w:t>koncentration för ett tjänstepensionsinstitut. Medlems</w:t>
      </w:r>
      <w:r>
        <w:softHyphen/>
        <w:t>staterna får besluta att dessa krav inte ska gälla för investeringar i statsobligationer (artikel 19.1 andra stycket).</w:t>
      </w:r>
    </w:p>
    <w:p w14:paraId="1146D07C" w14:textId="77777777" w:rsidR="009E158D" w:rsidRDefault="009E158D" w:rsidP="009E158D">
      <w:pPr>
        <w:pStyle w:val="Brdtextmedindrag"/>
      </w:pPr>
      <w:r>
        <w:t>Ett tjänstepensionsinstituts tillgångar ska till övervägande del investeras på reglerade marknader (artikel 19.1 första stycket d). Investeringar i till</w:t>
      </w:r>
      <w:r>
        <w:softHyphen/>
        <w:t xml:space="preserve">gångar som inte är föremål för handel på reglerade finansmarknader måste under alla förhållanden hållas på aktsamma nivåer. Med reglerad marknad avses en reglerad marknad enligt definitionen i </w:t>
      </w:r>
      <w:r w:rsidRPr="008F6E4A">
        <w:t>Europaparlamentets och rådets direktiv 2014/65/EU av den 15 maj 2014 om marknader för finan</w:t>
      </w:r>
      <w:r>
        <w:softHyphen/>
      </w:r>
      <w:r w:rsidRPr="008F6E4A">
        <w:t>siella instrument och om ändring av direktiv 2002/92/EG och av direktiv 2011/61/EU</w:t>
      </w:r>
      <w:r>
        <w:t xml:space="preserve"> (förkortat MiFID II) (artikel 6.14 i andra tjänstepensions</w:t>
      </w:r>
      <w:r>
        <w:softHyphen/>
        <w:t>direktivet). En reglerad marknad är alltså ett multilateralt system inom EES som möjliggör handel med finansiella instrument i enlighet med sär</w:t>
      </w:r>
      <w:r>
        <w:softHyphen/>
        <w:t>skilda regler (1 kap. 4 b § lagen [2007:528] om värdepappers</w:t>
      </w:r>
      <w:r>
        <w:softHyphen/>
        <w:t>marknaden som i svensk rätt genomför artikel 4.1.21 i MiFID II</w:t>
      </w:r>
      <w:r w:rsidRPr="008F6E4A">
        <w:t>).</w:t>
      </w:r>
    </w:p>
    <w:p w14:paraId="64B8ED20" w14:textId="77777777" w:rsidR="009E158D" w:rsidRDefault="009E158D" w:rsidP="009E158D">
      <w:pPr>
        <w:pStyle w:val="Brdtextmedindrag"/>
      </w:pPr>
      <w:r>
        <w:t>Bestämmelserna i andra tjänstepensionsdirektivet om aktsamhets</w:t>
      </w:r>
      <w:r>
        <w:softHyphen/>
        <w:t>principen överensstämmer i allt väsentligt med motsvarande bestämmelser i första tjänste</w:t>
      </w:r>
      <w:r>
        <w:softHyphen/>
        <w:t>pensionsdirektivet (artikel 18.1).</w:t>
      </w:r>
    </w:p>
    <w:p w14:paraId="256DDACA" w14:textId="77777777" w:rsidR="009E158D" w:rsidRDefault="009E158D" w:rsidP="009E158D">
      <w:pPr>
        <w:pStyle w:val="Rubrik5utannumrering"/>
      </w:pPr>
      <w:r>
        <w:t xml:space="preserve">Gällande rätt </w:t>
      </w:r>
    </w:p>
    <w:p w14:paraId="026F3C05" w14:textId="77777777" w:rsidR="009E158D" w:rsidRDefault="009E158D" w:rsidP="009E158D">
      <w:pPr>
        <w:pStyle w:val="Brdtext"/>
      </w:pPr>
      <w:r>
        <w:t>Enligt försäkringsrörelselagen ska ett försäkringsföretags samtliga till</w:t>
      </w:r>
      <w:r>
        <w:softHyphen/>
        <w:t>gångar investeras på ett aktsamt sätt (6 kap. 1 §). Vid intressekonflikter mellan försäkringsföretaget och försäkringstagarna ska tillgångarna investeras på det sätt som bäst gagnar försäkringstagarnas och andra ersätt</w:t>
      </w:r>
      <w:r>
        <w:softHyphen/>
        <w:t>ningsberättigades intressen. Invest</w:t>
      </w:r>
      <w:r>
        <w:softHyphen/>
        <w:t>eringar får endast göras i sådana finan</w:t>
      </w:r>
      <w:r>
        <w:softHyphen/>
        <w:t>siella instrument och andra tillgångar vars risker försäkringsföretaget kan identifiera, mäta, övervaka, hantera, kontrollera och rapportera samt på lämpligt sätt beakta i den egna risk- och solvensbedömningen (6 kap. 2 § FRL). Vidare ska investeringar i finansiella instrument och andra till</w:t>
      </w:r>
      <w:r>
        <w:softHyphen/>
        <w:t>gångar göras så att lämplig risk</w:t>
      </w:r>
      <w:r>
        <w:softHyphen/>
        <w:t>spridning uppnås (6 kap. 3 § FRL). Samt</w:t>
      </w:r>
      <w:r>
        <w:softHyphen/>
      </w:r>
      <w:r>
        <w:lastRenderedPageBreak/>
        <w:t>liga tillgångar ska, med beaktande av försäkringsföretagets försäkrings</w:t>
      </w:r>
      <w:r>
        <w:softHyphen/>
        <w:t>åtaganden och förändringar i tillgångarnas framtida värde och avkastning, investeras så att företagets betalningsberedskap är tillfredsställande och den förväntade avkastningen tillräcklig. Regeringen eller den myndighet som regering bestämmer får meddela föreskrifter om vad som avses med lämplig riskspridning (6 kap. 14 § 1 FRL). Dessa bestämmelser i försäkringsrörelselagen infördes när Solvens II-direktivet genomfördes i svensk rätt (prop. 2015/16:9).</w:t>
      </w:r>
    </w:p>
    <w:p w14:paraId="005E4DFB" w14:textId="77777777" w:rsidR="009E158D" w:rsidRPr="00BC268A" w:rsidRDefault="009E158D" w:rsidP="009E158D">
      <w:pPr>
        <w:pStyle w:val="Brdtextmedindrag"/>
      </w:pPr>
      <w:r>
        <w:t>Investeringar i finansiella instrument och andra tillgångar som inte är upptagna till handel på en reglerad marknad ska i ett försäkringsföretag hållas på aktsamma nivåer (6 kap. 6 § FRL). Med reglerad marknad avses i detta sammanhang antingen en reglerad marknad enligt definitionen i MiFID II eller en finansiell marknad belägen i tredjeland som uppfyller vissa villkor (se prop. 2015/16:9 s. 579, artikel 13.22 i Solvens II-direk</w:t>
      </w:r>
      <w:r>
        <w:softHyphen/>
        <w:t>tivet och artikel 94 i MiFID II).</w:t>
      </w:r>
    </w:p>
    <w:p w14:paraId="3CE25893" w14:textId="7E8FA2C8" w:rsidR="009E158D" w:rsidRDefault="009E158D" w:rsidP="009E158D">
      <w:pPr>
        <w:pStyle w:val="Brdtextmedindrag"/>
      </w:pPr>
      <w:r>
        <w:t xml:space="preserve">Även för försäkringsföretag som följer övergångsbestämmelserna </w:t>
      </w:r>
      <w:r>
        <w:rPr>
          <w:color w:val="0D0D0D" w:themeColor="text1" w:themeTint="F2"/>
        </w:rPr>
        <w:t>(punkt 2 i övergångs</w:t>
      </w:r>
      <w:r w:rsidRPr="00620C7E">
        <w:rPr>
          <w:color w:val="0D0D0D" w:themeColor="text1" w:themeTint="F2"/>
        </w:rPr>
        <w:t xml:space="preserve">bestämmelserna till lagen [2015:700] om ändring i </w:t>
      </w:r>
      <w:r>
        <w:rPr>
          <w:color w:val="0D0D0D" w:themeColor="text1" w:themeTint="F2"/>
        </w:rPr>
        <w:t>försäk</w:t>
      </w:r>
      <w:r>
        <w:rPr>
          <w:color w:val="0D0D0D" w:themeColor="text1" w:themeTint="F2"/>
        </w:rPr>
        <w:softHyphen/>
        <w:t>ringsrörelselagen</w:t>
      </w:r>
      <w:r w:rsidRPr="00620C7E">
        <w:rPr>
          <w:color w:val="0D0D0D" w:themeColor="text1" w:themeTint="F2"/>
        </w:rPr>
        <w:t xml:space="preserve"> [2010:2043])</w:t>
      </w:r>
      <w:r>
        <w:rPr>
          <w:color w:val="0D0D0D" w:themeColor="text1" w:themeTint="F2"/>
        </w:rPr>
        <w:t xml:space="preserve"> finns</w:t>
      </w:r>
      <w:r>
        <w:t xml:space="preserve"> bestämmelser om investe</w:t>
      </w:r>
      <w:r>
        <w:softHyphen/>
        <w:t>ringar. Bestämmelserna gäller dock endast tillgångar som används för skuldtäckning. Sådana tillgångar ska placeras på det sätt som bäst gagnar de ersättningsberättigades intressen och också i övrigt på ett aktsamt sätt (6 kap. 20 § FRL i lydelsen före den 1 januari 2016). Vidare ska till</w:t>
      </w:r>
      <w:r w:rsidR="00661342">
        <w:softHyphen/>
      </w:r>
      <w:r>
        <w:t xml:space="preserve">gångarna placeras så att lämplig riskspridning uppnås (6 kap. 2 § FRL i lydelsen före den 1 januari 2016). </w:t>
      </w:r>
      <w:r w:rsidRPr="00313078">
        <w:t>Tillgångarna ska, med beaktande av försäkringsföretagets försäkringsåtaganden och förändringar i till</w:t>
      </w:r>
      <w:r>
        <w:softHyphen/>
      </w:r>
      <w:r w:rsidRPr="00313078">
        <w:t>gångarnas framtida värde och avkastning, placeras så att företagets betalningsberedskap är tillfreds</w:t>
      </w:r>
      <w:r w:rsidRPr="00B34B7C">
        <w:t>ställande och den förväntade avkastningen tillräcklig.</w:t>
      </w:r>
      <w:r>
        <w:t xml:space="preserve"> Vidare omfattas e</w:t>
      </w:r>
      <w:r w:rsidRPr="00B34B7C">
        <w:t xml:space="preserve">tt försäkringsföretags </w:t>
      </w:r>
      <w:r w:rsidRPr="00D66204">
        <w:t>skuldtäcknings</w:t>
      </w:r>
      <w:r>
        <w:softHyphen/>
      </w:r>
      <w:r w:rsidRPr="00D66204">
        <w:t>tillgångar</w:t>
      </w:r>
      <w:r w:rsidRPr="00B34B7C">
        <w:t xml:space="preserve"> av </w:t>
      </w:r>
      <w:r>
        <w:t>bestämmelser</w:t>
      </w:r>
      <w:r w:rsidRPr="00B34B7C">
        <w:t xml:space="preserve"> för </w:t>
      </w:r>
      <w:r w:rsidRPr="00D66204">
        <w:t>enskilda placeringar</w:t>
      </w:r>
      <w:r>
        <w:t xml:space="preserve"> (</w:t>
      </w:r>
      <w:r w:rsidRPr="00B34B7C">
        <w:t>6</w:t>
      </w:r>
      <w:r>
        <w:t> kap.</w:t>
      </w:r>
      <w:r w:rsidRPr="00B34B7C">
        <w:t xml:space="preserve"> 14</w:t>
      </w:r>
      <w:r>
        <w:t> §</w:t>
      </w:r>
      <w:r w:rsidRPr="00B34B7C">
        <w:t xml:space="preserve"> FRL i lydelse</w:t>
      </w:r>
      <w:r>
        <w:t>n</w:t>
      </w:r>
      <w:r w:rsidRPr="00B34B7C">
        <w:t xml:space="preserve"> före den 1 januari 2016</w:t>
      </w:r>
      <w:r>
        <w:t>). De tillgångar som används för skuld</w:t>
      </w:r>
      <w:r>
        <w:softHyphen/>
        <w:t>täckning ska även placeras så att risken för valutakursförluster begränsas (6 kap. 19 § FRL i lydelsen före den 1 januari 2016).</w:t>
      </w:r>
    </w:p>
    <w:p w14:paraId="526CC754" w14:textId="77777777" w:rsidR="009E158D" w:rsidRDefault="009E158D" w:rsidP="009E158D">
      <w:pPr>
        <w:pStyle w:val="Brdtextmedindrag"/>
      </w:pPr>
      <w:r>
        <w:t>Regeringen eller den myndighet som regeringen bestämmer får meddela föreskrifter om bl.a. lämplig riskspridning och högsta tillåtna valutakurs</w:t>
      </w:r>
      <w:r>
        <w:softHyphen/>
        <w:t>risk (6 kap. 34 § 6 och 8 FRL i lydelsen före den 1 januari 2016).</w:t>
      </w:r>
    </w:p>
    <w:p w14:paraId="3227B97C" w14:textId="77777777" w:rsidR="009E158D" w:rsidRDefault="009E158D" w:rsidP="009E158D">
      <w:pPr>
        <w:pStyle w:val="Brdtextmedindrag"/>
      </w:pPr>
      <w:r>
        <w:t>De försäkringsföretag som följer övergångsbestämmelserna omfattas även av bestämmelser om hur stor andel av skuldtäckningstillgångarna i verksamhet avseende tjänstepensions</w:t>
      </w:r>
      <w:r>
        <w:softHyphen/>
        <w:t>försäkring som får utgöras av finan</w:t>
      </w:r>
      <w:r>
        <w:softHyphen/>
        <w:t>siella instrument som inte är föremål för handel på en reglerad marknad eller en motsvarande marknad utanför EES (6 kap. 21 § 1 FRL i lydelsen före den 1 januari 2016).</w:t>
      </w:r>
    </w:p>
    <w:p w14:paraId="390386F7" w14:textId="77777777" w:rsidR="009E158D" w:rsidRDefault="009E158D" w:rsidP="009E158D">
      <w:pPr>
        <w:pStyle w:val="Brdtextmedindrag"/>
      </w:pPr>
      <w:r w:rsidRPr="00402349">
        <w:t xml:space="preserve">Tjänstepensionskassor ska placera sina samlade tillgångar på det sätt som bäst gagnar de ersättningsberättigades intressen och också i övrigt på ett aktsamt sätt (24 b § </w:t>
      </w:r>
      <w:r w:rsidRPr="007741F1">
        <w:t xml:space="preserve">andra stycket </w:t>
      </w:r>
      <w:r w:rsidRPr="00402349">
        <w:t xml:space="preserve">UFL). </w:t>
      </w:r>
      <w:r w:rsidRPr="007741F1">
        <w:t>Vidare ska en tjänstepensions</w:t>
      </w:r>
      <w:r>
        <w:softHyphen/>
      </w:r>
      <w:r w:rsidRPr="007741F1">
        <w:t xml:space="preserve">kassa </w:t>
      </w:r>
      <w:r w:rsidRPr="00402349">
        <w:t xml:space="preserve">placera samtliga tillgångar så att lämplig riskspridning uppnås </w:t>
      </w:r>
      <w:r w:rsidRPr="007741F1">
        <w:t>och</w:t>
      </w:r>
      <w:r w:rsidRPr="00402349">
        <w:t xml:space="preserve"> att </w:t>
      </w:r>
      <w:r w:rsidRPr="007741F1">
        <w:t>kassans</w:t>
      </w:r>
      <w:r w:rsidRPr="00402349">
        <w:t xml:space="preserve"> betalningsberedskap </w:t>
      </w:r>
      <w:r w:rsidRPr="007741F1">
        <w:t xml:space="preserve">är tillfredsställande </w:t>
      </w:r>
      <w:r w:rsidRPr="00402349">
        <w:t xml:space="preserve">och den förväntade avkastningen </w:t>
      </w:r>
      <w:r w:rsidRPr="007741F1">
        <w:t>tillräcklig</w:t>
      </w:r>
      <w:r w:rsidRPr="00402349">
        <w:t xml:space="preserve"> (7 kap. 9 a § 1982 års FRL</w:t>
      </w:r>
      <w:r w:rsidRPr="007741F1">
        <w:t xml:space="preserve"> jämförd med 24 b § andra stycket UFL</w:t>
      </w:r>
      <w:r w:rsidRPr="00402349">
        <w:t xml:space="preserve">). </w:t>
      </w:r>
      <w:r w:rsidRPr="007741F1">
        <w:t>I fråga om tillgångar som svarar mot försäkrings</w:t>
      </w:r>
      <w:r>
        <w:softHyphen/>
      </w:r>
      <w:r w:rsidRPr="007741F1">
        <w:t xml:space="preserve">tekniska avsättningar gäller motsvarande bestämmelser avseende enskilda placeringar och valutakursförluster som för de försäkringsföretag som </w:t>
      </w:r>
      <w:r w:rsidRPr="007741F1">
        <w:lastRenderedPageBreak/>
        <w:t>följer övergångsbestämmelserna</w:t>
      </w:r>
      <w:r w:rsidRPr="00402349">
        <w:t xml:space="preserve"> (7 kap. 10 c </w:t>
      </w:r>
      <w:r>
        <w:t>§</w:t>
      </w:r>
      <w:r w:rsidRPr="007741F1">
        <w:t xml:space="preserve"> och 10 e</w:t>
      </w:r>
      <w:r>
        <w:t> </w:t>
      </w:r>
      <w:r w:rsidRPr="00402349">
        <w:t>§ 1982</w:t>
      </w:r>
      <w:r>
        <w:t> </w:t>
      </w:r>
      <w:r w:rsidRPr="00402349">
        <w:t>års</w:t>
      </w:r>
      <w:r>
        <w:t xml:space="preserve"> </w:t>
      </w:r>
      <w:r w:rsidRPr="00402349">
        <w:t>FRL</w:t>
      </w:r>
      <w:r w:rsidRPr="007741F1">
        <w:t xml:space="preserve"> jämförd med 24 b § femte stycket UFL</w:t>
      </w:r>
      <w:r w:rsidRPr="00402349">
        <w:t>).</w:t>
      </w:r>
    </w:p>
    <w:p w14:paraId="575D7F0E" w14:textId="77777777" w:rsidR="009E158D" w:rsidRDefault="009E158D" w:rsidP="009E158D">
      <w:pPr>
        <w:pStyle w:val="Brdtextmedindrag"/>
      </w:pPr>
      <w:r>
        <w:t>Regeringen eller den myndighet som regeringen bestämmer fick med</w:t>
      </w:r>
      <w:r>
        <w:softHyphen/>
        <w:t>dela föreskrifter för tjänstepensionskassor om lämplig riskspridning och högsta tillåtna valutakursrisk (7 kap. 10 c § femte stycket och 7 kap. 10 e § andra stycket 1982 års FRL jämförda med 24 b § femte stycket UFL).</w:t>
      </w:r>
    </w:p>
    <w:p w14:paraId="38E0274F" w14:textId="77777777" w:rsidR="009E158D" w:rsidRDefault="009E158D" w:rsidP="009E158D">
      <w:pPr>
        <w:pStyle w:val="Brdtextmedindrag"/>
      </w:pPr>
      <w:r>
        <w:t>Tjänstepensionskassor omfattas av begränsningar när det gäller möjlig</w:t>
      </w:r>
      <w:r>
        <w:softHyphen/>
        <w:t>heten att skuldtäcka med tillgångar som inte föremål för handel på reglerade marknader (7 kap. 12 § 1982 års FRL jämförd med 24 b § femte stycket UFL). Dessa bestämmelser överensstämmer med bestämmelserna i försäkringsrörelse</w:t>
      </w:r>
      <w:r>
        <w:softHyphen/>
        <w:t>lagen i lydelsen före 1 januari 2016.</w:t>
      </w:r>
    </w:p>
    <w:p w14:paraId="0A50D8C5" w14:textId="77777777" w:rsidR="009E158D" w:rsidRPr="000B533A" w:rsidRDefault="009E158D" w:rsidP="009E158D">
      <w:pPr>
        <w:pStyle w:val="Rubrik5utannumrering"/>
      </w:pPr>
      <w:r w:rsidRPr="000B533A">
        <w:t>Aktsamhetsprincipen</w:t>
      </w:r>
    </w:p>
    <w:p w14:paraId="5A98B397" w14:textId="77777777" w:rsidR="009E158D" w:rsidRDefault="009E158D" w:rsidP="009E158D">
      <w:pPr>
        <w:pStyle w:val="Brdtext"/>
      </w:pPr>
      <w:r>
        <w:t>Andra tjänstepensionsdirektivet kräver, precis som första tjänstepens</w:t>
      </w:r>
      <w:r>
        <w:softHyphen/>
        <w:t>ions</w:t>
      </w:r>
      <w:r>
        <w:softHyphen/>
        <w:t xml:space="preserve">direktivet, att tjänstepensionsinstitut investerar sina tillgångar i enlighet med </w:t>
      </w:r>
      <w:r w:rsidRPr="00D66204">
        <w:t>aktsamhetsprincipen</w:t>
      </w:r>
      <w:r w:rsidRPr="00830747">
        <w:t>.</w:t>
      </w:r>
      <w:r>
        <w:t xml:space="preserve"> Aktsamhetsprincipen reglerar endast institutens investeringar. Denna princip ska därför inte sammanblandas med de bestämmelser om aktsamhet som förekommer i samband med beräkningen av de försäkringstekniska avsättningarna.</w:t>
      </w:r>
    </w:p>
    <w:p w14:paraId="2F2E8046" w14:textId="77777777" w:rsidR="009E158D" w:rsidRDefault="009E158D" w:rsidP="00F22A69">
      <w:pPr>
        <w:pStyle w:val="Brdtextmedindrag"/>
      </w:pPr>
      <w:r w:rsidRPr="005E07C4">
        <w:t>N</w:t>
      </w:r>
      <w:r w:rsidRPr="00D66204">
        <w:t xml:space="preserve">ästan samtliga </w:t>
      </w:r>
      <w:r>
        <w:t xml:space="preserve">bestämmelser om </w:t>
      </w:r>
      <w:r w:rsidRPr="00AA17E8">
        <w:t>investering</w:t>
      </w:r>
      <w:r>
        <w:t>ar</w:t>
      </w:r>
      <w:r w:rsidRPr="00D66204">
        <w:t xml:space="preserve"> i andra tjänstepensions</w:t>
      </w:r>
      <w:r>
        <w:softHyphen/>
      </w:r>
      <w:r w:rsidRPr="00D66204">
        <w:t>direktivet</w:t>
      </w:r>
      <w:r>
        <w:t xml:space="preserve"> </w:t>
      </w:r>
      <w:r w:rsidRPr="00D66204">
        <w:t>omfatta</w:t>
      </w:r>
      <w:r>
        <w:t>r,</w:t>
      </w:r>
      <w:r w:rsidRPr="00D66204">
        <w:t xml:space="preserve"> </w:t>
      </w:r>
      <w:r>
        <w:t xml:space="preserve">på samma sätt som i första tjänstepensionsdirektivet, </w:t>
      </w:r>
      <w:r w:rsidRPr="00CA0EA4">
        <w:t>tjänste</w:t>
      </w:r>
      <w:r w:rsidRPr="00CA0EA4">
        <w:softHyphen/>
        <w:t>pens</w:t>
      </w:r>
      <w:r w:rsidRPr="00CA0EA4">
        <w:softHyphen/>
        <w:t>ions</w:t>
      </w:r>
      <w:r w:rsidRPr="00CA0EA4">
        <w:softHyphen/>
        <w:t>institutens</w:t>
      </w:r>
      <w:r w:rsidRPr="00D66204">
        <w:t xml:space="preserve"> samlade tillgångar</w:t>
      </w:r>
      <w:r>
        <w:t xml:space="preserve"> (</w:t>
      </w:r>
      <w:r w:rsidRPr="00D66204">
        <w:t>dvs. både skuldtäcknings</w:t>
      </w:r>
      <w:r>
        <w:softHyphen/>
      </w:r>
      <w:r w:rsidRPr="00D66204">
        <w:t>till</w:t>
      </w:r>
      <w:r>
        <w:t>gångar och s.k. fria tillgångar). När första tjänstepensionsdirektivet genomfördes i svensk rätt utnyttjades möjligheten att tillämpa det direk</w:t>
      </w:r>
      <w:r>
        <w:softHyphen/>
        <w:t>tivets bestämmelser på tillgångar och skulder som hänförde sig till livförsäkrings</w:t>
      </w:r>
      <w:r>
        <w:softHyphen/>
        <w:t>bolagens tjänstepensionsverksamhet (prop. 2004/05:165 s. 172). Med sådana tillgångar och skulder avsågs de försäkringstekniska avsätt</w:t>
      </w:r>
      <w:r>
        <w:softHyphen/>
        <w:t>ningarna för tjänste</w:t>
      </w:r>
      <w:r>
        <w:softHyphen/>
        <w:t>pensions</w:t>
      </w:r>
      <w:r>
        <w:softHyphen/>
        <w:t>försäkringar samt motsvarande skuldtäck</w:t>
      </w:r>
      <w:r>
        <w:softHyphen/>
        <w:t>nings</w:t>
      </w:r>
      <w:r>
        <w:softHyphen/>
        <w:t>tillgångar. Bestämmelserna om investeringar kom därför att endast gälla skuldtäck</w:t>
      </w:r>
      <w:r>
        <w:softHyphen/>
        <w:t>ningstillgångarna i livförsäkringsbolagens tjänstepensionsverk</w:t>
      </w:r>
      <w:r>
        <w:softHyphen/>
        <w:t>samhet. Den ordningen gäller fortfarande för försäkrings</w:t>
      </w:r>
      <w:r>
        <w:softHyphen/>
        <w:t>företag som följer över</w:t>
      </w:r>
      <w:r>
        <w:softHyphen/>
        <w:t xml:space="preserve">gångsbestämmelserna (6 kap. 20 § FRL i lydelsen före den 1 januari 2016). </w:t>
      </w:r>
      <w:r w:rsidRPr="00D66204">
        <w:t>För tjänste</w:t>
      </w:r>
      <w:r>
        <w:softHyphen/>
      </w:r>
      <w:r w:rsidRPr="00D66204">
        <w:t>pensions</w:t>
      </w:r>
      <w:r>
        <w:softHyphen/>
      </w:r>
      <w:r w:rsidRPr="00D66204">
        <w:t xml:space="preserve">kassorna var det inte möjligt att göra </w:t>
      </w:r>
      <w:r>
        <w:t>samma</w:t>
      </w:r>
      <w:r w:rsidRPr="00D66204">
        <w:t xml:space="preserve"> avgränsning </w:t>
      </w:r>
      <w:r>
        <w:t>och aktsamhetsprincipen omfattar därmed en tjänste</w:t>
      </w:r>
      <w:r>
        <w:softHyphen/>
        <w:t>pensions</w:t>
      </w:r>
      <w:r>
        <w:softHyphen/>
        <w:t xml:space="preserve">kassas samlade tillgångar (24 b § UFL). </w:t>
      </w:r>
    </w:p>
    <w:p w14:paraId="25FBBDCC" w14:textId="77777777" w:rsidR="009E158D" w:rsidRDefault="009E158D" w:rsidP="00F22A69">
      <w:pPr>
        <w:pStyle w:val="Brdtextmedindrag"/>
      </w:pPr>
      <w:r>
        <w:t xml:space="preserve">I </w:t>
      </w:r>
      <w:r w:rsidRPr="00860834">
        <w:t xml:space="preserve">avsnitt </w:t>
      </w:r>
      <w:r>
        <w:t>6</w:t>
      </w:r>
      <w:r w:rsidRPr="00860834">
        <w:t>.5</w:t>
      </w:r>
      <w:r>
        <w:t xml:space="preserve"> föreslås att tjänstepensionsföretag enbart ska få driva verk</w:t>
      </w:r>
      <w:r>
        <w:softHyphen/>
        <w:t>samhet avseende tjänstepensionsförsäkringar. Det finns därför inte skäl att låta bestämmelserna om investeringar omfatta endast skuld</w:t>
      </w:r>
      <w:r>
        <w:softHyphen/>
        <w:t>täcknings</w:t>
      </w:r>
      <w:r>
        <w:softHyphen/>
        <w:t>tillgångarna i dessa företag, på det sätt som gäller för försäk</w:t>
      </w:r>
      <w:r>
        <w:softHyphen/>
        <w:t>ringsföretag som följer övergångsbestäm</w:t>
      </w:r>
      <w:r>
        <w:softHyphen/>
        <w:t>melserna. Bestämmelserna i andra tjänste</w:t>
      </w:r>
      <w:r>
        <w:softHyphen/>
        <w:t>pensions</w:t>
      </w:r>
      <w:r>
        <w:softHyphen/>
        <w:t>direktivet om aktsamhets</w:t>
      </w:r>
      <w:r>
        <w:softHyphen/>
        <w:t>principen bör i stället som huvud</w:t>
      </w:r>
      <w:r>
        <w:softHyphen/>
        <w:t>regel omfatta alla tillgångar i ett tjänstepensions</w:t>
      </w:r>
      <w:r>
        <w:softHyphen/>
        <w:t>företag. Detta överensstämmer med det som gäller för tjänstepensionskassor och enligt försäkrings</w:t>
      </w:r>
      <w:r>
        <w:softHyphen/>
        <w:t>rörelselagen. En</w:t>
      </w:r>
      <w:r w:rsidRPr="00830747">
        <w:t xml:space="preserve"> grund</w:t>
      </w:r>
      <w:r>
        <w:softHyphen/>
      </w:r>
      <w:r w:rsidRPr="00830747">
        <w:t xml:space="preserve">läggande bestämmelse om </w:t>
      </w:r>
      <w:r>
        <w:t>att</w:t>
      </w:r>
      <w:r w:rsidRPr="00830747">
        <w:t xml:space="preserve"> ett </w:t>
      </w:r>
      <w:r>
        <w:t>tjänste</w:t>
      </w:r>
      <w:r>
        <w:softHyphen/>
        <w:t>pensions</w:t>
      </w:r>
      <w:r>
        <w:softHyphen/>
        <w:t>företags till</w:t>
      </w:r>
      <w:r>
        <w:softHyphen/>
        <w:t xml:space="preserve">gångar ska investeras på ett </w:t>
      </w:r>
      <w:r w:rsidRPr="007376BD">
        <w:t xml:space="preserve">aktsamt </w:t>
      </w:r>
      <w:r>
        <w:t>sätt bör därför införas</w:t>
      </w:r>
      <w:r w:rsidRPr="00830747">
        <w:t xml:space="preserve"> i </w:t>
      </w:r>
      <w:r>
        <w:t xml:space="preserve">den nya </w:t>
      </w:r>
      <w:r w:rsidRPr="00830747">
        <w:t xml:space="preserve">lagen om </w:t>
      </w:r>
      <w:r>
        <w:t>tjänstepensionsföretag</w:t>
      </w:r>
      <w:r w:rsidRPr="00830747">
        <w:t>.</w:t>
      </w:r>
    </w:p>
    <w:p w14:paraId="45ACEFB6" w14:textId="77777777" w:rsidR="009E158D" w:rsidRPr="005C01FA" w:rsidRDefault="009E158D" w:rsidP="009E158D">
      <w:pPr>
        <w:pStyle w:val="Brdtextmedindrag"/>
      </w:pPr>
      <w:r>
        <w:t>Aktsamhetsprincipen är ett exempel på en kvalitativ reglerings</w:t>
      </w:r>
      <w:r>
        <w:softHyphen/>
        <w:t>ansats för hur förvaltningen av pensionsmedel bör vara anordnad. Investeringarna ska utföras med omsorg och skicklighet av en per</w:t>
      </w:r>
      <w:r>
        <w:softHyphen/>
        <w:t xml:space="preserve">son med god kunskap om den specifika verksamheten. Där särskild expertis bedöms nödvändig </w:t>
      </w:r>
      <w:r>
        <w:lastRenderedPageBreak/>
        <w:t>ska uppdraget delegeras till personer som besitter den rätta kompetensen, samtidigt som tjänstepensionsföretaget har att övervaka och följa upp effekterna av besluten. Vidare har förvaltaren en lojalitetsplikt gentemot de ersättningsberättigade och ska agera i deras intressen. Lojalitetsplikten syftar till att säkerställa att risken för intressekonflikter minimeras och kan även innebära att tillgångarna ska vara juridiskt åtskilda från det uppdrags</w:t>
      </w:r>
      <w:r>
        <w:softHyphen/>
        <w:t xml:space="preserve">givande företag som gjort pensionsutfästelsen. </w:t>
      </w:r>
    </w:p>
    <w:p w14:paraId="1674E03A" w14:textId="77777777" w:rsidR="009E158D" w:rsidRPr="003D6161" w:rsidRDefault="009E158D" w:rsidP="009E158D">
      <w:pPr>
        <w:pStyle w:val="Brdtextmedindrag"/>
      </w:pPr>
      <w:r>
        <w:t>Det bör betonas att aktsamhetsprincipen är inriktad på beslutsprocessen snarare än på resultatet av det individuella tjänstepensionsföretagets investeringar. Ingen typ av investering betraktas som oaktsam i sig. En mycket riskfylld investering kan bedömas vara aktsam om investe</w:t>
      </w:r>
      <w:r>
        <w:softHyphen/>
        <w:t>rings</w:t>
      </w:r>
      <w:r>
        <w:softHyphen/>
        <w:t>beslutet bygger på en väl utformad strategi där de relevanta riskerna är analyserade och utsikterna till hög avkastning goda. Alltför försiktiga investeringar med mycket begränsad risk kan däremot råka i strid med aktsamhets</w:t>
      </w:r>
      <w:r>
        <w:softHyphen/>
        <w:t>principen, eftersom en sådan investering riskerar att generera för låg avkastning och där</w:t>
      </w:r>
      <w:r>
        <w:softHyphen/>
        <w:t xml:space="preserve">med inte vara i de ersättningsberättigades intresse. Aktsamhet ska alltså i detta sammanhang inte anses vara samma sak som </w:t>
      </w:r>
      <w:r w:rsidRPr="003D6161">
        <w:t>försiktighet.</w:t>
      </w:r>
    </w:p>
    <w:p w14:paraId="1CCAD302" w14:textId="77777777" w:rsidR="009E158D" w:rsidRPr="00934833" w:rsidRDefault="009E158D" w:rsidP="009E158D">
      <w:pPr>
        <w:pStyle w:val="Brdtextmedindrag"/>
      </w:pPr>
      <w:r>
        <w:rPr>
          <w:spacing w:val="-4"/>
        </w:rPr>
        <w:t>I andra tjänstepensionsdirektivet finns bestämmelser som ytterligare förtyd</w:t>
      </w:r>
      <w:r>
        <w:rPr>
          <w:spacing w:val="-4"/>
        </w:rPr>
        <w:softHyphen/>
        <w:t>ligar aktsamhetsprincipen (artikel 19.1 första stycket a–f). Dessa bestäm</w:t>
      </w:r>
      <w:r>
        <w:rPr>
          <w:spacing w:val="-4"/>
        </w:rPr>
        <w:softHyphen/>
        <w:t>melser behandlas nedan i detta avsnitt och i avsnitten 8</w:t>
      </w:r>
      <w:r w:rsidRPr="00934833">
        <w:rPr>
          <w:spacing w:val="-4"/>
        </w:rPr>
        <w:t>.</w:t>
      </w:r>
      <w:r w:rsidRPr="007741F1">
        <w:rPr>
          <w:spacing w:val="-4"/>
        </w:rPr>
        <w:t>2</w:t>
      </w:r>
      <w:r w:rsidRPr="00934833">
        <w:rPr>
          <w:spacing w:val="-4"/>
        </w:rPr>
        <w:t>.</w:t>
      </w:r>
      <w:r>
        <w:rPr>
          <w:spacing w:val="-4"/>
        </w:rPr>
        <w:t>3 och 8</w:t>
      </w:r>
      <w:r w:rsidRPr="00934833">
        <w:rPr>
          <w:spacing w:val="-4"/>
        </w:rPr>
        <w:t>.</w:t>
      </w:r>
      <w:r w:rsidRPr="007741F1">
        <w:rPr>
          <w:spacing w:val="-4"/>
        </w:rPr>
        <w:t>2</w:t>
      </w:r>
      <w:r w:rsidRPr="00934833">
        <w:rPr>
          <w:spacing w:val="-4"/>
        </w:rPr>
        <w:t>.4.</w:t>
      </w:r>
    </w:p>
    <w:p w14:paraId="2C0DC793" w14:textId="77777777" w:rsidR="009E158D" w:rsidRDefault="009E158D" w:rsidP="00F22A69">
      <w:pPr>
        <w:pStyle w:val="Rubrik5utannumrering"/>
      </w:pPr>
      <w:r>
        <w:t>Intressen som ska styra investeringarna</w:t>
      </w:r>
    </w:p>
    <w:p w14:paraId="27AE0FB2" w14:textId="77777777" w:rsidR="009E158D" w:rsidRDefault="009E158D" w:rsidP="009E158D">
      <w:pPr>
        <w:pStyle w:val="Brdtextmedindrag"/>
        <w:ind w:firstLine="0"/>
      </w:pPr>
      <w:r>
        <w:t>Enligt andra tjänstepensionsdirektivet ska ett tjänstepensionsinstituts till</w:t>
      </w:r>
      <w:r>
        <w:softHyphen/>
        <w:t>gångar investeras på det sätt som på lång sikt bäst gagnar medlemmarnas och förmånstagarnas intressen som helhet (artikel 19.1 första stycket a). Detta krav bör införas i en bestämmelse i den nya lagen om tjänste</w:t>
      </w:r>
      <w:r>
        <w:softHyphen/>
        <w:t>pensions</w:t>
      </w:r>
      <w:r>
        <w:softHyphen/>
        <w:t xml:space="preserve">företag. Regeringen anser däremot, i likhet med </w:t>
      </w:r>
      <w:r>
        <w:rPr>
          <w:i/>
        </w:rPr>
        <w:t>Finansinspek</w:t>
      </w:r>
      <w:r>
        <w:rPr>
          <w:i/>
        </w:rPr>
        <w:softHyphen/>
        <w:t>tionen</w:t>
      </w:r>
      <w:r>
        <w:t>, att kravet inte, som enligt utredningens och promemorians förslag, bör gälla enbart vid eventuella intresse</w:t>
      </w:r>
      <w:r>
        <w:softHyphen/>
        <w:t>konflikter. Det bör i stället tydligt framgå att det är en grundläggande utgångspunkt att ett tjänste</w:t>
      </w:r>
      <w:r>
        <w:softHyphen/>
        <w:t>pensions</w:t>
      </w:r>
      <w:r>
        <w:softHyphen/>
        <w:t>företag alltid ska investera sina tillgångar på det sätt som bäst gagnar de ersätt</w:t>
      </w:r>
      <w:r>
        <w:softHyphen/>
        <w:t>nings</w:t>
      </w:r>
      <w:r>
        <w:softHyphen/>
        <w:t>berättigades intressen.</w:t>
      </w:r>
      <w:r w:rsidRPr="002805E6">
        <w:t xml:space="preserve"> </w:t>
      </w:r>
      <w:r>
        <w:t>Ett sådant allmänt krav motsvarar det som gäller för försäkringsföretag som följer övergångs</w:t>
      </w:r>
      <w:r>
        <w:softHyphen/>
        <w:t>bestämmelserna och tjänstepensionskassor (6 kap. 20 § FRL i lydelsen före den 1 januari 2016 respektive 24 b § andra stycket UFL). Bestämmelsen i den nya lagen bör därför utformas efter förebild av de bestämmelser som infördes när första tjänstepensionsdirektivet genom</w:t>
      </w:r>
      <w:r>
        <w:softHyphen/>
        <w:t xml:space="preserve">fördes i svensk rätt (se prop. 2004/05:165 s. 174 och 228). </w:t>
      </w:r>
    </w:p>
    <w:p w14:paraId="5B9CE978" w14:textId="208A4482" w:rsidR="009E158D" w:rsidRDefault="009E158D" w:rsidP="00F22A69">
      <w:pPr>
        <w:pStyle w:val="Brdtextmedindrag"/>
      </w:pPr>
      <w:r>
        <w:rPr>
          <w:i/>
        </w:rPr>
        <w:t>Finansinspektionen</w:t>
      </w:r>
      <w:r>
        <w:t xml:space="preserve"> anser att det bör framgå av bestämmelsen i den nya lagen att det är de ersättnings</w:t>
      </w:r>
      <w:r>
        <w:softHyphen/>
        <w:t xml:space="preserve">berättigades intressen </w:t>
      </w:r>
      <w:r w:rsidRPr="00AA5B6B">
        <w:t>på lång sikt</w:t>
      </w:r>
      <w:r>
        <w:t xml:space="preserve"> som ska beaktas eftersom det följer av andra tjänste</w:t>
      </w:r>
      <w:r>
        <w:softHyphen/>
        <w:t>pensionsdirektivet. Regeringen konstaterar att det i första tjänstepensions</w:t>
      </w:r>
      <w:r>
        <w:softHyphen/>
        <w:t>direktivet inte preciserades i vilket tids</w:t>
      </w:r>
      <w:r>
        <w:softHyphen/>
        <w:t>perspektiv som medlemmarnas och förmånstagarnas intressen skulle beaktas (artikel 18.1 första stycket a). Det får dock anses vara under</w:t>
      </w:r>
      <w:r>
        <w:softHyphen/>
        <w:t>förstått att det som anges i det direktivet framför allt tar sikte på ett längre perspek</w:t>
      </w:r>
      <w:r>
        <w:softHyphen/>
        <w:t>tiv eftersom tjänstepens</w:t>
      </w:r>
      <w:r>
        <w:softHyphen/>
        <w:t>ions</w:t>
      </w:r>
      <w:r>
        <w:softHyphen/>
        <w:t xml:space="preserve">åtaganden generellt har mycket lång löptid. Det tillägg som har gjorts i andra tjänstepensionsdirektivet skulle därmed kunna ses som ett förtydligande av det som har gällt hittills. Samtidigt är det möjligt att tolka tillägget som att tjänstepensionsinstitut </w:t>
      </w:r>
      <w:r>
        <w:lastRenderedPageBreak/>
        <w:t>inte längre behöver beakta medlemmar och förmåns</w:t>
      </w:r>
      <w:r>
        <w:softHyphen/>
        <w:t>tagares intressen på kort sikt. Enligt regeringens uppfattning kan det finnas situationer där det av aktsamhetsskäl är nödvändigt att tjänstepensions</w:t>
      </w:r>
      <w:r>
        <w:softHyphen/>
        <w:t>företag tar sådan hän</w:t>
      </w:r>
      <w:r>
        <w:softHyphen/>
        <w:t>syn. Det finns därför anledning att i detta avseende ställa högre krav än de som uttryckligen följer av andra tjänste</w:t>
      </w:r>
      <w:r>
        <w:softHyphen/>
        <w:t>pensionsdirektivet, vilket är möjligt eftersom det är fråga om ett minimidirektiv. Mot bakgrund av det anförda bör det preciseras att tjänstepensions</w:t>
      </w:r>
      <w:r>
        <w:softHyphen/>
        <w:t>företag ska beakta de ersätt</w:t>
      </w:r>
      <w:r>
        <w:softHyphen/>
        <w:t>nings</w:t>
      </w:r>
      <w:r w:rsidR="008D661B">
        <w:softHyphen/>
      </w:r>
      <w:r>
        <w:t>berättiga</w:t>
      </w:r>
      <w:r>
        <w:softHyphen/>
        <w:t>des intressen på såväl kort som lång sikt.</w:t>
      </w:r>
    </w:p>
    <w:p w14:paraId="2DB57736" w14:textId="77777777" w:rsidR="009E158D" w:rsidRPr="00ED4ED4" w:rsidRDefault="009E158D" w:rsidP="009E158D">
      <w:pPr>
        <w:pStyle w:val="Brdtextmedindrag"/>
      </w:pPr>
      <w:r>
        <w:t>Syftet med den bestämmelse som föreslås ovan är att undvika intresse</w:t>
      </w:r>
      <w:r>
        <w:softHyphen/>
        <w:t xml:space="preserve">konflikter. I likhet med den bedömning som gjordes vid genomförandet i svensk rätt av första tjänstepensionsdirektivet får bestämmelsen också anses innebära att de ersättningsberättigades intressen alltid ska gå före andra intressen om de står mot varandra (se prop. 2004/05:165 s. 174). Regeringen anser dock, i likhet med </w:t>
      </w:r>
      <w:r w:rsidRPr="007741F1">
        <w:rPr>
          <w:i/>
        </w:rPr>
        <w:t>Finansinspektionen</w:t>
      </w:r>
      <w:r>
        <w:t>, att det även bör införas en uttrycklig bestämmelse i den nya lagen om att vid intresse</w:t>
      </w:r>
      <w:r>
        <w:softHyphen/>
        <w:t>konflikter ska investeringar göras uteslutande i försäkringstagarnas, de försäkrades och andra ersättningsberättigades intressen. Ett sådant krav framgår direkt av andra tjänstepensionsdirektivet (artikel 19.1 första stycket a). För att bestäm</w:t>
      </w:r>
      <w:r>
        <w:softHyphen/>
        <w:t xml:space="preserve">melsen ska uppfylla direktivets krav bör den, som </w:t>
      </w:r>
      <w:r w:rsidRPr="00590E14">
        <w:t>Finansinspektionen</w:t>
      </w:r>
      <w:r>
        <w:t xml:space="preserve"> påpekar, omfatta intressekonflikter i allmänhet och inte enbart särskilt angivna konflikter såsom i utredningens och prome</w:t>
      </w:r>
      <w:r>
        <w:softHyphen/>
        <w:t>morians förslag.</w:t>
      </w:r>
    </w:p>
    <w:p w14:paraId="25AB2B8F" w14:textId="77777777" w:rsidR="009E158D" w:rsidRDefault="009E158D" w:rsidP="009E158D">
      <w:pPr>
        <w:pStyle w:val="Rubrik5utannumrering"/>
      </w:pPr>
      <w:r>
        <w:t>Riskspridning</w:t>
      </w:r>
    </w:p>
    <w:p w14:paraId="32B2D7BB" w14:textId="77777777" w:rsidR="009E158D" w:rsidRDefault="009E158D" w:rsidP="009E158D">
      <w:pPr>
        <w:pStyle w:val="Brdtext"/>
      </w:pPr>
      <w:r>
        <w:t>I</w:t>
      </w:r>
      <w:r w:rsidRPr="001644B3">
        <w:t xml:space="preserve"> andra tjänstepensionsdirektivet </w:t>
      </w:r>
      <w:r>
        <w:t>anges att</w:t>
      </w:r>
      <w:r w:rsidRPr="001644B3">
        <w:t xml:space="preserve"> </w:t>
      </w:r>
      <w:r w:rsidRPr="00D66204">
        <w:t>ett tjänstepensionsinstituts till</w:t>
      </w:r>
      <w:r>
        <w:softHyphen/>
      </w:r>
      <w:r w:rsidRPr="00D66204">
        <w:t>gångar</w:t>
      </w:r>
      <w:r w:rsidRPr="001644B3">
        <w:t xml:space="preserve"> </w:t>
      </w:r>
      <w:r>
        <w:t>ska</w:t>
      </w:r>
      <w:r w:rsidRPr="001644B3">
        <w:t xml:space="preserve"> investeras på ett sätt som tillförsäkrar säkerhet,</w:t>
      </w:r>
      <w:r w:rsidRPr="00D66204">
        <w:t xml:space="preserve"> </w:t>
      </w:r>
      <w:r w:rsidRPr="001644B3">
        <w:t>kvalitet</w:t>
      </w:r>
      <w:r w:rsidRPr="00D66204">
        <w:t>,</w:t>
      </w:r>
      <w:r w:rsidRPr="001644B3">
        <w:t xml:space="preserve"> </w:t>
      </w:r>
      <w:r w:rsidRPr="00D66204">
        <w:t>likvidi</w:t>
      </w:r>
      <w:r>
        <w:softHyphen/>
      </w:r>
      <w:r w:rsidRPr="00D66204">
        <w:t xml:space="preserve">tet </w:t>
      </w:r>
      <w:r w:rsidRPr="001644B3">
        <w:t>och lönsamhet för den samlade portföljen</w:t>
      </w:r>
      <w:r>
        <w:t xml:space="preserve"> (</w:t>
      </w:r>
      <w:r w:rsidRPr="001644B3">
        <w:t>artikel 19.1 </w:t>
      </w:r>
      <w:r>
        <w:t>första stycket </w:t>
      </w:r>
      <w:r w:rsidRPr="001644B3">
        <w:t>c</w:t>
      </w:r>
      <w:r>
        <w:t>)</w:t>
      </w:r>
      <w:r w:rsidRPr="001644B3">
        <w:t>.</w:t>
      </w:r>
      <w:r>
        <w:t xml:space="preserve"> Motsvarande krav finns i första tjänstepensionsdirektivet (artikel 18.1 första stycket b).</w:t>
      </w:r>
      <w:r w:rsidRPr="001644B3">
        <w:t xml:space="preserve"> </w:t>
      </w:r>
      <w:r>
        <w:t>Det</w:t>
      </w:r>
      <w:r w:rsidRPr="00D66204">
        <w:t xml:space="preserve"> överensstämmer </w:t>
      </w:r>
      <w:r>
        <w:t xml:space="preserve">även </w:t>
      </w:r>
      <w:r w:rsidRPr="00D66204">
        <w:t xml:space="preserve">i sak med </w:t>
      </w:r>
      <w:r>
        <w:t>ett krav som anges i</w:t>
      </w:r>
      <w:r w:rsidRPr="00D66204">
        <w:t xml:space="preserve"> </w:t>
      </w:r>
      <w:r>
        <w:t>Solvens II-direktivet (</w:t>
      </w:r>
      <w:r w:rsidRPr="00D66204">
        <w:t>artikel 132.2</w:t>
      </w:r>
      <w:r>
        <w:t xml:space="preserve"> andra stycket första meningen). När Solvens II-direktivet genomfördes i svensk rätt gjorde regeringen bedöm</w:t>
      </w:r>
      <w:r>
        <w:softHyphen/>
        <w:t>ningen att det i praktiken kan vara svårt att uppfylla krav på att en investe</w:t>
      </w:r>
      <w:r>
        <w:softHyphen/>
        <w:t>ring både ska vara garanterat säker och lönsam (</w:t>
      </w:r>
      <w:r w:rsidRPr="006D7287">
        <w:t>prop.</w:t>
      </w:r>
      <w:r>
        <w:t xml:space="preserve"> 2015/16:9 s. 254). I stället infördes en mer allmän bestämmelse om riskspridning i försäk</w:t>
      </w:r>
      <w:r>
        <w:softHyphen/>
        <w:t>rings</w:t>
      </w:r>
      <w:r>
        <w:softHyphen/>
        <w:t>rörelselagen (6 kap. 3 § första stycket). Den allmänna riskspridnings</w:t>
      </w:r>
      <w:r>
        <w:softHyphen/>
        <w:t>regeln kompletterades med en bestämmelse om att samtliga tillgångar ska – med beaktande av försäkringsföretagets försäkrings</w:t>
      </w:r>
      <w:r>
        <w:softHyphen/>
        <w:t>åtaganden och för</w:t>
      </w:r>
      <w:r>
        <w:softHyphen/>
        <w:t>ändringar i tillgångarnas framtida värde och avkastning – investeras så att företagets betalningsberedskap är tillfredsställande och förväntad avkast</w:t>
      </w:r>
      <w:r>
        <w:softHyphen/>
        <w:t>ning tillräcklig (6 kap. 3 § andra stycket FRL). Motsvarande bestämmelser om riskspridning gäller för försäkringsföretag som följer övergångs</w:t>
      </w:r>
      <w:r>
        <w:softHyphen/>
        <w:t>bestäm</w:t>
      </w:r>
      <w:r>
        <w:softHyphen/>
        <w:t>melserna och tjänstepensionskassor (6 kap. 2 § FRL i lydelsen före den 1 januari 2016 respektive 7 kap. 9 a § 1982 års FRL jämförd med 24 b § UFL). Vid genomförandet i svensk rätt av första tjänstepensions</w:t>
      </w:r>
      <w:r>
        <w:softHyphen/>
        <w:t>direktivet bedömdes de bestämmelserna uppfylla det direktivets krav (</w:t>
      </w:r>
      <w:r w:rsidRPr="006D7287">
        <w:t>prop.</w:t>
      </w:r>
      <w:r>
        <w:t xml:space="preserve"> 2004/05:165 s. 174).</w:t>
      </w:r>
    </w:p>
    <w:p w14:paraId="120ADF0D" w14:textId="77777777" w:rsidR="009E158D" w:rsidRDefault="009E158D" w:rsidP="009E158D">
      <w:pPr>
        <w:pStyle w:val="Brdtextmedindrag"/>
      </w:pPr>
      <w:r>
        <w:t xml:space="preserve">Det saknas skäl att nu göra en annan bedömning än när motsvarande bestämmelser i </w:t>
      </w:r>
      <w:r w:rsidRPr="00865BDD">
        <w:t xml:space="preserve">första tjänstepensionsdirektivet </w:t>
      </w:r>
      <w:r>
        <w:t xml:space="preserve">och Solvens II-direktivet genomfördes i svensk rätt. Andra tjänstepensionsdirektivets krav i fråga om tillförsäkrad säkerhet, kvalitet, likviditet och lönsamhet bör därför </w:t>
      </w:r>
      <w:r>
        <w:lastRenderedPageBreak/>
        <w:t>genomföras genom att det införs ett allmänt krav på riskspridning i den nya lagen om tjänstepensionsföretag. Denna allmänna riskspridningsregel bör på motsvarande sätt som när de båda nämnda direktiven genomfördes kompletteras med krav på tillfredsställande betalnings</w:t>
      </w:r>
      <w:r>
        <w:softHyphen/>
        <w:t>beredskap och till</w:t>
      </w:r>
      <w:r>
        <w:softHyphen/>
        <w:t>räcklig förväntad avkastning. Det bör betonas att kraven inte innebär att ett tjänstepensionsföretag är förhindrat att placera i t.ex. illikvida till</w:t>
      </w:r>
      <w:r>
        <w:softHyphen/>
        <w:t>gångar, så länge aktsamhets</w:t>
      </w:r>
      <w:r>
        <w:softHyphen/>
        <w:t xml:space="preserve">principen iakttas. Ett tjänstepensionsföretag bör kunna ha enskilda investeringar som inte klarar samtliga kvalitetskrav så länge företagets investeringar totalt sett uppfyller kraven om aktsamma investeringar. </w:t>
      </w:r>
    </w:p>
    <w:p w14:paraId="461BBF74" w14:textId="77777777" w:rsidR="009E158D" w:rsidRDefault="009E158D" w:rsidP="009E158D">
      <w:pPr>
        <w:pStyle w:val="Brdtextmedindrag"/>
      </w:pPr>
      <w:r>
        <w:t>I andra tjänstepensionsdirektivet finns även mer detaljerade bestäm</w:t>
      </w:r>
      <w:r>
        <w:softHyphen/>
        <w:t>melser om diversifiering av tillgångar (artikel 19.1 första stycket f). Mot</w:t>
      </w:r>
      <w:r>
        <w:softHyphen/>
        <w:t>svarande bestämmelser finns i första tjänstepensions</w:t>
      </w:r>
      <w:r>
        <w:softHyphen/>
        <w:t>direktivet (artikel 18.1 första stycket e). Bestämmelserna i andra tjänstepensionsdirektivet om hur riskspridningen ska ut</w:t>
      </w:r>
      <w:r>
        <w:softHyphen/>
        <w:t>föras</w:t>
      </w:r>
      <w:r w:rsidDel="00861324">
        <w:t xml:space="preserve"> </w:t>
      </w:r>
      <w:r>
        <w:t>innebär att investeringar ska ske i olika typer av tillgångar för att undvika ett överdrivet beroende av någon enskild tillgång, emittent eller företagsgrupp (s.k. enhandsengagemang). När ett tjänstepensions</w:t>
      </w:r>
      <w:r>
        <w:softHyphen/>
        <w:t>institut beslutar om investeringar ska också den totala risken i investerings</w:t>
      </w:r>
      <w:r>
        <w:softHyphen/>
        <w:t>portföljen beaktas. Investeringar som ges ut av samma emittent eller emitten</w:t>
      </w:r>
      <w:r>
        <w:softHyphen/>
        <w:t>ter som tillhör samma grupp ska begränsas så de inte medför en överdriven riskkoncentration för institutet. Syftet med regle</w:t>
      </w:r>
      <w:r>
        <w:softHyphen/>
        <w:t>ringen är att undvika risk</w:t>
      </w:r>
      <w:r>
        <w:softHyphen/>
        <w:t>tagande som inte står i rimlig relation till den förväntade avkast</w:t>
      </w:r>
      <w:r>
        <w:softHyphen/>
        <w:t>ningen och inte att ett institut alltid ska följa en risk</w:t>
      </w:r>
      <w:r>
        <w:softHyphen/>
        <w:t>minimerande strategi.</w:t>
      </w:r>
    </w:p>
    <w:p w14:paraId="318C94CA" w14:textId="77777777" w:rsidR="009E158D" w:rsidRPr="00CD65ED" w:rsidRDefault="009E158D" w:rsidP="009E158D">
      <w:pPr>
        <w:pStyle w:val="Brdtextmedindrag"/>
      </w:pPr>
      <w:r>
        <w:t>Regeringen anser, till skillnad från utredningen och den bedömning som görs i promemorian, att de nu aktuella bestämmelserna om diversifiering av tillgångar i direktivet bör genom</w:t>
      </w:r>
      <w:r>
        <w:softHyphen/>
        <w:t xml:space="preserve">föras i bestämmelser i den nya lagen om tjänstepensionsföretag i stället för i föreskrifter på lägre nivå än lag. För att underlätta tillämpningen av bestämmelserna bör det i den nya lagen om tjänstepensionsföretag även införas en definition av det som i andra tjänstepensionsdirektivets uttrycks som </w:t>
      </w:r>
      <w:r w:rsidRPr="00884DF4">
        <w:rPr>
          <w:i/>
        </w:rPr>
        <w:t>emittenter som tillhör samma grupp</w:t>
      </w:r>
      <w:r>
        <w:t>. I direktivet definieras inte vad som avses med uttrycket. Enligt regeringens uppfatt</w:t>
      </w:r>
      <w:r>
        <w:softHyphen/>
        <w:t>ning bör definitionen dock utformas efter förebild av de bestäm</w:t>
      </w:r>
      <w:r>
        <w:softHyphen/>
        <w:t>melser om enhandsengagemang som gäller för försäkrings</w:t>
      </w:r>
      <w:r>
        <w:softHyphen/>
        <w:t>företag som följer över</w:t>
      </w:r>
      <w:r>
        <w:softHyphen/>
        <w:t>gångsbestämmelserna och för tjänstepensions</w:t>
      </w:r>
      <w:r>
        <w:softHyphen/>
        <w:t xml:space="preserve">kassor (6 kap. 15 § FRL i lydelsen före den 1 januari 2016 respektive 7 kap. 10 c § tredje stycket 1982 års FRL jämförd med 24 b § UFL). I dessa bestämmelser används uttrycket </w:t>
      </w:r>
      <w:r>
        <w:rPr>
          <w:i/>
        </w:rPr>
        <w:t>grupp av emittenter eller lån</w:t>
      </w:r>
      <w:r>
        <w:rPr>
          <w:i/>
        </w:rPr>
        <w:softHyphen/>
        <w:t>tagare med inbördes anknytning.</w:t>
      </w:r>
      <w:r w:rsidRPr="00AD55C3">
        <w:t xml:space="preserve"> </w:t>
      </w:r>
      <w:r>
        <w:t>Med en sådan grupp avses två eller flera fysiska eller juridiska personer som utgör en helhet ur risksynpunkt därför att någon av dem har direkt eller indirekt, ägarinflytande över en eller flera av de övriga i gruppen, eller därför att de, utan att stå i sådant förhållande, har sådan inbördes anknyt</w:t>
      </w:r>
      <w:r>
        <w:softHyphen/>
        <w:t>ning att någon eller samtliga av de övriga kan råka i betalningssvå</w:t>
      </w:r>
      <w:r>
        <w:softHyphen/>
        <w:t xml:space="preserve">righeter om en av dem drabbas av </w:t>
      </w:r>
      <w:r w:rsidRPr="00CD65ED">
        <w:t>finansiella problem.</w:t>
      </w:r>
      <w:r>
        <w:t xml:space="preserve"> En motsvarande definition av det uttrycket bör införas i den nya lagen.</w:t>
      </w:r>
    </w:p>
    <w:p w14:paraId="7934E671" w14:textId="77777777" w:rsidR="009E158D" w:rsidRDefault="009E158D" w:rsidP="009E158D">
      <w:pPr>
        <w:pStyle w:val="Brdtextmedindrag"/>
      </w:pPr>
      <w:r>
        <w:t>Den möjlighet som andra tjänstepensionsdirektivet ger att undanta stats</w:t>
      </w:r>
      <w:r>
        <w:softHyphen/>
        <w:t>obligationer från de detaljerade kraven på diversifiering av tillgångar bör utnyttjas. Det bör noteras att undantaget endast gäller kraven i de nu aktuella bestämmelserna. I enlighet med den övergripande aktsamhets</w:t>
      </w:r>
      <w:r>
        <w:softHyphen/>
        <w:t xml:space="preserve">principen måste givetvis en bedömning av motpartens kreditvärdighet göras även vid investeringar i sådana tillgångar. </w:t>
      </w:r>
      <w:r>
        <w:rPr>
          <w:i/>
        </w:rPr>
        <w:t>Svensk Försäkring</w:t>
      </w:r>
      <w:r>
        <w:t xml:space="preserve"> anser </w:t>
      </w:r>
      <w:r>
        <w:lastRenderedPageBreak/>
        <w:t>att undantaget även bör omfatta obligationer utgivna av kommuner och landsting eftersom sådana tillgångar kan anses jämställda med statsobliga</w:t>
      </w:r>
      <w:r>
        <w:softHyphen/>
        <w:t>tioner</w:t>
      </w:r>
      <w:r w:rsidRPr="00A529DD">
        <w:t xml:space="preserve"> </w:t>
      </w:r>
      <w:r>
        <w:t>ur säkerhetshänseende. Regeringen konstaterar dock att det av andra tjänstepensionsdirektivet uttryckligen framgår att det endast är investe</w:t>
      </w:r>
      <w:r>
        <w:softHyphen/>
        <w:t>ringar i statsobligationer som får undantas från de nu aktuella bestämmel</w:t>
      </w:r>
      <w:r>
        <w:softHyphen/>
        <w:t>serna. Det finns därmed inte utrymme enligt direktivet att utvidga undan</w:t>
      </w:r>
      <w:r>
        <w:softHyphen/>
        <w:t>taget till att gälla även investeringar i obligationer utgivna av kommuner och landsting.</w:t>
      </w:r>
    </w:p>
    <w:p w14:paraId="7D796DD0" w14:textId="77777777" w:rsidR="009E158D" w:rsidRDefault="009E158D" w:rsidP="009E158D">
      <w:pPr>
        <w:pStyle w:val="Brdtextmedindrag"/>
      </w:pPr>
      <w:r w:rsidRPr="007741F1">
        <w:t xml:space="preserve">Som framgår ovan bör </w:t>
      </w:r>
      <w:r>
        <w:t xml:space="preserve">bestämmelserna i </w:t>
      </w:r>
      <w:r w:rsidRPr="007741F1">
        <w:t xml:space="preserve">andra tjänstepensionsdirektivet om riskspridning i sin helhet genomföras </w:t>
      </w:r>
      <w:r>
        <w:t>i</w:t>
      </w:r>
      <w:r w:rsidRPr="007741F1">
        <w:t xml:space="preserve"> bestämmelser i den nya lagen om tjänstepensionsföretag. Det finns därmed inte något behov av att förtydliga vad som avses med lämplig riskspridning i föreskrifter på lägre nivå än lag. Regeringen anser därför, i likhet med </w:t>
      </w:r>
      <w:r w:rsidRPr="007741F1">
        <w:rPr>
          <w:i/>
        </w:rPr>
        <w:t xml:space="preserve">Svensk Försäkring </w:t>
      </w:r>
      <w:r w:rsidRPr="007741F1">
        <w:t>och till skillnad från utredningen</w:t>
      </w:r>
      <w:r>
        <w:t>s</w:t>
      </w:r>
      <w:r w:rsidRPr="007741F1">
        <w:t xml:space="preserve"> och promemorian</w:t>
      </w:r>
      <w:r>
        <w:t>s förslag</w:t>
      </w:r>
      <w:r w:rsidRPr="007741F1">
        <w:t xml:space="preserve">, att det inte bör införas något bemyndigande för regeringen eller den myndighet </w:t>
      </w:r>
      <w:r>
        <w:t xml:space="preserve">som </w:t>
      </w:r>
      <w:r w:rsidRPr="007741F1">
        <w:t>regeringen bestämmer att meddela sådana föreskrifter.</w:t>
      </w:r>
    </w:p>
    <w:p w14:paraId="3676D301" w14:textId="77777777" w:rsidR="009E158D" w:rsidRDefault="009E158D" w:rsidP="009E158D">
      <w:pPr>
        <w:pStyle w:val="Rubrik5utannumrering"/>
      </w:pPr>
      <w:r>
        <w:t>Riskkontroll</w:t>
      </w:r>
    </w:p>
    <w:p w14:paraId="07898C62" w14:textId="77777777" w:rsidR="009E158D" w:rsidRDefault="009E158D" w:rsidP="009E158D">
      <w:pPr>
        <w:pStyle w:val="Brdtext"/>
      </w:pPr>
      <w:r>
        <w:t>Enligt andra tjänstepensionsdirektivet får medlemsstaterna fastställa mer detaljerade föreskrifter om investeringar om det är berättigat av akt</w:t>
      </w:r>
      <w:r>
        <w:softHyphen/>
        <w:t>samhetsskäl (artikel 19.6). Som framgår ovan är aktsamhetsprincipen inriktad på beslutsprocessen snarare än på resultatet av det individuella tjänstepensionsföretagets investeringar. En mycket riskfylld investering kan bedömas vara aktsam om investe</w:t>
      </w:r>
      <w:r>
        <w:softHyphen/>
        <w:t>ringsbeslutet bygger på en väl utformad strategi där de relevanta riskerna är analyserade och utsikterna till hög avkastning goda. Med stor investeringsfrihet och utan kvantitativa regler är det viktigt att säkerställa att tjänstepensionsföretaget förstår och kan hantera de risker som investeringarna ger upphov till. I den nya lagen om tjänstepensionsföretag bör det därför införas en bestämmelse med krav på riskkontroll. Bestämmelsen bör utformas efter förebild av motsvarande bestämmelse i försäkringsrörelselagen (6 kap. 2 §). Ett tjänstepensions</w:t>
      </w:r>
      <w:r>
        <w:softHyphen/>
        <w:t>företag bör därmed endast få investera i finansiella instrument och andra tillgångar vars risker företaget kan identifiera, mäta, övervaka, hantera, kontrollera och rapportera samt på lämpligt sätt beakta i den egna risk- och solvensbedömning som företaget ska genomföra och dokumentera</w:t>
      </w:r>
      <w:r w:rsidRPr="005A55B3">
        <w:t xml:space="preserve"> </w:t>
      </w:r>
      <w:r>
        <w:t>enligt förslaget i avsnitt 9.8.</w:t>
      </w:r>
    </w:p>
    <w:p w14:paraId="42DB35DC" w14:textId="77777777" w:rsidR="009E158D" w:rsidRDefault="009E158D" w:rsidP="009E158D">
      <w:pPr>
        <w:pStyle w:val="Rubrik5utannumrering"/>
      </w:pPr>
      <w:bookmarkStart w:id="1667" w:name="_Hlk517697528"/>
      <w:r>
        <w:t>Miljöfaktorer, sociala faktorer och företagsstyrningsfaktorer</w:t>
      </w:r>
    </w:p>
    <w:p w14:paraId="6EAE23D8" w14:textId="77777777" w:rsidR="009E158D" w:rsidRDefault="009E158D" w:rsidP="009E158D">
      <w:pPr>
        <w:pStyle w:val="Brdtext"/>
      </w:pPr>
      <w:r>
        <w:t>Enligt andra tjänstepensionsdirektivet ska tjänstepensionsinstitut</w:t>
      </w:r>
      <w:r w:rsidRPr="00EA3995">
        <w:t xml:space="preserve"> </w:t>
      </w:r>
      <w:r>
        <w:t xml:space="preserve">tillåtas </w:t>
      </w:r>
      <w:r w:rsidRPr="00EA3995">
        <w:t>att ta hänsyn till investeringsbeslutens långsiktiga konsekvenser när det gäller miljöfaktorer, sociala faktorer och företagsstyrningsfaktorer</w:t>
      </w:r>
      <w:r>
        <w:t xml:space="preserve"> (s.k. hållbarhetsfaktorer) (artikel 19.1 första stycket b). Det är vedertaget att försäkringsföretag som tillhandahåller tjänste</w:t>
      </w:r>
      <w:r>
        <w:softHyphen/>
        <w:t>pensions</w:t>
      </w:r>
      <w:r>
        <w:softHyphen/>
        <w:t>försäkringar, tjänste</w:t>
      </w:r>
      <w:r>
        <w:softHyphen/>
        <w:t>pensions</w:t>
      </w:r>
      <w:r>
        <w:softHyphen/>
        <w:t>kassor och även andra företag får välja en etisk inriktning på sin investerings</w:t>
      </w:r>
      <w:r>
        <w:softHyphen/>
        <w:t>strategi.</w:t>
      </w:r>
      <w:r w:rsidRPr="0039452F">
        <w:t xml:space="preserve"> </w:t>
      </w:r>
    </w:p>
    <w:p w14:paraId="29A1F707" w14:textId="77777777" w:rsidR="009E158D" w:rsidRDefault="009E158D" w:rsidP="009E158D">
      <w:pPr>
        <w:pStyle w:val="Brdtextmedindrag"/>
      </w:pPr>
      <w:r>
        <w:t>Aktsamhetsprincipen kan inte anses tvinga ett tjänstepensionsföretag att välja en investering som framstår som olämplig med hänsyn till hållbar</w:t>
      </w:r>
      <w:r>
        <w:softHyphen/>
        <w:t xml:space="preserve">hetsfaktorer. Däremot riskerar underlåtenhet att beakta sådana faktorer vid investeringsbeslut att öka risken i förvaltningen, utan motsvarande ökning av förväntad avkastning, vilket inte ligger i de ersättningsberättigades </w:t>
      </w:r>
      <w:r>
        <w:lastRenderedPageBreak/>
        <w:t>intresse. Hållbarhets</w:t>
      </w:r>
      <w:r>
        <w:softHyphen/>
        <w:t xml:space="preserve">riskernas betydelse för den finansiella avkastningen uppmärksammas alltmer och ett omfattande arbete för att identifiera och kvantifiera sådana risker bedrivs internationellt och nationellt. </w:t>
      </w:r>
    </w:p>
    <w:p w14:paraId="458E8E33" w14:textId="77777777" w:rsidR="009E158D" w:rsidRDefault="009E158D" w:rsidP="009E158D">
      <w:pPr>
        <w:pStyle w:val="Brdtextmedindrag"/>
      </w:pPr>
      <w:r>
        <w:t>Mot den bakgrunden och för att genomföra andra tjänstepensions</w:t>
      </w:r>
      <w:r>
        <w:softHyphen/>
        <w:t>direktivet (artikel 19.1 första stycket b) är det befogat att införa en uttryck</w:t>
      </w:r>
      <w:r>
        <w:softHyphen/>
        <w:t>lig bestämmelse i den nya lagen om tjänstepensionsföretag om att tjänste</w:t>
      </w:r>
      <w:r>
        <w:softHyphen/>
        <w:t>pensionsföretag får beakta hållbarhets</w:t>
      </w:r>
      <w:r>
        <w:softHyphen/>
        <w:t>faktorer i sina investerings</w:t>
      </w:r>
      <w:r>
        <w:softHyphen/>
        <w:t>beslut. Vidare föreslås i avsnitt 9.4.3 att ett tjänstepensionsföretags investerings</w:t>
      </w:r>
      <w:r>
        <w:softHyphen/>
        <w:t>riktlinjer ska innehålla uppgifter om hur hållbarhetsfaktorer beaktas i investeringspolicyn.</w:t>
      </w:r>
    </w:p>
    <w:p w14:paraId="08F21F62" w14:textId="77777777" w:rsidR="009E158D" w:rsidRDefault="009E158D" w:rsidP="009E158D">
      <w:pPr>
        <w:pStyle w:val="Rubrik5utannumrering"/>
      </w:pPr>
      <w:r>
        <w:t>Undantag från vissa bestämmelser för tillgångar som svarar mot avsättningar för villkorad återbäring och fondförsäkringsåtaganden</w:t>
      </w:r>
    </w:p>
    <w:p w14:paraId="4BAAB8CF" w14:textId="77777777" w:rsidR="009E158D" w:rsidRDefault="009E158D" w:rsidP="009E158D">
      <w:pPr>
        <w:pStyle w:val="Brdtext"/>
      </w:pPr>
      <w:bookmarkStart w:id="1668" w:name="_Hlk517871066"/>
      <w:bookmarkEnd w:id="1667"/>
      <w:r>
        <w:t xml:space="preserve">Regeringen konstaterar, i likhet med </w:t>
      </w:r>
      <w:r>
        <w:rPr>
          <w:i/>
        </w:rPr>
        <w:t>Finansinspektionen</w:t>
      </w:r>
      <w:r>
        <w:t>, att promemo</w:t>
      </w:r>
      <w:r>
        <w:softHyphen/>
        <w:t>rians förslag innebär att bestämmelserna om investeringar i den nya lagen ska gälla även för tillgångar som svarar mot avsättningar för fondförsäk</w:t>
      </w:r>
      <w:r>
        <w:softHyphen/>
        <w:t>rings</w:t>
      </w:r>
      <w:r>
        <w:softHyphen/>
        <w:t>åtaganden där tjänstepensionsföretag inte bär investeringsrisken. Vid genomförandet i svensk rätt av första tjänstepensions</w:t>
      </w:r>
      <w:r>
        <w:softHyphen/>
        <w:t>direktivet gjordes bedöm</w:t>
      </w:r>
      <w:r>
        <w:softHyphen/>
        <w:t>ningen att sådana tillgångar och tillgångar som svarar mot avsättningar för villkorad återbäring skulle undantas från vissa av kraven enligt aktsam</w:t>
      </w:r>
      <w:r>
        <w:softHyphen/>
        <w:t>hetsprincipen (prop. 2004/05:165 s. 180). Som skäl angavs att det i dessa fall är den försäkrade som bär den finansiella risken av</w:t>
      </w:r>
      <w:r>
        <w:softHyphen/>
        <w:t>seende värdeutvecklingen av vissa, särskilt öronmärkta tillgångar. Det ansågs därmed följa av produkt</w:t>
      </w:r>
      <w:r>
        <w:softHyphen/>
        <w:t>ernas konstruk</w:t>
      </w:r>
      <w:r>
        <w:softHyphen/>
        <w:t>tion att det inte är möjligt för försäkringsföretaget att särskilt beakta krav på bl.a. diversifiering och tillfredsställande betalningsbered</w:t>
      </w:r>
      <w:r>
        <w:softHyphen/>
        <w:t>skap.</w:t>
      </w:r>
    </w:p>
    <w:p w14:paraId="6F80BE9A" w14:textId="77777777" w:rsidR="009E158D" w:rsidRDefault="009E158D" w:rsidP="009E158D">
      <w:pPr>
        <w:pStyle w:val="Brdtextmedindrag"/>
      </w:pPr>
      <w:r>
        <w:t>Regeringen anser att det inte finns anledning att göra någon annan bedömning när det gäller tillgångar som svarar mot ett tjänstepensions</w:t>
      </w:r>
      <w:r>
        <w:softHyphen/>
        <w:t>företags avsättningar för villkorad återbäring och fondförsäkrings</w:t>
      </w:r>
      <w:r>
        <w:softHyphen/>
        <w:t>åtaganden där försäkringstagare, försäkrade eller andra ersättnings</w:t>
      </w:r>
      <w:r>
        <w:softHyphen/>
        <w:t>berättigade bär risken</w:t>
      </w:r>
      <w:r>
        <w:rPr>
          <w:rFonts w:eastAsiaTheme="minorHAnsi"/>
        </w:rPr>
        <w:t xml:space="preserve">. </w:t>
      </w:r>
      <w:r>
        <w:t>En bestämmelse om att dessa tillgångar ska vara undantagna från kraven på riskspridning bör därför införas i den nya lagen</w:t>
      </w:r>
      <w:r w:rsidRPr="0005188B">
        <w:t xml:space="preserve"> om tjänstepensionsföretag</w:t>
      </w:r>
      <w:r>
        <w:t>. Bestämmelsen bör utformas efter förebild av den motsvarande undantags</w:t>
      </w:r>
      <w:r>
        <w:softHyphen/>
        <w:t>bestämmelse som gäller för försäkrings</w:t>
      </w:r>
      <w:r>
        <w:softHyphen/>
        <w:t>företag som följer övergångs</w:t>
      </w:r>
      <w:r>
        <w:softHyphen/>
        <w:t>bestämmelserna (6 kap. 25 § FRL i lydelsen före den 1 januari 2016).</w:t>
      </w:r>
    </w:p>
    <w:p w14:paraId="391D1F3E" w14:textId="77777777" w:rsidR="009E158D" w:rsidRPr="005B3E8C" w:rsidRDefault="009E158D" w:rsidP="009E158D">
      <w:pPr>
        <w:pStyle w:val="Rubrik5utannumrering"/>
      </w:pPr>
      <w:r>
        <w:t>Reglerade marknader och onoterade tillgångar</w:t>
      </w:r>
    </w:p>
    <w:p w14:paraId="2D446CC2" w14:textId="77777777" w:rsidR="009E158D" w:rsidRDefault="009E158D" w:rsidP="009E158D">
      <w:pPr>
        <w:pStyle w:val="Brdtextmedindrag"/>
        <w:ind w:firstLine="0"/>
      </w:pPr>
      <w:r>
        <w:t>Enligt andra tjänstepensionsdirektivet ska ett tjänstepensionsföretags till</w:t>
      </w:r>
      <w:r>
        <w:softHyphen/>
        <w:t>gångar till övervägande del investeras på reglerade marknader (artikel 19.1 första stycket d första meningen). Regeringen anser därför, i likhet med utredningen och till skillnad från den bedömning som görs i promemorian, att det bör införas en uttrycklig bestämmelse med ett sådant krav i den nya lagen om tjänste</w:t>
      </w:r>
      <w:r>
        <w:softHyphen/>
        <w:t xml:space="preserve">pensionsföretag. Som </w:t>
      </w:r>
      <w:r>
        <w:rPr>
          <w:i/>
        </w:rPr>
        <w:t xml:space="preserve">Finansinspektionen </w:t>
      </w:r>
      <w:r>
        <w:t>påpekar är det nöd</w:t>
      </w:r>
      <w:r>
        <w:softHyphen/>
        <w:t>vändigt för att genomföra direktivet på ett korrekt sätt. Termen reglerad marknad bör ges samma betydelse som den har i lagen om värdepappers</w:t>
      </w:r>
      <w:r>
        <w:softHyphen/>
        <w:t>marknaden (1 kap. 4 b §), som i svensk rätt genomför MiFID II (artikel 4.1.21, se artikel 6.14 i andra tjänstepensionsdirektivet).</w:t>
      </w:r>
    </w:p>
    <w:p w14:paraId="350D2326" w14:textId="77777777" w:rsidR="009E158D" w:rsidRDefault="009E158D" w:rsidP="009E158D">
      <w:pPr>
        <w:pStyle w:val="Brdtextmedindrag"/>
      </w:pPr>
      <w:r>
        <w:t xml:space="preserve">Både </w:t>
      </w:r>
      <w:r w:rsidRPr="00D035F8">
        <w:t>utredningen</w:t>
      </w:r>
      <w:r>
        <w:t xml:space="preserve"> och promemorian föreslår att ett tjänstepensions</w:t>
      </w:r>
      <w:r>
        <w:softHyphen/>
        <w:t xml:space="preserve">företags investeringar i tillgångar som inte är upptagna till handel på </w:t>
      </w:r>
      <w:r w:rsidRPr="008F6E4A">
        <w:rPr>
          <w:i/>
        </w:rPr>
        <w:lastRenderedPageBreak/>
        <w:t>reglerade marknader</w:t>
      </w:r>
      <w:r>
        <w:t xml:space="preserve"> ska hållas på aktsamma nivåer. Regeringen konstaterar dock, i likhet med </w:t>
      </w:r>
      <w:r>
        <w:rPr>
          <w:i/>
        </w:rPr>
        <w:t>Svensk Försäkring</w:t>
      </w:r>
      <w:r>
        <w:t>, att andra tjänstepens</w:t>
      </w:r>
      <w:r>
        <w:softHyphen/>
        <w:t xml:space="preserve">ionsdirektivets krav avseende aktsamma nivåer omfattar tillgångar som inte är föremål för handel på </w:t>
      </w:r>
      <w:r w:rsidRPr="008F6E4A">
        <w:rPr>
          <w:i/>
        </w:rPr>
        <w:t>reglerade</w:t>
      </w:r>
      <w:r>
        <w:t xml:space="preserve"> </w:t>
      </w:r>
      <w:r w:rsidRPr="008F6E4A">
        <w:rPr>
          <w:i/>
        </w:rPr>
        <w:t>finansmarknader</w:t>
      </w:r>
      <w:r>
        <w:t xml:space="preserve"> (artikel 19.1 första stycket d andra meningen). </w:t>
      </w:r>
    </w:p>
    <w:p w14:paraId="540A2605" w14:textId="77777777" w:rsidR="009E158D" w:rsidRDefault="009E158D" w:rsidP="009E158D">
      <w:pPr>
        <w:pStyle w:val="Brdtextmedindrag"/>
      </w:pPr>
      <w:r>
        <w:t xml:space="preserve">Vad som ska avses med reglerad finansmarknad anges, </w:t>
      </w:r>
      <w:r w:rsidDel="005544E5">
        <w:t>till</w:t>
      </w:r>
      <w:r>
        <w:t xml:space="preserve"> skillnad från reglerad marknad, inte i någon definition i andra tjänstepensionsdirektivet. I skälen i direktivet (skäl 48) anges dock bl.a. följande. Eftersom tjänste</w:t>
      </w:r>
      <w:r>
        <w:softHyphen/>
        <w:t>pensionsinstituten är mycket långsiktiga investerare med låga likviditets</w:t>
      </w:r>
      <w:r>
        <w:softHyphen/>
        <w:t>risker, har de förutsättningar att inom aktsamma gränser investera i icke-likvida tillgångar, t.ex. aktier, och i andra instrument som har en långsiktig ekonomisk profil och inte är föremål för handel på reglerade marknader, multilaterala handelsplattformar (MTF-plattformar) eller organiserade handelsplattformar (OTF-plattformar). Med MTF-plattformar och OTF-plattformar avses detsamma som i definitionerna i MiFID II (artikel 6.15 och 6.16 i andra tjänstepensions</w:t>
      </w:r>
      <w:r>
        <w:softHyphen/>
        <w:t xml:space="preserve">direktivet). </w:t>
      </w:r>
    </w:p>
    <w:p w14:paraId="24617705" w14:textId="77777777" w:rsidR="009E158D" w:rsidRDefault="009E158D" w:rsidP="009E158D">
      <w:pPr>
        <w:pStyle w:val="Brdtextmedindrag"/>
      </w:pPr>
      <w:r>
        <w:t xml:space="preserve">Mot bakgrund av det som anges i skälen i </w:t>
      </w:r>
      <w:r w:rsidRPr="00DA0563">
        <w:t>andra tjänstepensions</w:t>
      </w:r>
      <w:r>
        <w:softHyphen/>
      </w:r>
      <w:r w:rsidRPr="00DA0563">
        <w:t xml:space="preserve">direktivet </w:t>
      </w:r>
      <w:r>
        <w:t>om att vissa investeringar får göras inom aktsamma gränser gör regeringen bedömningen att begreppet reglerade finansmarknader avser reglerade marknader, MTF-plattformar och OTF-platt</w:t>
      </w:r>
      <w:r>
        <w:softHyphen/>
        <w:t>formar. Det är alltså tillgångar som inte föremål för handel på en sådan handelsplats som under alla förhållanden ska hållas på aktsamma nivåer enligt direktivet (artikel 19.1 första stycket d). Regeringen anser därför, i likhet med Svensk Försäkring, att utredningens och promem</w:t>
      </w:r>
      <w:r>
        <w:softHyphen/>
        <w:t>orians förslag är alltför restriktivt i förhållande till direktivet. Det bör i stället införas en bestäm</w:t>
      </w:r>
      <w:r>
        <w:softHyphen/>
        <w:t>melse i den nya lagen om att investeringar i finansiella instrument och andra tillgångar som inte är föremål för handel på en reglerad mark</w:t>
      </w:r>
      <w:r>
        <w:softHyphen/>
        <w:t xml:space="preserve">nad, en MTF-plattform eller en OTF-plattform ska hållas på aktsamma nivåer. </w:t>
      </w:r>
    </w:p>
    <w:p w14:paraId="4A1FAF31" w14:textId="77777777" w:rsidR="009E158D" w:rsidRDefault="009E158D" w:rsidP="009E158D">
      <w:pPr>
        <w:pStyle w:val="Brdtextmedindrag"/>
      </w:pPr>
      <w:r>
        <w:t>I sammanhanget bör det poängteras att ett tjänstepensionsföretags samt</w:t>
      </w:r>
      <w:r>
        <w:softHyphen/>
        <w:t>liga invest</w:t>
      </w:r>
      <w:r>
        <w:softHyphen/>
        <w:t>eringar måste ske i enlighet med den övergripande aktsamhets</w:t>
      </w:r>
      <w:r>
        <w:softHyphen/>
        <w:t>principen.</w:t>
      </w:r>
    </w:p>
    <w:p w14:paraId="3C90C35E" w14:textId="77777777" w:rsidR="009E158D" w:rsidRPr="003D6D37" w:rsidRDefault="009E158D" w:rsidP="0087403A">
      <w:pPr>
        <w:pStyle w:val="Rubrik3"/>
      </w:pPr>
      <w:bookmarkStart w:id="1669" w:name="_Toc8059768"/>
      <w:bookmarkStart w:id="1670" w:name="_Toc8061478"/>
      <w:bookmarkStart w:id="1671" w:name="_Toc8062010"/>
      <w:bookmarkStart w:id="1672" w:name="_Toc8064478"/>
      <w:bookmarkStart w:id="1673" w:name="_Toc8391155"/>
      <w:bookmarkStart w:id="1674" w:name="_Toc8391421"/>
      <w:bookmarkStart w:id="1675" w:name="_Toc8644626"/>
      <w:bookmarkStart w:id="1676" w:name="_Toc8645158"/>
      <w:bookmarkStart w:id="1677" w:name="_Toc8817639"/>
      <w:bookmarkStart w:id="1678" w:name="_Toc8818211"/>
      <w:bookmarkStart w:id="1679" w:name="_Toc8825580"/>
      <w:bookmarkStart w:id="1680" w:name="_Toc8831677"/>
      <w:bookmarkStart w:id="1681" w:name="_Toc8832586"/>
      <w:bookmarkStart w:id="1682" w:name="_Toc11153048"/>
      <w:bookmarkStart w:id="1683" w:name="_Toc11160969"/>
      <w:bookmarkStart w:id="1684" w:name="_Toc11166905"/>
      <w:bookmarkStart w:id="1685" w:name="_Toc11167441"/>
      <w:bookmarkStart w:id="1686" w:name="_Toc11168878"/>
      <w:bookmarkStart w:id="1687" w:name="_Toc11845831"/>
      <w:bookmarkStart w:id="1688" w:name="_Toc12611630"/>
      <w:bookmarkStart w:id="1689" w:name="_Toc12624897"/>
      <w:bookmarkStart w:id="1690" w:name="_Toc12627386"/>
      <w:bookmarkStart w:id="1691" w:name="_Toc12630276"/>
      <w:bookmarkStart w:id="1692" w:name="_Toc12632771"/>
      <w:bookmarkStart w:id="1693" w:name="_Toc17902843"/>
      <w:r w:rsidRPr="003D6D37">
        <w:t>Förvaring av tillgångar</w:t>
      </w:r>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p>
    <w:p w14:paraId="18A3BB74" w14:textId="77777777" w:rsidR="009E158D" w:rsidRPr="00A60A3A" w:rsidRDefault="009E158D" w:rsidP="009E158D">
      <w:pPr>
        <w:pStyle w:val="Brdtextram"/>
      </w:pPr>
      <w:r>
        <w:rPr>
          <w:b/>
        </w:rPr>
        <w:t>Regeringens förslag:</w:t>
      </w:r>
      <w:r>
        <w:t xml:space="preserve"> Ett tjänstepensionsföretags t</w:t>
      </w:r>
      <w:r w:rsidRPr="00A60A3A">
        <w:t>illgångar ska för</w:t>
      </w:r>
      <w:r>
        <w:softHyphen/>
      </w:r>
      <w:r w:rsidRPr="00A60A3A">
        <w:t xml:space="preserve">varas så att de </w:t>
      </w:r>
      <w:r>
        <w:t xml:space="preserve">alltid är identifierbara och </w:t>
      </w:r>
      <w:r w:rsidRPr="00A60A3A">
        <w:t>åtkomliga för företaget.</w:t>
      </w:r>
      <w:r>
        <w:t xml:space="preserve"> För</w:t>
      </w:r>
      <w:r>
        <w:softHyphen/>
        <w:t>varingen av tillgångarna ska ske på ett säkert sätt och ska inte ge upphov till intressekonflikter.</w:t>
      </w:r>
    </w:p>
    <w:p w14:paraId="5C5AFD7F" w14:textId="77777777" w:rsidR="009E158D" w:rsidRDefault="009E158D" w:rsidP="009E158D">
      <w:pPr>
        <w:pStyle w:val="Brdtextmedindragram"/>
      </w:pPr>
      <w:r>
        <w:rPr>
          <w:b/>
        </w:rPr>
        <w:t>Regeringens bedömning:</w:t>
      </w:r>
      <w:r>
        <w:t xml:space="preserve"> Svensk lagstiftning uppfyller kravet i andra tjänstepensionsdirektivet att tjänstepensionsinstitut ska ha rätt att anlita förvarings</w:t>
      </w:r>
      <w:r>
        <w:softHyphen/>
        <w:t>institut. Det bör inte vara obligatoriskt för ett tjänste</w:t>
      </w:r>
      <w:r>
        <w:softHyphen/>
        <w:t>pensionsföretag att anlita ett förvaringsinstitut. Det behöver inte införas några särskilda bestämmelser om förvaringsinstituts hantering av ett tjänstepensionsföretags tillgångar.</w:t>
      </w:r>
    </w:p>
    <w:p w14:paraId="29BBDF5C" w14:textId="77777777" w:rsidR="009E158D" w:rsidRDefault="009E158D" w:rsidP="009E158D">
      <w:pPr>
        <w:pStyle w:val="Brdtextmedindragram"/>
      </w:pPr>
      <w:r>
        <w:t>Det behöver inte införas några bestämmelser om ingripande mot för</w:t>
      </w:r>
      <w:r>
        <w:softHyphen/>
        <w:t>varingsinstitut som är etablerade i Sverige.</w:t>
      </w:r>
    </w:p>
    <w:p w14:paraId="27748751" w14:textId="77777777" w:rsidR="009E158D" w:rsidRDefault="009E158D" w:rsidP="009E158D">
      <w:pPr>
        <w:pStyle w:val="Brdtextmedindragram"/>
      </w:pPr>
      <w:r>
        <w:t>Det bör inte införas något bemyndigande för regeringen eller den myndighet som regeringen bestämmer att meddela föreskrifter om förvaring av tillgångar.</w:t>
      </w:r>
    </w:p>
    <w:p w14:paraId="3C77FF6C" w14:textId="77777777" w:rsidR="009E158D" w:rsidRPr="007741F1" w:rsidRDefault="009E158D" w:rsidP="009E158D">
      <w:pPr>
        <w:pStyle w:val="Brdtext"/>
        <w:rPr>
          <w:sz w:val="8"/>
          <w:szCs w:val="8"/>
        </w:rPr>
      </w:pPr>
    </w:p>
    <w:p w14:paraId="628EB9A2" w14:textId="77777777" w:rsidR="009E158D" w:rsidRDefault="009E158D" w:rsidP="009E158D">
      <w:pPr>
        <w:pStyle w:val="Brdtextmedindrag"/>
      </w:pPr>
      <w:r>
        <w:rPr>
          <w:b/>
        </w:rPr>
        <w:lastRenderedPageBreak/>
        <w:t>Utredningens bedömning</w:t>
      </w:r>
      <w:r>
        <w:t xml:space="preserve"> överensstämmer delvis med regeringens för</w:t>
      </w:r>
      <w:r>
        <w:softHyphen/>
        <w:t>slag och bedömning. Utredningen föreslår inte några bestämmelser om förvaring av tillgångar.</w:t>
      </w:r>
    </w:p>
    <w:p w14:paraId="18746F2B" w14:textId="77777777" w:rsidR="009E158D" w:rsidRDefault="009E158D" w:rsidP="009E158D">
      <w:pPr>
        <w:pStyle w:val="Brdtextmedindrag"/>
      </w:pPr>
      <w:r>
        <w:rPr>
          <w:b/>
        </w:rPr>
        <w:t>Remissinstanserna</w:t>
      </w:r>
      <w:r>
        <w:t xml:space="preserve"> tillstyrker bedömningen eller har inget att invända mot den.</w:t>
      </w:r>
    </w:p>
    <w:p w14:paraId="45D98D00" w14:textId="77777777" w:rsidR="009E158D" w:rsidRDefault="009E158D" w:rsidP="009E158D">
      <w:pPr>
        <w:pStyle w:val="Brdtextmedindrag"/>
      </w:pPr>
      <w:r>
        <w:rPr>
          <w:b/>
        </w:rPr>
        <w:t>Promemorians förslag och bedömning</w:t>
      </w:r>
      <w:r>
        <w:t xml:space="preserve"> överensstämmer delvis med regeringens förslag och bedömning. Promemorians förslag avviker från regeringens förslag genom att det i promemorian inte föreslås någon bestämmelse om att tillgångar ska förvaras så att de alltid är identifierbara. I promemorian föreslås det inte heller någon bestämmelse om att för</w:t>
      </w:r>
      <w:r>
        <w:softHyphen/>
        <w:t>varingen av tillgångarna ska ske på ett säkert sätt och inte ge upphov till intressekonflikter. I promemorian föreslås ett bemyndigande för regeringen eller den myndighet som regeringen bestämmer att meddela föreskrifter om förvaring av tillgångar.</w:t>
      </w:r>
    </w:p>
    <w:p w14:paraId="460324AC" w14:textId="77777777" w:rsidR="009E158D" w:rsidRDefault="009E158D" w:rsidP="009E158D">
      <w:pPr>
        <w:pStyle w:val="Brdtextmedindrag"/>
      </w:pPr>
      <w:r>
        <w:rPr>
          <w:b/>
        </w:rPr>
        <w:t>Remissinstanserna:</w:t>
      </w:r>
      <w:r>
        <w:t xml:space="preserve"> Flertalet remissinstanser tillstyrker förslaget och bedömningen eller har inget att invända mot dem. </w:t>
      </w:r>
      <w:r>
        <w:rPr>
          <w:i/>
        </w:rPr>
        <w:t>Finansinspektionen</w:t>
      </w:r>
      <w:r>
        <w:t xml:space="preserve"> anser att användningen av begreppen förvaring och lokalisering måste ses över. Det måste också förtydligas om det föreslagna bemyndigandet avser såväl förvaring som lokalisering. Finansinspektionen efterfrågar också skälen till varför det inte krävs någon lagstiftningsåtgärd för att genomföra bestämmelserna i andra tjänstepensionsdirektivet om vilka skyldigheter ett tjänste</w:t>
      </w:r>
      <w:r>
        <w:softHyphen/>
        <w:t>pensionsinstitut har om det inte utser ett förvaringsinstitut.</w:t>
      </w:r>
    </w:p>
    <w:p w14:paraId="01A2B500" w14:textId="77777777" w:rsidR="009E158D" w:rsidRDefault="009E158D" w:rsidP="009E158D">
      <w:pPr>
        <w:pStyle w:val="Rubrik4utannumrering"/>
      </w:pPr>
      <w:r>
        <w:t>Skälen för regeringens förslag och bedömning</w:t>
      </w:r>
    </w:p>
    <w:p w14:paraId="5A0684A9" w14:textId="77777777" w:rsidR="009E158D" w:rsidRDefault="009E158D" w:rsidP="009E158D">
      <w:pPr>
        <w:pStyle w:val="Rubrik5utannumrering"/>
        <w:spacing w:before="0"/>
      </w:pPr>
      <w:r>
        <w:t>Andra tjänstepensionsdirektivet</w:t>
      </w:r>
    </w:p>
    <w:p w14:paraId="471C220F" w14:textId="77777777" w:rsidR="009E158D" w:rsidRDefault="009E158D" w:rsidP="009E158D">
      <w:pPr>
        <w:pStyle w:val="Brdtext"/>
      </w:pPr>
      <w:r>
        <w:t>Enligt andra tjänstepensionsdirektivet får medlemsstaterna införa krav på att tjänstepensionsinstitut ska anlita förvaringsinstitut, dvs. förvara sina tillgångar hos en särskild extern part (artikel 33.1 och 33.2). M</w:t>
      </w:r>
      <w:r w:rsidRPr="00FA5641">
        <w:t>edlems</w:t>
      </w:r>
      <w:r>
        <w:softHyphen/>
      </w:r>
      <w:r w:rsidRPr="00FA5641">
        <w:t xml:space="preserve">staterna </w:t>
      </w:r>
      <w:r>
        <w:t xml:space="preserve">får </w:t>
      </w:r>
      <w:r w:rsidRPr="00FA5641">
        <w:t xml:space="preserve">inte begränsa </w:t>
      </w:r>
      <w:r>
        <w:t>tjänstepensionsinstitut</w:t>
      </w:r>
      <w:r w:rsidRPr="00FA5641">
        <w:t>ens rätt att utse auktoris</w:t>
      </w:r>
      <w:r>
        <w:softHyphen/>
      </w:r>
      <w:r w:rsidRPr="00FA5641">
        <w:t>erade förvaringsinstitut som är etablerade i en annan medlemsstat</w:t>
      </w:r>
      <w:r>
        <w:t xml:space="preserve"> (</w:t>
      </w:r>
      <w:r w:rsidRPr="00FA5641">
        <w:t>artikel 33.3</w:t>
      </w:r>
      <w:r>
        <w:t>)</w:t>
      </w:r>
      <w:r w:rsidRPr="00FA5641">
        <w:t>.</w:t>
      </w:r>
      <w:r>
        <w:t xml:space="preserve"> Tillsynsmyndigheten</w:t>
      </w:r>
      <w:r w:rsidRPr="00FA5641">
        <w:t xml:space="preserve"> </w:t>
      </w:r>
      <w:r>
        <w:t>ska kunna</w:t>
      </w:r>
      <w:r w:rsidRPr="00FA5641">
        <w:t xml:space="preserve"> förbjuda förvaringsinstitut att fritt förfoga över förvarade tillgångar </w:t>
      </w:r>
      <w:r>
        <w:t>på</w:t>
      </w:r>
      <w:r w:rsidRPr="00FA5641">
        <w:t xml:space="preserve"> begär</w:t>
      </w:r>
      <w:r>
        <w:t>an</w:t>
      </w:r>
      <w:r w:rsidRPr="00FA5641">
        <w:t xml:space="preserve"> av </w:t>
      </w:r>
      <w:r>
        <w:t>tjänstepensionsinstitut</w:t>
      </w:r>
      <w:r w:rsidRPr="00FA5641">
        <w:t>ets hemmedlemsstat</w:t>
      </w:r>
      <w:r>
        <w:t xml:space="preserve"> (artikel 33.4)</w:t>
      </w:r>
      <w:r w:rsidRPr="00FA5641">
        <w:t>.</w:t>
      </w:r>
      <w:r>
        <w:t xml:space="preserve"> Motsvarande bestämmelser finns i första tjänste</w:t>
      </w:r>
      <w:r>
        <w:softHyphen/>
        <w:t>pensionsdirektivet (artikel 19.2 och 19.3).</w:t>
      </w:r>
    </w:p>
    <w:p w14:paraId="1D537683" w14:textId="77777777" w:rsidR="009E158D" w:rsidRDefault="009E158D" w:rsidP="009E158D">
      <w:pPr>
        <w:pStyle w:val="Brdtextmedindrag"/>
      </w:pPr>
      <w:r>
        <w:t>I andra tjänstepensionsdirektivet finns det även krav på avtalet mellan ett tjänstepensionsinstitut och ett förvar</w:t>
      </w:r>
      <w:r>
        <w:softHyphen/>
        <w:t>ings</w:t>
      </w:r>
      <w:r>
        <w:softHyphen/>
        <w:t>institut (artikel 33.5), krav på hederlighet m.m. och hantering av intressekonflikter när ett förvarings</w:t>
      </w:r>
      <w:r>
        <w:softHyphen/>
        <w:t>institut anlitas (artikel 33.6 och 33.7) samt krav på hantering av intresse</w:t>
      </w:r>
      <w:r>
        <w:softHyphen/>
        <w:t>konflikter om ett tjänstepensionsinstitut inte anlitar något förvarings</w:t>
      </w:r>
      <w:r>
        <w:softHyphen/>
        <w:t>institut (artikel 33.8).</w:t>
      </w:r>
    </w:p>
    <w:p w14:paraId="25F649FF" w14:textId="77777777" w:rsidR="009E158D" w:rsidRDefault="009E158D" w:rsidP="009E158D">
      <w:pPr>
        <w:pStyle w:val="Brdtextmedindrag"/>
      </w:pPr>
      <w:r>
        <w:t>Det finns också bestämmelser</w:t>
      </w:r>
      <w:r w:rsidRPr="007A3346">
        <w:t xml:space="preserve"> </w:t>
      </w:r>
      <w:r>
        <w:t>om förvar</w:t>
      </w:r>
      <w:r>
        <w:softHyphen/>
        <w:t>ingsinstitutens hantering av tillgångar som förvaras åt ett tjänstepensions</w:t>
      </w:r>
      <w:r>
        <w:softHyphen/>
        <w:t>institut (artikel 34.1–34.4).</w:t>
      </w:r>
      <w:r w:rsidRPr="007A3346">
        <w:t xml:space="preserve"> </w:t>
      </w:r>
      <w:r>
        <w:t>Dessa bestämmelser omfattar bl.a. kontoföring och registrering av tjänstepensionsinstitutets tillgångar samt ansvar för brister i förvaringen. Förvaringsinstitut ska även utföra vissa tillsynsuppgifter i samband med uppdrag åt tjänstepensions</w:t>
      </w:r>
      <w:r>
        <w:softHyphen/>
        <w:t>institut (artikel 35). Uppgifterna omfattar att följa institutets anvisningar, regler och nationell rätt samt att säkerställa att ersättningar för transak</w:t>
      </w:r>
      <w:r>
        <w:softHyphen/>
        <w:t xml:space="preserve">tioner betalas till tjänstepensionsinstitutet inom </w:t>
      </w:r>
      <w:r>
        <w:lastRenderedPageBreak/>
        <w:t>sedvanliga frister och att inkomster används i enlighet med tjänste</w:t>
      </w:r>
      <w:r>
        <w:softHyphen/>
        <w:t>pensionsinstitutets regler. Om ett tjänstepensionsinstitut inte anlitar något förvaringsinstitut ska institutet självt utföra dessa uppgifter.</w:t>
      </w:r>
    </w:p>
    <w:p w14:paraId="74817D45" w14:textId="77777777" w:rsidR="009E158D" w:rsidRDefault="009E158D" w:rsidP="009E158D">
      <w:pPr>
        <w:pStyle w:val="Brdtextmedindrag"/>
      </w:pPr>
      <w:r>
        <w:t xml:space="preserve">Om </w:t>
      </w:r>
      <w:r w:rsidRPr="002C42A8">
        <w:t xml:space="preserve">ett tjänstepensionsinstitut </w:t>
      </w:r>
      <w:r>
        <w:t>inte utser något förvaringsinstitut ska tjänstepensionsinstitutet hantera finan</w:t>
      </w:r>
      <w:r>
        <w:softHyphen/>
        <w:t xml:space="preserve">siella instrument med </w:t>
      </w:r>
      <w:r w:rsidRPr="00C52A5F">
        <w:t>vederbörlig omsorg och skydd</w:t>
      </w:r>
      <w:r>
        <w:t xml:space="preserve"> samt</w:t>
      </w:r>
      <w:r w:rsidRPr="00C52A5F">
        <w:t xml:space="preserve"> föra register som gör det möjligt att alltid och utan dröjsmål identifiera alla tillgångar</w:t>
      </w:r>
      <w:r>
        <w:t xml:space="preserve"> (artikel 34.5). Tjänstepensions</w:t>
      </w:r>
      <w:r>
        <w:softHyphen/>
        <w:t xml:space="preserve">institutet ska även vidta </w:t>
      </w:r>
      <w:r w:rsidRPr="00C52A5F">
        <w:t>de åtgärder som är nödvändiga för att undvika intresse</w:t>
      </w:r>
      <w:r>
        <w:softHyphen/>
      </w:r>
      <w:r w:rsidRPr="00C52A5F">
        <w:t>konflikter när det gäller förvaringen av tillgångar</w:t>
      </w:r>
      <w:r>
        <w:t xml:space="preserve"> och</w:t>
      </w:r>
      <w:r w:rsidRPr="00C52A5F">
        <w:t xml:space="preserve"> på begäran under</w:t>
      </w:r>
      <w:r>
        <w:softHyphen/>
      </w:r>
      <w:r w:rsidRPr="00C52A5F">
        <w:t>rätta de behöriga myndigheterna om det sätt på vilket till</w:t>
      </w:r>
      <w:r>
        <w:softHyphen/>
      </w:r>
      <w:r w:rsidRPr="00C52A5F">
        <w:t>gångar förvaras.</w:t>
      </w:r>
    </w:p>
    <w:p w14:paraId="26AFC4C4" w14:textId="77777777" w:rsidR="009E158D" w:rsidRDefault="009E158D" w:rsidP="009E158D">
      <w:pPr>
        <w:pStyle w:val="Rubrik5utannumrering"/>
      </w:pPr>
      <w:r>
        <w:t>Gällande rätt</w:t>
      </w:r>
    </w:p>
    <w:p w14:paraId="401C610E" w14:textId="64FBA17A" w:rsidR="009E158D" w:rsidRDefault="009E158D" w:rsidP="009E158D">
      <w:pPr>
        <w:pStyle w:val="Brdtext"/>
        <w:rPr>
          <w:rFonts w:ascii="TimesNewRomanPSMT" w:eastAsiaTheme="minorHAnsi" w:hAnsi="TimesNewRomanPSMT" w:cs="TimesNewRomanPSMT"/>
          <w:color w:val="0D0D0D"/>
        </w:rPr>
      </w:pPr>
      <w:r>
        <w:t>Vid genomförandet i svensk rätt av första tjänstepensions</w:t>
      </w:r>
      <w:r w:rsidRPr="0054524B">
        <w:t xml:space="preserve">direktivet </w:t>
      </w:r>
      <w:r>
        <w:t>be</w:t>
      </w:r>
      <w:r>
        <w:softHyphen/>
        <w:t>dömdes</w:t>
      </w:r>
      <w:r w:rsidRPr="00283BBE">
        <w:t xml:space="preserve"> att svensk lagstiftning </w:t>
      </w:r>
      <w:r w:rsidRPr="00FA5641">
        <w:rPr>
          <w:rFonts w:eastAsiaTheme="minorHAnsi"/>
        </w:rPr>
        <w:t xml:space="preserve">möjliggör att förvaringsinstitut från </w:t>
      </w:r>
      <w:r>
        <w:rPr>
          <w:rFonts w:eastAsiaTheme="minorHAnsi"/>
        </w:rPr>
        <w:t>andra medlems</w:t>
      </w:r>
      <w:r>
        <w:rPr>
          <w:rFonts w:eastAsiaTheme="minorHAnsi"/>
        </w:rPr>
        <w:softHyphen/>
        <w:t>stater</w:t>
      </w:r>
      <w:r w:rsidRPr="00FA5641">
        <w:rPr>
          <w:rFonts w:eastAsiaTheme="minorHAnsi"/>
        </w:rPr>
        <w:t xml:space="preserve"> anlitas av</w:t>
      </w:r>
      <w:r>
        <w:rPr>
          <w:rFonts w:eastAsiaTheme="minorHAnsi"/>
        </w:rPr>
        <w:t xml:space="preserve"> ett tjänstepensionsinstitut </w:t>
      </w:r>
      <w:r w:rsidRPr="00816807">
        <w:t>(prop. 2004/05:165 s</w:t>
      </w:r>
      <w:r w:rsidR="0029631F">
        <w:t>.</w:t>
      </w:r>
      <w:r>
        <w:t> </w:t>
      </w:r>
      <w:r w:rsidRPr="00816807">
        <w:t>212)</w:t>
      </w:r>
      <w:r>
        <w:rPr>
          <w:rFonts w:eastAsiaTheme="minorHAnsi"/>
        </w:rPr>
        <w:t xml:space="preserve">. Det </w:t>
      </w:r>
      <w:r>
        <w:t>framhölls även att det i svensk rätt inte fanns några krav på anlitande av förvaringsinstitut. Någon ny sådan reglering ansågs inte heller behövas</w:t>
      </w:r>
      <w:r w:rsidRPr="00816807">
        <w:t>.</w:t>
      </w:r>
    </w:p>
    <w:p w14:paraId="1BC4255D" w14:textId="77777777" w:rsidR="009E158D" w:rsidRDefault="009E158D" w:rsidP="009E158D">
      <w:pPr>
        <w:pStyle w:val="Brdtextmedindrag"/>
      </w:pPr>
      <w:r>
        <w:t>Enligt försäkringsrörelselagen ska ett försäkringsföretags tillgångar för</w:t>
      </w:r>
      <w:r>
        <w:softHyphen/>
        <w:t xml:space="preserve">varas så att de är åtkomliga för företaget (6 kap. 4 § FRL). </w:t>
      </w:r>
      <w:r w:rsidRPr="007741F1">
        <w:t>Regeringen eller den myndighet som regeringen bestämmer får meddela</w:t>
      </w:r>
      <w:r w:rsidRPr="000C664C">
        <w:t xml:space="preserve"> föreskrifter om förvaringen (6</w:t>
      </w:r>
      <w:r>
        <w:t> </w:t>
      </w:r>
      <w:r w:rsidRPr="007741F1">
        <w:t>kap. 14 §</w:t>
      </w:r>
      <w:r>
        <w:t> </w:t>
      </w:r>
      <w:r w:rsidRPr="007741F1">
        <w:t xml:space="preserve">2 FRL). </w:t>
      </w:r>
      <w:r>
        <w:t>Därigenom uppfylls Solvens II-direk</w:t>
      </w:r>
      <w:r>
        <w:softHyphen/>
        <w:t>tivets krav om att tillgångarnas lokalisering ska vara sådan att deras åt</w:t>
      </w:r>
      <w:r>
        <w:softHyphen/>
        <w:t>komst garanteras (prop. 2015/16:9 s. 255 och 579).</w:t>
      </w:r>
    </w:p>
    <w:p w14:paraId="4EDA1B01" w14:textId="286E7633" w:rsidR="009E158D" w:rsidRDefault="009E158D" w:rsidP="009E158D">
      <w:pPr>
        <w:pStyle w:val="Brdtextmedindrag"/>
        <w:rPr>
          <w:rFonts w:ascii="TimesNewRomanPSMT" w:eastAsiaTheme="minorHAnsi" w:hAnsi="TimesNewRomanPSMT" w:cs="TimesNewRomanPSMT"/>
          <w:color w:val="0D0D0D"/>
        </w:rPr>
      </w:pPr>
      <w:r>
        <w:t xml:space="preserve">För försäkringsföretag som följer övergångsbestämmelserna </w:t>
      </w:r>
      <w:r>
        <w:rPr>
          <w:rFonts w:ascii="TimesNewRomanPSMT" w:eastAsiaTheme="minorHAnsi" w:hAnsi="TimesNewRomanPSMT" w:cs="TimesNewRomanPSMT"/>
          <w:color w:val="000000"/>
        </w:rPr>
        <w:t>(</w:t>
      </w:r>
      <w:r>
        <w:rPr>
          <w:rFonts w:ascii="TimesNewRomanPSMT" w:eastAsiaTheme="minorHAnsi" w:hAnsi="TimesNewRomanPSMT" w:cs="TimesNewRomanPSMT"/>
          <w:color w:val="0D0D0D"/>
        </w:rPr>
        <w:t>punkt 2 i övergångsbestämmelserna till lagen [2015:700] om ändring i försäkrings</w:t>
      </w:r>
      <w:r>
        <w:rPr>
          <w:rFonts w:ascii="TimesNewRomanPSMT" w:eastAsiaTheme="minorHAnsi" w:hAnsi="TimesNewRomanPSMT" w:cs="TimesNewRomanPSMT"/>
          <w:color w:val="0D0D0D"/>
        </w:rPr>
        <w:softHyphen/>
        <w:t>rörelselagen [2010:2043]) gäller krav på lokalisering av tillgångar som används för skuldtäckning (6 kap. 18 § FRL i lydelsen före den 1 januari 2016). Tillgångarna ska finnas inom EES om försäkrings</w:t>
      </w:r>
      <w:r>
        <w:rPr>
          <w:rFonts w:ascii="TimesNewRomanPSMT" w:eastAsiaTheme="minorHAnsi" w:hAnsi="TimesNewRomanPSMT" w:cs="TimesNewRomanPSMT"/>
          <w:color w:val="0D0D0D"/>
        </w:rPr>
        <w:softHyphen/>
        <w:t>företagets verk</w:t>
      </w:r>
      <w:r>
        <w:rPr>
          <w:rFonts w:ascii="TimesNewRomanPSMT" w:eastAsiaTheme="minorHAnsi" w:hAnsi="TimesNewRomanPSMT" w:cs="TimesNewRomanPSMT"/>
          <w:color w:val="0D0D0D"/>
        </w:rPr>
        <w:softHyphen/>
        <w:t>samhet finns inom EES. För verksamhet utanför EES ska tillgångarna finnas i Sverige. Tillgångar kan dock få finnas utanför EES om verksam</w:t>
      </w:r>
      <w:r w:rsidR="00631A55">
        <w:rPr>
          <w:rFonts w:ascii="TimesNewRomanPSMT" w:eastAsiaTheme="minorHAnsi" w:hAnsi="TimesNewRomanPSMT" w:cs="TimesNewRomanPSMT"/>
          <w:color w:val="0D0D0D"/>
        </w:rPr>
        <w:softHyphen/>
      </w:r>
      <w:r>
        <w:rPr>
          <w:rFonts w:ascii="TimesNewRomanPSMT" w:eastAsiaTheme="minorHAnsi" w:hAnsi="TimesNewRomanPSMT" w:cs="TimesNewRomanPSMT"/>
          <w:color w:val="0D0D0D"/>
        </w:rPr>
        <w:t>heten utövas inom EES respektive inom EES om verksam</w:t>
      </w:r>
      <w:r>
        <w:rPr>
          <w:rFonts w:ascii="TimesNewRomanPSMT" w:eastAsiaTheme="minorHAnsi" w:hAnsi="TimesNewRomanPSMT" w:cs="TimesNewRomanPSMT"/>
          <w:color w:val="0D0D0D"/>
        </w:rPr>
        <w:softHyphen/>
        <w:t>heten utövas utanför EES, förutsatt att det inte kan antas försämra förmåns</w:t>
      </w:r>
      <w:r>
        <w:rPr>
          <w:rFonts w:ascii="TimesNewRomanPSMT" w:eastAsiaTheme="minorHAnsi" w:hAnsi="TimesNewRomanPSMT" w:cs="TimesNewRomanPSMT"/>
          <w:color w:val="0D0D0D"/>
        </w:rPr>
        <w:softHyphen/>
        <w:t>rätten enligt förmånsrättslagen (1970:979) och lokaliseringen även i övrigt är betrygg</w:t>
      </w:r>
      <w:r w:rsidR="00631A55">
        <w:rPr>
          <w:rFonts w:ascii="TimesNewRomanPSMT" w:eastAsiaTheme="minorHAnsi" w:hAnsi="TimesNewRomanPSMT" w:cs="TimesNewRomanPSMT"/>
          <w:color w:val="0D0D0D"/>
        </w:rPr>
        <w:softHyphen/>
      </w:r>
      <w:r>
        <w:rPr>
          <w:rFonts w:ascii="TimesNewRomanPSMT" w:eastAsiaTheme="minorHAnsi" w:hAnsi="TimesNewRomanPSMT" w:cs="TimesNewRomanPSMT"/>
          <w:color w:val="0D0D0D"/>
        </w:rPr>
        <w:t>ande. Regeringen eller den myndighet som regeringen be</w:t>
      </w:r>
      <w:r>
        <w:rPr>
          <w:rFonts w:ascii="TimesNewRomanPSMT" w:eastAsiaTheme="minorHAnsi" w:hAnsi="TimesNewRomanPSMT" w:cs="TimesNewRomanPSMT"/>
          <w:color w:val="0D0D0D"/>
        </w:rPr>
        <w:softHyphen/>
        <w:t>stämmer fick meddela föreskrifter om lokalisering av tillgångar (6 kap. 34 § 7 FRL i lydelsen före den 1 januari 2016).</w:t>
      </w:r>
    </w:p>
    <w:p w14:paraId="204AD460" w14:textId="77777777" w:rsidR="009E158D" w:rsidRDefault="009E158D" w:rsidP="009E158D">
      <w:pPr>
        <w:pStyle w:val="Brdtextmedindrag"/>
        <w:rPr>
          <w:rFonts w:ascii="TimesNewRomanPSMT" w:eastAsiaTheme="minorHAnsi" w:hAnsi="TimesNewRomanPSMT" w:cs="TimesNewRomanPSMT"/>
          <w:color w:val="0D0D0D"/>
        </w:rPr>
      </w:pPr>
      <w:r>
        <w:rPr>
          <w:rFonts w:ascii="TimesNewRomanPSMT" w:eastAsiaTheme="minorHAnsi" w:hAnsi="TimesNewRomanPSMT" w:cs="TimesNewRomanPSMT"/>
          <w:color w:val="0D0D0D"/>
        </w:rPr>
        <w:t>Tjänstepensionskassor omfattas av motsvarande bestämmelser om lokalisering av tillgångar som försäkringsföretag som följer övergångs</w:t>
      </w:r>
      <w:r>
        <w:rPr>
          <w:rFonts w:ascii="TimesNewRomanPSMT" w:eastAsiaTheme="minorHAnsi" w:hAnsi="TimesNewRomanPSMT" w:cs="TimesNewRomanPSMT"/>
          <w:color w:val="0D0D0D"/>
        </w:rPr>
        <w:softHyphen/>
        <w:t>bestämmelserna (7 kap. 10 d § 1982 års FRL jämförd med 24 b § femte stycket UFL).</w:t>
      </w:r>
    </w:p>
    <w:p w14:paraId="71C226A3" w14:textId="77777777" w:rsidR="009E158D" w:rsidRPr="007741F1" w:rsidRDefault="009E158D" w:rsidP="009E158D">
      <w:pPr>
        <w:pStyle w:val="Rubrik5utannumrering"/>
      </w:pPr>
      <w:r w:rsidRPr="000C664C">
        <w:t>Anli</w:t>
      </w:r>
      <w:r w:rsidRPr="00556C5A">
        <w:t>ta</w:t>
      </w:r>
      <w:r w:rsidRPr="00DA2405">
        <w:t>nde av</w:t>
      </w:r>
      <w:r w:rsidRPr="007741F1">
        <w:t xml:space="preserve"> förvaringsinstitut</w:t>
      </w:r>
    </w:p>
    <w:p w14:paraId="40512B28" w14:textId="77777777" w:rsidR="009E158D" w:rsidRDefault="009E158D" w:rsidP="009E158D">
      <w:pPr>
        <w:pStyle w:val="Brdtext"/>
      </w:pPr>
      <w:r>
        <w:t>Vid genomförandet i svensk rätt av första tjänstepensionsdirektivet ansågs att det inte fanns något behov av att införa ett krav på att försäkringsföretag och tjänstepensions</w:t>
      </w:r>
      <w:r>
        <w:softHyphen/>
        <w:t>kassor ska anlita förvaringsinstitut. Situationen har inte förändrats i något avseende som ger regeringen anledning att göra en annan bedömning när det gäller tjänstepensionsföretag. Därför bör det inte införas något sådant krav. Liksom tidigare möjliggör den svenska lagstift</w:t>
      </w:r>
      <w:r>
        <w:softHyphen/>
        <w:t xml:space="preserve">ningen att tjänstepensionsinstitut anlitar förvaringsinstitut, såväl inom </w:t>
      </w:r>
      <w:r>
        <w:lastRenderedPageBreak/>
        <w:t>Sverige som inom övriga EES. Det saknas därmed behov av lagstiftnings</w:t>
      </w:r>
      <w:r>
        <w:softHyphen/>
        <w:t>åtgärder med anledning av bestämmelserna i andra tjänstepensions</w:t>
      </w:r>
      <w:r>
        <w:softHyphen/>
        <w:t>direktivet om utseende av förvaringsinstitut (artikel 33.1–33.3).</w:t>
      </w:r>
    </w:p>
    <w:p w14:paraId="04F185C3" w14:textId="77777777" w:rsidR="009E158D" w:rsidRDefault="009E158D" w:rsidP="009E158D">
      <w:pPr>
        <w:pStyle w:val="Brdtextmedindrag"/>
      </w:pPr>
      <w:r>
        <w:t>I Sverige är kreditinstitut och värdepappersbolag aktuella för uppdrag som förvaringsinstitut i den mening som avses i andra tjänstepensions</w:t>
      </w:r>
      <w:r>
        <w:softHyphen/>
        <w:t>direktivet. Kreditinstitut får i sin verksamhet bl.a. förvara värdepapper och värdepappersbolag kan få tillstånd för bl.a. förvaring av finansiella instru</w:t>
      </w:r>
      <w:r>
        <w:softHyphen/>
        <w:t>ment (se 7 kap. 1 § andra stycket 9 lagen [2004:297] om bank- och finansieringsrörelse respektive 2 kap. 2 § första stycket 1 lagen [2007:528] om värdepappersmarknaden). Finansinspektionen har möjlighet att ingripa mot sådana institut om de åsidosätter sina skyldigheter (se 15 kap. 1 § lagen om bank- och finansier</w:t>
      </w:r>
      <w:r>
        <w:softHyphen/>
        <w:t>ingsrörelse och 25 kap. 1 § lagen om värde</w:t>
      </w:r>
      <w:r>
        <w:softHyphen/>
        <w:t>pappersmarknaden). Där</w:t>
      </w:r>
      <w:r>
        <w:softHyphen/>
        <w:t>igenom tillgodoses kravet i andra tjänste</w:t>
      </w:r>
      <w:r>
        <w:softHyphen/>
        <w:t>pensionsdirektivet på att den behöriga myndigheten i en medlemsstat ska kunna agera mot ett förvaringsinstitut inom medlemsstatens territorium som anlitats av ett tjänstepensionsinstitut i en annan medlemsstat om den behöriga myndigheten i tjänstepensionsinstitutets hemmedlemsstat begär det (artikel 33.4).</w:t>
      </w:r>
    </w:p>
    <w:p w14:paraId="40A5305A" w14:textId="77777777" w:rsidR="009E158D" w:rsidRDefault="009E158D" w:rsidP="009E158D">
      <w:pPr>
        <w:pStyle w:val="Brdtextmedindrag"/>
      </w:pPr>
      <w:r>
        <w:t>Eftersom det i svensk rätt inte bör införas något krav på att tjänste</w:t>
      </w:r>
      <w:r>
        <w:softHyphen/>
        <w:t>pensionsföretag ska anlita förvarings</w:t>
      </w:r>
      <w:r>
        <w:softHyphen/>
        <w:t>institut finns det inte heller skäl att införa några bestämmelser om hur förvarings</w:t>
      </w:r>
      <w:r>
        <w:softHyphen/>
        <w:t>institut ska utses och vilka uppgifter de ska ha. Det krävs därför inga lagstiftningsåtgärder för att upp</w:t>
      </w:r>
      <w:r>
        <w:softHyphen/>
        <w:t>fylla det som anges om detta i andra tjänstepensionsdirektivet (artiklarna 33.5–33.7, 34.1–34.4, 35.1 och 35.2).</w:t>
      </w:r>
    </w:p>
    <w:p w14:paraId="1C3CD479" w14:textId="77777777" w:rsidR="009E158D" w:rsidRPr="0069019F" w:rsidRDefault="009E158D" w:rsidP="009E158D">
      <w:pPr>
        <w:pStyle w:val="Rubrik5utannumrering"/>
      </w:pPr>
      <w:r w:rsidRPr="00EA6485">
        <w:t xml:space="preserve">Egen förvaring av </w:t>
      </w:r>
      <w:r w:rsidRPr="0069019F">
        <w:t>tillgångar</w:t>
      </w:r>
    </w:p>
    <w:p w14:paraId="64AFEF63" w14:textId="77777777" w:rsidR="009E158D" w:rsidRDefault="009E158D" w:rsidP="009E158D">
      <w:pPr>
        <w:pStyle w:val="Brdtext"/>
      </w:pPr>
      <w:r>
        <w:t>Andra tjänstepensionsdirektivet innehåller bestämmelser om förvaring av till</w:t>
      </w:r>
      <w:r>
        <w:softHyphen/>
        <w:t xml:space="preserve">gångar när ett tjänstepensionsinstitut inte anlitar ett förvaringsinstitut (artiklarna 33.8, 34.5 och 35.3). </w:t>
      </w:r>
      <w:r>
        <w:rPr>
          <w:i/>
        </w:rPr>
        <w:t>Finansinspektionen</w:t>
      </w:r>
      <w:r>
        <w:t xml:space="preserve"> påpekar att det i prome</w:t>
      </w:r>
      <w:r>
        <w:softHyphen/>
        <w:t>morian inte föreslås några lagstiftningsåtgärder med anledning av dessa bestämmelser och efterfrågar en motivering till detta. Regeringen anser dock, till skillnad från den bedömning som görs i promemorian, att direk</w:t>
      </w:r>
      <w:r>
        <w:softHyphen/>
        <w:t>tivet kräver att dessa bestämmelser genomförs i svensk rätt eftersom det, som framgår ovan, inte bör ställas upp något krav i svensk rätt på att tjänstepensions</w:t>
      </w:r>
      <w:r>
        <w:softHyphen/>
        <w:t>företag ska anlita förvarings</w:t>
      </w:r>
      <w:r>
        <w:softHyphen/>
        <w:t>institut.</w:t>
      </w:r>
    </w:p>
    <w:p w14:paraId="4C7F831A" w14:textId="66284C08" w:rsidR="009E158D" w:rsidRDefault="009E158D" w:rsidP="009E158D">
      <w:pPr>
        <w:pStyle w:val="Brdtextmedindrag"/>
      </w:pPr>
      <w:r>
        <w:t>Enligt regeringens uppfattning är det grundläggande syftet med de nu aktuella bestämmelserna i andra tjänste</w:t>
      </w:r>
      <w:r>
        <w:softHyphen/>
        <w:t>pensionsdirektivet att tjänste</w:t>
      </w:r>
      <w:r>
        <w:softHyphen/>
        <w:t>pen</w:t>
      </w:r>
      <w:r w:rsidR="0038255B">
        <w:softHyphen/>
      </w:r>
      <w:r>
        <w:t>sions</w:t>
      </w:r>
      <w:r>
        <w:softHyphen/>
        <w:t>företag ska ha kontroll över sina till</w:t>
      </w:r>
      <w:r>
        <w:softHyphen/>
        <w:t>gångar. Ett minimikrav för att ett tjänstepensionsföretag ska ha en sådan kon</w:t>
      </w:r>
      <w:r>
        <w:softHyphen/>
        <w:t>troll är att tillgångarna åtmin</w:t>
      </w:r>
      <w:r>
        <w:softHyphen/>
        <w:t xml:space="preserve">stone är identifierbara och åtkomliga. Detta minimikrav kan i regel antas vara uppfyllt för </w:t>
      </w:r>
      <w:bookmarkStart w:id="1694" w:name="_Hlk526411482"/>
      <w:r>
        <w:t>tillgångar som är införda i ett oberoende konto- eller registersystem i tjänstepensionsföretagets namn</w:t>
      </w:r>
      <w:bookmarkEnd w:id="1694"/>
      <w:r>
        <w:t>. För tillgångar som inte är införda i ett sådant system, kan företaget uppfylla kravet på identifiering och åtkomst genom att föra ett eget register som är tillräckligt utförligt. Det bör i detta sammanhang noteras att det inte kan anses vara tillräckligt att enbart ha ett register över de tillgångar som används för skuldtäckning (se avsnitt 8.3.5). Direktivets krav på identifiering och åtkomst gäller näm</w:t>
      </w:r>
      <w:r>
        <w:softHyphen/>
        <w:t>ligen för ett tjänste</w:t>
      </w:r>
      <w:r>
        <w:softHyphen/>
        <w:t>pensions</w:t>
      </w:r>
      <w:r>
        <w:softHyphen/>
        <w:t>företags samlade tillgångar, dvs. både skuld</w:t>
      </w:r>
      <w:r>
        <w:softHyphen/>
        <w:t>täcknings</w:t>
      </w:r>
      <w:r>
        <w:softHyphen/>
        <w:t>tillgångar och fria tillgångar.</w:t>
      </w:r>
    </w:p>
    <w:p w14:paraId="52D569FD" w14:textId="77777777" w:rsidR="009E158D" w:rsidRDefault="009E158D" w:rsidP="009E158D">
      <w:pPr>
        <w:pStyle w:val="Brdtextmedindrag"/>
      </w:pPr>
      <w:r>
        <w:lastRenderedPageBreak/>
        <w:t>I promemorian föreslås att det bör införas en bestämmelse i den nya lagen om att ett tjänstepensions</w:t>
      </w:r>
      <w:r>
        <w:softHyphen/>
        <w:t>företags tillgångar ska förvaras så att de är åtkomliga för företaget. Enligt regeringens bedömning tillgodoser en sådan bestämmelse till viss del kraven på egen förvaring av tillgångar i andra tjänste</w:t>
      </w:r>
      <w:r>
        <w:softHyphen/>
        <w:t>pensions</w:t>
      </w:r>
      <w:r>
        <w:softHyphen/>
        <w:t>direktivet. Mot bakgrund av det som anförs ovan anser regeringen dock att det även bör krävas att tillgångarna ska vara identifierbara. Det bör också förtydligas att kraven gäller vid varje tid</w:t>
      </w:r>
      <w:r>
        <w:softHyphen/>
        <w:t>punkt. Slutligen bör det uttryck</w:t>
      </w:r>
      <w:r>
        <w:softHyphen/>
        <w:t>ligen anges i bestämmelsen att förvaringen av tillgång</w:t>
      </w:r>
      <w:r>
        <w:softHyphen/>
        <w:t>arna ska ske på ett säkert sätt och att förvaringen inte ska ge upphov till intressekonflikter. Därmed uppfylls kraven i direktivet fullt ut (artiklarna 33.8 och 34.5 a–c och 35.3).</w:t>
      </w:r>
    </w:p>
    <w:p w14:paraId="604FFE2D" w14:textId="77777777" w:rsidR="009E158D" w:rsidRDefault="009E158D" w:rsidP="009E158D">
      <w:pPr>
        <w:pStyle w:val="Brdtextmedindrag"/>
      </w:pPr>
      <w:r>
        <w:t>I avsnitt 13.1.1 föreslås att tjänstepensionsföretag ska vara skyldiga att lämna begärda upplysningar om sin verksamhet till Finansinspektionen. Därigenom tillgodoses kravet i andra tjänstepensionsdirektivet på att ett tjänstepensionsinstitut på begäran ska underrätta de behöriga myndig</w:t>
      </w:r>
      <w:r>
        <w:softHyphen/>
        <w:t>heterna om det sätt på vilket tillgångar förvaras (artikel 34.5 d).</w:t>
      </w:r>
    </w:p>
    <w:p w14:paraId="77D6FA6E" w14:textId="77777777" w:rsidR="009E158D" w:rsidRDefault="009E158D" w:rsidP="009E158D">
      <w:pPr>
        <w:pStyle w:val="Brdtextmedindrag"/>
      </w:pPr>
      <w:r>
        <w:t>Eftersom förslaget innebär att andra tjänstepensionsdirektivets krav i fråga om förvaring av tillgångar tillgodoses i den nya lagen om tjänste</w:t>
      </w:r>
      <w:r>
        <w:softHyphen/>
        <w:t>pensionsföretag saknas behov av ytterligare bestämmelser om detta i föreskrifter på lägre nivå än lag. Det finns därför inte skäl att införa något sådant bemyndigande som föreslås i promemorian.</w:t>
      </w:r>
    </w:p>
    <w:p w14:paraId="0D52585B" w14:textId="77777777" w:rsidR="009E158D" w:rsidRDefault="009E158D" w:rsidP="009E158D">
      <w:pPr>
        <w:pStyle w:val="Rubrik5utannumrering"/>
      </w:pPr>
      <w:r>
        <w:t>Lokalisering av tillgångar</w:t>
      </w:r>
    </w:p>
    <w:p w14:paraId="2B14616B" w14:textId="77777777" w:rsidR="009E158D" w:rsidRDefault="009E158D" w:rsidP="009E158D">
      <w:pPr>
        <w:pStyle w:val="Brdtextmedindrag"/>
        <w:ind w:firstLine="0"/>
      </w:pPr>
      <w:r>
        <w:t>I andra tjänstepensionsdirektivet finns det inte några bestämmelser om lokalisering av tillgångar. Medlemsstaterna får dock införa bestämmelser om investeringar som är striktare än de regler som anges i direktivet om det är motiverat av aktsamhetsskäl (artikel 19.6 och 19.7).</w:t>
      </w:r>
    </w:p>
    <w:p w14:paraId="47EA0EDA" w14:textId="77777777" w:rsidR="009E158D" w:rsidRDefault="009E158D" w:rsidP="009E158D">
      <w:pPr>
        <w:pStyle w:val="Brdtextmedindrag"/>
      </w:pPr>
      <w:r>
        <w:t>Den bestämmelse som föreslås ovan om att ett tjänstepensionsföretags tillgångar ska förvaras så att de alltid är identifierbara och åtkomliga för företaget överensstämmer till viss del med det som gäller för försäkrings</w:t>
      </w:r>
      <w:r>
        <w:softHyphen/>
        <w:t>företag. Enligt försäkringsrörelselagen ska ett försäkringsföretags till</w:t>
      </w:r>
      <w:r>
        <w:softHyphen/>
        <w:t>gångar förvaras så att de är åtkomliga för företaget (6 kap. 4 §). Inne</w:t>
      </w:r>
      <w:r>
        <w:softHyphen/>
        <w:t>börden av kravet på åtkomlighet i försäkringsrörelselagen är att tillgång</w:t>
      </w:r>
      <w:r>
        <w:softHyphen/>
        <w:t>arna ska vara geografiskt lokaliserade så att de är tillgängliga men även förvarade på så sätt att det inte finns några legala hinder för deras till</w:t>
      </w:r>
      <w:r>
        <w:softHyphen/>
        <w:t>gänglighet (prop. 2015/16:9 s. 579). Regeringen anser att det krav på åtkomlighet som enligt förslaget ska gälla för tjänstepensionsföretag bör ha motsvarande innebörd. Att tillgångarna ska förvaras så att de alltid är åtkomliga för företaget får alltså, utöver det som anförs ovan, även anses innebära att de geografiskt är lokaliserade ett sådant sätt att de är till</w:t>
      </w:r>
      <w:r>
        <w:softHyphen/>
        <w:t>gängliga.</w:t>
      </w:r>
    </w:p>
    <w:p w14:paraId="794897E2" w14:textId="44B7F021" w:rsidR="009E158D" w:rsidRDefault="009E158D" w:rsidP="009E158D">
      <w:pPr>
        <w:pStyle w:val="Brdtextmedindrag"/>
      </w:pPr>
      <w:r w:rsidRPr="0069019F">
        <w:t>Regeringen</w:t>
      </w:r>
      <w:r>
        <w:t xml:space="preserve"> anser, till skillnad från den bedömning som görs i prome</w:t>
      </w:r>
      <w:r>
        <w:softHyphen/>
        <w:t>morian, att det i övrigt inte finns behov av några särskilda bestäm</w:t>
      </w:r>
      <w:r>
        <w:softHyphen/>
        <w:t>melser om lokalisering av ett tjänstepensionsföretags tillgångar. Det finns därmed inte skäl att införa något sådant bemyndigande som föreslås i prome</w:t>
      </w:r>
      <w:r>
        <w:softHyphen/>
        <w:t xml:space="preserve">morian. </w:t>
      </w:r>
    </w:p>
    <w:p w14:paraId="5F83F156" w14:textId="00DE557F" w:rsidR="00F22A69" w:rsidRDefault="00F22A69" w:rsidP="009E158D">
      <w:pPr>
        <w:pStyle w:val="Brdtextmedindrag"/>
      </w:pPr>
    </w:p>
    <w:p w14:paraId="6C8286E2" w14:textId="77777777" w:rsidR="00F22A69" w:rsidRDefault="00F22A69" w:rsidP="009E158D">
      <w:pPr>
        <w:pStyle w:val="Brdtextmedindrag"/>
      </w:pPr>
    </w:p>
    <w:p w14:paraId="70F7BF5F" w14:textId="77777777" w:rsidR="009E158D" w:rsidRPr="003D6D37" w:rsidRDefault="009E158D" w:rsidP="00F22A69">
      <w:pPr>
        <w:pStyle w:val="Rubrik3"/>
        <w:spacing w:before="0"/>
      </w:pPr>
      <w:bookmarkStart w:id="1695" w:name="_Toc518396630"/>
      <w:bookmarkStart w:id="1696" w:name="_Toc518400941"/>
      <w:bookmarkStart w:id="1697" w:name="_Toc518401658"/>
      <w:bookmarkStart w:id="1698" w:name="_Toc518401897"/>
      <w:bookmarkStart w:id="1699" w:name="_Toc518463051"/>
      <w:bookmarkStart w:id="1700" w:name="_Toc518462747"/>
      <w:bookmarkStart w:id="1701" w:name="_Toc518463703"/>
      <w:bookmarkStart w:id="1702" w:name="_Toc518463600"/>
      <w:bookmarkStart w:id="1703" w:name="_Toc518464317"/>
      <w:bookmarkStart w:id="1704" w:name="_Toc518472756"/>
      <w:bookmarkStart w:id="1705" w:name="_Toc8059769"/>
      <w:bookmarkStart w:id="1706" w:name="_Toc8061479"/>
      <w:bookmarkStart w:id="1707" w:name="_Toc8062011"/>
      <w:bookmarkStart w:id="1708" w:name="_Toc8064479"/>
      <w:bookmarkStart w:id="1709" w:name="_Toc8391156"/>
      <w:bookmarkStart w:id="1710" w:name="_Toc8391422"/>
      <w:bookmarkStart w:id="1711" w:name="_Toc8644627"/>
      <w:bookmarkStart w:id="1712" w:name="_Toc8645159"/>
      <w:bookmarkStart w:id="1713" w:name="_Toc8817640"/>
      <w:bookmarkStart w:id="1714" w:name="_Toc8818212"/>
      <w:bookmarkStart w:id="1715" w:name="_Toc8825581"/>
      <w:bookmarkStart w:id="1716" w:name="_Toc8831678"/>
      <w:bookmarkStart w:id="1717" w:name="_Toc8832587"/>
      <w:bookmarkStart w:id="1718" w:name="_Toc11153049"/>
      <w:bookmarkStart w:id="1719" w:name="_Toc11160970"/>
      <w:bookmarkStart w:id="1720" w:name="_Toc11166906"/>
      <w:bookmarkStart w:id="1721" w:name="_Toc11167442"/>
      <w:bookmarkStart w:id="1722" w:name="_Toc11168879"/>
      <w:bookmarkStart w:id="1723" w:name="_Toc11845832"/>
      <w:bookmarkStart w:id="1724" w:name="_Toc12611631"/>
      <w:bookmarkStart w:id="1725" w:name="_Toc12624898"/>
      <w:bookmarkStart w:id="1726" w:name="_Toc12627387"/>
      <w:bookmarkStart w:id="1727" w:name="_Toc12630277"/>
      <w:bookmarkStart w:id="1728" w:name="_Toc12632772"/>
      <w:bookmarkStart w:id="1729" w:name="_Toc17902844"/>
      <w:bookmarkEnd w:id="1668"/>
      <w:r>
        <w:lastRenderedPageBreak/>
        <w:t xml:space="preserve">Användning av </w:t>
      </w:r>
      <w:r w:rsidRPr="0087403A">
        <w:t>derivatinstrument</w:t>
      </w:r>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p>
    <w:p w14:paraId="6B758C88" w14:textId="77777777" w:rsidR="009E158D" w:rsidRDefault="009E158D" w:rsidP="009E158D">
      <w:pPr>
        <w:pStyle w:val="Brdtextram"/>
      </w:pPr>
      <w:r>
        <w:rPr>
          <w:b/>
        </w:rPr>
        <w:t>Regeringens förslag:</w:t>
      </w:r>
      <w:r w:rsidRPr="007741F1">
        <w:t xml:space="preserve"> </w:t>
      </w:r>
      <w:r>
        <w:t>Ett tjänstepensionsföretag ska få använda derivatinstrument för att sänka den finansiella risken i företaget eller för att i övrigt effektivisera förvaltningen av företagets tillgångar och skulder.</w:t>
      </w:r>
    </w:p>
    <w:p w14:paraId="179D2256" w14:textId="77777777" w:rsidR="009E158D" w:rsidRPr="00905674" w:rsidRDefault="009E158D" w:rsidP="009E158D">
      <w:pPr>
        <w:pStyle w:val="Brdtextmedindragram"/>
      </w:pPr>
      <w:r>
        <w:t>Regeringen eller den myndighet som regeringen bestämmer ska få meddela föreskrifter om användning av derivatinstrument.</w:t>
      </w:r>
    </w:p>
    <w:p w14:paraId="023B0A7F" w14:textId="77777777" w:rsidR="009E158D" w:rsidRPr="00D66204" w:rsidRDefault="009E158D" w:rsidP="009E158D">
      <w:pPr>
        <w:pStyle w:val="Brdtextmedindrag"/>
        <w:rPr>
          <w:sz w:val="8"/>
          <w:szCs w:val="8"/>
        </w:rPr>
      </w:pPr>
    </w:p>
    <w:p w14:paraId="2E0E6807" w14:textId="77777777" w:rsidR="009E158D" w:rsidRPr="009D17ED" w:rsidRDefault="009E158D" w:rsidP="009E158D">
      <w:pPr>
        <w:pStyle w:val="Brdtextmedindrag"/>
      </w:pPr>
      <w:r>
        <w:rPr>
          <w:b/>
        </w:rPr>
        <w:t>Utredningens förslag</w:t>
      </w:r>
      <w:r w:rsidRPr="007741F1">
        <w:t xml:space="preserve"> </w:t>
      </w:r>
      <w:r>
        <w:t>överensstämmer i huvudsak med regeringens för</w:t>
      </w:r>
      <w:r>
        <w:softHyphen/>
        <w:t>slag. Utredningens förslag avviker från regeringens förslag genom att enligt utredningens förslag ska det anges i lag att ett tjänste</w:t>
      </w:r>
      <w:r>
        <w:softHyphen/>
        <w:t>pensionsföretag ska undvika en överdriven riskexponering gentemot samma motpart av</w:t>
      </w:r>
      <w:r>
        <w:softHyphen/>
        <w:t>seende derivatinstrument eller annan derivatverk</w:t>
      </w:r>
      <w:r>
        <w:softHyphen/>
        <w:t xml:space="preserve">samhet. </w:t>
      </w:r>
    </w:p>
    <w:p w14:paraId="79B9AFBB" w14:textId="77777777" w:rsidR="009E158D" w:rsidRDefault="009E158D" w:rsidP="009E158D">
      <w:pPr>
        <w:pStyle w:val="Brdtextmedindrag"/>
      </w:pPr>
      <w:r>
        <w:rPr>
          <w:b/>
        </w:rPr>
        <w:t>Remissinstanserna:</w:t>
      </w:r>
      <w:r w:rsidRPr="00EA12C4">
        <w:t xml:space="preserve"> </w:t>
      </w:r>
      <w:r w:rsidRPr="00D001E1">
        <w:t xml:space="preserve">Flertalet </w:t>
      </w:r>
      <w:r>
        <w:t xml:space="preserve">remissinstanser tillstyrker förslaget eller har inget att invända mot det. </w:t>
      </w:r>
      <w:r>
        <w:rPr>
          <w:i/>
        </w:rPr>
        <w:t xml:space="preserve">Svensk Försäkring </w:t>
      </w:r>
      <w:r>
        <w:t>avstyrker förslaget i den del det gäller riskexponering gentemot samma motpart avseende derivat</w:t>
      </w:r>
      <w:r>
        <w:softHyphen/>
        <w:t>instrument eller annan derivatverksamhet eftersom det saknar motsvarig</w:t>
      </w:r>
      <w:r>
        <w:softHyphen/>
        <w:t>het i första tjänstepensionsdirektivet.</w:t>
      </w:r>
    </w:p>
    <w:p w14:paraId="63978BF2" w14:textId="77777777" w:rsidR="009E158D" w:rsidRPr="009D17ED" w:rsidRDefault="009E158D" w:rsidP="009E158D">
      <w:pPr>
        <w:pStyle w:val="Brdtextmedindrag"/>
      </w:pPr>
      <w:r>
        <w:rPr>
          <w:b/>
        </w:rPr>
        <w:t>Promemorians förslag</w:t>
      </w:r>
      <w:r w:rsidRPr="007741F1">
        <w:t xml:space="preserve"> </w:t>
      </w:r>
      <w:r>
        <w:t xml:space="preserve">överensstämmer i allt väsentligt med regeringens förslag. </w:t>
      </w:r>
    </w:p>
    <w:p w14:paraId="47E0BC39" w14:textId="77777777" w:rsidR="009E158D" w:rsidRPr="000C37CA" w:rsidRDefault="009E158D" w:rsidP="009E158D">
      <w:pPr>
        <w:pStyle w:val="Brdtextmedindrag"/>
        <w:rPr>
          <w:rFonts w:eastAsiaTheme="minorHAnsi"/>
        </w:rPr>
      </w:pPr>
      <w:r>
        <w:rPr>
          <w:b/>
        </w:rPr>
        <w:t>Remissinstanserna</w:t>
      </w:r>
      <w:r>
        <w:t xml:space="preserve"> tillstyrker förslaget eller har inget att invända mot det. </w:t>
      </w:r>
    </w:p>
    <w:p w14:paraId="13A1B379" w14:textId="77777777" w:rsidR="009E158D" w:rsidRDefault="009E158D" w:rsidP="009E158D">
      <w:pPr>
        <w:pStyle w:val="Rubrik4utannumrering"/>
      </w:pPr>
      <w:r>
        <w:t>Skälen för regeringens förslag</w:t>
      </w:r>
    </w:p>
    <w:p w14:paraId="3D6ED77D" w14:textId="77777777" w:rsidR="009E158D" w:rsidRPr="00DF6260" w:rsidRDefault="009E158D" w:rsidP="009E158D">
      <w:pPr>
        <w:pStyle w:val="Rubrik5utannumrering"/>
        <w:spacing w:before="0"/>
      </w:pPr>
      <w:r>
        <w:t>Andra tjänstepensionsdirektivet</w:t>
      </w:r>
    </w:p>
    <w:p w14:paraId="604DA888" w14:textId="77777777" w:rsidR="009E158D" w:rsidRDefault="009E158D" w:rsidP="009E158D">
      <w:pPr>
        <w:pStyle w:val="Brdtextmedindrag"/>
        <w:ind w:firstLine="0"/>
      </w:pPr>
      <w:r>
        <w:t>Andra tjänstepensionsdirektivet innehåller bestämmelser om särskilda begräns</w:t>
      </w:r>
      <w:r>
        <w:softHyphen/>
        <w:t>ningar för investeringar i vissa tillgångar.</w:t>
      </w:r>
    </w:p>
    <w:p w14:paraId="1E47463F" w14:textId="77777777" w:rsidR="009E158D" w:rsidRDefault="009E158D" w:rsidP="009E158D">
      <w:pPr>
        <w:pStyle w:val="Brdtextmedindrag"/>
      </w:pPr>
      <w:r>
        <w:t>I direktivet anges att det ska vara möjligt för tjänstepensionsinstitut att investera i derivatinstrument, förutsatt att sådana instrument bidrar till att minska investeringsriskerna eller underlättar effektiv förvaltning av port</w:t>
      </w:r>
      <w:r>
        <w:softHyphen/>
        <w:t>följen (artikel 19.1 första stycket e). Derivaten måste värderas enligt aktsamhetsprincipen med beaktande av den underliggande tillgången och tas med vid värdering av institutets tillgångar. Tjänste</w:t>
      </w:r>
      <w:r>
        <w:softHyphen/>
        <w:t>pensionsinstitutet ska även undvika överdriven risk</w:t>
      </w:r>
      <w:r>
        <w:softHyphen/>
        <w:t>exponering gentemot en och samma mot</w:t>
      </w:r>
      <w:r>
        <w:softHyphen/>
        <w:t>part och gentemot annan derivatverksamhet.</w:t>
      </w:r>
    </w:p>
    <w:p w14:paraId="2F5E9463" w14:textId="77777777" w:rsidR="009E158D" w:rsidRDefault="009E158D" w:rsidP="009E158D">
      <w:pPr>
        <w:pStyle w:val="Rubrik5utannumrering"/>
      </w:pPr>
      <w:r w:rsidRPr="006F6110">
        <w:t>Gällande rätt</w:t>
      </w:r>
    </w:p>
    <w:p w14:paraId="5A6F67F7" w14:textId="77777777" w:rsidR="009E158D" w:rsidRPr="00D66204" w:rsidRDefault="009E158D" w:rsidP="009E158D">
      <w:pPr>
        <w:pStyle w:val="Brdtext"/>
      </w:pPr>
      <w:r>
        <w:t>I försäkringsrörelselagen finns särskilda begränsningar för investeringar i derivatinstrument. Derivatinstrument får an</w:t>
      </w:r>
      <w:r>
        <w:softHyphen/>
        <w:t>vändas för att sänka risken i ett försäkringsföretag eller för att i övrigt effektivisera förvaltningen av före</w:t>
      </w:r>
      <w:r>
        <w:softHyphen/>
        <w:t>tagets tillgångar och skulder</w:t>
      </w:r>
      <w:r w:rsidDel="009111E2">
        <w:t xml:space="preserve"> </w:t>
      </w:r>
      <w:r>
        <w:t>(6 kap. 5 § FRL). Regeringen eller den myn</w:t>
      </w:r>
      <w:r>
        <w:softHyphen/>
        <w:t xml:space="preserve">dighet som regeringen bestämmer får meddela föreskrifter om användning av derivatinstrument (6 kap. 14 § 3 FRL). </w:t>
      </w:r>
    </w:p>
    <w:p w14:paraId="7EF44BF0" w14:textId="77777777" w:rsidR="009E158D" w:rsidRPr="007741F1" w:rsidRDefault="009E158D" w:rsidP="009E158D">
      <w:pPr>
        <w:pStyle w:val="Brdtextmedindrag"/>
        <w:rPr>
          <w:rFonts w:ascii="TimesNewRomanPSMT" w:eastAsiaTheme="minorHAnsi" w:hAnsi="TimesNewRomanPSMT" w:cs="TimesNewRomanPSMT"/>
          <w:color w:val="0D0D0D"/>
        </w:rPr>
      </w:pPr>
      <w:r w:rsidRPr="00EA12C4">
        <w:t xml:space="preserve">För försäkringsföretag </w:t>
      </w:r>
      <w:r>
        <w:t xml:space="preserve">som </w:t>
      </w:r>
      <w:r w:rsidRPr="00EA12C4">
        <w:t>följer övergångs</w:t>
      </w:r>
      <w:r>
        <w:t xml:space="preserve">bestämmelserna </w:t>
      </w:r>
      <w:r>
        <w:rPr>
          <w:rFonts w:ascii="TimesNewRomanPSMT" w:eastAsiaTheme="minorHAnsi" w:hAnsi="TimesNewRomanPSMT" w:cs="TimesNewRomanPSMT"/>
          <w:color w:val="000000"/>
        </w:rPr>
        <w:t>(</w:t>
      </w:r>
      <w:r>
        <w:rPr>
          <w:rFonts w:ascii="TimesNewRomanPSMT" w:eastAsiaTheme="minorHAnsi" w:hAnsi="TimesNewRomanPSMT" w:cs="TimesNewRomanPSMT"/>
          <w:color w:val="0D0D0D"/>
        </w:rPr>
        <w:t>punkt 2 i övergångsbestämmelserna till lagen [2015:700] om ändring i försäkrings</w:t>
      </w:r>
      <w:r>
        <w:rPr>
          <w:rFonts w:ascii="TimesNewRomanPSMT" w:eastAsiaTheme="minorHAnsi" w:hAnsi="TimesNewRomanPSMT" w:cs="TimesNewRomanPSMT"/>
          <w:color w:val="0D0D0D"/>
        </w:rPr>
        <w:softHyphen/>
        <w:t>rörelselagen [2010:2043])</w:t>
      </w:r>
      <w:r w:rsidRPr="00946D0B">
        <w:t xml:space="preserve"> </w:t>
      </w:r>
      <w:r>
        <w:t>gäller en motsvarande bestämmelse avseende användandet av derivatinstrument. Optioner och terminskontrakt eller andra liknande finansiella instrument får användas för att sänka den finan</w:t>
      </w:r>
      <w:r>
        <w:softHyphen/>
      </w:r>
      <w:r>
        <w:lastRenderedPageBreak/>
        <w:t>siella risken i ett försäkringsföretag eller för att i övrigt effektivisera för</w:t>
      </w:r>
      <w:r>
        <w:softHyphen/>
        <w:t>valtningen av företagets tillgångar (6 kap. 32 § FRL i lydelsen före den 1 januari 2016). Regeringen eller den myndighet som regeringen bestäm</w:t>
      </w:r>
      <w:r>
        <w:softHyphen/>
        <w:t xml:space="preserve">mer fick meddela föreskrifter om användning av derivatinstrument (6 kap. 34 § 10 FRL i lydelsen före den 1 januari 2016). </w:t>
      </w:r>
    </w:p>
    <w:p w14:paraId="7D1234E3" w14:textId="77777777" w:rsidR="009E158D" w:rsidRDefault="009E158D" w:rsidP="009E158D">
      <w:pPr>
        <w:pStyle w:val="Brdtextmedindrag"/>
      </w:pPr>
      <w:r>
        <w:t xml:space="preserve">Även tjänstepensionskassor omfattas av bestämmelser om användning av optioner och terminskontrakt eller andra liknande finansiella instrument (7 kap. 17 b § </w:t>
      </w:r>
      <w:r w:rsidRPr="007741F1">
        <w:t>1982 års FRL</w:t>
      </w:r>
      <w:r>
        <w:t xml:space="preserve"> jämförd med 24 b § fjärde stycket UFL). Dessa bestämmelser överensstämmer med bestämmelserna i försäkrings</w:t>
      </w:r>
      <w:r>
        <w:softHyphen/>
        <w:t>rörelse</w:t>
      </w:r>
      <w:r>
        <w:softHyphen/>
        <w:t>lagen i lydelsen före 1 januari 2016.</w:t>
      </w:r>
    </w:p>
    <w:p w14:paraId="3E83EEA9" w14:textId="77777777" w:rsidR="009E158D" w:rsidRDefault="009E158D" w:rsidP="009E158D">
      <w:pPr>
        <w:pStyle w:val="Rubrik5utannumrering"/>
      </w:pPr>
      <w:r>
        <w:t>Användning av derivatinstrument</w:t>
      </w:r>
    </w:p>
    <w:p w14:paraId="6667AF85" w14:textId="77777777" w:rsidR="009E158D" w:rsidRDefault="009E158D" w:rsidP="009E158D">
      <w:pPr>
        <w:pStyle w:val="Brdtext"/>
      </w:pPr>
      <w:r>
        <w:t>Enligt andra tjänstepensionsdirektivet ska ett tjänstepensionsföretag få investera i derivatinstrument under förutsättning att det minskar invest</w:t>
      </w:r>
      <w:r>
        <w:softHyphen/>
        <w:t>eringsriskerna eller effektiviserar förvaltningen av företagets samlade portfölj (artikel 19.1 första stycket e). En bestämmelse om detta bör därför införas i den nya lagen om tjänstepensionsföretag.</w:t>
      </w:r>
    </w:p>
    <w:p w14:paraId="32C57143" w14:textId="77777777" w:rsidR="009E158D" w:rsidRDefault="009E158D" w:rsidP="009E158D">
      <w:pPr>
        <w:pStyle w:val="Brdtextmedindrag"/>
      </w:pPr>
      <w:r>
        <w:t>Det finns däremot inte behov av några särskilda bestämmelser om värde</w:t>
      </w:r>
      <w:r>
        <w:softHyphen/>
        <w:t>ring av derivatinstrument i den nya lagen för att genomföra direktivet. Enligt förslaget i avsnitt 15.3 ska tjänstepensions</w:t>
      </w:r>
      <w:r>
        <w:softHyphen/>
        <w:t xml:space="preserve">företag omfattas av </w:t>
      </w:r>
      <w:r w:rsidRPr="00093826">
        <w:t>lagen</w:t>
      </w:r>
      <w:r>
        <w:t xml:space="preserve"> (1995:1560) om årsredovisning i försäkringsföretag (förkortad ÅRFL). Av bestämmelser i den lagen och årsredovisningslagen (1995:1554), förkortad ÅRL, följer att derivatinstrument ska värderas till verkligt värde </w:t>
      </w:r>
      <w:r w:rsidRPr="00A7096F">
        <w:t>(4</w:t>
      </w:r>
      <w:r>
        <w:t> kap.</w:t>
      </w:r>
      <w:r w:rsidRPr="00A7096F">
        <w:t xml:space="preserve"> 2</w:t>
      </w:r>
      <w:r>
        <w:t xml:space="preserve"> § 12 </w:t>
      </w:r>
      <w:r w:rsidRPr="00A7096F">
        <w:t xml:space="preserve">ÅRFL </w:t>
      </w:r>
      <w:r>
        <w:t xml:space="preserve">och </w:t>
      </w:r>
      <w:r w:rsidRPr="00A7096F">
        <w:t>4</w:t>
      </w:r>
      <w:r>
        <w:t> kap.</w:t>
      </w:r>
      <w:r w:rsidRPr="00A7096F">
        <w:t xml:space="preserve"> 14 a </w:t>
      </w:r>
      <w:r>
        <w:t xml:space="preserve">§ </w:t>
      </w:r>
      <w:r w:rsidRPr="00A7096F">
        <w:t>ÅRL)</w:t>
      </w:r>
      <w:r>
        <w:t xml:space="preserve">. </w:t>
      </w:r>
      <w:r w:rsidRPr="00FF3AE4">
        <w:t>För att kunna beräkna värdet måste den underliggande tillgången beaktas.</w:t>
      </w:r>
      <w:r>
        <w:t xml:space="preserve"> Direktivets krav på att derivat</w:t>
      </w:r>
      <w:r>
        <w:softHyphen/>
        <w:t>instrument måste värderas enligt aktsamhetsprincipen med be</w:t>
      </w:r>
      <w:r>
        <w:softHyphen/>
        <w:t>aktande av den underliggande tillgången får därigenom anses uppfyllt. Genom redovisningslagstiftningen tillgodoses även direktivets krav på att derivatinstrument måste tas med vid värderingen av ett tjänstepensions</w:t>
      </w:r>
      <w:r>
        <w:softHyphen/>
        <w:t>instituts tillgångar.</w:t>
      </w:r>
    </w:p>
    <w:p w14:paraId="5B96D90D" w14:textId="77777777" w:rsidR="009E158D" w:rsidRDefault="009E158D" w:rsidP="009E158D">
      <w:pPr>
        <w:pStyle w:val="Brdtextmedindrag"/>
      </w:pPr>
      <w:r>
        <w:t>I andra tjänstepensionsdirektivet anges vidare att överdriven riskexpo</w:t>
      </w:r>
      <w:r>
        <w:softHyphen/>
        <w:t>nering ska undvikas gentemot en och samma motpart och gentemot annan derivatverksamhet. En motsvarande bestämmelse finns även i första tjänstepen</w:t>
      </w:r>
      <w:r>
        <w:softHyphen/>
        <w:t xml:space="preserve">sionsdirektivet (artikel 18.1 första stycket d), </w:t>
      </w:r>
      <w:r w:rsidDel="005544E5">
        <w:t xml:space="preserve">till skillnad </w:t>
      </w:r>
      <w:r>
        <w:t xml:space="preserve">från det som </w:t>
      </w:r>
      <w:r>
        <w:rPr>
          <w:i/>
        </w:rPr>
        <w:t>Svensk Försäkring</w:t>
      </w:r>
      <w:r>
        <w:t xml:space="preserve"> gör gällande. Andra tjänstepensionsdirektivets krav i denna del bör genomföras i föreskrifter på lägre nivå än lag. Regeringen eller den myndighet som regeringen bestämmer bör därför få meddela föreskrifter för tjänstepensionsföretag om användningen av derivatinstrument, på samma sätt som för försäkringsföretag som följer övergångsbestämmel</w:t>
      </w:r>
      <w:r>
        <w:softHyphen/>
        <w:t>serna och tjänstepensionskassor.</w:t>
      </w:r>
    </w:p>
    <w:p w14:paraId="4511AD07" w14:textId="77777777" w:rsidR="009E158D" w:rsidRPr="003D6D37" w:rsidRDefault="009E158D" w:rsidP="0087403A">
      <w:pPr>
        <w:pStyle w:val="Rubrik3"/>
      </w:pPr>
      <w:bookmarkStart w:id="1730" w:name="_Toc518396632"/>
      <w:bookmarkStart w:id="1731" w:name="_Toc518400943"/>
      <w:bookmarkStart w:id="1732" w:name="_Toc518401660"/>
      <w:bookmarkStart w:id="1733" w:name="_Toc518401899"/>
      <w:bookmarkStart w:id="1734" w:name="_Toc518463053"/>
      <w:bookmarkStart w:id="1735" w:name="_Toc518462749"/>
      <w:bookmarkStart w:id="1736" w:name="_Toc518463705"/>
      <w:bookmarkStart w:id="1737" w:name="_Toc518463602"/>
      <w:bookmarkStart w:id="1738" w:name="_Toc518464319"/>
      <w:bookmarkStart w:id="1739" w:name="_Toc518472758"/>
      <w:bookmarkStart w:id="1740" w:name="_Toc8059770"/>
      <w:bookmarkStart w:id="1741" w:name="_Toc8061480"/>
      <w:bookmarkStart w:id="1742" w:name="_Toc8062012"/>
      <w:bookmarkStart w:id="1743" w:name="_Toc8064480"/>
      <w:bookmarkStart w:id="1744" w:name="_Toc8391157"/>
      <w:bookmarkStart w:id="1745" w:name="_Toc8391423"/>
      <w:bookmarkStart w:id="1746" w:name="_Toc8644628"/>
      <w:bookmarkStart w:id="1747" w:name="_Toc8645160"/>
      <w:bookmarkStart w:id="1748" w:name="_Toc8817641"/>
      <w:bookmarkStart w:id="1749" w:name="_Toc8818213"/>
      <w:bookmarkStart w:id="1750" w:name="_Toc8825582"/>
      <w:bookmarkStart w:id="1751" w:name="_Toc8831679"/>
      <w:bookmarkStart w:id="1752" w:name="_Toc8832588"/>
      <w:bookmarkStart w:id="1753" w:name="_Toc11153050"/>
      <w:bookmarkStart w:id="1754" w:name="_Toc11160971"/>
      <w:bookmarkStart w:id="1755" w:name="_Toc11166907"/>
      <w:bookmarkStart w:id="1756" w:name="_Toc11167443"/>
      <w:bookmarkStart w:id="1757" w:name="_Toc11168880"/>
      <w:bookmarkStart w:id="1758" w:name="_Toc11845833"/>
      <w:bookmarkStart w:id="1759" w:name="_Toc12611632"/>
      <w:bookmarkStart w:id="1760" w:name="_Toc12624899"/>
      <w:bookmarkStart w:id="1761" w:name="_Toc12627388"/>
      <w:bookmarkStart w:id="1762" w:name="_Toc12630278"/>
      <w:bookmarkStart w:id="1763" w:name="_Toc12632773"/>
      <w:bookmarkStart w:id="1764" w:name="_Toc17902845"/>
      <w:r w:rsidRPr="0087403A">
        <w:t>Investeringar</w:t>
      </w:r>
      <w:r w:rsidRPr="003D6D37">
        <w:t xml:space="preserve"> i uppdragsgivande företag</w:t>
      </w:r>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r w:rsidRPr="003D6D37">
        <w:t xml:space="preserve"> </w:t>
      </w:r>
    </w:p>
    <w:p w14:paraId="5227AF32" w14:textId="77777777" w:rsidR="009E158D" w:rsidRDefault="009E158D" w:rsidP="009E158D">
      <w:pPr>
        <w:pStyle w:val="Brdtextram"/>
      </w:pPr>
      <w:r>
        <w:rPr>
          <w:b/>
        </w:rPr>
        <w:t>Regeringens f</w:t>
      </w:r>
      <w:r w:rsidRPr="00030447">
        <w:rPr>
          <w:b/>
        </w:rPr>
        <w:t>örslag:</w:t>
      </w:r>
      <w:r>
        <w:t xml:space="preserve"> Av de samlade tillgångarna i ett tjänstepensions</w:t>
      </w:r>
      <w:r>
        <w:softHyphen/>
        <w:t xml:space="preserve">företag som bara har ett enda uppdragsgivande företag ska </w:t>
      </w:r>
    </w:p>
    <w:p w14:paraId="57790035" w14:textId="77777777" w:rsidR="009E158D" w:rsidRDefault="009E158D" w:rsidP="009E158D">
      <w:pPr>
        <w:pStyle w:val="Brdtextmedindragram"/>
      </w:pPr>
      <w:r>
        <w:t>1. högst 5 procent få utgö</w:t>
      </w:r>
      <w:r>
        <w:softHyphen/>
        <w:t>ras av aktier och andra värdepapper som kan jäm</w:t>
      </w:r>
      <w:r>
        <w:softHyphen/>
        <w:t>ställas med aktier samt obligationer och andra skuldförbindelser, om värdepapperen eller skuldförbindelserna getts ut av det uppdrags</w:t>
      </w:r>
      <w:r>
        <w:softHyphen/>
        <w:t>givande företaget, och</w:t>
      </w:r>
    </w:p>
    <w:p w14:paraId="5809D26F" w14:textId="77777777" w:rsidR="009E158D" w:rsidRDefault="009E158D" w:rsidP="009E158D">
      <w:pPr>
        <w:pStyle w:val="Brdtextmedindragram"/>
      </w:pPr>
      <w:r>
        <w:lastRenderedPageBreak/>
        <w:t>2. högst 10 procent få utgöras av aktier och andra värdepapper som kan jämställas med aktier samt obligationer och andra skuldförbindelser som getts ut av företag i en grupp av emittenter eller låntagare med inbördes anknytning som det uppdragsgivande företaget ingår i.</w:t>
      </w:r>
    </w:p>
    <w:p w14:paraId="0BDADCB8" w14:textId="77777777" w:rsidR="009E158D" w:rsidRDefault="009E158D" w:rsidP="009E158D">
      <w:pPr>
        <w:pStyle w:val="Brdtextmedindragram"/>
      </w:pPr>
      <w:r>
        <w:t>Med uppdragsgivande företag ska avses den som i egenskap av arbetsgivare betalar f</w:t>
      </w:r>
      <w:r w:rsidRPr="00085DCD">
        <w:t>örsäkringspremier</w:t>
      </w:r>
      <w:r>
        <w:t xml:space="preserve"> till tjänstepensionsföretaget.</w:t>
      </w:r>
    </w:p>
    <w:p w14:paraId="66524400" w14:textId="77777777" w:rsidR="009E158D" w:rsidRDefault="009E158D" w:rsidP="009E158D">
      <w:pPr>
        <w:pStyle w:val="Brdtextmedindragram"/>
      </w:pPr>
      <w:r>
        <w:t>Begränsningarna av investeringar i upp</w:t>
      </w:r>
      <w:r>
        <w:softHyphen/>
        <w:t>dragsgivande företag ska inte gälla sådana tillgångar som svenska staten eller en utländsk stat svarar för.</w:t>
      </w:r>
    </w:p>
    <w:p w14:paraId="7D07A6F0" w14:textId="77777777" w:rsidR="009E158D" w:rsidRPr="00A71750" w:rsidRDefault="009E158D" w:rsidP="009E158D">
      <w:pPr>
        <w:pStyle w:val="Brdtextmedindrag"/>
        <w:rPr>
          <w:b/>
          <w:sz w:val="8"/>
        </w:rPr>
      </w:pPr>
    </w:p>
    <w:p w14:paraId="299C3774" w14:textId="77777777" w:rsidR="009E158D" w:rsidRPr="009D17ED" w:rsidRDefault="009E158D" w:rsidP="009E158D">
      <w:pPr>
        <w:pStyle w:val="Brdtextmedindrag"/>
      </w:pPr>
      <w:r>
        <w:rPr>
          <w:b/>
        </w:rPr>
        <w:t xml:space="preserve">Utredningens förslag </w:t>
      </w:r>
      <w:r>
        <w:t>överensstämmer delvis med regeringens förslag. Utredningens förslag avviker från regeringens förslag genom att enligt utredningens förslag ska de kvantitativa begränsningarna gälla även för tjänste</w:t>
      </w:r>
      <w:r>
        <w:softHyphen/>
        <w:t>pensionsföretag som har flera uppdragsgivande företag.</w:t>
      </w:r>
    </w:p>
    <w:p w14:paraId="69083721" w14:textId="77777777" w:rsidR="009E158D" w:rsidRDefault="009E158D" w:rsidP="009E158D">
      <w:pPr>
        <w:pStyle w:val="Brdtextmedindrag"/>
      </w:pPr>
      <w:r>
        <w:rPr>
          <w:b/>
        </w:rPr>
        <w:t xml:space="preserve">Remissinstanserna </w:t>
      </w:r>
      <w:r>
        <w:t>tillstyrker förslaget eller har inget att invända mot det.</w:t>
      </w:r>
    </w:p>
    <w:p w14:paraId="7B37CC98" w14:textId="77777777" w:rsidR="009E158D" w:rsidRDefault="009E158D" w:rsidP="009E158D">
      <w:pPr>
        <w:pStyle w:val="Brdtextmedindrag"/>
        <w:rPr>
          <w:b/>
        </w:rPr>
      </w:pPr>
      <w:r w:rsidRPr="007741F1">
        <w:rPr>
          <w:b/>
        </w:rPr>
        <w:t>Promemorians förslag</w:t>
      </w:r>
      <w:r>
        <w:t xml:space="preserve"> överensstämmer delvis med regeringens för</w:t>
      </w:r>
      <w:r>
        <w:softHyphen/>
        <w:t>slag. Promemorians förslag avviker från regeringens förslag genom att enligt promemorians förslag ska de kvantitativa begränsningarna gälla även för tjänste</w:t>
      </w:r>
      <w:r>
        <w:softHyphen/>
        <w:t>pensionsföretag som har flera uppdragsgivande företag.</w:t>
      </w:r>
    </w:p>
    <w:p w14:paraId="26B0DABB" w14:textId="77777777" w:rsidR="009E158D" w:rsidRDefault="009E158D" w:rsidP="009E158D">
      <w:pPr>
        <w:pStyle w:val="Brdtextmedindrag"/>
      </w:pPr>
      <w:r>
        <w:rPr>
          <w:b/>
        </w:rPr>
        <w:t>Remissinstanserna:</w:t>
      </w:r>
      <w:r>
        <w:t xml:space="preserve"> Flertalet remissinstanser tillstyrker förslaget eller har inget att invända mot det. </w:t>
      </w:r>
      <w:r w:rsidRPr="007741F1">
        <w:rPr>
          <w:i/>
        </w:rPr>
        <w:t>Svensk Försäkring</w:t>
      </w:r>
      <w:r>
        <w:t>,</w:t>
      </w:r>
      <w:r w:rsidRPr="007608D2">
        <w:rPr>
          <w:i/>
        </w:rPr>
        <w:t xml:space="preserve"> </w:t>
      </w:r>
      <w:r w:rsidRPr="0026572D">
        <w:rPr>
          <w:i/>
        </w:rPr>
        <w:t>AFA Försäkring</w:t>
      </w:r>
      <w:r w:rsidRPr="00887FE5">
        <w:t>,</w:t>
      </w:r>
      <w:r w:rsidRPr="0026572D">
        <w:rPr>
          <w:i/>
        </w:rPr>
        <w:t xml:space="preserve"> Alecta</w:t>
      </w:r>
      <w:r w:rsidRPr="00887FE5">
        <w:t>,</w:t>
      </w:r>
      <w:r w:rsidRPr="0026572D">
        <w:rPr>
          <w:i/>
        </w:rPr>
        <w:t xml:space="preserve"> AMF </w:t>
      </w:r>
      <w:r w:rsidRPr="007741F1">
        <w:t>och</w:t>
      </w:r>
      <w:r w:rsidRPr="0026572D">
        <w:rPr>
          <w:i/>
        </w:rPr>
        <w:t xml:space="preserve"> Folksam</w:t>
      </w:r>
      <w:r w:rsidRPr="007741F1">
        <w:t xml:space="preserve"> anser</w:t>
      </w:r>
      <w:r>
        <w:t xml:space="preserve"> att begränsningarna inte bör gälla för tjänste</w:t>
      </w:r>
      <w:r>
        <w:softHyphen/>
        <w:t>pensionsföretag som har flera uppdragsgivande företag. Enligt Svensk Försäkring kan förslaget få negativa konsekvenser för tjänstepensions</w:t>
      </w:r>
      <w:r>
        <w:softHyphen/>
        <w:t>företag som har en stor andel uppdragsgivande företag och försvåra möjligheterna att sätta samman en väl diversifierad portfölj. Förslaget kan även innebära hinder att äga dotterbolag om dessa är uppdragsgivande företag.</w:t>
      </w:r>
      <w:r w:rsidRPr="005970AB">
        <w:t xml:space="preserve"> </w:t>
      </w:r>
      <w:r w:rsidRPr="007741F1">
        <w:t xml:space="preserve">Svensk Försäkring </w:t>
      </w:r>
      <w:r>
        <w:t>föreslår även att d</w:t>
      </w:r>
      <w:r w:rsidRPr="007741F1">
        <w:t>et förtydliga</w:t>
      </w:r>
      <w:r>
        <w:t>s</w:t>
      </w:r>
      <w:r w:rsidRPr="007741F1">
        <w:t xml:space="preserve"> att begräns</w:t>
      </w:r>
      <w:r>
        <w:softHyphen/>
      </w:r>
      <w:r w:rsidRPr="007741F1">
        <w:t>ningsregeln inte ska gälla för investeringar där de försäkrade bär place</w:t>
      </w:r>
      <w:r>
        <w:softHyphen/>
      </w:r>
      <w:r w:rsidRPr="007741F1">
        <w:t>ringsrisken.</w:t>
      </w:r>
    </w:p>
    <w:p w14:paraId="69C406FB" w14:textId="77777777" w:rsidR="009E158D" w:rsidRDefault="009E158D" w:rsidP="009E158D">
      <w:pPr>
        <w:pStyle w:val="Brdtextmedindrag"/>
        <w:rPr>
          <w:b/>
        </w:rPr>
      </w:pPr>
      <w:r>
        <w:t xml:space="preserve">Flera remissinstanser, bl.a. </w:t>
      </w:r>
      <w:r w:rsidRPr="002F4BF7">
        <w:rPr>
          <w:i/>
        </w:rPr>
        <w:t>Svensk Försäkring</w:t>
      </w:r>
      <w:r>
        <w:rPr>
          <w:i/>
        </w:rPr>
        <w:t xml:space="preserve"> </w:t>
      </w:r>
      <w:r>
        <w:t>och</w:t>
      </w:r>
      <w:r w:rsidRPr="002F4BF7">
        <w:rPr>
          <w:i/>
        </w:rPr>
        <w:t xml:space="preserve"> Sveriges Kommuner och Landsting</w:t>
      </w:r>
      <w:r w:rsidRPr="006F1DC7">
        <w:t>,</w:t>
      </w:r>
      <w:r w:rsidRPr="002F4BF7">
        <w:rPr>
          <w:i/>
        </w:rPr>
        <w:t xml:space="preserve"> </w:t>
      </w:r>
      <w:r>
        <w:t>anser att även obligationer utgivna av kommuner och landsting bör vara undantagna från begränsningarna. Enligt dessa remiss</w:t>
      </w:r>
      <w:r>
        <w:softHyphen/>
        <w:t>instanser kan sådana obligationer likställas med statsobligationer eftersom de får anses ha samma riskbild.</w:t>
      </w:r>
    </w:p>
    <w:p w14:paraId="204CBD3A" w14:textId="77777777" w:rsidR="009E158D" w:rsidRPr="00775364" w:rsidRDefault="009E158D" w:rsidP="009E158D">
      <w:pPr>
        <w:pStyle w:val="Rubrik4utannumrering"/>
      </w:pPr>
      <w:r>
        <w:t>Skälen för regeringens förslag</w:t>
      </w:r>
    </w:p>
    <w:p w14:paraId="3B041F14" w14:textId="77777777" w:rsidR="009E158D" w:rsidRPr="00DF6260" w:rsidRDefault="009E158D" w:rsidP="009E158D">
      <w:pPr>
        <w:pStyle w:val="Rubrik5utannumrering"/>
        <w:spacing w:before="0"/>
      </w:pPr>
      <w:r>
        <w:t>Andra tjänstepensionsdirektivet</w:t>
      </w:r>
    </w:p>
    <w:p w14:paraId="28292745" w14:textId="77777777" w:rsidR="009E158D" w:rsidRDefault="009E158D" w:rsidP="009E158D">
      <w:pPr>
        <w:pStyle w:val="Brdtext"/>
      </w:pPr>
      <w:r>
        <w:t>I andra tjänstepensionsdirektivet finns bestämmelser om investeringar i uppdrags</w:t>
      </w:r>
      <w:r>
        <w:softHyphen/>
        <w:t>givande företag (artikel 19.1 första stycket g). Med uppdrags</w:t>
      </w:r>
      <w:r>
        <w:softHyphen/>
        <w:t>givande företag avses varje företag eller annat organ, oavsett om det omfattar eller består av en eller flera juridiska eller fysiska personer, vilket handlar i egenskap av arbetsgivare eller egenföretagare eller en kombina</w:t>
      </w:r>
      <w:r>
        <w:softHyphen/>
        <w:t>tion av dessa, och som erbjuder en pensionsplan eller gör inbetalningar till ett tjänste</w:t>
      </w:r>
      <w:r>
        <w:softHyphen/>
        <w:t>pensionsinstitut (artikel 6.3).</w:t>
      </w:r>
    </w:p>
    <w:p w14:paraId="4DD45636" w14:textId="77777777" w:rsidR="009E158D" w:rsidRDefault="009E158D" w:rsidP="009E158D">
      <w:pPr>
        <w:pStyle w:val="Brdtextmedindrag"/>
      </w:pPr>
      <w:r>
        <w:t>Investeringar i det uppdragsgivande företaget får inte överstiga fem pro</w:t>
      </w:r>
      <w:r>
        <w:softHyphen/>
        <w:t>cent av den samlade portföljen. När det uppdragsgivande företaget ingår i en grupp får investeringar i företag som ingår i samma grupp som det upp</w:t>
      </w:r>
      <w:r>
        <w:softHyphen/>
        <w:t>dragsgivande företaget inte överstiga tio procent av portföljen.</w:t>
      </w:r>
    </w:p>
    <w:p w14:paraId="65FC2EC8" w14:textId="77777777" w:rsidR="009E158D" w:rsidRDefault="009E158D" w:rsidP="009E158D">
      <w:pPr>
        <w:pStyle w:val="Brdtextmedindrag"/>
      </w:pPr>
      <w:r>
        <w:lastRenderedPageBreak/>
        <w:t>Om ett tjänstepensionsinstitut har fått sitt uppdrag av flera företag ska investeringar i dessa uppdragsgivande företag göras på ett aktsamt sätt och med hänsyn till behovet av lämplig diversifiering.</w:t>
      </w:r>
    </w:p>
    <w:p w14:paraId="169B8E58" w14:textId="77777777" w:rsidR="009E158D" w:rsidRDefault="009E158D" w:rsidP="009E158D">
      <w:pPr>
        <w:pStyle w:val="Brdtextmedindrag"/>
      </w:pPr>
      <w:r>
        <w:t>Medlemsstaterna får besluta att inte tillämpa dessa krav på investeringar i statsobligationer (artikel 19.1 andra stycket).</w:t>
      </w:r>
    </w:p>
    <w:p w14:paraId="68B077B8" w14:textId="77777777" w:rsidR="009E158D" w:rsidRPr="00D66204" w:rsidRDefault="009E158D" w:rsidP="009E158D">
      <w:pPr>
        <w:pStyle w:val="Rubrik5utannumrering"/>
      </w:pPr>
      <w:r>
        <w:t>Gällande rätt</w:t>
      </w:r>
    </w:p>
    <w:p w14:paraId="54EDBF0F" w14:textId="77777777" w:rsidR="009E158D" w:rsidRDefault="009E158D" w:rsidP="009E158D">
      <w:pPr>
        <w:pStyle w:val="Brdtext"/>
      </w:pPr>
      <w:r>
        <w:t>I försäkringsrörelselagen finns det inte några särskilda bestämmelser om investeringar i uppdragsgivande företag eller i företag som ingår i samma grupp som ett uppdragsgivande företag.</w:t>
      </w:r>
    </w:p>
    <w:p w14:paraId="3FC78DE6" w14:textId="77777777" w:rsidR="009E158D" w:rsidRDefault="009E158D" w:rsidP="009E158D">
      <w:pPr>
        <w:pStyle w:val="Brdtextmedindrag"/>
      </w:pPr>
      <w:r>
        <w:t>För försäkringsföretag som följer övergångsbestämmelserna (</w:t>
      </w:r>
      <w:r>
        <w:rPr>
          <w:rFonts w:ascii="TimesNewRomanPSMT" w:eastAsiaTheme="minorHAnsi" w:hAnsi="TimesNewRomanPSMT" w:cs="TimesNewRomanPSMT"/>
          <w:color w:val="0D0D0D"/>
        </w:rPr>
        <w:t>punkt 2 i övergångsbestämmelserna till lagen [2015:700] om ändring i försäkrings</w:t>
      </w:r>
      <w:r>
        <w:rPr>
          <w:rFonts w:ascii="TimesNewRomanPSMT" w:eastAsiaTheme="minorHAnsi" w:hAnsi="TimesNewRomanPSMT" w:cs="TimesNewRomanPSMT"/>
          <w:color w:val="0D0D0D"/>
        </w:rPr>
        <w:softHyphen/>
        <w:t>rörelselagen [2010:2043])</w:t>
      </w:r>
      <w:r>
        <w:t xml:space="preserve"> finns vissa begränsningar när det gäller investe</w:t>
      </w:r>
      <w:r>
        <w:softHyphen/>
        <w:t>ringar i uppdragsgivande företag (6 kap. 21 § 3 och 4 FRL i lydelsen före den 1 januari 2016). Av det belopp som ska skuldtäckas i verksamhet avseende tjänstepensionsförsäkring får en andel på högst fem procent ut</w:t>
      </w:r>
      <w:r>
        <w:softHyphen/>
        <w:t>göras av aktier och andra värdepapper som kan jämställas med aktier samt obligationer och andra skuldförbindelser från samma emittent eller lån</w:t>
      </w:r>
      <w:r>
        <w:softHyphen/>
        <w:t>tagare, om denne i egenskap av arbetsgivare betalar försäkrings</w:t>
      </w:r>
      <w:r>
        <w:softHyphen/>
        <w:t>premier till försäkringsföretaget (uppdragsgivande företag). Tio procent av beloppet får utgöras av sådana tillgångar som avses ovan och som getts ut av företag i en grupp av emittenter eller låntagare som ett uppdrags</w:t>
      </w:r>
      <w:r>
        <w:softHyphen/>
        <w:t>givande företag ingår i och som har inbördes anknytning. Med en sådan grupp avses två eller flera fysiska eller juridiska personer som utgör en helhet från risk</w:t>
      </w:r>
      <w:r>
        <w:softHyphen/>
        <w:t>synpunkt därför att någon av dem har direkt eller indirekt ägarinflytande över en eller flera av de övriga i gruppen eller därför att de utan att stå i sådant förhållande har sådan inbördes anknytning att någon eller samtliga av de övriga kan råka i betalningssvårigheter om en av dem drabbas av finansiella problem (6 kap. 15 § FRL i lydelsen före den 1 januari 2016). Begränsningarna gäller inte sådana tillgångar som svenska staten eller en utländsk stat svarar för (6 kap. 22 § FRL i lydelsen före den 1 januari 2016).</w:t>
      </w:r>
    </w:p>
    <w:p w14:paraId="659B7629" w14:textId="77777777" w:rsidR="009E158D" w:rsidRDefault="009E158D" w:rsidP="009E158D">
      <w:pPr>
        <w:pStyle w:val="Brdtextmedindrag"/>
      </w:pPr>
      <w:r>
        <w:t>För tjänstepensionskassor gäller motsvarande bestämmelser (24 b § andra och tredje styckena UFL).</w:t>
      </w:r>
    </w:p>
    <w:p w14:paraId="1810F949" w14:textId="77777777" w:rsidR="009E158D" w:rsidRDefault="009E158D" w:rsidP="009E158D">
      <w:pPr>
        <w:pStyle w:val="Rubrik5utannumrering"/>
      </w:pPr>
      <w:r>
        <w:t>Investeringar i uppdragsgivande företag</w:t>
      </w:r>
    </w:p>
    <w:p w14:paraId="5E3818B2" w14:textId="77777777" w:rsidR="009E158D" w:rsidRDefault="009E158D" w:rsidP="009E158D">
      <w:pPr>
        <w:pStyle w:val="Brdtext"/>
      </w:pPr>
      <w:r>
        <w:t>För att uppfylla kraven i andra tjänstepensionsdirektivet bör det införas bestäm</w:t>
      </w:r>
      <w:r>
        <w:softHyphen/>
        <w:t>melser om investeringar i uppdragsgivande företag i den nya lagen om tjänstepensionsföretag.</w:t>
      </w:r>
    </w:p>
    <w:p w14:paraId="291840D4" w14:textId="77777777" w:rsidR="009E158D" w:rsidRDefault="009E158D" w:rsidP="009E158D">
      <w:pPr>
        <w:pStyle w:val="Brdtextmedindrag"/>
      </w:pPr>
      <w:r>
        <w:t>Andra tjänstepensionsdirektivets definition av uppdragsgivande företag (artikel 6.3) överensstämmer i huvudsak med motsvarande definition i första tjänste</w:t>
      </w:r>
      <w:r>
        <w:softHyphen/>
        <w:t xml:space="preserve">pensionsdirektivet (artikel 6 c). Utöver arbetsgivare som gör inbetalningar till ett tjänstepensionsinstitut </w:t>
      </w:r>
      <w:r w:rsidRPr="006B5196">
        <w:t>omfattas</w:t>
      </w:r>
      <w:r>
        <w:t xml:space="preserve"> dock numera även arbetsgivare som erbjuder en pensionsplan. Den utvidgade kretsen av uppdragsgivande företag i andra tjänstepensions</w:t>
      </w:r>
      <w:r>
        <w:softHyphen/>
        <w:t xml:space="preserve">direktivet får antas avse arbetsgivare vars anställda utgör presumtiva medlemmar enligt direktivet, dvs. personer som har rätt att ansluta sig till en pensionsplan (artikel 6.7). Som anges i avsnitt 5.2 saknar begreppet presumtiv medlem i stort sett </w:t>
      </w:r>
      <w:r>
        <w:lastRenderedPageBreak/>
        <w:t>praktisk och juridisk motsvarighet i Sverige. Enligt regeringens bedöm</w:t>
      </w:r>
      <w:r>
        <w:softHyphen/>
        <w:t>ning är det även ovanligt med arbets</w:t>
      </w:r>
      <w:r>
        <w:softHyphen/>
        <w:t>givare i Sverige som erbjuder en pensionsplan utan att göra inbetalningar till ett tjänstepens</w:t>
      </w:r>
      <w:r>
        <w:softHyphen/>
        <w:t xml:space="preserve">ionsinstitut. </w:t>
      </w:r>
    </w:p>
    <w:p w14:paraId="227BC887" w14:textId="77777777" w:rsidR="009E158D" w:rsidRDefault="009E158D" w:rsidP="009E158D">
      <w:pPr>
        <w:pStyle w:val="Brdtextmedindrag"/>
      </w:pPr>
      <w:r>
        <w:t>Den arbetsgivare som ingår avtal om tjänstepens</w:t>
      </w:r>
      <w:r>
        <w:softHyphen/>
        <w:t>ions</w:t>
      </w:r>
      <w:r>
        <w:softHyphen/>
        <w:t>försäkring med ett tjänstepensionsföretag kommer att betala premier för försäkringarna till tjänstepensionsföretaget och därmed utgöra ett uppdragsgivande företag i direktivets mening. Regeringen anser därför att det är till</w:t>
      </w:r>
      <w:r>
        <w:softHyphen/>
        <w:t>räckligt om begreppet uppdrags</w:t>
      </w:r>
      <w:r>
        <w:softHyphen/>
        <w:t>givande företag i den nya lagen omfattar den som i egenskap av arbetsgivare betalar försäkringspremier till ett tjänstepen</w:t>
      </w:r>
      <w:r>
        <w:softHyphen/>
        <w:t>sionsföretag. En sådan definition motsvarar det som gäller i dag för försäkringsföretag som följer övergångsbestämmelserna och tjänstepen</w:t>
      </w:r>
      <w:r>
        <w:softHyphen/>
        <w:t>sionskassor.</w:t>
      </w:r>
    </w:p>
    <w:p w14:paraId="01C8AFC6" w14:textId="77777777" w:rsidR="009E158D" w:rsidRDefault="009E158D" w:rsidP="009E158D">
      <w:pPr>
        <w:pStyle w:val="Brdtextmedindrag"/>
      </w:pPr>
      <w:r>
        <w:t>I andra tjänstepensionsdirektivet finns både kvantitativa begräns</w:t>
      </w:r>
      <w:r>
        <w:softHyphen/>
        <w:t>ningar och kvalitativa krav avseende investeringar i uppdragsgivande företag (artikel 19.1 första stycket g). De bestämmelserna omfattar, i likhet med övriga bestämmelser om aktsamhetsprincipen, ett tjänstepensions</w:t>
      </w:r>
      <w:r>
        <w:softHyphen/>
        <w:t>instituts samlade till</w:t>
      </w:r>
      <w:r>
        <w:softHyphen/>
        <w:t>gångar.</w:t>
      </w:r>
    </w:p>
    <w:p w14:paraId="0B0BF269" w14:textId="77777777" w:rsidR="009E158D" w:rsidRPr="0092736B" w:rsidRDefault="009E158D" w:rsidP="009E158D">
      <w:pPr>
        <w:pStyle w:val="Brdtextmedindrag"/>
      </w:pPr>
      <w:r>
        <w:t>Enligt promemorians förslag ska de kvantitativa begränsning</w:t>
      </w:r>
      <w:r>
        <w:softHyphen/>
        <w:t>arna i direktivet gälla för samtliga tjänstepens</w:t>
      </w:r>
      <w:r>
        <w:softHyphen/>
        <w:t>ions</w:t>
      </w:r>
      <w:r>
        <w:softHyphen/>
        <w:t xml:space="preserve">företag. Enligt regeringens bedömning är däremot dessa begränsningar enbart avsedda att tillämpas på tjänstepensionsinstitut som endast har </w:t>
      </w:r>
      <w:r w:rsidRPr="007741F1">
        <w:rPr>
          <w:i/>
        </w:rPr>
        <w:t>ett</w:t>
      </w:r>
      <w:r>
        <w:t xml:space="preserve"> enda uppdragsgivande före</w:t>
      </w:r>
      <w:r>
        <w:softHyphen/>
        <w:t xml:space="preserve">tag. I sådana situationer gäller att investeringar i </w:t>
      </w:r>
      <w:r w:rsidRPr="00320F1E">
        <w:t>det</w:t>
      </w:r>
      <w:r>
        <w:t xml:space="preserve"> uppdragsgivande företaget inte får överstiga fem procent av tjänstepensionsinstitutets sam</w:t>
      </w:r>
      <w:r>
        <w:softHyphen/>
        <w:t xml:space="preserve">lade portfölj. Investeringar i företag som ingår i samma grupp som </w:t>
      </w:r>
      <w:r w:rsidRPr="00320F1E">
        <w:t>det</w:t>
      </w:r>
      <w:r>
        <w:t xml:space="preserve"> uppdragsgivande företaget får inte överstiga tio procent av portföljen. Om ett tjänstepensionsinstitut har </w:t>
      </w:r>
      <w:r>
        <w:rPr>
          <w:i/>
        </w:rPr>
        <w:t>flera</w:t>
      </w:r>
      <w:r>
        <w:t xml:space="preserve"> uppdragsgivande företag föreskriver direktivet i stället kvalitativa krav på att investeringar i företagen ska göras på ett aktsamt sätt och med hänsyn till behovet av lämplig diversifiering.</w:t>
      </w:r>
    </w:p>
    <w:p w14:paraId="645F5174" w14:textId="77777777" w:rsidR="009E158D" w:rsidRDefault="009E158D" w:rsidP="009E158D">
      <w:pPr>
        <w:pStyle w:val="Brdtextmedindrag"/>
      </w:pPr>
      <w:r>
        <w:t>Regeringen anser därför, i likhet med flera remissinstanser, att de kvan</w:t>
      </w:r>
      <w:r>
        <w:softHyphen/>
        <w:t xml:space="preserve">titativa begränsningarna bör gälla enbart för tjänstepensionsföretag som bara har </w:t>
      </w:r>
      <w:r w:rsidRPr="00887FE5">
        <w:t>ett</w:t>
      </w:r>
      <w:r>
        <w:t xml:space="preserve"> enda uppdrags</w:t>
      </w:r>
      <w:r>
        <w:softHyphen/>
        <w:t>givande företag. För att uppfylla andra tjänste</w:t>
      </w:r>
      <w:r>
        <w:softHyphen/>
        <w:t>pensionsdirektivets krav bör det i bestämmelserna i den nya lagen om tjänstepensions</w:t>
      </w:r>
      <w:r>
        <w:softHyphen/>
        <w:t>företag anges att begränsningarna gäller enbart för sådana tjänstepensions</w:t>
      </w:r>
      <w:r>
        <w:softHyphen/>
        <w:t>företag. Bestämmelserna bör i övrigt utformas efter förebild av de bestämmelser som gäller för försäkringsföretag som följer över</w:t>
      </w:r>
      <w:r>
        <w:softHyphen/>
        <w:t>gångs</w:t>
      </w:r>
      <w:r>
        <w:softHyphen/>
        <w:t>bestämmelserna och för tjänstepensionskassor (6 kap. 21 § 3 och 4 FRL i lydelsen före den 1 januari 2016 respektive 24 b § andra stycket UFL). I likhet med övriga bestämmelser som genomför aktsamhets</w:t>
      </w:r>
      <w:r>
        <w:softHyphen/>
        <w:t>prin</w:t>
      </w:r>
      <w:r>
        <w:softHyphen/>
        <w:t>cipen bör begränsningarna omfatta tjänstepensions</w:t>
      </w:r>
      <w:r>
        <w:softHyphen/>
        <w:t>företagens samlade till</w:t>
      </w:r>
      <w:r>
        <w:softHyphen/>
        <w:t>gångar (se avsnitt 8.2.1).</w:t>
      </w:r>
    </w:p>
    <w:p w14:paraId="37C4BF86" w14:textId="77777777" w:rsidR="009E158D" w:rsidRDefault="009E158D" w:rsidP="009E158D">
      <w:pPr>
        <w:pStyle w:val="Brdtextmedindrag"/>
      </w:pPr>
      <w:r>
        <w:t xml:space="preserve">I andra tjänstepensionsdirektivet finns det inte någon definition av uttrycket </w:t>
      </w:r>
      <w:r w:rsidRPr="007741F1">
        <w:rPr>
          <w:i/>
        </w:rPr>
        <w:t>företag som ingår i samma grupp</w:t>
      </w:r>
      <w:r>
        <w:t xml:space="preserve">. För att bestämmelserna i den nya lagen om investeringar i det uppdragsgivande företaget ska kunna tillämpas måste det dock i lagen anges vad som avses med </w:t>
      </w:r>
      <w:r w:rsidRPr="001F5FA2">
        <w:t>en</w:t>
      </w:r>
      <w:r w:rsidRPr="007741F1">
        <w:rPr>
          <w:i/>
        </w:rPr>
        <w:t xml:space="preserve"> </w:t>
      </w:r>
      <w:r>
        <w:rPr>
          <w:i/>
        </w:rPr>
        <w:t xml:space="preserve">sådan </w:t>
      </w:r>
      <w:r w:rsidRPr="00887FE5">
        <w:t>grupp</w:t>
      </w:r>
      <w:r>
        <w:t>. Precis som vid genomförandet i svensk rätt av första tjänstepens</w:t>
      </w:r>
      <w:r>
        <w:softHyphen/>
        <w:t>ions</w:t>
      </w:r>
      <w:r>
        <w:softHyphen/>
        <w:t xml:space="preserve">direktivet bör innebörden i detta sammanhang vara densamma som när det gäller de allmänna begränsningarna om enhandsengagemang (se avsnitt 8.2.1). Direktivets begränsning i denna del bör alltså gälla investeringar i aktier och andra värdepapper som kan jämställas med aktier samt obligationer och andra skuldförbindelser som getts ut av företag i en grupp av emittenter eller låntagare som det uppdragsgivande företaget ingår i och </w:t>
      </w:r>
      <w:r>
        <w:lastRenderedPageBreak/>
        <w:t xml:space="preserve">som har inbördes anknytning. Även uttrycket </w:t>
      </w:r>
      <w:r w:rsidRPr="006C1A7E">
        <w:rPr>
          <w:i/>
        </w:rPr>
        <w:t>grupp av emittenter eller låntagare med inbördes anknytning</w:t>
      </w:r>
      <w:r>
        <w:t xml:space="preserve"> bör ges samma innebörd i detta sammanhang som i bestämmelserna om diversifiering av tillgångar (se avsnitt 8.2.1).</w:t>
      </w:r>
    </w:p>
    <w:p w14:paraId="11F453EB" w14:textId="77777777" w:rsidR="009E158D" w:rsidRDefault="009E158D" w:rsidP="009E158D">
      <w:pPr>
        <w:pStyle w:val="Brdtextmedindrag"/>
      </w:pPr>
      <w:r>
        <w:t xml:space="preserve">När </w:t>
      </w:r>
      <w:r w:rsidRPr="00EB2EE9">
        <w:t>det</w:t>
      </w:r>
      <w:r>
        <w:t xml:space="preserve"> gäller tjänstepensionsföretag som har </w:t>
      </w:r>
      <w:r w:rsidRPr="00887FE5">
        <w:t>flera</w:t>
      </w:r>
      <w:r>
        <w:t xml:space="preserve"> uppdragsgivande företag behöver det inte införas några särskilda bestäm</w:t>
      </w:r>
      <w:r>
        <w:softHyphen/>
        <w:t>melser i den nya lagen för att genomföra andra tjänstepensionsdirektivet. De kvalitativa kraven i direktivet om att investeringar i de uppdragsgivande företagen ska göras på ett aktsamt sätt och med hänsyn till behovet av lämplig diversi</w:t>
      </w:r>
      <w:r>
        <w:softHyphen/>
        <w:t>fiering tillgodoses redan av de grundläggande bestämmel</w:t>
      </w:r>
      <w:r>
        <w:softHyphen/>
        <w:t>ser om aktsam</w:t>
      </w:r>
      <w:r>
        <w:softHyphen/>
        <w:t xml:space="preserve">het och riskspridning som föreslås i avsnitt 8.2.1. Precis som </w:t>
      </w:r>
      <w:r>
        <w:rPr>
          <w:i/>
        </w:rPr>
        <w:t>Svensk Försäk</w:t>
      </w:r>
      <w:r>
        <w:rPr>
          <w:i/>
        </w:rPr>
        <w:softHyphen/>
        <w:t xml:space="preserve">ring </w:t>
      </w:r>
      <w:r>
        <w:t>förordar innebär detta att kravet på diversifiering inte kommer att gälla för sådana investeringar i uppdragsgivande företag där de ersätt</w:t>
      </w:r>
      <w:r>
        <w:softHyphen/>
        <w:t>ningsberättigade bär investeringsrisken (se avsnitt 8.2.1).</w:t>
      </w:r>
    </w:p>
    <w:p w14:paraId="654428D9" w14:textId="77777777" w:rsidR="009E158D" w:rsidRDefault="009E158D" w:rsidP="009E158D">
      <w:pPr>
        <w:pStyle w:val="Brdtextmedindrag"/>
      </w:pPr>
      <w:r>
        <w:t>Den möjlighet som andra tjänstepensionsdirektivet ger att undanta investeringar i statsobligationer från de föreslagna bestämmelserna bör utnyttjas.</w:t>
      </w:r>
      <w:r w:rsidRPr="00806BB0">
        <w:t xml:space="preserve"> </w:t>
      </w:r>
      <w:r>
        <w:t xml:space="preserve">I enlighet med den övergripande aktsamhetsprincipen måste dock givetvis en bedömning av motpartens kreditvärdighet göras även vid investeringar i sådana tillgångar. Flera remissinstanser, bl.a. </w:t>
      </w:r>
      <w:r>
        <w:rPr>
          <w:i/>
        </w:rPr>
        <w:t>Svensk Försäkring</w:t>
      </w:r>
      <w:r>
        <w:t xml:space="preserve"> och </w:t>
      </w:r>
      <w:r>
        <w:rPr>
          <w:i/>
        </w:rPr>
        <w:t>Sveriges Kommuner och Landsting</w:t>
      </w:r>
      <w:r>
        <w:t>,</w:t>
      </w:r>
      <w:r>
        <w:rPr>
          <w:i/>
        </w:rPr>
        <w:t xml:space="preserve"> </w:t>
      </w:r>
      <w:r>
        <w:t>anser att obligationer utgivna av kommuner och landsting inte heller bör omfattas av bestämmel</w:t>
      </w:r>
      <w:r>
        <w:softHyphen/>
        <w:t>serna eftersom de får anses ha samma riskbild som statsobligat</w:t>
      </w:r>
      <w:r>
        <w:softHyphen/>
        <w:t>ioner. Regeringen konstaterar dock att det enligt andra tjänstepensions</w:t>
      </w:r>
      <w:r>
        <w:softHyphen/>
        <w:t>direktivet endast är investeringar i statsobligationer som får undantas från de nu aktuella kraven. Det finns därmed inte utrymme enligt direktivet att utvid</w:t>
      </w:r>
      <w:r>
        <w:softHyphen/>
        <w:t>ga undantaget till att gälla även investeringar i obligationer utgivna av kommuner och landsting.</w:t>
      </w:r>
    </w:p>
    <w:p w14:paraId="02DFFBCE" w14:textId="77777777" w:rsidR="009E158D" w:rsidRPr="003D6D37" w:rsidRDefault="009E158D" w:rsidP="0087403A">
      <w:pPr>
        <w:pStyle w:val="Rubrik3"/>
      </w:pPr>
      <w:bookmarkStart w:id="1765" w:name="_Toc8059771"/>
      <w:bookmarkStart w:id="1766" w:name="_Toc8061481"/>
      <w:bookmarkStart w:id="1767" w:name="_Toc8062013"/>
      <w:bookmarkStart w:id="1768" w:name="_Toc8064481"/>
      <w:bookmarkStart w:id="1769" w:name="_Toc8391158"/>
      <w:bookmarkStart w:id="1770" w:name="_Toc8391424"/>
      <w:bookmarkStart w:id="1771" w:name="_Toc8644629"/>
      <w:bookmarkStart w:id="1772" w:name="_Toc8645161"/>
      <w:bookmarkStart w:id="1773" w:name="_Toc8817642"/>
      <w:bookmarkStart w:id="1774" w:name="_Toc8818214"/>
      <w:bookmarkStart w:id="1775" w:name="_Toc8825583"/>
      <w:bookmarkStart w:id="1776" w:name="_Toc8831680"/>
      <w:bookmarkStart w:id="1777" w:name="_Toc8832589"/>
      <w:bookmarkStart w:id="1778" w:name="_Toc11153051"/>
      <w:bookmarkStart w:id="1779" w:name="_Toc11160972"/>
      <w:bookmarkStart w:id="1780" w:name="_Toc11166908"/>
      <w:bookmarkStart w:id="1781" w:name="_Toc11167444"/>
      <w:bookmarkStart w:id="1782" w:name="_Toc11168881"/>
      <w:bookmarkStart w:id="1783" w:name="_Toc11845834"/>
      <w:bookmarkStart w:id="1784" w:name="_Toc12611633"/>
      <w:bookmarkStart w:id="1785" w:name="_Toc12624900"/>
      <w:bookmarkStart w:id="1786" w:name="_Toc12627389"/>
      <w:bookmarkStart w:id="1787" w:name="_Toc12630279"/>
      <w:bookmarkStart w:id="1788" w:name="_Toc12632774"/>
      <w:bookmarkStart w:id="1789" w:name="_Toc17902846"/>
      <w:r w:rsidRPr="003D6D37">
        <w:t>Särskilt om fondförsäkringstillgångar</w:t>
      </w:r>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p>
    <w:p w14:paraId="65CBC1AF" w14:textId="77777777" w:rsidR="009E158D" w:rsidRDefault="009E158D" w:rsidP="009E158D">
      <w:pPr>
        <w:pStyle w:val="Brdtextram"/>
      </w:pPr>
      <w:r>
        <w:rPr>
          <w:b/>
        </w:rPr>
        <w:t>Regeringens förslag:</w:t>
      </w:r>
      <w:r w:rsidRPr="004B5B4C">
        <w:t xml:space="preserve"> </w:t>
      </w:r>
      <w:r>
        <w:t>Premier för fondförsäkringar ska investeras så att de så nära som möjligt motsvarar andelar i sådana fonder som är knutna till försäkringen och som försäkringstagaren eller den försäkrade från tid till annan bestämmer. Tjänstepensionsföretaget ska få begränsa antalet fonder som premier får investeras i.</w:t>
      </w:r>
    </w:p>
    <w:p w14:paraId="54D24B17" w14:textId="77777777" w:rsidR="009E158D" w:rsidRPr="00D53499" w:rsidRDefault="009E158D" w:rsidP="009E158D">
      <w:pPr>
        <w:pStyle w:val="Brdtextmedindragram"/>
      </w:pPr>
      <w:r>
        <w:t>Utdelning och ersättning vid inlösen av andelarna ska bara få användas för förvärv av nya andelar i anknutna fonder och för utbetalning eller betalning av kostnader enligt försäkringsavtalet.</w:t>
      </w:r>
    </w:p>
    <w:p w14:paraId="22978D25" w14:textId="77777777" w:rsidR="009E158D" w:rsidRPr="00D66204" w:rsidRDefault="009E158D" w:rsidP="009E158D">
      <w:pPr>
        <w:pStyle w:val="Brdtextmedindrag"/>
        <w:rPr>
          <w:sz w:val="8"/>
          <w:szCs w:val="8"/>
        </w:rPr>
      </w:pPr>
    </w:p>
    <w:p w14:paraId="2B0E8B7A" w14:textId="77777777" w:rsidR="009E158D" w:rsidRPr="009D17ED" w:rsidRDefault="009E158D" w:rsidP="009E158D">
      <w:pPr>
        <w:pStyle w:val="Brdtextmedindrag"/>
      </w:pPr>
      <w:r>
        <w:rPr>
          <w:b/>
        </w:rPr>
        <w:t>Utredningens förslag</w:t>
      </w:r>
      <w:r w:rsidRPr="002669A0">
        <w:t xml:space="preserve"> </w:t>
      </w:r>
      <w:r>
        <w:t>överensstämmer i huvudsak med regeringens för</w:t>
      </w:r>
      <w:r>
        <w:softHyphen/>
        <w:t>slag. Utredningens förslag avviker från regeringens förslag genom att enligt utredningens förslag ska premier investeras i anknutna fonder som försäkringstagaren eller den försäkrade valt. I utredningens förslag an</w:t>
      </w:r>
      <w:r>
        <w:softHyphen/>
        <w:t>vänds även en delvis annan terminologi.</w:t>
      </w:r>
    </w:p>
    <w:p w14:paraId="68098249" w14:textId="77777777" w:rsidR="009E158D" w:rsidRDefault="009E158D" w:rsidP="009E158D">
      <w:pPr>
        <w:pStyle w:val="Brdtextmedindrag"/>
      </w:pPr>
      <w:r>
        <w:rPr>
          <w:b/>
        </w:rPr>
        <w:t>Remissinstanserna</w:t>
      </w:r>
      <w:r w:rsidRPr="002669A0">
        <w:t xml:space="preserve"> </w:t>
      </w:r>
      <w:r>
        <w:t>tillstyrker förslaget eller har inget att invända mot det.</w:t>
      </w:r>
    </w:p>
    <w:p w14:paraId="4FD828D9" w14:textId="77777777" w:rsidR="009E158D" w:rsidRDefault="009E158D" w:rsidP="009E158D">
      <w:pPr>
        <w:pStyle w:val="Brdtextmedindrag"/>
        <w:rPr>
          <w:b/>
        </w:rPr>
      </w:pPr>
      <w:r w:rsidRPr="002669A0">
        <w:rPr>
          <w:b/>
        </w:rPr>
        <w:t>Promemorians förslag</w:t>
      </w:r>
      <w:r w:rsidRPr="002669A0">
        <w:t xml:space="preserve"> </w:t>
      </w:r>
      <w:r>
        <w:t>överensstämmer i huvudsak med regeringens förslag. Promemorians förslag avviker från regeringens förslag genom att enligt promemorians förslag ska premier investeras i anknutna fonder</w:t>
      </w:r>
      <w:r w:rsidRPr="001E5928">
        <w:t xml:space="preserve"> </w:t>
      </w:r>
      <w:r>
        <w:t>som försäkringstagaren eller den försäkrade valt.</w:t>
      </w:r>
    </w:p>
    <w:p w14:paraId="32A3F01D" w14:textId="77777777" w:rsidR="009E158D" w:rsidRDefault="009E158D" w:rsidP="009E158D">
      <w:pPr>
        <w:pStyle w:val="Brdtextmedindrag"/>
      </w:pPr>
      <w:r>
        <w:rPr>
          <w:b/>
        </w:rPr>
        <w:lastRenderedPageBreak/>
        <w:t>Remissinstanserna:</w:t>
      </w:r>
      <w:r>
        <w:t xml:space="preserve"> Flertalet remissinstanser tillstyrker förslaget eller har inget att invända mot det. </w:t>
      </w:r>
      <w:r>
        <w:rPr>
          <w:rFonts w:eastAsiaTheme="minorHAnsi"/>
          <w:i/>
        </w:rPr>
        <w:t>Svensk Försäkring</w:t>
      </w:r>
      <w:r>
        <w:rPr>
          <w:rFonts w:eastAsiaTheme="minorHAnsi"/>
        </w:rPr>
        <w:t xml:space="preserve"> anser att premier för fondförsäkringar ska investeras så att de så nära som möjligt motsvarar andelar i sådana fonder som de försäkrade har valt eftersom det </w:t>
      </w:r>
      <w:r>
        <w:t>i vissa fall kan förekomma en viss kortare tids fördröjning innan premierna har place</w:t>
      </w:r>
      <w:r>
        <w:softHyphen/>
        <w:t>rats i den valda fonden.</w:t>
      </w:r>
    </w:p>
    <w:p w14:paraId="563F55DC" w14:textId="77777777" w:rsidR="009E158D" w:rsidRPr="0036524F" w:rsidRDefault="009E158D" w:rsidP="009E158D">
      <w:pPr>
        <w:pStyle w:val="Rubrik4utannumrering"/>
      </w:pPr>
      <w:r w:rsidRPr="0036524F">
        <w:t>Skälen för regeringens förslag</w:t>
      </w:r>
    </w:p>
    <w:p w14:paraId="56CDC425" w14:textId="77777777" w:rsidR="009E158D" w:rsidRPr="00DF6260" w:rsidRDefault="009E158D" w:rsidP="009E158D">
      <w:pPr>
        <w:pStyle w:val="Rubrik5utannumrering"/>
        <w:spacing w:before="0"/>
      </w:pPr>
      <w:r>
        <w:t>Andra tjänstepensionsdirektivet</w:t>
      </w:r>
    </w:p>
    <w:p w14:paraId="2EEA9682" w14:textId="77777777" w:rsidR="009E158D" w:rsidRDefault="009E158D" w:rsidP="009E158D">
      <w:pPr>
        <w:pStyle w:val="Brdtext"/>
      </w:pPr>
      <w:r>
        <w:t>Andra tjänstepensionsdirektivet innehåller inte några särskilda bestäm</w:t>
      </w:r>
      <w:r>
        <w:softHyphen/>
        <w:t>melser om fondförsäkringstillgångar.</w:t>
      </w:r>
    </w:p>
    <w:p w14:paraId="789CD59C" w14:textId="77777777" w:rsidR="009E158D" w:rsidRDefault="009E158D" w:rsidP="009E158D">
      <w:pPr>
        <w:pStyle w:val="Rubrik5utannumrering"/>
      </w:pPr>
      <w:r>
        <w:t>Gällande rätt</w:t>
      </w:r>
    </w:p>
    <w:p w14:paraId="33BBC074" w14:textId="77777777" w:rsidR="009E158D" w:rsidRPr="00426251" w:rsidRDefault="009E158D" w:rsidP="009E158D">
      <w:pPr>
        <w:pStyle w:val="Brdtext"/>
      </w:pPr>
      <w:r>
        <w:t>I försäkringsrörelselagen anges att premier för fondförsäkring ska investe</w:t>
      </w:r>
      <w:r>
        <w:softHyphen/>
        <w:t>ras så att de så nära som möjligt motsvarar andelar i sådana fonder som är knutna till försäkringen och som försäkringstagaren eller den försäkrade från tid till annan bestämmer (6 kap. 9 §). Försäkringsföretaget får be</w:t>
      </w:r>
      <w:r>
        <w:softHyphen/>
        <w:t xml:space="preserve">gränsa antalet fonder i vilka premier får placeras. Utdelning och ersättning vid inlösen av andelarna får bara användas för förvärv av nya andelar i anknutna fonder och för </w:t>
      </w:r>
      <w:r w:rsidRPr="00426251">
        <w:t>utbetalning eller betalning av kostnader enligt försäkringsavtalet.</w:t>
      </w:r>
    </w:p>
    <w:p w14:paraId="44D2E281" w14:textId="77777777" w:rsidR="009E158D" w:rsidRDefault="009E158D" w:rsidP="009E158D">
      <w:pPr>
        <w:pStyle w:val="Brdtextmedindrag"/>
      </w:pPr>
      <w:r w:rsidRPr="00426251">
        <w:t xml:space="preserve">För försäkringsföretag </w:t>
      </w:r>
      <w:r>
        <w:t xml:space="preserve">som </w:t>
      </w:r>
      <w:r w:rsidRPr="00426251">
        <w:t>följer övergångs</w:t>
      </w:r>
      <w:r>
        <w:t xml:space="preserve">bestämmelserna </w:t>
      </w:r>
      <w:r>
        <w:rPr>
          <w:rFonts w:ascii="TimesNewRomanPSMT" w:eastAsiaTheme="minorHAnsi" w:hAnsi="TimesNewRomanPSMT" w:cs="TimesNewRomanPSMT"/>
          <w:color w:val="000000"/>
        </w:rPr>
        <w:t>(</w:t>
      </w:r>
      <w:r>
        <w:rPr>
          <w:rFonts w:ascii="TimesNewRomanPSMT" w:eastAsiaTheme="minorHAnsi" w:hAnsi="TimesNewRomanPSMT" w:cs="TimesNewRomanPSMT"/>
          <w:color w:val="0D0D0D"/>
        </w:rPr>
        <w:t>punkt 2 i övergångsbestämmelserna till lagen [2015:700] om ändring i försäkrings</w:t>
      </w:r>
      <w:r>
        <w:rPr>
          <w:rFonts w:ascii="TimesNewRomanPSMT" w:eastAsiaTheme="minorHAnsi" w:hAnsi="TimesNewRomanPSMT" w:cs="TimesNewRomanPSMT"/>
          <w:color w:val="0D0D0D"/>
        </w:rPr>
        <w:softHyphen/>
        <w:t>rörelselagen [2010:2043])</w:t>
      </w:r>
      <w:r w:rsidRPr="00426251">
        <w:t xml:space="preserve"> </w:t>
      </w:r>
      <w:r>
        <w:t>gäller</w:t>
      </w:r>
      <w:r w:rsidRPr="00426251">
        <w:t xml:space="preserve"> </w:t>
      </w:r>
      <w:r>
        <w:t xml:space="preserve">i huvudsak </w:t>
      </w:r>
      <w:r w:rsidRPr="00426251">
        <w:t xml:space="preserve">motsvarande </w:t>
      </w:r>
      <w:r>
        <w:t>bestämmelser</w:t>
      </w:r>
      <w:r w:rsidRPr="00426251">
        <w:t xml:space="preserve"> </w:t>
      </w:r>
      <w:r>
        <w:t>(</w:t>
      </w:r>
      <w:r w:rsidRPr="00426251">
        <w:t>6</w:t>
      </w:r>
      <w:r>
        <w:t> kap.</w:t>
      </w:r>
      <w:r w:rsidRPr="00426251">
        <w:t xml:space="preserve"> 33</w:t>
      </w:r>
      <w:r>
        <w:t> §</w:t>
      </w:r>
      <w:r w:rsidRPr="00426251">
        <w:t xml:space="preserve"> FRL i lydelse</w:t>
      </w:r>
      <w:r>
        <w:t>n</w:t>
      </w:r>
      <w:r w:rsidRPr="00426251">
        <w:t xml:space="preserve"> före den</w:t>
      </w:r>
      <w:r>
        <w:t xml:space="preserve"> 1 januari 2016). Premier för fond-försäkringar ska dock placeras i andelar i sådana till försäkringen anknutna fonder som försäkringstagaren eller den försäkrade från tid till annan be</w:t>
      </w:r>
      <w:r>
        <w:softHyphen/>
        <w:t>stämmer.</w:t>
      </w:r>
      <w:r w:rsidDel="00E11DCC">
        <w:t xml:space="preserve"> </w:t>
      </w:r>
    </w:p>
    <w:p w14:paraId="694849D3" w14:textId="77777777" w:rsidR="009E158D" w:rsidRDefault="009E158D" w:rsidP="009E158D">
      <w:pPr>
        <w:pStyle w:val="Brdtextmedindrag"/>
      </w:pPr>
      <w:r>
        <w:t>Tjänstepensionskassor omfattas inte av några motsvarande bestäm</w:t>
      </w:r>
      <w:r>
        <w:softHyphen/>
        <w:t>mel</w:t>
      </w:r>
      <w:r>
        <w:softHyphen/>
        <w:t>ser.</w:t>
      </w:r>
    </w:p>
    <w:p w14:paraId="15451120" w14:textId="77777777" w:rsidR="009E158D" w:rsidRPr="00775364" w:rsidRDefault="009E158D" w:rsidP="009E158D">
      <w:pPr>
        <w:pStyle w:val="Rubrik5utannumrering"/>
      </w:pPr>
      <w:r>
        <w:t>Hur premier för fondförsäkring ska investeras</w:t>
      </w:r>
    </w:p>
    <w:p w14:paraId="15AEBA91" w14:textId="77777777" w:rsidR="009E158D" w:rsidRDefault="009E158D" w:rsidP="009E158D">
      <w:pPr>
        <w:pStyle w:val="Brdtext"/>
      </w:pPr>
      <w:r>
        <w:t>I avsnitt 6</w:t>
      </w:r>
      <w:r w:rsidRPr="008F6E4A">
        <w:t>.2</w:t>
      </w:r>
      <w:r>
        <w:t xml:space="preserve"> föreslås att tjänstepensionsföretag ska få tillhandahålla fond</w:t>
      </w:r>
      <w:r>
        <w:softHyphen/>
        <w:t>försäkringar. Kännetecknande för sådana försäkringar är att försäkrings</w:t>
      </w:r>
      <w:r>
        <w:softHyphen/>
        <w:t xml:space="preserve">tagaren eller den försäkrade bestämmer hur premierna ska investeras. Det bör därför införas särskilda bestämmelser om detta i den nya lagen om tjänstepensionsföretag. Regeringen anser, i likhet med </w:t>
      </w:r>
      <w:r>
        <w:rPr>
          <w:i/>
        </w:rPr>
        <w:t>Svensk Försäkring</w:t>
      </w:r>
      <w:r>
        <w:t>, att bestämmelserna bör utformas efter förebild av bestämmelserna i nu</w:t>
      </w:r>
      <w:r>
        <w:softHyphen/>
        <w:t>varande lydelse av försäkringsrörelselagen (6 kap. 9 §). Dessa bestäm</w:t>
      </w:r>
      <w:r>
        <w:softHyphen/>
        <w:t>melser överens</w:t>
      </w:r>
      <w:r>
        <w:softHyphen/>
        <w:t>stämmer i sak med dem som gäller för försäkringsföretag som följer över</w:t>
      </w:r>
      <w:r>
        <w:softHyphen/>
        <w:t>gångsbestämmelserna (se prop. 2015/16:9 s. 580).</w:t>
      </w:r>
    </w:p>
    <w:p w14:paraId="6B37FA28" w14:textId="77777777" w:rsidR="009E158D" w:rsidRPr="003D6D37" w:rsidRDefault="009E158D" w:rsidP="0087403A">
      <w:pPr>
        <w:pStyle w:val="Rubrik3"/>
      </w:pPr>
      <w:bookmarkStart w:id="1790" w:name="_Toc518396634"/>
      <w:bookmarkStart w:id="1791" w:name="_Toc518400945"/>
      <w:bookmarkStart w:id="1792" w:name="_Toc518401662"/>
      <w:bookmarkStart w:id="1793" w:name="_Toc518401901"/>
      <w:bookmarkStart w:id="1794" w:name="_Toc518463055"/>
      <w:bookmarkStart w:id="1795" w:name="_Toc518462751"/>
      <w:bookmarkStart w:id="1796" w:name="_Toc518463707"/>
      <w:bookmarkStart w:id="1797" w:name="_Toc518463604"/>
      <w:bookmarkStart w:id="1798" w:name="_Toc518464321"/>
      <w:bookmarkStart w:id="1799" w:name="_Toc518472760"/>
      <w:bookmarkStart w:id="1800" w:name="_Toc8059772"/>
      <w:bookmarkStart w:id="1801" w:name="_Toc8061482"/>
      <w:bookmarkStart w:id="1802" w:name="_Toc8062014"/>
      <w:bookmarkStart w:id="1803" w:name="_Toc8064482"/>
      <w:bookmarkStart w:id="1804" w:name="_Toc8391159"/>
      <w:bookmarkStart w:id="1805" w:name="_Toc8391425"/>
      <w:bookmarkStart w:id="1806" w:name="_Toc8644630"/>
      <w:bookmarkStart w:id="1807" w:name="_Toc8645162"/>
      <w:bookmarkStart w:id="1808" w:name="_Toc8817643"/>
      <w:bookmarkStart w:id="1809" w:name="_Toc8818215"/>
      <w:bookmarkStart w:id="1810" w:name="_Toc8825584"/>
      <w:bookmarkStart w:id="1811" w:name="_Toc8831681"/>
      <w:bookmarkStart w:id="1812" w:name="_Toc8832590"/>
      <w:bookmarkStart w:id="1813" w:name="_Toc11153052"/>
      <w:bookmarkStart w:id="1814" w:name="_Toc11160973"/>
      <w:bookmarkStart w:id="1815" w:name="_Toc11166909"/>
      <w:bookmarkStart w:id="1816" w:name="_Toc11167445"/>
      <w:bookmarkStart w:id="1817" w:name="_Toc11168882"/>
      <w:bookmarkStart w:id="1818" w:name="_Toc11845835"/>
      <w:bookmarkStart w:id="1819" w:name="_Toc12611634"/>
      <w:bookmarkStart w:id="1820" w:name="_Toc12624901"/>
      <w:bookmarkStart w:id="1821" w:name="_Toc12627390"/>
      <w:bookmarkStart w:id="1822" w:name="_Toc12630280"/>
      <w:bookmarkStart w:id="1823" w:name="_Toc12632775"/>
      <w:bookmarkStart w:id="1824" w:name="_Toc17902847"/>
      <w:r w:rsidRPr="003D6D37">
        <w:t>Investeringar i särskilda typer av tillgångar</w:t>
      </w:r>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p>
    <w:p w14:paraId="5D84B42F" w14:textId="77777777" w:rsidR="009E158D" w:rsidRPr="0041445E" w:rsidRDefault="009E158D" w:rsidP="009E158D">
      <w:pPr>
        <w:pStyle w:val="Brdtextram"/>
      </w:pPr>
      <w:r>
        <w:rPr>
          <w:b/>
        </w:rPr>
        <w:t>Regeringens bedömning</w:t>
      </w:r>
      <w:r w:rsidRPr="00420062">
        <w:rPr>
          <w:b/>
        </w:rPr>
        <w:t>:</w:t>
      </w:r>
      <w:r>
        <w:t xml:space="preserve"> Bestämmelserna i andra tjänstepensions</w:t>
      </w:r>
      <w:r>
        <w:softHyphen/>
        <w:t>direktivet om att medlemsstaterna inte får kräva att tjänstepensions</w:t>
      </w:r>
      <w:r>
        <w:softHyphen/>
        <w:t xml:space="preserve">institut som är registrerade eller auktoriserade inom deras territorium </w:t>
      </w:r>
      <w:r>
        <w:lastRenderedPageBreak/>
        <w:t>investerar i särskilda typer av tillgångar kräver inga lagstiftnings</w:t>
      </w:r>
      <w:r>
        <w:softHyphen/>
        <w:t>åtgärder.</w:t>
      </w:r>
    </w:p>
    <w:p w14:paraId="47015F64" w14:textId="77777777" w:rsidR="009E158D" w:rsidRPr="009D17ED" w:rsidRDefault="009E158D" w:rsidP="009E158D">
      <w:pPr>
        <w:pStyle w:val="Brdtextmedindrag"/>
        <w:spacing w:before="120"/>
      </w:pPr>
      <w:r>
        <w:rPr>
          <w:b/>
        </w:rPr>
        <w:t>Utredningens bedömning</w:t>
      </w:r>
      <w:r w:rsidRPr="007741F1">
        <w:t xml:space="preserve"> </w:t>
      </w:r>
      <w:r>
        <w:t>överensstämmer med regeringens bedöm</w:t>
      </w:r>
      <w:r>
        <w:softHyphen/>
        <w:t>ning.</w:t>
      </w:r>
    </w:p>
    <w:p w14:paraId="1AB563E2" w14:textId="77777777" w:rsidR="009E158D" w:rsidRDefault="009E158D" w:rsidP="009E158D">
      <w:pPr>
        <w:pStyle w:val="Brdtextmedindrag"/>
      </w:pPr>
      <w:r>
        <w:rPr>
          <w:b/>
        </w:rPr>
        <w:t>Remissinstanserna</w:t>
      </w:r>
      <w:r w:rsidRPr="007741F1">
        <w:t xml:space="preserve"> </w:t>
      </w:r>
      <w:r>
        <w:t>tillstyrker bedömningen eller har inget att invända mot den.</w:t>
      </w:r>
    </w:p>
    <w:p w14:paraId="3BC5A5CD" w14:textId="77777777" w:rsidR="009E158D" w:rsidRDefault="009E158D" w:rsidP="009E158D">
      <w:pPr>
        <w:pStyle w:val="Brdtextmedindrag"/>
      </w:pPr>
      <w:r>
        <w:rPr>
          <w:b/>
        </w:rPr>
        <w:t>Promemorians bedömning</w:t>
      </w:r>
      <w:r>
        <w:t xml:space="preserve"> överensstämmer med regeringens bedöm</w:t>
      </w:r>
      <w:r>
        <w:softHyphen/>
        <w:t>ning.</w:t>
      </w:r>
    </w:p>
    <w:p w14:paraId="28767501" w14:textId="77777777" w:rsidR="009E158D" w:rsidRPr="000804F6" w:rsidRDefault="009E158D" w:rsidP="009E158D">
      <w:pPr>
        <w:pStyle w:val="Brdtextmedindrag"/>
      </w:pPr>
      <w:r>
        <w:rPr>
          <w:b/>
        </w:rPr>
        <w:t>Remissinstanserna</w:t>
      </w:r>
      <w:r>
        <w:t xml:space="preserve"> tillstyrker bedömningen eller har inget att invända mot den.</w:t>
      </w:r>
    </w:p>
    <w:p w14:paraId="5BFAB591" w14:textId="40A7365B" w:rsidR="009E158D" w:rsidRPr="004167AC" w:rsidRDefault="009E158D" w:rsidP="005B522E">
      <w:pPr>
        <w:pStyle w:val="Brdtextmedindrag"/>
      </w:pPr>
      <w:r w:rsidRPr="005B522E">
        <w:rPr>
          <w:b/>
        </w:rPr>
        <w:t>Skälen för regeringens bedömning</w:t>
      </w:r>
      <w:r w:rsidR="00631A55">
        <w:rPr>
          <w:b/>
        </w:rPr>
        <w:t xml:space="preserve">: </w:t>
      </w:r>
      <w:r>
        <w:t>I</w:t>
      </w:r>
      <w:r w:rsidRPr="000804F6">
        <w:t xml:space="preserve"> </w:t>
      </w:r>
      <w:r>
        <w:t>andra tjänstepensionsdirektivet</w:t>
      </w:r>
      <w:r w:rsidRPr="000804F6">
        <w:t xml:space="preserve"> </w:t>
      </w:r>
      <w:r>
        <w:t>anges</w:t>
      </w:r>
      <w:r w:rsidRPr="000804F6">
        <w:t xml:space="preserve"> att</w:t>
      </w:r>
      <w:r w:rsidRPr="00887FE5">
        <w:t xml:space="preserve"> </w:t>
      </w:r>
      <w:r w:rsidRPr="000804F6">
        <w:t>me</w:t>
      </w:r>
      <w:r>
        <w:t>dlemsstaterna inte får kräva att de tjänstepensionsinstitut som är registrerade eller auktoriserade inom deras territorium investerar i särskilda typer av tillgångar (</w:t>
      </w:r>
      <w:r w:rsidRPr="000804F6">
        <w:t>artikel 19.4</w:t>
      </w:r>
      <w:r>
        <w:t>).</w:t>
      </w:r>
    </w:p>
    <w:p w14:paraId="3C14756F" w14:textId="77777777" w:rsidR="009E158D" w:rsidRDefault="009E158D" w:rsidP="009E158D">
      <w:pPr>
        <w:pStyle w:val="Brdtextmedindrag"/>
      </w:pPr>
      <w:r>
        <w:t>Det finns inte några krav i svensk rätt om att tjänstepensionsföretag ska investera i särskilda typer av tillgångar. Eftersom svensk lagstiftning redan står i överensstämmelse med andra tjänstepensionsdirektivet i denna del krävs inga lagstift</w:t>
      </w:r>
      <w:r>
        <w:softHyphen/>
        <w:t>ningsåtgärder.</w:t>
      </w:r>
    </w:p>
    <w:p w14:paraId="77EA0387" w14:textId="77777777" w:rsidR="009E158D" w:rsidRPr="003D6D37" w:rsidRDefault="009E158D" w:rsidP="0087403A">
      <w:pPr>
        <w:pStyle w:val="Rubrik3"/>
      </w:pPr>
      <w:bookmarkStart w:id="1825" w:name="_Toc518396635"/>
      <w:bookmarkStart w:id="1826" w:name="_Toc518400946"/>
      <w:bookmarkStart w:id="1827" w:name="_Toc518401663"/>
      <w:bookmarkStart w:id="1828" w:name="_Toc518401902"/>
      <w:bookmarkStart w:id="1829" w:name="_Toc518463056"/>
      <w:bookmarkStart w:id="1830" w:name="_Toc518462752"/>
      <w:bookmarkStart w:id="1831" w:name="_Toc518463708"/>
      <w:bookmarkStart w:id="1832" w:name="_Toc518463605"/>
      <w:bookmarkStart w:id="1833" w:name="_Toc518464322"/>
      <w:bookmarkStart w:id="1834" w:name="_Toc518472761"/>
      <w:bookmarkStart w:id="1835" w:name="_Toc8059773"/>
      <w:bookmarkStart w:id="1836" w:name="_Toc8061483"/>
      <w:bookmarkStart w:id="1837" w:name="_Toc8062015"/>
      <w:bookmarkStart w:id="1838" w:name="_Toc8064483"/>
      <w:bookmarkStart w:id="1839" w:name="_Toc8391160"/>
      <w:bookmarkStart w:id="1840" w:name="_Toc8391426"/>
      <w:bookmarkStart w:id="1841" w:name="_Toc8644631"/>
      <w:bookmarkStart w:id="1842" w:name="_Toc8645163"/>
      <w:bookmarkStart w:id="1843" w:name="_Toc8817644"/>
      <w:bookmarkStart w:id="1844" w:name="_Toc8818216"/>
      <w:bookmarkStart w:id="1845" w:name="_Toc8825585"/>
      <w:bookmarkStart w:id="1846" w:name="_Toc8831682"/>
      <w:bookmarkStart w:id="1847" w:name="_Toc8832591"/>
      <w:bookmarkStart w:id="1848" w:name="_Toc11153053"/>
      <w:bookmarkStart w:id="1849" w:name="_Toc11160974"/>
      <w:bookmarkStart w:id="1850" w:name="_Toc11166910"/>
      <w:bookmarkStart w:id="1851" w:name="_Toc11167446"/>
      <w:bookmarkStart w:id="1852" w:name="_Toc11168883"/>
      <w:bookmarkStart w:id="1853" w:name="_Toc11845836"/>
      <w:bookmarkStart w:id="1854" w:name="_Toc12611635"/>
      <w:bookmarkStart w:id="1855" w:name="_Toc12624902"/>
      <w:bookmarkStart w:id="1856" w:name="_Toc12627391"/>
      <w:bookmarkStart w:id="1857" w:name="_Toc12630281"/>
      <w:bookmarkStart w:id="1858" w:name="_Toc12632776"/>
      <w:bookmarkStart w:id="1859" w:name="_Toc17902848"/>
      <w:r w:rsidRPr="0087403A">
        <w:t>Villkorade</w:t>
      </w:r>
      <w:r w:rsidRPr="003D6D37">
        <w:t xml:space="preserve"> investeringsbeslut</w:t>
      </w:r>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p>
    <w:p w14:paraId="67965AEF" w14:textId="77777777" w:rsidR="009E158D" w:rsidRDefault="009E158D" w:rsidP="009E158D">
      <w:pPr>
        <w:pStyle w:val="Brdtextram"/>
      </w:pPr>
      <w:r>
        <w:rPr>
          <w:b/>
        </w:rPr>
        <w:t>Regeringens bedömning</w:t>
      </w:r>
      <w:r w:rsidRPr="00030447">
        <w:rPr>
          <w:b/>
        </w:rPr>
        <w:t>:</w:t>
      </w:r>
      <w:r>
        <w:t xml:space="preserve"> Bestämmelserna i andra tjänstepensions</w:t>
      </w:r>
      <w:r>
        <w:softHyphen/>
        <w:t>direktivet om att medlemsstaterna inte får kräva att investeringsbeslut som fattas av ett tjänstepensionsinstitut som är registrerat eller auktoriserat inom dess territorium eller av dess kapitalförvaltare ska vara villkorat av något godkännande i förväg eller någon systematisk anmälan kräver inga lagstiftningsåtgärder.</w:t>
      </w:r>
    </w:p>
    <w:p w14:paraId="0E2B7DA3" w14:textId="77777777" w:rsidR="009E158D" w:rsidRDefault="009E158D" w:rsidP="009E158D">
      <w:pPr>
        <w:pStyle w:val="Brdtextmedindrag"/>
        <w:rPr>
          <w:b/>
          <w:sz w:val="8"/>
        </w:rPr>
      </w:pPr>
    </w:p>
    <w:p w14:paraId="357F7E87" w14:textId="77777777" w:rsidR="009E158D" w:rsidRPr="009D17ED" w:rsidRDefault="009E158D" w:rsidP="009E158D">
      <w:pPr>
        <w:pStyle w:val="Brdtextmedindrag"/>
      </w:pPr>
      <w:r>
        <w:rPr>
          <w:b/>
        </w:rPr>
        <w:t xml:space="preserve">Utredningens bedömning </w:t>
      </w:r>
      <w:r>
        <w:t>överensstämmer med regeringens bedöm</w:t>
      </w:r>
      <w:r>
        <w:softHyphen/>
        <w:t>ning.</w:t>
      </w:r>
    </w:p>
    <w:p w14:paraId="7725D03D" w14:textId="77777777" w:rsidR="009E158D" w:rsidRDefault="009E158D" w:rsidP="009E158D">
      <w:pPr>
        <w:pStyle w:val="Brdtextmedindrag"/>
      </w:pPr>
      <w:r>
        <w:rPr>
          <w:b/>
        </w:rPr>
        <w:t>Remissinstanserna</w:t>
      </w:r>
      <w:r w:rsidRPr="007741F1">
        <w:t xml:space="preserve"> </w:t>
      </w:r>
      <w:r w:rsidRPr="00AE00B4">
        <w:t>tillstyrker</w:t>
      </w:r>
      <w:r>
        <w:t xml:space="preserve"> bedömningen eller har inget att invända mot den.</w:t>
      </w:r>
    </w:p>
    <w:p w14:paraId="00B2B424" w14:textId="77777777" w:rsidR="009E158D" w:rsidRDefault="009E158D" w:rsidP="009E158D">
      <w:pPr>
        <w:pStyle w:val="Brdtextmedindrag"/>
      </w:pPr>
      <w:r w:rsidRPr="007741F1">
        <w:rPr>
          <w:b/>
        </w:rPr>
        <w:t>Promemorians bedömning</w:t>
      </w:r>
      <w:r>
        <w:t xml:space="preserve"> överensstämmer med regeringens bedöm</w:t>
      </w:r>
      <w:r>
        <w:softHyphen/>
        <w:t>ning.</w:t>
      </w:r>
    </w:p>
    <w:p w14:paraId="62B585D8" w14:textId="77777777" w:rsidR="009E158D" w:rsidRPr="000804F6" w:rsidRDefault="009E158D" w:rsidP="009E158D">
      <w:pPr>
        <w:pStyle w:val="Brdtextmedindrag"/>
      </w:pPr>
      <w:r w:rsidRPr="007741F1">
        <w:rPr>
          <w:b/>
        </w:rPr>
        <w:t>Remissinstanserna</w:t>
      </w:r>
      <w:r>
        <w:t xml:space="preserve"> </w:t>
      </w:r>
      <w:r w:rsidRPr="00AE00B4">
        <w:t>tillstyrker</w:t>
      </w:r>
      <w:r>
        <w:t xml:space="preserve"> bedömningen eller har inget att invända mot den.</w:t>
      </w:r>
    </w:p>
    <w:p w14:paraId="71558445" w14:textId="115015E8" w:rsidR="009E158D" w:rsidRDefault="009E158D" w:rsidP="005B522E">
      <w:pPr>
        <w:pStyle w:val="Brdtextmedindrag"/>
      </w:pPr>
      <w:r w:rsidRPr="005B522E">
        <w:rPr>
          <w:b/>
        </w:rPr>
        <w:t>Skälen för regeringens bedömning</w:t>
      </w:r>
      <w:r w:rsidR="00631A55" w:rsidRPr="005B522E">
        <w:rPr>
          <w:b/>
        </w:rPr>
        <w:t>:</w:t>
      </w:r>
      <w:r w:rsidRPr="005B522E">
        <w:rPr>
          <w:b/>
        </w:rPr>
        <w:t xml:space="preserve"> </w:t>
      </w:r>
      <w:r>
        <w:t>I</w:t>
      </w:r>
      <w:r w:rsidRPr="00D66204">
        <w:t xml:space="preserve"> andra tjänstepensionsdirektivet </w:t>
      </w:r>
      <w:r>
        <w:t>anges</w:t>
      </w:r>
      <w:r w:rsidRPr="00D66204">
        <w:t xml:space="preserve"> att </w:t>
      </w:r>
      <w:r>
        <w:t>medlemsstaterna inte får kräva att investeringsbeslut som fattas av ett tjänstepensionsinstitut som är registrerat eller auktoriserat inom dess territorium eller av dess kapital</w:t>
      </w:r>
      <w:r>
        <w:softHyphen/>
        <w:t>förvaltare ska vara villkorat av något godkännande i förväg eller någon systematisk anmälan (</w:t>
      </w:r>
      <w:r w:rsidRPr="00D66204">
        <w:t>artikel 19.5</w:t>
      </w:r>
      <w:r>
        <w:t>).</w:t>
      </w:r>
    </w:p>
    <w:p w14:paraId="4D9D35D3" w14:textId="0510B2B7" w:rsidR="0087403A" w:rsidRDefault="009E158D" w:rsidP="009E158D">
      <w:pPr>
        <w:pStyle w:val="Brdtextmedindrag"/>
      </w:pPr>
      <w:r>
        <w:t>Det finns inte några krav i svensk rätt om att investeringsbeslut som fattas av tjänstepensionsföretag eller av dess kapitalförvaltare ska vara villkorade. Eftersom svensk lagstiftning redan står i överensstämmelse med andra tjänste</w:t>
      </w:r>
      <w:r>
        <w:softHyphen/>
        <w:t>pensionsdirektivet i denna del krävs inga lagstiftnings</w:t>
      </w:r>
      <w:r>
        <w:softHyphen/>
        <w:t>åtgärder.</w:t>
      </w:r>
    </w:p>
    <w:p w14:paraId="6CA4C59C" w14:textId="28356F62" w:rsidR="00F22A69" w:rsidRDefault="00F22A69" w:rsidP="009E158D">
      <w:pPr>
        <w:pStyle w:val="Brdtextmedindrag"/>
      </w:pPr>
    </w:p>
    <w:p w14:paraId="24FED579" w14:textId="77777777" w:rsidR="00F22A69" w:rsidRDefault="00F22A69" w:rsidP="009E158D">
      <w:pPr>
        <w:pStyle w:val="Brdtextmedindrag"/>
      </w:pPr>
    </w:p>
    <w:p w14:paraId="0259BBBC" w14:textId="77777777" w:rsidR="009E158D" w:rsidRPr="003D6D37" w:rsidRDefault="009E158D" w:rsidP="00F22A69">
      <w:pPr>
        <w:pStyle w:val="Rubrik3"/>
        <w:spacing w:before="0"/>
      </w:pPr>
      <w:bookmarkStart w:id="1860" w:name="_Toc518396636"/>
      <w:bookmarkStart w:id="1861" w:name="_Toc518400947"/>
      <w:bookmarkStart w:id="1862" w:name="_Toc518401664"/>
      <w:bookmarkStart w:id="1863" w:name="_Toc518401903"/>
      <w:bookmarkStart w:id="1864" w:name="_Toc518463057"/>
      <w:bookmarkStart w:id="1865" w:name="_Toc518462753"/>
      <w:bookmarkStart w:id="1866" w:name="_Toc518463709"/>
      <w:bookmarkStart w:id="1867" w:name="_Toc518463606"/>
      <w:bookmarkStart w:id="1868" w:name="_Toc518464323"/>
      <w:bookmarkStart w:id="1869" w:name="_Toc518472762"/>
      <w:bookmarkStart w:id="1870" w:name="_Toc8059774"/>
      <w:bookmarkStart w:id="1871" w:name="_Toc8061484"/>
      <w:bookmarkStart w:id="1872" w:name="_Toc8062016"/>
      <w:bookmarkStart w:id="1873" w:name="_Toc8064484"/>
      <w:bookmarkStart w:id="1874" w:name="_Toc8391161"/>
      <w:bookmarkStart w:id="1875" w:name="_Toc8391427"/>
      <w:bookmarkStart w:id="1876" w:name="_Toc8644632"/>
      <w:bookmarkStart w:id="1877" w:name="_Toc8645164"/>
      <w:bookmarkStart w:id="1878" w:name="_Toc8817645"/>
      <w:bookmarkStart w:id="1879" w:name="_Toc8818217"/>
      <w:bookmarkStart w:id="1880" w:name="_Toc8825586"/>
      <w:bookmarkStart w:id="1881" w:name="_Toc8831683"/>
      <w:bookmarkStart w:id="1882" w:name="_Toc8832592"/>
      <w:bookmarkStart w:id="1883" w:name="_Toc11153054"/>
      <w:bookmarkStart w:id="1884" w:name="_Toc11160975"/>
      <w:bookmarkStart w:id="1885" w:name="_Toc11166911"/>
      <w:bookmarkStart w:id="1886" w:name="_Toc11167447"/>
      <w:bookmarkStart w:id="1887" w:name="_Toc11168884"/>
      <w:bookmarkStart w:id="1888" w:name="_Toc11845837"/>
      <w:bookmarkStart w:id="1889" w:name="_Toc12611636"/>
      <w:bookmarkStart w:id="1890" w:name="_Toc12624903"/>
      <w:bookmarkStart w:id="1891" w:name="_Toc12627392"/>
      <w:bookmarkStart w:id="1892" w:name="_Toc12630282"/>
      <w:bookmarkStart w:id="1893" w:name="_Toc12632777"/>
      <w:bookmarkStart w:id="1894" w:name="_Toc17902849"/>
      <w:r w:rsidRPr="0087403A">
        <w:lastRenderedPageBreak/>
        <w:t>Kvantitativa</w:t>
      </w:r>
      <w:r w:rsidRPr="003D6D37">
        <w:t xml:space="preserve"> investeringsbestämmelser</w:t>
      </w:r>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p>
    <w:p w14:paraId="4783C3D5" w14:textId="77777777" w:rsidR="009E158D" w:rsidRDefault="009E158D" w:rsidP="009E158D">
      <w:pPr>
        <w:pStyle w:val="Brdtextram"/>
      </w:pPr>
      <w:r>
        <w:rPr>
          <w:b/>
        </w:rPr>
        <w:t>Regeringens bedömning:</w:t>
      </w:r>
      <w:r>
        <w:t xml:space="preserve"> Tjänstepensionsföretag bör inte omfattas av några kvantitativa begränsningar </w:t>
      </w:r>
      <w:r>
        <w:rPr>
          <w:spacing w:val="-2"/>
        </w:rPr>
        <w:t xml:space="preserve">när det gäller </w:t>
      </w:r>
      <w:r>
        <w:t>investeringar utöver dem som följer av andra tjänstepensionsdirektivet.</w:t>
      </w:r>
    </w:p>
    <w:p w14:paraId="24FCA67D" w14:textId="77777777" w:rsidR="009E158D" w:rsidRPr="009D17ED" w:rsidRDefault="009E158D" w:rsidP="009E158D">
      <w:pPr>
        <w:pStyle w:val="Brdtextmedindrag"/>
        <w:spacing w:before="120"/>
      </w:pPr>
      <w:r>
        <w:rPr>
          <w:b/>
        </w:rPr>
        <w:t xml:space="preserve">Utredningens bedömning </w:t>
      </w:r>
      <w:r>
        <w:t>överensstämmer i sak med regeringens bedöm</w:t>
      </w:r>
      <w:r>
        <w:softHyphen/>
        <w:t>ning.</w:t>
      </w:r>
    </w:p>
    <w:p w14:paraId="0B8BC74E" w14:textId="77777777" w:rsidR="009E158D" w:rsidRDefault="009E158D" w:rsidP="009E158D">
      <w:pPr>
        <w:pStyle w:val="Brdtextmedindrag"/>
      </w:pPr>
      <w:r>
        <w:rPr>
          <w:b/>
        </w:rPr>
        <w:t>Remissinstanserna</w:t>
      </w:r>
      <w:r w:rsidRPr="007741F1">
        <w:t xml:space="preserve"> </w:t>
      </w:r>
      <w:r w:rsidRPr="00CE4BE5">
        <w:t>tillstyrker</w:t>
      </w:r>
      <w:r>
        <w:t xml:space="preserve"> bedömningen eller har inget att invända mot den.</w:t>
      </w:r>
    </w:p>
    <w:p w14:paraId="0C69B02A" w14:textId="77777777" w:rsidR="009E158D" w:rsidRDefault="009E158D" w:rsidP="009E158D">
      <w:pPr>
        <w:pStyle w:val="Brdtextmedindrag"/>
      </w:pPr>
      <w:r>
        <w:rPr>
          <w:b/>
        </w:rPr>
        <w:t>Promemorians bedömning</w:t>
      </w:r>
      <w:r>
        <w:t xml:space="preserve"> överensstämmer i sak med regeringens bedöm</w:t>
      </w:r>
      <w:r>
        <w:softHyphen/>
        <w:t>ning.</w:t>
      </w:r>
    </w:p>
    <w:p w14:paraId="4D97F0E8" w14:textId="77777777" w:rsidR="009E158D" w:rsidRPr="000804F6" w:rsidRDefault="009E158D" w:rsidP="009E158D">
      <w:pPr>
        <w:pStyle w:val="Brdtextmedindrag"/>
      </w:pPr>
      <w:r>
        <w:rPr>
          <w:b/>
        </w:rPr>
        <w:t>Remissinstanserna</w:t>
      </w:r>
      <w:r w:rsidRPr="007741F1">
        <w:t xml:space="preserve"> </w:t>
      </w:r>
      <w:r w:rsidRPr="00CE4BE5">
        <w:t>tillstyrker</w:t>
      </w:r>
      <w:r>
        <w:t xml:space="preserve"> bedömningen eller har inget att invända mot den.</w:t>
      </w:r>
    </w:p>
    <w:p w14:paraId="5901D038" w14:textId="77777777" w:rsidR="009E158D" w:rsidRDefault="009E158D" w:rsidP="009E158D">
      <w:pPr>
        <w:pStyle w:val="Rubrik4utannumrering"/>
      </w:pPr>
      <w:r>
        <w:t>Skälen för regeringens bedömning</w:t>
      </w:r>
    </w:p>
    <w:p w14:paraId="359DC950" w14:textId="77777777" w:rsidR="009E158D" w:rsidRPr="00DF6260" w:rsidRDefault="009E158D" w:rsidP="009E158D">
      <w:pPr>
        <w:pStyle w:val="Rubrik5utannumrering"/>
        <w:spacing w:before="0"/>
      </w:pPr>
      <w:r>
        <w:t>Andra tjänstepensionsdirektivet</w:t>
      </w:r>
    </w:p>
    <w:p w14:paraId="0140DB28" w14:textId="77777777" w:rsidR="009E158D" w:rsidRDefault="009E158D" w:rsidP="009E158D">
      <w:pPr>
        <w:pStyle w:val="Brdtext"/>
      </w:pPr>
      <w:r>
        <w:t>Enligt</w:t>
      </w:r>
      <w:r w:rsidRPr="00D66204">
        <w:t xml:space="preserve"> andra tjänstepensionsdirektivet </w:t>
      </w:r>
      <w:r>
        <w:t>får medlems</w:t>
      </w:r>
      <w:r>
        <w:softHyphen/>
        <w:t>staterna fastställa mer detaljerade föreskrifter om investeringar för tjänstepensionsinstitut,</w:t>
      </w:r>
      <w:r w:rsidRPr="00C75BE5">
        <w:t xml:space="preserve"> </w:t>
      </w:r>
      <w:r>
        <w:t>om föreskrifterna är berättigade av aktsamhetsskäl, för att ta hänsyn till samt</w:t>
      </w:r>
      <w:r>
        <w:softHyphen/>
        <w:t>liga planer som dessa tjänstepensionsinstitut förvaltar (</w:t>
      </w:r>
      <w:r w:rsidRPr="00D66204">
        <w:t>artikel 19.6</w:t>
      </w:r>
      <w:r>
        <w:t>). Före</w:t>
      </w:r>
      <w:r>
        <w:softHyphen/>
        <w:t>skrifterna får innefatta kvantitativa bestämmelser. Medlemsstaterna får dock inte hindra tjänstepensionsinstituten från att investera</w:t>
      </w:r>
    </w:p>
    <w:p w14:paraId="30243FE2" w14:textId="77777777" w:rsidR="009E158D" w:rsidRPr="00A71750" w:rsidRDefault="009E158D" w:rsidP="009E158D">
      <w:pPr>
        <w:pStyle w:val="Punktlista"/>
      </w:pPr>
      <w:r w:rsidRPr="00A71750">
        <w:t>upp till 70</w:t>
      </w:r>
      <w:r>
        <w:t> </w:t>
      </w:r>
      <w:r w:rsidRPr="00A71750">
        <w:t>procent av de tillgångar som motsvarar de tekniska avsätt</w:t>
      </w:r>
      <w:r>
        <w:softHyphen/>
      </w:r>
      <w:r w:rsidRPr="00A71750">
        <w:t xml:space="preserve">ningarna </w:t>
      </w:r>
      <w:r>
        <w:t xml:space="preserve">– </w:t>
      </w:r>
      <w:r w:rsidRPr="00A71750">
        <w:t>eller när det gäller planer där medlemmarna står för den finansiella risken, 70</w:t>
      </w:r>
      <w:r>
        <w:t> </w:t>
      </w:r>
      <w:r w:rsidRPr="00A71750">
        <w:t xml:space="preserve">procent av hela portföljen </w:t>
      </w:r>
      <w:r>
        <w:t xml:space="preserve">– </w:t>
      </w:r>
      <w:r w:rsidRPr="00A71750">
        <w:t>i aktier eller andra överlåtbara värdepapper som kan jämställas med aktier och företags</w:t>
      </w:r>
      <w:r>
        <w:t>-</w:t>
      </w:r>
      <w:r w:rsidRPr="00A71750">
        <w:t>obligationer som är föremål för handel på reglerade marknader eller genom MTF-</w:t>
      </w:r>
      <w:r>
        <w:t>plattformar</w:t>
      </w:r>
      <w:r w:rsidRPr="00A71750">
        <w:t xml:space="preserve"> eller OTF-plattformar och att besluta om dessa tillgångars relativa vikt i investeringsportföljen</w:t>
      </w:r>
      <w:r>
        <w:t>;</w:t>
      </w:r>
      <w:r w:rsidRPr="00A71750">
        <w:t xml:space="preserve"> </w:t>
      </w:r>
      <w:r>
        <w:t>o</w:t>
      </w:r>
      <w:r w:rsidRPr="00A71750">
        <w:t>m det är motiverat av aktsam</w:t>
      </w:r>
      <w:r w:rsidRPr="00A71750">
        <w:softHyphen/>
        <w:t>hetsskäl får medlemsstaterna tillämpa en lägre gräns, som inte får understiga 35</w:t>
      </w:r>
      <w:r>
        <w:t> </w:t>
      </w:r>
      <w:r w:rsidRPr="00A71750">
        <w:t xml:space="preserve">procent, för </w:t>
      </w:r>
      <w:r>
        <w:t>tjänstepensionsinstitut</w:t>
      </w:r>
      <w:r w:rsidRPr="00A71750">
        <w:t xml:space="preserve"> som förvaltar pensionsplaner med en långsiktig lägsta garanterad räntesats, står </w:t>
      </w:r>
      <w:r>
        <w:t>för</w:t>
      </w:r>
      <w:r w:rsidRPr="00A71750">
        <w:t xml:space="preserve"> </w:t>
      </w:r>
      <w:r>
        <w:t>investerings</w:t>
      </w:r>
      <w:r w:rsidRPr="00A71750">
        <w:t>ris</w:t>
      </w:r>
      <w:r w:rsidRPr="00A71750">
        <w:softHyphen/>
        <w:t>ken och själva står för garantin</w:t>
      </w:r>
      <w:r>
        <w:t>,</w:t>
      </w:r>
      <w:r w:rsidRPr="00A71750">
        <w:t xml:space="preserve"> </w:t>
      </w:r>
      <w:r>
        <w:t>och</w:t>
      </w:r>
    </w:p>
    <w:p w14:paraId="79B39D56" w14:textId="77777777" w:rsidR="009E158D" w:rsidRPr="00A71750" w:rsidRDefault="009E158D" w:rsidP="009E158D">
      <w:pPr>
        <w:pStyle w:val="Punktlista"/>
      </w:pPr>
      <w:r w:rsidRPr="00A71750">
        <w:t>upp till 30</w:t>
      </w:r>
      <w:r>
        <w:t> </w:t>
      </w:r>
      <w:r w:rsidRPr="00A71750">
        <w:t>procent av de tillgångar som motsvarar de tekniska avsätt</w:t>
      </w:r>
      <w:r>
        <w:softHyphen/>
      </w:r>
      <w:r w:rsidRPr="00A71750">
        <w:t>ningarna i tillgångar denominerade i andra valutor än dem som åtagan</w:t>
      </w:r>
      <w:r>
        <w:softHyphen/>
      </w:r>
      <w:r w:rsidRPr="00A71750">
        <w:t>dena är uttryckta i</w:t>
      </w:r>
      <w:r>
        <w:t>.</w:t>
      </w:r>
    </w:p>
    <w:p w14:paraId="7AA7E895" w14:textId="77777777" w:rsidR="009E158D" w:rsidRPr="00A71750" w:rsidRDefault="009E158D" w:rsidP="009E158D">
      <w:pPr>
        <w:pStyle w:val="Brdtextmedindrag"/>
      </w:pPr>
      <w:r w:rsidRPr="00A71750">
        <w:t xml:space="preserve">Medlemsstaterna får dock, </w:t>
      </w:r>
      <w:r>
        <w:t xml:space="preserve">även i enskilda fall, </w:t>
      </w:r>
      <w:r w:rsidRPr="00A71750">
        <w:t>ställa upp striktare investerings</w:t>
      </w:r>
      <w:r w:rsidRPr="00A71750">
        <w:softHyphen/>
        <w:t>regler</w:t>
      </w:r>
      <w:r>
        <w:t xml:space="preserve">, </w:t>
      </w:r>
      <w:r w:rsidRPr="00A71750">
        <w:t>särskilt med tank</w:t>
      </w:r>
      <w:r>
        <w:t>e på tjänstepensionsinstitutets åtag</w:t>
      </w:r>
      <w:r>
        <w:softHyphen/>
        <w:t xml:space="preserve">anden </w:t>
      </w:r>
      <w:r w:rsidRPr="00A71750">
        <w:t>om det</w:t>
      </w:r>
      <w:r>
        <w:t xml:space="preserve"> är motiverat av aktsamhetsskäl </w:t>
      </w:r>
      <w:r w:rsidRPr="00A71750">
        <w:t xml:space="preserve">(artikel 19.7). </w:t>
      </w:r>
    </w:p>
    <w:p w14:paraId="169299C9" w14:textId="77777777" w:rsidR="009E158D" w:rsidRPr="00A71750" w:rsidRDefault="009E158D" w:rsidP="009E158D">
      <w:pPr>
        <w:pStyle w:val="Rubrik5utannumrering"/>
      </w:pPr>
      <w:r w:rsidRPr="00A71750">
        <w:t>Gällande rätt</w:t>
      </w:r>
    </w:p>
    <w:p w14:paraId="11227F07" w14:textId="77777777" w:rsidR="009E158D" w:rsidRPr="00A71750" w:rsidRDefault="009E158D" w:rsidP="009E158D">
      <w:pPr>
        <w:pStyle w:val="Brdtext"/>
      </w:pPr>
      <w:r>
        <w:t>Försäkringsrörelselagen</w:t>
      </w:r>
      <w:r w:rsidRPr="00A71750">
        <w:t xml:space="preserve"> </w:t>
      </w:r>
      <w:r>
        <w:t xml:space="preserve">innehåller </w:t>
      </w:r>
      <w:r w:rsidRPr="00A71750">
        <w:t xml:space="preserve">inga </w:t>
      </w:r>
      <w:r>
        <w:t xml:space="preserve">kvantitativa </w:t>
      </w:r>
      <w:r w:rsidRPr="00A71750">
        <w:t>be</w:t>
      </w:r>
      <w:r>
        <w:t>gränsningar</w:t>
      </w:r>
      <w:r w:rsidRPr="00A71750">
        <w:t xml:space="preserve"> </w:t>
      </w:r>
      <w:r>
        <w:t>när det gäller försäkringsföretags investeringar.</w:t>
      </w:r>
      <w:r w:rsidRPr="00A71750" w:rsidDel="00A764C1">
        <w:t xml:space="preserve"> </w:t>
      </w:r>
    </w:p>
    <w:p w14:paraId="736FDC33" w14:textId="77777777" w:rsidR="009E158D" w:rsidRDefault="009E158D" w:rsidP="009E158D">
      <w:pPr>
        <w:pStyle w:val="Brdtextmedindrag"/>
      </w:pPr>
      <w:r w:rsidRPr="00A71750">
        <w:t xml:space="preserve">För försäkringsföretag som </w:t>
      </w:r>
      <w:r>
        <w:t xml:space="preserve">följer </w:t>
      </w:r>
      <w:r w:rsidRPr="00A71750">
        <w:t>övergångs</w:t>
      </w:r>
      <w:r w:rsidRPr="00A71750">
        <w:softHyphen/>
      </w:r>
      <w:r>
        <w:t>bestämmelserna</w:t>
      </w:r>
      <w:r w:rsidRPr="00A71750">
        <w:t xml:space="preserve"> </w:t>
      </w:r>
      <w:r>
        <w:rPr>
          <w:rFonts w:ascii="TimesNewRomanPSMT" w:eastAsiaTheme="minorHAnsi" w:hAnsi="TimesNewRomanPSMT" w:cs="TimesNewRomanPSMT"/>
          <w:color w:val="000000"/>
        </w:rPr>
        <w:t>(</w:t>
      </w:r>
      <w:r>
        <w:rPr>
          <w:rFonts w:ascii="TimesNewRomanPSMT" w:eastAsiaTheme="minorHAnsi" w:hAnsi="TimesNewRomanPSMT" w:cs="TimesNewRomanPSMT"/>
          <w:color w:val="0D0D0D"/>
        </w:rPr>
        <w:t>punkt 2 i övergångsbestämmelserna till lagen [2015:700] om ändring i försäkrings</w:t>
      </w:r>
      <w:r>
        <w:rPr>
          <w:rFonts w:ascii="TimesNewRomanPSMT" w:eastAsiaTheme="minorHAnsi" w:hAnsi="TimesNewRomanPSMT" w:cs="TimesNewRomanPSMT"/>
          <w:color w:val="0D0D0D"/>
        </w:rPr>
        <w:softHyphen/>
        <w:t>rörelselagen [2010:2043])</w:t>
      </w:r>
      <w:r w:rsidRPr="00946D0B">
        <w:t xml:space="preserve"> </w:t>
      </w:r>
      <w:r>
        <w:t>finns bestämmelser med kvantitativa begräns</w:t>
      </w:r>
      <w:r>
        <w:softHyphen/>
        <w:t xml:space="preserve">ningar avseende placering av skuldtäckningstillgångar (6 kap. 14 och 21 §§ FRL i lydelserna före den 1 januari 2016). Bestämmelserna anger </w:t>
      </w:r>
      <w:r>
        <w:lastRenderedPageBreak/>
        <w:t>dels hur mycket som får placeras i vissa tillgångsslag, dels hur stora placeringar som får göras i enskilda tillgångar.</w:t>
      </w:r>
    </w:p>
    <w:p w14:paraId="255F7442" w14:textId="77777777" w:rsidR="009E158D" w:rsidRPr="007376BD" w:rsidRDefault="009E158D" w:rsidP="009E158D">
      <w:pPr>
        <w:pStyle w:val="Brdtextmedindrag"/>
      </w:pPr>
      <w:r>
        <w:t>För tjänstepensionskassor gäller motsvarande bestämmelser som för försäkrings</w:t>
      </w:r>
      <w:r>
        <w:softHyphen/>
        <w:t>företag som följer övergångsbestämmelserna (7 kap. 10 c § och 12 § andra stycket 1982 års FRL jämförd med 24 b § UFL).</w:t>
      </w:r>
    </w:p>
    <w:p w14:paraId="59FBD8D3" w14:textId="77777777" w:rsidR="009E158D" w:rsidRDefault="009E158D" w:rsidP="009E158D">
      <w:pPr>
        <w:pStyle w:val="Rubrik5utannumrering"/>
      </w:pPr>
      <w:r>
        <w:t>Kvantitativa investeringsbestämmelser</w:t>
      </w:r>
    </w:p>
    <w:p w14:paraId="2DB9F01E" w14:textId="33EFDD1A" w:rsidR="009E158D" w:rsidRDefault="009E158D" w:rsidP="009E158D">
      <w:pPr>
        <w:pStyle w:val="Brdtext"/>
      </w:pPr>
      <w:r>
        <w:t>Vid genomförandet i svensk rätt av första tjänstepensionsdirektivet behölls ett antal kvantitativa placeringsbestämmelser i försäkringsrörelselagen och lagen om understödsföreningar (se prop. 2004/05:165 s. 178 f.). Bestäm</w:t>
      </w:r>
      <w:r>
        <w:softHyphen/>
        <w:t>melserna uppfyllde krav i det numera upphävda konsoliderade liv</w:t>
      </w:r>
      <w:r w:rsidR="0038255B">
        <w:softHyphen/>
      </w:r>
      <w:r>
        <w:t>försäkrings</w:t>
      </w:r>
      <w:r>
        <w:softHyphen/>
        <w:t>direktivet och de bedömdes inte strida mot första tjänste</w:t>
      </w:r>
      <w:r>
        <w:softHyphen/>
        <w:t>pensions</w:t>
      </w:r>
      <w:r>
        <w:softHyphen/>
        <w:t xml:space="preserve">direktivet. Som skäl för att behålla bestämmelserna anfördes bl.a. intresset av en likformig reglering för all livförsäkring. </w:t>
      </w:r>
    </w:p>
    <w:p w14:paraId="513D8417" w14:textId="77777777" w:rsidR="009E158D" w:rsidRDefault="009E158D" w:rsidP="009E158D">
      <w:pPr>
        <w:pStyle w:val="Brdtextmedindrag"/>
      </w:pPr>
      <w:r>
        <w:t xml:space="preserve">I samband med genomförandet </w:t>
      </w:r>
      <w:r w:rsidRPr="00047FC4">
        <w:t xml:space="preserve">i svensk rätt </w:t>
      </w:r>
      <w:r>
        <w:t>av Solvens II-direktivet utmönstrades de nämnda bestämmelserna ur försäkringsrörelselagen (prop. 2015/16:9). Försäkringsföretags investeringar omfattas därmed inte längre av några kvantitativa begränsningar. Som framgår ovan gäller dock begränsningarna fortfarande för försäkringsföretag som följer övergångs</w:t>
      </w:r>
      <w:r>
        <w:softHyphen/>
        <w:t>bestämmelserna och tjänstepensionskassor.</w:t>
      </w:r>
    </w:p>
    <w:p w14:paraId="4001545A" w14:textId="73DA7A0F" w:rsidR="009E158D" w:rsidRDefault="009E158D" w:rsidP="00F22A69">
      <w:pPr>
        <w:pStyle w:val="Brdtextmedindrag"/>
      </w:pPr>
      <w:r>
        <w:t>Som föreslås i avsnitten 8.2.1, 8.2.3 och 8.2.4 bör huvudsakligen kvalita</w:t>
      </w:r>
      <w:r w:rsidR="0038255B">
        <w:softHyphen/>
      </w:r>
      <w:r>
        <w:t>tiva krav ställas på ett tjänstepensionsföretags investeringar. Det enda undantaget är de kvantitativa begränsningar av investeringar i uppdrags</w:t>
      </w:r>
      <w:r w:rsidR="0038255B">
        <w:softHyphen/>
      </w:r>
      <w:r>
        <w:t>givande företag som krävs för vissa tjänstepensionsföretag enligt andra tjänstepensions</w:t>
      </w:r>
      <w:r>
        <w:softHyphen/>
        <w:t>direktivet (se avsnitt 8.2.4). Enligt regeringens bedömning finns det inte skäl att införa ytterligare bestäm</w:t>
      </w:r>
      <w:r>
        <w:softHyphen/>
        <w:t>melser av kvantitativ art eftersom den föreslagna regleringen ger tillräck</w:t>
      </w:r>
      <w:r>
        <w:softHyphen/>
        <w:t>ligt skydd för försäkrings</w:t>
      </w:r>
      <w:r w:rsidR="0038255B">
        <w:softHyphen/>
      </w:r>
      <w:r>
        <w:t>tagarnas, de försäkrades och andra ersättnings</w:t>
      </w:r>
      <w:r>
        <w:softHyphen/>
        <w:t>berättigades intressen. Det finns därför inte behov att utnyttja den möjlig</w:t>
      </w:r>
      <w:r>
        <w:softHyphen/>
        <w:t>het som andra tjänstepen</w:t>
      </w:r>
      <w:r w:rsidR="0038255B">
        <w:softHyphen/>
      </w:r>
      <w:r>
        <w:t>sionsdirektivet ger att införa sådana bestäm</w:t>
      </w:r>
      <w:r>
        <w:softHyphen/>
        <w:t>melser.</w:t>
      </w:r>
    </w:p>
    <w:p w14:paraId="0E0DCD0D" w14:textId="77777777" w:rsidR="009E158D" w:rsidRPr="004167AC" w:rsidRDefault="009E158D" w:rsidP="0087403A">
      <w:pPr>
        <w:pStyle w:val="Rubrik3"/>
      </w:pPr>
      <w:bookmarkStart w:id="1895" w:name="_Toc518396637"/>
      <w:bookmarkStart w:id="1896" w:name="_Toc518400948"/>
      <w:bookmarkStart w:id="1897" w:name="_Toc518401665"/>
      <w:bookmarkStart w:id="1898" w:name="_Toc518401904"/>
      <w:bookmarkStart w:id="1899" w:name="_Toc518463058"/>
      <w:bookmarkStart w:id="1900" w:name="_Toc518462754"/>
      <w:bookmarkStart w:id="1901" w:name="_Toc518463710"/>
      <w:bookmarkStart w:id="1902" w:name="_Toc518463607"/>
      <w:bookmarkStart w:id="1903" w:name="_Toc518464324"/>
      <w:bookmarkStart w:id="1904" w:name="_Toc518472763"/>
      <w:bookmarkStart w:id="1905" w:name="_Toc8059775"/>
      <w:bookmarkStart w:id="1906" w:name="_Toc8061485"/>
      <w:bookmarkStart w:id="1907" w:name="_Toc8062017"/>
      <w:bookmarkStart w:id="1908" w:name="_Toc8064485"/>
      <w:bookmarkStart w:id="1909" w:name="_Toc8391162"/>
      <w:bookmarkStart w:id="1910" w:name="_Toc8391428"/>
      <w:bookmarkStart w:id="1911" w:name="_Toc8644633"/>
      <w:bookmarkStart w:id="1912" w:name="_Toc8645165"/>
      <w:bookmarkStart w:id="1913" w:name="_Toc8817646"/>
      <w:bookmarkStart w:id="1914" w:name="_Toc8818218"/>
      <w:bookmarkStart w:id="1915" w:name="_Toc8825587"/>
      <w:bookmarkStart w:id="1916" w:name="_Toc8831684"/>
      <w:bookmarkStart w:id="1917" w:name="_Toc8832593"/>
      <w:bookmarkStart w:id="1918" w:name="_Toc11153055"/>
      <w:bookmarkStart w:id="1919" w:name="_Toc11160976"/>
      <w:bookmarkStart w:id="1920" w:name="_Toc11166912"/>
      <w:bookmarkStart w:id="1921" w:name="_Toc11167448"/>
      <w:bookmarkStart w:id="1922" w:name="_Toc11168885"/>
      <w:bookmarkStart w:id="1923" w:name="_Toc11845838"/>
      <w:bookmarkStart w:id="1924" w:name="_Toc12611637"/>
      <w:bookmarkStart w:id="1925" w:name="_Toc12624904"/>
      <w:bookmarkStart w:id="1926" w:name="_Toc12627393"/>
      <w:bookmarkStart w:id="1927" w:name="_Toc12630283"/>
      <w:bookmarkStart w:id="1928" w:name="_Toc12632778"/>
      <w:bookmarkStart w:id="1929" w:name="_Toc17902850"/>
      <w:r w:rsidRPr="0087403A" w:rsidDel="0037534E">
        <w:t>Investerings</w:t>
      </w:r>
      <w:r w:rsidRPr="0087403A">
        <w:t>bestämmelser</w:t>
      </w:r>
      <w:r w:rsidRPr="003D6D37" w:rsidDel="0037534E">
        <w:t xml:space="preserve"> för gränsöverskridande verksamhet</w:t>
      </w:r>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p>
    <w:p w14:paraId="428022B8" w14:textId="77777777" w:rsidR="009E158D" w:rsidRDefault="009E158D" w:rsidP="009E158D">
      <w:pPr>
        <w:pStyle w:val="Brdtextram"/>
      </w:pPr>
      <w:r>
        <w:rPr>
          <w:b/>
        </w:rPr>
        <w:t>Regeringens</w:t>
      </w:r>
      <w:r w:rsidRPr="00420062">
        <w:rPr>
          <w:b/>
        </w:rPr>
        <w:t xml:space="preserve"> </w:t>
      </w:r>
      <w:r>
        <w:rPr>
          <w:b/>
        </w:rPr>
        <w:t>bedömning</w:t>
      </w:r>
      <w:r w:rsidRPr="00420062">
        <w:rPr>
          <w:b/>
        </w:rPr>
        <w:t>:</w:t>
      </w:r>
      <w:r>
        <w:t xml:space="preserve"> Bestämmelserna i andra tjänstepensions</w:t>
      </w:r>
      <w:r>
        <w:softHyphen/>
        <w:t>direktivet om att det för gränsöverskridande verksamhet inte får fastställas några investeringsregler utöver dem som anges i direktivet kräver inga lagstiftningsåtgärder.</w:t>
      </w:r>
    </w:p>
    <w:p w14:paraId="48C0D31F" w14:textId="77777777" w:rsidR="009E158D" w:rsidRPr="00D66204" w:rsidRDefault="009E158D" w:rsidP="009E158D">
      <w:pPr>
        <w:pStyle w:val="Brdtextmedindrag"/>
        <w:rPr>
          <w:sz w:val="8"/>
          <w:szCs w:val="8"/>
        </w:rPr>
      </w:pPr>
    </w:p>
    <w:p w14:paraId="287023C8" w14:textId="77777777" w:rsidR="009E158D" w:rsidRPr="00887FE5" w:rsidRDefault="009E158D" w:rsidP="009E158D">
      <w:pPr>
        <w:pStyle w:val="Brdtextmedindrag"/>
      </w:pPr>
      <w:r>
        <w:rPr>
          <w:b/>
        </w:rPr>
        <w:t>Utredningens förslag</w:t>
      </w:r>
      <w:r w:rsidRPr="007741F1">
        <w:t xml:space="preserve"> </w:t>
      </w:r>
      <w:r>
        <w:t>överensstämmer inte med regeringens bedöm</w:t>
      </w:r>
      <w:r>
        <w:softHyphen/>
        <w:t>ning. Utredningen föreslår att om ett tjänstepensionsföretag driver verk</w:t>
      </w:r>
      <w:r>
        <w:softHyphen/>
        <w:t>samhet i annat land inom EES (gränsöverskridande verksamhet) ska före-taget i vissa fall tillämpa de investeringsregler som gäller i det landet.</w:t>
      </w:r>
    </w:p>
    <w:p w14:paraId="71196920" w14:textId="77777777" w:rsidR="009E158D" w:rsidRDefault="009E158D" w:rsidP="009E158D">
      <w:pPr>
        <w:pStyle w:val="Brdtextmedindrag"/>
      </w:pPr>
      <w:r>
        <w:rPr>
          <w:b/>
        </w:rPr>
        <w:t>Remissinstanserna</w:t>
      </w:r>
      <w:r w:rsidRPr="007741F1">
        <w:t xml:space="preserve"> </w:t>
      </w:r>
      <w:r>
        <w:t>tillstyrker förslaget eller har inget att invända mot det.</w:t>
      </w:r>
    </w:p>
    <w:p w14:paraId="76E2D6AD" w14:textId="77777777" w:rsidR="009E158D" w:rsidRDefault="009E158D" w:rsidP="009E158D">
      <w:pPr>
        <w:pStyle w:val="Brdtextmedindrag"/>
      </w:pPr>
      <w:r>
        <w:rPr>
          <w:b/>
        </w:rPr>
        <w:t>Promemorians bedömning</w:t>
      </w:r>
      <w:r>
        <w:t xml:space="preserve"> överensstämmer med regeringens bedöm</w:t>
      </w:r>
      <w:r>
        <w:softHyphen/>
        <w:t>ning.</w:t>
      </w:r>
    </w:p>
    <w:p w14:paraId="775293F8" w14:textId="723A23C1" w:rsidR="009E158D" w:rsidRDefault="009E158D" w:rsidP="009E158D">
      <w:pPr>
        <w:pStyle w:val="Brdtextmedindrag"/>
      </w:pPr>
      <w:r>
        <w:rPr>
          <w:b/>
        </w:rPr>
        <w:t>Remissinstanserna</w:t>
      </w:r>
      <w:r>
        <w:t xml:space="preserve"> tillstyrker bedömningen eller har inget att invända mot den.</w:t>
      </w:r>
    </w:p>
    <w:p w14:paraId="3B7AA471" w14:textId="77777777" w:rsidR="00F22A69" w:rsidRDefault="00F22A69" w:rsidP="009E158D">
      <w:pPr>
        <w:pStyle w:val="Brdtextmedindrag"/>
      </w:pPr>
    </w:p>
    <w:p w14:paraId="36038B4D" w14:textId="77777777" w:rsidR="009E158D" w:rsidRPr="00936768" w:rsidRDefault="009E158D" w:rsidP="00F22A69">
      <w:pPr>
        <w:pStyle w:val="Rubrik4utannumrering"/>
        <w:spacing w:before="120"/>
      </w:pPr>
      <w:r w:rsidRPr="0073290A">
        <w:lastRenderedPageBreak/>
        <w:t>Skälen för regeringens bedömning</w:t>
      </w:r>
    </w:p>
    <w:p w14:paraId="4103ECB4" w14:textId="77777777" w:rsidR="009E158D" w:rsidRPr="00DF6260" w:rsidRDefault="009E158D" w:rsidP="009E158D">
      <w:pPr>
        <w:pStyle w:val="Rubrik5utannumrering"/>
        <w:spacing w:before="0"/>
      </w:pPr>
      <w:r>
        <w:t>Andra tjänstepensionsdirektivet</w:t>
      </w:r>
    </w:p>
    <w:p w14:paraId="4E9C862A" w14:textId="7CC28631" w:rsidR="009E158D" w:rsidRPr="00D66204" w:rsidRDefault="009E158D" w:rsidP="009E158D">
      <w:pPr>
        <w:pStyle w:val="Brdtext"/>
      </w:pPr>
      <w:r>
        <w:t>Enligt</w:t>
      </w:r>
      <w:r w:rsidRPr="00D66204">
        <w:t xml:space="preserve"> andra tjänstepensionsdirektivet</w:t>
      </w:r>
      <w:r>
        <w:t xml:space="preserve"> får den behöriga myndigheten i </w:t>
      </w:r>
      <w:r w:rsidR="002C129E">
        <w:t xml:space="preserve">värdlandet </w:t>
      </w:r>
      <w:r>
        <w:t>för ett tjänstepensionsinstitut som driver gränsöver</w:t>
      </w:r>
      <w:r>
        <w:softHyphen/>
        <w:t>skridande verksamhet inte fastställa investeringsregler utöver dem som anges i direktivet för den del av tillgångarna som täcker tekniska avsätt</w:t>
      </w:r>
      <w:r>
        <w:softHyphen/>
        <w:t>ningar för gränsöverskridande verksamhet (</w:t>
      </w:r>
      <w:r w:rsidRPr="00D66204">
        <w:t>artikel 19.8</w:t>
      </w:r>
      <w:r>
        <w:t>).</w:t>
      </w:r>
    </w:p>
    <w:p w14:paraId="65D3CBC0" w14:textId="77777777" w:rsidR="009E158D" w:rsidRDefault="009E158D" w:rsidP="009E158D">
      <w:pPr>
        <w:pStyle w:val="Rubrik5utannumrering"/>
      </w:pPr>
      <w:r>
        <w:t>Gällande rätt</w:t>
      </w:r>
    </w:p>
    <w:p w14:paraId="093C846E" w14:textId="77777777" w:rsidR="009E158D" w:rsidRDefault="009E158D" w:rsidP="009E158D">
      <w:pPr>
        <w:pStyle w:val="Brdtext"/>
      </w:pPr>
      <w:r>
        <w:t>I försäkringsrörelselagen finns det inte några bestämmelser om särskilda investeringsregler för gränsöverskridande verksamhet.</w:t>
      </w:r>
    </w:p>
    <w:p w14:paraId="71B13737" w14:textId="77777777" w:rsidR="009E158D" w:rsidRDefault="009E158D" w:rsidP="009E158D">
      <w:pPr>
        <w:pStyle w:val="Brdtextmedindrag"/>
        <w:rPr>
          <w:rFonts w:eastAsiaTheme="minorHAnsi"/>
        </w:rPr>
      </w:pPr>
      <w:r>
        <w:t xml:space="preserve">För försäkringsföretag som följer övergångsbestämmelserna </w:t>
      </w:r>
      <w:r>
        <w:rPr>
          <w:rFonts w:eastAsiaTheme="minorHAnsi"/>
          <w:color w:val="000000"/>
        </w:rPr>
        <w:t>(</w:t>
      </w:r>
      <w:r>
        <w:rPr>
          <w:rFonts w:eastAsiaTheme="minorHAnsi"/>
        </w:rPr>
        <w:t>punkt 2 i övergångsbestämmelserna till lagen [2015:700] om ändring i försäkrings</w:t>
      </w:r>
      <w:r>
        <w:rPr>
          <w:rFonts w:eastAsiaTheme="minorHAnsi"/>
        </w:rPr>
        <w:softHyphen/>
        <w:t>rörelselagen [2010:2043]) finns en bestämmelse om tillämpning av ut</w:t>
      </w:r>
      <w:r>
        <w:rPr>
          <w:rFonts w:eastAsiaTheme="minorHAnsi"/>
        </w:rPr>
        <w:softHyphen/>
        <w:t>ländska placeringsregler. Om ett annat land inom EES har bestämmelser som innebär begränsningar för ett försäkringsföretags placering av till</w:t>
      </w:r>
      <w:r>
        <w:rPr>
          <w:rFonts w:eastAsiaTheme="minorHAnsi"/>
        </w:rPr>
        <w:softHyphen/>
        <w:t>gångar i verksamhet avseende tjänstepensionsförsäkring utöver de bestäm</w:t>
      </w:r>
      <w:r>
        <w:rPr>
          <w:rFonts w:eastAsiaTheme="minorHAnsi"/>
        </w:rPr>
        <w:softHyphen/>
        <w:t>melser som framgår av försäkringsrörelselagen, ska ett företag som driver sådan verksamhet där, på begäran från behörig myndighet i det landet, tillämpa även de utländska bestämmelserna (6 kap. 24 § FRL i lydelsen före den 1 januari 2016).</w:t>
      </w:r>
    </w:p>
    <w:p w14:paraId="36A02F38" w14:textId="77777777" w:rsidR="009E158D" w:rsidRPr="00636516" w:rsidDel="0037534E" w:rsidRDefault="009E158D" w:rsidP="009E158D">
      <w:pPr>
        <w:pStyle w:val="Brdtextmedindrag"/>
      </w:pPr>
      <w:r>
        <w:t>Tjänstepensionskassor omfattas av en motsvarande bestämmelse som de försäkringsföretag som följer övergångsbestämmelserna (</w:t>
      </w:r>
      <w:r w:rsidDel="0037534E">
        <w:t>7</w:t>
      </w:r>
      <w:r>
        <w:t> kap.</w:t>
      </w:r>
      <w:r w:rsidDel="0037534E">
        <w:t xml:space="preserve"> 14</w:t>
      </w:r>
      <w:r>
        <w:t> §</w:t>
      </w:r>
      <w:r w:rsidDel="0037534E">
        <w:t xml:space="preserve"> </w:t>
      </w:r>
      <w:r>
        <w:t>1982 års FRL jämförd med 24 b § femte stycket UFL).</w:t>
      </w:r>
    </w:p>
    <w:p w14:paraId="3A404319" w14:textId="77777777" w:rsidR="009E158D" w:rsidRDefault="009E158D" w:rsidP="009E158D">
      <w:pPr>
        <w:pStyle w:val="Rubrik5utannumrering"/>
      </w:pPr>
      <w:r>
        <w:t>Investeringsbestämmelser för gränsöverskridande verksamhet</w:t>
      </w:r>
    </w:p>
    <w:p w14:paraId="4E5AE20F" w14:textId="4DA2F4C5" w:rsidR="009E158D" w:rsidRDefault="009E158D" w:rsidP="009E158D">
      <w:pPr>
        <w:pStyle w:val="Brdtext"/>
      </w:pPr>
      <w:r>
        <w:t xml:space="preserve">I samband med genomförandet </w:t>
      </w:r>
      <w:r w:rsidRPr="002A46E7">
        <w:t xml:space="preserve">i svensk rätt </w:t>
      </w:r>
      <w:r>
        <w:t>av första tjänstepensions</w:t>
      </w:r>
      <w:r>
        <w:softHyphen/>
        <w:t>direktivet infördes bestämmelser om tillämpning av utländska placerings</w:t>
      </w:r>
      <w:r>
        <w:softHyphen/>
        <w:t>regler vid gränsöverskridande verksamhet avseende tjänstepensions</w:t>
      </w:r>
      <w:r>
        <w:softHyphen/>
        <w:t xml:space="preserve">försäkring. Bestämmelserna föranleddes av att det enligt det direktivet var möjligt för </w:t>
      </w:r>
      <w:r w:rsidR="002C129E">
        <w:t xml:space="preserve">ett värdland </w:t>
      </w:r>
      <w:r>
        <w:t>att kräva att vissa särskilt angivna begräns</w:t>
      </w:r>
      <w:r>
        <w:softHyphen/>
        <w:t>nings</w:t>
      </w:r>
      <w:r w:rsidR="00890612">
        <w:softHyphen/>
      </w:r>
      <w:r>
        <w:t>regler skulle gälla ett utländskt instituts verksamhet i det landet. Svenska tjänstepensionsinstitut kunde därmed underkastas strängare placerings</w:t>
      </w:r>
      <w:r w:rsidR="00890612">
        <w:softHyphen/>
      </w:r>
      <w:r>
        <w:t>regler beträffande verksamhet i ett annat land inom EES (se prop. 2004/05:165 s. 181).</w:t>
      </w:r>
    </w:p>
    <w:p w14:paraId="0F9F3A56" w14:textId="12C1BDAE" w:rsidR="009E158D" w:rsidRDefault="009E158D" w:rsidP="009E158D">
      <w:pPr>
        <w:pStyle w:val="Brdtextmedindrag"/>
      </w:pPr>
      <w:r>
        <w:t>Utredningens förslag baseras på bestämmelserna i första tjänstepen</w:t>
      </w:r>
      <w:r w:rsidR="00C93D82">
        <w:softHyphen/>
      </w:r>
      <w:r>
        <w:t>sions</w:t>
      </w:r>
      <w:r>
        <w:softHyphen/>
        <w:t>direktivet. Andra tjänstepensionsdirektivet innehåller inte några mot</w:t>
      </w:r>
      <w:r>
        <w:softHyphen/>
        <w:t xml:space="preserve">svarande bestämmelser. Som framgår ovan är det i stället förbjudet för </w:t>
      </w:r>
      <w:r w:rsidR="002C129E">
        <w:t xml:space="preserve">värdlandet </w:t>
      </w:r>
      <w:r>
        <w:t>att fastställa investeringsregler utöver dem som ska gälla för samtliga tjänstepensionsinstitut enligt direktivet. De bestämmel</w:t>
      </w:r>
      <w:r>
        <w:softHyphen/>
        <w:t>serna kräver inte några lagstiftningsåtgärder.</w:t>
      </w:r>
    </w:p>
    <w:p w14:paraId="6A8DA365" w14:textId="37D4C154" w:rsidR="009E158D" w:rsidRDefault="009E158D" w:rsidP="009E158D">
      <w:pPr>
        <w:pStyle w:val="Brdtextmedindrag"/>
      </w:pPr>
      <w:r>
        <w:t>Frågan om investeringsregler för utländska tjänstepensionsinstitut som driver verksamhet i Sverige behandlas i avsnitt 7.2.</w:t>
      </w:r>
    </w:p>
    <w:p w14:paraId="78097AEB" w14:textId="1E985B45" w:rsidR="00653402" w:rsidRDefault="00653402" w:rsidP="009E158D">
      <w:pPr>
        <w:pStyle w:val="Brdtextmedindrag"/>
      </w:pPr>
    </w:p>
    <w:p w14:paraId="55F22023" w14:textId="77777777" w:rsidR="00653402" w:rsidRDefault="00653402" w:rsidP="009E158D">
      <w:pPr>
        <w:pStyle w:val="Brdtextmedindrag"/>
      </w:pPr>
    </w:p>
    <w:p w14:paraId="56C255B2" w14:textId="77777777" w:rsidR="009E158D" w:rsidRDefault="009E158D" w:rsidP="00653402">
      <w:pPr>
        <w:pStyle w:val="Rubrik3"/>
        <w:spacing w:before="0"/>
      </w:pPr>
      <w:bookmarkStart w:id="1930" w:name="_Toc518396729"/>
      <w:bookmarkStart w:id="1931" w:name="_Toc518401040"/>
      <w:bookmarkStart w:id="1932" w:name="_Toc518401757"/>
      <w:bookmarkStart w:id="1933" w:name="_Toc518401996"/>
      <w:bookmarkStart w:id="1934" w:name="_Toc518463150"/>
      <w:bookmarkStart w:id="1935" w:name="_Toc518462846"/>
      <w:bookmarkStart w:id="1936" w:name="_Toc518463802"/>
      <w:bookmarkStart w:id="1937" w:name="_Toc518464177"/>
      <w:bookmarkStart w:id="1938" w:name="_Toc518464416"/>
      <w:bookmarkStart w:id="1939" w:name="_Toc518472855"/>
      <w:bookmarkStart w:id="1940" w:name="_Toc8059776"/>
      <w:bookmarkStart w:id="1941" w:name="_Toc8061486"/>
      <w:bookmarkStart w:id="1942" w:name="_Toc8062018"/>
      <w:bookmarkStart w:id="1943" w:name="_Toc8064486"/>
      <w:bookmarkStart w:id="1944" w:name="_Toc8391163"/>
      <w:bookmarkStart w:id="1945" w:name="_Toc8391429"/>
      <w:bookmarkStart w:id="1946" w:name="_Toc8644634"/>
      <w:bookmarkStart w:id="1947" w:name="_Toc8645166"/>
      <w:bookmarkStart w:id="1948" w:name="_Toc8817647"/>
      <w:bookmarkStart w:id="1949" w:name="_Toc8818219"/>
      <w:bookmarkStart w:id="1950" w:name="_Toc8825588"/>
      <w:bookmarkStart w:id="1951" w:name="_Toc8831685"/>
      <w:bookmarkStart w:id="1952" w:name="_Toc8832594"/>
      <w:bookmarkStart w:id="1953" w:name="_Toc11153056"/>
      <w:bookmarkStart w:id="1954" w:name="_Toc11160977"/>
      <w:bookmarkStart w:id="1955" w:name="_Toc11166913"/>
      <w:bookmarkStart w:id="1956" w:name="_Toc11167449"/>
      <w:bookmarkStart w:id="1957" w:name="_Toc11168886"/>
      <w:bookmarkStart w:id="1958" w:name="_Toc11845839"/>
      <w:bookmarkStart w:id="1959" w:name="_Toc12611638"/>
      <w:bookmarkStart w:id="1960" w:name="_Toc12624905"/>
      <w:bookmarkStart w:id="1961" w:name="_Toc12627394"/>
      <w:bookmarkStart w:id="1962" w:name="_Toc12630284"/>
      <w:bookmarkStart w:id="1963" w:name="_Toc12632779"/>
      <w:bookmarkStart w:id="1964" w:name="_Toc17902851"/>
      <w:r w:rsidRPr="0087403A">
        <w:lastRenderedPageBreak/>
        <w:t>Kapitalförvaltning</w:t>
      </w:r>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p>
    <w:p w14:paraId="785E7F1A" w14:textId="77777777" w:rsidR="009E158D" w:rsidRDefault="009E158D" w:rsidP="009E158D">
      <w:pPr>
        <w:pStyle w:val="Brdtextram"/>
      </w:pPr>
      <w:r>
        <w:rPr>
          <w:b/>
        </w:rPr>
        <w:t>Regeringens bedömning:</w:t>
      </w:r>
      <w:r>
        <w:t xml:space="preserve"> Svensk lagstiftning uppfyller redan kravet i andra tjänstepensionsdirektivet att tjänstepensionsföretag ska ha rätt att anlita kapitalförvaltare som är auktoriserade i andra länder inom EES.</w:t>
      </w:r>
    </w:p>
    <w:p w14:paraId="5C3F08CC" w14:textId="77777777" w:rsidR="009E158D" w:rsidRPr="00017688" w:rsidRDefault="009E158D" w:rsidP="009E158D">
      <w:pPr>
        <w:pStyle w:val="Brdtextmedindrag"/>
        <w:rPr>
          <w:sz w:val="8"/>
          <w:szCs w:val="8"/>
        </w:rPr>
      </w:pPr>
    </w:p>
    <w:p w14:paraId="794159CA" w14:textId="77777777" w:rsidR="009E158D" w:rsidRDefault="009E158D" w:rsidP="009E158D">
      <w:pPr>
        <w:pStyle w:val="Brdtextmedindrag"/>
      </w:pPr>
      <w:r>
        <w:rPr>
          <w:b/>
        </w:rPr>
        <w:t>Utredningens bedömning</w:t>
      </w:r>
      <w:r>
        <w:t xml:space="preserve"> överensstämmer med regeringens bedöm</w:t>
      </w:r>
      <w:r>
        <w:softHyphen/>
        <w:t>ning.</w:t>
      </w:r>
    </w:p>
    <w:p w14:paraId="5B1E98DC" w14:textId="77777777" w:rsidR="009E158D" w:rsidRDefault="009E158D" w:rsidP="009E158D">
      <w:pPr>
        <w:pStyle w:val="Brdtextmedindrag"/>
      </w:pPr>
      <w:r>
        <w:rPr>
          <w:b/>
        </w:rPr>
        <w:t>Remissinstanserna</w:t>
      </w:r>
      <w:r>
        <w:t xml:space="preserve"> tillstyrker bedömningen eller har inget att invända mot den.</w:t>
      </w:r>
    </w:p>
    <w:p w14:paraId="3FDB2124" w14:textId="77777777" w:rsidR="009E158D" w:rsidRDefault="009E158D" w:rsidP="009E158D">
      <w:pPr>
        <w:pStyle w:val="Brdtextmedindrag"/>
      </w:pPr>
      <w:r>
        <w:rPr>
          <w:b/>
        </w:rPr>
        <w:t>Promemorians bedömning</w:t>
      </w:r>
      <w:r>
        <w:t xml:space="preserve"> överensstämmer med regeringens bedöm</w:t>
      </w:r>
      <w:r>
        <w:softHyphen/>
        <w:t>ning.</w:t>
      </w:r>
    </w:p>
    <w:p w14:paraId="54932729" w14:textId="77777777" w:rsidR="009E158D" w:rsidRPr="00AA037F" w:rsidRDefault="009E158D" w:rsidP="009E158D">
      <w:pPr>
        <w:pStyle w:val="Brdtextmedindrag"/>
      </w:pPr>
      <w:r>
        <w:rPr>
          <w:b/>
        </w:rPr>
        <w:t>Remissinstanserna</w:t>
      </w:r>
      <w:r>
        <w:t xml:space="preserve"> tillstyrker bedömningen eller har inget att invända mot den.</w:t>
      </w:r>
    </w:p>
    <w:p w14:paraId="69CF83AB" w14:textId="24B59317" w:rsidR="009E158D" w:rsidRPr="00FA5641" w:rsidRDefault="009E158D" w:rsidP="005B522E">
      <w:pPr>
        <w:pStyle w:val="Brdtextmedindrag"/>
      </w:pPr>
      <w:r w:rsidRPr="005B522E">
        <w:rPr>
          <w:b/>
        </w:rPr>
        <w:t>Skälen för regeringens bedömning</w:t>
      </w:r>
      <w:r w:rsidR="00517C54" w:rsidRPr="005B522E">
        <w:rPr>
          <w:b/>
        </w:rPr>
        <w:t xml:space="preserve">: </w:t>
      </w:r>
      <w:r>
        <w:t>Enligt andra tjänstepensionsdirek</w:t>
      </w:r>
      <w:r w:rsidR="00517C54">
        <w:softHyphen/>
      </w:r>
      <w:r>
        <w:t xml:space="preserve">tivet får </w:t>
      </w:r>
      <w:r w:rsidRPr="00FA5641">
        <w:t xml:space="preserve">medlemsstaterna inte begränsa </w:t>
      </w:r>
      <w:r>
        <w:t>tjänstepensionsinstitut</w:t>
      </w:r>
      <w:r w:rsidRPr="00FA5641">
        <w:t>ens rätt att för förvaltningen av investerings</w:t>
      </w:r>
      <w:r>
        <w:softHyphen/>
      </w:r>
      <w:r w:rsidRPr="00FA5641">
        <w:t xml:space="preserve">portföljen utse kapitalförvaltare som är etablerade </w:t>
      </w:r>
      <w:r>
        <w:t>och auktoriserade</w:t>
      </w:r>
      <w:r w:rsidRPr="00FA5641">
        <w:t xml:space="preserve"> i en annan medlemsstat</w:t>
      </w:r>
      <w:r>
        <w:t xml:space="preserve"> (artikel 32)</w:t>
      </w:r>
      <w:r w:rsidRPr="00FA5641">
        <w:t>.</w:t>
      </w:r>
      <w:r>
        <w:t xml:space="preserve"> Motsvar</w:t>
      </w:r>
      <w:r w:rsidR="00517C54">
        <w:softHyphen/>
      </w:r>
      <w:r>
        <w:t>ande bestämmelser finns i första tjänste</w:t>
      </w:r>
      <w:r>
        <w:softHyphen/>
        <w:t>pensionsdirektivet (artikel 19.1).</w:t>
      </w:r>
    </w:p>
    <w:p w14:paraId="58FB3706" w14:textId="77777777" w:rsidR="009E158D" w:rsidRPr="00283BBE" w:rsidRDefault="009E158D" w:rsidP="009E158D">
      <w:pPr>
        <w:pStyle w:val="Brdtextmedindrag"/>
      </w:pPr>
      <w:r>
        <w:t>Vid genomförandet av första tjänstepensionsdirektivet gjordes bedöm</w:t>
      </w:r>
      <w:r>
        <w:softHyphen/>
        <w:t>ningen att svensk lagstiftning möjliggör att svenska tjänstepensionsinstitut anlitar auktoriserade kapitalförvaltare i andra medlemsstater (prop. 2004/05:165 s. 212). Rättsläget har inte förändrats i detta avseende. Där</w:t>
      </w:r>
      <w:r>
        <w:softHyphen/>
        <w:t>med krävs inga lagstiftningsåtgärder för att uppfylla andra tjänste</w:t>
      </w:r>
      <w:r>
        <w:softHyphen/>
        <w:t>pensionsdirektivets krav när det gäller förebyggande av hinder mot att tjänstepensionsföretag anlitar kapitalförvaltare i andra länder inom EES.</w:t>
      </w:r>
    </w:p>
    <w:p w14:paraId="387ABD58" w14:textId="77777777" w:rsidR="009E158D" w:rsidRPr="009F1BB7" w:rsidRDefault="009E158D" w:rsidP="0087403A">
      <w:pPr>
        <w:pStyle w:val="Rubrik3"/>
      </w:pPr>
      <w:bookmarkStart w:id="1965" w:name="_Toc8059777"/>
      <w:bookmarkStart w:id="1966" w:name="_Toc8061487"/>
      <w:bookmarkStart w:id="1967" w:name="_Toc8062019"/>
      <w:bookmarkStart w:id="1968" w:name="_Toc8064487"/>
      <w:bookmarkStart w:id="1969" w:name="_Toc8391164"/>
      <w:bookmarkStart w:id="1970" w:name="_Toc8391430"/>
      <w:bookmarkStart w:id="1971" w:name="_Toc8644635"/>
      <w:bookmarkStart w:id="1972" w:name="_Toc8645167"/>
      <w:bookmarkStart w:id="1973" w:name="_Toc8817648"/>
      <w:bookmarkStart w:id="1974" w:name="_Toc8818220"/>
      <w:bookmarkStart w:id="1975" w:name="_Toc8825589"/>
      <w:bookmarkStart w:id="1976" w:name="_Toc8831686"/>
      <w:bookmarkStart w:id="1977" w:name="_Toc8832595"/>
      <w:bookmarkStart w:id="1978" w:name="_Toc11153057"/>
      <w:bookmarkStart w:id="1979" w:name="_Toc11160978"/>
      <w:bookmarkStart w:id="1980" w:name="_Toc11166914"/>
      <w:bookmarkStart w:id="1981" w:name="_Toc11167450"/>
      <w:bookmarkStart w:id="1982" w:name="_Toc11168887"/>
      <w:bookmarkStart w:id="1983" w:name="_Toc11845840"/>
      <w:bookmarkStart w:id="1984" w:name="_Toc12611639"/>
      <w:bookmarkStart w:id="1985" w:name="_Toc12624906"/>
      <w:bookmarkStart w:id="1986" w:name="_Toc12627395"/>
      <w:bookmarkStart w:id="1987" w:name="_Toc12630285"/>
      <w:bookmarkStart w:id="1988" w:name="_Toc12632780"/>
      <w:bookmarkStart w:id="1989" w:name="_Toc17902852"/>
      <w:r w:rsidRPr="009F1BB7">
        <w:t xml:space="preserve">Nya </w:t>
      </w:r>
      <w:r w:rsidRPr="0087403A">
        <w:t>EU</w:t>
      </w:r>
      <w:r w:rsidRPr="009F1BB7">
        <w:t>-regler om aktieägares rättigheter</w:t>
      </w:r>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p>
    <w:p w14:paraId="57BE9C7A" w14:textId="77777777" w:rsidR="009E158D" w:rsidRPr="009F1BB7" w:rsidRDefault="009E158D" w:rsidP="009E158D">
      <w:pPr>
        <w:pStyle w:val="Brdtextram"/>
      </w:pPr>
      <w:r w:rsidRPr="009F1BB7">
        <w:rPr>
          <w:b/>
        </w:rPr>
        <w:t>Regeringens förslag:</w:t>
      </w:r>
      <w:r w:rsidRPr="009F1BB7">
        <w:t xml:space="preserve"> Tjänstepensionsföretag ska när det gäller aktier som är utgivna av bolag inom EES och som är upptagna till handel på en reglerad marknad</w:t>
      </w:r>
    </w:p>
    <w:p w14:paraId="4685E769" w14:textId="77777777" w:rsidR="009E158D" w:rsidRPr="009F1BB7" w:rsidRDefault="009E158D" w:rsidP="009E158D">
      <w:pPr>
        <w:pStyle w:val="Strecklistaram"/>
      </w:pPr>
      <w:r w:rsidRPr="009F1BB7">
        <w:t xml:space="preserve">anta principer för aktieägarengagemang, som bl.a. ska beskriva hur tjänstepensionsföretaget integrerar aktieägarengagemang i </w:t>
      </w:r>
      <w:r>
        <w:t xml:space="preserve">sin </w:t>
      </w:r>
      <w:r w:rsidRPr="009F1BB7">
        <w:t>in</w:t>
      </w:r>
      <w:r>
        <w:softHyphen/>
      </w:r>
      <w:r w:rsidRPr="009F1BB7">
        <w:t>vesterings</w:t>
      </w:r>
      <w:r>
        <w:softHyphen/>
      </w:r>
      <w:r w:rsidRPr="009F1BB7">
        <w:t>strategi, och</w:t>
      </w:r>
    </w:p>
    <w:p w14:paraId="1A0B80FC" w14:textId="77777777" w:rsidR="009E158D" w:rsidRPr="009F1BB7" w:rsidRDefault="009E158D" w:rsidP="009E158D">
      <w:pPr>
        <w:pStyle w:val="Strecklistaram"/>
      </w:pPr>
      <w:r w:rsidRPr="009F1BB7">
        <w:t>årligen redogöra för hur principerna tillämpas, bl.a. genom att be</w:t>
      </w:r>
      <w:r>
        <w:softHyphen/>
      </w:r>
      <w:r w:rsidRPr="009F1BB7">
        <w:t>skriva hur tjänstepensions</w:t>
      </w:r>
      <w:r w:rsidRPr="009F1BB7">
        <w:softHyphen/>
        <w:t>företaget röstat i frågor som inte är obetydliga.</w:t>
      </w:r>
    </w:p>
    <w:p w14:paraId="46601538" w14:textId="77777777" w:rsidR="009E158D" w:rsidRPr="009F1BB7" w:rsidRDefault="009E158D" w:rsidP="009E158D">
      <w:pPr>
        <w:pStyle w:val="Brdtextmedindragram"/>
      </w:pPr>
      <w:r w:rsidRPr="009F1BB7">
        <w:t xml:space="preserve">Det ska vara möjligt att avvika från kraven, under förutsättning att det anges tydliga skäl. </w:t>
      </w:r>
    </w:p>
    <w:p w14:paraId="6F1ADEBB" w14:textId="77777777" w:rsidR="009E158D" w:rsidRPr="009F1BB7" w:rsidRDefault="009E158D" w:rsidP="009E158D">
      <w:pPr>
        <w:pStyle w:val="Brdtextmedindragram"/>
      </w:pPr>
      <w:r w:rsidRPr="009F1BB7">
        <w:t>Tjänstepensionsföretag ska också när det gäller sådana aktier redo</w:t>
      </w:r>
      <w:r>
        <w:softHyphen/>
      </w:r>
      <w:r w:rsidRPr="009F1BB7">
        <w:t>göra för vissa inslag i sina aktieinvesteringsstrategier, bl.a. hur de viktigaste inslagen bidrar till tillgångarnas utveckling på medellång till lång sikt. Redogörelsen ska uppdateras årligen, men bara om det skett någon väsentlig förändring.</w:t>
      </w:r>
    </w:p>
    <w:p w14:paraId="74DFA085" w14:textId="77777777" w:rsidR="009E158D" w:rsidRPr="009F1BB7" w:rsidRDefault="009E158D" w:rsidP="009E158D">
      <w:pPr>
        <w:pStyle w:val="Brdtextmedindragram"/>
      </w:pPr>
      <w:r w:rsidRPr="009F1BB7">
        <w:t>Tjänstepensionsföretag som träffar en överenskommelse med en kapitalförvaltare om investering i sådana aktier ska dessutom redogöra för vissa inslag i överenskommelsen, bl.a. hur den främjar ett engage</w:t>
      </w:r>
      <w:r>
        <w:softHyphen/>
      </w:r>
      <w:r w:rsidRPr="009F1BB7">
        <w:t>mang i portföljbolagen. Om överenskommelsen saknar ett eller flera av inslagen, ska tjänstepensionsföretaget tydligt ange skälen för det.</w:t>
      </w:r>
    </w:p>
    <w:p w14:paraId="421E006F" w14:textId="77777777" w:rsidR="009E158D" w:rsidRDefault="009E158D" w:rsidP="009E158D">
      <w:pPr>
        <w:pStyle w:val="Brdtextmedindragram"/>
      </w:pPr>
      <w:r w:rsidRPr="009F1BB7">
        <w:lastRenderedPageBreak/>
        <w:t>Informationen ska publiceras på tjänstepensionsföretagets webb</w:t>
      </w:r>
      <w:r w:rsidRPr="009F1BB7">
        <w:softHyphen/>
        <w:t>plats. Om tjänste</w:t>
      </w:r>
      <w:r w:rsidRPr="009F1BB7">
        <w:softHyphen/>
        <w:t>pensionsföretaget inte har någon egen webbplats får publice</w:t>
      </w:r>
      <w:r>
        <w:softHyphen/>
      </w:r>
      <w:r w:rsidRPr="009F1BB7">
        <w:t>ringen ske på en annan webbplats som enkelt kan nås. Om tjänste</w:t>
      </w:r>
      <w:r>
        <w:softHyphen/>
      </w:r>
      <w:r w:rsidRPr="009F1BB7">
        <w:t>pensions</w:t>
      </w:r>
      <w:r w:rsidRPr="009F1BB7">
        <w:softHyphen/>
        <w:t>företaget har gett en kapitalförvaltare i uppdrag att genomföra principerna för aktieägarengagemang, ska även uppgift om var kapital</w:t>
      </w:r>
      <w:r>
        <w:softHyphen/>
      </w:r>
      <w:r w:rsidRPr="009F1BB7">
        <w:t>förvaltaren har offentlig</w:t>
      </w:r>
      <w:r w:rsidRPr="009F1BB7">
        <w:softHyphen/>
        <w:t>gjort information om omröst</w:t>
      </w:r>
      <w:r>
        <w:softHyphen/>
      </w:r>
      <w:r w:rsidRPr="009F1BB7">
        <w:t>ningar</w:t>
      </w:r>
      <w:r>
        <w:softHyphen/>
      </w:r>
      <w:r w:rsidRPr="009F1BB7">
        <w:t xml:space="preserve">na publiceras. </w:t>
      </w:r>
    </w:p>
    <w:p w14:paraId="14036E61" w14:textId="77777777" w:rsidR="009E158D" w:rsidRPr="009F1BB7" w:rsidRDefault="009E158D" w:rsidP="009E158D">
      <w:pPr>
        <w:pStyle w:val="Brdtextmedindragram"/>
      </w:pPr>
      <w:r w:rsidRPr="009F1BB7">
        <w:t xml:space="preserve">Skyldigheterna ska inte omfatta </w:t>
      </w:r>
      <w:r w:rsidRPr="004C37CC">
        <w:t xml:space="preserve">tillgångar som </w:t>
      </w:r>
      <w:r>
        <w:t>mot</w:t>
      </w:r>
      <w:r w:rsidRPr="004C37CC">
        <w:t>svarar avsätt</w:t>
      </w:r>
      <w:r>
        <w:softHyphen/>
      </w:r>
      <w:r w:rsidRPr="004C37CC">
        <w:t xml:space="preserve">ningar för villkorad återbäring och fondförsäkringsåtaganden </w:t>
      </w:r>
      <w:r>
        <w:t>där försäkringstagarna, de försäkrade eller andra ersättningsberättigade bär investeringsrisken</w:t>
      </w:r>
      <w:r w:rsidRPr="004C37CC">
        <w:t>.</w:t>
      </w:r>
      <w:r>
        <w:t xml:space="preserve"> </w:t>
      </w:r>
    </w:p>
    <w:p w14:paraId="62AE40B9" w14:textId="77777777" w:rsidR="009E158D" w:rsidRPr="009F1BB7" w:rsidRDefault="009E158D" w:rsidP="009E158D">
      <w:pPr>
        <w:pStyle w:val="Brdtextmedindrag"/>
        <w:jc w:val="left"/>
        <w:rPr>
          <w:sz w:val="8"/>
          <w:szCs w:val="8"/>
        </w:rPr>
      </w:pPr>
    </w:p>
    <w:p w14:paraId="51F5EFF8" w14:textId="77777777" w:rsidR="009E158D" w:rsidRPr="009F1BB7" w:rsidRDefault="009E158D" w:rsidP="009E158D">
      <w:pPr>
        <w:pStyle w:val="Brdtextmedindrag"/>
      </w:pPr>
      <w:r>
        <w:rPr>
          <w:b/>
        </w:rPr>
        <w:t xml:space="preserve">Bedömningen i promemorian </w:t>
      </w:r>
      <w:r w:rsidRPr="00C02B1C">
        <w:rPr>
          <w:b/>
        </w:rPr>
        <w:t>Direk</w:t>
      </w:r>
      <w:r>
        <w:rPr>
          <w:b/>
        </w:rPr>
        <w:t>tivet om ett ökat aktieägar</w:t>
      </w:r>
      <w:r>
        <w:rPr>
          <w:b/>
        </w:rPr>
        <w:softHyphen/>
        <w:t>enga</w:t>
      </w:r>
      <w:r w:rsidRPr="00C02B1C">
        <w:rPr>
          <w:b/>
        </w:rPr>
        <w:t>gemang</w:t>
      </w:r>
      <w:r w:rsidRPr="00597B7E">
        <w:t xml:space="preserve"> att </w:t>
      </w:r>
      <w:r>
        <w:t>även tjänstepensionsföretag ska omfattas av ändrings</w:t>
      </w:r>
      <w:r>
        <w:softHyphen/>
        <w:t>direktivets krav, ö</w:t>
      </w:r>
      <w:r w:rsidRPr="009F1BB7">
        <w:t>verensstämmer med regeringens för</w:t>
      </w:r>
      <w:r>
        <w:softHyphen/>
      </w:r>
      <w:r w:rsidRPr="009F1BB7">
        <w:t>slag (se prome</w:t>
      </w:r>
      <w:r>
        <w:softHyphen/>
      </w:r>
      <w:r w:rsidRPr="009F1BB7">
        <w:t xml:space="preserve">morian s. 214–220, 233 och 268–270). </w:t>
      </w:r>
    </w:p>
    <w:p w14:paraId="6303D31C" w14:textId="77777777" w:rsidR="009E158D" w:rsidRPr="00DD7E23" w:rsidRDefault="009E158D" w:rsidP="009E158D">
      <w:pPr>
        <w:pStyle w:val="Brdtextmedindrag"/>
      </w:pPr>
      <w:r w:rsidRPr="009F1BB7">
        <w:rPr>
          <w:b/>
        </w:rPr>
        <w:t>Remissinstanserna</w:t>
      </w:r>
      <w:r w:rsidRPr="009F1BB7">
        <w:t xml:space="preserve"> </w:t>
      </w:r>
      <w:r>
        <w:t>tillstyrker</w:t>
      </w:r>
      <w:r w:rsidRPr="009F1BB7">
        <w:t xml:space="preserve"> bedömning</w:t>
      </w:r>
      <w:r>
        <w:t>en</w:t>
      </w:r>
      <w:r w:rsidRPr="009F1BB7">
        <w:t xml:space="preserve"> eller </w:t>
      </w:r>
      <w:r>
        <w:t>har inget att invända mot den</w:t>
      </w:r>
      <w:r w:rsidRPr="009F1BB7">
        <w:t>.</w:t>
      </w:r>
    </w:p>
    <w:p w14:paraId="24C6C718" w14:textId="77777777" w:rsidR="009E158D" w:rsidRDefault="009E158D" w:rsidP="009E158D">
      <w:pPr>
        <w:pStyle w:val="Rubrik4utannumrering"/>
      </w:pPr>
      <w:r w:rsidRPr="009F1BB7">
        <w:t>Skälen för</w:t>
      </w:r>
      <w:r>
        <w:t xml:space="preserve"> regeringens förslag</w:t>
      </w:r>
    </w:p>
    <w:p w14:paraId="78D0A919" w14:textId="77777777" w:rsidR="009E158D" w:rsidRPr="009F1BB7" w:rsidRDefault="009E158D" w:rsidP="009E158D">
      <w:pPr>
        <w:pStyle w:val="Rubrik5utannumrering"/>
        <w:spacing w:before="0"/>
      </w:pPr>
      <w:r>
        <w:t>EU-regler om aktieägares rättigheter</w:t>
      </w:r>
    </w:p>
    <w:p w14:paraId="77F42BED" w14:textId="77777777" w:rsidR="009E158D" w:rsidRDefault="009E158D" w:rsidP="009E158D">
      <w:pPr>
        <w:pStyle w:val="Brdtextmedindrag"/>
        <w:ind w:firstLine="0"/>
      </w:pPr>
      <w:r w:rsidRPr="008409C4">
        <w:t>Direktivet om aktieägares rättigheter antogs 2007. Syftet med direktivet är i första hand att underlätta för aktieägare som bor i en annan medlemsstat inom EU än den medlemsstat där bolagen är hemmahörande att utöva sitt ägarinflytande i bolagen. Bakgrunden till detta är att internationellt verk</w:t>
      </w:r>
      <w:r>
        <w:softHyphen/>
      </w:r>
      <w:r w:rsidRPr="008409C4">
        <w:t>samma aktieägare har en allt större ägarandel i de stora europeiska bolagen. Genom en för</w:t>
      </w:r>
      <w:r>
        <w:t>bättrad ägarstyrning ska företa</w:t>
      </w:r>
      <w:r w:rsidRPr="008409C4">
        <w:t xml:space="preserve">gens effektivitet och konkurrenskraft stärkas. </w:t>
      </w:r>
    </w:p>
    <w:p w14:paraId="6D460913" w14:textId="77777777" w:rsidR="009E158D" w:rsidRDefault="009E158D" w:rsidP="009E158D">
      <w:pPr>
        <w:pStyle w:val="Brdtextmedindrag"/>
      </w:pPr>
      <w:r w:rsidRPr="008409C4">
        <w:t xml:space="preserve">I maj 2017 antog EU ändringar i direktivet om aktieägares rättigheter. </w:t>
      </w:r>
      <w:r>
        <w:t>Bakgrunden till ändrings</w:t>
      </w:r>
      <w:r w:rsidRPr="008409C4">
        <w:t>direktivet är att det visat sig att aktieäga</w:t>
      </w:r>
      <w:r>
        <w:t>rna i många fall stödde kapital</w:t>
      </w:r>
      <w:r w:rsidRPr="008409C4">
        <w:t>förvaltarnas överdrivna och kortsiktiga risk</w:t>
      </w:r>
      <w:r>
        <w:softHyphen/>
      </w:r>
      <w:r w:rsidRPr="008409C4">
        <w:t>taganden under finanskrisen. Enligt skälen i direktivet brister institu</w:t>
      </w:r>
      <w:r>
        <w:softHyphen/>
      </w:r>
      <w:r w:rsidRPr="008409C4">
        <w:t>t</w:t>
      </w:r>
      <w:r>
        <w:t>ionella investerare och kapital</w:t>
      </w:r>
      <w:r w:rsidRPr="008409C4">
        <w:t xml:space="preserve">förvaltare ofta i engagemang i de bolag som de investerar i och de är alltför inriktade på kortsiktiga vinster, </w:t>
      </w:r>
      <w:r>
        <w:t>vilket kan leda till att bolags</w:t>
      </w:r>
      <w:r w:rsidRPr="008409C4">
        <w:t>styrning och resultat inte blir optimala</w:t>
      </w:r>
      <w:r>
        <w:t xml:space="preserve"> (skäl 2)</w:t>
      </w:r>
      <w:r w:rsidRPr="008409C4">
        <w:t xml:space="preserve">. </w:t>
      </w:r>
      <w:r>
        <w:t>Med institutionella investerare avses, något förenklat, livförsäkringsföretag och tjänstepensionsinstitut (nya artikel 2 e i direktivet om aktieägares rättig</w:t>
      </w:r>
      <w:r>
        <w:softHyphen/>
        <w:t>heter). Med kapital</w:t>
      </w:r>
      <w:r>
        <w:softHyphen/>
        <w:t>förvaltare avses, något förenklat, värdepappers</w:t>
      </w:r>
      <w:r>
        <w:softHyphen/>
        <w:t>företag, förvaltare av alternativa investeringsfonder (AIF-förvaltare) och förvalt</w:t>
      </w:r>
      <w:r>
        <w:softHyphen/>
        <w:t>nings</w:t>
      </w:r>
      <w:r>
        <w:softHyphen/>
        <w:t xml:space="preserve">bolag (nya artikel 2 f i direktivet om aktieägares rättigheter). </w:t>
      </w:r>
      <w:r w:rsidRPr="008409C4">
        <w:t xml:space="preserve">Det övergripande målet med ändringsdirektivet är att motverka kortsiktiga risktaganden och främja ett transparent och långsiktigt engagemang i de stora europeiska bolagen. </w:t>
      </w:r>
    </w:p>
    <w:p w14:paraId="32D6FFFC" w14:textId="77777777" w:rsidR="009E158D" w:rsidRDefault="009E158D" w:rsidP="009E158D">
      <w:pPr>
        <w:pStyle w:val="Rubrik5utannumrering"/>
      </w:pPr>
      <w:r>
        <w:t>Principer för aktieägarengagemang och årliga redogörelser</w:t>
      </w:r>
    </w:p>
    <w:p w14:paraId="7D27378A" w14:textId="77777777" w:rsidR="009E158D" w:rsidRPr="009F1BB7" w:rsidRDefault="009E158D" w:rsidP="009E158D">
      <w:pPr>
        <w:pStyle w:val="Brdtextmedindrag"/>
        <w:ind w:firstLine="0"/>
      </w:pPr>
      <w:r w:rsidRPr="009F1BB7">
        <w:t xml:space="preserve">Ändringsdirektivet ställer </w:t>
      </w:r>
      <w:r>
        <w:t xml:space="preserve">bl.a. </w:t>
      </w:r>
      <w:r w:rsidRPr="009F1BB7">
        <w:t>krav på transparens hos institutionella investerare</w:t>
      </w:r>
      <w:r>
        <w:t>.</w:t>
      </w:r>
      <w:r w:rsidRPr="009F1BB7">
        <w:t xml:space="preserve"> Institutionella investerare ska utarbeta och offentligt redovisa en policy för aktieägar</w:t>
      </w:r>
      <w:r w:rsidRPr="009F1BB7">
        <w:softHyphen/>
        <w:t>engagemang som beskriver hur de integrerar aktieägar</w:t>
      </w:r>
      <w:r w:rsidRPr="009F1BB7">
        <w:softHyphen/>
        <w:t xml:space="preserve">engagemanget i sin investeringsstrategi. Policyn ska ange hur aktörerna övervakar sina investeringsobjekt i relevanta frågor, bl.a. med </w:t>
      </w:r>
      <w:r w:rsidRPr="009F1BB7">
        <w:lastRenderedPageBreak/>
        <w:t>avseende på strategi, finansiella och icke-finansiella resultat och risker, kapitalstruktur, social och miljömässig påverkan samt bolagsstyrning. Policyn ska också beskriva hur aktören för dialoger med investerings</w:t>
      </w:r>
      <w:r w:rsidRPr="009F1BB7">
        <w:softHyphen/>
        <w:t>objekten, utövar rösträtter och andra rättigheter knutna till aktier, samarbetar med andra aktieägare, kommunicerar med relevanta intressen</w:t>
      </w:r>
      <w:r>
        <w:softHyphen/>
      </w:r>
      <w:r w:rsidRPr="009F1BB7">
        <w:t>ter i investerings</w:t>
      </w:r>
      <w:r w:rsidRPr="009F1BB7">
        <w:softHyphen/>
        <w:t>objekten och hanterar faktiska och potentiella intresse</w:t>
      </w:r>
      <w:r w:rsidRPr="009F1BB7">
        <w:softHyphen/>
      </w:r>
      <w:r w:rsidRPr="009F1BB7">
        <w:softHyphen/>
        <w:t xml:space="preserve">konflikter i samband med sitt engagemang (nya artikel 3g.1 a i direktivet om aktieägares rättigheter). </w:t>
      </w:r>
    </w:p>
    <w:p w14:paraId="648AB6E5" w14:textId="77777777" w:rsidR="009E158D" w:rsidRPr="009F1BB7" w:rsidRDefault="009E158D" w:rsidP="009E158D">
      <w:pPr>
        <w:pStyle w:val="Brdtextmedindrag"/>
      </w:pPr>
      <w:r w:rsidRPr="009F1BB7">
        <w:t>Institutionella investerare ska dessutom en gång per år offentligt redo</w:t>
      </w:r>
      <w:r>
        <w:softHyphen/>
      </w:r>
      <w:r w:rsidRPr="009F1BB7">
        <w:t>visa hur denna policy för aktieägar</w:t>
      </w:r>
      <w:r w:rsidRPr="009F1BB7">
        <w:softHyphen/>
        <w:t>engagemang har genomförts, med en allmän beskrivning av röstnings</w:t>
      </w:r>
      <w:r w:rsidRPr="009F1BB7">
        <w:softHyphen/>
        <w:t>beteende, en förklaring av de viktigaste omröstningarna och en uppgift om använd</w:t>
      </w:r>
      <w:r w:rsidRPr="009F1BB7">
        <w:softHyphen/>
        <w:t>ningen av röstningsrådgivares tjänster. De ska också offentligt redovisa hur de har röstat vid bolags</w:t>
      </w:r>
      <w:r>
        <w:softHyphen/>
      </w:r>
      <w:r w:rsidRPr="009F1BB7">
        <w:t>stämmor. Denna redovisning får utelämna omröstningar som är oviktiga på grund av ämnet för omröstningen eller storleken på aktieinnehavet (nya artikel 3g.1 b i direktivet om aktieägares rättigheter).</w:t>
      </w:r>
    </w:p>
    <w:p w14:paraId="38976282" w14:textId="77777777" w:rsidR="009E158D" w:rsidRDefault="009E158D" w:rsidP="009E158D">
      <w:pPr>
        <w:pStyle w:val="Brdtextmedindrag"/>
      </w:pPr>
      <w:r w:rsidRPr="009F1BB7">
        <w:t>Institutionella investerare ska kunna avstå från att anta en policy och från att lämna en årlig redogörelse. De ska också kunna avvika från det före</w:t>
      </w:r>
      <w:r>
        <w:softHyphen/>
      </w:r>
      <w:r w:rsidRPr="009F1BB7">
        <w:t>skrivna innehållet i policyn och redogörelsen. I sådant fall ska de lämna en tydlig och motiverad förklaring till varför de valt att inte följa ett eller flera av kraven (nya artikel 3g.1 i direktivet om aktieägares rättigheter).</w:t>
      </w:r>
    </w:p>
    <w:p w14:paraId="22AADD9C" w14:textId="77777777" w:rsidR="009E158D" w:rsidRPr="009F1BB7" w:rsidRDefault="009E158D" w:rsidP="009E158D">
      <w:pPr>
        <w:pStyle w:val="Brdtextmedindrag"/>
      </w:pPr>
      <w:r w:rsidRPr="009F1BB7">
        <w:t>Enligt direktivet ska policyn, den årliga redogörelsen och förklaringarna kostnadsfritt finnas tillgängliga på den institutionella investerarens webb</w:t>
      </w:r>
      <w:r>
        <w:softHyphen/>
      </w:r>
      <w:r w:rsidRPr="009F1BB7">
        <w:t>plats. Medlemsstaterna får kräva att informa</w:t>
      </w:r>
      <w:r w:rsidRPr="009F1BB7">
        <w:softHyphen/>
        <w:t>tio</w:t>
      </w:r>
      <w:r w:rsidRPr="009F1BB7">
        <w:softHyphen/>
        <w:t>nen ska offentliggöras kostnadsfritt på andra tillgängliga sätt på internet (nya artikel 3g.2 i direktivet om aktieägares rättigheter).</w:t>
      </w:r>
    </w:p>
    <w:p w14:paraId="10046EFC" w14:textId="77777777" w:rsidR="009E158D" w:rsidRDefault="009E158D" w:rsidP="009E158D">
      <w:pPr>
        <w:pStyle w:val="Brdtextmedindrag"/>
      </w:pPr>
      <w:r w:rsidRPr="009F1BB7">
        <w:t>När en kapitalförvaltare genomför policyn för aktieägarengagemang för en institutionell investerares räkning även vad gäller omröstningar, ska den institutionella investeraren ange var kapitalförvaltaren har offentliggjort informationen om omröstningarna (nya artikel 3g.2 i direktivet om aktie</w:t>
      </w:r>
      <w:r>
        <w:softHyphen/>
      </w:r>
      <w:r w:rsidRPr="009F1BB7">
        <w:t>ägares rättigheter).</w:t>
      </w:r>
    </w:p>
    <w:p w14:paraId="15226DB3" w14:textId="77777777" w:rsidR="009E158D" w:rsidRDefault="009E158D" w:rsidP="009E158D">
      <w:pPr>
        <w:pStyle w:val="Rubrik5utannumrering"/>
      </w:pPr>
      <w:r>
        <w:t>Investeringsstrategier och överenskommelser med kapitalförvaltare</w:t>
      </w:r>
    </w:p>
    <w:p w14:paraId="64D72FB0" w14:textId="77777777" w:rsidR="009E158D" w:rsidRPr="009F1BB7" w:rsidRDefault="009E158D" w:rsidP="009E158D">
      <w:pPr>
        <w:pStyle w:val="Brdtextmedindrag"/>
        <w:ind w:firstLine="0"/>
      </w:pPr>
      <w:r w:rsidRPr="009F1BB7">
        <w:t>Enligt ändringsdirektivet ska institutionella investerare offentligt redo</w:t>
      </w:r>
      <w:r w:rsidRPr="009F1BB7">
        <w:softHyphen/>
        <w:t>visa hur de viktigaste inslagen i deras kapitalinvesteringsstrategi stämmer över</w:t>
      </w:r>
      <w:r>
        <w:softHyphen/>
      </w:r>
      <w:r w:rsidRPr="009F1BB7">
        <w:t>ens med deras ansvarsförbindelsers profil och löptid, i synnerhet för lång</w:t>
      </w:r>
      <w:r>
        <w:softHyphen/>
      </w:r>
      <w:r w:rsidRPr="009F1BB7">
        <w:t>fristiga ansvarsförbindelser, och hur de bidrar till tillgångarnas ut</w:t>
      </w:r>
      <w:r w:rsidRPr="009F1BB7">
        <w:softHyphen/>
        <w:t>veckling på medellång sikt (nya artikel 3h.1 i direktivet om aktie</w:t>
      </w:r>
      <w:r w:rsidRPr="009F1BB7">
        <w:softHyphen/>
        <w:t xml:space="preserve">ägares rättigheter). </w:t>
      </w:r>
    </w:p>
    <w:p w14:paraId="2E4D4D9A" w14:textId="77777777" w:rsidR="009E158D" w:rsidRPr="009F1BB7" w:rsidRDefault="009E158D" w:rsidP="009E158D">
      <w:pPr>
        <w:pStyle w:val="Brdtextmedindrag"/>
      </w:pPr>
      <w:r w:rsidRPr="009F1BB7">
        <w:t>Vidare ska en institutionell investerare för vars räkning en kapital</w:t>
      </w:r>
      <w:r>
        <w:softHyphen/>
      </w:r>
      <w:r w:rsidRPr="009F1BB7">
        <w:t>förvaltare investerar, antingen på grundval av ett diskretionärt arrange</w:t>
      </w:r>
      <w:r>
        <w:softHyphen/>
      </w:r>
      <w:r w:rsidRPr="009F1BB7">
        <w:t>mang med varje enskild kund eller genom ett företag för kollektiva investeringar, offentligt redovisa följande informa</w:t>
      </w:r>
      <w:r w:rsidRPr="009F1BB7">
        <w:softHyphen/>
        <w:t>tion om sin överens</w:t>
      </w:r>
      <w:r>
        <w:softHyphen/>
      </w:r>
      <w:r w:rsidRPr="009F1BB7">
        <w:t>kommelse med kapitalför</w:t>
      </w:r>
      <w:r w:rsidRPr="009F1BB7">
        <w:softHyphen/>
        <w:t>valtaren:</w:t>
      </w:r>
    </w:p>
    <w:p w14:paraId="66A6DE8A" w14:textId="77777777" w:rsidR="009E158D" w:rsidRPr="009F1BB7" w:rsidRDefault="009E158D" w:rsidP="009E158D">
      <w:pPr>
        <w:pStyle w:val="Strecklista"/>
        <w:spacing w:before="120"/>
      </w:pPr>
      <w:r w:rsidRPr="009F1BB7">
        <w:t>Hur överenskommelsen med kapitalförvaltaren uppmuntrar denne att anpassa sin investeringsstrategi och sina investeringsbeslut efter profilen och löptiden för den institutionella investerarens ansvars</w:t>
      </w:r>
      <w:r w:rsidRPr="009F1BB7">
        <w:softHyphen/>
        <w:t>förbindelser, i synnerhet långfristiga ansvarsförbindelser.</w:t>
      </w:r>
    </w:p>
    <w:p w14:paraId="2AB44CEB" w14:textId="77777777" w:rsidR="009E158D" w:rsidRPr="009F1BB7" w:rsidRDefault="009E158D" w:rsidP="009E158D">
      <w:pPr>
        <w:pStyle w:val="Strecklista"/>
      </w:pPr>
      <w:r w:rsidRPr="009F1BB7">
        <w:t>Hur den överenskommelsen uppmuntrar kapitalförvaltaren att fatta investeringsbeslut som grundas på bedömningar av investerings</w:t>
      </w:r>
      <w:r w:rsidRPr="009F1BB7">
        <w:softHyphen/>
        <w:t xml:space="preserve">objektets finansiella och icke-finansiella resultat på medellång till lång </w:t>
      </w:r>
      <w:r w:rsidRPr="009F1BB7">
        <w:lastRenderedPageBreak/>
        <w:t>sikt, och att engagera sig i investeringsobjekten i syfte att förbättra deras resultat på medellång till lång sikt.</w:t>
      </w:r>
    </w:p>
    <w:p w14:paraId="61F7A5B7" w14:textId="77777777" w:rsidR="009E158D" w:rsidRPr="009F1BB7" w:rsidRDefault="009E158D" w:rsidP="009E158D">
      <w:pPr>
        <w:pStyle w:val="Strecklista"/>
      </w:pPr>
      <w:r w:rsidRPr="009F1BB7">
        <w:t>Hur metoden och tidshorisonten för utvärdering av kapitalförval</w:t>
      </w:r>
      <w:r w:rsidRPr="009F1BB7">
        <w:softHyphen/>
        <w:t>tarens prestationer och ersättningen för kapitalförvaltningstjänsterna stämmer överens med profilen och löptiden för den institutionella investerarens ansvarsförbindelser, i synnerhet långfristiga ansvars</w:t>
      </w:r>
      <w:r w:rsidRPr="009F1BB7">
        <w:softHyphen/>
        <w:t>förbindelser, samt beaktar det långsiktiga resultatet i absoluta snarare än relativa termer.</w:t>
      </w:r>
    </w:p>
    <w:p w14:paraId="749D4F38" w14:textId="77777777" w:rsidR="009E158D" w:rsidRPr="009F1BB7" w:rsidRDefault="009E158D" w:rsidP="009E158D">
      <w:pPr>
        <w:pStyle w:val="Strecklista"/>
      </w:pPr>
      <w:r w:rsidRPr="009F1BB7">
        <w:t>Hur den institutionella investeraren bevakar kapitalförvaltarens kost</w:t>
      </w:r>
      <w:r w:rsidRPr="009F1BB7">
        <w:softHyphen/>
        <w:t>nader för portföljens omsättning och hur den definierar och bevakar portföljens avsedda omsättningshastighet eller hastighets</w:t>
      </w:r>
      <w:r w:rsidRPr="009F1BB7">
        <w:softHyphen/>
        <w:t>intervall.</w:t>
      </w:r>
    </w:p>
    <w:p w14:paraId="51F50D35" w14:textId="77777777" w:rsidR="009E158D" w:rsidRPr="009F1BB7" w:rsidRDefault="009E158D" w:rsidP="009E158D">
      <w:pPr>
        <w:pStyle w:val="Strecklista"/>
        <w:spacing w:after="120"/>
      </w:pPr>
      <w:r w:rsidRPr="009F1BB7">
        <w:t>Varaktigheten av överenskommelsen med kapitalförvaltaren.</w:t>
      </w:r>
    </w:p>
    <w:p w14:paraId="41087974" w14:textId="77777777" w:rsidR="009E158D" w:rsidRPr="009F1BB7" w:rsidRDefault="009E158D" w:rsidP="009E158D">
      <w:pPr>
        <w:pStyle w:val="Brdtextmedindrag"/>
        <w:ind w:firstLine="0"/>
      </w:pPr>
      <w:r w:rsidRPr="009F1BB7">
        <w:t>Om överenskommelsen med kapitalförvaltaren inte innehåller ett eller flera sådana inslag, ska den institutionella investeraren lämna en tydlig och motiverad förklaring till varför det förhåller sig så (den nya artikel 3h.2 i direktivet om aktieägares rättigheter).</w:t>
      </w:r>
    </w:p>
    <w:p w14:paraId="7D2830C0" w14:textId="77777777" w:rsidR="009E158D" w:rsidRDefault="009E158D" w:rsidP="009E158D">
      <w:pPr>
        <w:pStyle w:val="Brdtextmedindrag"/>
      </w:pPr>
      <w:r w:rsidRPr="009F1BB7">
        <w:t>Informationen ska finnas tillgänglig kostnads</w:t>
      </w:r>
      <w:r w:rsidRPr="009F1BB7">
        <w:softHyphen/>
        <w:t>fritt på den institutionella investerarens webbplats och uppda</w:t>
      </w:r>
      <w:r w:rsidRPr="009F1BB7">
        <w:softHyphen/>
        <w:t>teras årligen. Om ingen väsentlig för</w:t>
      </w:r>
      <w:r>
        <w:softHyphen/>
      </w:r>
      <w:r w:rsidRPr="009F1BB7">
        <w:t>ändring har skett, behöver dock ingen uppdatering göras. Medlems</w:t>
      </w:r>
      <w:r w:rsidRPr="009F1BB7">
        <w:softHyphen/>
        <w:t>staterna får föreskriva att denna information ska finnas tillgänglig kost</w:t>
      </w:r>
      <w:r w:rsidRPr="009F1BB7">
        <w:softHyphen/>
        <w:t>nads</w:t>
      </w:r>
      <w:r w:rsidRPr="009F1BB7">
        <w:softHyphen/>
        <w:t>fritt på andra lättillgängliga sätt på internet (nya artikel 3h.3 i direktivet om aktie</w:t>
      </w:r>
      <w:r>
        <w:softHyphen/>
      </w:r>
      <w:r w:rsidRPr="009F1BB7">
        <w:t>ägares rättigheter).</w:t>
      </w:r>
    </w:p>
    <w:p w14:paraId="09E33F3F" w14:textId="77777777" w:rsidR="009E158D" w:rsidRPr="009F1BB7" w:rsidRDefault="009E158D" w:rsidP="009E158D">
      <w:pPr>
        <w:pStyle w:val="Brdtextmedindrag"/>
      </w:pPr>
      <w:r>
        <w:t>Institutionella investerare som regleras genom Solvens II-direktivet ska få ta med denna information i sin rapport om solvens och finansiell ställ</w:t>
      </w:r>
      <w:r>
        <w:softHyphen/>
        <w:t xml:space="preserve">ning enligt artikel 51 i det direktivet. </w:t>
      </w:r>
    </w:p>
    <w:p w14:paraId="6DFE1359" w14:textId="77777777" w:rsidR="009E158D" w:rsidRPr="00F656F7" w:rsidRDefault="009E158D" w:rsidP="009E158D">
      <w:pPr>
        <w:pStyle w:val="Rubrik5utannumrering"/>
      </w:pPr>
      <w:r>
        <w:t>Tjänstepensionsföretagen ska omfattas av kraven</w:t>
      </w:r>
    </w:p>
    <w:p w14:paraId="473937C4" w14:textId="3171EF38" w:rsidR="009E158D" w:rsidRDefault="009E158D" w:rsidP="00F22A69">
      <w:pPr>
        <w:pStyle w:val="Brdtextmedindrag"/>
        <w:ind w:firstLine="0"/>
      </w:pPr>
      <w:r w:rsidRPr="009F1BB7">
        <w:t>I svensk rätt finns det i</w:t>
      </w:r>
      <w:r>
        <w:t> </w:t>
      </w:r>
      <w:r w:rsidRPr="009F1BB7">
        <w:t xml:space="preserve">dag inte några bestämmelser som ålägger </w:t>
      </w:r>
      <w:r>
        <w:t>tjänste</w:t>
      </w:r>
      <w:r>
        <w:softHyphen/>
        <w:t>pensionsföretag</w:t>
      </w:r>
      <w:r w:rsidRPr="009F1BB7">
        <w:t xml:space="preserve"> sådana skyldigheter</w:t>
      </w:r>
      <w:r>
        <w:t xml:space="preserve"> som följer av ändrings</w:t>
      </w:r>
      <w:r>
        <w:softHyphen/>
        <w:t xml:space="preserve">direktivet. </w:t>
      </w:r>
      <w:r w:rsidRPr="009F1BB7">
        <w:t xml:space="preserve">Bestämmelser om detta måste därför införas. </w:t>
      </w:r>
      <w:r w:rsidRPr="00743358">
        <w:t xml:space="preserve">De </w:t>
      </w:r>
      <w:r>
        <w:t xml:space="preserve">nu </w:t>
      </w:r>
      <w:r w:rsidRPr="00743358">
        <w:t>aktuella delarna av ändringsdirektivet har redan genomförts med avseende på livförsäkrings</w:t>
      </w:r>
      <w:r>
        <w:softHyphen/>
      </w:r>
      <w:r w:rsidRPr="00743358">
        <w:t>företag, försäkringsföretag som följer övergångsbestäm</w:t>
      </w:r>
      <w:r>
        <w:softHyphen/>
      </w:r>
      <w:r w:rsidRPr="00743358">
        <w:t>melserna (punkt 2 i övergångsbestämmelserna till lagen [2015:700] om ändring i försäk</w:t>
      </w:r>
      <w:r w:rsidR="0038255B">
        <w:softHyphen/>
      </w:r>
      <w:r w:rsidRPr="00743358">
        <w:t>ringsrörelselagen [201</w:t>
      </w:r>
      <w:r>
        <w:t>0</w:t>
      </w:r>
      <w:r w:rsidRPr="00743358">
        <w:t xml:space="preserve">:2043]) och pensionsstiftelser (prop. 2018/19:56, bet. 2018/19:CU16, rskr. 2018/19:213). </w:t>
      </w:r>
      <w:r w:rsidRPr="009F1BB7">
        <w:t xml:space="preserve">Bestämmelserna </w:t>
      </w:r>
      <w:r w:rsidRPr="00B0568F">
        <w:t>i den nya lagen om tjänste</w:t>
      </w:r>
      <w:r>
        <w:softHyphen/>
      </w:r>
      <w:r w:rsidRPr="00B0568F">
        <w:t>pensionsföretag</w:t>
      </w:r>
      <w:r w:rsidRPr="009F1BB7">
        <w:t xml:space="preserve"> bör </w:t>
      </w:r>
      <w:r>
        <w:t>ges samma språkliga utform</w:t>
      </w:r>
      <w:r>
        <w:softHyphen/>
        <w:t>ning som i försäkrings</w:t>
      </w:r>
      <w:r>
        <w:softHyphen/>
      </w:r>
      <w:r w:rsidRPr="009F1BB7">
        <w:t>rörelselagen.</w:t>
      </w:r>
    </w:p>
    <w:p w14:paraId="791D2C8C" w14:textId="77777777" w:rsidR="009E158D" w:rsidRDefault="009E158D" w:rsidP="009E158D">
      <w:pPr>
        <w:pStyle w:val="Brdtextmedindrag"/>
      </w:pPr>
      <w:r>
        <w:t>Även med avseende på tjänstepensionsföretagen bedömer regeringen att ändrings</w:t>
      </w:r>
      <w:r w:rsidRPr="00B97D95">
        <w:t>direktivets krav inte är</w:t>
      </w:r>
      <w:r>
        <w:t xml:space="preserve"> tillämpligt på fond- och depåförsäkringar. Sådana placeringar bör därför undantas från skyldigheterna. Detta bör, i likhet med hur det uttrycks på andra ställen i den </w:t>
      </w:r>
      <w:r w:rsidRPr="00B0568F">
        <w:t>nya</w:t>
      </w:r>
      <w:r>
        <w:t xml:space="preserve"> lagen om tjänste</w:t>
      </w:r>
      <w:r>
        <w:softHyphen/>
        <w:t>pensionsföretag, uttryckas som att skyldigheterna inte ska omfatta</w:t>
      </w:r>
      <w:r w:rsidRPr="004A3866">
        <w:t xml:space="preserve"> till</w:t>
      </w:r>
      <w:r>
        <w:softHyphen/>
      </w:r>
      <w:r w:rsidRPr="004A3866">
        <w:t xml:space="preserve">gångar som svarar mot avsättningar för </w:t>
      </w:r>
      <w:r w:rsidRPr="00665163">
        <w:t>villkorad återbäring och fond</w:t>
      </w:r>
      <w:r>
        <w:t>-</w:t>
      </w:r>
      <w:r w:rsidRPr="00665163">
        <w:t xml:space="preserve">försäkringsåtaganden </w:t>
      </w:r>
      <w:r w:rsidRPr="00B0568F">
        <w:t>där försäkringstagarna, de försäkrade eller andra ersättningsberättigade</w:t>
      </w:r>
      <w:r>
        <w:t xml:space="preserve"> bär investeringsrisken</w:t>
      </w:r>
      <w:r w:rsidRPr="00DA7121">
        <w:t>.</w:t>
      </w:r>
    </w:p>
    <w:p w14:paraId="6F42E899" w14:textId="77777777" w:rsidR="009E158D" w:rsidRPr="009F1BB7" w:rsidRDefault="009E158D" w:rsidP="009E158D">
      <w:pPr>
        <w:pStyle w:val="Rubrik5utannumrering"/>
      </w:pPr>
      <w:r>
        <w:t>Regler om intressekonflikter</w:t>
      </w:r>
    </w:p>
    <w:p w14:paraId="74E22B97" w14:textId="77777777" w:rsidR="009E158D" w:rsidRPr="009F1BB7" w:rsidRDefault="009E158D" w:rsidP="009E158D">
      <w:pPr>
        <w:pStyle w:val="Brdtextmedindrag"/>
        <w:ind w:firstLine="0"/>
      </w:pPr>
      <w:r w:rsidRPr="009F1BB7">
        <w:t>Av ändringsdirektivet följer att befintliga regler om intressekonflikte</w:t>
      </w:r>
      <w:r>
        <w:t>r som är tillämpliga på institu</w:t>
      </w:r>
      <w:r w:rsidRPr="009F1BB7">
        <w:t xml:space="preserve">tionella investerare ska vara tillämpliga också </w:t>
      </w:r>
      <w:r w:rsidRPr="009F1BB7">
        <w:lastRenderedPageBreak/>
        <w:t>i</w:t>
      </w:r>
      <w:r>
        <w:t> </w:t>
      </w:r>
      <w:r w:rsidRPr="009F1BB7">
        <w:t>fråga om aktieägar</w:t>
      </w:r>
      <w:r w:rsidRPr="009F1BB7">
        <w:softHyphen/>
        <w:t>engagemang (nya artikel 3g.3 i direktivet om aktie</w:t>
      </w:r>
      <w:r>
        <w:softHyphen/>
      </w:r>
      <w:r w:rsidRPr="009F1BB7">
        <w:t>ägares rättigheter).</w:t>
      </w:r>
    </w:p>
    <w:p w14:paraId="23AF435B" w14:textId="77777777" w:rsidR="009E158D" w:rsidRPr="007741F1" w:rsidRDefault="009E158D" w:rsidP="009E158D">
      <w:pPr>
        <w:pStyle w:val="Brdtextmedindrag"/>
      </w:pPr>
      <w:r w:rsidRPr="007741F1">
        <w:t xml:space="preserve">De uppföranderegler som föreslås för tjänstepensionsföretag </w:t>
      </w:r>
      <w:r>
        <w:t xml:space="preserve">i denna proposition </w:t>
      </w:r>
      <w:r w:rsidRPr="007741F1">
        <w:t xml:space="preserve">är så generellt utformade att de kommer </w:t>
      </w:r>
      <w:r>
        <w:t xml:space="preserve">att </w:t>
      </w:r>
      <w:r w:rsidRPr="007741F1">
        <w:t xml:space="preserve">omfatta de </w:t>
      </w:r>
      <w:r>
        <w:t xml:space="preserve">nu aktuella </w:t>
      </w:r>
      <w:r w:rsidRPr="007741F1">
        <w:t>skyldigheterna. Ett tjänste</w:t>
      </w:r>
      <w:r>
        <w:softHyphen/>
      </w:r>
      <w:r w:rsidRPr="007741F1">
        <w:t xml:space="preserve">pensionsföretag ska t.ex. </w:t>
      </w:r>
      <w:r w:rsidRPr="00B0568F">
        <w:t xml:space="preserve">upprätta och följa styrdokument för hantering av intressekonflikter mellan företagets intressenter (se avsnitt </w:t>
      </w:r>
      <w:r>
        <w:t>9</w:t>
      </w:r>
      <w:r w:rsidRPr="00B0568F">
        <w:t>.4.1)</w:t>
      </w:r>
      <w:r w:rsidRPr="007741F1">
        <w:t xml:space="preserve">. </w:t>
      </w:r>
      <w:r w:rsidRPr="00B0568F">
        <w:t>Där</w:t>
      </w:r>
      <w:r>
        <w:softHyphen/>
      </w:r>
      <w:r w:rsidRPr="00B0568F">
        <w:t>igenom tillgodoses</w:t>
      </w:r>
      <w:r w:rsidRPr="007741F1">
        <w:t xml:space="preserve"> skyldigheterna i anledning av ändrings</w:t>
      </w:r>
      <w:r w:rsidRPr="00B0568F">
        <w:softHyphen/>
      </w:r>
      <w:r w:rsidRPr="007741F1">
        <w:t xml:space="preserve">direktivet. </w:t>
      </w:r>
    </w:p>
    <w:p w14:paraId="15B7CB82" w14:textId="77777777" w:rsidR="009E158D" w:rsidRPr="00906BBF" w:rsidRDefault="009E158D" w:rsidP="009E158D">
      <w:pPr>
        <w:pStyle w:val="Rubrik5utannumrering"/>
      </w:pPr>
      <w:r w:rsidRPr="00906BBF">
        <w:t>Tillsyn och sanktioner</w:t>
      </w:r>
    </w:p>
    <w:p w14:paraId="4706FEB6" w14:textId="77777777" w:rsidR="009E158D" w:rsidRPr="00906BBF" w:rsidRDefault="009E158D" w:rsidP="009E158D">
      <w:pPr>
        <w:pStyle w:val="Brdtextmedindrag"/>
        <w:ind w:firstLine="0"/>
      </w:pPr>
      <w:r w:rsidRPr="00906BBF">
        <w:t xml:space="preserve">Medlemsstaterna ska </w:t>
      </w:r>
      <w:r>
        <w:t xml:space="preserve">enligt </w:t>
      </w:r>
      <w:r w:rsidRPr="00480BB9">
        <w:t>direktivet om aktieägares rättigheter</w:t>
      </w:r>
      <w:r>
        <w:t xml:space="preserve"> </w:t>
      </w:r>
      <w:r w:rsidRPr="00906BBF">
        <w:t>fastställa regler om åtgärder och sanktioner för överträdelser av nationella bestäm</w:t>
      </w:r>
      <w:r>
        <w:softHyphen/>
      </w:r>
      <w:r w:rsidRPr="00906BBF">
        <w:t xml:space="preserve">melser som antas enligt </w:t>
      </w:r>
      <w:r>
        <w:t xml:space="preserve">det </w:t>
      </w:r>
      <w:r w:rsidRPr="00906BBF">
        <w:t>direktivet och vidta alla nödvändiga åtgärder för att säker</w:t>
      </w:r>
      <w:r w:rsidRPr="00906BBF">
        <w:softHyphen/>
        <w:t>ställa att de tillämpas. Åtgärderna och sanktionerna ska vara effekti</w:t>
      </w:r>
      <w:r w:rsidRPr="00906BBF">
        <w:softHyphen/>
        <w:t>va, proportionella och avskräckande (nya artikel 14b i direktivet om aktieägares rättig</w:t>
      </w:r>
      <w:r w:rsidRPr="00906BBF">
        <w:softHyphen/>
        <w:t>heter).</w:t>
      </w:r>
    </w:p>
    <w:p w14:paraId="726666B4" w14:textId="77777777" w:rsidR="009E158D" w:rsidRPr="007741F1" w:rsidRDefault="009E158D" w:rsidP="009E158D">
      <w:pPr>
        <w:pStyle w:val="Brdtextmedindrag"/>
      </w:pPr>
      <w:r w:rsidRPr="007741F1">
        <w:t>Tjänstepensionsföretags verksamhet föreslås stå under till</w:t>
      </w:r>
      <w:r w:rsidRPr="007741F1">
        <w:softHyphen/>
        <w:t>syn av Finans</w:t>
      </w:r>
      <w:r>
        <w:t>-</w:t>
      </w:r>
      <w:r w:rsidRPr="007741F1">
        <w:t>inspektione</w:t>
      </w:r>
      <w:r>
        <w:t>n (</w:t>
      </w:r>
      <w:r w:rsidRPr="00B0568F">
        <w:t>se avsnitt 1</w:t>
      </w:r>
      <w:r>
        <w:t>3</w:t>
      </w:r>
      <w:r w:rsidRPr="00B0568F">
        <w:t>.1.1</w:t>
      </w:r>
      <w:r w:rsidRPr="007741F1">
        <w:t>). Finans</w:t>
      </w:r>
      <w:r w:rsidRPr="007741F1">
        <w:softHyphen/>
        <w:t>inspektionen ska i sin tillsyns</w:t>
      </w:r>
      <w:r w:rsidRPr="007741F1">
        <w:softHyphen/>
        <w:t xml:space="preserve">verksamhet se till att verksamheten drivs i enlighet med </w:t>
      </w:r>
      <w:r>
        <w:t xml:space="preserve">den nya </w:t>
      </w:r>
      <w:r w:rsidRPr="007741F1">
        <w:t>lagen.</w:t>
      </w:r>
    </w:p>
    <w:p w14:paraId="5D7EF862" w14:textId="77777777" w:rsidR="009E158D" w:rsidRPr="007741F1" w:rsidRDefault="009E158D" w:rsidP="009E158D">
      <w:pPr>
        <w:pStyle w:val="Brdtextmedindrag"/>
      </w:pPr>
      <w:r w:rsidRPr="007741F1">
        <w:t>För att Finansinspektionen ska kunna fullgöra sitt tillsynsuppdrag före</w:t>
      </w:r>
      <w:r>
        <w:softHyphen/>
      </w:r>
      <w:r w:rsidRPr="007741F1">
        <w:t>slås att tjänstepensionsföretag ska lämna upplysningar till Finansinspek</w:t>
      </w:r>
      <w:r>
        <w:softHyphen/>
      </w:r>
      <w:r w:rsidRPr="007741F1">
        <w:t>tionen (</w:t>
      </w:r>
      <w:r w:rsidRPr="00B0568F">
        <w:t>se avsnitt 1</w:t>
      </w:r>
      <w:r>
        <w:t>3</w:t>
      </w:r>
      <w:r w:rsidRPr="00B0568F">
        <w:t>.1.1</w:t>
      </w:r>
      <w:r w:rsidRPr="007741F1">
        <w:t>). Finansinspektionen</w:t>
      </w:r>
      <w:r>
        <w:t xml:space="preserve"> ska</w:t>
      </w:r>
      <w:r w:rsidRPr="007741F1">
        <w:t xml:space="preserve"> också </w:t>
      </w:r>
      <w:r>
        <w:t xml:space="preserve">ha </w:t>
      </w:r>
      <w:r w:rsidRPr="007741F1">
        <w:t>rätt att ingripa o</w:t>
      </w:r>
      <w:r>
        <w:t>m</w:t>
      </w:r>
      <w:r w:rsidRPr="007741F1">
        <w:t xml:space="preserve"> </w:t>
      </w:r>
      <w:r>
        <w:t xml:space="preserve">ett tjänstepensionsföretag </w:t>
      </w:r>
      <w:r w:rsidRPr="007741F1">
        <w:t>åsidosätt</w:t>
      </w:r>
      <w:r>
        <w:t>er</w:t>
      </w:r>
      <w:r w:rsidRPr="007741F1">
        <w:t xml:space="preserve"> </w:t>
      </w:r>
      <w:r>
        <w:t>sina</w:t>
      </w:r>
      <w:r w:rsidRPr="007741F1">
        <w:t xml:space="preserve"> skyldigheter, bl.a. genom att utfärda förelägganden och göra anmärkningar. I vissa fall </w:t>
      </w:r>
      <w:r>
        <w:t>s</w:t>
      </w:r>
      <w:r w:rsidRPr="007741F1">
        <w:t>ka Finans</w:t>
      </w:r>
      <w:r>
        <w:softHyphen/>
      </w:r>
      <w:r w:rsidRPr="007741F1">
        <w:t xml:space="preserve">inspektionen även </w:t>
      </w:r>
      <w:r>
        <w:t xml:space="preserve">kunna </w:t>
      </w:r>
      <w:r w:rsidRPr="007741F1">
        <w:t>återkalla tillstånd eller meddela varning och besluta om sanktionsavgifter (</w:t>
      </w:r>
      <w:r w:rsidRPr="00B0568F">
        <w:t>se avsnitt 1</w:t>
      </w:r>
      <w:r>
        <w:t>3</w:t>
      </w:r>
      <w:r w:rsidRPr="00B0568F">
        <w:t>.2.2</w:t>
      </w:r>
      <w:r w:rsidRPr="007741F1">
        <w:t>).</w:t>
      </w:r>
    </w:p>
    <w:p w14:paraId="6B0B9E24" w14:textId="77777777" w:rsidR="009E158D" w:rsidRPr="007741F1" w:rsidRDefault="009E158D" w:rsidP="009E158D">
      <w:pPr>
        <w:pStyle w:val="Brdtextmedindrag"/>
      </w:pPr>
      <w:r w:rsidRPr="007741F1">
        <w:t xml:space="preserve">Det föreslagna regelverket utgör en tillräcklig garanti för att de </w:t>
      </w:r>
      <w:r>
        <w:t xml:space="preserve">nu </w:t>
      </w:r>
      <w:r w:rsidRPr="007741F1">
        <w:t>aktu</w:t>
      </w:r>
      <w:r>
        <w:softHyphen/>
      </w:r>
      <w:r w:rsidRPr="007741F1">
        <w:t xml:space="preserve">ella skyldigheterna </w:t>
      </w:r>
      <w:r>
        <w:t>ska fullgöras</w:t>
      </w:r>
      <w:r w:rsidRPr="007741F1">
        <w:t xml:space="preserve">. Finansinspektionen har </w:t>
      </w:r>
      <w:r>
        <w:t xml:space="preserve">enligt det regelverket </w:t>
      </w:r>
      <w:r w:rsidRPr="007741F1">
        <w:t>effektiva möjligheter att kon</w:t>
      </w:r>
      <w:r w:rsidRPr="007741F1">
        <w:softHyphen/>
        <w:t xml:space="preserve">trollera att skyldigheterna </w:t>
      </w:r>
      <w:r>
        <w:t>fullgörs</w:t>
      </w:r>
      <w:r w:rsidRPr="007741F1">
        <w:t xml:space="preserve"> och möjlighet att ingripa i de situa</w:t>
      </w:r>
      <w:r w:rsidRPr="007741F1">
        <w:softHyphen/>
        <w:t>tioner när så inte är fallet. Detta gäller även i förhållande till de skyldigheter som följer av ändringsdirektivet.</w:t>
      </w:r>
    </w:p>
    <w:p w14:paraId="37BEC36A" w14:textId="77777777" w:rsidR="009E158D" w:rsidRPr="007741F1" w:rsidRDefault="009E158D" w:rsidP="0087403A">
      <w:pPr>
        <w:pStyle w:val="Rubrik2"/>
      </w:pPr>
      <w:bookmarkStart w:id="1990" w:name="_Toc8059778"/>
      <w:bookmarkStart w:id="1991" w:name="_Toc8061488"/>
      <w:bookmarkStart w:id="1992" w:name="_Toc8062020"/>
      <w:bookmarkStart w:id="1993" w:name="_Toc8064488"/>
      <w:bookmarkStart w:id="1994" w:name="_Toc8391165"/>
      <w:bookmarkStart w:id="1995" w:name="_Toc8391431"/>
      <w:bookmarkStart w:id="1996" w:name="_Toc8644636"/>
      <w:bookmarkStart w:id="1997" w:name="_Toc8645168"/>
      <w:bookmarkStart w:id="1998" w:name="_Toc8817649"/>
      <w:bookmarkStart w:id="1999" w:name="_Toc8818221"/>
      <w:bookmarkStart w:id="2000" w:name="_Toc8825590"/>
      <w:bookmarkStart w:id="2001" w:name="_Toc8831687"/>
      <w:bookmarkStart w:id="2002" w:name="_Toc8832596"/>
      <w:bookmarkStart w:id="2003" w:name="_Toc11153058"/>
      <w:bookmarkStart w:id="2004" w:name="_Toc11160979"/>
      <w:bookmarkStart w:id="2005" w:name="_Toc11166915"/>
      <w:bookmarkStart w:id="2006" w:name="_Toc11167451"/>
      <w:bookmarkStart w:id="2007" w:name="_Toc11168888"/>
      <w:bookmarkStart w:id="2008" w:name="_Toc11845841"/>
      <w:bookmarkStart w:id="2009" w:name="_Toc12611640"/>
      <w:bookmarkStart w:id="2010" w:name="_Toc12624907"/>
      <w:bookmarkStart w:id="2011" w:name="_Toc12627396"/>
      <w:bookmarkStart w:id="2012" w:name="_Toc12630286"/>
      <w:bookmarkStart w:id="2013" w:name="_Toc12632781"/>
      <w:bookmarkStart w:id="2014" w:name="_Toc17902853"/>
      <w:bookmarkStart w:id="2015" w:name="_Toc518396638"/>
      <w:bookmarkStart w:id="2016" w:name="_Toc518400949"/>
      <w:bookmarkStart w:id="2017" w:name="_Toc518401666"/>
      <w:bookmarkStart w:id="2018" w:name="_Toc518401905"/>
      <w:bookmarkStart w:id="2019" w:name="_Toc518463059"/>
      <w:bookmarkStart w:id="2020" w:name="_Toc518462755"/>
      <w:bookmarkStart w:id="2021" w:name="_Toc518463711"/>
      <w:bookmarkStart w:id="2022" w:name="_Toc518463608"/>
      <w:bookmarkStart w:id="2023" w:name="_Toc518464325"/>
      <w:bookmarkStart w:id="2024" w:name="_Toc518472764"/>
      <w:bookmarkEnd w:id="1631"/>
      <w:r w:rsidRPr="0087403A">
        <w:t>Skuldtäckning</w:t>
      </w:r>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p>
    <w:p w14:paraId="2C5B888F" w14:textId="77777777" w:rsidR="009E158D" w:rsidRPr="007741F1" w:rsidRDefault="009E158D" w:rsidP="0087403A">
      <w:pPr>
        <w:pStyle w:val="Rubrik3"/>
        <w:spacing w:before="0"/>
      </w:pPr>
      <w:bookmarkStart w:id="2025" w:name="_Toc8059779"/>
      <w:bookmarkStart w:id="2026" w:name="_Toc8061489"/>
      <w:bookmarkStart w:id="2027" w:name="_Toc8062021"/>
      <w:bookmarkStart w:id="2028" w:name="_Toc8064489"/>
      <w:bookmarkStart w:id="2029" w:name="_Toc8391166"/>
      <w:bookmarkStart w:id="2030" w:name="_Toc8391432"/>
      <w:bookmarkStart w:id="2031" w:name="_Toc8644637"/>
      <w:bookmarkStart w:id="2032" w:name="_Toc8645169"/>
      <w:bookmarkStart w:id="2033" w:name="_Toc8817650"/>
      <w:bookmarkStart w:id="2034" w:name="_Toc8818222"/>
      <w:bookmarkStart w:id="2035" w:name="_Toc8825591"/>
      <w:bookmarkStart w:id="2036" w:name="_Toc8831688"/>
      <w:bookmarkStart w:id="2037" w:name="_Toc8832597"/>
      <w:bookmarkStart w:id="2038" w:name="_Toc11153059"/>
      <w:bookmarkStart w:id="2039" w:name="_Toc11160980"/>
      <w:bookmarkStart w:id="2040" w:name="_Toc11166916"/>
      <w:bookmarkStart w:id="2041" w:name="_Toc11167452"/>
      <w:bookmarkStart w:id="2042" w:name="_Toc11168889"/>
      <w:bookmarkStart w:id="2043" w:name="_Toc11845842"/>
      <w:bookmarkStart w:id="2044" w:name="_Toc12611641"/>
      <w:bookmarkStart w:id="2045" w:name="_Toc12624908"/>
      <w:bookmarkStart w:id="2046" w:name="_Toc12627397"/>
      <w:bookmarkStart w:id="2047" w:name="_Toc12630287"/>
      <w:bookmarkStart w:id="2048" w:name="_Toc12632782"/>
      <w:bookmarkStart w:id="2049" w:name="_Toc17902854"/>
      <w:r w:rsidRPr="0087403A">
        <w:t>Grundläggande</w:t>
      </w:r>
      <w:r w:rsidRPr="007741F1">
        <w:t xml:space="preserve"> principer</w:t>
      </w:r>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p>
    <w:p w14:paraId="4E92A1A0" w14:textId="77777777" w:rsidR="009E158D" w:rsidRPr="007741F1" w:rsidRDefault="009E158D" w:rsidP="009E158D">
      <w:pPr>
        <w:pStyle w:val="Brdtextram"/>
      </w:pPr>
      <w:r w:rsidRPr="007741F1">
        <w:rPr>
          <w:b/>
        </w:rPr>
        <w:t>Regeringens förslag:</w:t>
      </w:r>
      <w:r w:rsidRPr="007741F1">
        <w:t xml:space="preserve"> Ett tjänstepensionsföretag ska ha tillgångar för skuldtäckning som minst uppgår till ett belopp som </w:t>
      </w:r>
      <w:r>
        <w:t>mot</w:t>
      </w:r>
      <w:r w:rsidRPr="007741F1">
        <w:t>svarar de försäkringstekniska avsättningarna.</w:t>
      </w:r>
    </w:p>
    <w:p w14:paraId="6A4F627F" w14:textId="77777777" w:rsidR="009E158D" w:rsidRDefault="009E158D" w:rsidP="009E158D">
      <w:pPr>
        <w:pStyle w:val="Brdtextmedindragram"/>
      </w:pPr>
      <w:r w:rsidRPr="007741F1">
        <w:t>De tillgångar som används för</w:t>
      </w:r>
      <w:r w:rsidRPr="008F000C">
        <w:t xml:space="preserve"> skuldtäckning ska </w:t>
      </w:r>
      <w:r>
        <w:t xml:space="preserve">investeras på ett sätt som är </w:t>
      </w:r>
      <w:r w:rsidRPr="008F000C">
        <w:t>lämplig</w:t>
      </w:r>
      <w:r>
        <w:t>t</w:t>
      </w:r>
      <w:r w:rsidRPr="008F000C">
        <w:t xml:space="preserve"> med hänsyn till arten och löptiden hos åtagandena.</w:t>
      </w:r>
    </w:p>
    <w:p w14:paraId="02828725" w14:textId="77777777" w:rsidR="009E158D" w:rsidRDefault="009E158D" w:rsidP="009E158D">
      <w:pPr>
        <w:pStyle w:val="Brdtextmedindragram"/>
      </w:pPr>
      <w:r>
        <w:rPr>
          <w:b/>
        </w:rPr>
        <w:t>Regeringens bedömning:</w:t>
      </w:r>
      <w:r>
        <w:t xml:space="preserve"> Möjligheten enligt andra tjänstepensions</w:t>
      </w:r>
      <w:r>
        <w:softHyphen/>
        <w:t>direktivet att ge tillfälliga undantag från kravet på full skuldtäckning bör inte utnyttjas.</w:t>
      </w:r>
    </w:p>
    <w:p w14:paraId="64874438" w14:textId="77777777" w:rsidR="009E158D" w:rsidRPr="00D66204" w:rsidRDefault="009E158D" w:rsidP="009E158D">
      <w:pPr>
        <w:pStyle w:val="Brdtextmedindrag"/>
        <w:ind w:firstLine="0"/>
        <w:rPr>
          <w:sz w:val="8"/>
          <w:szCs w:val="8"/>
        </w:rPr>
      </w:pPr>
    </w:p>
    <w:p w14:paraId="345117E0" w14:textId="77777777" w:rsidR="009E158D" w:rsidRPr="009D17ED" w:rsidRDefault="009E158D" w:rsidP="009E158D">
      <w:pPr>
        <w:pStyle w:val="Brdtextmedindrag"/>
      </w:pPr>
      <w:r w:rsidRPr="00E33536">
        <w:rPr>
          <w:b/>
        </w:rPr>
        <w:t>Utredningens</w:t>
      </w:r>
      <w:r>
        <w:rPr>
          <w:b/>
        </w:rPr>
        <w:t xml:space="preserve"> förslag </w:t>
      </w:r>
      <w:r>
        <w:t>överensstämmer i sak med regeringens förslag och bedömning.</w:t>
      </w:r>
    </w:p>
    <w:p w14:paraId="260DBCB3" w14:textId="77777777" w:rsidR="009E158D" w:rsidRDefault="009E158D" w:rsidP="009E158D">
      <w:pPr>
        <w:pStyle w:val="Brdtextmedindrag"/>
      </w:pPr>
      <w:r>
        <w:rPr>
          <w:b/>
        </w:rPr>
        <w:t xml:space="preserve">Remissinstanserna </w:t>
      </w:r>
      <w:r>
        <w:t>tillstyrker förslaget eller har inget att invända mot det.</w:t>
      </w:r>
    </w:p>
    <w:p w14:paraId="780CEE13" w14:textId="77777777" w:rsidR="009E158D" w:rsidRDefault="009E158D" w:rsidP="009E158D">
      <w:pPr>
        <w:pStyle w:val="Brdtextmedindrag"/>
        <w:rPr>
          <w:b/>
        </w:rPr>
      </w:pPr>
      <w:r w:rsidRPr="00E63F5F">
        <w:rPr>
          <w:b/>
        </w:rPr>
        <w:lastRenderedPageBreak/>
        <w:t xml:space="preserve">Promemorians </w:t>
      </w:r>
      <w:r w:rsidRPr="0009753F">
        <w:rPr>
          <w:b/>
        </w:rPr>
        <w:t xml:space="preserve">förslag </w:t>
      </w:r>
      <w:r w:rsidRPr="008F6E4A">
        <w:rPr>
          <w:b/>
        </w:rPr>
        <w:t>och bedömning</w:t>
      </w:r>
      <w:r>
        <w:t xml:space="preserve"> </w:t>
      </w:r>
      <w:r w:rsidRPr="008F6E4A">
        <w:t>överensstämme</w:t>
      </w:r>
      <w:r>
        <w:t>r med regering</w:t>
      </w:r>
      <w:r>
        <w:softHyphen/>
        <w:t>ens förslag och bedömning.</w:t>
      </w:r>
    </w:p>
    <w:p w14:paraId="231640F2" w14:textId="77777777" w:rsidR="009E158D" w:rsidRDefault="009E158D" w:rsidP="009E158D">
      <w:pPr>
        <w:pStyle w:val="Brdtextmedindrag"/>
      </w:pPr>
      <w:r>
        <w:rPr>
          <w:b/>
        </w:rPr>
        <w:t>Remissinstanserna:</w:t>
      </w:r>
      <w:r>
        <w:t xml:space="preserve"> Flertalet remissinstanser tillstyrker förslaget och bedömningen eller har inget att invända mot dem. </w:t>
      </w:r>
      <w:r>
        <w:rPr>
          <w:i/>
        </w:rPr>
        <w:t>Sveriges</w:t>
      </w:r>
      <w:r w:rsidRPr="00E63F5F">
        <w:t xml:space="preserve"> </w:t>
      </w:r>
      <w:r w:rsidRPr="00E63F5F">
        <w:rPr>
          <w:i/>
        </w:rPr>
        <w:t>advokat</w:t>
      </w:r>
      <w:r>
        <w:rPr>
          <w:i/>
        </w:rPr>
        <w:softHyphen/>
      </w:r>
      <w:r w:rsidRPr="00E63F5F">
        <w:rPr>
          <w:i/>
        </w:rPr>
        <w:t>samfund</w:t>
      </w:r>
      <w:r w:rsidRPr="00E63F5F">
        <w:t xml:space="preserve"> </w:t>
      </w:r>
      <w:r>
        <w:t>påpekar att det tidigare framgick av försäkringsrörelselagen att tillgångar bara får användas för skuldtäckning till den del de inte belastas av panträtt eller annan säkerhetsrätt. Advokatsamfundet anser att det bör införas en uttrycklig bestämmelse om pantsättningsförbud i den nya lagen eftersom det fortfarande upprätthålls ett sådant förbud i rättstillämpningen.</w:t>
      </w:r>
    </w:p>
    <w:p w14:paraId="27C64913" w14:textId="77777777" w:rsidR="009E158D" w:rsidRPr="00D66204" w:rsidRDefault="009E158D" w:rsidP="009E158D">
      <w:pPr>
        <w:pStyle w:val="Rubrik4utannumrering"/>
      </w:pPr>
      <w:r>
        <w:t>Skälen för regeringens förslag och bedömning</w:t>
      </w:r>
    </w:p>
    <w:p w14:paraId="7CEE2A7A" w14:textId="77777777" w:rsidR="009E158D" w:rsidRDefault="009E158D" w:rsidP="009E158D">
      <w:pPr>
        <w:pStyle w:val="Rubrik5utannumrering"/>
        <w:spacing w:before="0"/>
      </w:pPr>
      <w:r>
        <w:t>Andra t</w:t>
      </w:r>
      <w:r w:rsidRPr="0033205F">
        <w:t>jänstepensionsdirektivet</w:t>
      </w:r>
    </w:p>
    <w:p w14:paraId="57E07C96" w14:textId="77777777" w:rsidR="009E158D" w:rsidRPr="00A90FA6" w:rsidRDefault="009E158D" w:rsidP="009E158D">
      <w:pPr>
        <w:pStyle w:val="Brdtextmedindrag"/>
        <w:ind w:firstLine="0"/>
      </w:pPr>
      <w:r>
        <w:t>I andra tjänstepensionsdirektivet finns bestämmelser om skuldtäckning av tek</w:t>
      </w:r>
      <w:r>
        <w:softHyphen/>
        <w:t>niska avsättningar (artikel 14).</w:t>
      </w:r>
    </w:p>
    <w:p w14:paraId="5A18607B" w14:textId="77777777" w:rsidR="009E158D" w:rsidRDefault="009E158D" w:rsidP="009E158D">
      <w:pPr>
        <w:pStyle w:val="Brdtextmedindrag"/>
      </w:pPr>
      <w:r>
        <w:t>E</w:t>
      </w:r>
      <w:r w:rsidRPr="0016056E">
        <w:t xml:space="preserve">tt </w:t>
      </w:r>
      <w:r>
        <w:t>tjänstepensionsinstitut</w:t>
      </w:r>
      <w:r w:rsidRPr="0016056E">
        <w:t xml:space="preserve"> </w:t>
      </w:r>
      <w:r>
        <w:t xml:space="preserve">ska </w:t>
      </w:r>
      <w:r w:rsidRPr="0016056E">
        <w:t xml:space="preserve">alltid inneha tillräckliga och lämpliga tillgångar som </w:t>
      </w:r>
      <w:r>
        <w:t>täcker</w:t>
      </w:r>
      <w:r w:rsidRPr="0016056E">
        <w:t xml:space="preserve"> de tekniska avsättningarna för alla pensionsplaner som </w:t>
      </w:r>
      <w:r>
        <w:t>det</w:t>
      </w:r>
      <w:r w:rsidRPr="0016056E">
        <w:t xml:space="preserve"> förvaltar</w:t>
      </w:r>
      <w:r>
        <w:t xml:space="preserve"> (artikel 14.1)</w:t>
      </w:r>
      <w:r w:rsidRPr="0016056E">
        <w:t>.</w:t>
      </w:r>
    </w:p>
    <w:p w14:paraId="743A2E4A" w14:textId="77777777" w:rsidR="009E158D" w:rsidRPr="0016056E" w:rsidRDefault="009E158D" w:rsidP="009E158D">
      <w:pPr>
        <w:pStyle w:val="Brdtextmedindrag"/>
      </w:pPr>
      <w:r>
        <w:t>Hemm</w:t>
      </w:r>
      <w:r w:rsidRPr="0016056E">
        <w:t>edlemsstate</w:t>
      </w:r>
      <w:r>
        <w:t>n får</w:t>
      </w:r>
      <w:r w:rsidRPr="0016056E">
        <w:t xml:space="preserve"> </w:t>
      </w:r>
      <w:r>
        <w:t>til</w:t>
      </w:r>
      <w:r w:rsidRPr="0016056E">
        <w:t xml:space="preserve">låta </w:t>
      </w:r>
      <w:r>
        <w:t>ett tjänstepensionsinstitut att</w:t>
      </w:r>
      <w:r w:rsidRPr="0016056E">
        <w:t xml:space="preserve"> under en begränsad tid</w:t>
      </w:r>
      <w:r>
        <w:t xml:space="preserve"> inneha otillräckliga tillgångar för att täcka de tekniska avsättningarna (artikel 14.2)</w:t>
      </w:r>
      <w:r w:rsidRPr="0016056E">
        <w:t xml:space="preserve">. </w:t>
      </w:r>
      <w:r>
        <w:t xml:space="preserve">I detta fall ska de behöriga myndigheterna kräva att tjänstepensionsinstitutet </w:t>
      </w:r>
      <w:r w:rsidRPr="0016056E">
        <w:t>anta</w:t>
      </w:r>
      <w:r>
        <w:t>r</w:t>
      </w:r>
      <w:r w:rsidRPr="0016056E">
        <w:t xml:space="preserve"> en konkret och genomförbar åter</w:t>
      </w:r>
      <w:r>
        <w:softHyphen/>
        <w:t>hämtning</w:t>
      </w:r>
      <w:r w:rsidRPr="0016056E">
        <w:t>splan</w:t>
      </w:r>
      <w:r>
        <w:t xml:space="preserve"> med tidsangivelser</w:t>
      </w:r>
      <w:r w:rsidRPr="0016056E">
        <w:t xml:space="preserve"> </w:t>
      </w:r>
      <w:r>
        <w:t>så att kraven på skuldtäckning blir upp</w:t>
      </w:r>
      <w:r>
        <w:softHyphen/>
        <w:t>fyllda igen</w:t>
      </w:r>
      <w:r w:rsidRPr="0016056E">
        <w:t>. Av planen ska framgå hur institutet</w:t>
      </w:r>
      <w:r>
        <w:t xml:space="preserve"> inom rimlig tid</w:t>
      </w:r>
      <w:r w:rsidRPr="0016056E">
        <w:t xml:space="preserve"> avser att återställa tillgångarnas storlek</w:t>
      </w:r>
      <w:r>
        <w:t xml:space="preserve"> </w:t>
      </w:r>
      <w:r w:rsidRPr="00ED239E">
        <w:t xml:space="preserve">till den nivå som krävs för att helt täcka de tekniska avsättningarna. Planen ska godkännas av </w:t>
      </w:r>
      <w:r>
        <w:t>den behöriga myndig</w:t>
      </w:r>
      <w:r>
        <w:softHyphen/>
        <w:t>het</w:t>
      </w:r>
      <w:r w:rsidRPr="00ED239E">
        <w:t>en och hållas tillgänglig för institutets medlemmar.</w:t>
      </w:r>
      <w:r w:rsidRPr="0016056E">
        <w:t xml:space="preserve"> När planen upp</w:t>
      </w:r>
      <w:r>
        <w:softHyphen/>
      </w:r>
      <w:r w:rsidRPr="0016056E">
        <w:t>rättas ska bl</w:t>
      </w:r>
      <w:r>
        <w:t>.</w:t>
      </w:r>
      <w:r w:rsidRPr="0016056E">
        <w:t>a</w:t>
      </w:r>
      <w:r>
        <w:t>.</w:t>
      </w:r>
      <w:r w:rsidRPr="0016056E">
        <w:t xml:space="preserve"> institutets specifika situation</w:t>
      </w:r>
      <w:r>
        <w:t>,</w:t>
      </w:r>
      <w:r w:rsidRPr="0016056E">
        <w:t xml:space="preserve"> särskilt </w:t>
      </w:r>
      <w:r>
        <w:t xml:space="preserve">när </w:t>
      </w:r>
      <w:r w:rsidRPr="0016056E">
        <w:t>d</w:t>
      </w:r>
      <w:r>
        <w:t>et</w:t>
      </w:r>
      <w:r w:rsidRPr="0016056E">
        <w:t xml:space="preserve"> gäller dess matchning av tillgångar och skulder, riskprofil, likviditetsplan, och </w:t>
      </w:r>
      <w:r w:rsidRPr="00ED239E">
        <w:t>ålders</w:t>
      </w:r>
      <w:r>
        <w:softHyphen/>
      </w:r>
      <w:r w:rsidRPr="00ED239E">
        <w:t xml:space="preserve">profil </w:t>
      </w:r>
      <w:r w:rsidRPr="002924D9">
        <w:t>beaktas.</w:t>
      </w:r>
      <w:r w:rsidRPr="00ED239E">
        <w:t xml:space="preserve"> Om</w:t>
      </w:r>
      <w:r w:rsidRPr="0016056E">
        <w:t xml:space="preserve"> pensionsplanen upphör att gälla under dispens</w:t>
      </w:r>
      <w:r>
        <w:softHyphen/>
      </w:r>
      <w:r w:rsidRPr="0016056E">
        <w:t xml:space="preserve">tiden ska institutet underrätta </w:t>
      </w:r>
      <w:r>
        <w:t>den behöriga myndighet</w:t>
      </w:r>
      <w:r w:rsidRPr="0016056E">
        <w:t xml:space="preserve">en. Institutet ska i dessa fall inrätta ett förfarande om hur tillgångar och motsvarande åtaganden ska överföras till </w:t>
      </w:r>
      <w:r w:rsidRPr="00ED239E">
        <w:t xml:space="preserve">ett </w:t>
      </w:r>
      <w:r w:rsidRPr="002924D9">
        <w:t xml:space="preserve">annat </w:t>
      </w:r>
      <w:r>
        <w:t>tjänstepensionsinstitut eller försäkringsföretag</w:t>
      </w:r>
      <w:r w:rsidRPr="0016056E">
        <w:t xml:space="preserve"> samt underrätta </w:t>
      </w:r>
      <w:r>
        <w:t xml:space="preserve">den </w:t>
      </w:r>
      <w:r w:rsidRPr="0016056E">
        <w:t>behöriga myndighete</w:t>
      </w:r>
      <w:r>
        <w:t>n</w:t>
      </w:r>
      <w:r w:rsidRPr="0016056E">
        <w:t xml:space="preserve"> om detta </w:t>
      </w:r>
      <w:r>
        <w:t>och</w:t>
      </w:r>
      <w:r w:rsidRPr="0016056E">
        <w:t xml:space="preserve"> göra denna information tillgänglig för medlemmar eller deras företrädare</w:t>
      </w:r>
      <w:r>
        <w:t>.</w:t>
      </w:r>
    </w:p>
    <w:p w14:paraId="770EC464" w14:textId="77777777" w:rsidR="009E158D" w:rsidRDefault="009E158D" w:rsidP="009E158D">
      <w:pPr>
        <w:pStyle w:val="Brdtextmedindrag"/>
      </w:pPr>
      <w:r w:rsidRPr="0016056E">
        <w:t>Om det är fråga om gränsöverskridande verksamhet ska de tekniska avsättningarna alltid täckas av tillgångar som är tillräckliga i förhållande till samtliga planer som förvalta</w:t>
      </w:r>
      <w:r>
        <w:t>s (</w:t>
      </w:r>
      <w:r w:rsidRPr="0016056E">
        <w:t>artikel</w:t>
      </w:r>
      <w:r>
        <w:t> </w:t>
      </w:r>
      <w:r w:rsidRPr="0016056E">
        <w:t>1</w:t>
      </w:r>
      <w:r>
        <w:t>4</w:t>
      </w:r>
      <w:r w:rsidRPr="0016056E">
        <w:t xml:space="preserve">.3). Om </w:t>
      </w:r>
      <w:r>
        <w:t xml:space="preserve">detta </w:t>
      </w:r>
      <w:r w:rsidRPr="0016056E">
        <w:t xml:space="preserve">villkor inte </w:t>
      </w:r>
      <w:r>
        <w:t xml:space="preserve">är </w:t>
      </w:r>
      <w:r w:rsidRPr="0016056E">
        <w:t>uppfyll</w:t>
      </w:r>
      <w:r>
        <w:t>t</w:t>
      </w:r>
      <w:r w:rsidRPr="0016056E">
        <w:t xml:space="preserve"> ska </w:t>
      </w:r>
      <w:r>
        <w:t xml:space="preserve">den </w:t>
      </w:r>
      <w:r w:rsidRPr="001F1189">
        <w:t xml:space="preserve">behöriga </w:t>
      </w:r>
      <w:r>
        <w:t>myndighet</w:t>
      </w:r>
      <w:r w:rsidRPr="0016056E">
        <w:t>en</w:t>
      </w:r>
      <w:r>
        <w:t xml:space="preserve"> direkt</w:t>
      </w:r>
      <w:r w:rsidRPr="0016056E">
        <w:t xml:space="preserve"> ingripa och</w:t>
      </w:r>
      <w:r>
        <w:t xml:space="preserve"> kräva att tjänste</w:t>
      </w:r>
      <w:r>
        <w:softHyphen/>
        <w:t>pensionsinstitutet omedelbart utformar lämpliga åtgärder och genomför dem utan dröjsmål på ett sådant sätt att medlemmar och förmånstagare har ett adekvat skydd.</w:t>
      </w:r>
    </w:p>
    <w:p w14:paraId="0C9125BF" w14:textId="77777777" w:rsidR="009E158D" w:rsidRDefault="009E158D" w:rsidP="009E158D">
      <w:pPr>
        <w:pStyle w:val="Brdtextmedindrag"/>
      </w:pPr>
      <w:r>
        <w:t>Bestämmelserna i andra tjänstepensionsdirektivet om skuldtäckning överens</w:t>
      </w:r>
      <w:r>
        <w:softHyphen/>
        <w:t xml:space="preserve">stämmer i huvudsak med motsvarande bestämmelser i första </w:t>
      </w:r>
      <w:r w:rsidRPr="00182DE9">
        <w:t>tjänstepensions</w:t>
      </w:r>
      <w:r>
        <w:softHyphen/>
      </w:r>
      <w:r w:rsidRPr="00182DE9">
        <w:t xml:space="preserve">direktivet </w:t>
      </w:r>
      <w:r w:rsidRPr="008F6E4A">
        <w:t>(artikel 16).</w:t>
      </w:r>
    </w:p>
    <w:p w14:paraId="3761B5C7" w14:textId="77777777" w:rsidR="009E158D" w:rsidRDefault="009E158D" w:rsidP="009E158D">
      <w:pPr>
        <w:pStyle w:val="Rubrik5utannumrering"/>
      </w:pPr>
      <w:r w:rsidRPr="00AE7F58">
        <w:t>Gällande rätt</w:t>
      </w:r>
    </w:p>
    <w:p w14:paraId="3A875F45" w14:textId="77777777" w:rsidR="009E158D" w:rsidRDefault="009E158D" w:rsidP="009E158D">
      <w:pPr>
        <w:pStyle w:val="Brdtext"/>
      </w:pPr>
      <w:r>
        <w:t>I försäkringsrörelselagen finns bestämmelser om investering av tillgångar som svarar mot försäkringstekniska avsättningar (6 kap. 7 §). Dessa till</w:t>
      </w:r>
      <w:r>
        <w:softHyphen/>
        <w:t xml:space="preserve">gångar ska, utöver det som följer av övriga bestämmelser, investeras på ett </w:t>
      </w:r>
      <w:r>
        <w:lastRenderedPageBreak/>
        <w:t>sätt som är lämpligt med hänsyn till åtagandenas art och löptid. Investe</w:t>
      </w:r>
      <w:r>
        <w:softHyphen/>
        <w:t>ringar ska även göras på ett sätt som bäst gagnar försäkringstagarnas intressen, mot bakgrund av de mål för investeringar som har ställts upp och offentliggjorts.</w:t>
      </w:r>
    </w:p>
    <w:p w14:paraId="765EBAF2" w14:textId="77777777" w:rsidR="009E158D" w:rsidRDefault="009E158D" w:rsidP="009E158D">
      <w:pPr>
        <w:pStyle w:val="Brdtextmedindrag"/>
      </w:pPr>
      <w:r>
        <w:t>Försäkringsföretag som följer övergångsbestämmelserna (punkt 2 i övergångsbestämmelserna till lagen [2015:700] om ändring i försäkrings</w:t>
      </w:r>
      <w:r>
        <w:softHyphen/>
        <w:t>rörelselagen [2010:2043]) ska ha tillgångar</w:t>
      </w:r>
      <w:r w:rsidRPr="0008438E">
        <w:t xml:space="preserve"> för skuldtäckning som minst uppgår till ett belopp som svarar mot de försäkringstekniska avsätt</w:t>
      </w:r>
      <w:r>
        <w:softHyphen/>
      </w:r>
      <w:r w:rsidRPr="0008438E">
        <w:t>ningarna för egen räkning, med tillägg av depositioner av en återförsäk</w:t>
      </w:r>
      <w:r>
        <w:softHyphen/>
      </w:r>
      <w:r w:rsidRPr="0008438E">
        <w:t>ringsgivare</w:t>
      </w:r>
      <w:r>
        <w:t xml:space="preserve"> (6 kap. 1 § FRL i lydelsen före den 1 januari 2016)</w:t>
      </w:r>
      <w:r w:rsidRPr="0008438E">
        <w:t>. Med försäkringstekniska avsättningar för egen räkning avses de försäkrings</w:t>
      </w:r>
      <w:r>
        <w:softHyphen/>
      </w:r>
      <w:r w:rsidRPr="0008438E">
        <w:t>tekniska avsättningarna inklusive mottagen åter</w:t>
      </w:r>
      <w:r>
        <w:softHyphen/>
      </w:r>
      <w:r w:rsidRPr="0008438E">
        <w:t xml:space="preserve">försäkring </w:t>
      </w:r>
      <w:r>
        <w:t>och med avdrag</w:t>
      </w:r>
      <w:r w:rsidRPr="0008438E">
        <w:t xml:space="preserve"> </w:t>
      </w:r>
      <w:r>
        <w:t>för</w:t>
      </w:r>
      <w:r w:rsidRPr="0008438E">
        <w:t xml:space="preserve"> avgiven återförsäkring. Om avgiven återförsäkring inte bidrar till att minska försäkringsför</w:t>
      </w:r>
      <w:r>
        <w:t>etagets risktagande</w:t>
      </w:r>
      <w:r w:rsidRPr="0008438E">
        <w:t xml:space="preserve"> får </w:t>
      </w:r>
      <w:r>
        <w:t>Finansinspektionen</w:t>
      </w:r>
      <w:r w:rsidRPr="0008438E">
        <w:t xml:space="preserve"> i ett en</w:t>
      </w:r>
      <w:r>
        <w:softHyphen/>
      </w:r>
      <w:r w:rsidRPr="0008438E">
        <w:t xml:space="preserve">skilt fall besluta att avdrag inte får göras för sådan återförsäkring. </w:t>
      </w:r>
      <w:r w:rsidRPr="0088181E">
        <w:t xml:space="preserve">Det </w:t>
      </w:r>
      <w:r w:rsidRPr="008F6E4A">
        <w:t>saknas möjlighet till dispens från kravet på full skuldtäckning.</w:t>
      </w:r>
    </w:p>
    <w:p w14:paraId="2B36D0CC" w14:textId="77777777" w:rsidR="009E158D" w:rsidRDefault="009E158D" w:rsidP="009E158D">
      <w:pPr>
        <w:pStyle w:val="Brdtextmedindrag"/>
      </w:pPr>
      <w:r>
        <w:t>För tjänstepensionskassorna gäller motsvarande bestämmelser om skuldtäckning som för försäkringsföretag som följer övergångsbestäm</w:t>
      </w:r>
      <w:r>
        <w:softHyphen/>
        <w:t>melserna (7 kap. 9 § 1982 års FRL jämförd med 24 b § femte stycket UFL).</w:t>
      </w:r>
    </w:p>
    <w:p w14:paraId="70F4F7C0" w14:textId="77777777" w:rsidR="009E158D" w:rsidRDefault="009E158D" w:rsidP="009E158D">
      <w:pPr>
        <w:pStyle w:val="Rubrik5utannumrering"/>
      </w:pPr>
      <w:r>
        <w:t>Grundläggande principer för skuldtäckning</w:t>
      </w:r>
    </w:p>
    <w:p w14:paraId="00D17232" w14:textId="77777777" w:rsidR="009E158D" w:rsidRDefault="009E158D" w:rsidP="009E158D">
      <w:pPr>
        <w:pStyle w:val="Brdtext"/>
      </w:pPr>
      <w:r>
        <w:t>Andra tjänstepensionsdirektivet kräver, i likhet med första tjänstepen</w:t>
      </w:r>
      <w:r>
        <w:softHyphen/>
        <w:t xml:space="preserve">sionsdirektivet, att tjänstepensionsinstitut alltid ska </w:t>
      </w:r>
      <w:r w:rsidRPr="0016056E">
        <w:t xml:space="preserve">ha </w:t>
      </w:r>
      <w:r w:rsidRPr="00887FE5">
        <w:t>tillräckliga</w:t>
      </w:r>
      <w:r>
        <w:t xml:space="preserve"> </w:t>
      </w:r>
      <w:r w:rsidRPr="0016056E">
        <w:t>till</w:t>
      </w:r>
      <w:r>
        <w:softHyphen/>
      </w:r>
      <w:r w:rsidRPr="0016056E">
        <w:t xml:space="preserve">gångar </w:t>
      </w:r>
      <w:r>
        <w:t xml:space="preserve">som täcker </w:t>
      </w:r>
      <w:r w:rsidRPr="0016056E">
        <w:t>de tekniska avsättningarna</w:t>
      </w:r>
      <w:r>
        <w:t>, s.k. skuldtäcknings</w:t>
      </w:r>
      <w:r>
        <w:softHyphen/>
        <w:t>till</w:t>
      </w:r>
      <w:r>
        <w:softHyphen/>
        <w:t>gångar. Det bör därför införas bestäm</w:t>
      </w:r>
      <w:r>
        <w:softHyphen/>
        <w:t>melser om detta i den nya lagen om tjänstepensionsföretag. Vid genom</w:t>
      </w:r>
      <w:r>
        <w:softHyphen/>
        <w:t>förandet av första tjänstepensions</w:t>
      </w:r>
      <w:r>
        <w:softHyphen/>
        <w:t>direktivet gjordes bedömningen att svensk rätt redan uppfyllde direktivets krav om skuldtäckning avseende livförsäkringsföretagen (se prop. 2004/05:165 s. 165). För tjänstepens</w:t>
      </w:r>
      <w:r>
        <w:softHyphen/>
        <w:t xml:space="preserve">ionskassor infördes bestämmelser om att de skulle omfattas av samma bestämmelser som livförsäkringsföretag. </w:t>
      </w:r>
    </w:p>
    <w:p w14:paraId="7E169BF0" w14:textId="77777777" w:rsidR="009E158D" w:rsidRDefault="009E158D" w:rsidP="009E158D">
      <w:pPr>
        <w:pStyle w:val="Brdtextmedindrag"/>
      </w:pPr>
      <w:r>
        <w:t>Regeringen anser att andra tjänstepensionsdirektivet bör genomföras i svensk rätt på motsvarande sätt för tjänstepensionsföretag eftersom direk</w:t>
      </w:r>
      <w:r>
        <w:softHyphen/>
        <w:t>tivets krav i fråga om tillräckliga skuldtäckningstillgångar är detsamma som i första tjänstepensionsdirektivet. De grundläggande bestämmelserna om skuldtäckning i den nya lagen bör utformas efter förebild av de bestäm</w:t>
      </w:r>
      <w:r>
        <w:softHyphen/>
        <w:t>melser som gäller för försäkrings</w:t>
      </w:r>
      <w:r>
        <w:softHyphen/>
        <w:t>företag som följer övergångsbestämmel</w:t>
      </w:r>
      <w:r>
        <w:softHyphen/>
        <w:t>serna och tjänstepensionskassor (6 kap. 1 § FRL i lydelsen före den 1 januari 2016 respektive 7 kap. 9 § 1982 års FRL jämförd med 24 b § femte stycket UFL). Det bör alltså krävas att ett tjänstepensionsföretag ska ha tillgångar för skuldtäckning som minst uppgår till ett belopp som svarar mot de försäkringstekniska avsättningarna. Därigenom tillgodoses andra tjänstepensionsdirektivets krav på att de tekniska avsättningarna alltid ska täckas av tillräckliga tillgångar (artikel 14.1 och 14.3 första meningen).</w:t>
      </w:r>
    </w:p>
    <w:p w14:paraId="446933BC" w14:textId="77777777" w:rsidR="009E158D" w:rsidRDefault="009E158D" w:rsidP="009E158D">
      <w:pPr>
        <w:pStyle w:val="Brdtextmedindrag"/>
      </w:pPr>
      <w:r>
        <w:t xml:space="preserve">Enligt andra tjänstepensionsdirektivet krävs också att de tillgångar som används för skuldtäckning är </w:t>
      </w:r>
      <w:r w:rsidRPr="00887FE5">
        <w:t>lämpliga</w:t>
      </w:r>
      <w:r>
        <w:t xml:space="preserve"> för detta ändamål (artikel 14.1). I första tjänstepensionsdirektivet kompletterades motsvarande krav med ett krav på att tillgångarna ska investeras på ett sätt som är anpassat till de </w:t>
      </w:r>
      <w:r>
        <w:lastRenderedPageBreak/>
        <w:t>förväntade framtida pensionsförmånernas typ och varaktighet, dvs. i enlig</w:t>
      </w:r>
      <w:r>
        <w:softHyphen/>
        <w:t>het med matchningsprincipen (artikel 18.1 första stycket b). Något sådant uttryckligt krav finns inte i andra tjänstepensionsdirektivet.</w:t>
      </w:r>
    </w:p>
    <w:p w14:paraId="12F287BE" w14:textId="77777777" w:rsidR="009E158D" w:rsidRDefault="009E158D" w:rsidP="009E158D">
      <w:pPr>
        <w:pStyle w:val="Brdtextmedindrag"/>
      </w:pPr>
      <w:r>
        <w:t xml:space="preserve">Vid bedömningen av om en skuldtäckningstillgång uppfyller kravet i </w:t>
      </w:r>
      <w:r w:rsidRPr="00A942CA">
        <w:t>andra tjänstepensionsdirektivet</w:t>
      </w:r>
      <w:r>
        <w:t xml:space="preserve"> på lämplighet får det dock anses vara en naturlig utgångspunkt att beakta relationen till de åtaganden som till</w:t>
      </w:r>
      <w:r>
        <w:softHyphen/>
        <w:t>gångarna är avsedda att täcka. Det bör därför införas en bestämmelse i den nya lagen om att d</w:t>
      </w:r>
      <w:r w:rsidRPr="008F000C">
        <w:t xml:space="preserve">e tillgångar som används för skuldtäckning ska </w:t>
      </w:r>
      <w:r>
        <w:t>investe</w:t>
      </w:r>
      <w:r>
        <w:softHyphen/>
        <w:t>ras på ett sätt som är lämpligt</w:t>
      </w:r>
      <w:r w:rsidRPr="008F000C">
        <w:t xml:space="preserve"> med hänsyn till åtagandena</w:t>
      </w:r>
      <w:r>
        <w:t>s</w:t>
      </w:r>
      <w:r w:rsidRPr="008F000C">
        <w:t xml:space="preserve"> </w:t>
      </w:r>
      <w:r>
        <w:t>art</w:t>
      </w:r>
      <w:r w:rsidRPr="008F000C">
        <w:t xml:space="preserve"> och löptid.</w:t>
      </w:r>
      <w:r>
        <w:t xml:space="preserve"> </w:t>
      </w:r>
      <w:r w:rsidRPr="00D84584">
        <w:t>E</w:t>
      </w:r>
      <w:r w:rsidRPr="00D84584">
        <w:rPr>
          <w:color w:val="000000" w:themeColor="text1"/>
        </w:rPr>
        <w:t>n</w:t>
      </w:r>
      <w:r w:rsidRPr="00D66204">
        <w:t xml:space="preserve"> motsvarande bestämmelse finns</w:t>
      </w:r>
      <w:r>
        <w:t xml:space="preserve"> även</w:t>
      </w:r>
      <w:r w:rsidRPr="00D66204">
        <w:t xml:space="preserve"> </w:t>
      </w:r>
      <w:r>
        <w:t>i försäkringsrörelselagen (6 kap. 7 §). Övriga bestämmelser om investeringar behandlas i avsnitt 8.2.</w:t>
      </w:r>
    </w:p>
    <w:p w14:paraId="7D4E52B2" w14:textId="64D8B1B2" w:rsidR="009E158D" w:rsidRPr="00DA6E38" w:rsidRDefault="009E158D" w:rsidP="009E158D">
      <w:pPr>
        <w:pStyle w:val="Brdtextmedindrag"/>
      </w:pPr>
      <w:r>
        <w:rPr>
          <w:i/>
        </w:rPr>
        <w:t>Sveriges advokatsamfund</w:t>
      </w:r>
      <w:r>
        <w:t xml:space="preserve"> anser att det bör framgå av den nya lagen att det gäller ett pantsättningsförbud för skuldtäckningstillgångar. Regeringen konstaterar att före genomförandet i svensk rätt av Solvens II-direktivet innehöll försäkringsrörelselagen en uttrycklig katalog över vilka tillgångs</w:t>
      </w:r>
      <w:r>
        <w:softHyphen/>
        <w:t>slag som var tillåtna för skuld</w:t>
      </w:r>
      <w:r>
        <w:softHyphen/>
        <w:t>täckning (6 kap. 3 § FRL i lydelsen före den 1 januari 2016). Katalogen kompletterades med bl.a. en bestämmelse om att tillgångar fick användas för skuldtäckning bara till den del de inte belastades av panträtt eller annan säkerhetsrätt (6 kap. 8 § FRL i lydelsen före den 1 januari 2016). Motsvarande bestämmelser fanns även i 1982 års försäkringsrörelselag (7 kap. 10 §). De bestämmelserna gällde dock inte i tjänste</w:t>
      </w:r>
      <w:r>
        <w:softHyphen/>
        <w:t>pensionsverksamhet och till</w:t>
      </w:r>
      <w:r>
        <w:softHyphen/>
        <w:t>ämpas följaktligen inte heller av de försäkrings</w:t>
      </w:r>
      <w:r>
        <w:softHyphen/>
        <w:t>företag som följer övergångs</w:t>
      </w:r>
      <w:r>
        <w:softHyphen/>
        <w:t>bestämmelserna (se 6 kap. 20 § FRL i lydelsen före den 1 januari 2016 och 7 kap. 12 § 1982 års FRL). I</w:t>
      </w:r>
      <w:r w:rsidR="00610567">
        <w:t> </w:t>
      </w:r>
      <w:r>
        <w:t>samband med genomförandet i svensk rätt av första tjänste</w:t>
      </w:r>
      <w:r>
        <w:softHyphen/>
        <w:t>pensions</w:t>
      </w:r>
      <w:r>
        <w:softHyphen/>
        <w:t>direktivet gjordes nämligen bedömningen att i tjänstepensions</w:t>
      </w:r>
      <w:r>
        <w:softHyphen/>
        <w:t>verksamhet skulle bestämmelserna om tillåtna tillgångsslag och begräns</w:t>
      </w:r>
      <w:r>
        <w:softHyphen/>
        <w:t>ningar för olika tillgångsslag ersättas med en lämplighetsbedömning i det enskilda fallet (se prop. 2004/05:165 s. 174 och 228). Som framgår ovan bör en liknande ordning gälla för tjänstepensionsföretag. Vid bedöm</w:t>
      </w:r>
      <w:r>
        <w:softHyphen/>
        <w:t>ningen av om en tillgång är lämplig för skuldtäckning finns utrymme att beakta i vilken utsträckning tillgången belastas av panträtt eller annan säkerhets</w:t>
      </w:r>
      <w:r>
        <w:softHyphen/>
        <w:t xml:space="preserve">rätt. Regeringen anser därför, </w:t>
      </w:r>
      <w:r w:rsidDel="005544E5">
        <w:t>till</w:t>
      </w:r>
      <w:r>
        <w:t xml:space="preserve"> skillnad från </w:t>
      </w:r>
      <w:r w:rsidRPr="00887FE5">
        <w:t>Advokatsam</w:t>
      </w:r>
      <w:r>
        <w:softHyphen/>
      </w:r>
      <w:r w:rsidRPr="00887FE5">
        <w:t>fundet</w:t>
      </w:r>
      <w:r>
        <w:t>, att det inte behöver införas något uttryckligt pantsättningsförbud i den nya lagen.</w:t>
      </w:r>
    </w:p>
    <w:p w14:paraId="40C76C3A" w14:textId="77777777" w:rsidR="009E158D" w:rsidRDefault="009E158D" w:rsidP="009E158D">
      <w:pPr>
        <w:pStyle w:val="Brdtextmedindrag"/>
      </w:pPr>
      <w:r>
        <w:t>När första tjänstepensions</w:t>
      </w:r>
      <w:r>
        <w:softHyphen/>
        <w:t xml:space="preserve">direktivet genomfördes i svensk rätt </w:t>
      </w:r>
      <w:r w:rsidRPr="00E662CB">
        <w:t>gjordes bedömning</w:t>
      </w:r>
      <w:r>
        <w:t>en</w:t>
      </w:r>
      <w:r w:rsidRPr="00E662CB">
        <w:t xml:space="preserve"> </w:t>
      </w:r>
      <w:r>
        <w:t xml:space="preserve">att </w:t>
      </w:r>
      <w:r w:rsidRPr="00650042">
        <w:t>möjlighet</w:t>
      </w:r>
      <w:r>
        <w:t>en</w:t>
      </w:r>
      <w:r w:rsidRPr="00650042">
        <w:t xml:space="preserve"> till dispens från full skuldtäckning inte </w:t>
      </w:r>
      <w:r>
        <w:t xml:space="preserve">borde </w:t>
      </w:r>
      <w:r w:rsidRPr="00650042">
        <w:t>utnyttjas</w:t>
      </w:r>
      <w:r>
        <w:t xml:space="preserve"> </w:t>
      </w:r>
      <w:r w:rsidRPr="00E662CB">
        <w:t>(prop. 2004/05:165 s. 166)</w:t>
      </w:r>
      <w:r>
        <w:t>.</w:t>
      </w:r>
      <w:r w:rsidRPr="00E662CB">
        <w:t xml:space="preserve"> </w:t>
      </w:r>
      <w:r>
        <w:t xml:space="preserve">Samma bedömning bör göras när det gäller </w:t>
      </w:r>
      <w:r w:rsidRPr="00E662CB">
        <w:t>andra tjänstepensions</w:t>
      </w:r>
      <w:r w:rsidRPr="00E662CB">
        <w:softHyphen/>
        <w:t xml:space="preserve">direktivet </w:t>
      </w:r>
      <w:r>
        <w:t>(artikel 14.2)</w:t>
      </w:r>
      <w:r w:rsidRPr="00650042">
        <w:t xml:space="preserve">. </w:t>
      </w:r>
      <w:r>
        <w:t>Som framgår nedan föreslår regeringen att försäkringstagare, försäkrade och andra ersättnings</w:t>
      </w:r>
      <w:r>
        <w:softHyphen/>
        <w:t>berättigade i ett tjänstepensionsföretag ska ha förmånsrätt i de tillgångar som används för skuldtäckning (se avsnitt 8.3.6). Eftersom f</w:t>
      </w:r>
      <w:r w:rsidRPr="00650042">
        <w:t xml:space="preserve">örmånsrätten </w:t>
      </w:r>
      <w:r>
        <w:t>utgör</w:t>
      </w:r>
      <w:r w:rsidRPr="00650042">
        <w:t xml:space="preserve"> en trygghet för </w:t>
      </w:r>
      <w:r>
        <w:t>de ersättningsberättigade krävs</w:t>
      </w:r>
      <w:r w:rsidRPr="00F63714">
        <w:t xml:space="preserve"> mycket goda skäl för en generell möjlighet till undantag från full skuldtäckning.</w:t>
      </w:r>
      <w:r>
        <w:t xml:space="preserve"> Det har inte framkommit några sådana skäl</w:t>
      </w:r>
      <w:r w:rsidRPr="00395053">
        <w:t>.</w:t>
      </w:r>
    </w:p>
    <w:p w14:paraId="3D8FC6C3" w14:textId="77777777" w:rsidR="009E158D" w:rsidRDefault="009E158D" w:rsidP="009E158D">
      <w:pPr>
        <w:pStyle w:val="Brdtextmedindrag"/>
      </w:pPr>
      <w:r>
        <w:t>I avsnitt 13.2.1 föreslås att Finansinspektionen ska ingripa mot ett tjänstepensionsföretag om företaget har åsidosatt sina skyldigheter. Där</w:t>
      </w:r>
      <w:r>
        <w:softHyphen/>
        <w:t>igenom tillgodoses kravet i andra tjänstepensionsdirektivet om att åtgärder ska vidtas mot tjänstepensionsinstitut som vid gränsöver</w:t>
      </w:r>
      <w:r>
        <w:softHyphen/>
        <w:t>skridande verk</w:t>
      </w:r>
      <w:r>
        <w:softHyphen/>
        <w:t>samhet inte innehar tillräckliga skuldtäckningstillgångar (artikel 14.3 andra meningen).</w:t>
      </w:r>
    </w:p>
    <w:p w14:paraId="4FC8EA93" w14:textId="77777777" w:rsidR="009E158D" w:rsidRPr="003D6D37" w:rsidRDefault="009E158D" w:rsidP="00AA5B6B">
      <w:pPr>
        <w:pStyle w:val="Rubrik3"/>
      </w:pPr>
      <w:bookmarkStart w:id="2050" w:name="_Toc8059780"/>
      <w:bookmarkStart w:id="2051" w:name="_Toc8061490"/>
      <w:bookmarkStart w:id="2052" w:name="_Toc8062022"/>
      <w:bookmarkStart w:id="2053" w:name="_Toc8064490"/>
      <w:bookmarkStart w:id="2054" w:name="_Toc8391167"/>
      <w:bookmarkStart w:id="2055" w:name="_Toc8391433"/>
      <w:bookmarkStart w:id="2056" w:name="_Toc8644638"/>
      <w:bookmarkStart w:id="2057" w:name="_Toc8645170"/>
      <w:bookmarkStart w:id="2058" w:name="_Toc8817651"/>
      <w:bookmarkStart w:id="2059" w:name="_Toc8818223"/>
      <w:bookmarkStart w:id="2060" w:name="_Toc8825592"/>
      <w:bookmarkStart w:id="2061" w:name="_Toc8831689"/>
      <w:bookmarkStart w:id="2062" w:name="_Toc8832598"/>
      <w:bookmarkStart w:id="2063" w:name="_Toc11153060"/>
      <w:bookmarkStart w:id="2064" w:name="_Toc11160981"/>
      <w:bookmarkStart w:id="2065" w:name="_Toc11166917"/>
      <w:bookmarkStart w:id="2066" w:name="_Toc11167453"/>
      <w:bookmarkStart w:id="2067" w:name="_Toc11168890"/>
      <w:bookmarkStart w:id="2068" w:name="_Toc11845843"/>
      <w:bookmarkStart w:id="2069" w:name="_Toc12611642"/>
      <w:bookmarkStart w:id="2070" w:name="_Toc12624909"/>
      <w:bookmarkStart w:id="2071" w:name="_Toc12627398"/>
      <w:bookmarkStart w:id="2072" w:name="_Toc12630288"/>
      <w:bookmarkStart w:id="2073" w:name="_Toc12632783"/>
      <w:bookmarkStart w:id="2074" w:name="_Toc17902855"/>
      <w:r w:rsidRPr="0087403A">
        <w:lastRenderedPageBreak/>
        <w:t>Värdering</w:t>
      </w:r>
      <w:r w:rsidRPr="003D6D37">
        <w:t xml:space="preserve"> av tillgångar som används för skuldtäckning</w:t>
      </w:r>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p>
    <w:p w14:paraId="69DBEB08" w14:textId="77777777" w:rsidR="009E158D" w:rsidRPr="007531F2" w:rsidRDefault="009E158D" w:rsidP="009E158D">
      <w:pPr>
        <w:pStyle w:val="Brdtextram"/>
      </w:pPr>
      <w:r>
        <w:rPr>
          <w:b/>
        </w:rPr>
        <w:t>Regeringens f</w:t>
      </w:r>
      <w:r w:rsidRPr="00ED183F">
        <w:rPr>
          <w:b/>
        </w:rPr>
        <w:t>örslag:</w:t>
      </w:r>
      <w:r w:rsidRPr="00ED183F">
        <w:t xml:space="preserve"> </w:t>
      </w:r>
      <w:r>
        <w:t>De tillgångar som används för skuldtäckning ska värderas till verkligt värde. Eventuella s</w:t>
      </w:r>
      <w:r w:rsidRPr="007531F2">
        <w:t>kulder som hänför sig till</w:t>
      </w:r>
      <w:r>
        <w:t xml:space="preserve"> för</w:t>
      </w:r>
      <w:r>
        <w:softHyphen/>
        <w:t>värvet av</w:t>
      </w:r>
      <w:r w:rsidRPr="007531F2">
        <w:t xml:space="preserve"> tillgången ska dras av </w:t>
      </w:r>
      <w:r>
        <w:t>när värdet</w:t>
      </w:r>
      <w:r w:rsidRPr="007531F2">
        <w:t xml:space="preserve"> </w:t>
      </w:r>
      <w:r>
        <w:t>fastställs.</w:t>
      </w:r>
    </w:p>
    <w:p w14:paraId="34D485BF" w14:textId="77777777" w:rsidR="009E158D" w:rsidRDefault="009E158D" w:rsidP="009E158D">
      <w:pPr>
        <w:pStyle w:val="Brdtextmedindragram"/>
        <w:rPr>
          <w:b/>
        </w:rPr>
      </w:pPr>
      <w:r>
        <w:t>Regeringen eller den myndighet som regeringen bestämmer ska få meddela föreskrifter om värdering av skuldtäckningstillgångar till verkligt värde.</w:t>
      </w:r>
    </w:p>
    <w:p w14:paraId="581BC32E" w14:textId="77777777" w:rsidR="009E158D" w:rsidRPr="00D66204" w:rsidRDefault="009E158D" w:rsidP="009E158D">
      <w:pPr>
        <w:pStyle w:val="Brdtextmedindrag"/>
        <w:rPr>
          <w:sz w:val="8"/>
          <w:szCs w:val="8"/>
        </w:rPr>
      </w:pPr>
    </w:p>
    <w:p w14:paraId="3C1BB0E6" w14:textId="77777777" w:rsidR="009E158D" w:rsidRPr="009D17ED" w:rsidRDefault="009E158D" w:rsidP="009E158D">
      <w:pPr>
        <w:pStyle w:val="Brdtextmedindrag"/>
      </w:pPr>
      <w:r>
        <w:rPr>
          <w:b/>
        </w:rPr>
        <w:t xml:space="preserve">Utredningens förslag </w:t>
      </w:r>
      <w:r>
        <w:t>överensstämmer med regeringens förslag.</w:t>
      </w:r>
    </w:p>
    <w:p w14:paraId="0D5E44B2" w14:textId="77777777" w:rsidR="009E158D" w:rsidRDefault="009E158D" w:rsidP="009E158D">
      <w:pPr>
        <w:pStyle w:val="Brdtextmedindrag"/>
      </w:pPr>
      <w:r>
        <w:rPr>
          <w:b/>
        </w:rPr>
        <w:t xml:space="preserve">Remissinstanserna </w:t>
      </w:r>
      <w:r>
        <w:t>tillstyrker förslaget eller har inget att invända mot det.</w:t>
      </w:r>
    </w:p>
    <w:p w14:paraId="747E0BAC" w14:textId="77777777" w:rsidR="009E158D" w:rsidRPr="008F6E4A" w:rsidRDefault="009E158D" w:rsidP="009E158D">
      <w:pPr>
        <w:pStyle w:val="Brdtextmedindrag"/>
      </w:pPr>
      <w:r>
        <w:rPr>
          <w:b/>
        </w:rPr>
        <w:t>Promemorians förslag</w:t>
      </w:r>
      <w:r>
        <w:t xml:space="preserve"> överensstämmer med regeringens förslag.</w:t>
      </w:r>
    </w:p>
    <w:p w14:paraId="2292A95E" w14:textId="77777777" w:rsidR="009E158D" w:rsidRPr="008F6E4A" w:rsidRDefault="009E158D" w:rsidP="009E158D">
      <w:pPr>
        <w:pStyle w:val="Brdtextmedindrag"/>
      </w:pPr>
      <w:r>
        <w:rPr>
          <w:b/>
        </w:rPr>
        <w:t>Remissinstanserna:</w:t>
      </w:r>
      <w:r>
        <w:t xml:space="preserve"> Flertalet remissinstanser tillstyrker förslaget eller har inget att invända mot det. </w:t>
      </w:r>
      <w:r>
        <w:rPr>
          <w:i/>
        </w:rPr>
        <w:t>Svensk Försäkring</w:t>
      </w:r>
      <w:r>
        <w:t xml:space="preserve"> ifrågasätter om det behövs närmare föreskrifter om värdering av skuldtäckningstillgångar. Enligt Svensk Försäkring bör bemyndigandet begränsas till att avse endast de tillgångar som inte värderas till verkligt värde i den finansiella redo</w:t>
      </w:r>
      <w:r>
        <w:softHyphen/>
        <w:t>visningen. Det bör i vart fall undvikas att det uppstår diskrepanser mellan värdering till verkligt värde i redovisningen och för skuldtäckning.</w:t>
      </w:r>
    </w:p>
    <w:p w14:paraId="6F783391" w14:textId="77777777" w:rsidR="009E158D" w:rsidRDefault="009E158D" w:rsidP="009E158D">
      <w:pPr>
        <w:pStyle w:val="Rubrik4utannumrering"/>
        <w:spacing w:before="240"/>
      </w:pPr>
      <w:r>
        <w:t>Skälen för regeringens förslag</w:t>
      </w:r>
    </w:p>
    <w:p w14:paraId="715F3942" w14:textId="77777777" w:rsidR="009E158D" w:rsidRDefault="009E158D" w:rsidP="009E158D">
      <w:pPr>
        <w:pStyle w:val="Rubrik5utannumrering"/>
        <w:spacing w:before="0"/>
        <w:rPr>
          <w:b/>
        </w:rPr>
      </w:pPr>
      <w:r>
        <w:t>Andra t</w:t>
      </w:r>
      <w:r w:rsidRPr="00D8627C">
        <w:t>jänstepensionsdirektivet</w:t>
      </w:r>
      <w:r>
        <w:rPr>
          <w:b/>
        </w:rPr>
        <w:t xml:space="preserve"> </w:t>
      </w:r>
    </w:p>
    <w:p w14:paraId="6D249548" w14:textId="77777777" w:rsidR="009E158D" w:rsidRPr="005A1977" w:rsidRDefault="009E158D" w:rsidP="009E158D">
      <w:pPr>
        <w:pStyle w:val="Brdtext"/>
      </w:pPr>
      <w:r>
        <w:t>Andra tjänstepensionsdirektivet innehåller inte några särskilda bestäm</w:t>
      </w:r>
      <w:r>
        <w:softHyphen/>
        <w:t xml:space="preserve">melser om värdering av tillgångar som används för skuldtäckning. Det finns dock bestämmelser om </w:t>
      </w:r>
      <w:r w:rsidRPr="005A1977">
        <w:t>värdering av investeringar i derivat</w:t>
      </w:r>
      <w:r>
        <w:softHyphen/>
      </w:r>
      <w:r w:rsidRPr="005A1977">
        <w:t>instrument. Dessa behandlas närmare i avsnitt </w:t>
      </w:r>
      <w:r>
        <w:t>8.2.3</w:t>
      </w:r>
      <w:r w:rsidRPr="005A1977">
        <w:t>.</w:t>
      </w:r>
    </w:p>
    <w:p w14:paraId="2F7FD22F" w14:textId="77777777" w:rsidR="009E158D" w:rsidRDefault="009E158D" w:rsidP="009E158D">
      <w:pPr>
        <w:pStyle w:val="Rubrik5utannumrering"/>
      </w:pPr>
      <w:r w:rsidRPr="002A290B">
        <w:t>Gällande rätt</w:t>
      </w:r>
    </w:p>
    <w:p w14:paraId="55AF259F" w14:textId="77777777" w:rsidR="009E158D" w:rsidRDefault="009E158D" w:rsidP="009E158D">
      <w:pPr>
        <w:pStyle w:val="Brdtext"/>
      </w:pPr>
      <w:r>
        <w:t>Enligt försäkringsrörelselagen ska ett försäkringsföretags samtliga till</w:t>
      </w:r>
      <w:r>
        <w:softHyphen/>
        <w:t>gångar och skulder tas upp till verkligt värde (5 kap. 2 §). Med verkligt värde avses det belopp till vilket en tillgång eller en skuld skulle kunna överlåtas eller regleras i en transaktion mellan sinsemellan oberoende parter som har ett intresse av att transaktionen genomförs.</w:t>
      </w:r>
    </w:p>
    <w:p w14:paraId="3B4328B7" w14:textId="77777777" w:rsidR="009E158D" w:rsidRDefault="009E158D" w:rsidP="009E158D">
      <w:pPr>
        <w:pStyle w:val="Brdtextmedindrag"/>
      </w:pPr>
      <w:r>
        <w:t>För försäkringsföretag som följer övergångsbestämmelserna (punkt 2 i övergångsbestämmelserna till lagen [2015:700] om ändring i försäkrings</w:t>
      </w:r>
      <w:r>
        <w:softHyphen/>
        <w:t>rörelselagen [2010:2043]) gäller att de tillgångar som används för skuld</w:t>
      </w:r>
      <w:r>
        <w:softHyphen/>
        <w:t>täckning ska värderas till verkligt värde. Från detta värde ska avdrag göras för skulder som hänför sig till förvärvet av tillgången (6 kap. 27 § FRL i lydelsen före den 1 januari 2016). Regeringen eller den myndighet som regeringen bestämmer fick meddela föreskrifter om värdering till verkligt värde (6 kap. 34 § 9 FRL i lydelsen före den 1 januari 2016).</w:t>
      </w:r>
    </w:p>
    <w:p w14:paraId="1A7DDA29" w14:textId="77777777" w:rsidR="009E158D" w:rsidRPr="00416762" w:rsidRDefault="009E158D" w:rsidP="009E158D">
      <w:pPr>
        <w:pStyle w:val="Brdtextmedindrag"/>
      </w:pPr>
      <w:r>
        <w:t xml:space="preserve">Motsvarande bestämmelser gäller även för tjänstepensionskassor (7 kap. 10 f § andra och tredje styckena 1982 års FRL jämförd med </w:t>
      </w:r>
      <w:r w:rsidRPr="00B341FC">
        <w:t>24 b</w:t>
      </w:r>
      <w:r>
        <w:t> §</w:t>
      </w:r>
      <w:r w:rsidRPr="00B341FC">
        <w:t xml:space="preserve"> UFL</w:t>
      </w:r>
      <w:r>
        <w:t>).</w:t>
      </w:r>
    </w:p>
    <w:p w14:paraId="69271D06" w14:textId="77777777" w:rsidR="009E158D" w:rsidRDefault="009E158D" w:rsidP="009E158D">
      <w:pPr>
        <w:pStyle w:val="Rubrik5utannumrering"/>
      </w:pPr>
      <w:r>
        <w:t>Värdering av tillgångar som används för skuldtäckning</w:t>
      </w:r>
    </w:p>
    <w:p w14:paraId="1C916FFC" w14:textId="77777777" w:rsidR="009E158D" w:rsidRDefault="009E158D" w:rsidP="009E158D">
      <w:pPr>
        <w:pStyle w:val="Brdtextmedindrag"/>
        <w:ind w:firstLine="0"/>
      </w:pPr>
      <w:r>
        <w:t>För att</w:t>
      </w:r>
      <w:r w:rsidRPr="005900AD">
        <w:t xml:space="preserve"> </w:t>
      </w:r>
      <w:r>
        <w:t>säkerställa att ett tjänstepensionsföretag har tillräckligt med skuld</w:t>
      </w:r>
      <w:r>
        <w:softHyphen/>
        <w:t>täckningstillgångar och att dessa företag använder likartade värder</w:t>
      </w:r>
      <w:r>
        <w:softHyphen/>
        <w:t>ings</w:t>
      </w:r>
      <w:r>
        <w:softHyphen/>
      </w:r>
      <w:r>
        <w:lastRenderedPageBreak/>
        <w:t xml:space="preserve">metoder bör det införas bestämmelser om </w:t>
      </w:r>
      <w:r w:rsidRPr="00F71E5D">
        <w:t>att en huvudprincip ska an</w:t>
      </w:r>
      <w:r>
        <w:softHyphen/>
      </w:r>
      <w:r w:rsidRPr="00F71E5D">
        <w:t xml:space="preserve">vändas vid värderingen av </w:t>
      </w:r>
      <w:r>
        <w:t xml:space="preserve">de </w:t>
      </w:r>
      <w:r w:rsidRPr="00F71E5D">
        <w:t>tillgångar</w:t>
      </w:r>
      <w:r>
        <w:t>na</w:t>
      </w:r>
      <w:r w:rsidRPr="00F71E5D">
        <w:t>. Det finns klara fördelar med att ha en enhetlig och etablerad värderingsprincip. Framför</w:t>
      </w:r>
      <w:r>
        <w:t xml:space="preserve"> allt leder en sådan värdering av tillgångarna till den bästa jämförbarheten mellan tjänste</w:t>
      </w:r>
      <w:r>
        <w:softHyphen/>
        <w:t>pensionsföretagen. Huvudprincipen bör i likhet med det som gäller för försäkringsföretag och tjänstepensionskassor vara värdering till verkligt värde.</w:t>
      </w:r>
    </w:p>
    <w:p w14:paraId="1281D33E" w14:textId="77777777" w:rsidR="009E158D" w:rsidRDefault="009E158D" w:rsidP="009E158D">
      <w:pPr>
        <w:pStyle w:val="Brdtextmedindrag"/>
      </w:pPr>
      <w:r>
        <w:t>I värderingen bör</w:t>
      </w:r>
      <w:r w:rsidRPr="00724B06">
        <w:t xml:space="preserve"> </w:t>
      </w:r>
      <w:r>
        <w:t>skulder som är hänförliga till förvärvet av en till</w:t>
      </w:r>
      <w:r>
        <w:softHyphen/>
        <w:t>gång beaktas (dras av) eftersom de kan påverka försäkringstagarnas, de försäk</w:t>
      </w:r>
      <w:r>
        <w:softHyphen/>
        <w:t>rades och andra ersättningsberättigades rätt. Bestämmelserna i den nya lagen bör alltså utformas efter förebild av de bestämmelser som gäller för försäkringsföretag som följer övergångsbestämmelserna och tjänste</w:t>
      </w:r>
      <w:r>
        <w:softHyphen/>
        <w:t xml:space="preserve">pensionskassor (6 kap. 27 § FRL i lydelsen före den 1 januari 2016 respektive 7 kap. 10 f § andra stycket 1982 års FRL jämförd med </w:t>
      </w:r>
      <w:r w:rsidRPr="00B341FC">
        <w:t>24 b</w:t>
      </w:r>
      <w:r>
        <w:t> §</w:t>
      </w:r>
      <w:r w:rsidRPr="00B341FC">
        <w:t xml:space="preserve"> UFL</w:t>
      </w:r>
      <w:r>
        <w:t>).</w:t>
      </w:r>
    </w:p>
    <w:p w14:paraId="1991A9F2" w14:textId="77777777" w:rsidR="009E158D" w:rsidRDefault="009E158D" w:rsidP="009E158D">
      <w:pPr>
        <w:pStyle w:val="Brdtextmedindrag"/>
      </w:pPr>
      <w:r>
        <w:t>Som framgår ovan får regeringen eller den myndighet som regeringen bestämmer meddela föreskrifter om värderingen till verkligt värde för försäkringsföretag som följer övergångsbestämmelserna och tjänste</w:t>
      </w:r>
      <w:r>
        <w:softHyphen/>
        <w:t xml:space="preserve">pensionskassor. Regeringen anser, </w:t>
      </w:r>
      <w:r w:rsidDel="005544E5">
        <w:t>till</w:t>
      </w:r>
      <w:r>
        <w:t xml:space="preserve"> skillnad från </w:t>
      </w:r>
      <w:r w:rsidRPr="00BC646D">
        <w:rPr>
          <w:i/>
        </w:rPr>
        <w:t>Svensk Försäkring</w:t>
      </w:r>
      <w:r>
        <w:t>, att ett motsvarande bemyndigande bör införas i den nya lagen om tjänste</w:t>
      </w:r>
      <w:r>
        <w:softHyphen/>
        <w:t>pensionsföretag. Det är enligt regeringens uppfattning inte lämpligt att i lag närmare precisera vilken värderingsmetodik som ska användas för att fastställa det verkliga värdet. Detta bör i stället göras i föreskrifter på lägre nivå än lag. Därigenom bör även uppkomsten av diskrepanser mellan värdering till verkligt värde i den finansiella redovisningen och för skuldtäckning, som Svensk Försäkring varnar för, kunna förhindras.</w:t>
      </w:r>
    </w:p>
    <w:p w14:paraId="04317A24" w14:textId="77777777" w:rsidR="009E158D" w:rsidRPr="00A52EC9" w:rsidRDefault="009E158D" w:rsidP="0087403A">
      <w:pPr>
        <w:pStyle w:val="Rubrik3"/>
      </w:pPr>
      <w:bookmarkStart w:id="2075" w:name="_Toc8059781"/>
      <w:bookmarkStart w:id="2076" w:name="_Toc8061491"/>
      <w:bookmarkStart w:id="2077" w:name="_Toc8062023"/>
      <w:bookmarkStart w:id="2078" w:name="_Toc8064491"/>
      <w:bookmarkStart w:id="2079" w:name="_Toc8391168"/>
      <w:bookmarkStart w:id="2080" w:name="_Toc8391434"/>
      <w:bookmarkStart w:id="2081" w:name="_Toc8644639"/>
      <w:bookmarkStart w:id="2082" w:name="_Toc8645171"/>
      <w:bookmarkStart w:id="2083" w:name="_Toc8817652"/>
      <w:bookmarkStart w:id="2084" w:name="_Toc8818224"/>
      <w:bookmarkStart w:id="2085" w:name="_Toc8825593"/>
      <w:bookmarkStart w:id="2086" w:name="_Toc8831690"/>
      <w:bookmarkStart w:id="2087" w:name="_Toc8832599"/>
      <w:bookmarkStart w:id="2088" w:name="_Toc11153061"/>
      <w:bookmarkStart w:id="2089" w:name="_Toc11160982"/>
      <w:bookmarkStart w:id="2090" w:name="_Toc11166918"/>
      <w:bookmarkStart w:id="2091" w:name="_Toc11167454"/>
      <w:bookmarkStart w:id="2092" w:name="_Toc11168891"/>
      <w:bookmarkStart w:id="2093" w:name="_Toc11845844"/>
      <w:bookmarkStart w:id="2094" w:name="_Toc12611643"/>
      <w:bookmarkStart w:id="2095" w:name="_Toc12624910"/>
      <w:bookmarkStart w:id="2096" w:name="_Toc12627399"/>
      <w:bookmarkStart w:id="2097" w:name="_Toc12630289"/>
      <w:bookmarkStart w:id="2098" w:name="_Toc12632784"/>
      <w:bookmarkStart w:id="2099" w:name="_Toc17902856"/>
      <w:r w:rsidRPr="00A52EC9">
        <w:t>Aktier och andelar i dotterföretag</w:t>
      </w:r>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p>
    <w:p w14:paraId="792766A8" w14:textId="77777777" w:rsidR="009E158D" w:rsidRDefault="009E158D" w:rsidP="009E158D">
      <w:pPr>
        <w:pStyle w:val="Brdtextram"/>
      </w:pPr>
      <w:r>
        <w:rPr>
          <w:b/>
        </w:rPr>
        <w:t>Regeringens bedömning</w:t>
      </w:r>
      <w:r w:rsidRPr="00ED183F">
        <w:rPr>
          <w:b/>
        </w:rPr>
        <w:t>:</w:t>
      </w:r>
      <w:r>
        <w:t xml:space="preserve"> Det bör inte införas några bestämmelser om förutsättningarna för att få använda aktier och andelar i dotterföretag för skuldtäckning. Det bör inte heller införas några särskilda bestäm</w:t>
      </w:r>
      <w:r>
        <w:softHyphen/>
        <w:t>melser om värderingen av sådana aktier och andelar som används för skuldtäckning.</w:t>
      </w:r>
    </w:p>
    <w:p w14:paraId="779A21FB" w14:textId="77777777" w:rsidR="009E158D" w:rsidRDefault="009E158D" w:rsidP="009E158D">
      <w:pPr>
        <w:pStyle w:val="Brdtextmedindrag"/>
        <w:spacing w:before="80"/>
        <w:rPr>
          <w:b/>
        </w:rPr>
      </w:pPr>
      <w:r>
        <w:rPr>
          <w:b/>
        </w:rPr>
        <w:t>Utredningens förslag</w:t>
      </w:r>
      <w:r w:rsidRPr="008F6E4A">
        <w:t xml:space="preserve"> </w:t>
      </w:r>
      <w:r>
        <w:t>överensstämmer inte med regeringens bedöm</w:t>
      </w:r>
      <w:r>
        <w:softHyphen/>
        <w:t>ning. Enligt utredningens förslag ska det införas bestämmelser om förut</w:t>
      </w:r>
      <w:r>
        <w:softHyphen/>
        <w:t>sättningarna för att få använda aktier och andelar i dotterföretag för skuld</w:t>
      </w:r>
      <w:r>
        <w:softHyphen/>
        <w:t>täckning och om värderingen av dessa tillgångar.</w:t>
      </w:r>
    </w:p>
    <w:p w14:paraId="6F168A33" w14:textId="77777777" w:rsidR="009E158D" w:rsidRDefault="009E158D" w:rsidP="009E158D">
      <w:pPr>
        <w:pStyle w:val="Brdtextmedindrag"/>
      </w:pPr>
      <w:r>
        <w:rPr>
          <w:b/>
        </w:rPr>
        <w:t>Remissinstanserna:</w:t>
      </w:r>
      <w:r w:rsidRPr="008F6E4A">
        <w:t xml:space="preserve"> </w:t>
      </w:r>
      <w:r>
        <w:t xml:space="preserve">Flertalet remissinstanser tillstyrker förslaget eller har inget att invända mot det. </w:t>
      </w:r>
      <w:r>
        <w:rPr>
          <w:i/>
        </w:rPr>
        <w:t>Svensk Försäkring</w:t>
      </w:r>
      <w:r>
        <w:t xml:space="preserve"> avstyrker de föreslagna bestämmelserna om förutsättningarna för att få använda aktier och andelar i dotterföretag för skuldtäckning.</w:t>
      </w:r>
    </w:p>
    <w:p w14:paraId="4EC0B5A5" w14:textId="77777777" w:rsidR="009E158D" w:rsidRDefault="009E158D" w:rsidP="009E158D">
      <w:pPr>
        <w:pStyle w:val="Brdtextmedindrag"/>
      </w:pPr>
      <w:r>
        <w:rPr>
          <w:b/>
        </w:rPr>
        <w:t>Promemorians förslag och bedömning</w:t>
      </w:r>
      <w:r>
        <w:t xml:space="preserve"> avviker delvis från regeringens bedömning. Promemorians förslag och bedömning avviker från regeringens bedömning genom att det i promemorian föreslås en bestäm</w:t>
      </w:r>
      <w:r>
        <w:softHyphen/>
        <w:t>melse om att för det fall ett tjänste</w:t>
      </w:r>
      <w:r>
        <w:softHyphen/>
        <w:t>pensionsföretag endast äger en del av aktierna i ett dotterföretag, ska bara den del av dotterföretagets tillgångar och skulder som svarar mot aktieinnehavet beaktas i värderingen av till</w:t>
      </w:r>
      <w:r>
        <w:softHyphen/>
        <w:t>gångarna.</w:t>
      </w:r>
    </w:p>
    <w:p w14:paraId="5205632A" w14:textId="77777777" w:rsidR="009E158D" w:rsidRDefault="009E158D" w:rsidP="009E158D">
      <w:pPr>
        <w:pStyle w:val="Brdtextmedindrag"/>
      </w:pPr>
      <w:r w:rsidRPr="008F6E4A">
        <w:rPr>
          <w:b/>
        </w:rPr>
        <w:lastRenderedPageBreak/>
        <w:t>Remissinstanserna:</w:t>
      </w:r>
      <w:r>
        <w:t xml:space="preserve"> Flertalet remissinstanser tillstyrker förslaget och bedömningen eller har inget att invända mot dem. </w:t>
      </w:r>
      <w:r w:rsidRPr="008F6E4A">
        <w:rPr>
          <w:i/>
        </w:rPr>
        <w:t>Svensk Försäkring</w:t>
      </w:r>
      <w:r>
        <w:t xml:space="preserve"> anser att den föreslagna bestämmelsen är otydlig och inte lämplig i den utformning den har i förslaget. Att värdet på ett tjänstepensionsföretags innehav av ett dotterbolag endast ska motsvara den ägda andelen borde enligt </w:t>
      </w:r>
      <w:r w:rsidRPr="008376E3">
        <w:t xml:space="preserve">Svensk Försäkring </w:t>
      </w:r>
      <w:r>
        <w:t xml:space="preserve">vara självklart. Enligt </w:t>
      </w:r>
      <w:r w:rsidRPr="008376E3">
        <w:t xml:space="preserve">Svensk Försäkring </w:t>
      </w:r>
      <w:r>
        <w:t>kan bestämmelsen leda till en märklig värdering av vissa dotterföretag, t.ex. försäkringsföretag.</w:t>
      </w:r>
    </w:p>
    <w:p w14:paraId="33BA3580" w14:textId="77777777" w:rsidR="009E158D" w:rsidRDefault="009E158D" w:rsidP="009E158D">
      <w:pPr>
        <w:pStyle w:val="Rubrik4utannumrering"/>
        <w:rPr>
          <w:b w:val="0"/>
        </w:rPr>
      </w:pPr>
      <w:r>
        <w:t>Skälen för regeringens bedömning</w:t>
      </w:r>
    </w:p>
    <w:p w14:paraId="09A330EB" w14:textId="77777777" w:rsidR="009E158D" w:rsidRPr="008F6E4A" w:rsidRDefault="009E158D" w:rsidP="009E158D">
      <w:pPr>
        <w:pStyle w:val="Rubrik5utannumrering"/>
        <w:spacing w:before="0"/>
      </w:pPr>
      <w:r w:rsidRPr="00850632">
        <w:t>Andra t</w:t>
      </w:r>
      <w:r w:rsidRPr="008F6E4A">
        <w:t>jänstepensionsdirektivet</w:t>
      </w:r>
    </w:p>
    <w:p w14:paraId="54984A70" w14:textId="77777777" w:rsidR="009E158D" w:rsidRDefault="009E158D" w:rsidP="009E158D">
      <w:pPr>
        <w:pStyle w:val="Brdtext"/>
      </w:pPr>
      <w:r>
        <w:t>Andra tjänstepensionsdirektivet innehåller inte några särskilda bestäm</w:t>
      </w:r>
      <w:r>
        <w:softHyphen/>
        <w:t>melser om investeringar i aktier i dotterföretag. Dessa tillgångar omfattas av bestämmelserna om aktsamhetsprincipen, diversifiering av tillgångar samt investeringar i uppdragsgivande företag. Andra tjänste</w:t>
      </w:r>
      <w:r>
        <w:softHyphen/>
        <w:t>pensions</w:t>
      </w:r>
      <w:r>
        <w:softHyphen/>
        <w:t>direktivet innehåller inte heller några bestämmelser om värdering av aktier i dotterföretag som används för skuldtäckning.</w:t>
      </w:r>
    </w:p>
    <w:p w14:paraId="716C84D3" w14:textId="77777777" w:rsidR="009E158D" w:rsidRDefault="009E158D" w:rsidP="009E158D">
      <w:pPr>
        <w:pStyle w:val="Rubrik5utannumrering"/>
      </w:pPr>
      <w:r>
        <w:t>Gällande rätt</w:t>
      </w:r>
    </w:p>
    <w:p w14:paraId="6B308032" w14:textId="77777777" w:rsidR="009E158D" w:rsidRDefault="009E158D" w:rsidP="009E158D">
      <w:pPr>
        <w:pStyle w:val="Brdtext"/>
      </w:pPr>
      <w:r>
        <w:t>I försäkringsrörelselagen finns inga bestämmelser om förutsättningarna för att få använda aktier och andelar i dotterföretag för skuldtäckning eller om värderingen av dessa tillgångar. Försäkringsföretag som följer över</w:t>
      </w:r>
      <w:r>
        <w:softHyphen/>
        <w:t>gångsbestämmelserna (punkt 2 i övergångsbestämmelserna till lagen [2015:700] om ändring i försäkrings</w:t>
      </w:r>
      <w:r>
        <w:softHyphen/>
        <w:t>rörelselagen [2010:2043]) omfattas däremot av sådana bestämmelser.</w:t>
      </w:r>
    </w:p>
    <w:p w14:paraId="3EB2ED95" w14:textId="77777777" w:rsidR="009E158D" w:rsidRDefault="009E158D" w:rsidP="009E158D">
      <w:pPr>
        <w:pStyle w:val="Brdtextmedindrag"/>
      </w:pPr>
      <w:r>
        <w:t>Aktier och andelar i dotterföretag som är ett publikt försäk</w:t>
      </w:r>
      <w:r>
        <w:softHyphen/>
        <w:t>rings</w:t>
      </w:r>
      <w:r>
        <w:softHyphen/>
        <w:t>aktiebolag, ett publikt bankaktiebolag, kreditmarknadsbolag, värde</w:t>
      </w:r>
      <w:r>
        <w:softHyphen/>
        <w:t>pappersbolag eller fondbolag, eller ett utländskt företag av motsvarande slag får användas för skuldtäckning utan särskilda begränsningar (6 kap. 4 § FRL i lydelsen före den 1 januari 2016). Avseende aktier och andelar i övriga dotterföretag gäller däremot att de endast får användas för skuldtäckning om dotterföretaget äger vissa typer av tillgångar, direkt eller indirekt, såsom obligationer och andra skuldförbindelser, vissa typer av aktier och andra värdepapper eller fastigheter. För att aktier och andelar i dotterföretag som bedriver fastighetsverksamhet ska få användas i skuld</w:t>
      </w:r>
      <w:r>
        <w:softHyphen/>
        <w:t>täckningen krävs dessutom att byggnader som hör till fastigheten ska vara brandförsäkrade. Detta krav gäller även för vissa skuldförbindelser för vilka panträtt i fastighet eller tomträtt lämnats som säkerhet. För dessa skuldförbindelser ska dessutom panträttens ligga inom en viss andel av fastigheten eller tomträttens värde.</w:t>
      </w:r>
    </w:p>
    <w:p w14:paraId="71514ADD" w14:textId="77777777" w:rsidR="009E158D" w:rsidRDefault="009E158D" w:rsidP="009E158D">
      <w:pPr>
        <w:pStyle w:val="Brdtextmedindrag"/>
      </w:pPr>
      <w:r>
        <w:t>När det gäller värdering finns särskilda bestämmelser för aktier i dotter-företag som har till uppgift att direkt eller indirekt äga vissa tillgångar (6 kap. 28 § FRL i lydelsen före den 1 januari 2016). För sådana aktier får inte fastställas högre värde än det som skulle ha fastställts för dotter</w:t>
      </w:r>
      <w:r>
        <w:softHyphen/>
        <w:t>företagets tillgångar, efter avdrag för dess skulder, om de ägts direkt av försäkringsföretaget. Om försäkringsföretaget inte äger samtliga aktier i dotterföretaget, beaktas bara så stor del av tillgångarnas värde som svarar mot aktieinnehavet.</w:t>
      </w:r>
    </w:p>
    <w:p w14:paraId="56B1E30A" w14:textId="77777777" w:rsidR="009E158D" w:rsidRDefault="009E158D" w:rsidP="009E158D">
      <w:pPr>
        <w:pStyle w:val="Brdtextmedindrag"/>
      </w:pPr>
      <w:r>
        <w:lastRenderedPageBreak/>
        <w:t>För tjänstepensionskassor gäller motsvarande bestämmelser (7 kap. 10 a § och 10 f § fjärde stycket 1982 års FRL jämförd med 24 b § femte stycket UFL).</w:t>
      </w:r>
    </w:p>
    <w:p w14:paraId="015FE010" w14:textId="77777777" w:rsidR="009E158D" w:rsidRDefault="009E158D" w:rsidP="009E158D">
      <w:pPr>
        <w:pStyle w:val="Rubrik5utannumrering"/>
      </w:pPr>
      <w:r>
        <w:t>Användningen av aktier och andelar i dotterföretag för skuldtäckning</w:t>
      </w:r>
    </w:p>
    <w:p w14:paraId="562368BA" w14:textId="77777777" w:rsidR="009E158D" w:rsidRDefault="009E158D" w:rsidP="009E158D">
      <w:pPr>
        <w:pStyle w:val="Brdtextmedindrag"/>
        <w:ind w:firstLine="0"/>
      </w:pPr>
      <w:r>
        <w:t>Regeringen anser, i likhet med den bedömning som görs i promemorian och till skillnad från utred</w:t>
      </w:r>
      <w:r>
        <w:softHyphen/>
        <w:t>ningen, att det inte finns något behov av sär</w:t>
      </w:r>
      <w:r>
        <w:softHyphen/>
        <w:t>skilda bestämmelser om förutsättningarna för tjänstepensionsföretag att använda aktier och andelar i dotterföretag för skuldtäckning. I avsnitt 8.2</w:t>
      </w:r>
      <w:r w:rsidRPr="00093EBD">
        <w:t>.1</w:t>
      </w:r>
      <w:r>
        <w:t xml:space="preserve"> föreslås att aktsamhets</w:t>
      </w:r>
      <w:r>
        <w:softHyphen/>
        <w:t>principen ska gälla för ett tjänstepensions</w:t>
      </w:r>
      <w:r>
        <w:softHyphen/>
        <w:t>företags samtliga investeringar samt att bestämmelser med krav på riskspridning och riskkontroll ska införas i den nya lagen om tjänstepensionsföretag. Dessutom föreslår regeringen att tjänstepensionsföretag ska omfattas av ett risk</w:t>
      </w:r>
      <w:r>
        <w:softHyphen/>
        <w:t>känsligt kapitalkrav som bl.a. innebär att företagen får ett högre kapitalkrav om koncentrations</w:t>
      </w:r>
      <w:r>
        <w:softHyphen/>
        <w:t>risken, dvs. risken för att ett företag har för stora exponeringar mot en och samma emittent (företag eller grupp av närstående företag), är hög (se avsnitt 8.5.2). Det finns därför inte skäl att införa ytterligare villkor i den nya lagen om tjänstepensionsföretag av</w:t>
      </w:r>
      <w:r>
        <w:softHyphen/>
        <w:t>seende användningen av aktier och andelar i dotterföretag för skuld</w:t>
      </w:r>
      <w:r>
        <w:softHyphen/>
        <w:t>täckning.</w:t>
      </w:r>
    </w:p>
    <w:p w14:paraId="27759A23" w14:textId="77777777" w:rsidR="009E158D" w:rsidRPr="00F94E0C" w:rsidRDefault="009E158D" w:rsidP="009E158D">
      <w:pPr>
        <w:pStyle w:val="Brdtextmedindrag"/>
      </w:pPr>
      <w:r>
        <w:t>I promemorian föreslås att det ska införas en bestämmelse i den nya lagen som anger att om ett tjänstepensionsföretag endast äger en del av aktierna i ett dotterföretag, ska bara den del av dotterföretagets tillgångar och skulder som svarar mot aktieinnehavet beaktas i värderingen av till</w:t>
      </w:r>
      <w:r>
        <w:softHyphen/>
        <w:t xml:space="preserve">gångarna. Enligt regeringens bedömning finns det inte något behov av en sådan bestämmelse. Om ett tjänstepensionsföretag använder aktier och andelar i dotterföretag för skuldtäckning ska dessa tillgångar, i likhet med övriga skuldtäckningstillgångar, värderas till verkligt värde (se avsnitt 8.3.2). Vid en sådan värdering får det, som </w:t>
      </w:r>
      <w:r>
        <w:rPr>
          <w:i/>
        </w:rPr>
        <w:t>Svensk Försäkring</w:t>
      </w:r>
      <w:r>
        <w:t xml:space="preserve"> påpekar, anses vara självklart att värdet på innehavet ska motsvara den andel som tjänstepensionsföretaget äger i dotterföretaget. Någon uttrycklig bestäm</w:t>
      </w:r>
      <w:r>
        <w:softHyphen/>
        <w:t>melse om detta är därför inte nödvändig.</w:t>
      </w:r>
    </w:p>
    <w:p w14:paraId="65A70B9A" w14:textId="4C3AC1C0" w:rsidR="009E158D" w:rsidRPr="003D6D37" w:rsidRDefault="00C03E17" w:rsidP="0087403A">
      <w:pPr>
        <w:pStyle w:val="Rubrik3"/>
      </w:pPr>
      <w:bookmarkStart w:id="2100" w:name="_Toc8059782"/>
      <w:bookmarkStart w:id="2101" w:name="_Toc8061492"/>
      <w:bookmarkStart w:id="2102" w:name="_Toc8062024"/>
      <w:bookmarkStart w:id="2103" w:name="_Toc8064492"/>
      <w:bookmarkStart w:id="2104" w:name="_Toc8391169"/>
      <w:bookmarkStart w:id="2105" w:name="_Toc8391435"/>
      <w:bookmarkStart w:id="2106" w:name="_Toc8644640"/>
      <w:bookmarkStart w:id="2107" w:name="_Toc8645172"/>
      <w:bookmarkStart w:id="2108" w:name="_Toc8817653"/>
      <w:bookmarkStart w:id="2109" w:name="_Toc8818225"/>
      <w:bookmarkStart w:id="2110" w:name="_Toc8825594"/>
      <w:bookmarkStart w:id="2111" w:name="_Toc8831691"/>
      <w:bookmarkStart w:id="2112" w:name="_Toc8832600"/>
      <w:bookmarkStart w:id="2113" w:name="_Toc11153062"/>
      <w:bookmarkStart w:id="2114" w:name="_Toc11160983"/>
      <w:bookmarkStart w:id="2115" w:name="_Toc11166919"/>
      <w:bookmarkStart w:id="2116" w:name="_Toc11167455"/>
      <w:bookmarkStart w:id="2117" w:name="_Toc11168892"/>
      <w:bookmarkStart w:id="2118" w:name="_Toc11845845"/>
      <w:bookmarkStart w:id="2119" w:name="_Toc12611644"/>
      <w:bookmarkStart w:id="2120" w:name="_Toc12624911"/>
      <w:bookmarkStart w:id="2121" w:name="_Toc12627400"/>
      <w:bookmarkStart w:id="2122" w:name="_Toc12630290"/>
      <w:bookmarkStart w:id="2123" w:name="_Toc12632785"/>
      <w:bookmarkStart w:id="2124" w:name="_Toc17902857"/>
      <w:r>
        <w:t>När f</w:t>
      </w:r>
      <w:r w:rsidR="009E158D" w:rsidRPr="003D6D37">
        <w:t xml:space="preserve">ordringar på </w:t>
      </w:r>
      <w:r w:rsidR="009E158D" w:rsidRPr="0087403A">
        <w:t>någon</w:t>
      </w:r>
      <w:r w:rsidR="009E158D" w:rsidRPr="003D6D37">
        <w:t xml:space="preserve"> annan än försäkringstagare </w:t>
      </w:r>
      <w:r>
        <w:t xml:space="preserve">får </w:t>
      </w:r>
      <w:r w:rsidR="009E158D" w:rsidRPr="003D6D37">
        <w:t>använd</w:t>
      </w:r>
      <w:r>
        <w:t>a</w:t>
      </w:r>
      <w:r w:rsidR="009E158D" w:rsidRPr="003D6D37">
        <w:t>s för skuldtäckning</w:t>
      </w:r>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p>
    <w:p w14:paraId="5474F972" w14:textId="77777777" w:rsidR="009E158D" w:rsidRDefault="009E158D" w:rsidP="009E158D">
      <w:pPr>
        <w:pStyle w:val="Brdtextram"/>
      </w:pPr>
      <w:r>
        <w:rPr>
          <w:b/>
        </w:rPr>
        <w:t>Regeringens f</w:t>
      </w:r>
      <w:r w:rsidRPr="00ED183F">
        <w:rPr>
          <w:b/>
        </w:rPr>
        <w:t>örslag:</w:t>
      </w:r>
      <w:r w:rsidRPr="00ED183F">
        <w:t xml:space="preserve"> </w:t>
      </w:r>
      <w:r>
        <w:t>Fordringar på någon annan än försäkringstagare ska bara tas upp i skuldtäckningen till den del de överstiger gäldenärens fordringar på tjänstepensionsföretaget.</w:t>
      </w:r>
    </w:p>
    <w:p w14:paraId="269276D6" w14:textId="77777777" w:rsidR="009E158D" w:rsidRPr="00D66204" w:rsidRDefault="009E158D" w:rsidP="009E158D">
      <w:pPr>
        <w:pStyle w:val="Brdtextmedindrag"/>
        <w:rPr>
          <w:sz w:val="8"/>
          <w:szCs w:val="8"/>
        </w:rPr>
      </w:pPr>
    </w:p>
    <w:p w14:paraId="5BE5C336" w14:textId="77777777" w:rsidR="009E158D" w:rsidRPr="009D17ED" w:rsidRDefault="009E158D" w:rsidP="009E158D">
      <w:pPr>
        <w:pStyle w:val="Brdtextmedindrag"/>
      </w:pPr>
      <w:r>
        <w:rPr>
          <w:b/>
        </w:rPr>
        <w:t xml:space="preserve">Utredningens förslag </w:t>
      </w:r>
      <w:r>
        <w:t>överensstämmer med regeringens förslag.</w:t>
      </w:r>
    </w:p>
    <w:p w14:paraId="187ED5CC" w14:textId="77777777" w:rsidR="009E158D" w:rsidRDefault="009E158D" w:rsidP="009E158D">
      <w:pPr>
        <w:pStyle w:val="Brdtextmedindrag"/>
      </w:pPr>
      <w:r>
        <w:rPr>
          <w:b/>
        </w:rPr>
        <w:t xml:space="preserve">Remissinstanserna </w:t>
      </w:r>
      <w:r>
        <w:t>tillstyrker förslaget eller har inget att invända mot det.</w:t>
      </w:r>
    </w:p>
    <w:p w14:paraId="54DCAB28" w14:textId="77777777" w:rsidR="009E158D" w:rsidRPr="008F6E4A" w:rsidRDefault="009E158D" w:rsidP="009E158D">
      <w:pPr>
        <w:pStyle w:val="Brdtextmedindrag"/>
      </w:pPr>
      <w:r>
        <w:rPr>
          <w:b/>
        </w:rPr>
        <w:t>Promemorians förslag</w:t>
      </w:r>
      <w:r>
        <w:t xml:space="preserve"> överensstämmer med regeringens förslag.</w:t>
      </w:r>
    </w:p>
    <w:p w14:paraId="309EF247" w14:textId="43E0AE75" w:rsidR="009E158D" w:rsidRDefault="009E158D" w:rsidP="009E158D">
      <w:pPr>
        <w:pStyle w:val="Brdtextmedindrag"/>
      </w:pPr>
      <w:r>
        <w:rPr>
          <w:b/>
        </w:rPr>
        <w:t>Remissinstanserna</w:t>
      </w:r>
      <w:r>
        <w:t xml:space="preserve"> tillstyrker förslaget eller har inget att invända mot det.</w:t>
      </w:r>
    </w:p>
    <w:p w14:paraId="1D918490" w14:textId="72DF3FDC" w:rsidR="00653402" w:rsidRDefault="00653402" w:rsidP="009E158D">
      <w:pPr>
        <w:pStyle w:val="Brdtextmedindrag"/>
      </w:pPr>
    </w:p>
    <w:p w14:paraId="79A1DCFF" w14:textId="77777777" w:rsidR="00653402" w:rsidRDefault="00653402" w:rsidP="009E158D">
      <w:pPr>
        <w:pStyle w:val="Brdtextmedindrag"/>
      </w:pPr>
    </w:p>
    <w:p w14:paraId="5CC151FA" w14:textId="77777777" w:rsidR="009E158D" w:rsidRPr="00936768" w:rsidRDefault="009E158D" w:rsidP="00653402">
      <w:pPr>
        <w:pStyle w:val="Rubrik4utannumrering"/>
        <w:spacing w:before="0"/>
      </w:pPr>
      <w:r w:rsidRPr="0073290A">
        <w:lastRenderedPageBreak/>
        <w:t>Skälen för regeringens förslag</w:t>
      </w:r>
    </w:p>
    <w:p w14:paraId="7F72C8E5" w14:textId="77777777" w:rsidR="009E158D" w:rsidRDefault="009E158D" w:rsidP="009E158D">
      <w:pPr>
        <w:pStyle w:val="Rubrik5utannumrering"/>
        <w:spacing w:before="0"/>
      </w:pPr>
      <w:r>
        <w:t xml:space="preserve">Andra </w:t>
      </w:r>
      <w:r w:rsidRPr="00E443E1">
        <w:t>tjänstepensionsdirektivet</w:t>
      </w:r>
    </w:p>
    <w:p w14:paraId="7191FAAA" w14:textId="77777777" w:rsidR="009E158D" w:rsidRPr="00A07535" w:rsidRDefault="009E158D" w:rsidP="009E158D">
      <w:pPr>
        <w:pStyle w:val="Brdtext"/>
        <w:rPr>
          <w:b/>
        </w:rPr>
      </w:pPr>
      <w:r>
        <w:t>Andra tjänstepensionsdirektivet innehåller inte några bestämmelser om värdering av fordringar på någon annan än försäkringstagare som används för skuld</w:t>
      </w:r>
      <w:r>
        <w:softHyphen/>
        <w:t>täckning.</w:t>
      </w:r>
    </w:p>
    <w:p w14:paraId="084A472B" w14:textId="77777777" w:rsidR="009E158D" w:rsidRDefault="009E158D" w:rsidP="009E158D">
      <w:pPr>
        <w:pStyle w:val="Rubrik5utannumrering"/>
      </w:pPr>
      <w:r>
        <w:t>Gällande rätt</w:t>
      </w:r>
    </w:p>
    <w:p w14:paraId="2498F665" w14:textId="77777777" w:rsidR="009E158D" w:rsidRDefault="009E158D" w:rsidP="009E158D">
      <w:pPr>
        <w:pStyle w:val="Brdtext"/>
      </w:pPr>
      <w:r>
        <w:t>I försäkringsrörelselagen finns det inte några bestämmelser om värdering av fordringar på någon annan än försäkringstagare som används för skuld</w:t>
      </w:r>
      <w:r>
        <w:softHyphen/>
        <w:t>täckning.</w:t>
      </w:r>
    </w:p>
    <w:p w14:paraId="1B3135E5" w14:textId="77777777" w:rsidR="009E158D" w:rsidRDefault="009E158D" w:rsidP="009E158D">
      <w:pPr>
        <w:pStyle w:val="Brdtextmedindrag"/>
      </w:pPr>
      <w:r>
        <w:t>För försäkringsföretag som följer övergångsbestämmelserna (punkt 2 i övergångsbestämmelserna till lagen [2015:700] om ändring i försäkrings</w:t>
      </w:r>
      <w:r>
        <w:softHyphen/>
        <w:t>rörelselagen [2010:2043]) gäller att fordringar på någon annan än för</w:t>
      </w:r>
      <w:r>
        <w:softHyphen/>
        <w:t>säkringstagare bara ska beaktas i skuldtäckningen till den del de överstiger belopp som gäldenären har att fordra av försäkringsföretaget (6 kap. 29 § FRL i lydelsen före den 1 januari 2016).</w:t>
      </w:r>
    </w:p>
    <w:p w14:paraId="49ED4451" w14:textId="77777777" w:rsidR="009E158D" w:rsidRPr="000E20A7" w:rsidRDefault="009E158D" w:rsidP="009E158D">
      <w:pPr>
        <w:pStyle w:val="Brdtextmedindrag"/>
      </w:pPr>
      <w:r>
        <w:t xml:space="preserve">Motsvarande </w:t>
      </w:r>
      <w:r w:rsidRPr="008A443C">
        <w:t>bestämmelser</w:t>
      </w:r>
      <w:r>
        <w:t xml:space="preserve"> gäller för tjänstepensionskassor (7 kap. 10 f § första stycket 1982 års FRL jämförd med 24 b § femte stycket UFL).</w:t>
      </w:r>
    </w:p>
    <w:p w14:paraId="2E62C51F" w14:textId="60792F95" w:rsidR="009E158D" w:rsidRDefault="00C03E17" w:rsidP="009E158D">
      <w:pPr>
        <w:pStyle w:val="Rubrik5utannumrering"/>
      </w:pPr>
      <w:r>
        <w:t>När f</w:t>
      </w:r>
      <w:r w:rsidR="009E158D">
        <w:t xml:space="preserve">ordringar på någon annan än försäkringstagare </w:t>
      </w:r>
      <w:r>
        <w:t xml:space="preserve">får </w:t>
      </w:r>
      <w:r w:rsidR="009E158D">
        <w:t>använd</w:t>
      </w:r>
      <w:r>
        <w:t>a</w:t>
      </w:r>
      <w:r w:rsidR="009E158D">
        <w:t>s för skuldtäckning</w:t>
      </w:r>
    </w:p>
    <w:p w14:paraId="1E310D1B" w14:textId="77777777" w:rsidR="009E158D" w:rsidRDefault="009E158D" w:rsidP="009E158D">
      <w:pPr>
        <w:pStyle w:val="Brdtextmedindrag"/>
        <w:ind w:firstLine="0"/>
      </w:pPr>
      <w:r>
        <w:t>En av de grundläggande redovisningsprinciperna i årsredovisningslagstift</w:t>
      </w:r>
      <w:r>
        <w:softHyphen/>
        <w:t xml:space="preserve">ningen innebär att tillgångar, skulder och avsättningar inte får kvittas mot </w:t>
      </w:r>
      <w:r w:rsidRPr="00A7096F">
        <w:t xml:space="preserve">varandra </w:t>
      </w:r>
      <w:r w:rsidRPr="00D66204">
        <w:t>(2</w:t>
      </w:r>
      <w:r>
        <w:t> kap.</w:t>
      </w:r>
      <w:r w:rsidRPr="00D66204">
        <w:t xml:space="preserve"> </w:t>
      </w:r>
      <w:r>
        <w:t xml:space="preserve">4 § första stycket 6 ÅRL jämförd med </w:t>
      </w:r>
      <w:r w:rsidRPr="00D66204">
        <w:t>2</w:t>
      </w:r>
      <w:r>
        <w:t> kap.</w:t>
      </w:r>
      <w:r w:rsidRPr="00D66204">
        <w:t xml:space="preserve"> 2</w:t>
      </w:r>
      <w:r>
        <w:t> §</w:t>
      </w:r>
      <w:r w:rsidRPr="00D66204">
        <w:t xml:space="preserve"> </w:t>
      </w:r>
      <w:r>
        <w:t>ÅRFL</w:t>
      </w:r>
      <w:r w:rsidRPr="00D66204">
        <w:t>).</w:t>
      </w:r>
      <w:r w:rsidRPr="00A7096F">
        <w:t xml:space="preserve"> Detta</w:t>
      </w:r>
      <w:r>
        <w:t xml:space="preserve"> medför att det i vissa fall kan finnas tillgångar och skulder mot samma motpart som inte nettoredovisas, men som kan räknas av mot var</w:t>
      </w:r>
      <w:r>
        <w:softHyphen/>
        <w:t>andra civilrättsligt.</w:t>
      </w:r>
    </w:p>
    <w:p w14:paraId="5AD08C4A" w14:textId="77777777" w:rsidR="009E158D" w:rsidRDefault="009E158D" w:rsidP="009E158D">
      <w:pPr>
        <w:pStyle w:val="Brdtextmedindrag"/>
      </w:pPr>
      <w:r>
        <w:t>För att säkerställa att ett tjänstepensionsföretags fordringar på andra än försäkringstagare inte tas upp till ett högre värde i skuldtäckningen än vad de ersättningsberättigade har rätt till, bör det införas en bestämmelse om värdering av dessa tillgångar i den nya lagen om tjänstepensionsföretag. Bestämmelsen bör utformas efter förebild av de bestämmelser som gäller för försäkringsföretag som följer övergångsbestämmelserna och tjänste</w:t>
      </w:r>
      <w:r>
        <w:softHyphen/>
        <w:t>pensionskassor.</w:t>
      </w:r>
      <w:r w:rsidRPr="00166254">
        <w:t xml:space="preserve"> </w:t>
      </w:r>
      <w:r>
        <w:t>Fordringar på någon annan än försäkringstagare bör alltså bara beaktas i skuldtäckningen till den del de överstiger fordringar som gälde</w:t>
      </w:r>
      <w:r>
        <w:softHyphen/>
        <w:t>nären har på tjänstepensionsföretaget. Detta förhindrar att ett för högt tillgångsbelopp tas upp i skuldtäckningen om det finns en skuld som är reglerbar (kvittningsbar) mot tillgången. De tillgångar som kan vara aktuella är exempelvis skattefordringar, vissa typer av återköps</w:t>
      </w:r>
      <w:r>
        <w:softHyphen/>
        <w:t>transak</w:t>
      </w:r>
      <w:r>
        <w:softHyphen/>
        <w:t>tioner och koncerninterna fordringar.</w:t>
      </w:r>
    </w:p>
    <w:p w14:paraId="0DA2D7AA" w14:textId="77777777" w:rsidR="009E158D" w:rsidRDefault="009E158D" w:rsidP="0087403A">
      <w:pPr>
        <w:pStyle w:val="Rubrik3"/>
      </w:pPr>
      <w:bookmarkStart w:id="2125" w:name="_Toc8059783"/>
      <w:bookmarkStart w:id="2126" w:name="_Toc8061493"/>
      <w:bookmarkStart w:id="2127" w:name="_Toc8062025"/>
      <w:bookmarkStart w:id="2128" w:name="_Toc8064493"/>
      <w:bookmarkStart w:id="2129" w:name="_Toc8391170"/>
      <w:bookmarkStart w:id="2130" w:name="_Toc8391436"/>
      <w:bookmarkStart w:id="2131" w:name="_Toc8644641"/>
      <w:bookmarkStart w:id="2132" w:name="_Toc8645173"/>
      <w:bookmarkStart w:id="2133" w:name="_Toc8817654"/>
      <w:bookmarkStart w:id="2134" w:name="_Toc8818226"/>
      <w:bookmarkStart w:id="2135" w:name="_Toc8825595"/>
      <w:bookmarkStart w:id="2136" w:name="_Toc8831692"/>
      <w:bookmarkStart w:id="2137" w:name="_Toc8832601"/>
      <w:bookmarkStart w:id="2138" w:name="_Toc11153063"/>
      <w:bookmarkStart w:id="2139" w:name="_Toc11160984"/>
      <w:bookmarkStart w:id="2140" w:name="_Toc11166920"/>
      <w:bookmarkStart w:id="2141" w:name="_Toc11167456"/>
      <w:bookmarkStart w:id="2142" w:name="_Toc11168893"/>
      <w:bookmarkStart w:id="2143" w:name="_Toc11845846"/>
      <w:bookmarkStart w:id="2144" w:name="_Toc12611645"/>
      <w:bookmarkStart w:id="2145" w:name="_Toc12624912"/>
      <w:bookmarkStart w:id="2146" w:name="_Toc12627401"/>
      <w:bookmarkStart w:id="2147" w:name="_Toc12630291"/>
      <w:bookmarkStart w:id="2148" w:name="_Toc12632786"/>
      <w:bookmarkStart w:id="2149" w:name="_Toc17902858"/>
      <w:r>
        <w:t xml:space="preserve">Register över </w:t>
      </w:r>
      <w:r w:rsidRPr="0087403A">
        <w:t>tillgångar</w:t>
      </w:r>
      <w:r>
        <w:t xml:space="preserve"> som används för skuldtäckning</w:t>
      </w:r>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p>
    <w:p w14:paraId="3B3853FF" w14:textId="77777777" w:rsidR="009E158D" w:rsidRDefault="009E158D" w:rsidP="009E158D">
      <w:pPr>
        <w:pStyle w:val="Brdtextram"/>
      </w:pPr>
      <w:r>
        <w:rPr>
          <w:b/>
        </w:rPr>
        <w:t>Regeringens f</w:t>
      </w:r>
      <w:r w:rsidRPr="00ED183F">
        <w:rPr>
          <w:b/>
        </w:rPr>
        <w:t>örslag:</w:t>
      </w:r>
      <w:r w:rsidRPr="00ED183F">
        <w:t xml:space="preserve"> </w:t>
      </w:r>
      <w:r>
        <w:t>Ett tjänstepensionsföretag ska föra ett register över de tillgångar som används för skuldtäckning. Om en tillgång har upplåtits med sådan rätt att dess fulla värde inte kan nyttjas för skuld-täckning, ska detta antecknas i registret.</w:t>
      </w:r>
    </w:p>
    <w:p w14:paraId="7AFB4329" w14:textId="77777777" w:rsidR="009E158D" w:rsidRPr="00AD1EA8" w:rsidRDefault="009E158D" w:rsidP="009E158D">
      <w:pPr>
        <w:pStyle w:val="Brdtextmedindragram"/>
      </w:pPr>
      <w:r>
        <w:lastRenderedPageBreak/>
        <w:t>Regeringen eller den myndighet som regeringen bestämmer ska få meddela föreskrifter om förande av registret.</w:t>
      </w:r>
    </w:p>
    <w:p w14:paraId="144C80D2" w14:textId="77777777" w:rsidR="009E158D" w:rsidRPr="00D66204" w:rsidRDefault="009E158D" w:rsidP="009E158D">
      <w:pPr>
        <w:pStyle w:val="Brdtextmedindrag"/>
        <w:rPr>
          <w:sz w:val="8"/>
          <w:szCs w:val="8"/>
        </w:rPr>
      </w:pPr>
    </w:p>
    <w:p w14:paraId="55F6B4C1" w14:textId="77777777" w:rsidR="009E158D" w:rsidRPr="009D17ED" w:rsidRDefault="009E158D" w:rsidP="009E158D">
      <w:pPr>
        <w:pStyle w:val="Brdtextmedindrag"/>
      </w:pPr>
      <w:r>
        <w:rPr>
          <w:b/>
        </w:rPr>
        <w:t xml:space="preserve">Utredningens förslag </w:t>
      </w:r>
      <w:r>
        <w:t>överensstämmer med regeringens förslag.</w:t>
      </w:r>
    </w:p>
    <w:p w14:paraId="7481405A" w14:textId="77777777" w:rsidR="009E158D" w:rsidRDefault="009E158D" w:rsidP="009E158D">
      <w:pPr>
        <w:pStyle w:val="Brdtextmedindrag"/>
      </w:pPr>
      <w:r>
        <w:rPr>
          <w:b/>
        </w:rPr>
        <w:t xml:space="preserve">Remissinstanserna </w:t>
      </w:r>
      <w:r>
        <w:t>tillstyrker förslaget eller har inget att invända mot det.</w:t>
      </w:r>
    </w:p>
    <w:p w14:paraId="1D8EC0A5" w14:textId="77777777" w:rsidR="009E158D" w:rsidRDefault="009E158D" w:rsidP="009E158D">
      <w:pPr>
        <w:pStyle w:val="Brdtextmedindrag"/>
        <w:rPr>
          <w:b/>
        </w:rPr>
      </w:pPr>
      <w:r>
        <w:rPr>
          <w:b/>
        </w:rPr>
        <w:t>Promemorians förslag</w:t>
      </w:r>
      <w:r>
        <w:t xml:space="preserve"> överensstämmer med regeringens förslag.</w:t>
      </w:r>
    </w:p>
    <w:p w14:paraId="08814ED7" w14:textId="77777777" w:rsidR="009E158D" w:rsidRPr="008F6E4A" w:rsidRDefault="009E158D" w:rsidP="009E158D">
      <w:pPr>
        <w:pStyle w:val="Brdtextmedindrag"/>
      </w:pPr>
      <w:r>
        <w:rPr>
          <w:b/>
        </w:rPr>
        <w:t>Remissinstanserna:</w:t>
      </w:r>
      <w:r>
        <w:t xml:space="preserve"> Flertalet remissinstanser tillstyrker förslaget eller har inget att invända mot det. </w:t>
      </w:r>
      <w:r w:rsidRPr="00655902">
        <w:rPr>
          <w:i/>
        </w:rPr>
        <w:t xml:space="preserve">Livförsäkringsbolaget </w:t>
      </w:r>
      <w:r w:rsidRPr="00453DEA">
        <w:rPr>
          <w:rFonts w:eastAsiaTheme="minorHAnsi"/>
          <w:i/>
        </w:rPr>
        <w:t>Skandia</w:t>
      </w:r>
      <w:r w:rsidRPr="00655902">
        <w:rPr>
          <w:rFonts w:eastAsiaTheme="minorHAnsi"/>
          <w:i/>
        </w:rPr>
        <w:t>, ömsesidigt</w:t>
      </w:r>
      <w:r>
        <w:rPr>
          <w:rFonts w:eastAsiaTheme="minorHAnsi"/>
        </w:rPr>
        <w:t>,</w:t>
      </w:r>
      <w:r w:rsidRPr="00267E7D">
        <w:rPr>
          <w:rFonts w:eastAsiaTheme="minorHAnsi"/>
        </w:rPr>
        <w:t xml:space="preserve"> </w:t>
      </w:r>
      <w:r>
        <w:rPr>
          <w:rFonts w:eastAsiaTheme="minorHAnsi"/>
          <w:i/>
        </w:rPr>
        <w:t>Länsförsäkringar AB</w:t>
      </w:r>
      <w:r w:rsidRPr="008F6E4A">
        <w:rPr>
          <w:rFonts w:eastAsiaTheme="minorHAnsi"/>
        </w:rPr>
        <w:t xml:space="preserve">, </w:t>
      </w:r>
      <w:r>
        <w:rPr>
          <w:rFonts w:eastAsiaTheme="minorHAnsi"/>
          <w:i/>
        </w:rPr>
        <w:t>Swedbank Försäkring AB</w:t>
      </w:r>
      <w:r w:rsidRPr="008F6E4A">
        <w:rPr>
          <w:rFonts w:eastAsiaTheme="minorHAnsi"/>
        </w:rPr>
        <w:t xml:space="preserve"> och </w:t>
      </w:r>
      <w:r>
        <w:rPr>
          <w:rFonts w:eastAsiaTheme="minorHAnsi"/>
          <w:i/>
        </w:rPr>
        <w:t>SEB Pension och Försäkring AB</w:t>
      </w:r>
      <w:r w:rsidRPr="004817DA">
        <w:rPr>
          <w:rFonts w:eastAsiaTheme="minorHAnsi"/>
        </w:rPr>
        <w:t xml:space="preserve"> </w:t>
      </w:r>
      <w:r>
        <w:rPr>
          <w:rFonts w:eastAsiaTheme="minorHAnsi"/>
        </w:rPr>
        <w:t xml:space="preserve">anser </w:t>
      </w:r>
      <w:r w:rsidRPr="00775364">
        <w:rPr>
          <w:rFonts w:eastAsiaTheme="minorHAnsi"/>
        </w:rPr>
        <w:t>att det vid fond</w:t>
      </w:r>
      <w:r>
        <w:rPr>
          <w:rFonts w:eastAsiaTheme="minorHAnsi"/>
        </w:rPr>
        <w:softHyphen/>
      </w:r>
      <w:r w:rsidRPr="00775364">
        <w:rPr>
          <w:rFonts w:eastAsiaTheme="minorHAnsi"/>
        </w:rPr>
        <w:t>försäkringsverksamhet</w:t>
      </w:r>
      <w:r>
        <w:rPr>
          <w:rFonts w:eastAsiaTheme="minorHAnsi"/>
        </w:rPr>
        <w:t>, oberoende av storleken på de försäkrings</w:t>
      </w:r>
      <w:r>
        <w:rPr>
          <w:rFonts w:eastAsiaTheme="minorHAnsi"/>
        </w:rPr>
        <w:softHyphen/>
        <w:t>tekniska avsättningarna, bör vara ett krav</w:t>
      </w:r>
      <w:r w:rsidRPr="00775364">
        <w:rPr>
          <w:rFonts w:eastAsiaTheme="minorHAnsi"/>
        </w:rPr>
        <w:t xml:space="preserve"> att fondandelarna för </w:t>
      </w:r>
      <w:r w:rsidRPr="008F6E4A">
        <w:rPr>
          <w:rFonts w:eastAsiaTheme="minorHAnsi"/>
        </w:rPr>
        <w:t xml:space="preserve">vilka </w:t>
      </w:r>
      <w:r w:rsidRPr="00775364">
        <w:rPr>
          <w:rFonts w:eastAsiaTheme="minorHAnsi"/>
        </w:rPr>
        <w:t xml:space="preserve">de försäkrade bär </w:t>
      </w:r>
      <w:r w:rsidRPr="008F6E4A">
        <w:rPr>
          <w:rFonts w:eastAsiaTheme="minorHAnsi"/>
        </w:rPr>
        <w:t xml:space="preserve">placeringsrisk alltid </w:t>
      </w:r>
      <w:r w:rsidRPr="00775364">
        <w:rPr>
          <w:rFonts w:eastAsiaTheme="minorHAnsi"/>
        </w:rPr>
        <w:t>ska föras in i sku</w:t>
      </w:r>
      <w:r>
        <w:rPr>
          <w:rFonts w:eastAsiaTheme="minorHAnsi"/>
        </w:rPr>
        <w:t>l</w:t>
      </w:r>
      <w:r w:rsidRPr="008F6E4A">
        <w:rPr>
          <w:rFonts w:eastAsiaTheme="minorHAnsi"/>
        </w:rPr>
        <w:t>dtäck</w:t>
      </w:r>
      <w:r>
        <w:rPr>
          <w:rFonts w:eastAsiaTheme="minorHAnsi"/>
        </w:rPr>
        <w:softHyphen/>
      </w:r>
      <w:r w:rsidRPr="008F6E4A">
        <w:rPr>
          <w:rFonts w:eastAsiaTheme="minorHAnsi"/>
        </w:rPr>
        <w:t>ningsregistret.</w:t>
      </w:r>
    </w:p>
    <w:p w14:paraId="63BA39DD" w14:textId="77777777" w:rsidR="009E158D" w:rsidRPr="00775364" w:rsidRDefault="009E158D" w:rsidP="009E158D">
      <w:pPr>
        <w:pStyle w:val="Rubrik4utannumrering"/>
      </w:pPr>
      <w:r>
        <w:t>Skälen för regeringens förslag</w:t>
      </w:r>
    </w:p>
    <w:p w14:paraId="7A4AB01E" w14:textId="77777777" w:rsidR="009E158D" w:rsidRDefault="009E158D" w:rsidP="009E158D">
      <w:pPr>
        <w:pStyle w:val="Rubrik5utannumrering"/>
        <w:spacing w:before="0"/>
      </w:pPr>
      <w:r>
        <w:t>Andra t</w:t>
      </w:r>
      <w:r w:rsidRPr="00B85EC0">
        <w:t>jänstepensionsdirektivet</w:t>
      </w:r>
    </w:p>
    <w:p w14:paraId="1E537120" w14:textId="77777777" w:rsidR="009E158D" w:rsidRPr="00A07535" w:rsidRDefault="009E158D" w:rsidP="009E158D">
      <w:pPr>
        <w:pStyle w:val="Brdtext"/>
        <w:rPr>
          <w:b/>
        </w:rPr>
      </w:pPr>
      <w:r>
        <w:t xml:space="preserve">Andra tjänstepensionsdirektivet innehåller inte några krav på att det ska finnas ett register över de tillgångar som används för skuldtäckning. </w:t>
      </w:r>
    </w:p>
    <w:p w14:paraId="0227A6C8" w14:textId="77777777" w:rsidR="009E158D" w:rsidRDefault="009E158D" w:rsidP="009E158D">
      <w:pPr>
        <w:pStyle w:val="Rubrik5utannumrering"/>
      </w:pPr>
      <w:r>
        <w:t>Gällande rätt</w:t>
      </w:r>
    </w:p>
    <w:p w14:paraId="4635E514" w14:textId="77777777" w:rsidR="009E158D" w:rsidRDefault="009E158D" w:rsidP="009E158D">
      <w:pPr>
        <w:pStyle w:val="Brdtext"/>
      </w:pPr>
      <w:r>
        <w:t xml:space="preserve">Enligt försäkringsrörelselagen ska ett försäkringsföretag föra ett register som vid varje tidpunkt utvisar de tillgångar som används för att täcka de försäkringstekniska avsättningarna (6 kap. 11 §). </w:t>
      </w:r>
      <w:r w:rsidRPr="00D66204">
        <w:t>Om en tillgångs fulla värde inte kan nyttjas för skuldtäckning ska detta antecknas i registret</w:t>
      </w:r>
      <w:r>
        <w:t>. I försäkringsrörelselagen anges även vilka tillgångar som inte ska antecknas i registret (6 kap. 12 §). Regeringen eller den myndighet som regeringen bestämmer får meddela föreskrifter om förande av register (6 kap. 14 § 4 FRL).</w:t>
      </w:r>
    </w:p>
    <w:p w14:paraId="1CA2005E" w14:textId="77777777" w:rsidR="009E158D" w:rsidRPr="00F40C70" w:rsidRDefault="009E158D" w:rsidP="009E158D">
      <w:pPr>
        <w:pStyle w:val="Brdtextmedindrag"/>
      </w:pPr>
      <w:r>
        <w:t xml:space="preserve">Motsvarande bestämmelser gäller även för försäkringsföretag som följer övergångsbestämmelserna </w:t>
      </w:r>
      <w:r w:rsidRPr="00620C7E">
        <w:rPr>
          <w:color w:val="0D0D0D" w:themeColor="text1" w:themeTint="F2"/>
        </w:rPr>
        <w:t xml:space="preserve">(punkt 2 i </w:t>
      </w:r>
      <w:r>
        <w:rPr>
          <w:color w:val="0D0D0D" w:themeColor="text1" w:themeTint="F2"/>
        </w:rPr>
        <w:t>övergångs</w:t>
      </w:r>
      <w:r w:rsidRPr="00620C7E">
        <w:rPr>
          <w:color w:val="0D0D0D" w:themeColor="text1" w:themeTint="F2"/>
        </w:rPr>
        <w:t xml:space="preserve">bestämmelserna till lagen [2015:700] om ändring i </w:t>
      </w:r>
      <w:r>
        <w:rPr>
          <w:color w:val="0D0D0D" w:themeColor="text1" w:themeTint="F2"/>
        </w:rPr>
        <w:t>försäkringsrörelselagen</w:t>
      </w:r>
      <w:r w:rsidRPr="00620C7E">
        <w:rPr>
          <w:color w:val="0D0D0D" w:themeColor="text1" w:themeTint="F2"/>
        </w:rPr>
        <w:t xml:space="preserve"> [2010:2043])</w:t>
      </w:r>
      <w:r>
        <w:t xml:space="preserve">. Dessa försäkringsföretag ska föra ett register som vid varje tidpunkt utvisar de tillgångar som används för skuldtäckning och tillgångarnas värde (6 kap. 30 § FRL i lydelsen före den 1 januari 2016). Försäkringsföretagen ska dessutom föra ett särskilt register över de tillgångar som används för skuldtäckning i verksamheten avseende tjänstepensionsförsäkring. </w:t>
      </w:r>
      <w:r w:rsidRPr="00D66204">
        <w:t>Om en tillgångs fulla värde inte kan nyttjas för skuldtäckning ska detta antecknas i registret</w:t>
      </w:r>
      <w:r w:rsidRPr="00F40C70">
        <w:t>.</w:t>
      </w:r>
    </w:p>
    <w:p w14:paraId="0DF4E74D" w14:textId="77777777" w:rsidR="009E158D" w:rsidRPr="00B64BEF" w:rsidRDefault="009E158D" w:rsidP="009E158D">
      <w:pPr>
        <w:pStyle w:val="Brdtextmedindrag"/>
      </w:pPr>
      <w:r w:rsidRPr="00D66204">
        <w:t>För tjänstepensionskassor finns</w:t>
      </w:r>
      <w:r w:rsidRPr="00F40C70">
        <w:t xml:space="preserve"> </w:t>
      </w:r>
      <w:r>
        <w:t xml:space="preserve">det </w:t>
      </w:r>
      <w:r w:rsidRPr="00F40C70">
        <w:t>in</w:t>
      </w:r>
      <w:r>
        <w:t>te något uttryckligt krav på</w:t>
      </w:r>
      <w:r w:rsidRPr="00F40C70">
        <w:t xml:space="preserve"> att ett register </w:t>
      </w:r>
      <w:r>
        <w:t xml:space="preserve">över skuldtäckningstillgångar </w:t>
      </w:r>
      <w:r w:rsidRPr="00F40C70">
        <w:t xml:space="preserve">ska upprättas. </w:t>
      </w:r>
      <w:r>
        <w:t xml:space="preserve">I Finansinspektionens </w:t>
      </w:r>
      <w:r w:rsidRPr="009F029E">
        <w:t xml:space="preserve">numera upphävda </w:t>
      </w:r>
      <w:r>
        <w:t>föreskrifter och allmänna råd (FFFS 2008:7) om skuld</w:t>
      </w:r>
      <w:r>
        <w:softHyphen/>
        <w:t>täckning i svenska försäkringsbolag och tjänstepensionskassor angavs</w:t>
      </w:r>
      <w:r w:rsidRPr="00F40C70">
        <w:t xml:space="preserve"> </w:t>
      </w:r>
      <w:r>
        <w:t>dock</w:t>
      </w:r>
      <w:r w:rsidRPr="00F40C70">
        <w:t xml:space="preserve"> att tjänstepensions</w:t>
      </w:r>
      <w:r>
        <w:softHyphen/>
      </w:r>
      <w:r w:rsidRPr="00F40C70">
        <w:t>kassor bör ha en förteckning över tillgångar som används för skuldtäckning (</w:t>
      </w:r>
      <w:r>
        <w:t xml:space="preserve">allmänt råd till </w:t>
      </w:r>
      <w:r w:rsidRPr="00F40C70">
        <w:t>8</w:t>
      </w:r>
      <w:r>
        <w:t> kap.</w:t>
      </w:r>
      <w:r w:rsidRPr="00F40C70">
        <w:t xml:space="preserve"> 3</w:t>
      </w:r>
      <w:r>
        <w:t> §</w:t>
      </w:r>
      <w:r w:rsidRPr="00F40C70">
        <w:t>).</w:t>
      </w:r>
    </w:p>
    <w:p w14:paraId="075A1D96" w14:textId="77777777" w:rsidR="009E158D" w:rsidRDefault="009E158D" w:rsidP="009E158D">
      <w:pPr>
        <w:pStyle w:val="Rubrik5utannumrering"/>
      </w:pPr>
      <w:r>
        <w:t>Register över tillgångar som används för skuldtäckning</w:t>
      </w:r>
    </w:p>
    <w:p w14:paraId="272DC834" w14:textId="77777777" w:rsidR="009E158D" w:rsidRPr="0003720D" w:rsidRDefault="009E158D" w:rsidP="009E158D">
      <w:pPr>
        <w:pStyle w:val="Brdtext"/>
        <w:rPr>
          <w:b/>
        </w:rPr>
      </w:pPr>
      <w:r>
        <w:t>Det krav på register över skuldtäckningstillgångar som försäk</w:t>
      </w:r>
      <w:r>
        <w:softHyphen/>
        <w:t xml:space="preserve">ringsföretag omfattas av är bl.a. föranlett av de särskilda bestämmelser om förmånsrätt </w:t>
      </w:r>
      <w:r>
        <w:lastRenderedPageBreak/>
        <w:t xml:space="preserve">som gäller för försäkringstagare om försäkringsföretaget skulle gå i konkurs eller om utmätning skulle ske. </w:t>
      </w:r>
    </w:p>
    <w:p w14:paraId="22663C06" w14:textId="77777777" w:rsidR="009E158D" w:rsidRDefault="009E158D" w:rsidP="009E158D">
      <w:pPr>
        <w:pStyle w:val="Brdtextmedindrag"/>
      </w:pPr>
      <w:r>
        <w:t>I avsnitt 8.3.6 föreslås att försäkringstagare, försäkrade och andra ersätt</w:t>
      </w:r>
      <w:r>
        <w:softHyphen/>
        <w:t>ningsberättigade i ett tjänstepensionsföretag ska omfattas av förmåns</w:t>
      </w:r>
      <w:r>
        <w:softHyphen/>
        <w:t>rätt. Det får därför anses berättigat ur ett kundskyddsperspektiv att tjänste</w:t>
      </w:r>
      <w:r>
        <w:softHyphen/>
        <w:t>pen</w:t>
      </w:r>
      <w:r>
        <w:softHyphen/>
        <w:t>sionsföretag, i likhet med försäkringsföretag, ska föra ett register som vid varje tidpunkt utvisar de tillgångar som används för skuldtäckning och till</w:t>
      </w:r>
      <w:r>
        <w:softHyphen/>
        <w:t>gångarnas värde. Om en tillgång har upplåtits med sådan rätt att dess fulla värde inte kan utnyttjas för skuldtäckning, ska detta antecknas i registret. Bestämmelser om detta bör därför införas i den nya lagen om tjänste</w:t>
      </w:r>
      <w:r>
        <w:softHyphen/>
        <w:t>pensionsföretag.</w:t>
      </w:r>
    </w:p>
    <w:p w14:paraId="47197072" w14:textId="77777777" w:rsidR="009E158D" w:rsidRDefault="009E158D" w:rsidP="009E158D">
      <w:pPr>
        <w:pStyle w:val="Brdtextmedindrag"/>
      </w:pPr>
      <w:r>
        <w:t>Detaljerade bestämmelser om hur registret ska föras bör tas in i före</w:t>
      </w:r>
      <w:r>
        <w:softHyphen/>
        <w:t xml:space="preserve">skrifter på lägre nivå än lag. Regeringen eller den myndighet som regeringen bestämmer bör därför få meddela föreskrifter om detta. I sådana föreskrifter kan t.ex. krav av det slag som bl.a. </w:t>
      </w:r>
      <w:r>
        <w:rPr>
          <w:i/>
        </w:rPr>
        <w:t>Skandia</w:t>
      </w:r>
      <w:r>
        <w:t xml:space="preserve"> efterfrågar införas.</w:t>
      </w:r>
      <w:r w:rsidRPr="00AD4CDE">
        <w:t xml:space="preserve"> </w:t>
      </w:r>
    </w:p>
    <w:p w14:paraId="35FB9D15" w14:textId="77777777" w:rsidR="009E158D" w:rsidRDefault="009E158D" w:rsidP="009E158D">
      <w:pPr>
        <w:pStyle w:val="Brdtextmedindrag"/>
      </w:pPr>
      <w:bookmarkStart w:id="2150" w:name="_Toc8059784"/>
      <w:bookmarkStart w:id="2151" w:name="_Toc8061494"/>
      <w:bookmarkStart w:id="2152" w:name="_Toc8062026"/>
      <w:bookmarkStart w:id="2153" w:name="_Toc8064494"/>
      <w:r>
        <w:t>Förutom att ligga till grund för förmånsrätt bör ett register över till</w:t>
      </w:r>
      <w:r>
        <w:softHyphen/>
        <w:t>gångar som används för skuldtäckning även kunna vara ett medel för Finansinspektionens tillsyn över tjänstepensionsföretag (jfr prop. 1994/95:184 s. 200). Frågor om tillsyn behandlas i avsnitt 13.</w:t>
      </w:r>
    </w:p>
    <w:p w14:paraId="10C5F60A" w14:textId="77777777" w:rsidR="009E158D" w:rsidRDefault="009E158D" w:rsidP="0087403A">
      <w:pPr>
        <w:pStyle w:val="Rubrik3"/>
      </w:pPr>
      <w:bookmarkStart w:id="2154" w:name="_Toc8391171"/>
      <w:bookmarkStart w:id="2155" w:name="_Toc8391437"/>
      <w:bookmarkStart w:id="2156" w:name="_Toc8644642"/>
      <w:bookmarkStart w:id="2157" w:name="_Toc8645174"/>
      <w:bookmarkStart w:id="2158" w:name="_Toc8817655"/>
      <w:bookmarkStart w:id="2159" w:name="_Toc8818227"/>
      <w:bookmarkStart w:id="2160" w:name="_Toc8825596"/>
      <w:bookmarkStart w:id="2161" w:name="_Toc8831693"/>
      <w:bookmarkStart w:id="2162" w:name="_Toc8832602"/>
      <w:bookmarkStart w:id="2163" w:name="_Toc11153064"/>
      <w:bookmarkStart w:id="2164" w:name="_Toc11160985"/>
      <w:bookmarkStart w:id="2165" w:name="_Toc11166921"/>
      <w:bookmarkStart w:id="2166" w:name="_Toc11167457"/>
      <w:bookmarkStart w:id="2167" w:name="_Toc11168894"/>
      <w:bookmarkStart w:id="2168" w:name="_Toc11845847"/>
      <w:bookmarkStart w:id="2169" w:name="_Toc12611646"/>
      <w:bookmarkStart w:id="2170" w:name="_Toc12624913"/>
      <w:bookmarkStart w:id="2171" w:name="_Toc12627402"/>
      <w:bookmarkStart w:id="2172" w:name="_Toc12630292"/>
      <w:bookmarkStart w:id="2173" w:name="_Toc12632787"/>
      <w:bookmarkStart w:id="2174" w:name="_Toc17902859"/>
      <w:r w:rsidRPr="0087403A">
        <w:t>Förmånsrätt</w:t>
      </w:r>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p>
    <w:p w14:paraId="157C9515" w14:textId="77777777" w:rsidR="009E158D" w:rsidRDefault="009E158D" w:rsidP="009E158D">
      <w:pPr>
        <w:pStyle w:val="Brdtextram"/>
      </w:pPr>
      <w:r>
        <w:rPr>
          <w:b/>
        </w:rPr>
        <w:t>Regeringens f</w:t>
      </w:r>
      <w:r w:rsidRPr="00ED183F">
        <w:rPr>
          <w:b/>
        </w:rPr>
        <w:t>örslag:</w:t>
      </w:r>
      <w:r w:rsidRPr="00ED183F">
        <w:t xml:space="preserve"> </w:t>
      </w:r>
      <w:r>
        <w:t>Försäkringstagares, försäkrades och andra ersätt</w:t>
      </w:r>
      <w:r>
        <w:softHyphen/>
        <w:t>nings</w:t>
      </w:r>
      <w:r>
        <w:softHyphen/>
        <w:t>berättigades fordringar hos ett tjänstepensionsföretag ska omfattas av förmånsrätt. F</w:t>
      </w:r>
      <w:r w:rsidRPr="00D2095E">
        <w:t xml:space="preserve">örmånsrätten </w:t>
      </w:r>
      <w:r>
        <w:t xml:space="preserve">ska </w:t>
      </w:r>
      <w:r w:rsidRPr="00D2095E">
        <w:t xml:space="preserve">knytas till de tillgångar som </w:t>
      </w:r>
      <w:r>
        <w:t>finns upptagna i register över tillgångar som används för skuldtäckning.</w:t>
      </w:r>
    </w:p>
    <w:p w14:paraId="677009FD" w14:textId="77777777" w:rsidR="009E158D" w:rsidRPr="00D66204" w:rsidRDefault="009E158D" w:rsidP="009E158D">
      <w:pPr>
        <w:pStyle w:val="Brdtextmedindrag"/>
        <w:rPr>
          <w:sz w:val="8"/>
          <w:szCs w:val="8"/>
        </w:rPr>
      </w:pPr>
    </w:p>
    <w:p w14:paraId="503C1410" w14:textId="77777777" w:rsidR="009E158D" w:rsidRPr="009D17ED" w:rsidRDefault="009E158D" w:rsidP="009E158D">
      <w:pPr>
        <w:pStyle w:val="Brdtextmedindrag"/>
      </w:pPr>
      <w:r>
        <w:rPr>
          <w:b/>
        </w:rPr>
        <w:t xml:space="preserve">Utredningens förslag </w:t>
      </w:r>
      <w:r>
        <w:t>överensstämmer i sak med regeringens förslag.</w:t>
      </w:r>
    </w:p>
    <w:p w14:paraId="2BDA8BE5" w14:textId="77777777" w:rsidR="009E158D" w:rsidRDefault="009E158D" w:rsidP="009E158D">
      <w:pPr>
        <w:pStyle w:val="Brdtextmedindrag"/>
      </w:pPr>
      <w:r>
        <w:rPr>
          <w:b/>
        </w:rPr>
        <w:t xml:space="preserve">Remissinstanserna </w:t>
      </w:r>
      <w:r>
        <w:t>tillstyrker förslaget eller har inget att invända mot det.</w:t>
      </w:r>
    </w:p>
    <w:p w14:paraId="7A35A11C" w14:textId="77777777" w:rsidR="009E158D" w:rsidRDefault="009E158D" w:rsidP="009E158D">
      <w:pPr>
        <w:pStyle w:val="Brdtextmedindrag"/>
        <w:rPr>
          <w:b/>
        </w:rPr>
      </w:pPr>
      <w:r w:rsidRPr="008F6E4A">
        <w:rPr>
          <w:b/>
        </w:rPr>
        <w:t>Promemorians förslag</w:t>
      </w:r>
      <w:r>
        <w:t xml:space="preserve"> överensstämmer i sak med regeringens förslag.</w:t>
      </w:r>
    </w:p>
    <w:p w14:paraId="7672B5F7" w14:textId="77777777" w:rsidR="009E158D" w:rsidRPr="00775364" w:rsidRDefault="009E158D" w:rsidP="009E158D">
      <w:pPr>
        <w:pStyle w:val="Brdtextmedindrag"/>
        <w:rPr>
          <w:b/>
        </w:rPr>
      </w:pPr>
      <w:r>
        <w:rPr>
          <w:b/>
        </w:rPr>
        <w:t>Remissinstanserna:</w:t>
      </w:r>
      <w:r>
        <w:t xml:space="preserve"> Flertalet remissinstanser tillstyrker förslaget eller har inget att invända mot det. </w:t>
      </w:r>
      <w:r w:rsidRPr="008F6E4A">
        <w:rPr>
          <w:i/>
        </w:rPr>
        <w:t>Svensk Försäkring</w:t>
      </w:r>
      <w:r>
        <w:t xml:space="preserve"> anser att den föreslagna bestämmelsen i förmåns</w:t>
      </w:r>
      <w:r>
        <w:softHyphen/>
        <w:t>rättslagen (1970:979) ska förtydligas så att det klart framgår att även försäkrade har förmånsrätt.</w:t>
      </w:r>
    </w:p>
    <w:p w14:paraId="29BBBC3E" w14:textId="77777777" w:rsidR="009E158D" w:rsidRDefault="009E158D" w:rsidP="009E158D">
      <w:pPr>
        <w:pStyle w:val="Rubrik4utannumrering"/>
      </w:pPr>
      <w:r>
        <w:t>Skälen för regeringens förslag</w:t>
      </w:r>
    </w:p>
    <w:p w14:paraId="22316593" w14:textId="77777777" w:rsidR="009E158D" w:rsidRPr="00D66204" w:rsidRDefault="009E158D" w:rsidP="009E158D">
      <w:pPr>
        <w:pStyle w:val="Rubrik5utannumrering"/>
        <w:spacing w:before="0"/>
        <w:rPr>
          <w:i w:val="0"/>
        </w:rPr>
      </w:pPr>
      <w:r>
        <w:t>A</w:t>
      </w:r>
      <w:r w:rsidRPr="00B059CE">
        <w:t>ndra</w:t>
      </w:r>
      <w:r w:rsidRPr="00D814B5">
        <w:t xml:space="preserve"> tjänstepensionsdirektivet</w:t>
      </w:r>
    </w:p>
    <w:p w14:paraId="5C128414" w14:textId="77777777" w:rsidR="009E158D" w:rsidRDefault="009E158D" w:rsidP="009E158D">
      <w:pPr>
        <w:pStyle w:val="Brdtext"/>
      </w:pPr>
      <w:r>
        <w:t>Andra tjänstepensionsdirektivet innehåller inte några bestämmelser om förmåns</w:t>
      </w:r>
      <w:r>
        <w:softHyphen/>
        <w:t>rätt vid konkurs eller utmät</w:t>
      </w:r>
      <w:r>
        <w:softHyphen/>
        <w:t>ning.</w:t>
      </w:r>
    </w:p>
    <w:p w14:paraId="4D61DEA3" w14:textId="77777777" w:rsidR="009E158D" w:rsidRPr="00B30A26" w:rsidRDefault="009E158D" w:rsidP="009E158D">
      <w:pPr>
        <w:pStyle w:val="Rubrik5utannumrering"/>
      </w:pPr>
      <w:r>
        <w:t>Gällande rätt</w:t>
      </w:r>
    </w:p>
    <w:p w14:paraId="3EA6F838" w14:textId="77777777" w:rsidR="009E158D" w:rsidRDefault="009E158D" w:rsidP="009E158D">
      <w:pPr>
        <w:pStyle w:val="Brdtext"/>
      </w:pPr>
      <w:r>
        <w:t>Enligt förmånsrätts</w:t>
      </w:r>
      <w:r>
        <w:softHyphen/>
        <w:t xml:space="preserve">lagen </w:t>
      </w:r>
      <w:r w:rsidRPr="00D8002C">
        <w:t>(4 a §)</w:t>
      </w:r>
      <w:r>
        <w:t xml:space="preserve"> följer för</w:t>
      </w:r>
      <w:r>
        <w:softHyphen/>
        <w:t>månsrätt</w:t>
      </w:r>
      <w:r w:rsidDel="00A81DE4">
        <w:t xml:space="preserve"> </w:t>
      </w:r>
      <w:r>
        <w:t>med försäkrings</w:t>
      </w:r>
      <w:r>
        <w:softHyphen/>
        <w:t>tagares och andra ersättningsberättigades fordran hos försäk</w:t>
      </w:r>
      <w:r>
        <w:softHyphen/>
        <w:t>ringsgivare i den egendom och den omfattning som anges i försäkrings</w:t>
      </w:r>
      <w:r>
        <w:softHyphen/>
        <w:t>rörelselagen. Fordringarna ska grundas på försäkringsavtal eller avse återbetalningar av premier för att ett försäkringsavtal inte har kommit till stånd eller har upp</w:t>
      </w:r>
      <w:r>
        <w:softHyphen/>
        <w:t xml:space="preserve">hört att gälla (6 kap. 13 § FRL). Förmånsrätten omfattar de tillgångar som </w:t>
      </w:r>
      <w:r>
        <w:lastRenderedPageBreak/>
        <w:t>finns angivna i ett särskilt register över tillgångar som svarar mot försäk</w:t>
      </w:r>
      <w:r>
        <w:softHyphen/>
        <w:t xml:space="preserve">ringstekniska avsättningar när försäkringsföretaget försätts i konkurs eller utmätning äger rum. </w:t>
      </w:r>
    </w:p>
    <w:p w14:paraId="268D507D" w14:textId="77777777" w:rsidR="009E158D" w:rsidRPr="005F3D8E" w:rsidRDefault="009E158D" w:rsidP="009E158D">
      <w:pPr>
        <w:pStyle w:val="Brdtextmedindrag"/>
      </w:pPr>
      <w:r>
        <w:t>F</w:t>
      </w:r>
      <w:r w:rsidRPr="004F5845">
        <w:t>örsäkringsföretag som följer övergångs</w:t>
      </w:r>
      <w:r>
        <w:softHyphen/>
        <w:t xml:space="preserve">bestämmelserna </w:t>
      </w:r>
      <w:r w:rsidRPr="00620C7E">
        <w:rPr>
          <w:color w:val="0D0D0D" w:themeColor="text1" w:themeTint="F2"/>
        </w:rPr>
        <w:t xml:space="preserve">(punkt 2 i </w:t>
      </w:r>
      <w:r>
        <w:rPr>
          <w:color w:val="0D0D0D" w:themeColor="text1" w:themeTint="F2"/>
        </w:rPr>
        <w:t>övergångs</w:t>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r>
        <w:rPr>
          <w:color w:val="0D0D0D" w:themeColor="text1" w:themeTint="F2"/>
        </w:rPr>
        <w:t xml:space="preserve"> omfattas av motsvarande bestämmelser</w:t>
      </w:r>
      <w:r>
        <w:t xml:space="preserve"> (</w:t>
      </w:r>
      <w:r w:rsidRPr="004F5845">
        <w:t>6</w:t>
      </w:r>
      <w:r>
        <w:t> kap.</w:t>
      </w:r>
      <w:r w:rsidRPr="004F5845">
        <w:t xml:space="preserve"> 31</w:t>
      </w:r>
      <w:r>
        <w:t> §</w:t>
      </w:r>
      <w:r w:rsidRPr="004F5845">
        <w:t xml:space="preserve"> FRL i lydelse</w:t>
      </w:r>
      <w:r>
        <w:t>n före den 1 januari 2016).</w:t>
      </w:r>
    </w:p>
    <w:p w14:paraId="1655A494" w14:textId="77777777" w:rsidR="009E158D" w:rsidRDefault="009E158D" w:rsidP="009E158D">
      <w:pPr>
        <w:pStyle w:val="Brdtextmedindrag"/>
      </w:pPr>
      <w:r>
        <w:t>För medlemmar och andra ersättningsberättigade i tjänstepensions</w:t>
      </w:r>
      <w:r>
        <w:softHyphen/>
        <w:t>kassor finns det inte några särskilda bestämmelser om förmånsrätt. För</w:t>
      </w:r>
      <w:r>
        <w:softHyphen/>
        <w:t>måns</w:t>
      </w:r>
      <w:r>
        <w:softHyphen/>
        <w:t>rätten kan dock anses reglerad indirekt via kraven på stadgarnas innehåll. Dessa ska bl.a. ange försäkringsförmånernas beskaffenhet och storlek eller grunderna för beräknande av förmånerna, hur medel som inte ska avsättas i försäkrings</w:t>
      </w:r>
      <w:r>
        <w:softHyphen/>
        <w:t xml:space="preserve">fond ska användas, hur återbäring ska fördelas samt hur föreningens tillgångar ska behandlas vid en </w:t>
      </w:r>
      <w:r w:rsidRPr="00A7096F">
        <w:t>upplösning (11</w:t>
      </w:r>
      <w:r>
        <w:t> §</w:t>
      </w:r>
      <w:r w:rsidRPr="00A7096F">
        <w:t xml:space="preserve"> UFL).</w:t>
      </w:r>
      <w:r>
        <w:t xml:space="preserve"> Det finns dessutom bestämmelser om hur föreningens egendom ska hanteras till dess att konkursen är </w:t>
      </w:r>
      <w:r w:rsidRPr="00AF5643">
        <w:t>avslutad (60 och 61</w:t>
      </w:r>
      <w:r>
        <w:t> §</w:t>
      </w:r>
      <w:r w:rsidRPr="00AF5643">
        <w:t>§ UFL).</w:t>
      </w:r>
    </w:p>
    <w:p w14:paraId="6E977B15" w14:textId="77777777" w:rsidR="009E158D" w:rsidRDefault="009E158D" w:rsidP="009E158D">
      <w:pPr>
        <w:pStyle w:val="Rubrik5utannumrering"/>
      </w:pPr>
      <w:r>
        <w:t>Förmånsrätt</w:t>
      </w:r>
    </w:p>
    <w:p w14:paraId="4459D31C" w14:textId="2423410B" w:rsidR="009E158D" w:rsidRDefault="009E158D" w:rsidP="009E158D">
      <w:pPr>
        <w:pStyle w:val="Brdtext"/>
      </w:pPr>
      <w:r w:rsidRPr="00197523">
        <w:t>Försäkringstagare</w:t>
      </w:r>
      <w:r>
        <w:t xml:space="preserve"> och andra ersättningsberättigade har sedan länge en särskild förmånsrätt om försäkringsföretaget försätts i konkurs eller är föremål för </w:t>
      </w:r>
      <w:r w:rsidRPr="00D2095E">
        <w:t xml:space="preserve">utmätning. </w:t>
      </w:r>
      <w:r>
        <w:t>Förmånsrätten omfattar enligt försäkrings</w:t>
      </w:r>
      <w:r>
        <w:softHyphen/>
        <w:t>rörelse</w:t>
      </w:r>
      <w:r>
        <w:softHyphen/>
        <w:t xml:space="preserve">lagen de tillgångar som finns upptagna i det register som används för att utvisa tillgångar som svarar mot försäkringstekniska avsättningar (6 kap. 13 § FRL). Bestämmelserna har sin grund i </w:t>
      </w:r>
      <w:r w:rsidRPr="009F546C">
        <w:rPr>
          <w:spacing w:val="-2"/>
        </w:rPr>
        <w:t xml:space="preserve">bl.a. </w:t>
      </w:r>
      <w:r>
        <w:rPr>
          <w:spacing w:val="-2"/>
        </w:rPr>
        <w:t>Europa</w:t>
      </w:r>
      <w:r>
        <w:rPr>
          <w:spacing w:val="-2"/>
        </w:rPr>
        <w:softHyphen/>
        <w:t>parlamentets och rådets</w:t>
      </w:r>
      <w:r w:rsidRPr="009F546C" w:rsidDel="002C44CB">
        <w:rPr>
          <w:spacing w:val="-2"/>
        </w:rPr>
        <w:t xml:space="preserve"> </w:t>
      </w:r>
      <w:r w:rsidRPr="009F546C">
        <w:rPr>
          <w:spacing w:val="-2"/>
        </w:rPr>
        <w:t>direktiv 2001/17/EG av den 19</w:t>
      </w:r>
      <w:r>
        <w:rPr>
          <w:spacing w:val="-2"/>
        </w:rPr>
        <w:t> </w:t>
      </w:r>
      <w:r w:rsidRPr="009F546C">
        <w:rPr>
          <w:spacing w:val="-2"/>
        </w:rPr>
        <w:t xml:space="preserve">mars 2001 om rekonstruktion och likvidation av försäkringsföretag. </w:t>
      </w:r>
      <w:r>
        <w:rPr>
          <w:spacing w:val="-2"/>
        </w:rPr>
        <w:t>Numera finns bestämmelser om förmåns</w:t>
      </w:r>
      <w:r w:rsidR="0073290A">
        <w:rPr>
          <w:spacing w:val="-2"/>
        </w:rPr>
        <w:softHyphen/>
      </w:r>
      <w:r>
        <w:rPr>
          <w:spacing w:val="-2"/>
        </w:rPr>
        <w:t>rätt i Solvens II-direktivet (artikel 275). Mot</w:t>
      </w:r>
      <w:r>
        <w:rPr>
          <w:spacing w:val="-2"/>
        </w:rPr>
        <w:softHyphen/>
        <w:t xml:space="preserve">svarande bestämmelser finns däremot inte i andra tjänstepensionsdirektivet. </w:t>
      </w:r>
      <w:r w:rsidRPr="009F546C">
        <w:rPr>
          <w:spacing w:val="-2"/>
        </w:rPr>
        <w:t xml:space="preserve">Även om </w:t>
      </w:r>
      <w:r>
        <w:rPr>
          <w:spacing w:val="-2"/>
        </w:rPr>
        <w:t xml:space="preserve">det unionsrättsliga regelverket </w:t>
      </w:r>
      <w:r w:rsidRPr="009F546C">
        <w:rPr>
          <w:spacing w:val="-2"/>
        </w:rPr>
        <w:t xml:space="preserve">inte omfattar </w:t>
      </w:r>
      <w:r>
        <w:rPr>
          <w:spacing w:val="-2"/>
        </w:rPr>
        <w:t>tjänstepensionsföretag</w:t>
      </w:r>
      <w:r>
        <w:t xml:space="preserve"> finns det dock starka skäl att ha särskild förmånsrätt på hela tjänstepens</w:t>
      </w:r>
      <w:r>
        <w:softHyphen/>
        <w:t>ionsområdet.</w:t>
      </w:r>
      <w:r w:rsidRPr="00785394">
        <w:t xml:space="preserve"> </w:t>
      </w:r>
      <w:r>
        <w:t xml:space="preserve">De som har </w:t>
      </w:r>
      <w:r w:rsidRPr="00785394">
        <w:t>fordringar</w:t>
      </w:r>
      <w:r>
        <w:t xml:space="preserve"> rela</w:t>
      </w:r>
      <w:r>
        <w:softHyphen/>
        <w:t xml:space="preserve">terade till </w:t>
      </w:r>
      <w:r w:rsidRPr="00F60F16">
        <w:t>tjänstepensions</w:t>
      </w:r>
      <w:r>
        <w:softHyphen/>
      </w:r>
      <w:r w:rsidRPr="00F60F16">
        <w:t>försäkringar</w:t>
      </w:r>
      <w:r>
        <w:t xml:space="preserve"> i ett tjänstepensions</w:t>
      </w:r>
      <w:r w:rsidR="0073290A">
        <w:softHyphen/>
      </w:r>
      <w:r>
        <w:t>företag – dvs. försäkringstagare, försäkrade och andra ersättnings</w:t>
      </w:r>
      <w:r w:rsidR="0073290A">
        <w:softHyphen/>
      </w:r>
      <w:r>
        <w:t>berättigade – har samma behov av skydd om företaget skulle gå i konkurs eller om utmät</w:t>
      </w:r>
      <w:r>
        <w:softHyphen/>
        <w:t>ning skulle ske som de ersättningsberättigade i ett försäkringsföretag har i motsvarande situation. Samma förmånsrätt bör därför gälla i tjänstepen</w:t>
      </w:r>
      <w:r>
        <w:softHyphen/>
        <w:t>sionsföretag som i försäkringsföretag.</w:t>
      </w:r>
    </w:p>
    <w:p w14:paraId="4504A406" w14:textId="77777777" w:rsidR="009E158D" w:rsidRDefault="009E158D" w:rsidP="009E158D">
      <w:pPr>
        <w:pStyle w:val="Brdtextmedindrag"/>
      </w:pPr>
      <w:r>
        <w:t>För att ett system med särskild förmånsrätt ska fungera krävs att även tjänstepensionsföretagen för ett register över de tillgångar som används för skuldtäckning. Som framgår ovan i avsnitt 8.3.5 föreslås att det ska införas en bestämmelse om förande av sådant register i den nya lagen om tjänste</w:t>
      </w:r>
      <w:r>
        <w:softHyphen/>
        <w:t>pensionsföretag. I den nya lagen bör det även införas en bestäm</w:t>
      </w:r>
      <w:r>
        <w:softHyphen/>
        <w:t>melse om att förmånsrätten ska omfatta de tillgångar som finns upptagna i registret, i likhet med det som gäller enligt försäkrings</w:t>
      </w:r>
      <w:r>
        <w:softHyphen/>
        <w:t>rörelselagen.</w:t>
      </w:r>
    </w:p>
    <w:p w14:paraId="5E1565A0" w14:textId="77777777" w:rsidR="009E158D" w:rsidRDefault="009E158D" w:rsidP="009E158D">
      <w:pPr>
        <w:pStyle w:val="Brdtextmedindrag"/>
      </w:pPr>
      <w:r>
        <w:t>Därutöver bör det införas en hänvisning i förmånsrättslagen till bestäm</w:t>
      </w:r>
      <w:r>
        <w:softHyphen/>
        <w:t xml:space="preserve">melsen om förmånsrätt i den nya lagen om tjänstepensionsföretag. Enligt regeringens bedömning står det klart att den som är försäkrad enligt en tjänstepensionsförsäkring omfattas av begreppet </w:t>
      </w:r>
      <w:r>
        <w:rPr>
          <w:i/>
        </w:rPr>
        <w:t>andra ersättnings</w:t>
      </w:r>
      <w:r>
        <w:rPr>
          <w:i/>
        </w:rPr>
        <w:softHyphen/>
        <w:t>berättigade</w:t>
      </w:r>
      <w:r>
        <w:t xml:space="preserve"> i den mening som avses i förmånsrättslagen (4 a §). Regeringen anser därför, </w:t>
      </w:r>
      <w:r w:rsidDel="005544E5">
        <w:t xml:space="preserve">till skillnad </w:t>
      </w:r>
      <w:r>
        <w:t xml:space="preserve">från </w:t>
      </w:r>
      <w:r>
        <w:rPr>
          <w:i/>
        </w:rPr>
        <w:t>Svensk Försäkring</w:t>
      </w:r>
      <w:r>
        <w:t xml:space="preserve">, att det inte </w:t>
      </w:r>
      <w:r>
        <w:lastRenderedPageBreak/>
        <w:t>behöver anges uttryckligen i förmånsrättslagen att försäkrade omfattas av förmånsrätt.</w:t>
      </w:r>
    </w:p>
    <w:p w14:paraId="75E89718" w14:textId="77777777" w:rsidR="009E158D" w:rsidRPr="00483D5B" w:rsidRDefault="009E158D" w:rsidP="0087403A">
      <w:pPr>
        <w:pStyle w:val="Rubrik2"/>
      </w:pPr>
      <w:bookmarkStart w:id="2175" w:name="_Toc8059785"/>
      <w:bookmarkStart w:id="2176" w:name="_Toc8061495"/>
      <w:bookmarkStart w:id="2177" w:name="_Toc8062027"/>
      <w:bookmarkStart w:id="2178" w:name="_Toc8064495"/>
      <w:bookmarkStart w:id="2179" w:name="_Toc8391172"/>
      <w:bookmarkStart w:id="2180" w:name="_Toc8391438"/>
      <w:bookmarkStart w:id="2181" w:name="_Toc8644643"/>
      <w:bookmarkStart w:id="2182" w:name="_Toc8645175"/>
      <w:bookmarkStart w:id="2183" w:name="_Toc8817656"/>
      <w:bookmarkStart w:id="2184" w:name="_Toc8818228"/>
      <w:bookmarkStart w:id="2185" w:name="_Toc8825597"/>
      <w:bookmarkStart w:id="2186" w:name="_Toc8831694"/>
      <w:bookmarkStart w:id="2187" w:name="_Toc8832603"/>
      <w:bookmarkStart w:id="2188" w:name="_Toc11153065"/>
      <w:bookmarkStart w:id="2189" w:name="_Toc11160986"/>
      <w:bookmarkStart w:id="2190" w:name="_Toc11166922"/>
      <w:bookmarkStart w:id="2191" w:name="_Toc11167458"/>
      <w:bookmarkStart w:id="2192" w:name="_Toc11168895"/>
      <w:bookmarkStart w:id="2193" w:name="_Toc11845848"/>
      <w:bookmarkStart w:id="2194" w:name="_Toc12611647"/>
      <w:bookmarkStart w:id="2195" w:name="_Toc12624914"/>
      <w:bookmarkStart w:id="2196" w:name="_Toc12627403"/>
      <w:bookmarkStart w:id="2197" w:name="_Toc12630293"/>
      <w:bookmarkStart w:id="2198" w:name="_Toc12632788"/>
      <w:bookmarkStart w:id="2199" w:name="_Toc17902860"/>
      <w:r w:rsidRPr="0087403A">
        <w:t>Kapitalbas</w:t>
      </w:r>
      <w:bookmarkEnd w:id="2015"/>
      <w:bookmarkEnd w:id="2016"/>
      <w:bookmarkEnd w:id="2017"/>
      <w:bookmarkEnd w:id="2018"/>
      <w:bookmarkEnd w:id="2019"/>
      <w:bookmarkEnd w:id="2020"/>
      <w:bookmarkEnd w:id="2021"/>
      <w:bookmarkEnd w:id="2022"/>
      <w:bookmarkEnd w:id="2023"/>
      <w:bookmarkEnd w:id="202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p>
    <w:p w14:paraId="76F96A1A" w14:textId="77777777" w:rsidR="009E158D" w:rsidRDefault="009E158D" w:rsidP="0087403A">
      <w:pPr>
        <w:pStyle w:val="Rubrik3"/>
        <w:spacing w:before="0"/>
      </w:pPr>
      <w:bookmarkStart w:id="2200" w:name="_Toc518396639"/>
      <w:bookmarkStart w:id="2201" w:name="_Toc518400950"/>
      <w:bookmarkStart w:id="2202" w:name="_Toc518401667"/>
      <w:bookmarkStart w:id="2203" w:name="_Toc518401906"/>
      <w:bookmarkStart w:id="2204" w:name="_Toc518463060"/>
      <w:bookmarkStart w:id="2205" w:name="_Toc518462756"/>
      <w:bookmarkStart w:id="2206" w:name="_Toc518463712"/>
      <w:bookmarkStart w:id="2207" w:name="_Toc518463609"/>
      <w:bookmarkStart w:id="2208" w:name="_Toc518464326"/>
      <w:bookmarkStart w:id="2209" w:name="_Toc518472765"/>
      <w:bookmarkStart w:id="2210" w:name="_Toc8059786"/>
      <w:bookmarkStart w:id="2211" w:name="_Toc8061496"/>
      <w:bookmarkStart w:id="2212" w:name="_Toc8062028"/>
      <w:bookmarkStart w:id="2213" w:name="_Toc8064496"/>
      <w:bookmarkStart w:id="2214" w:name="_Toc8391173"/>
      <w:bookmarkStart w:id="2215" w:name="_Toc8391439"/>
      <w:bookmarkStart w:id="2216" w:name="_Toc8644644"/>
      <w:bookmarkStart w:id="2217" w:name="_Toc8645176"/>
      <w:bookmarkStart w:id="2218" w:name="_Toc8817657"/>
      <w:bookmarkStart w:id="2219" w:name="_Toc8818229"/>
      <w:bookmarkStart w:id="2220" w:name="_Toc8825598"/>
      <w:bookmarkStart w:id="2221" w:name="_Toc8831695"/>
      <w:bookmarkStart w:id="2222" w:name="_Toc8832604"/>
      <w:bookmarkStart w:id="2223" w:name="_Toc11153066"/>
      <w:bookmarkStart w:id="2224" w:name="_Toc11160987"/>
      <w:bookmarkStart w:id="2225" w:name="_Toc11166923"/>
      <w:bookmarkStart w:id="2226" w:name="_Toc11167459"/>
      <w:bookmarkStart w:id="2227" w:name="_Toc11168896"/>
      <w:bookmarkStart w:id="2228" w:name="_Toc11845849"/>
      <w:bookmarkStart w:id="2229" w:name="_Toc12611648"/>
      <w:bookmarkStart w:id="2230" w:name="_Toc12624915"/>
      <w:bookmarkStart w:id="2231" w:name="_Toc12627404"/>
      <w:bookmarkStart w:id="2232" w:name="_Toc12630294"/>
      <w:bookmarkStart w:id="2233" w:name="_Toc12632789"/>
      <w:bookmarkStart w:id="2234" w:name="_Toc17902861"/>
      <w:r w:rsidRPr="0087403A">
        <w:t>Tjänstepensionsföretag</w:t>
      </w:r>
      <w:r>
        <w:t xml:space="preserve"> ska ha en tillräcklig kapitalbas</w:t>
      </w:r>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p>
    <w:p w14:paraId="59686759" w14:textId="77777777" w:rsidR="009E158D" w:rsidRDefault="009E158D" w:rsidP="009E158D">
      <w:pPr>
        <w:pStyle w:val="Brdtextram"/>
      </w:pPr>
      <w:r>
        <w:rPr>
          <w:b/>
        </w:rPr>
        <w:t>Regeringens förslag:</w:t>
      </w:r>
      <w:r>
        <w:t xml:space="preserve"> </w:t>
      </w:r>
      <w:bookmarkStart w:id="2235" w:name="_Hlk517881488"/>
      <w:r>
        <w:t>Ett tjänstepensionsföretag</w:t>
      </w:r>
      <w:r w:rsidRPr="004425C9">
        <w:t xml:space="preserve"> ska</w:t>
      </w:r>
      <w:r>
        <w:t xml:space="preserve"> vid varje tidpunkt, utöver tillgångar som krävs för skuldtäckning, ha en tillräcklig kapital</w:t>
      </w:r>
      <w:r>
        <w:softHyphen/>
        <w:t xml:space="preserve">bas. </w:t>
      </w:r>
    </w:p>
    <w:p w14:paraId="15519D92" w14:textId="77777777" w:rsidR="009E158D" w:rsidRDefault="009E158D" w:rsidP="009E158D">
      <w:pPr>
        <w:pStyle w:val="Brdtextmedindragram"/>
      </w:pPr>
      <w:r>
        <w:t xml:space="preserve">Kapitalbasen ska minst uppgå till det riskkänsliga kapitalkravet. </w:t>
      </w:r>
      <w:bookmarkEnd w:id="2235"/>
      <w:r>
        <w:t>Kapitalbasen ska dock aldrig vara mindre än det högsta av minimi</w:t>
      </w:r>
      <w:r>
        <w:softHyphen/>
        <w:t xml:space="preserve">kapitalkravet eller garantibeloppet. </w:t>
      </w:r>
    </w:p>
    <w:p w14:paraId="7716B484" w14:textId="77777777" w:rsidR="009E158D" w:rsidRPr="009D17ED" w:rsidRDefault="009E158D" w:rsidP="009E158D">
      <w:pPr>
        <w:pStyle w:val="Brdtextmedindrag"/>
        <w:spacing w:before="80"/>
      </w:pPr>
      <w:r>
        <w:rPr>
          <w:b/>
        </w:rPr>
        <w:t xml:space="preserve">Utredningens förslag </w:t>
      </w:r>
      <w:r>
        <w:t>överensstämmer i allt väsentligt med regeringens förslag.</w:t>
      </w:r>
    </w:p>
    <w:p w14:paraId="3D181AEC" w14:textId="77777777" w:rsidR="009E158D" w:rsidRDefault="009E158D" w:rsidP="009E158D">
      <w:pPr>
        <w:pStyle w:val="Brdtextmedindrag"/>
      </w:pPr>
      <w:r>
        <w:rPr>
          <w:b/>
        </w:rPr>
        <w:t xml:space="preserve">Remissinstanserna: </w:t>
      </w:r>
      <w:r>
        <w:t xml:space="preserve">Flertalet remissinstanser tillstyrker förslaget eller har inget att invända mot det. </w:t>
      </w:r>
      <w:r>
        <w:rPr>
          <w:i/>
        </w:rPr>
        <w:t xml:space="preserve">Svensk Försäkring </w:t>
      </w:r>
      <w:r>
        <w:t>anser att bestämmelserna om kapitalbasens storlek även framöver borde utformas i enlighet med det som föreskrivs i 7 kap. FRL i lydelsen före den 1 januari 2016 och utan den koppling till ett riskkänsligt kapitalkrav som utredningen föreslår.</w:t>
      </w:r>
    </w:p>
    <w:p w14:paraId="60CDAA05" w14:textId="77777777" w:rsidR="009E158D" w:rsidRDefault="009E158D" w:rsidP="009E158D">
      <w:pPr>
        <w:pStyle w:val="Brdtextmedindrag"/>
      </w:pPr>
      <w:r w:rsidRPr="007741F1">
        <w:rPr>
          <w:b/>
        </w:rPr>
        <w:t>Promemorians förslag</w:t>
      </w:r>
      <w:r>
        <w:t xml:space="preserve"> överensstämmer i huvudsak med regeringens förslag. I promemorians förslag anges dock inte uttryckligen att ett tjänste</w:t>
      </w:r>
      <w:r>
        <w:softHyphen/>
        <w:t>pensionsföretag, utöver tillgångar som krävs för skuldtäckning, ska ha en tillräcklig kapitalbas.</w:t>
      </w:r>
    </w:p>
    <w:p w14:paraId="4D007D4C" w14:textId="77777777" w:rsidR="009E158D" w:rsidRDefault="009E158D" w:rsidP="009E158D">
      <w:pPr>
        <w:pStyle w:val="Brdtextmedindrag"/>
      </w:pPr>
      <w:r w:rsidRPr="007741F1">
        <w:rPr>
          <w:b/>
        </w:rPr>
        <w:t>Remissinstanserna</w:t>
      </w:r>
      <w:r>
        <w:t xml:space="preserve"> tillstyrker förslaget eller har inget att invända mot det.</w:t>
      </w:r>
    </w:p>
    <w:p w14:paraId="26D3B3A3" w14:textId="77777777" w:rsidR="009E158D" w:rsidRDefault="009E158D" w:rsidP="009E158D">
      <w:pPr>
        <w:pStyle w:val="Rubrik4utannumrering"/>
      </w:pPr>
      <w:r>
        <w:t>Skälen för regeringens förslag</w:t>
      </w:r>
    </w:p>
    <w:p w14:paraId="229F44B1" w14:textId="77777777" w:rsidR="009E158D" w:rsidRDefault="009E158D" w:rsidP="009E158D">
      <w:pPr>
        <w:pStyle w:val="Rubrik5utannumrering"/>
        <w:spacing w:before="0"/>
      </w:pPr>
      <w:r>
        <w:t>Andra tjänstepensionsdirektivet</w:t>
      </w:r>
    </w:p>
    <w:p w14:paraId="531AF0EC" w14:textId="77777777" w:rsidR="009E158D" w:rsidRDefault="009E158D" w:rsidP="009E158D">
      <w:pPr>
        <w:pStyle w:val="Brdtext"/>
      </w:pPr>
      <w:r>
        <w:t>I andra tjänstepensionsdirektivet ställs det upp krav på ett visst buffert</w:t>
      </w:r>
      <w:r>
        <w:softHyphen/>
        <w:t>kapital för tjänstepensionsinstitut som står för åtaganden där de täcker biometriska risker (risker kopplade till dödsfall, invaliditet och lång levnad) eller som garanterar en viss avkastning eller en viss förmånsnivå. Tjänstepensionsinstituten ska ständigt, som en buffert, inneha komplett</w:t>
      </w:r>
      <w:r>
        <w:softHyphen/>
        <w:t>erande tillgångar utöver det som motsvarar de tekniska avsättningarna. Storleken på de kompletterande tillgångarna ska åter</w:t>
      </w:r>
      <w:r>
        <w:softHyphen/>
        <w:t>spegla typen av risk och tillgångssammansättningen avseende samtliga pensionsplaner som institutet förvaltar. Tillgångarna ska vara fria från alla förutsebara åtagan</w:t>
      </w:r>
      <w:r>
        <w:softHyphen/>
        <w:t>den och fungera som en buffert för att kompensera skillnader mellan för</w:t>
      </w:r>
      <w:r>
        <w:softHyphen/>
        <w:t xml:space="preserve">väntade och verkliga kostnader och intäkter (artikel 15.1). </w:t>
      </w:r>
    </w:p>
    <w:p w14:paraId="4B997788" w14:textId="77777777" w:rsidR="009E158D" w:rsidRDefault="009E158D" w:rsidP="009E158D">
      <w:pPr>
        <w:pStyle w:val="Brdtextmedindrag"/>
      </w:pPr>
      <w:r>
        <w:t>Den lägsta storleken på de kompletterande tillgångarna ska enligt direk</w:t>
      </w:r>
      <w:r>
        <w:softHyphen/>
        <w:t>tivet (</w:t>
      </w:r>
      <w:r w:rsidRPr="00A900A3">
        <w:t>artikel 15.2</w:t>
      </w:r>
      <w:r>
        <w:t>) beräknas enligt bestämmelserna om disponibel solvens</w:t>
      </w:r>
      <w:r>
        <w:softHyphen/>
        <w:t>marginal (artikel 16) och om föreskriven solvensmarginal (artiklarna 17 och 18). Om det är berättigat av aktsamhetsskäl får medlemsstaterna kräva att tjänstepensionsinstitut som är belägna inom deras territorier ska uppfylla lagstadgade kapitalkrav eller införa mer detaljerade regler än de som följer av direktivet (artikel 15.3).</w:t>
      </w:r>
    </w:p>
    <w:p w14:paraId="598B8887" w14:textId="77777777" w:rsidR="009E158D" w:rsidRDefault="009E158D" w:rsidP="009E158D">
      <w:pPr>
        <w:pStyle w:val="Brdtextmedindrag"/>
      </w:pPr>
      <w:r>
        <w:lastRenderedPageBreak/>
        <w:t>För att säkerställa att tjänstepensionerna är långsiktigt hållbara ska tjänstepensionsinstitut vid varje tidpunkt ha en tillräcklig disponibel solvensmarginal som åtminstone motsvaras av kraven i direktivet</w:t>
      </w:r>
      <w:r w:rsidRPr="004979D1">
        <w:t xml:space="preserve"> </w:t>
      </w:r>
      <w:r>
        <w:t>(artikel 16.1).</w:t>
      </w:r>
    </w:p>
    <w:p w14:paraId="59018100" w14:textId="77777777" w:rsidR="009E158D" w:rsidRDefault="009E158D" w:rsidP="009E158D">
      <w:pPr>
        <w:pStyle w:val="Brdtextmedindrag"/>
        <w:rPr>
          <w:i/>
        </w:rPr>
      </w:pPr>
      <w:r>
        <w:t>Motsvarande bestämmelser finns i första tjänstepensionsdirektivet (artikel 17.1–17.3).</w:t>
      </w:r>
    </w:p>
    <w:p w14:paraId="29BED4AA" w14:textId="77777777" w:rsidR="009E158D" w:rsidRDefault="009E158D" w:rsidP="009E158D">
      <w:pPr>
        <w:pStyle w:val="Rubrik5utannumrering"/>
      </w:pPr>
      <w:r>
        <w:t>Gällande rätt</w:t>
      </w:r>
    </w:p>
    <w:p w14:paraId="18F1344F" w14:textId="77777777" w:rsidR="009E158D" w:rsidRDefault="009E158D" w:rsidP="009E158D">
      <w:pPr>
        <w:pStyle w:val="Brdtextmedindrag"/>
        <w:ind w:firstLine="0"/>
      </w:pPr>
      <w:r>
        <w:t xml:space="preserve">I försäkringsrörelselagen finns bestämmelser om tillräcklig kapitalbas för försäkringsföretag (7 kap. 1 § FRL). Ett försäkringsföretag ska ha en kapitalbas som minst uppgår till det solvenskapitalkrav som gäller enligt lagen. Kapitalbasen ska dock aldrig vara mindre än </w:t>
      </w:r>
      <w:r w:rsidRPr="0097603D">
        <w:t xml:space="preserve">minimikapitalkravet. </w:t>
      </w:r>
    </w:p>
    <w:p w14:paraId="7870772A" w14:textId="77777777" w:rsidR="009E158D" w:rsidRDefault="009E158D" w:rsidP="009E158D">
      <w:pPr>
        <w:pStyle w:val="Brdtextmedindrag"/>
      </w:pPr>
      <w:r>
        <w:t>Försäkringsföretag som följer övergångsbestämmelserna ska vid varje tidpunkt, utöver tillgångar som krävs för skuldtäckning, ha en tillräcklig kapitalbas (7 kap. 1 §</w:t>
      </w:r>
      <w:r w:rsidRPr="00AC0F9C">
        <w:t xml:space="preserve"> </w:t>
      </w:r>
      <w:r>
        <w:t xml:space="preserve">FRL i lydelsen före den 1 januari 2016). </w:t>
      </w:r>
      <w:r w:rsidRPr="0031325A">
        <w:t xml:space="preserve">När verksamheten utövas ska kapitalbasen minst </w:t>
      </w:r>
      <w:r>
        <w:t xml:space="preserve">uppgå </w:t>
      </w:r>
      <w:r w:rsidRPr="0031325A">
        <w:t>till en nivå som be</w:t>
      </w:r>
      <w:r>
        <w:softHyphen/>
      </w:r>
      <w:r w:rsidRPr="0031325A">
        <w:t>räknas med utgångspunkt i verksamhetens omfattning och art (solvens</w:t>
      </w:r>
      <w:r>
        <w:softHyphen/>
      </w:r>
      <w:r w:rsidRPr="0031325A">
        <w:t xml:space="preserve">marginalen). Kapitalbasen ska dock aldrig vara mindre än </w:t>
      </w:r>
      <w:r>
        <w:t>ett visst garanti</w:t>
      </w:r>
      <w:r>
        <w:softHyphen/>
        <w:t>belopp.</w:t>
      </w:r>
    </w:p>
    <w:p w14:paraId="0D987681" w14:textId="77777777" w:rsidR="009E158D" w:rsidRDefault="009E158D" w:rsidP="009E158D">
      <w:pPr>
        <w:pStyle w:val="Brdtextmedindrag"/>
      </w:pPr>
      <w:r>
        <w:t>Regleringen för tjänstepensionskassor motsvarar i huvudsak det som gäller för försäkringsföretag som följer övergångsbestämmelserna (</w:t>
      </w:r>
      <w:bookmarkStart w:id="2236" w:name="_Hlk511125201"/>
      <w:r>
        <w:t>25 § UFL)</w:t>
      </w:r>
      <w:bookmarkEnd w:id="2236"/>
      <w:r>
        <w:t>. För tjänstepensionskassor finns dock inget krav på att kapitalbasen inte får vara mindre än ett visst garantibelopp.</w:t>
      </w:r>
    </w:p>
    <w:p w14:paraId="2D06EA3D" w14:textId="77777777" w:rsidR="009E158D" w:rsidRDefault="009E158D" w:rsidP="009E158D">
      <w:pPr>
        <w:pStyle w:val="Rubrik5utannumrering"/>
      </w:pPr>
      <w:r>
        <w:t xml:space="preserve">Finansinspektionens förslag i </w:t>
      </w:r>
      <w:r w:rsidRPr="004E13F3">
        <w:t>kapitalkravsrapport</w:t>
      </w:r>
      <w:r>
        <w:t>en</w:t>
      </w:r>
    </w:p>
    <w:p w14:paraId="7D54E28D" w14:textId="77777777" w:rsidR="009E158D" w:rsidRPr="004E13F3" w:rsidRDefault="009E158D" w:rsidP="009E158D">
      <w:pPr>
        <w:pStyle w:val="Brdtext"/>
      </w:pPr>
      <w:r>
        <w:t>Finansinspektionen föreslår i sin rapport Förslag till kapitalkravs</w:t>
      </w:r>
      <w:r>
        <w:softHyphen/>
        <w:t>reglering för tjänstepensionsföretag av den 1 september 2017 (dnr 17-4640), nedan benämnd kapitalkravsrapporten, att ett tjänste</w:t>
      </w:r>
      <w:r>
        <w:softHyphen/>
        <w:t xml:space="preserve">pensionsföretag vid varje tidpunkt, utöver </w:t>
      </w:r>
      <w:r w:rsidRPr="00AB25A0">
        <w:t>de tillgångar som krävs för skuldtäckning, ska ha en till</w:t>
      </w:r>
      <w:r w:rsidRPr="00AB25A0">
        <w:softHyphen/>
        <w:t>räcklig kapitalbas. Kapitalbasen ska minst uppgå till det högsta av det riskkänsliga kapitalkravet</w:t>
      </w:r>
      <w:r>
        <w:t xml:space="preserve"> och det schablon</w:t>
      </w:r>
      <w:r>
        <w:softHyphen/>
        <w:t>mässiga kapital</w:t>
      </w:r>
      <w:r>
        <w:softHyphen/>
        <w:t>kravet eller garantibeloppet.</w:t>
      </w:r>
    </w:p>
    <w:p w14:paraId="3C84247F" w14:textId="77777777" w:rsidR="009E158D" w:rsidRDefault="009E158D" w:rsidP="009E158D">
      <w:pPr>
        <w:pStyle w:val="Rubrik5utannumrering"/>
      </w:pPr>
      <w:r>
        <w:t>Tjänstepensionsföretag ska ha en tillräcklig kapitalbas</w:t>
      </w:r>
    </w:p>
    <w:p w14:paraId="3478FDEB" w14:textId="77777777" w:rsidR="009E158D" w:rsidRDefault="009E158D" w:rsidP="009E158D">
      <w:pPr>
        <w:pStyle w:val="Brdtext"/>
      </w:pPr>
      <w:bookmarkStart w:id="2237" w:name="_Hlk534889507"/>
      <w:r>
        <w:t>Andra tjänstepensionsdirektivet innehåller, liksom första tjänstepensions</w:t>
      </w:r>
      <w:r>
        <w:softHyphen/>
        <w:t xml:space="preserve">direktivet, en solvensreglering som innebär att ett tjänstepensionsinstitut ska ha ett visst buffertkapital med kompletterande tillgångar utöver de till-gångar som krävs för att täcka de försäkringstekniska avsättningarna. Syftet är att säkerställa att varje </w:t>
      </w:r>
      <w:r w:rsidRPr="00E249BF">
        <w:t xml:space="preserve">tjänstepensionsinstitut </w:t>
      </w:r>
      <w:r>
        <w:t>kan täcka förluster och uppfylla de åtaganden som institutet har gentemot försäkringstagare, försäkrade och andra ersättningsberättigade. De nu aktuella bestäm</w:t>
      </w:r>
      <w:r>
        <w:softHyphen/>
        <w:t>melserna i första tjänstepensionsdirektivet har i svensk rätt genom</w:t>
      </w:r>
      <w:r>
        <w:softHyphen/>
        <w:t>förts i bestämmel</w:t>
      </w:r>
      <w:r>
        <w:softHyphen/>
        <w:t>ser som innebär att försäkringsföretag och tjänstepensions</w:t>
      </w:r>
      <w:r>
        <w:softHyphen/>
        <w:t>kassor, utöver tillgångar som krävs för skuldtäckning, ska ha en tillräcklig kapital</w:t>
      </w:r>
      <w:r>
        <w:softHyphen/>
        <w:t>bas. Kapitalbasen ska minst uppgå till det kapitalkrav som försäk</w:t>
      </w:r>
      <w:r>
        <w:softHyphen/>
        <w:t>ringsföretaget eller tjänstepensionskassan omfattas av. Bestämmelserna i andra tjänste</w:t>
      </w:r>
      <w:r>
        <w:softHyphen/>
        <w:t>pensions</w:t>
      </w:r>
      <w:r>
        <w:softHyphen/>
        <w:t>direktivet bör genom</w:t>
      </w:r>
      <w:r>
        <w:softHyphen/>
        <w:t>föras på motsvarande sätt i den nya lagen om tjänste</w:t>
      </w:r>
      <w:r>
        <w:softHyphen/>
        <w:t>pensions</w:t>
      </w:r>
      <w:r>
        <w:softHyphen/>
        <w:t>företag.</w:t>
      </w:r>
    </w:p>
    <w:p w14:paraId="20B1FBC9" w14:textId="77777777" w:rsidR="009E158D" w:rsidRDefault="009E158D" w:rsidP="009E158D">
      <w:pPr>
        <w:pStyle w:val="Brdtextmedindrag"/>
      </w:pPr>
      <w:r>
        <w:lastRenderedPageBreak/>
        <w:t>När det gäller kapitalbasens storlek så bör den minst uppgå till de kapitalkrav som föreslås ska gälla enligt den nya lagen om tjänstepensions</w:t>
      </w:r>
      <w:r>
        <w:softHyphen/>
        <w:t xml:space="preserve">företag. I avsnitt 8.5.1 föreslås att tjänstepensionsföretag ska omfattas av ett riskkänsligt kapitalkrav, vilket är en nationell reglering som föreslås gälla </w:t>
      </w:r>
      <w:r w:rsidRPr="00EE342E">
        <w:t>utöver</w:t>
      </w:r>
      <w:r>
        <w:t xml:space="preserve"> andra tjänstepensionsdirektivets krav på visst minsta buffert</w:t>
      </w:r>
      <w:r>
        <w:softHyphen/>
        <w:t>kapital. Det föreslås att direktivets krav på minsta buffertkapital genom</w:t>
      </w:r>
      <w:r>
        <w:softHyphen/>
        <w:t>förs i form av ett minimikapitalkrav (avsnitt 8.5.4). Vidare föreslås att det ska finnas ett bestämt garantibelopp som sätter en lägsta nivå för kapital</w:t>
      </w:r>
      <w:r>
        <w:softHyphen/>
        <w:t>basen, vilket framför allt har betydelse för nystartade tjänste</w:t>
      </w:r>
      <w:r>
        <w:softHyphen/>
        <w:t>pensions</w:t>
      </w:r>
      <w:r>
        <w:softHyphen/>
        <w:t>företag (avsnitt 8.5.5).</w:t>
      </w:r>
    </w:p>
    <w:p w14:paraId="67151892" w14:textId="77777777" w:rsidR="009E158D" w:rsidRDefault="009E158D" w:rsidP="009E158D">
      <w:pPr>
        <w:pStyle w:val="Brdtextmedindrag"/>
      </w:pPr>
      <w:r>
        <w:t>Avsikten är att det riskkänsliga kapitalkravet ska innebära en förstärkt solvensreglering. Det är därför naturligt att regleringen om kapitalbasens storlek tar sin utgångspunkt i att kapitalbasen minst ska uppgå till det risk</w:t>
      </w:r>
      <w:r>
        <w:softHyphen/>
        <w:t>känsliga kapitalkravet. Det kan dock anses mer problematiskt om ett tjänstepensionsföretag hamnar i en situation där det inte ens når upp till andra tjänstepensionsdirektivets krav på lägsta tillåtna buffertkapital. På samma sätt finns det skäl att se mer allvarligt på om kapitalbasen inte når upp till garantibeloppet. Det föreslås i avsnitt 13.2.5 att ett tjänstepensions</w:t>
      </w:r>
      <w:r>
        <w:softHyphen/>
        <w:t>företag i sådana situationer skyndsamt ska återställa kapitalbasen. I enlig</w:t>
      </w:r>
      <w:r>
        <w:softHyphen/>
        <w:t>het med detta bör det anges i den nya lagen att ett tjänste</w:t>
      </w:r>
      <w:r>
        <w:softHyphen/>
        <w:t>pensionsföretags kapitalbas aldrig ska understiga det högsta av minimi</w:t>
      </w:r>
      <w:r>
        <w:softHyphen/>
        <w:t>kapitalkravet eller garantibeloppet.</w:t>
      </w:r>
      <w:bookmarkEnd w:id="2237"/>
    </w:p>
    <w:p w14:paraId="2F5C8EFA" w14:textId="77777777" w:rsidR="009E158D" w:rsidRDefault="009E158D" w:rsidP="0087403A">
      <w:pPr>
        <w:pStyle w:val="Rubrik3"/>
      </w:pPr>
      <w:bookmarkStart w:id="2238" w:name="_Toc518396640"/>
      <w:bookmarkStart w:id="2239" w:name="_Toc518400951"/>
      <w:bookmarkStart w:id="2240" w:name="_Toc518401668"/>
      <w:bookmarkStart w:id="2241" w:name="_Toc518401907"/>
      <w:bookmarkStart w:id="2242" w:name="_Toc518463061"/>
      <w:bookmarkStart w:id="2243" w:name="_Toc518462757"/>
      <w:bookmarkStart w:id="2244" w:name="_Toc518463713"/>
      <w:bookmarkStart w:id="2245" w:name="_Toc518463610"/>
      <w:bookmarkStart w:id="2246" w:name="_Toc518464327"/>
      <w:bookmarkStart w:id="2247" w:name="_Toc518472766"/>
      <w:bookmarkStart w:id="2248" w:name="_Toc8059787"/>
      <w:bookmarkStart w:id="2249" w:name="_Toc8061497"/>
      <w:bookmarkStart w:id="2250" w:name="_Toc8062029"/>
      <w:bookmarkStart w:id="2251" w:name="_Toc8064497"/>
      <w:bookmarkStart w:id="2252" w:name="_Toc8391174"/>
      <w:bookmarkStart w:id="2253" w:name="_Toc8391440"/>
      <w:bookmarkStart w:id="2254" w:name="_Toc8644645"/>
      <w:bookmarkStart w:id="2255" w:name="_Toc8645177"/>
      <w:bookmarkStart w:id="2256" w:name="_Toc8817658"/>
      <w:bookmarkStart w:id="2257" w:name="_Toc8818230"/>
      <w:bookmarkStart w:id="2258" w:name="_Toc8825599"/>
      <w:bookmarkStart w:id="2259" w:name="_Toc8831696"/>
      <w:bookmarkStart w:id="2260" w:name="_Toc8832605"/>
      <w:bookmarkStart w:id="2261" w:name="_Toc11153067"/>
      <w:bookmarkStart w:id="2262" w:name="_Toc11160988"/>
      <w:bookmarkStart w:id="2263" w:name="_Toc11166924"/>
      <w:bookmarkStart w:id="2264" w:name="_Toc11167460"/>
      <w:bookmarkStart w:id="2265" w:name="_Toc11168897"/>
      <w:bookmarkStart w:id="2266" w:name="_Toc11845850"/>
      <w:bookmarkStart w:id="2267" w:name="_Toc12611649"/>
      <w:bookmarkStart w:id="2268" w:name="_Toc12624916"/>
      <w:bookmarkStart w:id="2269" w:name="_Toc12627405"/>
      <w:bookmarkStart w:id="2270" w:name="_Toc12630295"/>
      <w:bookmarkStart w:id="2271" w:name="_Toc12632790"/>
      <w:bookmarkStart w:id="2272" w:name="_Toc17902862"/>
      <w:r w:rsidRPr="0087403A">
        <w:t>Kapitalbasens</w:t>
      </w:r>
      <w:r w:rsidRPr="00A002A3">
        <w:t xml:space="preserve"> sammansättning</w:t>
      </w:r>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p>
    <w:p w14:paraId="0CE5E2EB" w14:textId="77777777" w:rsidR="009E158D" w:rsidRPr="00EF73EC" w:rsidRDefault="009E158D" w:rsidP="009E158D">
      <w:pPr>
        <w:pStyle w:val="Brdtextram"/>
      </w:pPr>
      <w:r>
        <w:rPr>
          <w:b/>
        </w:rPr>
        <w:t>Regeringens f</w:t>
      </w:r>
      <w:r w:rsidRPr="002F4B2B">
        <w:rPr>
          <w:b/>
        </w:rPr>
        <w:t>örslag:</w:t>
      </w:r>
      <w:r>
        <w:t xml:space="preserve"> Ett tjänstepensionsföretags kapitalbas ska få om</w:t>
      </w:r>
      <w:r>
        <w:softHyphen/>
        <w:t xml:space="preserve">fatta inbetalt aktiekapital, garantikapital eller </w:t>
      </w:r>
      <w:r w:rsidRPr="00A002A3">
        <w:t>verksamhetskapital,</w:t>
      </w:r>
      <w:r>
        <w:t xml:space="preserve"> konsolideringsfond, övrigt eget kapital och obeskattade reserver.</w:t>
      </w:r>
    </w:p>
    <w:p w14:paraId="6A3EF988" w14:textId="77777777" w:rsidR="009E158D" w:rsidRDefault="009E158D" w:rsidP="009E158D">
      <w:pPr>
        <w:pStyle w:val="Brdtextmedindragram"/>
      </w:pPr>
      <w:r>
        <w:t xml:space="preserve">Efter tillstånd från Finansinspektionen ska även </w:t>
      </w:r>
      <w:r w:rsidRPr="00610FD9">
        <w:t>andra poster</w:t>
      </w:r>
      <w:r>
        <w:t xml:space="preserve"> få </w:t>
      </w:r>
      <w:r w:rsidRPr="00610FD9">
        <w:t>ingå i kapitalbasen.</w:t>
      </w:r>
      <w:bookmarkStart w:id="2273" w:name="_Hlk511197524"/>
    </w:p>
    <w:p w14:paraId="0CF7BE09" w14:textId="77777777" w:rsidR="009E158D" w:rsidRDefault="009E158D" w:rsidP="009E158D">
      <w:pPr>
        <w:pStyle w:val="Brdtextmedindragram"/>
      </w:pPr>
      <w:bookmarkStart w:id="2274" w:name="_Hlk531767093"/>
      <w:r>
        <w:t>Avräkning från kapitalbasen ska göras för immateriella tillgångar, ut</w:t>
      </w:r>
      <w:r>
        <w:softHyphen/>
        <w:t>del</w:t>
      </w:r>
      <w:r>
        <w:softHyphen/>
        <w:t>ningar och förutbetalda anskaffnings</w:t>
      </w:r>
      <w:r>
        <w:softHyphen/>
        <w:t>kostnader. Avräkning ska även göras för det bokförda värdet av aktier och tillskott i annan form i ett tjänste</w:t>
      </w:r>
      <w:r>
        <w:softHyphen/>
        <w:t>pensionsföretag, ett försäkringsföretag, ett kreditinstitut, ett institut för elektroniska pengar, ett värdepappersbolag eller motsvar</w:t>
      </w:r>
      <w:r>
        <w:softHyphen/>
        <w:t>ande utländskt företag, ett utländskt återförsäkringsföretag, ett försäk</w:t>
      </w:r>
      <w:r>
        <w:softHyphen/>
        <w:t>ringsholding</w:t>
      </w:r>
      <w:r>
        <w:softHyphen/>
        <w:t>företag eller ett finansiellt institut.</w:t>
      </w:r>
      <w:bookmarkEnd w:id="2274"/>
      <w:r>
        <w:t xml:space="preserve"> Avräkning ska dock inte göras för tillskott som avser företag som tillsammans med tjänstepen</w:t>
      </w:r>
      <w:r>
        <w:softHyphen/>
        <w:t>sionsföretaget omfattas av grupp</w:t>
      </w:r>
      <w:r>
        <w:softHyphen/>
        <w:t xml:space="preserve">tillsyn med avseende på gruppsolvens eller tillsyn över finansiella konglomerat. </w:t>
      </w:r>
      <w:bookmarkEnd w:id="2273"/>
    </w:p>
    <w:p w14:paraId="17421AC4" w14:textId="77777777" w:rsidR="009E158D" w:rsidRDefault="009E158D" w:rsidP="009E158D">
      <w:pPr>
        <w:pStyle w:val="Brdtextmedindragram"/>
      </w:pPr>
      <w:bookmarkStart w:id="2275" w:name="_Hlk4682736"/>
      <w:r>
        <w:t>Regeringen eller den myndighet som regeringen bestämmer</w:t>
      </w:r>
      <w:r w:rsidRPr="00F40215">
        <w:t xml:space="preserve"> </w:t>
      </w:r>
      <w:r>
        <w:t>ska</w:t>
      </w:r>
      <w:r w:rsidRPr="00F40215">
        <w:t xml:space="preserve"> </w:t>
      </w:r>
      <w:r>
        <w:t>få meddela föreskrifter om villkor för att ta in, räkna av och bestämma omfattningen av poster i kapitalbasen samt hur kapitalbasen i övrigt ska beräknas.</w:t>
      </w:r>
      <w:bookmarkEnd w:id="2275"/>
    </w:p>
    <w:p w14:paraId="5E098D38" w14:textId="77777777" w:rsidR="009E158D" w:rsidRDefault="009E158D" w:rsidP="009E158D">
      <w:pPr>
        <w:pStyle w:val="Brdtextmedindragram"/>
      </w:pPr>
      <w:r>
        <w:rPr>
          <w:b/>
        </w:rPr>
        <w:t>Regeringens bedömning:</w:t>
      </w:r>
      <w:r>
        <w:t xml:space="preserve"> </w:t>
      </w:r>
      <w:bookmarkStart w:id="2276" w:name="_Hlk534810179"/>
      <w:r>
        <w:t>Andra tjänstepensionsdirektivet medger inte att förekomst av uttaxeringsrätt eller garantier från arbetsgivaren beaktas i ett tjänstepensionsföretags kapitalbas.</w:t>
      </w:r>
      <w:bookmarkEnd w:id="2276"/>
    </w:p>
    <w:p w14:paraId="2F7B8A24" w14:textId="77777777" w:rsidR="009E158D" w:rsidRPr="00A002A3" w:rsidRDefault="009E158D" w:rsidP="009E158D">
      <w:pPr>
        <w:pStyle w:val="Brdtextmedindrag"/>
        <w:rPr>
          <w:b/>
          <w:sz w:val="8"/>
          <w:szCs w:val="8"/>
        </w:rPr>
      </w:pPr>
    </w:p>
    <w:p w14:paraId="316F5707" w14:textId="77777777" w:rsidR="009E158D" w:rsidRPr="009D17ED" w:rsidRDefault="009E158D" w:rsidP="009E158D">
      <w:pPr>
        <w:pStyle w:val="Brdtextmedindrag"/>
      </w:pPr>
      <w:r>
        <w:rPr>
          <w:b/>
        </w:rPr>
        <w:t xml:space="preserve">Utredningens förslag </w:t>
      </w:r>
      <w:r>
        <w:t xml:space="preserve">överensstämmer i huvudsak med regeringens förslag. Utredningens förslag avviker från regeringens förslag genom att </w:t>
      </w:r>
      <w:r>
        <w:lastRenderedPageBreak/>
        <w:t>utredningen inte föreslår några bestämmelser om grupptillsyn och det enligt utredningens förslag ska anges i lagen att vissa särskilt angivna former av kapital får ingå i kapitalbasen om det medges. Utredningen behandlar inte frågan om huruvida uttaxeringsrätt bör få beaktas i ett tjänste</w:t>
      </w:r>
      <w:r>
        <w:softHyphen/>
        <w:t>pensionsföretags kapitalbas.</w:t>
      </w:r>
    </w:p>
    <w:p w14:paraId="176A7A1E" w14:textId="77777777" w:rsidR="009E158D" w:rsidRDefault="009E158D" w:rsidP="009E158D">
      <w:pPr>
        <w:pStyle w:val="Brdtextmedindrag"/>
      </w:pPr>
      <w:r>
        <w:rPr>
          <w:b/>
        </w:rPr>
        <w:t xml:space="preserve">Remissinstanserna: </w:t>
      </w:r>
      <w:r>
        <w:t xml:space="preserve">Flertalet remissinstanser tillstyrker förslaget eller har inget att invända mot det. </w:t>
      </w:r>
      <w:r>
        <w:rPr>
          <w:i/>
        </w:rPr>
        <w:t>Svensk Försäkring</w:t>
      </w:r>
      <w:r>
        <w:t xml:space="preserve"> och </w:t>
      </w:r>
      <w:r>
        <w:rPr>
          <w:i/>
        </w:rPr>
        <w:t>LO</w:t>
      </w:r>
      <w:r>
        <w:t xml:space="preserve"> instämmer i utredningens förslag att det ska framgå att </w:t>
      </w:r>
      <w:r w:rsidRPr="00B24E46">
        <w:t>konsolideringsfonden</w:t>
      </w:r>
      <w:r>
        <w:t xml:space="preserve"> ska få ingå i kapitalbasen. Enligt Svensk F</w:t>
      </w:r>
      <w:r w:rsidRPr="00D66204">
        <w:t>örsäkring</w:t>
      </w:r>
      <w:r>
        <w:t xml:space="preserve"> finns det ingen anled</w:t>
      </w:r>
      <w:r>
        <w:softHyphen/>
        <w:t xml:space="preserve">ning att i lagtexten </w:t>
      </w:r>
      <w:r w:rsidRPr="00B24E46">
        <w:t>räkna upp vilka ytterligare poster</w:t>
      </w:r>
      <w:r>
        <w:t xml:space="preserve"> som kan få ingå i kapitalbasen efter beslut av Finansinspektionen utan det bör i stället införas en generell möjlighet till dispens. </w:t>
      </w:r>
      <w:r w:rsidRPr="00DA065D">
        <w:t xml:space="preserve">Svensk Försäkring </w:t>
      </w:r>
      <w:r>
        <w:t xml:space="preserve">invänder också mot utredningens resonemang om att </w:t>
      </w:r>
      <w:r w:rsidRPr="00B24E46">
        <w:t>förutbetalda anskaffningskostnader</w:t>
      </w:r>
      <w:r>
        <w:t xml:space="preserve"> ska dras av från kapitalbasen då de förutbetalda anskaffningskostnaderna får tas upp som en tillgång i redovisningen. Beträffande </w:t>
      </w:r>
      <w:r w:rsidRPr="00B24E46">
        <w:t>avräkning</w:t>
      </w:r>
      <w:r>
        <w:t xml:space="preserve"> från kapitalbasen före</w:t>
      </w:r>
      <w:r>
        <w:softHyphen/>
        <w:t>slår Svensk F</w:t>
      </w:r>
      <w:r w:rsidRPr="00D66204">
        <w:t>örsäkring</w:t>
      </w:r>
      <w:r>
        <w:t xml:space="preserve"> att de närmare anvisningarna om när avräkning ska ske från kapitalbasen tas in i lagtexten. </w:t>
      </w:r>
      <w:r w:rsidRPr="00D74CC9">
        <w:rPr>
          <w:i/>
        </w:rPr>
        <w:t xml:space="preserve">Livförsäkringsbolaget </w:t>
      </w:r>
      <w:r w:rsidRPr="00453DEA">
        <w:rPr>
          <w:i/>
        </w:rPr>
        <w:t>Skandia, ömsesidigt</w:t>
      </w:r>
      <w:r>
        <w:rPr>
          <w:i/>
        </w:rPr>
        <w:t xml:space="preserve"> </w:t>
      </w:r>
      <w:r>
        <w:t>anser att bestämmelserna om kapitalbas för tjänstepensions</w:t>
      </w:r>
      <w:r>
        <w:softHyphen/>
        <w:t xml:space="preserve">företag bör utformas på liknande sätt som i </w:t>
      </w:r>
      <w:r w:rsidRPr="00B24E46">
        <w:t>försäkringsrörelselagen</w:t>
      </w:r>
      <w:r>
        <w:t xml:space="preserve"> för att tjänste</w:t>
      </w:r>
      <w:r>
        <w:softHyphen/>
        <w:t>pensionsföretagens motståndskraft vid en negativ utveckling inte ska vara sämre än för försäkringsföretag.</w:t>
      </w:r>
    </w:p>
    <w:p w14:paraId="6ADB8AD1" w14:textId="77777777" w:rsidR="009E158D" w:rsidRDefault="009E158D" w:rsidP="009E158D">
      <w:pPr>
        <w:pStyle w:val="Brdtextmedindrag"/>
        <w:rPr>
          <w:b/>
        </w:rPr>
      </w:pPr>
      <w:r>
        <w:rPr>
          <w:b/>
        </w:rPr>
        <w:t>Promemorians förslag och bedömning</w:t>
      </w:r>
      <w:r>
        <w:t xml:space="preserve"> överensstämmer i sak med regeringens förslag och bedömning.</w:t>
      </w:r>
    </w:p>
    <w:p w14:paraId="03695D6E" w14:textId="77777777" w:rsidR="009E158D" w:rsidRDefault="009E158D" w:rsidP="009E158D">
      <w:pPr>
        <w:pStyle w:val="Brdtextmedindrag"/>
      </w:pPr>
      <w:r>
        <w:rPr>
          <w:b/>
        </w:rPr>
        <w:t>Remissinstanserna:</w:t>
      </w:r>
      <w:r>
        <w:t xml:space="preserve"> Flertalet remissinstanser tillstyrker förslaget och </w:t>
      </w:r>
      <w:r w:rsidRPr="00951BF3">
        <w:t>bedömningen eller har inget att invända mot dem</w:t>
      </w:r>
      <w:r w:rsidRPr="008B5CDC">
        <w:t>.</w:t>
      </w:r>
      <w:r>
        <w:t xml:space="preserve"> </w:t>
      </w:r>
      <w:r w:rsidRPr="007741F1">
        <w:rPr>
          <w:i/>
        </w:rPr>
        <w:t>Svensk Försäkring</w:t>
      </w:r>
      <w:r>
        <w:t xml:space="preserve"> till</w:t>
      </w:r>
      <w:r>
        <w:softHyphen/>
        <w:t>styrker att det ska anges att konsolideringsfonden ska få ingå i kapital</w:t>
      </w:r>
      <w:r>
        <w:softHyphen/>
        <w:t xml:space="preserve">basen. Enligt </w:t>
      </w:r>
      <w:r w:rsidRPr="00747E41">
        <w:t xml:space="preserve">Svensk Försäkring </w:t>
      </w:r>
      <w:r>
        <w:t>är det väsentligt att denna post får räknas med i kapitalbasen även om de internationella standarder som styr redovis</w:t>
      </w:r>
      <w:r>
        <w:softHyphen/>
        <w:t xml:space="preserve">ningen förändras. Vidare anser man att det i promemorian förs ett otydligt resonemang beträffande övrigt eget kapital och att den posten bör gälla enligt sin lydelse. </w:t>
      </w:r>
      <w:r w:rsidRPr="00747E41">
        <w:t xml:space="preserve">Svensk Försäkring </w:t>
      </w:r>
      <w:r>
        <w:t xml:space="preserve">anser även att uttaxeringsrätt inte kan anses som helt irrelevant för att bedöma ett företags finansiella ställning och då även i tider när företaget inte befinner sig i finansiellt trångmål. </w:t>
      </w:r>
    </w:p>
    <w:p w14:paraId="7C31EED8" w14:textId="77777777" w:rsidR="009E158D" w:rsidRDefault="009E158D" w:rsidP="009E158D">
      <w:pPr>
        <w:pStyle w:val="Brdtextmedindrag"/>
      </w:pPr>
      <w:r>
        <w:rPr>
          <w:i/>
        </w:rPr>
        <w:t xml:space="preserve">Svenska </w:t>
      </w:r>
      <w:r w:rsidRPr="007741F1">
        <w:rPr>
          <w:i/>
        </w:rPr>
        <w:t>Aktuarieföreningen</w:t>
      </w:r>
      <w:r>
        <w:t xml:space="preserve"> anser att de principer som ska gälla för att fastställa solvensbalansräkningen bör förtydligas, i likhet med det som gäller för försäkringsföretag enligt Solvens II-direktivet. Föreningen anser att det i den föreslagna nya lagen inte bör hänvisas till den finansiella redovis</w:t>
      </w:r>
      <w:r>
        <w:softHyphen/>
        <w:t xml:space="preserve">ningen. </w:t>
      </w:r>
      <w:r w:rsidRPr="000105BA">
        <w:rPr>
          <w:i/>
        </w:rPr>
        <w:t>Ägarföreningen</w:t>
      </w:r>
      <w:r>
        <w:t xml:space="preserve"> </w:t>
      </w:r>
      <w:r w:rsidRPr="007741F1">
        <w:rPr>
          <w:i/>
        </w:rPr>
        <w:t>ProSkandia</w:t>
      </w:r>
      <w:r>
        <w:t xml:space="preserve"> lyfter fram att andra tjänste</w:t>
      </w:r>
      <w:r>
        <w:softHyphen/>
        <w:t>pensions</w:t>
      </w:r>
      <w:r>
        <w:softHyphen/>
        <w:t>direktivet inte innehåller något förbud mot att ta med förutbetalda anskaff</w:t>
      </w:r>
      <w:r>
        <w:softHyphen/>
        <w:t>ningskostnader i kapital</w:t>
      </w:r>
      <w:r>
        <w:softHyphen/>
        <w:t>basen. Enligt ProSkandia bör posten inte räknas av från kapital</w:t>
      </w:r>
      <w:r>
        <w:softHyphen/>
        <w:t>basen eftersom den kan ge ett inte oväsentligt tillskott.</w:t>
      </w:r>
    </w:p>
    <w:p w14:paraId="22A4C2EA" w14:textId="77777777" w:rsidR="009E158D" w:rsidRDefault="009E158D" w:rsidP="009E158D">
      <w:pPr>
        <w:pStyle w:val="Rubrik4utannumrering"/>
      </w:pPr>
      <w:r>
        <w:t>Skälen för regeringens förslag och bedömning</w:t>
      </w:r>
    </w:p>
    <w:p w14:paraId="25D65AF5" w14:textId="77777777" w:rsidR="009E158D" w:rsidRDefault="009E158D" w:rsidP="009E158D">
      <w:pPr>
        <w:pStyle w:val="Rubrik5utannumrering"/>
        <w:spacing w:before="0"/>
      </w:pPr>
      <w:r>
        <w:t>Andra tjänstepensionsdirektivet</w:t>
      </w:r>
    </w:p>
    <w:p w14:paraId="2B6C3B94" w14:textId="77777777" w:rsidR="009E158D" w:rsidRDefault="009E158D" w:rsidP="009E158D">
      <w:pPr>
        <w:pStyle w:val="Brdtext"/>
      </w:pPr>
      <w:r>
        <w:t>Enligt andra tjänstepensionsdirektivet (artikel 16.2) ska den disponibla solvensmarginalen motsvaras av tillgångar i tjänste</w:t>
      </w:r>
      <w:r>
        <w:softHyphen/>
        <w:t xml:space="preserve">pensionsinstitutet som är fria från alla förutsebara förpliktelser, med avdrag för </w:t>
      </w:r>
      <w:r w:rsidRPr="00D66204">
        <w:t>immateriella värden</w:t>
      </w:r>
      <w:r>
        <w:t>, inklusive följande:</w:t>
      </w:r>
    </w:p>
    <w:p w14:paraId="723656AF" w14:textId="77777777" w:rsidR="009E158D" w:rsidRPr="00A205F8" w:rsidRDefault="009E158D" w:rsidP="009E158D">
      <w:pPr>
        <w:pStyle w:val="Strecklista"/>
      </w:pPr>
      <w:r>
        <w:lastRenderedPageBreak/>
        <w:t>D</w:t>
      </w:r>
      <w:r w:rsidRPr="00A205F8">
        <w:t>et inbetalda aktiekapitalet eller det faktiska garantikapitalet med tillägg för eventuella medlemskonton, förutsatt att vissa särskilda kriterier är uppfyllda</w:t>
      </w:r>
      <w:r>
        <w:t>.</w:t>
      </w:r>
    </w:p>
    <w:p w14:paraId="29A86113" w14:textId="77777777" w:rsidR="009E158D" w:rsidRPr="00A205F8" w:rsidRDefault="009E158D" w:rsidP="009E158D">
      <w:pPr>
        <w:pStyle w:val="Strecklista"/>
      </w:pPr>
      <w:r>
        <w:t>R</w:t>
      </w:r>
      <w:r w:rsidRPr="00A205F8">
        <w:t>eserver (lagstadgade och fria) som inte motsvarar ingångna försäk</w:t>
      </w:r>
      <w:r>
        <w:softHyphen/>
      </w:r>
      <w:r w:rsidRPr="00A205F8">
        <w:t>ringsförpliktelser</w:t>
      </w:r>
      <w:r>
        <w:t>.</w:t>
      </w:r>
    </w:p>
    <w:p w14:paraId="3BA0E627" w14:textId="77777777" w:rsidR="009E158D" w:rsidRPr="00A205F8" w:rsidRDefault="009E158D" w:rsidP="009E158D">
      <w:pPr>
        <w:pStyle w:val="Strecklista"/>
      </w:pPr>
      <w:r>
        <w:t>V</w:t>
      </w:r>
      <w:r w:rsidRPr="00A205F8">
        <w:t>insten eller förlusten efter avdrag för utdelning</w:t>
      </w:r>
      <w:r>
        <w:t>.</w:t>
      </w:r>
    </w:p>
    <w:p w14:paraId="26AA2E40" w14:textId="77777777" w:rsidR="009E158D" w:rsidRPr="00A205F8" w:rsidRDefault="009E158D" w:rsidP="009E158D">
      <w:pPr>
        <w:pStyle w:val="Strecklista"/>
      </w:pPr>
      <w:r>
        <w:t>D</w:t>
      </w:r>
      <w:r w:rsidRPr="00A205F8">
        <w:t>e vinstreserver som enligt nationell lag redovisas i balansräkningen,</w:t>
      </w:r>
      <w:r>
        <w:t xml:space="preserve"> </w:t>
      </w:r>
      <w:r w:rsidRPr="00A205F8">
        <w:t xml:space="preserve">om dessa kan användas </w:t>
      </w:r>
      <w:r>
        <w:t xml:space="preserve">för att </w:t>
      </w:r>
      <w:r w:rsidRPr="00A205F8">
        <w:t>täcka eventuella förluster och inte har avsatts för utdelning till medlemmar och försäkringstagare.</w:t>
      </w:r>
    </w:p>
    <w:p w14:paraId="69BD1D0C" w14:textId="77777777" w:rsidR="009E158D" w:rsidRDefault="009E158D" w:rsidP="009E158D">
      <w:pPr>
        <w:pStyle w:val="Brdtextmedindrag"/>
      </w:pPr>
      <w:r>
        <w:t xml:space="preserve">Den disponibla solvensmarginalen ska </w:t>
      </w:r>
      <w:r w:rsidRPr="00D66204">
        <w:t>minskas med beloppet för de egna aktier som institutet självt innehar</w:t>
      </w:r>
      <w:r>
        <w:t>.</w:t>
      </w:r>
    </w:p>
    <w:p w14:paraId="1710405C" w14:textId="77777777" w:rsidR="009E158D" w:rsidRDefault="009E158D" w:rsidP="009E158D">
      <w:pPr>
        <w:pStyle w:val="Brdtextmedindrag"/>
      </w:pPr>
      <w:r>
        <w:t>Vidare får medlemsstaterna föreskriva att den disponibla solvens</w:t>
      </w:r>
      <w:r>
        <w:softHyphen/>
        <w:t>marginalen också får utgöras av kumulativt preferensaktiekapital, förlags</w:t>
      </w:r>
      <w:r>
        <w:softHyphen/>
        <w:t>lån samt värdepapper utan fast löptid och andra instrument, förutsatt att vissa särskilda kriterier är uppfyllda. Det medräkningsbara beloppet för dessa poster ska dock begränsas bl.a. i förhållande till storleken på den disponibla och den föreskrivna solvensmarginalen (artikel 16.3).</w:t>
      </w:r>
    </w:p>
    <w:p w14:paraId="6581CB95" w14:textId="77777777" w:rsidR="009E158D" w:rsidRPr="00D66204" w:rsidRDefault="009E158D" w:rsidP="009E158D">
      <w:pPr>
        <w:pStyle w:val="Brdtextmedindrag"/>
      </w:pPr>
      <w:r>
        <w:t>Efter ansökan och godkännande av den behöriga myndigheten får den disponibla solvensmarginalen med vissa begränsningar också utgöras av en justering till följd av att s.k. zillmering inte utnyttjas fullt ut, dolda nettoreserver som uppkommit genom värdering av tillgångar och hälften av ännu ej inbetalt aktiekapital eller garantikapital så snart den inbetalda delen uppgår till 25 procent av kapitalet (artikel 16.4).</w:t>
      </w:r>
    </w:p>
    <w:p w14:paraId="3F6BFBE1" w14:textId="77777777" w:rsidR="009E158D" w:rsidRDefault="009E158D" w:rsidP="009E158D">
      <w:pPr>
        <w:pStyle w:val="Rubrik5utannumrering"/>
      </w:pPr>
      <w:r>
        <w:t>Gällande rätt</w:t>
      </w:r>
    </w:p>
    <w:p w14:paraId="2CAABE08" w14:textId="77777777" w:rsidR="009E158D" w:rsidDel="002719D9" w:rsidRDefault="009E158D" w:rsidP="009E158D">
      <w:pPr>
        <w:pStyle w:val="Brdtext"/>
      </w:pPr>
      <w:r>
        <w:t>Enligt försäkringsrörelselagen består ett försäkringsföretags kapitalbas av primärkapital och tilläggskapital som har godkänts av Finansinspektionen (7 kap. 2 §). Primärkapitalet består av den positiva skillnaden mellan till</w:t>
      </w:r>
      <w:r>
        <w:softHyphen/>
        <w:t>gångar och skulder, inklusive försäkringstekniska avsättningar och efter</w:t>
      </w:r>
      <w:r>
        <w:softHyphen/>
        <w:t>ställda skulder (7 kap. 3 § FRL). Tilläggskapital är en post som inte ingår i primärkapitalet, men som kan krävas in för att täcka förluster. I tilläggs</w:t>
      </w:r>
      <w:r>
        <w:softHyphen/>
        <w:t xml:space="preserve">kapitalet får det ingå aktiekapital eller garantikapital som inte har betalats in och som inte heller har begärts in, kreditutrymme hos bank, garantier, </w:t>
      </w:r>
      <w:r w:rsidRPr="00610FD9">
        <w:t>framtida fo</w:t>
      </w:r>
      <w:r>
        <w:t>r</w:t>
      </w:r>
      <w:r w:rsidRPr="00610FD9">
        <w:t>dringar grundade på uttaxeringsrätt och</w:t>
      </w:r>
      <w:r>
        <w:t xml:space="preserve"> andra rättsligt bindande utfästelser till försäkringsföretaget. För att posten ska godkännas som tilläggskapital krävs att förlusttäckningsförmågan är tillräcklig (7 kap. 4 och 5 §§ FRL). Finansinspektionen ska fastställa det belopp som en post i tilläggskapitalet får tas upp till eller den metod som ska användas för att fastställa ett visst belopp (7 kap. 6 § FRL). </w:t>
      </w:r>
    </w:p>
    <w:p w14:paraId="2D4903D6" w14:textId="77777777" w:rsidR="009E158D" w:rsidDel="002719D9" w:rsidRDefault="009E158D" w:rsidP="009E158D">
      <w:pPr>
        <w:pStyle w:val="Brdtextmedindrag"/>
      </w:pPr>
      <w:r>
        <w:t xml:space="preserve">För försäkringsföretag som följer övergångsbestämmelserna </w:t>
      </w:r>
      <w:r w:rsidDel="002719D9">
        <w:t>får kapital</w:t>
      </w:r>
      <w:r>
        <w:softHyphen/>
      </w:r>
      <w:r w:rsidDel="002719D9">
        <w:t>bas</w:t>
      </w:r>
      <w:r>
        <w:t>en</w:t>
      </w:r>
      <w:r w:rsidDel="002719D9">
        <w:t xml:space="preserve"> som huvudregel omfatta inbeta</w:t>
      </w:r>
      <w:r>
        <w:t>lt aktiekapital, garantikapital,</w:t>
      </w:r>
      <w:r w:rsidDel="002719D9">
        <w:t xml:space="preserve"> verk</w:t>
      </w:r>
      <w:r>
        <w:softHyphen/>
      </w:r>
      <w:r w:rsidDel="002719D9">
        <w:t>samhetskapital, övrigt eget kapital med avdrag för utdelning samt obeskattade reserver (7</w:t>
      </w:r>
      <w:r>
        <w:t> kap. 2 §</w:t>
      </w:r>
      <w:r w:rsidDel="002719D9">
        <w:t xml:space="preserve"> FRL</w:t>
      </w:r>
      <w:r>
        <w:t xml:space="preserve"> i lydelsen före den 1 januari 2016</w:t>
      </w:r>
      <w:r w:rsidDel="002719D9">
        <w:t xml:space="preserve">). </w:t>
      </w:r>
      <w:r>
        <w:t>Finansinspektionen får i enskilda fall besluta att också andra poster än de som anges i bestämmelsen får ingå i kapitalbasen. En förutsättning är att posterna inte är i konflikt med de absoluta kraven på sammansätt</w:t>
      </w:r>
      <w:r>
        <w:softHyphen/>
        <w:t>ningen av kapitalbasen (</w:t>
      </w:r>
      <w:r w:rsidDel="002719D9">
        <w:t>7</w:t>
      </w:r>
      <w:r>
        <w:t> kap.</w:t>
      </w:r>
      <w:r w:rsidDel="002719D9">
        <w:t xml:space="preserve"> </w:t>
      </w:r>
      <w:r>
        <w:t>3 §</w:t>
      </w:r>
      <w:r w:rsidDel="002719D9">
        <w:t xml:space="preserve"> FRL</w:t>
      </w:r>
      <w:r>
        <w:t xml:space="preserve"> i lydelsen före den 1 januari 2016). Avräk</w:t>
      </w:r>
      <w:r>
        <w:softHyphen/>
        <w:t>ning ska göras för vissa innehav av aktier och tillskott (7 kap. 4 § i lydelsen före den 1 januari 2016). R</w:t>
      </w:r>
      <w:r w:rsidDel="002719D9">
        <w:t xml:space="preserve">egeringen eller den myndighet som regeringen bestämmer </w:t>
      </w:r>
      <w:r>
        <w:t xml:space="preserve">får </w:t>
      </w:r>
      <w:r w:rsidDel="002719D9">
        <w:t xml:space="preserve">meddela föreskrifter om villkor för att ta in, räkna av och </w:t>
      </w:r>
      <w:r w:rsidDel="002719D9">
        <w:lastRenderedPageBreak/>
        <w:t>bestämma omfattningen av poster i kapitalbasen samt hur den i övrigt ska beräknas enligt 2</w:t>
      </w:r>
      <w:r>
        <w:t xml:space="preserve"> och 4 §§ (7 kap. </w:t>
      </w:r>
      <w:r w:rsidDel="002719D9">
        <w:t>21</w:t>
      </w:r>
      <w:r>
        <w:t xml:space="preserve"> § </w:t>
      </w:r>
      <w:r w:rsidDel="002719D9">
        <w:t>FRL</w:t>
      </w:r>
      <w:r>
        <w:t xml:space="preserve"> i lydelsen före den 1 januari 2016).</w:t>
      </w:r>
    </w:p>
    <w:p w14:paraId="6524F4CB" w14:textId="77777777" w:rsidR="009E158D" w:rsidRDefault="009E158D" w:rsidP="009E158D">
      <w:pPr>
        <w:pStyle w:val="Brdtextmedindrag"/>
      </w:pPr>
      <w:r>
        <w:t>Även e</w:t>
      </w:r>
      <w:r w:rsidDel="002719D9">
        <w:t xml:space="preserve">n </w:t>
      </w:r>
      <w:r>
        <w:t>tjänstepensionskassas</w:t>
      </w:r>
      <w:r w:rsidDel="002719D9">
        <w:t xml:space="preserve"> kapitalbas får omfatta </w:t>
      </w:r>
      <w:r>
        <w:t>inbetalt aktie</w:t>
      </w:r>
      <w:r>
        <w:softHyphen/>
        <w:t xml:space="preserve">kapital, garantikapital, </w:t>
      </w:r>
      <w:r w:rsidDel="002719D9">
        <w:t xml:space="preserve">övrigt eget kapital </w:t>
      </w:r>
      <w:r>
        <w:t xml:space="preserve">och </w:t>
      </w:r>
      <w:r w:rsidDel="002719D9">
        <w:t xml:space="preserve">obeskattade reserver. </w:t>
      </w:r>
      <w:r>
        <w:t>Finansinspektionen får med vissa begränsningar medge att även andra poster får ingå i kapitalbasen (</w:t>
      </w:r>
      <w:r w:rsidDel="002719D9">
        <w:t>25</w:t>
      </w:r>
      <w:r>
        <w:t> §</w:t>
      </w:r>
      <w:r w:rsidDel="002719D9">
        <w:t xml:space="preserve"> UFL och 7</w:t>
      </w:r>
      <w:r>
        <w:t> kap.</w:t>
      </w:r>
      <w:r w:rsidDel="002719D9">
        <w:t xml:space="preserve"> 22</w:t>
      </w:r>
      <w:r>
        <w:t xml:space="preserve"> och 26 §§ </w:t>
      </w:r>
      <w:r w:rsidDel="002719D9">
        <w:t>1982</w:t>
      </w:r>
      <w:r>
        <w:t> </w:t>
      </w:r>
      <w:r w:rsidDel="002719D9">
        <w:t>års FRL)</w:t>
      </w:r>
      <w:r>
        <w:t>.</w:t>
      </w:r>
    </w:p>
    <w:p w14:paraId="55CFF798" w14:textId="77777777" w:rsidR="009E158D" w:rsidRDefault="009E158D" w:rsidP="009E158D">
      <w:pPr>
        <w:pStyle w:val="Rubrik5utannumrering"/>
      </w:pPr>
      <w:r>
        <w:t xml:space="preserve">Finansinspektionens förslag i </w:t>
      </w:r>
      <w:r w:rsidRPr="00C1319B">
        <w:t>kapitalkravsrapport</w:t>
      </w:r>
      <w:r>
        <w:t>en</w:t>
      </w:r>
    </w:p>
    <w:p w14:paraId="265A78FB" w14:textId="77777777" w:rsidR="009E158D" w:rsidRDefault="009E158D" w:rsidP="009E158D">
      <w:pPr>
        <w:pStyle w:val="Brdtext"/>
      </w:pPr>
      <w:r>
        <w:t>Finansinspektionen föreslår i kapitalkravsrapporten att bestämmelserna om kapitalbasens sammansättning i huvudsak ska överensstämma med de krav som följer av andra tjänstepensionsdirektivet. Enligt Finansinspek</w:t>
      </w:r>
      <w:r>
        <w:softHyphen/>
        <w:t>tionens förslag bör kapitalbasen få omfatta i</w:t>
      </w:r>
      <w:r w:rsidRPr="00B84FBE" w:rsidDel="002719D9">
        <w:t>nbetalt aktiekapital, garanti</w:t>
      </w:r>
      <w:r>
        <w:softHyphen/>
      </w:r>
      <w:r w:rsidRPr="00B84FBE" w:rsidDel="002719D9">
        <w:t xml:space="preserve">kapital </w:t>
      </w:r>
      <w:r>
        <w:t>eller</w:t>
      </w:r>
      <w:r w:rsidRPr="00B84FBE" w:rsidDel="002719D9">
        <w:t xml:space="preserve"> verksam</w:t>
      </w:r>
      <w:r>
        <w:softHyphen/>
      </w:r>
      <w:r w:rsidRPr="00B84FBE" w:rsidDel="002719D9">
        <w:t>hetskapital, konsolideringsfond</w:t>
      </w:r>
      <w:r w:rsidDel="002719D9">
        <w:t>, övrigt eget kapital</w:t>
      </w:r>
      <w:r>
        <w:t xml:space="preserve"> och</w:t>
      </w:r>
      <w:r w:rsidDel="002719D9">
        <w:t xml:space="preserve"> obeskattade </w:t>
      </w:r>
      <w:r w:rsidRPr="001A6CF1" w:rsidDel="002719D9">
        <w:t>reserver</w:t>
      </w:r>
      <w:r w:rsidRPr="001A6CF1">
        <w:t xml:space="preserve"> </w:t>
      </w:r>
      <w:r w:rsidRPr="00D66204">
        <w:t>som inte motsvarar förpliktelser</w:t>
      </w:r>
      <w:r>
        <w:t xml:space="preserve"> </w:t>
      </w:r>
      <w:r w:rsidRPr="00B84FBE">
        <w:t>samt öppet redovisade över</w:t>
      </w:r>
      <w:r>
        <w:softHyphen/>
      </w:r>
      <w:r w:rsidRPr="00B84FBE">
        <w:t>värden (netto) i tillgångarna</w:t>
      </w:r>
      <w:r w:rsidRPr="00B84FBE" w:rsidDel="002719D9">
        <w:t>.</w:t>
      </w:r>
      <w:r>
        <w:t xml:space="preserve"> </w:t>
      </w:r>
    </w:p>
    <w:p w14:paraId="77E00B33" w14:textId="77777777" w:rsidR="009E158D" w:rsidRDefault="009E158D" w:rsidP="009E158D">
      <w:pPr>
        <w:pStyle w:val="Brdtextmedindrag"/>
      </w:pPr>
      <w:r>
        <w:t>Om vissa villkor är uppfyllda och efter medgivande från Finansinspek</w:t>
      </w:r>
      <w:r>
        <w:softHyphen/>
        <w:t>tionen bör även förlagslån, värdepapper utan fast löptid, ännu inte inbetalt aktiekapital, garantikapital eller verksamhetskapital och justering till följd av zillmering (en metod för beräkning av premiereserven) få ingå i kapital</w:t>
      </w:r>
      <w:r>
        <w:softHyphen/>
        <w:t xml:space="preserve">basen. </w:t>
      </w:r>
    </w:p>
    <w:p w14:paraId="691A9172" w14:textId="77777777" w:rsidR="009E158D" w:rsidRDefault="009E158D" w:rsidP="009E158D">
      <w:pPr>
        <w:pStyle w:val="Brdtextmedindrag"/>
      </w:pPr>
      <w:r>
        <w:t>Vidare bör immateriella tillgångar, utdelningar, förutbetalda anskaff</w:t>
      </w:r>
      <w:r>
        <w:softHyphen/>
        <w:t>ningskostnader och det bokförda värdet av aktier och tillskott i vissa före</w:t>
      </w:r>
      <w:r>
        <w:softHyphen/>
        <w:t>tag dras av från kapitalbasen.</w:t>
      </w:r>
    </w:p>
    <w:p w14:paraId="3B4AAE3D" w14:textId="77777777" w:rsidR="009E158D" w:rsidRDefault="009E158D" w:rsidP="009E158D">
      <w:pPr>
        <w:pStyle w:val="Brdtextmedindrag"/>
      </w:pPr>
      <w:r>
        <w:t>Finansinspektionen föreslår också att myndigheten ska få föreskriva om villkor för att ta in, räkna av och bestämma omfattningen av poster i kapitalbasen samt hur den i övrigt ska beräknas.</w:t>
      </w:r>
    </w:p>
    <w:p w14:paraId="3B0B1C3F" w14:textId="77777777" w:rsidR="009E158D" w:rsidRPr="007741F1" w:rsidRDefault="009E158D" w:rsidP="009E158D">
      <w:pPr>
        <w:pStyle w:val="Rubrik5utannumrering"/>
      </w:pPr>
      <w:r w:rsidRPr="007741F1">
        <w:t>Kapitalbasen ska bestämmas med utgångspunkt i redovisningen</w:t>
      </w:r>
    </w:p>
    <w:p w14:paraId="34477EAB" w14:textId="77777777" w:rsidR="009E158D" w:rsidRDefault="009E158D" w:rsidP="009E158D">
      <w:pPr>
        <w:pStyle w:val="Brdtext"/>
      </w:pPr>
      <w:r>
        <w:t>Andra tjänstepensionsdirektivet innehåller bestämmelser som rör kapital</w:t>
      </w:r>
      <w:r>
        <w:softHyphen/>
        <w:t>basens sammansättning (artikel 16). För att genomföra dessa bestäm</w:t>
      </w:r>
      <w:r>
        <w:softHyphen/>
        <w:t>melser i andra tjänste</w:t>
      </w:r>
      <w:r>
        <w:softHyphen/>
        <w:t xml:space="preserve">pensionsdirektivet bör det tas in bestämmelser om kapitalbasens sammansättning i den nya lagen om tjänstepensionsföretag. </w:t>
      </w:r>
      <w:r w:rsidRPr="006672E7">
        <w:t>Kapitalbasen bör bestå av kapital som tjänstepensionsföretaget kan använda för löpande förlust</w:t>
      </w:r>
      <w:r w:rsidRPr="006672E7">
        <w:softHyphen/>
        <w:t>täckning.</w:t>
      </w:r>
      <w:r>
        <w:t xml:space="preserve"> Syftet är att säkerställa att tjänstepen</w:t>
      </w:r>
      <w:r>
        <w:softHyphen/>
        <w:t>sionsföretag har tillräckligt med kapital av viss kvalitet för att kunna infria sina åtaganden gentemot försäkringstagare, försäkrade och andra ersätt</w:t>
      </w:r>
      <w:r>
        <w:softHyphen/>
        <w:t xml:space="preserve">ningsberättigade. </w:t>
      </w:r>
    </w:p>
    <w:p w14:paraId="35D34189" w14:textId="77777777" w:rsidR="009E158D" w:rsidRDefault="009E158D" w:rsidP="009E158D">
      <w:pPr>
        <w:pStyle w:val="Brdtextmedindrag"/>
      </w:pPr>
      <w:r>
        <w:t xml:space="preserve">Några remissinstanser, bl.a. </w:t>
      </w:r>
      <w:r w:rsidRPr="007741F1">
        <w:rPr>
          <w:i/>
        </w:rPr>
        <w:t>Aktuarieföreningen</w:t>
      </w:r>
      <w:r>
        <w:t>, anser att kapitalbasen bör utformas på ett självständigt sätt och utan att hänvisning görs till det som gäller för den finansiella redovisning som företag rapporterar i års</w:t>
      </w:r>
      <w:r>
        <w:softHyphen/>
        <w:t>bokslut som vänder sig till externa intressenter. En sådan ordning gäller enligt Solvens II-regelverket. Enligt försäkringsrörelselagen, som i svensk rätt genom</w:t>
      </w:r>
      <w:r>
        <w:softHyphen/>
        <w:t>för Solvens II-direktivet, ska försäkringsföretag upprätta en särskild balansräkning för solvensändamål. I denna bestäms primär</w:t>
      </w:r>
      <w:r>
        <w:softHyphen/>
        <w:t>kapitalet, som nämns ovan, med utgångspunkt i skillnaden mellan till</w:t>
      </w:r>
      <w:r>
        <w:softHyphen/>
        <w:t xml:space="preserve">gångar och skulder (7 kap. 3 § FRL). </w:t>
      </w:r>
    </w:p>
    <w:p w14:paraId="0485EF54" w14:textId="77777777" w:rsidR="009E158D" w:rsidRDefault="009E158D" w:rsidP="009E158D">
      <w:pPr>
        <w:pStyle w:val="Brdtextmedindrag"/>
      </w:pPr>
      <w:r>
        <w:lastRenderedPageBreak/>
        <w:t>Det kan finnas fördelar med en sådan ordning där kapitalbasen på ett enkelt sätt förhåller sig till övriga delar av balansräkningen och där före</w:t>
      </w:r>
      <w:r>
        <w:softHyphen/>
        <w:t>tagets solvensställning inte påverkas av utvecklingen inom de interna</w:t>
      </w:r>
      <w:r>
        <w:softHyphen/>
        <w:t>tionella standarder som styr delar av den externa redovisningen. En nack</w:t>
      </w:r>
      <w:r>
        <w:softHyphen/>
        <w:t>del är dock att en sådan ordning förutsätter en mer heltäckande solvens</w:t>
      </w:r>
      <w:r>
        <w:softHyphen/>
        <w:t>reglering än den som nu föreslås. Det kan också ifrågasättas om en sådan ordning är förenlig med andra tjänstepensions</w:t>
      </w:r>
      <w:r>
        <w:softHyphen/>
        <w:t>direktivet. Det direktivet utgår, liksom första tjänstepensionsdirektivet, från att tjänstepensions</w:t>
      </w:r>
      <w:r>
        <w:softHyphen/>
        <w:t xml:space="preserve">institut endast behöver upprätta </w:t>
      </w:r>
      <w:r w:rsidRPr="000105BA">
        <w:t>en enda</w:t>
      </w:r>
      <w:r>
        <w:rPr>
          <w:i/>
        </w:rPr>
        <w:t xml:space="preserve"> </w:t>
      </w:r>
      <w:r>
        <w:t xml:space="preserve">balansräkning där de poster som redovisas som eget kapital också utgör grund för tjänstepensionsföretagets kapitalbas. </w:t>
      </w:r>
    </w:p>
    <w:p w14:paraId="213B12BA" w14:textId="77777777" w:rsidR="009E158D" w:rsidRDefault="009E158D" w:rsidP="009E158D">
      <w:pPr>
        <w:pStyle w:val="Brdtextmedindrag"/>
      </w:pPr>
      <w:r>
        <w:t>Bestämmelserna i andra tjänstepensionsdirektivet om kapitalbasens samman</w:t>
      </w:r>
      <w:r>
        <w:softHyphen/>
        <w:t>sättning motsvarar dem som finns i första tjänstepensions</w:t>
      </w:r>
      <w:r>
        <w:softHyphen/>
        <w:t>direktivet. För försäkringsföretag som följer övergångsbestämmelserna och för tjänste</w:t>
      </w:r>
      <w:r>
        <w:softHyphen/>
        <w:t>pensionskassor finns grundläggande bestämmelser om vilka poster som kapitalbasen får omfatta angivna i lag. Utgångspunkten är att det är fråga om poster som finns i den externa redovisningen. Detta bör gälla även enligt den nya lagen om tjänstepensionsföretag.</w:t>
      </w:r>
    </w:p>
    <w:p w14:paraId="724A3FA9" w14:textId="77777777" w:rsidR="009E158D" w:rsidRPr="00D057B8" w:rsidRDefault="009E158D" w:rsidP="009E158D">
      <w:pPr>
        <w:pStyle w:val="Rubrik5utannumrering"/>
      </w:pPr>
      <w:r>
        <w:t>Poster som får räknas med i kapitalbasen utan krav på medgivande</w:t>
      </w:r>
    </w:p>
    <w:p w14:paraId="25792B49" w14:textId="77777777" w:rsidR="009E158D" w:rsidRDefault="009E158D" w:rsidP="009E158D">
      <w:pPr>
        <w:pStyle w:val="Brdtext"/>
      </w:pPr>
      <w:r>
        <w:t>Kapitalbasen ska enligt andra tjänstepensionsdirektivet motsvaras av till</w:t>
      </w:r>
      <w:r>
        <w:softHyphen/>
        <w:t>gångar som är fria från alla förutsebara förpliktelser (artikel 16.2). Den ska omfatta visst kapital som räknas upp i direktivet och som redovisas på skuldsidan i ett tjänstepensionsföretags balansräkning.</w:t>
      </w:r>
    </w:p>
    <w:p w14:paraId="347E50C8" w14:textId="77777777" w:rsidR="009E158D" w:rsidRDefault="009E158D" w:rsidP="009E158D">
      <w:pPr>
        <w:pStyle w:val="Brdtextmedindrag"/>
      </w:pPr>
      <w:r>
        <w:t>Inbetalt aktiekapital, garantikapital eller verksamhetskapital bör anges som poster som får ingå i kapitalbasen. Enligt andra tjänstepensions</w:t>
      </w:r>
      <w:r>
        <w:softHyphen/>
        <w:t>direk</w:t>
      </w:r>
      <w:r>
        <w:softHyphen/>
        <w:t xml:space="preserve">tivet får dock inbetalt aktiekapital och garantikapital, med tillägg för medlemskonton, ingå i kapitalbasen under förutsättning att vissa </w:t>
      </w:r>
      <w:r w:rsidRPr="005C4CBE">
        <w:t>kriterier</w:t>
      </w:r>
      <w:r>
        <w:t xml:space="preserve"> är uppfyllda. De kriterier som anges avser betalningar från medlems</w:t>
      </w:r>
      <w:r>
        <w:softHyphen/>
        <w:t>konton.</w:t>
      </w:r>
      <w:r w:rsidRPr="00C868F6" w:rsidDel="002719D9">
        <w:t xml:space="preserve"> </w:t>
      </w:r>
      <w:r>
        <w:t>M</w:t>
      </w:r>
      <w:r w:rsidRPr="00D66204" w:rsidDel="002719D9">
        <w:t>edlemmar i tjänstepensionsföreningar</w:t>
      </w:r>
      <w:r>
        <w:t xml:space="preserve"> och delägare i ömsesidiga tjänstepensionsbolag</w:t>
      </w:r>
      <w:r w:rsidRPr="00D66204" w:rsidDel="002719D9">
        <w:t xml:space="preserve"> </w:t>
      </w:r>
      <w:r>
        <w:t xml:space="preserve">kommer dock enligt den föreslagna nya lagen </w:t>
      </w:r>
      <w:r w:rsidRPr="00D66204" w:rsidDel="002719D9">
        <w:t xml:space="preserve">inte </w:t>
      </w:r>
      <w:r>
        <w:t xml:space="preserve">att </w:t>
      </w:r>
      <w:r w:rsidRPr="00D66204" w:rsidDel="002719D9">
        <w:t>betal</w:t>
      </w:r>
      <w:r>
        <w:t>a</w:t>
      </w:r>
      <w:r w:rsidRPr="00D66204" w:rsidDel="002719D9">
        <w:t xml:space="preserve"> in medlemsinsatser</w:t>
      </w:r>
      <w:r>
        <w:t xml:space="preserve">. Det kommer därför inte heller att förekomma betalningar från sådana medlemskonton som avses i direktivet. De angivna kriterierna i direktivet föranleder därför inte några </w:t>
      </w:r>
      <w:r w:rsidRPr="00D66204" w:rsidDel="002719D9">
        <w:t>lagstiftningsåtgärd</w:t>
      </w:r>
      <w:r>
        <w:t>er</w:t>
      </w:r>
      <w:r w:rsidRPr="00D66204" w:rsidDel="002719D9">
        <w:t>.</w:t>
      </w:r>
    </w:p>
    <w:p w14:paraId="6CEDEA83" w14:textId="77777777" w:rsidR="009E158D" w:rsidRDefault="009E158D" w:rsidP="009E158D">
      <w:pPr>
        <w:pStyle w:val="Brdtextmedindrag"/>
      </w:pPr>
      <w:r>
        <w:t>Vidare kan det nämnas att aktiekapital givetvis endast kommer att före</w:t>
      </w:r>
      <w:r>
        <w:softHyphen/>
        <w:t>komma i tjänstepensionsaktiebolag. Garantikapital ges ut av ömse</w:t>
      </w:r>
      <w:r>
        <w:softHyphen/>
        <w:t>sidiga tjänstepensionsföretag. Verksamhetskapital finns inte som begrepp i direktivet utan är en nationell benämning för det startkapital som tjänste</w:t>
      </w:r>
      <w:r>
        <w:softHyphen/>
        <w:t>pensionsföreningar ska ha när de bildas. Verksamhetskapital kan villkors</w:t>
      </w:r>
      <w:r>
        <w:softHyphen/>
        <w:t>mässigt likställas med aktiekapital och garantikapital. Det bör därför fram</w:t>
      </w:r>
      <w:r>
        <w:softHyphen/>
        <w:t>gå att även sådant kapital får ingå i kapitalbasen. Detta överens</w:t>
      </w:r>
      <w:r>
        <w:softHyphen/>
        <w:t>stämmer med det som i dag gäller för försäkringsföretag som följer övergångs</w:t>
      </w:r>
      <w:r>
        <w:softHyphen/>
        <w:t xml:space="preserve">bestämmelserna. </w:t>
      </w:r>
    </w:p>
    <w:p w14:paraId="7E4A85F8" w14:textId="77777777" w:rsidR="009E158D" w:rsidRDefault="009E158D" w:rsidP="009E158D">
      <w:pPr>
        <w:pStyle w:val="Brdtextmedindrag"/>
      </w:pPr>
      <w:r>
        <w:t>Beträffande aktiekapital bör det också nämnas att Finansinspektionen anser att s.k. kumulativt preferensaktiekapital ska behandlas som inbetalt aktiekapital. När det gäller den frågan kan det konstateras att kumulativt preferensaktiekapital nämns i artikel 16.3 i andra tjänstepensions</w:t>
      </w:r>
      <w:r>
        <w:softHyphen/>
        <w:t>direktivet. Den artikeln behandlar även vissa andra finansieringsformer, bl.a. förlagslån, och det framgår att medlemsstaterna med vissa kvantita</w:t>
      </w:r>
      <w:r>
        <w:softHyphen/>
      </w:r>
      <w:r>
        <w:lastRenderedPageBreak/>
        <w:t>tiva begränsningar får tillåta sådant kapital i kapitalbasen under förut</w:t>
      </w:r>
      <w:r>
        <w:softHyphen/>
        <w:t>sättning att vissa kriterier är uppfyllda. Finansinspektionen har emellertid gjort bedömningen att sådana preferensaktier med kumulativa inslag som kan ges ut av svenska försäkringsföretag inte kan anses ha sämre kvalitet än andra aktier. Såvitt nu kan bedömas kommer tjänstepensionsföretag i enlighet med detta resonemang inte att ge ut någon form av aktiekapital som har sämre kvalitet från kapitaltäckningssynpunkt, vilket torde vara vad som avses med de finansieringsformer som behandlas i den nu aktuella artikeln i direktivet. Detta medför att allt inbetalt aktiekapital som ges ut av tjänstepensionsföretag får räknas med i kapitalbasen. Om det skulle förekomma att tjänstepensionsföretag skulle ge ut någon form av aktie</w:t>
      </w:r>
      <w:r>
        <w:softHyphen/>
        <w:t>kapital som inte uppfyller detta krav är det i så fall något som får hanteras genom bestämmelser i Finansinspektionens föreskrifter (se nedan).</w:t>
      </w:r>
    </w:p>
    <w:p w14:paraId="0C0267F8" w14:textId="77777777" w:rsidR="009E158D" w:rsidRDefault="009E158D" w:rsidP="009E158D">
      <w:pPr>
        <w:pStyle w:val="Brdtextmedindrag"/>
      </w:pPr>
      <w:r>
        <w:t xml:space="preserve">Nästa post som bör tas in i den nya lagen om tjänstepensionsföretag är konsolideringsfonden. </w:t>
      </w:r>
      <w:r w:rsidRPr="005C4CBE">
        <w:t>Konsolideringsfonden</w:t>
      </w:r>
      <w:r>
        <w:t xml:space="preserve"> intar en viss särställning som buffertfond inom kategorin eget kapital för livförsäkringsföretag som inte får dela ut vinst (prop. 1998/99:87 s. 208). Den kommer på mot</w:t>
      </w:r>
      <w:r>
        <w:softHyphen/>
        <w:t xml:space="preserve">svarande sätt att vara betydelsefull även för tjänstepensionsföretag som inte får dela ut vinst. Regeringen anser att konsolideringsfonden bör tas med i den uppräkning av tillåtna poster som tas in i den nya lagen om tjänstepensionsföretag. Detta är även något som flera remissinstanser, bl.a. </w:t>
      </w:r>
      <w:r w:rsidRPr="007741F1">
        <w:rPr>
          <w:i/>
        </w:rPr>
        <w:t>Svensk Försäkring</w:t>
      </w:r>
      <w:r>
        <w:t>, efterfrågar i klargörande syfte. Enligt nuvarande bestämmelser får konsolideringsfonden ingå i kapitalbasen under posten övrigt eget kapital.</w:t>
      </w:r>
    </w:p>
    <w:p w14:paraId="535B45B9" w14:textId="77777777" w:rsidR="009E158D" w:rsidRDefault="009E158D" w:rsidP="009E158D">
      <w:pPr>
        <w:pStyle w:val="Brdtextmedindrag"/>
      </w:pPr>
      <w:r>
        <w:t>Utöver konsolideringsfonden, som särskilt bör nämnas enligt förslaget ovan, finns det inte skäl att räkna upp poster av olika slag som utgör eget kapital i ett tjänstepensionsföretags balansräkning och som därför ska få räknas med i kapitalbasen. I likhet med det som gäller i dag för försäkringsföretag som följer övergångsbestämmelserna och för tjänste</w:t>
      </w:r>
      <w:r>
        <w:softHyphen/>
        <w:t xml:space="preserve">pensionskassor är det tillräckligt att det anges att övrigt eget kapital får ingå. Posten avser bl.a. årets vinst eller förlust samt ett antal fonder </w:t>
      </w:r>
      <w:r w:rsidRPr="00434BE8" w:rsidDel="002719D9">
        <w:t>vars förekomst och tillgänglighet</w:t>
      </w:r>
      <w:r w:rsidDel="002719D9">
        <w:t xml:space="preserve"> </w:t>
      </w:r>
      <w:r>
        <w:t xml:space="preserve">främst </w:t>
      </w:r>
      <w:r w:rsidDel="002719D9">
        <w:t>styrs av rörelsereglering, associations</w:t>
      </w:r>
      <w:r>
        <w:softHyphen/>
      </w:r>
      <w:r w:rsidDel="002719D9">
        <w:t>rättslig reglering och redovisningsreglering.</w:t>
      </w:r>
      <w:r>
        <w:t xml:space="preserve"> I promemorian nämns att fonder som består av kapital som förvaltas för arbetsmarknadsparternas räkning får räknas med enligt det som i dag gäller för försäkringsföretag som följer övergångsbestämmelserna och för tjänstepensionskassor. Det finns inte skäl att nu göra någon annan bedömning beträffande sådana fonder. Avgörande för att de får ingå i kapitalbasen är att de inte motsvarar ingångna förpliktelser, vilket är det krav som ställs i andra tjänste</w:t>
      </w:r>
      <w:r>
        <w:softHyphen/>
        <w:t>pensions</w:t>
      </w:r>
      <w:r>
        <w:softHyphen/>
        <w:t>direktivet för att kapitalet ska få räknas med i kapitalbasen utan krav på medgivande.</w:t>
      </w:r>
    </w:p>
    <w:p w14:paraId="6F8E9F9F" w14:textId="77777777" w:rsidR="009E158D" w:rsidRDefault="009E158D" w:rsidP="009E158D">
      <w:pPr>
        <w:pStyle w:val="Brdtextmedindrag"/>
      </w:pPr>
      <w:r>
        <w:t>När det gäller övrigt eget kapital bör det även i sammanhanget nämnas att Svensk Försäkring för fram att denna post måste gälla enligt sin lydelse, dvs. att allt kapital som utgör eget kapital enligt redovisningen ska få ingå i kapitalbasen utan krav på medgivande. Beträffande den frågan kan det förtydligas att avsikten är att allt kapital som räknas som eget kapital enligt redovisningsreglerna också som utgångspunkt ska få ingå i kapitalbasen.</w:t>
      </w:r>
      <w:r w:rsidRPr="00FE1872">
        <w:t xml:space="preserve"> </w:t>
      </w:r>
      <w:r>
        <w:t xml:space="preserve">För försäkringsföretag som följer övergångsbestämmelserna gäller dock att regeringen eller den myndighet som regeringen bestämmer får meddela föreskrifter om villkor för att ta in, räkna av och bestämma omfattningen av poster i kapitalbasen samt hur kapitalbasen i övrigt ska beräknas. </w:t>
      </w:r>
      <w:r>
        <w:lastRenderedPageBreak/>
        <w:t>Bemyndigandet omfattar även posten övrigt eget kapital. Det finns inte något som motiverar att en annan ordning ska gälla enligt den nya lagen om tjänstepensionsföretag. Regeringen anser således att det bör finnas utrymme att precisera vad som får ingå i posten övrigt eget kapital</w:t>
      </w:r>
      <w:r w:rsidRPr="00C86939">
        <w:t xml:space="preserve"> </w:t>
      </w:r>
      <w:r>
        <w:t xml:space="preserve">genom föreskrifter på lägre nivå än lag. En sådan ordning framstår inte minst som lämplig mot bakgrund av att de internationella standarder och regler i övrigt som gäller på redovisningsområdet kan komma att förändras utifrån vad som anses ändamålsenligt för externa intressenter. Detta är något som bl.a. </w:t>
      </w:r>
      <w:r w:rsidRPr="007741F1">
        <w:rPr>
          <w:i/>
        </w:rPr>
        <w:t>Aktuarieföreningen</w:t>
      </w:r>
      <w:r>
        <w:t xml:space="preserve"> uttrycker en viss farhåga för när det gäller den föreslagna regleringen. Genom det föreslagna bemyndigandet kan det säkerställas att tjänstepensionsföretag får räkna med allt kapital i kapital</w:t>
      </w:r>
      <w:r>
        <w:softHyphen/>
        <w:t>basen som uppfyller andra tjänstepensionsdirektivets krav.</w:t>
      </w:r>
    </w:p>
    <w:p w14:paraId="4D8E99A9" w14:textId="77777777" w:rsidR="009E158D" w:rsidRPr="00122275" w:rsidRDefault="009E158D" w:rsidP="009E158D">
      <w:pPr>
        <w:pStyle w:val="Brdtextmedindrag"/>
      </w:pPr>
      <w:r>
        <w:t xml:space="preserve">Slutligen bör </w:t>
      </w:r>
      <w:r w:rsidRPr="005C4CBE" w:rsidDel="002719D9">
        <w:t>obeskattade reserver</w:t>
      </w:r>
      <w:r>
        <w:t xml:space="preserve"> </w:t>
      </w:r>
      <w:r w:rsidDel="002719D9">
        <w:t xml:space="preserve">få ingå i kapitalbasen eftersom </w:t>
      </w:r>
      <w:r>
        <w:t>sådana</w:t>
      </w:r>
      <w:r w:rsidDel="002719D9">
        <w:t xml:space="preserve"> normalt </w:t>
      </w:r>
      <w:r>
        <w:t xml:space="preserve">sätts av </w:t>
      </w:r>
      <w:r w:rsidDel="002719D9">
        <w:t xml:space="preserve">när företaget går med vinst och löses upp </w:t>
      </w:r>
      <w:r>
        <w:t xml:space="preserve">om </w:t>
      </w:r>
      <w:r w:rsidDel="002719D9">
        <w:t xml:space="preserve">företaget går med förlust. </w:t>
      </w:r>
      <w:r>
        <w:t xml:space="preserve">Obeskattade reserver torde omfattas av den punkt i direktivet som avser vinstreserver som redovisas i balansräkningen och som kan användas för att täcka eventuella förluster. </w:t>
      </w:r>
    </w:p>
    <w:p w14:paraId="72A9CED2" w14:textId="77777777" w:rsidR="009E158D" w:rsidRDefault="009E158D" w:rsidP="009E158D">
      <w:pPr>
        <w:pStyle w:val="Rubrik5utannumrering"/>
      </w:pPr>
      <w:r>
        <w:t>Poster som får räknas med i kapitalbasen efter medgivande</w:t>
      </w:r>
    </w:p>
    <w:p w14:paraId="777033BD" w14:textId="77777777" w:rsidR="009E158D" w:rsidRDefault="009E158D" w:rsidP="009E158D">
      <w:pPr>
        <w:pStyle w:val="Brdtext"/>
      </w:pPr>
      <w:r>
        <w:t xml:space="preserve">Enligt andra tjänstepensionsdirektivet får medlemsstaterna föreskriva att kapitalbasen också får utgöras av bl.a. förlagslånekapital, värdepapper utan fast löptid och andra instrument som uppfyller vissa kriterier (artikel 16.3). Om vissa villkor är uppfyllda får kapitalbasen också, efter godkännande, bestå av ännu inte inbetalt aktiekapital, garantikapital eller verksamhetskapital (artikel 16.4). Under samma förutsättningar får kapitalbasen utgöras av </w:t>
      </w:r>
      <w:r w:rsidRPr="00D62661">
        <w:t xml:space="preserve">dolda nettoreserver </w:t>
      </w:r>
      <w:r>
        <w:t>till följd av värdering av till</w:t>
      </w:r>
      <w:r>
        <w:softHyphen/>
        <w:t xml:space="preserve">gångar samt </w:t>
      </w:r>
      <w:r w:rsidRPr="00D62661">
        <w:t>justering till följd av zillmering</w:t>
      </w:r>
      <w:r>
        <w:t xml:space="preserve"> (</w:t>
      </w:r>
      <w:r w:rsidRPr="00D66204">
        <w:t>en metod för beräkning av premiereserven)</w:t>
      </w:r>
      <w:r>
        <w:t xml:space="preserve">. </w:t>
      </w:r>
    </w:p>
    <w:p w14:paraId="267DD7C4" w14:textId="77777777" w:rsidR="009E158D" w:rsidRDefault="009E158D" w:rsidP="009E158D">
      <w:pPr>
        <w:pStyle w:val="Brdtextmedindrag"/>
      </w:pPr>
      <w:r>
        <w:t xml:space="preserve">Som </w:t>
      </w:r>
      <w:r w:rsidRPr="007741F1">
        <w:t>Svensk Försäkring</w:t>
      </w:r>
      <w:r>
        <w:rPr>
          <w:i/>
        </w:rPr>
        <w:t xml:space="preserve"> </w:t>
      </w:r>
      <w:r w:rsidRPr="00FC2798">
        <w:t>påpekar</w:t>
      </w:r>
      <w:r>
        <w:t xml:space="preserve"> genomfördes motsvarande bestäm</w:t>
      </w:r>
      <w:r>
        <w:softHyphen/>
        <w:t>melser i första tjänstepensionsdirektivet i svensk rätt dels som en generell dispens</w:t>
      </w:r>
      <w:r>
        <w:softHyphen/>
        <w:t>regel i lag, dels i föreskrifter på lägre nivå än lag (7 kap. 3 § och 21 § 1 FRL i lydelserna före den 1 januari 2016). Modellen med en förhållande</w:t>
      </w:r>
      <w:r>
        <w:softHyphen/>
        <w:t>vis generell bestämmelse i lag och mer detaljerade föreskrifter som med</w:t>
      </w:r>
      <w:r>
        <w:softHyphen/>
        <w:t>delas med stöd av ett bemyndigande får anses väl lämpad för att genomföra bestämmelserna i andra tjänstepensionsdirektivet om att även andra poster får ingå i ett tjänstepensions</w:t>
      </w:r>
      <w:r>
        <w:softHyphen/>
        <w:t>företags kapitalbas om vissa villkor är uppfyllda (artikel 16.3 och 16.4). I den nya lagen om tjänste</w:t>
      </w:r>
      <w:r>
        <w:softHyphen/>
        <w:t>pensions</w:t>
      </w:r>
      <w:r>
        <w:softHyphen/>
        <w:t>företag bör det därför tas in en bestämmelse om att även andra poster får ingå i ett tjänste</w:t>
      </w:r>
      <w:r>
        <w:softHyphen/>
        <w:t xml:space="preserve">pensionsföretags kapitalbas efter tillstånd från Finansinspektionen och, som nämns ovan, ett bemyndigande för regeringen eller den myndighet som regeringen bestämmer att meddela föreskrifter om villkor för att ta in, räkna av och bestämma omfattningen av poster i kapitalbasen </w:t>
      </w:r>
      <w:r w:rsidRPr="00DC0350">
        <w:t>samt hur den i övrigt ska beräknas</w:t>
      </w:r>
      <w:r>
        <w:t>.</w:t>
      </w:r>
    </w:p>
    <w:p w14:paraId="44CB48A7" w14:textId="77777777" w:rsidR="009E158D" w:rsidRDefault="009E158D" w:rsidP="009E158D">
      <w:pPr>
        <w:pStyle w:val="Brdtextmedindrag"/>
      </w:pPr>
      <w:r>
        <w:t xml:space="preserve">I andra tjänstepensionsdirektivet anges vilka poster som får ingå i ett tjänstepensionsföretags kapitalbas (artikel 16). Direktivet ger inte någon möjlighet att även ta in andra poster i kapitalbasen. Detta innebär att Finansinspektionen endast får tillåta de i direktivet uppräknade posterna. </w:t>
      </w:r>
    </w:p>
    <w:p w14:paraId="342D9F00" w14:textId="77777777" w:rsidR="00E4562C" w:rsidRDefault="00E4562C" w:rsidP="009E158D">
      <w:pPr>
        <w:pStyle w:val="Brdtextmedindrag"/>
      </w:pPr>
    </w:p>
    <w:p w14:paraId="45AF0F53" w14:textId="77777777" w:rsidR="009E158D" w:rsidRDefault="009E158D" w:rsidP="009E158D">
      <w:pPr>
        <w:pStyle w:val="Rubrik5utannumrering"/>
      </w:pPr>
      <w:r>
        <w:lastRenderedPageBreak/>
        <w:t>Uttaxeringsrätt och garantier från arbetsgivare</w:t>
      </w:r>
    </w:p>
    <w:p w14:paraId="67EBC921" w14:textId="77777777" w:rsidR="009E158D" w:rsidRDefault="009E158D" w:rsidP="009E158D">
      <w:pPr>
        <w:pStyle w:val="Brdtext"/>
      </w:pPr>
      <w:r>
        <w:t>Som nämns ovan anges det i andra tjänstepensionsdirektivet vilka poster som får ingå i ett tjänstepensionsföretags kapitalbas (artikel 16). Till skill</w:t>
      </w:r>
      <w:r>
        <w:softHyphen/>
        <w:t>nad från det som är fallet inom Solvens II-regelverket nämns inte uttaxe</w:t>
      </w:r>
      <w:r>
        <w:softHyphen/>
        <w:t>ring eller garantier från arbetsgivare som poster som medlems</w:t>
      </w:r>
      <w:r>
        <w:softHyphen/>
        <w:t>staterna får tillåta att företagen räknar med. Regeringen gör därför bedömningen att andra tjänstepensionsdirektivet inte medger att förekomsten av uttaxe</w:t>
      </w:r>
      <w:r>
        <w:softHyphen/>
        <w:t>ringsrätt eller garantier från arbetsgivaren beaktas i ett tjänste</w:t>
      </w:r>
      <w:r>
        <w:softHyphen/>
        <w:t xml:space="preserve">pensions-företags kapitalbas. Det finns visserligen skäl att instämma i det som </w:t>
      </w:r>
      <w:r w:rsidRPr="007741F1">
        <w:rPr>
          <w:i/>
        </w:rPr>
        <w:t>Svensk Försäkring</w:t>
      </w:r>
      <w:r>
        <w:t xml:space="preserve"> anför om att uttaxeringsrätt inte är helt irrelevant för att bedöma ett tjänstepensionsföretags finansiella ställning, även i tider när företaget inte befinner sig i finansiellt trångmål. Det får dock anses tillräckligt att lagstiftningen tar hänsyn till förekomsten av uttaxeringsrätt eller garantier från arbetsgivare när det gäller de åtgärds</w:t>
      </w:r>
      <w:r>
        <w:softHyphen/>
        <w:t>planer som tjänstepensionsföretag ska upprätta om kapitalbasen inte är tillräcklig för att uppfylla kapitalkraven (se avsnitt 13.2).</w:t>
      </w:r>
    </w:p>
    <w:p w14:paraId="5B8FD8FE" w14:textId="77777777" w:rsidR="009E158D" w:rsidDel="002719D9" w:rsidRDefault="009E158D" w:rsidP="009E158D">
      <w:pPr>
        <w:pStyle w:val="Rubrik5utannumrering"/>
      </w:pPr>
      <w:r>
        <w:t>Avräkning från kapitalbasen</w:t>
      </w:r>
    </w:p>
    <w:p w14:paraId="38847897" w14:textId="77777777" w:rsidR="009E158D" w:rsidRDefault="009E158D" w:rsidP="009E158D">
      <w:pPr>
        <w:pStyle w:val="Brdtext"/>
      </w:pPr>
      <w:r>
        <w:t>Enligt andra tjänstepensionsdirektivet</w:t>
      </w:r>
      <w:r w:rsidDel="00E5561E">
        <w:t xml:space="preserve"> </w:t>
      </w:r>
      <w:r>
        <w:t>ska posterna i kapitalbasen mot</w:t>
      </w:r>
      <w:r>
        <w:softHyphen/>
        <w:t>svaras av tillgångar som är fria från alla förutsebara förpliktelser och immateriella värden och utdelning dras av (artikel 16.2). I enlighet med detta bör det införas en bestämmelse i den nya lagen om tjänstepensions</w:t>
      </w:r>
      <w:r>
        <w:softHyphen/>
        <w:t xml:space="preserve">företag om att immateriella tillgångar och utdelning ska räknas av från kapitalbasen. Till skillnad från det bl.a. </w:t>
      </w:r>
      <w:r>
        <w:rPr>
          <w:i/>
        </w:rPr>
        <w:t>Svensk F</w:t>
      </w:r>
      <w:r w:rsidRPr="00531967">
        <w:rPr>
          <w:i/>
        </w:rPr>
        <w:t>örsäkring</w:t>
      </w:r>
      <w:r>
        <w:t xml:space="preserve"> framför ska även t</w:t>
      </w:r>
      <w:r w:rsidRPr="00531493" w:rsidDel="002719D9">
        <w:t>illgångsposten</w:t>
      </w:r>
      <w:r w:rsidDel="002719D9">
        <w:t xml:space="preserve"> </w:t>
      </w:r>
      <w:r w:rsidRPr="00BB22FA" w:rsidDel="002719D9">
        <w:t>förutbetalda anskaffningskostnader</w:t>
      </w:r>
      <w:r w:rsidRPr="00D66204">
        <w:t xml:space="preserve"> </w:t>
      </w:r>
      <w:r>
        <w:t>räknas</w:t>
      </w:r>
      <w:r w:rsidRPr="009A76AA">
        <w:t xml:space="preserve"> av från kapitalbasen </w:t>
      </w:r>
      <w:r>
        <w:t>eftersom</w:t>
      </w:r>
      <w:r w:rsidRPr="009A76AA">
        <w:t xml:space="preserve"> den</w:t>
      </w:r>
      <w:r w:rsidRPr="009A76AA" w:rsidDel="002719D9">
        <w:t xml:space="preserve"> inte </w:t>
      </w:r>
      <w:r w:rsidRPr="009A76AA">
        <w:t>uppfyller</w:t>
      </w:r>
      <w:r>
        <w:t xml:space="preserve"> vad som enligt</w:t>
      </w:r>
      <w:r w:rsidRPr="009A76AA">
        <w:t xml:space="preserve"> </w:t>
      </w:r>
      <w:r>
        <w:t>direktivet räknas som</w:t>
      </w:r>
      <w:r w:rsidRPr="009A76AA" w:rsidDel="002719D9">
        <w:t xml:space="preserve"> godkända tillgångar. Förutbetalda anskaffningskostnader är </w:t>
      </w:r>
      <w:r>
        <w:t xml:space="preserve">snarast </w:t>
      </w:r>
      <w:r w:rsidRPr="009A76AA" w:rsidDel="002719D9">
        <w:t xml:space="preserve">en periodisering av betalda utgifter. Det innebär att denna tillgångspost inte är realiserbar utan </w:t>
      </w:r>
      <w:r>
        <w:t xml:space="preserve">kan sägas </w:t>
      </w:r>
      <w:r w:rsidRPr="009A76AA" w:rsidDel="002719D9">
        <w:t xml:space="preserve">representera en form av immateriellt värde. </w:t>
      </w:r>
    </w:p>
    <w:p w14:paraId="4D131D69" w14:textId="77777777" w:rsidR="009E158D" w:rsidRDefault="009E158D" w:rsidP="009E158D">
      <w:pPr>
        <w:pStyle w:val="Brdtextmedindrag"/>
      </w:pPr>
      <w:r>
        <w:t>Enligt andra tjänstepensionsdirektivet ska även avräkning från kapital</w:t>
      </w:r>
      <w:r>
        <w:softHyphen/>
        <w:t xml:space="preserve">basen göras </w:t>
      </w:r>
      <w:r w:rsidRPr="00BB22FA">
        <w:t xml:space="preserve">för </w:t>
      </w:r>
      <w:r w:rsidRPr="007741F1">
        <w:t>tjänstepensionsföretagets egna aktier</w:t>
      </w:r>
      <w:r>
        <w:t>. Eftersom e</w:t>
      </w:r>
      <w:r w:rsidRPr="009A76AA" w:rsidDel="002719D9">
        <w:t xml:space="preserve">gna aktier </w:t>
      </w:r>
      <w:r w:rsidRPr="00E657F5" w:rsidDel="002719D9">
        <w:t>inte</w:t>
      </w:r>
      <w:r w:rsidDel="002719D9">
        <w:t xml:space="preserve"> </w:t>
      </w:r>
      <w:r w:rsidRPr="009A76AA" w:rsidDel="002719D9">
        <w:t xml:space="preserve">får </w:t>
      </w:r>
      <w:r w:rsidDel="002719D9">
        <w:t xml:space="preserve">tas upp som en tillgång enligt </w:t>
      </w:r>
      <w:r>
        <w:t xml:space="preserve">de </w:t>
      </w:r>
      <w:r w:rsidDel="002719D9">
        <w:t>redovisnings</w:t>
      </w:r>
      <w:r>
        <w:t>regler som tjänste</w:t>
      </w:r>
      <w:r>
        <w:softHyphen/>
        <w:t>pensionsföretag kommer att omfattas av (</w:t>
      </w:r>
      <w:r w:rsidDel="002719D9">
        <w:t>4</w:t>
      </w:r>
      <w:r>
        <w:t> kap.</w:t>
      </w:r>
      <w:r w:rsidDel="002719D9">
        <w:t xml:space="preserve"> 14</w:t>
      </w:r>
      <w:r>
        <w:t> § ÅRL</w:t>
      </w:r>
      <w:r w:rsidDel="002719D9">
        <w:t xml:space="preserve"> </w:t>
      </w:r>
      <w:r>
        <w:t xml:space="preserve">jämförd med </w:t>
      </w:r>
      <w:r w:rsidDel="002719D9">
        <w:t>4</w:t>
      </w:r>
      <w:r>
        <w:t xml:space="preserve"> kap. 1 § ÅRFL) </w:t>
      </w:r>
      <w:r w:rsidDel="002719D9">
        <w:t xml:space="preserve">föranleder direktivet i denna del </w:t>
      </w:r>
      <w:r>
        <w:t>inte några</w:t>
      </w:r>
      <w:r w:rsidDel="002719D9">
        <w:t xml:space="preserve"> lagstiftnings</w:t>
      </w:r>
      <w:r>
        <w:softHyphen/>
      </w:r>
      <w:r w:rsidDel="002719D9">
        <w:t>åtgärder.</w:t>
      </w:r>
    </w:p>
    <w:p w14:paraId="715C15D7" w14:textId="77777777" w:rsidR="009E158D" w:rsidRDefault="009E158D" w:rsidP="009E158D">
      <w:pPr>
        <w:pStyle w:val="Brdtextmedindrag"/>
      </w:pPr>
      <w:r>
        <w:t xml:space="preserve">Finansinspektionen föreslår i </w:t>
      </w:r>
      <w:r w:rsidRPr="00CD43E6">
        <w:t>kapitalkravsrapport</w:t>
      </w:r>
      <w:r>
        <w:t>en</w:t>
      </w:r>
      <w:r w:rsidRPr="00CD43E6">
        <w:t xml:space="preserve"> </w:t>
      </w:r>
      <w:r>
        <w:t>att</w:t>
      </w:r>
      <w:r w:rsidRPr="009A76AA">
        <w:t xml:space="preserve"> </w:t>
      </w:r>
      <w:r w:rsidRPr="00D66204">
        <w:t xml:space="preserve">det </w:t>
      </w:r>
      <w:r w:rsidRPr="00BB22FA">
        <w:t>bokförda värdet av aktier och tillskott i vissa företag</w:t>
      </w:r>
      <w:r w:rsidRPr="00D66204">
        <w:t xml:space="preserve"> </w:t>
      </w:r>
      <w:r w:rsidRPr="009A76AA">
        <w:t>ska dras av från kapitalbasen</w:t>
      </w:r>
      <w:r>
        <w:t xml:space="preserve">. Detta gäller redan i dag för försäkringsföretag och tjänstepensionskassor enligt de bestämmelser som i svensk rätt genomför </w:t>
      </w:r>
      <w:r w:rsidRPr="0020255B">
        <w:t>E</w:t>
      </w:r>
      <w:r>
        <w:t>uropaparlamentets och rådets direktiv 2002/87/EG av den 16 </w:t>
      </w:r>
      <w:r w:rsidRPr="0020255B">
        <w:t>december 2002 om extra tillsyn över kreditinstitut, försäkringsföretag och värdepappersföretag i ett finansiellt konglomerat och om ändring av rådets direktiv 73/239/EEG, 79/267/EEG, 92/49/EEG, 92/96/EEG, 93/6/EEG och 93/22/EEG samt Europaparlamentets och rådets direktiv 98/78/EG och 2000/12/EG</w:t>
      </w:r>
      <w:r>
        <w:t>, vilket benämns konglomeratdirektivet</w:t>
      </w:r>
      <w:r w:rsidDel="00130424">
        <w:t xml:space="preserve"> </w:t>
      </w:r>
      <w:r>
        <w:t xml:space="preserve">(prop. 2005/06:45). Regleringen </w:t>
      </w:r>
      <w:r w:rsidRPr="009A76AA">
        <w:t>syftar till att undvika att det kapital som ska användas till skydd för verksamheten i ett företag under tillsyn sam</w:t>
      </w:r>
      <w:r>
        <w:softHyphen/>
      </w:r>
      <w:r w:rsidRPr="009A76AA">
        <w:t>tidigt utgör riskkapital</w:t>
      </w:r>
      <w:r>
        <w:t xml:space="preserve"> i ett annat företag under tillsyn (eng. ”</w:t>
      </w:r>
      <w:r w:rsidRPr="002D273C">
        <w:t>double gearing</w:t>
      </w:r>
      <w:r>
        <w:t>”). Motsvarande bestämmelser bör gälla även för tjänstepensions</w:t>
      </w:r>
      <w:r>
        <w:softHyphen/>
        <w:t xml:space="preserve">företag. Avräkning behöver emellertid inte göras för </w:t>
      </w:r>
      <w:r>
        <w:lastRenderedPageBreak/>
        <w:t>tillskott som avser företag som tillsammans med tjänstepensionsföretaget omfattas av grupptillsyn med avseende på gruppsolvens eller tillsyn enligt lagen (2006:531) om särskild tillsyn över finansiella konglomerat. Det är då tillräckligt att företagen tillämpar de bestämmel</w:t>
      </w:r>
      <w:r>
        <w:softHyphen/>
        <w:t>ser som avser solvens för företag i grupp eller i finansiella konglomerat (se avsnitt 14).</w:t>
      </w:r>
    </w:p>
    <w:p w14:paraId="74BECAFE" w14:textId="77777777" w:rsidR="009E158D" w:rsidRDefault="009E158D" w:rsidP="0087403A">
      <w:pPr>
        <w:pStyle w:val="Rubrik3"/>
      </w:pPr>
      <w:bookmarkStart w:id="2277" w:name="_Toc518396642"/>
      <w:bookmarkStart w:id="2278" w:name="_Toc518400953"/>
      <w:bookmarkStart w:id="2279" w:name="_Toc518401670"/>
      <w:bookmarkStart w:id="2280" w:name="_Toc518401909"/>
      <w:bookmarkStart w:id="2281" w:name="_Toc518463063"/>
      <w:bookmarkStart w:id="2282" w:name="_Toc518462759"/>
      <w:bookmarkStart w:id="2283" w:name="_Toc518463715"/>
      <w:bookmarkStart w:id="2284" w:name="_Toc518463612"/>
      <w:bookmarkStart w:id="2285" w:name="_Toc518464329"/>
      <w:bookmarkStart w:id="2286" w:name="_Toc518472768"/>
      <w:bookmarkStart w:id="2287" w:name="_Toc8059788"/>
      <w:bookmarkStart w:id="2288" w:name="_Toc8061498"/>
      <w:bookmarkStart w:id="2289" w:name="_Toc8062030"/>
      <w:bookmarkStart w:id="2290" w:name="_Toc8064498"/>
      <w:bookmarkStart w:id="2291" w:name="_Toc8391175"/>
      <w:bookmarkStart w:id="2292" w:name="_Toc8391441"/>
      <w:bookmarkStart w:id="2293" w:name="_Toc8644646"/>
      <w:bookmarkStart w:id="2294" w:name="_Toc8645178"/>
      <w:bookmarkStart w:id="2295" w:name="_Toc8817659"/>
      <w:bookmarkStart w:id="2296" w:name="_Toc8818231"/>
      <w:bookmarkStart w:id="2297" w:name="_Toc8825600"/>
      <w:bookmarkStart w:id="2298" w:name="_Toc8831697"/>
      <w:bookmarkStart w:id="2299" w:name="_Toc8832606"/>
      <w:bookmarkStart w:id="2300" w:name="_Toc11153068"/>
      <w:bookmarkStart w:id="2301" w:name="_Toc11160989"/>
      <w:bookmarkStart w:id="2302" w:name="_Toc11166925"/>
      <w:bookmarkStart w:id="2303" w:name="_Toc11167461"/>
      <w:bookmarkStart w:id="2304" w:name="_Toc11168898"/>
      <w:bookmarkStart w:id="2305" w:name="_Toc11845851"/>
      <w:bookmarkStart w:id="2306" w:name="_Toc12611650"/>
      <w:bookmarkStart w:id="2307" w:name="_Toc12624917"/>
      <w:bookmarkStart w:id="2308" w:name="_Toc12627406"/>
      <w:bookmarkStart w:id="2309" w:name="_Toc12630296"/>
      <w:bookmarkStart w:id="2310" w:name="_Toc12632791"/>
      <w:bookmarkStart w:id="2311" w:name="_Toc17902863"/>
      <w:r>
        <w:t xml:space="preserve">Värdering av </w:t>
      </w:r>
      <w:r w:rsidRPr="0087403A">
        <w:t>kapitalbasen</w:t>
      </w:r>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p>
    <w:p w14:paraId="567E7612" w14:textId="77777777" w:rsidR="009E158D" w:rsidRDefault="009E158D" w:rsidP="009E158D">
      <w:pPr>
        <w:pStyle w:val="Brdtextram"/>
      </w:pPr>
      <w:r>
        <w:rPr>
          <w:b/>
        </w:rPr>
        <w:t>Regeringens förslag:</w:t>
      </w:r>
      <w:r>
        <w:t xml:space="preserve"> Om det belopp som de försäkringstekniska avsättningarna uppgår till enligt den nya lagen om tjänstepensions</w:t>
      </w:r>
      <w:r>
        <w:softHyphen/>
        <w:t>företag är högre än det belopp som de försäkrings</w:t>
      </w:r>
      <w:r>
        <w:softHyphen/>
        <w:t>tekniska avsätt</w:t>
      </w:r>
      <w:r>
        <w:softHyphen/>
        <w:t>ningarna uppgår till enligt de regler för extern redo</w:t>
      </w:r>
      <w:r>
        <w:softHyphen/>
        <w:t>visning som tjänste</w:t>
      </w:r>
      <w:r>
        <w:softHyphen/>
        <w:t>pensionsföretaget tillämpar, ska skillnaden mellan beloppen räknas av från kapitalbasen.</w:t>
      </w:r>
    </w:p>
    <w:p w14:paraId="4C847DDC" w14:textId="77777777" w:rsidR="009E158D" w:rsidRPr="00A76360" w:rsidRDefault="009E158D" w:rsidP="009E158D">
      <w:pPr>
        <w:pStyle w:val="Brdtextmedindrag"/>
        <w:rPr>
          <w:sz w:val="8"/>
          <w:szCs w:val="8"/>
        </w:rPr>
      </w:pPr>
    </w:p>
    <w:p w14:paraId="11DD3B4A" w14:textId="77777777" w:rsidR="009E158D" w:rsidRDefault="009E158D" w:rsidP="009E158D">
      <w:pPr>
        <w:pStyle w:val="Brdtextmedindrag"/>
      </w:pPr>
      <w:r w:rsidRPr="0006285B">
        <w:rPr>
          <w:b/>
        </w:rPr>
        <w:t>Utredningens förslag</w:t>
      </w:r>
      <w:r>
        <w:t xml:space="preserve"> överensstämmer delvis med regeringens förslag. Utredningen föreslår att solvensregleringen ska utgå från redovisningen, med de justeringar som behövs när det gäller sammansättningen och värderingen av kapitalbasen.</w:t>
      </w:r>
    </w:p>
    <w:p w14:paraId="6F383B9B" w14:textId="77777777" w:rsidR="009E158D" w:rsidRDefault="009E158D" w:rsidP="009E158D">
      <w:pPr>
        <w:pStyle w:val="Brdtextmedindrag"/>
      </w:pPr>
      <w:r>
        <w:rPr>
          <w:b/>
        </w:rPr>
        <w:t xml:space="preserve">Remissinstanserna </w:t>
      </w:r>
      <w:r>
        <w:t>har inte några synpunkter på förslaget</w:t>
      </w:r>
      <w:r w:rsidDel="0074166A">
        <w:t>.</w:t>
      </w:r>
    </w:p>
    <w:p w14:paraId="5B538C36" w14:textId="77777777" w:rsidR="009E158D" w:rsidRDefault="009E158D" w:rsidP="009E158D">
      <w:pPr>
        <w:pStyle w:val="Brdtextmedindrag"/>
      </w:pPr>
      <w:r w:rsidRPr="007741F1">
        <w:rPr>
          <w:b/>
        </w:rPr>
        <w:t>Promemorians förslag</w:t>
      </w:r>
      <w:r>
        <w:t xml:space="preserve"> överensstämmer delvis med regeringens för</w:t>
      </w:r>
      <w:r>
        <w:softHyphen/>
        <w:t>slag. Promemorians förslag avviker från regeringens förslag genom att enligt promemorians förslag ska värderingen följa de värderings</w:t>
      </w:r>
      <w:r>
        <w:softHyphen/>
        <w:t>regler som gäller för redovisningen med ett generellt undantag för de omvärderings</w:t>
      </w:r>
      <w:r>
        <w:softHyphen/>
        <w:t>skillnader som i vissa fall uppstår till följd av värderingen av de försäkringstekniska avsättningarna.</w:t>
      </w:r>
    </w:p>
    <w:p w14:paraId="2F36EAD4" w14:textId="37B1F0FB" w:rsidR="009E158D" w:rsidRDefault="009E158D" w:rsidP="009E158D">
      <w:pPr>
        <w:pStyle w:val="Brdtextmedindrag"/>
      </w:pPr>
      <w:r w:rsidRPr="007741F1">
        <w:rPr>
          <w:b/>
        </w:rPr>
        <w:t>Remissinstanserna:</w:t>
      </w:r>
      <w:r>
        <w:t xml:space="preserve"> Flertalet remissinstanser tillstyrker förslaget eller har inget att invända mot det. De remissinstanser som yttrat sig över förslaget har i huvudsak kritiska synpunkter. </w:t>
      </w:r>
      <w:r w:rsidRPr="007741F1">
        <w:rPr>
          <w:i/>
        </w:rPr>
        <w:t>Finansinspektionen</w:t>
      </w:r>
      <w:r>
        <w:t xml:space="preserve"> konsta</w:t>
      </w:r>
      <w:r>
        <w:softHyphen/>
        <w:t xml:space="preserve">terar att omvärderingsskillnader inte kan beaktas i kapitalbasen eftersom posterna i kapitalbasen härrör från redovisningen. </w:t>
      </w:r>
      <w:r w:rsidRPr="007741F1">
        <w:rPr>
          <w:i/>
        </w:rPr>
        <w:t>Svensk Försäkring</w:t>
      </w:r>
      <w:r>
        <w:t xml:space="preserve"> anser att värderingsskillnader torde kunna få stor effekt på kapitalbasen. Svensk Försäkring motsätter sig inte förslaget men anser att avsikten måste vara tydlig och att ett antal grundläggande frågor bör redas ut. Det bör klargöras vad värderingsskillnaderna består av och om de ska behandlas som en särskild post eller vilken post som annars ska påverkas. Inte minst bör detta, enligt Svensk Försäkring, påverka lagstiftningens lydelse. </w:t>
      </w:r>
      <w:r w:rsidRPr="00D74CC9">
        <w:rPr>
          <w:i/>
        </w:rPr>
        <w:t xml:space="preserve">Svenska </w:t>
      </w:r>
      <w:r>
        <w:rPr>
          <w:i/>
        </w:rPr>
        <w:t>Aktuarie</w:t>
      </w:r>
      <w:r>
        <w:rPr>
          <w:i/>
        </w:rPr>
        <w:softHyphen/>
        <w:t xml:space="preserve">föreningen </w:t>
      </w:r>
      <w:r w:rsidRPr="00015D6C">
        <w:t>anser</w:t>
      </w:r>
      <w:r>
        <w:t xml:space="preserve"> att det är olyckligt att beräkningen av solvensbalansräk</w:t>
      </w:r>
      <w:r>
        <w:softHyphen/>
        <w:t>ningens poster inte är väl definierade i promemorians förslag och att det därför uppstår tvetydigheter. Föreningen framhåller att det finns risker med att hänvisa värderingen av kapitalbasposterna till den finansiella redo</w:t>
      </w:r>
      <w:r>
        <w:softHyphen/>
        <w:t>visningen eftersom redovisningsreglerna kan komma att ändras. För</w:t>
      </w:r>
      <w:r>
        <w:softHyphen/>
        <w:t>eningen understryker att långsiktigt olönsamma affärer riskerar att inte ge upphov till något kapitalbehov</w:t>
      </w:r>
      <w:r w:rsidRPr="00B72CA5">
        <w:t xml:space="preserve"> </w:t>
      </w:r>
      <w:r>
        <w:t>om hänsyn inte tas till omvärderings</w:t>
      </w:r>
      <w:r>
        <w:softHyphen/>
        <w:t>skillnader. Detta är enligt föreningen olämpligt från ett solvenskapital</w:t>
      </w:r>
      <w:r>
        <w:softHyphen/>
        <w:t>perspektiv och kan leda till osund priskonkurrens.</w:t>
      </w:r>
    </w:p>
    <w:p w14:paraId="40769D95" w14:textId="179C1ADA" w:rsidR="00F22A69" w:rsidRDefault="00F22A69" w:rsidP="009E158D">
      <w:pPr>
        <w:pStyle w:val="Brdtextmedindrag"/>
      </w:pPr>
    </w:p>
    <w:p w14:paraId="5ABEE084" w14:textId="77777777" w:rsidR="00F22A69" w:rsidRDefault="00F22A69" w:rsidP="009E158D">
      <w:pPr>
        <w:pStyle w:val="Brdtextmedindrag"/>
      </w:pPr>
    </w:p>
    <w:p w14:paraId="68DBA07A" w14:textId="77777777" w:rsidR="009E158D" w:rsidRPr="000A12C7" w:rsidRDefault="009E158D" w:rsidP="00F22A69">
      <w:pPr>
        <w:pStyle w:val="Rubrik4utannumrering"/>
        <w:spacing w:before="0"/>
      </w:pPr>
      <w:r>
        <w:lastRenderedPageBreak/>
        <w:t>Skälen för regeringens förslag</w:t>
      </w:r>
    </w:p>
    <w:p w14:paraId="4CA863E0" w14:textId="77777777" w:rsidR="009E158D" w:rsidRDefault="009E158D" w:rsidP="009E158D">
      <w:pPr>
        <w:pStyle w:val="Rubrik5utannumrering"/>
        <w:spacing w:before="0"/>
      </w:pPr>
      <w:r>
        <w:t>Andra tjänstepensionsdirektivet</w:t>
      </w:r>
    </w:p>
    <w:p w14:paraId="730C765E" w14:textId="77777777" w:rsidR="009E158D" w:rsidRDefault="009E158D" w:rsidP="009E158D">
      <w:pPr>
        <w:pStyle w:val="Brdtext"/>
      </w:pPr>
      <w:r>
        <w:t>I andra tjänstepensionsdirektivet finns det inte några bestämmelser om hur kapitalbasen ska värderas.</w:t>
      </w:r>
    </w:p>
    <w:p w14:paraId="4025E6DD" w14:textId="77777777" w:rsidR="009E158D" w:rsidRDefault="009E158D" w:rsidP="009E158D">
      <w:pPr>
        <w:pStyle w:val="Rubrik5utannumrering"/>
      </w:pPr>
      <w:r>
        <w:t>Gällande rätt</w:t>
      </w:r>
    </w:p>
    <w:p w14:paraId="091689B9" w14:textId="77777777" w:rsidR="009E158D" w:rsidRDefault="009E158D" w:rsidP="009E158D">
      <w:pPr>
        <w:pStyle w:val="Brdtext"/>
      </w:pPr>
      <w:r>
        <w:t>Ett försäkringsföretag som följer försäkringsrörelselagen ska upprätta en särskild balansräkning för solvensändamål (solvensbalansräkning). Det finns även bestämmelser om hur tillgångar, skulder och försäkrings</w:t>
      </w:r>
      <w:r>
        <w:softHyphen/>
        <w:t>tekniska avsättningar ska värderas i denna (5 kap. 1 § FRL). Tillgångar och skulder ska tas upp till verkligt värde. Med verkligt värde avses det belopp till vilket en tillgång eller skuld skulle kunna överlåtas eller regleras i en transaktion mellan sinsemellan oberoende parter som har ett intresse av att transaktionen genomförs (5 kap. 2 § FRL).</w:t>
      </w:r>
    </w:p>
    <w:p w14:paraId="40AE4517" w14:textId="77777777" w:rsidR="009E158D" w:rsidRPr="00B50B44" w:rsidRDefault="009E158D" w:rsidP="009E158D">
      <w:pPr>
        <w:pStyle w:val="Brdtextmedindrag"/>
      </w:pPr>
      <w:r>
        <w:t>För försäkringsföretag som följer övergångsbestämmelserna och för tjänstepensionskassor utgår värderingen av kapitalbasen från den redovis</w:t>
      </w:r>
      <w:r>
        <w:softHyphen/>
        <w:t>ning som företaget ska göra enligt lagen om årsredo</w:t>
      </w:r>
      <w:r>
        <w:softHyphen/>
        <w:t>visning i försäkrings</w:t>
      </w:r>
      <w:r>
        <w:softHyphen/>
        <w:t>företag.</w:t>
      </w:r>
    </w:p>
    <w:p w14:paraId="789D56BF" w14:textId="77777777" w:rsidR="009E158D" w:rsidRDefault="009E158D" w:rsidP="009E158D">
      <w:pPr>
        <w:pStyle w:val="Rubrik5utannumrering"/>
      </w:pPr>
      <w:r>
        <w:t xml:space="preserve">Finansinspektionens förslag i </w:t>
      </w:r>
      <w:r w:rsidRPr="00C1319B">
        <w:t>kapitalkravsrapport</w:t>
      </w:r>
      <w:r>
        <w:t>en</w:t>
      </w:r>
    </w:p>
    <w:p w14:paraId="4715E3F5" w14:textId="77777777" w:rsidR="009E158D" w:rsidRPr="00644128" w:rsidRDefault="009E158D" w:rsidP="009E158D">
      <w:pPr>
        <w:pStyle w:val="Brdtextmedindrag"/>
        <w:ind w:firstLine="0"/>
      </w:pPr>
      <w:r>
        <w:t>Finansinspektionen föreslår i kapitalkravsrapporten att värderingen av kapitalbasposterna ska följa redovisningens värderingsregler, med undan</w:t>
      </w:r>
      <w:r>
        <w:softHyphen/>
        <w:t>tag för den omvärderings</w:t>
      </w:r>
      <w:r>
        <w:softHyphen/>
        <w:t>skillnad som i vissa fall uppkommer till följd av värderingen av de försäkringstekniska avsättningarna och att öppet redovisade övervärden (netto) i tillgångarna får räknas med i kapitalbasen.</w:t>
      </w:r>
    </w:p>
    <w:p w14:paraId="2DD71089" w14:textId="77777777" w:rsidR="009E158D" w:rsidRPr="007741F1" w:rsidRDefault="009E158D" w:rsidP="009E158D">
      <w:pPr>
        <w:pStyle w:val="Rubrik5utannumrering"/>
      </w:pPr>
      <w:r w:rsidRPr="007741F1">
        <w:t>Värderingen av kapitalbasen ska följa den externa redovisningen</w:t>
      </w:r>
    </w:p>
    <w:p w14:paraId="2EA22C24" w14:textId="77777777" w:rsidR="009E158D" w:rsidRDefault="009E158D" w:rsidP="009E158D">
      <w:pPr>
        <w:pStyle w:val="Brdtext"/>
      </w:pPr>
      <w:r>
        <w:t>Kapitalbasen för tjänstepensionsföretag utgår enligt förslaget i avsnitt 8.4.2 från tjänstepensionsföretagets finansiella redovisning för externa intressenter. Detta gäller även i dag för försäkringsföretag som följer övergångsbestämmelserna och för tjänstepensionskassor. Andra tjänste</w:t>
      </w:r>
      <w:r>
        <w:softHyphen/>
        <w:t xml:space="preserve">pensionsdirektivet ställer, till skillnad från Solvens II-regelverket, inte krav på att en särskild solvensbalansräkning ska upprättas. </w:t>
      </w:r>
      <w:r w:rsidRPr="00E50338">
        <w:t xml:space="preserve">De poster som får räknas med i ett tjänstepensionsföretags kapitalbas </w:t>
      </w:r>
      <w:r>
        <w:t>är sådana</w:t>
      </w:r>
      <w:r w:rsidRPr="00E50338">
        <w:t xml:space="preserve"> som finns i den </w:t>
      </w:r>
      <w:r w:rsidRPr="007741F1">
        <w:t>externa</w:t>
      </w:r>
      <w:r w:rsidRPr="00E50338">
        <w:t xml:space="preserve"> redovisningen.</w:t>
      </w:r>
      <w:r>
        <w:t xml:space="preserve"> Det finns inte något som motiverar att dessa poster skulle bestämmas till något annat belopp för solvens</w:t>
      </w:r>
      <w:r>
        <w:softHyphen/>
        <w:t>ändamål än de belopp som tas upp i den externa redovisningen. Till exempel bör aktie</w:t>
      </w:r>
      <w:r>
        <w:softHyphen/>
        <w:t>kapitalet och årets vinst eller förlust tas upp till de belopp som finns i den externa redovisningen. Det är sedan en annan fråga att t.ex. beslutad utdel</w:t>
      </w:r>
      <w:r>
        <w:softHyphen/>
        <w:t>ning ska</w:t>
      </w:r>
      <w:r w:rsidDel="0073799A">
        <w:t xml:space="preserve"> </w:t>
      </w:r>
      <w:r>
        <w:t>räknas av från kapitalbasen. Det finns dock utrymme att meddela föreskrifter om värderingen av kapitalbasen genom det bemyndig</w:t>
      </w:r>
      <w:r>
        <w:softHyphen/>
        <w:t xml:space="preserve">ande som föreslås i avsnitt 8.4.2. </w:t>
      </w:r>
    </w:p>
    <w:p w14:paraId="1E8428C9" w14:textId="68F18DCB" w:rsidR="009E158D" w:rsidRDefault="009E158D" w:rsidP="009E158D">
      <w:pPr>
        <w:pStyle w:val="Brdtextmedindrag"/>
      </w:pPr>
      <w:r>
        <w:t xml:space="preserve">I promemorian nämns posten öppet redovisade övervärden i det avsnitt som avser värderingen av kapitalbasen. Som </w:t>
      </w:r>
      <w:r w:rsidRPr="007741F1">
        <w:rPr>
          <w:i/>
        </w:rPr>
        <w:t>Svensk Försäkring</w:t>
      </w:r>
      <w:r>
        <w:t xml:space="preserve"> påpekar är detta en post som får räknas med i kapitalbasen efter tillstånd från Finansinspektionen. Avsikten är inte att sådana övervärden på något annat sätt ska påverka kapitalbasens storlek.</w:t>
      </w:r>
    </w:p>
    <w:p w14:paraId="15D99DFC" w14:textId="77777777" w:rsidR="0087403A" w:rsidRDefault="0087403A" w:rsidP="009E158D">
      <w:pPr>
        <w:pStyle w:val="Brdtextmedindrag"/>
      </w:pPr>
    </w:p>
    <w:p w14:paraId="4F1D7A57" w14:textId="21CB0B27" w:rsidR="009E158D" w:rsidRPr="00E50338" w:rsidRDefault="009E158D" w:rsidP="00326459">
      <w:pPr>
        <w:pStyle w:val="Rubrik5utannumrering"/>
        <w:spacing w:before="0"/>
      </w:pPr>
      <w:r>
        <w:lastRenderedPageBreak/>
        <w:t>Avräkning ska göras för vissa skillnader i beräkningen av försäkringstekniska avsättningar</w:t>
      </w:r>
    </w:p>
    <w:p w14:paraId="38EB34D9" w14:textId="77777777" w:rsidR="009E158D" w:rsidRDefault="009E158D" w:rsidP="009E158D">
      <w:pPr>
        <w:pStyle w:val="Brdtext"/>
      </w:pPr>
      <w:r>
        <w:t>När det gäller de försäkringstekniska avsättningarna måste emellertid vissa skillnader beaktas för att andra tjänstepensionsdirektivets kapitalkrav ska genomföras i svensk rätt på ett riktigt sätt. Anledningen till detta är att enligt förslaget ska den nya lagen om tjänstepensionsföretag innehålla särskilda bestämmelser om beräkningen av försäkringstekniska avsätt</w:t>
      </w:r>
      <w:r>
        <w:softHyphen/>
        <w:t>ningar för solvensändamål (se avsnitt 8.1.2). Den beräkningen kan skilja sig från den beräkning av de försäkringstekniska avsätt</w:t>
      </w:r>
      <w:r>
        <w:softHyphen/>
        <w:t>ningarna som före</w:t>
      </w:r>
      <w:r>
        <w:softHyphen/>
        <w:t>taget gör enligt den externa redovisningen. Det är sådana skillnader som behandlas i detta avsnitt. Det problem som finns i förhållande till direk</w:t>
      </w:r>
      <w:r>
        <w:softHyphen/>
        <w:t>tivet, och som Finansinspektionen även uppmärksammat, har att göra med att kapitalbasen enligt direktivet ska vara en buffert som företaget håller utöver de tillgångar som krävs för att täcka de avsättningar som ska göras enligt direktivet och de bestämmelser i den föreslagna nya lagen som i denna del genomför direktivet.</w:t>
      </w:r>
    </w:p>
    <w:p w14:paraId="3257291F" w14:textId="77777777" w:rsidR="009E158D" w:rsidRDefault="009E158D" w:rsidP="009E158D">
      <w:pPr>
        <w:pStyle w:val="Brdtextmedindrag"/>
      </w:pPr>
      <w:r>
        <w:t>Anledningen till att skillnader när det gäller storleken av försäkrings</w:t>
      </w:r>
      <w:r>
        <w:softHyphen/>
        <w:t>tekniska avsättningar måste beaktas åskådliggörs enklast med ett exempel där man tänker sig att ett visst tjänstepensions</w:t>
      </w:r>
      <w:r>
        <w:softHyphen/>
        <w:t>företag beräknar sina åtagan</w:t>
      </w:r>
      <w:r>
        <w:softHyphen/>
        <w:t>den enligt den nya lagen och kommer fram till att tillgångarna är lika stora som avsättningarna. Om de försäkrings</w:t>
      </w:r>
      <w:r>
        <w:softHyphen/>
        <w:t>tekniska avsättningarna samtidigt beräknas till ett lägre belopp i den externa redovisningen eftersom den om</w:t>
      </w:r>
      <w:r>
        <w:softHyphen/>
        <w:t>fattas av andra regler får företaget som utgångspunkt en positiv kapitalbas eftersom kapitalbasen ska värderas utifrån den externa redovisningen. Om skillnaden inte beaktas är det möjligt att det i tillsynen inte går att komma fram till något annat än att företaget uppfyller samtliga kapitalkrav, trots att företaget från ett solvensperspektiv inte har något buffertkapital alls. Detta skulle inte vara förenligt med direktivets solvensreglering.</w:t>
      </w:r>
    </w:p>
    <w:p w14:paraId="54D15E41" w14:textId="77777777" w:rsidR="009E158D" w:rsidRDefault="009E158D" w:rsidP="009E158D">
      <w:pPr>
        <w:pStyle w:val="Brdtextmedindrag"/>
      </w:pPr>
      <w:r>
        <w:t xml:space="preserve">Det finns alltså starka skäl att, såsom föreslås i promemorian, beakta skillnader i beräkningen av de försäkringstekniska avsättningarna när avsättningarna beräknas till ett högre belopp enligt den nya lagen än enligt den externa redovisningen. </w:t>
      </w:r>
    </w:p>
    <w:p w14:paraId="7F19D533" w14:textId="77777777" w:rsidR="009E158D" w:rsidRDefault="009E158D" w:rsidP="009E158D">
      <w:pPr>
        <w:pStyle w:val="Brdtextmedindrag"/>
      </w:pPr>
      <w:r>
        <w:t xml:space="preserve">Det bör dock, vilket </w:t>
      </w:r>
      <w:r w:rsidRPr="007741F1">
        <w:rPr>
          <w:i/>
        </w:rPr>
        <w:t>Svensk Försäkring</w:t>
      </w:r>
      <w:r>
        <w:t xml:space="preserve"> poängterar behovet av, förtyd</w:t>
      </w:r>
      <w:r>
        <w:softHyphen/>
        <w:t>ligas i den nya lagen hur justeringen ska gå till. När det gäller den frågan finns det skäl att instämma i Finansinspektionens bedömning att det knappast är en framkomlig väg att i egentlig mening värdera om någon specifik post i kapitalbasen. Skillnader i beräkningen av avsättningarna kan dock hanteras genom en bestämmelse om avräkning från kapitalbasen. En sådan avräkning bör göras när de försäkringstekniska avsättningarna är högre enligt den nya lagen än enligt den externa redovisningen och innebär då att kapital</w:t>
      </w:r>
      <w:r>
        <w:softHyphen/>
        <w:t xml:space="preserve">basens storlek minskas med skillnaden mellan beloppen. </w:t>
      </w:r>
    </w:p>
    <w:p w14:paraId="1D1513D2" w14:textId="77777777" w:rsidR="009E158D" w:rsidRDefault="009E158D" w:rsidP="009E158D">
      <w:pPr>
        <w:pStyle w:val="Brdtextmedindrag"/>
      </w:pPr>
      <w:r>
        <w:t>En sådan avräkning medför att kapitalbasens storlek bestäms på ett riktigt sätt i förhållande till direktivet. Kapitalbasen får funktionen av en buffert som hålls utöver de försäkringstekniska avsättningarna såsom dessa värderas enligt den nya lagen. De särskilda beräkningsreglerna för de försäkringstekniska avsättningarna får samtidigt en ändamålsenlig funk</w:t>
      </w:r>
      <w:r>
        <w:softHyphen/>
        <w:t>tion. Avräkningen medför att den beräkning av de försäkringstekniska avsätt</w:t>
      </w:r>
      <w:r>
        <w:softHyphen/>
        <w:t xml:space="preserve">ningarna som ska göras enligt den nya lagen påverkar kapitalbasens storlek när beräkningen medför högre avsättningar enligt lagen än enligt de </w:t>
      </w:r>
      <w:r w:rsidRPr="00AD19EE">
        <w:t>regler för extern redovisning som tjänstepensionsföretaget tillämpar</w:t>
      </w:r>
      <w:r>
        <w:t xml:space="preserve">. </w:t>
      </w:r>
      <w:r>
        <w:lastRenderedPageBreak/>
        <w:t>Detta är en lämplig ordning eftersom den nya lagen utgår ifrån det som är ändamåls</w:t>
      </w:r>
      <w:r>
        <w:softHyphen/>
        <w:t>enligt utifrån ett solvensperspektiv. Regleringen hanterar däri</w:t>
      </w:r>
      <w:r>
        <w:softHyphen/>
        <w:t xml:space="preserve">genom de problem som </w:t>
      </w:r>
      <w:r w:rsidRPr="007741F1">
        <w:rPr>
          <w:i/>
        </w:rPr>
        <w:t>Aktuarieföreningen</w:t>
      </w:r>
      <w:r>
        <w:t xml:space="preserve"> tar upp när det gäller lång</w:t>
      </w:r>
      <w:r>
        <w:softHyphen/>
        <w:t>siktigt olön</w:t>
      </w:r>
      <w:r>
        <w:softHyphen/>
        <w:t>samma affärer. Sammanfattningsvis bör ett tjänstepensions</w:t>
      </w:r>
      <w:r>
        <w:softHyphen/>
        <w:t>företag</w:t>
      </w:r>
      <w:r w:rsidDel="00F325BD">
        <w:t xml:space="preserve"> </w:t>
      </w:r>
      <w:r>
        <w:t>vara skyldigt att göra</w:t>
      </w:r>
      <w:r w:rsidDel="000D7595">
        <w:t xml:space="preserve"> </w:t>
      </w:r>
      <w:r>
        <w:t>avräkning från kapitalbasen o</w:t>
      </w:r>
      <w:r w:rsidRPr="00AD19EE">
        <w:t xml:space="preserve">m det belopp som de försäkringstekniska avsättningarna uppgår till enligt </w:t>
      </w:r>
      <w:r>
        <w:t xml:space="preserve">den nya </w:t>
      </w:r>
      <w:r w:rsidRPr="00AD19EE">
        <w:t>lagen är högre än det belopp som de försäkringstekniska avsätt</w:t>
      </w:r>
      <w:r>
        <w:softHyphen/>
      </w:r>
      <w:r w:rsidRPr="00AD19EE">
        <w:t>ningarna uppgår till enligt de regler för extern redovisning som företaget tillämpar</w:t>
      </w:r>
      <w:r>
        <w:t xml:space="preserve">. </w:t>
      </w:r>
      <w:r w:rsidRPr="00AD19EE">
        <w:t xml:space="preserve">Skillnaden mellan beloppen ska då </w:t>
      </w:r>
      <w:r>
        <w:t>räknas</w:t>
      </w:r>
      <w:r w:rsidRPr="00AD19EE">
        <w:t xml:space="preserve"> av från kapitalbasen</w:t>
      </w:r>
      <w:r>
        <w:t>.</w:t>
      </w:r>
    </w:p>
    <w:p w14:paraId="4CA6105E" w14:textId="77777777" w:rsidR="009E158D" w:rsidRDefault="009E158D" w:rsidP="009E158D">
      <w:pPr>
        <w:pStyle w:val="Brdtextmedindrag"/>
      </w:pPr>
      <w:r>
        <w:t>Det kan nämnas att det sannolikt kommer att vara mindre vanligt att de försäkringstekniska avsättningarna uppgår till ett högre belopp enligt den nya lagen än enligt den externa redovisningen. Den avräkning som föreslås får därigenom mer karaktär av en ventil, som ser till att regleringen fungerar på rätt sätt om en sådan situation ändå uppstår. Detta är delvis en följd av att skillnaderna, som Aktuarieföreningen uppmärk</w:t>
      </w:r>
      <w:r>
        <w:softHyphen/>
        <w:t>sammar, främst kan förväntas uppstå för fondförsäkringsåtaganden. När det gäller andra åtaganden kommer snarlika beräkningsregler att gälla som därför inte ger upphov till några större skillnader. Det är också så att tjänstepensions</w:t>
      </w:r>
      <w:r>
        <w:softHyphen/>
        <w:t>företag enligt förslaget som huvudregel kommer att ha möjlighet att värdera fondförsäkringsåtaganden enligt en s.k. kassaflödesmetod (se av</w:t>
      </w:r>
      <w:r>
        <w:softHyphen/>
        <w:t>snitt 8.1.2). En sådan metod ger för välskötta företag normalt en lägre värdering än den värdering som ska göras i den externa redovisningen där fondförsäkringsåtagandena ska tas upp till placeringstillgångarnas värde. Genom kassaflödesmetoden kommer företag i viss utsträckning kunna beakta framtida positiva kassaflöden (framtida vinster) som sätter ned behovet av avsättningar. Det är därför troligt att värderingen enligt den nya lagen normalt kommer att vara lägre för välskötta företag med fond</w:t>
      </w:r>
      <w:r>
        <w:softHyphen/>
        <w:t>försäkringsåtaganden jämfört med den värdering som samma företag gör i den externa redovisningen.</w:t>
      </w:r>
    </w:p>
    <w:p w14:paraId="19CEBF04" w14:textId="77777777" w:rsidR="009E158D" w:rsidRDefault="009E158D" w:rsidP="009E158D">
      <w:pPr>
        <w:pStyle w:val="Brdtextmedindrag"/>
      </w:pPr>
      <w:r>
        <w:t xml:space="preserve">Frågan är då om tjänstepensionsföretag även ska få möjlighet att ta upp en positiv justeringspost i kapitalbasen som motsvarar den skillnad som uppstår om de försäkringstekniska avsättningarna beräknas till ett </w:t>
      </w:r>
      <w:r w:rsidRPr="006B5F0A">
        <w:t>lägre</w:t>
      </w:r>
      <w:r>
        <w:t xml:space="preserve"> belopp enligt den nya lagen än enligt den externa redovisningen. En sådan post skulle i allt väsentligt bestå av sådana framtida vinster som berörs ovan. Det kan konstateras att värden av detta slag får beaktas i kapitalbasen för försäkringsföretag som följer försäkringsrörelselagen eftersom kapital</w:t>
      </w:r>
      <w:r>
        <w:softHyphen/>
        <w:t>basen för dessa företag bestäms med utgångspunkt i skillnaden mellan till</w:t>
      </w:r>
      <w:r>
        <w:softHyphen/>
        <w:t>gångar och skulder. Andra tjänstepensionsdirektivet har dock, i likhet med första tjänstepensionsdirektivet, en mer restriktiv syn på att beakta sådana värden i kapital</w:t>
      </w:r>
      <w:r>
        <w:softHyphen/>
        <w:t>basen. Enligt direktivet ska bl.a. dolda nettovärden i till</w:t>
      </w:r>
      <w:r>
        <w:softHyphen/>
        <w:t>gångar få ingå i kapitalbasen om den behöriga myndigheten godkänner det. Någon mot</w:t>
      </w:r>
      <w:r>
        <w:softHyphen/>
        <w:t>svarande möjlighet att godkänna positiva poster som beror på skillnader i beräkningen av de försäkringstekniska avsättningarna ger inte direktivet. Även den historik som ligger till grund för hur de nu aktu</w:t>
      </w:r>
      <w:r>
        <w:softHyphen/>
        <w:t>ella bestämmelserna i andra tjänstepensionsdirektivet (artikel 16.4) har utformats ger stöd för att avsikten varit att framtida vinster inte ska tillåtas i kapital</w:t>
      </w:r>
      <w:r>
        <w:softHyphen/>
        <w:t>basen (skäl 41 och artikel 27.4 i konsoliderade liv</w:t>
      </w:r>
      <w:r>
        <w:softHyphen/>
        <w:t>försäkrings</w:t>
      </w:r>
      <w:r>
        <w:softHyphen/>
        <w:t>direktivet).</w:t>
      </w:r>
    </w:p>
    <w:p w14:paraId="2B82C044" w14:textId="77777777" w:rsidR="009E158D" w:rsidRDefault="009E158D" w:rsidP="009E158D">
      <w:pPr>
        <w:pStyle w:val="Brdtextmedindrag"/>
      </w:pPr>
      <w:r>
        <w:t>Det finns därmed mycket som talar för att andra tjänstepensions</w:t>
      </w:r>
      <w:r>
        <w:softHyphen/>
        <w:t>direktivet inte tillåter att positiva värderingsskillnader tas upp i kapital</w:t>
      </w:r>
      <w:r>
        <w:softHyphen/>
        <w:t xml:space="preserve">basen såsom föreslås i promemorian. Det kan konstateras att detta i dag </w:t>
      </w:r>
      <w:r>
        <w:lastRenderedPageBreak/>
        <w:t>inte är tillåtet för försäkringsföretag som följer övergångsbestämmelserna eller för tjänstepensionskassor. I enlighet med den bedömning som nu görs bör omvärderingsskillnader inte få beaktas när de försäkringstekniska avsättningarna beräknas till ett lägre belopp enligt den nya lagen än enligt den externa redovisningen.</w:t>
      </w:r>
    </w:p>
    <w:p w14:paraId="5216B2F0" w14:textId="77777777" w:rsidR="009E158D" w:rsidRPr="00F94103" w:rsidRDefault="009E158D" w:rsidP="009E158D">
      <w:pPr>
        <w:pStyle w:val="Brdtextmedindrag"/>
      </w:pPr>
      <w:r>
        <w:t>Som Aktuarieföreningen poängterar skulle det finnas vissa fördelar med att ha en särskild balansräkning för solvensändamål, i likhet med det som gäller enligt Solvens II-regelverket. Med de värderingsregler som föreslås kommer dock solvensregleringen att fungera på ett ändamålsenligt sätt och vara förenlig med andra tjänstepensionsdirektivet. Regleringen torde sam</w:t>
      </w:r>
      <w:r>
        <w:softHyphen/>
        <w:t>tidigt vara något enklare att tillämpa och därmed kostnadsbesparande för berörda företag, eftersom den med mindre justeringar utgår från den externa redovisningen.</w:t>
      </w:r>
    </w:p>
    <w:p w14:paraId="4BDB90E8" w14:textId="77777777" w:rsidR="009E158D" w:rsidRDefault="009E158D" w:rsidP="00326459">
      <w:pPr>
        <w:pStyle w:val="Rubrik3"/>
      </w:pPr>
      <w:bookmarkStart w:id="2312" w:name="_Toc518396643"/>
      <w:bookmarkStart w:id="2313" w:name="_Toc518400954"/>
      <w:bookmarkStart w:id="2314" w:name="_Toc518401671"/>
      <w:bookmarkStart w:id="2315" w:name="_Toc518401910"/>
      <w:bookmarkStart w:id="2316" w:name="_Toc518463064"/>
      <w:bookmarkStart w:id="2317" w:name="_Toc518462760"/>
      <w:bookmarkStart w:id="2318" w:name="_Toc518463716"/>
      <w:bookmarkStart w:id="2319" w:name="_Toc518463613"/>
      <w:bookmarkStart w:id="2320" w:name="_Toc518464330"/>
      <w:bookmarkStart w:id="2321" w:name="_Toc518472769"/>
      <w:bookmarkStart w:id="2322" w:name="_Toc8059789"/>
      <w:bookmarkStart w:id="2323" w:name="_Toc8061499"/>
      <w:bookmarkStart w:id="2324" w:name="_Toc8062031"/>
      <w:bookmarkStart w:id="2325" w:name="_Toc8064499"/>
      <w:bookmarkStart w:id="2326" w:name="_Toc8391176"/>
      <w:bookmarkStart w:id="2327" w:name="_Toc8391442"/>
      <w:bookmarkStart w:id="2328" w:name="_Toc8644647"/>
      <w:bookmarkStart w:id="2329" w:name="_Toc8645179"/>
      <w:bookmarkStart w:id="2330" w:name="_Toc8817660"/>
      <w:bookmarkStart w:id="2331" w:name="_Toc8818232"/>
      <w:bookmarkStart w:id="2332" w:name="_Toc8825601"/>
      <w:bookmarkStart w:id="2333" w:name="_Toc8831698"/>
      <w:bookmarkStart w:id="2334" w:name="_Toc8832607"/>
      <w:bookmarkStart w:id="2335" w:name="_Toc11153069"/>
      <w:bookmarkStart w:id="2336" w:name="_Toc11160990"/>
      <w:bookmarkStart w:id="2337" w:name="_Toc11166926"/>
      <w:bookmarkStart w:id="2338" w:name="_Toc11167462"/>
      <w:bookmarkStart w:id="2339" w:name="_Toc11168899"/>
      <w:bookmarkStart w:id="2340" w:name="_Toc11845852"/>
      <w:bookmarkStart w:id="2341" w:name="_Toc12611651"/>
      <w:bookmarkStart w:id="2342" w:name="_Toc12624918"/>
      <w:bookmarkStart w:id="2343" w:name="_Toc12627407"/>
      <w:bookmarkStart w:id="2344" w:name="_Toc12630297"/>
      <w:bookmarkStart w:id="2345" w:name="_Toc12632792"/>
      <w:bookmarkStart w:id="2346" w:name="_Toc17902864"/>
      <w:r>
        <w:t xml:space="preserve">Nivåindelning av </w:t>
      </w:r>
      <w:r w:rsidRPr="00326459">
        <w:t>kapitalbasen</w:t>
      </w:r>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p>
    <w:p w14:paraId="4152E774" w14:textId="77777777" w:rsidR="009E158D" w:rsidRPr="00830BF0" w:rsidRDefault="009E158D" w:rsidP="009E158D">
      <w:pPr>
        <w:pStyle w:val="Brdtextram"/>
      </w:pPr>
      <w:r>
        <w:rPr>
          <w:b/>
        </w:rPr>
        <w:t>Regeringens bedömning</w:t>
      </w:r>
      <w:r w:rsidRPr="002F4B2B">
        <w:rPr>
          <w:b/>
        </w:rPr>
        <w:t>:</w:t>
      </w:r>
      <w:r>
        <w:t xml:space="preserve"> Det bör inte införas någon nivåindelning utifrån kvaliteten på posterna i den kapitalbas som ska täcka det risk</w:t>
      </w:r>
      <w:r>
        <w:softHyphen/>
        <w:t>känsliga kapitalkravet, minimikapitalkravet eller garantibeloppet.</w:t>
      </w:r>
    </w:p>
    <w:p w14:paraId="24861872" w14:textId="77777777" w:rsidR="009E158D" w:rsidRPr="00A76360" w:rsidRDefault="009E158D" w:rsidP="009E158D">
      <w:pPr>
        <w:pStyle w:val="Brdtextmedindrag"/>
        <w:rPr>
          <w:sz w:val="8"/>
          <w:szCs w:val="8"/>
        </w:rPr>
      </w:pPr>
    </w:p>
    <w:p w14:paraId="476495F2" w14:textId="77777777" w:rsidR="009E158D" w:rsidRDefault="009E158D" w:rsidP="009E158D">
      <w:pPr>
        <w:pStyle w:val="Brdtextmedindrag"/>
      </w:pPr>
      <w:r>
        <w:rPr>
          <w:b/>
        </w:rPr>
        <w:t>Utredningen</w:t>
      </w:r>
      <w:r>
        <w:t xml:space="preserve"> behandlar inte frågan.</w:t>
      </w:r>
    </w:p>
    <w:p w14:paraId="78D93828" w14:textId="77777777" w:rsidR="009E158D" w:rsidRDefault="009E158D" w:rsidP="009E158D">
      <w:pPr>
        <w:pStyle w:val="Brdtextmedindrag"/>
      </w:pPr>
      <w:r>
        <w:rPr>
          <w:b/>
        </w:rPr>
        <w:t xml:space="preserve">Remissinstanserna: </w:t>
      </w:r>
      <w:r w:rsidRPr="00065B1F">
        <w:rPr>
          <w:i/>
        </w:rPr>
        <w:t xml:space="preserve">Livförsäkringsbolaget </w:t>
      </w:r>
      <w:r w:rsidRPr="00453DEA">
        <w:rPr>
          <w:i/>
        </w:rPr>
        <w:t>Skandia, ömsesidigt</w:t>
      </w:r>
      <w:r>
        <w:rPr>
          <w:i/>
        </w:rPr>
        <w:t xml:space="preserve"> </w:t>
      </w:r>
      <w:r>
        <w:t>på</w:t>
      </w:r>
      <w:r>
        <w:softHyphen/>
        <w:t>pekar att utredningen inte föreslår några bestämmelser liknande dem i Solvens II-direktivet om nivåindelning av kapitalbasen med utgångspunkt i dess förlusttäckningsförmåga.</w:t>
      </w:r>
    </w:p>
    <w:p w14:paraId="404C4F2B" w14:textId="77777777" w:rsidR="009E158D" w:rsidRDefault="009E158D" w:rsidP="009E158D">
      <w:pPr>
        <w:pStyle w:val="Brdtextmedindrag"/>
      </w:pPr>
      <w:r w:rsidRPr="006C61AF">
        <w:rPr>
          <w:b/>
        </w:rPr>
        <w:t xml:space="preserve">Promemorians </w:t>
      </w:r>
      <w:r>
        <w:rPr>
          <w:b/>
        </w:rPr>
        <w:t>bedömning</w:t>
      </w:r>
      <w:r>
        <w:t xml:space="preserve"> överensstämmer med regeringens bedöm</w:t>
      </w:r>
      <w:r>
        <w:softHyphen/>
        <w:t>ning.</w:t>
      </w:r>
    </w:p>
    <w:p w14:paraId="4A85E92E" w14:textId="77777777" w:rsidR="009E158D" w:rsidRPr="00D7111E" w:rsidRDefault="009E158D" w:rsidP="009E158D">
      <w:pPr>
        <w:pStyle w:val="Brdtextmedindrag"/>
      </w:pPr>
      <w:r w:rsidRPr="006C61AF">
        <w:rPr>
          <w:b/>
        </w:rPr>
        <w:t>Remissinstanserna</w:t>
      </w:r>
      <w:r>
        <w:rPr>
          <w:b/>
        </w:rPr>
        <w:t xml:space="preserve"> </w:t>
      </w:r>
      <w:r>
        <w:t>har inte några synpunkter på bedömningen</w:t>
      </w:r>
      <w:r w:rsidDel="0053215F">
        <w:t>.</w:t>
      </w:r>
    </w:p>
    <w:p w14:paraId="0E4F6B45" w14:textId="77777777" w:rsidR="009E158D" w:rsidRDefault="009E158D" w:rsidP="009E158D">
      <w:pPr>
        <w:pStyle w:val="Rubrik4utannumrering"/>
      </w:pPr>
      <w:r>
        <w:t>Skälen för regeringens bedömning</w:t>
      </w:r>
    </w:p>
    <w:p w14:paraId="17D2FC94" w14:textId="77777777" w:rsidR="009E158D" w:rsidRDefault="009E158D" w:rsidP="009E158D">
      <w:pPr>
        <w:pStyle w:val="Rubrik5utannumrering"/>
        <w:spacing w:before="0"/>
      </w:pPr>
      <w:r>
        <w:t>Andra tjänstepensionsdirektivet</w:t>
      </w:r>
    </w:p>
    <w:p w14:paraId="14306A52" w14:textId="77777777" w:rsidR="009E158D" w:rsidRDefault="009E158D" w:rsidP="009E158D">
      <w:pPr>
        <w:pStyle w:val="Brdtext"/>
      </w:pPr>
      <w:r>
        <w:t xml:space="preserve">I </w:t>
      </w:r>
      <w:r w:rsidRPr="00DA4132">
        <w:t>andra tjänstepensions</w:t>
      </w:r>
      <w:r>
        <w:t>direktivet finns det inte några bestämmelser om nivå</w:t>
      </w:r>
      <w:r>
        <w:softHyphen/>
        <w:t>indelning av kapitalbasen.</w:t>
      </w:r>
    </w:p>
    <w:p w14:paraId="206B9A3E" w14:textId="77777777" w:rsidR="009E158D" w:rsidRDefault="009E158D" w:rsidP="009E158D">
      <w:pPr>
        <w:pStyle w:val="Rubrik5utannumrering"/>
      </w:pPr>
      <w:r>
        <w:t>Gällande rätt</w:t>
      </w:r>
    </w:p>
    <w:p w14:paraId="5B08F6D1" w14:textId="77777777" w:rsidR="009E158D" w:rsidRDefault="009E158D" w:rsidP="009E158D">
      <w:pPr>
        <w:pStyle w:val="Brdtext"/>
      </w:pPr>
      <w:r>
        <w:t>För försäkringsföretag som följer försäkringsrörelselagen finns en nivå</w:t>
      </w:r>
      <w:r>
        <w:softHyphen/>
        <w:t>indelning av kapitalbasen i tre nivåer utifrån efterställdhet och förlust</w:t>
      </w:r>
      <w:r>
        <w:softHyphen/>
        <w:t>täckningsförmåga. Detta styr i sin tur i vilken grad posterna får räknas med i kapitalbasen som ska täcka solvenskapitalkravet respektive minimi</w:t>
      </w:r>
      <w:r>
        <w:softHyphen/>
        <w:t>kapitalkravet (7 kap. 7–12 §§ FRL).</w:t>
      </w:r>
    </w:p>
    <w:p w14:paraId="01F195E8" w14:textId="77777777" w:rsidR="009E158D" w:rsidRDefault="009E158D" w:rsidP="009E158D">
      <w:pPr>
        <w:pStyle w:val="Brdtextmedindrag"/>
      </w:pPr>
      <w:r>
        <w:t>För försäkringsföretag som följer övergångsbestämmelserna och för tjänstepensionskassor finns det inte några bestämmelser angående nivå</w:t>
      </w:r>
      <w:r>
        <w:softHyphen/>
        <w:t>indelning av kapitalbasen.</w:t>
      </w:r>
    </w:p>
    <w:p w14:paraId="2C10A0ED" w14:textId="77777777" w:rsidR="009E158D" w:rsidRDefault="009E158D" w:rsidP="009E158D">
      <w:pPr>
        <w:pStyle w:val="Rubrik5utannumrering"/>
      </w:pPr>
      <w:r>
        <w:t xml:space="preserve">Finansinspektionens förslag i </w:t>
      </w:r>
      <w:r w:rsidRPr="00C1319B">
        <w:t>kapitalkravsrapport</w:t>
      </w:r>
      <w:r>
        <w:t>en</w:t>
      </w:r>
    </w:p>
    <w:p w14:paraId="14FA6E0F" w14:textId="77777777" w:rsidR="009E158D" w:rsidRPr="00A46FA3" w:rsidRDefault="009E158D" w:rsidP="009E158D">
      <w:pPr>
        <w:pStyle w:val="Brdtext"/>
      </w:pPr>
      <w:r>
        <w:t xml:space="preserve">Finansinspektionen gör i kapitalkravsrapporten bedömningen att det inte ska införas en nivåindelning utifrån kvaliteten på posterna i den kapitalbas som ska täcka det riskkänsliga kapitalkravet, minimikapitalkravet eller garantibeloppet. </w:t>
      </w:r>
    </w:p>
    <w:p w14:paraId="665CE447" w14:textId="77777777" w:rsidR="009E158D" w:rsidRDefault="009E158D" w:rsidP="009E158D">
      <w:pPr>
        <w:pStyle w:val="Rubrik5utannumrering"/>
      </w:pPr>
      <w:r>
        <w:lastRenderedPageBreak/>
        <w:t>Nivåindelning av kapitalbasen</w:t>
      </w:r>
    </w:p>
    <w:p w14:paraId="14AE65CA" w14:textId="77777777" w:rsidR="009E158D" w:rsidRDefault="009E158D" w:rsidP="009E158D">
      <w:pPr>
        <w:pStyle w:val="Brdtext"/>
      </w:pPr>
      <w:r>
        <w:t>Andra tjänstepensionsdirektivet innehåller, till skillnad från Solvens II-direktivet, inte något krav på uppdelning av kapitalposterna i olika nivåer. Däremot finns det bestämmelser om kapitalbasens sammansättning och bestämmelser som begränsar medräkningen av vissa kapitalposter (se avsnitt 8.4.2). En nivåindelning skulle innebära att vissa poster i det egna kapitalet som enligt andra tjänste</w:t>
      </w:r>
      <w:r>
        <w:softHyphen/>
        <w:t>pensionsdirektivet ska räknas med i sin helhet inte kan räknas med i den omfattning som anges i direktivet. Detta skulle innebära en skärpning både i förhållande till direktivet och jämfört med det som gäller för försäkrings</w:t>
      </w:r>
      <w:r>
        <w:softHyphen/>
        <w:t>företag som följer övergångsbestäm</w:t>
      </w:r>
      <w:r>
        <w:softHyphen/>
        <w:t>melserna och för tjänstepensions</w:t>
      </w:r>
      <w:r>
        <w:softHyphen/>
        <w:t>kassor. Enligt den rapportering som gjorts till Finans</w:t>
      </w:r>
      <w:r>
        <w:softHyphen/>
        <w:t>inspektionen när kapitalkravsrapporten togs fram består kapital</w:t>
      </w:r>
      <w:r>
        <w:softHyphen/>
        <w:t>basen i de företag som driver tjänstepensionsverksamhet nästan ute</w:t>
      </w:r>
      <w:r>
        <w:softHyphen/>
        <w:t xml:space="preserve">slutande av eget kapital och obeskattade reserver, dvs. av kapital med god kvalitet som ska kunna räknas med i kapitalbasen i sin helhet. </w:t>
      </w:r>
    </w:p>
    <w:p w14:paraId="0183C2BD" w14:textId="77777777" w:rsidR="009E158D" w:rsidRDefault="009E158D" w:rsidP="009E158D">
      <w:pPr>
        <w:pStyle w:val="Brdtextmedindrag"/>
      </w:pPr>
      <w:r>
        <w:t xml:space="preserve">Eftersom kraven i fråga om kapitalbasens sammansättning innebär att kapitalbasens poster får en tillfredsställande förlusttäckningsförmåga finns det, i motsats till det </w:t>
      </w:r>
      <w:r w:rsidRPr="00D66204">
        <w:rPr>
          <w:i/>
        </w:rPr>
        <w:t>Skandia</w:t>
      </w:r>
      <w:r>
        <w:t xml:space="preserve"> anför, inte skäl att införa någon nivå</w:t>
      </w:r>
      <w:r>
        <w:softHyphen/>
        <w:t>indelning av kapitalbasen för tjänstepensionsföretag.</w:t>
      </w:r>
    </w:p>
    <w:p w14:paraId="36D283A9" w14:textId="77777777" w:rsidR="009E158D" w:rsidRDefault="009E158D" w:rsidP="00326459">
      <w:pPr>
        <w:pStyle w:val="Rubrik2"/>
      </w:pPr>
      <w:bookmarkStart w:id="2347" w:name="_Toc518396644"/>
      <w:bookmarkStart w:id="2348" w:name="_Toc518400955"/>
      <w:bookmarkStart w:id="2349" w:name="_Toc518401672"/>
      <w:bookmarkStart w:id="2350" w:name="_Toc518401911"/>
      <w:bookmarkStart w:id="2351" w:name="_Toc518463065"/>
      <w:bookmarkStart w:id="2352" w:name="_Toc518462761"/>
      <w:bookmarkStart w:id="2353" w:name="_Toc518463717"/>
      <w:bookmarkStart w:id="2354" w:name="_Toc518463614"/>
      <w:bookmarkStart w:id="2355" w:name="_Toc518464331"/>
      <w:bookmarkStart w:id="2356" w:name="_Toc518472770"/>
      <w:bookmarkStart w:id="2357" w:name="_Toc8059790"/>
      <w:bookmarkStart w:id="2358" w:name="_Toc8061500"/>
      <w:bookmarkStart w:id="2359" w:name="_Toc8062032"/>
      <w:bookmarkStart w:id="2360" w:name="_Toc8064500"/>
      <w:bookmarkStart w:id="2361" w:name="_Toc8391177"/>
      <w:bookmarkStart w:id="2362" w:name="_Toc8391443"/>
      <w:bookmarkStart w:id="2363" w:name="_Toc8644648"/>
      <w:bookmarkStart w:id="2364" w:name="_Toc8645180"/>
      <w:bookmarkStart w:id="2365" w:name="_Toc8817661"/>
      <w:bookmarkStart w:id="2366" w:name="_Toc8818233"/>
      <w:bookmarkStart w:id="2367" w:name="_Toc8825602"/>
      <w:bookmarkStart w:id="2368" w:name="_Toc8831699"/>
      <w:bookmarkStart w:id="2369" w:name="_Toc8832608"/>
      <w:bookmarkStart w:id="2370" w:name="_Toc11153070"/>
      <w:bookmarkStart w:id="2371" w:name="_Toc11160991"/>
      <w:bookmarkStart w:id="2372" w:name="_Toc11166927"/>
      <w:bookmarkStart w:id="2373" w:name="_Toc11167463"/>
      <w:bookmarkStart w:id="2374" w:name="_Toc11168900"/>
      <w:bookmarkStart w:id="2375" w:name="_Toc11845853"/>
      <w:bookmarkStart w:id="2376" w:name="_Toc12611652"/>
      <w:bookmarkStart w:id="2377" w:name="_Toc12624919"/>
      <w:bookmarkStart w:id="2378" w:name="_Toc12627408"/>
      <w:bookmarkStart w:id="2379" w:name="_Toc12630298"/>
      <w:bookmarkStart w:id="2380" w:name="_Toc12632793"/>
      <w:bookmarkStart w:id="2381" w:name="_Toc17902865"/>
      <w:r w:rsidRPr="00326459">
        <w:t>Kapitalkrav</w:t>
      </w:r>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p>
    <w:p w14:paraId="4511AA4F" w14:textId="77777777" w:rsidR="009E158D" w:rsidRDefault="009E158D" w:rsidP="00326459">
      <w:pPr>
        <w:pStyle w:val="Rubrik3"/>
        <w:spacing w:before="0"/>
      </w:pPr>
      <w:bookmarkStart w:id="2382" w:name="_Toc518396645"/>
      <w:bookmarkStart w:id="2383" w:name="_Toc518400956"/>
      <w:bookmarkStart w:id="2384" w:name="_Toc518401673"/>
      <w:bookmarkStart w:id="2385" w:name="_Toc518401912"/>
      <w:bookmarkStart w:id="2386" w:name="_Toc518463066"/>
      <w:bookmarkStart w:id="2387" w:name="_Toc518462762"/>
      <w:bookmarkStart w:id="2388" w:name="_Toc518463718"/>
      <w:bookmarkStart w:id="2389" w:name="_Toc518463615"/>
      <w:bookmarkStart w:id="2390" w:name="_Toc518464332"/>
      <w:bookmarkStart w:id="2391" w:name="_Toc518472771"/>
      <w:bookmarkStart w:id="2392" w:name="_Toc8059791"/>
      <w:bookmarkStart w:id="2393" w:name="_Toc8061501"/>
      <w:bookmarkStart w:id="2394" w:name="_Toc8062033"/>
      <w:bookmarkStart w:id="2395" w:name="_Toc8064501"/>
      <w:bookmarkStart w:id="2396" w:name="_Toc8391178"/>
      <w:bookmarkStart w:id="2397" w:name="_Toc8391444"/>
      <w:bookmarkStart w:id="2398" w:name="_Toc8644649"/>
      <w:bookmarkStart w:id="2399" w:name="_Toc8645181"/>
      <w:bookmarkStart w:id="2400" w:name="_Toc8817662"/>
      <w:bookmarkStart w:id="2401" w:name="_Toc8818234"/>
      <w:bookmarkStart w:id="2402" w:name="_Toc8825603"/>
      <w:bookmarkStart w:id="2403" w:name="_Toc8831700"/>
      <w:bookmarkStart w:id="2404" w:name="_Toc8832609"/>
      <w:bookmarkStart w:id="2405" w:name="_Toc11153071"/>
      <w:bookmarkStart w:id="2406" w:name="_Toc11160992"/>
      <w:bookmarkStart w:id="2407" w:name="_Toc11166928"/>
      <w:bookmarkStart w:id="2408" w:name="_Toc11167464"/>
      <w:bookmarkStart w:id="2409" w:name="_Toc11168901"/>
      <w:bookmarkStart w:id="2410" w:name="_Toc11845854"/>
      <w:bookmarkStart w:id="2411" w:name="_Toc12611653"/>
      <w:bookmarkStart w:id="2412" w:name="_Toc12624920"/>
      <w:bookmarkStart w:id="2413" w:name="_Toc12627409"/>
      <w:bookmarkStart w:id="2414" w:name="_Toc12630299"/>
      <w:bookmarkStart w:id="2415" w:name="_Toc12632794"/>
      <w:bookmarkStart w:id="2416" w:name="_Toc17902866"/>
      <w:bookmarkStart w:id="2417" w:name="_Hlk513809294"/>
      <w:r>
        <w:t xml:space="preserve">Ett </w:t>
      </w:r>
      <w:r w:rsidRPr="00326459">
        <w:t>riskkänsligt</w:t>
      </w:r>
      <w:r>
        <w:t xml:space="preserve"> kapitalkrav anpassat för tjänstepensionsförsäkring</w:t>
      </w:r>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p>
    <w:p w14:paraId="51BF7BAE" w14:textId="77777777" w:rsidR="009E158D" w:rsidRDefault="009E158D" w:rsidP="009E158D">
      <w:pPr>
        <w:pStyle w:val="Brdtextram"/>
      </w:pPr>
      <w:r>
        <w:rPr>
          <w:b/>
        </w:rPr>
        <w:t>Regeringens förslag:</w:t>
      </w:r>
      <w:r>
        <w:t xml:space="preserve"> Tjänstepensionsföretag ska omfattas av ett risk</w:t>
      </w:r>
      <w:r>
        <w:softHyphen/>
        <w:t>känsligt kapitalkrav. Det riskkänsliga kapitalkravet ska utgöra den minsta storlek på kapitalbasen som krävs för att tjänstepensions</w:t>
      </w:r>
      <w:r>
        <w:softHyphen/>
        <w:t>företaget med 97 procents sannolikhet ska ha tillgångar under kommande tolv månader som täcker värdet av åtagandena gentemot försäkringstagarna, de försäkrade och andra ersättningsberättigade (skyddsnivå).</w:t>
      </w:r>
    </w:p>
    <w:p w14:paraId="39F89A07" w14:textId="77777777" w:rsidR="009E158D" w:rsidRDefault="009E158D" w:rsidP="009E158D">
      <w:pPr>
        <w:pStyle w:val="Brdtextmedindragram"/>
      </w:pPr>
      <w:r>
        <w:t xml:space="preserve">Denna skyddsnivå ska även beaktas vid beräkningen av kapitalkravet för var en av de risker som ingår i det riskkänsliga kapitalkravet. </w:t>
      </w:r>
    </w:p>
    <w:p w14:paraId="1139D3E4" w14:textId="77777777" w:rsidR="009E158D" w:rsidRPr="000D3B0E" w:rsidRDefault="009E158D" w:rsidP="009E158D">
      <w:pPr>
        <w:pStyle w:val="Brdtextmedindragram"/>
      </w:pPr>
      <w:r>
        <w:t>Det riskkänsliga kapitalkravet ska beräknas under antagandet att tjänstepensionsföretaget kommer att fortsätta driva sin verksamhet.</w:t>
      </w:r>
    </w:p>
    <w:p w14:paraId="72828108" w14:textId="77777777" w:rsidR="009E158D" w:rsidRDefault="009E158D" w:rsidP="009E158D">
      <w:pPr>
        <w:pStyle w:val="Brdtextmedindrag"/>
        <w:spacing w:before="80"/>
      </w:pPr>
      <w:r>
        <w:rPr>
          <w:b/>
        </w:rPr>
        <w:t xml:space="preserve">Utredningens förslag </w:t>
      </w:r>
      <w:r>
        <w:t>överensstämmer delvis med regeringens förslag. Utredningen föreslår en interimistisk nationell solvensreglering med ett riskkänsligt kapitalkrav, i avvaktan på ytterligare en omarbetning av tjänstepensionsdirektivet. Enligt utredningens förslag ska konfi</w:t>
      </w:r>
      <w:r>
        <w:softHyphen/>
        <w:t>dens</w:t>
      </w:r>
      <w:r>
        <w:softHyphen/>
        <w:t>nivån inte anges i lag.</w:t>
      </w:r>
    </w:p>
    <w:p w14:paraId="139CFA62" w14:textId="77777777" w:rsidR="009E158D" w:rsidRDefault="009E158D" w:rsidP="009E158D">
      <w:pPr>
        <w:pStyle w:val="Brdtextmedindrag"/>
      </w:pPr>
      <w:r>
        <w:rPr>
          <w:b/>
        </w:rPr>
        <w:t>Remissinstanserna:</w:t>
      </w:r>
      <w:r>
        <w:t xml:space="preserve"> </w:t>
      </w:r>
      <w:r w:rsidRPr="00F9766C">
        <w:t>Flertalet remissinstanser</w:t>
      </w:r>
      <w:r>
        <w:t xml:space="preserve"> avstyrker förslaget om en interimistisk solvensreglering och förespråkar en fortsatt användning av Finansinspektionens trafikljusmodell tills solvensregleringen är beslutad på EU-nivå. Detta gäller bl.a. </w:t>
      </w:r>
      <w:r w:rsidRPr="007741F1">
        <w:rPr>
          <w:i/>
        </w:rPr>
        <w:t>Svensk Försäkring</w:t>
      </w:r>
      <w:r>
        <w:t xml:space="preserve">, </w:t>
      </w:r>
      <w:r w:rsidRPr="00C356AE">
        <w:rPr>
          <w:i/>
        </w:rPr>
        <w:t xml:space="preserve">Svenska </w:t>
      </w:r>
      <w:r w:rsidRPr="007741F1">
        <w:rPr>
          <w:i/>
        </w:rPr>
        <w:t>Aktuarie</w:t>
      </w:r>
      <w:r>
        <w:rPr>
          <w:i/>
        </w:rPr>
        <w:softHyphen/>
      </w:r>
      <w:r w:rsidRPr="007741F1">
        <w:rPr>
          <w:i/>
        </w:rPr>
        <w:t>föreningen</w:t>
      </w:r>
      <w:r>
        <w:t xml:space="preserve"> och </w:t>
      </w:r>
      <w:r w:rsidRPr="007741F1">
        <w:rPr>
          <w:i/>
        </w:rPr>
        <w:t>Tjänstepensionsförbundet</w:t>
      </w:r>
      <w:r>
        <w:t xml:space="preserve">. Svensk Försäkring påpekar särskilt att det medför ökade kostnader för företagen att anpassa sig till ändrade regelverk och att det är viktigt att noga överväga utformningen så </w:t>
      </w:r>
      <w:r>
        <w:lastRenderedPageBreak/>
        <w:t>att det är möjligt att göra korrekta avvägningar. Svensk Försäkring anser vidare att regleringen av kapitalkravet bör anges i lag och att andra före</w:t>
      </w:r>
      <w:r>
        <w:softHyphen/>
        <w:t xml:space="preserve">skrifter endast ska vara av kompletterande karaktär. Flera remissinstanser som avstyrker utredningens förslag anför att de inte principiellt motsätter sig ett riskkänsligt kapitalkrav. Bland annat </w:t>
      </w:r>
      <w:r>
        <w:rPr>
          <w:i/>
        </w:rPr>
        <w:t>Alecta</w:t>
      </w:r>
      <w:r w:rsidRPr="007741F1">
        <w:t>,</w:t>
      </w:r>
      <w:r>
        <w:rPr>
          <w:i/>
        </w:rPr>
        <w:t xml:space="preserve"> AMF </w:t>
      </w:r>
      <w:r w:rsidRPr="00FF3C07">
        <w:t>och</w:t>
      </w:r>
      <w:r>
        <w:rPr>
          <w:i/>
        </w:rPr>
        <w:t xml:space="preserve"> Folksam</w:t>
      </w:r>
      <w:r>
        <w:t xml:space="preserve"> påpekar att nuvarande solvensreglering i viss utsträckning är en olämplig bland</w:t>
      </w:r>
      <w:r>
        <w:softHyphen/>
        <w:t>ning av två i grunden olika typer av regelsystem. Dessa företag motsätter sig inte att den typ av riskbaserat kapitalkrav som Finans</w:t>
      </w:r>
      <w:r>
        <w:softHyphen/>
        <w:t>inspektionen tillämpar i sin tillsyn för tydlighets skull lagfästs och knyts till ingripande</w:t>
      </w:r>
      <w:r>
        <w:softHyphen/>
        <w:t>möjligheter. De anser dock att det pågående arbetet inom EU bör avvaktas.</w:t>
      </w:r>
    </w:p>
    <w:p w14:paraId="083E396D" w14:textId="77777777" w:rsidR="009E158D" w:rsidRDefault="009E158D" w:rsidP="009E158D">
      <w:pPr>
        <w:pStyle w:val="Brdtextmedindrag"/>
      </w:pPr>
      <w:r>
        <w:rPr>
          <w:i/>
        </w:rPr>
        <w:t>Sveriges riksbank</w:t>
      </w:r>
      <w:r>
        <w:t xml:space="preserve"> välkomnar utredningens förslag att införa ett risk</w:t>
      </w:r>
      <w:r>
        <w:softHyphen/>
        <w:t>känsligt kapitalkrav för tjänstepensionsföretag. Riksbanken poängterar att detta inte bara är viktigt med hänsyn till konsumentskyddet utan också för den finansiella stabiliteten. Genom att företagen görs mer motstånds</w:t>
      </w:r>
      <w:r>
        <w:softHyphen/>
        <w:t xml:space="preserve">kraftiga för störningar minskar deras potentiellt negativa påverkan på det finansiella systemet. Enligt Riksbanken bör det riskkänsliga kapitalkravet överensstämma med det som gäller för försäkringsföretag som följer Solvens II-regelverket. Även </w:t>
      </w:r>
      <w:r w:rsidRPr="007741F1">
        <w:rPr>
          <w:i/>
        </w:rPr>
        <w:t>Finansinspektionen</w:t>
      </w:r>
      <w:r>
        <w:t xml:space="preserve"> har svårt att se att det skulle finnas skäl som motiverar att kapital</w:t>
      </w:r>
      <w:r>
        <w:softHyphen/>
        <w:t>kravsreglerna för tjänstepen</w:t>
      </w:r>
      <w:r>
        <w:softHyphen/>
        <w:t>sionsföretag skulle skilja sig från de regler som gäller för försäkrings</w:t>
      </w:r>
      <w:r>
        <w:softHyphen/>
        <w:t>företag, inte minst i fråga om konfidensnivån som är av avgörande be</w:t>
      </w:r>
      <w:r>
        <w:softHyphen/>
        <w:t xml:space="preserve">tydelse för det riskbaserade kapitalkravets storlek och för de försäkrades och förmånstagarnas skyddsnivå. </w:t>
      </w:r>
      <w:r w:rsidRPr="00C356AE">
        <w:rPr>
          <w:i/>
        </w:rPr>
        <w:t xml:space="preserve">Livförsäkringsbolaget </w:t>
      </w:r>
      <w:r w:rsidRPr="00453DEA">
        <w:rPr>
          <w:i/>
        </w:rPr>
        <w:t>Skandia, ömse</w:t>
      </w:r>
      <w:r>
        <w:rPr>
          <w:i/>
        </w:rPr>
        <w:softHyphen/>
      </w:r>
      <w:r w:rsidRPr="00453DEA">
        <w:rPr>
          <w:i/>
        </w:rPr>
        <w:t>sidigt</w:t>
      </w:r>
      <w:r>
        <w:rPr>
          <w:i/>
        </w:rPr>
        <w:t xml:space="preserve"> </w:t>
      </w:r>
      <w:r>
        <w:t>anser att det är av stor vikt att det riskbaserade kapitalkravet för tjänstepensions</w:t>
      </w:r>
      <w:r>
        <w:softHyphen/>
        <w:t>företag följer av lag, att lagstiftaren tydligt anger kon</w:t>
      </w:r>
      <w:r>
        <w:softHyphen/>
        <w:t>fidensnivån och att nivån är densamma för tjänstepensionsföretag och försäkringsföretag.</w:t>
      </w:r>
    </w:p>
    <w:p w14:paraId="562DCA6F" w14:textId="77777777" w:rsidR="009E158D" w:rsidRPr="00AE08A9" w:rsidRDefault="009E158D" w:rsidP="009E158D">
      <w:pPr>
        <w:pStyle w:val="Brdtextmedindrag"/>
      </w:pPr>
      <w:r>
        <w:rPr>
          <w:b/>
        </w:rPr>
        <w:t xml:space="preserve">Promemorians förslag </w:t>
      </w:r>
      <w:r>
        <w:t>överensstämmer i huvudsak med regeringens förslag. Promemorians förslag avviker från regeringens förslag genom att enligt promemorians förslag ska konfidensnivån i det riskkänsliga kapital</w:t>
      </w:r>
      <w:r>
        <w:softHyphen/>
        <w:t>kravet vara 98 procent.</w:t>
      </w:r>
    </w:p>
    <w:p w14:paraId="35BBFB3D" w14:textId="77777777" w:rsidR="009E158D" w:rsidRDefault="009E158D" w:rsidP="009E158D">
      <w:pPr>
        <w:pStyle w:val="Brdtextmedindrag"/>
      </w:pPr>
      <w:r>
        <w:rPr>
          <w:b/>
        </w:rPr>
        <w:t xml:space="preserve">Remissinstanserna: </w:t>
      </w:r>
      <w:r>
        <w:t xml:space="preserve">Flertalet remissinstanser tillstyrker förslaget att införa ett riskkänsligt kapitalkrav eller har inget att invända mot det. </w:t>
      </w:r>
      <w:r w:rsidRPr="007741F1">
        <w:rPr>
          <w:i/>
        </w:rPr>
        <w:t>Svensk Försäkring</w:t>
      </w:r>
      <w:r>
        <w:t xml:space="preserve"> välkomnar att det införs ett riskkänsligt kapitalkrav. Det gör även </w:t>
      </w:r>
      <w:r w:rsidRPr="007741F1">
        <w:rPr>
          <w:i/>
        </w:rPr>
        <w:t>Tjänstepensionsförbundet</w:t>
      </w:r>
      <w:r>
        <w:t xml:space="preserve"> samt </w:t>
      </w:r>
      <w:r w:rsidRPr="007741F1">
        <w:rPr>
          <w:i/>
        </w:rPr>
        <w:t>Alecta</w:t>
      </w:r>
      <w:r w:rsidRPr="00180D9E">
        <w:t>,</w:t>
      </w:r>
      <w:r w:rsidRPr="007741F1">
        <w:rPr>
          <w:i/>
        </w:rPr>
        <w:t xml:space="preserve"> AMF </w:t>
      </w:r>
      <w:r w:rsidRPr="0056327A">
        <w:t>och</w:t>
      </w:r>
      <w:r w:rsidRPr="007741F1">
        <w:rPr>
          <w:i/>
        </w:rPr>
        <w:t xml:space="preserve"> AFA Försäkring</w:t>
      </w:r>
      <w:r>
        <w:t xml:space="preserve"> i ett särskilt yttrande. Även </w:t>
      </w:r>
      <w:r w:rsidRPr="007741F1">
        <w:rPr>
          <w:i/>
        </w:rPr>
        <w:t>LO</w:t>
      </w:r>
      <w:r>
        <w:t xml:space="preserve">, </w:t>
      </w:r>
      <w:r w:rsidRPr="007741F1">
        <w:rPr>
          <w:i/>
        </w:rPr>
        <w:t>TCO</w:t>
      </w:r>
      <w:r>
        <w:t xml:space="preserve"> och </w:t>
      </w:r>
      <w:r w:rsidRPr="007741F1">
        <w:rPr>
          <w:i/>
        </w:rPr>
        <w:t>Saco</w:t>
      </w:r>
      <w:r>
        <w:t xml:space="preserve">, liksom </w:t>
      </w:r>
      <w:r w:rsidRPr="007741F1">
        <w:rPr>
          <w:i/>
        </w:rPr>
        <w:t xml:space="preserve">Sveriges </w:t>
      </w:r>
      <w:r>
        <w:rPr>
          <w:i/>
        </w:rPr>
        <w:t>K</w:t>
      </w:r>
      <w:r w:rsidRPr="007741F1">
        <w:rPr>
          <w:i/>
        </w:rPr>
        <w:t xml:space="preserve">ommuner och </w:t>
      </w:r>
      <w:r>
        <w:rPr>
          <w:i/>
        </w:rPr>
        <w:t>L</w:t>
      </w:r>
      <w:r w:rsidRPr="007741F1">
        <w:rPr>
          <w:i/>
        </w:rPr>
        <w:t>andsting</w:t>
      </w:r>
      <w:r>
        <w:t xml:space="preserve">, stödjer att det införs ett riskkänsligt kapitalkrav. </w:t>
      </w:r>
      <w:r w:rsidRPr="007741F1">
        <w:rPr>
          <w:i/>
        </w:rPr>
        <w:t>Svenskt Näringsliv</w:t>
      </w:r>
      <w:r>
        <w:t xml:space="preserve"> avstyrker förslaget att införa ett kapital</w:t>
      </w:r>
      <w:r>
        <w:softHyphen/>
        <w:t>krav som innebär att tjänstepensionsföretag i Sverige skulle få högre kapital</w:t>
      </w:r>
      <w:r>
        <w:softHyphen/>
        <w:t xml:space="preserve">krav än tjänstepensionsinstitut i andra länder. Även </w:t>
      </w:r>
      <w:r w:rsidRPr="007741F1">
        <w:rPr>
          <w:i/>
        </w:rPr>
        <w:t>Arbetsgivar</w:t>
      </w:r>
      <w:r>
        <w:rPr>
          <w:i/>
        </w:rPr>
        <w:softHyphen/>
      </w:r>
      <w:r w:rsidRPr="007741F1">
        <w:rPr>
          <w:i/>
        </w:rPr>
        <w:t>verket</w:t>
      </w:r>
      <w:r>
        <w:t xml:space="preserve"> avstyrker förslaget. </w:t>
      </w:r>
      <w:r>
        <w:rPr>
          <w:i/>
        </w:rPr>
        <w:t xml:space="preserve">Kåpan Pensioner </w:t>
      </w:r>
      <w:r>
        <w:t>förordar att Finansinspek</w:t>
      </w:r>
      <w:r>
        <w:softHyphen/>
        <w:t>tionen i stället bör ges förstärkta möjligheter till ingripande inom ramen för dagens trafikljussystem. Svenskt Näringsliv, Arbetsgivarverket och Kåpan Pensioner hänvisar bl.a. till att dyrare finansiering kan innebära att intresset för att tillhandahålla tjänste</w:t>
      </w:r>
      <w:r>
        <w:softHyphen/>
        <w:t xml:space="preserve">pensionsförmåner kan komma att minska och att företagen i stället kan komma att söka sig till andra länder för att trygga förmånerna. Arbetsgivarverket anser att förslaget på sikt kan medföra att den traditionella pensionsförsäkringen förvinner till förmån för mer osäkra fondalternativ som innebär att risken flyttas till individerna. </w:t>
      </w:r>
      <w:r>
        <w:lastRenderedPageBreak/>
        <w:t xml:space="preserve">Myndigheten pekar även på risken för s.k. procykliska effekter samt att det nuvarande systemet fungerar väl och ger ett tillräckligt skydd. </w:t>
      </w:r>
    </w:p>
    <w:p w14:paraId="07A210C1" w14:textId="77777777" w:rsidR="009E158D" w:rsidRDefault="009E158D" w:rsidP="009E158D">
      <w:pPr>
        <w:pStyle w:val="Brdtextmedindrag"/>
      </w:pPr>
      <w:r>
        <w:t>Flera av de remissinstanser som tillstyrker förslaget att införa ett riskkänsligt kapitalkrav anser emellertid att den föreslagna nivån är för hög. Detta gäller bl.a. Tjänstepensionsförbundet samt Alecta, AMF och AFA Försäkring. De anser att det tydligt bör framgå att syftet är att nivån på kapitalkravet ska motsvara nivån i dagens trafikljusmodell, vilket enligt dem innebär att konfidens</w:t>
      </w:r>
      <w:r>
        <w:softHyphen/>
        <w:t>nivån bör bestämmas till 97 procent. Även LO och Saco anser att nivån i absoluta tal bör motsvara dagens trafikljus</w:t>
      </w:r>
      <w:r>
        <w:softHyphen/>
        <w:t>modell och att det enligt Finans</w:t>
      </w:r>
      <w:r>
        <w:softHyphen/>
        <w:t xml:space="preserve">inspektionens beräkningar innebär en konfidensnivå på 97 procent. Även </w:t>
      </w:r>
      <w:r w:rsidRPr="007741F1">
        <w:rPr>
          <w:i/>
        </w:rPr>
        <w:t>PTK</w:t>
      </w:r>
      <w:r>
        <w:t xml:space="preserve"> har denna uppfattning. Att kapitalbehovet inte bör bli högre poäng</w:t>
      </w:r>
      <w:r>
        <w:softHyphen/>
        <w:t xml:space="preserve">terar även </w:t>
      </w:r>
      <w:r w:rsidRPr="007741F1">
        <w:rPr>
          <w:i/>
        </w:rPr>
        <w:t>Offentliganställdas förhandlingsråd (OFR)</w:t>
      </w:r>
      <w:r>
        <w:t>. Flera remissinstanser, bl.a. LO och Sveriges Kommuner och Landsting anser att promemorians förslag riskerar att leda till lägre pensionsnivåer. Även Kåpan Pensioner pekar på den risken och anför att för föreningens del och med samma beräknings</w:t>
      </w:r>
      <w:r>
        <w:softHyphen/>
        <w:t>teknik motsvarar trafikljus</w:t>
      </w:r>
      <w:r>
        <w:softHyphen/>
        <w:t>modellen en konfidensnivå på omkring 96 pro</w:t>
      </w:r>
      <w:r>
        <w:softHyphen/>
        <w:t xml:space="preserve">cent. </w:t>
      </w:r>
    </w:p>
    <w:p w14:paraId="6F697B6D" w14:textId="77777777" w:rsidR="009E158D" w:rsidRDefault="009E158D" w:rsidP="009E158D">
      <w:pPr>
        <w:pStyle w:val="Brdtextmedindrag"/>
      </w:pPr>
      <w:r w:rsidRPr="007741F1">
        <w:rPr>
          <w:i/>
        </w:rPr>
        <w:t>Skandia</w:t>
      </w:r>
      <w:r>
        <w:t xml:space="preserve">, </w:t>
      </w:r>
      <w:r w:rsidRPr="007741F1">
        <w:rPr>
          <w:i/>
        </w:rPr>
        <w:t>Länsförsäkringar</w:t>
      </w:r>
      <w:r>
        <w:rPr>
          <w:i/>
        </w:rPr>
        <w:t xml:space="preserve"> AB</w:t>
      </w:r>
      <w:r>
        <w:t xml:space="preserve">, </w:t>
      </w:r>
      <w:r w:rsidRPr="007741F1">
        <w:rPr>
          <w:i/>
        </w:rPr>
        <w:t>Swedbank</w:t>
      </w:r>
      <w:r>
        <w:rPr>
          <w:i/>
        </w:rPr>
        <w:t xml:space="preserve"> Försäkring AB</w:t>
      </w:r>
      <w:r>
        <w:t xml:space="preserve"> och </w:t>
      </w:r>
      <w:r w:rsidRPr="007741F1">
        <w:rPr>
          <w:i/>
        </w:rPr>
        <w:t>SEB</w:t>
      </w:r>
      <w:r>
        <w:rPr>
          <w:i/>
        </w:rPr>
        <w:t xml:space="preserve"> Pension och Försäkring AB</w:t>
      </w:r>
      <w:r>
        <w:t xml:space="preserve"> har motsatt uppfattning och ifrågasätter om promemorians förslag om en konfidensnivå på 98 pro</w:t>
      </w:r>
      <w:r>
        <w:softHyphen/>
        <w:t>cent innebär ett tillräckligt skydd för tjänstepensionerna. De anser att utgångspunkten för avvägningen bör vara vilket skydd som ska ligga i begreppet garanti och att det är viktigt att underlätta en jämförelse mellan bolag som följer olika regelverk. Enligt deras uppfattning bör konfidens</w:t>
      </w:r>
      <w:r>
        <w:softHyphen/>
        <w:t xml:space="preserve">nivån ligga på samma nivå som i Solvens II-regelverket, dvs. 99,5 procent. </w:t>
      </w:r>
      <w:r w:rsidRPr="0056327A">
        <w:rPr>
          <w:i/>
        </w:rPr>
        <w:t>Ägarföreningen</w:t>
      </w:r>
      <w:r>
        <w:t xml:space="preserve"> </w:t>
      </w:r>
      <w:r w:rsidRPr="007741F1">
        <w:rPr>
          <w:i/>
        </w:rPr>
        <w:t>ProSkandia</w:t>
      </w:r>
      <w:r>
        <w:t xml:space="preserve"> kan acceptera konfidensnivån 98 procent under förutsättning att det görs en noggrann löpande uppföljning av före</w:t>
      </w:r>
      <w:r>
        <w:softHyphen/>
        <w:t>tagens risktagande och finansiella ställning.</w:t>
      </w:r>
    </w:p>
    <w:p w14:paraId="3CB0F118" w14:textId="77777777" w:rsidR="009E158D" w:rsidRDefault="009E158D" w:rsidP="009E158D">
      <w:pPr>
        <w:pStyle w:val="Rubrik4utannumrering"/>
      </w:pPr>
      <w:r>
        <w:t>Skälen för regeringens förslag</w:t>
      </w:r>
    </w:p>
    <w:p w14:paraId="6B1E0028" w14:textId="77777777" w:rsidR="009E158D" w:rsidRDefault="009E158D" w:rsidP="009E158D">
      <w:pPr>
        <w:pStyle w:val="Rubrik5utannumrering"/>
        <w:spacing w:before="0"/>
      </w:pPr>
      <w:r>
        <w:t>Andra tjänstepensionsdirektivet</w:t>
      </w:r>
    </w:p>
    <w:p w14:paraId="78F8E195" w14:textId="77777777" w:rsidR="009E158D" w:rsidRDefault="009E158D" w:rsidP="009E158D">
      <w:pPr>
        <w:pStyle w:val="Brdtext"/>
      </w:pPr>
      <w:r>
        <w:t>I andra tjänstepensionsdirektivet finns det inte några bestämmelser om riskkänsligt kapitalkrav.</w:t>
      </w:r>
    </w:p>
    <w:p w14:paraId="7EF3166C" w14:textId="77777777" w:rsidR="009E158D" w:rsidRDefault="009E158D" w:rsidP="009E158D">
      <w:pPr>
        <w:pStyle w:val="Rubrik5utannumrering"/>
      </w:pPr>
      <w:r>
        <w:t>Gällande rätt</w:t>
      </w:r>
    </w:p>
    <w:p w14:paraId="4EB032D5" w14:textId="77777777" w:rsidR="009E158D" w:rsidRPr="007F73A9" w:rsidRDefault="009E158D" w:rsidP="009E158D">
      <w:pPr>
        <w:pStyle w:val="Brdtext"/>
      </w:pPr>
      <w:r>
        <w:t>För försäkringsföretag som följer försäkringsrörelselagen finns det sedan införandet av Solvens II-regelverket 2016 bestämmelser om ett risk</w:t>
      </w:r>
      <w:r>
        <w:softHyphen/>
        <w:t>känsligt kapitalkrav, det s.k. solvenskapitalkravet. Solvenskapitalkravet utgör den minsta storlek på det medräkningsbara primärkapitalet som krävs för att försäkringsföretaget med 99,5 procents sannolikhet ska ha tillgångar under kommande tolv månader som täcker värdet av åtagandena gentemot försäkringstagarna och andra ersättningsberättigade på grund av försäkringar (8 kap. 1 § FRL). Detta anger den s.k. skyddsnivån.</w:t>
      </w:r>
    </w:p>
    <w:p w14:paraId="589AEA1F" w14:textId="77777777" w:rsidR="009E158D" w:rsidRDefault="009E158D" w:rsidP="009E158D">
      <w:pPr>
        <w:pStyle w:val="Brdtextmedindrag"/>
      </w:pPr>
      <w:r>
        <w:t xml:space="preserve">För försäkringsföretag som följer övergångsbestämmelserna och för tjänstepensionskassor finns inget riskkänsligt kapitalkrav i den lagstiftning som dessa företag omfattas av. Däremot ska företagen rapportera enligt </w:t>
      </w:r>
      <w:r w:rsidRPr="00220593">
        <w:t>Finansinspektionens trafikljusmodell som är ett riskkänsligt tillsyns</w:t>
      </w:r>
      <w:r w:rsidRPr="00220593">
        <w:softHyphen/>
        <w:t>verktyg (se avsnitt 4.6). Trafikljusmodellen fyller i princip samma funk</w:t>
      </w:r>
      <w:r w:rsidRPr="00220593">
        <w:softHyphen/>
      </w:r>
      <w:r w:rsidRPr="00220593">
        <w:lastRenderedPageBreak/>
        <w:t>tion som ett riskkäns</w:t>
      </w:r>
      <w:r>
        <w:t>ligt kapitalkrav och</w:t>
      </w:r>
      <w:r w:rsidRPr="00434A5C">
        <w:t xml:space="preserve"> mäter hur väl ett försäkrings</w:t>
      </w:r>
      <w:r>
        <w:softHyphen/>
      </w:r>
      <w:r w:rsidRPr="00434A5C">
        <w:t>företag</w:t>
      </w:r>
      <w:r>
        <w:t xml:space="preserve"> eller en tjänstepensionskassa</w:t>
      </w:r>
      <w:r w:rsidRPr="00434A5C">
        <w:t xml:space="preserve"> klarar förändringar i tillgångspriser, räntenivåer och försäkringsutfall</w:t>
      </w:r>
      <w:r w:rsidRPr="009C779E">
        <w:t xml:space="preserve">. </w:t>
      </w:r>
      <w:r w:rsidRPr="00D21ABB">
        <w:t>Eftersom trafikljusmodellen är ett till</w:t>
      </w:r>
      <w:r>
        <w:softHyphen/>
      </w:r>
      <w:r w:rsidRPr="00D21ABB">
        <w:t xml:space="preserve">synsverktyg </w:t>
      </w:r>
      <w:r>
        <w:t xml:space="preserve">saknas </w:t>
      </w:r>
      <w:r w:rsidRPr="00D21ABB">
        <w:t xml:space="preserve">ingripandemöjligheter som är direkt kopplade till nivåerna i </w:t>
      </w:r>
      <w:r>
        <w:t>modellen</w:t>
      </w:r>
      <w:r w:rsidRPr="00D21ABB">
        <w:t>.</w:t>
      </w:r>
    </w:p>
    <w:p w14:paraId="4A1491CF" w14:textId="77777777" w:rsidR="009E158D" w:rsidRDefault="009E158D" w:rsidP="009E158D">
      <w:pPr>
        <w:pStyle w:val="Rubrik5utannumrering"/>
      </w:pPr>
      <w:r>
        <w:t xml:space="preserve">Finansinspektionens förslag i </w:t>
      </w:r>
      <w:r w:rsidRPr="00C1319B">
        <w:t>kapitalkravsrapport</w:t>
      </w:r>
      <w:r>
        <w:t>en</w:t>
      </w:r>
    </w:p>
    <w:p w14:paraId="122A9748" w14:textId="77777777" w:rsidR="009E158D" w:rsidRPr="007F0629" w:rsidRDefault="009E158D" w:rsidP="009E158D">
      <w:pPr>
        <w:pStyle w:val="Brdtext"/>
      </w:pPr>
      <w:r>
        <w:t>Finansinspektionen föreslår i sin rapport Förslag till kapitalkravs</w:t>
      </w:r>
      <w:r>
        <w:softHyphen/>
        <w:t>reglering för tjänstepensionsföretag av den 1 september 2017 (dnr 17-4640), nedan benämnd kapitalkravsrapporten, att det riskkänsliga kapitalkravet ska fast</w:t>
      </w:r>
      <w:r>
        <w:softHyphen/>
        <w:t>ställas med utgångspunkt i en enkel s.k. Value-at-Risk-metod. Vid beräk</w:t>
      </w:r>
      <w:r>
        <w:softHyphen/>
        <w:t>ningen av det riskkänsliga kapitalkravet ska förluster som kan uppkomma under den kommande tolvmånadersperioden beaktas.</w:t>
      </w:r>
      <w:r w:rsidRPr="00002C36">
        <w:t xml:space="preserve"> </w:t>
      </w:r>
      <w:r>
        <w:t>Vidare ska det risk</w:t>
      </w:r>
      <w:r>
        <w:softHyphen/>
        <w:t>känsliga kapitalkravet alltid vara större än det schablonmässiga kapital</w:t>
      </w:r>
      <w:r>
        <w:softHyphen/>
        <w:t>kravet.</w:t>
      </w:r>
    </w:p>
    <w:p w14:paraId="06FA59E9" w14:textId="77777777" w:rsidR="009E158D" w:rsidRDefault="009E158D" w:rsidP="009E158D">
      <w:pPr>
        <w:pStyle w:val="Brdtextmedindrag"/>
      </w:pPr>
      <w:r>
        <w:t>Finansinspektionen lämnar inget förslag till konfidensnivå, men anger att konfidensnivån inte bör innebära att kapitalkravet understiger kapital</w:t>
      </w:r>
      <w:r>
        <w:softHyphen/>
        <w:t>behovet enligt dagens trafikljusmodell.</w:t>
      </w:r>
    </w:p>
    <w:p w14:paraId="4D57EE53" w14:textId="77777777" w:rsidR="009E158D" w:rsidRPr="008A0E81" w:rsidRDefault="009E158D" w:rsidP="009E158D">
      <w:pPr>
        <w:pStyle w:val="Rubrik5utannumrering"/>
      </w:pPr>
      <w:r w:rsidRPr="008A0E81">
        <w:t>Tjänstepensionsföretag ska omfattas av ett riskkänsligt kapitalkrav</w:t>
      </w:r>
    </w:p>
    <w:p w14:paraId="415EC636" w14:textId="77777777" w:rsidR="009E158D" w:rsidRDefault="009E158D" w:rsidP="009E158D">
      <w:pPr>
        <w:pStyle w:val="Brdtext"/>
      </w:pPr>
      <w:r w:rsidDel="001A1B7E">
        <w:t>I Sverige utgör t</w:t>
      </w:r>
      <w:r w:rsidRPr="004278A2" w:rsidDel="001A1B7E">
        <w:t>jänstepensionen</w:t>
      </w:r>
      <w:r w:rsidDel="001A1B7E">
        <w:t xml:space="preserve"> för många</w:t>
      </w:r>
      <w:r w:rsidRPr="004278A2" w:rsidDel="001A1B7E">
        <w:t xml:space="preserve"> en stor</w:t>
      </w:r>
      <w:r w:rsidDel="001A1B7E">
        <w:t xml:space="preserve"> och viktig</w:t>
      </w:r>
      <w:r w:rsidRPr="004278A2" w:rsidDel="001A1B7E">
        <w:t xml:space="preserve"> del av den </w:t>
      </w:r>
      <w:r>
        <w:t xml:space="preserve">slutliga </w:t>
      </w:r>
      <w:r w:rsidRPr="004278A2" w:rsidDel="001A1B7E">
        <w:t>pensionen</w:t>
      </w:r>
      <w:r w:rsidDel="001A1B7E">
        <w:t xml:space="preserve">. Det är </w:t>
      </w:r>
      <w:r>
        <w:t xml:space="preserve">därför </w:t>
      </w:r>
      <w:r w:rsidDel="001A1B7E">
        <w:t>av stor vikt att ett fullgott skydd säker</w:t>
      </w:r>
      <w:r>
        <w:softHyphen/>
      </w:r>
      <w:r w:rsidDel="001A1B7E">
        <w:t>ställs, samtidigt som en effektiv förvaltning av tjänstepensions</w:t>
      </w:r>
      <w:r>
        <w:softHyphen/>
      </w:r>
      <w:r w:rsidDel="001A1B7E">
        <w:t>kapitalet möjliggörs</w:t>
      </w:r>
      <w:r>
        <w:t xml:space="preserve">. Som anges i </w:t>
      </w:r>
      <w:r w:rsidRPr="0056327A">
        <w:t>avsnitt 5.</w:t>
      </w:r>
      <w:r>
        <w:t>6 ska den nya regleringen med anledning av andra tjänstepensionsdirektivet möjlig</w:t>
      </w:r>
      <w:r>
        <w:softHyphen/>
        <w:t>göra en effektiv förvaltning av tjänstepensionskapital samtidigt som den bör säkerställa ett fullgott skydd för de nuvarande och framtida pensionärerna. Enkelt ut</w:t>
      </w:r>
      <w:r>
        <w:softHyphen/>
        <w:t>tryckt måste försäkrings</w:t>
      </w:r>
      <w:r>
        <w:softHyphen/>
        <w:t>tagare och försäkrade kunna lita på att tjänste</w:t>
      </w:r>
      <w:r>
        <w:softHyphen/>
        <w:t>pensionsföretagen har förmåga att betala ut de ersättningar som utlovats. Samtidigt är det viktigt att de premier som betalas in kan investeras och förvaltas väl så att tjänste</w:t>
      </w:r>
      <w:r>
        <w:softHyphen/>
        <w:t>pensionerna uppnår en tillfreds</w:t>
      </w:r>
      <w:r>
        <w:softHyphen/>
        <w:t xml:space="preserve">ställande nivå. Detta är inte bara av stor betydelse för de anställda och för arbetsgivarna utan också för samhället i stort eftersom tjänstepensionen fyller en viktig funktion som komplement till den allmänna pensionen. Som </w:t>
      </w:r>
      <w:r w:rsidRPr="007741F1">
        <w:rPr>
          <w:i/>
        </w:rPr>
        <w:t>Finans</w:t>
      </w:r>
      <w:r>
        <w:rPr>
          <w:i/>
        </w:rPr>
        <w:softHyphen/>
      </w:r>
      <w:r w:rsidRPr="007741F1">
        <w:rPr>
          <w:i/>
        </w:rPr>
        <w:t>inspektionen</w:t>
      </w:r>
      <w:r>
        <w:t xml:space="preserve"> och </w:t>
      </w:r>
      <w:r w:rsidRPr="007741F1">
        <w:rPr>
          <w:i/>
        </w:rPr>
        <w:t>Sverige</w:t>
      </w:r>
      <w:r>
        <w:rPr>
          <w:i/>
        </w:rPr>
        <w:t>s</w:t>
      </w:r>
      <w:r w:rsidRPr="007741F1">
        <w:rPr>
          <w:i/>
        </w:rPr>
        <w:t xml:space="preserve"> </w:t>
      </w:r>
      <w:r>
        <w:rPr>
          <w:i/>
        </w:rPr>
        <w:t>r</w:t>
      </w:r>
      <w:r w:rsidRPr="007741F1">
        <w:rPr>
          <w:i/>
        </w:rPr>
        <w:t>iksbank</w:t>
      </w:r>
      <w:r>
        <w:t xml:space="preserve"> betonar är det även centralt att tjänste</w:t>
      </w:r>
      <w:r>
        <w:softHyphen/>
        <w:t>pensionsföretagen har en god finansiell ställning så att de inte bidrar till finansiell instabilitet i händelse av ett allvarligt marknadsläge.</w:t>
      </w:r>
    </w:p>
    <w:p w14:paraId="6BE6DA35" w14:textId="77777777" w:rsidR="009E158D" w:rsidRDefault="009E158D" w:rsidP="009E158D">
      <w:pPr>
        <w:pStyle w:val="Brdtextmedindrag"/>
      </w:pPr>
      <w:r>
        <w:t xml:space="preserve">Det finns flera skyddsregler som syftar till att säkerställa ett gott skydd för försäkringstagarna och de försäkrade. Med beaktande av förmånernas skyddsvärde är det dock, som </w:t>
      </w:r>
      <w:r w:rsidRPr="007741F1">
        <w:rPr>
          <w:i/>
        </w:rPr>
        <w:t>Svensk Försäkring</w:t>
      </w:r>
      <w:r>
        <w:t xml:space="preserve"> påpekar, nödvändigt att storleken på tjänstepensionsföretagens kapitalbuffert är tillräcklig för att företagen i tid ska kunna agera innan det finns en risk för att de garanterade åtagandena inte kan infrias. Behovet av buffertkapital ökar om företaget gör mer riskfyllda placeringar med högre avkastningspotential. För att spegla detta finns ett riskkänsligt kapitalkrav för försäkringsföretag som följer Solvens II-regelverket där den minsta tillåtna storleken på buffert</w:t>
      </w:r>
      <w:r>
        <w:softHyphen/>
        <w:t>kapitalet bestäms utifrån företagets riskprofil. En reglering med mot</w:t>
      </w:r>
      <w:r>
        <w:softHyphen/>
        <w:t>svarande funktion finns även på bankområdet. Som nämns ovan tillämpas också en riskkänslig modell i Finansinspektionens tillsyn, den s.k. trafik</w:t>
      </w:r>
      <w:r>
        <w:softHyphen/>
        <w:t xml:space="preserve">ljusmodellen. Tillsynsmodellen omfattar försäkringsföretag som följer </w:t>
      </w:r>
      <w:r>
        <w:lastRenderedPageBreak/>
        <w:t>övergångsbestämmelserna och tjänstepensionskassor. Det är alltså inte något nytt för de företag som i dag driver tjänstepensionsverksamhet att förhålla sig till ett riskkänsligt kapitalkrav eller till en motsvarande risk</w:t>
      </w:r>
      <w:r>
        <w:softHyphen/>
        <w:t xml:space="preserve">känslig modell i tillsynen. </w:t>
      </w:r>
    </w:p>
    <w:p w14:paraId="124E263B" w14:textId="77777777" w:rsidR="009E158D" w:rsidRDefault="009E158D" w:rsidP="009E158D">
      <w:pPr>
        <w:pStyle w:val="Brdtextmedindrag"/>
      </w:pPr>
      <w:r>
        <w:t>Den solvensreglering som finns i andra tjänstepensionsdirektivet är avsedd att vara en minimireglering för alla sorters tjänstepensionsinstitut som förekommer i EU. Solvensregleringen motsvarar det lagstadgade kapitalkrav som gäller i dag för försäkringsföretag som följer övergångs</w:t>
      </w:r>
      <w:r>
        <w:softHyphen/>
        <w:t>bestämmelserna och för tjänstepensionskassor. Det minsta tillåtna buffert</w:t>
      </w:r>
      <w:r>
        <w:softHyphen/>
        <w:t>kapital som följer av andra tjänstepensionsdirektivet beräknas schablon</w:t>
      </w:r>
      <w:r>
        <w:softHyphen/>
        <w:t>mässigt utifrån bl.a. storleken på företagets försäkringstekniska avsätt</w:t>
      </w:r>
      <w:r>
        <w:softHyphen/>
        <w:t>ningar. Kapitalkravet är förhållandevis lågt. Bestämmelserna har en historisk bakgrund i tidigare försäkringsdirektiv inom EU. Den tidigare regleringen har dock innehållit ett större inslag av buffertar i sättet att beräkna avsättningarna (genom krav på s.k. betryggande antaganden). Det totala kapitalbehovet har därför varit högre. Det har även funnits relativt strikta och detaljerade placeringsbestämmelser, som begränsat möjlig</w:t>
      </w:r>
      <w:r>
        <w:softHyphen/>
        <w:t>heten att ta risk men också i vissa mån försämrat förmågan att göra väl avvägda investeringar. I modernare solvensregleringar beräknas de försäkringstekniska avsätt</w:t>
      </w:r>
      <w:r>
        <w:softHyphen/>
        <w:t xml:space="preserve">ningarna i princip utan buffertar (s.k. verkligt värde-värdering) och de detaljerade placeringsbestämmelserna har slopats. Detta kombineras dock med ett riskkänsligt kapitalkrav som är avsett att fånga de faktiska riskerna i verksamheten, oavsett om riskerna finns på åtagande- eller tillgångssidan i solvensbalansräkningen. </w:t>
      </w:r>
    </w:p>
    <w:p w14:paraId="5B1D6C64" w14:textId="77777777" w:rsidR="009E158D" w:rsidRDefault="009E158D" w:rsidP="009E158D">
      <w:pPr>
        <w:pStyle w:val="Brdtextmedindrag"/>
      </w:pPr>
      <w:r>
        <w:t xml:space="preserve">Som </w:t>
      </w:r>
      <w:r>
        <w:rPr>
          <w:i/>
        </w:rPr>
        <w:t>Alecta</w:t>
      </w:r>
      <w:r w:rsidRPr="007741F1">
        <w:t>,</w:t>
      </w:r>
      <w:r>
        <w:rPr>
          <w:i/>
        </w:rPr>
        <w:t xml:space="preserve"> AMF och Folksam</w:t>
      </w:r>
      <w:r>
        <w:t xml:space="preserve"> anför får den solvensreglering som följer av andra tjänstepensionsdirektivet anses vara en olämplig blandning av två i grunden olika typer av regelsystem. Det finns en risk att solvens</w:t>
      </w:r>
      <w:r>
        <w:softHyphen/>
        <w:t>regleringen i direktivet inte i tillräcklig grad beaktar de risker som finns hos tjänstepensionsföretag bl.a. till följd av de investeringar som görs och den bristande matchning som kan finnas mellan skuld- och tillgångssidan i en tänkt balansräkning. Tjänstepensionsinstitut med helt olika samman</w:t>
      </w:r>
      <w:r>
        <w:softHyphen/>
        <w:t>sättning av tillgångar och med olika grad av riskspridning kan ha samma kapitalkrav, trots att det faktiska behovet av buffertkapital skiljer sig åt mellan företagen. Det bör givetvis finnas goda möjligheter för tjänste</w:t>
      </w:r>
      <w:r>
        <w:softHyphen/>
        <w:t>pensionsföretag att investera inbetalda premier väl så att en hög avkastning möjliggörs. Men det är då lämpligt att solvensregleringen i direktivet kompletteras med ett riskkänsligt kapitalkrav av det slag som för när</w:t>
      </w:r>
      <w:r>
        <w:softHyphen/>
        <w:t>varande används i Finansinspektionens tillsyn.</w:t>
      </w:r>
    </w:p>
    <w:p w14:paraId="12D412B2" w14:textId="77777777" w:rsidR="009E158D" w:rsidRDefault="009E158D" w:rsidP="009E158D">
      <w:pPr>
        <w:pStyle w:val="Brdtextmedindrag"/>
      </w:pPr>
      <w:r>
        <w:t>En nackdel med den reglering som i dag gäller för försäkringsföretag som följer övergångsbestämmelserna och för tjänstepensionskassor är att Finansinspektionen saknar möjlighet att ingripa om ett företag inte upp</w:t>
      </w:r>
      <w:r>
        <w:softHyphen/>
        <w:t>fyller kraven enligt den riskkänsliga tillsynsmodellen. Regeringen anser att det är viktigt att utöka samhällets ansvar för tjänstepensionerna genom att säkerställa att det finns en möjlighet för den ansvariga myndigheten att vidta effektiva åtgärder om ett tjänstepensionsföretag inte har ett tillräck</w:t>
      </w:r>
      <w:r>
        <w:softHyphen/>
        <w:t>ligt buffertkapital med hänsyn till riskerna i verksamheten. Det kan konsta</w:t>
      </w:r>
      <w:r>
        <w:softHyphen/>
        <w:t>teras att det finns ett brett stöd hos många aktörer i branschen för att för</w:t>
      </w:r>
      <w:r>
        <w:softHyphen/>
        <w:t xml:space="preserve">stärka solvensregleringen för tjänstepensionsföretag med ett riskkänsligt kapitalkrav som följer av lag och som är förenat med väl avvägda ingripandemöjligheter för Finansinspektionen. Även flera fackliga </w:t>
      </w:r>
      <w:r>
        <w:lastRenderedPageBreak/>
        <w:t xml:space="preserve">organisationer, </w:t>
      </w:r>
      <w:r w:rsidRPr="006D1474">
        <w:rPr>
          <w:i/>
        </w:rPr>
        <w:t xml:space="preserve">Sveriges </w:t>
      </w:r>
      <w:r>
        <w:rPr>
          <w:i/>
        </w:rPr>
        <w:t>K</w:t>
      </w:r>
      <w:r w:rsidRPr="006D1474">
        <w:rPr>
          <w:i/>
        </w:rPr>
        <w:t xml:space="preserve">ommuner och </w:t>
      </w:r>
      <w:r>
        <w:rPr>
          <w:i/>
        </w:rPr>
        <w:t>L</w:t>
      </w:r>
      <w:r w:rsidRPr="006D1474">
        <w:rPr>
          <w:i/>
        </w:rPr>
        <w:t>andsting</w:t>
      </w:r>
      <w:r>
        <w:rPr>
          <w:i/>
        </w:rPr>
        <w:t xml:space="preserve"> </w:t>
      </w:r>
      <w:r>
        <w:t>och myndigheter som Finansinspektionen och Sveriges riksbank ställer sig positiva till detta.</w:t>
      </w:r>
    </w:p>
    <w:p w14:paraId="6CDDEC63" w14:textId="77777777" w:rsidR="009E158D" w:rsidRDefault="009E158D" w:rsidP="009E158D">
      <w:pPr>
        <w:pStyle w:val="Brdtextmedindrag"/>
      </w:pPr>
      <w:r>
        <w:t>När utredningen lämnade sina förslag hösten 2014 fanns en diskussion på EU-nivå om en framtida revidering av kapitalkravet för tjänstepen</w:t>
      </w:r>
      <w:r>
        <w:softHyphen/>
        <w:t xml:space="preserve">sionsföretag. För närvarande </w:t>
      </w:r>
      <w:r w:rsidDel="0056648E">
        <w:t xml:space="preserve">förs </w:t>
      </w:r>
      <w:r>
        <w:t>emellertid inga diskussioner om en över</w:t>
      </w:r>
      <w:r>
        <w:softHyphen/>
        <w:t>syn på EU-nivå av kapitalkravet för tjänstepensionsföretag. Någon revide</w:t>
      </w:r>
      <w:r>
        <w:softHyphen/>
        <w:t xml:space="preserve">ring av direktivet i denna del kan därmed inte förutses de närmaste åren. Det finns därför inte anledning att avvakta med att införa ett riskkänsligt kapitalkrav för tjänstepensionsföretag. </w:t>
      </w:r>
    </w:p>
    <w:p w14:paraId="18C274DF" w14:textId="77777777" w:rsidR="009E158D" w:rsidRDefault="009E158D" w:rsidP="009E158D">
      <w:pPr>
        <w:pStyle w:val="Brdtextmedindrag"/>
      </w:pPr>
      <w:r w:rsidRPr="007741F1">
        <w:rPr>
          <w:i/>
        </w:rPr>
        <w:t>Svenskt Näringsliv</w:t>
      </w:r>
      <w:r>
        <w:t xml:space="preserve"> och </w:t>
      </w:r>
      <w:r w:rsidRPr="007741F1">
        <w:rPr>
          <w:i/>
        </w:rPr>
        <w:t>Arbetsgivarverket</w:t>
      </w:r>
      <w:r>
        <w:t xml:space="preserve"> anför som skäl mot att införa ett riskkänsligt kapitalkrav att det riskerar att leda till lägre pensions</w:t>
      </w:r>
      <w:r>
        <w:softHyphen/>
        <w:t>nivåer och en övergång till lösningar som innebär att en större del av risken läggs på försäkringstagare och försäkrade. De anser även att tjänste</w:t>
      </w:r>
      <w:r>
        <w:softHyphen/>
        <w:t>pensions</w:t>
      </w:r>
      <w:r>
        <w:softHyphen/>
        <w:t>företagens konkurrenskraft kan försämras jämfört med institut i andra medlemsstater i EU. Regeringen bedömer dock att ett lagstadgat risk</w:t>
      </w:r>
      <w:r>
        <w:softHyphen/>
        <w:t>känsligt kapitalkrav i sig inte kan anses medföra någon risk för lägre tjänste</w:t>
      </w:r>
      <w:r>
        <w:softHyphen/>
        <w:t>pensioner eller att en större del av riskerna läggs på enskilda. Det är dock viktigt att skyddsnivån och den närmare utformningen av det riskkänsliga kapitalkravet är väl avvägda. Avsikten är inte att kapitalkravet ska förhindra ett lämpligt risktagande inom någon form av tjänste</w:t>
      </w:r>
      <w:r>
        <w:softHyphen/>
        <w:t>pensionsverksamhet.</w:t>
      </w:r>
      <w:r w:rsidRPr="0028683C" w:rsidDel="001A1B7E">
        <w:t xml:space="preserve"> </w:t>
      </w:r>
      <w:r>
        <w:t>Till skillnad från</w:t>
      </w:r>
      <w:r w:rsidDel="001A1B7E">
        <w:t xml:space="preserve"> d</w:t>
      </w:r>
      <w:r>
        <w:t>et</w:t>
      </w:r>
      <w:r w:rsidDel="001A1B7E">
        <w:t xml:space="preserve"> </w:t>
      </w:r>
      <w:r w:rsidRPr="00843426" w:rsidDel="001A1B7E">
        <w:rPr>
          <w:i/>
        </w:rPr>
        <w:t>Finans</w:t>
      </w:r>
      <w:r>
        <w:rPr>
          <w:i/>
        </w:rPr>
        <w:softHyphen/>
      </w:r>
      <w:r w:rsidRPr="00843426" w:rsidDel="001A1B7E">
        <w:rPr>
          <w:i/>
        </w:rPr>
        <w:t>inspektionen</w:t>
      </w:r>
      <w:r w:rsidDel="001A1B7E">
        <w:t xml:space="preserve"> </w:t>
      </w:r>
      <w:r w:rsidRPr="00843426">
        <w:rPr>
          <w:i/>
        </w:rPr>
        <w:t xml:space="preserve">och </w:t>
      </w:r>
      <w:r>
        <w:rPr>
          <w:i/>
        </w:rPr>
        <w:t>R</w:t>
      </w:r>
      <w:r w:rsidRPr="0056327A">
        <w:rPr>
          <w:i/>
        </w:rPr>
        <w:t>iksbank</w:t>
      </w:r>
      <w:r>
        <w:rPr>
          <w:i/>
        </w:rPr>
        <w:t>en</w:t>
      </w:r>
      <w:r w:rsidRPr="00C5797E">
        <w:rPr>
          <w:i/>
        </w:rPr>
        <w:t xml:space="preserve"> </w:t>
      </w:r>
      <w:r>
        <w:t>framför bör kapital</w:t>
      </w:r>
      <w:r>
        <w:softHyphen/>
        <w:t xml:space="preserve">kravet </w:t>
      </w:r>
      <w:r w:rsidDel="001A1B7E">
        <w:t>utforma</w:t>
      </w:r>
      <w:r>
        <w:t>s</w:t>
      </w:r>
      <w:r w:rsidDel="001A1B7E">
        <w:t xml:space="preserve"> med beaktande av de särskilda förhållanden som gäller för tjänstepensionsföretag</w:t>
      </w:r>
      <w:r>
        <w:t xml:space="preserve"> i Sverige. Det är alltså inte nödvändigtvis så att skyddsnivån behöver vara densamma som i </w:t>
      </w:r>
      <w:r w:rsidDel="001A1B7E">
        <w:t>Solvens</w:t>
      </w:r>
      <w:r>
        <w:t> </w:t>
      </w:r>
      <w:r w:rsidDel="001A1B7E">
        <w:t>II-regelverket</w:t>
      </w:r>
      <w:r>
        <w:t xml:space="preserve">, där skyddet har anpassats utifrån </w:t>
      </w:r>
      <w:r w:rsidDel="001A1B7E">
        <w:t>de risker som ett genomsnittligt försäkrings</w:t>
      </w:r>
      <w:r>
        <w:softHyphen/>
      </w:r>
      <w:r w:rsidDel="001A1B7E">
        <w:t>bolag i Europa är exponerat för</w:t>
      </w:r>
      <w:r>
        <w:t xml:space="preserve">. </w:t>
      </w:r>
    </w:p>
    <w:p w14:paraId="770A5FDB" w14:textId="77777777" w:rsidR="009E158D" w:rsidRDefault="009E158D" w:rsidP="009E158D">
      <w:pPr>
        <w:pStyle w:val="Brdtextmedindrag"/>
      </w:pPr>
      <w:r>
        <w:t>Vidare är det inte troligt att ett väl avvägt riskkänsligt kapitalkrav får några större konsekvenser för tjänstepensionsföretagens möjligheter att konkurrera med institut i andra länder inom EES. Det kan konstateras att den nuvarande riskkänsliga trafikljusmodellen inte förefaller ge upphov till någon negativ konkurrenseffekt för de företag som i dag omfattas av denna. Det kan inte uteslutas att det i viss mån kan innebära en fördel för tjänstepensionsföretag att de omfattas av en reglering som säkerställer att de har en lämplig kapitalbuffert med hänsyn till deras riskprofil. I ljuset av tjänstepensionernas stora betydelse för enskilda och för samhället har denna aspekt dessutom mindre vikt än intresset av att säkerställa ett full</w:t>
      </w:r>
      <w:r>
        <w:softHyphen/>
        <w:t xml:space="preserve">gott och väl avvägt skydd för tjänstepensionerna, i enlighet med den bedömning som regeringen gör i </w:t>
      </w:r>
      <w:r w:rsidRPr="0056327A">
        <w:t>avsnitt 5.</w:t>
      </w:r>
      <w:r>
        <w:t xml:space="preserve">6. När det gäller betydelsen för samhället instämmer regeringen också i </w:t>
      </w:r>
      <w:r w:rsidRPr="00E13C1F">
        <w:t>Finansinspek</w:t>
      </w:r>
      <w:r>
        <w:softHyphen/>
      </w:r>
      <w:r w:rsidRPr="00E13C1F">
        <w:t>tionens</w:t>
      </w:r>
      <w:r>
        <w:t xml:space="preserve"> och </w:t>
      </w:r>
      <w:r w:rsidRPr="00E13C1F">
        <w:t>Riks</w:t>
      </w:r>
      <w:r>
        <w:softHyphen/>
      </w:r>
      <w:r w:rsidRPr="00E13C1F">
        <w:t>bankens</w:t>
      </w:r>
      <w:r>
        <w:t xml:space="preserve"> bedömning att ett högre kapitalkrav kan medföra positiva följder för stabiliteten i det finansiella systemet.</w:t>
      </w:r>
    </w:p>
    <w:p w14:paraId="640C5462" w14:textId="363C81E9" w:rsidR="009E158D" w:rsidRDefault="009E158D" w:rsidP="009E158D">
      <w:pPr>
        <w:pStyle w:val="Brdtextmedindrag"/>
      </w:pPr>
      <w:r>
        <w:t>Sammanfattningsvis finns det starka skäl för att införa ett riskkänsligt kapitalkrav som följer av lag och som är förenat med väl avvägda ingripandemöjligheter för Finansinspektionen. Regeringen återkommer nedan till frågan om vilken skyddsnivå som bör beaktas vid beräkningen av kapitalkravet för de risker som ingår i kapitalkravet och när kapital</w:t>
      </w:r>
      <w:r>
        <w:softHyphen/>
        <w:t>kravet läggs samman.</w:t>
      </w:r>
    </w:p>
    <w:p w14:paraId="4A5098B7" w14:textId="77777777" w:rsidR="00F22A69" w:rsidRDefault="00F22A69" w:rsidP="009E158D">
      <w:pPr>
        <w:pStyle w:val="Brdtextmedindrag"/>
      </w:pPr>
    </w:p>
    <w:p w14:paraId="480E2F4F" w14:textId="77777777" w:rsidR="009E158D" w:rsidRDefault="009E158D" w:rsidP="009E158D">
      <w:pPr>
        <w:pStyle w:val="Rubrik5utannumrering"/>
      </w:pPr>
      <w:r>
        <w:lastRenderedPageBreak/>
        <w:t>Utformningen ska bygga på vedertagen teknik för beräkning av risker</w:t>
      </w:r>
    </w:p>
    <w:p w14:paraId="6339BF44" w14:textId="77777777" w:rsidR="009E158D" w:rsidRPr="00E60908" w:rsidRDefault="009E158D" w:rsidP="009E158D">
      <w:pPr>
        <w:pStyle w:val="Brdtext"/>
      </w:pPr>
      <w:r>
        <w:t>Finansinspektionen föreslår att det riskkänsliga kapitalkravet ska utformas med utgångspunkt i en vedertagen teknik för beräkning av risker som bygger på statistiska metoder och riskmåttet Value-at-Risk. En sådan teknik används i Solvens II-regelverket och i Finansinspektionens trafik</w:t>
      </w:r>
      <w:r>
        <w:softHyphen/>
        <w:t>ljusmodell. Tekniken medför att det sammanlagda kapitalkravet blir relativt enkelt att beräkna genom en justerad sammanläggning av kapital</w:t>
      </w:r>
      <w:r>
        <w:softHyphen/>
        <w:t>kraven för enskilda risker. Regeringen anser att det är en fördel att det riskkänsliga kapitalkravet utformas med metoder som är beprövade och förhållandevis enkla att tillämpa. Det finns därför anledning att följa Finansinspektionens förslag i denna del. I likhet med det som gäller för försäkringsföretag som följer försäkrings</w:t>
      </w:r>
      <w:r>
        <w:softHyphen/>
        <w:t>rörelselagen bör det risk</w:t>
      </w:r>
      <w:r>
        <w:softHyphen/>
        <w:t>känsliga kapitalkravet beräknas under antagandet att företaget kommer fortsätta att driva sin verksamhet, vilket ger uttryck för den s.k. fort</w:t>
      </w:r>
      <w:r>
        <w:softHyphen/>
        <w:t xml:space="preserve">levnadsprincipen. </w:t>
      </w:r>
    </w:p>
    <w:p w14:paraId="396B7E2D" w14:textId="77777777" w:rsidR="009E158D" w:rsidRDefault="009E158D" w:rsidP="009E158D">
      <w:pPr>
        <w:pStyle w:val="Brdtextmedindrag"/>
      </w:pPr>
      <w:r w:rsidRPr="007741F1">
        <w:rPr>
          <w:i/>
        </w:rPr>
        <w:t>Svensk Försäkring</w:t>
      </w:r>
      <w:r>
        <w:rPr>
          <w:i/>
        </w:rPr>
        <w:t xml:space="preserve"> </w:t>
      </w:r>
      <w:r>
        <w:t>anser att det bör klargöras hur den riskreducerande effekten av avgiven återförsäkring ska hanteras. Enligt Svensk Försäkrings uppfattning står det i strid med skälen bakom ett riskkänsligt kapitalkrav att inte beakta åter</w:t>
      </w:r>
      <w:r>
        <w:softHyphen/>
        <w:t>försäkring. Regeringen instämmer i att effekten av risk</w:t>
      </w:r>
      <w:r>
        <w:softHyphen/>
        <w:t xml:space="preserve">reducerande åtgärder som t.ex. avgiven återförsäkring bör beaktas i det riskkänsliga kapitalkravet. Avsikten är att det riskkänsliga kapitalkravet ska fånga upp de väsentliga risker som företaget faktiskt är utsatt för. Detta är även något som Finansinspektionen för fram i kapitalkravsrapporten. På vilket sätt riskreducerande åtgärder ska beaktas vid beräkningen av kapitalkravet och om detta t.ex. bör förenas med några särskilda villkor är dock frågor som inte bör regleras i lag utan i föreskrifter på lägre nivå än lag. </w:t>
      </w:r>
    </w:p>
    <w:p w14:paraId="6BD46275" w14:textId="77777777" w:rsidR="009E158D" w:rsidRDefault="009E158D" w:rsidP="009E158D">
      <w:pPr>
        <w:pStyle w:val="Brdtextmedindrag"/>
      </w:pPr>
      <w:r>
        <w:t>Vidare föreslår Finansinspektionen att förluster som kan upp</w:t>
      </w:r>
      <w:r>
        <w:softHyphen/>
        <w:t>komma under den kommande tolvmånadersperioden ska beaktas vid beräkningen av det riskkänsliga kapitalkravet. Denna tidsperiod används i Solvens II-regelverket och i Finansinspektionens trafikljusmodell. Från ett teoretiskt perspektiv bör tidsperioden spegla den tid över vilken ett företag inte kan undvika förluster genom att förändra sammansättningen av åtaganden och tillgångar.</w:t>
      </w:r>
      <w:r w:rsidRPr="00BD0E62">
        <w:t xml:space="preserve"> </w:t>
      </w:r>
      <w:r>
        <w:t>Tjänstepensionsåtaganden är generellt sett mycket långa och kan vara svåra att justera på kort sikt för ett företag. Samman</w:t>
      </w:r>
      <w:r>
        <w:softHyphen/>
        <w:t>sättningen av tillgångssidan kan däremot förändras relativt snabbt.</w:t>
      </w:r>
      <w:r w:rsidRPr="00BD0E62">
        <w:t xml:space="preserve"> </w:t>
      </w:r>
      <w:r>
        <w:t>Från ett praktiskt per</w:t>
      </w:r>
      <w:r>
        <w:softHyphen/>
        <w:t>spektiv är det dock rimligt att välja samma tidsperiod för åtagandena och tillgångarna. Sammantaget anser regeringen, i likhet med Finansinspek</w:t>
      </w:r>
      <w:r>
        <w:softHyphen/>
        <w:t xml:space="preserve">tionen, att tidsperioden tolv månader bör användas vid beräkningen av det riskkänsliga kapitalkravet för tjänstepensionsföretag. </w:t>
      </w:r>
    </w:p>
    <w:p w14:paraId="4DD201BD" w14:textId="77777777" w:rsidR="009E158D" w:rsidRDefault="009E158D" w:rsidP="009E158D">
      <w:pPr>
        <w:pStyle w:val="Rubrik5utannumrering"/>
      </w:pPr>
      <w:r>
        <w:t>Konfidensnivån ska vara 97 procent</w:t>
      </w:r>
    </w:p>
    <w:p w14:paraId="0C998468" w14:textId="77777777" w:rsidR="009E158D" w:rsidRDefault="009E158D" w:rsidP="009E158D">
      <w:pPr>
        <w:pStyle w:val="Brdtextmedindrag"/>
        <w:ind w:firstLine="0"/>
      </w:pPr>
      <w:r>
        <w:t>Det riskkänsliga kapitalkravet innebär att tjänstepensionsföretag ska ha en tillräcklig buffert för att klara av ekonomiskt ofördelaktiga utfall som exempelvis ett allvarligt marknadsläge kan resultera i. Konfidensnivån anger hur stora ekonomiskt ofördelaktiga utfall som ett företag minst ska ha kapital att klara av innan företaget får problem med att uppfylla sina åtaganden. Den valda skyddsnivån kan sägas ge uttryck för en acceptabel risk för att försäkringstagare, de försäkrade och andra ersättnings</w:t>
      </w:r>
      <w:r>
        <w:softHyphen/>
        <w:t xml:space="preserve">berättigade inte ska få ut hela sin garanterade pension. Ju högre skyddsnivå desto säkrare är det att tjänstepensionsföretaget kan infria de garanterade </w:t>
      </w:r>
      <w:r>
        <w:lastRenderedPageBreak/>
        <w:t>åtagandena. Men en hög skyddsnivå minskar samtidigt utrymmet för före</w:t>
      </w:r>
      <w:r>
        <w:softHyphen/>
        <w:t>taget att ta finansiell risk i syfte att uppnå en högre avkastning. Det finns en koppling mellan risknivån i förvaltningen och den förväntade avkast</w:t>
      </w:r>
      <w:r>
        <w:softHyphen/>
        <w:t xml:space="preserve">ningen. Ett lägre risktagande i förvaltningen innebär lägre förväntad avkastning. Lägre förväntad avkastning innebär lägre framtida pensioner. Valet av skyddsnivå innebär alltså en viss avvägning mellan säkerhet och möjlighet till avkastning, även om det som bl.a. </w:t>
      </w:r>
      <w:r w:rsidRPr="007741F1">
        <w:rPr>
          <w:i/>
        </w:rPr>
        <w:t xml:space="preserve">Skandia </w:t>
      </w:r>
      <w:r>
        <w:t xml:space="preserve">påpekar är riktigt att företagen själva kan öka avkastningspotentialen genom att justera den andel av premierna som används som grund för garantier. </w:t>
      </w:r>
    </w:p>
    <w:p w14:paraId="78794DF6" w14:textId="77777777" w:rsidR="009E158D" w:rsidRDefault="009E158D" w:rsidP="009E158D">
      <w:pPr>
        <w:pStyle w:val="Brdtextmedindrag"/>
      </w:pPr>
      <w:r>
        <w:t>Flera omständigheter måste beaktas vid valet av skyddsnivå. Det risk</w:t>
      </w:r>
      <w:r>
        <w:softHyphen/>
        <w:t xml:space="preserve">känsliga kapitalkravet bör, som nämns ovan, vara utformat med beaktande av de särskilda förhållanden som gäller för tjänstepensionsföretag. En sådan aspekt är att det precis som för andra former av livförsäkring i regel är fråga om långa åtaganden. Den större delen av de sammantagna riskerna finns i de tillgångar som företagen måste hålla för att kunna uppfylla sina åtaganden. Tjänstepensionernas betydelse för de nuvarande och framtida pensionärernas försörjning innebär att det måste gå att förlita sig på att garanterade åtaganden kan infrias. </w:t>
      </w:r>
      <w:r w:rsidRPr="00D66204">
        <w:t>Tjänstepensionen är</w:t>
      </w:r>
      <w:r>
        <w:t xml:space="preserve"> också </w:t>
      </w:r>
      <w:r w:rsidRPr="00D66204">
        <w:t>en viktig del av det svenska pensionssystemet och utgör ett komplement till den allmänna pensionen</w:t>
      </w:r>
      <w:r>
        <w:t>. F</w:t>
      </w:r>
      <w:r w:rsidRPr="00D66204">
        <w:t>ör många kommer</w:t>
      </w:r>
      <w:r>
        <w:t xml:space="preserve"> tjänstepensionen</w:t>
      </w:r>
      <w:r w:rsidRPr="00D66204">
        <w:t xml:space="preserve"> att </w:t>
      </w:r>
      <w:r>
        <w:t>utgöra</w:t>
      </w:r>
      <w:r w:rsidRPr="00D66204">
        <w:t xml:space="preserve"> en stor andel av den slutgiltiga pensionen. Pensionsmyndigheten uppskattar att tjänste</w:t>
      </w:r>
      <w:r>
        <w:softHyphen/>
      </w:r>
      <w:r w:rsidRPr="00D66204">
        <w:t xml:space="preserve">pensionen </w:t>
      </w:r>
      <w:r>
        <w:t xml:space="preserve">för dem som går i pension nu </w:t>
      </w:r>
      <w:r w:rsidRPr="00D66204">
        <w:t xml:space="preserve">kan utgöra </w:t>
      </w:r>
      <w:r>
        <w:t>15–20 procent</w:t>
      </w:r>
      <w:r w:rsidRPr="00D66204">
        <w:t xml:space="preserve"> av en </w:t>
      </w:r>
      <w:r>
        <w:t>individs</w:t>
      </w:r>
      <w:r w:rsidRPr="00D66204">
        <w:t xml:space="preserve"> totala pension</w:t>
      </w:r>
      <w:r>
        <w:t xml:space="preserve"> medan den för yngre generationer kan komma att utgöra 20–30 procent. </w:t>
      </w:r>
      <w:r w:rsidRPr="00D66204">
        <w:t xml:space="preserve">Tjänstepensionen </w:t>
      </w:r>
      <w:r>
        <w:t xml:space="preserve">fyller </w:t>
      </w:r>
      <w:r w:rsidRPr="00D66204">
        <w:t xml:space="preserve">därmed en </w:t>
      </w:r>
      <w:r>
        <w:t>betydelsefull</w:t>
      </w:r>
      <w:r w:rsidRPr="00D66204">
        <w:t xml:space="preserve"> </w:t>
      </w:r>
      <w:r>
        <w:t xml:space="preserve">funktion som </w:t>
      </w:r>
      <w:r w:rsidRPr="00D66204">
        <w:t>inkomstförstärkare</w:t>
      </w:r>
      <w:r>
        <w:t xml:space="preserve"> vid pensioneringen</w:t>
      </w:r>
      <w:r w:rsidRPr="00D66204">
        <w:t>.</w:t>
      </w:r>
      <w:r>
        <w:t xml:space="preserve"> Regeringen anser därför att det är lika viktigt som tryggheten när det gäller tjänste</w:t>
      </w:r>
      <w:r>
        <w:softHyphen/>
        <w:t>pensionerna att inbetalade premier kan förvaltas väl så att en tillfreds</w:t>
      </w:r>
      <w:r>
        <w:softHyphen/>
        <w:t>ställande nivå på tjänstepensionerna möjliggörs. Även om det för företag och enskilda finns möjlighet att välja mer riskfyllda alternativ eller lösningar så måste de företag som erbjuder produkter med vissa garan</w:t>
      </w:r>
      <w:r>
        <w:softHyphen/>
        <w:t>terade åtaganden ha goda förutsättningar att uppnå en hög avkastning och därigenom högre nivåer på utbetalningarna än det som utlovats.</w:t>
      </w:r>
    </w:p>
    <w:p w14:paraId="60B0E1CF" w14:textId="77777777" w:rsidR="009E158D" w:rsidRDefault="009E158D" w:rsidP="009E158D">
      <w:pPr>
        <w:pStyle w:val="Brdtextmedindrag"/>
      </w:pPr>
      <w:r>
        <w:t>Ytterligare en omständighet som bör beaktas är att de långa åtaganden som ett tjänstepensionsföretag har medför att risken är relativt sett större att det någon gång under avtalstiden ska inträffa ett allvarligt marknads</w:t>
      </w:r>
      <w:r>
        <w:softHyphen/>
        <w:t>läge som företaget har svårt att klara av. Detta talar för att konfidensnivån inte bör vara alltför låg. Om tjänstepensionsföretagen är välkapitaliserade minskar också risken för att de behöver göra stora förändringar i samman</w:t>
      </w:r>
      <w:r>
        <w:softHyphen/>
        <w:t>sättningen av tillgångsportföljerna om ett allvarligt marknadsläge inträffar, vilket kan ha en negativ inverkan för den finansiella stabiliteten. I sammanhanget kan nämnas risken att det risk</w:t>
      </w:r>
      <w:r>
        <w:softHyphen/>
        <w:t xml:space="preserve">känsliga kapitalkravet i sig bidrar till ökad instabilitet om ett allvarligt marknadsläge inträffar, vilket </w:t>
      </w:r>
      <w:r w:rsidRPr="007741F1">
        <w:rPr>
          <w:i/>
        </w:rPr>
        <w:t>Arbetsgivarverket</w:t>
      </w:r>
      <w:r>
        <w:t xml:space="preserve"> anför som skäl mot att införa ett riskkänsligt kapital</w:t>
      </w:r>
      <w:r>
        <w:softHyphen/>
        <w:t>krav. Sådana effekter kan finnas och kan enligt Finansinspektionens rekommendationer motivera att en förhållandevis lång återhämtnings</w:t>
      </w:r>
      <w:r>
        <w:softHyphen/>
        <w:t>period tillåts om det riskkänsliga kapitalkravet underskrids. Denna aspekt bör dock inte ges någon större vikt när det ska bestämmas vilken konfi</w:t>
      </w:r>
      <w:r>
        <w:softHyphen/>
        <w:t>densnivå som bör väljas. Det bör dock beaktas att den valda skyddsnivån inte bör försämra Finansinspektionens möjligheter att på ett tidigt stadium ingripa och granska företagens åtgärder i finansiellt ansträngda situationer. Åter</w:t>
      </w:r>
      <w:r>
        <w:softHyphen/>
        <w:t>hämtningstider och ingripanderegler i övrigt behandlas i avsnitt 13.2.</w:t>
      </w:r>
    </w:p>
    <w:p w14:paraId="7CD39D62" w14:textId="77777777" w:rsidR="009E158D" w:rsidRDefault="009E158D" w:rsidP="009E158D">
      <w:pPr>
        <w:pStyle w:val="Brdtextmedindrag"/>
      </w:pPr>
      <w:r>
        <w:lastRenderedPageBreak/>
        <w:t>Avvägningarna kring valet av skyddsnivå bör också kompletteras med en bedömning av hur den nuvarande regleringen för företag med tjänste</w:t>
      </w:r>
      <w:r>
        <w:softHyphen/>
        <w:t>pensionsverksamhet har fallit ut. Enligt Finansinspektionens rapport är det stora flertalet företag som tillhandahåller tjänstepension välkapitaliserade. De håller också betydande buffertar utöver det som krävs enligt Finans</w:t>
      </w:r>
      <w:r>
        <w:softHyphen/>
        <w:t>inspektionens tillsynsmodell. Detta kan givetvis ha olika orsaker, men erfarenheterna kan anses ge visst stöd för att den nuvarande risk</w:t>
      </w:r>
      <w:r>
        <w:softHyphen/>
        <w:t xml:space="preserve">känsliga tillsynsmodellen haft en god effekt. Som utgångspunkt kan det därför finnas skäl för viss försiktighet när det gäller att förändra den skyddsnivå som trafikljusmodellen ger uttryck för. </w:t>
      </w:r>
    </w:p>
    <w:p w14:paraId="5D49BAFA" w14:textId="77777777" w:rsidR="009E158D" w:rsidRDefault="009E158D" w:rsidP="009E158D">
      <w:pPr>
        <w:pStyle w:val="Brdtextmedindrag"/>
      </w:pPr>
      <w:r>
        <w:t>Modellen är utformad med utgångspunkt i samma konfidensnivå som i Solvens II-regelverket (99,5 procent), men innehåller vissa antaganden som sätter ned kapital</w:t>
      </w:r>
      <w:r>
        <w:softHyphen/>
        <w:t>behovet, såsom att utfallet av finansiella risker är okorrelerade. Som Finansinspektionen belyser kan rimligheten av sådana antaganden ifråga</w:t>
      </w:r>
      <w:r>
        <w:softHyphen/>
        <w:t>sättas, men det innebär inte i sig att den sammantagna skyddsnivån som modellen ger uttryck för skulle vara olämplig.</w:t>
      </w:r>
    </w:p>
    <w:p w14:paraId="7096E4C1" w14:textId="77777777" w:rsidR="009E158D" w:rsidRDefault="009E158D" w:rsidP="009E158D">
      <w:pPr>
        <w:pStyle w:val="Brdtextmedindrag"/>
      </w:pPr>
      <w:r>
        <w:t xml:space="preserve">Många remissinstanser, bl.a. de fackliga centralorganisationerna samt </w:t>
      </w:r>
      <w:r w:rsidRPr="007741F1">
        <w:rPr>
          <w:i/>
        </w:rPr>
        <w:t xml:space="preserve">Sveriges </w:t>
      </w:r>
      <w:r>
        <w:rPr>
          <w:i/>
        </w:rPr>
        <w:t>K</w:t>
      </w:r>
      <w:r w:rsidRPr="007741F1">
        <w:rPr>
          <w:i/>
        </w:rPr>
        <w:t xml:space="preserve">ommuner och </w:t>
      </w:r>
      <w:r>
        <w:rPr>
          <w:i/>
        </w:rPr>
        <w:t>L</w:t>
      </w:r>
      <w:r w:rsidRPr="007741F1">
        <w:rPr>
          <w:i/>
        </w:rPr>
        <w:t>andsting</w:t>
      </w:r>
      <w:r>
        <w:t>, förespråkar att en konfidensnivå väljs som innebär att det totala kapitalkravet är oförändrat i förhållande till trafikljusmodellen. Det finns alltså ett brett stöd för att det nuvarande systemet ger uttryck för en lämplig avvägning mellan trygghet och möjlig</w:t>
      </w:r>
      <w:r>
        <w:softHyphen/>
        <w:t>het till risktagande. Regeringen finner sammantaget skäl att instämma i den bedömningen. Med hänsyn till tjänstepensionernas viktiga betydelse för enskilda och för samhället är det knappast aktuellt att försämra det skydd som finns i det nuvarande systemet. Erfarenheterna av trafikljus</w:t>
      </w:r>
      <w:r>
        <w:softHyphen/>
        <w:t xml:space="preserve">modellen ger emellertid inte heller något starkt stöd för att skyddsnivån behöver höjas. </w:t>
      </w:r>
    </w:p>
    <w:p w14:paraId="67D2BB71" w14:textId="77777777" w:rsidR="009E158D" w:rsidRDefault="009E158D" w:rsidP="009E158D">
      <w:pPr>
        <w:pStyle w:val="Brdtextmedindrag"/>
      </w:pPr>
      <w:r>
        <w:t xml:space="preserve">I </w:t>
      </w:r>
      <w:r w:rsidRPr="008316FA">
        <w:t>promemorian</w:t>
      </w:r>
      <w:r>
        <w:t xml:space="preserve"> föreslås med utgångspunkt i de nivåer som testats och redovisats i Finansinspektionens rapport att konfidensnivån 98 procent ska väljas. Många remissinstanser anser att konfidensnivån borde vara 97 pro</w:t>
      </w:r>
      <w:r>
        <w:softHyphen/>
        <w:t>cent för att motsvara kapitalbehovet enligt trafikljus</w:t>
      </w:r>
      <w:r>
        <w:softHyphen/>
        <w:t>modellen. Enligt en fördjupad analys som nu gjorts innebär en sänkning av konfidensnivån till omkring 97 eller 97,5 procent att kapitalkravet hamnar i nivå med kapital</w:t>
      </w:r>
      <w:r>
        <w:softHyphen/>
        <w:t>behovet enligt trafikljusmodellen. Analysen ger stöd för att vissa företag med den konfidensnivån kommer att få ett högre kapitalkrav, medan andra företag får ett lägre kapitalkrav</w:t>
      </w:r>
      <w:r w:rsidRPr="008E6C8D">
        <w:t xml:space="preserve"> </w:t>
      </w:r>
      <w:r>
        <w:t>jämfört med trafikljusmodellen. Detta är dock en naturlig följd av kapitalkravets risk</w:t>
      </w:r>
      <w:r>
        <w:softHyphen/>
        <w:t>känsliga karaktär och att Finansinspektionen funnit anledning att se över antagandena för de risk</w:t>
      </w:r>
      <w:r>
        <w:softHyphen/>
        <w:t>kategorier som föreslås ingå i det riskkänsliga kapitalkravet. För företag som meddelar tjänstepensionsförsäkringar i form av s.k. traditionell liv</w:t>
      </w:r>
      <w:r>
        <w:softHyphen/>
        <w:t>försäkring, där viss avkastning på premier garanteras, kommer förändring</w:t>
      </w:r>
      <w:r>
        <w:softHyphen/>
        <w:t>arna sannolikt att vara små. För företag som meddelar tjänstepensions</w:t>
      </w:r>
      <w:r>
        <w:softHyphen/>
        <w:t>försäkringar i form av fondförsäkring kan ökningen vara större, men det ska ses i ljuset av att trafikljusmodellen ger upphov till ett mycket lågt kapitalbehov för sådana åtaganden.</w:t>
      </w:r>
    </w:p>
    <w:p w14:paraId="1A6DDDA8" w14:textId="77777777" w:rsidR="009E158D" w:rsidRDefault="009E158D" w:rsidP="009E158D">
      <w:pPr>
        <w:pStyle w:val="Brdtextmedindrag"/>
      </w:pPr>
      <w:r>
        <w:t>Regeringen gör, i likhet med många remissinstanser, bedömningen att konfidensnivån 97 procent bör användas i det riskkänsliga kapitalkravet. Denna skyddsnivå ger enligt regeringens uppfattning uttryck för en lämp</w:t>
      </w:r>
      <w:r>
        <w:softHyphen/>
        <w:t>lig avvägning mellan trygghet och möjlighet till avkastning i den verk</w:t>
      </w:r>
      <w:r>
        <w:softHyphen/>
        <w:t xml:space="preserve">samhet som de nya tjänstepensionsföretagen kommer att driva. Det kan förtydligas, vilket </w:t>
      </w:r>
      <w:r w:rsidRPr="007741F1">
        <w:rPr>
          <w:i/>
        </w:rPr>
        <w:t>Tjänstepensionsförbundet</w:t>
      </w:r>
      <w:r>
        <w:t xml:space="preserve"> och </w:t>
      </w:r>
      <w:r w:rsidRPr="007741F1">
        <w:rPr>
          <w:i/>
        </w:rPr>
        <w:t>Alecta</w:t>
      </w:r>
      <w:r>
        <w:t xml:space="preserve">, </w:t>
      </w:r>
      <w:r w:rsidRPr="007741F1">
        <w:rPr>
          <w:i/>
        </w:rPr>
        <w:t>AMF</w:t>
      </w:r>
      <w:r>
        <w:t xml:space="preserve"> och </w:t>
      </w:r>
      <w:r w:rsidRPr="007741F1">
        <w:rPr>
          <w:i/>
        </w:rPr>
        <w:t xml:space="preserve">AFA </w:t>
      </w:r>
      <w:r w:rsidRPr="007741F1">
        <w:rPr>
          <w:i/>
        </w:rPr>
        <w:lastRenderedPageBreak/>
        <w:t>Försäkring</w:t>
      </w:r>
      <w:r>
        <w:t xml:space="preserve"> efterfrågar, att syftet med den föreslagna nivån är att kapital</w:t>
      </w:r>
      <w:r>
        <w:softHyphen/>
        <w:t>kravet i absoluta tal ska motsvara nivån i dagens trafikljusmodell, men då givetvis med beaktande av att någon exakt överensstämmelse inte kan uppnås, vare sig totalt sett eller – i synnerhet – för de enskilda företagen.</w:t>
      </w:r>
    </w:p>
    <w:p w14:paraId="03DD3653" w14:textId="77777777" w:rsidR="009E158D" w:rsidRDefault="009E158D" w:rsidP="009E158D">
      <w:pPr>
        <w:pStyle w:val="Brdtextmedindrag"/>
      </w:pPr>
      <w:r>
        <w:t xml:space="preserve">Det kan, som </w:t>
      </w:r>
      <w:r w:rsidRPr="001D2C68">
        <w:rPr>
          <w:i/>
        </w:rPr>
        <w:t>Skandia</w:t>
      </w:r>
      <w:r>
        <w:t xml:space="preserve"> m.fl. påpekar, få en viss negativ inverkan på konkurrensneutraliteten mellan svenska företag att en särskilt anpassad, lägre konfidensnivå väljs för tjänstepensionsföretag. Att ett riskkänsligt kapitalkrav föreslås som är avsett att ge ett fullgott men väl avvägt skydd för försäkringstagarna och de försäkrade medför dock i sig att skillnaderna inte blir så stora mellan företag som erbjuder tjänstepensionsförsäkring och som följer olika regelverk, å ena sidan Solvens II-regelverket och å andra sidan den nya lagen om tjänstepensionsföretag. Som arbetsgivare och anställd ska det gå att förlita sig på att tjänstepensionerna är trygga och att förvaltningen ger goda möjligheter till avkastning oavsett vilken lag</w:t>
      </w:r>
      <w:r>
        <w:softHyphen/>
        <w:t>stiftning som följs av det företag som tryggar tjänstepensionen. Det finns dock inte skäl att därutöver ge konkurrenshänsyn någon avgörande betyd</w:t>
      </w:r>
      <w:r>
        <w:softHyphen/>
        <w:t xml:space="preserve">else vid valet av konfidensnivå. Strävan efter att motverka snedvridning av konkurrensen ska inte, som anges i </w:t>
      </w:r>
      <w:r w:rsidRPr="0056327A">
        <w:t>avsnitt 5.</w:t>
      </w:r>
      <w:r>
        <w:t>7, drivas så långt att den motverkar en effektiv förvaltning av pensionskapitalet eller ett fullgott skydd för de nuvarande och framtida pensionärerna. Som nämns ovan görs också bedöm</w:t>
      </w:r>
      <w:r>
        <w:softHyphen/>
        <w:t>ningen att det inte är troligt att ett väl avvägt riskkänsligt kapital</w:t>
      </w:r>
      <w:r>
        <w:softHyphen/>
        <w:t>krav får några större konsekvenser för tjänstepensionsföretagens möjligheter att konkurrera med institut i andra länder inom EES.</w:t>
      </w:r>
    </w:p>
    <w:p w14:paraId="5879BBC8" w14:textId="77777777" w:rsidR="009E158D" w:rsidRDefault="009E158D" w:rsidP="009E158D">
      <w:pPr>
        <w:pStyle w:val="Brdtextmedindrag"/>
      </w:pPr>
      <w:r>
        <w:t xml:space="preserve">Sammanfattningsvis föreslår regeringen att konfidensnivån 97 procent ska väljas som skyddsnivå för det riskkänsliga kapitalkravet. Det innebär att kapitalkravet kommer att vara i nivå med det kapitalbehov som följer av Finansinspektionens nuvarande tillsynsmodell. Den föreslagna nivån har också fördelen att det inte är sannolikt att det skulle ske några större omallokeringar av tjänstepensionsföretagens samlade investeringar när det riskkänsliga kapitalkravet får effekt. Avsikten är, i enlighet med det regeringen anför i </w:t>
      </w:r>
      <w:r w:rsidRPr="0056327A">
        <w:t>avsnitt 5.</w:t>
      </w:r>
      <w:r>
        <w:t>6, att uppnå en god balans mellan intresset av att uppnå ett fullgott skydd och samtidigt möjliggöra en effektiv förvalt</w:t>
      </w:r>
      <w:r>
        <w:softHyphen/>
        <w:t>ning med goda möjligheter till hög avkastning på det förvaltade kapitalet. Genom att det riskkänsliga kapitalkravet knyts till sådana ingripande</w:t>
      </w:r>
      <w:r>
        <w:softHyphen/>
        <w:t>möjligheter som föreslås i avsnitt 13.2 medför den föreslagna regleringen samtidigt ett förstärkt skydd för försäkringstagare, försäkrade och andra ersättnings</w:t>
      </w:r>
      <w:r>
        <w:softHyphen/>
        <w:t xml:space="preserve">berättigade. </w:t>
      </w:r>
    </w:p>
    <w:p w14:paraId="5125D93F" w14:textId="77777777" w:rsidR="009E158D" w:rsidRDefault="009E158D" w:rsidP="00326459">
      <w:pPr>
        <w:pStyle w:val="Rubrik3"/>
      </w:pPr>
      <w:bookmarkStart w:id="2418" w:name="_Toc8059792"/>
      <w:bookmarkStart w:id="2419" w:name="_Toc8061502"/>
      <w:bookmarkStart w:id="2420" w:name="_Toc8062034"/>
      <w:bookmarkStart w:id="2421" w:name="_Toc8064502"/>
      <w:bookmarkStart w:id="2422" w:name="_Toc8391179"/>
      <w:bookmarkStart w:id="2423" w:name="_Toc8391445"/>
      <w:bookmarkStart w:id="2424" w:name="_Toc8644650"/>
      <w:bookmarkStart w:id="2425" w:name="_Toc8645182"/>
      <w:bookmarkStart w:id="2426" w:name="_Toc8817663"/>
      <w:bookmarkStart w:id="2427" w:name="_Toc8818235"/>
      <w:bookmarkStart w:id="2428" w:name="_Toc8825604"/>
      <w:bookmarkStart w:id="2429" w:name="_Toc8831701"/>
      <w:bookmarkStart w:id="2430" w:name="_Toc8832610"/>
      <w:bookmarkStart w:id="2431" w:name="_Toc11153072"/>
      <w:bookmarkStart w:id="2432" w:name="_Toc11160993"/>
      <w:bookmarkStart w:id="2433" w:name="_Toc11166929"/>
      <w:bookmarkStart w:id="2434" w:name="_Toc11167465"/>
      <w:bookmarkStart w:id="2435" w:name="_Toc11168902"/>
      <w:bookmarkStart w:id="2436" w:name="_Toc11845855"/>
      <w:bookmarkStart w:id="2437" w:name="_Toc12611654"/>
      <w:bookmarkStart w:id="2438" w:name="_Toc12624921"/>
      <w:bookmarkStart w:id="2439" w:name="_Toc12627410"/>
      <w:bookmarkStart w:id="2440" w:name="_Toc12630300"/>
      <w:bookmarkStart w:id="2441" w:name="_Toc12632795"/>
      <w:bookmarkStart w:id="2442" w:name="_Toc17902867"/>
      <w:bookmarkEnd w:id="2417"/>
      <w:r w:rsidRPr="00326459">
        <w:t>Väsentliga</w:t>
      </w:r>
      <w:r>
        <w:t xml:space="preserve"> risker ska beaktas i det riskkänsliga kapitalkravet</w:t>
      </w:r>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p>
    <w:p w14:paraId="340C2DD0" w14:textId="77777777" w:rsidR="009E158D" w:rsidRDefault="009E158D" w:rsidP="009E158D">
      <w:pPr>
        <w:pStyle w:val="Brdtextram"/>
      </w:pPr>
      <w:r>
        <w:rPr>
          <w:b/>
        </w:rPr>
        <w:t>Regeringens förslag:</w:t>
      </w:r>
      <w:r>
        <w:t xml:space="preserve"> Det riskkänsliga kapitalkravet ska beräknas genom en sammanläggning av kapitalkraven för marknadsrisk, försäk</w:t>
      </w:r>
      <w:r>
        <w:softHyphen/>
        <w:t>ringsrisk och operativ risk. Vid sammanläggningen av kapitalkraven för marknadsrisk och försäkringsrisk ska justering ske för diversi</w:t>
      </w:r>
      <w:r>
        <w:softHyphen/>
        <w:t>fierings</w:t>
      </w:r>
      <w:r>
        <w:softHyphen/>
        <w:t>effekter. Det riskkänsliga kapitalkravet ska minskas med ett justerings</w:t>
      </w:r>
      <w:r>
        <w:softHyphen/>
        <w:t>belopp.</w:t>
      </w:r>
    </w:p>
    <w:p w14:paraId="52465BEE" w14:textId="77777777" w:rsidR="009E158D" w:rsidRDefault="009E158D" w:rsidP="009E158D">
      <w:pPr>
        <w:pStyle w:val="Brdtextmedindragram"/>
      </w:pPr>
      <w:r>
        <w:t>Kapitalkravet för marknadsrisk ska beräknas genom en justerad sammanläggning av kapitalkraven för ränterisk, aktiekursrisk, fastig</w:t>
      </w:r>
      <w:r>
        <w:softHyphen/>
        <w:t>hetsprisrisk, ränteskillnadsrisk, valutakursrisk och koncentrationsrisk.</w:t>
      </w:r>
    </w:p>
    <w:p w14:paraId="70418B5B" w14:textId="77777777" w:rsidR="009E158D" w:rsidRDefault="009E158D" w:rsidP="009E158D">
      <w:pPr>
        <w:pStyle w:val="Brdtextmedindragram"/>
      </w:pPr>
      <w:r>
        <w:lastRenderedPageBreak/>
        <w:t>Kapitalkravet för försäkringsrisk ska beräknas genom en justerad sammanläggning av kapitalkraven för åtminstone långlevnads- och dödlighetsrisk, sjuklighetsrisk, annullationsrisk och kostnadsrisk.</w:t>
      </w:r>
    </w:p>
    <w:p w14:paraId="1D8C105B" w14:textId="77777777" w:rsidR="009E158D" w:rsidRDefault="009E158D" w:rsidP="009E158D">
      <w:pPr>
        <w:pStyle w:val="Brdtextmedindragram"/>
      </w:pPr>
      <w:r>
        <w:t>Kapitalkravet för operativ risk ska beräknas med beaktande av sådana operativa risker som tjänstepensionsföretaget är utsatt för och som inte har beaktats vid beräkningen av kapitalkravet för marknadsrisk eller försäkringsrisk.</w:t>
      </w:r>
    </w:p>
    <w:p w14:paraId="215C34EC" w14:textId="77777777" w:rsidR="009E158D" w:rsidRDefault="009E158D" w:rsidP="009E158D">
      <w:pPr>
        <w:pStyle w:val="Brdtextmedindragram"/>
      </w:pPr>
      <w:r>
        <w:t>Justeringsbeloppet ska motsvara den minskning av ett tjänstepen</w:t>
      </w:r>
      <w:r>
        <w:softHyphen/>
        <w:t>sionsföretags oförutsedda förluster som beror på att företagets åtaganden gentemot försäkringstagarna, de försäkrade eller andra ersättningsberättigade minskar till följd av villkoren i försäkrings</w:t>
      </w:r>
      <w:r>
        <w:softHyphen/>
        <w:t>avtalet, att företagets uppskjutna skatt förändras eller en kombination av dessa orsaker.</w:t>
      </w:r>
    </w:p>
    <w:p w14:paraId="69670E9C" w14:textId="77777777" w:rsidR="009E158D" w:rsidRDefault="009E158D" w:rsidP="009E158D">
      <w:pPr>
        <w:pStyle w:val="Brdtextmedindragram"/>
      </w:pPr>
      <w:r>
        <w:t>Regeringen eller den myndighet som regeringen bestämmer ska få meddela föreskrifter om beräkningen av det riskkänsliga kapitalkravet.</w:t>
      </w:r>
    </w:p>
    <w:p w14:paraId="31A85E73" w14:textId="77777777" w:rsidR="009E158D" w:rsidRPr="00D66204" w:rsidRDefault="009E158D" w:rsidP="009E158D">
      <w:pPr>
        <w:pStyle w:val="Brdtextmedindrag"/>
        <w:rPr>
          <w:b/>
          <w:sz w:val="8"/>
          <w:szCs w:val="8"/>
        </w:rPr>
      </w:pPr>
    </w:p>
    <w:p w14:paraId="233C2B36" w14:textId="77777777" w:rsidR="009E158D" w:rsidRPr="006835A6" w:rsidRDefault="009E158D" w:rsidP="009E158D">
      <w:pPr>
        <w:pStyle w:val="Brdtextmedindrag"/>
      </w:pPr>
      <w:r>
        <w:rPr>
          <w:b/>
        </w:rPr>
        <w:t>Utredningens förslag</w:t>
      </w:r>
      <w:r>
        <w:t xml:space="preserve"> överensstämmer delvis med regeringens förslag</w:t>
      </w:r>
      <w:r w:rsidRPr="006835A6">
        <w:t>.</w:t>
      </w:r>
      <w:r w:rsidRPr="00D66204">
        <w:t xml:space="preserve"> Utredningen</w:t>
      </w:r>
      <w:r>
        <w:t>s förslag avviker från regeringens förslag genom att enligt utredningens</w:t>
      </w:r>
      <w:r w:rsidRPr="00D66204">
        <w:t xml:space="preserve"> </w:t>
      </w:r>
      <w:r>
        <w:t>förslag</w:t>
      </w:r>
      <w:r w:rsidRPr="00D66204">
        <w:t xml:space="preserve"> </w:t>
      </w:r>
      <w:r>
        <w:t>sk</w:t>
      </w:r>
      <w:r w:rsidRPr="00D66204">
        <w:t xml:space="preserve">a </w:t>
      </w:r>
      <w:r>
        <w:t>kapitalkravet för operativ risk ingå i det schablon</w:t>
      </w:r>
      <w:r>
        <w:softHyphen/>
        <w:t>mässiga kapitalkravet och inte i det riskkänsliga kapitalkravet. Utred</w:t>
      </w:r>
      <w:r>
        <w:softHyphen/>
        <w:t>ningen lämnar inga förslag när det gäller justeringsbelopp och annulla</w:t>
      </w:r>
      <w:r>
        <w:softHyphen/>
        <w:t>tionsrisk. I utredningens förslag behandlas långlevnads- och dödlighets</w:t>
      </w:r>
      <w:r>
        <w:softHyphen/>
        <w:t>risk som separata undergrupper och enligt förslaget finns det inte något utrymme för att låta andra risker ingå vid beräkningen av kapitalkravet för försäkringsrisk än de som anges i den nya lagen.</w:t>
      </w:r>
    </w:p>
    <w:p w14:paraId="56526A64" w14:textId="77777777" w:rsidR="009E158D" w:rsidRDefault="009E158D" w:rsidP="009E158D">
      <w:pPr>
        <w:pStyle w:val="Brdtextmedindrag"/>
      </w:pPr>
      <w:r>
        <w:rPr>
          <w:b/>
        </w:rPr>
        <w:t>Remissinstanserna:</w:t>
      </w:r>
      <w:r>
        <w:t xml:space="preserve"> Flertalet remissinstanser tillstyrker förslaget eller har inget att invända mot det. </w:t>
      </w:r>
      <w:r>
        <w:rPr>
          <w:i/>
        </w:rPr>
        <w:t xml:space="preserve">Sveriges riksbank </w:t>
      </w:r>
      <w:r>
        <w:t>ifrågasätter att det risk</w:t>
      </w:r>
      <w:r>
        <w:softHyphen/>
        <w:t xml:space="preserve">känsliga kapitalkravet inte ska beakta </w:t>
      </w:r>
      <w:r w:rsidRPr="00FF0BF5">
        <w:t>motpartsrisker</w:t>
      </w:r>
      <w:r>
        <w:t xml:space="preserve"> eftersom även tjänstepensionsföretag använder derivatinstrument där motpartsrisken kan vara betydande. </w:t>
      </w:r>
      <w:r>
        <w:rPr>
          <w:i/>
        </w:rPr>
        <w:t>Alecta</w:t>
      </w:r>
      <w:r w:rsidRPr="007741F1">
        <w:t>,</w:t>
      </w:r>
      <w:r>
        <w:rPr>
          <w:i/>
        </w:rPr>
        <w:t xml:space="preserve"> AMF </w:t>
      </w:r>
      <w:r w:rsidRPr="00225FA3">
        <w:t>och</w:t>
      </w:r>
      <w:r>
        <w:rPr>
          <w:i/>
        </w:rPr>
        <w:t xml:space="preserve"> Folksam</w:t>
      </w:r>
      <w:r>
        <w:t xml:space="preserve"> anser att </w:t>
      </w:r>
      <w:r w:rsidRPr="00FF0BF5">
        <w:t>koncentrationsrisk</w:t>
      </w:r>
      <w:r>
        <w:t xml:space="preserve"> inte bör ingå i beräkningen eftersom denna risk inte är en del av trafik</w:t>
      </w:r>
      <w:r>
        <w:softHyphen/>
        <w:t xml:space="preserve">ljusmodellen. De anser även att </w:t>
      </w:r>
      <w:r w:rsidRPr="00FF0BF5">
        <w:t>annullationsrisk</w:t>
      </w:r>
      <w:r>
        <w:t xml:space="preserve"> bör läggas till som en av förmånsriskerna. Även </w:t>
      </w:r>
      <w:r w:rsidRPr="00C356AE">
        <w:rPr>
          <w:i/>
        </w:rPr>
        <w:t xml:space="preserve">Livförsäkringsbolaget </w:t>
      </w:r>
      <w:r w:rsidRPr="00641838">
        <w:rPr>
          <w:i/>
        </w:rPr>
        <w:t>Skandia, ömsesidigt</w:t>
      </w:r>
      <w:r>
        <w:t xml:space="preserve"> på</w:t>
      </w:r>
      <w:r>
        <w:softHyphen/>
        <w:t xml:space="preserve">pekar att det inte framgår hur </w:t>
      </w:r>
      <w:r w:rsidRPr="00FF0BF5">
        <w:t>annulla</w:t>
      </w:r>
      <w:r>
        <w:softHyphen/>
      </w:r>
      <w:r w:rsidRPr="00FF0BF5">
        <w:t>tionsrisk</w:t>
      </w:r>
      <w:r>
        <w:t xml:space="preserve"> ska beaktas i det risk</w:t>
      </w:r>
      <w:r>
        <w:softHyphen/>
        <w:t xml:space="preserve">känsliga kapitalkravet. Vidare anser Skandia att det är olämpligt att det inte tas med något särskilt kapitalkrav för </w:t>
      </w:r>
      <w:r w:rsidRPr="00FF0BF5">
        <w:t>mot</w:t>
      </w:r>
      <w:r>
        <w:softHyphen/>
      </w:r>
      <w:r w:rsidRPr="00FF0BF5">
        <w:t>partsrisk</w:t>
      </w:r>
      <w:r>
        <w:t xml:space="preserve"> eftersom tjänste</w:t>
      </w:r>
      <w:r>
        <w:softHyphen/>
        <w:t xml:space="preserve">pensionsföretag i betydande omfattning torde investera i obligationer. </w:t>
      </w:r>
    </w:p>
    <w:p w14:paraId="32C86BE0" w14:textId="77777777" w:rsidR="009E158D" w:rsidRDefault="009E158D" w:rsidP="009E158D">
      <w:pPr>
        <w:pStyle w:val="Brdtextmedindrag"/>
      </w:pPr>
      <w:r w:rsidRPr="006C61AF">
        <w:rPr>
          <w:b/>
        </w:rPr>
        <w:t>Promemorians förslag</w:t>
      </w:r>
      <w:r>
        <w:t xml:space="preserve"> överensstämmer i huvudsak med regeringens förslag. Promemorians förslag avviker från regeringens förslag genom att i promemorians förslag behandlas långlevnads- och dödlighetsrisk som separata undergrupper och genom att det inte ger något utrymme för att låta andra risker ingå vid beräkningen av kapitalkravet för försäkringsrisk än de som räknas upp i den nya lagen.</w:t>
      </w:r>
    </w:p>
    <w:p w14:paraId="4DDF3948" w14:textId="77777777" w:rsidR="009E158D" w:rsidRPr="0064179D" w:rsidRDefault="009E158D" w:rsidP="009E158D">
      <w:pPr>
        <w:pStyle w:val="Brdtextmedindrag"/>
      </w:pPr>
      <w:r w:rsidRPr="006C61AF">
        <w:rPr>
          <w:b/>
        </w:rPr>
        <w:t>Remissinstanserna:</w:t>
      </w:r>
      <w:r>
        <w:t xml:space="preserve"> Flertalet remissinstanser tillstyrker förslaget eller har inget att invända mot det. Många remissinstanser anser dock att investeringar i infrastrukturtillgångar borde vara en egen riskklass. Till dessa hör </w:t>
      </w:r>
      <w:r w:rsidRPr="007741F1">
        <w:rPr>
          <w:i/>
        </w:rPr>
        <w:t>Svensk Försäkring</w:t>
      </w:r>
      <w:r w:rsidRPr="004B5B44">
        <w:t>,</w:t>
      </w:r>
      <w:r>
        <w:t xml:space="preserve"> </w:t>
      </w:r>
      <w:r w:rsidRPr="007741F1">
        <w:rPr>
          <w:i/>
        </w:rPr>
        <w:t>Tjänstepensionsförbundet</w:t>
      </w:r>
      <w:r w:rsidRPr="004B5B44">
        <w:t xml:space="preserve">, </w:t>
      </w:r>
      <w:r w:rsidRPr="007741F1">
        <w:rPr>
          <w:i/>
        </w:rPr>
        <w:t>Alecta</w:t>
      </w:r>
      <w:r w:rsidRPr="004B5B44">
        <w:t>,</w:t>
      </w:r>
      <w:r>
        <w:t xml:space="preserve"> </w:t>
      </w:r>
      <w:r w:rsidRPr="007741F1">
        <w:rPr>
          <w:i/>
        </w:rPr>
        <w:t>AMF</w:t>
      </w:r>
      <w:r>
        <w:t xml:space="preserve"> och </w:t>
      </w:r>
      <w:r w:rsidRPr="007741F1">
        <w:rPr>
          <w:i/>
        </w:rPr>
        <w:t>AFA Försäkring</w:t>
      </w:r>
      <w:r>
        <w:t xml:space="preserve">, </w:t>
      </w:r>
      <w:r w:rsidRPr="007741F1">
        <w:rPr>
          <w:i/>
        </w:rPr>
        <w:t>Folksam</w:t>
      </w:r>
      <w:r>
        <w:t xml:space="preserve">, </w:t>
      </w:r>
      <w:r w:rsidRPr="007741F1">
        <w:rPr>
          <w:i/>
        </w:rPr>
        <w:t xml:space="preserve">Sveriges </w:t>
      </w:r>
      <w:r>
        <w:rPr>
          <w:i/>
        </w:rPr>
        <w:t>K</w:t>
      </w:r>
      <w:r w:rsidRPr="007741F1">
        <w:rPr>
          <w:i/>
        </w:rPr>
        <w:t xml:space="preserve">ommuner och </w:t>
      </w:r>
      <w:r>
        <w:rPr>
          <w:i/>
        </w:rPr>
        <w:t>L</w:t>
      </w:r>
      <w:r w:rsidRPr="007741F1">
        <w:rPr>
          <w:i/>
        </w:rPr>
        <w:t>andsting</w:t>
      </w:r>
      <w:r>
        <w:t xml:space="preserve">, </w:t>
      </w:r>
      <w:r w:rsidRPr="007741F1">
        <w:rPr>
          <w:i/>
        </w:rPr>
        <w:t>LO</w:t>
      </w:r>
      <w:r>
        <w:t xml:space="preserve"> och </w:t>
      </w:r>
      <w:r w:rsidRPr="007741F1">
        <w:rPr>
          <w:i/>
        </w:rPr>
        <w:t>Saco</w:t>
      </w:r>
      <w:r>
        <w:t>. Svensk Försäkring anser att långlevnads</w:t>
      </w:r>
      <w:r>
        <w:softHyphen/>
        <w:t xml:space="preserve">risk och dödlighetsrisk inte bör utgöra två olika riskgrupper. Beträffande koncentrationsrisk anser </w:t>
      </w:r>
      <w:r w:rsidRPr="00600BEB">
        <w:t>Svensk Försäkring</w:t>
      </w:r>
      <w:r>
        <w:t xml:space="preserve"> att det är väsentligt att kravet för svenska säkerställda </w:t>
      </w:r>
      <w:r>
        <w:lastRenderedPageBreak/>
        <w:t>obligationer anpassas så att den marknadens funktion för bostadsfinan</w:t>
      </w:r>
      <w:r>
        <w:softHyphen/>
        <w:t>siering inte äventyras.</w:t>
      </w:r>
      <w:r w:rsidDel="004C4EF8">
        <w:t xml:space="preserve"> </w:t>
      </w:r>
    </w:p>
    <w:p w14:paraId="07A54EE2" w14:textId="77777777" w:rsidR="009E158D" w:rsidRDefault="009E158D" w:rsidP="009E158D">
      <w:pPr>
        <w:pStyle w:val="Rubrik4utannumrering"/>
      </w:pPr>
      <w:r>
        <w:t>Skälen för regeringens förslag</w:t>
      </w:r>
    </w:p>
    <w:p w14:paraId="6BCFF1C4" w14:textId="77777777" w:rsidR="009E158D" w:rsidRDefault="009E158D" w:rsidP="009E158D">
      <w:pPr>
        <w:pStyle w:val="Rubrik5utannumrering"/>
        <w:spacing w:before="0"/>
      </w:pPr>
      <w:r>
        <w:t>Andra tjänstepensionsdirektivet</w:t>
      </w:r>
    </w:p>
    <w:p w14:paraId="237AD8DA" w14:textId="77777777" w:rsidR="009E158D" w:rsidRDefault="009E158D" w:rsidP="009E158D">
      <w:pPr>
        <w:pStyle w:val="Brdtext"/>
      </w:pPr>
      <w:r>
        <w:t>I andra tjänstepensionsdirektivet finns det inte några bestämmelser om riskkänsligt kapitalkrav.</w:t>
      </w:r>
    </w:p>
    <w:p w14:paraId="3ADDE55C" w14:textId="77777777" w:rsidR="009E158D" w:rsidRDefault="009E158D" w:rsidP="009E158D">
      <w:pPr>
        <w:pStyle w:val="Rubrik5utannumrering"/>
      </w:pPr>
      <w:r>
        <w:t>Gällande rätt</w:t>
      </w:r>
    </w:p>
    <w:p w14:paraId="6DB4BCCE" w14:textId="77777777" w:rsidR="009E158D" w:rsidRPr="001970A3" w:rsidRDefault="009E158D" w:rsidP="009E158D">
      <w:pPr>
        <w:pStyle w:val="Brdtext"/>
      </w:pPr>
      <w:r>
        <w:t>För försäkringsföretag som följer försäkringsrörelselagen ska solvens</w:t>
      </w:r>
      <w:r>
        <w:softHyphen/>
        <w:t>kapitalkravet beräknas med beaktande av alla mätbara risker som företaget är utsatt för. Vid beräkningen ska åtminstone försäkringsrisker, marknads</w:t>
      </w:r>
      <w:r>
        <w:softHyphen/>
        <w:t>risker, kreditrisker och operativa risker beaktas (8 kap. 2 § FRL). Solvens</w:t>
      </w:r>
      <w:r>
        <w:softHyphen/>
        <w:t>kapitalkravet ska beräknas enligt en standardformel eller, efter tillstånd, en intern modell (8 kap. 4 § FRL). När det gäller standardformeln finns detaljerade bestämmelser om hur solvenskapitalkravet ska beräknas och läggas samman för ingående risker.</w:t>
      </w:r>
    </w:p>
    <w:p w14:paraId="49BC287E" w14:textId="77777777" w:rsidR="009E158D" w:rsidRPr="00CF1723" w:rsidRDefault="009E158D" w:rsidP="009E158D">
      <w:pPr>
        <w:pStyle w:val="Brdtextmedindrag"/>
      </w:pPr>
      <w:r>
        <w:t>För försäkringsföretag som följer övergångsbestämmelserna och för tjänstepensionskassor finns, som anges i avsnitt 8.5.1, inte några bestäm</w:t>
      </w:r>
      <w:r>
        <w:softHyphen/>
        <w:t xml:space="preserve">melser om ett </w:t>
      </w:r>
      <w:r w:rsidRPr="00220593">
        <w:t>riskkänsligt kapitalkrav. Däremot ska sådana företag rapportera enligt Finansinspektionens trafikljusmodell som är ett risk</w:t>
      </w:r>
      <w:r w:rsidRPr="00220593">
        <w:softHyphen/>
        <w:t>känsligt tillsynsverktyg, se avsnitt 4.6.</w:t>
      </w:r>
      <w:r>
        <w:t xml:space="preserve"> I trafikljusmodellen prövas före</w:t>
      </w:r>
      <w:r>
        <w:softHyphen/>
        <w:t>tagens känslighet för finansiella risker, försäkringsrisker och driftskost</w:t>
      </w:r>
      <w:r>
        <w:softHyphen/>
        <w:t>nadsrisk.</w:t>
      </w:r>
      <w:r w:rsidRPr="00DC50C3">
        <w:t xml:space="preserve"> </w:t>
      </w:r>
    </w:p>
    <w:p w14:paraId="526A34C7" w14:textId="77777777" w:rsidR="009E158D" w:rsidRDefault="009E158D" w:rsidP="009E158D">
      <w:pPr>
        <w:pStyle w:val="Rubrik5utannumrering"/>
      </w:pPr>
      <w:r>
        <w:t xml:space="preserve">Finansinspektionens förslag i </w:t>
      </w:r>
      <w:r w:rsidRPr="00C1319B">
        <w:t>kapitalkravsrapport</w:t>
      </w:r>
      <w:r>
        <w:t>en</w:t>
      </w:r>
    </w:p>
    <w:p w14:paraId="4F778950" w14:textId="77777777" w:rsidR="009E158D" w:rsidRDefault="009E158D" w:rsidP="009E158D">
      <w:pPr>
        <w:pStyle w:val="Brdtext"/>
      </w:pPr>
      <w:r>
        <w:t xml:space="preserve">Finansinspektionen föreslår </w:t>
      </w:r>
      <w:r w:rsidRPr="00046B81">
        <w:t xml:space="preserve">i kapitalkravsrapporten </w:t>
      </w:r>
      <w:r>
        <w:t>att det riskkänsliga kapitalkravet ska beräknas genom en sammanläggning av separata kapital</w:t>
      </w:r>
      <w:r>
        <w:softHyphen/>
        <w:t>krav för marknadsrisk, förmånsrisk och operativ risk. Vid sammanlägg</w:t>
      </w:r>
      <w:r>
        <w:softHyphen/>
        <w:t>ningen av kapitalkraven för marknadsrisk och förmånsrisk ska justering ske för diversifierings</w:t>
      </w:r>
      <w:r>
        <w:softHyphen/>
        <w:t xml:space="preserve">effekter. </w:t>
      </w:r>
    </w:p>
    <w:p w14:paraId="37DBA5CB" w14:textId="77777777" w:rsidR="009E158D" w:rsidRPr="00644E51" w:rsidRDefault="009E158D" w:rsidP="009E158D">
      <w:pPr>
        <w:pStyle w:val="Brdtextmedindrag"/>
      </w:pPr>
      <w:r>
        <w:t>Vidare föreslås att kapitalkravet för marknadsrisk ska beräknas genom en justerad sammanläggning av separata kapitalkrav för aktiekursrisk, ränterisk, fastighetsprisrisk, ränteskillnadsrisk (spreadrisk), valutakursrisk och koncentrations</w:t>
      </w:r>
      <w:r>
        <w:softHyphen/>
        <w:t>risk. Kapitalkravet för förmånsrisk ska beräknas genom en justerad sammanläggning av separata kapitalkrav för långlevnadsrisk, dödlighets</w:t>
      </w:r>
      <w:r>
        <w:softHyphen/>
        <w:t>risk, sjuklighetsrisk, annullationsrisk och kostnadsrisk. Kapital</w:t>
      </w:r>
      <w:r>
        <w:softHyphen/>
        <w:t>kravet för operativ risk ska beräknas med en enkel modell liknande den i Solvens II-regelverket, där beräkningen utgår från premieintäkterna och de försäkringstekniska avsättningarna.</w:t>
      </w:r>
    </w:p>
    <w:p w14:paraId="00742D86" w14:textId="77777777" w:rsidR="009E158D" w:rsidRPr="00644E51" w:rsidRDefault="009E158D" w:rsidP="009E158D">
      <w:pPr>
        <w:pStyle w:val="Brdtextmedindrag"/>
      </w:pPr>
      <w:r>
        <w:t>Finansinspektionen lämnar även förslag som syftar till att skapa en särskild hantering för infrastrukturtillgångar och säkerställda obligationer. Det föreslås att myndigheten ska få ett bemyndigande att meddela före</w:t>
      </w:r>
      <w:r>
        <w:softHyphen/>
        <w:t>skrifter om beräkningen av det riskkänsliga kapitalkravet.</w:t>
      </w:r>
    </w:p>
    <w:p w14:paraId="040319D1" w14:textId="77777777" w:rsidR="009E158D" w:rsidRPr="007741F1" w:rsidRDefault="009E158D" w:rsidP="009E158D">
      <w:pPr>
        <w:pStyle w:val="Rubrik5utannumrering"/>
      </w:pPr>
      <w:r w:rsidRPr="007741F1">
        <w:t>Det riskkänsliga kapitalkravet ska fånga väsentliga risker</w:t>
      </w:r>
    </w:p>
    <w:p w14:paraId="060219E2" w14:textId="77777777" w:rsidR="009E158D" w:rsidRDefault="009E158D" w:rsidP="009E158D">
      <w:pPr>
        <w:pStyle w:val="Brdtext"/>
      </w:pPr>
      <w:r>
        <w:t>Det riskkänsliga kapitalkravet bör omfatta de väsentliga risker som före</w:t>
      </w:r>
      <w:r>
        <w:softHyphen/>
        <w:t xml:space="preserve">kommer inom den verksamhet som tjänstepensionsföretagen kommer att driva. Finansinspektionen har i kapitalkravsrapporten analyserat vilka </w:t>
      </w:r>
      <w:r>
        <w:lastRenderedPageBreak/>
        <w:t>risker som företagen är mest exponerade för inom tjänstepensions</w:t>
      </w:r>
      <w:r>
        <w:softHyphen/>
        <w:t>verksamhet och som därför bör beaktas vid beräkningen av det risk</w:t>
      </w:r>
      <w:r>
        <w:softHyphen/>
        <w:t>känsliga kapitalkravet. Enligt rapporten bör det riskkänsliga kapitalkravet fånga upp väsentliga risker inom huvud</w:t>
      </w:r>
      <w:r>
        <w:softHyphen/>
        <w:t>kategorierna marknadsrisk, försäkringsrisk och operativ risk. Regeringen instämmer i den bedöm</w:t>
      </w:r>
      <w:r>
        <w:softHyphen/>
        <w:t>ningen.</w:t>
      </w:r>
    </w:p>
    <w:p w14:paraId="19A79F7F" w14:textId="77777777" w:rsidR="009E158D" w:rsidRDefault="009E158D" w:rsidP="009E158D">
      <w:pPr>
        <w:pStyle w:val="Brdtextmedindrag"/>
      </w:pPr>
      <w:r>
        <w:t>Det kan redan inledningsvis nämnas att regeringen anser att det är lämpligt att det tas in bestämmelser i den nya lagen om tjänstepensions</w:t>
      </w:r>
      <w:r>
        <w:softHyphen/>
        <w:t>företag som syftar till att fånga upp de väsentliga risker som förekommer i tjänstepensionsverksamhet. Det rör sig dels om bestämmelser där det anges vilka huvudkategorier och undergrupper som bör ingå i beräk</w:t>
      </w:r>
      <w:r>
        <w:softHyphen/>
        <w:t>ningen, dels om bestämmelser där det anges hur det riskkänsliga kapital</w:t>
      </w:r>
      <w:r>
        <w:softHyphen/>
        <w:t xml:space="preserve">kravet ska läggas samman. Vid beräkningen för respektive risk har valet av skyddsnivå som redogörs för ovan stor betydelse och regeringen föreslår (se avsnitt 8.5.1) att den konfidensnivå som ska användas bör anges i lag. Det kan inte anses lämpligt att närmare föreskriva i lag hur beräkningen för respektive risk ska gå till eftersom sådana föreskrifter är av en alltför teknisk karaktär för att tas in i den nya lagen. Regeringen eller den myndighet som regeringen bestämmer bör i stället få </w:t>
      </w:r>
      <w:r w:rsidRPr="00781F82">
        <w:t>meddela föreskrifter om beräkningen av det riskkänsliga kapitalkravet</w:t>
      </w:r>
      <w:r>
        <w:t xml:space="preserve">. </w:t>
      </w:r>
    </w:p>
    <w:p w14:paraId="4E9E7BAB" w14:textId="77777777" w:rsidR="009E158D" w:rsidRDefault="009E158D" w:rsidP="009E158D">
      <w:pPr>
        <w:pStyle w:val="Rubrik5utannumrering"/>
      </w:pPr>
      <w:r>
        <w:t>Väsentliga undergrupper inom marknadsrisk</w:t>
      </w:r>
    </w:p>
    <w:p w14:paraId="30FB1DCC" w14:textId="77777777" w:rsidR="009E158D" w:rsidRDefault="009E158D" w:rsidP="009E158D">
      <w:pPr>
        <w:pStyle w:val="Brdtextmedindrag"/>
        <w:ind w:firstLine="0"/>
      </w:pPr>
      <w:r>
        <w:t>De väsentliga marknadsrisker som företag med tjänstepensionsverksamhet är exponerade mot delas i Finansinspektionens kapitalkravsrapport upp i ränterisk, aktiekursrisk, fastighetsprisrisk, ränteskillnadsrisk (spreadrisk), valutakursrisk och koncentra</w:t>
      </w:r>
      <w:r>
        <w:softHyphen/>
        <w:t>tionsrisk. Det rör sig i huvudsak om risk som är relaterad till marknads</w:t>
      </w:r>
      <w:r>
        <w:softHyphen/>
        <w:t>rörelser som påverkar värderingen av tjänste</w:t>
      </w:r>
      <w:r>
        <w:softHyphen/>
        <w:t>pensionsföretagets åtaganden och värdet av de investeringar som företaget gör.</w:t>
      </w:r>
    </w:p>
    <w:p w14:paraId="2CB2EA4F" w14:textId="77777777" w:rsidR="009E158D" w:rsidRDefault="009E158D" w:rsidP="009E158D">
      <w:pPr>
        <w:pStyle w:val="Brdtextmedindrag"/>
      </w:pPr>
      <w:r>
        <w:t>Med r</w:t>
      </w:r>
      <w:r w:rsidRPr="00E247B3">
        <w:t>änterisk</w:t>
      </w:r>
      <w:r>
        <w:t xml:space="preserve"> avses </w:t>
      </w:r>
      <w:bookmarkStart w:id="2443" w:name="_Hlk1042078"/>
      <w:r>
        <w:t>risken för att ett tjänstepensionsföretags finansiella ställning påverkas negativt av förändringar i marknadsräntor</w:t>
      </w:r>
      <w:bookmarkEnd w:id="2443"/>
      <w:r>
        <w:t>. Risken är både relaterad till tillgångs- och skuldsidan. Åtagandenas räntekänslighet beror på att de i regel ges ett nuvärde som beräknas med hänsyn till den aktuella räntenivån.</w:t>
      </w:r>
    </w:p>
    <w:p w14:paraId="66D3B250" w14:textId="77777777" w:rsidR="009E158D" w:rsidRDefault="009E158D" w:rsidP="009E158D">
      <w:pPr>
        <w:pStyle w:val="Brdtextmedindrag"/>
      </w:pPr>
      <w:r>
        <w:t>De risker som fångas upp inom kategorierna aktiekursrisk, fastighets</w:t>
      </w:r>
      <w:r>
        <w:softHyphen/>
        <w:t>prisrisk och ränteskillnadsrisk uppstår till följd av att företag med tjänste</w:t>
      </w:r>
      <w:r>
        <w:softHyphen/>
        <w:t>pensions</w:t>
      </w:r>
      <w:r>
        <w:softHyphen/>
        <w:t>verksamhet gör investeringar i olika slags riskfyllda tillgångar för att upp</w:t>
      </w:r>
      <w:r>
        <w:softHyphen/>
        <w:t xml:space="preserve">nå en effektiv förvaltning med en god avkastning på det förvaltade kapitalet. </w:t>
      </w:r>
    </w:p>
    <w:p w14:paraId="626C8A31" w14:textId="77777777" w:rsidR="009E158D" w:rsidRDefault="009E158D" w:rsidP="009E158D">
      <w:pPr>
        <w:pStyle w:val="Brdtextmedindrag"/>
      </w:pPr>
      <w:r w:rsidRPr="00D05F98">
        <w:t>Aktiekursrisken</w:t>
      </w:r>
      <w:r>
        <w:t xml:space="preserve"> är </w:t>
      </w:r>
      <w:bookmarkStart w:id="2444" w:name="_Hlk1042126"/>
      <w:r>
        <w:t>risken för att marknadsvärdet på tjänstepensions</w:t>
      </w:r>
      <w:r>
        <w:softHyphen/>
        <w:t>företagets innehav i aktier sjunker</w:t>
      </w:r>
      <w:bookmarkEnd w:id="2444"/>
      <w:r>
        <w:t>. Kategorin bör även innefatta mot</w:t>
      </w:r>
      <w:r>
        <w:softHyphen/>
        <w:t xml:space="preserve">svarande risk vid innehav av andra riskfyllda tillgångar som inte omfattas av undergrupperna ränterisk, fastighetsprisrisk och ränteskillnadsrisk. </w:t>
      </w:r>
    </w:p>
    <w:p w14:paraId="78FE5F8D" w14:textId="77777777" w:rsidR="009E158D" w:rsidRDefault="009E158D" w:rsidP="009E158D">
      <w:pPr>
        <w:pStyle w:val="Brdtextmedindrag"/>
      </w:pPr>
      <w:r w:rsidRPr="00E247B3">
        <w:t>Fastighetsprisrisk</w:t>
      </w:r>
      <w:r>
        <w:t xml:space="preserve"> är </w:t>
      </w:r>
      <w:bookmarkStart w:id="2445" w:name="_Hlk1042163"/>
      <w:r>
        <w:t>risken för en nedgång i marknadsvärdet för direkt och indirekt ägda fastigheter och byggnader</w:t>
      </w:r>
      <w:bookmarkEnd w:id="2445"/>
      <w:r>
        <w:t>. Eftersom kategorin är avsedd att fånga en viss typ av risk bör den inte begränsas till att endast omfatta fast egendom i juridisk mening.</w:t>
      </w:r>
    </w:p>
    <w:p w14:paraId="51A497B0" w14:textId="77777777" w:rsidR="009E158D" w:rsidRDefault="009E158D" w:rsidP="009E158D">
      <w:pPr>
        <w:pStyle w:val="Brdtextmedindrag"/>
      </w:pPr>
      <w:r>
        <w:t xml:space="preserve">Ränteskillnadsrisk är </w:t>
      </w:r>
      <w:bookmarkStart w:id="2446" w:name="_Hlk1042180"/>
      <w:r>
        <w:t>risken för att marknadsvärdet på räntebärande till</w:t>
      </w:r>
      <w:r>
        <w:softHyphen/>
        <w:t>gångar och andra finansiella skulder till tjänstepensionsföretaget sjunker på grund av ökad s.k. kreditspread</w:t>
      </w:r>
      <w:bookmarkEnd w:id="2446"/>
      <w:r>
        <w:t xml:space="preserve">. </w:t>
      </w:r>
      <w:bookmarkStart w:id="2447" w:name="_Hlk1042235"/>
      <w:r>
        <w:t>Med kreditspread avses skill</w:t>
      </w:r>
      <w:r>
        <w:softHyphen/>
        <w:t xml:space="preserve">naden </w:t>
      </w:r>
      <w:r>
        <w:lastRenderedPageBreak/>
        <w:t>mellan den riskfria räntan och räntan för riskfyllda investeringar, oavsett om denna skillnad motsvarar en premie för kredit-, motparts-, likviditets</w:t>
      </w:r>
      <w:r>
        <w:softHyphen/>
        <w:t xml:space="preserve">risk eller något annat. Ett annat ord som ofta används för samma risk är spreadrisk. Detta ord används bl.a. i Solvens II-regelverket. Det ord som enligt förslaget ska tas in i den nya lagen om tjänstepensionsföretag är inte avsett att ha någon annan betydelse. I sammanhanget kan nämnas att räntan </w:t>
      </w:r>
      <w:r w:rsidRPr="0019798F">
        <w:t>på bl.a. stats</w:t>
      </w:r>
      <w:r>
        <w:softHyphen/>
      </w:r>
      <w:r w:rsidRPr="0019798F">
        <w:t>skulds</w:t>
      </w:r>
      <w:r>
        <w:softHyphen/>
      </w:r>
      <w:r w:rsidRPr="0019798F">
        <w:t xml:space="preserve">växlar och statsobligationer </w:t>
      </w:r>
      <w:r>
        <w:t>historiskt har upp</w:t>
      </w:r>
      <w:r>
        <w:softHyphen/>
        <w:t>fattats som riskfri. Senare erfarenheter har dock gett anledning att något ompröva denna syn. Led</w:t>
      </w:r>
      <w:r>
        <w:softHyphen/>
        <w:t>ning för att bestämma den riskfria räntan i det nu aktuella avseendet kan därför behöva hämtas från räntan på statligt utgivna värdepapper med högsta kreditrating eller på något annat sätt som säker</w:t>
      </w:r>
      <w:r>
        <w:softHyphen/>
        <w:t>ställer att det verk</w:t>
      </w:r>
      <w:r>
        <w:softHyphen/>
        <w:t>ligen är fråga om en riskfri ränta. Exempel på risk</w:t>
      </w:r>
      <w:r>
        <w:softHyphen/>
        <w:t>fyllda investeringar som kan ge upphov till ränteskillnadsrisk är investeringar i obliga</w:t>
      </w:r>
      <w:r>
        <w:softHyphen/>
        <w:t>tioner utgivna av företag.</w:t>
      </w:r>
      <w:bookmarkEnd w:id="2447"/>
    </w:p>
    <w:p w14:paraId="325C1155" w14:textId="77777777" w:rsidR="009E158D" w:rsidRDefault="009E158D" w:rsidP="009E158D">
      <w:pPr>
        <w:pStyle w:val="Brdtextmedindrag"/>
      </w:pPr>
      <w:r>
        <w:t xml:space="preserve">Ett tjänstepensionsföretag kan även vara utsatt för valutakursrisk. Med valutakursrisk avses </w:t>
      </w:r>
      <w:bookmarkStart w:id="2448" w:name="_Hlk1042254"/>
      <w:r>
        <w:t>risken för att företagets finansiella ställning påverkas negativt på grund av förändringar i de valutakurser som företaget har exponering mot</w:t>
      </w:r>
      <w:bookmarkEnd w:id="2448"/>
      <w:r>
        <w:t>. Valutakursrisk kan bl.a. uppstå om företaget gör investe</w:t>
      </w:r>
      <w:r>
        <w:softHyphen/>
        <w:t>ringar i utländska tillgångar.</w:t>
      </w:r>
    </w:p>
    <w:p w14:paraId="1111ADEB" w14:textId="77777777" w:rsidR="009E158D" w:rsidRDefault="009E158D" w:rsidP="009E158D">
      <w:pPr>
        <w:pStyle w:val="Brdtextmedindrag"/>
      </w:pPr>
      <w:r>
        <w:t xml:space="preserve">Ytterligare en form av marknadsrisk som ett tjänstepensionsföretag kan vara utsatt för är koncentrationsrisk. Med koncentrationsrisk avses </w:t>
      </w:r>
      <w:bookmarkStart w:id="2449" w:name="_Hlk1042277"/>
      <w:r>
        <w:t>den risk som följer av att ett företag har stora exponeringar mot en och samma emittent (företag eller grupp av närstående företag) och på så sätt riskerar att marknadsvärdet på dessa exponeringar samtidigt påverkas negativt</w:t>
      </w:r>
      <w:bookmarkEnd w:id="2449"/>
      <w:r>
        <w:t xml:space="preserve">. Det kan finnas skäl för ett tjänstepensionsföretag att ha stora exponeringar mot någon eller några emittenter, men det medför samtidigt en förhöjd risk på grund av minskad riskspridning. </w:t>
      </w:r>
      <w:r>
        <w:rPr>
          <w:i/>
        </w:rPr>
        <w:t>Alecta</w:t>
      </w:r>
      <w:r w:rsidRPr="007741F1">
        <w:t>,</w:t>
      </w:r>
      <w:r>
        <w:rPr>
          <w:i/>
        </w:rPr>
        <w:t xml:space="preserve"> AMF </w:t>
      </w:r>
      <w:r>
        <w:t xml:space="preserve">och </w:t>
      </w:r>
      <w:r>
        <w:rPr>
          <w:i/>
        </w:rPr>
        <w:t xml:space="preserve">Folksam </w:t>
      </w:r>
      <w:r>
        <w:t>påpekar att koncentrationsrisk inte ingår den modell som Finansinspektionen för när</w:t>
      </w:r>
      <w:r>
        <w:softHyphen/>
        <w:t>varande använder i sin tillsyn. Att inkludera koncentrationsrisk ger dock enligt regeringens uppfattning ett mer rättvisande kapitalkrav för företag som har en mindre grad av riskspridning i sin investeringsportfölj. Det ger därigenom incitament att förbättra riskspridningen, vilket i förlängningen sänker risken för försäkringstagarna och de försäkrade utan att möjlig</w:t>
      </w:r>
      <w:r>
        <w:softHyphen/>
        <w:t xml:space="preserve">heterna till god avkastning påverkas. Vidare ges en viss täckning för den typ av motpartsrisk som </w:t>
      </w:r>
      <w:r>
        <w:rPr>
          <w:i/>
        </w:rPr>
        <w:t>Skandia</w:t>
      </w:r>
      <w:r>
        <w:t xml:space="preserve"> efterfrågar, dvs. exponeringar mot en enskild emittent genom stora obligationsinnehav. Det riskkänsliga kapital</w:t>
      </w:r>
      <w:r>
        <w:softHyphen/>
        <w:t>kravet bör därför omfatta även en undergrupp som fångar upp den samlade koncentrationsrisken för tjänstepensionsföretagets exponeringar.</w:t>
      </w:r>
    </w:p>
    <w:p w14:paraId="6E49C126" w14:textId="77777777" w:rsidR="009E158D" w:rsidRDefault="009E158D" w:rsidP="009E158D">
      <w:pPr>
        <w:pStyle w:val="Brdtextmedindrag"/>
      </w:pPr>
      <w:r>
        <w:t>Resultatet av Finansinspektionens testrapportering ger stöd för att de nämnda undergrupperna var för sig ger väsentliga bidrag till den samlade risken inom tjänstepensionsverksamhet. Det bör därför anges i den nya lagen om tjänstepensionsföretag att undergrupperna ska ingå i kapital</w:t>
      </w:r>
      <w:r>
        <w:softHyphen/>
        <w:t>kravet för marknadsrisk. Det kan dock finnas möjligheter att reducera den totala marknadsrisken genom att kombinera investeringar i olika slags riskfyllda tillgångar. Sådan riskspridning kan minska den totala risken utan att möjligheterna att uppnå god avkastning påverkas. I den nya lagen bör k</w:t>
      </w:r>
      <w:r w:rsidRPr="00013246">
        <w:t>apitalkravet</w:t>
      </w:r>
      <w:r>
        <w:t xml:space="preserve"> för marknadsrisk därför beräknas genom en justerad sammanläggning av de separata kapitalkraven för ränterisk, aktiekursrisk, fastighetsprisrisk, ränteskillnadsrisk, valutarisk och koncentrationsrisk. Genom justeringen tas hänsyn till diversifierings</w:t>
      </w:r>
      <w:r>
        <w:softHyphen/>
        <w:t>effekter på grund av risk</w:t>
      </w:r>
      <w:r>
        <w:softHyphen/>
        <w:t xml:space="preserve">spridning. </w:t>
      </w:r>
    </w:p>
    <w:p w14:paraId="1E83B229" w14:textId="77777777" w:rsidR="009E158D" w:rsidRDefault="009E158D" w:rsidP="009E158D">
      <w:pPr>
        <w:pStyle w:val="Rubrik5utannumrering"/>
      </w:pPr>
      <w:r>
        <w:lastRenderedPageBreak/>
        <w:t>Säkerställda obligationer och investeringar i infrastruktur</w:t>
      </w:r>
    </w:p>
    <w:p w14:paraId="3D56A357" w14:textId="33516C71" w:rsidR="009E158D" w:rsidRDefault="009E158D" w:rsidP="009E158D">
      <w:pPr>
        <w:pStyle w:val="Brdtext"/>
      </w:pPr>
      <w:r>
        <w:t xml:space="preserve">Flera remissinstanser, bl.a. </w:t>
      </w:r>
      <w:r w:rsidRPr="007741F1">
        <w:rPr>
          <w:i/>
        </w:rPr>
        <w:t>Svensk Försäkring</w:t>
      </w:r>
      <w:r>
        <w:t xml:space="preserve"> och </w:t>
      </w:r>
      <w:r w:rsidRPr="007741F1">
        <w:rPr>
          <w:i/>
        </w:rPr>
        <w:t xml:space="preserve">Sveriges </w:t>
      </w:r>
      <w:r w:rsidR="00610567">
        <w:rPr>
          <w:i/>
        </w:rPr>
        <w:t>K</w:t>
      </w:r>
      <w:r w:rsidRPr="007741F1">
        <w:rPr>
          <w:i/>
        </w:rPr>
        <w:t xml:space="preserve">ommuner och </w:t>
      </w:r>
      <w:r w:rsidR="00610567">
        <w:rPr>
          <w:i/>
        </w:rPr>
        <w:t>L</w:t>
      </w:r>
      <w:r w:rsidRPr="007741F1">
        <w:rPr>
          <w:i/>
        </w:rPr>
        <w:t>andsting</w:t>
      </w:r>
      <w:r>
        <w:t>, anser att infrastrukturinvesteringar bör vara en egen under</w:t>
      </w:r>
      <w:r>
        <w:softHyphen/>
        <w:t>grupp. När det gäller den frågan är det emellertid så att det inte har något större egenvärde att det bestäms i lag att vissa investeringsslag ska ingå vid beräkningen. Regeringens förslag avseende vilka undergrupper som bör tas in i den nya lagen utgår från en analys av vilka marknadsrisker som ger väsentliga bidrag till den samlade riskbilden inom tjänste</w:t>
      </w:r>
      <w:r>
        <w:softHyphen/>
        <w:t>pensions</w:t>
      </w:r>
      <w:r>
        <w:softHyphen/>
        <w:t>verksamhet. Den analys som Finansinspektionen har gjort ger inte stöd för att det skulle vara motiverat att av den anledningen ta med infrastruktur</w:t>
      </w:r>
      <w:r>
        <w:softHyphen/>
        <w:t>investeringar som en särskild undergrupp. Det kan nämnas att infrastruktur enligt den kartläggning som Finansinspektionen gjort endast uppgick till två procent av de aktierelaterade innehaven hos försäkrings</w:t>
      </w:r>
      <w:r>
        <w:softHyphen/>
        <w:t>företag med tjänstepensionsverksamhet och tjänstepensionskassor. Regeringen anser därför att infrastrukturinvesteringar inte bör tas in som en särskild under</w:t>
      </w:r>
      <w:r>
        <w:softHyphen/>
        <w:t>grupp i den nya lagen om tjänstepensions</w:t>
      </w:r>
      <w:r w:rsidR="00E472A1">
        <w:t>företag</w:t>
      </w:r>
      <w:r>
        <w:t>. Det kan noteras att sådana investeringar inte heller är en särskild undergrupp inom Solvens II-regelverket utan att andra metoder används där för att på ett väl avvägt sätt beräkna de risker som finns i investeringarna.</w:t>
      </w:r>
    </w:p>
    <w:p w14:paraId="3FC50F48" w14:textId="77777777" w:rsidR="009E158D" w:rsidRDefault="009E158D" w:rsidP="009E158D">
      <w:pPr>
        <w:pStyle w:val="Brdtextmedindrag"/>
      </w:pPr>
      <w:r>
        <w:t>Regeringen instämmer dock i det som Svensk Försäkring m.fl. framför om att infrastrukturinvesteringar många gånger kan matcha de långa åtagandena hos tjänstepensionsföretag väl och att de kan bidra till en god riskspridning i tillgångsportföljen. Som flera remissinstanser påpekar är det också ett samhällsintresse att det finns goda möjligheter till finan</w:t>
      </w:r>
      <w:r>
        <w:softHyphen/>
        <w:t>siering av investeringar i infrastruktur, inte minst i ljuset av den pågående omställningen till ett hållbart samhälle. Lämpliga infrastruktur</w:t>
      </w:r>
      <w:r>
        <w:softHyphen/>
        <w:t>investe</w:t>
      </w:r>
      <w:r>
        <w:softHyphen/>
        <w:t>ringar torde i många fall kunna ge lägre risk än andra investeringar och på det sättet vara gynnsamma för försäkringstagare och försäkrade. Det finns därför skäl att särskilt överväga hur risker som är förknippade med investeringar i infrastruktur bör hanteras vid den närmare utformningen av det riskkänsliga kapitalkravet som görs i föreskrifter på lägre nivå än lag.</w:t>
      </w:r>
    </w:p>
    <w:p w14:paraId="05E80C5C" w14:textId="77777777" w:rsidR="009E158D" w:rsidRDefault="009E158D" w:rsidP="009E158D">
      <w:pPr>
        <w:pStyle w:val="Brdtextmedindrag"/>
      </w:pPr>
      <w:r>
        <w:t>När det gäller koncentrationsrisk anser regeringen, i likhet med Svensk Försäkring, att det är viktigt att kraven beträffande säkerställda obliga</w:t>
      </w:r>
      <w:r>
        <w:softHyphen/>
        <w:t>tioner anpassas så att den marknadens funktion för bostadsfinansiering inte äventyras. Att hänsyn bör tas till den lägre risk som är förknippad med säkerställda obligationer är också något som Finansinspektionen fram</w:t>
      </w:r>
      <w:r>
        <w:softHyphen/>
        <w:t>håller i kapitalkravsrapporten. Även detta bör beaktas vid den närmare utformningen av det riskkänsliga kapitalkravet.</w:t>
      </w:r>
    </w:p>
    <w:p w14:paraId="322ED8AD" w14:textId="77777777" w:rsidR="009E158D" w:rsidRDefault="009E158D" w:rsidP="009E158D">
      <w:pPr>
        <w:pStyle w:val="Brdtextmedindrag"/>
      </w:pPr>
      <w:r>
        <w:t xml:space="preserve">I enlighet med ovan förda resonemang bör det, som </w:t>
      </w:r>
      <w:r w:rsidRPr="006E3E13">
        <w:t>Svensk Försäkring</w:t>
      </w:r>
      <w:r>
        <w:t xml:space="preserve"> påpekar, vara möjligt att differentiera kapitalkravet inom en riskgrupp. Utöver att detta leder till att relevanta risker fångas upp på ett bättre sätt i det riskkänsliga kapitalkravet kan det öka incitamenten för tjänste</w:t>
      </w:r>
      <w:r>
        <w:softHyphen/>
        <w:t>pensionsföretag att välja olika slag av investeringar så att en lämplig risk</w:t>
      </w:r>
      <w:r>
        <w:softHyphen/>
        <w:t>spridning uppnås. Ytterligare en positiv konsekvens av en väl utformad differentiering är att det i viss mån kan gynna investeringar i tillgångar som ges ut av emittenter med god finansiell ställning. Som exempel kan nämnas att kreditbetyg enligt Finansinspektionens rapport bör beaktas vid beräkningen av ränteskillnadsrisk. Detta torde bl.a. vara positivt för många kommuner med hänsyn till deras utgivning av obligationer. Vilka avväg</w:t>
      </w:r>
      <w:r>
        <w:softHyphen/>
        <w:t xml:space="preserve">ningar som bör göras för att ge incitament till ett väl avvägt skydd och en </w:t>
      </w:r>
      <w:r>
        <w:lastRenderedPageBreak/>
        <w:t>effektiv förvaltning kan dock behöva anpassas och förändras från tid till annan. Det är därför lämpligt att sådana avvägningar görs i föreskrifter på lägre nivå än lag.</w:t>
      </w:r>
    </w:p>
    <w:p w14:paraId="4A3B219D" w14:textId="77777777" w:rsidR="009E158D" w:rsidRDefault="009E158D" w:rsidP="009E158D">
      <w:pPr>
        <w:pStyle w:val="Rubrik5utannumrering"/>
      </w:pPr>
      <w:r>
        <w:t>Väsentliga undergrupper inom försäkringsrisk</w:t>
      </w:r>
    </w:p>
    <w:p w14:paraId="598569C9" w14:textId="77777777" w:rsidR="009E158D" w:rsidRDefault="009E158D" w:rsidP="009E158D">
      <w:pPr>
        <w:pStyle w:val="Brdtext"/>
      </w:pPr>
      <w:r>
        <w:t>De väsentliga försäkringsrisker som företag med tjänstepensionsverk</w:t>
      </w:r>
      <w:r>
        <w:softHyphen/>
        <w:t>samhet är exponerade mot delas i Finansinspektionens rapport upp i lång</w:t>
      </w:r>
      <w:r>
        <w:softHyphen/>
        <w:t>levnadsrisk, dödlighetsrisk, sjuklighetsrisk, annullationsrisk och kostnads</w:t>
      </w:r>
      <w:r>
        <w:softHyphen/>
        <w:t>risk. I rapporten används begreppet förmånsrisk i stället för försäkrings</w:t>
      </w:r>
      <w:r>
        <w:softHyphen/>
        <w:t>risk. Med hänsyn till att de nya tjänstepensionsföretagen kommer att med</w:t>
      </w:r>
      <w:r>
        <w:softHyphen/>
        <w:t>dela tjänstepensionsförsäkring bör begreppet försäkrings</w:t>
      </w:r>
      <w:r>
        <w:softHyphen/>
        <w:t>risk användas. Det finns dock ingen skillnad i sak mellan begreppen. Enkelt uttryckt rör det sig om risker som är relaterade till företagens åtaganden gentemot försäkringstagare, försäkrade och andra ersättnings</w:t>
      </w:r>
      <w:r>
        <w:softHyphen/>
        <w:t>berättigade.</w:t>
      </w:r>
    </w:p>
    <w:p w14:paraId="6E38377B" w14:textId="77777777" w:rsidR="009E158D" w:rsidRDefault="009E158D" w:rsidP="009E158D">
      <w:pPr>
        <w:pStyle w:val="Brdtextmedindrag"/>
      </w:pPr>
      <w:r w:rsidRPr="00D66204">
        <w:t>Långlevnadsrisk</w:t>
      </w:r>
      <w:r w:rsidRPr="00FA7587">
        <w:t xml:space="preserve"> </w:t>
      </w:r>
      <w:r>
        <w:t xml:space="preserve">är </w:t>
      </w:r>
      <w:bookmarkStart w:id="2450" w:name="_Hlk1042538"/>
      <w:r>
        <w:t xml:space="preserve">risken för </w:t>
      </w:r>
      <w:r w:rsidRPr="00FA7587">
        <w:t xml:space="preserve">att </w:t>
      </w:r>
      <w:r>
        <w:t xml:space="preserve">de som omfattas av försäkringen </w:t>
      </w:r>
      <w:r w:rsidRPr="00FA7587">
        <w:t xml:space="preserve">lever längre än vad </w:t>
      </w:r>
      <w:r>
        <w:t>tjänstepensionsföretaget</w:t>
      </w:r>
      <w:r w:rsidRPr="00FA7587">
        <w:t xml:space="preserve"> har antagit</w:t>
      </w:r>
      <w:r>
        <w:t xml:space="preserve">. </w:t>
      </w:r>
      <w:r w:rsidRPr="00D66204">
        <w:t xml:space="preserve">Dödlighetsrisk </w:t>
      </w:r>
      <w:r>
        <w:t>innebär</w:t>
      </w:r>
      <w:r w:rsidRPr="00FA7587">
        <w:t xml:space="preserve"> </w:t>
      </w:r>
      <w:r>
        <w:t xml:space="preserve">å andra sidan </w:t>
      </w:r>
      <w:r w:rsidRPr="00FA7587">
        <w:t xml:space="preserve">att </w:t>
      </w:r>
      <w:r>
        <w:t xml:space="preserve">de som omfattas av försäkringen avlider </w:t>
      </w:r>
      <w:r w:rsidRPr="00FA7587">
        <w:t xml:space="preserve">tidigare än vad </w:t>
      </w:r>
      <w:r>
        <w:t xml:space="preserve">företaget </w:t>
      </w:r>
      <w:r w:rsidRPr="00FA7587">
        <w:t>har antagit</w:t>
      </w:r>
      <w:bookmarkEnd w:id="2450"/>
      <w:r w:rsidRPr="00FA7587">
        <w:t>.</w:t>
      </w:r>
      <w:r>
        <w:t xml:space="preserve"> Regeringen anser, i likhet med </w:t>
      </w:r>
      <w:r w:rsidRPr="00F24B25">
        <w:rPr>
          <w:i/>
        </w:rPr>
        <w:t>Svensk Försäkring</w:t>
      </w:r>
      <w:r>
        <w:t xml:space="preserve">, att det är lämpligt att långlevnads- och dödlighetsrisk hanteras i samma undergrupp </w:t>
      </w:r>
      <w:bookmarkStart w:id="2451" w:name="_Hlk1042586"/>
      <w:r>
        <w:t>på grund av det samband som i regel finns mellan de aktuella riskerna hos företag med tjänstepensionsverksamhet</w:t>
      </w:r>
      <w:bookmarkEnd w:id="2451"/>
      <w:r>
        <w:t>. Det kan nämnas att långlevnadsrisk enligt Finansinspektionens rapport är den försäkringsrisk som ger störst bidrag till den totala riskbilden inom tjänstepensions</w:t>
      </w:r>
      <w:r>
        <w:softHyphen/>
        <w:t>verksamhet, medan dödlighetsrisk kan vara en väsentlig risk hos företag som inriktar sig på efterlevandeskydd.</w:t>
      </w:r>
    </w:p>
    <w:p w14:paraId="7DB5665C" w14:textId="77777777" w:rsidR="009E158D" w:rsidRPr="00D66204" w:rsidRDefault="009E158D" w:rsidP="009E158D">
      <w:pPr>
        <w:pStyle w:val="Brdtextmedindrag"/>
      </w:pPr>
      <w:r>
        <w:t xml:space="preserve">Ytterligare en väsentlig försäkringsrisk är sjuklighetsrisk. </w:t>
      </w:r>
      <w:r w:rsidRPr="00D66204">
        <w:t>Sjuklighets</w:t>
      </w:r>
      <w:r>
        <w:softHyphen/>
      </w:r>
      <w:r w:rsidRPr="00D66204">
        <w:t>risk</w:t>
      </w:r>
      <w:r>
        <w:rPr>
          <w:i/>
        </w:rPr>
        <w:t xml:space="preserve"> </w:t>
      </w:r>
      <w:r>
        <w:t xml:space="preserve">förekommer främst i tilläggsförsäkringar som avser t.ex. sjuk- och premiebefrielse. Risken består i </w:t>
      </w:r>
      <w:bookmarkStart w:id="2452" w:name="_Hlk1042617"/>
      <w:r>
        <w:t>att insjuknandet är högre än vad tjänste</w:t>
      </w:r>
      <w:r>
        <w:softHyphen/>
        <w:t>pensionsföretaget antagit eller att avvecklingen genom tillfrisknande eller dödsfall är lägre än vad företaget antagit. Undergruppen sjuklighetsrisk omfattar även att den s.k. invaliditetsgraden ökar.</w:t>
      </w:r>
      <w:bookmarkEnd w:id="2452"/>
      <w:r>
        <w:t xml:space="preserve"> </w:t>
      </w:r>
    </w:p>
    <w:p w14:paraId="3324E137" w14:textId="77777777" w:rsidR="009E158D" w:rsidRDefault="009E158D" w:rsidP="009E158D">
      <w:pPr>
        <w:pStyle w:val="Brdtextmedindrag"/>
      </w:pPr>
      <w:r>
        <w:t xml:space="preserve">Annullationsrisk och kostnadsrisk avser risker av en annan karaktär än övriga försäkringsrisker. </w:t>
      </w:r>
      <w:r w:rsidRPr="00D66204">
        <w:t>Annul</w:t>
      </w:r>
      <w:r>
        <w:t>l</w:t>
      </w:r>
      <w:r w:rsidRPr="00D66204">
        <w:t>ationsrisk</w:t>
      </w:r>
      <w:r w:rsidRPr="00EA683E">
        <w:t xml:space="preserve"> är </w:t>
      </w:r>
      <w:bookmarkStart w:id="2453" w:name="_Hlk1042689"/>
      <w:r w:rsidRPr="00EA683E">
        <w:t xml:space="preserve">risken </w:t>
      </w:r>
      <w:r>
        <w:t xml:space="preserve">för </w:t>
      </w:r>
      <w:r w:rsidRPr="00EA683E">
        <w:t xml:space="preserve">att </w:t>
      </w:r>
      <w:r>
        <w:t>tjänstepensions</w:t>
      </w:r>
      <w:r>
        <w:softHyphen/>
        <w:t xml:space="preserve">företagets </w:t>
      </w:r>
      <w:r w:rsidRPr="00EA683E">
        <w:t>kapital för att bära drift</w:t>
      </w:r>
      <w:r>
        <w:t>s</w:t>
      </w:r>
      <w:r w:rsidRPr="00EA683E">
        <w:t>kostnader minskar</w:t>
      </w:r>
      <w:r>
        <w:t xml:space="preserve"> </w:t>
      </w:r>
      <w:r w:rsidRPr="00EA683E">
        <w:t xml:space="preserve">och att framtida intäkter minskar på grund av att premiebetalningarna upphör eller att </w:t>
      </w:r>
      <w:r>
        <w:t>försäkrings</w:t>
      </w:r>
      <w:r w:rsidRPr="00EA683E">
        <w:t xml:space="preserve">avtal </w:t>
      </w:r>
      <w:r>
        <w:t xml:space="preserve">och </w:t>
      </w:r>
      <w:r w:rsidRPr="00EA683E">
        <w:t>kapital flyttas från företaget</w:t>
      </w:r>
      <w:bookmarkEnd w:id="2453"/>
      <w:r w:rsidRPr="00EA683E">
        <w:t>.</w:t>
      </w:r>
      <w:r>
        <w:t xml:space="preserve"> </w:t>
      </w:r>
      <w:r w:rsidRPr="00D66204">
        <w:t>Kostnadsrisk</w:t>
      </w:r>
      <w:r>
        <w:t xml:space="preserve"> är, som namnet antyder, </w:t>
      </w:r>
      <w:bookmarkStart w:id="2454" w:name="_Hlk1042717"/>
      <w:r>
        <w:t>risken för att ett tjänstepensionsföretags finansiella ställ</w:t>
      </w:r>
      <w:r>
        <w:softHyphen/>
        <w:t>ning försämras på grund av att kostnaderna ökar</w:t>
      </w:r>
      <w:bookmarkEnd w:id="2454"/>
      <w:r>
        <w:t>. De båda riskerna ger enligt Finansinspektionens rapport förhållandevis små bidrag till den sam</w:t>
      </w:r>
      <w:r>
        <w:softHyphen/>
        <w:t>lade riskbilden inom tjänstepensionsverksamhet. Annullationsrisk och kostnadsrisk kan dock vara dominerande inom fondförsäkring där investeringsrisken bärs av den som omfattas av försäkringen. Annulla</w:t>
      </w:r>
      <w:r>
        <w:softHyphen/>
        <w:t>tions</w:t>
      </w:r>
      <w:r>
        <w:softHyphen/>
        <w:t>risk har också betydelse för flertalet företag eftersom tjänstepensions</w:t>
      </w:r>
      <w:r>
        <w:softHyphen/>
        <w:t xml:space="preserve">avtal är föremål för omförhandlingar och försäkringsavtal kan flyttas till andra företag. I enlighet med det </w:t>
      </w:r>
      <w:r>
        <w:rPr>
          <w:i/>
        </w:rPr>
        <w:t>Alecta</w:t>
      </w:r>
      <w:r w:rsidRPr="007741F1">
        <w:t>,</w:t>
      </w:r>
      <w:r>
        <w:rPr>
          <w:i/>
        </w:rPr>
        <w:t xml:space="preserve"> AMF </w:t>
      </w:r>
      <w:r>
        <w:t xml:space="preserve">och </w:t>
      </w:r>
      <w:r>
        <w:rPr>
          <w:i/>
        </w:rPr>
        <w:t xml:space="preserve">Folksam </w:t>
      </w:r>
      <w:r>
        <w:t>framför bör det riskkänsliga kapitalet därmed fånga upp både annullationsrisk och kostnadsrisk.</w:t>
      </w:r>
    </w:p>
    <w:p w14:paraId="28E0D652" w14:textId="77777777" w:rsidR="009E158D" w:rsidRDefault="009E158D" w:rsidP="009E158D">
      <w:pPr>
        <w:pStyle w:val="Brdtextmedindrag"/>
      </w:pPr>
      <w:r>
        <w:t>I avsnitt 5.4 föreslås att definitionen av tjänstepensions</w:t>
      </w:r>
      <w:r>
        <w:softHyphen/>
        <w:t>försäkring ska omfatta tilläggsförsäkringar inom livförsäkringsklassen I b enligt 2 kap. 12 § FRL. I avsnittet nämns även att exempelvis arbetslöshets</w:t>
      </w:r>
      <w:r>
        <w:softHyphen/>
        <w:t xml:space="preserve">försäkring </w:t>
      </w:r>
      <w:r>
        <w:lastRenderedPageBreak/>
        <w:t>torde kunna meddelas som tilläggsförsäkring i motsats till det som antas i promemorian. Det kan alltså förekomma risker inom tilläggs</w:t>
      </w:r>
      <w:r>
        <w:softHyphen/>
        <w:t>försäkringar som inte faller in under någon av de nämnda undergrupperna men som ändå bör ingå i beräkningen av kapitalkravet för försäkringsrisk för det fall det är fråga om väsentliga risker inom livförsäkrings</w:t>
      </w:r>
      <w:r>
        <w:softHyphen/>
        <w:t>klassen. Det innebär att den uppräkning som tas in i den nya lagen inte bör vara uttömmande. Det bör finnas utrymme att genom föreskrifter på lägre nivå än lag låta beräkningen av kapitalkravet för försäkringsrisk omfatta även andra väsentliga risker.</w:t>
      </w:r>
      <w:r w:rsidRPr="00867EE7">
        <w:t xml:space="preserve"> </w:t>
      </w:r>
    </w:p>
    <w:p w14:paraId="548ACB60" w14:textId="77777777" w:rsidR="009E158D" w:rsidRDefault="009E158D" w:rsidP="009E158D">
      <w:pPr>
        <w:pStyle w:val="Brdtextmedindrag"/>
      </w:pPr>
      <w:r>
        <w:t>I enlighet med det som anges ovan bör långlevnads- och dödlighetsrisk, sjuklighets</w:t>
      </w:r>
      <w:r>
        <w:softHyphen/>
        <w:t>risk, annullationsrisk samt kostnadsrisk ingå som undergrupper inom kategorin försäkringsrisk. Kapitalkravet för försäkringsrisk bör beräknas genom en justerad samman</w:t>
      </w:r>
      <w:r>
        <w:softHyphen/>
        <w:t>läggning av de separata kapitalkraven för åtminstone dessa risker.</w:t>
      </w:r>
    </w:p>
    <w:p w14:paraId="6BA8F591" w14:textId="77777777" w:rsidR="009E158D" w:rsidRDefault="009E158D" w:rsidP="009E158D">
      <w:pPr>
        <w:pStyle w:val="Rubrik5utannumrering"/>
      </w:pPr>
      <w:r>
        <w:t>Operativ risk bör ingå i kapitalkravet</w:t>
      </w:r>
    </w:p>
    <w:p w14:paraId="4BE1B7C2" w14:textId="77777777" w:rsidR="009E158D" w:rsidRDefault="009E158D" w:rsidP="009E158D">
      <w:pPr>
        <w:pStyle w:val="Brdtext"/>
      </w:pPr>
      <w:bookmarkStart w:id="2455" w:name="_Hlk1042923"/>
      <w:r>
        <w:t xml:space="preserve">Begreppet operativ risk innefattar olika typer av risker som är kopplade till </w:t>
      </w:r>
      <w:r w:rsidRPr="00796835">
        <w:t xml:space="preserve">otillräckliga interna rutiner </w:t>
      </w:r>
      <w:r>
        <w:t>och som orsakas</w:t>
      </w:r>
      <w:r w:rsidRPr="00796835">
        <w:t xml:space="preserve"> av personal, system eller externa händelser där oväntade och potentiellt stora kostnader </w:t>
      </w:r>
      <w:r>
        <w:t xml:space="preserve">kan </w:t>
      </w:r>
      <w:r w:rsidRPr="00796835">
        <w:t>upp</w:t>
      </w:r>
      <w:r>
        <w:softHyphen/>
      </w:r>
      <w:r w:rsidRPr="00796835">
        <w:t>komm</w:t>
      </w:r>
      <w:r>
        <w:t>a</w:t>
      </w:r>
      <w:r w:rsidRPr="00796835">
        <w:t xml:space="preserve">. </w:t>
      </w:r>
      <w:bookmarkEnd w:id="2455"/>
      <w:r>
        <w:t>Utredningen föreslår att kapitalkravet för operativ risk ska ingå i det schablonmässiga kapitalkravet, men anger även att det kan tas med som en beståndsdel i det riskkänsliga kapitalkravet. Erfarenheter har visat att förluster kopplade till otillräckliga interna processer och handhavande</w:t>
      </w:r>
      <w:r>
        <w:softHyphen/>
        <w:t xml:space="preserve">fel kan vara betydande. Det är därför viktigt att tjänstepensionsföretag håller kapital även för operativa risker. Om kapitalkravet för operativ risk inkluderas i minimikapitalkravet innebär det i praktiken att företagen under normala förhållanden inte behöver hålla kapital för att täcka förluster relaterade till operativ risk. Operativ risk bör därför ingå i det riskkänsliga kapitalkravet. </w:t>
      </w:r>
      <w:r w:rsidRPr="00796835">
        <w:t xml:space="preserve">Kapitalkravet för operativ risk bör beräknas med beaktande av sådana operativa risker som </w:t>
      </w:r>
      <w:r>
        <w:t>tjänstepensionsföretaget</w:t>
      </w:r>
      <w:r w:rsidRPr="00796835">
        <w:t xml:space="preserve"> är utsatt för och som inte har beaktats vid beräkningen av kapitalkravet för marknadsrisk eller försäkringsrisk. </w:t>
      </w:r>
    </w:p>
    <w:p w14:paraId="2D535F86" w14:textId="77777777" w:rsidR="009E158D" w:rsidRDefault="009E158D" w:rsidP="009E158D">
      <w:pPr>
        <w:pStyle w:val="Rubrik5utannumrering"/>
      </w:pPr>
      <w:r>
        <w:t>Motpartsrisk behöver inte räknas med</w:t>
      </w:r>
    </w:p>
    <w:p w14:paraId="72846D8B" w14:textId="77777777" w:rsidR="009E158D" w:rsidRDefault="009E158D" w:rsidP="009E158D">
      <w:pPr>
        <w:pStyle w:val="Brdtext"/>
      </w:pPr>
      <w:r>
        <w:t>I solvenskapitalkravet i försäkringsrörelselagen ingår även motpartsrisk. Motpartsrisk kan avse oväntade brister i betalningsförmågan eller för</w:t>
      </w:r>
      <w:r>
        <w:softHyphen/>
        <w:t>sämrad kreditvärdighet hos företagets motparter och gäldenärer. Av Finansinspektionens rapport framgår att motpartsrisk skulle utgöra en mycket liten del av det totala riskkänsliga kapitalkravet. Det nämns också att den senaste tidens regelutveckling innebär att motpartsrisken i vissa typer av tillgångar kommer att sjunka. Motpartsrisk kan, som nämns ovan, till viss del fångas upp inom undergruppen koncentrationsrisk. Eftersom motpartsrisk i sig inte bedöms vara en väsentlig risk inom tjänstepensions</w:t>
      </w:r>
      <w:r>
        <w:softHyphen/>
        <w:t xml:space="preserve">verksamhet finns det, i motsats till det </w:t>
      </w:r>
      <w:r w:rsidRPr="007741F1">
        <w:rPr>
          <w:i/>
        </w:rPr>
        <w:t>Sveriges riksbank</w:t>
      </w:r>
      <w:r>
        <w:t xml:space="preserve"> och </w:t>
      </w:r>
      <w:r w:rsidRPr="007741F1">
        <w:rPr>
          <w:i/>
        </w:rPr>
        <w:t>Skandia</w:t>
      </w:r>
      <w:r>
        <w:t xml:space="preserve"> anför, inte anledning att låta motpartsrisk ingå vid beräkningen av det riskkänsliga kapitalkravet.</w:t>
      </w:r>
    </w:p>
    <w:p w14:paraId="5D6B73D7" w14:textId="77777777" w:rsidR="009E158D" w:rsidRPr="006672E7" w:rsidRDefault="009E158D" w:rsidP="009E158D">
      <w:pPr>
        <w:pStyle w:val="Rubrik5utannumrering"/>
      </w:pPr>
      <w:r>
        <w:t>Sammanläggning av kapitalkraven</w:t>
      </w:r>
    </w:p>
    <w:p w14:paraId="7E47F32A" w14:textId="77777777" w:rsidR="009E158D" w:rsidRDefault="009E158D" w:rsidP="009E158D">
      <w:pPr>
        <w:pStyle w:val="Brdtext"/>
      </w:pPr>
      <w:r>
        <w:t xml:space="preserve">Det riskkänsliga kapitalkravet bör utformas så att det ger incitament till god riskhantering i vid mening. Detta gäller inte minst i fråga om lämplig </w:t>
      </w:r>
      <w:r>
        <w:lastRenderedPageBreak/>
        <w:t>matchning mellan tillgångs- och skuldsidan i en tänkt balansräkning. I det som ses som vedertagen teknik för beräkning av risker ingår också att hän</w:t>
      </w:r>
      <w:r>
        <w:softHyphen/>
        <w:t>syn tas till diversifieringseffekter som uppstår på grund av att riskerna inte samvarierar helt med varandra. Vid beräkningen av det totala riskkänsliga kapitalkravet bör därför en justerad sammanläggning göras av de separata kapitalkraven för marknadsrisk och försäkringsrisk, där hänsyn tas till diversifieringseffekter. När det gäller kapitalkravet för operativ risk så bör det däremot läggas till kapitalkraven för marknadsrisk och försäkrings</w:t>
      </w:r>
      <w:r>
        <w:softHyphen/>
        <w:t xml:space="preserve">risk. </w:t>
      </w:r>
    </w:p>
    <w:p w14:paraId="2948A053" w14:textId="77777777" w:rsidR="009E158D" w:rsidRPr="00922264" w:rsidRDefault="009E158D" w:rsidP="009E158D">
      <w:pPr>
        <w:pStyle w:val="Brdtextmedindrag"/>
      </w:pPr>
      <w:r>
        <w:t xml:space="preserve">I likhet med det som gäller enligt </w:t>
      </w:r>
      <w:r w:rsidRPr="0021644C">
        <w:t>Solvens</w:t>
      </w:r>
      <w:r>
        <w:t xml:space="preserve"> II-regelverket bör en justering göras vid sammanläggningen för förlustkapaciteten hos de försäkrings</w:t>
      </w:r>
      <w:r>
        <w:softHyphen/>
        <w:t>tekniska avsättningarna samt uppskjutna skatter. En sådan justering kan exempelvis användas av företag som meddelar försäkringar med villkorad återbäring (prop. 2015/16:9 s. 272).</w:t>
      </w:r>
    </w:p>
    <w:p w14:paraId="623B529D" w14:textId="77777777" w:rsidR="009E158D" w:rsidRDefault="009E158D" w:rsidP="00326459">
      <w:pPr>
        <w:pStyle w:val="Rubrik3"/>
      </w:pPr>
      <w:bookmarkStart w:id="2456" w:name="_Toc518396647"/>
      <w:bookmarkStart w:id="2457" w:name="_Toc518400958"/>
      <w:bookmarkStart w:id="2458" w:name="_Toc518401675"/>
      <w:bookmarkStart w:id="2459" w:name="_Toc518401914"/>
      <w:bookmarkStart w:id="2460" w:name="_Toc518463068"/>
      <w:bookmarkStart w:id="2461" w:name="_Toc518462764"/>
      <w:bookmarkStart w:id="2462" w:name="_Toc518463720"/>
      <w:bookmarkStart w:id="2463" w:name="_Toc518463617"/>
      <w:bookmarkStart w:id="2464" w:name="_Toc518464334"/>
      <w:bookmarkStart w:id="2465" w:name="_Toc518472773"/>
      <w:bookmarkStart w:id="2466" w:name="_Toc8059793"/>
      <w:bookmarkStart w:id="2467" w:name="_Toc8061503"/>
      <w:bookmarkStart w:id="2468" w:name="_Toc8062035"/>
      <w:bookmarkStart w:id="2469" w:name="_Toc8064503"/>
      <w:bookmarkStart w:id="2470" w:name="_Toc8391180"/>
      <w:bookmarkStart w:id="2471" w:name="_Toc8391446"/>
      <w:bookmarkStart w:id="2472" w:name="_Toc8644651"/>
      <w:bookmarkStart w:id="2473" w:name="_Toc8645183"/>
      <w:bookmarkStart w:id="2474" w:name="_Toc8817664"/>
      <w:bookmarkStart w:id="2475" w:name="_Toc8818236"/>
      <w:bookmarkStart w:id="2476" w:name="_Toc8825605"/>
      <w:bookmarkStart w:id="2477" w:name="_Toc8831702"/>
      <w:bookmarkStart w:id="2478" w:name="_Toc8832611"/>
      <w:bookmarkStart w:id="2479" w:name="_Toc11153073"/>
      <w:bookmarkStart w:id="2480" w:name="_Toc11160994"/>
      <w:bookmarkStart w:id="2481" w:name="_Toc11166930"/>
      <w:bookmarkStart w:id="2482" w:name="_Toc11167466"/>
      <w:bookmarkStart w:id="2483" w:name="_Toc11168903"/>
      <w:bookmarkStart w:id="2484" w:name="_Toc11845856"/>
      <w:bookmarkStart w:id="2485" w:name="_Toc12611655"/>
      <w:bookmarkStart w:id="2486" w:name="_Toc12624922"/>
      <w:bookmarkStart w:id="2487" w:name="_Toc12627411"/>
      <w:bookmarkStart w:id="2488" w:name="_Toc12630301"/>
      <w:bookmarkStart w:id="2489" w:name="_Toc12632796"/>
      <w:bookmarkStart w:id="2490" w:name="_Toc17902868"/>
      <w:r w:rsidRPr="00326459">
        <w:t>Uttaxeringsrätt</w:t>
      </w:r>
      <w:r w:rsidRPr="00796835">
        <w:t xml:space="preserve"> och</w:t>
      </w:r>
      <w:r>
        <w:t xml:space="preserve"> garantier från arbetsgivaren</w:t>
      </w:r>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p>
    <w:p w14:paraId="18DD2F4C" w14:textId="77777777" w:rsidR="009E158D" w:rsidRPr="00F32283" w:rsidRDefault="009E158D" w:rsidP="009E158D">
      <w:pPr>
        <w:pStyle w:val="Brdtextram"/>
      </w:pPr>
      <w:r>
        <w:rPr>
          <w:b/>
        </w:rPr>
        <w:t>Regeringens bedömning:</w:t>
      </w:r>
      <w:r>
        <w:t xml:space="preserve"> Förekomsten av uttaxeringsrätt eller garantier från arbetsgivaren bör inte beaktas vid beräkningen av det riskkänsliga kapitalkravet.</w:t>
      </w:r>
    </w:p>
    <w:p w14:paraId="786C3D6A" w14:textId="77777777" w:rsidR="009E158D" w:rsidRPr="00A76360" w:rsidRDefault="009E158D" w:rsidP="009E158D">
      <w:pPr>
        <w:pStyle w:val="Brdtextmedindrag"/>
        <w:rPr>
          <w:sz w:val="8"/>
          <w:szCs w:val="8"/>
        </w:rPr>
      </w:pPr>
    </w:p>
    <w:p w14:paraId="6B7CFE4C" w14:textId="77777777" w:rsidR="009E158D" w:rsidRDefault="009E158D" w:rsidP="009E158D">
      <w:pPr>
        <w:pStyle w:val="Brdtextmedindrag"/>
      </w:pPr>
      <w:r w:rsidRPr="0006285B">
        <w:rPr>
          <w:b/>
        </w:rPr>
        <w:t>Utredningen</w:t>
      </w:r>
      <w:r w:rsidRPr="00E343E0">
        <w:t xml:space="preserve"> </w:t>
      </w:r>
      <w:r w:rsidRPr="0076537C">
        <w:t>behandla</w:t>
      </w:r>
      <w:r>
        <w:t>r</w:t>
      </w:r>
      <w:r w:rsidRPr="0076537C">
        <w:t xml:space="preserve"> </w:t>
      </w:r>
      <w:r>
        <w:t xml:space="preserve">inte </w:t>
      </w:r>
      <w:r w:rsidRPr="0076537C">
        <w:t>frågan.</w:t>
      </w:r>
      <w:r>
        <w:t xml:space="preserve"> </w:t>
      </w:r>
    </w:p>
    <w:p w14:paraId="35348DF0" w14:textId="77777777" w:rsidR="009E158D" w:rsidRDefault="009E158D" w:rsidP="009E158D">
      <w:pPr>
        <w:pStyle w:val="Brdtextmedindrag"/>
      </w:pPr>
      <w:r>
        <w:rPr>
          <w:b/>
        </w:rPr>
        <w:t>Remissinstanserna</w:t>
      </w:r>
      <w:r w:rsidRPr="0006285B">
        <w:rPr>
          <w:b/>
        </w:rPr>
        <w:t>:</w:t>
      </w:r>
      <w:r w:rsidRPr="007741F1">
        <w:t xml:space="preserve"> </w:t>
      </w:r>
      <w:r w:rsidRPr="00172746">
        <w:rPr>
          <w:i/>
        </w:rPr>
        <w:t>Tjänstepensionsförbundet</w:t>
      </w:r>
      <w:r>
        <w:t xml:space="preserve"> anser att sponsor</w:t>
      </w:r>
      <w:r>
        <w:softHyphen/>
        <w:t>support i form av t.ex. uttaxeringsrätt bör kunna beaktas vid beräkningen av kapitalkravet</w:t>
      </w:r>
      <w:r w:rsidRPr="006F2064">
        <w:t xml:space="preserve"> </w:t>
      </w:r>
      <w:r>
        <w:t>efter kvalitetsbedömning av sponsorn.</w:t>
      </w:r>
    </w:p>
    <w:p w14:paraId="3C36126B" w14:textId="77777777" w:rsidR="009E158D" w:rsidRDefault="009E158D" w:rsidP="009E158D">
      <w:pPr>
        <w:pStyle w:val="Brdtextmedindrag"/>
      </w:pPr>
      <w:r w:rsidRPr="006C61AF">
        <w:rPr>
          <w:b/>
        </w:rPr>
        <w:t xml:space="preserve">Promemorians </w:t>
      </w:r>
      <w:r>
        <w:rPr>
          <w:b/>
        </w:rPr>
        <w:t>bedömning</w:t>
      </w:r>
      <w:r>
        <w:t xml:space="preserve"> överensstämmer med regeringens bedöm</w:t>
      </w:r>
      <w:r>
        <w:softHyphen/>
        <w:t>ning.</w:t>
      </w:r>
    </w:p>
    <w:p w14:paraId="016D71BC" w14:textId="77777777" w:rsidR="009E158D" w:rsidRPr="0072735C" w:rsidRDefault="009E158D" w:rsidP="009E158D">
      <w:pPr>
        <w:pStyle w:val="Brdtextmedindrag"/>
      </w:pPr>
      <w:r w:rsidRPr="006C61AF">
        <w:rPr>
          <w:b/>
        </w:rPr>
        <w:t>Remissinstanserna</w:t>
      </w:r>
      <w:r>
        <w:rPr>
          <w:b/>
        </w:rPr>
        <w:t xml:space="preserve"> </w:t>
      </w:r>
      <w:r>
        <w:t>har inte några synpunkter på bedömningen.</w:t>
      </w:r>
    </w:p>
    <w:p w14:paraId="5EB0EB1F" w14:textId="77777777" w:rsidR="009E158D" w:rsidRDefault="009E158D" w:rsidP="009E158D">
      <w:pPr>
        <w:pStyle w:val="Rubrik4utannumrering"/>
      </w:pPr>
      <w:r>
        <w:t>Skälen för regeringens bedömning</w:t>
      </w:r>
    </w:p>
    <w:p w14:paraId="4438FC73" w14:textId="77777777" w:rsidR="009E158D" w:rsidRDefault="009E158D" w:rsidP="009E158D">
      <w:pPr>
        <w:pStyle w:val="Rubrik5utannumrering"/>
        <w:spacing w:before="0"/>
      </w:pPr>
      <w:r>
        <w:t>Andra tjänstepensionsdirektivet</w:t>
      </w:r>
    </w:p>
    <w:p w14:paraId="59399434" w14:textId="77777777" w:rsidR="009E158D" w:rsidRDefault="009E158D" w:rsidP="009E158D">
      <w:pPr>
        <w:pStyle w:val="Brdtext"/>
      </w:pPr>
      <w:r>
        <w:t>I andra tjänstepensionsdirektivet finns det inte några bestämmelser om riskkänsligt kapitalkrav.</w:t>
      </w:r>
    </w:p>
    <w:p w14:paraId="10F77339" w14:textId="77777777" w:rsidR="009E158D" w:rsidRDefault="009E158D" w:rsidP="009E158D">
      <w:pPr>
        <w:pStyle w:val="Rubrik5utannumrering"/>
      </w:pPr>
      <w:r>
        <w:t>Gällande rätt</w:t>
      </w:r>
    </w:p>
    <w:p w14:paraId="000C0D81" w14:textId="77777777" w:rsidR="009E158D" w:rsidRPr="00D2738B" w:rsidRDefault="009E158D" w:rsidP="009E158D">
      <w:pPr>
        <w:pStyle w:val="Brdtext"/>
      </w:pPr>
      <w:r>
        <w:t>Ingen hänsyn tas till uttaxeringsrätt eller garantier från arbetsgivaren vid beräkningen av solvenskapitalkravet för försäkringsföretag eller vid trafik</w:t>
      </w:r>
      <w:r>
        <w:softHyphen/>
        <w:t>ljusberäkningen för försäkringsföretag som följer övergångs</w:t>
      </w:r>
      <w:r>
        <w:softHyphen/>
        <w:t>bestämmel</w:t>
      </w:r>
      <w:r>
        <w:softHyphen/>
        <w:t>serna och tjänstepensionskassor.</w:t>
      </w:r>
    </w:p>
    <w:p w14:paraId="696EBF64" w14:textId="77777777" w:rsidR="009E158D" w:rsidRDefault="009E158D" w:rsidP="009E158D">
      <w:pPr>
        <w:pStyle w:val="Rubrik5utannumrering"/>
      </w:pPr>
      <w:r>
        <w:t xml:space="preserve">Finansinspektionens bedömning i </w:t>
      </w:r>
      <w:r w:rsidRPr="00C1319B">
        <w:t>kapitalkravsrapport</w:t>
      </w:r>
      <w:r>
        <w:t>en</w:t>
      </w:r>
    </w:p>
    <w:p w14:paraId="58B13BA4" w14:textId="2F3C9B4D" w:rsidR="009E158D" w:rsidRDefault="009E158D" w:rsidP="009E158D">
      <w:pPr>
        <w:pStyle w:val="Brdtext"/>
      </w:pPr>
      <w:r>
        <w:t>Finansinspektionen gör i kapitalkravsrapporten bedömningen att före</w:t>
      </w:r>
      <w:r>
        <w:softHyphen/>
        <w:t>komsten av uttaxeringsrätt eller garantier från arbetsgivare inte bör beaktas vid beräkningen av det riskkänsliga kapitalkravet.</w:t>
      </w:r>
    </w:p>
    <w:p w14:paraId="431E9AC3" w14:textId="2038A894" w:rsidR="00F22A69" w:rsidRDefault="00F22A69" w:rsidP="00F22A69">
      <w:pPr>
        <w:pStyle w:val="Brdtextmedindrag"/>
      </w:pPr>
    </w:p>
    <w:p w14:paraId="38A7ED10" w14:textId="77777777" w:rsidR="00F22A69" w:rsidRDefault="00F22A69" w:rsidP="00F22A69">
      <w:pPr>
        <w:pStyle w:val="Brdtextmedindrag"/>
      </w:pPr>
    </w:p>
    <w:p w14:paraId="47018EA6" w14:textId="77777777" w:rsidR="00071758" w:rsidRPr="00F22A69" w:rsidRDefault="00071758" w:rsidP="00F22A69">
      <w:pPr>
        <w:pStyle w:val="Brdtextmedindrag"/>
      </w:pPr>
    </w:p>
    <w:p w14:paraId="2249E1AA" w14:textId="77777777" w:rsidR="009E158D" w:rsidRDefault="009E158D" w:rsidP="00071758">
      <w:pPr>
        <w:pStyle w:val="Rubrik5utannumrering"/>
        <w:spacing w:before="0"/>
      </w:pPr>
      <w:r>
        <w:lastRenderedPageBreak/>
        <w:t>Förekomsten av uttaxeringsrätt och garantier från arbetsgivaren bör inte beaktas</w:t>
      </w:r>
    </w:p>
    <w:p w14:paraId="0762FD7E" w14:textId="77777777" w:rsidR="009E158D" w:rsidRPr="00A205F8" w:rsidRDefault="009E158D" w:rsidP="009E158D">
      <w:pPr>
        <w:pStyle w:val="Brdtext"/>
      </w:pPr>
      <w:r>
        <w:t>Den kartläggning som Finansinspektionen har gjort i samband med fram</w:t>
      </w:r>
      <w:r>
        <w:softHyphen/>
        <w:t>tagandet av kapitalkravsrapporten visar att endast ett fåtal tjänste</w:t>
      </w:r>
      <w:r>
        <w:softHyphen/>
        <w:t>pensions</w:t>
      </w:r>
      <w:r>
        <w:softHyphen/>
        <w:t>kassor har bestämmelser om full uttaxeringsrätt i sina stadgar. Dessutom går uttaxeringsrätt att tillgripa först när det saknas tillgångar för att täcka de försäkringstekniska avsättningarna och alla andra medel är uttömda. Kapitaltillskottet är avsett att täcka de försäkringstekniska avsättningarna, vilket innebär att det även efter kapitaltillskottet saknas medel för att åter</w:t>
      </w:r>
      <w:r>
        <w:softHyphen/>
        <w:t>ställa kapitalbasen. Det krävs därför ytterligare åtgärder för att tjänste</w:t>
      </w:r>
      <w:r>
        <w:softHyphen/>
        <w:t>pensionsföretaget ska kunna uppfylla det riskkänsliga kapitalkravet. Vid den tidpunkt när företaget kan begära in extra kapital befinner sig företaget i ett ytterst svårt finansiellt läge och har redan brutit mot kapitalkraven. När det gäller det riskkänsliga kapitalkravet är det dessutom centralt att det ska beakta de väsentliga risker som finns i verksamheten. Oavsett om tjänstepensionsföretaget har möjlighet till uttaxeringsrätt eller en garanti från arbetsgivaren är riskerna i verksam</w:t>
      </w:r>
      <w:r>
        <w:softHyphen/>
        <w:t>heten desamma. Det saknas där</w:t>
      </w:r>
      <w:r>
        <w:softHyphen/>
        <w:t>med skäl för att differentiera kapitalkravet med hänsyn till uttaxeringsrätt. Förekomsten av uttaxeringsrätt eller garantier från arbetsgivaren bör där</w:t>
      </w:r>
      <w:r>
        <w:softHyphen/>
        <w:t>med inte beaktas vid beräkningen av det riskkänsliga kapitalkravet. Där</w:t>
      </w:r>
      <w:r>
        <w:softHyphen/>
        <w:t xml:space="preserve">emot kan en förekomst av uttaxeringsrätt beaktas vid prövningen av en återhämtningsplan som ett tjänstepensionsföretag ska upprätta i samband med bristande uppfyllelse av det riskkänsliga kapitalkravet (se avsnitt 13.2.3). </w:t>
      </w:r>
    </w:p>
    <w:p w14:paraId="7BA3903B" w14:textId="77777777" w:rsidR="009E158D" w:rsidRDefault="009E158D" w:rsidP="00326459">
      <w:pPr>
        <w:pStyle w:val="Rubrik3"/>
      </w:pPr>
      <w:bookmarkStart w:id="2491" w:name="_Toc518396648"/>
      <w:bookmarkStart w:id="2492" w:name="_Toc518400959"/>
      <w:bookmarkStart w:id="2493" w:name="_Toc518401676"/>
      <w:bookmarkStart w:id="2494" w:name="_Toc518401915"/>
      <w:bookmarkStart w:id="2495" w:name="_Toc518463069"/>
      <w:bookmarkStart w:id="2496" w:name="_Toc518462765"/>
      <w:bookmarkStart w:id="2497" w:name="_Toc518463721"/>
      <w:bookmarkStart w:id="2498" w:name="_Toc518463618"/>
      <w:bookmarkStart w:id="2499" w:name="_Toc518464335"/>
      <w:bookmarkStart w:id="2500" w:name="_Toc518472774"/>
      <w:bookmarkStart w:id="2501" w:name="_Toc8059794"/>
      <w:bookmarkStart w:id="2502" w:name="_Toc8061504"/>
      <w:bookmarkStart w:id="2503" w:name="_Toc8062036"/>
      <w:bookmarkStart w:id="2504" w:name="_Toc8064504"/>
      <w:bookmarkStart w:id="2505" w:name="_Toc8391181"/>
      <w:bookmarkStart w:id="2506" w:name="_Toc8391447"/>
      <w:bookmarkStart w:id="2507" w:name="_Toc8644652"/>
      <w:bookmarkStart w:id="2508" w:name="_Toc8645184"/>
      <w:bookmarkStart w:id="2509" w:name="_Toc8817665"/>
      <w:bookmarkStart w:id="2510" w:name="_Toc8818237"/>
      <w:bookmarkStart w:id="2511" w:name="_Toc8825606"/>
      <w:bookmarkStart w:id="2512" w:name="_Toc8831703"/>
      <w:bookmarkStart w:id="2513" w:name="_Toc8832612"/>
      <w:bookmarkStart w:id="2514" w:name="_Toc11153074"/>
      <w:bookmarkStart w:id="2515" w:name="_Toc11160995"/>
      <w:bookmarkStart w:id="2516" w:name="_Toc11166931"/>
      <w:bookmarkStart w:id="2517" w:name="_Toc11167467"/>
      <w:bookmarkStart w:id="2518" w:name="_Toc11168904"/>
      <w:bookmarkStart w:id="2519" w:name="_Toc11845857"/>
      <w:bookmarkStart w:id="2520" w:name="_Toc12611656"/>
      <w:bookmarkStart w:id="2521" w:name="_Toc12624923"/>
      <w:bookmarkStart w:id="2522" w:name="_Toc12627412"/>
      <w:bookmarkStart w:id="2523" w:name="_Toc12630302"/>
      <w:bookmarkStart w:id="2524" w:name="_Toc12632797"/>
      <w:bookmarkStart w:id="2525" w:name="_Toc17902869"/>
      <w:r w:rsidRPr="00326459">
        <w:t>Minimikapitalkrav</w:t>
      </w:r>
      <w:bookmarkEnd w:id="2491"/>
      <w:bookmarkEnd w:id="2492"/>
      <w:bookmarkEnd w:id="2493"/>
      <w:bookmarkEnd w:id="2494"/>
      <w:bookmarkEnd w:id="2495"/>
      <w:bookmarkEnd w:id="2496"/>
      <w:bookmarkEnd w:id="2497"/>
      <w:bookmarkEnd w:id="2498"/>
      <w:bookmarkEnd w:id="2499"/>
      <w:bookmarkEnd w:id="2500"/>
      <w:r w:rsidRPr="00326459">
        <w:t>et</w:t>
      </w:r>
      <w:r>
        <w:t xml:space="preserve"> motsvarar direktivets kapitalkrav</w:t>
      </w:r>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p>
    <w:p w14:paraId="4CE10FE2" w14:textId="77777777" w:rsidR="009E158D" w:rsidRDefault="009E158D" w:rsidP="009E158D">
      <w:pPr>
        <w:pStyle w:val="Brdtextram"/>
      </w:pPr>
      <w:r>
        <w:rPr>
          <w:b/>
        </w:rPr>
        <w:t>Regeringens förslag:</w:t>
      </w:r>
      <w:r>
        <w:t xml:space="preserve"> Minimikapitalkravet ska enligt huvudregeln beräknas med utgångspunkt i storleken på de försäkringstekniska avsättningarna, s.k. positiva risksummor och nettodriftskostnaderna.</w:t>
      </w:r>
    </w:p>
    <w:p w14:paraId="712B3308" w14:textId="77777777" w:rsidR="009E158D" w:rsidRDefault="009E158D" w:rsidP="009E158D">
      <w:pPr>
        <w:pStyle w:val="Brdtextmedindragram"/>
      </w:pPr>
      <w:r>
        <w:t xml:space="preserve">För tilläggsförsäkringar ska minimikapitalkravet </w:t>
      </w:r>
      <w:r w:rsidRPr="007D16B9">
        <w:t xml:space="preserve">beräknas med utgångspunkt i </w:t>
      </w:r>
      <w:r>
        <w:t>premiebasen</w:t>
      </w:r>
      <w:r w:rsidRPr="007D16B9">
        <w:t xml:space="preserve"> och </w:t>
      </w:r>
      <w:r>
        <w:t xml:space="preserve">ersättningsbasen. </w:t>
      </w:r>
    </w:p>
    <w:p w14:paraId="2151A342" w14:textId="77777777" w:rsidR="009E158D" w:rsidRDefault="009E158D" w:rsidP="009E158D">
      <w:pPr>
        <w:pStyle w:val="Brdtextmedindragram"/>
      </w:pPr>
      <w:r>
        <w:rPr>
          <w:b/>
        </w:rPr>
        <w:t>Regeringens bedömning:</w:t>
      </w:r>
      <w:r w:rsidRPr="007741F1">
        <w:t xml:space="preserve"> </w:t>
      </w:r>
      <w:r>
        <w:t>Det behövs inte något bemyndigande att meddela föreskrifter om beräkningen av minimikapitalkravet.</w:t>
      </w:r>
    </w:p>
    <w:p w14:paraId="53F0DD70" w14:textId="77777777" w:rsidR="009E158D" w:rsidRPr="001760FB" w:rsidRDefault="009E158D" w:rsidP="009E158D">
      <w:pPr>
        <w:pStyle w:val="Brdtextmedindrag"/>
        <w:rPr>
          <w:b/>
          <w:sz w:val="8"/>
          <w:szCs w:val="8"/>
        </w:rPr>
      </w:pPr>
    </w:p>
    <w:p w14:paraId="5A6BEFF2" w14:textId="77777777" w:rsidR="009E158D" w:rsidRPr="009D17ED" w:rsidRDefault="009E158D" w:rsidP="009E158D">
      <w:pPr>
        <w:pStyle w:val="Brdtextmedindrag"/>
      </w:pPr>
      <w:r>
        <w:rPr>
          <w:b/>
        </w:rPr>
        <w:t xml:space="preserve">Utredningens förslag </w:t>
      </w:r>
      <w:r>
        <w:t>överensstämmer delvis med regeringens förslag. Utredningens förslag avviker från regeringens förslag genom att enligt utredningens förslag ska ett kapitalkrav för operativa risker ingå i det schablonmässiga kapitalkravet.</w:t>
      </w:r>
    </w:p>
    <w:p w14:paraId="79E10415" w14:textId="77777777" w:rsidR="009E158D" w:rsidRDefault="009E158D" w:rsidP="009E158D">
      <w:pPr>
        <w:pStyle w:val="Brdtextmedindrag"/>
      </w:pPr>
      <w:r>
        <w:rPr>
          <w:b/>
        </w:rPr>
        <w:t xml:space="preserve">Remissinstanserna: </w:t>
      </w:r>
      <w:r>
        <w:t xml:space="preserve">Flertalet remissinstanser tillstyrker förslaget eller har inget att invända mot det. </w:t>
      </w:r>
      <w:r w:rsidRPr="00D74CC9">
        <w:rPr>
          <w:i/>
        </w:rPr>
        <w:t xml:space="preserve">Livförsäkringsbolaget </w:t>
      </w:r>
      <w:r w:rsidRPr="00641838">
        <w:rPr>
          <w:i/>
        </w:rPr>
        <w:t>Skandia, ömsesidigt</w:t>
      </w:r>
      <w:r w:rsidRPr="00E616E8">
        <w:t xml:space="preserve"> </w:t>
      </w:r>
      <w:r>
        <w:t>anser att det är svårt att överblicka vad det skulle medföra att kapitalkravet för operativ risk ingår i det schablonmässiga kapitalkravet i stället för i det riskkänsliga kapitalkravet och att ytterligare analys behövs i denna del.</w:t>
      </w:r>
    </w:p>
    <w:p w14:paraId="48668C6B" w14:textId="77777777" w:rsidR="009E158D" w:rsidRDefault="009E158D" w:rsidP="009E158D">
      <w:pPr>
        <w:pStyle w:val="Brdtextmedindrag"/>
      </w:pPr>
      <w:r w:rsidRPr="006C61AF">
        <w:rPr>
          <w:b/>
        </w:rPr>
        <w:t>Promemorians förslag</w:t>
      </w:r>
      <w:r>
        <w:t xml:space="preserve"> överensstämmer i huvudsak med regeringens förslag. I promemorians förslag till lagtext ingår som en särskild grund för beräkningen det fallet att tjänstepensionsföretagets åtaganden är förenade med en rörelserisk som inte är oväsentlig.</w:t>
      </w:r>
    </w:p>
    <w:p w14:paraId="2125C934" w14:textId="77777777" w:rsidR="009E158D" w:rsidRDefault="009E158D" w:rsidP="009E158D">
      <w:pPr>
        <w:pStyle w:val="Brdtextmedindrag"/>
        <w:rPr>
          <w:b/>
        </w:rPr>
      </w:pPr>
      <w:r w:rsidRPr="006C61AF">
        <w:rPr>
          <w:b/>
        </w:rPr>
        <w:lastRenderedPageBreak/>
        <w:t>Remissinstanserna:</w:t>
      </w:r>
      <w:r>
        <w:t xml:space="preserve"> Flertalet remissinstanser tillstyrker förslaget eller har inget att invända mot det. </w:t>
      </w:r>
      <w:r w:rsidRPr="007741F1">
        <w:rPr>
          <w:i/>
        </w:rPr>
        <w:t>Svensk Försäkring</w:t>
      </w:r>
      <w:r>
        <w:t xml:space="preserve"> och </w:t>
      </w:r>
      <w:r w:rsidRPr="00065B1F">
        <w:rPr>
          <w:i/>
        </w:rPr>
        <w:t xml:space="preserve">Svenska </w:t>
      </w:r>
      <w:r w:rsidRPr="007741F1">
        <w:rPr>
          <w:i/>
        </w:rPr>
        <w:t>Aktuarie</w:t>
      </w:r>
      <w:r>
        <w:rPr>
          <w:i/>
        </w:rPr>
        <w:softHyphen/>
      </w:r>
      <w:r w:rsidRPr="007741F1">
        <w:rPr>
          <w:i/>
        </w:rPr>
        <w:t>föreningen</w:t>
      </w:r>
      <w:r>
        <w:t xml:space="preserve"> anser att det behöver förtydligas vad som avses med ”rörelserisk” och ”belopp som ska täcka driftskostnaderna”. </w:t>
      </w:r>
    </w:p>
    <w:p w14:paraId="41A48BAF" w14:textId="77777777" w:rsidR="009E158D" w:rsidRDefault="009E158D" w:rsidP="009E158D">
      <w:pPr>
        <w:pStyle w:val="Rubrik4utannumrering"/>
      </w:pPr>
      <w:r>
        <w:t>Skälen för regeringens förslag och bedömning</w:t>
      </w:r>
    </w:p>
    <w:p w14:paraId="608F9077" w14:textId="77777777" w:rsidR="009E158D" w:rsidRDefault="009E158D" w:rsidP="009E158D">
      <w:pPr>
        <w:pStyle w:val="Rubrik5utannumrering"/>
        <w:spacing w:before="0"/>
      </w:pPr>
      <w:r>
        <w:t>Andra tjänstepensionsdirektivet</w:t>
      </w:r>
    </w:p>
    <w:p w14:paraId="7EA6018A" w14:textId="77777777" w:rsidR="009E158D" w:rsidRDefault="009E158D" w:rsidP="009E158D">
      <w:pPr>
        <w:pStyle w:val="Brdtextmedindrag"/>
        <w:ind w:firstLine="0"/>
      </w:pPr>
      <w:r>
        <w:t>Andra tjänstepensionsdirektivet innehåller detaljerade bestämmelser om hur den föreskrivna solvensmarginalen, dvs. direktivets kapitalkrav, ska beräknas (artikel 17). Förenklat innebär bestämmelserna att solvens</w:t>
      </w:r>
      <w:r>
        <w:softHyphen/>
        <w:t>marginalen ska beräknas på olika sätt beroende på vilka åtaganden det är fråga om. Som huvudregel ska solvensmarginalen beräknas med utgångs</w:t>
      </w:r>
      <w:r>
        <w:softHyphen/>
        <w:t>punkt i vissa andelar av de försäkringstekniska avsättningarna, institutets s.k. positiva risksummor (belopp som behöver skjutas till vid utbetalning på grund av ett dödsfall utöver de avsättningar som har gjorts för avtalet) och driftskostnaderna. När det gäller tilläggsförsäkringar bestäms solvens</w:t>
      </w:r>
      <w:r>
        <w:softHyphen/>
        <w:t>marginalen utifrån den s.k. premiebasen och ersättningsbasen. I direktivet finns även närmare bestämmelser om beräkningen för tilläggsförsäkringar (artikel 18).</w:t>
      </w:r>
    </w:p>
    <w:p w14:paraId="419602F2" w14:textId="77777777" w:rsidR="009E158D" w:rsidRDefault="009E158D" w:rsidP="009E158D">
      <w:pPr>
        <w:pStyle w:val="Rubrik5utannumrering"/>
      </w:pPr>
      <w:r>
        <w:t>Gällande rätt</w:t>
      </w:r>
    </w:p>
    <w:p w14:paraId="32FBC279" w14:textId="77777777" w:rsidR="009E158D" w:rsidRDefault="009E158D" w:rsidP="009E158D">
      <w:pPr>
        <w:pStyle w:val="Brdtext"/>
      </w:pPr>
      <w:r>
        <w:t>För försäkringsföretag som följer försäkringsrörelselagen utgör minimi</w:t>
      </w:r>
      <w:r>
        <w:softHyphen/>
        <w:t>kapitalkravet den minsta storleken på det medräkningsbara primärkapitalet som krävs för att försäkringsföretaget med 85 procents sannolikhet ska ha tillgångar under kommande tolv månader som täcker värdet av åtagandena gentemot försäkringstagarna och andra ersättningsberättigade på grund av försäkringar (8 kap. 13 § FRL).</w:t>
      </w:r>
    </w:p>
    <w:p w14:paraId="7F607D83" w14:textId="77777777" w:rsidR="009E158D" w:rsidRDefault="009E158D" w:rsidP="009E158D">
      <w:pPr>
        <w:pStyle w:val="Brdtextmedindrag"/>
      </w:pPr>
      <w:r>
        <w:t>För försäkringsföretag som följer övergångsbestämmelserna ska kapital</w:t>
      </w:r>
      <w:r>
        <w:softHyphen/>
        <w:t xml:space="preserve">basen minst uppgå till </w:t>
      </w:r>
      <w:r w:rsidRPr="0031325A">
        <w:t>en nivå som beräknas med utgångspunkt i verksam</w:t>
      </w:r>
      <w:r>
        <w:softHyphen/>
      </w:r>
      <w:r w:rsidRPr="0031325A">
        <w:t>hetens omfattn</w:t>
      </w:r>
      <w:r>
        <w:t>ing och art, den s.k. solvensmarginalen (7 kap. 1 § FRL i lydelsen före den 1 januari 2016).</w:t>
      </w:r>
      <w:r w:rsidRPr="0031325A">
        <w:t xml:space="preserve"> </w:t>
      </w:r>
      <w:r>
        <w:t>Solvensmarginalen för liv</w:t>
      </w:r>
      <w:r>
        <w:softHyphen/>
        <w:t>försäk</w:t>
      </w:r>
      <w:r>
        <w:softHyphen/>
        <w:t>ringar beräknas med utgångspunkt i storleken på de försäkrings</w:t>
      </w:r>
      <w:r>
        <w:softHyphen/>
        <w:t>tekniska avsättningarna, s.k. positiva risksummor och nettodrifts</w:t>
      </w:r>
      <w:r>
        <w:softHyphen/>
        <w:t>kostnaderna (</w:t>
      </w:r>
      <w:r w:rsidRPr="00CD7C20">
        <w:t>7 kap. 12 § FRL</w:t>
      </w:r>
      <w:r>
        <w:t xml:space="preserve"> i lydelsen före den 1 januari 2016). För sjuk- och olycksfallsförsäkringar beräknas solvensmarginalen med utgångspunkt i storleken på de försäkringstekniska avsättningarna samt premie- och skadeindex (7 kap. 13 § FRL i lydelsen före den 1 januari 2016). Solvensmarginalen för tilläggsförsäkringar beräknas endast med utgångs</w:t>
      </w:r>
      <w:r>
        <w:softHyphen/>
        <w:t>punkt i premie- och skadeindex (7 kap. 14 § FRL i lydelsen före den 1 januari 2016). Regeringen eller den myndighet som regeringen bestäm</w:t>
      </w:r>
      <w:r>
        <w:softHyphen/>
        <w:t>mer får meddela föreskrifter om vissa beräkningar avseende solvens</w:t>
      </w:r>
      <w:r>
        <w:softHyphen/>
        <w:t>marginalen (7 kap. 21 § FRL i lydelsen före den 1 januari 2016).</w:t>
      </w:r>
    </w:p>
    <w:p w14:paraId="33BBF776" w14:textId="77777777" w:rsidR="009E158D" w:rsidRDefault="009E158D" w:rsidP="009E158D">
      <w:pPr>
        <w:pStyle w:val="Brdtextmedindrag"/>
      </w:pPr>
      <w:r>
        <w:t>För tjänstepensionskassor gäller motsvarande regler som för försäkringsföretag som följer övergångsbestämmelserna (25 § UFL och 7 kap. 23 och 25 §§ 1982 års FRL).</w:t>
      </w:r>
    </w:p>
    <w:p w14:paraId="423BBA35" w14:textId="77777777" w:rsidR="00071758" w:rsidRDefault="00071758" w:rsidP="009E158D">
      <w:pPr>
        <w:pStyle w:val="Brdtextmedindrag"/>
      </w:pPr>
    </w:p>
    <w:p w14:paraId="4D1140DC" w14:textId="77777777" w:rsidR="009E158D" w:rsidRDefault="009E158D" w:rsidP="00071758">
      <w:pPr>
        <w:pStyle w:val="Rubrik5utannumrering"/>
        <w:spacing w:before="120"/>
      </w:pPr>
      <w:r>
        <w:lastRenderedPageBreak/>
        <w:t xml:space="preserve">Finansinspektionens förslag i </w:t>
      </w:r>
      <w:r w:rsidRPr="00C1319B">
        <w:t>kapitalkravsrapport</w:t>
      </w:r>
      <w:r>
        <w:t>en</w:t>
      </w:r>
    </w:p>
    <w:p w14:paraId="29F20D58" w14:textId="77777777" w:rsidR="009E158D" w:rsidRDefault="009E158D" w:rsidP="009E158D">
      <w:pPr>
        <w:pStyle w:val="Brdtext"/>
      </w:pPr>
      <w:r>
        <w:t>Finansinspektionen föreslår i kapitalkravsrapporten att det schablon</w:t>
      </w:r>
      <w:r>
        <w:softHyphen/>
        <w:t>mässiga kapitalkravet ska utformas i enlighet med andra tjänstepensions</w:t>
      </w:r>
      <w:r>
        <w:softHyphen/>
        <w:t>direktivets bestämmelser om föreskriven solvensmarginal.</w:t>
      </w:r>
    </w:p>
    <w:p w14:paraId="45F69F24" w14:textId="77777777" w:rsidR="009E158D" w:rsidRPr="007741F1" w:rsidRDefault="009E158D" w:rsidP="009E158D">
      <w:pPr>
        <w:pStyle w:val="Rubrik5utannumrering"/>
      </w:pPr>
      <w:r w:rsidRPr="002926A7">
        <w:t>Minimikapitalkravet ska utformas i enlighet med direktivet</w:t>
      </w:r>
    </w:p>
    <w:p w14:paraId="21440E6F" w14:textId="77777777" w:rsidR="009E158D" w:rsidRDefault="009E158D" w:rsidP="009E158D">
      <w:pPr>
        <w:pStyle w:val="Brdtext"/>
      </w:pPr>
      <w:r>
        <w:t>I andra tjänstepensionsdirektivet finns bestämmelser om kapitalkrav för tjänstepensionsinstitut – den föreskriva solvensmarginalen. Det kapital</w:t>
      </w:r>
      <w:r>
        <w:softHyphen/>
        <w:t>krav som följer av direktivet bör i svensk rätt genomföras i form av ett minimi</w:t>
      </w:r>
      <w:r>
        <w:softHyphen/>
        <w:t xml:space="preserve">kapitalkrav. </w:t>
      </w:r>
    </w:p>
    <w:p w14:paraId="4AEA7072" w14:textId="77777777" w:rsidR="009E158D" w:rsidRPr="003A17BE" w:rsidRDefault="009E158D" w:rsidP="009E158D">
      <w:pPr>
        <w:pStyle w:val="Brdtextmedindrag"/>
      </w:pPr>
      <w:r>
        <w:t>I avsnitt 8.5.1 föreslås att tjänstepensionsföretag, utöver det kapitalkrav som följer av direktivet, ska omfattas av ett riskkänsligt kapitalkrav som utformas så att det fångar de väsentliga riskerna i verksamheten. Minimi</w:t>
      </w:r>
      <w:r>
        <w:softHyphen/>
        <w:t>kapitalkravet kan då i enlighet med Finansinspektionens förslag utformas i överensstämmelse med direktivet. Att låta minimikapitalkravet vara identiskt med direktivets krav ökar jämför</w:t>
      </w:r>
      <w:r>
        <w:softHyphen/>
        <w:t>barheten med tjänste</w:t>
      </w:r>
      <w:r>
        <w:softHyphen/>
        <w:t>pensions</w:t>
      </w:r>
      <w:r>
        <w:softHyphen/>
        <w:t>institut i andra länder inom EES. Vidare är det en fördel om minimi</w:t>
      </w:r>
      <w:r>
        <w:softHyphen/>
        <w:t>kapitalkravet är förhållandevis enkelt att beräkna och verifiera för externa parter, som t.ex. en revisor. Den föreskrivna solvensmarginalen i andra tjänstepensionsdirektivet kan sägas uppfylla detta eftersom de uppgifter som behövs för beräkningen kan hämtas från företagets balansräkning och rapportering. Det bör inte, som utredningen föreslår, ingå något särskilt kapitalkrav för operativ risk i minimi</w:t>
      </w:r>
      <w:r>
        <w:softHyphen/>
        <w:t>kapitalkravet. Det är tillräckligt att denna form av risk omfattas av det riskkänsliga kapitalkravet.</w:t>
      </w:r>
    </w:p>
    <w:p w14:paraId="1EE8A121" w14:textId="77777777" w:rsidR="009E158D" w:rsidRDefault="009E158D" w:rsidP="009E158D">
      <w:pPr>
        <w:pStyle w:val="Brdtextmedindrag"/>
      </w:pPr>
      <w:r>
        <w:t>I den nya lagen om tjänstepensionsföretag bör det därmed införas bestämmelser om att minimikapitalkravet som huvudregel ska beräknas med utgångspunkt i storleken på de försäkringstekniska avsättningarna samt s.k. positiva risksummor och nettodriftskostnader. Bestämmelserna bör väsentligen överensstämma med den reglering</w:t>
      </w:r>
      <w:r w:rsidRPr="00110F84">
        <w:t xml:space="preserve"> </w:t>
      </w:r>
      <w:r>
        <w:t>som i dag gäller för försäkringsföretag som följer övergångsbestämmelserna. Andra tjänste</w:t>
      </w:r>
      <w:r>
        <w:softHyphen/>
        <w:t>pensionsdirektivets bestämmelser skiljer sig dock åt från bestämmelserna i första tjänstepensionsdirektivet beträffande livklass IV, som avser långa åtaganden avseende sjuk- och olycksfallsförsäkring. Av andra tjänste</w:t>
      </w:r>
      <w:r>
        <w:softHyphen/>
        <w:t>pensionsdirektivet följer att b</w:t>
      </w:r>
      <w:r w:rsidRPr="001760FB">
        <w:t>eräkning</w:t>
      </w:r>
      <w:r>
        <w:t>en</w:t>
      </w:r>
      <w:r w:rsidRPr="001760FB">
        <w:t xml:space="preserve"> av </w:t>
      </w:r>
      <w:r>
        <w:t>minimikapital</w:t>
      </w:r>
      <w:r>
        <w:softHyphen/>
        <w:t>kravet för denna liv</w:t>
      </w:r>
      <w:r w:rsidRPr="001760FB">
        <w:t>klass ska ske enligt huvudregeln.</w:t>
      </w:r>
    </w:p>
    <w:p w14:paraId="5D7A2F0D" w14:textId="77777777" w:rsidR="009E158D" w:rsidRDefault="009E158D" w:rsidP="009E158D">
      <w:pPr>
        <w:pStyle w:val="Brdtextmedindrag"/>
      </w:pPr>
      <w:r>
        <w:t>För tilläggsförsäkringar ska minimikapitalkravet</w:t>
      </w:r>
      <w:r w:rsidRPr="007D16B9" w:rsidDel="00B95A73">
        <w:t xml:space="preserve"> </w:t>
      </w:r>
      <w:r>
        <w:t xml:space="preserve">enligt direktivet </w:t>
      </w:r>
      <w:r w:rsidRPr="007D16B9">
        <w:t>be</w:t>
      </w:r>
      <w:r>
        <w:softHyphen/>
      </w:r>
      <w:r w:rsidRPr="007D16B9">
        <w:t xml:space="preserve">räknas med utgångspunkt i </w:t>
      </w:r>
      <w:r>
        <w:t>premiebasen och ersättningsbasen, dvs. i huvudsak på det sätt som solvens</w:t>
      </w:r>
      <w:r w:rsidRPr="001760FB">
        <w:t>marginalen för skadeförsäkringar be</w:t>
      </w:r>
      <w:r>
        <w:softHyphen/>
      </w:r>
      <w:r w:rsidRPr="001760FB">
        <w:t>räknas enligt regleringen</w:t>
      </w:r>
      <w:r>
        <w:t xml:space="preserve"> för försäkringsföretag som följer övergångs</w:t>
      </w:r>
      <w:r>
        <w:softHyphen/>
        <w:t>bestämmelserna. Det kan vidare konstateras att det finns vissa bestäm</w:t>
      </w:r>
      <w:r>
        <w:softHyphen/>
        <w:t>melser i andra tjänstepensionsdirektivet som inte är relevanta för tjänste</w:t>
      </w:r>
      <w:r>
        <w:softHyphen/>
        <w:t xml:space="preserve">pensionsföretag eftersom de inte kommer att driva sådan verksamhet som behandlas där (artikel 17.4 och 17.5). Det finns därför inte behov av några lagstiftningsåtgärder i dessa delar. </w:t>
      </w:r>
    </w:p>
    <w:p w14:paraId="336BEB2D" w14:textId="77777777" w:rsidR="009E158D" w:rsidRDefault="009E158D" w:rsidP="009E158D">
      <w:pPr>
        <w:pStyle w:val="Brdtextmedindrag"/>
      </w:pPr>
      <w:r>
        <w:t xml:space="preserve">I promemorian föreslås att regeringen eller den myndighet som regeringen bestämmer ska få meddela föreskrifter om beräkningen av minimikapitalkravet. Detta är emellertid inte nödvändigt för att genomföra andra tjänstepensionsdirektivet i den nu aktuella delen eftersom förslaget i denna proposition innebär att direktivets kapitalkrav genomförs genom bestämmelser i den nya lagen. Eventuella kompletterande bestämmelser </w:t>
      </w:r>
      <w:r>
        <w:lastRenderedPageBreak/>
        <w:t>om t.ex. tillämplig eurokurs kan meddelas i form av verkställighets</w:t>
      </w:r>
      <w:r>
        <w:softHyphen/>
        <w:t>före</w:t>
      </w:r>
      <w:r>
        <w:softHyphen/>
        <w:t>skrifter. Regeringen bedömer därför att det inte behövs något bemyn</w:t>
      </w:r>
      <w:r>
        <w:softHyphen/>
        <w:t xml:space="preserve">digande att meddela föreskrifter om beräkningen av minimikapitalkravet. </w:t>
      </w:r>
    </w:p>
    <w:p w14:paraId="4E29F4F0" w14:textId="77777777" w:rsidR="009E158D" w:rsidRDefault="009E158D" w:rsidP="009E158D">
      <w:pPr>
        <w:pStyle w:val="Rubrik5utannumrering"/>
      </w:pPr>
      <w:r>
        <w:t>Minimikapitalkravet för bl.a. fondförsäkring</w:t>
      </w:r>
    </w:p>
    <w:p w14:paraId="3AA681FD" w14:textId="77777777" w:rsidR="009E158D" w:rsidRDefault="009E158D" w:rsidP="009E158D">
      <w:pPr>
        <w:pStyle w:val="Brdtext"/>
      </w:pPr>
      <w:r>
        <w:t>Även när det gäller åtaganden där investeringsrisken bärs av den som om</w:t>
      </w:r>
      <w:r>
        <w:softHyphen/>
        <w:t>fattas av försäkringen, som t.ex. fondförsäkringsåtaganden, bör bestäm</w:t>
      </w:r>
      <w:r>
        <w:softHyphen/>
        <w:t>melserna i den nya lagen om tjänstepensionsföretag utformas i överens</w:t>
      </w:r>
      <w:r>
        <w:softHyphen/>
        <w:t>stämmelse med direktivet. I promemorians förslag till lagtext finns det även ett visst nationellt tillägg som infördes i samband med en översyn av försäkringsrörelselagstiftningen (prop. 1998/99:87 s. 274 och 414). Enligt tillägget ska kapitalkravet omfatta en procent av de försäkrings</w:t>
      </w:r>
      <w:r>
        <w:softHyphen/>
        <w:t>tekniska avsättningarna om företagets avsättningar är förenade med en rörelserisk som inte är oväsentlig. Eftersom det nu föreslås ett riskkänsligt kapitalkrav som ska fånga de väsentliga riskerna i verksamheten anser regeringen att det inte finns något behov av att ta in något sådant tillägg i den nya lagen om tjänstepensionsföretag. Det saknas därmed skäl att förtydliga vad som avses med begreppet rörelserisk.</w:t>
      </w:r>
    </w:p>
    <w:p w14:paraId="20D5A8D8" w14:textId="77777777" w:rsidR="009E158D" w:rsidRDefault="009E158D" w:rsidP="009E158D">
      <w:pPr>
        <w:pStyle w:val="Brdtextmedindrag"/>
      </w:pPr>
      <w:r w:rsidRPr="004D47BD">
        <w:rPr>
          <w:i/>
        </w:rPr>
        <w:t>Svensk Försäkring</w:t>
      </w:r>
      <w:r w:rsidRPr="007741F1">
        <w:t xml:space="preserve"> </w:t>
      </w:r>
      <w:r w:rsidRPr="006672E7">
        <w:t xml:space="preserve">och </w:t>
      </w:r>
      <w:r w:rsidRPr="007741F1">
        <w:rPr>
          <w:i/>
        </w:rPr>
        <w:t>A</w:t>
      </w:r>
      <w:r w:rsidRPr="004D47BD">
        <w:rPr>
          <w:i/>
        </w:rPr>
        <w:t>ktuarieföreningen</w:t>
      </w:r>
      <w:r w:rsidRPr="007741F1">
        <w:t xml:space="preserve"> </w:t>
      </w:r>
      <w:r>
        <w:t>efterfrågar ett förtyd</w:t>
      </w:r>
      <w:r>
        <w:softHyphen/>
        <w:t>ligande när det gäller uttrycket ”det belopp som ska täcka drifts</w:t>
      </w:r>
      <w:r>
        <w:softHyphen/>
        <w:t>kostnaderna” i den nya lagen. I andra tjänstepensionsdirektivet anges att kapitalkravet för åtaganden där företaget inte står för investeringsrisken bl.a. ska omfatta en procent av de tekniska avsätt</w:t>
      </w:r>
      <w:r>
        <w:softHyphen/>
        <w:t>ningarna om det belopp som avsatts till täckande av driftskostnaderna fastställs för en period som överstiger fem år. Som de båda remissinstanserna konstaterar finns uttrycket med i den reglering som i dag gäller för försäkringsföretag som följer övergångs</w:t>
      </w:r>
      <w:r>
        <w:softHyphen/>
        <w:t>bestämmelserna.</w:t>
      </w:r>
      <w:r w:rsidRPr="001622A9">
        <w:t xml:space="preserve"> </w:t>
      </w:r>
      <w:r>
        <w:t>Bakgrunden till regleringen i andra tjänstepensions</w:t>
      </w:r>
      <w:r>
        <w:softHyphen/>
        <w:t>direktivet i denna del är motsvarande reglering i första generationens livförsäkringsdirektiv. Varken direktiven eller tidigare förarbeten ger dock någon närmare ledning i fråga om hur uttrycket ska förstås (jfr prop. 1992/93:257 s. 210). Ändamålet torde vara att fånga den kostnadsrisk som uppstår om företaget över en femårsperiod saknar möjlighet att ändra sitt uttag av premier eller avgifter för att täcka högre driftskostnader. Detta får anses avgörande för hur uttrycket ska förstås. Det kan förhålla sig så att sådana villkor är ovanliga inom den tjänstepensionsverksamhet som i dag bedrivs av försäkringsföretag och tjänstepensionskassor. Om bestämmel</w:t>
      </w:r>
      <w:r>
        <w:softHyphen/>
        <w:t>sen i fråga inte är tillämplig ska minimikapitalkravet i denna del i stället uppgå till 25 procent av nettodrifts</w:t>
      </w:r>
      <w:r>
        <w:softHyphen/>
        <w:t>kostnaderna. Detta följer av andra tjänstepensionsdirektivet och gäller i dag för försäkringsföretag som följer övergångsbestämmelserna.</w:t>
      </w:r>
    </w:p>
    <w:p w14:paraId="3FBB2974" w14:textId="77777777" w:rsidR="009E158D" w:rsidRDefault="009E158D" w:rsidP="00326459">
      <w:pPr>
        <w:pStyle w:val="Rubrik3"/>
      </w:pPr>
      <w:bookmarkStart w:id="2526" w:name="_Toc518396649"/>
      <w:bookmarkStart w:id="2527" w:name="_Toc518400960"/>
      <w:bookmarkStart w:id="2528" w:name="_Toc518401677"/>
      <w:bookmarkStart w:id="2529" w:name="_Toc518401916"/>
      <w:bookmarkStart w:id="2530" w:name="_Toc518463070"/>
      <w:bookmarkStart w:id="2531" w:name="_Toc518462766"/>
      <w:bookmarkStart w:id="2532" w:name="_Toc518463722"/>
      <w:bookmarkStart w:id="2533" w:name="_Toc518463619"/>
      <w:bookmarkStart w:id="2534" w:name="_Toc518464336"/>
      <w:bookmarkStart w:id="2535" w:name="_Toc518472775"/>
      <w:bookmarkStart w:id="2536" w:name="_Toc8059795"/>
      <w:bookmarkStart w:id="2537" w:name="_Toc8061505"/>
      <w:bookmarkStart w:id="2538" w:name="_Toc8062037"/>
      <w:bookmarkStart w:id="2539" w:name="_Toc8064505"/>
      <w:bookmarkStart w:id="2540" w:name="_Toc8391182"/>
      <w:bookmarkStart w:id="2541" w:name="_Toc8391448"/>
      <w:bookmarkStart w:id="2542" w:name="_Toc8644653"/>
      <w:bookmarkStart w:id="2543" w:name="_Toc8645185"/>
      <w:bookmarkStart w:id="2544" w:name="_Toc8817666"/>
      <w:bookmarkStart w:id="2545" w:name="_Toc8818238"/>
      <w:bookmarkStart w:id="2546" w:name="_Toc8825607"/>
      <w:bookmarkStart w:id="2547" w:name="_Toc8831704"/>
      <w:bookmarkStart w:id="2548" w:name="_Toc8832613"/>
      <w:bookmarkStart w:id="2549" w:name="_Toc11153075"/>
      <w:bookmarkStart w:id="2550" w:name="_Toc11160996"/>
      <w:bookmarkStart w:id="2551" w:name="_Toc11166932"/>
      <w:bookmarkStart w:id="2552" w:name="_Toc11167468"/>
      <w:bookmarkStart w:id="2553" w:name="_Toc11168905"/>
      <w:bookmarkStart w:id="2554" w:name="_Toc11845858"/>
      <w:bookmarkStart w:id="2555" w:name="_Toc12611657"/>
      <w:bookmarkStart w:id="2556" w:name="_Toc12624924"/>
      <w:bookmarkStart w:id="2557" w:name="_Toc12627413"/>
      <w:bookmarkStart w:id="2558" w:name="_Toc12630303"/>
      <w:bookmarkStart w:id="2559" w:name="_Toc12632798"/>
      <w:bookmarkStart w:id="2560" w:name="_Toc17902870"/>
      <w:r>
        <w:t xml:space="preserve">Ett </w:t>
      </w:r>
      <w:r w:rsidRPr="00326459">
        <w:t>garantibelopp</w:t>
      </w:r>
      <w:bookmarkEnd w:id="2526"/>
      <w:bookmarkEnd w:id="2527"/>
      <w:bookmarkEnd w:id="2528"/>
      <w:bookmarkEnd w:id="2529"/>
      <w:bookmarkEnd w:id="2530"/>
      <w:bookmarkEnd w:id="2531"/>
      <w:bookmarkEnd w:id="2532"/>
      <w:bookmarkEnd w:id="2533"/>
      <w:bookmarkEnd w:id="2534"/>
      <w:bookmarkEnd w:id="2535"/>
      <w:r>
        <w:t xml:space="preserve"> anger den lägsta tillåtna solvensnivån</w:t>
      </w:r>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p>
    <w:p w14:paraId="0A322FD2" w14:textId="77777777" w:rsidR="009E158D" w:rsidRDefault="009E158D" w:rsidP="009E158D">
      <w:pPr>
        <w:pStyle w:val="Brdtextram"/>
      </w:pPr>
      <w:r>
        <w:rPr>
          <w:b/>
        </w:rPr>
        <w:t>Regeringens förslag:</w:t>
      </w:r>
      <w:r>
        <w:t xml:space="preserve"> Garantibeloppet ska uppgå till 790 prisbasbelopp enligt socialförsäkringsbalken.</w:t>
      </w:r>
    </w:p>
    <w:p w14:paraId="42613540" w14:textId="77777777" w:rsidR="009E158D" w:rsidRDefault="009E158D" w:rsidP="009E158D">
      <w:pPr>
        <w:pStyle w:val="Brdtextmedindragram"/>
      </w:pPr>
      <w:r>
        <w:t>Om det finns särskilda skäl, ska Finansinspektionen i ett enskilt fall få besluta att garantibeloppet sätts ned med upp till hälften.</w:t>
      </w:r>
    </w:p>
    <w:p w14:paraId="2644A74D" w14:textId="77777777" w:rsidR="009E158D" w:rsidRDefault="009E158D" w:rsidP="009E158D">
      <w:pPr>
        <w:pStyle w:val="Brdtextmedindragram"/>
      </w:pPr>
      <w:r>
        <w:lastRenderedPageBreak/>
        <w:t>Regeringen eller den myndighet som regeringen bestämmer ska få meddela föreskrifter om villkoren för nedsättning av garantibeloppet.</w:t>
      </w:r>
    </w:p>
    <w:p w14:paraId="32D300A7" w14:textId="77777777" w:rsidR="009E158D" w:rsidRPr="001760FB" w:rsidRDefault="009E158D" w:rsidP="009E158D">
      <w:pPr>
        <w:pStyle w:val="Brdtextmedindrag"/>
        <w:rPr>
          <w:b/>
          <w:sz w:val="8"/>
          <w:szCs w:val="8"/>
        </w:rPr>
      </w:pPr>
    </w:p>
    <w:p w14:paraId="63CCCBAD" w14:textId="77777777" w:rsidR="009E158D" w:rsidRPr="009D17ED" w:rsidRDefault="009E158D" w:rsidP="009E158D">
      <w:pPr>
        <w:pStyle w:val="Brdtextmedindrag"/>
      </w:pPr>
      <w:r>
        <w:rPr>
          <w:b/>
        </w:rPr>
        <w:t xml:space="preserve">Utredningens förslag </w:t>
      </w:r>
      <w:r>
        <w:t>överensstämmer delvis med regeringens förslag. Utredningens förslag avviker från regeringens förslag genom att enligt utred</w:t>
      </w:r>
      <w:r>
        <w:softHyphen/>
        <w:t>ningens förslag ska garantibeloppet vara 3 miljoner euro eller det högre belopp, grundat på förändringar i det europeiska konsumentpris</w:t>
      </w:r>
      <w:r>
        <w:softHyphen/>
        <w:t>indexet, som Europeiska kommissionen årligen tillkännager. Utredningen föreslår även att Finansinspektionen, om det finns särskilda skäl, ska få besluta att garantibeloppet för ett ömsesidigt tjänstepensionsbolag eller en tjänste</w:t>
      </w:r>
      <w:r>
        <w:softHyphen/>
        <w:t>pensionsförening får sättas ned med högst en fjärdedel.</w:t>
      </w:r>
    </w:p>
    <w:p w14:paraId="42AE90DA" w14:textId="77777777" w:rsidR="009E158D" w:rsidRDefault="009E158D" w:rsidP="009E158D">
      <w:pPr>
        <w:pStyle w:val="Brdtextmedindrag"/>
      </w:pPr>
      <w:r>
        <w:rPr>
          <w:b/>
        </w:rPr>
        <w:t>Remissinstanserna</w:t>
      </w:r>
      <w:r>
        <w:t xml:space="preserve"> har inte några synpunkter på förslaget.</w:t>
      </w:r>
    </w:p>
    <w:p w14:paraId="3DF7CF57" w14:textId="77777777" w:rsidR="009E158D" w:rsidRDefault="009E158D" w:rsidP="009E158D">
      <w:pPr>
        <w:pStyle w:val="Brdtextmedindrag"/>
      </w:pPr>
      <w:r w:rsidRPr="006C61AF">
        <w:rPr>
          <w:b/>
        </w:rPr>
        <w:t>Promemorians förslag</w:t>
      </w:r>
      <w:r>
        <w:t xml:space="preserve"> överensstämmer delvis med regeringens för</w:t>
      </w:r>
      <w:r>
        <w:softHyphen/>
        <w:t>slag. Promemorians förslag avviker från regeringens förslag genom att promemorians förslag inte ger utrymme för att sätta ned garantibeloppet för tjänstepensionsaktiebolag.</w:t>
      </w:r>
    </w:p>
    <w:p w14:paraId="66DA15C5" w14:textId="77777777" w:rsidR="009E158D" w:rsidRPr="006672E7" w:rsidRDefault="009E158D" w:rsidP="009E158D">
      <w:pPr>
        <w:pStyle w:val="Brdtextmedindrag"/>
      </w:pPr>
      <w:r w:rsidRPr="007741F1">
        <w:rPr>
          <w:b/>
        </w:rPr>
        <w:t>Remissinstanserna</w:t>
      </w:r>
      <w:r>
        <w:t xml:space="preserve"> har inte några synpunkter på förslaget.</w:t>
      </w:r>
    </w:p>
    <w:p w14:paraId="57820640" w14:textId="77777777" w:rsidR="009E158D" w:rsidRDefault="009E158D" w:rsidP="009E158D">
      <w:pPr>
        <w:pStyle w:val="Rubrik4utannumrering"/>
      </w:pPr>
      <w:r>
        <w:t>Skälen för regeringens förslag</w:t>
      </w:r>
    </w:p>
    <w:p w14:paraId="32369D5E" w14:textId="77777777" w:rsidR="009E158D" w:rsidRDefault="009E158D" w:rsidP="009E158D">
      <w:pPr>
        <w:pStyle w:val="Rubrik5utannumrering"/>
        <w:spacing w:before="0"/>
      </w:pPr>
      <w:r>
        <w:t>Andra tjänstepensionsdirektivet</w:t>
      </w:r>
    </w:p>
    <w:p w14:paraId="743FEA00" w14:textId="77777777" w:rsidR="009E158D" w:rsidRDefault="009E158D" w:rsidP="009E158D">
      <w:pPr>
        <w:pStyle w:val="Brdtext"/>
      </w:pPr>
      <w:r>
        <w:t>I andra tjänstepensionsdirektivet finns det inte något krav på garanti</w:t>
      </w:r>
      <w:r>
        <w:softHyphen/>
        <w:t xml:space="preserve">belopp. </w:t>
      </w:r>
    </w:p>
    <w:p w14:paraId="5300ED72" w14:textId="77777777" w:rsidR="009E158D" w:rsidRDefault="009E158D" w:rsidP="009E158D">
      <w:pPr>
        <w:pStyle w:val="Rubrik5utannumrering"/>
      </w:pPr>
      <w:r>
        <w:t>Gällande rätt</w:t>
      </w:r>
    </w:p>
    <w:p w14:paraId="65A21A89" w14:textId="77777777" w:rsidR="009E158D" w:rsidRDefault="009E158D" w:rsidP="009E158D">
      <w:pPr>
        <w:pStyle w:val="Brdtext"/>
      </w:pPr>
      <w:r>
        <w:t>Livförsäkringsföretag som följer försäkringsrörelselagen ska ha ett garantibelopp som minst motsvarar 3,7 miljoner euro eller det högre beloppet grundat på förändringar i det europeiska konsumentprisindexet, som Europeiska kommissionen årligen tillkännager (8 kap. 18 § FRL).</w:t>
      </w:r>
    </w:p>
    <w:p w14:paraId="16E0D7BC" w14:textId="77777777" w:rsidR="009E158D" w:rsidRDefault="009E158D" w:rsidP="009E158D">
      <w:pPr>
        <w:pStyle w:val="Brdtextmedindrag"/>
      </w:pPr>
      <w:r>
        <w:t>För försäkringsföretag som följer övergångsbestämmelserna ska garantibeloppet uppgå till ett belopp som motsvarar tre miljoner euro eller det högre beloppet grundat på förändringar i det europeiska konsument</w:t>
      </w:r>
      <w:r>
        <w:softHyphen/>
        <w:t>prisindexet, som Europeiska kommissionen årligen tillkännager (7 kap. 18 § första stycket FRL i lydelsen före den 1 januari 2016). Finans</w:t>
      </w:r>
      <w:r>
        <w:softHyphen/>
        <w:t>inspektionen får besluta att garantibeloppet sätts ned med högst en fjärde</w:t>
      </w:r>
      <w:r>
        <w:softHyphen/>
        <w:t>del för ett ömsesidigt försäkringsbolag eller en försäkringsförening om det finns särskilda skäl för detta (7 kap. 20 § FRL i lydelsen före den 1 januari 2016).</w:t>
      </w:r>
    </w:p>
    <w:p w14:paraId="4AC0F23B" w14:textId="77777777" w:rsidR="009E158D" w:rsidRDefault="009E158D" w:rsidP="009E158D">
      <w:pPr>
        <w:pStyle w:val="Brdtextmedindrag"/>
      </w:pPr>
      <w:r>
        <w:t>För tjänstepensionskassor finns det inga bestämmelser om garanti</w:t>
      </w:r>
      <w:r>
        <w:softHyphen/>
        <w:t>belopp.</w:t>
      </w:r>
    </w:p>
    <w:p w14:paraId="67199E58" w14:textId="77777777" w:rsidR="009E158D" w:rsidRDefault="009E158D" w:rsidP="009E158D">
      <w:pPr>
        <w:pStyle w:val="Rubrik5utannumrering"/>
      </w:pPr>
      <w:r>
        <w:t xml:space="preserve">Finansinspektionens förslag i </w:t>
      </w:r>
      <w:r w:rsidRPr="00C1319B">
        <w:t>kapitalkravsrapport</w:t>
      </w:r>
      <w:r>
        <w:t>en</w:t>
      </w:r>
    </w:p>
    <w:p w14:paraId="5CDC78CC" w14:textId="77777777" w:rsidR="009E158D" w:rsidRDefault="009E158D" w:rsidP="009E158D">
      <w:pPr>
        <w:pStyle w:val="Brdtext"/>
      </w:pPr>
      <w:r>
        <w:t>Finansinspektionen föreslår i kapitalkravsrapporten att det ska finnas ett garantibelopp för tjänste</w:t>
      </w:r>
      <w:r>
        <w:softHyphen/>
        <w:t>pensionsföretag som ska uppgå till 790 pris</w:t>
      </w:r>
      <w:r>
        <w:softHyphen/>
        <w:t>basbelopp enligt social</w:t>
      </w:r>
      <w:r>
        <w:softHyphen/>
        <w:t>försäkringsbalken. Vidare föreslås att Finans</w:t>
      </w:r>
      <w:r>
        <w:softHyphen/>
        <w:t>inspektionen ska få möjlighet att besluta om nedsättning av garanti</w:t>
      </w:r>
      <w:r>
        <w:softHyphen/>
        <w:t>beloppet för ömsesidiga tjänste</w:t>
      </w:r>
      <w:r>
        <w:softHyphen/>
        <w:t>pensionsföretag och tjänstepensions</w:t>
      </w:r>
      <w:r>
        <w:softHyphen/>
        <w:t>föreningar med upp till hälften om särskilda skäl</w:t>
      </w:r>
      <w:r w:rsidRPr="00EF435B">
        <w:t xml:space="preserve"> </w:t>
      </w:r>
      <w:r>
        <w:t>finns och att inspektionen ska få meddela föreskrifter om de närmare villkoren för nedsättning av garanti</w:t>
      </w:r>
      <w:r>
        <w:softHyphen/>
        <w:t>beloppet.</w:t>
      </w:r>
    </w:p>
    <w:p w14:paraId="11131A5B" w14:textId="77777777" w:rsidR="009E158D" w:rsidRDefault="009E158D" w:rsidP="009E158D">
      <w:pPr>
        <w:pStyle w:val="Rubrik5utannumrering"/>
      </w:pPr>
      <w:r>
        <w:lastRenderedPageBreak/>
        <w:t>Ett garantibelopp anger den lägsta tillåtna solvensnivån</w:t>
      </w:r>
    </w:p>
    <w:p w14:paraId="24E6CC48" w14:textId="77777777" w:rsidR="009E158D" w:rsidRDefault="009E158D" w:rsidP="009E158D">
      <w:pPr>
        <w:pStyle w:val="Brdtextmedindrag"/>
        <w:ind w:firstLine="0"/>
      </w:pPr>
      <w:r>
        <w:t xml:space="preserve">Andra tjänstepensionsdirektivet innehåller inga krav på garantibelopp. Ett garantibelopp innebär en lägsta nivå för kapitalbasen när </w:t>
      </w:r>
      <w:r w:rsidRPr="00D66204">
        <w:t>försäk</w:t>
      </w:r>
      <w:r>
        <w:softHyphen/>
      </w:r>
      <w:r w:rsidRPr="00D66204">
        <w:t>rings</w:t>
      </w:r>
      <w:r>
        <w:softHyphen/>
      </w:r>
      <w:r w:rsidRPr="00D66204">
        <w:t>rörelse</w:t>
      </w:r>
      <w:r w:rsidRPr="001700F9">
        <w:t xml:space="preserve"> inleds och drivs</w:t>
      </w:r>
      <w:r>
        <w:t>.</w:t>
      </w:r>
      <w:r w:rsidRPr="00DD7F0B">
        <w:t xml:space="preserve"> </w:t>
      </w:r>
      <w:r>
        <w:t>Det är rimligt att det för tjänstepensions</w:t>
      </w:r>
      <w:r>
        <w:softHyphen/>
        <w:t>företag på samma sätt som för försäkringsföretag finns ett krav på ett lägsta belopp för att få starta och driva rörelsen. Tjänstepensionsföretag bör i detta avseende inte behandlas annorlunda än försäkringsföretag.</w:t>
      </w:r>
    </w:p>
    <w:p w14:paraId="4537BAFA" w14:textId="77777777" w:rsidR="009E158D" w:rsidRDefault="009E158D" w:rsidP="009E158D">
      <w:pPr>
        <w:pStyle w:val="Brdtextmedindrag"/>
      </w:pPr>
      <w:r>
        <w:t>Det är lämpligt att garantibeloppet för tjänstepensionsföretag uppgår till den nivå som gäller för livförsäkringsföretag som följer Solvens II-regel</w:t>
      </w:r>
      <w:r>
        <w:softHyphen/>
        <w:t>verket. Nivån bygger på en aktuell bedömning av vad ett garantibelopp bör vara för en verksamhet som i flera avseenden ligger nära tjänstepensions</w:t>
      </w:r>
      <w:r>
        <w:softHyphen/>
        <w:t>verksamhet. Regeringen anser att garantibeloppet bör uttryckas i pris</w:t>
      </w:r>
      <w:r>
        <w:softHyphen/>
        <w:t>basbelopp och inte i euro som utredningen föreslår. Genom att garanti</w:t>
      </w:r>
      <w:r>
        <w:softHyphen/>
        <w:t>beloppet anges i prisbasbelopp sker en automatisk indexering. I den nya lagen om tjänste</w:t>
      </w:r>
      <w:r>
        <w:softHyphen/>
        <w:t>pensionsföretag bör det därför införas en bestämmelse om att garanti</w:t>
      </w:r>
      <w:r>
        <w:softHyphen/>
        <w:t>beloppet i ett tjänstepensionsföretag ska uppgå till 790 pris</w:t>
      </w:r>
      <w:r>
        <w:softHyphen/>
        <w:t xml:space="preserve">basbelopp enligt socialförsäkringsbalken, vilket motsvarar nivån på garantibeloppet i försäkringsrörelselagen. </w:t>
      </w:r>
    </w:p>
    <w:p w14:paraId="060CD3FA" w14:textId="77777777" w:rsidR="009E158D" w:rsidRDefault="009E158D" w:rsidP="009E158D">
      <w:pPr>
        <w:pStyle w:val="Brdtextmedindrag"/>
      </w:pPr>
      <w:r>
        <w:t>Det garantibelopp som föreslås kan vara betungande för mindre tjänste</w:t>
      </w:r>
      <w:r>
        <w:softHyphen/>
        <w:t>pensionsföretag som t.ex. har en särskild inriktning eller vänder sig till en begränsad krets. För att inte försvåra för sådana företag bör Finansinspek</w:t>
      </w:r>
      <w:r>
        <w:softHyphen/>
        <w:t>tionen få besluta att sätta ned garantibeloppet om det finns särskilda skäl. I första tjänste</w:t>
      </w:r>
      <w:r>
        <w:softHyphen/>
        <w:t>pensionsdirektivet är möjligheten för medlemsstaterna att föreskriva om nedsättning begränsad till 25 procent av beloppet. Möjlig</w:t>
      </w:r>
      <w:r>
        <w:softHyphen/>
        <w:t>heten omfattar dessutom endast ömsesidiga och liknande företag. Andra tjänste</w:t>
      </w:r>
      <w:r>
        <w:softHyphen/>
        <w:t>pensionsdirektivet innehåller emellertid, som nämns ovan, inte några bestämmelser om garantibelopp. Direktivet hindrar alltså inte att en medlemsstat som ställer upp krav på garantibelopp även inför en möjlighet till nedsättning av det beloppet. Regeringen anser att garantibeloppet bör kunna sättas ned med högst hälften av beloppet om det finns särskilda skäl. Vidare finns det, i motsats till det som föreslås i promemorian, inte anled</w:t>
      </w:r>
      <w:r>
        <w:softHyphen/>
        <w:t>ning att särbehandla och utesluta tjänstepensions</w:t>
      </w:r>
      <w:r>
        <w:softHyphen/>
        <w:t>aktiebolag från möjlighet till nedsättning i den nya lagen om tjänste</w:t>
      </w:r>
      <w:r>
        <w:softHyphen/>
        <w:t>pensionsföretag. Det torde dock sällan finnas särskilda skäl för nedsättning av garantibeloppet för tjänste</w:t>
      </w:r>
      <w:r>
        <w:softHyphen/>
        <w:t>pensionsaktiebolag som får dela ut vinst.</w:t>
      </w:r>
    </w:p>
    <w:p w14:paraId="352CD86A" w14:textId="77777777" w:rsidR="009E158D" w:rsidRPr="007741F1" w:rsidRDefault="009E158D" w:rsidP="009E158D">
      <w:pPr>
        <w:pStyle w:val="Brdtextmedindrag"/>
      </w:pPr>
      <w:r>
        <w:t>Regeringen eller den myndighet som regeringen bestämmer bör få meddela föreskrifter om eventuella villkor som ska vara uppfyllda för att nedsättning av garanti</w:t>
      </w:r>
      <w:r>
        <w:softHyphen/>
        <w:t>beloppet ska komma i fråga.</w:t>
      </w:r>
    </w:p>
    <w:p w14:paraId="14773600" w14:textId="6CCBAF99" w:rsidR="009E158D" w:rsidRDefault="009E158D" w:rsidP="00326459">
      <w:pPr>
        <w:pStyle w:val="Rubrik3"/>
      </w:pPr>
      <w:bookmarkStart w:id="2561" w:name="_Toc518396650"/>
      <w:bookmarkStart w:id="2562" w:name="_Toc518400961"/>
      <w:bookmarkStart w:id="2563" w:name="_Toc518401678"/>
      <w:bookmarkStart w:id="2564" w:name="_Toc518401917"/>
      <w:bookmarkStart w:id="2565" w:name="_Toc518463071"/>
      <w:bookmarkStart w:id="2566" w:name="_Toc518462767"/>
      <w:bookmarkStart w:id="2567" w:name="_Toc518463723"/>
      <w:bookmarkStart w:id="2568" w:name="_Toc518463620"/>
      <w:bookmarkStart w:id="2569" w:name="_Toc518464337"/>
      <w:bookmarkStart w:id="2570" w:name="_Toc518472776"/>
      <w:bookmarkStart w:id="2571" w:name="_Toc8059796"/>
      <w:bookmarkStart w:id="2572" w:name="_Toc8061506"/>
      <w:bookmarkStart w:id="2573" w:name="_Toc8062038"/>
      <w:bookmarkStart w:id="2574" w:name="_Toc8064506"/>
      <w:bookmarkStart w:id="2575" w:name="_Toc8391183"/>
      <w:bookmarkStart w:id="2576" w:name="_Toc8391449"/>
      <w:bookmarkStart w:id="2577" w:name="_Toc8644654"/>
      <w:bookmarkStart w:id="2578" w:name="_Toc8645186"/>
      <w:bookmarkStart w:id="2579" w:name="_Toc8817667"/>
      <w:bookmarkStart w:id="2580" w:name="_Toc8818239"/>
      <w:bookmarkStart w:id="2581" w:name="_Toc8825608"/>
      <w:bookmarkStart w:id="2582" w:name="_Toc8831705"/>
      <w:bookmarkStart w:id="2583" w:name="_Toc8832614"/>
      <w:bookmarkStart w:id="2584" w:name="_Toc11153076"/>
      <w:bookmarkStart w:id="2585" w:name="_Toc11160997"/>
      <w:bookmarkStart w:id="2586" w:name="_Toc11166933"/>
      <w:bookmarkStart w:id="2587" w:name="_Toc11167469"/>
      <w:bookmarkStart w:id="2588" w:name="_Toc11168906"/>
      <w:bookmarkStart w:id="2589" w:name="_Toc11845859"/>
      <w:bookmarkStart w:id="2590" w:name="_Toc12611658"/>
      <w:bookmarkStart w:id="2591" w:name="_Toc12624925"/>
      <w:bookmarkStart w:id="2592" w:name="_Toc12627414"/>
      <w:bookmarkStart w:id="2593" w:name="_Toc12630304"/>
      <w:bookmarkStart w:id="2594" w:name="_Toc12632799"/>
      <w:bookmarkStart w:id="2595" w:name="_Toc17902871"/>
      <w:r w:rsidRPr="00326459">
        <w:t>Underrättelse</w:t>
      </w:r>
      <w:r>
        <w:t xml:space="preserve"> </w:t>
      </w:r>
      <w:r w:rsidR="007652C9">
        <w:t xml:space="preserve">ifall </w:t>
      </w:r>
      <w:r>
        <w:t>kapitalkraven</w:t>
      </w:r>
      <w:bookmarkEnd w:id="2561"/>
      <w:bookmarkEnd w:id="2562"/>
      <w:bookmarkEnd w:id="2563"/>
      <w:bookmarkEnd w:id="2564"/>
      <w:bookmarkEnd w:id="2565"/>
      <w:bookmarkEnd w:id="2566"/>
      <w:bookmarkEnd w:id="2567"/>
      <w:bookmarkEnd w:id="2568"/>
      <w:bookmarkEnd w:id="2569"/>
      <w:bookmarkEnd w:id="2570"/>
      <w:r>
        <w:t xml:space="preserve"> inte uppfylls</w:t>
      </w:r>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p>
    <w:p w14:paraId="3C5F4929" w14:textId="77777777" w:rsidR="009E158D" w:rsidRDefault="009E158D" w:rsidP="009E158D">
      <w:pPr>
        <w:pStyle w:val="Brdtextram"/>
      </w:pPr>
      <w:r>
        <w:rPr>
          <w:b/>
        </w:rPr>
        <w:t>Regeringens förslag:</w:t>
      </w:r>
      <w:r>
        <w:t xml:space="preserve"> Ett tjänstepensionsföretag ska omedelbart under</w:t>
      </w:r>
      <w:r>
        <w:softHyphen/>
        <w:t>rätta Finansinspektionen om företaget inte uppfyller det risk</w:t>
      </w:r>
      <w:r>
        <w:softHyphen/>
        <w:t>känsliga kapitalkravet, minimikapitalkravet eller garantibeloppet eller om det finns risk för detta under de närmaste tre månaderna.</w:t>
      </w:r>
    </w:p>
    <w:p w14:paraId="2E867559" w14:textId="77777777" w:rsidR="009E158D" w:rsidRPr="001760FB" w:rsidRDefault="009E158D" w:rsidP="009E158D">
      <w:pPr>
        <w:pStyle w:val="Brdtextmedindrag"/>
        <w:rPr>
          <w:b/>
          <w:sz w:val="8"/>
          <w:szCs w:val="8"/>
        </w:rPr>
      </w:pPr>
    </w:p>
    <w:p w14:paraId="7750ADCC" w14:textId="77777777" w:rsidR="009E158D" w:rsidRDefault="009E158D" w:rsidP="009E158D">
      <w:pPr>
        <w:pStyle w:val="Brdtextmedindrag"/>
      </w:pPr>
      <w:r>
        <w:rPr>
          <w:b/>
        </w:rPr>
        <w:t>Utredningen</w:t>
      </w:r>
      <w:r w:rsidRPr="00E343E0">
        <w:t xml:space="preserve"> </w:t>
      </w:r>
      <w:r w:rsidRPr="0076537C">
        <w:t>behandla</w:t>
      </w:r>
      <w:r>
        <w:t>r in</w:t>
      </w:r>
      <w:r w:rsidRPr="0076537C">
        <w:t>t</w:t>
      </w:r>
      <w:r>
        <w:t>e</w:t>
      </w:r>
      <w:r w:rsidRPr="0076537C">
        <w:t xml:space="preserve"> frågan.</w:t>
      </w:r>
    </w:p>
    <w:p w14:paraId="6D285C79" w14:textId="77777777" w:rsidR="009E158D" w:rsidRDefault="009E158D" w:rsidP="009E158D">
      <w:pPr>
        <w:pStyle w:val="Brdtextmedindrag"/>
      </w:pPr>
      <w:r w:rsidRPr="00EA5DC0">
        <w:rPr>
          <w:b/>
        </w:rPr>
        <w:t>Remissinstanserna</w:t>
      </w:r>
      <w:r>
        <w:t xml:space="preserve"> tar inte upp frågan.</w:t>
      </w:r>
    </w:p>
    <w:p w14:paraId="4070876B" w14:textId="77777777" w:rsidR="009E158D" w:rsidRDefault="009E158D" w:rsidP="009E158D">
      <w:pPr>
        <w:pStyle w:val="Brdtextmedindrag"/>
      </w:pPr>
      <w:r w:rsidRPr="007741F1">
        <w:rPr>
          <w:b/>
        </w:rPr>
        <w:t>Promemorians förslag</w:t>
      </w:r>
      <w:r>
        <w:t xml:space="preserve"> överensstämmer med regeringens förslag.</w:t>
      </w:r>
    </w:p>
    <w:p w14:paraId="3807D848" w14:textId="77777777" w:rsidR="009E158D" w:rsidRPr="003E19FF" w:rsidRDefault="009E158D" w:rsidP="009E158D">
      <w:pPr>
        <w:pStyle w:val="Brdtextmedindrag"/>
      </w:pPr>
      <w:r w:rsidRPr="007741F1">
        <w:rPr>
          <w:b/>
        </w:rPr>
        <w:lastRenderedPageBreak/>
        <w:t>Remissinstanserna:</w:t>
      </w:r>
      <w:r>
        <w:t xml:space="preserve"> Flertalet remissinstanser tillstyrker förslaget eller har inget att invända mot det. </w:t>
      </w:r>
      <w:r>
        <w:rPr>
          <w:i/>
        </w:rPr>
        <w:t xml:space="preserve">Svensk Försäkring </w:t>
      </w:r>
      <w:r>
        <w:t>avstyrker att det införs en underrättelseskyldighet när det finns risk för att företaget under de närmaste tre månaderna inte uppfyller något av kapitalkraven.</w:t>
      </w:r>
    </w:p>
    <w:p w14:paraId="200115C7" w14:textId="77777777" w:rsidR="009E158D" w:rsidRDefault="009E158D" w:rsidP="009E158D">
      <w:pPr>
        <w:pStyle w:val="Rubrik4utannumrering"/>
      </w:pPr>
      <w:r>
        <w:t>Skälen för regeringens förslag</w:t>
      </w:r>
    </w:p>
    <w:p w14:paraId="64AD420A" w14:textId="77777777" w:rsidR="009E158D" w:rsidRDefault="009E158D" w:rsidP="009E158D">
      <w:pPr>
        <w:pStyle w:val="Rubrik5utannumrering"/>
        <w:spacing w:before="0"/>
      </w:pPr>
      <w:r>
        <w:t>Andra tjänstepensionsdirektivet</w:t>
      </w:r>
    </w:p>
    <w:p w14:paraId="65CB7629" w14:textId="77777777" w:rsidR="009E158D" w:rsidRDefault="009E158D" w:rsidP="009E158D">
      <w:pPr>
        <w:pStyle w:val="Brdtext"/>
      </w:pPr>
      <w:r>
        <w:t>I andra tjänstepensionsdirektivet</w:t>
      </w:r>
      <w:r w:rsidRPr="00DA4132">
        <w:t xml:space="preserve"> finns </w:t>
      </w:r>
      <w:r>
        <w:t xml:space="preserve">det </w:t>
      </w:r>
      <w:r w:rsidRPr="00DA4132">
        <w:t>in</w:t>
      </w:r>
      <w:r>
        <w:t>te nå</w:t>
      </w:r>
      <w:r w:rsidRPr="00DA4132">
        <w:t>g</w:t>
      </w:r>
      <w:r>
        <w:t>o</w:t>
      </w:r>
      <w:r w:rsidRPr="00DA4132">
        <w:t>t krav på underrättelse avseende bristande uppfyllelse av kapitalkravet</w:t>
      </w:r>
      <w:r>
        <w:t xml:space="preserve">. </w:t>
      </w:r>
    </w:p>
    <w:p w14:paraId="4980FEC0" w14:textId="77777777" w:rsidR="009E158D" w:rsidRDefault="009E158D" w:rsidP="009E158D">
      <w:pPr>
        <w:pStyle w:val="Rubrik5utannumrering"/>
      </w:pPr>
      <w:r>
        <w:t>Gällande rätt</w:t>
      </w:r>
    </w:p>
    <w:p w14:paraId="74B9EF40" w14:textId="77777777" w:rsidR="009E158D" w:rsidRDefault="009E158D" w:rsidP="009E158D">
      <w:pPr>
        <w:pStyle w:val="Brdtext"/>
      </w:pPr>
      <w:r>
        <w:t>Försäkringsföretag som följer försäkringsrörelselagen ska omedelbart underrätta Finansinspektionen om företaget inte uppfyller solvens</w:t>
      </w:r>
      <w:r>
        <w:softHyphen/>
        <w:t>kapital</w:t>
      </w:r>
      <w:r>
        <w:softHyphen/>
        <w:t>kravet eller minimikapitalkravet eller om det finns risk för detta under de närmaste tre månaderna (8 kap. 12 och 16 §§ FRL).</w:t>
      </w:r>
    </w:p>
    <w:p w14:paraId="1C1C72D9" w14:textId="77777777" w:rsidR="009E158D" w:rsidRPr="00095A8A" w:rsidRDefault="009E158D" w:rsidP="009E158D">
      <w:pPr>
        <w:pStyle w:val="Brdtextmedindrag"/>
      </w:pPr>
      <w:r>
        <w:t>Det finns ingen motsvarande bestämmelse för försäkringsföretag som följer övergångsbestämmelserna eller för tjänstepensionskassor.</w:t>
      </w:r>
    </w:p>
    <w:p w14:paraId="0A6EA768" w14:textId="443E4F1E" w:rsidR="009E158D" w:rsidRDefault="009E158D" w:rsidP="009E158D">
      <w:pPr>
        <w:pStyle w:val="Rubrik5utannumrering"/>
      </w:pPr>
      <w:r>
        <w:t xml:space="preserve">Underrättelse </w:t>
      </w:r>
      <w:r w:rsidR="007652C9">
        <w:t xml:space="preserve">om </w:t>
      </w:r>
      <w:r>
        <w:t>bristande uppfyllelse av kapitalkraven</w:t>
      </w:r>
    </w:p>
    <w:p w14:paraId="5218F993" w14:textId="77777777" w:rsidR="009E158D" w:rsidRDefault="009E158D" w:rsidP="009E158D">
      <w:pPr>
        <w:pStyle w:val="Brdtext"/>
      </w:pPr>
      <w:r>
        <w:t>För att Finansinspektionen i god tid ska kunna vidta lämpliga ingripande</w:t>
      </w:r>
      <w:r>
        <w:softHyphen/>
        <w:t>åtgärder när ett tjänstepensionsföretag inte uppfyller det riskkänsliga kapitalkravet, minimikapitalkravet eller garantibeloppet är det nödvändigt att tjänstepensionsföretaget omedelbart underrättar Finansinspektionen om företaget inte uppfyller något av dessa krav. För försäkringsföretag som följer försäkringsrörelselagen har det mot bakgrund av bestämmelser i Solvens II-regelverket införts en skyldighet att också underrätta Finans</w:t>
      </w:r>
      <w:r>
        <w:softHyphen/>
        <w:t>inspektionen om det finns risk för att företaget inte uppfyller kapitalkraven under de närmaste tre månaderna. Detta kan ses som krav på en mer pro</w:t>
      </w:r>
      <w:r>
        <w:softHyphen/>
        <w:t>aktiv redovisning som möjliggör för Finansinspektionen att på närmare av</w:t>
      </w:r>
      <w:r>
        <w:softHyphen/>
        <w:t xml:space="preserve">stånd följa hur företagets finansiella ställning utvecklar sig (prop. 2015/16:9 s. 280). </w:t>
      </w:r>
    </w:p>
    <w:p w14:paraId="232B7078" w14:textId="77777777" w:rsidR="009E158D" w:rsidRDefault="009E158D" w:rsidP="009E158D">
      <w:pPr>
        <w:pStyle w:val="Brdtextmedindrag"/>
      </w:pPr>
      <w:r w:rsidRPr="002A430F">
        <w:rPr>
          <w:i/>
        </w:rPr>
        <w:t>Svensk Försäkring</w:t>
      </w:r>
      <w:r>
        <w:t xml:space="preserve"> påpekar att tre månader är en förhållandevis lång period med beaktande av rörelserna på de finansiella marknaderna. Enligt föreningen kan det inte vara meningen att varje risk ska behöva rapporteras utan det bör krävas att det finns en mer påtaglig risk vilket bör framgå av lagtexten. </w:t>
      </w:r>
      <w:r w:rsidRPr="00797AA7">
        <w:t xml:space="preserve">Svensk Försäkring </w:t>
      </w:r>
      <w:r>
        <w:t>anser även att det vid en bedömning i efter</w:t>
      </w:r>
      <w:r>
        <w:softHyphen/>
        <w:t>hand av om företaget uppfyllt sin rapporteringsskyldighet måste beaktas vad företaget kände till och vilka bedömningar som var rimliga för före</w:t>
      </w:r>
      <w:r>
        <w:softHyphen/>
        <w:t>taget att göra vid det tillfället.</w:t>
      </w:r>
    </w:p>
    <w:p w14:paraId="54866CEE" w14:textId="77777777" w:rsidR="009E158D" w:rsidRDefault="009E158D" w:rsidP="009E158D">
      <w:pPr>
        <w:pStyle w:val="Brdtextmedindrag"/>
      </w:pPr>
      <w:r>
        <w:t>Regeringen anser att det är viktigt att skapa goda förutsättningar för en proaktiv tillsyn även för tjänstepensionsföretag. En bestämmelse som mot</w:t>
      </w:r>
      <w:r>
        <w:softHyphen/>
        <w:t>svarar den som gäller för försäkringsföretag enligt Solvens II-regel</w:t>
      </w:r>
      <w:r>
        <w:softHyphen/>
        <w:t>verket bör därför tas in i den nya lagen om tjänstepensionsföretag. Det finns, i motsats till det Svensk Försäkring framför, inte skäl att utforma bestäm</w:t>
      </w:r>
      <w:r>
        <w:softHyphen/>
        <w:t>melsen på något annat sätt än enligt motsvarande bestämmelser i försäkringsrörelselagen. I fråga om tjänstepensionsföretag kan det dock förtydligas att bestämmelsen bör ses mot bakgrund av syftet med den</w:t>
      </w:r>
      <w:r>
        <w:softHyphen/>
        <w:t xml:space="preserve">samma, nämligen att möjliggöra ingripanden men också en proaktiv tillsyn och förutsättningar för en nära dialog med tillsynsmyndigheten när det </w:t>
      </w:r>
      <w:r>
        <w:lastRenderedPageBreak/>
        <w:t>finns risk för att tjänstepensionsföretaget inte kommer att uppfylla något av kapitalkraven. Det är alltså inte varje teoretisk risk som avses utan sådana situationer då ett aktsamt företag rimligen redan följer hur det finansiella läget utvecklar sig mer noggrant. Därmed kan kravet inte anses vara särskilt betungande för tjänstepensionsföretagen.</w:t>
      </w:r>
    </w:p>
    <w:p w14:paraId="5A1EA5C7" w14:textId="77777777" w:rsidR="001D32FA" w:rsidRPr="00483D5B" w:rsidRDefault="001D32FA" w:rsidP="00326459">
      <w:pPr>
        <w:pStyle w:val="Rubrik1"/>
      </w:pPr>
      <w:bookmarkStart w:id="2596" w:name="_Toc518396651"/>
      <w:bookmarkStart w:id="2597" w:name="_Toc518400962"/>
      <w:bookmarkStart w:id="2598" w:name="_Toc518401679"/>
      <w:bookmarkStart w:id="2599" w:name="_Toc518401918"/>
      <w:bookmarkStart w:id="2600" w:name="_Toc518463072"/>
      <w:bookmarkStart w:id="2601" w:name="_Toc518462768"/>
      <w:bookmarkStart w:id="2602" w:name="_Toc518463724"/>
      <w:bookmarkStart w:id="2603" w:name="_Toc518463621"/>
      <w:bookmarkStart w:id="2604" w:name="_Toc518464338"/>
      <w:bookmarkStart w:id="2605" w:name="_Toc518472777"/>
      <w:bookmarkStart w:id="2606" w:name="_Toc8059797"/>
      <w:bookmarkStart w:id="2607" w:name="_Toc8061507"/>
      <w:bookmarkStart w:id="2608" w:name="_Toc8062039"/>
      <w:bookmarkStart w:id="2609" w:name="_Toc8064507"/>
      <w:bookmarkStart w:id="2610" w:name="_Toc8391184"/>
      <w:bookmarkStart w:id="2611" w:name="_Toc8391450"/>
      <w:bookmarkStart w:id="2612" w:name="_Toc8644655"/>
      <w:bookmarkStart w:id="2613" w:name="_Toc8645187"/>
      <w:bookmarkStart w:id="2614" w:name="_Toc8817668"/>
      <w:bookmarkStart w:id="2615" w:name="_Toc8818240"/>
      <w:bookmarkStart w:id="2616" w:name="_Toc8825609"/>
      <w:bookmarkStart w:id="2617" w:name="_Toc8831706"/>
      <w:bookmarkStart w:id="2618" w:name="_Toc8832615"/>
      <w:bookmarkStart w:id="2619" w:name="_Toc11153077"/>
      <w:bookmarkStart w:id="2620" w:name="_Toc11160998"/>
      <w:bookmarkStart w:id="2621" w:name="_Toc11166934"/>
      <w:bookmarkStart w:id="2622" w:name="_Toc11167470"/>
      <w:bookmarkStart w:id="2623" w:name="_Toc11168907"/>
      <w:bookmarkStart w:id="2624" w:name="_Toc11845860"/>
      <w:bookmarkStart w:id="2625" w:name="_Toc12611659"/>
      <w:bookmarkStart w:id="2626" w:name="_Toc12624926"/>
      <w:bookmarkStart w:id="2627" w:name="_Toc12627415"/>
      <w:bookmarkStart w:id="2628" w:name="_Toc12630305"/>
      <w:bookmarkStart w:id="2629" w:name="_Toc12632800"/>
      <w:bookmarkStart w:id="2630" w:name="_Toc17902872"/>
      <w:r w:rsidRPr="00326459">
        <w:t>Företagsstyrning</w:t>
      </w:r>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p>
    <w:p w14:paraId="64CAA23A" w14:textId="77777777" w:rsidR="001D32FA" w:rsidRPr="00620C7E" w:rsidRDefault="001D32FA" w:rsidP="00326459">
      <w:pPr>
        <w:pStyle w:val="Rubrik2"/>
        <w:spacing w:before="0"/>
      </w:pPr>
      <w:bookmarkStart w:id="2631" w:name="_Toc518396652"/>
      <w:bookmarkStart w:id="2632" w:name="_Toc518400963"/>
      <w:bookmarkStart w:id="2633" w:name="_Toc518401680"/>
      <w:bookmarkStart w:id="2634" w:name="_Toc518401919"/>
      <w:bookmarkStart w:id="2635" w:name="_Toc518463073"/>
      <w:bookmarkStart w:id="2636" w:name="_Toc518462769"/>
      <w:bookmarkStart w:id="2637" w:name="_Toc518463725"/>
      <w:bookmarkStart w:id="2638" w:name="_Toc518463622"/>
      <w:bookmarkStart w:id="2639" w:name="_Toc518464339"/>
      <w:bookmarkStart w:id="2640" w:name="_Toc518472778"/>
      <w:bookmarkStart w:id="2641" w:name="_Toc8059798"/>
      <w:bookmarkStart w:id="2642" w:name="_Toc8061508"/>
      <w:bookmarkStart w:id="2643" w:name="_Toc8062040"/>
      <w:bookmarkStart w:id="2644" w:name="_Toc8064508"/>
      <w:bookmarkStart w:id="2645" w:name="_Toc8391185"/>
      <w:bookmarkStart w:id="2646" w:name="_Toc8391451"/>
      <w:bookmarkStart w:id="2647" w:name="_Toc8644656"/>
      <w:bookmarkStart w:id="2648" w:name="_Toc8645188"/>
      <w:bookmarkStart w:id="2649" w:name="_Toc8817669"/>
      <w:bookmarkStart w:id="2650" w:name="_Toc8818241"/>
      <w:bookmarkStart w:id="2651" w:name="_Toc8825610"/>
      <w:bookmarkStart w:id="2652" w:name="_Toc8831707"/>
      <w:bookmarkStart w:id="2653" w:name="_Toc8832616"/>
      <w:bookmarkStart w:id="2654" w:name="_Toc11153078"/>
      <w:bookmarkStart w:id="2655" w:name="_Toc11160999"/>
      <w:bookmarkStart w:id="2656" w:name="_Toc11166935"/>
      <w:bookmarkStart w:id="2657" w:name="_Toc11167471"/>
      <w:bookmarkStart w:id="2658" w:name="_Toc11168908"/>
      <w:bookmarkStart w:id="2659" w:name="_Toc11845861"/>
      <w:bookmarkStart w:id="2660" w:name="_Toc12611660"/>
      <w:bookmarkStart w:id="2661" w:name="_Toc12624927"/>
      <w:bookmarkStart w:id="2662" w:name="_Toc12627416"/>
      <w:bookmarkStart w:id="2663" w:name="_Toc12630306"/>
      <w:bookmarkStart w:id="2664" w:name="_Toc12632801"/>
      <w:bookmarkStart w:id="2665" w:name="_Toc17902873"/>
      <w:r w:rsidRPr="00620C7E">
        <w:t xml:space="preserve">Styrelsens </w:t>
      </w:r>
      <w:r w:rsidRPr="00C64D85">
        <w:t>ansvar</w:t>
      </w:r>
      <w:r w:rsidRPr="00620C7E">
        <w:t xml:space="preserve"> m.m.</w:t>
      </w:r>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p>
    <w:p w14:paraId="4CBE6A3B" w14:textId="77777777" w:rsidR="001D32FA" w:rsidRPr="00620C7E" w:rsidRDefault="001D32FA" w:rsidP="001D32FA">
      <w:pPr>
        <w:pStyle w:val="Brdtextram"/>
      </w:pPr>
      <w:r>
        <w:rPr>
          <w:b/>
        </w:rPr>
        <w:t>Regeringens</w:t>
      </w:r>
      <w:r w:rsidRPr="00620C7E">
        <w:rPr>
          <w:b/>
        </w:rPr>
        <w:t xml:space="preserve"> bedömning:</w:t>
      </w:r>
      <w:r w:rsidRPr="00620C7E">
        <w:t xml:space="preserve"> </w:t>
      </w:r>
      <w:r>
        <w:t>Bestämmelserna</w:t>
      </w:r>
      <w:r w:rsidRPr="00620C7E">
        <w:t xml:space="preserve"> i andra tjänstepensions</w:t>
      </w:r>
      <w:r>
        <w:softHyphen/>
      </w:r>
      <w:r w:rsidRPr="00620C7E">
        <w:t xml:space="preserve">direktivet om styrelsens yttersta ansvar för verksamheten i ett </w:t>
      </w:r>
      <w:r>
        <w:t>tjänste</w:t>
      </w:r>
      <w:r>
        <w:softHyphen/>
        <w:t>pensionsinstitut</w:t>
      </w:r>
      <w:r w:rsidRPr="00620C7E">
        <w:t xml:space="preserve"> och om att direktivet inte påverkar den roll som arbetsmarknadens parter spelar i förvaltningen av </w:t>
      </w:r>
      <w:r>
        <w:t>tjänstepensions</w:t>
      </w:r>
      <w:r>
        <w:softHyphen/>
        <w:t>institut</w:t>
      </w:r>
      <w:r w:rsidRPr="00620C7E">
        <w:t xml:space="preserve">en kräver </w:t>
      </w:r>
      <w:r>
        <w:t>inga</w:t>
      </w:r>
      <w:r w:rsidRPr="00620C7E">
        <w:t xml:space="preserve"> lagstiftningsåtgärd</w:t>
      </w:r>
      <w:r>
        <w:t>er</w:t>
      </w:r>
      <w:r w:rsidRPr="00620C7E">
        <w:t>.</w:t>
      </w:r>
    </w:p>
    <w:p w14:paraId="3FFE2722" w14:textId="77777777" w:rsidR="001D32FA" w:rsidRPr="00620C7E" w:rsidRDefault="001D32FA" w:rsidP="001D32FA">
      <w:pPr>
        <w:pStyle w:val="Brdtextmedindrag"/>
        <w:rPr>
          <w:sz w:val="8"/>
          <w:szCs w:val="8"/>
        </w:rPr>
      </w:pPr>
    </w:p>
    <w:p w14:paraId="14302B0E" w14:textId="52DCEB9B" w:rsidR="001D32FA" w:rsidRPr="00620C7E" w:rsidRDefault="001D32FA" w:rsidP="001D32FA">
      <w:pPr>
        <w:pStyle w:val="Brdtextmedindrag"/>
      </w:pPr>
      <w:r w:rsidRPr="00620C7E">
        <w:rPr>
          <w:b/>
        </w:rPr>
        <w:t>Utredningens bedömning</w:t>
      </w:r>
      <w:r w:rsidRPr="00620C7E">
        <w:t xml:space="preserve"> överensstämmer med </w:t>
      </w:r>
      <w:r>
        <w:t>regeringens</w:t>
      </w:r>
      <w:r w:rsidRPr="00620C7E">
        <w:t xml:space="preserve"> bedöm</w:t>
      </w:r>
      <w:r w:rsidR="00610567">
        <w:softHyphen/>
      </w:r>
      <w:r w:rsidRPr="00620C7E">
        <w:t>ning.</w:t>
      </w:r>
    </w:p>
    <w:p w14:paraId="16F07A8D" w14:textId="77777777" w:rsidR="001D32FA" w:rsidRDefault="001D32FA" w:rsidP="001D32FA">
      <w:pPr>
        <w:pStyle w:val="Brdtextmedindrag"/>
      </w:pPr>
      <w:r w:rsidRPr="00620C7E">
        <w:rPr>
          <w:b/>
        </w:rPr>
        <w:t xml:space="preserve">Remissinstanserna: </w:t>
      </w:r>
      <w:r w:rsidRPr="00620C7E">
        <w:t xml:space="preserve">Flertalet remissinstanser </w:t>
      </w:r>
      <w:r>
        <w:t>tillstyrker</w:t>
      </w:r>
      <w:r w:rsidRPr="00620C7E">
        <w:t xml:space="preserve"> bedömningen eller har inget att invända mot den. </w:t>
      </w:r>
      <w:r w:rsidRPr="00620C7E">
        <w:rPr>
          <w:i/>
        </w:rPr>
        <w:t>Svensk Försäkring</w:t>
      </w:r>
      <w:r w:rsidRPr="00620C7E">
        <w:t xml:space="preserve"> anser att begreppet förvaltnings-, lednings- och tillsynsorganet i vissa situationer skulle kunna </w:t>
      </w:r>
      <w:r>
        <w:t>avse</w:t>
      </w:r>
      <w:r w:rsidRPr="00620C7E">
        <w:t xml:space="preserve"> endast den verkställande direktören. </w:t>
      </w:r>
      <w:r w:rsidRPr="00620C7E">
        <w:rPr>
          <w:i/>
        </w:rPr>
        <w:t>Tjänstepensions</w:t>
      </w:r>
      <w:r>
        <w:rPr>
          <w:i/>
        </w:rPr>
        <w:softHyphen/>
      </w:r>
      <w:r w:rsidRPr="00620C7E">
        <w:rPr>
          <w:i/>
        </w:rPr>
        <w:t>förbundet</w:t>
      </w:r>
      <w:r w:rsidRPr="00620C7E">
        <w:t xml:space="preserve"> anser att </w:t>
      </w:r>
      <w:r>
        <w:t>de aktuella begreppen</w:t>
      </w:r>
      <w:r w:rsidRPr="00620C7E">
        <w:t xml:space="preserve"> </w:t>
      </w:r>
      <w:r>
        <w:t>bör</w:t>
      </w:r>
      <w:r w:rsidRPr="00620C7E">
        <w:t xml:space="preserve"> förtydligas.</w:t>
      </w:r>
    </w:p>
    <w:p w14:paraId="229A2B1F" w14:textId="69A6F55B" w:rsidR="001D32FA" w:rsidRDefault="001D32FA" w:rsidP="001D32FA">
      <w:pPr>
        <w:pStyle w:val="Brdtextmedindrag"/>
        <w:rPr>
          <w:b/>
        </w:rPr>
      </w:pPr>
      <w:r>
        <w:rPr>
          <w:b/>
        </w:rPr>
        <w:t xml:space="preserve">Promemorians bedömning </w:t>
      </w:r>
      <w:r>
        <w:t>överensstämmer med regeringens</w:t>
      </w:r>
      <w:r w:rsidR="00610567">
        <w:t xml:space="preserve"> bedöm</w:t>
      </w:r>
      <w:r w:rsidR="00610567">
        <w:softHyphen/>
        <w:t>ning</w:t>
      </w:r>
      <w:r>
        <w:t>.</w:t>
      </w:r>
    </w:p>
    <w:p w14:paraId="0F750B12" w14:textId="0C9DEE1D" w:rsidR="001D32FA" w:rsidRPr="00620C7E" w:rsidRDefault="001D32FA" w:rsidP="001D32FA">
      <w:pPr>
        <w:pStyle w:val="Brdtextmedindrag"/>
      </w:pPr>
      <w:r>
        <w:rPr>
          <w:b/>
        </w:rPr>
        <w:t xml:space="preserve">Remissinstanserna </w:t>
      </w:r>
      <w:r>
        <w:t xml:space="preserve">instämmer i bedömningen eller har inget att </w:t>
      </w:r>
      <w:r w:rsidR="00D9022D">
        <w:t>invända</w:t>
      </w:r>
      <w:r>
        <w:t xml:space="preserve"> mot den.</w:t>
      </w:r>
    </w:p>
    <w:p w14:paraId="18367DF8" w14:textId="77777777" w:rsidR="001D32FA" w:rsidRPr="00B33590" w:rsidRDefault="001D32FA" w:rsidP="001D32FA">
      <w:pPr>
        <w:pStyle w:val="Rubrik4utannumrering"/>
      </w:pPr>
      <w:r>
        <w:t>Skälen för regeringens bedömning</w:t>
      </w:r>
    </w:p>
    <w:p w14:paraId="7D8B510E" w14:textId="77777777" w:rsidR="001D32FA" w:rsidRPr="00EC5837" w:rsidRDefault="001D32FA" w:rsidP="001D32FA">
      <w:pPr>
        <w:pStyle w:val="Rubrik5utannumrering"/>
        <w:spacing w:before="0"/>
      </w:pPr>
      <w:r w:rsidRPr="00EC5837">
        <w:t xml:space="preserve">Andra </w:t>
      </w:r>
      <w:r w:rsidRPr="00B33590">
        <w:t>tjänstepensionsdirektivet</w:t>
      </w:r>
    </w:p>
    <w:p w14:paraId="64B18E9A" w14:textId="77777777" w:rsidR="001D32FA" w:rsidRPr="00E8324B" w:rsidRDefault="001D32FA" w:rsidP="001D32FA">
      <w:pPr>
        <w:pStyle w:val="Brdtext"/>
      </w:pPr>
      <w:r w:rsidRPr="00E8324B">
        <w:t xml:space="preserve">I andra tjänstepensionsdirektivet anges att ett tjänstepensionsinstituts lednings- eller tillsynsorgan ska ha det yttersta ansvaret enligt nationell rätt för att institutet följer de lagar och andra författningar som antas enligt </w:t>
      </w:r>
      <w:r>
        <w:t>direktivet</w:t>
      </w:r>
      <w:r w:rsidRPr="00E8324B">
        <w:t xml:space="preserve"> (artikel 20.1).</w:t>
      </w:r>
    </w:p>
    <w:p w14:paraId="0AB8A85A" w14:textId="77777777" w:rsidR="001D32FA" w:rsidRPr="00E8324B" w:rsidRDefault="001D32FA" w:rsidP="001D32FA">
      <w:pPr>
        <w:pStyle w:val="Brdtextmedindrag"/>
      </w:pPr>
      <w:r w:rsidRPr="00772A4A">
        <w:t xml:space="preserve">I andra tjänstepensionsdirektivet anges även att direktivet </w:t>
      </w:r>
      <w:r w:rsidRPr="00E8324B">
        <w:t>inte påverkar den roll som arbetsmarknadens parter spelar i förvaltningen av tjänste</w:t>
      </w:r>
      <w:r>
        <w:softHyphen/>
      </w:r>
      <w:r w:rsidRPr="00E8324B">
        <w:t>pensionsinstitut</w:t>
      </w:r>
      <w:r>
        <w:t>en</w:t>
      </w:r>
      <w:r w:rsidRPr="00E8324B">
        <w:t xml:space="preserve"> (artikel 20.2).</w:t>
      </w:r>
    </w:p>
    <w:p w14:paraId="691F4894" w14:textId="77777777" w:rsidR="001D32FA" w:rsidRDefault="001D32FA" w:rsidP="001D32FA">
      <w:pPr>
        <w:pStyle w:val="Rubrik5utannumrering"/>
      </w:pPr>
      <w:r>
        <w:t>Gällande rätt</w:t>
      </w:r>
    </w:p>
    <w:p w14:paraId="70304555" w14:textId="3A17F46B" w:rsidR="001D32FA" w:rsidRDefault="001D32FA" w:rsidP="001D32FA">
      <w:pPr>
        <w:pStyle w:val="Brdtextmedindrag"/>
        <w:ind w:firstLine="0"/>
      </w:pPr>
      <w:r>
        <w:t>Första tjänstepensionsdirektivet innehåller inte några artiklar som särskilt rör lednings- eller tillsynsorgans ansvar. Inte heller finns någon artikel om arbetsmarknadens parters roll i förvaltningen av tjänstepensionsinstitut i detta direktiv.</w:t>
      </w:r>
    </w:p>
    <w:p w14:paraId="4E3FDACD" w14:textId="77777777" w:rsidR="00071758" w:rsidRDefault="00071758" w:rsidP="001D32FA">
      <w:pPr>
        <w:pStyle w:val="Brdtextmedindrag"/>
        <w:ind w:firstLine="0"/>
      </w:pPr>
    </w:p>
    <w:p w14:paraId="06E0B97B" w14:textId="77777777" w:rsidR="001D32FA" w:rsidRPr="005930B7" w:rsidRDefault="001D32FA" w:rsidP="00AA5B6B">
      <w:pPr>
        <w:pStyle w:val="Rubrik5utannumrering"/>
      </w:pPr>
      <w:r w:rsidRPr="00936768">
        <w:lastRenderedPageBreak/>
        <w:t xml:space="preserve">Lednings- och </w:t>
      </w:r>
      <w:r w:rsidRPr="00E321BF">
        <w:t>tillsynsorgan</w:t>
      </w:r>
    </w:p>
    <w:p w14:paraId="763850DD" w14:textId="77777777" w:rsidR="001D32FA" w:rsidRPr="00620C7E" w:rsidRDefault="001D32FA" w:rsidP="001D32FA">
      <w:pPr>
        <w:pStyle w:val="Brdtextmedindrag"/>
        <w:ind w:firstLine="0"/>
      </w:pPr>
      <w:r>
        <w:t>Oavsett associationsform (tjänstepensionsaktiebolag, ömsesidigt tjänste</w:t>
      </w:r>
      <w:r>
        <w:softHyphen/>
        <w:t>pensionsbolag eller tjänstepensionsförening) ska s</w:t>
      </w:r>
      <w:r w:rsidRPr="00620C7E">
        <w:t xml:space="preserve">amtliga </w:t>
      </w:r>
      <w:r>
        <w:t>tjänstepensions</w:t>
      </w:r>
      <w:r>
        <w:softHyphen/>
        <w:t xml:space="preserve">företag </w:t>
      </w:r>
      <w:r w:rsidRPr="00620C7E">
        <w:t>enligt förslage</w:t>
      </w:r>
      <w:r>
        <w:t>n</w:t>
      </w:r>
      <w:r w:rsidRPr="00620C7E">
        <w:t xml:space="preserve"> i avsnitt </w:t>
      </w:r>
      <w:r w:rsidRPr="00696B07">
        <w:t>1</w:t>
      </w:r>
      <w:r>
        <w:t xml:space="preserve">2 </w:t>
      </w:r>
      <w:r w:rsidRPr="00620C7E">
        <w:t>ha en styrelse och en verkställande direktör</w:t>
      </w:r>
      <w:r>
        <w:t>, varvid d</w:t>
      </w:r>
      <w:r w:rsidRPr="00620C7E">
        <w:t>en verkställande direktören ska utses av styrelsen</w:t>
      </w:r>
      <w:r w:rsidRPr="00620C7E">
        <w:rPr>
          <w:color w:val="0D0D0D" w:themeColor="text1" w:themeTint="F2"/>
        </w:rPr>
        <w:t>.</w:t>
      </w:r>
      <w:r w:rsidRPr="00620C7E">
        <w:t xml:space="preserve"> Detta innebär att ledningen för ett </w:t>
      </w:r>
      <w:r>
        <w:t>tjänstepensionsföretag</w:t>
      </w:r>
      <w:r w:rsidRPr="00620C7E">
        <w:t>, på samma sätt som vanligtvis gäller för ett aktiebolag</w:t>
      </w:r>
      <w:r>
        <w:t xml:space="preserve"> eller en ekonomisk förening</w:t>
      </w:r>
      <w:r w:rsidRPr="00620C7E">
        <w:t>, kommer att delas mellan styrelsen och den verkställande direktören. Styrelsen kommer att ha det primära ansvaret för företagets organisation och förvaltningen av bolagets angelägenheter, medan den verkställande direktören svarar för den löpande förvaltningen.</w:t>
      </w:r>
    </w:p>
    <w:p w14:paraId="69831C6D" w14:textId="275F163E" w:rsidR="001D32FA" w:rsidRPr="00620C7E" w:rsidRDefault="001D32FA" w:rsidP="001D32FA">
      <w:pPr>
        <w:pStyle w:val="Brdtextmedindrag"/>
      </w:pPr>
      <w:r>
        <w:t>Bestämmelsen</w:t>
      </w:r>
      <w:r w:rsidRPr="00620C7E">
        <w:t xml:space="preserve"> i andra tjänstepensionsdirektivet (artikel 20.1) om att ett </w:t>
      </w:r>
      <w:r>
        <w:t>tjänstepensionsinstitut</w:t>
      </w:r>
      <w:r w:rsidRPr="00620C7E">
        <w:t xml:space="preserve">s lednings- eller tillsynsorgan ska ha det yttersta ansvaret för att institutet följer de lagar och andra författningar som har antagits enligt direktivet har i huvudsak samma lydelse som motsvarande </w:t>
      </w:r>
      <w:r>
        <w:t>bestämmelser</w:t>
      </w:r>
      <w:r w:rsidRPr="00620C7E">
        <w:t xml:space="preserve"> för försäkringsföretag i Solvens II-direktivet (artikel 40). Frågan om vad som ska avses med begreppe</w:t>
      </w:r>
      <w:r>
        <w:t>n</w:t>
      </w:r>
      <w:r w:rsidRPr="00620C7E">
        <w:t xml:space="preserve"> förvaltnings-, lednings- eller tillsyns</w:t>
      </w:r>
      <w:r>
        <w:softHyphen/>
      </w:r>
      <w:r w:rsidRPr="00620C7E">
        <w:t>organ och i vilken utsträckning det behövs särskilda lagstiftnings</w:t>
      </w:r>
      <w:r>
        <w:softHyphen/>
      </w:r>
      <w:r w:rsidRPr="00620C7E">
        <w:t xml:space="preserve">åtgärder för att uppfylla kravet på yttersta ansvar har </w:t>
      </w:r>
      <w:r>
        <w:t>behandlats</w:t>
      </w:r>
      <w:r w:rsidRPr="00620C7E">
        <w:t xml:space="preserve"> vid ge</w:t>
      </w:r>
      <w:r>
        <w:softHyphen/>
      </w:r>
      <w:r w:rsidRPr="00620C7E">
        <w:t xml:space="preserve">nomförandet av Solvens II-direktivet i svensk rätt (prop. 2015/16:9 </w:t>
      </w:r>
      <w:r w:rsidR="00F166CD">
        <w:br/>
      </w:r>
      <w:r w:rsidRPr="00620C7E">
        <w:t>s. 301–303). När det gäller innebörden av begreppe</w:t>
      </w:r>
      <w:r>
        <w:t>t</w:t>
      </w:r>
      <w:r w:rsidRPr="00620C7E">
        <w:t xml:space="preserve"> ”</w:t>
      </w:r>
      <w:r>
        <w:t xml:space="preserve">förvaltnings-, </w:t>
      </w:r>
      <w:r w:rsidRPr="00620C7E">
        <w:t>lednings- eller tillsynsorgan”, finns det nu inte skäl att frångå den bedömning</w:t>
      </w:r>
      <w:r>
        <w:t>en</w:t>
      </w:r>
      <w:r w:rsidRPr="00620C7E">
        <w:t xml:space="preserve">. </w:t>
      </w:r>
      <w:r>
        <w:t>Begreppet förvaltnings-, lednings- eller tillsynsorgan</w:t>
      </w:r>
      <w:r w:rsidRPr="00620C7E">
        <w:t xml:space="preserve"> </w:t>
      </w:r>
      <w:r>
        <w:t>får därför anses</w:t>
      </w:r>
      <w:r w:rsidRPr="00620C7E">
        <w:t xml:space="preserve"> ha </w:t>
      </w:r>
      <w:r>
        <w:t>olika</w:t>
      </w:r>
      <w:r w:rsidRPr="00620C7E">
        <w:t xml:space="preserve"> betydelse beroende på vilka frågor som avses och kan </w:t>
      </w:r>
      <w:r>
        <w:t>alltså</w:t>
      </w:r>
      <w:r w:rsidRPr="00620C7E">
        <w:t xml:space="preserve"> i vissa fall </w:t>
      </w:r>
      <w:r>
        <w:t>avse</w:t>
      </w:r>
      <w:r w:rsidRPr="00620C7E">
        <w:t xml:space="preserve"> både styrelsen och den verkställande direktören. Begreppe</w:t>
      </w:r>
      <w:r>
        <w:t>n</w:t>
      </w:r>
      <w:r w:rsidRPr="00620C7E">
        <w:t xml:space="preserve"> bör emellertid, till skillnad </w:t>
      </w:r>
      <w:r>
        <w:t>från</w:t>
      </w:r>
      <w:r w:rsidRPr="00620C7E">
        <w:t xml:space="preserve"> </w:t>
      </w:r>
      <w:r>
        <w:t>det</w:t>
      </w:r>
      <w:r w:rsidRPr="00620C7E">
        <w:t xml:space="preserve"> </w:t>
      </w:r>
      <w:r w:rsidRPr="00620C7E">
        <w:rPr>
          <w:i/>
        </w:rPr>
        <w:t>Svensk Försäkring</w:t>
      </w:r>
      <w:r w:rsidRPr="00620C7E">
        <w:t xml:space="preserve"> före</w:t>
      </w:r>
      <w:r w:rsidR="00F166CD">
        <w:softHyphen/>
      </w:r>
      <w:r w:rsidRPr="00620C7E">
        <w:t xml:space="preserve">språkar, inte i något fall endast </w:t>
      </w:r>
      <w:r>
        <w:t>avse</w:t>
      </w:r>
      <w:r w:rsidRPr="00620C7E">
        <w:t xml:space="preserve"> den verkställande direktören. Detta var även den bedömning som gjordes vid genomförandet av Solvens II-direktivet (samma prop. s. 302).</w:t>
      </w:r>
    </w:p>
    <w:p w14:paraId="65E68266" w14:textId="77777777" w:rsidR="001D32FA" w:rsidRPr="00620C7E" w:rsidRDefault="001D32FA" w:rsidP="001D32FA">
      <w:pPr>
        <w:pStyle w:val="Brdtextmedindrag"/>
      </w:pPr>
      <w:r w:rsidRPr="00620C7E">
        <w:t xml:space="preserve">Mot denna bakgrund finns det vidare anledning att instämma i </w:t>
      </w:r>
      <w:r>
        <w:t>det</w:t>
      </w:r>
      <w:r w:rsidRPr="00620C7E">
        <w:t xml:space="preserve"> </w:t>
      </w:r>
      <w:r w:rsidRPr="00620C7E">
        <w:rPr>
          <w:i/>
        </w:rPr>
        <w:t>Tjänstepensionsförbundet</w:t>
      </w:r>
      <w:r w:rsidRPr="00620C7E">
        <w:t xml:space="preserve"> </w:t>
      </w:r>
      <w:r>
        <w:t>anför,</w:t>
      </w:r>
      <w:r w:rsidRPr="00620C7E">
        <w:t xml:space="preserve"> och som </w:t>
      </w:r>
      <w:r>
        <w:t xml:space="preserve">regeringen </w:t>
      </w:r>
      <w:r w:rsidRPr="00620C7E">
        <w:t xml:space="preserve">även uttalade i </w:t>
      </w:r>
      <w:r>
        <w:t xml:space="preserve">den </w:t>
      </w:r>
      <w:r w:rsidRPr="00620C7E">
        <w:t xml:space="preserve">nämnda </w:t>
      </w:r>
      <w:r>
        <w:t>propositionen,</w:t>
      </w:r>
      <w:r w:rsidRPr="00620C7E">
        <w:t xml:space="preserve"> om att det är lämpligt att i lag ange vilka uppgifter som enbart ankommer på styrelsen och vilka andra uppgifter som an</w:t>
      </w:r>
      <w:r>
        <w:softHyphen/>
      </w:r>
      <w:r w:rsidRPr="00620C7E">
        <w:t>kommer på både styrelsen och den verkställande direktören (samma prop. s. 302 f.).</w:t>
      </w:r>
    </w:p>
    <w:p w14:paraId="5725661C" w14:textId="616348A6" w:rsidR="001D32FA" w:rsidRPr="00620C7E" w:rsidRDefault="001D32FA" w:rsidP="001D32FA">
      <w:pPr>
        <w:pStyle w:val="Brdtextmedindrag"/>
      </w:pPr>
      <w:r w:rsidRPr="00620C7E">
        <w:t>Ansvarsfördelningen mellan styrelsen och den verkställande direktören ska i grunden följa allmänna associationsrättsliga principer (jfr bl.a. 8</w:t>
      </w:r>
      <w:r>
        <w:t> kap.</w:t>
      </w:r>
      <w:r w:rsidRPr="00620C7E">
        <w:t xml:space="preserve"> 4</w:t>
      </w:r>
      <w:r>
        <w:t> §</w:t>
      </w:r>
      <w:r w:rsidRPr="00620C7E">
        <w:t xml:space="preserve"> aktiebolagslagen [2005:551], </w:t>
      </w:r>
      <w:r>
        <w:t>nedan</w:t>
      </w:r>
      <w:r w:rsidRPr="00620C7E">
        <w:t xml:space="preserve"> ABL). De</w:t>
      </w:r>
      <w:r>
        <w:t>n</w:t>
      </w:r>
      <w:r w:rsidRPr="00620C7E">
        <w:t xml:space="preserve"> nu aktuella </w:t>
      </w:r>
      <w:r>
        <w:t>be</w:t>
      </w:r>
      <w:r>
        <w:softHyphen/>
        <w:t>stäm</w:t>
      </w:r>
      <w:r w:rsidR="00D67A3E">
        <w:softHyphen/>
      </w:r>
      <w:r>
        <w:t xml:space="preserve">melsen </w:t>
      </w:r>
      <w:r w:rsidRPr="00620C7E">
        <w:t>i andra tjänstepensionsdirektivet</w:t>
      </w:r>
      <w:r>
        <w:t xml:space="preserve"> (artikel 20.1)</w:t>
      </w:r>
      <w:r w:rsidRPr="00620C7E">
        <w:t xml:space="preserve"> om att lednings- eller tillsynsorganet, dvs. styrelsen, har det yttersta ansvaret </w:t>
      </w:r>
      <w:r>
        <w:t>för att tjänste</w:t>
      </w:r>
      <w:r>
        <w:softHyphen/>
        <w:t>pensionsinstitutet följer de lagar och bestämmelser som gäller för tjänste</w:t>
      </w:r>
      <w:r>
        <w:softHyphen/>
        <w:t xml:space="preserve">pensionsföretagets verksamhet </w:t>
      </w:r>
      <w:r w:rsidRPr="00620C7E">
        <w:t>föranleder därför inte någon lagstiftnings</w:t>
      </w:r>
      <w:r>
        <w:softHyphen/>
      </w:r>
      <w:r w:rsidRPr="00620C7E">
        <w:t>åtgärd</w:t>
      </w:r>
      <w:r>
        <w:t>,</w:t>
      </w:r>
      <w:r w:rsidRPr="00620C7E">
        <w:t xml:space="preserve"> </w:t>
      </w:r>
      <w:r>
        <w:t>eftersom</w:t>
      </w:r>
      <w:r w:rsidRPr="00620C7E">
        <w:t xml:space="preserve"> detta redan gäller enligt svensk associations</w:t>
      </w:r>
      <w:r>
        <w:softHyphen/>
      </w:r>
      <w:r w:rsidRPr="00620C7E">
        <w:t>rätt.</w:t>
      </w:r>
    </w:p>
    <w:p w14:paraId="50CB1EF5" w14:textId="77777777" w:rsidR="001D32FA" w:rsidRPr="00620C7E" w:rsidRDefault="001D32FA" w:rsidP="001D32FA">
      <w:pPr>
        <w:pStyle w:val="Rubrik5utannumrering"/>
      </w:pPr>
      <w:r w:rsidRPr="00154229">
        <w:t>Arbetsmarknadens</w:t>
      </w:r>
      <w:r w:rsidRPr="00620C7E">
        <w:t xml:space="preserve"> parter</w:t>
      </w:r>
    </w:p>
    <w:p w14:paraId="1B6F6E3B" w14:textId="77777777" w:rsidR="001D32FA" w:rsidRDefault="001D32FA" w:rsidP="001D32FA">
      <w:pPr>
        <w:pStyle w:val="Brdtext"/>
      </w:pPr>
      <w:r w:rsidRPr="00620C7E">
        <w:t xml:space="preserve">I andra tjänstepensionsdirektivet anges att direktivet </w:t>
      </w:r>
      <w:r w:rsidRPr="00620C7E">
        <w:rPr>
          <w:sz w:val="19"/>
          <w:szCs w:val="19"/>
        </w:rPr>
        <w:t xml:space="preserve">inte påverkar den roll som arbetsmarknadens parter spelar i förvaltningen av </w:t>
      </w:r>
      <w:r>
        <w:rPr>
          <w:sz w:val="19"/>
          <w:szCs w:val="19"/>
        </w:rPr>
        <w:t>tjänstepensionsinstitut</w:t>
      </w:r>
      <w:r w:rsidRPr="00620C7E">
        <w:rPr>
          <w:sz w:val="19"/>
          <w:szCs w:val="19"/>
        </w:rPr>
        <w:t xml:space="preserve"> </w:t>
      </w:r>
      <w:r w:rsidRPr="00620C7E">
        <w:t xml:space="preserve">(artikel 20.2). Detta bör </w:t>
      </w:r>
      <w:r>
        <w:t xml:space="preserve">enligt regeringens mening </w:t>
      </w:r>
      <w:r w:rsidRPr="00620C7E">
        <w:t xml:space="preserve">tolkas som ett klarläggande </w:t>
      </w:r>
      <w:r>
        <w:t>av</w:t>
      </w:r>
      <w:r w:rsidRPr="00620C7E">
        <w:t xml:space="preserve"> att direktivet inte reglerar den roll som arbetsmarknadens parter kan ha i styrningen av </w:t>
      </w:r>
      <w:r>
        <w:t>tjänstepensionsinstitut</w:t>
      </w:r>
      <w:r w:rsidRPr="00620C7E">
        <w:t xml:space="preserve">. </w:t>
      </w:r>
      <w:r>
        <w:t xml:space="preserve">Därmed finns inte </w:t>
      </w:r>
      <w:r>
        <w:lastRenderedPageBreak/>
        <w:t xml:space="preserve">skäl att göra någon annan bedömning än den som utredningen gjorde om </w:t>
      </w:r>
      <w:r w:rsidRPr="00620C7E">
        <w:t>att detta klarläggande i direktivet inte föranleder någon lagstiftningsåtgärd (SOU</w:t>
      </w:r>
      <w:r>
        <w:t> </w:t>
      </w:r>
      <w:r w:rsidRPr="00620C7E">
        <w:t>2014:57 s. 651).</w:t>
      </w:r>
    </w:p>
    <w:p w14:paraId="1CE47D04" w14:textId="77777777" w:rsidR="001D32FA" w:rsidRPr="00620C7E" w:rsidRDefault="001D32FA" w:rsidP="005257F9">
      <w:pPr>
        <w:pStyle w:val="Rubrik2"/>
      </w:pPr>
      <w:bookmarkStart w:id="2666" w:name="_Toc518396653"/>
      <w:bookmarkStart w:id="2667" w:name="_Toc518400964"/>
      <w:bookmarkStart w:id="2668" w:name="_Toc518401681"/>
      <w:bookmarkStart w:id="2669" w:name="_Toc518401920"/>
      <w:bookmarkStart w:id="2670" w:name="_Toc518463074"/>
      <w:bookmarkStart w:id="2671" w:name="_Toc518462770"/>
      <w:bookmarkStart w:id="2672" w:name="_Toc518463726"/>
      <w:bookmarkStart w:id="2673" w:name="_Toc518463623"/>
      <w:bookmarkStart w:id="2674" w:name="_Toc518464340"/>
      <w:bookmarkStart w:id="2675" w:name="_Toc518472779"/>
      <w:bookmarkStart w:id="2676" w:name="_Toc8059799"/>
      <w:bookmarkStart w:id="2677" w:name="_Toc8061509"/>
      <w:bookmarkStart w:id="2678" w:name="_Toc8062041"/>
      <w:bookmarkStart w:id="2679" w:name="_Toc8064509"/>
      <w:bookmarkStart w:id="2680" w:name="_Toc8391186"/>
      <w:bookmarkStart w:id="2681" w:name="_Toc8391452"/>
      <w:bookmarkStart w:id="2682" w:name="_Toc8644657"/>
      <w:bookmarkStart w:id="2683" w:name="_Toc8645189"/>
      <w:bookmarkStart w:id="2684" w:name="_Toc8817670"/>
      <w:bookmarkStart w:id="2685" w:name="_Toc8818242"/>
      <w:bookmarkStart w:id="2686" w:name="_Toc8825611"/>
      <w:bookmarkStart w:id="2687" w:name="_Toc8831708"/>
      <w:bookmarkStart w:id="2688" w:name="_Toc8832617"/>
      <w:bookmarkStart w:id="2689" w:name="_Toc11153079"/>
      <w:bookmarkStart w:id="2690" w:name="_Toc11161000"/>
      <w:bookmarkStart w:id="2691" w:name="_Toc11166936"/>
      <w:bookmarkStart w:id="2692" w:name="_Toc11167472"/>
      <w:bookmarkStart w:id="2693" w:name="_Toc11168909"/>
      <w:bookmarkStart w:id="2694" w:name="_Toc11845862"/>
      <w:bookmarkStart w:id="2695" w:name="_Toc12611661"/>
      <w:bookmarkStart w:id="2696" w:name="_Toc12624928"/>
      <w:bookmarkStart w:id="2697" w:name="_Toc12627417"/>
      <w:bookmarkStart w:id="2698" w:name="_Toc12630307"/>
      <w:bookmarkStart w:id="2699" w:name="_Toc12632802"/>
      <w:bookmarkStart w:id="2700" w:name="_Toc17902874"/>
      <w:r w:rsidRPr="00C64D85">
        <w:t>Grundläggande</w:t>
      </w:r>
      <w:r w:rsidRPr="00620C7E">
        <w:t xml:space="preserve"> </w:t>
      </w:r>
      <w:r w:rsidRPr="001D049D">
        <w:t>krav</w:t>
      </w:r>
      <w:r w:rsidRPr="00620C7E">
        <w:t xml:space="preserve"> på företagsstyrningssystemet</w:t>
      </w:r>
      <w:bookmarkEnd w:id="2666"/>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p>
    <w:p w14:paraId="049CC30C"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ska ha ett företags</w:t>
      </w:r>
      <w:r>
        <w:softHyphen/>
      </w:r>
      <w:r w:rsidRPr="00620C7E">
        <w:t xml:space="preserve">styrningssystem som säkerställer att företaget styrs på ett sunt och ansvarsfullt sätt. </w:t>
      </w:r>
      <w:r w:rsidRPr="005216BA">
        <w:t>Systemet ska regelbundet ses över.</w:t>
      </w:r>
    </w:p>
    <w:p w14:paraId="0CF34681" w14:textId="77777777" w:rsidR="001D32FA" w:rsidRPr="00620C7E" w:rsidRDefault="001D32FA" w:rsidP="001D32FA">
      <w:pPr>
        <w:pStyle w:val="Brdtextmedindrag"/>
        <w:rPr>
          <w:sz w:val="8"/>
          <w:szCs w:val="8"/>
        </w:rPr>
      </w:pPr>
    </w:p>
    <w:p w14:paraId="6BE47D9B" w14:textId="77777777" w:rsidR="001D32FA" w:rsidRPr="00620C7E" w:rsidRDefault="001D32FA" w:rsidP="001D32FA">
      <w:pPr>
        <w:pStyle w:val="Brdtextmedindrag"/>
      </w:pPr>
      <w:r w:rsidRPr="00620C7E">
        <w:rPr>
          <w:b/>
        </w:rPr>
        <w:t>Utredningens förslag</w:t>
      </w:r>
      <w:r w:rsidRPr="00620C7E">
        <w:t xml:space="preserve"> överensstämmer </w:t>
      </w:r>
      <w:r>
        <w:t>med regeringens förslag.</w:t>
      </w:r>
    </w:p>
    <w:p w14:paraId="37B38CBC" w14:textId="77777777" w:rsidR="001D32FA" w:rsidRDefault="001D32FA" w:rsidP="001D32FA">
      <w:pPr>
        <w:pStyle w:val="Brdtextmedindrag"/>
      </w:pPr>
      <w:r w:rsidRPr="00620C7E">
        <w:rPr>
          <w:b/>
        </w:rPr>
        <w:t xml:space="preserve">Remissinstanserna </w:t>
      </w:r>
      <w:r w:rsidRPr="00620C7E">
        <w:t>tillstyrker förslaget eller har inget att invända mot det.</w:t>
      </w:r>
    </w:p>
    <w:p w14:paraId="7E2AD1A6" w14:textId="77777777" w:rsidR="001D32FA" w:rsidRDefault="001D32FA" w:rsidP="001D32FA">
      <w:pPr>
        <w:pStyle w:val="Brdtextmedindrag"/>
        <w:rPr>
          <w:b/>
        </w:rPr>
      </w:pPr>
      <w:r>
        <w:rPr>
          <w:b/>
        </w:rPr>
        <w:t xml:space="preserve">Promemorians förslag </w:t>
      </w:r>
      <w:r>
        <w:t>överensstämmer i huvudsak med regeringens förslag. Promemorians förslag avviker från regeringens förslag genom att regeringen eller den myndighet som regeringen bestämmer enligt prome</w:t>
      </w:r>
      <w:r>
        <w:softHyphen/>
        <w:t>morians förslag ska få meddela föreskrifter om utformningen av företags</w:t>
      </w:r>
      <w:r>
        <w:softHyphen/>
        <w:t>styrningssystemet.</w:t>
      </w:r>
    </w:p>
    <w:p w14:paraId="4BB9C6D7" w14:textId="77777777" w:rsidR="001D32FA" w:rsidRPr="00620C7E" w:rsidRDefault="001D32FA" w:rsidP="001D32FA">
      <w:pPr>
        <w:pStyle w:val="Brdtextmedindrag"/>
        <w:rPr>
          <w:b/>
        </w:rPr>
      </w:pPr>
      <w:r>
        <w:rPr>
          <w:b/>
        </w:rPr>
        <w:t xml:space="preserve">Remissinstanserna: </w:t>
      </w:r>
      <w:r>
        <w:t xml:space="preserve">Flertalet remissinstanser tillstyrker förslaget eller har inget att invända mot det. Flera remissinstanser, bl.a. </w:t>
      </w:r>
      <w:r>
        <w:rPr>
          <w:i/>
        </w:rPr>
        <w:t>Svensk Försäkring</w:t>
      </w:r>
      <w:r>
        <w:t xml:space="preserve"> och </w:t>
      </w:r>
      <w:r>
        <w:rPr>
          <w:i/>
        </w:rPr>
        <w:t>Tjänstepensionsförbundet</w:t>
      </w:r>
      <w:r>
        <w:t>,</w:t>
      </w:r>
      <w:r>
        <w:rPr>
          <w:i/>
        </w:rPr>
        <w:t xml:space="preserve"> </w:t>
      </w:r>
      <w:r>
        <w:t>framför kritik mot bemyndig</w:t>
      </w:r>
      <w:r>
        <w:softHyphen/>
        <w:t>andena i promemorians förslag och anför att syftet med varje enskilt bemyndigande bör förtydligas.</w:t>
      </w:r>
    </w:p>
    <w:p w14:paraId="310DF18F" w14:textId="77777777" w:rsidR="001D32FA" w:rsidRPr="00620C7E" w:rsidRDefault="001D32FA" w:rsidP="001D32FA">
      <w:pPr>
        <w:pStyle w:val="Rubrik4utannumrering"/>
      </w:pPr>
      <w:r>
        <w:t>Skälen för regeringens förslag</w:t>
      </w:r>
    </w:p>
    <w:p w14:paraId="7EF8D16A" w14:textId="77777777" w:rsidR="001D32FA" w:rsidRPr="00620C7E" w:rsidRDefault="001D32FA" w:rsidP="001D32FA">
      <w:pPr>
        <w:pStyle w:val="Rubrik5utannumrering"/>
        <w:spacing w:before="0"/>
      </w:pPr>
      <w:r w:rsidRPr="00620C7E">
        <w:t xml:space="preserve">Andra </w:t>
      </w:r>
      <w:r w:rsidRPr="00154229">
        <w:t>tjänstepensionsdirektivet</w:t>
      </w:r>
    </w:p>
    <w:p w14:paraId="2A86C0E0" w14:textId="77777777" w:rsidR="001D32FA" w:rsidRPr="00620C7E" w:rsidRDefault="001D32FA" w:rsidP="001D32FA">
      <w:pPr>
        <w:pStyle w:val="Brdtext"/>
      </w:pPr>
      <w:r w:rsidRPr="00620C7E">
        <w:t xml:space="preserve">Ett </w:t>
      </w:r>
      <w:r>
        <w:t>tjänstepensionsinstitut</w:t>
      </w:r>
      <w:r w:rsidRPr="00620C7E">
        <w:t xml:space="preserve"> ska enligt andra tjänstepensionsdirektivet ha ett effektivt företagsstyrningssystem som ger en sund och ansvarsfull ledning av </w:t>
      </w:r>
      <w:r>
        <w:t>dess</w:t>
      </w:r>
      <w:r w:rsidRPr="00620C7E">
        <w:t xml:space="preserve"> verksamhet (artikel 21.1). Systemet ska omfatta en tillfreds</w:t>
      </w:r>
      <w:r>
        <w:softHyphen/>
      </w:r>
      <w:r w:rsidRPr="00620C7E">
        <w:t>ställande och transparent organisationsstruktur med en tydlig ansvars</w:t>
      </w:r>
      <w:r>
        <w:softHyphen/>
      </w:r>
      <w:r w:rsidRPr="00620C7E">
        <w:t>fördelning med lämplig grad av uppdelning av uppgifterna och ett effektivt system för att säkerställa att information förs vidare. Företagsstyrnings</w:t>
      </w:r>
      <w:r>
        <w:softHyphen/>
      </w:r>
      <w:r w:rsidRPr="00620C7E">
        <w:t>systemet ska beakta miljöfaktorer, sociala faktorer och företagsstyrnings</w:t>
      </w:r>
      <w:r>
        <w:softHyphen/>
      </w:r>
      <w:r w:rsidRPr="00620C7E">
        <w:t>faktorer i samband med investeringstillgångar vid investeringsbeslut, och systemet ska regelbundet ses över internt.</w:t>
      </w:r>
    </w:p>
    <w:p w14:paraId="0EA22479" w14:textId="77777777" w:rsidR="001D32FA" w:rsidRPr="00620C7E" w:rsidRDefault="001D32FA" w:rsidP="001D32FA">
      <w:pPr>
        <w:pStyle w:val="Rubrik5utannumrering"/>
      </w:pPr>
      <w:r w:rsidRPr="00154229">
        <w:t>Gällande</w:t>
      </w:r>
      <w:r w:rsidRPr="00620C7E">
        <w:t xml:space="preserve"> rätt</w:t>
      </w:r>
    </w:p>
    <w:p w14:paraId="7D5DFA4A" w14:textId="77777777" w:rsidR="001D32FA" w:rsidRPr="00620C7E" w:rsidRDefault="001D32FA" w:rsidP="001D32FA">
      <w:pPr>
        <w:pStyle w:val="Brdtext"/>
      </w:pPr>
      <w:r w:rsidRPr="00620C7E">
        <w:t xml:space="preserve">Ett försäkringsföretag ska enligt </w:t>
      </w:r>
      <w:r>
        <w:t>försäkringsrörelselagen</w:t>
      </w:r>
      <w:r w:rsidRPr="00620C7E">
        <w:t xml:space="preserve"> ha ett företags</w:t>
      </w:r>
      <w:r>
        <w:softHyphen/>
      </w:r>
      <w:r w:rsidRPr="00620C7E">
        <w:t>styrningssystem som säkerställer att företaget styrs på ett sunt och ansvarsfullt sätt. Systemet ska ses över regelbundet av företaget (10</w:t>
      </w:r>
      <w:r>
        <w:t> kap.</w:t>
      </w:r>
      <w:r w:rsidRPr="00620C7E">
        <w:t xml:space="preserve"> 1</w:t>
      </w:r>
      <w:r>
        <w:t> §</w:t>
      </w:r>
      <w:r w:rsidRPr="00620C7E">
        <w:t xml:space="preserve"> FRL). För försäkringsföretagen finns ytterligare </w:t>
      </w:r>
      <w:r>
        <w:t>och mer detaljerade bestämmelser</w:t>
      </w:r>
      <w:r w:rsidRPr="00620C7E">
        <w:t xml:space="preserve"> om företagsstyrningssystemet i </w:t>
      </w:r>
      <w:r w:rsidRPr="00A03F81">
        <w:t>Kommissionens delegerade förordning (EU) 2015/35 av den 10 oktober 2014 om komplettering av Europaparlamentets och rådets direktiv 2009/138/EG om upptagande och utövande av försäkringsverksamhet (Solvens II</w:t>
      </w:r>
      <w:r>
        <w:t xml:space="preserve">), förkortad </w:t>
      </w:r>
      <w:r w:rsidRPr="00620C7E">
        <w:t>Solvens II-förordningen (artikel 258).</w:t>
      </w:r>
    </w:p>
    <w:p w14:paraId="1957DBE7" w14:textId="77777777" w:rsidR="001D32FA" w:rsidRPr="00620C7E" w:rsidRDefault="001D32FA" w:rsidP="001D32FA">
      <w:pPr>
        <w:pStyle w:val="Brdtextmedindrag"/>
      </w:pPr>
      <w:r>
        <w:lastRenderedPageBreak/>
        <w:t>Bestämmelserna</w:t>
      </w:r>
      <w:r w:rsidRPr="00620C7E">
        <w:t xml:space="preserve"> i </w:t>
      </w:r>
      <w:r>
        <w:t>försäkringsrörelselagen</w:t>
      </w:r>
      <w:r w:rsidRPr="00620C7E" w:rsidDel="009C77FF">
        <w:t xml:space="preserve"> gäller även </w:t>
      </w:r>
      <w:r w:rsidRPr="00620C7E">
        <w:t>för de försäk</w:t>
      </w:r>
      <w:r>
        <w:softHyphen/>
      </w:r>
      <w:r w:rsidRPr="00620C7E">
        <w:t>ringsföretag som följer öv</w:t>
      </w:r>
      <w:r w:rsidRPr="00620C7E">
        <w:rPr>
          <w:color w:val="0D0D0D" w:themeColor="text1" w:themeTint="F2"/>
        </w:rPr>
        <w:t>ergångsbestämmelserna (punkt 2 i övergångs</w:t>
      </w:r>
      <w:r>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5A9BD980" w14:textId="77777777" w:rsidR="001D32FA" w:rsidRPr="00620C7E" w:rsidRDefault="001D32FA" w:rsidP="001D32FA">
      <w:pPr>
        <w:pStyle w:val="Brdtextmedindrag"/>
      </w:pPr>
      <w:r>
        <w:t>Det finns inga</w:t>
      </w:r>
      <w:r w:rsidRPr="00620C7E">
        <w:t xml:space="preserve"> </w:t>
      </w:r>
      <w:r>
        <w:t>bestämmelser</w:t>
      </w:r>
      <w:r w:rsidRPr="00620C7E">
        <w:t xml:space="preserve"> i lag </w:t>
      </w:r>
      <w:r>
        <w:t xml:space="preserve">för tjänstepensionskassor </w:t>
      </w:r>
      <w:r w:rsidRPr="00620C7E">
        <w:t>som mot</w:t>
      </w:r>
      <w:r>
        <w:softHyphen/>
      </w:r>
      <w:r w:rsidRPr="00620C7E">
        <w:t xml:space="preserve">svarar de nu aktuella </w:t>
      </w:r>
      <w:r>
        <w:t>bestämmelserna</w:t>
      </w:r>
      <w:r w:rsidRPr="00620C7E">
        <w:t xml:space="preserve"> i andra tjänstepensionsdirektivet (artikel 21.1). </w:t>
      </w:r>
      <w:r>
        <w:t>Tjänstepensionskassor omfattas fortfarande av Finans</w:t>
      </w:r>
      <w:r>
        <w:softHyphen/>
        <w:t>inspektionen</w:t>
      </w:r>
      <w:r w:rsidRPr="00620C7E">
        <w:t>s allmänna råd (FFFS 2005:1) om styrning och kontroll av finansiella företag</w:t>
      </w:r>
      <w:r>
        <w:t>, nedan FFFS 2005:1 (1 kap. 2 § Allmänna råd [</w:t>
      </w:r>
      <w:r w:rsidRPr="00843240">
        <w:t>FFFS 2018:12</w:t>
      </w:r>
      <w:r>
        <w:t>]</w:t>
      </w:r>
      <w:r w:rsidRPr="00843240">
        <w:t xml:space="preserve"> om ändring i Finansinspektionens allmänna råd </w:t>
      </w:r>
      <w:r>
        <w:t>[</w:t>
      </w:r>
      <w:r w:rsidRPr="00843240">
        <w:t>FFFS 2005:1</w:t>
      </w:r>
      <w:r>
        <w:t>]</w:t>
      </w:r>
      <w:r w:rsidRPr="00843240">
        <w:t xml:space="preserve"> om styrning och kontroll av finansiella företag</w:t>
      </w:r>
      <w:r>
        <w:t>)</w:t>
      </w:r>
      <w:r w:rsidRPr="00620C7E">
        <w:t>.</w:t>
      </w:r>
      <w:r>
        <w:t xml:space="preserve"> I FFFS 2005:1 finns allmänna råd om styrning av företaget (2 kap.).</w:t>
      </w:r>
    </w:p>
    <w:p w14:paraId="27F3E043" w14:textId="77777777" w:rsidR="001D32FA" w:rsidRPr="00620C7E" w:rsidRDefault="001D32FA" w:rsidP="001D32FA">
      <w:pPr>
        <w:pStyle w:val="Rubrik5utannumrering"/>
      </w:pPr>
      <w:r w:rsidRPr="00620C7E">
        <w:t xml:space="preserve">Sund och ansvarsfull </w:t>
      </w:r>
      <w:r w:rsidRPr="00154229">
        <w:t>styrning</w:t>
      </w:r>
    </w:p>
    <w:p w14:paraId="51EF3F3C" w14:textId="21C4793F" w:rsidR="001D32FA" w:rsidRPr="00620C7E" w:rsidRDefault="001D32FA" w:rsidP="001D32FA">
      <w:pPr>
        <w:pStyle w:val="Brdtext"/>
      </w:pPr>
      <w:r w:rsidRPr="00620C7E">
        <w:t xml:space="preserve">I </w:t>
      </w:r>
      <w:r>
        <w:t>likhet</w:t>
      </w:r>
      <w:r w:rsidRPr="00620C7E">
        <w:t xml:space="preserve"> med </w:t>
      </w:r>
      <w:r>
        <w:t>det</w:t>
      </w:r>
      <w:r w:rsidRPr="00620C7E">
        <w:t xml:space="preserve"> som uttalades vid genomförandet i svensk rätt av Solvens</w:t>
      </w:r>
      <w:r w:rsidR="00D67A3E">
        <w:t> </w:t>
      </w:r>
      <w:r w:rsidRPr="00620C7E">
        <w:t>II-direktivet (prop. 2015/16:9 s. 304) bör kravet på ett effektivt företags</w:t>
      </w:r>
      <w:r>
        <w:softHyphen/>
      </w:r>
      <w:r w:rsidRPr="00620C7E">
        <w:t xml:space="preserve">styrningssystem som garanterar en sund och ansvarsfull ledning förstås så att detta är tillgodosett om ett </w:t>
      </w:r>
      <w:r>
        <w:t>tjänstepensionsföretag</w:t>
      </w:r>
      <w:r w:rsidRPr="00620C7E">
        <w:t xml:space="preserve"> har ett system som uppfyller de krav på företagsstyrningssystem som ställs i </w:t>
      </w:r>
      <w:r>
        <w:t>det direktiv som genomförs</w:t>
      </w:r>
      <w:r w:rsidRPr="00620C7E">
        <w:t xml:space="preserve"> (artiklarna 20–3</w:t>
      </w:r>
      <w:r>
        <w:t>0 i andra tjänstepensions</w:t>
      </w:r>
      <w:r>
        <w:softHyphen/>
        <w:t>direktivet</w:t>
      </w:r>
      <w:r w:rsidRPr="00620C7E">
        <w:t xml:space="preserve">) </w:t>
      </w:r>
      <w:r>
        <w:t>och</w:t>
      </w:r>
      <w:r w:rsidRPr="00620C7E">
        <w:t xml:space="preserve"> att detta </w:t>
      </w:r>
      <w:r>
        <w:t xml:space="preserve">system </w:t>
      </w:r>
      <w:r w:rsidRPr="00620C7E">
        <w:t>regelbundet ses över</w:t>
      </w:r>
      <w:r>
        <w:t xml:space="preserve"> av företaget</w:t>
      </w:r>
      <w:r w:rsidRPr="00620C7E">
        <w:t>.</w:t>
      </w:r>
    </w:p>
    <w:p w14:paraId="6259B2EB" w14:textId="73B6A4BD" w:rsidR="001D32FA" w:rsidRDefault="001D32FA" w:rsidP="001D32FA">
      <w:pPr>
        <w:pStyle w:val="Brdtextmedindrag"/>
      </w:pPr>
      <w:r w:rsidRPr="00D71E32">
        <w:t>I</w:t>
      </w:r>
      <w:r w:rsidRPr="00620C7E">
        <w:t xml:space="preserve"> den nya lagen om </w:t>
      </w:r>
      <w:r>
        <w:t>tjänstepensionsföretag</w:t>
      </w:r>
      <w:r w:rsidRPr="00620C7E">
        <w:t xml:space="preserve"> bör det</w:t>
      </w:r>
      <w:r>
        <w:t xml:space="preserve"> därför</w:t>
      </w:r>
      <w:r w:rsidRPr="00620C7E">
        <w:t xml:space="preserve"> införas grund</w:t>
      </w:r>
      <w:r>
        <w:softHyphen/>
      </w:r>
      <w:r w:rsidRPr="00620C7E">
        <w:t xml:space="preserve">läggande </w:t>
      </w:r>
      <w:r>
        <w:t>bestämmelser</w:t>
      </w:r>
      <w:r w:rsidRPr="00620C7E">
        <w:t xml:space="preserve"> som motsvarar </w:t>
      </w:r>
      <w:r>
        <w:t>bestämmelserna</w:t>
      </w:r>
      <w:r w:rsidRPr="00620C7E">
        <w:t xml:space="preserve"> i andra tjänste</w:t>
      </w:r>
      <w:r>
        <w:softHyphen/>
      </w:r>
      <w:r w:rsidRPr="00620C7E">
        <w:t>pensions</w:t>
      </w:r>
      <w:r>
        <w:softHyphen/>
      </w:r>
      <w:r w:rsidRPr="00620C7E">
        <w:t>direktivet om företagsstyrning</w:t>
      </w:r>
      <w:r>
        <w:t xml:space="preserve"> </w:t>
      </w:r>
      <w:r w:rsidRPr="00620C7E">
        <w:t xml:space="preserve">(artikel 21.1) och om att systemet regelbundet ska ses över. </w:t>
      </w:r>
      <w:r w:rsidR="00702ECF">
        <w:t>De bestämmelserna</w:t>
      </w:r>
      <w:r>
        <w:t xml:space="preserve"> i andra tjänstepensions</w:t>
      </w:r>
      <w:r>
        <w:softHyphen/>
        <w:t xml:space="preserve">direktivet överensstämmer i huvudsak med </w:t>
      </w:r>
      <w:r w:rsidR="00702ECF">
        <w:t>bestämmelser</w:t>
      </w:r>
      <w:r>
        <w:t xml:space="preserve"> i Solvens II direktivet</w:t>
      </w:r>
      <w:r w:rsidR="00702ECF">
        <w:t xml:space="preserve"> (artikel 41.1)</w:t>
      </w:r>
      <w:r>
        <w:t xml:space="preserve">. Bestämmelserna för tjänstepensionsföretag </w:t>
      </w:r>
      <w:r w:rsidRPr="00620C7E">
        <w:t xml:space="preserve">bör </w:t>
      </w:r>
      <w:r>
        <w:t xml:space="preserve">därför </w:t>
      </w:r>
      <w:r w:rsidRPr="00620C7E">
        <w:t xml:space="preserve">utformas </w:t>
      </w:r>
      <w:r>
        <w:t>efter</w:t>
      </w:r>
      <w:r w:rsidRPr="00620C7E">
        <w:t xml:space="preserve"> före</w:t>
      </w:r>
      <w:r>
        <w:softHyphen/>
      </w:r>
      <w:r w:rsidRPr="00620C7E">
        <w:t xml:space="preserve">bild </w:t>
      </w:r>
      <w:r>
        <w:t>av</w:t>
      </w:r>
      <w:r w:rsidRPr="00620C7E">
        <w:t xml:space="preserve"> </w:t>
      </w:r>
      <w:r>
        <w:t xml:space="preserve">bestämmelserna </w:t>
      </w:r>
      <w:r w:rsidRPr="00620C7E">
        <w:t xml:space="preserve">i </w:t>
      </w:r>
      <w:r>
        <w:t>försäkringsrörelselagen</w:t>
      </w:r>
      <w:r w:rsidRPr="00620C7E">
        <w:t xml:space="preserve"> (10</w:t>
      </w:r>
      <w:r>
        <w:t> kap.</w:t>
      </w:r>
      <w:r w:rsidRPr="00620C7E">
        <w:t xml:space="preserve"> 1</w:t>
      </w:r>
      <w:r>
        <w:t> §</w:t>
      </w:r>
      <w:r w:rsidRPr="00620C7E">
        <w:t>)</w:t>
      </w:r>
      <w:r>
        <w:t>.</w:t>
      </w:r>
    </w:p>
    <w:p w14:paraId="2631BE36" w14:textId="4F2E75EF" w:rsidR="001D32FA" w:rsidRDefault="001D32FA" w:rsidP="001D32FA">
      <w:pPr>
        <w:pStyle w:val="Brdtextmedindrag"/>
      </w:pPr>
      <w:r>
        <w:t>I</w:t>
      </w:r>
      <w:r w:rsidRPr="00620C7E">
        <w:t xml:space="preserve"> kravet på att ett </w:t>
      </w:r>
      <w:r>
        <w:t>tjänstepensionsföretag</w:t>
      </w:r>
      <w:r w:rsidRPr="00620C7E">
        <w:t xml:space="preserve"> styrs på ett sunt och ansvarsfullt sätt får</w:t>
      </w:r>
      <w:r>
        <w:t xml:space="preserve"> det</w:t>
      </w:r>
      <w:r w:rsidRPr="00620C7E">
        <w:t xml:space="preserve"> anses ingå att företaget följer de bestämmelser som gäller om företagsstyrning (</w:t>
      </w:r>
      <w:r>
        <w:t xml:space="preserve">se </w:t>
      </w:r>
      <w:r w:rsidRPr="00620C7E">
        <w:t xml:space="preserve">samma prop.). Detta generella krav får </w:t>
      </w:r>
      <w:r>
        <w:t>även</w:t>
      </w:r>
      <w:r w:rsidRPr="00620C7E">
        <w:t xml:space="preserve"> anses innefatta kraven i andra tjänstepensionsdirektivet </w:t>
      </w:r>
      <w:r>
        <w:t xml:space="preserve">om </w:t>
      </w:r>
      <w:r w:rsidRPr="00620C7E">
        <w:t>att systemet ska omfatta en tillfredsställande och överblickbar organisationsstruktur med en tydlig ansvarsfördelning och ett effektivt system för att säkerställa att information förs vidare.</w:t>
      </w:r>
    </w:p>
    <w:p w14:paraId="5D5AD31D" w14:textId="77777777" w:rsidR="001D32FA" w:rsidRPr="00620C7E" w:rsidRDefault="001D32FA" w:rsidP="001D32FA">
      <w:pPr>
        <w:pStyle w:val="Brdtextmedindrag"/>
      </w:pPr>
      <w:r w:rsidRPr="00E8324B">
        <w:t>E</w:t>
      </w:r>
      <w:r>
        <w:t>tt tjänstepensionsföretag</w:t>
      </w:r>
      <w:r w:rsidRPr="00E8324B">
        <w:t xml:space="preserve"> får beakta miljöfaktorer, sociala faktorer och företagsstyrningsfaktorer (s.k. hållbarhetsfaktorer) i sina </w:t>
      </w:r>
      <w:r>
        <w:t>investerings</w:t>
      </w:r>
      <w:r>
        <w:softHyphen/>
        <w:t>beslut</w:t>
      </w:r>
      <w:r w:rsidRPr="00E8324B">
        <w:t xml:space="preserve">, se avsnitt </w:t>
      </w:r>
      <w:r>
        <w:t>8</w:t>
      </w:r>
      <w:r w:rsidRPr="00E8324B">
        <w:t xml:space="preserve">.2.1. I andra tjänstepensionsdirektivet finns </w:t>
      </w:r>
      <w:r>
        <w:t xml:space="preserve">dessutom </w:t>
      </w:r>
      <w:r w:rsidRPr="00E8324B">
        <w:t>ett krav</w:t>
      </w:r>
      <w:r>
        <w:t xml:space="preserve"> om</w:t>
      </w:r>
      <w:r w:rsidRPr="00E8324B">
        <w:t xml:space="preserve"> att företagsstyrningssystemet ska beakta hållbarhetsfaktorer i samband med investeringstillgångar vid investeringsbeslut (artikel 21.1). I det </w:t>
      </w:r>
      <w:r>
        <w:t>generella</w:t>
      </w:r>
      <w:r w:rsidRPr="00E8324B">
        <w:t xml:space="preserve"> kravet på att </w:t>
      </w:r>
      <w:r>
        <w:t>ett</w:t>
      </w:r>
      <w:r w:rsidRPr="00E8324B">
        <w:t xml:space="preserve"> </w:t>
      </w:r>
      <w:r>
        <w:t>tjänstepensionsföretag</w:t>
      </w:r>
      <w:r w:rsidRPr="00E8324B">
        <w:t xml:space="preserve"> </w:t>
      </w:r>
      <w:r w:rsidRPr="00620C7E">
        <w:t>ska ha ett företags</w:t>
      </w:r>
      <w:r>
        <w:softHyphen/>
      </w:r>
      <w:r w:rsidRPr="00620C7E">
        <w:t>styrningssystem som säkerställer att företaget styrs på ett sunt och ansvars</w:t>
      </w:r>
      <w:r>
        <w:softHyphen/>
      </w:r>
      <w:r w:rsidRPr="00620C7E">
        <w:t>fullt sätt</w:t>
      </w:r>
      <w:r w:rsidRPr="00E8324B">
        <w:t xml:space="preserve"> får det anses ingå att hållbarhetsfaktorer ska beaktas. Andra tjänstepensionsdirektivets krav om att företagsstyrningssystemet ska be</w:t>
      </w:r>
      <w:r>
        <w:softHyphen/>
      </w:r>
      <w:r w:rsidRPr="00E8324B">
        <w:t>akta hållbarhetsfaktorer (artikel 21.1) kräver därmed inte någon uttrycklig reglering</w:t>
      </w:r>
      <w:r>
        <w:t xml:space="preserve"> i lag</w:t>
      </w:r>
      <w:r w:rsidRPr="00E8324B">
        <w:t>.</w:t>
      </w:r>
    </w:p>
    <w:p w14:paraId="0061F3E7" w14:textId="77777777" w:rsidR="001D32FA" w:rsidRPr="00620C7E" w:rsidRDefault="001D32FA" w:rsidP="001D32FA">
      <w:pPr>
        <w:pStyle w:val="Rubrik5utannumrering"/>
      </w:pPr>
      <w:r>
        <w:lastRenderedPageBreak/>
        <w:t>Ytterligare</w:t>
      </w:r>
      <w:r w:rsidRPr="00620C7E">
        <w:t xml:space="preserve"> </w:t>
      </w:r>
      <w:r w:rsidRPr="001D049D">
        <w:t>bestämmelser</w:t>
      </w:r>
    </w:p>
    <w:p w14:paraId="48D69BC4" w14:textId="77777777" w:rsidR="001D32FA" w:rsidRDefault="001D32FA" w:rsidP="001D32FA">
      <w:pPr>
        <w:pStyle w:val="Brdtextmedindrag"/>
        <w:ind w:firstLine="0"/>
      </w:pPr>
      <w:r w:rsidRPr="00620C7E">
        <w:t>För försäkringsföretag finns ytterligare bestämmelser om företags</w:t>
      </w:r>
      <w:r>
        <w:softHyphen/>
      </w:r>
      <w:r w:rsidRPr="00620C7E">
        <w:t>styrningssystemet i Solvens II-förordningen (</w:t>
      </w:r>
      <w:r w:rsidRPr="003C5EC2">
        <w:t>artikel 258</w:t>
      </w:r>
      <w:r w:rsidRPr="00620C7E">
        <w:t xml:space="preserve">). Även för </w:t>
      </w:r>
      <w:r>
        <w:t>tjänstepensionsföretag</w:t>
      </w:r>
      <w:r w:rsidRPr="00620C7E">
        <w:t xml:space="preserve"> finns </w:t>
      </w:r>
      <w:r>
        <w:t xml:space="preserve">ett </w:t>
      </w:r>
      <w:r w:rsidRPr="00620C7E">
        <w:t xml:space="preserve">behov av </w:t>
      </w:r>
      <w:r>
        <w:t>ytterligare</w:t>
      </w:r>
      <w:r w:rsidRPr="00620C7E">
        <w:t xml:space="preserve"> och mer detaljerade bestämmelser om företagsstyrning</w:t>
      </w:r>
      <w:r>
        <w:t>ssystemet</w:t>
      </w:r>
      <w:r w:rsidRPr="00620C7E">
        <w:t>.</w:t>
      </w:r>
    </w:p>
    <w:p w14:paraId="6C22868B" w14:textId="4B89A1B8" w:rsidR="001D32FA" w:rsidRPr="00620C7E" w:rsidRDefault="001D32FA" w:rsidP="001D32FA">
      <w:pPr>
        <w:pStyle w:val="Brdtextmedindrag"/>
      </w:pPr>
      <w:r>
        <w:t>Detta behov tillgodoses delvis genom att det nu föreslås ytterligare bestämmelser om företagsstyrningssystemet, exempelvis föreslås för tjänste</w:t>
      </w:r>
      <w:r>
        <w:softHyphen/>
        <w:t>pensionsföretag att de centrala funktionerna i vissa fall ska rapportera till styrelsen och den verkställande direktören samt att tjänste</w:t>
      </w:r>
      <w:r>
        <w:softHyphen/>
        <w:t xml:space="preserve">pensionsföretag ska upprätta ett system för ersättningar, en beredskapsplan och riktlinjer för hantering av intressekonflikter. På flera konkreta punkter föreslår regeringen att det ska införas bemyndiganden för regeringen eller den myndighet </w:t>
      </w:r>
      <w:r w:rsidR="006374C3">
        <w:t xml:space="preserve">som </w:t>
      </w:r>
      <w:r>
        <w:t>regeringen bestämmer att meddela föreskrifter på företags</w:t>
      </w:r>
      <w:r>
        <w:softHyphen/>
        <w:t>styrningsområdet. Regeringen anser därför, till skillnad från det som föreslås i promemorian, att det inte finns skäl att ge r</w:t>
      </w:r>
      <w:r w:rsidRPr="00620C7E">
        <w:t xml:space="preserve">egeringen eller den myndighet som regeringen bestämmer </w:t>
      </w:r>
      <w:r>
        <w:t xml:space="preserve">en generell </w:t>
      </w:r>
      <w:r w:rsidRPr="00620C7E">
        <w:t>möjlighet att meddela föreskrifter om hur företags</w:t>
      </w:r>
      <w:r>
        <w:softHyphen/>
      </w:r>
      <w:r w:rsidRPr="00620C7E">
        <w:t>styrningssystemet ska utformas</w:t>
      </w:r>
      <w:r>
        <w:t xml:space="preserve">. </w:t>
      </w:r>
    </w:p>
    <w:p w14:paraId="039070A5" w14:textId="77777777" w:rsidR="001D32FA" w:rsidRPr="00620C7E" w:rsidRDefault="001D32FA" w:rsidP="00326459">
      <w:pPr>
        <w:pStyle w:val="Rubrik2"/>
      </w:pPr>
      <w:bookmarkStart w:id="2701" w:name="_Toc518396654"/>
      <w:bookmarkStart w:id="2702" w:name="_Toc518400965"/>
      <w:bookmarkStart w:id="2703" w:name="_Toc518401682"/>
      <w:bookmarkStart w:id="2704" w:name="_Toc518401921"/>
      <w:bookmarkStart w:id="2705" w:name="_Toc518463075"/>
      <w:bookmarkStart w:id="2706" w:name="_Toc518462771"/>
      <w:bookmarkStart w:id="2707" w:name="_Toc518463727"/>
      <w:bookmarkStart w:id="2708" w:name="_Toc518463624"/>
      <w:bookmarkStart w:id="2709" w:name="_Toc518464341"/>
      <w:bookmarkStart w:id="2710" w:name="_Toc518472780"/>
      <w:bookmarkStart w:id="2711" w:name="_Toc8059800"/>
      <w:bookmarkStart w:id="2712" w:name="_Toc8061510"/>
      <w:bookmarkStart w:id="2713" w:name="_Toc8062042"/>
      <w:bookmarkStart w:id="2714" w:name="_Toc8064510"/>
      <w:bookmarkStart w:id="2715" w:name="_Toc8391187"/>
      <w:bookmarkStart w:id="2716" w:name="_Toc8391453"/>
      <w:bookmarkStart w:id="2717" w:name="_Toc8644658"/>
      <w:bookmarkStart w:id="2718" w:name="_Toc8645190"/>
      <w:bookmarkStart w:id="2719" w:name="_Toc8817671"/>
      <w:bookmarkStart w:id="2720" w:name="_Toc8818243"/>
      <w:bookmarkStart w:id="2721" w:name="_Toc8825612"/>
      <w:bookmarkStart w:id="2722" w:name="_Toc8831709"/>
      <w:bookmarkStart w:id="2723" w:name="_Toc8832618"/>
      <w:bookmarkStart w:id="2724" w:name="_Toc11153080"/>
      <w:bookmarkStart w:id="2725" w:name="_Toc11161001"/>
      <w:bookmarkStart w:id="2726" w:name="_Toc11166937"/>
      <w:bookmarkStart w:id="2727" w:name="_Toc11167473"/>
      <w:bookmarkStart w:id="2728" w:name="_Toc11168910"/>
      <w:bookmarkStart w:id="2729" w:name="_Toc11845863"/>
      <w:bookmarkStart w:id="2730" w:name="_Toc12611662"/>
      <w:bookmarkStart w:id="2731" w:name="_Toc12624929"/>
      <w:bookmarkStart w:id="2732" w:name="_Toc12627418"/>
      <w:bookmarkStart w:id="2733" w:name="_Toc12630308"/>
      <w:bookmarkStart w:id="2734" w:name="_Toc12632803"/>
      <w:bookmarkStart w:id="2735" w:name="_Toc17902875"/>
      <w:r w:rsidRPr="00326459">
        <w:t>Proportionalitet</w:t>
      </w:r>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p>
    <w:p w14:paraId="573E1E04" w14:textId="77777777" w:rsidR="001D32FA" w:rsidRPr="00620C7E" w:rsidRDefault="001D32FA" w:rsidP="001D32FA">
      <w:pPr>
        <w:pStyle w:val="Brdtextram"/>
      </w:pPr>
      <w:r>
        <w:rPr>
          <w:b/>
        </w:rPr>
        <w:t>Regeringens förslag</w:t>
      </w:r>
      <w:r w:rsidRPr="00620C7E">
        <w:rPr>
          <w:b/>
        </w:rPr>
        <w:t>:</w:t>
      </w:r>
      <w:r>
        <w:t xml:space="preserve"> </w:t>
      </w:r>
      <w:r w:rsidRPr="00151B1D">
        <w:t xml:space="preserve">Företagsstyrningssystemet ska </w:t>
      </w:r>
      <w:r>
        <w:t>vara utformat så att det</w:t>
      </w:r>
      <w:r w:rsidRPr="00151B1D">
        <w:t xml:space="preserve"> stå</w:t>
      </w:r>
      <w:r>
        <w:t>r</w:t>
      </w:r>
      <w:r w:rsidRPr="00151B1D">
        <w:t xml:space="preserve"> i proportion till storleken, arten, omfattningen och komplexiteten i tjänstepensions</w:t>
      </w:r>
      <w:r>
        <w:softHyphen/>
      </w:r>
      <w:r w:rsidRPr="00151B1D">
        <w:t>företagets verksamhet.</w:t>
      </w:r>
    </w:p>
    <w:p w14:paraId="05126283" w14:textId="77777777" w:rsidR="001D32FA" w:rsidRPr="00620C7E" w:rsidRDefault="001D32FA" w:rsidP="001D32FA">
      <w:pPr>
        <w:pStyle w:val="Brdtextmedindrag"/>
        <w:rPr>
          <w:sz w:val="8"/>
          <w:szCs w:val="8"/>
        </w:rPr>
      </w:pPr>
    </w:p>
    <w:p w14:paraId="2D59F403" w14:textId="77777777" w:rsidR="001D32FA" w:rsidRPr="00620C7E" w:rsidRDefault="001D32FA" w:rsidP="001D32FA">
      <w:pPr>
        <w:pStyle w:val="Brdtextmedindrag"/>
      </w:pPr>
      <w:r w:rsidRPr="00620C7E">
        <w:rPr>
          <w:b/>
        </w:rPr>
        <w:t xml:space="preserve">Utredningen </w:t>
      </w:r>
      <w:r w:rsidRPr="00620C7E">
        <w:t>behandlar inte frågan.</w:t>
      </w:r>
    </w:p>
    <w:p w14:paraId="6EF2E84F" w14:textId="77777777" w:rsidR="001D32FA" w:rsidRDefault="001D32FA" w:rsidP="001D32FA">
      <w:pPr>
        <w:pStyle w:val="Brdtextmedindrag"/>
      </w:pPr>
      <w:r w:rsidRPr="00620C7E">
        <w:rPr>
          <w:b/>
        </w:rPr>
        <w:t>Remissinstanserna:</w:t>
      </w:r>
      <w:r>
        <w:rPr>
          <w:b/>
        </w:rPr>
        <w:t xml:space="preserve"> </w:t>
      </w:r>
      <w:r w:rsidRPr="00620C7E">
        <w:rPr>
          <w:i/>
        </w:rPr>
        <w:t>Tjänstepensionsförbundet</w:t>
      </w:r>
      <w:r w:rsidRPr="00620C7E">
        <w:t xml:space="preserve"> </w:t>
      </w:r>
      <w:r>
        <w:t>betonar</w:t>
      </w:r>
      <w:r w:rsidRPr="00620C7E">
        <w:t xml:space="preserve"> vikten av att proportionalitetsprincipen tillämpas rent generellt för att</w:t>
      </w:r>
      <w:r>
        <w:t xml:space="preserve"> på så sätt</w:t>
      </w:r>
      <w:r w:rsidRPr="00620C7E">
        <w:t xml:space="preserve"> hålla nere kostnaderna för </w:t>
      </w:r>
      <w:r>
        <w:t>tjänstepensionsföretag</w:t>
      </w:r>
      <w:r w:rsidRPr="00620C7E">
        <w:t xml:space="preserve">. </w:t>
      </w:r>
      <w:r w:rsidRPr="00620C7E">
        <w:rPr>
          <w:i/>
        </w:rPr>
        <w:t>Sveriges advokatsamfund</w:t>
      </w:r>
      <w:r w:rsidRPr="00620C7E">
        <w:t xml:space="preserve"> </w:t>
      </w:r>
      <w:r>
        <w:t>anser</w:t>
      </w:r>
      <w:r w:rsidRPr="00620C7E">
        <w:t xml:space="preserve"> att proportionalitetsprincipen bör lagfästas. </w:t>
      </w:r>
      <w:r w:rsidRPr="00620C7E">
        <w:rPr>
          <w:i/>
        </w:rPr>
        <w:t>Arbetsgivarverket</w:t>
      </w:r>
      <w:r w:rsidRPr="00620C7E">
        <w:t xml:space="preserve"> på</w:t>
      </w:r>
      <w:r>
        <w:softHyphen/>
      </w:r>
      <w:r w:rsidRPr="00620C7E">
        <w:t xml:space="preserve">pekar </w:t>
      </w:r>
      <w:r>
        <w:t>vikten av att</w:t>
      </w:r>
      <w:r w:rsidRPr="00620C7E">
        <w:t xml:space="preserve"> kostnaderna för företagsstyrningen inte blir orimliga i förhållande till den verksamhet som bedrivs.</w:t>
      </w:r>
    </w:p>
    <w:p w14:paraId="77C71B01" w14:textId="7A0FF1BA" w:rsidR="001D32FA" w:rsidRDefault="001D32FA" w:rsidP="001D32FA">
      <w:pPr>
        <w:pStyle w:val="Brdtextmedindrag"/>
        <w:rPr>
          <w:b/>
        </w:rPr>
      </w:pPr>
      <w:r w:rsidRPr="00F72B3E">
        <w:rPr>
          <w:b/>
        </w:rPr>
        <w:t xml:space="preserve">Promemorians </w:t>
      </w:r>
      <w:r>
        <w:rPr>
          <w:b/>
        </w:rPr>
        <w:t xml:space="preserve">bedömning </w:t>
      </w:r>
      <w:r>
        <w:t>överensstämmer inte med regeringens förslag. I prome</w:t>
      </w:r>
      <w:r>
        <w:softHyphen/>
        <w:t xml:space="preserve">morian görs bedömningen att </w:t>
      </w:r>
      <w:r w:rsidRPr="00620C7E">
        <w:t xml:space="preserve">det </w:t>
      </w:r>
      <w:r>
        <w:t xml:space="preserve">i det </w:t>
      </w:r>
      <w:r w:rsidRPr="00620C7E">
        <w:t xml:space="preserve">grundläggande kravet att ett </w:t>
      </w:r>
      <w:r>
        <w:t>tjänste</w:t>
      </w:r>
      <w:r>
        <w:softHyphen/>
        <w:t>pensionsföretag</w:t>
      </w:r>
      <w:r w:rsidRPr="00620C7E">
        <w:t xml:space="preserve"> ska styras på ett sunt och ansvarsfullt sätt ingå</w:t>
      </w:r>
      <w:r>
        <w:t xml:space="preserve">r </w:t>
      </w:r>
      <w:r w:rsidRPr="00620C7E">
        <w:t xml:space="preserve">att företagsstyrningssystemet ska stå i proportion till storleken, arten, omfattningen och komplexiteten hos </w:t>
      </w:r>
      <w:r>
        <w:t>tjänstepensionsföretaget</w:t>
      </w:r>
      <w:r w:rsidRPr="00620C7E">
        <w:t>s verk</w:t>
      </w:r>
      <w:r>
        <w:softHyphen/>
      </w:r>
      <w:r w:rsidRPr="00620C7E">
        <w:t>samhet</w:t>
      </w:r>
      <w:r w:rsidRPr="00012904">
        <w:t>.</w:t>
      </w:r>
    </w:p>
    <w:p w14:paraId="2C63DC64" w14:textId="7A393F54" w:rsidR="001D32FA" w:rsidRDefault="001D32FA" w:rsidP="001D32FA">
      <w:pPr>
        <w:pStyle w:val="Brdtextmedindrag"/>
      </w:pPr>
      <w:r>
        <w:rPr>
          <w:b/>
        </w:rPr>
        <w:t xml:space="preserve">Remissinstanserna: </w:t>
      </w:r>
      <w:r>
        <w:t xml:space="preserve">Flertalet remissinstanser tillstyrker bedömningen eller har inget att invända mot den. </w:t>
      </w:r>
      <w:r>
        <w:rPr>
          <w:i/>
        </w:rPr>
        <w:t>Finans</w:t>
      </w:r>
      <w:r>
        <w:rPr>
          <w:i/>
        </w:rPr>
        <w:softHyphen/>
        <w:t>inspektionen</w:t>
      </w:r>
      <w:r>
        <w:t xml:space="preserve">, </w:t>
      </w:r>
      <w:r>
        <w:rPr>
          <w:i/>
        </w:rPr>
        <w:t xml:space="preserve">Svensk Försäkring </w:t>
      </w:r>
      <w:r w:rsidRPr="00E8324B">
        <w:t>och</w:t>
      </w:r>
      <w:r>
        <w:t xml:space="preserve"> </w:t>
      </w:r>
      <w:r w:rsidRPr="00E8324B">
        <w:rPr>
          <w:i/>
        </w:rPr>
        <w:t>Sveriges</w:t>
      </w:r>
      <w:r>
        <w:t xml:space="preserve"> </w:t>
      </w:r>
      <w:r w:rsidRPr="00E8324B">
        <w:rPr>
          <w:i/>
        </w:rPr>
        <w:t>advokatsamfun</w:t>
      </w:r>
      <w:r>
        <w:rPr>
          <w:i/>
        </w:rPr>
        <w:t>d</w:t>
      </w:r>
      <w:r>
        <w:t xml:space="preserve"> anser att proportionalitetsprincipen ut</w:t>
      </w:r>
      <w:r>
        <w:softHyphen/>
        <w:t xml:space="preserve">tryckligen bör anges i lag. </w:t>
      </w:r>
      <w:r w:rsidRPr="00E8324B">
        <w:t>Finansinspektionen</w:t>
      </w:r>
      <w:r>
        <w:t xml:space="preserve"> framhåller även att proportionalitetsprincipen inte kan anses innebära att tjänstepensions</w:t>
      </w:r>
      <w:r>
        <w:softHyphen/>
        <w:t>företag kan underlåta att inrätta de särskilda funktioner och system som uttryckligen anges i direktivet, men att principen endast gäller i för</w:t>
      </w:r>
      <w:r>
        <w:softHyphen/>
        <w:t>hållande till reglerna om företagsstyrning som finns i andra tjänste</w:t>
      </w:r>
      <w:r>
        <w:softHyphen/>
        <w:t>pensionsdirektivet. Proportionalitetsprincipen är därmed inte tillämplig på kompletterande nationell reglering, vilket innebär att ett tjänstepensions</w:t>
      </w:r>
      <w:r>
        <w:softHyphen/>
        <w:t xml:space="preserve">företag inte kan underlåta att inrätta t.ex. en funktion för regelefterlevnad, </w:t>
      </w:r>
      <w:r>
        <w:lastRenderedPageBreak/>
        <w:t>som är ett nationellt krav, med hänvisning till den proportionalitetsprincip som följer av direktivet.</w:t>
      </w:r>
    </w:p>
    <w:p w14:paraId="0E0AB8E1" w14:textId="77777777" w:rsidR="001D32FA" w:rsidRPr="005930B7" w:rsidRDefault="001D32FA" w:rsidP="003278CC">
      <w:pPr>
        <w:pStyle w:val="Rubrik4utannumrering"/>
      </w:pPr>
      <w:r w:rsidRPr="00936768">
        <w:t>Skälen för regeringe</w:t>
      </w:r>
      <w:r w:rsidRPr="00E321BF">
        <w:t>ns förslag</w:t>
      </w:r>
    </w:p>
    <w:p w14:paraId="4C634D54" w14:textId="77777777" w:rsidR="001D32FA" w:rsidRPr="00620C7E" w:rsidRDefault="001D32FA" w:rsidP="001D32FA">
      <w:pPr>
        <w:pStyle w:val="Rubrik5utannumrering"/>
        <w:spacing w:before="0"/>
      </w:pPr>
      <w:r w:rsidRPr="00154229">
        <w:t>Andra</w:t>
      </w:r>
      <w:r w:rsidRPr="00620C7E">
        <w:t xml:space="preserve"> tjänstepensionsdirektivet</w:t>
      </w:r>
    </w:p>
    <w:p w14:paraId="189A7532" w14:textId="77777777" w:rsidR="001D32FA" w:rsidRPr="00620C7E" w:rsidRDefault="001D32FA" w:rsidP="001D32FA">
      <w:pPr>
        <w:pStyle w:val="Brdtext"/>
      </w:pPr>
      <w:r w:rsidRPr="00620C7E">
        <w:t>Enligt andra tjänstepensionsdirektivet ska företagsstyrningssystem</w:t>
      </w:r>
      <w:r>
        <w:t>et</w:t>
      </w:r>
      <w:r w:rsidRPr="00620C7E">
        <w:t xml:space="preserve"> stå i proportion till storleken, arten, omfattningen och komplexiteten hos </w:t>
      </w:r>
      <w:r>
        <w:t>tjänstepensionsinstitutets</w:t>
      </w:r>
      <w:r w:rsidRPr="00620C7E">
        <w:t xml:space="preserve"> verksamhet (artikel 21.2).</w:t>
      </w:r>
      <w:r>
        <w:t xml:space="preserve"> </w:t>
      </w:r>
      <w:r w:rsidRPr="00620C7E">
        <w:t xml:space="preserve">Även i de mer specifika </w:t>
      </w:r>
      <w:r>
        <w:t>artiklarna</w:t>
      </w:r>
      <w:r w:rsidRPr="00620C7E">
        <w:t xml:space="preserve"> i direktivet om vissa funktioner eller delar av företags</w:t>
      </w:r>
      <w:r>
        <w:softHyphen/>
      </w:r>
      <w:r w:rsidRPr="00620C7E">
        <w:t xml:space="preserve">styrningssystemet finns </w:t>
      </w:r>
      <w:r>
        <w:t>bestämmelser</w:t>
      </w:r>
      <w:r w:rsidRPr="00620C7E">
        <w:t xml:space="preserve"> om proportionalitet (t.ex. artikel 25.1 </w:t>
      </w:r>
      <w:r>
        <w:t xml:space="preserve">om </w:t>
      </w:r>
      <w:r w:rsidRPr="00620C7E">
        <w:t xml:space="preserve">ersättningspolicy och artikel 26 </w:t>
      </w:r>
      <w:r>
        <w:t xml:space="preserve">om </w:t>
      </w:r>
      <w:r w:rsidRPr="00620C7E">
        <w:t>internrevisionsfunktionen).</w:t>
      </w:r>
    </w:p>
    <w:p w14:paraId="788EC54B" w14:textId="77777777" w:rsidR="001D32FA" w:rsidRPr="00620C7E" w:rsidRDefault="001D32FA" w:rsidP="001D32FA">
      <w:pPr>
        <w:pStyle w:val="Rubrik5utannumrering"/>
      </w:pPr>
      <w:r w:rsidRPr="00154229">
        <w:t>Gällande</w:t>
      </w:r>
      <w:r w:rsidRPr="00620C7E">
        <w:t xml:space="preserve"> rätt</w:t>
      </w:r>
    </w:p>
    <w:p w14:paraId="1833CF0D" w14:textId="77777777" w:rsidR="001D32FA" w:rsidRPr="00620C7E" w:rsidRDefault="001D32FA" w:rsidP="001D32FA">
      <w:pPr>
        <w:pStyle w:val="Brdtext"/>
      </w:pPr>
      <w:r w:rsidRPr="00620C7E">
        <w:t xml:space="preserve">För försäkringsföretagen finns en allmän proportionalitetsprincip i </w:t>
      </w:r>
      <w:r>
        <w:t>försäkringsrörelselagen</w:t>
      </w:r>
      <w:r w:rsidRPr="00620C7E">
        <w:t xml:space="preserve"> (4</w:t>
      </w:r>
      <w:r>
        <w:t> kap.</w:t>
      </w:r>
      <w:r w:rsidRPr="00620C7E">
        <w:t xml:space="preserve"> 5</w:t>
      </w:r>
      <w:r>
        <w:t> §</w:t>
      </w:r>
      <w:r w:rsidRPr="00620C7E">
        <w:t>). Denna innebär att bestämmelserna om företagsstyrning</w:t>
      </w:r>
      <w:r>
        <w:t xml:space="preserve"> </w:t>
      </w:r>
      <w:r w:rsidRPr="00620C7E">
        <w:t>i den lagen</w:t>
      </w:r>
      <w:r>
        <w:t xml:space="preserve"> (10 kap.)</w:t>
      </w:r>
      <w:r w:rsidRPr="00620C7E">
        <w:t xml:space="preserve"> ska tillämpas proportionellt i förhållande till arten, omfattningen och komplexiteten av riskerna i varje försäkringsföretags verksamhet.</w:t>
      </w:r>
    </w:p>
    <w:p w14:paraId="169AE27E" w14:textId="77777777" w:rsidR="001D32FA" w:rsidRPr="00620C7E" w:rsidRDefault="001D32FA" w:rsidP="001D32FA">
      <w:pPr>
        <w:pStyle w:val="Brdtextmedindrag"/>
      </w:pPr>
      <w:r w:rsidRPr="00620C7E">
        <w:t xml:space="preserve">Före </w:t>
      </w:r>
      <w:r>
        <w:t xml:space="preserve">genomförandet av </w:t>
      </w:r>
      <w:r w:rsidRPr="00620C7E">
        <w:t xml:space="preserve">Solvens II-direktivet i svensk rätt fanns det inte någon allmän proportionalitetsprincip i </w:t>
      </w:r>
      <w:r>
        <w:t>försäkringsrörelselagen</w:t>
      </w:r>
      <w:r w:rsidRPr="00620C7E">
        <w:t>. De försäkringsföretag som följer övergångsbestämmelserna (</w:t>
      </w:r>
      <w:r w:rsidRPr="00620C7E">
        <w:rPr>
          <w:color w:val="0D0D0D" w:themeColor="text1" w:themeTint="F2"/>
        </w:rPr>
        <w:t>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 xml:space="preserve">gångsbestämmelserna till lagen om ändring i </w:t>
      </w:r>
      <w:r>
        <w:rPr>
          <w:color w:val="0D0D0D" w:themeColor="text1" w:themeTint="F2"/>
        </w:rPr>
        <w:t>försäkrings</w:t>
      </w:r>
      <w:r>
        <w:rPr>
          <w:color w:val="0D0D0D" w:themeColor="text1" w:themeTint="F2"/>
        </w:rPr>
        <w:softHyphen/>
        <w:t>rörelselagen</w:t>
      </w:r>
      <w:r w:rsidRPr="00620C7E">
        <w:rPr>
          <w:color w:val="0D0D0D" w:themeColor="text1" w:themeTint="F2"/>
        </w:rPr>
        <w:t>)</w:t>
      </w:r>
      <w:r w:rsidRPr="00620C7E">
        <w:t xml:space="preserve"> omfattas därmed inte av någon allmän proportionalitetsprincip eftersom de tillämpar 4</w:t>
      </w:r>
      <w:r>
        <w:t> kap.</w:t>
      </w:r>
      <w:r w:rsidRPr="00620C7E">
        <w:t xml:space="preserve"> FRL i lydelse</w:t>
      </w:r>
      <w:r>
        <w:t>n</w:t>
      </w:r>
      <w:r w:rsidRPr="00620C7E">
        <w:t xml:space="preserve"> före den 1 januari 2016.</w:t>
      </w:r>
    </w:p>
    <w:p w14:paraId="4EEFBB2A" w14:textId="77777777" w:rsidR="001D32FA" w:rsidRPr="00620C7E" w:rsidRDefault="001D32FA" w:rsidP="001D32FA">
      <w:pPr>
        <w:pStyle w:val="Brdtextmedindrag"/>
      </w:pPr>
      <w:r w:rsidRPr="00620C7E">
        <w:t xml:space="preserve">För tjänstepensionskassor </w:t>
      </w:r>
      <w:r>
        <w:t>finns</w:t>
      </w:r>
      <w:r w:rsidRPr="00620C7E">
        <w:t xml:space="preserve"> det inte någon allmän proportionalitets</w:t>
      </w:r>
      <w:r>
        <w:softHyphen/>
      </w:r>
      <w:r w:rsidRPr="00620C7E">
        <w:t>princip i lag.</w:t>
      </w:r>
    </w:p>
    <w:p w14:paraId="5DEC075C" w14:textId="77777777" w:rsidR="001D32FA" w:rsidRPr="00E8324B" w:rsidRDefault="001D32FA" w:rsidP="001D32FA">
      <w:pPr>
        <w:pStyle w:val="Rubrik5utannumrering"/>
      </w:pPr>
      <w:r>
        <w:t>En proportionalitetsprincip ska gälla för bestämmelserna om företagsstyrning</w:t>
      </w:r>
    </w:p>
    <w:p w14:paraId="42E32ABD" w14:textId="6BCD6C09" w:rsidR="001D32FA" w:rsidRDefault="001D32FA" w:rsidP="001D32FA">
      <w:pPr>
        <w:pStyle w:val="Brdtext"/>
      </w:pPr>
      <w:r w:rsidRPr="00620C7E">
        <w:t xml:space="preserve">Som andra tjänstepensionsdirektivet är utformat med en generell </w:t>
      </w:r>
      <w:r>
        <w:t>be</w:t>
      </w:r>
      <w:r>
        <w:softHyphen/>
        <w:t>stämmelse</w:t>
      </w:r>
      <w:r w:rsidRPr="00620C7E">
        <w:t xml:space="preserve"> om proportionalitet (artikel 21.2) kan det inte råda någon tvekan om att proportionalitetsprincipen ska gälla som en övergripande princip för hela företagsstyrningssystemet.</w:t>
      </w:r>
      <w:r>
        <w:t xml:space="preserve"> Detta även om proportionalitet särskilt anges i vissa av direktivets artiklar. </w:t>
      </w:r>
      <w:r w:rsidRPr="00620C7E">
        <w:t>Principen innebär att företags</w:t>
      </w:r>
      <w:r>
        <w:softHyphen/>
      </w:r>
      <w:r w:rsidRPr="00620C7E">
        <w:t>styrnings</w:t>
      </w:r>
      <w:r>
        <w:softHyphen/>
      </w:r>
      <w:r w:rsidRPr="00620C7E">
        <w:t xml:space="preserve">systemet inte behöver vara mer omfattande än </w:t>
      </w:r>
      <w:r>
        <w:t>det</w:t>
      </w:r>
      <w:r w:rsidRPr="00620C7E">
        <w:t xml:space="preserve"> som krävs med hänsyn till det enskilda </w:t>
      </w:r>
      <w:r>
        <w:t>tjänstepensionsföretaget</w:t>
      </w:r>
      <w:r w:rsidRPr="00620C7E">
        <w:t>s verksamhet. Propor</w:t>
      </w:r>
      <w:r>
        <w:softHyphen/>
      </w:r>
      <w:r w:rsidRPr="00620C7E">
        <w:t xml:space="preserve">tionalitetsprincipen kan dock inte anses innebära att </w:t>
      </w:r>
      <w:r>
        <w:t>tjänstepen</w:t>
      </w:r>
      <w:r>
        <w:softHyphen/>
        <w:t>sions</w:t>
      </w:r>
      <w:r w:rsidR="002D09FD">
        <w:softHyphen/>
      </w:r>
      <w:r>
        <w:t>företaget</w:t>
      </w:r>
      <w:r w:rsidRPr="00620C7E">
        <w:t xml:space="preserve"> kan underlåta att</w:t>
      </w:r>
      <w:r>
        <w:t xml:space="preserve"> upprätta styrdokument eller </w:t>
      </w:r>
      <w:r w:rsidRPr="00620C7E">
        <w:t>in</w:t>
      </w:r>
      <w:r>
        <w:softHyphen/>
      </w:r>
      <w:r w:rsidRPr="00620C7E">
        <w:t>rätta de särskilda funktioner och system som omfattas av företags</w:t>
      </w:r>
      <w:r>
        <w:softHyphen/>
      </w:r>
      <w:r w:rsidRPr="00620C7E">
        <w:t>styrnings</w:t>
      </w:r>
      <w:r>
        <w:softHyphen/>
      </w:r>
      <w:r w:rsidRPr="00620C7E">
        <w:t xml:space="preserve">systemet och uttryckligen anges i </w:t>
      </w:r>
      <w:r>
        <w:t>andra tjänstepensions</w:t>
      </w:r>
      <w:r>
        <w:softHyphen/>
        <w:t>direktivet</w:t>
      </w:r>
      <w:r w:rsidRPr="00620C7E">
        <w:t>.</w:t>
      </w:r>
      <w:r>
        <w:t xml:space="preserve"> Till skillnad från det </w:t>
      </w:r>
      <w:r w:rsidRPr="00E8324B">
        <w:rPr>
          <w:i/>
        </w:rPr>
        <w:t>Finansinspektionen</w:t>
      </w:r>
      <w:r>
        <w:t xml:space="preserve"> framför måste detta också anses gälla samtliga bestämmelser om företagsstyrning för tjänste</w:t>
      </w:r>
      <w:r>
        <w:softHyphen/>
        <w:t>pensions</w:t>
      </w:r>
      <w:r>
        <w:softHyphen/>
        <w:t xml:space="preserve">företag, oavsett om de har sin grund i andra </w:t>
      </w:r>
      <w:r w:rsidRPr="006542FB">
        <w:t>tjänstepensions</w:t>
      </w:r>
      <w:r>
        <w:softHyphen/>
      </w:r>
      <w:r w:rsidRPr="006542FB">
        <w:t xml:space="preserve">direktivet eller uteslutande </w:t>
      </w:r>
      <w:r>
        <w:t>i nationell rätt</w:t>
      </w:r>
      <w:r w:rsidRPr="00CF16D8">
        <w:t xml:space="preserve">. </w:t>
      </w:r>
    </w:p>
    <w:p w14:paraId="1FEB7818" w14:textId="50B95877" w:rsidR="001D32FA" w:rsidRPr="00E8324B" w:rsidRDefault="001D32FA" w:rsidP="001D32FA">
      <w:pPr>
        <w:pStyle w:val="Brdtextmedindrag"/>
      </w:pPr>
      <w:r>
        <w:t>P</w:t>
      </w:r>
      <w:r w:rsidRPr="00E8324B">
        <w:t xml:space="preserve">rincipen </w:t>
      </w:r>
      <w:r>
        <w:t xml:space="preserve">bör </w:t>
      </w:r>
      <w:r w:rsidRPr="00E8324B">
        <w:t>få sitt huvudsakliga genomslag på så sätt att ett tjänste</w:t>
      </w:r>
      <w:r>
        <w:softHyphen/>
      </w:r>
      <w:r w:rsidRPr="00E8324B">
        <w:t>pensionsföretags företagsstyrningssystem, och då särskilt styr</w:t>
      </w:r>
      <w:r>
        <w:softHyphen/>
      </w:r>
      <w:r w:rsidRPr="00E8324B">
        <w:t xml:space="preserve">dokument, system för riskhantering och </w:t>
      </w:r>
      <w:r>
        <w:t>internkontroll</w:t>
      </w:r>
      <w:r w:rsidRPr="00E8324B">
        <w:t xml:space="preserve"> samt centrala funktioner, kommer att vara mer eller mindre omfattande</w:t>
      </w:r>
      <w:r>
        <w:t xml:space="preserve"> och arbets</w:t>
      </w:r>
      <w:r>
        <w:softHyphen/>
        <w:t xml:space="preserve">krävande </w:t>
      </w:r>
      <w:r w:rsidRPr="00E8324B">
        <w:t>utifrån den verksamhet som det enskilda tjänstepensions</w:t>
      </w:r>
      <w:r>
        <w:softHyphen/>
      </w:r>
      <w:r w:rsidRPr="00E8324B">
        <w:t>företaget faktiskt driver.</w:t>
      </w:r>
      <w:r>
        <w:t xml:space="preserve"> </w:t>
      </w:r>
      <w:r>
        <w:lastRenderedPageBreak/>
        <w:t>Det innebär också att kostnaderna för företags</w:t>
      </w:r>
      <w:r>
        <w:softHyphen/>
        <w:t>styrningen kommer att variera</w:t>
      </w:r>
      <w:r w:rsidR="00614754">
        <w:t>,</w:t>
      </w:r>
      <w:r>
        <w:t xml:space="preserve"> vilket </w:t>
      </w:r>
      <w:r w:rsidRPr="007D64DC">
        <w:rPr>
          <w:i/>
        </w:rPr>
        <w:t>Arbetsgivarverket</w:t>
      </w:r>
      <w:r>
        <w:t xml:space="preserve"> lyft</w:t>
      </w:r>
      <w:r w:rsidR="00614754">
        <w:t>er</w:t>
      </w:r>
      <w:r>
        <w:t xml:space="preserve"> fram som en viktig fråga.</w:t>
      </w:r>
    </w:p>
    <w:p w14:paraId="276AE59F" w14:textId="7183BCA5" w:rsidR="001D32FA" w:rsidRPr="006542FB" w:rsidRDefault="001D32FA" w:rsidP="001D32FA">
      <w:pPr>
        <w:pStyle w:val="Brdtextmedindrag"/>
      </w:pPr>
      <w:r w:rsidRPr="00E8324B">
        <w:t>Proportionalitet är även av särskild vikt vid de ytterligare bestämmelser som meddelas av regeringen eller den myndighet som regeringen be</w:t>
      </w:r>
      <w:r>
        <w:softHyphen/>
      </w:r>
      <w:r w:rsidRPr="00E8324B">
        <w:t>stämmer</w:t>
      </w:r>
      <w:r>
        <w:t>, vilket regeringen uttalat i flera tidigare lagstiftningsärenden (se prop. 2015/16:9 s. 230 och prop. 2006/07:5 s. 136</w:t>
      </w:r>
      <w:r w:rsidR="00614754">
        <w:t> </w:t>
      </w:r>
      <w:r>
        <w:t xml:space="preserve">f.). </w:t>
      </w:r>
      <w:r w:rsidRPr="00E8324B">
        <w:t>Genom att pro</w:t>
      </w:r>
      <w:r>
        <w:softHyphen/>
      </w:r>
      <w:r w:rsidRPr="00E8324B">
        <w:t xml:space="preserve">portionalitet beaktas </w:t>
      </w:r>
      <w:r>
        <w:t xml:space="preserve">i normgivningen på lägre nivå än lag </w:t>
      </w:r>
      <w:r w:rsidRPr="00E8324B">
        <w:t>är det möjligt att skapa ett regelverk som är anpassat till den verksamhet som ett tjänste</w:t>
      </w:r>
      <w:r>
        <w:softHyphen/>
      </w:r>
      <w:r w:rsidRPr="00E8324B">
        <w:t>pensions</w:t>
      </w:r>
      <w:r>
        <w:softHyphen/>
      </w:r>
      <w:r w:rsidRPr="00E8324B">
        <w:t xml:space="preserve">företag bedriver i det enskilda fallet. Därmed är det även möjligt att ta hänsyn till att den nya lagen om tjänstepensionsföretag ska kunna omfatta både en mer omfattande verksamhet, som den som </w:t>
      </w:r>
      <w:r>
        <w:t xml:space="preserve">i dag </w:t>
      </w:r>
      <w:r w:rsidRPr="00E8324B">
        <w:t>drivs försäkrings</w:t>
      </w:r>
      <w:r>
        <w:softHyphen/>
      </w:r>
      <w:r w:rsidRPr="00E8324B">
        <w:t xml:space="preserve">företag </w:t>
      </w:r>
      <w:r>
        <w:t>enligt försäkringsrörelselagen</w:t>
      </w:r>
      <w:r w:rsidRPr="00E8324B">
        <w:t xml:space="preserve">, och en mer begränsad verksamhet, som den som fortfarande drivs av tjänstepensionskassor enligt nu upphävda </w:t>
      </w:r>
      <w:r>
        <w:t>lagen om understödsföreningar</w:t>
      </w:r>
      <w:r w:rsidRPr="00E8324B">
        <w:t>.</w:t>
      </w:r>
    </w:p>
    <w:p w14:paraId="4AF7C161" w14:textId="77777777" w:rsidR="001D32FA" w:rsidRDefault="001D32FA" w:rsidP="00071758">
      <w:pPr>
        <w:pStyle w:val="Brdtextmedindrag"/>
      </w:pPr>
      <w:r>
        <w:t>Regeringen finner därför, i likhet med</w:t>
      </w:r>
      <w:r w:rsidRPr="00CF16D8">
        <w:t xml:space="preserve"> </w:t>
      </w:r>
      <w:r w:rsidRPr="00CF16D8">
        <w:rPr>
          <w:i/>
        </w:rPr>
        <w:t>Finansinspektionen</w:t>
      </w:r>
      <w:r w:rsidRPr="00CF16D8">
        <w:t xml:space="preserve">, </w:t>
      </w:r>
      <w:r w:rsidRPr="00CF16D8">
        <w:rPr>
          <w:i/>
        </w:rPr>
        <w:t xml:space="preserve">Svensk Försäkring </w:t>
      </w:r>
      <w:r w:rsidRPr="00CF16D8">
        <w:t xml:space="preserve">och </w:t>
      </w:r>
      <w:r w:rsidRPr="00CF16D8">
        <w:rPr>
          <w:i/>
        </w:rPr>
        <w:t>Sveriges</w:t>
      </w:r>
      <w:r w:rsidRPr="00CF16D8">
        <w:t xml:space="preserve"> </w:t>
      </w:r>
      <w:r w:rsidRPr="00D82A37">
        <w:rPr>
          <w:i/>
        </w:rPr>
        <w:t>advokat</w:t>
      </w:r>
      <w:r>
        <w:rPr>
          <w:i/>
        </w:rPr>
        <w:softHyphen/>
      </w:r>
      <w:r w:rsidRPr="00D82A37">
        <w:rPr>
          <w:i/>
        </w:rPr>
        <w:t>samfun</w:t>
      </w:r>
      <w:r>
        <w:rPr>
          <w:i/>
        </w:rPr>
        <w:t>d</w:t>
      </w:r>
      <w:r>
        <w:t>, att andra tjänstepensions</w:t>
      </w:r>
      <w:r>
        <w:softHyphen/>
        <w:t>direktivets p</w:t>
      </w:r>
      <w:r w:rsidRPr="00620C7E">
        <w:t xml:space="preserve">roportionalitetsprincip </w:t>
      </w:r>
      <w:r>
        <w:t xml:space="preserve">bör </w:t>
      </w:r>
      <w:r w:rsidRPr="00620C7E">
        <w:t xml:space="preserve">framgå </w:t>
      </w:r>
      <w:r>
        <w:t xml:space="preserve">uttryckligen </w:t>
      </w:r>
      <w:r w:rsidRPr="00620C7E">
        <w:t xml:space="preserve">av </w:t>
      </w:r>
      <w:r>
        <w:t xml:space="preserve">den nya </w:t>
      </w:r>
      <w:r w:rsidRPr="00620C7E">
        <w:t>lag</w:t>
      </w:r>
      <w:r>
        <w:t>en om tjänstepensionsföretag</w:t>
      </w:r>
      <w:r w:rsidRPr="00620C7E">
        <w:t>.</w:t>
      </w:r>
      <w:r>
        <w:t xml:space="preserve"> För tjänste</w:t>
      </w:r>
      <w:r>
        <w:softHyphen/>
        <w:t>pensionsföretag bör det därför införas en bestämmelse som uttryckligen anger att f</w:t>
      </w:r>
      <w:r w:rsidRPr="00151B1D">
        <w:t>öretagsstyrnings</w:t>
      </w:r>
      <w:r>
        <w:softHyphen/>
      </w:r>
      <w:r w:rsidRPr="00151B1D">
        <w:t xml:space="preserve">systemet ska </w:t>
      </w:r>
      <w:r>
        <w:t xml:space="preserve">vara utformat så att det </w:t>
      </w:r>
      <w:r w:rsidRPr="00151B1D">
        <w:t>stå</w:t>
      </w:r>
      <w:r>
        <w:t>r</w:t>
      </w:r>
      <w:r w:rsidRPr="00151B1D">
        <w:t xml:space="preserve"> i proportion till storleken, arten, omfattningen och komplexiteten i tjänstepensionsföretagets verksamhet</w:t>
      </w:r>
      <w:r>
        <w:t>.</w:t>
      </w:r>
    </w:p>
    <w:p w14:paraId="1DC27E0F" w14:textId="77777777" w:rsidR="001D32FA" w:rsidRDefault="001D32FA" w:rsidP="00326459">
      <w:pPr>
        <w:pStyle w:val="Rubrik2"/>
      </w:pPr>
      <w:bookmarkStart w:id="2736" w:name="_Toc8059801"/>
      <w:bookmarkStart w:id="2737" w:name="_Toc8061511"/>
      <w:bookmarkStart w:id="2738" w:name="_Toc8062043"/>
      <w:bookmarkStart w:id="2739" w:name="_Toc8064511"/>
      <w:bookmarkStart w:id="2740" w:name="_Toc8391188"/>
      <w:bookmarkStart w:id="2741" w:name="_Toc8391454"/>
      <w:bookmarkStart w:id="2742" w:name="_Toc8644659"/>
      <w:bookmarkStart w:id="2743" w:name="_Toc8645191"/>
      <w:bookmarkStart w:id="2744" w:name="_Toc8817672"/>
      <w:bookmarkStart w:id="2745" w:name="_Toc8818244"/>
      <w:bookmarkStart w:id="2746" w:name="_Toc8825613"/>
      <w:bookmarkStart w:id="2747" w:name="_Toc8831710"/>
      <w:bookmarkStart w:id="2748" w:name="_Toc8832619"/>
      <w:bookmarkStart w:id="2749" w:name="_Toc11153081"/>
      <w:bookmarkStart w:id="2750" w:name="_Toc11161002"/>
      <w:bookmarkStart w:id="2751" w:name="_Toc11166938"/>
      <w:bookmarkStart w:id="2752" w:name="_Toc11167474"/>
      <w:bookmarkStart w:id="2753" w:name="_Toc11168911"/>
      <w:bookmarkStart w:id="2754" w:name="_Toc11845864"/>
      <w:bookmarkStart w:id="2755" w:name="_Toc12611663"/>
      <w:bookmarkStart w:id="2756" w:name="_Toc12624930"/>
      <w:bookmarkStart w:id="2757" w:name="_Toc12627419"/>
      <w:bookmarkStart w:id="2758" w:name="_Toc12630309"/>
      <w:bookmarkStart w:id="2759" w:name="_Toc12632804"/>
      <w:bookmarkStart w:id="2760" w:name="_Toc17902876"/>
      <w:r w:rsidRPr="00326459">
        <w:t>Styrdokument</w:t>
      </w:r>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p>
    <w:p w14:paraId="496AB46E" w14:textId="77777777" w:rsidR="001D32FA" w:rsidRPr="0092577B" w:rsidRDefault="001D32FA" w:rsidP="00326459">
      <w:pPr>
        <w:pStyle w:val="Rubrik3"/>
        <w:spacing w:before="0"/>
      </w:pPr>
      <w:bookmarkStart w:id="2761" w:name="_Toc8059802"/>
      <w:bookmarkStart w:id="2762" w:name="_Toc8061512"/>
      <w:bookmarkStart w:id="2763" w:name="_Toc8062044"/>
      <w:bookmarkStart w:id="2764" w:name="_Toc8064512"/>
      <w:bookmarkStart w:id="2765" w:name="_Toc8391189"/>
      <w:bookmarkStart w:id="2766" w:name="_Toc8391455"/>
      <w:bookmarkStart w:id="2767" w:name="_Toc8644660"/>
      <w:bookmarkStart w:id="2768" w:name="_Toc8645192"/>
      <w:bookmarkStart w:id="2769" w:name="_Toc8817673"/>
      <w:bookmarkStart w:id="2770" w:name="_Toc8818245"/>
      <w:bookmarkStart w:id="2771" w:name="_Toc8825614"/>
      <w:bookmarkStart w:id="2772" w:name="_Toc8831711"/>
      <w:bookmarkStart w:id="2773" w:name="_Toc8832620"/>
      <w:bookmarkStart w:id="2774" w:name="_Toc11153082"/>
      <w:bookmarkStart w:id="2775" w:name="_Toc11161003"/>
      <w:bookmarkStart w:id="2776" w:name="_Toc11166939"/>
      <w:bookmarkStart w:id="2777" w:name="_Toc11167475"/>
      <w:bookmarkStart w:id="2778" w:name="_Toc11168912"/>
      <w:bookmarkStart w:id="2779" w:name="_Toc11845865"/>
      <w:bookmarkStart w:id="2780" w:name="_Toc12611664"/>
      <w:bookmarkStart w:id="2781" w:name="_Toc12624931"/>
      <w:bookmarkStart w:id="2782" w:name="_Toc12627420"/>
      <w:bookmarkStart w:id="2783" w:name="_Toc12630310"/>
      <w:bookmarkStart w:id="2784" w:name="_Toc12632805"/>
      <w:bookmarkStart w:id="2785" w:name="_Toc17902877"/>
      <w:r>
        <w:t xml:space="preserve">Ett </w:t>
      </w:r>
      <w:r w:rsidRPr="00326459">
        <w:t>tjänstepensionsföretags</w:t>
      </w:r>
      <w:r>
        <w:t xml:space="preserve"> olika styrdokument</w:t>
      </w:r>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p>
    <w:p w14:paraId="1D98B588"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ska upprätta och följa </w:t>
      </w:r>
      <w:r>
        <w:t>följande styrdokument:</w:t>
      </w:r>
    </w:p>
    <w:p w14:paraId="0678E685" w14:textId="77777777" w:rsidR="001D32FA" w:rsidRDefault="001D32FA" w:rsidP="001D32FA">
      <w:pPr>
        <w:pStyle w:val="Brdtextmedindragram"/>
      </w:pPr>
      <w:r w:rsidRPr="004E0D5D">
        <w:t>1.</w:t>
      </w:r>
      <w:r>
        <w:t> styrdokument för riskhantering med avseende på de risker som riskhanteringssystemet ska omfatta,</w:t>
      </w:r>
    </w:p>
    <w:p w14:paraId="67303410" w14:textId="77777777" w:rsidR="001D32FA" w:rsidRPr="00A158A8" w:rsidRDefault="001D32FA" w:rsidP="001D32FA">
      <w:pPr>
        <w:pStyle w:val="Brdtextmedindragram"/>
      </w:pPr>
      <w:r>
        <w:t xml:space="preserve">2. styrdokument för </w:t>
      </w:r>
      <w:r w:rsidRPr="00A158A8">
        <w:t>internkontroll,</w:t>
      </w:r>
    </w:p>
    <w:p w14:paraId="3F4A290C" w14:textId="77777777" w:rsidR="001D32FA" w:rsidRPr="00A158A8" w:rsidRDefault="001D32FA" w:rsidP="001D32FA">
      <w:pPr>
        <w:pStyle w:val="Brdtextmedindragram"/>
      </w:pPr>
      <w:r w:rsidRPr="00A158A8">
        <w:t>3. </w:t>
      </w:r>
      <w:r>
        <w:t xml:space="preserve">styrdokument för </w:t>
      </w:r>
      <w:r w:rsidRPr="00A158A8">
        <w:t>internrevision,</w:t>
      </w:r>
    </w:p>
    <w:p w14:paraId="1B158608" w14:textId="77777777" w:rsidR="001D32FA" w:rsidRPr="00DA1A06" w:rsidRDefault="001D32FA" w:rsidP="001D32FA">
      <w:pPr>
        <w:pStyle w:val="Brdtextmedindragram"/>
      </w:pPr>
      <w:r w:rsidRPr="00DA1A06">
        <w:t>4. </w:t>
      </w:r>
      <w:r>
        <w:t>försäkringstekniska riktlinjer</w:t>
      </w:r>
      <w:r w:rsidRPr="00DA1A06">
        <w:t>,</w:t>
      </w:r>
    </w:p>
    <w:p w14:paraId="23C39E20" w14:textId="77777777" w:rsidR="001D32FA" w:rsidRDefault="001D32FA" w:rsidP="001D32FA">
      <w:pPr>
        <w:pStyle w:val="Brdtextmedindragram"/>
      </w:pPr>
      <w:r w:rsidRPr="00A158A8">
        <w:t>5. </w:t>
      </w:r>
      <w:r>
        <w:t xml:space="preserve">styrdokument för </w:t>
      </w:r>
      <w:r w:rsidRPr="00A158A8">
        <w:t xml:space="preserve">verksamhet som omfattas av bestämmelser </w:t>
      </w:r>
      <w:r>
        <w:t xml:space="preserve">om uppdragsavtal, </w:t>
      </w:r>
    </w:p>
    <w:p w14:paraId="2295F477" w14:textId="77777777" w:rsidR="001D32FA" w:rsidRDefault="001D32FA" w:rsidP="001D32FA">
      <w:pPr>
        <w:pStyle w:val="Brdtextmedindragram"/>
      </w:pPr>
      <w:r>
        <w:t xml:space="preserve">6. styrdokument för uppgiftslämnande till Finansinspektionen och kvalitetskontroll av uppgifterna, </w:t>
      </w:r>
    </w:p>
    <w:p w14:paraId="6DD02D9A" w14:textId="77777777" w:rsidR="001D32FA" w:rsidRDefault="001D32FA" w:rsidP="001D32FA">
      <w:pPr>
        <w:pStyle w:val="Brdtextmedindragram"/>
      </w:pPr>
      <w:r>
        <w:t xml:space="preserve">7. styrdokument för ersättningar, </w:t>
      </w:r>
    </w:p>
    <w:p w14:paraId="66726BDF" w14:textId="77777777" w:rsidR="001D32FA" w:rsidRDefault="001D32FA" w:rsidP="001D32FA">
      <w:pPr>
        <w:pStyle w:val="Brdtextmedindragram"/>
      </w:pPr>
      <w:r>
        <w:t xml:space="preserve">8. investeringsriktlinjer, och </w:t>
      </w:r>
    </w:p>
    <w:p w14:paraId="4EA13ED3" w14:textId="65E909F7" w:rsidR="001D32FA" w:rsidRDefault="001D32FA" w:rsidP="001D32FA">
      <w:pPr>
        <w:pStyle w:val="Brdtextmedindragram"/>
      </w:pPr>
      <w:r>
        <w:t>9.</w:t>
      </w:r>
      <w:r w:rsidR="00614754">
        <w:t> </w:t>
      </w:r>
      <w:r>
        <w:t>styrdokument för hantering av intressekonflikter mellan företagets intressenter.</w:t>
      </w:r>
    </w:p>
    <w:p w14:paraId="1AF40550" w14:textId="77777777" w:rsidR="001D32FA" w:rsidRPr="00620C7E" w:rsidRDefault="001D32FA" w:rsidP="001D32FA">
      <w:pPr>
        <w:pStyle w:val="Brdtextmedindragram"/>
      </w:pPr>
      <w:r w:rsidRPr="00620C7E">
        <w:t>Styrdokumenten ska fastställas av styrelsen. De ska utvärderas och ses över minst en gång per år.</w:t>
      </w:r>
    </w:p>
    <w:p w14:paraId="1E7C8DAE" w14:textId="77777777" w:rsidR="001D32FA" w:rsidRPr="00620C7E" w:rsidRDefault="001D32FA" w:rsidP="001D32FA">
      <w:pPr>
        <w:pStyle w:val="Brdtextmedindragram"/>
      </w:pPr>
      <w:r w:rsidRPr="00620C7E">
        <w:t>Regeringen eller den myndighet som regeringen bestämmer ska få meddela föreskrifter om innehållet i styrdokumenten.</w:t>
      </w:r>
    </w:p>
    <w:p w14:paraId="2B5407DB" w14:textId="77777777" w:rsidR="001D32FA" w:rsidRPr="00620C7E" w:rsidRDefault="001D32FA" w:rsidP="001D32FA">
      <w:pPr>
        <w:pStyle w:val="Brdtextmedindrag"/>
        <w:rPr>
          <w:sz w:val="8"/>
          <w:szCs w:val="8"/>
        </w:rPr>
      </w:pPr>
    </w:p>
    <w:p w14:paraId="51BE2683" w14:textId="77777777" w:rsidR="001D32FA" w:rsidRPr="00620C7E" w:rsidRDefault="001D32FA" w:rsidP="001D32FA">
      <w:pPr>
        <w:pStyle w:val="Brdtextmedindrag"/>
      </w:pPr>
      <w:r w:rsidRPr="00620C7E">
        <w:rPr>
          <w:b/>
        </w:rPr>
        <w:t xml:space="preserve">Utredningens förslag </w:t>
      </w:r>
      <w:r w:rsidRPr="00620C7E">
        <w:t xml:space="preserve">överensstämmer delvis med </w:t>
      </w:r>
      <w:r>
        <w:t>regeringens</w:t>
      </w:r>
      <w:r w:rsidRPr="00620C7E">
        <w:t xml:space="preserve"> förslag. Ut</w:t>
      </w:r>
      <w:r>
        <w:t>redningens förslag avviker från regeringens förslag genom att utredningens förslag inte innebär</w:t>
      </w:r>
      <w:r w:rsidRPr="00620C7E">
        <w:t xml:space="preserve"> att ett </w:t>
      </w:r>
      <w:r>
        <w:t>tjänstepensionsföretag</w:t>
      </w:r>
      <w:r w:rsidRPr="00620C7E">
        <w:t xml:space="preserve"> ska upp</w:t>
      </w:r>
      <w:r>
        <w:softHyphen/>
      </w:r>
      <w:r w:rsidRPr="00620C7E">
        <w:lastRenderedPageBreak/>
        <w:t xml:space="preserve">rätta styrdokument för internkontroll och uppgiftslämnande till </w:t>
      </w:r>
      <w:r>
        <w:t>Finans</w:t>
      </w:r>
      <w:r>
        <w:softHyphen/>
        <w:t>inspektionen</w:t>
      </w:r>
      <w:r w:rsidRPr="00620C7E">
        <w:t xml:space="preserve"> och kvalitetskontroll av uppgifterna. </w:t>
      </w:r>
      <w:r>
        <w:t>Utredningens förslag avviker även från regeringens förslag genom att utredningen föreslår att ett tjänstepensions</w:t>
      </w:r>
      <w:r>
        <w:softHyphen/>
        <w:t>företag ska upprätta och följa styrdokument för aktuarier och tekniska riktlinjer, till skillnad från regeringen som i stället föreslår att tjänstepensionsföretagen ska upprätta och följa försäkrings</w:t>
      </w:r>
      <w:r>
        <w:softHyphen/>
        <w:t>tekniska riktlinjer. Vidare föreslår inte utredningen att det ska införas något krav på att upprätta och följa en ersättningspolicy. Utredningens förslag innehåller inte heller något bemyndigande för regeringen eller den myndighet som regeringen bestämmer om att få meddela föreskrifter om innehållet i styrdokumenten.</w:t>
      </w:r>
    </w:p>
    <w:p w14:paraId="06D85426" w14:textId="77777777" w:rsidR="001D32FA" w:rsidRPr="005A54B3" w:rsidRDefault="001D32FA" w:rsidP="001D32FA">
      <w:pPr>
        <w:pStyle w:val="Brdtextmedindrag"/>
      </w:pPr>
      <w:r w:rsidRPr="00620C7E">
        <w:rPr>
          <w:b/>
        </w:rPr>
        <w:t xml:space="preserve">Remissinstanserna </w:t>
      </w:r>
      <w:r w:rsidRPr="00620C7E">
        <w:t xml:space="preserve">tar inte upp </w:t>
      </w:r>
      <w:r>
        <w:t>dessa frågor</w:t>
      </w:r>
      <w:r w:rsidRPr="005A54B3">
        <w:t>.</w:t>
      </w:r>
    </w:p>
    <w:p w14:paraId="3420E024" w14:textId="77777777" w:rsidR="001D32FA" w:rsidRPr="005A54B3" w:rsidRDefault="001D32FA" w:rsidP="001D32FA">
      <w:pPr>
        <w:pStyle w:val="Brdtextmedindrag"/>
        <w:rPr>
          <w:b/>
        </w:rPr>
      </w:pPr>
      <w:r w:rsidRPr="005A54B3">
        <w:rPr>
          <w:b/>
        </w:rPr>
        <w:t xml:space="preserve">Promemorians förslag </w:t>
      </w:r>
      <w:r w:rsidRPr="005A54B3">
        <w:t xml:space="preserve">överensstämmer </w:t>
      </w:r>
      <w:r>
        <w:t xml:space="preserve">i sak </w:t>
      </w:r>
      <w:r w:rsidRPr="005A54B3">
        <w:t xml:space="preserve">med regeringens förslag. </w:t>
      </w:r>
    </w:p>
    <w:p w14:paraId="6C43909A" w14:textId="6AFAB7A9" w:rsidR="001D32FA" w:rsidRPr="00EB7288" w:rsidRDefault="001D32FA" w:rsidP="001D32FA">
      <w:pPr>
        <w:pStyle w:val="Brdtextmedindrag"/>
      </w:pPr>
      <w:r w:rsidRPr="005A54B3">
        <w:rPr>
          <w:b/>
        </w:rPr>
        <w:t xml:space="preserve">Remissinstanserna: </w:t>
      </w:r>
      <w:r>
        <w:t xml:space="preserve">Flertalet remissinstanser tillstyrker förslaget eller </w:t>
      </w:r>
      <w:r w:rsidRPr="00EB7288">
        <w:t xml:space="preserve">har inget att invända mot det. </w:t>
      </w:r>
      <w:r w:rsidRPr="00EB7288">
        <w:rPr>
          <w:i/>
        </w:rPr>
        <w:t>Finansinspektionen</w:t>
      </w:r>
      <w:r w:rsidRPr="00EB7288">
        <w:t xml:space="preserve"> anser att det bör införas ett krav på styrdokument för aktuariell verksamhet eftersom ett tjänste</w:t>
      </w:r>
      <w:r w:rsidRPr="00EB7288">
        <w:softHyphen/>
        <w:t xml:space="preserve">pensionsföretag enligt förslaget alltid ska ha en aktuariefunktion. </w:t>
      </w:r>
      <w:r w:rsidRPr="00EB7288">
        <w:rPr>
          <w:i/>
        </w:rPr>
        <w:t>Svensk Försäkring</w:t>
      </w:r>
      <w:r w:rsidRPr="00EB7288">
        <w:t xml:space="preserve"> och </w:t>
      </w:r>
      <w:r w:rsidRPr="00EB7288">
        <w:rPr>
          <w:i/>
        </w:rPr>
        <w:t>Tjänstepensionsförbundet</w:t>
      </w:r>
      <w:r w:rsidRPr="00EB7288">
        <w:t xml:space="preserve"> föreslår att alla regler om styr</w:t>
      </w:r>
      <w:r w:rsidR="00614754">
        <w:softHyphen/>
      </w:r>
      <w:r w:rsidRPr="00EB7288">
        <w:t>dokument samlas i en och samma bestämmelse.</w:t>
      </w:r>
      <w:r>
        <w:t xml:space="preserve"> </w:t>
      </w:r>
      <w:r w:rsidRPr="00620C7E">
        <w:rPr>
          <w:i/>
        </w:rPr>
        <w:t>Svensk Försäkring</w:t>
      </w:r>
      <w:r w:rsidRPr="00620C7E">
        <w:t xml:space="preserve"> </w:t>
      </w:r>
      <w:r>
        <w:t>framför</w:t>
      </w:r>
      <w:r w:rsidRPr="00620C7E">
        <w:t xml:space="preserve"> </w:t>
      </w:r>
      <w:r>
        <w:t xml:space="preserve">att för </w:t>
      </w:r>
      <w:r w:rsidRPr="00620C7E">
        <w:t xml:space="preserve">tjänstepensionsföreningar </w:t>
      </w:r>
      <w:r>
        <w:t>bör de försäkringstekniska rikt</w:t>
      </w:r>
      <w:r>
        <w:softHyphen/>
        <w:t>linjerna kunna</w:t>
      </w:r>
      <w:r w:rsidRPr="00620C7E">
        <w:t xml:space="preserve"> framgå direkt av stadgarna</w:t>
      </w:r>
      <w:r>
        <w:t>, vilka</w:t>
      </w:r>
      <w:r w:rsidRPr="00620C7E">
        <w:t xml:space="preserve"> fastställs av stämman. Detta innebär att det inte är lämpligt att ange att riktlinjerna alltid ska fast</w:t>
      </w:r>
      <w:r>
        <w:softHyphen/>
      </w:r>
      <w:r w:rsidRPr="00620C7E">
        <w:t xml:space="preserve">ställas av styrelsen. Svensk Försäkring </w:t>
      </w:r>
      <w:r>
        <w:t>framför</w:t>
      </w:r>
      <w:r w:rsidRPr="00620C7E">
        <w:t xml:space="preserve"> även att en årlig översyn kan skapa ett svårhanterligt system och att tjänstepensionsföreningar </w:t>
      </w:r>
      <w:r>
        <w:t>borde</w:t>
      </w:r>
      <w:r w:rsidRPr="00620C7E">
        <w:t xml:space="preserve"> kunna undantas från</w:t>
      </w:r>
      <w:r>
        <w:t xml:space="preserve"> de</w:t>
      </w:r>
      <w:r w:rsidRPr="00620C7E">
        <w:t xml:space="preserve"> kraven i de fall</w:t>
      </w:r>
      <w:r>
        <w:t xml:space="preserve"> som</w:t>
      </w:r>
      <w:r w:rsidRPr="00620C7E">
        <w:t xml:space="preserve"> </w:t>
      </w:r>
      <w:r>
        <w:t>riktlinjerna</w:t>
      </w:r>
      <w:r w:rsidRPr="00620C7E">
        <w:t xml:space="preserve"> framgår av stadgarna.</w:t>
      </w:r>
    </w:p>
    <w:p w14:paraId="770F67BE" w14:textId="77777777" w:rsidR="001D32FA" w:rsidRPr="0092577B" w:rsidRDefault="001D32FA" w:rsidP="001D32FA">
      <w:pPr>
        <w:pStyle w:val="Rubrik4utannumrering"/>
        <w:rPr>
          <w:szCs w:val="20"/>
        </w:rPr>
      </w:pPr>
      <w:r>
        <w:rPr>
          <w:szCs w:val="20"/>
        </w:rPr>
        <w:t>Skälen för regeringens förslag</w:t>
      </w:r>
    </w:p>
    <w:p w14:paraId="250BD159" w14:textId="77777777" w:rsidR="001D32FA" w:rsidRPr="007236AC" w:rsidRDefault="001D32FA" w:rsidP="001D32FA">
      <w:pPr>
        <w:pStyle w:val="Rubrik5utannumrering"/>
        <w:spacing w:before="0"/>
        <w:rPr>
          <w:szCs w:val="20"/>
        </w:rPr>
      </w:pPr>
      <w:r w:rsidRPr="002A4075">
        <w:rPr>
          <w:szCs w:val="20"/>
        </w:rPr>
        <w:t>Andra tjänstepensionsdirektivet</w:t>
      </w:r>
    </w:p>
    <w:p w14:paraId="516AF768" w14:textId="77777777" w:rsidR="001D32FA" w:rsidRDefault="001D32FA" w:rsidP="001D32FA">
      <w:pPr>
        <w:pStyle w:val="Brdtext"/>
      </w:pPr>
      <w:r w:rsidRPr="00EB7288">
        <w:t xml:space="preserve">Enligt andra tjänstepensionsdirektivet ska tjänstepensionsinstitut </w:t>
      </w:r>
      <w:r w:rsidRPr="00E8324B">
        <w:t>upprätta och tillämpa skriftliga riktlinjer för riskhantering, internrevision och, i tillämpliga fall, aktuariell och utkontrakterad verksamhet (artikel 21.3). De skriftliga riktlinjerna ska godkännas av institutets lednings- eller tillsyns</w:t>
      </w:r>
      <w:r>
        <w:softHyphen/>
      </w:r>
      <w:r w:rsidRPr="00E8324B">
        <w:t>organ och sedan ses över minst vart tredje år, samt anpassas med hänsyn till väsentliga förändringar inom det berörda systemet eller området.</w:t>
      </w:r>
    </w:p>
    <w:p w14:paraId="0FA233D7" w14:textId="77777777" w:rsidR="001D32FA" w:rsidRPr="006E2CED" w:rsidRDefault="001D32FA" w:rsidP="001D32FA">
      <w:pPr>
        <w:pStyle w:val="Brdtextmedindrag"/>
      </w:pPr>
      <w:r>
        <w:t xml:space="preserve">Ett </w:t>
      </w:r>
      <w:r w:rsidRPr="005C3667">
        <w:t>tjänstepensionsinstitut</w:t>
      </w:r>
      <w:r>
        <w:t xml:space="preserve"> ska</w:t>
      </w:r>
      <w:r w:rsidRPr="005C3667">
        <w:t xml:space="preserve"> upprätta</w:t>
      </w:r>
      <w:r>
        <w:t xml:space="preserve"> och tillämpa</w:t>
      </w:r>
      <w:r w:rsidRPr="005C3667">
        <w:t xml:space="preserve"> en sund ersättnings</w:t>
      </w:r>
      <w:r>
        <w:softHyphen/>
      </w:r>
      <w:r w:rsidRPr="005C3667">
        <w:t>policy för alla personer som i praktiken leder tjänstepensions</w:t>
      </w:r>
      <w:r>
        <w:softHyphen/>
      </w:r>
      <w:r w:rsidRPr="005C3667">
        <w:t>institutet och för personer som utövar nyckelfunktioner samt för andra personal</w:t>
      </w:r>
      <w:r>
        <w:softHyphen/>
      </w:r>
      <w:r w:rsidRPr="005C3667">
        <w:t>kategorier vars yrkesutövning har en väsentlig inverkan på tjänste</w:t>
      </w:r>
      <w:r>
        <w:softHyphen/>
      </w:r>
      <w:r w:rsidRPr="005C3667">
        <w:t>pensionsinstitutets riskprofil på ett sätt som står i proportion till dess storlek och interna organisation samt till deras verksamheters storlek, art, omfattning och komplexitet</w:t>
      </w:r>
      <w:r>
        <w:t xml:space="preserve"> (artikel 23.1)</w:t>
      </w:r>
      <w:r w:rsidRPr="005C3667">
        <w:t>.</w:t>
      </w:r>
    </w:p>
    <w:p w14:paraId="5CAB7786" w14:textId="77777777" w:rsidR="001D32FA" w:rsidRDefault="001D32FA" w:rsidP="001D32FA">
      <w:pPr>
        <w:pStyle w:val="Brdtextmedindrag"/>
      </w:pPr>
      <w:r w:rsidRPr="005C3667">
        <w:t>Om inte annat föreskrivs i E</w:t>
      </w:r>
      <w:r>
        <w:t xml:space="preserve">uropaparlamentets och rådets förordning </w:t>
      </w:r>
      <w:r w:rsidRPr="005C3667">
        <w:t>(EU) 2016/679 av den 27</w:t>
      </w:r>
      <w:r>
        <w:t> </w:t>
      </w:r>
      <w:r w:rsidRPr="005C3667">
        <w:t>april 2016 om skydd för fysiska personer med avseende på behandling av personuppgifter och om det fria flödet av sådana uppgifter och om upphävande av direktiv 95/46/EG (allmän</w:t>
      </w:r>
      <w:r>
        <w:t xml:space="preserve"> </w:t>
      </w:r>
      <w:r w:rsidRPr="005C3667">
        <w:t>data</w:t>
      </w:r>
      <w:r>
        <w:softHyphen/>
      </w:r>
      <w:r w:rsidRPr="005C3667">
        <w:t>skydds</w:t>
      </w:r>
      <w:r>
        <w:softHyphen/>
      </w:r>
      <w:r w:rsidRPr="005C3667">
        <w:t>förordning)</w:t>
      </w:r>
      <w:r>
        <w:t>, förkortad dataskyddsförordningen,</w:t>
      </w:r>
      <w:r w:rsidRPr="005C3667">
        <w:t xml:space="preserve"> ska tjänste</w:t>
      </w:r>
      <w:r>
        <w:softHyphen/>
      </w:r>
      <w:r w:rsidRPr="005C3667">
        <w:t>pensionsinstituten regelbundet offentliggöra relevant information om ersättningspolicyn</w:t>
      </w:r>
      <w:r>
        <w:t xml:space="preserve"> (artikel 23.2)</w:t>
      </w:r>
      <w:r w:rsidRPr="005C3667">
        <w:t>.</w:t>
      </w:r>
    </w:p>
    <w:p w14:paraId="39154744" w14:textId="77777777" w:rsidR="001D32FA" w:rsidRDefault="001D32FA" w:rsidP="001D32FA">
      <w:pPr>
        <w:pStyle w:val="Brdtextmedindrag"/>
      </w:pPr>
      <w:r w:rsidRPr="00CE6058">
        <w:lastRenderedPageBreak/>
        <w:t xml:space="preserve">I andra tjänstepensionsdirektivet finns </w:t>
      </w:r>
      <w:r>
        <w:t xml:space="preserve">också </w:t>
      </w:r>
      <w:r w:rsidRPr="00CE6058">
        <w:t xml:space="preserve">bestämmelser om riktlinjer för investeringsverksamheten (artikel 30). </w:t>
      </w:r>
      <w:r w:rsidRPr="00DA1A06">
        <w:t>Ett tjänstepensionsinstitut ska utarbeta och minst vart tredje år se över skriftliga riktlinjer för investeringsverksamheten. Dessa riktlinjer ska ofördröjligen ses över efter varje väsentlig förändring av investeringspolicyn. Riktlinjerna ska i vart fall innehålla sådana uppgifter som metoder för att mäta investeringsrisker, införda processer för riskhantering och den strategiska allokeringen av tillgångar i förhållande till pensionsåtagandenas art och varaktighet samt hur hänsyn tas i investeringspolicyn till miljöfaktorer, sociala faktorer och företagsstyrningsfaktorer. Riktlinjerna ska offentliggöras.</w:t>
      </w:r>
    </w:p>
    <w:p w14:paraId="005BD1A6" w14:textId="383024AB" w:rsidR="001D32FA" w:rsidRDefault="001D32FA" w:rsidP="001D32FA">
      <w:pPr>
        <w:pStyle w:val="Brdtextmedindrag"/>
      </w:pPr>
      <w:r w:rsidRPr="00620C7E">
        <w:t xml:space="preserve">Andra tjänstepensionsdirektivet innehåller inte några </w:t>
      </w:r>
      <w:r>
        <w:t>bestämmelser</w:t>
      </w:r>
      <w:r w:rsidRPr="00620C7E">
        <w:t xml:space="preserve"> om riktlinjer för hantering av intressekonflikter i </w:t>
      </w:r>
      <w:r>
        <w:t>ett tjänstepensionsinstitut</w:t>
      </w:r>
      <w:r w:rsidRPr="00620C7E">
        <w:t>.</w:t>
      </w:r>
      <w:r>
        <w:t xml:space="preserve"> I</w:t>
      </w:r>
      <w:r w:rsidR="00614754">
        <w:t> </w:t>
      </w:r>
      <w:r>
        <w:t>olika delar av andra tjänstepensionsdirektivet finns dock bestämmelser om intressekonflikter. För e</w:t>
      </w:r>
      <w:r w:rsidRPr="00F53349">
        <w:t xml:space="preserve">rsättningspolicyn </w:t>
      </w:r>
      <w:r>
        <w:t xml:space="preserve">anges att denna </w:t>
      </w:r>
      <w:r w:rsidRPr="00F53349">
        <w:t>ska inklu</w:t>
      </w:r>
      <w:r w:rsidR="00614754">
        <w:softHyphen/>
      </w:r>
      <w:r w:rsidRPr="00F53349">
        <w:t>dera åtgärder som syftar till</w:t>
      </w:r>
      <w:r>
        <w:t xml:space="preserve"> att undvika intressekonflikter (artikel 23.3 c). Om ett tjänstepensionsinstitut tillåts </w:t>
      </w:r>
      <w:r w:rsidRPr="00F53349">
        <w:t>att utföra nyckelfunktioner genom samma person eller organisatoriska enhet som i det uppdrags</w:t>
      </w:r>
      <w:r>
        <w:softHyphen/>
      </w:r>
      <w:r w:rsidRPr="00F53349">
        <w:t xml:space="preserve">givande företaget, </w:t>
      </w:r>
      <w:r>
        <w:t>ska</w:t>
      </w:r>
      <w:r w:rsidRPr="00F53349">
        <w:t xml:space="preserve"> tjänstepensionsinstitutet förklara hur det förhindrar eller hanterar intressekonflikter med det uppdragsgivande </w:t>
      </w:r>
      <w:r w:rsidRPr="00495EF9">
        <w:t>företaget (artikel 24.3). I ett sådant fall ska den egna riskbedömningen innehålla e</w:t>
      </w:r>
      <w:r w:rsidRPr="00DA1A06">
        <w:t>n beskriv</w:t>
      </w:r>
      <w:r w:rsidR="00614754">
        <w:softHyphen/>
      </w:r>
      <w:r w:rsidRPr="00DA1A06">
        <w:t>ning av hur tjänstepensionsinstitutet förebygger intressekonflikter med det uppdrags</w:t>
      </w:r>
      <w:r>
        <w:softHyphen/>
      </w:r>
      <w:r w:rsidRPr="00DA1A06">
        <w:t>givande företaget</w:t>
      </w:r>
      <w:r>
        <w:t xml:space="preserve"> (artikel 28.2 c).</w:t>
      </w:r>
    </w:p>
    <w:p w14:paraId="5D868DE4" w14:textId="77777777" w:rsidR="001D32FA" w:rsidRPr="009473DC" w:rsidRDefault="001D32FA" w:rsidP="001D32FA">
      <w:pPr>
        <w:pStyle w:val="Brdtextmedindrag"/>
      </w:pPr>
      <w:r>
        <w:t xml:space="preserve">För förvaringsinstitut anges att ett förvaringsinstitut </w:t>
      </w:r>
      <w:r w:rsidRPr="00495EF9">
        <w:t xml:space="preserve">inte </w:t>
      </w:r>
      <w:r>
        <w:t xml:space="preserve">får </w:t>
      </w:r>
      <w:r w:rsidRPr="00495EF9">
        <w:t>utföra verk</w:t>
      </w:r>
      <w:r>
        <w:softHyphen/>
      </w:r>
      <w:r w:rsidRPr="00495EF9">
        <w:t>samhet avseende tjänstepensionsinstitutet som kan skapa intresse</w:t>
      </w:r>
      <w:r>
        <w:softHyphen/>
      </w:r>
      <w:r w:rsidRPr="00495EF9">
        <w:t>konflikter mellan tjänstepensionsinstitutet, pensionsplanens medlemmar och förmånstagare och sig självt, såvida inte förvaringsinstitutet håller utförandet av sina förvaringsinstitutsuppgifter funktionellt och hierarkiskt åtskilda från andra eventuellt oförenliga uppgifter samtidigt som eventuella intressekonflikter korrekt identifieras, hanteras, övervakas och redovisas för pensionsplanens medlemmar och förmånstagare och för tjänstepensionsinstitutets förvaltnings-, lednings- eller tillsynsorgan</w:t>
      </w:r>
      <w:r>
        <w:t xml:space="preserve"> (artikel 33.7)</w:t>
      </w:r>
      <w:r w:rsidRPr="00495EF9">
        <w:t>.</w:t>
      </w:r>
      <w:r>
        <w:t xml:space="preserve"> Vidare anges att o</w:t>
      </w:r>
      <w:r w:rsidRPr="00495EF9">
        <w:t>m inget förvaringsinstitut utses ska tjänstepensionsinstituten vidta åtgärder för att förebygga och lösa eventuella intressekonflikter i samband med uppgifter som annars utförs av ett förvaringsinstitut och en kapitalförvaltare</w:t>
      </w:r>
      <w:r>
        <w:t xml:space="preserve"> (artikel </w:t>
      </w:r>
      <w:r w:rsidRPr="00495EF9">
        <w:t>33.8</w:t>
      </w:r>
      <w:r>
        <w:t xml:space="preserve">). </w:t>
      </w:r>
      <w:r w:rsidRPr="00DA1A06">
        <w:t>Om inget förvaringsinstitut utses för förvaring av tillgångar ska tjänstepensions</w:t>
      </w:r>
      <w:r>
        <w:softHyphen/>
      </w:r>
      <w:r w:rsidRPr="00DA1A06">
        <w:t>instituten vara skyldiga att minst vidta de åtgärder som är nödvändiga för att undvika intressekonflikter när det g</w:t>
      </w:r>
      <w:r>
        <w:t>äller förvaringen av tillgångar</w:t>
      </w:r>
      <w:r w:rsidRPr="00DA1A06">
        <w:t xml:space="preserve"> </w:t>
      </w:r>
      <w:r>
        <w:t xml:space="preserve">(artikel </w:t>
      </w:r>
      <w:r w:rsidRPr="00DA1A06">
        <w:t>34.5</w:t>
      </w:r>
      <w:r>
        <w:t>c).</w:t>
      </w:r>
    </w:p>
    <w:p w14:paraId="0DFE53B3" w14:textId="77777777" w:rsidR="001D32FA" w:rsidRPr="0092577B" w:rsidRDefault="001D32FA" w:rsidP="001D32FA">
      <w:pPr>
        <w:pStyle w:val="Rubrik5utannumrering"/>
        <w:rPr>
          <w:szCs w:val="20"/>
        </w:rPr>
      </w:pPr>
      <w:r w:rsidRPr="0092577B">
        <w:rPr>
          <w:szCs w:val="20"/>
        </w:rPr>
        <w:t>Gällande rätt</w:t>
      </w:r>
    </w:p>
    <w:p w14:paraId="70DDC328" w14:textId="77777777" w:rsidR="001D32FA" w:rsidRDefault="001D32FA" w:rsidP="001D32FA">
      <w:pPr>
        <w:pStyle w:val="Brdtext"/>
      </w:pPr>
      <w:r w:rsidRPr="00EB7288">
        <w:t>För försäkringsföretag gäller enligt försäkringsrörelselagen att de ska upp</w:t>
      </w:r>
      <w:r>
        <w:softHyphen/>
      </w:r>
      <w:r w:rsidRPr="00EB7288">
        <w:t>rätta</w:t>
      </w:r>
      <w:r w:rsidRPr="00620C7E">
        <w:t xml:space="preserve"> och följa styrdokument för riskhantering, internkontroll, intern</w:t>
      </w:r>
      <w:r>
        <w:softHyphen/>
      </w:r>
      <w:r w:rsidRPr="00620C7E">
        <w:t>revision, verksamhet som omfattas av uppdragsavtal, uppgifts</w:t>
      </w:r>
      <w:r>
        <w:softHyphen/>
      </w:r>
      <w:r w:rsidRPr="00620C7E">
        <w:t xml:space="preserve">lämnande till </w:t>
      </w:r>
      <w:r>
        <w:t>Finansinspektionen</w:t>
      </w:r>
      <w:r w:rsidRPr="00620C7E">
        <w:t xml:space="preserve"> och kvalitetskontroll av uppgifterna och ändring av företagets interna modell, om en sådan modell används (10</w:t>
      </w:r>
      <w:r>
        <w:t> kap.</w:t>
      </w:r>
      <w:r w:rsidRPr="00620C7E">
        <w:t xml:space="preserve"> 2</w:t>
      </w:r>
      <w:r>
        <w:t> §</w:t>
      </w:r>
      <w:r w:rsidRPr="00620C7E">
        <w:t xml:space="preserve"> första stycket). Styrdokumenten ska fastställas av styrelsen samt utvärderas och ses över minst en gång per år (10</w:t>
      </w:r>
      <w:r>
        <w:t> kap.</w:t>
      </w:r>
      <w:r w:rsidRPr="00620C7E">
        <w:t xml:space="preserve"> 2</w:t>
      </w:r>
      <w:r>
        <w:t> §</w:t>
      </w:r>
      <w:r w:rsidRPr="00620C7E">
        <w:t xml:space="preserve"> andra stycket FRL). I Solvens II-förordningen finns ytterligare </w:t>
      </w:r>
      <w:r>
        <w:t>bestämmelser</w:t>
      </w:r>
      <w:r w:rsidRPr="00620C7E">
        <w:t xml:space="preserve"> om styrdokument (se t.ex. artiklarna 258.2, 259.1 c och 261.1).</w:t>
      </w:r>
      <w:r>
        <w:t xml:space="preserve"> Styrdokumentet för riskhantering ska </w:t>
      </w:r>
      <w:r>
        <w:lastRenderedPageBreak/>
        <w:t xml:space="preserve">avse de risker som riskhanteringssystemet ska omfatta (10 kap. 7 § tredje stycket FRL). </w:t>
      </w:r>
    </w:p>
    <w:p w14:paraId="0694BA2A" w14:textId="77777777" w:rsidR="001D32FA" w:rsidRDefault="001D32FA" w:rsidP="001D32FA">
      <w:pPr>
        <w:pStyle w:val="Brdtextmedindrag"/>
      </w:pPr>
      <w:r>
        <w:t>För försäkringsföretag finns i försäkringsrörelselagen också be</w:t>
      </w:r>
      <w:r>
        <w:softHyphen/>
        <w:t xml:space="preserve">stämmelser om försäkringstekniska riktlinjer och beräkningsunderlag </w:t>
      </w:r>
      <w:r w:rsidRPr="00620C7E">
        <w:t>(10</w:t>
      </w:r>
      <w:r>
        <w:t> kap.</w:t>
      </w:r>
      <w:r w:rsidRPr="00620C7E">
        <w:t xml:space="preserve"> 23</w:t>
      </w:r>
      <w:r>
        <w:t> §</w:t>
      </w:r>
      <w:r w:rsidRPr="00620C7E">
        <w:t>).</w:t>
      </w:r>
      <w:r>
        <w:t xml:space="preserve"> Ett försäkringsföretag ska upprätta och följa försäkrings</w:t>
      </w:r>
      <w:r>
        <w:softHyphen/>
        <w:t>tekniska riktlinjer. Riktlinjerna ska kompletteras med ett försäkrings</w:t>
      </w:r>
      <w:r>
        <w:softHyphen/>
        <w:t>tekniskt beräknings</w:t>
      </w:r>
      <w:r>
        <w:softHyphen/>
        <w:t>underlag (</w:t>
      </w:r>
      <w:r w:rsidRPr="00620C7E">
        <w:t>10</w:t>
      </w:r>
      <w:r>
        <w:t> kap.</w:t>
      </w:r>
      <w:r w:rsidRPr="00620C7E">
        <w:t xml:space="preserve"> 23</w:t>
      </w:r>
      <w:r>
        <w:t> § första stycket FRL).</w:t>
      </w:r>
    </w:p>
    <w:p w14:paraId="12B68EA3" w14:textId="72EA27A5" w:rsidR="001D32FA" w:rsidRDefault="001D32FA" w:rsidP="001D32FA">
      <w:pPr>
        <w:pStyle w:val="Brdtextmedindrag"/>
      </w:pPr>
      <w:r>
        <w:t>För försäkringsföretag finns det inte några bestämmelser om ersättnings</w:t>
      </w:r>
      <w:r>
        <w:softHyphen/>
        <w:t>policy i försäkringsrörelselagen, i stället finns bestämmelser om ersätt</w:t>
      </w:r>
      <w:r w:rsidR="00614754">
        <w:softHyphen/>
      </w:r>
      <w:r>
        <w:t xml:space="preserve">ningar i Solvens II-förordningen </w:t>
      </w:r>
      <w:r w:rsidRPr="00620C7E">
        <w:t>(artiklarna 258.1 l och 275).</w:t>
      </w:r>
    </w:p>
    <w:p w14:paraId="008AD198" w14:textId="77777777" w:rsidR="001D32FA" w:rsidRDefault="001D32FA" w:rsidP="001D32FA">
      <w:pPr>
        <w:pStyle w:val="Brdtextmedindrag"/>
      </w:pPr>
      <w:r>
        <w:t xml:space="preserve">För försäkringsföretag finns det inte heller </w:t>
      </w:r>
      <w:r w:rsidRPr="00620C7E">
        <w:t xml:space="preserve">några bestämmelser </w:t>
      </w:r>
      <w:r>
        <w:t xml:space="preserve">i försäkringsrörelselagen </w:t>
      </w:r>
      <w:r w:rsidRPr="00620C7E">
        <w:t xml:space="preserve">som direkt motsvarar </w:t>
      </w:r>
      <w:r>
        <w:t>bestämmelsen</w:t>
      </w:r>
      <w:r w:rsidRPr="00620C7E">
        <w:t xml:space="preserve"> i andra tjänstepensionsdirektivet om </w:t>
      </w:r>
      <w:r>
        <w:t xml:space="preserve">riktlinjer för investeringsverksamheten </w:t>
      </w:r>
      <w:r w:rsidRPr="00620C7E">
        <w:t xml:space="preserve">(artikel 30). Vissa bestämmelser </w:t>
      </w:r>
      <w:r>
        <w:t>i försäkringsrörelselagen</w:t>
      </w:r>
      <w:r w:rsidRPr="00620C7E">
        <w:t xml:space="preserve"> om styr</w:t>
      </w:r>
      <w:r>
        <w:softHyphen/>
      </w:r>
      <w:r w:rsidRPr="00620C7E">
        <w:t>dokument för riskhantering</w:t>
      </w:r>
      <w:r>
        <w:t xml:space="preserve"> </w:t>
      </w:r>
      <w:r w:rsidRPr="00620C7E">
        <w:t>angränsar dock till detta</w:t>
      </w:r>
      <w:r>
        <w:t xml:space="preserve"> område</w:t>
      </w:r>
      <w:r w:rsidRPr="00620C7E">
        <w:t>. För försäkringsföretag gäller att styrdokumenten för riskhantering bl.a. ska innehålla investeringsrisker (10</w:t>
      </w:r>
      <w:r>
        <w:t> kap.</w:t>
      </w:r>
      <w:r w:rsidRPr="00620C7E">
        <w:t xml:space="preserve"> 2</w:t>
      </w:r>
      <w:r>
        <w:t> § första stycket </w:t>
      </w:r>
      <w:r w:rsidRPr="00620C7E">
        <w:t>1 och 7</w:t>
      </w:r>
      <w:r>
        <w:t> §</w:t>
      </w:r>
      <w:r w:rsidRPr="00620C7E">
        <w:t xml:space="preserve"> andra stycket 3 och tredje stycket FRL). Det finns även mer detaljerade be</w:t>
      </w:r>
      <w:r>
        <w:softHyphen/>
      </w:r>
      <w:r w:rsidRPr="00620C7E">
        <w:t xml:space="preserve">stämmelser om </w:t>
      </w:r>
      <w:r>
        <w:t>innehållet i riktlinjerna</w:t>
      </w:r>
      <w:r w:rsidRPr="00620C7E">
        <w:t xml:space="preserve"> </w:t>
      </w:r>
      <w:r>
        <w:t>i</w:t>
      </w:r>
      <w:r w:rsidRPr="00620C7E">
        <w:t xml:space="preserve"> Solvens</w:t>
      </w:r>
      <w:r>
        <w:t xml:space="preserve"> </w:t>
      </w:r>
      <w:r w:rsidRPr="00620C7E">
        <w:t>II-förordningen (artikel 260</w:t>
      </w:r>
      <w:r>
        <w:t>.1 c</w:t>
      </w:r>
      <w:r w:rsidRPr="00620C7E">
        <w:t>).</w:t>
      </w:r>
    </w:p>
    <w:p w14:paraId="6897678B" w14:textId="77777777" w:rsidR="001D32FA" w:rsidRPr="00620C7E" w:rsidRDefault="001D32FA" w:rsidP="001D32FA">
      <w:pPr>
        <w:pStyle w:val="Brdtextmedindrag"/>
      </w:pPr>
      <w:r w:rsidRPr="00620C7E">
        <w:t xml:space="preserve">Försäkringsföretag ska enligt </w:t>
      </w:r>
      <w:r>
        <w:t>försäkringsrörelselagen</w:t>
      </w:r>
      <w:r w:rsidRPr="00620C7E">
        <w:t xml:space="preserve"> upprätta och följa riktlinjer för hantering av intressekonflikter mellan företagets intressenter (10</w:t>
      </w:r>
      <w:r>
        <w:t> kap. </w:t>
      </w:r>
      <w:r w:rsidRPr="00620C7E">
        <w:t>24</w:t>
      </w:r>
      <w:r>
        <w:t> §</w:t>
      </w:r>
      <w:r w:rsidRPr="00620C7E">
        <w:t>). Styrelsen ska fastställa riktlinjerna</w:t>
      </w:r>
      <w:r>
        <w:t>.</w:t>
      </w:r>
      <w:r w:rsidRPr="00620C7E">
        <w:t xml:space="preserve"> Riktlinjerna ska ut</w:t>
      </w:r>
      <w:r>
        <w:softHyphen/>
      </w:r>
      <w:r w:rsidRPr="00620C7E">
        <w:t>värderas och ses över minst en gång per år</w:t>
      </w:r>
      <w:r>
        <w:t xml:space="preserve"> </w:t>
      </w:r>
      <w:r w:rsidRPr="00620C7E">
        <w:t>(10</w:t>
      </w:r>
      <w:r>
        <w:t> kap.</w:t>
      </w:r>
      <w:r w:rsidRPr="00620C7E">
        <w:t xml:space="preserve"> 25</w:t>
      </w:r>
      <w:r>
        <w:t> §</w:t>
      </w:r>
      <w:r w:rsidRPr="00620C7E">
        <w:t xml:space="preserve"> FRL). Regeringen eller den myndighet som regeringen bestämmer får meddela föreskrifter om vilka uppgifter som riktlinjerna för hantering av intresse</w:t>
      </w:r>
      <w:r>
        <w:softHyphen/>
      </w:r>
      <w:r w:rsidRPr="00620C7E">
        <w:t>konflikter ska omfatta (10</w:t>
      </w:r>
      <w:r>
        <w:t> kap.</w:t>
      </w:r>
      <w:r w:rsidRPr="00620C7E">
        <w:t xml:space="preserve"> 26</w:t>
      </w:r>
      <w:r>
        <w:t> § </w:t>
      </w:r>
      <w:r w:rsidRPr="00620C7E">
        <w:t>11 FR</w:t>
      </w:r>
      <w:r w:rsidRPr="00620C7E">
        <w:rPr>
          <w:color w:val="0D0D0D" w:themeColor="text1" w:themeTint="F2"/>
        </w:rPr>
        <w:t>L).</w:t>
      </w:r>
    </w:p>
    <w:p w14:paraId="136C2999" w14:textId="77777777" w:rsidR="001D32FA" w:rsidRPr="00620C7E" w:rsidRDefault="001D32FA" w:rsidP="001D32FA">
      <w:pPr>
        <w:pStyle w:val="Brdtextmedindrag"/>
      </w:pPr>
      <w:r>
        <w:t>Bestämmelserna</w:t>
      </w:r>
      <w:r w:rsidRPr="00620C7E">
        <w:t xml:space="preserve"> i </w:t>
      </w:r>
      <w:r>
        <w:t>försäkringsrörelselagen</w:t>
      </w:r>
      <w:r w:rsidRPr="00620C7E" w:rsidDel="00E47ADC">
        <w:t xml:space="preserve"> </w:t>
      </w:r>
      <w:r>
        <w:t xml:space="preserve">och Solvens II-förordningen </w:t>
      </w:r>
      <w:r w:rsidRPr="00620C7E" w:rsidDel="00E47ADC">
        <w:t xml:space="preserve">gäller även </w:t>
      </w:r>
      <w:r w:rsidRPr="00620C7E">
        <w:t>för de försäkringsföretag som följer öve</w:t>
      </w:r>
      <w:r w:rsidRPr="00620C7E">
        <w:rPr>
          <w:color w:val="0D0D0D" w:themeColor="text1" w:themeTint="F2"/>
        </w:rPr>
        <w:t>rgångsbestämmelserna (punkt</w:t>
      </w:r>
      <w:r>
        <w:rPr>
          <w:color w:val="0D0D0D" w:themeColor="text1" w:themeTint="F2"/>
        </w:rPr>
        <w:t> </w:t>
      </w:r>
      <w:r w:rsidRPr="00620C7E">
        <w:rPr>
          <w:color w:val="0D0D0D" w:themeColor="text1" w:themeTint="F2"/>
        </w:rPr>
        <w:t xml:space="preserve">2 i övergångsbestämmelserna till lagen [2015:700] om ändring i </w:t>
      </w:r>
      <w:r>
        <w:rPr>
          <w:color w:val="0D0D0D" w:themeColor="text1" w:themeTint="F2"/>
        </w:rPr>
        <w:t>försäkringsrörelselagen</w:t>
      </w:r>
      <w:r w:rsidRPr="00620C7E">
        <w:rPr>
          <w:color w:val="0D0D0D" w:themeColor="text1" w:themeTint="F2"/>
        </w:rPr>
        <w:t xml:space="preserve"> [2010:2043]).</w:t>
      </w:r>
    </w:p>
    <w:p w14:paraId="37849951" w14:textId="77777777" w:rsidR="001D32FA" w:rsidRDefault="001D32FA" w:rsidP="001D32FA">
      <w:pPr>
        <w:pStyle w:val="Brdtextmedindrag"/>
      </w:pPr>
      <w:r w:rsidRPr="00620C7E">
        <w:t xml:space="preserve">Tjänstepensionskassor omfattas inte av några bestämmelser i lag som direkt motsvarar de nu aktuella </w:t>
      </w:r>
      <w:r>
        <w:t>bestämmelserna</w:t>
      </w:r>
      <w:r w:rsidRPr="00620C7E">
        <w:t xml:space="preserve"> i andra tjänstepensions</w:t>
      </w:r>
      <w:r>
        <w:softHyphen/>
      </w:r>
      <w:r w:rsidRPr="00620C7E">
        <w:t>direktivet (artikel 21.3).</w:t>
      </w:r>
      <w:r>
        <w:t xml:space="preserve"> För tjänstepensionskassor gäller dock fortfarande FFFS 2005:1 (1 kap. 2 § Allmänna råd [</w:t>
      </w:r>
      <w:r w:rsidRPr="00843240">
        <w:t>FFFS 2018:12</w:t>
      </w:r>
      <w:r>
        <w:t>]</w:t>
      </w:r>
      <w:r w:rsidRPr="00843240">
        <w:t xml:space="preserve"> om ändring i Finansinspektionens allmänna råd </w:t>
      </w:r>
      <w:r>
        <w:t>[</w:t>
      </w:r>
      <w:r w:rsidRPr="00843240">
        <w:t>FFFS 2005:1</w:t>
      </w:r>
      <w:r>
        <w:t>]</w:t>
      </w:r>
      <w:r w:rsidRPr="00843240">
        <w:t xml:space="preserve"> om styrning och kontroll av finansiella företag</w:t>
      </w:r>
      <w:r>
        <w:t>)</w:t>
      </w:r>
      <w:r w:rsidRPr="00620C7E">
        <w:t>.</w:t>
      </w:r>
      <w:r>
        <w:t xml:space="preserve"> I dessa finns allmänna råd om interna regler för intern kontroll (3 kap. 4 §), för riskhantering och riskkontroll (4 kap. 2 §), för en </w:t>
      </w:r>
      <w:r w:rsidRPr="00EA11A5">
        <w:t>funktion som utgör ett stöd för att verksamheten drivs enligt gällande regler</w:t>
      </w:r>
      <w:r>
        <w:t xml:space="preserve"> (5 kap. 4 §), för </w:t>
      </w:r>
      <w:r w:rsidRPr="005D5179">
        <w:t>en funktion som granskar och utvärderar den interna kontrollen</w:t>
      </w:r>
      <w:r>
        <w:t xml:space="preserve"> (6 kap. 3 §) och för uppdragsavtal (7 kap. 2 §). </w:t>
      </w:r>
    </w:p>
    <w:p w14:paraId="74FA7DE2" w14:textId="77777777" w:rsidR="001D32FA" w:rsidRDefault="001D32FA" w:rsidP="001D32FA">
      <w:pPr>
        <w:pStyle w:val="Brdtextmedindrag"/>
      </w:pPr>
      <w:r>
        <w:t xml:space="preserve">För tjänstepensionskassorna finns inte heller något krav på att upprätta och följa försäkringstekniska riktlinjer (se vidare avsnitt 9.4.2). </w:t>
      </w:r>
      <w:r w:rsidRPr="00620C7E">
        <w:t xml:space="preserve">För </w:t>
      </w:r>
      <w:r>
        <w:t>dem</w:t>
      </w:r>
      <w:r w:rsidRPr="00620C7E">
        <w:t xml:space="preserve"> finns det inte </w:t>
      </w:r>
      <w:r>
        <w:t xml:space="preserve">heller </w:t>
      </w:r>
      <w:r w:rsidRPr="00620C7E">
        <w:t>några bestämmelser i lag om ersättningspolicy</w:t>
      </w:r>
      <w:r>
        <w:t xml:space="preserve"> (se vidare avsnitt 9.13)</w:t>
      </w:r>
      <w:r w:rsidRPr="00620C7E">
        <w:t xml:space="preserve">. </w:t>
      </w:r>
      <w:r>
        <w:t xml:space="preserve">Tjänstepensionskassor omfattas i stället av </w:t>
      </w:r>
      <w:r w:rsidRPr="0072722A">
        <w:t>Finans</w:t>
      </w:r>
      <w:r>
        <w:softHyphen/>
      </w:r>
      <w:r w:rsidRPr="0072722A">
        <w:t xml:space="preserve">inspektionens allmänna råd </w:t>
      </w:r>
      <w:r>
        <w:t>(</w:t>
      </w:r>
      <w:r w:rsidRPr="0072722A">
        <w:t>FFFS 2016:21</w:t>
      </w:r>
      <w:r>
        <w:t>)</w:t>
      </w:r>
      <w:r w:rsidRPr="0072722A">
        <w:t xml:space="preserve"> om ersättningspolicy i under</w:t>
      </w:r>
      <w:r>
        <w:softHyphen/>
      </w:r>
      <w:r w:rsidRPr="0072722A">
        <w:t>stöds</w:t>
      </w:r>
      <w:r>
        <w:softHyphen/>
      </w:r>
      <w:r w:rsidRPr="0072722A">
        <w:t>föreningar, börser och clearingorganisationer</w:t>
      </w:r>
      <w:r>
        <w:t xml:space="preserve">, nedan FFFS 2016:21 (1 kap.). </w:t>
      </w:r>
      <w:r w:rsidRPr="00620C7E">
        <w:t xml:space="preserve">För tjänstepensionskassor gäller </w:t>
      </w:r>
      <w:r>
        <w:t>däremot att de ska upprätta och följa placeringsriktlinjer (24 c § första stycket UFL).</w:t>
      </w:r>
    </w:p>
    <w:p w14:paraId="48BC2F8D" w14:textId="77777777" w:rsidR="001D32FA" w:rsidRPr="00620C7E" w:rsidRDefault="001D32FA" w:rsidP="001D32FA">
      <w:pPr>
        <w:pStyle w:val="Brdtextmedindrag"/>
      </w:pPr>
      <w:r w:rsidRPr="00620C7E">
        <w:t xml:space="preserve">Tjänstepensionskassor omfattas inte av några bestämmelser </w:t>
      </w:r>
      <w:r>
        <w:t xml:space="preserve">i lag </w:t>
      </w:r>
      <w:r w:rsidRPr="00620C7E">
        <w:t>om riktlinjer för hantering av intressekonflikter.</w:t>
      </w:r>
      <w:r>
        <w:t xml:space="preserve"> För tjänstepensionskassor </w:t>
      </w:r>
      <w:r>
        <w:lastRenderedPageBreak/>
        <w:t>gäller dock fortfarande FFFS 2005:1</w:t>
      </w:r>
      <w:r w:rsidRPr="00620C7E">
        <w:t>.</w:t>
      </w:r>
      <w:r>
        <w:t xml:space="preserve"> I dessa allmänna råd anges att v</w:t>
      </w:r>
      <w:r w:rsidRPr="00FD7107">
        <w:t>id utläggning av verksamhet inom en koncern eller en företagsgrupp bör frågor om jäv och intressekonflikter särskilt uppmärksammas</w:t>
      </w:r>
      <w:r>
        <w:t xml:space="preserve"> samt att s</w:t>
      </w:r>
      <w:r w:rsidRPr="00FD7107">
        <w:t>tyrelsen bör se till att samtliga dessa frågor identifieras och att företaget har interna regler som hanterar frågor om jäv och intressekonflikter</w:t>
      </w:r>
      <w:r>
        <w:t xml:space="preserve"> (7 kap. 3 § FFFS 2005:1)</w:t>
      </w:r>
      <w:r w:rsidRPr="00FD7107">
        <w:t>.</w:t>
      </w:r>
      <w:r>
        <w:t xml:space="preserve"> För tjänstepensionskassor gäller även att e</w:t>
      </w:r>
      <w:r w:rsidRPr="00FA2CC8">
        <w:t>tt företag bör se till att ersättningspolicyn omfattar åtgärder för att undvika intresse</w:t>
      </w:r>
      <w:r>
        <w:softHyphen/>
      </w:r>
      <w:r w:rsidRPr="00FA2CC8">
        <w:t>konflikter</w:t>
      </w:r>
      <w:r>
        <w:t xml:space="preserve"> och att f</w:t>
      </w:r>
      <w:r w:rsidRPr="00FA2CC8">
        <w:t>öretaget på ett begripligt sätt bör beskriva, dokumentera och öppet redovisa hur det fastställer ersättningar</w:t>
      </w:r>
      <w:r>
        <w:t xml:space="preserve"> (3 kap. under avsnittet intressekonflikter FFFS 2016:21).</w:t>
      </w:r>
    </w:p>
    <w:p w14:paraId="76791627" w14:textId="77777777" w:rsidR="001D32FA" w:rsidRDefault="001D32FA" w:rsidP="001D32FA">
      <w:pPr>
        <w:pStyle w:val="Rubrik5utannumrering"/>
      </w:pPr>
      <w:r>
        <w:t>Det ska finnas en bestämmelse om styrdokument i den nya lagen om tjänstepensionsföretag</w:t>
      </w:r>
    </w:p>
    <w:p w14:paraId="1E53BF85" w14:textId="77777777" w:rsidR="001D32FA" w:rsidRDefault="001D32FA" w:rsidP="001D32FA">
      <w:pPr>
        <w:pStyle w:val="Brdtext"/>
      </w:pPr>
      <w:r w:rsidRPr="00154229">
        <w:t xml:space="preserve">Ett tjänstepensionsinstitut ska enligt andra tjänstepensionsdirektivet </w:t>
      </w:r>
      <w:r w:rsidRPr="00DA1A06">
        <w:t>upp</w:t>
      </w:r>
      <w:r>
        <w:softHyphen/>
      </w:r>
      <w:r w:rsidRPr="00DA1A06">
        <w:t>rätta och tillämpa skriftliga riktlinjer för riskhantering, internrevision och, i tillämpliga fall, aktuariell och utkontrakterad verksamhet (artikel 21.3). De skriftliga riktlinjerna ska godkännas av institutets lednings- eller till</w:t>
      </w:r>
      <w:r>
        <w:softHyphen/>
      </w:r>
      <w:r w:rsidRPr="00DA1A06">
        <w:t xml:space="preserve">synsorgan och sedan ses över minst vart tredje år, samt anpassas med hänsyn till väsentliga förändringar inom det berörda systemet eller området. </w:t>
      </w:r>
    </w:p>
    <w:p w14:paraId="0DE713C8" w14:textId="77777777" w:rsidR="001D32FA" w:rsidRDefault="001D32FA" w:rsidP="001D32FA">
      <w:pPr>
        <w:pStyle w:val="Brdtextmedindrag"/>
      </w:pPr>
      <w:r w:rsidRPr="00154229">
        <w:t>Dessa bestämmelser i andra tjänstepensionsdirektivet överens</w:t>
      </w:r>
      <w:r>
        <w:softHyphen/>
      </w:r>
      <w:r w:rsidRPr="00154229">
        <w:t>stämmer i stort med motsvarande bestämmelser i Solvens II-direktivet (artikel 41.3). Bestämmelserna i andra tjänstepensionsdirektivet bör därmed genomföras på samma sätt som bestämmelserna i Solvens II-direktivet har genomförts för försäkringsföretag. En bestämmelse som motsvarar bestämmelsen om styrdokument i försäkringsrörelselagen (10 kap. 2 §) bör därför införas</w:t>
      </w:r>
      <w:r>
        <w:t xml:space="preserve"> i den nya lagen om</w:t>
      </w:r>
      <w:r w:rsidRPr="00154229">
        <w:t xml:space="preserve"> tjänstepensionsföretag.</w:t>
      </w:r>
      <w:r>
        <w:t xml:space="preserve"> I enlighet med terminologin i försäkringsrörelselagen bör uttrycket styrdokument användas i stället för begreppet skriftliga riktlinjer.</w:t>
      </w:r>
    </w:p>
    <w:p w14:paraId="74EE978D" w14:textId="29FB8917" w:rsidR="001D32FA" w:rsidRPr="001C2092" w:rsidRDefault="001D32FA" w:rsidP="001D32FA">
      <w:pPr>
        <w:pStyle w:val="Brdtextmedindrag"/>
      </w:pPr>
      <w:r>
        <w:t xml:space="preserve">I den bestämmelsen bör, som </w:t>
      </w:r>
      <w:r w:rsidRPr="00DA1A06">
        <w:rPr>
          <w:i/>
        </w:rPr>
        <w:t>Svensk Försäkring</w:t>
      </w:r>
      <w:r w:rsidRPr="00DA1A06">
        <w:t xml:space="preserve"> och </w:t>
      </w:r>
      <w:r w:rsidRPr="00DA1A06">
        <w:rPr>
          <w:i/>
        </w:rPr>
        <w:t>Tjänstepensions</w:t>
      </w:r>
      <w:r>
        <w:rPr>
          <w:i/>
        </w:rPr>
        <w:softHyphen/>
      </w:r>
      <w:r w:rsidRPr="00DA1A06">
        <w:rPr>
          <w:i/>
        </w:rPr>
        <w:t>förbundet</w:t>
      </w:r>
      <w:r>
        <w:rPr>
          <w:i/>
        </w:rPr>
        <w:t xml:space="preserve"> </w:t>
      </w:r>
      <w:r>
        <w:t>förorda</w:t>
      </w:r>
      <w:r w:rsidR="00614754">
        <w:t>r</w:t>
      </w:r>
      <w:r>
        <w:t>, samtliga de styrdokument anges som ett tjänste</w:t>
      </w:r>
      <w:r>
        <w:softHyphen/>
        <w:t>pensionsföretag ska upprätta och följa, dvs. inte endast de styrdokument som anges i artikel 21.3 i andra tjänstepensionsdirektivet.</w:t>
      </w:r>
    </w:p>
    <w:p w14:paraId="0038E966" w14:textId="77777777" w:rsidR="001D32FA" w:rsidRDefault="001D32FA" w:rsidP="001D32FA">
      <w:pPr>
        <w:pStyle w:val="Rubrik5utannumrering"/>
      </w:pPr>
      <w:r>
        <w:t>Vilka styrdokument ska ett tjänstepensionsföretag upprätta?</w:t>
      </w:r>
    </w:p>
    <w:p w14:paraId="225E9432" w14:textId="77777777" w:rsidR="001D32FA" w:rsidRDefault="001D32FA" w:rsidP="001D32FA">
      <w:pPr>
        <w:pStyle w:val="Brdtextmedindrag"/>
        <w:ind w:firstLine="0"/>
      </w:pPr>
      <w:r>
        <w:t>I enlighet med andra tjänstepensionsdirektivets krav (artikel 21.3) bör bestämmelsen om styrdokument i den nya lagen om tjänstepensions</w:t>
      </w:r>
      <w:r>
        <w:softHyphen/>
        <w:t>företag ange att ett tjänstepensionsföretag ska upprätta och följa styr</w:t>
      </w:r>
      <w:r>
        <w:softHyphen/>
        <w:t>dokument om internrevision och riskhantering. Det bör också anges i den bestämmelsen att styrdokumentet om riskhantering ska avse de risker som riskhanteringssystemet ska omfatta, vilket gäller för försäkringsföretag enligt 10 kap. 7 § tredje stycket FRL.</w:t>
      </w:r>
    </w:p>
    <w:p w14:paraId="2168071A" w14:textId="77777777" w:rsidR="001D32FA" w:rsidRDefault="001D32FA" w:rsidP="001D32FA">
      <w:pPr>
        <w:pStyle w:val="Brdtextmedindrag"/>
      </w:pPr>
      <w:r w:rsidRPr="00E16B01">
        <w:t xml:space="preserve">Ett tjänstepensionsföretag </w:t>
      </w:r>
      <w:r>
        <w:t>kommer att driva en form av försäkrings</w:t>
      </w:r>
      <w:r>
        <w:softHyphen/>
        <w:t xml:space="preserve">rörelse (se avsnitt 5.2) och </w:t>
      </w:r>
      <w:r w:rsidRPr="00E16B01">
        <w:t>ska</w:t>
      </w:r>
      <w:r>
        <w:t xml:space="preserve"> enligt det som nu föreslås</w:t>
      </w:r>
      <w:r w:rsidRPr="00E16B01">
        <w:t xml:space="preserve"> ha en aktuarie</w:t>
      </w:r>
      <w:r>
        <w:softHyphen/>
      </w:r>
      <w:r w:rsidRPr="00E16B01">
        <w:t>funktion</w:t>
      </w:r>
      <w:r>
        <w:t>, se avsnitten 9.6.2 och 9.10</w:t>
      </w:r>
      <w:r w:rsidRPr="00E16B01">
        <w:t xml:space="preserve">. </w:t>
      </w:r>
      <w:r>
        <w:t>Det är därför lämpligt att de, i likhet med försäkringsföretagen, omfattas av ett krav på att upprätta och följa försäkringstekniska riktlinjer. Genom det kravet tillgodoses andra tjänste</w:t>
      </w:r>
      <w:r>
        <w:softHyphen/>
        <w:t xml:space="preserve">pensionsdirektivets krav på upprättande av riktlinjer för aktuariell verksamhet. Sådana riktlinjer torde nämligen, utan att det uttryckligen </w:t>
      </w:r>
      <w:r>
        <w:lastRenderedPageBreak/>
        <w:t>framgår av direktivet, ta sikte på sådana frågor som behandlas i försäk</w:t>
      </w:r>
      <w:r>
        <w:softHyphen/>
        <w:t xml:space="preserve">ringstekniska riktlinjer. Regeringen kan därför inte instämma med </w:t>
      </w:r>
      <w:r w:rsidRPr="00DA1A06">
        <w:rPr>
          <w:i/>
        </w:rPr>
        <w:t>Finans</w:t>
      </w:r>
      <w:r>
        <w:rPr>
          <w:i/>
        </w:rPr>
        <w:softHyphen/>
      </w:r>
      <w:r w:rsidRPr="00DA1A06">
        <w:rPr>
          <w:i/>
        </w:rPr>
        <w:t xml:space="preserve">inspektionen </w:t>
      </w:r>
      <w:r>
        <w:t>i uppfattningen att ett tjänstepensionsföretag ska upprätta och följa både försäkringstekniska riktlinjer och riktlinjer för aktuariell verk</w:t>
      </w:r>
      <w:r>
        <w:softHyphen/>
        <w:t>samhet. Därför bör det inte införas något separat krav för tjänstepensions</w:t>
      </w:r>
      <w:r>
        <w:softHyphen/>
        <w:t>företagen på införande av riktlinjer för aktuariell verksamhet.</w:t>
      </w:r>
    </w:p>
    <w:p w14:paraId="2EE53681" w14:textId="77777777" w:rsidR="001D32FA" w:rsidRDefault="001D32FA" w:rsidP="001D32FA">
      <w:pPr>
        <w:pStyle w:val="Brdtextmedindrag"/>
      </w:pPr>
      <w:r>
        <w:t>I avsnitt 9</w:t>
      </w:r>
      <w:r w:rsidRPr="00E8324B">
        <w:t>.</w:t>
      </w:r>
      <w:r w:rsidRPr="003A238B">
        <w:t>12</w:t>
      </w:r>
      <w:r w:rsidRPr="00E8324B">
        <w:t xml:space="preserve"> </w:t>
      </w:r>
      <w:r w:rsidRPr="003A238B">
        <w:t>föreslås att ett tjänstepensionsföretag ska få ingå upp</w:t>
      </w:r>
      <w:r>
        <w:softHyphen/>
      </w:r>
      <w:r w:rsidRPr="003A238B">
        <w:t>dragsavtal (utkontrakterad</w:t>
      </w:r>
      <w:r>
        <w:t xml:space="preserve"> verksamhet med direktivets terminologi). Ett tjänstepensionsföretag bör därför, som också följer av andra tjänste</w:t>
      </w:r>
      <w:r>
        <w:softHyphen/>
        <w:t xml:space="preserve">pensionsdirektivet (artikel 21.3), upprätta och följa ett styrdokument för </w:t>
      </w:r>
      <w:r w:rsidRPr="005A54B3">
        <w:t>verksamhet som omfattas av uppdragsavtal</w:t>
      </w:r>
      <w:r>
        <w:t>.</w:t>
      </w:r>
    </w:p>
    <w:p w14:paraId="2A68C656" w14:textId="5E190A1C" w:rsidR="001D32FA" w:rsidRDefault="001D32FA" w:rsidP="001D32FA">
      <w:pPr>
        <w:pStyle w:val="Brdtextmedindrag"/>
      </w:pPr>
      <w:r w:rsidRPr="00E16B01">
        <w:t xml:space="preserve">Ett tjänstepensionsföretags verksamhet </w:t>
      </w:r>
      <w:r>
        <w:t xml:space="preserve">är, som </w:t>
      </w:r>
      <w:r w:rsidR="00694FDE">
        <w:t>anges ovan</w:t>
      </w:r>
      <w:r>
        <w:t>, en form av försäkringsrörelse. Det finns därför skäl att kräva av tjänstepensions</w:t>
      </w:r>
      <w:r>
        <w:softHyphen/>
        <w:t xml:space="preserve">företagen, precis som det krävs av försäkringsföretagen, att de upprättar och följer ett styrdokument för intern kontroll samt för </w:t>
      </w:r>
      <w:r w:rsidRPr="00620C7E">
        <w:t>uppgifts</w:t>
      </w:r>
      <w:r>
        <w:softHyphen/>
      </w:r>
      <w:r w:rsidRPr="00620C7E">
        <w:t xml:space="preserve">lämnande till </w:t>
      </w:r>
      <w:r>
        <w:t>Finansinspektionen</w:t>
      </w:r>
      <w:r w:rsidRPr="00620C7E">
        <w:t xml:space="preserve"> och kvalitetskontroll av </w:t>
      </w:r>
      <w:r>
        <w:t xml:space="preserve">de </w:t>
      </w:r>
      <w:r w:rsidRPr="00620C7E">
        <w:t>uppgifterna</w:t>
      </w:r>
      <w:r>
        <w:t xml:space="preserve"> (se 10 kap. 2 § 2 och 5 FRL). </w:t>
      </w:r>
    </w:p>
    <w:p w14:paraId="108D920F" w14:textId="77777777" w:rsidR="001D32FA" w:rsidRDefault="001D32FA" w:rsidP="001D32FA">
      <w:pPr>
        <w:pStyle w:val="Brdtextmedindrag"/>
      </w:pPr>
      <w:r w:rsidRPr="007B46D0">
        <w:t>I</w:t>
      </w:r>
      <w:r>
        <w:t xml:space="preserve"> andra tjänstepensionsdirektivet anges att ett </w:t>
      </w:r>
      <w:r w:rsidRPr="005C3667">
        <w:t>tjänstepensionsinstitut</w:t>
      </w:r>
      <w:r>
        <w:t xml:space="preserve"> ska</w:t>
      </w:r>
      <w:r w:rsidRPr="005C3667">
        <w:t xml:space="preserve"> upprätta</w:t>
      </w:r>
      <w:r>
        <w:t xml:space="preserve"> och tillämpa</w:t>
      </w:r>
      <w:r w:rsidRPr="005C3667">
        <w:t xml:space="preserve"> en sund ersättningspolicy </w:t>
      </w:r>
      <w:r>
        <w:t>(artikel 23.1). En be</w:t>
      </w:r>
      <w:r>
        <w:softHyphen/>
        <w:t>stämmelse med den innebörden bör därför införas i den nya lagen om tjänstepensionsföretag. Styrdokumentet i fråga bör i den nya lagen be</w:t>
      </w:r>
      <w:r>
        <w:softHyphen/>
        <w:t xml:space="preserve">nämnas styrdokument för ersättningar. Det styrdokumentet och det ersättningssystem den ingår i behandlas vidare i avsnitt 9.13. </w:t>
      </w:r>
    </w:p>
    <w:p w14:paraId="2229017F" w14:textId="77777777" w:rsidR="001D32FA" w:rsidRDefault="001D32FA" w:rsidP="001D32FA">
      <w:pPr>
        <w:pStyle w:val="Brdtextmedindrag"/>
      </w:pPr>
      <w:r w:rsidRPr="00620C7E">
        <w:t xml:space="preserve">För att genomföra </w:t>
      </w:r>
      <w:r>
        <w:t>bestämmelsen</w:t>
      </w:r>
      <w:r w:rsidRPr="00620C7E">
        <w:t xml:space="preserve"> i andra tjänstepensionsdirektivet om riktlinjer för investeringsverksamhet</w:t>
      </w:r>
      <w:r>
        <w:t>en</w:t>
      </w:r>
      <w:r w:rsidRPr="00620C7E">
        <w:t xml:space="preserve"> (artikel 30) bör det </w:t>
      </w:r>
      <w:r>
        <w:t>införas en bestämmelse med detta innehåll i den nya lagen om tjänstepensions</w:t>
      </w:r>
      <w:r>
        <w:softHyphen/>
        <w:t>företag. Bestämmelsen</w:t>
      </w:r>
      <w:r w:rsidRPr="00620C7E">
        <w:t xml:space="preserve"> bör utformas </w:t>
      </w:r>
      <w:r>
        <w:t xml:space="preserve">efter förebild av bestämmelsen i lagen om understödsföreningar </w:t>
      </w:r>
      <w:r w:rsidRPr="00620C7E">
        <w:t>(24 c</w:t>
      </w:r>
      <w:r>
        <w:t> §</w:t>
      </w:r>
      <w:r w:rsidRPr="00620C7E">
        <w:t>)</w:t>
      </w:r>
      <w:r>
        <w:t xml:space="preserve"> och </w:t>
      </w:r>
      <w:r w:rsidRPr="00620C7E">
        <w:t>de</w:t>
      </w:r>
      <w:r>
        <w:t>n</w:t>
      </w:r>
      <w:r w:rsidRPr="00620C7E">
        <w:t xml:space="preserve"> numera utmönstrade </w:t>
      </w:r>
      <w:r>
        <w:t>be</w:t>
      </w:r>
      <w:r>
        <w:softHyphen/>
        <w:t>stämmelsen</w:t>
      </w:r>
      <w:r w:rsidRPr="00620C7E">
        <w:t xml:space="preserve"> i </w:t>
      </w:r>
      <w:r>
        <w:t>försäkringsrörelselagen</w:t>
      </w:r>
      <w:r w:rsidRPr="00620C7E">
        <w:t xml:space="preserve"> (8</w:t>
      </w:r>
      <w:r>
        <w:t> kap. 4 § FRL i lydelsen</w:t>
      </w:r>
      <w:r w:rsidRPr="00620C7E">
        <w:t xml:space="preserve"> före den 1</w:t>
      </w:r>
      <w:r>
        <w:t> </w:t>
      </w:r>
      <w:r w:rsidRPr="00620C7E">
        <w:t>januari 2016</w:t>
      </w:r>
      <w:r>
        <w:t xml:space="preserve">). </w:t>
      </w:r>
    </w:p>
    <w:p w14:paraId="1A2B39E2" w14:textId="2B3CF849" w:rsidR="001D32FA" w:rsidRDefault="001D32FA" w:rsidP="001D32FA">
      <w:pPr>
        <w:pStyle w:val="Brdtextmedindrag"/>
      </w:pPr>
      <w:r>
        <w:t>För tjänstepensionskassor (24 c § UFL) används begreppet placerings</w:t>
      </w:r>
      <w:r>
        <w:softHyphen/>
        <w:t>riktlinjer och i första tjänstepensionsdirektivet benämns dessa som rikt</w:t>
      </w:r>
      <w:r>
        <w:softHyphen/>
        <w:t>linjer för placeringsverksamheten (artikel 12). Även för försäkrings</w:t>
      </w:r>
      <w:r>
        <w:softHyphen/>
        <w:t>företag användes tidigare begreppet placeringsriktlinjer (</w:t>
      </w:r>
      <w:r w:rsidRPr="00620C7E">
        <w:t>8</w:t>
      </w:r>
      <w:r>
        <w:t> kap. 4 § FRL i lydelsen före den 1 januari 2016). I andra tjänstepensionsdirektivet används i</w:t>
      </w:r>
      <w:r w:rsidR="00135C3E">
        <w:t xml:space="preserve"> </w:t>
      </w:r>
      <w:r>
        <w:t>stället begreppet riktlinjer för investeringsverksamheten (artikel 30).</w:t>
      </w:r>
    </w:p>
    <w:p w14:paraId="0758574A" w14:textId="31C71072" w:rsidR="001D32FA" w:rsidRDefault="001D32FA" w:rsidP="001D32FA">
      <w:pPr>
        <w:pStyle w:val="Brdtextmedindrag"/>
      </w:pPr>
      <w:r>
        <w:t>För tjänstepensionsföretag bör b</w:t>
      </w:r>
      <w:r w:rsidRPr="00620C7E">
        <w:t>egreppet investeringsriktlinjer användas för att markera att andra tjänstepensionsdirektivet</w:t>
      </w:r>
      <w:r>
        <w:t>,</w:t>
      </w:r>
      <w:r w:rsidRPr="00620C7E">
        <w:t xml:space="preserve"> </w:t>
      </w:r>
      <w:r>
        <w:t xml:space="preserve">jämfört med </w:t>
      </w:r>
      <w:r w:rsidRPr="00620C7E">
        <w:t>första tjänstepensionsdirektivet</w:t>
      </w:r>
      <w:r>
        <w:t xml:space="preserve">, </w:t>
      </w:r>
      <w:r w:rsidRPr="00620C7E">
        <w:t xml:space="preserve">ställer ytterligare krav på vad </w:t>
      </w:r>
      <w:r>
        <w:t xml:space="preserve">dessa </w:t>
      </w:r>
      <w:r w:rsidRPr="00620C7E">
        <w:t>riktlinjer ska innehålla.</w:t>
      </w:r>
      <w:r>
        <w:t xml:space="preserve"> Detta betonar även skillnaden mot de krav som ska gälla för motsvarande riktlinjer hos pensionsstiftelser, vilka </w:t>
      </w:r>
      <w:r w:rsidRPr="00EC37FB">
        <w:t xml:space="preserve">driver en annan typ av verksamhet än tjänstepensionsföretag (se </w:t>
      </w:r>
      <w:r>
        <w:t>propositionen</w:t>
      </w:r>
      <w:r w:rsidRPr="00EC37FB">
        <w:t xml:space="preserve"> </w:t>
      </w:r>
      <w:r w:rsidRPr="001A5179">
        <w:t>Nya regler för pensionsstiftelser med anledning av det andra tjänstepensionsdirektivet</w:t>
      </w:r>
      <w:r w:rsidR="00881437">
        <w:t xml:space="preserve"> [p</w:t>
      </w:r>
      <w:r w:rsidR="00881437" w:rsidRPr="00A23308">
        <w:t>rop</w:t>
      </w:r>
      <w:r w:rsidR="00881437">
        <w:t>.</w:t>
      </w:r>
      <w:r w:rsidR="00881437" w:rsidRPr="00A23308">
        <w:t xml:space="preserve"> 2018/19:159</w:t>
      </w:r>
      <w:r w:rsidR="00881437">
        <w:t>]</w:t>
      </w:r>
      <w:r w:rsidRPr="001A5179">
        <w:t xml:space="preserve"> s.</w:t>
      </w:r>
      <w:r w:rsidR="0038255B">
        <w:t> </w:t>
      </w:r>
      <w:r w:rsidRPr="001A5179">
        <w:t>95).</w:t>
      </w:r>
      <w:r w:rsidRPr="00EC37FB">
        <w:t xml:space="preserve"> </w:t>
      </w:r>
      <w:r>
        <w:t xml:space="preserve">Investeringsriktlinjerna behandlas vidare i avsnitt 9.4.3. </w:t>
      </w:r>
    </w:p>
    <w:p w14:paraId="63197099" w14:textId="77777777" w:rsidR="001D32FA" w:rsidRPr="003A238B" w:rsidRDefault="001D32FA" w:rsidP="001D32FA">
      <w:pPr>
        <w:pStyle w:val="Brdtextmedindrag"/>
      </w:pPr>
      <w:r w:rsidRPr="00620C7E">
        <w:t xml:space="preserve">I andra tjänstepensionsdirektivet </w:t>
      </w:r>
      <w:r>
        <w:t xml:space="preserve">finns det inte något uttryckligt </w:t>
      </w:r>
      <w:r w:rsidRPr="00620C7E">
        <w:t xml:space="preserve">krav på att ett </w:t>
      </w:r>
      <w:r>
        <w:t>tjänstepensionsinstitut</w:t>
      </w:r>
      <w:r w:rsidRPr="00620C7E">
        <w:t xml:space="preserve"> ska </w:t>
      </w:r>
      <w:r>
        <w:t>upprätta och följa</w:t>
      </w:r>
      <w:r w:rsidRPr="00620C7E">
        <w:t xml:space="preserve"> riktlinjer för hantering av intressekonflikter. </w:t>
      </w:r>
      <w:r>
        <w:t xml:space="preserve">Några sådana finns inte heller i Solvens II-direktivet men däremot </w:t>
      </w:r>
      <w:r w:rsidRPr="00620C7E">
        <w:t xml:space="preserve">i </w:t>
      </w:r>
      <w:r>
        <w:t xml:space="preserve">försäkringsrörelselagen </w:t>
      </w:r>
      <w:r w:rsidRPr="00620C7E">
        <w:t>(10</w:t>
      </w:r>
      <w:r>
        <w:t> kap. 24 </w:t>
      </w:r>
      <w:r w:rsidRPr="00620C7E">
        <w:t>§). När dessa be</w:t>
      </w:r>
      <w:r>
        <w:softHyphen/>
      </w:r>
      <w:r w:rsidRPr="00620C7E">
        <w:t xml:space="preserve">stämmelser infördes angavs att syftet i första hand var att de skulle fungera som ett verktyg för intern kontroll och att riktlinjerna ska ge vägledning i </w:t>
      </w:r>
      <w:r w:rsidRPr="00620C7E">
        <w:lastRenderedPageBreak/>
        <w:t>beslut som avser förmögenhets- och riskfördelning mellan olika intressentgrupper i företaget (prop. 2003/04:109 s. 46). I det samman</w:t>
      </w:r>
      <w:r>
        <w:softHyphen/>
      </w:r>
      <w:r w:rsidRPr="00620C7E">
        <w:t xml:space="preserve">hanget </w:t>
      </w:r>
      <w:r>
        <w:t>anfördes</w:t>
      </w:r>
      <w:r w:rsidRPr="00620C7E">
        <w:t xml:space="preserve"> att de beslutssituationer som ska beaktas är dels sådana där det finns risk att intressekonflikter mellan aktieägare, delägare, garanter och försäkringstagare får genomslag, dels sådana där det kan finnas en intressekonflikt gentemot bolagets anställda och andra som uppbär </w:t>
      </w:r>
      <w:r w:rsidRPr="003A238B">
        <w:t>ersättning från bolaget. Det sistnämnda fallet innebär att de över</w:t>
      </w:r>
      <w:r>
        <w:softHyphen/>
      </w:r>
      <w:r w:rsidRPr="003A238B">
        <w:t xml:space="preserve">gripande principerna för olika ersättningsprogram till företagsledning, andra anställda och säljare också ska ingå i riktlinjerna. </w:t>
      </w:r>
    </w:p>
    <w:p w14:paraId="620178B1" w14:textId="77777777" w:rsidR="001D32FA" w:rsidRDefault="001D32FA" w:rsidP="001D32FA">
      <w:pPr>
        <w:pStyle w:val="Brdtextmedindrag"/>
      </w:pPr>
      <w:r w:rsidRPr="003A238B">
        <w:t xml:space="preserve">I </w:t>
      </w:r>
      <w:r>
        <w:t>avsnitt 9</w:t>
      </w:r>
      <w:r w:rsidRPr="00E8324B">
        <w:t xml:space="preserve">.13 </w:t>
      </w:r>
      <w:r w:rsidRPr="003A238B">
        <w:t>föreslås att det i den nya lagen om tjänstepensionsföretag ska införas bestämmelser om ersättningssystem, som bl.a. syftar till att intressekonflikter ska hanteras</w:t>
      </w:r>
      <w:r w:rsidRPr="00620C7E">
        <w:t xml:space="preserve">. Detta talar </w:t>
      </w:r>
      <w:r>
        <w:t xml:space="preserve">mot att ett </w:t>
      </w:r>
      <w:r w:rsidRPr="00620C7E">
        <w:t>behov av riktlinjer för hantering av intressekonflikter</w:t>
      </w:r>
      <w:r>
        <w:t xml:space="preserve"> skulle föreligga</w:t>
      </w:r>
      <w:r w:rsidRPr="00620C7E">
        <w:t xml:space="preserve">. </w:t>
      </w:r>
    </w:p>
    <w:p w14:paraId="6D8019B5" w14:textId="77777777" w:rsidR="001D32FA" w:rsidRPr="003A238B" w:rsidRDefault="001D32FA" w:rsidP="001D32FA">
      <w:pPr>
        <w:pStyle w:val="Brdtextmedindrag"/>
      </w:pPr>
      <w:r w:rsidRPr="00620C7E">
        <w:t xml:space="preserve">Mot </w:t>
      </w:r>
      <w:r w:rsidRPr="003A238B">
        <w:t xml:space="preserve">detta måste dock ställas att en enda person eller organisatoriska enhet, med undantag för funktionen för internrevision, enligt förslaget i </w:t>
      </w:r>
      <w:r>
        <w:t>avsnitt 9</w:t>
      </w:r>
      <w:r w:rsidRPr="00E8324B">
        <w:t xml:space="preserve">.6.2 </w:t>
      </w:r>
      <w:r w:rsidRPr="003A238B">
        <w:t>ska få ansvara för flera centrala funktioner i ett tjänste</w:t>
      </w:r>
      <w:r>
        <w:softHyphen/>
      </w:r>
      <w:r w:rsidRPr="003A238B">
        <w:t xml:space="preserve">pensionsföretag. Ett tjänstepensionsföretag kommer också, enligt förslaget i </w:t>
      </w:r>
      <w:r>
        <w:t>avsnitt 9</w:t>
      </w:r>
      <w:r w:rsidRPr="00E8324B">
        <w:t xml:space="preserve">.12.1, </w:t>
      </w:r>
      <w:r w:rsidRPr="003A238B">
        <w:t xml:space="preserve">att </w:t>
      </w:r>
      <w:r w:rsidRPr="00620C7E">
        <w:t xml:space="preserve">i stor utsträckning kunna anlita andra för </w:t>
      </w:r>
      <w:r w:rsidRPr="00517D84">
        <w:t xml:space="preserve">att utföra </w:t>
      </w:r>
      <w:r>
        <w:t>visst arbete och vissa funktioner</w:t>
      </w:r>
      <w:r w:rsidRPr="00517D84">
        <w:t xml:space="preserve"> i dess verksamhet. Detta gäller även centrala funktioner. I särskilda fall </w:t>
      </w:r>
      <w:r w:rsidRPr="00DA1A06">
        <w:t xml:space="preserve">kommer det dessutom </w:t>
      </w:r>
      <w:r w:rsidRPr="00517D84">
        <w:t xml:space="preserve">tillåtas att </w:t>
      </w:r>
      <w:r w:rsidRPr="003A238B">
        <w:t xml:space="preserve">samma person eller organisatoriska enhet ansvarar </w:t>
      </w:r>
      <w:r>
        <w:t xml:space="preserve">för </w:t>
      </w:r>
      <w:r w:rsidRPr="003A238B">
        <w:t>centrala funktioner både hos tjänste</w:t>
      </w:r>
      <w:r>
        <w:softHyphen/>
      </w:r>
      <w:r w:rsidRPr="003A238B">
        <w:t xml:space="preserve">pensionsföretaget och hos uppdragsgivaren, se </w:t>
      </w:r>
      <w:r>
        <w:t>avsnitt 9</w:t>
      </w:r>
      <w:r w:rsidRPr="00E8324B">
        <w:t>.6.2</w:t>
      </w:r>
      <w:r w:rsidRPr="003A238B">
        <w:t xml:space="preserve">, och då gäller att tjänstepensionsföretaget ska förklara hur de förhindrar eller hanterar intressekonflikter med det uppdragsgivande företaget (artikel 24.3 i andra tjänstepensionsdirektivet). </w:t>
      </w:r>
    </w:p>
    <w:p w14:paraId="666714CF" w14:textId="77777777" w:rsidR="001D32FA" w:rsidRDefault="001D32FA" w:rsidP="001D32FA">
      <w:pPr>
        <w:pStyle w:val="Brdtextmedindrag"/>
      </w:pPr>
      <w:r w:rsidRPr="003A238B">
        <w:t xml:space="preserve">Dessa </w:t>
      </w:r>
      <w:r w:rsidRPr="00517D84">
        <w:t>omständi</w:t>
      </w:r>
      <w:r>
        <w:t>gheter talar, till skillnad från det</w:t>
      </w:r>
      <w:r w:rsidRPr="00517D84">
        <w:t xml:space="preserve"> </w:t>
      </w:r>
      <w:r w:rsidRPr="00517D84">
        <w:rPr>
          <w:i/>
        </w:rPr>
        <w:t>Svensk Försäkring</w:t>
      </w:r>
      <w:r w:rsidRPr="00517D84">
        <w:t xml:space="preserve"> </w:t>
      </w:r>
      <w:r>
        <w:t>framför</w:t>
      </w:r>
      <w:r w:rsidRPr="00517D84">
        <w:t xml:space="preserve">, </w:t>
      </w:r>
      <w:r w:rsidRPr="005729D2">
        <w:t>för</w:t>
      </w:r>
      <w:r w:rsidRPr="00517D84" w:rsidDel="00517D84">
        <w:t xml:space="preserve"> </w:t>
      </w:r>
      <w:r w:rsidRPr="00517D84">
        <w:t xml:space="preserve">att </w:t>
      </w:r>
      <w:r w:rsidRPr="00620C7E">
        <w:t>det finns ett behov av riktlinjer för hantering av intresse</w:t>
      </w:r>
      <w:r>
        <w:softHyphen/>
      </w:r>
      <w:r w:rsidRPr="00620C7E">
        <w:t xml:space="preserve">konflikter i </w:t>
      </w:r>
      <w:r>
        <w:t>ett tjänstepensionsföretag</w:t>
      </w:r>
      <w:r w:rsidRPr="00620C7E">
        <w:t>.</w:t>
      </w:r>
      <w:r>
        <w:t xml:space="preserve"> Sammantaget finner regeringen att det bör </w:t>
      </w:r>
      <w:r w:rsidRPr="00620C7E">
        <w:t xml:space="preserve">införas </w:t>
      </w:r>
      <w:r>
        <w:t xml:space="preserve">bestämmelser om </w:t>
      </w:r>
      <w:r w:rsidRPr="00620C7E">
        <w:t>riktlinjer för hantering av intresse</w:t>
      </w:r>
      <w:r>
        <w:softHyphen/>
      </w:r>
      <w:r w:rsidRPr="00620C7E">
        <w:t xml:space="preserve">konflikter för </w:t>
      </w:r>
      <w:r>
        <w:t>tjänstepensionsföretag i den nya lagen</w:t>
      </w:r>
      <w:r w:rsidRPr="00620C7E">
        <w:t xml:space="preserve">. </w:t>
      </w:r>
      <w:r>
        <w:t>En sådan be</w:t>
      </w:r>
      <w:r>
        <w:softHyphen/>
        <w:t>stämmelse bör ges samma utformning som</w:t>
      </w:r>
      <w:r w:rsidRPr="00620C7E">
        <w:t xml:space="preserve"> </w:t>
      </w:r>
      <w:r>
        <w:t xml:space="preserve">bestämmelserna </w:t>
      </w:r>
      <w:r w:rsidRPr="00620C7E">
        <w:t xml:space="preserve">om hantering av intressekonflikter som gäller för försäkringsföretag enligt </w:t>
      </w:r>
      <w:r>
        <w:t>försäkrings</w:t>
      </w:r>
      <w:r>
        <w:softHyphen/>
        <w:t>rörelselagen</w:t>
      </w:r>
      <w:r w:rsidRPr="00620C7E">
        <w:t xml:space="preserve"> (10</w:t>
      </w:r>
      <w:r>
        <w:t> kap.</w:t>
      </w:r>
      <w:r w:rsidRPr="00620C7E">
        <w:t xml:space="preserve"> 24</w:t>
      </w:r>
      <w:r>
        <w:t> §</w:t>
      </w:r>
      <w:r w:rsidRPr="00620C7E">
        <w:t>).</w:t>
      </w:r>
    </w:p>
    <w:p w14:paraId="1B96444F" w14:textId="77777777" w:rsidR="001D32FA" w:rsidRDefault="001D32FA" w:rsidP="001D32FA">
      <w:pPr>
        <w:pStyle w:val="Rubrik5utannumrering"/>
      </w:pPr>
      <w:r w:rsidRPr="00912895">
        <w:t>Regelbunden</w:t>
      </w:r>
      <w:r>
        <w:t xml:space="preserve"> </w:t>
      </w:r>
      <w:r w:rsidRPr="00B848B6">
        <w:t>utvärdering</w:t>
      </w:r>
    </w:p>
    <w:p w14:paraId="6EC74EE2" w14:textId="77777777" w:rsidR="001D32FA" w:rsidRDefault="001D32FA" w:rsidP="001D32FA">
      <w:pPr>
        <w:pStyle w:val="Brdtextmedindrag"/>
        <w:ind w:firstLine="0"/>
      </w:pPr>
      <w:r>
        <w:t xml:space="preserve">Ett tjänstepensionsföretags verksamhet kommer att avse samma typ av rörelse som i dag drivs av försäkringsföretag. Det är därför lämpligt att </w:t>
      </w:r>
      <w:r w:rsidRPr="00620C7E">
        <w:t>styr</w:t>
      </w:r>
      <w:r>
        <w:t xml:space="preserve">dokumenten, på samma sätt som gäller för försäkringsföretag enligt försäkringsrörelselagen (10 kap. 2 § andra stycket och 25 § andra meningen), bör utvärderas och ses över </w:t>
      </w:r>
      <w:r w:rsidRPr="00620C7E">
        <w:t>minst en gång per år.</w:t>
      </w:r>
      <w:r>
        <w:t xml:space="preserve"> En be</w:t>
      </w:r>
      <w:r>
        <w:softHyphen/>
        <w:t>stämmelse av den innebörden bör alltså införas i den nya lagen om tjänste</w:t>
      </w:r>
      <w:r>
        <w:softHyphen/>
        <w:t>pensionsföretag.</w:t>
      </w:r>
    </w:p>
    <w:p w14:paraId="6F2A192D" w14:textId="77777777" w:rsidR="001D32FA" w:rsidRDefault="001D32FA" w:rsidP="001D32FA">
      <w:pPr>
        <w:pStyle w:val="Brdtextmedindrag"/>
      </w:pPr>
      <w:r w:rsidRPr="00A83548">
        <w:t>Verksamheten</w:t>
      </w:r>
      <w:r>
        <w:t xml:space="preserve"> hos tjänstepensionsföretagen kommer </w:t>
      </w:r>
      <w:r w:rsidRPr="00620C7E">
        <w:t xml:space="preserve">i </w:t>
      </w:r>
      <w:r>
        <w:t>huvudsak att</w:t>
      </w:r>
      <w:r w:rsidRPr="00620C7E">
        <w:t xml:space="preserve"> vara densamma </w:t>
      </w:r>
      <w:r>
        <w:t>oavsett vilken associationsform de har.</w:t>
      </w:r>
      <w:r w:rsidRPr="00620C7E">
        <w:t xml:space="preserve"> </w:t>
      </w:r>
      <w:r>
        <w:t>S</w:t>
      </w:r>
      <w:r w:rsidRPr="00620C7E">
        <w:t>amma regler</w:t>
      </w:r>
      <w:r>
        <w:t xml:space="preserve"> bör därför</w:t>
      </w:r>
      <w:r w:rsidRPr="00620C7E">
        <w:t xml:space="preserve"> gälla </w:t>
      </w:r>
      <w:r>
        <w:t xml:space="preserve">för dem i fråga om försäkringstekniska riktlinjer och beräkningsunderlag, </w:t>
      </w:r>
      <w:r w:rsidRPr="00620C7E">
        <w:t>oavsett</w:t>
      </w:r>
      <w:r>
        <w:t xml:space="preserve"> </w:t>
      </w:r>
      <w:r w:rsidRPr="00620C7E">
        <w:t xml:space="preserve">vilken associationsform som </w:t>
      </w:r>
      <w:r>
        <w:t>ett tjänste</w:t>
      </w:r>
      <w:r>
        <w:softHyphen/>
        <w:t>pensionsföretag</w:t>
      </w:r>
      <w:r w:rsidRPr="00620C7E">
        <w:t xml:space="preserve"> har valt att driva sin verksamhet i. Därmed finns inte skäl för att</w:t>
      </w:r>
      <w:r>
        <w:t>,</w:t>
      </w:r>
      <w:r w:rsidRPr="00620C7E">
        <w:t xml:space="preserve"> som </w:t>
      </w:r>
      <w:r w:rsidRPr="00620C7E">
        <w:rPr>
          <w:i/>
        </w:rPr>
        <w:t>Svensk Försäkring</w:t>
      </w:r>
      <w:r w:rsidRPr="00620C7E">
        <w:t xml:space="preserve"> </w:t>
      </w:r>
      <w:r>
        <w:t>framför,</w:t>
      </w:r>
      <w:r w:rsidRPr="00620C7E">
        <w:t xml:space="preserve"> införa särskilda </w:t>
      </w:r>
      <w:r>
        <w:t>bestämmelser</w:t>
      </w:r>
      <w:r w:rsidRPr="00620C7E">
        <w:t xml:space="preserve"> för tjänstepensionsföreningar</w:t>
      </w:r>
      <w:r>
        <w:t>,</w:t>
      </w:r>
      <w:r w:rsidRPr="00620C7E">
        <w:t xml:space="preserve"> dels om att det inte alltid ska vara styrelsen som ska fastställa riktlinjerna, dels </w:t>
      </w:r>
      <w:r>
        <w:t xml:space="preserve">om </w:t>
      </w:r>
      <w:r w:rsidRPr="00620C7E">
        <w:t>att</w:t>
      </w:r>
      <w:r>
        <w:t xml:space="preserve"> riktlinjerna </w:t>
      </w:r>
      <w:r w:rsidRPr="00620C7E">
        <w:t xml:space="preserve">inte ska behöva </w:t>
      </w:r>
      <w:r w:rsidRPr="00620C7E">
        <w:lastRenderedPageBreak/>
        <w:t>utvärderas och ses över årligen.</w:t>
      </w:r>
      <w:r>
        <w:t xml:space="preserve"> En bestämmelse om att de försäkrings</w:t>
      </w:r>
      <w:r>
        <w:softHyphen/>
        <w:t>tekniska riktlinjerna ska ses över minst en gång per år stämmer även överens med det som föreslås för andra typer av styrdokument.</w:t>
      </w:r>
      <w:r w:rsidRPr="00620C7E">
        <w:t xml:space="preserve"> För </w:t>
      </w:r>
      <w:r>
        <w:t>tjänstepensions</w:t>
      </w:r>
      <w:r>
        <w:softHyphen/>
        <w:t>företag</w:t>
      </w:r>
      <w:r w:rsidRPr="00620C7E">
        <w:t xml:space="preserve"> </w:t>
      </w:r>
      <w:r>
        <w:t>bör</w:t>
      </w:r>
      <w:r w:rsidRPr="00620C7E">
        <w:t xml:space="preserve"> därmed, oavsett associationsform, gälla att styrelsen ska fastställa de försäkringstekniska riktlinjerna och att rikt</w:t>
      </w:r>
      <w:r>
        <w:softHyphen/>
      </w:r>
      <w:r w:rsidRPr="00620C7E">
        <w:t>linjerna sedan ska utvärderas och ses över minst en gång per år.</w:t>
      </w:r>
    </w:p>
    <w:p w14:paraId="3D14D4E6" w14:textId="77777777" w:rsidR="001D32FA" w:rsidRDefault="001D32FA" w:rsidP="001D32FA">
      <w:pPr>
        <w:pStyle w:val="Rubrik5utannumrering"/>
      </w:pPr>
      <w:r>
        <w:t>Föreskrifter på lägre nivå än lag om vad styrdokumenten ska innehålla</w:t>
      </w:r>
    </w:p>
    <w:p w14:paraId="633857A4" w14:textId="77777777" w:rsidR="001D32FA" w:rsidRDefault="001D32FA" w:rsidP="001D32FA">
      <w:pPr>
        <w:pStyle w:val="Brdtext"/>
      </w:pPr>
      <w:r w:rsidRPr="00620C7E">
        <w:t xml:space="preserve">För försäkringsföretag finns ytterligare och mer detaljerade </w:t>
      </w:r>
      <w:r>
        <w:t>bestämmelser</w:t>
      </w:r>
      <w:r w:rsidRPr="00620C7E">
        <w:t xml:space="preserve"> om vad styrdokumenten ska innehålla i Solvens II-förordningen. </w:t>
      </w:r>
      <w:r>
        <w:t>För tjänstepensionskassorna finns i FFFS 2005:1 ytterligare detaljer om vad de interna reglerna ska innehålla. Även f</w:t>
      </w:r>
      <w:r w:rsidRPr="00620C7E">
        <w:t xml:space="preserve">ör </w:t>
      </w:r>
      <w:r>
        <w:t>tjänstepensionsföretag</w:t>
      </w:r>
      <w:r w:rsidRPr="00620C7E">
        <w:t xml:space="preserve"> kan det finnas ett behov av kompletterande och mer detaljerade </w:t>
      </w:r>
      <w:r>
        <w:t>bestämmelser om innehållet i styrdokumenten</w:t>
      </w:r>
      <w:r w:rsidRPr="00620C7E">
        <w:t xml:space="preserve">. </w:t>
      </w:r>
    </w:p>
    <w:p w14:paraId="0387117D" w14:textId="77777777" w:rsidR="001D32FA" w:rsidRDefault="001D32FA" w:rsidP="001D32FA">
      <w:pPr>
        <w:pStyle w:val="Brdtextmedindrag"/>
      </w:pPr>
      <w:r>
        <w:t>I andra tjänstepensionsdirektivet finns också en rad detaljerade be</w:t>
      </w:r>
      <w:r>
        <w:softHyphen/>
        <w:t xml:space="preserve">stämmelser om ersättningspolicy. </w:t>
      </w:r>
      <w:r w:rsidRPr="00620C7E">
        <w:t xml:space="preserve">De mer detaljerade </w:t>
      </w:r>
      <w:r>
        <w:t>bestämmelserna</w:t>
      </w:r>
      <w:r w:rsidRPr="00620C7E">
        <w:t xml:space="preserve"> </w:t>
      </w:r>
      <w:r>
        <w:t>i andra tjänste</w:t>
      </w:r>
      <w:r>
        <w:softHyphen/>
        <w:t>pensionsdirektivet om</w:t>
      </w:r>
      <w:r w:rsidRPr="00620C7E">
        <w:t xml:space="preserve"> vad ersättningspolicyn ska innehålla</w:t>
      </w:r>
      <w:r>
        <w:t xml:space="preserve"> (artikel 23.3 a–c)</w:t>
      </w:r>
      <w:r w:rsidRPr="00620C7E">
        <w:t xml:space="preserve"> bör</w:t>
      </w:r>
      <w:r>
        <w:t xml:space="preserve"> </w:t>
      </w:r>
      <w:r w:rsidRPr="00620C7E">
        <w:t xml:space="preserve">genomföras i </w:t>
      </w:r>
      <w:r>
        <w:t>bestämmelser</w:t>
      </w:r>
      <w:r w:rsidRPr="00620C7E">
        <w:t xml:space="preserve"> på lägre nivå än lag.</w:t>
      </w:r>
      <w:r>
        <w:t xml:space="preserve"> </w:t>
      </w:r>
    </w:p>
    <w:p w14:paraId="6FB692E4" w14:textId="77777777" w:rsidR="001D32FA" w:rsidRDefault="001D32FA" w:rsidP="001D32FA">
      <w:pPr>
        <w:pStyle w:val="Brdtextmedindrag"/>
      </w:pPr>
      <w:r w:rsidRPr="00620C7E">
        <w:t xml:space="preserve">Regeringen eller den myndighet som regeringen bestämmer bör </w:t>
      </w:r>
      <w:r>
        <w:t xml:space="preserve">på därför </w:t>
      </w:r>
      <w:r w:rsidRPr="00620C7E">
        <w:t>få meddela föreskrifte</w:t>
      </w:r>
      <w:r>
        <w:t>r om innehållet i de styrdokument som ett tjänstepensionsföretag ska ha</w:t>
      </w:r>
      <w:r w:rsidRPr="00620C7E">
        <w:t>.</w:t>
      </w:r>
    </w:p>
    <w:p w14:paraId="4A2E34A8" w14:textId="77777777" w:rsidR="001D32FA" w:rsidRDefault="001D32FA" w:rsidP="001D32FA">
      <w:pPr>
        <w:pStyle w:val="Brdtextmedindrag"/>
      </w:pPr>
      <w:r>
        <w:t>Det är av särskild vikt när sådana föreskrifter tas fram att det tas pro</w:t>
      </w:r>
      <w:r>
        <w:softHyphen/>
        <w:t>portionalitetshänsyn. För tjänstepensionsföretag som driver verksamhet i mindre omfattning eller som inte verkar på en konkurrensutsatt marknad bör styrdokumenten kunna vara mindre omfattande och detaljerade.</w:t>
      </w:r>
    </w:p>
    <w:p w14:paraId="69A6E65F" w14:textId="77777777" w:rsidR="001D32FA" w:rsidRPr="00620C7E" w:rsidRDefault="001D32FA" w:rsidP="00326459">
      <w:pPr>
        <w:pStyle w:val="Rubrik3"/>
      </w:pPr>
      <w:bookmarkStart w:id="2786" w:name="_Toc8059803"/>
      <w:bookmarkStart w:id="2787" w:name="_Toc8061513"/>
      <w:bookmarkStart w:id="2788" w:name="_Toc8062045"/>
      <w:bookmarkStart w:id="2789" w:name="_Toc8064513"/>
      <w:bookmarkStart w:id="2790" w:name="_Toc8391190"/>
      <w:bookmarkStart w:id="2791" w:name="_Toc8391456"/>
      <w:bookmarkStart w:id="2792" w:name="_Toc8644661"/>
      <w:bookmarkStart w:id="2793" w:name="_Toc8645193"/>
      <w:bookmarkStart w:id="2794" w:name="_Toc8817674"/>
      <w:bookmarkStart w:id="2795" w:name="_Toc8818246"/>
      <w:bookmarkStart w:id="2796" w:name="_Toc8825615"/>
      <w:bookmarkStart w:id="2797" w:name="_Toc8831712"/>
      <w:bookmarkStart w:id="2798" w:name="_Toc8832621"/>
      <w:bookmarkStart w:id="2799" w:name="_Toc11153083"/>
      <w:bookmarkStart w:id="2800" w:name="_Toc11161004"/>
      <w:bookmarkStart w:id="2801" w:name="_Toc11166940"/>
      <w:bookmarkStart w:id="2802" w:name="_Toc11167476"/>
      <w:bookmarkStart w:id="2803" w:name="_Toc11168913"/>
      <w:bookmarkStart w:id="2804" w:name="_Toc11845866"/>
      <w:bookmarkStart w:id="2805" w:name="_Toc12611665"/>
      <w:bookmarkStart w:id="2806" w:name="_Toc12624932"/>
      <w:bookmarkStart w:id="2807" w:name="_Toc12627421"/>
      <w:bookmarkStart w:id="2808" w:name="_Toc12630311"/>
      <w:bookmarkStart w:id="2809" w:name="_Toc12632806"/>
      <w:bookmarkStart w:id="2810" w:name="_Toc17902878"/>
      <w:r w:rsidRPr="00326459">
        <w:t>Försäkringstekniskt</w:t>
      </w:r>
      <w:r>
        <w:t xml:space="preserve"> beräkningsunderlag och ingivande av </w:t>
      </w:r>
      <w:r w:rsidRPr="00C64D85">
        <w:t>försäkringstekniska</w:t>
      </w:r>
      <w:r>
        <w:t xml:space="preserve"> riktlinjer</w:t>
      </w:r>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bookmarkEnd w:id="2803"/>
      <w:bookmarkEnd w:id="2804"/>
      <w:bookmarkEnd w:id="2805"/>
      <w:bookmarkEnd w:id="2806"/>
      <w:bookmarkEnd w:id="2807"/>
      <w:bookmarkEnd w:id="2808"/>
      <w:bookmarkEnd w:id="2809"/>
      <w:bookmarkEnd w:id="2810"/>
    </w:p>
    <w:p w14:paraId="42E0C671" w14:textId="77777777" w:rsidR="001D32FA" w:rsidRPr="00620C7E" w:rsidRDefault="001D32FA" w:rsidP="001D32FA">
      <w:pPr>
        <w:pStyle w:val="Brdtextram"/>
      </w:pPr>
      <w:r>
        <w:rPr>
          <w:b/>
        </w:rPr>
        <w:t>Regeringens</w:t>
      </w:r>
      <w:r w:rsidRPr="00620C7E">
        <w:rPr>
          <w:b/>
        </w:rPr>
        <w:t xml:space="preserve"> förslag:</w:t>
      </w:r>
      <w:r w:rsidRPr="00620C7E">
        <w:t xml:space="preserve"> </w:t>
      </w:r>
      <w:r>
        <w:t>De f</w:t>
      </w:r>
      <w:r w:rsidRPr="00620C7E">
        <w:t>örsäkringstekniska riktlinjer</w:t>
      </w:r>
      <w:r>
        <w:t>na</w:t>
      </w:r>
      <w:r w:rsidRPr="00620C7E">
        <w:t xml:space="preserve"> ska ges in till </w:t>
      </w:r>
      <w:r>
        <w:t>Finansinspektionen</w:t>
      </w:r>
      <w:r w:rsidRPr="00620C7E">
        <w:t xml:space="preserve"> senast den dag de börjar användas eller ändras.</w:t>
      </w:r>
    </w:p>
    <w:p w14:paraId="4429C786" w14:textId="01A5C47E" w:rsidR="001D32FA" w:rsidRDefault="001D32FA" w:rsidP="001D32FA">
      <w:pPr>
        <w:pStyle w:val="Brdtextmedindragram"/>
      </w:pPr>
      <w:r w:rsidRPr="00620C7E">
        <w:t xml:space="preserve">Tillsammans med riktlinjerna ska </w:t>
      </w:r>
      <w:r>
        <w:t>tjänstepensionsföretaget</w:t>
      </w:r>
      <w:r w:rsidRPr="00620C7E">
        <w:t xml:space="preserve"> lämna en redogörelse för de konsekvenser som riktlinjerna får för företaget</w:t>
      </w:r>
      <w:r w:rsidR="007652C9">
        <w:t xml:space="preserve"> och</w:t>
      </w:r>
      <w:r w:rsidRPr="00620C7E">
        <w:t xml:space="preserve"> för försäkringstagarna</w:t>
      </w:r>
      <w:r>
        <w:t>, de försäkrade</w:t>
      </w:r>
      <w:r w:rsidRPr="00620C7E">
        <w:t xml:space="preserve"> och andra ersättningsberättigade</w:t>
      </w:r>
      <w:r>
        <w:t>.</w:t>
      </w:r>
      <w:r w:rsidRPr="00620C7E">
        <w:t xml:space="preserve"> </w:t>
      </w:r>
    </w:p>
    <w:p w14:paraId="11D83DCB" w14:textId="77777777" w:rsidR="001D32FA" w:rsidRPr="00620C7E" w:rsidRDefault="001D32FA" w:rsidP="001D32FA">
      <w:pPr>
        <w:pStyle w:val="Brdtextram"/>
      </w:pPr>
      <w:r w:rsidRPr="00620C7E">
        <w:t xml:space="preserve">Ett </w:t>
      </w:r>
      <w:r>
        <w:t>tjänstepensionsföretags försäkringstekniska riktlinjer</w:t>
      </w:r>
      <w:r w:rsidRPr="00620C7E">
        <w:t xml:space="preserve"> ska kom</w:t>
      </w:r>
      <w:r>
        <w:softHyphen/>
      </w:r>
      <w:r w:rsidRPr="00620C7E">
        <w:t>pletteras med ett försäkringstekniskt beräkningsunderlag.</w:t>
      </w:r>
    </w:p>
    <w:p w14:paraId="2FC74D9E" w14:textId="77777777" w:rsidR="001D32FA" w:rsidRPr="00620C7E" w:rsidRDefault="001D32FA" w:rsidP="001D32FA">
      <w:pPr>
        <w:pStyle w:val="Brdtextmedindragram"/>
      </w:pPr>
      <w:r w:rsidRPr="00620C7E">
        <w:t xml:space="preserve">Om det med hänsyn till försäkringarnas beskaffenhet eller av något annat särskilt skäl saknas anledning att upprätta ett försäkringstekniskt beräkningsunderlag, ska </w:t>
      </w:r>
      <w:r>
        <w:t>Finansinspektionen</w:t>
      </w:r>
      <w:r w:rsidRPr="00620C7E">
        <w:t xml:space="preserve"> i ett enskilt fall få besluta om undantag från skyldigheten att upprätta ett sådant underlag.</w:t>
      </w:r>
    </w:p>
    <w:p w14:paraId="0BF97B12" w14:textId="77777777" w:rsidR="001D32FA" w:rsidRPr="00620C7E" w:rsidRDefault="001D32FA" w:rsidP="001D32FA">
      <w:pPr>
        <w:pStyle w:val="Brdtextmedindragram"/>
      </w:pPr>
      <w:r w:rsidRPr="00620C7E">
        <w:t xml:space="preserve">Regeringen eller den myndighet som regeringen bestämmer ska få meddela föreskrifter om innehållet i </w:t>
      </w:r>
      <w:r>
        <w:t xml:space="preserve">det </w:t>
      </w:r>
      <w:r w:rsidRPr="00620C7E">
        <w:t>försäkringstekniska beräkningsunderlag</w:t>
      </w:r>
      <w:r>
        <w:t>et</w:t>
      </w:r>
      <w:r w:rsidRPr="00620C7E">
        <w:t>.</w:t>
      </w:r>
    </w:p>
    <w:p w14:paraId="7CF31EC1" w14:textId="77777777" w:rsidR="001D32FA" w:rsidRPr="00620C7E" w:rsidRDefault="001D32FA" w:rsidP="001D32FA">
      <w:pPr>
        <w:pStyle w:val="Brdtextmedindrag"/>
        <w:rPr>
          <w:sz w:val="8"/>
          <w:szCs w:val="8"/>
        </w:rPr>
      </w:pPr>
    </w:p>
    <w:p w14:paraId="15EFBB51" w14:textId="77777777" w:rsidR="001D32FA" w:rsidRPr="00620C7E" w:rsidRDefault="001D32FA" w:rsidP="001D32FA">
      <w:pPr>
        <w:pStyle w:val="Brdtextmedindrag"/>
      </w:pPr>
      <w:r w:rsidRPr="00620C7E">
        <w:rPr>
          <w:b/>
        </w:rPr>
        <w:t>Utredningens förslag</w:t>
      </w:r>
      <w:r w:rsidRPr="00620C7E">
        <w:t xml:space="preserve"> överensstämmer i huvudsak med </w:t>
      </w:r>
      <w:r>
        <w:t xml:space="preserve">regeringens förslag. Utredningens förslag avviker från regeringens förslag genom att utredningen benämner riktlinjerna </w:t>
      </w:r>
      <w:r w:rsidRPr="00692333">
        <w:t>tekniska riktlinjer</w:t>
      </w:r>
      <w:r>
        <w:t xml:space="preserve"> och anger att dessa </w:t>
      </w:r>
      <w:r w:rsidRPr="00366861">
        <w:t>bl.a.</w:t>
      </w:r>
      <w:r>
        <w:t xml:space="preserve"> ska</w:t>
      </w:r>
      <w:r w:rsidRPr="00366861">
        <w:t xml:space="preserve"> innehålla principerna för hur de tekniska avsättningarna beräknas och hur återbäring fördelas. </w:t>
      </w:r>
      <w:r>
        <w:t xml:space="preserve">Utredningens förslag avviker även från </w:t>
      </w:r>
      <w:r>
        <w:lastRenderedPageBreak/>
        <w:t xml:space="preserve">regeringens förslag genom att utredningen föreslår att det </w:t>
      </w:r>
      <w:r w:rsidRPr="00366861">
        <w:t>teknisk</w:t>
      </w:r>
      <w:r>
        <w:t>a</w:t>
      </w:r>
      <w:r w:rsidRPr="00366861">
        <w:t xml:space="preserve"> be</w:t>
      </w:r>
      <w:r>
        <w:softHyphen/>
      </w:r>
      <w:r w:rsidRPr="00366861">
        <w:t>räkningsunderlag</w:t>
      </w:r>
      <w:r>
        <w:t>et</w:t>
      </w:r>
      <w:r w:rsidRPr="00366861">
        <w:t xml:space="preserve"> bl.a. ska innehålla en beskrivning av de antaganden och metoder som företaget har använt vid beräkningen av de tekniska avsättningarna.</w:t>
      </w:r>
      <w:r>
        <w:t xml:space="preserve"> Enligt utredningens förslag får tjänstepensionsföretaget, utan tillstånd från Finansinspektionen, helt eller delvis avstå från att upp</w:t>
      </w:r>
      <w:r>
        <w:softHyphen/>
        <w:t xml:space="preserve">rätta försäkringstekniskt beräkningsunderlag. Utredningen föreslår inte något bemyndigande </w:t>
      </w:r>
      <w:r w:rsidRPr="001F095B">
        <w:t>om innehållet i försäkringstekniska riktlinjer och beräkningsunderlag.</w:t>
      </w:r>
    </w:p>
    <w:p w14:paraId="28F1C6CD" w14:textId="77777777" w:rsidR="001D32FA" w:rsidRDefault="001D32FA" w:rsidP="001D32FA">
      <w:pPr>
        <w:pStyle w:val="Brdtextmedindrag"/>
      </w:pPr>
      <w:r w:rsidRPr="00620C7E">
        <w:rPr>
          <w:b/>
        </w:rPr>
        <w:t>Remissinstanserna</w:t>
      </w:r>
      <w:r>
        <w:rPr>
          <w:b/>
        </w:rPr>
        <w:t xml:space="preserve"> </w:t>
      </w:r>
      <w:r>
        <w:t>t</w:t>
      </w:r>
      <w:r w:rsidRPr="00620C7E">
        <w:t xml:space="preserve">illstyrker förslaget eller har inget att invända mot det. </w:t>
      </w:r>
    </w:p>
    <w:p w14:paraId="5E647F09" w14:textId="77777777" w:rsidR="001D32FA" w:rsidRDefault="001D32FA" w:rsidP="001D32FA">
      <w:pPr>
        <w:pStyle w:val="Brdtextmedindrag"/>
        <w:rPr>
          <w:b/>
        </w:rPr>
      </w:pPr>
      <w:r>
        <w:rPr>
          <w:b/>
        </w:rPr>
        <w:t xml:space="preserve">Promemorians förslag </w:t>
      </w:r>
      <w:r>
        <w:t>överensstämmer med regeringens förslag.</w:t>
      </w:r>
    </w:p>
    <w:p w14:paraId="506A70EF" w14:textId="77777777" w:rsidR="001D32FA" w:rsidRPr="00620C7E" w:rsidRDefault="001D32FA" w:rsidP="001D32FA">
      <w:pPr>
        <w:pStyle w:val="Brdtextmedindrag"/>
      </w:pPr>
      <w:r>
        <w:rPr>
          <w:b/>
        </w:rPr>
        <w:t xml:space="preserve">Remissinstanserna </w:t>
      </w:r>
      <w:r>
        <w:t>tillstyrker förslaget eller har inget att invända mot det.</w:t>
      </w:r>
    </w:p>
    <w:p w14:paraId="1E7B538C" w14:textId="77777777" w:rsidR="001D32FA" w:rsidRPr="00620C7E" w:rsidRDefault="001D32FA" w:rsidP="001D32FA">
      <w:pPr>
        <w:pStyle w:val="Rubrik4utannumrering"/>
      </w:pPr>
      <w:r>
        <w:t>Skälen för regeringens förslag</w:t>
      </w:r>
    </w:p>
    <w:p w14:paraId="7C40E9B6" w14:textId="77777777" w:rsidR="001D32FA" w:rsidRPr="00620C7E" w:rsidRDefault="001D32FA" w:rsidP="001D32FA">
      <w:pPr>
        <w:pStyle w:val="Rubrik5utannumrering"/>
        <w:spacing w:before="0"/>
      </w:pPr>
      <w:r w:rsidRPr="00620C7E">
        <w:t xml:space="preserve">Andra </w:t>
      </w:r>
      <w:r w:rsidRPr="00E2735E">
        <w:t>tjänstepensionsdirektivet</w:t>
      </w:r>
    </w:p>
    <w:p w14:paraId="6152F2BC" w14:textId="77777777" w:rsidR="001D32FA" w:rsidRPr="00620C7E" w:rsidRDefault="001D32FA" w:rsidP="001D32FA">
      <w:pPr>
        <w:pStyle w:val="Brdtext"/>
      </w:pPr>
      <w:r w:rsidRPr="00620C7E">
        <w:t xml:space="preserve">Andra tjänstepensionsdirektivet innehåller inte några </w:t>
      </w:r>
      <w:r>
        <w:t>bestämmelser</w:t>
      </w:r>
      <w:r w:rsidRPr="00620C7E">
        <w:t xml:space="preserve"> om försäkringstekniska riktlinjer och </w:t>
      </w:r>
      <w:r>
        <w:t xml:space="preserve">försäkringstekniskt </w:t>
      </w:r>
      <w:r w:rsidRPr="00620C7E">
        <w:t>beräkningsunderlag.</w:t>
      </w:r>
      <w:r>
        <w:t xml:space="preserve"> Däremot finns i artikel 21.3 en bestämmelse om riktlinjer för aktuariell verksamhet (se avsnitt 9</w:t>
      </w:r>
      <w:r w:rsidRPr="003A238B">
        <w:t>.4.1).</w:t>
      </w:r>
      <w:r>
        <w:t xml:space="preserve"> </w:t>
      </w:r>
    </w:p>
    <w:p w14:paraId="46370DCF" w14:textId="77777777" w:rsidR="001D32FA" w:rsidRPr="00620C7E" w:rsidRDefault="001D32FA" w:rsidP="001D32FA">
      <w:pPr>
        <w:pStyle w:val="Rubrik5utannumrering"/>
      </w:pPr>
      <w:r w:rsidRPr="00E2735E">
        <w:t>Gällande</w:t>
      </w:r>
      <w:r w:rsidRPr="00620C7E">
        <w:t xml:space="preserve"> </w:t>
      </w:r>
      <w:r w:rsidRPr="001D049D">
        <w:t>rätt</w:t>
      </w:r>
    </w:p>
    <w:p w14:paraId="49198D2C" w14:textId="77777777" w:rsidR="001D32FA" w:rsidRPr="00DA1A06" w:rsidRDefault="001D32FA" w:rsidP="001D32FA">
      <w:pPr>
        <w:pStyle w:val="Brdtext"/>
      </w:pPr>
      <w:r>
        <w:t xml:space="preserve">För försäkringsföretag finns i försäkringsrörelselagen bestämmelser om försäkringstekniska riktlinjer och beräkningsunderlag </w:t>
      </w:r>
      <w:r w:rsidRPr="00620C7E">
        <w:t>(10</w:t>
      </w:r>
      <w:r>
        <w:t> kap.</w:t>
      </w:r>
      <w:r w:rsidRPr="00620C7E">
        <w:t xml:space="preserve"> 23</w:t>
      </w:r>
      <w:r>
        <w:t> §</w:t>
      </w:r>
      <w:r w:rsidRPr="00620C7E">
        <w:t>).</w:t>
      </w:r>
      <w:r>
        <w:t xml:space="preserve"> Ett försäkringsföretag ska, som framgår av avsnitt 9.4.1, upprätta och följa försäkringstekniska riktlinjer. Riktlinjerna ska kompletteras med ett försäkringstekniskt beräknings</w:t>
      </w:r>
      <w:r>
        <w:softHyphen/>
        <w:t>underlag (</w:t>
      </w:r>
      <w:r w:rsidRPr="00620C7E">
        <w:t>10</w:t>
      </w:r>
      <w:r>
        <w:t> kap.</w:t>
      </w:r>
      <w:r w:rsidRPr="00620C7E">
        <w:t xml:space="preserve"> 23</w:t>
      </w:r>
      <w:r>
        <w:t> § första stycket FRL). Försäkringstekniska riktlinjer för livförsäkring ska ges in till Finans</w:t>
      </w:r>
      <w:r>
        <w:softHyphen/>
        <w:t>inspektionen senast den dag de börjar användas eller ändras (</w:t>
      </w:r>
      <w:r w:rsidRPr="00620C7E">
        <w:t>10</w:t>
      </w:r>
      <w:r>
        <w:t> kap.</w:t>
      </w:r>
      <w:r w:rsidRPr="00620C7E">
        <w:t xml:space="preserve"> 23</w:t>
      </w:r>
      <w:r>
        <w:t> § andra stycket FRL). Tillsammans med riktlinjerna ska det lämnas en redogörelse för de konsekvenser som riktlinjerna får för försäkrings</w:t>
      </w:r>
      <w:r>
        <w:softHyphen/>
        <w:t>företaget samt för försäkringstagarna och andra ersättningsberättigade på grund av försäkringar (</w:t>
      </w:r>
      <w:r w:rsidRPr="00620C7E">
        <w:t>10</w:t>
      </w:r>
      <w:r>
        <w:t> kap.</w:t>
      </w:r>
      <w:r w:rsidRPr="00620C7E">
        <w:t xml:space="preserve"> 23</w:t>
      </w:r>
      <w:r>
        <w:t> § tredje stycket FRL). Om det med hän</w:t>
      </w:r>
      <w:r>
        <w:softHyphen/>
        <w:t>syn till försäkringarnas beskaffenhet eller av något annat särskilt skäl saknas anledning att upprätta ett försäkrings</w:t>
      </w:r>
      <w:r>
        <w:softHyphen/>
        <w:t>tekniskt beräkningsunderlag, får Finansinspektionen i ett enskilt fall besluta om undantag från skyl</w:t>
      </w:r>
      <w:r>
        <w:softHyphen/>
        <w:t>digheten att upprätta ett sådant underlag (</w:t>
      </w:r>
      <w:r w:rsidRPr="00620C7E">
        <w:t>10</w:t>
      </w:r>
      <w:r>
        <w:t> kap.</w:t>
      </w:r>
      <w:r w:rsidRPr="00620C7E">
        <w:t xml:space="preserve"> 23</w:t>
      </w:r>
      <w:r>
        <w:t xml:space="preserve"> § fjärde stycket FRL). </w:t>
      </w:r>
      <w:r w:rsidRPr="00620C7E">
        <w:t>Regeringen eller den myndighet som regeringen bestämmer får meddela föreskrifter om innehållet i försäkringstekniska riktlinjer och beräknings</w:t>
      </w:r>
      <w:r>
        <w:softHyphen/>
      </w:r>
      <w:r w:rsidRPr="00620C7E">
        <w:t>underlag (10</w:t>
      </w:r>
      <w:r>
        <w:t> kap.</w:t>
      </w:r>
      <w:r w:rsidRPr="00620C7E">
        <w:t xml:space="preserve"> 26</w:t>
      </w:r>
      <w:r>
        <w:t> § </w:t>
      </w:r>
      <w:r w:rsidRPr="00620C7E">
        <w:t xml:space="preserve">10 FRL). </w:t>
      </w:r>
    </w:p>
    <w:p w14:paraId="7449BC0E" w14:textId="77777777" w:rsidR="001D32FA" w:rsidRPr="00620C7E" w:rsidRDefault="001D32FA" w:rsidP="001D32FA">
      <w:pPr>
        <w:pStyle w:val="Brdtextmedindrag"/>
        <w:rPr>
          <w:color w:val="0D0D0D" w:themeColor="text1" w:themeTint="F2"/>
        </w:rPr>
      </w:pPr>
      <w:r>
        <w:rPr>
          <w:color w:val="0D0D0D" w:themeColor="text1" w:themeTint="F2"/>
        </w:rPr>
        <w:t xml:space="preserve">Bestämmelserna </w:t>
      </w:r>
      <w:r w:rsidRPr="00620C7E">
        <w:rPr>
          <w:color w:val="0D0D0D" w:themeColor="text1" w:themeTint="F2"/>
        </w:rPr>
        <w:t xml:space="preserve">i </w:t>
      </w:r>
      <w:r>
        <w:rPr>
          <w:color w:val="0D0D0D" w:themeColor="text1" w:themeTint="F2"/>
        </w:rPr>
        <w:t>försäkringsrörelselagen</w:t>
      </w:r>
      <w:r w:rsidRPr="00620C7E">
        <w:rPr>
          <w:color w:val="0D0D0D" w:themeColor="text1" w:themeTint="F2"/>
        </w:rPr>
        <w:t xml:space="preserve"> gäller även för de för</w:t>
      </w:r>
      <w:r>
        <w:rPr>
          <w:color w:val="0D0D0D" w:themeColor="text1" w:themeTint="F2"/>
        </w:rPr>
        <w:softHyphen/>
      </w:r>
      <w:r w:rsidRPr="00620C7E">
        <w:rPr>
          <w:color w:val="0D0D0D" w:themeColor="text1" w:themeTint="F2"/>
        </w:rPr>
        <w:t>säkringsföretag som följer övergångsbestämmelserna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 xml:space="preserve">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4BC05494" w14:textId="77777777" w:rsidR="001D32FA" w:rsidRPr="00620C7E" w:rsidRDefault="001D32FA" w:rsidP="001D32FA">
      <w:pPr>
        <w:pStyle w:val="Brdtextmedindrag"/>
      </w:pPr>
      <w:r w:rsidRPr="00620C7E">
        <w:t>För tjänstepensionskassor gäller att stadgarna ska ange försäkrings</w:t>
      </w:r>
      <w:r>
        <w:softHyphen/>
      </w:r>
      <w:r w:rsidRPr="00620C7E">
        <w:t>förmånernas beskaffenhet och storlek eller grunderna för beräknande av förmånerna, tid och villkor för utbetalning av försäkringsbelopp samt i fråga om kapitalförsäkring högsta tillåtna försäkringsbelopp för en med</w:t>
      </w:r>
      <w:r>
        <w:softHyphen/>
      </w:r>
      <w:r w:rsidRPr="00620C7E">
        <w:t>lem och grunderna för fondbildning (11</w:t>
      </w:r>
      <w:r>
        <w:t> §</w:t>
      </w:r>
      <w:r w:rsidRPr="00620C7E">
        <w:t xml:space="preserve"> andra stycket</w:t>
      </w:r>
      <w:r>
        <w:t> </w:t>
      </w:r>
      <w:r w:rsidRPr="00620C7E">
        <w:t>5 och</w:t>
      </w:r>
      <w:r>
        <w:t> </w:t>
      </w:r>
      <w:r w:rsidRPr="00620C7E">
        <w:t>12</w:t>
      </w:r>
      <w:r>
        <w:t xml:space="preserve"> UFL</w:t>
      </w:r>
      <w:r w:rsidRPr="00620C7E">
        <w:t xml:space="preserve">). </w:t>
      </w:r>
      <w:r w:rsidRPr="00620C7E">
        <w:lastRenderedPageBreak/>
        <w:t xml:space="preserve">Styrelsen </w:t>
      </w:r>
      <w:r>
        <w:t xml:space="preserve">ska </w:t>
      </w:r>
      <w:r w:rsidRPr="00620C7E">
        <w:t>minst vart femte år låta verkställa försäkringsteknisk ut</w:t>
      </w:r>
      <w:r>
        <w:softHyphen/>
      </w:r>
      <w:r w:rsidRPr="00620C7E">
        <w:t xml:space="preserve">redning av föreningens ställning. Utredningen ska ges in till </w:t>
      </w:r>
      <w:r>
        <w:t>Finans</w:t>
      </w:r>
      <w:r>
        <w:softHyphen/>
        <w:t>inspektionen</w:t>
      </w:r>
      <w:r w:rsidRPr="00620C7E">
        <w:t xml:space="preserve"> inom tid som inspektionen bestämmer</w:t>
      </w:r>
      <w:r>
        <w:t xml:space="preserve"> </w:t>
      </w:r>
      <w:r w:rsidRPr="00620C7E">
        <w:t>(21</w:t>
      </w:r>
      <w:r>
        <w:t> §</w:t>
      </w:r>
      <w:r w:rsidRPr="00620C7E">
        <w:t xml:space="preserve"> första stycket UFL). </w:t>
      </w:r>
      <w:r>
        <w:t>Finansinspektionen</w:t>
      </w:r>
      <w:r w:rsidRPr="00620C7E">
        <w:t xml:space="preserve"> får helt eller delvis befria en tjänstepensions</w:t>
      </w:r>
      <w:r>
        <w:softHyphen/>
      </w:r>
      <w:r w:rsidRPr="00620C7E">
        <w:t>kassa från skyldigheten att låta verkställa försäkringsteknisk utredning, om rörelsen är av mindre omfattning eller annat skäl till befrielse föreligger (21</w:t>
      </w:r>
      <w:r>
        <w:t> §</w:t>
      </w:r>
      <w:r w:rsidRPr="00620C7E">
        <w:t xml:space="preserve"> andra stycket UFL). </w:t>
      </w:r>
      <w:r>
        <w:t>Finansinspektionen</w:t>
      </w:r>
      <w:r w:rsidRPr="00620C7E">
        <w:t xml:space="preserve"> har även möjlighet att ålägga en förenings styrelse att på annan tid låta verkställa försäkrings</w:t>
      </w:r>
      <w:r>
        <w:softHyphen/>
      </w:r>
      <w:r w:rsidRPr="00620C7E">
        <w:t>teknisk utredning</w:t>
      </w:r>
      <w:r>
        <w:t xml:space="preserve"> (21 § tredje stycket UFL)</w:t>
      </w:r>
      <w:r w:rsidRPr="00620C7E">
        <w:t xml:space="preserve">. Den utredningen ska enligt av </w:t>
      </w:r>
      <w:r>
        <w:t>Finansinspektionen</w:t>
      </w:r>
      <w:r w:rsidRPr="00620C7E">
        <w:t xml:space="preserve"> fastställda grunder och meddelade föreskrifter verk</w:t>
      </w:r>
      <w:r>
        <w:softHyphen/>
      </w:r>
      <w:r w:rsidRPr="00620C7E">
        <w:t>ställas av person, som är behörig att utöva befattning som aktuarie vid liv</w:t>
      </w:r>
      <w:r>
        <w:softHyphen/>
      </w:r>
      <w:r w:rsidRPr="00620C7E">
        <w:t>försäkringsbolag eller som av inspektionen förklarats behörig att verk</w:t>
      </w:r>
      <w:r>
        <w:softHyphen/>
      </w:r>
      <w:r w:rsidRPr="00620C7E">
        <w:t>ställa utredningen (21</w:t>
      </w:r>
      <w:r>
        <w:t> §</w:t>
      </w:r>
      <w:r w:rsidRPr="00620C7E">
        <w:t xml:space="preserve"> fjärde stycket UFL).</w:t>
      </w:r>
    </w:p>
    <w:p w14:paraId="2C799665" w14:textId="77777777" w:rsidR="001D32FA" w:rsidRDefault="001D32FA" w:rsidP="001D32FA">
      <w:pPr>
        <w:pStyle w:val="Rubrik5utannumrering"/>
      </w:pPr>
      <w:r>
        <w:t>Försäkringstekniskt beräkningsunderlag</w:t>
      </w:r>
    </w:p>
    <w:p w14:paraId="4F8B785B" w14:textId="77777777" w:rsidR="001D32FA" w:rsidRPr="00620C7E" w:rsidRDefault="001D32FA" w:rsidP="001D32FA">
      <w:pPr>
        <w:pStyle w:val="Brdtext"/>
      </w:pPr>
      <w:r>
        <w:t xml:space="preserve">Bestämmelserna för försäkringsföretag i försäkringsrörelselagen om försäkringstekniska riktlinjer och beräkningsunderlag och motsvarande bestämmelser för tjänstepensionskassor i lagen om understödsföreningar </w:t>
      </w:r>
      <w:r w:rsidRPr="00620C7E">
        <w:t>är uteslutande svensk nationell lagstiftning.</w:t>
      </w:r>
      <w:r>
        <w:t xml:space="preserve"> </w:t>
      </w:r>
      <w:r w:rsidRPr="00620C7E">
        <w:t xml:space="preserve">Vid genomförandet av Solvens II-direktivet uttalades att bestämmelserna i </w:t>
      </w:r>
      <w:r>
        <w:t>försäkrings</w:t>
      </w:r>
      <w:r>
        <w:softHyphen/>
        <w:t>rörelse</w:t>
      </w:r>
      <w:r>
        <w:softHyphen/>
        <w:t>lagen</w:t>
      </w:r>
      <w:r w:rsidRPr="00620C7E">
        <w:t xml:space="preserve"> om försäkringstekniska rikt</w:t>
      </w:r>
      <w:r>
        <w:softHyphen/>
      </w:r>
      <w:r w:rsidRPr="00620C7E">
        <w:t>linjer och beräkningsunderlag borde behållas eftersom dessa fyller andra och viktiga funktioner vid sidan av att vara ett internt styrinstrument för försäkringsföretag (prop. 2015/16:9 s.</w:t>
      </w:r>
      <w:r>
        <w:t> 308). Särskilt vid tillsynen över</w:t>
      </w:r>
      <w:r w:rsidRPr="00620C7E">
        <w:t xml:space="preserve"> försäkringsföretag ansågs dessa riktlinjer fylla en viktig funktion.</w:t>
      </w:r>
    </w:p>
    <w:p w14:paraId="349528D4" w14:textId="77777777" w:rsidR="001D32FA" w:rsidRDefault="001D32FA" w:rsidP="001D32FA">
      <w:pPr>
        <w:pStyle w:val="Brdtextmedindrag"/>
      </w:pPr>
      <w:r>
        <w:t>Ett tjänstepensionsföretag kommer att driva en verksamhet som sett till verksamheten i sig och dess omfattning i stort överensstämmer med verksamheten hos ett försäkringsföretag som följer försäkringsrörelse</w:t>
      </w:r>
      <w:r>
        <w:softHyphen/>
        <w:t>lagen.</w:t>
      </w:r>
      <w:r w:rsidRPr="00620C7E">
        <w:t xml:space="preserve"> </w:t>
      </w:r>
      <w:r>
        <w:t>Detta tillsammans med att det finns liknande bestämmelser för tjänstepensionskassor i nu upphävda lagen om understödsföreningar talar för att även tjänste</w:t>
      </w:r>
      <w:r>
        <w:softHyphen/>
        <w:t xml:space="preserve">pensionsföretag bör </w:t>
      </w:r>
      <w:r w:rsidRPr="00620C7E">
        <w:t xml:space="preserve">upprätta </w:t>
      </w:r>
      <w:r>
        <w:t>ett försäkringstekniskt be</w:t>
      </w:r>
      <w:r>
        <w:softHyphen/>
        <w:t>räkningsunderlag</w:t>
      </w:r>
      <w:r w:rsidRPr="00620C7E">
        <w:t xml:space="preserve">. I den nya lagen om </w:t>
      </w:r>
      <w:r>
        <w:t>tjänstepensionsföretag</w:t>
      </w:r>
      <w:r w:rsidRPr="00620C7E">
        <w:t xml:space="preserve"> bör det därför införas bestämmelser om </w:t>
      </w:r>
      <w:r>
        <w:t>detta</w:t>
      </w:r>
      <w:r w:rsidRPr="00620C7E">
        <w:t xml:space="preserve">. </w:t>
      </w:r>
      <w:r>
        <w:t>Bestämmelsen</w:t>
      </w:r>
      <w:r w:rsidRPr="00620C7E">
        <w:t xml:space="preserve"> bör </w:t>
      </w:r>
      <w:r>
        <w:t>utformas efter förebild av motsvarande bestämmelse</w:t>
      </w:r>
      <w:r w:rsidRPr="00620C7E">
        <w:t xml:space="preserve"> </w:t>
      </w:r>
      <w:r>
        <w:t xml:space="preserve">i försäkringsrörelselagen </w:t>
      </w:r>
      <w:r w:rsidRPr="00620C7E">
        <w:t>(10</w:t>
      </w:r>
      <w:r>
        <w:t> kap.</w:t>
      </w:r>
      <w:r w:rsidRPr="00620C7E">
        <w:t xml:space="preserve"> 23</w:t>
      </w:r>
      <w:r>
        <w:t> §</w:t>
      </w:r>
      <w:r w:rsidRPr="00620C7E">
        <w:t>).</w:t>
      </w:r>
      <w:r>
        <w:t xml:space="preserve"> </w:t>
      </w:r>
    </w:p>
    <w:p w14:paraId="594C2AD3" w14:textId="77777777" w:rsidR="001D32FA" w:rsidRDefault="001D32FA" w:rsidP="001D32FA">
      <w:pPr>
        <w:pStyle w:val="Brdtextmedindrag"/>
      </w:pPr>
      <w:r>
        <w:t>För försäkringsföretag gäller att försäkringstekniska riktlinjer för livförsäkring ska ges in till Finansinspektionen senast den dag de börjar användas eller ändras (10 kap. 23 § andra stycket). Motsvarande bör gälla för tjänstepensionsföretag. Ett tjänstepensionsföretag ska därmed ge in d</w:t>
      </w:r>
      <w:r w:rsidRPr="00A63507">
        <w:t>e försäkringstekniska riktlinjerna till Finansinspektionen senast den dag de börjar användas eller ändras.</w:t>
      </w:r>
    </w:p>
    <w:p w14:paraId="5A13CA60" w14:textId="77777777" w:rsidR="001D32FA" w:rsidRDefault="001D32FA" w:rsidP="001D32FA">
      <w:pPr>
        <w:pStyle w:val="Brdtextmedindrag"/>
      </w:pPr>
      <w:r>
        <w:t xml:space="preserve">Finansinspektionen bör ges möjligheter att besluta om undantag från kravet på att upprätta försäkringstekniskt beräkningsunderlag i ett enskilt fall i enlighet med det som i dag gäller för försäkringsföretag (10 kap. 23 § fjärde stycket FRL). </w:t>
      </w:r>
    </w:p>
    <w:p w14:paraId="4447AA07" w14:textId="77777777" w:rsidR="001D32FA" w:rsidRDefault="001D32FA" w:rsidP="001D32FA">
      <w:pPr>
        <w:pStyle w:val="Rubrik5utannumrering"/>
      </w:pPr>
      <w:r w:rsidRPr="00024E7F">
        <w:t>Redogörelse</w:t>
      </w:r>
      <w:r>
        <w:t xml:space="preserve"> för de konsekvenser som riktlinjerna får</w:t>
      </w:r>
    </w:p>
    <w:p w14:paraId="0C52B0A1" w14:textId="77777777" w:rsidR="001D32FA" w:rsidRPr="00C20151" w:rsidRDefault="001D32FA" w:rsidP="001D32FA">
      <w:pPr>
        <w:pStyle w:val="Brdtextmedindrag"/>
        <w:ind w:firstLine="0"/>
      </w:pPr>
      <w:r w:rsidRPr="00C20151">
        <w:t xml:space="preserve">Försäkringsföretag ska tillsammans med </w:t>
      </w:r>
      <w:r>
        <w:t xml:space="preserve">de försäkringstekniska </w:t>
      </w:r>
      <w:r w:rsidRPr="00C20151">
        <w:t>rikt</w:t>
      </w:r>
      <w:r>
        <w:softHyphen/>
      </w:r>
      <w:r w:rsidRPr="00C20151">
        <w:t>linjerna lämna en redogörelse för de konsekvenser som riktlinjerna får för försäkringsföretaget samt för försäkringstagarna och andra ersättnings</w:t>
      </w:r>
      <w:r>
        <w:softHyphen/>
      </w:r>
      <w:r w:rsidRPr="00C20151">
        <w:t>berättigade (10 kap. 23 § tredje stycket FRL).</w:t>
      </w:r>
    </w:p>
    <w:p w14:paraId="5B4EBB0C" w14:textId="77777777" w:rsidR="001D32FA" w:rsidRPr="00C20151" w:rsidRDefault="001D32FA" w:rsidP="001D32FA">
      <w:pPr>
        <w:pStyle w:val="Brdtextmedindrag"/>
      </w:pPr>
      <w:r w:rsidRPr="00C20151">
        <w:lastRenderedPageBreak/>
        <w:t xml:space="preserve">Vid tjänstepensionsförsäkring är det </w:t>
      </w:r>
      <w:r w:rsidRPr="00E8324B">
        <w:t xml:space="preserve">vanligtvis </w:t>
      </w:r>
      <w:r w:rsidRPr="00C20151">
        <w:t xml:space="preserve">arbetsgivaren som är försäkringstagare och den anställde som är försäkrad, se avsnitten </w:t>
      </w:r>
      <w:r w:rsidRPr="00E8324B">
        <w:t>4.5.</w:t>
      </w:r>
      <w:r>
        <w:t>1</w:t>
      </w:r>
      <w:r w:rsidRPr="00E8324B">
        <w:t xml:space="preserve"> </w:t>
      </w:r>
      <w:r w:rsidRPr="00C20151">
        <w:t xml:space="preserve">och </w:t>
      </w:r>
      <w:r w:rsidRPr="00E8324B">
        <w:t>5.</w:t>
      </w:r>
      <w:r>
        <w:t>2</w:t>
      </w:r>
      <w:r w:rsidRPr="00C20151">
        <w:t xml:space="preserve">. </w:t>
      </w:r>
      <w:r w:rsidRPr="00E8324B">
        <w:t>Även om den anställde som försäkrad i och för sig omfattas av begreppet andra ersättningsberättigade bör det för att bättre belysa för</w:t>
      </w:r>
      <w:r>
        <w:softHyphen/>
      </w:r>
      <w:r w:rsidRPr="00E8324B">
        <w:t>hållandena vid tjänstepension anges att redogörelsen ska avse konsekvens</w:t>
      </w:r>
      <w:r>
        <w:softHyphen/>
      </w:r>
      <w:r w:rsidRPr="00E8324B">
        <w:t xml:space="preserve">erna som riktlinjerna får för de försäkrade. </w:t>
      </w:r>
      <w:r w:rsidRPr="00C20151">
        <w:t xml:space="preserve">Detta markerar också att försäkringstagaren vid tjänstepensionsförsäkring, som vanligtvis </w:t>
      </w:r>
      <w:r>
        <w:t xml:space="preserve">är </w:t>
      </w:r>
      <w:r w:rsidRPr="00C20151">
        <w:t>arbets</w:t>
      </w:r>
      <w:r>
        <w:softHyphen/>
      </w:r>
      <w:r w:rsidRPr="00C20151">
        <w:t xml:space="preserve">givaren, inte har rätt till ersättning. Ett tjänstepensionsföretag ska därmed tillsammans med </w:t>
      </w:r>
      <w:r>
        <w:t xml:space="preserve">de försäkringstekniska </w:t>
      </w:r>
      <w:r w:rsidRPr="00C20151">
        <w:t>riktlinjerna och be</w:t>
      </w:r>
      <w:r>
        <w:softHyphen/>
      </w:r>
      <w:r w:rsidRPr="00C20151">
        <w:t>räknings</w:t>
      </w:r>
      <w:r>
        <w:softHyphen/>
      </w:r>
      <w:r w:rsidRPr="00C20151">
        <w:t>underlagen lämna en redogörelse för de konsekvenser som rikt</w:t>
      </w:r>
      <w:r>
        <w:softHyphen/>
      </w:r>
      <w:r w:rsidRPr="00C20151">
        <w:t>linjerna får för företaget samt för försäkringstagarna, de försäkrade och andra ersättningsberättigade.</w:t>
      </w:r>
    </w:p>
    <w:p w14:paraId="766A9BCA" w14:textId="77777777" w:rsidR="001D32FA" w:rsidRDefault="001D32FA" w:rsidP="001D32FA">
      <w:pPr>
        <w:pStyle w:val="Rubrik5utannumrering"/>
      </w:pPr>
      <w:r>
        <w:t>Föreskrifter på lägre nivå än lag om försäkringstekniskt beräkningsunderlag</w:t>
      </w:r>
    </w:p>
    <w:p w14:paraId="72E78BD1" w14:textId="77777777" w:rsidR="001D32FA" w:rsidRDefault="001D32FA" w:rsidP="001D32FA">
      <w:pPr>
        <w:pStyle w:val="Brdtextmedindrag"/>
        <w:ind w:firstLine="0"/>
      </w:pPr>
      <w:r>
        <w:t>För försäkringsföretag gäller att regeringen eller den myndighet som regeringen bestämmer får meddela föreskrifter om innehållet i försäk</w:t>
      </w:r>
      <w:r>
        <w:softHyphen/>
        <w:t xml:space="preserve">ringstekniska riktlinjer och beräkningsunderlag (10 kap. 26 § 10 FRL). Detta bör även gälla för tjänstepensionsföretag. </w:t>
      </w:r>
      <w:r w:rsidRPr="00620C7E">
        <w:t xml:space="preserve">Regeringen eller den myndighet som regeringen bestämmer bör </w:t>
      </w:r>
      <w:r>
        <w:t xml:space="preserve">därför </w:t>
      </w:r>
      <w:r w:rsidRPr="00620C7E">
        <w:t xml:space="preserve">få meddela föreskrifter om innehållet i </w:t>
      </w:r>
      <w:r>
        <w:t>ett försäkringstekniskt</w:t>
      </w:r>
      <w:r w:rsidRPr="00620C7E">
        <w:t xml:space="preserve"> beräkningsunderlag</w:t>
      </w:r>
      <w:r>
        <w:t xml:space="preserve"> som</w:t>
      </w:r>
      <w:r w:rsidRPr="00620C7E">
        <w:t xml:space="preserve"> ett </w:t>
      </w:r>
      <w:r>
        <w:t>tjänste</w:t>
      </w:r>
      <w:r>
        <w:softHyphen/>
        <w:t>pensionsföretag</w:t>
      </w:r>
      <w:r w:rsidRPr="00620C7E">
        <w:t xml:space="preserve"> ska upprätta.</w:t>
      </w:r>
      <w:r>
        <w:t xml:space="preserve"> Inom ramen för ett sådant bemyndigande finns även möjlighet att anpassa bestämmelserna så att de </w:t>
      </w:r>
      <w:r w:rsidRPr="00F548C5">
        <w:t xml:space="preserve">står i proportion till </w:t>
      </w:r>
      <w:r>
        <w:t>tjänstepensions</w:t>
      </w:r>
      <w:r>
        <w:softHyphen/>
        <w:t>företagets</w:t>
      </w:r>
      <w:r w:rsidRPr="00F548C5">
        <w:t xml:space="preserve"> storlek och interna organisation samt till deras verksamhets storlek, art, omfattning och komplexitet.</w:t>
      </w:r>
    </w:p>
    <w:p w14:paraId="37EBBF72" w14:textId="77777777" w:rsidR="001D32FA" w:rsidRPr="00620C7E" w:rsidRDefault="001D32FA" w:rsidP="00326459">
      <w:pPr>
        <w:pStyle w:val="Rubrik3"/>
      </w:pPr>
      <w:bookmarkStart w:id="2811" w:name="_Toc8059804"/>
      <w:bookmarkStart w:id="2812" w:name="_Toc8061514"/>
      <w:bookmarkStart w:id="2813" w:name="_Toc8062046"/>
      <w:bookmarkStart w:id="2814" w:name="_Toc8064514"/>
      <w:bookmarkStart w:id="2815" w:name="_Toc8391191"/>
      <w:bookmarkStart w:id="2816" w:name="_Toc8391457"/>
      <w:bookmarkStart w:id="2817" w:name="_Toc8644662"/>
      <w:bookmarkStart w:id="2818" w:name="_Toc8645194"/>
      <w:bookmarkStart w:id="2819" w:name="_Toc8817675"/>
      <w:bookmarkStart w:id="2820" w:name="_Toc8818247"/>
      <w:bookmarkStart w:id="2821" w:name="_Toc8825616"/>
      <w:bookmarkStart w:id="2822" w:name="_Toc8831713"/>
      <w:bookmarkStart w:id="2823" w:name="_Toc8832622"/>
      <w:bookmarkStart w:id="2824" w:name="_Toc11153084"/>
      <w:bookmarkStart w:id="2825" w:name="_Toc11161005"/>
      <w:bookmarkStart w:id="2826" w:name="_Toc11166941"/>
      <w:bookmarkStart w:id="2827" w:name="_Toc11167477"/>
      <w:bookmarkStart w:id="2828" w:name="_Toc11168914"/>
      <w:bookmarkStart w:id="2829" w:name="_Toc11845867"/>
      <w:bookmarkStart w:id="2830" w:name="_Toc12611666"/>
      <w:bookmarkStart w:id="2831" w:name="_Toc12624933"/>
      <w:bookmarkStart w:id="2832" w:name="_Toc12627422"/>
      <w:bookmarkStart w:id="2833" w:name="_Toc12630312"/>
      <w:bookmarkStart w:id="2834" w:name="_Toc12632807"/>
      <w:bookmarkStart w:id="2835" w:name="_Toc17902879"/>
      <w:r w:rsidRPr="00326459">
        <w:t>Ingivande</w:t>
      </w:r>
      <w:r>
        <w:t xml:space="preserve"> av investeringsriktlinjer och offentliggörande samt deras </w:t>
      </w:r>
      <w:r w:rsidRPr="00C64D85">
        <w:t>innehåll</w:t>
      </w:r>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p>
    <w:p w14:paraId="6A1C4F41" w14:textId="77777777" w:rsidR="001D32FA" w:rsidRDefault="001D32FA" w:rsidP="001D32FA">
      <w:pPr>
        <w:pStyle w:val="Brdtextmedindragram"/>
        <w:ind w:firstLine="0"/>
      </w:pPr>
      <w:r>
        <w:rPr>
          <w:b/>
        </w:rPr>
        <w:t>Regeringens</w:t>
      </w:r>
      <w:r w:rsidRPr="00620C7E">
        <w:rPr>
          <w:b/>
        </w:rPr>
        <w:t xml:space="preserve"> förslag:</w:t>
      </w:r>
      <w:r w:rsidRPr="00620C7E">
        <w:t xml:space="preserve"> Riktlinjerna ska ges in till </w:t>
      </w:r>
      <w:r>
        <w:t>Finansinspektionen</w:t>
      </w:r>
      <w:r w:rsidRPr="00620C7E">
        <w:t xml:space="preserve"> senast när de börjar användas. Även ändringar av riktlinjerna ska ges in till </w:t>
      </w:r>
      <w:r>
        <w:t>Finansinspektionen</w:t>
      </w:r>
      <w:r w:rsidRPr="00620C7E">
        <w:t>.</w:t>
      </w:r>
      <w:r>
        <w:t xml:space="preserve"> </w:t>
      </w:r>
      <w:r w:rsidRPr="005C486E">
        <w:t>Investeringsriktlinjerna ska också ses över snarast möjligt om det sker en väsentlig förändring av investerings</w:t>
      </w:r>
      <w:r>
        <w:softHyphen/>
      </w:r>
      <w:r w:rsidRPr="005C486E">
        <w:t>policyn.</w:t>
      </w:r>
      <w:r>
        <w:t xml:space="preserve"> </w:t>
      </w:r>
      <w:r w:rsidRPr="00620C7E">
        <w:t xml:space="preserve">Ett </w:t>
      </w:r>
      <w:r>
        <w:t xml:space="preserve">tjänstepensionsföretag ska </w:t>
      </w:r>
      <w:r w:rsidRPr="00620C7E">
        <w:t xml:space="preserve">offentliggöra </w:t>
      </w:r>
      <w:r>
        <w:t xml:space="preserve">sina </w:t>
      </w:r>
      <w:r w:rsidRPr="00620C7E">
        <w:t>investerings</w:t>
      </w:r>
      <w:r>
        <w:softHyphen/>
      </w:r>
      <w:r w:rsidRPr="00620C7E">
        <w:t>riktlinjer.</w:t>
      </w:r>
    </w:p>
    <w:p w14:paraId="5B195E75" w14:textId="77777777" w:rsidR="001D32FA" w:rsidRDefault="001D32FA" w:rsidP="001D32FA">
      <w:pPr>
        <w:pStyle w:val="Brdtextmedindragram"/>
      </w:pPr>
      <w:r w:rsidRPr="00620C7E">
        <w:t xml:space="preserve">Tillsammans med riktlinjerna ska </w:t>
      </w:r>
      <w:r>
        <w:t>tjänstepensionsföretaget</w:t>
      </w:r>
      <w:r w:rsidRPr="00620C7E">
        <w:t xml:space="preserve"> lämna in en redogörelse för de konsekvenser som riktlinjerna får för</w:t>
      </w:r>
      <w:r w:rsidRPr="00BE4740">
        <w:t xml:space="preserve"> </w:t>
      </w:r>
      <w:r>
        <w:t>tjänste</w:t>
      </w:r>
      <w:r>
        <w:softHyphen/>
        <w:t>pensionsföretaget</w:t>
      </w:r>
      <w:r w:rsidRPr="00BE4740">
        <w:t>, försäkringstagarna, de försäkrade och andra ersättningsberättigade</w:t>
      </w:r>
      <w:r w:rsidRPr="00620C7E">
        <w:t>.</w:t>
      </w:r>
    </w:p>
    <w:p w14:paraId="77499348" w14:textId="77777777" w:rsidR="001D32FA" w:rsidRPr="004B2AE3" w:rsidRDefault="001D32FA" w:rsidP="001D32FA">
      <w:pPr>
        <w:pStyle w:val="Brdtextmedindragram"/>
      </w:pPr>
      <w:r>
        <w:t>Investeringsriktlinjerna</w:t>
      </w:r>
      <w:r w:rsidRPr="00620C7E">
        <w:t xml:space="preserve"> ska innehålla uppgifter om metoder för att mäta investeringsrisker, införda processer för riskhantering och den strategiska allokeringen av tillgångar i förhållande till pensions</w:t>
      </w:r>
      <w:r>
        <w:softHyphen/>
      </w:r>
      <w:r w:rsidRPr="00620C7E">
        <w:t>åtagandenas art och varaktighet, samt hur hänsyn tas i investerings</w:t>
      </w:r>
      <w:r>
        <w:softHyphen/>
      </w:r>
      <w:r w:rsidRPr="00620C7E">
        <w:t>policyn till miljöfaktorer, sociala faktorer och företags</w:t>
      </w:r>
      <w:r>
        <w:softHyphen/>
      </w:r>
      <w:r w:rsidRPr="00620C7E">
        <w:t>styrnings</w:t>
      </w:r>
      <w:r>
        <w:softHyphen/>
      </w:r>
      <w:r w:rsidRPr="00620C7E">
        <w:t>faktorer.</w:t>
      </w:r>
    </w:p>
    <w:p w14:paraId="5CA416C2" w14:textId="77777777" w:rsidR="001D32FA" w:rsidRPr="00620C7E" w:rsidRDefault="001D32FA" w:rsidP="001D32FA">
      <w:pPr>
        <w:pStyle w:val="Brdtextmedindragram"/>
      </w:pPr>
      <w:r w:rsidRPr="00620C7E">
        <w:t xml:space="preserve">Regeringen eller den myndighet som regeringen bestämmer ska få meddela föreskrifter om vad </w:t>
      </w:r>
      <w:r>
        <w:t>redogörelsen för</w:t>
      </w:r>
      <w:r w:rsidRPr="00620C7E">
        <w:t xml:space="preserve"> konsekvenserna ska innehålla.</w:t>
      </w:r>
    </w:p>
    <w:p w14:paraId="1E09F602" w14:textId="77777777" w:rsidR="001D32FA" w:rsidRPr="00620C7E" w:rsidRDefault="001D32FA" w:rsidP="001D32FA">
      <w:pPr>
        <w:pStyle w:val="Brdtextmedindrag"/>
        <w:rPr>
          <w:sz w:val="8"/>
          <w:szCs w:val="8"/>
        </w:rPr>
      </w:pPr>
    </w:p>
    <w:p w14:paraId="7F2F62EB" w14:textId="77777777" w:rsidR="001D32FA" w:rsidRDefault="001D32FA" w:rsidP="001D32FA">
      <w:pPr>
        <w:pStyle w:val="Brdtextmedindrag"/>
      </w:pPr>
      <w:r w:rsidRPr="00620C7E">
        <w:rPr>
          <w:b/>
        </w:rPr>
        <w:lastRenderedPageBreak/>
        <w:t>Utredningens förslag</w:t>
      </w:r>
      <w:r w:rsidRPr="00620C7E">
        <w:t xml:space="preserve"> överensstämmer </w:t>
      </w:r>
      <w:r>
        <w:t xml:space="preserve">i huvudsak med regeringens förslag. Utredningens </w:t>
      </w:r>
      <w:r w:rsidRPr="00617903">
        <w:t xml:space="preserve">förslag avviker från regeringens förslag genom att utredningen </w:t>
      </w:r>
      <w:r>
        <w:t>föreslår</w:t>
      </w:r>
      <w:r w:rsidRPr="00617903">
        <w:t xml:space="preserve"> att i</w:t>
      </w:r>
      <w:r w:rsidRPr="00DA1A06">
        <w:t>nvesteringsriktlinjerna ska innehålla principerna för tjänstepensionsföretagets samtliga investeringar, och särskilt redovisa principerna för investeringar i de tillgångar som ska användas för skuld</w:t>
      </w:r>
      <w:r>
        <w:softHyphen/>
      </w:r>
      <w:r w:rsidRPr="00DA1A06">
        <w:t>täckning. Utredningens förslag avviker även från regeringens förslag ge</w:t>
      </w:r>
      <w:r>
        <w:softHyphen/>
      </w:r>
      <w:r w:rsidRPr="00DA1A06">
        <w:t>nom att utredningen föreslår att Finansinspektionen eller annan myndighet som regeringen utser ska få utfärda föreskrifter om vilka uppgifter riktlinjerna ska innehålla, och vad en konsekvensredogörelse ska innehålla. Utredningens förslag innehåller inte någon bestämmelse om att investeringsriktlinjerna ska offentliggöras.</w:t>
      </w:r>
    </w:p>
    <w:p w14:paraId="57F2DA6A" w14:textId="77777777" w:rsidR="001D32FA" w:rsidRDefault="001D32FA" w:rsidP="001D32FA">
      <w:pPr>
        <w:pStyle w:val="Brdtextmedindrag"/>
      </w:pPr>
      <w:r w:rsidRPr="00620C7E">
        <w:rPr>
          <w:b/>
        </w:rPr>
        <w:t xml:space="preserve">Remissinstanserna </w:t>
      </w:r>
      <w:r>
        <w:t>tillstyrker förslaget eller har inget att invända mot det.</w:t>
      </w:r>
    </w:p>
    <w:p w14:paraId="1AB1F6E4" w14:textId="6260D439" w:rsidR="001D32FA" w:rsidRDefault="001D32FA" w:rsidP="001D32FA">
      <w:pPr>
        <w:pStyle w:val="Brdtextmedindrag"/>
        <w:rPr>
          <w:b/>
        </w:rPr>
      </w:pPr>
      <w:r>
        <w:rPr>
          <w:b/>
        </w:rPr>
        <w:t xml:space="preserve">Promemorians förslag </w:t>
      </w:r>
      <w:r>
        <w:t xml:space="preserve">överensstämmer i huvudsak med regeringens förslag. Promemorians förslag avviker från regeringens förslag </w:t>
      </w:r>
      <w:r w:rsidR="00321047">
        <w:t>genom</w:t>
      </w:r>
      <w:r>
        <w:t xml:space="preserve"> </w:t>
      </w:r>
      <w:r w:rsidR="00321047">
        <w:t>a</w:t>
      </w:r>
      <w:r>
        <w:t>t</w:t>
      </w:r>
      <w:r w:rsidR="00321047">
        <w:t>t</w:t>
      </w:r>
      <w:r>
        <w:t xml:space="preserve"> i promemorian inte föreslås att redogörelsen ska omfatta vilka kon</w:t>
      </w:r>
      <w:r>
        <w:softHyphen/>
        <w:t>sekvenser som riktlinjerna får för de försäkrade.</w:t>
      </w:r>
    </w:p>
    <w:p w14:paraId="38594F43" w14:textId="37BA7F8D" w:rsidR="001D32FA" w:rsidRPr="00C016C3" w:rsidRDefault="001D32FA" w:rsidP="001D32FA">
      <w:pPr>
        <w:pStyle w:val="Brdtextmedindrag"/>
      </w:pPr>
      <w:r>
        <w:rPr>
          <w:b/>
        </w:rPr>
        <w:t xml:space="preserve">Remissinstanserna: </w:t>
      </w:r>
      <w:r>
        <w:t xml:space="preserve">Flertalet remissinstanser tillstyrker förslaget eller har inget att invända mot det. </w:t>
      </w:r>
      <w:r>
        <w:rPr>
          <w:i/>
        </w:rPr>
        <w:t>F</w:t>
      </w:r>
      <w:r w:rsidRPr="00DA1A06">
        <w:rPr>
          <w:i/>
        </w:rPr>
        <w:t>inansinspektionen</w:t>
      </w:r>
      <w:r>
        <w:t xml:space="preserve"> anser att innehållet i riktlinjerna inte bör framgå av lag, utan i stället endast anges i föreskrifter. En sådan ordning </w:t>
      </w:r>
      <w:r w:rsidRPr="00DA1A06">
        <w:t xml:space="preserve">skulle vara mer konsekvent och </w:t>
      </w:r>
      <w:r>
        <w:t xml:space="preserve">tydlig. Detta skulle även minska </w:t>
      </w:r>
      <w:r w:rsidRPr="00EF73E9">
        <w:t>risk</w:t>
      </w:r>
      <w:r>
        <w:t>en</w:t>
      </w:r>
      <w:r w:rsidRPr="00EF73E9">
        <w:t xml:space="preserve"> för att</w:t>
      </w:r>
      <w:r>
        <w:t xml:space="preserve"> </w:t>
      </w:r>
      <w:r w:rsidRPr="00EF73E9">
        <w:t xml:space="preserve">bestämmelsen kan </w:t>
      </w:r>
      <w:r>
        <w:t xml:space="preserve">komma att uppfattas </w:t>
      </w:r>
      <w:r w:rsidRPr="00EF73E9">
        <w:t>som att det kan ställas ytterligare krav på</w:t>
      </w:r>
      <w:r>
        <w:t xml:space="preserve"> </w:t>
      </w:r>
      <w:r w:rsidRPr="00EF73E9">
        <w:t xml:space="preserve">innehållet i riktlinjerna än </w:t>
      </w:r>
      <w:r>
        <w:t>det</w:t>
      </w:r>
      <w:r w:rsidRPr="00EF73E9">
        <w:t xml:space="preserve"> som ut</w:t>
      </w:r>
      <w:r>
        <w:softHyphen/>
      </w:r>
      <w:r w:rsidRPr="00EF73E9">
        <w:t>tryckligen framgår av den föreslagna</w:t>
      </w:r>
      <w:r>
        <w:t xml:space="preserve"> </w:t>
      </w:r>
      <w:r w:rsidRPr="00EF73E9">
        <w:t>bestämmelsen eller föreskrifter.</w:t>
      </w:r>
      <w:r>
        <w:t xml:space="preserve"> Även </w:t>
      </w:r>
      <w:r w:rsidRPr="004C3F01">
        <w:t>ordet</w:t>
      </w:r>
      <w:r>
        <w:t xml:space="preserve"> </w:t>
      </w:r>
      <w:r w:rsidRPr="004C3F01">
        <w:t xml:space="preserve">åtminstone kan leda till </w:t>
      </w:r>
      <w:r>
        <w:t xml:space="preserve">en </w:t>
      </w:r>
      <w:r w:rsidRPr="004C3F01">
        <w:t>osäkerhet när det gäller</w:t>
      </w:r>
      <w:r>
        <w:t xml:space="preserve"> om det kan ställas ytterligare krav på riktlinjerna</w:t>
      </w:r>
      <w:r w:rsidRPr="004C3F01">
        <w:t>.</w:t>
      </w:r>
      <w:r>
        <w:t xml:space="preserve"> </w:t>
      </w:r>
      <w:r w:rsidRPr="00DA1A06">
        <w:rPr>
          <w:i/>
        </w:rPr>
        <w:t>Svensk Försäkring</w:t>
      </w:r>
      <w:r>
        <w:t xml:space="preserve"> framför att d</w:t>
      </w:r>
      <w:r w:rsidRPr="00EF73E9">
        <w:t xml:space="preserve">et bör </w:t>
      </w:r>
      <w:r>
        <w:t>förtydligas</w:t>
      </w:r>
      <w:r w:rsidRPr="00EF73E9">
        <w:t xml:space="preserve"> att det endast är de huvudsakliga dragen som behöver anges i de riktlinjer som offentliggörs.</w:t>
      </w:r>
      <w:r>
        <w:t xml:space="preserve"> </w:t>
      </w:r>
      <w:r w:rsidR="008529BC">
        <w:t>Svensk Försäkring</w:t>
      </w:r>
      <w:r>
        <w:t xml:space="preserve"> framför även</w:t>
      </w:r>
      <w:r w:rsidRPr="00EF73E9">
        <w:t xml:space="preserve"> att det inte bör införas en skyldighet att komplettera en anmälan till Finansinspek</w:t>
      </w:r>
      <w:r w:rsidR="00D739EB">
        <w:softHyphen/>
      </w:r>
      <w:r w:rsidRPr="00EF73E9">
        <w:t>tionen av in</w:t>
      </w:r>
      <w:r>
        <w:softHyphen/>
      </w:r>
      <w:r w:rsidRPr="00EF73E9">
        <w:t xml:space="preserve">vesteringsriktlinjerna </w:t>
      </w:r>
      <w:r>
        <w:t xml:space="preserve">med en konsekvensredogörelse eftersom det dels endast är de huvudsakliga dragen som ska offentliggöras, dels </w:t>
      </w:r>
      <w:r w:rsidRPr="00EF73E9">
        <w:t>medför en administrativ börda utan något större mervärde.</w:t>
      </w:r>
    </w:p>
    <w:p w14:paraId="55428D4A" w14:textId="77777777" w:rsidR="001D32FA" w:rsidRPr="00620C7E" w:rsidRDefault="001D32FA" w:rsidP="001D32FA">
      <w:pPr>
        <w:pStyle w:val="Rubrik4utannumrering"/>
      </w:pPr>
      <w:r>
        <w:t>Skälen för regeringens förslag</w:t>
      </w:r>
    </w:p>
    <w:p w14:paraId="75332273" w14:textId="77777777" w:rsidR="001D32FA" w:rsidRPr="00620C7E" w:rsidRDefault="001D32FA" w:rsidP="001D32FA">
      <w:pPr>
        <w:pStyle w:val="Rubrik5utannumrering"/>
        <w:spacing w:before="0"/>
      </w:pPr>
      <w:r w:rsidRPr="00620C7E">
        <w:t xml:space="preserve">Andra </w:t>
      </w:r>
      <w:r w:rsidRPr="001D049D">
        <w:t>tjänstepensionsdirektivet</w:t>
      </w:r>
    </w:p>
    <w:p w14:paraId="45BD9C6C" w14:textId="77777777" w:rsidR="001D32FA" w:rsidRPr="00DA1A06" w:rsidRDefault="001D32FA" w:rsidP="001D32FA">
      <w:pPr>
        <w:pStyle w:val="Brdtext"/>
      </w:pPr>
      <w:r w:rsidRPr="00CE6058">
        <w:t>I andra tjänstepensionsdirektivet finns bestämmelser om riktlinjer för investeringsverksamheten (artikel</w:t>
      </w:r>
      <w:r>
        <w:t> </w:t>
      </w:r>
      <w:r w:rsidRPr="00CE6058">
        <w:t xml:space="preserve">30). </w:t>
      </w:r>
      <w:r w:rsidRPr="00DA1A06">
        <w:t>Ett tjänstepensionsinstitut ska ut</w:t>
      </w:r>
      <w:r>
        <w:softHyphen/>
      </w:r>
      <w:r w:rsidRPr="00DA1A06">
        <w:t>arbeta och minst vart tredje år se över skriftliga riktlinjer för investerings</w:t>
      </w:r>
      <w:r>
        <w:softHyphen/>
      </w:r>
      <w:r w:rsidRPr="00DA1A06">
        <w:t>verksamheten. Dessa riktlinjer ska ofördröjligen ses över efter varje väsentlig förändring av investeringspolicyn. Riktlinjerna ska i vart fall innehålla sådana uppgifter som metoder för att mäta investeringsrisker, införda processer för riskhantering och den strategiska allokeringen av tillgångar i förhållande till pensionsåtagandenas art och varaktighet samt hur hänsyn tas i investeringspolicyn till miljöfaktorer, sociala faktorer och företagsstyrningsfaktorer. Riktlinjerna ska offentliggöras.</w:t>
      </w:r>
    </w:p>
    <w:p w14:paraId="1626C4D0" w14:textId="77777777" w:rsidR="001D32FA" w:rsidRPr="00620C7E" w:rsidRDefault="001D32FA" w:rsidP="001D32FA">
      <w:pPr>
        <w:pStyle w:val="Rubrik5utannumrering"/>
      </w:pPr>
      <w:r w:rsidRPr="00AD19FE">
        <w:lastRenderedPageBreak/>
        <w:t>Gällande</w:t>
      </w:r>
      <w:r w:rsidRPr="00620C7E">
        <w:t xml:space="preserve"> </w:t>
      </w:r>
      <w:r w:rsidRPr="001D049D">
        <w:t>rätt</w:t>
      </w:r>
    </w:p>
    <w:p w14:paraId="6859106A" w14:textId="77777777" w:rsidR="001D32FA" w:rsidRPr="00620C7E" w:rsidRDefault="001D32FA" w:rsidP="001D32FA">
      <w:pPr>
        <w:pStyle w:val="Brdtext"/>
      </w:pPr>
      <w:r>
        <w:t xml:space="preserve">För försäkringsföretag finns det inte </w:t>
      </w:r>
      <w:r w:rsidRPr="00620C7E">
        <w:t xml:space="preserve">några bestämmelser </w:t>
      </w:r>
      <w:r>
        <w:t>i försäkrings</w:t>
      </w:r>
      <w:r>
        <w:softHyphen/>
        <w:t xml:space="preserve">rörelselagen </w:t>
      </w:r>
      <w:r w:rsidRPr="00620C7E">
        <w:t xml:space="preserve">som direkt motsvarar </w:t>
      </w:r>
      <w:r>
        <w:t>bestämmelsen</w:t>
      </w:r>
      <w:r w:rsidRPr="00620C7E">
        <w:t xml:space="preserve"> i andra tjänstepensions</w:t>
      </w:r>
      <w:r>
        <w:softHyphen/>
      </w:r>
      <w:r w:rsidRPr="00620C7E">
        <w:t xml:space="preserve">direktivet om </w:t>
      </w:r>
      <w:r>
        <w:t xml:space="preserve">riktlinjer för investeringsverksamheten </w:t>
      </w:r>
      <w:r w:rsidRPr="00620C7E">
        <w:t xml:space="preserve">(artikel 30). Vissa bestämmelser </w:t>
      </w:r>
      <w:r>
        <w:t>i försäkringsrörelselagen</w:t>
      </w:r>
      <w:r w:rsidRPr="00620C7E">
        <w:t xml:space="preserve"> om styr</w:t>
      </w:r>
      <w:r>
        <w:softHyphen/>
      </w:r>
      <w:r w:rsidRPr="00620C7E">
        <w:t>dokument för risk</w:t>
      </w:r>
      <w:r>
        <w:softHyphen/>
      </w:r>
      <w:r w:rsidRPr="00620C7E">
        <w:t>hantering</w:t>
      </w:r>
      <w:r>
        <w:t xml:space="preserve"> </w:t>
      </w:r>
      <w:r w:rsidRPr="00620C7E">
        <w:t>angränsar dock till detta</w:t>
      </w:r>
      <w:r>
        <w:t xml:space="preserve"> område</w:t>
      </w:r>
      <w:r w:rsidRPr="00620C7E">
        <w:t>. För försäkringsföretag gäller att styrdokumenten för riskhantering bl.a. ska innehålla investeringsrisker (10</w:t>
      </w:r>
      <w:r>
        <w:t> kap.</w:t>
      </w:r>
      <w:r w:rsidRPr="00620C7E">
        <w:t xml:space="preserve"> 2</w:t>
      </w:r>
      <w:r>
        <w:t> § första stycket </w:t>
      </w:r>
      <w:r w:rsidRPr="00620C7E">
        <w:t>1 och 7</w:t>
      </w:r>
      <w:r>
        <w:t> §</w:t>
      </w:r>
      <w:r w:rsidRPr="00620C7E">
        <w:t xml:space="preserve"> andra stycket 3 och tredje stycket FRL). Det finns även mer detaljerade bestämmelser om </w:t>
      </w:r>
      <w:r>
        <w:t>innehållet i riktlinjerna</w:t>
      </w:r>
      <w:r w:rsidRPr="00620C7E">
        <w:t xml:space="preserve"> </w:t>
      </w:r>
      <w:r>
        <w:t>i</w:t>
      </w:r>
      <w:r w:rsidRPr="00620C7E">
        <w:t xml:space="preserve"> Solvens</w:t>
      </w:r>
      <w:r>
        <w:t xml:space="preserve"> </w:t>
      </w:r>
      <w:r w:rsidRPr="00620C7E">
        <w:t>II-förordningen (artikel 260</w:t>
      </w:r>
      <w:r>
        <w:t>.1 c</w:t>
      </w:r>
      <w:r w:rsidRPr="00620C7E">
        <w:t>).</w:t>
      </w:r>
    </w:p>
    <w:p w14:paraId="3BD79CD5" w14:textId="77777777" w:rsidR="001D32FA" w:rsidRDefault="001D32FA" w:rsidP="001D32FA">
      <w:pPr>
        <w:pStyle w:val="Brdtextmedindrag"/>
        <w:rPr>
          <w:color w:val="0D0D0D" w:themeColor="text1" w:themeTint="F2"/>
        </w:rPr>
      </w:pPr>
      <w:r>
        <w:t>Före</w:t>
      </w:r>
      <w:r w:rsidRPr="00620C7E">
        <w:t xml:space="preserve"> Solvens II-direktivet genomfördes i svensk rätt fanns bestämmelser om placeringsriktlinjer i </w:t>
      </w:r>
      <w:r>
        <w:t>försäkringsrörelselagen</w:t>
      </w:r>
      <w:r w:rsidRPr="00620C7E">
        <w:t xml:space="preserve"> (8</w:t>
      </w:r>
      <w:r>
        <w:t> kap. 4, 6, 8 och 9 §§ FRL i lydelserna före den 1 januari 2016</w:t>
      </w:r>
      <w:r w:rsidRPr="00620C7E">
        <w:t>). De försäkringsföretag som f</w:t>
      </w:r>
      <w:r w:rsidRPr="00620C7E">
        <w:rPr>
          <w:color w:val="0D0D0D" w:themeColor="text1" w:themeTint="F2"/>
        </w:rPr>
        <w:t xml:space="preserve">öljer övergångsbestämmelserna ska dock tillämpa </w:t>
      </w:r>
      <w:r>
        <w:rPr>
          <w:color w:val="0D0D0D" w:themeColor="text1" w:themeTint="F2"/>
        </w:rPr>
        <w:t>försäkringsrörelse</w:t>
      </w:r>
      <w:r>
        <w:rPr>
          <w:color w:val="0D0D0D" w:themeColor="text1" w:themeTint="F2"/>
        </w:rPr>
        <w:softHyphen/>
        <w:t>lagen</w:t>
      </w:r>
      <w:r w:rsidRPr="00620C7E">
        <w:rPr>
          <w:color w:val="0D0D0D" w:themeColor="text1" w:themeTint="F2"/>
        </w:rPr>
        <w:t xml:space="preserve"> i den delen</w:t>
      </w:r>
      <w:r>
        <w:rPr>
          <w:color w:val="0D0D0D" w:themeColor="text1" w:themeTint="F2"/>
        </w:rPr>
        <w:t xml:space="preserve">, 8 kap., </w:t>
      </w:r>
      <w:r w:rsidRPr="00620C7E">
        <w:rPr>
          <w:color w:val="0D0D0D" w:themeColor="text1" w:themeTint="F2"/>
        </w:rPr>
        <w:t>i lydelse</w:t>
      </w:r>
      <w:r>
        <w:rPr>
          <w:color w:val="0D0D0D" w:themeColor="text1" w:themeTint="F2"/>
        </w:rPr>
        <w:t>n</w:t>
      </w:r>
      <w:r w:rsidRPr="00620C7E">
        <w:rPr>
          <w:color w:val="0D0D0D" w:themeColor="text1" w:themeTint="F2"/>
        </w:rPr>
        <w:t xml:space="preserve"> efter den 1</w:t>
      </w:r>
      <w:r>
        <w:rPr>
          <w:color w:val="0D0D0D" w:themeColor="text1" w:themeTint="F2"/>
        </w:rPr>
        <w:t> </w:t>
      </w:r>
      <w:r w:rsidRPr="00620C7E">
        <w:rPr>
          <w:color w:val="0D0D0D" w:themeColor="text1" w:themeTint="F2"/>
        </w:rPr>
        <w:t>januari 2016 (punkt</w:t>
      </w:r>
      <w:r>
        <w:rPr>
          <w:color w:val="0D0D0D" w:themeColor="text1" w:themeTint="F2"/>
        </w:rPr>
        <w:t> </w:t>
      </w:r>
      <w:r w:rsidRPr="00620C7E">
        <w:rPr>
          <w:color w:val="0D0D0D" w:themeColor="text1" w:themeTint="F2"/>
        </w:rPr>
        <w:t xml:space="preserve">2 i övergångsbestämmelserna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 De</w:t>
      </w:r>
      <w:r>
        <w:rPr>
          <w:color w:val="0D0D0D" w:themeColor="text1" w:themeTint="F2"/>
        </w:rPr>
        <w:t>t</w:t>
      </w:r>
      <w:r w:rsidRPr="00620C7E">
        <w:rPr>
          <w:color w:val="0D0D0D" w:themeColor="text1" w:themeTint="F2"/>
        </w:rPr>
        <w:t>t</w:t>
      </w:r>
      <w:r>
        <w:rPr>
          <w:color w:val="0D0D0D" w:themeColor="text1" w:themeTint="F2"/>
        </w:rPr>
        <w:t>a</w:t>
      </w:r>
      <w:r w:rsidRPr="00620C7E">
        <w:rPr>
          <w:color w:val="0D0D0D" w:themeColor="text1" w:themeTint="F2"/>
        </w:rPr>
        <w:t xml:space="preserve"> innebär att det inte heller </w:t>
      </w:r>
      <w:r>
        <w:rPr>
          <w:color w:val="0D0D0D" w:themeColor="text1" w:themeTint="F2"/>
        </w:rPr>
        <w:t>för de försäkringsföretag som följer övergångsbestämmelserna finns några be</w:t>
      </w:r>
      <w:r>
        <w:rPr>
          <w:color w:val="0D0D0D" w:themeColor="text1" w:themeTint="F2"/>
        </w:rPr>
        <w:softHyphen/>
        <w:t>stämmelser i försäkringsrörelselagen som direkt motsvarar bestämmelsen i andra tjänstepensionsdirektivet om riktlinjer för investerings</w:t>
      </w:r>
      <w:r>
        <w:rPr>
          <w:color w:val="0D0D0D" w:themeColor="text1" w:themeTint="F2"/>
        </w:rPr>
        <w:softHyphen/>
        <w:t>verksamheten (artikel 30).</w:t>
      </w:r>
    </w:p>
    <w:p w14:paraId="59A8678D" w14:textId="77777777" w:rsidR="001D32FA" w:rsidRDefault="001D32FA" w:rsidP="001D32FA">
      <w:pPr>
        <w:pStyle w:val="Brdtextmedindrag"/>
      </w:pPr>
      <w:r w:rsidRPr="00620C7E">
        <w:t xml:space="preserve">För tjänstepensionskassor gäller </w:t>
      </w:r>
      <w:r>
        <w:t>att de ska upprätta och följa placerings</w:t>
      </w:r>
      <w:r>
        <w:softHyphen/>
        <w:t>riktlinjer (24 c § första stycket UFL). Sådana riktlinjer ska innehålla principerna för placering av samtliga tillgångar, med en särskild redovisning av principerna för placering av de tillgångar som används för skuldtäckning. Regeringen eller den myndighet som regeringen be</w:t>
      </w:r>
      <w:r>
        <w:softHyphen/>
        <w:t xml:space="preserve">stämmer får meddela närmare föreskrifter om vad riktlinjerna ska innehålla. Senast när placeringsriktlinjerna börjar användas, ska de ges in till Finansinspektionen (24 c § andra stycket UFL). Understödsföreningen ska samtidigt lämna in en redogörelse för de konsekvenser som riktlinjerna får för understödsföreningen samt för medlemmarna och andra ersättningsberättigade på grund av försäkringarna. Regeringen eller den myndighet som regeringen bestämmer får meddela närmare föreskrifter om vad redogörelsen ska innehålla. Detta gäller också vid ändring av placeringsriktlinjerna (24 c tredje stycket UFL). I </w:t>
      </w:r>
      <w:r w:rsidRPr="00456B97">
        <w:t xml:space="preserve">Finansinspektionens föreskrifter och allmänna råd </w:t>
      </w:r>
      <w:r>
        <w:t>(</w:t>
      </w:r>
      <w:r w:rsidRPr="00456B97">
        <w:t>FFFS 2005:32</w:t>
      </w:r>
      <w:r>
        <w:t>)</w:t>
      </w:r>
      <w:r w:rsidRPr="00456B97">
        <w:t xml:space="preserve"> om placeringsriktlinjer och konsekvensanalys för institut som driver verksamhet avseende tjänste</w:t>
      </w:r>
      <w:r>
        <w:softHyphen/>
      </w:r>
      <w:r w:rsidRPr="00456B97">
        <w:t>pension</w:t>
      </w:r>
      <w:r>
        <w:t xml:space="preserve">, nedan </w:t>
      </w:r>
      <w:r w:rsidRPr="00456B97">
        <w:t>FFFS 2005:32</w:t>
      </w:r>
      <w:r>
        <w:t>, vilka fortfarande gäller för tjänstepensions</w:t>
      </w:r>
      <w:r>
        <w:softHyphen/>
        <w:t xml:space="preserve">kassor (punkt 2 i övergångsbestämmelsen till </w:t>
      </w:r>
      <w:r w:rsidRPr="00456B97">
        <w:t>Finans</w:t>
      </w:r>
      <w:r>
        <w:softHyphen/>
      </w:r>
      <w:r w:rsidRPr="00456B97">
        <w:t>inspektionens före</w:t>
      </w:r>
      <w:r>
        <w:softHyphen/>
      </w:r>
      <w:r w:rsidRPr="00456B97">
        <w:t xml:space="preserve">skrifter och allmänna råd </w:t>
      </w:r>
      <w:r>
        <w:t>[</w:t>
      </w:r>
      <w:r w:rsidRPr="00456B97">
        <w:t>FFFS 2011:16</w:t>
      </w:r>
      <w:r>
        <w:t>]</w:t>
      </w:r>
      <w:r w:rsidRPr="00456B97">
        <w:t xml:space="preserve"> om placeringsriktlinjer och konsekvensanalys för institut som driver tjänstepensionsverksamhet</w:t>
      </w:r>
      <w:r>
        <w:t>), finns ytterligare bestämmelser om placeringsriktlinjer och konsekvens</w:t>
      </w:r>
      <w:r>
        <w:softHyphen/>
        <w:t>analys.</w:t>
      </w:r>
    </w:p>
    <w:p w14:paraId="2C9973B3" w14:textId="77777777" w:rsidR="001D32FA" w:rsidRDefault="001D32FA" w:rsidP="001D32FA">
      <w:pPr>
        <w:pStyle w:val="Rubrik5utannumrering"/>
      </w:pPr>
      <w:r>
        <w:t>Ingivande av investeringsriktlinjer</w:t>
      </w:r>
    </w:p>
    <w:p w14:paraId="15F86DF3" w14:textId="6EFC0AD8" w:rsidR="001D32FA" w:rsidRDefault="001D32FA" w:rsidP="001D32FA">
      <w:pPr>
        <w:pStyle w:val="Brdtextmedindrag"/>
        <w:ind w:firstLine="0"/>
      </w:pPr>
      <w:r>
        <w:t>Ett tjänstepensionsföretag ska, enligt det som föreslås i avsnitt 9.4.1, upprätta och följa investeringsriktlinjer. På motsvarande sätt som gäller för tjänstepensionskassor och som gällde för försäkringsföretag före genom</w:t>
      </w:r>
      <w:r w:rsidR="007327C8">
        <w:softHyphen/>
      </w:r>
      <w:r>
        <w:t xml:space="preserve">förandet av Solvens II-direktivet bör för tjänstepensionsföretag gälla att investeringsriktlinjerna </w:t>
      </w:r>
      <w:r w:rsidRPr="00620C7E">
        <w:t xml:space="preserve">ska ges in till </w:t>
      </w:r>
      <w:r>
        <w:t>Finansinspektionen</w:t>
      </w:r>
      <w:r w:rsidRPr="00620C7E">
        <w:t xml:space="preserve"> senast när de </w:t>
      </w:r>
      <w:r w:rsidRPr="00620C7E">
        <w:lastRenderedPageBreak/>
        <w:t xml:space="preserve">börjar användas. Även ändringar av riktlinjerna </w:t>
      </w:r>
      <w:r>
        <w:t>bör</w:t>
      </w:r>
      <w:r w:rsidRPr="00620C7E">
        <w:t xml:space="preserve"> ges in till </w:t>
      </w:r>
      <w:r>
        <w:t>Finans</w:t>
      </w:r>
      <w:r w:rsidR="007327C8">
        <w:softHyphen/>
      </w:r>
      <w:r>
        <w:t>inspektionen</w:t>
      </w:r>
      <w:r w:rsidRPr="00620C7E">
        <w:t>.</w:t>
      </w:r>
      <w:r>
        <w:t xml:space="preserve"> </w:t>
      </w:r>
    </w:p>
    <w:p w14:paraId="769EC789" w14:textId="77777777" w:rsidR="001D32FA" w:rsidRDefault="001D32FA" w:rsidP="001D32FA">
      <w:pPr>
        <w:pStyle w:val="Brdtextmedindrag"/>
      </w:pPr>
      <w:r>
        <w:t>I andra tjänstepensionsdirektivet anges att investerings</w:t>
      </w:r>
      <w:r w:rsidRPr="005C486E">
        <w:t>riktlinjer</w:t>
      </w:r>
      <w:r>
        <w:t>na</w:t>
      </w:r>
      <w:r w:rsidRPr="005C486E">
        <w:t xml:space="preserve"> ska ofördröjligen ses över efter varje väsentlig förändring av investerings</w:t>
      </w:r>
      <w:r>
        <w:softHyphen/>
      </w:r>
      <w:r w:rsidRPr="005C486E">
        <w:t>policyn</w:t>
      </w:r>
      <w:r>
        <w:t xml:space="preserve"> (artikel 30)</w:t>
      </w:r>
      <w:r w:rsidRPr="005C486E">
        <w:t>.</w:t>
      </w:r>
      <w:r>
        <w:t xml:space="preserve"> För att genomföra denna del av direktivet krävs att det införs en bestämmelse om detta. </w:t>
      </w:r>
      <w:r w:rsidRPr="005C486E">
        <w:t xml:space="preserve">Investeringsriktlinjerna </w:t>
      </w:r>
      <w:r>
        <w:t>hos ett tjänste</w:t>
      </w:r>
      <w:r>
        <w:softHyphen/>
        <w:t>pensionsföretag bör</w:t>
      </w:r>
      <w:r w:rsidRPr="005C486E">
        <w:t xml:space="preserve"> </w:t>
      </w:r>
      <w:r>
        <w:t>därför</w:t>
      </w:r>
      <w:r w:rsidRPr="005C486E">
        <w:t xml:space="preserve"> ses över snarast möjligt om det sker en väsentlig förändring av investeringspolicyn.</w:t>
      </w:r>
    </w:p>
    <w:p w14:paraId="4459BED1" w14:textId="77777777" w:rsidR="001D32FA" w:rsidRPr="00620C7E" w:rsidRDefault="001D32FA" w:rsidP="001D32FA">
      <w:pPr>
        <w:pStyle w:val="Rubrik5utannumrering"/>
      </w:pPr>
      <w:r w:rsidRPr="00024E7F">
        <w:t>Investeringsriktlinjerna</w:t>
      </w:r>
      <w:r>
        <w:t xml:space="preserve"> ska </w:t>
      </w:r>
      <w:r w:rsidRPr="00AD19FE">
        <w:t>offentliggöras</w:t>
      </w:r>
    </w:p>
    <w:p w14:paraId="41FA2F11" w14:textId="77777777" w:rsidR="001D32FA" w:rsidRDefault="001D32FA" w:rsidP="001D32FA">
      <w:pPr>
        <w:pStyle w:val="Brdtextmedindrag"/>
        <w:ind w:firstLine="0"/>
      </w:pPr>
      <w:r>
        <w:t xml:space="preserve">I andra tjänstepensionsdirektivet anges att riktlinjerna ska offentliggöras (artikel 30). </w:t>
      </w:r>
      <w:r w:rsidRPr="008412A5">
        <w:t xml:space="preserve">För att genomföra andra tjänstepensionsdirektivet fullt ut bör </w:t>
      </w:r>
      <w:r>
        <w:t xml:space="preserve">det införas </w:t>
      </w:r>
      <w:r w:rsidRPr="008412A5">
        <w:t xml:space="preserve">en bestämmelse om att </w:t>
      </w:r>
      <w:r>
        <w:t>tjänstepensionsföretag</w:t>
      </w:r>
      <w:r w:rsidRPr="008412A5">
        <w:t xml:space="preserve"> ska offentliggöra sina investeringsriktlinjer. Hur detta offentliggörande ska ske bör kunna </w:t>
      </w:r>
      <w:r>
        <w:t>bestämmas</w:t>
      </w:r>
      <w:r w:rsidRPr="008412A5">
        <w:t xml:space="preserve"> av det enskilda </w:t>
      </w:r>
      <w:r>
        <w:t>tjänstepensionsföretaget</w:t>
      </w:r>
      <w:r w:rsidRPr="008412A5">
        <w:t xml:space="preserve"> utifrån </w:t>
      </w:r>
      <w:r>
        <w:t>det</w:t>
      </w:r>
      <w:r w:rsidRPr="008412A5">
        <w:t xml:space="preserve"> som bedöms lämpligast.</w:t>
      </w:r>
    </w:p>
    <w:p w14:paraId="35EC8288" w14:textId="77777777" w:rsidR="001D32FA" w:rsidRDefault="001D32FA" w:rsidP="001D32FA">
      <w:pPr>
        <w:pStyle w:val="Brdtextmedindrag"/>
      </w:pPr>
      <w:r>
        <w:t xml:space="preserve">I andra tjänstepensionsdirektivet anges att </w:t>
      </w:r>
      <w:r w:rsidRPr="0037544C">
        <w:t>riktlinjer</w:t>
      </w:r>
      <w:r>
        <w:t>na</w:t>
      </w:r>
      <w:r w:rsidRPr="0037544C">
        <w:t xml:space="preserve"> ofördröjligen ska ses över efter varje väsentlig förändring av investeringspolicyn</w:t>
      </w:r>
      <w:r>
        <w:t xml:space="preserve"> (artikel 30)</w:t>
      </w:r>
      <w:r w:rsidRPr="0037544C">
        <w:t>.</w:t>
      </w:r>
      <w:r>
        <w:t xml:space="preserve"> Detta får, som </w:t>
      </w:r>
      <w:r w:rsidRPr="0042435B">
        <w:rPr>
          <w:i/>
        </w:rPr>
        <w:t>Svensk Försäkring</w:t>
      </w:r>
      <w:r>
        <w:t xml:space="preserve"> framför, anses innebära att det är </w:t>
      </w:r>
      <w:r w:rsidRPr="00EF73E9">
        <w:t xml:space="preserve">de huvudsakliga </w:t>
      </w:r>
      <w:r>
        <w:t>principerna</w:t>
      </w:r>
      <w:r w:rsidRPr="00EF73E9">
        <w:t xml:space="preserve"> </w:t>
      </w:r>
      <w:r>
        <w:t xml:space="preserve">för investeringar </w:t>
      </w:r>
      <w:r w:rsidRPr="00EF73E9">
        <w:t xml:space="preserve">som </w:t>
      </w:r>
      <w:r>
        <w:t>ska</w:t>
      </w:r>
      <w:r w:rsidRPr="00EF73E9">
        <w:t xml:space="preserve"> anges i </w:t>
      </w:r>
      <w:r>
        <w:t>investeringsriktlinjerna som ska offentliggöras och inte tjänstepensions</w:t>
      </w:r>
      <w:r>
        <w:softHyphen/>
        <w:t>företagets fullständiga investeringspolicy.</w:t>
      </w:r>
    </w:p>
    <w:p w14:paraId="4D586FB3" w14:textId="77777777" w:rsidR="001D32FA" w:rsidRDefault="001D32FA" w:rsidP="001D32FA">
      <w:pPr>
        <w:pStyle w:val="Rubrik5utannumrering"/>
      </w:pPr>
      <w:r w:rsidRPr="00024E7F">
        <w:t>Redogörelse</w:t>
      </w:r>
      <w:r>
        <w:t xml:space="preserve"> för de konsekvenser som investeringsriktlinjerna får</w:t>
      </w:r>
    </w:p>
    <w:p w14:paraId="54C20D21" w14:textId="77777777" w:rsidR="001D32FA" w:rsidRPr="00681DEC" w:rsidRDefault="001D32FA" w:rsidP="001D32FA">
      <w:pPr>
        <w:pStyle w:val="Brdtext"/>
      </w:pPr>
      <w:r>
        <w:t>För tjänstepensionskassor gäller att de tillsammans med riktlinjerna ska ge in en redogörelse för de konsekvenser som riktlinjerna får för understöds</w:t>
      </w:r>
      <w:r>
        <w:softHyphen/>
        <w:t>föreningen samt för medlemmarna och andra ersättnings</w:t>
      </w:r>
      <w:r>
        <w:softHyphen/>
        <w:t>berättigade på grund av försäkringarna (24 c § andra stycket UFL). En motsvarande be</w:t>
      </w:r>
      <w:r>
        <w:softHyphen/>
        <w:t xml:space="preserve">stämmelse fanns för försäkringsföretag före </w:t>
      </w:r>
      <w:r w:rsidRPr="00681DEC">
        <w:t>genom</w:t>
      </w:r>
      <w:r w:rsidRPr="00681DEC">
        <w:softHyphen/>
        <w:t>förandet av Solvens II-direktivet (8 kap. 6 § FRL i lydelse</w:t>
      </w:r>
      <w:r>
        <w:t>n</w:t>
      </w:r>
      <w:r w:rsidRPr="00681DEC">
        <w:t xml:space="preserve"> före den 1 januari 2016).</w:t>
      </w:r>
    </w:p>
    <w:p w14:paraId="337E826E" w14:textId="77777777" w:rsidR="001D32FA" w:rsidRDefault="001D32FA" w:rsidP="001D32FA">
      <w:pPr>
        <w:pStyle w:val="Brdtextmedindrag"/>
      </w:pPr>
      <w:r w:rsidRPr="00E8324B">
        <w:t xml:space="preserve">Konsekvensredogörelsen torde alltjämt fylla en viktig funktion som komplement till investeringsriktlinjerna och därmed bidra till en förbättrad intern styrning hos företaget. Konsekvensredogörelsen bör även vara av betydelse vid tillsynen över ett tjänstepensionsföretag, detta särskilt då den ska beakta konsekvenserna för tjänstepensionsföretaget samt för </w:t>
      </w:r>
      <w:r>
        <w:t xml:space="preserve">försäkringstagarna, </w:t>
      </w:r>
      <w:r w:rsidRPr="00E8324B">
        <w:t>de försäkrade och andra ersättningsberättigade. Detta trots att det införs ytterligare bestämmelser om styrdokument och riktlinjer för tjänste</w:t>
      </w:r>
      <w:r w:rsidRPr="00E8324B">
        <w:softHyphen/>
        <w:t>pensionsföretag. Att konsekvenserna ska beaktas för de försäk</w:t>
      </w:r>
      <w:r>
        <w:softHyphen/>
      </w:r>
      <w:r w:rsidRPr="00E8324B">
        <w:t>rade och a</w:t>
      </w:r>
      <w:r>
        <w:t xml:space="preserve">ndra ersättningsberättigade borde </w:t>
      </w:r>
      <w:r w:rsidRPr="00E8324B">
        <w:t>dessutom kunna bidra till ett förbättrat konsumentskydd.</w:t>
      </w:r>
      <w:r>
        <w:t xml:space="preserve"> Regeringen anser därför, trots det som </w:t>
      </w:r>
      <w:r w:rsidRPr="00145C13">
        <w:rPr>
          <w:i/>
        </w:rPr>
        <w:t xml:space="preserve">Svensk </w:t>
      </w:r>
      <w:r>
        <w:rPr>
          <w:i/>
        </w:rPr>
        <w:t>F</w:t>
      </w:r>
      <w:r w:rsidRPr="00145C13">
        <w:rPr>
          <w:i/>
        </w:rPr>
        <w:t>örsäkring</w:t>
      </w:r>
      <w:r>
        <w:t xml:space="preserve"> anför, att e</w:t>
      </w:r>
      <w:r w:rsidRPr="00681DEC">
        <w:t>tt tjänstepensionsföret</w:t>
      </w:r>
      <w:r>
        <w:t xml:space="preserve">ag </w:t>
      </w:r>
      <w:r w:rsidRPr="00681DEC">
        <w:t xml:space="preserve">tillsammans med investeringsriktlinjerna </w:t>
      </w:r>
      <w:r>
        <w:t xml:space="preserve">ska </w:t>
      </w:r>
      <w:r w:rsidRPr="00681DEC">
        <w:t xml:space="preserve">ge in en redogörelse för de konsekvenser som riktlinjerna får för företaget, </w:t>
      </w:r>
      <w:r>
        <w:t>försäkringstagarna</w:t>
      </w:r>
      <w:r w:rsidRPr="00681DEC">
        <w:t>, de försäkrade och andra ersättningsberättigade.</w:t>
      </w:r>
      <w:r>
        <w:t xml:space="preserve"> En bestämmelse med den innebörden bör därför tas in i den nya lagen om tjänstepensionsföretag. </w:t>
      </w:r>
    </w:p>
    <w:p w14:paraId="175E8ED4" w14:textId="0E84B353" w:rsidR="001D32FA" w:rsidRDefault="001D32FA" w:rsidP="001D32FA">
      <w:pPr>
        <w:pStyle w:val="Brdtextmedindrag"/>
      </w:pPr>
      <w:r w:rsidRPr="00681DEC">
        <w:t xml:space="preserve">Vid tjänstepensionsförsäkring är det </w:t>
      </w:r>
      <w:r w:rsidRPr="00E8324B">
        <w:t xml:space="preserve">vanligtvis </w:t>
      </w:r>
      <w:r w:rsidRPr="00681DEC">
        <w:t xml:space="preserve">arbetsgivaren som är försäkringstagare och den anställde som är försäkrad, se avsnitten </w:t>
      </w:r>
      <w:r w:rsidRPr="00E8324B">
        <w:t>4.5.</w:t>
      </w:r>
      <w:r>
        <w:t>1</w:t>
      </w:r>
      <w:r w:rsidRPr="00E8324B">
        <w:t>, 5.</w:t>
      </w:r>
      <w:r>
        <w:t>2</w:t>
      </w:r>
      <w:r w:rsidRPr="00E8324B">
        <w:t xml:space="preserve"> och </w:t>
      </w:r>
      <w:r>
        <w:t>5.4</w:t>
      </w:r>
      <w:r w:rsidRPr="00681DEC">
        <w:t xml:space="preserve">. Som framgår av dessa avsnitt kan det </w:t>
      </w:r>
      <w:r>
        <w:t xml:space="preserve">dock </w:t>
      </w:r>
      <w:r w:rsidRPr="00681DEC">
        <w:t xml:space="preserve">finnas situationer där den anställde är den som tecknar försäkringen (se även prop. </w:t>
      </w:r>
      <w:r w:rsidRPr="00681DEC">
        <w:lastRenderedPageBreak/>
        <w:t xml:space="preserve">2004/05:165 s. 124). </w:t>
      </w:r>
      <w:r>
        <w:t>R</w:t>
      </w:r>
      <w:r w:rsidRPr="00681DEC">
        <w:t xml:space="preserve">edogörelsen </w:t>
      </w:r>
      <w:r>
        <w:t xml:space="preserve">bör därför </w:t>
      </w:r>
      <w:r w:rsidRPr="00681DEC">
        <w:t>även beakta de kon</w:t>
      </w:r>
      <w:r>
        <w:softHyphen/>
      </w:r>
      <w:r w:rsidRPr="00681DEC">
        <w:t>sekven</w:t>
      </w:r>
      <w:r w:rsidR="007327C8">
        <w:softHyphen/>
      </w:r>
      <w:r w:rsidRPr="00681DEC">
        <w:t>ser som riktlinjerna får för försäkringstagarna.</w:t>
      </w:r>
    </w:p>
    <w:p w14:paraId="219A1ED4" w14:textId="776582FB" w:rsidR="001D32FA" w:rsidRPr="008412A5" w:rsidRDefault="001D32FA" w:rsidP="001D32FA">
      <w:pPr>
        <w:pStyle w:val="Rubrik5utannumrering"/>
      </w:pPr>
      <w:r>
        <w:t>Grundläggande bestämmelser i lag som kompletteras av föreskrifter</w:t>
      </w:r>
      <w:r w:rsidR="00321047">
        <w:t xml:space="preserve"> på lägre nivå än lag</w:t>
      </w:r>
    </w:p>
    <w:p w14:paraId="309D6D41" w14:textId="77777777" w:rsidR="001D32FA" w:rsidRDefault="001D32FA" w:rsidP="001D32FA">
      <w:pPr>
        <w:pStyle w:val="Brdtextmedindrag"/>
        <w:ind w:firstLine="0"/>
      </w:pPr>
      <w:r>
        <w:t>För tjänstepensionskassor anges i lagen om understödsföreningar att riktlinjerna ska innehålla principerna för placering av samtliga tillgångar, med en särskild redovisning av principerna för placering av de tillgångar som används för skuldtäckning (</w:t>
      </w:r>
      <w:r w:rsidRPr="00620C7E">
        <w:t>24 c</w:t>
      </w:r>
      <w:r>
        <w:t> §</w:t>
      </w:r>
      <w:r w:rsidRPr="00620C7E">
        <w:t>).</w:t>
      </w:r>
      <w:r>
        <w:t xml:space="preserve"> I den tidigare bestämmelsen för försäkringsföretag angavs att r</w:t>
      </w:r>
      <w:r w:rsidRPr="0077692F">
        <w:t>iktlinjerna ska innehålla principerna för placering av samtliga tillgångar och särskilt redovisa principerna för placering av de tillgångar som används för skuldtäckning</w:t>
      </w:r>
      <w:r>
        <w:t xml:space="preserve"> (8 kap. 4 § FRL i lydelsen före den 1 januari 2016). För tjänstepensionskassor kom</w:t>
      </w:r>
      <w:r>
        <w:softHyphen/>
        <w:t>pletteras bestämmelsen med ett bemyndigande för r</w:t>
      </w:r>
      <w:r w:rsidRPr="0077692F">
        <w:t>egeringen eller den myndighet som regeringen bestämme</w:t>
      </w:r>
      <w:r>
        <w:t xml:space="preserve">r om att få meddela föreskrifter om </w:t>
      </w:r>
      <w:r w:rsidRPr="0077692F">
        <w:t xml:space="preserve">vilka uppgifter som </w:t>
      </w:r>
      <w:r>
        <w:t xml:space="preserve">placeringsriktlinjerna </w:t>
      </w:r>
      <w:r w:rsidRPr="0077692F">
        <w:t>ska innehålla</w:t>
      </w:r>
      <w:r>
        <w:t xml:space="preserve"> (24 c § första stycket UFL). Ett motsvarande bemyndigande fanns för försäkringsföretag före genom</w:t>
      </w:r>
      <w:r>
        <w:softHyphen/>
        <w:t>förandet av Solvens II-direktivet (8 kap. 9 § 3 FRL i lydelsen före den 1 januari 2016).</w:t>
      </w:r>
    </w:p>
    <w:p w14:paraId="22751FF8" w14:textId="77777777" w:rsidR="001D32FA" w:rsidRDefault="001D32FA" w:rsidP="001D32FA">
      <w:pPr>
        <w:pStyle w:val="Brdtextmedindrag"/>
      </w:pPr>
      <w:r w:rsidRPr="007D64DC">
        <w:t>Regeringen</w:t>
      </w:r>
      <w:r>
        <w:t xml:space="preserve"> anser, till skillnad från </w:t>
      </w:r>
      <w:r w:rsidRPr="00DA1A06">
        <w:rPr>
          <w:i/>
        </w:rPr>
        <w:t>Finansinspektionen</w:t>
      </w:r>
      <w:r w:rsidRPr="006F1DC7">
        <w:t>,</w:t>
      </w:r>
      <w:r>
        <w:rPr>
          <w:i/>
        </w:rPr>
        <w:t xml:space="preserve"> </w:t>
      </w:r>
      <w:r w:rsidRPr="00145C13">
        <w:t>att denna</w:t>
      </w:r>
      <w:r>
        <w:t xml:space="preserve"> ordning med översiktliga och mer allmänt hållna bestämmelser i lag som kompletteras med detaljerade bestämmelser på lägre nivå än lag är den mest lämpliga för denna typ av bestämmelser. Ett bemyndigande som möjliggör för regeringen eller den myndighet som regeringen bestämmer att meddela föreskrifter om vad konsekvensredogörelsen ska innehålla. Genom ett sådant bemyndigande finns möjlighet att anpassa be</w:t>
      </w:r>
      <w:r>
        <w:softHyphen/>
        <w:t xml:space="preserve">stämmelserna utifrån den verksamhet som ett tjänstepensionsföretag driver i det enskilda fallet. Det kan motverka det som </w:t>
      </w:r>
      <w:r w:rsidRPr="00DA1A06">
        <w:rPr>
          <w:i/>
        </w:rPr>
        <w:t>Svensk Försäkring</w:t>
      </w:r>
      <w:r>
        <w:t xml:space="preserve"> befarar, att konsekvensredogörelsen blir en administrativ börda utan något större mervärde. </w:t>
      </w:r>
    </w:p>
    <w:p w14:paraId="02584045" w14:textId="77777777" w:rsidR="001D32FA" w:rsidRPr="00620C7E" w:rsidRDefault="001D32FA" w:rsidP="00326459">
      <w:pPr>
        <w:pStyle w:val="Rubrik2"/>
      </w:pPr>
      <w:bookmarkStart w:id="2836" w:name="_Toc518396655"/>
      <w:bookmarkStart w:id="2837" w:name="_Toc518400966"/>
      <w:bookmarkStart w:id="2838" w:name="_Toc518401683"/>
      <w:bookmarkStart w:id="2839" w:name="_Toc518401922"/>
      <w:bookmarkStart w:id="2840" w:name="_Toc518463076"/>
      <w:bookmarkStart w:id="2841" w:name="_Toc518462772"/>
      <w:bookmarkStart w:id="2842" w:name="_Toc518463728"/>
      <w:bookmarkStart w:id="2843" w:name="_Toc518463625"/>
      <w:bookmarkStart w:id="2844" w:name="_Toc518464342"/>
      <w:bookmarkStart w:id="2845" w:name="_Toc518472781"/>
      <w:bookmarkStart w:id="2846" w:name="_Toc8059805"/>
      <w:bookmarkStart w:id="2847" w:name="_Toc8061515"/>
      <w:bookmarkStart w:id="2848" w:name="_Toc8062047"/>
      <w:bookmarkStart w:id="2849" w:name="_Toc8064515"/>
      <w:bookmarkStart w:id="2850" w:name="_Toc8391192"/>
      <w:bookmarkStart w:id="2851" w:name="_Toc8391458"/>
      <w:bookmarkStart w:id="2852" w:name="_Toc8644663"/>
      <w:bookmarkStart w:id="2853" w:name="_Toc8645195"/>
      <w:bookmarkStart w:id="2854" w:name="_Toc8817676"/>
      <w:bookmarkStart w:id="2855" w:name="_Toc8818248"/>
      <w:bookmarkStart w:id="2856" w:name="_Toc8825617"/>
      <w:bookmarkStart w:id="2857" w:name="_Toc8831714"/>
      <w:bookmarkStart w:id="2858" w:name="_Toc8832623"/>
      <w:bookmarkStart w:id="2859" w:name="_Toc11153085"/>
      <w:bookmarkStart w:id="2860" w:name="_Toc11161006"/>
      <w:bookmarkStart w:id="2861" w:name="_Toc11166942"/>
      <w:bookmarkStart w:id="2862" w:name="_Toc11167478"/>
      <w:bookmarkStart w:id="2863" w:name="_Toc11168915"/>
      <w:bookmarkStart w:id="2864" w:name="_Toc11845868"/>
      <w:bookmarkStart w:id="2865" w:name="_Toc12611667"/>
      <w:bookmarkStart w:id="2866" w:name="_Toc12624934"/>
      <w:bookmarkStart w:id="2867" w:name="_Toc12627423"/>
      <w:bookmarkStart w:id="2868" w:name="_Toc12630313"/>
      <w:bookmarkStart w:id="2869" w:name="_Toc12632808"/>
      <w:bookmarkStart w:id="2870" w:name="_Toc17902880"/>
      <w:r w:rsidRPr="00326459">
        <w:t>Kontinuitet</w:t>
      </w:r>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p>
    <w:p w14:paraId="0EA63C02" w14:textId="77777777" w:rsidR="001D32FA" w:rsidRPr="00620C7E" w:rsidRDefault="001D32FA" w:rsidP="001D32FA">
      <w:pPr>
        <w:pStyle w:val="Brdtextram"/>
      </w:pPr>
      <w:r>
        <w:rPr>
          <w:b/>
        </w:rPr>
        <w:t xml:space="preserve">Regeringens </w:t>
      </w:r>
      <w:r w:rsidRPr="00620C7E">
        <w:rPr>
          <w:b/>
        </w:rPr>
        <w:t>förslag:</w:t>
      </w:r>
      <w:r w:rsidRPr="00620C7E">
        <w:t xml:space="preserve"> Ett </w:t>
      </w:r>
      <w:r>
        <w:t>tjänstepensionsföretag</w:t>
      </w:r>
      <w:r w:rsidRPr="00620C7E">
        <w:t xml:space="preserve"> ska ha system, resurser och rutiner som är lämpliga för att verksamheten ska kunna drivas med kontinuitet och i enlighet med gällande regler.</w:t>
      </w:r>
    </w:p>
    <w:p w14:paraId="1A58E143" w14:textId="77777777" w:rsidR="001D32FA" w:rsidRPr="00620C7E" w:rsidRDefault="001D32FA" w:rsidP="001D32FA">
      <w:pPr>
        <w:pStyle w:val="Brdtextmedindragram"/>
      </w:pPr>
      <w:r w:rsidRPr="00620C7E">
        <w:t xml:space="preserve">Ett </w:t>
      </w:r>
      <w:r>
        <w:t>tjänstepensionsföretag</w:t>
      </w:r>
      <w:r w:rsidRPr="00620C7E">
        <w:t xml:space="preserve"> ska ha en beredskapsplan.</w:t>
      </w:r>
    </w:p>
    <w:p w14:paraId="5EC68B39" w14:textId="77777777" w:rsidR="001D32FA" w:rsidRPr="00620C7E" w:rsidRDefault="001D32FA" w:rsidP="001D32FA">
      <w:pPr>
        <w:pStyle w:val="Brdtextmedindrag"/>
        <w:rPr>
          <w:sz w:val="8"/>
          <w:szCs w:val="8"/>
        </w:rPr>
      </w:pPr>
    </w:p>
    <w:p w14:paraId="01D7F948" w14:textId="77777777" w:rsidR="001D32FA" w:rsidRPr="00620C7E" w:rsidRDefault="001D32FA" w:rsidP="001D32FA">
      <w:pPr>
        <w:pStyle w:val="Brdtextmedindrag"/>
      </w:pPr>
      <w:r w:rsidRPr="00620C7E">
        <w:rPr>
          <w:b/>
        </w:rPr>
        <w:t>Utredningens förslag</w:t>
      </w:r>
      <w:r w:rsidRPr="00620C7E">
        <w:t xml:space="preserve"> överensstämmer med </w:t>
      </w:r>
      <w:r>
        <w:t>regeringens</w:t>
      </w:r>
      <w:r w:rsidRPr="00620C7E">
        <w:t xml:space="preserve"> förslag.</w:t>
      </w:r>
    </w:p>
    <w:p w14:paraId="5582DE07" w14:textId="77777777" w:rsidR="001D32FA" w:rsidRDefault="001D32FA" w:rsidP="001D32FA">
      <w:pPr>
        <w:pStyle w:val="Brdtextmedindrag"/>
      </w:pPr>
      <w:r w:rsidRPr="00620C7E">
        <w:rPr>
          <w:b/>
        </w:rPr>
        <w:t xml:space="preserve">Remissinstanserna </w:t>
      </w:r>
      <w:r>
        <w:t>tillstyrker förslaget eller har inget att invända mot det</w:t>
      </w:r>
      <w:r w:rsidRPr="00620C7E">
        <w:t>.</w:t>
      </w:r>
    </w:p>
    <w:p w14:paraId="188C8618" w14:textId="77777777" w:rsidR="001D32FA" w:rsidRDefault="001D32FA" w:rsidP="001D32FA">
      <w:pPr>
        <w:pStyle w:val="Brdtextmedindrag"/>
        <w:rPr>
          <w:b/>
        </w:rPr>
      </w:pPr>
      <w:r>
        <w:rPr>
          <w:b/>
        </w:rPr>
        <w:t xml:space="preserve">Promemorians förslag </w:t>
      </w:r>
      <w:r>
        <w:t>överensstämmer med regeringens förslag.</w:t>
      </w:r>
    </w:p>
    <w:p w14:paraId="6200FF23" w14:textId="77777777" w:rsidR="001D32FA" w:rsidRDefault="001D32FA" w:rsidP="001D32FA">
      <w:pPr>
        <w:pStyle w:val="Brdtextmedindrag"/>
      </w:pPr>
      <w:r>
        <w:rPr>
          <w:b/>
        </w:rPr>
        <w:t xml:space="preserve">Remissinstanserna </w:t>
      </w:r>
      <w:r>
        <w:t>tillstyrker förslaget eller har inget att invända mot det.</w:t>
      </w:r>
    </w:p>
    <w:p w14:paraId="024DC93B" w14:textId="77777777" w:rsidR="00071758" w:rsidRPr="00620C7E" w:rsidRDefault="00071758" w:rsidP="001D32FA">
      <w:pPr>
        <w:pStyle w:val="Brdtextmedindrag"/>
      </w:pPr>
    </w:p>
    <w:p w14:paraId="5B48D94D" w14:textId="77777777" w:rsidR="001D32FA" w:rsidRPr="00620C7E" w:rsidRDefault="001D32FA" w:rsidP="00071758">
      <w:pPr>
        <w:pStyle w:val="Rubrik4utannumrering"/>
        <w:spacing w:before="120"/>
      </w:pPr>
      <w:r>
        <w:lastRenderedPageBreak/>
        <w:t>Skälen för regeringens förslag</w:t>
      </w:r>
    </w:p>
    <w:p w14:paraId="14C534EB" w14:textId="77777777" w:rsidR="001D32FA" w:rsidRPr="00620C7E" w:rsidRDefault="001D32FA" w:rsidP="001D32FA">
      <w:pPr>
        <w:pStyle w:val="Rubrik5utannumrering"/>
        <w:spacing w:before="0"/>
      </w:pPr>
      <w:r w:rsidRPr="00620C7E">
        <w:t xml:space="preserve">Andra </w:t>
      </w:r>
      <w:r w:rsidRPr="001D049D">
        <w:t>tjänstepensionsdirektivet</w:t>
      </w:r>
    </w:p>
    <w:p w14:paraId="6C8BDBF5" w14:textId="77777777" w:rsidR="001D32FA" w:rsidRPr="00D01516" w:rsidRDefault="001D32FA" w:rsidP="001D32FA">
      <w:pPr>
        <w:pStyle w:val="Brdtext"/>
      </w:pPr>
      <w:r w:rsidRPr="00E8324B">
        <w:t>Ett tjänstepensionsinstitut ska enligt andra tjänstepensionsdirektivet vidta rimliga åtgärder för att säkerställa att dess verksamhet bedrivs med kontinuitet och på ett korrekt sätt, inklusive utarbetandet av en beredskaps</w:t>
      </w:r>
      <w:r>
        <w:softHyphen/>
      </w:r>
      <w:r w:rsidRPr="00E8324B">
        <w:t>plan (artikel 21.5). Tjänstepensionsinstitutet ska i detta syfte använda lämpliga och proportionella system, resurser och förfaranden.</w:t>
      </w:r>
    </w:p>
    <w:p w14:paraId="4C8235DF" w14:textId="77777777" w:rsidR="001D32FA" w:rsidRPr="00620C7E" w:rsidRDefault="001D32FA" w:rsidP="001D32FA">
      <w:pPr>
        <w:pStyle w:val="Rubrik5utannumrering"/>
      </w:pPr>
      <w:r w:rsidRPr="00154229">
        <w:t>Gällande</w:t>
      </w:r>
      <w:r w:rsidRPr="00620C7E">
        <w:t xml:space="preserve"> rätt</w:t>
      </w:r>
    </w:p>
    <w:p w14:paraId="3A598D32" w14:textId="77777777" w:rsidR="001D32FA" w:rsidRPr="00620C7E" w:rsidRDefault="001D32FA" w:rsidP="001D32FA">
      <w:pPr>
        <w:pStyle w:val="Brdtext"/>
      </w:pPr>
      <w:r w:rsidRPr="00620C7E">
        <w:t xml:space="preserve">Försäkringsföretag ska enligt </w:t>
      </w:r>
      <w:r>
        <w:t>försäkringsrörelselagen</w:t>
      </w:r>
      <w:r w:rsidRPr="00620C7E">
        <w:t xml:space="preserve"> ha system, resurser och rutiner som är lämpliga för att verksamheten ska kunna bedrivas med kontinuitet och i enlighet med gällande regler (10</w:t>
      </w:r>
      <w:r>
        <w:t> kap.</w:t>
      </w:r>
      <w:r w:rsidRPr="00620C7E">
        <w:t xml:space="preserve"> 3</w:t>
      </w:r>
      <w:r>
        <w:t> §</w:t>
      </w:r>
      <w:r w:rsidRPr="00620C7E">
        <w:t xml:space="preserve"> första stycket). Ett försäkringsföretag ska även ha en beredskapsplan (10</w:t>
      </w:r>
      <w:r>
        <w:t> kap.</w:t>
      </w:r>
      <w:r w:rsidRPr="00620C7E">
        <w:t xml:space="preserve"> 3</w:t>
      </w:r>
      <w:r>
        <w:t> §</w:t>
      </w:r>
      <w:r w:rsidRPr="00620C7E">
        <w:t xml:space="preserve"> andra stycket</w:t>
      </w:r>
      <w:r>
        <w:t xml:space="preserve"> FRL</w:t>
      </w:r>
      <w:r w:rsidRPr="00620C7E">
        <w:t>).</w:t>
      </w:r>
    </w:p>
    <w:p w14:paraId="188A8132" w14:textId="77777777" w:rsidR="001D32FA" w:rsidRPr="00620C7E" w:rsidRDefault="001D32FA" w:rsidP="001D32FA">
      <w:pPr>
        <w:pStyle w:val="Brdtextmedindrag"/>
      </w:pPr>
      <w:r w:rsidRPr="00620C7E">
        <w:t xml:space="preserve">Dessa bestämmelser i </w:t>
      </w:r>
      <w:r>
        <w:t>försäkringsrörelselagen</w:t>
      </w:r>
      <w:r w:rsidRPr="00620C7E" w:rsidDel="00E054E7">
        <w:t xml:space="preserve"> gäller även </w:t>
      </w:r>
      <w:r w:rsidRPr="00620C7E">
        <w:t>för de försäkringsföretag som följer öv</w:t>
      </w:r>
      <w:r w:rsidRPr="00620C7E">
        <w:rPr>
          <w:color w:val="0D0D0D" w:themeColor="text1" w:themeTint="F2"/>
        </w:rPr>
        <w:t>ergångsbestämmelserna (punkt 2 i över</w:t>
      </w:r>
      <w:r>
        <w:rPr>
          <w:color w:val="0D0D0D" w:themeColor="text1" w:themeTint="F2"/>
        </w:rPr>
        <w:softHyphen/>
      </w:r>
      <w:r w:rsidRPr="00620C7E">
        <w:rPr>
          <w:color w:val="0D0D0D" w:themeColor="text1" w:themeTint="F2"/>
        </w:rPr>
        <w:t xml:space="preserve">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148B2053" w14:textId="77777777" w:rsidR="001D32FA" w:rsidRPr="00620C7E" w:rsidRDefault="001D32FA" w:rsidP="001D32FA">
      <w:pPr>
        <w:pStyle w:val="Brdtextmedindrag"/>
      </w:pPr>
      <w:r w:rsidRPr="00620C7E">
        <w:t>För tjänstepensionskassor finns det inte några bestämmelser som mot</w:t>
      </w:r>
      <w:r>
        <w:softHyphen/>
      </w:r>
      <w:r w:rsidRPr="00620C7E">
        <w:t xml:space="preserve">svararar de nu aktuella </w:t>
      </w:r>
      <w:r>
        <w:t>bestämmelserna</w:t>
      </w:r>
      <w:r w:rsidRPr="00620C7E">
        <w:t xml:space="preserve"> i andra tjänstepensions</w:t>
      </w:r>
      <w:r>
        <w:softHyphen/>
      </w:r>
      <w:r w:rsidRPr="00620C7E">
        <w:t>direktivet (artikel</w:t>
      </w:r>
      <w:r>
        <w:t> </w:t>
      </w:r>
      <w:r w:rsidRPr="00620C7E">
        <w:t>21.5).</w:t>
      </w:r>
    </w:p>
    <w:p w14:paraId="3863DCBB" w14:textId="77777777" w:rsidR="001D32FA" w:rsidRPr="00620C7E" w:rsidRDefault="001D32FA" w:rsidP="001D32FA">
      <w:pPr>
        <w:pStyle w:val="Rubrik5utannumrering"/>
      </w:pPr>
      <w:r>
        <w:t>Tjänstepensionsföretagens verksamhet ska drivas med kontinuitet</w:t>
      </w:r>
    </w:p>
    <w:p w14:paraId="6A17BDD5" w14:textId="77777777" w:rsidR="001D32FA" w:rsidRPr="008412A5" w:rsidRDefault="001D32FA" w:rsidP="001D32FA">
      <w:pPr>
        <w:pStyle w:val="Brdtext"/>
      </w:pPr>
      <w:r w:rsidRPr="00620C7E">
        <w:t xml:space="preserve">Enligt andra tjänstepensionsdirektivet ska ett </w:t>
      </w:r>
      <w:r>
        <w:t>tjänstepensionsföretag</w:t>
      </w:r>
      <w:r w:rsidRPr="00620C7E">
        <w:t xml:space="preserve"> säkerställa att dess verksamhet bedrivs med kontinuitet och ta fram en beredskapsplan (artikel</w:t>
      </w:r>
      <w:r>
        <w:t> </w:t>
      </w:r>
      <w:r w:rsidRPr="00620C7E">
        <w:t xml:space="preserve">21.5). </w:t>
      </w:r>
      <w:r>
        <w:t xml:space="preserve">Denna bestämmelse motsvarar artikel 41.4 i Solvens II-direktivet. Bestämmelserna i andra tjänstepensionsdirektivet bör därför genomföras på samma sätt som motsvarande bestämmelser i Solvens II-direktivet. I den nya lagen om tjänstepensionsföretag bör det därför införas en bestämmelse om kontinuitet och beredskapsplan som motsvarar det som gäller för </w:t>
      </w:r>
      <w:r w:rsidRPr="00620C7E">
        <w:t xml:space="preserve">försäkringsföretag enligt </w:t>
      </w:r>
      <w:r>
        <w:t>försäkrings</w:t>
      </w:r>
      <w:r>
        <w:softHyphen/>
        <w:t>rörelse</w:t>
      </w:r>
      <w:r>
        <w:softHyphen/>
        <w:t>lagen</w:t>
      </w:r>
      <w:r w:rsidRPr="008412A5">
        <w:t xml:space="preserve"> (10</w:t>
      </w:r>
      <w:r>
        <w:t> kap.</w:t>
      </w:r>
      <w:r w:rsidRPr="008412A5">
        <w:t xml:space="preserve"> 3</w:t>
      </w:r>
      <w:r>
        <w:t> §</w:t>
      </w:r>
      <w:r w:rsidRPr="008412A5">
        <w:t>).</w:t>
      </w:r>
    </w:p>
    <w:p w14:paraId="2BDA94A8" w14:textId="77777777" w:rsidR="001D32FA" w:rsidRPr="008412A5" w:rsidRDefault="001D32FA" w:rsidP="00326459">
      <w:pPr>
        <w:pStyle w:val="Rubrik2"/>
      </w:pPr>
      <w:bookmarkStart w:id="2871" w:name="_Toc518396656"/>
      <w:bookmarkStart w:id="2872" w:name="_Toc518400967"/>
      <w:bookmarkStart w:id="2873" w:name="_Toc518401684"/>
      <w:bookmarkStart w:id="2874" w:name="_Toc518401923"/>
      <w:bookmarkStart w:id="2875" w:name="_Toc518463077"/>
      <w:bookmarkStart w:id="2876" w:name="_Toc518462773"/>
      <w:bookmarkStart w:id="2877" w:name="_Toc518463729"/>
      <w:bookmarkStart w:id="2878" w:name="_Toc518463626"/>
      <w:bookmarkStart w:id="2879" w:name="_Toc518464343"/>
      <w:bookmarkStart w:id="2880" w:name="_Toc518472782"/>
      <w:bookmarkStart w:id="2881" w:name="_Toc8059806"/>
      <w:bookmarkStart w:id="2882" w:name="_Toc8061516"/>
      <w:bookmarkStart w:id="2883" w:name="_Toc8062048"/>
      <w:bookmarkStart w:id="2884" w:name="_Toc8064516"/>
      <w:bookmarkStart w:id="2885" w:name="_Toc8391193"/>
      <w:bookmarkStart w:id="2886" w:name="_Toc8391459"/>
      <w:bookmarkStart w:id="2887" w:name="_Toc8644664"/>
      <w:bookmarkStart w:id="2888" w:name="_Toc8645196"/>
      <w:bookmarkStart w:id="2889" w:name="_Toc8817677"/>
      <w:bookmarkStart w:id="2890" w:name="_Toc8818249"/>
      <w:bookmarkStart w:id="2891" w:name="_Toc8825618"/>
      <w:bookmarkStart w:id="2892" w:name="_Toc8831715"/>
      <w:bookmarkStart w:id="2893" w:name="_Toc8832624"/>
      <w:bookmarkStart w:id="2894" w:name="_Toc11153086"/>
      <w:bookmarkStart w:id="2895" w:name="_Toc11161007"/>
      <w:bookmarkStart w:id="2896" w:name="_Toc11166943"/>
      <w:bookmarkStart w:id="2897" w:name="_Toc11167479"/>
      <w:bookmarkStart w:id="2898" w:name="_Toc11168916"/>
      <w:bookmarkStart w:id="2899" w:name="_Toc11845869"/>
      <w:bookmarkStart w:id="2900" w:name="_Toc12611668"/>
      <w:bookmarkStart w:id="2901" w:name="_Toc12624935"/>
      <w:bookmarkStart w:id="2902" w:name="_Toc12627424"/>
      <w:bookmarkStart w:id="2903" w:name="_Toc12630314"/>
      <w:bookmarkStart w:id="2904" w:name="_Toc12632809"/>
      <w:bookmarkStart w:id="2905" w:name="_Toc17902881"/>
      <w:r>
        <w:t xml:space="preserve">Ett </w:t>
      </w:r>
      <w:r w:rsidRPr="00326459">
        <w:t>tjänstepensionsföretags</w:t>
      </w:r>
      <w:r>
        <w:t xml:space="preserve"> ledning och</w:t>
      </w:r>
      <w:r w:rsidRPr="008412A5">
        <w:t xml:space="preserve"> </w:t>
      </w:r>
      <w:r w:rsidRPr="001D049D">
        <w:t>centrala</w:t>
      </w:r>
      <w:r w:rsidRPr="008412A5">
        <w:t xml:space="preserve"> funktioner</w:t>
      </w:r>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bookmarkEnd w:id="2890"/>
      <w:bookmarkEnd w:id="2891"/>
      <w:bookmarkEnd w:id="2892"/>
      <w:bookmarkEnd w:id="2893"/>
      <w:bookmarkEnd w:id="2894"/>
      <w:bookmarkEnd w:id="2895"/>
      <w:bookmarkEnd w:id="2896"/>
      <w:bookmarkEnd w:id="2897"/>
      <w:bookmarkEnd w:id="2898"/>
      <w:bookmarkEnd w:id="2899"/>
      <w:bookmarkEnd w:id="2900"/>
      <w:bookmarkEnd w:id="2901"/>
      <w:bookmarkEnd w:id="2902"/>
      <w:bookmarkEnd w:id="2903"/>
      <w:bookmarkEnd w:id="2904"/>
      <w:bookmarkEnd w:id="2905"/>
    </w:p>
    <w:p w14:paraId="7B85C9AB" w14:textId="77777777" w:rsidR="001D32FA" w:rsidRPr="00620C7E" w:rsidRDefault="001D32FA" w:rsidP="00326459">
      <w:pPr>
        <w:pStyle w:val="Rubrik3"/>
        <w:spacing w:before="0"/>
      </w:pPr>
      <w:bookmarkStart w:id="2906" w:name="_Toc518396657"/>
      <w:bookmarkStart w:id="2907" w:name="_Toc518400968"/>
      <w:bookmarkStart w:id="2908" w:name="_Toc518401685"/>
      <w:bookmarkStart w:id="2909" w:name="_Toc518401924"/>
      <w:bookmarkStart w:id="2910" w:name="_Toc518463078"/>
      <w:bookmarkStart w:id="2911" w:name="_Toc518462774"/>
      <w:bookmarkStart w:id="2912" w:name="_Toc518463730"/>
      <w:bookmarkStart w:id="2913" w:name="_Toc518464105"/>
      <w:bookmarkStart w:id="2914" w:name="_Toc518464344"/>
      <w:bookmarkStart w:id="2915" w:name="_Toc518472783"/>
      <w:bookmarkStart w:id="2916" w:name="_Toc8059807"/>
      <w:bookmarkStart w:id="2917" w:name="_Toc8061517"/>
      <w:bookmarkStart w:id="2918" w:name="_Toc8062049"/>
      <w:bookmarkStart w:id="2919" w:name="_Toc8064517"/>
      <w:bookmarkStart w:id="2920" w:name="_Toc8391194"/>
      <w:bookmarkStart w:id="2921" w:name="_Toc8391460"/>
      <w:bookmarkStart w:id="2922" w:name="_Toc8644665"/>
      <w:bookmarkStart w:id="2923" w:name="_Toc8645197"/>
      <w:bookmarkStart w:id="2924" w:name="_Toc8817678"/>
      <w:bookmarkStart w:id="2925" w:name="_Toc8818250"/>
      <w:bookmarkStart w:id="2926" w:name="_Toc8825619"/>
      <w:bookmarkStart w:id="2927" w:name="_Toc8831716"/>
      <w:bookmarkStart w:id="2928" w:name="_Toc8832625"/>
      <w:bookmarkStart w:id="2929" w:name="_Toc11153087"/>
      <w:bookmarkStart w:id="2930" w:name="_Toc11161008"/>
      <w:bookmarkStart w:id="2931" w:name="_Toc11166944"/>
      <w:bookmarkStart w:id="2932" w:name="_Toc11167480"/>
      <w:bookmarkStart w:id="2933" w:name="_Toc11168917"/>
      <w:bookmarkStart w:id="2934" w:name="_Toc11845870"/>
      <w:bookmarkStart w:id="2935" w:name="_Toc12611669"/>
      <w:bookmarkStart w:id="2936" w:name="_Toc12624936"/>
      <w:bookmarkStart w:id="2937" w:name="_Toc12627425"/>
      <w:bookmarkStart w:id="2938" w:name="_Toc12630315"/>
      <w:bookmarkStart w:id="2939" w:name="_Toc12632810"/>
      <w:bookmarkStart w:id="2940" w:name="_Toc17902882"/>
      <w:r>
        <w:t xml:space="preserve">Två personer i </w:t>
      </w:r>
      <w:r w:rsidRPr="00326459">
        <w:t>ledningen</w:t>
      </w:r>
      <w:r>
        <w:t xml:space="preserve"> för ett tjänstepensionsföretag</w:t>
      </w:r>
      <w:bookmarkEnd w:id="2906"/>
      <w:bookmarkEnd w:id="2907"/>
      <w:bookmarkEnd w:id="2908"/>
      <w:bookmarkEnd w:id="2909"/>
      <w:bookmarkEnd w:id="2910"/>
      <w:bookmarkEnd w:id="2911"/>
      <w:bookmarkEnd w:id="2912"/>
      <w:bookmarkEnd w:id="2913"/>
      <w:bookmarkEnd w:id="2914"/>
      <w:bookmarkEnd w:id="2915"/>
      <w:bookmarkEnd w:id="2916"/>
      <w:bookmarkEnd w:id="2917"/>
      <w:bookmarkEnd w:id="2918"/>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r>
        <w:t xml:space="preserve"> </w:t>
      </w:r>
    </w:p>
    <w:p w14:paraId="5696A0C0" w14:textId="77777777" w:rsidR="001D32FA" w:rsidRPr="00620C7E" w:rsidRDefault="001D32FA" w:rsidP="001D32FA">
      <w:pPr>
        <w:pStyle w:val="Brdtextram"/>
      </w:pPr>
      <w:r>
        <w:rPr>
          <w:b/>
        </w:rPr>
        <w:t>Regeringens</w:t>
      </w:r>
      <w:r w:rsidRPr="00620C7E">
        <w:rPr>
          <w:b/>
        </w:rPr>
        <w:t xml:space="preserve"> bedömning:</w:t>
      </w:r>
      <w:r w:rsidRPr="00620C7E">
        <w:t xml:space="preserve"> Kravet i andra tjänstepensionsdirektivet på att verksamheten i ett </w:t>
      </w:r>
      <w:r>
        <w:t>tjänstepensionsinstitut</w:t>
      </w:r>
      <w:r w:rsidRPr="00620C7E">
        <w:t xml:space="preserve"> i praktiken ska ledas av två personer behöver inte genomföras i en särskild bestämmelse i</w:t>
      </w:r>
      <w:r>
        <w:t xml:space="preserve"> den nya</w:t>
      </w:r>
      <w:r w:rsidRPr="00620C7E">
        <w:t xml:space="preserve"> lagen om </w:t>
      </w:r>
      <w:r>
        <w:t>tjänstepensionsföretag</w:t>
      </w:r>
      <w:r w:rsidRPr="00620C7E">
        <w:t>.</w:t>
      </w:r>
    </w:p>
    <w:p w14:paraId="6BA1DADC" w14:textId="77777777" w:rsidR="001D32FA" w:rsidRPr="00620C7E" w:rsidRDefault="001D32FA" w:rsidP="001D32FA">
      <w:pPr>
        <w:pStyle w:val="Brdtextmedindrag"/>
        <w:rPr>
          <w:sz w:val="8"/>
          <w:szCs w:val="8"/>
        </w:rPr>
      </w:pPr>
    </w:p>
    <w:p w14:paraId="3B562674" w14:textId="77777777" w:rsidR="001D32FA" w:rsidRPr="00620C7E" w:rsidRDefault="001D32FA" w:rsidP="001D32FA">
      <w:pPr>
        <w:pStyle w:val="Brdtextmedindrag"/>
      </w:pPr>
      <w:r w:rsidRPr="00620C7E">
        <w:rPr>
          <w:b/>
        </w:rPr>
        <w:t>Utredningen</w:t>
      </w:r>
      <w:r w:rsidRPr="00620C7E">
        <w:t xml:space="preserve"> behandlar inte </w:t>
      </w:r>
      <w:r>
        <w:t>denna fråga</w:t>
      </w:r>
      <w:r w:rsidRPr="00620C7E">
        <w:t>.</w:t>
      </w:r>
    </w:p>
    <w:p w14:paraId="730E05C8" w14:textId="77777777" w:rsidR="001D32FA" w:rsidRDefault="001D32FA" w:rsidP="001D32FA">
      <w:pPr>
        <w:pStyle w:val="Brdtextmedindrag"/>
      </w:pPr>
      <w:r w:rsidRPr="00620C7E">
        <w:rPr>
          <w:b/>
        </w:rPr>
        <w:t>Remissinstanserna</w:t>
      </w:r>
      <w:r w:rsidRPr="00620C7E">
        <w:t xml:space="preserve"> tar inte upp </w:t>
      </w:r>
      <w:r>
        <w:t>denna fråga</w:t>
      </w:r>
      <w:r w:rsidRPr="00620C7E">
        <w:t>.</w:t>
      </w:r>
    </w:p>
    <w:p w14:paraId="7C00BB18" w14:textId="77777777" w:rsidR="001D32FA" w:rsidRDefault="001D32FA" w:rsidP="001D32FA">
      <w:pPr>
        <w:pStyle w:val="Brdtextmedindrag"/>
        <w:rPr>
          <w:b/>
        </w:rPr>
      </w:pPr>
      <w:r>
        <w:rPr>
          <w:b/>
        </w:rPr>
        <w:t xml:space="preserve">Promemorians bedömning </w:t>
      </w:r>
      <w:r>
        <w:t>överensstämmer med regeringens bedöm</w:t>
      </w:r>
      <w:r>
        <w:softHyphen/>
        <w:t>ning.</w:t>
      </w:r>
    </w:p>
    <w:p w14:paraId="43168839" w14:textId="3BA53125" w:rsidR="001D32FA" w:rsidRDefault="001D32FA" w:rsidP="001D32FA">
      <w:pPr>
        <w:pStyle w:val="Brdtextmedindrag"/>
      </w:pPr>
      <w:r>
        <w:rPr>
          <w:b/>
        </w:rPr>
        <w:lastRenderedPageBreak/>
        <w:t xml:space="preserve">Remissinstanserna </w:t>
      </w:r>
      <w:r>
        <w:t>instämmer i bedömning</w:t>
      </w:r>
      <w:r w:rsidR="00321047">
        <w:t>en</w:t>
      </w:r>
      <w:r>
        <w:t xml:space="preserve"> eller har inget att </w:t>
      </w:r>
      <w:r w:rsidR="00736639">
        <w:t>invända</w:t>
      </w:r>
      <w:r>
        <w:t xml:space="preserve"> mot den.</w:t>
      </w:r>
    </w:p>
    <w:p w14:paraId="5274B9F7" w14:textId="77777777" w:rsidR="001D32FA" w:rsidRPr="00E321BF" w:rsidRDefault="001D32FA" w:rsidP="00AA5B6B">
      <w:pPr>
        <w:pStyle w:val="Rubrik4utannumrering"/>
      </w:pPr>
      <w:r w:rsidRPr="00936768">
        <w:t>Skälen för regeringens bedömning</w:t>
      </w:r>
    </w:p>
    <w:p w14:paraId="630F089A" w14:textId="77777777" w:rsidR="001D32FA" w:rsidRPr="00620C7E" w:rsidRDefault="001D32FA" w:rsidP="001D32FA">
      <w:pPr>
        <w:pStyle w:val="Rubrik5utannumrering"/>
        <w:spacing w:before="0"/>
      </w:pPr>
      <w:r w:rsidRPr="00620C7E">
        <w:t xml:space="preserve">Andra </w:t>
      </w:r>
      <w:r w:rsidRPr="00D01516">
        <w:t>tjänstepensionsdirektivet</w:t>
      </w:r>
    </w:p>
    <w:p w14:paraId="52C9EDE9" w14:textId="77777777" w:rsidR="001D32FA" w:rsidRPr="00620C7E" w:rsidRDefault="001D32FA" w:rsidP="001D32FA">
      <w:pPr>
        <w:pStyle w:val="Brdtext"/>
      </w:pPr>
      <w:r w:rsidRPr="00620C7E">
        <w:t xml:space="preserve">Enligt andra tjänstepensionsdirektivet ska ett </w:t>
      </w:r>
      <w:r>
        <w:t>tjänstepensionsinstitut</w:t>
      </w:r>
      <w:r w:rsidRPr="00620C7E">
        <w:t xml:space="preserve"> ha minst två personer som i praktiken leder institutet (artikel</w:t>
      </w:r>
      <w:r>
        <w:t> </w:t>
      </w:r>
      <w:r w:rsidRPr="00620C7E">
        <w:t>21.6). Medlems</w:t>
      </w:r>
      <w:r>
        <w:softHyphen/>
      </w:r>
      <w:r w:rsidRPr="00620C7E">
        <w:t xml:space="preserve">staterna får tillåta att endast en person i praktiken leder ett </w:t>
      </w:r>
      <w:r>
        <w:t>tjänste</w:t>
      </w:r>
      <w:r>
        <w:softHyphen/>
        <w:t>pensionsinstitut</w:t>
      </w:r>
      <w:r w:rsidRPr="00620C7E">
        <w:t>, på grundval av en motiverad bedömning genomförd av de behöriga myndigheterna. Den bedömningen ska ta hänsyn till arbets</w:t>
      </w:r>
      <w:r>
        <w:softHyphen/>
      </w:r>
      <w:r w:rsidRPr="00620C7E">
        <w:t xml:space="preserve">marknadsparternas roll i den samlade ledningen av </w:t>
      </w:r>
      <w:r>
        <w:t>tjänstepensions</w:t>
      </w:r>
      <w:r>
        <w:softHyphen/>
        <w:t>institut</w:t>
      </w:r>
      <w:r w:rsidRPr="00620C7E">
        <w:t>et samt storleken, arten, omfattningen och komplexiteten hos institutets verksamhet.</w:t>
      </w:r>
    </w:p>
    <w:p w14:paraId="27B8E80D" w14:textId="77777777" w:rsidR="001D32FA" w:rsidRPr="00620C7E" w:rsidRDefault="001D32FA" w:rsidP="001D32FA">
      <w:pPr>
        <w:pStyle w:val="Rubrik5utannumrering"/>
      </w:pPr>
      <w:r w:rsidRPr="00620C7E">
        <w:t>Gällande rätt</w:t>
      </w:r>
    </w:p>
    <w:p w14:paraId="7BAAFD7B" w14:textId="77777777" w:rsidR="001D32FA" w:rsidRPr="00620C7E" w:rsidRDefault="001D32FA" w:rsidP="001D32FA">
      <w:pPr>
        <w:pStyle w:val="Brdtext"/>
      </w:pPr>
      <w:r>
        <w:t>F</w:t>
      </w:r>
      <w:r w:rsidRPr="00620C7E">
        <w:t>örsäkringsaktiebolag</w:t>
      </w:r>
      <w:r>
        <w:t>, ömsesidiga försäkringsbolag och försäkrings</w:t>
      </w:r>
      <w:r>
        <w:softHyphen/>
        <w:t>föreningar ska</w:t>
      </w:r>
      <w:r w:rsidRPr="00620C7E">
        <w:t xml:space="preserve"> enligt </w:t>
      </w:r>
      <w:r>
        <w:t>försäkringsrörelselagen</w:t>
      </w:r>
      <w:r w:rsidRPr="00620C7E">
        <w:t xml:space="preserve"> ha en styrelse med minst tre ledamöter (11</w:t>
      </w:r>
      <w:r>
        <w:t> kap.</w:t>
      </w:r>
      <w:r w:rsidRPr="00620C7E">
        <w:t xml:space="preserve"> 7</w:t>
      </w:r>
      <w:r>
        <w:t xml:space="preserve"> §, </w:t>
      </w:r>
      <w:r w:rsidRPr="00620C7E">
        <w:t>12</w:t>
      </w:r>
      <w:r>
        <w:t> kap.</w:t>
      </w:r>
      <w:r w:rsidRPr="00620C7E">
        <w:t xml:space="preserve"> 24</w:t>
      </w:r>
      <w:r>
        <w:t xml:space="preserve"> § och </w:t>
      </w:r>
      <w:r w:rsidRPr="00620C7E">
        <w:t>13</w:t>
      </w:r>
      <w:r>
        <w:t> kap.</w:t>
      </w:r>
      <w:r w:rsidRPr="00620C7E">
        <w:t xml:space="preserve"> 2</w:t>
      </w:r>
      <w:r>
        <w:t> §</w:t>
      </w:r>
      <w:r w:rsidRPr="00620C7E">
        <w:t>).</w:t>
      </w:r>
    </w:p>
    <w:p w14:paraId="69CB51D1" w14:textId="77777777" w:rsidR="001D32FA" w:rsidRPr="00620C7E" w:rsidRDefault="001D32FA" w:rsidP="001D32FA">
      <w:pPr>
        <w:pStyle w:val="Brdtextmedindrag"/>
        <w:rPr>
          <w:color w:val="0D0D0D" w:themeColor="text1" w:themeTint="F2"/>
        </w:rPr>
      </w:pPr>
      <w:r>
        <w:t>B</w:t>
      </w:r>
      <w:r w:rsidRPr="00620C7E">
        <w:t>estämmelser</w:t>
      </w:r>
      <w:r>
        <w:t>na</w:t>
      </w:r>
      <w:r w:rsidRPr="00620C7E">
        <w:t xml:space="preserve"> i </w:t>
      </w:r>
      <w:r>
        <w:t>försäkringsrörelselagen</w:t>
      </w:r>
      <w:r w:rsidRPr="00620C7E">
        <w:t xml:space="preserve"> gäller även för de för</w:t>
      </w:r>
      <w:r>
        <w:softHyphen/>
      </w:r>
      <w:r w:rsidRPr="00620C7E">
        <w:t>säk</w:t>
      </w:r>
      <w:r>
        <w:softHyphen/>
      </w:r>
      <w:r w:rsidRPr="00620C7E">
        <w:t>ringsföretag som följer övergångsbestämmelserna (punkt</w:t>
      </w:r>
      <w:r>
        <w:t> </w:t>
      </w:r>
      <w:r w:rsidRPr="00620C7E">
        <w:t>2 i över</w:t>
      </w:r>
      <w:r>
        <w:softHyphen/>
      </w:r>
      <w:r w:rsidRPr="00620C7E">
        <w:t>gångs</w:t>
      </w:r>
      <w:r>
        <w:softHyphen/>
      </w:r>
      <w:r w:rsidRPr="00620C7E">
        <w:t xml:space="preserve">bestämmelserna till lagen [2015:700] om ändring i </w:t>
      </w:r>
      <w:r>
        <w:t>försäkrings</w:t>
      </w:r>
      <w:r>
        <w:softHyphen/>
        <w:t>rörelselagen</w:t>
      </w:r>
      <w:r w:rsidRPr="00620C7E">
        <w:t xml:space="preserve"> (</w:t>
      </w:r>
      <w:r w:rsidRPr="00620C7E">
        <w:rPr>
          <w:color w:val="0D0D0D" w:themeColor="text1" w:themeTint="F2"/>
        </w:rPr>
        <w:t>2010:2043]).</w:t>
      </w:r>
    </w:p>
    <w:p w14:paraId="380E9BC3" w14:textId="77777777" w:rsidR="001D32FA" w:rsidRPr="00620C7E" w:rsidRDefault="001D32FA" w:rsidP="001D32FA">
      <w:pPr>
        <w:pStyle w:val="Brdtextmedindrag"/>
        <w:rPr>
          <w:color w:val="0D0D0D" w:themeColor="text1" w:themeTint="F2"/>
        </w:rPr>
      </w:pPr>
      <w:r w:rsidRPr="00620C7E">
        <w:rPr>
          <w:color w:val="0D0D0D" w:themeColor="text1" w:themeTint="F2"/>
        </w:rPr>
        <w:t>För tjänstepensionskassor gäller enligt den</w:t>
      </w:r>
      <w:r>
        <w:rPr>
          <w:color w:val="0D0D0D" w:themeColor="text1" w:themeTint="F2"/>
        </w:rPr>
        <w:t xml:space="preserve"> nu</w:t>
      </w:r>
      <w:r w:rsidRPr="00620C7E">
        <w:rPr>
          <w:color w:val="0D0D0D" w:themeColor="text1" w:themeTint="F2"/>
        </w:rPr>
        <w:t xml:space="preserve"> upphävda </w:t>
      </w:r>
      <w:r>
        <w:rPr>
          <w:color w:val="0D0D0D" w:themeColor="text1" w:themeTint="F2"/>
        </w:rPr>
        <w:t>l</w:t>
      </w:r>
      <w:r w:rsidRPr="00F51DDB">
        <w:rPr>
          <w:color w:val="0D0D0D" w:themeColor="text1" w:themeTint="F2"/>
        </w:rPr>
        <w:t>ag</w:t>
      </w:r>
      <w:r>
        <w:rPr>
          <w:color w:val="0D0D0D" w:themeColor="text1" w:themeTint="F2"/>
        </w:rPr>
        <w:t>en</w:t>
      </w:r>
      <w:r w:rsidRPr="00F51DDB">
        <w:rPr>
          <w:color w:val="0D0D0D" w:themeColor="text1" w:themeTint="F2"/>
        </w:rPr>
        <w:t xml:space="preserve"> (1972:262) om understödsföreningar</w:t>
      </w:r>
      <w:r>
        <w:rPr>
          <w:color w:val="0D0D0D" w:themeColor="text1" w:themeTint="F2"/>
        </w:rPr>
        <w:t xml:space="preserve">, nedan UFL, </w:t>
      </w:r>
      <w:r w:rsidRPr="00620C7E">
        <w:rPr>
          <w:color w:val="0D0D0D" w:themeColor="text1" w:themeTint="F2"/>
        </w:rPr>
        <w:t>att styrelsen ska bestå av minst tre ledamöter och att minst hälften av styrelsens ledamöter ska väljas på föreningsstämma eller av organisation som kan anses företräda medlemmarna (27</w:t>
      </w:r>
      <w:r>
        <w:rPr>
          <w:color w:val="0D0D0D" w:themeColor="text1" w:themeTint="F2"/>
        </w:rPr>
        <w:t> §</w:t>
      </w:r>
      <w:r w:rsidRPr="00620C7E">
        <w:rPr>
          <w:color w:val="0D0D0D" w:themeColor="text1" w:themeTint="F2"/>
        </w:rPr>
        <w:t>).</w:t>
      </w:r>
    </w:p>
    <w:p w14:paraId="237A63B4" w14:textId="77777777" w:rsidR="001D32FA" w:rsidRPr="00620C7E" w:rsidRDefault="001D32FA" w:rsidP="001D32FA">
      <w:pPr>
        <w:pStyle w:val="Rubrik5utannumrering"/>
      </w:pPr>
      <w:r>
        <w:t>Det behövs ingen särskild regel i lagen om tjänstepensionsföretag om antalet personer i ledningen</w:t>
      </w:r>
    </w:p>
    <w:p w14:paraId="294FBE65" w14:textId="77777777" w:rsidR="001D32FA" w:rsidRDefault="001D32FA" w:rsidP="001D32FA">
      <w:pPr>
        <w:pStyle w:val="Brdtextmedindrag"/>
        <w:ind w:firstLine="0"/>
      </w:pPr>
      <w:r>
        <w:t>Det</w:t>
      </w:r>
      <w:r w:rsidRPr="00620C7E">
        <w:t xml:space="preserve"> som anges i andra tjänstepensionsdirektivet (artikel</w:t>
      </w:r>
      <w:r>
        <w:t> </w:t>
      </w:r>
      <w:r w:rsidRPr="00620C7E">
        <w:t xml:space="preserve">21.6) om </w:t>
      </w:r>
      <w:r>
        <w:t xml:space="preserve">att det ska vara minst två personer som i praktiken leder ett tjänstepensionsinstitut </w:t>
      </w:r>
      <w:r w:rsidRPr="008412A5">
        <w:t xml:space="preserve">kan inte </w:t>
      </w:r>
      <w:r>
        <w:t xml:space="preserve">för svenska förhållanden </w:t>
      </w:r>
      <w:r w:rsidRPr="008412A5">
        <w:t xml:space="preserve">förstås på annat </w:t>
      </w:r>
      <w:r w:rsidRPr="002D515E">
        <w:t>sätt än att det åtminstone avser styrelse</w:t>
      </w:r>
      <w:r>
        <w:t>n</w:t>
      </w:r>
      <w:r w:rsidRPr="002D515E">
        <w:t xml:space="preserve"> och </w:t>
      </w:r>
      <w:r>
        <w:t xml:space="preserve">den </w:t>
      </w:r>
      <w:r w:rsidRPr="002D515E">
        <w:t>verkställande direktör</w:t>
      </w:r>
      <w:r>
        <w:t>en</w:t>
      </w:r>
      <w:r w:rsidRPr="002D515E">
        <w:t>. I avsnitt 1</w:t>
      </w:r>
      <w:r>
        <w:t xml:space="preserve">2 </w:t>
      </w:r>
      <w:r w:rsidRPr="002D515E">
        <w:t xml:space="preserve">föreslås </w:t>
      </w:r>
      <w:r w:rsidRPr="008412A5">
        <w:t xml:space="preserve">att de flesta </w:t>
      </w:r>
      <w:r>
        <w:t>associations</w:t>
      </w:r>
      <w:r>
        <w:softHyphen/>
        <w:t>rättsliga regler</w:t>
      </w:r>
      <w:r w:rsidRPr="008412A5">
        <w:t xml:space="preserve"> som gäller för försäkringsföretag</w:t>
      </w:r>
      <w:r w:rsidRPr="00620C7E">
        <w:t xml:space="preserve"> enligt </w:t>
      </w:r>
      <w:r>
        <w:t>försäkrings</w:t>
      </w:r>
      <w:r>
        <w:softHyphen/>
        <w:t>rörelselagen</w:t>
      </w:r>
      <w:r w:rsidRPr="00620C7E">
        <w:t xml:space="preserve"> även ska gälla för </w:t>
      </w:r>
      <w:r>
        <w:t>tjänstepensionsföretag</w:t>
      </w:r>
      <w:r w:rsidRPr="00620C7E">
        <w:t>. Det</w:t>
      </w:r>
      <w:r>
        <w:t>ta</w:t>
      </w:r>
      <w:r w:rsidRPr="00620C7E">
        <w:t xml:space="preserve"> innebär att styrelsen i ett </w:t>
      </w:r>
      <w:r>
        <w:t>tjänstepensionsföretag, oavsett associationsform,</w:t>
      </w:r>
      <w:r w:rsidRPr="00620C7E">
        <w:t xml:space="preserve"> alltid ska bestå av minst tre ledamöter, som dessutom ska utses enligt särskilda bestämmelser om representation av intressenter. </w:t>
      </w:r>
      <w:r>
        <w:t>Förslaget</w:t>
      </w:r>
      <w:r w:rsidRPr="00620C7E">
        <w:t xml:space="preserve"> innebär </w:t>
      </w:r>
      <w:r>
        <w:t>även</w:t>
      </w:r>
      <w:r w:rsidRPr="00620C7E">
        <w:t xml:space="preserve"> </w:t>
      </w:r>
      <w:r>
        <w:t>att samtliga tjänstepensionsföretag ska ha en verk</w:t>
      </w:r>
      <w:r>
        <w:softHyphen/>
        <w:t>ställande direktör</w:t>
      </w:r>
      <w:r w:rsidRPr="00620C7E">
        <w:t xml:space="preserve">. Det behöver därför inte </w:t>
      </w:r>
      <w:r>
        <w:t xml:space="preserve">särskilt </w:t>
      </w:r>
      <w:r w:rsidRPr="00620C7E">
        <w:t xml:space="preserve">anges i den nya lagen om </w:t>
      </w:r>
      <w:r>
        <w:t>tjänstepensions</w:t>
      </w:r>
      <w:r>
        <w:softHyphen/>
        <w:t>företag</w:t>
      </w:r>
      <w:r w:rsidRPr="00620C7E">
        <w:t xml:space="preserve"> </w:t>
      </w:r>
      <w:r>
        <w:t>att minst två personer i praktiken ska leda ett tjänstepensions</w:t>
      </w:r>
      <w:r>
        <w:softHyphen/>
        <w:t>företag.</w:t>
      </w:r>
    </w:p>
    <w:p w14:paraId="6B822203" w14:textId="5B70D039" w:rsidR="00071758" w:rsidRDefault="00071758" w:rsidP="001D32FA">
      <w:pPr>
        <w:pStyle w:val="Brdtextmedindrag"/>
        <w:ind w:firstLine="0"/>
      </w:pPr>
    </w:p>
    <w:p w14:paraId="11F0F2AD" w14:textId="77777777" w:rsidR="00071758" w:rsidRDefault="00071758" w:rsidP="001D32FA">
      <w:pPr>
        <w:pStyle w:val="Brdtextmedindrag"/>
        <w:ind w:firstLine="0"/>
      </w:pPr>
    </w:p>
    <w:p w14:paraId="7347DF89" w14:textId="77777777" w:rsidR="001D32FA" w:rsidRPr="00620C7E" w:rsidRDefault="001D32FA" w:rsidP="00071758">
      <w:pPr>
        <w:pStyle w:val="Rubrik3"/>
        <w:spacing w:before="120"/>
      </w:pPr>
      <w:bookmarkStart w:id="2941" w:name="_Toc8059808"/>
      <w:bookmarkStart w:id="2942" w:name="_Toc8061518"/>
      <w:bookmarkStart w:id="2943" w:name="_Toc8062050"/>
      <w:bookmarkStart w:id="2944" w:name="_Toc8064518"/>
      <w:bookmarkStart w:id="2945" w:name="_Toc8391195"/>
      <w:bookmarkStart w:id="2946" w:name="_Toc8391461"/>
      <w:bookmarkStart w:id="2947" w:name="_Toc8644666"/>
      <w:bookmarkStart w:id="2948" w:name="_Toc8645198"/>
      <w:bookmarkStart w:id="2949" w:name="_Toc8817679"/>
      <w:bookmarkStart w:id="2950" w:name="_Toc8818251"/>
      <w:bookmarkStart w:id="2951" w:name="_Toc8825620"/>
      <w:bookmarkStart w:id="2952" w:name="_Toc8831717"/>
      <w:bookmarkStart w:id="2953" w:name="_Toc8832626"/>
      <w:bookmarkStart w:id="2954" w:name="_Toc11153088"/>
      <w:bookmarkStart w:id="2955" w:name="_Toc11161009"/>
      <w:bookmarkStart w:id="2956" w:name="_Toc11166945"/>
      <w:bookmarkStart w:id="2957" w:name="_Toc11167481"/>
      <w:bookmarkStart w:id="2958" w:name="_Toc11168918"/>
      <w:bookmarkStart w:id="2959" w:name="_Toc11845871"/>
      <w:bookmarkStart w:id="2960" w:name="_Toc12611670"/>
      <w:bookmarkStart w:id="2961" w:name="_Toc12624937"/>
      <w:bookmarkStart w:id="2962" w:name="_Toc12627426"/>
      <w:bookmarkStart w:id="2963" w:name="_Toc12630316"/>
      <w:bookmarkStart w:id="2964" w:name="_Toc12632811"/>
      <w:bookmarkStart w:id="2965" w:name="_Toc17902883"/>
      <w:r>
        <w:lastRenderedPageBreak/>
        <w:t xml:space="preserve">Ett </w:t>
      </w:r>
      <w:r w:rsidRPr="00326459">
        <w:t>tjänstepensionsföretags</w:t>
      </w:r>
      <w:r>
        <w:t xml:space="preserve"> c</w:t>
      </w:r>
      <w:r w:rsidRPr="00620C7E">
        <w:t xml:space="preserve">entrala </w:t>
      </w:r>
      <w:r w:rsidRPr="00C64D85">
        <w:t>funktioner</w:t>
      </w:r>
      <w:bookmarkEnd w:id="2941"/>
      <w:bookmarkEnd w:id="2942"/>
      <w:bookmarkEnd w:id="2943"/>
      <w:bookmarkEnd w:id="2944"/>
      <w:bookmarkEnd w:id="2945"/>
      <w:bookmarkEnd w:id="2946"/>
      <w:bookmarkEnd w:id="2947"/>
      <w:bookmarkEnd w:id="2948"/>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p>
    <w:p w14:paraId="2757897A" w14:textId="77777777" w:rsidR="001D32FA" w:rsidRPr="00620C7E" w:rsidRDefault="001D32FA" w:rsidP="001D32FA">
      <w:pPr>
        <w:pStyle w:val="Brdtextram"/>
      </w:pPr>
      <w:r>
        <w:rPr>
          <w:b/>
        </w:rPr>
        <w:t>Regeringens</w:t>
      </w:r>
      <w:r w:rsidRPr="00620C7E">
        <w:rPr>
          <w:b/>
        </w:rPr>
        <w:t xml:space="preserve"> förslag: </w:t>
      </w:r>
      <w:r w:rsidRPr="00620C7E">
        <w:t xml:space="preserve">Ett </w:t>
      </w:r>
      <w:r>
        <w:t>tjänstepensionsföretag</w:t>
      </w:r>
      <w:r w:rsidRPr="00620C7E">
        <w:t xml:space="preserve"> ska ha centrala funktioner för riskhantering, internrevision och regelefterlevnad samt en aktuariefunktion.</w:t>
      </w:r>
    </w:p>
    <w:p w14:paraId="6441C6CA" w14:textId="77777777" w:rsidR="001D32FA" w:rsidRPr="00620C7E" w:rsidRDefault="001D32FA" w:rsidP="001D32FA">
      <w:pPr>
        <w:pStyle w:val="Brdtextmedindrag"/>
        <w:rPr>
          <w:sz w:val="8"/>
          <w:szCs w:val="8"/>
        </w:rPr>
      </w:pPr>
    </w:p>
    <w:p w14:paraId="4A74196F" w14:textId="77777777" w:rsidR="001D32FA" w:rsidRPr="00620C7E" w:rsidRDefault="001D32FA" w:rsidP="001D32FA">
      <w:pPr>
        <w:pStyle w:val="Brdtextmedindrag"/>
      </w:pPr>
      <w:r w:rsidRPr="00620C7E">
        <w:rPr>
          <w:b/>
        </w:rPr>
        <w:t>Utredningens förslag</w:t>
      </w:r>
      <w:r w:rsidRPr="00620C7E">
        <w:t xml:space="preserve"> överensstämmer delvis med </w:t>
      </w:r>
      <w:r>
        <w:t xml:space="preserve">regeringens </w:t>
      </w:r>
      <w:r w:rsidRPr="00620C7E">
        <w:t>förslag. Utredningen</w:t>
      </w:r>
      <w:r>
        <w:t>s förslag avviker från regeringens förslag genom att ut</w:t>
      </w:r>
      <w:r>
        <w:softHyphen/>
        <w:t xml:space="preserve">redningen inte föreslår </w:t>
      </w:r>
      <w:r w:rsidRPr="00620C7E">
        <w:t xml:space="preserve">att </w:t>
      </w:r>
      <w:r>
        <w:t>tjänstepensionsföretag ska ha någon</w:t>
      </w:r>
      <w:r w:rsidRPr="00620C7E">
        <w:t xml:space="preserve"> funktion för regelefterlevnad.</w:t>
      </w:r>
    </w:p>
    <w:p w14:paraId="6300A04C" w14:textId="77777777" w:rsidR="001D32FA" w:rsidRDefault="001D32FA" w:rsidP="001D32FA">
      <w:pPr>
        <w:pStyle w:val="Brdtextmedindrag"/>
      </w:pPr>
      <w:r w:rsidRPr="00620C7E">
        <w:rPr>
          <w:b/>
        </w:rPr>
        <w:t xml:space="preserve">Remissinstanserna: </w:t>
      </w:r>
      <w:r w:rsidRPr="00620C7E">
        <w:t xml:space="preserve">Flertalet remissinstanser tillstyrker förslaget eller har inget att invända mot det. </w:t>
      </w:r>
      <w:r w:rsidRPr="00620C7E">
        <w:rPr>
          <w:i/>
        </w:rPr>
        <w:t>Svenska</w:t>
      </w:r>
      <w:r w:rsidRPr="00620C7E">
        <w:t xml:space="preserve"> </w:t>
      </w:r>
      <w:r w:rsidRPr="00620C7E">
        <w:rPr>
          <w:i/>
        </w:rPr>
        <w:t>Aktuarieföreningen</w:t>
      </w:r>
      <w:r w:rsidRPr="00620C7E">
        <w:t xml:space="preserve"> anser att uppgifterna för aktuariefunktionen och riskhanteringsfunktionen bör har</w:t>
      </w:r>
      <w:r>
        <w:softHyphen/>
      </w:r>
      <w:r w:rsidRPr="00620C7E">
        <w:t xml:space="preserve">moniseras med regleringen för annan livförsäkringsverksamhet. </w:t>
      </w:r>
      <w:r w:rsidRPr="00E97EB4">
        <w:rPr>
          <w:i/>
        </w:rPr>
        <w:t>Svensk Försäkring</w:t>
      </w:r>
      <w:r w:rsidRPr="00620C7E">
        <w:t xml:space="preserve"> motsätter sig inte utredningens bedömning att det inte ska finnas en funktion för regelefterlevnad i de centrala funktionerna, men anser att det är lämpligt om </w:t>
      </w:r>
      <w:r>
        <w:t>Finansinspektionen</w:t>
      </w:r>
      <w:r w:rsidRPr="00620C7E">
        <w:t xml:space="preserve"> utfärdar ett allmänt råd om detta för </w:t>
      </w:r>
      <w:r>
        <w:t>tjänstepensionsföretag</w:t>
      </w:r>
      <w:r w:rsidRPr="00620C7E">
        <w:t xml:space="preserve">. </w:t>
      </w:r>
      <w:r w:rsidRPr="00E97EB4">
        <w:rPr>
          <w:i/>
        </w:rPr>
        <w:t>Sveriges advokatsamfund</w:t>
      </w:r>
      <w:r w:rsidRPr="00620C7E">
        <w:t xml:space="preserve"> anser att en funktion för regelefterlevnad bör finnas</w:t>
      </w:r>
      <w:r>
        <w:t xml:space="preserve"> hos tjänstepensionsföretag</w:t>
      </w:r>
      <w:r w:rsidRPr="00620C7E">
        <w:t>.</w:t>
      </w:r>
    </w:p>
    <w:p w14:paraId="2A126FCF" w14:textId="77777777" w:rsidR="001D32FA" w:rsidRDefault="001D32FA" w:rsidP="001D32FA">
      <w:pPr>
        <w:pStyle w:val="Brdtextmedindrag"/>
        <w:rPr>
          <w:b/>
        </w:rPr>
      </w:pPr>
      <w:r>
        <w:rPr>
          <w:b/>
        </w:rPr>
        <w:t xml:space="preserve">Promemorians förslag </w:t>
      </w:r>
      <w:r>
        <w:t>överensstämmer med regeringens förslag.</w:t>
      </w:r>
    </w:p>
    <w:p w14:paraId="205816C4" w14:textId="3E66D496" w:rsidR="001D32FA" w:rsidRDefault="001D32FA" w:rsidP="001D32FA">
      <w:pPr>
        <w:pStyle w:val="Brdtextmedindrag"/>
        <w:rPr>
          <w:b/>
        </w:rPr>
      </w:pPr>
      <w:r>
        <w:rPr>
          <w:b/>
        </w:rPr>
        <w:t xml:space="preserve">Remissinstanserna </w:t>
      </w:r>
      <w:r w:rsidRPr="00A05A36">
        <w:t>tillstyrker</w:t>
      </w:r>
      <w:r>
        <w:t xml:space="preserve"> förslaget eller har inget att </w:t>
      </w:r>
      <w:r w:rsidR="00736639">
        <w:t>invända</w:t>
      </w:r>
      <w:r>
        <w:t xml:space="preserve"> mot det.</w:t>
      </w:r>
    </w:p>
    <w:p w14:paraId="6E6E2A60" w14:textId="77777777" w:rsidR="001D32FA" w:rsidRPr="00620C7E" w:rsidRDefault="001D32FA" w:rsidP="001D32FA">
      <w:pPr>
        <w:pStyle w:val="Rubrik4utannumrering"/>
      </w:pPr>
      <w:r>
        <w:t>Skälen för regeringens förslag</w:t>
      </w:r>
    </w:p>
    <w:p w14:paraId="135CA887" w14:textId="77777777" w:rsidR="001D32FA" w:rsidRPr="00620C7E" w:rsidRDefault="001D32FA" w:rsidP="001D32FA">
      <w:pPr>
        <w:pStyle w:val="Rubrik5utannumrering"/>
        <w:spacing w:before="0"/>
      </w:pPr>
      <w:r w:rsidRPr="00620C7E">
        <w:t xml:space="preserve">Andra </w:t>
      </w:r>
      <w:r w:rsidRPr="005A2801">
        <w:t>tjänstepensionsdirektivet</w:t>
      </w:r>
    </w:p>
    <w:p w14:paraId="64B9FC10" w14:textId="77777777" w:rsidR="001D32FA" w:rsidRPr="00620C7E" w:rsidRDefault="001D32FA" w:rsidP="001D32FA">
      <w:pPr>
        <w:pStyle w:val="Brdtext"/>
      </w:pPr>
      <w:r w:rsidRPr="00620C7E">
        <w:t xml:space="preserve">I andra tjänstepensionsdirektivet finns allmänna </w:t>
      </w:r>
      <w:r>
        <w:t>bestämmelser</w:t>
      </w:r>
      <w:r w:rsidRPr="00620C7E">
        <w:t xml:space="preserve"> om nyckel</w:t>
      </w:r>
      <w:r>
        <w:softHyphen/>
      </w:r>
      <w:r w:rsidRPr="00620C7E">
        <w:t>funktioner (artikel</w:t>
      </w:r>
      <w:r>
        <w:t> </w:t>
      </w:r>
      <w:r w:rsidRPr="00620C7E">
        <w:t xml:space="preserve">24). Ett </w:t>
      </w:r>
      <w:r>
        <w:t>tjänstepensionsinstitut</w:t>
      </w:r>
      <w:r w:rsidRPr="00620C7E">
        <w:t xml:space="preserve"> ska ha följande nyckel</w:t>
      </w:r>
      <w:r>
        <w:softHyphen/>
      </w:r>
      <w:r w:rsidRPr="00620C7E">
        <w:t>funktioner: en riskhanteringsfunktion, en internrevisionsfunktion samt, i tillämpliga fall, en aktuariefunktion (artikel</w:t>
      </w:r>
      <w:r>
        <w:t> </w:t>
      </w:r>
      <w:r w:rsidRPr="00620C7E">
        <w:t xml:space="preserve">24.1). Ett </w:t>
      </w:r>
      <w:r>
        <w:t>tjänste</w:t>
      </w:r>
      <w:r>
        <w:softHyphen/>
        <w:t>pensions</w:t>
      </w:r>
      <w:r>
        <w:softHyphen/>
        <w:t>institut</w:t>
      </w:r>
      <w:r w:rsidRPr="00620C7E">
        <w:t xml:space="preserve"> ska göra det möjligt för personer som innehar nyckel</w:t>
      </w:r>
      <w:r>
        <w:softHyphen/>
      </w:r>
      <w:r w:rsidRPr="00620C7E">
        <w:t>funktioner att utföra sina uppgifter effektivt på ett objektivt, korrekt och oberoende sätt.</w:t>
      </w:r>
    </w:p>
    <w:p w14:paraId="4E07D46B" w14:textId="77777777" w:rsidR="001D32FA" w:rsidRPr="00620C7E" w:rsidRDefault="001D32FA" w:rsidP="001D32FA">
      <w:pPr>
        <w:pStyle w:val="Rubrik5utannumrering"/>
      </w:pPr>
      <w:r w:rsidRPr="005A2801">
        <w:t>Gällande</w:t>
      </w:r>
      <w:r w:rsidRPr="00620C7E">
        <w:t xml:space="preserve"> rätt</w:t>
      </w:r>
    </w:p>
    <w:p w14:paraId="1D6CE836" w14:textId="77777777" w:rsidR="001D32FA" w:rsidRPr="00620C7E" w:rsidRDefault="001D32FA" w:rsidP="001D32FA">
      <w:pPr>
        <w:pStyle w:val="Brdtext"/>
      </w:pPr>
      <w:r w:rsidRPr="00620C7E">
        <w:t xml:space="preserve">Försäkringsföretag ska enligt </w:t>
      </w:r>
      <w:r>
        <w:t>försäkringsrörelselagen</w:t>
      </w:r>
      <w:r w:rsidRPr="00620C7E">
        <w:t xml:space="preserve"> (10</w:t>
      </w:r>
      <w:r>
        <w:t> kap.</w:t>
      </w:r>
      <w:r w:rsidRPr="00620C7E">
        <w:t xml:space="preserve"> 4</w:t>
      </w:r>
      <w:r>
        <w:t> §</w:t>
      </w:r>
      <w:r w:rsidRPr="00620C7E">
        <w:t>) ha funktioner för riskhantering, regelefterlevnad och internrevision samt en aktuariefunktion (centrala funktioner).</w:t>
      </w:r>
    </w:p>
    <w:p w14:paraId="76152333" w14:textId="77777777" w:rsidR="001D32FA" w:rsidRPr="00620C7E" w:rsidRDefault="001D32FA" w:rsidP="001D32FA">
      <w:pPr>
        <w:pStyle w:val="Brdtextmedindrag"/>
      </w:pPr>
      <w:r>
        <w:t xml:space="preserve">Bestämmelserna </w:t>
      </w:r>
      <w:r w:rsidRPr="00620C7E">
        <w:t xml:space="preserve">i </w:t>
      </w:r>
      <w:r>
        <w:t>försäkringsrörelselagen</w:t>
      </w:r>
      <w:r w:rsidRPr="00620C7E" w:rsidDel="003B7A69">
        <w:t xml:space="preserve"> gäller även </w:t>
      </w:r>
      <w:r w:rsidRPr="00620C7E">
        <w:t>för de för</w:t>
      </w:r>
      <w:r>
        <w:softHyphen/>
      </w:r>
      <w:r w:rsidRPr="00620C7E">
        <w:t>säk</w:t>
      </w:r>
      <w:r>
        <w:softHyphen/>
      </w:r>
      <w:r w:rsidRPr="00620C7E">
        <w:t>ringsföretag som följer öve</w:t>
      </w:r>
      <w:r w:rsidRPr="00620C7E">
        <w:rPr>
          <w:color w:val="0D0D0D" w:themeColor="text1" w:themeTint="F2"/>
        </w:rPr>
        <w:t>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gångs</w:t>
      </w:r>
      <w:r>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23F45596" w14:textId="77777777" w:rsidR="001D32FA" w:rsidRPr="00620C7E" w:rsidRDefault="001D32FA" w:rsidP="001D32FA">
      <w:pPr>
        <w:pStyle w:val="Brdtextmedindrag"/>
      </w:pPr>
      <w:r>
        <w:t>Det finns inte några bestämmelser i lag om centrala funktioner för tjänstepensionskassor. Tjänstepensionskassor omfattas dock fortfarande av FFFS 2005:1 (1 kap. 2 § Allmänna råd [</w:t>
      </w:r>
      <w:r w:rsidRPr="00843240">
        <w:t>FFFS 2018:12</w:t>
      </w:r>
      <w:r>
        <w:t>]</w:t>
      </w:r>
      <w:r w:rsidRPr="00843240">
        <w:t xml:space="preserve"> om ändring i Finansinspektionens allmänna råd </w:t>
      </w:r>
      <w:r>
        <w:t>[</w:t>
      </w:r>
      <w:r w:rsidRPr="00843240">
        <w:t>FFFS 2005:1</w:t>
      </w:r>
      <w:r>
        <w:t>]</w:t>
      </w:r>
      <w:r w:rsidRPr="00843240">
        <w:t xml:space="preserve"> om styrning och kontroll av finansiella företag</w:t>
      </w:r>
      <w:r>
        <w:t>)</w:t>
      </w:r>
      <w:r w:rsidRPr="00620C7E">
        <w:t xml:space="preserve">. I </w:t>
      </w:r>
      <w:r>
        <w:t xml:space="preserve">FFFS 2005:1 </w:t>
      </w:r>
      <w:r w:rsidRPr="00620C7E">
        <w:t xml:space="preserve">anges att det </w:t>
      </w:r>
      <w:r>
        <w:t xml:space="preserve">bör </w:t>
      </w:r>
      <w:r w:rsidRPr="00620C7E">
        <w:t>f</w:t>
      </w:r>
      <w:r>
        <w:t>innas</w:t>
      </w:r>
      <w:r w:rsidRPr="00620C7E">
        <w:t xml:space="preserve"> en samlad funktion i företaget för självständig riskkontroll (4</w:t>
      </w:r>
      <w:r>
        <w:t> kap.</w:t>
      </w:r>
      <w:r w:rsidRPr="00620C7E">
        <w:t xml:space="preserve"> 3</w:t>
      </w:r>
      <w:r>
        <w:t> §</w:t>
      </w:r>
      <w:r w:rsidRPr="00620C7E">
        <w:t xml:space="preserve">), </w:t>
      </w:r>
      <w:r>
        <w:t>att styrelsen bör se till att det finns en</w:t>
      </w:r>
      <w:r w:rsidRPr="00620C7E">
        <w:t xml:space="preserve"> funktion</w:t>
      </w:r>
      <w:r>
        <w:t xml:space="preserve"> (compliance)</w:t>
      </w:r>
      <w:r w:rsidRPr="00620C7E">
        <w:t xml:space="preserve"> som utgör ett stöd för att verksamheten drivs enligt gällande regler (</w:t>
      </w:r>
      <w:r>
        <w:t>5 kap.</w:t>
      </w:r>
      <w:r w:rsidRPr="00620C7E">
        <w:t xml:space="preserve"> 2</w:t>
      </w:r>
      <w:r>
        <w:t> §</w:t>
      </w:r>
      <w:r w:rsidRPr="00620C7E">
        <w:t>) och</w:t>
      </w:r>
      <w:r>
        <w:t xml:space="preserve"> att styrelsen även bör se till att det finns en</w:t>
      </w:r>
      <w:r w:rsidRPr="00620C7E">
        <w:t xml:space="preserve"> funktion som granskar och utvärderar den interna kontrollen (6</w:t>
      </w:r>
      <w:r>
        <w:t> kap.</w:t>
      </w:r>
      <w:r w:rsidRPr="00620C7E">
        <w:t xml:space="preserve"> 1</w:t>
      </w:r>
      <w:r>
        <w:t> §</w:t>
      </w:r>
      <w:r w:rsidRPr="00620C7E">
        <w:t>).</w:t>
      </w:r>
    </w:p>
    <w:p w14:paraId="6F843148" w14:textId="77777777" w:rsidR="001D32FA" w:rsidRPr="00620C7E" w:rsidRDefault="001D32FA" w:rsidP="001D32FA">
      <w:pPr>
        <w:pStyle w:val="Rubrik5utannumrering"/>
      </w:pPr>
      <w:r w:rsidRPr="00620C7E">
        <w:lastRenderedPageBreak/>
        <w:t>Centrala funktioner</w:t>
      </w:r>
      <w:r>
        <w:t xml:space="preserve"> </w:t>
      </w:r>
      <w:r w:rsidRPr="00620C7E">
        <w:t>–</w:t>
      </w:r>
      <w:r>
        <w:t xml:space="preserve"> </w:t>
      </w:r>
      <w:r w:rsidRPr="005A2801">
        <w:t>nyckelfunktioner</w:t>
      </w:r>
    </w:p>
    <w:p w14:paraId="3D639689" w14:textId="23A9BEF3" w:rsidR="001D32FA" w:rsidRDefault="001D32FA" w:rsidP="001D32FA">
      <w:pPr>
        <w:pStyle w:val="Brdtextmedindrag"/>
        <w:ind w:firstLine="0"/>
      </w:pPr>
      <w:r w:rsidRPr="00620C7E">
        <w:t>I andra tjänstepensionsdirektivet definieras en nyckelfunktion som inom ett företagsstyrningssystem, en intern kapacitet att utföra praktiska uppgifter som omfattar riskhanteringsfunktionen, internrevisions</w:t>
      </w:r>
      <w:r>
        <w:softHyphen/>
      </w:r>
      <w:r w:rsidRPr="00620C7E">
        <w:t>funk</w:t>
      </w:r>
      <w:r>
        <w:softHyphen/>
      </w:r>
      <w:r w:rsidRPr="00620C7E">
        <w:t>tionen och aktuariefunktionen (artikel</w:t>
      </w:r>
      <w:r>
        <w:t> </w:t>
      </w:r>
      <w:r w:rsidRPr="00620C7E">
        <w:t xml:space="preserve">6.18). I den engelska </w:t>
      </w:r>
      <w:r w:rsidR="007327C8">
        <w:t>språk</w:t>
      </w:r>
      <w:r w:rsidR="007327C8">
        <w:softHyphen/>
      </w:r>
      <w:r w:rsidRPr="00620C7E">
        <w:t xml:space="preserve">versionen av </w:t>
      </w:r>
      <w:r>
        <w:t>andra tjänstepensionsdirektivet (artikel 6.18)</w:t>
      </w:r>
      <w:r w:rsidRPr="00620C7E">
        <w:t xml:space="preserve"> och i mot</w:t>
      </w:r>
      <w:r w:rsidR="007327C8">
        <w:softHyphen/>
      </w:r>
      <w:r w:rsidRPr="00620C7E">
        <w:t xml:space="preserve">svarande definition i </w:t>
      </w:r>
      <w:r>
        <w:t xml:space="preserve">den engelska </w:t>
      </w:r>
      <w:r w:rsidR="007327C8">
        <w:t>språk</w:t>
      </w:r>
      <w:r>
        <w:t xml:space="preserve">versionen av </w:t>
      </w:r>
      <w:r w:rsidRPr="00620C7E">
        <w:t>Solvens II-direktivet (skäl</w:t>
      </w:r>
      <w:r>
        <w:t> </w:t>
      </w:r>
      <w:r w:rsidRPr="00620C7E">
        <w:t>33) används be</w:t>
      </w:r>
      <w:r>
        <w:softHyphen/>
      </w:r>
      <w:r w:rsidRPr="00620C7E">
        <w:t xml:space="preserve">greppet ”key function”. </w:t>
      </w:r>
      <w:r>
        <w:t>Även i</w:t>
      </w:r>
      <w:r w:rsidRPr="00620C7E">
        <w:t xml:space="preserve"> den svenska språk</w:t>
      </w:r>
      <w:r w:rsidR="007327C8">
        <w:softHyphen/>
      </w:r>
      <w:r w:rsidRPr="00620C7E">
        <w:t>versionen av Solvens</w:t>
      </w:r>
      <w:r>
        <w:t xml:space="preserve"> I</w:t>
      </w:r>
      <w:r w:rsidRPr="00620C7E">
        <w:t>I-direktivet a</w:t>
      </w:r>
      <w:r>
        <w:t>nvänds begreppet ”nyckelfunktioner” (skäl 33). I de särskilda bestämmelserna om företagsstyrningssystem i Solvens II-direktivet används dock begreppet ”centrala funktioner” (artikel 42).</w:t>
      </w:r>
    </w:p>
    <w:p w14:paraId="3092D784" w14:textId="77777777" w:rsidR="001D32FA" w:rsidRPr="00620C7E" w:rsidRDefault="001D32FA" w:rsidP="001D32FA">
      <w:pPr>
        <w:pStyle w:val="Brdtextmedindrag"/>
      </w:pPr>
      <w:r>
        <w:t>Vid genomförandet av Solvens II-direktivet i svensk rätt infördes be</w:t>
      </w:r>
      <w:r>
        <w:softHyphen/>
        <w:t>greppet ”centrala funktioner” i försäkringsrörelselagen. I förarbetena anges att med centrala funktioner ska avses riskhanterings</w:t>
      </w:r>
      <w:r>
        <w:softHyphen/>
        <w:t>funktionen, funktionen för regelefterlevnad, funktionen för internrevision och aktuariefunktionen (prop. 2015/16:9 s. 305). Eftersom</w:t>
      </w:r>
      <w:r w:rsidRPr="00620C7E">
        <w:t xml:space="preserve"> innebörden </w:t>
      </w:r>
      <w:r>
        <w:t>av de olika funktionerna får anses vara desamma enligt andra tjänstepensions</w:t>
      </w:r>
      <w:r>
        <w:softHyphen/>
        <w:t>direktivet och Solvens II-direktivet bör samma begrepp användas för tjänstepensionsföretag som för försäkringsföretag. Begreppet centrala funktioner bör därmed användas även för tjänstepensionsföretag.</w:t>
      </w:r>
    </w:p>
    <w:p w14:paraId="0C62C350" w14:textId="77777777" w:rsidR="001D32FA" w:rsidRPr="00620C7E" w:rsidRDefault="001D32FA" w:rsidP="001D32FA">
      <w:pPr>
        <w:pStyle w:val="Rubrik5utannumrering"/>
      </w:pPr>
      <w:r w:rsidRPr="00620C7E">
        <w:t xml:space="preserve">Vilka centrala funktioner ska ett </w:t>
      </w:r>
      <w:r w:rsidRPr="005A2801">
        <w:t>tjänstepensionsföretag</w:t>
      </w:r>
      <w:r w:rsidRPr="00620C7E">
        <w:t xml:space="preserve"> ha</w:t>
      </w:r>
      <w:r>
        <w:t>?</w:t>
      </w:r>
    </w:p>
    <w:p w14:paraId="43EB9E2B" w14:textId="77777777" w:rsidR="001D32FA" w:rsidRPr="00882D28" w:rsidRDefault="001D32FA" w:rsidP="001D32FA">
      <w:pPr>
        <w:pStyle w:val="Brdtextmedindrag"/>
        <w:ind w:firstLine="0"/>
      </w:pPr>
      <w:r>
        <w:t>A</w:t>
      </w:r>
      <w:r w:rsidRPr="00620C7E">
        <w:t>v andra tjänstepensionsdirektivet följer att ett tjänstepensions</w:t>
      </w:r>
      <w:r>
        <w:softHyphen/>
      </w:r>
      <w:r w:rsidRPr="00620C7E">
        <w:t xml:space="preserve">företag ska ha </w:t>
      </w:r>
      <w:r>
        <w:t>funktioner</w:t>
      </w:r>
      <w:r w:rsidRPr="00620C7E">
        <w:t xml:space="preserve"> för riskhantering och internrevision (artikel 24.1).</w:t>
      </w:r>
      <w:r>
        <w:t xml:space="preserve"> </w:t>
      </w:r>
      <w:r w:rsidRPr="00620C7E">
        <w:t>Om ett tjänstepensionsinstitut självt erbjuder täckning för biometriska risker eller garanterar antingen en viss avkastning eller en viss förmåns</w:t>
      </w:r>
      <w:r>
        <w:softHyphen/>
      </w:r>
      <w:r w:rsidRPr="00620C7E">
        <w:t xml:space="preserve">nivå ska medlemsstaterna </w:t>
      </w:r>
      <w:r>
        <w:t xml:space="preserve">dessutom </w:t>
      </w:r>
      <w:r w:rsidRPr="00620C7E">
        <w:t>kräva att tjänstepensionsinstitutet inrättar en ändamålsenlig aktuariefunktion (artikel</w:t>
      </w:r>
      <w:r>
        <w:t> </w:t>
      </w:r>
      <w:r w:rsidRPr="00620C7E">
        <w:t xml:space="preserve">27.1). Tjänstepensionsföretag kommer </w:t>
      </w:r>
      <w:r>
        <w:t xml:space="preserve">att driva en form av försäkringsrörelse (se avsnitt 5.2) och därmed </w:t>
      </w:r>
      <w:r w:rsidRPr="00620C7E">
        <w:t xml:space="preserve">stå </w:t>
      </w:r>
      <w:r>
        <w:t xml:space="preserve">för </w:t>
      </w:r>
      <w:r w:rsidRPr="00620C7E">
        <w:t xml:space="preserve">risk </w:t>
      </w:r>
      <w:r>
        <w:t xml:space="preserve">i förhållande till de framtida pensionärerna </w:t>
      </w:r>
      <w:r w:rsidRPr="00620C7E">
        <w:t xml:space="preserve">på det </w:t>
      </w:r>
      <w:r>
        <w:t>sätt som anges i andra tjänstepensionsdirektivet. Alltså bör de även ha en aktuarie</w:t>
      </w:r>
      <w:r>
        <w:softHyphen/>
        <w:t>funktion</w:t>
      </w:r>
      <w:r w:rsidRPr="00882D28">
        <w:t>.</w:t>
      </w:r>
      <w:r>
        <w:t xml:space="preserve"> En bestämmelse om att ett tjänstepensionsföretag ska ha centrala funktioner för riskhantering och internrevision samt en aktuarie</w:t>
      </w:r>
      <w:r>
        <w:softHyphen/>
        <w:t xml:space="preserve">funktion bör därför tas in i den nya lagen om tjänstepensionsföretag. </w:t>
      </w:r>
    </w:p>
    <w:p w14:paraId="411FA3C0" w14:textId="77777777" w:rsidR="001D32FA" w:rsidRDefault="001D32FA" w:rsidP="001D32FA">
      <w:pPr>
        <w:pStyle w:val="Brdtextmedindrag"/>
      </w:pPr>
      <w:r>
        <w:t>Tjänstepensionsföretag</w:t>
      </w:r>
      <w:r w:rsidRPr="00620C7E">
        <w:t xml:space="preserve"> kommer att driva en verksamhet som i</w:t>
      </w:r>
      <w:r>
        <w:t xml:space="preserve"> </w:t>
      </w:r>
      <w:r w:rsidRPr="00620C7E">
        <w:t xml:space="preserve">dag drivs av försäkringsföretag </w:t>
      </w:r>
      <w:r>
        <w:t>enligt</w:t>
      </w:r>
      <w:r w:rsidRPr="00620C7E">
        <w:t xml:space="preserve"> </w:t>
      </w:r>
      <w:r>
        <w:t>försäkringsrörelselagen</w:t>
      </w:r>
      <w:r w:rsidRPr="00620C7E">
        <w:t xml:space="preserve">. Försäkringsföretag ska </w:t>
      </w:r>
      <w:r>
        <w:t xml:space="preserve">enligt försäkringsrörelselagen </w:t>
      </w:r>
      <w:r w:rsidRPr="00620C7E">
        <w:t>ha en funktion för regelefterlevnad</w:t>
      </w:r>
      <w:r>
        <w:t xml:space="preserve"> (10 kap. 4 § FRL). För tjänstepensionskassor anges i Finansinspektionens ovan nämnda allmänna råd att s</w:t>
      </w:r>
      <w:r w:rsidRPr="008A42C5">
        <w:t>tyrelsen bör se till att det finns en funktion (compliance) som utgör ett stöd för att verksamheten drivs enligt gällande regler</w:t>
      </w:r>
      <w:r>
        <w:t xml:space="preserve"> (5 kap. 2 § FFFS 2005:1)</w:t>
      </w:r>
      <w:r w:rsidRPr="008A42C5">
        <w:t>.</w:t>
      </w:r>
      <w:r w:rsidRPr="00620C7E">
        <w:t xml:space="preserve"> </w:t>
      </w:r>
      <w:r>
        <w:t>Detta talar för att tjänstepensionsföretag</w:t>
      </w:r>
      <w:r w:rsidRPr="00620C7E">
        <w:t xml:space="preserve"> ska ha en funktion</w:t>
      </w:r>
      <w:r>
        <w:t xml:space="preserve"> för regelefterlevnad</w:t>
      </w:r>
      <w:r w:rsidRPr="00620C7E">
        <w:t xml:space="preserve">. </w:t>
      </w:r>
      <w:r>
        <w:t xml:space="preserve">Vidare anges i </w:t>
      </w:r>
      <w:r w:rsidRPr="00620C7E">
        <w:t>andra tjänste</w:t>
      </w:r>
      <w:r>
        <w:softHyphen/>
      </w:r>
      <w:r w:rsidRPr="00620C7E">
        <w:t>pensionsdirektivet</w:t>
      </w:r>
      <w:r>
        <w:t xml:space="preserve"> </w:t>
      </w:r>
      <w:r w:rsidRPr="00620C7E">
        <w:t xml:space="preserve">att ett </w:t>
      </w:r>
      <w:r>
        <w:t>tjänstepensionsföretag</w:t>
      </w:r>
      <w:r w:rsidRPr="00620C7E">
        <w:t xml:space="preserve"> ska ha ett effektivt system för internkontroll (artikel</w:t>
      </w:r>
      <w:r>
        <w:t> </w:t>
      </w:r>
      <w:r w:rsidRPr="00620C7E">
        <w:t>21.4). Motsvarande gäller för försäkringsföretag enligt Solvens II-direktivet (artikel</w:t>
      </w:r>
      <w:r>
        <w:t> </w:t>
      </w:r>
      <w:r w:rsidRPr="00620C7E">
        <w:t>46.1</w:t>
      </w:r>
      <w:r>
        <w:t xml:space="preserve"> första stycket</w:t>
      </w:r>
      <w:r w:rsidRPr="00620C7E">
        <w:t>). I Solvens II-direktivet anges också att systemet för internkontroll bl.a. ska innefatta en funktion för regelefterlevnad</w:t>
      </w:r>
      <w:r>
        <w:t xml:space="preserve"> (artikel 46.1 andra stycket)</w:t>
      </w:r>
      <w:r w:rsidRPr="00620C7E">
        <w:t xml:space="preserve">. </w:t>
      </w:r>
      <w:r>
        <w:t>Även om</w:t>
      </w:r>
      <w:r w:rsidRPr="00620C7E">
        <w:t xml:space="preserve"> det i andra tjänstepensionsdirektivet inte uttryckligen anges att ett </w:t>
      </w:r>
      <w:r>
        <w:t>tjänste</w:t>
      </w:r>
      <w:r>
        <w:softHyphen/>
        <w:t>pensions</w:t>
      </w:r>
      <w:r>
        <w:softHyphen/>
        <w:t>företag</w:t>
      </w:r>
      <w:r w:rsidRPr="00620C7E">
        <w:t xml:space="preserve"> ska ha en funktion för regelefterlevnad </w:t>
      </w:r>
      <w:r>
        <w:t>så utgör</w:t>
      </w:r>
      <w:r w:rsidRPr="00620C7E">
        <w:t xml:space="preserve"> en sådan </w:t>
      </w:r>
      <w:r w:rsidRPr="00620C7E">
        <w:lastRenderedPageBreak/>
        <w:t xml:space="preserve">funktion en </w:t>
      </w:r>
      <w:r>
        <w:t xml:space="preserve">så pass </w:t>
      </w:r>
      <w:r w:rsidRPr="00620C7E">
        <w:t>viktig del av ett system för internkontroll</w:t>
      </w:r>
      <w:r>
        <w:t xml:space="preserve"> att e</w:t>
      </w:r>
      <w:r w:rsidRPr="00620C7E">
        <w:t xml:space="preserve">tt </w:t>
      </w:r>
      <w:r>
        <w:t>tjänstepensions</w:t>
      </w:r>
      <w:r>
        <w:softHyphen/>
        <w:t>företag</w:t>
      </w:r>
      <w:r w:rsidRPr="00620C7E">
        <w:t xml:space="preserve">, som </w:t>
      </w:r>
      <w:r w:rsidRPr="00620C7E">
        <w:rPr>
          <w:i/>
        </w:rPr>
        <w:t>Sveriges advokatsamfund</w:t>
      </w:r>
      <w:r w:rsidRPr="00620C7E">
        <w:t xml:space="preserve"> anser, </w:t>
      </w:r>
      <w:r>
        <w:t xml:space="preserve">bör </w:t>
      </w:r>
      <w:r w:rsidRPr="00620C7E">
        <w:t xml:space="preserve">ha en </w:t>
      </w:r>
      <w:r>
        <w:t xml:space="preserve">sådan </w:t>
      </w:r>
      <w:r w:rsidRPr="00620C7E">
        <w:t xml:space="preserve">funktion. </w:t>
      </w:r>
      <w:r>
        <w:t xml:space="preserve">Regeringen anser, </w:t>
      </w:r>
      <w:r w:rsidRPr="00620C7E">
        <w:t xml:space="preserve">till skillnad </w:t>
      </w:r>
      <w:r>
        <w:t>från</w:t>
      </w:r>
      <w:r w:rsidRPr="00620C7E">
        <w:t xml:space="preserve"> </w:t>
      </w:r>
      <w:r w:rsidRPr="00620C7E">
        <w:rPr>
          <w:i/>
        </w:rPr>
        <w:t>Svensk Försäkring</w:t>
      </w:r>
      <w:r w:rsidRPr="00620C7E">
        <w:t xml:space="preserve">, </w:t>
      </w:r>
      <w:r>
        <w:t xml:space="preserve">att detta </w:t>
      </w:r>
      <w:r w:rsidRPr="00620C7E">
        <w:t>bör framgå av lag.</w:t>
      </w:r>
      <w:r>
        <w:t xml:space="preserve"> I bestämmelsen om centrala funktioner i den nya lagen bör det därför även anges att tjänstepensionsföretag ska ha en funktion för regelefterlevnad.</w:t>
      </w:r>
    </w:p>
    <w:p w14:paraId="75D9C534" w14:textId="77777777" w:rsidR="001D32FA" w:rsidRPr="00620C7E" w:rsidRDefault="001D32FA" w:rsidP="00326459">
      <w:pPr>
        <w:pStyle w:val="Rubrik3"/>
      </w:pPr>
      <w:bookmarkStart w:id="2966" w:name="_Toc8059809"/>
      <w:bookmarkStart w:id="2967" w:name="_Toc8061519"/>
      <w:bookmarkStart w:id="2968" w:name="_Toc8062051"/>
      <w:bookmarkStart w:id="2969" w:name="_Toc8064519"/>
      <w:bookmarkStart w:id="2970" w:name="_Toc8391196"/>
      <w:bookmarkStart w:id="2971" w:name="_Toc8391462"/>
      <w:bookmarkStart w:id="2972" w:name="_Toc8644667"/>
      <w:bookmarkStart w:id="2973" w:name="_Toc8645199"/>
      <w:bookmarkStart w:id="2974" w:name="_Toc8817680"/>
      <w:bookmarkStart w:id="2975" w:name="_Toc8818252"/>
      <w:bookmarkStart w:id="2976" w:name="_Toc8825621"/>
      <w:bookmarkStart w:id="2977" w:name="_Toc8831718"/>
      <w:bookmarkStart w:id="2978" w:name="_Toc8832627"/>
      <w:bookmarkStart w:id="2979" w:name="_Toc11153089"/>
      <w:bookmarkStart w:id="2980" w:name="_Toc11161010"/>
      <w:bookmarkStart w:id="2981" w:name="_Toc11166946"/>
      <w:bookmarkStart w:id="2982" w:name="_Toc11167482"/>
      <w:bookmarkStart w:id="2983" w:name="_Toc11168919"/>
      <w:bookmarkStart w:id="2984" w:name="_Toc11845872"/>
      <w:bookmarkStart w:id="2985" w:name="_Toc12611671"/>
      <w:bookmarkStart w:id="2986" w:name="_Toc12624938"/>
      <w:bookmarkStart w:id="2987" w:name="_Toc12627427"/>
      <w:bookmarkStart w:id="2988" w:name="_Toc12630317"/>
      <w:bookmarkStart w:id="2989" w:name="_Toc12632812"/>
      <w:bookmarkStart w:id="2990" w:name="_Toc17902884"/>
      <w:r w:rsidRPr="00326459">
        <w:t>Lämplighetskrav</w:t>
      </w:r>
      <w:r>
        <w:t xml:space="preserve"> för ledning </w:t>
      </w:r>
      <w:r w:rsidRPr="00C64D85">
        <w:t>och</w:t>
      </w:r>
      <w:r>
        <w:t xml:space="preserve"> centrala funktioner</w:t>
      </w:r>
      <w:bookmarkEnd w:id="2966"/>
      <w:bookmarkEnd w:id="2967"/>
      <w:bookmarkEnd w:id="2968"/>
      <w:bookmarkEnd w:id="2969"/>
      <w:bookmarkEnd w:id="2970"/>
      <w:bookmarkEnd w:id="2971"/>
      <w:bookmarkEnd w:id="2972"/>
      <w:bookmarkEnd w:id="2973"/>
      <w:bookmarkEnd w:id="2974"/>
      <w:bookmarkEnd w:id="2975"/>
      <w:bookmarkEnd w:id="2976"/>
      <w:bookmarkEnd w:id="2977"/>
      <w:bookmarkEnd w:id="2978"/>
      <w:bookmarkEnd w:id="2979"/>
      <w:bookmarkEnd w:id="2980"/>
      <w:bookmarkEnd w:id="2981"/>
      <w:bookmarkEnd w:id="2982"/>
      <w:bookmarkEnd w:id="2983"/>
      <w:bookmarkEnd w:id="2984"/>
      <w:bookmarkEnd w:id="2985"/>
      <w:bookmarkEnd w:id="2986"/>
      <w:bookmarkEnd w:id="2987"/>
      <w:bookmarkEnd w:id="2988"/>
      <w:bookmarkEnd w:id="2989"/>
      <w:bookmarkEnd w:id="2990"/>
    </w:p>
    <w:p w14:paraId="3E6F4E88" w14:textId="77777777" w:rsidR="001D32FA" w:rsidRPr="00620C7E" w:rsidRDefault="001D32FA" w:rsidP="001D32FA">
      <w:pPr>
        <w:pStyle w:val="Brdtextram"/>
      </w:pPr>
      <w:r>
        <w:rPr>
          <w:b/>
        </w:rPr>
        <w:t xml:space="preserve">Regeringens </w:t>
      </w:r>
      <w:r w:rsidRPr="00620C7E">
        <w:rPr>
          <w:b/>
        </w:rPr>
        <w:t>förslag:</w:t>
      </w:r>
      <w:r w:rsidRPr="00620C7E">
        <w:t xml:space="preserve"> Ett </w:t>
      </w:r>
      <w:r>
        <w:t>tjänstepensionsföretag</w:t>
      </w:r>
      <w:r w:rsidRPr="00620C7E">
        <w:t xml:space="preserve"> ska säkerställa att </w:t>
      </w:r>
    </w:p>
    <w:p w14:paraId="4F248DF3" w14:textId="77777777" w:rsidR="001D32FA" w:rsidRPr="00620C7E" w:rsidRDefault="001D32FA" w:rsidP="001D32FA">
      <w:pPr>
        <w:pStyle w:val="Brdtextmedindragram"/>
      </w:pPr>
      <w:r w:rsidRPr="00620C7E">
        <w:t>1. den som ingår i styrelsen för företaget eller är verkställande direktör i det, eller är ersättare för någon av dem</w:t>
      </w:r>
      <w:r>
        <w:t>,</w:t>
      </w:r>
      <w:r w:rsidRPr="00620C7E">
        <w:t xml:space="preserve"> har de insikter och den erfarenhet som krävs för att delta i ledningen av företaget och i övrigt är lämplig för uppgiften, och</w:t>
      </w:r>
    </w:p>
    <w:p w14:paraId="48667540" w14:textId="77777777" w:rsidR="001D32FA" w:rsidRPr="00620C7E" w:rsidRDefault="001D32FA" w:rsidP="001D32FA">
      <w:pPr>
        <w:pStyle w:val="Brdtextmedindragram"/>
      </w:pPr>
      <w:r w:rsidRPr="00620C7E">
        <w:t>2. de som ansvarar för eller utför arbete i en central funktion har de insikter och den erfarenhet som krävs för en sådan uppgift och i övrigt är lämplig för uppgiften.</w:t>
      </w:r>
    </w:p>
    <w:p w14:paraId="1DACE727" w14:textId="77777777" w:rsidR="001D32FA" w:rsidRDefault="001D32FA" w:rsidP="001D32FA">
      <w:pPr>
        <w:pStyle w:val="Brdtextmedindragram"/>
      </w:pPr>
      <w:r w:rsidRPr="00620C7E">
        <w:t>För de</w:t>
      </w:r>
      <w:r>
        <w:t>m</w:t>
      </w:r>
      <w:r w:rsidRPr="00620C7E">
        <w:t xml:space="preserve"> som ska ansvara för eller utföra </w:t>
      </w:r>
      <w:r>
        <w:t>arbete</w:t>
      </w:r>
      <w:r w:rsidRPr="00620C7E">
        <w:t xml:space="preserve"> i funktionen för internrevision och aktuariefunktionen ska även gälla att deras kunskaper och erfarenheter av funktionens uppgifter ska vara till</w:t>
      </w:r>
      <w:r>
        <w:softHyphen/>
      </w:r>
      <w:r w:rsidRPr="00620C7E">
        <w:t>räckliga med hänsyn till arten, omfattningen och komplexiteten av företagets verksamhet.</w:t>
      </w:r>
    </w:p>
    <w:p w14:paraId="0D2C80EA" w14:textId="77777777" w:rsidR="001D32FA" w:rsidRDefault="001D32FA" w:rsidP="001D32FA">
      <w:pPr>
        <w:pStyle w:val="Brdtextmedindragram"/>
      </w:pPr>
      <w:r>
        <w:t>Tjänstepensionsföretaget ska snarast möjligt till Finansinspektionen anmäla ändringar av vilka som ingår i dess ledning eller som ansvarar för en central funktion i företaget.</w:t>
      </w:r>
    </w:p>
    <w:p w14:paraId="7F5A37E4" w14:textId="77777777" w:rsidR="001D32FA" w:rsidRPr="00620C7E" w:rsidRDefault="001D32FA" w:rsidP="001D32FA">
      <w:pPr>
        <w:pStyle w:val="Brdtextmedindragram"/>
      </w:pPr>
      <w:r>
        <w:t>Tjänstepensionsföretaget ska underrätta inspektionen om någon av dem som ingår i företagets ledning eller ansvarar för eller utför centrala funktioner har ersatts på grund av att han eller hon inte längre uppfyller lämplighetskraven.</w:t>
      </w:r>
    </w:p>
    <w:p w14:paraId="431F3072" w14:textId="77777777" w:rsidR="001D32FA" w:rsidRPr="00620C7E" w:rsidRDefault="001D32FA" w:rsidP="001D32FA">
      <w:pPr>
        <w:pStyle w:val="Brdtextmedindragram"/>
      </w:pPr>
      <w:r w:rsidRPr="00620C7E">
        <w:t>Regeringen eller den myndighet som regeringen bestämmer ska få meddela föreskrifter om vad som ska gälla för de</w:t>
      </w:r>
      <w:r>
        <w:t>m</w:t>
      </w:r>
      <w:r w:rsidRPr="00620C7E">
        <w:t xml:space="preserve"> som är verksamma i ett </w:t>
      </w:r>
      <w:r>
        <w:t>tjänstepensionsföretag</w:t>
      </w:r>
      <w:r w:rsidRPr="00620C7E">
        <w:t>.</w:t>
      </w:r>
    </w:p>
    <w:p w14:paraId="1E9260C1" w14:textId="77777777" w:rsidR="001D32FA" w:rsidRDefault="001D32FA" w:rsidP="001D32FA">
      <w:pPr>
        <w:pStyle w:val="Brdtextmedindragram"/>
        <w:rPr>
          <w:b/>
        </w:rPr>
      </w:pPr>
      <w:r>
        <w:rPr>
          <w:b/>
        </w:rPr>
        <w:t>Regeringens</w:t>
      </w:r>
      <w:r w:rsidRPr="00620C7E">
        <w:rPr>
          <w:b/>
        </w:rPr>
        <w:t xml:space="preserve"> bedömning: </w:t>
      </w:r>
      <w:bookmarkStart w:id="2991" w:name="_Hlk8891433"/>
      <w:r w:rsidRPr="00E42096">
        <w:t>För utländska medborgare bör det inte införas några bestämmelser om vilka bevis som kan godtas till styrkande av vissa krav kopplat till gott anseende eller konkursfrihet.</w:t>
      </w:r>
      <w:bookmarkEnd w:id="2991"/>
    </w:p>
    <w:p w14:paraId="70968FB2" w14:textId="77777777" w:rsidR="001D32FA" w:rsidRPr="00620C7E" w:rsidRDefault="001D32FA" w:rsidP="001D32FA">
      <w:pPr>
        <w:pStyle w:val="Brdtextmedindrag"/>
        <w:rPr>
          <w:sz w:val="8"/>
          <w:szCs w:val="8"/>
        </w:rPr>
      </w:pPr>
    </w:p>
    <w:p w14:paraId="5B1399B9" w14:textId="77777777" w:rsidR="001D32FA" w:rsidRPr="00620C7E" w:rsidRDefault="001D32FA" w:rsidP="001D32FA">
      <w:pPr>
        <w:pStyle w:val="Brdtextmedindrag"/>
      </w:pPr>
      <w:r w:rsidRPr="00620C7E">
        <w:rPr>
          <w:b/>
        </w:rPr>
        <w:t>Utredningens förslag</w:t>
      </w:r>
      <w:r w:rsidRPr="00620C7E">
        <w:t xml:space="preserve"> </w:t>
      </w:r>
      <w:r w:rsidRPr="00620C7E">
        <w:rPr>
          <w:b/>
        </w:rPr>
        <w:t xml:space="preserve">och bedömning </w:t>
      </w:r>
      <w:r w:rsidRPr="00620C7E">
        <w:t xml:space="preserve">överensstämmer delvis med </w:t>
      </w:r>
      <w:r>
        <w:t>regeringens</w:t>
      </w:r>
      <w:r w:rsidRPr="00620C7E">
        <w:t xml:space="preserve"> förslag</w:t>
      </w:r>
      <w:r>
        <w:t xml:space="preserve"> och bedömning</w:t>
      </w:r>
      <w:r w:rsidRPr="00620C7E">
        <w:t>. Utredningen</w:t>
      </w:r>
      <w:r>
        <w:t>s förslag avviker från regeringens förslag genom att utredningen</w:t>
      </w:r>
      <w:r w:rsidRPr="00620C7E">
        <w:t xml:space="preserve"> föreslår att ett </w:t>
      </w:r>
      <w:r>
        <w:t>tjänste</w:t>
      </w:r>
      <w:r>
        <w:softHyphen/>
        <w:t>pensionsföretag</w:t>
      </w:r>
      <w:r w:rsidRPr="00620C7E">
        <w:t xml:space="preserve"> ska tillse att de som avses ingå i styrelsen för företaget och vara verkställande direktör i det, eller dennes ställ</w:t>
      </w:r>
      <w:r>
        <w:softHyphen/>
      </w:r>
      <w:r w:rsidRPr="00620C7E">
        <w:t xml:space="preserve">företrädare, eller de som avses ansvara för en central funktion i företaget, har de insikter och den erfarenhet som måste krävas av den som deltar i styrningen av ett </w:t>
      </w:r>
      <w:r>
        <w:t>tjänstepensionsföretag</w:t>
      </w:r>
      <w:r w:rsidRPr="00620C7E">
        <w:t xml:space="preserve"> och även i övrigt är lämplig för en sådan uppgift. Utredningen</w:t>
      </w:r>
      <w:r>
        <w:t>s förslag avviker även från regeringens förslag då utredningen bedömer</w:t>
      </w:r>
      <w:r w:rsidRPr="00620C7E">
        <w:t xml:space="preserve"> att förslagen om tillstånd, tillsyn och ingripande innebär att </w:t>
      </w:r>
      <w:r>
        <w:t>Finansinspektionen</w:t>
      </w:r>
      <w:r w:rsidRPr="00620C7E">
        <w:t xml:space="preserve"> har möjlighet att kontrollera och bedöma de personer som omfattas av de särskilda kraven på kunskap, kompetens och lämp</w:t>
      </w:r>
      <w:r>
        <w:softHyphen/>
      </w:r>
      <w:r w:rsidRPr="00620C7E">
        <w:t>lighet.</w:t>
      </w:r>
    </w:p>
    <w:p w14:paraId="19FD2401" w14:textId="77777777" w:rsidR="001D32FA" w:rsidRDefault="001D32FA" w:rsidP="001D32FA">
      <w:pPr>
        <w:pStyle w:val="Brdtextmedindrag"/>
      </w:pPr>
      <w:r w:rsidRPr="00620C7E">
        <w:rPr>
          <w:b/>
        </w:rPr>
        <w:lastRenderedPageBreak/>
        <w:t xml:space="preserve">Remissinstanserna: </w:t>
      </w:r>
      <w:r w:rsidRPr="00620C7E">
        <w:t>Flertalet</w:t>
      </w:r>
      <w:r w:rsidRPr="00620C7E">
        <w:rPr>
          <w:i/>
        </w:rPr>
        <w:t xml:space="preserve"> </w:t>
      </w:r>
      <w:r w:rsidRPr="00620C7E">
        <w:t xml:space="preserve">remissinstanser tillstyrker förslaget </w:t>
      </w:r>
      <w:r>
        <w:t xml:space="preserve">och bedömningen </w:t>
      </w:r>
      <w:r w:rsidRPr="00620C7E">
        <w:t>eller har inget att invända mot de</w:t>
      </w:r>
      <w:r>
        <w:t>m</w:t>
      </w:r>
      <w:r w:rsidRPr="00620C7E">
        <w:t>.</w:t>
      </w:r>
      <w:r w:rsidRPr="00620C7E">
        <w:rPr>
          <w:i/>
        </w:rPr>
        <w:t xml:space="preserve"> Svensk Försäkring</w:t>
      </w:r>
      <w:r w:rsidRPr="00620C7E">
        <w:t xml:space="preserve">, </w:t>
      </w:r>
      <w:r w:rsidRPr="00620C7E">
        <w:rPr>
          <w:i/>
        </w:rPr>
        <w:t>Försäkringsjuridiska föreningen</w:t>
      </w:r>
      <w:r w:rsidRPr="00620C7E">
        <w:t xml:space="preserve"> och </w:t>
      </w:r>
      <w:r w:rsidRPr="00620C7E">
        <w:rPr>
          <w:i/>
        </w:rPr>
        <w:t>Sveriges advokatsamfund</w:t>
      </w:r>
      <w:r w:rsidRPr="00620C7E">
        <w:t xml:space="preserve"> </w:t>
      </w:r>
      <w:r>
        <w:t>framför</w:t>
      </w:r>
      <w:r w:rsidRPr="00620C7E">
        <w:t xml:space="preserve"> att det bör förtydligas i lagtexten att de som ansvarar för en central funktion inte behöver vara lämpliga i förhållande till styrningen av företaget utan till uppgiften som personen ska utföra. Svensk Försäkring </w:t>
      </w:r>
      <w:r>
        <w:t>framför även</w:t>
      </w:r>
      <w:r w:rsidRPr="00620C7E">
        <w:t xml:space="preserve"> att det bör förtydligas vilket ansvar ett företag har när det gäller lämpligheten hos personer som utsetts av annan än stämman, såsom arbetstagar</w:t>
      </w:r>
      <w:r>
        <w:softHyphen/>
      </w:r>
      <w:r w:rsidRPr="00620C7E">
        <w:t>representanter.</w:t>
      </w:r>
    </w:p>
    <w:p w14:paraId="1F5AED04" w14:textId="13B2D7FD" w:rsidR="001D32FA" w:rsidRDefault="001D32FA" w:rsidP="001D32FA">
      <w:pPr>
        <w:pStyle w:val="Brdtextmedindrag"/>
        <w:rPr>
          <w:b/>
        </w:rPr>
      </w:pPr>
      <w:r>
        <w:rPr>
          <w:b/>
        </w:rPr>
        <w:t xml:space="preserve">Promemorians förslag och bedömning </w:t>
      </w:r>
      <w:r>
        <w:t xml:space="preserve">överensstämmer delvis med regeringens förslag och bedömning. Promemorians förslag avviker från regeringens förslag </w:t>
      </w:r>
      <w:r w:rsidR="00C6099F">
        <w:t>genom att</w:t>
      </w:r>
      <w:r>
        <w:t xml:space="preserve"> </w:t>
      </w:r>
      <w:r w:rsidR="00D739EB">
        <w:t>enligt</w:t>
      </w:r>
      <w:r w:rsidR="00C6099F">
        <w:t xml:space="preserve"> </w:t>
      </w:r>
      <w:r>
        <w:t>promemorian</w:t>
      </w:r>
      <w:r w:rsidR="00C6099F">
        <w:t>s</w:t>
      </w:r>
      <w:r>
        <w:t xml:space="preserve"> försl</w:t>
      </w:r>
      <w:r w:rsidR="00C6099F">
        <w:t>ag</w:t>
      </w:r>
      <w:r>
        <w:t xml:space="preserve"> </w:t>
      </w:r>
      <w:r w:rsidR="00C6099F">
        <w:t>är</w:t>
      </w:r>
      <w:r w:rsidR="00D739EB">
        <w:t xml:space="preserve"> det</w:t>
      </w:r>
      <w:r>
        <w:t xml:space="preserve"> de som leder ett tjänste</w:t>
      </w:r>
      <w:r>
        <w:softHyphen/>
        <w:t xml:space="preserve">pensionsföretag </w:t>
      </w:r>
      <w:r w:rsidR="008529BC">
        <w:t xml:space="preserve">som </w:t>
      </w:r>
      <w:r>
        <w:t xml:space="preserve">tillsammans ska vara lämpliga för att delta i ledningen av företaget. Promemorians förslag avviker också genom att </w:t>
      </w:r>
      <w:r w:rsidR="00D739EB">
        <w:t>enligt</w:t>
      </w:r>
      <w:r w:rsidR="00C6099F">
        <w:t xml:space="preserve"> </w:t>
      </w:r>
      <w:r>
        <w:t>promemorian</w:t>
      </w:r>
      <w:r w:rsidR="00C6099F">
        <w:t>s</w:t>
      </w:r>
      <w:r>
        <w:t xml:space="preserve"> försl</w:t>
      </w:r>
      <w:r w:rsidR="00C6099F">
        <w:t>ag</w:t>
      </w:r>
      <w:r>
        <w:t xml:space="preserve"> </w:t>
      </w:r>
      <w:r w:rsidR="00C6099F">
        <w:t>är</w:t>
      </w:r>
      <w:r w:rsidR="00D739EB">
        <w:t xml:space="preserve"> det</w:t>
      </w:r>
      <w:r>
        <w:t xml:space="preserve"> de som utför arbete i de centrala funk</w:t>
      </w:r>
      <w:r w:rsidR="00C6099F">
        <w:softHyphen/>
      </w:r>
      <w:r>
        <w:t xml:space="preserve">tionerna </w:t>
      </w:r>
      <w:r w:rsidR="00C6099F">
        <w:t xml:space="preserve">som </w:t>
      </w:r>
      <w:r>
        <w:t>ska anmälas till Finansinspektionen, inte endast de som ansvarar för en central funktion.</w:t>
      </w:r>
    </w:p>
    <w:p w14:paraId="7E438432" w14:textId="7568A1E9" w:rsidR="001D32FA" w:rsidRPr="0015748A" w:rsidRDefault="001D32FA" w:rsidP="001D32FA">
      <w:pPr>
        <w:pStyle w:val="Brdtextmedindrag"/>
        <w:rPr>
          <w:b/>
        </w:rPr>
      </w:pPr>
      <w:r>
        <w:rPr>
          <w:b/>
        </w:rPr>
        <w:t xml:space="preserve">Remissinstanserna: </w:t>
      </w:r>
      <w:r>
        <w:t xml:space="preserve">Flertalet remissinstanser tillstyrker </w:t>
      </w:r>
      <w:r w:rsidRPr="0015748A">
        <w:t>förslag</w:t>
      </w:r>
      <w:r>
        <w:t>et</w:t>
      </w:r>
      <w:r w:rsidRPr="0015748A">
        <w:t xml:space="preserve"> och bedömning</w:t>
      </w:r>
      <w:r>
        <w:t>en</w:t>
      </w:r>
      <w:r w:rsidRPr="0015748A">
        <w:t xml:space="preserve"> eller har inget att </w:t>
      </w:r>
      <w:r>
        <w:t>invända</w:t>
      </w:r>
      <w:r w:rsidRPr="0015748A">
        <w:t xml:space="preserve"> mot de</w:t>
      </w:r>
      <w:r>
        <w:t>m</w:t>
      </w:r>
      <w:r w:rsidRPr="0015748A">
        <w:t xml:space="preserve">. </w:t>
      </w:r>
      <w:r w:rsidRPr="0015748A">
        <w:rPr>
          <w:i/>
        </w:rPr>
        <w:t>Finans</w:t>
      </w:r>
      <w:r>
        <w:rPr>
          <w:i/>
        </w:rPr>
        <w:softHyphen/>
      </w:r>
      <w:r w:rsidRPr="0015748A">
        <w:rPr>
          <w:i/>
        </w:rPr>
        <w:t>inspektionen</w:t>
      </w:r>
      <w:r w:rsidRPr="0015748A">
        <w:t xml:space="preserve"> anser att det inte finns skäl att </w:t>
      </w:r>
      <w:r w:rsidRPr="00F20C2B">
        <w:t>ställa lägre krav på de</w:t>
      </w:r>
      <w:r>
        <w:t>m</w:t>
      </w:r>
      <w:r w:rsidRPr="00F20C2B">
        <w:t xml:space="preserve"> som deltar i styrningen av ett tjänstepensionsföretag än på motsvarande personer i ett försäkringsföretag</w:t>
      </w:r>
      <w:r>
        <w:t xml:space="preserve"> och att samma krav bör gälla för tjänstepensionsföretag som för försäkringsföretag</w:t>
      </w:r>
      <w:r w:rsidRPr="0015748A">
        <w:t xml:space="preserve">. Som skäl framför </w:t>
      </w:r>
      <w:r w:rsidR="00C6099F">
        <w:t>inspektionen</w:t>
      </w:r>
      <w:r w:rsidRPr="0015748A">
        <w:t xml:space="preserve"> att det är viktigt att var och en av de som ingår i styrelsen har tillräcklig</w:t>
      </w:r>
      <w:r w:rsidRPr="00F20C2B">
        <w:t xml:space="preserve"> </w:t>
      </w:r>
      <w:r w:rsidRPr="0015748A">
        <w:t xml:space="preserve">insikt och erfarenhet för att kunna utmana andra styrelseledamöters eller den verkställande direktörens uppfattningar i olika frågor. </w:t>
      </w:r>
      <w:r w:rsidRPr="0015748A">
        <w:rPr>
          <w:i/>
        </w:rPr>
        <w:t>Finansinspektionen</w:t>
      </w:r>
      <w:r w:rsidRPr="00F20C2B">
        <w:t>,</w:t>
      </w:r>
      <w:r w:rsidRPr="0015748A">
        <w:rPr>
          <w:i/>
        </w:rPr>
        <w:t xml:space="preserve"> Svensk Försäkring</w:t>
      </w:r>
      <w:r w:rsidRPr="00F20C2B">
        <w:t>,</w:t>
      </w:r>
      <w:r w:rsidRPr="0015748A">
        <w:rPr>
          <w:i/>
        </w:rPr>
        <w:t xml:space="preserve"> Tjänstepensions</w:t>
      </w:r>
      <w:r>
        <w:rPr>
          <w:i/>
        </w:rPr>
        <w:softHyphen/>
      </w:r>
      <w:r w:rsidRPr="0015748A">
        <w:rPr>
          <w:i/>
        </w:rPr>
        <w:t>förbundet</w:t>
      </w:r>
      <w:r w:rsidRPr="00F20C2B">
        <w:t>,</w:t>
      </w:r>
      <w:r w:rsidRPr="0015748A">
        <w:rPr>
          <w:i/>
        </w:rPr>
        <w:t xml:space="preserve"> Ägarföreningen P</w:t>
      </w:r>
      <w:r>
        <w:rPr>
          <w:i/>
        </w:rPr>
        <w:t>ro</w:t>
      </w:r>
      <w:r w:rsidR="00AA6623">
        <w:rPr>
          <w:i/>
        </w:rPr>
        <w:softHyphen/>
      </w:r>
      <w:r w:rsidRPr="0015748A">
        <w:rPr>
          <w:i/>
        </w:rPr>
        <w:t xml:space="preserve">Skandia </w:t>
      </w:r>
      <w:r w:rsidRPr="0015748A">
        <w:t xml:space="preserve">och </w:t>
      </w:r>
      <w:r w:rsidRPr="0015748A">
        <w:rPr>
          <w:i/>
        </w:rPr>
        <w:t xml:space="preserve">Svenska aktuarieföreningen </w:t>
      </w:r>
      <w:r w:rsidRPr="0015748A">
        <w:t>motsätter sig att ett tjänste</w:t>
      </w:r>
      <w:r w:rsidR="00AA6623">
        <w:softHyphen/>
      </w:r>
      <w:r w:rsidRPr="0015748A">
        <w:t>pensionsföretag ska anmäla de</w:t>
      </w:r>
      <w:r>
        <w:t>m</w:t>
      </w:r>
      <w:r w:rsidRPr="0015748A">
        <w:t xml:space="preserve"> som utför arbete i de centrala funktionerna</w:t>
      </w:r>
      <w:r>
        <w:t xml:space="preserve"> till Finans</w:t>
      </w:r>
      <w:r>
        <w:softHyphen/>
        <w:t>inspektionen</w:t>
      </w:r>
      <w:r w:rsidRPr="00F20C2B">
        <w:t xml:space="preserve"> eftersom </w:t>
      </w:r>
      <w:r w:rsidRPr="0015748A">
        <w:t>det i skäl 55 i andra tjänstepensionsdirektivet anges att endast personer som innehar nyckel</w:t>
      </w:r>
      <w:r w:rsidR="00171A20">
        <w:softHyphen/>
      </w:r>
      <w:r w:rsidRPr="0015748A">
        <w:t>funktioner omfattas av kraven på anmälan till den behöriga myndigheten.</w:t>
      </w:r>
      <w:r w:rsidRPr="00F20C2B">
        <w:t xml:space="preserve"> </w:t>
      </w:r>
      <w:r w:rsidRPr="0015748A">
        <w:rPr>
          <w:i/>
        </w:rPr>
        <w:t xml:space="preserve">Sveriges advokatsamfund </w:t>
      </w:r>
      <w:r w:rsidRPr="00F20C2B">
        <w:t>framför att det är riktigt att kompetensen hos de som ansvarar för eller utför centrala funktioner ska bedömas mot bakgrund av den uppgift som de faktiskt ska utföra, men att det även i detta sammanhang bör det vara möjligt att flera personer som tillsammans ansvarar för eller utför en central funktion också kollektivt innehar den kompetens, insikt och erfarenhet som krävs.</w:t>
      </w:r>
    </w:p>
    <w:p w14:paraId="7F3378E2" w14:textId="77777777" w:rsidR="001D32FA" w:rsidRPr="00620C7E" w:rsidRDefault="001D32FA" w:rsidP="001D32FA">
      <w:pPr>
        <w:pStyle w:val="Rubrik4utannumrering"/>
      </w:pPr>
      <w:r>
        <w:t>Skälen för regeringens förslag och bedömning</w:t>
      </w:r>
    </w:p>
    <w:p w14:paraId="74B166B7" w14:textId="77777777" w:rsidR="001D32FA" w:rsidRPr="00620C7E" w:rsidRDefault="001D32FA" w:rsidP="001D32FA">
      <w:pPr>
        <w:pStyle w:val="Rubrik5utannumrering"/>
        <w:spacing w:before="0"/>
      </w:pPr>
      <w:r w:rsidRPr="00620C7E">
        <w:t xml:space="preserve">Andra </w:t>
      </w:r>
      <w:r w:rsidRPr="005A2801">
        <w:t>tjänstepensionsdirektivet</w:t>
      </w:r>
    </w:p>
    <w:p w14:paraId="54BE7AFB" w14:textId="77777777" w:rsidR="001D32FA" w:rsidRPr="00620C7E" w:rsidRDefault="001D32FA" w:rsidP="001D32FA">
      <w:pPr>
        <w:pStyle w:val="Brdtext"/>
      </w:pPr>
      <w:r w:rsidRPr="00620C7E">
        <w:t xml:space="preserve">Enligt andra tjänstepensionsdirektivet ska medlemsstaterna kräva att </w:t>
      </w:r>
      <w:r>
        <w:t>tjänstepensionsinstitut</w:t>
      </w:r>
      <w:r w:rsidRPr="00620C7E">
        <w:t xml:space="preserve"> säkerställer att personer som i praktiken leder </w:t>
      </w:r>
      <w:r>
        <w:t>tjänstepensionsinstitut</w:t>
      </w:r>
      <w:r w:rsidRPr="00620C7E">
        <w:t>et</w:t>
      </w:r>
      <w:r>
        <w:t xml:space="preserve">, </w:t>
      </w:r>
      <w:r w:rsidRPr="00620C7E">
        <w:t xml:space="preserve">personer som utför nyckelfunktioner </w:t>
      </w:r>
      <w:r w:rsidRPr="004A2E0C">
        <w:t>och, i före</w:t>
      </w:r>
      <w:r>
        <w:softHyphen/>
      </w:r>
      <w:r w:rsidRPr="004A2E0C">
        <w:t xml:space="preserve">kommande fall, personer eller enheter som </w:t>
      </w:r>
      <w:r>
        <w:t xml:space="preserve">genom uppdragsavtal </w:t>
      </w:r>
      <w:r w:rsidRPr="004A2E0C">
        <w:t xml:space="preserve">anlitas för att utföra funktioner </w:t>
      </w:r>
      <w:r w:rsidRPr="00620C7E">
        <w:t>uppfyller krav på lämplighet och redbarhet (artikel</w:t>
      </w:r>
      <w:r>
        <w:t> </w:t>
      </w:r>
      <w:r w:rsidRPr="00620C7E">
        <w:t>22).</w:t>
      </w:r>
    </w:p>
    <w:p w14:paraId="2A80DCCE" w14:textId="77777777" w:rsidR="001D32FA" w:rsidRPr="00620C7E" w:rsidRDefault="001D32FA" w:rsidP="001D32FA">
      <w:pPr>
        <w:pStyle w:val="Brdtextmedindrag"/>
      </w:pPr>
      <w:r>
        <w:t>För</w:t>
      </w:r>
      <w:r w:rsidRPr="00620C7E">
        <w:t xml:space="preserve"> krav på lämplighet gäller följande:</w:t>
      </w:r>
    </w:p>
    <w:p w14:paraId="2CA39AB6" w14:textId="69454F8D" w:rsidR="001D32FA" w:rsidRPr="00620C7E" w:rsidRDefault="001D32FA" w:rsidP="001D32FA">
      <w:pPr>
        <w:pStyle w:val="Brdtextmedindrag"/>
      </w:pPr>
      <w:r w:rsidRPr="00620C7E">
        <w:t>– För de</w:t>
      </w:r>
      <w:r>
        <w:t>m</w:t>
      </w:r>
      <w:r w:rsidRPr="00620C7E">
        <w:t xml:space="preserve"> som i praktiken leder </w:t>
      </w:r>
      <w:r>
        <w:t>tjänstepensionsinstitut</w:t>
      </w:r>
      <w:r w:rsidRPr="00620C7E">
        <w:t xml:space="preserve">et gäller att deras kvalifikationer, kunskaper och erfarenheter kollektivt ska vara tillräckliga </w:t>
      </w:r>
      <w:r w:rsidRPr="00620C7E">
        <w:lastRenderedPageBreak/>
        <w:t xml:space="preserve">för att de ska kunna säkerställa en sund och ansvarsfull ledning av </w:t>
      </w:r>
      <w:r>
        <w:t>tjänste</w:t>
      </w:r>
      <w:r>
        <w:softHyphen/>
        <w:t>pensionsinstitut</w:t>
      </w:r>
      <w:r w:rsidRPr="00620C7E">
        <w:t>et (artikel</w:t>
      </w:r>
      <w:r>
        <w:t> </w:t>
      </w:r>
      <w:r w:rsidRPr="00620C7E">
        <w:t>22.1 a</w:t>
      </w:r>
      <w:r w:rsidR="008529BC">
        <w:t> i</w:t>
      </w:r>
      <w:r w:rsidRPr="00620C7E">
        <w:t>).</w:t>
      </w:r>
    </w:p>
    <w:p w14:paraId="1B7303B9" w14:textId="77777777" w:rsidR="001D32FA" w:rsidRPr="00620C7E" w:rsidRDefault="001D32FA" w:rsidP="001D32FA">
      <w:pPr>
        <w:pStyle w:val="Brdtextmedindrag"/>
      </w:pPr>
      <w:r w:rsidRPr="00620C7E">
        <w:t>– För de</w:t>
      </w:r>
      <w:r>
        <w:t>m</w:t>
      </w:r>
      <w:r w:rsidRPr="00620C7E">
        <w:t xml:space="preserve"> som utför aktuariefunktioner eller internrevisionsfunktioner gäller att deras yrkeskvalifikationer, kunskaper och erfarenheter ska vara tillräckliga för att de ska kunna utföra sina nyckelfunktioner på ett till</w:t>
      </w:r>
      <w:r>
        <w:softHyphen/>
      </w:r>
      <w:r w:rsidRPr="00620C7E">
        <w:t>fredsställande sätt (artikel</w:t>
      </w:r>
      <w:r>
        <w:t> </w:t>
      </w:r>
      <w:r w:rsidRPr="00620C7E">
        <w:t>22.1 a ii).</w:t>
      </w:r>
    </w:p>
    <w:p w14:paraId="26628E40" w14:textId="77777777" w:rsidR="001D32FA" w:rsidRPr="00620C7E" w:rsidRDefault="001D32FA" w:rsidP="001D32FA">
      <w:pPr>
        <w:pStyle w:val="Brdtextmedindrag"/>
      </w:pPr>
      <w:r w:rsidRPr="00620C7E">
        <w:t>– För de</w:t>
      </w:r>
      <w:r>
        <w:t>m</w:t>
      </w:r>
      <w:r w:rsidRPr="00620C7E">
        <w:t xml:space="preserve"> som utför andra nyckelfunktioner </w:t>
      </w:r>
      <w:r>
        <w:t>gäller</w:t>
      </w:r>
      <w:r w:rsidRPr="00620C7E">
        <w:t xml:space="preserve"> att deras kvalifika</w:t>
      </w:r>
      <w:r>
        <w:softHyphen/>
      </w:r>
      <w:r w:rsidRPr="00620C7E">
        <w:t>tioner, kunskaper och erfarenheter ska vara tillräckliga för att de ska kunna utföra sina nyckelfunktioner på ett tillfredsställande sätt (artikel</w:t>
      </w:r>
      <w:r>
        <w:t> </w:t>
      </w:r>
      <w:r w:rsidRPr="00620C7E">
        <w:t>22.1 a iii).</w:t>
      </w:r>
    </w:p>
    <w:p w14:paraId="2DF7F003" w14:textId="77777777" w:rsidR="001D32FA" w:rsidRPr="00620C7E" w:rsidRDefault="001D32FA" w:rsidP="001D32FA">
      <w:pPr>
        <w:pStyle w:val="Brdtextmedindrag"/>
      </w:pPr>
      <w:r w:rsidRPr="00620C7E">
        <w:t xml:space="preserve">Därutöver gäller även krav på redbarhet. Enligt direktivet ska </w:t>
      </w:r>
      <w:r>
        <w:t xml:space="preserve">deras </w:t>
      </w:r>
      <w:r w:rsidRPr="00620C7E">
        <w:t>anseende och integritet motsvara högt ställda krav (artikel</w:t>
      </w:r>
      <w:r>
        <w:t> </w:t>
      </w:r>
      <w:r w:rsidRPr="00620C7E">
        <w:t>22.1 b).</w:t>
      </w:r>
    </w:p>
    <w:p w14:paraId="1BBF76DD" w14:textId="77777777" w:rsidR="001D32FA" w:rsidRPr="00620C7E" w:rsidRDefault="001D32FA" w:rsidP="001D32FA">
      <w:pPr>
        <w:pStyle w:val="Brdtextmedindrag"/>
      </w:pPr>
      <w:r w:rsidRPr="00620C7E">
        <w:t xml:space="preserve">Medlemsstaterna ska säkerställa att de behöriga myndigheterna kan bedöma om de personer som i praktiken leder </w:t>
      </w:r>
      <w:r>
        <w:t>tjänstepensionsinstitut</w:t>
      </w:r>
      <w:r w:rsidRPr="00620C7E">
        <w:t>et eller utför nyckelfunktioner uppfyller kraven på lämplighet och redbarhet (artikel</w:t>
      </w:r>
      <w:r>
        <w:t> </w:t>
      </w:r>
      <w:r w:rsidRPr="00620C7E">
        <w:t>22.2).</w:t>
      </w:r>
    </w:p>
    <w:p w14:paraId="1B3FB29C" w14:textId="77777777" w:rsidR="001D32FA" w:rsidRDefault="001D32FA" w:rsidP="001D32FA">
      <w:pPr>
        <w:pStyle w:val="Brdtextmedindrag"/>
      </w:pPr>
      <w:r w:rsidRPr="00620C7E">
        <w:t>I direktivet regleras även frågor om styrkande av redbarhet för personer från andra medlemsstater (artikel</w:t>
      </w:r>
      <w:r>
        <w:t> </w:t>
      </w:r>
      <w:r w:rsidRPr="00620C7E">
        <w:t>22.3–22.7).</w:t>
      </w:r>
    </w:p>
    <w:p w14:paraId="75B3D898" w14:textId="77777777" w:rsidR="001D32FA" w:rsidRPr="00620C7E" w:rsidRDefault="001D32FA" w:rsidP="001D32FA">
      <w:pPr>
        <w:pStyle w:val="Rubrik5utannumrering"/>
      </w:pPr>
      <w:r w:rsidRPr="005A2801">
        <w:t>Gällande</w:t>
      </w:r>
      <w:r w:rsidRPr="00620C7E">
        <w:t xml:space="preserve"> rätt</w:t>
      </w:r>
    </w:p>
    <w:p w14:paraId="0F893BD4" w14:textId="6BFD7C96" w:rsidR="001D32FA" w:rsidRPr="00620C7E" w:rsidRDefault="001D32FA" w:rsidP="001D32FA">
      <w:pPr>
        <w:pStyle w:val="Brdtextmedindrag"/>
        <w:ind w:firstLine="0"/>
      </w:pPr>
      <w:r w:rsidRPr="00620C7E">
        <w:t xml:space="preserve">För försäkringsföretag finns bestämmelser om lämplighet </w:t>
      </w:r>
      <w:r>
        <w:t xml:space="preserve">hos ledande befattningshavare </w:t>
      </w:r>
      <w:r w:rsidRPr="00620C7E">
        <w:t xml:space="preserve">i </w:t>
      </w:r>
      <w:r>
        <w:t>försäkrings</w:t>
      </w:r>
      <w:r>
        <w:softHyphen/>
        <w:t>rörelselagen</w:t>
      </w:r>
      <w:r w:rsidRPr="00620C7E">
        <w:t>. De</w:t>
      </w:r>
      <w:r>
        <w:t>ssa</w:t>
      </w:r>
      <w:r w:rsidRPr="00620C7E">
        <w:t xml:space="preserve"> innebär att ett för</w:t>
      </w:r>
      <w:r>
        <w:softHyphen/>
      </w:r>
      <w:r w:rsidRPr="00620C7E">
        <w:t>säkringsföretag ska säkerställa att den som ingår i styrelsen för företaget eller är verkställande direktör i det, eller är ersättare för någon av dem, eller den som ansvarar för eller utför arbete i en central funktion i företaget uppfyller de krav på lämplighet som anges i den lagen (10</w:t>
      </w:r>
      <w:r>
        <w:t> kap.</w:t>
      </w:r>
      <w:r w:rsidRPr="00620C7E">
        <w:t xml:space="preserve"> 5</w:t>
      </w:r>
      <w:r>
        <w:t> §</w:t>
      </w:r>
      <w:r w:rsidRPr="00620C7E">
        <w:t xml:space="preserve"> första stycket</w:t>
      </w:r>
      <w:r>
        <w:t xml:space="preserve"> FRL</w:t>
      </w:r>
      <w:r w:rsidRPr="00620C7E">
        <w:t xml:space="preserve">). De krav på lämplighet som dessa personer ska uppfylla är att </w:t>
      </w:r>
      <w:r>
        <w:t xml:space="preserve">de ska </w:t>
      </w:r>
      <w:r w:rsidRPr="00620C7E">
        <w:t>ha de insikter och den erfarenhet som måste krävas av den som deltar i styrningen av ett försäkringsföretag och även i övrigt är lämplig för en sådan uppgift (2</w:t>
      </w:r>
      <w:r>
        <w:t> kap.</w:t>
      </w:r>
      <w:r w:rsidRPr="00620C7E">
        <w:t xml:space="preserve"> 4</w:t>
      </w:r>
      <w:r>
        <w:t> §</w:t>
      </w:r>
      <w:r w:rsidRPr="00620C7E">
        <w:t xml:space="preserve"> första stycket 4 FRL). Försäkringsföretag ska snarast möjligt till </w:t>
      </w:r>
      <w:r>
        <w:t>Finansinspektionen</w:t>
      </w:r>
      <w:r w:rsidRPr="00620C7E">
        <w:t xml:space="preserve"> anmäla ändringar av vilka som ingår i dess ledning enligt första stycket</w:t>
      </w:r>
      <w:r>
        <w:t xml:space="preserve"> (den som ingår i styrelsen för företaget eller är verkställande direktör i det, eller är ersättare för någon av dem)</w:t>
      </w:r>
      <w:r w:rsidRPr="00620C7E">
        <w:t xml:space="preserve"> eller som ansvarar för en central funktion i företaget (10</w:t>
      </w:r>
      <w:r>
        <w:t> kap.</w:t>
      </w:r>
      <w:r w:rsidRPr="00620C7E">
        <w:t xml:space="preserve"> 5</w:t>
      </w:r>
      <w:r>
        <w:t> §</w:t>
      </w:r>
      <w:r w:rsidRPr="00620C7E">
        <w:t xml:space="preserve"> andra stycket FRL). Försäkringsföretaget ska även underrätta inspektionen om någon av de personer som avses i första stycket</w:t>
      </w:r>
      <w:r>
        <w:t xml:space="preserve"> (den som ingår i styrelsen för företaget eller är verkställande direktör i det, eller är ersättare för någon av dem, eller den som ansvarar för eller utför arbete i en central funktion i företaget)</w:t>
      </w:r>
      <w:r w:rsidRPr="00620C7E">
        <w:t xml:space="preserve"> har ersatts på grund av att han eller hon inte längre uppfyller kraven på lämplighet (10</w:t>
      </w:r>
      <w:r>
        <w:t> kap.</w:t>
      </w:r>
      <w:r w:rsidRPr="00620C7E">
        <w:t xml:space="preserve"> 5</w:t>
      </w:r>
      <w:r>
        <w:t> § tredje stycket FRL). I</w:t>
      </w:r>
      <w:r w:rsidR="004E77BE">
        <w:t> </w:t>
      </w:r>
      <w:r>
        <w:t>Solvens </w:t>
      </w:r>
      <w:r w:rsidRPr="00620C7E">
        <w:t>II-förordningen finns mer detaljerade bestämmelser för de</w:t>
      </w:r>
      <w:r>
        <w:t>m</w:t>
      </w:r>
      <w:r w:rsidRPr="00620C7E">
        <w:t xml:space="preserve"> som verkar i ett försäkringsföretag (artikel</w:t>
      </w:r>
      <w:r>
        <w:t> </w:t>
      </w:r>
      <w:r w:rsidRPr="00620C7E">
        <w:t>258). För de som ska ansvara för eller utföra uppgifter i aktuariefunktionen gäller</w:t>
      </w:r>
      <w:r>
        <w:t>,</w:t>
      </w:r>
      <w:r w:rsidRPr="00620C7E">
        <w:t xml:space="preserve"> </w:t>
      </w:r>
      <w:r>
        <w:t>utöver kraven i 10 kap. 5 § FRL,</w:t>
      </w:r>
      <w:r w:rsidRPr="00620C7E">
        <w:t xml:space="preserve"> att de ska ha de kunskaper och erfarenheter av funktionens uppgifter som är tillräckliga med hänsyn till arten, omfatt</w:t>
      </w:r>
      <w:r w:rsidR="004E77BE">
        <w:softHyphen/>
      </w:r>
      <w:r w:rsidRPr="00620C7E">
        <w:t>ningen och komplexiteten av riskerna i företagets verksamhet (10</w:t>
      </w:r>
      <w:r>
        <w:t> kap.</w:t>
      </w:r>
      <w:r w:rsidRPr="00620C7E">
        <w:t xml:space="preserve"> 18</w:t>
      </w:r>
      <w:r>
        <w:t> §</w:t>
      </w:r>
      <w:r w:rsidRPr="00620C7E">
        <w:t xml:space="preserve"> andra stycket</w:t>
      </w:r>
      <w:r>
        <w:t xml:space="preserve"> FRL</w:t>
      </w:r>
      <w:r w:rsidRPr="00620C7E">
        <w:t>).</w:t>
      </w:r>
      <w:r>
        <w:t xml:space="preserve"> </w:t>
      </w:r>
      <w:r w:rsidRPr="00620C7E">
        <w:t>Regeringen eller den myndighet som regeringen bestämmer får meddela ytterligare föreskrifter om villkor för behörighet för den som ska ansvara för eller utföra uppgifter i aktuariefunktionen (10</w:t>
      </w:r>
      <w:r>
        <w:t> kap.</w:t>
      </w:r>
      <w:r w:rsidRPr="00620C7E">
        <w:t xml:space="preserve"> 26</w:t>
      </w:r>
      <w:r>
        <w:t> § </w:t>
      </w:r>
      <w:r w:rsidRPr="00620C7E">
        <w:t xml:space="preserve">9 FRL. </w:t>
      </w:r>
      <w:r>
        <w:t>Finansinspektionen</w:t>
      </w:r>
      <w:r w:rsidRPr="00620C7E">
        <w:t xml:space="preserve"> har meddelat </w:t>
      </w:r>
      <w:r>
        <w:t xml:space="preserve">föreskrifter om </w:t>
      </w:r>
      <w:r>
        <w:lastRenderedPageBreak/>
        <w:t>v</w:t>
      </w:r>
      <w:r w:rsidRPr="00A8630E">
        <w:t>illkor för be</w:t>
      </w:r>
      <w:r>
        <w:softHyphen/>
      </w:r>
      <w:r w:rsidRPr="00A8630E">
        <w:t>hörighet för att utföra uppgifter i eller ansvara för aktuarie</w:t>
      </w:r>
      <w:r w:rsidR="004E77BE">
        <w:softHyphen/>
      </w:r>
      <w:r w:rsidRPr="00A8630E">
        <w:t xml:space="preserve">funktionen </w:t>
      </w:r>
      <w:r>
        <w:t>(9 kap. 8–16 §§ Finansinspektionen</w:t>
      </w:r>
      <w:r w:rsidRPr="00620C7E">
        <w:t xml:space="preserve">s föreskrifter och allmänna råd </w:t>
      </w:r>
      <w:r>
        <w:t>[</w:t>
      </w:r>
      <w:r w:rsidRPr="00620C7E">
        <w:t>FFFS 2015:8</w:t>
      </w:r>
      <w:r>
        <w:t>]</w:t>
      </w:r>
      <w:r w:rsidRPr="00620C7E">
        <w:t xml:space="preserve"> om försäkringsrörelse</w:t>
      </w:r>
      <w:r>
        <w:t>)</w:t>
      </w:r>
      <w:r w:rsidRPr="00620C7E">
        <w:t>.</w:t>
      </w:r>
    </w:p>
    <w:p w14:paraId="1EC8EA31" w14:textId="77777777" w:rsidR="001D32FA" w:rsidRPr="00620C7E" w:rsidRDefault="001D32FA" w:rsidP="001D32FA">
      <w:pPr>
        <w:pStyle w:val="Brdtextmedindrag"/>
      </w:pPr>
      <w:r>
        <w:t>Bestämmelserna</w:t>
      </w:r>
      <w:r w:rsidRPr="00620C7E">
        <w:t xml:space="preserve"> i </w:t>
      </w:r>
      <w:r>
        <w:t>försäkringsrörelselagen</w:t>
      </w:r>
      <w:r w:rsidRPr="00620C7E" w:rsidDel="000529B3">
        <w:t xml:space="preserve"> gäller även </w:t>
      </w:r>
      <w:r w:rsidRPr="00620C7E">
        <w:t>för de för</w:t>
      </w:r>
      <w:r>
        <w:softHyphen/>
      </w:r>
      <w:r w:rsidRPr="00620C7E">
        <w:t>säkringsföretag som följer övergångsbestämmelserna</w:t>
      </w:r>
      <w:r w:rsidRPr="00620C7E">
        <w:rPr>
          <w:color w:val="0D0D0D" w:themeColor="text1" w:themeTint="F2"/>
        </w:rPr>
        <w:t xml:space="preserve">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 xml:space="preserve">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1CCD19CB" w14:textId="77777777" w:rsidR="001D32FA" w:rsidRPr="00620C7E" w:rsidRDefault="001D32FA" w:rsidP="001D32FA">
      <w:pPr>
        <w:pStyle w:val="Brdtextmedindrag"/>
      </w:pPr>
      <w:r w:rsidRPr="00620C7E">
        <w:t>För tjänstepensionskassor gäller att en styrelseledamot eller dennes suppleant i en understödsförening som driver verksamhet avseende tjänstepensionsförsäkring ska ha de insikter och den erfarenhet som måste krävas för att delta i ledningen av en sådan förening och även i övrigt vara lämplig för uppgiften (27 a</w:t>
      </w:r>
      <w:r>
        <w:t> § UFL</w:t>
      </w:r>
      <w:r w:rsidRPr="00620C7E">
        <w:t xml:space="preserve">). </w:t>
      </w:r>
      <w:r>
        <w:t>För tjänste</w:t>
      </w:r>
      <w:r>
        <w:softHyphen/>
        <w:t>pensions</w:t>
      </w:r>
      <w:r>
        <w:softHyphen/>
        <w:t>kassor gäller fortfarande FFFS 2005:1 (1 kap. 2 § Allmänna råd [</w:t>
      </w:r>
      <w:r w:rsidRPr="00843240">
        <w:t>FFFS 2018:12</w:t>
      </w:r>
      <w:r>
        <w:t>]</w:t>
      </w:r>
      <w:r w:rsidRPr="00843240">
        <w:t xml:space="preserve"> om ändring i Finansinspektionens allmänna råd </w:t>
      </w:r>
      <w:r>
        <w:t>[</w:t>
      </w:r>
      <w:r w:rsidRPr="00843240">
        <w:t>FFFS 2005:1</w:t>
      </w:r>
      <w:r>
        <w:t>]</w:t>
      </w:r>
      <w:r w:rsidRPr="00843240">
        <w:t xml:space="preserve"> om styrning och kontroll av finansiella företag</w:t>
      </w:r>
      <w:r>
        <w:t>)</w:t>
      </w:r>
      <w:r w:rsidRPr="00620C7E">
        <w:t>.</w:t>
      </w:r>
      <w:r>
        <w:t xml:space="preserve"> I dessa anges för den oberoende granskningsfunktionen att funktionen bör ha tillräckliga resurser för sina uppgifter. Funktionen bör även ha personal med goda kunskaper om företagets risker och de regler som företaget tillämpar, samt särskild kompetens för att granska och utvärdera utveckling, drift och förvaltning av företagets informationssystem (6 kap. 1 § andra stycket FFFS 2005:1).</w:t>
      </w:r>
    </w:p>
    <w:p w14:paraId="036338DF" w14:textId="77777777" w:rsidR="001D32FA" w:rsidRPr="00620C7E" w:rsidRDefault="001D32FA" w:rsidP="001D32FA">
      <w:pPr>
        <w:pStyle w:val="Rubrik5utannumrering"/>
      </w:pPr>
      <w:r w:rsidRPr="00620C7E">
        <w:t>En ny bestämmelse</w:t>
      </w:r>
      <w:r>
        <w:t xml:space="preserve"> om krav på lämplighet och redbarhet hos ledningen</w:t>
      </w:r>
      <w:r w:rsidRPr="00620C7E">
        <w:t xml:space="preserve"> införs för </w:t>
      </w:r>
      <w:r>
        <w:t>tjänstepensionsföretag</w:t>
      </w:r>
    </w:p>
    <w:p w14:paraId="1089785D" w14:textId="76A181F9" w:rsidR="001D32FA" w:rsidRDefault="001D32FA" w:rsidP="001D32FA">
      <w:pPr>
        <w:pStyle w:val="Brdtext"/>
      </w:pPr>
      <w:r w:rsidRPr="00620C7E">
        <w:t xml:space="preserve">För att genomföra </w:t>
      </w:r>
      <w:r w:rsidR="00613F97">
        <w:t xml:space="preserve">de nu aktuella bestämmelserna </w:t>
      </w:r>
      <w:r>
        <w:t xml:space="preserve">i </w:t>
      </w:r>
      <w:r w:rsidRPr="00620C7E">
        <w:t>andra tjänstepensions</w:t>
      </w:r>
      <w:r w:rsidR="00613F97">
        <w:softHyphen/>
      </w:r>
      <w:r w:rsidRPr="00620C7E">
        <w:t xml:space="preserve">direktivet </w:t>
      </w:r>
      <w:r w:rsidR="00613F97">
        <w:t xml:space="preserve">(artikel 22) </w:t>
      </w:r>
      <w:r w:rsidRPr="00620C7E">
        <w:t>krävs att det införs bestämmelser om krav på lämp</w:t>
      </w:r>
      <w:r w:rsidR="00613F97">
        <w:softHyphen/>
      </w:r>
      <w:r w:rsidRPr="00620C7E">
        <w:t xml:space="preserve">lighet och redbarhet för personer som </w:t>
      </w:r>
      <w:r>
        <w:t>deltar</w:t>
      </w:r>
      <w:r w:rsidRPr="00620C7E">
        <w:t xml:space="preserve"> i ledningen </w:t>
      </w:r>
      <w:r>
        <w:t>av</w:t>
      </w:r>
      <w:r w:rsidRPr="00620C7E">
        <w:t xml:space="preserve"> ett </w:t>
      </w:r>
      <w:r>
        <w:t>tjänste</w:t>
      </w:r>
      <w:r w:rsidR="00613F97">
        <w:softHyphen/>
      </w:r>
      <w:r>
        <w:t>pensionsföretag</w:t>
      </w:r>
      <w:r w:rsidRPr="00620C7E">
        <w:t xml:space="preserve"> eller som utför centrala funktioner i ett sådant företag.</w:t>
      </w:r>
    </w:p>
    <w:p w14:paraId="04DB47DA" w14:textId="77777777" w:rsidR="001D32FA" w:rsidRPr="00C46C16" w:rsidRDefault="001D32FA" w:rsidP="001D32FA">
      <w:pPr>
        <w:pStyle w:val="Brdtextmedindrag"/>
      </w:pPr>
      <w:r w:rsidRPr="00620C7E">
        <w:t xml:space="preserve">Dessa bestämmelser i </w:t>
      </w:r>
      <w:r>
        <w:t>andra tjänstepensionsdirektivet</w:t>
      </w:r>
      <w:r w:rsidRPr="00620C7E">
        <w:t xml:space="preserve"> har stora likheter med </w:t>
      </w:r>
      <w:r>
        <w:t>motsvarande bestämmelser</w:t>
      </w:r>
      <w:r w:rsidRPr="00620C7E">
        <w:t xml:space="preserve"> i Solvens II-direktivet (artikel</w:t>
      </w:r>
      <w:r>
        <w:t> </w:t>
      </w:r>
      <w:r w:rsidRPr="00620C7E">
        <w:t xml:space="preserve">42). </w:t>
      </w:r>
      <w:r>
        <w:t xml:space="preserve">Bestämmelserna i andra tjänstepensionsdirektivet om lämplighet och redbarhet bör därmed genomföras på samma </w:t>
      </w:r>
      <w:r w:rsidRPr="00620C7E">
        <w:t xml:space="preserve">sätt som bestämmelserna i Solvens II-direktivet har genomförts </w:t>
      </w:r>
      <w:r>
        <w:t>för försäkringsföretag genom be</w:t>
      </w:r>
      <w:r>
        <w:softHyphen/>
        <w:t>stämmelser i försäkringsrörelselagen</w:t>
      </w:r>
      <w:r w:rsidRPr="00620C7E">
        <w:t>.</w:t>
      </w:r>
      <w:r>
        <w:t xml:space="preserve"> För tjänstepensionsföretag bör det således införas bestämmelser i lag om lämplighet och redbarhet. Dessa bestämmelser bör</w:t>
      </w:r>
      <w:r w:rsidRPr="00620C7E">
        <w:t xml:space="preserve"> </w:t>
      </w:r>
      <w:r w:rsidRPr="00C46C16">
        <w:t>utforma</w:t>
      </w:r>
      <w:r>
        <w:t>s efter förebild av</w:t>
      </w:r>
      <w:r w:rsidRPr="00C46C16">
        <w:t xml:space="preserve"> </w:t>
      </w:r>
      <w:r>
        <w:t xml:space="preserve">de aktuella </w:t>
      </w:r>
      <w:r w:rsidRPr="00C46C16">
        <w:t>bestämmelserna i försäkrings</w:t>
      </w:r>
      <w:r>
        <w:softHyphen/>
      </w:r>
      <w:r w:rsidRPr="00C46C16">
        <w:t>rörelselagen (10 kap. 5 §).</w:t>
      </w:r>
    </w:p>
    <w:p w14:paraId="6B603548" w14:textId="77777777" w:rsidR="001D32FA" w:rsidRPr="00C46C16" w:rsidRDefault="001D32FA" w:rsidP="001D32FA">
      <w:pPr>
        <w:pStyle w:val="Rubrik5utannumrering"/>
      </w:pPr>
      <w:r w:rsidRPr="00C46C16">
        <w:t xml:space="preserve">De som leder </w:t>
      </w:r>
      <w:r w:rsidRPr="005A2801">
        <w:t>tjänstepensionsföretaget</w:t>
      </w:r>
    </w:p>
    <w:p w14:paraId="64E9091C" w14:textId="77777777" w:rsidR="001D32FA" w:rsidRDefault="001D32FA" w:rsidP="001D32FA">
      <w:pPr>
        <w:pStyle w:val="Brdtextmedindrag"/>
        <w:ind w:firstLine="0"/>
      </w:pPr>
      <w:r w:rsidRPr="00C46C16">
        <w:t>Andra tjänstepensionsdirektivet och Solvens II-direktivet skiljer sig åt när det gäller lämplighetskrav för de</w:t>
      </w:r>
      <w:r>
        <w:t>m</w:t>
      </w:r>
      <w:r w:rsidRPr="00C46C16">
        <w:t xml:space="preserve"> som leder företaget. </w:t>
      </w:r>
      <w:r w:rsidRPr="00F20C2B">
        <w:t>I andra tjänste</w:t>
      </w:r>
      <w:r>
        <w:softHyphen/>
      </w:r>
      <w:r w:rsidRPr="00F20C2B">
        <w:t xml:space="preserve">pensionsdirektivet </w:t>
      </w:r>
      <w:r w:rsidRPr="00C46C16">
        <w:t xml:space="preserve">anges att för personer </w:t>
      </w:r>
      <w:r w:rsidRPr="004F0628">
        <w:t xml:space="preserve">som i praktiken leder tjänstepensionsinstitutet </w:t>
      </w:r>
      <w:r>
        <w:t>innebär kravet på lämplighet att</w:t>
      </w:r>
      <w:r w:rsidRPr="004F0628">
        <w:t xml:space="preserve"> deras kvalifikationer, kunskaper och erfarenheter kollektivt </w:t>
      </w:r>
      <w:r>
        <w:t xml:space="preserve">ska vara </w:t>
      </w:r>
      <w:r w:rsidRPr="004F0628">
        <w:t>tillräckliga för att de ska kunna säkerställa en sund och ansvarsfull ledning av tjänste</w:t>
      </w:r>
      <w:r>
        <w:softHyphen/>
      </w:r>
      <w:r w:rsidRPr="004F0628">
        <w:t>pensionsinstitutet</w:t>
      </w:r>
      <w:r>
        <w:t xml:space="preserve"> (artikel 22.1 a i)</w:t>
      </w:r>
      <w:r w:rsidRPr="004F0628">
        <w:t>.</w:t>
      </w:r>
      <w:r>
        <w:t xml:space="preserve"> I Solvens II-direktivet anges i stället att </w:t>
      </w:r>
      <w:r w:rsidRPr="004F0628">
        <w:t xml:space="preserve">personer som leder företagets verksamhet vid varje tidpunkt </w:t>
      </w:r>
      <w:r>
        <w:t xml:space="preserve">ska ha </w:t>
      </w:r>
      <w:r w:rsidRPr="004F0628">
        <w:t xml:space="preserve">kvalifikationer, kunskaper och erfarenheter inom verksamhetsområdet </w:t>
      </w:r>
      <w:r>
        <w:t xml:space="preserve">som </w:t>
      </w:r>
      <w:r w:rsidRPr="004F0628">
        <w:t>är tillräckliga för att de ska kunna utöva en sund och ansvarsfull företagsledning</w:t>
      </w:r>
      <w:r>
        <w:t xml:space="preserve"> (artikel 42.1 a)</w:t>
      </w:r>
      <w:r w:rsidRPr="004F0628">
        <w:t>.</w:t>
      </w:r>
    </w:p>
    <w:p w14:paraId="5B0F5E0C" w14:textId="3EB10D0A" w:rsidR="001D32FA" w:rsidRDefault="001D32FA" w:rsidP="001D32FA">
      <w:pPr>
        <w:pStyle w:val="Brdtextmedindrag"/>
        <w:rPr>
          <w:rFonts w:eastAsiaTheme="minorHAnsi"/>
        </w:rPr>
      </w:pPr>
      <w:r w:rsidRPr="004F0628">
        <w:lastRenderedPageBreak/>
        <w:t>Andra tjänstepensionsdirektivet</w:t>
      </w:r>
      <w:r>
        <w:t>s</w:t>
      </w:r>
      <w:r w:rsidRPr="004F0628">
        <w:t xml:space="preserve"> </w:t>
      </w:r>
      <w:r>
        <w:t xml:space="preserve">krav får därmed anses innebära </w:t>
      </w:r>
      <w:r w:rsidRPr="004F0628">
        <w:t xml:space="preserve">att </w:t>
      </w:r>
      <w:r w:rsidRPr="004F0628">
        <w:rPr>
          <w:rFonts w:eastAsiaTheme="minorHAnsi"/>
        </w:rPr>
        <w:t xml:space="preserve">styrelseledamöternas, den verkställande direktörens och deras ersättares samlade kompetenser </w:t>
      </w:r>
      <w:r>
        <w:rPr>
          <w:rFonts w:eastAsiaTheme="minorHAnsi"/>
        </w:rPr>
        <w:t xml:space="preserve">ska vara </w:t>
      </w:r>
      <w:r w:rsidRPr="004F0628">
        <w:rPr>
          <w:rFonts w:eastAsiaTheme="minorHAnsi"/>
        </w:rPr>
        <w:t>tillräckliga för att säkerställa en sund och ansvarsfull ledning. En sådan kollektiv och gemensam bedömning</w:t>
      </w:r>
      <w:r>
        <w:rPr>
          <w:rFonts w:eastAsiaTheme="minorHAnsi"/>
        </w:rPr>
        <w:t xml:space="preserve">, s.k. bukettprövning, </w:t>
      </w:r>
      <w:r w:rsidRPr="004F0628">
        <w:rPr>
          <w:rFonts w:eastAsiaTheme="minorHAnsi"/>
        </w:rPr>
        <w:t>skiljer sig från den individuella bedömning som i</w:t>
      </w:r>
      <w:r w:rsidR="00135C3E">
        <w:rPr>
          <w:rFonts w:eastAsiaTheme="minorHAnsi"/>
        </w:rPr>
        <w:t xml:space="preserve"> </w:t>
      </w:r>
      <w:r w:rsidRPr="004F0628">
        <w:rPr>
          <w:rFonts w:eastAsiaTheme="minorHAnsi"/>
        </w:rPr>
        <w:t>dag görs för försäkringsföretag</w:t>
      </w:r>
      <w:r>
        <w:rPr>
          <w:rFonts w:eastAsiaTheme="minorHAnsi"/>
        </w:rPr>
        <w:t xml:space="preserve"> enligt </w:t>
      </w:r>
      <w:r w:rsidRPr="004F0628">
        <w:rPr>
          <w:rFonts w:eastAsiaTheme="minorHAnsi"/>
        </w:rPr>
        <w:t>försäkringsrörelselagen</w:t>
      </w:r>
      <w:r>
        <w:rPr>
          <w:rFonts w:eastAsiaTheme="minorHAnsi"/>
        </w:rPr>
        <w:t xml:space="preserve"> där</w:t>
      </w:r>
      <w:r w:rsidRPr="004F0628">
        <w:rPr>
          <w:rFonts w:eastAsiaTheme="minorHAnsi"/>
        </w:rPr>
        <w:t xml:space="preserve"> varje styrelse</w:t>
      </w:r>
      <w:r>
        <w:rPr>
          <w:rFonts w:eastAsiaTheme="minorHAnsi"/>
        </w:rPr>
        <w:softHyphen/>
      </w:r>
      <w:r w:rsidRPr="004F0628">
        <w:rPr>
          <w:rFonts w:eastAsiaTheme="minorHAnsi"/>
        </w:rPr>
        <w:t xml:space="preserve">ledamot och verkställande direktör eller ersättare för dem, var för sig, </w:t>
      </w:r>
      <w:r>
        <w:rPr>
          <w:rFonts w:eastAsiaTheme="minorHAnsi"/>
        </w:rPr>
        <w:t xml:space="preserve">ska </w:t>
      </w:r>
      <w:r w:rsidRPr="004F0628">
        <w:rPr>
          <w:rFonts w:eastAsiaTheme="minorHAnsi"/>
        </w:rPr>
        <w:t xml:space="preserve">uppfylla </w:t>
      </w:r>
      <w:r>
        <w:rPr>
          <w:rFonts w:eastAsiaTheme="minorHAnsi"/>
        </w:rPr>
        <w:t>lämplighets</w:t>
      </w:r>
      <w:r w:rsidRPr="004F0628">
        <w:rPr>
          <w:rFonts w:eastAsiaTheme="minorHAnsi"/>
        </w:rPr>
        <w:t xml:space="preserve">kraven (10 kap. 5 § första stycket). </w:t>
      </w:r>
      <w:r>
        <w:rPr>
          <w:rFonts w:eastAsiaTheme="minorHAnsi"/>
        </w:rPr>
        <w:t>Också för tjänste</w:t>
      </w:r>
      <w:r>
        <w:rPr>
          <w:rFonts w:eastAsiaTheme="minorHAnsi"/>
        </w:rPr>
        <w:softHyphen/>
        <w:t>pensionskassor görs bedömningen i dag individuellt där e</w:t>
      </w:r>
      <w:r w:rsidRPr="00213B1D">
        <w:rPr>
          <w:rFonts w:eastAsiaTheme="minorHAnsi"/>
        </w:rPr>
        <w:t>n styrelse</w:t>
      </w:r>
      <w:r>
        <w:rPr>
          <w:rFonts w:eastAsiaTheme="minorHAnsi"/>
        </w:rPr>
        <w:softHyphen/>
      </w:r>
      <w:r w:rsidRPr="00213B1D">
        <w:rPr>
          <w:rFonts w:eastAsiaTheme="minorHAnsi"/>
        </w:rPr>
        <w:t xml:space="preserve">ledamot eller </w:t>
      </w:r>
      <w:r>
        <w:rPr>
          <w:rFonts w:eastAsiaTheme="minorHAnsi"/>
        </w:rPr>
        <w:t xml:space="preserve">dennes suppleant </w:t>
      </w:r>
      <w:r w:rsidRPr="00213B1D">
        <w:rPr>
          <w:rFonts w:eastAsiaTheme="minorHAnsi"/>
        </w:rPr>
        <w:t>ska ha de insikter och den</w:t>
      </w:r>
      <w:r>
        <w:rPr>
          <w:rFonts w:eastAsiaTheme="minorHAnsi"/>
        </w:rPr>
        <w:t xml:space="preserve"> </w:t>
      </w:r>
      <w:r w:rsidRPr="00213B1D">
        <w:rPr>
          <w:rFonts w:eastAsiaTheme="minorHAnsi"/>
        </w:rPr>
        <w:t>erfarenhet som måste krävas för att delta i ledningen och även i övrigt vara lämplig för uppgiften</w:t>
      </w:r>
      <w:r>
        <w:rPr>
          <w:rFonts w:eastAsiaTheme="minorHAnsi"/>
        </w:rPr>
        <w:t xml:space="preserve"> (27 a § UFL)</w:t>
      </w:r>
      <w:r w:rsidRPr="00213B1D">
        <w:rPr>
          <w:rFonts w:eastAsiaTheme="minorHAnsi"/>
        </w:rPr>
        <w:t>.</w:t>
      </w:r>
    </w:p>
    <w:p w14:paraId="7797DB42" w14:textId="75828B9B" w:rsidR="001D32FA" w:rsidRDefault="001D32FA" w:rsidP="001D32FA">
      <w:pPr>
        <w:pStyle w:val="Brdtextmedindrag"/>
      </w:pPr>
      <w:r>
        <w:rPr>
          <w:rFonts w:eastAsiaTheme="minorHAnsi"/>
        </w:rPr>
        <w:t>Inom andra tjänstepensionsdirektivet ryms verksamheter av vitt skilda slag. Verksamheten hos ett tjänstepensionsföretag kommer att avvika väsentligt från verksamheten hos en pensionsstiftelse som inte själv får utfästa pension (12 § l</w:t>
      </w:r>
      <w:r w:rsidRPr="00F55F5C">
        <w:rPr>
          <w:rFonts w:eastAsiaTheme="minorHAnsi"/>
        </w:rPr>
        <w:t>ag</w:t>
      </w:r>
      <w:r>
        <w:rPr>
          <w:rFonts w:eastAsiaTheme="minorHAnsi"/>
        </w:rPr>
        <w:t>en</w:t>
      </w:r>
      <w:r w:rsidRPr="00F55F5C">
        <w:rPr>
          <w:rFonts w:eastAsiaTheme="minorHAnsi"/>
        </w:rPr>
        <w:t xml:space="preserve"> </w:t>
      </w:r>
      <w:r>
        <w:rPr>
          <w:rFonts w:eastAsiaTheme="minorHAnsi"/>
        </w:rPr>
        <w:t>[</w:t>
      </w:r>
      <w:r w:rsidRPr="00F55F5C">
        <w:rPr>
          <w:rFonts w:eastAsiaTheme="minorHAnsi"/>
        </w:rPr>
        <w:t>1967:531</w:t>
      </w:r>
      <w:r>
        <w:rPr>
          <w:rFonts w:eastAsiaTheme="minorHAnsi"/>
        </w:rPr>
        <w:t>]</w:t>
      </w:r>
      <w:r w:rsidRPr="00F55F5C">
        <w:rPr>
          <w:rFonts w:eastAsiaTheme="minorHAnsi"/>
        </w:rPr>
        <w:t xml:space="preserve"> om tryggande av pensionsutfästelse m.m.</w:t>
      </w:r>
      <w:r>
        <w:rPr>
          <w:rFonts w:eastAsiaTheme="minorHAnsi"/>
        </w:rPr>
        <w:t>). För ett tjänstepensionsinstitut som driver en verksamhet av mindre omfattning, endast tryggar utfästelser om pension till ett mindre antal personer eller som för stiftelserna, inte har några egna pensionsåtaganden, bör det kunna vara tillräckligt med att de som leder tjänstepensions</w:t>
      </w:r>
      <w:r>
        <w:rPr>
          <w:rFonts w:eastAsiaTheme="minorHAnsi"/>
        </w:rPr>
        <w:softHyphen/>
        <w:t>institutet tillsammans har de</w:t>
      </w:r>
      <w:r w:rsidRPr="004F0628">
        <w:rPr>
          <w:rFonts w:eastAsiaTheme="minorHAnsi"/>
        </w:rPr>
        <w:t xml:space="preserve"> </w:t>
      </w:r>
      <w:r w:rsidRPr="00E55E0B">
        <w:rPr>
          <w:rFonts w:eastAsiaTheme="minorHAnsi"/>
        </w:rPr>
        <w:t xml:space="preserve">kompetenser </w:t>
      </w:r>
      <w:r>
        <w:rPr>
          <w:rFonts w:eastAsiaTheme="minorHAnsi"/>
        </w:rPr>
        <w:t>som</w:t>
      </w:r>
      <w:r w:rsidRPr="00E55E0B">
        <w:rPr>
          <w:rFonts w:eastAsiaTheme="minorHAnsi"/>
        </w:rPr>
        <w:t xml:space="preserve"> är tillräckliga för att säkerställa en sund och ansvarsfull ledning (</w:t>
      </w:r>
      <w:r w:rsidRPr="00E55E0B">
        <w:t>se</w:t>
      </w:r>
      <w:r>
        <w:t xml:space="preserve"> förslaget för pensions</w:t>
      </w:r>
      <w:r>
        <w:softHyphen/>
        <w:t>stiftelser i</w:t>
      </w:r>
      <w:r w:rsidRPr="00E55E0B">
        <w:t xml:space="preserve"> </w:t>
      </w:r>
      <w:r>
        <w:t>propositionen</w:t>
      </w:r>
      <w:r w:rsidRPr="00E55E0B">
        <w:t xml:space="preserve"> </w:t>
      </w:r>
      <w:r w:rsidRPr="00F20C2B">
        <w:t>Nya regler för pensionsstiftelser med anledning av det andra tjänstepensionsdirektivet</w:t>
      </w:r>
      <w:r w:rsidRPr="00E55E0B">
        <w:t>).</w:t>
      </w:r>
      <w:r>
        <w:t xml:space="preserve"> </w:t>
      </w:r>
      <w:r>
        <w:rPr>
          <w:rFonts w:eastAsiaTheme="minorHAnsi"/>
        </w:rPr>
        <w:t>Ett tjänste</w:t>
      </w:r>
      <w:r>
        <w:rPr>
          <w:rFonts w:eastAsiaTheme="minorHAnsi"/>
        </w:rPr>
        <w:softHyphen/>
        <w:t xml:space="preserve">pensionsföretag däremot kommer att driva en verksamhet </w:t>
      </w:r>
      <w:r w:rsidRPr="00F6014F">
        <w:rPr>
          <w:rFonts w:eastAsiaTheme="minorHAnsi"/>
        </w:rPr>
        <w:t xml:space="preserve">som i huvudsak överensstämmer med verksamheten hos ett försäkringsföretag </w:t>
      </w:r>
      <w:r>
        <w:rPr>
          <w:rFonts w:eastAsiaTheme="minorHAnsi"/>
        </w:rPr>
        <w:t>enligt</w:t>
      </w:r>
      <w:r w:rsidRPr="00F6014F">
        <w:rPr>
          <w:rFonts w:eastAsiaTheme="minorHAnsi"/>
        </w:rPr>
        <w:t xml:space="preserve"> försäkringsrörelselagen.</w:t>
      </w:r>
      <w:r>
        <w:rPr>
          <w:rFonts w:eastAsiaTheme="minorHAnsi"/>
        </w:rPr>
        <w:t xml:space="preserve"> På samma sätt som ett försäkringsföretag kommer ett tjänstepensionsföretag att ha egna åtaganden mot försäkrings</w:t>
      </w:r>
      <w:r>
        <w:rPr>
          <w:rFonts w:eastAsiaTheme="minorHAnsi"/>
        </w:rPr>
        <w:softHyphen/>
        <w:t>tagarna, de försäkrade och andra ersättningsberättigade.</w:t>
      </w:r>
      <w:r w:rsidRPr="00F6014F">
        <w:rPr>
          <w:rFonts w:eastAsiaTheme="minorHAnsi"/>
        </w:rPr>
        <w:t xml:space="preserve"> Detta talar för att samma krav på lämplighet bör gälla för de</w:t>
      </w:r>
      <w:r>
        <w:rPr>
          <w:rFonts w:eastAsiaTheme="minorHAnsi"/>
        </w:rPr>
        <w:t>m</w:t>
      </w:r>
      <w:r w:rsidRPr="00F6014F">
        <w:rPr>
          <w:rFonts w:eastAsiaTheme="minorHAnsi"/>
        </w:rPr>
        <w:t xml:space="preserve"> som leder ett tjänstepensions</w:t>
      </w:r>
      <w:r>
        <w:rPr>
          <w:rFonts w:eastAsiaTheme="minorHAnsi"/>
        </w:rPr>
        <w:softHyphen/>
      </w:r>
      <w:r w:rsidRPr="00F6014F">
        <w:rPr>
          <w:rFonts w:eastAsiaTheme="minorHAnsi"/>
        </w:rPr>
        <w:t>företag som för de</w:t>
      </w:r>
      <w:r>
        <w:rPr>
          <w:rFonts w:eastAsiaTheme="minorHAnsi"/>
        </w:rPr>
        <w:t>m</w:t>
      </w:r>
      <w:r w:rsidRPr="00F6014F">
        <w:rPr>
          <w:rFonts w:eastAsiaTheme="minorHAnsi"/>
        </w:rPr>
        <w:t xml:space="preserve"> som leder ett försäkringsföretag. Som </w:t>
      </w:r>
      <w:r w:rsidRPr="00F20C2B">
        <w:rPr>
          <w:i/>
        </w:rPr>
        <w:t>Finans</w:t>
      </w:r>
      <w:r>
        <w:rPr>
          <w:i/>
        </w:rPr>
        <w:softHyphen/>
      </w:r>
      <w:r w:rsidRPr="00F20C2B">
        <w:rPr>
          <w:i/>
        </w:rPr>
        <w:t>inspektionen</w:t>
      </w:r>
      <w:r w:rsidRPr="00F20C2B">
        <w:t xml:space="preserve"> framför </w:t>
      </w:r>
      <w:r>
        <w:t xml:space="preserve">är det </w:t>
      </w:r>
      <w:r w:rsidRPr="00F20C2B">
        <w:t>även av stor betydelse att var och en av de</w:t>
      </w:r>
      <w:r>
        <w:t>m</w:t>
      </w:r>
      <w:r w:rsidRPr="00F20C2B">
        <w:t xml:space="preserve"> som ingår i styrelsen </w:t>
      </w:r>
      <w:r>
        <w:t>i ett tjänstepensions</w:t>
      </w:r>
      <w:r w:rsidR="0038255B">
        <w:softHyphen/>
      </w:r>
      <w:r>
        <w:t xml:space="preserve">företag </w:t>
      </w:r>
      <w:r w:rsidRPr="00F20C2B">
        <w:t>har tillräckligt med insikt och erfarenhet för att kunna utmana andra styrelseledamöters eller den verkställande direktörens uppfattningar i olika frågor</w:t>
      </w:r>
      <w:r>
        <w:t>. S</w:t>
      </w:r>
      <w:r w:rsidRPr="00F20C2B">
        <w:t xml:space="preserve">tyrelsen </w:t>
      </w:r>
      <w:r>
        <w:t xml:space="preserve">måste </w:t>
      </w:r>
      <w:r w:rsidRPr="00F20C2B">
        <w:t xml:space="preserve">också ha förmåga att kontrollera hur den verkställande direktören sköter sitt uppdrag. Detta </w:t>
      </w:r>
      <w:r>
        <w:t xml:space="preserve">särskilt </w:t>
      </w:r>
      <w:r w:rsidRPr="00F20C2B">
        <w:t>då vissa tjänstepensionsföretag ko</w:t>
      </w:r>
      <w:r>
        <w:t>mmer att driva en verksamhet av</w:t>
      </w:r>
      <w:r w:rsidRPr="00F20C2B">
        <w:t xml:space="preserve"> stor omfattning. De som leder ett t</w:t>
      </w:r>
      <w:r>
        <w:t>jänstepensions</w:t>
      </w:r>
      <w:r>
        <w:softHyphen/>
        <w:t>företag ska därför</w:t>
      </w:r>
      <w:r w:rsidRPr="00F20C2B">
        <w:t xml:space="preserve">, på samma sätt som gäller för försäkringsföretag enligt </w:t>
      </w:r>
      <w:r>
        <w:t>försäkringsrörelselagen</w:t>
      </w:r>
      <w:r w:rsidRPr="00F20C2B">
        <w:t xml:space="preserve">, var för sig </w:t>
      </w:r>
      <w:r w:rsidRPr="00F6014F">
        <w:t>ha de insikter och den erfarenhet som krävs för att delta i ledningen av företaget.</w:t>
      </w:r>
    </w:p>
    <w:p w14:paraId="17C35835" w14:textId="3086BAAA" w:rsidR="001D32FA" w:rsidRDefault="001D32FA" w:rsidP="001D32FA">
      <w:pPr>
        <w:pStyle w:val="Brdtextmedindrag"/>
      </w:pPr>
      <w:r>
        <w:rPr>
          <w:rFonts w:eastAsiaTheme="minorHAnsi"/>
        </w:rPr>
        <w:t>I dag driver både försäkringsföretag och tjänstepensionskassor verk</w:t>
      </w:r>
      <w:r>
        <w:rPr>
          <w:rFonts w:eastAsiaTheme="minorHAnsi"/>
        </w:rPr>
        <w:softHyphen/>
        <w:t>samhet som avser tjänstepension. Dessa verksamheter skiljer sig åt, framför</w:t>
      </w:r>
      <w:r w:rsidR="00613F97">
        <w:rPr>
          <w:rFonts w:eastAsiaTheme="minorHAnsi"/>
        </w:rPr>
        <w:t xml:space="preserve"> </w:t>
      </w:r>
      <w:r>
        <w:rPr>
          <w:rFonts w:eastAsiaTheme="minorHAnsi"/>
        </w:rPr>
        <w:t xml:space="preserve">allt sett till omfattningen men även genom att vissa företag inte verkar på en konkurrensutsatt marknad utan endast riktar sig till en sluten krets. Sådana skillnader bör kunna beaktas genom att kraven på dem som leder ett tjänstepensionsföretag tillåts variera med hänsyn till </w:t>
      </w:r>
      <w:r w:rsidRPr="00151B1D">
        <w:t>storleken, arten, omfattningen och komplexiteten i tjänstepensionsföretagets verk</w:t>
      </w:r>
      <w:r>
        <w:softHyphen/>
      </w:r>
      <w:r w:rsidRPr="00151B1D">
        <w:t>samhet.</w:t>
      </w:r>
      <w:r>
        <w:t xml:space="preserve"> För en mer omfattande verksamhet, eller när tjänstepensions</w:t>
      </w:r>
      <w:r>
        <w:softHyphen/>
        <w:t xml:space="preserve">företaget verkar på en konkurrensutsatt marknad, bör det ställas högre krav </w:t>
      </w:r>
      <w:r>
        <w:lastRenderedPageBreak/>
        <w:t>på insikt</w:t>
      </w:r>
      <w:r w:rsidRPr="00620C7E">
        <w:t xml:space="preserve"> och erfarenhet</w:t>
      </w:r>
      <w:r>
        <w:t xml:space="preserve"> hos dem som leder företaget än i de fall verksam</w:t>
      </w:r>
      <w:r>
        <w:softHyphen/>
        <w:t>heten är av mindre omfattning och tjänstepensionsföretaget inte verkar på en konkurrensutsatt marknad.</w:t>
      </w:r>
    </w:p>
    <w:p w14:paraId="3C1BAC04" w14:textId="09F58BAD" w:rsidR="001D32FA" w:rsidRDefault="001D32FA" w:rsidP="001D32FA">
      <w:pPr>
        <w:pStyle w:val="Brdtextmedindrag"/>
      </w:pPr>
      <w:r w:rsidRPr="004F0628">
        <w:t xml:space="preserve">När det gäller </w:t>
      </w:r>
      <w:r>
        <w:t>det</w:t>
      </w:r>
      <w:r w:rsidRPr="004F0628">
        <w:t xml:space="preserve"> </w:t>
      </w:r>
      <w:r w:rsidRPr="004F0628">
        <w:rPr>
          <w:i/>
        </w:rPr>
        <w:t>Svensk Försäkring</w:t>
      </w:r>
      <w:r w:rsidRPr="004F0628">
        <w:t xml:space="preserve"> </w:t>
      </w:r>
      <w:r>
        <w:t xml:space="preserve">framför </w:t>
      </w:r>
      <w:r w:rsidRPr="004F0628">
        <w:t>om lämpligheten hos styrelseledamöter som utsetts av annan än stämman, såsom arbetstagar</w:t>
      </w:r>
      <w:r>
        <w:softHyphen/>
      </w:r>
      <w:r w:rsidRPr="004F0628">
        <w:t xml:space="preserve">representanter, ska samma lämplighetskrav gälla för </w:t>
      </w:r>
      <w:r>
        <w:t>dem</w:t>
      </w:r>
      <w:r w:rsidRPr="004F0628">
        <w:t xml:space="preserve"> som för styrelse</w:t>
      </w:r>
      <w:r>
        <w:softHyphen/>
      </w:r>
      <w:r w:rsidRPr="004F0628">
        <w:t xml:space="preserve">ledamöter i allmänhet. Detta är även </w:t>
      </w:r>
      <w:r>
        <w:t>det</w:t>
      </w:r>
      <w:r w:rsidRPr="004F0628">
        <w:t xml:space="preserve"> som i</w:t>
      </w:r>
      <w:r w:rsidR="00613F97">
        <w:t xml:space="preserve"> </w:t>
      </w:r>
      <w:r w:rsidRPr="004F0628">
        <w:t>dag gäller för försäkrings</w:t>
      </w:r>
      <w:r>
        <w:softHyphen/>
      </w:r>
      <w:r w:rsidRPr="004F0628">
        <w:t>företag enligt försäkringsrörelselagen (10 kap. 5 § första stycket).</w:t>
      </w:r>
    </w:p>
    <w:p w14:paraId="0CA2E93A" w14:textId="77777777" w:rsidR="001D32FA" w:rsidRPr="00620C7E" w:rsidRDefault="001D32FA" w:rsidP="001D32FA">
      <w:pPr>
        <w:pStyle w:val="Rubrik5utannumrering"/>
      </w:pPr>
      <w:r w:rsidRPr="00620C7E">
        <w:t xml:space="preserve">De som </w:t>
      </w:r>
      <w:r w:rsidRPr="005A2801">
        <w:t>ansvarar</w:t>
      </w:r>
      <w:r w:rsidRPr="00620C7E">
        <w:t xml:space="preserve"> för eller utför </w:t>
      </w:r>
      <w:r>
        <w:t xml:space="preserve">arbete i </w:t>
      </w:r>
      <w:r w:rsidRPr="00620C7E">
        <w:t>centrala funktioner</w:t>
      </w:r>
    </w:p>
    <w:p w14:paraId="60DA0C64" w14:textId="77777777" w:rsidR="001D32FA" w:rsidRPr="00660CDB" w:rsidRDefault="001D32FA" w:rsidP="001D32FA">
      <w:pPr>
        <w:pStyle w:val="Brdtextmedindrag"/>
        <w:ind w:firstLine="0"/>
      </w:pPr>
      <w:r w:rsidRPr="00620C7E">
        <w:rPr>
          <w:rFonts w:eastAsiaTheme="minorHAnsi"/>
        </w:rPr>
        <w:t>För de</w:t>
      </w:r>
      <w:r>
        <w:rPr>
          <w:rFonts w:eastAsiaTheme="minorHAnsi"/>
        </w:rPr>
        <w:t>m</w:t>
      </w:r>
      <w:r w:rsidRPr="00620C7E">
        <w:rPr>
          <w:rFonts w:eastAsiaTheme="minorHAnsi"/>
        </w:rPr>
        <w:t xml:space="preserve"> som ansvarar för eller utför centrala funktioner</w:t>
      </w:r>
      <w:r>
        <w:rPr>
          <w:rFonts w:eastAsiaTheme="minorHAnsi"/>
        </w:rPr>
        <w:t xml:space="preserve"> och för dem som genom ett uppdragsavtal har anlitats för sådana uppgifter</w:t>
      </w:r>
      <w:r w:rsidRPr="00620C7E">
        <w:rPr>
          <w:rFonts w:eastAsiaTheme="minorHAnsi"/>
        </w:rPr>
        <w:t xml:space="preserve"> i ett </w:t>
      </w:r>
      <w:r>
        <w:rPr>
          <w:rFonts w:eastAsiaTheme="minorHAnsi"/>
        </w:rPr>
        <w:t>tjänste</w:t>
      </w:r>
      <w:r>
        <w:rPr>
          <w:rFonts w:eastAsiaTheme="minorHAnsi"/>
        </w:rPr>
        <w:softHyphen/>
        <w:t>pensions</w:t>
      </w:r>
      <w:r>
        <w:rPr>
          <w:rFonts w:eastAsiaTheme="minorHAnsi"/>
        </w:rPr>
        <w:softHyphen/>
        <w:t>företag</w:t>
      </w:r>
      <w:r w:rsidRPr="00620C7E">
        <w:rPr>
          <w:rFonts w:eastAsiaTheme="minorHAnsi"/>
        </w:rPr>
        <w:t xml:space="preserve"> gäller enligt andra tjänstepensionsdirektivet</w:t>
      </w:r>
      <w:r>
        <w:rPr>
          <w:rFonts w:eastAsiaTheme="minorHAnsi"/>
        </w:rPr>
        <w:t xml:space="preserve"> (artikel 22.1) att </w:t>
      </w:r>
      <w:r w:rsidRPr="00FA6BA3">
        <w:rPr>
          <w:rFonts w:eastAsiaTheme="minorHAnsi"/>
        </w:rPr>
        <w:t>deras kvalifikatione</w:t>
      </w:r>
      <w:r>
        <w:rPr>
          <w:rFonts w:eastAsiaTheme="minorHAnsi"/>
        </w:rPr>
        <w:t>r, kunskaper och erfarenheter ska vara</w:t>
      </w:r>
      <w:r w:rsidRPr="00FA6BA3">
        <w:rPr>
          <w:rFonts w:eastAsiaTheme="minorHAnsi"/>
        </w:rPr>
        <w:t xml:space="preserve"> tillräckliga för att de ska kunna utföra sina nyckelfunktioner på ett tillfredsställande sätt.</w:t>
      </w:r>
      <w:r>
        <w:rPr>
          <w:rFonts w:eastAsiaTheme="minorHAnsi"/>
        </w:rPr>
        <w:t xml:space="preserve"> Detta överensstämmer i huvudsak med det som anges i Solvens II-direktivet (artikel 42.1). En bestämmelse för tjänstepensionsföretag bör därför utformas efter förebild av bestämmelsen i försäkringsrörelselagen som för försäkringsföretag har genomfört Solvens II-direktivet (10 kap. 5 § första stycket). I Solvens II-direktivet anges dock att kraven om </w:t>
      </w:r>
      <w:r w:rsidRPr="00FA6BA3">
        <w:rPr>
          <w:rFonts w:eastAsiaTheme="minorHAnsi"/>
        </w:rPr>
        <w:t>kvalifikationer, kunskaper och erfaren</w:t>
      </w:r>
      <w:r>
        <w:rPr>
          <w:rFonts w:eastAsiaTheme="minorHAnsi"/>
        </w:rPr>
        <w:t>heter inom verksamhetsområdet ska vara</w:t>
      </w:r>
      <w:r w:rsidRPr="00FA6BA3">
        <w:rPr>
          <w:rFonts w:eastAsiaTheme="minorHAnsi"/>
        </w:rPr>
        <w:t xml:space="preserve"> tillräckliga för att de ska kunna utöva en sund och ansvarsfull företagsledning</w:t>
      </w:r>
      <w:r>
        <w:rPr>
          <w:rFonts w:eastAsiaTheme="minorHAnsi"/>
        </w:rPr>
        <w:t xml:space="preserve"> (artikel 42.1 a)</w:t>
      </w:r>
      <w:r w:rsidRPr="00FA6BA3">
        <w:rPr>
          <w:rFonts w:eastAsiaTheme="minorHAnsi"/>
        </w:rPr>
        <w:t>.</w:t>
      </w:r>
      <w:r>
        <w:rPr>
          <w:rFonts w:eastAsiaTheme="minorHAnsi"/>
        </w:rPr>
        <w:t xml:space="preserve"> Denna skillnad mellan direktiven </w:t>
      </w:r>
      <w:r w:rsidRPr="00660CDB">
        <w:rPr>
          <w:rFonts w:eastAsiaTheme="minorHAnsi"/>
        </w:rPr>
        <w:t xml:space="preserve">bör få genomslag i </w:t>
      </w:r>
      <w:r>
        <w:rPr>
          <w:rFonts w:eastAsiaTheme="minorHAnsi"/>
        </w:rPr>
        <w:t>bestämmelsen för tjänstepensionsföretag</w:t>
      </w:r>
      <w:r w:rsidRPr="00660CDB">
        <w:rPr>
          <w:rFonts w:eastAsiaTheme="minorHAnsi"/>
        </w:rPr>
        <w:t>.</w:t>
      </w:r>
      <w:r w:rsidRPr="00660CDB">
        <w:t xml:space="preserve"> </w:t>
      </w:r>
      <w:r>
        <w:t>Lämplighetskravet</w:t>
      </w:r>
      <w:r w:rsidRPr="00660CDB">
        <w:t xml:space="preserve"> för de</w:t>
      </w:r>
      <w:r>
        <w:t>m</w:t>
      </w:r>
      <w:r w:rsidRPr="00660CDB">
        <w:t xml:space="preserve"> som ansvarar för eller utför </w:t>
      </w:r>
      <w:r>
        <w:t xml:space="preserve">arbete i </w:t>
      </w:r>
      <w:r w:rsidRPr="00660CDB">
        <w:t xml:space="preserve">centrala funktioner i tjänstepensionsföretag ska därför, som </w:t>
      </w:r>
      <w:r w:rsidRPr="00660CDB">
        <w:rPr>
          <w:i/>
        </w:rPr>
        <w:t>Svensk Försäkring</w:t>
      </w:r>
      <w:r w:rsidRPr="00660CDB">
        <w:t xml:space="preserve">, </w:t>
      </w:r>
      <w:r w:rsidRPr="00660CDB">
        <w:rPr>
          <w:i/>
        </w:rPr>
        <w:t>Försäkrings</w:t>
      </w:r>
      <w:r>
        <w:rPr>
          <w:i/>
        </w:rPr>
        <w:softHyphen/>
      </w:r>
      <w:r w:rsidRPr="00660CDB">
        <w:rPr>
          <w:i/>
        </w:rPr>
        <w:t>juridiska föreningen</w:t>
      </w:r>
      <w:r w:rsidRPr="00660CDB">
        <w:t xml:space="preserve"> och </w:t>
      </w:r>
      <w:r w:rsidRPr="00660CDB">
        <w:rPr>
          <w:i/>
        </w:rPr>
        <w:t>Sveriges advokatsamfund</w:t>
      </w:r>
      <w:r w:rsidRPr="00660CDB">
        <w:t xml:space="preserve"> </w:t>
      </w:r>
      <w:r>
        <w:t>framför</w:t>
      </w:r>
      <w:r w:rsidRPr="00660CDB">
        <w:t xml:space="preserve">, gälla </w:t>
      </w:r>
      <w:r>
        <w:t>i förhållande till</w:t>
      </w:r>
      <w:r w:rsidRPr="00660CDB">
        <w:t xml:space="preserve"> den uppgift som faktiskt ska utföras. De som ska ansvara för eller utföra arbete i en central funktion i ett t</w:t>
      </w:r>
      <w:r>
        <w:t>jänstepensionsföretag ska alltså</w:t>
      </w:r>
      <w:r w:rsidRPr="00660CDB">
        <w:t xml:space="preserve"> ha de insikter och den erfarenhet som krävs för en sådan uppgift och i övrigt </w:t>
      </w:r>
      <w:r>
        <w:t>vara</w:t>
      </w:r>
      <w:r w:rsidRPr="00660CDB">
        <w:t xml:space="preserve"> lämpliga för uppgiften.</w:t>
      </w:r>
    </w:p>
    <w:p w14:paraId="281A4C9E" w14:textId="77777777" w:rsidR="001D32FA" w:rsidRPr="00660CDB" w:rsidRDefault="001D32FA" w:rsidP="001D32FA">
      <w:pPr>
        <w:pStyle w:val="Brdtextmedindrag"/>
      </w:pPr>
      <w:r w:rsidRPr="00660CDB">
        <w:t>För de</w:t>
      </w:r>
      <w:r>
        <w:t>m</w:t>
      </w:r>
      <w:r w:rsidRPr="00660CDB">
        <w:t xml:space="preserve"> som i praktiken leder ett tjänstepensionsinstitut anges i andra tjänstepensionsdirektivet (artikel</w:t>
      </w:r>
      <w:r>
        <w:t> </w:t>
      </w:r>
      <w:r w:rsidRPr="00660CDB">
        <w:t>22.1</w:t>
      </w:r>
      <w:r>
        <w:t> </w:t>
      </w:r>
      <w:r w:rsidRPr="00660CDB">
        <w:t>a</w:t>
      </w:r>
      <w:r>
        <w:t> </w:t>
      </w:r>
      <w:r w:rsidRPr="00660CDB">
        <w:t xml:space="preserve">i) att </w:t>
      </w:r>
      <w:r w:rsidRPr="00F20C2B">
        <w:t xml:space="preserve">deras kvalifikationer, kunskaper och </w:t>
      </w:r>
      <w:r w:rsidRPr="001F3881">
        <w:t>erfarenheter kollektivt ska vara tillräckliga för att de ska kunna säkerställa en sund och ansvarsfull ledning av tjänstepensions</w:t>
      </w:r>
      <w:r w:rsidRPr="001F3881">
        <w:softHyphen/>
        <w:t xml:space="preserve">institutet, en s.k. bukettprövning. Detta skiljer sig från </w:t>
      </w:r>
      <w:r>
        <w:t>det</w:t>
      </w:r>
      <w:r w:rsidRPr="001F3881">
        <w:t xml:space="preserve"> som anges för dem som ansvarar för eller utför nyckelfunktioner i ett tjänstepensions</w:t>
      </w:r>
      <w:r>
        <w:softHyphen/>
      </w:r>
      <w:r w:rsidRPr="001F3881">
        <w:t>institut. För dessa anges att deras yrkeskvalifikationer, kunskaper och erfarenheter ska vara tillräckliga för att de ska kunna utföra sina nyckel</w:t>
      </w:r>
      <w:r>
        <w:softHyphen/>
      </w:r>
      <w:r w:rsidRPr="001F3881">
        <w:t xml:space="preserve">funktioner på ett tillfredsställande sätt </w:t>
      </w:r>
      <w:r w:rsidRPr="00E8324B">
        <w:t>(artikel</w:t>
      </w:r>
      <w:r>
        <w:t> </w:t>
      </w:r>
      <w:r w:rsidRPr="00E8324B">
        <w:t>22.1 a ii och iii i andra tjänstepensions</w:t>
      </w:r>
      <w:r w:rsidRPr="00E8324B">
        <w:softHyphen/>
        <w:t xml:space="preserve">direktivet). Andra tjänstepensionsdirektivet ger därmed inte utrymme för att, som </w:t>
      </w:r>
      <w:r w:rsidRPr="001F3881">
        <w:rPr>
          <w:i/>
        </w:rPr>
        <w:t>Sveriges advokatsamfund</w:t>
      </w:r>
      <w:r w:rsidRPr="001F3881">
        <w:t xml:space="preserve"> efterfrågar, pröva kvalifikationerna, kunskaperna och erfarenheterna hos de</w:t>
      </w:r>
      <w:r>
        <w:t>m</w:t>
      </w:r>
      <w:r w:rsidRPr="001F3881">
        <w:t xml:space="preserve"> som ska ansvara för eller utföra centrala funktioner mot kompetenserna hos andra som är verksamma inom funktionen. De som ska ansvara för eller utföra arbete i centrala funktioner i ett tjänstepensionsföretag ska därmed, var för sig, uppfylla kraven på den insikt och erfarenhet som</w:t>
      </w:r>
      <w:r w:rsidRPr="00620C7E">
        <w:t xml:space="preserve"> krävs för </w:t>
      </w:r>
      <w:r>
        <w:t>d</w:t>
      </w:r>
      <w:r w:rsidRPr="00620C7E">
        <w:t>en uppgift</w:t>
      </w:r>
      <w:r>
        <w:t xml:space="preserve"> som de ska utföra.</w:t>
      </w:r>
    </w:p>
    <w:p w14:paraId="13FA1FA5" w14:textId="77777777" w:rsidR="001D32FA" w:rsidRPr="001F3881" w:rsidRDefault="001D32FA" w:rsidP="001D32FA">
      <w:pPr>
        <w:pStyle w:val="Brdtextmedindrag"/>
      </w:pPr>
      <w:r w:rsidRPr="00660CDB">
        <w:lastRenderedPageBreak/>
        <w:t>För de</w:t>
      </w:r>
      <w:r>
        <w:t>m</w:t>
      </w:r>
      <w:r w:rsidRPr="00660CDB">
        <w:t xml:space="preserve"> som ansvarar för eller utför uppgifter i </w:t>
      </w:r>
      <w:r w:rsidRPr="00EC3FBC">
        <w:t xml:space="preserve">aktuariefunktionen </w:t>
      </w:r>
      <w:r>
        <w:t xml:space="preserve">och </w:t>
      </w:r>
      <w:r w:rsidRPr="00660CDB">
        <w:t xml:space="preserve">funktionen för internrevision finns ytterligare krav i </w:t>
      </w:r>
      <w:r>
        <w:t>andra tjänstepensions</w:t>
      </w:r>
      <w:r>
        <w:softHyphen/>
      </w:r>
      <w:r w:rsidRPr="00660CDB">
        <w:t>direktivet (artikel</w:t>
      </w:r>
      <w:r>
        <w:t> </w:t>
      </w:r>
      <w:r w:rsidRPr="00660CDB">
        <w:t xml:space="preserve">22.1 a ii). Dessa ska </w:t>
      </w:r>
      <w:r>
        <w:t xml:space="preserve">ha de </w:t>
      </w:r>
      <w:r w:rsidRPr="00B15A10">
        <w:t>yrkes</w:t>
      </w:r>
      <w:r>
        <w:softHyphen/>
      </w:r>
      <w:r w:rsidRPr="00B15A10">
        <w:t xml:space="preserve">kvalifikationer, kunskaper och erfarenheter </w:t>
      </w:r>
      <w:r>
        <w:t xml:space="preserve">som </w:t>
      </w:r>
      <w:r w:rsidRPr="00B15A10">
        <w:t>är tillräckliga för att de ska kunna utföra sina nyckelfunktioner på ett tillfredsställande sätt</w:t>
      </w:r>
      <w:r w:rsidRPr="00620C7E">
        <w:t xml:space="preserve">. Detta </w:t>
      </w:r>
      <w:r>
        <w:t xml:space="preserve">får anses innebära </w:t>
      </w:r>
      <w:r w:rsidRPr="00620C7E">
        <w:t xml:space="preserve">ett särskilt krav på yrkeskvalifikationer </w:t>
      </w:r>
      <w:r>
        <w:t xml:space="preserve">genom </w:t>
      </w:r>
      <w:r w:rsidRPr="001F3881">
        <w:t xml:space="preserve">utbildning för dem som ska ansvara för eller utföra uppgifter i aktuariefunktionen och funktionen för internrevision, dvs. </w:t>
      </w:r>
      <w:r>
        <w:t xml:space="preserve">ett särskilt </w:t>
      </w:r>
      <w:r w:rsidRPr="001F3881">
        <w:t xml:space="preserve">krav på viss </w:t>
      </w:r>
      <w:r>
        <w:t xml:space="preserve">och </w:t>
      </w:r>
      <w:r w:rsidRPr="001F3881">
        <w:t>för uppgiften relevant utbildning.</w:t>
      </w:r>
      <w:r>
        <w:t xml:space="preserve"> För att tydliggöra denna skillnad mot det generella lämp</w:t>
      </w:r>
      <w:r>
        <w:softHyphen/>
        <w:t>lighetskravet bör begreppet kunskaper användas för detta särskilda krav för dem som ska ansvara för eller utföra uppgifter i aktuarie</w:t>
      </w:r>
      <w:r>
        <w:softHyphen/>
        <w:t>funktionen och intern</w:t>
      </w:r>
      <w:r>
        <w:softHyphen/>
        <w:t>revisions</w:t>
      </w:r>
      <w:r>
        <w:softHyphen/>
        <w:t>funktionen i ett tjänste</w:t>
      </w:r>
      <w:r>
        <w:softHyphen/>
        <w:t>pensionsföretag.</w:t>
      </w:r>
    </w:p>
    <w:p w14:paraId="7D9CB309" w14:textId="77777777" w:rsidR="001D32FA" w:rsidRPr="007236AC" w:rsidRDefault="001D32FA" w:rsidP="001D32FA">
      <w:pPr>
        <w:pStyle w:val="Rubrik5utannumrering"/>
        <w:rPr>
          <w:szCs w:val="20"/>
        </w:rPr>
      </w:pPr>
      <w:r w:rsidRPr="007236AC">
        <w:rPr>
          <w:szCs w:val="20"/>
        </w:rPr>
        <w:t>Redbarhet</w:t>
      </w:r>
    </w:p>
    <w:p w14:paraId="7F8D6603" w14:textId="77777777" w:rsidR="001D32FA" w:rsidRPr="00620C7E" w:rsidRDefault="001D32FA" w:rsidP="001D32FA">
      <w:pPr>
        <w:pStyle w:val="Brdtextmedindrag"/>
        <w:ind w:firstLine="0"/>
      </w:pPr>
      <w:r w:rsidRPr="001F3881">
        <w:t>I andra tjänstepensionsdirektivet anges</w:t>
      </w:r>
      <w:r>
        <w:t>,</w:t>
      </w:r>
      <w:r w:rsidRPr="001F3881">
        <w:t xml:space="preserve"> som k</w:t>
      </w:r>
      <w:r w:rsidRPr="00E8324B">
        <w:t>rav på redbarhet</w:t>
      </w:r>
      <w:r>
        <w:t>,</w:t>
      </w:r>
      <w:r w:rsidRPr="00E8324B">
        <w:t xml:space="preserve"> </w:t>
      </w:r>
      <w:r>
        <w:t>att</w:t>
      </w:r>
      <w:r w:rsidRPr="00E8324B">
        <w:t xml:space="preserve"> de som i praktiken leder ett tjänstepensionsinstitut, de </w:t>
      </w:r>
      <w:r w:rsidRPr="001F3881">
        <w:rPr>
          <w:rFonts w:eastAsiaTheme="minorHAnsi"/>
        </w:rPr>
        <w:t>ansvarar för eller utför centrala funktioner och de som genom ett uppdragsavtal har anlitats för sådana funktioner,</w:t>
      </w:r>
      <w:r w:rsidRPr="00E8324B">
        <w:t xml:space="preserve"> </w:t>
      </w:r>
      <w:r>
        <w:t xml:space="preserve">ska ha </w:t>
      </w:r>
      <w:r w:rsidRPr="00E8324B">
        <w:t xml:space="preserve">anseende och integritet </w:t>
      </w:r>
      <w:r>
        <w:t xml:space="preserve">som </w:t>
      </w:r>
      <w:r w:rsidRPr="00E8324B">
        <w:t>motsvara</w:t>
      </w:r>
      <w:r>
        <w:t>r</w:t>
      </w:r>
      <w:r w:rsidRPr="00E8324B">
        <w:t xml:space="preserve"> högt ställda krav</w:t>
      </w:r>
      <w:r w:rsidRPr="001F3881">
        <w:t xml:space="preserve"> (artikel</w:t>
      </w:r>
      <w:r>
        <w:t> </w:t>
      </w:r>
      <w:r w:rsidRPr="001F3881">
        <w:t xml:space="preserve">22.1 b). Detta krav får anses ingå i kravet på att den som ingår i styrelsen för företaget eller är verkställande direktör i det, eller är ersättare för någon av dem samt de som ansvarar för eller utför arbete i en central funktion ska vara i övrigt lämpliga för uppgiften. Denna prövning ska för samtliga </w:t>
      </w:r>
      <w:r>
        <w:t>typer av befattningshavare</w:t>
      </w:r>
      <w:r w:rsidRPr="001F3881">
        <w:t xml:space="preserve"> göras individuellt, dvs</w:t>
      </w:r>
      <w:r>
        <w:t>. var för sig</w:t>
      </w:r>
      <w:r w:rsidRPr="00620C7E">
        <w:t>.</w:t>
      </w:r>
    </w:p>
    <w:p w14:paraId="6E8F8A22" w14:textId="77777777" w:rsidR="001D32FA" w:rsidRPr="00620C7E" w:rsidRDefault="001D32FA" w:rsidP="001D32FA">
      <w:pPr>
        <w:pStyle w:val="Rubrik5utannumrering"/>
      </w:pPr>
      <w:r w:rsidRPr="00620C7E">
        <w:t xml:space="preserve">Bevis om gott </w:t>
      </w:r>
      <w:r w:rsidRPr="005A2801">
        <w:t>anseende</w:t>
      </w:r>
      <w:r w:rsidRPr="00620C7E">
        <w:t xml:space="preserve"> m.m.</w:t>
      </w:r>
    </w:p>
    <w:p w14:paraId="13B31CBC" w14:textId="77777777" w:rsidR="001D32FA" w:rsidRPr="006B69E1" w:rsidRDefault="001D32FA" w:rsidP="001D32FA">
      <w:pPr>
        <w:pStyle w:val="Brdtextmedindrag"/>
        <w:ind w:firstLine="0"/>
      </w:pPr>
      <w:r>
        <w:t xml:space="preserve">I andra tjänstepensionsdirektivet finns </w:t>
      </w:r>
      <w:r w:rsidRPr="00620C7E">
        <w:t>detaljerade bestämmelser om vilka bevis som kan godtas till styrkande av vissa krav kopplat till anseende</w:t>
      </w:r>
      <w:r>
        <w:t xml:space="preserve"> och konkursfrihet</w:t>
      </w:r>
      <w:r w:rsidRPr="00620C7E">
        <w:t>, särskilt när det gäller utländska medborgare (artikel</w:t>
      </w:r>
      <w:r>
        <w:t> </w:t>
      </w:r>
      <w:r w:rsidRPr="00620C7E">
        <w:t>22.3–22.7)</w:t>
      </w:r>
      <w:r>
        <w:t>. Dessa bestämmelser kräver enligt regeringens bedömning inte</w:t>
      </w:r>
      <w:r w:rsidRPr="00620C7E">
        <w:t xml:space="preserve"> några nya bestämmelser i lag. Samma bedömning gjordes vid </w:t>
      </w:r>
      <w:r w:rsidRPr="002B3356">
        <w:t>genomförandet i svensk rätt av motsvarande bestämmelser i Solvens II-direktivet (se prop. 2015/16:9 s. 218).</w:t>
      </w:r>
    </w:p>
    <w:p w14:paraId="59621ECE" w14:textId="77777777" w:rsidR="001D32FA" w:rsidRPr="006B69E1" w:rsidRDefault="001D32FA" w:rsidP="001D32FA">
      <w:pPr>
        <w:pStyle w:val="Rubrik5utannumrering"/>
      </w:pPr>
      <w:r w:rsidRPr="006B69E1">
        <w:t>Underlag för lämplighetsprövning</w:t>
      </w:r>
    </w:p>
    <w:p w14:paraId="24449BC1" w14:textId="77777777" w:rsidR="001D32FA" w:rsidRDefault="001D32FA" w:rsidP="001D32FA">
      <w:pPr>
        <w:pStyle w:val="Brdtextmedindrag"/>
        <w:ind w:firstLine="0"/>
      </w:pPr>
      <w:r w:rsidRPr="006B69E1">
        <w:t xml:space="preserve">Enligt andra tjänstepensionsdirektivet ska medlemsstaterna säkerställa att de behöriga myndigheterna kan bedöma om de personer som i praktiken leder ett tjänstepensionsinstitut eller utför </w:t>
      </w:r>
      <w:r w:rsidRPr="003855CB">
        <w:t>nyckelfunktioner uppfyller kraven på lämplighet och redbarhet (artikel</w:t>
      </w:r>
      <w:r>
        <w:t> </w:t>
      </w:r>
      <w:r w:rsidRPr="003855CB">
        <w:t>22.2).</w:t>
      </w:r>
    </w:p>
    <w:p w14:paraId="7718098F" w14:textId="77777777" w:rsidR="001D32FA" w:rsidRDefault="001D32FA" w:rsidP="001D32FA">
      <w:pPr>
        <w:pStyle w:val="Brdtextmedindrag"/>
      </w:pPr>
      <w:r w:rsidRPr="00F20C2B">
        <w:t>Andra tjänstepensionsdirektivet innehåller inte något uttryckligt krav om att de som omfattas av lämplighetskraven ska anmälas till Fi</w:t>
      </w:r>
      <w:r w:rsidRPr="009B3F00">
        <w:t>nans</w:t>
      </w:r>
      <w:r>
        <w:softHyphen/>
      </w:r>
      <w:r w:rsidRPr="009B3F00">
        <w:t>inspektionen. I</w:t>
      </w:r>
      <w:r>
        <w:t xml:space="preserve"> skäl 55 i</w:t>
      </w:r>
      <w:r w:rsidRPr="00F20C2B">
        <w:t xml:space="preserve"> andra tjänstepensionsdirektivet anges att endast personer som innehar nyckelfunktioner bör omfattas av kraven på anmälan till den behöriga myndigheten. Motsvarande anges i skäl 34</w:t>
      </w:r>
      <w:r>
        <w:t xml:space="preserve"> till Solvens II-direktivet. </w:t>
      </w:r>
    </w:p>
    <w:p w14:paraId="7033B9F8" w14:textId="77777777" w:rsidR="001D32FA" w:rsidRDefault="001D32FA" w:rsidP="001D32FA">
      <w:pPr>
        <w:pStyle w:val="Brdtextmedindrag"/>
      </w:pPr>
      <w:r w:rsidRPr="00F20C2B">
        <w:t xml:space="preserve">I Solvens II-direktivet </w:t>
      </w:r>
      <w:r>
        <w:t xml:space="preserve">(artikel 42.2) anges </w:t>
      </w:r>
      <w:r w:rsidRPr="00F20C2B">
        <w:t>att försäkrings- och åter</w:t>
      </w:r>
      <w:r>
        <w:softHyphen/>
      </w:r>
      <w:r w:rsidRPr="00F20C2B">
        <w:t xml:space="preserve">försäkringsföretag ska meddela tillsynsmyndigheten </w:t>
      </w:r>
      <w:r>
        <w:t xml:space="preserve">om </w:t>
      </w:r>
      <w:r w:rsidRPr="00F20C2B">
        <w:t xml:space="preserve">varje förändring av den personkrets som leder verksamheten eller har ansvaret för andra centrala funktioner och därvid </w:t>
      </w:r>
      <w:r>
        <w:t>ska</w:t>
      </w:r>
      <w:r w:rsidRPr="00F20C2B">
        <w:t xml:space="preserve"> lämna alla uppgifter som är nödvändiga </w:t>
      </w:r>
      <w:r w:rsidRPr="00F20C2B">
        <w:lastRenderedPageBreak/>
        <w:t>för att man ska kunna bedöma om nytillkomna medlemmar av företags</w:t>
      </w:r>
      <w:r>
        <w:softHyphen/>
      </w:r>
      <w:r w:rsidRPr="00F20C2B">
        <w:t xml:space="preserve">ledningen har den lämplighet som krävs. </w:t>
      </w:r>
      <w:r>
        <w:t>Vidare anges i Solvens II-direktivet att f</w:t>
      </w:r>
      <w:r w:rsidRPr="00F20C2B">
        <w:t xml:space="preserve">örsäkrings- och återförsäkringsföretag ska underrätta sina tillsynsmyndigheter om någon av de personer som </w:t>
      </w:r>
      <w:r>
        <w:t>omfattas av lämplig</w:t>
      </w:r>
      <w:r>
        <w:softHyphen/>
        <w:t>hetskraven</w:t>
      </w:r>
      <w:r w:rsidRPr="00F20C2B">
        <w:t xml:space="preserve"> har ersatts på grund av att han eller hon inte längre uppfyller kraven </w:t>
      </w:r>
      <w:r>
        <w:t>på lämplighet (artikel 42.3). Dessa bestämmelser i Solvens II-direktivet har för försäkringsföretag genomförts genom särskilda be</w:t>
      </w:r>
      <w:r>
        <w:softHyphen/>
        <w:t>stämmelser i försäkringsrörelselagen. För försäkringsföretag gäller att de ska snarast möjligt till Finansinspektionen anmäla ändringar av vilka som ingår i dess ledning eller som ansvarar för en central funktion i företaget (10 kap. 5 § andra stycket FRL). Försäkringsföretag ska även underrätta inspektionen om den som ingår i styrelsen för företaget eller är verk</w:t>
      </w:r>
      <w:r>
        <w:softHyphen/>
        <w:t>ställande direktör i det, eller är ersättare för någon av dem, eller den som ansvarar för eller utför arbete i en central funktion har ersatts på grund av att han eller hon inte längre uppfyller lämplighetskraven (10 kap. 5 § tredje stycket FRL).</w:t>
      </w:r>
    </w:p>
    <w:p w14:paraId="0B724539" w14:textId="1092A999" w:rsidR="001D32FA" w:rsidRDefault="001D32FA" w:rsidP="001D32FA">
      <w:pPr>
        <w:pStyle w:val="Brdtextmedindrag"/>
      </w:pPr>
      <w:r>
        <w:t xml:space="preserve">En </w:t>
      </w:r>
      <w:r w:rsidRPr="002A4075">
        <w:t xml:space="preserve">bestämmelse som motsvarar </w:t>
      </w:r>
      <w:r>
        <w:t>det</w:t>
      </w:r>
      <w:r w:rsidRPr="002A4075">
        <w:t xml:space="preserve"> som gäller för försäkringsföretag enligt försäkringsrörelselagen (10 kap. 5 § andra och tredje stycke</w:t>
      </w:r>
      <w:r w:rsidR="000126E8">
        <w:t>na</w:t>
      </w:r>
      <w:r w:rsidRPr="002A4075">
        <w:t xml:space="preserve">) torde tillsammans </w:t>
      </w:r>
      <w:r w:rsidRPr="009D2471">
        <w:t>med de tillsynsregler som nu föreslås för tjänste</w:t>
      </w:r>
      <w:r w:rsidR="000126E8">
        <w:softHyphen/>
      </w:r>
      <w:r w:rsidRPr="009D2471">
        <w:t>pensions</w:t>
      </w:r>
      <w:r w:rsidRPr="009D2471">
        <w:softHyphen/>
        <w:t xml:space="preserve">företag, se avsnitt </w:t>
      </w:r>
      <w:r w:rsidRPr="00E8324B">
        <w:t>1</w:t>
      </w:r>
      <w:r>
        <w:t>3</w:t>
      </w:r>
      <w:r w:rsidRPr="00E8324B">
        <w:t>.1.1</w:t>
      </w:r>
      <w:r w:rsidRPr="003C5EC2">
        <w:t>,</w:t>
      </w:r>
      <w:r w:rsidRPr="009D2471">
        <w:t xml:space="preserve"> vara tillräckliga för att uppfylla kraven i andra tjänstepensionsdirektivet (</w:t>
      </w:r>
      <w:r w:rsidRPr="002A4075">
        <w:t>artikel</w:t>
      </w:r>
      <w:r>
        <w:t> </w:t>
      </w:r>
      <w:r w:rsidRPr="002A4075">
        <w:t xml:space="preserve">22.2) om att </w:t>
      </w:r>
      <w:r w:rsidRPr="00E8324B">
        <w:t>de behöriga myndig</w:t>
      </w:r>
      <w:r w:rsidR="000126E8">
        <w:softHyphen/>
      </w:r>
      <w:r w:rsidRPr="00E8324B">
        <w:t>heterna ska kunna bedöma om de personer som i praktiken leder tjänstepensions</w:t>
      </w:r>
      <w:r w:rsidRPr="00E8324B">
        <w:softHyphen/>
        <w:t>institutet eller utför nyckelfunktioner uppfyller kraven på lämplighet och redbarhet som gäller enligt andra tjänstepensionsdirektivet. Denna be</w:t>
      </w:r>
      <w:r>
        <w:softHyphen/>
      </w:r>
      <w:r w:rsidRPr="00E8324B">
        <w:t>stämmelse för tjänstepensionsföretag bör därför ges samma utformning som motsvarande bestämmelse för försäkringsföretag i försäkrings</w:t>
      </w:r>
      <w:r>
        <w:softHyphen/>
      </w:r>
      <w:r w:rsidRPr="00E8324B">
        <w:t>rörelselagen (10 kap. 5 § andra och tredje stycke</w:t>
      </w:r>
      <w:r w:rsidR="000126E8">
        <w:t>na</w:t>
      </w:r>
      <w:r w:rsidRPr="00E8324B">
        <w:t xml:space="preserve">). Som </w:t>
      </w:r>
      <w:r w:rsidRPr="002A4075">
        <w:rPr>
          <w:i/>
        </w:rPr>
        <w:t>Finans</w:t>
      </w:r>
      <w:r>
        <w:rPr>
          <w:i/>
        </w:rPr>
        <w:softHyphen/>
      </w:r>
      <w:r w:rsidRPr="002A4075">
        <w:rPr>
          <w:i/>
        </w:rPr>
        <w:t>inspektionen</w:t>
      </w:r>
      <w:r w:rsidRPr="002A4075">
        <w:t>,</w:t>
      </w:r>
      <w:r w:rsidRPr="002A4075">
        <w:rPr>
          <w:i/>
        </w:rPr>
        <w:t xml:space="preserve"> Svensk Försäkring</w:t>
      </w:r>
      <w:r w:rsidRPr="002A4075">
        <w:t>,</w:t>
      </w:r>
      <w:r w:rsidRPr="002A4075">
        <w:rPr>
          <w:i/>
        </w:rPr>
        <w:t xml:space="preserve"> Tjänstepensionsförbundet</w:t>
      </w:r>
      <w:r w:rsidRPr="002A4075">
        <w:t>,</w:t>
      </w:r>
      <w:r w:rsidRPr="002A4075">
        <w:rPr>
          <w:i/>
        </w:rPr>
        <w:t xml:space="preserve"> Ägar</w:t>
      </w:r>
      <w:r>
        <w:rPr>
          <w:i/>
        </w:rPr>
        <w:softHyphen/>
      </w:r>
      <w:r w:rsidRPr="002A4075">
        <w:rPr>
          <w:i/>
        </w:rPr>
        <w:t xml:space="preserve">föreningen ProSkandia </w:t>
      </w:r>
      <w:r w:rsidRPr="002A4075">
        <w:t xml:space="preserve">och </w:t>
      </w:r>
      <w:r w:rsidRPr="002A4075">
        <w:rPr>
          <w:i/>
        </w:rPr>
        <w:t xml:space="preserve">Svenska aktuarieföreningen </w:t>
      </w:r>
      <w:r>
        <w:t>anför</w:t>
      </w:r>
      <w:r w:rsidRPr="002A4075">
        <w:t xml:space="preserve"> bör det därmed inte införas </w:t>
      </w:r>
      <w:r>
        <w:t>någon</w:t>
      </w:r>
      <w:r w:rsidRPr="002A4075">
        <w:t xml:space="preserve"> bestämmelse om att ett tjänstepensions</w:t>
      </w:r>
      <w:r>
        <w:softHyphen/>
      </w:r>
      <w:r w:rsidRPr="002A4075">
        <w:t>företag alltid ska anmäla ändringar av de</w:t>
      </w:r>
      <w:r>
        <w:t>m</w:t>
      </w:r>
      <w:r w:rsidRPr="002A4075">
        <w:t xml:space="preserve"> som utför arbete i de centrala funktionerna</w:t>
      </w:r>
      <w:r w:rsidRPr="00F20C2B">
        <w:t>.</w:t>
      </w:r>
    </w:p>
    <w:p w14:paraId="39D6655D" w14:textId="77777777" w:rsidR="001D32FA" w:rsidRPr="00620C7E" w:rsidRDefault="001D32FA" w:rsidP="001D32FA">
      <w:pPr>
        <w:pStyle w:val="Rubrik5utannumrering"/>
      </w:pPr>
      <w:r w:rsidRPr="00620C7E">
        <w:t xml:space="preserve">Behov av ytterligare </w:t>
      </w:r>
      <w:r w:rsidRPr="005A2801">
        <w:t>bestämmelser</w:t>
      </w:r>
    </w:p>
    <w:p w14:paraId="70FB6977" w14:textId="77777777" w:rsidR="001D32FA" w:rsidRDefault="001D32FA" w:rsidP="001D32FA">
      <w:pPr>
        <w:pStyle w:val="Brdtextmedindrag"/>
        <w:ind w:firstLine="0"/>
      </w:pPr>
      <w:r w:rsidRPr="002A4075">
        <w:t>I andra tjänstepensionsdirektivet (artikel</w:t>
      </w:r>
      <w:r>
        <w:t> </w:t>
      </w:r>
      <w:r w:rsidRPr="002A4075">
        <w:t>22.1</w:t>
      </w:r>
      <w:r>
        <w:t> </w:t>
      </w:r>
      <w:r w:rsidRPr="002A4075">
        <w:t>a</w:t>
      </w:r>
      <w:r>
        <w:t> </w:t>
      </w:r>
      <w:r w:rsidRPr="002A4075">
        <w:t xml:space="preserve">ii) finns särskilda krav på yrkeskvalifikationer för dem som utför </w:t>
      </w:r>
      <w:r w:rsidRPr="00E8324B">
        <w:t xml:space="preserve">nyckelfunktioner i form av aktuariefunktioner eller internrevisionsfunktioner. </w:t>
      </w:r>
      <w:r w:rsidRPr="002A4075">
        <w:t>Regeringen eller den myndighet som regeringen bestämmer får när det gäller försäkringsföretag meddela föreskrifter om villkor för behörighet för den som ska ansvara för eller utföra arbete i aktuariefunktionen (10 kap. 26 § 9 FRL och 7 kap. 2 § första stycket 48 försäkringsrörelseförordningen [2011:257]). Finans</w:t>
      </w:r>
      <w:r w:rsidRPr="002A4075">
        <w:softHyphen/>
        <w:t>inspektionen har meddelat sådana föreskrifter (9 kap. 8–16 §§ Finans</w:t>
      </w:r>
      <w:r w:rsidRPr="002A4075">
        <w:softHyphen/>
        <w:t>inspektionens föreskrifter och allmänna råd [FFFS 2015:8] om försäkringsrörelse). För tjänstepensionskassor finns det i Finans</w:t>
      </w:r>
      <w:r w:rsidRPr="002A4075">
        <w:softHyphen/>
        <w:t>inspektionens allmänna råd särskilda krav för personalen inom intern</w:t>
      </w:r>
      <w:r w:rsidRPr="002A4075">
        <w:softHyphen/>
        <w:t xml:space="preserve">revisionsfunktionen (6 kap. 1 § andra stycket FFFS 2005:1). </w:t>
      </w:r>
    </w:p>
    <w:p w14:paraId="7809DB69" w14:textId="77777777" w:rsidR="001D32FA" w:rsidRPr="002A4075" w:rsidRDefault="001D32FA" w:rsidP="001D32FA">
      <w:pPr>
        <w:pStyle w:val="Brdtextmedindrag"/>
      </w:pPr>
      <w:r w:rsidRPr="002A4075">
        <w:t>Även för tjänstepensionsföretag finns ett behov av ytterligare före</w:t>
      </w:r>
      <w:r>
        <w:softHyphen/>
      </w:r>
      <w:r w:rsidRPr="002A4075">
        <w:t>skrifter för dem som ska ansvara för eller utföra arbete i aktuarie</w:t>
      </w:r>
      <w:r>
        <w:softHyphen/>
      </w:r>
      <w:r w:rsidRPr="002A4075">
        <w:t>funktionen. Som bestämmelsen i andra tjänstepensionsdirektivet (artikel</w:t>
      </w:r>
      <w:r>
        <w:t> </w:t>
      </w:r>
      <w:r w:rsidRPr="002A4075">
        <w:t>22.1</w:t>
      </w:r>
      <w:r>
        <w:t> </w:t>
      </w:r>
      <w:r w:rsidRPr="002A4075">
        <w:t>a</w:t>
      </w:r>
      <w:r>
        <w:t> </w:t>
      </w:r>
      <w:r w:rsidRPr="002A4075">
        <w:t xml:space="preserve">ii) är utformad, där kravet om yrkeskvalifikationer gäller </w:t>
      </w:r>
      <w:r w:rsidRPr="002A4075">
        <w:lastRenderedPageBreak/>
        <w:t>både för aktuarie</w:t>
      </w:r>
      <w:r w:rsidRPr="002A4075">
        <w:softHyphen/>
        <w:t>funktionen och för internrevisionsfunktionen, bör regeringen eller den myndighet som regeringen bestämmer även få med</w:t>
      </w:r>
      <w:r>
        <w:softHyphen/>
      </w:r>
      <w:r w:rsidRPr="002A4075">
        <w:t>dela föreskrifter om villkor för behörighet för den som ska ansvara för eller utföra arbete i internrevisionsfunktionen.</w:t>
      </w:r>
    </w:p>
    <w:p w14:paraId="2D333B9D" w14:textId="77777777" w:rsidR="001D32FA" w:rsidRDefault="001D32FA" w:rsidP="001D32FA">
      <w:pPr>
        <w:pStyle w:val="Brdtextmedindrag"/>
      </w:pPr>
      <w:r w:rsidRPr="002A4075">
        <w:t>För försäkringsföretag gäller enligt försäkringsrörelselagen att regeringen eller den myndighet som regeringen bestämmer får meddela föreskrifter om de krav som ska gälla för deltagande i styrningen av ett försäkringsföretag (2 kap. 19 §</w:t>
      </w:r>
      <w:r>
        <w:t> </w:t>
      </w:r>
      <w:r w:rsidRPr="002A4075">
        <w:t>1). Även för tjänstepensionsföretag kan det finnas ett behov av ytterligare bestämmelser för de</w:t>
      </w:r>
      <w:r>
        <w:t>m</w:t>
      </w:r>
      <w:r w:rsidRPr="002A4075">
        <w:t xml:space="preserve"> som ska delta i ledningen av ett tjänstepensionsföretag. Detta bör också gälla för de som ska ansvara för eller utföra arbete i de centrala funktionerna funktionen för riskhantering och funktionen för regelefterlevnad. Regeringen eller den myndighet som regeringen bestämmer bör därför få meddela föreskrifter om de krav som ska gälla för de</w:t>
      </w:r>
      <w:r>
        <w:t>m</w:t>
      </w:r>
      <w:r w:rsidRPr="002A4075">
        <w:t xml:space="preserve"> som på detta sätt ska vara verksamma i ett tjänstepensionsföretag.</w:t>
      </w:r>
    </w:p>
    <w:p w14:paraId="2182C23D" w14:textId="77777777" w:rsidR="001D32FA" w:rsidRPr="00620C7E" w:rsidRDefault="001D32FA" w:rsidP="00326459">
      <w:pPr>
        <w:pStyle w:val="Rubrik3"/>
      </w:pPr>
      <w:bookmarkStart w:id="2992" w:name="_Toc8059810"/>
      <w:bookmarkStart w:id="2993" w:name="_Toc8061520"/>
      <w:bookmarkStart w:id="2994" w:name="_Toc8062052"/>
      <w:bookmarkStart w:id="2995" w:name="_Toc8064520"/>
      <w:bookmarkStart w:id="2996" w:name="_Toc8391197"/>
      <w:bookmarkStart w:id="2997" w:name="_Toc8391463"/>
      <w:bookmarkStart w:id="2998" w:name="_Toc8644668"/>
      <w:bookmarkStart w:id="2999" w:name="_Toc8645200"/>
      <w:bookmarkStart w:id="3000" w:name="_Toc8817681"/>
      <w:bookmarkStart w:id="3001" w:name="_Toc8818253"/>
      <w:bookmarkStart w:id="3002" w:name="_Toc8825622"/>
      <w:bookmarkStart w:id="3003" w:name="_Toc8831719"/>
      <w:bookmarkStart w:id="3004" w:name="_Toc8832628"/>
      <w:bookmarkStart w:id="3005" w:name="_Toc11153090"/>
      <w:bookmarkStart w:id="3006" w:name="_Toc11161011"/>
      <w:bookmarkStart w:id="3007" w:name="_Toc11166947"/>
      <w:bookmarkStart w:id="3008" w:name="_Toc11167483"/>
      <w:bookmarkStart w:id="3009" w:name="_Toc11168920"/>
      <w:bookmarkStart w:id="3010" w:name="_Toc11845873"/>
      <w:bookmarkStart w:id="3011" w:name="_Toc12611672"/>
      <w:bookmarkStart w:id="3012" w:name="_Toc12624939"/>
      <w:bookmarkStart w:id="3013" w:name="_Toc12627428"/>
      <w:bookmarkStart w:id="3014" w:name="_Toc12630318"/>
      <w:bookmarkStart w:id="3015" w:name="_Toc12632813"/>
      <w:bookmarkStart w:id="3016" w:name="_Toc17902885"/>
      <w:r w:rsidRPr="00326459">
        <w:t>Rapportering</w:t>
      </w:r>
      <w:r>
        <w:t xml:space="preserve"> från dem</w:t>
      </w:r>
      <w:bookmarkStart w:id="3017" w:name="_Toc518396658"/>
      <w:bookmarkStart w:id="3018" w:name="_Toc518400969"/>
      <w:bookmarkStart w:id="3019" w:name="_Toc518401686"/>
      <w:bookmarkStart w:id="3020" w:name="_Toc518401925"/>
      <w:bookmarkStart w:id="3021" w:name="_Toc518463079"/>
      <w:bookmarkStart w:id="3022" w:name="_Toc518462775"/>
      <w:bookmarkStart w:id="3023" w:name="_Toc518463731"/>
      <w:bookmarkStart w:id="3024" w:name="_Toc518464106"/>
      <w:bookmarkStart w:id="3025" w:name="_Toc518464345"/>
      <w:bookmarkStart w:id="3026" w:name="_Toc518472784"/>
      <w:r w:rsidRPr="00620C7E">
        <w:t xml:space="preserve"> som </w:t>
      </w:r>
      <w:r w:rsidRPr="001D049D">
        <w:t>arbetar</w:t>
      </w:r>
      <w:r w:rsidRPr="00620C7E">
        <w:t xml:space="preserve"> med centrala funktioner</w:t>
      </w:r>
      <w:bookmarkEnd w:id="2992"/>
      <w:bookmarkEnd w:id="2993"/>
      <w:bookmarkEnd w:id="2994"/>
      <w:bookmarkEnd w:id="2995"/>
      <w:bookmarkEnd w:id="2996"/>
      <w:bookmarkEnd w:id="2997"/>
      <w:bookmarkEnd w:id="2998"/>
      <w:bookmarkEnd w:id="2999"/>
      <w:bookmarkEnd w:id="3000"/>
      <w:bookmarkEnd w:id="3001"/>
      <w:bookmarkEnd w:id="3002"/>
      <w:bookmarkEnd w:id="3003"/>
      <w:bookmarkEnd w:id="3004"/>
      <w:bookmarkEnd w:id="3005"/>
      <w:bookmarkEnd w:id="3006"/>
      <w:bookmarkEnd w:id="3007"/>
      <w:bookmarkEnd w:id="3008"/>
      <w:bookmarkEnd w:id="3009"/>
      <w:bookmarkEnd w:id="3010"/>
      <w:bookmarkEnd w:id="301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p>
    <w:p w14:paraId="30626D96" w14:textId="77777777" w:rsidR="001D32FA" w:rsidRPr="00620C7E" w:rsidRDefault="001D32FA" w:rsidP="001D32FA">
      <w:pPr>
        <w:pStyle w:val="Brdtextram"/>
      </w:pPr>
      <w:r>
        <w:rPr>
          <w:b/>
        </w:rPr>
        <w:t>Regeringens</w:t>
      </w:r>
      <w:r w:rsidRPr="00620C7E">
        <w:rPr>
          <w:b/>
        </w:rPr>
        <w:t xml:space="preserve"> förslag: </w:t>
      </w:r>
      <w:r>
        <w:t>Bestämmelserna</w:t>
      </w:r>
      <w:r w:rsidRPr="00620C7E">
        <w:t xml:space="preserve"> i andra tjänstepensions</w:t>
      </w:r>
      <w:r>
        <w:softHyphen/>
      </w:r>
      <w:r w:rsidRPr="00620C7E">
        <w:t xml:space="preserve">direktivet om att personer </w:t>
      </w:r>
      <w:r>
        <w:t>som arbetar inom</w:t>
      </w:r>
      <w:r w:rsidRPr="00620C7E">
        <w:t xml:space="preserve"> centrala funktioner ska rapportera väsentliga resultat och rekommendationer inom sina ansvarsområden till </w:t>
      </w:r>
      <w:r>
        <w:t>tjänstepensionsföretaget</w:t>
      </w:r>
      <w:r w:rsidRPr="00620C7E">
        <w:t xml:space="preserve">s ledning ska i </w:t>
      </w:r>
      <w:r>
        <w:t xml:space="preserve">den nya </w:t>
      </w:r>
      <w:r w:rsidRPr="00620C7E">
        <w:t xml:space="preserve">lagen om </w:t>
      </w:r>
      <w:r>
        <w:t>tjänstepensions</w:t>
      </w:r>
      <w:r>
        <w:softHyphen/>
        <w:t>företag</w:t>
      </w:r>
      <w:r w:rsidRPr="00620C7E">
        <w:t xml:space="preserve"> </w:t>
      </w:r>
      <w:r>
        <w:t>tas in</w:t>
      </w:r>
      <w:r w:rsidRPr="00620C7E">
        <w:t xml:space="preserve"> i bestämmelserna </w:t>
      </w:r>
      <w:r>
        <w:t>om</w:t>
      </w:r>
      <w:r w:rsidRPr="00620C7E">
        <w:t xml:space="preserve"> respektive funktion.</w:t>
      </w:r>
    </w:p>
    <w:p w14:paraId="4B12DBA6" w14:textId="77777777" w:rsidR="001D32FA" w:rsidRDefault="001D32FA" w:rsidP="001D32FA">
      <w:pPr>
        <w:pStyle w:val="Brdtextmedindragram"/>
      </w:pPr>
      <w:r>
        <w:t xml:space="preserve">Den som ansvarar för en central funktion i ett tjänstepensionsföretag ska underrätta Finansinspektionen om styrelsen eller den verkställande direktören inte vidtar lämpliga åtgärder inom skälig tid efter att de informerats om att det inom funktionen har </w:t>
      </w:r>
    </w:p>
    <w:p w14:paraId="2D814613" w14:textId="444AFEEB" w:rsidR="001D32FA" w:rsidRPr="009D616B" w:rsidRDefault="001D32FA" w:rsidP="00CF3E6A">
      <w:pPr>
        <w:pStyle w:val="Brdtextmedindragram"/>
      </w:pPr>
      <w:r>
        <w:t>1. upptäckts att det finns en be</w:t>
      </w:r>
      <w:r>
        <w:softHyphen/>
        <w:t>tydande risk att företaget inte kommer att uppfylla ett väsentligt krav enligt lag och detta kan få väsentlig påverkan</w:t>
      </w:r>
      <w:r w:rsidRPr="00F20C2B">
        <w:rPr>
          <w:color w:val="FF0000"/>
        </w:rPr>
        <w:t xml:space="preserve"> </w:t>
      </w:r>
      <w:r w:rsidRPr="00257A0B">
        <w:t>på försäkringstagarnas, de försäkrades eller andra ersättnings</w:t>
      </w:r>
      <w:r w:rsidR="0038255B">
        <w:softHyphen/>
      </w:r>
      <w:r w:rsidRPr="00257A0B">
        <w:t>berättigades intressen, eller</w:t>
      </w:r>
    </w:p>
    <w:p w14:paraId="536A076A" w14:textId="77777777" w:rsidR="001D32FA" w:rsidRPr="00620C7E" w:rsidRDefault="001D32FA" w:rsidP="00CF3E6A">
      <w:pPr>
        <w:pStyle w:val="Brdtextmedindragram"/>
      </w:pPr>
      <w:r>
        <w:t>2. konstaterats att det förekommit en väsentlig överträdelse av lag eller andra bestämmelser som gäller för företagets verksamhet.</w:t>
      </w:r>
    </w:p>
    <w:p w14:paraId="25AB5669" w14:textId="1BD9AD1B" w:rsidR="001D32FA" w:rsidRPr="00620C7E" w:rsidRDefault="001D32FA" w:rsidP="001D32FA">
      <w:pPr>
        <w:pStyle w:val="Brdtextmedindragram"/>
      </w:pPr>
      <w:bookmarkStart w:id="3027" w:name="_Hlk8723757"/>
      <w:r>
        <w:rPr>
          <w:b/>
        </w:rPr>
        <w:t>Regeringens</w:t>
      </w:r>
      <w:r w:rsidRPr="00620C7E">
        <w:rPr>
          <w:b/>
        </w:rPr>
        <w:t xml:space="preserve"> bedömning: </w:t>
      </w:r>
      <w:r w:rsidRPr="00A972F1">
        <w:t>Det bör inte införas några särskilda bestämmelser som motsvarar andra tjänstepensionsdirektivets bestäm</w:t>
      </w:r>
      <w:r w:rsidR="0038255B">
        <w:softHyphen/>
      </w:r>
      <w:r w:rsidRPr="00A972F1">
        <w:t>melser om att</w:t>
      </w:r>
      <w:r w:rsidRPr="00620C7E">
        <w:t xml:space="preserve"> en enda person eller organisatorisk enhet </w:t>
      </w:r>
      <w:r>
        <w:t xml:space="preserve">i vissa fall </w:t>
      </w:r>
      <w:r w:rsidRPr="00620C7E">
        <w:t xml:space="preserve">ska få utföra centrala funktioner både i </w:t>
      </w:r>
      <w:r>
        <w:t>tjänste</w:t>
      </w:r>
      <w:r>
        <w:softHyphen/>
        <w:t>pensions</w:t>
      </w:r>
      <w:r>
        <w:softHyphen/>
        <w:t>företaget</w:t>
      </w:r>
      <w:r w:rsidRPr="00620C7E">
        <w:t xml:space="preserve"> och hos uppdragsgivaren.</w:t>
      </w:r>
    </w:p>
    <w:bookmarkEnd w:id="3027"/>
    <w:p w14:paraId="391EB903" w14:textId="77777777" w:rsidR="001D32FA" w:rsidRPr="00620C7E" w:rsidRDefault="001D32FA" w:rsidP="001D32FA">
      <w:pPr>
        <w:pStyle w:val="Brdtextmedindragram"/>
      </w:pPr>
      <w:r w:rsidRPr="00620C7E">
        <w:t xml:space="preserve">Kravet i andra tjänstepensionsdirektivet på att styrelsen och den verkställande direktören ska agera efter att de fått del av väsentliga resultat och rekommendationer behöver inte genomföras i </w:t>
      </w:r>
      <w:r>
        <w:t>någon</w:t>
      </w:r>
      <w:r w:rsidRPr="00620C7E">
        <w:t xml:space="preserve"> särskild bestämmelse i lagen om </w:t>
      </w:r>
      <w:r>
        <w:t>tjänstepensionsföretag</w:t>
      </w:r>
      <w:r w:rsidRPr="00620C7E">
        <w:t>.</w:t>
      </w:r>
    </w:p>
    <w:p w14:paraId="6AAC6AC6" w14:textId="77777777" w:rsidR="001D32FA" w:rsidRPr="00620C7E" w:rsidRDefault="001D32FA" w:rsidP="001D32FA">
      <w:pPr>
        <w:pStyle w:val="Brdtextmedindragram"/>
      </w:pPr>
      <w:r w:rsidRPr="00620C7E">
        <w:t xml:space="preserve">Det behöver inte införas några särskilda bestämmelser till skydd för personer som underrättar myndigheter om brister i ett </w:t>
      </w:r>
      <w:r>
        <w:t>tjänstepensions</w:t>
      </w:r>
      <w:r>
        <w:softHyphen/>
        <w:t>företag</w:t>
      </w:r>
      <w:r w:rsidRPr="00620C7E">
        <w:t>s verksamhet.</w:t>
      </w:r>
    </w:p>
    <w:p w14:paraId="73892117" w14:textId="77777777" w:rsidR="001D32FA" w:rsidRPr="00620C7E" w:rsidRDefault="001D32FA" w:rsidP="001D32FA">
      <w:pPr>
        <w:pStyle w:val="Brdtextmedindrag"/>
        <w:rPr>
          <w:sz w:val="8"/>
          <w:szCs w:val="8"/>
        </w:rPr>
      </w:pPr>
    </w:p>
    <w:p w14:paraId="6EC77686" w14:textId="77777777" w:rsidR="001D32FA" w:rsidRPr="00620C7E" w:rsidRDefault="001D32FA" w:rsidP="001D32FA">
      <w:pPr>
        <w:pStyle w:val="Brdtextmedindrag"/>
      </w:pPr>
      <w:r w:rsidRPr="00620C7E">
        <w:rPr>
          <w:b/>
        </w:rPr>
        <w:t>Utredningen</w:t>
      </w:r>
      <w:r w:rsidRPr="00620C7E">
        <w:t xml:space="preserve"> behandlar inte </w:t>
      </w:r>
      <w:r>
        <w:t>dessa frågor</w:t>
      </w:r>
      <w:r w:rsidRPr="00620C7E">
        <w:t>.</w:t>
      </w:r>
    </w:p>
    <w:p w14:paraId="751AE697" w14:textId="77777777" w:rsidR="001D32FA" w:rsidRDefault="001D32FA" w:rsidP="001D32FA">
      <w:pPr>
        <w:pStyle w:val="Brdtextmedindrag"/>
      </w:pPr>
      <w:r w:rsidRPr="00620C7E">
        <w:rPr>
          <w:b/>
        </w:rPr>
        <w:t xml:space="preserve">Remissinstanserna </w:t>
      </w:r>
      <w:r w:rsidRPr="00620C7E">
        <w:t xml:space="preserve">tar inte upp </w:t>
      </w:r>
      <w:r>
        <w:t>dessa frågor</w:t>
      </w:r>
      <w:r w:rsidRPr="00620C7E">
        <w:t>.</w:t>
      </w:r>
    </w:p>
    <w:p w14:paraId="240D2F0F" w14:textId="23564DAA" w:rsidR="001D32FA" w:rsidRDefault="001D32FA" w:rsidP="001D32FA">
      <w:pPr>
        <w:pStyle w:val="Brdtextmedindrag"/>
        <w:rPr>
          <w:b/>
        </w:rPr>
      </w:pPr>
      <w:r>
        <w:rPr>
          <w:b/>
        </w:rPr>
        <w:lastRenderedPageBreak/>
        <w:t xml:space="preserve">Promemorians förslag och bedömning </w:t>
      </w:r>
      <w:r>
        <w:t>ö</w:t>
      </w:r>
      <w:r w:rsidRPr="006542FB">
        <w:t>verensstämmer</w:t>
      </w:r>
      <w:r>
        <w:t xml:space="preserve"> i huvudsak med regeringens förslag och bedömning. Promemorians förslag avviker från regeringens förslag genom att </w:t>
      </w:r>
      <w:r w:rsidR="000126E8">
        <w:t xml:space="preserve">det i </w:t>
      </w:r>
      <w:r>
        <w:t>promemorian även föreslå</w:t>
      </w:r>
      <w:r w:rsidR="000126E8">
        <w:t>s</w:t>
      </w:r>
      <w:r>
        <w:t xml:space="preserve"> att den som utför arbete i en central funktion, i vissa fall, ska </w:t>
      </w:r>
      <w:r w:rsidRPr="00620C7E">
        <w:t xml:space="preserve">underrätta </w:t>
      </w:r>
      <w:r>
        <w:t>Finans</w:t>
      </w:r>
      <w:r>
        <w:softHyphen/>
        <w:t>inspektionen</w:t>
      </w:r>
      <w:r w:rsidRPr="00620C7E">
        <w:t xml:space="preserve"> om allvarliga missförhållanden</w:t>
      </w:r>
      <w:r>
        <w:t>. Promemorians förslag av</w:t>
      </w:r>
      <w:r>
        <w:softHyphen/>
        <w:t xml:space="preserve">viker även från regeringens förslag genom att </w:t>
      </w:r>
      <w:r w:rsidR="000126E8">
        <w:t xml:space="preserve">det i </w:t>
      </w:r>
      <w:r>
        <w:t>promemorian föreslå</w:t>
      </w:r>
      <w:r w:rsidR="000126E8">
        <w:t>s</w:t>
      </w:r>
      <w:r>
        <w:t xml:space="preserve"> att en anmälningsskyldighet ska kunna inträda om det inom den centrala funktionen har upptäckts att det finns en betydande risk att företaget inte kommer att uppfylla ett materiellt väsentligt krav enligt lag och detta kan få väsentlig påverkan på de försäkrades intressen.</w:t>
      </w:r>
    </w:p>
    <w:p w14:paraId="28D32433" w14:textId="37B8CCBD" w:rsidR="001D32FA" w:rsidRDefault="001D32FA" w:rsidP="001D32FA">
      <w:pPr>
        <w:pStyle w:val="Brdtextmedindrag"/>
      </w:pPr>
      <w:r>
        <w:rPr>
          <w:b/>
        </w:rPr>
        <w:t>Remissinstanserna:</w:t>
      </w:r>
      <w:r>
        <w:t xml:space="preserve"> Flertalet remissinstanser tillstyrker förslag</w:t>
      </w:r>
      <w:r w:rsidR="000126E8">
        <w:t>et</w:t>
      </w:r>
      <w:r>
        <w:t xml:space="preserve"> och bedömning</w:t>
      </w:r>
      <w:r w:rsidR="000126E8">
        <w:t>en</w:t>
      </w:r>
      <w:r>
        <w:t xml:space="preserve"> eller har inget att invända mot dem. </w:t>
      </w:r>
      <w:r w:rsidRPr="00E8324B">
        <w:rPr>
          <w:i/>
        </w:rPr>
        <w:t>Finans</w:t>
      </w:r>
      <w:r>
        <w:rPr>
          <w:i/>
        </w:rPr>
        <w:softHyphen/>
      </w:r>
      <w:r w:rsidRPr="00E8324B">
        <w:rPr>
          <w:i/>
        </w:rPr>
        <w:t>inspektionen</w:t>
      </w:r>
      <w:r>
        <w:t xml:space="preserve"> föreslår att endast de som ansvarar för en central funktion ska vara skyldiga att anmäla allvarliga missförhållanden till Finans</w:t>
      </w:r>
      <w:r>
        <w:softHyphen/>
        <w:t xml:space="preserve">inspektionen. Som skäl anför inspektionen att direktivets krav, vid en jämförelse mellan svenska och engelska </w:t>
      </w:r>
      <w:r w:rsidR="00936768">
        <w:t>språk</w:t>
      </w:r>
      <w:r>
        <w:t xml:space="preserve">versionerna, endast avser dem som ansvarar för en central funktion, samt att det inte finns skäl att utvidga skyldigheten därutöver. </w:t>
      </w:r>
      <w:r w:rsidRPr="006542FB">
        <w:t xml:space="preserve">Även </w:t>
      </w:r>
      <w:r w:rsidRPr="003538A5">
        <w:rPr>
          <w:i/>
        </w:rPr>
        <w:t xml:space="preserve">Svensk Försäkring </w:t>
      </w:r>
      <w:r w:rsidRPr="003538A5">
        <w:t>föreslår att anmälnings</w:t>
      </w:r>
      <w:r>
        <w:softHyphen/>
      </w:r>
      <w:r w:rsidRPr="003538A5">
        <w:t xml:space="preserve">skyldigheten endast ska gälla för de som ansvarar för centrala funktioner och anför att denna skyldighet bör gälla för de som normalt rapporterar till ledningen. Svensk </w:t>
      </w:r>
      <w:r w:rsidR="000126E8">
        <w:t>F</w:t>
      </w:r>
      <w:r w:rsidRPr="003538A5">
        <w:t xml:space="preserve">örsäkring efterfrågar att det </w:t>
      </w:r>
      <w:r w:rsidRPr="00E8324B">
        <w:t>närmare anges när en sådan skyldighet inträder och framhåller vikten av att sanktioner inte ska kunna riktas mot de som underlåter att informera Finansinspektionen om miss</w:t>
      </w:r>
      <w:r w:rsidR="00936768">
        <w:softHyphen/>
      </w:r>
      <w:r w:rsidRPr="00E8324B">
        <w:t xml:space="preserve">förhållanden. </w:t>
      </w:r>
      <w:r w:rsidRPr="006542FB">
        <w:t>Svensk F</w:t>
      </w:r>
      <w:r w:rsidRPr="003538A5">
        <w:t>örsäkring anför vidare att man bör se till att de som ska anmäla missförhållanden får ett tydligt skydd och påpekar att l</w:t>
      </w:r>
      <w:r w:rsidRPr="00E8324B">
        <w:t xml:space="preserve">agen om särskilt skydd mot repressalier för arbetstagare som slår larm om allvarliga missförhållanden inte </w:t>
      </w:r>
      <w:r>
        <w:t>täcker</w:t>
      </w:r>
      <w:r w:rsidRPr="00E8324B">
        <w:t xml:space="preserve"> alla fall där det finns krav på anmälningar till myndigheter.</w:t>
      </w:r>
    </w:p>
    <w:p w14:paraId="47207286" w14:textId="77777777" w:rsidR="001D32FA" w:rsidRPr="00620C7E" w:rsidRDefault="001D32FA" w:rsidP="001D32FA">
      <w:pPr>
        <w:pStyle w:val="Rubrik4utannumrering"/>
      </w:pPr>
      <w:r>
        <w:t>Skälen för regeringens förslag och bedömning</w:t>
      </w:r>
    </w:p>
    <w:p w14:paraId="42D648C9" w14:textId="77777777" w:rsidR="001D32FA" w:rsidRPr="00620C7E" w:rsidRDefault="001D32FA" w:rsidP="001D32FA">
      <w:pPr>
        <w:pStyle w:val="Rubrik5utannumrering"/>
        <w:spacing w:before="0"/>
      </w:pPr>
      <w:r w:rsidRPr="00620C7E">
        <w:t xml:space="preserve">Andra </w:t>
      </w:r>
      <w:r w:rsidRPr="00154229">
        <w:t>tjänstepensionsdirektivet</w:t>
      </w:r>
    </w:p>
    <w:p w14:paraId="31B31326" w14:textId="77777777" w:rsidR="001D32FA" w:rsidRPr="00620C7E" w:rsidRDefault="001D32FA" w:rsidP="001D32FA">
      <w:pPr>
        <w:pStyle w:val="Brdtext"/>
      </w:pPr>
      <w:r w:rsidRPr="00620C7E">
        <w:t xml:space="preserve">I andra tjänstepensionsdirektivet finns allmänna </w:t>
      </w:r>
      <w:r>
        <w:t>regler</w:t>
      </w:r>
      <w:r w:rsidRPr="00620C7E">
        <w:t xml:space="preserve"> om de</w:t>
      </w:r>
      <w:r>
        <w:t>m</w:t>
      </w:r>
      <w:r w:rsidRPr="00620C7E">
        <w:t xml:space="preserve"> som arbetar i de centrala funktionerna i ett </w:t>
      </w:r>
      <w:r>
        <w:t>tjänstepensionsinstitut</w:t>
      </w:r>
      <w:r w:rsidRPr="00620C7E">
        <w:t xml:space="preserve"> (artikel</w:t>
      </w:r>
      <w:r>
        <w:t> </w:t>
      </w:r>
      <w:r w:rsidRPr="00620C7E">
        <w:t>24.3–24.6).</w:t>
      </w:r>
    </w:p>
    <w:p w14:paraId="3DF26143" w14:textId="77777777" w:rsidR="001D32FA" w:rsidRPr="00620C7E" w:rsidRDefault="001D32FA" w:rsidP="001D32FA">
      <w:pPr>
        <w:pStyle w:val="Brdtextmedindrag"/>
      </w:pPr>
      <w:r w:rsidRPr="00620C7E">
        <w:t>Den enda person eller organisatoriska enhet som utför nyckelfunktionen ska vara en annan än den som utför en liknande nyckelfunktion i det uppdragsgivande företaget (artikel</w:t>
      </w:r>
      <w:r>
        <w:t> </w:t>
      </w:r>
      <w:r w:rsidRPr="00620C7E">
        <w:t>24.3). Medlemsstaterna får, med be</w:t>
      </w:r>
      <w:r>
        <w:softHyphen/>
      </w:r>
      <w:r w:rsidRPr="00620C7E">
        <w:t xml:space="preserve">aktande av storleken, arten, omfattningen och komplexiteten hos </w:t>
      </w:r>
      <w:r>
        <w:t>tjänste</w:t>
      </w:r>
      <w:r>
        <w:softHyphen/>
        <w:t>pensionsinstitut</w:t>
      </w:r>
      <w:r w:rsidRPr="00620C7E">
        <w:t>ets verksamhet, tillåta institutet att utföra nyckelfunktioner genom samma person eller organisatoriska enhet som i det uppdrags</w:t>
      </w:r>
      <w:r>
        <w:softHyphen/>
      </w:r>
      <w:r w:rsidRPr="00620C7E">
        <w:t>givande företaget, under förutsättning att institutet förklarar hur de förhindrar eller hanterar intressekonflikter med det uppdragsgivande företaget.</w:t>
      </w:r>
    </w:p>
    <w:p w14:paraId="168A139F" w14:textId="77777777" w:rsidR="001D32FA" w:rsidRPr="00620C7E" w:rsidRDefault="001D32FA" w:rsidP="001D32FA">
      <w:pPr>
        <w:pStyle w:val="Brdtextmedindrag"/>
      </w:pPr>
      <w:r w:rsidRPr="00620C7E">
        <w:t xml:space="preserve">Personer med nyckelfunktioner ska rapportera alla väsentliga resultat och rekommendationer inom sina ansvarsområden till det förvaltnings-, lednings- eller tillsynsorgan inom </w:t>
      </w:r>
      <w:r>
        <w:t>tjänstepensionsinstitut</w:t>
      </w:r>
      <w:r w:rsidRPr="00620C7E">
        <w:t>et som ska besluta om vilka åtgärder som ska vidtas (artikel</w:t>
      </w:r>
      <w:r>
        <w:t> </w:t>
      </w:r>
      <w:r w:rsidRPr="00620C7E">
        <w:t>24.4).</w:t>
      </w:r>
    </w:p>
    <w:p w14:paraId="4A1F6ACA" w14:textId="77777777" w:rsidR="001D32FA" w:rsidRDefault="001D32FA" w:rsidP="001D32FA">
      <w:pPr>
        <w:pStyle w:val="Brdtextmedindrag"/>
      </w:pPr>
      <w:r w:rsidRPr="00620C7E">
        <w:t xml:space="preserve">Personer med nyckelfunktioner ska underrätta den behöriga myndigheten om de upptäckt </w:t>
      </w:r>
      <w:r>
        <w:t>a) en betydande risk för att tjänstepensions</w:t>
      </w:r>
      <w:r>
        <w:softHyphen/>
        <w:t xml:space="preserve">institutet inte kommer att uppfylla ett materiellt väsentligt lagstadgat krav </w:t>
      </w:r>
      <w:r>
        <w:lastRenderedPageBreak/>
        <w:t>och rapporterat detta till tjänstepensionsinstitutets förvaltnings-, lednings- eller tillsynsorgan, om detta skulle kunna få en väsentlig inverkan på medlemmarnas och förmånstagarnas intressen, eller b) när den person eller organisatoriska enhet som utför nyckelfunktionen har konstaterat en väsentlig materiell överträdelse av lagar eller andra författningar som är tillämpliga på tjänstepensionsinstitutet och dess verksamhet i samband med personens eller den organisatoriska enhetens nyckelfunktion och rapporterat detta till tjänstepensionsinstitutets förvaltnings-, lednings- eller tillsynsorgan</w:t>
      </w:r>
      <w:r w:rsidRPr="00620C7E">
        <w:t xml:space="preserve"> inom nyckelfunktionen, rapporterat detta till ledningen och ledningen därefter inte inom vederbörlig tid</w:t>
      </w:r>
      <w:r>
        <w:t xml:space="preserve"> har </w:t>
      </w:r>
      <w:r w:rsidRPr="00620C7E">
        <w:t>vidtagit lämpliga åtgärder (artikel</w:t>
      </w:r>
      <w:r>
        <w:t> </w:t>
      </w:r>
      <w:r w:rsidRPr="00620C7E">
        <w:t xml:space="preserve">24.5). </w:t>
      </w:r>
    </w:p>
    <w:p w14:paraId="3250B1C8" w14:textId="77777777" w:rsidR="001D32FA" w:rsidRPr="00620C7E" w:rsidRDefault="001D32FA" w:rsidP="001D32FA">
      <w:pPr>
        <w:pStyle w:val="Brdtextmedindrag"/>
      </w:pPr>
      <w:r w:rsidRPr="00620C7E">
        <w:t xml:space="preserve">Denna skyldighet att anmäla allvarliga missförhållanden inom </w:t>
      </w:r>
      <w:r>
        <w:t>tjänste</w:t>
      </w:r>
      <w:r>
        <w:softHyphen/>
        <w:t>pensions</w:t>
      </w:r>
      <w:r>
        <w:softHyphen/>
        <w:t>institut</w:t>
      </w:r>
      <w:r w:rsidRPr="00620C7E">
        <w:t>et kompletteras i direktivet med ett krav på att medlems</w:t>
      </w:r>
      <w:r>
        <w:softHyphen/>
      </w:r>
      <w:r w:rsidRPr="00620C7E">
        <w:t>staterna ska säkerställa det rättsliga skyddet för personer som underrättar den behöriga myndigheten om brister i verksamheten (artikel</w:t>
      </w:r>
      <w:r>
        <w:t> </w:t>
      </w:r>
      <w:r w:rsidRPr="00620C7E">
        <w:t>24.6).</w:t>
      </w:r>
    </w:p>
    <w:p w14:paraId="5CC11CCC" w14:textId="77777777" w:rsidR="001D32FA" w:rsidRPr="00620C7E" w:rsidRDefault="001D32FA" w:rsidP="001D32FA">
      <w:pPr>
        <w:pStyle w:val="Rubrik5utannumrering"/>
      </w:pPr>
      <w:r w:rsidRPr="00154229">
        <w:t>Gällande</w:t>
      </w:r>
      <w:r w:rsidRPr="00620C7E">
        <w:t xml:space="preserve"> rätt</w:t>
      </w:r>
    </w:p>
    <w:p w14:paraId="777AA176" w14:textId="77777777" w:rsidR="001D32FA" w:rsidRPr="00620C7E" w:rsidRDefault="001D32FA" w:rsidP="001D32FA">
      <w:pPr>
        <w:pStyle w:val="Brdtext"/>
      </w:pPr>
      <w:r w:rsidRPr="00620C7E">
        <w:t>Det finns varken för försäkringsföretag, företag som följer övergångs</w:t>
      </w:r>
      <w:r>
        <w:softHyphen/>
      </w:r>
      <w:r w:rsidRPr="00620C7E">
        <w:t xml:space="preserve">bestämmelserna eller tjänstepensionskassor några </w:t>
      </w:r>
      <w:r>
        <w:t>regler</w:t>
      </w:r>
      <w:r w:rsidRPr="00620C7E">
        <w:t xml:space="preserve"> som direkt mot</w:t>
      </w:r>
      <w:r>
        <w:softHyphen/>
      </w:r>
      <w:r w:rsidRPr="00620C7E">
        <w:t xml:space="preserve">svarar de nu aktuella </w:t>
      </w:r>
      <w:r>
        <w:t>reglerna</w:t>
      </w:r>
      <w:r w:rsidRPr="00620C7E">
        <w:t xml:space="preserve"> i andra tjänstepensionsdirektivet (artikel</w:t>
      </w:r>
      <w:r>
        <w:t> </w:t>
      </w:r>
      <w:r w:rsidRPr="00620C7E">
        <w:t>24.3–24.6).</w:t>
      </w:r>
    </w:p>
    <w:p w14:paraId="36912687" w14:textId="77777777" w:rsidR="001D32FA" w:rsidRPr="00620C7E" w:rsidRDefault="001D32FA" w:rsidP="001D32FA">
      <w:pPr>
        <w:pStyle w:val="Rubrik5utannumrering"/>
      </w:pPr>
      <w:bookmarkStart w:id="3028" w:name="_Hlk8723804"/>
      <w:r w:rsidRPr="00620C7E">
        <w:t xml:space="preserve">Centrala funktioner </w:t>
      </w:r>
      <w:r>
        <w:t xml:space="preserve">både </w:t>
      </w:r>
      <w:r w:rsidRPr="00154229">
        <w:t>hos</w:t>
      </w:r>
      <w:r w:rsidRPr="00620C7E">
        <w:t xml:space="preserve"> </w:t>
      </w:r>
      <w:r>
        <w:t>tjänstepensionsföretag</w:t>
      </w:r>
      <w:r w:rsidRPr="00620C7E">
        <w:t xml:space="preserve"> och uppdragsgivare</w:t>
      </w:r>
    </w:p>
    <w:p w14:paraId="797FC9DA" w14:textId="77777777" w:rsidR="001D32FA" w:rsidRPr="00620C7E" w:rsidRDefault="001D32FA" w:rsidP="001D32FA">
      <w:pPr>
        <w:pStyle w:val="Brdtextmedindrag"/>
        <w:ind w:firstLine="0"/>
      </w:pPr>
      <w:r w:rsidRPr="00620C7E">
        <w:t xml:space="preserve">Enligt andra tjänstepensionsdirektivet ska den enda person eller organisatoriska enhet som utför en </w:t>
      </w:r>
      <w:r>
        <w:t>nyckel</w:t>
      </w:r>
      <w:r w:rsidRPr="00620C7E">
        <w:t xml:space="preserve">funktion i ett </w:t>
      </w:r>
      <w:r>
        <w:t>tjänstepensions</w:t>
      </w:r>
      <w:r>
        <w:softHyphen/>
        <w:t>institut</w:t>
      </w:r>
      <w:r w:rsidRPr="00620C7E">
        <w:t xml:space="preserve"> vara en annan än den som utför en liknande </w:t>
      </w:r>
      <w:r>
        <w:t>nyckel</w:t>
      </w:r>
      <w:r w:rsidRPr="00620C7E">
        <w:t>funktion i det uppdragsgivande företaget (artikel</w:t>
      </w:r>
      <w:r>
        <w:t> </w:t>
      </w:r>
      <w:r w:rsidRPr="00620C7E">
        <w:t xml:space="preserve">24.3). I särskilda fall får det tillåtas att samma person eller organisatoriska enhet </w:t>
      </w:r>
      <w:r w:rsidRPr="00423A49">
        <w:t xml:space="preserve">utför </w:t>
      </w:r>
      <w:r>
        <w:t>nyckel</w:t>
      </w:r>
      <w:r w:rsidRPr="00620C7E">
        <w:t xml:space="preserve">funktioner både hos </w:t>
      </w:r>
      <w:r>
        <w:t>tjänstepensionsinstitutet</w:t>
      </w:r>
      <w:r w:rsidRPr="00620C7E">
        <w:t xml:space="preserve"> och hos uppdragsgivaren.</w:t>
      </w:r>
    </w:p>
    <w:p w14:paraId="366FB4F8" w14:textId="77777777" w:rsidR="001D32FA" w:rsidRDefault="001D32FA" w:rsidP="001D32FA">
      <w:pPr>
        <w:pStyle w:val="Brdtextmedindrag"/>
      </w:pPr>
      <w:r w:rsidRPr="00620C7E">
        <w:t xml:space="preserve">Som närmare utvecklas i avsnitt </w:t>
      </w:r>
      <w:r w:rsidRPr="0092042B">
        <w:t>4.5.</w:t>
      </w:r>
      <w:r>
        <w:t>1</w:t>
      </w:r>
      <w:r w:rsidRPr="0092042B">
        <w:t xml:space="preserve"> är det i Sverige vanligtvis </w:t>
      </w:r>
      <w:r w:rsidRPr="00620C7E">
        <w:t>en arbetsgivare som tecknar en tjänstepensionsförsäkring och ett försäkrings</w:t>
      </w:r>
      <w:r>
        <w:softHyphen/>
      </w:r>
      <w:r w:rsidRPr="00620C7E">
        <w:t>företag eller en understödsförening som tillhandahåller tjänstepensions</w:t>
      </w:r>
      <w:r>
        <w:softHyphen/>
      </w:r>
      <w:r w:rsidRPr="00620C7E">
        <w:t xml:space="preserve">försäkringen. Utifrån denna modell är det svårt att se en situation där en och samma person eller organisatoriska enhet ska utföra centrala funktioner både hos försäkringsgivaren, </w:t>
      </w:r>
      <w:r>
        <w:t xml:space="preserve">dvs. </w:t>
      </w:r>
      <w:r w:rsidRPr="00620C7E">
        <w:t>försäkringsföretaget eller understödsföreningen</w:t>
      </w:r>
      <w:r>
        <w:t xml:space="preserve"> och enligt lagförslaget tjänstepensions</w:t>
      </w:r>
      <w:r>
        <w:softHyphen/>
        <w:t>företaget</w:t>
      </w:r>
      <w:r w:rsidRPr="00620C7E">
        <w:t xml:space="preserve">, och hos arbetsgivaren, uppdragsgivaren. För det fall en sådan situation ändå </w:t>
      </w:r>
      <w:r>
        <w:t>skulle</w:t>
      </w:r>
      <w:r w:rsidRPr="00620C7E">
        <w:t xml:space="preserve"> bli aktuell </w:t>
      </w:r>
      <w:r>
        <w:t xml:space="preserve">i ett tjänstepensionsföretag </w:t>
      </w:r>
      <w:r w:rsidRPr="00620C7E">
        <w:t xml:space="preserve">är detta något som får hanteras </w:t>
      </w:r>
      <w:r>
        <w:t xml:space="preserve">utifrån om den som ska </w:t>
      </w:r>
      <w:r w:rsidRPr="00423A49">
        <w:t xml:space="preserve">ansvara </w:t>
      </w:r>
      <w:r>
        <w:t xml:space="preserve">för eller </w:t>
      </w:r>
      <w:r w:rsidRPr="00423A49">
        <w:t>utför</w:t>
      </w:r>
      <w:r>
        <w:t>a</w:t>
      </w:r>
      <w:r w:rsidRPr="00423A49">
        <w:t xml:space="preserve"> </w:t>
      </w:r>
      <w:r>
        <w:t>arbete inom de centrala funktionerna är lämplig för uppgiften, se avsnitt 9</w:t>
      </w:r>
      <w:r w:rsidRPr="009D2471">
        <w:t>.6.3.</w:t>
      </w:r>
      <w:r>
        <w:t xml:space="preserve"> Eftersom det normalt endast är de som ska ansvara för centrala funktioner som ska anmälas till Finansinspektionen, se förslaget i samma avsnitt, är detta något som i första hand får hanteras av det enskilda företaget. </w:t>
      </w:r>
    </w:p>
    <w:p w14:paraId="767E62D6" w14:textId="77777777" w:rsidR="001D32FA" w:rsidRDefault="001D32FA" w:rsidP="001D32FA">
      <w:pPr>
        <w:pStyle w:val="Brdtextmedindrag"/>
      </w:pPr>
      <w:r w:rsidRPr="009D2471">
        <w:t>I ett sådant fall ska tjänstepensions</w:t>
      </w:r>
      <w:r>
        <w:softHyphen/>
      </w:r>
      <w:r w:rsidRPr="009D2471">
        <w:t>företaget förklara hur</w:t>
      </w:r>
      <w:r w:rsidRPr="00A83497">
        <w:t xml:space="preserve"> de</w:t>
      </w:r>
      <w:r>
        <w:t>t</w:t>
      </w:r>
      <w:r w:rsidRPr="00A83497">
        <w:t xml:space="preserve"> förhindrar eller hanterar intressekonflikter med det upp</w:t>
      </w:r>
      <w:r>
        <w:softHyphen/>
      </w:r>
      <w:r w:rsidRPr="00A83497">
        <w:t xml:space="preserve">dragsgivande företaget i </w:t>
      </w:r>
      <w:r>
        <w:t>styrdokumentet</w:t>
      </w:r>
      <w:r w:rsidRPr="00A83497">
        <w:t xml:space="preserve"> för hantering av intresse</w:t>
      </w:r>
      <w:r>
        <w:softHyphen/>
      </w:r>
      <w:r w:rsidRPr="00A83497">
        <w:t>kon</w:t>
      </w:r>
      <w:r>
        <w:softHyphen/>
      </w:r>
      <w:r w:rsidRPr="00A83497">
        <w:t xml:space="preserve">flikter, se </w:t>
      </w:r>
      <w:r>
        <w:t>beträffande det styrdokumentet avsnitt 9.4.1.</w:t>
      </w:r>
    </w:p>
    <w:p w14:paraId="0A3B40C6" w14:textId="77777777" w:rsidR="00071758" w:rsidRPr="00620C7E" w:rsidRDefault="00071758" w:rsidP="001D32FA">
      <w:pPr>
        <w:pStyle w:val="Brdtextmedindrag"/>
      </w:pPr>
    </w:p>
    <w:bookmarkEnd w:id="3028"/>
    <w:p w14:paraId="69A2964A" w14:textId="77777777" w:rsidR="001D32FA" w:rsidRPr="00620C7E" w:rsidRDefault="001D32FA" w:rsidP="00071758">
      <w:pPr>
        <w:pStyle w:val="Rubrik5utannumrering"/>
        <w:spacing w:before="0"/>
      </w:pPr>
      <w:r w:rsidRPr="00620C7E">
        <w:lastRenderedPageBreak/>
        <w:t xml:space="preserve">Intern </w:t>
      </w:r>
      <w:r w:rsidRPr="00154229">
        <w:t>rapportering</w:t>
      </w:r>
    </w:p>
    <w:p w14:paraId="1D6C7A1D" w14:textId="77777777" w:rsidR="001D32FA" w:rsidRPr="00620C7E" w:rsidRDefault="001D32FA" w:rsidP="001D32FA">
      <w:pPr>
        <w:pStyle w:val="Brdtext"/>
      </w:pPr>
      <w:r w:rsidRPr="00620C7E">
        <w:t xml:space="preserve">Andra tjänstepensionsdirektivet kräver att det införs </w:t>
      </w:r>
      <w:r>
        <w:t>bestämmelser</w:t>
      </w:r>
      <w:r w:rsidRPr="00620C7E">
        <w:t xml:space="preserve"> för </w:t>
      </w:r>
      <w:r>
        <w:t>tjänstepensionsföretag</w:t>
      </w:r>
      <w:r w:rsidRPr="00620C7E">
        <w:t xml:space="preserve"> om att </w:t>
      </w:r>
      <w:r>
        <w:t xml:space="preserve">personer med nyckelfunktioner </w:t>
      </w:r>
      <w:r w:rsidRPr="00620C7E">
        <w:t xml:space="preserve">ska rapportera väsentliga resultat </w:t>
      </w:r>
      <w:r>
        <w:t xml:space="preserve">och rekommendationer </w:t>
      </w:r>
      <w:r w:rsidRPr="00620C7E">
        <w:t>till de</w:t>
      </w:r>
      <w:r>
        <w:t>m</w:t>
      </w:r>
      <w:r w:rsidRPr="00620C7E">
        <w:t xml:space="preserve"> som leder företaget</w:t>
      </w:r>
      <w:r>
        <w:t xml:space="preserve"> (artikel 24.4)</w:t>
      </w:r>
      <w:r w:rsidRPr="00620C7E">
        <w:t>.</w:t>
      </w:r>
    </w:p>
    <w:p w14:paraId="65956D38" w14:textId="77777777" w:rsidR="001D32FA" w:rsidRDefault="001D32FA" w:rsidP="001D32FA">
      <w:pPr>
        <w:pStyle w:val="Brdtextmedindrag"/>
      </w:pPr>
      <w:r w:rsidRPr="00620C7E">
        <w:t xml:space="preserve">I </w:t>
      </w:r>
      <w:r>
        <w:t>försäkringsrörelselagen</w:t>
      </w:r>
      <w:r w:rsidRPr="00620C7E">
        <w:t xml:space="preserve"> finns </w:t>
      </w:r>
      <w:r>
        <w:t>bestämmelser</w:t>
      </w:r>
      <w:r w:rsidRPr="00620C7E">
        <w:t xml:space="preserve"> med motsvarande inne</w:t>
      </w:r>
      <w:r>
        <w:softHyphen/>
      </w:r>
      <w:r w:rsidRPr="00620C7E">
        <w:t xml:space="preserve">börd i de särskilda </w:t>
      </w:r>
      <w:r>
        <w:t>bestämmelserna</w:t>
      </w:r>
      <w:r w:rsidRPr="00620C7E">
        <w:t xml:space="preserve"> som gäller för respektive </w:t>
      </w:r>
      <w:r>
        <w:t xml:space="preserve">central </w:t>
      </w:r>
      <w:r w:rsidRPr="00620C7E">
        <w:t>funktion (10</w:t>
      </w:r>
      <w:r>
        <w:t> kap.</w:t>
      </w:r>
      <w:r w:rsidRPr="00620C7E">
        <w:t xml:space="preserve"> 16</w:t>
      </w:r>
      <w:r>
        <w:t> § </w:t>
      </w:r>
      <w:r w:rsidRPr="00620C7E">
        <w:t>1 för funktionen för regelefterlevnad, 10</w:t>
      </w:r>
      <w:r>
        <w:t> kap.</w:t>
      </w:r>
      <w:r w:rsidRPr="00620C7E">
        <w:t xml:space="preserve"> 17</w:t>
      </w:r>
      <w:r>
        <w:t> § </w:t>
      </w:r>
      <w:r w:rsidRPr="00620C7E">
        <w:t>3 för funktionen för internrevision och 10</w:t>
      </w:r>
      <w:r>
        <w:t> kap.</w:t>
      </w:r>
      <w:r w:rsidRPr="00620C7E">
        <w:t xml:space="preserve"> 18</w:t>
      </w:r>
      <w:r>
        <w:t> § </w:t>
      </w:r>
      <w:r w:rsidRPr="00620C7E">
        <w:t>2 för aktuarie</w:t>
      </w:r>
      <w:r>
        <w:softHyphen/>
      </w:r>
      <w:r w:rsidRPr="00620C7E">
        <w:t xml:space="preserve">funktionen). Denna </w:t>
      </w:r>
      <w:r>
        <w:t>lagstiftnings</w:t>
      </w:r>
      <w:r w:rsidRPr="00620C7E">
        <w:t xml:space="preserve">modell bör även </w:t>
      </w:r>
      <w:r>
        <w:t xml:space="preserve">användas </w:t>
      </w:r>
      <w:r w:rsidRPr="00620C7E">
        <w:t xml:space="preserve">för </w:t>
      </w:r>
      <w:r>
        <w:t>tjänste</w:t>
      </w:r>
      <w:r>
        <w:softHyphen/>
        <w:t>pensionsföretag</w:t>
      </w:r>
      <w:r w:rsidRPr="00620C7E">
        <w:t xml:space="preserve">. De nu aktuella </w:t>
      </w:r>
      <w:r>
        <w:t>bestämmelserna</w:t>
      </w:r>
      <w:r w:rsidRPr="00620C7E">
        <w:t xml:space="preserve"> i andra tjänste</w:t>
      </w:r>
      <w:r>
        <w:softHyphen/>
      </w:r>
      <w:r w:rsidRPr="00620C7E">
        <w:t>pensions</w:t>
      </w:r>
      <w:r>
        <w:softHyphen/>
      </w:r>
      <w:r w:rsidRPr="00620C7E">
        <w:t>direktivet</w:t>
      </w:r>
      <w:r>
        <w:t xml:space="preserve"> (artikel 24.4)</w:t>
      </w:r>
      <w:r w:rsidRPr="00620C7E">
        <w:t xml:space="preserve"> </w:t>
      </w:r>
      <w:r>
        <w:t>bör</w:t>
      </w:r>
      <w:r w:rsidRPr="00620C7E">
        <w:t xml:space="preserve"> därför genomföras </w:t>
      </w:r>
      <w:r>
        <w:t xml:space="preserve">på så sätt </w:t>
      </w:r>
      <w:r w:rsidRPr="00620C7E">
        <w:t xml:space="preserve">att det införs </w:t>
      </w:r>
      <w:r>
        <w:t xml:space="preserve">bestämmelser </w:t>
      </w:r>
      <w:r w:rsidRPr="00620C7E">
        <w:t xml:space="preserve">om intern rapportering i de </w:t>
      </w:r>
      <w:r>
        <w:t>bestämmelser</w:t>
      </w:r>
      <w:r w:rsidRPr="00620C7E">
        <w:t xml:space="preserve"> som föreslås för respektive funktion.</w:t>
      </w:r>
    </w:p>
    <w:p w14:paraId="308BF083" w14:textId="77777777" w:rsidR="001D32FA" w:rsidRPr="00620C7E" w:rsidRDefault="001D32FA" w:rsidP="001D32FA">
      <w:pPr>
        <w:pStyle w:val="Rubrik5utannumrering"/>
      </w:pPr>
      <w:r>
        <w:t xml:space="preserve">Åtgärder från styrelse och </w:t>
      </w:r>
      <w:r w:rsidRPr="00B33590">
        <w:t>verkställande</w:t>
      </w:r>
      <w:r>
        <w:t xml:space="preserve"> direktör</w:t>
      </w:r>
    </w:p>
    <w:p w14:paraId="03968C0A" w14:textId="77777777" w:rsidR="001D32FA" w:rsidRDefault="001D32FA" w:rsidP="001D32FA">
      <w:pPr>
        <w:pStyle w:val="Brdtextmedindrag"/>
        <w:ind w:firstLine="0"/>
      </w:pPr>
      <w:r>
        <w:t>I andra tjänstepensionsdirektivet finns även en bestämmelse om att</w:t>
      </w:r>
      <w:r w:rsidRPr="002211F7">
        <w:t xml:space="preserve"> </w:t>
      </w:r>
      <w:r>
        <w:t>ett tjänstepensions</w:t>
      </w:r>
      <w:r>
        <w:softHyphen/>
        <w:t xml:space="preserve">instituts </w:t>
      </w:r>
      <w:r w:rsidRPr="00F3223E">
        <w:t>förvaltnings-, lednings- eller tillsynsorgan</w:t>
      </w:r>
      <w:r>
        <w:t xml:space="preserve">, ska </w:t>
      </w:r>
      <w:r w:rsidRPr="00F3223E">
        <w:t>besluta om vilka åtgärder som ska vidtas</w:t>
      </w:r>
      <w:r>
        <w:t xml:space="preserve"> efter att p</w:t>
      </w:r>
      <w:r w:rsidRPr="00F3223E">
        <w:t>erso</w:t>
      </w:r>
      <w:r>
        <w:t>ner med nyckel</w:t>
      </w:r>
      <w:r>
        <w:softHyphen/>
        <w:t xml:space="preserve">funktioner har </w:t>
      </w:r>
      <w:r w:rsidRPr="00F3223E">
        <w:t>rapportera</w:t>
      </w:r>
      <w:r>
        <w:t>t</w:t>
      </w:r>
      <w:r w:rsidRPr="00F3223E">
        <w:t xml:space="preserve"> </w:t>
      </w:r>
      <w:r>
        <w:t>till organet (artikel 24.4)</w:t>
      </w:r>
      <w:r w:rsidRPr="00F3223E">
        <w:t>.</w:t>
      </w:r>
    </w:p>
    <w:p w14:paraId="418702D2" w14:textId="3160DD43" w:rsidR="001D32FA" w:rsidRDefault="000126E8" w:rsidP="001D32FA">
      <w:pPr>
        <w:pStyle w:val="Brdtextmedindrag"/>
      </w:pPr>
      <w:r>
        <w:t>Eftersom det</w:t>
      </w:r>
      <w:r w:rsidR="001D32FA">
        <w:t xml:space="preserve"> i </w:t>
      </w:r>
      <w:r>
        <w:t xml:space="preserve">bestämmelsen i </w:t>
      </w:r>
      <w:r w:rsidR="001D32FA">
        <w:t>andra tjänstepensionsdirektivet uttryck</w:t>
      </w:r>
      <w:r>
        <w:softHyphen/>
      </w:r>
      <w:r w:rsidR="001D32FA">
        <w:t>ligen ange</w:t>
      </w:r>
      <w:r>
        <w:t>s</w:t>
      </w:r>
      <w:r w:rsidR="001D32FA">
        <w:t xml:space="preserve"> flera organ, </w:t>
      </w:r>
      <w:r w:rsidR="001D32FA" w:rsidRPr="00F3223E">
        <w:t>förvaltnings-, lednings- eller tillsynsorgan</w:t>
      </w:r>
      <w:r w:rsidR="001D32FA">
        <w:t>, får denna bestämmelse för svenska förhållanden anses ta sikte på både styrelsen och den verk</w:t>
      </w:r>
      <w:r w:rsidR="001D32FA">
        <w:softHyphen/>
        <w:t xml:space="preserve">ställande direktören. Detta är även väl förenligt med att de </w:t>
      </w:r>
      <w:r w:rsidR="001D32FA" w:rsidRPr="00480E45">
        <w:t>väsentliga resultat och rekommendationer</w:t>
      </w:r>
      <w:r w:rsidR="001D32FA">
        <w:t xml:space="preserve"> som ska rapporteras kan falla under såväl styrelsens som den verkställande direktörens ansvar</w:t>
      </w:r>
      <w:r>
        <w:t>s</w:t>
      </w:r>
      <w:r>
        <w:softHyphen/>
      </w:r>
      <w:r w:rsidR="001D32FA">
        <w:t>områden.</w:t>
      </w:r>
    </w:p>
    <w:p w14:paraId="73840C0D" w14:textId="78E91F9F" w:rsidR="001D32FA" w:rsidRPr="00620C7E" w:rsidRDefault="001D32FA" w:rsidP="001D32FA">
      <w:pPr>
        <w:pStyle w:val="Brdtextmedindrag"/>
      </w:pPr>
      <w:r w:rsidRPr="00620C7E">
        <w:t xml:space="preserve">Att styrelsen </w:t>
      </w:r>
      <w:r>
        <w:t xml:space="preserve">och den verkställande direktören </w:t>
      </w:r>
      <w:r w:rsidRPr="00620C7E">
        <w:t xml:space="preserve">efter rekommendationer ska besluta om lämpliga åtgärder är något som får anses följa av de generella </w:t>
      </w:r>
      <w:r>
        <w:t>bestämmelser</w:t>
      </w:r>
      <w:r w:rsidRPr="00620C7E">
        <w:t xml:space="preserve"> som finns i </w:t>
      </w:r>
      <w:r>
        <w:t>försäkringsrörelselagen</w:t>
      </w:r>
      <w:r w:rsidRPr="008412A5">
        <w:t xml:space="preserve"> </w:t>
      </w:r>
      <w:r w:rsidRPr="00620C7E">
        <w:t xml:space="preserve">om </w:t>
      </w:r>
      <w:r>
        <w:t>styrelsens respektive den verkställande direktörens uppgifter</w:t>
      </w:r>
      <w:r w:rsidRPr="00620C7E">
        <w:t xml:space="preserve"> </w:t>
      </w:r>
      <w:r w:rsidRPr="008412A5">
        <w:t>(för försäkrings</w:t>
      </w:r>
      <w:r>
        <w:softHyphen/>
      </w:r>
      <w:r w:rsidRPr="008412A5">
        <w:t>aktie</w:t>
      </w:r>
      <w:r>
        <w:softHyphen/>
      </w:r>
      <w:r w:rsidRPr="008412A5">
        <w:t>bolag 11</w:t>
      </w:r>
      <w:r>
        <w:t> kap.</w:t>
      </w:r>
      <w:r w:rsidRPr="008412A5">
        <w:t xml:space="preserve"> 1</w:t>
      </w:r>
      <w:r>
        <w:t> §</w:t>
      </w:r>
      <w:r w:rsidRPr="008412A5">
        <w:t xml:space="preserve"> FRL och 8 kap</w:t>
      </w:r>
      <w:r>
        <w:t>.</w:t>
      </w:r>
      <w:r w:rsidRPr="008412A5">
        <w:t xml:space="preserve"> 4</w:t>
      </w:r>
      <w:r>
        <w:t xml:space="preserve"> och 29 §§</w:t>
      </w:r>
      <w:r w:rsidRPr="008412A5">
        <w:t xml:space="preserve"> ABL, för ömsesidiga försäk</w:t>
      </w:r>
      <w:r>
        <w:softHyphen/>
      </w:r>
      <w:r w:rsidRPr="008412A5">
        <w:t>ringsbolag 12</w:t>
      </w:r>
      <w:r>
        <w:t> kap.</w:t>
      </w:r>
      <w:r w:rsidRPr="008412A5">
        <w:t xml:space="preserve"> 24</w:t>
      </w:r>
      <w:r>
        <w:t> §</w:t>
      </w:r>
      <w:r w:rsidRPr="008412A5">
        <w:t xml:space="preserve"> FRL och 7</w:t>
      </w:r>
      <w:r>
        <w:t> kap.</w:t>
      </w:r>
      <w:r w:rsidRPr="008412A5">
        <w:t xml:space="preserve"> 4</w:t>
      </w:r>
      <w:r>
        <w:t xml:space="preserve"> och 29 §§</w:t>
      </w:r>
      <w:r w:rsidRPr="008412A5">
        <w:t xml:space="preserve"> lagen </w:t>
      </w:r>
      <w:bookmarkStart w:id="3029" w:name="_Hlk517961101"/>
      <w:r w:rsidR="00DA0A12">
        <w:t>[</w:t>
      </w:r>
      <w:r w:rsidRPr="008412A5">
        <w:t>2018:672</w:t>
      </w:r>
      <w:r w:rsidR="00DA0A12">
        <w:t>]</w:t>
      </w:r>
      <w:r w:rsidRPr="008412A5">
        <w:t xml:space="preserve"> </w:t>
      </w:r>
      <w:bookmarkEnd w:id="3029"/>
      <w:r w:rsidRPr="008412A5">
        <w:t xml:space="preserve">om ekonomiska </w:t>
      </w:r>
      <w:r w:rsidRPr="009D2471">
        <w:t>föreningar, nedan FL, och för försäkringsföreningar 13 kap. 2 § FRL och 7 kap. 4 och 29 §§ FL). Dessa bestämmelser ska enligt för</w:t>
      </w:r>
      <w:r>
        <w:softHyphen/>
      </w:r>
      <w:r w:rsidRPr="009D2471">
        <w:t>slage</w:t>
      </w:r>
      <w:r>
        <w:t>n</w:t>
      </w:r>
      <w:r w:rsidRPr="009D2471">
        <w:t xml:space="preserve"> i avsnitt </w:t>
      </w:r>
      <w:r w:rsidRPr="003C5EC2">
        <w:t>1</w:t>
      </w:r>
      <w:r>
        <w:t>2</w:t>
      </w:r>
      <w:r w:rsidRPr="009D2471">
        <w:t xml:space="preserve"> gälla även för tjänste</w:t>
      </w:r>
      <w:r w:rsidRPr="009D2471">
        <w:softHyphen/>
        <w:t xml:space="preserve">pensionsföretag. Det krävs därmed inte någon uttrycklig </w:t>
      </w:r>
      <w:r>
        <w:t>bestämmelse i den lag som nu föreslås för tjänste</w:t>
      </w:r>
      <w:r>
        <w:softHyphen/>
        <w:t xml:space="preserve">pensionsföretag för att genomföra denna del av </w:t>
      </w:r>
      <w:r w:rsidR="00DA0A12">
        <w:t>den nu aktuella bestämmelsen</w:t>
      </w:r>
      <w:r>
        <w:t xml:space="preserve"> i andra tjänste</w:t>
      </w:r>
      <w:r>
        <w:softHyphen/>
        <w:t>pensionsdirektivet.</w:t>
      </w:r>
    </w:p>
    <w:p w14:paraId="2BCF3FCA" w14:textId="77777777" w:rsidR="001D32FA" w:rsidRPr="00620C7E" w:rsidRDefault="001D32FA" w:rsidP="001D32FA">
      <w:pPr>
        <w:pStyle w:val="Rubrik5utannumrering"/>
      </w:pPr>
      <w:r w:rsidRPr="00620C7E">
        <w:t xml:space="preserve">Rapportering av </w:t>
      </w:r>
      <w:r>
        <w:t xml:space="preserve">allvarliga </w:t>
      </w:r>
      <w:r w:rsidRPr="00620C7E">
        <w:t xml:space="preserve">missförhållanden </w:t>
      </w:r>
      <w:r w:rsidRPr="00154229">
        <w:t>till</w:t>
      </w:r>
      <w:r w:rsidRPr="00620C7E">
        <w:t xml:space="preserve"> </w:t>
      </w:r>
      <w:r>
        <w:t>Finansinspektionen</w:t>
      </w:r>
    </w:p>
    <w:p w14:paraId="48CF05F8" w14:textId="77777777" w:rsidR="001D32FA" w:rsidRPr="00620C7E" w:rsidRDefault="001D32FA" w:rsidP="001D32FA">
      <w:pPr>
        <w:pStyle w:val="Brdtext"/>
      </w:pPr>
      <w:r w:rsidRPr="00620C7E">
        <w:t xml:space="preserve">Enligt andra tjänstepensionsdirektivet ska personer med nyckelfunktioner i ett </w:t>
      </w:r>
      <w:r>
        <w:t>tjänstepensionsinstitut</w:t>
      </w:r>
      <w:r w:rsidRPr="00620C7E">
        <w:t xml:space="preserve"> underrätta den behöriga myndigheten om institutets förvaltnings-, lednings- eller tillsynsorgan inte i vederbörlig tid vidtar lämpliga korrigerande åtgärder när personen har upptäckt en be</w:t>
      </w:r>
      <w:r>
        <w:softHyphen/>
      </w:r>
      <w:r w:rsidRPr="00620C7E">
        <w:t>tydande risk för att institutet inte kommer att uppfylla ett väsentligt lagstadgat krav och rapporterat detta till det förvaltnings-, lednings- eller tillsynsorganet, om det skulle kunna få en väsentlig inverkan på med</w:t>
      </w:r>
      <w:r>
        <w:softHyphen/>
      </w:r>
      <w:r w:rsidRPr="00620C7E">
        <w:t xml:space="preserve">lemmarnas och förmånstagarnas intressen (artikel 24.5 a). Detsamma gäller om personen har konstaterat en väsentlig överträdelse av lagar eller </w:t>
      </w:r>
      <w:r w:rsidRPr="00620C7E">
        <w:lastRenderedPageBreak/>
        <w:t xml:space="preserve">andra författningar som är tillämpliga på </w:t>
      </w:r>
      <w:r>
        <w:t>tjänstepensionsinstitut</w:t>
      </w:r>
      <w:r w:rsidRPr="00620C7E">
        <w:t>et och dess verksamhet i samband med personens nyckelfunktion och rapporterat detta till förvaltnings-, lednings- eller tillsynsorganet (artikel 24.5 b).</w:t>
      </w:r>
    </w:p>
    <w:p w14:paraId="4924CFEA" w14:textId="7444D54B" w:rsidR="001D32FA" w:rsidRPr="002211F7" w:rsidRDefault="001D32FA" w:rsidP="001D32FA">
      <w:pPr>
        <w:pStyle w:val="Brdtextmedindrag"/>
      </w:pPr>
      <w:r w:rsidRPr="00620C7E">
        <w:t xml:space="preserve">I svensk rätt finns det inte några </w:t>
      </w:r>
      <w:r>
        <w:t>bestämmelser</w:t>
      </w:r>
      <w:r w:rsidRPr="00620C7E">
        <w:t xml:space="preserve"> på försäkringsområdet som motsvarar dessa </w:t>
      </w:r>
      <w:r>
        <w:t>bestämmelser</w:t>
      </w:r>
      <w:r w:rsidRPr="00620C7E">
        <w:t xml:space="preserve"> i andra tjänstepensionsdirektivet. För att genomföra direktivet krävs därför att det införs en särskild </w:t>
      </w:r>
      <w:r>
        <w:t>bestämmelse</w:t>
      </w:r>
      <w:r w:rsidRPr="00620C7E">
        <w:t xml:space="preserve"> i den nya </w:t>
      </w:r>
      <w:r w:rsidRPr="002211F7">
        <w:t xml:space="preserve">lagen om tjänstepensionsföretag som motsvarar </w:t>
      </w:r>
      <w:r w:rsidR="003D2A98">
        <w:t>bestämmelserna</w:t>
      </w:r>
      <w:r w:rsidRPr="002211F7">
        <w:t xml:space="preserve"> i direktivet.</w:t>
      </w:r>
    </w:p>
    <w:p w14:paraId="24490F2A" w14:textId="4865C008" w:rsidR="001D32FA" w:rsidRPr="00620C7E" w:rsidRDefault="001D32FA" w:rsidP="001D32FA">
      <w:pPr>
        <w:pStyle w:val="Brdtextmedindrag"/>
      </w:pPr>
      <w:r w:rsidRPr="002211F7">
        <w:t xml:space="preserve">Regeringen instämmer i </w:t>
      </w:r>
      <w:r>
        <w:t>det</w:t>
      </w:r>
      <w:r w:rsidRPr="002211F7">
        <w:t xml:space="preserve"> </w:t>
      </w:r>
      <w:r w:rsidRPr="00E8324B">
        <w:rPr>
          <w:i/>
        </w:rPr>
        <w:t>Finansinspektionen</w:t>
      </w:r>
      <w:r w:rsidRPr="002211F7">
        <w:t xml:space="preserve"> framför om </w:t>
      </w:r>
      <w:r w:rsidR="00936768">
        <w:t xml:space="preserve">de nu aktuella bestämmelserna i direktivet och </w:t>
      </w:r>
      <w:r w:rsidRPr="002211F7">
        <w:t>att begreppet ”</w:t>
      </w:r>
      <w:r w:rsidRPr="00E8324B">
        <w:t xml:space="preserve">personer med nyckelfunktioner” </w:t>
      </w:r>
      <w:r w:rsidRPr="002211F7">
        <w:t>bör tolkas så att skyldigheten att rapportera om allvarliga missförhållanden endast ska gälla för de</w:t>
      </w:r>
      <w:r>
        <w:t>m</w:t>
      </w:r>
      <w:r w:rsidRPr="002211F7">
        <w:t xml:space="preserve"> som ansvarar för centrala funktioner. Som </w:t>
      </w:r>
      <w:r w:rsidRPr="00E8324B">
        <w:rPr>
          <w:i/>
        </w:rPr>
        <w:t>Svensk Försäkring</w:t>
      </w:r>
      <w:r>
        <w:t xml:space="preserve"> påpekar är det normalt de som ansvarar för centrala funktioner som rapporterar till styrelse och verk</w:t>
      </w:r>
      <w:r w:rsidR="00936768">
        <w:softHyphen/>
      </w:r>
      <w:r>
        <w:t>ställande direktör. Skyldigheten att rapportera till Finans</w:t>
      </w:r>
      <w:r>
        <w:softHyphen/>
        <w:t>inspektionen om allvarligare missförhållanden ska därmed endast gälla dem</w:t>
      </w:r>
      <w:r w:rsidRPr="00620C7E">
        <w:t xml:space="preserve"> som ansvarar för centrala funktioner</w:t>
      </w:r>
      <w:r>
        <w:t xml:space="preserve"> i ett tjänstepensionsföretag.</w:t>
      </w:r>
    </w:p>
    <w:p w14:paraId="21D778DB" w14:textId="77777777" w:rsidR="001D32FA" w:rsidRPr="002211F7" w:rsidRDefault="001D32FA" w:rsidP="001D32FA">
      <w:pPr>
        <w:pStyle w:val="Brdtextmedindrag"/>
      </w:pPr>
      <w:r w:rsidRPr="00620C7E">
        <w:t xml:space="preserve">Den första typen </w:t>
      </w:r>
      <w:r>
        <w:t xml:space="preserve">av </w:t>
      </w:r>
      <w:r w:rsidRPr="00620C7E">
        <w:t xml:space="preserve">missförhållanden som </w:t>
      </w:r>
      <w:r>
        <w:t xml:space="preserve">är så allvarliga att de </w:t>
      </w:r>
      <w:r w:rsidRPr="00620C7E">
        <w:t>ska rapporteras är</w:t>
      </w:r>
      <w:r>
        <w:t>,</w:t>
      </w:r>
      <w:r w:rsidRPr="00620C7E">
        <w:t xml:space="preserve"> i enlighet med direktivet</w:t>
      </w:r>
      <w:r>
        <w:t xml:space="preserve"> (artikel 24.5 a),</w:t>
      </w:r>
      <w:r w:rsidRPr="00620C7E">
        <w:t xml:space="preserve"> om det </w:t>
      </w:r>
      <w:r>
        <w:t xml:space="preserve">inom funktionen har upptäckts att det </w:t>
      </w:r>
      <w:r w:rsidRPr="00620C7E">
        <w:t xml:space="preserve">finns en risk för att </w:t>
      </w:r>
      <w:r w:rsidRPr="00A83497">
        <w:t>tjänstepensions</w:t>
      </w:r>
      <w:r>
        <w:softHyphen/>
      </w:r>
      <w:r w:rsidRPr="00A83497">
        <w:t xml:space="preserve">företaget inte kommer att uppfylla ett materiellt väsentligt krav enligt lag och detta kan få en väsentlig </w:t>
      </w:r>
      <w:r>
        <w:t>inverkan på medlemmarnas eller förmåns</w:t>
      </w:r>
      <w:r>
        <w:softHyphen/>
        <w:t>tagarnas</w:t>
      </w:r>
      <w:r w:rsidRPr="00A83497">
        <w:t xml:space="preserve"> intressen</w:t>
      </w:r>
      <w:r w:rsidRPr="00620C7E">
        <w:t>.</w:t>
      </w:r>
      <w:r>
        <w:t xml:space="preserve"> När det gäller tjänste</w:t>
      </w:r>
      <w:r>
        <w:softHyphen/>
        <w:t xml:space="preserve">pensionsförsäkring är det </w:t>
      </w:r>
      <w:r w:rsidRPr="00E8324B">
        <w:t xml:space="preserve">vanligtvis </w:t>
      </w:r>
      <w:r>
        <w:t>arbetsgivaren som är försäkrings</w:t>
      </w:r>
      <w:r>
        <w:softHyphen/>
        <w:t xml:space="preserve">tagare </w:t>
      </w:r>
      <w:r w:rsidRPr="002211F7">
        <w:t xml:space="preserve">och den anställde som är försäkrad, se avsnitten </w:t>
      </w:r>
      <w:r w:rsidRPr="00E8324B">
        <w:t>4.5.</w:t>
      </w:r>
      <w:r>
        <w:t>1</w:t>
      </w:r>
      <w:r w:rsidRPr="00E8324B">
        <w:t>, 5.</w:t>
      </w:r>
      <w:r>
        <w:t>2</w:t>
      </w:r>
      <w:r w:rsidRPr="00E8324B">
        <w:t xml:space="preserve"> och </w:t>
      </w:r>
      <w:r>
        <w:t>5.4</w:t>
      </w:r>
      <w:r w:rsidRPr="002211F7">
        <w:t xml:space="preserve">. Som framgår av dessa avsnitt kan det dock finnas situationer där den anställde är den som tecknar försäkringen (se även prop. 2004/05:165 s. 124). En skyldighet att underrätta Finansinspektionen bör därmed </w:t>
      </w:r>
      <w:r>
        <w:t>enligt den nya lagen om tjänstepensionsföretag</w:t>
      </w:r>
      <w:r w:rsidRPr="002211F7">
        <w:t xml:space="preserve"> infalla </w:t>
      </w:r>
      <w:r>
        <w:t>om det inom den centrala funktionen har upptäckts att det finns en betydande risk att företaget inte kommer att uppfylla ett väsentligt krav enligt lag och detta kan få väsentlig påverkan</w:t>
      </w:r>
      <w:r w:rsidRPr="00F20C2B">
        <w:rPr>
          <w:color w:val="FF0000"/>
        </w:rPr>
        <w:t xml:space="preserve"> </w:t>
      </w:r>
      <w:r w:rsidRPr="00257A0B">
        <w:t>på försäkringstagarnas, de försäkrades eller andra ersättnings</w:t>
      </w:r>
      <w:r>
        <w:softHyphen/>
      </w:r>
      <w:r w:rsidRPr="00257A0B">
        <w:t>berättigades intressen</w:t>
      </w:r>
      <w:r>
        <w:t>. För att genomföra artikel 24.5 b i andra tjänstepensions</w:t>
      </w:r>
      <w:r>
        <w:softHyphen/>
        <w:t>direktivet bör det i lagen om tjänste</w:t>
      </w:r>
      <w:r>
        <w:softHyphen/>
        <w:t>pensionsföretag anges att rapportering till Finansinspektionen också ska ske det inom funktionen har konstaterats att det förekommit en väsentlig överträdelse av lag eller andra bestämmelser som gäller för företagets verksamhet.</w:t>
      </w:r>
    </w:p>
    <w:p w14:paraId="62441EAE" w14:textId="77777777" w:rsidR="001D32FA" w:rsidRDefault="001D32FA" w:rsidP="001D32FA">
      <w:pPr>
        <w:pStyle w:val="Brdtextmedindrag"/>
      </w:pPr>
      <w:r w:rsidRPr="00620C7E">
        <w:t xml:space="preserve">En skyldighet att rapportera om missförhållanden </w:t>
      </w:r>
      <w:r>
        <w:t>uppkommer</w:t>
      </w:r>
      <w:r w:rsidRPr="00620C7E">
        <w:t xml:space="preserve"> endast om styrelsen eller den verkställande direktören har informerats om miss</w:t>
      </w:r>
      <w:r>
        <w:softHyphen/>
      </w:r>
      <w:r w:rsidRPr="00620C7E">
        <w:t xml:space="preserve">förhållandena och därefter inte inom </w:t>
      </w:r>
      <w:r w:rsidRPr="008412A5">
        <w:t>skälig tid har vidtagit lämpliga åtgärder.</w:t>
      </w:r>
      <w:r>
        <w:t xml:space="preserve"> Det kan röra sig om vitt skilda missförhållanden som styrelsen och den verkställande direktören </w:t>
      </w:r>
      <w:r w:rsidRPr="00A83497">
        <w:t xml:space="preserve">ska informeras om och som senare kan leda till en skyldighet att rapportera till Finansinspektionen. Den tid inom vilken det är skäligt att styrelsen </w:t>
      </w:r>
      <w:r w:rsidRPr="00E8324B">
        <w:t>eller</w:t>
      </w:r>
      <w:r w:rsidRPr="00A83497">
        <w:t xml:space="preserve"> den verkställande direktören ska agera kommer därmed att variera utifrån vilken typ av missförhållanden </w:t>
      </w:r>
      <w:r>
        <w:t xml:space="preserve">som </w:t>
      </w:r>
      <w:r w:rsidRPr="00A83497">
        <w:t xml:space="preserve">det rör sig om i det enskilda fallet. Detta medför att det inte är möjligt att, som </w:t>
      </w:r>
      <w:r w:rsidRPr="00E8324B">
        <w:rPr>
          <w:i/>
        </w:rPr>
        <w:t xml:space="preserve">Svensk </w:t>
      </w:r>
      <w:r w:rsidRPr="00A83497">
        <w:rPr>
          <w:i/>
        </w:rPr>
        <w:t>F</w:t>
      </w:r>
      <w:r w:rsidRPr="00E8324B">
        <w:rPr>
          <w:i/>
        </w:rPr>
        <w:t>örsäkring</w:t>
      </w:r>
      <w:r w:rsidRPr="00A83497">
        <w:t xml:space="preserve"> efterfrågar, </w:t>
      </w:r>
      <w:r w:rsidRPr="00E8324B">
        <w:t>närmare ange när skyldigheten att rapportera</w:t>
      </w:r>
      <w:r>
        <w:t xml:space="preserve"> om missförhållandena </w:t>
      </w:r>
      <w:r w:rsidRPr="00E8324B">
        <w:t>till Finansinspektionen</w:t>
      </w:r>
      <w:r>
        <w:t xml:space="preserve"> inträder</w:t>
      </w:r>
      <w:r w:rsidRPr="00E8324B">
        <w:t>.</w:t>
      </w:r>
    </w:p>
    <w:p w14:paraId="6A59F118" w14:textId="77777777" w:rsidR="001D32FA" w:rsidRPr="008412A5" w:rsidRDefault="001D32FA" w:rsidP="001D32FA">
      <w:pPr>
        <w:pStyle w:val="Brdtextmedindrag"/>
      </w:pPr>
      <w:r>
        <w:t>Andra tjänstepensionsdirektivet saknar bestämmelser om sanktioner mot dem som inte rapporterar om allvarliga missförhållanden till Finans</w:t>
      </w:r>
      <w:r>
        <w:softHyphen/>
        <w:t xml:space="preserve">inspektionen. Som </w:t>
      </w:r>
      <w:r w:rsidRPr="00E8324B">
        <w:rPr>
          <w:i/>
        </w:rPr>
        <w:t>Svensk Försäkring</w:t>
      </w:r>
      <w:r>
        <w:t xml:space="preserve"> för fram bör det inte heller införas </w:t>
      </w:r>
      <w:r>
        <w:lastRenderedPageBreak/>
        <w:t>några sådana sanktionsregler. I stället är detta något som i första hand får hanteras inom lämplighetsbedömningen av de som ansvarar för centrala funktioner, se avsnitt 9.6.3. En i efterhand konstaterad underlåtenhet att rapportera till Finansinspektionen om ett allvarligt missförhållande kan leda till att personen inte längre kan anses lämplig för att ansvara för en central funktion i ett tjänstepensionsföretag.</w:t>
      </w:r>
    </w:p>
    <w:p w14:paraId="1783178A" w14:textId="77777777" w:rsidR="001D32FA" w:rsidRPr="00620C7E" w:rsidRDefault="001D32FA" w:rsidP="001D32FA">
      <w:pPr>
        <w:pStyle w:val="Rubrik5utannumrering"/>
      </w:pPr>
      <w:r w:rsidRPr="008412A5">
        <w:t>Skydd för de</w:t>
      </w:r>
      <w:r>
        <w:t>m</w:t>
      </w:r>
      <w:r w:rsidRPr="008412A5">
        <w:t xml:space="preserve"> som rapporterar om </w:t>
      </w:r>
      <w:r w:rsidRPr="00154229">
        <w:t>missförhållanden</w:t>
      </w:r>
    </w:p>
    <w:p w14:paraId="1B2AB93D" w14:textId="065483EB" w:rsidR="001D32FA" w:rsidRDefault="001D32FA" w:rsidP="001D32FA">
      <w:pPr>
        <w:pStyle w:val="Brdtextmedindrag"/>
        <w:ind w:firstLine="0"/>
      </w:pPr>
      <w:r w:rsidRPr="00620C7E">
        <w:t>Enligt andra tjänstepensionsdirektivet ska medlemsstaterna säkerställa det rättsliga skyddet för de</w:t>
      </w:r>
      <w:r>
        <w:t>m</w:t>
      </w:r>
      <w:r w:rsidRPr="00620C7E">
        <w:t xml:space="preserve"> som underrättar den behöriga myndigheten om sådana missförhållanden som </w:t>
      </w:r>
      <w:r w:rsidR="003D2A98">
        <w:t>behandlas ovan</w:t>
      </w:r>
      <w:r w:rsidRPr="00620C7E">
        <w:t xml:space="preserve"> (artikel 24.6). </w:t>
      </w:r>
      <w:r>
        <w:t xml:space="preserve">För att uppfylla direktivets </w:t>
      </w:r>
      <w:r w:rsidRPr="00620C7E">
        <w:t>kräv</w:t>
      </w:r>
      <w:r>
        <w:t>s alltså</w:t>
      </w:r>
      <w:r w:rsidRPr="00620C7E">
        <w:t xml:space="preserve"> att det finns ett skydd för de som under</w:t>
      </w:r>
      <w:r w:rsidR="003D2A98">
        <w:softHyphen/>
      </w:r>
      <w:r w:rsidRPr="00620C7E">
        <w:t xml:space="preserve">rättar </w:t>
      </w:r>
      <w:r>
        <w:t>tillsynsmyndighet</w:t>
      </w:r>
      <w:r w:rsidRPr="00620C7E">
        <w:t>en om missförhållanden i den verksamhet som de själva är en del av, dvs. ett skydd för s.k. visselblåsare.</w:t>
      </w:r>
      <w:r>
        <w:t xml:space="preserve"> </w:t>
      </w:r>
      <w:r w:rsidRPr="00620C7E">
        <w:t>I direktivet</w:t>
      </w:r>
      <w:r>
        <w:t xml:space="preserve"> anges emellertid </w:t>
      </w:r>
      <w:r w:rsidRPr="00620C7E">
        <w:t xml:space="preserve">inte närmare vad som </w:t>
      </w:r>
      <w:r>
        <w:t>avses</w:t>
      </w:r>
      <w:r w:rsidRPr="00620C7E">
        <w:t xml:space="preserve"> med det rättsliga skyddet. </w:t>
      </w:r>
    </w:p>
    <w:p w14:paraId="5111242A" w14:textId="77777777" w:rsidR="001D32FA" w:rsidRPr="00E8324B" w:rsidRDefault="001D32FA" w:rsidP="001D32FA">
      <w:pPr>
        <w:pStyle w:val="Brdtextmedindrag"/>
      </w:pPr>
      <w:r>
        <w:t>F</w:t>
      </w:r>
      <w:r w:rsidRPr="00620C7E">
        <w:t>råg</w:t>
      </w:r>
      <w:r>
        <w:t>an</w:t>
      </w:r>
      <w:r w:rsidRPr="00620C7E">
        <w:t xml:space="preserve"> om ett system för att ta emot de uppgifter som lämnas och ett skydd för visselblåsare har behandlats i flera tidigare lagstiftningsärenden på finansmarknadsområdet (se bl.a. prop. 2013/14:228 s. 243–259, prop. 2016/17:162 s. 511–521 och prop. 2017/18:216 s. 368–376). I samtliga dessa har det konstaterats att </w:t>
      </w:r>
      <w:r>
        <w:t>det finns</w:t>
      </w:r>
      <w:r w:rsidRPr="00620C7E">
        <w:t xml:space="preserve"> ett tillräckligt skydd mot att anställda som anmäler missförhållanden drabbas av repressalier, diskrimi</w:t>
      </w:r>
      <w:r>
        <w:softHyphen/>
      </w:r>
      <w:r w:rsidRPr="00620C7E">
        <w:t>nering eller andra former av missgynnande behandling från arbetsgivarens sida</w:t>
      </w:r>
      <w:r>
        <w:t xml:space="preserve"> i svensk rätt</w:t>
      </w:r>
      <w:r w:rsidRPr="00620C7E">
        <w:t>. Det finns inte skäl att i detta lagstiftnings</w:t>
      </w:r>
      <w:r>
        <w:softHyphen/>
      </w:r>
      <w:r w:rsidRPr="00620C7E">
        <w:t>ärende göra någon annan bedömning.</w:t>
      </w:r>
      <w:r>
        <w:t xml:space="preserve"> Några lagstiftningsåtgärder krävs därför inte för att genomföra direktivet i denna del. </w:t>
      </w:r>
    </w:p>
    <w:p w14:paraId="19A53248" w14:textId="77777777" w:rsidR="001D32FA" w:rsidRPr="00620C7E" w:rsidRDefault="001D32FA" w:rsidP="00326459">
      <w:pPr>
        <w:pStyle w:val="Rubrik2"/>
      </w:pPr>
      <w:bookmarkStart w:id="3030" w:name="_Toc518396662"/>
      <w:bookmarkStart w:id="3031" w:name="_Toc518400973"/>
      <w:bookmarkStart w:id="3032" w:name="_Toc518401690"/>
      <w:bookmarkStart w:id="3033" w:name="_Toc518401929"/>
      <w:bookmarkStart w:id="3034" w:name="_Toc518463083"/>
      <w:bookmarkStart w:id="3035" w:name="_Toc518462779"/>
      <w:bookmarkStart w:id="3036" w:name="_Toc518463735"/>
      <w:bookmarkStart w:id="3037" w:name="_Toc518464110"/>
      <w:bookmarkStart w:id="3038" w:name="_Toc518464349"/>
      <w:bookmarkStart w:id="3039" w:name="_Toc518472788"/>
      <w:bookmarkStart w:id="3040" w:name="_Toc8059811"/>
      <w:bookmarkStart w:id="3041" w:name="_Toc8061521"/>
      <w:bookmarkStart w:id="3042" w:name="_Toc8062053"/>
      <w:bookmarkStart w:id="3043" w:name="_Toc8064521"/>
      <w:bookmarkStart w:id="3044" w:name="_Toc8391198"/>
      <w:bookmarkStart w:id="3045" w:name="_Toc8391464"/>
      <w:bookmarkStart w:id="3046" w:name="_Toc8644669"/>
      <w:bookmarkStart w:id="3047" w:name="_Toc8645201"/>
      <w:bookmarkStart w:id="3048" w:name="_Toc8817682"/>
      <w:bookmarkStart w:id="3049" w:name="_Toc8818254"/>
      <w:bookmarkStart w:id="3050" w:name="_Toc8825623"/>
      <w:bookmarkStart w:id="3051" w:name="_Toc8831720"/>
      <w:bookmarkStart w:id="3052" w:name="_Toc8832629"/>
      <w:bookmarkStart w:id="3053" w:name="_Toc11153091"/>
      <w:bookmarkStart w:id="3054" w:name="_Toc11161012"/>
      <w:bookmarkStart w:id="3055" w:name="_Toc11166948"/>
      <w:bookmarkStart w:id="3056" w:name="_Toc11167484"/>
      <w:bookmarkStart w:id="3057" w:name="_Toc11168921"/>
      <w:bookmarkStart w:id="3058" w:name="_Toc11845874"/>
      <w:bookmarkStart w:id="3059" w:name="_Toc12611673"/>
      <w:bookmarkStart w:id="3060" w:name="_Toc12624940"/>
      <w:bookmarkStart w:id="3061" w:name="_Toc12627429"/>
      <w:bookmarkStart w:id="3062" w:name="_Toc12630319"/>
      <w:bookmarkStart w:id="3063" w:name="_Toc12632814"/>
      <w:bookmarkStart w:id="3064" w:name="_Toc17902886"/>
      <w:r w:rsidRPr="00326459">
        <w:t>Riskhantering</w:t>
      </w:r>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p>
    <w:p w14:paraId="7186B185" w14:textId="77777777" w:rsidR="001D32FA" w:rsidRPr="00620C7E" w:rsidRDefault="001D32FA" w:rsidP="00326459">
      <w:pPr>
        <w:pStyle w:val="Rubrik3"/>
        <w:spacing w:before="0"/>
      </w:pPr>
      <w:bookmarkStart w:id="3065" w:name="_Toc518396663"/>
      <w:bookmarkStart w:id="3066" w:name="_Toc518400974"/>
      <w:bookmarkStart w:id="3067" w:name="_Toc518401691"/>
      <w:bookmarkStart w:id="3068" w:name="_Toc518401930"/>
      <w:bookmarkStart w:id="3069" w:name="_Toc518463084"/>
      <w:bookmarkStart w:id="3070" w:name="_Toc518462780"/>
      <w:bookmarkStart w:id="3071" w:name="_Toc518463736"/>
      <w:bookmarkStart w:id="3072" w:name="_Toc518464111"/>
      <w:bookmarkStart w:id="3073" w:name="_Toc518464350"/>
      <w:bookmarkStart w:id="3074" w:name="_Toc518472789"/>
      <w:bookmarkStart w:id="3075" w:name="_Toc8059812"/>
      <w:bookmarkStart w:id="3076" w:name="_Toc8061522"/>
      <w:bookmarkStart w:id="3077" w:name="_Toc8062054"/>
      <w:bookmarkStart w:id="3078" w:name="_Toc8064522"/>
      <w:bookmarkStart w:id="3079" w:name="_Toc8391199"/>
      <w:bookmarkStart w:id="3080" w:name="_Toc8391465"/>
      <w:bookmarkStart w:id="3081" w:name="_Toc8644670"/>
      <w:bookmarkStart w:id="3082" w:name="_Toc8645202"/>
      <w:bookmarkStart w:id="3083" w:name="_Toc8817683"/>
      <w:bookmarkStart w:id="3084" w:name="_Toc8818255"/>
      <w:bookmarkStart w:id="3085" w:name="_Toc8825624"/>
      <w:bookmarkStart w:id="3086" w:name="_Toc8831721"/>
      <w:bookmarkStart w:id="3087" w:name="_Toc8832630"/>
      <w:bookmarkStart w:id="3088" w:name="_Toc11153092"/>
      <w:bookmarkStart w:id="3089" w:name="_Toc11161013"/>
      <w:bookmarkStart w:id="3090" w:name="_Toc11166949"/>
      <w:bookmarkStart w:id="3091" w:name="_Toc11167485"/>
      <w:bookmarkStart w:id="3092" w:name="_Toc11168922"/>
      <w:bookmarkStart w:id="3093" w:name="_Toc11845875"/>
      <w:bookmarkStart w:id="3094" w:name="_Toc12611674"/>
      <w:bookmarkStart w:id="3095" w:name="_Toc12624941"/>
      <w:bookmarkStart w:id="3096" w:name="_Toc12627430"/>
      <w:bookmarkStart w:id="3097" w:name="_Toc12630320"/>
      <w:bookmarkStart w:id="3098" w:name="_Toc12632815"/>
      <w:bookmarkStart w:id="3099" w:name="_Toc17902887"/>
      <w:bookmarkStart w:id="3100" w:name="_Hlk17807464"/>
      <w:r w:rsidRPr="00620C7E">
        <w:t xml:space="preserve">System för </w:t>
      </w:r>
      <w:r w:rsidRPr="00326459">
        <w:t>riskhantering</w:t>
      </w:r>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p>
    <w:p w14:paraId="57553274"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ska ha ett system för riskhantering</w:t>
      </w:r>
      <w:r>
        <w:t xml:space="preserve">. Systemet </w:t>
      </w:r>
      <w:r w:rsidRPr="00620C7E">
        <w:t>ska innehålla de strategier</w:t>
      </w:r>
      <w:r>
        <w:t>, processer och rapporteringsrutiner</w:t>
      </w:r>
      <w:r w:rsidRPr="00620C7E">
        <w:t xml:space="preserve"> som behövs för att säkerställa att företaget fort</w:t>
      </w:r>
      <w:r>
        <w:softHyphen/>
      </w:r>
      <w:r w:rsidRPr="00620C7E">
        <w:t>löpande kan identifiera, värdera, övervaka, hantera och rapportera risker samt beroenden mellan risker.</w:t>
      </w:r>
    </w:p>
    <w:p w14:paraId="7A7D5EC9" w14:textId="77777777" w:rsidR="001D32FA" w:rsidRDefault="001D32FA" w:rsidP="001D32FA">
      <w:pPr>
        <w:pStyle w:val="Brdtextmedindragram"/>
      </w:pPr>
      <w:r w:rsidRPr="00620C7E">
        <w:t xml:space="preserve">Systemet ska vara integrerat i företagets organisations- och </w:t>
      </w:r>
      <w:r w:rsidRPr="002B3356">
        <w:t>besluts</w:t>
      </w:r>
      <w:r>
        <w:softHyphen/>
      </w:r>
      <w:r w:rsidRPr="000439DF">
        <w:t>struktur och vara utformat med</w:t>
      </w:r>
      <w:r>
        <w:t xml:space="preserve"> lämplig </w:t>
      </w:r>
      <w:r w:rsidRPr="000439DF">
        <w:t>hänsyn till de personer som leder företaget eller ingår i en central funktion.</w:t>
      </w:r>
    </w:p>
    <w:p w14:paraId="36AA2C46" w14:textId="77777777" w:rsidR="001D32FA" w:rsidRPr="002B3356" w:rsidRDefault="001D32FA" w:rsidP="001D32FA">
      <w:pPr>
        <w:pStyle w:val="Brdtextmedindragram"/>
      </w:pPr>
      <w:r>
        <w:t xml:space="preserve">Systemet för riskhantering ska avse såväl de risker som täcks av </w:t>
      </w:r>
      <w:r w:rsidRPr="00EC5B99">
        <w:t>det riskkänsliga kapitalkravet</w:t>
      </w:r>
      <w:r>
        <w:t xml:space="preserve"> som de risker som inte, eller bara delvis, täcks av det kravet.</w:t>
      </w:r>
    </w:p>
    <w:p w14:paraId="39713898" w14:textId="77777777" w:rsidR="001D32FA" w:rsidRPr="002B3356" w:rsidRDefault="001D32FA" w:rsidP="001D32FA">
      <w:pPr>
        <w:pStyle w:val="Brdtextmedindragram"/>
      </w:pPr>
      <w:r w:rsidRPr="002B3356">
        <w:t xml:space="preserve">Systemet ska </w:t>
      </w:r>
      <w:r w:rsidRPr="000439DF">
        <w:t>omfatta risker inom följande områden</w:t>
      </w:r>
      <w:r>
        <w:t>:</w:t>
      </w:r>
    </w:p>
    <w:p w14:paraId="4794FDC7" w14:textId="77777777" w:rsidR="001D32FA" w:rsidRPr="000439DF" w:rsidRDefault="001D32FA" w:rsidP="001D32FA">
      <w:pPr>
        <w:pStyle w:val="Brdtextmedindragram"/>
      </w:pPr>
      <w:r w:rsidRPr="000439DF">
        <w:t>1. försäkringsrisker,</w:t>
      </w:r>
    </w:p>
    <w:p w14:paraId="39D89DF9" w14:textId="77777777" w:rsidR="001D32FA" w:rsidRPr="00620C7E" w:rsidRDefault="001D32FA" w:rsidP="001D32FA">
      <w:pPr>
        <w:pStyle w:val="Brdtextmedindragram"/>
      </w:pPr>
      <w:r w:rsidRPr="00620C7E">
        <w:t>2. matchningsrisker,</w:t>
      </w:r>
    </w:p>
    <w:p w14:paraId="46313BC3" w14:textId="77777777" w:rsidR="001D32FA" w:rsidRPr="00620C7E" w:rsidRDefault="001D32FA" w:rsidP="001D32FA">
      <w:pPr>
        <w:pStyle w:val="Brdtextmedindragram"/>
      </w:pPr>
      <w:r w:rsidRPr="00620C7E">
        <w:t>3. investeringsrisker, särskilt avseende derivatinstrument och liknande åtaganden,</w:t>
      </w:r>
    </w:p>
    <w:p w14:paraId="69CE8DAA" w14:textId="77777777" w:rsidR="001D32FA" w:rsidRPr="00620C7E" w:rsidRDefault="001D32FA" w:rsidP="001D32FA">
      <w:pPr>
        <w:pStyle w:val="Brdtextmedindragram"/>
      </w:pPr>
      <w:r w:rsidRPr="00620C7E">
        <w:t>4. likviditets- och koncentrationsrisker,</w:t>
      </w:r>
    </w:p>
    <w:p w14:paraId="341DAD31" w14:textId="77777777" w:rsidR="001D32FA" w:rsidRPr="00620C7E" w:rsidRDefault="001D32FA" w:rsidP="001D32FA">
      <w:pPr>
        <w:pStyle w:val="Brdtextmedindragram"/>
      </w:pPr>
      <w:r w:rsidRPr="00620C7E">
        <w:t>5. operativa risker,</w:t>
      </w:r>
    </w:p>
    <w:p w14:paraId="718A02FF" w14:textId="77777777" w:rsidR="001D32FA" w:rsidRPr="00620C7E" w:rsidRDefault="001D32FA" w:rsidP="001D32FA">
      <w:pPr>
        <w:pStyle w:val="Brdtextmedindragram"/>
      </w:pPr>
      <w:r w:rsidRPr="00620C7E">
        <w:lastRenderedPageBreak/>
        <w:t>6. risker hänförliga till återförsäkring och andra riskreducerings</w:t>
      </w:r>
      <w:r>
        <w:softHyphen/>
      </w:r>
      <w:r w:rsidRPr="00620C7E">
        <w:t>tekniker,</w:t>
      </w:r>
    </w:p>
    <w:p w14:paraId="56A1D471" w14:textId="77777777" w:rsidR="001D32FA" w:rsidRPr="00620C7E" w:rsidRDefault="001D32FA" w:rsidP="001D32FA">
      <w:pPr>
        <w:pStyle w:val="Brdtextmedindragram"/>
      </w:pPr>
      <w:r w:rsidRPr="00620C7E">
        <w:t>7. miljörisker, sociala risker och företagsstyrningsrisker hänförliga till investeringsportföljen och dess förvaltning, och</w:t>
      </w:r>
    </w:p>
    <w:p w14:paraId="195FCACB" w14:textId="73557C86" w:rsidR="001D32FA" w:rsidRPr="00620C7E" w:rsidRDefault="001D32FA" w:rsidP="001D32FA">
      <w:pPr>
        <w:pStyle w:val="Brdtextmedindragram"/>
      </w:pPr>
      <w:r w:rsidRPr="00620C7E">
        <w:t xml:space="preserve">8. beroenden mellan risker som företaget är eller kan komma att bli </w:t>
      </w:r>
      <w:r w:rsidR="007652C9" w:rsidRPr="00620C7E">
        <w:t>exponera</w:t>
      </w:r>
      <w:r w:rsidR="007652C9">
        <w:t>t</w:t>
      </w:r>
      <w:r w:rsidR="007652C9" w:rsidRPr="00620C7E">
        <w:t xml:space="preserve"> </w:t>
      </w:r>
      <w:r w:rsidRPr="00620C7E">
        <w:t>för.</w:t>
      </w:r>
    </w:p>
    <w:p w14:paraId="0AF39C20" w14:textId="77777777" w:rsidR="001D32FA" w:rsidRPr="00620C7E" w:rsidRDefault="001D32FA" w:rsidP="001D32FA">
      <w:pPr>
        <w:pStyle w:val="Brdtextmedindragram"/>
      </w:pPr>
      <w:r w:rsidRPr="00620C7E">
        <w:t>Om</w:t>
      </w:r>
      <w:r>
        <w:t xml:space="preserve"> försäkringstagarna,</w:t>
      </w:r>
      <w:r w:rsidRPr="00620C7E">
        <w:t xml:space="preserve"> de försäkrade eller andra ersättnings</w:t>
      </w:r>
      <w:r>
        <w:softHyphen/>
      </w:r>
      <w:r w:rsidRPr="00620C7E">
        <w:t>be</w:t>
      </w:r>
      <w:r>
        <w:softHyphen/>
      </w:r>
      <w:r w:rsidRPr="00620C7E">
        <w:t xml:space="preserve">rättigade står för </w:t>
      </w:r>
      <w:r>
        <w:t>investeringsrisker,</w:t>
      </w:r>
      <w:r w:rsidRPr="00620C7E">
        <w:t xml:space="preserve"> ska systemet för riskhantering även beakta riskerna </w:t>
      </w:r>
      <w:r>
        <w:t>ur</w:t>
      </w:r>
      <w:r w:rsidRPr="00620C7E">
        <w:t xml:space="preserve"> deras </w:t>
      </w:r>
      <w:r>
        <w:t>synvinkel</w:t>
      </w:r>
      <w:r w:rsidRPr="00620C7E">
        <w:t>.</w:t>
      </w:r>
    </w:p>
    <w:p w14:paraId="3EB92AF4" w14:textId="77777777" w:rsidR="001D32FA" w:rsidRPr="00620C7E" w:rsidRDefault="001D32FA" w:rsidP="001D32FA">
      <w:pPr>
        <w:pStyle w:val="Brdtextmedindragram"/>
      </w:pPr>
      <w:r w:rsidRPr="00620C7E">
        <w:t xml:space="preserve">Regeringen eller den myndighet som regeringen bestämmer ska få meddela föreskrifter om </w:t>
      </w:r>
      <w:bookmarkStart w:id="3101" w:name="_Hlk512848160"/>
      <w:r w:rsidRPr="00620C7E">
        <w:t>innehållet i systemet för riskhantering samt omfattningen av riskerna i detta system</w:t>
      </w:r>
      <w:bookmarkEnd w:id="3101"/>
      <w:r w:rsidRPr="00620C7E">
        <w:t>.</w:t>
      </w:r>
    </w:p>
    <w:p w14:paraId="60B19660" w14:textId="77777777" w:rsidR="001D32FA" w:rsidRPr="00620C7E" w:rsidRDefault="001D32FA" w:rsidP="001D32FA">
      <w:pPr>
        <w:pStyle w:val="Brdtextmedindrag"/>
        <w:rPr>
          <w:sz w:val="8"/>
          <w:szCs w:val="8"/>
        </w:rPr>
      </w:pPr>
    </w:p>
    <w:p w14:paraId="17E2C282" w14:textId="77777777" w:rsidR="001D32FA" w:rsidRPr="00620C7E" w:rsidRDefault="001D32FA" w:rsidP="001D32FA">
      <w:pPr>
        <w:pStyle w:val="Brdtextmedindrag"/>
      </w:pPr>
      <w:r w:rsidRPr="00620C7E">
        <w:rPr>
          <w:b/>
        </w:rPr>
        <w:t>Utredningens försla</w:t>
      </w:r>
      <w:r>
        <w:rPr>
          <w:b/>
        </w:rPr>
        <w:t>g</w:t>
      </w:r>
      <w:r w:rsidRPr="00620C7E">
        <w:t xml:space="preserve"> överensstämmer i huvudsak med </w:t>
      </w:r>
      <w:r>
        <w:t>regeringens</w:t>
      </w:r>
      <w:r w:rsidRPr="00620C7E">
        <w:t xml:space="preserve"> </w:t>
      </w:r>
      <w:bookmarkEnd w:id="3100"/>
      <w:r w:rsidRPr="00620C7E">
        <w:t xml:space="preserve">förslag. </w:t>
      </w:r>
      <w:r>
        <w:t xml:space="preserve">Utredningens förslag avviker från regeringens förslag genom att utredningen föreslår att </w:t>
      </w:r>
      <w:r w:rsidRPr="00620C7E">
        <w:t xml:space="preserve">regleringen för </w:t>
      </w:r>
      <w:r>
        <w:t>tjänstepensionsföretag</w:t>
      </w:r>
      <w:r w:rsidRPr="00620C7E">
        <w:t xml:space="preserve"> </w:t>
      </w:r>
      <w:r>
        <w:t xml:space="preserve">ska </w:t>
      </w:r>
      <w:r w:rsidRPr="00620C7E">
        <w:t xml:space="preserve">vara mer principbaserad än den reglering som finns i Solvens II-direktivet eftersom </w:t>
      </w:r>
      <w:r>
        <w:t>denna</w:t>
      </w:r>
      <w:r w:rsidRPr="00620C7E">
        <w:t xml:space="preserve"> är nära kopplad till utformningen av solvenskapitalkravet. </w:t>
      </w:r>
    </w:p>
    <w:p w14:paraId="714CC2B3" w14:textId="77777777" w:rsidR="001D32FA" w:rsidRDefault="001D32FA" w:rsidP="001D32FA">
      <w:pPr>
        <w:pStyle w:val="Brdtextmedindrag"/>
      </w:pPr>
      <w:r w:rsidRPr="00620C7E">
        <w:rPr>
          <w:b/>
        </w:rPr>
        <w:t xml:space="preserve">Remissinstanserna: </w:t>
      </w:r>
      <w:r w:rsidRPr="00620C7E">
        <w:t xml:space="preserve">Flertalet remissinstanser tillstyrker förslaget eller har inget att invända mot det. </w:t>
      </w:r>
      <w:r w:rsidRPr="00620C7E">
        <w:rPr>
          <w:i/>
        </w:rPr>
        <w:t>Svensk Försäkring</w:t>
      </w:r>
      <w:r w:rsidRPr="00620C7E">
        <w:t xml:space="preserve"> instämmer i utredningens bedömning att regleringen avseende system</w:t>
      </w:r>
      <w:r>
        <w:t>et</w:t>
      </w:r>
      <w:r w:rsidRPr="00620C7E">
        <w:t xml:space="preserve"> för riskhantering bör skiljas </w:t>
      </w:r>
      <w:r>
        <w:t xml:space="preserve">åt </w:t>
      </w:r>
      <w:r w:rsidRPr="00620C7E">
        <w:t xml:space="preserve">mellan försäkringsföretag under Solvens II-regelverket och </w:t>
      </w:r>
      <w:r>
        <w:t>tjänste</w:t>
      </w:r>
      <w:r>
        <w:softHyphen/>
        <w:t>pensionsföretag</w:t>
      </w:r>
      <w:r w:rsidRPr="00620C7E">
        <w:t xml:space="preserve"> och att regleringen för </w:t>
      </w:r>
      <w:r>
        <w:t xml:space="preserve">tjänstepensionsföretag därmed </w:t>
      </w:r>
      <w:r w:rsidRPr="00620C7E">
        <w:t>kan vara mer principbaserad.</w:t>
      </w:r>
    </w:p>
    <w:p w14:paraId="28D64630" w14:textId="0E2850DD" w:rsidR="001D32FA" w:rsidRDefault="001D32FA" w:rsidP="001D32FA">
      <w:pPr>
        <w:pStyle w:val="Brdtextmedindrag"/>
        <w:rPr>
          <w:b/>
        </w:rPr>
      </w:pPr>
      <w:r>
        <w:rPr>
          <w:b/>
        </w:rPr>
        <w:t xml:space="preserve">Promemorians förslag </w:t>
      </w:r>
      <w:r>
        <w:t xml:space="preserve">överensstämmer i </w:t>
      </w:r>
      <w:r w:rsidR="004B513D">
        <w:t xml:space="preserve">allt väsentligt </w:t>
      </w:r>
      <w:r>
        <w:t xml:space="preserve">med regeringens förslag. </w:t>
      </w:r>
    </w:p>
    <w:p w14:paraId="3F4F6E56" w14:textId="77777777" w:rsidR="001D32FA" w:rsidRDefault="001D32FA" w:rsidP="001D32FA">
      <w:pPr>
        <w:pStyle w:val="Brdtextmedindrag"/>
      </w:pPr>
      <w:r>
        <w:rPr>
          <w:b/>
        </w:rPr>
        <w:t xml:space="preserve">Remissinstanserna: </w:t>
      </w:r>
      <w:r w:rsidRPr="002B3356">
        <w:t xml:space="preserve">Flertalet remissinstanser tillstyrker förslaget eller har inget att invända mot det. </w:t>
      </w:r>
      <w:r w:rsidRPr="002B3356">
        <w:rPr>
          <w:i/>
        </w:rPr>
        <w:t xml:space="preserve">Svensk Försäkring </w:t>
      </w:r>
      <w:r w:rsidRPr="002B3356">
        <w:t xml:space="preserve">föreslår att det preciseras att </w:t>
      </w:r>
      <w:r w:rsidRPr="00E8324B">
        <w:t xml:space="preserve">kravet om att riskhanteringssystemet ska beakta risker för de försäkrade och andra ersättningsberättigade när dessa står för risk, endast ska gälla vid fond- och depåförsäkring. Beträffande miljörisker, sociala risker och företagsstyrningsrisker framför </w:t>
      </w:r>
      <w:r>
        <w:t>Svensk Försäkring</w:t>
      </w:r>
      <w:r w:rsidRPr="00E8324B">
        <w:t xml:space="preserve"> att det bör förtydligas att det är tjänstepensionsföretagens och i förlängningen de försäkrades risker som ska bedömas och hanteras och inte dessa risker ur ett samhällsperspektiv.</w:t>
      </w:r>
    </w:p>
    <w:p w14:paraId="6548BD58" w14:textId="77777777" w:rsidR="001D32FA" w:rsidRPr="00620C7E" w:rsidRDefault="001D32FA" w:rsidP="001D32FA">
      <w:pPr>
        <w:pStyle w:val="Rubrik4utannumrering"/>
      </w:pPr>
      <w:r>
        <w:t>Skälen för regeringens förslag</w:t>
      </w:r>
    </w:p>
    <w:p w14:paraId="3294CC96" w14:textId="77777777" w:rsidR="001D32FA" w:rsidRPr="00174290" w:rsidRDefault="001D32FA" w:rsidP="001D32FA">
      <w:pPr>
        <w:pStyle w:val="Rubrik5utannumrering"/>
        <w:spacing w:before="0"/>
      </w:pPr>
      <w:r w:rsidRPr="001D28D4">
        <w:t xml:space="preserve">Andra </w:t>
      </w:r>
      <w:r w:rsidRPr="00174290">
        <w:t>tjänstepensionsd</w:t>
      </w:r>
      <w:r w:rsidRPr="001D28D4">
        <w:t>irektivet</w:t>
      </w:r>
    </w:p>
    <w:p w14:paraId="11795463" w14:textId="77777777" w:rsidR="001D32FA" w:rsidRDefault="001D32FA" w:rsidP="001D32FA">
      <w:pPr>
        <w:pStyle w:val="Brdtext"/>
      </w:pPr>
      <w:r w:rsidRPr="00620C7E">
        <w:t xml:space="preserve">I andra tjänstepensionsdirektivet finns </w:t>
      </w:r>
      <w:r>
        <w:t>bestämmelser</w:t>
      </w:r>
      <w:r w:rsidRPr="00620C7E">
        <w:t xml:space="preserve"> </w:t>
      </w:r>
      <w:r>
        <w:t xml:space="preserve">om </w:t>
      </w:r>
      <w:r w:rsidRPr="00620C7E">
        <w:t>riskhanterings</w:t>
      </w:r>
      <w:r>
        <w:softHyphen/>
      </w:r>
      <w:r w:rsidRPr="00620C7E">
        <w:t>system (artikel</w:t>
      </w:r>
      <w:r>
        <w:t> </w:t>
      </w:r>
      <w:r w:rsidRPr="00620C7E">
        <w:t>25).</w:t>
      </w:r>
    </w:p>
    <w:p w14:paraId="76A70EC9" w14:textId="77777777" w:rsidR="001D32FA" w:rsidRPr="00620C7E" w:rsidRDefault="001D32FA" w:rsidP="001D32FA">
      <w:pPr>
        <w:pStyle w:val="Brdtextmedindrag"/>
      </w:pPr>
      <w:r>
        <w:t xml:space="preserve">Ett tjänstepensionsföretag ska för riskhanteringssystemet </w:t>
      </w:r>
      <w:r w:rsidRPr="00620C7E">
        <w:t xml:space="preserve">anta de strategier, processer och rapporteringsrutiner som är nödvändiga för att spåra, mäta, hantera och till </w:t>
      </w:r>
      <w:r>
        <w:t>tjänstepensionsinstitut</w:t>
      </w:r>
      <w:r w:rsidRPr="00620C7E">
        <w:t>ets förvaltnings-, lednings- eller tillsynsorgan regelbundet rapportera de risker, på enskild och sammantagen nivå, som institutet och de pensionsplaner det förvaltar är, eller kan komma att bli, exponerade för och det inbördes beroendet mellan dessa (artikel</w:t>
      </w:r>
      <w:r>
        <w:t> </w:t>
      </w:r>
      <w:r w:rsidRPr="00620C7E">
        <w:t>25.1</w:t>
      </w:r>
      <w:r>
        <w:t xml:space="preserve"> första stycket</w:t>
      </w:r>
      <w:r w:rsidRPr="00620C7E">
        <w:t xml:space="preserve">). Systemet ska vara effektivt och väl integrerat i </w:t>
      </w:r>
      <w:r>
        <w:t>tjänstepensionsinstitut</w:t>
      </w:r>
      <w:r w:rsidRPr="00620C7E">
        <w:t>ets organisationsstruktur och besluts</w:t>
      </w:r>
      <w:r>
        <w:softHyphen/>
      </w:r>
      <w:r w:rsidRPr="00620C7E">
        <w:t>processer</w:t>
      </w:r>
      <w:r>
        <w:t xml:space="preserve"> </w:t>
      </w:r>
      <w:r w:rsidRPr="00620C7E">
        <w:t>(artikel</w:t>
      </w:r>
      <w:r>
        <w:t> </w:t>
      </w:r>
      <w:r w:rsidRPr="00620C7E">
        <w:t>25.1</w:t>
      </w:r>
      <w:r>
        <w:t xml:space="preserve"> andra stycket</w:t>
      </w:r>
      <w:r w:rsidRPr="00620C7E">
        <w:t>).</w:t>
      </w:r>
    </w:p>
    <w:p w14:paraId="01EF3766" w14:textId="77777777" w:rsidR="001D32FA" w:rsidRPr="00620C7E" w:rsidRDefault="001D32FA" w:rsidP="001D32FA">
      <w:pPr>
        <w:pStyle w:val="Brdtextmedindrag"/>
      </w:pPr>
      <w:r w:rsidRPr="00620C7E">
        <w:lastRenderedPageBreak/>
        <w:t xml:space="preserve">Riskhanteringssystemet ska täcka risker som kan uppstå inom </w:t>
      </w:r>
      <w:r>
        <w:t>tjänstepensionsinstitut</w:t>
      </w:r>
      <w:r w:rsidRPr="00620C7E">
        <w:t>, eller i företag till vilka ett instituts uppgifter eller verksamheter har utkontrakterats (artikel</w:t>
      </w:r>
      <w:r>
        <w:t> </w:t>
      </w:r>
      <w:r w:rsidRPr="00620C7E">
        <w:t>25.2). Systemet ska åtminstone omfatta risker inom följande områden:</w:t>
      </w:r>
    </w:p>
    <w:p w14:paraId="512CF9A1" w14:textId="77777777" w:rsidR="001D32FA" w:rsidRPr="00620C7E" w:rsidRDefault="001D32FA" w:rsidP="001D32FA">
      <w:pPr>
        <w:pStyle w:val="Brdtextmedindrag"/>
      </w:pPr>
      <w:r w:rsidRPr="00620C7E">
        <w:t>a) Teckning av försäkringar och avsättningar.</w:t>
      </w:r>
    </w:p>
    <w:p w14:paraId="45716A76" w14:textId="77777777" w:rsidR="001D32FA" w:rsidRPr="00620C7E" w:rsidRDefault="001D32FA" w:rsidP="001D32FA">
      <w:pPr>
        <w:pStyle w:val="Brdtextmedindrag"/>
      </w:pPr>
      <w:r w:rsidRPr="00620C7E">
        <w:t>b) Asset-liability management.</w:t>
      </w:r>
    </w:p>
    <w:p w14:paraId="2B0DFA99" w14:textId="7F7EAF2D" w:rsidR="001D32FA" w:rsidRPr="00620C7E" w:rsidRDefault="001D32FA" w:rsidP="001D32FA">
      <w:pPr>
        <w:pStyle w:val="Brdtextmedindrag"/>
      </w:pPr>
      <w:r w:rsidRPr="00620C7E">
        <w:t>c)</w:t>
      </w:r>
      <w:r w:rsidR="00DE17C0">
        <w:t> </w:t>
      </w:r>
      <w:r w:rsidRPr="00620C7E">
        <w:t>Investeringar, särskilt i derivatinstrument, värdepapperiseringar och liknande åtaganden.</w:t>
      </w:r>
    </w:p>
    <w:p w14:paraId="52538F3B" w14:textId="77777777" w:rsidR="001D32FA" w:rsidRPr="00620C7E" w:rsidRDefault="001D32FA" w:rsidP="001D32FA">
      <w:pPr>
        <w:pStyle w:val="Brdtextmedindrag"/>
      </w:pPr>
      <w:r w:rsidRPr="00620C7E">
        <w:t>d) Hantering av likviditets- och koncentrationsrisker.</w:t>
      </w:r>
    </w:p>
    <w:p w14:paraId="6AAAA77E" w14:textId="77777777" w:rsidR="001D32FA" w:rsidRPr="00620C7E" w:rsidRDefault="001D32FA" w:rsidP="001D32FA">
      <w:pPr>
        <w:pStyle w:val="Brdtextmedindrag"/>
      </w:pPr>
      <w:r w:rsidRPr="00620C7E">
        <w:t>e) Hantering av operativ risk.</w:t>
      </w:r>
    </w:p>
    <w:p w14:paraId="2FE87D8B" w14:textId="77777777" w:rsidR="001D32FA" w:rsidRPr="00620C7E" w:rsidRDefault="001D32FA" w:rsidP="001D32FA">
      <w:pPr>
        <w:pStyle w:val="Brdtextmedindrag"/>
      </w:pPr>
      <w:r w:rsidRPr="00620C7E">
        <w:t>f) Återförsäkring och andra riskreduceringstekniker.</w:t>
      </w:r>
    </w:p>
    <w:p w14:paraId="0524FF23" w14:textId="7593D83A" w:rsidR="001D32FA" w:rsidRPr="00620C7E" w:rsidRDefault="001D32FA" w:rsidP="001D32FA">
      <w:pPr>
        <w:pStyle w:val="Brdtextmedindrag"/>
      </w:pPr>
      <w:r w:rsidRPr="00620C7E">
        <w:t>g)</w:t>
      </w:r>
      <w:r w:rsidR="00DE17C0">
        <w:t> </w:t>
      </w:r>
      <w:r w:rsidRPr="00620C7E">
        <w:t>Miljörisker, sociala risker och företagsstyrningsrisker hänförliga till investeringsportföljen och dess förvaltning.</w:t>
      </w:r>
    </w:p>
    <w:p w14:paraId="775C99AF" w14:textId="77777777" w:rsidR="001D32FA" w:rsidRPr="00620C7E" w:rsidRDefault="001D32FA" w:rsidP="001D32FA">
      <w:pPr>
        <w:pStyle w:val="Brdtextmedindrag"/>
      </w:pPr>
      <w:r w:rsidRPr="00620C7E">
        <w:t>Om medlemmar och förmånstagare, i enlighet med pensionsplanens villkor, står för risker ska riskhanteringssystemet även ta hänsyn till dessa risker ur medlemmarnas och förmånstagarnas synvinkel (artikel 25.3).</w:t>
      </w:r>
    </w:p>
    <w:p w14:paraId="3680C2B7" w14:textId="77777777" w:rsidR="001D32FA" w:rsidRPr="00620C7E" w:rsidRDefault="001D32FA" w:rsidP="001D32FA">
      <w:pPr>
        <w:pStyle w:val="Rubrik5utannumrering"/>
      </w:pPr>
      <w:r w:rsidRPr="001D049D">
        <w:t>Gällande</w:t>
      </w:r>
      <w:r w:rsidRPr="00620C7E">
        <w:t xml:space="preserve"> rätt</w:t>
      </w:r>
    </w:p>
    <w:p w14:paraId="04BAAEF1" w14:textId="3BB2E6B5" w:rsidR="001D32FA" w:rsidRPr="00620C7E" w:rsidRDefault="001D32FA" w:rsidP="001D32FA">
      <w:pPr>
        <w:pStyle w:val="Brdtext"/>
      </w:pPr>
      <w:r w:rsidRPr="00620C7E">
        <w:t xml:space="preserve">För försäkringsföretag finns i </w:t>
      </w:r>
      <w:r>
        <w:t>försäkringsrörelselagen</w:t>
      </w:r>
      <w:r w:rsidRPr="00620C7E">
        <w:t xml:space="preserve"> ett krav </w:t>
      </w:r>
      <w:r>
        <w:t xml:space="preserve">på </w:t>
      </w:r>
      <w:r w:rsidRPr="00620C7E">
        <w:t>att ha ett system för riskhantering (10</w:t>
      </w:r>
      <w:r>
        <w:t> kap.</w:t>
      </w:r>
      <w:r w:rsidRPr="00620C7E">
        <w:t xml:space="preserve"> 6</w:t>
      </w:r>
      <w:r>
        <w:t> §</w:t>
      </w:r>
      <w:r w:rsidRPr="00620C7E">
        <w:t xml:space="preserve">). </w:t>
      </w:r>
      <w:r>
        <w:t>Systemet för riskhantering ska innehålla de strategier, processer och rapporterings</w:t>
      </w:r>
      <w:r>
        <w:softHyphen/>
        <w:t>rutiner som behövs för att säkerställa att företaget fortlöpande kan identifiera, värdera, övervaka, hantera och rapportera risker samt beroenden mellan risker. Vidare gäller att systemet ska vara integrerat i företagets organisations- och be</w:t>
      </w:r>
      <w:r>
        <w:softHyphen/>
        <w:t xml:space="preserve">slutsstruktur. Det ska även vara utformat med lämplig hänsyn till de personer som leder företaget eller annars ingår i en central funktion. </w:t>
      </w:r>
      <w:r w:rsidRPr="00620C7E">
        <w:t>I</w:t>
      </w:r>
      <w:r w:rsidR="00D068A6">
        <w:t> </w:t>
      </w:r>
      <w:r>
        <w:t>försäkringsrörelselagen</w:t>
      </w:r>
      <w:r w:rsidRPr="00620C7E">
        <w:t xml:space="preserve"> anges även vilka risker som systemet ska omfatta</w:t>
      </w:r>
      <w:r>
        <w:t xml:space="preserve"> </w:t>
      </w:r>
      <w:r w:rsidRPr="00620C7E">
        <w:t>(10</w:t>
      </w:r>
      <w:r>
        <w:t> kap.</w:t>
      </w:r>
      <w:r w:rsidRPr="00620C7E">
        <w:t xml:space="preserve"> 7</w:t>
      </w:r>
      <w:r>
        <w:t> §</w:t>
      </w:r>
      <w:r w:rsidRPr="00620C7E">
        <w:t>)</w:t>
      </w:r>
      <w:r>
        <w:t>. Systemet ska omfatta</w:t>
      </w:r>
      <w:r w:rsidRPr="00620C7E">
        <w:t>:</w:t>
      </w:r>
    </w:p>
    <w:p w14:paraId="08D5F978" w14:textId="77777777" w:rsidR="001D32FA" w:rsidRPr="00620C7E" w:rsidRDefault="001D32FA" w:rsidP="001D32FA">
      <w:pPr>
        <w:pStyle w:val="Brdtextmedindrag"/>
      </w:pPr>
      <w:r w:rsidRPr="00620C7E">
        <w:t>1.</w:t>
      </w:r>
      <w:r>
        <w:t> </w:t>
      </w:r>
      <w:r w:rsidRPr="00620C7E">
        <w:t>Försäkringsrisker.</w:t>
      </w:r>
    </w:p>
    <w:p w14:paraId="13D020A0" w14:textId="77777777" w:rsidR="001D32FA" w:rsidRPr="00620C7E" w:rsidRDefault="001D32FA" w:rsidP="001D32FA">
      <w:pPr>
        <w:pStyle w:val="Brdtextmedindrag"/>
      </w:pPr>
      <w:r w:rsidRPr="00620C7E">
        <w:t>2.</w:t>
      </w:r>
      <w:r>
        <w:t> </w:t>
      </w:r>
      <w:r w:rsidRPr="00620C7E">
        <w:t>Matchningsrisker.</w:t>
      </w:r>
    </w:p>
    <w:p w14:paraId="32805E29" w14:textId="77777777" w:rsidR="001D32FA" w:rsidRPr="00620C7E" w:rsidRDefault="001D32FA" w:rsidP="001D32FA">
      <w:pPr>
        <w:pStyle w:val="Brdtextmedindrag"/>
      </w:pPr>
      <w:r w:rsidRPr="00620C7E">
        <w:t>3.</w:t>
      </w:r>
      <w:r>
        <w:t> </w:t>
      </w:r>
      <w:r w:rsidRPr="00620C7E">
        <w:t>Investeringsrisker, särskilt avseende derivatinstrument och liknande åtaganden.</w:t>
      </w:r>
    </w:p>
    <w:p w14:paraId="01A9220A" w14:textId="77777777" w:rsidR="001D32FA" w:rsidRPr="00620C7E" w:rsidRDefault="001D32FA" w:rsidP="001D32FA">
      <w:pPr>
        <w:pStyle w:val="Brdtextmedindrag"/>
      </w:pPr>
      <w:r w:rsidRPr="00620C7E">
        <w:t>4.</w:t>
      </w:r>
      <w:r>
        <w:t> </w:t>
      </w:r>
      <w:r w:rsidRPr="00620C7E">
        <w:t>Likviditets- och koncentrationsrisker.</w:t>
      </w:r>
    </w:p>
    <w:p w14:paraId="508B96A0" w14:textId="77777777" w:rsidR="001D32FA" w:rsidRPr="00620C7E" w:rsidRDefault="001D32FA" w:rsidP="001D32FA">
      <w:pPr>
        <w:pStyle w:val="Brdtextmedindrag"/>
      </w:pPr>
      <w:r w:rsidRPr="00620C7E">
        <w:t>5.</w:t>
      </w:r>
      <w:r>
        <w:t> </w:t>
      </w:r>
      <w:r w:rsidRPr="00620C7E">
        <w:t>Operativa risker.</w:t>
      </w:r>
    </w:p>
    <w:p w14:paraId="161E4C6C" w14:textId="77777777" w:rsidR="001D32FA" w:rsidRPr="00620C7E" w:rsidRDefault="001D32FA" w:rsidP="001D32FA">
      <w:pPr>
        <w:pStyle w:val="Brdtextmedindrag"/>
      </w:pPr>
      <w:r w:rsidRPr="00620C7E">
        <w:t>6.</w:t>
      </w:r>
      <w:r>
        <w:t> R</w:t>
      </w:r>
      <w:r w:rsidRPr="00620C7E">
        <w:t>isker hänförliga till återförsäkring och andra riskreducerings</w:t>
      </w:r>
      <w:r>
        <w:softHyphen/>
      </w:r>
      <w:r w:rsidRPr="00620C7E">
        <w:t>tekniker.</w:t>
      </w:r>
    </w:p>
    <w:p w14:paraId="23669770" w14:textId="648ECCDE" w:rsidR="001D32FA" w:rsidRDefault="001D32FA" w:rsidP="001D32FA">
      <w:pPr>
        <w:pStyle w:val="Brdtextmedindrag"/>
      </w:pPr>
      <w:r w:rsidRPr="00620C7E">
        <w:t>7.</w:t>
      </w:r>
      <w:r>
        <w:t> </w:t>
      </w:r>
      <w:r w:rsidRPr="00620C7E">
        <w:t xml:space="preserve">Beroenden mellan risker som företaget är eller kan komma att bli </w:t>
      </w:r>
      <w:r w:rsidR="007652C9" w:rsidRPr="00620C7E">
        <w:t>exponera</w:t>
      </w:r>
      <w:r w:rsidR="007652C9">
        <w:t>t</w:t>
      </w:r>
      <w:r w:rsidR="007652C9" w:rsidRPr="00620C7E">
        <w:t xml:space="preserve"> </w:t>
      </w:r>
      <w:r w:rsidRPr="00620C7E">
        <w:t>för.</w:t>
      </w:r>
    </w:p>
    <w:p w14:paraId="31CC731D" w14:textId="59497EFA" w:rsidR="001D32FA" w:rsidRPr="00620C7E" w:rsidRDefault="001D32FA" w:rsidP="001D32FA">
      <w:pPr>
        <w:pStyle w:val="Brdtextmedindrag"/>
      </w:pPr>
      <w:r>
        <w:t>I</w:t>
      </w:r>
      <w:r w:rsidRPr="00620C7E">
        <w:t xml:space="preserve"> Solvens II-förordningen </w:t>
      </w:r>
      <w:r>
        <w:t xml:space="preserve">finns ytterligare </w:t>
      </w:r>
      <w:r w:rsidRPr="00620C7E">
        <w:t xml:space="preserve">bestämmelser om vad </w:t>
      </w:r>
      <w:r>
        <w:t xml:space="preserve">ett försäkringsföretags </w:t>
      </w:r>
      <w:r w:rsidRPr="00620C7E">
        <w:t>riskhanteringssystem ska omfatta (artikel 259). I</w:t>
      </w:r>
      <w:r w:rsidR="00D068A6">
        <w:t> </w:t>
      </w:r>
      <w:r w:rsidRPr="00620C7E">
        <w:t>Solvens II-förordningen finns också bestämmelser om riktlinjer för olika riskhanteringsområden (artikel 260).</w:t>
      </w:r>
    </w:p>
    <w:p w14:paraId="0B68E7B2" w14:textId="5C33E931" w:rsidR="001D32FA" w:rsidRPr="00620C7E" w:rsidRDefault="001D32FA" w:rsidP="001D32FA">
      <w:pPr>
        <w:pStyle w:val="Brdtextmedindrag"/>
      </w:pPr>
      <w:r>
        <w:t xml:space="preserve">Bestämmelserna </w:t>
      </w:r>
      <w:r w:rsidRPr="00620C7E">
        <w:t xml:space="preserve">i </w:t>
      </w:r>
      <w:r>
        <w:t>försäkringsrörelselagen</w:t>
      </w:r>
      <w:r w:rsidRPr="00620C7E">
        <w:t xml:space="preserve"> gäller även för de försäkringsföretag som följer öv</w:t>
      </w:r>
      <w:r w:rsidRPr="00620C7E">
        <w:rPr>
          <w:color w:val="0D0D0D" w:themeColor="text1" w:themeTint="F2"/>
        </w:rPr>
        <w:t>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 xml:space="preserve">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528D4811" w14:textId="739912C3" w:rsidR="001D32FA" w:rsidRPr="00620C7E" w:rsidRDefault="001D32FA" w:rsidP="001D32FA">
      <w:pPr>
        <w:pStyle w:val="Brdtextmedindrag"/>
      </w:pPr>
      <w:r w:rsidRPr="00620C7E">
        <w:t xml:space="preserve">För tjänstepensionskassor finns det inte </w:t>
      </w:r>
      <w:r>
        <w:t>någon bestämmelse</w:t>
      </w:r>
      <w:r w:rsidRPr="00620C7E">
        <w:t xml:space="preserve"> </w:t>
      </w:r>
      <w:r>
        <w:t>i lag om</w:t>
      </w:r>
      <w:r w:rsidRPr="00620C7E">
        <w:t xml:space="preserve"> att de ska ha ett system för riskhantering. </w:t>
      </w:r>
      <w:r>
        <w:t>I 4 kap. FFFS 2005:1, som fort</w:t>
      </w:r>
      <w:r>
        <w:softHyphen/>
        <w:t>farande gäller för tjänstepensionskassor, finns dock allmänna råd om hantering och kontroll av risker (1 kap. 2 § Allmänna råd [</w:t>
      </w:r>
      <w:r w:rsidRPr="00843240">
        <w:t>FFFS 2018:12</w:t>
      </w:r>
      <w:r>
        <w:t>]</w:t>
      </w:r>
      <w:r w:rsidRPr="00843240">
        <w:t xml:space="preserve"> </w:t>
      </w:r>
      <w:r w:rsidRPr="00843240">
        <w:lastRenderedPageBreak/>
        <w:t xml:space="preserve">om ändring i Finansinspektionens allmänna råd </w:t>
      </w:r>
      <w:r>
        <w:t>[</w:t>
      </w:r>
      <w:r w:rsidRPr="00843240">
        <w:t>FFFS 2005:1</w:t>
      </w:r>
      <w:r>
        <w:t>]</w:t>
      </w:r>
      <w:r w:rsidRPr="00843240">
        <w:t xml:space="preserve"> om styrning och kontroll av finansiella företag</w:t>
      </w:r>
      <w:r>
        <w:t>)</w:t>
      </w:r>
      <w:r w:rsidRPr="00620C7E">
        <w:t>.</w:t>
      </w:r>
    </w:p>
    <w:p w14:paraId="11129B0E" w14:textId="77777777" w:rsidR="001D32FA" w:rsidRPr="008D6100" w:rsidRDefault="001D32FA" w:rsidP="001D32FA">
      <w:pPr>
        <w:pStyle w:val="Rubrik5utannumrering"/>
      </w:pPr>
      <w:r>
        <w:t>Ny bestämmelse om riskhanteringssystem</w:t>
      </w:r>
    </w:p>
    <w:p w14:paraId="11D32AA0" w14:textId="77777777" w:rsidR="001D32FA" w:rsidRDefault="001D32FA" w:rsidP="001D32FA">
      <w:pPr>
        <w:pStyle w:val="Brdtext"/>
      </w:pPr>
      <w:r w:rsidRPr="00620C7E">
        <w:t xml:space="preserve">För att genomföra </w:t>
      </w:r>
      <w:r>
        <w:t>bestämmelserna</w:t>
      </w:r>
      <w:r w:rsidRPr="00620C7E">
        <w:t xml:space="preserve"> i andra tjänstepensionsdirektivet</w:t>
      </w:r>
      <w:r>
        <w:t xml:space="preserve"> om riskhanteringssystem </w:t>
      </w:r>
      <w:r w:rsidRPr="00620C7E">
        <w:t>(artikel</w:t>
      </w:r>
      <w:r>
        <w:t> </w:t>
      </w:r>
      <w:r w:rsidRPr="00620C7E">
        <w:t>25)</w:t>
      </w:r>
      <w:r>
        <w:t xml:space="preserve"> krävs att det införs bestämmelser om att ett tjänstepensionsföretag ska ha ett riskhanteringssystem. Sådana be</w:t>
      </w:r>
      <w:r>
        <w:softHyphen/>
        <w:t>stämmelser bör därför införas i den nya lagen om tjänstepensionsföretag.</w:t>
      </w:r>
    </w:p>
    <w:p w14:paraId="6D16FAFD" w14:textId="5271A9CA" w:rsidR="001D32FA" w:rsidRDefault="001D32FA" w:rsidP="001D32FA">
      <w:pPr>
        <w:pStyle w:val="Brdtextmedindrag"/>
      </w:pPr>
      <w:r>
        <w:t xml:space="preserve">Bestämmelserna i andra tjänstepensionsdirektivet </w:t>
      </w:r>
      <w:r w:rsidRPr="00620C7E">
        <w:t xml:space="preserve">har stora likheter med </w:t>
      </w:r>
      <w:r>
        <w:t>motsvarande bestämmelser</w:t>
      </w:r>
      <w:r w:rsidRPr="00620C7E">
        <w:t xml:space="preserve"> i Solvens II-direktivet (artikel</w:t>
      </w:r>
      <w:r>
        <w:t> </w:t>
      </w:r>
      <w:r w:rsidRPr="00620C7E">
        <w:t>44)</w:t>
      </w:r>
      <w:r>
        <w:t>. För försäkringsföretagen har bestämmelserna i Solvens II-direktivet genom</w:t>
      </w:r>
      <w:r>
        <w:softHyphen/>
        <w:t>förts genom bestämmelser i försäkringsrörelselagen (10 kap. 6 och 7 §§). Ett försäkringsföretags riskhanteringssystem har ett nära samspel med de risker som ska ingå i solvenskapitalkravet (se bl.a. artikel 44.2 i Solvens II-direktivet). För tjänstepensionsföretag föreslås i avsnitt 8.5 bestämmelser om ett riskkänsligt kapitalkrav</w:t>
      </w:r>
      <w:r w:rsidRPr="000B5C3B">
        <w:t xml:space="preserve">. Detta riskkänsliga kapitalkrav är uppbyggt på </w:t>
      </w:r>
      <w:r>
        <w:t>likartat</w:t>
      </w:r>
      <w:r w:rsidRPr="000B5C3B">
        <w:t xml:space="preserve"> sätt som det solvenskapitalkrav </w:t>
      </w:r>
      <w:r>
        <w:t>som gäller för försäkrings</w:t>
      </w:r>
      <w:r>
        <w:softHyphen/>
        <w:t>företag enligt Solvens II-regelverket. Detta talar mot</w:t>
      </w:r>
      <w:r w:rsidR="00D068A6">
        <w:t xml:space="preserve"> att</w:t>
      </w:r>
      <w:r>
        <w:t xml:space="preserve">, </w:t>
      </w:r>
      <w:r w:rsidRPr="008D6100">
        <w:t xml:space="preserve">som utredningen föreslår och </w:t>
      </w:r>
      <w:r w:rsidRPr="00E8324B">
        <w:rPr>
          <w:i/>
        </w:rPr>
        <w:t>Svensk Försäkring</w:t>
      </w:r>
      <w:r w:rsidRPr="008D6100">
        <w:t xml:space="preserve"> förordar, </w:t>
      </w:r>
      <w:r>
        <w:t xml:space="preserve">för </w:t>
      </w:r>
      <w:r w:rsidRPr="00E94F1A">
        <w:t>tjänste</w:t>
      </w:r>
      <w:r>
        <w:softHyphen/>
      </w:r>
      <w:r w:rsidRPr="00E94F1A">
        <w:t xml:space="preserve">pensionsföretag </w:t>
      </w:r>
      <w:r w:rsidRPr="008D6100">
        <w:t xml:space="preserve">införa mer principbaserade regler än </w:t>
      </w:r>
      <w:r>
        <w:t>det</w:t>
      </w:r>
      <w:r w:rsidRPr="008D6100">
        <w:t xml:space="preserve"> som gäller enligt Solvens II-regelverket. Bestämmelserna i den nya lagen för tjänste</w:t>
      </w:r>
      <w:r>
        <w:softHyphen/>
      </w:r>
      <w:r w:rsidRPr="008D6100">
        <w:t>pensionsföretag bör i</w:t>
      </w:r>
      <w:r>
        <w:t xml:space="preserve"> </w:t>
      </w:r>
      <w:r w:rsidRPr="008D6100">
        <w:t xml:space="preserve">stället utformas </w:t>
      </w:r>
      <w:r>
        <w:t>efter</w:t>
      </w:r>
      <w:r w:rsidRPr="008D6100">
        <w:t xml:space="preserve"> förebild </w:t>
      </w:r>
      <w:r>
        <w:t>av</w:t>
      </w:r>
      <w:r w:rsidRPr="008D6100">
        <w:t xml:space="preserve"> bestämmelserna i försäkrings</w:t>
      </w:r>
      <w:r>
        <w:softHyphen/>
      </w:r>
      <w:r w:rsidRPr="008D6100">
        <w:t>rörelselagen (10 kap. 6 och 7 §§).</w:t>
      </w:r>
    </w:p>
    <w:p w14:paraId="25A7A4F6" w14:textId="77777777" w:rsidR="001D32FA" w:rsidRPr="008D6100" w:rsidRDefault="001D32FA" w:rsidP="001D32FA">
      <w:pPr>
        <w:pStyle w:val="Rubrik5utannumrering"/>
      </w:pPr>
      <w:r w:rsidRPr="00024E7F">
        <w:t>Hållbarhetsrisker</w:t>
      </w:r>
    </w:p>
    <w:p w14:paraId="2B703E52" w14:textId="77777777" w:rsidR="001D32FA" w:rsidRDefault="001D32FA" w:rsidP="001D32FA">
      <w:pPr>
        <w:pStyle w:val="Brdtextmedindrag"/>
        <w:ind w:firstLine="0"/>
        <w:rPr>
          <w:color w:val="000000" w:themeColor="text1"/>
        </w:rPr>
      </w:pPr>
      <w:r w:rsidRPr="008D6100">
        <w:t>Ett tjänstepensionsinstituts riskhanteringssystem ska omfatta m</w:t>
      </w:r>
      <w:r w:rsidRPr="00E8324B">
        <w:t>iljörisker, sociala risker och företagsstyrningsrisker</w:t>
      </w:r>
      <w:r w:rsidRPr="00AE3900">
        <w:t xml:space="preserve"> (s.k. hållbarhetsrisker eller ESG-risker)</w:t>
      </w:r>
      <w:r w:rsidRPr="00E8324B">
        <w:t xml:space="preserve"> hänförliga till investeringsportföljen och dess förvaltning</w:t>
      </w:r>
      <w:r>
        <w:t xml:space="preserve"> (artikel 25</w:t>
      </w:r>
      <w:r w:rsidRPr="00AE3900">
        <w:t>.2</w:t>
      </w:r>
      <w:r>
        <w:t> </w:t>
      </w:r>
      <w:r w:rsidRPr="00AE3900">
        <w:t>g i andra tjänstepensionsdirektivet</w:t>
      </w:r>
      <w:r w:rsidRPr="00E8324B">
        <w:rPr>
          <w:color w:val="000000" w:themeColor="text1"/>
        </w:rPr>
        <w:t>).</w:t>
      </w:r>
      <w:r>
        <w:rPr>
          <w:color w:val="000000" w:themeColor="text1"/>
        </w:rPr>
        <w:t xml:space="preserve"> </w:t>
      </w:r>
    </w:p>
    <w:p w14:paraId="0C13982C" w14:textId="77777777" w:rsidR="001D32FA" w:rsidRPr="00AE3900" w:rsidRDefault="001D32FA" w:rsidP="001D32FA">
      <w:pPr>
        <w:pStyle w:val="Brdtextmedindrag"/>
      </w:pPr>
      <w:r>
        <w:t xml:space="preserve">Med </w:t>
      </w:r>
      <w:r w:rsidRPr="00AE3900">
        <w:t>bestämmelsen avses risker hänförliga till investeringsportföljen och dess förvaltning. I skälen i andra tjänstepensionsdirektivet anges</w:t>
      </w:r>
      <w:r w:rsidRPr="00E8324B">
        <w:t xml:space="preserve"> vidare</w:t>
      </w:r>
      <w:r w:rsidRPr="00AE3900">
        <w:t xml:space="preserve"> att d</w:t>
      </w:r>
      <w:r w:rsidRPr="00E8324B">
        <w:t>et är viktigt att tjänstepensionsinstitut förbättrar sin risk</w:t>
      </w:r>
      <w:r>
        <w:softHyphen/>
      </w:r>
      <w:r w:rsidRPr="00E8324B">
        <w:t>hantering, med beaktande av målet att ha en rättvis spridning av risker och förmåner mellan generationerna i tjänstepensioner, så att potentiella sårbarheter med avseende på pensionsplanernas långsiktiga bärkraft kan förstås på rätt sätt och diskuteras med de berörda behöriga myndigheterna</w:t>
      </w:r>
      <w:r w:rsidRPr="00AE3900">
        <w:t xml:space="preserve"> (skäl 57)</w:t>
      </w:r>
      <w:r w:rsidRPr="00E8324B">
        <w:t xml:space="preserve">. </w:t>
      </w:r>
      <w:r w:rsidRPr="00AE3900">
        <w:t xml:space="preserve">Detta får anses innebära, som </w:t>
      </w:r>
      <w:r w:rsidRPr="00E8324B">
        <w:rPr>
          <w:i/>
        </w:rPr>
        <w:t>Svensk Försäkring</w:t>
      </w:r>
      <w:r w:rsidRPr="00AE3900">
        <w:t xml:space="preserve"> </w:t>
      </w:r>
      <w:r>
        <w:t>gör gällande</w:t>
      </w:r>
      <w:r w:rsidRPr="00AE3900">
        <w:t xml:space="preserve">, att det är </w:t>
      </w:r>
      <w:r>
        <w:t xml:space="preserve">riskerna för </w:t>
      </w:r>
      <w:r w:rsidRPr="00AE3900">
        <w:t>tjänstepensionsföretaget</w:t>
      </w:r>
      <w:r>
        <w:t xml:space="preserve"> och de framtida pensionär</w:t>
      </w:r>
      <w:r>
        <w:softHyphen/>
        <w:t>erna</w:t>
      </w:r>
      <w:r w:rsidRPr="00AE3900">
        <w:t xml:space="preserve"> som ska beaktas inom ramen för riskhanteringssystemet.</w:t>
      </w:r>
      <w:r>
        <w:t xml:space="preserve"> </w:t>
      </w:r>
      <w:r>
        <w:rPr>
          <w:color w:val="000000" w:themeColor="text1"/>
        </w:rPr>
        <w:t>En be</w:t>
      </w:r>
      <w:r>
        <w:rPr>
          <w:color w:val="000000" w:themeColor="text1"/>
        </w:rPr>
        <w:softHyphen/>
        <w:t>stämmelse som motsvarar artikel 25.2 g i andra tjänstepensions</w:t>
      </w:r>
      <w:r>
        <w:rPr>
          <w:color w:val="000000" w:themeColor="text1"/>
        </w:rPr>
        <w:softHyphen/>
        <w:t>direktivet bör införas i den nya lagen om tjänstepensionsföretag.</w:t>
      </w:r>
    </w:p>
    <w:p w14:paraId="66C1954A" w14:textId="77777777" w:rsidR="001D32FA" w:rsidRDefault="001D32FA" w:rsidP="001D32FA">
      <w:pPr>
        <w:pStyle w:val="Rubrik5utannumrering"/>
      </w:pPr>
      <w:r>
        <w:t xml:space="preserve">Om försäkringstagarna, de försäkrade eller andra </w:t>
      </w:r>
      <w:r w:rsidRPr="00024E7F">
        <w:t>ersättningsberättigade</w:t>
      </w:r>
      <w:r>
        <w:t xml:space="preserve"> står för investeringsrisker</w:t>
      </w:r>
    </w:p>
    <w:p w14:paraId="2B8938C3" w14:textId="77777777" w:rsidR="001D32FA" w:rsidRDefault="001D32FA" w:rsidP="00071758">
      <w:pPr>
        <w:pStyle w:val="Brdtextmedindrag"/>
        <w:ind w:firstLine="0"/>
      </w:pPr>
      <w:r>
        <w:t>O</w:t>
      </w:r>
      <w:r w:rsidRPr="005530B2">
        <w:t>m medlemmar och förmåns</w:t>
      </w:r>
      <w:r>
        <w:softHyphen/>
      </w:r>
      <w:r w:rsidRPr="005530B2">
        <w:t>tagare, i enlighet med pensionsplanens villkor, står för risker ska risk</w:t>
      </w:r>
      <w:r>
        <w:softHyphen/>
      </w:r>
      <w:r w:rsidRPr="005530B2">
        <w:t>hanteringssystemet</w:t>
      </w:r>
      <w:r>
        <w:t xml:space="preserve"> enligt andra tjänste</w:t>
      </w:r>
      <w:r>
        <w:softHyphen/>
        <w:t>pensionsdirektivet</w:t>
      </w:r>
      <w:r w:rsidRPr="005530B2">
        <w:t xml:space="preserve"> även ta hänsyn till de riskerna ur medlemmarnas och förmånstagarnas synvinkel</w:t>
      </w:r>
      <w:r>
        <w:t xml:space="preserve"> (artikel 25.3)</w:t>
      </w:r>
      <w:r w:rsidRPr="005530B2">
        <w:t>.</w:t>
      </w:r>
      <w:r>
        <w:t xml:space="preserve"> </w:t>
      </w:r>
      <w:r w:rsidRPr="008D6100">
        <w:t>För att genomföra andra tjänste</w:t>
      </w:r>
      <w:r>
        <w:softHyphen/>
      </w:r>
      <w:r w:rsidRPr="008D6100">
        <w:t xml:space="preserve">pensionsdirektivet fullt ut krävs att systemet </w:t>
      </w:r>
      <w:r>
        <w:t>för riskhantering</w:t>
      </w:r>
      <w:r w:rsidRPr="008D6100">
        <w:t xml:space="preserve"> även beaktar riskerna </w:t>
      </w:r>
      <w:r>
        <w:t>ur</w:t>
      </w:r>
      <w:r w:rsidRPr="008D6100">
        <w:t xml:space="preserve"> de försäkrades och andra ersättningsberättigades </w:t>
      </w:r>
      <w:r>
        <w:t>synvinkel,</w:t>
      </w:r>
      <w:r w:rsidRPr="008D6100">
        <w:t xml:space="preserve"> om </w:t>
      </w:r>
      <w:r w:rsidRPr="008D6100">
        <w:lastRenderedPageBreak/>
        <w:t xml:space="preserve">dessa </w:t>
      </w:r>
      <w:r>
        <w:t xml:space="preserve">personkategorier </w:t>
      </w:r>
      <w:r w:rsidRPr="008D6100">
        <w:t>står för risk</w:t>
      </w:r>
      <w:r>
        <w:t>er. Hur begreppen med</w:t>
      </w:r>
      <w:r>
        <w:softHyphen/>
        <w:t xml:space="preserve">lemmar och förmånstagare förhåller sig till begreppen försäkrade och andra ersättningsberättigade behandlas i avsnitt </w:t>
      </w:r>
      <w:r w:rsidRPr="000B5C3B">
        <w:t>5.</w:t>
      </w:r>
      <w:r>
        <w:t>2</w:t>
      </w:r>
      <w:r w:rsidRPr="000B5C3B">
        <w:t>.</w:t>
      </w:r>
    </w:p>
    <w:p w14:paraId="4A535480" w14:textId="77777777" w:rsidR="001D32FA" w:rsidRDefault="001D32FA" w:rsidP="00DE17C0">
      <w:pPr>
        <w:pStyle w:val="Brdtextmedindrag"/>
      </w:pPr>
      <w:r w:rsidRPr="000B5C3B">
        <w:t xml:space="preserve">Vid tjänstepensionsförsäkring är det </w:t>
      </w:r>
      <w:r w:rsidRPr="00E8324B">
        <w:t xml:space="preserve">vanligtvis </w:t>
      </w:r>
      <w:r w:rsidRPr="000B5C3B">
        <w:t xml:space="preserve">arbetsgivaren som är försäkringstagare och den anställde som är försäkrad, se avsnitten </w:t>
      </w:r>
      <w:r w:rsidRPr="00E8324B">
        <w:t>4.5.</w:t>
      </w:r>
      <w:r>
        <w:t>1</w:t>
      </w:r>
      <w:r w:rsidRPr="00E8324B">
        <w:t>, 5.</w:t>
      </w:r>
      <w:r>
        <w:t>2</w:t>
      </w:r>
      <w:r w:rsidRPr="00E8324B">
        <w:t xml:space="preserve"> och </w:t>
      </w:r>
      <w:r>
        <w:t>5.4</w:t>
      </w:r>
      <w:r w:rsidRPr="000B5C3B">
        <w:t xml:space="preserve">. Som framgår av dessa avsnitt kan det finnas situationer där den anställde är den som tecknar försäkringen (se även prop. 2004/05:165 s. 124). Systemet för riskhantering ska därmed även beakta riskerna </w:t>
      </w:r>
      <w:r>
        <w:t>ur</w:t>
      </w:r>
      <w:r w:rsidRPr="000B5C3B">
        <w:t xml:space="preserve"> försäkringstagarnas </w:t>
      </w:r>
      <w:r>
        <w:t>synvinkel</w:t>
      </w:r>
      <w:r w:rsidRPr="000B5C3B">
        <w:t xml:space="preserve"> om dessa står för risk.</w:t>
      </w:r>
    </w:p>
    <w:p w14:paraId="79DD8D29" w14:textId="77777777" w:rsidR="001D32FA" w:rsidRDefault="001D32FA" w:rsidP="001D32FA">
      <w:pPr>
        <w:pStyle w:val="Brdtextmedindrag"/>
      </w:pPr>
      <w:r w:rsidRPr="00F10B90">
        <w:t>De</w:t>
      </w:r>
      <w:r>
        <w:t xml:space="preserve"> risker som är aktuella för försäkringstagarna,</w:t>
      </w:r>
      <w:r w:rsidRPr="00620C7E">
        <w:t xml:space="preserve"> de försäkrade eller andra ersättnings</w:t>
      </w:r>
      <w:r>
        <w:softHyphen/>
      </w:r>
      <w:r w:rsidRPr="00620C7E">
        <w:t xml:space="preserve">berättigade </w:t>
      </w:r>
      <w:r>
        <w:t xml:space="preserve">är investeringsrisker. </w:t>
      </w:r>
      <w:r w:rsidRPr="008D6100">
        <w:t xml:space="preserve">Som </w:t>
      </w:r>
      <w:r w:rsidRPr="00E8324B">
        <w:rPr>
          <w:i/>
        </w:rPr>
        <w:t>Svensk Försäkring</w:t>
      </w:r>
      <w:r w:rsidRPr="008D6100">
        <w:t xml:space="preserve"> påpekar </w:t>
      </w:r>
      <w:r>
        <w:t>torde</w:t>
      </w:r>
      <w:r w:rsidRPr="008D6100">
        <w:t xml:space="preserve"> detta, utifrån de </w:t>
      </w:r>
      <w:r>
        <w:t xml:space="preserve">pensionsplaner och försäkringsprodukter </w:t>
      </w:r>
      <w:r w:rsidRPr="008D6100">
        <w:t>som finns i</w:t>
      </w:r>
      <w:r>
        <w:t> </w:t>
      </w:r>
      <w:r w:rsidRPr="008D6100">
        <w:t>dag</w:t>
      </w:r>
      <w:r>
        <w:t>,</w:t>
      </w:r>
      <w:r w:rsidRPr="008D6100">
        <w:t xml:space="preserve"> endast gälla </w:t>
      </w:r>
      <w:r w:rsidRPr="00E8324B">
        <w:t>vid fond- och depå</w:t>
      </w:r>
      <w:r>
        <w:softHyphen/>
      </w:r>
      <w:r w:rsidRPr="00E8324B">
        <w:t>försäkring.</w:t>
      </w:r>
    </w:p>
    <w:p w14:paraId="437D55DB" w14:textId="77777777" w:rsidR="001D32FA" w:rsidRDefault="001D32FA" w:rsidP="001D32FA">
      <w:pPr>
        <w:pStyle w:val="Rubrik5utannumrering"/>
      </w:pPr>
      <w:r>
        <w:t>Bemyndiganden</w:t>
      </w:r>
    </w:p>
    <w:p w14:paraId="3A53850E" w14:textId="77777777" w:rsidR="001D32FA" w:rsidRDefault="001D32FA" w:rsidP="001D32FA">
      <w:pPr>
        <w:pStyle w:val="Brdtextmedindrag"/>
        <w:ind w:firstLine="0"/>
      </w:pPr>
      <w:r w:rsidRPr="00620C7E">
        <w:t xml:space="preserve">För försäkringsföretag finns ytterligare och mer detaljerade bestämmelser i Solvens II-förordningen om innehållet i systemet för riskhantering </w:t>
      </w:r>
      <w:r>
        <w:t xml:space="preserve">(artikel 259) </w:t>
      </w:r>
      <w:r w:rsidRPr="00620C7E">
        <w:t xml:space="preserve">Även för </w:t>
      </w:r>
      <w:r>
        <w:t>tjänstepensionsföretag</w:t>
      </w:r>
      <w:r w:rsidRPr="00620C7E">
        <w:t xml:space="preserve"> kan det finnas ett behov av ytterligare </w:t>
      </w:r>
      <w:r>
        <w:t>bestämmelser</w:t>
      </w:r>
      <w:r w:rsidRPr="00620C7E">
        <w:t xml:space="preserve"> utöver de bestämmelser som enligt förslaget ska införas i den nya lagen. Regeringen eller den myndighet som regeringen bestämmer bör därför få meddela föreskrifter om innehållet i systemet för risk</w:t>
      </w:r>
      <w:r>
        <w:softHyphen/>
      </w:r>
      <w:r w:rsidRPr="00620C7E">
        <w:t>hantering samt omfattningen av riskerna i systemet.</w:t>
      </w:r>
    </w:p>
    <w:p w14:paraId="31244367" w14:textId="77777777" w:rsidR="001D32FA" w:rsidRPr="00620C7E" w:rsidRDefault="001D32FA" w:rsidP="001D32FA">
      <w:pPr>
        <w:pStyle w:val="Brdtextmedindrag"/>
      </w:pPr>
      <w:r>
        <w:t>Inom ramen för ett sådant bemyndigande finns det även möjlighet att beakta att r</w:t>
      </w:r>
      <w:r w:rsidRPr="00AE3900">
        <w:t xml:space="preserve">iskhanteringssystemet </w:t>
      </w:r>
      <w:r>
        <w:t xml:space="preserve">hos ett tjänstepensionsföretag ska stå </w:t>
      </w:r>
      <w:r w:rsidRPr="00AE3900">
        <w:t xml:space="preserve">i proportion till </w:t>
      </w:r>
      <w:r>
        <w:t>företagets</w:t>
      </w:r>
      <w:r w:rsidRPr="00AE3900">
        <w:t xml:space="preserve"> storlek och interna organisation liksom deras verksamhets storlek, </w:t>
      </w:r>
      <w:r>
        <w:t>art, omfattning och komplexitet (artikel 25.2 i andra tjänstepensionsdirektivet).</w:t>
      </w:r>
    </w:p>
    <w:p w14:paraId="573A8DAC" w14:textId="77777777" w:rsidR="001D32FA" w:rsidRPr="00620C7E" w:rsidRDefault="001D32FA" w:rsidP="00326459">
      <w:pPr>
        <w:pStyle w:val="Rubrik3"/>
      </w:pPr>
      <w:bookmarkStart w:id="3102" w:name="_Toc518396664"/>
      <w:bookmarkStart w:id="3103" w:name="_Toc518400975"/>
      <w:bookmarkStart w:id="3104" w:name="_Toc518401692"/>
      <w:bookmarkStart w:id="3105" w:name="_Toc518401931"/>
      <w:bookmarkStart w:id="3106" w:name="_Toc518463085"/>
      <w:bookmarkStart w:id="3107" w:name="_Toc518462781"/>
      <w:bookmarkStart w:id="3108" w:name="_Toc518463737"/>
      <w:bookmarkStart w:id="3109" w:name="_Toc518464112"/>
      <w:bookmarkStart w:id="3110" w:name="_Toc518464351"/>
      <w:bookmarkStart w:id="3111" w:name="_Toc518472790"/>
      <w:bookmarkStart w:id="3112" w:name="_Toc8059813"/>
      <w:bookmarkStart w:id="3113" w:name="_Toc8061523"/>
      <w:bookmarkStart w:id="3114" w:name="_Toc8062055"/>
      <w:bookmarkStart w:id="3115" w:name="_Toc8064523"/>
      <w:bookmarkStart w:id="3116" w:name="_Toc8391200"/>
      <w:bookmarkStart w:id="3117" w:name="_Toc8391466"/>
      <w:bookmarkStart w:id="3118" w:name="_Toc8644671"/>
      <w:bookmarkStart w:id="3119" w:name="_Toc8645203"/>
      <w:bookmarkStart w:id="3120" w:name="_Toc8817684"/>
      <w:bookmarkStart w:id="3121" w:name="_Toc8818256"/>
      <w:bookmarkStart w:id="3122" w:name="_Toc8825625"/>
      <w:bookmarkStart w:id="3123" w:name="_Toc8831722"/>
      <w:bookmarkStart w:id="3124" w:name="_Toc8832631"/>
      <w:bookmarkStart w:id="3125" w:name="_Toc11153093"/>
      <w:bookmarkStart w:id="3126" w:name="_Toc11161014"/>
      <w:bookmarkStart w:id="3127" w:name="_Toc11166950"/>
      <w:bookmarkStart w:id="3128" w:name="_Toc11167486"/>
      <w:bookmarkStart w:id="3129" w:name="_Toc11168923"/>
      <w:bookmarkStart w:id="3130" w:name="_Toc11845876"/>
      <w:bookmarkStart w:id="3131" w:name="_Toc12611675"/>
      <w:bookmarkStart w:id="3132" w:name="_Toc12624942"/>
      <w:bookmarkStart w:id="3133" w:name="_Toc12627431"/>
      <w:bookmarkStart w:id="3134" w:name="_Toc12630321"/>
      <w:bookmarkStart w:id="3135" w:name="_Toc12632816"/>
      <w:bookmarkStart w:id="3136" w:name="_Toc17902888"/>
      <w:r w:rsidRPr="00620C7E">
        <w:t>Regelbunden utvärdering</w:t>
      </w:r>
      <w:bookmarkEnd w:id="3102"/>
      <w:bookmarkEnd w:id="3103"/>
      <w:bookmarkEnd w:id="3104"/>
      <w:bookmarkEnd w:id="3105"/>
      <w:bookmarkEnd w:id="3106"/>
      <w:bookmarkEnd w:id="3107"/>
      <w:bookmarkEnd w:id="3108"/>
      <w:bookmarkEnd w:id="3109"/>
      <w:bookmarkEnd w:id="3110"/>
      <w:bookmarkEnd w:id="3111"/>
      <w:bookmarkEnd w:id="3112"/>
      <w:bookmarkEnd w:id="3113"/>
      <w:bookmarkEnd w:id="3114"/>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p>
    <w:p w14:paraId="7C59F5B8"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ska regelbundet bedöma hur känsliga de försäkringstekniska avsättningarna och kapital</w:t>
      </w:r>
      <w:r>
        <w:softHyphen/>
      </w:r>
      <w:r w:rsidRPr="00620C7E">
        <w:t>basen är för de antaganden som ligger till grund för fastställandet av den ränta som används vid beräkningen av de försäkringstekniska av</w:t>
      </w:r>
      <w:r>
        <w:softHyphen/>
      </w:r>
      <w:r w:rsidRPr="00620C7E">
        <w:t>sättningarna.</w:t>
      </w:r>
    </w:p>
    <w:p w14:paraId="223485D0" w14:textId="77777777" w:rsidR="001D32FA" w:rsidRPr="00620C7E" w:rsidRDefault="001D32FA" w:rsidP="001D32FA">
      <w:pPr>
        <w:pStyle w:val="Brdtextmedindragram"/>
      </w:pPr>
      <w:r w:rsidRPr="00620C7E">
        <w:t xml:space="preserve">Regeringen eller den myndighet som regeringen bestämmer ska få meddela föreskrifter om </w:t>
      </w:r>
      <w:bookmarkStart w:id="3137" w:name="_Hlk512848368"/>
      <w:r>
        <w:t>kraven på regelbundna utvärderingar av de försäkringstekniska avsättningarna</w:t>
      </w:r>
      <w:bookmarkEnd w:id="3137"/>
      <w:r>
        <w:t>.</w:t>
      </w:r>
    </w:p>
    <w:p w14:paraId="53FE3AAD" w14:textId="77777777" w:rsidR="001D32FA" w:rsidRPr="00620C7E" w:rsidRDefault="001D32FA" w:rsidP="001D32FA">
      <w:pPr>
        <w:pStyle w:val="Brdtextmedindrag"/>
        <w:rPr>
          <w:sz w:val="8"/>
          <w:szCs w:val="8"/>
        </w:rPr>
      </w:pPr>
    </w:p>
    <w:p w14:paraId="5B1DEEF0" w14:textId="77777777" w:rsidR="001D32FA" w:rsidRPr="00620C7E" w:rsidRDefault="001D32FA" w:rsidP="001D32FA">
      <w:pPr>
        <w:pStyle w:val="Brdtextmedindrag"/>
      </w:pPr>
      <w:r w:rsidRPr="00620C7E">
        <w:rPr>
          <w:b/>
        </w:rPr>
        <w:t>Utredningen</w:t>
      </w:r>
      <w:r w:rsidRPr="00620C7E">
        <w:t xml:space="preserve"> behandlar inte </w:t>
      </w:r>
      <w:r>
        <w:t xml:space="preserve">dessa </w:t>
      </w:r>
      <w:r w:rsidRPr="00620C7E">
        <w:t>fråg</w:t>
      </w:r>
      <w:r>
        <w:t>or</w:t>
      </w:r>
      <w:r w:rsidRPr="00620C7E">
        <w:t>.</w:t>
      </w:r>
    </w:p>
    <w:p w14:paraId="26646334" w14:textId="77777777" w:rsidR="001D32FA" w:rsidRDefault="001D32FA" w:rsidP="001D32FA">
      <w:pPr>
        <w:pStyle w:val="Brdtextmedindrag"/>
      </w:pPr>
      <w:r w:rsidRPr="00620C7E">
        <w:rPr>
          <w:b/>
        </w:rPr>
        <w:t xml:space="preserve">Remissinstanserna </w:t>
      </w:r>
      <w:r w:rsidRPr="00620C7E">
        <w:t xml:space="preserve">tar inte upp </w:t>
      </w:r>
      <w:r>
        <w:t>dessa frågor</w:t>
      </w:r>
      <w:r w:rsidRPr="00620C7E">
        <w:t>.</w:t>
      </w:r>
    </w:p>
    <w:p w14:paraId="743E7896" w14:textId="77777777" w:rsidR="001D32FA" w:rsidRDefault="001D32FA" w:rsidP="001D32FA">
      <w:pPr>
        <w:pStyle w:val="Brdtextmedindrag"/>
        <w:rPr>
          <w:b/>
        </w:rPr>
      </w:pPr>
      <w:r>
        <w:rPr>
          <w:b/>
        </w:rPr>
        <w:t xml:space="preserve">Promemorians förslag </w:t>
      </w:r>
      <w:r>
        <w:t>överensstämmer med regeringens förslag.</w:t>
      </w:r>
    </w:p>
    <w:p w14:paraId="1BA50343" w14:textId="77777777" w:rsidR="001D32FA" w:rsidRDefault="001D32FA" w:rsidP="001D32FA">
      <w:pPr>
        <w:pStyle w:val="Brdtextmedindrag"/>
      </w:pPr>
      <w:r>
        <w:rPr>
          <w:b/>
        </w:rPr>
        <w:t xml:space="preserve">Remissinstanserna: </w:t>
      </w:r>
      <w:r w:rsidRPr="008442BF">
        <w:t xml:space="preserve">Flertalet remissinstanser tillstyrker förslaget eller har inget att invända mot det. </w:t>
      </w:r>
      <w:r w:rsidRPr="00E8324B">
        <w:rPr>
          <w:i/>
        </w:rPr>
        <w:t>Svensk Försäkring</w:t>
      </w:r>
      <w:r w:rsidRPr="00E8324B">
        <w:t xml:space="preserve"> </w:t>
      </w:r>
      <w:r w:rsidRPr="008442BF">
        <w:t>framför</w:t>
      </w:r>
      <w:r w:rsidRPr="00E8324B">
        <w:t xml:space="preserve"> att </w:t>
      </w:r>
      <w:r w:rsidRPr="008442BF">
        <w:t xml:space="preserve">företag måste få kunskap om de antaganden som ligger till grund för fastställandet av diskonteringsräntan för att kunna </w:t>
      </w:r>
      <w:r w:rsidRPr="00E8324B">
        <w:t>bedöma känsligheten</w:t>
      </w:r>
      <w:r w:rsidRPr="008442BF">
        <w:t>.</w:t>
      </w:r>
      <w:r w:rsidRPr="00E8324B">
        <w:t xml:space="preserve"> Även </w:t>
      </w:r>
      <w:r w:rsidRPr="00E8324B">
        <w:rPr>
          <w:i/>
        </w:rPr>
        <w:t>Tjänste</w:t>
      </w:r>
      <w:r>
        <w:rPr>
          <w:i/>
        </w:rPr>
        <w:softHyphen/>
      </w:r>
      <w:r w:rsidRPr="00E8324B">
        <w:rPr>
          <w:i/>
        </w:rPr>
        <w:t>pensionsförbundet</w:t>
      </w:r>
      <w:r w:rsidRPr="00E8324B">
        <w:t xml:space="preserve"> framför att </w:t>
      </w:r>
      <w:r w:rsidRPr="008442BF">
        <w:t>det måste klargöras vilka underliggande antaganden som avses i bestämmelsen.</w:t>
      </w:r>
    </w:p>
    <w:p w14:paraId="29E09EA8" w14:textId="77777777" w:rsidR="00071758" w:rsidRDefault="00071758" w:rsidP="001D32FA">
      <w:pPr>
        <w:pStyle w:val="Brdtextmedindrag"/>
        <w:rPr>
          <w:b/>
        </w:rPr>
      </w:pPr>
    </w:p>
    <w:p w14:paraId="247AE30E" w14:textId="77777777" w:rsidR="001D32FA" w:rsidRPr="00620C7E" w:rsidRDefault="001D32FA" w:rsidP="00071758">
      <w:pPr>
        <w:pStyle w:val="Rubrik4utannumrering"/>
        <w:spacing w:before="120"/>
      </w:pPr>
      <w:r>
        <w:lastRenderedPageBreak/>
        <w:t>Skälen för regeringens förslag</w:t>
      </w:r>
    </w:p>
    <w:p w14:paraId="19654F07" w14:textId="77777777" w:rsidR="001D32FA" w:rsidRPr="00620C7E" w:rsidRDefault="001D32FA" w:rsidP="001D32FA">
      <w:pPr>
        <w:pStyle w:val="Rubrik5utannumrering"/>
        <w:spacing w:before="0"/>
      </w:pPr>
      <w:r w:rsidRPr="00620C7E">
        <w:t xml:space="preserve">Andra </w:t>
      </w:r>
      <w:r w:rsidRPr="005A2801">
        <w:t>tjänstepensionsdirektivet</w:t>
      </w:r>
    </w:p>
    <w:p w14:paraId="5E958932" w14:textId="77777777" w:rsidR="001D32FA" w:rsidRPr="00620C7E" w:rsidRDefault="001D32FA" w:rsidP="001D32FA">
      <w:pPr>
        <w:pStyle w:val="Brdtext"/>
      </w:pPr>
      <w:r w:rsidRPr="00620C7E">
        <w:t>I andra tjänstepensionsdirektivet finns</w:t>
      </w:r>
      <w:r>
        <w:t xml:space="preserve"> det</w:t>
      </w:r>
      <w:r w:rsidRPr="00620C7E">
        <w:t xml:space="preserve"> inte några bestämmelser om regelbunde</w:t>
      </w:r>
      <w:r>
        <w:t xml:space="preserve">nutvärdering av </w:t>
      </w:r>
      <w:r w:rsidRPr="00620C7E">
        <w:t>försäkringstekniska avsättningarna</w:t>
      </w:r>
    </w:p>
    <w:p w14:paraId="29BD3236" w14:textId="77777777" w:rsidR="001D32FA" w:rsidRPr="00620C7E" w:rsidRDefault="001D32FA" w:rsidP="001D32FA">
      <w:pPr>
        <w:pStyle w:val="Rubrik5utannumrering"/>
      </w:pPr>
      <w:r w:rsidRPr="005A2801">
        <w:t>Gällande</w:t>
      </w:r>
      <w:r w:rsidRPr="00620C7E">
        <w:t xml:space="preserve"> rätt</w:t>
      </w:r>
    </w:p>
    <w:p w14:paraId="5A3BFC6F" w14:textId="77777777" w:rsidR="001D32FA" w:rsidRPr="00CC3243" w:rsidRDefault="001D32FA" w:rsidP="001D32FA">
      <w:pPr>
        <w:pStyle w:val="Brdtext"/>
      </w:pPr>
      <w:r w:rsidRPr="00620C7E">
        <w:t xml:space="preserve">För försäkringsföretag gäller enligt </w:t>
      </w:r>
      <w:r>
        <w:t>försäkringsrörelselagen</w:t>
      </w:r>
      <w:r w:rsidRPr="00620C7E">
        <w:t xml:space="preserve"> att de regel</w:t>
      </w:r>
      <w:r>
        <w:softHyphen/>
      </w:r>
      <w:r w:rsidRPr="00620C7E">
        <w:t>bundet ska bedöma hur känsliga de försäkringstekniska avsättningarna och de medräkningsbara kapitalbasmedlen är för de antaganden som ligger till grund för fastställandet av den ränta som används vid beräkningen av den bästa skattningen av framtida kassaflöden (10</w:t>
      </w:r>
      <w:r>
        <w:t> kap.</w:t>
      </w:r>
      <w:r w:rsidRPr="00620C7E">
        <w:t xml:space="preserve"> 9</w:t>
      </w:r>
      <w:r>
        <w:t> §</w:t>
      </w:r>
      <w:r w:rsidRPr="00620C7E">
        <w:t>).</w:t>
      </w:r>
      <w:r>
        <w:t xml:space="preserve"> Finans</w:t>
      </w:r>
      <w:r>
        <w:softHyphen/>
        <w:t>inspek</w:t>
      </w:r>
      <w:r>
        <w:softHyphen/>
        <w:t xml:space="preserve">tionen har, med stöd av ett bemyndigande, meddelat föreskrifter om vad utvärderingen ska omfatta (9 kap. 7 § </w:t>
      </w:r>
      <w:r w:rsidRPr="00150AC5">
        <w:t xml:space="preserve">Finansinspektionens föreskrifter och allmänna råd </w:t>
      </w:r>
      <w:r>
        <w:t>[</w:t>
      </w:r>
      <w:r w:rsidRPr="00150AC5">
        <w:t>FFFS 2015:8</w:t>
      </w:r>
      <w:r>
        <w:t>]</w:t>
      </w:r>
      <w:r w:rsidRPr="00150AC5">
        <w:t xml:space="preserve"> om försäkringsrörelse</w:t>
      </w:r>
      <w:r>
        <w:t>).</w:t>
      </w:r>
    </w:p>
    <w:p w14:paraId="4A501EB7" w14:textId="77777777" w:rsidR="001D32FA" w:rsidRPr="00620C7E" w:rsidRDefault="001D32FA" w:rsidP="001D32FA">
      <w:pPr>
        <w:pStyle w:val="Brdtextmedindrag"/>
      </w:pPr>
      <w:r>
        <w:t>B</w:t>
      </w:r>
      <w:r w:rsidRPr="00620C7E">
        <w:t>estämmelser</w:t>
      </w:r>
      <w:r>
        <w:t>na</w:t>
      </w:r>
      <w:r w:rsidRPr="00620C7E">
        <w:t xml:space="preserve"> i </w:t>
      </w:r>
      <w:r>
        <w:t>försäkringsrörelselagen om regelbunden utvärdering</w:t>
      </w:r>
      <w:r w:rsidRPr="00620C7E">
        <w:t xml:space="preserve"> </w:t>
      </w:r>
      <w:r w:rsidRPr="00620C7E">
        <w:rPr>
          <w:color w:val="0D0D0D" w:themeColor="text1" w:themeTint="F2"/>
        </w:rPr>
        <w:t>gäller även för de försäkringsföretag som följer övergångsbestämmelserna (punkt</w:t>
      </w:r>
      <w:r>
        <w:rPr>
          <w:color w:val="0D0D0D" w:themeColor="text1" w:themeTint="F2"/>
        </w:rPr>
        <w:t> </w:t>
      </w:r>
      <w:r w:rsidRPr="00620C7E">
        <w:rPr>
          <w:color w:val="0D0D0D" w:themeColor="text1" w:themeTint="F2"/>
        </w:rPr>
        <w:t xml:space="preserve">2 i övergångsbestämmelserna till lagen [2015:700] om ändring i </w:t>
      </w:r>
      <w:r>
        <w:rPr>
          <w:color w:val="0D0D0D" w:themeColor="text1" w:themeTint="F2"/>
        </w:rPr>
        <w:t>försäkringsrörelselagen</w:t>
      </w:r>
      <w:r w:rsidRPr="00620C7E">
        <w:rPr>
          <w:color w:val="0D0D0D" w:themeColor="text1" w:themeTint="F2"/>
        </w:rPr>
        <w:t xml:space="preserve"> [2010:2043]).</w:t>
      </w:r>
    </w:p>
    <w:p w14:paraId="7EB73E00" w14:textId="77777777" w:rsidR="001D32FA" w:rsidRPr="00620C7E" w:rsidRDefault="001D32FA" w:rsidP="001D32FA">
      <w:pPr>
        <w:pStyle w:val="Brdtextmedindrag"/>
      </w:pPr>
      <w:r w:rsidRPr="00620C7E">
        <w:t xml:space="preserve">För tjänstepensionskassor finns inte några bestämmelser i lag </w:t>
      </w:r>
      <w:r>
        <w:t xml:space="preserve">om </w:t>
      </w:r>
      <w:r w:rsidRPr="00620C7E">
        <w:t>regel</w:t>
      </w:r>
      <w:r>
        <w:softHyphen/>
      </w:r>
      <w:r w:rsidRPr="00620C7E">
        <w:t>bunde</w:t>
      </w:r>
      <w:r>
        <w:t>n utvärdering av</w:t>
      </w:r>
      <w:r w:rsidRPr="00620C7E">
        <w:t xml:space="preserve"> försäkringstekniska avsättningar.</w:t>
      </w:r>
    </w:p>
    <w:p w14:paraId="56D278F0" w14:textId="77777777" w:rsidR="001D32FA" w:rsidRPr="00CC3243" w:rsidRDefault="001D32FA" w:rsidP="001D32FA">
      <w:pPr>
        <w:pStyle w:val="Rubrik5utannumrering"/>
      </w:pPr>
      <w:r>
        <w:t>Krav på r</w:t>
      </w:r>
      <w:r w:rsidRPr="005A2801">
        <w:t>egelbunden</w:t>
      </w:r>
      <w:r>
        <w:t xml:space="preserve"> utvärdering</w:t>
      </w:r>
    </w:p>
    <w:p w14:paraId="6376819A" w14:textId="77777777" w:rsidR="001D32FA" w:rsidRPr="00620C7E" w:rsidRDefault="001D32FA" w:rsidP="001D32FA">
      <w:pPr>
        <w:pStyle w:val="Brdtext"/>
      </w:pPr>
      <w:r w:rsidRPr="00620C7E">
        <w:t xml:space="preserve">Ett försäkringsföretags system för riskhantering ska enligt </w:t>
      </w:r>
      <w:r>
        <w:t>försäkrings</w:t>
      </w:r>
      <w:r>
        <w:softHyphen/>
        <w:t>rörelselagen</w:t>
      </w:r>
      <w:r w:rsidRPr="00620C7E">
        <w:t xml:space="preserve"> bl.a. omfatta matchningsrisker (10</w:t>
      </w:r>
      <w:r>
        <w:t> kap.</w:t>
      </w:r>
      <w:r w:rsidRPr="00620C7E">
        <w:t xml:space="preserve"> 7</w:t>
      </w:r>
      <w:r>
        <w:t> §</w:t>
      </w:r>
      <w:r w:rsidRPr="00620C7E">
        <w:t xml:space="preserve"> första stycket</w:t>
      </w:r>
      <w:r>
        <w:t> </w:t>
      </w:r>
      <w:r w:rsidRPr="00620C7E">
        <w:t>2). Vidare gäller att ett försäkringsföretag inom ramen för sitt riskhanterings</w:t>
      </w:r>
      <w:r>
        <w:softHyphen/>
      </w:r>
      <w:r w:rsidRPr="00620C7E">
        <w:t>arbete på det s.k. ALM-området (matchningsrisker), regelbundet ska ut</w:t>
      </w:r>
      <w:r>
        <w:softHyphen/>
      </w:r>
      <w:r w:rsidRPr="00620C7E">
        <w:t>värdera känsligheten hos de försäkringstekniska avsättningarna och med</w:t>
      </w:r>
      <w:r>
        <w:softHyphen/>
      </w:r>
      <w:r w:rsidRPr="00620C7E">
        <w:t>räkningsbara kapitalbasmed</w:t>
      </w:r>
      <w:r>
        <w:t>len</w:t>
      </w:r>
      <w:r w:rsidRPr="00620C7E">
        <w:t xml:space="preserve"> för de antaganden som ligger till grund för extrapoleringen av den relevanta riskfria räntestrukturen (10</w:t>
      </w:r>
      <w:r>
        <w:t> kap.</w:t>
      </w:r>
      <w:r w:rsidRPr="00620C7E">
        <w:t xml:space="preserve"> 9</w:t>
      </w:r>
      <w:r>
        <w:t> §</w:t>
      </w:r>
      <w:r w:rsidRPr="00620C7E">
        <w:t xml:space="preserve"> FRL). </w:t>
      </w:r>
      <w:r>
        <w:t>B</w:t>
      </w:r>
      <w:r w:rsidRPr="00620C7E">
        <w:t xml:space="preserve">estämmelsen </w:t>
      </w:r>
      <w:r>
        <w:t xml:space="preserve">om regelbunden utvärdering </w:t>
      </w:r>
      <w:r w:rsidRPr="00620C7E">
        <w:t>utgör därmed i praktiken en detaljreglering kring vissa av de åtgärder som ska genomföras inom ramen för ett av flera riskhanteringsområden (se prop. 2015/16:9 s.</w:t>
      </w:r>
      <w:r>
        <w:t> </w:t>
      </w:r>
      <w:r w:rsidRPr="00620C7E">
        <w:t>312</w:t>
      </w:r>
      <w:r>
        <w:t> </w:t>
      </w:r>
      <w:r w:rsidRPr="00620C7E">
        <w:t>f.).</w:t>
      </w:r>
    </w:p>
    <w:p w14:paraId="5456D8CC" w14:textId="77777777" w:rsidR="001D32FA" w:rsidRDefault="001D32FA" w:rsidP="001D32FA">
      <w:pPr>
        <w:pStyle w:val="Brdtextmedindrag"/>
      </w:pPr>
      <w:r w:rsidRPr="00620C7E">
        <w:t xml:space="preserve">I </w:t>
      </w:r>
      <w:r>
        <w:t>avsnitt 9</w:t>
      </w:r>
      <w:r w:rsidRPr="008442BF">
        <w:t>.</w:t>
      </w:r>
      <w:r>
        <w:t>7</w:t>
      </w:r>
      <w:r w:rsidRPr="008442BF">
        <w:t xml:space="preserve">.1 </w:t>
      </w:r>
      <w:r w:rsidRPr="00620C7E">
        <w:t xml:space="preserve">föreslås att ett </w:t>
      </w:r>
      <w:r>
        <w:t>tjänstepensionsföretag</w:t>
      </w:r>
      <w:r w:rsidRPr="00620C7E">
        <w:t xml:space="preserve"> ska ha ett system för riskhantering</w:t>
      </w:r>
      <w:r>
        <w:t>. Detta system ska</w:t>
      </w:r>
      <w:r w:rsidRPr="00620C7E">
        <w:t xml:space="preserve"> </w:t>
      </w:r>
      <w:r>
        <w:t>b</w:t>
      </w:r>
      <w:r w:rsidRPr="00620C7E">
        <w:t>l.a. omfatta matchningsrisker. På mot</w:t>
      </w:r>
      <w:r>
        <w:softHyphen/>
      </w:r>
      <w:r w:rsidRPr="00620C7E">
        <w:t>svarande sätt som gäller för försäkringsföretag</w:t>
      </w:r>
      <w:r>
        <w:t xml:space="preserve"> enligt försäkrings</w:t>
      </w:r>
      <w:r>
        <w:softHyphen/>
        <w:t>rörelse</w:t>
      </w:r>
      <w:r>
        <w:softHyphen/>
        <w:t xml:space="preserve">lagen </w:t>
      </w:r>
      <w:r w:rsidRPr="00620C7E">
        <w:t xml:space="preserve">bör även </w:t>
      </w:r>
      <w:r>
        <w:t>tjänstepensionsföretag</w:t>
      </w:r>
      <w:r w:rsidRPr="00620C7E">
        <w:t xml:space="preserve"> utvärdera sin känslighet för de antaganden som ligger till grund för fastställandet av den ränta som används vid beräkningen av </w:t>
      </w:r>
      <w:r>
        <w:t xml:space="preserve">de </w:t>
      </w:r>
      <w:r w:rsidRPr="00620C7E">
        <w:t>försäkringstekniska avsättningarna.</w:t>
      </w:r>
      <w:r>
        <w:t xml:space="preserve"> En be</w:t>
      </w:r>
      <w:r>
        <w:softHyphen/>
        <w:t>stämmelse om regelbunden utvärdering bör därför införas i den nya lagen om tjänstepensionsföretag.</w:t>
      </w:r>
    </w:p>
    <w:p w14:paraId="22C7DA82" w14:textId="77777777" w:rsidR="001D32FA" w:rsidRDefault="001D32FA" w:rsidP="001D32FA">
      <w:pPr>
        <w:pStyle w:val="Rubrik5utannumrering"/>
      </w:pPr>
      <w:r>
        <w:t>Bemyndiganden</w:t>
      </w:r>
    </w:p>
    <w:p w14:paraId="6816833E" w14:textId="191272EF" w:rsidR="001D32FA" w:rsidRDefault="001D32FA" w:rsidP="001D32FA">
      <w:pPr>
        <w:pStyle w:val="Brdtextmedindrag"/>
        <w:ind w:firstLine="0"/>
      </w:pPr>
      <w:r>
        <w:t>D</w:t>
      </w:r>
      <w:r w:rsidRPr="00620C7E">
        <w:t>et</w:t>
      </w:r>
      <w:r>
        <w:t xml:space="preserve"> kan </w:t>
      </w:r>
      <w:r w:rsidRPr="00620C7E">
        <w:t xml:space="preserve">finnas ett behov av ytterligare bestämmelser om kraven på de regelbundna utvärderingar som ska göras av </w:t>
      </w:r>
      <w:r>
        <w:t>ett tjänstepensionsföretag</w:t>
      </w:r>
      <w:r w:rsidRPr="00620C7E">
        <w:t xml:space="preserve"> när det gäller </w:t>
      </w:r>
      <w:r>
        <w:t xml:space="preserve">företagets känslighet för de antaganden som ligger till grund för fastställandet av den ränta som används vid beräkningen </w:t>
      </w:r>
      <w:r w:rsidRPr="00CC3243">
        <w:t>av de för</w:t>
      </w:r>
      <w:r w:rsidRPr="008C6479">
        <w:t>säkrings</w:t>
      </w:r>
      <w:r>
        <w:softHyphen/>
      </w:r>
      <w:r w:rsidRPr="008C6479">
        <w:t xml:space="preserve">tekniska </w:t>
      </w:r>
      <w:r w:rsidRPr="004837EB">
        <w:t xml:space="preserve">avsättningarna. Regeringen eller den myndighet som regeringen </w:t>
      </w:r>
      <w:r w:rsidRPr="004837EB">
        <w:lastRenderedPageBreak/>
        <w:t>bestämmer bör därför, på motsvarande sätt som gäller för försäkrings</w:t>
      </w:r>
      <w:r>
        <w:softHyphen/>
      </w:r>
      <w:r w:rsidRPr="004837EB">
        <w:t>företag, få meddela föreskrifter om detta.</w:t>
      </w:r>
      <w:r w:rsidRPr="00E8324B">
        <w:t xml:space="preserve"> </w:t>
      </w:r>
      <w:r w:rsidRPr="004837EB">
        <w:t xml:space="preserve">Inom ramen </w:t>
      </w:r>
      <w:r>
        <w:t xml:space="preserve">för </w:t>
      </w:r>
      <w:r w:rsidRPr="00E8324B">
        <w:t xml:space="preserve">arbetet med sådana föreskrifter torde det </w:t>
      </w:r>
      <w:r w:rsidRPr="004837EB">
        <w:t xml:space="preserve">även </w:t>
      </w:r>
      <w:r w:rsidRPr="00E8324B">
        <w:t>finnas</w:t>
      </w:r>
      <w:r w:rsidRPr="004837EB">
        <w:t xml:space="preserve"> möjlighet att ta fram det underlag som </w:t>
      </w:r>
      <w:r w:rsidRPr="004837EB">
        <w:rPr>
          <w:i/>
        </w:rPr>
        <w:t>Svensk Försäkring</w:t>
      </w:r>
      <w:r w:rsidRPr="004837EB">
        <w:t xml:space="preserve"> och </w:t>
      </w:r>
      <w:r w:rsidRPr="00E8324B">
        <w:rPr>
          <w:i/>
        </w:rPr>
        <w:t>Tjänstepensions</w:t>
      </w:r>
      <w:r w:rsidRPr="00E8324B">
        <w:rPr>
          <w:i/>
        </w:rPr>
        <w:softHyphen/>
        <w:t>förbundet</w:t>
      </w:r>
      <w:r w:rsidRPr="004837EB">
        <w:t xml:space="preserve"> efter</w:t>
      </w:r>
      <w:r>
        <w:softHyphen/>
      </w:r>
      <w:r w:rsidRPr="004837EB">
        <w:t xml:space="preserve">frågar om </w:t>
      </w:r>
      <w:r w:rsidRPr="00E8324B">
        <w:t>metoden för att bestämma diskonteringsräntan</w:t>
      </w:r>
      <w:r w:rsidRPr="004837EB">
        <w:t>.</w:t>
      </w:r>
    </w:p>
    <w:p w14:paraId="42B5CF72" w14:textId="77777777" w:rsidR="001D32FA" w:rsidRPr="00815241" w:rsidRDefault="001D32FA" w:rsidP="00AA5B6B">
      <w:pPr>
        <w:pStyle w:val="Rubrik3"/>
      </w:pPr>
      <w:bookmarkStart w:id="3138" w:name="_Toc518396665"/>
      <w:bookmarkStart w:id="3139" w:name="_Toc518400976"/>
      <w:bookmarkStart w:id="3140" w:name="_Toc518401693"/>
      <w:bookmarkStart w:id="3141" w:name="_Toc518401932"/>
      <w:bookmarkStart w:id="3142" w:name="_Toc518463086"/>
      <w:bookmarkStart w:id="3143" w:name="_Toc518462782"/>
      <w:bookmarkStart w:id="3144" w:name="_Toc518463738"/>
      <w:bookmarkStart w:id="3145" w:name="_Toc518464113"/>
      <w:bookmarkStart w:id="3146" w:name="_Toc518464352"/>
      <w:bookmarkStart w:id="3147" w:name="_Toc518472791"/>
      <w:bookmarkStart w:id="3148" w:name="_Toc8059814"/>
      <w:bookmarkStart w:id="3149" w:name="_Toc8061524"/>
      <w:bookmarkStart w:id="3150" w:name="_Toc8062056"/>
      <w:bookmarkStart w:id="3151" w:name="_Toc8064524"/>
      <w:bookmarkStart w:id="3152" w:name="_Toc8391201"/>
      <w:bookmarkStart w:id="3153" w:name="_Toc8391467"/>
      <w:bookmarkStart w:id="3154" w:name="_Toc8644672"/>
      <w:bookmarkStart w:id="3155" w:name="_Toc8645204"/>
      <w:bookmarkStart w:id="3156" w:name="_Toc8817685"/>
      <w:bookmarkStart w:id="3157" w:name="_Toc8818257"/>
      <w:bookmarkStart w:id="3158" w:name="_Toc8825626"/>
      <w:bookmarkStart w:id="3159" w:name="_Toc8831723"/>
      <w:bookmarkStart w:id="3160" w:name="_Toc8832632"/>
      <w:bookmarkStart w:id="3161" w:name="_Toc11153094"/>
      <w:bookmarkStart w:id="3162" w:name="_Toc11161015"/>
      <w:bookmarkStart w:id="3163" w:name="_Toc11166951"/>
      <w:bookmarkStart w:id="3164" w:name="_Toc11167487"/>
      <w:bookmarkStart w:id="3165" w:name="_Toc11168924"/>
      <w:bookmarkStart w:id="3166" w:name="_Toc11845877"/>
      <w:bookmarkStart w:id="3167" w:name="_Toc12611676"/>
      <w:bookmarkStart w:id="3168" w:name="_Toc12624943"/>
      <w:bookmarkStart w:id="3169" w:name="_Toc12627432"/>
      <w:bookmarkStart w:id="3170" w:name="_Toc12630322"/>
      <w:bookmarkStart w:id="3171" w:name="_Toc12632817"/>
      <w:bookmarkStart w:id="3172" w:name="_Toc17902889"/>
      <w:r w:rsidRPr="00E321BF">
        <w:t>Användande</w:t>
      </w:r>
      <w:r w:rsidRPr="005930B7">
        <w:t xml:space="preserve"> av externa </w:t>
      </w:r>
      <w:r w:rsidRPr="00D65DF0">
        <w:t>kreditvärderingsinstitut</w:t>
      </w:r>
      <w:bookmarkEnd w:id="3138"/>
      <w:bookmarkEnd w:id="3139"/>
      <w:bookmarkEnd w:id="3140"/>
      <w:bookmarkEnd w:id="3141"/>
      <w:bookmarkEnd w:id="3142"/>
      <w:bookmarkEnd w:id="3143"/>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p>
    <w:p w14:paraId="53E40DCC"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som använder bedömningar från externa kreditvärderingsinstitut vid beräkningen av de försäkringstekniska avsättningarna eller </w:t>
      </w:r>
      <w:r w:rsidRPr="00620C7E">
        <w:rPr>
          <w:color w:val="0D0D0D" w:themeColor="text1" w:themeTint="F2"/>
        </w:rPr>
        <w:t>det riskkänsliga kapital</w:t>
      </w:r>
      <w:r>
        <w:rPr>
          <w:color w:val="0D0D0D" w:themeColor="text1" w:themeTint="F2"/>
        </w:rPr>
        <w:softHyphen/>
      </w:r>
      <w:r w:rsidRPr="00620C7E">
        <w:rPr>
          <w:color w:val="0D0D0D" w:themeColor="text1" w:themeTint="F2"/>
        </w:rPr>
        <w:t>kravet</w:t>
      </w:r>
      <w:r w:rsidRPr="00620C7E">
        <w:t xml:space="preserve"> ska, när det är möjligt, göra en egen bedömning av de externa värderingarna.</w:t>
      </w:r>
    </w:p>
    <w:p w14:paraId="6EF22C97" w14:textId="77777777" w:rsidR="001D32FA" w:rsidRPr="00620C7E" w:rsidRDefault="001D32FA" w:rsidP="001D32FA">
      <w:pPr>
        <w:pStyle w:val="Brdtextmedindragram"/>
      </w:pPr>
      <w:r w:rsidRPr="00620C7E">
        <w:t xml:space="preserve">Regeringen eller den myndighet som regeringen bestämmer ska få meddela föreskrifter om hur ett </w:t>
      </w:r>
      <w:r>
        <w:t>tjänstepensionsföretag</w:t>
      </w:r>
      <w:r w:rsidRPr="00620C7E">
        <w:t xml:space="preserve"> ska göra en sådan egen bedömning.</w:t>
      </w:r>
    </w:p>
    <w:p w14:paraId="5BA582C2" w14:textId="77777777" w:rsidR="001D32FA" w:rsidRPr="00620C7E" w:rsidRDefault="001D32FA" w:rsidP="001D32FA">
      <w:pPr>
        <w:pStyle w:val="Brdtextmedindrag"/>
        <w:rPr>
          <w:sz w:val="8"/>
          <w:szCs w:val="8"/>
        </w:rPr>
      </w:pPr>
    </w:p>
    <w:p w14:paraId="77962783" w14:textId="77777777" w:rsidR="001D32FA" w:rsidRPr="00620C7E" w:rsidRDefault="001D32FA" w:rsidP="001D32FA">
      <w:pPr>
        <w:pStyle w:val="Brdtextmedindrag"/>
      </w:pPr>
      <w:r w:rsidRPr="00620C7E">
        <w:rPr>
          <w:b/>
        </w:rPr>
        <w:t>Utredningen</w:t>
      </w:r>
      <w:r w:rsidRPr="00620C7E">
        <w:t xml:space="preserve"> behandlar inte </w:t>
      </w:r>
      <w:r>
        <w:t xml:space="preserve">dessa </w:t>
      </w:r>
      <w:r w:rsidRPr="00620C7E">
        <w:t>fråg</w:t>
      </w:r>
      <w:r>
        <w:t>or</w:t>
      </w:r>
      <w:r w:rsidRPr="00620C7E">
        <w:t>.</w:t>
      </w:r>
    </w:p>
    <w:p w14:paraId="5676C107" w14:textId="77777777" w:rsidR="001D32FA" w:rsidRDefault="001D32FA" w:rsidP="001D32FA">
      <w:pPr>
        <w:pStyle w:val="Brdtextmedindrag"/>
      </w:pPr>
      <w:r w:rsidRPr="00620C7E">
        <w:rPr>
          <w:b/>
        </w:rPr>
        <w:t xml:space="preserve">Remissinstanserna </w:t>
      </w:r>
      <w:r w:rsidRPr="00620C7E">
        <w:t xml:space="preserve">tar inte upp </w:t>
      </w:r>
      <w:r>
        <w:t>dessa frågor</w:t>
      </w:r>
      <w:r w:rsidRPr="00620C7E">
        <w:t>.</w:t>
      </w:r>
    </w:p>
    <w:p w14:paraId="24D80DE0" w14:textId="77777777" w:rsidR="001D32FA" w:rsidRDefault="001D32FA" w:rsidP="001D32FA">
      <w:pPr>
        <w:pStyle w:val="Brdtextmedindrag"/>
        <w:rPr>
          <w:b/>
        </w:rPr>
      </w:pPr>
      <w:r>
        <w:rPr>
          <w:b/>
        </w:rPr>
        <w:t xml:space="preserve">Promemorians förslag </w:t>
      </w:r>
      <w:r>
        <w:t>överensstämmer med regeringens förslag.</w:t>
      </w:r>
    </w:p>
    <w:p w14:paraId="0F99062C" w14:textId="77777777" w:rsidR="001D32FA" w:rsidRPr="00620C7E" w:rsidRDefault="001D32FA" w:rsidP="001D32FA">
      <w:pPr>
        <w:pStyle w:val="Brdtextmedindrag"/>
      </w:pPr>
      <w:r>
        <w:rPr>
          <w:b/>
        </w:rPr>
        <w:t xml:space="preserve">Remissinstanserna </w:t>
      </w:r>
      <w:r>
        <w:t>tillstyrker förslaget eller har inget att invända mot det.</w:t>
      </w:r>
    </w:p>
    <w:p w14:paraId="7C8E7782" w14:textId="77777777" w:rsidR="001D32FA" w:rsidRPr="00620C7E" w:rsidRDefault="001D32FA" w:rsidP="001D32FA">
      <w:pPr>
        <w:pStyle w:val="Rubrik4utannumrering"/>
      </w:pPr>
      <w:r>
        <w:t>Skälen för regeringens förslag</w:t>
      </w:r>
    </w:p>
    <w:p w14:paraId="008BB8E8" w14:textId="77777777" w:rsidR="001D32FA" w:rsidRPr="00620C7E" w:rsidRDefault="001D32FA" w:rsidP="001D32FA">
      <w:pPr>
        <w:pStyle w:val="Rubrik5utannumrering"/>
        <w:spacing w:before="0"/>
      </w:pPr>
      <w:r w:rsidRPr="00620C7E">
        <w:t xml:space="preserve">Andra </w:t>
      </w:r>
      <w:r w:rsidRPr="005A2801">
        <w:t>tjänstepensionsdirektivet</w:t>
      </w:r>
    </w:p>
    <w:p w14:paraId="0B41475E" w14:textId="77777777" w:rsidR="001D32FA" w:rsidRPr="00620C7E" w:rsidRDefault="001D32FA" w:rsidP="001D32FA">
      <w:pPr>
        <w:pStyle w:val="Brdtext"/>
      </w:pPr>
      <w:r w:rsidRPr="00620C7E">
        <w:t xml:space="preserve">I andra tjänstepensionsdirektivet finns det inte några </w:t>
      </w:r>
      <w:r>
        <w:t>bestämmelser</w:t>
      </w:r>
      <w:r w:rsidRPr="00620C7E">
        <w:t xml:space="preserve"> om </w:t>
      </w:r>
      <w:r>
        <w:t>tjänstepensionsinstitut</w:t>
      </w:r>
      <w:r w:rsidRPr="00620C7E">
        <w:t>s användning av bedömningar från externa kredit</w:t>
      </w:r>
      <w:r>
        <w:softHyphen/>
      </w:r>
      <w:r w:rsidRPr="00620C7E">
        <w:t>värderingsinstitut.</w:t>
      </w:r>
    </w:p>
    <w:p w14:paraId="625BA5A2" w14:textId="77777777" w:rsidR="001D32FA" w:rsidRDefault="001D32FA" w:rsidP="001D32FA">
      <w:pPr>
        <w:pStyle w:val="Rubrik5utannumrering"/>
      </w:pPr>
      <w:r>
        <w:t>Tjänstepensionsföretag ska göra en egen bedömning av externa värderingar när det är möjligt</w:t>
      </w:r>
    </w:p>
    <w:p w14:paraId="70EE1DF0" w14:textId="1FAF2A1A" w:rsidR="001D32FA" w:rsidRPr="00620C7E" w:rsidRDefault="001D32FA" w:rsidP="001D32FA">
      <w:pPr>
        <w:pStyle w:val="Brdtext"/>
      </w:pPr>
      <w:r w:rsidRPr="00620C7E">
        <w:t>För försäkringsföretag som använder bedömningar från externa kredit</w:t>
      </w:r>
      <w:r>
        <w:softHyphen/>
      </w:r>
      <w:r w:rsidRPr="00620C7E">
        <w:t xml:space="preserve">värderingsinstitut finns det i </w:t>
      </w:r>
      <w:r>
        <w:t>försäkringsrörelselagen</w:t>
      </w:r>
      <w:r w:rsidRPr="00620C7E">
        <w:t xml:space="preserve"> ett krav att de</w:t>
      </w:r>
      <w:r w:rsidRPr="004408EA">
        <w:t xml:space="preserve"> ska</w:t>
      </w:r>
      <w:r w:rsidRPr="00620C7E">
        <w:t>, när det är möjligt</w:t>
      </w:r>
      <w:r w:rsidRPr="004837EB">
        <w:t xml:space="preserve">, göra en egen bedömning av de externa värderingarna (10 kap. 10 §). Detta ska ske för att undvika ett </w:t>
      </w:r>
      <w:r w:rsidRPr="00E8324B">
        <w:t xml:space="preserve">automatisk och </w:t>
      </w:r>
      <w:r w:rsidRPr="004837EB">
        <w:t>olämpligt beroende av externa värderingar (se artikel 44.4</w:t>
      </w:r>
      <w:r w:rsidRPr="00E8324B">
        <w:t> </w:t>
      </w:r>
      <w:r w:rsidRPr="004837EB">
        <w:t>a första stycket i Solvens</w:t>
      </w:r>
      <w:r w:rsidR="009603A8">
        <w:t> </w:t>
      </w:r>
      <w:r w:rsidRPr="004837EB">
        <w:t>II-direktivet [införd genom artikel 2.10</w:t>
      </w:r>
      <w:r w:rsidRPr="00E8324B">
        <w:t> </w:t>
      </w:r>
      <w:r w:rsidRPr="004837EB">
        <w:t xml:space="preserve">c i </w:t>
      </w:r>
      <w:r w:rsidRPr="007E675A">
        <w:t>Europaparlamentets och rådets direktiv 2014/51/EU av den 16 april 2014 om ändring av direktiven 2003/71/EG och 2009/138/EG och förordningarna (EG) nr 1060/2009, (EU) nr 1094/2010 och (EU) nr 1095/2010 med avseende på befogen</w:t>
      </w:r>
      <w:r>
        <w:softHyphen/>
      </w:r>
      <w:r w:rsidRPr="007E675A">
        <w:t>heterna för Europeiska tillsynsmyndigheten (Europeiska för</w:t>
      </w:r>
      <w:r>
        <w:softHyphen/>
      </w:r>
      <w:r w:rsidRPr="007E675A">
        <w:t>säkrings- och tjänstepensionsmyndigheten) och Europeiska tillsyns</w:t>
      </w:r>
      <w:r>
        <w:softHyphen/>
      </w:r>
      <w:r w:rsidRPr="007E675A">
        <w:t>myndigheten (Euro</w:t>
      </w:r>
      <w:r>
        <w:softHyphen/>
      </w:r>
      <w:r w:rsidRPr="007E675A">
        <w:t>peiska värdepappers- och marknadsmyndigheten</w:t>
      </w:r>
      <w:r>
        <w:t xml:space="preserve">), </w:t>
      </w:r>
      <w:r w:rsidR="009603A8">
        <w:t>benämnt</w:t>
      </w:r>
      <w:r>
        <w:t xml:space="preserve"> Omnibus II-direktivet] </w:t>
      </w:r>
      <w:r w:rsidRPr="004837EB">
        <w:t>och prop. 2015/16:9 s.</w:t>
      </w:r>
      <w:r w:rsidRPr="00E8324B">
        <w:t> </w:t>
      </w:r>
      <w:r w:rsidRPr="004837EB">
        <w:t>315). Även för tjänste</w:t>
      </w:r>
      <w:r>
        <w:softHyphen/>
      </w:r>
      <w:r w:rsidRPr="004837EB">
        <w:t xml:space="preserve">pensionsföretag finns det anledning att motverka ett </w:t>
      </w:r>
      <w:r w:rsidRPr="00620C7E">
        <w:t>sådant be</w:t>
      </w:r>
      <w:r>
        <w:softHyphen/>
      </w:r>
      <w:r w:rsidRPr="00620C7E">
        <w:t xml:space="preserve">roende och därför bör också </w:t>
      </w:r>
      <w:r>
        <w:t xml:space="preserve">tjänstepensionsföretag </w:t>
      </w:r>
      <w:r w:rsidRPr="00620C7E">
        <w:t>göra en egen be</w:t>
      </w:r>
      <w:r>
        <w:softHyphen/>
      </w:r>
      <w:r w:rsidRPr="00620C7E">
        <w:t xml:space="preserve">dömning av externa värderingar när </w:t>
      </w:r>
      <w:r>
        <w:t>detta</w:t>
      </w:r>
      <w:r w:rsidRPr="00620C7E">
        <w:t xml:space="preserve"> är möjligt. I den nya lagen om </w:t>
      </w:r>
      <w:r>
        <w:t>tjänste</w:t>
      </w:r>
      <w:r>
        <w:softHyphen/>
        <w:t>pensionsföretag</w:t>
      </w:r>
      <w:r w:rsidRPr="00620C7E">
        <w:t xml:space="preserve"> bör det därför införas en bestämmelse </w:t>
      </w:r>
      <w:r>
        <w:t xml:space="preserve">som </w:t>
      </w:r>
      <w:r>
        <w:lastRenderedPageBreak/>
        <w:t>motsvarar det som gäller för försäkrings</w:t>
      </w:r>
      <w:r>
        <w:softHyphen/>
        <w:t>företag enligt försäkrings</w:t>
      </w:r>
      <w:r>
        <w:softHyphen/>
        <w:t>rörelse</w:t>
      </w:r>
      <w:r>
        <w:softHyphen/>
        <w:t>lagen</w:t>
      </w:r>
      <w:r w:rsidRPr="00620C7E">
        <w:t>.</w:t>
      </w:r>
    </w:p>
    <w:p w14:paraId="79FF7FDD" w14:textId="77777777" w:rsidR="001D32FA" w:rsidRDefault="001D32FA" w:rsidP="001D32FA">
      <w:pPr>
        <w:pStyle w:val="Rubrik5utannumrering"/>
      </w:pPr>
      <w:r>
        <w:t>Bemyndiganden</w:t>
      </w:r>
    </w:p>
    <w:p w14:paraId="59D92EE7" w14:textId="77777777" w:rsidR="001D32FA" w:rsidRDefault="001D32FA" w:rsidP="001D32FA">
      <w:pPr>
        <w:pStyle w:val="Brdtextmedindrag"/>
        <w:ind w:firstLine="0"/>
      </w:pPr>
      <w:r>
        <w:t>För försäkringsföretag gäller att Eiopa ska ta fram förslag till tekniska standarder för genomförande av förfaranden för att bedöma externa kredit</w:t>
      </w:r>
      <w:r>
        <w:softHyphen/>
        <w:t>värderingar och att kommissionen har befogenhet att anta dessa tekniska standarder för genomförande (artikel 44.4 a andra och fjärde stycket i Solvens II-direktivet [införd genom artikel 2.10 </w:t>
      </w:r>
      <w:r w:rsidRPr="007B1719">
        <w:t>c i Omnibus II-direktivet]</w:t>
      </w:r>
      <w:r>
        <w:t>). Kommissionen har antagit en genomförande</w:t>
      </w:r>
      <w:r>
        <w:softHyphen/>
        <w:t>förordning för förfaranden för att bedöma externa kreditvärderingar (</w:t>
      </w:r>
      <w:r w:rsidRPr="00263139">
        <w:t>K</w:t>
      </w:r>
      <w:r>
        <w:t>ommissionens genomförandeförordning [EU]</w:t>
      </w:r>
      <w:r w:rsidRPr="00263139">
        <w:t xml:space="preserve"> 2015/2015 av den 11 november 2015 om fastställande av tekniska standarder för genomförande av förfaranden för att bedöma externa kreditvärderingar i enlighet med Europaparlamentets och rådets direktiv 2009/138/EG</w:t>
      </w:r>
      <w:r>
        <w:t>). Enligt försäkrings</w:t>
      </w:r>
      <w:r>
        <w:softHyphen/>
        <w:t>rörelselagen gäller dessutom att regeringen eller den myndighet som regeringen bestämmer får meddela föreskrifter om hur ett försäkrings</w:t>
      </w:r>
      <w:r>
        <w:softHyphen/>
        <w:t>företag ska göra en egen bedömning av de externa värderingarna (10 kap. 26 § 6).</w:t>
      </w:r>
    </w:p>
    <w:p w14:paraId="7BE94A3A" w14:textId="77777777" w:rsidR="001D32FA" w:rsidRDefault="001D32FA" w:rsidP="001D32FA">
      <w:pPr>
        <w:pStyle w:val="Brdtextmedindrag"/>
      </w:pPr>
      <w:r w:rsidRPr="00620C7E">
        <w:t xml:space="preserve">Som för försäkringsföretag kan det även för </w:t>
      </w:r>
      <w:r>
        <w:t>tjänstepensionsföretag</w:t>
      </w:r>
      <w:r w:rsidRPr="00620C7E">
        <w:t xml:space="preserve"> finnas ett behov av </w:t>
      </w:r>
      <w:r>
        <w:t>ytterligare</w:t>
      </w:r>
      <w:r w:rsidRPr="00620C7E">
        <w:t xml:space="preserve"> </w:t>
      </w:r>
      <w:r>
        <w:t>bestämmelser</w:t>
      </w:r>
      <w:r w:rsidRPr="00620C7E">
        <w:t xml:space="preserve"> om hur en </w:t>
      </w:r>
      <w:r>
        <w:t xml:space="preserve">egen </w:t>
      </w:r>
      <w:r w:rsidRPr="00620C7E">
        <w:t>bedömning av de externa värderingarna ska genomföras. Regeringen eller den myn</w:t>
      </w:r>
      <w:r>
        <w:softHyphen/>
      </w:r>
      <w:r w:rsidRPr="00620C7E">
        <w:t xml:space="preserve">dighet som regeringen bestämmer bör därför få meddela föreskrifter om hur ett </w:t>
      </w:r>
      <w:r>
        <w:t>tjänstepensionsföretag</w:t>
      </w:r>
      <w:r w:rsidRPr="00620C7E">
        <w:t xml:space="preserve"> ska göra </w:t>
      </w:r>
      <w:r>
        <w:t>en sådan</w:t>
      </w:r>
      <w:r w:rsidRPr="00620C7E">
        <w:t xml:space="preserve"> bedömning.</w:t>
      </w:r>
    </w:p>
    <w:p w14:paraId="3FD18C01" w14:textId="77777777" w:rsidR="001D32FA" w:rsidRPr="00620C7E" w:rsidRDefault="001D32FA" w:rsidP="00326459">
      <w:pPr>
        <w:pStyle w:val="Rubrik3"/>
      </w:pPr>
      <w:bookmarkStart w:id="3173" w:name="_Toc8059815"/>
      <w:bookmarkStart w:id="3174" w:name="_Toc8061525"/>
      <w:bookmarkStart w:id="3175" w:name="_Toc8062057"/>
      <w:bookmarkStart w:id="3176" w:name="_Toc8064525"/>
      <w:bookmarkStart w:id="3177" w:name="_Toc8391202"/>
      <w:bookmarkStart w:id="3178" w:name="_Toc8391468"/>
      <w:bookmarkStart w:id="3179" w:name="_Toc8644673"/>
      <w:bookmarkStart w:id="3180" w:name="_Toc8645205"/>
      <w:bookmarkStart w:id="3181" w:name="_Toc8817686"/>
      <w:bookmarkStart w:id="3182" w:name="_Toc8818258"/>
      <w:bookmarkStart w:id="3183" w:name="_Toc8825627"/>
      <w:bookmarkStart w:id="3184" w:name="_Toc8831724"/>
      <w:bookmarkStart w:id="3185" w:name="_Toc8832633"/>
      <w:bookmarkStart w:id="3186" w:name="_Toc11153095"/>
      <w:bookmarkStart w:id="3187" w:name="_Toc11161016"/>
      <w:bookmarkStart w:id="3188" w:name="_Toc11166952"/>
      <w:bookmarkStart w:id="3189" w:name="_Toc11167488"/>
      <w:bookmarkStart w:id="3190" w:name="_Toc11168925"/>
      <w:bookmarkStart w:id="3191" w:name="_Toc11845878"/>
      <w:bookmarkStart w:id="3192" w:name="_Toc12611677"/>
      <w:bookmarkStart w:id="3193" w:name="_Toc12624944"/>
      <w:bookmarkStart w:id="3194" w:name="_Toc12627433"/>
      <w:bookmarkStart w:id="3195" w:name="_Toc12630323"/>
      <w:bookmarkStart w:id="3196" w:name="_Toc12632818"/>
      <w:bookmarkStart w:id="3197" w:name="_Toc17902890"/>
      <w:r w:rsidRPr="00326459">
        <w:t>Riskhanteringsfunktion</w:t>
      </w:r>
      <w:bookmarkEnd w:id="3173"/>
      <w:bookmarkEnd w:id="3174"/>
      <w:bookmarkEnd w:id="3175"/>
      <w:bookmarkEnd w:id="3176"/>
      <w:bookmarkEnd w:id="3177"/>
      <w:bookmarkEnd w:id="3178"/>
      <w:bookmarkEnd w:id="3179"/>
      <w:bookmarkEnd w:id="3180"/>
      <w:bookmarkEnd w:id="3181"/>
      <w:bookmarkEnd w:id="3182"/>
      <w:bookmarkEnd w:id="3183"/>
      <w:bookmarkEnd w:id="3184"/>
      <w:bookmarkEnd w:id="3185"/>
      <w:bookmarkEnd w:id="3186"/>
      <w:bookmarkEnd w:id="3187"/>
      <w:bookmarkEnd w:id="3188"/>
      <w:bookmarkEnd w:id="3189"/>
      <w:bookmarkEnd w:id="3190"/>
      <w:bookmarkEnd w:id="3191"/>
      <w:bookmarkEnd w:id="3192"/>
      <w:bookmarkEnd w:id="3193"/>
      <w:bookmarkEnd w:id="3194"/>
      <w:bookmarkEnd w:id="3195"/>
      <w:bookmarkEnd w:id="3196"/>
      <w:bookmarkEnd w:id="3197"/>
    </w:p>
    <w:p w14:paraId="64F4E2CB"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s riskhanterings</w:t>
      </w:r>
      <w:r>
        <w:softHyphen/>
      </w:r>
      <w:r w:rsidRPr="00620C7E">
        <w:t xml:space="preserve">funktion ska ges en struktur som underlättar genomförande av </w:t>
      </w:r>
      <w:r>
        <w:t xml:space="preserve">företagets </w:t>
      </w:r>
      <w:r w:rsidRPr="00620C7E">
        <w:t>risk</w:t>
      </w:r>
      <w:r>
        <w:softHyphen/>
      </w:r>
      <w:r w:rsidRPr="00620C7E">
        <w:t>hanteringssystem.</w:t>
      </w:r>
    </w:p>
    <w:p w14:paraId="21AD7D2F" w14:textId="77777777" w:rsidR="001D32FA" w:rsidRPr="00620C7E" w:rsidRDefault="001D32FA" w:rsidP="001D32FA">
      <w:pPr>
        <w:pStyle w:val="Brdtextmedindragram"/>
      </w:pPr>
      <w:r w:rsidRPr="00620C7E">
        <w:t>Riskhanteringsfunktionen ska</w:t>
      </w:r>
    </w:p>
    <w:p w14:paraId="17A83C15" w14:textId="77777777" w:rsidR="001D32FA" w:rsidRPr="00620C7E" w:rsidRDefault="001D32FA" w:rsidP="001D32FA">
      <w:pPr>
        <w:pStyle w:val="Brdtextmedindragram"/>
      </w:pPr>
      <w:r w:rsidRPr="00620C7E">
        <w:t>1. utvärdera systemet för riskhantering,</w:t>
      </w:r>
    </w:p>
    <w:p w14:paraId="2C15BA76" w14:textId="77777777" w:rsidR="001D32FA" w:rsidRPr="00620C7E" w:rsidRDefault="001D32FA" w:rsidP="001D32FA">
      <w:pPr>
        <w:pStyle w:val="Brdtextmedindragram"/>
      </w:pPr>
      <w:r w:rsidRPr="00620C7E">
        <w:t>2. </w:t>
      </w:r>
      <w:r w:rsidRPr="003E7A7D">
        <w:t>identifiera, värdera och övervaka de risker som omfattas av systemet för riskhantering</w:t>
      </w:r>
      <w:r w:rsidRPr="00620C7E">
        <w:t>,</w:t>
      </w:r>
    </w:p>
    <w:p w14:paraId="589F099F" w14:textId="0BCE330D" w:rsidR="001D32FA" w:rsidRPr="00620C7E" w:rsidRDefault="001D32FA" w:rsidP="001D32FA">
      <w:pPr>
        <w:pStyle w:val="Brdtextmedindragram"/>
      </w:pPr>
      <w:r w:rsidRPr="00620C7E">
        <w:t xml:space="preserve">3. rapportera till styrelsen och den verkställande direktören om de risker som </w:t>
      </w:r>
      <w:r>
        <w:t>tjänstepensionsföretaget</w:t>
      </w:r>
      <w:r w:rsidRPr="00620C7E">
        <w:t xml:space="preserve"> är eller kan komma att bli </w:t>
      </w:r>
      <w:r w:rsidR="007652C9" w:rsidRPr="00620C7E">
        <w:t>exponera</w:t>
      </w:r>
      <w:r w:rsidR="007652C9">
        <w:t>t</w:t>
      </w:r>
      <w:r w:rsidR="007652C9" w:rsidRPr="00620C7E">
        <w:t xml:space="preserve"> </w:t>
      </w:r>
      <w:r w:rsidRPr="00620C7E">
        <w:t>för samt beroenden mellan risker.</w:t>
      </w:r>
    </w:p>
    <w:p w14:paraId="684100E9" w14:textId="77777777" w:rsidR="001D32FA" w:rsidRPr="00620C7E" w:rsidRDefault="001D32FA" w:rsidP="001D32FA">
      <w:pPr>
        <w:pStyle w:val="Brdtextmedindragram"/>
      </w:pPr>
      <w:r w:rsidRPr="00620C7E">
        <w:t>Regeringen eller den myndighet som regeringen bestämmer ska få meddela föreskrifter om riskhanteringsfunktionens uppgifter.</w:t>
      </w:r>
    </w:p>
    <w:p w14:paraId="20CCD6EB" w14:textId="77777777" w:rsidR="001D32FA" w:rsidRPr="00620C7E" w:rsidRDefault="001D32FA" w:rsidP="001D32FA">
      <w:pPr>
        <w:pStyle w:val="Brdtextmedindrag"/>
        <w:rPr>
          <w:sz w:val="8"/>
          <w:szCs w:val="8"/>
        </w:rPr>
      </w:pPr>
    </w:p>
    <w:p w14:paraId="6D5DBAE7" w14:textId="77777777" w:rsidR="001D32FA" w:rsidRPr="00620C7E" w:rsidRDefault="001D32FA" w:rsidP="001D32FA">
      <w:pPr>
        <w:pStyle w:val="Brdtextmedindrag"/>
      </w:pPr>
      <w:r w:rsidRPr="00620C7E">
        <w:rPr>
          <w:b/>
        </w:rPr>
        <w:t>Utredningens förslag</w:t>
      </w:r>
      <w:r w:rsidRPr="00620C7E">
        <w:t xml:space="preserve"> </w:t>
      </w:r>
      <w:r>
        <w:t xml:space="preserve">överensstämmer delvis med regeringens förslag. Utredningens förslag avviker från regeringens förslag genom att </w:t>
      </w:r>
      <w:r w:rsidRPr="00BC68D2">
        <w:t>funktion</w:t>
      </w:r>
      <w:r>
        <w:t>en</w:t>
      </w:r>
      <w:r w:rsidRPr="00BC68D2">
        <w:t xml:space="preserve"> </w:t>
      </w:r>
      <w:r>
        <w:t xml:space="preserve">enligt utredningens förslag endast </w:t>
      </w:r>
      <w:r w:rsidRPr="00BC68D2">
        <w:t xml:space="preserve">ska bistå styrelsen och andra funktioner i det arbete som ska </w:t>
      </w:r>
      <w:r>
        <w:t>utföras</w:t>
      </w:r>
      <w:r w:rsidRPr="00BC68D2">
        <w:t xml:space="preserve"> inom ramen för riskhanterings</w:t>
      </w:r>
      <w:r>
        <w:softHyphen/>
      </w:r>
      <w:r w:rsidRPr="00BC68D2">
        <w:t>systemet.</w:t>
      </w:r>
      <w:r>
        <w:t xml:space="preserve"> </w:t>
      </w:r>
      <w:r w:rsidRPr="00620C7E">
        <w:t>Utredningen föreslår inte</w:t>
      </w:r>
      <w:r>
        <w:t xml:space="preserve"> </w:t>
      </w:r>
      <w:r w:rsidRPr="00620C7E">
        <w:t>något bemyndigande för regeringen eller den myndighet som regeringen bestämmer att meddela föreskrifter</w:t>
      </w:r>
      <w:r>
        <w:t xml:space="preserve"> om funktionens uppgifter</w:t>
      </w:r>
      <w:r w:rsidRPr="00620C7E">
        <w:t>.</w:t>
      </w:r>
    </w:p>
    <w:p w14:paraId="3FD81F56" w14:textId="77777777" w:rsidR="001D32FA" w:rsidRDefault="001D32FA" w:rsidP="001D32FA">
      <w:pPr>
        <w:pStyle w:val="Brdtextmedindrag"/>
      </w:pPr>
      <w:r w:rsidRPr="00620C7E">
        <w:rPr>
          <w:b/>
        </w:rPr>
        <w:t xml:space="preserve">Remissinstanserna: </w:t>
      </w:r>
      <w:r w:rsidRPr="00620C7E">
        <w:t>Flertalet remissinstanser tillstyrker förslaget eller har inget att invända mot det.</w:t>
      </w:r>
      <w:r w:rsidRPr="00620C7E">
        <w:rPr>
          <w:i/>
        </w:rPr>
        <w:t xml:space="preserve"> Svenska Aktuarieföreningen</w:t>
      </w:r>
      <w:r w:rsidRPr="00620C7E">
        <w:t xml:space="preserve"> </w:t>
      </w:r>
      <w:r>
        <w:t>framför att d</w:t>
      </w:r>
      <w:r w:rsidRPr="00573285">
        <w:t xml:space="preserve">et inte är </w:t>
      </w:r>
      <w:r>
        <w:t>helt klart om riskhanterings</w:t>
      </w:r>
      <w:r w:rsidRPr="00573285">
        <w:t xml:space="preserve">funktionen ska utföra riskkontrollen eller </w:t>
      </w:r>
      <w:r>
        <w:t>endast</w:t>
      </w:r>
      <w:r w:rsidRPr="00573285">
        <w:t xml:space="preserve"> bevaka efterlevnaden</w:t>
      </w:r>
      <w:r>
        <w:t xml:space="preserve">. Föreningen föreslår att det ska anges att </w:t>
      </w:r>
      <w:r>
        <w:lastRenderedPageBreak/>
        <w:t xml:space="preserve">funktionen </w:t>
      </w:r>
      <w:r w:rsidRPr="00573285">
        <w:t>ska rapportera</w:t>
      </w:r>
      <w:r>
        <w:t xml:space="preserve"> om</w:t>
      </w:r>
      <w:r w:rsidRPr="00573285">
        <w:t xml:space="preserve"> problem inom systemet för riskhantering till styrelsen</w:t>
      </w:r>
      <w:r>
        <w:t>.</w:t>
      </w:r>
    </w:p>
    <w:p w14:paraId="613703FA" w14:textId="77777777" w:rsidR="001D32FA" w:rsidRDefault="001D32FA" w:rsidP="001D32FA">
      <w:pPr>
        <w:pStyle w:val="Brdtextmedindrag"/>
        <w:rPr>
          <w:b/>
        </w:rPr>
      </w:pPr>
      <w:r>
        <w:rPr>
          <w:b/>
        </w:rPr>
        <w:t xml:space="preserve">Promemorians förslag </w:t>
      </w:r>
      <w:r>
        <w:t xml:space="preserve">överensstämmer i huvudsak med regeringens förslag. Promemorians förslag avviker från regeringens förslag genom att riskhanteringsfunktionen enligt promemorians förslag även ska </w:t>
      </w:r>
      <w:r w:rsidRPr="00B778A4">
        <w:t>hantera de risker som omfattas av systemet för riskhantering</w:t>
      </w:r>
      <w:r>
        <w:t>.</w:t>
      </w:r>
    </w:p>
    <w:p w14:paraId="16A07094" w14:textId="77777777" w:rsidR="001D32FA" w:rsidRDefault="001D32FA" w:rsidP="001D32FA">
      <w:pPr>
        <w:pStyle w:val="Brdtextmedindrag"/>
      </w:pPr>
      <w:r>
        <w:rPr>
          <w:b/>
        </w:rPr>
        <w:t xml:space="preserve">Remissinstanserna: </w:t>
      </w:r>
      <w:r>
        <w:t>Flertalet remissinstanser tillstyrker förslaget eller har inget att invända mot d</w:t>
      </w:r>
      <w:r w:rsidRPr="008E7D30">
        <w:t xml:space="preserve">et. </w:t>
      </w:r>
      <w:r w:rsidRPr="00257A0B">
        <w:rPr>
          <w:i/>
        </w:rPr>
        <w:t>Svensk Försäkring</w:t>
      </w:r>
      <w:r w:rsidRPr="008E7D30">
        <w:t xml:space="preserve"> och </w:t>
      </w:r>
      <w:r w:rsidRPr="00257A0B">
        <w:rPr>
          <w:i/>
        </w:rPr>
        <w:t>Tjänstepensions</w:t>
      </w:r>
      <w:r>
        <w:rPr>
          <w:i/>
        </w:rPr>
        <w:softHyphen/>
      </w:r>
      <w:r w:rsidRPr="00257A0B">
        <w:rPr>
          <w:i/>
        </w:rPr>
        <w:t>förbundet</w:t>
      </w:r>
      <w:r w:rsidRPr="008E7D30">
        <w:t xml:space="preserve"> anser att riskhanteringsfunktionen inte ska hantera risk</w:t>
      </w:r>
      <w:r>
        <w:t>er</w:t>
      </w:r>
      <w:r w:rsidRPr="008E7D30">
        <w:t xml:space="preserve"> eftersom </w:t>
      </w:r>
      <w:r>
        <w:t>den</w:t>
      </w:r>
      <w:r w:rsidRPr="008E7D30">
        <w:t xml:space="preserve"> enligt direktivet ska ha en övervakande roll</w:t>
      </w:r>
      <w:r w:rsidRPr="00257A0B">
        <w:t>. Tjänstepensions</w:t>
      </w:r>
      <w:r>
        <w:softHyphen/>
      </w:r>
      <w:r w:rsidRPr="00257A0B">
        <w:t xml:space="preserve">förbundet </w:t>
      </w:r>
      <w:r>
        <w:t>tillägger</w:t>
      </w:r>
      <w:r w:rsidRPr="00257A0B">
        <w:t xml:space="preserve"> även att funktionen snarare ska säkerställa att det finns processer och rutiner </w:t>
      </w:r>
      <w:r>
        <w:t>så</w:t>
      </w:r>
      <w:r w:rsidRPr="00257A0B">
        <w:t xml:space="preserve"> att riskerna hanteras.</w:t>
      </w:r>
    </w:p>
    <w:p w14:paraId="240BA0AE" w14:textId="77777777" w:rsidR="001D32FA" w:rsidRPr="00620C7E" w:rsidRDefault="001D32FA" w:rsidP="001D32FA">
      <w:pPr>
        <w:pStyle w:val="Rubrik4utannumrering"/>
      </w:pPr>
      <w:r>
        <w:t>Skälen för regeringens förslag</w:t>
      </w:r>
    </w:p>
    <w:p w14:paraId="6D1FEE8D" w14:textId="77777777" w:rsidR="001D32FA" w:rsidRPr="00620C7E" w:rsidRDefault="001D32FA" w:rsidP="001D32FA">
      <w:pPr>
        <w:pStyle w:val="Rubrik5utannumrering"/>
        <w:spacing w:before="0"/>
      </w:pPr>
      <w:r w:rsidRPr="00620C7E">
        <w:t xml:space="preserve">Andra </w:t>
      </w:r>
      <w:r w:rsidRPr="005A2801">
        <w:t>tjänstepensionsdirektivet</w:t>
      </w:r>
    </w:p>
    <w:p w14:paraId="7D0F9207" w14:textId="77777777" w:rsidR="001D32FA" w:rsidRDefault="001D32FA" w:rsidP="001D32FA">
      <w:pPr>
        <w:pStyle w:val="Brdtext"/>
      </w:pPr>
      <w:r w:rsidRPr="00620C7E">
        <w:t xml:space="preserve">Ett </w:t>
      </w:r>
      <w:r>
        <w:t xml:space="preserve">tjänstepensionsinstitut </w:t>
      </w:r>
      <w:r w:rsidRPr="00620C7E">
        <w:t>ska enligt andra tjänstepensionsdirektivet ha en riskhanteringsfunktion (artikel 24.1).</w:t>
      </w:r>
      <w:r>
        <w:t xml:space="preserve"> </w:t>
      </w:r>
      <w:r w:rsidRPr="002613BF">
        <w:t>Personer med nyckelfunktioner ska rapportera alla väsentliga resultat och rekommendationer inom sina ansvarsområden till det förvaltnings-, lednings- eller tillsynsorgan inom tjänstepensionsinstitutet som ska besluta om vilka åtgärder som ska vidtas (artikel 24.4).</w:t>
      </w:r>
    </w:p>
    <w:p w14:paraId="59620BA8" w14:textId="77777777" w:rsidR="001D32FA" w:rsidRPr="006C73B0" w:rsidRDefault="001D32FA" w:rsidP="001D32FA">
      <w:pPr>
        <w:pStyle w:val="Brdtextmedindrag"/>
      </w:pPr>
      <w:r>
        <w:t>R</w:t>
      </w:r>
      <w:r w:rsidRPr="00C0600C">
        <w:t>iskhanteringsfunktion</w:t>
      </w:r>
      <w:r>
        <w:t>en ska vara</w:t>
      </w:r>
      <w:r w:rsidRPr="00C0600C">
        <w:t xml:space="preserve"> effektiv </w:t>
      </w:r>
      <w:r>
        <w:t>och</w:t>
      </w:r>
      <w:r w:rsidRPr="00C0600C">
        <w:t xml:space="preserve"> stå i proportion till </w:t>
      </w:r>
      <w:r>
        <w:t>tjänstepensionsinstitutets</w:t>
      </w:r>
      <w:r w:rsidRPr="00C0600C">
        <w:t xml:space="preserve"> storlek och interna organisation samt till deras verksamheters storlek, art, omfattning och komplexitet</w:t>
      </w:r>
      <w:r>
        <w:t xml:space="preserve"> (artikel 25.1)</w:t>
      </w:r>
      <w:r w:rsidRPr="00C0600C">
        <w:t xml:space="preserve">. </w:t>
      </w:r>
      <w:r>
        <w:t>F</w:t>
      </w:r>
      <w:r w:rsidRPr="00C0600C">
        <w:t>unktionen ska struktureras på ett sådant sätt att den underlättar hanteringen av ett riskhanteringssystem med avseende på vilket tjänste</w:t>
      </w:r>
      <w:r>
        <w:softHyphen/>
      </w:r>
      <w:r w:rsidRPr="00C0600C">
        <w:t>pensionsinstitutet ska anta de strategier, processer och rapporteringsrutiner som är nödvändiga för att spåra, mäta, hantera och till tjänstepensions</w:t>
      </w:r>
      <w:r>
        <w:softHyphen/>
      </w:r>
      <w:r w:rsidRPr="00C0600C">
        <w:t>institutets förvaltnings-, lednings- eller tillsynsorgan regelbundet rapportera de risker, på enskild och sammantagen nivå, som tjänste</w:t>
      </w:r>
      <w:r>
        <w:softHyphen/>
      </w:r>
      <w:r w:rsidRPr="00C0600C">
        <w:t>pensionsinstitutet och de pensionsplaner det förvaltar är, eller kan komma att bli, exponerade för och det inbördes beroendet mellan dessa.</w:t>
      </w:r>
    </w:p>
    <w:p w14:paraId="21660247" w14:textId="77777777" w:rsidR="001D32FA" w:rsidRPr="00620C7E" w:rsidRDefault="001D32FA" w:rsidP="001D32FA">
      <w:pPr>
        <w:pStyle w:val="Rubrik5utannumrering"/>
      </w:pPr>
      <w:r w:rsidRPr="005A2801">
        <w:t>Gällande</w:t>
      </w:r>
      <w:r w:rsidRPr="00620C7E">
        <w:t xml:space="preserve"> rätt</w:t>
      </w:r>
    </w:p>
    <w:p w14:paraId="617213E4" w14:textId="77777777" w:rsidR="001D32FA" w:rsidRPr="00620C7E" w:rsidRDefault="001D32FA" w:rsidP="001D32FA">
      <w:pPr>
        <w:pStyle w:val="Brdtext"/>
      </w:pPr>
      <w:r w:rsidRPr="00620C7E">
        <w:t xml:space="preserve">Försäkringsföretag ska enligt </w:t>
      </w:r>
      <w:r>
        <w:t>försäkringsrörelselagen</w:t>
      </w:r>
      <w:r w:rsidRPr="00620C7E">
        <w:t xml:space="preserve"> ha en funktion för riskhantering (10</w:t>
      </w:r>
      <w:r>
        <w:t> kap.</w:t>
      </w:r>
      <w:r w:rsidRPr="00620C7E">
        <w:t xml:space="preserve"> 4</w:t>
      </w:r>
      <w:r>
        <w:t> §</w:t>
      </w:r>
      <w:r w:rsidRPr="00620C7E">
        <w:t>). Funktionen för riskhantering ska ges en struktur som underlättar genomförande av riskhanteringssystemet (10</w:t>
      </w:r>
      <w:r>
        <w:t> kap.</w:t>
      </w:r>
      <w:r w:rsidRPr="00620C7E">
        <w:t xml:space="preserve"> 15</w:t>
      </w:r>
      <w:r>
        <w:t> §</w:t>
      </w:r>
      <w:r w:rsidRPr="00620C7E">
        <w:t xml:space="preserve"> FRL). För försäkringsföretag finns ytterligare bestämmelser om funk</w:t>
      </w:r>
      <w:r>
        <w:softHyphen/>
      </w:r>
      <w:r w:rsidRPr="00620C7E">
        <w:t>tionens uppgifter i Solvens II-förordningen (artikel 269).</w:t>
      </w:r>
    </w:p>
    <w:p w14:paraId="7071F136" w14:textId="77777777" w:rsidR="001D32FA" w:rsidRPr="00620C7E" w:rsidRDefault="001D32FA" w:rsidP="001D32FA">
      <w:pPr>
        <w:pStyle w:val="Brdtextmedindrag"/>
      </w:pPr>
      <w:r>
        <w:t>B</w:t>
      </w:r>
      <w:r w:rsidRPr="00620C7E">
        <w:t>estämmelser</w:t>
      </w:r>
      <w:r>
        <w:t>na</w:t>
      </w:r>
      <w:r w:rsidRPr="00620C7E">
        <w:t xml:space="preserve"> i </w:t>
      </w:r>
      <w:r>
        <w:t>försäkringsrörelselagen</w:t>
      </w:r>
      <w:r w:rsidRPr="00620C7E">
        <w:rPr>
          <w:color w:val="0D0D0D" w:themeColor="text1" w:themeTint="F2"/>
        </w:rPr>
        <w:t xml:space="preserve"> gäller även för de för</w:t>
      </w:r>
      <w:r>
        <w:rPr>
          <w:color w:val="0D0D0D" w:themeColor="text1" w:themeTint="F2"/>
        </w:rPr>
        <w:softHyphen/>
      </w:r>
      <w:r w:rsidRPr="00620C7E">
        <w:rPr>
          <w:color w:val="0D0D0D" w:themeColor="text1" w:themeTint="F2"/>
        </w:rPr>
        <w:t>säkringsföretag som följer övergångsbestämmelserna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 xml:space="preserve">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5E3F8739" w14:textId="77777777" w:rsidR="001D32FA" w:rsidRPr="00620C7E" w:rsidRDefault="001D32FA" w:rsidP="001D32FA">
      <w:pPr>
        <w:pStyle w:val="Brdtextmedindrag"/>
      </w:pPr>
      <w:r>
        <w:t>Det finns inte några bestämmelser i lag om att tjänstepensionskassor ska ha en funktion för riskhantering.</w:t>
      </w:r>
      <w:r w:rsidRPr="00620C7E">
        <w:t xml:space="preserve"> </w:t>
      </w:r>
      <w:r>
        <w:t>För tjänstepensionskassor gäller dock fortfarande FFFS 2005:1 (1 kap. 2 § Allmänna råd [</w:t>
      </w:r>
      <w:r w:rsidRPr="00843240">
        <w:t>FFFS 2018:12</w:t>
      </w:r>
      <w:r>
        <w:t>]</w:t>
      </w:r>
      <w:r w:rsidRPr="00843240">
        <w:t xml:space="preserve"> om ändring i Finansinspektionens allmänna råd </w:t>
      </w:r>
      <w:r>
        <w:t>[</w:t>
      </w:r>
      <w:r w:rsidRPr="00843240">
        <w:t>FFFS 2005:1</w:t>
      </w:r>
      <w:r>
        <w:t>]</w:t>
      </w:r>
      <w:r w:rsidRPr="00843240">
        <w:t xml:space="preserve"> om styrning och kontroll av finansiella företag</w:t>
      </w:r>
      <w:r>
        <w:t>)</w:t>
      </w:r>
      <w:r w:rsidRPr="00620C7E">
        <w:t>.</w:t>
      </w:r>
      <w:r>
        <w:t xml:space="preserve"> </w:t>
      </w:r>
      <w:r w:rsidRPr="00620C7E">
        <w:t xml:space="preserve">I </w:t>
      </w:r>
      <w:r>
        <w:t xml:space="preserve">FFFS 2005:1 finns allmänna råd om </w:t>
      </w:r>
      <w:r w:rsidRPr="00620C7E">
        <w:lastRenderedPageBreak/>
        <w:t>en samlad funktion i företaget för självständig riskkontroll</w:t>
      </w:r>
      <w:r>
        <w:t xml:space="preserve"> och vilka upp</w:t>
      </w:r>
      <w:r>
        <w:softHyphen/>
        <w:t>gifter som en sådan funktion ska utföra</w:t>
      </w:r>
      <w:r w:rsidRPr="00620C7E">
        <w:t xml:space="preserve"> (4</w:t>
      </w:r>
      <w:r>
        <w:t> kap.</w:t>
      </w:r>
      <w:r w:rsidRPr="00620C7E">
        <w:t xml:space="preserve"> 3 och 4</w:t>
      </w:r>
      <w:r>
        <w:t> §</w:t>
      </w:r>
      <w:r w:rsidRPr="00620C7E">
        <w:t>§).</w:t>
      </w:r>
    </w:p>
    <w:p w14:paraId="4633710B" w14:textId="77777777" w:rsidR="001D32FA" w:rsidRPr="003E7A7D" w:rsidRDefault="001D32FA" w:rsidP="001D32FA">
      <w:pPr>
        <w:pStyle w:val="Rubrik5utannumrering"/>
      </w:pPr>
      <w:r>
        <w:t xml:space="preserve">Funktionens </w:t>
      </w:r>
      <w:r w:rsidRPr="005A2801">
        <w:t>struktur</w:t>
      </w:r>
    </w:p>
    <w:p w14:paraId="3E849CF2" w14:textId="77777777" w:rsidR="001D32FA" w:rsidRDefault="001D32FA" w:rsidP="001D32FA">
      <w:pPr>
        <w:pStyle w:val="Brdtext"/>
      </w:pPr>
      <w:r>
        <w:t>I</w:t>
      </w:r>
      <w:r w:rsidRPr="00620C7E">
        <w:t xml:space="preserve"> </w:t>
      </w:r>
      <w:r>
        <w:t>avsnitt 9.6.2</w:t>
      </w:r>
      <w:r w:rsidRPr="00E8324B">
        <w:t xml:space="preserve"> </w:t>
      </w:r>
      <w:r>
        <w:t>föreslås att</w:t>
      </w:r>
      <w:r w:rsidRPr="008677D6">
        <w:t xml:space="preserve"> </w:t>
      </w:r>
      <w:r w:rsidRPr="00620C7E">
        <w:t xml:space="preserve">ett </w:t>
      </w:r>
      <w:r>
        <w:t>tjänstepensionsföretag</w:t>
      </w:r>
      <w:r w:rsidRPr="00620C7E">
        <w:t xml:space="preserve"> </w:t>
      </w:r>
      <w:r>
        <w:t xml:space="preserve">ska </w:t>
      </w:r>
      <w:r w:rsidRPr="00620C7E">
        <w:t>ha en risk</w:t>
      </w:r>
      <w:r>
        <w:softHyphen/>
      </w:r>
      <w:r w:rsidRPr="00620C7E">
        <w:t>hanteringsfunktion.</w:t>
      </w:r>
      <w:r>
        <w:t xml:space="preserve"> I andra tjänstepensionsdirektivet anges att risk</w:t>
      </w:r>
      <w:r>
        <w:softHyphen/>
        <w:t xml:space="preserve">hanteringsfunktionen ska </w:t>
      </w:r>
      <w:r w:rsidRPr="00C0600C">
        <w:t>struktureras på ett sådant sätt att den underlättar hanteringen av ett riskhanteringssystem</w:t>
      </w:r>
      <w:r>
        <w:t xml:space="preserve"> (artikel 25.1). Detta överens</w:t>
      </w:r>
      <w:r>
        <w:softHyphen/>
        <w:t>stämmer med det som anges i Solvens II-direktivet om att f</w:t>
      </w:r>
      <w:r w:rsidRPr="00530239">
        <w:t>örsäkrings- och återförsäkringsföretag ska inrätta en riskhanterings</w:t>
      </w:r>
      <w:r>
        <w:softHyphen/>
      </w:r>
      <w:r w:rsidRPr="00530239">
        <w:t>funktion som ska ges en struktur som underlättar genomförandet av riskhanteringssystemet</w:t>
      </w:r>
      <w:r>
        <w:t xml:space="preserve"> (artikel 44.4)</w:t>
      </w:r>
      <w:r w:rsidRPr="00530239">
        <w:t>.</w:t>
      </w:r>
      <w:r>
        <w:t xml:space="preserve"> För försäkringsföretag har bestämmelsen i Solvens II-direktivet genomförts genom en särskild bestämmelse i försäkrings</w:t>
      </w:r>
      <w:r>
        <w:softHyphen/>
        <w:t xml:space="preserve">rörelselagen </w:t>
      </w:r>
      <w:r w:rsidRPr="00620C7E">
        <w:t>(10</w:t>
      </w:r>
      <w:r>
        <w:t> kap.</w:t>
      </w:r>
      <w:r w:rsidRPr="00620C7E">
        <w:t xml:space="preserve"> 15</w:t>
      </w:r>
      <w:r>
        <w:t> §</w:t>
      </w:r>
      <w:r w:rsidRPr="00620C7E">
        <w:t>)</w:t>
      </w:r>
      <w:r>
        <w:t>. En bestämmelse som motsvarar bestämmelsen som gäller för försäkringsföretag bör därmed införas i den nya lagen om tjänstepensionsföretag.</w:t>
      </w:r>
      <w:r w:rsidRPr="00EE7136">
        <w:t xml:space="preserve"> </w:t>
      </w:r>
      <w:r w:rsidRPr="00620C7E">
        <w:t xml:space="preserve">Ett </w:t>
      </w:r>
      <w:r>
        <w:t>tjänstepensionsföretag</w:t>
      </w:r>
      <w:r w:rsidRPr="00620C7E">
        <w:t>s risk</w:t>
      </w:r>
      <w:r>
        <w:softHyphen/>
      </w:r>
      <w:r w:rsidRPr="00620C7E">
        <w:t xml:space="preserve">hanteringsfunktion ska </w:t>
      </w:r>
      <w:r>
        <w:t xml:space="preserve">således </w:t>
      </w:r>
      <w:r w:rsidRPr="00620C7E">
        <w:t>ges en struktur som underlättar genom</w:t>
      </w:r>
      <w:r>
        <w:softHyphen/>
      </w:r>
      <w:r w:rsidRPr="00620C7E">
        <w:t xml:space="preserve">förande av </w:t>
      </w:r>
      <w:r>
        <w:t xml:space="preserve">företagets </w:t>
      </w:r>
      <w:r w:rsidRPr="00620C7E">
        <w:t>risk</w:t>
      </w:r>
      <w:r>
        <w:softHyphen/>
      </w:r>
      <w:r w:rsidRPr="00620C7E">
        <w:t>hanteringssystem.</w:t>
      </w:r>
    </w:p>
    <w:p w14:paraId="0085C39D" w14:textId="77777777" w:rsidR="001D32FA" w:rsidRDefault="001D32FA" w:rsidP="001D32FA">
      <w:pPr>
        <w:pStyle w:val="Rubrik5utannumrering"/>
      </w:pPr>
      <w:r>
        <w:t xml:space="preserve">Funktionens </w:t>
      </w:r>
      <w:r w:rsidRPr="00024E7F">
        <w:t>uppgifter</w:t>
      </w:r>
    </w:p>
    <w:p w14:paraId="26AE0D64" w14:textId="77777777" w:rsidR="001D32FA" w:rsidRPr="009D2471" w:rsidRDefault="001D32FA" w:rsidP="001D32FA">
      <w:pPr>
        <w:pStyle w:val="Brdtextmedindrag"/>
        <w:ind w:firstLine="0"/>
      </w:pPr>
      <w:r>
        <w:t>I Solvens II-förordningen (artikel 269) anges vilka uppgifter som risk</w:t>
      </w:r>
      <w:r>
        <w:softHyphen/>
        <w:t xml:space="preserve">hanteringsfunktionen i ett försäkringsföretag ska utföra och för </w:t>
      </w:r>
      <w:r w:rsidRPr="009D2471">
        <w:t xml:space="preserve">tjänstepensionskassor finns motsvarande bestämmelser i FFFS 2005:1 (4 kap. 3 och 4 §§). Även för tjänstepensionsföretag finns ett behov av att ange vilka uppgifter som riskhanteringsfunktionen ska utföra. Detta överensstämmer med de bestämmelser som föreslås för de andra centrala funktionerna, för funktionen för regelefterlevnad i </w:t>
      </w:r>
      <w:r>
        <w:t>avsnitt 9</w:t>
      </w:r>
      <w:r w:rsidRPr="00E8324B">
        <w:t>.9.2</w:t>
      </w:r>
      <w:r w:rsidRPr="009D2471">
        <w:t xml:space="preserve">, för funktionen för internrevision i </w:t>
      </w:r>
      <w:r>
        <w:t>avsnitt 9</w:t>
      </w:r>
      <w:r w:rsidRPr="00E8324B">
        <w:t xml:space="preserve">.11 </w:t>
      </w:r>
      <w:r w:rsidRPr="009D2471">
        <w:t xml:space="preserve">och för aktuariefunktionen i </w:t>
      </w:r>
      <w:r>
        <w:t>avsnitt 9</w:t>
      </w:r>
      <w:r w:rsidRPr="00E8324B">
        <w:t>.10</w:t>
      </w:r>
      <w:r w:rsidRPr="009D2471">
        <w:t>.</w:t>
      </w:r>
    </w:p>
    <w:p w14:paraId="7E44875F" w14:textId="77777777" w:rsidR="001D32FA" w:rsidRDefault="001D32FA" w:rsidP="001D32FA">
      <w:pPr>
        <w:pStyle w:val="Brdtextmedindrag"/>
      </w:pPr>
      <w:r w:rsidRPr="009D2471">
        <w:t>Ett tjänstepensionsföretag kommer att driva en verksamhet som i sin egenskap av försäkringsrörelse överensstämmer med</w:t>
      </w:r>
      <w:r>
        <w:t xml:space="preserve"> den verksamhet som drivs av ett försäkringsföretag som följer Solvens II-regelverket. Detta talar för att en reglering om vilka uppgifter som risk</w:t>
      </w:r>
      <w:r>
        <w:softHyphen/>
        <w:t>hanteringsfunktionen ska utföra bör ta sin utgångspunkt i de uppgifter som anges i Solvens II-förordningen. De uppgifter som anges i Solvens II-förordningen (artikel 269) motsvarar dessutom i allt väsentligt de uppgifter som det anges att motsvarande funktion ska utföra hos tjänstepensionskassor i FFFS 2005:1 (4 kap. 3 och 4 §§).</w:t>
      </w:r>
    </w:p>
    <w:p w14:paraId="260A4F3F" w14:textId="77777777" w:rsidR="001D32FA" w:rsidRDefault="001D32FA" w:rsidP="001D32FA">
      <w:pPr>
        <w:pStyle w:val="Brdtextmedindrag"/>
      </w:pPr>
      <w:r>
        <w:t xml:space="preserve">Inledningsvis anges att riskhanteringsfunktionen i ett försäkringsföretag ska </w:t>
      </w:r>
      <w:r w:rsidRPr="00E8324B">
        <w:t xml:space="preserve">assistera </w:t>
      </w:r>
      <w:r w:rsidRPr="005157FA">
        <w:t>förvaltnings-, lednings- eller tillsynsorganet och andra funk</w:t>
      </w:r>
      <w:r>
        <w:softHyphen/>
      </w:r>
      <w:r w:rsidRPr="005157FA">
        <w:t xml:space="preserve">tioner så att riskhanteringssystemet </w:t>
      </w:r>
      <w:r w:rsidRPr="00E8324B">
        <w:t xml:space="preserve">fungerar effektivt </w:t>
      </w:r>
      <w:r w:rsidRPr="005157FA">
        <w:t xml:space="preserve">(artikel 269.1 a). För tjänstepensionskassor anges i FFFS 2005:1 att funktionen bör </w:t>
      </w:r>
      <w:r w:rsidRPr="00E8324B">
        <w:t xml:space="preserve">föreslå de ändringar </w:t>
      </w:r>
      <w:r w:rsidRPr="005157FA">
        <w:t xml:space="preserve">i styrdokument och processer som funktionens iakttagelser om riskhanteringen ger anledning till (4 kap. 3 § andra stycket). </w:t>
      </w:r>
      <w:r>
        <w:t>Därför</w:t>
      </w:r>
      <w:r w:rsidRPr="005157FA">
        <w:t xml:space="preserve"> bör det även för tjänstepensionsföretag införas en bestämmelse om att risk</w:t>
      </w:r>
      <w:r>
        <w:softHyphen/>
      </w:r>
      <w:r w:rsidRPr="005157FA">
        <w:t xml:space="preserve">hanteringsfunktionen ska </w:t>
      </w:r>
      <w:r w:rsidRPr="00E8324B">
        <w:t xml:space="preserve">utvärdera </w:t>
      </w:r>
      <w:r w:rsidRPr="005157FA">
        <w:t xml:space="preserve">systemet för riskhantering. Detta är även förenligt med </w:t>
      </w:r>
      <w:r>
        <w:t>det</w:t>
      </w:r>
      <w:r w:rsidRPr="005157FA">
        <w:t xml:space="preserve"> </w:t>
      </w:r>
      <w:r w:rsidRPr="005157FA">
        <w:rPr>
          <w:i/>
        </w:rPr>
        <w:t>Tjänstepensionsförbundet</w:t>
      </w:r>
      <w:r w:rsidRPr="005157FA">
        <w:t xml:space="preserve"> </w:t>
      </w:r>
      <w:r w:rsidRPr="00D57D52">
        <w:t xml:space="preserve">framför </w:t>
      </w:r>
      <w:r>
        <w:t xml:space="preserve">om </w:t>
      </w:r>
      <w:r w:rsidRPr="00D57D52">
        <w:t>att funktionen ska säkerställa att det finns processer och rutiner för att riskerna hanteras.</w:t>
      </w:r>
    </w:p>
    <w:p w14:paraId="748EEC31" w14:textId="77777777" w:rsidR="001D32FA" w:rsidRDefault="001D32FA" w:rsidP="001D32FA">
      <w:pPr>
        <w:pStyle w:val="Brdtextmedindrag"/>
      </w:pPr>
      <w:r>
        <w:lastRenderedPageBreak/>
        <w:t xml:space="preserve">I Solvens II-förordningen anges att funktionen </w:t>
      </w:r>
      <w:r w:rsidRPr="005157FA">
        <w:t xml:space="preserve">ska </w:t>
      </w:r>
      <w:r w:rsidRPr="00E8324B">
        <w:t xml:space="preserve">övervaka </w:t>
      </w:r>
      <w:r w:rsidRPr="005157FA">
        <w:t>risk</w:t>
      </w:r>
      <w:r>
        <w:softHyphen/>
      </w:r>
      <w:r w:rsidRPr="005157FA">
        <w:t xml:space="preserve">hanteringssystemet (artikel 269.1 b) och den allmänna riskprofilen för företaget som helhet (artikel 269.1 c) samt </w:t>
      </w:r>
      <w:r w:rsidRPr="00E8324B">
        <w:t xml:space="preserve">identifiera </w:t>
      </w:r>
      <w:r w:rsidRPr="005157FA">
        <w:t xml:space="preserve">och </w:t>
      </w:r>
      <w:r w:rsidRPr="00E8324B">
        <w:t xml:space="preserve">bedöma </w:t>
      </w:r>
      <w:r w:rsidRPr="005157FA">
        <w:t>fram</w:t>
      </w:r>
      <w:r>
        <w:softHyphen/>
      </w:r>
      <w:r w:rsidRPr="005157FA">
        <w:t xml:space="preserve">växande risker (artikel 269.1 e). För tjänstepensionskassor anges i FFFS 2005:1 att funktionen kan uppdra åt andra funktioner i företaget att </w:t>
      </w:r>
      <w:r w:rsidRPr="00E8324B">
        <w:t xml:space="preserve">sammanställa underlag </w:t>
      </w:r>
      <w:r w:rsidRPr="005157FA">
        <w:t xml:space="preserve">för dess rapporter och </w:t>
      </w:r>
      <w:r w:rsidRPr="00E8324B">
        <w:t xml:space="preserve">analyser </w:t>
      </w:r>
      <w:r w:rsidRPr="005157FA">
        <w:t>men att funktionen alltid ansvarar för den samlade rapporteringen och analysen av företagets risker</w:t>
      </w:r>
      <w:r>
        <w:t>,</w:t>
      </w:r>
      <w:r w:rsidRPr="005157FA">
        <w:t xml:space="preserve"> liksom för att underliggande data är korrekta (4 kap. 4 §). Funktionen </w:t>
      </w:r>
      <w:r>
        <w:t>ska därför</w:t>
      </w:r>
      <w:r w:rsidRPr="005157FA">
        <w:t xml:space="preserve"> även hos tjänstepensions</w:t>
      </w:r>
      <w:r w:rsidRPr="005157FA">
        <w:softHyphen/>
        <w:t xml:space="preserve">kassor </w:t>
      </w:r>
      <w:r w:rsidRPr="00E8324B">
        <w:t>övervaka</w:t>
      </w:r>
      <w:r w:rsidRPr="005157FA">
        <w:t xml:space="preserve">, </w:t>
      </w:r>
      <w:r w:rsidRPr="00E8324B">
        <w:t>identi</w:t>
      </w:r>
      <w:r>
        <w:softHyphen/>
      </w:r>
      <w:r w:rsidRPr="00E8324B">
        <w:t xml:space="preserve">fiera </w:t>
      </w:r>
      <w:r w:rsidRPr="005157FA">
        <w:t xml:space="preserve">och </w:t>
      </w:r>
      <w:r w:rsidRPr="00E8324B">
        <w:t xml:space="preserve">bedöma </w:t>
      </w:r>
      <w:r w:rsidRPr="005157FA">
        <w:t>de ris</w:t>
      </w:r>
      <w:r>
        <w:t xml:space="preserve">ker som finns hos företaget. </w:t>
      </w:r>
    </w:p>
    <w:p w14:paraId="2A07F882" w14:textId="77777777" w:rsidR="001D32FA" w:rsidRDefault="001D32FA" w:rsidP="001D32FA">
      <w:pPr>
        <w:pStyle w:val="Brdtextmedindrag"/>
      </w:pPr>
      <w:r>
        <w:t xml:space="preserve">En bestämmelse med motsvarande innehåll bör införas i den nya lagen om tjänstepensionsföretag. </w:t>
      </w:r>
      <w:r w:rsidRPr="005157FA">
        <w:t xml:space="preserve">Som </w:t>
      </w:r>
      <w:r w:rsidRPr="005157FA">
        <w:rPr>
          <w:i/>
        </w:rPr>
        <w:t>Svensk Försäkring</w:t>
      </w:r>
      <w:r w:rsidRPr="005157FA">
        <w:t xml:space="preserve"> och </w:t>
      </w:r>
      <w:r w:rsidRPr="005157FA">
        <w:rPr>
          <w:i/>
        </w:rPr>
        <w:t>Tjänstepensions</w:t>
      </w:r>
      <w:r>
        <w:rPr>
          <w:i/>
        </w:rPr>
        <w:softHyphen/>
      </w:r>
      <w:r w:rsidRPr="005157FA">
        <w:rPr>
          <w:i/>
        </w:rPr>
        <w:t>förbundet</w:t>
      </w:r>
      <w:r w:rsidRPr="005157FA">
        <w:t xml:space="preserve"> </w:t>
      </w:r>
      <w:r>
        <w:t>an</w:t>
      </w:r>
      <w:r w:rsidRPr="005157FA">
        <w:t xml:space="preserve">för bör riskhanteringsfunktionen </w:t>
      </w:r>
      <w:r w:rsidRPr="00D57D52">
        <w:t>inte hantera risker eftersom funktionen enligt andra tjänstepensionsdirektivet ska ha en övervakande roll.</w:t>
      </w:r>
    </w:p>
    <w:p w14:paraId="0ED54B80" w14:textId="77777777" w:rsidR="001D32FA" w:rsidRDefault="001D32FA" w:rsidP="001D32FA">
      <w:pPr>
        <w:pStyle w:val="Brdtextmedindrag"/>
      </w:pPr>
      <w:r>
        <w:t>I andra tjänstepensionsdirektivet anges att p</w:t>
      </w:r>
      <w:r w:rsidRPr="00620C7E">
        <w:t>ersoner med nyckel</w:t>
      </w:r>
      <w:r>
        <w:softHyphen/>
      </w:r>
      <w:r w:rsidRPr="00620C7E">
        <w:t>funktioner ska rapportera alla väsentliga resultat och rekommendationer inom sina ansvarsområden till det förvaltnings-, lednings- eller tillsyns</w:t>
      </w:r>
      <w:r>
        <w:softHyphen/>
      </w:r>
      <w:r w:rsidRPr="00620C7E">
        <w:t xml:space="preserve">organ inom </w:t>
      </w:r>
      <w:r>
        <w:t>tjänstepensionsinstitut</w:t>
      </w:r>
      <w:r w:rsidRPr="00620C7E">
        <w:t>et som ska besluta om vilka åtgärder som ska vidtas (artikel 24.4).</w:t>
      </w:r>
      <w:r>
        <w:t xml:space="preserve"> Både i Solvens II-</w:t>
      </w:r>
      <w:r w:rsidRPr="005157FA">
        <w:t xml:space="preserve">förordningen (artikel 269.1 d) och i FFFS 2005:1 (4 kap. 3 §) anges att funktionen ska </w:t>
      </w:r>
      <w:r w:rsidRPr="00E8324B">
        <w:t xml:space="preserve">informera </w:t>
      </w:r>
      <w:r w:rsidRPr="005157FA">
        <w:t>om de risker företaget är eller kan komma att bli utsatta för. I Solvens II</w:t>
      </w:r>
      <w:r>
        <w:t xml:space="preserve">-förordningen anges att rapportering ska ske till </w:t>
      </w:r>
      <w:r w:rsidRPr="00067691">
        <w:t>förvaltnings-, lednings- eller tillsynsorganet</w:t>
      </w:r>
      <w:r>
        <w:t xml:space="preserve"> och i FFFS 2005:1 anges att detta ska ske till </w:t>
      </w:r>
      <w:r w:rsidRPr="00202DD3">
        <w:t>styrelse, ledning och i övrigt dem som har behov av informationen.</w:t>
      </w:r>
      <w:r>
        <w:t xml:space="preserve"> </w:t>
      </w:r>
    </w:p>
    <w:p w14:paraId="27BE30CA" w14:textId="77777777" w:rsidR="001D32FA" w:rsidRDefault="001D32FA" w:rsidP="001D32FA">
      <w:pPr>
        <w:pStyle w:val="Brdtextmedindrag"/>
      </w:pPr>
      <w:r>
        <w:t xml:space="preserve">Som </w:t>
      </w:r>
      <w:r w:rsidRPr="00620C7E">
        <w:rPr>
          <w:i/>
        </w:rPr>
        <w:t>Svenska Aktuarieföreningen</w:t>
      </w:r>
      <w:r w:rsidRPr="00620C7E">
        <w:t xml:space="preserve"> </w:t>
      </w:r>
      <w:r>
        <w:t>föreslår bör det för tjänstepensions</w:t>
      </w:r>
      <w:r>
        <w:softHyphen/>
        <w:t xml:space="preserve">företag införas en bestämmelse om att riskhanteringsfunktionen ska </w:t>
      </w:r>
      <w:r w:rsidRPr="00573285">
        <w:t xml:space="preserve">rapportera </w:t>
      </w:r>
      <w:r>
        <w:t xml:space="preserve">om </w:t>
      </w:r>
      <w:r w:rsidRPr="00573285">
        <w:t>problem inom systemet för riskhantering till styrelsen</w:t>
      </w:r>
      <w:r>
        <w:t>. Detta bör även gälla i förhållande till den verkställande direktören eftersom ledningen i ett tjänstepensionsföretag kommer att delas mellan styrelsen och den verkställande direktören, se avsnitt 9</w:t>
      </w:r>
      <w:r w:rsidRPr="00E8324B">
        <w:t>.1</w:t>
      </w:r>
      <w:r w:rsidRPr="005157FA">
        <w:t xml:space="preserve">. </w:t>
      </w:r>
      <w:r>
        <w:t>Ett tjänste</w:t>
      </w:r>
      <w:r>
        <w:softHyphen/>
        <w:t>pensionsföretags riskhanteringsfunktion ska alltså rapportera till styrelsen och den verkställande direktören om de risker som tjänste</w:t>
      </w:r>
      <w:r>
        <w:softHyphen/>
        <w:t>pensions</w:t>
      </w:r>
      <w:r>
        <w:softHyphen/>
        <w:t>företaget är eller kan komma att bli exponerat för samt beroenden mellan risker, vilket bör anges i den nya lagen om tjänstepensionsföretag.</w:t>
      </w:r>
    </w:p>
    <w:p w14:paraId="46626D34" w14:textId="77777777" w:rsidR="001D32FA" w:rsidRDefault="001D32FA" w:rsidP="001D32FA">
      <w:pPr>
        <w:pStyle w:val="Rubrik5utannumrering"/>
      </w:pPr>
      <w:r>
        <w:t>Bemyndiganden</w:t>
      </w:r>
    </w:p>
    <w:p w14:paraId="49044A18" w14:textId="77777777" w:rsidR="001D32FA" w:rsidRDefault="001D32FA" w:rsidP="001D32FA">
      <w:pPr>
        <w:pStyle w:val="Brdtextmedindrag"/>
        <w:ind w:firstLine="0"/>
      </w:pPr>
      <w:r w:rsidRPr="00620C7E">
        <w:t xml:space="preserve">För försäkringsföretag finns </w:t>
      </w:r>
      <w:r>
        <w:t xml:space="preserve">det </w:t>
      </w:r>
      <w:r w:rsidRPr="00620C7E">
        <w:t>i Solvens II-förordningen (artikel 269</w:t>
      </w:r>
      <w:r>
        <w:t>.2</w:t>
      </w:r>
      <w:r w:rsidRPr="00620C7E">
        <w:t>)</w:t>
      </w:r>
      <w:r>
        <w:t xml:space="preserve"> ytterligare bestämmelser om riskhanteringsfunktionens uppgifter</w:t>
      </w:r>
      <w:r w:rsidRPr="00620C7E">
        <w:t>. I</w:t>
      </w:r>
      <w:r>
        <w:t xml:space="preserve"> </w:t>
      </w:r>
      <w:r w:rsidRPr="00620C7E">
        <w:t>be</w:t>
      </w:r>
      <w:r>
        <w:softHyphen/>
      </w:r>
      <w:r w:rsidRPr="00620C7E">
        <w:t xml:space="preserve">stämmelsen </w:t>
      </w:r>
      <w:r>
        <w:t xml:space="preserve">som föreslås för tjänstepensionsföretag </w:t>
      </w:r>
      <w:r w:rsidRPr="00620C7E">
        <w:t xml:space="preserve">ska det, till skillnad </w:t>
      </w:r>
      <w:r>
        <w:t>från</w:t>
      </w:r>
      <w:r w:rsidRPr="00620C7E">
        <w:t xml:space="preserve"> </w:t>
      </w:r>
      <w:r>
        <w:t xml:space="preserve">bestämmelsen </w:t>
      </w:r>
      <w:r w:rsidRPr="00620C7E">
        <w:t xml:space="preserve">om riskhanteringsfunktionen i </w:t>
      </w:r>
      <w:r>
        <w:t>försäkringsrörelselagen (10 kap. 15 §),</w:t>
      </w:r>
      <w:r w:rsidRPr="00620C7E">
        <w:t xml:space="preserve"> anges vilka uppgifter som funktionen ska utföra. Trots detta kan det finnas ett behov av ytterligare bestämmelser om vilka uppgifter som funktionen ska utföra. Regeringen eller den myndighet som regeringen bestämmer bör därför få meddela föreskrifter om risk</w:t>
      </w:r>
      <w:r>
        <w:softHyphen/>
      </w:r>
      <w:r w:rsidRPr="00620C7E">
        <w:t>hanteringsfunktionens uppgifter.</w:t>
      </w:r>
    </w:p>
    <w:p w14:paraId="449B4B44" w14:textId="77777777" w:rsidR="001D32FA" w:rsidRPr="00620C7E" w:rsidRDefault="001D32FA" w:rsidP="001D32FA">
      <w:pPr>
        <w:pStyle w:val="Brdtextmedindrag"/>
      </w:pPr>
      <w:r>
        <w:t xml:space="preserve">Genom ett bemyndigande skapas även möjligheter för att utforma en reglering utifrån den verksamhet som ett tjänstepensionsföretag driver i det enskilda fallet. Ett bemyndigande ger således utrymme för att utforma bestämmelser om ett tjänstepensionsföretags riskhanteringsfunktion som </w:t>
      </w:r>
      <w:r>
        <w:lastRenderedPageBreak/>
        <w:t xml:space="preserve">står </w:t>
      </w:r>
      <w:r w:rsidRPr="00C0600C">
        <w:t xml:space="preserve">i proportion till </w:t>
      </w:r>
      <w:r>
        <w:t>företagets</w:t>
      </w:r>
      <w:r w:rsidRPr="00C0600C">
        <w:t xml:space="preserve"> storlek och interna organisati</w:t>
      </w:r>
      <w:r>
        <w:t>on samt till deras verksamhets</w:t>
      </w:r>
      <w:r w:rsidRPr="00C0600C">
        <w:t xml:space="preserve"> storlek, art, omfattning och komplexitet</w:t>
      </w:r>
      <w:r>
        <w:t>.</w:t>
      </w:r>
    </w:p>
    <w:p w14:paraId="14A353A9" w14:textId="77777777" w:rsidR="001D32FA" w:rsidRPr="00620C7E" w:rsidRDefault="001D32FA" w:rsidP="00326459">
      <w:pPr>
        <w:pStyle w:val="Rubrik2"/>
      </w:pPr>
      <w:bookmarkStart w:id="3198" w:name="_Toc518396666"/>
      <w:bookmarkStart w:id="3199" w:name="_Toc518400977"/>
      <w:bookmarkStart w:id="3200" w:name="_Toc518401694"/>
      <w:bookmarkStart w:id="3201" w:name="_Toc518401933"/>
      <w:bookmarkStart w:id="3202" w:name="_Toc518463087"/>
      <w:bookmarkStart w:id="3203" w:name="_Toc518462783"/>
      <w:bookmarkStart w:id="3204" w:name="_Toc518463739"/>
      <w:bookmarkStart w:id="3205" w:name="_Toc518464114"/>
      <w:bookmarkStart w:id="3206" w:name="_Toc518464353"/>
      <w:bookmarkStart w:id="3207" w:name="_Toc518472792"/>
      <w:bookmarkStart w:id="3208" w:name="_Toc8059816"/>
      <w:bookmarkStart w:id="3209" w:name="_Toc8061526"/>
      <w:bookmarkStart w:id="3210" w:name="_Toc8062058"/>
      <w:bookmarkStart w:id="3211" w:name="_Toc8064526"/>
      <w:bookmarkStart w:id="3212" w:name="_Toc8391203"/>
      <w:bookmarkStart w:id="3213" w:name="_Toc8391469"/>
      <w:bookmarkStart w:id="3214" w:name="_Toc8644674"/>
      <w:bookmarkStart w:id="3215" w:name="_Toc8645206"/>
      <w:bookmarkStart w:id="3216" w:name="_Toc8817687"/>
      <w:bookmarkStart w:id="3217" w:name="_Toc8818259"/>
      <w:bookmarkStart w:id="3218" w:name="_Toc8825628"/>
      <w:bookmarkStart w:id="3219" w:name="_Toc8831725"/>
      <w:bookmarkStart w:id="3220" w:name="_Toc8832634"/>
      <w:bookmarkStart w:id="3221" w:name="_Toc11153096"/>
      <w:bookmarkStart w:id="3222" w:name="_Toc11161017"/>
      <w:bookmarkStart w:id="3223" w:name="_Toc11166953"/>
      <w:bookmarkStart w:id="3224" w:name="_Toc11167489"/>
      <w:bookmarkStart w:id="3225" w:name="_Toc11168926"/>
      <w:bookmarkStart w:id="3226" w:name="_Toc11845879"/>
      <w:bookmarkStart w:id="3227" w:name="_Toc12611678"/>
      <w:bookmarkStart w:id="3228" w:name="_Toc12624945"/>
      <w:bookmarkStart w:id="3229" w:name="_Toc12627434"/>
      <w:bookmarkStart w:id="3230" w:name="_Toc12630324"/>
      <w:bookmarkStart w:id="3231" w:name="_Toc12632819"/>
      <w:bookmarkStart w:id="3232" w:name="_Toc17902891"/>
      <w:r w:rsidRPr="00620C7E">
        <w:t xml:space="preserve">Risk- och </w:t>
      </w:r>
      <w:r w:rsidRPr="00326459">
        <w:t>solvensbedömning</w:t>
      </w:r>
      <w:bookmarkEnd w:id="3198"/>
      <w:bookmarkEnd w:id="3199"/>
      <w:bookmarkEnd w:id="3200"/>
      <w:bookmarkEnd w:id="3201"/>
      <w:bookmarkEnd w:id="3202"/>
      <w:bookmarkEnd w:id="3203"/>
      <w:bookmarkEnd w:id="3204"/>
      <w:bookmarkEnd w:id="3205"/>
      <w:bookmarkEnd w:id="3206"/>
      <w:bookmarkEnd w:id="3207"/>
      <w:bookmarkEnd w:id="3208"/>
      <w:bookmarkEnd w:id="3209"/>
      <w:bookmarkEnd w:id="3210"/>
      <w:bookmarkEnd w:id="3211"/>
      <w:bookmarkEnd w:id="3212"/>
      <w:bookmarkEnd w:id="3213"/>
      <w:bookmarkEnd w:id="3214"/>
      <w:bookmarkEnd w:id="3215"/>
      <w:bookmarkEnd w:id="3216"/>
      <w:bookmarkEnd w:id="3217"/>
      <w:bookmarkEnd w:id="3218"/>
      <w:bookmarkEnd w:id="3219"/>
      <w:bookmarkEnd w:id="3220"/>
      <w:bookmarkEnd w:id="3221"/>
      <w:bookmarkEnd w:id="3222"/>
      <w:bookmarkEnd w:id="3223"/>
      <w:bookmarkEnd w:id="3224"/>
      <w:bookmarkEnd w:id="3225"/>
      <w:bookmarkEnd w:id="3226"/>
      <w:bookmarkEnd w:id="3227"/>
      <w:bookmarkEnd w:id="3228"/>
      <w:bookmarkEnd w:id="3229"/>
      <w:bookmarkEnd w:id="3230"/>
      <w:bookmarkEnd w:id="3231"/>
      <w:bookmarkEnd w:id="3232"/>
    </w:p>
    <w:p w14:paraId="58CD39B5"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ska genomföra </w:t>
      </w:r>
      <w:r>
        <w:t xml:space="preserve">och dokumentera </w:t>
      </w:r>
      <w:r w:rsidRPr="00620C7E">
        <w:t>en</w:t>
      </w:r>
      <w:r>
        <w:t xml:space="preserve"> egen</w:t>
      </w:r>
      <w:r w:rsidRPr="00620C7E">
        <w:t xml:space="preserve"> risk- och solvensbedömning.</w:t>
      </w:r>
    </w:p>
    <w:p w14:paraId="542BC140" w14:textId="77777777" w:rsidR="001D32FA" w:rsidRPr="00620C7E" w:rsidRDefault="001D32FA" w:rsidP="001D32FA">
      <w:pPr>
        <w:pStyle w:val="Brdtextmedindragram"/>
      </w:pPr>
      <w:r w:rsidRPr="00620C7E">
        <w:t xml:space="preserve">I den egna risk- och solvensbedömningen ska </w:t>
      </w:r>
      <w:r>
        <w:t>tjänstepensions</w:t>
      </w:r>
      <w:r>
        <w:softHyphen/>
        <w:t>före</w:t>
      </w:r>
      <w:r>
        <w:softHyphen/>
        <w:t>taget</w:t>
      </w:r>
      <w:r w:rsidRPr="00620C7E">
        <w:t xml:space="preserve"> göra en bedömning av </w:t>
      </w:r>
    </w:p>
    <w:p w14:paraId="2DA18EB1" w14:textId="77777777" w:rsidR="001D32FA" w:rsidRPr="00620C7E" w:rsidRDefault="001D32FA" w:rsidP="001D32FA">
      <w:pPr>
        <w:pStyle w:val="Brdtextmedindragram"/>
        <w:rPr>
          <w:color w:val="0D0D0D" w:themeColor="text1" w:themeTint="F2"/>
        </w:rPr>
      </w:pPr>
      <w:r w:rsidRPr="00620C7E">
        <w:t xml:space="preserve">1. företagets totala solvensbehov med hänsyn till dess specifika riskprofil, risktolerans och </w:t>
      </w:r>
      <w:r w:rsidRPr="00620C7E">
        <w:rPr>
          <w:color w:val="0D0D0D" w:themeColor="text1" w:themeTint="F2"/>
        </w:rPr>
        <w:t>affärsstrategi,</w:t>
      </w:r>
    </w:p>
    <w:p w14:paraId="29EBD8FF" w14:textId="77777777" w:rsidR="001D32FA" w:rsidRPr="00620C7E" w:rsidRDefault="001D32FA" w:rsidP="001D32FA">
      <w:pPr>
        <w:pStyle w:val="Brdtextmedindragram"/>
        <w:rPr>
          <w:color w:val="0D0D0D" w:themeColor="text1" w:themeTint="F2"/>
        </w:rPr>
      </w:pPr>
      <w:r w:rsidRPr="00620C7E">
        <w:rPr>
          <w:color w:val="0D0D0D" w:themeColor="text1" w:themeTint="F2"/>
        </w:rPr>
        <w:t>2. företagets fortlöpande efterlevnad av bestämmelserna om det riskkänsliga kapitalkravet och minimikapitalkravet samt försäkrings</w:t>
      </w:r>
      <w:r>
        <w:rPr>
          <w:color w:val="0D0D0D" w:themeColor="text1" w:themeTint="F2"/>
        </w:rPr>
        <w:softHyphen/>
      </w:r>
      <w:r w:rsidRPr="00620C7E">
        <w:rPr>
          <w:color w:val="0D0D0D" w:themeColor="text1" w:themeTint="F2"/>
        </w:rPr>
        <w:t>tekniska avsättningar, och</w:t>
      </w:r>
    </w:p>
    <w:p w14:paraId="57F0670E" w14:textId="77777777" w:rsidR="001D32FA" w:rsidRPr="00620C7E" w:rsidRDefault="001D32FA" w:rsidP="001D32FA">
      <w:pPr>
        <w:pStyle w:val="Brdtextmedindragram"/>
        <w:rPr>
          <w:color w:val="0D0D0D" w:themeColor="text1" w:themeTint="F2"/>
        </w:rPr>
      </w:pPr>
      <w:r w:rsidRPr="00620C7E">
        <w:rPr>
          <w:color w:val="0D0D0D" w:themeColor="text1" w:themeTint="F2"/>
        </w:rPr>
        <w:t>3. hur betydande skillnaderna är mellan företagets riskprofil och de antaganden om risker som har legat till grund för beräkningen av det riskkänsliga kapitalkravet.</w:t>
      </w:r>
    </w:p>
    <w:p w14:paraId="3CAE7BAC" w14:textId="00892137" w:rsidR="001D32FA" w:rsidRPr="00620C7E" w:rsidRDefault="001D32FA" w:rsidP="001D32FA">
      <w:pPr>
        <w:pStyle w:val="Brdtextmedindragram"/>
      </w:pPr>
      <w:r w:rsidRPr="00620C7E">
        <w:t xml:space="preserve">För bedömningen av </w:t>
      </w:r>
      <w:r>
        <w:t>tjänstepensionsföretagets</w:t>
      </w:r>
      <w:r w:rsidRPr="00620C7E">
        <w:t xml:space="preserve"> totala solvensbehov ska </w:t>
      </w:r>
      <w:r>
        <w:t>företaget</w:t>
      </w:r>
      <w:r w:rsidRPr="00620C7E">
        <w:t xml:space="preserve"> ha processer som säkerställer att de risker som företaget är eller kan komma att bli </w:t>
      </w:r>
      <w:r w:rsidR="007652C9" w:rsidRPr="00620C7E">
        <w:t>exponera</w:t>
      </w:r>
      <w:r w:rsidR="007652C9">
        <w:t>t</w:t>
      </w:r>
      <w:r w:rsidR="007652C9" w:rsidRPr="00620C7E">
        <w:t xml:space="preserve"> </w:t>
      </w:r>
      <w:r w:rsidRPr="00620C7E">
        <w:t xml:space="preserve">för, på såväl kort som lång sikt, identifieras och värderas. </w:t>
      </w:r>
      <w:r>
        <w:t xml:space="preserve">Företaget ska redovisa de processer som använts vid bedömningen. </w:t>
      </w:r>
    </w:p>
    <w:p w14:paraId="0CCB4B6E" w14:textId="77777777" w:rsidR="001D32FA" w:rsidRPr="00620C7E" w:rsidRDefault="001D32FA" w:rsidP="001D32FA">
      <w:pPr>
        <w:pStyle w:val="Brdtextmedindragram"/>
      </w:pPr>
      <w:r w:rsidRPr="00620C7E">
        <w:t xml:space="preserve">Den egna risk- och solvensbedömningen ska ingå som en integrerad del </w:t>
      </w:r>
      <w:r>
        <w:t>i</w:t>
      </w:r>
      <w:r w:rsidRPr="00620C7E">
        <w:t xml:space="preserve"> </w:t>
      </w:r>
      <w:r>
        <w:t>tjänstepensionsföretagets</w:t>
      </w:r>
      <w:r w:rsidRPr="00620C7E">
        <w:t xml:space="preserve"> affärsstrategier och ska beaktas vid företagets strategiska beslut.</w:t>
      </w:r>
    </w:p>
    <w:p w14:paraId="6E197B8C" w14:textId="77777777" w:rsidR="001D32FA" w:rsidRPr="00620C7E" w:rsidRDefault="001D32FA" w:rsidP="001D32FA">
      <w:pPr>
        <w:pStyle w:val="Brdtextmedindragram"/>
      </w:pPr>
      <w:r w:rsidRPr="00620C7E">
        <w:t xml:space="preserve">En </w:t>
      </w:r>
      <w:r>
        <w:t xml:space="preserve">egen </w:t>
      </w:r>
      <w:r w:rsidRPr="00620C7E">
        <w:t xml:space="preserve">risk- och solvensbedömning ska genomföras </w:t>
      </w:r>
      <w:r>
        <w:t>minst en gång per år. Om en</w:t>
      </w:r>
      <w:r w:rsidRPr="00620C7E">
        <w:t xml:space="preserve"> väsentlig förändring skett av de risker som </w:t>
      </w:r>
      <w:r>
        <w:t>tjänste</w:t>
      </w:r>
      <w:r>
        <w:softHyphen/>
        <w:t>pensions</w:t>
      </w:r>
      <w:r>
        <w:softHyphen/>
        <w:t>företaget</w:t>
      </w:r>
      <w:r w:rsidRPr="00620C7E">
        <w:t xml:space="preserve"> är utsatt för</w:t>
      </w:r>
      <w:r>
        <w:t>, ska en ny bedömning ske</w:t>
      </w:r>
      <w:r w:rsidRPr="00620C7E">
        <w:t xml:space="preserve"> </w:t>
      </w:r>
      <w:r>
        <w:t>snarast möjligt</w:t>
      </w:r>
      <w:r w:rsidRPr="00620C7E">
        <w:t>.</w:t>
      </w:r>
    </w:p>
    <w:p w14:paraId="62A599BA" w14:textId="77777777" w:rsidR="001D32FA" w:rsidRPr="00620C7E" w:rsidRDefault="001D32FA" w:rsidP="001D32FA">
      <w:pPr>
        <w:pStyle w:val="Brdtextmedindragram"/>
      </w:pPr>
      <w:r w:rsidRPr="00620C7E">
        <w:t xml:space="preserve">Ett </w:t>
      </w:r>
      <w:r>
        <w:t>tjänstepensionsföretag</w:t>
      </w:r>
      <w:r w:rsidRPr="00620C7E">
        <w:t xml:space="preserve"> ska rapportera resultatet av varje </w:t>
      </w:r>
      <w:r>
        <w:t xml:space="preserve">egen </w:t>
      </w:r>
      <w:r w:rsidRPr="00620C7E">
        <w:t xml:space="preserve">risk- och solvensbedömning till </w:t>
      </w:r>
      <w:r>
        <w:t>Finansinspektionen</w:t>
      </w:r>
      <w:r w:rsidRPr="00620C7E">
        <w:t>.</w:t>
      </w:r>
    </w:p>
    <w:p w14:paraId="060755C2" w14:textId="77777777" w:rsidR="001D32FA" w:rsidRPr="00620C7E" w:rsidRDefault="001D32FA" w:rsidP="001D32FA">
      <w:pPr>
        <w:pStyle w:val="Brdtextmedindragram"/>
      </w:pPr>
      <w:r w:rsidRPr="00620C7E">
        <w:t>Regeringen eller den myndighet som regeringen bestämmer ska få meddela föreskrifter om vad som ska ingå i risk- och solvens</w:t>
      </w:r>
      <w:r>
        <w:softHyphen/>
      </w:r>
      <w:r w:rsidRPr="00620C7E">
        <w:t>bedömningen</w:t>
      </w:r>
      <w:r>
        <w:t xml:space="preserve"> och om rapporteringen av resultatet av bedömningen</w:t>
      </w:r>
      <w:r w:rsidRPr="00620C7E">
        <w:t>.</w:t>
      </w:r>
    </w:p>
    <w:p w14:paraId="62719724" w14:textId="77777777" w:rsidR="001D32FA" w:rsidRPr="00620C7E" w:rsidRDefault="001D32FA" w:rsidP="001D32FA">
      <w:pPr>
        <w:pStyle w:val="Brdtextmedindrag"/>
        <w:rPr>
          <w:sz w:val="8"/>
          <w:szCs w:val="8"/>
        </w:rPr>
      </w:pPr>
    </w:p>
    <w:p w14:paraId="3AC02B9A" w14:textId="7070D479" w:rsidR="001D32FA" w:rsidRDefault="001D32FA" w:rsidP="001D32FA">
      <w:pPr>
        <w:pStyle w:val="Brdtextmedindrag"/>
      </w:pPr>
      <w:r w:rsidRPr="00620C7E">
        <w:rPr>
          <w:b/>
        </w:rPr>
        <w:t>Utredningens förslag</w:t>
      </w:r>
      <w:r w:rsidRPr="00620C7E">
        <w:t xml:space="preserve"> </w:t>
      </w:r>
      <w:r>
        <w:t xml:space="preserve">överensstämmer inte med regeringens förslag. Utredningen föreslår att ett tjänstepensionsföretag ska genomföra en riskutvärdering. Riskutvärderingen ska enligt utredningens förslag </w:t>
      </w:r>
      <w:r w:rsidRPr="005A688D">
        <w:t>inne</w:t>
      </w:r>
      <w:r>
        <w:softHyphen/>
      </w:r>
      <w:r w:rsidRPr="005A688D">
        <w:t>hålla en beskrivning av tjänstepensionsförmånerna och de pensions</w:t>
      </w:r>
      <w:r>
        <w:softHyphen/>
      </w:r>
      <w:r w:rsidRPr="005A688D">
        <w:t>överenskommelser som utgör grunden för förmånerna, bedömningar av företagets ris</w:t>
      </w:r>
      <w:r>
        <w:t>k</w:t>
      </w:r>
      <w:r w:rsidRPr="005A688D">
        <w:t>hanteringssystem, totala kapitalbehov, efterlevnad av be</w:t>
      </w:r>
      <w:r>
        <w:softHyphen/>
      </w:r>
      <w:r w:rsidRPr="005A688D">
        <w:t>stämmelserna om tekniska avsättningar, marginalen för ogynnsamma av</w:t>
      </w:r>
      <w:r>
        <w:softHyphen/>
      </w:r>
      <w:r w:rsidRPr="005A688D">
        <w:t>vikelser som ett led i beräkningen av de tekniska avsättningarna samt bedömningar av finansieringen av det totala kapitalbehovet, det sponsor</w:t>
      </w:r>
      <w:r>
        <w:softHyphen/>
      </w:r>
      <w:r w:rsidRPr="005A688D">
        <w:t>stöd som kan vara tillgängligt för företaget, operativa risker och nya eller framväxande risker som avser klimatförändring,</w:t>
      </w:r>
      <w:r>
        <w:t xml:space="preserve"> resurs</w:t>
      </w:r>
      <w:r>
        <w:softHyphen/>
        <w:t xml:space="preserve">användning och miljö. </w:t>
      </w:r>
      <w:r w:rsidRPr="00BD14F5">
        <w:t xml:space="preserve">Enligt </w:t>
      </w:r>
      <w:r>
        <w:t>utredningens förslag ska e</w:t>
      </w:r>
      <w:r w:rsidRPr="002A0C16">
        <w:t>tt tjänstepensionsföretag genom</w:t>
      </w:r>
      <w:r>
        <w:softHyphen/>
      </w:r>
      <w:r w:rsidRPr="002A0C16">
        <w:t>föra riskutvärderingen regelbundet och, om någon väsentlig förändring skett av de risker som företaget är utsatt för, utan dröjsmål.</w:t>
      </w:r>
      <w:r>
        <w:t xml:space="preserve"> Utredningen föreslår även att r</w:t>
      </w:r>
      <w:r w:rsidRPr="002A0C16">
        <w:t xml:space="preserve">egeringen eller den myndighet </w:t>
      </w:r>
      <w:r>
        <w:t xml:space="preserve">som </w:t>
      </w:r>
      <w:r w:rsidRPr="002A0C16">
        <w:t>regeringen</w:t>
      </w:r>
      <w:r>
        <w:t xml:space="preserve"> bestämmer ska få</w:t>
      </w:r>
      <w:r w:rsidRPr="002A0C16">
        <w:t xml:space="preserve"> meddela föreskrifter om vad som ska ingå i de olika </w:t>
      </w:r>
      <w:r w:rsidRPr="002A0C16">
        <w:lastRenderedPageBreak/>
        <w:t xml:space="preserve">bedömningarna, de metoder som ska användas och med vilken </w:t>
      </w:r>
      <w:r w:rsidRPr="005D0CC3">
        <w:t>regel</w:t>
      </w:r>
      <w:r>
        <w:softHyphen/>
      </w:r>
      <w:r w:rsidRPr="005D0CC3">
        <w:t>bundenhet den egna risk</w:t>
      </w:r>
      <w:r>
        <w:softHyphen/>
      </w:r>
      <w:r w:rsidRPr="005D0CC3">
        <w:t xml:space="preserve">utvärderingen ska genomföras. Utredningens förslag avviker </w:t>
      </w:r>
      <w:r>
        <w:t xml:space="preserve">vidare </w:t>
      </w:r>
      <w:r w:rsidRPr="005D0CC3">
        <w:t>från regeringens förslag genom att utredningen inte föreslår att den egna risk- och solvensbedömningen ska dokumenteras.</w:t>
      </w:r>
    </w:p>
    <w:p w14:paraId="79557F85" w14:textId="77777777" w:rsidR="001D32FA" w:rsidRPr="009074CB" w:rsidRDefault="001D32FA" w:rsidP="001D32FA">
      <w:pPr>
        <w:pStyle w:val="Brdtextmedindrag"/>
      </w:pPr>
      <w:r w:rsidRPr="00620C7E">
        <w:rPr>
          <w:b/>
        </w:rPr>
        <w:t xml:space="preserve">Remissinstanserna: </w:t>
      </w:r>
      <w:r w:rsidRPr="00620C7E">
        <w:t>Flertalet</w:t>
      </w:r>
      <w:r w:rsidRPr="00620C7E">
        <w:rPr>
          <w:i/>
        </w:rPr>
        <w:t xml:space="preserve"> </w:t>
      </w:r>
      <w:r w:rsidRPr="00620C7E">
        <w:t>remissinstanser tillstyrker förslaget eller har inget att invända mot det.</w:t>
      </w:r>
      <w:r w:rsidRPr="00620C7E">
        <w:rPr>
          <w:i/>
        </w:rPr>
        <w:t xml:space="preserve"> Svensk Försäkring</w:t>
      </w:r>
      <w:r w:rsidRPr="00620C7E">
        <w:t xml:space="preserve"> ifrågasätter </w:t>
      </w:r>
      <w:r>
        <w:t>om</w:t>
      </w:r>
      <w:r w:rsidRPr="00620C7E">
        <w:t xml:space="preserve"> resultatet </w:t>
      </w:r>
      <w:r>
        <w:t xml:space="preserve">av den egna riskutvärderingen </w:t>
      </w:r>
      <w:r w:rsidRPr="00620C7E">
        <w:t xml:space="preserve">regelmässigt ska rapporteras till </w:t>
      </w:r>
      <w:r>
        <w:t>Finans</w:t>
      </w:r>
      <w:r>
        <w:softHyphen/>
        <w:t>inspektionen</w:t>
      </w:r>
      <w:r w:rsidRPr="00620C7E">
        <w:t xml:space="preserve"> </w:t>
      </w:r>
      <w:r>
        <w:t>eftersom</w:t>
      </w:r>
      <w:r w:rsidRPr="00620C7E">
        <w:t xml:space="preserve"> detta skulle kunna försämra företagens incitament</w:t>
      </w:r>
      <w:r>
        <w:t xml:space="preserve"> </w:t>
      </w:r>
      <w:r w:rsidRPr="009074CB">
        <w:t>för att göra utvärderingarna.</w:t>
      </w:r>
    </w:p>
    <w:p w14:paraId="600A0395" w14:textId="77777777" w:rsidR="001D32FA" w:rsidRPr="009074CB" w:rsidRDefault="001D32FA" w:rsidP="001D32FA">
      <w:pPr>
        <w:pStyle w:val="Brdtextmedindrag"/>
        <w:rPr>
          <w:b/>
        </w:rPr>
      </w:pPr>
      <w:r w:rsidRPr="009074CB">
        <w:rPr>
          <w:b/>
        </w:rPr>
        <w:t xml:space="preserve">Promemorians förslag </w:t>
      </w:r>
      <w:r w:rsidRPr="009074CB">
        <w:t xml:space="preserve">överensstämmer i huvudsak med regeringens förslag. Promemorians förslag avviker från regeringens förslag genom att </w:t>
      </w:r>
      <w:r>
        <w:t xml:space="preserve">det i </w:t>
      </w:r>
      <w:r w:rsidRPr="009074CB">
        <w:t xml:space="preserve">promemorian </w:t>
      </w:r>
      <w:r w:rsidRPr="00E8324B">
        <w:t>inte föreslå</w:t>
      </w:r>
      <w:r>
        <w:t>s</w:t>
      </w:r>
      <w:r w:rsidRPr="00E8324B">
        <w:t xml:space="preserve"> att den egna risk- och solvensbedömningen ska dokumenteras.</w:t>
      </w:r>
    </w:p>
    <w:p w14:paraId="7B38451D" w14:textId="46BB5947" w:rsidR="001D32FA" w:rsidRDefault="001D32FA" w:rsidP="001D32FA">
      <w:pPr>
        <w:pStyle w:val="Brdtextmedindrag"/>
      </w:pPr>
      <w:r>
        <w:rPr>
          <w:b/>
        </w:rPr>
        <w:t xml:space="preserve">Remissinstanserna: </w:t>
      </w:r>
      <w:r w:rsidRPr="004F31A3">
        <w:t xml:space="preserve">Flertalet remissinstanser tillstyrker förslaget eller har inget att invända mot det. </w:t>
      </w:r>
      <w:r w:rsidRPr="00E8324B">
        <w:rPr>
          <w:i/>
        </w:rPr>
        <w:t>Svensk Försäkring</w:t>
      </w:r>
      <w:r w:rsidRPr="004F31A3">
        <w:t xml:space="preserve"> framför att skillnaderna mellan den </w:t>
      </w:r>
      <w:r w:rsidRPr="002B4698">
        <w:t>ORSA (risk- och solvensbedömning) som försäkrings</w:t>
      </w:r>
      <w:r>
        <w:softHyphen/>
      </w:r>
      <w:r w:rsidRPr="002B4698">
        <w:t xml:space="preserve">företagen ska utföra och den riskbedömning som anges i artikel 28 i andra tjänstepensionsdirektivet gör att </w:t>
      </w:r>
      <w:r w:rsidR="009603A8">
        <w:t>man</w:t>
      </w:r>
      <w:r w:rsidRPr="002B4698">
        <w:t xml:space="preserve"> </w:t>
      </w:r>
      <w:r w:rsidRPr="00E8324B">
        <w:t xml:space="preserve">är tveksam </w:t>
      </w:r>
      <w:r>
        <w:t xml:space="preserve">till </w:t>
      </w:r>
      <w:r w:rsidRPr="00E8324B">
        <w:t xml:space="preserve">förslaget i dess nuvarande utformning. </w:t>
      </w:r>
      <w:r>
        <w:t>F</w:t>
      </w:r>
      <w:r w:rsidRPr="00E8324B">
        <w:t>ramför</w:t>
      </w:r>
      <w:r w:rsidR="009603A8">
        <w:t xml:space="preserve"> </w:t>
      </w:r>
      <w:r w:rsidRPr="00E8324B">
        <w:t xml:space="preserve">allt </w:t>
      </w:r>
      <w:r>
        <w:t xml:space="preserve">ser Svensk Försäkring </w:t>
      </w:r>
      <w:r w:rsidRPr="00E8324B">
        <w:t xml:space="preserve">en risk att Finansinspektionen i kompletterande föreskrifter ser sig föranledd att, för ett korrekt genomförande av direktivet, ställa ytterligare krav än </w:t>
      </w:r>
      <w:r>
        <w:t xml:space="preserve">de </w:t>
      </w:r>
      <w:r w:rsidRPr="00E8324B">
        <w:t xml:space="preserve">som framgår av lagtexten. </w:t>
      </w:r>
      <w:r w:rsidRPr="00E8324B">
        <w:rPr>
          <w:i/>
        </w:rPr>
        <w:t>Tjänstepensionsförbundet</w:t>
      </w:r>
      <w:r w:rsidRPr="00E8324B">
        <w:t xml:space="preserve"> framför att det är oklart om tanken är att kraven i andra tjänstepensions</w:t>
      </w:r>
      <w:r>
        <w:softHyphen/>
      </w:r>
      <w:r w:rsidRPr="00E8324B">
        <w:t xml:space="preserve">direktivet ska </w:t>
      </w:r>
      <w:r>
        <w:t>genomföras genom</w:t>
      </w:r>
      <w:r w:rsidRPr="00E8324B">
        <w:t xml:space="preserve"> föreskrifter, men om så är fallet blir kraven på tjänste</w:t>
      </w:r>
      <w:r>
        <w:softHyphen/>
      </w:r>
      <w:r w:rsidRPr="00E8324B">
        <w:t>pensions</w:t>
      </w:r>
      <w:r>
        <w:softHyphen/>
      </w:r>
      <w:r w:rsidRPr="00E8324B">
        <w:t xml:space="preserve">företagens risk- och solvensbedömning utökade </w:t>
      </w:r>
      <w:r>
        <w:t>i för</w:t>
      </w:r>
      <w:r>
        <w:softHyphen/>
        <w:t>hållande till</w:t>
      </w:r>
      <w:r w:rsidRPr="00E8324B">
        <w:t xml:space="preserve"> kraven på försäkringsföretagens ORSA</w:t>
      </w:r>
      <w:r w:rsidRPr="004F31A3">
        <w:t xml:space="preserve">. </w:t>
      </w:r>
      <w:r w:rsidRPr="00E8324B">
        <w:t xml:space="preserve">Svensk Försäkring framför </w:t>
      </w:r>
      <w:r>
        <w:t xml:space="preserve">även </w:t>
      </w:r>
      <w:r w:rsidRPr="00E8324B">
        <w:t xml:space="preserve">att för att ett företag ska kunna göra en bedömning av hur betydande skillnaderna är mellan dess riskprofil och de antaganden om risker som har legat till grund för beräkningen av det riskkänsliga kapitalkravet, måste det dessutom göras tydligt vilka dessa antaganden är. </w:t>
      </w:r>
      <w:r w:rsidR="009603A8">
        <w:t xml:space="preserve">Enligt </w:t>
      </w:r>
      <w:r w:rsidRPr="004F31A3">
        <w:t xml:space="preserve">Svensk Försäkring </w:t>
      </w:r>
      <w:r w:rsidR="009603A8">
        <w:t>är</w:t>
      </w:r>
      <w:r w:rsidRPr="00E8324B">
        <w:t xml:space="preserve"> det tillräckligt med en rapport som belyser resultat och slutsatser av bedömningen</w:t>
      </w:r>
      <w:r>
        <w:t>, all dokumentation behöver inte rappor</w:t>
      </w:r>
      <w:r>
        <w:softHyphen/>
        <w:t>teras</w:t>
      </w:r>
      <w:r w:rsidRPr="00E8324B">
        <w:t>.</w:t>
      </w:r>
    </w:p>
    <w:p w14:paraId="38C06F82" w14:textId="77777777" w:rsidR="001D32FA" w:rsidRPr="00620C7E" w:rsidRDefault="001D32FA" w:rsidP="001D32FA">
      <w:pPr>
        <w:pStyle w:val="Rubrik4utannumrering"/>
      </w:pPr>
      <w:r>
        <w:t>Skälen för regeringens förslag</w:t>
      </w:r>
    </w:p>
    <w:p w14:paraId="49829F60" w14:textId="77777777" w:rsidR="001D32FA" w:rsidRPr="00620C7E" w:rsidRDefault="001D32FA" w:rsidP="001D32FA">
      <w:pPr>
        <w:pStyle w:val="Rubrik5utannumrering"/>
        <w:spacing w:before="0"/>
      </w:pPr>
      <w:r w:rsidRPr="00620C7E">
        <w:t xml:space="preserve">Andra </w:t>
      </w:r>
      <w:r w:rsidRPr="005A2801">
        <w:t>tjänstepensionsdirektivet</w:t>
      </w:r>
    </w:p>
    <w:p w14:paraId="3328F4DA" w14:textId="77777777" w:rsidR="001D32FA" w:rsidRDefault="001D32FA" w:rsidP="001D32FA">
      <w:pPr>
        <w:pStyle w:val="Brdtext"/>
      </w:pPr>
      <w:r>
        <w:t>I andra tjänstepensionsdirektivet finns bestämmelser om egen risk</w:t>
      </w:r>
      <w:r>
        <w:softHyphen/>
        <w:t>be</w:t>
      </w:r>
      <w:r>
        <w:softHyphen/>
        <w:t>dömning (artikel 28).</w:t>
      </w:r>
    </w:p>
    <w:p w14:paraId="454613E8" w14:textId="77777777" w:rsidR="001D32FA" w:rsidRDefault="001D32FA" w:rsidP="001D32FA">
      <w:pPr>
        <w:pStyle w:val="Brdtextmedindrag"/>
      </w:pPr>
      <w:r>
        <w:t>Ett tjänstepensionsinstitut ska på ett sätt som står i proportion till dess storlek och interna organisation samt till dess verksamheters storlek, art, omfattning och komplexitet, vidta en egen riskbedömning och dokumentera denna bedömning (artikel 28.1 första stycket). Risk</w:t>
      </w:r>
      <w:r>
        <w:softHyphen/>
        <w:t>be</w:t>
      </w:r>
      <w:r>
        <w:softHyphen/>
        <w:t>dömningen ska genomföras åtminstone vart tredje år, eller utan dröjsmål vid en betydande förändring av tjänstepensionsinstitutets eller dess pensionsplaners riskprofil. Om det sker en betydande förändring av en viss pensionsplans riskprofil kan riskbedömningen begränsas till just den pensionsplanen (artikel 28.1 andra stycket).</w:t>
      </w:r>
    </w:p>
    <w:p w14:paraId="2C76746A" w14:textId="2F402B94" w:rsidR="001D32FA" w:rsidRDefault="00141203" w:rsidP="001D32FA">
      <w:pPr>
        <w:pStyle w:val="Brdtextmedindrag"/>
      </w:pPr>
      <w:r>
        <w:t>Enligt direktivet (artikel 28.2) ska</w:t>
      </w:r>
      <w:r w:rsidR="001D32FA">
        <w:t xml:space="preserve"> </w:t>
      </w:r>
      <w:r w:rsidR="001D32FA" w:rsidRPr="00461FC1">
        <w:t>riskbedömningen</w:t>
      </w:r>
      <w:r w:rsidR="001D32FA">
        <w:t>,</w:t>
      </w:r>
      <w:r w:rsidR="001D32FA" w:rsidRPr="00461FC1">
        <w:t xml:space="preserve"> med beaktande av tjänste</w:t>
      </w:r>
      <w:r w:rsidR="001D32FA">
        <w:softHyphen/>
      </w:r>
      <w:r w:rsidR="001D32FA" w:rsidRPr="00461FC1">
        <w:t>pensionsinstitutets storlek och interna organisation samt till storleken, arten, omfattningen och komplexiteten hos tjänstepensions</w:t>
      </w:r>
      <w:r w:rsidR="001D32FA">
        <w:softHyphen/>
      </w:r>
      <w:r w:rsidR="001D32FA" w:rsidRPr="00461FC1">
        <w:t>institutets verk</w:t>
      </w:r>
      <w:r w:rsidR="001D32FA">
        <w:softHyphen/>
      </w:r>
      <w:r w:rsidR="001D32FA" w:rsidRPr="00461FC1">
        <w:t xml:space="preserve">samhet, </w:t>
      </w:r>
      <w:r w:rsidR="001D32FA">
        <w:t>innehålla</w:t>
      </w:r>
      <w:r w:rsidR="001D32FA" w:rsidRPr="00461FC1">
        <w:t xml:space="preserve"> följande:</w:t>
      </w:r>
    </w:p>
    <w:p w14:paraId="575CC4C6" w14:textId="77777777" w:rsidR="001D32FA" w:rsidRPr="00620C7E" w:rsidRDefault="001D32FA" w:rsidP="001D32FA">
      <w:pPr>
        <w:pStyle w:val="Brdtextmedindrag"/>
      </w:pPr>
      <w:r w:rsidRPr="00620C7E">
        <w:lastRenderedPageBreak/>
        <w:t xml:space="preserve">a) En beskrivning av hur den egna riskbedömningen är integrerad i </w:t>
      </w:r>
      <w:r>
        <w:t>tjänstepensionsinstitut</w:t>
      </w:r>
      <w:r w:rsidRPr="00620C7E">
        <w:t>ets ledningsprocess och beslutsprocesser.</w:t>
      </w:r>
    </w:p>
    <w:p w14:paraId="1CF5B799" w14:textId="77777777" w:rsidR="001D32FA" w:rsidRPr="00620C7E" w:rsidRDefault="001D32FA" w:rsidP="001D32FA">
      <w:pPr>
        <w:pStyle w:val="Brdtextmedindrag"/>
      </w:pPr>
      <w:r w:rsidRPr="00620C7E">
        <w:t>b) En bedömning av riskhanteringssystemets effektivitet.</w:t>
      </w:r>
    </w:p>
    <w:p w14:paraId="19912FFE" w14:textId="77777777" w:rsidR="001D32FA" w:rsidRPr="00620C7E" w:rsidRDefault="001D32FA" w:rsidP="001D32FA">
      <w:pPr>
        <w:pStyle w:val="Brdtextmedindrag"/>
      </w:pPr>
      <w:r w:rsidRPr="00620C7E">
        <w:t xml:space="preserve">c) En beskrivning av hur </w:t>
      </w:r>
      <w:r>
        <w:t>tjänstepensionsinstitut</w:t>
      </w:r>
      <w:r w:rsidRPr="00620C7E">
        <w:t>et förebygger intresse</w:t>
      </w:r>
      <w:r>
        <w:softHyphen/>
      </w:r>
      <w:r w:rsidRPr="00620C7E">
        <w:t xml:space="preserve">konflikter med det uppdragsgivande företaget, när </w:t>
      </w:r>
      <w:r>
        <w:t>tjänstepensions</w:t>
      </w:r>
      <w:r>
        <w:softHyphen/>
        <w:t>institut</w:t>
      </w:r>
      <w:r w:rsidRPr="00620C7E">
        <w:t>et utkontrakterar nyckelfunktioner till det uppdragsgivande före</w:t>
      </w:r>
      <w:r>
        <w:softHyphen/>
      </w:r>
      <w:r w:rsidRPr="00620C7E">
        <w:t>taget.</w:t>
      </w:r>
    </w:p>
    <w:p w14:paraId="71EADAB8" w14:textId="77777777" w:rsidR="001D32FA" w:rsidRPr="00620C7E" w:rsidRDefault="001D32FA" w:rsidP="001D32FA">
      <w:pPr>
        <w:pStyle w:val="Brdtextmedindrag"/>
      </w:pPr>
      <w:r w:rsidRPr="00620C7E">
        <w:t xml:space="preserve">d) En bedömning av </w:t>
      </w:r>
      <w:r>
        <w:t>tjänstepensionsinstitut</w:t>
      </w:r>
      <w:r w:rsidRPr="00620C7E">
        <w:t>ets totala finansierings</w:t>
      </w:r>
      <w:r>
        <w:softHyphen/>
      </w:r>
      <w:r w:rsidRPr="00620C7E">
        <w:t>behov, i förekommande fall inbegripet en beskrivning av återhämtnings</w:t>
      </w:r>
      <w:r>
        <w:softHyphen/>
      </w:r>
      <w:r w:rsidRPr="00620C7E">
        <w:t>planen.</w:t>
      </w:r>
    </w:p>
    <w:p w14:paraId="59D5AE91" w14:textId="77777777" w:rsidR="001D32FA" w:rsidRPr="00620C7E" w:rsidRDefault="001D32FA" w:rsidP="001D32FA">
      <w:pPr>
        <w:pStyle w:val="Brdtextmedindrag"/>
      </w:pPr>
      <w:r w:rsidRPr="00620C7E">
        <w:t>e) En bedömning av riskerna för medlemmar och förmånstagare avseende utbetalningen av deras pensionsförmåner och effektiviteten i eventuella korrigerande åtgärder, med beaktande av, i förekommande fall:</w:t>
      </w:r>
    </w:p>
    <w:p w14:paraId="7596D5E7" w14:textId="77777777" w:rsidR="001D32FA" w:rsidRPr="00620C7E" w:rsidRDefault="001D32FA" w:rsidP="001D32FA">
      <w:pPr>
        <w:pStyle w:val="Brdtextmedindrag"/>
      </w:pPr>
      <w:r w:rsidRPr="00620C7E">
        <w:t>i) indexeringsmekanismer,</w:t>
      </w:r>
    </w:p>
    <w:p w14:paraId="3698E7F8" w14:textId="77777777" w:rsidR="001D32FA" w:rsidRPr="00620C7E" w:rsidRDefault="001D32FA" w:rsidP="001D32FA">
      <w:pPr>
        <w:pStyle w:val="Brdtextmedindrag"/>
      </w:pPr>
      <w:r w:rsidRPr="00620C7E">
        <w:t>ii) mekanismer för reducering av förmåner, inbegripet i vilken omfattning intjänade pensionsförmåner kan reduceras, på vilka villkor och av vem.</w:t>
      </w:r>
    </w:p>
    <w:p w14:paraId="2307E20C" w14:textId="77777777" w:rsidR="001D32FA" w:rsidRPr="00620C7E" w:rsidRDefault="001D32FA" w:rsidP="001D32FA">
      <w:pPr>
        <w:pStyle w:val="Brdtextmedindrag"/>
      </w:pPr>
      <w:r w:rsidRPr="00620C7E">
        <w:t>f) En kvalitativ bedömning av mekanismerna för att skydda pensions</w:t>
      </w:r>
      <w:r>
        <w:softHyphen/>
      </w:r>
      <w:r w:rsidRPr="00620C7E">
        <w:t>förmåner, inklusive, beroende på vad som är tillämpligt, garantier, överenskommelser eller andra typer av finansiellt stöd från det uppdrags</w:t>
      </w:r>
      <w:r>
        <w:softHyphen/>
      </w:r>
      <w:r w:rsidRPr="00620C7E">
        <w:t>givande företaget, försäkring eller återförsäkring från ett företag som om</w:t>
      </w:r>
      <w:r>
        <w:softHyphen/>
      </w:r>
      <w:r w:rsidRPr="00620C7E">
        <w:t>fattas av Solvens II-direktivet eller täckning genom ett pensions</w:t>
      </w:r>
      <w:r>
        <w:softHyphen/>
      </w:r>
      <w:r w:rsidRPr="00620C7E">
        <w:t>garanti</w:t>
      </w:r>
      <w:r>
        <w:softHyphen/>
      </w:r>
      <w:r w:rsidRPr="00620C7E">
        <w:t xml:space="preserve">system till förmån för </w:t>
      </w:r>
      <w:r>
        <w:t>tjänstepensionsinstitut</w:t>
      </w:r>
      <w:r w:rsidRPr="00620C7E">
        <w:t>et eller medlemmarna och förmånstagarna.</w:t>
      </w:r>
    </w:p>
    <w:p w14:paraId="0077AEBF" w14:textId="77777777" w:rsidR="001D32FA" w:rsidRPr="00620C7E" w:rsidRDefault="001D32FA" w:rsidP="001D32FA">
      <w:pPr>
        <w:pStyle w:val="Brdtextmedindrag"/>
      </w:pPr>
      <w:r w:rsidRPr="00620C7E">
        <w:t>g) En kvalitativ bedömning av de operativa riskerna.</w:t>
      </w:r>
    </w:p>
    <w:p w14:paraId="0A777456" w14:textId="77777777" w:rsidR="001D32FA" w:rsidRPr="00620C7E" w:rsidRDefault="001D32FA" w:rsidP="001D32FA">
      <w:pPr>
        <w:pStyle w:val="Brdtextmedindrag"/>
      </w:pPr>
      <w:r w:rsidRPr="00620C7E">
        <w:t>h) Om miljöfaktorer, sociala faktorer och företagsstyrningsfaktorer be</w:t>
      </w:r>
      <w:r>
        <w:softHyphen/>
      </w:r>
      <w:r w:rsidRPr="00620C7E">
        <w:t>aktas vid investeringsbeslut, en bedömning av nya eller framväxande risker, inbegripet risker med anknytning till klimatförändring, resurs</w:t>
      </w:r>
      <w:r>
        <w:softHyphen/>
      </w:r>
      <w:r w:rsidRPr="00620C7E">
        <w:t>användning och miljön, sociala risker och risker med anknytning till avskrivningar av tillgångar till följd av regleringsändringar.</w:t>
      </w:r>
    </w:p>
    <w:p w14:paraId="23B6BB65" w14:textId="77777777" w:rsidR="001D32FA" w:rsidRPr="00620C7E" w:rsidRDefault="001D32FA" w:rsidP="001D32FA">
      <w:pPr>
        <w:pStyle w:val="Brdtextmedindrag"/>
      </w:pPr>
      <w:r w:rsidRPr="00911F56">
        <w:t xml:space="preserve">Med avseende på </w:t>
      </w:r>
      <w:r>
        <w:t>vad den egna riskbedömningen ska innehålla,</w:t>
      </w:r>
      <w:r w:rsidRPr="00911F56">
        <w:t xml:space="preserve"> ska </w:t>
      </w:r>
      <w:r>
        <w:t xml:space="preserve">ett </w:t>
      </w:r>
      <w:r w:rsidRPr="00911F56">
        <w:t>tjänstepensionsinstitut</w:t>
      </w:r>
      <w:r>
        <w:t xml:space="preserve"> </w:t>
      </w:r>
      <w:r w:rsidRPr="00620C7E">
        <w:t xml:space="preserve">ha metoder för att kartlägga och bedöma de risker de är utsatta för eller kan utsättas för på kort och på lång sikt och som kan inverka på </w:t>
      </w:r>
      <w:r>
        <w:t>tjänstepensionsinstitut</w:t>
      </w:r>
      <w:r w:rsidRPr="00620C7E">
        <w:t>ets förmåga att fullgöra sina skyldig</w:t>
      </w:r>
      <w:r>
        <w:softHyphen/>
      </w:r>
      <w:r w:rsidRPr="00620C7E">
        <w:t>heter. Metoderna ska beskrivas i den egna riskbedömningen</w:t>
      </w:r>
      <w:r>
        <w:t xml:space="preserve"> </w:t>
      </w:r>
      <w:r w:rsidRPr="00620C7E">
        <w:t>(artikel 28.3).</w:t>
      </w:r>
    </w:p>
    <w:p w14:paraId="343FE0DB" w14:textId="77777777" w:rsidR="001D32FA" w:rsidRPr="00620C7E" w:rsidRDefault="001D32FA" w:rsidP="001D32FA">
      <w:pPr>
        <w:pStyle w:val="Brdtextmedindrag"/>
      </w:pPr>
      <w:r w:rsidRPr="00620C7E">
        <w:t xml:space="preserve">Den egna riskbedömningen ska beaktas vid </w:t>
      </w:r>
      <w:r>
        <w:t>tjänstepensionsinstitut</w:t>
      </w:r>
      <w:r w:rsidRPr="00620C7E">
        <w:t>ets strategiska beslut (artikel 28.4).</w:t>
      </w:r>
    </w:p>
    <w:p w14:paraId="11A1F483" w14:textId="77777777" w:rsidR="001D32FA" w:rsidRPr="00620C7E" w:rsidRDefault="001D32FA" w:rsidP="001D32FA">
      <w:pPr>
        <w:pStyle w:val="Rubrik5utannumrering"/>
      </w:pPr>
      <w:r w:rsidRPr="005A2801">
        <w:t>Gällande</w:t>
      </w:r>
      <w:r w:rsidRPr="00620C7E">
        <w:t xml:space="preserve"> rätt</w:t>
      </w:r>
    </w:p>
    <w:p w14:paraId="0D2DF13D" w14:textId="77777777" w:rsidR="001D32FA" w:rsidRPr="00620C7E" w:rsidRDefault="001D32FA" w:rsidP="001D32FA">
      <w:pPr>
        <w:pStyle w:val="Brdtext"/>
      </w:pPr>
      <w:r>
        <w:t xml:space="preserve">Ett </w:t>
      </w:r>
      <w:r w:rsidRPr="00620C7E">
        <w:t xml:space="preserve">försäkringsföretag </w:t>
      </w:r>
      <w:r>
        <w:t>ska</w:t>
      </w:r>
      <w:r w:rsidRPr="00620C7E">
        <w:t xml:space="preserve"> enligt </w:t>
      </w:r>
      <w:r>
        <w:t>försäkringsrörelselagen</w:t>
      </w:r>
      <w:r w:rsidRPr="00620C7E">
        <w:t xml:space="preserve"> genomföra en egen risk- och solvensbedömning (10</w:t>
      </w:r>
      <w:r>
        <w:t> kap.</w:t>
      </w:r>
      <w:r w:rsidRPr="00620C7E">
        <w:t xml:space="preserve"> 11</w:t>
      </w:r>
      <w:r>
        <w:t> §</w:t>
      </w:r>
      <w:r w:rsidRPr="00620C7E">
        <w:t xml:space="preserve"> första stycket).</w:t>
      </w:r>
    </w:p>
    <w:p w14:paraId="368C705D" w14:textId="77777777" w:rsidR="001D32FA" w:rsidRPr="00620C7E" w:rsidRDefault="001D32FA" w:rsidP="001D32FA">
      <w:pPr>
        <w:pStyle w:val="Brdtextmedindrag"/>
      </w:pPr>
      <w:r w:rsidRPr="00620C7E">
        <w:t>I den egna risk- och solvensbedömningen ska försäkringsföretaget göra en bedömning av</w:t>
      </w:r>
    </w:p>
    <w:p w14:paraId="44BF6EA6" w14:textId="77777777" w:rsidR="001D32FA" w:rsidRPr="00620C7E" w:rsidRDefault="001D32FA" w:rsidP="001D32FA">
      <w:pPr>
        <w:pStyle w:val="Brdtextmedindrag"/>
      </w:pPr>
      <w:r w:rsidRPr="00620C7E">
        <w:t>1. företagets totala solvensbehov med hänsyn till dess specifika riskprofil, risktolerans och affärsstrategi,</w:t>
      </w:r>
    </w:p>
    <w:p w14:paraId="7F04A3C7" w14:textId="77777777" w:rsidR="001D32FA" w:rsidRPr="00620C7E" w:rsidRDefault="001D32FA" w:rsidP="001D32FA">
      <w:pPr>
        <w:pStyle w:val="Brdtextmedindrag"/>
      </w:pPr>
      <w:r w:rsidRPr="00620C7E">
        <w:t>2. företagets fortlöpande efterlevnad av bestämmelserna om solvens-</w:t>
      </w:r>
      <w:r>
        <w:t xml:space="preserve"> </w:t>
      </w:r>
      <w:r w:rsidRPr="00620C7E">
        <w:t>och minimikapitalkraven, eller ett kapitalkrav som ska uppfyllas av ett företag som har beviljats undantag, samt försäkringstekniska avsättningar, och</w:t>
      </w:r>
    </w:p>
    <w:p w14:paraId="700C0273" w14:textId="77777777" w:rsidR="001D32FA" w:rsidRPr="00620C7E" w:rsidRDefault="001D32FA" w:rsidP="001D32FA">
      <w:pPr>
        <w:pStyle w:val="Brdtextmedindrag"/>
      </w:pPr>
      <w:r w:rsidRPr="00620C7E">
        <w:lastRenderedPageBreak/>
        <w:t>3. hur betydande skillnaderna är mellan företagets riskprofil och de antaganden om risker som har legat till grund för beräkningen av solvens</w:t>
      </w:r>
      <w:r>
        <w:softHyphen/>
      </w:r>
      <w:r w:rsidRPr="00620C7E">
        <w:t>kapitalkravet eller ett kapitalkrav som ska uppfyllas av ett företag som har beviljats undantag (10</w:t>
      </w:r>
      <w:r>
        <w:t> kap.</w:t>
      </w:r>
      <w:r w:rsidRPr="00620C7E">
        <w:t xml:space="preserve"> 11</w:t>
      </w:r>
      <w:r>
        <w:t> §</w:t>
      </w:r>
      <w:r w:rsidRPr="00620C7E">
        <w:t xml:space="preserve"> andra stycket).</w:t>
      </w:r>
    </w:p>
    <w:p w14:paraId="17C6EB0B" w14:textId="27CBE3E5" w:rsidR="001D32FA" w:rsidRDefault="001D32FA" w:rsidP="001D32FA">
      <w:pPr>
        <w:pStyle w:val="Brdtextmedindrag"/>
      </w:pPr>
      <w:r w:rsidRPr="00620C7E">
        <w:t xml:space="preserve">Ett försäkringsföretag ska ha processer som säkerställer att de risker som företaget är eller kan komma att bli </w:t>
      </w:r>
      <w:r w:rsidR="007652C9" w:rsidRPr="00620C7E">
        <w:t>exponera</w:t>
      </w:r>
      <w:r w:rsidR="007652C9">
        <w:t>t</w:t>
      </w:r>
      <w:r w:rsidR="007652C9" w:rsidRPr="00620C7E">
        <w:t xml:space="preserve"> </w:t>
      </w:r>
      <w:r w:rsidRPr="00620C7E">
        <w:t>för, på såväl kort som lång sikt, identifieras och värderas</w:t>
      </w:r>
      <w:r>
        <w:t>.</w:t>
      </w:r>
      <w:r w:rsidRPr="00620C7E">
        <w:t xml:space="preserve"> Företaget ska även kunna redovisa de metoder som använts vid bedömningen (10</w:t>
      </w:r>
      <w:r>
        <w:t> kap.</w:t>
      </w:r>
      <w:r w:rsidRPr="00620C7E">
        <w:t xml:space="preserve"> 11</w:t>
      </w:r>
      <w:r>
        <w:t> § tredje stycket</w:t>
      </w:r>
      <w:r w:rsidRPr="00620C7E">
        <w:t>).</w:t>
      </w:r>
    </w:p>
    <w:p w14:paraId="4533C2D0" w14:textId="77777777" w:rsidR="001D32FA" w:rsidRDefault="001D32FA" w:rsidP="001D32FA">
      <w:pPr>
        <w:pStyle w:val="Brdtextmedindrag"/>
      </w:pPr>
      <w:r w:rsidRPr="00620C7E">
        <w:t>Den egna risk- och solvensbedömningen ska ingå som en integrerad del i ett försäkringsföretags affärsstrategier och ska beaktas vid företagets strategiska beslut (10</w:t>
      </w:r>
      <w:r>
        <w:t> kap.</w:t>
      </w:r>
      <w:r w:rsidRPr="00620C7E">
        <w:t xml:space="preserve"> 11</w:t>
      </w:r>
      <w:r>
        <w:t> §</w:t>
      </w:r>
      <w:r w:rsidRPr="00620C7E">
        <w:t xml:space="preserve"> femte stycket).</w:t>
      </w:r>
    </w:p>
    <w:p w14:paraId="6DC579C8" w14:textId="77777777" w:rsidR="001D32FA" w:rsidRDefault="001D32FA" w:rsidP="001D32FA">
      <w:pPr>
        <w:pStyle w:val="Brdtextmedindrag"/>
      </w:pPr>
      <w:r>
        <w:t xml:space="preserve">Ett försäkringsföretag ska genomföra en </w:t>
      </w:r>
      <w:r w:rsidRPr="00620C7E">
        <w:t>eg</w:t>
      </w:r>
      <w:r>
        <w:t>en</w:t>
      </w:r>
      <w:r w:rsidRPr="00620C7E">
        <w:t xml:space="preserve"> risk- och solvens</w:t>
      </w:r>
      <w:r>
        <w:softHyphen/>
      </w:r>
      <w:r w:rsidRPr="00620C7E">
        <w:t>be</w:t>
      </w:r>
      <w:r>
        <w:softHyphen/>
      </w:r>
      <w:r w:rsidRPr="00620C7E">
        <w:t>dömning minst en gång per år. Om en väsentlig förändring skett av de risker som försäkringsföretaget är utsatt för, ska en ny sådan bedömning genomföras snarast möjligt</w:t>
      </w:r>
      <w:r>
        <w:t xml:space="preserve"> </w:t>
      </w:r>
      <w:r w:rsidRPr="00620C7E">
        <w:t>(10</w:t>
      </w:r>
      <w:r>
        <w:t> kap.</w:t>
      </w:r>
      <w:r w:rsidRPr="00620C7E">
        <w:t xml:space="preserve"> 12</w:t>
      </w:r>
      <w:r>
        <w:t> §</w:t>
      </w:r>
      <w:r w:rsidRPr="00620C7E">
        <w:t>).</w:t>
      </w:r>
    </w:p>
    <w:p w14:paraId="4BDDCDCA" w14:textId="77777777" w:rsidR="001D32FA" w:rsidRPr="00620C7E" w:rsidRDefault="001D32FA" w:rsidP="001D32FA">
      <w:pPr>
        <w:pStyle w:val="Brdtextmedindrag"/>
      </w:pPr>
      <w:r w:rsidRPr="00620C7E">
        <w:t xml:space="preserve">Resultatet av varje egen risk- och solvensbedömning ska rapporteras till </w:t>
      </w:r>
      <w:r>
        <w:t>Finansinspektionen</w:t>
      </w:r>
      <w:r w:rsidRPr="00620C7E">
        <w:t xml:space="preserve"> (10</w:t>
      </w:r>
      <w:r>
        <w:t> kap.</w:t>
      </w:r>
      <w:r w:rsidRPr="00620C7E">
        <w:t xml:space="preserve"> 13</w:t>
      </w:r>
      <w:r>
        <w:t> §</w:t>
      </w:r>
      <w:r w:rsidRPr="00620C7E">
        <w:t>).</w:t>
      </w:r>
    </w:p>
    <w:p w14:paraId="172C9A06" w14:textId="77777777" w:rsidR="001D32FA" w:rsidRPr="00620C7E" w:rsidRDefault="001D32FA" w:rsidP="001D32FA">
      <w:pPr>
        <w:pStyle w:val="Brdtextmedindrag"/>
      </w:pPr>
      <w:r>
        <w:t>Finansinspektionen</w:t>
      </w:r>
      <w:r w:rsidRPr="00620C7E">
        <w:t xml:space="preserve"> har meddelat föreskrifter</w:t>
      </w:r>
      <w:r>
        <w:t xml:space="preserve"> om vad som ska gälla</w:t>
      </w:r>
      <w:r w:rsidRPr="00620C7E">
        <w:t xml:space="preserve"> för de försäkringsföretag som följer övergångsbestämmelserna (</w:t>
      </w:r>
      <w:r w:rsidRPr="00620C7E">
        <w:rPr>
          <w:color w:val="0D0D0D" w:themeColor="text1" w:themeTint="F2"/>
        </w:rPr>
        <w:t>punkt</w:t>
      </w:r>
      <w:r>
        <w:rPr>
          <w:color w:val="0D0D0D" w:themeColor="text1" w:themeTint="F2"/>
        </w:rPr>
        <w:t> </w:t>
      </w:r>
      <w:r w:rsidRPr="00620C7E">
        <w:rPr>
          <w:color w:val="0D0D0D" w:themeColor="text1" w:themeTint="F2"/>
        </w:rPr>
        <w:t xml:space="preserve">2 i övergångsbestämmelserna till lagen [2015:700] om ändring i </w:t>
      </w:r>
      <w:r>
        <w:rPr>
          <w:color w:val="0D0D0D" w:themeColor="text1" w:themeTint="F2"/>
        </w:rPr>
        <w:t>försäkringsrörelselagen</w:t>
      </w:r>
      <w:r w:rsidRPr="00620C7E">
        <w:rPr>
          <w:color w:val="0D0D0D" w:themeColor="text1" w:themeTint="F2"/>
        </w:rPr>
        <w:t xml:space="preserve"> [2010:2043]</w:t>
      </w:r>
      <w:r>
        <w:rPr>
          <w:color w:val="0D0D0D" w:themeColor="text1" w:themeTint="F2"/>
        </w:rPr>
        <w:t xml:space="preserve"> och</w:t>
      </w:r>
      <w:r w:rsidRPr="00620C7E">
        <w:t xml:space="preserve"> </w:t>
      </w:r>
      <w:r>
        <w:t>Finansinspektionen</w:t>
      </w:r>
      <w:r w:rsidRPr="00620C7E">
        <w:t xml:space="preserve">s föreskrifter </w:t>
      </w:r>
      <w:r>
        <w:t>[</w:t>
      </w:r>
      <w:r w:rsidRPr="00620C7E">
        <w:t>FFFS 2015:21</w:t>
      </w:r>
      <w:r>
        <w:t>]</w:t>
      </w:r>
      <w:r w:rsidRPr="00620C7E">
        <w:t xml:space="preserve"> om övergångsreglering för försäkrings</w:t>
      </w:r>
      <w:r w:rsidRPr="00620C7E">
        <w:rPr>
          <w:color w:val="0D0D0D" w:themeColor="text1" w:themeTint="F2"/>
        </w:rPr>
        <w:t>rörelse</w:t>
      </w:r>
      <w:r>
        <w:rPr>
          <w:color w:val="0D0D0D" w:themeColor="text1" w:themeTint="F2"/>
        </w:rPr>
        <w:t>, nedan FFFS 2015:21)</w:t>
      </w:r>
      <w:r w:rsidRPr="00620C7E">
        <w:rPr>
          <w:color w:val="0D0D0D" w:themeColor="text1" w:themeTint="F2"/>
        </w:rPr>
        <w:t xml:space="preserve">. </w:t>
      </w:r>
      <w:r w:rsidRPr="00620C7E">
        <w:t>De försäkringsföretag som enbart driver verksamhet som avser tjänstepensionsförsäkringar eller som endast i ringa omfattning driver övrig livförsäkringsverksamhet, behöver inte tillämpa be</w:t>
      </w:r>
      <w:r>
        <w:softHyphen/>
      </w:r>
      <w:r w:rsidRPr="00620C7E">
        <w:t xml:space="preserve">stämmelserna i </w:t>
      </w:r>
      <w:r>
        <w:t>försäkringsrörelselagen</w:t>
      </w:r>
      <w:r w:rsidRPr="00620C7E">
        <w:t xml:space="preserve"> om egen risk- och solvens</w:t>
      </w:r>
      <w:r>
        <w:softHyphen/>
      </w:r>
      <w:r w:rsidRPr="00620C7E">
        <w:t>bedömning (7</w:t>
      </w:r>
      <w:r>
        <w:t> kap.</w:t>
      </w:r>
      <w:r w:rsidRPr="00620C7E">
        <w:t xml:space="preserve"> 10</w:t>
      </w:r>
      <w:r>
        <w:t> §</w:t>
      </w:r>
      <w:r w:rsidRPr="00620C7E">
        <w:t xml:space="preserve"> första stycket </w:t>
      </w:r>
      <w:r>
        <w:t>FFFS 2015:21</w:t>
      </w:r>
      <w:r w:rsidRPr="00620C7E">
        <w:t>). Om försäkrings</w:t>
      </w:r>
      <w:r>
        <w:softHyphen/>
      </w:r>
      <w:r w:rsidRPr="00620C7E">
        <w:t xml:space="preserve">företaget även driver övrig livförsäkringsrörelse som inte är av ringa omfattning, ska de tillämpa bestämmelserna i </w:t>
      </w:r>
      <w:r>
        <w:t>försäkringsrörelselagen om egen risk- och solvensbedömning</w:t>
      </w:r>
      <w:r w:rsidRPr="00620C7E">
        <w:t>. Försäkringsföretaget ska beakta verk</w:t>
      </w:r>
      <w:r>
        <w:softHyphen/>
      </w:r>
      <w:r w:rsidRPr="00620C7E">
        <w:t>samheten som avser tjänstepensionsförsäkring i den egna risk- och solvensbedömningen, med de anpassningar som är nödvändiga för den verksamheten (7</w:t>
      </w:r>
      <w:r>
        <w:t> kap.</w:t>
      </w:r>
      <w:r w:rsidRPr="00620C7E">
        <w:t xml:space="preserve"> 10</w:t>
      </w:r>
      <w:r>
        <w:t> §</w:t>
      </w:r>
      <w:r w:rsidRPr="00620C7E">
        <w:t xml:space="preserve"> andra stycket</w:t>
      </w:r>
      <w:r>
        <w:t xml:space="preserve"> FFFS 2015:21</w:t>
      </w:r>
      <w:r w:rsidRPr="00620C7E">
        <w:t>).</w:t>
      </w:r>
    </w:p>
    <w:p w14:paraId="251D9147" w14:textId="77777777" w:rsidR="001D32FA" w:rsidRPr="00620C7E" w:rsidRDefault="001D32FA" w:rsidP="001D32FA">
      <w:pPr>
        <w:pStyle w:val="Brdtextmedindrag"/>
      </w:pPr>
      <w:r w:rsidRPr="00620C7E">
        <w:t xml:space="preserve">För tjänstepensionskassor finns det inte några bestämmelser om </w:t>
      </w:r>
      <w:r>
        <w:t xml:space="preserve">egen </w:t>
      </w:r>
      <w:r w:rsidRPr="00620C7E">
        <w:t>risk- och solvensbedömning.</w:t>
      </w:r>
    </w:p>
    <w:p w14:paraId="7A5B1400" w14:textId="77777777" w:rsidR="001D32FA" w:rsidRPr="00620C7E" w:rsidRDefault="001D32FA" w:rsidP="001D32FA">
      <w:pPr>
        <w:pStyle w:val="Rubrik5utannumrering"/>
      </w:pPr>
      <w:r>
        <w:t>Tjänstepensionsföretagen ska göra en egen r</w:t>
      </w:r>
      <w:r w:rsidRPr="00620C7E">
        <w:t xml:space="preserve">isk- och </w:t>
      </w:r>
      <w:r w:rsidRPr="005A2801">
        <w:t>solvensbedömning</w:t>
      </w:r>
    </w:p>
    <w:p w14:paraId="131B4195" w14:textId="77777777" w:rsidR="001D32FA" w:rsidRPr="009D2471" w:rsidRDefault="001D32FA" w:rsidP="001D32FA">
      <w:pPr>
        <w:pStyle w:val="Brdtext"/>
      </w:pPr>
      <w:r w:rsidRPr="00620C7E">
        <w:t xml:space="preserve">Enligt andra tjänstepensionsdirektivet ska </w:t>
      </w:r>
      <w:r>
        <w:t>ett tjänstepensionsinstitut</w:t>
      </w:r>
      <w:r w:rsidRPr="00620C7E">
        <w:t xml:space="preserve"> genomföra en </w:t>
      </w:r>
      <w:r>
        <w:t xml:space="preserve">egen </w:t>
      </w:r>
      <w:r w:rsidRPr="00620C7E">
        <w:t>riskbedömning (artikel 28.1)</w:t>
      </w:r>
      <w:r>
        <w:t xml:space="preserve"> och därmed krävs att det införs </w:t>
      </w:r>
      <w:r w:rsidRPr="009D2471">
        <w:t>bestämmelser om detta för tjänstepensionsföretag.</w:t>
      </w:r>
    </w:p>
    <w:p w14:paraId="17AFB517" w14:textId="77777777" w:rsidR="001D32FA" w:rsidRDefault="001D32FA" w:rsidP="001D32FA">
      <w:pPr>
        <w:pStyle w:val="Brdtextmedindrag"/>
      </w:pPr>
      <w:r>
        <w:t>För försäkringsföretag gäller enligt försäkringsrörelselagen att de ska genomföra en egen risk- och solvensbedömning.</w:t>
      </w:r>
      <w:r w:rsidRPr="009D2471">
        <w:t xml:space="preserve"> I avsnitt </w:t>
      </w:r>
      <w:r>
        <w:t>8</w:t>
      </w:r>
      <w:r w:rsidRPr="003C5EC2">
        <w:t>.5.1</w:t>
      </w:r>
      <w:r w:rsidRPr="009D2471">
        <w:t xml:space="preserve"> föreslås att det för tjänstepensionsföretag ska införas bestämmelser om ett riskkänsligt kapitalkrav och i </w:t>
      </w:r>
      <w:r w:rsidRPr="003C5EC2">
        <w:t xml:space="preserve">avsnitt </w:t>
      </w:r>
      <w:r>
        <w:t>8</w:t>
      </w:r>
      <w:r w:rsidRPr="003C5EC2">
        <w:t>.5.4</w:t>
      </w:r>
      <w:r w:rsidRPr="009D2471">
        <w:t xml:space="preserve"> föreslås bestämmelser om ett minimi</w:t>
      </w:r>
      <w:r>
        <w:softHyphen/>
      </w:r>
      <w:r w:rsidRPr="009D2471">
        <w:t>kapital</w:t>
      </w:r>
      <w:r>
        <w:softHyphen/>
      </w:r>
      <w:r w:rsidRPr="009D2471">
        <w:t xml:space="preserve">krav. Dessa kapitalkrav är </w:t>
      </w:r>
      <w:r>
        <w:t>uppbyggda på liknande sätt som de kapitalkrav som gäller för försäkringsföretag enligt Solvens II-regelverket. Det är därför lämpligt att bestämmelserna om en egen risk- och solvens</w:t>
      </w:r>
      <w:r>
        <w:softHyphen/>
        <w:t>bedöm</w:t>
      </w:r>
      <w:r>
        <w:softHyphen/>
        <w:t>ning för tjänstepensionsföretag utformas efter förebild av mot</w:t>
      </w:r>
      <w:r>
        <w:softHyphen/>
        <w:t>svarande bestämmelser för försäkrings</w:t>
      </w:r>
      <w:r>
        <w:softHyphen/>
        <w:t>företag. Bestämmelser om att ett tjänste</w:t>
      </w:r>
      <w:r>
        <w:softHyphen/>
        <w:t>pensionsföretag ska genomföra en egen risk- och solvens</w:t>
      </w:r>
      <w:r>
        <w:softHyphen/>
        <w:t>bedöm</w:t>
      </w:r>
      <w:r>
        <w:softHyphen/>
        <w:t xml:space="preserve">ning med </w:t>
      </w:r>
      <w:r>
        <w:lastRenderedPageBreak/>
        <w:t>innehåll motsvarande det som gäller för försäkrings</w:t>
      </w:r>
      <w:r>
        <w:softHyphen/>
        <w:t xml:space="preserve">företag bör således tas in i den nya lagen om tjänstepensionsföretag. </w:t>
      </w:r>
    </w:p>
    <w:p w14:paraId="4AC30387" w14:textId="77777777" w:rsidR="001D32FA" w:rsidRDefault="001D32FA" w:rsidP="001D32FA">
      <w:pPr>
        <w:pStyle w:val="Brdtextmedindrag"/>
      </w:pPr>
      <w:r>
        <w:t>I andra tjänstepensionsdirektivet anges att ett tjänstepensionsinstitut ska dokumentera den egna riskbedömningen (artikel 28.1 första stycket). Det bör därför införas en bestämmelse om att ett tjänstepensionsföretag ska dokumentera den egna risk- och solvensbedömningen i den nya lagen om tjänstepensionsföretag.</w:t>
      </w:r>
    </w:p>
    <w:p w14:paraId="366B3985" w14:textId="77777777" w:rsidR="001D32FA" w:rsidRPr="00292D3D" w:rsidRDefault="001D32FA" w:rsidP="001D32FA">
      <w:pPr>
        <w:pStyle w:val="Rubrik5utannumrering"/>
      </w:pPr>
      <w:r>
        <w:t>Behov av ytterligare bestämmelser om risk- och solvensbedömningen</w:t>
      </w:r>
    </w:p>
    <w:p w14:paraId="4A8A773C" w14:textId="77777777" w:rsidR="001D32FA" w:rsidRDefault="001D32FA" w:rsidP="001D32FA">
      <w:pPr>
        <w:pStyle w:val="Brdtextmedindrag"/>
        <w:ind w:firstLine="0"/>
      </w:pPr>
      <w:r w:rsidRPr="004F31A3">
        <w:t>Andra tjänstepensionsdirektivet innehåller flera detaljerade bestämmelser om vad den egna riskbedömningen ska innehålla (artikel 28.2</w:t>
      </w:r>
      <w:r>
        <w:t> </w:t>
      </w:r>
      <w:r w:rsidRPr="004F31A3">
        <w:t xml:space="preserve">a–h). </w:t>
      </w:r>
      <w:r>
        <w:t>Detta gäller även vad som ska ingå i riskbedömningen o</w:t>
      </w:r>
      <w:r>
        <w:rPr>
          <w:sz w:val="19"/>
          <w:szCs w:val="19"/>
        </w:rPr>
        <w:t>m det sker en betydande förändring av en viss pensionsplans riskprofil och riskbedömningen då kan begränsas till just den pensionsplanen (a</w:t>
      </w:r>
      <w:r>
        <w:t>rtikel 28.1 andra stycket andra meningen)</w:t>
      </w:r>
      <w:r>
        <w:rPr>
          <w:sz w:val="19"/>
          <w:szCs w:val="19"/>
        </w:rPr>
        <w:t xml:space="preserve">. </w:t>
      </w:r>
      <w:r w:rsidRPr="004F31A3">
        <w:t>Vissa bestämmelser är mer generella</w:t>
      </w:r>
      <w:r w:rsidRPr="00655149">
        <w:t xml:space="preserve"> och </w:t>
      </w:r>
      <w:r>
        <w:t>torde</w:t>
      </w:r>
      <w:r w:rsidRPr="00655149">
        <w:t xml:space="preserve"> vara relevanta för de flesta tjänstepensionsföretag, exempelvis e</w:t>
      </w:r>
      <w:r w:rsidRPr="00E8324B">
        <w:t>n beskrivning av hur den egna risk</w:t>
      </w:r>
      <w:r>
        <w:softHyphen/>
      </w:r>
      <w:r w:rsidRPr="00E8324B">
        <w:t>bedömningen är integrerad i tjänstepensionsinstitutets lednings</w:t>
      </w:r>
      <w:r>
        <w:softHyphen/>
      </w:r>
      <w:r w:rsidRPr="00E8324B">
        <w:t>process och beslutsprocesser (artikel 28.2</w:t>
      </w:r>
      <w:r>
        <w:t> </w:t>
      </w:r>
      <w:r w:rsidRPr="00E8324B">
        <w:t>a) och en bedömning av risk</w:t>
      </w:r>
      <w:r>
        <w:softHyphen/>
      </w:r>
      <w:r w:rsidRPr="00E8324B">
        <w:t>hanterings</w:t>
      </w:r>
      <w:r>
        <w:softHyphen/>
      </w:r>
      <w:r w:rsidRPr="00E8324B">
        <w:t>systemets effektivitet (artikel 28.2</w:t>
      </w:r>
      <w:r>
        <w:t> </w:t>
      </w:r>
      <w:r w:rsidRPr="00E8324B">
        <w:t xml:space="preserve">b). Andra bestämmelser är mer detaljerade och </w:t>
      </w:r>
      <w:r>
        <w:t>torde</w:t>
      </w:r>
      <w:r w:rsidRPr="00E8324B">
        <w:t xml:space="preserve"> endast </w:t>
      </w:r>
      <w:r>
        <w:t>beröra</w:t>
      </w:r>
      <w:r w:rsidRPr="00E8324B">
        <w:t xml:space="preserve"> </w:t>
      </w:r>
      <w:r>
        <w:t>vissa</w:t>
      </w:r>
      <w:r w:rsidRPr="00E8324B">
        <w:t xml:space="preserve"> </w:t>
      </w:r>
      <w:r w:rsidRPr="004F31A3">
        <w:t>tjänste</w:t>
      </w:r>
      <w:r>
        <w:softHyphen/>
      </w:r>
      <w:r w:rsidRPr="004F31A3">
        <w:t>pensionsföretag</w:t>
      </w:r>
      <w:r w:rsidRPr="00E8324B">
        <w:t>, exempelvis en bedömning av riskerna för medlemmar och förmånstagare avseende utbetalningen av deras pensionsförmåner och effektiviteten i eventuella korrigerande åtgärder, med beaktande av, i förekommande fall: i) indexeringsmekanismer, ii) mekanismer för reducering av förmåner, inbegripet i vilken omfattning intjänade pensions</w:t>
      </w:r>
      <w:r>
        <w:softHyphen/>
      </w:r>
      <w:r w:rsidRPr="00E8324B">
        <w:t>förmåner kan reduceras, på vilka villkor och av vem (artikel 28.2</w:t>
      </w:r>
      <w:r>
        <w:t> </w:t>
      </w:r>
      <w:r w:rsidRPr="00E8324B">
        <w:t>e).</w:t>
      </w:r>
    </w:p>
    <w:p w14:paraId="3D0D236C" w14:textId="77777777" w:rsidR="001D32FA" w:rsidRDefault="001D32FA" w:rsidP="001D32FA">
      <w:pPr>
        <w:pStyle w:val="Brdtextmedindrag"/>
      </w:pPr>
      <w:r>
        <w:t>Vissa tjänstepensionsföretag kommer att driva en verksamhet som i huvudsak är densamma som verksamheten hos ett försäkringsföretag som följer Solvens II-regelverket. Andra tjänstepensionsföretag kommer att driva en verksamhet som mer påminner om den verksamhet som i dag drivs av tjänstepensionskassor enligt den nu upphävda lagen om under</w:t>
      </w:r>
      <w:r>
        <w:softHyphen/>
        <w:t xml:space="preserve">stödsföreningar. Detta innebär att </w:t>
      </w:r>
      <w:r w:rsidRPr="00655149">
        <w:t xml:space="preserve">ett tjänstepensionsföretags </w:t>
      </w:r>
      <w:r>
        <w:t xml:space="preserve">egna </w:t>
      </w:r>
      <w:r w:rsidRPr="00655149">
        <w:t xml:space="preserve">risk- och solvensbedömning </w:t>
      </w:r>
      <w:r>
        <w:t xml:space="preserve">i vissa fall bör </w:t>
      </w:r>
      <w:r w:rsidRPr="004F31A3">
        <w:t>vara densamma som ett försäkrings</w:t>
      </w:r>
      <w:r>
        <w:softHyphen/>
      </w:r>
      <w:r w:rsidRPr="004F31A3">
        <w:t>företags</w:t>
      </w:r>
      <w:r>
        <w:t>,</w:t>
      </w:r>
      <w:r w:rsidRPr="004F31A3">
        <w:t xml:space="preserve"> då de i huvudsak är utsatta för samma risker</w:t>
      </w:r>
      <w:r>
        <w:t>, medan den i</w:t>
      </w:r>
      <w:r w:rsidRPr="00655149">
        <w:t xml:space="preserve"> andra fall</w:t>
      </w:r>
      <w:r>
        <w:t>,</w:t>
      </w:r>
      <w:r w:rsidRPr="00655149">
        <w:t xml:space="preserve"> där riskerna är mer begränsade</w:t>
      </w:r>
      <w:r>
        <w:t>,</w:t>
      </w:r>
      <w:r w:rsidRPr="00655149">
        <w:t xml:space="preserve"> bör</w:t>
      </w:r>
      <w:r>
        <w:t xml:space="preserve"> </w:t>
      </w:r>
      <w:r w:rsidRPr="00655149">
        <w:t xml:space="preserve">kunna vara mer begränsad. </w:t>
      </w:r>
      <w:r>
        <w:t xml:space="preserve">Detta är också, så som </w:t>
      </w:r>
      <w:r w:rsidRPr="00E8324B">
        <w:rPr>
          <w:i/>
        </w:rPr>
        <w:t>Svensk</w:t>
      </w:r>
      <w:r>
        <w:t xml:space="preserve"> </w:t>
      </w:r>
      <w:r w:rsidRPr="00E8324B">
        <w:rPr>
          <w:i/>
        </w:rPr>
        <w:t>Försäkring</w:t>
      </w:r>
      <w:r>
        <w:t xml:space="preserve"> påpekar, det som gäller enligt</w:t>
      </w:r>
      <w:r w:rsidRPr="00655149">
        <w:t xml:space="preserve"> andra tjänstepensionsdirektivet </w:t>
      </w:r>
      <w:r>
        <w:t xml:space="preserve">som anger </w:t>
      </w:r>
      <w:r w:rsidRPr="00655149">
        <w:t xml:space="preserve">att </w:t>
      </w:r>
      <w:r>
        <w:t>risk</w:t>
      </w:r>
      <w:r w:rsidRPr="00655149">
        <w:t xml:space="preserve">bedömningen ska ske </w:t>
      </w:r>
      <w:r w:rsidRPr="00E8324B">
        <w:t>med beaktande av tjänstepensionsinstitutets storlek och interna organisation samt till storleken, arten, omfattningen och komplexiteten hos tjänste</w:t>
      </w:r>
      <w:r>
        <w:softHyphen/>
      </w:r>
      <w:r w:rsidRPr="00E8324B">
        <w:t>pensions</w:t>
      </w:r>
      <w:r>
        <w:softHyphen/>
      </w:r>
      <w:r w:rsidRPr="00E8324B">
        <w:t>institutets verksamhet (artikel 28.2).</w:t>
      </w:r>
    </w:p>
    <w:p w14:paraId="3C14ABEB" w14:textId="20489891" w:rsidR="001D32FA" w:rsidRPr="004C7968" w:rsidRDefault="001D32FA" w:rsidP="001D32FA">
      <w:pPr>
        <w:pStyle w:val="Brdtextmedindrag"/>
      </w:pPr>
      <w:r>
        <w:t xml:space="preserve">Mer detaljerade bestämmelser om risk- och solvensbedömningen kan lämpligen anges i myndighetsföreskrifter. Ett bemyndigande för regeringen eller den myndighet </w:t>
      </w:r>
      <w:r w:rsidR="006374C3">
        <w:t xml:space="preserve">som </w:t>
      </w:r>
      <w:r>
        <w:t>regeringen bestämmer att meddela föreskrifter om den egna risk- och solvensbedömningen bör därför införas i den nya lagen om tjänstepensionsföretag. En sådan ordning skapar ut</w:t>
      </w:r>
      <w:r>
        <w:softHyphen/>
        <w:t>rymme för att anpassa risk- och solvensbedömningen till den verksamhet som ett tjänstepensions</w:t>
      </w:r>
      <w:r>
        <w:softHyphen/>
        <w:t xml:space="preserve">företag driver i det enskilda fallet. </w:t>
      </w:r>
      <w:r w:rsidRPr="00655149">
        <w:t xml:space="preserve">Vid </w:t>
      </w:r>
      <w:r w:rsidRPr="004C7968">
        <w:t xml:space="preserve">utformandet av </w:t>
      </w:r>
      <w:r>
        <w:t xml:space="preserve">föreskrifterna </w:t>
      </w:r>
      <w:r w:rsidRPr="004C7968">
        <w:t xml:space="preserve">ska, som </w:t>
      </w:r>
      <w:r w:rsidRPr="00E8324B">
        <w:rPr>
          <w:i/>
        </w:rPr>
        <w:t>Svensk Försäkring</w:t>
      </w:r>
      <w:r w:rsidRPr="004C7968">
        <w:t xml:space="preserve"> påtalar, proportionalitet särskilt beaktas.</w:t>
      </w:r>
      <w:r w:rsidRPr="00E8324B">
        <w:t xml:space="preserve"> </w:t>
      </w:r>
      <w:r w:rsidRPr="004C7968">
        <w:t xml:space="preserve">Inom ramen för detta arbete </w:t>
      </w:r>
      <w:r w:rsidRPr="00E8324B">
        <w:t>torde det finnas möjlighet</w:t>
      </w:r>
      <w:r w:rsidRPr="004C7968">
        <w:t xml:space="preserve"> att </w:t>
      </w:r>
      <w:r w:rsidRPr="004C7968">
        <w:lastRenderedPageBreak/>
        <w:t xml:space="preserve">ta fram de uppgifter som </w:t>
      </w:r>
      <w:r w:rsidRPr="00E8324B">
        <w:rPr>
          <w:i/>
        </w:rPr>
        <w:t>Svensk</w:t>
      </w:r>
      <w:r w:rsidRPr="004C7968">
        <w:t xml:space="preserve"> </w:t>
      </w:r>
      <w:r w:rsidRPr="00E8324B">
        <w:rPr>
          <w:i/>
        </w:rPr>
        <w:t>Försäkring</w:t>
      </w:r>
      <w:r w:rsidRPr="004C7968">
        <w:t xml:space="preserve"> efterfrågar o</w:t>
      </w:r>
      <w:r w:rsidRPr="00E8324B">
        <w:t>m de antaganden som ligger till grund för det riskkänsliga kapitalkravet.</w:t>
      </w:r>
    </w:p>
    <w:p w14:paraId="00142D5E" w14:textId="77777777" w:rsidR="001D32FA" w:rsidRDefault="001D32FA" w:rsidP="001D32FA">
      <w:pPr>
        <w:pStyle w:val="Brdtextmedindrag"/>
      </w:pPr>
      <w:r w:rsidRPr="004F31A3">
        <w:t xml:space="preserve">Syftet med bemyndigandet är således inte, som </w:t>
      </w:r>
      <w:r w:rsidRPr="00E8324B">
        <w:rPr>
          <w:i/>
        </w:rPr>
        <w:t>Svensk Försäkring</w:t>
      </w:r>
      <w:r w:rsidRPr="004F31A3">
        <w:t xml:space="preserve"> och </w:t>
      </w:r>
      <w:r>
        <w:rPr>
          <w:i/>
        </w:rPr>
        <w:t>Tjänstepensionsförbundet</w:t>
      </w:r>
      <w:r w:rsidRPr="004F31A3">
        <w:t xml:space="preserve"> befarar, att ett tjänste</w:t>
      </w:r>
      <w:r>
        <w:softHyphen/>
      </w:r>
      <w:r w:rsidRPr="004F31A3">
        <w:t xml:space="preserve">pensionsföretag ska </w:t>
      </w:r>
      <w:r>
        <w:t>behöva</w:t>
      </w:r>
      <w:r w:rsidRPr="004F31A3">
        <w:t xml:space="preserve"> genomföra en risk- och solvens</w:t>
      </w:r>
      <w:r>
        <w:softHyphen/>
      </w:r>
      <w:r w:rsidRPr="004F31A3">
        <w:t xml:space="preserve">bedömning som är mer omfattande än </w:t>
      </w:r>
      <w:r>
        <w:t>det</w:t>
      </w:r>
      <w:r w:rsidRPr="004F31A3">
        <w:t xml:space="preserve"> som normalt gäller för försäkringsföretag. </w:t>
      </w:r>
      <w:r>
        <w:t>I stället är syftet att skapa en särskild reglering för tjänstepensionsföretag som beaktar de risker som ett tjänstepensions</w:t>
      </w:r>
      <w:r>
        <w:softHyphen/>
        <w:t>företag och dess verksamhet är eller kan komma att bli utsatt för, men inte går längre än så.</w:t>
      </w:r>
    </w:p>
    <w:p w14:paraId="211D1E35" w14:textId="77777777" w:rsidR="001D32FA" w:rsidRPr="00620C7E" w:rsidRDefault="001D32FA" w:rsidP="001D32FA">
      <w:pPr>
        <w:pStyle w:val="Rubrik5utannumrering"/>
      </w:pPr>
      <w:r w:rsidRPr="00620C7E">
        <w:t>R</w:t>
      </w:r>
      <w:r>
        <w:t>egelbundna bedömningar</w:t>
      </w:r>
    </w:p>
    <w:p w14:paraId="751C8D6D" w14:textId="77777777" w:rsidR="001D32FA" w:rsidRDefault="001D32FA" w:rsidP="001D32FA">
      <w:pPr>
        <w:pStyle w:val="Brdtextmedindrag"/>
        <w:ind w:firstLine="0"/>
      </w:pPr>
      <w:r>
        <w:t>I andra tjänstepensionsdirektivet anges att r</w:t>
      </w:r>
      <w:r w:rsidRPr="00F27D86">
        <w:t>iskbedömningen ska genom</w:t>
      </w:r>
      <w:r>
        <w:softHyphen/>
      </w:r>
      <w:r w:rsidRPr="00F27D86">
        <w:t>föras åtminstone vart tredje år, eller utan dröjsmål vid en betydande förändring av tjänstepensionsinstitutets eller dess pensionsplaners risk</w:t>
      </w:r>
      <w:r>
        <w:softHyphen/>
      </w:r>
      <w:r w:rsidRPr="00F27D86">
        <w:t>profil</w:t>
      </w:r>
      <w:r>
        <w:t xml:space="preserve"> (artikel 28.1 andra stycket)</w:t>
      </w:r>
      <w:r w:rsidRPr="00F27D86">
        <w:t xml:space="preserve">. </w:t>
      </w:r>
      <w:r w:rsidRPr="00620C7E">
        <w:t>För försäkringsföretag gäller</w:t>
      </w:r>
      <w:r>
        <w:t xml:space="preserve"> att de ska genomföra en egen risk- och solvensbedömning minst en gång per år, eller snarast möjligt om en väsentlig förändring skett av de risker som för</w:t>
      </w:r>
      <w:r>
        <w:softHyphen/>
        <w:t>säkringsföretaget är utsatt för (10 kap. 12 § FRL).</w:t>
      </w:r>
    </w:p>
    <w:p w14:paraId="636A8296" w14:textId="77777777" w:rsidR="001D32FA" w:rsidRDefault="001D32FA" w:rsidP="001D32FA">
      <w:pPr>
        <w:pStyle w:val="Brdtextmedindrag"/>
      </w:pPr>
      <w:r>
        <w:t>Verksamheten i ett tjänstepensionsföretag är i huvudsak densamma som verksamheten i ett försäkringsföretag. D</w:t>
      </w:r>
      <w:r w:rsidRPr="00620C7E">
        <w:t xml:space="preserve">et bör därför ställas upp samma krav </w:t>
      </w:r>
      <w:r>
        <w:t>på regelbundna bedömningar för</w:t>
      </w:r>
      <w:r w:rsidRPr="00620C7E">
        <w:t xml:space="preserve"> </w:t>
      </w:r>
      <w:r>
        <w:t>tjänstepensionsföretag</w:t>
      </w:r>
      <w:r w:rsidRPr="00620C7E">
        <w:t xml:space="preserve"> som </w:t>
      </w:r>
      <w:r>
        <w:t>för</w:t>
      </w:r>
      <w:r w:rsidRPr="00620C7E">
        <w:t xml:space="preserve"> försäkringsföretag.</w:t>
      </w:r>
      <w:r>
        <w:t xml:space="preserve"> En bestämmelse som motsvarar det som gäller för försäkringsföretag enligt försäkringsrörelselagen bör därför införas i den nya lagen för tjänstepensionsföretag. </w:t>
      </w:r>
    </w:p>
    <w:p w14:paraId="0820953A" w14:textId="77777777" w:rsidR="001D32FA" w:rsidRDefault="001D32FA" w:rsidP="001D32FA">
      <w:pPr>
        <w:pStyle w:val="Rubrik5utannumrering"/>
      </w:pPr>
      <w:r w:rsidRPr="00024E7F">
        <w:t>Rapportering</w:t>
      </w:r>
    </w:p>
    <w:p w14:paraId="650998A7" w14:textId="4BD493B9" w:rsidR="001D32FA" w:rsidRDefault="001D32FA" w:rsidP="001D32FA">
      <w:pPr>
        <w:pStyle w:val="Brdtextmedindrag"/>
        <w:ind w:firstLine="0"/>
      </w:pPr>
      <w:r>
        <w:t>För försäkringsföretag gäller enligt försäkringsrörelselagen att de ska rapportera resultatet av varje egen risk- och solvensbedömning till Finans</w:t>
      </w:r>
      <w:r>
        <w:softHyphen/>
        <w:t xml:space="preserve">inspektionen (10 kap. 13 §). Det finns inte något uttryckligt krav i andra tjänstepensionsdirektivet om att ett tjänstepensionsinstitut ska underrätta den behöriga myndigheten om resultatet av den egna </w:t>
      </w:r>
      <w:r w:rsidRPr="004F31A3">
        <w:t>risk</w:t>
      </w:r>
      <w:r>
        <w:softHyphen/>
      </w:r>
      <w:r w:rsidRPr="004F31A3">
        <w:t>bedömningen.</w:t>
      </w:r>
      <w:r>
        <w:t xml:space="preserve"> </w:t>
      </w:r>
      <w:r w:rsidRPr="004F31A3">
        <w:t xml:space="preserve">I direktivet </w:t>
      </w:r>
      <w:r>
        <w:t xml:space="preserve">finns dock bestämmelser om att ett </w:t>
      </w:r>
      <w:r w:rsidRPr="004F31A3">
        <w:t>tjänstepensionsinstitut ska dokumentera den egna risk</w:t>
      </w:r>
      <w:r>
        <w:softHyphen/>
      </w:r>
      <w:r w:rsidRPr="004F31A3">
        <w:t xml:space="preserve">bedömningen (artikel 28.1 första stycket) och att </w:t>
      </w:r>
      <w:r w:rsidRPr="007A5008">
        <w:t xml:space="preserve">de behöriga myndigheterna ska kunna få tillgång </w:t>
      </w:r>
      <w:r>
        <w:t xml:space="preserve">till </w:t>
      </w:r>
      <w:r w:rsidRPr="007A5008">
        <w:t>den egna risk</w:t>
      </w:r>
      <w:r>
        <w:softHyphen/>
      </w:r>
      <w:r w:rsidRPr="007A5008">
        <w:t>bedömningen (artikel 50</w:t>
      </w:r>
      <w:r w:rsidR="009F0C95">
        <w:t> </w:t>
      </w:r>
      <w:r w:rsidRPr="007A5008">
        <w:t xml:space="preserve">c). I skäl 57 anges även att </w:t>
      </w:r>
      <w:r w:rsidRPr="00E8324B">
        <w:t>riskbedömningen bör göras tillgänglig för de behöriga myndigheterna.</w:t>
      </w:r>
    </w:p>
    <w:p w14:paraId="3C321C8E" w14:textId="26208F21" w:rsidR="001D32FA" w:rsidRPr="004F31A3" w:rsidRDefault="001D32FA" w:rsidP="001D32FA">
      <w:pPr>
        <w:pStyle w:val="Brdtextmedindrag"/>
      </w:pPr>
      <w:r>
        <w:t>Ett tjänstepensions</w:t>
      </w:r>
      <w:r>
        <w:softHyphen/>
        <w:t>företag kommer att driva en verksamhet som i huvudsak överensstämmer med verksamheten hos ett försäkringsföretag och den egna riskbedömningen fyller en viktig funktion i tillsynen av tjänstepensionsinstituten. Regeringen anser därför, t</w:t>
      </w:r>
      <w:r w:rsidRPr="00620C7E">
        <w:t>ill skillnad</w:t>
      </w:r>
      <w:r>
        <w:t xml:space="preserve"> från</w:t>
      </w:r>
      <w:r w:rsidRPr="00620C7E">
        <w:t xml:space="preserve"> </w:t>
      </w:r>
      <w:r w:rsidRPr="00620C7E">
        <w:rPr>
          <w:i/>
        </w:rPr>
        <w:t>Svensk Försäkring</w:t>
      </w:r>
      <w:r w:rsidRPr="00620C7E">
        <w:t xml:space="preserve">, </w:t>
      </w:r>
      <w:r>
        <w:t xml:space="preserve">att tjänstepensionsföretagen ska </w:t>
      </w:r>
      <w:r w:rsidRPr="00620C7E">
        <w:t>rapporter</w:t>
      </w:r>
      <w:r>
        <w:t xml:space="preserve">a resultatet av den egna risk- och solvensbedömningen </w:t>
      </w:r>
      <w:r w:rsidRPr="00620C7E">
        <w:t xml:space="preserve">till </w:t>
      </w:r>
      <w:r>
        <w:t>Finansinspektionen</w:t>
      </w:r>
      <w:r w:rsidRPr="00620C7E">
        <w:t xml:space="preserve">. </w:t>
      </w:r>
      <w:r>
        <w:t>En be</w:t>
      </w:r>
      <w:r>
        <w:softHyphen/>
        <w:t>stämmelse</w:t>
      </w:r>
      <w:r w:rsidRPr="00620C7E">
        <w:t xml:space="preserve"> </w:t>
      </w:r>
      <w:r>
        <w:t xml:space="preserve">om </w:t>
      </w:r>
      <w:r w:rsidRPr="004F31A3">
        <w:t xml:space="preserve">bör utformas </w:t>
      </w:r>
      <w:r>
        <w:t>efter</w:t>
      </w:r>
      <w:r w:rsidRPr="004F31A3">
        <w:t xml:space="preserve"> förebild </w:t>
      </w:r>
      <w:r>
        <w:t>av</w:t>
      </w:r>
      <w:r w:rsidRPr="004F31A3">
        <w:t xml:space="preserve"> motsvarande bestämmelse</w:t>
      </w:r>
      <w:r w:rsidRPr="002B4698">
        <w:t xml:space="preserve"> </w:t>
      </w:r>
      <w:r>
        <w:t>för försäkrings</w:t>
      </w:r>
      <w:r>
        <w:softHyphen/>
        <w:t xml:space="preserve">företag </w:t>
      </w:r>
      <w:r w:rsidRPr="002B4698">
        <w:t xml:space="preserve">i </w:t>
      </w:r>
      <w:r>
        <w:t>och tas in i den nya lagen om tjänste</w:t>
      </w:r>
      <w:r>
        <w:softHyphen/>
        <w:t>pensions</w:t>
      </w:r>
      <w:r>
        <w:softHyphen/>
        <w:t xml:space="preserve">företag. </w:t>
      </w:r>
      <w:r w:rsidRPr="002B4698">
        <w:t xml:space="preserve">Som </w:t>
      </w:r>
      <w:r w:rsidRPr="002B4698">
        <w:rPr>
          <w:i/>
        </w:rPr>
        <w:t>Svensk Försäkring</w:t>
      </w:r>
      <w:r w:rsidRPr="002B4698">
        <w:t xml:space="preserve"> </w:t>
      </w:r>
      <w:r>
        <w:t>lyfter fram</w:t>
      </w:r>
      <w:r w:rsidRPr="002B4698">
        <w:t xml:space="preserve"> är</w:t>
      </w:r>
      <w:r w:rsidRPr="00E8324B">
        <w:t xml:space="preserve"> det inte all dokumentation av bedömningen som ska rapporteras</w:t>
      </w:r>
      <w:r>
        <w:t>,</w:t>
      </w:r>
      <w:r w:rsidRPr="00E8324B">
        <w:t xml:space="preserve"> utan </w:t>
      </w:r>
      <w:r>
        <w:t xml:space="preserve">i stället är </w:t>
      </w:r>
      <w:r w:rsidRPr="00E8324B">
        <w:t>det tillräckligt med en rapport som belyser resultat och slutsatser av be</w:t>
      </w:r>
      <w:r>
        <w:softHyphen/>
      </w:r>
      <w:r w:rsidRPr="00E8324B">
        <w:t>dömningen.</w:t>
      </w:r>
    </w:p>
    <w:p w14:paraId="697E3DEA" w14:textId="77777777" w:rsidR="001D32FA" w:rsidRDefault="001D32FA" w:rsidP="001D32FA">
      <w:pPr>
        <w:pStyle w:val="Rubrik5utannumrering"/>
      </w:pPr>
      <w:r>
        <w:lastRenderedPageBreak/>
        <w:t xml:space="preserve">Behov av ytterligare </w:t>
      </w:r>
      <w:r w:rsidRPr="00024E7F">
        <w:t>bestämmelser</w:t>
      </w:r>
      <w:r>
        <w:t xml:space="preserve"> om </w:t>
      </w:r>
      <w:r w:rsidRPr="00024E7F">
        <w:t>rapportering</w:t>
      </w:r>
    </w:p>
    <w:p w14:paraId="2B1A1B0B" w14:textId="77777777" w:rsidR="001D32FA" w:rsidRDefault="001D32FA" w:rsidP="001D32FA">
      <w:pPr>
        <w:pStyle w:val="Brdtextmedindrag"/>
        <w:ind w:firstLine="0"/>
      </w:pPr>
      <w:r w:rsidRPr="00620C7E">
        <w:t xml:space="preserve">Enligt </w:t>
      </w:r>
      <w:r>
        <w:t>försäkringsrörelselagen</w:t>
      </w:r>
      <w:r w:rsidRPr="00620C7E">
        <w:t xml:space="preserve"> </w:t>
      </w:r>
      <w:r>
        <w:t xml:space="preserve">gäller för försäkringsföretag att </w:t>
      </w:r>
      <w:r w:rsidRPr="00620C7E">
        <w:t xml:space="preserve">regeringen eller den myndighet som regeringen bestämmer </w:t>
      </w:r>
      <w:r>
        <w:t xml:space="preserve">får </w:t>
      </w:r>
      <w:r w:rsidRPr="00620C7E">
        <w:t>meddela föreskrifter om försäkringsföretags rapportering av resultat av den egna risk- och solvensbedömningen (10</w:t>
      </w:r>
      <w:r>
        <w:t> kap.</w:t>
      </w:r>
      <w:r w:rsidRPr="00620C7E">
        <w:t xml:space="preserve"> 26</w:t>
      </w:r>
      <w:r>
        <w:t> §</w:t>
      </w:r>
      <w:r w:rsidRPr="00620C7E">
        <w:t xml:space="preserve"> 7). Denna möjlighet bör även finnas när det gäller </w:t>
      </w:r>
      <w:r>
        <w:t>tjänstepensionsföretag</w:t>
      </w:r>
      <w:r w:rsidRPr="00620C7E">
        <w:t xml:space="preserve">. Regeringen eller den myndighet som regeringen bestämmer bör därför få meddela föreskrifter om </w:t>
      </w:r>
      <w:r>
        <w:t>tjänste</w:t>
      </w:r>
      <w:r>
        <w:softHyphen/>
        <w:t xml:space="preserve">pensionsföretags </w:t>
      </w:r>
      <w:r w:rsidRPr="00620C7E">
        <w:t xml:space="preserve">rapportering av resultat av </w:t>
      </w:r>
      <w:r>
        <w:t xml:space="preserve">den egna </w:t>
      </w:r>
      <w:r w:rsidRPr="00620C7E">
        <w:t>risk- och solvens</w:t>
      </w:r>
      <w:r>
        <w:softHyphen/>
      </w:r>
      <w:r w:rsidRPr="00620C7E">
        <w:t>bedömningen.</w:t>
      </w:r>
    </w:p>
    <w:p w14:paraId="238C3117" w14:textId="77777777" w:rsidR="001D32FA" w:rsidRDefault="001D32FA" w:rsidP="00326459">
      <w:pPr>
        <w:pStyle w:val="Rubrik2"/>
      </w:pPr>
      <w:bookmarkStart w:id="3233" w:name="_Toc518396667"/>
      <w:bookmarkStart w:id="3234" w:name="_Toc518400978"/>
      <w:bookmarkStart w:id="3235" w:name="_Toc518401695"/>
      <w:bookmarkStart w:id="3236" w:name="_Toc518401934"/>
      <w:bookmarkStart w:id="3237" w:name="_Toc518463088"/>
      <w:bookmarkStart w:id="3238" w:name="_Toc518462784"/>
      <w:bookmarkStart w:id="3239" w:name="_Toc518463740"/>
      <w:bookmarkStart w:id="3240" w:name="_Toc518464115"/>
      <w:bookmarkStart w:id="3241" w:name="_Toc518464354"/>
      <w:bookmarkStart w:id="3242" w:name="_Toc518472793"/>
      <w:bookmarkStart w:id="3243" w:name="_Toc8059817"/>
      <w:bookmarkStart w:id="3244" w:name="_Toc8061527"/>
      <w:bookmarkStart w:id="3245" w:name="_Toc8062059"/>
      <w:bookmarkStart w:id="3246" w:name="_Toc8064527"/>
      <w:bookmarkStart w:id="3247" w:name="_Toc8391204"/>
      <w:bookmarkStart w:id="3248" w:name="_Toc8391470"/>
      <w:bookmarkStart w:id="3249" w:name="_Toc8644675"/>
      <w:bookmarkStart w:id="3250" w:name="_Toc8645207"/>
      <w:bookmarkStart w:id="3251" w:name="_Toc8817688"/>
      <w:bookmarkStart w:id="3252" w:name="_Toc8818260"/>
      <w:bookmarkStart w:id="3253" w:name="_Toc8825629"/>
      <w:bookmarkStart w:id="3254" w:name="_Toc8831726"/>
      <w:bookmarkStart w:id="3255" w:name="_Toc8832635"/>
      <w:bookmarkStart w:id="3256" w:name="_Toc11153097"/>
      <w:bookmarkStart w:id="3257" w:name="_Toc11161018"/>
      <w:bookmarkStart w:id="3258" w:name="_Toc11166954"/>
      <w:bookmarkStart w:id="3259" w:name="_Toc11167490"/>
      <w:bookmarkStart w:id="3260" w:name="_Toc11168927"/>
      <w:bookmarkStart w:id="3261" w:name="_Toc11845880"/>
      <w:bookmarkStart w:id="3262" w:name="_Toc12611679"/>
      <w:bookmarkStart w:id="3263" w:name="_Toc12624946"/>
      <w:bookmarkStart w:id="3264" w:name="_Toc12627435"/>
      <w:bookmarkStart w:id="3265" w:name="_Toc12630325"/>
      <w:bookmarkStart w:id="3266" w:name="_Toc12632820"/>
      <w:bookmarkStart w:id="3267" w:name="_Toc17902892"/>
      <w:r w:rsidRPr="00620C7E">
        <w:t xml:space="preserve">System för </w:t>
      </w:r>
      <w:r w:rsidRPr="00326459">
        <w:t>internkontroll</w:t>
      </w:r>
      <w:bookmarkEnd w:id="3233"/>
      <w:bookmarkEnd w:id="3234"/>
      <w:bookmarkEnd w:id="3235"/>
      <w:bookmarkEnd w:id="3236"/>
      <w:bookmarkEnd w:id="3237"/>
      <w:bookmarkEnd w:id="3238"/>
      <w:bookmarkEnd w:id="3239"/>
      <w:bookmarkEnd w:id="3240"/>
      <w:bookmarkEnd w:id="3241"/>
      <w:bookmarkEnd w:id="3242"/>
      <w:bookmarkEnd w:id="3243"/>
      <w:bookmarkEnd w:id="3244"/>
      <w:bookmarkEnd w:id="3245"/>
      <w:bookmarkEnd w:id="3246"/>
      <w:bookmarkEnd w:id="3247"/>
      <w:bookmarkEnd w:id="3248"/>
      <w:bookmarkEnd w:id="3249"/>
      <w:bookmarkEnd w:id="3250"/>
      <w:bookmarkEnd w:id="3251"/>
      <w:bookmarkEnd w:id="3252"/>
      <w:bookmarkEnd w:id="3253"/>
      <w:bookmarkEnd w:id="3254"/>
      <w:bookmarkEnd w:id="3255"/>
      <w:bookmarkEnd w:id="3256"/>
      <w:bookmarkEnd w:id="3257"/>
      <w:bookmarkEnd w:id="3258"/>
      <w:bookmarkEnd w:id="3259"/>
      <w:bookmarkEnd w:id="3260"/>
      <w:bookmarkEnd w:id="3261"/>
      <w:bookmarkEnd w:id="3262"/>
      <w:bookmarkEnd w:id="3263"/>
      <w:bookmarkEnd w:id="3264"/>
      <w:bookmarkEnd w:id="3265"/>
      <w:bookmarkEnd w:id="3266"/>
      <w:bookmarkEnd w:id="3267"/>
    </w:p>
    <w:p w14:paraId="54440CC1" w14:textId="77777777" w:rsidR="001D32FA" w:rsidRPr="007236AC" w:rsidRDefault="001D32FA" w:rsidP="00326459">
      <w:pPr>
        <w:pStyle w:val="Rubrik3"/>
        <w:spacing w:before="0"/>
      </w:pPr>
      <w:bookmarkStart w:id="3268" w:name="_Toc8059818"/>
      <w:bookmarkStart w:id="3269" w:name="_Toc8061528"/>
      <w:bookmarkStart w:id="3270" w:name="_Toc8062060"/>
      <w:bookmarkStart w:id="3271" w:name="_Toc8064528"/>
      <w:bookmarkStart w:id="3272" w:name="_Toc8391205"/>
      <w:bookmarkStart w:id="3273" w:name="_Toc8391471"/>
      <w:bookmarkStart w:id="3274" w:name="_Toc8644676"/>
      <w:bookmarkStart w:id="3275" w:name="_Toc8645208"/>
      <w:bookmarkStart w:id="3276" w:name="_Toc8817689"/>
      <w:bookmarkStart w:id="3277" w:name="_Toc8818261"/>
      <w:bookmarkStart w:id="3278" w:name="_Toc8825630"/>
      <w:bookmarkStart w:id="3279" w:name="_Toc8831727"/>
      <w:bookmarkStart w:id="3280" w:name="_Toc8832636"/>
      <w:bookmarkStart w:id="3281" w:name="_Toc11153098"/>
      <w:bookmarkStart w:id="3282" w:name="_Toc11161019"/>
      <w:bookmarkStart w:id="3283" w:name="_Toc11166955"/>
      <w:bookmarkStart w:id="3284" w:name="_Toc11167491"/>
      <w:bookmarkStart w:id="3285" w:name="_Toc11168928"/>
      <w:bookmarkStart w:id="3286" w:name="_Toc11845881"/>
      <w:bookmarkStart w:id="3287" w:name="_Toc12611680"/>
      <w:bookmarkStart w:id="3288" w:name="_Toc12624947"/>
      <w:bookmarkStart w:id="3289" w:name="_Toc12627436"/>
      <w:bookmarkStart w:id="3290" w:name="_Toc12630326"/>
      <w:bookmarkStart w:id="3291" w:name="_Toc12632821"/>
      <w:bookmarkStart w:id="3292" w:name="_Toc17902893"/>
      <w:r>
        <w:t xml:space="preserve">Innehållet i systemet för </w:t>
      </w:r>
      <w:r w:rsidRPr="00C64D85">
        <w:t>internkontroll</w:t>
      </w:r>
      <w:bookmarkEnd w:id="3268"/>
      <w:bookmarkEnd w:id="3269"/>
      <w:bookmarkEnd w:id="3270"/>
      <w:bookmarkEnd w:id="3271"/>
      <w:bookmarkEnd w:id="3272"/>
      <w:bookmarkEnd w:id="3273"/>
      <w:bookmarkEnd w:id="3274"/>
      <w:bookmarkEnd w:id="3275"/>
      <w:bookmarkEnd w:id="3276"/>
      <w:bookmarkEnd w:id="3277"/>
      <w:bookmarkEnd w:id="3278"/>
      <w:bookmarkEnd w:id="3279"/>
      <w:bookmarkEnd w:id="3280"/>
      <w:bookmarkEnd w:id="3281"/>
      <w:bookmarkEnd w:id="3282"/>
      <w:bookmarkEnd w:id="3283"/>
      <w:bookmarkEnd w:id="3284"/>
      <w:bookmarkEnd w:id="3285"/>
      <w:bookmarkEnd w:id="3286"/>
      <w:bookmarkEnd w:id="3287"/>
      <w:bookmarkEnd w:id="3288"/>
      <w:bookmarkEnd w:id="3289"/>
      <w:bookmarkEnd w:id="3290"/>
      <w:bookmarkEnd w:id="3291"/>
      <w:bookmarkEnd w:id="3292"/>
    </w:p>
    <w:p w14:paraId="51AA3A4E"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ska ha ett system för internkontroll.</w:t>
      </w:r>
    </w:p>
    <w:p w14:paraId="0A8B9549" w14:textId="77777777" w:rsidR="001D32FA" w:rsidRPr="00620C7E" w:rsidRDefault="001D32FA" w:rsidP="001D32FA">
      <w:pPr>
        <w:pStyle w:val="Brdtextmedindragram"/>
      </w:pPr>
      <w:r w:rsidRPr="00620C7E">
        <w:t>Systemet för internkontroll ska omfatta</w:t>
      </w:r>
    </w:p>
    <w:p w14:paraId="27EAC7EB" w14:textId="77777777" w:rsidR="001D32FA" w:rsidRPr="00620C7E" w:rsidRDefault="001D32FA" w:rsidP="001D32FA">
      <w:pPr>
        <w:pStyle w:val="Brdtextmedindragram"/>
      </w:pPr>
      <w:r w:rsidRPr="00620C7E">
        <w:t>1. förvaltnings- och redovisningsmetoder,</w:t>
      </w:r>
    </w:p>
    <w:p w14:paraId="75045743" w14:textId="77777777" w:rsidR="001D32FA" w:rsidRPr="00620C7E" w:rsidRDefault="001D32FA" w:rsidP="001D32FA">
      <w:pPr>
        <w:pStyle w:val="Brdtextmedindragram"/>
      </w:pPr>
      <w:r w:rsidRPr="00620C7E">
        <w:t>2. ramar för internkontrollen,</w:t>
      </w:r>
    </w:p>
    <w:p w14:paraId="42949DD3" w14:textId="77777777" w:rsidR="001D32FA" w:rsidRPr="00620C7E" w:rsidRDefault="001D32FA" w:rsidP="001D32FA">
      <w:pPr>
        <w:pStyle w:val="Brdtextmedindragram"/>
      </w:pPr>
      <w:r w:rsidRPr="00620C7E">
        <w:t>3. lämpliga rapporteringsrutiner, och</w:t>
      </w:r>
    </w:p>
    <w:p w14:paraId="5A77847D" w14:textId="77777777" w:rsidR="001D32FA" w:rsidRPr="00620C7E" w:rsidRDefault="001D32FA" w:rsidP="001D32FA">
      <w:pPr>
        <w:pStyle w:val="Brdtextmedindragram"/>
      </w:pPr>
      <w:r w:rsidRPr="00620C7E">
        <w:t>4. funktion</w:t>
      </w:r>
      <w:r>
        <w:t>en</w:t>
      </w:r>
      <w:r w:rsidRPr="00620C7E">
        <w:t xml:space="preserve"> för regelefterlevnad.</w:t>
      </w:r>
    </w:p>
    <w:p w14:paraId="36228B46" w14:textId="77777777" w:rsidR="001D32FA" w:rsidRPr="00620C7E" w:rsidRDefault="001D32FA" w:rsidP="001D32FA">
      <w:pPr>
        <w:pStyle w:val="Brdtextmedindrag"/>
        <w:rPr>
          <w:sz w:val="8"/>
          <w:szCs w:val="8"/>
        </w:rPr>
      </w:pPr>
    </w:p>
    <w:p w14:paraId="6645CA6E" w14:textId="77777777" w:rsidR="001D32FA" w:rsidRPr="00620C7E" w:rsidRDefault="001D32FA" w:rsidP="001D32FA">
      <w:pPr>
        <w:pStyle w:val="Brdtextmedindrag"/>
      </w:pPr>
      <w:r w:rsidRPr="00620C7E">
        <w:rPr>
          <w:b/>
        </w:rPr>
        <w:t>Utredningens förslag</w:t>
      </w:r>
      <w:r w:rsidRPr="00620C7E">
        <w:t xml:space="preserve"> överensstämmer i huvudsak med </w:t>
      </w:r>
      <w:r>
        <w:t xml:space="preserve">regeringens </w:t>
      </w:r>
      <w:r w:rsidRPr="00620C7E">
        <w:t>förslag. Utredningen</w:t>
      </w:r>
      <w:r>
        <w:t xml:space="preserve">s förslag avviker från regeringens förslag genom att utredningen inte föreslår att </w:t>
      </w:r>
      <w:r w:rsidRPr="00620C7E">
        <w:t xml:space="preserve">systemet för internkontroll </w:t>
      </w:r>
      <w:r>
        <w:t xml:space="preserve">även </w:t>
      </w:r>
      <w:r w:rsidRPr="00620C7E">
        <w:t>ska omfatta en funktion för regelefterlevnad.</w:t>
      </w:r>
    </w:p>
    <w:p w14:paraId="1E73BB2D" w14:textId="77777777" w:rsidR="001D32FA" w:rsidRDefault="001D32FA" w:rsidP="001D32FA">
      <w:pPr>
        <w:pStyle w:val="Brdtextmedindrag"/>
      </w:pPr>
      <w:r w:rsidRPr="00620C7E">
        <w:rPr>
          <w:b/>
        </w:rPr>
        <w:t>Remissinstanserna</w:t>
      </w:r>
      <w:r>
        <w:t xml:space="preserve"> tillstyrker förslaget eller har inget att invända mot det.</w:t>
      </w:r>
    </w:p>
    <w:p w14:paraId="58E05F53" w14:textId="77777777" w:rsidR="001D32FA" w:rsidRDefault="001D32FA" w:rsidP="001D32FA">
      <w:pPr>
        <w:pStyle w:val="Brdtextmedindrag"/>
        <w:rPr>
          <w:b/>
        </w:rPr>
      </w:pPr>
      <w:r>
        <w:rPr>
          <w:b/>
        </w:rPr>
        <w:t xml:space="preserve">Promemorians förslag </w:t>
      </w:r>
      <w:r>
        <w:t>överensstämmer med regeringens förslag.</w:t>
      </w:r>
    </w:p>
    <w:p w14:paraId="32B5D2E9" w14:textId="77777777" w:rsidR="001D32FA" w:rsidRPr="00620C7E" w:rsidRDefault="001D32FA" w:rsidP="001D32FA">
      <w:pPr>
        <w:pStyle w:val="Brdtextmedindrag"/>
      </w:pPr>
      <w:r>
        <w:rPr>
          <w:b/>
        </w:rPr>
        <w:t xml:space="preserve">Remissinstanserna </w:t>
      </w:r>
      <w:r>
        <w:t>tillstyrker förslaget eller har inget att invända mot det.</w:t>
      </w:r>
    </w:p>
    <w:p w14:paraId="046913BC" w14:textId="77777777" w:rsidR="001D32FA" w:rsidRPr="00620C7E" w:rsidRDefault="001D32FA" w:rsidP="001D32FA">
      <w:pPr>
        <w:pStyle w:val="Rubrik4utannumrering"/>
      </w:pPr>
      <w:r>
        <w:t>Skälen för regeringens förslag</w:t>
      </w:r>
    </w:p>
    <w:p w14:paraId="4E26B3AA" w14:textId="77777777" w:rsidR="001D32FA" w:rsidRPr="00620C7E" w:rsidRDefault="001D32FA" w:rsidP="001D32FA">
      <w:pPr>
        <w:pStyle w:val="Rubrik5utannumrering"/>
        <w:spacing w:before="0"/>
      </w:pPr>
      <w:r w:rsidRPr="00620C7E">
        <w:t xml:space="preserve">Andra </w:t>
      </w:r>
      <w:r w:rsidRPr="005A2801">
        <w:t>tjänstepensionsdirektivet</w:t>
      </w:r>
    </w:p>
    <w:p w14:paraId="3DC76C95" w14:textId="77777777" w:rsidR="001D32FA" w:rsidRPr="00620C7E" w:rsidRDefault="001D32FA" w:rsidP="001D32FA">
      <w:pPr>
        <w:pStyle w:val="Brdtext"/>
      </w:pPr>
      <w:r w:rsidRPr="00620C7E">
        <w:t xml:space="preserve">Enligt andra tjänstepensionsdirektivet ska ett </w:t>
      </w:r>
      <w:r>
        <w:t>tjänstepensionsinstitut</w:t>
      </w:r>
      <w:r w:rsidRPr="00620C7E">
        <w:t xml:space="preserve"> upp</w:t>
      </w:r>
      <w:r>
        <w:softHyphen/>
      </w:r>
      <w:r w:rsidRPr="00620C7E">
        <w:t>rätta ett effektivt system för internkontroll</w:t>
      </w:r>
      <w:r>
        <w:t xml:space="preserve"> </w:t>
      </w:r>
      <w:r w:rsidRPr="00620C7E">
        <w:t>(artikel 21.4)</w:t>
      </w:r>
      <w:r>
        <w:t xml:space="preserve">. </w:t>
      </w:r>
      <w:r w:rsidRPr="00620C7E">
        <w:t>Systemet ska omfatta administrativa förfaranden och redovisningsförfaranden, ramar för internkontrollen och lämpliga rapporteringsrutiner på institutets samtliga</w:t>
      </w:r>
      <w:r>
        <w:t xml:space="preserve"> </w:t>
      </w:r>
      <w:r w:rsidRPr="00620C7E">
        <w:t>nivåer.</w:t>
      </w:r>
    </w:p>
    <w:p w14:paraId="269D5238" w14:textId="77777777" w:rsidR="001D32FA" w:rsidRPr="00620C7E" w:rsidRDefault="001D32FA" w:rsidP="001D32FA">
      <w:pPr>
        <w:pStyle w:val="Rubrik5utannumrering"/>
      </w:pPr>
      <w:r w:rsidRPr="005A2801">
        <w:t>Gällande</w:t>
      </w:r>
      <w:r w:rsidRPr="00620C7E">
        <w:t xml:space="preserve"> rätt</w:t>
      </w:r>
    </w:p>
    <w:p w14:paraId="7C67E9C2" w14:textId="77777777" w:rsidR="001D32FA" w:rsidRPr="00620C7E" w:rsidRDefault="001D32FA" w:rsidP="001D32FA">
      <w:pPr>
        <w:pStyle w:val="Brdtext"/>
      </w:pPr>
      <w:r w:rsidRPr="00620C7E">
        <w:t xml:space="preserve">Försäkringsföretag ska enligt </w:t>
      </w:r>
      <w:r>
        <w:t>försäkringsrörelselagen</w:t>
      </w:r>
      <w:r w:rsidRPr="00620C7E">
        <w:t xml:space="preserve"> ha ett system för internkontroll (10</w:t>
      </w:r>
      <w:r>
        <w:t> kap.</w:t>
      </w:r>
      <w:r w:rsidRPr="00620C7E">
        <w:t xml:space="preserve"> 14</w:t>
      </w:r>
      <w:r>
        <w:t> §</w:t>
      </w:r>
      <w:r w:rsidRPr="00620C7E">
        <w:t>). Systemet ska omfatta förvaltnings- och redo</w:t>
      </w:r>
      <w:r>
        <w:softHyphen/>
      </w:r>
      <w:r w:rsidRPr="00620C7E">
        <w:t>visningsmetoder, ramar för internkontrollen, lämpliga rapporterings</w:t>
      </w:r>
      <w:r>
        <w:softHyphen/>
      </w:r>
      <w:r w:rsidRPr="00620C7E">
        <w:t>rutiner och en funktion för regelefterlevnad.</w:t>
      </w:r>
    </w:p>
    <w:p w14:paraId="397FB941" w14:textId="77777777" w:rsidR="001D32FA" w:rsidRPr="00620C7E" w:rsidRDefault="001D32FA" w:rsidP="001D32FA">
      <w:pPr>
        <w:pStyle w:val="Brdtextmedindrag"/>
      </w:pPr>
      <w:r>
        <w:lastRenderedPageBreak/>
        <w:t>B</w:t>
      </w:r>
      <w:r w:rsidRPr="00620C7E">
        <w:t>estämmelser</w:t>
      </w:r>
      <w:r>
        <w:t>na</w:t>
      </w:r>
      <w:r w:rsidRPr="00620C7E">
        <w:t xml:space="preserve"> i </w:t>
      </w:r>
      <w:r>
        <w:t>försäkringsrörelselagen</w:t>
      </w:r>
      <w:r w:rsidRPr="00620C7E">
        <w:t xml:space="preserve"> gäller även för de för</w:t>
      </w:r>
      <w:r>
        <w:softHyphen/>
      </w:r>
      <w:r w:rsidRPr="00620C7E">
        <w:t>säkringsföretag som följer öv</w:t>
      </w:r>
      <w:r w:rsidRPr="00620C7E">
        <w:rPr>
          <w:color w:val="0D0D0D" w:themeColor="text1" w:themeTint="F2"/>
        </w:rPr>
        <w:t>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 xml:space="preserve">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73F2BD2A" w14:textId="0E07325D" w:rsidR="001D32FA" w:rsidRDefault="001D32FA" w:rsidP="001D32FA">
      <w:pPr>
        <w:pStyle w:val="Brdtextmedindrag"/>
      </w:pPr>
      <w:r>
        <w:t xml:space="preserve">Det finns inte några bestämmelser i lag för tjänstepensionskassor som </w:t>
      </w:r>
      <w:r w:rsidRPr="00620C7E">
        <w:t xml:space="preserve">motsvarar </w:t>
      </w:r>
      <w:r>
        <w:t>bestämmelserna</w:t>
      </w:r>
      <w:r w:rsidRPr="00620C7E">
        <w:t xml:space="preserve"> i andra tjänstepensionsdirektivet om system för internkontroll</w:t>
      </w:r>
      <w:r>
        <w:t xml:space="preserve"> (artikel 21.4)</w:t>
      </w:r>
      <w:r w:rsidRPr="00620C7E">
        <w:t>.</w:t>
      </w:r>
      <w:r>
        <w:t xml:space="preserve"> För tjänstepensionskassor dock gäller fort</w:t>
      </w:r>
      <w:r>
        <w:softHyphen/>
        <w:t>farande FFFS 2005:1 (1 kap. 2 § Allmänna råd [</w:t>
      </w:r>
      <w:r w:rsidRPr="00843240">
        <w:t>FFFS 2018:12</w:t>
      </w:r>
      <w:r>
        <w:t>]</w:t>
      </w:r>
      <w:r w:rsidRPr="00843240">
        <w:t xml:space="preserve"> om ändring i Finansinspektionens allmänna råd </w:t>
      </w:r>
      <w:r>
        <w:t>[</w:t>
      </w:r>
      <w:r w:rsidRPr="00843240">
        <w:t>FFFS 2005:1</w:t>
      </w:r>
      <w:r>
        <w:t>]</w:t>
      </w:r>
      <w:r w:rsidRPr="00843240">
        <w:t xml:space="preserve"> om styrning och kontroll av finansiella företag</w:t>
      </w:r>
      <w:r>
        <w:t>)</w:t>
      </w:r>
      <w:r w:rsidRPr="00620C7E">
        <w:t>.</w:t>
      </w:r>
      <w:r>
        <w:t xml:space="preserve"> </w:t>
      </w:r>
      <w:r w:rsidRPr="00620C7E">
        <w:t xml:space="preserve">I </w:t>
      </w:r>
      <w:r>
        <w:t>FFFS 2005:1 finns allmänna råd om intern styrning och kontroll (3 kap.).</w:t>
      </w:r>
    </w:p>
    <w:p w14:paraId="424FEA32" w14:textId="77777777" w:rsidR="001D32FA" w:rsidRPr="00E8324B" w:rsidRDefault="001D32FA" w:rsidP="001D32FA">
      <w:pPr>
        <w:pStyle w:val="Rubrik5utannumrering"/>
      </w:pPr>
      <w:r>
        <w:t>Tjänstepensionsföretag ska ha ett system för internkontroll</w:t>
      </w:r>
    </w:p>
    <w:p w14:paraId="0ED85669" w14:textId="77777777" w:rsidR="001D32FA" w:rsidRDefault="001D32FA" w:rsidP="001D32FA">
      <w:pPr>
        <w:pStyle w:val="Brdtext"/>
      </w:pPr>
      <w:r w:rsidRPr="00620C7E">
        <w:t xml:space="preserve">Enligt andra tjänstepensionsdirektivet ska ett </w:t>
      </w:r>
      <w:r>
        <w:t>tjänstepensionsinstitut</w:t>
      </w:r>
      <w:r w:rsidRPr="00620C7E">
        <w:t xml:space="preserve"> ha ett system för internkontroll (artikel 21.4</w:t>
      </w:r>
      <w:r>
        <w:t>) och därmed ska det införas en be</w:t>
      </w:r>
      <w:r>
        <w:softHyphen/>
        <w:t>stämmelse om att ett tjänstepensionsföretag ska ha ett system för intern</w:t>
      </w:r>
      <w:r>
        <w:softHyphen/>
        <w:t>kontroll i den nya lagen om tjänstepensionsföretag.</w:t>
      </w:r>
    </w:p>
    <w:p w14:paraId="1C77B03F" w14:textId="77777777" w:rsidR="001D32FA" w:rsidRDefault="001D32FA" w:rsidP="001D32FA">
      <w:pPr>
        <w:pStyle w:val="Brdtextmedindrag"/>
      </w:pPr>
      <w:r>
        <w:t>B</w:t>
      </w:r>
      <w:r w:rsidRPr="00620C7E">
        <w:t xml:space="preserve">estämmelserna i </w:t>
      </w:r>
      <w:r>
        <w:t>andra tjänstepensions</w:t>
      </w:r>
      <w:r w:rsidRPr="00620C7E">
        <w:t>direktivet</w:t>
      </w:r>
      <w:r>
        <w:t xml:space="preserve"> om vad systemet ska omfatta</w:t>
      </w:r>
      <w:r w:rsidRPr="00620C7E">
        <w:t xml:space="preserve"> överensstämmer i huvudsak med motsvarande bestämmelser i Solvens II-direktivet (artikel 46.1</w:t>
      </w:r>
      <w:r>
        <w:t xml:space="preserve"> andra stycket</w:t>
      </w:r>
      <w:r w:rsidRPr="00620C7E">
        <w:t>).</w:t>
      </w:r>
      <w:r>
        <w:t xml:space="preserve"> Dessa bestämmelser i Solvens II-direktivet har för försäkringsföretag genomförts genom en sär</w:t>
      </w:r>
      <w:r>
        <w:softHyphen/>
        <w:t>skild bestämmelse i försäkringsrörelselagen (10 kap. 14 §). Bestämmelsen i den nya lagen bör därför utformas efter förebild av bestämmelsen i för</w:t>
      </w:r>
      <w:r>
        <w:softHyphen/>
        <w:t>säkringsrörelselagen.</w:t>
      </w:r>
    </w:p>
    <w:p w14:paraId="36B119E8" w14:textId="77777777" w:rsidR="001D32FA" w:rsidRPr="00620C7E" w:rsidRDefault="001D32FA" w:rsidP="001D32FA">
      <w:pPr>
        <w:pStyle w:val="Brdtextmedindrag"/>
      </w:pPr>
      <w:r w:rsidRPr="00620C7E">
        <w:t xml:space="preserve">I </w:t>
      </w:r>
      <w:r>
        <w:t>avsnitt 9</w:t>
      </w:r>
      <w:r w:rsidRPr="00E8324B">
        <w:t>.6.2</w:t>
      </w:r>
      <w:r w:rsidRPr="007236AC">
        <w:t xml:space="preserve"> </w:t>
      </w:r>
      <w:r w:rsidRPr="00620C7E">
        <w:t xml:space="preserve">föreslås att </w:t>
      </w:r>
      <w:r>
        <w:t xml:space="preserve">ett </w:t>
      </w:r>
      <w:r w:rsidRPr="00620C7E">
        <w:t>tjänstepensionsför</w:t>
      </w:r>
      <w:r>
        <w:t>e</w:t>
      </w:r>
      <w:r w:rsidRPr="00620C7E">
        <w:t xml:space="preserve">tag ska ha en funktion för regelefterlevnad. Systemet för internkontroll </w:t>
      </w:r>
      <w:r>
        <w:t>hos ett tjänstepensions</w:t>
      </w:r>
      <w:r>
        <w:softHyphen/>
        <w:t xml:space="preserve">företag </w:t>
      </w:r>
      <w:r w:rsidRPr="00620C7E">
        <w:t>bör där</w:t>
      </w:r>
      <w:r>
        <w:t>för</w:t>
      </w:r>
      <w:r w:rsidRPr="00620C7E">
        <w:t xml:space="preserve"> omfatta en sådan funktion</w:t>
      </w:r>
      <w:r>
        <w:t xml:space="preserve"> på samma sätt som gäller för försäkringsföretag enligt försäkringsrörelselagen (10 kap. 14 § andra stycket).</w:t>
      </w:r>
    </w:p>
    <w:p w14:paraId="433BBBE3" w14:textId="77777777" w:rsidR="001D32FA" w:rsidRPr="00620C7E" w:rsidRDefault="001D32FA" w:rsidP="001D32FA">
      <w:pPr>
        <w:pStyle w:val="Brdtextmedindrag"/>
      </w:pPr>
      <w:r>
        <w:t>Vid genomförandet av Solvens II-direktivet gjordes bedömningen att</w:t>
      </w:r>
      <w:r w:rsidRPr="00756228">
        <w:t xml:space="preserve"> det saknas behov av att i lag fastställa att rapporteringsrutinerna ska gälla på alla nivåer i företaget</w:t>
      </w:r>
      <w:r>
        <w:t xml:space="preserve"> (prop. 2015/16:9 s. 320)</w:t>
      </w:r>
      <w:r w:rsidRPr="00756228">
        <w:t>.</w:t>
      </w:r>
      <w:r>
        <w:t xml:space="preserve"> Det saknas skäl att nu göra en annan bedömning. </w:t>
      </w:r>
    </w:p>
    <w:p w14:paraId="65A3CECD" w14:textId="77777777" w:rsidR="001D32FA" w:rsidRPr="00620C7E" w:rsidRDefault="001D32FA" w:rsidP="00326459">
      <w:pPr>
        <w:pStyle w:val="Rubrik3"/>
      </w:pPr>
      <w:bookmarkStart w:id="3293" w:name="_Toc518396669"/>
      <w:bookmarkStart w:id="3294" w:name="_Toc518400980"/>
      <w:bookmarkStart w:id="3295" w:name="_Toc518401697"/>
      <w:bookmarkStart w:id="3296" w:name="_Toc518401936"/>
      <w:bookmarkStart w:id="3297" w:name="_Toc518463090"/>
      <w:bookmarkStart w:id="3298" w:name="_Toc518462786"/>
      <w:bookmarkStart w:id="3299" w:name="_Toc518463742"/>
      <w:bookmarkStart w:id="3300" w:name="_Toc518464117"/>
      <w:bookmarkStart w:id="3301" w:name="_Toc518464356"/>
      <w:bookmarkStart w:id="3302" w:name="_Toc518472795"/>
      <w:bookmarkStart w:id="3303" w:name="_Toc8059819"/>
      <w:bookmarkStart w:id="3304" w:name="_Toc8061529"/>
      <w:bookmarkStart w:id="3305" w:name="_Toc8062061"/>
      <w:bookmarkStart w:id="3306" w:name="_Toc8064529"/>
      <w:bookmarkStart w:id="3307" w:name="_Toc8391206"/>
      <w:bookmarkStart w:id="3308" w:name="_Toc8391472"/>
      <w:bookmarkStart w:id="3309" w:name="_Toc8644677"/>
      <w:bookmarkStart w:id="3310" w:name="_Toc8645209"/>
      <w:bookmarkStart w:id="3311" w:name="_Toc8817690"/>
      <w:bookmarkStart w:id="3312" w:name="_Toc8818262"/>
      <w:bookmarkStart w:id="3313" w:name="_Toc8825631"/>
      <w:bookmarkStart w:id="3314" w:name="_Toc8831728"/>
      <w:bookmarkStart w:id="3315" w:name="_Toc8832637"/>
      <w:bookmarkStart w:id="3316" w:name="_Toc11153099"/>
      <w:bookmarkStart w:id="3317" w:name="_Toc11161020"/>
      <w:bookmarkStart w:id="3318" w:name="_Toc11166956"/>
      <w:bookmarkStart w:id="3319" w:name="_Toc11167492"/>
      <w:bookmarkStart w:id="3320" w:name="_Toc11168929"/>
      <w:bookmarkStart w:id="3321" w:name="_Toc11845882"/>
      <w:bookmarkStart w:id="3322" w:name="_Toc12611681"/>
      <w:bookmarkStart w:id="3323" w:name="_Toc12624948"/>
      <w:bookmarkStart w:id="3324" w:name="_Toc12627437"/>
      <w:bookmarkStart w:id="3325" w:name="_Toc12630327"/>
      <w:bookmarkStart w:id="3326" w:name="_Toc12632822"/>
      <w:bookmarkStart w:id="3327" w:name="_Toc17902894"/>
      <w:r w:rsidRPr="00326459">
        <w:t>Funktion</w:t>
      </w:r>
      <w:r w:rsidRPr="00620C7E">
        <w:t xml:space="preserve"> för </w:t>
      </w:r>
      <w:r w:rsidRPr="00C64D85">
        <w:t>regelefterlevnad</w:t>
      </w:r>
      <w:bookmarkEnd w:id="3293"/>
      <w:bookmarkEnd w:id="3294"/>
      <w:bookmarkEnd w:id="3295"/>
      <w:bookmarkEnd w:id="3296"/>
      <w:bookmarkEnd w:id="3297"/>
      <w:bookmarkEnd w:id="3298"/>
      <w:bookmarkEnd w:id="3299"/>
      <w:bookmarkEnd w:id="3300"/>
      <w:bookmarkEnd w:id="3301"/>
      <w:bookmarkEnd w:id="3302"/>
      <w:bookmarkEnd w:id="3303"/>
      <w:bookmarkEnd w:id="3304"/>
      <w:bookmarkEnd w:id="3305"/>
      <w:bookmarkEnd w:id="3306"/>
      <w:bookmarkEnd w:id="3307"/>
      <w:bookmarkEnd w:id="3308"/>
      <w:bookmarkEnd w:id="3309"/>
      <w:bookmarkEnd w:id="3310"/>
      <w:bookmarkEnd w:id="3311"/>
      <w:bookmarkEnd w:id="3312"/>
      <w:bookmarkEnd w:id="3313"/>
      <w:bookmarkEnd w:id="3314"/>
      <w:bookmarkEnd w:id="3315"/>
      <w:bookmarkEnd w:id="3316"/>
      <w:bookmarkEnd w:id="3317"/>
      <w:bookmarkEnd w:id="3318"/>
      <w:bookmarkEnd w:id="3319"/>
      <w:bookmarkEnd w:id="3320"/>
      <w:bookmarkEnd w:id="3321"/>
      <w:bookmarkEnd w:id="3322"/>
      <w:bookmarkEnd w:id="3323"/>
      <w:bookmarkEnd w:id="3324"/>
      <w:bookmarkEnd w:id="3325"/>
      <w:bookmarkEnd w:id="3326"/>
      <w:bookmarkEnd w:id="3327"/>
    </w:p>
    <w:p w14:paraId="5841786C" w14:textId="77777777" w:rsidR="001D32FA" w:rsidRPr="008412A5"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s funktion för </w:t>
      </w:r>
      <w:r w:rsidRPr="008412A5">
        <w:t>regel</w:t>
      </w:r>
      <w:r>
        <w:softHyphen/>
      </w:r>
      <w:r w:rsidRPr="008412A5">
        <w:t>efterlevnad ska</w:t>
      </w:r>
    </w:p>
    <w:p w14:paraId="62B59AED" w14:textId="77777777" w:rsidR="001D32FA" w:rsidRPr="008412A5" w:rsidRDefault="001D32FA" w:rsidP="00CF3E6A">
      <w:pPr>
        <w:pStyle w:val="Brdtextmedindragram"/>
      </w:pPr>
      <w:r w:rsidRPr="008412A5">
        <w:t xml:space="preserve">1. rapportera till styrelsen och den verkställande direktören i fråga om efterlevnaden av </w:t>
      </w:r>
      <w:r>
        <w:t>bestämmelserna i den nya lagen om tjänstepensions</w:t>
      </w:r>
      <w:r>
        <w:softHyphen/>
        <w:t xml:space="preserve">företag och föreskrifter som har meddelats med stöd av den lagen, de </w:t>
      </w:r>
      <w:r w:rsidRPr="002F4C81">
        <w:t>bestämmelser i försäkringsrörelselagen som gäller för tjänste</w:t>
      </w:r>
      <w:r>
        <w:softHyphen/>
      </w:r>
      <w:r w:rsidRPr="002F4C81">
        <w:t>pensionsföretag och,</w:t>
      </w:r>
      <w:r>
        <w:t xml:space="preserve"> om företaget </w:t>
      </w:r>
      <w:r w:rsidRPr="00E8324B">
        <w:t>driver gränsöverskridande verk</w:t>
      </w:r>
      <w:r>
        <w:softHyphen/>
      </w:r>
      <w:r w:rsidRPr="00E8324B">
        <w:t>samhet</w:t>
      </w:r>
      <w:r>
        <w:t xml:space="preserve"> i ett annat land inom EES, föreskrifter och riktlinjer som den behöriga myndigheten i det landet har meddelat</w:t>
      </w:r>
      <w:r w:rsidRPr="008412A5">
        <w:t>,</w:t>
      </w:r>
    </w:p>
    <w:p w14:paraId="6C05722D" w14:textId="77777777" w:rsidR="001D32FA" w:rsidRPr="008412A5" w:rsidRDefault="001D32FA" w:rsidP="001D32FA">
      <w:pPr>
        <w:pStyle w:val="Brdtextmedindragram"/>
      </w:pPr>
      <w:r w:rsidRPr="008412A5">
        <w:t xml:space="preserve">2. lämna råd till företagets styrelse och den verkställande direktören om </w:t>
      </w:r>
      <w:r>
        <w:t xml:space="preserve">hur bristande efterlevnad av </w:t>
      </w:r>
      <w:r w:rsidRPr="008412A5">
        <w:t>de bestämmelser som gäller för företagets verksamhet</w:t>
      </w:r>
      <w:r>
        <w:t xml:space="preserve"> kan förebyggas</w:t>
      </w:r>
      <w:r w:rsidRPr="008412A5">
        <w:t>,</w:t>
      </w:r>
    </w:p>
    <w:p w14:paraId="27FA20C2" w14:textId="77777777" w:rsidR="001D32FA" w:rsidRPr="008412A5" w:rsidRDefault="001D32FA" w:rsidP="001D32FA">
      <w:pPr>
        <w:pStyle w:val="Brdtextmedindragram"/>
      </w:pPr>
      <w:r w:rsidRPr="008412A5">
        <w:t>3. bedöma konsekvenserna av förändringar i de bestämmelser som gäller för företagets verksamhet, och</w:t>
      </w:r>
    </w:p>
    <w:p w14:paraId="41C7886B" w14:textId="77777777" w:rsidR="001D32FA" w:rsidRPr="008412A5" w:rsidRDefault="001D32FA" w:rsidP="001D32FA">
      <w:pPr>
        <w:pStyle w:val="Brdtextmedindragram"/>
      </w:pPr>
      <w:r w:rsidRPr="008412A5">
        <w:lastRenderedPageBreak/>
        <w:t>4. identifiera och bedöma risker för bristande efterlevnad av de bestämmelser som gäller för företagets verksamhet.</w:t>
      </w:r>
    </w:p>
    <w:p w14:paraId="1EC957D3" w14:textId="77777777" w:rsidR="001D32FA" w:rsidRPr="00620C7E" w:rsidRDefault="001D32FA" w:rsidP="001D32FA">
      <w:pPr>
        <w:pStyle w:val="Brdtextmedindragram"/>
      </w:pPr>
      <w:r w:rsidRPr="00620C7E">
        <w:t>Regeringen eller den myndighet som regeringen bestämmer ska få meddela föreskrifter om funktionen för regelefterlevnads uppgifter.</w:t>
      </w:r>
    </w:p>
    <w:p w14:paraId="2D3B0329" w14:textId="77777777" w:rsidR="001D32FA" w:rsidRPr="00620C7E" w:rsidRDefault="001D32FA" w:rsidP="001D32FA">
      <w:pPr>
        <w:pStyle w:val="Brdtextmedindrag"/>
        <w:rPr>
          <w:sz w:val="8"/>
          <w:szCs w:val="8"/>
        </w:rPr>
      </w:pPr>
    </w:p>
    <w:p w14:paraId="4BF4F6A3" w14:textId="4A1FA188" w:rsidR="001D32FA" w:rsidRPr="000C37E2" w:rsidRDefault="001D32FA" w:rsidP="001D32FA">
      <w:pPr>
        <w:pStyle w:val="Brdtextmedindrag"/>
      </w:pPr>
      <w:r w:rsidRPr="007236AC">
        <w:rPr>
          <w:b/>
        </w:rPr>
        <w:t>Utredningens förslag</w:t>
      </w:r>
      <w:r w:rsidRPr="000C37E2">
        <w:rPr>
          <w:b/>
        </w:rPr>
        <w:t xml:space="preserve"> </w:t>
      </w:r>
      <w:r w:rsidRPr="000C37E2">
        <w:t>överensstämmer inte med regeringens förslag. Utredningen föreslå</w:t>
      </w:r>
      <w:r w:rsidR="00DB139A">
        <w:t>r</w:t>
      </w:r>
      <w:r w:rsidRPr="000C37E2">
        <w:t xml:space="preserve"> </w:t>
      </w:r>
      <w:r w:rsidR="00DB139A">
        <w:t xml:space="preserve">inte </w:t>
      </w:r>
      <w:r w:rsidRPr="000C37E2">
        <w:t>att tjänstepensionsföretag ska ha en funktion för regelefterlevnad.</w:t>
      </w:r>
    </w:p>
    <w:p w14:paraId="0FA6B4A4" w14:textId="77777777" w:rsidR="001D32FA" w:rsidRPr="007236AC" w:rsidRDefault="001D32FA" w:rsidP="001D32FA">
      <w:pPr>
        <w:pStyle w:val="Brdtextmedindrag"/>
      </w:pPr>
      <w:r w:rsidRPr="000C37E2">
        <w:rPr>
          <w:b/>
        </w:rPr>
        <w:t xml:space="preserve">Remissinstanserna </w:t>
      </w:r>
      <w:r w:rsidRPr="000C37E2">
        <w:t>tillstyrker förslaget eller har inget att invända mot det.</w:t>
      </w:r>
    </w:p>
    <w:p w14:paraId="096CC0DD" w14:textId="77777777" w:rsidR="001D32FA" w:rsidRDefault="001D32FA" w:rsidP="001D32FA">
      <w:pPr>
        <w:pStyle w:val="Brdtextmedindrag"/>
        <w:rPr>
          <w:b/>
        </w:rPr>
      </w:pPr>
      <w:r>
        <w:rPr>
          <w:b/>
        </w:rPr>
        <w:t xml:space="preserve">Promemorians förslag </w:t>
      </w:r>
      <w:r>
        <w:t>överensstämmer i huvudsak med regeringens förslag. Promemorians förslag avviker från regeringens förslag genom att det i promemorians förslag inte görs någon begränsning av de be</w:t>
      </w:r>
      <w:r>
        <w:softHyphen/>
        <w:t>stämmelser i försäkringsrörelselagen som funktionen ska granska efterlevnaden av.</w:t>
      </w:r>
    </w:p>
    <w:p w14:paraId="2C2F8420" w14:textId="77777777" w:rsidR="001D32FA" w:rsidRDefault="001D32FA" w:rsidP="001D32FA">
      <w:pPr>
        <w:pStyle w:val="Brdtextmedindrag"/>
      </w:pPr>
      <w:r>
        <w:rPr>
          <w:b/>
        </w:rPr>
        <w:t xml:space="preserve">Remissinstanserna: </w:t>
      </w:r>
      <w:r>
        <w:t>Flertalet remissinstanser tillstyrker förslaget eller har inget att invända mot d</w:t>
      </w:r>
      <w:r w:rsidRPr="008E7D30">
        <w:t>et.</w:t>
      </w:r>
      <w:r>
        <w:rPr>
          <w:b/>
        </w:rPr>
        <w:t xml:space="preserve"> </w:t>
      </w:r>
      <w:r w:rsidRPr="00E8324B">
        <w:rPr>
          <w:i/>
        </w:rPr>
        <w:t>Finansinspektionen</w:t>
      </w:r>
      <w:r>
        <w:t xml:space="preserve"> anser att det bör förtydligas att funktionen endast ska rapportera om efterlevnaden av de bestämmelser i försäkringsrörelselagen som ska tillämpas av tjänste</w:t>
      </w:r>
      <w:r>
        <w:softHyphen/>
        <w:t>pensionsföretag.</w:t>
      </w:r>
    </w:p>
    <w:p w14:paraId="35EC8F0D" w14:textId="77777777" w:rsidR="001D32FA" w:rsidRPr="00620C7E" w:rsidRDefault="001D32FA" w:rsidP="001D32FA">
      <w:pPr>
        <w:pStyle w:val="Rubrik4utannumrering"/>
      </w:pPr>
      <w:r>
        <w:t>Skälen för regeringens förslag</w:t>
      </w:r>
    </w:p>
    <w:p w14:paraId="4F38ADE1" w14:textId="77777777" w:rsidR="001D32FA" w:rsidRPr="00620C7E" w:rsidRDefault="001D32FA" w:rsidP="001D32FA">
      <w:pPr>
        <w:pStyle w:val="Rubrik5utannumrering"/>
        <w:spacing w:before="0"/>
      </w:pPr>
      <w:r w:rsidRPr="00620C7E">
        <w:t xml:space="preserve">Andra </w:t>
      </w:r>
      <w:r w:rsidRPr="00AF13B2">
        <w:t>tjänstepensionsdirektivet</w:t>
      </w:r>
    </w:p>
    <w:p w14:paraId="4C736781" w14:textId="77777777" w:rsidR="001D32FA" w:rsidRPr="00620C7E" w:rsidRDefault="001D32FA" w:rsidP="001D32FA">
      <w:pPr>
        <w:pStyle w:val="Brdtextmedindrag"/>
        <w:ind w:firstLine="0"/>
      </w:pPr>
      <w:r w:rsidRPr="00620C7E">
        <w:t>Andra tjänstepensionsdirektivet innehåller inte några uttryckliga be</w:t>
      </w:r>
      <w:r>
        <w:softHyphen/>
      </w:r>
      <w:r w:rsidRPr="00620C7E">
        <w:t xml:space="preserve">stämmelser om att ett </w:t>
      </w:r>
      <w:r>
        <w:t>tjänstepensionsinstitut</w:t>
      </w:r>
      <w:r w:rsidRPr="00620C7E">
        <w:t xml:space="preserve"> ska ha en funktion för regelefterlevnad.</w:t>
      </w:r>
      <w:r>
        <w:t xml:space="preserve"> D</w:t>
      </w:r>
      <w:r w:rsidRPr="00620C7E">
        <w:t xml:space="preserve">ock </w:t>
      </w:r>
      <w:r>
        <w:t xml:space="preserve">anges </w:t>
      </w:r>
      <w:r w:rsidRPr="00620C7E">
        <w:t xml:space="preserve">att ett </w:t>
      </w:r>
      <w:r>
        <w:t>tjänstepensionsinstitut</w:t>
      </w:r>
      <w:r w:rsidRPr="00620C7E">
        <w:t xml:space="preserve"> ska ha ett effektivt system för internkontroll och att detta system ska omfatta admini</w:t>
      </w:r>
      <w:r>
        <w:softHyphen/>
      </w:r>
      <w:r w:rsidRPr="00620C7E">
        <w:t>strativa förfaranden och redovisningsförfaranden, ramar för intern</w:t>
      </w:r>
      <w:r>
        <w:softHyphen/>
      </w:r>
      <w:r w:rsidRPr="00620C7E">
        <w:t xml:space="preserve">kontrollen och lämpliga rapporteringsrutiner på </w:t>
      </w:r>
      <w:r>
        <w:t>tjänstepensions</w:t>
      </w:r>
      <w:r>
        <w:softHyphen/>
        <w:t>institut</w:t>
      </w:r>
      <w:r w:rsidRPr="00620C7E">
        <w:t>ets samtliga nivåer (artikel 21.4).</w:t>
      </w:r>
    </w:p>
    <w:p w14:paraId="0256A6BE" w14:textId="77777777" w:rsidR="001D32FA" w:rsidRPr="00620C7E" w:rsidRDefault="001D32FA" w:rsidP="001D32FA">
      <w:pPr>
        <w:pStyle w:val="Rubrik5utannumrering"/>
      </w:pPr>
      <w:r w:rsidRPr="00AF13B2">
        <w:t>Gällande</w:t>
      </w:r>
      <w:r w:rsidRPr="00620C7E">
        <w:t xml:space="preserve"> rätt</w:t>
      </w:r>
    </w:p>
    <w:p w14:paraId="5147898F" w14:textId="77777777" w:rsidR="001D32FA" w:rsidRPr="00620C7E" w:rsidRDefault="001D32FA" w:rsidP="001D32FA">
      <w:pPr>
        <w:pStyle w:val="Brdtext"/>
      </w:pPr>
      <w:r w:rsidRPr="00620C7E">
        <w:t xml:space="preserve">Försäkringsföretag ska enligt </w:t>
      </w:r>
      <w:r>
        <w:t>försäkringsrörelselagen</w:t>
      </w:r>
      <w:r w:rsidRPr="00620C7E">
        <w:t xml:space="preserve"> ha en funktion för regelefterlevnad (10</w:t>
      </w:r>
      <w:r>
        <w:t> kap.</w:t>
      </w:r>
      <w:r w:rsidRPr="00620C7E">
        <w:t xml:space="preserve"> 4</w:t>
      </w:r>
      <w:r>
        <w:t> §</w:t>
      </w:r>
      <w:r w:rsidRPr="00620C7E">
        <w:t xml:space="preserve">). Enligt </w:t>
      </w:r>
      <w:r>
        <w:t>försäkringsrörelselagen</w:t>
      </w:r>
      <w:r w:rsidRPr="00620C7E">
        <w:t xml:space="preserve"> (10</w:t>
      </w:r>
      <w:r>
        <w:t> kap.</w:t>
      </w:r>
      <w:r w:rsidRPr="00620C7E">
        <w:t xml:space="preserve"> 16</w:t>
      </w:r>
      <w:r>
        <w:t> §</w:t>
      </w:r>
      <w:r w:rsidRPr="00620C7E">
        <w:t>) ska funktionen för regelefterlevnad</w:t>
      </w:r>
    </w:p>
    <w:p w14:paraId="4075182E" w14:textId="77777777" w:rsidR="001D32FA" w:rsidRPr="00620C7E" w:rsidRDefault="001D32FA" w:rsidP="001D32FA">
      <w:pPr>
        <w:pStyle w:val="Brdtextmedindrag"/>
      </w:pPr>
      <w:r w:rsidRPr="00620C7E">
        <w:t>1. rapportera till styrelsen och den verkställande direktören i fråga om efterlevnaden av</w:t>
      </w:r>
    </w:p>
    <w:p w14:paraId="672D7666" w14:textId="77777777" w:rsidR="001D32FA" w:rsidRPr="00620C7E" w:rsidRDefault="001D32FA" w:rsidP="001D32FA">
      <w:pPr>
        <w:pStyle w:val="Brdtextmedindrag"/>
      </w:pPr>
      <w:r w:rsidRPr="00620C7E">
        <w:t xml:space="preserve">a) bestämmelserna i </w:t>
      </w:r>
      <w:r>
        <w:t>försäkringsrörelselagen</w:t>
      </w:r>
      <w:r w:rsidRPr="00620C7E">
        <w:t xml:space="preserve"> och föreskrifter som har meddelats med stöd av den lagen,</w:t>
      </w:r>
    </w:p>
    <w:p w14:paraId="56241127" w14:textId="77777777" w:rsidR="001D32FA" w:rsidRPr="00620C7E" w:rsidRDefault="001D32FA" w:rsidP="001D32FA">
      <w:pPr>
        <w:pStyle w:val="Brdtextmedindrag"/>
      </w:pPr>
      <w:r w:rsidRPr="00620C7E">
        <w:t>b) bestämmelser som har meddelats av kommissionen med anledning av Solvens II-direktivet, och</w:t>
      </w:r>
    </w:p>
    <w:p w14:paraId="40B2E6CD" w14:textId="77777777" w:rsidR="001D32FA" w:rsidRPr="00620C7E" w:rsidRDefault="001D32FA" w:rsidP="001D32FA">
      <w:pPr>
        <w:pStyle w:val="Brdtextmedindrag"/>
      </w:pPr>
      <w:r w:rsidRPr="00620C7E">
        <w:t xml:space="preserve">c) de riktlinjer och rekommendationer som har meddelats med anledning av det direktivet av Eiopa, </w:t>
      </w:r>
      <w:r>
        <w:t>Finansinspektionen</w:t>
      </w:r>
      <w:r w:rsidRPr="00620C7E">
        <w:t xml:space="preserve"> och, om företaget har inrättat en sekundäretablering i ett land inom EES, den behöriga myndigheten i det landet,</w:t>
      </w:r>
    </w:p>
    <w:p w14:paraId="2A4D13F3" w14:textId="77777777" w:rsidR="001D32FA" w:rsidRPr="00620C7E" w:rsidRDefault="001D32FA" w:rsidP="001D32FA">
      <w:pPr>
        <w:pStyle w:val="Brdtextmedindrag"/>
      </w:pPr>
      <w:r w:rsidRPr="00620C7E">
        <w:t>2. lämna råd till företagets styrelse och den verkställande direktören om förebyggande av bristande efterlevnad av bestämmelser enligt 1,</w:t>
      </w:r>
    </w:p>
    <w:p w14:paraId="6A032412" w14:textId="77777777" w:rsidR="001D32FA" w:rsidRPr="00620C7E" w:rsidRDefault="001D32FA" w:rsidP="001D32FA">
      <w:pPr>
        <w:pStyle w:val="Brdtextmedindrag"/>
      </w:pPr>
      <w:r w:rsidRPr="00620C7E">
        <w:t>3. bedöma konsekvenserna av förändringar i bestämmelser, riktlinjer och rekommendationer enligt 1, och</w:t>
      </w:r>
    </w:p>
    <w:p w14:paraId="158BBBBB" w14:textId="77777777" w:rsidR="001D32FA" w:rsidRPr="00620C7E" w:rsidRDefault="001D32FA" w:rsidP="001D32FA">
      <w:pPr>
        <w:pStyle w:val="Brdtextmedindrag"/>
      </w:pPr>
      <w:r w:rsidRPr="00620C7E">
        <w:lastRenderedPageBreak/>
        <w:t>4. identifiera och bedöma risker för bristande efterlevnad av bestämmelser, riktlinjer och rekommendationer enligt 1.</w:t>
      </w:r>
    </w:p>
    <w:p w14:paraId="2CADABB5" w14:textId="3E5CD1E4" w:rsidR="001D32FA" w:rsidRPr="00141203" w:rsidRDefault="001D32FA" w:rsidP="00CF3E6A">
      <w:pPr>
        <w:pStyle w:val="Brdtextmedindrag"/>
      </w:pPr>
      <w:r w:rsidRPr="00141203">
        <w:t>I Solvens II-förordningen finns ytterligare bestämmelser om de upp</w:t>
      </w:r>
      <w:r w:rsidR="00DB139A">
        <w:softHyphen/>
      </w:r>
      <w:r w:rsidRPr="00141203">
        <w:t>gifter som ett försäkringsföretags funktion för regelefterlevnad ska utföra</w:t>
      </w:r>
      <w:r w:rsidRPr="00BE4E71">
        <w:t xml:space="preserve"> (artikel 270).</w:t>
      </w:r>
    </w:p>
    <w:p w14:paraId="1DA11021" w14:textId="77777777" w:rsidR="001D32FA" w:rsidRPr="00620C7E" w:rsidRDefault="001D32FA" w:rsidP="001D32FA">
      <w:pPr>
        <w:pStyle w:val="Brdtextmedindrag"/>
      </w:pPr>
      <w:r>
        <w:t>B</w:t>
      </w:r>
      <w:r w:rsidRPr="00620C7E">
        <w:t>estämmelser</w:t>
      </w:r>
      <w:r>
        <w:t>na</w:t>
      </w:r>
      <w:r w:rsidRPr="00620C7E">
        <w:t xml:space="preserve"> i </w:t>
      </w:r>
      <w:r>
        <w:t>försäkringsrörelselagen</w:t>
      </w:r>
      <w:r w:rsidRPr="00620C7E">
        <w:rPr>
          <w:color w:val="0D0D0D" w:themeColor="text1" w:themeTint="F2"/>
        </w:rPr>
        <w:t xml:space="preserve"> gäller även för de för</w:t>
      </w:r>
      <w:r>
        <w:rPr>
          <w:color w:val="0D0D0D" w:themeColor="text1" w:themeTint="F2"/>
        </w:rPr>
        <w:softHyphen/>
      </w:r>
      <w:r w:rsidRPr="00620C7E">
        <w:rPr>
          <w:color w:val="0D0D0D" w:themeColor="text1" w:themeTint="F2"/>
        </w:rPr>
        <w:t>säkrings</w:t>
      </w:r>
      <w:r>
        <w:rPr>
          <w:color w:val="0D0D0D" w:themeColor="text1" w:themeTint="F2"/>
        </w:rPr>
        <w:softHyphen/>
      </w:r>
      <w:r w:rsidRPr="00620C7E">
        <w:rPr>
          <w:color w:val="0D0D0D" w:themeColor="text1" w:themeTint="F2"/>
        </w:rPr>
        <w:t>företag som följer övergångsbestämmelserna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 xml:space="preserve">gångsbestämmelserna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46F47F81" w14:textId="4523E3BD" w:rsidR="001D32FA" w:rsidRDefault="001D32FA" w:rsidP="001D32FA">
      <w:pPr>
        <w:pStyle w:val="Brdtextmedindrag"/>
      </w:pPr>
      <w:r>
        <w:t>Det finns inte några bestämmelser i lag om att tjänstepensionskassor ska ha en funktion för regelefterlevnad.</w:t>
      </w:r>
      <w:r w:rsidRPr="00620C7E">
        <w:t xml:space="preserve"> </w:t>
      </w:r>
      <w:r>
        <w:t>För tjänstepensionskassor gäller dock fortfarande FFFS 2005:1 (1 kap. 2 § Allmänna råd [</w:t>
      </w:r>
      <w:r w:rsidRPr="00843240">
        <w:t>FFFS 2018:12</w:t>
      </w:r>
      <w:r>
        <w:t>]</w:t>
      </w:r>
      <w:r w:rsidRPr="00843240">
        <w:t xml:space="preserve"> om ändring i Finansinspektionens allmänna råd </w:t>
      </w:r>
      <w:r>
        <w:t>[</w:t>
      </w:r>
      <w:r w:rsidRPr="00843240">
        <w:t>FFFS 2005:1</w:t>
      </w:r>
      <w:r>
        <w:t>]</w:t>
      </w:r>
      <w:r w:rsidRPr="00843240">
        <w:t xml:space="preserve"> om styrning och kontroll av finansiella företag</w:t>
      </w:r>
      <w:r>
        <w:t>)</w:t>
      </w:r>
      <w:r w:rsidRPr="00620C7E">
        <w:t>.</w:t>
      </w:r>
      <w:r>
        <w:t xml:space="preserve"> </w:t>
      </w:r>
      <w:r w:rsidRPr="00620C7E">
        <w:t xml:space="preserve">I </w:t>
      </w:r>
      <w:r>
        <w:t>FFFS 2005:1 finns allmänna råd om regelefterlevnad (5 kap.) som bl.a. innefattar ett allmänt råd om att styrelsen bör inrätta en funktion för regelefterlevnad (5 kap. 2 §).</w:t>
      </w:r>
    </w:p>
    <w:p w14:paraId="2CCC5693" w14:textId="77777777" w:rsidR="001D32FA" w:rsidRPr="00620C7E" w:rsidRDefault="001D32FA" w:rsidP="001D32FA">
      <w:pPr>
        <w:pStyle w:val="Rubrik5utannumrering"/>
      </w:pPr>
      <w:r>
        <w:t>Regelefterlevnadsfunktionens uppgifter</w:t>
      </w:r>
    </w:p>
    <w:p w14:paraId="36220FA8" w14:textId="77777777" w:rsidR="001D32FA" w:rsidRPr="009D2471" w:rsidRDefault="001D32FA" w:rsidP="001D32FA">
      <w:pPr>
        <w:pStyle w:val="Brdtextmedindrag"/>
        <w:ind w:firstLine="0"/>
      </w:pPr>
      <w:r>
        <w:t>I avsnitt 9.6.2 föreslås att</w:t>
      </w:r>
      <w:r w:rsidRPr="00620C7E">
        <w:t xml:space="preserve"> </w:t>
      </w:r>
      <w:r>
        <w:t>ett tjänstepensionsföretag</w:t>
      </w:r>
      <w:r w:rsidRPr="00620C7E">
        <w:t xml:space="preserve"> </w:t>
      </w:r>
      <w:r>
        <w:t xml:space="preserve">ska </w:t>
      </w:r>
      <w:r w:rsidRPr="00620C7E">
        <w:t xml:space="preserve">ha en funktion för regelefterlevnad. </w:t>
      </w:r>
      <w:r>
        <w:t>I försäkringsrörelselagen</w:t>
      </w:r>
      <w:r w:rsidRPr="00620C7E">
        <w:t xml:space="preserve"> </w:t>
      </w:r>
      <w:r>
        <w:t xml:space="preserve">anges </w:t>
      </w:r>
      <w:r w:rsidRPr="00620C7E">
        <w:t xml:space="preserve">vilka uppgifter som funktionen för regelefterlevnad </w:t>
      </w:r>
      <w:r>
        <w:t xml:space="preserve">i ett försäkringsföretag </w:t>
      </w:r>
      <w:r w:rsidRPr="00620C7E">
        <w:t>ska utföra. Denna modell</w:t>
      </w:r>
      <w:r>
        <w:t>,</w:t>
      </w:r>
      <w:r w:rsidRPr="00620C7E">
        <w:t xml:space="preserve"> där det i lag anges vilka uppgifter som funktionen ska ha</w:t>
      </w:r>
      <w:r>
        <w:t>,</w:t>
      </w:r>
      <w:r w:rsidRPr="00620C7E">
        <w:t xml:space="preserve"> skapar en tydlighet och </w:t>
      </w:r>
      <w:r>
        <w:t xml:space="preserve">en </w:t>
      </w:r>
      <w:r w:rsidRPr="00620C7E">
        <w:t xml:space="preserve">ökad förutsebarhet för </w:t>
      </w:r>
      <w:r>
        <w:t>tjänstepensions</w:t>
      </w:r>
      <w:r>
        <w:softHyphen/>
        <w:t>företag</w:t>
      </w:r>
      <w:r w:rsidRPr="00620C7E">
        <w:t xml:space="preserve"> som även överensstämmer med </w:t>
      </w:r>
      <w:r>
        <w:t>det</w:t>
      </w:r>
      <w:r w:rsidRPr="00620C7E">
        <w:t xml:space="preserve"> som föreslås för de andra centrala </w:t>
      </w:r>
      <w:r w:rsidRPr="009D2471">
        <w:t xml:space="preserve">funktionerna, för riskhanteringsfunktionen i </w:t>
      </w:r>
      <w:r>
        <w:t>avsnitt 9</w:t>
      </w:r>
      <w:r w:rsidRPr="009D2471">
        <w:t>.7.4, för funktionen för intern</w:t>
      </w:r>
      <w:r>
        <w:softHyphen/>
      </w:r>
      <w:r w:rsidRPr="009D2471">
        <w:t xml:space="preserve">revision i </w:t>
      </w:r>
      <w:r>
        <w:t>avsnitt 9</w:t>
      </w:r>
      <w:r w:rsidRPr="009D2471">
        <w:t>.1</w:t>
      </w:r>
      <w:r w:rsidRPr="00E8324B">
        <w:t>1</w:t>
      </w:r>
      <w:r w:rsidRPr="009D2471">
        <w:t xml:space="preserve"> och för aktuariefunktionen i </w:t>
      </w:r>
      <w:r>
        <w:t>avsnitt 9</w:t>
      </w:r>
      <w:r w:rsidRPr="009D2471">
        <w:t>.1</w:t>
      </w:r>
      <w:r w:rsidRPr="00E8324B">
        <w:t>0</w:t>
      </w:r>
      <w:r w:rsidRPr="009D2471">
        <w:t>. I den nya lagen för tjänstepensionsföretag bör det därför anges vilka uppgifter som ett tjänstepensionsföretags funktion för regel</w:t>
      </w:r>
      <w:r w:rsidRPr="009D2471">
        <w:softHyphen/>
        <w:t>efterlevnad ska ha.</w:t>
      </w:r>
    </w:p>
    <w:p w14:paraId="53BF7A18" w14:textId="77777777" w:rsidR="001D32FA" w:rsidRDefault="001D32FA" w:rsidP="001D32FA">
      <w:pPr>
        <w:pStyle w:val="Brdtextmedindrag"/>
      </w:pPr>
      <w:r w:rsidRPr="009D2471">
        <w:t xml:space="preserve">Ett tjänstepensionsföretag kommer att driva en verksamhet som i stort sett överensstämmer </w:t>
      </w:r>
      <w:r>
        <w:t>med den verksamhet som drivs av ett försäkrings</w:t>
      </w:r>
      <w:r>
        <w:softHyphen/>
        <w:t>företag som följer Solvens II-regelverket. Detta talar för att utgångs</w:t>
      </w:r>
      <w:r>
        <w:softHyphen/>
        <w:t>punkten bör vara att en funktion för regelefterlevnad ska ha samma uppgifter oavsett om det rör sig om ett tjänstepensionsföretag eller ett försäkringsföretag.</w:t>
      </w:r>
    </w:p>
    <w:p w14:paraId="73BBD14B" w14:textId="77777777" w:rsidR="001D32FA" w:rsidRDefault="001D32FA" w:rsidP="001D32FA">
      <w:pPr>
        <w:pStyle w:val="Brdtextmedindrag"/>
      </w:pPr>
      <w:r w:rsidRPr="007236AC">
        <w:t xml:space="preserve">Hos ett försäkringsföretag ska funktionen för regelefterlevnad </w:t>
      </w:r>
      <w:r w:rsidRPr="00FA746C">
        <w:t>rappor</w:t>
      </w:r>
      <w:r>
        <w:softHyphen/>
      </w:r>
      <w:r w:rsidRPr="00FA746C">
        <w:t>tera om efterlevnaden av de centrala bestämmelser som gäller för företagets verksamhet och lämna råd om förebyggande av bristande efter</w:t>
      </w:r>
      <w:r>
        <w:softHyphen/>
      </w:r>
      <w:r w:rsidRPr="00FA746C">
        <w:t xml:space="preserve">levnad av dessa bestämmelser. Rapporteringen och råden ska lämnas till styrelsen och den verkställande direktören. Funktionen ska även bedöma konsekvenserna av förändringar i de bestämmelser som gäller för företagets verksamhet samt identifiera och bedöma risker för bristande efterlevnad av dessa bestämmelser. Detta överensstämmer i stort med </w:t>
      </w:r>
      <w:r>
        <w:t>det</w:t>
      </w:r>
      <w:r w:rsidRPr="00FA746C">
        <w:t xml:space="preserve"> som anges för motsvarande funktion hos tjänstepensionskassor enligt FFFS 2005:1. Enligt de allmänna råden ska funktionen löpande informera om de risker som kan uppkomma i verksamheten till följd av bristande regelefterlevnad, hjälpa till med att identifiera och bedöma sådana risker samt biträda vid utformningen av interna regler. Funktionen bör också informera styrelsen, verkställande direktören och ledningen i frågor om regelefterlevnad (5 kap. 2 § andra stycket FFFS 2005:1). </w:t>
      </w:r>
    </w:p>
    <w:p w14:paraId="07591DA4" w14:textId="77777777" w:rsidR="001D32FA" w:rsidRDefault="001D32FA" w:rsidP="001D32FA">
      <w:pPr>
        <w:pStyle w:val="Brdtextmedindrag"/>
      </w:pPr>
      <w:r>
        <w:lastRenderedPageBreak/>
        <w:t>Det</w:t>
      </w:r>
      <w:r w:rsidRPr="007236AC">
        <w:t xml:space="preserve"> som anges i </w:t>
      </w:r>
      <w:r>
        <w:t>bestämmelsen i försäkringsrörelselagen är också relevant för tjänstepensionsföretag och den verksamhet som de kommer att bedriva. För de andra funktionerna, riskhanteringsfunktionen, intern</w:t>
      </w:r>
      <w:r>
        <w:softHyphen/>
        <w:t>revisions</w:t>
      </w:r>
      <w:r>
        <w:softHyphen/>
        <w:t>funktionen och aktuariefunktionen gäller dessutom enligt andra tjänste</w:t>
      </w:r>
      <w:r>
        <w:softHyphen/>
        <w:t>pensionsdirektivet att p</w:t>
      </w:r>
      <w:r w:rsidRPr="00620C7E">
        <w:t>ersoner med nyckelfunktioner ska rapport</w:t>
      </w:r>
      <w:r>
        <w:softHyphen/>
      </w:r>
      <w:r w:rsidRPr="00620C7E">
        <w:t>era alla väsentliga resultat och rekommendationer inom sina ansvars</w:t>
      </w:r>
      <w:r>
        <w:softHyphen/>
      </w:r>
      <w:r w:rsidRPr="00620C7E">
        <w:t xml:space="preserve">områden till det förvaltnings-, lednings- eller tillsynsorgan inom </w:t>
      </w:r>
      <w:r>
        <w:t>tjänste</w:t>
      </w:r>
      <w:r>
        <w:softHyphen/>
        <w:t>pensions</w:t>
      </w:r>
      <w:r>
        <w:softHyphen/>
        <w:t>institut</w:t>
      </w:r>
      <w:r w:rsidRPr="00620C7E">
        <w:t>et som ska besluta om vilka åtgärder som ska vidtas (artikel 24.4).</w:t>
      </w:r>
      <w:r>
        <w:t xml:space="preserve"> Det bör därför det införas en bestämmelse som motsvarar bestämmelsen för försäkringsföretag i försäkringsrörelselagen i den nya lagen om tjänstepensionsföretag</w:t>
      </w:r>
      <w:r w:rsidRPr="00620C7E">
        <w:t>.</w:t>
      </w:r>
    </w:p>
    <w:p w14:paraId="00D2C591" w14:textId="0F442A15" w:rsidR="001D32FA" w:rsidRPr="00994773" w:rsidRDefault="001D32FA" w:rsidP="001D32FA">
      <w:pPr>
        <w:pStyle w:val="Brdtextmedindrag"/>
      </w:pPr>
      <w:r>
        <w:t>Vissa justeringar behöver dock göras för sådant som särskilt rör det regelverk som gäller för försäkringsföretag. För försäkringsföretag gäller att funktionen ska rapportera om efterlevnaden av bestämmelser som har meddelats av kommissionen med anledning av Solvens II-direktivet. Detta är inte relevant för tjänstepensionsföretag eftersom det inte finns någon bestämmelse i andra tjänstepensionsdirektivet som ger kommissionen rätt att meddela bestämmelser för tjänste</w:t>
      </w:r>
      <w:r>
        <w:softHyphen/>
        <w:t>pensionsföretag.</w:t>
      </w:r>
    </w:p>
    <w:p w14:paraId="30F20CDD" w14:textId="77777777" w:rsidR="001D32FA" w:rsidRPr="00620C7E" w:rsidRDefault="001D32FA" w:rsidP="001D32FA">
      <w:pPr>
        <w:pStyle w:val="Brdtextmedindrag"/>
      </w:pPr>
      <w:r>
        <w:t xml:space="preserve">Som </w:t>
      </w:r>
      <w:r w:rsidRPr="005D424D">
        <w:rPr>
          <w:i/>
        </w:rPr>
        <w:t>Finansinspektionen</w:t>
      </w:r>
      <w:r>
        <w:t xml:space="preserve"> anför bör funktionen för regelefterlevnad endast rapportera om efterlevnaden av de be</w:t>
      </w:r>
      <w:r>
        <w:softHyphen/>
        <w:t>stämmelser i försäkrings</w:t>
      </w:r>
      <w:r>
        <w:softHyphen/>
        <w:t>rörelselagen som ska gälla för tjänstepensions</w:t>
      </w:r>
      <w:r>
        <w:softHyphen/>
        <w:t>företag.</w:t>
      </w:r>
    </w:p>
    <w:p w14:paraId="50E4552C" w14:textId="77777777" w:rsidR="001D32FA" w:rsidRPr="00620C7E" w:rsidRDefault="001D32FA" w:rsidP="001D32FA">
      <w:pPr>
        <w:pStyle w:val="Brdtextmedindrag"/>
      </w:pPr>
      <w:r w:rsidRPr="00620C7E">
        <w:t xml:space="preserve">Funktionen för regelefterlevnad </w:t>
      </w:r>
      <w:r>
        <w:t xml:space="preserve">hos ett tjänstepensionsföretag </w:t>
      </w:r>
      <w:r w:rsidRPr="00620C7E">
        <w:t xml:space="preserve">ska således </w:t>
      </w:r>
      <w:bookmarkStart w:id="3328" w:name="_Hlk516761031"/>
      <w:r w:rsidRPr="00620C7E">
        <w:t xml:space="preserve">rapportera till styrelsen och den verkställande direktören i fråga om efterlevnaden av bestämmelserna i </w:t>
      </w:r>
      <w:r>
        <w:t>den nya lagen om tjänstepensions</w:t>
      </w:r>
      <w:r>
        <w:softHyphen/>
        <w:t>företag</w:t>
      </w:r>
      <w:r w:rsidRPr="00620C7E">
        <w:t xml:space="preserve"> och föreskrifter som har meddelats med stöd av </w:t>
      </w:r>
      <w:r>
        <w:t xml:space="preserve">den </w:t>
      </w:r>
      <w:r w:rsidRPr="00620C7E">
        <w:t>lag</w:t>
      </w:r>
      <w:r>
        <w:t>en</w:t>
      </w:r>
      <w:r w:rsidRPr="00620C7E">
        <w:t xml:space="preserve">, </w:t>
      </w:r>
      <w:r>
        <w:t xml:space="preserve">de </w:t>
      </w:r>
      <w:r w:rsidRPr="00620C7E">
        <w:t xml:space="preserve">bestämmelser i </w:t>
      </w:r>
      <w:r>
        <w:t>försäkringsrörelselagen</w:t>
      </w:r>
      <w:r w:rsidRPr="00620C7E">
        <w:t xml:space="preserve"> som </w:t>
      </w:r>
      <w:r>
        <w:t xml:space="preserve">ska </w:t>
      </w:r>
      <w:r w:rsidRPr="00620C7E">
        <w:t>gäll</w:t>
      </w:r>
      <w:r>
        <w:t>a</w:t>
      </w:r>
      <w:r w:rsidRPr="00620C7E">
        <w:t xml:space="preserve"> för </w:t>
      </w:r>
      <w:r>
        <w:t>tjänste</w:t>
      </w:r>
      <w:r>
        <w:softHyphen/>
        <w:t>pen</w:t>
      </w:r>
      <w:r>
        <w:softHyphen/>
        <w:t>sionsföretag</w:t>
      </w:r>
      <w:r w:rsidRPr="00620C7E">
        <w:t xml:space="preserve"> och, om företaget </w:t>
      </w:r>
      <w:r w:rsidRPr="00D43299">
        <w:t>driver gränsöverskridande verksamhet</w:t>
      </w:r>
      <w:r w:rsidRPr="00620C7E">
        <w:t xml:space="preserve"> i ett land inom EES, föreskrifter och riktlinjer som den behöriga myndigheten i det landet har meddelat. Funktionen ska även lämna råd till företagets styrelse och den verkställande direktören om </w:t>
      </w:r>
      <w:r>
        <w:t xml:space="preserve">hur bristande efterlevnad av </w:t>
      </w:r>
      <w:r w:rsidRPr="00620C7E">
        <w:t xml:space="preserve">de bestämmelser som gäller för </w:t>
      </w:r>
      <w:r>
        <w:t>tjänstepensions</w:t>
      </w:r>
      <w:r>
        <w:softHyphen/>
        <w:t>företaget</w:t>
      </w:r>
      <w:r w:rsidRPr="00620C7E">
        <w:t>s verksamhet</w:t>
      </w:r>
      <w:r>
        <w:t xml:space="preserve"> kan förebyggas</w:t>
      </w:r>
      <w:r w:rsidRPr="00620C7E">
        <w:t xml:space="preserve">, bedöma konsekvenserna av förändringar i dessa </w:t>
      </w:r>
      <w:r>
        <w:t>samt</w:t>
      </w:r>
      <w:r w:rsidRPr="00620C7E">
        <w:t xml:space="preserve"> identi</w:t>
      </w:r>
      <w:r>
        <w:softHyphen/>
      </w:r>
      <w:r w:rsidRPr="00620C7E">
        <w:t>fiera och bedöma risker för bristande efterlevnad av samma bestämmelser.</w:t>
      </w:r>
      <w:bookmarkEnd w:id="3328"/>
    </w:p>
    <w:p w14:paraId="62A46AFC" w14:textId="77777777" w:rsidR="001D32FA" w:rsidRDefault="001D32FA" w:rsidP="001D32FA">
      <w:pPr>
        <w:pStyle w:val="Rubrik5utannumrering"/>
      </w:pPr>
      <w:r>
        <w:t>Bemyndiganden</w:t>
      </w:r>
    </w:p>
    <w:p w14:paraId="58A94094" w14:textId="77777777" w:rsidR="001D32FA" w:rsidRDefault="001D32FA" w:rsidP="001D32FA">
      <w:pPr>
        <w:pStyle w:val="Brdtextmedindrag"/>
        <w:ind w:firstLine="0"/>
      </w:pPr>
      <w:r w:rsidRPr="00620C7E">
        <w:t xml:space="preserve">För försäkringsföretag finns ytterligare bestämmelser </w:t>
      </w:r>
      <w:r>
        <w:t>om funktionens upp</w:t>
      </w:r>
      <w:r>
        <w:softHyphen/>
        <w:t>gifter</w:t>
      </w:r>
      <w:r w:rsidRPr="00620C7E">
        <w:t xml:space="preserve"> i Solvens II-förordningen (artikel 270). Även för </w:t>
      </w:r>
      <w:r>
        <w:t>tjänste</w:t>
      </w:r>
      <w:r>
        <w:softHyphen/>
        <w:t>pensions</w:t>
      </w:r>
      <w:r>
        <w:softHyphen/>
        <w:t>företag</w:t>
      </w:r>
      <w:r w:rsidRPr="00620C7E">
        <w:t xml:space="preserve"> kan det finnas ett behov av ytterligare bestämmelser om funk</w:t>
      </w:r>
      <w:r>
        <w:softHyphen/>
      </w:r>
      <w:r w:rsidRPr="00620C7E">
        <w:t>tionens uppgifter. Regeringen eller den myndighet som regeringen be</w:t>
      </w:r>
      <w:r>
        <w:softHyphen/>
      </w:r>
      <w:r w:rsidRPr="00620C7E">
        <w:t>stämmer bör därför få meddela föreskrifter om funktionen</w:t>
      </w:r>
      <w:r>
        <w:t xml:space="preserve"> för regel</w:t>
      </w:r>
      <w:r>
        <w:softHyphen/>
        <w:t>efterlevnads</w:t>
      </w:r>
      <w:r w:rsidRPr="00620C7E">
        <w:t xml:space="preserve"> uppgifter.</w:t>
      </w:r>
    </w:p>
    <w:p w14:paraId="701F5158" w14:textId="77777777" w:rsidR="001D32FA" w:rsidRDefault="001D32FA" w:rsidP="001D32FA">
      <w:pPr>
        <w:pStyle w:val="Brdtextmedindrag"/>
      </w:pPr>
      <w:r>
        <w:t xml:space="preserve">Ett bemyndigande skapar även förutsättningar för att bättre anpassa bestämmelserna till den verksamhet som ett tjänstepensionsföretag driver i det enskilda fallet och att funktionens uppgifter därmed står i proportion till </w:t>
      </w:r>
      <w:r w:rsidRPr="00151B1D">
        <w:t>storleken, arten, omfattningen och komplexiteten i tjänste</w:t>
      </w:r>
      <w:r>
        <w:softHyphen/>
      </w:r>
      <w:r w:rsidRPr="00151B1D">
        <w:t>pensions</w:t>
      </w:r>
      <w:r>
        <w:softHyphen/>
      </w:r>
      <w:r w:rsidRPr="00151B1D">
        <w:t>företagets verksamhet.</w:t>
      </w:r>
    </w:p>
    <w:p w14:paraId="0BDC77F0" w14:textId="15E79B83" w:rsidR="005C363B" w:rsidRDefault="005C363B" w:rsidP="001D32FA">
      <w:pPr>
        <w:pStyle w:val="Brdtextmedindrag"/>
      </w:pPr>
    </w:p>
    <w:p w14:paraId="7145BA2B" w14:textId="77777777" w:rsidR="005C363B" w:rsidRPr="00620C7E" w:rsidRDefault="005C363B" w:rsidP="001D32FA">
      <w:pPr>
        <w:pStyle w:val="Brdtextmedindrag"/>
      </w:pPr>
    </w:p>
    <w:p w14:paraId="7C80862A" w14:textId="77777777" w:rsidR="001D32FA" w:rsidRPr="00620C7E" w:rsidRDefault="001D32FA" w:rsidP="005C363B">
      <w:pPr>
        <w:pStyle w:val="Rubrik2"/>
        <w:spacing w:before="120"/>
      </w:pPr>
      <w:bookmarkStart w:id="3329" w:name="_Toc8059820"/>
      <w:bookmarkStart w:id="3330" w:name="_Toc8061530"/>
      <w:bookmarkStart w:id="3331" w:name="_Toc8062062"/>
      <w:bookmarkStart w:id="3332" w:name="_Toc8064530"/>
      <w:bookmarkStart w:id="3333" w:name="_Toc8391207"/>
      <w:bookmarkStart w:id="3334" w:name="_Toc8391473"/>
      <w:bookmarkStart w:id="3335" w:name="_Toc8644678"/>
      <w:bookmarkStart w:id="3336" w:name="_Toc8645210"/>
      <w:bookmarkStart w:id="3337" w:name="_Toc8817691"/>
      <w:bookmarkStart w:id="3338" w:name="_Toc8818263"/>
      <w:bookmarkStart w:id="3339" w:name="_Toc8825632"/>
      <w:bookmarkStart w:id="3340" w:name="_Toc8831729"/>
      <w:bookmarkStart w:id="3341" w:name="_Toc8832638"/>
      <w:bookmarkStart w:id="3342" w:name="_Toc11153100"/>
      <w:bookmarkStart w:id="3343" w:name="_Toc11161021"/>
      <w:bookmarkStart w:id="3344" w:name="_Toc11166957"/>
      <w:bookmarkStart w:id="3345" w:name="_Toc11167493"/>
      <w:bookmarkStart w:id="3346" w:name="_Toc11168930"/>
      <w:bookmarkStart w:id="3347" w:name="_Toc11845883"/>
      <w:bookmarkStart w:id="3348" w:name="_Toc12611682"/>
      <w:bookmarkStart w:id="3349" w:name="_Toc12624949"/>
      <w:bookmarkStart w:id="3350" w:name="_Toc12627438"/>
      <w:bookmarkStart w:id="3351" w:name="_Toc12630328"/>
      <w:bookmarkStart w:id="3352" w:name="_Toc12632823"/>
      <w:bookmarkStart w:id="3353" w:name="_Toc17902895"/>
      <w:bookmarkStart w:id="3354" w:name="_Toc518396670"/>
      <w:bookmarkStart w:id="3355" w:name="_Toc518400981"/>
      <w:bookmarkStart w:id="3356" w:name="_Toc518401698"/>
      <w:bookmarkStart w:id="3357" w:name="_Toc518401937"/>
      <w:bookmarkStart w:id="3358" w:name="_Toc518463091"/>
      <w:bookmarkStart w:id="3359" w:name="_Toc518462787"/>
      <w:bookmarkStart w:id="3360" w:name="_Toc518463743"/>
      <w:bookmarkStart w:id="3361" w:name="_Toc518464118"/>
      <w:bookmarkStart w:id="3362" w:name="_Toc518464357"/>
      <w:bookmarkStart w:id="3363" w:name="_Toc518472796"/>
      <w:r w:rsidRPr="00326459">
        <w:lastRenderedPageBreak/>
        <w:t>Aktuariefunktion</w:t>
      </w:r>
      <w:bookmarkEnd w:id="3329"/>
      <w:bookmarkEnd w:id="3330"/>
      <w:bookmarkEnd w:id="3331"/>
      <w:bookmarkEnd w:id="3332"/>
      <w:bookmarkEnd w:id="3333"/>
      <w:bookmarkEnd w:id="3334"/>
      <w:bookmarkEnd w:id="3335"/>
      <w:bookmarkEnd w:id="3336"/>
      <w:bookmarkEnd w:id="3337"/>
      <w:bookmarkEnd w:id="3338"/>
      <w:bookmarkEnd w:id="3339"/>
      <w:bookmarkEnd w:id="3340"/>
      <w:bookmarkEnd w:id="3341"/>
      <w:bookmarkEnd w:id="3342"/>
      <w:bookmarkEnd w:id="3343"/>
      <w:bookmarkEnd w:id="3344"/>
      <w:bookmarkEnd w:id="3345"/>
      <w:bookmarkEnd w:id="3346"/>
      <w:bookmarkEnd w:id="3347"/>
      <w:bookmarkEnd w:id="3348"/>
      <w:bookmarkEnd w:id="3349"/>
      <w:bookmarkEnd w:id="3350"/>
      <w:bookmarkEnd w:id="3351"/>
      <w:bookmarkEnd w:id="3352"/>
      <w:bookmarkEnd w:id="3353"/>
    </w:p>
    <w:p w14:paraId="69A7FA5B" w14:textId="77777777" w:rsidR="001D32FA" w:rsidRPr="00620C7E" w:rsidRDefault="001D32FA" w:rsidP="001D32FA">
      <w:pPr>
        <w:pStyle w:val="Brdtextram"/>
      </w:pPr>
      <w:r>
        <w:rPr>
          <w:b/>
        </w:rPr>
        <w:t>Regeringen</w:t>
      </w:r>
      <w:r w:rsidRPr="00620C7E">
        <w:rPr>
          <w:b/>
        </w:rPr>
        <w:t>s förslag:</w:t>
      </w:r>
      <w:r w:rsidRPr="00620C7E">
        <w:t xml:space="preserve"> Ett </w:t>
      </w:r>
      <w:r>
        <w:t>tjänstepensionsföretag</w:t>
      </w:r>
      <w:r w:rsidRPr="00620C7E">
        <w:t xml:space="preserve">s aktuariefunktion ska </w:t>
      </w:r>
    </w:p>
    <w:p w14:paraId="6C3C740F" w14:textId="77777777" w:rsidR="001D32FA" w:rsidRPr="00620C7E" w:rsidRDefault="001D32FA" w:rsidP="001D32FA">
      <w:pPr>
        <w:pStyle w:val="Brdtextmedindragram"/>
      </w:pPr>
      <w:r w:rsidRPr="00620C7E">
        <w:t>1. samordna och svara för kvaliteten i de försäkringstekniska be</w:t>
      </w:r>
      <w:r>
        <w:softHyphen/>
      </w:r>
      <w:r w:rsidRPr="00620C7E">
        <w:t>räkningarna och utredningarna,</w:t>
      </w:r>
    </w:p>
    <w:p w14:paraId="663D5F14" w14:textId="77777777" w:rsidR="001D32FA" w:rsidRPr="00620C7E" w:rsidRDefault="001D32FA" w:rsidP="001D32FA">
      <w:pPr>
        <w:pStyle w:val="Brdtextmedindragram"/>
      </w:pPr>
      <w:r w:rsidRPr="00620C7E">
        <w:t>2. bistå styrelsen och den verkställande direktören och på eget initiativ rapportera till dem i frågor som rör metoder, beräkningar och bedömningar av</w:t>
      </w:r>
    </w:p>
    <w:p w14:paraId="5B757761" w14:textId="77777777" w:rsidR="001D32FA" w:rsidRPr="00620C7E" w:rsidRDefault="001D32FA" w:rsidP="001D32FA">
      <w:pPr>
        <w:pStyle w:val="Brdtextmedindragram"/>
      </w:pPr>
      <w:r w:rsidRPr="00620C7E">
        <w:t>a) de försäkringstekniska avsättningarna,</w:t>
      </w:r>
    </w:p>
    <w:p w14:paraId="44719A68" w14:textId="77777777" w:rsidR="001D32FA" w:rsidRPr="00620C7E" w:rsidRDefault="001D32FA" w:rsidP="001D32FA">
      <w:pPr>
        <w:pStyle w:val="Brdtextmedindragram"/>
      </w:pPr>
      <w:r w:rsidRPr="00620C7E">
        <w:t>b) värderingen av försäkringsriskerna, och</w:t>
      </w:r>
    </w:p>
    <w:p w14:paraId="553D5D46" w14:textId="77777777" w:rsidR="001D32FA" w:rsidRPr="00620C7E" w:rsidRDefault="001D32FA" w:rsidP="001D32FA">
      <w:pPr>
        <w:pStyle w:val="Brdtextmedindragram"/>
      </w:pPr>
      <w:r w:rsidRPr="00620C7E">
        <w:t>c) återförsäkringsskydd och andra riskreduceringstekniker, och</w:t>
      </w:r>
    </w:p>
    <w:p w14:paraId="2E3029F0" w14:textId="77777777" w:rsidR="001D32FA" w:rsidRPr="00620C7E" w:rsidRDefault="001D32FA" w:rsidP="001D32FA">
      <w:pPr>
        <w:pStyle w:val="Brdtextmedindragram"/>
      </w:pPr>
      <w:r w:rsidRPr="00620C7E">
        <w:t>3. bidra till företagets riskhanteringssystem.</w:t>
      </w:r>
    </w:p>
    <w:p w14:paraId="08C5980F" w14:textId="77777777" w:rsidR="001D32FA" w:rsidRPr="00620C7E" w:rsidRDefault="001D32FA" w:rsidP="001D32FA">
      <w:pPr>
        <w:pStyle w:val="Brdtextmedindragram"/>
      </w:pPr>
      <w:r>
        <w:t>Tjänstepensionsföretaget</w:t>
      </w:r>
      <w:r w:rsidRPr="00620C7E">
        <w:t xml:space="preserve"> ska utse minst en oberoende person som ansvarar för aktuariefunktionen.</w:t>
      </w:r>
    </w:p>
    <w:p w14:paraId="1F672FF3" w14:textId="77777777" w:rsidR="001D32FA" w:rsidRPr="00620C7E" w:rsidRDefault="001D32FA" w:rsidP="001D32FA">
      <w:pPr>
        <w:pStyle w:val="Brdtextmedindragram"/>
      </w:pPr>
      <w:r w:rsidRPr="00620C7E">
        <w:t>Regeringen eller den myndighet som regeringen bestämmer ska få meddela föreskrifter om aktuariefunktionens uppgifter.</w:t>
      </w:r>
    </w:p>
    <w:p w14:paraId="54A72F1B" w14:textId="77777777" w:rsidR="001D32FA" w:rsidRPr="00620C7E" w:rsidRDefault="001D32FA" w:rsidP="001D32FA">
      <w:pPr>
        <w:pStyle w:val="Brdtextmedindrag"/>
        <w:rPr>
          <w:sz w:val="8"/>
          <w:szCs w:val="8"/>
        </w:rPr>
      </w:pPr>
    </w:p>
    <w:p w14:paraId="2CC6F0A2" w14:textId="450F1676" w:rsidR="001D32FA" w:rsidRDefault="001D32FA" w:rsidP="001D32FA">
      <w:pPr>
        <w:pStyle w:val="Brdtextmedindrag"/>
        <w:rPr>
          <w:b/>
        </w:rPr>
      </w:pPr>
      <w:r w:rsidRPr="00620C7E">
        <w:rPr>
          <w:b/>
        </w:rPr>
        <w:t>Utredningens förslag</w:t>
      </w:r>
      <w:r w:rsidRPr="00620C7E">
        <w:t xml:space="preserve"> överensstämmer </w:t>
      </w:r>
      <w:r>
        <w:t>delvis</w:t>
      </w:r>
      <w:r w:rsidRPr="00620C7E">
        <w:t xml:space="preserve"> med </w:t>
      </w:r>
      <w:r>
        <w:t>regeringens</w:t>
      </w:r>
      <w:r w:rsidRPr="00620C7E">
        <w:t xml:space="preserve"> förslag. </w:t>
      </w:r>
      <w:r>
        <w:t>Utredningens förslag avviker från regeringens förslag genom att ut</w:t>
      </w:r>
      <w:r>
        <w:softHyphen/>
        <w:t xml:space="preserve">redningen föreslår att </w:t>
      </w:r>
      <w:r w:rsidRPr="00863D65">
        <w:t>beräkningar och värderingar av de tekniska avsätt</w:t>
      </w:r>
      <w:r>
        <w:softHyphen/>
      </w:r>
      <w:r w:rsidRPr="00863D65">
        <w:t>ningarna</w:t>
      </w:r>
      <w:r>
        <w:t xml:space="preserve"> ska </w:t>
      </w:r>
      <w:r w:rsidRPr="00863D65">
        <w:t>utföras av en aktuariefunktion, under överinseende av en eller flera ansvariga aktuarier.</w:t>
      </w:r>
      <w:r>
        <w:t xml:space="preserve"> Utredningen föreslår</w:t>
      </w:r>
      <w:r w:rsidR="00376B0B">
        <w:t xml:space="preserve"> </w:t>
      </w:r>
      <w:r>
        <w:t>att d</w:t>
      </w:r>
      <w:r w:rsidRPr="00863D65">
        <w:t>en ansvarige aktuarien ska registreras.</w:t>
      </w:r>
      <w:r>
        <w:t xml:space="preserve"> Utredningen föreslår inte något bemyndigande för r</w:t>
      </w:r>
      <w:r w:rsidRPr="00863D65">
        <w:t xml:space="preserve">egeringen eller den myndighet som regeringen bestämmer </w:t>
      </w:r>
      <w:r>
        <w:t>om att</w:t>
      </w:r>
      <w:r w:rsidRPr="00863D65">
        <w:t xml:space="preserve"> få meddela föreskrifter om aktuarie</w:t>
      </w:r>
      <w:r>
        <w:softHyphen/>
      </w:r>
      <w:r w:rsidRPr="00863D65">
        <w:t>funktionens uppgifter.</w:t>
      </w:r>
    </w:p>
    <w:p w14:paraId="670A37D0" w14:textId="77777777" w:rsidR="001D32FA" w:rsidRDefault="001D32FA" w:rsidP="001D32FA">
      <w:pPr>
        <w:pStyle w:val="Brdtextmedindrag"/>
      </w:pPr>
      <w:r w:rsidRPr="00620C7E">
        <w:rPr>
          <w:b/>
        </w:rPr>
        <w:t xml:space="preserve">Remissinstanserna: </w:t>
      </w:r>
      <w:r w:rsidRPr="00620C7E">
        <w:t xml:space="preserve">Flertalet remissinstanser tillstyrker förslaget eller har inget att invända mot det. </w:t>
      </w:r>
      <w:r w:rsidRPr="00620C7E">
        <w:rPr>
          <w:i/>
        </w:rPr>
        <w:t>Svenska Aktuarieföreningen</w:t>
      </w:r>
      <w:r w:rsidRPr="00620C7E">
        <w:t xml:space="preserve"> </w:t>
      </w:r>
      <w:r>
        <w:t>framför att a</w:t>
      </w:r>
      <w:r w:rsidRPr="006628F8">
        <w:t>ktuariefunktionen är en kontrollfunktion snarare än en funktion för att utföra aktuariella beräkningar</w:t>
      </w:r>
      <w:r>
        <w:t>. D</w:t>
      </w:r>
      <w:r w:rsidRPr="006628F8">
        <w:t>e</w:t>
      </w:r>
      <w:r>
        <w:t xml:space="preserve"> </w:t>
      </w:r>
      <w:r w:rsidRPr="006628F8">
        <w:t xml:space="preserve">uppgifter som funktionen </w:t>
      </w:r>
      <w:r>
        <w:t xml:space="preserve">ska utföra </w:t>
      </w:r>
      <w:r w:rsidRPr="006628F8">
        <w:t>är</w:t>
      </w:r>
      <w:r>
        <w:t xml:space="preserve"> därmed</w:t>
      </w:r>
      <w:r w:rsidRPr="006628F8">
        <w:t xml:space="preserve"> inte en del av den löpande affärsverksamheten.</w:t>
      </w:r>
      <w:r w:rsidRPr="00620C7E">
        <w:t xml:space="preserve"> </w:t>
      </w:r>
      <w:r>
        <w:rPr>
          <w:i/>
        </w:rPr>
        <w:t xml:space="preserve">Svensk Försäkring </w:t>
      </w:r>
      <w:r>
        <w:t>motsätter sig kravet att aktuarier ska registreras eftersom ansvaret, även i de aktuariella frågorna, ytterst vilar på styrelsen och registrering därmed inte har någon rättslig betydelse. Vidare anser Svensk Försäkring att be</w:t>
      </w:r>
      <w:r>
        <w:softHyphen/>
        <w:t>greppet aktuariefunktion måste ges samma innebörd som i försäkrings</w:t>
      </w:r>
      <w:r>
        <w:softHyphen/>
        <w:t>regleringen.</w:t>
      </w:r>
    </w:p>
    <w:p w14:paraId="0E0C12EA" w14:textId="6EDD747F" w:rsidR="001D32FA" w:rsidRDefault="001D32FA" w:rsidP="001D32FA">
      <w:pPr>
        <w:pStyle w:val="Brdtextmedindrag"/>
        <w:rPr>
          <w:b/>
        </w:rPr>
      </w:pPr>
      <w:r w:rsidRPr="00346D69">
        <w:rPr>
          <w:b/>
        </w:rPr>
        <w:t>Promemorians förslag</w:t>
      </w:r>
      <w:r>
        <w:rPr>
          <w:b/>
        </w:rPr>
        <w:t xml:space="preserve"> </w:t>
      </w:r>
      <w:r>
        <w:t xml:space="preserve">överensstämmer i </w:t>
      </w:r>
      <w:r w:rsidR="004B513D">
        <w:t xml:space="preserve">allmänt väsentligt </w:t>
      </w:r>
      <w:r>
        <w:t xml:space="preserve">med regeringens förslag. </w:t>
      </w:r>
    </w:p>
    <w:p w14:paraId="003E4127" w14:textId="40CB1EDA" w:rsidR="001D32FA" w:rsidRDefault="001D32FA" w:rsidP="001D32FA">
      <w:pPr>
        <w:pStyle w:val="Brdtextmedindrag"/>
      </w:pPr>
      <w:r>
        <w:rPr>
          <w:b/>
        </w:rPr>
        <w:t xml:space="preserve">Remissinstanserna: </w:t>
      </w:r>
      <w:r>
        <w:t xml:space="preserve">Flertalet remissinstanser tillstyrker förslaget eller har inget att invända mot det. </w:t>
      </w:r>
      <w:r w:rsidRPr="00215393">
        <w:rPr>
          <w:i/>
        </w:rPr>
        <w:t xml:space="preserve">Pensionsmyndigheten </w:t>
      </w:r>
      <w:r>
        <w:t>ifrågasätter</w:t>
      </w:r>
      <w:r w:rsidRPr="00215393">
        <w:t xml:space="preserve"> att aktuariefunktionen</w:t>
      </w:r>
      <w:r>
        <w:t xml:space="preserve"> </w:t>
      </w:r>
      <w:r w:rsidRPr="00215393">
        <w:t>ska vara en kontrollfunktion</w:t>
      </w:r>
      <w:r>
        <w:t xml:space="preserve"> och menar att funktionen kan vara en utförande funktion</w:t>
      </w:r>
      <w:r w:rsidRPr="00215393">
        <w:t>. Av försäkringsrörelselagen framgår att aktuarie</w:t>
      </w:r>
      <w:r>
        <w:softHyphen/>
      </w:r>
      <w:r w:rsidRPr="00215393">
        <w:t>fu</w:t>
      </w:r>
      <w:r>
        <w:t>nktionen är en central funktion och a</w:t>
      </w:r>
      <w:r w:rsidRPr="00215393">
        <w:t xml:space="preserve">ktuariefunktionen kan </w:t>
      </w:r>
      <w:r>
        <w:t>därmed</w:t>
      </w:r>
      <w:r w:rsidRPr="00EB73C4">
        <w:t xml:space="preserve"> </w:t>
      </w:r>
      <w:r w:rsidRPr="00215393">
        <w:t>vara en utförande funktion.</w:t>
      </w:r>
      <w:r>
        <w:t xml:space="preserve"> </w:t>
      </w:r>
      <w:r>
        <w:rPr>
          <w:i/>
        </w:rPr>
        <w:t xml:space="preserve">Svensk Försäkring </w:t>
      </w:r>
      <w:r>
        <w:t xml:space="preserve">menar att kravet på </w:t>
      </w:r>
      <w:r w:rsidRPr="006628F8">
        <w:t xml:space="preserve">oberoende </w:t>
      </w:r>
      <w:r w:rsidRPr="002F4C81">
        <w:t>måste ses som en frihet från påtryckningar från företagets ledning och att det ingår i funktionens uppgifter att utföra försäkrings</w:t>
      </w:r>
      <w:r>
        <w:softHyphen/>
      </w:r>
      <w:r w:rsidRPr="002F4C81">
        <w:t>tekniska utredningar.</w:t>
      </w:r>
      <w:r>
        <w:t xml:space="preserve"> Även </w:t>
      </w:r>
      <w:r w:rsidRPr="006628F8">
        <w:rPr>
          <w:i/>
        </w:rPr>
        <w:t>Tjänstepensionsförbundet</w:t>
      </w:r>
      <w:r w:rsidRPr="006628F8">
        <w:t xml:space="preserve"> </w:t>
      </w:r>
      <w:r>
        <w:t>har uppfattningen</w:t>
      </w:r>
      <w:r w:rsidRPr="00F52A98">
        <w:t xml:space="preserve"> att </w:t>
      </w:r>
      <w:r w:rsidRPr="002F4C81">
        <w:t xml:space="preserve">försäkringstekniska utredningar </w:t>
      </w:r>
      <w:r>
        <w:t>torde</w:t>
      </w:r>
      <w:r w:rsidRPr="002F4C81">
        <w:t xml:space="preserve"> ingå i en aktuarie</w:t>
      </w:r>
      <w:r>
        <w:softHyphen/>
      </w:r>
      <w:r w:rsidRPr="002F4C81">
        <w:t>funktions normala uppgifter.</w:t>
      </w:r>
      <w:r>
        <w:t xml:space="preserve"> </w:t>
      </w:r>
      <w:r w:rsidRPr="006628F8">
        <w:rPr>
          <w:i/>
        </w:rPr>
        <w:t>AFA Försäkring</w:t>
      </w:r>
      <w:r w:rsidRPr="006628F8">
        <w:t xml:space="preserve">, </w:t>
      </w:r>
      <w:r w:rsidRPr="004979AC">
        <w:rPr>
          <w:i/>
        </w:rPr>
        <w:t>Alecta</w:t>
      </w:r>
      <w:r>
        <w:t xml:space="preserve">, </w:t>
      </w:r>
      <w:r w:rsidRPr="004979AC">
        <w:rPr>
          <w:i/>
        </w:rPr>
        <w:t>AMF</w:t>
      </w:r>
      <w:r w:rsidRPr="004979AC">
        <w:t xml:space="preserve"> </w:t>
      </w:r>
      <w:r>
        <w:t xml:space="preserve">och </w:t>
      </w:r>
      <w:r w:rsidRPr="004979AC">
        <w:rPr>
          <w:i/>
        </w:rPr>
        <w:t>Tjänste</w:t>
      </w:r>
      <w:r>
        <w:rPr>
          <w:i/>
        </w:rPr>
        <w:softHyphen/>
      </w:r>
      <w:r w:rsidRPr="004979AC">
        <w:rPr>
          <w:i/>
        </w:rPr>
        <w:t>pensions</w:t>
      </w:r>
      <w:r>
        <w:rPr>
          <w:i/>
        </w:rPr>
        <w:softHyphen/>
      </w:r>
      <w:r w:rsidRPr="004979AC">
        <w:rPr>
          <w:i/>
        </w:rPr>
        <w:t>förbundet</w:t>
      </w:r>
      <w:r w:rsidRPr="004979AC">
        <w:t xml:space="preserve"> </w:t>
      </w:r>
      <w:r>
        <w:t>anser</w:t>
      </w:r>
      <w:r w:rsidRPr="004979AC">
        <w:t xml:space="preserve"> </w:t>
      </w:r>
      <w:r w:rsidRPr="002F4C81">
        <w:t>att oberoendet inte kan gälla i förhållande till de</w:t>
      </w:r>
      <w:r>
        <w:t>m</w:t>
      </w:r>
      <w:r w:rsidRPr="002F4C81">
        <w:t xml:space="preserve"> som utför aktuariella beräkningar. </w:t>
      </w:r>
      <w:r>
        <w:t>Vidare anser de remissinstanserna att b</w:t>
      </w:r>
      <w:r w:rsidRPr="004979AC">
        <w:t xml:space="preserve">eräkningen </w:t>
      </w:r>
      <w:r>
        <w:t xml:space="preserve">av de försäkringstekniska avsättningarna kan utföras inom </w:t>
      </w:r>
      <w:r>
        <w:lastRenderedPageBreak/>
        <w:t xml:space="preserve">aktuariefunktionen och den som ansvarar för aktuariefunktionen bör kunna leda och </w:t>
      </w:r>
      <w:r w:rsidRPr="006628F8">
        <w:t xml:space="preserve">delta i arbetet med de aktuariella beräkningarna. </w:t>
      </w:r>
      <w:r w:rsidRPr="00DF528D">
        <w:rPr>
          <w:i/>
        </w:rPr>
        <w:t xml:space="preserve">Svenska Aktuarieföreningen </w:t>
      </w:r>
      <w:r w:rsidRPr="002F4C81">
        <w:t>anser att det bör tydliggöras att aktuariefunktionen har ett verksamhetsansvar för beräkningarna då funktionen ska samordna och sva</w:t>
      </w:r>
      <w:r>
        <w:t>ra för kvalit</w:t>
      </w:r>
      <w:r w:rsidR="00376B0B">
        <w:t>ete</w:t>
      </w:r>
      <w:r>
        <w:t>n i beräkningarna, samt att k</w:t>
      </w:r>
      <w:r w:rsidRPr="002F4C81">
        <w:t xml:space="preserve">ravet på oberoende ska </w:t>
      </w:r>
      <w:r>
        <w:t xml:space="preserve">ses mot bakgrund av att det </w:t>
      </w:r>
      <w:r w:rsidRPr="002F4C81">
        <w:t xml:space="preserve">i skäl 56 i andra tjänstepensionsdirektivet anges att den person eller den organisatoriska enhet som utövar en nyckelfunktion bör vara en annan än den som utövar en liknande nyckelfunktion i det uppdragsgivande företaget </w:t>
      </w:r>
      <w:r>
        <w:t>varför</w:t>
      </w:r>
      <w:r w:rsidRPr="002F4C81">
        <w:t xml:space="preserve"> oberoendet därmed ska </w:t>
      </w:r>
      <w:r>
        <w:t>avse</w:t>
      </w:r>
      <w:r w:rsidRPr="002F4C81">
        <w:t xml:space="preserve"> denna intressekonflikt.</w:t>
      </w:r>
      <w:r>
        <w:t xml:space="preserve"> </w:t>
      </w:r>
      <w:r w:rsidRPr="009B5FAF">
        <w:rPr>
          <w:i/>
        </w:rPr>
        <w:t>Ägarföreningen P</w:t>
      </w:r>
      <w:r>
        <w:rPr>
          <w:i/>
        </w:rPr>
        <w:t>ro</w:t>
      </w:r>
      <w:r w:rsidRPr="009B5FAF">
        <w:rPr>
          <w:i/>
        </w:rPr>
        <w:t>Skandia</w:t>
      </w:r>
      <w:r>
        <w:rPr>
          <w:i/>
        </w:rPr>
        <w:t xml:space="preserve"> </w:t>
      </w:r>
      <w:r>
        <w:t>menar att det inte finns något motsvarande krav på oberoende för aktuariefunktionen hos de försäkrings</w:t>
      </w:r>
      <w:r>
        <w:softHyphen/>
        <w:t>företag som följer försäkringsrörelselagen. För vissa försäkrings</w:t>
      </w:r>
      <w:r>
        <w:softHyphen/>
        <w:t>företag som bildar ett eget företag för tjänstepensionsdelen av sitt försäkrings</w:t>
      </w:r>
      <w:r>
        <w:softHyphen/>
        <w:t>bestånd kan det vara praktiskt, inte minst av kostnadsskäl, att ha en gemensam aktuariefunktion både för försäkringsbolaget och för tjänste</w:t>
      </w:r>
      <w:r>
        <w:softHyphen/>
        <w:t>pensions</w:t>
      </w:r>
      <w:r>
        <w:softHyphen/>
        <w:t>bolaget. I ett sådant fall kan man ifrågasätta att samma aktuarie</w:t>
      </w:r>
      <w:r>
        <w:softHyphen/>
        <w:t>funktion ska verka under två olika regelverk.</w:t>
      </w:r>
    </w:p>
    <w:p w14:paraId="6F5613BC" w14:textId="77777777" w:rsidR="001D32FA" w:rsidRPr="00620C7E" w:rsidRDefault="001D32FA" w:rsidP="001D32FA">
      <w:pPr>
        <w:pStyle w:val="Rubrik4utannumrering"/>
      </w:pPr>
      <w:r>
        <w:t>Skälen för regeringens förslag</w:t>
      </w:r>
    </w:p>
    <w:p w14:paraId="544017B2" w14:textId="77777777" w:rsidR="001D32FA" w:rsidRPr="00620C7E" w:rsidRDefault="001D32FA" w:rsidP="001D32FA">
      <w:pPr>
        <w:pStyle w:val="Rubrik5utannumrering"/>
        <w:spacing w:before="0"/>
      </w:pPr>
      <w:r w:rsidRPr="00620C7E">
        <w:t xml:space="preserve">Andra </w:t>
      </w:r>
      <w:r w:rsidRPr="00AF13B2">
        <w:t>tjänstepensionsdirektivet</w:t>
      </w:r>
    </w:p>
    <w:p w14:paraId="39D9EE64" w14:textId="77777777" w:rsidR="001D32FA" w:rsidRPr="00620C7E" w:rsidRDefault="001D32FA" w:rsidP="001D32FA">
      <w:pPr>
        <w:pStyle w:val="Brdtext"/>
      </w:pPr>
      <w:r>
        <w:t>I andra tjänstepensionsdirektivet anges att o</w:t>
      </w:r>
      <w:r w:rsidRPr="00C53193">
        <w:t>m ett tjänstepensionsinstitut självt erbjuder täckning för biometriska risker eller garanterar antingen en viss avkastning eller en viss förmånsnivå ska medlemsstaterna kräva att tjänstepensionsinstitutet inrättar en ändamålsenlig aktuariefunktion</w:t>
      </w:r>
      <w:r>
        <w:t xml:space="preserve"> (artikel 27.1). Aktuariefunktionen ska:</w:t>
      </w:r>
    </w:p>
    <w:p w14:paraId="789B4D4A" w14:textId="77777777" w:rsidR="001D32FA" w:rsidRPr="00620C7E" w:rsidRDefault="001D32FA" w:rsidP="001D32FA">
      <w:pPr>
        <w:pStyle w:val="Brdtextmedindrag"/>
      </w:pPr>
      <w:r w:rsidRPr="00620C7E">
        <w:t>a) samordna och övervaka beräkningen av de tekniska avsättningarna,</w:t>
      </w:r>
    </w:p>
    <w:p w14:paraId="78F0FD5A" w14:textId="77777777" w:rsidR="001D32FA" w:rsidRPr="00620C7E" w:rsidRDefault="001D32FA" w:rsidP="001D32FA">
      <w:pPr>
        <w:pStyle w:val="Brdtextmedindrag"/>
      </w:pPr>
      <w:r w:rsidRPr="00620C7E">
        <w:t>b) bedöma lämpligheten av de metoder och underliggande modeller som används vid beräkningen av tekniska avsättningar och de antaganden som ligger till grund för denna beräkning,</w:t>
      </w:r>
    </w:p>
    <w:p w14:paraId="50344E12" w14:textId="77777777" w:rsidR="001D32FA" w:rsidRPr="00620C7E" w:rsidRDefault="001D32FA" w:rsidP="001D32FA">
      <w:pPr>
        <w:pStyle w:val="Brdtextmedindrag"/>
      </w:pPr>
      <w:r w:rsidRPr="00620C7E">
        <w:t>c) bedöma om de data som används vid beräkningen av de tekniska avsättningarna är tillräckliga, samt bedöma deras kvalitet,</w:t>
      </w:r>
    </w:p>
    <w:p w14:paraId="01A3E36E" w14:textId="77777777" w:rsidR="001D32FA" w:rsidRPr="00620C7E" w:rsidRDefault="001D32FA" w:rsidP="001D32FA">
      <w:pPr>
        <w:pStyle w:val="Brdtextmedindrag"/>
      </w:pPr>
      <w:r w:rsidRPr="00620C7E">
        <w:t>d) jämföra de antaganden som ligger till grund för beräkningen av tekniska avsättningar med den faktiska utvecklingen,</w:t>
      </w:r>
    </w:p>
    <w:p w14:paraId="0758B31A" w14:textId="77777777" w:rsidR="001D32FA" w:rsidRPr="00620C7E" w:rsidRDefault="001D32FA" w:rsidP="001D32FA">
      <w:pPr>
        <w:pStyle w:val="Brdtextmedindrag"/>
      </w:pPr>
      <w:r w:rsidRPr="00620C7E">
        <w:t xml:space="preserve">e) informera </w:t>
      </w:r>
      <w:r>
        <w:t>tjänstepensionsinstitut</w:t>
      </w:r>
      <w:r w:rsidRPr="00620C7E">
        <w:t>ets förvaltnings-, lednings- eller tillsynsorgan om hur tillförlitliga och lämpliga beräkningarna av tekniska avsättningar är,</w:t>
      </w:r>
    </w:p>
    <w:p w14:paraId="70DBB280" w14:textId="77777777" w:rsidR="001D32FA" w:rsidRPr="00620C7E" w:rsidRDefault="001D32FA" w:rsidP="001D32FA">
      <w:pPr>
        <w:pStyle w:val="Brdtextmedindrag"/>
      </w:pPr>
      <w:r w:rsidRPr="00620C7E">
        <w:t xml:space="preserve">f) yttra sig om den övergripande policyn för teckning av försäkring om </w:t>
      </w:r>
      <w:r>
        <w:t>tjänstepensionsinstitut</w:t>
      </w:r>
      <w:r w:rsidRPr="00620C7E">
        <w:t>et har en sådan policy,</w:t>
      </w:r>
    </w:p>
    <w:p w14:paraId="375BDDD6" w14:textId="77777777" w:rsidR="001D32FA" w:rsidRPr="00620C7E" w:rsidRDefault="001D32FA" w:rsidP="001D32FA">
      <w:pPr>
        <w:pStyle w:val="Brdtextmedindrag"/>
      </w:pPr>
      <w:r w:rsidRPr="00620C7E">
        <w:t xml:space="preserve">g) yttra sig om försäkringsarrangemangens lämplighet om </w:t>
      </w:r>
      <w:r>
        <w:t>tjänste</w:t>
      </w:r>
      <w:r>
        <w:softHyphen/>
        <w:t>pensionsinstitut</w:t>
      </w:r>
      <w:r w:rsidRPr="00620C7E">
        <w:t>et har sådana arrangemang, och</w:t>
      </w:r>
    </w:p>
    <w:p w14:paraId="5A5A2A3D" w14:textId="77777777" w:rsidR="001D32FA" w:rsidRPr="00620C7E" w:rsidRDefault="001D32FA" w:rsidP="001D32FA">
      <w:pPr>
        <w:pStyle w:val="Brdtextmedindrag"/>
      </w:pPr>
      <w:r w:rsidRPr="00620C7E">
        <w:t>h) bidra till ett effektivt genomförande av riskhanteringssystemet.</w:t>
      </w:r>
    </w:p>
    <w:p w14:paraId="50135BA6" w14:textId="77777777" w:rsidR="001D32FA" w:rsidRDefault="001D32FA" w:rsidP="001D32FA">
      <w:pPr>
        <w:pStyle w:val="Brdtextmedindrag"/>
      </w:pPr>
      <w:r w:rsidRPr="00620C7E">
        <w:t xml:space="preserve">Ett </w:t>
      </w:r>
      <w:r>
        <w:t>tjänstepensionsinstitut</w:t>
      </w:r>
      <w:r w:rsidRPr="00620C7E">
        <w:t xml:space="preserve"> ska utse minst en oberoende person, inom eller utanför </w:t>
      </w:r>
      <w:r>
        <w:t>tjänstepensionsinstitut</w:t>
      </w:r>
      <w:r w:rsidRPr="00620C7E">
        <w:t>et, som ansvarar för aktuariefunktionen (artikel 27.2).</w:t>
      </w:r>
    </w:p>
    <w:p w14:paraId="11AFC1F4" w14:textId="77777777" w:rsidR="001D32FA" w:rsidRPr="00620C7E" w:rsidRDefault="001D32FA" w:rsidP="001D32FA">
      <w:pPr>
        <w:pStyle w:val="Brdtextmedindrag"/>
      </w:pPr>
      <w:r>
        <w:t>Enligt andra tjänstepensionsdirektivet gäller även att p</w:t>
      </w:r>
      <w:r w:rsidRPr="00620C7E">
        <w:t>ersoner med nyckelfunktioner ska rapportera alla väsentliga resultat och rekommen</w:t>
      </w:r>
      <w:r>
        <w:softHyphen/>
      </w:r>
      <w:r w:rsidRPr="00620C7E">
        <w:t xml:space="preserve">dationer inom sina ansvarsområden till det förvaltnings-, lednings- eller tillsynsorgan inom </w:t>
      </w:r>
      <w:r>
        <w:t>tjänstepensionsinstitut</w:t>
      </w:r>
      <w:r w:rsidRPr="00620C7E">
        <w:t>et som ska besluta om vilka åtgärder som ska vidtas (artikel 24.4).</w:t>
      </w:r>
    </w:p>
    <w:p w14:paraId="1EB06E88" w14:textId="77777777" w:rsidR="001D32FA" w:rsidRPr="00620C7E" w:rsidRDefault="001D32FA" w:rsidP="001D32FA">
      <w:pPr>
        <w:pStyle w:val="Rubrik5utannumrering"/>
      </w:pPr>
      <w:r w:rsidRPr="00AF13B2">
        <w:lastRenderedPageBreak/>
        <w:t>Gällande</w:t>
      </w:r>
      <w:r w:rsidRPr="00620C7E">
        <w:t xml:space="preserve"> rätt</w:t>
      </w:r>
    </w:p>
    <w:p w14:paraId="718D166B" w14:textId="77777777" w:rsidR="001D32FA" w:rsidRPr="00620C7E" w:rsidRDefault="001D32FA" w:rsidP="001D32FA">
      <w:pPr>
        <w:pStyle w:val="Brdtext"/>
      </w:pPr>
      <w:r w:rsidRPr="00620C7E">
        <w:t xml:space="preserve">För försäkringsföretag gäller enligt </w:t>
      </w:r>
      <w:r>
        <w:t>försäkringsrörelselagen</w:t>
      </w:r>
      <w:r w:rsidRPr="00620C7E">
        <w:t xml:space="preserve"> att de ska ha en aktuariefunktion (10</w:t>
      </w:r>
      <w:r>
        <w:t> kap.</w:t>
      </w:r>
      <w:r w:rsidRPr="00620C7E">
        <w:t xml:space="preserve"> 4</w:t>
      </w:r>
      <w:r>
        <w:t> §</w:t>
      </w:r>
      <w:r w:rsidRPr="00620C7E">
        <w:t xml:space="preserve">). </w:t>
      </w:r>
      <w:r>
        <w:t>A</w:t>
      </w:r>
      <w:r w:rsidRPr="00620C7E">
        <w:t xml:space="preserve">ktuariefunktionen </w:t>
      </w:r>
      <w:r>
        <w:t xml:space="preserve">ska </w:t>
      </w:r>
      <w:r w:rsidRPr="00620C7E">
        <w:t>samordna och svara för kvaliteten i de försäkrings</w:t>
      </w:r>
      <w:r>
        <w:softHyphen/>
      </w:r>
      <w:r w:rsidRPr="00620C7E">
        <w:t>tekniska beräkningarna och utred</w:t>
      </w:r>
      <w:r>
        <w:softHyphen/>
      </w:r>
      <w:r w:rsidRPr="00620C7E">
        <w:t>ningarna</w:t>
      </w:r>
      <w:r>
        <w:t xml:space="preserve"> </w:t>
      </w:r>
      <w:r w:rsidRPr="00620C7E">
        <w:t>(10</w:t>
      </w:r>
      <w:r>
        <w:t> kap.</w:t>
      </w:r>
      <w:r w:rsidRPr="00620C7E">
        <w:t xml:space="preserve"> 18</w:t>
      </w:r>
      <w:r>
        <w:t> §</w:t>
      </w:r>
      <w:r w:rsidRPr="00620C7E">
        <w:t xml:space="preserve"> första stycket</w:t>
      </w:r>
      <w:r>
        <w:t> 1</w:t>
      </w:r>
      <w:r w:rsidRPr="00620C7E">
        <w:t>)</w:t>
      </w:r>
      <w:r>
        <w:t xml:space="preserve">. Funktionen ska även </w:t>
      </w:r>
      <w:r w:rsidRPr="00620C7E">
        <w:t>bistå styrelsen och den verkställande direktören och på eget initiativ rapportera till dem i frågor som rör metoder, beräkningar och bedömningar av</w:t>
      </w:r>
      <w:r>
        <w:t xml:space="preserve"> </w:t>
      </w:r>
      <w:r w:rsidRPr="00620C7E">
        <w:t>de försäkringstekniska avsättningarna,</w:t>
      </w:r>
      <w:r>
        <w:t xml:space="preserve"> </w:t>
      </w:r>
      <w:r w:rsidRPr="00620C7E">
        <w:t>värderingen av försäkringsriskerna, och</w:t>
      </w:r>
      <w:r>
        <w:t xml:space="preserve"> </w:t>
      </w:r>
      <w:r w:rsidRPr="00620C7E">
        <w:t>återförsäkringsskydd och andra risk</w:t>
      </w:r>
      <w:r>
        <w:softHyphen/>
      </w:r>
      <w:r w:rsidRPr="00620C7E">
        <w:t>reduceringstekniker</w:t>
      </w:r>
      <w:r>
        <w:t xml:space="preserve"> (</w:t>
      </w:r>
      <w:r w:rsidRPr="00620C7E">
        <w:t>10</w:t>
      </w:r>
      <w:r>
        <w:t> kap.</w:t>
      </w:r>
      <w:r w:rsidRPr="00620C7E">
        <w:t xml:space="preserve"> 18</w:t>
      </w:r>
      <w:r>
        <w:t> §</w:t>
      </w:r>
      <w:r w:rsidRPr="00620C7E">
        <w:t xml:space="preserve"> första stycket</w:t>
      </w:r>
      <w:r>
        <w:t xml:space="preserve"> 2). Vidare gäller att aktuariefunktionen ska </w:t>
      </w:r>
      <w:r w:rsidRPr="00620C7E">
        <w:t>bidra till före</w:t>
      </w:r>
      <w:r>
        <w:softHyphen/>
      </w:r>
      <w:r w:rsidRPr="00620C7E">
        <w:t>tagets riskhanteringssystem</w:t>
      </w:r>
      <w:r>
        <w:t xml:space="preserve"> (</w:t>
      </w:r>
      <w:r w:rsidRPr="00620C7E">
        <w:t>10</w:t>
      </w:r>
      <w:r>
        <w:t> kap.</w:t>
      </w:r>
      <w:r w:rsidRPr="00620C7E">
        <w:t xml:space="preserve"> 18</w:t>
      </w:r>
      <w:r>
        <w:t> §</w:t>
      </w:r>
      <w:r w:rsidRPr="00620C7E">
        <w:t xml:space="preserve"> första stycket</w:t>
      </w:r>
      <w:r>
        <w:t> 3)</w:t>
      </w:r>
      <w:r w:rsidRPr="00620C7E">
        <w:t>.</w:t>
      </w:r>
      <w:r>
        <w:t xml:space="preserve"> </w:t>
      </w:r>
      <w:r w:rsidRPr="00620C7E">
        <w:t>Det finns mer detaljerade bestämmelser om aktuariefunktionens uppgifter i Solvens II-förordningen (artikel 272).</w:t>
      </w:r>
    </w:p>
    <w:p w14:paraId="4CA1FDDB" w14:textId="77777777" w:rsidR="001D32FA" w:rsidRPr="00620C7E" w:rsidRDefault="001D32FA" w:rsidP="001D32FA">
      <w:pPr>
        <w:pStyle w:val="Brdtextmedindrag"/>
      </w:pPr>
      <w:r>
        <w:t>B</w:t>
      </w:r>
      <w:r w:rsidRPr="00620C7E">
        <w:t>estämmelser</w:t>
      </w:r>
      <w:r>
        <w:t>na</w:t>
      </w:r>
      <w:r w:rsidRPr="00620C7E">
        <w:t xml:space="preserve"> i </w:t>
      </w:r>
      <w:r>
        <w:t>försäkringsrörelselagen</w:t>
      </w:r>
      <w:r w:rsidRPr="00620C7E">
        <w:t xml:space="preserve"> gäller även för de försäk</w:t>
      </w:r>
      <w:r>
        <w:softHyphen/>
      </w:r>
      <w:r w:rsidRPr="00620C7E">
        <w:t>ringsföretag som följer öv</w:t>
      </w:r>
      <w:r w:rsidRPr="00620C7E">
        <w:rPr>
          <w:color w:val="0D0D0D" w:themeColor="text1" w:themeTint="F2"/>
        </w:rPr>
        <w:t>ergångsbestämmelserna (punkt</w:t>
      </w:r>
      <w:r>
        <w:rPr>
          <w:color w:val="0D0D0D" w:themeColor="text1" w:themeTint="F2"/>
        </w:rPr>
        <w:t> </w:t>
      </w:r>
      <w:r w:rsidRPr="00620C7E">
        <w:rPr>
          <w:color w:val="0D0D0D" w:themeColor="text1" w:themeTint="F2"/>
        </w:rPr>
        <w:t>2 i övergångs</w:t>
      </w:r>
      <w:r>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7D94A57A" w14:textId="77777777" w:rsidR="001D32FA" w:rsidRDefault="001D32FA" w:rsidP="001D32FA">
      <w:pPr>
        <w:pStyle w:val="Brdtextmedindrag"/>
      </w:pPr>
      <w:r w:rsidRPr="00620C7E">
        <w:t xml:space="preserve">För tjänstepensionskassor finns det inte något uttryckligt krav </w:t>
      </w:r>
      <w:r>
        <w:t xml:space="preserve">på </w:t>
      </w:r>
      <w:r w:rsidRPr="00620C7E">
        <w:t xml:space="preserve">att de ska ha en </w:t>
      </w:r>
      <w:r>
        <w:t>aktuariefunktion</w:t>
      </w:r>
      <w:r w:rsidRPr="00620C7E">
        <w:t>. I</w:t>
      </w:r>
      <w:r>
        <w:t xml:space="preserve"> </w:t>
      </w:r>
      <w:r w:rsidRPr="00620C7E">
        <w:rPr>
          <w:color w:val="0D0D0D" w:themeColor="text1" w:themeTint="F2"/>
        </w:rPr>
        <w:t>den</w:t>
      </w:r>
      <w:r>
        <w:rPr>
          <w:color w:val="0D0D0D" w:themeColor="text1" w:themeTint="F2"/>
        </w:rPr>
        <w:t xml:space="preserve"> nu</w:t>
      </w:r>
      <w:r w:rsidRPr="00620C7E">
        <w:rPr>
          <w:color w:val="0D0D0D" w:themeColor="text1" w:themeTint="F2"/>
        </w:rPr>
        <w:t xml:space="preserve"> upphävda </w:t>
      </w:r>
      <w:r>
        <w:rPr>
          <w:color w:val="0D0D0D" w:themeColor="text1" w:themeTint="F2"/>
        </w:rPr>
        <w:t>l</w:t>
      </w:r>
      <w:r w:rsidRPr="00F51DDB">
        <w:rPr>
          <w:color w:val="0D0D0D" w:themeColor="text1" w:themeTint="F2"/>
        </w:rPr>
        <w:t>ag</w:t>
      </w:r>
      <w:r>
        <w:rPr>
          <w:color w:val="0D0D0D" w:themeColor="text1" w:themeTint="F2"/>
        </w:rPr>
        <w:t>en</w:t>
      </w:r>
      <w:r w:rsidRPr="00F51DDB">
        <w:rPr>
          <w:color w:val="0D0D0D" w:themeColor="text1" w:themeTint="F2"/>
        </w:rPr>
        <w:t xml:space="preserve"> om understöds</w:t>
      </w:r>
      <w:r>
        <w:rPr>
          <w:color w:val="0D0D0D" w:themeColor="text1" w:themeTint="F2"/>
        </w:rPr>
        <w:softHyphen/>
      </w:r>
      <w:r w:rsidRPr="00F51DDB">
        <w:rPr>
          <w:color w:val="0D0D0D" w:themeColor="text1" w:themeTint="F2"/>
        </w:rPr>
        <w:t>föreningar</w:t>
      </w:r>
      <w:r w:rsidRPr="00620C7E">
        <w:t xml:space="preserve"> finns bestämmelser om försäkrings</w:t>
      </w:r>
      <w:r>
        <w:softHyphen/>
      </w:r>
      <w:r w:rsidRPr="00620C7E">
        <w:t>teknisk utredning (21</w:t>
      </w:r>
      <w:r>
        <w:t> §</w:t>
      </w:r>
      <w:r w:rsidRPr="00620C7E">
        <w:t xml:space="preserve">). </w:t>
      </w:r>
      <w:r>
        <w:t>Styrelsen för en understödsförening ska minst vart femte år låta verkställa försäkringsteknisk utredning av föreningens ställning vid närmast före</w:t>
      </w:r>
      <w:r>
        <w:softHyphen/>
        <w:t>gående års slut och inge utredningen till Finansinspektionen inom tid som inspektionen bestämmer. Finansinspektionen kan helt eller delvis befria en förening från skyldigheten att i visst fall låta verkställa försäkringsteknisk utredning, om föreningens rörelse är av mindre omfattning eller annat skäl till befrielse föreligger. Finansinspektionen kan ålägga en förenings styrelse att också på annan tid eller i annat fall låta verkställa försäkrings</w:t>
      </w:r>
      <w:r>
        <w:softHyphen/>
        <w:t>teknisk utredning. Försäkringsteknisk utredning ska enligt av Finans</w:t>
      </w:r>
      <w:r>
        <w:softHyphen/>
        <w:t>inspektionen fastställda grunder och meddelade föreskrifter verkställas av person, som är behörig att utöva befattning som aktuarie vid liv</w:t>
      </w:r>
      <w:r>
        <w:softHyphen/>
        <w:t>försäkringsbolag eller som av inspektionen förklarats behörig att verk</w:t>
      </w:r>
      <w:r>
        <w:softHyphen/>
        <w:t>ställa utredningen.</w:t>
      </w:r>
    </w:p>
    <w:p w14:paraId="4A9D413D" w14:textId="77777777" w:rsidR="001D32FA" w:rsidRPr="00620C7E" w:rsidRDefault="001D32FA" w:rsidP="001D32FA">
      <w:pPr>
        <w:pStyle w:val="Rubrik5utannumrering"/>
      </w:pPr>
      <w:r>
        <w:t xml:space="preserve">Aktuariefunktionens </w:t>
      </w:r>
      <w:r w:rsidRPr="00AF13B2">
        <w:t>uppgifter</w:t>
      </w:r>
    </w:p>
    <w:p w14:paraId="0DDCAE2F" w14:textId="77777777" w:rsidR="001D32FA" w:rsidRDefault="001D32FA" w:rsidP="001D32FA">
      <w:pPr>
        <w:pStyle w:val="Brdtextmedindrag"/>
        <w:ind w:firstLine="0"/>
      </w:pPr>
      <w:r>
        <w:t>I</w:t>
      </w:r>
      <w:r w:rsidRPr="00620C7E">
        <w:t xml:space="preserve"> </w:t>
      </w:r>
      <w:r>
        <w:t>avsnitt 9.6.2 föreslås att</w:t>
      </w:r>
      <w:r w:rsidRPr="00620C7E">
        <w:t xml:space="preserve"> ett </w:t>
      </w:r>
      <w:r>
        <w:t>tjänstepensionsföretag</w:t>
      </w:r>
      <w:r w:rsidRPr="00620C7E">
        <w:t xml:space="preserve"> </w:t>
      </w:r>
      <w:r>
        <w:t xml:space="preserve">ska </w:t>
      </w:r>
      <w:r w:rsidRPr="00620C7E">
        <w:t>ha en aktuarie</w:t>
      </w:r>
      <w:r>
        <w:softHyphen/>
      </w:r>
      <w:r w:rsidRPr="00620C7E">
        <w:t>funktion.</w:t>
      </w:r>
      <w:r>
        <w:t xml:space="preserve"> Bestämmelserna i andra tjänstepensionsdirektivet om aktuarie</w:t>
      </w:r>
      <w:r>
        <w:softHyphen/>
        <w:t xml:space="preserve">funktionen överensstämmer i huvudsak med motsvarande bestämmelser i Solvens II-direktivet (artikel 48.1). </w:t>
      </w:r>
      <w:r w:rsidRPr="00620C7E">
        <w:t>Det</w:t>
      </w:r>
      <w:r>
        <w:t xml:space="preserve"> är därför lämpligt</w:t>
      </w:r>
      <w:r w:rsidRPr="00620C7E">
        <w:t xml:space="preserve"> att aktuarie</w:t>
      </w:r>
      <w:r>
        <w:softHyphen/>
      </w:r>
      <w:r w:rsidRPr="00620C7E">
        <w:t xml:space="preserve">funktionen hos ett </w:t>
      </w:r>
      <w:r>
        <w:t>tjänstepensionsföretag</w:t>
      </w:r>
      <w:r w:rsidRPr="00620C7E">
        <w:t xml:space="preserve">, som </w:t>
      </w:r>
      <w:r w:rsidRPr="00620C7E">
        <w:rPr>
          <w:i/>
        </w:rPr>
        <w:t>Svensk Försäkring</w:t>
      </w:r>
      <w:r w:rsidRPr="00620C7E">
        <w:t xml:space="preserve"> </w:t>
      </w:r>
      <w:r>
        <w:t>på</w:t>
      </w:r>
      <w:r>
        <w:softHyphen/>
        <w:t>pekar</w:t>
      </w:r>
      <w:r w:rsidRPr="00620C7E">
        <w:t xml:space="preserve">, ges samma </w:t>
      </w:r>
      <w:r>
        <w:t>uppgifter</w:t>
      </w:r>
      <w:r w:rsidRPr="00620C7E">
        <w:t xml:space="preserve"> som </w:t>
      </w:r>
      <w:r>
        <w:t xml:space="preserve">aktuariefunktionen </w:t>
      </w:r>
      <w:r w:rsidRPr="00620C7E">
        <w:t>hos ett försäkrings</w:t>
      </w:r>
      <w:r>
        <w:softHyphen/>
      </w:r>
      <w:r w:rsidRPr="00620C7E">
        <w:t>företag.</w:t>
      </w:r>
      <w:r>
        <w:t xml:space="preserve"> För försäkringsföretag har bestämmelserna i Solvens II-direktivet genomförts genom en bestämmelse i försäkrings</w:t>
      </w:r>
      <w:r>
        <w:softHyphen/>
        <w:t>rörelselagen. En be</w:t>
      </w:r>
      <w:r>
        <w:softHyphen/>
        <w:t>stämmelse om aktuariefunktionsens uppgifter bör därför tas in i den nya lagen om tjänstepensionsföretag och utformas efter förebild av be</w:t>
      </w:r>
      <w:r>
        <w:softHyphen/>
        <w:t>stämmelsen som gäller för försäkringsföretag. Detta är även tillräckligt för att genomföra andra tjänstepensionsdirektivets krav på intern rapportering.</w:t>
      </w:r>
    </w:p>
    <w:p w14:paraId="6612FF90" w14:textId="77777777" w:rsidR="001D32FA" w:rsidRDefault="001D32FA" w:rsidP="001D32FA">
      <w:pPr>
        <w:pStyle w:val="Brdtextmedindrag"/>
      </w:pPr>
      <w:r>
        <w:t>För tjänstepensionsföretag ska det införas en bestämmelse om att aktuariefunktionen ska samordna och svara för kvaliteten i de försäkrings</w:t>
      </w:r>
      <w:r>
        <w:softHyphen/>
        <w:t xml:space="preserve">tekniska beräkningarna och utredningarna. Funktionen ska även bistå </w:t>
      </w:r>
      <w:r>
        <w:lastRenderedPageBreak/>
        <w:t xml:space="preserve">styrelsen och den verkställande direktören och på eget initiativ rapportera till dem i frågor som rör </w:t>
      </w:r>
      <w:r w:rsidRPr="006628F8">
        <w:t>metoder, beräkningar och bedömningar av</w:t>
      </w:r>
      <w:r w:rsidRPr="002F2353">
        <w:t xml:space="preserve"> de försäkringstekniska avsättningarna, värderingen av försäkrings</w:t>
      </w:r>
      <w:r>
        <w:softHyphen/>
      </w:r>
      <w:r w:rsidRPr="002F2353">
        <w:t>riskerna, och återförsäkringsskydd och andra riskreduceringstekniker</w:t>
      </w:r>
      <w:r>
        <w:t xml:space="preserve">. Dessutom ska funktionen </w:t>
      </w:r>
      <w:r w:rsidRPr="006628F8">
        <w:t>bidra till företagets riskhante</w:t>
      </w:r>
      <w:r w:rsidRPr="002F2353">
        <w:t>ringssystem.</w:t>
      </w:r>
    </w:p>
    <w:p w14:paraId="01E323E3" w14:textId="77777777" w:rsidR="001D32FA" w:rsidRDefault="001D32FA" w:rsidP="001D32FA">
      <w:pPr>
        <w:pStyle w:val="Brdtextmedindrag"/>
      </w:pPr>
      <w:r>
        <w:t>Genom att funktionens uppgifter anges i lag tydliggörs vilka ansvars</w:t>
      </w:r>
      <w:r>
        <w:softHyphen/>
        <w:t xml:space="preserve">områden som aktuariefunktionen ska ha. Det finns därmed inte skäl att, som </w:t>
      </w:r>
      <w:r w:rsidRPr="00DF528D">
        <w:rPr>
          <w:i/>
        </w:rPr>
        <w:t xml:space="preserve">Svenska Aktuarieföreningen </w:t>
      </w:r>
      <w:r>
        <w:t>efterfrågar, särskilt ange vilket verksam</w:t>
      </w:r>
      <w:r>
        <w:softHyphen/>
        <w:t>hetsansvar som funktionen ska ha. Inte heller finns det några sådana be</w:t>
      </w:r>
      <w:r>
        <w:softHyphen/>
        <w:t>stämmelser i försäkringsrörelselagen för ett försäkringsföretags aktuarie</w:t>
      </w:r>
      <w:r>
        <w:softHyphen/>
        <w:t>funktion.</w:t>
      </w:r>
    </w:p>
    <w:p w14:paraId="01E47683" w14:textId="77777777" w:rsidR="001D32FA" w:rsidRDefault="001D32FA" w:rsidP="001D32FA">
      <w:pPr>
        <w:pStyle w:val="Rubrik5utannumrering"/>
      </w:pPr>
      <w:r>
        <w:t>Aktuariefunktionens roll i ett tjänstepensionsföretag</w:t>
      </w:r>
    </w:p>
    <w:p w14:paraId="34A3382A" w14:textId="77777777" w:rsidR="001D32FA" w:rsidRDefault="001D32FA" w:rsidP="001D32FA">
      <w:pPr>
        <w:pStyle w:val="Brdtextmedindrag"/>
        <w:ind w:firstLine="0"/>
      </w:pPr>
      <w:r>
        <w:t>I skäl 54 i andra tjänstepensionsdirektivet anges att e</w:t>
      </w:r>
      <w:r w:rsidRPr="005F2639">
        <w:t>n nyckelfunktion är kapaciteten att utföra v</w:t>
      </w:r>
      <w:r>
        <w:t>issa företagsstyrningsuppgifter och</w:t>
      </w:r>
      <w:r w:rsidRPr="005F2639">
        <w:t xml:space="preserve"> </w:t>
      </w:r>
      <w:r>
        <w:t>att t</w:t>
      </w:r>
      <w:r w:rsidRPr="005F2639">
        <w:t>jänste</w:t>
      </w:r>
      <w:r>
        <w:softHyphen/>
      </w:r>
      <w:r w:rsidRPr="005F2639">
        <w:t>pensionsinstituten bör ha tillräcklig kapacitet för en riskhanterings</w:t>
      </w:r>
      <w:r>
        <w:softHyphen/>
      </w:r>
      <w:r w:rsidRPr="005F2639">
        <w:t>funktion, en internrevisionsfunktion samt, i tillämpliga fall, en aktuarie</w:t>
      </w:r>
      <w:r>
        <w:softHyphen/>
      </w:r>
      <w:r w:rsidRPr="005F2639">
        <w:t>funktion</w:t>
      </w:r>
      <w:r>
        <w:t xml:space="preserve">. </w:t>
      </w:r>
      <w:r w:rsidRPr="006628F8">
        <w:t xml:space="preserve">I direktivet anges </w:t>
      </w:r>
      <w:r w:rsidRPr="002F2353">
        <w:t xml:space="preserve">bl.a. att aktuariefunktionen </w:t>
      </w:r>
      <w:r>
        <w:t xml:space="preserve">ska </w:t>
      </w:r>
      <w:r w:rsidRPr="002F2353">
        <w:t>bedöma lämp</w:t>
      </w:r>
      <w:r>
        <w:softHyphen/>
      </w:r>
      <w:r w:rsidRPr="002F2353">
        <w:t>ligheten av de metoder och underliggande modeller som används vid be</w:t>
      </w:r>
      <w:r>
        <w:softHyphen/>
      </w:r>
      <w:r w:rsidRPr="002F2353">
        <w:t>räkningen av tekniska avsättningar och de antaganden som ligger till grund för denna beräkning</w:t>
      </w:r>
      <w:r>
        <w:t xml:space="preserve"> (artikel 27.1 b). Aktuariefunktionen ska även </w:t>
      </w:r>
      <w:r w:rsidRPr="005F2639">
        <w:t>in</w:t>
      </w:r>
      <w:r>
        <w:softHyphen/>
      </w:r>
      <w:r w:rsidRPr="005F2639">
        <w:t>formera tjänstepensionsinstitutets förvaltnings-, lednings- eller tillsyns</w:t>
      </w:r>
      <w:r>
        <w:softHyphen/>
      </w:r>
      <w:r w:rsidRPr="005F2639">
        <w:t>organ om hur tillförlitliga och lämpliga beräkningarna av tekniska av</w:t>
      </w:r>
      <w:r>
        <w:softHyphen/>
      </w:r>
      <w:r w:rsidRPr="005F2639">
        <w:t>sättningar är</w:t>
      </w:r>
      <w:r>
        <w:t xml:space="preserve"> (artikel 27.1 e). I direktivet anges också att aktuarie</w:t>
      </w:r>
      <w:r>
        <w:softHyphen/>
        <w:t xml:space="preserve">funktionen ska utföra ytterligare uppgifter som, vilket </w:t>
      </w:r>
      <w:r w:rsidRPr="006628F8">
        <w:rPr>
          <w:i/>
        </w:rPr>
        <w:t>AFA Försäkring</w:t>
      </w:r>
      <w:r w:rsidRPr="006628F8">
        <w:t xml:space="preserve">, </w:t>
      </w:r>
      <w:r w:rsidRPr="004979AC">
        <w:rPr>
          <w:i/>
        </w:rPr>
        <w:t>Alecta</w:t>
      </w:r>
      <w:r>
        <w:t xml:space="preserve">, </w:t>
      </w:r>
      <w:r w:rsidRPr="004979AC">
        <w:rPr>
          <w:i/>
        </w:rPr>
        <w:t>AMF</w:t>
      </w:r>
      <w:r>
        <w:t xml:space="preserve">, </w:t>
      </w:r>
      <w:r w:rsidRPr="004979AC">
        <w:rPr>
          <w:i/>
        </w:rPr>
        <w:t>Tjänstepensionsförbundet</w:t>
      </w:r>
      <w:r>
        <w:rPr>
          <w:i/>
        </w:rPr>
        <w:t xml:space="preserve"> </w:t>
      </w:r>
      <w:r>
        <w:t xml:space="preserve">och </w:t>
      </w:r>
      <w:r w:rsidRPr="00215393">
        <w:rPr>
          <w:i/>
        </w:rPr>
        <w:t>Pensionsmyndigheten</w:t>
      </w:r>
      <w:r>
        <w:rPr>
          <w:i/>
        </w:rPr>
        <w:t xml:space="preserve"> </w:t>
      </w:r>
      <w:r>
        <w:t xml:space="preserve">också framför, mer rör den faktiska verksamheten. Aktuariefunktionen </w:t>
      </w:r>
      <w:r w:rsidRPr="002F2353">
        <w:t>ska</w:t>
      </w:r>
      <w:r>
        <w:t xml:space="preserve"> som exempel </w:t>
      </w:r>
      <w:r w:rsidRPr="00DF136C">
        <w:t>samordna och övervaka beräkningen av de tekniska avsätt</w:t>
      </w:r>
      <w:r>
        <w:softHyphen/>
      </w:r>
      <w:r w:rsidRPr="00DF136C">
        <w:t>ningarna</w:t>
      </w:r>
      <w:r>
        <w:t xml:space="preserve"> (artikel 27.1 a). Tilläggas bör även att andra tjänstepensions</w:t>
      </w:r>
      <w:r>
        <w:softHyphen/>
        <w:t>direktivets uttryckliga krav på oberoende endast gäller för internrevisions</w:t>
      </w:r>
      <w:r>
        <w:softHyphen/>
        <w:t>funktionen (artikel 24.2).</w:t>
      </w:r>
    </w:p>
    <w:p w14:paraId="74AE730D" w14:textId="77777777" w:rsidR="001D32FA" w:rsidRDefault="001D32FA" w:rsidP="001D32FA">
      <w:pPr>
        <w:pStyle w:val="Brdtextmedindrag"/>
      </w:pPr>
      <w:r w:rsidRPr="00DF528D">
        <w:rPr>
          <w:i/>
        </w:rPr>
        <w:t xml:space="preserve">Svenska Aktuarieföreningen </w:t>
      </w:r>
      <w:r>
        <w:t>framför</w:t>
      </w:r>
      <w:r w:rsidRPr="002F4C81">
        <w:t xml:space="preserve"> att det bör tydliggöras att aktuarie</w:t>
      </w:r>
      <w:r>
        <w:softHyphen/>
      </w:r>
      <w:r w:rsidRPr="002F4C81">
        <w:t xml:space="preserve">funktionen har ett verksamhetsansvar </w:t>
      </w:r>
      <w:r>
        <w:t xml:space="preserve">för beräkningarna. I stället för att ange om aktuariefunktionen är en kontrollfunktion eller inte, eller endast delvis, får det väsentliga anses vara att funktionen, som </w:t>
      </w:r>
      <w:r w:rsidRPr="002F4C81">
        <w:rPr>
          <w:i/>
        </w:rPr>
        <w:t>Svensk Försäkring</w:t>
      </w:r>
      <w:r>
        <w:t xml:space="preserve"> anför, har samma </w:t>
      </w:r>
      <w:r w:rsidRPr="007236AC">
        <w:t>uppgifter hos ett tjänstepensions</w:t>
      </w:r>
      <w:r w:rsidRPr="007236AC">
        <w:softHyphen/>
        <w:t xml:space="preserve">företag som hos ett försäkringsföretag. </w:t>
      </w:r>
      <w:r w:rsidRPr="00E8324B">
        <w:t>Vissa av aktuariefunktionens uppgifter kommer att ut</w:t>
      </w:r>
      <w:r>
        <w:softHyphen/>
      </w:r>
      <w:r w:rsidRPr="00E8324B">
        <w:t xml:space="preserve">göra en kontroll av verksamheten medan andra mer rör den löpande verksamheten. </w:t>
      </w:r>
      <w:r w:rsidRPr="007236AC">
        <w:t>O</w:t>
      </w:r>
      <w:r>
        <w:t xml:space="preserve">avsett vilket gäller </w:t>
      </w:r>
      <w:r w:rsidRPr="008D7ECA">
        <w:t xml:space="preserve">andra tjänstepensionsdirektivets krav om att ett </w:t>
      </w:r>
      <w:r>
        <w:t>t</w:t>
      </w:r>
      <w:r w:rsidRPr="002F4C81">
        <w:t>jänstepensionsinstitut ska göra det möjligt för personer som innehar nyckelfunktioner att utföra sina uppgifter effektivt på ett objektivt, korrekt och oberoende sätt</w:t>
      </w:r>
      <w:r>
        <w:t xml:space="preserve"> (artikel 24.1)</w:t>
      </w:r>
      <w:r w:rsidRPr="002F4C81">
        <w:t>.</w:t>
      </w:r>
    </w:p>
    <w:p w14:paraId="63809D13" w14:textId="77777777" w:rsidR="001D32FA" w:rsidRPr="00620C7E" w:rsidRDefault="001D32FA" w:rsidP="001D32FA">
      <w:pPr>
        <w:pStyle w:val="Rubrik5utannumrering"/>
      </w:pPr>
      <w:r>
        <w:t>Bemyndiganden</w:t>
      </w:r>
    </w:p>
    <w:p w14:paraId="5816DCB5" w14:textId="77777777" w:rsidR="001D32FA" w:rsidRDefault="001D32FA" w:rsidP="001D32FA">
      <w:pPr>
        <w:pStyle w:val="Brdtextmedindrag"/>
        <w:ind w:firstLine="0"/>
      </w:pPr>
      <w:r w:rsidRPr="00620C7E">
        <w:t>För försäkringsföretag finns i Solvens II-förordningen (artikel 272)</w:t>
      </w:r>
      <w:r>
        <w:t xml:space="preserve"> </w:t>
      </w:r>
      <w:r w:rsidRPr="00620C7E">
        <w:t xml:space="preserve">ytterligare bestämmelser om vilka uppgifter som aktuariefunktionen ska utföra. Även för </w:t>
      </w:r>
      <w:r>
        <w:t>tjänstepensionsföretag</w:t>
      </w:r>
      <w:r w:rsidRPr="00620C7E">
        <w:t xml:space="preserve"> kan det finnas ett behov </w:t>
      </w:r>
      <w:r>
        <w:t>av ytter</w:t>
      </w:r>
      <w:r>
        <w:softHyphen/>
        <w:t>ligare bestämmelser om</w:t>
      </w:r>
      <w:r w:rsidRPr="00620C7E">
        <w:t xml:space="preserve"> vilka uppgifter som aktuariefunktionen ska utföra. Regeringen eller den myndighet som regeringen bestämmer bör därför få </w:t>
      </w:r>
      <w:r w:rsidRPr="00620C7E">
        <w:lastRenderedPageBreak/>
        <w:t xml:space="preserve">meddela föreskrifter om vilka uppgifter som aktuariefunktionen </w:t>
      </w:r>
      <w:r>
        <w:t>ska utföra</w:t>
      </w:r>
      <w:r w:rsidRPr="00620C7E">
        <w:t>.</w:t>
      </w:r>
    </w:p>
    <w:p w14:paraId="001E00CC" w14:textId="738003BB" w:rsidR="001D32FA" w:rsidRPr="00620C7E" w:rsidRDefault="001D32FA" w:rsidP="001D32FA">
      <w:pPr>
        <w:pStyle w:val="Brdtextmedindrag"/>
      </w:pPr>
      <w:r>
        <w:t>Genom ett bemyndigande skapas även utrymme för att utforma be</w:t>
      </w:r>
      <w:r>
        <w:softHyphen/>
        <w:t>stämmelser som är anpassade till den verksamhet som ett tjänste</w:t>
      </w:r>
      <w:r>
        <w:softHyphen/>
        <w:t>pensions</w:t>
      </w:r>
      <w:r>
        <w:softHyphen/>
        <w:t xml:space="preserve">företag driver i det enskilda fallet och inom ramen för detta ta hänsyn till </w:t>
      </w:r>
      <w:r w:rsidRPr="00151B1D">
        <w:t>storleken, arten, omfattningen och komplexiteten i tjänste</w:t>
      </w:r>
      <w:r>
        <w:softHyphen/>
      </w:r>
      <w:r w:rsidRPr="00151B1D">
        <w:t>pensions</w:t>
      </w:r>
      <w:r>
        <w:softHyphen/>
      </w:r>
      <w:r w:rsidRPr="00151B1D">
        <w:t>företagets verksamhet.</w:t>
      </w:r>
      <w:r>
        <w:t xml:space="preserve"> Detta medför, till skillnad från det </w:t>
      </w:r>
      <w:r w:rsidRPr="009B5FAF">
        <w:rPr>
          <w:i/>
        </w:rPr>
        <w:t>Ägarföreningen P</w:t>
      </w:r>
      <w:r>
        <w:rPr>
          <w:i/>
        </w:rPr>
        <w:t>ro</w:t>
      </w:r>
      <w:r w:rsidRPr="009B5FAF">
        <w:rPr>
          <w:i/>
        </w:rPr>
        <w:t>Skandia</w:t>
      </w:r>
      <w:r>
        <w:rPr>
          <w:i/>
        </w:rPr>
        <w:t xml:space="preserve"> </w:t>
      </w:r>
      <w:r>
        <w:t>förespråkar</w:t>
      </w:r>
      <w:r w:rsidR="00376B0B">
        <w:t>,</w:t>
      </w:r>
      <w:r>
        <w:t xml:space="preserve"> att reglerna till viss del kommer att skilja sig åt mellan ett tjänstepensionsföretag och ett försäkringsföretag. Detta är dock en naturlig följd av att det rör sig om två fristående regelverk som har sin grund i två olika </w:t>
      </w:r>
      <w:r w:rsidR="00376B0B">
        <w:t>EU-</w:t>
      </w:r>
      <w:r>
        <w:t>direktiv</w:t>
      </w:r>
      <w:r w:rsidR="00376B0B">
        <w:t>:</w:t>
      </w:r>
      <w:r>
        <w:t xml:space="preserve"> andra tjänste</w:t>
      </w:r>
      <w:r>
        <w:softHyphen/>
        <w:t>pensionsdirektivet och Solvens</w:t>
      </w:r>
      <w:r w:rsidR="00376B0B">
        <w:t> </w:t>
      </w:r>
      <w:r>
        <w:t>II-direktivet.</w:t>
      </w:r>
    </w:p>
    <w:p w14:paraId="1A113AF3" w14:textId="77777777" w:rsidR="001D32FA" w:rsidRPr="00620C7E" w:rsidRDefault="001D32FA" w:rsidP="001D32FA">
      <w:pPr>
        <w:pStyle w:val="Rubrik5utannumrering"/>
      </w:pPr>
      <w:r>
        <w:t>Aktuariefunktionens o</w:t>
      </w:r>
      <w:r w:rsidRPr="00AF13B2">
        <w:t>beroende</w:t>
      </w:r>
    </w:p>
    <w:p w14:paraId="220F2F88" w14:textId="77777777" w:rsidR="001D32FA" w:rsidRDefault="001D32FA" w:rsidP="001D32FA">
      <w:pPr>
        <w:pStyle w:val="Brdtextmedindrag"/>
        <w:ind w:firstLine="0"/>
      </w:pPr>
      <w:r w:rsidRPr="00620C7E">
        <w:t xml:space="preserve">Enligt andra tjänstepensionsdirektivet ska </w:t>
      </w:r>
      <w:r>
        <w:t xml:space="preserve">ett </w:t>
      </w:r>
      <w:r w:rsidRPr="00B54922">
        <w:t xml:space="preserve">tjänstepensionsinstitut utse minst en oberoende person, inom eller utanför tjänstepensionsinstitutet, som ansvarar </w:t>
      </w:r>
      <w:r>
        <w:t xml:space="preserve">för aktuariefunktionen </w:t>
      </w:r>
      <w:r w:rsidRPr="00620C7E">
        <w:t>(artikel 27.2). För att genomföra denna del</w:t>
      </w:r>
      <w:r>
        <w:t xml:space="preserve"> av </w:t>
      </w:r>
      <w:r w:rsidRPr="00620C7E">
        <w:t>andra tjänstepensionsdirektivet bör det i</w:t>
      </w:r>
      <w:r>
        <w:t xml:space="preserve"> den nya</w:t>
      </w:r>
      <w:r w:rsidRPr="00620C7E">
        <w:t xml:space="preserve"> lagen om </w:t>
      </w:r>
      <w:r>
        <w:t>tjänste</w:t>
      </w:r>
      <w:r>
        <w:softHyphen/>
        <w:t>pensionsföretag</w:t>
      </w:r>
      <w:r w:rsidRPr="00620C7E">
        <w:t xml:space="preserve"> införas en bestämmelse</w:t>
      </w:r>
      <w:r>
        <w:t xml:space="preserve"> om detta</w:t>
      </w:r>
      <w:r w:rsidRPr="00620C7E">
        <w:t>.</w:t>
      </w:r>
    </w:p>
    <w:p w14:paraId="3B9F3F8B" w14:textId="77777777" w:rsidR="001D32FA" w:rsidRPr="00620C7E" w:rsidRDefault="001D32FA" w:rsidP="001D32FA">
      <w:pPr>
        <w:pStyle w:val="Brdtextmedindrag"/>
      </w:pPr>
      <w:r>
        <w:t xml:space="preserve">I försäkringsrörelselagen </w:t>
      </w:r>
      <w:r w:rsidRPr="00620C7E">
        <w:t xml:space="preserve">finns </w:t>
      </w:r>
      <w:r>
        <w:t xml:space="preserve">det </w:t>
      </w:r>
      <w:r w:rsidRPr="00620C7E">
        <w:t>inte något uttryckligt krav på oberoende för den som ansvarar för aktuariefunktionen.</w:t>
      </w:r>
      <w:r>
        <w:t xml:space="preserve"> En bestämmelse för tjänstepensionsföretag kommer därmed inte att ha någon motsvarighet i försäkringsrörelselagen.</w:t>
      </w:r>
    </w:p>
    <w:p w14:paraId="675579F5" w14:textId="77777777" w:rsidR="001D32FA" w:rsidRDefault="001D32FA" w:rsidP="001D32FA">
      <w:pPr>
        <w:pStyle w:val="Brdtextmedindrag"/>
      </w:pPr>
      <w:r w:rsidRPr="00620C7E">
        <w:t>I andra tjänstepensionsdirektivet (artikel 27.2) anges inte närmare vad som avses med oberoende eller i förhållande till vem eller vilka detta ska gälla. Enligt direktivet (artikel 24.2) får en enda person eller enhet, med undantag för internrevisionsfunktionen, utöva flera nyckelfunktioner.</w:t>
      </w:r>
    </w:p>
    <w:p w14:paraId="55348A43" w14:textId="77777777" w:rsidR="001D32FA" w:rsidRDefault="001D32FA" w:rsidP="001D32FA">
      <w:pPr>
        <w:pStyle w:val="Brdtextmedindrag"/>
      </w:pPr>
      <w:r>
        <w:t xml:space="preserve">Som </w:t>
      </w:r>
      <w:r>
        <w:rPr>
          <w:i/>
        </w:rPr>
        <w:t>Svensk Försäkring</w:t>
      </w:r>
      <w:r>
        <w:t xml:space="preserve"> och </w:t>
      </w:r>
      <w:r>
        <w:rPr>
          <w:i/>
        </w:rPr>
        <w:t xml:space="preserve">Tjänstepensionsförbundet </w:t>
      </w:r>
      <w:r>
        <w:t>framför bör det ingå i aktuariefunktionens uppgifter att utföra försäkringstekniska utred</w:t>
      </w:r>
      <w:r>
        <w:softHyphen/>
        <w:t xml:space="preserve">ningar. Detta talar mot att oberoendet skulle gälla i förhållande till den som utför de försäkringstekniska beräkningarna. I stället bör, som </w:t>
      </w:r>
      <w:r w:rsidRPr="009B5FAF">
        <w:rPr>
          <w:i/>
        </w:rPr>
        <w:t>AFA För</w:t>
      </w:r>
      <w:r>
        <w:rPr>
          <w:i/>
        </w:rPr>
        <w:softHyphen/>
      </w:r>
      <w:r w:rsidRPr="009B5FAF">
        <w:rPr>
          <w:i/>
        </w:rPr>
        <w:t>säkring</w:t>
      </w:r>
      <w:r w:rsidRPr="009B5FAF">
        <w:t xml:space="preserve">, </w:t>
      </w:r>
      <w:r w:rsidRPr="009B5FAF">
        <w:rPr>
          <w:i/>
        </w:rPr>
        <w:t>Alecta</w:t>
      </w:r>
      <w:r>
        <w:t xml:space="preserve">, </w:t>
      </w:r>
      <w:r w:rsidRPr="009B5FAF">
        <w:rPr>
          <w:i/>
        </w:rPr>
        <w:t>AMF</w:t>
      </w:r>
      <w:r w:rsidRPr="009B5FAF">
        <w:t xml:space="preserve"> </w:t>
      </w:r>
      <w:r>
        <w:t xml:space="preserve">och </w:t>
      </w:r>
      <w:r w:rsidRPr="009B5FAF">
        <w:rPr>
          <w:i/>
        </w:rPr>
        <w:t>Tjänstepensionsförbundet</w:t>
      </w:r>
      <w:r w:rsidRPr="009B5FAF">
        <w:t xml:space="preserve"> </w:t>
      </w:r>
      <w:r>
        <w:t>anser</w:t>
      </w:r>
      <w:r w:rsidRPr="009B5FAF">
        <w:t>, oberoendet</w:t>
      </w:r>
      <w:r>
        <w:t xml:space="preserve"> gälla </w:t>
      </w:r>
      <w:r w:rsidRPr="006628F8">
        <w:t>i förhållande till tjänstepensionsföretagets ledning elle</w:t>
      </w:r>
      <w:r w:rsidRPr="00F95796">
        <w:t xml:space="preserve">r </w:t>
      </w:r>
      <w:r>
        <w:t>uppdrags</w:t>
      </w:r>
      <w:r>
        <w:softHyphen/>
        <w:t>givande företag. Detta får även anses vara väl förenligt med kravet att ett t</w:t>
      </w:r>
      <w:r w:rsidRPr="00B54922">
        <w:t>jänstepensionsinstitut ska göra det möjligt för personer som innehar nyckelfunktioner att utföra sina uppgifter effektivt på ett objektivt, korrekt och oberoende sätt</w:t>
      </w:r>
      <w:r>
        <w:t xml:space="preserve"> (artikel 24.1 i andra tjänstepensionsdirektivet)</w:t>
      </w:r>
      <w:r w:rsidRPr="00B54922">
        <w:t>.</w:t>
      </w:r>
      <w:r>
        <w:t xml:space="preserve"> Ett oberoende bör även, </w:t>
      </w:r>
      <w:r w:rsidRPr="00F95796">
        <w:t xml:space="preserve">som </w:t>
      </w:r>
      <w:r w:rsidRPr="00F95796">
        <w:rPr>
          <w:i/>
        </w:rPr>
        <w:t xml:space="preserve">Pensionsmyndigheten </w:t>
      </w:r>
      <w:r w:rsidRPr="00F95796">
        <w:t>framhåller</w:t>
      </w:r>
      <w:r>
        <w:t>, gälla mot</w:t>
      </w:r>
      <w:r w:rsidRPr="00F95796">
        <w:t xml:space="preserve"> </w:t>
      </w:r>
      <w:r w:rsidRPr="002F4C81">
        <w:t xml:space="preserve">andra intressenter i </w:t>
      </w:r>
      <w:r>
        <w:t xml:space="preserve">företaget, </w:t>
      </w:r>
      <w:r w:rsidRPr="002F4C81">
        <w:t>ex</w:t>
      </w:r>
      <w:r>
        <w:t>empelvis</w:t>
      </w:r>
      <w:r w:rsidRPr="002F4C81">
        <w:t xml:space="preserve"> finans- och marknads</w:t>
      </w:r>
      <w:r>
        <w:softHyphen/>
      </w:r>
      <w:r w:rsidRPr="002F4C81">
        <w:t>avdel</w:t>
      </w:r>
      <w:r>
        <w:softHyphen/>
      </w:r>
      <w:r w:rsidRPr="002F4C81">
        <w:t>ningar eller ägare som kan ha intresse av att de försäkringstekniska avsätt</w:t>
      </w:r>
      <w:r>
        <w:softHyphen/>
      </w:r>
      <w:r w:rsidRPr="002F4C81">
        <w:t xml:space="preserve">ningarna blir lägre eller högre än vad </w:t>
      </w:r>
      <w:r>
        <w:t xml:space="preserve">yrkesmässigt utförda </w:t>
      </w:r>
      <w:r w:rsidRPr="002F4C81">
        <w:t>beräkningar visar.</w:t>
      </w:r>
      <w:r>
        <w:t xml:space="preserve"> Detta är dessutom i linje med det </w:t>
      </w:r>
      <w:r>
        <w:rPr>
          <w:i/>
        </w:rPr>
        <w:t>Svenska Aktuarieföreningen</w:t>
      </w:r>
      <w:r>
        <w:t xml:space="preserve"> anför</w:t>
      </w:r>
      <w:r w:rsidRPr="006628F8">
        <w:t xml:space="preserve"> om att det i</w:t>
      </w:r>
      <w:r w:rsidRPr="002F4C81">
        <w:t xml:space="preserve"> skäl</w:t>
      </w:r>
      <w:r>
        <w:t> </w:t>
      </w:r>
      <w:r w:rsidRPr="002F4C81">
        <w:t xml:space="preserve">56 </w:t>
      </w:r>
      <w:r>
        <w:t>i andra tjänstepensions</w:t>
      </w:r>
      <w:r>
        <w:softHyphen/>
        <w:t xml:space="preserve">direktivet </w:t>
      </w:r>
      <w:r w:rsidRPr="002F4C81">
        <w:t>anges att den person eller den organisatoriska enhet som utövar en nyckelfunktion bör vara en annan än den som utövar en liknande nyckelfunktion i det uppdrags</w:t>
      </w:r>
      <w:r>
        <w:softHyphen/>
      </w:r>
      <w:r w:rsidRPr="002F4C81">
        <w:t>givande företaget</w:t>
      </w:r>
      <w:r>
        <w:t xml:space="preserve"> och att det är denna intressekonflikt som ska förebyggas.</w:t>
      </w:r>
      <w:r w:rsidRPr="004509D4">
        <w:t xml:space="preserve"> </w:t>
      </w:r>
    </w:p>
    <w:p w14:paraId="5BA91982" w14:textId="77777777" w:rsidR="001D32FA" w:rsidRPr="00620C7E" w:rsidRDefault="001D32FA" w:rsidP="00A1236C">
      <w:pPr>
        <w:pStyle w:val="Brdtextmedindrag"/>
      </w:pPr>
      <w:r>
        <w:t>Tjänstepensionsföretaget</w:t>
      </w:r>
      <w:r w:rsidRPr="00620C7E">
        <w:t xml:space="preserve"> ska </w:t>
      </w:r>
      <w:r>
        <w:t xml:space="preserve">enligt andra tjänstepensionsdirektivet </w:t>
      </w:r>
      <w:r w:rsidRPr="00620C7E">
        <w:t xml:space="preserve">utse minst en oberoende person som </w:t>
      </w:r>
      <w:r>
        <w:t>ansvarar för aktuariefunktionen. Detta bör anges i lagen om tjänstepensionsföretag. K</w:t>
      </w:r>
      <w:r w:rsidRPr="00124736">
        <w:t>ravet på oberoende</w:t>
      </w:r>
      <w:r>
        <w:t xml:space="preserve"> gäller</w:t>
      </w:r>
      <w:r w:rsidRPr="00124736">
        <w:t xml:space="preserve"> inte endast </w:t>
      </w:r>
      <w:r>
        <w:t xml:space="preserve">i förhållande till verksamheten </w:t>
      </w:r>
      <w:r w:rsidRPr="00124736">
        <w:t>utan</w:t>
      </w:r>
      <w:r>
        <w:t xml:space="preserve"> </w:t>
      </w:r>
      <w:r w:rsidRPr="000820FE">
        <w:t xml:space="preserve">gentemot </w:t>
      </w:r>
      <w:r>
        <w:t xml:space="preserve">alla </w:t>
      </w:r>
      <w:r w:rsidRPr="000820FE">
        <w:t xml:space="preserve">dem som kan ha </w:t>
      </w:r>
      <w:r w:rsidRPr="000820FE">
        <w:lastRenderedPageBreak/>
        <w:t>ett intresse av att de försäkringstekniska avsättningarna blir lägre eller högre än vad beräkningarna faktiskt visar.</w:t>
      </w:r>
    </w:p>
    <w:p w14:paraId="01448305" w14:textId="4CAA59C8" w:rsidR="001D32FA" w:rsidRDefault="001D32FA" w:rsidP="00A1236C">
      <w:pPr>
        <w:pStyle w:val="Brdtextmedindrag"/>
      </w:pPr>
      <w:r>
        <w:t xml:space="preserve">Som </w:t>
      </w:r>
      <w:r>
        <w:rPr>
          <w:i/>
        </w:rPr>
        <w:t>Lagrådet</w:t>
      </w:r>
      <w:r>
        <w:t xml:space="preserve"> påpekar är det </w:t>
      </w:r>
      <w:r w:rsidRPr="00124736">
        <w:t>fråga om ett särskilt strängt krav på oberoend</w:t>
      </w:r>
      <w:r>
        <w:t xml:space="preserve">e, vars </w:t>
      </w:r>
      <w:r w:rsidRPr="00124736">
        <w:t xml:space="preserve">närmare innebörd </w:t>
      </w:r>
      <w:r>
        <w:t>i första hand får fastställas genom den praxis som utvecklas vid Finansinspektionens tillsyn</w:t>
      </w:r>
      <w:r w:rsidRPr="00124736">
        <w:t>.</w:t>
      </w:r>
    </w:p>
    <w:p w14:paraId="3C6314C8" w14:textId="1981E0A8" w:rsidR="001D32FA" w:rsidRDefault="001D32FA" w:rsidP="001D32FA">
      <w:pPr>
        <w:pStyle w:val="Rubrik5utannumrering"/>
      </w:pPr>
      <w:r>
        <w:t xml:space="preserve">Registrering av den </w:t>
      </w:r>
      <w:r w:rsidR="009F55F3" w:rsidRPr="00024E7F">
        <w:t>ansvarig</w:t>
      </w:r>
      <w:r w:rsidR="009F55F3">
        <w:t xml:space="preserve">a </w:t>
      </w:r>
      <w:r>
        <w:t>aktuarien</w:t>
      </w:r>
    </w:p>
    <w:p w14:paraId="40211ED0" w14:textId="26945B68" w:rsidR="001D32FA" w:rsidRDefault="00A9243D" w:rsidP="001D32FA">
      <w:pPr>
        <w:pStyle w:val="Brdtextmedindrag"/>
        <w:ind w:firstLine="0"/>
      </w:pPr>
      <w:r>
        <w:t>U</w:t>
      </w:r>
      <w:r w:rsidR="001D32FA">
        <w:t>tredningen föreslå</w:t>
      </w:r>
      <w:r>
        <w:t>r</w:t>
      </w:r>
      <w:r w:rsidR="001D32FA">
        <w:t xml:space="preserve"> att d</w:t>
      </w:r>
      <w:r w:rsidR="001D32FA" w:rsidRPr="00BC6793">
        <w:t xml:space="preserve">en </w:t>
      </w:r>
      <w:r w:rsidR="009F55F3" w:rsidRPr="00BC6793">
        <w:t>ansvarig</w:t>
      </w:r>
      <w:r w:rsidR="009F55F3">
        <w:t>a</w:t>
      </w:r>
      <w:r w:rsidR="009F55F3" w:rsidRPr="00BC6793">
        <w:t xml:space="preserve"> </w:t>
      </w:r>
      <w:r w:rsidR="001D32FA" w:rsidRPr="00BC6793">
        <w:t>aktuarien ska registreras.</w:t>
      </w:r>
      <w:r w:rsidR="001D32FA">
        <w:t xml:space="preserve"> Något krav på registrering finns inte i andra tjänstepensionsdirektivet. Det har inte heller i övrigt framkommit något skäl för att ställa krav på sådan registrering. Därför bör det, som </w:t>
      </w:r>
      <w:r w:rsidR="001D32FA">
        <w:rPr>
          <w:i/>
        </w:rPr>
        <w:t>Svensk Försäkring</w:t>
      </w:r>
      <w:r w:rsidR="001D32FA">
        <w:t xml:space="preserve"> framför, inte införas något krav på registrering av den som ansvarar för aktuariefunktionen. Det får i stället anses tillräckligt med den lämplighetsprövning som ska göras av den som ska ansvara för aktuariefunktionen, se avsnitt 9.6.3.</w:t>
      </w:r>
    </w:p>
    <w:p w14:paraId="51A7F4EB" w14:textId="77777777" w:rsidR="001D32FA" w:rsidRPr="00620C7E" w:rsidRDefault="001D32FA" w:rsidP="00326459">
      <w:pPr>
        <w:pStyle w:val="Rubrik2"/>
      </w:pPr>
      <w:bookmarkStart w:id="3364" w:name="_Toc8059821"/>
      <w:bookmarkStart w:id="3365" w:name="_Toc8061531"/>
      <w:bookmarkStart w:id="3366" w:name="_Toc8062063"/>
      <w:bookmarkStart w:id="3367" w:name="_Toc8064531"/>
      <w:bookmarkStart w:id="3368" w:name="_Toc8391208"/>
      <w:bookmarkStart w:id="3369" w:name="_Toc8391474"/>
      <w:bookmarkStart w:id="3370" w:name="_Toc8644679"/>
      <w:bookmarkStart w:id="3371" w:name="_Toc8645211"/>
      <w:bookmarkStart w:id="3372" w:name="_Toc8817692"/>
      <w:bookmarkStart w:id="3373" w:name="_Toc8818264"/>
      <w:bookmarkStart w:id="3374" w:name="_Toc8825633"/>
      <w:bookmarkStart w:id="3375" w:name="_Toc8831730"/>
      <w:bookmarkStart w:id="3376" w:name="_Toc8832639"/>
      <w:bookmarkStart w:id="3377" w:name="_Toc11153101"/>
      <w:bookmarkStart w:id="3378" w:name="_Toc11161022"/>
      <w:bookmarkStart w:id="3379" w:name="_Toc11166958"/>
      <w:bookmarkStart w:id="3380" w:name="_Toc11167494"/>
      <w:bookmarkStart w:id="3381" w:name="_Toc11168931"/>
      <w:bookmarkStart w:id="3382" w:name="_Toc11845884"/>
      <w:bookmarkStart w:id="3383" w:name="_Toc12611683"/>
      <w:bookmarkStart w:id="3384" w:name="_Toc12624950"/>
      <w:bookmarkStart w:id="3385" w:name="_Toc12627439"/>
      <w:bookmarkStart w:id="3386" w:name="_Toc12630329"/>
      <w:bookmarkStart w:id="3387" w:name="_Toc12632824"/>
      <w:bookmarkStart w:id="3388" w:name="_Toc17902896"/>
      <w:r w:rsidRPr="00620C7E">
        <w:t xml:space="preserve">Funktion </w:t>
      </w:r>
      <w:r w:rsidRPr="00AF13B2">
        <w:t>för</w:t>
      </w:r>
      <w:r w:rsidRPr="00620C7E">
        <w:t xml:space="preserve"> internrevision</w:t>
      </w:r>
      <w:bookmarkEnd w:id="3354"/>
      <w:bookmarkEnd w:id="3355"/>
      <w:bookmarkEnd w:id="3356"/>
      <w:bookmarkEnd w:id="3357"/>
      <w:bookmarkEnd w:id="3358"/>
      <w:bookmarkEnd w:id="3359"/>
      <w:bookmarkEnd w:id="3360"/>
      <w:bookmarkEnd w:id="3361"/>
      <w:bookmarkEnd w:id="3362"/>
      <w:bookmarkEnd w:id="3363"/>
      <w:bookmarkEnd w:id="3364"/>
      <w:bookmarkEnd w:id="3365"/>
      <w:bookmarkEnd w:id="3366"/>
      <w:bookmarkEnd w:id="3367"/>
      <w:bookmarkEnd w:id="3368"/>
      <w:bookmarkEnd w:id="3369"/>
      <w:bookmarkEnd w:id="3370"/>
      <w:bookmarkEnd w:id="3371"/>
      <w:bookmarkEnd w:id="3372"/>
      <w:bookmarkEnd w:id="3373"/>
      <w:bookmarkEnd w:id="3374"/>
      <w:bookmarkEnd w:id="3375"/>
      <w:bookmarkEnd w:id="3376"/>
      <w:bookmarkEnd w:id="3377"/>
      <w:bookmarkEnd w:id="3378"/>
      <w:bookmarkEnd w:id="3379"/>
      <w:bookmarkEnd w:id="3380"/>
      <w:bookmarkEnd w:id="3381"/>
      <w:bookmarkEnd w:id="3382"/>
      <w:bookmarkEnd w:id="3383"/>
      <w:bookmarkEnd w:id="3384"/>
      <w:bookmarkEnd w:id="3385"/>
      <w:bookmarkEnd w:id="3386"/>
      <w:bookmarkEnd w:id="3387"/>
      <w:bookmarkEnd w:id="3388"/>
    </w:p>
    <w:p w14:paraId="336BAFAB" w14:textId="77777777" w:rsidR="001D32FA" w:rsidRPr="00620C7E"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s funktion för intern</w:t>
      </w:r>
      <w:r>
        <w:softHyphen/>
      </w:r>
      <w:r w:rsidRPr="00620C7E">
        <w:t>revision ska</w:t>
      </w:r>
    </w:p>
    <w:p w14:paraId="453EF3DC" w14:textId="77777777" w:rsidR="001D32FA" w:rsidRPr="00620C7E" w:rsidRDefault="001D32FA" w:rsidP="001D32FA">
      <w:pPr>
        <w:pStyle w:val="Brdtextmedindragram"/>
      </w:pPr>
      <w:r w:rsidRPr="00620C7E">
        <w:t xml:space="preserve">1. utvärdera </w:t>
      </w:r>
      <w:r>
        <w:t xml:space="preserve">företagets </w:t>
      </w:r>
      <w:r w:rsidRPr="00620C7E">
        <w:t>system för internkontroll,</w:t>
      </w:r>
    </w:p>
    <w:p w14:paraId="1B1E165E" w14:textId="77777777" w:rsidR="001D32FA" w:rsidRPr="00620C7E" w:rsidRDefault="001D32FA" w:rsidP="001D32FA">
      <w:pPr>
        <w:pStyle w:val="Brdtextmedindragram"/>
      </w:pPr>
      <w:r w:rsidRPr="00620C7E">
        <w:t>2. utvärdera andra delar av företagsstyrningssystemet och</w:t>
      </w:r>
    </w:p>
    <w:p w14:paraId="6C4CC6A6" w14:textId="77777777" w:rsidR="001D32FA" w:rsidRPr="00620C7E" w:rsidRDefault="001D32FA" w:rsidP="001D32FA">
      <w:pPr>
        <w:pStyle w:val="Brdtextmedindragram"/>
      </w:pPr>
      <w:r w:rsidRPr="00620C7E">
        <w:t>3. rapportera resultat och lämna rekommendationer efter dessa utvärderingar till företagets styrelse.</w:t>
      </w:r>
    </w:p>
    <w:p w14:paraId="586DB87A" w14:textId="77777777" w:rsidR="001D32FA" w:rsidRPr="00620C7E" w:rsidRDefault="001D32FA" w:rsidP="001D32FA">
      <w:pPr>
        <w:pStyle w:val="Brdtextmedindragram"/>
      </w:pPr>
      <w:r w:rsidRPr="00620C7E">
        <w:t>Funktionen för internrevision ska utföra sina uppgifter med opartisk</w:t>
      </w:r>
      <w:r>
        <w:softHyphen/>
      </w:r>
      <w:r w:rsidRPr="00620C7E">
        <w:t>het och vara oberoende från den verksamhet som utvärderas.</w:t>
      </w:r>
    </w:p>
    <w:p w14:paraId="044B0900" w14:textId="77777777" w:rsidR="001D32FA" w:rsidRPr="00620C7E" w:rsidRDefault="001D32FA" w:rsidP="001D32FA">
      <w:pPr>
        <w:pStyle w:val="Brdtextmedindragram"/>
      </w:pPr>
      <w:r w:rsidRPr="00620C7E">
        <w:t>Regeringen eller den myndighet som regeringen bestämmer ska få meddela föreskrifter om funktionen för internrevisions uppgifter.</w:t>
      </w:r>
    </w:p>
    <w:p w14:paraId="4DA4EEF6" w14:textId="77777777" w:rsidR="001D32FA" w:rsidRPr="00620C7E" w:rsidRDefault="001D32FA" w:rsidP="001D32FA">
      <w:pPr>
        <w:pStyle w:val="Brdtextmedindrag"/>
        <w:rPr>
          <w:sz w:val="8"/>
          <w:szCs w:val="8"/>
        </w:rPr>
      </w:pPr>
    </w:p>
    <w:p w14:paraId="4B70226B" w14:textId="77777777" w:rsidR="001D32FA" w:rsidRPr="00620C7E" w:rsidRDefault="001D32FA" w:rsidP="001D32FA">
      <w:pPr>
        <w:pStyle w:val="Brdtextmedindrag"/>
      </w:pPr>
      <w:r w:rsidRPr="00620C7E">
        <w:rPr>
          <w:b/>
        </w:rPr>
        <w:t>Utredningens förslag</w:t>
      </w:r>
      <w:r w:rsidRPr="00620C7E">
        <w:t xml:space="preserve"> överensstämmer i huvudsak med </w:t>
      </w:r>
      <w:r>
        <w:t>regeringens</w:t>
      </w:r>
      <w:r w:rsidRPr="00620C7E">
        <w:t xml:space="preserve"> förslag. Utredningens förslag avviker från </w:t>
      </w:r>
      <w:r>
        <w:t>regeringens förslag genom att utredningen föreslår att s</w:t>
      </w:r>
      <w:r w:rsidRPr="00580361">
        <w:t>tyrelsen ska utse den som svarar för företagets funktion för internrevision.</w:t>
      </w:r>
      <w:r>
        <w:t xml:space="preserve"> U</w:t>
      </w:r>
      <w:r w:rsidRPr="00620C7E">
        <w:t xml:space="preserve">tredningen föreslår inte något bemyndigande för regeringen eller den myndighet som regeringen bestämmer </w:t>
      </w:r>
      <w:r>
        <w:t xml:space="preserve">om </w:t>
      </w:r>
      <w:r w:rsidRPr="00620C7E">
        <w:t xml:space="preserve">att </w:t>
      </w:r>
      <w:r>
        <w:t xml:space="preserve">få </w:t>
      </w:r>
      <w:r w:rsidRPr="00620C7E">
        <w:t>meddela föreskrifter</w:t>
      </w:r>
      <w:r>
        <w:t xml:space="preserve"> om funktionens uppgifter.</w:t>
      </w:r>
    </w:p>
    <w:p w14:paraId="27E52E8D" w14:textId="77777777" w:rsidR="001D32FA" w:rsidRDefault="001D32FA" w:rsidP="001D32FA">
      <w:pPr>
        <w:pStyle w:val="Brdtextmedindrag"/>
      </w:pPr>
      <w:r w:rsidRPr="00620C7E">
        <w:rPr>
          <w:b/>
        </w:rPr>
        <w:t xml:space="preserve">Remissinstanserna: </w:t>
      </w:r>
      <w:r w:rsidRPr="00620C7E">
        <w:t xml:space="preserve">Flertalet remissinstanser tillstyrker förslaget eller har inget att invända mot det. </w:t>
      </w:r>
      <w:r w:rsidRPr="00620C7E">
        <w:rPr>
          <w:i/>
        </w:rPr>
        <w:t>Svensk Försäkring</w:t>
      </w:r>
      <w:r w:rsidRPr="00620C7E">
        <w:t xml:space="preserve"> </w:t>
      </w:r>
      <w:r>
        <w:t>motsätter sig</w:t>
      </w:r>
      <w:r w:rsidRPr="00620C7E">
        <w:t xml:space="preserve"> att styrelsen ska utse den som ansvarar för funktionen och anför att det är företaget som ska kunna besluta om detta.</w:t>
      </w:r>
    </w:p>
    <w:p w14:paraId="1E379C3C" w14:textId="77777777" w:rsidR="001D32FA" w:rsidRDefault="001D32FA" w:rsidP="001D32FA">
      <w:pPr>
        <w:pStyle w:val="Brdtextmedindrag"/>
        <w:rPr>
          <w:b/>
        </w:rPr>
      </w:pPr>
      <w:r>
        <w:rPr>
          <w:b/>
        </w:rPr>
        <w:t xml:space="preserve">Promemorians förslag </w:t>
      </w:r>
      <w:r>
        <w:t>överensstämmer med regeringens förslag.</w:t>
      </w:r>
    </w:p>
    <w:p w14:paraId="56716870" w14:textId="77777777" w:rsidR="001D32FA" w:rsidRDefault="001D32FA" w:rsidP="001D32FA">
      <w:pPr>
        <w:pStyle w:val="Brdtextmedindrag"/>
      </w:pPr>
      <w:r>
        <w:rPr>
          <w:b/>
        </w:rPr>
        <w:t xml:space="preserve">Remissinstanserna: </w:t>
      </w:r>
      <w:r>
        <w:t xml:space="preserve">Flertalet remissinstanser tillstyrker förslaget eller har inget att invända mot det. </w:t>
      </w:r>
      <w:r>
        <w:rPr>
          <w:i/>
        </w:rPr>
        <w:t xml:space="preserve">Svensk Försäkring </w:t>
      </w:r>
      <w:r>
        <w:t>anser att lagstiftnings</w:t>
      </w:r>
      <w:r>
        <w:softHyphen/>
        <w:t xml:space="preserve">tekniken gör lagstiftningen otydlig och anser att det vore </w:t>
      </w:r>
      <w:r w:rsidRPr="005D424D">
        <w:t xml:space="preserve">lämpligare att </w:t>
      </w:r>
      <w:r>
        <w:t xml:space="preserve">i lagen för tjänstepensionsföretag </w:t>
      </w:r>
      <w:r w:rsidRPr="005D424D">
        <w:t xml:space="preserve">ange vilka uppgifter </w:t>
      </w:r>
      <w:r>
        <w:t xml:space="preserve">som </w:t>
      </w:r>
      <w:r w:rsidRPr="005D424D">
        <w:t>internrevisions</w:t>
      </w:r>
      <w:r>
        <w:softHyphen/>
      </w:r>
      <w:r w:rsidRPr="005D424D">
        <w:t xml:space="preserve">funktionen </w:t>
      </w:r>
      <w:r>
        <w:t>ska ha.</w:t>
      </w:r>
    </w:p>
    <w:p w14:paraId="039B5AF4" w14:textId="5020FEA7" w:rsidR="00A1236C" w:rsidRDefault="00A1236C" w:rsidP="001D32FA">
      <w:pPr>
        <w:pStyle w:val="Brdtextmedindrag"/>
      </w:pPr>
    </w:p>
    <w:p w14:paraId="1CD62550" w14:textId="77777777" w:rsidR="00A1236C" w:rsidRDefault="00A1236C" w:rsidP="001D32FA">
      <w:pPr>
        <w:pStyle w:val="Brdtextmedindrag"/>
        <w:rPr>
          <w:b/>
        </w:rPr>
      </w:pPr>
    </w:p>
    <w:p w14:paraId="57C064D5" w14:textId="77777777" w:rsidR="001D32FA" w:rsidRPr="00620C7E" w:rsidRDefault="001D32FA" w:rsidP="00A1236C">
      <w:pPr>
        <w:pStyle w:val="Rubrik4utannumrering"/>
        <w:spacing w:before="120"/>
      </w:pPr>
      <w:r>
        <w:lastRenderedPageBreak/>
        <w:t>Skälen för regeringens förslag</w:t>
      </w:r>
    </w:p>
    <w:p w14:paraId="0AE9188C" w14:textId="77777777" w:rsidR="001D32FA" w:rsidRPr="00620C7E" w:rsidRDefault="001D32FA" w:rsidP="001D32FA">
      <w:pPr>
        <w:pStyle w:val="Rubrik5utannumrering"/>
        <w:spacing w:before="0"/>
      </w:pPr>
      <w:r w:rsidRPr="00620C7E">
        <w:t xml:space="preserve">Andra </w:t>
      </w:r>
      <w:r w:rsidRPr="00AF13B2">
        <w:t>tjänstepensionsdirektivet</w:t>
      </w:r>
    </w:p>
    <w:p w14:paraId="2B5F6C2E" w14:textId="77777777" w:rsidR="001D32FA" w:rsidRDefault="001D32FA" w:rsidP="001D32FA">
      <w:pPr>
        <w:pStyle w:val="Brdtextmedindrag"/>
        <w:ind w:firstLine="0"/>
      </w:pPr>
      <w:r w:rsidRPr="00620C7E">
        <w:t xml:space="preserve">Enligt andra tjänstepensionsdirektivet ska ett </w:t>
      </w:r>
      <w:r>
        <w:t>tjänstepensionsinstitut</w:t>
      </w:r>
      <w:r w:rsidRPr="00620C7E">
        <w:t xml:space="preserve"> ha en funktion för internrevision (artikel 24.1). </w:t>
      </w:r>
      <w:r>
        <w:t>Funktionen</w:t>
      </w:r>
      <w:r w:rsidRPr="00620C7E">
        <w:t xml:space="preserve"> ska vara oberoende från andra nyckelfunktioner (artikel 24.2). Personer med nyckelfunktioner ska rapportera alla väsentliga resultat och rekommendationer inom sina ansvarsområden till det förvaltnings-, lednings- eller tillsynsorgan inom </w:t>
      </w:r>
      <w:r>
        <w:t>tjänstepensionsinstitut</w:t>
      </w:r>
      <w:r w:rsidRPr="00620C7E">
        <w:t>et som ska besluta om vilka åtgärder som ska vidtas (artikel 24.4).</w:t>
      </w:r>
    </w:p>
    <w:p w14:paraId="06C5F8D5" w14:textId="77777777" w:rsidR="001D32FA" w:rsidRDefault="001D32FA" w:rsidP="001D32FA">
      <w:pPr>
        <w:pStyle w:val="Brdtextmedindrag"/>
      </w:pPr>
      <w:r>
        <w:t xml:space="preserve">Ett </w:t>
      </w:r>
      <w:r w:rsidRPr="00BC31AC">
        <w:t>tjän</w:t>
      </w:r>
      <w:r>
        <w:t>stepensionsinstitut</w:t>
      </w:r>
      <w:r w:rsidRPr="00BC31AC">
        <w:t xml:space="preserve"> </w:t>
      </w:r>
      <w:r>
        <w:t xml:space="preserve">ska </w:t>
      </w:r>
      <w:r w:rsidRPr="00BC31AC">
        <w:t>inrätta en effektiv internrevisionsfunktion som står i proportion till dess storlek och interna organisation samt till deras verksamheters storlek, art, omfattning och komplexitet</w:t>
      </w:r>
      <w:r>
        <w:t xml:space="preserve"> (artikel 26)</w:t>
      </w:r>
      <w:r w:rsidRPr="00BC31AC">
        <w:t>. Internrevisionsfunktionen ska omfatta en utvärdering av hur lämpligt och effektivt systemet för internkontroll är samt andra aspekter av företags</w:t>
      </w:r>
      <w:r>
        <w:softHyphen/>
      </w:r>
      <w:r w:rsidRPr="00BC31AC">
        <w:t>styrningssystemet, inklusive, i förekommande fall, verksamheter som ut</w:t>
      </w:r>
      <w:r>
        <w:softHyphen/>
      </w:r>
      <w:r w:rsidRPr="00BC31AC">
        <w:t>kontrakterats.</w:t>
      </w:r>
    </w:p>
    <w:p w14:paraId="73E7A7DE" w14:textId="77777777" w:rsidR="001D32FA" w:rsidRPr="00620C7E" w:rsidRDefault="001D32FA" w:rsidP="001D32FA">
      <w:pPr>
        <w:pStyle w:val="Rubrik5utannumrering"/>
      </w:pPr>
      <w:r w:rsidRPr="00620C7E">
        <w:t>Gällande rätt</w:t>
      </w:r>
    </w:p>
    <w:p w14:paraId="191FDB19" w14:textId="77777777" w:rsidR="001D32FA" w:rsidRPr="00620C7E" w:rsidRDefault="001D32FA" w:rsidP="001D32FA">
      <w:pPr>
        <w:pStyle w:val="Brdtext"/>
      </w:pPr>
      <w:r w:rsidRPr="00620C7E">
        <w:t xml:space="preserve">Försäkringsföretag ska enligt </w:t>
      </w:r>
      <w:r>
        <w:t>försäkringsrörelselagen</w:t>
      </w:r>
      <w:r w:rsidRPr="00620C7E">
        <w:t xml:space="preserve"> ha en funktion för internrevision (10</w:t>
      </w:r>
      <w:r>
        <w:t> kap.</w:t>
      </w:r>
      <w:r w:rsidRPr="00620C7E">
        <w:t xml:space="preserve"> 4</w:t>
      </w:r>
      <w:r>
        <w:t> §</w:t>
      </w:r>
      <w:r w:rsidRPr="00620C7E">
        <w:t xml:space="preserve">). </w:t>
      </w:r>
      <w:r>
        <w:t>F</w:t>
      </w:r>
      <w:r w:rsidRPr="00620C7E">
        <w:t>unktionen</w:t>
      </w:r>
      <w:r>
        <w:t xml:space="preserve"> ska</w:t>
      </w:r>
      <w:r w:rsidRPr="00620C7E">
        <w:t xml:space="preserve"> </w:t>
      </w:r>
    </w:p>
    <w:p w14:paraId="762513D6" w14:textId="77777777" w:rsidR="001D32FA" w:rsidRPr="00620C7E" w:rsidRDefault="001D32FA" w:rsidP="001D32FA">
      <w:pPr>
        <w:pStyle w:val="Brdtextmedindrag"/>
      </w:pPr>
      <w:r w:rsidRPr="00620C7E">
        <w:t>1.</w:t>
      </w:r>
      <w:r>
        <w:t> </w:t>
      </w:r>
      <w:r w:rsidRPr="00620C7E">
        <w:t>utvärdera systemet för internkontroll,</w:t>
      </w:r>
    </w:p>
    <w:p w14:paraId="0776FD12" w14:textId="77777777" w:rsidR="001D32FA" w:rsidRPr="00620C7E" w:rsidRDefault="001D32FA" w:rsidP="001D32FA">
      <w:pPr>
        <w:pStyle w:val="Brdtextmedindrag"/>
      </w:pPr>
      <w:r w:rsidRPr="00620C7E">
        <w:t>2.</w:t>
      </w:r>
      <w:r>
        <w:t> </w:t>
      </w:r>
      <w:r w:rsidRPr="00620C7E">
        <w:t>utvärdera andra delar av företagsstyrningssystemet, och</w:t>
      </w:r>
    </w:p>
    <w:p w14:paraId="7AD7469F" w14:textId="77777777" w:rsidR="001D32FA" w:rsidRPr="00620C7E" w:rsidRDefault="001D32FA" w:rsidP="001D32FA">
      <w:pPr>
        <w:pStyle w:val="Brdtextmedindrag"/>
      </w:pPr>
      <w:r w:rsidRPr="00620C7E">
        <w:t>3. rapportera resultat och lämna rekommendationer efter</w:t>
      </w:r>
      <w:r>
        <w:t xml:space="preserve"> </w:t>
      </w:r>
      <w:r w:rsidRPr="00620C7E">
        <w:t>utvärdering</w:t>
      </w:r>
      <w:r>
        <w:softHyphen/>
      </w:r>
      <w:r w:rsidRPr="00620C7E">
        <w:t>arna till företagets styrelse</w:t>
      </w:r>
      <w:r>
        <w:t xml:space="preserve"> </w:t>
      </w:r>
      <w:r w:rsidRPr="00620C7E">
        <w:t>(10</w:t>
      </w:r>
      <w:r>
        <w:t> kap.</w:t>
      </w:r>
      <w:r w:rsidRPr="00620C7E">
        <w:t xml:space="preserve"> 17</w:t>
      </w:r>
      <w:r>
        <w:t> §</w:t>
      </w:r>
      <w:r w:rsidRPr="00620C7E">
        <w:t>).</w:t>
      </w:r>
    </w:p>
    <w:p w14:paraId="2FBD2C9C" w14:textId="77777777" w:rsidR="001D32FA" w:rsidRPr="00A9243D" w:rsidRDefault="001D32FA" w:rsidP="00CF3E6A">
      <w:pPr>
        <w:pStyle w:val="Brdtextmedindrag"/>
      </w:pPr>
      <w:r w:rsidRPr="00141203">
        <w:t>Vidare gäller att funktionen</w:t>
      </w:r>
      <w:r w:rsidRPr="00B35426">
        <w:t xml:space="preserve"> </w:t>
      </w:r>
      <w:r w:rsidRPr="00BE4E71">
        <w:t xml:space="preserve">ska </w:t>
      </w:r>
      <w:r w:rsidRPr="00A9243D">
        <w:t>utföra sina uppgifter med opartiskhet och vara oberoende från den verksamhet som utvärderas (10 kap. 17 § andra stycket FRL). I Solvens II-förordningen finns mer detaljerade be</w:t>
      </w:r>
      <w:r w:rsidRPr="00A9243D">
        <w:softHyphen/>
        <w:t>stämmelser om vilka uppgifter som funktionen för internrevision i ett försäkringsföretag ska utföra (artikel 271.3).</w:t>
      </w:r>
    </w:p>
    <w:p w14:paraId="0765376A" w14:textId="77777777" w:rsidR="001D32FA" w:rsidRPr="00620C7E" w:rsidRDefault="001D32FA" w:rsidP="001D32FA">
      <w:pPr>
        <w:pStyle w:val="Brdtextmedindrag"/>
      </w:pPr>
      <w:r>
        <w:t>B</w:t>
      </w:r>
      <w:r w:rsidRPr="00620C7E">
        <w:t>estämmelser</w:t>
      </w:r>
      <w:r>
        <w:t>na</w:t>
      </w:r>
      <w:r w:rsidRPr="00620C7E">
        <w:t xml:space="preserve"> i </w:t>
      </w:r>
      <w:r>
        <w:t>försäkringsrörelselagen</w:t>
      </w:r>
      <w:r w:rsidRPr="00620C7E">
        <w:rPr>
          <w:color w:val="0D0D0D" w:themeColor="text1" w:themeTint="F2"/>
        </w:rPr>
        <w:t xml:space="preserve"> gäller även för de försäk</w:t>
      </w:r>
      <w:r>
        <w:rPr>
          <w:color w:val="0D0D0D" w:themeColor="text1" w:themeTint="F2"/>
        </w:rPr>
        <w:softHyphen/>
      </w:r>
      <w:r w:rsidRPr="00620C7E">
        <w:rPr>
          <w:color w:val="0D0D0D" w:themeColor="text1" w:themeTint="F2"/>
        </w:rPr>
        <w:t>ringsföretag som följer övergångsbestämmelserna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gångs</w:t>
      </w:r>
      <w:r>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r>
        <w:rPr>
          <w:color w:val="0D0D0D" w:themeColor="text1" w:themeTint="F2"/>
        </w:rPr>
        <w:t>)</w:t>
      </w:r>
      <w:r w:rsidRPr="00620C7E">
        <w:rPr>
          <w:color w:val="0D0D0D" w:themeColor="text1" w:themeTint="F2"/>
        </w:rPr>
        <w:t>.</w:t>
      </w:r>
    </w:p>
    <w:p w14:paraId="510B8FB6" w14:textId="6AADDD9D" w:rsidR="001D32FA" w:rsidRDefault="001D32FA" w:rsidP="001D32FA">
      <w:pPr>
        <w:pStyle w:val="Brdtextmedindrag"/>
      </w:pPr>
      <w:r>
        <w:t>Det finns inte några bestämmelser i lag om att tjänstepensionskassor ska ha en internrevisionsfunktion. För tjänstepensionskassor gäller dock fort</w:t>
      </w:r>
      <w:r>
        <w:softHyphen/>
        <w:t xml:space="preserve">farande FFFS 2005:1 </w:t>
      </w:r>
      <w:r w:rsidR="00A9243D">
        <w:t>i</w:t>
      </w:r>
      <w:r>
        <w:t xml:space="preserve"> vilka det i</w:t>
      </w:r>
      <w:r w:rsidRPr="00620C7E">
        <w:t xml:space="preserve"> </w:t>
      </w:r>
      <w:r>
        <w:t xml:space="preserve">6 kap. FFFS 2005:1 finns allmänna råd om </w:t>
      </w:r>
      <w:r w:rsidRPr="00620C7E">
        <w:t xml:space="preserve">en </w:t>
      </w:r>
      <w:r>
        <w:t>oberoende granskningsfunktion (Internrevision).</w:t>
      </w:r>
    </w:p>
    <w:p w14:paraId="4395076B" w14:textId="77777777" w:rsidR="001D32FA" w:rsidRDefault="001D32FA" w:rsidP="001D32FA">
      <w:pPr>
        <w:pStyle w:val="Rubrik5utannumrering"/>
      </w:pPr>
      <w:r>
        <w:t>Internrevisionsfunktionens uppgifter</w:t>
      </w:r>
    </w:p>
    <w:p w14:paraId="474A6698" w14:textId="77777777" w:rsidR="001D32FA" w:rsidRDefault="001D32FA" w:rsidP="001D32FA">
      <w:pPr>
        <w:pStyle w:val="Brdtextmedindrag"/>
        <w:ind w:firstLine="0"/>
      </w:pPr>
      <w:r>
        <w:t>I</w:t>
      </w:r>
      <w:r w:rsidRPr="00620C7E">
        <w:t xml:space="preserve"> </w:t>
      </w:r>
      <w:r>
        <w:t xml:space="preserve">avsnitt 9.6.2 föreslås att </w:t>
      </w:r>
      <w:r w:rsidRPr="00620C7E">
        <w:t xml:space="preserve">ett </w:t>
      </w:r>
      <w:r>
        <w:t>tjänstepensionsföretag</w:t>
      </w:r>
      <w:r w:rsidRPr="00620C7E">
        <w:t xml:space="preserve"> </w:t>
      </w:r>
      <w:r>
        <w:t xml:space="preserve">ska </w:t>
      </w:r>
      <w:r w:rsidRPr="00620C7E">
        <w:t xml:space="preserve">ha en funktion för internrevision. </w:t>
      </w:r>
      <w:r>
        <w:t>Bestämmelserna</w:t>
      </w:r>
      <w:r w:rsidRPr="00620C7E">
        <w:t xml:space="preserve"> om </w:t>
      </w:r>
      <w:r>
        <w:t>internrevisionsfunktion</w:t>
      </w:r>
      <w:r w:rsidRPr="00620C7E">
        <w:t xml:space="preserve"> i andra tjänstepensionsdirektivet överensstämmer i stort med</w:t>
      </w:r>
      <w:r>
        <w:t xml:space="preserve"> motsvarande be</w:t>
      </w:r>
      <w:r>
        <w:softHyphen/>
        <w:t>stämmelser</w:t>
      </w:r>
      <w:r w:rsidRPr="00620C7E">
        <w:t xml:space="preserve"> för försäkringsföretag i Solvens II-direktivet</w:t>
      </w:r>
      <w:r>
        <w:t xml:space="preserve"> För försäkrings</w:t>
      </w:r>
      <w:r>
        <w:softHyphen/>
        <w:t>företag har bestämmelserna i Solvens II-direktivet genomförts genom en bestämmelse i försäkringsrörelselagen (10 kap. 17 §). En bestämmelse för tjänstepensionsföretag bör därmed ges samma innehåll som den som gäller för försäkringsföretag enligt försäkringsrörelselagen. Detta bör även vara tillräckligt för att genomföra andra tjänstepensions</w:t>
      </w:r>
      <w:r>
        <w:softHyphen/>
        <w:t>direktivets krav på intern rapportering.</w:t>
      </w:r>
    </w:p>
    <w:p w14:paraId="0C4E9D14" w14:textId="4F84CEB3" w:rsidR="001D32FA" w:rsidRPr="00620C7E" w:rsidRDefault="001D32FA" w:rsidP="001D32FA">
      <w:pPr>
        <w:pStyle w:val="Brdtextmedindrag"/>
      </w:pPr>
      <w:r w:rsidRPr="00BA1CB7">
        <w:lastRenderedPageBreak/>
        <w:t>Regeringen</w:t>
      </w:r>
      <w:r>
        <w:t xml:space="preserve"> instämmer i det </w:t>
      </w:r>
      <w:r>
        <w:rPr>
          <w:i/>
        </w:rPr>
        <w:t xml:space="preserve">Svensk Försäkring </w:t>
      </w:r>
      <w:r>
        <w:t>framför om att lagstift</w:t>
      </w:r>
      <w:r w:rsidR="00E321BF">
        <w:softHyphen/>
      </w:r>
      <w:r>
        <w:t>ningen blir tydligare om det i lagen för tjänstepensionsföretag anges vilka uppgifter som funktionen ska utföra. Därför ska det i lagen för tjänste</w:t>
      </w:r>
      <w:r w:rsidR="00E321BF">
        <w:softHyphen/>
      </w:r>
      <w:r>
        <w:t>pensionsföretag uttryckligen anges att ett tjänstepensionsföretags funktion för internrevision ska utvärdera företagets system för internkontroll, ut</w:t>
      </w:r>
      <w:r>
        <w:softHyphen/>
        <w:t>värdera andra delar av företagsstyrningssystemet och rapportera resultat och lämna rekommendationer efter dessa utvärderingar till företagets styrelse.</w:t>
      </w:r>
    </w:p>
    <w:p w14:paraId="3EECC329" w14:textId="77777777" w:rsidR="001D32FA" w:rsidRPr="00620C7E" w:rsidRDefault="001D32FA" w:rsidP="001D32FA">
      <w:pPr>
        <w:pStyle w:val="Rubrik5utannumrering"/>
      </w:pPr>
      <w:r w:rsidRPr="00620C7E">
        <w:t>Be</w:t>
      </w:r>
      <w:r>
        <w:t>myndiganden</w:t>
      </w:r>
    </w:p>
    <w:p w14:paraId="1C07CCE5" w14:textId="77777777" w:rsidR="001D32FA" w:rsidRDefault="001D32FA" w:rsidP="001D32FA">
      <w:pPr>
        <w:pStyle w:val="Brdtextmedindrag"/>
        <w:ind w:firstLine="0"/>
      </w:pPr>
      <w:r w:rsidRPr="00620C7E">
        <w:t xml:space="preserve">För försäkringsföretag finns </w:t>
      </w:r>
      <w:r>
        <w:t>ytterligare</w:t>
      </w:r>
      <w:r w:rsidRPr="00620C7E">
        <w:t xml:space="preserve"> bestämmelser om internrevisions</w:t>
      </w:r>
      <w:r>
        <w:softHyphen/>
      </w:r>
      <w:r w:rsidRPr="00620C7E">
        <w:t>funktionens uppgifter i Solvens II-förordningen (artikel 271.3)</w:t>
      </w:r>
      <w:r>
        <w:t xml:space="preserve"> och för tjänstepensionskassor anges ytterligare uppgifter för den oberoende granskningsfunktionen i FFFS 2005:1 (6 kap. 4 §). </w:t>
      </w:r>
      <w:r w:rsidRPr="00620C7E">
        <w:t xml:space="preserve">Även för </w:t>
      </w:r>
      <w:r>
        <w:t>tjänste</w:t>
      </w:r>
      <w:r>
        <w:softHyphen/>
        <w:t>pensionsföretag</w:t>
      </w:r>
      <w:r w:rsidRPr="00620C7E">
        <w:t xml:space="preserve"> kan det finnas ett behov av ytterligare bestämmelser om denna funktions uppgifter. Regeringen eller den myndighet som regeringen bestämmer bör därför få meddela föreskrifter om </w:t>
      </w:r>
      <w:r>
        <w:t>uppgifter för funktionen för internrevision</w:t>
      </w:r>
      <w:r w:rsidRPr="00620C7E">
        <w:t>.</w:t>
      </w:r>
    </w:p>
    <w:p w14:paraId="724C2E3A" w14:textId="77777777" w:rsidR="001D32FA" w:rsidRPr="006628F8" w:rsidRDefault="001D32FA" w:rsidP="001D32FA">
      <w:pPr>
        <w:pStyle w:val="Brdtextmedindrag"/>
      </w:pPr>
      <w:r>
        <w:t>Ett bemyndigande ger även möjlighet till att bättre utforma be</w:t>
      </w:r>
      <w:r>
        <w:softHyphen/>
        <w:t xml:space="preserve">stämmelserna så att uppgifterna för funktionen för internrevision </w:t>
      </w:r>
      <w:r w:rsidRPr="00277316">
        <w:t xml:space="preserve">står i proportion till </w:t>
      </w:r>
      <w:r>
        <w:t>tjänstepensionsföretagets</w:t>
      </w:r>
      <w:r w:rsidRPr="00277316">
        <w:t xml:space="preserve"> storlek och interna organisation samt till deras </w:t>
      </w:r>
      <w:r>
        <w:t>verksamhets</w:t>
      </w:r>
      <w:r w:rsidRPr="00277316">
        <w:t xml:space="preserve"> storlek, art, omfattning och komplexitet</w:t>
      </w:r>
      <w:r>
        <w:t>.</w:t>
      </w:r>
    </w:p>
    <w:p w14:paraId="6F965A62" w14:textId="77777777" w:rsidR="001D32FA" w:rsidRPr="00620C7E" w:rsidRDefault="001D32FA" w:rsidP="00326459">
      <w:pPr>
        <w:pStyle w:val="Rubrik2"/>
      </w:pPr>
      <w:bookmarkStart w:id="3389" w:name="_Toc518396672"/>
      <w:bookmarkStart w:id="3390" w:name="_Toc518400983"/>
      <w:bookmarkStart w:id="3391" w:name="_Toc518401700"/>
      <w:bookmarkStart w:id="3392" w:name="_Toc518401939"/>
      <w:bookmarkStart w:id="3393" w:name="_Toc518463093"/>
      <w:bookmarkStart w:id="3394" w:name="_Toc518462789"/>
      <w:bookmarkStart w:id="3395" w:name="_Toc518463745"/>
      <w:bookmarkStart w:id="3396" w:name="_Toc518464120"/>
      <w:bookmarkStart w:id="3397" w:name="_Toc518464359"/>
      <w:bookmarkStart w:id="3398" w:name="_Toc518472798"/>
      <w:bookmarkStart w:id="3399" w:name="_Toc8059822"/>
      <w:bookmarkStart w:id="3400" w:name="_Toc8061532"/>
      <w:bookmarkStart w:id="3401" w:name="_Toc8062064"/>
      <w:bookmarkStart w:id="3402" w:name="_Toc8064532"/>
      <w:bookmarkStart w:id="3403" w:name="_Toc8391209"/>
      <w:bookmarkStart w:id="3404" w:name="_Toc8391475"/>
      <w:bookmarkStart w:id="3405" w:name="_Toc8644680"/>
      <w:bookmarkStart w:id="3406" w:name="_Toc8645212"/>
      <w:bookmarkStart w:id="3407" w:name="_Toc8817693"/>
      <w:bookmarkStart w:id="3408" w:name="_Toc8818265"/>
      <w:bookmarkStart w:id="3409" w:name="_Toc8825634"/>
      <w:bookmarkStart w:id="3410" w:name="_Toc8831731"/>
      <w:bookmarkStart w:id="3411" w:name="_Toc8832640"/>
      <w:bookmarkStart w:id="3412" w:name="_Toc11153102"/>
      <w:bookmarkStart w:id="3413" w:name="_Toc11161023"/>
      <w:bookmarkStart w:id="3414" w:name="_Toc11166959"/>
      <w:bookmarkStart w:id="3415" w:name="_Toc11167495"/>
      <w:bookmarkStart w:id="3416" w:name="_Toc11168932"/>
      <w:bookmarkStart w:id="3417" w:name="_Toc11845885"/>
      <w:bookmarkStart w:id="3418" w:name="_Toc12611684"/>
      <w:bookmarkStart w:id="3419" w:name="_Toc12624951"/>
      <w:bookmarkStart w:id="3420" w:name="_Toc12627440"/>
      <w:bookmarkStart w:id="3421" w:name="_Toc12630330"/>
      <w:bookmarkStart w:id="3422" w:name="_Toc12632825"/>
      <w:bookmarkStart w:id="3423" w:name="_Toc17902897"/>
      <w:r w:rsidRPr="00326459">
        <w:t>Uppdragsavtal</w:t>
      </w:r>
      <w:bookmarkEnd w:id="3389"/>
      <w:bookmarkEnd w:id="3390"/>
      <w:bookmarkEnd w:id="3391"/>
      <w:bookmarkEnd w:id="3392"/>
      <w:bookmarkEnd w:id="3393"/>
      <w:bookmarkEnd w:id="3394"/>
      <w:bookmarkEnd w:id="3395"/>
      <w:bookmarkEnd w:id="3396"/>
      <w:bookmarkEnd w:id="3397"/>
      <w:bookmarkEnd w:id="3398"/>
      <w:bookmarkEnd w:id="3399"/>
      <w:bookmarkEnd w:id="3400"/>
      <w:bookmarkEnd w:id="3401"/>
      <w:bookmarkEnd w:id="3402"/>
      <w:bookmarkEnd w:id="3403"/>
      <w:bookmarkEnd w:id="3404"/>
      <w:bookmarkEnd w:id="3405"/>
      <w:bookmarkEnd w:id="3406"/>
      <w:bookmarkEnd w:id="3407"/>
      <w:bookmarkEnd w:id="3408"/>
      <w:bookmarkEnd w:id="3409"/>
      <w:bookmarkEnd w:id="3410"/>
      <w:bookmarkEnd w:id="3411"/>
      <w:bookmarkEnd w:id="3412"/>
      <w:bookmarkEnd w:id="3413"/>
      <w:bookmarkEnd w:id="3414"/>
      <w:bookmarkEnd w:id="3415"/>
      <w:bookmarkEnd w:id="3416"/>
      <w:bookmarkEnd w:id="3417"/>
      <w:bookmarkEnd w:id="3418"/>
      <w:bookmarkEnd w:id="3419"/>
      <w:bookmarkEnd w:id="3420"/>
      <w:bookmarkEnd w:id="3421"/>
      <w:bookmarkEnd w:id="3422"/>
      <w:bookmarkEnd w:id="3423"/>
    </w:p>
    <w:p w14:paraId="7616506B" w14:textId="77777777" w:rsidR="001D32FA" w:rsidRPr="00620C7E" w:rsidRDefault="001D32FA" w:rsidP="00326459">
      <w:pPr>
        <w:pStyle w:val="Rubrik3"/>
        <w:spacing w:before="0"/>
      </w:pPr>
      <w:bookmarkStart w:id="3424" w:name="_Toc518396673"/>
      <w:bookmarkStart w:id="3425" w:name="_Toc518400984"/>
      <w:bookmarkStart w:id="3426" w:name="_Toc518401701"/>
      <w:bookmarkStart w:id="3427" w:name="_Toc518401940"/>
      <w:bookmarkStart w:id="3428" w:name="_Toc518463094"/>
      <w:bookmarkStart w:id="3429" w:name="_Toc518462790"/>
      <w:bookmarkStart w:id="3430" w:name="_Toc518463746"/>
      <w:bookmarkStart w:id="3431" w:name="_Toc518464121"/>
      <w:bookmarkStart w:id="3432" w:name="_Toc518464360"/>
      <w:bookmarkStart w:id="3433" w:name="_Toc518472799"/>
      <w:bookmarkStart w:id="3434" w:name="_Toc8059823"/>
      <w:bookmarkStart w:id="3435" w:name="_Toc8061533"/>
      <w:bookmarkStart w:id="3436" w:name="_Toc8062065"/>
      <w:bookmarkStart w:id="3437" w:name="_Toc8064533"/>
      <w:bookmarkStart w:id="3438" w:name="_Toc8391210"/>
      <w:bookmarkStart w:id="3439" w:name="_Toc8391476"/>
      <w:bookmarkStart w:id="3440" w:name="_Toc8644681"/>
      <w:bookmarkStart w:id="3441" w:name="_Toc8645213"/>
      <w:bookmarkStart w:id="3442" w:name="_Toc8817694"/>
      <w:bookmarkStart w:id="3443" w:name="_Toc8818266"/>
      <w:bookmarkStart w:id="3444" w:name="_Toc8825635"/>
      <w:bookmarkStart w:id="3445" w:name="_Toc8831732"/>
      <w:bookmarkStart w:id="3446" w:name="_Toc8832641"/>
      <w:bookmarkStart w:id="3447" w:name="_Toc11153103"/>
      <w:bookmarkStart w:id="3448" w:name="_Toc11161024"/>
      <w:bookmarkStart w:id="3449" w:name="_Toc11166960"/>
      <w:bookmarkStart w:id="3450" w:name="_Toc11167496"/>
      <w:bookmarkStart w:id="3451" w:name="_Toc11168933"/>
      <w:bookmarkStart w:id="3452" w:name="_Toc11845886"/>
      <w:bookmarkStart w:id="3453" w:name="_Toc12611685"/>
      <w:bookmarkStart w:id="3454" w:name="_Toc12624952"/>
      <w:bookmarkStart w:id="3455" w:name="_Toc12627441"/>
      <w:bookmarkStart w:id="3456" w:name="_Toc12630331"/>
      <w:bookmarkStart w:id="3457" w:name="_Toc12632826"/>
      <w:bookmarkStart w:id="3458" w:name="_Toc17902898"/>
      <w:r w:rsidRPr="00620C7E">
        <w:t xml:space="preserve">Ett </w:t>
      </w:r>
      <w:r w:rsidRPr="00326459">
        <w:t>tjänstepensionsföretags</w:t>
      </w:r>
      <w:r w:rsidRPr="00620C7E">
        <w:t xml:space="preserve"> </w:t>
      </w:r>
      <w:r w:rsidRPr="00C64D85">
        <w:t>möjligheter</w:t>
      </w:r>
      <w:r w:rsidRPr="00620C7E">
        <w:t xml:space="preserve"> att ingå uppdragsavtal</w:t>
      </w:r>
      <w:bookmarkEnd w:id="3424"/>
      <w:bookmarkEnd w:id="3425"/>
      <w:bookmarkEnd w:id="3426"/>
      <w:bookmarkEnd w:id="3427"/>
      <w:bookmarkEnd w:id="3428"/>
      <w:bookmarkEnd w:id="3429"/>
      <w:bookmarkEnd w:id="3430"/>
      <w:bookmarkEnd w:id="3431"/>
      <w:bookmarkEnd w:id="3432"/>
      <w:bookmarkEnd w:id="3433"/>
      <w:bookmarkEnd w:id="3434"/>
      <w:bookmarkEnd w:id="3435"/>
      <w:bookmarkEnd w:id="3436"/>
      <w:bookmarkEnd w:id="3437"/>
      <w:bookmarkEnd w:id="3438"/>
      <w:bookmarkEnd w:id="3439"/>
      <w:bookmarkEnd w:id="3440"/>
      <w:bookmarkEnd w:id="3441"/>
      <w:bookmarkEnd w:id="3442"/>
      <w:bookmarkEnd w:id="3443"/>
      <w:bookmarkEnd w:id="3444"/>
      <w:bookmarkEnd w:id="3445"/>
      <w:bookmarkEnd w:id="3446"/>
      <w:bookmarkEnd w:id="3447"/>
      <w:bookmarkEnd w:id="3448"/>
      <w:bookmarkEnd w:id="3449"/>
      <w:bookmarkEnd w:id="3450"/>
      <w:bookmarkEnd w:id="3451"/>
      <w:bookmarkEnd w:id="3452"/>
      <w:bookmarkEnd w:id="3453"/>
      <w:bookmarkEnd w:id="3454"/>
      <w:bookmarkEnd w:id="3455"/>
      <w:bookmarkEnd w:id="3456"/>
      <w:bookmarkEnd w:id="3457"/>
      <w:bookmarkEnd w:id="3458"/>
    </w:p>
    <w:p w14:paraId="51180B96" w14:textId="53043204" w:rsidR="001D32FA"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få</w:t>
      </w:r>
      <w:r>
        <w:t>r</w:t>
      </w:r>
      <w:r w:rsidRPr="00620C7E">
        <w:t xml:space="preserve"> uppdra åt någon annan att utföra ett visst arbete och vissa funktioner som ingår i företagets </w:t>
      </w:r>
      <w:r>
        <w:t>försäkringsrörelse</w:t>
      </w:r>
      <w:r w:rsidRPr="00620C7E">
        <w:t xml:space="preserve">. Ett sådant </w:t>
      </w:r>
      <w:r w:rsidR="00F74887">
        <w:t>uppdrag ska inte</w:t>
      </w:r>
      <w:r w:rsidR="00F74887" w:rsidRPr="00620C7E">
        <w:t xml:space="preserve"> </w:t>
      </w:r>
      <w:r>
        <w:t>inskränk</w:t>
      </w:r>
      <w:r w:rsidR="00F74887">
        <w:t>a</w:t>
      </w:r>
      <w:r w:rsidRPr="00620C7E">
        <w:t xml:space="preserve"> företagets ansvar enligt </w:t>
      </w:r>
      <w:r>
        <w:t xml:space="preserve">den nya </w:t>
      </w:r>
      <w:r w:rsidRPr="00620C7E">
        <w:t xml:space="preserve">lagen om </w:t>
      </w:r>
      <w:r>
        <w:t>tjänstepensionsföretag</w:t>
      </w:r>
      <w:r w:rsidRPr="00620C7E">
        <w:t>.</w:t>
      </w:r>
    </w:p>
    <w:p w14:paraId="228156EE" w14:textId="68D7775C" w:rsidR="001D32FA" w:rsidRPr="00620C7E" w:rsidRDefault="001D32FA" w:rsidP="001D32FA">
      <w:pPr>
        <w:pStyle w:val="Brdtextmedindragram"/>
      </w:pPr>
      <w:r>
        <w:t>Tjänstepensionsföretaget</w:t>
      </w:r>
      <w:r w:rsidRPr="00620C7E">
        <w:t xml:space="preserve"> ska välja uppdragstagare med omsorg och löpande följa upp den verksamhet som omfattas av uppdragsavtal för att säkerställa att verksamheten fungerar tillfredsställande.</w:t>
      </w:r>
      <w:r>
        <w:t xml:space="preserve"> </w:t>
      </w:r>
      <w:r w:rsidRPr="00620C7E">
        <w:t xml:space="preserve">Ett </w:t>
      </w:r>
      <w:r>
        <w:t>upp</w:t>
      </w:r>
      <w:r w:rsidR="000F6019">
        <w:softHyphen/>
      </w:r>
      <w:r>
        <w:t>dragsavtal</w:t>
      </w:r>
      <w:r w:rsidRPr="00620C7E">
        <w:t xml:space="preserve"> ska vara skriftligt och tydligt reglera parternas skyldigheter och rättigheter.</w:t>
      </w:r>
      <w:r>
        <w:t xml:space="preserve"> </w:t>
      </w:r>
      <w:r w:rsidRPr="00620C7E">
        <w:t xml:space="preserve">Ett uppdragsavtal får inte leda till att </w:t>
      </w:r>
    </w:p>
    <w:p w14:paraId="56F0AF58" w14:textId="77777777" w:rsidR="001D32FA" w:rsidRPr="00620C7E" w:rsidRDefault="001D32FA" w:rsidP="001D32FA">
      <w:pPr>
        <w:pStyle w:val="Brdtextmedindragram"/>
      </w:pPr>
      <w:r w:rsidRPr="00620C7E">
        <w:t>1. kvaliteten i företagsstyrningssystemet försämras,</w:t>
      </w:r>
    </w:p>
    <w:p w14:paraId="6A83965D" w14:textId="77777777" w:rsidR="001D32FA" w:rsidRPr="00620C7E" w:rsidRDefault="001D32FA" w:rsidP="001D32FA">
      <w:pPr>
        <w:pStyle w:val="Brdtextmedindragram"/>
      </w:pPr>
      <w:r w:rsidRPr="00620C7E">
        <w:t>2. den operativa risken i företaget ökar väsentligt,</w:t>
      </w:r>
    </w:p>
    <w:p w14:paraId="552C4DFE" w14:textId="77777777" w:rsidR="001D32FA" w:rsidRPr="00620C7E" w:rsidRDefault="001D32FA" w:rsidP="001D32FA">
      <w:pPr>
        <w:pStyle w:val="Brdtextmedindragram"/>
      </w:pPr>
      <w:r w:rsidRPr="00620C7E">
        <w:t>3. </w:t>
      </w:r>
      <w:r>
        <w:t>Finansinspektionen</w:t>
      </w:r>
      <w:r w:rsidRPr="00620C7E">
        <w:t xml:space="preserve">s möjlighet att utöva tillsyn över </w:t>
      </w:r>
      <w:r>
        <w:t>företaget</w:t>
      </w:r>
      <w:r w:rsidRPr="00620C7E">
        <w:t>s verksamhet försämras, eller</w:t>
      </w:r>
    </w:p>
    <w:p w14:paraId="1FB8EBCE" w14:textId="77777777" w:rsidR="001D32FA" w:rsidRPr="00620C7E" w:rsidRDefault="001D32FA" w:rsidP="001D32FA">
      <w:pPr>
        <w:pStyle w:val="Brdtextmedindragram"/>
      </w:pPr>
      <w:r w:rsidRPr="00620C7E">
        <w:t>4. försäkringstagarnas, de försäkrades och andra ersättnings</w:t>
      </w:r>
      <w:r>
        <w:softHyphen/>
      </w:r>
      <w:r w:rsidRPr="00620C7E">
        <w:t>berättigades möjlighet till tillfredsställande och fortlöpande service inte kan upprätthållas.</w:t>
      </w:r>
    </w:p>
    <w:p w14:paraId="143B1235" w14:textId="77777777" w:rsidR="001D32FA" w:rsidRPr="00620C7E" w:rsidRDefault="001D32FA" w:rsidP="001D32FA">
      <w:pPr>
        <w:pStyle w:val="Brdtextmedindragram"/>
      </w:pPr>
      <w:r w:rsidRPr="00620C7E">
        <w:t xml:space="preserve">Regeringen eller den myndighet som regeringen bestämmer ska få meddela föreskrifter om vad ett </w:t>
      </w:r>
      <w:r>
        <w:t>tjänstepensionsföretag</w:t>
      </w:r>
      <w:r w:rsidRPr="00620C7E">
        <w:t xml:space="preserve"> ska beakta när de</w:t>
      </w:r>
      <w:r>
        <w:t>t</w:t>
      </w:r>
      <w:r w:rsidRPr="00620C7E">
        <w:t xml:space="preserve"> ingår ett uppdragsavtal och </w:t>
      </w:r>
      <w:r>
        <w:t xml:space="preserve">om </w:t>
      </w:r>
      <w:r w:rsidRPr="00620C7E">
        <w:t>vad avtalet ska innehålla.</w:t>
      </w:r>
    </w:p>
    <w:p w14:paraId="393642F6" w14:textId="77777777" w:rsidR="001D32FA" w:rsidRPr="00620C7E" w:rsidRDefault="001D32FA" w:rsidP="001D32FA">
      <w:pPr>
        <w:pStyle w:val="Brdtextmedindrag"/>
        <w:rPr>
          <w:sz w:val="8"/>
          <w:szCs w:val="8"/>
        </w:rPr>
      </w:pPr>
    </w:p>
    <w:p w14:paraId="71B3AAAF" w14:textId="77777777" w:rsidR="001D32FA" w:rsidRPr="00620C7E" w:rsidRDefault="001D32FA" w:rsidP="001D32FA">
      <w:pPr>
        <w:pStyle w:val="Brdtextmedindrag"/>
      </w:pPr>
      <w:r w:rsidRPr="00620C7E">
        <w:rPr>
          <w:b/>
        </w:rPr>
        <w:lastRenderedPageBreak/>
        <w:t>Utredningens förslag</w:t>
      </w:r>
      <w:r w:rsidRPr="00620C7E">
        <w:t xml:space="preserve"> överensstämmer i huvudsak med </w:t>
      </w:r>
      <w:r>
        <w:t>regeringens</w:t>
      </w:r>
      <w:r w:rsidRPr="00620C7E">
        <w:t xml:space="preserve"> förslag. </w:t>
      </w:r>
      <w:r>
        <w:t>Utredningens förslag avviker från regeringens förslag genom att utredningen föreslår att ett uppdragsavtal mellan ett tjänstepensionsföretag och en uppdragstagare inte får leda till att kvaliteten i företagsstyrnings</w:t>
      </w:r>
      <w:r>
        <w:softHyphen/>
        <w:t xml:space="preserve">systemet försämras </w:t>
      </w:r>
      <w:r w:rsidRPr="00372BE7">
        <w:t>väsentligt.</w:t>
      </w:r>
      <w:r>
        <w:t xml:space="preserve"> </w:t>
      </w:r>
      <w:r w:rsidRPr="00620C7E">
        <w:t>Utredningen</w:t>
      </w:r>
      <w:r>
        <w:t xml:space="preserve">s förslag avviker även från regeringens förslag genom att utredningen inte </w:t>
      </w:r>
      <w:r w:rsidRPr="00620C7E">
        <w:t>föreslår något be</w:t>
      </w:r>
      <w:r>
        <w:softHyphen/>
      </w:r>
      <w:r w:rsidRPr="00620C7E">
        <w:t>myndigande för regeringen eller den myndighet som regeringen bestämmer att meddela föreskrifter</w:t>
      </w:r>
      <w:r>
        <w:t xml:space="preserve"> </w:t>
      </w:r>
      <w:r w:rsidRPr="003F435C">
        <w:t>om vad ett tjänstepensions</w:t>
      </w:r>
      <w:r>
        <w:softHyphen/>
      </w:r>
      <w:r w:rsidRPr="003F435C">
        <w:t>företag ska beakta när de</w:t>
      </w:r>
      <w:r>
        <w:t>t</w:t>
      </w:r>
      <w:r w:rsidRPr="003F435C">
        <w:t xml:space="preserve"> ingår ett uppdragsavtal och </w:t>
      </w:r>
      <w:r>
        <w:t xml:space="preserve">om </w:t>
      </w:r>
      <w:r w:rsidRPr="003F435C">
        <w:t>vad avtalet ska innehålla</w:t>
      </w:r>
      <w:r w:rsidRPr="00620C7E">
        <w:t>.</w:t>
      </w:r>
    </w:p>
    <w:p w14:paraId="14A7FB2E" w14:textId="77777777" w:rsidR="001D32FA" w:rsidRDefault="001D32FA" w:rsidP="001D32FA">
      <w:pPr>
        <w:pStyle w:val="Brdtextmedindrag"/>
      </w:pPr>
      <w:r w:rsidRPr="00620C7E">
        <w:rPr>
          <w:b/>
        </w:rPr>
        <w:t xml:space="preserve">Remissinstanserna: </w:t>
      </w:r>
      <w:r w:rsidRPr="00620C7E">
        <w:t xml:space="preserve">Flertalet remissinstanser tillstyrker förslaget eller har inget att invända mot det. </w:t>
      </w:r>
      <w:r w:rsidRPr="00620C7E">
        <w:rPr>
          <w:i/>
        </w:rPr>
        <w:t>Svensk Försäkring</w:t>
      </w:r>
      <w:r w:rsidRPr="00620C7E">
        <w:t xml:space="preserve"> ifrågasätter om </w:t>
      </w:r>
      <w:r>
        <w:t xml:space="preserve">de </w:t>
      </w:r>
      <w:r w:rsidRPr="00620C7E">
        <w:t xml:space="preserve">administrativa uppgifter som valcentralerna </w:t>
      </w:r>
      <w:r>
        <w:t>utför</w:t>
      </w:r>
      <w:r w:rsidRPr="00620C7E">
        <w:t xml:space="preserve"> åt försäkringsbolag som tryggar utfästelser enligt pensionsplan utgör uppdragsavtal. Enligt Svensk Försäkring bör </w:t>
      </w:r>
      <w:r>
        <w:t xml:space="preserve">dessa </w:t>
      </w:r>
      <w:r w:rsidRPr="00620C7E">
        <w:t xml:space="preserve">i vart fall inte omfattas av </w:t>
      </w:r>
      <w:r>
        <w:t xml:space="preserve">en </w:t>
      </w:r>
      <w:r w:rsidRPr="00620C7E">
        <w:t xml:space="preserve">anmälningsplikt. </w:t>
      </w:r>
    </w:p>
    <w:p w14:paraId="0B5BD414" w14:textId="77777777" w:rsidR="001D32FA" w:rsidRDefault="001D32FA" w:rsidP="001D32FA">
      <w:pPr>
        <w:pStyle w:val="Brdtextmedindrag"/>
        <w:rPr>
          <w:b/>
        </w:rPr>
      </w:pPr>
      <w:r>
        <w:rPr>
          <w:b/>
        </w:rPr>
        <w:t xml:space="preserve">Promemorians förslag </w:t>
      </w:r>
      <w:r>
        <w:t>överensstämmer i huvudsak med regeringens förslag. Promemorians förslag avviker från regeringens förslag genom att det i promemorian föreslås att ett uppdragsavtal mellan ett tjänstepensions</w:t>
      </w:r>
      <w:r>
        <w:softHyphen/>
        <w:t>företag och en uppdragstagare inte får leda till att kvaliteten i företags</w:t>
      </w:r>
      <w:r>
        <w:softHyphen/>
        <w:t xml:space="preserve">styrningssystemet försämras </w:t>
      </w:r>
      <w:r w:rsidRPr="00372BE7">
        <w:t>väsentligt.</w:t>
      </w:r>
    </w:p>
    <w:p w14:paraId="5CE3B7DD" w14:textId="77777777" w:rsidR="001D32FA" w:rsidRDefault="001D32FA" w:rsidP="001D32FA">
      <w:pPr>
        <w:pStyle w:val="Brdtextmedindrag"/>
      </w:pPr>
      <w:r>
        <w:rPr>
          <w:b/>
        </w:rPr>
        <w:t xml:space="preserve">Remissinstanserna </w:t>
      </w:r>
      <w:r>
        <w:t>tillstyrker förslaget eller har inget att invända mot det.</w:t>
      </w:r>
    </w:p>
    <w:p w14:paraId="271186C2" w14:textId="77777777" w:rsidR="001D32FA" w:rsidRPr="00620C7E" w:rsidRDefault="001D32FA" w:rsidP="001D32FA">
      <w:pPr>
        <w:pStyle w:val="Rubrik4utannumrering"/>
      </w:pPr>
      <w:r>
        <w:t>Skälen för regeringens förslag</w:t>
      </w:r>
    </w:p>
    <w:p w14:paraId="666B8269" w14:textId="77777777" w:rsidR="001D32FA" w:rsidRPr="00620C7E" w:rsidRDefault="001D32FA" w:rsidP="001D32FA">
      <w:pPr>
        <w:pStyle w:val="Rubrik5utannumrering"/>
        <w:spacing w:before="0"/>
      </w:pPr>
      <w:r w:rsidRPr="00AF13B2">
        <w:t>Andra</w:t>
      </w:r>
      <w:r w:rsidRPr="00620C7E">
        <w:t xml:space="preserve"> tjänstepensionsdirektivet</w:t>
      </w:r>
    </w:p>
    <w:p w14:paraId="4576F05A" w14:textId="2B1BB2B8" w:rsidR="001D32FA" w:rsidRDefault="001D32FA" w:rsidP="001D32FA">
      <w:pPr>
        <w:pStyle w:val="Brdtextmedindrag"/>
        <w:ind w:firstLine="0"/>
      </w:pPr>
      <w:r w:rsidRPr="00620C7E">
        <w:t xml:space="preserve">I andra tjänstepensionsdirektivet finns </w:t>
      </w:r>
      <w:r>
        <w:t>bestämmelser</w:t>
      </w:r>
      <w:r w:rsidRPr="00620C7E">
        <w:t xml:space="preserve"> om upp</w:t>
      </w:r>
      <w:r>
        <w:softHyphen/>
      </w:r>
      <w:r w:rsidRPr="00620C7E">
        <w:t>dragsavtal</w:t>
      </w:r>
      <w:r w:rsidR="00A9243D">
        <w:t xml:space="preserve"> (artikel 31)</w:t>
      </w:r>
      <w:r w:rsidRPr="00620C7E">
        <w:t>.</w:t>
      </w:r>
    </w:p>
    <w:p w14:paraId="7EEF9059" w14:textId="77777777" w:rsidR="001D32FA" w:rsidRPr="00620C7E" w:rsidRDefault="001D32FA" w:rsidP="001D32FA">
      <w:pPr>
        <w:pStyle w:val="Brdtextmedindrag"/>
      </w:pPr>
      <w:r w:rsidRPr="003F435C">
        <w:t>Medlemsstaterna får tillåta eller kräva att tjänstepensionsinstitut som är registrerade eller auktoriserade inom deras territorium helt eller delvis överlåter verksamheter, inbegripet nyckelfunktioner och ledningen av dessa tjänstepensionsinstitut, till tjänsteleverantörer som arbetar för dessa tjänstepensionsinstituts räkning</w:t>
      </w:r>
      <w:r>
        <w:t xml:space="preserve"> (artikel 31.1)</w:t>
      </w:r>
      <w:r w:rsidRPr="003F435C">
        <w:t>.</w:t>
      </w:r>
    </w:p>
    <w:p w14:paraId="47819680" w14:textId="77777777" w:rsidR="001D32FA" w:rsidRDefault="001D32FA" w:rsidP="001D32FA">
      <w:pPr>
        <w:pStyle w:val="Brdtextmedindrag"/>
      </w:pPr>
      <w:r>
        <w:t xml:space="preserve">Ett </w:t>
      </w:r>
      <w:r w:rsidRPr="003F435C">
        <w:t xml:space="preserve">tjänstepensionsinstitut som utkontrakterar nyckelfunktioner eller andra verksamheter behåller det fulla ansvaret för att uppfylla alla sina förpliktelser enligt </w:t>
      </w:r>
      <w:r>
        <w:t>andra tjänstepensionsdirektivet (artikel 31.2)</w:t>
      </w:r>
      <w:r w:rsidRPr="003F435C">
        <w:t>.</w:t>
      </w:r>
    </w:p>
    <w:p w14:paraId="51778331" w14:textId="60A3F8C9" w:rsidR="001D32FA" w:rsidRPr="00620C7E" w:rsidRDefault="00A9243D" w:rsidP="001D32FA">
      <w:pPr>
        <w:pStyle w:val="Brdtextmedindrag"/>
      </w:pPr>
      <w:r>
        <w:t>N</w:t>
      </w:r>
      <w:r w:rsidR="001D32FA" w:rsidRPr="00620C7E">
        <w:t>yckelfunktioner eller andra verksamheter</w:t>
      </w:r>
      <w:r w:rsidR="001D32FA">
        <w:t xml:space="preserve"> </w:t>
      </w:r>
      <w:r>
        <w:t xml:space="preserve">får enligt direktivet (artikel 31.3) </w:t>
      </w:r>
      <w:r w:rsidR="001D32FA" w:rsidRPr="00620C7E">
        <w:t>inte utkontrakteras på ett sådant sätt att det leder till något av följande:</w:t>
      </w:r>
    </w:p>
    <w:p w14:paraId="70F0CEB5" w14:textId="77777777" w:rsidR="001D32FA" w:rsidRPr="00620C7E" w:rsidRDefault="001D32FA" w:rsidP="001D32FA">
      <w:pPr>
        <w:pStyle w:val="Brdtextmedindrag"/>
      </w:pPr>
      <w:r w:rsidRPr="00620C7E">
        <w:t xml:space="preserve">a) Kvaliteten på det berörda </w:t>
      </w:r>
      <w:r>
        <w:t>tjänstepensionsinstitut</w:t>
      </w:r>
      <w:r w:rsidRPr="00620C7E">
        <w:t>ets företagsstyrnings</w:t>
      </w:r>
      <w:r>
        <w:softHyphen/>
      </w:r>
      <w:r w:rsidRPr="00620C7E">
        <w:t>system försämras.</w:t>
      </w:r>
    </w:p>
    <w:p w14:paraId="6136E2C6" w14:textId="77777777" w:rsidR="001D32FA" w:rsidRPr="00620C7E" w:rsidRDefault="001D32FA" w:rsidP="001D32FA">
      <w:pPr>
        <w:pStyle w:val="Brdtextmedindrag"/>
      </w:pPr>
      <w:r w:rsidRPr="00620C7E">
        <w:t>b) Den operativa risken ökas i otillbörlig utsträckning.</w:t>
      </w:r>
    </w:p>
    <w:p w14:paraId="11A6AADC" w14:textId="77777777" w:rsidR="001D32FA" w:rsidRPr="00620C7E" w:rsidRDefault="001D32FA" w:rsidP="001D32FA">
      <w:pPr>
        <w:pStyle w:val="Brdtextmedindrag"/>
      </w:pPr>
      <w:r w:rsidRPr="00620C7E">
        <w:t xml:space="preserve">c) De behöriga myndigheterna får försämrade möjligheter att kontrollera att </w:t>
      </w:r>
      <w:r>
        <w:t>tjänstepensionsinstitut</w:t>
      </w:r>
      <w:r w:rsidRPr="00620C7E">
        <w:t>et uppfyller sina förpliktelser.</w:t>
      </w:r>
    </w:p>
    <w:p w14:paraId="41F58719" w14:textId="77777777" w:rsidR="001D32FA" w:rsidRPr="00620C7E" w:rsidRDefault="001D32FA" w:rsidP="001D32FA">
      <w:pPr>
        <w:pStyle w:val="Brdtextmedindrag"/>
      </w:pPr>
      <w:r w:rsidRPr="00620C7E">
        <w:t>d) Möjligheten till ett oavbrutet och tillfredsställande tillhandahållande av tjänster till medlemmar och förmånstagare undergrävs.</w:t>
      </w:r>
    </w:p>
    <w:p w14:paraId="034CA75F" w14:textId="77777777" w:rsidR="001D32FA" w:rsidRDefault="001D32FA" w:rsidP="001D32FA">
      <w:pPr>
        <w:pStyle w:val="Brdtextmedindrag"/>
      </w:pPr>
      <w:r>
        <w:t>Ett t</w:t>
      </w:r>
      <w:r w:rsidRPr="000061A1">
        <w:t>jänstepensionsinstitut ska säkerställa att de utkontrakterade verk</w:t>
      </w:r>
      <w:r>
        <w:softHyphen/>
      </w:r>
      <w:r w:rsidRPr="000061A1">
        <w:t>samheterna fungerar väl genom valet av tjänsteleverantör och genom den löpande övervakningen av den tjänsteleverantörens verksamheter</w:t>
      </w:r>
      <w:r>
        <w:t xml:space="preserve"> (artikel 31.4)</w:t>
      </w:r>
      <w:r w:rsidRPr="000061A1">
        <w:t>.</w:t>
      </w:r>
    </w:p>
    <w:p w14:paraId="2EBDA075" w14:textId="77777777" w:rsidR="001D32FA" w:rsidRPr="00620C7E" w:rsidRDefault="001D32FA" w:rsidP="001D32FA">
      <w:pPr>
        <w:pStyle w:val="Brdtextmedindrag"/>
      </w:pPr>
      <w:r>
        <w:t xml:space="preserve">Ett </w:t>
      </w:r>
      <w:r w:rsidRPr="000061A1">
        <w:t>tjänstepensionsinstitut som utkontrakterar nyckelfunktioner, förvalt</w:t>
      </w:r>
      <w:r>
        <w:softHyphen/>
      </w:r>
      <w:r w:rsidRPr="000061A1">
        <w:t>ningen av tjänstepensionsinstitut</w:t>
      </w:r>
      <w:r>
        <w:t>et</w:t>
      </w:r>
      <w:r w:rsidRPr="000061A1">
        <w:t xml:space="preserve"> eller andra ver</w:t>
      </w:r>
      <w:r>
        <w:t xml:space="preserve">ksamheter som omfattas </w:t>
      </w:r>
      <w:r>
        <w:lastRenderedPageBreak/>
        <w:t>av andra tjänstepensions</w:t>
      </w:r>
      <w:r w:rsidRPr="000061A1">
        <w:t>direktiv</w:t>
      </w:r>
      <w:r>
        <w:t>et</w:t>
      </w:r>
      <w:r w:rsidRPr="000061A1">
        <w:t xml:space="preserve">, </w:t>
      </w:r>
      <w:r>
        <w:t xml:space="preserve">ska </w:t>
      </w:r>
      <w:r w:rsidRPr="000061A1">
        <w:t>ingå ett skriftligt avtal med tjänste</w:t>
      </w:r>
      <w:r>
        <w:softHyphen/>
      </w:r>
      <w:r w:rsidRPr="000061A1">
        <w:t>leverantören. Ett sådant avtal ska vara rättsligt bindande och tydligt ange tjänstepensionsinstitutets och tjänsteleverantörens rättigheter och skyl</w:t>
      </w:r>
      <w:r>
        <w:softHyphen/>
      </w:r>
      <w:r w:rsidRPr="000061A1">
        <w:t>digheter</w:t>
      </w:r>
      <w:r>
        <w:t xml:space="preserve"> (artikel 31.5)</w:t>
      </w:r>
      <w:r w:rsidRPr="000061A1">
        <w:t>.</w:t>
      </w:r>
    </w:p>
    <w:p w14:paraId="3BC18425" w14:textId="77777777" w:rsidR="001D32FA" w:rsidRPr="00620C7E" w:rsidRDefault="001D32FA" w:rsidP="001D32FA">
      <w:pPr>
        <w:pStyle w:val="Rubrik5utannumrering"/>
      </w:pPr>
      <w:r w:rsidRPr="00620C7E">
        <w:t xml:space="preserve">Gällande </w:t>
      </w:r>
      <w:r w:rsidRPr="00AF13B2">
        <w:t>rätt</w:t>
      </w:r>
    </w:p>
    <w:p w14:paraId="09F74F8B" w14:textId="77777777" w:rsidR="001D32FA" w:rsidRDefault="001D32FA" w:rsidP="001D32FA">
      <w:pPr>
        <w:pStyle w:val="Brdtextmedindrag"/>
        <w:ind w:firstLine="0"/>
      </w:pPr>
      <w:r>
        <w:t>Ett försäkringsföretag får enligt försäkringsrörelselagen uppdra åt någon annan att utföra ett visst arbete och vissa funktioner som ingår i företagets försäkrings</w:t>
      </w:r>
      <w:r>
        <w:softHyphen/>
        <w:t>rörelse (uppdragsavtal). Ett sådant uppdrag inskränker dock inte företagets ansvar enligt försäkringsrörelselagen (10 kap. 19 §). Ett uppdragsavtal får inte avse operativ verksamhet eller funktioner som är av väsentlig betydelse, om det kan leda till att kvaliteten i företagsstyrnings</w:t>
      </w:r>
      <w:r>
        <w:softHyphen/>
        <w:t>systemet försämras väsentligt, den operativa risken i företaget ökar väsentligt, Finansinspektionens möjlighet att utöva tillsyn försämras, eller försäkringstagarnas möjlighet till tillfredsställande och fortlöpande service inte kan upprätthållas (10 kap. 20 §). För försäkringsföretag finns ytter</w:t>
      </w:r>
      <w:r>
        <w:softHyphen/>
        <w:t>ligare och mer detaljerade bestämmelser om uppdragsavtal i Solvens II-förordningen (artikel 274).</w:t>
      </w:r>
    </w:p>
    <w:p w14:paraId="6FB341A3" w14:textId="77777777" w:rsidR="001D32FA" w:rsidRDefault="001D32FA" w:rsidP="001D32FA">
      <w:pPr>
        <w:pStyle w:val="Brdtextmedindrag"/>
        <w:rPr>
          <w:color w:val="0D0D0D" w:themeColor="text1" w:themeTint="F2"/>
        </w:rPr>
      </w:pPr>
      <w:r>
        <w:t>B</w:t>
      </w:r>
      <w:r w:rsidRPr="00620C7E">
        <w:t>estämmelser</w:t>
      </w:r>
      <w:r>
        <w:t>na</w:t>
      </w:r>
      <w:r w:rsidRPr="00620C7E">
        <w:t xml:space="preserve"> i </w:t>
      </w:r>
      <w:r>
        <w:t>försäkringsrörelselagen</w:t>
      </w:r>
      <w:r w:rsidRPr="00620C7E">
        <w:t xml:space="preserve"> gäller även för de försäk</w:t>
      </w:r>
      <w:r>
        <w:softHyphen/>
      </w:r>
      <w:r w:rsidRPr="00620C7E">
        <w:t>ringsföretag som följer öv</w:t>
      </w:r>
      <w:r w:rsidRPr="00620C7E">
        <w:rPr>
          <w:color w:val="0D0D0D" w:themeColor="text1" w:themeTint="F2"/>
        </w:rPr>
        <w:t>ergångsbestämmelserna (punkt</w:t>
      </w:r>
      <w:r>
        <w:rPr>
          <w:color w:val="0D0D0D" w:themeColor="text1" w:themeTint="F2"/>
        </w:rPr>
        <w:t> </w:t>
      </w:r>
      <w:r w:rsidRPr="00620C7E">
        <w:rPr>
          <w:color w:val="0D0D0D" w:themeColor="text1" w:themeTint="F2"/>
        </w:rPr>
        <w:t>2 i övergångs</w:t>
      </w:r>
      <w:r>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4AEA089E" w14:textId="77777777" w:rsidR="001D32FA" w:rsidRPr="00620C7E" w:rsidRDefault="001D32FA" w:rsidP="001D32FA">
      <w:pPr>
        <w:pStyle w:val="Brdtextmedindrag"/>
      </w:pPr>
      <w:r>
        <w:rPr>
          <w:color w:val="0D0D0D" w:themeColor="text1" w:themeTint="F2"/>
        </w:rPr>
        <w:t xml:space="preserve">Tjänstepensionskassor omfattas inte av några bestämmelser i lag om uppdragsavtal. </w:t>
      </w:r>
      <w:r>
        <w:t>För tjänstepensionskassor dock gäller fortfarande FFFS 2005:1, där det i</w:t>
      </w:r>
      <w:r w:rsidRPr="00620C7E">
        <w:t xml:space="preserve"> </w:t>
      </w:r>
      <w:r>
        <w:t>7 kap. finns allmänna råd om uppdrags</w:t>
      </w:r>
      <w:r>
        <w:softHyphen/>
        <w:t>avtal.</w:t>
      </w:r>
    </w:p>
    <w:p w14:paraId="0F597FBA" w14:textId="77777777" w:rsidR="001D32FA" w:rsidRPr="00620C7E" w:rsidRDefault="001D32FA" w:rsidP="001D32FA">
      <w:pPr>
        <w:pStyle w:val="Rubrik5utannumrering"/>
      </w:pPr>
      <w:r>
        <w:t>Tjänstepensionsföretag ska få ingå</w:t>
      </w:r>
      <w:r w:rsidRPr="00620C7E">
        <w:t xml:space="preserve"> </w:t>
      </w:r>
      <w:r w:rsidRPr="00AF13B2">
        <w:t>uppdragsavtal</w:t>
      </w:r>
    </w:p>
    <w:p w14:paraId="7785AC61" w14:textId="62FFB6FE" w:rsidR="001D32FA" w:rsidRDefault="001D32FA" w:rsidP="001D32FA">
      <w:pPr>
        <w:pStyle w:val="Brdtext"/>
      </w:pPr>
      <w:r w:rsidRPr="00620C7E">
        <w:t>I för</w:t>
      </w:r>
      <w:r>
        <w:t>sta tjänstepensionsdirektivet fi</w:t>
      </w:r>
      <w:r w:rsidRPr="00620C7E">
        <w:t xml:space="preserve">nns en </w:t>
      </w:r>
      <w:r>
        <w:t>bestämmelse</w:t>
      </w:r>
      <w:r w:rsidRPr="00620C7E">
        <w:t xml:space="preserve"> om att medlems</w:t>
      </w:r>
      <w:r>
        <w:softHyphen/>
      </w:r>
      <w:r w:rsidRPr="00620C7E">
        <w:t xml:space="preserve">staterna får kräva eller tillåta att ett </w:t>
      </w:r>
      <w:r>
        <w:t>tjänstepensionsinstitut</w:t>
      </w:r>
      <w:r w:rsidRPr="00620C7E">
        <w:t xml:space="preserve"> helt eller delvis uppdrar driften av ett institut till andra enheter som agerar för institutets räkning (artikel 9.4). Vid genomförandet av </w:t>
      </w:r>
      <w:r>
        <w:t>första tjänste</w:t>
      </w:r>
      <w:r>
        <w:softHyphen/>
        <w:t>pensions</w:t>
      </w:r>
      <w:r>
        <w:softHyphen/>
        <w:t>direktivet</w:t>
      </w:r>
      <w:r w:rsidRPr="00620C7E">
        <w:t xml:space="preserve"> i svensk rätt ansågs att </w:t>
      </w:r>
      <w:r>
        <w:t>bestämmelsen</w:t>
      </w:r>
      <w:r w:rsidRPr="00620C7E">
        <w:t xml:space="preserve"> inte hade någon relevans för svenska sammanhang och </w:t>
      </w:r>
      <w:r w:rsidR="004C3DFD">
        <w:t>den</w:t>
      </w:r>
      <w:r>
        <w:t xml:space="preserve"> </w:t>
      </w:r>
      <w:r w:rsidRPr="00620C7E">
        <w:t>föranledde därför inte någon lagstift</w:t>
      </w:r>
      <w:r w:rsidR="004C3DFD">
        <w:softHyphen/>
      </w:r>
      <w:r w:rsidRPr="00620C7E">
        <w:t>ningsåtgärd (se prop. 2004/05:165</w:t>
      </w:r>
      <w:r>
        <w:t xml:space="preserve"> s. 145</w:t>
      </w:r>
      <w:r w:rsidRPr="00620C7E">
        <w:t>).</w:t>
      </w:r>
      <w:r>
        <w:t xml:space="preserve"> </w:t>
      </w:r>
      <w:r w:rsidRPr="00124D37">
        <w:t>För försäkrings</w:t>
      </w:r>
      <w:r>
        <w:softHyphen/>
      </w:r>
      <w:r w:rsidRPr="00124D37">
        <w:t xml:space="preserve">företag fanns </w:t>
      </w:r>
      <w:r>
        <w:t xml:space="preserve">det </w:t>
      </w:r>
      <w:r w:rsidRPr="00124D37">
        <w:t xml:space="preserve">före genomförandet av Solvens II-direktivet </w:t>
      </w:r>
      <w:r>
        <w:t xml:space="preserve">i svensk rätt </w:t>
      </w:r>
      <w:r w:rsidRPr="00124D37">
        <w:t>inte några bestämmelser i lag om uppdragsavtal</w:t>
      </w:r>
      <w:r>
        <w:t xml:space="preserve"> (se prop. 2015/16:9 s. 326)</w:t>
      </w:r>
      <w:r w:rsidRPr="00124D37">
        <w:t>.</w:t>
      </w:r>
      <w:r>
        <w:t xml:space="preserve"> Före genomförandet av Solvens II-direktivet omfattades försäkrings</w:t>
      </w:r>
      <w:r>
        <w:softHyphen/>
        <w:t>företag av FFFS 2005:1 (</w:t>
      </w:r>
      <w:r w:rsidRPr="004B1FB6">
        <w:t xml:space="preserve">Allmänna råd </w:t>
      </w:r>
      <w:r>
        <w:t>[</w:t>
      </w:r>
      <w:r w:rsidRPr="004B1FB6">
        <w:t>FFFS 2015:16</w:t>
      </w:r>
      <w:r>
        <w:t>]</w:t>
      </w:r>
      <w:r w:rsidRPr="004B1FB6">
        <w:t xml:space="preserve"> om ändring i Finansinspek</w:t>
      </w:r>
      <w:r w:rsidR="004C3DFD">
        <w:softHyphen/>
      </w:r>
      <w:r w:rsidRPr="004B1FB6">
        <w:t xml:space="preserve">tionens allmänna råd </w:t>
      </w:r>
      <w:r>
        <w:t>[</w:t>
      </w:r>
      <w:r w:rsidRPr="004B1FB6">
        <w:t>FFFS 2005:1</w:t>
      </w:r>
      <w:r>
        <w:t>]</w:t>
      </w:r>
      <w:r w:rsidRPr="004B1FB6">
        <w:t xml:space="preserve"> om styrning och kontroll av finansiella företag</w:t>
      </w:r>
      <w:r>
        <w:t>, se även bilaga 2 till Finans</w:t>
      </w:r>
      <w:r>
        <w:softHyphen/>
        <w:t>inspektionens besluts</w:t>
      </w:r>
      <w:r>
        <w:softHyphen/>
        <w:t xml:space="preserve">promemoria </w:t>
      </w:r>
      <w:r w:rsidRPr="00B11652">
        <w:t>Nya och ändrade regler för försäkrings</w:t>
      </w:r>
      <w:r>
        <w:softHyphen/>
      </w:r>
      <w:r w:rsidRPr="00B11652">
        <w:t>företag till följd av Solvens 2</w:t>
      </w:r>
      <w:r>
        <w:t>, d</w:t>
      </w:r>
      <w:r w:rsidRPr="00B11652">
        <w:t>nr 10</w:t>
      </w:r>
      <w:r w:rsidR="004C3DFD">
        <w:t>-</w:t>
      </w:r>
      <w:r w:rsidRPr="00B11652">
        <w:t>9537</w:t>
      </w:r>
      <w:r>
        <w:t>). I dessa finns allmänna råd om uppdragsavtal (7 kap. FFFS 2005:1).</w:t>
      </w:r>
    </w:p>
    <w:p w14:paraId="5E32ECB6" w14:textId="1E67A1AB" w:rsidR="001D32FA" w:rsidRPr="00620C7E" w:rsidRDefault="001D32FA" w:rsidP="001D32FA">
      <w:pPr>
        <w:pStyle w:val="Brdtextmedindrag"/>
      </w:pPr>
      <w:r>
        <w:t>På samma sätt som första tjänstepensionsdirektivet (artikel 9.4) öppnar a</w:t>
      </w:r>
      <w:r w:rsidRPr="00620C7E">
        <w:t xml:space="preserve">ndra tjänstepensionsdirektivet </w:t>
      </w:r>
      <w:r>
        <w:t xml:space="preserve">(artikel 31) </w:t>
      </w:r>
      <w:r w:rsidRPr="00620C7E">
        <w:t xml:space="preserve">upp för att </w:t>
      </w:r>
      <w:r>
        <w:t>tjänstepensions</w:t>
      </w:r>
      <w:r>
        <w:softHyphen/>
        <w:t xml:space="preserve">institut </w:t>
      </w:r>
      <w:r w:rsidRPr="00620C7E">
        <w:t xml:space="preserve">ska få ingå uppdragsavtal som rör tjänstepensionsverksamheten. De försäkringsföretag som följer Solvens II-regelverket </w:t>
      </w:r>
      <w:r>
        <w:t>får</w:t>
      </w:r>
      <w:r w:rsidRPr="00620C7E">
        <w:t xml:space="preserve"> enligt </w:t>
      </w:r>
      <w:r>
        <w:t>försäk</w:t>
      </w:r>
      <w:r>
        <w:softHyphen/>
        <w:t>ringsrörelselagen</w:t>
      </w:r>
      <w:r w:rsidRPr="00620C7E">
        <w:t xml:space="preserve"> ingå uppdragsavtal</w:t>
      </w:r>
      <w:r>
        <w:t xml:space="preserve"> som rör arbete och vissa funktioner som ingår i företagets försäkringsrörelse</w:t>
      </w:r>
      <w:r w:rsidRPr="00620C7E">
        <w:t xml:space="preserve"> (10</w:t>
      </w:r>
      <w:r>
        <w:t> kap.</w:t>
      </w:r>
      <w:r w:rsidRPr="00620C7E">
        <w:t xml:space="preserve"> 19</w:t>
      </w:r>
      <w:r>
        <w:t> §</w:t>
      </w:r>
      <w:r w:rsidRPr="00620C7E">
        <w:t>). Det finns även bestämmelser om uppdragsavtal i andra lagar på finans</w:t>
      </w:r>
      <w:r>
        <w:softHyphen/>
      </w:r>
      <w:r w:rsidRPr="00620C7E">
        <w:t xml:space="preserve">marknadsområdet </w:t>
      </w:r>
      <w:r w:rsidRPr="00620C7E">
        <w:lastRenderedPageBreak/>
        <w:t>(se t.ex. 4</w:t>
      </w:r>
      <w:r>
        <w:t> kap.</w:t>
      </w:r>
      <w:r w:rsidRPr="00620C7E">
        <w:t xml:space="preserve"> 4</w:t>
      </w:r>
      <w:r>
        <w:t> §</w:t>
      </w:r>
      <w:r w:rsidRPr="00620C7E">
        <w:t xml:space="preserve"> lagen [2004:46] om värdepappers</w:t>
      </w:r>
      <w:r>
        <w:softHyphen/>
      </w:r>
      <w:r w:rsidRPr="00620C7E">
        <w:t>fonder).</w:t>
      </w:r>
      <w:r>
        <w:t xml:space="preserve"> Inte heller finns det i</w:t>
      </w:r>
      <w:r w:rsidR="00135C3E">
        <w:t xml:space="preserve"> </w:t>
      </w:r>
      <w:r>
        <w:t>dag något hinder mot att tjänstepensions</w:t>
      </w:r>
      <w:r>
        <w:softHyphen/>
        <w:t>kassor ingår uppdrags</w:t>
      </w:r>
      <w:r>
        <w:softHyphen/>
        <w:t>avtal och i så fall omfattas de av FFFS 2005:1 (7 kap.).</w:t>
      </w:r>
      <w:r w:rsidRPr="00620C7E">
        <w:t xml:space="preserve"> </w:t>
      </w:r>
      <w:r>
        <w:t>Sammantaget bör även tjänste</w:t>
      </w:r>
      <w:r>
        <w:softHyphen/>
        <w:t>pensionsföretag ges möjlighet att ingå uppdragsavtal. En bestämmelse av den innebörden bör därför införas i den nya lagen om tjänstepensionsföretag.</w:t>
      </w:r>
    </w:p>
    <w:p w14:paraId="62AFFC79" w14:textId="77777777" w:rsidR="001D32FA" w:rsidRPr="00620C7E" w:rsidRDefault="001D32FA" w:rsidP="001D32FA">
      <w:pPr>
        <w:pStyle w:val="Rubrik5utannumrering"/>
      </w:pPr>
      <w:r w:rsidRPr="00620C7E">
        <w:t xml:space="preserve">Inom vilka områden får </w:t>
      </w:r>
      <w:r w:rsidRPr="00AF13B2">
        <w:t>tjänstepensionsföretag</w:t>
      </w:r>
      <w:r w:rsidRPr="00620C7E">
        <w:t xml:space="preserve"> ingå uppdragsavtal</w:t>
      </w:r>
      <w:r>
        <w:t>?</w:t>
      </w:r>
    </w:p>
    <w:p w14:paraId="14759F8D" w14:textId="77777777" w:rsidR="001D32FA" w:rsidRDefault="001D32FA" w:rsidP="001D32FA">
      <w:pPr>
        <w:pStyle w:val="Brdtextmedindrag"/>
        <w:ind w:firstLine="0"/>
      </w:pPr>
      <w:r w:rsidRPr="00620C7E">
        <w:t xml:space="preserve">Enligt </w:t>
      </w:r>
      <w:r>
        <w:t>försäkringsrörelselagen</w:t>
      </w:r>
      <w:r w:rsidRPr="00620C7E">
        <w:t xml:space="preserve"> gäller bestämmelserna om uppdragsavtal</w:t>
      </w:r>
      <w:r>
        <w:t xml:space="preserve"> </w:t>
      </w:r>
      <w:r w:rsidRPr="00620C7E">
        <w:t>endast sådana uppdragsavtal som ingår i försäkringsföretagets försäkrings</w:t>
      </w:r>
      <w:r>
        <w:softHyphen/>
      </w:r>
      <w:r w:rsidRPr="00620C7E">
        <w:t xml:space="preserve">rörelse. I skälen </w:t>
      </w:r>
      <w:r>
        <w:t>i</w:t>
      </w:r>
      <w:r w:rsidRPr="00620C7E">
        <w:t xml:space="preserve"> andra tjänstepensions</w:t>
      </w:r>
      <w:r>
        <w:softHyphen/>
      </w:r>
      <w:r w:rsidRPr="00620C7E">
        <w:t>direktivet anges att vid tillämp</w:t>
      </w:r>
      <w:r>
        <w:softHyphen/>
      </w:r>
      <w:r w:rsidRPr="00620C7E">
        <w:t>ningen av direktivet omfattas inte avtal för operativa tjänster, till exempel säkerhets- eller underhållspersonal (skäl 61).</w:t>
      </w:r>
      <w:r>
        <w:t xml:space="preserve"> En </w:t>
      </w:r>
      <w:r w:rsidRPr="00620C7E">
        <w:t xml:space="preserve">begränsning </w:t>
      </w:r>
      <w:r>
        <w:t>motsvarande den som gäller för försäkringsföretag enligt försäkrings</w:t>
      </w:r>
      <w:r>
        <w:softHyphen/>
        <w:t xml:space="preserve">rörelselagen </w:t>
      </w:r>
      <w:r w:rsidRPr="00620C7E">
        <w:t xml:space="preserve">bör </w:t>
      </w:r>
      <w:r>
        <w:t xml:space="preserve">därför </w:t>
      </w:r>
      <w:r w:rsidRPr="00620C7E">
        <w:t xml:space="preserve">gälla </w:t>
      </w:r>
      <w:r>
        <w:t xml:space="preserve">även </w:t>
      </w:r>
      <w:r w:rsidRPr="00620C7E">
        <w:t xml:space="preserve">för </w:t>
      </w:r>
      <w:r>
        <w:t>tjänstepensionsföretag</w:t>
      </w:r>
      <w:r w:rsidRPr="00620C7E">
        <w:t xml:space="preserve">. Uppdragsavtal som inte rör </w:t>
      </w:r>
      <w:r>
        <w:t>tjänstepensions</w:t>
      </w:r>
      <w:r>
        <w:softHyphen/>
        <w:t>företags</w:t>
      </w:r>
      <w:r w:rsidRPr="00620C7E">
        <w:t xml:space="preserve"> verksamhet avseende tjänstepensionsförsäkring</w:t>
      </w:r>
      <w:r>
        <w:t>, dvs. företagets försäkringsrörelse,</w:t>
      </w:r>
      <w:r w:rsidRPr="00620C7E">
        <w:t xml:space="preserve"> bör därför inte omfattas </w:t>
      </w:r>
      <w:r>
        <w:t>av</w:t>
      </w:r>
      <w:r w:rsidRPr="00620C7E">
        <w:t xml:space="preserve"> bestämmel</w:t>
      </w:r>
      <w:r>
        <w:softHyphen/>
      </w:r>
      <w:r w:rsidRPr="00620C7E">
        <w:t>ser</w:t>
      </w:r>
      <w:r>
        <w:t>na</w:t>
      </w:r>
      <w:r w:rsidRPr="00620C7E">
        <w:t xml:space="preserve"> om uppdragsavtal.</w:t>
      </w:r>
      <w:r>
        <w:t xml:space="preserve"> I den delen har ett tjänstepensionsföretag samma avtalsfrihet som vilket annat företag som helst.</w:t>
      </w:r>
    </w:p>
    <w:p w14:paraId="7F76A5C8" w14:textId="77777777" w:rsidR="001D32FA" w:rsidRPr="00620C7E" w:rsidRDefault="001D32FA" w:rsidP="001D32FA">
      <w:pPr>
        <w:pStyle w:val="Brdtextmedindrag"/>
      </w:pPr>
      <w:r>
        <w:t>Ett tjänstepensionsföretags verksamhet kommer till sin natur att vara densamma som ett försäkringsföretags. Bestämmelserna om uppdrags</w:t>
      </w:r>
      <w:r>
        <w:softHyphen/>
        <w:t>avtal för tjänstepensionsföretag bör därför i största möjliga mån överens</w:t>
      </w:r>
      <w:r>
        <w:softHyphen/>
        <w:t xml:space="preserve">stämma med motsvarande bestämmelser för försäkringsföretag. Därför finns det </w:t>
      </w:r>
      <w:r w:rsidRPr="00620C7E">
        <w:t>inte</w:t>
      </w:r>
      <w:r>
        <w:t xml:space="preserve"> </w:t>
      </w:r>
      <w:r w:rsidRPr="00620C7E">
        <w:t>skäl att i lag införa ytterligare bestämmelser om vilka avtal som ska omfattas av bestämmelserna om uppdragsavtal.</w:t>
      </w:r>
      <w:r>
        <w:t xml:space="preserve"> I stället bör en bestämmelse om uppdragsavtal för tjänstepensionsföretag ges samma ut</w:t>
      </w:r>
      <w:r>
        <w:softHyphen/>
        <w:t>formning som motsvarande bestämmelse för försäkringsföretag.</w:t>
      </w:r>
    </w:p>
    <w:p w14:paraId="05C2E764" w14:textId="34FA9AD8" w:rsidR="001D32FA" w:rsidRDefault="001D32FA" w:rsidP="001D32FA">
      <w:pPr>
        <w:pStyle w:val="Brdtextmedindrag"/>
      </w:pPr>
      <w:r w:rsidRPr="00620C7E">
        <w:t xml:space="preserve">Medlemsstaterna får enligt andra tjänstepensionsdirektivet kräva eller tillåta att ett </w:t>
      </w:r>
      <w:r>
        <w:t>tjänstepensionsinstitut</w:t>
      </w:r>
      <w:r w:rsidRPr="00620C7E">
        <w:t xml:space="preserve"> helt eller delvis uppdrar åt en tjänste</w:t>
      </w:r>
      <w:r>
        <w:softHyphen/>
      </w:r>
      <w:r w:rsidRPr="00620C7E">
        <w:t>leverantör att för institutets räkning utföra delar av institutets verksam</w:t>
      </w:r>
      <w:r>
        <w:softHyphen/>
      </w:r>
      <w:r w:rsidRPr="00620C7E">
        <w:t xml:space="preserve">heter, inbegripet nyckelfunktioner och ledningen av institutet (artikel 31.1). </w:t>
      </w:r>
      <w:r>
        <w:t>Det finns därmed</w:t>
      </w:r>
      <w:r w:rsidRPr="00620C7E">
        <w:t xml:space="preserve"> inte någon uttrycklig begränsning </w:t>
      </w:r>
      <w:r>
        <w:t>i andra tjänste</w:t>
      </w:r>
      <w:r>
        <w:softHyphen/>
        <w:t>pensionsdirektivet för</w:t>
      </w:r>
      <w:r w:rsidRPr="00620C7E">
        <w:t xml:space="preserve"> vilken typ av verksamhet som ett </w:t>
      </w:r>
      <w:r>
        <w:t>tjänste</w:t>
      </w:r>
      <w:r>
        <w:softHyphen/>
        <w:t>pensions</w:t>
      </w:r>
      <w:r>
        <w:softHyphen/>
        <w:t>institut</w:t>
      </w:r>
      <w:r w:rsidRPr="00620C7E">
        <w:t xml:space="preserve"> får anlita </w:t>
      </w:r>
      <w:r>
        <w:t xml:space="preserve">någon </w:t>
      </w:r>
      <w:r w:rsidRPr="00620C7E">
        <w:t>annan för att utföra. Inte heller i be</w:t>
      </w:r>
      <w:r>
        <w:softHyphen/>
      </w:r>
      <w:r w:rsidRPr="00620C7E">
        <w:t xml:space="preserve">stämmelserna om uppdragsavtal i </w:t>
      </w:r>
      <w:r>
        <w:t>försäkringsrörelselagen</w:t>
      </w:r>
      <w:r w:rsidRPr="00620C7E">
        <w:t xml:space="preserve"> finns det någon uttrycklig begränsning av vilken typ av arbete eller funktioner som ett försäkrings</w:t>
      </w:r>
      <w:r>
        <w:softHyphen/>
      </w:r>
      <w:r w:rsidRPr="00620C7E">
        <w:t>företag får anlita</w:t>
      </w:r>
      <w:r>
        <w:t xml:space="preserve"> någon</w:t>
      </w:r>
      <w:r w:rsidRPr="00620C7E">
        <w:t xml:space="preserve"> annan för att utföra (10</w:t>
      </w:r>
      <w:r>
        <w:t> kap.</w:t>
      </w:r>
      <w:r w:rsidRPr="00620C7E">
        <w:t xml:space="preserve"> 19</w:t>
      </w:r>
      <w:r>
        <w:t> §</w:t>
      </w:r>
      <w:r w:rsidRPr="00620C7E">
        <w:t xml:space="preserve"> som i svensk rätt genomför artikel 49.1 i Solvens II-direktivet).</w:t>
      </w:r>
      <w:r>
        <w:t xml:space="preserve"> Motsvarande gäller för tjänstepensionskassor som </w:t>
      </w:r>
      <w:r w:rsidRPr="00570343">
        <w:t>kan lägga ut delar av verksamheten till en uppdragstagare utanför företaget, såväl inom som utom den egna koncern</w:t>
      </w:r>
      <w:r w:rsidR="00E321BF">
        <w:softHyphen/>
      </w:r>
      <w:r w:rsidRPr="00570343">
        <w:t>en eller företagsgruppen</w:t>
      </w:r>
      <w:r>
        <w:t xml:space="preserve"> (7 kap. 1 § första meningen FFFS 2005:1)</w:t>
      </w:r>
      <w:r w:rsidRPr="00570343">
        <w:t>.</w:t>
      </w:r>
    </w:p>
    <w:p w14:paraId="21339303" w14:textId="2D66641E" w:rsidR="001D32FA" w:rsidRDefault="001D32FA" w:rsidP="001D32FA">
      <w:pPr>
        <w:pStyle w:val="Brdtextmedindrag"/>
      </w:pPr>
      <w:r w:rsidRPr="00620C7E">
        <w:t>I andra tjänstepensionsdirektivet anges att ett uppdragsavtal inte in</w:t>
      </w:r>
      <w:r>
        <w:softHyphen/>
      </w:r>
      <w:r w:rsidRPr="00620C7E">
        <w:t xml:space="preserve">skränker </w:t>
      </w:r>
      <w:r>
        <w:t>tjänstepensionsinstitut</w:t>
      </w:r>
      <w:r w:rsidRPr="00620C7E">
        <w:t>ets ansvar enligt direktivet (artikel 31.2). I</w:t>
      </w:r>
      <w:r w:rsidR="004C3DFD">
        <w:t> </w:t>
      </w:r>
      <w:r>
        <w:t>försäkringsrörelselagen</w:t>
      </w:r>
      <w:r w:rsidRPr="00620C7E">
        <w:t xml:space="preserve"> finns en bestämmelse med motsvarande </w:t>
      </w:r>
      <w:r>
        <w:t>innehåll</w:t>
      </w:r>
      <w:r w:rsidRPr="00620C7E">
        <w:t xml:space="preserve"> (10</w:t>
      </w:r>
      <w:r>
        <w:t> kap.</w:t>
      </w:r>
      <w:r w:rsidRPr="00620C7E">
        <w:t xml:space="preserve"> 19</w:t>
      </w:r>
      <w:r>
        <w:t> §</w:t>
      </w:r>
      <w:r w:rsidRPr="00620C7E">
        <w:t xml:space="preserve"> andra meningen</w:t>
      </w:r>
      <w:r>
        <w:t>) som genomför Solvens II-direktivet (artikel 49.1). Även i FFFS 2005:1 anges att s</w:t>
      </w:r>
      <w:r w:rsidRPr="00A805EA">
        <w:t>tyrelsen och verkställande direktören alltid ansvarar för den verksamhet som lagts ut</w:t>
      </w:r>
      <w:r>
        <w:t xml:space="preserve"> (7 kap. 1 § andra meningen)</w:t>
      </w:r>
      <w:r w:rsidRPr="00A805EA">
        <w:t>.</w:t>
      </w:r>
      <w:r>
        <w:t xml:space="preserve"> För tjänstepensionsföretag </w:t>
      </w:r>
      <w:r w:rsidRPr="00620C7E">
        <w:t xml:space="preserve">får </w:t>
      </w:r>
      <w:r>
        <w:t>detta, som för försäkrings</w:t>
      </w:r>
      <w:r>
        <w:softHyphen/>
        <w:t xml:space="preserve">företag och tjänstepensionskassor, </w:t>
      </w:r>
      <w:r w:rsidRPr="00620C7E">
        <w:t xml:space="preserve">anses innebära att styrelsen och den verkställande direktören alltid kommer att ansvara för den verksamhet som </w:t>
      </w:r>
      <w:r w:rsidRPr="00620C7E">
        <w:lastRenderedPageBreak/>
        <w:t xml:space="preserve">omfattas av ett uppdragsavtal på samma sätt som om </w:t>
      </w:r>
      <w:r>
        <w:t>verksamheten hade</w:t>
      </w:r>
      <w:r w:rsidRPr="00620C7E">
        <w:t xml:space="preserve"> utförts inom </w:t>
      </w:r>
      <w:r>
        <w:t>tjänstepensionsföretaget</w:t>
      </w:r>
      <w:r w:rsidRPr="00620C7E">
        <w:t xml:space="preserve">. Detta innebär i sig en begränsning av vilken typ av arbete eller funktioner som ett </w:t>
      </w:r>
      <w:r>
        <w:t>tjänstepensionsföretag</w:t>
      </w:r>
      <w:r w:rsidRPr="00620C7E">
        <w:t xml:space="preserve"> får anlita</w:t>
      </w:r>
      <w:r>
        <w:t xml:space="preserve"> någon</w:t>
      </w:r>
      <w:r w:rsidRPr="00620C7E">
        <w:t xml:space="preserve"> annan för att utföra. Ett </w:t>
      </w:r>
      <w:r>
        <w:t>tjänstepensionsföretag</w:t>
      </w:r>
      <w:r w:rsidRPr="00620C7E">
        <w:t xml:space="preserve"> bör därför inte få anlita någon annan för att utföra de uppgifter som styrelsen och den verkställande direktören ska utföra enligt den nya lagen om </w:t>
      </w:r>
      <w:r>
        <w:t>tjänste</w:t>
      </w:r>
      <w:r>
        <w:softHyphen/>
        <w:t>pensionsföretag</w:t>
      </w:r>
      <w:r w:rsidRPr="00620C7E">
        <w:t>.</w:t>
      </w:r>
    </w:p>
    <w:p w14:paraId="529BAFF5" w14:textId="77777777" w:rsidR="001D32FA" w:rsidRDefault="001D32FA" w:rsidP="00A1236C">
      <w:pPr>
        <w:pStyle w:val="Rubrik5utannumrering"/>
      </w:pPr>
      <w:r>
        <w:t>Val av uppdragstagare</w:t>
      </w:r>
    </w:p>
    <w:p w14:paraId="39BA29FD" w14:textId="77777777" w:rsidR="001D32FA" w:rsidRPr="00AB42E2" w:rsidRDefault="001D32FA" w:rsidP="00A1236C">
      <w:pPr>
        <w:pStyle w:val="Brdtext"/>
      </w:pPr>
      <w:r>
        <w:t>I andra tjänstepensionsdirektivet anges att t</w:t>
      </w:r>
      <w:r w:rsidRPr="00AB42E2">
        <w:t>jänstepensionsinstituten ska säkerställa att de utkontrakterade verksamheterna fungerar väl genom valet av tjänsteleverantör och genom den löpande övervakningen av den tjänsteleverantörens verksamheter</w:t>
      </w:r>
      <w:r>
        <w:t xml:space="preserve"> (artikel 31.4)</w:t>
      </w:r>
      <w:r w:rsidRPr="00AB42E2">
        <w:t>.</w:t>
      </w:r>
      <w:r>
        <w:t xml:space="preserve"> För att genomföra denna del av direktivet bör det i den nya lagen om tjänstepensionsföretag införas en bestämmelse med detta innehåll. </w:t>
      </w:r>
      <w:r w:rsidRPr="00AB42E2">
        <w:t xml:space="preserve">Tjänstepensionsföretag </w:t>
      </w:r>
      <w:r>
        <w:t>bör därmed</w:t>
      </w:r>
      <w:r w:rsidRPr="00AB42E2">
        <w:t xml:space="preserve"> välja uppdragstagare med omsorg och löpande följa upp den verksamhet som omfattas av uppdragsavtal för att säkerställa att verksamheten fungerar tillfredsställande.</w:t>
      </w:r>
    </w:p>
    <w:p w14:paraId="35E99C89" w14:textId="77777777" w:rsidR="001D32FA" w:rsidRPr="00620C7E" w:rsidRDefault="001D32FA" w:rsidP="00A1236C">
      <w:pPr>
        <w:pStyle w:val="Rubrik5utannumrering"/>
      </w:pPr>
      <w:r w:rsidRPr="00AF13B2">
        <w:t>Avtalsvillkor</w:t>
      </w:r>
    </w:p>
    <w:p w14:paraId="5E271480" w14:textId="77777777" w:rsidR="001D32FA" w:rsidRDefault="001D32FA" w:rsidP="00A1236C">
      <w:pPr>
        <w:pStyle w:val="Brdtextmedindrag"/>
        <w:ind w:firstLine="0"/>
      </w:pPr>
      <w:r w:rsidRPr="00620C7E">
        <w:t>För försäkringsföretag finns</w:t>
      </w:r>
      <w:r>
        <w:t xml:space="preserve"> </w:t>
      </w:r>
      <w:r w:rsidRPr="00620C7E">
        <w:t>i Solvens II-förordningen</w:t>
      </w:r>
      <w:r>
        <w:t xml:space="preserve"> ytterligare och mer</w:t>
      </w:r>
      <w:r w:rsidRPr="00620C7E">
        <w:t xml:space="preserve"> detaljerade bestämmelser om uppdragsavtal. </w:t>
      </w:r>
      <w:r>
        <w:t xml:space="preserve">I </w:t>
      </w:r>
      <w:r w:rsidRPr="00620C7E">
        <w:t xml:space="preserve">Solvens II-förordningen </w:t>
      </w:r>
      <w:r>
        <w:t xml:space="preserve">finns </w:t>
      </w:r>
      <w:r w:rsidRPr="00620C7E">
        <w:t xml:space="preserve">bl.a. </w:t>
      </w:r>
      <w:r>
        <w:t xml:space="preserve">bestämmelser om </w:t>
      </w:r>
      <w:r w:rsidRPr="00620C7E">
        <w:t xml:space="preserve">vad försäkringsföretag ska beakta när de ingår uppdragsavtal (artikel 274.3) och vad avtalet ska innehålla (artikel 274.4). I </w:t>
      </w:r>
      <w:r>
        <w:t xml:space="preserve">Solvens II-förordningen </w:t>
      </w:r>
      <w:r w:rsidRPr="00620C7E">
        <w:t>finns även ett krav på att ett uppdragsavtal ska vara skriftligt (artikel 274.3 c).</w:t>
      </w:r>
      <w:r>
        <w:t xml:space="preserve"> För tjänstepensionskassor finns i FFFS 2005:1 ytterligare krav för uppdragsavtal (7 kap. 2 och 3 §§).</w:t>
      </w:r>
    </w:p>
    <w:p w14:paraId="1C4A5F73" w14:textId="77777777" w:rsidR="001D32FA" w:rsidRPr="00620C7E" w:rsidRDefault="001D32FA" w:rsidP="00A1236C">
      <w:pPr>
        <w:pStyle w:val="Brdtextmedindrag"/>
      </w:pPr>
      <w:r>
        <w:t>I andra tjänstepensionsdirektivet anges att e</w:t>
      </w:r>
      <w:r w:rsidRPr="005241CD">
        <w:t xml:space="preserve">tt uppdragsavtal ska vara </w:t>
      </w:r>
      <w:r>
        <w:t>s</w:t>
      </w:r>
      <w:r w:rsidRPr="005241CD">
        <w:t>kriftligt</w:t>
      </w:r>
      <w:r>
        <w:t>, rättsligt bindande samt</w:t>
      </w:r>
      <w:r w:rsidRPr="005241CD">
        <w:t xml:space="preserve"> tydligt ange tjänstepensionsinstitutets och tjänsteleverantörens rättigheter och skyldigheter</w:t>
      </w:r>
      <w:r>
        <w:t xml:space="preserve"> (artikel 31.5)</w:t>
      </w:r>
      <w:r w:rsidRPr="005241CD">
        <w:t>.</w:t>
      </w:r>
      <w:r>
        <w:t xml:space="preserve"> En bestämmelse med detta innehåll bör införas i den nya lagen om tjänste</w:t>
      </w:r>
      <w:r>
        <w:softHyphen/>
        <w:t>pensionsföretag. Att ett avtal ska vara rättsligt bindande följer av allmänna avtalsrättsliga principer och behöver därmed inte särskilt anges i lag.</w:t>
      </w:r>
    </w:p>
    <w:p w14:paraId="6C3C764C" w14:textId="77777777" w:rsidR="001D32FA" w:rsidRPr="00E4178F" w:rsidRDefault="001D32FA" w:rsidP="001D32FA">
      <w:pPr>
        <w:pStyle w:val="Rubrik5utannumrering"/>
      </w:pPr>
      <w:r w:rsidRPr="009D11B7">
        <w:t>Begränsningar</w:t>
      </w:r>
      <w:r>
        <w:t xml:space="preserve"> av tjänstepensionsföretags möjlighet att ingå </w:t>
      </w:r>
      <w:r w:rsidRPr="00AF13B2">
        <w:t>uppdragsavtal</w:t>
      </w:r>
    </w:p>
    <w:p w14:paraId="6693324D" w14:textId="79AD7AD1" w:rsidR="001D32FA" w:rsidRDefault="001D32FA" w:rsidP="001D32FA">
      <w:pPr>
        <w:pStyle w:val="Brdtextmedindrag"/>
        <w:ind w:firstLine="0"/>
      </w:pPr>
      <w:r>
        <w:t xml:space="preserve">I andra tjänstepensionsdirektivet finns bestämmelser med krav för att ett tjänstepensionsföretag ska få ingå uppdragsavtal </w:t>
      </w:r>
      <w:r w:rsidRPr="00620C7E">
        <w:t>(artikel 31.</w:t>
      </w:r>
      <w:r>
        <w:t>3</w:t>
      </w:r>
      <w:r w:rsidRPr="00620C7E">
        <w:t>)</w:t>
      </w:r>
      <w:r>
        <w:t xml:space="preserve">. Dessa bestämmelser </w:t>
      </w:r>
      <w:r w:rsidRPr="00620C7E">
        <w:t xml:space="preserve">överensstämmer i huvudsak med </w:t>
      </w:r>
      <w:r>
        <w:t>motsvarande be</w:t>
      </w:r>
      <w:r>
        <w:softHyphen/>
        <w:t>stäm</w:t>
      </w:r>
      <w:r w:rsidR="00E321BF">
        <w:softHyphen/>
      </w:r>
      <w:r>
        <w:t>melser</w:t>
      </w:r>
      <w:r w:rsidRPr="00620C7E">
        <w:t xml:space="preserve"> i Solvens</w:t>
      </w:r>
      <w:r>
        <w:t xml:space="preserve"> </w:t>
      </w:r>
      <w:r w:rsidRPr="00620C7E">
        <w:t xml:space="preserve">II-direktivet. </w:t>
      </w:r>
      <w:r>
        <w:t>Bestämmelserna i Solvens II-direktivet har för försäkringsföretag genomförts genom en särskild bestämmelse i försäkringsrörelselagen. Även för tjänstepensionsföretag bör det införas en särskild bestämmelse med de krav som ska gälla för att tjänste</w:t>
      </w:r>
      <w:r>
        <w:softHyphen/>
        <w:t>pensionsföretag ska få ingå uppdragsavtal. Bestämmelsen bör införas i den nya lagen om tjänstepensionsföretag och utformas efter förebild av be</w:t>
      </w:r>
      <w:r>
        <w:softHyphen/>
        <w:t>stämmelsen i försäkringsrörelselagen.</w:t>
      </w:r>
    </w:p>
    <w:p w14:paraId="37FD9501" w14:textId="587D3158" w:rsidR="001D32FA" w:rsidRDefault="001D32FA" w:rsidP="001D32FA">
      <w:pPr>
        <w:pStyle w:val="Brdtextmedindrag"/>
      </w:pPr>
      <w:r w:rsidRPr="00620C7E">
        <w:t xml:space="preserve">Vissa skillnader finns </w:t>
      </w:r>
      <w:r>
        <w:t>mellan bestämmelserna i de båda direktiven</w:t>
      </w:r>
      <w:r w:rsidRPr="00620C7E">
        <w:t xml:space="preserve">. Detta gäller </w:t>
      </w:r>
      <w:r>
        <w:t xml:space="preserve">vilka uppdragsavtal som ska omfattas av kraven. I Solvens II-direktivet anges att kraven ska gälla för uppdragsavtal beträffande </w:t>
      </w:r>
      <w:r w:rsidRPr="008462AA">
        <w:t>kritiska eller viktiga operativa funktioner eller verksamheter</w:t>
      </w:r>
      <w:r>
        <w:t xml:space="preserve"> (artikel 49.2). </w:t>
      </w:r>
      <w:r>
        <w:lastRenderedPageBreak/>
        <w:t>I</w:t>
      </w:r>
      <w:r w:rsidR="004C3DFD">
        <w:t> </w:t>
      </w:r>
      <w:r>
        <w:t xml:space="preserve">försäkringsrörelselagen har detta genomförts på så sätt att kraven ska gälla för uppdragsavtal som avser operativ verksamhet eller funktioner som är av väsentlig betydelse </w:t>
      </w:r>
      <w:r w:rsidRPr="00620C7E">
        <w:t>(10</w:t>
      </w:r>
      <w:r>
        <w:t> kap.</w:t>
      </w:r>
      <w:r w:rsidRPr="00620C7E">
        <w:t xml:space="preserve"> 20</w:t>
      </w:r>
      <w:r>
        <w:t> §</w:t>
      </w:r>
      <w:r w:rsidRPr="00620C7E">
        <w:t xml:space="preserve">). </w:t>
      </w:r>
      <w:r>
        <w:t>Någon motsvarande begräns</w:t>
      </w:r>
      <w:r w:rsidR="004C3DFD">
        <w:softHyphen/>
      </w:r>
      <w:r>
        <w:t>ning finns inte i andra tjänstepensionsdirektivet där det i stället anges att kraven ska gälla för n</w:t>
      </w:r>
      <w:r w:rsidRPr="00BE590B">
        <w:t>yckelfunktioner eller andra verksamheter</w:t>
      </w:r>
      <w:r>
        <w:t xml:space="preserve"> (artikel 31.3). </w:t>
      </w:r>
      <w:r w:rsidRPr="00620C7E">
        <w:t xml:space="preserve">För att genomföra </w:t>
      </w:r>
      <w:r w:rsidR="004C3DFD">
        <w:t>bestämmelsen</w:t>
      </w:r>
      <w:r>
        <w:t xml:space="preserve"> </w:t>
      </w:r>
      <w:r w:rsidRPr="00620C7E">
        <w:t>i andra tjänstepensionsdirektivet bör det därför krävas att begränsningarna ska omfatta alla typer av uppdragsavtal</w:t>
      </w:r>
      <w:r>
        <w:t xml:space="preserve"> i ett tjänstepensionsföretags försäkringsrörelse.</w:t>
      </w:r>
      <w:r w:rsidRPr="00620C7E">
        <w:t xml:space="preserve"> Det</w:t>
      </w:r>
      <w:r>
        <w:t>ta</w:t>
      </w:r>
      <w:r w:rsidRPr="00620C7E">
        <w:t xml:space="preserve"> bör </w:t>
      </w:r>
      <w:r>
        <w:t>framgå</w:t>
      </w:r>
      <w:r w:rsidRPr="00620C7E">
        <w:t xml:space="preserve"> </w:t>
      </w:r>
      <w:r>
        <w:t>av den nya bestämmelsen för tjänstepensionsföretag.</w:t>
      </w:r>
    </w:p>
    <w:p w14:paraId="164A29D2" w14:textId="55DAF1B5" w:rsidR="001D32FA" w:rsidRDefault="001D32FA" w:rsidP="001D32FA">
      <w:pPr>
        <w:pStyle w:val="Brdtextmedindrag"/>
      </w:pPr>
      <w:r>
        <w:t>Mellan direktiven finns ytterligare en skillnad i kraven för att få ingå uppdragsavtal. Ett försäkringsföretag får enligt Solvens II-direktivet inte ingå ett uppdragsavtal om det leder till att k</w:t>
      </w:r>
      <w:r w:rsidRPr="00B33CEF">
        <w:t>valiteten hos det berörda företagets företagsstyrningssystem försämras väsentligt</w:t>
      </w:r>
      <w:r>
        <w:t xml:space="preserve"> (artikel 49.2 a)</w:t>
      </w:r>
      <w:r w:rsidRPr="00B33CEF">
        <w:t>.</w:t>
      </w:r>
      <w:r>
        <w:t xml:space="preserve"> I</w:t>
      </w:r>
      <w:r w:rsidR="004C3DFD">
        <w:t> </w:t>
      </w:r>
      <w:r>
        <w:t>andra tjänstepensionsdirektivet anges i stället att n</w:t>
      </w:r>
      <w:r w:rsidRPr="00DF0575">
        <w:t>yckelfunktioner eller andra verksamheter inte får utkontrakteras på ett sådant sätt att det leder till</w:t>
      </w:r>
      <w:r>
        <w:t xml:space="preserve"> att k</w:t>
      </w:r>
      <w:r w:rsidRPr="00DF0575">
        <w:t>valiteten på det berörda tjänstepensionsinstitutets företags</w:t>
      </w:r>
      <w:r>
        <w:softHyphen/>
      </w:r>
      <w:r w:rsidRPr="00DF0575">
        <w:t>styr</w:t>
      </w:r>
      <w:r>
        <w:softHyphen/>
      </w:r>
      <w:r w:rsidRPr="00DF0575">
        <w:t>ningssystem försämras</w:t>
      </w:r>
      <w:r>
        <w:t xml:space="preserve"> (artikel 31.3 a). Denna skillnad, att det inte krävs att försämringen är väsentlig, bör framgå av bestämmelsen i den nya lagen om för tjänstepensionsföretag.</w:t>
      </w:r>
    </w:p>
    <w:p w14:paraId="36332AB1" w14:textId="77777777" w:rsidR="001D32FA" w:rsidRPr="00620C7E" w:rsidRDefault="001D32FA" w:rsidP="001D32FA">
      <w:pPr>
        <w:pStyle w:val="Brdtextmedindrag"/>
      </w:pPr>
      <w:r>
        <w:t>Vidare anges i</w:t>
      </w:r>
      <w:r w:rsidRPr="00723710">
        <w:t xml:space="preserve"> andra tjänstepensionsdirektivet att nyckel</w:t>
      </w:r>
      <w:r>
        <w:softHyphen/>
      </w:r>
      <w:r w:rsidRPr="00723710">
        <w:t>funktioner eller andra verksamheter inte får utkontrakteras på ett sådant sätt att det leder till att möjligheten till ett oavbrutet och tillfredsställande tillhandahållande av tjänster till medlemmar och förmånstagare undergrävs (artikel 31.3 d i andra tjänstepensionsdirektivet). I en tjänste</w:t>
      </w:r>
      <w:r>
        <w:softHyphen/>
      </w:r>
      <w:r w:rsidRPr="00723710">
        <w:t xml:space="preserve">pensionsförsäkring är det </w:t>
      </w:r>
      <w:r w:rsidRPr="00E8324B">
        <w:t xml:space="preserve">vanligtvis </w:t>
      </w:r>
      <w:r w:rsidRPr="00723710">
        <w:t>arbetsgivaren som är försäkrings</w:t>
      </w:r>
      <w:r>
        <w:softHyphen/>
      </w:r>
      <w:r w:rsidRPr="00723710">
        <w:t xml:space="preserve">tagare och den anställde som är försäkrad, se avsnitten </w:t>
      </w:r>
      <w:r w:rsidRPr="00E8324B">
        <w:t>4.5.</w:t>
      </w:r>
      <w:r>
        <w:t>1</w:t>
      </w:r>
      <w:r w:rsidRPr="00E8324B">
        <w:t>, 5.</w:t>
      </w:r>
      <w:r>
        <w:t>2</w:t>
      </w:r>
      <w:r w:rsidRPr="00E8324B">
        <w:t xml:space="preserve"> och </w:t>
      </w:r>
      <w:r>
        <w:t>5.4</w:t>
      </w:r>
      <w:r w:rsidRPr="00723710">
        <w:t>. Som framgår av dessa avsnitt kan det finnas situationer där den anställde är den som tecknar försäk</w:t>
      </w:r>
      <w:r>
        <w:softHyphen/>
      </w:r>
      <w:r w:rsidRPr="00723710">
        <w:t>ringen (se även prop. 2004/05:165 s. 124). Möjligheten till tillfreds</w:t>
      </w:r>
      <w:r>
        <w:softHyphen/>
      </w:r>
      <w:r w:rsidRPr="00723710">
        <w:t>ställande och fortlöpande service bör dä</w:t>
      </w:r>
      <w:r w:rsidRPr="00E8324B">
        <w:t xml:space="preserve">rför, enligt </w:t>
      </w:r>
      <w:r>
        <w:t xml:space="preserve">bestämmelsen i </w:t>
      </w:r>
      <w:r w:rsidRPr="00E8324B">
        <w:t xml:space="preserve">den nya lagen om tjänstepensionsföretag, gälla i förhållande till </w:t>
      </w:r>
      <w:r w:rsidRPr="00723710">
        <w:t>för försäkrings</w:t>
      </w:r>
      <w:r>
        <w:softHyphen/>
      </w:r>
      <w:r w:rsidRPr="00723710">
        <w:t>tagarna, de försäkrade och andra ersättningsberättigade</w:t>
      </w:r>
      <w:r>
        <w:t>.</w:t>
      </w:r>
    </w:p>
    <w:p w14:paraId="63F99420" w14:textId="77777777" w:rsidR="001D32FA" w:rsidRDefault="001D32FA" w:rsidP="001D32FA">
      <w:pPr>
        <w:pStyle w:val="Rubrik5utannumrering"/>
      </w:pPr>
      <w:r>
        <w:t>Bemyndiganden</w:t>
      </w:r>
    </w:p>
    <w:p w14:paraId="78B488EE" w14:textId="77777777" w:rsidR="001D32FA" w:rsidRDefault="001D32FA" w:rsidP="001D32FA">
      <w:pPr>
        <w:pStyle w:val="Brdtextmedindrag"/>
        <w:ind w:firstLine="0"/>
      </w:pPr>
      <w:r>
        <w:t xml:space="preserve">Utöver de mer allmänna bestämmelser om uppdragsavtal som nu införs kan det finnas ett behov av mer detaljerade bestämmelser som motsvarar det som gäller för försäkringsföretag enligt Solvens II-förordningen (artikel 274) och för tjänstepensionskassor enligt FFFS 2005:1 (7 kap.). Detta gäller särskilt </w:t>
      </w:r>
      <w:r w:rsidRPr="00620C7E">
        <w:t xml:space="preserve">vad </w:t>
      </w:r>
      <w:r>
        <w:t>ett tjänstepensionsföretag</w:t>
      </w:r>
      <w:r w:rsidRPr="00620C7E">
        <w:t xml:space="preserve"> ska beakta när de ingår ett uppdragsavtal och vad ett sådant avtal ska innehålla. Regeringen eller den myndighet som regeringen bestämmer bör därför få meddela föreskrifter om vad ett </w:t>
      </w:r>
      <w:r>
        <w:t>tjänstepensionsföretag</w:t>
      </w:r>
      <w:r w:rsidRPr="00620C7E">
        <w:t xml:space="preserve"> ska beakta när de ingår ett uppdragsavtal och vad ett sådant avtal ska innehålla.</w:t>
      </w:r>
    </w:p>
    <w:p w14:paraId="40F61596" w14:textId="77777777" w:rsidR="001D32FA" w:rsidRDefault="001D32FA" w:rsidP="001D32FA">
      <w:pPr>
        <w:pStyle w:val="Brdtextmedindrag"/>
      </w:pPr>
      <w:r>
        <w:t>Genom bemyndigandet skapas även utrymme för bestämmelser som beaktar vilken typ av avtal det rör sig om och hur detta förhåller sig till tjänstepensionsföretagets verksamhet, dvs. väga in proportionalitets</w:t>
      </w:r>
      <w:r>
        <w:softHyphen/>
        <w:t>hänsyn.</w:t>
      </w:r>
    </w:p>
    <w:p w14:paraId="2BDA96EE" w14:textId="77777777" w:rsidR="00A1236C" w:rsidRPr="00620C7E" w:rsidRDefault="00A1236C" w:rsidP="001D32FA">
      <w:pPr>
        <w:pStyle w:val="Brdtextmedindrag"/>
      </w:pPr>
    </w:p>
    <w:p w14:paraId="3BA6F089" w14:textId="77777777" w:rsidR="001D32FA" w:rsidRPr="00620C7E" w:rsidRDefault="001D32FA" w:rsidP="00A1236C">
      <w:pPr>
        <w:pStyle w:val="Rubrik3"/>
        <w:spacing w:before="120"/>
      </w:pPr>
      <w:bookmarkStart w:id="3459" w:name="_Toc518396674"/>
      <w:bookmarkStart w:id="3460" w:name="_Toc518400985"/>
      <w:bookmarkStart w:id="3461" w:name="_Toc518401702"/>
      <w:bookmarkStart w:id="3462" w:name="_Toc518401941"/>
      <w:bookmarkStart w:id="3463" w:name="_Toc518463095"/>
      <w:bookmarkStart w:id="3464" w:name="_Toc518462791"/>
      <w:bookmarkStart w:id="3465" w:name="_Toc518463747"/>
      <w:bookmarkStart w:id="3466" w:name="_Toc518464122"/>
      <w:bookmarkStart w:id="3467" w:name="_Toc518464361"/>
      <w:bookmarkStart w:id="3468" w:name="_Toc518472800"/>
      <w:bookmarkStart w:id="3469" w:name="_Toc8059824"/>
      <w:bookmarkStart w:id="3470" w:name="_Toc8061534"/>
      <w:bookmarkStart w:id="3471" w:name="_Toc8062066"/>
      <w:bookmarkStart w:id="3472" w:name="_Toc8064534"/>
      <w:bookmarkStart w:id="3473" w:name="_Toc8391211"/>
      <w:bookmarkStart w:id="3474" w:name="_Toc8391477"/>
      <w:bookmarkStart w:id="3475" w:name="_Toc8644682"/>
      <w:bookmarkStart w:id="3476" w:name="_Toc8645214"/>
      <w:bookmarkStart w:id="3477" w:name="_Toc8817695"/>
      <w:bookmarkStart w:id="3478" w:name="_Toc8818267"/>
      <w:bookmarkStart w:id="3479" w:name="_Toc8825636"/>
      <w:bookmarkStart w:id="3480" w:name="_Toc8831733"/>
      <w:bookmarkStart w:id="3481" w:name="_Toc8832642"/>
      <w:bookmarkStart w:id="3482" w:name="_Toc11153104"/>
      <w:bookmarkStart w:id="3483" w:name="_Toc11161025"/>
      <w:bookmarkStart w:id="3484" w:name="_Toc11166961"/>
      <w:bookmarkStart w:id="3485" w:name="_Toc11167497"/>
      <w:bookmarkStart w:id="3486" w:name="_Toc11168934"/>
      <w:bookmarkStart w:id="3487" w:name="_Toc11845887"/>
      <w:bookmarkStart w:id="3488" w:name="_Toc12611686"/>
      <w:bookmarkStart w:id="3489" w:name="_Toc12624953"/>
      <w:bookmarkStart w:id="3490" w:name="_Toc12627442"/>
      <w:bookmarkStart w:id="3491" w:name="_Toc12630332"/>
      <w:bookmarkStart w:id="3492" w:name="_Toc12632827"/>
      <w:bookmarkStart w:id="3493" w:name="_Toc17902899"/>
      <w:r w:rsidRPr="00AF13B2">
        <w:lastRenderedPageBreak/>
        <w:t>Anmälan</w:t>
      </w:r>
      <w:r w:rsidRPr="00620C7E">
        <w:t xml:space="preserve"> av </w:t>
      </w:r>
      <w:r w:rsidRPr="00326459">
        <w:t>uppdragsavtal</w:t>
      </w:r>
      <w:bookmarkEnd w:id="3459"/>
      <w:bookmarkEnd w:id="3460"/>
      <w:bookmarkEnd w:id="3461"/>
      <w:bookmarkEnd w:id="3462"/>
      <w:bookmarkEnd w:id="3463"/>
      <w:bookmarkEnd w:id="3464"/>
      <w:bookmarkEnd w:id="3465"/>
      <w:bookmarkEnd w:id="3466"/>
      <w:bookmarkEnd w:id="3467"/>
      <w:bookmarkEnd w:id="3468"/>
      <w:bookmarkEnd w:id="3469"/>
      <w:bookmarkEnd w:id="3470"/>
      <w:bookmarkEnd w:id="3471"/>
      <w:bookmarkEnd w:id="3472"/>
      <w:bookmarkEnd w:id="3473"/>
      <w:bookmarkEnd w:id="3474"/>
      <w:bookmarkEnd w:id="3475"/>
      <w:bookmarkEnd w:id="3476"/>
      <w:bookmarkEnd w:id="3477"/>
      <w:bookmarkEnd w:id="3478"/>
      <w:bookmarkEnd w:id="3479"/>
      <w:bookmarkEnd w:id="3480"/>
      <w:bookmarkEnd w:id="3481"/>
      <w:bookmarkEnd w:id="3482"/>
      <w:bookmarkEnd w:id="3483"/>
      <w:bookmarkEnd w:id="3484"/>
      <w:bookmarkEnd w:id="3485"/>
      <w:bookmarkEnd w:id="3486"/>
      <w:bookmarkEnd w:id="3487"/>
      <w:bookmarkEnd w:id="3488"/>
      <w:bookmarkEnd w:id="3489"/>
      <w:bookmarkEnd w:id="3490"/>
      <w:bookmarkEnd w:id="3491"/>
      <w:bookmarkEnd w:id="3492"/>
      <w:bookmarkEnd w:id="3493"/>
    </w:p>
    <w:p w14:paraId="0E6697D5" w14:textId="58449EAB" w:rsidR="001D32FA" w:rsidRPr="00620C7E" w:rsidRDefault="001D32FA" w:rsidP="001D32FA">
      <w:pPr>
        <w:pStyle w:val="Brdtextram"/>
      </w:pPr>
      <w:r>
        <w:rPr>
          <w:b/>
        </w:rPr>
        <w:t>Regeringens</w:t>
      </w:r>
      <w:r w:rsidRPr="00620C7E">
        <w:rPr>
          <w:b/>
        </w:rPr>
        <w:t xml:space="preserve"> förslag:</w:t>
      </w:r>
      <w:r w:rsidRPr="00620C7E">
        <w:t xml:space="preserve"> </w:t>
      </w:r>
      <w:r>
        <w:t>Ett tjänstepensionsföretag ska anmäla ett uppdragsavtal till Finansinspektionen</w:t>
      </w:r>
      <w:bookmarkStart w:id="3494" w:name="_Hlk530647007"/>
      <w:r>
        <w:t xml:space="preserve"> innan avtalet börjar gälla. </w:t>
      </w:r>
      <w:bookmarkEnd w:id="3494"/>
      <w:r>
        <w:t>O</w:t>
      </w:r>
      <w:r w:rsidRPr="00CC2B8B">
        <w:t>m det inträffar väsentliga förändringar som rör den verksamhet som omfattas av avtal</w:t>
      </w:r>
      <w:r>
        <w:t>et ska företaget snarast möjligt anmäla detta till Finans</w:t>
      </w:r>
      <w:r w:rsidR="000F6019">
        <w:softHyphen/>
      </w:r>
      <w:r>
        <w:t>inspektionen.</w:t>
      </w:r>
      <w:r w:rsidDel="00DF0394">
        <w:t xml:space="preserve"> </w:t>
      </w:r>
    </w:p>
    <w:p w14:paraId="10DB749D" w14:textId="77777777" w:rsidR="001D32FA" w:rsidRPr="00620C7E" w:rsidRDefault="001D32FA" w:rsidP="001D32FA">
      <w:pPr>
        <w:pStyle w:val="Brdtextmedindrag"/>
        <w:rPr>
          <w:sz w:val="8"/>
          <w:szCs w:val="8"/>
        </w:rPr>
      </w:pPr>
    </w:p>
    <w:p w14:paraId="4E156148" w14:textId="77777777" w:rsidR="001D32FA" w:rsidRPr="00723710" w:rsidRDefault="001D32FA" w:rsidP="001D32FA">
      <w:pPr>
        <w:pStyle w:val="Brdtextmedindrag"/>
      </w:pPr>
      <w:r w:rsidRPr="00620C7E">
        <w:rPr>
          <w:b/>
        </w:rPr>
        <w:t>Utredningens förslag</w:t>
      </w:r>
      <w:r w:rsidRPr="00620C7E">
        <w:t xml:space="preserve"> överensstämmer </w:t>
      </w:r>
      <w:r>
        <w:t xml:space="preserve">delvis </w:t>
      </w:r>
      <w:r w:rsidRPr="00620C7E">
        <w:t xml:space="preserve">med </w:t>
      </w:r>
      <w:r>
        <w:t>regeringens</w:t>
      </w:r>
      <w:r w:rsidRPr="00620C7E">
        <w:t xml:space="preserve"> förslag. Utredningens </w:t>
      </w:r>
      <w:r w:rsidRPr="00723710">
        <w:t>förslag avviker från regeringens förslag genom att utred</w:t>
      </w:r>
      <w:r>
        <w:softHyphen/>
      </w:r>
      <w:r w:rsidRPr="00723710">
        <w:t>ningen föreslår att det endast är uppdragsavtal som avser operativ verk</w:t>
      </w:r>
      <w:r>
        <w:softHyphen/>
      </w:r>
      <w:r w:rsidRPr="00723710">
        <w:t>samhet eller funktioner av väsentlig betydelse som ska anmälas till Finans</w:t>
      </w:r>
      <w:r>
        <w:softHyphen/>
      </w:r>
      <w:r w:rsidRPr="00723710">
        <w:t>inspektionen och att en anmälan ska göras i god tid innan avtalet ingås.</w:t>
      </w:r>
    </w:p>
    <w:p w14:paraId="2541F47B" w14:textId="77777777" w:rsidR="001D32FA" w:rsidRDefault="001D32FA" w:rsidP="001D32FA">
      <w:pPr>
        <w:pStyle w:val="Brdtextmedindrag"/>
      </w:pPr>
      <w:r w:rsidRPr="00620C7E">
        <w:rPr>
          <w:b/>
        </w:rPr>
        <w:t>Remissinstanserna:</w:t>
      </w:r>
      <w:r w:rsidRPr="00620C7E">
        <w:rPr>
          <w:i/>
        </w:rPr>
        <w:t xml:space="preserve"> </w:t>
      </w:r>
      <w:r w:rsidRPr="00620C7E">
        <w:t xml:space="preserve">Flertalet remissinstanser tillstyrker förslaget eller har inget att invända mot det. </w:t>
      </w:r>
      <w:r w:rsidRPr="00620C7E">
        <w:rPr>
          <w:i/>
        </w:rPr>
        <w:t>Svensk Försäkring</w:t>
      </w:r>
      <w:r w:rsidRPr="00620C7E">
        <w:t xml:space="preserve"> och </w:t>
      </w:r>
      <w:r w:rsidRPr="00620C7E">
        <w:rPr>
          <w:i/>
        </w:rPr>
        <w:t>Sveriges</w:t>
      </w:r>
      <w:r w:rsidRPr="00620C7E">
        <w:t xml:space="preserve"> </w:t>
      </w:r>
      <w:r w:rsidRPr="00620C7E">
        <w:rPr>
          <w:i/>
        </w:rPr>
        <w:t>advokat</w:t>
      </w:r>
      <w:r>
        <w:rPr>
          <w:i/>
        </w:rPr>
        <w:softHyphen/>
      </w:r>
      <w:r w:rsidRPr="00620C7E">
        <w:rPr>
          <w:i/>
        </w:rPr>
        <w:t>samfund</w:t>
      </w:r>
      <w:r w:rsidRPr="00620C7E">
        <w:t xml:space="preserve"> </w:t>
      </w:r>
      <w:r>
        <w:t>ifrågasätter</w:t>
      </w:r>
      <w:r w:rsidRPr="00620C7E">
        <w:t xml:space="preserve"> att anmälan </w:t>
      </w:r>
      <w:r>
        <w:t xml:space="preserve">ska göras </w:t>
      </w:r>
      <w:r w:rsidRPr="00620C7E">
        <w:t>innan avtalet ingås</w:t>
      </w:r>
      <w:r>
        <w:t>. En anmälan bör i stället göras innan avtalet börjar gälla, eftersom det inte ska ske någon förhandsprövning av avtalet.</w:t>
      </w:r>
    </w:p>
    <w:p w14:paraId="6E4CC6AE" w14:textId="77777777" w:rsidR="001D32FA" w:rsidRPr="00723710" w:rsidRDefault="001D32FA" w:rsidP="001D32FA">
      <w:pPr>
        <w:pStyle w:val="Brdtextmedindrag"/>
        <w:rPr>
          <w:b/>
        </w:rPr>
      </w:pPr>
      <w:r>
        <w:rPr>
          <w:b/>
        </w:rPr>
        <w:t xml:space="preserve">Promemorians förslag </w:t>
      </w:r>
      <w:r w:rsidRPr="00723710">
        <w:t xml:space="preserve">överensstämmer i huvudsak med regeringens förslag. Promemorians förslag avviker från regeringens förslag genom att </w:t>
      </w:r>
      <w:r>
        <w:t xml:space="preserve">det i </w:t>
      </w:r>
      <w:r w:rsidRPr="00723710">
        <w:t xml:space="preserve">promemorian </w:t>
      </w:r>
      <w:r>
        <w:t>föreslås</w:t>
      </w:r>
      <w:r w:rsidRPr="00723710">
        <w:t xml:space="preserve"> att uppdragsavtal som avser centrala funktioner eller förvaltningen av tjänstepensionsföretaget ska anmälas innan avtalet börjar gälla.</w:t>
      </w:r>
    </w:p>
    <w:p w14:paraId="126F03AA" w14:textId="77777777" w:rsidR="001D32FA" w:rsidRDefault="001D32FA" w:rsidP="001D32FA">
      <w:pPr>
        <w:pStyle w:val="Brdtextmedindrag"/>
      </w:pPr>
      <w:r>
        <w:rPr>
          <w:b/>
        </w:rPr>
        <w:t xml:space="preserve">Remissinstanserna: </w:t>
      </w:r>
      <w:r>
        <w:t xml:space="preserve">Flertalet remissinstanser tillstyrker förslaget eller har inget att invända mot det. </w:t>
      </w:r>
      <w:r w:rsidRPr="00E8324B">
        <w:rPr>
          <w:i/>
        </w:rPr>
        <w:t>Svensk Försäkring</w:t>
      </w:r>
      <w:r>
        <w:t xml:space="preserve"> framför att det bör förklaras vad som menas med avtal om förvaltningen av företaget, särskilt mot bakgrund av att det anges </w:t>
      </w:r>
      <w:r w:rsidRPr="00BE7343">
        <w:t xml:space="preserve">att tjänstepensionsföretag inte får anlita </w:t>
      </w:r>
      <w:r>
        <w:t xml:space="preserve">någon </w:t>
      </w:r>
      <w:r w:rsidRPr="00BE7343">
        <w:t>annan för att utföra de uppgifter som styrelsen och den verk</w:t>
      </w:r>
      <w:r>
        <w:softHyphen/>
      </w:r>
      <w:r w:rsidRPr="00BE7343">
        <w:t>ställande direktören ska utföra.</w:t>
      </w:r>
    </w:p>
    <w:p w14:paraId="47EC4D60" w14:textId="77777777" w:rsidR="001D32FA" w:rsidRPr="00620C7E" w:rsidRDefault="001D32FA" w:rsidP="001D32FA">
      <w:pPr>
        <w:pStyle w:val="Rubrik4utannumrering"/>
      </w:pPr>
      <w:r>
        <w:t>Skälen för regeringens förslag</w:t>
      </w:r>
    </w:p>
    <w:p w14:paraId="4F6133B1" w14:textId="77777777" w:rsidR="001D32FA" w:rsidRDefault="001D32FA" w:rsidP="001D32FA">
      <w:pPr>
        <w:pStyle w:val="Rubrik5utannumrering"/>
        <w:spacing w:before="0"/>
      </w:pPr>
      <w:r w:rsidRPr="00620C7E">
        <w:t xml:space="preserve">Andra </w:t>
      </w:r>
      <w:r w:rsidRPr="00AF13B2">
        <w:t>tjänstepensionsdirektivet</w:t>
      </w:r>
    </w:p>
    <w:p w14:paraId="5F08E2A4" w14:textId="77777777" w:rsidR="001D32FA" w:rsidRPr="00620C7E" w:rsidRDefault="001D32FA" w:rsidP="001D32FA">
      <w:pPr>
        <w:pStyle w:val="Brdtextmedindrag"/>
        <w:ind w:firstLine="0"/>
      </w:pPr>
      <w:r>
        <w:t xml:space="preserve">I andra tjänstepensionsdirektivet anges att </w:t>
      </w:r>
      <w:r w:rsidRPr="00841CEF">
        <w:t xml:space="preserve">tjänstepensionsinstitut </w:t>
      </w:r>
      <w:r>
        <w:t xml:space="preserve">ska </w:t>
      </w:r>
      <w:r w:rsidRPr="00841CEF">
        <w:t xml:space="preserve">underrätta behöriga myndigheter i god tid om all utkontraktering av verksamheter som omfattas av </w:t>
      </w:r>
      <w:r>
        <w:t>direktivet (artikel 31.6)</w:t>
      </w:r>
      <w:r w:rsidRPr="00841CEF">
        <w:t>. Om utkontrak</w:t>
      </w:r>
      <w:r>
        <w:softHyphen/>
      </w:r>
      <w:r w:rsidRPr="00841CEF">
        <w:t>teringen avser nyckelfunktioner eller förvaltning av tjänste</w:t>
      </w:r>
      <w:r>
        <w:softHyphen/>
      </w:r>
      <w:r w:rsidRPr="00841CEF">
        <w:t xml:space="preserve">pensionsinstitut ska detta anmälas till behöriga myndigheter innan avtalet om en sådan utkontraktering träder i kraft. </w:t>
      </w:r>
      <w:r>
        <w:t xml:space="preserve">Ett </w:t>
      </w:r>
      <w:r w:rsidRPr="00841CEF">
        <w:t>tjänstepensionsinstitut</w:t>
      </w:r>
      <w:r>
        <w:t xml:space="preserve"> ska också</w:t>
      </w:r>
      <w:r w:rsidRPr="00841CEF">
        <w:t xml:space="preserve"> till s</w:t>
      </w:r>
      <w:r>
        <w:t>ina behöriga myndigheter anmäla</w:t>
      </w:r>
      <w:r w:rsidRPr="00841CEF">
        <w:t xml:space="preserve"> alla senare viktiga förändringar med av</w:t>
      </w:r>
      <w:r>
        <w:softHyphen/>
      </w:r>
      <w:r w:rsidRPr="00841CEF">
        <w:t>seende på de utkontrakterade verksamheterna.</w:t>
      </w:r>
    </w:p>
    <w:p w14:paraId="72EBA982" w14:textId="77777777" w:rsidR="001D32FA" w:rsidRPr="00620C7E" w:rsidRDefault="001D32FA" w:rsidP="001D32FA">
      <w:pPr>
        <w:pStyle w:val="Rubrik5utannumrering"/>
      </w:pPr>
      <w:r w:rsidRPr="00AD19FE">
        <w:t>Gällande</w:t>
      </w:r>
      <w:r w:rsidRPr="00620C7E">
        <w:t xml:space="preserve"> rätt</w:t>
      </w:r>
    </w:p>
    <w:p w14:paraId="55D2CAB3" w14:textId="21E74139" w:rsidR="001D32FA" w:rsidRDefault="001D32FA" w:rsidP="001D32FA">
      <w:pPr>
        <w:pStyle w:val="Brdtext"/>
      </w:pPr>
      <w:r>
        <w:t>För försäkringsföretag gäller enligt försäkringsrörelselagen att om de har ingått ett uppdragsavtal som avser sådan operativ verksamhet eller sådana funktioner som är av väsentlig betydelse ska de innan avtalet börjar gälla anmäla detta till Finansinspektionen (10 kap. 21 §). Vidare gäller att de snarast möjligt ska anmäla till Finansinspektionen om det inträffar väsent</w:t>
      </w:r>
      <w:r w:rsidR="00E321BF">
        <w:softHyphen/>
      </w:r>
      <w:r>
        <w:t>liga förändringar inom den operativa verksamheten eller funktionerna.</w:t>
      </w:r>
    </w:p>
    <w:p w14:paraId="12B71337" w14:textId="578E7A93" w:rsidR="001D32FA" w:rsidRDefault="001D32FA" w:rsidP="001D32FA">
      <w:pPr>
        <w:pStyle w:val="Brdtextmedindrag"/>
        <w:rPr>
          <w:color w:val="0D0D0D" w:themeColor="text1" w:themeTint="F2"/>
        </w:rPr>
      </w:pPr>
      <w:r>
        <w:lastRenderedPageBreak/>
        <w:t>B</w:t>
      </w:r>
      <w:r w:rsidRPr="00620C7E">
        <w:t>estämmelser</w:t>
      </w:r>
      <w:r>
        <w:t>na</w:t>
      </w:r>
      <w:r w:rsidRPr="00620C7E">
        <w:t xml:space="preserve"> i </w:t>
      </w:r>
      <w:r>
        <w:t>försäkringsrörelselagen</w:t>
      </w:r>
      <w:r w:rsidRPr="00620C7E">
        <w:t xml:space="preserve"> gäller även för de försäk</w:t>
      </w:r>
      <w:r>
        <w:softHyphen/>
      </w:r>
      <w:r w:rsidRPr="00620C7E">
        <w:t>ringsföretag som följer öv</w:t>
      </w:r>
      <w:r w:rsidRPr="00620C7E">
        <w:rPr>
          <w:color w:val="0D0D0D" w:themeColor="text1" w:themeTint="F2"/>
        </w:rPr>
        <w:t>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gångs</w:t>
      </w:r>
      <w:r w:rsidR="00E321BF">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1468E4D3" w14:textId="77777777" w:rsidR="001D32FA" w:rsidRPr="00620C7E" w:rsidRDefault="001D32FA" w:rsidP="001D32FA">
      <w:pPr>
        <w:pStyle w:val="Brdtextmedindrag"/>
      </w:pPr>
      <w:r>
        <w:rPr>
          <w:color w:val="0D0D0D" w:themeColor="text1" w:themeTint="F2"/>
        </w:rPr>
        <w:t xml:space="preserve">Tjänstepensionskassor omfattas inte av några bestämmelser i lag om uppdragsavtal. </w:t>
      </w:r>
      <w:r>
        <w:t>För tjänstepensionskassor gäller dock fortfarande FFFS 2005:1 i vilka anges att o</w:t>
      </w:r>
      <w:r w:rsidRPr="00CA5D78">
        <w:t>m ett företag avser att lägga ut en betydande del av den tillståndspliktiga verksamheten, eller verksamhet som har ett naturligt samband med finansiell verksamhet eller dess stödfunktioner, bör företaget anmäla detta i förväg till Finans</w:t>
      </w:r>
      <w:r>
        <w:softHyphen/>
      </w:r>
      <w:r w:rsidRPr="00CA5D78">
        <w:t>inspektionen</w:t>
      </w:r>
      <w:r>
        <w:t xml:space="preserve"> (7 kap. 4 §)</w:t>
      </w:r>
      <w:r w:rsidRPr="00CA5D78">
        <w:t>.</w:t>
      </w:r>
    </w:p>
    <w:p w14:paraId="171F1CD7" w14:textId="77777777" w:rsidR="001D32FA" w:rsidRDefault="001D32FA" w:rsidP="001D32FA">
      <w:pPr>
        <w:pStyle w:val="Rubrik5utannumrering"/>
      </w:pPr>
      <w:r>
        <w:t>Tjänstepensionsföretagen ska underrätta Finansinspektionen om uppdragsavtal</w:t>
      </w:r>
    </w:p>
    <w:p w14:paraId="1FA221B3" w14:textId="77777777" w:rsidR="001D32FA" w:rsidRDefault="001D32FA" w:rsidP="001D32FA">
      <w:pPr>
        <w:pStyle w:val="Brdtext"/>
      </w:pPr>
      <w:r>
        <w:t>Bestämmelsen i andra tjänstepensionsdirektivet om att ett tjänstepensions</w:t>
      </w:r>
      <w:r>
        <w:softHyphen/>
        <w:t>institut ska underrätta den behöriga myndigheten om uppdragsavtal överensstämmer delvis med motsvarande bestämmelse i Solvens II-direktivet (artikel 49.3). Bestämmelsen i Solvens II-direktivet har för försäkringsföretag genomförts genom en särskild bestämmelse i försäk</w:t>
      </w:r>
      <w:r>
        <w:softHyphen/>
        <w:t xml:space="preserve">ringsrörelselagen. Även för </w:t>
      </w:r>
      <w:r w:rsidRPr="00543CF4">
        <w:t>tjänstepensionsföretag bör det införas en sär</w:t>
      </w:r>
      <w:r>
        <w:softHyphen/>
      </w:r>
      <w:r w:rsidRPr="00543CF4">
        <w:t>skild bestämmelse om att de ska underrätta Finansinspektionen om upp</w:t>
      </w:r>
      <w:r>
        <w:softHyphen/>
      </w:r>
      <w:r w:rsidRPr="00543CF4">
        <w:t xml:space="preserve">dragsavtal. </w:t>
      </w:r>
      <w:r>
        <w:t>B</w:t>
      </w:r>
      <w:r w:rsidRPr="00543CF4">
        <w:t>estämmelse</w:t>
      </w:r>
      <w:r>
        <w:t>n</w:t>
      </w:r>
      <w:r w:rsidRPr="00543CF4">
        <w:t xml:space="preserve"> bör utformas efter förebild av bestämmelsen i </w:t>
      </w:r>
      <w:r>
        <w:t>f</w:t>
      </w:r>
      <w:r w:rsidRPr="00543CF4">
        <w:t>örsäkringsrörelselagen</w:t>
      </w:r>
      <w:r>
        <w:t xml:space="preserve"> och tas in i den nya lagen om tjänstepensions</w:t>
      </w:r>
      <w:r>
        <w:softHyphen/>
        <w:t>företag</w:t>
      </w:r>
      <w:r w:rsidRPr="00543CF4">
        <w:t>.</w:t>
      </w:r>
      <w:r>
        <w:t xml:space="preserve"> </w:t>
      </w:r>
    </w:p>
    <w:p w14:paraId="29F38F58" w14:textId="77777777" w:rsidR="001D32FA" w:rsidRDefault="001D32FA" w:rsidP="00A1236C">
      <w:pPr>
        <w:pStyle w:val="Brdtextmedindrag"/>
      </w:pPr>
      <w:r>
        <w:t>För att fullt ut genomföra andra tjänstepensionsdirektivet (artikel 31.6) bör det också införas en bestämmelse om att när</w:t>
      </w:r>
      <w:r w:rsidRPr="00AB42E2">
        <w:t xml:space="preserve"> </w:t>
      </w:r>
      <w:r>
        <w:t xml:space="preserve">det </w:t>
      </w:r>
      <w:r w:rsidRPr="00AB42E2">
        <w:t xml:space="preserve">inträffar väsentliga förändringar som rör den verksamhet som omfattas av ett uppdragsavtal ska </w:t>
      </w:r>
      <w:r>
        <w:t>tjänstepensions</w:t>
      </w:r>
      <w:r w:rsidRPr="00AB42E2">
        <w:t>företaget snarast möjligt anmäla detta till Finans</w:t>
      </w:r>
      <w:r>
        <w:softHyphen/>
      </w:r>
      <w:r w:rsidRPr="00AB42E2">
        <w:t>inspektionen.</w:t>
      </w:r>
      <w:r>
        <w:t xml:space="preserve"> Detta överensstämmer även med vad som gäller för försäkringsföretag enligt försäkringsrörelselagen (10 kap. 21 §).</w:t>
      </w:r>
    </w:p>
    <w:p w14:paraId="7FCEE919" w14:textId="77777777" w:rsidR="001D32FA" w:rsidRPr="005C2E4D" w:rsidRDefault="001D32FA" w:rsidP="001D32FA">
      <w:pPr>
        <w:pStyle w:val="Rubrik5utannumrering"/>
      </w:pPr>
      <w:r>
        <w:t>Vilka uppdragsavtal ska anmälas?</w:t>
      </w:r>
    </w:p>
    <w:p w14:paraId="3FD164E2" w14:textId="6810694E" w:rsidR="001D32FA" w:rsidRDefault="001D32FA" w:rsidP="001D32FA">
      <w:pPr>
        <w:pStyle w:val="Brdtextmedindrag"/>
        <w:ind w:firstLine="0"/>
      </w:pPr>
      <w:r w:rsidRPr="00543CF4">
        <w:t>Vissa skillnader finns mellan bes</w:t>
      </w:r>
      <w:r>
        <w:t>tämmelserna i andra tjänstepensions</w:t>
      </w:r>
      <w:r>
        <w:softHyphen/>
        <w:t>direktivet och i Solvens II-direktivet</w:t>
      </w:r>
      <w:r w:rsidRPr="00543CF4">
        <w:t xml:space="preserve">. I andra tjänstepensionsdirektivet anges att </w:t>
      </w:r>
      <w:r>
        <w:t xml:space="preserve">en </w:t>
      </w:r>
      <w:r w:rsidRPr="00543CF4">
        <w:t xml:space="preserve">underrättelse ska ske </w:t>
      </w:r>
      <w:r w:rsidRPr="00E8324B">
        <w:t xml:space="preserve">om all utkontraktering av verksamheter som omfattas av direktivet </w:t>
      </w:r>
      <w:r>
        <w:t>(artikel 31.6)</w:t>
      </w:r>
      <w:r w:rsidRPr="00E8324B">
        <w:t>.</w:t>
      </w:r>
      <w:r>
        <w:t xml:space="preserve"> I motsvarande bestämmelse i Solvens II-direktivet anges att en underrättelse</w:t>
      </w:r>
      <w:r w:rsidRPr="00057A83">
        <w:t xml:space="preserve"> </w:t>
      </w:r>
      <w:r>
        <w:t>ska ske för</w:t>
      </w:r>
      <w:r w:rsidRPr="00057A83">
        <w:t xml:space="preserve"> uppdragsavtal beträffande kritiska eller viktiga funktioner eller verksamheter</w:t>
      </w:r>
      <w:r>
        <w:t>. I försäk</w:t>
      </w:r>
      <w:r>
        <w:softHyphen/>
        <w:t>ringsrörelselagen uttrycks att ett uppdragsavtal som avser sådan operativ verksamhet eller sådana funktioner som är av väsentlig betydelse ska anmälas. Bestämmelsen i andra tjänstepensions</w:t>
      </w:r>
      <w:r>
        <w:softHyphen/>
        <w:t>direktivet är därmed mer omfattande och medför att fler typer av uppdrags</w:t>
      </w:r>
      <w:r>
        <w:softHyphen/>
        <w:t>avtal behöver anmälas till Finansinspektionen än vad som gäller enligt motsvarande bestämmelse i försäkringsrörelselagen. Ett tjänstepensions</w:t>
      </w:r>
      <w:r>
        <w:softHyphen/>
        <w:t>företag bör därför, i överens</w:t>
      </w:r>
      <w:r w:rsidR="00E321BF">
        <w:softHyphen/>
      </w:r>
      <w:r>
        <w:t xml:space="preserve">stämmelse med </w:t>
      </w:r>
      <w:r w:rsidR="004C3DFD">
        <w:t>bestämmelsen</w:t>
      </w:r>
      <w:r>
        <w:t xml:space="preserve"> i andra tjänste</w:t>
      </w:r>
      <w:r>
        <w:softHyphen/>
        <w:t>pensions</w:t>
      </w:r>
      <w:r w:rsidR="0000143C">
        <w:softHyphen/>
      </w:r>
      <w:r>
        <w:t>direktivet, anmäla alla uppdragsavtal till Finans</w:t>
      </w:r>
      <w:r>
        <w:softHyphen/>
        <w:t xml:space="preserve">inspektionen. </w:t>
      </w:r>
    </w:p>
    <w:p w14:paraId="5F18153B" w14:textId="77777777" w:rsidR="001D32FA" w:rsidRDefault="001D32FA" w:rsidP="001D32FA">
      <w:pPr>
        <w:pStyle w:val="Rubrik5utannumrering"/>
      </w:pPr>
      <w:r>
        <w:t xml:space="preserve">När ska </w:t>
      </w:r>
      <w:r w:rsidRPr="00024E7F">
        <w:t>uppdragsavtal</w:t>
      </w:r>
      <w:r>
        <w:t xml:space="preserve"> anmälas?</w:t>
      </w:r>
    </w:p>
    <w:p w14:paraId="39F35E30" w14:textId="77777777" w:rsidR="001D32FA" w:rsidRDefault="001D32FA" w:rsidP="001D32FA">
      <w:pPr>
        <w:pStyle w:val="Brdtextmedindrag"/>
        <w:ind w:firstLine="0"/>
      </w:pPr>
      <w:r>
        <w:t xml:space="preserve">I promemorian föreslås att ett tjänstepensionsföretag ska anmäla ett uppdragsavtal till Finansinspektionen och att detta, om uppdragsavtalet avser centrala funktioner eller förvaltningen av tjänstepensionsföretaget, </w:t>
      </w:r>
      <w:r>
        <w:lastRenderedPageBreak/>
        <w:t>ska ske innan avtalet börjar gälla. Detta överensstämmer med det som anges i andra tjänstepensionsdirektivet.</w:t>
      </w:r>
    </w:p>
    <w:p w14:paraId="4871248A" w14:textId="5BE69E6F" w:rsidR="001D32FA" w:rsidRPr="00620C7E" w:rsidRDefault="001D32FA" w:rsidP="001D32FA">
      <w:pPr>
        <w:pStyle w:val="Brdtextmedindrag"/>
      </w:pPr>
      <w:r>
        <w:t>Enligt andra tjänstepensionsdirektivet gäller att ett tjänstepensions</w:t>
      </w:r>
      <w:r>
        <w:softHyphen/>
        <w:t xml:space="preserve">institut ska anmäla alla uppdragsavtal till den behöriga myndigheten. Den skillnad som görs mellan olika uppdragsavtal är i stället vid vilken tidpunkt som anmälan ska ske. </w:t>
      </w:r>
      <w:r w:rsidRPr="007A6A37">
        <w:t>Om utkontrakteringen avser nyckel</w:t>
      </w:r>
      <w:r>
        <w:softHyphen/>
      </w:r>
      <w:r w:rsidRPr="007A6A37">
        <w:t>funktioner eller förvaltning av tjänstepensionsinstitut ska detta anmälas innan avtalet träder i kraft.</w:t>
      </w:r>
      <w:r>
        <w:t xml:space="preserve"> Som </w:t>
      </w:r>
      <w:r>
        <w:rPr>
          <w:i/>
        </w:rPr>
        <w:t xml:space="preserve">Sveriges </w:t>
      </w:r>
      <w:r w:rsidR="004C3DFD">
        <w:rPr>
          <w:i/>
        </w:rPr>
        <w:t>a</w:t>
      </w:r>
      <w:r>
        <w:rPr>
          <w:i/>
        </w:rPr>
        <w:t>dvokat</w:t>
      </w:r>
      <w:r>
        <w:rPr>
          <w:i/>
        </w:rPr>
        <w:softHyphen/>
        <w:t xml:space="preserve">samfund </w:t>
      </w:r>
      <w:r>
        <w:t>framhåller ska det inte ske någon förhandsprövning av uppdrags</w:t>
      </w:r>
      <w:r>
        <w:softHyphen/>
        <w:t xml:space="preserve">avtal. Regeringen anser därför inte att det finns skäl att ha olika anmälningstid för olika avtal. Den relevanta tidpunkten måste, som </w:t>
      </w:r>
      <w:r w:rsidRPr="00620C7E">
        <w:rPr>
          <w:i/>
        </w:rPr>
        <w:t>Svensk Försäkring</w:t>
      </w:r>
      <w:r w:rsidRPr="00620C7E">
        <w:t xml:space="preserve"> och </w:t>
      </w:r>
      <w:r w:rsidRPr="00620C7E">
        <w:rPr>
          <w:i/>
        </w:rPr>
        <w:t>Sveriges</w:t>
      </w:r>
      <w:r w:rsidRPr="00620C7E">
        <w:t xml:space="preserve"> </w:t>
      </w:r>
      <w:r w:rsidR="004C3DFD">
        <w:rPr>
          <w:i/>
        </w:rPr>
        <w:t>a</w:t>
      </w:r>
      <w:r w:rsidRPr="00620C7E">
        <w:rPr>
          <w:i/>
        </w:rPr>
        <w:t>dvokat</w:t>
      </w:r>
      <w:r>
        <w:rPr>
          <w:i/>
        </w:rPr>
        <w:softHyphen/>
      </w:r>
      <w:r w:rsidRPr="00620C7E">
        <w:rPr>
          <w:i/>
        </w:rPr>
        <w:t xml:space="preserve">samfund </w:t>
      </w:r>
      <w:r>
        <w:t>menar</w:t>
      </w:r>
      <w:r w:rsidRPr="00620C7E">
        <w:t xml:space="preserve">, </w:t>
      </w:r>
      <w:r>
        <w:t>vara</w:t>
      </w:r>
      <w:r w:rsidRPr="00620C7E">
        <w:t xml:space="preserve"> innan avtalet börjar gälla.</w:t>
      </w:r>
      <w:r>
        <w:t xml:space="preserve"> Ett krav på anmälan före den tidpunkten bör alltså tas in i den nya lagen om tjänstepensionsföretag. Med en sådan ordning saknas anledning att, som </w:t>
      </w:r>
      <w:r>
        <w:rPr>
          <w:i/>
        </w:rPr>
        <w:t>Svensk Försäkring</w:t>
      </w:r>
      <w:r>
        <w:t xml:space="preserve"> efterfrågar, förtydliga vad som avses med uppdrags</w:t>
      </w:r>
      <w:r>
        <w:softHyphen/>
        <w:t xml:space="preserve">avtal som avser förvaltningen av tjänstepensionsföretaget. </w:t>
      </w:r>
    </w:p>
    <w:p w14:paraId="37939873" w14:textId="77777777" w:rsidR="001D32FA" w:rsidRPr="00620C7E" w:rsidRDefault="001D32FA" w:rsidP="00326459">
      <w:pPr>
        <w:pStyle w:val="Rubrik3"/>
      </w:pPr>
      <w:bookmarkStart w:id="3495" w:name="_Toc518396675"/>
      <w:bookmarkStart w:id="3496" w:name="_Toc518400986"/>
      <w:bookmarkStart w:id="3497" w:name="_Toc518401703"/>
      <w:bookmarkStart w:id="3498" w:name="_Toc518401942"/>
      <w:bookmarkStart w:id="3499" w:name="_Toc518463096"/>
      <w:bookmarkStart w:id="3500" w:name="_Toc518462792"/>
      <w:bookmarkStart w:id="3501" w:name="_Toc518463748"/>
      <w:bookmarkStart w:id="3502" w:name="_Toc518464123"/>
      <w:bookmarkStart w:id="3503" w:name="_Toc518464362"/>
      <w:bookmarkStart w:id="3504" w:name="_Toc518472801"/>
      <w:bookmarkStart w:id="3505" w:name="_Toc8059825"/>
      <w:bookmarkStart w:id="3506" w:name="_Toc8061535"/>
      <w:bookmarkStart w:id="3507" w:name="_Toc8062067"/>
      <w:bookmarkStart w:id="3508" w:name="_Toc8064535"/>
      <w:bookmarkStart w:id="3509" w:name="_Toc8391212"/>
      <w:bookmarkStart w:id="3510" w:name="_Toc8391478"/>
      <w:bookmarkStart w:id="3511" w:name="_Toc8644683"/>
      <w:bookmarkStart w:id="3512" w:name="_Toc8645215"/>
      <w:bookmarkStart w:id="3513" w:name="_Toc8817696"/>
      <w:bookmarkStart w:id="3514" w:name="_Toc8818268"/>
      <w:bookmarkStart w:id="3515" w:name="_Toc8825637"/>
      <w:bookmarkStart w:id="3516" w:name="_Toc8831734"/>
      <w:bookmarkStart w:id="3517" w:name="_Toc8832643"/>
      <w:bookmarkStart w:id="3518" w:name="_Toc11153105"/>
      <w:bookmarkStart w:id="3519" w:name="_Toc11161026"/>
      <w:bookmarkStart w:id="3520" w:name="_Toc11166962"/>
      <w:bookmarkStart w:id="3521" w:name="_Toc11167498"/>
      <w:bookmarkStart w:id="3522" w:name="_Toc11168935"/>
      <w:bookmarkStart w:id="3523" w:name="_Toc11845888"/>
      <w:bookmarkStart w:id="3524" w:name="_Toc12611687"/>
      <w:bookmarkStart w:id="3525" w:name="_Toc12624954"/>
      <w:bookmarkStart w:id="3526" w:name="_Toc12627443"/>
      <w:bookmarkStart w:id="3527" w:name="_Toc12630333"/>
      <w:bookmarkStart w:id="3528" w:name="_Toc12632828"/>
      <w:bookmarkStart w:id="3529" w:name="_Toc17902900"/>
      <w:r w:rsidRPr="00620C7E">
        <w:t xml:space="preserve">Åtgärder som </w:t>
      </w:r>
      <w:r w:rsidRPr="00AF13B2">
        <w:t>krävs</w:t>
      </w:r>
      <w:r w:rsidRPr="00620C7E">
        <w:t xml:space="preserve"> av ett </w:t>
      </w:r>
      <w:r w:rsidRPr="00326459">
        <w:t>tjänstepensionsföretag</w:t>
      </w:r>
      <w:r w:rsidRPr="00620C7E">
        <w:t xml:space="preserve"> som ingår </w:t>
      </w:r>
      <w:r w:rsidRPr="00C64D85">
        <w:t>uppdragsavtal</w:t>
      </w:r>
      <w:bookmarkEnd w:id="3495"/>
      <w:bookmarkEnd w:id="3496"/>
      <w:bookmarkEnd w:id="3497"/>
      <w:bookmarkEnd w:id="3498"/>
      <w:bookmarkEnd w:id="3499"/>
      <w:bookmarkEnd w:id="3500"/>
      <w:bookmarkEnd w:id="3501"/>
      <w:bookmarkEnd w:id="3502"/>
      <w:bookmarkEnd w:id="3503"/>
      <w:bookmarkEnd w:id="3504"/>
      <w:bookmarkEnd w:id="3505"/>
      <w:bookmarkEnd w:id="3506"/>
      <w:bookmarkEnd w:id="3507"/>
      <w:bookmarkEnd w:id="3508"/>
      <w:bookmarkEnd w:id="3509"/>
      <w:bookmarkEnd w:id="3510"/>
      <w:bookmarkEnd w:id="3511"/>
      <w:bookmarkEnd w:id="3512"/>
      <w:bookmarkEnd w:id="3513"/>
      <w:bookmarkEnd w:id="3514"/>
      <w:bookmarkEnd w:id="3515"/>
      <w:bookmarkEnd w:id="3516"/>
      <w:bookmarkEnd w:id="3517"/>
      <w:bookmarkEnd w:id="3518"/>
      <w:bookmarkEnd w:id="3519"/>
      <w:bookmarkEnd w:id="3520"/>
      <w:bookmarkEnd w:id="3521"/>
      <w:bookmarkEnd w:id="3522"/>
      <w:bookmarkEnd w:id="3523"/>
      <w:bookmarkEnd w:id="3524"/>
      <w:bookmarkEnd w:id="3525"/>
      <w:bookmarkEnd w:id="3526"/>
      <w:bookmarkEnd w:id="3527"/>
      <w:bookmarkEnd w:id="3528"/>
      <w:bookmarkEnd w:id="3529"/>
    </w:p>
    <w:p w14:paraId="344C5735" w14:textId="77777777" w:rsidR="001D32FA" w:rsidRDefault="001D32FA" w:rsidP="001D32FA">
      <w:pPr>
        <w:pStyle w:val="Brdtextram"/>
      </w:pPr>
      <w:r>
        <w:rPr>
          <w:b/>
        </w:rPr>
        <w:t>Regeringens</w:t>
      </w:r>
      <w:r w:rsidRPr="00620C7E">
        <w:rPr>
          <w:b/>
        </w:rPr>
        <w:t xml:space="preserve"> förslag:</w:t>
      </w:r>
      <w:r w:rsidRPr="00620C7E">
        <w:t xml:space="preserve"> Ett </w:t>
      </w:r>
      <w:r>
        <w:t>tjänstepensionsföretag</w:t>
      </w:r>
      <w:r w:rsidRPr="00620C7E">
        <w:t xml:space="preserve"> som ingår ett uppdragsavtal ska vidta de åtgärder som krävs för att säkerställa att uppdragstagaren </w:t>
      </w:r>
    </w:p>
    <w:p w14:paraId="6FBA6784" w14:textId="77777777" w:rsidR="001D32FA" w:rsidRDefault="001D32FA" w:rsidP="001D32FA">
      <w:pPr>
        <w:pStyle w:val="Brdtextmedindragram"/>
      </w:pPr>
      <w:r>
        <w:t>1. </w:t>
      </w:r>
      <w:r w:rsidRPr="00620C7E">
        <w:t xml:space="preserve">samarbetar med </w:t>
      </w:r>
      <w:r>
        <w:t>Finansinspektionen</w:t>
      </w:r>
      <w:r w:rsidRPr="00620C7E">
        <w:t xml:space="preserve"> när det gäller verksamhet som omfattas av uppdragsavtalet, </w:t>
      </w:r>
    </w:p>
    <w:p w14:paraId="5D2215EF" w14:textId="77777777" w:rsidR="001D32FA" w:rsidRDefault="001D32FA" w:rsidP="001D32FA">
      <w:pPr>
        <w:pStyle w:val="Brdtextmedindragram"/>
      </w:pPr>
      <w:r>
        <w:t>2. </w:t>
      </w:r>
      <w:r w:rsidRPr="00620C7E">
        <w:t xml:space="preserve">ger företaget, dess revisorer och </w:t>
      </w:r>
      <w:r>
        <w:t>Finansinspektionen</w:t>
      </w:r>
      <w:r w:rsidRPr="00620C7E">
        <w:t xml:space="preserve"> tillgång till uppgifter som rör de funktioner eller arbeten som omfattas av uppdragsavtalet</w:t>
      </w:r>
      <w:r>
        <w:t>,</w:t>
      </w:r>
      <w:r w:rsidRPr="00620C7E">
        <w:t xml:space="preserve"> och </w:t>
      </w:r>
    </w:p>
    <w:p w14:paraId="7FB049B6" w14:textId="5C0FA078" w:rsidR="001D32FA" w:rsidRPr="00620C7E" w:rsidRDefault="001D32FA" w:rsidP="001D32FA">
      <w:pPr>
        <w:pStyle w:val="Brdtextmedindragram"/>
      </w:pPr>
      <w:r>
        <w:t>3. </w:t>
      </w:r>
      <w:r w:rsidRPr="00620C7E">
        <w:t>ger inspektionen faktiskt tillträde till uppdragstagarens lokaler.</w:t>
      </w:r>
    </w:p>
    <w:p w14:paraId="2908CDCB" w14:textId="77777777" w:rsidR="001D32FA" w:rsidRPr="00620C7E" w:rsidRDefault="001D32FA" w:rsidP="001D32FA">
      <w:pPr>
        <w:pStyle w:val="Brdtextmedindrag"/>
        <w:rPr>
          <w:sz w:val="8"/>
          <w:szCs w:val="8"/>
        </w:rPr>
      </w:pPr>
    </w:p>
    <w:p w14:paraId="51CBB631" w14:textId="77777777" w:rsidR="001D32FA" w:rsidRPr="00620C7E" w:rsidRDefault="001D32FA" w:rsidP="001D32FA">
      <w:pPr>
        <w:pStyle w:val="Brdtextmedindrag"/>
      </w:pPr>
      <w:r w:rsidRPr="00620C7E">
        <w:rPr>
          <w:b/>
        </w:rPr>
        <w:t>Utredningens förslag</w:t>
      </w:r>
      <w:r w:rsidRPr="00620C7E">
        <w:t xml:space="preserve"> överensstämmer med </w:t>
      </w:r>
      <w:r>
        <w:t>regeringens</w:t>
      </w:r>
      <w:r w:rsidRPr="00620C7E">
        <w:t xml:space="preserve"> förslag.</w:t>
      </w:r>
    </w:p>
    <w:p w14:paraId="0F1960A7" w14:textId="77777777" w:rsidR="001D32FA" w:rsidRDefault="001D32FA" w:rsidP="001D32FA">
      <w:pPr>
        <w:pStyle w:val="Brdtextmedindrag"/>
      </w:pPr>
      <w:r w:rsidRPr="00620C7E">
        <w:rPr>
          <w:b/>
        </w:rPr>
        <w:t>Remissinstanserna</w:t>
      </w:r>
      <w:r>
        <w:rPr>
          <w:b/>
        </w:rPr>
        <w:t xml:space="preserve"> </w:t>
      </w:r>
      <w:r>
        <w:t>tillstyrker förslaget eller har inget att invända mot det.</w:t>
      </w:r>
    </w:p>
    <w:p w14:paraId="5B9D9AE4" w14:textId="77777777" w:rsidR="001D32FA" w:rsidRDefault="001D32FA" w:rsidP="001D32FA">
      <w:pPr>
        <w:pStyle w:val="Brdtextmedindrag"/>
        <w:rPr>
          <w:b/>
        </w:rPr>
      </w:pPr>
      <w:r>
        <w:rPr>
          <w:b/>
        </w:rPr>
        <w:t xml:space="preserve">Promemorians förslag </w:t>
      </w:r>
      <w:r>
        <w:t>överensstämmer med regeringens förslag.</w:t>
      </w:r>
    </w:p>
    <w:p w14:paraId="484C0DD2" w14:textId="77777777" w:rsidR="001D32FA" w:rsidRPr="00620C7E" w:rsidRDefault="001D32FA" w:rsidP="001D32FA">
      <w:pPr>
        <w:pStyle w:val="Brdtextmedindrag"/>
      </w:pPr>
      <w:r>
        <w:rPr>
          <w:b/>
        </w:rPr>
        <w:t xml:space="preserve">Remissinstanserna </w:t>
      </w:r>
      <w:r>
        <w:t>tillstyrker förslaget eller har inget att invända mot det.</w:t>
      </w:r>
    </w:p>
    <w:p w14:paraId="28BB07D5" w14:textId="77777777" w:rsidR="001D32FA" w:rsidRPr="00620C7E" w:rsidRDefault="001D32FA" w:rsidP="001D32FA">
      <w:pPr>
        <w:pStyle w:val="Rubrik4utannumrering"/>
      </w:pPr>
      <w:r>
        <w:t>Skälen för regeringens förslag</w:t>
      </w:r>
    </w:p>
    <w:p w14:paraId="2A28485A" w14:textId="77777777" w:rsidR="001D32FA" w:rsidRDefault="001D32FA" w:rsidP="001D32FA">
      <w:pPr>
        <w:pStyle w:val="Rubrik5utannumrering"/>
        <w:spacing w:before="0"/>
      </w:pPr>
      <w:r w:rsidRPr="00620C7E">
        <w:t xml:space="preserve">Andra </w:t>
      </w:r>
      <w:r w:rsidRPr="00AF13B2">
        <w:t>tjänstepensionsdirektivet</w:t>
      </w:r>
    </w:p>
    <w:p w14:paraId="666C7398" w14:textId="77777777" w:rsidR="001D32FA" w:rsidRPr="00620C7E" w:rsidRDefault="001D32FA" w:rsidP="001D32FA">
      <w:pPr>
        <w:pStyle w:val="Brdtext"/>
      </w:pPr>
      <w:r>
        <w:t xml:space="preserve">Enligt andra tjänstepensionsdirektivet ska </w:t>
      </w:r>
      <w:r w:rsidRPr="00732CB0">
        <w:t>de behöriga myndigheterna ha de befogenheter som krävs för att när som helst begära information från tjänstepensionsinstituten och tjänsteleverantörerna om utkontrakterade nyckelfunktioner eller andra verksamheter</w:t>
      </w:r>
      <w:r>
        <w:t xml:space="preserve"> (artikel 31.7)</w:t>
      </w:r>
      <w:r w:rsidRPr="00732CB0">
        <w:t>.</w:t>
      </w:r>
    </w:p>
    <w:p w14:paraId="699B7252" w14:textId="77777777" w:rsidR="001D32FA" w:rsidRPr="00620C7E" w:rsidRDefault="001D32FA" w:rsidP="001D32FA">
      <w:pPr>
        <w:pStyle w:val="Rubrik5utannumrering"/>
      </w:pPr>
      <w:r w:rsidRPr="00AD19FE">
        <w:t>Gällande</w:t>
      </w:r>
      <w:r w:rsidRPr="00620C7E">
        <w:t xml:space="preserve"> rätt</w:t>
      </w:r>
    </w:p>
    <w:p w14:paraId="0B7DA768" w14:textId="77777777" w:rsidR="001D32FA" w:rsidRPr="00732CB0" w:rsidRDefault="001D32FA" w:rsidP="001D32FA">
      <w:pPr>
        <w:pStyle w:val="Brdtext"/>
      </w:pPr>
      <w:r w:rsidRPr="00620C7E">
        <w:t xml:space="preserve">För försäkringsföretag gäller enligt </w:t>
      </w:r>
      <w:r>
        <w:t>försäkringsrörelselagen</w:t>
      </w:r>
      <w:r w:rsidRPr="00620C7E">
        <w:t xml:space="preserve"> </w:t>
      </w:r>
      <w:r>
        <w:t>att de, om de ingår ett uppdragsavtal, ska de vidta de åtgärder som krävs för att säker</w:t>
      </w:r>
      <w:r>
        <w:softHyphen/>
        <w:t xml:space="preserve">ställa att uppdragstagaren samarbetar med Finansinspektionen när det gäller den verksamhet eller de funktioner som omfattas av uppdragsavtalet </w:t>
      </w:r>
      <w:r>
        <w:lastRenderedPageBreak/>
        <w:t>(10 kap. 22 §). De ska även säkerställa att uppdrags</w:t>
      </w:r>
      <w:r>
        <w:softHyphen/>
        <w:t>tagaren ger försäk</w:t>
      </w:r>
      <w:r>
        <w:softHyphen/>
        <w:t>rings</w:t>
      </w:r>
      <w:r>
        <w:softHyphen/>
        <w:t>företaget, dess revisorer och Finansinspektionen tillgång till uppgifter som rör den verksamhet eller de funktioner som omfattas av uppdrags</w:t>
      </w:r>
      <w:r>
        <w:softHyphen/>
        <w:t>avtalet samt ger Finansinspektionen faktiskt tillträde till uppdragstagarens lokaler.</w:t>
      </w:r>
    </w:p>
    <w:p w14:paraId="6E8BFEAB" w14:textId="77777777" w:rsidR="001D32FA" w:rsidRDefault="001D32FA" w:rsidP="001D32FA">
      <w:pPr>
        <w:pStyle w:val="Brdtextmedindrag"/>
        <w:rPr>
          <w:color w:val="0D0D0D" w:themeColor="text1" w:themeTint="F2"/>
        </w:rPr>
      </w:pPr>
      <w:r>
        <w:t>B</w:t>
      </w:r>
      <w:r w:rsidRPr="00620C7E">
        <w:t>estämmelser</w:t>
      </w:r>
      <w:r>
        <w:t>na</w:t>
      </w:r>
      <w:r w:rsidRPr="00620C7E">
        <w:t xml:space="preserve"> i </w:t>
      </w:r>
      <w:r>
        <w:t>försäkringsrörelselagen</w:t>
      </w:r>
      <w:r w:rsidRPr="00620C7E">
        <w:t xml:space="preserve"> gäller även för de försäk</w:t>
      </w:r>
      <w:r>
        <w:softHyphen/>
      </w:r>
      <w:r w:rsidRPr="00620C7E">
        <w:t>ringsföretag som följer öv</w:t>
      </w:r>
      <w:r w:rsidRPr="00620C7E">
        <w:rPr>
          <w:color w:val="0D0D0D" w:themeColor="text1" w:themeTint="F2"/>
        </w:rPr>
        <w:t>ergångsbestämmelserna (punkt</w:t>
      </w:r>
      <w:r>
        <w:rPr>
          <w:color w:val="0D0D0D" w:themeColor="text1" w:themeTint="F2"/>
        </w:rPr>
        <w:t> </w:t>
      </w:r>
      <w:r w:rsidRPr="00620C7E">
        <w:rPr>
          <w:color w:val="0D0D0D" w:themeColor="text1" w:themeTint="F2"/>
        </w:rPr>
        <w:t>2 i övergångs</w:t>
      </w:r>
      <w:r>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p>
    <w:p w14:paraId="0BB5E7AD" w14:textId="77777777" w:rsidR="001D32FA" w:rsidRPr="00620C7E" w:rsidRDefault="001D32FA" w:rsidP="001D32FA">
      <w:pPr>
        <w:pStyle w:val="Brdtextmedindrag"/>
      </w:pPr>
      <w:r>
        <w:rPr>
          <w:color w:val="0D0D0D" w:themeColor="text1" w:themeTint="F2"/>
        </w:rPr>
        <w:t xml:space="preserve">Tjänstepensionskassor omfattas inte av några bestämmelser i lag om uppdragsavtal. </w:t>
      </w:r>
      <w:r>
        <w:t>För tjänstepensionskassor gäller dock fortfarande FFFS 2005:1 i vilka det finns allmänna råd om uppdragsavtal (7 kap.).</w:t>
      </w:r>
    </w:p>
    <w:p w14:paraId="5C858D92" w14:textId="0C1E5B9E" w:rsidR="001D32FA" w:rsidRDefault="001D32FA" w:rsidP="001D32FA">
      <w:pPr>
        <w:pStyle w:val="Rubrik5utannumrering"/>
        <w:spacing w:line="240" w:lineRule="exact"/>
      </w:pPr>
      <w:r>
        <w:t>De</w:t>
      </w:r>
      <w:r w:rsidR="00B144B3">
        <w:t>t ska framgå av lag vilka</w:t>
      </w:r>
      <w:r>
        <w:t xml:space="preserve"> skyldigheter ett tjänstepensionsföretag </w:t>
      </w:r>
      <w:r w:rsidR="00B144B3">
        <w:t xml:space="preserve">har när det </w:t>
      </w:r>
      <w:r>
        <w:t>ingår ett uppdragsavtal</w:t>
      </w:r>
    </w:p>
    <w:p w14:paraId="0A94FCF3" w14:textId="77777777" w:rsidR="001D32FA" w:rsidRDefault="001D32FA" w:rsidP="001D32FA">
      <w:pPr>
        <w:pStyle w:val="Brdtext"/>
      </w:pPr>
      <w:r>
        <w:t>Bestämmelserna</w:t>
      </w:r>
      <w:r w:rsidRPr="00620C7E">
        <w:t xml:space="preserve"> i andra tjänstepensionsdirektivet om att de behöriga myndigheterna </w:t>
      </w:r>
      <w:r>
        <w:t xml:space="preserve">ska </w:t>
      </w:r>
      <w:r w:rsidRPr="00620C7E">
        <w:t xml:space="preserve">ha de befogenheter som krävs för att när som helst begära information från ett </w:t>
      </w:r>
      <w:r>
        <w:t>tjänstepensionsinstitut</w:t>
      </w:r>
      <w:r w:rsidRPr="00620C7E">
        <w:t xml:space="preserve"> och en tjänste</w:t>
      </w:r>
      <w:r>
        <w:softHyphen/>
      </w:r>
      <w:r w:rsidRPr="00620C7E">
        <w:t xml:space="preserve">leverantör om utkontrakterade nyckelfunktioner eller andra verksamheter är allmänt </w:t>
      </w:r>
      <w:r>
        <w:t>hållna</w:t>
      </w:r>
      <w:r w:rsidRPr="00620C7E">
        <w:t xml:space="preserve"> och det anges inte i detalj vad som krävs av ett </w:t>
      </w:r>
      <w:r>
        <w:t>tjänstepensions</w:t>
      </w:r>
      <w:r>
        <w:softHyphen/>
        <w:t>företag</w:t>
      </w:r>
      <w:r w:rsidRPr="00620C7E">
        <w:t xml:space="preserve"> för att </w:t>
      </w:r>
      <w:r>
        <w:t>företaget</w:t>
      </w:r>
      <w:r w:rsidRPr="00620C7E">
        <w:t xml:space="preserve"> ska kunna uppfylla de krav som anges i direktivet. I det enskilda fallet kan kraven enligt direktivet innebära omfattande skyldigheter för </w:t>
      </w:r>
      <w:r>
        <w:t>tjänstepensionsföretaget</w:t>
      </w:r>
      <w:r w:rsidRPr="00620C7E">
        <w:t xml:space="preserve"> som kan vara svåra att förutse och överblicka. </w:t>
      </w:r>
      <w:r>
        <w:t xml:space="preserve">Det finns därför skäl </w:t>
      </w:r>
      <w:r w:rsidRPr="00620C7E">
        <w:t xml:space="preserve">att i den nya lagen om </w:t>
      </w:r>
      <w:r>
        <w:t>tjänste</w:t>
      </w:r>
      <w:r>
        <w:softHyphen/>
        <w:t>pensionsföretag</w:t>
      </w:r>
      <w:r w:rsidRPr="00620C7E">
        <w:t xml:space="preserve"> närmare ange vad som bör krävas av ett </w:t>
      </w:r>
      <w:r>
        <w:t>tjänste</w:t>
      </w:r>
      <w:r>
        <w:softHyphen/>
        <w:t>pensions</w:t>
      </w:r>
      <w:r>
        <w:softHyphen/>
        <w:t>företag</w:t>
      </w:r>
      <w:r w:rsidRPr="00620C7E">
        <w:t xml:space="preserve"> </w:t>
      </w:r>
      <w:r>
        <w:t>so</w:t>
      </w:r>
      <w:r w:rsidRPr="00620C7E">
        <w:t xml:space="preserve">m </w:t>
      </w:r>
      <w:r>
        <w:t>ingår</w:t>
      </w:r>
      <w:r w:rsidRPr="00620C7E">
        <w:t xml:space="preserve"> ett uppdragsavtal.</w:t>
      </w:r>
    </w:p>
    <w:p w14:paraId="10B8A0C4" w14:textId="77777777" w:rsidR="001D32FA" w:rsidRDefault="001D32FA" w:rsidP="001D32FA">
      <w:pPr>
        <w:pStyle w:val="Rubrik5utannumrering"/>
      </w:pPr>
      <w:r>
        <w:t xml:space="preserve">Åtgärder som </w:t>
      </w:r>
      <w:r w:rsidRPr="00024E7F">
        <w:t>ett</w:t>
      </w:r>
      <w:r>
        <w:t xml:space="preserve"> tjänstepensionsföretag bör vidta</w:t>
      </w:r>
    </w:p>
    <w:p w14:paraId="15FC324F" w14:textId="77777777" w:rsidR="001D32FA" w:rsidRDefault="001D32FA" w:rsidP="001D32FA">
      <w:pPr>
        <w:pStyle w:val="Brdtextmedindrag"/>
        <w:ind w:firstLine="0"/>
      </w:pPr>
      <w:r>
        <w:t xml:space="preserve">I Solvens II-direktivet finns en bestämmelse (artikel 38.1) </w:t>
      </w:r>
      <w:r w:rsidRPr="00100F38">
        <w:t xml:space="preserve">som </w:t>
      </w:r>
      <w:r w:rsidRPr="00E8324B">
        <w:t xml:space="preserve">på samma sätt </w:t>
      </w:r>
      <w:r w:rsidRPr="00100F38">
        <w:t>som bestämmelsen i andra tjänstepensionsdirektivet</w:t>
      </w:r>
      <w:r>
        <w:t xml:space="preserve"> rör vilka åtgärder som kan krävas av ett tjänstepensionsföretag som ingår uppdragsavtal. Till skillnad från bestämmelsen i andra tjänstepensions</w:t>
      </w:r>
      <w:r>
        <w:softHyphen/>
        <w:t>direktivet anges i Solvens II-direktivet vilka åtgärder som ett försäkrings</w:t>
      </w:r>
      <w:r>
        <w:softHyphen/>
        <w:t>företag ska vidta. Enligt bestämmelsen i Solvens II-direktivet ska försäkrings- och åter</w:t>
      </w:r>
      <w:r>
        <w:softHyphen/>
        <w:t>försäkringsföretag som ingår uppdragsavtal beträffande en funktion eller försäkrings- eller återförsäkringsverksamhet vidta de åtgärder som krävs för att garantera att följande villkor uppfylls:</w:t>
      </w:r>
    </w:p>
    <w:p w14:paraId="0722AF88" w14:textId="77777777" w:rsidR="001D32FA" w:rsidRDefault="001D32FA" w:rsidP="001D32FA">
      <w:pPr>
        <w:pStyle w:val="Brdtextmedindrag"/>
      </w:pPr>
      <w:r>
        <w:t>a) Tjänsteleverantören ska samarbeta med försäkrings- eller åter</w:t>
      </w:r>
      <w:r>
        <w:softHyphen/>
        <w:t>försäkringsföretagets tillsynsmyndigheter avseende de funktioner eller verksamheter som omfattas av uppdragsavtal.</w:t>
      </w:r>
    </w:p>
    <w:p w14:paraId="58B4BC09" w14:textId="77777777" w:rsidR="001D32FA" w:rsidRDefault="001D32FA" w:rsidP="001D32FA">
      <w:pPr>
        <w:pStyle w:val="Brdtextmedindrag"/>
      </w:pPr>
      <w:r>
        <w:t>b) Försäkrings- och återförsäkringsföretagen, deras revisorer och till</w:t>
      </w:r>
      <w:r>
        <w:softHyphen/>
        <w:t>synsmyndigheterna ska ha faktisk tillgång till uppgifter som rör de funk</w:t>
      </w:r>
      <w:r>
        <w:softHyphen/>
        <w:t>tioner eller verksamheter som omfattas av uppdragsavtal.</w:t>
      </w:r>
    </w:p>
    <w:p w14:paraId="289E97FD" w14:textId="77777777" w:rsidR="001D32FA" w:rsidRDefault="001D32FA" w:rsidP="001D32FA">
      <w:pPr>
        <w:pStyle w:val="Brdtextmedindrag"/>
      </w:pPr>
      <w:r>
        <w:t>c) Tillsynsmyndigheterna ska ha faktiskt tillträde till tjänste</w:t>
      </w:r>
      <w:r>
        <w:softHyphen/>
        <w:t>leveran</w:t>
      </w:r>
      <w:r>
        <w:softHyphen/>
        <w:t>törens lokaler och ska kunna utöva dessa tillträdesrättigheter.</w:t>
      </w:r>
    </w:p>
    <w:p w14:paraId="67397BE8" w14:textId="77777777" w:rsidR="001D32FA" w:rsidRDefault="001D32FA" w:rsidP="001D32FA">
      <w:pPr>
        <w:pStyle w:val="Brdtextmedindrag"/>
      </w:pPr>
      <w:r>
        <w:t>Bestämmelsen</w:t>
      </w:r>
      <w:r w:rsidRPr="00620C7E">
        <w:t xml:space="preserve"> </w:t>
      </w:r>
      <w:r>
        <w:t xml:space="preserve">i Solvens II-direktivet har </w:t>
      </w:r>
      <w:r w:rsidRPr="00620C7E">
        <w:t xml:space="preserve">i svensk rätt genomförts </w:t>
      </w:r>
      <w:r>
        <w:t xml:space="preserve">genom </w:t>
      </w:r>
      <w:r w:rsidRPr="00620C7E">
        <w:t xml:space="preserve">en </w:t>
      </w:r>
      <w:r>
        <w:t xml:space="preserve">särskild </w:t>
      </w:r>
      <w:r w:rsidRPr="00620C7E">
        <w:t xml:space="preserve">bestämmelse i </w:t>
      </w:r>
      <w:r>
        <w:t>försäkringsrörelselagen (</w:t>
      </w:r>
      <w:r w:rsidRPr="00620C7E">
        <w:t>10</w:t>
      </w:r>
      <w:r>
        <w:t> kap.</w:t>
      </w:r>
      <w:r w:rsidRPr="00620C7E">
        <w:t xml:space="preserve"> 22</w:t>
      </w:r>
      <w:r>
        <w:t> § FRL</w:t>
      </w:r>
      <w:r w:rsidRPr="00620C7E">
        <w:t>). I bestämmelsen</w:t>
      </w:r>
      <w:r>
        <w:t xml:space="preserve"> </w:t>
      </w:r>
      <w:r w:rsidRPr="00620C7E">
        <w:t>anges vilka åtgärder som krävs av ett försäkrings</w:t>
      </w:r>
      <w:r>
        <w:softHyphen/>
      </w:r>
      <w:r w:rsidRPr="00620C7E">
        <w:t>företag som ingår ett uppdragsavtal</w:t>
      </w:r>
      <w:r>
        <w:t xml:space="preserve">. Dessa åtgärder överensstämmer med det som anges i bestämmelsen i Solvens II-direktivet. De åtgärder som </w:t>
      </w:r>
      <w:r>
        <w:lastRenderedPageBreak/>
        <w:t xml:space="preserve">anges </w:t>
      </w:r>
      <w:r w:rsidRPr="00620C7E">
        <w:t xml:space="preserve">i </w:t>
      </w:r>
      <w:r>
        <w:t>bestämmelsen i försäkrings</w:t>
      </w:r>
      <w:r>
        <w:softHyphen/>
        <w:t>rörelselagen</w:t>
      </w:r>
      <w:r w:rsidRPr="00620C7E">
        <w:t xml:space="preserve"> får </w:t>
      </w:r>
      <w:r>
        <w:t xml:space="preserve">även </w:t>
      </w:r>
      <w:r w:rsidRPr="00620C7E">
        <w:t xml:space="preserve">anses </w:t>
      </w:r>
      <w:r>
        <w:t>tillgodose den aktuella bestämmelsen i andra tjänstepensionsdirektivet. Bestäm</w:t>
      </w:r>
      <w:r>
        <w:softHyphen/>
        <w:t>melsen</w:t>
      </w:r>
      <w:r w:rsidRPr="00620C7E">
        <w:t xml:space="preserve"> i andra tjänstepensionsdirektivet</w:t>
      </w:r>
      <w:r>
        <w:t xml:space="preserve"> (artikel 31.7) bör därför genom</w:t>
      </w:r>
      <w:r>
        <w:softHyphen/>
        <w:t xml:space="preserve">föras i svensk rätt </w:t>
      </w:r>
      <w:r w:rsidRPr="00620C7E">
        <w:t xml:space="preserve">på motsvarande sätt som </w:t>
      </w:r>
      <w:r>
        <w:t>bestämmelsen</w:t>
      </w:r>
      <w:r w:rsidRPr="00620C7E">
        <w:t xml:space="preserve"> i Solvens II-direktivet har genomförts i svensk rätt. I den nya lagen om </w:t>
      </w:r>
      <w:r>
        <w:t>tjänste</w:t>
      </w:r>
      <w:r>
        <w:softHyphen/>
        <w:t>pensions</w:t>
      </w:r>
      <w:r>
        <w:softHyphen/>
        <w:t>företag</w:t>
      </w:r>
      <w:r w:rsidRPr="00620C7E">
        <w:t xml:space="preserve"> bör det därför </w:t>
      </w:r>
      <w:r>
        <w:t>införas</w:t>
      </w:r>
      <w:r w:rsidRPr="00620C7E">
        <w:t xml:space="preserve"> en bestämmelse som motsvarar </w:t>
      </w:r>
      <w:r>
        <w:t>be</w:t>
      </w:r>
      <w:r>
        <w:softHyphen/>
        <w:t>stämmel</w:t>
      </w:r>
      <w:r>
        <w:softHyphen/>
        <w:t>sen</w:t>
      </w:r>
      <w:r w:rsidRPr="00620C7E">
        <w:t xml:space="preserve"> </w:t>
      </w:r>
      <w:r>
        <w:t>för försäkrings</w:t>
      </w:r>
      <w:r>
        <w:softHyphen/>
        <w:t>företag i försäkringsrörelselagen.</w:t>
      </w:r>
    </w:p>
    <w:p w14:paraId="2353598F" w14:textId="77777777" w:rsidR="001D32FA" w:rsidRPr="00620C7E" w:rsidRDefault="001D32FA" w:rsidP="001D32FA">
      <w:pPr>
        <w:pStyle w:val="Brdtextmedindrag"/>
      </w:pPr>
      <w:r>
        <w:t xml:space="preserve">Ett tjänstepensionsföretag ska alltså </w:t>
      </w:r>
      <w:r w:rsidRPr="001B002B">
        <w:t>vidta de åtgärder som krävs för att säkerställa att uppdragstagaren samarbetar med Finansinspektionen när det gäller verksamhet som omfattas av uppdragsavtalet, ger företaget, dess revisorer och Finansinspektionen tillgång till uppgifter som rör de funk</w:t>
      </w:r>
      <w:r>
        <w:softHyphen/>
      </w:r>
      <w:r w:rsidRPr="001B002B">
        <w:t>tioner eller arbeten som omfattas av uppdragsavtalet</w:t>
      </w:r>
      <w:r>
        <w:t>,</w:t>
      </w:r>
      <w:r w:rsidRPr="001B002B">
        <w:t xml:space="preserve"> och dessutom ger inspektionen faktiskt tillträde till uppdragstagarens lokaler.</w:t>
      </w:r>
    </w:p>
    <w:p w14:paraId="4F9F9A77" w14:textId="77777777" w:rsidR="001D32FA" w:rsidRPr="00620C7E" w:rsidRDefault="001D32FA" w:rsidP="00326459">
      <w:pPr>
        <w:pStyle w:val="Rubrik2"/>
      </w:pPr>
      <w:bookmarkStart w:id="3530" w:name="_Toc8059826"/>
      <w:bookmarkStart w:id="3531" w:name="_Toc8061536"/>
      <w:bookmarkStart w:id="3532" w:name="_Toc8062068"/>
      <w:bookmarkStart w:id="3533" w:name="_Toc8064536"/>
      <w:bookmarkStart w:id="3534" w:name="_Toc8391213"/>
      <w:bookmarkStart w:id="3535" w:name="_Toc8391479"/>
      <w:bookmarkStart w:id="3536" w:name="_Toc8644684"/>
      <w:bookmarkStart w:id="3537" w:name="_Toc8645216"/>
      <w:bookmarkStart w:id="3538" w:name="_Toc8817697"/>
      <w:bookmarkStart w:id="3539" w:name="_Toc8818269"/>
      <w:bookmarkStart w:id="3540" w:name="_Toc8825638"/>
      <w:bookmarkStart w:id="3541" w:name="_Toc8831735"/>
      <w:bookmarkStart w:id="3542" w:name="_Toc8832644"/>
      <w:bookmarkStart w:id="3543" w:name="_Toc11153106"/>
      <w:bookmarkStart w:id="3544" w:name="_Toc11161027"/>
      <w:bookmarkStart w:id="3545" w:name="_Toc11166963"/>
      <w:bookmarkStart w:id="3546" w:name="_Toc11167499"/>
      <w:bookmarkStart w:id="3547" w:name="_Toc11168936"/>
      <w:bookmarkStart w:id="3548" w:name="_Toc11845889"/>
      <w:bookmarkStart w:id="3549" w:name="_Toc12611688"/>
      <w:bookmarkStart w:id="3550" w:name="_Toc12624955"/>
      <w:bookmarkStart w:id="3551" w:name="_Toc12627444"/>
      <w:bookmarkStart w:id="3552" w:name="_Toc12630334"/>
      <w:bookmarkStart w:id="3553" w:name="_Toc12632829"/>
      <w:bookmarkStart w:id="3554" w:name="_Toc17902901"/>
      <w:r>
        <w:t xml:space="preserve">System för </w:t>
      </w:r>
      <w:r w:rsidRPr="00326459">
        <w:t>ersättningar</w:t>
      </w:r>
      <w:bookmarkEnd w:id="3530"/>
      <w:bookmarkEnd w:id="3531"/>
      <w:bookmarkEnd w:id="3532"/>
      <w:bookmarkEnd w:id="3533"/>
      <w:bookmarkEnd w:id="3534"/>
      <w:bookmarkEnd w:id="3535"/>
      <w:bookmarkEnd w:id="3536"/>
      <w:bookmarkEnd w:id="3537"/>
      <w:bookmarkEnd w:id="3538"/>
      <w:bookmarkEnd w:id="3539"/>
      <w:bookmarkEnd w:id="3540"/>
      <w:bookmarkEnd w:id="3541"/>
      <w:bookmarkEnd w:id="3542"/>
      <w:bookmarkEnd w:id="3543"/>
      <w:bookmarkEnd w:id="3544"/>
      <w:bookmarkEnd w:id="3545"/>
      <w:bookmarkEnd w:id="3546"/>
      <w:bookmarkEnd w:id="3547"/>
      <w:bookmarkEnd w:id="3548"/>
      <w:bookmarkEnd w:id="3549"/>
      <w:bookmarkEnd w:id="3550"/>
      <w:bookmarkEnd w:id="3551"/>
      <w:bookmarkEnd w:id="3552"/>
      <w:bookmarkEnd w:id="3553"/>
      <w:bookmarkEnd w:id="3554"/>
    </w:p>
    <w:p w14:paraId="38F5A711" w14:textId="77777777" w:rsidR="001D32FA" w:rsidRPr="00B9766C" w:rsidRDefault="001D32FA" w:rsidP="001D32FA">
      <w:pPr>
        <w:pStyle w:val="Brdtextmedindragram"/>
        <w:ind w:firstLine="0"/>
      </w:pPr>
      <w:r>
        <w:rPr>
          <w:b/>
        </w:rPr>
        <w:t>Regeringens</w:t>
      </w:r>
      <w:r w:rsidRPr="00620C7E">
        <w:rPr>
          <w:b/>
        </w:rPr>
        <w:t xml:space="preserve"> förslag:</w:t>
      </w:r>
      <w:r w:rsidRPr="00620C7E">
        <w:t xml:space="preserve"> Ett </w:t>
      </w:r>
      <w:r>
        <w:t>tjänstepensionsföretag</w:t>
      </w:r>
      <w:r w:rsidRPr="00620C7E">
        <w:t xml:space="preserve"> ska ha ett system för ersättningar som skapar en sund och effektiv riskhantering.</w:t>
      </w:r>
    </w:p>
    <w:p w14:paraId="4316F6DD" w14:textId="77777777" w:rsidR="001D32FA" w:rsidRDefault="001D32FA" w:rsidP="001D32FA">
      <w:pPr>
        <w:pStyle w:val="Brdtextmedindragram"/>
      </w:pPr>
      <w:r>
        <w:t>Systemet ska omfatta ersättningar till dem som ingår i styrelsen för företaget eller är verkställande direktör i det, eller är ersättare för någon av dem, dem som ansvarar för eller utför arbete i centrala funktioner, och andra som kan påverka tjänstepensionsföretagets riskprofil.</w:t>
      </w:r>
    </w:p>
    <w:p w14:paraId="63096542" w14:textId="77777777" w:rsidR="001D32FA" w:rsidRDefault="001D32FA" w:rsidP="001D32FA">
      <w:pPr>
        <w:pStyle w:val="Brdtextmedindragram"/>
      </w:pPr>
      <w:r>
        <w:t>Ett tjänstepensionsföretag ska regelbundet offentliggöra information om sitt styrdokument för ersättningar.</w:t>
      </w:r>
    </w:p>
    <w:p w14:paraId="7A7E812B" w14:textId="77777777" w:rsidR="001D32FA" w:rsidRDefault="001D32FA" w:rsidP="001D32FA">
      <w:pPr>
        <w:pStyle w:val="Brdtextmedindragram"/>
      </w:pPr>
      <w:r>
        <w:t>I den nya lagen om tjänstepensionsföretag ska det tas in en upplysning om att r</w:t>
      </w:r>
      <w:r w:rsidRPr="000E49C2">
        <w:t>egeringen eller den myndighet som regeringen bestämmer</w:t>
      </w:r>
      <w:r>
        <w:t xml:space="preserve"> kan</w:t>
      </w:r>
      <w:r w:rsidRPr="000E49C2">
        <w:t xml:space="preserve"> meddela föreskrifter om hur information om styrdokumentet för ersättningar ska offentliggöras.</w:t>
      </w:r>
    </w:p>
    <w:p w14:paraId="622E59E9" w14:textId="77777777" w:rsidR="001D32FA" w:rsidRPr="00620C7E" w:rsidRDefault="001D32FA" w:rsidP="001D32FA">
      <w:pPr>
        <w:pStyle w:val="Brdtextmedindrag"/>
        <w:rPr>
          <w:sz w:val="8"/>
          <w:szCs w:val="8"/>
        </w:rPr>
      </w:pPr>
    </w:p>
    <w:p w14:paraId="273C3343" w14:textId="3958FC2A" w:rsidR="001D32FA" w:rsidRDefault="001D32FA" w:rsidP="001D32FA">
      <w:pPr>
        <w:pStyle w:val="Brdtextmedindrag"/>
      </w:pPr>
      <w:r w:rsidRPr="00620C7E">
        <w:rPr>
          <w:b/>
        </w:rPr>
        <w:t>Utredningens förslag</w:t>
      </w:r>
      <w:r w:rsidRPr="00620C7E">
        <w:t xml:space="preserve"> </w:t>
      </w:r>
      <w:r>
        <w:t xml:space="preserve">överensstämmer inte med regeringens förslag. Utredningen föreslår att andra tjänstepensionsdirektivets bestämmelser om ersättningspolicy ska </w:t>
      </w:r>
      <w:r w:rsidRPr="00592614">
        <w:t xml:space="preserve">genomföras med stöd av ett bemyndigande </w:t>
      </w:r>
      <w:r>
        <w:t xml:space="preserve">för </w:t>
      </w:r>
      <w:r w:rsidRPr="00592614">
        <w:t xml:space="preserve">regeringen eller den myndighet </w:t>
      </w:r>
      <w:r>
        <w:t xml:space="preserve">som </w:t>
      </w:r>
      <w:r w:rsidRPr="00592614">
        <w:t>regeringen bestämmer</w:t>
      </w:r>
      <w:r>
        <w:t xml:space="preserve"> </w:t>
      </w:r>
      <w:r w:rsidRPr="00592614">
        <w:t xml:space="preserve">kopplat till </w:t>
      </w:r>
      <w:r>
        <w:t xml:space="preserve">bestämmelser om </w:t>
      </w:r>
      <w:r w:rsidRPr="00592614">
        <w:t>riktlinjer för h</w:t>
      </w:r>
      <w:r>
        <w:t>antering av intressekonflikter.</w:t>
      </w:r>
      <w:r w:rsidR="007C77FC">
        <w:t xml:space="preserve"> Utredningen förslår inte att </w:t>
      </w:r>
      <w:r w:rsidR="00AC6662">
        <w:t xml:space="preserve">det ska införas en </w:t>
      </w:r>
      <w:r w:rsidR="007C77FC">
        <w:t xml:space="preserve">upplysningsbestämmelse </w:t>
      </w:r>
      <w:r w:rsidR="007C77FC" w:rsidRPr="00E95CC4">
        <w:t>om att regeringen eller den myndighet som regeringen bestämmer kan med</w:t>
      </w:r>
      <w:r w:rsidR="00732882">
        <w:softHyphen/>
      </w:r>
      <w:r w:rsidR="007C77FC" w:rsidRPr="00E95CC4">
        <w:t>dela föreskrifter om hur information om styrdokumentet för ersättningar ska offentliggöras.</w:t>
      </w:r>
    </w:p>
    <w:p w14:paraId="4B874F3B" w14:textId="77777777" w:rsidR="001D32FA" w:rsidRDefault="001D32FA" w:rsidP="001D32FA">
      <w:pPr>
        <w:pStyle w:val="Brdtextmedindrag"/>
      </w:pPr>
      <w:r w:rsidRPr="00620C7E">
        <w:rPr>
          <w:b/>
        </w:rPr>
        <w:t xml:space="preserve">Remissinstanserna </w:t>
      </w:r>
      <w:r>
        <w:t>tillstyrker förslaget eller har inget att invända mot det.</w:t>
      </w:r>
    </w:p>
    <w:p w14:paraId="20F765A0" w14:textId="3EA92CC8" w:rsidR="001D32FA" w:rsidRDefault="001D32FA" w:rsidP="001D32FA">
      <w:pPr>
        <w:pStyle w:val="Brdtextmedindrag"/>
        <w:rPr>
          <w:b/>
        </w:rPr>
      </w:pPr>
      <w:r>
        <w:rPr>
          <w:b/>
        </w:rPr>
        <w:t xml:space="preserve">Promemorians förslag </w:t>
      </w:r>
      <w:r>
        <w:t xml:space="preserve">överensstämmer i huvudsak med regeringens förslag. Promemorians förslag avviker från regeringens förslag genom att det i promemorian föreslås att ersättningssystemet ska </w:t>
      </w:r>
      <w:r w:rsidR="007C77FC">
        <w:t>omfatta</w:t>
      </w:r>
      <w:r>
        <w:t xml:space="preserve"> dem som kan påverka riskerna i tjänstepensionsföretagets verksamhet, samt genom att det i promemorian inte föreslås någon lagbestämmelse med krav på offentliggörande av information om styrdokumentet för ersättningar.</w:t>
      </w:r>
      <w:r w:rsidR="007C77FC">
        <w:t xml:space="preserve"> I</w:t>
      </w:r>
      <w:r w:rsidR="00732882">
        <w:t> </w:t>
      </w:r>
      <w:r w:rsidR="007C77FC">
        <w:t>promemorian föreslås inte någon upplysnings</w:t>
      </w:r>
      <w:r w:rsidR="0000143C">
        <w:softHyphen/>
      </w:r>
      <w:r w:rsidR="007C77FC">
        <w:t xml:space="preserve">bestämmelse </w:t>
      </w:r>
      <w:r w:rsidR="007C77FC" w:rsidRPr="00E95CC4">
        <w:t>om att regeringen eller den myndighet som regeringen bestämmer kan meddela föreskrifter om hur information om styr</w:t>
      </w:r>
      <w:r w:rsidR="0000143C">
        <w:softHyphen/>
      </w:r>
      <w:r w:rsidR="007C77FC" w:rsidRPr="00E95CC4">
        <w:t>dokumentet för ersättningar ska offentliggöras.</w:t>
      </w:r>
    </w:p>
    <w:p w14:paraId="4E0260C6" w14:textId="77777777" w:rsidR="001D32FA" w:rsidRPr="00620C7E" w:rsidRDefault="001D32FA" w:rsidP="001D32FA">
      <w:pPr>
        <w:pStyle w:val="Brdtextmedindrag"/>
      </w:pPr>
      <w:r>
        <w:rPr>
          <w:b/>
        </w:rPr>
        <w:lastRenderedPageBreak/>
        <w:t xml:space="preserve">Remissinstanserna: </w:t>
      </w:r>
      <w:r>
        <w:t xml:space="preserve">Flertalet remissinstanser tillstyrker förslaget eller har inget att invända mot det. </w:t>
      </w:r>
      <w:r>
        <w:rPr>
          <w:i/>
        </w:rPr>
        <w:t>Svensk F</w:t>
      </w:r>
      <w:r w:rsidRPr="00E8324B">
        <w:rPr>
          <w:i/>
        </w:rPr>
        <w:t>örsäkring</w:t>
      </w:r>
      <w:r>
        <w:t xml:space="preserve"> föreslår att ersättnings</w:t>
      </w:r>
      <w:r>
        <w:softHyphen/>
        <w:t xml:space="preserve">systemet endast ska gälla för </w:t>
      </w:r>
      <w:r w:rsidRPr="00952D29">
        <w:t>personer som kan påverka tjäns</w:t>
      </w:r>
      <w:r>
        <w:t>tepensions</w:t>
      </w:r>
      <w:r>
        <w:softHyphen/>
        <w:t>företagets riskprofil, då detta stämmer bättre överens med andra tjänste</w:t>
      </w:r>
      <w:r>
        <w:softHyphen/>
        <w:t>pensionsdirektivets krav.</w:t>
      </w:r>
    </w:p>
    <w:p w14:paraId="4C4767DE" w14:textId="77777777" w:rsidR="001D32FA" w:rsidRPr="00620C7E" w:rsidRDefault="001D32FA" w:rsidP="001D32FA">
      <w:pPr>
        <w:pStyle w:val="Rubrik4utannumrering"/>
      </w:pPr>
      <w:r>
        <w:t>Skälen för regeringens förslag</w:t>
      </w:r>
    </w:p>
    <w:p w14:paraId="6A68849D" w14:textId="77777777" w:rsidR="001D32FA" w:rsidRPr="00620C7E" w:rsidRDefault="001D32FA" w:rsidP="001D32FA">
      <w:pPr>
        <w:pStyle w:val="Rubrik5utannumrering"/>
        <w:spacing w:before="0"/>
      </w:pPr>
      <w:r>
        <w:t>A</w:t>
      </w:r>
      <w:r w:rsidRPr="00620C7E">
        <w:t xml:space="preserve">ndra </w:t>
      </w:r>
      <w:r w:rsidRPr="001D049D">
        <w:t>tjänstepensionsdirektivet</w:t>
      </w:r>
    </w:p>
    <w:p w14:paraId="46B47A7D" w14:textId="77777777" w:rsidR="001D32FA" w:rsidRDefault="001D32FA" w:rsidP="001D32FA">
      <w:pPr>
        <w:pStyle w:val="Brdtext"/>
      </w:pPr>
      <w:r w:rsidRPr="00620C7E">
        <w:t xml:space="preserve">I andra tjänstepensionsdirektivet finns </w:t>
      </w:r>
      <w:r>
        <w:t>bestämmelser</w:t>
      </w:r>
      <w:r w:rsidRPr="00620C7E">
        <w:t xml:space="preserve"> ersättningspolicy (artikel 23).</w:t>
      </w:r>
    </w:p>
    <w:p w14:paraId="14CBE621" w14:textId="77777777" w:rsidR="001D32FA" w:rsidRPr="006E2CED" w:rsidRDefault="001D32FA" w:rsidP="001D32FA">
      <w:pPr>
        <w:pStyle w:val="Brdtextmedindrag"/>
      </w:pPr>
      <w:r>
        <w:t xml:space="preserve">Ett </w:t>
      </w:r>
      <w:r w:rsidRPr="005C3667">
        <w:t>tjänstepensionsinstitut</w:t>
      </w:r>
      <w:r>
        <w:t xml:space="preserve"> ska</w:t>
      </w:r>
      <w:r w:rsidRPr="005C3667">
        <w:t xml:space="preserve"> upprätta</w:t>
      </w:r>
      <w:r>
        <w:t xml:space="preserve"> och tillämpa</w:t>
      </w:r>
      <w:r w:rsidRPr="005C3667">
        <w:t xml:space="preserve"> en sund ersättnings</w:t>
      </w:r>
      <w:r>
        <w:softHyphen/>
      </w:r>
      <w:r w:rsidRPr="005C3667">
        <w:t>policy för alla personer som i praktiken leder tjänstepensions</w:t>
      </w:r>
      <w:r>
        <w:softHyphen/>
      </w:r>
      <w:r w:rsidRPr="005C3667">
        <w:t>institutet och för personer som utövar nyckelfunktioner samt för andra personal</w:t>
      </w:r>
      <w:r>
        <w:softHyphen/>
      </w:r>
      <w:r w:rsidRPr="005C3667">
        <w:t>kategorier vars yrkesutövning har en väsentlig inverkan på tjänste</w:t>
      </w:r>
      <w:r>
        <w:softHyphen/>
      </w:r>
      <w:r w:rsidRPr="005C3667">
        <w:t>pensionsinstitutets riskprofil på ett sätt som står i proportion till dess storlek och interna organisation samt till deras verksamheters storlek, art, omfattning och komplexitet</w:t>
      </w:r>
      <w:r>
        <w:t xml:space="preserve"> (artikel 23.1)</w:t>
      </w:r>
      <w:r w:rsidRPr="005C3667">
        <w:t>.</w:t>
      </w:r>
    </w:p>
    <w:p w14:paraId="6D4835DC" w14:textId="77777777" w:rsidR="001D32FA" w:rsidRDefault="001D32FA" w:rsidP="001D32FA">
      <w:pPr>
        <w:pStyle w:val="Brdtextmedindrag"/>
      </w:pPr>
      <w:r w:rsidRPr="005C3667">
        <w:t xml:space="preserve">Om inte annat föreskrivs i </w:t>
      </w:r>
      <w:r>
        <w:t>dataskydds</w:t>
      </w:r>
      <w:r w:rsidRPr="005C3667">
        <w:t>förordning</w:t>
      </w:r>
      <w:r>
        <w:t>en</w:t>
      </w:r>
      <w:r w:rsidRPr="005C3667">
        <w:t xml:space="preserve"> ska tjänste</w:t>
      </w:r>
      <w:r>
        <w:softHyphen/>
      </w:r>
      <w:r w:rsidRPr="005C3667">
        <w:t>pensions</w:t>
      </w:r>
      <w:r>
        <w:softHyphen/>
      </w:r>
      <w:r w:rsidRPr="005C3667">
        <w:t>instituten regelbundet offentliggöra relevant information om ersättnings</w:t>
      </w:r>
      <w:r>
        <w:softHyphen/>
      </w:r>
      <w:r w:rsidRPr="005C3667">
        <w:t>policyn</w:t>
      </w:r>
      <w:r>
        <w:t xml:space="preserve"> (artikel 23.2)</w:t>
      </w:r>
      <w:r w:rsidRPr="005C3667">
        <w:t>.</w:t>
      </w:r>
    </w:p>
    <w:p w14:paraId="064729C5" w14:textId="222B503A" w:rsidR="001D32FA" w:rsidRPr="00620C7E" w:rsidRDefault="001D32FA" w:rsidP="001D32FA">
      <w:pPr>
        <w:pStyle w:val="Brdtextmedindrag"/>
      </w:pPr>
      <w:r>
        <w:t>Ett t</w:t>
      </w:r>
      <w:r w:rsidRPr="005C3667">
        <w:t xml:space="preserve">jänstepensionsinstitut ska </w:t>
      </w:r>
      <w:r>
        <w:t xml:space="preserve">enligt </w:t>
      </w:r>
      <w:r w:rsidR="007F6FF3">
        <w:t>direktivet (</w:t>
      </w:r>
      <w:r>
        <w:t>artikel 23.3</w:t>
      </w:r>
      <w:r w:rsidR="007F6FF3">
        <w:t>)</w:t>
      </w:r>
      <w:r>
        <w:t xml:space="preserve"> </w:t>
      </w:r>
      <w:r w:rsidRPr="005C3667">
        <w:t>följa följande principer när de upprättar och tillämpar ersättningspolicy</w:t>
      </w:r>
      <w:r>
        <w:t>n:</w:t>
      </w:r>
    </w:p>
    <w:p w14:paraId="731A0CF5" w14:textId="77777777" w:rsidR="001D32FA" w:rsidRPr="00620C7E" w:rsidRDefault="001D32FA" w:rsidP="001D32FA">
      <w:pPr>
        <w:pStyle w:val="Brdtextmedindrag"/>
      </w:pPr>
      <w:r w:rsidRPr="00620C7E">
        <w:t xml:space="preserve">a) Ersättningspolicyn ska upprättas, genomföras och upprätthållas i enlighet med </w:t>
      </w:r>
      <w:r>
        <w:t>tjänstepensionsinstitut</w:t>
      </w:r>
      <w:r w:rsidRPr="00620C7E">
        <w:t>ets verksamheter, riskprofil, mål, lång</w:t>
      </w:r>
      <w:r>
        <w:softHyphen/>
      </w:r>
      <w:r w:rsidRPr="00620C7E">
        <w:t xml:space="preserve">siktiga intressen, finansiella stabilitet och resultat som helhet, samt bidra till en sund, aktsam och effektiv ledning av </w:t>
      </w:r>
      <w:r>
        <w:t>tjänstepensionsinstitut</w:t>
      </w:r>
      <w:r w:rsidRPr="00620C7E">
        <w:t>en.</w:t>
      </w:r>
    </w:p>
    <w:p w14:paraId="496FFB27" w14:textId="77777777" w:rsidR="001D32FA" w:rsidRPr="00620C7E" w:rsidRDefault="001D32FA" w:rsidP="001D32FA">
      <w:pPr>
        <w:pStyle w:val="Brdtextmedindrag"/>
      </w:pPr>
      <w:r w:rsidRPr="00620C7E">
        <w:t xml:space="preserve">b) Ersättningspolicyn ska vara förenlig med de långsiktiga intressena hos medlemmar och förmånstagare i pensionsplaner som förvaltas av </w:t>
      </w:r>
      <w:r>
        <w:t>tjänstepensionsinstitut</w:t>
      </w:r>
      <w:r w:rsidRPr="00620C7E">
        <w:t>et.</w:t>
      </w:r>
    </w:p>
    <w:p w14:paraId="6802F396" w14:textId="77777777" w:rsidR="001D32FA" w:rsidRPr="00620C7E" w:rsidRDefault="001D32FA" w:rsidP="001D32FA">
      <w:pPr>
        <w:pStyle w:val="Brdtextmedindrag"/>
      </w:pPr>
      <w:r w:rsidRPr="00620C7E">
        <w:t>c) Ersättningspolicyn ska inkludera åtgärder som syftar till att undvika intressekonflikter.</w:t>
      </w:r>
    </w:p>
    <w:p w14:paraId="5447BB53" w14:textId="77777777" w:rsidR="001D32FA" w:rsidRPr="00620C7E" w:rsidRDefault="001D32FA" w:rsidP="001D32FA">
      <w:pPr>
        <w:pStyle w:val="Brdtextmedindrag"/>
      </w:pPr>
      <w:r w:rsidRPr="00620C7E">
        <w:t>d) Ersättningspolicyn ska vara förenlig med en sund och effektiv risk</w:t>
      </w:r>
      <w:r>
        <w:softHyphen/>
      </w:r>
      <w:r w:rsidRPr="00620C7E">
        <w:t xml:space="preserve">hantering och får inte skapa incitament till risktagande som är oförenligt med </w:t>
      </w:r>
      <w:r>
        <w:t>tjänstepensionsinstitut</w:t>
      </w:r>
      <w:r w:rsidRPr="00620C7E">
        <w:t>ets riskprofiler och regler.</w:t>
      </w:r>
    </w:p>
    <w:p w14:paraId="5EEA4654" w14:textId="77777777" w:rsidR="001D32FA" w:rsidRPr="00BD7BFD" w:rsidRDefault="001D32FA" w:rsidP="001D32FA">
      <w:pPr>
        <w:pStyle w:val="Brdtextmedindrag"/>
      </w:pPr>
      <w:r w:rsidRPr="00BD7BFD">
        <w:t>e) Ersättningspolicyn ska gälla för tjänstepensionsinstitutet och de tjänsteleverantörer som avses i direktivet (artikel 31.1) såvida inte dessa tjänsteleverantörer omfattas av Europaparlamentets och rådets direktiv 2009/65/EG av den 13</w:t>
      </w:r>
      <w:r>
        <w:t> </w:t>
      </w:r>
      <w:r w:rsidRPr="00BD7BFD">
        <w:t>juli 2009 om samordning av lagar och andra författningar som avser företag för kollektiva investeringar i överlåtbara värdepapper (fondföretag)</w:t>
      </w:r>
      <w:r>
        <w:t xml:space="preserve"> (</w:t>
      </w:r>
      <w:r w:rsidRPr="00BD7BFD">
        <w:t>benämnt UCITS-direktivet</w:t>
      </w:r>
      <w:r>
        <w:t>)</w:t>
      </w:r>
      <w:r w:rsidRPr="00BD7BFD">
        <w:t>, Solvens II-direktivet, Europaparlamentets och rådets direktiv 2011</w:t>
      </w:r>
      <w:r>
        <w:t>/61/EU av den 8 </w:t>
      </w:r>
      <w:r w:rsidRPr="00BD7BFD">
        <w:t>juni 2011 om förvaltare av alternativa investeringsfonder samt om ändring av direktiv 2003/41/EG och 2009/65/EG och förordningarna (EG) nr 1060/2009 och (EU) nr 1095/2010</w:t>
      </w:r>
      <w:r>
        <w:t xml:space="preserve"> (</w:t>
      </w:r>
      <w:r w:rsidRPr="00BD7BFD">
        <w:t>benämnt AIFM-direktivet</w:t>
      </w:r>
      <w:r>
        <w:t>)</w:t>
      </w:r>
      <w:r w:rsidRPr="00BD7BFD">
        <w:t xml:space="preserve"> Europa</w:t>
      </w:r>
      <w:r>
        <w:softHyphen/>
      </w:r>
      <w:r w:rsidRPr="00BD7BFD">
        <w:t>parlamentets och rådets direktiv 2013/36/EU av den 26</w:t>
      </w:r>
      <w:r>
        <w:t> </w:t>
      </w:r>
      <w:r w:rsidRPr="00BD7BFD">
        <w:t>juni 2013 om behörighet att utöva verksamhet i kreditinstitut och om tillsyn av kredit</w:t>
      </w:r>
      <w:r>
        <w:softHyphen/>
      </w:r>
      <w:r w:rsidRPr="00BD7BFD">
        <w:t>institut och värdepappersföretag, om ändring av direktiv 2002/87/EG och om upphävande av direktiv 2006/48/EG och 2006/49/EG</w:t>
      </w:r>
      <w:r>
        <w:t xml:space="preserve"> (benämnt </w:t>
      </w:r>
      <w:r w:rsidRPr="00BD7BFD">
        <w:t>kapitaltäckningsdirektivet</w:t>
      </w:r>
      <w:r>
        <w:t>)</w:t>
      </w:r>
      <w:r w:rsidRPr="00BD7BFD">
        <w:t xml:space="preserve"> eller MiFID II.</w:t>
      </w:r>
    </w:p>
    <w:p w14:paraId="5C98E2ED" w14:textId="77777777" w:rsidR="001D32FA" w:rsidRPr="00620C7E" w:rsidRDefault="001D32FA" w:rsidP="001D32FA">
      <w:pPr>
        <w:pStyle w:val="Brdtextmedindrag"/>
      </w:pPr>
      <w:r w:rsidRPr="00620C7E">
        <w:lastRenderedPageBreak/>
        <w:t>f) </w:t>
      </w:r>
      <w:r>
        <w:t>Tjänstepensionsinstitut</w:t>
      </w:r>
      <w:r w:rsidRPr="00620C7E">
        <w:t>et ska fastställa allmänna principer för ersättningspolicyn, se över och uppdatera policyn åtminstone vart tredje år och ansvara för dess genomförande.</w:t>
      </w:r>
    </w:p>
    <w:p w14:paraId="704672D7" w14:textId="77777777" w:rsidR="001D32FA" w:rsidRPr="00620C7E" w:rsidRDefault="001D32FA" w:rsidP="001D32FA">
      <w:pPr>
        <w:pStyle w:val="Brdtextmedindrag"/>
      </w:pPr>
      <w:r w:rsidRPr="00620C7E">
        <w:t>g) Företagsstyrningen av ersättningar och deras övervakning ska vara tydlig, transparent och effektiv.</w:t>
      </w:r>
    </w:p>
    <w:p w14:paraId="59B08CA7" w14:textId="77777777" w:rsidR="001D32FA" w:rsidRPr="00620C7E" w:rsidRDefault="001D32FA" w:rsidP="001D32FA">
      <w:pPr>
        <w:pStyle w:val="Rubrik5utannumrering"/>
      </w:pPr>
      <w:r w:rsidRPr="001D049D">
        <w:t>Gällande</w:t>
      </w:r>
      <w:r w:rsidRPr="00620C7E">
        <w:t xml:space="preserve"> rätt</w:t>
      </w:r>
    </w:p>
    <w:p w14:paraId="6510C7E5" w14:textId="77777777" w:rsidR="001D32FA" w:rsidRPr="00620C7E" w:rsidRDefault="001D32FA" w:rsidP="001D32FA">
      <w:pPr>
        <w:pStyle w:val="Brdtextmedindrag"/>
        <w:ind w:firstLine="0"/>
      </w:pPr>
      <w:r>
        <w:t>För försäkringsföretag finns det inte några bestämmelser om ersättnings</w:t>
      </w:r>
      <w:r>
        <w:softHyphen/>
        <w:t xml:space="preserve">policy i försäkringsrörelselagen. I stället finns det för försäkringsföretag bestämmelser om ersättningar i Solvens II-förordningen </w:t>
      </w:r>
      <w:r w:rsidRPr="00620C7E">
        <w:t>(artiklarna 258.1 l och 275).</w:t>
      </w:r>
    </w:p>
    <w:p w14:paraId="4FD1853D" w14:textId="30814C59" w:rsidR="001D32FA" w:rsidRPr="00620C7E" w:rsidRDefault="001D32FA" w:rsidP="001D32FA">
      <w:pPr>
        <w:pStyle w:val="Brdtextmedindrag"/>
        <w:rPr>
          <w:color w:val="0D0D0D" w:themeColor="text1" w:themeTint="F2"/>
        </w:rPr>
      </w:pPr>
      <w:r>
        <w:rPr>
          <w:color w:val="0D0D0D" w:themeColor="text1" w:themeTint="F2"/>
        </w:rPr>
        <w:t>B</w:t>
      </w:r>
      <w:r w:rsidRPr="00620C7E">
        <w:rPr>
          <w:color w:val="0D0D0D" w:themeColor="text1" w:themeTint="F2"/>
        </w:rPr>
        <w:t>estämmelser</w:t>
      </w:r>
      <w:r>
        <w:rPr>
          <w:color w:val="0D0D0D" w:themeColor="text1" w:themeTint="F2"/>
        </w:rPr>
        <w:t>na</w:t>
      </w:r>
      <w:r w:rsidRPr="00620C7E">
        <w:rPr>
          <w:color w:val="0D0D0D" w:themeColor="text1" w:themeTint="F2"/>
        </w:rPr>
        <w:t xml:space="preserve"> i Solvens II-förordningen gäller även för </w:t>
      </w:r>
      <w:r>
        <w:rPr>
          <w:color w:val="0D0D0D" w:themeColor="text1" w:themeTint="F2"/>
        </w:rPr>
        <w:t xml:space="preserve">de </w:t>
      </w:r>
      <w:r w:rsidRPr="00620C7E">
        <w:rPr>
          <w:color w:val="0D0D0D" w:themeColor="text1" w:themeTint="F2"/>
        </w:rPr>
        <w:t>försäk</w:t>
      </w:r>
      <w:r>
        <w:rPr>
          <w:color w:val="0D0D0D" w:themeColor="text1" w:themeTint="F2"/>
        </w:rPr>
        <w:softHyphen/>
      </w:r>
      <w:r w:rsidRPr="00620C7E">
        <w:rPr>
          <w:color w:val="0D0D0D" w:themeColor="text1" w:themeTint="F2"/>
        </w:rPr>
        <w:t>ringsföretag som följer övergångsbestämmelserna (punkt</w:t>
      </w:r>
      <w:r>
        <w:rPr>
          <w:color w:val="0D0D0D" w:themeColor="text1" w:themeTint="F2"/>
        </w:rPr>
        <w:t> </w:t>
      </w:r>
      <w:r w:rsidRPr="00620C7E">
        <w:rPr>
          <w:color w:val="0D0D0D" w:themeColor="text1" w:themeTint="F2"/>
        </w:rPr>
        <w:t>2 i över</w:t>
      </w:r>
      <w:r>
        <w:rPr>
          <w:color w:val="0D0D0D" w:themeColor="text1" w:themeTint="F2"/>
        </w:rPr>
        <w:softHyphen/>
      </w:r>
      <w:r w:rsidRPr="00620C7E">
        <w:rPr>
          <w:color w:val="0D0D0D" w:themeColor="text1" w:themeTint="F2"/>
        </w:rPr>
        <w:t>gångs</w:t>
      </w:r>
      <w:r>
        <w:rPr>
          <w:color w:val="0D0D0D" w:themeColor="text1" w:themeTint="F2"/>
        </w:rPr>
        <w:softHyphen/>
      </w:r>
      <w:r w:rsidRPr="00620C7E">
        <w:rPr>
          <w:color w:val="0D0D0D" w:themeColor="text1" w:themeTint="F2"/>
        </w:rPr>
        <w:t xml:space="preserve">bestämmelserna till lagen [2015:700] om ändring i </w:t>
      </w:r>
      <w:r>
        <w:rPr>
          <w:color w:val="0D0D0D" w:themeColor="text1" w:themeTint="F2"/>
        </w:rPr>
        <w:t>försäkrings</w:t>
      </w:r>
      <w:r>
        <w:rPr>
          <w:color w:val="0D0D0D" w:themeColor="text1" w:themeTint="F2"/>
        </w:rPr>
        <w:softHyphen/>
        <w:t>rörelselagen</w:t>
      </w:r>
      <w:r w:rsidRPr="00620C7E">
        <w:rPr>
          <w:color w:val="0D0D0D" w:themeColor="text1" w:themeTint="F2"/>
        </w:rPr>
        <w:t xml:space="preserve"> [2010:2043]</w:t>
      </w:r>
      <w:r>
        <w:rPr>
          <w:color w:val="0D0D0D" w:themeColor="text1" w:themeTint="F2"/>
        </w:rPr>
        <w:t xml:space="preserve">, </w:t>
      </w:r>
      <w:r w:rsidRPr="00E8324B">
        <w:t>se även Finansinspektionens besluts</w:t>
      </w:r>
      <w:r>
        <w:softHyphen/>
      </w:r>
      <w:r w:rsidRPr="00E8324B">
        <w:t>promemoria Föreskrifter om övergångsreglering för försäkringsrörelse, dnr 10</w:t>
      </w:r>
      <w:r w:rsidR="007F6FF3">
        <w:t>-</w:t>
      </w:r>
      <w:r w:rsidRPr="00E8324B">
        <w:t>9537 s. 20).</w:t>
      </w:r>
    </w:p>
    <w:p w14:paraId="33F16853" w14:textId="72B19523" w:rsidR="001D32FA" w:rsidRDefault="001D32FA" w:rsidP="001D32FA">
      <w:pPr>
        <w:pStyle w:val="Brdtextmedindrag"/>
      </w:pPr>
      <w:r w:rsidRPr="00620C7E">
        <w:t xml:space="preserve">För tjänstepensionskassor finns det inte några bestämmelser i lag om ersättningspolicy. </w:t>
      </w:r>
      <w:r>
        <w:t>Tjänstepensionskassor omfattas i</w:t>
      </w:r>
      <w:r w:rsidR="007F6FF3">
        <w:t xml:space="preserve"> </w:t>
      </w:r>
      <w:r>
        <w:t xml:space="preserve">stället av </w:t>
      </w:r>
      <w:r w:rsidRPr="0072722A">
        <w:t>Finans</w:t>
      </w:r>
      <w:r>
        <w:softHyphen/>
      </w:r>
      <w:r w:rsidRPr="0072722A">
        <w:t xml:space="preserve">inspektionens allmänna råd </w:t>
      </w:r>
      <w:r>
        <w:t>(</w:t>
      </w:r>
      <w:r w:rsidRPr="0072722A">
        <w:t>FFFS 2016:21</w:t>
      </w:r>
      <w:r>
        <w:t>)</w:t>
      </w:r>
      <w:r w:rsidRPr="0072722A">
        <w:t xml:space="preserve"> om ersättningspolicy i under</w:t>
      </w:r>
      <w:r>
        <w:softHyphen/>
      </w:r>
      <w:r w:rsidRPr="0072722A">
        <w:t>stödsföreningar, börser och clearingorganisationer</w:t>
      </w:r>
      <w:r>
        <w:t>, nedan FFFS 2016:21 (1 kap.).</w:t>
      </w:r>
    </w:p>
    <w:p w14:paraId="4F3C18F6" w14:textId="77777777" w:rsidR="001D32FA" w:rsidRPr="00620C7E" w:rsidRDefault="001D32FA" w:rsidP="001D32FA">
      <w:pPr>
        <w:pStyle w:val="Rubrik5utannumrering"/>
      </w:pPr>
      <w:r>
        <w:t>Tjänstepensionsföretagen ska ha ett system för ersättningar</w:t>
      </w:r>
    </w:p>
    <w:p w14:paraId="4F9662EB" w14:textId="77777777" w:rsidR="001D32FA" w:rsidRDefault="001D32FA" w:rsidP="001D32FA">
      <w:pPr>
        <w:pStyle w:val="Brdtextmedindrag"/>
        <w:ind w:firstLine="0"/>
      </w:pPr>
      <w:r>
        <w:t xml:space="preserve">I andra tjänstepensionsdirektivet anges att ett </w:t>
      </w:r>
      <w:r w:rsidRPr="005C3667">
        <w:t>tjänstepensionsinstitut</w:t>
      </w:r>
      <w:r>
        <w:t xml:space="preserve"> ska</w:t>
      </w:r>
      <w:r w:rsidRPr="005C3667">
        <w:t xml:space="preserve"> upprätta</w:t>
      </w:r>
      <w:r>
        <w:t xml:space="preserve"> och tillämpa</w:t>
      </w:r>
      <w:r w:rsidRPr="005C3667">
        <w:t xml:space="preserve"> en sund ersättningspolicy </w:t>
      </w:r>
      <w:r>
        <w:t>(artikel 23.1) och därmed krävs att det införs bestämmelser om detta för tjänstepensionsföretag.</w:t>
      </w:r>
    </w:p>
    <w:p w14:paraId="575DAB22" w14:textId="77777777" w:rsidR="001D32FA" w:rsidRDefault="001D32FA" w:rsidP="001D32FA">
      <w:pPr>
        <w:pStyle w:val="Brdtextmedindrag"/>
      </w:pPr>
      <w:r>
        <w:t>Det finns inte några bestämmelser om ersättningspolicy i försäkrings</w:t>
      </w:r>
      <w:r>
        <w:softHyphen/>
        <w:t>rörelselagen och inte heller lagen om understödsföreningar innehåller några bestämmelser om detta. Bestämmelser om ersättningar finns i stället för försäkringsföretag i Solvens II-förordningen (artikel 275) och för tjänstepensionskassor i FFFS 2016:21. Dessa bestämmelser i Solvens II-förordningen och i FFFS 2016:21 är förhållandevis omfattande med en hög detaljnivå vilket talar för att det är mindre lämpligt att utforma be</w:t>
      </w:r>
      <w:r>
        <w:softHyphen/>
        <w:t>stämmelser för tjänstepensions</w:t>
      </w:r>
      <w:r>
        <w:softHyphen/>
        <w:t>företag efter förebild av något av dessa regelverk. Detta innebär dock inte att delar av det som anges i såväl Solvens II-förordningen som FFFS 2016:21 kan vara relevant även för tjänstepensionsföretag.</w:t>
      </w:r>
    </w:p>
    <w:p w14:paraId="3F7B286B" w14:textId="0947F50B" w:rsidR="001D32FA" w:rsidRDefault="001D32FA" w:rsidP="001D32FA">
      <w:pPr>
        <w:pStyle w:val="Brdtextmedindrag"/>
      </w:pPr>
      <w:r w:rsidRPr="00620C7E">
        <w:t>På finansmarknadsområdet finns</w:t>
      </w:r>
      <w:r>
        <w:t xml:space="preserve"> det </w:t>
      </w:r>
      <w:r w:rsidRPr="00620C7E">
        <w:t xml:space="preserve">i flera </w:t>
      </w:r>
      <w:r>
        <w:t xml:space="preserve">andra </w:t>
      </w:r>
      <w:r w:rsidRPr="00620C7E">
        <w:t>lagar</w:t>
      </w:r>
      <w:r w:rsidRPr="00620C7E" w:rsidDel="00400687">
        <w:t xml:space="preserve"> </w:t>
      </w:r>
      <w:r w:rsidRPr="00620C7E">
        <w:t>bestämmelser som reglerar ersättningar i finansiella företag, se bl.a.</w:t>
      </w:r>
      <w:r>
        <w:t xml:space="preserve"> l</w:t>
      </w:r>
      <w:r w:rsidRPr="00927F5B">
        <w:t>ag</w:t>
      </w:r>
      <w:r>
        <w:t>en</w:t>
      </w:r>
      <w:r w:rsidRPr="00927F5B">
        <w:t xml:space="preserve"> (2018:1219) om försäkringsdistribution</w:t>
      </w:r>
      <w:r>
        <w:t>,</w:t>
      </w:r>
      <w:r w:rsidRPr="00620C7E">
        <w:t xml:space="preserve"> lagen (2016:1024) om verksamhet med bostadskrediter och lagen (2004:46) om värdepappersfonder.</w:t>
      </w:r>
      <w:r>
        <w:t xml:space="preserve"> Bestämmel</w:t>
      </w:r>
      <w:r w:rsidR="00A419A1">
        <w:softHyphen/>
      </w:r>
      <w:r>
        <w:t xml:space="preserve">serna i lagen om </w:t>
      </w:r>
      <w:r w:rsidRPr="00620C7E">
        <w:t>lagen om värdepappersfonder</w:t>
      </w:r>
      <w:r>
        <w:t xml:space="preserve"> (2 kap. 17 c § och 13 kap. 1 § 6) genomförde </w:t>
      </w:r>
      <w:r w:rsidRPr="00620C7E">
        <w:t>UCITS-direktivet</w:t>
      </w:r>
      <w:r>
        <w:t xml:space="preserve"> i svensk rätt. I </w:t>
      </w:r>
      <w:r w:rsidRPr="00620C7E">
        <w:t>UCITS-direktivet</w:t>
      </w:r>
      <w:r>
        <w:t xml:space="preserve"> finns bestämmelser om ersättningspolicy</w:t>
      </w:r>
      <w:r w:rsidR="00A419A1">
        <w:t xml:space="preserve"> (artiklarna 14a och 14b)</w:t>
      </w:r>
      <w:r>
        <w:t xml:space="preserve">. Dessa bestämmelser påminner om bestämmelserna om ersättningspolicy i andra tjänstepensionsdirektivet. </w:t>
      </w:r>
    </w:p>
    <w:p w14:paraId="72CA6E61" w14:textId="6E321288" w:rsidR="001D32FA" w:rsidRDefault="001D32FA" w:rsidP="001D32FA">
      <w:pPr>
        <w:pStyle w:val="Brdtextmedindrag"/>
      </w:pPr>
      <w:r>
        <w:t>Det är därför lämpligt att de bestämmelser om ersättningar som ska införas för tjänstepensionsföretag utformas efter förebild av bestämmel</w:t>
      </w:r>
      <w:r>
        <w:softHyphen/>
        <w:t xml:space="preserve">serna i </w:t>
      </w:r>
      <w:r w:rsidRPr="00620C7E">
        <w:t>lagen om värdepappersfonder</w:t>
      </w:r>
      <w:r>
        <w:t xml:space="preserve">. För tjänstepensionsföretag bör det därför för ersättningar </w:t>
      </w:r>
      <w:r w:rsidRPr="00620C7E">
        <w:t xml:space="preserve">införas en </w:t>
      </w:r>
      <w:r>
        <w:t>generell bestämmelse på</w:t>
      </w:r>
      <w:r w:rsidRPr="00620C7E">
        <w:t xml:space="preserve"> motsvarande </w:t>
      </w:r>
      <w:r w:rsidRPr="00620C7E">
        <w:lastRenderedPageBreak/>
        <w:t>sätt som i lagen om värdepappers</w:t>
      </w:r>
      <w:r>
        <w:softHyphen/>
      </w:r>
      <w:r w:rsidRPr="00620C7E">
        <w:t>fonder (2</w:t>
      </w:r>
      <w:r>
        <w:t> kap.</w:t>
      </w:r>
      <w:r w:rsidRPr="00620C7E">
        <w:t xml:space="preserve"> 17 c</w:t>
      </w:r>
      <w:r>
        <w:t> §</w:t>
      </w:r>
      <w:r w:rsidRPr="00620C7E">
        <w:t xml:space="preserve">) </w:t>
      </w:r>
      <w:r>
        <w:t>som kompletteras med detaljerade bestämmelser på lägre nivå än lag (13 kap. 1 § 6). I den nya lagen om tjänstepensionsföretag bör det därför anges att e</w:t>
      </w:r>
      <w:r w:rsidRPr="00017892">
        <w:t>tt tjänste</w:t>
      </w:r>
      <w:r>
        <w:softHyphen/>
      </w:r>
      <w:r w:rsidRPr="00017892">
        <w:t>pensionsföretag ska</w:t>
      </w:r>
      <w:r>
        <w:t xml:space="preserve"> ha </w:t>
      </w:r>
      <w:r w:rsidRPr="00017892">
        <w:t>ett system för ersättningar som skapar en sund och effektiv riskhantering.</w:t>
      </w:r>
      <w:r>
        <w:t xml:space="preserve"> I avsnitt 9.4.1 föreslås att ett tjänstepensionsföretag ska ha ett styrdokument för ersättningar samt att regeringen eller den myndighet </w:t>
      </w:r>
      <w:r w:rsidR="006374C3">
        <w:t xml:space="preserve">som </w:t>
      </w:r>
      <w:r>
        <w:t>regeringen bestämmer ska få meddela föreskrifter om innehållet i styrdokumentet för ersättningar.</w:t>
      </w:r>
    </w:p>
    <w:p w14:paraId="5AF97373" w14:textId="77777777" w:rsidR="001D32FA" w:rsidRDefault="001D32FA" w:rsidP="001D32FA">
      <w:pPr>
        <w:pStyle w:val="Rubrik5utannumrering"/>
      </w:pPr>
      <w:r w:rsidRPr="00620C7E">
        <w:t>Vilka ska omfattas av bestämmelserna</w:t>
      </w:r>
      <w:r>
        <w:t xml:space="preserve"> om ersättningar?</w:t>
      </w:r>
    </w:p>
    <w:p w14:paraId="2ECEF87E" w14:textId="77777777" w:rsidR="001D32FA" w:rsidRPr="00852F7A" w:rsidRDefault="001D32FA" w:rsidP="001D32FA">
      <w:pPr>
        <w:pStyle w:val="Brdtextmedindrag"/>
        <w:ind w:firstLine="0"/>
      </w:pPr>
      <w:r>
        <w:t xml:space="preserve">I andra tjänstepensionsdirektivet anges att ersättningspolicyn ska omfatta </w:t>
      </w:r>
      <w:r w:rsidRPr="005C3667">
        <w:t xml:space="preserve">alla personer som i praktiken leder tjänstepensionsinstitutet och personer som utövar </w:t>
      </w:r>
      <w:r w:rsidRPr="00A53427">
        <w:t>nyckelfunktioner</w:t>
      </w:r>
      <w:r>
        <w:t>,</w:t>
      </w:r>
      <w:r w:rsidRPr="00A53427">
        <w:t xml:space="preserve"> samt andra personalkategorier vars yrkes</w:t>
      </w:r>
      <w:r>
        <w:softHyphen/>
      </w:r>
      <w:r w:rsidRPr="00A53427">
        <w:t>utövning har en väsentlig inverkan på tjänstepensionsinstitutets riskprofil (artikel 23.1).</w:t>
      </w:r>
      <w:r w:rsidRPr="00852F7A">
        <w:t xml:space="preserve"> Ersättningspolicyn ska gälla </w:t>
      </w:r>
      <w:r w:rsidRPr="00E8324B">
        <w:t xml:space="preserve">både </w:t>
      </w:r>
      <w:r w:rsidRPr="00A53427">
        <w:t>för tjänstepensions</w:t>
      </w:r>
      <w:r>
        <w:softHyphen/>
      </w:r>
      <w:r w:rsidRPr="00A53427">
        <w:t>inst</w:t>
      </w:r>
      <w:r w:rsidRPr="00852F7A">
        <w:t>itutet och de tjänsteleverantörer som avses i direktivet (artikel 31.1) såvida inte dessa tjänsteleverantörer omfattas av UCITS-direktivet, Solvens II-direktivet, AI</w:t>
      </w:r>
      <w:r w:rsidRPr="00E8324B">
        <w:t>FM-direktivet, kapitaltäcknings</w:t>
      </w:r>
      <w:r>
        <w:softHyphen/>
      </w:r>
      <w:r w:rsidRPr="00A53427">
        <w:t>direktivet eller MiFID II (artikel 23.3</w:t>
      </w:r>
      <w:r w:rsidRPr="00E8324B">
        <w:t> </w:t>
      </w:r>
      <w:r w:rsidRPr="00A53427">
        <w:t>e).</w:t>
      </w:r>
    </w:p>
    <w:p w14:paraId="551FBAF6" w14:textId="77777777" w:rsidR="001D32FA" w:rsidRDefault="001D32FA" w:rsidP="001D32FA">
      <w:pPr>
        <w:pStyle w:val="Brdtextmedindrag"/>
      </w:pPr>
      <w:r w:rsidRPr="00852F7A">
        <w:t>För försäkringsföretag gäller enligt Solvens II-förordningen att ett styr</w:t>
      </w:r>
      <w:r>
        <w:softHyphen/>
      </w:r>
      <w:r w:rsidRPr="00852F7A">
        <w:t xml:space="preserve">dokument för ersättningar ska gälla för företaget som helhet </w:t>
      </w:r>
      <w:r w:rsidRPr="00620C7E">
        <w:t xml:space="preserve">(artikel 275.1 c). </w:t>
      </w:r>
      <w:r>
        <w:t>Även för tjänstepensionskassor anges i Finansinspektionens allmänna råd att e</w:t>
      </w:r>
      <w:r w:rsidRPr="00B94C84">
        <w:t>rsättningspolicyn bör omfatta alla anställda</w:t>
      </w:r>
      <w:r>
        <w:t xml:space="preserve"> (2 kap. FFFS 2016:21)</w:t>
      </w:r>
      <w:r w:rsidRPr="00B94C84">
        <w:t>.</w:t>
      </w:r>
      <w:r>
        <w:t xml:space="preserve"> </w:t>
      </w:r>
      <w:r w:rsidRPr="00620C7E">
        <w:t>Bestämmelserna i Solvens II-förordningen</w:t>
      </w:r>
      <w:r>
        <w:t xml:space="preserve"> och FFFS 2016:21</w:t>
      </w:r>
      <w:r w:rsidRPr="00620C7E">
        <w:t xml:space="preserve"> är därmed</w:t>
      </w:r>
      <w:r>
        <w:t xml:space="preserve"> </w:t>
      </w:r>
      <w:r w:rsidRPr="00620C7E">
        <w:t xml:space="preserve">mer omfattande än motsvarande </w:t>
      </w:r>
      <w:r>
        <w:t>bestämmelser</w:t>
      </w:r>
      <w:r w:rsidRPr="00620C7E">
        <w:t xml:space="preserve"> i andra tjänste</w:t>
      </w:r>
      <w:r>
        <w:softHyphen/>
      </w:r>
      <w:r w:rsidRPr="00620C7E">
        <w:t>pensionsdirektivet</w:t>
      </w:r>
      <w:r>
        <w:t xml:space="preserve"> som endast omfattar dem som i praktiken leder tjänste</w:t>
      </w:r>
      <w:r>
        <w:softHyphen/>
        <w:t>pensionsinstitutet, dem som utövar nyckelfunktioner och dem vars yrkes</w:t>
      </w:r>
      <w:r>
        <w:softHyphen/>
        <w:t xml:space="preserve">utövning </w:t>
      </w:r>
      <w:r w:rsidRPr="005C3667">
        <w:t>har en väsentlig inverkan på tjänstepensionsinstitutets riskprofil</w:t>
      </w:r>
      <w:r>
        <w:t xml:space="preserve">. </w:t>
      </w:r>
      <w:r w:rsidRPr="00620C7E">
        <w:t xml:space="preserve">Denna skillnad bör få genomslag </w:t>
      </w:r>
      <w:r>
        <w:t>genom att det för tjänste</w:t>
      </w:r>
      <w:r>
        <w:softHyphen/>
        <w:t>pensionsföretag anges i lag vilka som ska omfattas av ersättningssystemet.</w:t>
      </w:r>
    </w:p>
    <w:p w14:paraId="3D544A41" w14:textId="77777777" w:rsidR="001D32FA" w:rsidRDefault="001D32FA" w:rsidP="001D32FA">
      <w:pPr>
        <w:pStyle w:val="Brdtextmedindrag"/>
      </w:pPr>
      <w:r>
        <w:t xml:space="preserve">För tjänstepensionsföretag </w:t>
      </w:r>
      <w:r w:rsidRPr="00620C7E">
        <w:t xml:space="preserve">bör området </w:t>
      </w:r>
      <w:r>
        <w:t>för ersättningssystemet, i enlighet med andra tjänstepensionsdirektivet,</w:t>
      </w:r>
      <w:r w:rsidRPr="00620C7E">
        <w:t xml:space="preserve"> avgränsas till att endast avse </w:t>
      </w:r>
      <w:r>
        <w:t xml:space="preserve">ersättningar till </w:t>
      </w:r>
      <w:r w:rsidRPr="00620C7E">
        <w:t>de</w:t>
      </w:r>
      <w:r>
        <w:t>m</w:t>
      </w:r>
      <w:r w:rsidRPr="00620C7E">
        <w:t xml:space="preserve"> som har en betydande påverkan på </w:t>
      </w:r>
      <w:r>
        <w:t>tjänstepensions</w:t>
      </w:r>
      <w:r>
        <w:softHyphen/>
        <w:t>företaget</w:t>
      </w:r>
      <w:r w:rsidRPr="00620C7E">
        <w:t xml:space="preserve">s verksamhet. </w:t>
      </w:r>
      <w:r>
        <w:t xml:space="preserve">Ersättningssystemet </w:t>
      </w:r>
      <w:r w:rsidRPr="00620C7E">
        <w:t>bör därför</w:t>
      </w:r>
      <w:r>
        <w:t xml:space="preserve"> endast </w:t>
      </w:r>
      <w:r w:rsidRPr="00620C7E">
        <w:t>omfatta ersättningar till styrelse och verkställande direktör samt ersättare för dessa</w:t>
      </w:r>
      <w:r>
        <w:t xml:space="preserve"> och</w:t>
      </w:r>
      <w:r w:rsidRPr="00620C7E">
        <w:t xml:space="preserve"> de som ansvarar för eller utför arbete i centrala funktioner</w:t>
      </w:r>
      <w:r>
        <w:t xml:space="preserve">. I övrigt bör, som </w:t>
      </w:r>
      <w:r>
        <w:rPr>
          <w:i/>
        </w:rPr>
        <w:t>Svensk F</w:t>
      </w:r>
      <w:r w:rsidRPr="00B4432C">
        <w:rPr>
          <w:i/>
        </w:rPr>
        <w:t>örsäkring</w:t>
      </w:r>
      <w:r>
        <w:t xml:space="preserve"> föreslår, ersättnings</w:t>
      </w:r>
      <w:r>
        <w:softHyphen/>
        <w:t xml:space="preserve">systemet endast omfatta dem som </w:t>
      </w:r>
      <w:r w:rsidRPr="00952D29">
        <w:t>kan påverka tjäns</w:t>
      </w:r>
      <w:r>
        <w:t>tepensionsföretagets riskprofil, vilket överens</w:t>
      </w:r>
      <w:r>
        <w:softHyphen/>
        <w:t>stämmer med ordalydelsen i andra tjänste</w:t>
      </w:r>
      <w:r>
        <w:softHyphen/>
        <w:t>pensionsdirektivet.</w:t>
      </w:r>
    </w:p>
    <w:p w14:paraId="65B1861D" w14:textId="77777777" w:rsidR="001D32FA" w:rsidRDefault="001D32FA" w:rsidP="001D32FA">
      <w:pPr>
        <w:pStyle w:val="Rubrik5utannumrering"/>
      </w:pPr>
      <w:bookmarkStart w:id="3555" w:name="_Hlk531694849"/>
      <w:bookmarkEnd w:id="3555"/>
      <w:r w:rsidRPr="00024E7F">
        <w:t>Offentliggörande</w:t>
      </w:r>
    </w:p>
    <w:p w14:paraId="6672F2F4" w14:textId="77777777" w:rsidR="001D32FA" w:rsidRDefault="001D32FA" w:rsidP="001D32FA">
      <w:pPr>
        <w:pStyle w:val="Brdtextmedindrag"/>
        <w:ind w:firstLine="0"/>
      </w:pPr>
      <w:r>
        <w:t xml:space="preserve">Ett </w:t>
      </w:r>
      <w:r w:rsidRPr="005E24DB">
        <w:t>tjänstepensionsinstitut</w:t>
      </w:r>
      <w:r>
        <w:t xml:space="preserve"> ska enligt andra tjänstepensionsdirektivet</w:t>
      </w:r>
      <w:r w:rsidRPr="005E24DB">
        <w:t xml:space="preserve"> regel</w:t>
      </w:r>
      <w:r>
        <w:softHyphen/>
      </w:r>
      <w:r w:rsidRPr="005E24DB">
        <w:t>bundet offentliggöra relevant information om ersättningspolicyn (artikel 23.2).</w:t>
      </w:r>
      <w:r>
        <w:t xml:space="preserve"> För tjänstepensionskassor anges i Finansinspektionens allmänna råd att e</w:t>
      </w:r>
      <w:r w:rsidRPr="007F7DD8">
        <w:t>n redogörelse för företagets ersättningar bör offentlig</w:t>
      </w:r>
      <w:r>
        <w:softHyphen/>
      </w:r>
      <w:r w:rsidRPr="007F7DD8">
        <w:t>göras i samband med att årsredovisningen fastställs</w:t>
      </w:r>
      <w:r>
        <w:t xml:space="preserve"> (5 kap. FFFS 2016:21). Vidare anges i de allmänna råden att f</w:t>
      </w:r>
      <w:r w:rsidRPr="007F7DD8">
        <w:t>öretaget kan lämna redo</w:t>
      </w:r>
      <w:r>
        <w:softHyphen/>
      </w:r>
      <w:r w:rsidRPr="007F7DD8">
        <w:t>görelsen i årsredovisningen, i en bilaga till årsredovisningen eller på företagets webbplats. Om redo</w:t>
      </w:r>
      <w:r>
        <w:softHyphen/>
      </w:r>
      <w:r w:rsidRPr="007F7DD8">
        <w:t>görelsen inte tas in i eller läggs som bilaga till årsredovisningen, bör före</w:t>
      </w:r>
      <w:r>
        <w:softHyphen/>
      </w:r>
      <w:r w:rsidRPr="007F7DD8">
        <w:t xml:space="preserve">taget i årsredovisningen upplysa om var informationen offentliggörs. </w:t>
      </w:r>
      <w:r w:rsidRPr="007F7DD8">
        <w:lastRenderedPageBreak/>
        <w:t>Redogörelsen bör finnas tillgänglig minst ett år efter att den offentlig</w:t>
      </w:r>
      <w:r>
        <w:softHyphen/>
      </w:r>
      <w:r w:rsidRPr="007F7DD8">
        <w:t>gjorts.</w:t>
      </w:r>
      <w:r>
        <w:t xml:space="preserve"> </w:t>
      </w:r>
      <w:r w:rsidRPr="00A57963">
        <w:t>Företaget bör lämna relevant, tydlig och begriplig information om företagets ersättningar.</w:t>
      </w:r>
    </w:p>
    <w:p w14:paraId="62DF7479" w14:textId="77777777" w:rsidR="001D32FA" w:rsidRDefault="001D32FA" w:rsidP="001D32FA">
      <w:pPr>
        <w:pStyle w:val="Brdtextmedindrag"/>
      </w:pPr>
      <w:r>
        <w:t>I promemorian föreslås att andra tjänstepensionsdirektivets be</w:t>
      </w:r>
      <w:r>
        <w:softHyphen/>
        <w:t>stäm</w:t>
      </w:r>
      <w:r>
        <w:softHyphen/>
        <w:t>melse om att information om ersättningspolicyn ska offentliggöras ska genom</w:t>
      </w:r>
      <w:r>
        <w:softHyphen/>
        <w:t>föras i föreskrifter på lägre nivå än lag. Regeringen anser dock att kravet på offentliggörande är av sådan vikt att det bör komma till uttryck i lag. Detta ligger också i linje med det som föreslås i fråga om offentlig</w:t>
      </w:r>
      <w:r>
        <w:softHyphen/>
        <w:t>görande av investeringsriktlinjer i avsnitt 9.4.3. I den nya lagen om tjänste</w:t>
      </w:r>
      <w:r>
        <w:softHyphen/>
        <w:t>pensionsföretag bör det därför uttryckligen anges att ett tjänstepensions</w:t>
      </w:r>
      <w:r>
        <w:softHyphen/>
        <w:t>företag regel</w:t>
      </w:r>
      <w:r>
        <w:softHyphen/>
        <w:t>bundet ska offentliggöra information om sitt styrdokument för ersätt</w:t>
      </w:r>
      <w:r>
        <w:softHyphen/>
        <w:t xml:space="preserve">ningar. </w:t>
      </w:r>
    </w:p>
    <w:p w14:paraId="31842D22" w14:textId="4C6A75D9" w:rsidR="001D32FA" w:rsidRDefault="001D32FA" w:rsidP="00A1236C">
      <w:pPr>
        <w:pStyle w:val="Brdtextmedindrag"/>
      </w:pPr>
      <w:r>
        <w:t xml:space="preserve">Hur information om styrdokumentet för ersättningar ska offentliggöras kan regleras genom verkställighetsföreskrifter. Det bör dock i </w:t>
      </w:r>
      <w:r w:rsidRPr="00E95CC4">
        <w:t>den nya lagen om tjänstepensionsföretag tas in en upplysning om att regeringen eller den myndighet som regeringen bestämmer kan meddela föreskrifter om hur information om styrdokumentet för ersättningar ska offentliggöras.</w:t>
      </w:r>
    </w:p>
    <w:p w14:paraId="72CE9183" w14:textId="77777777" w:rsidR="009F5EEF" w:rsidRPr="009D7CDA" w:rsidRDefault="009F5EEF" w:rsidP="00326459">
      <w:pPr>
        <w:pStyle w:val="Rubrik1"/>
      </w:pPr>
      <w:bookmarkStart w:id="3556" w:name="_Toc8059827"/>
      <w:bookmarkStart w:id="3557" w:name="_Toc8061537"/>
      <w:bookmarkStart w:id="3558" w:name="_Toc8062069"/>
      <w:bookmarkStart w:id="3559" w:name="_Toc8064537"/>
      <w:bookmarkStart w:id="3560" w:name="_Toc8391214"/>
      <w:bookmarkStart w:id="3561" w:name="_Toc8391480"/>
      <w:bookmarkStart w:id="3562" w:name="_Toc8644685"/>
      <w:bookmarkStart w:id="3563" w:name="_Toc8645217"/>
      <w:bookmarkStart w:id="3564" w:name="_Toc8817698"/>
      <w:bookmarkStart w:id="3565" w:name="_Toc8818270"/>
      <w:bookmarkStart w:id="3566" w:name="_Toc8825639"/>
      <w:bookmarkStart w:id="3567" w:name="_Toc8831736"/>
      <w:bookmarkStart w:id="3568" w:name="_Toc8832645"/>
      <w:bookmarkStart w:id="3569" w:name="_Toc11153107"/>
      <w:bookmarkStart w:id="3570" w:name="_Toc11161028"/>
      <w:bookmarkStart w:id="3571" w:name="_Toc11166964"/>
      <w:bookmarkStart w:id="3572" w:name="_Toc11167500"/>
      <w:bookmarkStart w:id="3573" w:name="_Toc11168937"/>
      <w:bookmarkStart w:id="3574" w:name="_Toc11845890"/>
      <w:bookmarkStart w:id="3575" w:name="_Toc12611689"/>
      <w:bookmarkStart w:id="3576" w:name="_Toc12624956"/>
      <w:bookmarkStart w:id="3577" w:name="_Toc12627445"/>
      <w:bookmarkStart w:id="3578" w:name="_Toc12630335"/>
      <w:bookmarkStart w:id="3579" w:name="_Toc12632830"/>
      <w:bookmarkStart w:id="3580" w:name="_Toc17902902"/>
      <w:r w:rsidRPr="00326459">
        <w:t>Information</w:t>
      </w:r>
      <w:bookmarkEnd w:id="3556"/>
      <w:bookmarkEnd w:id="3557"/>
      <w:bookmarkEnd w:id="3558"/>
      <w:bookmarkEnd w:id="3559"/>
      <w:bookmarkEnd w:id="3560"/>
      <w:bookmarkEnd w:id="3561"/>
      <w:bookmarkEnd w:id="3562"/>
      <w:bookmarkEnd w:id="3563"/>
      <w:bookmarkEnd w:id="3564"/>
      <w:bookmarkEnd w:id="3565"/>
      <w:bookmarkEnd w:id="3566"/>
      <w:bookmarkEnd w:id="3567"/>
      <w:bookmarkEnd w:id="3568"/>
      <w:bookmarkEnd w:id="3569"/>
      <w:bookmarkEnd w:id="3570"/>
      <w:bookmarkEnd w:id="3571"/>
      <w:bookmarkEnd w:id="3572"/>
      <w:bookmarkEnd w:id="3573"/>
      <w:bookmarkEnd w:id="3574"/>
      <w:bookmarkEnd w:id="3575"/>
      <w:bookmarkEnd w:id="3576"/>
      <w:bookmarkEnd w:id="3577"/>
      <w:bookmarkEnd w:id="3578"/>
      <w:bookmarkEnd w:id="3579"/>
      <w:bookmarkEnd w:id="3580"/>
    </w:p>
    <w:p w14:paraId="79B1565B" w14:textId="77777777" w:rsidR="009F5EEF" w:rsidRPr="00C87BD5" w:rsidRDefault="009F5EEF" w:rsidP="00326459">
      <w:pPr>
        <w:pStyle w:val="Rubrik2"/>
        <w:spacing w:before="0"/>
      </w:pPr>
      <w:bookmarkStart w:id="3581" w:name="_Toc518396682"/>
      <w:bookmarkStart w:id="3582" w:name="_Toc518400993"/>
      <w:bookmarkStart w:id="3583" w:name="_Toc518401710"/>
      <w:bookmarkStart w:id="3584" w:name="_Toc518401949"/>
      <w:bookmarkStart w:id="3585" w:name="_Toc518463103"/>
      <w:bookmarkStart w:id="3586" w:name="_Toc518462799"/>
      <w:bookmarkStart w:id="3587" w:name="_Toc518463755"/>
      <w:bookmarkStart w:id="3588" w:name="_Toc518464130"/>
      <w:bookmarkStart w:id="3589" w:name="_Toc518464369"/>
      <w:bookmarkStart w:id="3590" w:name="_Toc518472808"/>
      <w:bookmarkStart w:id="3591" w:name="_Toc8059828"/>
      <w:bookmarkStart w:id="3592" w:name="_Toc8061538"/>
      <w:bookmarkStart w:id="3593" w:name="_Toc8062070"/>
      <w:bookmarkStart w:id="3594" w:name="_Toc8064538"/>
      <w:bookmarkStart w:id="3595" w:name="_Toc8391215"/>
      <w:bookmarkStart w:id="3596" w:name="_Toc8391481"/>
      <w:bookmarkStart w:id="3597" w:name="_Toc8644686"/>
      <w:bookmarkStart w:id="3598" w:name="_Toc8645218"/>
      <w:bookmarkStart w:id="3599" w:name="_Toc8817699"/>
      <w:bookmarkStart w:id="3600" w:name="_Toc8818271"/>
      <w:bookmarkStart w:id="3601" w:name="_Toc8825640"/>
      <w:bookmarkStart w:id="3602" w:name="_Toc8831737"/>
      <w:bookmarkStart w:id="3603" w:name="_Toc8832646"/>
      <w:bookmarkStart w:id="3604" w:name="_Toc11153108"/>
      <w:bookmarkStart w:id="3605" w:name="_Toc11161029"/>
      <w:bookmarkStart w:id="3606" w:name="_Toc11166965"/>
      <w:bookmarkStart w:id="3607" w:name="_Toc11167501"/>
      <w:bookmarkStart w:id="3608" w:name="_Toc11168938"/>
      <w:bookmarkStart w:id="3609" w:name="_Toc11845891"/>
      <w:bookmarkStart w:id="3610" w:name="_Toc12611690"/>
      <w:bookmarkStart w:id="3611" w:name="_Toc12624957"/>
      <w:bookmarkStart w:id="3612" w:name="_Toc12627446"/>
      <w:bookmarkStart w:id="3613" w:name="_Toc12630336"/>
      <w:bookmarkStart w:id="3614" w:name="_Toc12632831"/>
      <w:bookmarkStart w:id="3615" w:name="_Toc17902903"/>
      <w:r w:rsidRPr="00326459">
        <w:t>Grundläggande</w:t>
      </w:r>
      <w:r w:rsidRPr="00C87BD5">
        <w:t xml:space="preserve"> bestämmelser om information</w:t>
      </w:r>
      <w:bookmarkEnd w:id="3581"/>
      <w:bookmarkEnd w:id="3582"/>
      <w:bookmarkEnd w:id="3583"/>
      <w:bookmarkEnd w:id="3584"/>
      <w:bookmarkEnd w:id="3585"/>
      <w:bookmarkEnd w:id="3586"/>
      <w:bookmarkEnd w:id="3587"/>
      <w:bookmarkEnd w:id="3588"/>
      <w:bookmarkEnd w:id="3589"/>
      <w:bookmarkEnd w:id="3590"/>
      <w:bookmarkEnd w:id="3591"/>
      <w:bookmarkEnd w:id="3592"/>
      <w:bookmarkEnd w:id="3593"/>
      <w:bookmarkEnd w:id="3594"/>
      <w:bookmarkEnd w:id="3595"/>
      <w:bookmarkEnd w:id="3596"/>
      <w:bookmarkEnd w:id="3597"/>
      <w:bookmarkEnd w:id="3598"/>
      <w:bookmarkEnd w:id="3599"/>
      <w:bookmarkEnd w:id="3600"/>
      <w:bookmarkEnd w:id="3601"/>
      <w:bookmarkEnd w:id="3602"/>
      <w:bookmarkEnd w:id="3603"/>
      <w:bookmarkEnd w:id="3604"/>
      <w:bookmarkEnd w:id="3605"/>
      <w:bookmarkEnd w:id="3606"/>
      <w:bookmarkEnd w:id="3607"/>
      <w:bookmarkEnd w:id="3608"/>
      <w:bookmarkEnd w:id="3609"/>
      <w:bookmarkEnd w:id="3610"/>
      <w:bookmarkEnd w:id="3611"/>
      <w:bookmarkEnd w:id="3612"/>
      <w:bookmarkEnd w:id="3613"/>
      <w:bookmarkEnd w:id="3614"/>
      <w:bookmarkEnd w:id="3615"/>
    </w:p>
    <w:p w14:paraId="234AE65C" w14:textId="77777777" w:rsidR="009F5EEF" w:rsidRPr="00C87BD5" w:rsidRDefault="009F5EEF" w:rsidP="009F5EEF">
      <w:pPr>
        <w:pStyle w:val="Brdtextram"/>
      </w:pPr>
      <w:r>
        <w:rPr>
          <w:b/>
        </w:rPr>
        <w:t>Regeringens</w:t>
      </w:r>
      <w:r w:rsidRPr="00C87BD5">
        <w:rPr>
          <w:b/>
        </w:rPr>
        <w:t xml:space="preserve"> förslag:</w:t>
      </w:r>
      <w:r w:rsidRPr="00C87BD5">
        <w:t xml:space="preserve"> </w:t>
      </w:r>
      <w:r>
        <w:t>Tjänstepensionsföretag ska lämna den</w:t>
      </w:r>
      <w:r w:rsidRPr="00C87BD5">
        <w:t xml:space="preserve"> information</w:t>
      </w:r>
      <w:r>
        <w:t xml:space="preserve"> som behövs</w:t>
      </w:r>
      <w:r w:rsidRPr="00C87BD5">
        <w:t xml:space="preserve"> </w:t>
      </w:r>
      <w:r>
        <w:t>om företaget och de tjänstepensions</w:t>
      </w:r>
      <w:r>
        <w:softHyphen/>
        <w:t xml:space="preserve">försäkringar som företaget meddelar </w:t>
      </w:r>
      <w:r w:rsidRPr="00C87BD5">
        <w:t>till försäkringstagare</w:t>
      </w:r>
      <w:r>
        <w:t>, försäkrade, andra ersättningsberättigade</w:t>
      </w:r>
      <w:r w:rsidRPr="00C87BD5">
        <w:t xml:space="preserve"> och dem som erbjuds att teckna en tjänste</w:t>
      </w:r>
      <w:r>
        <w:softHyphen/>
      </w:r>
      <w:r w:rsidRPr="00C87BD5">
        <w:t>pensionsförsäkring</w:t>
      </w:r>
      <w:r>
        <w:t>. Informationen</w:t>
      </w:r>
      <w:r w:rsidRPr="00C87BD5">
        <w:t xml:space="preserve"> ska vara anpassad efter försäk</w:t>
      </w:r>
      <w:r>
        <w:softHyphen/>
      </w:r>
      <w:r w:rsidRPr="00C87BD5">
        <w:t xml:space="preserve">ringens art och tydligt visa försäkringens villkor och värdeutveckling. </w:t>
      </w:r>
    </w:p>
    <w:p w14:paraId="0B74104C" w14:textId="28905694" w:rsidR="009F5EEF" w:rsidRPr="00C87BD5" w:rsidRDefault="009F5EEF" w:rsidP="009F5EEF">
      <w:pPr>
        <w:pStyle w:val="Brdtextmedindragram"/>
      </w:pPr>
      <w:r w:rsidRPr="00C87BD5">
        <w:t xml:space="preserve">Regeringen eller den myndighet som regeringen bestämmer </w:t>
      </w:r>
      <w:r w:rsidR="002D4F10">
        <w:t xml:space="preserve">ska </w:t>
      </w:r>
      <w:r w:rsidRPr="00C87BD5">
        <w:t xml:space="preserve">få meddela föreskrifter om vilken information som ett </w:t>
      </w:r>
      <w:r>
        <w:t>tjänstepensions</w:t>
      </w:r>
      <w:r>
        <w:softHyphen/>
        <w:t>företag</w:t>
      </w:r>
      <w:r w:rsidRPr="00C87BD5">
        <w:t xml:space="preserve"> ska lämna.</w:t>
      </w:r>
    </w:p>
    <w:p w14:paraId="7EA1E1E9" w14:textId="77777777" w:rsidR="009F5EEF" w:rsidRPr="00C87BD5" w:rsidRDefault="009F5EEF" w:rsidP="009F5EEF">
      <w:pPr>
        <w:pStyle w:val="Brdtextmedindrag"/>
        <w:rPr>
          <w:sz w:val="8"/>
          <w:szCs w:val="8"/>
        </w:rPr>
      </w:pPr>
    </w:p>
    <w:p w14:paraId="2364B197" w14:textId="5D891B4B" w:rsidR="009F5EEF" w:rsidRPr="00C87BD5" w:rsidRDefault="009F5EEF" w:rsidP="009F5EEF">
      <w:pPr>
        <w:pStyle w:val="Brdtextmedindrag"/>
      </w:pPr>
      <w:r w:rsidRPr="00C87BD5">
        <w:rPr>
          <w:b/>
        </w:rPr>
        <w:t>Utredningens förslag</w:t>
      </w:r>
      <w:r w:rsidRPr="00C87BD5">
        <w:t xml:space="preserve"> </w:t>
      </w:r>
      <w:r w:rsidR="002D4F10">
        <w:t>ö</w:t>
      </w:r>
      <w:r w:rsidRPr="00C87BD5">
        <w:t xml:space="preserve">verensstämmer i </w:t>
      </w:r>
      <w:r w:rsidR="009B0DC2">
        <w:t xml:space="preserve">allt väsentligt </w:t>
      </w:r>
      <w:r>
        <w:t>med regeringens förslag.</w:t>
      </w:r>
    </w:p>
    <w:p w14:paraId="68FDB0C4" w14:textId="62443E93" w:rsidR="009F5EEF" w:rsidRDefault="009F5EEF" w:rsidP="009F5EEF">
      <w:pPr>
        <w:pStyle w:val="Brdtextmedindrag"/>
      </w:pPr>
      <w:r w:rsidRPr="00C87BD5">
        <w:rPr>
          <w:b/>
        </w:rPr>
        <w:t xml:space="preserve">Remissinstanserna: </w:t>
      </w:r>
      <w:r w:rsidRPr="00C87BD5">
        <w:t>Flertalet remissinstanser tillstyrker förslaget eller har inge</w:t>
      </w:r>
      <w:r w:rsidR="001D67B0">
        <w:t>t</w:t>
      </w:r>
      <w:r w:rsidRPr="00C87BD5">
        <w:t xml:space="preserve"> </w:t>
      </w:r>
      <w:r w:rsidR="001D67B0">
        <w:t xml:space="preserve">att </w:t>
      </w:r>
      <w:r w:rsidRPr="00C87BD5">
        <w:t>invänd</w:t>
      </w:r>
      <w:r w:rsidR="001D67B0">
        <w:t>a</w:t>
      </w:r>
      <w:r w:rsidRPr="00C87BD5">
        <w:t xml:space="preserve"> mot det. </w:t>
      </w:r>
      <w:r w:rsidRPr="00C87BD5">
        <w:rPr>
          <w:i/>
        </w:rPr>
        <w:t>Bolagsverket</w:t>
      </w:r>
      <w:r w:rsidRPr="00C87BD5">
        <w:t xml:space="preserve"> anser att informations</w:t>
      </w:r>
      <w:r>
        <w:softHyphen/>
      </w:r>
      <w:r w:rsidRPr="00C87BD5">
        <w:t>skyldigheten även bör omfatta uppgifter om firma, register och organisa</w:t>
      </w:r>
      <w:r w:rsidR="00E321BF">
        <w:softHyphen/>
      </w:r>
      <w:r w:rsidRPr="00C87BD5">
        <w:t xml:space="preserve">tionsnummer eller motsvarande nummer. </w:t>
      </w:r>
      <w:r w:rsidRPr="00C87BD5">
        <w:rPr>
          <w:i/>
        </w:rPr>
        <w:t>Svensk Försäkring</w:t>
      </w:r>
      <w:r w:rsidRPr="00C87BD5">
        <w:t xml:space="preserve"> framhåller vikten av att försäkringstagare och andra ersättningsberättigade får till</w:t>
      </w:r>
      <w:r w:rsidR="00E321BF">
        <w:softHyphen/>
      </w:r>
      <w:r w:rsidRPr="00C87BD5">
        <w:t xml:space="preserve">gång till god information som är tillräckligt heltäckande </w:t>
      </w:r>
      <w:r>
        <w:t>men</w:t>
      </w:r>
      <w:r w:rsidRPr="00C87BD5">
        <w:t xml:space="preserve"> inte så omfattande att det blir svårt för konsumenten att ta till sig informationen. Svensk Försäkring betonar att företagens kostnader för att uppfylla informationskraven måste vägas mot kundnyttan. Slutligen anser Svensk Försäkring att informationsreglerna bör överensstämma med </w:t>
      </w:r>
      <w:r>
        <w:t>det</w:t>
      </w:r>
      <w:r w:rsidRPr="00C87BD5">
        <w:t xml:space="preserve"> som i</w:t>
      </w:r>
      <w:r w:rsidR="00135C3E">
        <w:t xml:space="preserve"> </w:t>
      </w:r>
      <w:r w:rsidRPr="00C87BD5">
        <w:t>dag gäller för tjänstepensionsförsäkring och att det inte finns skäl att göra avvikelser med hänsyn till kundskyddet samt att informationskraven för tjänstepensionsförsäkring och tjänstepen</w:t>
      </w:r>
      <w:r>
        <w:softHyphen/>
      </w:r>
      <w:r w:rsidRPr="00C87BD5">
        <w:t>sionsförmåner bör vara den</w:t>
      </w:r>
      <w:r w:rsidR="00E321BF">
        <w:softHyphen/>
      </w:r>
      <w:r w:rsidRPr="00C87BD5">
        <w:t xml:space="preserve">samma. </w:t>
      </w:r>
      <w:r w:rsidRPr="00C87BD5">
        <w:rPr>
          <w:i/>
        </w:rPr>
        <w:t>Sveriges advokatsamfund</w:t>
      </w:r>
      <w:r w:rsidRPr="00C87BD5">
        <w:t xml:space="preserve"> anser att informationskravet bör styras </w:t>
      </w:r>
      <w:r w:rsidRPr="00C87BD5">
        <w:lastRenderedPageBreak/>
        <w:t xml:space="preserve">utifrån den förmån som tillhandahålls och således vara </w:t>
      </w:r>
      <w:r>
        <w:t>detsamma</w:t>
      </w:r>
      <w:r w:rsidRPr="00C87BD5">
        <w:t xml:space="preserve"> oavsett om tjänstepensionsförmånen tillhandahålls av ett försäkrings</w:t>
      </w:r>
      <w:r>
        <w:softHyphen/>
      </w:r>
      <w:r w:rsidRPr="00C87BD5">
        <w:t xml:space="preserve">företag eller ett </w:t>
      </w:r>
      <w:r>
        <w:t>tjänstepensionsinstitut</w:t>
      </w:r>
      <w:r w:rsidRPr="00C87BD5">
        <w:t>. Sveriges advokatsamfund anser även att det bör göras en uppdelning</w:t>
      </w:r>
      <w:r>
        <w:t xml:space="preserve"> av</w:t>
      </w:r>
      <w:r w:rsidRPr="00C87BD5">
        <w:t xml:space="preserve"> vilken information som tjänste</w:t>
      </w:r>
      <w:r>
        <w:softHyphen/>
      </w:r>
      <w:r w:rsidRPr="00C87BD5">
        <w:t>pensionstecknaren</w:t>
      </w:r>
      <w:r>
        <w:t xml:space="preserve"> – dvs. i regel</w:t>
      </w:r>
      <w:r w:rsidRPr="00C87BD5">
        <w:t xml:space="preserve"> arbetsgivaren</w:t>
      </w:r>
      <w:r>
        <w:t xml:space="preserve"> –</w:t>
      </w:r>
      <w:r w:rsidRPr="00C87BD5">
        <w:t xml:space="preserve"> ska erhålla och vilken information den tjänstepensionsberättigade</w:t>
      </w:r>
      <w:r>
        <w:t xml:space="preserve"> – dvs. </w:t>
      </w:r>
      <w:r w:rsidRPr="00C87BD5">
        <w:t>arbetstagaren</w:t>
      </w:r>
      <w:r>
        <w:t xml:space="preserve"> –</w:t>
      </w:r>
      <w:r w:rsidRPr="00C87BD5">
        <w:t xml:space="preserve"> ska erhålla.</w:t>
      </w:r>
    </w:p>
    <w:p w14:paraId="677330E8" w14:textId="77777777" w:rsidR="009F5EEF" w:rsidRDefault="009F5EEF" w:rsidP="009F5EEF">
      <w:pPr>
        <w:pStyle w:val="Brdtextmedindrag"/>
        <w:rPr>
          <w:b/>
        </w:rPr>
      </w:pPr>
      <w:r>
        <w:rPr>
          <w:b/>
        </w:rPr>
        <w:t xml:space="preserve">Promemorians förslag </w:t>
      </w:r>
      <w:r>
        <w:t xml:space="preserve">överensstämmer med regeringens förslag. </w:t>
      </w:r>
    </w:p>
    <w:p w14:paraId="49282F17" w14:textId="396BA589" w:rsidR="009F5EEF" w:rsidRPr="00C87BD5" w:rsidRDefault="009F5EEF" w:rsidP="009F5EEF">
      <w:pPr>
        <w:pStyle w:val="Brdtextmedindrag"/>
      </w:pPr>
      <w:r>
        <w:rPr>
          <w:b/>
        </w:rPr>
        <w:t xml:space="preserve">Remissinstanserna: </w:t>
      </w:r>
      <w:r w:rsidR="002D4F10">
        <w:t>F</w:t>
      </w:r>
      <w:r>
        <w:t>le</w:t>
      </w:r>
      <w:r w:rsidR="002D4F10">
        <w:t>r</w:t>
      </w:r>
      <w:r>
        <w:t>ta</w:t>
      </w:r>
      <w:r w:rsidR="002D4F10">
        <w:t>let</w:t>
      </w:r>
      <w:r>
        <w:t xml:space="preserve"> remissinstanser </w:t>
      </w:r>
      <w:r w:rsidR="009B0DC2">
        <w:t xml:space="preserve">tillstyrker förslaget </w:t>
      </w:r>
      <w:r w:rsidR="001767DF">
        <w:t>har inget att invända mot</w:t>
      </w:r>
      <w:r>
        <w:t xml:space="preserve"> </w:t>
      </w:r>
      <w:r w:rsidR="009B0DC2">
        <w:t>det</w:t>
      </w:r>
      <w:r>
        <w:t>.</w:t>
      </w:r>
      <w:r>
        <w:rPr>
          <w:i/>
        </w:rPr>
        <w:t xml:space="preserve"> Finansinspektionen </w:t>
      </w:r>
      <w:r>
        <w:t xml:space="preserve">och </w:t>
      </w:r>
      <w:r>
        <w:rPr>
          <w:i/>
        </w:rPr>
        <w:t xml:space="preserve">Svensk Försäkring </w:t>
      </w:r>
      <w:r>
        <w:t>anser att det uttryck</w:t>
      </w:r>
      <w:r w:rsidR="00D14AB1">
        <w:softHyphen/>
      </w:r>
      <w:r>
        <w:t>ligen bör anges att information ska lämnas till de försäkrade eftersom försäkringstagaren normalt sett är arbetsgivaren medan det är arbets</w:t>
      </w:r>
      <w:r w:rsidR="00D14AB1">
        <w:softHyphen/>
      </w:r>
      <w:r>
        <w:t>tagaren som är den försäkrade och det enligt direktivet är de försäkrade som har rätt till information.</w:t>
      </w:r>
      <w:r w:rsidRPr="00122B8A" w:rsidDel="00405C39">
        <w:t xml:space="preserve"> </w:t>
      </w:r>
      <w:r w:rsidRPr="00E0424A">
        <w:t>Svensk Försäkring</w:t>
      </w:r>
      <w:r>
        <w:t xml:space="preserve"> och </w:t>
      </w:r>
      <w:r>
        <w:rPr>
          <w:i/>
        </w:rPr>
        <w:t>Tjänstepensions</w:t>
      </w:r>
      <w:r w:rsidR="00D14AB1">
        <w:rPr>
          <w:i/>
        </w:rPr>
        <w:softHyphen/>
      </w:r>
      <w:r>
        <w:rPr>
          <w:i/>
        </w:rPr>
        <w:t xml:space="preserve">förbundet </w:t>
      </w:r>
      <w:r>
        <w:t>anför även att försäkringens värdeutveckling inte alltid är relevant information, exempelvis för förmånsbestämd tjänste</w:t>
      </w:r>
      <w:r>
        <w:softHyphen/>
        <w:t xml:space="preserve">pension. Svensk Försäkring menar att det är lämpligt att föreskriftsrätten används bland annat för att ange hur kravet på att relevant information ges till försäkringstagarna och de försäkrade ska fullgöras. </w:t>
      </w:r>
    </w:p>
    <w:p w14:paraId="25A35408" w14:textId="77777777" w:rsidR="009F5EEF" w:rsidRDefault="009F5EEF" w:rsidP="009F5EEF">
      <w:pPr>
        <w:pStyle w:val="Rubrik4utannumrering"/>
      </w:pPr>
      <w:r w:rsidRPr="00C87BD5">
        <w:t xml:space="preserve">Skälen för </w:t>
      </w:r>
      <w:r>
        <w:t>regeringens</w:t>
      </w:r>
      <w:r w:rsidRPr="00C87BD5">
        <w:t xml:space="preserve"> förslag</w:t>
      </w:r>
    </w:p>
    <w:p w14:paraId="05DB861C" w14:textId="77777777" w:rsidR="009F5EEF" w:rsidRPr="00C87BD5" w:rsidRDefault="009F5EEF" w:rsidP="009F5EEF">
      <w:pPr>
        <w:pStyle w:val="Rubrik5utannumrering"/>
        <w:spacing w:before="0"/>
      </w:pPr>
      <w:r w:rsidRPr="00C87BD5">
        <w:t>Andra tjänstepensionsdirektivet</w:t>
      </w:r>
    </w:p>
    <w:p w14:paraId="51B4936C" w14:textId="71BA5215" w:rsidR="009F5EEF" w:rsidRPr="00C87BD5" w:rsidRDefault="009F5EEF" w:rsidP="009F5EEF">
      <w:pPr>
        <w:pStyle w:val="Brdtext"/>
      </w:pPr>
      <w:r w:rsidRPr="00C87BD5">
        <w:t>I andra tjänstepensionsdirektivet finns flera bestämmelser om informa</w:t>
      </w:r>
      <w:r>
        <w:softHyphen/>
      </w:r>
      <w:r w:rsidRPr="00C87BD5">
        <w:t>tionslämnande</w:t>
      </w:r>
      <w:r w:rsidR="002D4F10">
        <w:t xml:space="preserve"> (</w:t>
      </w:r>
      <w:r w:rsidRPr="00C87BD5">
        <w:t>artiklarna 36–44</w:t>
      </w:r>
      <w:r w:rsidR="002D4F10">
        <w:t>)</w:t>
      </w:r>
      <w:r w:rsidRPr="00C87BD5">
        <w:t>.</w:t>
      </w:r>
    </w:p>
    <w:p w14:paraId="1788795E" w14:textId="77777777" w:rsidR="009F5EEF" w:rsidRPr="00C87BD5" w:rsidRDefault="009F5EEF" w:rsidP="009F5EEF">
      <w:pPr>
        <w:pStyle w:val="Brdtextmedindrag"/>
      </w:pPr>
      <w:r w:rsidRPr="00C87BD5">
        <w:t xml:space="preserve">Enligt </w:t>
      </w:r>
      <w:r>
        <w:t>direktivet</w:t>
      </w:r>
      <w:r w:rsidRPr="00C87BD5">
        <w:t xml:space="preserve"> ska </w:t>
      </w:r>
      <w:r>
        <w:t>tjänstepensionsinstitut</w:t>
      </w:r>
      <w:r w:rsidRPr="00C87BD5">
        <w:t>en åtminstone lämna viss information till presumtiva medlemmar, medlemmar och förmånstagare</w:t>
      </w:r>
      <w:r>
        <w:t xml:space="preserve"> (artikel 36.1)</w:t>
      </w:r>
      <w:r w:rsidRPr="00C87BD5">
        <w:t xml:space="preserve">. </w:t>
      </w:r>
      <w:r>
        <w:t>Dessutom gäller</w:t>
      </w:r>
      <w:r w:rsidRPr="00C87BD5">
        <w:t xml:space="preserve"> vissa generella krav på den information som lämnas</w:t>
      </w:r>
      <w:r>
        <w:t xml:space="preserve"> (artikel 36.2)</w:t>
      </w:r>
      <w:r w:rsidRPr="00C87BD5">
        <w:t>. Informationen ska bl.a. uppdateras regelbundet, avfattas på ett tydligt sätt och inte vara vilseledande. Vidare ska informa</w:t>
      </w:r>
      <w:r>
        <w:softHyphen/>
      </w:r>
      <w:r w:rsidRPr="00C87BD5">
        <w:t>tionen vara tillgänglig på ett officiellt språk och göras tillgänglig kostnads</w:t>
      </w:r>
      <w:r>
        <w:softHyphen/>
      </w:r>
      <w:r w:rsidRPr="00C87BD5">
        <w:t xml:space="preserve">fritt, antingen i elektronisk form eller i pappersform. I </w:t>
      </w:r>
      <w:r>
        <w:t xml:space="preserve">direktivet </w:t>
      </w:r>
      <w:r w:rsidRPr="00C87BD5">
        <w:t>anges</w:t>
      </w:r>
      <w:r>
        <w:t xml:space="preserve"> även</w:t>
      </w:r>
      <w:r w:rsidRPr="00C87BD5">
        <w:t xml:space="preserve"> att medlemsstaterna får anta eller behålla ytterligare bestäm</w:t>
      </w:r>
      <w:r>
        <w:softHyphen/>
      </w:r>
      <w:r w:rsidRPr="00C87BD5">
        <w:t>melser om vilken information som ska lämnas till presumtiva medlemmar, medlemmar och förmånstagare</w:t>
      </w:r>
      <w:r>
        <w:t xml:space="preserve"> (artikel 36.3)</w:t>
      </w:r>
      <w:r w:rsidRPr="00C87BD5">
        <w:t>.</w:t>
      </w:r>
    </w:p>
    <w:p w14:paraId="69A4CA89" w14:textId="77777777" w:rsidR="009F5EEF" w:rsidRPr="00C87BD5" w:rsidRDefault="009F5EEF" w:rsidP="009F5EEF">
      <w:pPr>
        <w:pStyle w:val="Brdtextmedindrag"/>
      </w:pPr>
      <w:r w:rsidRPr="00C87BD5">
        <w:t xml:space="preserve">I de följande artiklarna anges mer detaljerat vilken information som ska lämnas utifrån om det rör en presumtiv medlem, </w:t>
      </w:r>
      <w:r>
        <w:t xml:space="preserve">en </w:t>
      </w:r>
      <w:r w:rsidRPr="00C87BD5">
        <w:t>medlem eller</w:t>
      </w:r>
      <w:r>
        <w:t xml:space="preserve"> en</w:t>
      </w:r>
      <w:r w:rsidRPr="00C87BD5">
        <w:t xml:space="preserve"> förmånstagare. </w:t>
      </w:r>
      <w:r>
        <w:t>M</w:t>
      </w:r>
      <w:r w:rsidRPr="00C87BD5">
        <w:t>edlemsstaterna</w:t>
      </w:r>
      <w:r>
        <w:t xml:space="preserve"> ska</w:t>
      </w:r>
      <w:r w:rsidRPr="00C87BD5">
        <w:t xml:space="preserve"> säkerställa att medlemmar och förmånstagare hålls tillräckligt informerade om de pensionsplaner som </w:t>
      </w:r>
      <w:r>
        <w:t>tjänstepensionsinstitut</w:t>
      </w:r>
      <w:r w:rsidRPr="00C87BD5">
        <w:t>et förvaltar</w:t>
      </w:r>
      <w:r>
        <w:t xml:space="preserve"> (</w:t>
      </w:r>
      <w:r w:rsidRPr="00C87BD5">
        <w:t>artikel 37.1</w:t>
      </w:r>
      <w:r>
        <w:t>)</w:t>
      </w:r>
      <w:r w:rsidRPr="00C87BD5">
        <w:t xml:space="preserve">. </w:t>
      </w:r>
      <w:r>
        <w:t>Vidare</w:t>
      </w:r>
      <w:r w:rsidRPr="00C87BD5">
        <w:t xml:space="preserve"> anges att detta särskilt gäller </w:t>
      </w:r>
      <w:r>
        <w:t>tjänstepensionsinstitut</w:t>
      </w:r>
      <w:r w:rsidRPr="00C87BD5">
        <w:t xml:space="preserve">ets namn, var detta är registrerat och namnet på den behöriga myndigheten. </w:t>
      </w:r>
      <w:r>
        <w:t>D</w:t>
      </w:r>
      <w:r w:rsidRPr="00C87BD5">
        <w:t>etta</w:t>
      </w:r>
      <w:r>
        <w:t xml:space="preserve"> gäller</w:t>
      </w:r>
      <w:r w:rsidRPr="00C87BD5">
        <w:t xml:space="preserve"> även bl.a. de rättigheter och skyldigheter som följer av pensionsplanen samt vilken typ av finansiell risk som medlemmarna och förmånstagarna står för. </w:t>
      </w:r>
      <w:r>
        <w:t>M</w:t>
      </w:r>
      <w:r w:rsidRPr="00C87BD5">
        <w:t xml:space="preserve">edlemmar och förmånstagare eller deras företrädare </w:t>
      </w:r>
      <w:r>
        <w:t xml:space="preserve">ska </w:t>
      </w:r>
      <w:r w:rsidRPr="00C87BD5">
        <w:t xml:space="preserve">inom skälig tid erhålla relevant information om ändringar av reglerna för pensionsplanen och det är </w:t>
      </w:r>
      <w:r>
        <w:t>tjänstepensionsinstitut</w:t>
      </w:r>
      <w:r w:rsidRPr="00C87BD5">
        <w:t xml:space="preserve">en som är skyldiga att tillhandahålla </w:t>
      </w:r>
      <w:r>
        <w:t>informationen (artikel 37.3 och 37.4)</w:t>
      </w:r>
      <w:r w:rsidRPr="00C87BD5">
        <w:t>.</w:t>
      </w:r>
    </w:p>
    <w:p w14:paraId="71FADD3B" w14:textId="77777777" w:rsidR="009F5EEF" w:rsidRPr="00C87BD5" w:rsidRDefault="009F5EEF" w:rsidP="009F5EEF">
      <w:pPr>
        <w:pStyle w:val="Brdtextmedindrag"/>
      </w:pPr>
      <w:r>
        <w:t xml:space="preserve">Presumtiva medlemmar ska </w:t>
      </w:r>
      <w:r w:rsidRPr="00C87BD5">
        <w:t>få information om vilka relevanta alternativ de har, inbegripet investerings</w:t>
      </w:r>
      <w:r>
        <w:softHyphen/>
      </w:r>
      <w:r w:rsidRPr="00C87BD5">
        <w:t xml:space="preserve">alternativ. De ska även informeras om relevanta inslag i pensionsplanen, inbegripet förmåner. Information ska vidare lämnas om miljöfaktorer, klimatfaktorer, sociala faktorer och </w:t>
      </w:r>
      <w:r w:rsidRPr="00C87BD5">
        <w:lastRenderedPageBreak/>
        <w:t>företags</w:t>
      </w:r>
      <w:r>
        <w:softHyphen/>
      </w:r>
      <w:r w:rsidRPr="00C87BD5">
        <w:t xml:space="preserve">styrningsfaktorer beaktas i investeringsstrategin och i så fall på vilket sätt. Om medlemmar </w:t>
      </w:r>
      <w:r>
        <w:t>bär</w:t>
      </w:r>
      <w:r w:rsidRPr="00C87BD5">
        <w:t xml:space="preserve"> investerings</w:t>
      </w:r>
      <w:r>
        <w:softHyphen/>
      </w:r>
      <w:r w:rsidRPr="00C87BD5">
        <w:t xml:space="preserve">risk eller kan fatta investeringsbeslut ska de presumtiva medlemmarna även ges information om den historiska avkastningen under fem år samt </w:t>
      </w:r>
      <w:r>
        <w:t>information om strukturen på kostnader</w:t>
      </w:r>
      <w:r w:rsidRPr="00C87BD5">
        <w:t xml:space="preserve"> som bärs av medlemmar och förmånstagare. De som inte ansluts automatiskt till pensions</w:t>
      </w:r>
      <w:r>
        <w:softHyphen/>
      </w:r>
      <w:r w:rsidRPr="00C87BD5">
        <w:t>planen ska informeras innan de ansluter sig. För de som ansluts automatiskt gäller att de ska informeras direkt efter anslutningen</w:t>
      </w:r>
      <w:r>
        <w:t xml:space="preserve"> (artikel 41)</w:t>
      </w:r>
      <w:r w:rsidRPr="00C87BD5">
        <w:t>.</w:t>
      </w:r>
    </w:p>
    <w:p w14:paraId="40061D1D" w14:textId="77777777" w:rsidR="009F5EEF" w:rsidRPr="00C87BD5" w:rsidRDefault="009F5EEF" w:rsidP="009F5EEF">
      <w:pPr>
        <w:pStyle w:val="Brdtextmedindrag"/>
      </w:pPr>
      <w:r w:rsidRPr="00C87BD5">
        <w:t xml:space="preserve">Medlemmar ska </w:t>
      </w:r>
      <w:r>
        <w:t>i god tid innan</w:t>
      </w:r>
      <w:r w:rsidRPr="00C87BD5">
        <w:t xml:space="preserve"> de uppnår pensionsåldern få information om vilka utbetalningsalternativ som de har</w:t>
      </w:r>
      <w:r>
        <w:t xml:space="preserve"> (artikel 42)</w:t>
      </w:r>
      <w:r w:rsidRPr="00C87BD5">
        <w:t>.</w:t>
      </w:r>
    </w:p>
    <w:p w14:paraId="4597C4F7" w14:textId="77777777" w:rsidR="009F5EEF" w:rsidRPr="00C87BD5" w:rsidRDefault="009F5EEF" w:rsidP="009F5EEF">
      <w:pPr>
        <w:pStyle w:val="Brdtextmedindrag"/>
      </w:pPr>
      <w:r w:rsidRPr="00C87BD5">
        <w:t xml:space="preserve">Förmånstagarna ska informeras om de förmåner som ska utbetalas och om de utbetalningsalternativ som finns. De ska vidare utan dröjsmål få information om </w:t>
      </w:r>
      <w:r>
        <w:t xml:space="preserve">att </w:t>
      </w:r>
      <w:r w:rsidRPr="00C87BD5">
        <w:t>ett slutligt beslut om att förmåns</w:t>
      </w:r>
      <w:r>
        <w:softHyphen/>
      </w:r>
      <w:r w:rsidRPr="00C87BD5">
        <w:t>nivåerna reduceras</w:t>
      </w:r>
      <w:r>
        <w:t xml:space="preserve"> har fattats</w:t>
      </w:r>
      <w:r w:rsidRPr="00C87BD5">
        <w:t xml:space="preserve"> </w:t>
      </w:r>
      <w:r>
        <w:t>samt information</w:t>
      </w:r>
      <w:r w:rsidRPr="00C87BD5">
        <w:t xml:space="preserve"> tre månader innan ett sådant beslut genomförs. Om förmånstagarna står för en betydande del av risken under utbetalnings</w:t>
      </w:r>
      <w:r>
        <w:softHyphen/>
      </w:r>
      <w:r w:rsidRPr="00C87BD5">
        <w:t>tiden ska de regelbundet få den information som de behöver</w:t>
      </w:r>
      <w:r>
        <w:t xml:space="preserve"> (artikel 43)</w:t>
      </w:r>
      <w:r w:rsidRPr="00C87BD5">
        <w:t>.</w:t>
      </w:r>
    </w:p>
    <w:p w14:paraId="6A6C12FE" w14:textId="77777777" w:rsidR="009F5EEF" w:rsidRPr="00C87BD5" w:rsidRDefault="009F5EEF" w:rsidP="009F5EEF">
      <w:pPr>
        <w:pStyle w:val="Brdtextmedindrag"/>
      </w:pPr>
      <w:r>
        <w:t>Y</w:t>
      </w:r>
      <w:r w:rsidRPr="00C87BD5">
        <w:t>tterligare information ska lämnas till medlemmar och förmånstagare på begäran. Den information som omfattas av denna bestämmelse är årsbokslut, förvaltningsberättelse, riktlinjer för investeringsverksamheten och information om de antaganden som ligger till grund för prognoser om pensionsförmånernas värde</w:t>
      </w:r>
      <w:r>
        <w:softHyphen/>
      </w:r>
      <w:r w:rsidRPr="00C87BD5">
        <w:t>utveckling</w:t>
      </w:r>
      <w:r>
        <w:t xml:space="preserve"> (artikel 44)</w:t>
      </w:r>
      <w:r w:rsidRPr="00C87BD5">
        <w:t>.</w:t>
      </w:r>
    </w:p>
    <w:p w14:paraId="4F217D41" w14:textId="77777777" w:rsidR="009F5EEF" w:rsidRPr="00C87BD5" w:rsidRDefault="009F5EEF" w:rsidP="009F5EEF">
      <w:pPr>
        <w:pStyle w:val="Rubrik5utannumrering"/>
      </w:pPr>
      <w:r w:rsidRPr="00C87BD5">
        <w:t>Gällande rätt</w:t>
      </w:r>
    </w:p>
    <w:p w14:paraId="52CEFE6E" w14:textId="77777777" w:rsidR="009F5EEF" w:rsidRPr="00C87BD5" w:rsidRDefault="009F5EEF" w:rsidP="009F5EEF">
      <w:pPr>
        <w:pStyle w:val="Brdtext"/>
      </w:pPr>
      <w:r w:rsidRPr="00C87BD5">
        <w:t xml:space="preserve">Som </w:t>
      </w:r>
      <w:r>
        <w:t>beskrivs i</w:t>
      </w:r>
      <w:r w:rsidRPr="00C87BD5">
        <w:t xml:space="preserve"> avsnitt 4.5 finns i dag tre olika regelverk för tjänstepension som tryggas genom försäkring. Detta medför att det finns tre olika lagar som reglerar informationslämnande. Samtliga har sin utgångspunkt i den s.k. genomlysningsprincipen, dvs</w:t>
      </w:r>
      <w:r>
        <w:t>.</w:t>
      </w:r>
      <w:r w:rsidRPr="00C87BD5">
        <w:t xml:space="preserve"> att information till liv- och skade</w:t>
      </w:r>
      <w:r>
        <w:softHyphen/>
      </w:r>
      <w:r w:rsidRPr="00C87BD5">
        <w:t>försäkringstagare och sådana som erbjuds att teckna en liv- eller skade</w:t>
      </w:r>
      <w:r>
        <w:softHyphen/>
      </w:r>
      <w:r w:rsidRPr="00C87BD5">
        <w:t xml:space="preserve">försäkring i </w:t>
      </w:r>
      <w:r>
        <w:t xml:space="preserve">ett </w:t>
      </w:r>
      <w:r w:rsidRPr="00C87BD5">
        <w:t>bolag ska ge en god genomlysning av försäkringens villkor och värdeutveckl</w:t>
      </w:r>
      <w:r>
        <w:t>ing (se prop. 1998/99:87, s. 178 </w:t>
      </w:r>
      <w:r w:rsidRPr="00C87BD5">
        <w:t>f.).</w:t>
      </w:r>
      <w:r w:rsidRPr="00B52487">
        <w:t xml:space="preserve"> </w:t>
      </w:r>
      <w:r>
        <w:t>Till det kommer bestämmelserna om information i lagen (2018:1219) om försäkrings</w:t>
      </w:r>
      <w:r>
        <w:softHyphen/>
        <w:t>distribution.</w:t>
      </w:r>
    </w:p>
    <w:p w14:paraId="6A03974D" w14:textId="77777777" w:rsidR="009F5EEF" w:rsidRPr="00C87BD5" w:rsidRDefault="009F5EEF" w:rsidP="009F5EEF">
      <w:pPr>
        <w:pStyle w:val="Brdtextmedindrag"/>
      </w:pPr>
      <w:r w:rsidRPr="00C87BD5">
        <w:t xml:space="preserve">För försäkringsföretagen gäller </w:t>
      </w:r>
      <w:r>
        <w:t>att</w:t>
      </w:r>
      <w:r w:rsidRPr="00C87BD5">
        <w:t xml:space="preserve"> </w:t>
      </w:r>
      <w:r>
        <w:t xml:space="preserve">information till </w:t>
      </w:r>
      <w:r w:rsidRPr="00C87BD5">
        <w:t>försäkringstagare och dem som erbjuds att teckna en försäkring ska vara anpassad efter för</w:t>
      </w:r>
      <w:r>
        <w:softHyphen/>
      </w:r>
      <w:r w:rsidRPr="00C87BD5">
        <w:t>säkringens art och tydligt visa försäkringens villkor och värde</w:t>
      </w:r>
      <w:r>
        <w:softHyphen/>
      </w:r>
      <w:r w:rsidRPr="00C87BD5">
        <w:t>utveckling. Även andra ersättningsberättigade på grund av för</w:t>
      </w:r>
      <w:r>
        <w:softHyphen/>
      </w:r>
      <w:r w:rsidRPr="00C87BD5">
        <w:t>säkringar ska ges den information de behöver</w:t>
      </w:r>
      <w:r>
        <w:t xml:space="preserve"> (</w:t>
      </w:r>
      <w:r w:rsidRPr="00C87BD5">
        <w:t>4</w:t>
      </w:r>
      <w:r>
        <w:t> kap. </w:t>
      </w:r>
      <w:r w:rsidRPr="00C87BD5">
        <w:t>2</w:t>
      </w:r>
      <w:r>
        <w:t> §</w:t>
      </w:r>
      <w:r w:rsidRPr="00C87BD5">
        <w:t xml:space="preserve"> FRL</w:t>
      </w:r>
      <w:r>
        <w:t>)</w:t>
      </w:r>
      <w:r w:rsidRPr="00C87BD5">
        <w:t xml:space="preserve">. Regeringen eller den myndighet som regeringen bestämmer har bemyndigats att meddela närmare föreskrifter om </w:t>
      </w:r>
      <w:r>
        <w:t>vilken information som ska lämnas</w:t>
      </w:r>
      <w:r w:rsidRPr="00C87BD5">
        <w:t xml:space="preserve"> </w:t>
      </w:r>
      <w:r>
        <w:t>(</w:t>
      </w:r>
      <w:r w:rsidRPr="00C87BD5">
        <w:t>4</w:t>
      </w:r>
      <w:r>
        <w:t> kap.</w:t>
      </w:r>
      <w:r w:rsidRPr="00C87BD5">
        <w:t xml:space="preserve"> 18</w:t>
      </w:r>
      <w:r>
        <w:t> § </w:t>
      </w:r>
      <w:r w:rsidRPr="00C87BD5">
        <w:t>2 FRL</w:t>
      </w:r>
      <w:r>
        <w:t>)</w:t>
      </w:r>
      <w:r w:rsidRPr="00C87BD5">
        <w:t>.</w:t>
      </w:r>
    </w:p>
    <w:p w14:paraId="26D060E8" w14:textId="77777777" w:rsidR="009F5EEF" w:rsidRPr="00C87BD5" w:rsidRDefault="009F5EEF" w:rsidP="009F5EEF">
      <w:pPr>
        <w:pStyle w:val="Brdtextmedindrag"/>
      </w:pPr>
      <w:r w:rsidRPr="00C87BD5">
        <w:t>Bestämmelserna i 4</w:t>
      </w:r>
      <w:r>
        <w:t> kap.</w:t>
      </w:r>
      <w:r w:rsidRPr="00C87BD5">
        <w:t xml:space="preserve"> 2</w:t>
      </w:r>
      <w:r>
        <w:t> §</w:t>
      </w:r>
      <w:r w:rsidRPr="00C87BD5">
        <w:t xml:space="preserve"> FRL ändrades i samband med genom</w:t>
      </w:r>
      <w:r>
        <w:softHyphen/>
      </w:r>
      <w:r w:rsidRPr="00C87BD5">
        <w:t>förandet av Solvens-II direktivet. Den del av bestämmelsen som särskilt avsåg information som ska lämnas vid tjänstepensionsverksamhet och som infördes vid genomförandet av första tjänstepensionsdirektivet togs då bort. För de försäkringsföretag som omfattas av den särskilda regleringen i punkt</w:t>
      </w:r>
      <w:r>
        <w:t> </w:t>
      </w:r>
      <w:r w:rsidRPr="00C87BD5">
        <w:t xml:space="preserve">2 i övergångsbestämmelserna till lagen (2015:700) om ändring i </w:t>
      </w:r>
      <w:r>
        <w:t>försäkringsrörelselagen</w:t>
      </w:r>
      <w:r w:rsidRPr="00C87BD5">
        <w:t xml:space="preserve"> (2010:2043) gäller dock 4</w:t>
      </w:r>
      <w:r>
        <w:t> kap.</w:t>
      </w:r>
      <w:r w:rsidRPr="00C87BD5">
        <w:t xml:space="preserve"> 2</w:t>
      </w:r>
      <w:r>
        <w:t> §</w:t>
      </w:r>
      <w:r w:rsidRPr="00C87BD5">
        <w:t xml:space="preserve"> FRL i lydelse</w:t>
      </w:r>
      <w:r>
        <w:t>n</w:t>
      </w:r>
      <w:r w:rsidRPr="00C87BD5">
        <w:t xml:space="preserve"> före den 1 januari 2016. För dessa försäkringsföretag gäller att de – utöver den information som ska lämnas enligt nu gällande 4</w:t>
      </w:r>
      <w:r>
        <w:t> kap.</w:t>
      </w:r>
      <w:r w:rsidRPr="00C87BD5">
        <w:t xml:space="preserve"> 2</w:t>
      </w:r>
      <w:r>
        <w:t> §</w:t>
      </w:r>
      <w:r w:rsidRPr="00C87BD5">
        <w:t xml:space="preserve"> FRL – för tjänstepensionsförsäkringar även ska lämna information om försäkrings</w:t>
      </w:r>
      <w:r>
        <w:softHyphen/>
      </w:r>
      <w:r w:rsidRPr="00C87BD5">
        <w:t xml:space="preserve">företaget och dess verksamhet samt om de eventuella överenskommelser </w:t>
      </w:r>
      <w:r w:rsidRPr="00C87BD5">
        <w:lastRenderedPageBreak/>
        <w:t xml:space="preserve">som ligger till grund för försäkringarna. Dessa informationsregler har kompletterats med bestämmelser som </w:t>
      </w:r>
      <w:r>
        <w:t>Finansinspektionen</w:t>
      </w:r>
      <w:r w:rsidRPr="00C87BD5">
        <w:t xml:space="preserve"> meddelat</w:t>
      </w:r>
      <w:r>
        <w:t>,</w:t>
      </w:r>
      <w:r w:rsidRPr="00C87BD5">
        <w:t xml:space="preserve"> med stöd av ett bemyndigande i 4</w:t>
      </w:r>
      <w:r>
        <w:t> kap.</w:t>
      </w:r>
      <w:r w:rsidRPr="00C87BD5">
        <w:t xml:space="preserve"> 18</w:t>
      </w:r>
      <w:r>
        <w:t> § 2 FRL</w:t>
      </w:r>
      <w:r w:rsidRPr="00C87BD5">
        <w:t xml:space="preserve"> i lydelse</w:t>
      </w:r>
      <w:r>
        <w:t>n</w:t>
      </w:r>
      <w:r w:rsidRPr="00C87BD5">
        <w:t xml:space="preserve"> före den 1 januari 2016</w:t>
      </w:r>
      <w:r>
        <w:t>, i</w:t>
      </w:r>
      <w:r w:rsidRPr="00C87BD5">
        <w:t xml:space="preserve"> </w:t>
      </w:r>
      <w:r>
        <w:t>Finansinspektionen</w:t>
      </w:r>
      <w:r w:rsidRPr="00C87BD5">
        <w:t>s föreskrifter och allmänna råd (FFFS 2011:39) om information som gäller försäkring och tjänstepension.</w:t>
      </w:r>
    </w:p>
    <w:p w14:paraId="23226865" w14:textId="5A93B032" w:rsidR="009F5EEF" w:rsidRPr="00C87BD5" w:rsidRDefault="009F5EEF" w:rsidP="009F5EEF">
      <w:pPr>
        <w:pStyle w:val="Brdtextmedindrag"/>
      </w:pPr>
      <w:r w:rsidRPr="00C87BD5">
        <w:t>Tjänstepensionskassorna följer den nu</w:t>
      </w:r>
      <w:r w:rsidR="002D4F10">
        <w:t>mera</w:t>
      </w:r>
      <w:r w:rsidRPr="00C87BD5">
        <w:t xml:space="preserve"> upphävda</w:t>
      </w:r>
      <w:r>
        <w:t xml:space="preserve"> lagen om understöds</w:t>
      </w:r>
      <w:r>
        <w:softHyphen/>
        <w:t>föreningar (</w:t>
      </w:r>
      <w:r w:rsidRPr="00C87BD5">
        <w:t>7</w:t>
      </w:r>
      <w:r>
        <w:t> §</w:t>
      </w:r>
      <w:r w:rsidRPr="00C87BD5">
        <w:t xml:space="preserve"> lag</w:t>
      </w:r>
      <w:r>
        <w:t>en [2010:2044]</w:t>
      </w:r>
      <w:r w:rsidRPr="00C87BD5">
        <w:t xml:space="preserve"> om införande av </w:t>
      </w:r>
      <w:r>
        <w:t>försäkrings</w:t>
      </w:r>
      <w:r>
        <w:softHyphen/>
        <w:t>rörelse</w:t>
      </w:r>
      <w:r>
        <w:softHyphen/>
        <w:t>lagen [2010:2043])</w:t>
      </w:r>
      <w:r w:rsidRPr="00C87BD5">
        <w:t xml:space="preserve">. Enligt </w:t>
      </w:r>
      <w:r>
        <w:t>den lagen</w:t>
      </w:r>
      <w:r w:rsidRPr="00C87BD5">
        <w:t xml:space="preserve"> gäller att medlemmar och andra som är ersättningsberättigade på grund av försäkringar i en understödsförening som driver verksamhet avseende tjänstepensions</w:t>
      </w:r>
      <w:r>
        <w:softHyphen/>
      </w:r>
      <w:r w:rsidRPr="00C87BD5">
        <w:t>försäkring ska ges den information som behövs om föreningen och dess verksamhet samt om sina försäkringar och de överenskommelser som ligger till grund för försäkringarna. Informationen ska tydligt visa försäkringarnas villkor och värdeutveckling</w:t>
      </w:r>
      <w:r>
        <w:t xml:space="preserve"> (</w:t>
      </w:r>
      <w:r w:rsidRPr="00C87BD5">
        <w:t>20</w:t>
      </w:r>
      <w:r>
        <w:t> </w:t>
      </w:r>
      <w:r w:rsidRPr="00C87BD5">
        <w:t>a</w:t>
      </w:r>
      <w:r>
        <w:t> §</w:t>
      </w:r>
      <w:r w:rsidRPr="00C87BD5">
        <w:t xml:space="preserve"> första stycket</w:t>
      </w:r>
      <w:r w:rsidR="002D4F10">
        <w:t xml:space="preserve"> UFL</w:t>
      </w:r>
      <w:r>
        <w:t>)</w:t>
      </w:r>
      <w:r w:rsidRPr="00C87BD5">
        <w:t xml:space="preserve">. </w:t>
      </w:r>
      <w:r>
        <w:t>Vidare</w:t>
      </w:r>
      <w:r w:rsidRPr="00C87BD5">
        <w:t xml:space="preserve"> anges att information som avses i första stycket ska ges även i fall då en medlem erbjuds att teckna en tjänstepensionsförsäkring</w:t>
      </w:r>
      <w:r>
        <w:t xml:space="preserve"> (</w:t>
      </w:r>
      <w:r w:rsidRPr="00C87BD5">
        <w:t>20</w:t>
      </w:r>
      <w:r>
        <w:t> </w:t>
      </w:r>
      <w:r w:rsidRPr="00C87BD5">
        <w:t>a</w:t>
      </w:r>
      <w:r>
        <w:t> §</w:t>
      </w:r>
      <w:r w:rsidRPr="00C87BD5">
        <w:t xml:space="preserve"> andra stycket</w:t>
      </w:r>
      <w:r>
        <w:t>)</w:t>
      </w:r>
      <w:r w:rsidRPr="00C87BD5">
        <w:t>. Även för tjänste</w:t>
      </w:r>
      <w:r>
        <w:softHyphen/>
      </w:r>
      <w:r w:rsidRPr="00C87BD5">
        <w:t xml:space="preserve">pensionskassorna har </w:t>
      </w:r>
      <w:r>
        <w:t>Finansinspektionen</w:t>
      </w:r>
      <w:r w:rsidRPr="00C87BD5">
        <w:t xml:space="preserve"> med stöd av ett bemyndigande </w:t>
      </w:r>
      <w:r w:rsidR="002D4F10">
        <w:t>(</w:t>
      </w:r>
      <w:r w:rsidRPr="00C87BD5">
        <w:t>20</w:t>
      </w:r>
      <w:r>
        <w:t> </w:t>
      </w:r>
      <w:r w:rsidRPr="00C87BD5">
        <w:t>a</w:t>
      </w:r>
      <w:r>
        <w:t> §</w:t>
      </w:r>
      <w:r w:rsidRPr="00C87BD5">
        <w:t xml:space="preserve"> tredje stycket UFL</w:t>
      </w:r>
      <w:r w:rsidR="002D4F10">
        <w:t>)</w:t>
      </w:r>
      <w:r w:rsidRPr="00C87BD5">
        <w:t xml:space="preserve"> meddelat ytterligare bestämmelser om vilken information som ska lämnas, </w:t>
      </w:r>
      <w:r>
        <w:t>Finans</w:t>
      </w:r>
      <w:r>
        <w:softHyphen/>
        <w:t>inspektionen</w:t>
      </w:r>
      <w:r w:rsidRPr="00C87BD5">
        <w:t>s föreskrifter (FFFS 2003:7) om information till liv</w:t>
      </w:r>
      <w:r>
        <w:softHyphen/>
      </w:r>
      <w:r w:rsidRPr="00C87BD5">
        <w:t>försäkrings</w:t>
      </w:r>
      <w:r>
        <w:softHyphen/>
        <w:t>tagare och punkt </w:t>
      </w:r>
      <w:r w:rsidRPr="00C87BD5">
        <w:t>2 i övergångs</w:t>
      </w:r>
      <w:r>
        <w:softHyphen/>
      </w:r>
      <w:r w:rsidRPr="00C87BD5">
        <w:t xml:space="preserve">bestämmelserna till </w:t>
      </w:r>
      <w:r>
        <w:t xml:space="preserve">ovan nämnda </w:t>
      </w:r>
      <w:r w:rsidRPr="00C87BD5">
        <w:t>FFFS 2011:39.</w:t>
      </w:r>
    </w:p>
    <w:p w14:paraId="7A0BA26F" w14:textId="6B5AC98C" w:rsidR="009F5EEF" w:rsidRDefault="009F5EEF" w:rsidP="009F5EEF">
      <w:pPr>
        <w:pStyle w:val="Brdtextmedindrag"/>
      </w:pPr>
      <w:r>
        <w:t xml:space="preserve">Det finns även bestämmelser om information i </w:t>
      </w:r>
      <w:r w:rsidRPr="00C87BD5">
        <w:t>10</w:t>
      </w:r>
      <w:r>
        <w:t> kap.</w:t>
      </w:r>
      <w:r w:rsidRPr="00C87BD5">
        <w:t xml:space="preserve"> försäkrings</w:t>
      </w:r>
      <w:r>
        <w:softHyphen/>
      </w:r>
      <w:r w:rsidRPr="00C87BD5">
        <w:t>avtalslagen (2005:104</w:t>
      </w:r>
      <w:r w:rsidR="00F07E70">
        <w:t>)</w:t>
      </w:r>
      <w:r>
        <w:t xml:space="preserve">, </w:t>
      </w:r>
      <w:r w:rsidR="002D4F10">
        <w:t xml:space="preserve">förkortad </w:t>
      </w:r>
      <w:r>
        <w:t>FAL</w:t>
      </w:r>
      <w:r w:rsidRPr="00C87BD5">
        <w:t>.</w:t>
      </w:r>
      <w:r>
        <w:t xml:space="preserve"> Inledningsvis</w:t>
      </w:r>
      <w:r w:rsidRPr="00C87BD5">
        <w:t xml:space="preserve"> anges att det är försäkrings</w:t>
      </w:r>
      <w:r>
        <w:softHyphen/>
      </w:r>
      <w:r w:rsidRPr="00C87BD5">
        <w:t>bolaget som är skyldig</w:t>
      </w:r>
      <w:r>
        <w:t>t</w:t>
      </w:r>
      <w:r w:rsidRPr="00C87BD5">
        <w:t xml:space="preserve"> att lämna information. Informationen ska, i den mån det är möjligt, lämnas i en handling eller i någon annan läsbar och varaktig form som är tillgänglig för mottagaren. Informationen ska vara klar och tydlig och avfattad på svenska</w:t>
      </w:r>
      <w:r>
        <w:t xml:space="preserve"> (</w:t>
      </w:r>
      <w:r w:rsidRPr="00C87BD5">
        <w:t>1</w:t>
      </w:r>
      <w:r>
        <w:t> §)</w:t>
      </w:r>
      <w:r w:rsidRPr="00C87BD5">
        <w:t xml:space="preserve">. </w:t>
      </w:r>
      <w:r>
        <w:t>I kapitlet</w:t>
      </w:r>
      <w:r w:rsidRPr="00C87BD5">
        <w:t xml:space="preserve"> ange</w:t>
      </w:r>
      <w:r>
        <w:t>s även</w:t>
      </w:r>
      <w:r w:rsidRPr="00C87BD5">
        <w:t xml:space="preserve"> vilken information som ska lämnas innan en försäkring meddelas och om vilken information som ska lämnas när ett avtal har träffats</w:t>
      </w:r>
      <w:r>
        <w:t xml:space="preserve"> (2–4 §§)</w:t>
      </w:r>
      <w:r w:rsidRPr="00C87BD5">
        <w:t xml:space="preserve">. </w:t>
      </w:r>
      <w:r>
        <w:t>Därtill</w:t>
      </w:r>
      <w:r w:rsidRPr="00C87BD5">
        <w:t xml:space="preserve"> finns bestämmelser om vilken information som ska lämnas under försäkrings</w:t>
      </w:r>
      <w:r>
        <w:softHyphen/>
      </w:r>
      <w:r w:rsidRPr="00C87BD5">
        <w:t>tiden</w:t>
      </w:r>
      <w:r>
        <w:t xml:space="preserve"> (5 §)</w:t>
      </w:r>
      <w:r w:rsidRPr="00C87BD5">
        <w:t>. Om det sker en villkorsändring, ska försäkrings</w:t>
      </w:r>
      <w:r w:rsidR="00B718D1">
        <w:softHyphen/>
      </w:r>
      <w:r w:rsidRPr="00C87BD5">
        <w:t>tagaren få information om detta (6</w:t>
      </w:r>
      <w:r>
        <w:t> §</w:t>
      </w:r>
      <w:r w:rsidRPr="00C87BD5">
        <w:t xml:space="preserve">). </w:t>
      </w:r>
      <w:r>
        <w:t>Det finns även en bestämmelse om</w:t>
      </w:r>
      <w:r w:rsidRPr="00C87BD5">
        <w:t xml:space="preserve"> vilken information som ska lämnas vid försäkringsfall</w:t>
      </w:r>
      <w:r>
        <w:t xml:space="preserve"> (7 §)</w:t>
      </w:r>
      <w:r w:rsidRPr="00C87BD5">
        <w:t>. I samband med att ett anspråk på försäkrings</w:t>
      </w:r>
      <w:r>
        <w:softHyphen/>
      </w:r>
      <w:r w:rsidRPr="00C87BD5">
        <w:t>ersättning regleras ska försäkrings</w:t>
      </w:r>
      <w:r>
        <w:softHyphen/>
      </w:r>
      <w:r w:rsidRPr="00C87BD5">
        <w:t>bolaget, om det inte med hänsyn till omständigheterna är obehövligt, upplysa den som har framställt anspråket om vilka möjligheter som finns att få en tvist om ersättningen prövad (8</w:t>
      </w:r>
      <w:r>
        <w:t> §</w:t>
      </w:r>
      <w:r w:rsidRPr="00C87BD5">
        <w:t xml:space="preserve">). I </w:t>
      </w:r>
      <w:r>
        <w:t xml:space="preserve">10 kap. </w:t>
      </w:r>
      <w:r w:rsidRPr="00C87BD5">
        <w:t xml:space="preserve">finns </w:t>
      </w:r>
      <w:r>
        <w:t xml:space="preserve">även </w:t>
      </w:r>
      <w:r w:rsidRPr="00C87BD5">
        <w:t xml:space="preserve">bestämmelser om </w:t>
      </w:r>
      <w:r>
        <w:t>det</w:t>
      </w:r>
      <w:r w:rsidRPr="00C87BD5">
        <w:t xml:space="preserve"> som gäller vid underlåtenhet att lämna information</w:t>
      </w:r>
      <w:r>
        <w:t xml:space="preserve"> (</w:t>
      </w:r>
      <w:r w:rsidRPr="00C87BD5">
        <w:t>9–12</w:t>
      </w:r>
      <w:r>
        <w:t> §</w:t>
      </w:r>
      <w:r w:rsidRPr="00C87BD5">
        <w:t>§</w:t>
      </w:r>
      <w:r>
        <w:t>)</w:t>
      </w:r>
      <w:r w:rsidRPr="00C87BD5">
        <w:t>.</w:t>
      </w:r>
      <w:r>
        <w:t xml:space="preserve"> För kollektiv</w:t>
      </w:r>
      <w:r>
        <w:softHyphen/>
        <w:t>avtals</w:t>
      </w:r>
      <w:r>
        <w:softHyphen/>
        <w:t xml:space="preserve">grundad försäkring finns bestämmelser om information i </w:t>
      </w:r>
      <w:r w:rsidRPr="00E849BC">
        <w:t>20</w:t>
      </w:r>
      <w:r>
        <w:t> </w:t>
      </w:r>
      <w:r w:rsidRPr="00E849BC">
        <w:t>kap</w:t>
      </w:r>
      <w:r>
        <w:t xml:space="preserve">. försäkringsavtalslagen. </w:t>
      </w:r>
    </w:p>
    <w:p w14:paraId="2B6381EC" w14:textId="6EDB6719" w:rsidR="009F5EEF" w:rsidRDefault="009F5EEF" w:rsidP="009F5EEF">
      <w:pPr>
        <w:pStyle w:val="Brdtextmedindrag"/>
      </w:pPr>
      <w:r>
        <w:t>Slutligen finns bestämmelser om informations</w:t>
      </w:r>
      <w:r>
        <w:softHyphen/>
        <w:t>lämnande i lagen (2018:131) om villkor för intjänande och bevarande av tjänste</w:t>
      </w:r>
      <w:r>
        <w:softHyphen/>
        <w:t>pension. I</w:t>
      </w:r>
      <w:r w:rsidR="00B718D1">
        <w:t> </w:t>
      </w:r>
      <w:r>
        <w:t>denna lag anges bl.a. att en arbetsgivare på begäran av en arbetstagare ska lämna skriftlig och tydlig information om hur tjänstepensionen skulle påverkas av att anställningen upphör.</w:t>
      </w:r>
    </w:p>
    <w:p w14:paraId="58B4DD45" w14:textId="406711C0" w:rsidR="00A1236C" w:rsidRDefault="00A1236C" w:rsidP="009F5EEF">
      <w:pPr>
        <w:pStyle w:val="Brdtextmedindrag"/>
      </w:pPr>
    </w:p>
    <w:p w14:paraId="4D20C16D" w14:textId="77777777" w:rsidR="00A1236C" w:rsidRDefault="00A1236C" w:rsidP="009F5EEF">
      <w:pPr>
        <w:pStyle w:val="Brdtextmedindrag"/>
      </w:pPr>
    </w:p>
    <w:p w14:paraId="237C0F7B" w14:textId="77777777" w:rsidR="009F5EEF" w:rsidRPr="006E71EE" w:rsidRDefault="009F5EEF" w:rsidP="00A1236C">
      <w:pPr>
        <w:pStyle w:val="Rubrik5utannumrering"/>
        <w:spacing w:before="0"/>
      </w:pPr>
      <w:r w:rsidRPr="006E71EE">
        <w:lastRenderedPageBreak/>
        <w:t>Andra tjänstepensionsdirektivets informationskrav bör genomföras i den nya lagen om tjänstepensionsföretag</w:t>
      </w:r>
    </w:p>
    <w:p w14:paraId="696AA5DE" w14:textId="77777777" w:rsidR="009F5EEF" w:rsidRPr="00C87BD5" w:rsidRDefault="009F5EEF" w:rsidP="009F5EEF">
      <w:pPr>
        <w:pStyle w:val="Brdtextmedindrag"/>
        <w:ind w:firstLine="0"/>
      </w:pPr>
      <w:r>
        <w:t>Bestämmelserna om i</w:t>
      </w:r>
      <w:r w:rsidRPr="00E0424A">
        <w:t xml:space="preserve">nformation i såväl andra tjänstepensionsdirektivet som </w:t>
      </w:r>
      <w:r w:rsidRPr="004D19A8">
        <w:t xml:space="preserve">i försäkringsavtalslagen </w:t>
      </w:r>
      <w:r w:rsidRPr="00E0424A">
        <w:t>syftar till att</w:t>
      </w:r>
      <w:r w:rsidRPr="004D19A8">
        <w:t xml:space="preserve"> skydda de försäkrade. Bestäm</w:t>
      </w:r>
      <w:r w:rsidRPr="004D19A8">
        <w:softHyphen/>
        <w:t xml:space="preserve">melserna i försäkringsavtalslagen </w:t>
      </w:r>
      <w:r w:rsidRPr="00E0424A">
        <w:t>har dock även</w:t>
      </w:r>
      <w:r w:rsidRPr="004D19A8">
        <w:t xml:space="preserve"> civilrättslig karaktär</w:t>
      </w:r>
      <w:r w:rsidRPr="00E0424A">
        <w:t xml:space="preserve"> och kan åberopas av en enskild gentemot ett försäkringsbolag</w:t>
      </w:r>
      <w:r w:rsidRPr="004D19A8">
        <w:t xml:space="preserve"> (se prop. 2004/05:165 s.</w:t>
      </w:r>
      <w:r>
        <w:t> </w:t>
      </w:r>
      <w:r w:rsidRPr="004D19A8">
        <w:t xml:space="preserve">150). </w:t>
      </w:r>
      <w:r>
        <w:t>Reglerna om information i andra tjänstepensions</w:t>
      </w:r>
      <w:r>
        <w:softHyphen/>
        <w:t>direktivet innebär dock inte att enskilda kan åberopa bristande informa</w:t>
      </w:r>
      <w:r>
        <w:softHyphen/>
        <w:t>tionsgivning gentemot tjänstepensionsinstitut på det sätt som kan bli fallet enligt bestämmelserna i försäkringsavtalslagen, i stället riktar sig bestäm</w:t>
      </w:r>
      <w:r>
        <w:softHyphen/>
        <w:t>melserna enbart till tjänstepensionsinstituten. Vid genomförandet av första tjänstepensionsdirektivet införde man också de informations</w:t>
      </w:r>
      <w:r>
        <w:softHyphen/>
        <w:t>regler som följer av det direktivet i respektive rörelsereglering för de aktörer som omfattas av direktivet, dvs. livförsäkringsbolag, tjänste</w:t>
      </w:r>
      <w:r>
        <w:softHyphen/>
        <w:t>pensionskassor och pensionsstiftelser (samma prop. s. 150–153).</w:t>
      </w:r>
      <w:r w:rsidRPr="00E0424A">
        <w:t xml:space="preserve"> </w:t>
      </w:r>
      <w:r>
        <w:t>Enligt regeringen är det därför</w:t>
      </w:r>
      <w:r w:rsidRPr="00E0424A">
        <w:t xml:space="preserve"> inte lämpligt att </w:t>
      </w:r>
      <w:r>
        <w:t>genomföra</w:t>
      </w:r>
      <w:r w:rsidRPr="00E0424A">
        <w:t xml:space="preserve"> andra tjänstepensions</w:t>
      </w:r>
      <w:r>
        <w:softHyphen/>
      </w:r>
      <w:r w:rsidRPr="00E0424A">
        <w:t xml:space="preserve">direktivets </w:t>
      </w:r>
      <w:r>
        <w:t xml:space="preserve">krav på </w:t>
      </w:r>
      <w:r w:rsidRPr="00E0424A">
        <w:t>information genom att ändra eller införa nya regler i försäkringsavtals</w:t>
      </w:r>
      <w:r>
        <w:softHyphen/>
      </w:r>
      <w:r w:rsidRPr="00E0424A">
        <w:t xml:space="preserve">lagen. </w:t>
      </w:r>
      <w:r>
        <w:t>I stället bör kraven genomföras i den nya lagen om tjänstepensions</w:t>
      </w:r>
      <w:r>
        <w:softHyphen/>
        <w:t xml:space="preserve">företag. Detta </w:t>
      </w:r>
      <w:r w:rsidRPr="00C87BD5">
        <w:t>innebär att det kommer finnas bestämmelser om informa</w:t>
      </w:r>
      <w:r>
        <w:softHyphen/>
      </w:r>
      <w:r w:rsidRPr="00C87BD5">
        <w:t xml:space="preserve">tionslämnande både i den nya lagen om </w:t>
      </w:r>
      <w:r>
        <w:t>tjänstepensionsföretag</w:t>
      </w:r>
      <w:r w:rsidRPr="00C87BD5">
        <w:t xml:space="preserve"> och i försäkringsavtalslagen. Detta medför emellertid inte att ett </w:t>
      </w:r>
      <w:r>
        <w:t>tjänste</w:t>
      </w:r>
      <w:r>
        <w:softHyphen/>
        <w:t>pensionsföretag</w:t>
      </w:r>
      <w:r w:rsidRPr="00C87BD5">
        <w:t xml:space="preserve"> måste lämna samma information flera gånger utan företagen kommer att kunna fullgöra kraven genom ett och samma informationslämnande.</w:t>
      </w:r>
    </w:p>
    <w:p w14:paraId="3B6A1ABA" w14:textId="77777777" w:rsidR="009F5EEF" w:rsidRPr="00C87BD5" w:rsidRDefault="009F5EEF" w:rsidP="009F5EEF">
      <w:pPr>
        <w:pStyle w:val="Rubrik5utannumrering"/>
      </w:pPr>
      <w:r>
        <w:t>Informationsbestämmelserna bör utformas som motsvarande bestämmelser i försäkringsrörelselagen</w:t>
      </w:r>
    </w:p>
    <w:p w14:paraId="70902CAE" w14:textId="720F0A5D" w:rsidR="009F5EEF" w:rsidRDefault="009F5EEF" w:rsidP="009F5EEF">
      <w:pPr>
        <w:pStyle w:val="Brdtextmedindrag"/>
        <w:ind w:firstLine="0"/>
      </w:pPr>
      <w:r w:rsidRPr="00C87BD5">
        <w:t>Som närmare utvecklas i avsnitt 5.</w:t>
      </w:r>
      <w:r>
        <w:t>2</w:t>
      </w:r>
      <w:r w:rsidRPr="00C87BD5">
        <w:t xml:space="preserve"> kommer </w:t>
      </w:r>
      <w:r>
        <w:t>tjänstepensionsföretag</w:t>
      </w:r>
      <w:r w:rsidRPr="00C87BD5">
        <w:t xml:space="preserve"> att ingå försäkringsavtal och verksamheten kommer </w:t>
      </w:r>
      <w:r>
        <w:t>bestå i försäkrings</w:t>
      </w:r>
      <w:r>
        <w:softHyphen/>
        <w:t>rörelse</w:t>
      </w:r>
      <w:r w:rsidRPr="00C87BD5">
        <w:t>. Försäkringstagarna,</w:t>
      </w:r>
      <w:r>
        <w:t xml:space="preserve"> de försäkrade,</w:t>
      </w:r>
      <w:r w:rsidRPr="00C87BD5">
        <w:t xml:space="preserve"> de som erbjuds att teckna en försäkring och andra ersättningsberättigade kommer därmed att, som </w:t>
      </w:r>
      <w:r w:rsidRPr="00C87BD5">
        <w:rPr>
          <w:i/>
        </w:rPr>
        <w:t xml:space="preserve">Svensk Försäkring </w:t>
      </w:r>
      <w:r w:rsidRPr="00C87BD5">
        <w:t xml:space="preserve">och </w:t>
      </w:r>
      <w:r w:rsidRPr="00C87BD5">
        <w:rPr>
          <w:i/>
        </w:rPr>
        <w:t>Sveriges advokatsamfund</w:t>
      </w:r>
      <w:r w:rsidRPr="00C87BD5">
        <w:t xml:space="preserve"> </w:t>
      </w:r>
      <w:r>
        <w:t>påpekar</w:t>
      </w:r>
      <w:r w:rsidRPr="00C87BD5">
        <w:t xml:space="preserve">, ha samma grundläggande behov av information oavsett om deras motpart är ett </w:t>
      </w:r>
      <w:r>
        <w:t>tjänstepensionsföretag</w:t>
      </w:r>
      <w:r w:rsidRPr="00C87BD5">
        <w:t xml:space="preserve"> eller ett försäkringsföretag. För </w:t>
      </w:r>
      <w:r>
        <w:t>tjänste</w:t>
      </w:r>
      <w:r>
        <w:softHyphen/>
        <w:t>pensions</w:t>
      </w:r>
      <w:r>
        <w:softHyphen/>
        <w:t>företag</w:t>
      </w:r>
      <w:r w:rsidRPr="00C87BD5">
        <w:t xml:space="preserve"> bör därför utgångspunkten för vilken information som ska lämnas vara </w:t>
      </w:r>
      <w:r>
        <w:t>den</w:t>
      </w:r>
      <w:r w:rsidRPr="00C87BD5">
        <w:t>samma som för försäkringsföretag, dvs</w:t>
      </w:r>
      <w:r w:rsidR="000242C6">
        <w:t>.</w:t>
      </w:r>
      <w:r w:rsidRPr="00C87BD5">
        <w:t xml:space="preserve"> att </w:t>
      </w:r>
      <w:r>
        <w:t>tjänstepensions</w:t>
      </w:r>
      <w:r>
        <w:softHyphen/>
        <w:t>företaget</w:t>
      </w:r>
      <w:r w:rsidRPr="00C87BD5">
        <w:t xml:space="preserve"> ska lämna den information som mottagaren behöver om försäkringens villkor och värdeutveckling.</w:t>
      </w:r>
      <w:r>
        <w:t xml:space="preserve"> En bestämmelse med krav på lämnande av information bör därför införas i lagen om tjänstepensions</w:t>
      </w:r>
      <w:r>
        <w:softHyphen/>
        <w:t xml:space="preserve">företag. Bestämmelsen bör utformas efter förebild av </w:t>
      </w:r>
      <w:r w:rsidR="000242C6">
        <w:t>den ovan nämnda bestämmelsen i försäkringsrörelselagen (</w:t>
      </w:r>
      <w:r>
        <w:t>4 kap. 2 §</w:t>
      </w:r>
      <w:r w:rsidR="000242C6">
        <w:t>)</w:t>
      </w:r>
      <w:r>
        <w:t>.</w:t>
      </w:r>
    </w:p>
    <w:p w14:paraId="660F0A9E" w14:textId="460D7B5C" w:rsidR="009F5EEF" w:rsidRPr="00E0424A" w:rsidRDefault="009F5EEF" w:rsidP="009F5EEF">
      <w:pPr>
        <w:pStyle w:val="Brdtextmedindrag"/>
        <w:rPr>
          <w:i/>
        </w:rPr>
      </w:pPr>
      <w:r>
        <w:t xml:space="preserve">Enligt </w:t>
      </w:r>
      <w:r w:rsidR="000242C6">
        <w:t>andra tjänstepensions</w:t>
      </w:r>
      <w:r>
        <w:t>direktivet ska informationen lämnas till presumtiva medlemmar, medlemmar och förmånstagare. På samma sätt som enligt försäkrings</w:t>
      </w:r>
      <w:r>
        <w:softHyphen/>
        <w:t xml:space="preserve">rörelselagen bör </w:t>
      </w:r>
      <w:r w:rsidR="001767DF">
        <w:t>uttrycket</w:t>
      </w:r>
      <w:r>
        <w:t xml:space="preserve"> ”den som erbjuds teckna en försäkring” användas i den nya lagen om tjänstepensionsföretag. Som </w:t>
      </w:r>
      <w:r>
        <w:rPr>
          <w:i/>
        </w:rPr>
        <w:t>Finans</w:t>
      </w:r>
      <w:r>
        <w:rPr>
          <w:i/>
        </w:rPr>
        <w:softHyphen/>
        <w:t xml:space="preserve">inspektionen </w:t>
      </w:r>
      <w:r>
        <w:t xml:space="preserve">och </w:t>
      </w:r>
      <w:r>
        <w:rPr>
          <w:i/>
        </w:rPr>
        <w:t xml:space="preserve">Svensk Försäkring </w:t>
      </w:r>
      <w:r>
        <w:t xml:space="preserve">påpekar bör det särskilt anges i bestämmelsen att den ställer krav på information till försäkrade, eftersom de anställda, de framtida pensionärerna, oftast intar ställning av försäkrade i en tjänstepensionsförsäkring. Som redogörs för i avsnitt 5.2 är det i </w:t>
      </w:r>
      <w:r>
        <w:lastRenderedPageBreak/>
        <w:t>allmänhet arbetsgivaren som är försäkringstagare. Andra tjänstepensions</w:t>
      </w:r>
      <w:r>
        <w:softHyphen/>
        <w:t>direktivets informationskrav riktar sig emellertid inte till arbetsgivare, som i regel motsvaras av begreppet uppdragsgivande företag i direktivet, utan till försäkrade eller andra ersättningsberättigade. Många gånger kommer det därför inte finnas behov av att lämna information till försäkrings</w:t>
      </w:r>
      <w:r>
        <w:softHyphen/>
        <w:t>tagaren, dvs. arbetsgivaren. Som framgår av avsnitt 5.4 kan dock arbets</w:t>
      </w:r>
      <w:r>
        <w:softHyphen/>
        <w:t>tagare ibland också vara försäkringstagare. I regel är det dock endast försäkrade, de som erbjuds att teckna en försäkring och andra ersättnings</w:t>
      </w:r>
      <w:r>
        <w:softHyphen/>
        <w:t>berättigade som har behov av information, även om det kan tänkas uppstå situationer när arbetstagare i egenskap av försäkringstagare också har behov av information.</w:t>
      </w:r>
    </w:p>
    <w:p w14:paraId="6A172F87" w14:textId="77777777" w:rsidR="009F5EEF" w:rsidRDefault="009F5EEF" w:rsidP="009F5EEF">
      <w:pPr>
        <w:pStyle w:val="Brdtextmedindrag"/>
      </w:pPr>
      <w:r w:rsidRPr="00C87BD5">
        <w:t>För att uppfylla andra tjänstepensionsdirektivets krav</w:t>
      </w:r>
      <w:r>
        <w:t xml:space="preserve"> bör det också framgå av bestämmelsen i den nya lagen att</w:t>
      </w:r>
      <w:r w:rsidRPr="00C87BD5">
        <w:t xml:space="preserve"> </w:t>
      </w:r>
      <w:r>
        <w:t>e</w:t>
      </w:r>
      <w:r w:rsidRPr="00C87BD5">
        <w:t xml:space="preserve">tt </w:t>
      </w:r>
      <w:r>
        <w:t>tjänstepensionsföretag</w:t>
      </w:r>
      <w:r w:rsidRPr="00C87BD5">
        <w:t xml:space="preserve"> i fråga om de tjänste</w:t>
      </w:r>
      <w:r>
        <w:softHyphen/>
      </w:r>
      <w:r w:rsidRPr="00C87BD5">
        <w:t>pen</w:t>
      </w:r>
      <w:r>
        <w:softHyphen/>
      </w:r>
      <w:r w:rsidRPr="00C87BD5">
        <w:t xml:space="preserve">sionsförsäkringar som företaget meddelar </w:t>
      </w:r>
      <w:r>
        <w:t xml:space="preserve">ska </w:t>
      </w:r>
      <w:r w:rsidRPr="00C87BD5">
        <w:t xml:space="preserve">lämna uppgifter om företaget och dess verksamhet samt om de eventuella överenskommelser som ligger till grund för försäkringarna. I detta ryms de uppgifter som </w:t>
      </w:r>
      <w:r w:rsidRPr="00C87BD5">
        <w:rPr>
          <w:i/>
        </w:rPr>
        <w:t>Bolagsverket</w:t>
      </w:r>
      <w:r>
        <w:t xml:space="preserve"> </w:t>
      </w:r>
      <w:r w:rsidRPr="00C87BD5">
        <w:t>framhåller bör lämnas om firma, register och organisationsnummer eller motsvarande nummer.</w:t>
      </w:r>
    </w:p>
    <w:p w14:paraId="16874FF9" w14:textId="77777777" w:rsidR="009F5EEF" w:rsidRDefault="009F5EEF" w:rsidP="009F5EEF">
      <w:pPr>
        <w:pStyle w:val="Brdtextmedindrag"/>
      </w:pPr>
      <w:r>
        <w:t>I enlighet med de resonemang som fördes vid genomförandet av första tjänstepensionsdirektivet finns det inget som hindrar att informations</w:t>
      </w:r>
      <w:r>
        <w:softHyphen/>
        <w:t>skyldigheten rent praktiskt fullgörs av någon annan, t.ex. av kollektiv</w:t>
      </w:r>
      <w:r>
        <w:softHyphen/>
        <w:t>avtalsparterna eller av ett företag som fått detta i uppdrag av ett tjänste</w:t>
      </w:r>
      <w:r>
        <w:softHyphen/>
        <w:t>pensionsföretag. Det är också möjligt att lämna informationen på en webb</w:t>
      </w:r>
      <w:r>
        <w:softHyphen/>
        <w:t xml:space="preserve">portal eller liknande. Det är dock alltid tjänstepensionsföretaget som har det yttersta ansvaret för att kravet på information uppfylls och att försäkringstagarna, de försäkrade och andra ersättningsberättigade får den information de ska ha. </w:t>
      </w:r>
    </w:p>
    <w:p w14:paraId="6013B595" w14:textId="77777777" w:rsidR="009F5EEF" w:rsidRPr="00C87BD5" w:rsidRDefault="009F5EEF" w:rsidP="009F5EEF">
      <w:pPr>
        <w:pStyle w:val="Rubrik5utannumrering"/>
      </w:pPr>
      <w:r>
        <w:t>Vilken information ska lämnas?</w:t>
      </w:r>
    </w:p>
    <w:p w14:paraId="6F2A02D2" w14:textId="77777777" w:rsidR="009F5EEF" w:rsidRDefault="009F5EEF" w:rsidP="009F5EEF">
      <w:pPr>
        <w:pStyle w:val="Brdtextmedindrag"/>
        <w:ind w:firstLine="0"/>
      </w:pPr>
      <w:r w:rsidRPr="00C87BD5">
        <w:t>Gränsen för vilken information som ett försäkringsföretag respektive en tjänste</w:t>
      </w:r>
      <w:r>
        <w:softHyphen/>
      </w:r>
      <w:r w:rsidRPr="00C87BD5">
        <w:t xml:space="preserve">pensionskassa </w:t>
      </w:r>
      <w:r>
        <w:t xml:space="preserve">i dag </w:t>
      </w:r>
      <w:r w:rsidRPr="00C87BD5">
        <w:t xml:space="preserve">är skyldig att lämna är om informationen sett till den enskilda försäkringen är relevant för </w:t>
      </w:r>
      <w:r>
        <w:t xml:space="preserve">försäkringstagaren, </w:t>
      </w:r>
      <w:r w:rsidRPr="00C87BD5">
        <w:t>den försäkrade eller den som kan komma att omfattas av en försäkring. Detta medför att informations</w:t>
      </w:r>
      <w:r>
        <w:softHyphen/>
      </w:r>
      <w:r w:rsidRPr="00C87BD5">
        <w:t>skyldigheten kan vara mer eller mindre omfattande utifrån det enskilda försäkrings</w:t>
      </w:r>
      <w:r>
        <w:softHyphen/>
      </w:r>
      <w:r w:rsidRPr="00C87BD5">
        <w:t>avtalet och att det normalt inte utan de särskilda avtalsvillkoren går att avgöra om en viss typ av information ska lämnas. Om det inom ett visst avtal finns flera val med olika risk och avgifter kan detta innebära att en stor mängd information ska lämnas till den försäkrade.</w:t>
      </w:r>
      <w:r>
        <w:t xml:space="preserve"> Samma gränsdragning bör enligt regeringens mening gälla i fråga om tjänstepensionsföretagens informationsplikt. </w:t>
      </w:r>
    </w:p>
    <w:p w14:paraId="39BB2F7F" w14:textId="77777777" w:rsidR="009F5EEF" w:rsidRPr="00C87BD5" w:rsidRDefault="009F5EEF" w:rsidP="009F5EEF">
      <w:pPr>
        <w:pStyle w:val="Brdtextmedindrag"/>
      </w:pPr>
      <w:r w:rsidRPr="00C87BD5">
        <w:t>Som utvecklas i avsnitt 5.</w:t>
      </w:r>
      <w:r>
        <w:t>2</w:t>
      </w:r>
      <w:r w:rsidRPr="00C87BD5">
        <w:t xml:space="preserve"> föreslås inte någon ny form för tryggande av tjänstepension och därmed bör prövningen av om ett </w:t>
      </w:r>
      <w:r>
        <w:t>tjänste</w:t>
      </w:r>
      <w:r>
        <w:softHyphen/>
        <w:t>pensions</w:t>
      </w:r>
      <w:r>
        <w:softHyphen/>
        <w:t>företag</w:t>
      </w:r>
      <w:r w:rsidRPr="00C87BD5">
        <w:t xml:space="preserve"> ska lämna viss information, som </w:t>
      </w:r>
      <w:r w:rsidRPr="00C87BD5">
        <w:rPr>
          <w:i/>
        </w:rPr>
        <w:t xml:space="preserve">Svensk Försäkring </w:t>
      </w:r>
      <w:r w:rsidRPr="00C87BD5">
        <w:t>och</w:t>
      </w:r>
      <w:r w:rsidRPr="00C87BD5">
        <w:rPr>
          <w:i/>
        </w:rPr>
        <w:t xml:space="preserve"> Sveriges advokatsamfund</w:t>
      </w:r>
      <w:r w:rsidRPr="00C87BD5">
        <w:t xml:space="preserve"> anför, ske på samma sätt som gäller för försäk</w:t>
      </w:r>
      <w:r>
        <w:softHyphen/>
      </w:r>
      <w:r w:rsidRPr="00C87BD5">
        <w:t>ringsföretag och tjänstepensionskassor. Trots de skärpta kraven på informations</w:t>
      </w:r>
      <w:r>
        <w:softHyphen/>
      </w:r>
      <w:r w:rsidRPr="00C87BD5">
        <w:t>lämnande i andra tjänstepensionsdirektivet bör utgångs</w:t>
      </w:r>
      <w:r>
        <w:softHyphen/>
      </w:r>
      <w:r w:rsidRPr="00C87BD5">
        <w:t xml:space="preserve">punkten för </w:t>
      </w:r>
      <w:r>
        <w:t>tjänstepensionsföretag</w:t>
      </w:r>
      <w:r w:rsidRPr="00C87BD5">
        <w:t xml:space="preserve">en vara att informationskravet styrs utifrån det enskilda avtalet och om viss information är relevant för den som är tänkt som mottagare. Inom detta ryms </w:t>
      </w:r>
      <w:r>
        <w:t>det</w:t>
      </w:r>
      <w:r w:rsidRPr="00C87BD5">
        <w:t xml:space="preserve"> </w:t>
      </w:r>
      <w:r w:rsidRPr="00C87BD5">
        <w:rPr>
          <w:i/>
        </w:rPr>
        <w:t>Svensk Försäkring</w:t>
      </w:r>
      <w:r w:rsidRPr="00C87BD5">
        <w:t xml:space="preserve"> anför om att informationen inte får vara så omfattande </w:t>
      </w:r>
      <w:r>
        <w:t xml:space="preserve">att </w:t>
      </w:r>
      <w:r w:rsidRPr="00C87BD5">
        <w:t xml:space="preserve">mottagaren har svårt att ta </w:t>
      </w:r>
      <w:r w:rsidRPr="00C87BD5">
        <w:lastRenderedPageBreak/>
        <w:t xml:space="preserve">till sig informationen. Till skillnad mot </w:t>
      </w:r>
      <w:r>
        <w:t>det</w:t>
      </w:r>
      <w:r w:rsidRPr="00C87BD5">
        <w:t xml:space="preserve"> </w:t>
      </w:r>
      <w:r w:rsidRPr="00C87BD5">
        <w:rPr>
          <w:i/>
        </w:rPr>
        <w:t>Svensk Försäkring</w:t>
      </w:r>
      <w:r w:rsidRPr="00C87BD5">
        <w:t xml:space="preserve"> anför ska dock nyttan för mottagaren ges företräde framför </w:t>
      </w:r>
      <w:r>
        <w:t>tjänstepensionsföretaget</w:t>
      </w:r>
      <w:r w:rsidRPr="00C87BD5">
        <w:t xml:space="preserve">s kostnader för att lämna informationen. I linje med </w:t>
      </w:r>
      <w:r>
        <w:t>det</w:t>
      </w:r>
      <w:r w:rsidRPr="00C87BD5">
        <w:t xml:space="preserve"> </w:t>
      </w:r>
      <w:r w:rsidRPr="00C87BD5">
        <w:rPr>
          <w:i/>
        </w:rPr>
        <w:t>Sveriges advokat</w:t>
      </w:r>
      <w:r>
        <w:rPr>
          <w:i/>
        </w:rPr>
        <w:softHyphen/>
      </w:r>
      <w:r w:rsidRPr="00C87BD5">
        <w:rPr>
          <w:i/>
        </w:rPr>
        <w:t xml:space="preserve">samfund </w:t>
      </w:r>
      <w:r w:rsidRPr="00C87BD5">
        <w:t>anser leder detta även till att olika information ska lämnas utifrån om det är försäkringstagaren, den som erbjuds att teckna en försäkring eller en annan ersättningsberättigad som ska få del av informa</w:t>
      </w:r>
      <w:r>
        <w:softHyphen/>
      </w:r>
      <w:r w:rsidRPr="00C87BD5">
        <w:t xml:space="preserve">tionen. För </w:t>
      </w:r>
      <w:r>
        <w:t>tjänstepensionsföretag</w:t>
      </w:r>
      <w:r w:rsidRPr="00C87BD5">
        <w:t xml:space="preserve"> ska därmed gälla att de i vart fall ska lämna den information som behövs för att mottagaren ska få en god förståelse och överblick av de villkor som gäller enlig det enskilda avtalet. </w:t>
      </w:r>
    </w:p>
    <w:p w14:paraId="5D19E2B1" w14:textId="77777777" w:rsidR="009F5EEF" w:rsidRPr="00C87BD5" w:rsidRDefault="009F5EEF" w:rsidP="009F5EEF">
      <w:pPr>
        <w:pStyle w:val="Rubrik5utannumrering"/>
      </w:pPr>
      <w:r>
        <w:t>Rätt att meddela föreskrifter</w:t>
      </w:r>
    </w:p>
    <w:p w14:paraId="451A8C0C" w14:textId="6ED38803" w:rsidR="009F5EEF" w:rsidRPr="00C87BD5" w:rsidRDefault="009F5EEF" w:rsidP="009F5EEF">
      <w:pPr>
        <w:pStyle w:val="Brdtext"/>
      </w:pPr>
      <w:r w:rsidRPr="00C87BD5">
        <w:t>Modellen med en generell bestämmelse i lag och mer detaljerade före</w:t>
      </w:r>
      <w:r>
        <w:softHyphen/>
      </w:r>
      <w:r w:rsidRPr="00C87BD5">
        <w:t xml:space="preserve">skrifter som meddelas med stöd av ett bemyndigande används i </w:t>
      </w:r>
      <w:r>
        <w:t>försäkringsrörelselagen</w:t>
      </w:r>
      <w:r w:rsidRPr="00C87BD5">
        <w:t xml:space="preserve"> och är vanligt förekommande i lagstiftning på finans</w:t>
      </w:r>
      <w:r w:rsidR="000242C6">
        <w:t>marknads</w:t>
      </w:r>
      <w:r w:rsidRPr="00C87BD5">
        <w:t>området. Denna ordning får anses väl lämpad även för ett fullt genomförande av informations</w:t>
      </w:r>
      <w:r>
        <w:t>kraven</w:t>
      </w:r>
      <w:r w:rsidRPr="00C87BD5">
        <w:t xml:space="preserve"> i andra tjänstepensions</w:t>
      </w:r>
      <w:r w:rsidR="00815634">
        <w:softHyphen/>
      </w:r>
      <w:r w:rsidRPr="00C87BD5">
        <w:t xml:space="preserve">direktivet. Ett bemyndigande för regeringen eller den myndighet som regeringen bestämmer, motsvarande </w:t>
      </w:r>
      <w:r w:rsidR="00815634">
        <w:t xml:space="preserve">ovan nämnda </w:t>
      </w:r>
      <w:r w:rsidRPr="00C87BD5">
        <w:t xml:space="preserve">bemyndigande i </w:t>
      </w:r>
      <w:r w:rsidR="00815634">
        <w:t>försäkringsrörelselagen (</w:t>
      </w:r>
      <w:r w:rsidRPr="00C87BD5">
        <w:t>4</w:t>
      </w:r>
      <w:r>
        <w:t> kap.</w:t>
      </w:r>
      <w:r w:rsidRPr="00C87BD5">
        <w:t xml:space="preserve"> 18</w:t>
      </w:r>
      <w:r>
        <w:t> § </w:t>
      </w:r>
      <w:r w:rsidRPr="00C87BD5">
        <w:t>2</w:t>
      </w:r>
      <w:r w:rsidR="00815634">
        <w:t>)</w:t>
      </w:r>
      <w:r>
        <w:t>,</w:t>
      </w:r>
      <w:r w:rsidRPr="00C87BD5">
        <w:t xml:space="preserve"> bör därför tas in i den nya lagen om </w:t>
      </w:r>
      <w:r>
        <w:t>tjänstepensionsföretag</w:t>
      </w:r>
      <w:r w:rsidRPr="00C87BD5">
        <w:t>.</w:t>
      </w:r>
      <w:r>
        <w:t xml:space="preserve"> Regeringen kan genom verkställighets</w:t>
      </w:r>
      <w:r w:rsidR="00815634">
        <w:softHyphen/>
      </w:r>
      <w:r>
        <w:t xml:space="preserve">föreskrifter meddela närmare bestämmelser om hur tjänstepensionsföretag ska lämna information. </w:t>
      </w:r>
    </w:p>
    <w:p w14:paraId="267B89D8" w14:textId="77777777" w:rsidR="009F5EEF" w:rsidRPr="00C87BD5" w:rsidRDefault="009F5EEF" w:rsidP="00326459">
      <w:pPr>
        <w:pStyle w:val="Rubrik2"/>
      </w:pPr>
      <w:bookmarkStart w:id="3616" w:name="_Toc518396683"/>
      <w:bookmarkStart w:id="3617" w:name="_Toc518400994"/>
      <w:bookmarkStart w:id="3618" w:name="_Toc518401711"/>
      <w:bookmarkStart w:id="3619" w:name="_Toc518401950"/>
      <w:bookmarkStart w:id="3620" w:name="_Toc518463104"/>
      <w:bookmarkStart w:id="3621" w:name="_Toc518462800"/>
      <w:bookmarkStart w:id="3622" w:name="_Toc518463756"/>
      <w:bookmarkStart w:id="3623" w:name="_Toc518464131"/>
      <w:bookmarkStart w:id="3624" w:name="_Toc518464370"/>
      <w:bookmarkStart w:id="3625" w:name="_Toc518472809"/>
      <w:bookmarkStart w:id="3626" w:name="_Toc8059829"/>
      <w:bookmarkStart w:id="3627" w:name="_Toc8061539"/>
      <w:bookmarkStart w:id="3628" w:name="_Toc8062071"/>
      <w:bookmarkStart w:id="3629" w:name="_Toc8064539"/>
      <w:bookmarkStart w:id="3630" w:name="_Toc8391216"/>
      <w:bookmarkStart w:id="3631" w:name="_Toc8391482"/>
      <w:bookmarkStart w:id="3632" w:name="_Toc8644687"/>
      <w:bookmarkStart w:id="3633" w:name="_Toc8645219"/>
      <w:bookmarkStart w:id="3634" w:name="_Toc8817700"/>
      <w:bookmarkStart w:id="3635" w:name="_Toc8818272"/>
      <w:bookmarkStart w:id="3636" w:name="_Toc8825641"/>
      <w:bookmarkStart w:id="3637" w:name="_Toc8831738"/>
      <w:bookmarkStart w:id="3638" w:name="_Toc8832647"/>
      <w:bookmarkStart w:id="3639" w:name="_Toc11153109"/>
      <w:bookmarkStart w:id="3640" w:name="_Toc11161030"/>
      <w:bookmarkStart w:id="3641" w:name="_Toc11166966"/>
      <w:bookmarkStart w:id="3642" w:name="_Toc11167502"/>
      <w:bookmarkStart w:id="3643" w:name="_Toc11168939"/>
      <w:bookmarkStart w:id="3644" w:name="_Toc11845892"/>
      <w:bookmarkStart w:id="3645" w:name="_Toc12611691"/>
      <w:bookmarkStart w:id="3646" w:name="_Toc12624958"/>
      <w:bookmarkStart w:id="3647" w:name="_Toc12627447"/>
      <w:bookmarkStart w:id="3648" w:name="_Toc12630337"/>
      <w:bookmarkStart w:id="3649" w:name="_Toc12632832"/>
      <w:bookmarkStart w:id="3650" w:name="_Toc17902904"/>
      <w:r w:rsidRPr="00326459">
        <w:t>Pensionsbesked</w:t>
      </w:r>
      <w:bookmarkEnd w:id="3616"/>
      <w:bookmarkEnd w:id="3617"/>
      <w:bookmarkEnd w:id="3618"/>
      <w:bookmarkEnd w:id="3619"/>
      <w:bookmarkEnd w:id="3620"/>
      <w:bookmarkEnd w:id="3621"/>
      <w:bookmarkEnd w:id="3622"/>
      <w:bookmarkEnd w:id="3623"/>
      <w:bookmarkEnd w:id="3624"/>
      <w:bookmarkEnd w:id="3625"/>
      <w:bookmarkEnd w:id="3626"/>
      <w:bookmarkEnd w:id="3627"/>
      <w:bookmarkEnd w:id="3628"/>
      <w:bookmarkEnd w:id="3629"/>
      <w:bookmarkEnd w:id="3630"/>
      <w:bookmarkEnd w:id="3631"/>
      <w:bookmarkEnd w:id="3632"/>
      <w:bookmarkEnd w:id="3633"/>
      <w:bookmarkEnd w:id="3634"/>
      <w:bookmarkEnd w:id="3635"/>
      <w:bookmarkEnd w:id="3636"/>
      <w:bookmarkEnd w:id="3637"/>
      <w:bookmarkEnd w:id="3638"/>
      <w:bookmarkEnd w:id="3639"/>
      <w:bookmarkEnd w:id="3640"/>
      <w:bookmarkEnd w:id="3641"/>
      <w:bookmarkEnd w:id="3642"/>
      <w:bookmarkEnd w:id="3643"/>
      <w:bookmarkEnd w:id="3644"/>
      <w:bookmarkEnd w:id="3645"/>
      <w:bookmarkEnd w:id="3646"/>
      <w:bookmarkEnd w:id="3647"/>
      <w:bookmarkEnd w:id="3648"/>
      <w:bookmarkEnd w:id="3649"/>
      <w:bookmarkEnd w:id="3650"/>
    </w:p>
    <w:p w14:paraId="6C63E301" w14:textId="77777777" w:rsidR="009F5EEF" w:rsidRPr="00C87BD5" w:rsidRDefault="009F5EEF" w:rsidP="009F5EEF">
      <w:pPr>
        <w:pStyle w:val="Brdtextram"/>
      </w:pPr>
      <w:r>
        <w:rPr>
          <w:b/>
        </w:rPr>
        <w:t>Regeringens</w:t>
      </w:r>
      <w:r w:rsidRPr="00C87BD5">
        <w:rPr>
          <w:b/>
        </w:rPr>
        <w:t xml:space="preserve"> förslag:</w:t>
      </w:r>
      <w:r w:rsidRPr="00C87BD5">
        <w:t xml:space="preserve"> </w:t>
      </w:r>
      <w:r>
        <w:t>Tjänstepensionsföretag</w:t>
      </w:r>
      <w:r w:rsidRPr="00B26622">
        <w:t xml:space="preserve"> ska varje år lämna ett pensionsbesked till </w:t>
      </w:r>
      <w:r>
        <w:t xml:space="preserve">dem som i egenskap av försäkringstagare eller </w:t>
      </w:r>
      <w:r w:rsidRPr="00B26622">
        <w:t>försäkrade</w:t>
      </w:r>
      <w:r>
        <w:t xml:space="preserve"> är berättigade till ersättning ur en tjänstepensionsförsäkring</w:t>
      </w:r>
      <w:r w:rsidRPr="00B26622">
        <w:t xml:space="preserve">. </w:t>
      </w:r>
      <w:r w:rsidRPr="00C87BD5">
        <w:t xml:space="preserve">Pensionsbeskedet ska innehålla uppgifter om de individuella förmånerna för den försäkring som avses. Pensionsbeskedet ska även innehålla en upplysning om var ytterligare information finns tillgänglig. </w:t>
      </w:r>
    </w:p>
    <w:p w14:paraId="4F089EC4" w14:textId="77777777" w:rsidR="009F5EEF" w:rsidRPr="00C87BD5" w:rsidRDefault="009F5EEF" w:rsidP="009F5EEF">
      <w:pPr>
        <w:pStyle w:val="Brdtextmedindragram"/>
      </w:pPr>
      <w:r w:rsidRPr="00C87BD5">
        <w:t>Regeringen eller den myndighet som regeringen bestämmer ska få meddela föreskrifter om innehållet i pensionsbeskedet.</w:t>
      </w:r>
    </w:p>
    <w:p w14:paraId="18BF935B" w14:textId="77777777" w:rsidR="009F5EEF" w:rsidRPr="00C87BD5" w:rsidRDefault="009F5EEF" w:rsidP="009F5EEF">
      <w:pPr>
        <w:pStyle w:val="Brdtextmedindrag"/>
        <w:rPr>
          <w:sz w:val="8"/>
          <w:szCs w:val="8"/>
        </w:rPr>
      </w:pPr>
    </w:p>
    <w:p w14:paraId="0884CED9" w14:textId="14206E4A" w:rsidR="009F5EEF" w:rsidRDefault="009F5EEF" w:rsidP="009F5EEF">
      <w:pPr>
        <w:pStyle w:val="Brdtextmedindrag"/>
      </w:pPr>
      <w:r w:rsidRPr="00C87BD5">
        <w:rPr>
          <w:b/>
        </w:rPr>
        <w:t xml:space="preserve">Utredningens förslag: </w:t>
      </w:r>
      <w:r w:rsidRPr="00C87BD5">
        <w:t>Utredningen behandla</w:t>
      </w:r>
      <w:r w:rsidR="00815634">
        <w:t>r</w:t>
      </w:r>
      <w:r w:rsidRPr="00C87BD5">
        <w:t xml:space="preserve"> </w:t>
      </w:r>
      <w:r w:rsidR="00815634">
        <w:t xml:space="preserve">inte </w:t>
      </w:r>
      <w:r w:rsidRPr="00C87BD5">
        <w:t>denna fråga.</w:t>
      </w:r>
    </w:p>
    <w:p w14:paraId="6A000491" w14:textId="77777777" w:rsidR="009F5EEF" w:rsidRDefault="009F5EEF" w:rsidP="009F5EEF">
      <w:pPr>
        <w:pStyle w:val="Brdtextmedindrag"/>
        <w:rPr>
          <w:b/>
        </w:rPr>
      </w:pPr>
      <w:r>
        <w:rPr>
          <w:b/>
        </w:rPr>
        <w:t xml:space="preserve">Remissinstanserna </w:t>
      </w:r>
      <w:r>
        <w:t xml:space="preserve">har inte yttrat sig över frågan. </w:t>
      </w:r>
    </w:p>
    <w:p w14:paraId="1DBC0F30" w14:textId="77777777" w:rsidR="009F5EEF" w:rsidRDefault="009F5EEF" w:rsidP="009F5EEF">
      <w:pPr>
        <w:pStyle w:val="Brdtextmedindrag"/>
        <w:rPr>
          <w:b/>
        </w:rPr>
      </w:pPr>
      <w:r>
        <w:rPr>
          <w:b/>
        </w:rPr>
        <w:t xml:space="preserve">Promemorians förslag </w:t>
      </w:r>
      <w:r>
        <w:t>överensstämmer i huvudsak med regeringens förslag. I promemorian föreslås dock att pensionsbeskedet ska innehålla information även om de allmänna villkoren för försäkringen.</w:t>
      </w:r>
    </w:p>
    <w:p w14:paraId="529F561D" w14:textId="5869D3A3" w:rsidR="009F5EEF" w:rsidRPr="009A77BB" w:rsidRDefault="009F5EEF" w:rsidP="009F5EEF">
      <w:pPr>
        <w:pStyle w:val="Brdtextmedindrag"/>
      </w:pPr>
      <w:r>
        <w:rPr>
          <w:b/>
        </w:rPr>
        <w:t xml:space="preserve">Remissinstanserna: </w:t>
      </w:r>
      <w:r w:rsidR="00815634">
        <w:t>F</w:t>
      </w:r>
      <w:r>
        <w:t>le</w:t>
      </w:r>
      <w:r w:rsidR="00815634">
        <w:t>r</w:t>
      </w:r>
      <w:r>
        <w:t>ta</w:t>
      </w:r>
      <w:r w:rsidR="00815634">
        <w:t>let</w:t>
      </w:r>
      <w:r>
        <w:t xml:space="preserve"> remissinstanser lämnar inga syn</w:t>
      </w:r>
      <w:r>
        <w:softHyphen/>
        <w:t>punkter på förslaget.</w:t>
      </w:r>
      <w:r>
        <w:rPr>
          <w:i/>
        </w:rPr>
        <w:t xml:space="preserve"> </w:t>
      </w:r>
      <w:r w:rsidRPr="009A77BB">
        <w:rPr>
          <w:i/>
        </w:rPr>
        <w:t>Finansinspektionen</w:t>
      </w:r>
      <w:r w:rsidRPr="009A77BB">
        <w:t xml:space="preserve"> anser </w:t>
      </w:r>
      <w:r>
        <w:t>att det är tillräckligt att kravet om information om försäkringsvillkor framgår av den allmänna informations</w:t>
      </w:r>
      <w:r>
        <w:softHyphen/>
        <w:t>bestämmelsen. Inspektionen anser även att kravet på information om försäkringens värde</w:t>
      </w:r>
      <w:r>
        <w:softHyphen/>
        <w:t>utveckling bör flyttas till bestämmel</w:t>
      </w:r>
      <w:r>
        <w:softHyphen/>
        <w:t>sen om pensions</w:t>
      </w:r>
      <w:r w:rsidR="00815634">
        <w:softHyphen/>
      </w:r>
      <w:r>
        <w:t>besked i stället för den allmänna bestämmelsen om informationslämnande. Information om försäkringsvillkor lämnas dessutom normalt endast vid tecknandet av en pensions</w:t>
      </w:r>
      <w:r>
        <w:softHyphen/>
        <w:t xml:space="preserve">försäkring. </w:t>
      </w:r>
      <w:r w:rsidRPr="00E0424A">
        <w:t>Finans</w:t>
      </w:r>
      <w:r>
        <w:softHyphen/>
      </w:r>
      <w:r w:rsidRPr="00E0424A">
        <w:t>inspektionen</w:t>
      </w:r>
      <w:r>
        <w:t xml:space="preserve"> föreslår även att bemyndigandet utvidgas så att det även omfattar hur informationen i pensionsbeskedet ska lämnas. Inspektionen konstaterar att det i direktivet </w:t>
      </w:r>
      <w:r>
        <w:lastRenderedPageBreak/>
        <w:t>finns krav på bl.a. hur informationen i pensions</w:t>
      </w:r>
      <w:r>
        <w:softHyphen/>
        <w:t>beskedet ska lämnas. Finansinspektionen bedömer därför att det bemyndigandet i den före</w:t>
      </w:r>
      <w:r w:rsidR="00815634">
        <w:softHyphen/>
      </w:r>
      <w:r>
        <w:t xml:space="preserve">slagna </w:t>
      </w:r>
      <w:r w:rsidR="00815634">
        <w:t xml:space="preserve">nya </w:t>
      </w:r>
      <w:r>
        <w:t>lagen bör utvidgas så att Finans</w:t>
      </w:r>
      <w:r>
        <w:softHyphen/>
        <w:t>inspektionen även ska kunna föreskriva hur denna information ska lämnas.</w:t>
      </w:r>
      <w:r>
        <w:rPr>
          <w:i/>
        </w:rPr>
        <w:t xml:space="preserve"> </w:t>
      </w:r>
      <w:r w:rsidRPr="00B759CD">
        <w:rPr>
          <w:i/>
        </w:rPr>
        <w:t>Svensk Försäkring</w:t>
      </w:r>
      <w:r>
        <w:t xml:space="preserve"> tillstyrker förslaget men anser att pensionsbeskedet inte bör innehålla de allmänna försäkrings</w:t>
      </w:r>
      <w:r>
        <w:softHyphen/>
        <w:t>villkoren, eftersom det skulle innebära att dokumentet blev allt för långt och att informationen inte kan fokusera på väsentliga delar.</w:t>
      </w:r>
    </w:p>
    <w:p w14:paraId="45B780C9" w14:textId="77777777" w:rsidR="009F5EEF" w:rsidRDefault="009F5EEF" w:rsidP="009F5EEF">
      <w:pPr>
        <w:pStyle w:val="Rubrik4utannumrering"/>
      </w:pPr>
      <w:r w:rsidRPr="00C87BD5">
        <w:t xml:space="preserve">Skälen för </w:t>
      </w:r>
      <w:r>
        <w:t>regeringens</w:t>
      </w:r>
      <w:r w:rsidRPr="00C87BD5">
        <w:t xml:space="preserve"> förslag</w:t>
      </w:r>
    </w:p>
    <w:p w14:paraId="2BD4683A" w14:textId="77777777" w:rsidR="009F5EEF" w:rsidRPr="00C87BD5" w:rsidRDefault="009F5EEF" w:rsidP="009F5EEF">
      <w:pPr>
        <w:pStyle w:val="Rubrik5utannumrering"/>
        <w:spacing w:before="0"/>
      </w:pPr>
      <w:r w:rsidRPr="00306F1A">
        <w:t>Andra</w:t>
      </w:r>
      <w:r w:rsidRPr="00C87BD5">
        <w:t xml:space="preserve"> tjänstepensionsdirektivet </w:t>
      </w:r>
    </w:p>
    <w:p w14:paraId="0EAF3E4F" w14:textId="6044F366" w:rsidR="009F5EEF" w:rsidRPr="00C87BD5" w:rsidRDefault="00815634" w:rsidP="009F5EEF">
      <w:pPr>
        <w:pStyle w:val="Brdtext"/>
      </w:pPr>
      <w:r>
        <w:t xml:space="preserve">I </w:t>
      </w:r>
      <w:r w:rsidRPr="00815634">
        <w:t xml:space="preserve">andra tjänstepensionsdirektivet </w:t>
      </w:r>
      <w:r>
        <w:t>finns b</w:t>
      </w:r>
      <w:r w:rsidR="009F5EEF" w:rsidRPr="00C87BD5">
        <w:t xml:space="preserve">estämmelser om pensionsbesked </w:t>
      </w:r>
      <w:r>
        <w:t>(</w:t>
      </w:r>
      <w:r w:rsidR="009F5EEF" w:rsidRPr="00C87BD5">
        <w:t>artiklarna 38–40</w:t>
      </w:r>
      <w:r>
        <w:t>)</w:t>
      </w:r>
      <w:r w:rsidR="009F5EEF" w:rsidRPr="00C87BD5">
        <w:t xml:space="preserve">. </w:t>
      </w:r>
    </w:p>
    <w:p w14:paraId="73F609E1" w14:textId="70A91210" w:rsidR="009F5EEF" w:rsidRPr="00C87BD5" w:rsidRDefault="009F5EEF" w:rsidP="009F5EEF">
      <w:pPr>
        <w:pStyle w:val="Brdtextmedindrag"/>
      </w:pPr>
      <w:r>
        <w:t>Dels</w:t>
      </w:r>
      <w:r w:rsidRPr="00C87BD5">
        <w:t xml:space="preserve"> anges att </w:t>
      </w:r>
      <w:r>
        <w:t>tjänstepensionsinstitut</w:t>
      </w:r>
      <w:r w:rsidRPr="00C87BD5">
        <w:t>en ska upprätta ett pensionsbesked för sina medlemmar</w:t>
      </w:r>
      <w:r>
        <w:t xml:space="preserve"> (artikel 38.1)</w:t>
      </w:r>
      <w:r w:rsidRPr="00C87BD5">
        <w:t>. Vidare anges att informationen i pensionsbeskedet ska uppdateras regelbundet och göras tillgänglig kostnadsfritt i elektr</w:t>
      </w:r>
      <w:r>
        <w:t>onisk form eller i pappersform (</w:t>
      </w:r>
      <w:r w:rsidRPr="00C87BD5">
        <w:t>artikel 38.3</w:t>
      </w:r>
      <w:r>
        <w:t>)</w:t>
      </w:r>
      <w:r w:rsidRPr="00C87BD5">
        <w:t xml:space="preserve">. </w:t>
      </w:r>
      <w:r>
        <w:t>Enligt</w:t>
      </w:r>
      <w:r w:rsidRPr="00C87BD5">
        <w:t xml:space="preserve"> samma artikel </w:t>
      </w:r>
      <w:r>
        <w:t>ska</w:t>
      </w:r>
      <w:r w:rsidRPr="00C87BD5">
        <w:t xml:space="preserve"> en medlem alltid ha rätt att få del av en papperskopia. Det ska även tydligt anges vilken dag som informationen avser</w:t>
      </w:r>
      <w:r>
        <w:t xml:space="preserve"> </w:t>
      </w:r>
      <w:r w:rsidRPr="00C87BD5">
        <w:t>och vilka betydande förändringar som skett efter det senaste pensionsbeskedet</w:t>
      </w:r>
      <w:r>
        <w:t xml:space="preserve"> (artikel 38.2 och</w:t>
      </w:r>
      <w:r w:rsidRPr="00C87BD5">
        <w:t xml:space="preserve"> 38.4</w:t>
      </w:r>
      <w:r>
        <w:t>)</w:t>
      </w:r>
      <w:r w:rsidRPr="00C87BD5">
        <w:t xml:space="preserve">. </w:t>
      </w:r>
      <w:r>
        <w:t>P</w:t>
      </w:r>
      <w:r w:rsidRPr="00C87BD5">
        <w:t>ensions</w:t>
      </w:r>
      <w:r>
        <w:softHyphen/>
      </w:r>
      <w:r w:rsidRPr="00C87BD5">
        <w:t xml:space="preserve">beskedet </w:t>
      </w:r>
      <w:r>
        <w:t xml:space="preserve">ska vidare </w:t>
      </w:r>
      <w:r w:rsidRPr="00C87BD5">
        <w:t xml:space="preserve">alltid innehålla vissa basfakta, dels information som avser pensionsplanen, dels information som direkt utgår från den enskilda medlemmen. Dessa basfakta avser bl.a. personuppgifter om medlemmen, uppgifter om </w:t>
      </w:r>
      <w:r>
        <w:t>tjänstepensionsinstitut</w:t>
      </w:r>
      <w:r w:rsidRPr="00C87BD5">
        <w:t>ets namn, kontaktadress och medlemmens pensionsplan samt information om intjänade rättigheter och kostnader för pensionsplanen</w:t>
      </w:r>
      <w:r>
        <w:t xml:space="preserve"> (artikel 39.1)</w:t>
      </w:r>
      <w:r w:rsidRPr="00C87BD5">
        <w:t xml:space="preserve">. </w:t>
      </w:r>
      <w:r>
        <w:t xml:space="preserve">Medlemsstaterna ska fastställa regler för att fastställa antaganden för </w:t>
      </w:r>
      <w:r w:rsidR="00E74DD9">
        <w:t>vissa</w:t>
      </w:r>
      <w:r>
        <w:t xml:space="preserve"> prognoser (artikel 38.5). </w:t>
      </w:r>
      <w:r w:rsidRPr="00C87BD5">
        <w:t>Därutöver gäller att pensions</w:t>
      </w:r>
      <w:r>
        <w:softHyphen/>
      </w:r>
      <w:r w:rsidRPr="00C87BD5">
        <w:t>beskedet ska inne</w:t>
      </w:r>
      <w:r w:rsidR="00E74DD9">
        <w:softHyphen/>
      </w:r>
      <w:r w:rsidRPr="00C87BD5">
        <w:t>hålla uppgifter om var medlemmen kan erhålla ytterligare information, exempelvis om valmöjligheterna enligt pensions</w:t>
      </w:r>
      <w:r>
        <w:softHyphen/>
      </w:r>
      <w:r w:rsidRPr="00C87BD5">
        <w:t>planen, om årsbokslut och riktlinjer för investerings</w:t>
      </w:r>
      <w:r>
        <w:softHyphen/>
      </w:r>
      <w:r w:rsidRPr="00C87BD5">
        <w:t>verk</w:t>
      </w:r>
      <w:r>
        <w:softHyphen/>
      </w:r>
      <w:r w:rsidRPr="00C87BD5">
        <w:t>samheten</w:t>
      </w:r>
      <w:r>
        <w:t xml:space="preserve"> (artikel 40)</w:t>
      </w:r>
      <w:r w:rsidRPr="00C87BD5">
        <w:t xml:space="preserve">. </w:t>
      </w:r>
    </w:p>
    <w:p w14:paraId="40E5EAE2" w14:textId="77777777" w:rsidR="009F5EEF" w:rsidRPr="00C87BD5" w:rsidRDefault="009F5EEF" w:rsidP="009F5EEF">
      <w:pPr>
        <w:pStyle w:val="Rubrik5utannumrering"/>
      </w:pPr>
      <w:r w:rsidRPr="00C87BD5">
        <w:t>Gällande rätt</w:t>
      </w:r>
    </w:p>
    <w:p w14:paraId="4F70BA8A" w14:textId="77777777" w:rsidR="009F5EEF" w:rsidRPr="00C87BD5" w:rsidRDefault="009F5EEF" w:rsidP="009F5EEF">
      <w:pPr>
        <w:pStyle w:val="Brdtext"/>
      </w:pPr>
      <w:r w:rsidRPr="00C87BD5">
        <w:t xml:space="preserve">Bestämmelserna om pensionsbesked i andra tjänstepensionsdirektivet saknar direkt motsvarighet i första tjänstepensionsdirektivet. </w:t>
      </w:r>
      <w:r>
        <w:t>Det</w:t>
      </w:r>
      <w:r w:rsidRPr="00C87BD5">
        <w:t xml:space="preserve"> finns </w:t>
      </w:r>
      <w:r>
        <w:t xml:space="preserve">inte heller </w:t>
      </w:r>
      <w:r w:rsidRPr="00C87BD5">
        <w:t>någon direkt motsvarighet till dessa bestämmelser i svensk gällande rätt.</w:t>
      </w:r>
    </w:p>
    <w:p w14:paraId="32B12330" w14:textId="7C8F0010" w:rsidR="009F5EEF" w:rsidRPr="00C87BD5" w:rsidRDefault="009F5EEF" w:rsidP="009F5EEF">
      <w:pPr>
        <w:pStyle w:val="Brdtextmedindrag"/>
      </w:pPr>
      <w:r>
        <w:t>I</w:t>
      </w:r>
      <w:r w:rsidRPr="00C87BD5">
        <w:t xml:space="preserve"> </w:t>
      </w:r>
      <w:r>
        <w:t>Finansinspektionen</w:t>
      </w:r>
      <w:r w:rsidRPr="00C87BD5">
        <w:t>s föreskrifter och allmänna råd</w:t>
      </w:r>
      <w:r>
        <w:t xml:space="preserve"> (FFFS 2011:39)</w:t>
      </w:r>
      <w:r w:rsidRPr="00C87BD5">
        <w:t xml:space="preserve"> om information som gäller försäkring och tjänstepension finns allmänna råd om att den viktigaste förköpsinformationen för livförsäk</w:t>
      </w:r>
      <w:r>
        <w:softHyphen/>
      </w:r>
      <w:r w:rsidRPr="00C87BD5">
        <w:t>ringsprodukter av sparandetyp bör anges i ett faktablad</w:t>
      </w:r>
      <w:r w:rsidR="000C1646">
        <w:t xml:space="preserve"> (</w:t>
      </w:r>
      <w:r w:rsidR="000C1646" w:rsidRPr="000C1646">
        <w:t>2 kap. 1 §</w:t>
      </w:r>
      <w:r w:rsidR="000C1646">
        <w:t>)</w:t>
      </w:r>
      <w:r w:rsidRPr="00C87BD5">
        <w:t>. Vidare anges att fakta</w:t>
      </w:r>
      <w:r w:rsidR="000C1646">
        <w:softHyphen/>
      </w:r>
      <w:r w:rsidRPr="00C87BD5">
        <w:t xml:space="preserve">bladet bör följa den standarduppställning som finns i </w:t>
      </w:r>
      <w:r>
        <w:t xml:space="preserve">en </w:t>
      </w:r>
      <w:r w:rsidRPr="00C87BD5">
        <w:t>bilaga</w:t>
      </w:r>
      <w:r>
        <w:t xml:space="preserve"> till före</w:t>
      </w:r>
      <w:r w:rsidR="000C1646">
        <w:softHyphen/>
      </w:r>
      <w:r>
        <w:t>skrifterna och de allmänna råden</w:t>
      </w:r>
      <w:r w:rsidRPr="00C87BD5">
        <w:t xml:space="preserve"> och i övrigt utformas så att det blir lätt för en konsument att jämföra likartade produkter. </w:t>
      </w:r>
      <w:r>
        <w:t>De allmänna råden om faktablad gäller dock bara för privata individuella livförsäkrings</w:t>
      </w:r>
      <w:r>
        <w:softHyphen/>
        <w:t xml:space="preserve">produkter. I bilaga 2 till de allmänna råden finns ytterligare bestämmelser om bl.a. information till försäkrade under försäkringstiden men innan utbetalning och information under utbetalningstiden som ska lämnas årligen. Dessa föreskrifter och allmänna råd är detaljrika och påminner delvis om de </w:t>
      </w:r>
      <w:r>
        <w:lastRenderedPageBreak/>
        <w:t>detaljerade bestämmelser om pensionsbesked som finns i andra tjänste</w:t>
      </w:r>
      <w:r w:rsidR="000C1646">
        <w:softHyphen/>
      </w:r>
      <w:r>
        <w:t>pensions</w:t>
      </w:r>
      <w:r>
        <w:softHyphen/>
        <w:t>direktivet.</w:t>
      </w:r>
    </w:p>
    <w:p w14:paraId="509FC739" w14:textId="77777777" w:rsidR="009F5EEF" w:rsidRPr="00E833EB" w:rsidRDefault="009F5EEF" w:rsidP="009F5EEF">
      <w:pPr>
        <w:pStyle w:val="Rubrik5utannumrering"/>
      </w:pPr>
      <w:r>
        <w:t>Nya regler om pensionsbesked införs</w:t>
      </w:r>
    </w:p>
    <w:p w14:paraId="1CAAA6EF" w14:textId="760B7738" w:rsidR="009F5EEF" w:rsidRPr="00C87BD5" w:rsidRDefault="009F5EEF" w:rsidP="009F5EEF">
      <w:pPr>
        <w:pStyle w:val="Brdtextmedindrag"/>
        <w:ind w:firstLine="0"/>
        <w:rPr>
          <w:b/>
        </w:rPr>
      </w:pPr>
      <w:r w:rsidRPr="00C87BD5">
        <w:t xml:space="preserve">Syftet med informationsbestämmelserna i andra tjänstepensionsdirektivet och särskilt de som rör pensionsbesked är att ge mer komplett och relevant information till de </w:t>
      </w:r>
      <w:r>
        <w:t>framtida pensionärerna</w:t>
      </w:r>
      <w:r w:rsidRPr="00C87BD5">
        <w:t>. Detta gäller framför</w:t>
      </w:r>
      <w:r w:rsidR="000C1646">
        <w:t xml:space="preserve"> </w:t>
      </w:r>
      <w:r w:rsidRPr="00C87BD5">
        <w:t>allt information om förmåner, men även de risker och avgifter som finns i tjänste</w:t>
      </w:r>
      <w:r>
        <w:softHyphen/>
      </w:r>
      <w:r w:rsidRPr="00C87BD5">
        <w:t xml:space="preserve">pensionerna. Pensionsbeskedet får anses vara en handling som är av central betydelse för att öka kunskapen hos de försäkrade. Detta gäller särskilt då pensionsbeskedet ger regelbunden information om förmånerna och hur de förändras över tid. Detta talar för att </w:t>
      </w:r>
      <w:r>
        <w:t>bestämmelserna</w:t>
      </w:r>
      <w:r w:rsidRPr="00C87BD5">
        <w:t xml:space="preserve"> om pensionsbesked är så betydelsefulla att de bör införas i lag.</w:t>
      </w:r>
    </w:p>
    <w:p w14:paraId="59D2CE67" w14:textId="36DBD222" w:rsidR="009F5EEF" w:rsidRDefault="009F5EEF" w:rsidP="009F5EEF">
      <w:pPr>
        <w:pStyle w:val="Brdtextmedindrag"/>
      </w:pPr>
      <w:r w:rsidRPr="00C87BD5">
        <w:t xml:space="preserve">Det kan konstateras att pensionsplanerna kan innehålla vitt skilda villkor och att det därmed är svårt att i lag närmare ange vilken information som bäst kan ge den </w:t>
      </w:r>
      <w:r>
        <w:t>framtida pensionären</w:t>
      </w:r>
      <w:r w:rsidRPr="00C87BD5">
        <w:t xml:space="preserve"> en god insyn i de enskilda förhållandena enligt ett visst försäkringsavtal. Således är det mest lämpligt att i detta fall genomföra direktivet genom en mer generell bestämmelse i lag, som sedan kompletteras genom föreskrifter på lägre nivå</w:t>
      </w:r>
      <w:r w:rsidR="000C1646">
        <w:t xml:space="preserve"> än lag</w:t>
      </w:r>
      <w:r w:rsidRPr="00C87BD5">
        <w:t>. En bestäm</w:t>
      </w:r>
      <w:r>
        <w:softHyphen/>
      </w:r>
      <w:r w:rsidRPr="00C87BD5">
        <w:t xml:space="preserve">melse om att </w:t>
      </w:r>
      <w:r>
        <w:t>tjänstepensionsföretag</w:t>
      </w:r>
      <w:r w:rsidRPr="00C87BD5">
        <w:t xml:space="preserve"> ska vara skyldiga att varje år lämna ett pensionsbesked till </w:t>
      </w:r>
      <w:r>
        <w:t xml:space="preserve">dem som i egenskap av försäkringstagare eller </w:t>
      </w:r>
      <w:r w:rsidRPr="00B26622">
        <w:t>försäkrade</w:t>
      </w:r>
      <w:r>
        <w:t xml:space="preserve"> är berättigade till ersättning ur en tjänstepensions</w:t>
      </w:r>
      <w:r w:rsidR="000C1646">
        <w:softHyphen/>
      </w:r>
      <w:r>
        <w:t>försäkring</w:t>
      </w:r>
      <w:r w:rsidRPr="00C87BD5">
        <w:t xml:space="preserve"> bör därför införas i den nya lagen</w:t>
      </w:r>
      <w:r>
        <w:t xml:space="preserve"> om tjänste</w:t>
      </w:r>
      <w:r>
        <w:softHyphen/>
        <w:t>pensionsföretag. R</w:t>
      </w:r>
      <w:r w:rsidRPr="00C87BD5">
        <w:t xml:space="preserve">egeringen eller den myndighet som regeringen bestämmer bör </w:t>
      </w:r>
      <w:r w:rsidR="00B24838">
        <w:t>få</w:t>
      </w:r>
      <w:r w:rsidRPr="00C87BD5">
        <w:t xml:space="preserve"> meddela föreskrifter om vilken information som ska finnas i pensions</w:t>
      </w:r>
      <w:r w:rsidR="00B24838">
        <w:softHyphen/>
      </w:r>
      <w:r w:rsidRPr="00C87BD5">
        <w:t>beskedet.</w:t>
      </w:r>
      <w:r>
        <w:t xml:space="preserve"> Genom ett sådant bemyndigande blir det också enklare att vid behov göra ändringar i reglerna enligt den nya praxis kring pensionsbesked som medlemsstaterna ska utbyta (se artikel 39.2).</w:t>
      </w:r>
    </w:p>
    <w:p w14:paraId="07452C60" w14:textId="4B73F442" w:rsidR="009F5EEF" w:rsidRDefault="009F5EEF" w:rsidP="009F5EEF">
      <w:pPr>
        <w:pStyle w:val="Brdtextmedindrag"/>
      </w:pPr>
      <w:r>
        <w:t xml:space="preserve">När det gäller </w:t>
      </w:r>
      <w:r>
        <w:rPr>
          <w:i/>
        </w:rPr>
        <w:t xml:space="preserve">Finansinspektionens </w:t>
      </w:r>
      <w:r>
        <w:t>synpunkt att information om värde</w:t>
      </w:r>
      <w:r>
        <w:softHyphen/>
        <w:t>utveckling bör lämnas med stöd av bestämmelsen om pensionsbesked i</w:t>
      </w:r>
      <w:r w:rsidR="00B24838">
        <w:t> </w:t>
      </w:r>
      <w:r>
        <w:t>stället för den allmänna informationsbestämmelsen som behandlas i avsnitt 10.1 framgår det, som behandlas ovan, att pensions</w:t>
      </w:r>
      <w:r>
        <w:softHyphen/>
        <w:t>beskedet ska innehålla information om bl.a. intjänade rättigheter eller ackumulerat kapital med beaktande av pensionsplanens särskilda karaktär (artikel 39.1 e). Regeringens bedömning är att detta krav innebär att pensions</w:t>
      </w:r>
      <w:r>
        <w:softHyphen/>
        <w:t>beskedet behöver innehålla information om värde</w:t>
      </w:r>
      <w:r>
        <w:softHyphen/>
        <w:t xml:space="preserve">utvecklingen, i vart fall när det gäller premiebestämd tjänstepension. Som uttalas i avsnitt 10.1 bedömer regeringen emellertid att information om värdeutveckling även behöver lämnas till presumtiva medlemmar, dvs. dem som inte ännu omfattas av en tjänstepensionsförsäkring. Det är därför inte lämpligt att </w:t>
      </w:r>
      <w:r w:rsidR="00B24838">
        <w:t xml:space="preserve">i förhållande till promemorians förslag </w:t>
      </w:r>
      <w:r>
        <w:t>flytta bestämmelsen om lämnande av information beträffande värde</w:t>
      </w:r>
      <w:r>
        <w:softHyphen/>
        <w:t>utvecklingen på det sätt som Finans</w:t>
      </w:r>
      <w:r w:rsidR="00724D6B">
        <w:softHyphen/>
      </w:r>
      <w:r>
        <w:t>inspektionen föresl</w:t>
      </w:r>
      <w:r w:rsidR="00B24838">
        <w:t>år</w:t>
      </w:r>
      <w:r>
        <w:t xml:space="preserve">. </w:t>
      </w:r>
    </w:p>
    <w:p w14:paraId="03C40205" w14:textId="77777777" w:rsidR="009F5EEF" w:rsidRDefault="009F5EEF" w:rsidP="009F5EEF">
      <w:pPr>
        <w:pStyle w:val="Brdtextmedindrag"/>
      </w:pPr>
      <w:r>
        <w:t>Det finns däremot anledning att instämma i det som bl.a. Finans</w:t>
      </w:r>
      <w:r>
        <w:softHyphen/>
        <w:t xml:space="preserve">inspektionen och </w:t>
      </w:r>
      <w:r>
        <w:rPr>
          <w:i/>
        </w:rPr>
        <w:t>Svensk Försäkring</w:t>
      </w:r>
      <w:r>
        <w:t xml:space="preserve"> lyft fram angående de allmänna försäkringsvillkoren. De allmänna försäkringsvillkoren kan många gånger vara omfångsrika och innehålla komplicerade villkor. Det kan därför ifrågasättas om konsumenterna har nytta av att få del av dem varje år eller om det inte snarare bidrar till att pensionsbeskeden blir onödigt detaljerade och oöverskådliga. Det får därför anses tillräckligt att pensionsbeskeden </w:t>
      </w:r>
      <w:r>
        <w:lastRenderedPageBreak/>
        <w:t>anger var information om de allmänna försäkrings</w:t>
      </w:r>
      <w:r>
        <w:softHyphen/>
        <w:t>villkoren finns tillgäng</w:t>
      </w:r>
      <w:r>
        <w:softHyphen/>
        <w:t>lig. En annan fråga är att försäkringstagarna och de försäkrade naturligtvis måste få information för det fall det enskilda försäkringsavtalet förändras. Detta följer dock av den generella informations</w:t>
      </w:r>
      <w:r>
        <w:softHyphen/>
        <w:t>bestämmelse som beskrivs i avsnitt 10.1.</w:t>
      </w:r>
    </w:p>
    <w:p w14:paraId="118E3490" w14:textId="77777777" w:rsidR="009F5EEF" w:rsidRPr="00DA33A2" w:rsidRDefault="009F5EEF" w:rsidP="009F5EEF">
      <w:pPr>
        <w:pStyle w:val="Brdtextmedindrag"/>
      </w:pPr>
      <w:r>
        <w:t xml:space="preserve">I enlighet med det som anförs i avsnitt 10.1 kan pensionsbeskedet rent praktiskt lämnas av någon annan än tjänstepensionsföretaget samt tillhandahållas exempelvis på en webbportal. Pensionsbeskedet ska dock på begäran lämnas i pappersformat. </w:t>
      </w:r>
    </w:p>
    <w:p w14:paraId="17833B60" w14:textId="21A260BB" w:rsidR="009F5EEF" w:rsidRDefault="009F5EEF" w:rsidP="009F5EEF">
      <w:pPr>
        <w:pStyle w:val="Brdtextmedindrag"/>
      </w:pPr>
      <w:r>
        <w:t xml:space="preserve">Som </w:t>
      </w:r>
      <w:r w:rsidRPr="00E0424A">
        <w:t>Finansinspektionen</w:t>
      </w:r>
      <w:r>
        <w:t xml:space="preserve"> påpekar innehåller andra tjänstepensions</w:t>
      </w:r>
      <w:r>
        <w:softHyphen/>
        <w:t xml:space="preserve">direktivet även krav på hur informationen i pensionsbeskedet ska lämnas. Denna fråga bör i svensk rätt regleras i föreskrifter på lägre nivå än lag. </w:t>
      </w:r>
      <w:r w:rsidR="00C90B6D">
        <w:t xml:space="preserve">Med stöd av bemyndigandet som föreslås ovan att meddela föreskrifter om vilken information som ett tjänstepensionsföretag ska lämna kan även regler för att fastställa antagandena för de prognoser som ska ingå i pensionsbeskedet fastställas. </w:t>
      </w:r>
      <w:r>
        <w:t>Regeringen kan genom verkställighets</w:t>
      </w:r>
      <w:r w:rsidR="00D14AB1">
        <w:softHyphen/>
      </w:r>
      <w:r>
        <w:t>föreskrifter meddela närmare bestämmelser om hur tjänstepensionsföretag ska lämna information.</w:t>
      </w:r>
    </w:p>
    <w:p w14:paraId="3C5BF367" w14:textId="1CF3AF3B" w:rsidR="009F5EEF" w:rsidRPr="009D7CDA" w:rsidRDefault="009F5EEF" w:rsidP="00326459">
      <w:pPr>
        <w:pStyle w:val="Rubrik1"/>
      </w:pPr>
      <w:bookmarkStart w:id="3651" w:name="_Hlk13483237"/>
      <w:bookmarkStart w:id="3652" w:name="_Toc518396684"/>
      <w:bookmarkStart w:id="3653" w:name="_Toc518400995"/>
      <w:bookmarkStart w:id="3654" w:name="_Toc518401712"/>
      <w:bookmarkStart w:id="3655" w:name="_Toc518401951"/>
      <w:bookmarkStart w:id="3656" w:name="_Toc518463105"/>
      <w:bookmarkStart w:id="3657" w:name="_Toc518462801"/>
      <w:bookmarkStart w:id="3658" w:name="_Toc518463757"/>
      <w:bookmarkStart w:id="3659" w:name="_Toc518464132"/>
      <w:bookmarkStart w:id="3660" w:name="_Toc518464371"/>
      <w:bookmarkStart w:id="3661" w:name="_Toc518472810"/>
      <w:bookmarkStart w:id="3662" w:name="_Toc8059830"/>
      <w:bookmarkStart w:id="3663" w:name="_Toc8061540"/>
      <w:bookmarkStart w:id="3664" w:name="_Toc8062072"/>
      <w:bookmarkStart w:id="3665" w:name="_Toc8064540"/>
      <w:bookmarkStart w:id="3666" w:name="_Toc8391217"/>
      <w:bookmarkStart w:id="3667" w:name="_Toc8391483"/>
      <w:bookmarkStart w:id="3668" w:name="_Toc8644688"/>
      <w:bookmarkStart w:id="3669" w:name="_Toc8645220"/>
      <w:bookmarkStart w:id="3670" w:name="_Toc8817701"/>
      <w:bookmarkStart w:id="3671" w:name="_Toc8818273"/>
      <w:bookmarkStart w:id="3672" w:name="_Toc8825642"/>
      <w:bookmarkStart w:id="3673" w:name="_Toc8831739"/>
      <w:bookmarkStart w:id="3674" w:name="_Toc8832648"/>
      <w:bookmarkStart w:id="3675" w:name="_Toc11153110"/>
      <w:bookmarkStart w:id="3676" w:name="_Toc11161031"/>
      <w:bookmarkStart w:id="3677" w:name="_Toc11166967"/>
      <w:bookmarkStart w:id="3678" w:name="_Toc11167503"/>
      <w:bookmarkStart w:id="3679" w:name="_Toc11168940"/>
      <w:bookmarkStart w:id="3680" w:name="_Toc11845893"/>
      <w:bookmarkStart w:id="3681" w:name="_Toc12611692"/>
      <w:bookmarkStart w:id="3682" w:name="_Toc12624959"/>
      <w:bookmarkStart w:id="3683" w:name="_Toc12627448"/>
      <w:bookmarkStart w:id="3684" w:name="_Toc12630338"/>
      <w:bookmarkStart w:id="3685" w:name="_Toc12632833"/>
      <w:bookmarkStart w:id="3686" w:name="_Toc17902905"/>
      <w:bookmarkEnd w:id="3651"/>
      <w:r w:rsidRPr="009D7CDA">
        <w:t>Överlåtelser av försäkringsbestånd</w:t>
      </w:r>
      <w:bookmarkEnd w:id="3652"/>
      <w:bookmarkEnd w:id="3653"/>
      <w:bookmarkEnd w:id="3654"/>
      <w:bookmarkEnd w:id="3655"/>
      <w:bookmarkEnd w:id="3656"/>
      <w:bookmarkEnd w:id="3657"/>
      <w:bookmarkEnd w:id="3658"/>
      <w:bookmarkEnd w:id="3659"/>
      <w:bookmarkEnd w:id="3660"/>
      <w:bookmarkEnd w:id="3661"/>
      <w:bookmarkEnd w:id="3662"/>
      <w:bookmarkEnd w:id="3663"/>
      <w:bookmarkEnd w:id="3664"/>
      <w:bookmarkEnd w:id="3665"/>
      <w:bookmarkEnd w:id="3666"/>
      <w:bookmarkEnd w:id="3667"/>
      <w:bookmarkEnd w:id="3668"/>
      <w:bookmarkEnd w:id="3669"/>
      <w:bookmarkEnd w:id="3670"/>
      <w:bookmarkEnd w:id="3671"/>
      <w:bookmarkEnd w:id="3672"/>
      <w:bookmarkEnd w:id="3673"/>
      <w:bookmarkEnd w:id="3674"/>
      <w:bookmarkEnd w:id="3675"/>
      <w:bookmarkEnd w:id="3676"/>
      <w:bookmarkEnd w:id="3677"/>
      <w:bookmarkEnd w:id="3678"/>
      <w:bookmarkEnd w:id="3679"/>
      <w:bookmarkEnd w:id="3680"/>
      <w:bookmarkEnd w:id="3681"/>
      <w:bookmarkEnd w:id="3682"/>
      <w:bookmarkEnd w:id="3683"/>
      <w:bookmarkEnd w:id="3684"/>
      <w:bookmarkEnd w:id="3685"/>
      <w:bookmarkEnd w:id="3686"/>
    </w:p>
    <w:p w14:paraId="2E958C70" w14:textId="77777777" w:rsidR="009F5EEF" w:rsidRPr="00FB3C47" w:rsidRDefault="009F5EEF" w:rsidP="00326459">
      <w:pPr>
        <w:pStyle w:val="Rubrik2"/>
        <w:spacing w:before="0"/>
      </w:pPr>
      <w:bookmarkStart w:id="3687" w:name="_Toc518396685"/>
      <w:bookmarkStart w:id="3688" w:name="_Toc518400996"/>
      <w:bookmarkStart w:id="3689" w:name="_Toc518401713"/>
      <w:bookmarkStart w:id="3690" w:name="_Toc518401952"/>
      <w:bookmarkStart w:id="3691" w:name="_Toc518463106"/>
      <w:bookmarkStart w:id="3692" w:name="_Toc518462802"/>
      <w:bookmarkStart w:id="3693" w:name="_Toc518463758"/>
      <w:bookmarkStart w:id="3694" w:name="_Toc518464133"/>
      <w:bookmarkStart w:id="3695" w:name="_Toc518464372"/>
      <w:bookmarkStart w:id="3696" w:name="_Toc518472811"/>
      <w:bookmarkStart w:id="3697" w:name="_Toc8059831"/>
      <w:bookmarkStart w:id="3698" w:name="_Toc8061541"/>
      <w:bookmarkStart w:id="3699" w:name="_Toc8062073"/>
      <w:bookmarkStart w:id="3700" w:name="_Toc8064541"/>
      <w:bookmarkStart w:id="3701" w:name="_Toc8391218"/>
      <w:bookmarkStart w:id="3702" w:name="_Toc8391484"/>
      <w:bookmarkStart w:id="3703" w:name="_Toc8644689"/>
      <w:bookmarkStart w:id="3704" w:name="_Toc8645221"/>
      <w:bookmarkStart w:id="3705" w:name="_Toc8817702"/>
      <w:bookmarkStart w:id="3706" w:name="_Toc8818274"/>
      <w:bookmarkStart w:id="3707" w:name="_Toc8825643"/>
      <w:bookmarkStart w:id="3708" w:name="_Toc8831740"/>
      <w:bookmarkStart w:id="3709" w:name="_Toc8832649"/>
      <w:bookmarkStart w:id="3710" w:name="_Toc11153111"/>
      <w:bookmarkStart w:id="3711" w:name="_Toc11161032"/>
      <w:bookmarkStart w:id="3712" w:name="_Toc11166968"/>
      <w:bookmarkStart w:id="3713" w:name="_Toc11167504"/>
      <w:bookmarkStart w:id="3714" w:name="_Toc11168941"/>
      <w:bookmarkStart w:id="3715" w:name="_Toc11845894"/>
      <w:bookmarkStart w:id="3716" w:name="_Toc12611693"/>
      <w:bookmarkStart w:id="3717" w:name="_Toc12624960"/>
      <w:bookmarkStart w:id="3718" w:name="_Toc12627449"/>
      <w:bookmarkStart w:id="3719" w:name="_Toc12630339"/>
      <w:bookmarkStart w:id="3720" w:name="_Toc12632834"/>
      <w:bookmarkStart w:id="3721" w:name="_Toc17902906"/>
      <w:r w:rsidRPr="00FB3C47">
        <w:t>Tillå</w:t>
      </w:r>
      <w:r>
        <w:t xml:space="preserve">tna </w:t>
      </w:r>
      <w:r w:rsidRPr="00326459">
        <w:t>överlåtelser</w:t>
      </w:r>
      <w:r>
        <w:t xml:space="preserve"> av försäkrings</w:t>
      </w:r>
      <w:r w:rsidRPr="00FB3C47">
        <w:t>bestånd</w:t>
      </w:r>
      <w:bookmarkEnd w:id="3687"/>
      <w:bookmarkEnd w:id="3688"/>
      <w:bookmarkEnd w:id="3689"/>
      <w:bookmarkEnd w:id="3690"/>
      <w:bookmarkEnd w:id="3691"/>
      <w:bookmarkEnd w:id="3692"/>
      <w:bookmarkEnd w:id="3693"/>
      <w:bookmarkEnd w:id="3694"/>
      <w:bookmarkEnd w:id="3695"/>
      <w:bookmarkEnd w:id="3696"/>
      <w:r w:rsidRPr="00FB3C47">
        <w:t xml:space="preserve"> </w:t>
      </w:r>
      <w:r>
        <w:t>mellan svenska företag</w:t>
      </w:r>
      <w:r w:rsidRPr="00FB3C47">
        <w:t xml:space="preserve"> och var de överlåtelserna ska regleras</w:t>
      </w:r>
      <w:bookmarkEnd w:id="3697"/>
      <w:bookmarkEnd w:id="3698"/>
      <w:bookmarkEnd w:id="3699"/>
      <w:bookmarkEnd w:id="3700"/>
      <w:bookmarkEnd w:id="3701"/>
      <w:bookmarkEnd w:id="3702"/>
      <w:bookmarkEnd w:id="3703"/>
      <w:bookmarkEnd w:id="3704"/>
      <w:bookmarkEnd w:id="3705"/>
      <w:bookmarkEnd w:id="3706"/>
      <w:bookmarkEnd w:id="3707"/>
      <w:bookmarkEnd w:id="3708"/>
      <w:bookmarkEnd w:id="3709"/>
      <w:bookmarkEnd w:id="3710"/>
      <w:bookmarkEnd w:id="3711"/>
      <w:bookmarkEnd w:id="3712"/>
      <w:bookmarkEnd w:id="3713"/>
      <w:bookmarkEnd w:id="3714"/>
      <w:bookmarkEnd w:id="3715"/>
      <w:bookmarkEnd w:id="3716"/>
      <w:bookmarkEnd w:id="3717"/>
      <w:bookmarkEnd w:id="3718"/>
      <w:bookmarkEnd w:id="3719"/>
      <w:bookmarkEnd w:id="3720"/>
      <w:bookmarkEnd w:id="3721"/>
    </w:p>
    <w:p w14:paraId="3A396C3F" w14:textId="77777777" w:rsidR="009F5EEF" w:rsidRPr="00FB3C47" w:rsidRDefault="009F5EEF" w:rsidP="009F5EEF">
      <w:pPr>
        <w:pStyle w:val="Brdtextram"/>
      </w:pPr>
      <w:r w:rsidRPr="00FB3C47">
        <w:rPr>
          <w:b/>
        </w:rPr>
        <w:t>Regeringens förslag: </w:t>
      </w:r>
      <w:r w:rsidRPr="00FB3C47">
        <w:t xml:space="preserve">Ett tjänstepensionsföretag ska helt eller delvis få överlåta </w:t>
      </w:r>
      <w:r>
        <w:t>försäkrings</w:t>
      </w:r>
      <w:r w:rsidRPr="00FB3C47">
        <w:t xml:space="preserve">bestånd till ett annat tjänstepensionsföretag eller </w:t>
      </w:r>
      <w:r>
        <w:t>ett försäkrings</w:t>
      </w:r>
      <w:r w:rsidRPr="00FB3C47">
        <w:t>företag. Ett försäkringsföretag ska helt eller delvis få över</w:t>
      </w:r>
      <w:r>
        <w:softHyphen/>
      </w:r>
      <w:r w:rsidRPr="00FB3C47">
        <w:t>låta sitt bestånd av tjänstepensionsförsäkringar till ett tjänstepensions</w:t>
      </w:r>
      <w:r>
        <w:softHyphen/>
      </w:r>
      <w:r w:rsidRPr="00FB3C47">
        <w:t xml:space="preserve">företag. </w:t>
      </w:r>
    </w:p>
    <w:p w14:paraId="47FA7245" w14:textId="77777777" w:rsidR="009F5EEF" w:rsidRPr="00FB3C47" w:rsidRDefault="009F5EEF" w:rsidP="009F5EEF">
      <w:pPr>
        <w:pStyle w:val="Brdtextmedindragram"/>
      </w:pPr>
      <w:r w:rsidRPr="00FB3C47">
        <w:t>Bestämmelser om överlåtelser av försäkringsbestånd från försäk</w:t>
      </w:r>
      <w:r>
        <w:softHyphen/>
      </w:r>
      <w:r w:rsidRPr="00FB3C47">
        <w:t>ringsföretag till tjänstepensionsföretag ska införas i försäkringsrörelse</w:t>
      </w:r>
      <w:r>
        <w:softHyphen/>
      </w:r>
      <w:r w:rsidRPr="00FB3C47">
        <w:t>lagen, och de villkor för överlåtelse av försäkringsbestånd som finns i den lagen ska gälla även för sådana överlåtelser.</w:t>
      </w:r>
    </w:p>
    <w:p w14:paraId="6DFEA28C" w14:textId="77777777" w:rsidR="009F5EEF" w:rsidRPr="002B2847" w:rsidRDefault="009F5EEF" w:rsidP="009F5EEF">
      <w:pPr>
        <w:pStyle w:val="Brdtextmedindrag"/>
        <w:rPr>
          <w:b/>
          <w:sz w:val="8"/>
          <w:szCs w:val="8"/>
        </w:rPr>
      </w:pPr>
    </w:p>
    <w:p w14:paraId="5CAEBAC3" w14:textId="47C79CBE" w:rsidR="009F5EEF" w:rsidRPr="00FB3C47" w:rsidRDefault="009F5EEF" w:rsidP="009F5EEF">
      <w:pPr>
        <w:pStyle w:val="Brdtextmedindrag"/>
      </w:pPr>
      <w:r w:rsidRPr="00FB3C47">
        <w:rPr>
          <w:b/>
        </w:rPr>
        <w:t>Utredningens förslag</w:t>
      </w:r>
      <w:r w:rsidRPr="00FB3C47">
        <w:t xml:space="preserve"> </w:t>
      </w:r>
      <w:r>
        <w:t>ö</w:t>
      </w:r>
      <w:r w:rsidRPr="00FB3C47">
        <w:t xml:space="preserve">verensstämmer delvis med regeringens förslag. </w:t>
      </w:r>
      <w:bookmarkStart w:id="3722" w:name="_Hlk536521451"/>
      <w:r w:rsidR="00A95937">
        <w:t>Enligt u</w:t>
      </w:r>
      <w:r w:rsidRPr="00FB3C47">
        <w:t>tredningen</w:t>
      </w:r>
      <w:r w:rsidR="00A95937">
        <w:t>s</w:t>
      </w:r>
      <w:r w:rsidRPr="00FB3C47">
        <w:t xml:space="preserve"> försl</w:t>
      </w:r>
      <w:r w:rsidR="00A95937">
        <w:t>ag</w:t>
      </w:r>
      <w:r w:rsidRPr="00FB3C47">
        <w:t xml:space="preserve"> </w:t>
      </w:r>
      <w:r w:rsidR="00A95937">
        <w:t>ska det inte vara tillåtet med</w:t>
      </w:r>
      <w:r w:rsidRPr="00FB3C47">
        <w:t xml:space="preserve"> överlåt</w:t>
      </w:r>
      <w:r>
        <w:t>el</w:t>
      </w:r>
      <w:r w:rsidRPr="00FB3C47">
        <w:t>s</w:t>
      </w:r>
      <w:r>
        <w:t>er</w:t>
      </w:r>
      <w:r w:rsidRPr="00FB3C47">
        <w:t xml:space="preserve"> mellan </w:t>
      </w:r>
      <w:r w:rsidR="009015F9">
        <w:t xml:space="preserve">tjänstepensionsföretag och </w:t>
      </w:r>
      <w:r w:rsidR="000A0C55">
        <w:t>försäkringsföretag</w:t>
      </w:r>
      <w:r w:rsidRPr="00FB3C47">
        <w:t xml:space="preserve">. </w:t>
      </w:r>
      <w:bookmarkEnd w:id="3722"/>
    </w:p>
    <w:p w14:paraId="363FA5E1" w14:textId="77777777" w:rsidR="009F5EEF" w:rsidRPr="00FB3C47" w:rsidRDefault="009F5EEF" w:rsidP="009F5EEF">
      <w:pPr>
        <w:pStyle w:val="Brdtextmedindrag"/>
      </w:pPr>
      <w:r w:rsidRPr="00FB3C47">
        <w:rPr>
          <w:b/>
        </w:rPr>
        <w:t>Remissinstanserna:</w:t>
      </w:r>
      <w:r w:rsidRPr="00FB3C47">
        <w:t xml:space="preserve"> </w:t>
      </w:r>
      <w:r w:rsidRPr="00FB3C47">
        <w:rPr>
          <w:i/>
        </w:rPr>
        <w:t>Sveriges advokatsamfund</w:t>
      </w:r>
      <w:r w:rsidRPr="006F1DC7">
        <w:t>,</w:t>
      </w:r>
      <w:r>
        <w:t xml:space="preserve"> </w:t>
      </w:r>
      <w:r w:rsidRPr="00FB3C47">
        <w:rPr>
          <w:i/>
        </w:rPr>
        <w:t>Svenska Aktuarie</w:t>
      </w:r>
      <w:r>
        <w:rPr>
          <w:i/>
        </w:rPr>
        <w:softHyphen/>
      </w:r>
      <w:r w:rsidRPr="00FB3C47">
        <w:rPr>
          <w:i/>
        </w:rPr>
        <w:t>föreningen</w:t>
      </w:r>
      <w:r w:rsidRPr="006F1DC7">
        <w:t>,</w:t>
      </w:r>
      <w:r w:rsidRPr="00FB3C47">
        <w:rPr>
          <w:i/>
        </w:rPr>
        <w:t xml:space="preserve"> Svensk Försäkring</w:t>
      </w:r>
      <w:r w:rsidRPr="006F1DC7">
        <w:t>,</w:t>
      </w:r>
      <w:r w:rsidRPr="00FB3C47">
        <w:rPr>
          <w:i/>
        </w:rPr>
        <w:t xml:space="preserve"> Tjänstepensionsförbundet </w:t>
      </w:r>
      <w:r w:rsidRPr="00FB3C47">
        <w:t>och</w:t>
      </w:r>
      <w:r w:rsidRPr="00FB3C47">
        <w:rPr>
          <w:i/>
        </w:rPr>
        <w:t xml:space="preserve"> Ägar</w:t>
      </w:r>
      <w:r>
        <w:rPr>
          <w:i/>
        </w:rPr>
        <w:softHyphen/>
      </w:r>
      <w:r w:rsidRPr="00FB3C47">
        <w:rPr>
          <w:i/>
        </w:rPr>
        <w:t>föreningen ProSkandia</w:t>
      </w:r>
      <w:r w:rsidRPr="00FB3C47">
        <w:t xml:space="preserve"> anser att beståndsöverlåtelser ska vara tillåtna mellan tjänstepensionsföretag och försäkringsföretag. Som skäl nämns bl.a. kundskyddet, att det är tillåtet för tjänstepensionskassor att överlåta sin rörelse till ett försäkringsbolag och att det föreslås att det ska vara möjligt att överlåta värdet av ett avtal. Liknande synpunkter framförs av </w:t>
      </w:r>
      <w:r w:rsidRPr="002B2847">
        <w:rPr>
          <w:i/>
        </w:rPr>
        <w:t xml:space="preserve">Offentliganställdas </w:t>
      </w:r>
      <w:r>
        <w:rPr>
          <w:i/>
        </w:rPr>
        <w:t>f</w:t>
      </w:r>
      <w:r w:rsidRPr="002B2847">
        <w:rPr>
          <w:i/>
        </w:rPr>
        <w:t>örhandlingsråd</w:t>
      </w:r>
      <w:r w:rsidRPr="00FB3C47">
        <w:t xml:space="preserve"> (</w:t>
      </w:r>
      <w:r w:rsidRPr="00FB3C47">
        <w:rPr>
          <w:i/>
        </w:rPr>
        <w:t>OFR</w:t>
      </w:r>
      <w:r w:rsidRPr="002B2847">
        <w:rPr>
          <w:i/>
        </w:rPr>
        <w:t>)</w:t>
      </w:r>
      <w:r w:rsidRPr="00FB3C47">
        <w:t xml:space="preserve">, </w:t>
      </w:r>
      <w:r w:rsidRPr="00FB3C47">
        <w:rPr>
          <w:i/>
        </w:rPr>
        <w:t xml:space="preserve">PTK </w:t>
      </w:r>
      <w:r w:rsidRPr="00FB3C47">
        <w:t>och</w:t>
      </w:r>
      <w:r w:rsidRPr="00FB3C47">
        <w:rPr>
          <w:i/>
        </w:rPr>
        <w:t xml:space="preserve"> Sveriges Kommuner och Landsting </w:t>
      </w:r>
      <w:r w:rsidRPr="00FB3C47">
        <w:t xml:space="preserve">som också anför att en begränsning av beståndsöverlåtelser </w:t>
      </w:r>
      <w:r w:rsidRPr="00FB3C47">
        <w:lastRenderedPageBreak/>
        <w:t xml:space="preserve">kan ge inlåsningseffekter och svårigheter att prioritera kundernas intressen vid konkurs, likvidation och omstrukturering. Även </w:t>
      </w:r>
      <w:r>
        <w:rPr>
          <w:i/>
        </w:rPr>
        <w:t>Livf</w:t>
      </w:r>
      <w:r w:rsidRPr="00FF4279">
        <w:rPr>
          <w:i/>
        </w:rPr>
        <w:t xml:space="preserve">örsäkringsbolaget </w:t>
      </w:r>
      <w:r w:rsidRPr="00FB3C47">
        <w:rPr>
          <w:i/>
        </w:rPr>
        <w:t>Skandia</w:t>
      </w:r>
      <w:r>
        <w:rPr>
          <w:i/>
        </w:rPr>
        <w:t>, ömsesidigt</w:t>
      </w:r>
      <w:r w:rsidRPr="00FB3C47">
        <w:t xml:space="preserve"> anser att överlåtelser från ett tjänstepensionsföretag till ett försäkringsbolag borde vara tillåtna med hänsyn till</w:t>
      </w:r>
      <w:r w:rsidRPr="00FB3C47" w:rsidDel="003F3DB4">
        <w:t xml:space="preserve"> </w:t>
      </w:r>
      <w:r w:rsidRPr="00FB3C47">
        <w:t xml:space="preserve">risken för sämre kundskydd. </w:t>
      </w:r>
    </w:p>
    <w:p w14:paraId="42CB76D0" w14:textId="14F2EA30" w:rsidR="009F5EEF" w:rsidRPr="00FB3C47" w:rsidRDefault="009F5EEF" w:rsidP="009F5EEF">
      <w:pPr>
        <w:pStyle w:val="Brdtextmedindrag"/>
        <w:rPr>
          <w:b/>
        </w:rPr>
      </w:pPr>
      <w:r w:rsidRPr="00FB3C47">
        <w:rPr>
          <w:b/>
        </w:rPr>
        <w:t xml:space="preserve">Promemorians förslag </w:t>
      </w:r>
      <w:r>
        <w:t>ö</w:t>
      </w:r>
      <w:r w:rsidRPr="00FB3C47">
        <w:t>verensstämmer delvis med regeringens för</w:t>
      </w:r>
      <w:r w:rsidR="00293B0C">
        <w:softHyphen/>
      </w:r>
      <w:r w:rsidRPr="00FB3C47">
        <w:t xml:space="preserve">slag. </w:t>
      </w:r>
      <w:r>
        <w:t>I p</w:t>
      </w:r>
      <w:r w:rsidRPr="00FB3C47">
        <w:t>romemorian föreslå</w:t>
      </w:r>
      <w:r>
        <w:t>s</w:t>
      </w:r>
      <w:r w:rsidRPr="00FB3C47">
        <w:t xml:space="preserve"> att tjänstepensionsförsäkringsbestånd ska få överlåtas från ett tjänstepensionsföretag till ett annat tjänstepensions</w:t>
      </w:r>
      <w:r>
        <w:softHyphen/>
      </w:r>
      <w:r w:rsidRPr="00FB3C47">
        <w:t xml:space="preserve">företag eller till ett försäkringsföretag, men inte från ett försäkringsföretag till ett tjänstepensionsföretag. </w:t>
      </w:r>
      <w:r>
        <w:t>I p</w:t>
      </w:r>
      <w:r w:rsidRPr="00FB3C47">
        <w:t>romemorian föreslå</w:t>
      </w:r>
      <w:r>
        <w:t>s</w:t>
      </w:r>
      <w:r w:rsidRPr="00FB3C47">
        <w:t xml:space="preserve"> också att överlåtelse av bestånd från ett tjänstepensionsföretag till ett försäkringsföretag endast ska få avse åtaganden som ska fullgöras i Sverige. I promemorians förslag regleras alla gränsöverskridande överlåtelser i den nya lagen. </w:t>
      </w:r>
    </w:p>
    <w:p w14:paraId="1299EDBF" w14:textId="41DC6142" w:rsidR="009F5EEF" w:rsidRPr="00FB3C47" w:rsidRDefault="009F5EEF" w:rsidP="009F5EEF">
      <w:pPr>
        <w:pStyle w:val="Brdtextmedindrag"/>
      </w:pPr>
      <w:r w:rsidRPr="00FB3C47">
        <w:rPr>
          <w:b/>
        </w:rPr>
        <w:t>Remissinstanserna:</w:t>
      </w:r>
      <w:r w:rsidRPr="00FB3C47">
        <w:t xml:space="preserve"> </w:t>
      </w:r>
      <w:r w:rsidRPr="00FB3C47">
        <w:rPr>
          <w:i/>
        </w:rPr>
        <w:t>Svensk Försäkring</w:t>
      </w:r>
      <w:r w:rsidRPr="006F1DC7">
        <w:t>,</w:t>
      </w:r>
      <w:r w:rsidRPr="00FB3C47">
        <w:rPr>
          <w:i/>
        </w:rPr>
        <w:t xml:space="preserve"> Svenskt Näringsliv</w:t>
      </w:r>
      <w:r w:rsidRPr="006F1DC7">
        <w:t>,</w:t>
      </w:r>
      <w:r w:rsidRPr="00FB3C47">
        <w:rPr>
          <w:i/>
        </w:rPr>
        <w:t xml:space="preserve"> Sveriges Kommuner och Landsting</w:t>
      </w:r>
      <w:r w:rsidRPr="006F1DC7">
        <w:t>,</w:t>
      </w:r>
      <w:r w:rsidRPr="00FB3C47">
        <w:rPr>
          <w:i/>
        </w:rPr>
        <w:t xml:space="preserve"> Saco </w:t>
      </w:r>
      <w:r w:rsidRPr="00FB3C47">
        <w:t xml:space="preserve">och </w:t>
      </w:r>
      <w:r w:rsidRPr="00FB3C47">
        <w:rPr>
          <w:i/>
        </w:rPr>
        <w:t>Tjänstepensionsförbundet</w:t>
      </w:r>
      <w:r w:rsidRPr="00FB3C47">
        <w:t xml:space="preserve"> anser att beståndsöverlåtelser från försäkringsföretag till tjänstepensionsföretag ska tillåtas. </w:t>
      </w:r>
      <w:r w:rsidRPr="002B2847">
        <w:rPr>
          <w:i/>
        </w:rPr>
        <w:t>Finansinspektione</w:t>
      </w:r>
      <w:r w:rsidRPr="00FB3C47">
        <w:rPr>
          <w:i/>
        </w:rPr>
        <w:t xml:space="preserve">n </w:t>
      </w:r>
      <w:r w:rsidRPr="00FB3C47">
        <w:t xml:space="preserve">anser att </w:t>
      </w:r>
      <w:r>
        <w:t xml:space="preserve">motiveringen i </w:t>
      </w:r>
      <w:r w:rsidRPr="00FB3C47">
        <w:t>promemorian, som går ut på att överlåtelser från försäkringsföretag till tjänstepensionsföretag inte kan tillåtas enligt Solvens II-direktivet, är otydlig eftersom omvand</w:t>
      </w:r>
      <w:r>
        <w:softHyphen/>
      </w:r>
      <w:r w:rsidRPr="00FB3C47">
        <w:t>ling ska tillåtas</w:t>
      </w:r>
      <w:r>
        <w:t>,</w:t>
      </w:r>
      <w:r w:rsidRPr="00FB3C47">
        <w:t xml:space="preserve"> vilket enligt inspektionen borde få samma konsekvenser för beståndet som en beståndsöverlåtelse. Även Saco och </w:t>
      </w:r>
      <w:r w:rsidRPr="002B2847">
        <w:t>Tjänstepensions</w:t>
      </w:r>
      <w:r>
        <w:softHyphen/>
      </w:r>
      <w:r w:rsidRPr="002B2847">
        <w:t>förbundet</w:t>
      </w:r>
      <w:r w:rsidRPr="00FB3C47">
        <w:t xml:space="preserve"> anser att förslaget är ologiskt mot bakgrund av den föreslagna möjligheten för försäkringsföretag att ombildas till tjänstepensionsföretag. </w:t>
      </w:r>
      <w:r w:rsidRPr="002B2847">
        <w:t>Svensk</w:t>
      </w:r>
      <w:r w:rsidRPr="00FB3C47">
        <w:rPr>
          <w:i/>
        </w:rPr>
        <w:t xml:space="preserve"> </w:t>
      </w:r>
      <w:r w:rsidRPr="002B2847">
        <w:t>Försäkring</w:t>
      </w:r>
      <w:r w:rsidRPr="00FB3C47">
        <w:t xml:space="preserve"> menar att Solvens II-direktivet inte hindrar överlåtelse från ett försäkringsföretag till ett tjänstepensions</w:t>
      </w:r>
      <w:r>
        <w:softHyphen/>
      </w:r>
      <w:r w:rsidRPr="00FB3C47">
        <w:t>företag eftersom det direktivet endast reglerar överlåtelser som b</w:t>
      </w:r>
      <w:r w:rsidRPr="002B2847">
        <w:t>erör mer än ett land</w:t>
      </w:r>
      <w:r w:rsidRPr="00FB3C47">
        <w:t>. Svensk Försäkring, Svenskt Näringsliv och Tjänstepensionsförbundet</w:t>
      </w:r>
      <w:r w:rsidRPr="00FB3C47" w:rsidDel="00722875">
        <w:t xml:space="preserve"> </w:t>
      </w:r>
      <w:r w:rsidRPr="00FB3C47">
        <w:t>anser att olika kapitalkrav inte bör vara skäl för att inte tillåta sådana överlåtelser eftersom den föreslagna kapitalkravs</w:t>
      </w:r>
      <w:r>
        <w:softHyphen/>
      </w:r>
      <w:r w:rsidRPr="00FB3C47">
        <w:t xml:space="preserve">regleringen anses vara den mest lämpliga för tjänstepensionsverksamhet. </w:t>
      </w:r>
      <w:bookmarkStart w:id="3723" w:name="_Hlk536610334"/>
      <w:r w:rsidRPr="002B2847">
        <w:t>Saco</w:t>
      </w:r>
      <w:r w:rsidRPr="00FB3C47">
        <w:t xml:space="preserve"> och Svensk Försäkring </w:t>
      </w:r>
      <w:bookmarkEnd w:id="3723"/>
      <w:r w:rsidRPr="00FB3C47">
        <w:t>an</w:t>
      </w:r>
      <w:r>
        <w:softHyphen/>
      </w:r>
      <w:r w:rsidRPr="00FB3C47">
        <w:t>ser att möjligheten att överlåta bestånd mellan företagsformerna skulle ge större möjligheter vid omstrukturer</w:t>
      </w:r>
      <w:r>
        <w:softHyphen/>
      </w:r>
      <w:r w:rsidRPr="00FB3C47">
        <w:t xml:space="preserve">ingar, mindre inlåsningseffekter och bättre skydd för förmånstagarna. Svensk Försäkring menar därför att det även bör vara möjligt med överlåtelse till ett utländskt försäkringsföretag eller tjänstepensionsinstitut. </w:t>
      </w:r>
      <w:r w:rsidR="00B35426">
        <w:t xml:space="preserve">Enligt </w:t>
      </w:r>
      <w:r w:rsidRPr="00FB3C47">
        <w:t xml:space="preserve">Svensk Försäkring </w:t>
      </w:r>
      <w:r w:rsidR="00B35426">
        <w:t>b</w:t>
      </w:r>
      <w:r w:rsidRPr="00FB3C47">
        <w:t>ör även förmåner som ska fullgöras i annat land än Sverige få överlåtas, eftersom det inte finns hinder</w:t>
      </w:r>
      <w:r>
        <w:t xml:space="preserve"> </w:t>
      </w:r>
      <w:r w:rsidR="00B35426">
        <w:t>mot</w:t>
      </w:r>
      <w:r>
        <w:t xml:space="preserve"> det</w:t>
      </w:r>
      <w:r w:rsidRPr="00FB3C47">
        <w:t xml:space="preserve"> enligt direktivet. </w:t>
      </w:r>
    </w:p>
    <w:p w14:paraId="3642663E" w14:textId="77777777" w:rsidR="009F5EEF" w:rsidRPr="00FB3C47" w:rsidRDefault="009F5EEF" w:rsidP="009F5EEF">
      <w:pPr>
        <w:pStyle w:val="Rubrik4utannumrering"/>
      </w:pPr>
      <w:r w:rsidRPr="00FB3C47">
        <w:t>Skälen för regeringens förslag</w:t>
      </w:r>
    </w:p>
    <w:p w14:paraId="2C5938A8" w14:textId="77777777" w:rsidR="009F5EEF" w:rsidRPr="0094380B" w:rsidRDefault="009F5EEF" w:rsidP="009F5EEF">
      <w:pPr>
        <w:pStyle w:val="Rubrik5utannumrering"/>
        <w:spacing w:before="0"/>
      </w:pPr>
      <w:r>
        <w:t>B</w:t>
      </w:r>
      <w:r w:rsidRPr="00FB3C47">
        <w:t>akgrund</w:t>
      </w:r>
    </w:p>
    <w:p w14:paraId="75DF6097" w14:textId="3E8BF0ED" w:rsidR="009F5EEF" w:rsidRPr="00FB3C47" w:rsidRDefault="009F5EEF" w:rsidP="009F5EEF">
      <w:pPr>
        <w:pStyle w:val="Brdtext"/>
      </w:pPr>
      <w:r>
        <w:t>Ö</w:t>
      </w:r>
      <w:r w:rsidRPr="00FB3C47">
        <w:t>verlåtelser av försäkringsbestånd mellan försäkringsföretag reglerades redan i lagen (1948:433) om försäkringsrörelse och överfördes i stort sett oförändrade i sak till försäkringsrörelselagen (1982:713). Regleringen av överlåtelser omfattade krav på godkännande av bolags</w:t>
      </w:r>
      <w:r>
        <w:softHyphen/>
      </w:r>
      <w:r w:rsidRPr="00FB3C47">
        <w:t>stämman i det överlåtande bolaget, vilka handlingar som skulle hållas tillgängliga för aktieägare och röstberättigade inför stämmobeslutet, an</w:t>
      </w:r>
      <w:r>
        <w:softHyphen/>
      </w:r>
      <w:r w:rsidRPr="00FB3C47">
        <w:t xml:space="preserve">mälan av stämmobeslutet för registrering, tillstånd för verkställighet av avtalet från försäkringsinspektionen, krav på att försäkringstagarnas rätt inte skulle försämras, möjlighet för inspektionen att utfärda föreläggande om ytterligare utredning, kungörande av ansökan i bl.a. Post- och Inrikes </w:t>
      </w:r>
      <w:r w:rsidRPr="00FB3C47">
        <w:lastRenderedPageBreak/>
        <w:t>Tidningar, registrering av tillståndsbeslut, underrättelser till försäkrings</w:t>
      </w:r>
      <w:r>
        <w:softHyphen/>
      </w:r>
      <w:r w:rsidRPr="00FB3C47">
        <w:t xml:space="preserve">tagarna och särskilda regler vid det överlåtande bolagets konkurs. </w:t>
      </w:r>
    </w:p>
    <w:p w14:paraId="15897FB6" w14:textId="77777777" w:rsidR="009F5EEF" w:rsidRPr="00FB3C47" w:rsidRDefault="009F5EEF" w:rsidP="009F5EEF">
      <w:pPr>
        <w:pStyle w:val="Brdtextmedindrag"/>
      </w:pPr>
      <w:r w:rsidRPr="00FB3C47">
        <w:t>År 1993 infördes särskilda bestämmelser om gränsöverskridande över</w:t>
      </w:r>
      <w:r>
        <w:softHyphen/>
      </w:r>
      <w:r w:rsidRPr="00FB3C47">
        <w:t xml:space="preserve">låtelser och krav på samtycke från behöriga myndigheter i de länder som berörs (prop. 1992/93:257 s. 200 f.). Genom lagändringar 1994 infördes bl.a. </w:t>
      </w:r>
      <w:r>
        <w:t xml:space="preserve">ett </w:t>
      </w:r>
      <w:r w:rsidRPr="00FB3C47">
        <w:t>krav på att den övertagande försäkringsgivaren ska ha den kapital</w:t>
      </w:r>
      <w:r>
        <w:softHyphen/>
      </w:r>
      <w:r w:rsidRPr="00FB3C47">
        <w:t>bas som krävs sedan överlåtelsen beaktats. I propositionen anfördes att det kravet redan torde ha omfattats av gällande bestämmelser, men att det skulle anges i lagtexten för tydlighetens skull i enlighet med tredje livför</w:t>
      </w:r>
      <w:r>
        <w:softHyphen/>
      </w:r>
      <w:r w:rsidRPr="00FB3C47">
        <w:t>säkringsdirektivet (prop. 1994/95:184 s. 283). Bestämmelserna om be</w:t>
      </w:r>
      <w:r>
        <w:softHyphen/>
      </w:r>
      <w:r w:rsidRPr="00FB3C47">
        <w:t>ståndsöverlåtelser överfördes utan större ändringar i sak till den nu gäll</w:t>
      </w:r>
      <w:r>
        <w:softHyphen/>
      </w:r>
      <w:r w:rsidRPr="00FB3C47">
        <w:t xml:space="preserve">ande försäkringsrörelselagen (2010:2043), förkortad FRL. </w:t>
      </w:r>
    </w:p>
    <w:p w14:paraId="56F53086" w14:textId="77777777" w:rsidR="009F5EEF" w:rsidRPr="00FB3C47" w:rsidRDefault="009F5EEF" w:rsidP="009F5EEF">
      <w:pPr>
        <w:pStyle w:val="Brdtextmedindrag"/>
      </w:pPr>
      <w:r w:rsidRPr="00FB3C47">
        <w:t>I det för</w:t>
      </w:r>
      <w:r>
        <w:t>sta tjänstepensionsdirektivet fi</w:t>
      </w:r>
      <w:r w:rsidRPr="00FB3C47">
        <w:t>nns inte någon reglering av över</w:t>
      </w:r>
      <w:r>
        <w:softHyphen/>
      </w:r>
      <w:r w:rsidRPr="00FB3C47">
        <w:t>låtelser av tjänstepensionsförsäkringsbestånd. I andra tjänstepensions</w:t>
      </w:r>
      <w:r>
        <w:softHyphen/>
      </w:r>
      <w:r w:rsidRPr="00FB3C47">
        <w:t>direktivet finns bestämmelser om gränsöverskridande överlåtelser, men inte några bestämmelser om överlåtelser mellan tjänstepensionsinstitut i samma land.</w:t>
      </w:r>
    </w:p>
    <w:p w14:paraId="1753627E" w14:textId="77777777" w:rsidR="009F5EEF" w:rsidRPr="00FB3C47" w:rsidRDefault="009F5EEF" w:rsidP="009F5EEF">
      <w:pPr>
        <w:pStyle w:val="Rubrik5utannumrering"/>
      </w:pPr>
      <w:r>
        <w:t>Ö</w:t>
      </w:r>
      <w:r w:rsidRPr="00FB3C47">
        <w:t xml:space="preserve">verlåtelse av försäkringsbestånd </w:t>
      </w:r>
      <w:r>
        <w:t>enl</w:t>
      </w:r>
      <w:r w:rsidRPr="00FB3C47">
        <w:t>i</w:t>
      </w:r>
      <w:r>
        <w:t>gt</w:t>
      </w:r>
      <w:r w:rsidRPr="00FB3C47">
        <w:t xml:space="preserve"> försäkringsrörelselagen</w:t>
      </w:r>
    </w:p>
    <w:p w14:paraId="74F63F22" w14:textId="77777777" w:rsidR="009F5EEF" w:rsidRPr="00FB3C47" w:rsidRDefault="009F5EEF" w:rsidP="009F5EEF">
      <w:pPr>
        <w:pStyle w:val="Brdtext"/>
      </w:pPr>
      <w:r w:rsidRPr="00FB3C47">
        <w:t xml:space="preserve">I 14 kap. FRL finns bestämmelser om överlåtelse av försäkringsbestånd. </w:t>
      </w:r>
      <w:r>
        <w:t>Ö</w:t>
      </w:r>
      <w:r w:rsidRPr="00FB3C47">
        <w:t xml:space="preserve">verlåtelse får ske till ett svenskt försäkringsföretag eller en utländsk försäkringsgivare som har tillstånd att driva försäkringsrörelse i Sverige eller som är auktoriserad i ett land inom EES. Överlåtelse får ske även om det överlåtande företaget </w:t>
      </w:r>
      <w:r>
        <w:t xml:space="preserve">har </w:t>
      </w:r>
      <w:r w:rsidRPr="00FB3C47">
        <w:t>gått i likvidation (14</w:t>
      </w:r>
      <w:r>
        <w:t> </w:t>
      </w:r>
      <w:r w:rsidRPr="00FB3C47">
        <w:t>kap. 1</w:t>
      </w:r>
      <w:r>
        <w:t> </w:t>
      </w:r>
      <w:r w:rsidRPr="00FB3C47">
        <w:t xml:space="preserve">§ FRL). </w:t>
      </w:r>
    </w:p>
    <w:p w14:paraId="25E0E082" w14:textId="77777777" w:rsidR="009F5EEF" w:rsidRPr="00FB3C47" w:rsidRDefault="009F5EEF" w:rsidP="009F5EEF">
      <w:pPr>
        <w:pStyle w:val="Brdtextmedindrag"/>
      </w:pPr>
      <w:r w:rsidRPr="00FB3C47">
        <w:t>För att bli giltigt ska ett överlåtelseavtal godkännas av stämman i det överlåtande företaget</w:t>
      </w:r>
      <w:r>
        <w:t>, och vissa handlingar</w:t>
      </w:r>
      <w:r w:rsidRPr="00FB3C47">
        <w:t xml:space="preserve"> ska hållas tillgängliga för aktieägarna och de röstberättigade i det överlåtande företaget innan frågan om godkännande läggs fram</w:t>
      </w:r>
      <w:r>
        <w:t xml:space="preserve"> (14 kap. 2 § FRL)</w:t>
      </w:r>
      <w:r w:rsidRPr="00FB3C47">
        <w:t>. Stämmans godkännande ska anmälas för registrering till Bolagsverket</w:t>
      </w:r>
      <w:r>
        <w:t xml:space="preserve"> (14 kap. 4 § jämfört med 17 kap. 1 § FRL)</w:t>
      </w:r>
      <w:r w:rsidRPr="00FB3C47">
        <w:t xml:space="preserve">. </w:t>
      </w:r>
    </w:p>
    <w:p w14:paraId="3F119718" w14:textId="77777777" w:rsidR="009F5EEF" w:rsidRPr="00FB3C47" w:rsidRDefault="009F5EEF" w:rsidP="009F5EEF">
      <w:pPr>
        <w:pStyle w:val="Brdtextmedindrag"/>
      </w:pPr>
      <w:r w:rsidRPr="00FB3C47">
        <w:t>Det krävs tillstånd av Finansinspektionen för att få verkställa över</w:t>
      </w:r>
      <w:r>
        <w:softHyphen/>
      </w:r>
      <w:r w:rsidRPr="00FB3C47">
        <w:t xml:space="preserve">låtelseavtalet (14 kap. 5 § FRL). </w:t>
      </w:r>
      <w:r>
        <w:t>A</w:t>
      </w:r>
      <w:r w:rsidRPr="00FB3C47">
        <w:t xml:space="preserve">nsökan ska göras av </w:t>
      </w:r>
      <w:r>
        <w:t>både</w:t>
      </w:r>
      <w:r w:rsidRPr="00FB3C47">
        <w:t xml:space="preserve"> det över</w:t>
      </w:r>
      <w:r>
        <w:softHyphen/>
      </w:r>
      <w:r w:rsidRPr="00FB3C47">
        <w:t xml:space="preserve">låtande </w:t>
      </w:r>
      <w:r>
        <w:t>och</w:t>
      </w:r>
      <w:r w:rsidRPr="00FB3C47">
        <w:t xml:space="preserve"> de</w:t>
      </w:r>
      <w:r>
        <w:t>t</w:t>
      </w:r>
      <w:r w:rsidRPr="00FB3C47">
        <w:t xml:space="preserve"> övertagande för</w:t>
      </w:r>
      <w:r>
        <w:t>et</w:t>
      </w:r>
      <w:r w:rsidRPr="00FB3C47">
        <w:t>a</w:t>
      </w:r>
      <w:r>
        <w:t>g</w:t>
      </w:r>
      <w:r w:rsidRPr="00FB3C47">
        <w:t>e</w:t>
      </w:r>
      <w:r>
        <w:t>t (14 kap. 6 § FRL)</w:t>
      </w:r>
      <w:r w:rsidRPr="00FB3C47">
        <w:t>. Vad som ska ges in tillsammans med ansökan framgår av 2 kap. 13 § försäkringsrörelse</w:t>
      </w:r>
      <w:r>
        <w:softHyphen/>
      </w:r>
      <w:r w:rsidRPr="00FB3C47">
        <w:t>förordningen (2011:257), nämligen en kopia av bolags- eller förenings</w:t>
      </w:r>
      <w:r>
        <w:softHyphen/>
      </w:r>
      <w:r w:rsidRPr="00FB3C47">
        <w:t>stämmans protokoll med beslutet om överlåtelse och de handlingar som har lagts fram på stämman i det överlåtande försäkringsföretaget, en kopia av Bolagsverkets registreringsbevis av stämmans beslut om överlåtelse</w:t>
      </w:r>
      <w:r>
        <w:t xml:space="preserve"> samt</w:t>
      </w:r>
      <w:r w:rsidRPr="00FB3C47">
        <w:t xml:space="preserve"> information om huruvida överlåtelsen omfattar risker eller åtaganden utomlands </w:t>
      </w:r>
      <w:r>
        <w:t>och</w:t>
      </w:r>
      <w:r w:rsidRPr="00FB3C47">
        <w:t xml:space="preserve"> uppgift om vilka länder som avses. </w:t>
      </w:r>
    </w:p>
    <w:p w14:paraId="20DE5295" w14:textId="66BC852E" w:rsidR="009F5EEF" w:rsidRPr="00FB3C47" w:rsidRDefault="009F5EEF" w:rsidP="009F5EEF">
      <w:pPr>
        <w:pStyle w:val="Brdtextmedindrag"/>
      </w:pPr>
      <w:r w:rsidRPr="00FB3C47">
        <w:t xml:space="preserve">Förutsättningarna för tillstånd att verkställa överlåtelseavtalet är att den rätt som tillkommer försäkringstagarna och andra ersättningsberättigade inte försämras, att den övertagande försäkringsgivaren har den kapitalbas som krävs sedan överlåtelsen har beaktats (med hänsyn tagen till vissa medgivna undantag) och att behörig myndighet i det land där riskerna är belägna eller där åtaganden ska fullgöras samtycker till överlåtelsen eller inte har yttrat sig. Om den övertagande försäkringsgivaren </w:t>
      </w:r>
      <w:r>
        <w:t>inte har</w:t>
      </w:r>
      <w:r w:rsidRPr="00FB3C47">
        <w:t xml:space="preserve"> till</w:t>
      </w:r>
      <w:r w:rsidR="00293B0C">
        <w:softHyphen/>
      </w:r>
      <w:r w:rsidRPr="00FB3C47">
        <w:t xml:space="preserve">stånd att driva försäkringsverksamhet i Sverige ska kapitalbasen intygas av </w:t>
      </w:r>
      <w:r>
        <w:t xml:space="preserve">en </w:t>
      </w:r>
      <w:r w:rsidRPr="00FB3C47">
        <w:t>tillsynsmyndighet inom EES (14 kap. 7 §</w:t>
      </w:r>
      <w:r>
        <w:t xml:space="preserve"> FRL</w:t>
      </w:r>
      <w:r w:rsidRPr="00FB3C47">
        <w:t xml:space="preserve">). </w:t>
      </w:r>
    </w:p>
    <w:p w14:paraId="0C12CFF6" w14:textId="77777777" w:rsidR="009F5EEF" w:rsidRPr="00FB3C47" w:rsidRDefault="009F5EEF" w:rsidP="009F5EEF">
      <w:pPr>
        <w:pStyle w:val="Brdtextmedindrag"/>
      </w:pPr>
      <w:r w:rsidRPr="00FB3C47">
        <w:lastRenderedPageBreak/>
        <w:t xml:space="preserve">Finansinspektionen </w:t>
      </w:r>
      <w:r>
        <w:t xml:space="preserve">får </w:t>
      </w:r>
      <w:r w:rsidRPr="00FB3C47">
        <w:t>förelägga det överlåtande företaget eller den övertagande försäkringsgivaren att komma in med den ytterligare utred</w:t>
      </w:r>
      <w:r>
        <w:softHyphen/>
      </w:r>
      <w:r w:rsidRPr="00FB3C47">
        <w:t>ning som är nödvändig för att kunna fastställa att den rätt som tillkommer försäkringstagarna och andra ersättningsberättigade inte försämras</w:t>
      </w:r>
      <w:r>
        <w:t xml:space="preserve"> (14 kap. 8 § FRL)</w:t>
      </w:r>
      <w:r w:rsidRPr="00FB3C47">
        <w:t>. Finansinspektionen ska kungöra ansökans innehåll i Post- och Inrikes Tidningar och i lämpliga ortstidningar med föreläggande för försäkringstagare och andra ersättningsberättigade att inom viss tid an</w:t>
      </w:r>
      <w:r>
        <w:softHyphen/>
      </w:r>
      <w:r w:rsidRPr="00FB3C47">
        <w:t>mäla invändningar mot ansökan (14 kap. 9 §</w:t>
      </w:r>
      <w:r>
        <w:t xml:space="preserve"> FRL</w:t>
      </w:r>
      <w:r w:rsidRPr="00FB3C47">
        <w:t>). Den behöriga myn</w:t>
      </w:r>
      <w:r>
        <w:softHyphen/>
      </w:r>
      <w:r w:rsidRPr="00FB3C47">
        <w:t>dig</w:t>
      </w:r>
      <w:r>
        <w:softHyphen/>
      </w:r>
      <w:r w:rsidRPr="00FB3C47">
        <w:t>heten i det land där riskerna är belägna eller där åtaganden ska fullgöras, och, om överlåtelsen avser avtal som träffats genom sekundäretablering, den behöriga myndigheten i det landet, ska ges tillfälle att yttra sig innan till</w:t>
      </w:r>
      <w:r>
        <w:softHyphen/>
      </w:r>
      <w:r w:rsidRPr="00FB3C47">
        <w:t>stånd lämnas (14</w:t>
      </w:r>
      <w:r>
        <w:t> </w:t>
      </w:r>
      <w:r w:rsidRPr="00FB3C47">
        <w:t>kap. 10 §</w:t>
      </w:r>
      <w:r>
        <w:t xml:space="preserve"> FRL).</w:t>
      </w:r>
    </w:p>
    <w:p w14:paraId="48C0BBD3" w14:textId="77777777" w:rsidR="009F5EEF" w:rsidRPr="00FB3C47" w:rsidRDefault="009F5EEF" w:rsidP="009F5EEF">
      <w:pPr>
        <w:pStyle w:val="Brdtextmedindrag"/>
      </w:pPr>
      <w:r w:rsidRPr="00FB3C47">
        <w:t>När tillstånd att verkställa överlåtelseavtalet har lämnats ska beslutet an</w:t>
      </w:r>
      <w:r>
        <w:softHyphen/>
      </w:r>
      <w:r w:rsidRPr="00FB3C47">
        <w:t>mälas till Bolagsverket för registrering, och när Bolagsverket har regist</w:t>
      </w:r>
      <w:r>
        <w:softHyphen/>
      </w:r>
      <w:r w:rsidRPr="00FB3C47">
        <w:t>rerat beslutet övergår ansvaret för det överlåtna beståndet på den över</w:t>
      </w:r>
      <w:r>
        <w:softHyphen/>
      </w:r>
      <w:r w:rsidRPr="00FB3C47">
        <w:t xml:space="preserve">tagande försäkringsgivaren (14 kap. 12 § FRL). </w:t>
      </w:r>
      <w:r>
        <w:t xml:space="preserve">Om den </w:t>
      </w:r>
      <w:r w:rsidRPr="00FB3C47">
        <w:t>övertagande försäkringsgivare</w:t>
      </w:r>
      <w:r>
        <w:t>n är</w:t>
      </w:r>
      <w:r w:rsidRPr="00FB3C47">
        <w:t xml:space="preserve"> </w:t>
      </w:r>
      <w:r>
        <w:t>e</w:t>
      </w:r>
      <w:r w:rsidRPr="00FB3C47">
        <w:t>tt försäkringsföretag eller en utländsk försäkrings</w:t>
      </w:r>
      <w:r>
        <w:softHyphen/>
      </w:r>
      <w:r w:rsidRPr="00FB3C47">
        <w:t xml:space="preserve">givare med tillstånd att driva försäkringsrörelse i Sverige </w:t>
      </w:r>
      <w:r>
        <w:t xml:space="preserve">ska </w:t>
      </w:r>
      <w:r w:rsidRPr="00FB3C47">
        <w:t>lämna en underrättelse om överlåtelsen till varje försäkringstagare som berörs</w:t>
      </w:r>
      <w:r>
        <w:t xml:space="preserve"> (14 kap. 13 § FRL)</w:t>
      </w:r>
      <w:r w:rsidRPr="00FB3C47">
        <w:t>. Om det i överlåtelsen ingår risker som är belägna i eller åtaganden som ska fullgöras i ett annat land inom EES ska Finans</w:t>
      </w:r>
      <w:r>
        <w:softHyphen/>
      </w:r>
      <w:r w:rsidRPr="00FB3C47">
        <w:t>inspektionen som huvudregel offentliggöra överlåtelsen i det landet</w:t>
      </w:r>
      <w:r>
        <w:t xml:space="preserve"> (14 kap. 14 § FRL)</w:t>
      </w:r>
      <w:r w:rsidRPr="00FB3C47">
        <w:t>.</w:t>
      </w:r>
    </w:p>
    <w:p w14:paraId="24F274FB" w14:textId="77777777" w:rsidR="009F5EEF" w:rsidRPr="00FB3C47" w:rsidRDefault="009F5EEF" w:rsidP="009F5EEF">
      <w:pPr>
        <w:pStyle w:val="Brdtextmedindrag"/>
      </w:pPr>
      <w:r w:rsidRPr="00FB3C47">
        <w:t xml:space="preserve">När ett livförsäkringsföretag har gått i likvidation eller försatts i konkurs ska beståndet av livförsäkringar om möjligt överlåtas till en eller flera andra försäkringsgivare (14 kap. 16 § FRL). </w:t>
      </w:r>
    </w:p>
    <w:p w14:paraId="047E872C" w14:textId="77777777" w:rsidR="009F5EEF" w:rsidRPr="00FB3C47" w:rsidRDefault="009F5EEF" w:rsidP="009F5EEF">
      <w:pPr>
        <w:pStyle w:val="Rubrik5utannumrering"/>
      </w:pPr>
      <w:r>
        <w:t>Överlåtelse av en u</w:t>
      </w:r>
      <w:r w:rsidRPr="00FB3C47">
        <w:t>nderstödsförening</w:t>
      </w:r>
      <w:r>
        <w:t>s rörelse</w:t>
      </w:r>
    </w:p>
    <w:p w14:paraId="05144920" w14:textId="77777777" w:rsidR="009F5EEF" w:rsidRDefault="009F5EEF" w:rsidP="009F5EEF">
      <w:pPr>
        <w:pStyle w:val="Brdtext"/>
      </w:pPr>
      <w:r w:rsidRPr="00FB3C47">
        <w:t>Lagen (1972:262) om understödsföreningar (UFL) upphävdes genom lagen (2010:2044) om införande av försäkringsrörelselagen (2010:2043), men enligt 7</w:t>
      </w:r>
      <w:r>
        <w:t> </w:t>
      </w:r>
      <w:r w:rsidRPr="00FB3C47">
        <w:t>§ i sist nämnda lag får en understödsförening fortsätta att driva verksamhet, och föreningen ska i så fall omfattas av bestämmelserna i den upphävda lagen</w:t>
      </w:r>
      <w:r>
        <w:t xml:space="preserve"> (se avsnitt 4.5.1</w:t>
      </w:r>
      <w:r w:rsidRPr="00FB3C47">
        <w:rPr>
          <w:sz w:val="22"/>
        </w:rPr>
        <w:t>)</w:t>
      </w:r>
      <w:r w:rsidRPr="00FB3C47">
        <w:t>. I den upphävda lagen f</w:t>
      </w:r>
      <w:r>
        <w:t>i</w:t>
      </w:r>
      <w:r w:rsidRPr="00FB3C47">
        <w:t>nns bestäm</w:t>
      </w:r>
      <w:r>
        <w:softHyphen/>
      </w:r>
      <w:r w:rsidRPr="00FB3C47">
        <w:t>melser om överlåtelse av en understödsförenings rörelse. Föreningsstäm</w:t>
      </w:r>
      <w:r>
        <w:softHyphen/>
      </w:r>
      <w:r w:rsidRPr="00FB3C47">
        <w:t>man f</w:t>
      </w:r>
      <w:r>
        <w:t>år</w:t>
      </w:r>
      <w:r w:rsidRPr="00FB3C47">
        <w:t xml:space="preserve"> vid understödsföreningens likvidation besluta om att överlåta föreningens rörelse till en annan understödsförening eller till ett försäk</w:t>
      </w:r>
      <w:r>
        <w:softHyphen/>
      </w:r>
      <w:r w:rsidRPr="00FB3C47">
        <w:t>ringsbolag (56 § första stycket</w:t>
      </w:r>
      <w:r>
        <w:rPr>
          <w:sz w:val="22"/>
        </w:rPr>
        <w:t>)</w:t>
      </w:r>
      <w:r w:rsidRPr="00FB3C47">
        <w:t>. Sådant beslut, eller beslut om att överlåta en del av föreningens rörelse, f</w:t>
      </w:r>
      <w:r>
        <w:t>år</w:t>
      </w:r>
      <w:r w:rsidRPr="00FB3C47">
        <w:t xml:space="preserve"> även fattas utan föregående likvidation (63 § första stycket UFL). Finansinspektionen sk</w:t>
      </w:r>
      <w:r>
        <w:t>a</w:t>
      </w:r>
      <w:r w:rsidRPr="00FB3C47">
        <w:t xml:space="preserve"> godkänna ett beslut om överlåtelse och vid prövningen se till att inte vissa medlemmar eller andra förmånsberättigade otillbörligt gynnas på övriga medlemmars eller förmånsberättigades bekostnad (56</w:t>
      </w:r>
      <w:r>
        <w:t> </w:t>
      </w:r>
      <w:r w:rsidRPr="00FB3C47">
        <w:t>§ tredje stycket och 63</w:t>
      </w:r>
      <w:r>
        <w:t> </w:t>
      </w:r>
      <w:r w:rsidRPr="00FB3C47">
        <w:t>§ tredje stycket UFL). När Finansinspektionen registrera</w:t>
      </w:r>
      <w:r>
        <w:t xml:space="preserve">r </w:t>
      </w:r>
      <w:r w:rsidRPr="00FB3C47">
        <w:t>sitt godkännande av beslutet om överlåtelse sk</w:t>
      </w:r>
      <w:r>
        <w:t>a</w:t>
      </w:r>
      <w:r w:rsidRPr="00FB3C47">
        <w:t xml:space="preserve"> den förening eller det bolag som övert</w:t>
      </w:r>
      <w:r>
        <w:t>ar</w:t>
      </w:r>
      <w:r w:rsidRPr="00FB3C47">
        <w:t xml:space="preserve"> rörelsen anses ha inträtt i den överlåtande föreningens rättigheter och skyldigheter mot med</w:t>
      </w:r>
      <w:r>
        <w:softHyphen/>
      </w:r>
      <w:r w:rsidRPr="00FB3C47">
        <w:t>lemmarna och andra förmånsberättigade (56</w:t>
      </w:r>
      <w:r>
        <w:t> </w:t>
      </w:r>
      <w:r w:rsidRPr="00FB3C47">
        <w:t>§ fjärde stycket och 64</w:t>
      </w:r>
      <w:r>
        <w:t> </w:t>
      </w:r>
      <w:r w:rsidRPr="00FB3C47">
        <w:t xml:space="preserve">§ första stycket UFL). </w:t>
      </w:r>
    </w:p>
    <w:p w14:paraId="7646158E" w14:textId="77777777" w:rsidR="009F5EEF" w:rsidRPr="002B2847" w:rsidRDefault="009F5EEF" w:rsidP="009F5EEF">
      <w:pPr>
        <w:pStyle w:val="Rubrik5utannumrering"/>
      </w:pPr>
      <w:r>
        <w:lastRenderedPageBreak/>
        <w:t>Reglering av beståndsö</w:t>
      </w:r>
      <w:r w:rsidRPr="0094380B">
        <w:t xml:space="preserve">verlåtelser </w:t>
      </w:r>
    </w:p>
    <w:p w14:paraId="79B5ECFB" w14:textId="24892E68" w:rsidR="009F5EEF" w:rsidRDefault="00B35426" w:rsidP="009F5EEF">
      <w:pPr>
        <w:pStyle w:val="Brdtext"/>
      </w:pPr>
      <w:r>
        <w:t>I</w:t>
      </w:r>
      <w:r w:rsidR="009F5EEF" w:rsidRPr="00FB3C47">
        <w:t xml:space="preserve"> andra tjänstepensionsdirektivet reglera</w:t>
      </w:r>
      <w:r>
        <w:t>s</w:t>
      </w:r>
      <w:r w:rsidR="009F5EEF" w:rsidRPr="00FB3C47">
        <w:t xml:space="preserve"> </w:t>
      </w:r>
      <w:r w:rsidR="009F5EEF">
        <w:t>det</w:t>
      </w:r>
      <w:r w:rsidR="009F5EEF" w:rsidRPr="00FB3C47">
        <w:t xml:space="preserve"> som ska gälla vid gräns</w:t>
      </w:r>
      <w:r>
        <w:softHyphen/>
      </w:r>
      <w:r w:rsidR="009F5EEF" w:rsidRPr="00FB3C47">
        <w:t xml:space="preserve">överskridande överlåtelser av bestånd av tjänstepensionsavtal mellan tjänstepensionsinstitut i olika medlemsstater men </w:t>
      </w:r>
      <w:r>
        <w:t xml:space="preserve">direktivet </w:t>
      </w:r>
      <w:r w:rsidR="009F5EEF" w:rsidRPr="00FB3C47">
        <w:t xml:space="preserve">lämnar i övrigt fritt för medlemsstaterna att reglera överlåtelser av </w:t>
      </w:r>
      <w:r w:rsidR="009F5EEF">
        <w:t>försäkrings</w:t>
      </w:r>
      <w:r w:rsidR="009F5EEF" w:rsidRPr="00FB3C47">
        <w:t>bestånd</w:t>
      </w:r>
      <w:r>
        <w:t xml:space="preserve"> (artikel 12)</w:t>
      </w:r>
      <w:r w:rsidR="009F5EEF" w:rsidRPr="00FB3C47">
        <w:t xml:space="preserve">. </w:t>
      </w:r>
    </w:p>
    <w:p w14:paraId="535157E3" w14:textId="77777777" w:rsidR="009F5EEF" w:rsidRPr="00FB3C47" w:rsidRDefault="009F5EEF" w:rsidP="009F5EEF">
      <w:pPr>
        <w:pStyle w:val="Brdtextmedindrag"/>
      </w:pPr>
      <w:r>
        <w:t>I promemorian föreslås gemensamma bestämmelser för alla slag av överlåtelser, dvs. de som inte är gränsöverskridande, överlåtelser från svenska tjänstepensionsföretag till utländska tjänstepensionsinstitut och överlåtelser till svenska tjänstepensionsföretag från utländska institut. Det finns vissa likheter mellan direktivs bestämmelser om gränsöverskridande beståndsöverlåtelser och föreskrifterna i försäkringsrörelselagen om över</w:t>
      </w:r>
      <w:r>
        <w:softHyphen/>
        <w:t>låtelser av försäkringsbestånd. Flera av kraven i direktivet är dock särskilt anpassade för de gränsöverskridande momenten för sådana överlåtelser, vilket motiverar att olika typer av överlåtelser regleras var för sig. Det bör ge en mer överskådlig och lättillgänglig lagstiftning. I den nya lagen om tjänstepensionsföretag bör det därför finnas ett avsnitt som innehåller bestämmelser om nationella beståndsöverlåtelser, ett annat avsnitt med bestämmelser som genomför direktivets krav i fråga om överlåtelser från utländska tjänstepensionsinstitut till svenska tjänstepensionsföretag, och ytterligare ett avsnitt med de bestämmelser som behövs för att uppfylla direktivets krav i fråga om överlåtelser från svenska tjänstepensions</w:t>
      </w:r>
      <w:r>
        <w:softHyphen/>
        <w:t xml:space="preserve">företag till utländska tjänstepensionsinstitut. </w:t>
      </w:r>
    </w:p>
    <w:p w14:paraId="72A57F4C" w14:textId="77777777" w:rsidR="009F5EEF" w:rsidRDefault="009F5EEF" w:rsidP="009F5EEF">
      <w:pPr>
        <w:pStyle w:val="Brdtextmedindrag"/>
      </w:pPr>
      <w:r>
        <w:t>En ordning med olika bestämmelser beroende på om</w:t>
      </w:r>
      <w:r w:rsidRPr="00FB3C47">
        <w:t xml:space="preserve"> </w:t>
      </w:r>
      <w:r>
        <w:t xml:space="preserve">det är en nationell eller en gränsöverskridande överlåtelse kan knappast anses </w:t>
      </w:r>
      <w:r w:rsidRPr="00FB3C47">
        <w:t>strid</w:t>
      </w:r>
      <w:r>
        <w:t>a</w:t>
      </w:r>
      <w:r w:rsidRPr="00FB3C47">
        <w:t xml:space="preserve"> mot diskrimineringsförbudet i EU-fördragen (se bl.a. artikel 18 i </w:t>
      </w:r>
      <w:r>
        <w:t>f</w:t>
      </w:r>
      <w:r w:rsidRPr="00FB3C47">
        <w:t>ördraget om Europeiska unionens funktionssätt) eftersom alla institut, både svenska och sådana hemmahörande i andra länder inom EES, ges lika goda möjlig</w:t>
      </w:r>
      <w:r>
        <w:softHyphen/>
      </w:r>
      <w:r w:rsidRPr="00FB3C47">
        <w:t>heter att genomföra överlåtelser av bestånd. Att förfarandet</w:t>
      </w:r>
      <w:r>
        <w:t xml:space="preserve"> av praktiska skäl</w:t>
      </w:r>
      <w:r w:rsidRPr="00FB3C47">
        <w:t xml:space="preserve"> ges en något annan utformning för överlåtelser inom Sverige kan inte anses innebära någon diskriminering på grund av nationalitet.</w:t>
      </w:r>
    </w:p>
    <w:p w14:paraId="52116CA9" w14:textId="77777777" w:rsidR="009F5EEF" w:rsidRPr="00FB3C47" w:rsidRDefault="009F5EEF" w:rsidP="009F5EEF">
      <w:pPr>
        <w:pStyle w:val="Rubrik5utannumrering"/>
      </w:pPr>
      <w:r>
        <w:t>Överlåtelser mellan tjänstepensionsföretag bör tillåtas</w:t>
      </w:r>
    </w:p>
    <w:p w14:paraId="01827886" w14:textId="27EEB2D2" w:rsidR="009F5EEF" w:rsidRPr="00FB3C47" w:rsidRDefault="009F5EEF" w:rsidP="009F5EEF">
      <w:pPr>
        <w:pStyle w:val="Brdtext"/>
      </w:pPr>
      <w:r>
        <w:t>D</w:t>
      </w:r>
      <w:r w:rsidRPr="00FB3C47">
        <w:t xml:space="preserve">en nya regleringen för tjänstepensionsföretag </w:t>
      </w:r>
      <w:r>
        <w:t>bör</w:t>
      </w:r>
      <w:r w:rsidRPr="00FB3C47">
        <w:t xml:space="preserve"> utformas med utgångs</w:t>
      </w:r>
      <w:r>
        <w:softHyphen/>
      </w:r>
      <w:r w:rsidRPr="00FB3C47">
        <w:t>punkt i</w:t>
      </w:r>
      <w:r>
        <w:t xml:space="preserve"> gällande</w:t>
      </w:r>
      <w:r w:rsidRPr="00FB3C47">
        <w:t xml:space="preserve"> försäkringsrörelselag</w:t>
      </w:r>
      <w:r>
        <w:t>stiftning</w:t>
      </w:r>
      <w:r w:rsidRPr="00FB3C47">
        <w:t xml:space="preserve"> (se </w:t>
      </w:r>
      <w:r w:rsidRPr="002B2847">
        <w:t>avsnitt 5.</w:t>
      </w:r>
      <w:r>
        <w:t>2</w:t>
      </w:r>
      <w:r w:rsidRPr="00FB3C47">
        <w:t>)</w:t>
      </w:r>
      <w:r>
        <w:t>. Förutsätt</w:t>
      </w:r>
      <w:r>
        <w:softHyphen/>
        <w:t>ningarna för beståndsö</w:t>
      </w:r>
      <w:r w:rsidRPr="00FB3C47">
        <w:t xml:space="preserve">verlåtelser </w:t>
      </w:r>
      <w:r>
        <w:t xml:space="preserve">på tjänstepensionsområdet </w:t>
      </w:r>
      <w:r w:rsidRPr="00FB3C47">
        <w:t xml:space="preserve">bör därför </w:t>
      </w:r>
      <w:r>
        <w:t>i den utsträckning det är möjligt motsvara det som gäller för försäkrings</w:t>
      </w:r>
      <w:r>
        <w:softHyphen/>
        <w:t>företag</w:t>
      </w:r>
      <w:r w:rsidRPr="00FB3C47">
        <w:t xml:space="preserve"> </w:t>
      </w:r>
      <w:r w:rsidR="00B35426">
        <w:t>enligt försäkringsrörelselagen (</w:t>
      </w:r>
      <w:r w:rsidRPr="00FB3C47">
        <w:t>14 kap.</w:t>
      </w:r>
      <w:r w:rsidR="00B35426">
        <w:t>)</w:t>
      </w:r>
      <w:r>
        <w:t xml:space="preserve">. </w:t>
      </w:r>
      <w:r w:rsidRPr="00FB3C47">
        <w:t xml:space="preserve">Det bör </w:t>
      </w:r>
      <w:r>
        <w:t>således införas bestämmelser som</w:t>
      </w:r>
      <w:r w:rsidRPr="00FB3C47">
        <w:t xml:space="preserve"> tillåte</w:t>
      </w:r>
      <w:r>
        <w:t>r</w:t>
      </w:r>
      <w:r w:rsidRPr="00FB3C47">
        <w:t xml:space="preserve"> tjänstepensionsföretag att </w:t>
      </w:r>
      <w:r>
        <w:t xml:space="preserve">utifrån vissa angivna krav </w:t>
      </w:r>
      <w:r w:rsidRPr="00FB3C47">
        <w:t>helt eller del</w:t>
      </w:r>
      <w:r>
        <w:softHyphen/>
      </w:r>
      <w:r w:rsidRPr="00FB3C47">
        <w:t>vis överlåta sitt försäkring</w:t>
      </w:r>
      <w:r>
        <w:t>s</w:t>
      </w:r>
      <w:r w:rsidRPr="00FB3C47">
        <w:t>bestånd till andra tjänste</w:t>
      </w:r>
      <w:r w:rsidR="00293B0C">
        <w:softHyphen/>
      </w:r>
      <w:r w:rsidRPr="00FB3C47">
        <w:t xml:space="preserve">pensionsföretag. </w:t>
      </w:r>
    </w:p>
    <w:p w14:paraId="05565A17" w14:textId="77777777" w:rsidR="009F5EEF" w:rsidRPr="00FB3C47" w:rsidRDefault="009F5EEF" w:rsidP="009F5EEF">
      <w:pPr>
        <w:pStyle w:val="Brdtextmedindrag"/>
      </w:pPr>
      <w:r>
        <w:t>I</w:t>
      </w:r>
      <w:r w:rsidRPr="00FB3C47">
        <w:t xml:space="preserve"> avsnitt</w:t>
      </w:r>
      <w:r>
        <w:t>en</w:t>
      </w:r>
      <w:r w:rsidRPr="00FB3C47">
        <w:t xml:space="preserve"> 1</w:t>
      </w:r>
      <w:r>
        <w:t>1.7 och 11.8 föreslås att tjänstepensionsföretag även ska få genomföra gränsöverskridande överlåtelser under vissa förutsättningar.</w:t>
      </w:r>
    </w:p>
    <w:p w14:paraId="5CCADAAE" w14:textId="77777777" w:rsidR="009F5EEF" w:rsidRPr="0068257E" w:rsidRDefault="009F5EEF" w:rsidP="009F5EEF">
      <w:pPr>
        <w:pStyle w:val="Rubrik5utannumrering"/>
      </w:pPr>
      <w:r w:rsidRPr="009304F8">
        <w:t>Överlåtelser mellan tjänstepensionsföretag och försäkringsföretag</w:t>
      </w:r>
      <w:r w:rsidRPr="0094380B">
        <w:t xml:space="preserve"> bör tillåtas</w:t>
      </w:r>
    </w:p>
    <w:p w14:paraId="6D341EA1" w14:textId="3F4C9793" w:rsidR="009F5EEF" w:rsidRPr="00FB3C47" w:rsidRDefault="00B35426" w:rsidP="009F5EEF">
      <w:pPr>
        <w:pStyle w:val="Brdtext"/>
      </w:pPr>
      <w:r>
        <w:t>T</w:t>
      </w:r>
      <w:r w:rsidR="009F5EEF" w:rsidRPr="00FB3C47">
        <w:t xml:space="preserve">ill skillnad från </w:t>
      </w:r>
      <w:r w:rsidR="009F5EEF">
        <w:t xml:space="preserve">i </w:t>
      </w:r>
      <w:r w:rsidR="009F5EEF" w:rsidRPr="00FB3C47">
        <w:t>utredningen</w:t>
      </w:r>
      <w:r>
        <w:t>s förslag</w:t>
      </w:r>
      <w:r w:rsidR="009F5EEF" w:rsidRPr="00FB3C47">
        <w:t xml:space="preserve"> </w:t>
      </w:r>
      <w:r>
        <w:t xml:space="preserve">föreslås i promemorian </w:t>
      </w:r>
      <w:r w:rsidR="009F5EEF" w:rsidRPr="00FB3C47">
        <w:t>att det även ska vara tillåtet för tjänstepensionsföretag att helt eller delvis överlåta sitt försäk</w:t>
      </w:r>
      <w:r w:rsidR="009F5EEF">
        <w:softHyphen/>
      </w:r>
      <w:r w:rsidR="009F5EEF" w:rsidRPr="00FB3C47">
        <w:t>ringsbestånd till ett försäkringsföretag. De</w:t>
      </w:r>
      <w:r w:rsidR="009F5EEF">
        <w:t>n</w:t>
      </w:r>
      <w:r w:rsidR="009F5EEF" w:rsidRPr="00FB3C47">
        <w:t xml:space="preserve"> regle</w:t>
      </w:r>
      <w:r w:rsidR="009F5EEF">
        <w:t>ring</w:t>
      </w:r>
      <w:r w:rsidR="009F5EEF" w:rsidRPr="00FB3C47">
        <w:t xml:space="preserve"> som föreslås för tjänstepensionsföretagen </w:t>
      </w:r>
      <w:r w:rsidR="009F5EEF">
        <w:t xml:space="preserve">i denna proposition </w:t>
      </w:r>
      <w:r w:rsidR="009F5EEF" w:rsidRPr="00FB3C47">
        <w:t xml:space="preserve">skiljer sig </w:t>
      </w:r>
      <w:r w:rsidR="009F5EEF">
        <w:t>t</w:t>
      </w:r>
      <w:r w:rsidR="009F5EEF" w:rsidRPr="00FB3C47">
        <w:t>i</w:t>
      </w:r>
      <w:r w:rsidR="009F5EEF">
        <w:t>ll</w:t>
      </w:r>
      <w:r w:rsidR="009F5EEF" w:rsidRPr="00FB3C47">
        <w:t xml:space="preserve"> viss del från </w:t>
      </w:r>
      <w:r w:rsidR="009F5EEF" w:rsidRPr="00FB3C47">
        <w:lastRenderedPageBreak/>
        <w:t>försäkringsrörelselagen, men skyddet för försäkringstagarna, de för</w:t>
      </w:r>
      <w:r w:rsidR="006E71EE">
        <w:softHyphen/>
      </w:r>
      <w:r w:rsidR="009F5EEF" w:rsidRPr="00FB3C47">
        <w:t>säkrade och andra ersättningsberättigade enligt de olika regelverken kommer att vara likvärdigt. Regeringen ställer sig därför bakom förslag</w:t>
      </w:r>
      <w:r w:rsidR="009F5EEF">
        <w:t>et</w:t>
      </w:r>
      <w:r w:rsidR="009F5EEF" w:rsidRPr="00FB3C47">
        <w:t xml:space="preserve"> </w:t>
      </w:r>
      <w:r w:rsidR="009F5EEF">
        <w:t xml:space="preserve">i </w:t>
      </w:r>
      <w:r w:rsidR="009F5EEF" w:rsidRPr="00FB3C47">
        <w:t xml:space="preserve">promemorian i den delen. </w:t>
      </w:r>
      <w:r w:rsidR="009F5EEF">
        <w:t>E</w:t>
      </w:r>
      <w:r w:rsidR="009F5EEF" w:rsidRPr="00FB3C47">
        <w:t xml:space="preserve">n överlåtelse från ett tjänstepensionsföretag till ett försäkringsföretag kan avse såväl tjänstepensionsförsäkringar som sådana andra försäkringar som </w:t>
      </w:r>
      <w:r w:rsidR="009F5EEF">
        <w:t xml:space="preserve">det i avsnitt 16.5 föreslås att </w:t>
      </w:r>
      <w:r w:rsidR="009F5EEF" w:rsidRPr="00FB3C47">
        <w:t>ett tjänstepen</w:t>
      </w:r>
      <w:r w:rsidR="009F5EEF">
        <w:softHyphen/>
      </w:r>
      <w:r w:rsidR="009F5EEF" w:rsidRPr="00FB3C47">
        <w:t xml:space="preserve">sionsföretag under en övergångsperiod </w:t>
      </w:r>
      <w:r w:rsidR="009F5EEF">
        <w:t xml:space="preserve">ska </w:t>
      </w:r>
      <w:r w:rsidR="009F5EEF" w:rsidRPr="00FB3C47">
        <w:t xml:space="preserve">få </w:t>
      </w:r>
      <w:r w:rsidR="009F5EEF">
        <w:t>förvalta</w:t>
      </w:r>
      <w:r w:rsidR="009F5EEF" w:rsidRPr="00FB3C47">
        <w:t xml:space="preserve">. </w:t>
      </w:r>
    </w:p>
    <w:p w14:paraId="03880A24" w14:textId="785FA709" w:rsidR="009F5EEF" w:rsidRPr="00FB3C47" w:rsidRDefault="009F5EEF" w:rsidP="009F5EEF">
      <w:pPr>
        <w:pStyle w:val="Brdtextmedindrag"/>
      </w:pPr>
      <w:r>
        <w:t>I p</w:t>
      </w:r>
      <w:r w:rsidRPr="00FB3C47">
        <w:t>romemorian föreslå</w:t>
      </w:r>
      <w:r>
        <w:t>s</w:t>
      </w:r>
      <w:r w:rsidRPr="00FB3C47">
        <w:t xml:space="preserve"> emellertid inte att det ska vara tillåtet för försäkringsföretag att överlåta försäkringsbestånd till tjänstepensions</w:t>
      </w:r>
      <w:r>
        <w:softHyphen/>
      </w:r>
      <w:r w:rsidRPr="00FB3C47">
        <w:t>företag. Enligt</w:t>
      </w:r>
      <w:r>
        <w:t xml:space="preserve"> resonemangen i</w:t>
      </w:r>
      <w:r w:rsidRPr="00FB3C47">
        <w:t xml:space="preserve"> promemorian är det mot bakgrund av de bestämmelser i Solvens II-direktivet som gäller för försäkringsföretagens beståndsöverlåtelser inte möjligt att tillåta överlåtelser från försäkrings</w:t>
      </w:r>
      <w:r>
        <w:softHyphen/>
      </w:r>
      <w:r w:rsidRPr="00FB3C47">
        <w:t xml:space="preserve">företag till tjänstepensionsföretag. </w:t>
      </w:r>
      <w:r>
        <w:t>Det</w:t>
      </w:r>
      <w:r w:rsidRPr="00FB3C47">
        <w:t xml:space="preserve"> anförs att tillstånd till överlåtelse av försäkringsbestånd enligt Solvens II-direktivet endast får ges om det mottagande företaget har en tillräcklig kapitalbas för att täcka solvens</w:t>
      </w:r>
      <w:r>
        <w:softHyphen/>
      </w:r>
      <w:r w:rsidRPr="00FB3C47">
        <w:t xml:space="preserve">kapitalkravet enligt det direktivet, och eftersom reglerna om kapitalbas och solvens skiljer sig åt </w:t>
      </w:r>
      <w:r>
        <w:t>för</w:t>
      </w:r>
      <w:r w:rsidRPr="00FB3C47">
        <w:t xml:space="preserve"> försäkringsföretag och </w:t>
      </w:r>
      <w:r>
        <w:t xml:space="preserve">för </w:t>
      </w:r>
      <w:r w:rsidRPr="00FB3C47">
        <w:t>tjänstepensionsföretag kan tjänstepensionsföretag inte tillåtas överta bestånd från ett försäkrings</w:t>
      </w:r>
      <w:r>
        <w:softHyphen/>
      </w:r>
      <w:r w:rsidRPr="00FB3C47">
        <w:t xml:space="preserve">företag. Ett antal remissinstanser, bl.a. </w:t>
      </w:r>
      <w:r w:rsidRPr="00FB3C47">
        <w:rPr>
          <w:i/>
        </w:rPr>
        <w:t>Svensk Försäkring</w:t>
      </w:r>
      <w:r w:rsidRPr="006F1DC7">
        <w:t>,</w:t>
      </w:r>
      <w:r w:rsidRPr="00FB3C47">
        <w:rPr>
          <w:i/>
        </w:rPr>
        <w:t xml:space="preserve"> Svenskt Näringsliv</w:t>
      </w:r>
      <w:r w:rsidRPr="006F1DC7">
        <w:t>,</w:t>
      </w:r>
      <w:r w:rsidRPr="00FB3C47">
        <w:rPr>
          <w:i/>
        </w:rPr>
        <w:t xml:space="preserve"> </w:t>
      </w:r>
      <w:r w:rsidR="000A0C55" w:rsidRPr="00CD789A">
        <w:rPr>
          <w:i/>
        </w:rPr>
        <w:t>Sveriges Kommuner och Landsting</w:t>
      </w:r>
      <w:r w:rsidR="000A0C55" w:rsidRPr="00FB3C47">
        <w:rPr>
          <w:i/>
        </w:rPr>
        <w:t xml:space="preserve"> </w:t>
      </w:r>
      <w:r w:rsidRPr="00FB3C47">
        <w:t>och</w:t>
      </w:r>
      <w:r w:rsidRPr="00FB3C47">
        <w:rPr>
          <w:i/>
        </w:rPr>
        <w:t xml:space="preserve"> Saco</w:t>
      </w:r>
      <w:r w:rsidRPr="006F1DC7">
        <w:t>,</w:t>
      </w:r>
      <w:r w:rsidRPr="00FB3C47">
        <w:rPr>
          <w:i/>
        </w:rPr>
        <w:t xml:space="preserve"> </w:t>
      </w:r>
      <w:r w:rsidRPr="00FB3C47">
        <w:t xml:space="preserve">anser att sådana överlåtelser bör tillåtas. </w:t>
      </w:r>
      <w:r w:rsidRPr="00474684">
        <w:t>Svensk Försäkring</w:t>
      </w:r>
      <w:r w:rsidRPr="00FB3C47">
        <w:t xml:space="preserve"> menar att Solvens II-direktivet inte är tillämpligt på över</w:t>
      </w:r>
      <w:r>
        <w:softHyphen/>
      </w:r>
      <w:r w:rsidRPr="00FB3C47">
        <w:t>låtelser som</w:t>
      </w:r>
      <w:r>
        <w:t xml:space="preserve"> endast involverar</w:t>
      </w:r>
      <w:r w:rsidRPr="00FB3C47">
        <w:t xml:space="preserve"> </w:t>
      </w:r>
      <w:r>
        <w:t>en medlemsstat</w:t>
      </w:r>
      <w:r w:rsidRPr="00FB3C47">
        <w:t xml:space="preserve">. </w:t>
      </w:r>
      <w:r w:rsidRPr="00FB3C47">
        <w:rPr>
          <w:i/>
        </w:rPr>
        <w:t xml:space="preserve">Finansinspektionen </w:t>
      </w:r>
      <w:r w:rsidRPr="00FB3C47">
        <w:t>anser att bedömning</w:t>
      </w:r>
      <w:r>
        <w:t>en i</w:t>
      </w:r>
      <w:r w:rsidRPr="00FB3C47">
        <w:t xml:space="preserve"> promemorian är otydlig mot bakgrund av att det sam</w:t>
      </w:r>
      <w:r>
        <w:softHyphen/>
      </w:r>
      <w:r w:rsidRPr="00FB3C47">
        <w:t>tidigt föreslås att omvandling från försäkrings</w:t>
      </w:r>
      <w:r w:rsidR="00A95937">
        <w:softHyphen/>
      </w:r>
      <w:r w:rsidRPr="00FB3C47">
        <w:t>företag till tjänste</w:t>
      </w:r>
      <w:r>
        <w:softHyphen/>
      </w:r>
      <w:r w:rsidRPr="00FB3C47">
        <w:t xml:space="preserve">pensionsföretag ska vara </w:t>
      </w:r>
      <w:r>
        <w:t>tillåtet</w:t>
      </w:r>
      <w:r w:rsidRPr="00FB3C47">
        <w:t xml:space="preserve"> för att överföra bestånd från ett försäk</w:t>
      </w:r>
      <w:r>
        <w:softHyphen/>
      </w:r>
      <w:r w:rsidRPr="00FB3C47">
        <w:t>ringsföretag till ett tjänstepensionsföretag</w:t>
      </w:r>
      <w:r>
        <w:t xml:space="preserve"> (se avsnitt 6</w:t>
      </w:r>
      <w:r w:rsidRPr="00FB3C47">
        <w:t>.3). En sådan om</w:t>
      </w:r>
      <w:r>
        <w:softHyphen/>
      </w:r>
      <w:r w:rsidRPr="00FB3C47">
        <w:t xml:space="preserve">vandling får enligt inspektionen samma konsekvenser för beståndet som en överlåtelse. </w:t>
      </w:r>
    </w:p>
    <w:p w14:paraId="14F9C01A" w14:textId="460EDD53" w:rsidR="009F5EEF" w:rsidRPr="00FB3C47" w:rsidRDefault="009F5EEF" w:rsidP="009F5EEF">
      <w:pPr>
        <w:pStyle w:val="Brdtextmedindrag"/>
      </w:pPr>
      <w:r w:rsidRPr="00FB3C47">
        <w:t>Vissa begränsningar av rätten att överlåta försäkringsbestånd behövs, framför</w:t>
      </w:r>
      <w:r w:rsidR="00660440">
        <w:t xml:space="preserve"> </w:t>
      </w:r>
      <w:r w:rsidRPr="00FB3C47">
        <w:t xml:space="preserve">allt för att bevaka att den rätt som tillkommer försäkringstagare, försäkrade och andra ersättningsberättigade inte försämras. </w:t>
      </w:r>
      <w:r>
        <w:t>R</w:t>
      </w:r>
      <w:r w:rsidRPr="00FB3C47">
        <w:t xml:space="preserve">ätten till överlåtelser bör </w:t>
      </w:r>
      <w:r>
        <w:t xml:space="preserve">dock </w:t>
      </w:r>
      <w:r w:rsidRPr="00FB3C47">
        <w:t xml:space="preserve">inte begränsas mer än nödvändigt. </w:t>
      </w:r>
      <w:r w:rsidRPr="002B2847">
        <w:rPr>
          <w:i/>
        </w:rPr>
        <w:t>Saco</w:t>
      </w:r>
      <w:r w:rsidRPr="00FB3C47">
        <w:t xml:space="preserve"> och </w:t>
      </w:r>
      <w:r w:rsidRPr="002B2847">
        <w:rPr>
          <w:i/>
        </w:rPr>
        <w:t>Svensk Försäkring</w:t>
      </w:r>
      <w:r w:rsidRPr="00FB3C47">
        <w:t xml:space="preserve"> anför att förbudet mot överlåtelser från försäkringsföretag till tjänstepensionsföretag snarare kan leda till ett sämre skydd för de framtida pensionärerna på grund av risker för inlåsningseffekter och ett minskat handlingsutrymme för företagen. Regeringen </w:t>
      </w:r>
      <w:r w:rsidR="00B35426">
        <w:t>instämmer i</w:t>
      </w:r>
      <w:r w:rsidRPr="00FB3C47">
        <w:t xml:space="preserve"> denna bedöm</w:t>
      </w:r>
      <w:r w:rsidR="00293B0C">
        <w:softHyphen/>
      </w:r>
      <w:r w:rsidRPr="00FB3C47">
        <w:t>ning. De kapital- och solvenskrav i försäkringsrörelselagen och Solvens</w:t>
      </w:r>
      <w:r w:rsidR="00293B0C">
        <w:t> </w:t>
      </w:r>
      <w:r w:rsidRPr="00FB3C47">
        <w:t>II-direk</w:t>
      </w:r>
      <w:r>
        <w:softHyphen/>
      </w:r>
      <w:r w:rsidRPr="00FB3C47">
        <w:t xml:space="preserve">tivet som </w:t>
      </w:r>
      <w:r>
        <w:t xml:space="preserve">det hänvisas till i </w:t>
      </w:r>
      <w:r w:rsidRPr="00FB3C47">
        <w:t xml:space="preserve">promemorian ska visserligen utgöra skydd för </w:t>
      </w:r>
      <w:r w:rsidRPr="002B2847">
        <w:t xml:space="preserve">den </w:t>
      </w:r>
      <w:r w:rsidRPr="00FB3C47">
        <w:t xml:space="preserve">rätt som följer av försäkringar, men de krav som i denna </w:t>
      </w:r>
      <w:r>
        <w:t>proposition</w:t>
      </w:r>
      <w:r w:rsidRPr="00FB3C47">
        <w:t xml:space="preserve"> föreslås gälla för tjänstepensionsföretagen i fråga om solvens och kapitalbas är enligt regeringens mening tillräckliga och lämpliga för att ge sådant skydd när det gäller tjänstepensionsförsäkringar. Detta är också något som flera remissinstanser </w:t>
      </w:r>
      <w:r>
        <w:t>påpekar</w:t>
      </w:r>
      <w:r w:rsidRPr="00FB3C47">
        <w:t xml:space="preserve">. </w:t>
      </w:r>
    </w:p>
    <w:p w14:paraId="4C4B61B0" w14:textId="77777777" w:rsidR="009F5EEF" w:rsidRPr="00FB3C47" w:rsidRDefault="009F5EEF" w:rsidP="009F5EEF">
      <w:pPr>
        <w:pStyle w:val="Brdtextmedindrag"/>
      </w:pPr>
      <w:r w:rsidRPr="00FB3C47">
        <w:t>Utöver att tillgodose ett fullgott skydd för</w:t>
      </w:r>
      <w:r>
        <w:t xml:space="preserve"> nuvarande och </w:t>
      </w:r>
      <w:r w:rsidRPr="00FB3C47">
        <w:t>framtida pen</w:t>
      </w:r>
      <w:r>
        <w:softHyphen/>
      </w:r>
      <w:r w:rsidRPr="00FB3C47">
        <w:t>sionärer ska det nya regelverket dessutom möjliggöra en effektiv för</w:t>
      </w:r>
      <w:r>
        <w:softHyphen/>
      </w:r>
      <w:r w:rsidRPr="00FB3C47">
        <w:t>valtning av tjänstepensionskapitalet. En ordning som tillåter överlåtelser av försäkringsbestånd från försäkringsföretag skulle innebära en förenk</w:t>
      </w:r>
      <w:r>
        <w:softHyphen/>
      </w:r>
      <w:r w:rsidRPr="00FB3C47">
        <w:t xml:space="preserve">ling i förhållande till </w:t>
      </w:r>
      <w:r>
        <w:t xml:space="preserve">om det krävs en </w:t>
      </w:r>
      <w:r w:rsidRPr="00FB3C47">
        <w:t>omvandling av hela företag</w:t>
      </w:r>
      <w:r>
        <w:t xml:space="preserve"> för att överföra försäkringsbestånd till ett annat företag</w:t>
      </w:r>
      <w:r w:rsidRPr="00FB3C47">
        <w:t xml:space="preserve">, </w:t>
      </w:r>
      <w:r>
        <w:t>vilket</w:t>
      </w:r>
      <w:r w:rsidRPr="00FB3C47">
        <w:t xml:space="preserve"> är det alternativ som nämns i promemorian. Betydelsen av ett enkla</w:t>
      </w:r>
      <w:r>
        <w:t>re</w:t>
      </w:r>
      <w:r w:rsidRPr="00FB3C47">
        <w:t xml:space="preserve"> förfarande ska inte underskattas. </w:t>
      </w:r>
    </w:p>
    <w:p w14:paraId="02EF7847" w14:textId="60684D13" w:rsidR="009F5EEF" w:rsidRPr="00FB3C47" w:rsidRDefault="009F5EEF" w:rsidP="009F5EEF">
      <w:pPr>
        <w:pStyle w:val="Brdtextmedindrag"/>
      </w:pPr>
      <w:r w:rsidRPr="00FB3C47">
        <w:lastRenderedPageBreak/>
        <w:t xml:space="preserve">Frågan är då om det finns hinder enligt Solvens II-direktivet för att tillåta sådana överlåtelser. I </w:t>
      </w:r>
      <w:r w:rsidR="003C170E" w:rsidRPr="003C170E">
        <w:t xml:space="preserve">Solvens II-direktivet </w:t>
      </w:r>
      <w:r w:rsidRPr="00FB3C47">
        <w:t>finns bestämmelser om över</w:t>
      </w:r>
      <w:r w:rsidR="003C170E">
        <w:softHyphen/>
      </w:r>
      <w:r w:rsidRPr="00FB3C47">
        <w:t>låtelse av för</w:t>
      </w:r>
      <w:r>
        <w:softHyphen/>
      </w:r>
      <w:r w:rsidRPr="00FB3C47">
        <w:t>säkringsbestånd</w:t>
      </w:r>
      <w:r w:rsidR="003C170E">
        <w:t xml:space="preserve"> (</w:t>
      </w:r>
      <w:r w:rsidR="003C170E" w:rsidRPr="003C170E">
        <w:t>artikel 39</w:t>
      </w:r>
      <w:r w:rsidR="003C170E">
        <w:t>)</w:t>
      </w:r>
      <w:r w:rsidRPr="00FB3C47">
        <w:t xml:space="preserve">. </w:t>
      </w:r>
      <w:r w:rsidR="003C170E">
        <w:t>De innebär att</w:t>
      </w:r>
      <w:r w:rsidRPr="00FB3C47">
        <w:t xml:space="preserve"> medlemsstaterna, på de villkor som föreskrivs i nationell lag, </w:t>
      </w:r>
      <w:r w:rsidR="003C170E">
        <w:t xml:space="preserve">ska </w:t>
      </w:r>
      <w:r w:rsidRPr="00FB3C47">
        <w:t>ge försäkringsföretag</w:t>
      </w:r>
      <w:r>
        <w:t xml:space="preserve"> </w:t>
      </w:r>
      <w:r w:rsidRPr="00FB3C47">
        <w:t>inom deras territorier tillstånd att överlåta bestånd av försäkringsavtal som slutits med stöd av etableringsfriheten eller friheten att tillhandahålla tjänster till ett accept</w:t>
      </w:r>
      <w:r>
        <w:softHyphen/>
      </w:r>
      <w:r w:rsidRPr="00FB3C47">
        <w:t>företag inom gemenskapen</w:t>
      </w:r>
      <w:r w:rsidR="003C170E">
        <w:t xml:space="preserve"> (</w:t>
      </w:r>
      <w:r w:rsidR="003C170E" w:rsidRPr="003C170E">
        <w:t>artikel 39.1</w:t>
      </w:r>
      <w:r w:rsidR="003C170E">
        <w:t>)</w:t>
      </w:r>
      <w:r w:rsidRPr="00FB3C47">
        <w:t xml:space="preserve">. Tillstånd till </w:t>
      </w:r>
      <w:r>
        <w:t>en</w:t>
      </w:r>
      <w:r w:rsidRPr="00FB3C47">
        <w:t xml:space="preserve"> överlåtelse får ges endast om tillsynsmyndigheterna i accept</w:t>
      </w:r>
      <w:r w:rsidR="003C170E">
        <w:softHyphen/>
      </w:r>
      <w:r w:rsidRPr="00FB3C47">
        <w:t>företagets hemmedlemsstat intygar att företaget har</w:t>
      </w:r>
      <w:r>
        <w:t xml:space="preserve"> en</w:t>
      </w:r>
      <w:r w:rsidRPr="00FB3C47">
        <w:t xml:space="preserve"> tillräcklig kapital</w:t>
      </w:r>
      <w:r w:rsidR="003C170E">
        <w:softHyphen/>
      </w:r>
      <w:r w:rsidRPr="00FB3C47">
        <w:t xml:space="preserve">bas </w:t>
      </w:r>
      <w:r>
        <w:t>enligt föreskrifter i direktivet</w:t>
      </w:r>
      <w:r w:rsidRPr="00FB3C47">
        <w:t>. I</w:t>
      </w:r>
      <w:r w:rsidR="00B35426">
        <w:t> </w:t>
      </w:r>
      <w:r w:rsidR="003C170E" w:rsidRPr="003C170E">
        <w:t xml:space="preserve">Solvens II-direktivet </w:t>
      </w:r>
      <w:r w:rsidRPr="00FB3C47">
        <w:t xml:space="preserve">finns </w:t>
      </w:r>
      <w:r w:rsidR="003C170E">
        <w:t xml:space="preserve">även </w:t>
      </w:r>
      <w:r w:rsidRPr="00FB3C47">
        <w:t>bestämmelser om att den medlemsstat där en filial är belägen ska rådfrågas när en filial avser att överlåta egna bestånd, att tillsynsmyndigheterna i det överlåtande försäkringsföretagets hemmed</w:t>
      </w:r>
      <w:r>
        <w:softHyphen/>
      </w:r>
      <w:r w:rsidRPr="00FB3C47">
        <w:t>lemsstat ska ge tillstånd till överlåtelsen efter att ha inhämtat godkännande från myndigheterna i de medlemsstater där kontrakten ingåtts, tidsgränser för myndigheterna i de medlemsstater som rådfrågas att lämna yttranden till myndigheterna i det överlåtande försäkringsföretagets hemmedlems</w:t>
      </w:r>
      <w:r>
        <w:softHyphen/>
      </w:r>
      <w:r w:rsidRPr="00FB3C47">
        <w:t>stat, offentliggörande av överlåtelsen i någon av de berörda medlems</w:t>
      </w:r>
      <w:r>
        <w:softHyphen/>
      </w:r>
      <w:r w:rsidRPr="00FB3C47">
        <w:t>staterna och försäkrings</w:t>
      </w:r>
      <w:r w:rsidR="003C170E">
        <w:softHyphen/>
      </w:r>
      <w:r w:rsidRPr="00FB3C47">
        <w:t>tagarnas bundenhet till överlåtelsen</w:t>
      </w:r>
      <w:r w:rsidR="003C170E">
        <w:t xml:space="preserve"> (</w:t>
      </w:r>
      <w:r w:rsidR="003C170E" w:rsidRPr="00FB3C47">
        <w:t>artikel</w:t>
      </w:r>
      <w:r w:rsidR="003C170E">
        <w:t> </w:t>
      </w:r>
      <w:r w:rsidR="003C170E" w:rsidRPr="00FB3C47">
        <w:t>39.2–</w:t>
      </w:r>
      <w:r w:rsidR="003C170E">
        <w:t>39.</w:t>
      </w:r>
      <w:r w:rsidR="003C170E" w:rsidRPr="00FB3C47">
        <w:t>6</w:t>
      </w:r>
      <w:r w:rsidR="003C170E">
        <w:t>)</w:t>
      </w:r>
      <w:r w:rsidRPr="00FB3C47">
        <w:t>.</w:t>
      </w:r>
    </w:p>
    <w:p w14:paraId="37E5FF61" w14:textId="5A69E37C" w:rsidR="009F5EEF" w:rsidRPr="00FB3C47" w:rsidRDefault="003C170E" w:rsidP="009F5EEF">
      <w:pPr>
        <w:pStyle w:val="Brdtextmedindrag"/>
      </w:pPr>
      <w:r>
        <w:t>De nu aktuella bestämmelserna</w:t>
      </w:r>
      <w:r w:rsidR="009F5EEF" w:rsidRPr="00FB3C47">
        <w:t xml:space="preserve"> i Solvens II-direktivet rör alltså avtal som ingåtts med stöd av etableringsfriheten och friheten att tillhandahålla tjänster, och reglerar ansvarsfördelningen mellan de berörda medlems</w:t>
      </w:r>
      <w:r>
        <w:softHyphen/>
      </w:r>
      <w:r w:rsidR="009F5EEF" w:rsidRPr="00FB3C47">
        <w:t xml:space="preserve">staternas myndigheter. På samma sätt som motsvarande </w:t>
      </w:r>
      <w:r>
        <w:t>bestämmelser</w:t>
      </w:r>
      <w:r w:rsidR="009F5EEF" w:rsidRPr="00FB3C47">
        <w:t xml:space="preserve"> i andra tjänstepensions</w:t>
      </w:r>
      <w:r w:rsidR="009F5EEF">
        <w:softHyphen/>
      </w:r>
      <w:r w:rsidR="009F5EEF" w:rsidRPr="00FB3C47">
        <w:t xml:space="preserve">direktivet </w:t>
      </w:r>
      <w:r>
        <w:t xml:space="preserve">(artikel 12) </w:t>
      </w:r>
      <w:r w:rsidR="009F5EEF" w:rsidRPr="00FB3C47">
        <w:t xml:space="preserve">reglerar </w:t>
      </w:r>
      <w:r>
        <w:t>dessa bestämmelser</w:t>
      </w:r>
      <w:r w:rsidR="009F5EEF" w:rsidRPr="00FB3C47">
        <w:t xml:space="preserve"> i Solvens II-direktivet förutsättningarna för gränsöverskridande överlåtelser av bestånd. Regeringen instämmer </w:t>
      </w:r>
      <w:r w:rsidR="009F5EEF">
        <w:t xml:space="preserve">därför </w:t>
      </w:r>
      <w:r w:rsidR="009F5EEF" w:rsidRPr="00FB3C47">
        <w:t xml:space="preserve">i </w:t>
      </w:r>
      <w:r w:rsidR="009F5EEF" w:rsidRPr="00FB3C47">
        <w:rPr>
          <w:i/>
        </w:rPr>
        <w:t>Svensk Försäkring</w:t>
      </w:r>
      <w:r w:rsidR="009F5EEF">
        <w:rPr>
          <w:i/>
        </w:rPr>
        <w:t xml:space="preserve">s </w:t>
      </w:r>
      <w:r w:rsidR="009F5EEF" w:rsidRPr="00FB3C47">
        <w:t xml:space="preserve">bedömning att EU-direktiven </w:t>
      </w:r>
      <w:r w:rsidR="009F5EEF">
        <w:t xml:space="preserve">inte </w:t>
      </w:r>
      <w:r w:rsidR="009F5EEF" w:rsidRPr="00FB3C47">
        <w:t>hindrar en</w:t>
      </w:r>
      <w:r w:rsidR="009F5EEF">
        <w:t xml:space="preserve"> särskild </w:t>
      </w:r>
      <w:r w:rsidR="009F5EEF" w:rsidRPr="00FB3C47">
        <w:t>svensk reglering av överlåtelser</w:t>
      </w:r>
      <w:r w:rsidR="009F5EEF">
        <w:t xml:space="preserve"> som inte är gränsöverskridande</w:t>
      </w:r>
      <w:r w:rsidR="009F5EEF" w:rsidRPr="00FB3C47">
        <w:t xml:space="preserve">. </w:t>
      </w:r>
    </w:p>
    <w:p w14:paraId="0D82FFF0" w14:textId="5B6AC716" w:rsidR="009F5EEF" w:rsidRPr="00FB3C47" w:rsidRDefault="009F5EEF" w:rsidP="009F5EEF">
      <w:pPr>
        <w:pStyle w:val="Brdtextmedindrag"/>
      </w:pPr>
      <w:r w:rsidRPr="00FB3C47">
        <w:t>Mot bakgrund av att</w:t>
      </w:r>
      <w:r>
        <w:t xml:space="preserve"> bestämmelser som tillåter</w:t>
      </w:r>
      <w:r w:rsidRPr="00FB3C47">
        <w:t xml:space="preserve"> gränsöverskridande verk</w:t>
      </w:r>
      <w:r>
        <w:softHyphen/>
      </w:r>
      <w:r w:rsidRPr="00FB3C47">
        <w:t xml:space="preserve">samhet och gränsöverskridande </w:t>
      </w:r>
      <w:r>
        <w:t xml:space="preserve">överlåtelser </w:t>
      </w:r>
      <w:r w:rsidRPr="00FB3C47">
        <w:t xml:space="preserve">föreslås i enlighet med EU-direktiven på området, kan det inte anses strida mot principen om den fria rörligheten inom EU att tillåta överlåtelser av försäkringsbestånd mellan svenska försäkringsföretag och </w:t>
      </w:r>
      <w:r>
        <w:t xml:space="preserve">svenska </w:t>
      </w:r>
      <w:r w:rsidRPr="00FB3C47">
        <w:t xml:space="preserve">tjänstepensionsföretag. </w:t>
      </w:r>
      <w:r w:rsidRPr="00474684">
        <w:t>Det kan i sammanhanget nämnas att bestämmelser som tillåter motsvarande natio</w:t>
      </w:r>
      <w:r>
        <w:softHyphen/>
      </w:r>
      <w:r w:rsidRPr="00474684">
        <w:t>nella överlåtelser från försäkringsföretag till tjänstepensionsföretag har in</w:t>
      </w:r>
      <w:r>
        <w:softHyphen/>
      </w:r>
      <w:r w:rsidRPr="00474684">
        <w:t xml:space="preserve">förts i fransk rätt (Ordonnance n°2017-484 du 6 avril 2017 relative à la création d'organismes dédiés à l'exercice de l'activité de retraite professionnelle supplémentaire et à l'adaptation des régimes de retraite supplémentaire en unités de rente, Art. L.384-1). </w:t>
      </w:r>
      <w:r>
        <w:t>Det bör</w:t>
      </w:r>
      <w:r w:rsidRPr="00FB3C47">
        <w:t xml:space="preserve"> därför inför</w:t>
      </w:r>
      <w:r>
        <w:t>a</w:t>
      </w:r>
      <w:r w:rsidRPr="00FB3C47">
        <w:t xml:space="preserve">s </w:t>
      </w:r>
      <w:r>
        <w:t xml:space="preserve">bestämmelser </w:t>
      </w:r>
      <w:r w:rsidRPr="00FB3C47">
        <w:t>som tillåter överlåtelser av tjänstepensionsförsäkringsbe</w:t>
      </w:r>
      <w:r>
        <w:softHyphen/>
      </w:r>
      <w:r w:rsidRPr="00FB3C47">
        <w:t>stånd från försäkringsföretag till tjänstepensionsföretag.</w:t>
      </w:r>
    </w:p>
    <w:p w14:paraId="75A1608B" w14:textId="77777777" w:rsidR="009F5EEF" w:rsidRPr="00FB3C47" w:rsidRDefault="009F5EEF" w:rsidP="009F5EEF">
      <w:pPr>
        <w:pStyle w:val="Brdtextmedindrag"/>
      </w:pPr>
      <w:r>
        <w:t>F</w:t>
      </w:r>
      <w:r w:rsidRPr="00FB3C47">
        <w:t>ör</w:t>
      </w:r>
      <w:r>
        <w:t xml:space="preserve"> att</w:t>
      </w:r>
      <w:r w:rsidRPr="00FB3C47">
        <w:t xml:space="preserve"> tillstånd att verkställa ett överlåtelseavtal</w:t>
      </w:r>
      <w:r>
        <w:t xml:space="preserve"> ska ges</w:t>
      </w:r>
      <w:r w:rsidRPr="00FB3C47">
        <w:t xml:space="preserve"> </w:t>
      </w:r>
      <w:r>
        <w:t>e</w:t>
      </w:r>
      <w:r w:rsidRPr="00FB3C47">
        <w:t>nligt försäk</w:t>
      </w:r>
      <w:r>
        <w:softHyphen/>
      </w:r>
      <w:r w:rsidRPr="00FB3C47">
        <w:t>ringsrörelselagen</w:t>
      </w:r>
      <w:r>
        <w:t xml:space="preserve"> </w:t>
      </w:r>
      <w:r w:rsidRPr="00FB3C47">
        <w:t>krävs bl.a. att den rätt som tillkommer försäkringstag</w:t>
      </w:r>
      <w:r>
        <w:softHyphen/>
      </w:r>
      <w:r w:rsidRPr="00FB3C47">
        <w:t>arna inte försämras och att det övertagande företag har den kapitalbas som krävs sedan överlåtelsen har beaktats (14 kap. 7 § första stycket</w:t>
      </w:r>
      <w:r>
        <w:t> </w:t>
      </w:r>
      <w:r w:rsidRPr="00FB3C47">
        <w:t>1 och</w:t>
      </w:r>
      <w:r>
        <w:t> </w:t>
      </w:r>
      <w:r w:rsidRPr="00FB3C47">
        <w:t>2). Mot bakgrund av att den reglering av tjänstepensionsföretagens verksam</w:t>
      </w:r>
      <w:r>
        <w:softHyphen/>
      </w:r>
      <w:r w:rsidRPr="00FB3C47">
        <w:t xml:space="preserve">het som föreslås i denna </w:t>
      </w:r>
      <w:r>
        <w:t>proposition</w:t>
      </w:r>
      <w:r w:rsidRPr="00FB3C47">
        <w:t xml:space="preserve"> </w:t>
      </w:r>
      <w:r>
        <w:t xml:space="preserve">ska </w:t>
      </w:r>
      <w:r w:rsidRPr="00FB3C47">
        <w:t>säkerställ</w:t>
      </w:r>
      <w:r>
        <w:t>a</w:t>
      </w:r>
      <w:r w:rsidRPr="00FB3C47">
        <w:t xml:space="preserve"> att tjänstepensions</w:t>
      </w:r>
      <w:r>
        <w:softHyphen/>
      </w:r>
      <w:r w:rsidRPr="00FB3C47">
        <w:t xml:space="preserve">företagen </w:t>
      </w:r>
      <w:r>
        <w:t>har en</w:t>
      </w:r>
      <w:r w:rsidRPr="00FB3C47">
        <w:t xml:space="preserve"> tillräcklig kapitalbas</w:t>
      </w:r>
      <w:r>
        <w:t>,</w:t>
      </w:r>
      <w:r w:rsidRPr="00FB3C47">
        <w:t xml:space="preserve"> bör</w:t>
      </w:r>
      <w:r>
        <w:t xml:space="preserve"> förutsättning</w:t>
      </w:r>
      <w:r>
        <w:softHyphen/>
        <w:t>arna för att tillåta</w:t>
      </w:r>
      <w:r w:rsidRPr="00FB3C47">
        <w:t xml:space="preserve"> en överlåtelse </w:t>
      </w:r>
      <w:r>
        <w:t>från försäkringsföretag</w:t>
      </w:r>
      <w:r w:rsidRPr="00FB3C47">
        <w:t xml:space="preserve"> till tjänstepen</w:t>
      </w:r>
      <w:r>
        <w:softHyphen/>
      </w:r>
      <w:r w:rsidRPr="00FB3C47">
        <w:t xml:space="preserve">sionsföretag </w:t>
      </w:r>
      <w:r>
        <w:t>vara samma som för övriga överlåtelser enligt</w:t>
      </w:r>
      <w:r w:rsidRPr="00FB3C47">
        <w:t xml:space="preserve"> försäkrings</w:t>
      </w:r>
      <w:r>
        <w:softHyphen/>
      </w:r>
      <w:r w:rsidRPr="00FB3C47">
        <w:t>rörelselagen.</w:t>
      </w:r>
    </w:p>
    <w:p w14:paraId="4B01A3D7" w14:textId="77777777" w:rsidR="009F5EEF" w:rsidRPr="002B2847" w:rsidRDefault="009F5EEF" w:rsidP="009F5EEF">
      <w:pPr>
        <w:pStyle w:val="Rubrik5utannumrering"/>
      </w:pPr>
      <w:r w:rsidRPr="009304F8">
        <w:lastRenderedPageBreak/>
        <w:t>Överlåtelse</w:t>
      </w:r>
      <w:r>
        <w:t xml:space="preserve"> av utländska försäkringsbestånd</w:t>
      </w:r>
      <w:r w:rsidRPr="009304F8">
        <w:t xml:space="preserve"> bör tillåtas </w:t>
      </w:r>
    </w:p>
    <w:p w14:paraId="18F745F3" w14:textId="77777777" w:rsidR="009F5EEF" w:rsidRDefault="009F5EEF" w:rsidP="009F5EEF">
      <w:pPr>
        <w:pStyle w:val="Brdtext"/>
      </w:pPr>
      <w:r>
        <w:t>I p</w:t>
      </w:r>
      <w:r w:rsidRPr="002B2847">
        <w:t>romemorian föreslå</w:t>
      </w:r>
      <w:r>
        <w:t>s</w:t>
      </w:r>
      <w:r w:rsidRPr="002B2847">
        <w:t xml:space="preserve"> att möjligheten till överlåtelse från ett tjänstepen</w:t>
      </w:r>
      <w:r>
        <w:softHyphen/>
      </w:r>
      <w:r w:rsidRPr="002B2847">
        <w:t>sionsföretag till ett försäkringsföretag bör begränsas till åtaganden som ska fullgöras i Sverige, med motiveringen att det är olika EU-regelverk som styr försäkringsföretag och tjänstepensionsinstitut</w:t>
      </w:r>
      <w:r>
        <w:t>, och att samordningen mellan berörda myndigheter inte är reglerad.</w:t>
      </w:r>
      <w:r w:rsidRPr="002B2847">
        <w:t xml:space="preserve"> </w:t>
      </w:r>
      <w:r w:rsidRPr="002B2847">
        <w:rPr>
          <w:i/>
        </w:rPr>
        <w:t>Svensk Försäkring</w:t>
      </w:r>
      <w:r w:rsidRPr="009304F8">
        <w:t xml:space="preserve"> anför att begränsningen </w:t>
      </w:r>
      <w:r w:rsidRPr="0094380B">
        <w:t xml:space="preserve">är onödig, eftersom det inte finns </w:t>
      </w:r>
      <w:r w:rsidRPr="0068257E">
        <w:t xml:space="preserve">något </w:t>
      </w:r>
      <w:r w:rsidRPr="002B2847">
        <w:t xml:space="preserve">sådant hinder enligt direktivet. </w:t>
      </w:r>
      <w:r>
        <w:t xml:space="preserve">Eftersom rätten till överlåtelser inte bör begränsas mer än nödvändigt anser regeringen </w:t>
      </w:r>
      <w:r w:rsidRPr="002B2847">
        <w:t>att överlåtelser</w:t>
      </w:r>
      <w:r>
        <w:t xml:space="preserve"> till och från försäkrings</w:t>
      </w:r>
      <w:r>
        <w:softHyphen/>
        <w:t>företag ska tillåtas utan den begränsning som föreslås i promemorian</w:t>
      </w:r>
      <w:r w:rsidRPr="002B2847">
        <w:t xml:space="preserve">. </w:t>
      </w:r>
    </w:p>
    <w:p w14:paraId="614342C2" w14:textId="77777777" w:rsidR="009F5EEF" w:rsidRPr="0068257E" w:rsidRDefault="009F5EEF" w:rsidP="00326459">
      <w:pPr>
        <w:pStyle w:val="Rubrik2"/>
      </w:pPr>
      <w:bookmarkStart w:id="3724" w:name="_Toc8059832"/>
      <w:bookmarkStart w:id="3725" w:name="_Toc8061542"/>
      <w:bookmarkStart w:id="3726" w:name="_Toc8062074"/>
      <w:bookmarkStart w:id="3727" w:name="_Toc8064542"/>
      <w:bookmarkStart w:id="3728" w:name="_Toc8391219"/>
      <w:bookmarkStart w:id="3729" w:name="_Toc8391485"/>
      <w:bookmarkStart w:id="3730" w:name="_Toc8644690"/>
      <w:bookmarkStart w:id="3731" w:name="_Toc8645222"/>
      <w:bookmarkStart w:id="3732" w:name="_Toc8817703"/>
      <w:bookmarkStart w:id="3733" w:name="_Toc8818275"/>
      <w:bookmarkStart w:id="3734" w:name="_Toc8825644"/>
      <w:bookmarkStart w:id="3735" w:name="_Toc8831741"/>
      <w:bookmarkStart w:id="3736" w:name="_Toc8832650"/>
      <w:bookmarkStart w:id="3737" w:name="_Toc11153112"/>
      <w:bookmarkStart w:id="3738" w:name="_Toc11161033"/>
      <w:bookmarkStart w:id="3739" w:name="_Toc11166969"/>
      <w:bookmarkStart w:id="3740" w:name="_Toc11167505"/>
      <w:bookmarkStart w:id="3741" w:name="_Toc11168942"/>
      <w:bookmarkStart w:id="3742" w:name="_Toc11845895"/>
      <w:bookmarkStart w:id="3743" w:name="_Toc12611694"/>
      <w:bookmarkStart w:id="3744" w:name="_Toc12624961"/>
      <w:bookmarkStart w:id="3745" w:name="_Toc12627450"/>
      <w:bookmarkStart w:id="3746" w:name="_Toc12630340"/>
      <w:bookmarkStart w:id="3747" w:name="_Toc12632835"/>
      <w:bookmarkStart w:id="3748" w:name="_Toc17902907"/>
      <w:r w:rsidRPr="009304F8">
        <w:t xml:space="preserve">Krav på </w:t>
      </w:r>
      <w:r w:rsidRPr="00326459">
        <w:t>stämmans</w:t>
      </w:r>
      <w:r w:rsidRPr="0094380B">
        <w:t xml:space="preserve"> </w:t>
      </w:r>
      <w:r w:rsidRPr="002B2847">
        <w:t xml:space="preserve">godkännande </w:t>
      </w:r>
      <w:r w:rsidRPr="009304F8">
        <w:t xml:space="preserve">av </w:t>
      </w:r>
      <w:r w:rsidRPr="0094380B">
        <w:t>överlåtelser mellan svenska företag</w:t>
      </w:r>
      <w:bookmarkEnd w:id="3724"/>
      <w:bookmarkEnd w:id="3725"/>
      <w:bookmarkEnd w:id="3726"/>
      <w:bookmarkEnd w:id="3727"/>
      <w:bookmarkEnd w:id="3728"/>
      <w:bookmarkEnd w:id="3729"/>
      <w:bookmarkEnd w:id="3730"/>
      <w:bookmarkEnd w:id="3731"/>
      <w:bookmarkEnd w:id="3732"/>
      <w:bookmarkEnd w:id="3733"/>
      <w:bookmarkEnd w:id="3734"/>
      <w:bookmarkEnd w:id="3735"/>
      <w:bookmarkEnd w:id="3736"/>
      <w:bookmarkEnd w:id="3737"/>
      <w:bookmarkEnd w:id="3738"/>
      <w:bookmarkEnd w:id="3739"/>
      <w:bookmarkEnd w:id="3740"/>
      <w:bookmarkEnd w:id="3741"/>
      <w:bookmarkEnd w:id="3742"/>
      <w:bookmarkEnd w:id="3743"/>
      <w:bookmarkEnd w:id="3744"/>
      <w:bookmarkEnd w:id="3745"/>
      <w:bookmarkEnd w:id="3746"/>
      <w:bookmarkEnd w:id="3747"/>
      <w:bookmarkEnd w:id="3748"/>
    </w:p>
    <w:p w14:paraId="6C64F141" w14:textId="77777777" w:rsidR="009F5EEF" w:rsidRDefault="009F5EEF" w:rsidP="009F5EEF">
      <w:pPr>
        <w:pStyle w:val="Brdtextram"/>
      </w:pPr>
      <w:r w:rsidRPr="00FB3C47">
        <w:rPr>
          <w:b/>
        </w:rPr>
        <w:t>Regeringens förslag:</w:t>
      </w:r>
      <w:r w:rsidRPr="00FB3C47">
        <w:t xml:space="preserve"> Det ska krävas godkännande av stämman i det överlåtande företaget för att ett avtal om överlåtelse av ett försäkrings</w:t>
      </w:r>
      <w:r>
        <w:softHyphen/>
      </w:r>
      <w:r w:rsidRPr="00FB3C47">
        <w:t>bestånd från ett tjänstepensionsföretag till ett annat tjänstepensions</w:t>
      </w:r>
      <w:r>
        <w:softHyphen/>
      </w:r>
      <w:r w:rsidRPr="00FB3C47">
        <w:t>företag eller ett försäkringsföretag ska bli giltigt.</w:t>
      </w:r>
      <w:r>
        <w:t xml:space="preserve"> U</w:t>
      </w:r>
      <w:r w:rsidRPr="00FB3C47">
        <w:t>nder minst en vecka före den stämma vid vilken frågan ska behandlas</w:t>
      </w:r>
      <w:r>
        <w:t xml:space="preserve"> ska följande </w:t>
      </w:r>
      <w:r w:rsidRPr="00FB3C47">
        <w:t xml:space="preserve">handlingar hållas tillgängliga </w:t>
      </w:r>
      <w:r>
        <w:t>för aktieägare och röstberättigade och sedan läggas fram på stämman:</w:t>
      </w:r>
      <w:r w:rsidRPr="00FB3C47">
        <w:t xml:space="preserve"> </w:t>
      </w:r>
      <w:bookmarkStart w:id="3749" w:name="_Hlk2081226"/>
      <w:r w:rsidRPr="00FB3C47">
        <w:t>förslag till stämmobeslut, överlåtelse</w:t>
      </w:r>
      <w:r>
        <w:softHyphen/>
      </w:r>
      <w:r w:rsidRPr="00FB3C47">
        <w:t xml:space="preserve">avtalet, en redogörelse av styrelsen för de omständigheter som kan vara av betydelse vid bedömningen </w:t>
      </w:r>
      <w:r w:rsidRPr="00772F99">
        <w:t>av förslagets lämplighet för företaget och för de försäkrade, försäkrings</w:t>
      </w:r>
      <w:r>
        <w:softHyphen/>
      </w:r>
      <w:r w:rsidRPr="00772F99">
        <w:t>tagarna och andra ersättnings</w:t>
      </w:r>
      <w:r>
        <w:softHyphen/>
      </w:r>
      <w:r w:rsidRPr="00772F99">
        <w:t>berättigade</w:t>
      </w:r>
      <w:r>
        <w:t xml:space="preserve"> och</w:t>
      </w:r>
      <w:r w:rsidRPr="00FB3C47">
        <w:t xml:space="preserve"> ett yttrande av revisorerna över redogörelse</w:t>
      </w:r>
      <w:r>
        <w:t>n.</w:t>
      </w:r>
      <w:r w:rsidRPr="00FB3C47">
        <w:t xml:space="preserve"> </w:t>
      </w:r>
    </w:p>
    <w:p w14:paraId="195606EB" w14:textId="77777777" w:rsidR="007F20B7" w:rsidRDefault="009F5EEF" w:rsidP="009F5EEF">
      <w:pPr>
        <w:pStyle w:val="Brdtextmedindragram"/>
      </w:pPr>
      <w:r>
        <w:t>O</w:t>
      </w:r>
      <w:r w:rsidRPr="00FB3C47">
        <w:t>m årsredovisningen inte ska behandlas på</w:t>
      </w:r>
      <w:r>
        <w:t xml:space="preserve"> samma stämma ska också följande handlingar hållas tillgängliga och läggas fram: </w:t>
      </w:r>
    </w:p>
    <w:p w14:paraId="0C1C2C19" w14:textId="7C7243C7" w:rsidR="007F20B7" w:rsidRDefault="00A12BB7" w:rsidP="00012904">
      <w:pPr>
        <w:pStyle w:val="Brdtextmedindragram"/>
      </w:pPr>
      <w:r>
        <w:t>– </w:t>
      </w:r>
      <w:r w:rsidR="009F5EEF" w:rsidRPr="00FB3C47">
        <w:t>den års</w:t>
      </w:r>
      <w:r w:rsidR="009F5EEF">
        <w:softHyphen/>
      </w:r>
      <w:r w:rsidR="009F5EEF" w:rsidRPr="00FB3C47">
        <w:t>redo</w:t>
      </w:r>
      <w:r w:rsidR="009F5EEF">
        <w:softHyphen/>
      </w:r>
      <w:r w:rsidR="009F5EEF" w:rsidRPr="00FB3C47">
        <w:t>visning som inne</w:t>
      </w:r>
      <w:r w:rsidR="009F5EEF">
        <w:softHyphen/>
      </w:r>
      <w:r w:rsidR="009F5EEF" w:rsidRPr="00FB3C47">
        <w:t>håller de senaste balans- och resultat</w:t>
      </w:r>
      <w:r w:rsidR="00A95937">
        <w:softHyphen/>
      </w:r>
      <w:r w:rsidR="009F5EEF" w:rsidRPr="00FB3C47">
        <w:t>räkningarna</w:t>
      </w:r>
      <w:r w:rsidR="007F20B7">
        <w:t xml:space="preserve"> tillsammans med </w:t>
      </w:r>
      <w:r w:rsidR="009F5EEF" w:rsidRPr="00FB3C47">
        <w:t xml:space="preserve">stämmans beslut om företagets vinst eller förlust, </w:t>
      </w:r>
    </w:p>
    <w:p w14:paraId="053D4322" w14:textId="7BDE05B8" w:rsidR="007F20B7" w:rsidRDefault="00A12BB7" w:rsidP="00012904">
      <w:pPr>
        <w:pStyle w:val="Brdtextmedindragram"/>
      </w:pPr>
      <w:r>
        <w:t>– </w:t>
      </w:r>
      <w:r w:rsidR="009F5EEF" w:rsidRPr="00FB3C47">
        <w:t>revisionsberättelsen för det år årsredovis</w:t>
      </w:r>
      <w:r w:rsidR="009F5EEF">
        <w:softHyphen/>
      </w:r>
      <w:r w:rsidR="009F5EEF" w:rsidRPr="00FB3C47">
        <w:t xml:space="preserve">ningen avser, </w:t>
      </w:r>
    </w:p>
    <w:p w14:paraId="16485A4D" w14:textId="58973DAE" w:rsidR="007F20B7" w:rsidRDefault="00A12BB7" w:rsidP="00012904">
      <w:pPr>
        <w:pStyle w:val="Brdtextmedindragram"/>
      </w:pPr>
      <w:r>
        <w:t>– </w:t>
      </w:r>
      <w:r w:rsidR="009F5EEF" w:rsidRPr="00132119">
        <w:t>styrelsen</w:t>
      </w:r>
      <w:r w:rsidR="009F5EEF">
        <w:t>s</w:t>
      </w:r>
      <w:r w:rsidR="009F5EEF" w:rsidRPr="00132119">
        <w:t xml:space="preserve"> </w:t>
      </w:r>
      <w:r w:rsidR="009F5EEF" w:rsidRPr="00FB3C47">
        <w:t xml:space="preserve">redogörelse för sådana händelser efter </w:t>
      </w:r>
      <w:r w:rsidR="009F5EEF" w:rsidRPr="00132119">
        <w:t xml:space="preserve">det att </w:t>
      </w:r>
      <w:r w:rsidR="009F5EEF" w:rsidRPr="00FB3C47">
        <w:t>årsredovis</w:t>
      </w:r>
      <w:r w:rsidR="00A95937">
        <w:softHyphen/>
      </w:r>
      <w:r w:rsidR="009F5EEF" w:rsidRPr="00FB3C47">
        <w:t xml:space="preserve">ningen </w:t>
      </w:r>
      <w:r w:rsidR="009F5EEF" w:rsidRPr="00132119">
        <w:t xml:space="preserve">lämnades </w:t>
      </w:r>
      <w:r w:rsidR="009F5EEF" w:rsidRPr="00FB3C47">
        <w:t>som är av väsentlig betydelse för företagets ställning</w:t>
      </w:r>
      <w:r w:rsidR="007F20B7">
        <w:t>,</w:t>
      </w:r>
      <w:r w:rsidR="009F5EEF" w:rsidRPr="00FB3C47">
        <w:t xml:space="preserve"> och </w:t>
      </w:r>
    </w:p>
    <w:p w14:paraId="77883037" w14:textId="3DDF01F7" w:rsidR="009F5EEF" w:rsidRDefault="00A12BB7" w:rsidP="009F5EEF">
      <w:pPr>
        <w:pStyle w:val="Brdtextmedindragram"/>
      </w:pPr>
      <w:r>
        <w:t>– </w:t>
      </w:r>
      <w:r w:rsidR="009F5EEF" w:rsidRPr="00FB3C47">
        <w:t>revisorer</w:t>
      </w:r>
      <w:r w:rsidR="009F5EEF">
        <w:t>nas</w:t>
      </w:r>
      <w:r w:rsidR="009F5EEF" w:rsidRPr="00FB3C47">
        <w:t xml:space="preserve"> yttrande över redogörelsen. </w:t>
      </w:r>
      <w:bookmarkEnd w:id="3749"/>
    </w:p>
    <w:p w14:paraId="3EAE9382" w14:textId="77777777" w:rsidR="009F5EEF" w:rsidRPr="00FB3C47" w:rsidRDefault="009F5EEF" w:rsidP="009F5EEF">
      <w:pPr>
        <w:pStyle w:val="Brdtextmedindragram"/>
      </w:pPr>
      <w:r w:rsidRPr="00FB3C47">
        <w:t>Hand</w:t>
      </w:r>
      <w:r>
        <w:t>l</w:t>
      </w:r>
      <w:r w:rsidRPr="00FB3C47">
        <w:t xml:space="preserve">ingarna ska genast </w:t>
      </w:r>
      <w:r>
        <w:t>skicka</w:t>
      </w:r>
      <w:r w:rsidRPr="00FB3C47">
        <w:t>s till de aktieägare och röstberättigade som begär det och uppger sin postadress.</w:t>
      </w:r>
    </w:p>
    <w:p w14:paraId="4A5DC0DC" w14:textId="77777777" w:rsidR="009F5EEF" w:rsidRPr="00FB3C47" w:rsidRDefault="009F5EEF" w:rsidP="009F5EEF">
      <w:pPr>
        <w:pStyle w:val="Brdtextmedindragram"/>
      </w:pPr>
      <w:r w:rsidRPr="00FB3C47">
        <w:t>Det överlåtande företaget ska inom fyra månader från stämmans beslut om godkännande av överlåtelsen anmäla beslutet till Bolagsver</w:t>
      </w:r>
      <w:r>
        <w:softHyphen/>
      </w:r>
      <w:r w:rsidRPr="00FB3C47">
        <w:t>ket för registrering. Om en talan mot stämmans beslut har ogillats ska tiden dock räknas från den dag när domen fick laga kraft.</w:t>
      </w:r>
    </w:p>
    <w:p w14:paraId="09BCA193" w14:textId="77777777" w:rsidR="009F5EEF" w:rsidRPr="00FB3C47" w:rsidRDefault="009F5EEF" w:rsidP="009F5EEF">
      <w:pPr>
        <w:pStyle w:val="Brdtextmedindragram"/>
        <w:rPr>
          <w:sz w:val="8"/>
          <w:szCs w:val="8"/>
        </w:rPr>
      </w:pPr>
      <w:r w:rsidRPr="00FB3C47">
        <w:t>Om en anmälan inte har gjorts inom föreskriven tid eller om Bolags</w:t>
      </w:r>
      <w:r>
        <w:softHyphen/>
      </w:r>
      <w:r w:rsidRPr="00FB3C47">
        <w:t xml:space="preserve">verket genom ett beslut som har </w:t>
      </w:r>
      <w:r>
        <w:t>fått</w:t>
      </w:r>
      <w:r w:rsidRPr="00FB3C47">
        <w:t xml:space="preserve"> laga kraft har avskrivit en anmälan eller vägrat registrering, </w:t>
      </w:r>
      <w:r>
        <w:t>har</w:t>
      </w:r>
      <w:r w:rsidRPr="00FB3C47">
        <w:t xml:space="preserve"> frågan om överlåtelse fall</w:t>
      </w:r>
      <w:r>
        <w:t>it</w:t>
      </w:r>
      <w:r w:rsidRPr="00FB3C47">
        <w:t xml:space="preserve">. </w:t>
      </w:r>
    </w:p>
    <w:p w14:paraId="248F3C3A" w14:textId="77777777" w:rsidR="009F5EEF" w:rsidRPr="002B2847" w:rsidRDefault="009F5EEF" w:rsidP="009F5EEF">
      <w:pPr>
        <w:pStyle w:val="Brdtextmedindrag"/>
        <w:rPr>
          <w:b/>
          <w:sz w:val="8"/>
          <w:szCs w:val="8"/>
        </w:rPr>
      </w:pPr>
    </w:p>
    <w:p w14:paraId="26063CE9" w14:textId="69873CA0" w:rsidR="009F5EEF" w:rsidRPr="00FB3C47" w:rsidRDefault="009F5EEF" w:rsidP="009F5EEF">
      <w:pPr>
        <w:pStyle w:val="Brdtextmedindrag"/>
      </w:pPr>
      <w:r w:rsidRPr="00FB3C47">
        <w:rPr>
          <w:b/>
        </w:rPr>
        <w:t>Utredningens förslag</w:t>
      </w:r>
      <w:r w:rsidRPr="00FB3C47">
        <w:t xml:space="preserve"> </w:t>
      </w:r>
      <w:r>
        <w:t>ö</w:t>
      </w:r>
      <w:r w:rsidRPr="00FB3C47">
        <w:t>verensstämmer med regeringens</w:t>
      </w:r>
      <w:r w:rsidR="0025535E">
        <w:t xml:space="preserve"> förslag</w:t>
      </w:r>
      <w:r w:rsidRPr="00FB3C47">
        <w:t>.</w:t>
      </w:r>
    </w:p>
    <w:p w14:paraId="585B8731" w14:textId="77777777" w:rsidR="009F5EEF" w:rsidRPr="00FB3C47" w:rsidRDefault="009F5EEF" w:rsidP="009F5EEF">
      <w:pPr>
        <w:pStyle w:val="Brdtextmedindrag"/>
        <w:rPr>
          <w:b/>
        </w:rPr>
      </w:pPr>
      <w:r w:rsidRPr="002B2847">
        <w:rPr>
          <w:b/>
        </w:rPr>
        <w:t>Remissinstanserna</w:t>
      </w:r>
      <w:r w:rsidRPr="00FB3C47">
        <w:rPr>
          <w:b/>
        </w:rPr>
        <w:t xml:space="preserve"> </w:t>
      </w:r>
      <w:r w:rsidRPr="00FB3C47">
        <w:t>har inga synpunkter på förslaget.</w:t>
      </w:r>
    </w:p>
    <w:p w14:paraId="4A5E46C1" w14:textId="469F1C15" w:rsidR="009F5EEF" w:rsidRPr="00FB3C47" w:rsidRDefault="009F5EEF" w:rsidP="009F5EEF">
      <w:pPr>
        <w:pStyle w:val="Brdtextmedindrag"/>
      </w:pPr>
      <w:r w:rsidRPr="00FB3C47">
        <w:rPr>
          <w:b/>
        </w:rPr>
        <w:lastRenderedPageBreak/>
        <w:t xml:space="preserve">Promemorians förslag </w:t>
      </w:r>
      <w:r>
        <w:t>ö</w:t>
      </w:r>
      <w:r w:rsidRPr="00FB3C47">
        <w:t xml:space="preserve">verensstämmer </w:t>
      </w:r>
      <w:r w:rsidR="00A95937">
        <w:t xml:space="preserve">i </w:t>
      </w:r>
      <w:r w:rsidRPr="00FB3C47">
        <w:t>huvudsak med regering</w:t>
      </w:r>
      <w:r>
        <w:softHyphen/>
      </w:r>
      <w:r w:rsidRPr="00FB3C47">
        <w:t xml:space="preserve">ens förslag. </w:t>
      </w:r>
      <w:r>
        <w:t>I p</w:t>
      </w:r>
      <w:r w:rsidRPr="00FB3C47">
        <w:t>romemorian föreslå</w:t>
      </w:r>
      <w:r>
        <w:t>s</w:t>
      </w:r>
      <w:r w:rsidRPr="00FB3C47">
        <w:t xml:space="preserve"> </w:t>
      </w:r>
      <w:r w:rsidR="007F20B7">
        <w:t xml:space="preserve">dock endast </w:t>
      </w:r>
      <w:r w:rsidRPr="00FB3C47">
        <w:t>att det ska anges i lag att det ska krävas godkännande av en majoritet av stämman.</w:t>
      </w:r>
    </w:p>
    <w:p w14:paraId="1DCD3FCB" w14:textId="77777777" w:rsidR="009F5EEF" w:rsidRPr="00FB3C47" w:rsidRDefault="009F5EEF" w:rsidP="009F5EEF">
      <w:pPr>
        <w:pStyle w:val="Brdtextmedindrag"/>
      </w:pPr>
      <w:r w:rsidRPr="002B2847">
        <w:rPr>
          <w:b/>
        </w:rPr>
        <w:t>Remissinstanserna</w:t>
      </w:r>
      <w:r w:rsidRPr="00FB3C47">
        <w:t xml:space="preserve"> har inga synpunkter på förslaget. </w:t>
      </w:r>
    </w:p>
    <w:p w14:paraId="661514E1" w14:textId="77777777" w:rsidR="009F5EEF" w:rsidRPr="00FB3C47" w:rsidRDefault="009F5EEF" w:rsidP="009F5EEF">
      <w:pPr>
        <w:pStyle w:val="Brdtextmedindrag"/>
      </w:pPr>
      <w:r w:rsidRPr="002B2847">
        <w:rPr>
          <w:b/>
        </w:rPr>
        <w:t xml:space="preserve">Skälen för regeringens förslag: </w:t>
      </w:r>
      <w:bookmarkStart w:id="3750" w:name="_Hlk4871201"/>
      <w:r w:rsidRPr="00FB3C47">
        <w:t>Förfarandet för överlåtelser</w:t>
      </w:r>
      <w:r>
        <w:t xml:space="preserve"> av försäk</w:t>
      </w:r>
      <w:r>
        <w:softHyphen/>
        <w:t>ringsbestånd</w:t>
      </w:r>
      <w:r w:rsidRPr="00FB3C47">
        <w:t xml:space="preserve"> från ett tjänstepensionsföretag bör så långt som möjligt överensstämma med det som gäller för </w:t>
      </w:r>
      <w:r>
        <w:t>överlåtelser</w:t>
      </w:r>
      <w:r w:rsidRPr="00FB3C47">
        <w:t xml:space="preserve"> enligt försäkrings</w:t>
      </w:r>
      <w:r>
        <w:softHyphen/>
      </w:r>
      <w:r w:rsidRPr="00FB3C47">
        <w:t>rörelselagen.</w:t>
      </w:r>
      <w:bookmarkEnd w:id="3750"/>
      <w:r w:rsidRPr="00FB3C47">
        <w:t xml:space="preserve"> </w:t>
      </w:r>
      <w:r>
        <w:t>E</w:t>
      </w:r>
      <w:r w:rsidRPr="00FB3C47">
        <w:t xml:space="preserve">tt avtal </w:t>
      </w:r>
      <w:r>
        <w:t xml:space="preserve">om </w:t>
      </w:r>
      <w:r w:rsidRPr="00FB3C47">
        <w:t>överlåtelse av försäkringsbestånd från ett försäk</w:t>
      </w:r>
      <w:r>
        <w:softHyphen/>
      </w:r>
      <w:r w:rsidRPr="00FB3C47">
        <w:t xml:space="preserve">ringsföretag ska </w:t>
      </w:r>
      <w:r>
        <w:t xml:space="preserve">enligt den lagen </w:t>
      </w:r>
      <w:r w:rsidRPr="00FB3C47">
        <w:t>godkännas av stämman i det överlåtande företaget för att bli giltigt (14</w:t>
      </w:r>
      <w:r>
        <w:t> </w:t>
      </w:r>
      <w:r w:rsidRPr="00FB3C47">
        <w:t xml:space="preserve">kap. 2 §). </w:t>
      </w:r>
      <w:r>
        <w:t>D</w:t>
      </w:r>
      <w:r w:rsidRPr="00FB3C47">
        <w:t xml:space="preserve">et </w:t>
      </w:r>
      <w:r>
        <w:t>bör därför</w:t>
      </w:r>
      <w:r w:rsidRPr="00FB3C47">
        <w:t xml:space="preserve"> krävas godkän</w:t>
      </w:r>
      <w:r>
        <w:softHyphen/>
      </w:r>
      <w:r w:rsidRPr="00FB3C47">
        <w:t xml:space="preserve">nande av stämman i </w:t>
      </w:r>
      <w:r>
        <w:t>ett</w:t>
      </w:r>
      <w:r w:rsidRPr="00FB3C47">
        <w:t xml:space="preserve"> överlåtande </w:t>
      </w:r>
      <w:r>
        <w:t>tjänstepensions</w:t>
      </w:r>
      <w:r w:rsidRPr="00FB3C47">
        <w:t>företag för att ett över</w:t>
      </w:r>
      <w:r>
        <w:softHyphen/>
      </w:r>
      <w:r w:rsidRPr="00FB3C47">
        <w:t>låtelseavtal ska bli giltigt</w:t>
      </w:r>
      <w:r>
        <w:t xml:space="preserve"> även enligt den nya lagen om tjänstepen</w:t>
      </w:r>
      <w:r>
        <w:softHyphen/>
        <w:t>sionsföretag</w:t>
      </w:r>
      <w:r w:rsidRPr="00FB3C47">
        <w:t xml:space="preserve">. Regeringen anser </w:t>
      </w:r>
      <w:r>
        <w:t>inte att det är nödvändigt att ange att det är en majoritet av stämman som ska godkänna avtalet, eftersom det följer av</w:t>
      </w:r>
      <w:r w:rsidRPr="00FB3C47">
        <w:t xml:space="preserve"> allmänna</w:t>
      </w:r>
      <w:r>
        <w:t xml:space="preserve"> associationsrättsliga</w:t>
      </w:r>
      <w:r w:rsidRPr="00FB3C47">
        <w:t xml:space="preserve"> </w:t>
      </w:r>
      <w:r>
        <w:t xml:space="preserve">bestämmelser </w:t>
      </w:r>
      <w:r w:rsidRPr="00FB3C47">
        <w:t>om</w:t>
      </w:r>
      <w:r>
        <w:t xml:space="preserve"> stämmobeslut. </w:t>
      </w:r>
    </w:p>
    <w:p w14:paraId="51CED62D" w14:textId="1FF3DA2A" w:rsidR="009F5EEF" w:rsidRPr="00FB3C47" w:rsidRDefault="009F5EEF" w:rsidP="009F5EEF">
      <w:pPr>
        <w:pStyle w:val="Brdtextmedindrag"/>
      </w:pPr>
      <w:r w:rsidRPr="00FB3C47">
        <w:t xml:space="preserve">På samma sätt som enligt </w:t>
      </w:r>
      <w:r w:rsidR="0025535E">
        <w:t>försäkringsrörelselagen (</w:t>
      </w:r>
      <w:r w:rsidRPr="00FB3C47">
        <w:t>14</w:t>
      </w:r>
      <w:r>
        <w:t> </w:t>
      </w:r>
      <w:r w:rsidRPr="00FB3C47">
        <w:t>kap. 3 §</w:t>
      </w:r>
      <w:r w:rsidR="0025535E">
        <w:t>)</w:t>
      </w:r>
      <w:r w:rsidRPr="00FB3C47">
        <w:t xml:space="preserve"> </w:t>
      </w:r>
      <w:r>
        <w:t>bör</w:t>
      </w:r>
      <w:r w:rsidRPr="00FB3C47">
        <w:t xml:space="preserve"> vissa handlingar hållas tillgängliga för aktieägare och röstberättigade minst en vecka före den stämma då frågan om godkännande av överlåtelsen ska behandlas. De handlingar som ska tillhandahållas </w:t>
      </w:r>
      <w:r>
        <w:t xml:space="preserve">enligt </w:t>
      </w:r>
      <w:r w:rsidR="0025535E">
        <w:t xml:space="preserve">den </w:t>
      </w:r>
      <w:r>
        <w:t xml:space="preserve">lagen </w:t>
      </w:r>
      <w:r w:rsidRPr="00FB3C47">
        <w:t>är ett förslag till stämmobeslut, avtalet om överlåtelse, en redogörelse av styrel</w:t>
      </w:r>
      <w:r>
        <w:softHyphen/>
      </w:r>
      <w:r w:rsidRPr="00FB3C47">
        <w:t>s</w:t>
      </w:r>
      <w:r>
        <w:softHyphen/>
      </w:r>
      <w:r w:rsidRPr="00FB3C47">
        <w:t>en för de omständigheter som kan vara av betydelse vid bedömningen av överlåtelsens lämplighet för företaget och för försäkrade, försäkrings</w:t>
      </w:r>
      <w:r>
        <w:softHyphen/>
      </w:r>
      <w:r w:rsidRPr="00FB3C47">
        <w:t>tagare och andra ersättningsberättigade, ett yttrande av revisorerna över styrelsens redogörelse och, om årsredovisningen inte ska be</w:t>
      </w:r>
      <w:r>
        <w:softHyphen/>
      </w:r>
      <w:r w:rsidRPr="00FB3C47">
        <w:t>hand</w:t>
      </w:r>
      <w:r>
        <w:softHyphen/>
      </w:r>
      <w:r w:rsidRPr="00FB3C47">
        <w:t>las på stäm</w:t>
      </w:r>
      <w:r>
        <w:softHyphen/>
      </w:r>
      <w:r w:rsidRPr="00FB3C47">
        <w:t>man, en kopia av den årsredovisning som innehåller de senast fast</w:t>
      </w:r>
      <w:r>
        <w:softHyphen/>
      </w:r>
      <w:r w:rsidRPr="00FB3C47">
        <w:t>ställ</w:t>
      </w:r>
      <w:r>
        <w:softHyphen/>
      </w:r>
      <w:r w:rsidRPr="00FB3C47">
        <w:t>da balans- och resultaträkningarna, försedd med en anteck</w:t>
      </w:r>
      <w:r>
        <w:softHyphen/>
      </w:r>
      <w:r w:rsidRPr="00FB3C47">
        <w:t>ning om stämmans beslut om företagets vinst eller förlust, en kopia av revisions</w:t>
      </w:r>
      <w:r>
        <w:softHyphen/>
      </w:r>
      <w:r w:rsidRPr="00FB3C47">
        <w:t>berättelsen för det år årsredovisningen avser, en av styrelsen undertecknad redogörelse för sådana händelser efter det att årsredovisningen lämnades som är av väsentlig betydelse för företagets ställning och ett av företagets revisorer undertecknat yttrande över den redogörelsen.</w:t>
      </w:r>
      <w:r>
        <w:t xml:space="preserve"> Motsvarande handlingar bör tillhandahållas även enligt den nya lagen</w:t>
      </w:r>
      <w:r w:rsidR="0025535E">
        <w:t xml:space="preserve"> om tjänste</w:t>
      </w:r>
      <w:r w:rsidR="0025535E">
        <w:softHyphen/>
        <w:t>pensionsföretag</w:t>
      </w:r>
      <w:r>
        <w:t xml:space="preserve">. </w:t>
      </w:r>
    </w:p>
    <w:p w14:paraId="06FB5F68" w14:textId="69052EC9" w:rsidR="009F5EEF" w:rsidRPr="00FB3C47" w:rsidRDefault="009F5EEF" w:rsidP="009F5EEF">
      <w:pPr>
        <w:pStyle w:val="Brdtextmedindrag"/>
      </w:pPr>
      <w:r w:rsidRPr="00FB3C47">
        <w:t xml:space="preserve">I Sverige finns en ordning </w:t>
      </w:r>
      <w:r>
        <w:t xml:space="preserve">som innebär </w:t>
      </w:r>
      <w:r w:rsidRPr="00FB3C47">
        <w:t>att vissa företagsbeslut och hand</w:t>
      </w:r>
      <w:r>
        <w:softHyphen/>
      </w:r>
      <w:r w:rsidRPr="00FB3C47">
        <w:t>lingar ska registreras hos Bolagsverket i ett försäkringsregister för att få verkan och publicitet</w:t>
      </w:r>
      <w:r>
        <w:t xml:space="preserve"> </w:t>
      </w:r>
      <w:r w:rsidRPr="00FB3C47">
        <w:t xml:space="preserve">(se 17 kap. 1 § FRL). I </w:t>
      </w:r>
      <w:r w:rsidR="004710CA">
        <w:t>försäkringsrörelselagen (</w:t>
      </w:r>
      <w:r w:rsidRPr="00FB3C47">
        <w:t>14</w:t>
      </w:r>
      <w:r>
        <w:t> </w:t>
      </w:r>
      <w:r w:rsidRPr="00FB3C47">
        <w:t>kap. 4</w:t>
      </w:r>
      <w:r>
        <w:t> </w:t>
      </w:r>
      <w:r w:rsidRPr="00FB3C47">
        <w:t>§</w:t>
      </w:r>
      <w:r w:rsidR="004710CA">
        <w:t>)</w:t>
      </w:r>
      <w:r w:rsidRPr="00FB3C47">
        <w:t xml:space="preserve"> föreskrivs t.ex. att ett överlåtande företag ska låta registrera ett stämmobeslut rörande ett överlåtelseavtal inom fyra månader från beslutet</w:t>
      </w:r>
      <w:r>
        <w:t>,</w:t>
      </w:r>
      <w:r w:rsidRPr="00FB3C47">
        <w:t xml:space="preserve"> vid äventyr att frågan om överlåtelse annars har förfallit. </w:t>
      </w:r>
      <w:r>
        <w:t>Bestäm</w:t>
      </w:r>
      <w:r w:rsidR="004710CA">
        <w:softHyphen/>
      </w:r>
      <w:r>
        <w:t>melser om en</w:t>
      </w:r>
      <w:r w:rsidRPr="00FB3C47">
        <w:t xml:space="preserve"> sådan ordning bör </w:t>
      </w:r>
      <w:r>
        <w:t>finnas</w:t>
      </w:r>
      <w:r w:rsidRPr="00FB3C47">
        <w:t xml:space="preserve"> även </w:t>
      </w:r>
      <w:r>
        <w:t>beträffande</w:t>
      </w:r>
      <w:r w:rsidRPr="00FB3C47">
        <w:t xml:space="preserve"> överlåtelser av försäkringsbestånd</w:t>
      </w:r>
      <w:r>
        <w:t xml:space="preserve"> från tjänste</w:t>
      </w:r>
      <w:r>
        <w:softHyphen/>
        <w:t>pen</w:t>
      </w:r>
      <w:r>
        <w:softHyphen/>
        <w:t>sionsföretag</w:t>
      </w:r>
      <w:r w:rsidR="007F20B7">
        <w:t xml:space="preserve"> enligt den nya lagen om tjänstepensionsföretag</w:t>
      </w:r>
      <w:r w:rsidRPr="00FB3C47">
        <w:t xml:space="preserve">. </w:t>
      </w:r>
    </w:p>
    <w:p w14:paraId="7487D133" w14:textId="77777777" w:rsidR="009F5EEF" w:rsidRPr="00FB3C47" w:rsidRDefault="009F5EEF" w:rsidP="00326459">
      <w:pPr>
        <w:pStyle w:val="Rubrik2"/>
      </w:pPr>
      <w:bookmarkStart w:id="3751" w:name="_Toc8059833"/>
      <w:bookmarkStart w:id="3752" w:name="_Toc8061543"/>
      <w:bookmarkStart w:id="3753" w:name="_Toc8062075"/>
      <w:bookmarkStart w:id="3754" w:name="_Toc8064543"/>
      <w:bookmarkStart w:id="3755" w:name="_Toc8391220"/>
      <w:bookmarkStart w:id="3756" w:name="_Toc8391486"/>
      <w:bookmarkStart w:id="3757" w:name="_Toc8644691"/>
      <w:bookmarkStart w:id="3758" w:name="_Toc8645223"/>
      <w:bookmarkStart w:id="3759" w:name="_Toc8817704"/>
      <w:bookmarkStart w:id="3760" w:name="_Toc8818276"/>
      <w:bookmarkStart w:id="3761" w:name="_Toc8825645"/>
      <w:bookmarkStart w:id="3762" w:name="_Toc8831742"/>
      <w:bookmarkStart w:id="3763" w:name="_Toc8832651"/>
      <w:bookmarkStart w:id="3764" w:name="_Toc11153113"/>
      <w:bookmarkStart w:id="3765" w:name="_Toc11161034"/>
      <w:bookmarkStart w:id="3766" w:name="_Toc11166970"/>
      <w:bookmarkStart w:id="3767" w:name="_Toc11167506"/>
      <w:bookmarkStart w:id="3768" w:name="_Toc11168943"/>
      <w:bookmarkStart w:id="3769" w:name="_Toc11845896"/>
      <w:bookmarkStart w:id="3770" w:name="_Toc12611695"/>
      <w:bookmarkStart w:id="3771" w:name="_Toc12624962"/>
      <w:bookmarkStart w:id="3772" w:name="_Toc12627451"/>
      <w:bookmarkStart w:id="3773" w:name="_Toc12630341"/>
      <w:bookmarkStart w:id="3774" w:name="_Toc12632836"/>
      <w:bookmarkStart w:id="3775" w:name="_Toc17902908"/>
      <w:r w:rsidRPr="00326459">
        <w:t>Tillståndskrav</w:t>
      </w:r>
      <w:r w:rsidRPr="00FB3C47">
        <w:t xml:space="preserve"> för att verkställa e</w:t>
      </w:r>
      <w:r>
        <w:t>tt</w:t>
      </w:r>
      <w:r w:rsidRPr="00FB3C47">
        <w:t xml:space="preserve"> överlåtelse</w:t>
      </w:r>
      <w:r>
        <w:t>avtal</w:t>
      </w:r>
      <w:bookmarkEnd w:id="3751"/>
      <w:bookmarkEnd w:id="3752"/>
      <w:bookmarkEnd w:id="3753"/>
      <w:bookmarkEnd w:id="3754"/>
      <w:bookmarkEnd w:id="3755"/>
      <w:bookmarkEnd w:id="3756"/>
      <w:bookmarkEnd w:id="3757"/>
      <w:bookmarkEnd w:id="3758"/>
      <w:bookmarkEnd w:id="3759"/>
      <w:bookmarkEnd w:id="3760"/>
      <w:bookmarkEnd w:id="3761"/>
      <w:bookmarkEnd w:id="3762"/>
      <w:bookmarkEnd w:id="3763"/>
      <w:bookmarkEnd w:id="3764"/>
      <w:bookmarkEnd w:id="3765"/>
      <w:bookmarkEnd w:id="3766"/>
      <w:bookmarkEnd w:id="3767"/>
      <w:bookmarkEnd w:id="3768"/>
      <w:bookmarkEnd w:id="3769"/>
      <w:bookmarkEnd w:id="3770"/>
      <w:bookmarkEnd w:id="3771"/>
      <w:bookmarkEnd w:id="3772"/>
      <w:bookmarkEnd w:id="3773"/>
      <w:bookmarkEnd w:id="3774"/>
      <w:bookmarkEnd w:id="3775"/>
      <w:r w:rsidRPr="00FB3C47">
        <w:t xml:space="preserve"> </w:t>
      </w:r>
    </w:p>
    <w:p w14:paraId="1971891E" w14:textId="77777777" w:rsidR="009F5EEF" w:rsidRPr="00FB3C47" w:rsidRDefault="009F5EEF" w:rsidP="009F5EEF">
      <w:pPr>
        <w:pStyle w:val="Brdtextram"/>
      </w:pPr>
      <w:r w:rsidRPr="00FB3C47">
        <w:rPr>
          <w:b/>
        </w:rPr>
        <w:t>Regeringens förslag:</w:t>
      </w:r>
      <w:r w:rsidRPr="00FB3C47">
        <w:t xml:space="preserve"> Det ska krävas tillstånd av Finansinspek</w:t>
      </w:r>
      <w:r>
        <w:t>tionen för att få verkställa</w:t>
      </w:r>
      <w:r w:rsidRPr="00FB3C47">
        <w:t xml:space="preserve"> avtal om överlåtelse av försäkringsbestånd </w:t>
      </w:r>
      <w:r>
        <w:t>mellan</w:t>
      </w:r>
      <w:r w:rsidRPr="00FB3C47">
        <w:t xml:space="preserve"> tjänstepensionsföretag eller till ett försäkringsföretag.</w:t>
      </w:r>
    </w:p>
    <w:p w14:paraId="33A5F37B" w14:textId="77777777" w:rsidR="009F5EEF" w:rsidRPr="00FB3C47" w:rsidRDefault="009F5EEF" w:rsidP="009F5EEF">
      <w:pPr>
        <w:pStyle w:val="Brdtextmedindragram"/>
      </w:pPr>
      <w:bookmarkStart w:id="3776" w:name="_Hlk1565105"/>
      <w:r w:rsidRPr="00FB3C47">
        <w:lastRenderedPageBreak/>
        <w:t>Ansökan om tillstånd ska göras av både det överlåtande och det över</w:t>
      </w:r>
      <w:r>
        <w:softHyphen/>
      </w:r>
      <w:r w:rsidRPr="00FB3C47">
        <w:t>tagande företaget och ges in inom fyra månader från det att stämm</w:t>
      </w:r>
      <w:r>
        <w:t>o</w:t>
      </w:r>
      <w:r w:rsidRPr="00FB3C47">
        <w:t>be</w:t>
      </w:r>
      <w:r>
        <w:softHyphen/>
      </w:r>
      <w:r w:rsidRPr="00FB3C47">
        <w:t xml:space="preserve">slut om godkännande av överlåtelsen registrerades. </w:t>
      </w:r>
    </w:p>
    <w:p w14:paraId="007A7647" w14:textId="77777777" w:rsidR="009F5EEF" w:rsidRPr="00FB3C47" w:rsidRDefault="009F5EEF" w:rsidP="009F5EEF">
      <w:pPr>
        <w:pStyle w:val="Brdtextmedindragram"/>
      </w:pPr>
      <w:r w:rsidRPr="00FB3C47">
        <w:t>Finansinspektionen ska underrätta</w:t>
      </w:r>
      <w:bookmarkStart w:id="3777" w:name="_Hlk1565243"/>
      <w:bookmarkStart w:id="3778" w:name="_Hlk1566790"/>
      <w:bookmarkEnd w:id="3776"/>
      <w:r w:rsidRPr="00FB3C47">
        <w:t xml:space="preserve"> Bolagsverket om ansökningarna och om </w:t>
      </w:r>
      <w:r>
        <w:t xml:space="preserve">beslut </w:t>
      </w:r>
      <w:r w:rsidRPr="00FB3C47">
        <w:t>som har meddelats med anledning av dem</w:t>
      </w:r>
      <w:r>
        <w:t xml:space="preserve"> och som har fått </w:t>
      </w:r>
      <w:r w:rsidRPr="00FB3C47">
        <w:t>laga</w:t>
      </w:r>
      <w:r>
        <w:t xml:space="preserve"> </w:t>
      </w:r>
      <w:r w:rsidRPr="00FB3C47">
        <w:t>kraft. Om ansökningarna inte görs inom föreskriven tid eller om de avslås</w:t>
      </w:r>
      <w:r>
        <w:t>,</w:t>
      </w:r>
      <w:r w:rsidRPr="00FB3C47">
        <w:t xml:space="preserve"> ska Bolagsverket förklara att frågan om överlåtelse har fallit. </w:t>
      </w:r>
      <w:bookmarkEnd w:id="3777"/>
      <w:bookmarkEnd w:id="3778"/>
    </w:p>
    <w:p w14:paraId="751824EE" w14:textId="77777777" w:rsidR="009F5EEF" w:rsidRPr="00FB3C47" w:rsidRDefault="009F5EEF" w:rsidP="009F5EEF">
      <w:pPr>
        <w:pStyle w:val="Brdtextmedindragram"/>
      </w:pPr>
      <w:r w:rsidRPr="00FB3C47">
        <w:rPr>
          <w:b/>
        </w:rPr>
        <w:t>Regeringens bedömning:</w:t>
      </w:r>
      <w:r w:rsidRPr="00FB3C47">
        <w:t xml:space="preserve"> Ansökans innehåll och form bör inte reg</w:t>
      </w:r>
      <w:r>
        <w:softHyphen/>
      </w:r>
      <w:r w:rsidRPr="00FB3C47">
        <w:t>leras i lag.</w:t>
      </w:r>
    </w:p>
    <w:p w14:paraId="3A4DC5EF" w14:textId="77777777" w:rsidR="009F5EEF" w:rsidRPr="00FB3C47" w:rsidRDefault="009F5EEF" w:rsidP="009F5EEF">
      <w:pPr>
        <w:pStyle w:val="Brdtextmedindrag"/>
        <w:rPr>
          <w:sz w:val="8"/>
          <w:szCs w:val="8"/>
        </w:rPr>
      </w:pPr>
    </w:p>
    <w:p w14:paraId="54AF306C" w14:textId="77777777" w:rsidR="009F5EEF" w:rsidRPr="00FB3C47" w:rsidRDefault="009F5EEF" w:rsidP="009F5EEF">
      <w:pPr>
        <w:pStyle w:val="Brdtextmedindrag"/>
      </w:pPr>
      <w:r w:rsidRPr="00FB3C47">
        <w:rPr>
          <w:b/>
        </w:rPr>
        <w:t>Utredningens förslag</w:t>
      </w:r>
      <w:r w:rsidRPr="00FB3C47">
        <w:t xml:space="preserve"> </w:t>
      </w:r>
      <w:r>
        <w:t>ö</w:t>
      </w:r>
      <w:r w:rsidRPr="00FB3C47">
        <w:t xml:space="preserve">verensstämmer med regeringens förslag. </w:t>
      </w:r>
    </w:p>
    <w:p w14:paraId="5FE18DD4" w14:textId="77777777" w:rsidR="009F5EEF" w:rsidRPr="00FB3C47" w:rsidRDefault="009F5EEF" w:rsidP="009F5EEF">
      <w:pPr>
        <w:pStyle w:val="Brdtextmedindrag"/>
        <w:rPr>
          <w:b/>
        </w:rPr>
      </w:pPr>
      <w:r w:rsidRPr="00FB3C47">
        <w:rPr>
          <w:b/>
        </w:rPr>
        <w:t xml:space="preserve">Remissinstanserna </w:t>
      </w:r>
      <w:r w:rsidRPr="00FB3C47">
        <w:t>har inte några synpunkter på förslaget.</w:t>
      </w:r>
    </w:p>
    <w:p w14:paraId="6B0ADBC0" w14:textId="77777777" w:rsidR="009F5EEF" w:rsidRPr="00FB3C47" w:rsidRDefault="009F5EEF" w:rsidP="009F5EEF">
      <w:pPr>
        <w:pStyle w:val="Brdtextmedindrag"/>
      </w:pPr>
      <w:r w:rsidRPr="00FB3C47">
        <w:rPr>
          <w:b/>
        </w:rPr>
        <w:t xml:space="preserve">Promemorians förslag </w:t>
      </w:r>
      <w:r>
        <w:t>ö</w:t>
      </w:r>
      <w:r w:rsidRPr="00FB3C47">
        <w:t xml:space="preserve">verensstämmer delvis med regeringens. </w:t>
      </w:r>
      <w:r>
        <w:t>I p</w:t>
      </w:r>
      <w:r w:rsidRPr="00FB3C47">
        <w:t>ro</w:t>
      </w:r>
      <w:r>
        <w:softHyphen/>
      </w:r>
      <w:r w:rsidRPr="00FB3C47">
        <w:t>me</w:t>
      </w:r>
      <w:r>
        <w:softHyphen/>
      </w:r>
      <w:r w:rsidRPr="00FB3C47">
        <w:t>morian föreslå</w:t>
      </w:r>
      <w:r>
        <w:t>s</w:t>
      </w:r>
      <w:r w:rsidRPr="00FB3C47">
        <w:t xml:space="preserve"> att ansökan ska göras av det övertagande företaget, utom när överlåtelse sker till ett försäkringsföretag, då ansökan ska göras av det överlåtande företaget. </w:t>
      </w:r>
      <w:r>
        <w:t>I p</w:t>
      </w:r>
      <w:r w:rsidRPr="00FB3C47">
        <w:t>romemorian föreslå</w:t>
      </w:r>
      <w:r>
        <w:t>s</w:t>
      </w:r>
      <w:r w:rsidRPr="00FB3C47">
        <w:t xml:space="preserve"> också att det av lag ska framgå att ansökan ska vara skriftlig och vad den ska innehålla.</w:t>
      </w:r>
    </w:p>
    <w:p w14:paraId="1A9D3782" w14:textId="77777777" w:rsidR="009F5EEF" w:rsidRPr="00FB3C47" w:rsidRDefault="009F5EEF" w:rsidP="009F5EEF">
      <w:pPr>
        <w:pStyle w:val="Brdtextmedindrag"/>
      </w:pPr>
      <w:r w:rsidRPr="00FB3C47">
        <w:rPr>
          <w:b/>
        </w:rPr>
        <w:t>Remissinstanserna</w:t>
      </w:r>
      <w:r w:rsidRPr="00FB3C47">
        <w:t xml:space="preserve"> har inte några synpunkter på förslaget. </w:t>
      </w:r>
    </w:p>
    <w:p w14:paraId="1C67394A" w14:textId="230ADA5F" w:rsidR="009F5EEF" w:rsidRPr="00FB3C47" w:rsidRDefault="009F5EEF" w:rsidP="009F5EEF">
      <w:pPr>
        <w:pStyle w:val="Brdtextmedindrag"/>
      </w:pPr>
      <w:r w:rsidRPr="00FB3C47">
        <w:rPr>
          <w:b/>
        </w:rPr>
        <w:t xml:space="preserve">Skälen för regeringens förslag och bedömning: </w:t>
      </w:r>
      <w:r w:rsidRPr="00DB2BBF">
        <w:t xml:space="preserve">För </w:t>
      </w:r>
      <w:r w:rsidRPr="00FB3C47">
        <w:t xml:space="preserve">att få verkställa </w:t>
      </w:r>
      <w:r>
        <w:t xml:space="preserve">en </w:t>
      </w:r>
      <w:r w:rsidRPr="00FB3C47">
        <w:t xml:space="preserve">överlåtelse av försäkringsbestånd </w:t>
      </w:r>
      <w:r>
        <w:t xml:space="preserve">enligt försäkringsrörelselagen </w:t>
      </w:r>
      <w:r w:rsidRPr="00FB3C47">
        <w:t xml:space="preserve">krävs det tillstånd av Finansinspektionen (14 kap. 5 §). </w:t>
      </w:r>
      <w:r w:rsidR="00E85998">
        <w:t>A</w:t>
      </w:r>
      <w:r w:rsidRPr="00FB3C47">
        <w:t xml:space="preserve">nsökan </w:t>
      </w:r>
      <w:r w:rsidR="00E85998">
        <w:t xml:space="preserve">ska </w:t>
      </w:r>
      <w:r w:rsidRPr="00FB3C47">
        <w:t>göras av såväl det överlåtande företaget som den övertagande försäkringsgivaren</w:t>
      </w:r>
      <w:r w:rsidR="00E85998">
        <w:t xml:space="preserve"> (</w:t>
      </w:r>
      <w:r w:rsidR="00E85998" w:rsidRPr="00E85998">
        <w:t>14 kap. 6 § FRL</w:t>
      </w:r>
      <w:r w:rsidR="00E85998">
        <w:t>)</w:t>
      </w:r>
      <w:r w:rsidRPr="00FB3C47">
        <w:t>. Finans</w:t>
      </w:r>
      <w:r>
        <w:softHyphen/>
      </w:r>
      <w:r w:rsidRPr="00FB3C47">
        <w:t>inspek</w:t>
      </w:r>
      <w:r>
        <w:softHyphen/>
      </w:r>
      <w:r w:rsidRPr="00FB3C47">
        <w:t>tio</w:t>
      </w:r>
      <w:r>
        <w:softHyphen/>
      </w:r>
      <w:r w:rsidRPr="00FB3C47">
        <w:t xml:space="preserve">nen </w:t>
      </w:r>
      <w:r>
        <w:t>ska</w:t>
      </w:r>
      <w:r w:rsidRPr="00FB3C47">
        <w:t xml:space="preserve"> underrätta Bolagsverket om</w:t>
      </w:r>
      <w:r>
        <w:t xml:space="preserve"> sådana ansökningar </w:t>
      </w:r>
      <w:r w:rsidRPr="00FB3C47">
        <w:t>och om lagakraftvunna beslut som har meddelats med anledning av dem</w:t>
      </w:r>
      <w:r>
        <w:t>.</w:t>
      </w:r>
      <w:r w:rsidRPr="00FB3C47">
        <w:t xml:space="preserve"> Bolagsverket ska förklara att frågan om överlåtelse har fallit om ansökningarna inte görs inom föreskriven tid eller om de avslås </w:t>
      </w:r>
      <w:r>
        <w:t>(14 kap. 6 § andra och tredje styckena FRL).</w:t>
      </w:r>
    </w:p>
    <w:p w14:paraId="3F0D952A" w14:textId="77777777" w:rsidR="009F5EEF" w:rsidRPr="00FB3C47" w:rsidRDefault="009F5EEF" w:rsidP="009F5EEF">
      <w:pPr>
        <w:pStyle w:val="Brdtextmedindrag"/>
      </w:pPr>
      <w:r w:rsidRPr="00FB3C47">
        <w:t>Regeringen anser att enhetlighet i förfarandena bör eftersträvas</w:t>
      </w:r>
      <w:r>
        <w:t>, och bestämmelser som motsvarar försäkringsrörelselagen i fråga om tillstånds</w:t>
      </w:r>
      <w:r>
        <w:softHyphen/>
        <w:t>krav, vem som ska göra ansökan och inom vilka tidsgränser samt myndig</w:t>
      </w:r>
      <w:r>
        <w:softHyphen/>
        <w:t>heternas skyldigheter i fråga om underrättelser och registrering bör därför införas i den nya lagen om tjänstepensionsföretag</w:t>
      </w:r>
      <w:r w:rsidRPr="00FB3C47">
        <w:t xml:space="preserve">. </w:t>
      </w:r>
    </w:p>
    <w:p w14:paraId="07203877" w14:textId="77777777" w:rsidR="009F5EEF" w:rsidRPr="00FB3C47" w:rsidRDefault="009F5EEF" w:rsidP="009F5EEF">
      <w:pPr>
        <w:pStyle w:val="Brdtextmedindrag"/>
      </w:pPr>
      <w:r>
        <w:t>I p</w:t>
      </w:r>
      <w:r w:rsidRPr="00FB3C47">
        <w:t>romemorian föreslå</w:t>
      </w:r>
      <w:r>
        <w:t>s</w:t>
      </w:r>
      <w:r w:rsidRPr="00FB3C47">
        <w:t xml:space="preserve"> att det ska anges i lag vad ansökan ska innehålla, och att innehållet ska motsvara kraven vid gränsöverskridande överlåtelser enligt direktivet. Regeringen anser dock att innehållet i och formalia kring ansökningar bör regleras genom verkställighetsföreskrifter.</w:t>
      </w:r>
    </w:p>
    <w:p w14:paraId="7A22D64A" w14:textId="77777777" w:rsidR="009F5EEF" w:rsidRPr="00FB3C47" w:rsidRDefault="009F5EEF" w:rsidP="00326459">
      <w:pPr>
        <w:pStyle w:val="Rubrik2"/>
      </w:pPr>
      <w:bookmarkStart w:id="3779" w:name="_Toc8059834"/>
      <w:bookmarkStart w:id="3780" w:name="_Toc8061544"/>
      <w:bookmarkStart w:id="3781" w:name="_Toc8062076"/>
      <w:bookmarkStart w:id="3782" w:name="_Toc8064544"/>
      <w:bookmarkStart w:id="3783" w:name="_Toc8391221"/>
      <w:bookmarkStart w:id="3784" w:name="_Toc8391487"/>
      <w:bookmarkStart w:id="3785" w:name="_Toc8644692"/>
      <w:bookmarkStart w:id="3786" w:name="_Toc8645224"/>
      <w:bookmarkStart w:id="3787" w:name="_Toc8817705"/>
      <w:bookmarkStart w:id="3788" w:name="_Toc8818277"/>
      <w:bookmarkStart w:id="3789" w:name="_Toc8825646"/>
      <w:bookmarkStart w:id="3790" w:name="_Toc8831743"/>
      <w:bookmarkStart w:id="3791" w:name="_Toc8832652"/>
      <w:bookmarkStart w:id="3792" w:name="_Toc11153114"/>
      <w:bookmarkStart w:id="3793" w:name="_Toc11161035"/>
      <w:bookmarkStart w:id="3794" w:name="_Toc11166971"/>
      <w:bookmarkStart w:id="3795" w:name="_Toc11167507"/>
      <w:bookmarkStart w:id="3796" w:name="_Toc11168944"/>
      <w:bookmarkStart w:id="3797" w:name="_Toc11845897"/>
      <w:bookmarkStart w:id="3798" w:name="_Toc12611696"/>
      <w:bookmarkStart w:id="3799" w:name="_Toc12624963"/>
      <w:bookmarkStart w:id="3800" w:name="_Toc12627452"/>
      <w:bookmarkStart w:id="3801" w:name="_Toc12630342"/>
      <w:bookmarkStart w:id="3802" w:name="_Toc12632837"/>
      <w:bookmarkStart w:id="3803" w:name="_Toc17902909"/>
      <w:r w:rsidRPr="00FB3C47">
        <w:t>Förutsättningar för tillstånd</w:t>
      </w:r>
      <w:bookmarkEnd w:id="3779"/>
      <w:bookmarkEnd w:id="3780"/>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bookmarkEnd w:id="3797"/>
      <w:bookmarkEnd w:id="3798"/>
      <w:bookmarkEnd w:id="3799"/>
      <w:bookmarkEnd w:id="3800"/>
      <w:bookmarkEnd w:id="3801"/>
      <w:bookmarkEnd w:id="3802"/>
      <w:bookmarkEnd w:id="3803"/>
      <w:r w:rsidRPr="00FB3C47">
        <w:t xml:space="preserve"> </w:t>
      </w:r>
    </w:p>
    <w:p w14:paraId="2583C367" w14:textId="77777777" w:rsidR="009F5EEF" w:rsidRDefault="009F5EEF" w:rsidP="009F5EEF">
      <w:pPr>
        <w:pStyle w:val="Brdtextram"/>
      </w:pPr>
      <w:r w:rsidRPr="00FB3C47">
        <w:rPr>
          <w:b/>
        </w:rPr>
        <w:t>Regeringens förslag:</w:t>
      </w:r>
      <w:r w:rsidRPr="00FB3C47">
        <w:t xml:space="preserve"> Finansinspektionen ska ge tillstånd att verkställa ett avtal om överlåtelse </w:t>
      </w:r>
      <w:r>
        <w:t>av försäkringsbestånd mellan</w:t>
      </w:r>
      <w:r w:rsidRPr="00FB3C47">
        <w:t xml:space="preserve"> tjänstepensions</w:t>
      </w:r>
      <w:r>
        <w:softHyphen/>
      </w:r>
      <w:r w:rsidRPr="00FB3C47">
        <w:t xml:space="preserve">företag eller </w:t>
      </w:r>
      <w:r>
        <w:t xml:space="preserve">till </w:t>
      </w:r>
      <w:r w:rsidRPr="00FB3C47">
        <w:t>ett försäkringsföretag</w:t>
      </w:r>
      <w:r>
        <w:t>,</w:t>
      </w:r>
      <w:r w:rsidRPr="00FB3C47">
        <w:t xml:space="preserve"> om </w:t>
      </w:r>
    </w:p>
    <w:p w14:paraId="4AEC1D42" w14:textId="249B62A8" w:rsidR="009F5EEF" w:rsidRDefault="00E85998" w:rsidP="00CF3E6A">
      <w:pPr>
        <w:pStyle w:val="Brdtextmedindragram"/>
      </w:pPr>
      <w:r>
        <w:rPr>
          <w:b/>
        </w:rPr>
        <w:t>– </w:t>
      </w:r>
      <w:r w:rsidR="009F5EEF" w:rsidRPr="00FB3C47">
        <w:t xml:space="preserve">den rätt som tillkommer försäkringstagarna, de försäkrade och andra ersättningsberättigade inte försämras, </w:t>
      </w:r>
    </w:p>
    <w:p w14:paraId="5F2B5AD2" w14:textId="2B9C11F8" w:rsidR="009F5EEF" w:rsidRDefault="00E85998" w:rsidP="00CF3E6A">
      <w:pPr>
        <w:pStyle w:val="Brdtextmedindragram"/>
      </w:pPr>
      <w:r>
        <w:rPr>
          <w:b/>
        </w:rPr>
        <w:t>– </w:t>
      </w:r>
      <w:r w:rsidR="009F5EEF" w:rsidRPr="00FB3C47">
        <w:t>det övertagande företaget har den kapitalbas som krävs sedan överlåt</w:t>
      </w:r>
      <w:r w:rsidR="009F5EEF">
        <w:softHyphen/>
      </w:r>
      <w:r w:rsidR="009F5EEF" w:rsidRPr="00FB3C47">
        <w:t>elsen har beaktats</w:t>
      </w:r>
      <w:r w:rsidR="009F5EEF">
        <w:t>,</w:t>
      </w:r>
      <w:r w:rsidR="009F5EEF" w:rsidRPr="00FB3C47">
        <w:t xml:space="preserve"> och </w:t>
      </w:r>
    </w:p>
    <w:p w14:paraId="1D480F12" w14:textId="09944429" w:rsidR="009F5EEF" w:rsidRPr="00FB3C47" w:rsidRDefault="00E85998" w:rsidP="00CF3E6A">
      <w:pPr>
        <w:pStyle w:val="Brdtextmedindragram"/>
      </w:pPr>
      <w:r>
        <w:rPr>
          <w:b/>
        </w:rPr>
        <w:t>– </w:t>
      </w:r>
      <w:r w:rsidR="009F5EEF">
        <w:t xml:space="preserve">den </w:t>
      </w:r>
      <w:r w:rsidR="009F5EEF" w:rsidRPr="00FB3C47">
        <w:t>behörig</w:t>
      </w:r>
      <w:r w:rsidR="009F5EEF">
        <w:t>a</w:t>
      </w:r>
      <w:r w:rsidR="009F5EEF" w:rsidRPr="00FB3C47">
        <w:t xml:space="preserve"> myndighet</w:t>
      </w:r>
      <w:r w:rsidR="009F5EEF">
        <w:t>en</w:t>
      </w:r>
      <w:r w:rsidR="009F5EEF" w:rsidRPr="00FB3C47">
        <w:t xml:space="preserve"> i </w:t>
      </w:r>
      <w:r w:rsidR="009F5EEF">
        <w:t xml:space="preserve">värdlandet </w:t>
      </w:r>
      <w:r w:rsidR="009F5EEF" w:rsidRPr="00FB3C47">
        <w:t>i förekommande fall</w:t>
      </w:r>
      <w:r w:rsidR="009F5EEF">
        <w:t xml:space="preserve"> </w:t>
      </w:r>
      <w:r w:rsidR="009F5EEF" w:rsidRPr="00FB3C47">
        <w:t>sam</w:t>
      </w:r>
      <w:r w:rsidR="009F5EEF">
        <w:softHyphen/>
      </w:r>
      <w:r w:rsidR="009F5EEF" w:rsidRPr="00FB3C47">
        <w:t>tycker till överlåtelsen eller inte har yttrat sig.</w:t>
      </w:r>
    </w:p>
    <w:p w14:paraId="7076E4C7" w14:textId="77777777" w:rsidR="009F5EEF" w:rsidRPr="00FB3C47" w:rsidRDefault="009F5EEF" w:rsidP="009F5EEF">
      <w:pPr>
        <w:pStyle w:val="Brdtextmedindragram"/>
      </w:pPr>
      <w:r w:rsidRPr="002B2847">
        <w:rPr>
          <w:b/>
        </w:rPr>
        <w:lastRenderedPageBreak/>
        <w:t>Regeringens bedömning:</w:t>
      </w:r>
      <w:r w:rsidRPr="00FB3C47">
        <w:t xml:space="preserve"> Det bör inte införas någon lagstadgad tids</w:t>
      </w:r>
      <w:r>
        <w:softHyphen/>
      </w:r>
      <w:r w:rsidRPr="00FB3C47">
        <w:t>gräns för när inspektionen ska fatta beslut i tillståndsärenden som gäller överlåtelser</w:t>
      </w:r>
      <w:r>
        <w:t xml:space="preserve"> av försäkringsbestånd mellan svenska företag</w:t>
      </w:r>
      <w:r w:rsidRPr="00FB3C47">
        <w:t>.</w:t>
      </w:r>
    </w:p>
    <w:p w14:paraId="1C338BD3" w14:textId="77777777" w:rsidR="009F5EEF" w:rsidRPr="00FB3C47" w:rsidRDefault="009F5EEF" w:rsidP="009F5EEF">
      <w:pPr>
        <w:pStyle w:val="Brdtextmedindrag"/>
        <w:rPr>
          <w:sz w:val="8"/>
          <w:szCs w:val="8"/>
        </w:rPr>
      </w:pPr>
    </w:p>
    <w:p w14:paraId="0087D5ED" w14:textId="5FD749DD" w:rsidR="009F5EEF" w:rsidRPr="00FB3C47" w:rsidRDefault="009F5EEF" w:rsidP="009F5EEF">
      <w:pPr>
        <w:pStyle w:val="Brdtextmedindrag"/>
      </w:pPr>
      <w:r w:rsidRPr="00FB3C47">
        <w:rPr>
          <w:b/>
        </w:rPr>
        <w:t>Utredningens förslag</w:t>
      </w:r>
      <w:r w:rsidRPr="00FB3C47">
        <w:t xml:space="preserve"> </w:t>
      </w:r>
      <w:r>
        <w:t>ö</w:t>
      </w:r>
      <w:r w:rsidRPr="00FB3C47">
        <w:t xml:space="preserve">verensstämmer </w:t>
      </w:r>
      <w:r w:rsidR="00E85998">
        <w:t xml:space="preserve">i </w:t>
      </w:r>
      <w:r w:rsidRPr="00FB3C47">
        <w:t>huvudsak med regeringens för</w:t>
      </w:r>
      <w:r w:rsidR="00E74C80">
        <w:softHyphen/>
      </w:r>
      <w:r w:rsidRPr="00FB3C47">
        <w:t xml:space="preserve">slag. Utredningen föreslår </w:t>
      </w:r>
      <w:r w:rsidR="00A12BB7">
        <w:t xml:space="preserve">dock </w:t>
      </w:r>
      <w:r w:rsidRPr="00FB3C47">
        <w:t>att det för tillstånd enbart ska krävas att den rätt som tillkommer tjänstepensionstecknarna och andra ersättnings</w:t>
      </w:r>
      <w:r w:rsidR="00293B0C">
        <w:softHyphen/>
      </w:r>
      <w:r w:rsidRPr="00FB3C47">
        <w:t>berät</w:t>
      </w:r>
      <w:r>
        <w:softHyphen/>
      </w:r>
      <w:r w:rsidRPr="00FB3C47">
        <w:t>tigade inte försämras och att det övertagande företaget har den kapitalbas som krävs.</w:t>
      </w:r>
    </w:p>
    <w:p w14:paraId="7626A861" w14:textId="77777777" w:rsidR="009F5EEF" w:rsidRPr="00FB3C47" w:rsidRDefault="009F5EEF" w:rsidP="009F5EEF">
      <w:pPr>
        <w:pStyle w:val="Brdtextmedindrag"/>
        <w:rPr>
          <w:b/>
        </w:rPr>
      </w:pPr>
      <w:r w:rsidRPr="00FB3C47">
        <w:rPr>
          <w:b/>
        </w:rPr>
        <w:t xml:space="preserve">Remissinstanserna </w:t>
      </w:r>
      <w:r w:rsidRPr="00FB3C47">
        <w:t>har inte några synpunkter på förslaget.</w:t>
      </w:r>
    </w:p>
    <w:p w14:paraId="441695CA" w14:textId="19FE433F" w:rsidR="009F5EEF" w:rsidRPr="00FB3C47" w:rsidRDefault="009F5EEF" w:rsidP="009F5EEF">
      <w:pPr>
        <w:pStyle w:val="Brdtextmedindrag"/>
      </w:pPr>
      <w:r w:rsidRPr="00FB3C47">
        <w:rPr>
          <w:b/>
        </w:rPr>
        <w:t xml:space="preserve">Promemorians förslag </w:t>
      </w:r>
      <w:r>
        <w:t>ö</w:t>
      </w:r>
      <w:r w:rsidRPr="00FB3C47">
        <w:t>verensstämmer delvis med regeringens</w:t>
      </w:r>
      <w:r w:rsidR="00E74C80">
        <w:t xml:space="preserve"> för</w:t>
      </w:r>
      <w:r w:rsidR="00E74C80">
        <w:softHyphen/>
        <w:t>slag</w:t>
      </w:r>
      <w:r w:rsidRPr="00FB3C47">
        <w:t xml:space="preserve">. </w:t>
      </w:r>
      <w:r>
        <w:t>I p</w:t>
      </w:r>
      <w:r w:rsidRPr="00FB3C47">
        <w:t>ro</w:t>
      </w:r>
      <w:r>
        <w:softHyphen/>
      </w:r>
      <w:r w:rsidRPr="00FB3C47">
        <w:t>memorian föreslå</w:t>
      </w:r>
      <w:r>
        <w:t>s</w:t>
      </w:r>
      <w:r w:rsidRPr="00FB3C47">
        <w:t xml:space="preserve"> </w:t>
      </w:r>
      <w:r>
        <w:t xml:space="preserve">bestämmelser </w:t>
      </w:r>
      <w:r w:rsidR="00084E45">
        <w:t xml:space="preserve">som i </w:t>
      </w:r>
      <w:r w:rsidR="00DD470B">
        <w:t>sak motsvarar</w:t>
      </w:r>
      <w:r w:rsidR="00084E45">
        <w:t xml:space="preserve"> regeringens förslag</w:t>
      </w:r>
      <w:r w:rsidRPr="00FB3C47">
        <w:t>.</w:t>
      </w:r>
      <w:r w:rsidR="00084E45">
        <w:t xml:space="preserve"> </w:t>
      </w:r>
      <w:r w:rsidR="00141942">
        <w:t>Enligt</w:t>
      </w:r>
      <w:r w:rsidR="00084E45">
        <w:t xml:space="preserve"> promemorian</w:t>
      </w:r>
      <w:r w:rsidR="00141942">
        <w:t>s</w:t>
      </w:r>
      <w:r w:rsidR="00084E45">
        <w:t xml:space="preserve"> försl</w:t>
      </w:r>
      <w:r w:rsidR="00141942">
        <w:t>ag</w:t>
      </w:r>
      <w:r w:rsidR="00084E45">
        <w:t xml:space="preserve"> </w:t>
      </w:r>
      <w:r w:rsidR="00141942">
        <w:t>ska</w:t>
      </w:r>
      <w:r w:rsidR="00084E45">
        <w:t xml:space="preserve"> dessa bestämmelser </w:t>
      </w:r>
      <w:r w:rsidR="00141942">
        <w:t>dock</w:t>
      </w:r>
      <w:r w:rsidR="00084E45">
        <w:t xml:space="preserve"> </w:t>
      </w:r>
      <w:r w:rsidR="00A95937">
        <w:t>införas</w:t>
      </w:r>
      <w:r w:rsidR="00084E45">
        <w:t xml:space="preserve"> i försäkringsrörelselagen.</w:t>
      </w:r>
    </w:p>
    <w:p w14:paraId="317D31D6" w14:textId="29897322" w:rsidR="009F5EEF" w:rsidRDefault="009F5EEF" w:rsidP="009F5EEF">
      <w:pPr>
        <w:pStyle w:val="Brdtextmedindrag"/>
      </w:pPr>
      <w:r w:rsidRPr="00FB3C47">
        <w:rPr>
          <w:b/>
        </w:rPr>
        <w:t xml:space="preserve">Remissinstanserna: </w:t>
      </w:r>
      <w:r w:rsidR="00E74C80" w:rsidRPr="00E74C80">
        <w:t xml:space="preserve">Flertalet remissinstanser </w:t>
      </w:r>
      <w:r w:rsidR="00F54235">
        <w:t>tillstyrker förslaget eller har inget att invända mot det.</w:t>
      </w:r>
      <w:r w:rsidR="00E74C80" w:rsidRPr="00E74C80">
        <w:t xml:space="preserve"> </w:t>
      </w:r>
      <w:r w:rsidRPr="00FB3C47">
        <w:rPr>
          <w:i/>
        </w:rPr>
        <w:t>Finansinspektionen</w:t>
      </w:r>
      <w:r w:rsidRPr="00FB3C47">
        <w:t xml:space="preserve"> ifrågasätter om direk</w:t>
      </w:r>
      <w:r w:rsidR="00F54235">
        <w:softHyphen/>
      </w:r>
      <w:r w:rsidRPr="00FB3C47">
        <w:t>tivet ge</w:t>
      </w:r>
      <w:r>
        <w:softHyphen/>
      </w:r>
      <w:r w:rsidRPr="00FB3C47">
        <w:t>nomförs korrekt genom promemorians förslag</w:t>
      </w:r>
      <w:r>
        <w:t xml:space="preserve"> om</w:t>
      </w:r>
      <w:r w:rsidRPr="009B57A8">
        <w:t xml:space="preserve"> kapitalbas</w:t>
      </w:r>
      <w:r>
        <w:t>krav</w:t>
      </w:r>
      <w:r w:rsidRPr="00FB3C47">
        <w:t>.</w:t>
      </w:r>
      <w:r>
        <w:t xml:space="preserve"> </w:t>
      </w:r>
      <w:r w:rsidRPr="002B2847">
        <w:rPr>
          <w:i/>
        </w:rPr>
        <w:t>Svensk Försäkring</w:t>
      </w:r>
      <w:r>
        <w:t xml:space="preserve"> ifrågasätter om krav</w:t>
      </w:r>
      <w:r w:rsidRPr="00FB3C47">
        <w:t xml:space="preserve"> på företagets finansiella ställning tillför något i förhållande till kapitalbaskravet.</w:t>
      </w:r>
      <w:r>
        <w:t xml:space="preserve"> </w:t>
      </w:r>
    </w:p>
    <w:p w14:paraId="2AEDB536" w14:textId="265D52D3" w:rsidR="009F5EEF" w:rsidRPr="0068257E" w:rsidRDefault="009F5EEF" w:rsidP="009F5EEF">
      <w:pPr>
        <w:pStyle w:val="Brdtextmedindrag"/>
      </w:pPr>
      <w:r w:rsidRPr="002B2847">
        <w:rPr>
          <w:b/>
        </w:rPr>
        <w:t xml:space="preserve">Skälen för regeringens förslag och bedömning: </w:t>
      </w:r>
      <w:r w:rsidRPr="009304F8">
        <w:t xml:space="preserve">Förutsättningarna för tillstånd till beståndsöverlåtelser </w:t>
      </w:r>
      <w:r>
        <w:t>enligt försäkringsrörelselagen</w:t>
      </w:r>
      <w:r w:rsidRPr="0094380B">
        <w:t xml:space="preserve"> är </w:t>
      </w:r>
      <w:r w:rsidRPr="002B2847">
        <w:t>att den rätt som tillkommer försäkringstagarna och andra ersättningsberättigade inte försämras, att den övertagande försäkrings</w:t>
      </w:r>
      <w:r>
        <w:softHyphen/>
      </w:r>
      <w:r w:rsidRPr="0068257E">
        <w:t xml:space="preserve">givaren har den kapitalbas som krävs sedan överlåtelsen har beaktats (med hänsyn tagen till vissa medgivna undantag </w:t>
      </w:r>
      <w:r w:rsidRPr="002B2847">
        <w:t>när det gäller överlåtelse till utländska försäkrings</w:t>
      </w:r>
      <w:r w:rsidR="00501572">
        <w:softHyphen/>
      </w:r>
      <w:r w:rsidRPr="002B2847">
        <w:t>givare) och att behörig myndighet i det land där riskerna är belägna eller där åtaganden ska fullgöras samtycker till överlåtelsen eller inte har yttrat sig</w:t>
      </w:r>
      <w:r>
        <w:t xml:space="preserve"> (</w:t>
      </w:r>
      <w:r w:rsidRPr="0094380B">
        <w:t>14</w:t>
      </w:r>
      <w:r w:rsidRPr="008A4228">
        <w:t> kap. 7</w:t>
      </w:r>
      <w:r>
        <w:t> </w:t>
      </w:r>
      <w:r w:rsidRPr="008A4228">
        <w:t>§</w:t>
      </w:r>
      <w:r>
        <w:t>)</w:t>
      </w:r>
      <w:r w:rsidRPr="0068257E">
        <w:t xml:space="preserve">. Utredningen föreslår </w:t>
      </w:r>
      <w:r w:rsidRPr="002B2847">
        <w:t>huvudsakligen samma förut</w:t>
      </w:r>
      <w:r w:rsidR="00501572">
        <w:softHyphen/>
      </w:r>
      <w:r w:rsidRPr="002B2847">
        <w:t xml:space="preserve">sättningar för tillstånd till överlåtelser av försäkringsbestånd från ett tjänstepensionsföretag. </w:t>
      </w:r>
      <w:r>
        <w:t>I p</w:t>
      </w:r>
      <w:r w:rsidRPr="002B2847">
        <w:t>romemorian föreslå</w:t>
      </w:r>
      <w:r>
        <w:t>s</w:t>
      </w:r>
      <w:r w:rsidRPr="002B2847">
        <w:t xml:space="preserve"> däremot att kraven för att tillstånd ska överensstämma med </w:t>
      </w:r>
      <w:r w:rsidR="00501572">
        <w:t>andra tjänstepensions</w:t>
      </w:r>
      <w:r w:rsidRPr="002B2847">
        <w:t>direktivets krav för godkänna</w:t>
      </w:r>
      <w:r>
        <w:t>nde av</w:t>
      </w:r>
      <w:r w:rsidRPr="002B2847">
        <w:t xml:space="preserve"> gränsöverskridande överlåtelser.</w:t>
      </w:r>
    </w:p>
    <w:p w14:paraId="7C4DA39E" w14:textId="19DA7DD4" w:rsidR="009F5EEF" w:rsidRDefault="009F5EEF" w:rsidP="00A1236C">
      <w:pPr>
        <w:pStyle w:val="Brdtextmedindrag"/>
      </w:pPr>
      <w:r>
        <w:t>F</w:t>
      </w:r>
      <w:r w:rsidRPr="00034003">
        <w:t xml:space="preserve">örfarandet för överlåtelser av försäkringsbestånd </w:t>
      </w:r>
      <w:r>
        <w:t>från</w:t>
      </w:r>
      <w:r w:rsidRPr="00034003">
        <w:t xml:space="preserve"> tjänstepensions</w:t>
      </w:r>
      <w:r>
        <w:softHyphen/>
      </w:r>
      <w:r w:rsidRPr="00034003">
        <w:t>företag</w:t>
      </w:r>
      <w:r>
        <w:t xml:space="preserve"> bör</w:t>
      </w:r>
      <w:r w:rsidRPr="00034003">
        <w:t xml:space="preserve"> så långt som möjligt</w:t>
      </w:r>
      <w:r>
        <w:t xml:space="preserve"> </w:t>
      </w:r>
      <w:r w:rsidRPr="00034003">
        <w:t>överensstämma med det som gäller enligt försäkringsrörelselagen</w:t>
      </w:r>
      <w:r>
        <w:t xml:space="preserve">. </w:t>
      </w:r>
      <w:r w:rsidRPr="002B2847">
        <w:t xml:space="preserve">Regeringen instämmer därför </w:t>
      </w:r>
      <w:r w:rsidR="00501572">
        <w:t>med</w:t>
      </w:r>
      <w:r w:rsidRPr="002B2847">
        <w:t xml:space="preserve"> utredningen när det gäller </w:t>
      </w:r>
      <w:r>
        <w:t xml:space="preserve">förutsättningarna för </w:t>
      </w:r>
      <w:r w:rsidRPr="002B2847">
        <w:t xml:space="preserve">tillstånd, dock med den skillnaden att det när det är fråga om </w:t>
      </w:r>
      <w:r>
        <w:t xml:space="preserve">överlåtelser som omfattar </w:t>
      </w:r>
      <w:r w:rsidRPr="002B2847">
        <w:t xml:space="preserve">gränsöverskridande verksamhet även </w:t>
      </w:r>
      <w:r>
        <w:t>bör</w:t>
      </w:r>
      <w:r w:rsidRPr="002B2847">
        <w:t xml:space="preserve"> krävas att behörig myndighet i </w:t>
      </w:r>
      <w:r>
        <w:t>värd</w:t>
      </w:r>
      <w:r w:rsidRPr="002B2847">
        <w:t>land</w:t>
      </w:r>
      <w:r>
        <w:t>et</w:t>
      </w:r>
      <w:r w:rsidRPr="002B2847">
        <w:t xml:space="preserve"> samtycker till överlåtelsen eller inte har yttrat sig</w:t>
      </w:r>
      <w:r>
        <w:t>. Vad som avses med gräns</w:t>
      </w:r>
      <w:r w:rsidR="006E71EE">
        <w:softHyphen/>
      </w:r>
      <w:r>
        <w:t>överskridande verksamhet och värdland behandlas i avsnitt 7.1.</w:t>
      </w:r>
    </w:p>
    <w:p w14:paraId="498ADDC8" w14:textId="77777777" w:rsidR="009F5EEF" w:rsidRPr="002B2847" w:rsidRDefault="009F5EEF" w:rsidP="009F5EEF">
      <w:pPr>
        <w:pStyle w:val="Brdtextmedindrag"/>
      </w:pPr>
      <w:r w:rsidRPr="00474684">
        <w:rPr>
          <w:i/>
        </w:rPr>
        <w:t>Finansinspektionens</w:t>
      </w:r>
      <w:r>
        <w:t xml:space="preserve"> och </w:t>
      </w:r>
      <w:r w:rsidRPr="00474684">
        <w:rPr>
          <w:i/>
        </w:rPr>
        <w:t>Svensk Försäkrings</w:t>
      </w:r>
      <w:r>
        <w:t xml:space="preserve"> synpunkter på det före</w:t>
      </w:r>
      <w:r>
        <w:softHyphen/>
        <w:t>slagna kapitalbaskravet rör genomförandet av direktivets bestämmelser om godkännande av gränsöverskridande överlåtelser och behandlas därför i avsnitt 11.7.</w:t>
      </w:r>
    </w:p>
    <w:p w14:paraId="6F6B2562" w14:textId="39573473" w:rsidR="009F5EEF" w:rsidRDefault="009F5EEF" w:rsidP="009F5EEF">
      <w:pPr>
        <w:pStyle w:val="Brdtextmedindrag"/>
      </w:pPr>
      <w:r w:rsidRPr="002B2847">
        <w:t xml:space="preserve">I försäkringsrörelselagen anges ingen tid för när Finansinspektionen ska fatta beslut i ett tillståndsärende. </w:t>
      </w:r>
      <w:r>
        <w:t>I p</w:t>
      </w:r>
      <w:r w:rsidRPr="002B2847">
        <w:t>romemorian föreslå</w:t>
      </w:r>
      <w:r>
        <w:t>s</w:t>
      </w:r>
      <w:r w:rsidRPr="002B2847">
        <w:t xml:space="preserve"> att det ska krävas beslut inom tre månader, vilket överensstämmer med direktivets krav i frå</w:t>
      </w:r>
      <w:r>
        <w:softHyphen/>
      </w:r>
      <w:r w:rsidRPr="002B2847">
        <w:t xml:space="preserve">ga om gränsöverskridande överlåtelser. Regeringen anser </w:t>
      </w:r>
      <w:r>
        <w:t xml:space="preserve">dock </w:t>
      </w:r>
      <w:r w:rsidRPr="002B2847">
        <w:t>inte att det finns skäl att ha samma tidsgräns för nationella överlåtelser.</w:t>
      </w:r>
    </w:p>
    <w:p w14:paraId="752EBCFE" w14:textId="4FB72FC6" w:rsidR="00A1236C" w:rsidRDefault="00A1236C" w:rsidP="009F5EEF">
      <w:pPr>
        <w:pStyle w:val="Brdtextmedindrag"/>
      </w:pPr>
    </w:p>
    <w:p w14:paraId="41B09339" w14:textId="77777777" w:rsidR="00A1236C" w:rsidRDefault="00A1236C" w:rsidP="009F5EEF">
      <w:pPr>
        <w:pStyle w:val="Brdtextmedindrag"/>
      </w:pPr>
    </w:p>
    <w:p w14:paraId="7C8617BC" w14:textId="77777777" w:rsidR="009F5EEF" w:rsidRPr="00293B0C" w:rsidRDefault="009F5EEF" w:rsidP="00A1236C">
      <w:pPr>
        <w:pStyle w:val="Rubrik2"/>
        <w:spacing w:before="0"/>
      </w:pPr>
      <w:bookmarkStart w:id="3804" w:name="_Toc8059835"/>
      <w:bookmarkStart w:id="3805" w:name="_Toc8061545"/>
      <w:bookmarkStart w:id="3806" w:name="_Toc8062077"/>
      <w:bookmarkStart w:id="3807" w:name="_Toc8064545"/>
      <w:bookmarkStart w:id="3808" w:name="_Toc8391222"/>
      <w:bookmarkStart w:id="3809" w:name="_Toc8391488"/>
      <w:bookmarkStart w:id="3810" w:name="_Toc8644693"/>
      <w:bookmarkStart w:id="3811" w:name="_Toc8645225"/>
      <w:bookmarkStart w:id="3812" w:name="_Toc8817706"/>
      <w:bookmarkStart w:id="3813" w:name="_Toc8818278"/>
      <w:bookmarkStart w:id="3814" w:name="_Toc8825647"/>
      <w:bookmarkStart w:id="3815" w:name="_Toc8831744"/>
      <w:bookmarkStart w:id="3816" w:name="_Toc8832653"/>
      <w:bookmarkStart w:id="3817" w:name="_Toc11153115"/>
      <w:bookmarkStart w:id="3818" w:name="_Toc11161036"/>
      <w:bookmarkStart w:id="3819" w:name="_Toc11166972"/>
      <w:bookmarkStart w:id="3820" w:name="_Toc11167508"/>
      <w:bookmarkStart w:id="3821" w:name="_Toc11168945"/>
      <w:bookmarkStart w:id="3822" w:name="_Toc11845898"/>
      <w:bookmarkStart w:id="3823" w:name="_Toc12611697"/>
      <w:bookmarkStart w:id="3824" w:name="_Toc12624964"/>
      <w:bookmarkStart w:id="3825" w:name="_Toc12627453"/>
      <w:bookmarkStart w:id="3826" w:name="_Toc12630343"/>
      <w:bookmarkStart w:id="3827" w:name="_Toc12632838"/>
      <w:bookmarkStart w:id="3828" w:name="_Toc17902910"/>
      <w:r w:rsidRPr="005930B7">
        <w:lastRenderedPageBreak/>
        <w:t>F</w:t>
      </w:r>
      <w:r w:rsidRPr="00D65DF0">
        <w:t xml:space="preserve">inansinspektionens </w:t>
      </w:r>
      <w:r w:rsidRPr="00815241">
        <w:t>utrednings</w:t>
      </w:r>
      <w:r w:rsidRPr="00293B0C">
        <w:t>åtgärder</w:t>
      </w:r>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bookmarkEnd w:id="3825"/>
      <w:bookmarkEnd w:id="3826"/>
      <w:bookmarkEnd w:id="3827"/>
      <w:bookmarkEnd w:id="3828"/>
    </w:p>
    <w:p w14:paraId="3F49804E" w14:textId="6E19E3F6" w:rsidR="009F5EEF" w:rsidRPr="00FB3C47" w:rsidRDefault="009F5EEF" w:rsidP="009F5EEF">
      <w:pPr>
        <w:pStyle w:val="Brdtextram"/>
      </w:pPr>
      <w:r w:rsidRPr="00FB3C47">
        <w:rPr>
          <w:b/>
        </w:rPr>
        <w:t>Regeringens förslag:</w:t>
      </w:r>
      <w:r w:rsidRPr="00FB3C47">
        <w:t xml:space="preserve"> Finansinspektionen ska </w:t>
      </w:r>
      <w:r w:rsidR="00DD470B">
        <w:t>få</w:t>
      </w:r>
      <w:r w:rsidR="00DD470B" w:rsidRPr="00FB3C47">
        <w:t xml:space="preserve"> </w:t>
      </w:r>
      <w:r w:rsidRPr="00FB3C47">
        <w:t xml:space="preserve">rätt att förelägga de företag som söker tillstånd att </w:t>
      </w:r>
      <w:r>
        <w:t>ge</w:t>
      </w:r>
      <w:r w:rsidRPr="00FB3C47">
        <w:t xml:space="preserve"> in den ytterligare utredning som är nödvändig för att kunna </w:t>
      </w:r>
      <w:r>
        <w:t>bedöma om</w:t>
      </w:r>
      <w:r w:rsidRPr="00FB3C47">
        <w:t xml:space="preserve"> den rätt som tillkommer för</w:t>
      </w:r>
      <w:r>
        <w:softHyphen/>
      </w:r>
      <w:r w:rsidRPr="00FB3C47">
        <w:t>säk</w:t>
      </w:r>
      <w:r>
        <w:softHyphen/>
      </w:r>
      <w:r w:rsidRPr="00FB3C47">
        <w:t>rings</w:t>
      </w:r>
      <w:r>
        <w:softHyphen/>
      </w:r>
      <w:r w:rsidRPr="00FB3C47">
        <w:t xml:space="preserve">tagarna, de försäkrade och andra ersättningsberättigade försämras. </w:t>
      </w:r>
    </w:p>
    <w:p w14:paraId="01CC17AB" w14:textId="77777777" w:rsidR="009F5EEF" w:rsidRPr="00FB3C47" w:rsidRDefault="009F5EEF" w:rsidP="009F5EEF">
      <w:pPr>
        <w:pStyle w:val="Brdtextmedindragram"/>
      </w:pPr>
      <w:r>
        <w:t xml:space="preserve">Innan </w:t>
      </w:r>
      <w:r w:rsidRPr="00FB3C47">
        <w:t xml:space="preserve">Finansinspektionen </w:t>
      </w:r>
      <w:r>
        <w:t>ger tillstånd att verkställa ett över</w:t>
      </w:r>
      <w:r>
        <w:softHyphen/>
        <w:t>lå</w:t>
      </w:r>
      <w:r>
        <w:softHyphen/>
        <w:t>telse</w:t>
      </w:r>
      <w:r>
        <w:softHyphen/>
        <w:t>avtal som leder till gränsöverskridande verksamhet, ska inspek</w:t>
      </w:r>
      <w:r>
        <w:softHyphen/>
        <w:t>ti</w:t>
      </w:r>
      <w:r>
        <w:softHyphen/>
        <w:t>onen</w:t>
      </w:r>
      <w:r w:rsidRPr="00FB3C47">
        <w:t xml:space="preserve"> ge </w:t>
      </w:r>
      <w:r>
        <w:t xml:space="preserve">den </w:t>
      </w:r>
      <w:r w:rsidRPr="00FB3C47">
        <w:t>behörig</w:t>
      </w:r>
      <w:r>
        <w:t>a</w:t>
      </w:r>
      <w:r w:rsidRPr="00FB3C47">
        <w:t xml:space="preserve"> myndighet i </w:t>
      </w:r>
      <w:r>
        <w:t>värd</w:t>
      </w:r>
      <w:r w:rsidRPr="00FB3C47">
        <w:t>land</w:t>
      </w:r>
      <w:r>
        <w:t>et</w:t>
      </w:r>
      <w:r w:rsidRPr="00FB3C47">
        <w:t xml:space="preserve"> till</w:t>
      </w:r>
      <w:r>
        <w:softHyphen/>
      </w:r>
      <w:r w:rsidRPr="00FB3C47">
        <w:t xml:space="preserve">fälle att yttra sig över överlåtelsen. Den behöriga myndigheten ska ges </w:t>
      </w:r>
      <w:r>
        <w:t>minst</w:t>
      </w:r>
      <w:r w:rsidRPr="00FB3C47">
        <w:t xml:space="preserve"> tre månader att yttra</w:t>
      </w:r>
      <w:r>
        <w:t xml:space="preserve"> sig</w:t>
      </w:r>
      <w:r w:rsidRPr="00FB3C47">
        <w:t>.</w:t>
      </w:r>
    </w:p>
    <w:p w14:paraId="0DB49ABF" w14:textId="77777777" w:rsidR="009F5EEF" w:rsidRPr="00FB3C47" w:rsidRDefault="009F5EEF" w:rsidP="009F5EEF">
      <w:pPr>
        <w:pStyle w:val="Brdtextmedindragram"/>
        <w:rPr>
          <w:sz w:val="8"/>
          <w:szCs w:val="8"/>
        </w:rPr>
      </w:pPr>
      <w:r w:rsidRPr="00FB3C47">
        <w:t xml:space="preserve">Finansinspektionen </w:t>
      </w:r>
      <w:r>
        <w:t>ska</w:t>
      </w:r>
      <w:r w:rsidRPr="00FB3C47">
        <w:t xml:space="preserve"> i Post- och Inrikes Tidningar och </w:t>
      </w:r>
      <w:r>
        <w:t>lämpliga</w:t>
      </w:r>
      <w:r w:rsidRPr="00FB3C47">
        <w:t xml:space="preserve"> ortstidningar kungöra ansök</w:t>
      </w:r>
      <w:r>
        <w:softHyphen/>
      </w:r>
      <w:r w:rsidRPr="00FB3C47">
        <w:t>ning</w:t>
      </w:r>
      <w:r>
        <w:softHyphen/>
      </w:r>
      <w:r w:rsidRPr="00FB3C47">
        <w:t>ar</w:t>
      </w:r>
      <w:r>
        <w:softHyphen/>
      </w:r>
      <w:r w:rsidRPr="00FB3C47">
        <w:t xml:space="preserve">nas innehåll med uppgift om att ett avtal om överlåtelse har </w:t>
      </w:r>
      <w:r>
        <w:t>ingåtts</w:t>
      </w:r>
      <w:r w:rsidRPr="00FB3C47">
        <w:t xml:space="preserve"> och var avtalet och annan utredning hålls tillgängliga. Kungörelsen ska inne</w:t>
      </w:r>
      <w:r>
        <w:softHyphen/>
      </w:r>
      <w:r w:rsidRPr="00FB3C47">
        <w:t>hålla föreläggande för för</w:t>
      </w:r>
      <w:r>
        <w:softHyphen/>
      </w:r>
      <w:r w:rsidRPr="00FB3C47">
        <w:t>säk</w:t>
      </w:r>
      <w:r>
        <w:softHyphen/>
      </w:r>
      <w:r w:rsidRPr="00FB3C47">
        <w:t>ringstagare</w:t>
      </w:r>
      <w:r>
        <w:t>,</w:t>
      </w:r>
      <w:r w:rsidRPr="00FB3C47">
        <w:t xml:space="preserve"> försäk</w:t>
      </w:r>
      <w:r>
        <w:softHyphen/>
      </w:r>
      <w:r w:rsidRPr="00FB3C47">
        <w:t>rade och andra er</w:t>
      </w:r>
      <w:r>
        <w:softHyphen/>
      </w:r>
      <w:r w:rsidRPr="00FB3C47">
        <w:t>sätt</w:t>
      </w:r>
      <w:r>
        <w:softHyphen/>
      </w:r>
      <w:r w:rsidRPr="00FB3C47">
        <w:t xml:space="preserve">ningsberättigade som berörs av överlåtelsen att </w:t>
      </w:r>
      <w:r>
        <w:t xml:space="preserve">inom en bestämd </w:t>
      </w:r>
      <w:r w:rsidRPr="00FB3C47">
        <w:t xml:space="preserve">tid, minst en månad efter kungörelsen, anmäla </w:t>
      </w:r>
      <w:r>
        <w:t xml:space="preserve">till </w:t>
      </w:r>
      <w:r w:rsidRPr="00FB3C47">
        <w:t>Finansinspektionen om de har något att invända mot an</w:t>
      </w:r>
      <w:r>
        <w:softHyphen/>
      </w:r>
      <w:r w:rsidRPr="00FB3C47">
        <w:t>sök</w:t>
      </w:r>
      <w:r>
        <w:softHyphen/>
      </w:r>
      <w:r w:rsidRPr="00FB3C47">
        <w:t>n</w:t>
      </w:r>
      <w:r>
        <w:t>ingarna</w:t>
      </w:r>
      <w:r w:rsidRPr="00FB3C47">
        <w:t>.</w:t>
      </w:r>
    </w:p>
    <w:p w14:paraId="672F16B5" w14:textId="77777777" w:rsidR="00E85998" w:rsidRPr="00FB3C47" w:rsidRDefault="00E85998" w:rsidP="00E85998">
      <w:pPr>
        <w:pStyle w:val="Brdtextmedindrag"/>
        <w:rPr>
          <w:sz w:val="8"/>
          <w:szCs w:val="8"/>
        </w:rPr>
      </w:pPr>
    </w:p>
    <w:p w14:paraId="64A13787" w14:textId="7AE02EE1" w:rsidR="009F5EEF" w:rsidRPr="00FB3C47" w:rsidRDefault="009F5EEF" w:rsidP="009F5EEF">
      <w:pPr>
        <w:pStyle w:val="Brdtextmedindrag"/>
      </w:pPr>
      <w:r w:rsidRPr="00FB3C47">
        <w:rPr>
          <w:b/>
        </w:rPr>
        <w:t>Utredningens förslag</w:t>
      </w:r>
      <w:r w:rsidRPr="00FB3C47">
        <w:t xml:space="preserve"> </w:t>
      </w:r>
      <w:r>
        <w:t>ö</w:t>
      </w:r>
      <w:r w:rsidRPr="00FB3C47">
        <w:t xml:space="preserve">verensstämmer med regeringens förslag. </w:t>
      </w:r>
    </w:p>
    <w:p w14:paraId="17DC11FC" w14:textId="77777777" w:rsidR="009F5EEF" w:rsidRPr="00FB3C47" w:rsidRDefault="009F5EEF" w:rsidP="009F5EEF">
      <w:pPr>
        <w:pStyle w:val="Brdtextmedindrag"/>
      </w:pPr>
      <w:r w:rsidRPr="002B2847">
        <w:rPr>
          <w:b/>
        </w:rPr>
        <w:t>Remissinstanserna</w:t>
      </w:r>
      <w:r w:rsidRPr="00FB3C47">
        <w:t xml:space="preserve"> har inga synpunkter på förslaget.</w:t>
      </w:r>
    </w:p>
    <w:p w14:paraId="70AA9F26" w14:textId="77777777" w:rsidR="009F5EEF" w:rsidRPr="00FB3C47" w:rsidRDefault="009F5EEF" w:rsidP="009F5EEF">
      <w:pPr>
        <w:pStyle w:val="Brdtextmedindrag"/>
      </w:pPr>
      <w:r w:rsidRPr="002B2847">
        <w:rPr>
          <w:b/>
        </w:rPr>
        <w:t>Promemorians förslag</w:t>
      </w:r>
      <w:r w:rsidRPr="00FB3C47">
        <w:t xml:space="preserve"> </w:t>
      </w:r>
      <w:r>
        <w:t>ö</w:t>
      </w:r>
      <w:r w:rsidRPr="00FB3C47">
        <w:t>verensstämmer med regeringens förslag.</w:t>
      </w:r>
    </w:p>
    <w:p w14:paraId="5CA87442" w14:textId="77777777" w:rsidR="009F5EEF" w:rsidRPr="00FB3C47" w:rsidRDefault="009F5EEF" w:rsidP="009F5EEF">
      <w:pPr>
        <w:pStyle w:val="Brdtextmedindrag"/>
      </w:pPr>
      <w:r w:rsidRPr="002B2847">
        <w:rPr>
          <w:b/>
        </w:rPr>
        <w:t>Remissinstanserna</w:t>
      </w:r>
      <w:r w:rsidRPr="00FB3C47">
        <w:t xml:space="preserve"> har inga synpunkter på förslaget.</w:t>
      </w:r>
    </w:p>
    <w:p w14:paraId="4580E0C4" w14:textId="77777777" w:rsidR="009F5EEF" w:rsidRDefault="009F5EEF" w:rsidP="009F5EEF">
      <w:pPr>
        <w:pStyle w:val="Brdtextmedindrag"/>
      </w:pPr>
      <w:r w:rsidRPr="002B2847">
        <w:rPr>
          <w:b/>
        </w:rPr>
        <w:t xml:space="preserve">Skälen för regeringens förslag: </w:t>
      </w:r>
      <w:r w:rsidRPr="00FB3C47">
        <w:t>I försäkringsrörelselagen finns be</w:t>
      </w:r>
      <w:r>
        <w:softHyphen/>
      </w:r>
      <w:r w:rsidRPr="00FB3C47">
        <w:t xml:space="preserve">stämmelser om vilka utredningsåtgärder Finansinspektionen kan och ska vidta i ett ärende om tillstånd </w:t>
      </w:r>
      <w:r>
        <w:t>att verkställa</w:t>
      </w:r>
      <w:r w:rsidRPr="00FB3C47">
        <w:t xml:space="preserve"> ett överlåtelseavtal. </w:t>
      </w:r>
      <w:r>
        <w:t xml:space="preserve">Dels gäller att </w:t>
      </w:r>
      <w:r w:rsidRPr="00FB3C47">
        <w:t>Finansinspektionen</w:t>
      </w:r>
      <w:r>
        <w:t xml:space="preserve"> får</w:t>
      </w:r>
      <w:r w:rsidRPr="00FB3C47">
        <w:t xml:space="preserve"> utfärda förelägganden om kompletteringar till ansökningarna som getts in</w:t>
      </w:r>
      <w:r>
        <w:t xml:space="preserve">, och dels ska inspektionen genom </w:t>
      </w:r>
      <w:r w:rsidRPr="00FB3C47">
        <w:t>kungörande förelägga berörda försäkringstagare och andra ersättningsberättigade att inom viss tid anmäla om de har något att invända mot tillstånds</w:t>
      </w:r>
      <w:r>
        <w:softHyphen/>
      </w:r>
      <w:r w:rsidRPr="00FB3C47">
        <w:t>ansökningen</w:t>
      </w:r>
      <w:r>
        <w:t xml:space="preserve"> (14 kap. 8 och 9 §§)</w:t>
      </w:r>
      <w:r w:rsidRPr="00FB3C47">
        <w:t xml:space="preserve">. </w:t>
      </w:r>
      <w:r>
        <w:t>Regeringen anser att dessa åtgärder är lämpliga även i ärenden om tillstånd att verkställa överlåtelser från tjänste</w:t>
      </w:r>
      <w:r>
        <w:softHyphen/>
        <w:t>pensionsföretag, och motsvarande bestämmelser bör</w:t>
      </w:r>
      <w:r w:rsidRPr="00FB3C47">
        <w:t xml:space="preserve"> </w:t>
      </w:r>
      <w:r>
        <w:t>därför införas</w:t>
      </w:r>
      <w:r w:rsidRPr="00FB3C47">
        <w:t xml:space="preserve"> </w:t>
      </w:r>
      <w:r>
        <w:t>i den nya lagen om tjänstepensionsföretag</w:t>
      </w:r>
      <w:r w:rsidRPr="00FB3C47">
        <w:t>.</w:t>
      </w:r>
    </w:p>
    <w:p w14:paraId="7C3BA268" w14:textId="74F42580" w:rsidR="009F5EEF" w:rsidRDefault="009F5EEF" w:rsidP="00A1236C">
      <w:pPr>
        <w:pStyle w:val="Brdtextmedindrag"/>
      </w:pPr>
      <w:r>
        <w:t xml:space="preserve">Enligt </w:t>
      </w:r>
      <w:r w:rsidR="001B66C9">
        <w:t>försäkringsrörelselagen</w:t>
      </w:r>
      <w:r>
        <w:t xml:space="preserve"> ska </w:t>
      </w:r>
      <w:r w:rsidR="001B66C9">
        <w:t>Finans</w:t>
      </w:r>
      <w:r>
        <w:t>inspektionen i ärenden om</w:t>
      </w:r>
      <w:r w:rsidRPr="00FB3C47">
        <w:t xml:space="preserve"> </w:t>
      </w:r>
      <w:r>
        <w:t xml:space="preserve">överlåtelser från försäkringsföretag som rör </w:t>
      </w:r>
      <w:r w:rsidRPr="00FB3C47">
        <w:t>gränsöverskridande verk</w:t>
      </w:r>
      <w:r w:rsidR="001B66C9">
        <w:softHyphen/>
      </w:r>
      <w:r w:rsidRPr="00FB3C47">
        <w:t xml:space="preserve">samhet </w:t>
      </w:r>
      <w:r>
        <w:t>ge</w:t>
      </w:r>
      <w:r w:rsidRPr="00FB3C47">
        <w:t xml:space="preserve"> den behöriga myndigheten i </w:t>
      </w:r>
      <w:r>
        <w:t xml:space="preserve">det land där verksamheten ska </w:t>
      </w:r>
      <w:r w:rsidRPr="00FB3C47">
        <w:t>drivas</w:t>
      </w:r>
      <w:r>
        <w:t xml:space="preserve"> möjlighet att yttra sig innan tillstånd lämnas</w:t>
      </w:r>
      <w:r w:rsidR="001B66C9">
        <w:t xml:space="preserve"> (14 kap. 10 §)</w:t>
      </w:r>
      <w:r>
        <w:t>.</w:t>
      </w:r>
      <w:r w:rsidRPr="00FB3C47">
        <w:t xml:space="preserve"> </w:t>
      </w:r>
      <w:r>
        <w:t xml:space="preserve">Synpunkter från myndigheten </w:t>
      </w:r>
      <w:r w:rsidR="006E71EE">
        <w:t xml:space="preserve">i </w:t>
      </w:r>
      <w:r>
        <w:t>värdlandet bör ges betydelse även vid tillståndsprövning i ett ärende om överlåtelse från ett tjänstepensions</w:t>
      </w:r>
      <w:r>
        <w:softHyphen/>
        <w:t>företag. Som beskrivs i promemorian finns det inte några EU-bestämmel</w:t>
      </w:r>
      <w:r>
        <w:softHyphen/>
        <w:t>ser om myndigheternas skyldigheter att medverka vid överlåtelser som inte omfattas av Solvens II-direktivet eller av andra tjänstepensions</w:t>
      </w:r>
      <w:r>
        <w:softHyphen/>
        <w:t>direktivet, och de direktiven reglerar inte nationella överlå</w:t>
      </w:r>
      <w:r>
        <w:softHyphen/>
        <w:t xml:space="preserve">telser. </w:t>
      </w:r>
      <w:r w:rsidRPr="002B2847">
        <w:t xml:space="preserve">Det </w:t>
      </w:r>
      <w:r>
        <w:t>är</w:t>
      </w:r>
      <w:r w:rsidRPr="002B2847">
        <w:t xml:space="preserve"> visserligen inte möjligt att </w:t>
      </w:r>
      <w:r>
        <w:t xml:space="preserve">i svensk rätt </w:t>
      </w:r>
      <w:r w:rsidRPr="002B2847">
        <w:t>föreskriva</w:t>
      </w:r>
      <w:r>
        <w:t xml:space="preserve"> om skyl</w:t>
      </w:r>
      <w:r>
        <w:softHyphen/>
        <w:t>dig</w:t>
      </w:r>
      <w:r>
        <w:softHyphen/>
        <w:t>heter för ut</w:t>
      </w:r>
      <w:r>
        <w:softHyphen/>
        <w:t xml:space="preserve">ländska </w:t>
      </w:r>
      <w:r w:rsidRPr="002B2847">
        <w:t xml:space="preserve">myndigheter, men det </w:t>
      </w:r>
      <w:r>
        <w:t>finns ingenting som hindrar att en svensk myndighet ska ha en skyldighet att ge en utländsk myndighet möjlighet att yttra sig i ett ärende</w:t>
      </w:r>
      <w:r w:rsidRPr="002B2847">
        <w:t xml:space="preserve">. </w:t>
      </w:r>
      <w:r>
        <w:t>Det bör därför</w:t>
      </w:r>
      <w:r w:rsidRPr="002B2847">
        <w:t xml:space="preserve"> </w:t>
      </w:r>
      <w:r>
        <w:t xml:space="preserve">införas </w:t>
      </w:r>
      <w:r w:rsidRPr="002B2847">
        <w:t>en skyldighet för Finans</w:t>
      </w:r>
      <w:r>
        <w:softHyphen/>
      </w:r>
      <w:r w:rsidRPr="002B2847">
        <w:t xml:space="preserve">inspektionen att ge </w:t>
      </w:r>
      <w:r>
        <w:t>den</w:t>
      </w:r>
      <w:r w:rsidRPr="002B2847">
        <w:t xml:space="preserve"> behörig</w:t>
      </w:r>
      <w:r>
        <w:t>a</w:t>
      </w:r>
      <w:r w:rsidRPr="002B2847">
        <w:t xml:space="preserve"> myndighet</w:t>
      </w:r>
      <w:r>
        <w:t xml:space="preserve">en i värdlandet </w:t>
      </w:r>
      <w:r w:rsidRPr="002B2847">
        <w:t xml:space="preserve">tillfälle att yttra </w:t>
      </w:r>
      <w:r w:rsidRPr="002B2847">
        <w:lastRenderedPageBreak/>
        <w:t>sig innan tillstånd</w:t>
      </w:r>
      <w:r>
        <w:t xml:space="preserve"> </w:t>
      </w:r>
      <w:r w:rsidRPr="002B2847">
        <w:t>ges</w:t>
      </w:r>
      <w:r w:rsidRPr="0094380B">
        <w:t>.</w:t>
      </w:r>
      <w:r w:rsidRPr="00FB3C47">
        <w:t xml:space="preserve"> </w:t>
      </w:r>
      <w:r>
        <w:t>Vad som avses med gränsöverskridande verk</w:t>
      </w:r>
      <w:r w:rsidR="001B66C9">
        <w:softHyphen/>
      </w:r>
      <w:r>
        <w:t>samhet och värdland behandlas i avsnitt 7.1.</w:t>
      </w:r>
      <w:r w:rsidRPr="00FB3C47">
        <w:t xml:space="preserve"> </w:t>
      </w:r>
    </w:p>
    <w:p w14:paraId="16D25C81" w14:textId="77777777" w:rsidR="009F5EEF" w:rsidRPr="00FB3C47" w:rsidRDefault="009F5EEF" w:rsidP="00D415A9">
      <w:pPr>
        <w:pStyle w:val="Rubrik2"/>
      </w:pPr>
      <w:bookmarkStart w:id="3829" w:name="_Toc8059836"/>
      <w:bookmarkStart w:id="3830" w:name="_Toc8061546"/>
      <w:bookmarkStart w:id="3831" w:name="_Toc8062078"/>
      <w:bookmarkStart w:id="3832" w:name="_Toc8064546"/>
      <w:bookmarkStart w:id="3833" w:name="_Toc8391223"/>
      <w:bookmarkStart w:id="3834" w:name="_Toc8391489"/>
      <w:bookmarkStart w:id="3835" w:name="_Toc8644694"/>
      <w:bookmarkStart w:id="3836" w:name="_Toc8645226"/>
      <w:bookmarkStart w:id="3837" w:name="_Toc8817707"/>
      <w:bookmarkStart w:id="3838" w:name="_Toc8818279"/>
      <w:bookmarkStart w:id="3839" w:name="_Toc8825648"/>
      <w:bookmarkStart w:id="3840" w:name="_Toc8831745"/>
      <w:bookmarkStart w:id="3841" w:name="_Toc8832654"/>
      <w:bookmarkStart w:id="3842" w:name="_Toc11153116"/>
      <w:bookmarkStart w:id="3843" w:name="_Toc11161037"/>
      <w:bookmarkStart w:id="3844" w:name="_Toc11166973"/>
      <w:bookmarkStart w:id="3845" w:name="_Toc11167509"/>
      <w:bookmarkStart w:id="3846" w:name="_Toc11168946"/>
      <w:bookmarkStart w:id="3847" w:name="_Toc11845899"/>
      <w:bookmarkStart w:id="3848" w:name="_Toc12611698"/>
      <w:bookmarkStart w:id="3849" w:name="_Toc12624965"/>
      <w:bookmarkStart w:id="3850" w:name="_Toc12627454"/>
      <w:bookmarkStart w:id="3851" w:name="_Toc12630344"/>
      <w:bookmarkStart w:id="3852" w:name="_Toc12632839"/>
      <w:bookmarkStart w:id="3853" w:name="_Toc17902911"/>
      <w:r w:rsidRPr="00FB3C47">
        <w:t>Registrering</w:t>
      </w:r>
      <w:r>
        <w:t xml:space="preserve">, </w:t>
      </w:r>
      <w:r w:rsidRPr="00D415A9">
        <w:t>underrättelser</w:t>
      </w:r>
      <w:r w:rsidRPr="00FB3C47">
        <w:t xml:space="preserve"> </w:t>
      </w:r>
      <w:r>
        <w:t>och övergång av ansvar</w:t>
      </w:r>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p>
    <w:p w14:paraId="1F3389EC" w14:textId="77777777" w:rsidR="009F5EEF" w:rsidRPr="00FB3C47" w:rsidRDefault="009F5EEF" w:rsidP="009F5EEF">
      <w:pPr>
        <w:pStyle w:val="Brdtextram"/>
      </w:pPr>
      <w:r w:rsidRPr="00FB3C47">
        <w:rPr>
          <w:b/>
        </w:rPr>
        <w:t>Regeringens förslag:</w:t>
      </w:r>
      <w:r w:rsidRPr="00FB3C47">
        <w:t xml:space="preserve"> Det övertagande företaget </w:t>
      </w:r>
      <w:r>
        <w:t xml:space="preserve">ska </w:t>
      </w:r>
      <w:r w:rsidRPr="00FB3C47">
        <w:t xml:space="preserve">vid överlåtelse till </w:t>
      </w:r>
      <w:r>
        <w:t xml:space="preserve">ett </w:t>
      </w:r>
      <w:r w:rsidRPr="00FB3C47">
        <w:t xml:space="preserve">tjänstepensionsföretag eller </w:t>
      </w:r>
      <w:r>
        <w:t xml:space="preserve">ett </w:t>
      </w:r>
      <w:r w:rsidRPr="00FB3C47">
        <w:t>försäkringsföretag genast anmäl</w:t>
      </w:r>
      <w:r>
        <w:t>a</w:t>
      </w:r>
      <w:r w:rsidRPr="00FB3C47">
        <w:t xml:space="preserve"> ett tillståndsbeslut till Bolagsverket för registrering. Bolagsverket </w:t>
      </w:r>
      <w:r>
        <w:t xml:space="preserve">ska </w:t>
      </w:r>
      <w:r w:rsidRPr="00FB3C47">
        <w:t xml:space="preserve">genast registrera beslutet. </w:t>
      </w:r>
      <w:r>
        <w:t>A</w:t>
      </w:r>
      <w:r w:rsidRPr="00FB3C47">
        <w:t>nsvaret för det överlåtna för</w:t>
      </w:r>
      <w:r>
        <w:softHyphen/>
      </w:r>
      <w:r w:rsidRPr="00FB3C47">
        <w:t>säk</w:t>
      </w:r>
      <w:r>
        <w:softHyphen/>
      </w:r>
      <w:r w:rsidRPr="00FB3C47">
        <w:t>rings</w:t>
      </w:r>
      <w:r>
        <w:softHyphen/>
      </w:r>
      <w:r w:rsidRPr="00FB3C47">
        <w:t>be</w:t>
      </w:r>
      <w:r>
        <w:softHyphen/>
      </w:r>
      <w:r w:rsidRPr="00FB3C47">
        <w:t>ståndet övergår på det övertagande företaget när Bolagsverket har regist</w:t>
      </w:r>
      <w:r>
        <w:softHyphen/>
      </w:r>
      <w:r w:rsidRPr="00FB3C47">
        <w:t>rerat beslutet.</w:t>
      </w:r>
    </w:p>
    <w:p w14:paraId="173EDA09" w14:textId="77777777" w:rsidR="009F5EEF" w:rsidRPr="00FB3C47" w:rsidRDefault="009F5EEF" w:rsidP="009F5EEF">
      <w:pPr>
        <w:pStyle w:val="Brdtextmedindragram"/>
      </w:pPr>
      <w:r w:rsidRPr="00FB3C47">
        <w:t>När överlåtelsen har verkställts ska det övertagande företaget underrätt</w:t>
      </w:r>
      <w:r>
        <w:t>a</w:t>
      </w:r>
      <w:r w:rsidRPr="00FB3C47">
        <w:t xml:space="preserve"> varje försäkringstagare och för</w:t>
      </w:r>
      <w:r>
        <w:softHyphen/>
      </w:r>
      <w:r w:rsidRPr="00FB3C47">
        <w:t>säkrad som berörs. Finans</w:t>
      </w:r>
      <w:r>
        <w:softHyphen/>
      </w:r>
      <w:r w:rsidRPr="00FB3C47">
        <w:t xml:space="preserve">inspektionen ska </w:t>
      </w:r>
      <w:r>
        <w:t>ha rätt att</w:t>
      </w:r>
      <w:r w:rsidRPr="00FB3C47">
        <w:t xml:space="preserve"> be</w:t>
      </w:r>
      <w:r>
        <w:softHyphen/>
      </w:r>
      <w:r w:rsidRPr="00FB3C47">
        <w:t>sluta på vilket sätt underrättelsen ska lämnas.</w:t>
      </w:r>
    </w:p>
    <w:p w14:paraId="613F40B1" w14:textId="77777777" w:rsidR="009F5EEF" w:rsidRPr="002B2847" w:rsidRDefault="009F5EEF" w:rsidP="009F5EEF">
      <w:pPr>
        <w:pStyle w:val="Brdtextmedindragram"/>
      </w:pPr>
      <w:r w:rsidRPr="00FB3C47">
        <w:t>Om en överlåtelse leder till gränsöverskridande verksamhet ska Finansinspektionen offentliggör</w:t>
      </w:r>
      <w:r>
        <w:t>a</w:t>
      </w:r>
      <w:r w:rsidRPr="00FB3C47">
        <w:t xml:space="preserve"> överlåtelsen i </w:t>
      </w:r>
      <w:r>
        <w:t>värd</w:t>
      </w:r>
      <w:r w:rsidRPr="00FB3C47">
        <w:t>land</w:t>
      </w:r>
      <w:r>
        <w:t>et</w:t>
      </w:r>
      <w:r w:rsidRPr="00FB3C47">
        <w:t xml:space="preserve"> enligt bestämmelserna där. Om överlåtelse</w:t>
      </w:r>
      <w:r>
        <w:t>n</w:t>
      </w:r>
      <w:r w:rsidRPr="00FB3C47">
        <w:t xml:space="preserve"> offent</w:t>
      </w:r>
      <w:r>
        <w:softHyphen/>
      </w:r>
      <w:r w:rsidRPr="00FB3C47">
        <w:t>lig</w:t>
      </w:r>
      <w:r>
        <w:softHyphen/>
      </w:r>
      <w:r w:rsidRPr="00FB3C47">
        <w:t xml:space="preserve">görs på motsvarande sätt i det berörda landet, </w:t>
      </w:r>
      <w:r>
        <w:t>behöver</w:t>
      </w:r>
      <w:r w:rsidRPr="00FB3C47">
        <w:t xml:space="preserve"> dock in</w:t>
      </w:r>
      <w:r>
        <w:softHyphen/>
      </w:r>
      <w:r w:rsidRPr="00FB3C47">
        <w:t>spek</w:t>
      </w:r>
      <w:r>
        <w:softHyphen/>
      </w:r>
      <w:r w:rsidRPr="00FB3C47">
        <w:t>tionen inte offentliggöra beslutet</w:t>
      </w:r>
      <w:r>
        <w:t xml:space="preserve"> där</w:t>
      </w:r>
      <w:r w:rsidRPr="00FB3C47">
        <w:t>.</w:t>
      </w:r>
    </w:p>
    <w:p w14:paraId="52A1B3B2" w14:textId="77777777" w:rsidR="009F5EEF" w:rsidRPr="002B2847" w:rsidRDefault="009F5EEF" w:rsidP="009F5EEF">
      <w:pPr>
        <w:pStyle w:val="Brdtextmedindrag"/>
        <w:rPr>
          <w:b/>
          <w:sz w:val="8"/>
          <w:szCs w:val="8"/>
        </w:rPr>
      </w:pPr>
    </w:p>
    <w:p w14:paraId="20779500" w14:textId="77777777" w:rsidR="009F5EEF" w:rsidRPr="00FB3C47" w:rsidRDefault="009F5EEF" w:rsidP="009F5EEF">
      <w:pPr>
        <w:pStyle w:val="Brdtextmedindrag"/>
      </w:pPr>
      <w:r w:rsidRPr="00FB3C47">
        <w:rPr>
          <w:b/>
        </w:rPr>
        <w:t>Utredningens förslag</w:t>
      </w:r>
      <w:r w:rsidRPr="00FB3C47">
        <w:t xml:space="preserve"> </w:t>
      </w:r>
      <w:r>
        <w:t>ö</w:t>
      </w:r>
      <w:r w:rsidRPr="00FB3C47">
        <w:t xml:space="preserve">verensstämmer med regeringens förslag. </w:t>
      </w:r>
    </w:p>
    <w:p w14:paraId="269BD29B" w14:textId="77777777" w:rsidR="009F5EEF" w:rsidRPr="00FB3C47" w:rsidRDefault="009F5EEF" w:rsidP="009F5EEF">
      <w:pPr>
        <w:pStyle w:val="Brdtextmedindrag"/>
      </w:pPr>
      <w:r w:rsidRPr="002B2847">
        <w:rPr>
          <w:b/>
        </w:rPr>
        <w:t>Remissinstanserna</w:t>
      </w:r>
      <w:r w:rsidRPr="00FB3C47">
        <w:t xml:space="preserve"> har inga synpunkter på förslaget.</w:t>
      </w:r>
    </w:p>
    <w:p w14:paraId="42EB413A" w14:textId="26F1DBDD" w:rsidR="009F5EEF" w:rsidRPr="00FB3C47" w:rsidRDefault="009F5EEF" w:rsidP="009F5EEF">
      <w:pPr>
        <w:pStyle w:val="Brdtextmedindrag"/>
      </w:pPr>
      <w:r w:rsidRPr="002B2847">
        <w:rPr>
          <w:b/>
        </w:rPr>
        <w:t>Promemorians förslag</w:t>
      </w:r>
      <w:r w:rsidRPr="00FB3C47">
        <w:t xml:space="preserve"> </w:t>
      </w:r>
      <w:r>
        <w:t>ö</w:t>
      </w:r>
      <w:r w:rsidRPr="00FB3C47">
        <w:t xml:space="preserve">verensstämmer </w:t>
      </w:r>
      <w:r w:rsidR="001B66C9">
        <w:t xml:space="preserve">i </w:t>
      </w:r>
      <w:r w:rsidRPr="00FB3C47">
        <w:t>huvudsak med rege</w:t>
      </w:r>
      <w:r>
        <w:softHyphen/>
      </w:r>
      <w:r w:rsidRPr="00FB3C47">
        <w:t>ring</w:t>
      </w:r>
      <w:r>
        <w:softHyphen/>
      </w:r>
      <w:r w:rsidRPr="00FB3C47">
        <w:t xml:space="preserve">ens förslag. </w:t>
      </w:r>
      <w:r w:rsidR="0005010F">
        <w:t xml:space="preserve">Promemorians förslag avviker från regeringens förslag </w:t>
      </w:r>
      <w:r w:rsidR="00141942">
        <w:t>genom att</w:t>
      </w:r>
      <w:r w:rsidR="0005010F">
        <w:t xml:space="preserve"> </w:t>
      </w:r>
      <w:r w:rsidR="00141942">
        <w:t>enl</w:t>
      </w:r>
      <w:r w:rsidR="0005010F">
        <w:t>i</w:t>
      </w:r>
      <w:r w:rsidR="00141942">
        <w:t>gt</w:t>
      </w:r>
      <w:r>
        <w:t xml:space="preserve"> p</w:t>
      </w:r>
      <w:r w:rsidRPr="00FB3C47">
        <w:t>romemorian</w:t>
      </w:r>
      <w:r w:rsidR="00141942">
        <w:t>s</w:t>
      </w:r>
      <w:r w:rsidRPr="00FB3C47">
        <w:t xml:space="preserve"> försl</w:t>
      </w:r>
      <w:r w:rsidR="00141942">
        <w:t>ag</w:t>
      </w:r>
      <w:r w:rsidRPr="00FB3C47">
        <w:t xml:space="preserve"> </w:t>
      </w:r>
      <w:r>
        <w:t xml:space="preserve">ska </w:t>
      </w:r>
      <w:r w:rsidR="00141942">
        <w:t xml:space="preserve">det </w:t>
      </w:r>
      <w:r>
        <w:t xml:space="preserve">vara det </w:t>
      </w:r>
      <w:r w:rsidRPr="00FB3C47">
        <w:t>överlåtande före</w:t>
      </w:r>
      <w:r>
        <w:softHyphen/>
      </w:r>
      <w:r w:rsidRPr="00FB3C47">
        <w:t xml:space="preserve">taget </w:t>
      </w:r>
      <w:r>
        <w:t xml:space="preserve">som </w:t>
      </w:r>
      <w:r w:rsidRPr="00FB3C47">
        <w:t xml:space="preserve">ska göra </w:t>
      </w:r>
      <w:r>
        <w:t xml:space="preserve">en </w:t>
      </w:r>
      <w:r w:rsidRPr="00FB3C47">
        <w:t xml:space="preserve">anmälan till Bolagsverket om beståndet överlåts till ett försäkringsföretag. </w:t>
      </w:r>
      <w:r w:rsidR="0005010F">
        <w:t>I</w:t>
      </w:r>
      <w:r w:rsidRPr="00FB3C47">
        <w:t xml:space="preserve"> prome</w:t>
      </w:r>
      <w:r>
        <w:softHyphen/>
      </w:r>
      <w:r w:rsidRPr="00FB3C47">
        <w:t xml:space="preserve">morian </w:t>
      </w:r>
      <w:r w:rsidR="0005010F">
        <w:t>föreslås inte heller</w:t>
      </w:r>
      <w:r w:rsidRPr="00FB3C47">
        <w:t xml:space="preserve"> att underrättelser om en verkställd överlåtelse ska lämnas till försäkrade.</w:t>
      </w:r>
    </w:p>
    <w:p w14:paraId="56321B65" w14:textId="77777777" w:rsidR="009F5EEF" w:rsidRPr="00FB3C47" w:rsidRDefault="009F5EEF" w:rsidP="009F5EEF">
      <w:pPr>
        <w:pStyle w:val="Brdtextmedindrag"/>
      </w:pPr>
      <w:r w:rsidRPr="002B2847">
        <w:rPr>
          <w:b/>
        </w:rPr>
        <w:t>Remissinstanserna</w:t>
      </w:r>
      <w:r w:rsidRPr="00FB3C47">
        <w:t xml:space="preserve"> har inga synpunkter på förslaget.</w:t>
      </w:r>
    </w:p>
    <w:p w14:paraId="5B51DCEA" w14:textId="278C6303" w:rsidR="009F5EEF" w:rsidRPr="00FB3C47" w:rsidRDefault="009F5EEF" w:rsidP="009F5EEF">
      <w:pPr>
        <w:pStyle w:val="Brdtextmedindrag"/>
      </w:pPr>
      <w:r w:rsidRPr="002B2847">
        <w:rPr>
          <w:b/>
        </w:rPr>
        <w:t>Skälen för regeringens förslag:</w:t>
      </w:r>
      <w:r w:rsidRPr="00FB3C47">
        <w:t xml:space="preserve"> Vissa beslut och handlingar ska enligt </w:t>
      </w:r>
      <w:r>
        <w:t>försäkringsrörelselagen</w:t>
      </w:r>
      <w:r w:rsidRPr="00FB3C47">
        <w:t xml:space="preserve"> registreras hos Bolagsverket i ett försäkrings</w:t>
      </w:r>
      <w:r>
        <w:softHyphen/>
      </w:r>
      <w:r w:rsidRPr="00FB3C47">
        <w:t>re</w:t>
      </w:r>
      <w:r>
        <w:softHyphen/>
      </w:r>
      <w:r w:rsidRPr="00FB3C47">
        <w:t>gister (se 17</w:t>
      </w:r>
      <w:r>
        <w:t> </w:t>
      </w:r>
      <w:r w:rsidRPr="00FB3C47">
        <w:t>kap. 1</w:t>
      </w:r>
      <w:r>
        <w:t> </w:t>
      </w:r>
      <w:r w:rsidRPr="00FB3C47">
        <w:t xml:space="preserve">§) för att få verkan och publicitet. I </w:t>
      </w:r>
      <w:r w:rsidR="001B66C9">
        <w:t>försäkringsrörelse</w:t>
      </w:r>
      <w:r w:rsidR="001B66C9">
        <w:softHyphen/>
        <w:t>lagen (</w:t>
      </w:r>
      <w:r w:rsidRPr="00FB3C47">
        <w:t>14</w:t>
      </w:r>
      <w:r>
        <w:t> </w:t>
      </w:r>
      <w:r w:rsidRPr="00FB3C47">
        <w:t>kap. 12</w:t>
      </w:r>
      <w:r>
        <w:t> </w:t>
      </w:r>
      <w:r w:rsidRPr="00FB3C47">
        <w:t>§</w:t>
      </w:r>
      <w:r w:rsidR="001B66C9">
        <w:t>)</w:t>
      </w:r>
      <w:r w:rsidRPr="00FB3C47">
        <w:t xml:space="preserve"> före</w:t>
      </w:r>
      <w:r>
        <w:softHyphen/>
      </w:r>
      <w:r w:rsidRPr="00FB3C47">
        <w:t xml:space="preserve">skrivs t.ex. att ett övertagande företag ska anmäla ett tillståndsbeslut för registrering, varvid ansvaret för beståndet övergår. </w:t>
      </w:r>
    </w:p>
    <w:p w14:paraId="6E94D412" w14:textId="77777777" w:rsidR="009F5EEF" w:rsidRDefault="009F5EEF" w:rsidP="009F5EEF">
      <w:pPr>
        <w:pStyle w:val="Brdtextmedindrag"/>
      </w:pPr>
      <w:r w:rsidRPr="00FB3C47">
        <w:t xml:space="preserve">I försäkringsrörelselagen finns också bestämmelser om hur en tillåten överlåtelse ska offentliggöras. </w:t>
      </w:r>
      <w:r>
        <w:t>E</w:t>
      </w:r>
      <w:r w:rsidRPr="00FB3C47">
        <w:t>tt försäkringsföretag eller en utländsk för</w:t>
      </w:r>
      <w:r>
        <w:softHyphen/>
      </w:r>
      <w:r w:rsidRPr="00FB3C47">
        <w:t>säk</w:t>
      </w:r>
      <w:r>
        <w:softHyphen/>
      </w:r>
      <w:r w:rsidRPr="00FB3C47">
        <w:t xml:space="preserve">ringsgivare med tillstånd att driva försäkringsrörelse i Sverige </w:t>
      </w:r>
      <w:r>
        <w:t xml:space="preserve">ska </w:t>
      </w:r>
      <w:r w:rsidRPr="00FB3C47">
        <w:t>i egen</w:t>
      </w:r>
      <w:r>
        <w:softHyphen/>
      </w:r>
      <w:r w:rsidRPr="00FB3C47">
        <w:t>skap av övertagande försäkringsgivare lämna en underrättelse om över</w:t>
      </w:r>
      <w:r>
        <w:softHyphen/>
      </w:r>
      <w:r w:rsidRPr="00FB3C47">
        <w:t>låtelsen till varje försäkringstagare som berörs</w:t>
      </w:r>
      <w:r>
        <w:t xml:space="preserve"> (14 kap. 13 §)</w:t>
      </w:r>
      <w:r w:rsidRPr="00FB3C47">
        <w:t>. Om det i överlåtelsen ingår risker som är belägna i eller åtaganden som ska full</w:t>
      </w:r>
      <w:r>
        <w:softHyphen/>
      </w:r>
      <w:r w:rsidRPr="00FB3C47">
        <w:t>göras i ett annat land inom EES ska Finansinspektionen som huvud</w:t>
      </w:r>
      <w:r>
        <w:softHyphen/>
      </w:r>
      <w:r w:rsidRPr="00FB3C47">
        <w:t>regel offentliggöra överlåtelsen i det landet</w:t>
      </w:r>
      <w:r>
        <w:t xml:space="preserve"> (14 kap. 14 §)</w:t>
      </w:r>
      <w:r w:rsidRPr="00FB3C47">
        <w:t xml:space="preserve">. </w:t>
      </w:r>
    </w:p>
    <w:p w14:paraId="5E98B94A" w14:textId="4FE1F54F" w:rsidR="009F5EEF" w:rsidRDefault="009F5EEF" w:rsidP="00A1236C">
      <w:pPr>
        <w:pStyle w:val="Brdtextmedindrag"/>
      </w:pPr>
      <w:r>
        <w:t>Det är lämpligt att samma ordning med registrering, offentliggörande och underrättelser gäller vid överlåtelser från tjänstepensionsföretag. Mot</w:t>
      </w:r>
      <w:r>
        <w:softHyphen/>
        <w:t>svarande bestämmelser bör därför införas i den nya lagen om tjänste</w:t>
      </w:r>
      <w:r>
        <w:softHyphen/>
        <w:t>pen</w:t>
      </w:r>
      <w:r>
        <w:softHyphen/>
        <w:t>si</w:t>
      </w:r>
      <w:r>
        <w:softHyphen/>
        <w:t xml:space="preserve">onsföretag, dock med beaktande av den innebörd av gränsöverskridande </w:t>
      </w:r>
      <w:r>
        <w:lastRenderedPageBreak/>
        <w:t>verksamhet och värdland som föreslås i avsnitt 7.1. E</w:t>
      </w:r>
      <w:r w:rsidRPr="00FB3C47">
        <w:t>ftersom det i tjänste</w:t>
      </w:r>
      <w:r>
        <w:softHyphen/>
      </w:r>
      <w:r w:rsidRPr="00FB3C47">
        <w:t>pensions</w:t>
      </w:r>
      <w:r>
        <w:softHyphen/>
      </w:r>
      <w:r w:rsidRPr="00FB3C47">
        <w:t>sammanhang oftast är den för</w:t>
      </w:r>
      <w:r>
        <w:softHyphen/>
      </w:r>
      <w:r w:rsidRPr="00FB3C47">
        <w:t>säkrade som har anspråk på ersättning ur en försäkring som ingår i ett över</w:t>
      </w:r>
      <w:r>
        <w:softHyphen/>
      </w:r>
      <w:r w:rsidRPr="00FB3C47">
        <w:t>låtet bestånd</w:t>
      </w:r>
      <w:r>
        <w:t xml:space="preserve"> bör</w:t>
      </w:r>
      <w:r w:rsidRPr="00FB3C47">
        <w:t xml:space="preserve"> en under</w:t>
      </w:r>
      <w:r w:rsidR="00293B0C">
        <w:softHyphen/>
      </w:r>
      <w:r w:rsidRPr="00FB3C47">
        <w:t xml:space="preserve">rättelse om en överlåtelse lämnas även till </w:t>
      </w:r>
      <w:r>
        <w:t xml:space="preserve">de </w:t>
      </w:r>
      <w:r w:rsidRPr="00FB3C47">
        <w:t>försäkrade.</w:t>
      </w:r>
      <w:r>
        <w:t xml:space="preserve"> Även en bestäm</w:t>
      </w:r>
      <w:r w:rsidR="00293B0C">
        <w:softHyphen/>
      </w:r>
      <w:r>
        <w:t>melse som motsvarar det som gäller enligt försäkringsrörelselagen i fråga om övergången av det civilrättsliga ansvaret för ett överlåtet försäkrings</w:t>
      </w:r>
      <w:r w:rsidR="00293B0C">
        <w:softHyphen/>
      </w:r>
      <w:r>
        <w:t>bestånd bör införas i den nya lagen.</w:t>
      </w:r>
    </w:p>
    <w:p w14:paraId="24092460" w14:textId="77777777" w:rsidR="009F5EEF" w:rsidRPr="0094380B" w:rsidRDefault="009F5EEF" w:rsidP="00D415A9">
      <w:pPr>
        <w:pStyle w:val="Rubrik2"/>
      </w:pPr>
      <w:bookmarkStart w:id="3854" w:name="_Toc8059837"/>
      <w:bookmarkStart w:id="3855" w:name="_Toc8061547"/>
      <w:bookmarkStart w:id="3856" w:name="_Toc8062079"/>
      <w:bookmarkStart w:id="3857" w:name="_Toc8064547"/>
      <w:bookmarkStart w:id="3858" w:name="_Toc8391224"/>
      <w:bookmarkStart w:id="3859" w:name="_Toc8391490"/>
      <w:bookmarkStart w:id="3860" w:name="_Toc8644695"/>
      <w:bookmarkStart w:id="3861" w:name="_Toc8645227"/>
      <w:bookmarkStart w:id="3862" w:name="_Toc8817708"/>
      <w:bookmarkStart w:id="3863" w:name="_Toc8818280"/>
      <w:bookmarkStart w:id="3864" w:name="_Toc8825649"/>
      <w:bookmarkStart w:id="3865" w:name="_Toc8831746"/>
      <w:bookmarkStart w:id="3866" w:name="_Toc8832655"/>
      <w:bookmarkStart w:id="3867" w:name="_Toc11153117"/>
      <w:bookmarkStart w:id="3868" w:name="_Toc11161038"/>
      <w:bookmarkStart w:id="3869" w:name="_Toc11166974"/>
      <w:bookmarkStart w:id="3870" w:name="_Toc11167510"/>
      <w:bookmarkStart w:id="3871" w:name="_Toc11168947"/>
      <w:bookmarkStart w:id="3872" w:name="_Toc11845900"/>
      <w:bookmarkStart w:id="3873" w:name="_Toc12611699"/>
      <w:bookmarkStart w:id="3874" w:name="_Toc12624966"/>
      <w:bookmarkStart w:id="3875" w:name="_Toc12627455"/>
      <w:bookmarkStart w:id="3876" w:name="_Toc12630345"/>
      <w:bookmarkStart w:id="3877" w:name="_Toc12632840"/>
      <w:bookmarkStart w:id="3878" w:name="_Toc17902912"/>
      <w:r w:rsidRPr="00D415A9">
        <w:t>Gränsöverskridande</w:t>
      </w:r>
      <w:r w:rsidRPr="009304F8">
        <w:t xml:space="preserve"> överlåtelse</w:t>
      </w:r>
      <w:r w:rsidRPr="0094380B">
        <w:t xml:space="preserve"> till ett </w:t>
      </w:r>
      <w:r>
        <w:t xml:space="preserve">utländskt </w:t>
      </w:r>
      <w:r w:rsidRPr="0094380B">
        <w:t>tjänstepensionsinstitut</w:t>
      </w:r>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p>
    <w:p w14:paraId="0DC53E36" w14:textId="77777777" w:rsidR="009F5EEF" w:rsidRDefault="009F5EEF" w:rsidP="009F5EEF">
      <w:pPr>
        <w:pStyle w:val="Brdtextram"/>
      </w:pPr>
      <w:r w:rsidRPr="007A79D2">
        <w:rPr>
          <w:b/>
        </w:rPr>
        <w:t>Regeringens förslag:</w:t>
      </w:r>
      <w:r>
        <w:t xml:space="preserve"> Ett tjänstepensionsföretag ska helt eller delvis få överlåta sitt försäkringsbestånd till ett utländskt tjänstepensionsinstitut som är registrerat eller auktoriserat i ett annat EES-land. Tjänstepen</w:t>
      </w:r>
      <w:r>
        <w:softHyphen/>
        <w:t>sions</w:t>
      </w:r>
      <w:r>
        <w:softHyphen/>
      </w:r>
      <w:r>
        <w:softHyphen/>
      </w:r>
      <w:r>
        <w:softHyphen/>
        <w:t>företaget får verkställa överlåtelsen efter godkännande från den behöriga myndigheten i det övertagande institutets hemland enligt bestämmelserna i det landet.</w:t>
      </w:r>
    </w:p>
    <w:p w14:paraId="62F04E18" w14:textId="046A4A6A" w:rsidR="009F5EEF" w:rsidRDefault="009F5EEF" w:rsidP="009F5EEF">
      <w:pPr>
        <w:pStyle w:val="Brdtextmedindragram"/>
      </w:pPr>
      <w:r>
        <w:t>Det ska också krävas att överlåtelsen godkänns av en majoritet av berörda försäkringstagare och försäkrade som är ersätt</w:t>
      </w:r>
      <w:r>
        <w:softHyphen/>
        <w:t>ningsberättigade enligt de försäkringsavtal som omfattas av över</w:t>
      </w:r>
      <w:r>
        <w:softHyphen/>
        <w:t>låt</w:t>
      </w:r>
      <w:r>
        <w:softHyphen/>
        <w:t>el</w:t>
      </w:r>
      <w:r>
        <w:softHyphen/>
        <w:t>s</w:t>
      </w:r>
      <w:r>
        <w:softHyphen/>
        <w:t>en eller av en majoritet av deras företrädare, och av det uppdrags</w:t>
      </w:r>
      <w:r>
        <w:softHyphen/>
        <w:t>giv</w:t>
      </w:r>
      <w:r>
        <w:softHyphen/>
        <w:t>an</w:t>
      </w:r>
      <w:r>
        <w:softHyphen/>
        <w:t>de företaget. Det över</w:t>
      </w:r>
      <w:r>
        <w:softHyphen/>
        <w:t>låtande företaget ska i god tid innan ansökan om godkännande av överlåtelsen lämnas in göra infor</w:t>
      </w:r>
      <w:r>
        <w:softHyphen/>
        <w:t>m</w:t>
      </w:r>
      <w:r>
        <w:softHyphen/>
        <w:t>ation om villkoren för över</w:t>
      </w:r>
      <w:r w:rsidR="006E71EE">
        <w:softHyphen/>
      </w:r>
      <w:r>
        <w:t xml:space="preserve">låtelsen tillgänglig för dem som ska godkänna överlåtelsen. </w:t>
      </w:r>
    </w:p>
    <w:p w14:paraId="37F0DC90" w14:textId="77777777" w:rsidR="009F5EEF" w:rsidRDefault="009F5EEF" w:rsidP="009F5EEF">
      <w:pPr>
        <w:pStyle w:val="Brdtextmedindragram"/>
      </w:pPr>
      <w:r>
        <w:t>Finansinspektionen ska på begäran av den utländska behöriga myn</w:t>
      </w:r>
      <w:r>
        <w:softHyphen/>
        <w:t>dig</w:t>
      </w:r>
      <w:r>
        <w:softHyphen/>
        <w:t>heten göra en bedömning av överlåtelsen. Finansinspektionen ska be</w:t>
      </w:r>
      <w:r>
        <w:softHyphen/>
        <w:t>döma om den rätt som tillkommer försäkringstagarna, de försäk</w:t>
      </w:r>
      <w:r>
        <w:softHyphen/>
        <w:t>rade och andra ersättningsberättigade försämras och om det överlåtande tjäns</w:t>
      </w:r>
      <w:r>
        <w:softHyphen/>
        <w:t>te</w:t>
      </w:r>
      <w:r>
        <w:softHyphen/>
        <w:t>pensionsföretaget har den kapitalbas som krävs med beaktande av det bestånd som ska överlåtas. Finansinspektionen ska lämna sin be</w:t>
      </w:r>
      <w:r>
        <w:softHyphen/>
        <w:t>döm</w:t>
      </w:r>
      <w:r>
        <w:softHyphen/>
        <w:t>ning till den andra myndigheten inom åtta veckor från det att begäran togs emot.</w:t>
      </w:r>
    </w:p>
    <w:p w14:paraId="2E4A6518" w14:textId="77777777" w:rsidR="009F5EEF" w:rsidRDefault="009F5EEF" w:rsidP="009F5EEF">
      <w:pPr>
        <w:pStyle w:val="Brdtextmedindragram"/>
      </w:pPr>
      <w:r>
        <w:t>Om överlåtelsen leder till gränsöverskridande verksamhet ska Finans</w:t>
      </w:r>
      <w:r>
        <w:softHyphen/>
        <w:t>inspektionen informera den behöriga myndigheten i det över</w:t>
      </w:r>
      <w:r>
        <w:softHyphen/>
        <w:t>tagande institutets hemland om de regler för verksamheten som ska tillämpas på det bestånd som överlåts. Informationen ska lämnas inom fyra veckor från det att Finansinspektionen tog emot en underrättelse om ett beslut om god</w:t>
      </w:r>
      <w:r>
        <w:softHyphen/>
        <w:t>kännande av överlåtelsen från den andra myn</w:t>
      </w:r>
      <w:r>
        <w:softHyphen/>
        <w:t>digheten.</w:t>
      </w:r>
    </w:p>
    <w:p w14:paraId="771508F5" w14:textId="77777777" w:rsidR="009F5EEF" w:rsidRDefault="009F5EEF" w:rsidP="009F5EEF">
      <w:pPr>
        <w:pStyle w:val="Brdtextmedindragram"/>
      </w:pPr>
      <w:r>
        <w:t>Ansvaret för det överlåtna beståndet övergår från tjänstepensions</w:t>
      </w:r>
      <w:r>
        <w:softHyphen/>
        <w:t xml:space="preserve">företaget till det utländska institutet när institutet har mottagit ett beslut om godkännande av överlåtelsen från myndigheten i hemlandet. Om det utländska institutet inte har fått någon information om beslutet inom sju veckor från det att beslutet fattades får avtalet ändå verkställas. </w:t>
      </w:r>
    </w:p>
    <w:p w14:paraId="7D058487" w14:textId="77777777" w:rsidR="009F5EEF" w:rsidRPr="00FB3C47" w:rsidRDefault="009F5EEF" w:rsidP="009F5EEF">
      <w:pPr>
        <w:pStyle w:val="Brdtextmedindragram"/>
      </w:pPr>
      <w:r w:rsidRPr="007A79D2">
        <w:rPr>
          <w:b/>
        </w:rPr>
        <w:t>Regeringens bedömning:</w:t>
      </w:r>
      <w:r>
        <w:t xml:space="preserve"> Det bör inte införas ett norm</w:t>
      </w:r>
      <w:r>
        <w:softHyphen/>
        <w:t>giv</w:t>
      </w:r>
      <w:r>
        <w:softHyphen/>
        <w:t>nings</w:t>
      </w:r>
      <w:r>
        <w:softHyphen/>
        <w:t>be</w:t>
      </w:r>
      <w:r>
        <w:softHyphen/>
        <w:t>myndigande i fråga om inhämtande av godkännande från det upp</w:t>
      </w:r>
      <w:r>
        <w:softHyphen/>
        <w:t>drags</w:t>
      </w:r>
      <w:r>
        <w:softHyphen/>
        <w:t>givande företaget.</w:t>
      </w:r>
    </w:p>
    <w:p w14:paraId="45FA4712" w14:textId="77777777" w:rsidR="00312F04" w:rsidRPr="002B2847" w:rsidRDefault="00312F04" w:rsidP="00312F04">
      <w:pPr>
        <w:pStyle w:val="Brdtextmedindrag"/>
        <w:rPr>
          <w:b/>
          <w:sz w:val="8"/>
          <w:szCs w:val="8"/>
        </w:rPr>
      </w:pPr>
      <w:bookmarkStart w:id="3879" w:name="_Hlk8819832"/>
    </w:p>
    <w:p w14:paraId="57BA340A" w14:textId="1B58C773" w:rsidR="009F5EEF" w:rsidRPr="00FB3C47" w:rsidRDefault="009F5EEF" w:rsidP="009F5EEF">
      <w:pPr>
        <w:pStyle w:val="Brdtextmedindrag"/>
      </w:pPr>
      <w:r w:rsidRPr="00FB3C47">
        <w:rPr>
          <w:b/>
        </w:rPr>
        <w:lastRenderedPageBreak/>
        <w:t>Utredningens förslag</w:t>
      </w:r>
      <w:r>
        <w:rPr>
          <w:b/>
        </w:rPr>
        <w:t>:</w:t>
      </w:r>
      <w:r w:rsidRPr="00FB3C47">
        <w:t xml:space="preserve"> Utredningen föreslår </w:t>
      </w:r>
      <w:r>
        <w:t>inte några bestämmelser</w:t>
      </w:r>
      <w:r w:rsidRPr="00FB3C47">
        <w:t xml:space="preserve"> om gränsöverskridande överlåtelser.</w:t>
      </w:r>
    </w:p>
    <w:bookmarkEnd w:id="3879"/>
    <w:p w14:paraId="1D6B4D5C" w14:textId="77777777" w:rsidR="009F5EEF" w:rsidRPr="00FB3C47" w:rsidRDefault="009F5EEF" w:rsidP="009F5EEF">
      <w:pPr>
        <w:pStyle w:val="Brdtextmedindrag"/>
      </w:pPr>
      <w:r w:rsidRPr="002B2847">
        <w:rPr>
          <w:b/>
        </w:rPr>
        <w:t>Remissinstanserna</w:t>
      </w:r>
      <w:r w:rsidRPr="00FB3C47">
        <w:t xml:space="preserve"> har inga synpunkter </w:t>
      </w:r>
      <w:r>
        <w:t>i denna del</w:t>
      </w:r>
      <w:r w:rsidRPr="00FB3C47">
        <w:t>.</w:t>
      </w:r>
    </w:p>
    <w:p w14:paraId="38838136" w14:textId="04943FFE" w:rsidR="009F5EEF" w:rsidRPr="00FB3C47" w:rsidRDefault="009F5EEF" w:rsidP="009F5EEF">
      <w:pPr>
        <w:pStyle w:val="Brdtextmedindrag"/>
      </w:pPr>
      <w:r w:rsidRPr="002B2847">
        <w:rPr>
          <w:b/>
        </w:rPr>
        <w:t>Promemorians</w:t>
      </w:r>
      <w:r w:rsidRPr="00FB3C47">
        <w:t xml:space="preserve"> </w:t>
      </w:r>
      <w:r w:rsidRPr="002B2847">
        <w:rPr>
          <w:b/>
        </w:rPr>
        <w:t>förslag</w:t>
      </w:r>
      <w:r w:rsidRPr="00FB3C47">
        <w:t xml:space="preserve"> </w:t>
      </w:r>
      <w:r>
        <w:t>ö</w:t>
      </w:r>
      <w:r w:rsidRPr="00FB3C47">
        <w:t>verensstämmer delvis med regeringens för</w:t>
      </w:r>
      <w:r>
        <w:softHyphen/>
      </w:r>
      <w:r w:rsidRPr="00FB3C47">
        <w:t xml:space="preserve">slag. </w:t>
      </w:r>
      <w:bookmarkStart w:id="3880" w:name="_Hlk2674982"/>
      <w:r w:rsidR="000A4B86">
        <w:t xml:space="preserve">Promemorians förslag avviker från regeringens förslag genom att </w:t>
      </w:r>
      <w:r w:rsidR="00141942">
        <w:t>enligt</w:t>
      </w:r>
      <w:r w:rsidR="000A4B86">
        <w:t xml:space="preserve"> promemorian</w:t>
      </w:r>
      <w:r w:rsidR="00141942">
        <w:t>s</w:t>
      </w:r>
      <w:r w:rsidR="000A4B86">
        <w:t xml:space="preserve"> försl</w:t>
      </w:r>
      <w:r w:rsidR="00141942">
        <w:t>ag</w:t>
      </w:r>
      <w:r w:rsidR="000A4B86">
        <w:t xml:space="preserve"> </w:t>
      </w:r>
      <w:r w:rsidR="00141942">
        <w:t>sk</w:t>
      </w:r>
      <w:r w:rsidR="000A4B86">
        <w:t>a</w:t>
      </w:r>
      <w:r>
        <w:t xml:space="preserve"> samma regler som för nationella över</w:t>
      </w:r>
      <w:r w:rsidR="00141942">
        <w:softHyphen/>
      </w:r>
      <w:r>
        <w:t>låtelser</w:t>
      </w:r>
      <w:r w:rsidR="000A4B86">
        <w:t xml:space="preserve"> gälla vid gränsöverskridande</w:t>
      </w:r>
      <w:r>
        <w:t xml:space="preserve"> överlåtelser i fråga om</w:t>
      </w:r>
      <w:r w:rsidRPr="00FB3C47">
        <w:t xml:space="preserve"> stämman</w:t>
      </w:r>
      <w:r>
        <w:t>s godkännande</w:t>
      </w:r>
      <w:r w:rsidRPr="00FB3C47">
        <w:t xml:space="preserve">, </w:t>
      </w:r>
      <w:r>
        <w:t>registrering av</w:t>
      </w:r>
      <w:r w:rsidRPr="00FB3C47">
        <w:t xml:space="preserve"> stämmans beslut</w:t>
      </w:r>
      <w:r>
        <w:t xml:space="preserve"> och av tillståndsbeslutet, tid för</w:t>
      </w:r>
      <w:r w:rsidRPr="00FB3C47">
        <w:t xml:space="preserve"> ansökan om tillstånd</w:t>
      </w:r>
      <w:r>
        <w:t>,</w:t>
      </w:r>
      <w:r w:rsidRPr="00FB3C47">
        <w:t xml:space="preserve"> </w:t>
      </w:r>
      <w:r>
        <w:t>tidpunkt för ansvars</w:t>
      </w:r>
      <w:r>
        <w:softHyphen/>
        <w:t>över</w:t>
      </w:r>
      <w:r>
        <w:softHyphen/>
        <w:t>gång, underrättelser till försäkringstagare och offentlig</w:t>
      </w:r>
      <w:r>
        <w:softHyphen/>
        <w:t>gör</w:t>
      </w:r>
      <w:r>
        <w:softHyphen/>
        <w:t>an</w:t>
      </w:r>
      <w:r>
        <w:softHyphen/>
        <w:t>de av beslutet.</w:t>
      </w:r>
      <w:r w:rsidRPr="00FB3C47">
        <w:t xml:space="preserve"> </w:t>
      </w:r>
      <w:r>
        <w:t>I p</w:t>
      </w:r>
      <w:r w:rsidRPr="00FB3C47">
        <w:t>romemorian föreslå</w:t>
      </w:r>
      <w:r>
        <w:t>s</w:t>
      </w:r>
      <w:r w:rsidRPr="00FB3C47">
        <w:t xml:space="preserve"> också att avtalet ska få verkställas fyra månader och tre veckor från ansökan om inget beslut har tagits emot</w:t>
      </w:r>
      <w:r>
        <w:t xml:space="preserve"> och regist</w:t>
      </w:r>
      <w:r>
        <w:softHyphen/>
        <w:t>re</w:t>
      </w:r>
      <w:r>
        <w:softHyphen/>
        <w:t>r</w:t>
      </w:r>
      <w:r>
        <w:softHyphen/>
        <w:t>ing har gjorts</w:t>
      </w:r>
      <w:r w:rsidRPr="00FB3C47">
        <w:t>.</w:t>
      </w:r>
      <w:r>
        <w:t xml:space="preserve"> Det föreslås också</w:t>
      </w:r>
      <w:r w:rsidRPr="00FB3C47">
        <w:t xml:space="preserve"> ett bemyndigande att med</w:t>
      </w:r>
      <w:r>
        <w:softHyphen/>
      </w:r>
      <w:r w:rsidRPr="00FB3C47">
        <w:t>dela före</w:t>
      </w:r>
      <w:r>
        <w:softHyphen/>
      </w:r>
      <w:r w:rsidRPr="00FB3C47">
        <w:t>skrift</w:t>
      </w:r>
      <w:r>
        <w:softHyphen/>
      </w:r>
      <w:r w:rsidRPr="00FB3C47">
        <w:t xml:space="preserve">er om godkännande från arbetsgivaren. </w:t>
      </w:r>
      <w:bookmarkEnd w:id="3880"/>
    </w:p>
    <w:p w14:paraId="2800D6B3" w14:textId="6C9DC338" w:rsidR="009F5EEF" w:rsidRPr="00FB3C47" w:rsidRDefault="009F5EEF" w:rsidP="009F5EEF">
      <w:pPr>
        <w:pStyle w:val="Brdtextmedindrag"/>
      </w:pPr>
      <w:r w:rsidRPr="002B2847">
        <w:rPr>
          <w:b/>
        </w:rPr>
        <w:t>Remissinstanserna</w:t>
      </w:r>
      <w:r w:rsidRPr="00012904">
        <w:rPr>
          <w:b/>
        </w:rPr>
        <w:t>:</w:t>
      </w:r>
      <w:r w:rsidRPr="00FB3C47">
        <w:t xml:space="preserve"> </w:t>
      </w:r>
      <w:bookmarkStart w:id="3881" w:name="_Hlk2589207"/>
      <w:r w:rsidR="00F54235">
        <w:t xml:space="preserve">Flertalet remissinstanser tillstyrker förslaget och bedömningen eller har inget att invända mot dem. </w:t>
      </w:r>
      <w:r w:rsidRPr="002B2847">
        <w:rPr>
          <w:i/>
        </w:rPr>
        <w:t>Finansinspektionen</w:t>
      </w:r>
      <w:r w:rsidRPr="00FB3C47">
        <w:t xml:space="preserve"> </w:t>
      </w:r>
      <w:r>
        <w:t>anser</w:t>
      </w:r>
      <w:r w:rsidRPr="0097388D">
        <w:t xml:space="preserve"> att </w:t>
      </w:r>
      <w:r>
        <w:t xml:space="preserve">förslaget om krav på </w:t>
      </w:r>
      <w:r w:rsidRPr="0097388D">
        <w:t>bedöm</w:t>
      </w:r>
      <w:r>
        <w:softHyphen/>
      </w:r>
      <w:r w:rsidRPr="0097388D">
        <w:t>ning</w:t>
      </w:r>
      <w:r>
        <w:t xml:space="preserve"> av</w:t>
      </w:r>
      <w:r w:rsidRPr="0097388D">
        <w:t xml:space="preserve"> kapitalbas</w:t>
      </w:r>
      <w:r>
        <w:t>en</w:t>
      </w:r>
      <w:r w:rsidRPr="0097388D">
        <w:t xml:space="preserve"> </w:t>
      </w:r>
      <w:r>
        <w:t>inte genomför</w:t>
      </w:r>
      <w:r w:rsidRPr="0097388D">
        <w:t xml:space="preserve"> </w:t>
      </w:r>
      <w:r>
        <w:t>dir</w:t>
      </w:r>
      <w:r w:rsidRPr="0097388D">
        <w:t xml:space="preserve">ektivet </w:t>
      </w:r>
      <w:r>
        <w:t>på rätt sätt och a</w:t>
      </w:r>
      <w:r w:rsidRPr="009B57A8">
        <w:t>tt</w:t>
      </w:r>
      <w:r>
        <w:t xml:space="preserve"> be</w:t>
      </w:r>
      <w:r>
        <w:softHyphen/>
        <w:t>myn</w:t>
      </w:r>
      <w:r>
        <w:softHyphen/>
        <w:t>di</w:t>
      </w:r>
      <w:r>
        <w:softHyphen/>
        <w:t xml:space="preserve">gandet bör avse </w:t>
      </w:r>
      <w:r w:rsidRPr="009B57A8">
        <w:t xml:space="preserve">hur </w:t>
      </w:r>
      <w:r>
        <w:t>det</w:t>
      </w:r>
      <w:r w:rsidRPr="009B57A8">
        <w:t xml:space="preserve"> över</w:t>
      </w:r>
      <w:r>
        <w:softHyphen/>
      </w:r>
      <w:r w:rsidRPr="009B57A8">
        <w:t>låtande företaget</w:t>
      </w:r>
      <w:r>
        <w:t xml:space="preserve"> ska </w:t>
      </w:r>
      <w:r w:rsidRPr="009B57A8">
        <w:t xml:space="preserve">inhämta </w:t>
      </w:r>
      <w:r>
        <w:t>arbets</w:t>
      </w:r>
      <w:r>
        <w:softHyphen/>
        <w:t>givarens godkännande</w:t>
      </w:r>
      <w:r w:rsidRPr="009B57A8">
        <w:t>, vilken infor</w:t>
      </w:r>
      <w:r>
        <w:softHyphen/>
      </w:r>
      <w:r w:rsidRPr="009B57A8">
        <w:t>ma</w:t>
      </w:r>
      <w:r>
        <w:softHyphen/>
      </w:r>
      <w:r w:rsidRPr="009B57A8">
        <w:t>tion som ska läm</w:t>
      </w:r>
      <w:r>
        <w:softHyphen/>
      </w:r>
      <w:r w:rsidRPr="009B57A8">
        <w:t>n</w:t>
      </w:r>
      <w:r>
        <w:softHyphen/>
      </w:r>
      <w:r w:rsidRPr="009B57A8">
        <w:t>as och hur god</w:t>
      </w:r>
      <w:r>
        <w:softHyphen/>
      </w:r>
      <w:r w:rsidRPr="009B57A8">
        <w:t>kän</w:t>
      </w:r>
      <w:r>
        <w:softHyphen/>
      </w:r>
      <w:r w:rsidRPr="009B57A8">
        <w:t>nande</w:t>
      </w:r>
      <w:r>
        <w:t xml:space="preserve">t ska dokumenteras. Även </w:t>
      </w:r>
      <w:r w:rsidRPr="002B2847">
        <w:rPr>
          <w:i/>
        </w:rPr>
        <w:t>Svensk För</w:t>
      </w:r>
      <w:r>
        <w:rPr>
          <w:i/>
        </w:rPr>
        <w:softHyphen/>
      </w:r>
      <w:r w:rsidRPr="002B2847">
        <w:rPr>
          <w:i/>
        </w:rPr>
        <w:t>säkring</w:t>
      </w:r>
      <w:r w:rsidRPr="00FB3C47">
        <w:t xml:space="preserve"> </w:t>
      </w:r>
      <w:r>
        <w:t>anför</w:t>
      </w:r>
      <w:r w:rsidRPr="0097388D">
        <w:t xml:space="preserve"> att </w:t>
      </w:r>
      <w:r>
        <w:t xml:space="preserve">förslaget om </w:t>
      </w:r>
      <w:r w:rsidRPr="0097388D">
        <w:t>bedömning</w:t>
      </w:r>
      <w:r>
        <w:t xml:space="preserve"> av</w:t>
      </w:r>
      <w:r w:rsidRPr="0097388D">
        <w:t xml:space="preserve"> kapitalbas</w:t>
      </w:r>
      <w:r>
        <w:t>en inte genomför</w:t>
      </w:r>
      <w:r w:rsidRPr="0097388D">
        <w:t xml:space="preserve"> </w:t>
      </w:r>
      <w:r>
        <w:t>dir</w:t>
      </w:r>
      <w:r w:rsidRPr="0097388D">
        <w:t>ek</w:t>
      </w:r>
      <w:r>
        <w:softHyphen/>
      </w:r>
      <w:r w:rsidRPr="0097388D">
        <w:t xml:space="preserve">tivet </w:t>
      </w:r>
      <w:r>
        <w:t>på rätt sätt, och att det bör klargöras vad som ska anmälas för registrering om tjänste</w:t>
      </w:r>
      <w:r>
        <w:softHyphen/>
        <w:t>pensi</w:t>
      </w:r>
      <w:r>
        <w:softHyphen/>
        <w:t>ons</w:t>
      </w:r>
      <w:r>
        <w:softHyphen/>
        <w:t>företaget inte har tagit emot ett beslut.</w:t>
      </w:r>
      <w:bookmarkEnd w:id="3881"/>
    </w:p>
    <w:p w14:paraId="433961F3" w14:textId="77777777" w:rsidR="009F5EEF" w:rsidRPr="0094380B" w:rsidRDefault="009F5EEF" w:rsidP="009F5EEF">
      <w:pPr>
        <w:pStyle w:val="Rubrik4utannumrering"/>
      </w:pPr>
      <w:r w:rsidRPr="009304F8">
        <w:t>Skälen för regeringens förslag</w:t>
      </w:r>
      <w:r w:rsidRPr="0094380B">
        <w:t xml:space="preserve"> och bedömning</w:t>
      </w:r>
    </w:p>
    <w:p w14:paraId="0B6F87B7" w14:textId="77777777" w:rsidR="009F5EEF" w:rsidRPr="0068257E" w:rsidRDefault="009F5EEF" w:rsidP="009F5EEF">
      <w:pPr>
        <w:pStyle w:val="Rubrik5utannumrering"/>
        <w:spacing w:before="0"/>
      </w:pPr>
      <w:r w:rsidRPr="009304F8">
        <w:t>Rätten att överlåta bestånd</w:t>
      </w:r>
      <w:r>
        <w:t xml:space="preserve"> enligt a</w:t>
      </w:r>
      <w:r w:rsidRPr="0068257E">
        <w:t>ndra tjänstepensionsdirektivet</w:t>
      </w:r>
    </w:p>
    <w:p w14:paraId="764A79CE" w14:textId="77C3CF2D" w:rsidR="009F5EEF" w:rsidRDefault="009F5EEF" w:rsidP="00012904">
      <w:pPr>
        <w:pStyle w:val="Brdtextmedindrag"/>
        <w:ind w:firstLine="0"/>
      </w:pPr>
      <w:r w:rsidRPr="00FB3C47">
        <w:t xml:space="preserve">I andra tjänstepensionsdirektivet </w:t>
      </w:r>
      <w:r>
        <w:t>regleras ett förfarande för</w:t>
      </w:r>
      <w:r w:rsidRPr="00FB3C47">
        <w:t xml:space="preserve"> överlåtelser av hela eller delar av en pensionsplans skulder, skyldigheter och rättigheter m.m. mellan tjänstepensionsinstitut som är registrerade eller auktoriserade i olika medlemsstater (</w:t>
      </w:r>
      <w:r w:rsidR="00BE4E71">
        <w:t xml:space="preserve">artikel 12, </w:t>
      </w:r>
      <w:r w:rsidRPr="00FB3C47">
        <w:t>gränsöverskridande överlåtelse).</w:t>
      </w:r>
      <w:r w:rsidR="00141942">
        <w:t xml:space="preserve"> </w:t>
      </w:r>
      <w:r w:rsidRPr="00FB3C47">
        <w:t>Enligt direktivet ska en medlemsstat godkänna att tjänstepensionsinstitut som är registrerade eller auktoriserade inom medlemsstatens territorium överlåter alla eller en del av en pensionsplans skulder, tekniska avsätt</w:t>
      </w:r>
      <w:r>
        <w:softHyphen/>
      </w:r>
      <w:r w:rsidRPr="00FB3C47">
        <w:t>ningar och andra skyldigheter och rättigheter samt motsvarande tillgångar eller likvärdiga likvida tillgångar till ett mottagande tjänste</w:t>
      </w:r>
      <w:r>
        <w:softHyphen/>
      </w:r>
      <w:r w:rsidRPr="00FB3C47">
        <w:t>pensionsinstitut</w:t>
      </w:r>
      <w:r>
        <w:t xml:space="preserve"> (</w:t>
      </w:r>
      <w:r w:rsidRPr="00FB3C47">
        <w:t>artikel</w:t>
      </w:r>
      <w:r>
        <w:t> 12.1)</w:t>
      </w:r>
      <w:r w:rsidRPr="00FB3C47">
        <w:t xml:space="preserve">. </w:t>
      </w:r>
    </w:p>
    <w:p w14:paraId="222FC308" w14:textId="77777777" w:rsidR="009F5EEF" w:rsidRPr="00FB3C47" w:rsidRDefault="009F5EEF" w:rsidP="009F5EEF">
      <w:pPr>
        <w:pStyle w:val="Brdtextmedindrag"/>
      </w:pPr>
      <w:r w:rsidRPr="00FB3C47">
        <w:t>Med pensionsplan avses ett avtal, en överenskommelse, en stift</w:t>
      </w:r>
      <w:r>
        <w:softHyphen/>
      </w:r>
      <w:r w:rsidRPr="00FB3C47">
        <w:t>ande</w:t>
      </w:r>
      <w:r>
        <w:softHyphen/>
      </w:r>
      <w:r w:rsidRPr="00FB3C47">
        <w:t>urkund eller bestämmelser vari anges vilka pensionsförmåner som ska lämnas och på vilka villkor (artikel 6.2). Mottagande tjänstepensi</w:t>
      </w:r>
      <w:r>
        <w:softHyphen/>
      </w:r>
      <w:r w:rsidRPr="00FB3C47">
        <w:t>ons</w:t>
      </w:r>
      <w:r>
        <w:softHyphen/>
      </w:r>
      <w:r w:rsidRPr="00FB3C47">
        <w:t>in</w:t>
      </w:r>
      <w:r>
        <w:softHyphen/>
      </w:r>
      <w:r w:rsidRPr="00FB3C47">
        <w:t>s</w:t>
      </w:r>
      <w:r>
        <w:softHyphen/>
      </w:r>
      <w:r w:rsidRPr="00FB3C47">
        <w:t xml:space="preserve">titut definieras i </w:t>
      </w:r>
      <w:r>
        <w:t xml:space="preserve">direktivet </w:t>
      </w:r>
      <w:r w:rsidRPr="00FB3C47">
        <w:t>som ett tjänste</w:t>
      </w:r>
      <w:r>
        <w:softHyphen/>
      </w:r>
      <w:r w:rsidRPr="00FB3C47">
        <w:t>pen</w:t>
      </w:r>
      <w:r>
        <w:softHyphen/>
      </w:r>
      <w:r w:rsidRPr="00FB3C47">
        <w:t>sions</w:t>
      </w:r>
      <w:r>
        <w:softHyphen/>
      </w:r>
      <w:r w:rsidRPr="00FB3C47">
        <w:t>institut som tar emot tillgångar, skyldigheter och rättigheter från ett tjänstepensionsinstitut i en annan medlemsstat</w:t>
      </w:r>
      <w:r>
        <w:t xml:space="preserve"> (</w:t>
      </w:r>
      <w:r w:rsidRPr="00FB3C47">
        <w:t>artikel 6.13</w:t>
      </w:r>
      <w:r>
        <w:t>)</w:t>
      </w:r>
      <w:r w:rsidRPr="00FB3C47">
        <w:t>. En pensions</w:t>
      </w:r>
      <w:r>
        <w:softHyphen/>
      </w:r>
      <w:r w:rsidRPr="00FB3C47">
        <w:t>plans skulder, tekniska av</w:t>
      </w:r>
      <w:r>
        <w:softHyphen/>
      </w:r>
      <w:r w:rsidRPr="00FB3C47">
        <w:t>sätt</w:t>
      </w:r>
      <w:r>
        <w:softHyphen/>
      </w:r>
      <w:r w:rsidRPr="00FB3C47">
        <w:t>ningar, skyldigheter, rättigheter och till</w:t>
      </w:r>
      <w:r>
        <w:softHyphen/>
      </w:r>
      <w:r w:rsidRPr="00FB3C47">
        <w:t xml:space="preserve">gångar får </w:t>
      </w:r>
      <w:r>
        <w:t xml:space="preserve">i detta sammanhang </w:t>
      </w:r>
      <w:r w:rsidRPr="00FB3C47">
        <w:t>anses omfattade av det i den svenska för</w:t>
      </w:r>
      <w:r>
        <w:softHyphen/>
      </w:r>
      <w:r w:rsidRPr="00FB3C47">
        <w:t>säkringslagstiftningen vedertagna be</w:t>
      </w:r>
      <w:r>
        <w:softHyphen/>
      </w:r>
      <w:r w:rsidRPr="00FB3C47">
        <w:t>greppet försäkrings</w:t>
      </w:r>
      <w:r>
        <w:softHyphen/>
      </w:r>
      <w:r w:rsidRPr="00FB3C47">
        <w:t>bestånd.</w:t>
      </w:r>
    </w:p>
    <w:p w14:paraId="1D59D2AA" w14:textId="2DEFE7D0" w:rsidR="009F5EEF" w:rsidRPr="00FB3C47" w:rsidRDefault="009F5EEF" w:rsidP="009F5EEF">
      <w:pPr>
        <w:pStyle w:val="Brdtextmedindrag"/>
      </w:pPr>
      <w:r>
        <w:t xml:space="preserve">För att uppfylla direktivets krav bör det </w:t>
      </w:r>
      <w:r w:rsidR="000A4B86">
        <w:t>i den nya lagen om tjänste</w:t>
      </w:r>
      <w:r w:rsidR="00141942">
        <w:softHyphen/>
      </w:r>
      <w:r w:rsidR="000A4B86">
        <w:t xml:space="preserve">pensionsföretag </w:t>
      </w:r>
      <w:r>
        <w:t xml:space="preserve">införas en bestämmelse om att </w:t>
      </w:r>
      <w:bookmarkStart w:id="3882" w:name="_Hlk5351960"/>
      <w:r w:rsidRPr="00FB3C47">
        <w:t xml:space="preserve">tjänstepensionsföretag </w:t>
      </w:r>
      <w:r>
        <w:t xml:space="preserve">helt eller delvis </w:t>
      </w:r>
      <w:r w:rsidRPr="00FB3C47">
        <w:t>få</w:t>
      </w:r>
      <w:r>
        <w:t>r</w:t>
      </w:r>
      <w:r w:rsidRPr="00FB3C47">
        <w:t xml:space="preserve"> överlåta försäkringsbestånd till utländska tjänstepensions</w:t>
      </w:r>
      <w:r w:rsidR="00141942">
        <w:softHyphen/>
      </w:r>
      <w:r w:rsidRPr="00FB3C47">
        <w:t xml:space="preserve">institut som är registrerade eller auktoriserade i ett annat </w:t>
      </w:r>
      <w:r w:rsidR="00BE4E71">
        <w:t xml:space="preserve">land inom </w:t>
      </w:r>
      <w:r w:rsidRPr="00FB3C47">
        <w:t>EES</w:t>
      </w:r>
      <w:bookmarkEnd w:id="3882"/>
      <w:r w:rsidRPr="00FB3C47">
        <w:t>.</w:t>
      </w:r>
    </w:p>
    <w:p w14:paraId="19F3858C" w14:textId="77777777" w:rsidR="009F5EEF" w:rsidRPr="00815241" w:rsidRDefault="009F5EEF" w:rsidP="00AA5B6B">
      <w:pPr>
        <w:pStyle w:val="Rubrik5utannumrering"/>
      </w:pPr>
      <w:r w:rsidRPr="005930B7">
        <w:lastRenderedPageBreak/>
        <w:t>Godkännande fr</w:t>
      </w:r>
      <w:r w:rsidRPr="00D65DF0">
        <w:t>ån medlemmar och förmånstagare</w:t>
      </w:r>
    </w:p>
    <w:p w14:paraId="2E5711C5" w14:textId="4053DD0C" w:rsidR="009F5EEF" w:rsidRPr="00FB3C47" w:rsidRDefault="009F5EEF" w:rsidP="009F5EEF">
      <w:pPr>
        <w:pStyle w:val="Brdtext"/>
      </w:pPr>
      <w:r w:rsidRPr="00FB3C47">
        <w:t xml:space="preserve">En överlåtelse ska enligt </w:t>
      </w:r>
      <w:r w:rsidR="00BE4E71">
        <w:t>andra tjänstepensions</w:t>
      </w:r>
      <w:r w:rsidRPr="00FB3C47">
        <w:t>direktivet förhands</w:t>
      </w:r>
      <w:r w:rsidR="00BE4E71">
        <w:softHyphen/>
      </w:r>
      <w:r w:rsidRPr="00FB3C47">
        <w:t>godkännas av en majoritet av berörda medlemmar och förmånstagare eller deras före</w:t>
      </w:r>
      <w:r>
        <w:softHyphen/>
      </w:r>
      <w:r w:rsidRPr="00FB3C47">
        <w:t>trä</w:t>
      </w:r>
      <w:r>
        <w:softHyphen/>
      </w:r>
      <w:r w:rsidRPr="00FB3C47">
        <w:t>d</w:t>
      </w:r>
      <w:r>
        <w:softHyphen/>
      </w:r>
      <w:r w:rsidRPr="00FB3C47">
        <w:t>are. Information om villkoren för överlåtelsen ska göras tillgänglig för dem i god tid innan en ansökan om godkännande av överlåtelsen lämnas in till behörig myndighet</w:t>
      </w:r>
      <w:r w:rsidR="00BE4E71">
        <w:t xml:space="preserve"> (artikel 12.3 a)</w:t>
      </w:r>
      <w:r w:rsidRPr="00FB3C47">
        <w:t xml:space="preserve">. </w:t>
      </w:r>
      <w:r w:rsidRPr="002B2847">
        <w:t xml:space="preserve">I avsnitt </w:t>
      </w:r>
      <w:r>
        <w:t>5.2</w:t>
      </w:r>
      <w:r w:rsidRPr="00FB3C47">
        <w:t xml:space="preserve"> konstatera</w:t>
      </w:r>
      <w:r>
        <w:t>s</w:t>
      </w:r>
      <w:r w:rsidRPr="00FB3C47">
        <w:t xml:space="preserve"> att medlem och för</w:t>
      </w:r>
      <w:r>
        <w:softHyphen/>
      </w:r>
      <w:r w:rsidRPr="00FB3C47">
        <w:t>måns</w:t>
      </w:r>
      <w:r>
        <w:softHyphen/>
      </w:r>
      <w:r>
        <w:softHyphen/>
      </w:r>
      <w:r w:rsidRPr="00FB3C47">
        <w:t>tagare i svensk rätt motsvaras av försäkringstagare, försäkrade och andra ersättnings</w:t>
      </w:r>
      <w:r>
        <w:softHyphen/>
      </w:r>
      <w:r w:rsidRPr="00FB3C47">
        <w:t>be</w:t>
      </w:r>
      <w:r>
        <w:softHyphen/>
      </w:r>
      <w:r w:rsidRPr="00FB3C47">
        <w:t>rät</w:t>
      </w:r>
      <w:r>
        <w:softHyphen/>
      </w:r>
      <w:r w:rsidRPr="00FB3C47">
        <w:t>ti</w:t>
      </w:r>
      <w:r>
        <w:softHyphen/>
      </w:r>
      <w:r w:rsidRPr="00FB3C47">
        <w:t>g</w:t>
      </w:r>
      <w:r>
        <w:softHyphen/>
      </w:r>
      <w:r w:rsidRPr="00FB3C47">
        <w:t>ade</w:t>
      </w:r>
      <w:r>
        <w:t>.</w:t>
      </w:r>
    </w:p>
    <w:p w14:paraId="5D517819" w14:textId="77777777" w:rsidR="009F5EEF" w:rsidRDefault="009F5EEF" w:rsidP="009F5EEF">
      <w:pPr>
        <w:pStyle w:val="Brdtextmedindrag"/>
      </w:pPr>
      <w:r>
        <w:t xml:space="preserve">I </w:t>
      </w:r>
      <w:r w:rsidRPr="002559F5">
        <w:t>promemorian</w:t>
      </w:r>
      <w:r w:rsidRPr="00FB3C47">
        <w:t xml:space="preserve"> </w:t>
      </w:r>
      <w:r>
        <w:t xml:space="preserve">föreslås </w:t>
      </w:r>
      <w:r w:rsidRPr="00FB3C47">
        <w:t>att direktivets krav på godkän</w:t>
      </w:r>
      <w:r>
        <w:t>nande från</w:t>
      </w:r>
      <w:r w:rsidRPr="00FB3C47">
        <w:t xml:space="preserve"> berörda medlemmar och förmånstagare eller deras företrädare</w:t>
      </w:r>
      <w:r>
        <w:t xml:space="preserve"> genomförs genom </w:t>
      </w:r>
      <w:r w:rsidRPr="00FB3C47">
        <w:t>ett</w:t>
      </w:r>
      <w:r>
        <w:t xml:space="preserve"> krav på</w:t>
      </w:r>
      <w:r w:rsidRPr="00FB3C47">
        <w:t xml:space="preserve"> godkänna</w:t>
      </w:r>
      <w:r>
        <w:t>nde</w:t>
      </w:r>
      <w:r w:rsidRPr="00FB3C47">
        <w:t xml:space="preserve"> </w:t>
      </w:r>
      <w:r>
        <w:t>från</w:t>
      </w:r>
      <w:r w:rsidRPr="00FB3C47">
        <w:t xml:space="preserve"> en majoritet av stämman i det överlåtande företaget</w:t>
      </w:r>
      <w:r>
        <w:t>.</w:t>
      </w:r>
      <w:r w:rsidRPr="00FB3C47">
        <w:t xml:space="preserve"> </w:t>
      </w:r>
      <w:r>
        <w:t xml:space="preserve">Förslaget utgår från att </w:t>
      </w:r>
      <w:r w:rsidRPr="00FB3C47">
        <w:t>kunderna eller medlemmarna utövar sitt inflytande genom stämman i ömsesidiga tjänstepensionsbolag och tjänste</w:t>
      </w:r>
      <w:r>
        <w:softHyphen/>
      </w:r>
      <w:r w:rsidRPr="00FB3C47">
        <w:t xml:space="preserve">pensionsföreningar. </w:t>
      </w:r>
      <w:r>
        <w:t>A</w:t>
      </w:r>
      <w:r w:rsidRPr="00FB3C47">
        <w:t>rbetsgivare</w:t>
      </w:r>
      <w:r>
        <w:t>n</w:t>
      </w:r>
      <w:r w:rsidRPr="00FB3C47">
        <w:t xml:space="preserve"> </w:t>
      </w:r>
      <w:r>
        <w:t xml:space="preserve">är, </w:t>
      </w:r>
      <w:r w:rsidRPr="00FB3C47">
        <w:t>i egenskap av försäkrings</w:t>
      </w:r>
      <w:r>
        <w:softHyphen/>
      </w:r>
      <w:r w:rsidRPr="00FB3C47">
        <w:t>tag</w:t>
      </w:r>
      <w:r>
        <w:softHyphen/>
      </w:r>
      <w:r w:rsidRPr="00FB3C47">
        <w:t>are</w:t>
      </w:r>
      <w:r>
        <w:t xml:space="preserve"> och kund,</w:t>
      </w:r>
      <w:r w:rsidRPr="00FB3C47">
        <w:t xml:space="preserve"> ägare respektive medlem i </w:t>
      </w:r>
      <w:r>
        <w:t>sådana företag, och enligt bedöm</w:t>
      </w:r>
      <w:r>
        <w:softHyphen/>
        <w:t>ningen i promemorian kan</w:t>
      </w:r>
      <w:r w:rsidRPr="00FB3C47">
        <w:t xml:space="preserve"> arbetsgivaren anses företräda de försäkrade i detta av</w:t>
      </w:r>
      <w:r>
        <w:softHyphen/>
      </w:r>
      <w:r w:rsidRPr="00FB3C47">
        <w:t xml:space="preserve">seende. </w:t>
      </w:r>
    </w:p>
    <w:p w14:paraId="19794681" w14:textId="1FF337D5" w:rsidR="009F5EEF" w:rsidRDefault="009F5EEF" w:rsidP="009F5EEF">
      <w:pPr>
        <w:pStyle w:val="Brdtextmedindrag"/>
      </w:pPr>
      <w:r>
        <w:t>R</w:t>
      </w:r>
      <w:r w:rsidRPr="00FB3C47">
        <w:t xml:space="preserve">egeringen </w:t>
      </w:r>
      <w:r>
        <w:t xml:space="preserve">anser inte </w:t>
      </w:r>
      <w:r w:rsidRPr="00FB3C47">
        <w:t xml:space="preserve">att </w:t>
      </w:r>
      <w:r>
        <w:t>a</w:t>
      </w:r>
      <w:r w:rsidRPr="00FB3C47">
        <w:t>rbetsgivaren</w:t>
      </w:r>
      <w:r>
        <w:t xml:space="preserve"> </w:t>
      </w:r>
      <w:r w:rsidRPr="00FB3C47">
        <w:t xml:space="preserve">regelmässigt kan anses företräda </w:t>
      </w:r>
      <w:r>
        <w:t xml:space="preserve">de </w:t>
      </w:r>
      <w:r w:rsidRPr="00FB3C47">
        <w:t xml:space="preserve">försäkrade och andra ersättningsberättigade. </w:t>
      </w:r>
      <w:r>
        <w:t>För att genomföra direk</w:t>
      </w:r>
      <w:r>
        <w:softHyphen/>
        <w:t xml:space="preserve">tivets krav bör det </w:t>
      </w:r>
      <w:r w:rsidRPr="00FB3C47">
        <w:t xml:space="preserve">i stället </w:t>
      </w:r>
      <w:r w:rsidR="000A4B86">
        <w:t xml:space="preserve">i den nya lagen om tjänstepensionsföretag </w:t>
      </w:r>
      <w:r>
        <w:t>införas en bestämmelse om</w:t>
      </w:r>
      <w:r w:rsidRPr="00FB3C47">
        <w:t xml:space="preserve"> att </w:t>
      </w:r>
      <w:r>
        <w:t>överlåtelsen ska</w:t>
      </w:r>
      <w:r w:rsidRPr="00FB3C47">
        <w:t xml:space="preserve"> godkänna</w:t>
      </w:r>
      <w:r>
        <w:t>s</w:t>
      </w:r>
      <w:r w:rsidRPr="00FB3C47">
        <w:t xml:space="preserve"> av en majoritet av </w:t>
      </w:r>
      <w:r>
        <w:t>berörda</w:t>
      </w:r>
      <w:r w:rsidRPr="00FB3C47">
        <w:t xml:space="preserve"> försäkringstagare </w:t>
      </w:r>
      <w:r>
        <w:t>och</w:t>
      </w:r>
      <w:r w:rsidRPr="00FB3C47">
        <w:t xml:space="preserve"> försäkrad</w:t>
      </w:r>
      <w:r>
        <w:t>e</w:t>
      </w:r>
      <w:r w:rsidRPr="00FB3C47">
        <w:t xml:space="preserve"> </w:t>
      </w:r>
      <w:r>
        <w:t>som är</w:t>
      </w:r>
      <w:r w:rsidRPr="00FB3C47">
        <w:t xml:space="preserve"> ersättning</w:t>
      </w:r>
      <w:r>
        <w:t>sberättigade</w:t>
      </w:r>
      <w:r w:rsidRPr="00FB3C47">
        <w:t xml:space="preserve"> </w:t>
      </w:r>
      <w:r>
        <w:t xml:space="preserve">enligt </w:t>
      </w:r>
      <w:r w:rsidRPr="00FB3C47">
        <w:t>de försäkring</w:t>
      </w:r>
      <w:r>
        <w:t>savtal</w:t>
      </w:r>
      <w:r w:rsidRPr="00FB3C47">
        <w:t xml:space="preserve"> som </w:t>
      </w:r>
      <w:r>
        <w:t>omfattas av</w:t>
      </w:r>
      <w:r w:rsidRPr="00FB3C47">
        <w:t xml:space="preserve"> överlåtelsen</w:t>
      </w:r>
      <w:r>
        <w:t xml:space="preserve">, </w:t>
      </w:r>
      <w:r w:rsidRPr="00FB3C47">
        <w:t>eller av en majoritet av deras företrädare</w:t>
      </w:r>
      <w:r>
        <w:t xml:space="preserve">. </w:t>
      </w:r>
      <w:r w:rsidRPr="00FB3C47">
        <w:t>I ömsesidiga tjäns</w:t>
      </w:r>
      <w:r>
        <w:softHyphen/>
      </w:r>
      <w:r w:rsidRPr="00FB3C47">
        <w:t>te</w:t>
      </w:r>
      <w:r>
        <w:softHyphen/>
      </w:r>
      <w:r w:rsidRPr="00FB3C47">
        <w:t xml:space="preserve">pensionsbolag och tjänstepensionsföreningar kan </w:t>
      </w:r>
      <w:r>
        <w:t>både försäkrings</w:t>
      </w:r>
      <w:r>
        <w:softHyphen/>
        <w:t>tagare och försäkrade ha rösträtt på stämman, och godkännande kan i sådana fall inhämtas från dem på det sätt som beskrivs i promemorian</w:t>
      </w:r>
      <w:r w:rsidRPr="00FB3C47">
        <w:t xml:space="preserve">. I andra fall </w:t>
      </w:r>
      <w:r>
        <w:t>kan kravet innebära</w:t>
      </w:r>
      <w:r w:rsidRPr="00FB3C47">
        <w:t xml:space="preserve"> att de berörda </w:t>
      </w:r>
      <w:r>
        <w:t xml:space="preserve">måste </w:t>
      </w:r>
      <w:r w:rsidRPr="00FB3C47">
        <w:t>kontakta</w:t>
      </w:r>
      <w:r>
        <w:t>s</w:t>
      </w:r>
      <w:r w:rsidRPr="00FB3C47">
        <w:t xml:space="preserve"> direkt eller genom någon företrädare för dem, t.ex. </w:t>
      </w:r>
      <w:r>
        <w:t xml:space="preserve">genom </w:t>
      </w:r>
      <w:r w:rsidRPr="00FB3C47">
        <w:t xml:space="preserve">arbetstagarorganisationer, eller </w:t>
      </w:r>
      <w:r>
        <w:t>att god</w:t>
      </w:r>
      <w:r>
        <w:softHyphen/>
        <w:t>kän</w:t>
      </w:r>
      <w:r>
        <w:softHyphen/>
        <w:t xml:space="preserve">nandet inhämtas </w:t>
      </w:r>
      <w:r w:rsidRPr="00FB3C47">
        <w:t>på annat sätt.</w:t>
      </w:r>
      <w:r>
        <w:t xml:space="preserve"> </w:t>
      </w:r>
      <w:r w:rsidRPr="00FB3C47">
        <w:t>Hur sådana godkännanden ska inhämtas måste</w:t>
      </w:r>
      <w:r>
        <w:t xml:space="preserve"> dock</w:t>
      </w:r>
      <w:r w:rsidRPr="00FB3C47">
        <w:t xml:space="preserve"> </w:t>
      </w:r>
      <w:r>
        <w:t>bedömas</w:t>
      </w:r>
      <w:r w:rsidRPr="00FB3C47">
        <w:t xml:space="preserve"> av </w:t>
      </w:r>
      <w:r>
        <w:t xml:space="preserve">de </w:t>
      </w:r>
      <w:r w:rsidRPr="00FB3C47">
        <w:t>överlåtande företag</w:t>
      </w:r>
      <w:r>
        <w:t>en</w:t>
      </w:r>
      <w:r w:rsidRPr="00FB3C47">
        <w:t xml:space="preserve"> från fall till fall</w:t>
      </w:r>
      <w:r>
        <w:t>, och det blir en fråga för den behöriga myndigheten att vid till</w:t>
      </w:r>
      <w:r>
        <w:softHyphen/>
        <w:t>stånds</w:t>
      </w:r>
      <w:r>
        <w:softHyphen/>
        <w:t>prövningen av</w:t>
      </w:r>
      <w:r>
        <w:softHyphen/>
        <w:t>göra om förutsättningarna för att verkställa överlåtelsen är uppfyllda</w:t>
      </w:r>
      <w:r w:rsidRPr="00FB3C47">
        <w:t xml:space="preserve">. </w:t>
      </w:r>
    </w:p>
    <w:p w14:paraId="5C927A29" w14:textId="6C53DB0B" w:rsidR="009F5EEF" w:rsidRDefault="009F5EEF" w:rsidP="009F5EEF">
      <w:pPr>
        <w:pStyle w:val="Brdtextmedindrag"/>
      </w:pPr>
      <w:r w:rsidRPr="00FB3C47">
        <w:t xml:space="preserve">I förekommande fall måste överlåtelsen </w:t>
      </w:r>
      <w:r>
        <w:t xml:space="preserve">enligt </w:t>
      </w:r>
      <w:r w:rsidR="00120564">
        <w:t>direktivet (</w:t>
      </w:r>
      <w:r w:rsidRPr="00FB3C47">
        <w:t>artikel 12.3</w:t>
      </w:r>
      <w:r w:rsidR="00120564">
        <w:t> </w:t>
      </w:r>
      <w:r w:rsidRPr="00FB3C47">
        <w:t>b</w:t>
      </w:r>
      <w:r w:rsidR="00120564">
        <w:t>)</w:t>
      </w:r>
      <w:r w:rsidRPr="00FB3C47">
        <w:t xml:space="preserve"> även god</w:t>
      </w:r>
      <w:r>
        <w:softHyphen/>
      </w:r>
      <w:r w:rsidRPr="00FB3C47">
        <w:t>kännas av det uppdragsgivande företaget.</w:t>
      </w:r>
      <w:r>
        <w:t xml:space="preserve"> För att genomföra direk</w:t>
      </w:r>
      <w:r>
        <w:softHyphen/>
        <w:t>tivets krav bör det införas en bestämmelse med sådan innebörd</w:t>
      </w:r>
      <w:r w:rsidRPr="00FB3C47">
        <w:t>.</w:t>
      </w:r>
      <w:r>
        <w:t xml:space="preserve"> I</w:t>
      </w:r>
      <w:r w:rsidRPr="0088095D">
        <w:t xml:space="preserve"> avsnitt </w:t>
      </w:r>
      <w:r>
        <w:t>8</w:t>
      </w:r>
      <w:r w:rsidRPr="0088095D">
        <w:t>.2.4 föreslås att ett uppdragsgivande företag i den nya lagen om tjänste</w:t>
      </w:r>
      <w:r>
        <w:softHyphen/>
      </w:r>
      <w:r w:rsidRPr="0088095D">
        <w:t>pen</w:t>
      </w:r>
      <w:r>
        <w:softHyphen/>
      </w:r>
      <w:r w:rsidRPr="0088095D">
        <w:t>sionsföretag ska definieras som den som i egenskap av arbetsgivare betalar för</w:t>
      </w:r>
      <w:r>
        <w:softHyphen/>
      </w:r>
      <w:r w:rsidRPr="0088095D">
        <w:t>säkringspremier till tjänstepensionsföretaget</w:t>
      </w:r>
    </w:p>
    <w:p w14:paraId="7A6552AE" w14:textId="77777777" w:rsidR="009F5EEF" w:rsidRDefault="009F5EEF" w:rsidP="009F5EEF">
      <w:pPr>
        <w:pStyle w:val="Brdtextmedindrag"/>
      </w:pPr>
      <w:r>
        <w:t xml:space="preserve">Det bör också införas bestämmelser som genomför direktivets krav på att information om villkoren för överlåtelsen i god tid ska göras tillgänglig för dem som ska godkänna överlåtelsen. </w:t>
      </w:r>
    </w:p>
    <w:p w14:paraId="1C21CA9C" w14:textId="77777777" w:rsidR="009F5EEF" w:rsidRPr="00FB3C47" w:rsidRDefault="009F5EEF" w:rsidP="00A1236C">
      <w:pPr>
        <w:pStyle w:val="Brdtextmedindrag"/>
      </w:pPr>
      <w:r>
        <w:t>N</w:t>
      </w:r>
      <w:r w:rsidRPr="00FB3C47">
        <w:t xml:space="preserve">ärmare föreskrifter </w:t>
      </w:r>
      <w:r>
        <w:t>om</w:t>
      </w:r>
      <w:r w:rsidRPr="00FB3C47">
        <w:t xml:space="preserve"> när och hur godkännande</w:t>
      </w:r>
      <w:r>
        <w:t xml:space="preserve">na ska inhämtas och om vilken information </w:t>
      </w:r>
      <w:r w:rsidRPr="00FB3C47">
        <w:t xml:space="preserve">som ska tillhandahållas och när det ska ske </w:t>
      </w:r>
      <w:r>
        <w:t>kan</w:t>
      </w:r>
      <w:r w:rsidRPr="00FB3C47">
        <w:t xml:space="preserve"> med</w:t>
      </w:r>
      <w:r>
        <w:softHyphen/>
      </w:r>
      <w:r>
        <w:softHyphen/>
      </w:r>
      <w:r w:rsidRPr="00FB3C47">
        <w:t>delas</w:t>
      </w:r>
      <w:r>
        <w:t xml:space="preserve"> genom</w:t>
      </w:r>
      <w:r w:rsidRPr="00FB3C47">
        <w:t xml:space="preserve"> verkställighetsföreskrifter.</w:t>
      </w:r>
      <w:r w:rsidRPr="00FB3C47" w:rsidDel="00A51C9F">
        <w:t xml:space="preserve"> </w:t>
      </w:r>
      <w:r>
        <w:t>Det bör därför inte införas ett sådant bemyndigande i lag som föreslås i promemorian.</w:t>
      </w:r>
    </w:p>
    <w:p w14:paraId="57667DA4" w14:textId="77777777" w:rsidR="009F5EEF" w:rsidRPr="0094380B" w:rsidRDefault="009F5EEF" w:rsidP="009F5EEF">
      <w:pPr>
        <w:pStyle w:val="Rubrik5utannumrering"/>
      </w:pPr>
      <w:r w:rsidRPr="009304F8">
        <w:lastRenderedPageBreak/>
        <w:t xml:space="preserve">Godkännande </w:t>
      </w:r>
      <w:r w:rsidRPr="0094380B">
        <w:t>från behöriga myndigheter</w:t>
      </w:r>
    </w:p>
    <w:p w14:paraId="11EED48C" w14:textId="0C254B92" w:rsidR="009F5EEF" w:rsidRPr="00FB3C47" w:rsidRDefault="009F5EEF" w:rsidP="009F5EEF">
      <w:pPr>
        <w:pStyle w:val="Brdtext"/>
      </w:pPr>
      <w:r w:rsidRPr="00FB3C47">
        <w:t xml:space="preserve">En överlåtelse ska enligt </w:t>
      </w:r>
      <w:r w:rsidR="00120564">
        <w:t>andra tjänstepensions</w:t>
      </w:r>
      <w:r w:rsidRPr="00FB3C47">
        <w:t>direktivet godkännas av den behöriga myndig</w:t>
      </w:r>
      <w:r>
        <w:softHyphen/>
      </w:r>
      <w:r w:rsidRPr="00FB3C47">
        <w:t>heten i det mottagande tjänstepensionsinstitutets hem</w:t>
      </w:r>
      <w:r w:rsidR="00120564">
        <w:softHyphen/>
      </w:r>
      <w:r w:rsidRPr="00FB3C47">
        <w:t>medlemsstat efter förhandsgodkännande av den behöriga myndigheten i det överlåtande tjäns</w:t>
      </w:r>
      <w:r>
        <w:softHyphen/>
      </w:r>
      <w:r w:rsidRPr="00FB3C47">
        <w:t>te</w:t>
      </w:r>
      <w:r>
        <w:softHyphen/>
      </w:r>
      <w:r>
        <w:softHyphen/>
      </w:r>
      <w:r w:rsidRPr="00FB3C47">
        <w:t>pensionsinstitutets hemmedlemsstat</w:t>
      </w:r>
      <w:r>
        <w:t xml:space="preserve"> (</w:t>
      </w:r>
      <w:r w:rsidRPr="00FB3C47">
        <w:t>artikel 12.4</w:t>
      </w:r>
      <w:r>
        <w:t>)</w:t>
      </w:r>
      <w:r w:rsidRPr="00FB3C47">
        <w:t>. Ansökan om god</w:t>
      </w:r>
      <w:r>
        <w:softHyphen/>
      </w:r>
      <w:r>
        <w:softHyphen/>
      </w:r>
      <w:r>
        <w:softHyphen/>
      </w:r>
      <w:r>
        <w:softHyphen/>
      </w:r>
      <w:r w:rsidRPr="00FB3C47">
        <w:t>kännande ska lämnas in av det mottagande tjänste</w:t>
      </w:r>
      <w:r w:rsidR="00120564">
        <w:softHyphen/>
      </w:r>
      <w:r w:rsidRPr="00FB3C47">
        <w:t>pensionsinstitutet och myndigheten i det mottagande institutets hem</w:t>
      </w:r>
      <w:r w:rsidR="00120564">
        <w:softHyphen/>
      </w:r>
      <w:r w:rsidRPr="00FB3C47">
        <w:t>medlemsstat</w:t>
      </w:r>
      <w:r>
        <w:t xml:space="preserve"> ska</w:t>
      </w:r>
      <w:r w:rsidRPr="00FB3C47">
        <w:t xml:space="preserve"> utan dröjsmål vidarebefordra ansökan till den behöriga myndigheten i det över</w:t>
      </w:r>
      <w:r>
        <w:softHyphen/>
      </w:r>
      <w:r w:rsidRPr="00FB3C47">
        <w:t>låtande institutets hemmedlemsstat</w:t>
      </w:r>
      <w:r>
        <w:t xml:space="preserve"> (</w:t>
      </w:r>
      <w:r w:rsidRPr="00FB3C47">
        <w:t>artikel 12.6</w:t>
      </w:r>
      <w:r>
        <w:t>)</w:t>
      </w:r>
      <w:r w:rsidRPr="00FB3C47">
        <w:t xml:space="preserve">. </w:t>
      </w:r>
    </w:p>
    <w:p w14:paraId="125CBBC7" w14:textId="77777777" w:rsidR="009F5EEF" w:rsidRPr="00FB3C47" w:rsidRDefault="009F5EEF" w:rsidP="009F5EEF">
      <w:pPr>
        <w:pStyle w:val="Brdtextmedindrag"/>
      </w:pPr>
      <w:r>
        <w:t xml:space="preserve">För att uppfylla direktivets krav bör </w:t>
      </w:r>
      <w:r w:rsidRPr="00FB3C47">
        <w:t>bestämmelse</w:t>
      </w:r>
      <w:r>
        <w:t>r</w:t>
      </w:r>
      <w:r w:rsidRPr="00FB3C47">
        <w:t xml:space="preserve"> motsvarande de nämnda artiklarna införas i </w:t>
      </w:r>
      <w:r>
        <w:t xml:space="preserve">den nya </w:t>
      </w:r>
      <w:r w:rsidRPr="00FB3C47">
        <w:t xml:space="preserve">lagen om tjänstepensionsföretag. Det </w:t>
      </w:r>
      <w:r>
        <w:t>bör</w:t>
      </w:r>
      <w:r w:rsidRPr="00FB3C47">
        <w:t xml:space="preserve"> alltså framgå av den nya lagen att en överlåtelse av ett </w:t>
      </w:r>
      <w:r>
        <w:t>försäkrings</w:t>
      </w:r>
      <w:r>
        <w:softHyphen/>
      </w:r>
      <w:r w:rsidRPr="00FB3C47">
        <w:t xml:space="preserve">bestånd från ett </w:t>
      </w:r>
      <w:r>
        <w:t xml:space="preserve">svenskt </w:t>
      </w:r>
      <w:r w:rsidRPr="00FB3C47">
        <w:t>tjänstepensionsföretag till ett utländskt tjänste</w:t>
      </w:r>
      <w:r>
        <w:softHyphen/>
      </w:r>
      <w:r w:rsidRPr="00FB3C47">
        <w:t>pen</w:t>
      </w:r>
      <w:r>
        <w:softHyphen/>
      </w:r>
      <w:r w:rsidRPr="00FB3C47">
        <w:t>si</w:t>
      </w:r>
      <w:r>
        <w:softHyphen/>
      </w:r>
      <w:r w:rsidRPr="00FB3C47">
        <w:t>onsinstitut måste godkännas av den behöriga myndigheten i de</w:t>
      </w:r>
      <w:r>
        <w:t>t</w:t>
      </w:r>
      <w:r w:rsidRPr="00FB3C47">
        <w:t xml:space="preserve"> ut</w:t>
      </w:r>
      <w:r>
        <w:softHyphen/>
      </w:r>
      <w:r w:rsidRPr="00FB3C47">
        <w:t>länds</w:t>
      </w:r>
      <w:r>
        <w:softHyphen/>
      </w:r>
      <w:r w:rsidRPr="00FB3C47">
        <w:t xml:space="preserve">ka institutets hemland för att få verkställas. </w:t>
      </w:r>
      <w:r>
        <w:t>Det bör också införas en be</w:t>
      </w:r>
      <w:r>
        <w:softHyphen/>
        <w:t>stäm</w:t>
      </w:r>
      <w:r>
        <w:softHyphen/>
        <w:t xml:space="preserve">melse om att </w:t>
      </w:r>
      <w:r w:rsidRPr="00FB3C47">
        <w:t xml:space="preserve">Finansinspektionen </w:t>
      </w:r>
      <w:r>
        <w:t xml:space="preserve">är skyldig </w:t>
      </w:r>
      <w:r w:rsidRPr="00FB3C47">
        <w:t xml:space="preserve">att </w:t>
      </w:r>
      <w:r>
        <w:t xml:space="preserve">bedöma en överlåtelse från ett svenskt företag när en ansökan om godkännande av överlåtelsen </w:t>
      </w:r>
      <w:r w:rsidRPr="00FB3C47">
        <w:t>över</w:t>
      </w:r>
      <w:r>
        <w:softHyphen/>
      </w:r>
      <w:r>
        <w:softHyphen/>
      </w:r>
      <w:r w:rsidRPr="00FB3C47">
        <w:t xml:space="preserve">sänds från </w:t>
      </w:r>
      <w:r>
        <w:t>d</w:t>
      </w:r>
      <w:r w:rsidRPr="00FB3C47">
        <w:t xml:space="preserve">en </w:t>
      </w:r>
      <w:r>
        <w:t>behöriga</w:t>
      </w:r>
      <w:r w:rsidRPr="00FB3C47">
        <w:t xml:space="preserve"> myndighet</w:t>
      </w:r>
      <w:r>
        <w:t xml:space="preserve"> som ska pröva ansökningen</w:t>
      </w:r>
      <w:r w:rsidRPr="00FB3C47">
        <w:t xml:space="preserve">. </w:t>
      </w:r>
    </w:p>
    <w:p w14:paraId="0A9C8E9F" w14:textId="77777777" w:rsidR="009F5EEF" w:rsidRPr="00FB3C47" w:rsidRDefault="009F5EEF" w:rsidP="009F5EEF">
      <w:pPr>
        <w:pStyle w:val="Rubrik5utannumrering"/>
      </w:pPr>
      <w:r>
        <w:t>Finansinspektionens bedömning av en</w:t>
      </w:r>
      <w:r w:rsidRPr="00FB3C47">
        <w:t xml:space="preserve"> överlåtelse</w:t>
      </w:r>
    </w:p>
    <w:p w14:paraId="33182E9F" w14:textId="2A8CA507" w:rsidR="009F5EEF" w:rsidRPr="00FB3C47" w:rsidRDefault="009F5EEF" w:rsidP="009F5EEF">
      <w:pPr>
        <w:pStyle w:val="Brdtext"/>
      </w:pPr>
      <w:r w:rsidRPr="00FB3C47">
        <w:t xml:space="preserve">Enligt </w:t>
      </w:r>
      <w:r w:rsidR="00120564">
        <w:t>andra tjänstepensions</w:t>
      </w:r>
      <w:r>
        <w:t xml:space="preserve">direktivet </w:t>
      </w:r>
      <w:r w:rsidRPr="00FB3C47">
        <w:t>ska den behöriga myndigheten för det överlåtande tjänstepensionsinstitutet vid en partiell överlåtelse bedöma om medlem</w:t>
      </w:r>
      <w:r>
        <w:softHyphen/>
      </w:r>
      <w:r w:rsidRPr="00FB3C47">
        <w:t>marnas och förmånstagarnas långsiktiga intressen i den kvarvarande delen är tillräckligt skyddade, och i övrigt bedöma om medlemmarnas och förmånstagarnas individuella rättigheter försämras på grund av över</w:t>
      </w:r>
      <w:r>
        <w:softHyphen/>
      </w:r>
      <w:r w:rsidRPr="00FB3C47">
        <w:t>låtel</w:t>
      </w:r>
      <w:r>
        <w:softHyphen/>
      </w:r>
      <w:r w:rsidRPr="00FB3C47">
        <w:t>sen och om de tillgångar som hör till pensionsplanen och som ska överlåtas är tillräckliga och lämpliga, i enlighet med tillämpliga regler i det över</w:t>
      </w:r>
      <w:r>
        <w:softHyphen/>
      </w:r>
      <w:r w:rsidRPr="00FB3C47">
        <w:t>lå</w:t>
      </w:r>
      <w:r>
        <w:softHyphen/>
      </w:r>
      <w:r w:rsidRPr="00FB3C47">
        <w:t>t</w:t>
      </w:r>
      <w:r>
        <w:softHyphen/>
      </w:r>
      <w:r w:rsidRPr="00FB3C47">
        <w:t>an</w:t>
      </w:r>
      <w:r>
        <w:softHyphen/>
      </w:r>
      <w:r w:rsidRPr="00FB3C47">
        <w:t>de tjänstepensionsinstitutets hemmedlemsstat, för att täcka de skulder, tekniska avsättningar och andra skyldigheter och rättig</w:t>
      </w:r>
      <w:r w:rsidR="00293B0C">
        <w:softHyphen/>
      </w:r>
      <w:r w:rsidRPr="00FB3C47">
        <w:t>heter som ska över</w:t>
      </w:r>
      <w:r>
        <w:softHyphen/>
      </w:r>
      <w:r w:rsidRPr="00FB3C47">
        <w:t>låtas</w:t>
      </w:r>
      <w:r>
        <w:t xml:space="preserve"> (</w:t>
      </w:r>
      <w:r w:rsidRPr="00FB3C47">
        <w:t>artikel</w:t>
      </w:r>
      <w:r>
        <w:t> </w:t>
      </w:r>
      <w:r w:rsidRPr="00FB3C47">
        <w:t>12.8</w:t>
      </w:r>
      <w:r>
        <w:t>)</w:t>
      </w:r>
      <w:r w:rsidRPr="00FB3C47">
        <w:t>.</w:t>
      </w:r>
      <w:r>
        <w:t xml:space="preserve"> </w:t>
      </w:r>
      <w:r w:rsidR="00120564">
        <w:t>M</w:t>
      </w:r>
      <w:r w:rsidRPr="00FB3C47">
        <w:t xml:space="preserve">edlemsstaterna </w:t>
      </w:r>
      <w:r>
        <w:t xml:space="preserve">ska </w:t>
      </w:r>
      <w:r w:rsidRPr="00FB3C47">
        <w:t>säkerställa att kostnaderna för överlåtelsen inte belastar de kvarvarande med</w:t>
      </w:r>
      <w:r>
        <w:softHyphen/>
      </w:r>
      <w:r w:rsidRPr="00FB3C47">
        <w:t>lem</w:t>
      </w:r>
      <w:r>
        <w:softHyphen/>
      </w:r>
      <w:r w:rsidRPr="00FB3C47">
        <w:t>mar</w:t>
      </w:r>
      <w:r>
        <w:softHyphen/>
      </w:r>
      <w:r w:rsidRPr="00FB3C47">
        <w:t>na och förmånstagarna i det överlåtande tjänstepensions</w:t>
      </w:r>
      <w:r>
        <w:softHyphen/>
      </w:r>
      <w:r w:rsidRPr="00FB3C47">
        <w:t>institutet</w:t>
      </w:r>
      <w:r w:rsidR="00120564">
        <w:t xml:space="preserve"> (artikel 12.2)</w:t>
      </w:r>
      <w:r w:rsidRPr="00FB3C47">
        <w:t>.</w:t>
      </w:r>
    </w:p>
    <w:p w14:paraId="41C160D4" w14:textId="7C1E9107" w:rsidR="009F5EEF" w:rsidRDefault="009F5EEF" w:rsidP="009F5EEF">
      <w:pPr>
        <w:pStyle w:val="Brdtextmedindrag"/>
      </w:pPr>
      <w:r>
        <w:t>För att uppfylla direktivets krav bör det införas bestämmelser om det</w:t>
      </w:r>
      <w:r w:rsidRPr="00FB3C47">
        <w:t xml:space="preserve"> Finans</w:t>
      </w:r>
      <w:r>
        <w:softHyphen/>
      </w:r>
      <w:r w:rsidRPr="00FB3C47">
        <w:t>inspektionen ska bedöma när inspektionen tar emot en översänd an</w:t>
      </w:r>
      <w:r>
        <w:softHyphen/>
      </w:r>
      <w:r w:rsidRPr="00FB3C47">
        <w:t>sö</w:t>
      </w:r>
      <w:r>
        <w:softHyphen/>
      </w:r>
      <w:r w:rsidRPr="00FB3C47">
        <w:t>kan från en behörig myndighet för ett övertagande utländskt institut</w:t>
      </w:r>
      <w:r>
        <w:t>. Kraven på bedömning av skyddet för de långsiktiga intressena hos kvar</w:t>
      </w:r>
      <w:r>
        <w:softHyphen/>
        <w:t>varande medlemmar och förmånstagare vid överlåtelse av en del av ett be</w:t>
      </w:r>
      <w:r>
        <w:softHyphen/>
        <w:t>stånd (artikel 12.8 a), och av om medlemmarnas och förmånstagarnas rättigheter försämras (artikel 12.8 b) bör genomföras genom en bestäm</w:t>
      </w:r>
      <w:r>
        <w:softHyphen/>
        <w:t>melse om att Finansinspektionen ska bedöma om överlåtelsen innebär att den rätt som tillkommer försäkringstagarna, de försäkrade och andra ersät</w:t>
      </w:r>
      <w:r>
        <w:softHyphen/>
        <w:t>t</w:t>
      </w:r>
      <w:r>
        <w:softHyphen/>
        <w:t>nings</w:t>
      </w:r>
      <w:r>
        <w:softHyphen/>
        <w:t xml:space="preserve">berättigade försämras. </w:t>
      </w:r>
      <w:r w:rsidRPr="00FB3C47">
        <w:t xml:space="preserve">Därigenom tillgodoses </w:t>
      </w:r>
      <w:r>
        <w:t xml:space="preserve">också </w:t>
      </w:r>
      <w:r w:rsidRPr="00FB3C47">
        <w:t xml:space="preserve">kravet på </w:t>
      </w:r>
      <w:r>
        <w:t>att det ska säkerställas att kvarvarande medlemmar och förmåns</w:t>
      </w:r>
      <w:r>
        <w:softHyphen/>
        <w:t>tagare inte belastas med kostnaderna för överlåtelsen</w:t>
      </w:r>
      <w:r w:rsidR="00120564">
        <w:t xml:space="preserve"> (artikel 12.2)</w:t>
      </w:r>
      <w:r w:rsidRPr="00FB3C47">
        <w:t>.</w:t>
      </w:r>
    </w:p>
    <w:p w14:paraId="32AC8167" w14:textId="35FC80F6" w:rsidR="009F5EEF" w:rsidRPr="00FB3C47" w:rsidRDefault="009F5EEF" w:rsidP="009F5EEF">
      <w:pPr>
        <w:pStyle w:val="Brdtextmedindrag"/>
      </w:pPr>
      <w:r w:rsidRPr="00FB3C47">
        <w:t xml:space="preserve">När det gäller </w:t>
      </w:r>
      <w:r>
        <w:t>direktivets krav på en bedömning</w:t>
      </w:r>
      <w:r w:rsidRPr="00FB3C47">
        <w:t xml:space="preserve"> av om tillgångarna som ska överlåtas är tillräckliga och lämpliga för att täcka de skulder, tekniska avsättningar och andra skyldigheter och rättigheter som ska överlåtas</w:t>
      </w:r>
      <w:r w:rsidR="00120564">
        <w:t xml:space="preserve"> (artikel 12.8 c)</w:t>
      </w:r>
      <w:r w:rsidRPr="00FB3C47">
        <w:t xml:space="preserve">, anförs i promemorian att </w:t>
      </w:r>
      <w:r>
        <w:t>det</w:t>
      </w:r>
      <w:r w:rsidRPr="00FB3C47">
        <w:t xml:space="preserve"> bör kunna sammanfattas </w:t>
      </w:r>
      <w:r>
        <w:t>med</w:t>
      </w:r>
      <w:r w:rsidRPr="00FB3C47">
        <w:t xml:space="preserve"> att företaget med beaktande av överlåtelsen </w:t>
      </w:r>
      <w:r>
        <w:t xml:space="preserve">ska </w:t>
      </w:r>
      <w:r w:rsidRPr="00FB3C47">
        <w:t>lev</w:t>
      </w:r>
      <w:r>
        <w:t>a</w:t>
      </w:r>
      <w:r w:rsidRPr="00FB3C47">
        <w:t xml:space="preserve"> upp till krav</w:t>
      </w:r>
      <w:r>
        <w:t xml:space="preserve"> i fråga</w:t>
      </w:r>
      <w:r w:rsidRPr="00FB3C47">
        <w:t xml:space="preserve"> </w:t>
      </w:r>
      <w:r w:rsidRPr="00FB3C47">
        <w:lastRenderedPageBreak/>
        <w:t xml:space="preserve">om skuldtäckning och kapitalbas. </w:t>
      </w:r>
      <w:r>
        <w:t>I p</w:t>
      </w:r>
      <w:r w:rsidRPr="00FB3C47">
        <w:t>romemorian föreslå</w:t>
      </w:r>
      <w:r>
        <w:t>s</w:t>
      </w:r>
      <w:r w:rsidRPr="00FB3C47">
        <w:t xml:space="preserve"> att </w:t>
      </w:r>
      <w:r>
        <w:t>detta</w:t>
      </w:r>
      <w:r w:rsidRPr="00FB3C47">
        <w:t xml:space="preserve"> genom</w:t>
      </w:r>
      <w:r>
        <w:softHyphen/>
      </w:r>
      <w:r w:rsidRPr="00FB3C47">
        <w:t xml:space="preserve">förs genom </w:t>
      </w:r>
      <w:r>
        <w:t>ett krav på</w:t>
      </w:r>
      <w:r w:rsidRPr="00FB3C47">
        <w:t xml:space="preserve"> bedöm</w:t>
      </w:r>
      <w:r>
        <w:t>ning av</w:t>
      </w:r>
      <w:r w:rsidRPr="00FB3C47">
        <w:t xml:space="preserve"> om det överlåtande företaget har den kapitalbas som krävs sedan överlåtelsen har beaktats.</w:t>
      </w:r>
      <w:r>
        <w:rPr>
          <w:i/>
        </w:rPr>
        <w:t xml:space="preserve"> F</w:t>
      </w:r>
      <w:r w:rsidRPr="002B2847">
        <w:rPr>
          <w:i/>
        </w:rPr>
        <w:t>inansinspektionen</w:t>
      </w:r>
      <w:r w:rsidRPr="00FB3C47">
        <w:t xml:space="preserve"> och </w:t>
      </w:r>
      <w:r w:rsidRPr="002B2847">
        <w:rPr>
          <w:i/>
        </w:rPr>
        <w:t>Svensk Försäkring</w:t>
      </w:r>
      <w:r w:rsidRPr="00FB3C47">
        <w:t xml:space="preserve"> ifrågas</w:t>
      </w:r>
      <w:r>
        <w:t>ä</w:t>
      </w:r>
      <w:r w:rsidRPr="00FB3C47">
        <w:t>tt</w:t>
      </w:r>
      <w:r>
        <w:t>er</w:t>
      </w:r>
      <w:r w:rsidRPr="00FB3C47">
        <w:t xml:space="preserve"> om det är ett korrekt genomförande av direktivet. </w:t>
      </w:r>
      <w:bookmarkStart w:id="3883" w:name="_Hlk5286079"/>
      <w:r>
        <w:t>K</w:t>
      </w:r>
      <w:r w:rsidRPr="00FB3C47">
        <w:t xml:space="preserve">apitalbaskravet </w:t>
      </w:r>
      <w:r>
        <w:t>är dock av</w:t>
      </w:r>
      <w:r w:rsidRPr="00FB3C47">
        <w:t xml:space="preserve"> tradition i svensk rätt avsett att säkerställa att </w:t>
      </w:r>
      <w:r>
        <w:t xml:space="preserve">ett </w:t>
      </w:r>
      <w:r w:rsidRPr="00FB3C47">
        <w:t>företag har tillräckliga tillgångar i förhållande till skulder och avsättningar.</w:t>
      </w:r>
      <w:r>
        <w:t xml:space="preserve"> Kravet bör därför genomföras </w:t>
      </w:r>
      <w:bookmarkEnd w:id="3883"/>
      <w:r>
        <w:t>på det sätt som föreslås i promemorian</w:t>
      </w:r>
      <w:r w:rsidRPr="00FB3C47">
        <w:t xml:space="preserve">. </w:t>
      </w:r>
    </w:p>
    <w:p w14:paraId="1EED24D6" w14:textId="33CF8246" w:rsidR="009F5EEF" w:rsidRDefault="009F5EEF" w:rsidP="009F5EEF">
      <w:pPr>
        <w:pStyle w:val="Brdtextmedindrag"/>
      </w:pPr>
      <w:r>
        <w:t xml:space="preserve">Enligt direktivet ska resultatet av myndighetens </w:t>
      </w:r>
      <w:r w:rsidRPr="00FB3C47">
        <w:t>bedömning</w:t>
      </w:r>
      <w:r>
        <w:t xml:space="preserve"> översändas till den myndighet som ska godkänna överlåtelsen</w:t>
      </w:r>
      <w:r w:rsidRPr="00FB3C47">
        <w:t xml:space="preserve"> inom åtta veckor</w:t>
      </w:r>
      <w:r w:rsidR="00120564">
        <w:t xml:space="preserve"> (artikel 12.9)</w:t>
      </w:r>
      <w:r w:rsidRPr="00FB3C47">
        <w:t xml:space="preserve">. </w:t>
      </w:r>
      <w:r>
        <w:t xml:space="preserve">Detta bör genomföras genom att en </w:t>
      </w:r>
      <w:r w:rsidRPr="00FB3C47">
        <w:t xml:space="preserve">bestämmelse med sådant innehåll införs i </w:t>
      </w:r>
      <w:r>
        <w:t>den nya lagen</w:t>
      </w:r>
      <w:r w:rsidRPr="00FB3C47">
        <w:t>.</w:t>
      </w:r>
    </w:p>
    <w:p w14:paraId="0AAAE61C" w14:textId="77777777" w:rsidR="009F5EEF" w:rsidRPr="00FB3C47" w:rsidRDefault="009F5EEF" w:rsidP="009F5EEF">
      <w:pPr>
        <w:pStyle w:val="Rubrik5utannumrering"/>
      </w:pPr>
      <w:r>
        <w:t>Informationsskyldighet efter ett beslut om godkännande</w:t>
      </w:r>
      <w:r w:rsidRPr="00FB3C47">
        <w:t xml:space="preserve"> </w:t>
      </w:r>
    </w:p>
    <w:p w14:paraId="594A74C5" w14:textId="28F9C6A2" w:rsidR="009F5EEF" w:rsidRDefault="009F5EEF" w:rsidP="009F5EEF">
      <w:pPr>
        <w:pStyle w:val="Brdtext"/>
      </w:pPr>
      <w:r w:rsidRPr="00FB3C47">
        <w:t xml:space="preserve">När </w:t>
      </w:r>
      <w:r>
        <w:t xml:space="preserve">en </w:t>
      </w:r>
      <w:r w:rsidRPr="00FB3C47">
        <w:t xml:space="preserve">överlåtelse </w:t>
      </w:r>
      <w:r>
        <w:t xml:space="preserve">som </w:t>
      </w:r>
      <w:r w:rsidRPr="00FB3C47">
        <w:t>utmynnar i gränsöverskridande verksamhet</w:t>
      </w:r>
      <w:r>
        <w:t xml:space="preserve"> har godkänts</w:t>
      </w:r>
      <w:r w:rsidRPr="00FB3C47">
        <w:t xml:space="preserve"> ska </w:t>
      </w:r>
      <w:r>
        <w:t xml:space="preserve">den behöriga </w:t>
      </w:r>
      <w:r w:rsidRPr="00FB3C47">
        <w:t xml:space="preserve">myndigheten </w:t>
      </w:r>
      <w:r>
        <w:t xml:space="preserve">i </w:t>
      </w:r>
      <w:r w:rsidRPr="00FB3C47">
        <w:t>det överlåtande institutet</w:t>
      </w:r>
      <w:r>
        <w:t>s hem</w:t>
      </w:r>
      <w:r>
        <w:softHyphen/>
        <w:t>medlemsstat</w:t>
      </w:r>
      <w:r w:rsidRPr="0088095D">
        <w:t xml:space="preserve"> </w:t>
      </w:r>
      <w:r>
        <w:t xml:space="preserve">enligt </w:t>
      </w:r>
      <w:r w:rsidR="00120564">
        <w:t>andra tjänstepensions</w:t>
      </w:r>
      <w:r>
        <w:t>direktivet</w:t>
      </w:r>
      <w:r w:rsidRPr="00FB3C47">
        <w:t xml:space="preserve"> </w:t>
      </w:r>
      <w:r>
        <w:t xml:space="preserve">lämna viss </w:t>
      </w:r>
      <w:r w:rsidRPr="00FB3C47">
        <w:t>informa</w:t>
      </w:r>
      <w:r>
        <w:t>tion till</w:t>
      </w:r>
      <w:r w:rsidRPr="00FB3C47">
        <w:t xml:space="preserve"> myndigheten </w:t>
      </w:r>
      <w:r>
        <w:t>i</w:t>
      </w:r>
      <w:r w:rsidRPr="00FB3C47">
        <w:t xml:space="preserve"> det mottagande institutet</w:t>
      </w:r>
      <w:r>
        <w:t>s hemmedlemsstat</w:t>
      </w:r>
      <w:r w:rsidR="00120564">
        <w:t xml:space="preserve"> (artikel 12.11)</w:t>
      </w:r>
      <w:r>
        <w:t xml:space="preserve">. Informationen ska lämnas </w:t>
      </w:r>
      <w:r w:rsidRPr="00FB3C47">
        <w:t xml:space="preserve">inom fyra veckor </w:t>
      </w:r>
      <w:r>
        <w:t>från det att myndig</w:t>
      </w:r>
      <w:r w:rsidR="00293B0C">
        <w:softHyphen/>
      </w:r>
      <w:r>
        <w:t>heten fick information om godkännandet och den ska avse</w:t>
      </w:r>
      <w:r w:rsidRPr="00FB3C47">
        <w:t xml:space="preserve"> de krav i social- och arbets</w:t>
      </w:r>
      <w:r>
        <w:softHyphen/>
      </w:r>
      <w:r w:rsidRPr="00FB3C47">
        <w:t>mark</w:t>
      </w:r>
      <w:r>
        <w:softHyphen/>
      </w:r>
      <w:r w:rsidRPr="00FB3C47">
        <w:t>nads</w:t>
      </w:r>
      <w:r>
        <w:softHyphen/>
      </w:r>
      <w:r w:rsidRPr="00FB3C47">
        <w:t>lag</w:t>
      </w:r>
      <w:r>
        <w:softHyphen/>
      </w:r>
      <w:r w:rsidRPr="00FB3C47">
        <w:t>stiftning som är relevanta på området för tjänste</w:t>
      </w:r>
      <w:r w:rsidR="00293B0C">
        <w:softHyphen/>
      </w:r>
      <w:r w:rsidRPr="00FB3C47">
        <w:t>pensionsplaner och i enlig</w:t>
      </w:r>
      <w:r>
        <w:softHyphen/>
      </w:r>
      <w:r w:rsidRPr="00FB3C47">
        <w:t>het med vilka pensionsplanen måste förvaltas</w:t>
      </w:r>
      <w:r>
        <w:t>. Information ska också lämnas om vilka i</w:t>
      </w:r>
      <w:r w:rsidRPr="00FB3C47">
        <w:t xml:space="preserve">nformationskrav i </w:t>
      </w:r>
      <w:r w:rsidR="002C129E">
        <w:t>vär</w:t>
      </w:r>
      <w:r w:rsidR="001833E7">
        <w:t>d</w:t>
      </w:r>
      <w:r w:rsidR="002C129E">
        <w:t>landet</w:t>
      </w:r>
      <w:r w:rsidR="002C129E" w:rsidRPr="00FB3C47">
        <w:t xml:space="preserve"> </w:t>
      </w:r>
      <w:r w:rsidRPr="00FB3C47">
        <w:t xml:space="preserve">som ska tillämpas på den gränsöverskridande verksamheten. </w:t>
      </w:r>
      <w:r>
        <w:t>För att uppfylla dessa krav i direk</w:t>
      </w:r>
      <w:r>
        <w:softHyphen/>
        <w:t xml:space="preserve">tivet bör </w:t>
      </w:r>
      <w:r w:rsidRPr="00FB3C47">
        <w:t>det inför</w:t>
      </w:r>
      <w:r>
        <w:t>a</w:t>
      </w:r>
      <w:r w:rsidRPr="00FB3C47">
        <w:t>s bestämmelser med sådana skyldigheter för Finansinspektionen.</w:t>
      </w:r>
    </w:p>
    <w:p w14:paraId="186E970A" w14:textId="77777777" w:rsidR="009F5EEF" w:rsidRPr="002B2CD7" w:rsidRDefault="009F5EEF" w:rsidP="00A1236C">
      <w:pPr>
        <w:pStyle w:val="Rubrik5utannumrering"/>
      </w:pPr>
      <w:r>
        <w:t>Verkställighet av överlåtelsen</w:t>
      </w:r>
    </w:p>
    <w:p w14:paraId="65A51C91" w14:textId="0B3219E8" w:rsidR="009F5EEF" w:rsidRDefault="00120564" w:rsidP="009F5EEF">
      <w:pPr>
        <w:pStyle w:val="Brdtext"/>
      </w:pPr>
      <w:r>
        <w:t>I andra tjänstepensionsd</w:t>
      </w:r>
      <w:r w:rsidR="009F5EEF" w:rsidRPr="007D4685">
        <w:t>irektivet</w:t>
      </w:r>
      <w:r w:rsidR="009F5EEF">
        <w:t xml:space="preserve"> föreskriv</w:t>
      </w:r>
      <w:r w:rsidR="00C4704A">
        <w:t>s</w:t>
      </w:r>
      <w:r w:rsidR="009F5EEF">
        <w:t xml:space="preserve"> att det mottagande tjänste</w:t>
      </w:r>
      <w:r w:rsidR="009F5EEF">
        <w:softHyphen/>
        <w:t>pen</w:t>
      </w:r>
      <w:r w:rsidR="009F5EEF">
        <w:softHyphen/>
        <w:t>si</w:t>
      </w:r>
      <w:r w:rsidR="009F5EEF">
        <w:softHyphen/>
        <w:t>ons</w:t>
      </w:r>
      <w:r w:rsidR="009F5EEF">
        <w:softHyphen/>
        <w:t>institutet ska få börja förvalta pensionsplanen när det</w:t>
      </w:r>
      <w:r w:rsidR="009F5EEF" w:rsidRPr="00FB3C47">
        <w:t xml:space="preserve"> ha</w:t>
      </w:r>
      <w:r w:rsidR="009F5EEF">
        <w:t>r</w:t>
      </w:r>
      <w:r w:rsidR="009F5EEF" w:rsidRPr="00FB3C47">
        <w:t xml:space="preserve"> mottagit </w:t>
      </w:r>
      <w:r w:rsidR="009F5EEF">
        <w:t xml:space="preserve">ett </w:t>
      </w:r>
      <w:r w:rsidR="009F5EEF" w:rsidRPr="00FB3C47">
        <w:t>beslut om godkännande</w:t>
      </w:r>
      <w:r w:rsidR="009F5EEF">
        <w:t xml:space="preserve"> av överlåtelsen,</w:t>
      </w:r>
      <w:r w:rsidR="009F5EEF" w:rsidRPr="00FB3C47">
        <w:t xml:space="preserve"> eller</w:t>
      </w:r>
      <w:r w:rsidR="009F5EEF">
        <w:t xml:space="preserve"> när det har gått</w:t>
      </w:r>
      <w:r w:rsidR="009F5EEF" w:rsidRPr="00FB3C47">
        <w:t xml:space="preserve"> två veckor </w:t>
      </w:r>
      <w:r w:rsidR="009F5EEF">
        <w:t>från det</w:t>
      </w:r>
      <w:r w:rsidR="009F5EEF" w:rsidRPr="00FB3C47">
        <w:t xml:space="preserve"> att beslutet fatta</w:t>
      </w:r>
      <w:r w:rsidR="009F5EEF">
        <w:t>de</w:t>
      </w:r>
      <w:r w:rsidR="009F5EEF" w:rsidRPr="00FB3C47">
        <w:t>s</w:t>
      </w:r>
      <w:r w:rsidR="009F5EEF">
        <w:t xml:space="preserve"> och</w:t>
      </w:r>
      <w:r w:rsidR="009F5EEF" w:rsidRPr="00FB3C47">
        <w:t xml:space="preserve"> ytterligare f</w:t>
      </w:r>
      <w:r w:rsidR="009F5EEF">
        <w:t>em</w:t>
      </w:r>
      <w:r w:rsidR="009F5EEF" w:rsidRPr="00FB3C47">
        <w:t xml:space="preserve"> veckor</w:t>
      </w:r>
      <w:r w:rsidR="009F5EEF">
        <w:t>,</w:t>
      </w:r>
      <w:r w:rsidR="009F5EEF" w:rsidRPr="00FB3C47">
        <w:t xml:space="preserve"> om ingen information om beslutet mottagits från myndigheten</w:t>
      </w:r>
      <w:r>
        <w:t xml:space="preserve"> (artikel 12.12)</w:t>
      </w:r>
      <w:r w:rsidR="009F5EEF" w:rsidRPr="00FB3C47">
        <w:t xml:space="preserve">. </w:t>
      </w:r>
      <w:r w:rsidR="009F5EEF">
        <w:t>Direktivet bör genom</w:t>
      </w:r>
      <w:r w:rsidR="009F5EEF">
        <w:softHyphen/>
      </w:r>
      <w:r w:rsidR="009F5EEF">
        <w:softHyphen/>
        <w:t>föras i denna del genom en bestämmelse med motsvarande innehåll</w:t>
      </w:r>
      <w:r w:rsidR="00C4704A">
        <w:t xml:space="preserve"> i den nya lagen om tjänstepen</w:t>
      </w:r>
      <w:r w:rsidR="000A4B86">
        <w:t>s</w:t>
      </w:r>
      <w:r w:rsidR="00C4704A">
        <w:t>ions</w:t>
      </w:r>
      <w:r w:rsidR="000A4B86">
        <w:t>företag</w:t>
      </w:r>
      <w:r w:rsidR="009F5EEF">
        <w:t>.</w:t>
      </w:r>
    </w:p>
    <w:p w14:paraId="0A45E0E3" w14:textId="77777777" w:rsidR="009F5EEF" w:rsidRDefault="009F5EEF" w:rsidP="00A1236C">
      <w:pPr>
        <w:pStyle w:val="Brdtextmedindrag"/>
      </w:pPr>
      <w:r>
        <w:t xml:space="preserve">I </w:t>
      </w:r>
      <w:r w:rsidRPr="007D4685">
        <w:t>promemorian</w:t>
      </w:r>
      <w:r>
        <w:t xml:space="preserve"> </w:t>
      </w:r>
      <w:r w:rsidRPr="00FB3C47">
        <w:t>föreslå</w:t>
      </w:r>
      <w:r>
        <w:t>s</w:t>
      </w:r>
      <w:r w:rsidRPr="00FB3C47">
        <w:t xml:space="preserve"> att tillståndsbeslutet ska anmälas för registrering till Bolagsverket som genast ska registrera beslutet, och att ansvaret för beståndet övergår vid registreringen</w:t>
      </w:r>
      <w:r>
        <w:t>. Detta föreslås gälla även i de speci</w:t>
      </w:r>
      <w:r>
        <w:softHyphen/>
        <w:t>ella fall då företaget inte har mottagit något beslut om godkännande inom föreskriven tid</w:t>
      </w:r>
      <w:r w:rsidRPr="00FB3C47">
        <w:t>. Regist</w:t>
      </w:r>
      <w:r>
        <w:softHyphen/>
      </w:r>
      <w:r w:rsidRPr="00FB3C47">
        <w:t>rering i försäkringsregistret är enligt svensk försäk</w:t>
      </w:r>
      <w:r>
        <w:softHyphen/>
      </w:r>
      <w:r w:rsidRPr="00FB3C47">
        <w:t>rings</w:t>
      </w:r>
      <w:r>
        <w:softHyphen/>
      </w:r>
      <w:r w:rsidRPr="00FB3C47">
        <w:t xml:space="preserve">lagstiftning den tidpunkt vid vilken </w:t>
      </w:r>
      <w:r>
        <w:t xml:space="preserve">det civilrättsliga </w:t>
      </w:r>
      <w:r w:rsidRPr="00FB3C47">
        <w:t>ansvaret för ett bestånd övergår till ett övertagande företag. Den ordningen utgår dock från ett nationellt för</w:t>
      </w:r>
      <w:r>
        <w:softHyphen/>
      </w:r>
      <w:r w:rsidRPr="00FB3C47">
        <w:t xml:space="preserve">farande med registrering av svenska myndighetsbeslut. </w:t>
      </w:r>
      <w:r>
        <w:t>Det bör inte</w:t>
      </w:r>
      <w:r w:rsidRPr="00FB3C47">
        <w:t xml:space="preserve"> införa</w:t>
      </w:r>
      <w:r>
        <w:t>s</w:t>
      </w:r>
      <w:r w:rsidRPr="00FB3C47">
        <w:t xml:space="preserve"> krav på registrering av utländska myndigheters </w:t>
      </w:r>
      <w:r>
        <w:t>godkännanden av</w:t>
      </w:r>
      <w:r w:rsidRPr="00FB3C47">
        <w:t xml:space="preserve"> över</w:t>
      </w:r>
      <w:r>
        <w:softHyphen/>
      </w:r>
      <w:r w:rsidRPr="00FB3C47">
        <w:t>lå</w:t>
      </w:r>
      <w:r>
        <w:softHyphen/>
      </w:r>
      <w:r w:rsidRPr="00FB3C47">
        <w:t>t</w:t>
      </w:r>
      <w:r>
        <w:softHyphen/>
      </w:r>
      <w:r w:rsidRPr="00FB3C47">
        <w:t>el</w:t>
      </w:r>
      <w:r>
        <w:softHyphen/>
      </w:r>
      <w:r w:rsidRPr="00FB3C47">
        <w:t>ser i försäkringsregistret</w:t>
      </w:r>
      <w:r>
        <w:t>, och därför bör den civilrättsliga ansvarsövergången i stället knytas till den tidpunkt då det övertagande företaget börjar förvalta pensionsplanen</w:t>
      </w:r>
      <w:r w:rsidRPr="00FB3C47">
        <w:t>.</w:t>
      </w:r>
      <w:r>
        <w:t xml:space="preserve"> </w:t>
      </w:r>
    </w:p>
    <w:p w14:paraId="35D121C2" w14:textId="77777777" w:rsidR="009F5EEF" w:rsidRDefault="009F5EEF" w:rsidP="00A1236C">
      <w:pPr>
        <w:pStyle w:val="Brdtextmedindrag"/>
      </w:pPr>
      <w:r>
        <w:t xml:space="preserve">Det kan visserligen, så som </w:t>
      </w:r>
      <w:r w:rsidRPr="00AA739E">
        <w:rPr>
          <w:i/>
        </w:rPr>
        <w:t>Lagrådet</w:t>
      </w:r>
      <w:r>
        <w:t xml:space="preserve"> påpekar, föranleda problem i tillämpningen att ansvarsövergången är knuten till den tidpunkt då det utländska institutet tar emot beslutet om godkännande, eftersom det kan </w:t>
      </w:r>
      <w:r>
        <w:lastRenderedPageBreak/>
        <w:t>vara svårt för en utomstående att avgöra när det sker. Det är dock inte lämpligt att bestämma en annan tidpunkt för den civilrättsliga ansvars</w:t>
      </w:r>
      <w:r>
        <w:softHyphen/>
        <w:t>övergången med tanke på direktivets reglering, vilket även Lagrådet anser. För övrigt ligger det i det övertagandes institutets intresse att försäkra sig om att försäkringstagare och försäkrade känner till att överlåtelsen har genomförts.</w:t>
      </w:r>
    </w:p>
    <w:p w14:paraId="3308D948" w14:textId="77777777" w:rsidR="009F5EEF" w:rsidRPr="00FB3C47" w:rsidRDefault="009F5EEF" w:rsidP="009F5EEF">
      <w:pPr>
        <w:pStyle w:val="Brdtextmedindrag"/>
      </w:pPr>
      <w:r>
        <w:t xml:space="preserve">Därmed uppkommer inte den oklarhet som </w:t>
      </w:r>
      <w:r w:rsidRPr="00474684">
        <w:rPr>
          <w:i/>
        </w:rPr>
        <w:t>Svensk Försäkring</w:t>
      </w:r>
      <w:r>
        <w:t xml:space="preserve"> pekar på, nämligen frågan om vad som ska registreras av Bolagsverket när ett institut inte fått del av god</w:t>
      </w:r>
      <w:r>
        <w:softHyphen/>
        <w:t>kännande</w:t>
      </w:r>
      <w:r>
        <w:softHyphen/>
        <w:t>beslutet.</w:t>
      </w:r>
    </w:p>
    <w:p w14:paraId="758475C5" w14:textId="77777777" w:rsidR="009F5EEF" w:rsidRPr="0094380B" w:rsidRDefault="009F5EEF" w:rsidP="009F5EEF">
      <w:pPr>
        <w:pStyle w:val="Rubrik5utannumrering"/>
      </w:pPr>
      <w:r w:rsidRPr="009304F8">
        <w:t>Information och tillsyn vid gränsöverskridande verksamhet efter en gränsöverskridande överlåtelse</w:t>
      </w:r>
    </w:p>
    <w:p w14:paraId="75A705DE" w14:textId="11460361" w:rsidR="009F5EEF" w:rsidRPr="00FB3C47" w:rsidRDefault="009F5EEF" w:rsidP="009F5EEF">
      <w:pPr>
        <w:pStyle w:val="Brdtext"/>
      </w:pPr>
      <w:r w:rsidRPr="00FB3C47">
        <w:t xml:space="preserve">Om det mottagande tjänstepensionsinstitutet driver gränsöverskridande verksamhet ska </w:t>
      </w:r>
      <w:r w:rsidR="00C4704A">
        <w:t>andra tjänstepensions</w:t>
      </w:r>
      <w:r>
        <w:t xml:space="preserve">direktivets </w:t>
      </w:r>
      <w:r w:rsidRPr="00FB3C47">
        <w:t xml:space="preserve">bestämmelser om informationsskyldighet för och löpande tillsyn av den behöriga myndigheten i </w:t>
      </w:r>
      <w:r w:rsidR="002C129E">
        <w:t>värdlandet</w:t>
      </w:r>
      <w:r w:rsidR="002C129E" w:rsidRPr="00FB3C47">
        <w:t xml:space="preserve"> </w:t>
      </w:r>
      <w:r>
        <w:t>tilläm</w:t>
      </w:r>
      <w:r>
        <w:softHyphen/>
      </w:r>
      <w:r>
        <w:softHyphen/>
        <w:t xml:space="preserve">pas </w:t>
      </w:r>
      <w:r w:rsidRPr="00FB3C47">
        <w:t>(artikel 12.14). Lagen</w:t>
      </w:r>
      <w:r>
        <w:t xml:space="preserve"> (1998:293)</w:t>
      </w:r>
      <w:r w:rsidRPr="00FB3C47">
        <w:t xml:space="preserve"> om utländska försäkrings</w:t>
      </w:r>
      <w:r>
        <w:softHyphen/>
      </w:r>
      <w:r w:rsidRPr="00FB3C47">
        <w:t>givares och tjänstepensionsinstituts verksamhet i Sverige</w:t>
      </w:r>
      <w:r>
        <w:t xml:space="preserve"> (</w:t>
      </w:r>
      <w:r w:rsidR="00293B0C">
        <w:t xml:space="preserve">förkortad </w:t>
      </w:r>
      <w:r>
        <w:t>LUFT)</w:t>
      </w:r>
      <w:r w:rsidRPr="00FB3C47">
        <w:t xml:space="preserve"> är tillämplig på utländska tjänstepension</w:t>
      </w:r>
      <w:r w:rsidR="00C4704A">
        <w:softHyphen/>
      </w:r>
      <w:r w:rsidRPr="00FB3C47">
        <w:t xml:space="preserve">sinstitut som driver verksamhet i Sverige. </w:t>
      </w:r>
      <w:r>
        <w:t>I den lagen finns b</w:t>
      </w:r>
      <w:r w:rsidRPr="00FB3C47">
        <w:t>estämmelse</w:t>
      </w:r>
      <w:r>
        <w:t>r</w:t>
      </w:r>
      <w:r w:rsidRPr="00FB3C47">
        <w:t xml:space="preserve"> om tillsyn </w:t>
      </w:r>
      <w:r>
        <w:t>och infor</w:t>
      </w:r>
      <w:r>
        <w:softHyphen/>
        <w:t>mati</w:t>
      </w:r>
      <w:r>
        <w:softHyphen/>
        <w:t>ons</w:t>
      </w:r>
      <w:r>
        <w:softHyphen/>
        <w:t>skyldighet vid gräns</w:t>
      </w:r>
      <w:r>
        <w:softHyphen/>
        <w:t>över</w:t>
      </w:r>
      <w:r w:rsidR="00293B0C">
        <w:softHyphen/>
      </w:r>
      <w:r>
        <w:t>skridande verksamhet, och i avsnitt 7 föreslås de ändringar som krävs för att uppfylla direktivets krav. Lagen</w:t>
      </w:r>
      <w:r w:rsidRPr="00FB3C47">
        <w:t xml:space="preserve"> är tillämplig fr</w:t>
      </w:r>
      <w:r w:rsidR="00C4704A">
        <w:t>.</w:t>
      </w:r>
      <w:r w:rsidRPr="00FB3C47">
        <w:t>o</w:t>
      </w:r>
      <w:r w:rsidR="00C4704A">
        <w:t>.</w:t>
      </w:r>
      <w:r w:rsidRPr="00FB3C47">
        <w:t>m</w:t>
      </w:r>
      <w:r w:rsidR="00C4704A">
        <w:t>.</w:t>
      </w:r>
      <w:r w:rsidRPr="00FB3C47">
        <w:t xml:space="preserve"> den dag som </w:t>
      </w:r>
      <w:r>
        <w:t>ett tjänste</w:t>
      </w:r>
      <w:r w:rsidR="00C4704A">
        <w:softHyphen/>
      </w:r>
      <w:r>
        <w:t xml:space="preserve">pensionsinstitut börjar </w:t>
      </w:r>
      <w:r w:rsidRPr="00FB3C47">
        <w:t>driva gränsöver</w:t>
      </w:r>
      <w:r>
        <w:softHyphen/>
      </w:r>
      <w:r w:rsidRPr="00FB3C47">
        <w:t>skridande verk</w:t>
      </w:r>
      <w:r>
        <w:softHyphen/>
      </w:r>
      <w:r w:rsidRPr="00FB3C47">
        <w:t>sam</w:t>
      </w:r>
      <w:r>
        <w:softHyphen/>
      </w:r>
      <w:r w:rsidRPr="00FB3C47">
        <w:t xml:space="preserve">het </w:t>
      </w:r>
      <w:r>
        <w:t xml:space="preserve">efter en överlåtelse, och någon ytterligare bestämmelse för att uppfylla </w:t>
      </w:r>
      <w:r w:rsidR="00C4704A">
        <w:t xml:space="preserve">de nu aktuella </w:t>
      </w:r>
      <w:r>
        <w:t xml:space="preserve">kraven i </w:t>
      </w:r>
      <w:r w:rsidR="00C4704A">
        <w:t>direktivet</w:t>
      </w:r>
      <w:r w:rsidRPr="00292794">
        <w:t xml:space="preserve"> </w:t>
      </w:r>
      <w:r>
        <w:t>krävs inte</w:t>
      </w:r>
      <w:r w:rsidRPr="00FB3C47">
        <w:t>.</w:t>
      </w:r>
    </w:p>
    <w:p w14:paraId="239906DE" w14:textId="77777777" w:rsidR="009F5EEF" w:rsidRPr="00FB3C47" w:rsidRDefault="009F5EEF" w:rsidP="00D415A9">
      <w:pPr>
        <w:pStyle w:val="Rubrik2"/>
      </w:pPr>
      <w:bookmarkStart w:id="3884" w:name="_Toc8059838"/>
      <w:bookmarkStart w:id="3885" w:name="_Toc8061548"/>
      <w:bookmarkStart w:id="3886" w:name="_Toc8062080"/>
      <w:bookmarkStart w:id="3887" w:name="_Toc8064548"/>
      <w:bookmarkStart w:id="3888" w:name="_Toc8391225"/>
      <w:bookmarkStart w:id="3889" w:name="_Toc8391491"/>
      <w:bookmarkStart w:id="3890" w:name="_Toc8644696"/>
      <w:bookmarkStart w:id="3891" w:name="_Toc8645228"/>
      <w:bookmarkStart w:id="3892" w:name="_Toc8817709"/>
      <w:bookmarkStart w:id="3893" w:name="_Toc8818281"/>
      <w:bookmarkStart w:id="3894" w:name="_Toc8825650"/>
      <w:bookmarkStart w:id="3895" w:name="_Toc8831747"/>
      <w:bookmarkStart w:id="3896" w:name="_Toc8832656"/>
      <w:bookmarkStart w:id="3897" w:name="_Toc11153118"/>
      <w:bookmarkStart w:id="3898" w:name="_Toc11161039"/>
      <w:bookmarkStart w:id="3899" w:name="_Toc11166975"/>
      <w:bookmarkStart w:id="3900" w:name="_Toc11167511"/>
      <w:bookmarkStart w:id="3901" w:name="_Toc11168948"/>
      <w:bookmarkStart w:id="3902" w:name="_Toc11845901"/>
      <w:bookmarkStart w:id="3903" w:name="_Toc12611700"/>
      <w:bookmarkStart w:id="3904" w:name="_Toc12624967"/>
      <w:bookmarkStart w:id="3905" w:name="_Toc12627456"/>
      <w:bookmarkStart w:id="3906" w:name="_Toc12630346"/>
      <w:bookmarkStart w:id="3907" w:name="_Toc12632841"/>
      <w:bookmarkStart w:id="3908" w:name="_Toc17902913"/>
      <w:r w:rsidRPr="00D415A9">
        <w:t>Övertagande</w:t>
      </w:r>
      <w:r w:rsidRPr="00FB3C47">
        <w:t xml:space="preserve"> av bestånd från ett utländskt tjänstepensionsinstitut</w:t>
      </w:r>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p>
    <w:p w14:paraId="40A937CF" w14:textId="77777777" w:rsidR="009F5EEF" w:rsidRDefault="009F5EEF" w:rsidP="009F5EEF">
      <w:pPr>
        <w:pStyle w:val="Brdtextram"/>
      </w:pPr>
      <w:r w:rsidRPr="00FB3C47">
        <w:rPr>
          <w:b/>
        </w:rPr>
        <w:t>Regeringens förslag:</w:t>
      </w:r>
      <w:r w:rsidRPr="00FB3C47">
        <w:t xml:space="preserve"> </w:t>
      </w:r>
      <w:r w:rsidRPr="00155F77">
        <w:t xml:space="preserve">Ett tjänstepensionsföretag </w:t>
      </w:r>
      <w:r>
        <w:t xml:space="preserve">ska </w:t>
      </w:r>
      <w:r w:rsidRPr="00155F77">
        <w:t xml:space="preserve">helt eller delvis </w:t>
      </w:r>
      <w:r>
        <w:t xml:space="preserve">få </w:t>
      </w:r>
      <w:r w:rsidRPr="00155F77">
        <w:t>överta ett bestånd av tjänstepensionsavtal från ett utländskt tjänste</w:t>
      </w:r>
      <w:r>
        <w:softHyphen/>
      </w:r>
      <w:r w:rsidRPr="00155F77">
        <w:t>pen</w:t>
      </w:r>
      <w:r>
        <w:softHyphen/>
      </w:r>
      <w:r w:rsidRPr="00155F77">
        <w:t>si</w:t>
      </w:r>
      <w:r>
        <w:softHyphen/>
      </w:r>
      <w:r w:rsidRPr="00155F77">
        <w:t>onsinstitut.</w:t>
      </w:r>
      <w:r>
        <w:t xml:space="preserve"> </w:t>
      </w:r>
      <w:r w:rsidRPr="00FB3C47">
        <w:t xml:space="preserve">Det ska krävas tillstånd av Finansinspektionen för att ett </w:t>
      </w:r>
      <w:r>
        <w:t>så</w:t>
      </w:r>
      <w:r>
        <w:softHyphen/>
        <w:t>dant överlåtelse</w:t>
      </w:r>
      <w:r w:rsidRPr="00FB3C47">
        <w:t xml:space="preserve">avtal </w:t>
      </w:r>
      <w:r>
        <w:t>ska få verkställas.</w:t>
      </w:r>
    </w:p>
    <w:p w14:paraId="36CECCC7" w14:textId="7E354D5A" w:rsidR="009F5EEF" w:rsidRPr="00FB3C47" w:rsidRDefault="009F5EEF" w:rsidP="009F5EEF">
      <w:pPr>
        <w:pStyle w:val="Brdtextmedindragram"/>
      </w:pPr>
      <w:r>
        <w:t>En a</w:t>
      </w:r>
      <w:r w:rsidRPr="00FB3C47">
        <w:t xml:space="preserve">nsökan om tillstånd ska göras av </w:t>
      </w:r>
      <w:r>
        <w:t xml:space="preserve">det övertagande </w:t>
      </w:r>
      <w:r w:rsidRPr="00FB3C47">
        <w:t>tjänste</w:t>
      </w:r>
      <w:r>
        <w:softHyphen/>
      </w:r>
      <w:r w:rsidRPr="00FB3C47">
        <w:t>pen</w:t>
      </w:r>
      <w:r>
        <w:softHyphen/>
      </w:r>
      <w:r w:rsidRPr="00FB3C47">
        <w:t>sions</w:t>
      </w:r>
      <w:r>
        <w:softHyphen/>
      </w:r>
      <w:r w:rsidRPr="00FB3C47">
        <w:t xml:space="preserve">företaget. </w:t>
      </w:r>
      <w:r>
        <w:t>A</w:t>
      </w:r>
      <w:r w:rsidRPr="00FB3C47">
        <w:t>n</w:t>
      </w:r>
      <w:r>
        <w:softHyphen/>
      </w:r>
      <w:r w:rsidRPr="00FB3C47">
        <w:t>sök</w:t>
      </w:r>
      <w:r>
        <w:softHyphen/>
      </w:r>
      <w:r>
        <w:softHyphen/>
        <w:t>an</w:t>
      </w:r>
      <w:r w:rsidRPr="00FB3C47">
        <w:t xml:space="preserve"> ska innehålla det skriftliga överlåtelseavtalet, uppgifter om av</w:t>
      </w:r>
      <w:r>
        <w:softHyphen/>
      </w:r>
      <w:r w:rsidRPr="00FB3C47">
        <w:t>tals</w:t>
      </w:r>
      <w:r>
        <w:softHyphen/>
      </w:r>
      <w:r>
        <w:softHyphen/>
      </w:r>
      <w:r w:rsidRPr="00FB3C47">
        <w:t xml:space="preserve">parternas namn, hemvist och det </w:t>
      </w:r>
      <w:r w:rsidR="00786471">
        <w:t>land inom EES</w:t>
      </w:r>
      <w:r w:rsidRPr="00FB3C47">
        <w:t xml:space="preserve"> </w:t>
      </w:r>
      <w:r>
        <w:t>d</w:t>
      </w:r>
      <w:r w:rsidRPr="00FB3C47">
        <w:t>är respektive part är re</w:t>
      </w:r>
      <w:r>
        <w:softHyphen/>
      </w:r>
      <w:r w:rsidRPr="00FB3C47">
        <w:t>gistrerad eller auktoriserad, en beskrivning av det bestånd</w:t>
      </w:r>
      <w:r>
        <w:t xml:space="preserve"> av tjänste</w:t>
      </w:r>
      <w:r>
        <w:softHyphen/>
        <w:t>pensionsavtal</w:t>
      </w:r>
      <w:r w:rsidRPr="00FB3C47">
        <w:t xml:space="preserve"> som ska övertas</w:t>
      </w:r>
      <w:r>
        <w:t xml:space="preserve"> </w:t>
      </w:r>
      <w:r w:rsidRPr="009D0F2C">
        <w:t>och det huvudsakliga innehållet i de öve</w:t>
      </w:r>
      <w:r>
        <w:softHyphen/>
      </w:r>
      <w:r w:rsidRPr="009D0F2C">
        <w:t>rens</w:t>
      </w:r>
      <w:r>
        <w:softHyphen/>
      </w:r>
      <w:r w:rsidRPr="009D0F2C">
        <w:t>kommelser som ligger till grund för avtalen</w:t>
      </w:r>
      <w:r w:rsidRPr="00FB3C47">
        <w:t>, namn och hemvist</w:t>
      </w:r>
      <w:r>
        <w:t xml:space="preserve"> för </w:t>
      </w:r>
      <w:r w:rsidRPr="003F0B9C">
        <w:t xml:space="preserve">den arbetsgivare eller egenföretagare som </w:t>
      </w:r>
      <w:r w:rsidRPr="006944FD">
        <w:t>erbju</w:t>
      </w:r>
      <w:r>
        <w:softHyphen/>
      </w:r>
      <w:r w:rsidRPr="006944FD">
        <w:t>d</w:t>
      </w:r>
      <w:r>
        <w:softHyphen/>
      </w:r>
      <w:r w:rsidRPr="006944FD">
        <w:t xml:space="preserve">er pensionsförmåner enligt de tjänstepensionsavtal som ingår i </w:t>
      </w:r>
      <w:r w:rsidRPr="003F0B9C">
        <w:t>be</w:t>
      </w:r>
      <w:r>
        <w:softHyphen/>
      </w:r>
      <w:r w:rsidRPr="003F0B9C">
        <w:t>stån</w:t>
      </w:r>
      <w:r>
        <w:softHyphen/>
      </w:r>
      <w:r w:rsidRPr="003F0B9C">
        <w:t>d</w:t>
      </w:r>
      <w:r>
        <w:softHyphen/>
        <w:t>et</w:t>
      </w:r>
      <w:r w:rsidRPr="003F0B9C">
        <w:t xml:space="preserve"> eller som gör inbe</w:t>
      </w:r>
      <w:r>
        <w:softHyphen/>
      </w:r>
      <w:r w:rsidRPr="003F0B9C">
        <w:t>tal</w:t>
      </w:r>
      <w:r>
        <w:softHyphen/>
      </w:r>
      <w:r w:rsidRPr="003F0B9C">
        <w:t>ningar till institutet</w:t>
      </w:r>
      <w:r w:rsidRPr="00FB3C47">
        <w:t xml:space="preserve">, dokumentation </w:t>
      </w:r>
      <w:r>
        <w:t>om</w:t>
      </w:r>
      <w:r w:rsidRPr="00FB3C47">
        <w:t xml:space="preserve"> att </w:t>
      </w:r>
      <w:r>
        <w:t>över</w:t>
      </w:r>
      <w:r>
        <w:softHyphen/>
        <w:t>låtelsen har godkänts av arbetsgivaren eller egen</w:t>
      </w:r>
      <w:r>
        <w:softHyphen/>
        <w:t>företagaren</w:t>
      </w:r>
      <w:r w:rsidRPr="00FB3C47">
        <w:t xml:space="preserve"> och en majo</w:t>
      </w:r>
      <w:r>
        <w:softHyphen/>
      </w:r>
      <w:r w:rsidRPr="00FB3C47">
        <w:t xml:space="preserve">ritet av </w:t>
      </w:r>
      <w:r>
        <w:t>de</w:t>
      </w:r>
      <w:r w:rsidRPr="00353947">
        <w:t xml:space="preserve"> per</w:t>
      </w:r>
      <w:r>
        <w:softHyphen/>
      </w:r>
      <w:r w:rsidRPr="00353947">
        <w:t>so</w:t>
      </w:r>
      <w:r>
        <w:softHyphen/>
      </w:r>
      <w:r w:rsidRPr="00353947">
        <w:t>ner som har eller kommer att ha rätt till pen</w:t>
      </w:r>
      <w:r>
        <w:softHyphen/>
      </w:r>
      <w:r w:rsidRPr="00353947">
        <w:t>si</w:t>
      </w:r>
      <w:r>
        <w:softHyphen/>
      </w:r>
      <w:r w:rsidRPr="00353947">
        <w:t>ons</w:t>
      </w:r>
      <w:r>
        <w:softHyphen/>
      </w:r>
      <w:r w:rsidRPr="00353947">
        <w:t>förmåner enligt av</w:t>
      </w:r>
      <w:r>
        <w:softHyphen/>
      </w:r>
      <w:r w:rsidRPr="00353947">
        <w:t>talen eller den överens</w:t>
      </w:r>
      <w:r>
        <w:softHyphen/>
      </w:r>
      <w:r w:rsidRPr="00353947">
        <w:t>kom</w:t>
      </w:r>
      <w:r>
        <w:softHyphen/>
      </w:r>
      <w:r w:rsidRPr="00353947">
        <w:t xml:space="preserve">melse som ligger till grund för dem, eller </w:t>
      </w:r>
      <w:r>
        <w:t xml:space="preserve">av </w:t>
      </w:r>
      <w:r w:rsidRPr="00353947">
        <w:t>en majoritet av företrädare för dessa personer</w:t>
      </w:r>
      <w:r w:rsidR="00630F75">
        <w:t>,</w:t>
      </w:r>
      <w:r w:rsidRPr="00FB3C47">
        <w:t xml:space="preserve"> </w:t>
      </w:r>
      <w:r>
        <w:t>och uppgift om vilket</w:t>
      </w:r>
      <w:r w:rsidRPr="00FB3C47">
        <w:t xml:space="preserve"> </w:t>
      </w:r>
      <w:r w:rsidRPr="00452A1F">
        <w:t xml:space="preserve">land som </w:t>
      </w:r>
      <w:r>
        <w:t>är värdland i fråga om</w:t>
      </w:r>
      <w:r w:rsidRPr="00452A1F">
        <w:t xml:space="preserve"> de </w:t>
      </w:r>
      <w:r>
        <w:t>tjänstepen</w:t>
      </w:r>
      <w:r>
        <w:softHyphen/>
        <w:t xml:space="preserve">sionsavtal som ingår i </w:t>
      </w:r>
      <w:r w:rsidRPr="00452A1F">
        <w:t>över</w:t>
      </w:r>
      <w:r>
        <w:softHyphen/>
      </w:r>
      <w:r w:rsidRPr="00452A1F">
        <w:t>låtelsen</w:t>
      </w:r>
      <w:r w:rsidRPr="00FB3C47">
        <w:t>.</w:t>
      </w:r>
    </w:p>
    <w:p w14:paraId="3692BA32" w14:textId="77777777" w:rsidR="009F5EEF" w:rsidRPr="00FB3C47" w:rsidRDefault="009F5EEF" w:rsidP="009F5EEF">
      <w:pPr>
        <w:pStyle w:val="Brdtextmedindragram"/>
      </w:pPr>
      <w:r w:rsidRPr="00FB3C47">
        <w:lastRenderedPageBreak/>
        <w:t>Finansinspektionen ska utan dröjsmål översända ansö</w:t>
      </w:r>
      <w:r>
        <w:softHyphen/>
      </w:r>
      <w:r w:rsidRPr="00FB3C47">
        <w:t>k</w:t>
      </w:r>
      <w:r>
        <w:softHyphen/>
      </w:r>
      <w:r>
        <w:softHyphen/>
      </w:r>
      <w:r w:rsidRPr="00FB3C47">
        <w:t xml:space="preserve">an till den behöriga myndigheten </w:t>
      </w:r>
      <w:r>
        <w:t>i</w:t>
      </w:r>
      <w:r w:rsidRPr="00FB3C47">
        <w:t xml:space="preserve"> det överlåtande institutet</w:t>
      </w:r>
      <w:r>
        <w:t>s hemland</w:t>
      </w:r>
      <w:r w:rsidRPr="00FB3C47">
        <w:t xml:space="preserve"> för be</w:t>
      </w:r>
      <w:r>
        <w:softHyphen/>
      </w:r>
      <w:r w:rsidRPr="00FB3C47">
        <w:t>döm</w:t>
      </w:r>
      <w:r>
        <w:softHyphen/>
      </w:r>
      <w:r w:rsidRPr="00FB3C47">
        <w:t>ning.</w:t>
      </w:r>
    </w:p>
    <w:p w14:paraId="35FDEA14" w14:textId="77777777" w:rsidR="009F5EEF" w:rsidRDefault="009F5EEF" w:rsidP="009F5EEF">
      <w:pPr>
        <w:pStyle w:val="Brdtextmedindragram"/>
      </w:pPr>
      <w:r w:rsidRPr="00FB3C47">
        <w:t>Tillstånd att verkställa överlåtelseavtalet ska ges</w:t>
      </w:r>
      <w:r>
        <w:t>,</w:t>
      </w:r>
      <w:r w:rsidRPr="00FB3C47">
        <w:t xml:space="preserve"> om </w:t>
      </w:r>
    </w:p>
    <w:p w14:paraId="6909D9E7" w14:textId="77777777" w:rsidR="009F5EEF" w:rsidRPr="0032211F" w:rsidRDefault="009F5EEF" w:rsidP="00012904">
      <w:pPr>
        <w:pStyle w:val="Brdtextmedindragram"/>
      </w:pPr>
      <w:r>
        <w:t>–</w:t>
      </w:r>
      <w:r w:rsidRPr="00FB3C47">
        <w:t xml:space="preserve"> </w:t>
      </w:r>
      <w:r w:rsidRPr="0032211F">
        <w:t xml:space="preserve">all information som ansökan ska innehålla har lämnats, </w:t>
      </w:r>
    </w:p>
    <w:p w14:paraId="39F96E8D" w14:textId="0BB01603" w:rsidR="009F5EEF" w:rsidRPr="0032211F" w:rsidRDefault="009F5EEF" w:rsidP="00012904">
      <w:pPr>
        <w:pStyle w:val="Brdtextmedindragram"/>
      </w:pPr>
      <w:r w:rsidRPr="0032211F">
        <w:t>–</w:t>
      </w:r>
      <w:r w:rsidR="0032211F">
        <w:t> </w:t>
      </w:r>
      <w:r w:rsidRPr="0032211F">
        <w:t>den behöriga myndigheten i det andra landet har godkänt över</w:t>
      </w:r>
      <w:r w:rsidR="0032211F">
        <w:softHyphen/>
      </w:r>
      <w:r w:rsidRPr="0032211F">
        <w:t xml:space="preserve">låtelsen, </w:t>
      </w:r>
    </w:p>
    <w:p w14:paraId="3112E5D3" w14:textId="7D4926F6" w:rsidR="009F5EEF" w:rsidRPr="0032211F" w:rsidRDefault="009F5EEF" w:rsidP="00012904">
      <w:pPr>
        <w:pStyle w:val="Brdtextmedindragram"/>
      </w:pPr>
      <w:r w:rsidRPr="0032211F">
        <w:t>–</w:t>
      </w:r>
      <w:r w:rsidR="0032211F">
        <w:t> </w:t>
      </w:r>
      <w:r w:rsidRPr="0032211F">
        <w:t>de rättigheter som tillkommer försäkringstagarna, de försäkrade och andra ersätt</w:t>
      </w:r>
      <w:r w:rsidRPr="0032211F">
        <w:softHyphen/>
        <w:t>nings</w:t>
      </w:r>
      <w:r w:rsidRPr="0032211F">
        <w:softHyphen/>
        <w:t>berättigade hos det övertagande före</w:t>
      </w:r>
      <w:r w:rsidRPr="0032211F">
        <w:softHyphen/>
        <w:t xml:space="preserve">taget före och efter överlåtelsen är tillräckligt skyddade, </w:t>
      </w:r>
    </w:p>
    <w:p w14:paraId="3D0797E2" w14:textId="7A689C35" w:rsidR="009F5EEF" w:rsidRPr="0032211F" w:rsidRDefault="009F5EEF" w:rsidP="00012904">
      <w:pPr>
        <w:pStyle w:val="Brdtextmedindragram"/>
      </w:pPr>
      <w:r w:rsidRPr="0032211F">
        <w:t>–</w:t>
      </w:r>
      <w:r w:rsidR="0032211F">
        <w:t> </w:t>
      </w:r>
      <w:r w:rsidRPr="0032211F">
        <w:t>det över</w:t>
      </w:r>
      <w:r w:rsidRPr="0032211F">
        <w:softHyphen/>
        <w:t>tagande företaget har den kapitalbas som krävs sedan över</w:t>
      </w:r>
      <w:r w:rsidRPr="0032211F">
        <w:softHyphen/>
        <w:t>låt</w:t>
      </w:r>
      <w:r w:rsidRPr="0032211F">
        <w:softHyphen/>
        <w:t>elsen har beaktats, och</w:t>
      </w:r>
    </w:p>
    <w:p w14:paraId="675A96D6" w14:textId="76CD1C9E" w:rsidR="009F5EEF" w:rsidRPr="0032211F" w:rsidRDefault="009F5EEF" w:rsidP="00012904">
      <w:pPr>
        <w:pStyle w:val="Brdtextmedindragram"/>
      </w:pPr>
      <w:r w:rsidRPr="0032211F">
        <w:t>– det över</w:t>
      </w:r>
      <w:r w:rsidRPr="0032211F">
        <w:softHyphen/>
        <w:t>tagande företagets orga</w:t>
      </w:r>
      <w:r w:rsidRPr="0032211F">
        <w:softHyphen/>
        <w:t>ni</w:t>
      </w:r>
      <w:r w:rsidRPr="0032211F">
        <w:softHyphen/>
        <w:t>sation är ända</w:t>
      </w:r>
      <w:r w:rsidRPr="0032211F">
        <w:softHyphen/>
        <w:t>måls</w:t>
      </w:r>
      <w:r w:rsidRPr="0032211F">
        <w:softHyphen/>
        <w:t xml:space="preserve">enlig och </w:t>
      </w:r>
      <w:bookmarkStart w:id="3909" w:name="_Hlk8807959"/>
      <w:r w:rsidRPr="0032211F">
        <w:t>den som deltar i ledningen av det över</w:t>
      </w:r>
      <w:r w:rsidRPr="0032211F">
        <w:softHyphen/>
        <w:t>tagande företaget har till</w:t>
      </w:r>
      <w:r w:rsidRPr="0032211F">
        <w:softHyphen/>
        <w:t>räcklig kompetens och erfarenhet och i övrigt är lämplig för upp</w:t>
      </w:r>
      <w:r w:rsidRPr="0032211F">
        <w:softHyphen/>
        <w:t>gift</w:t>
      </w:r>
      <w:r w:rsidRPr="0032211F">
        <w:softHyphen/>
        <w:t>en med hänsyn till den föreslagna överlåtelsen</w:t>
      </w:r>
      <w:bookmarkEnd w:id="3909"/>
      <w:r w:rsidRPr="0032211F">
        <w:t>.</w:t>
      </w:r>
    </w:p>
    <w:p w14:paraId="19597280" w14:textId="1A3D8C60" w:rsidR="009F5EEF" w:rsidRDefault="009F5EEF" w:rsidP="009F5EEF">
      <w:pPr>
        <w:pStyle w:val="Brdtextmedindragram"/>
      </w:pPr>
      <w:r w:rsidRPr="004F7FD5">
        <w:t xml:space="preserve">Finansinspektionen </w:t>
      </w:r>
      <w:r w:rsidR="0032211F">
        <w:t xml:space="preserve">ska </w:t>
      </w:r>
      <w:r w:rsidRPr="004F7FD5">
        <w:t xml:space="preserve">få förelägga det övertagande företaget att </w:t>
      </w:r>
      <w:r>
        <w:t xml:space="preserve">ge </w:t>
      </w:r>
      <w:r w:rsidRPr="004F7FD5">
        <w:t>in den ytterligare utredning som är nödvändig för att inspektion</w:t>
      </w:r>
      <w:r>
        <w:t>en ska kun</w:t>
      </w:r>
      <w:r>
        <w:softHyphen/>
        <w:t>na bedöma om de</w:t>
      </w:r>
      <w:r w:rsidRPr="004F7FD5">
        <w:t xml:space="preserve"> rättigheter som tillkommer försäk</w:t>
      </w:r>
      <w:r>
        <w:softHyphen/>
      </w:r>
      <w:r w:rsidRPr="004F7FD5">
        <w:t>rings</w:t>
      </w:r>
      <w:r>
        <w:softHyphen/>
      </w:r>
      <w:r w:rsidRPr="004F7FD5">
        <w:t>tagarna</w:t>
      </w:r>
      <w:r>
        <w:t>,</w:t>
      </w:r>
      <w:r w:rsidRPr="004F7FD5">
        <w:t xml:space="preserve"> </w:t>
      </w:r>
      <w:r>
        <w:t>de försäkrade</w:t>
      </w:r>
      <w:r w:rsidRPr="004F7FD5">
        <w:t xml:space="preserve"> och andra ersättningsberättigade </w:t>
      </w:r>
      <w:r>
        <w:t>hos det övertagande före</w:t>
      </w:r>
      <w:r>
        <w:softHyphen/>
        <w:t xml:space="preserve">taget </w:t>
      </w:r>
      <w:r w:rsidRPr="00CD6D06">
        <w:t>är tillräckligt skyddade</w:t>
      </w:r>
      <w:r w:rsidRPr="004F7FD5">
        <w:t>.</w:t>
      </w:r>
    </w:p>
    <w:p w14:paraId="178A5B6A" w14:textId="77777777" w:rsidR="009F5EEF" w:rsidRPr="00FB3C47" w:rsidRDefault="009F5EEF" w:rsidP="009F5EEF">
      <w:pPr>
        <w:pStyle w:val="Brdtextmedindragram"/>
      </w:pPr>
      <w:r w:rsidRPr="00FB3C47">
        <w:t>Finansinspektionen ska meddela beslut i ärendet inom tre månader från det att ansökan togs emot och inom två veckor därefter underrätta den behöriga myndigheten för det överlåtande institutet om beslutet. Finansinspektionen ska</w:t>
      </w:r>
      <w:r>
        <w:t>,</w:t>
      </w:r>
      <w:r w:rsidRPr="00FB3C47">
        <w:t xml:space="preserve"> om överlåtelsen leder till gränsöverskridande verksamhet</w:t>
      </w:r>
      <w:r>
        <w:t>,</w:t>
      </w:r>
      <w:r w:rsidRPr="00FB3C47">
        <w:t xml:space="preserve"> lämna information till det övertagande företaget om </w:t>
      </w:r>
      <w:r w:rsidRPr="000E24CF">
        <w:t>de regler för verksamheten som ska tillämpas på det överlåtna beståndet av tjänstepensionsavtal</w:t>
      </w:r>
      <w:r w:rsidRPr="00FB3C47">
        <w:t xml:space="preserve">. Informationen ska lämnas inom en vecka från det att Finansinspektionen tog emot den från den </w:t>
      </w:r>
      <w:r>
        <w:t>utländska</w:t>
      </w:r>
      <w:r w:rsidRPr="00FB3C47">
        <w:t xml:space="preserve"> myn</w:t>
      </w:r>
      <w:r>
        <w:softHyphen/>
      </w:r>
      <w:r w:rsidRPr="00FB3C47">
        <w:t>dig</w:t>
      </w:r>
      <w:r>
        <w:softHyphen/>
      </w:r>
      <w:r w:rsidRPr="00FB3C47">
        <w:t>heten.</w:t>
      </w:r>
    </w:p>
    <w:p w14:paraId="31E1ACDA" w14:textId="77777777" w:rsidR="009F5EEF" w:rsidRPr="00FB3C47" w:rsidRDefault="009F5EEF" w:rsidP="009F5EEF">
      <w:pPr>
        <w:pStyle w:val="Brdtextmedindragram"/>
      </w:pPr>
      <w:r w:rsidRPr="00FB3C47">
        <w:t>När tillstånd att verkställa överlåtelseavtalet har lämnats ska det över</w:t>
      </w:r>
      <w:r>
        <w:softHyphen/>
      </w:r>
      <w:r w:rsidRPr="00FB3C47">
        <w:t xml:space="preserve">tagande företaget genast anmäla </w:t>
      </w:r>
      <w:r>
        <w:t>tillstånds</w:t>
      </w:r>
      <w:r w:rsidRPr="00FB3C47">
        <w:t>beslutet för registrering</w:t>
      </w:r>
      <w:r>
        <w:t xml:space="preserve"> till Bolagsverket</w:t>
      </w:r>
      <w:r w:rsidRPr="00FB3C47">
        <w:t>, och Bolagsverket ska genast registrera beslutet. När regist</w:t>
      </w:r>
      <w:r>
        <w:softHyphen/>
      </w:r>
      <w:r w:rsidRPr="00FB3C47">
        <w:t xml:space="preserve">rering har </w:t>
      </w:r>
      <w:r>
        <w:t>gjorts</w:t>
      </w:r>
      <w:r w:rsidRPr="00FB3C47">
        <w:t xml:space="preserve"> övergår ansvaret för det överlåtna beståndet</w:t>
      </w:r>
      <w:r>
        <w:t xml:space="preserve"> </w:t>
      </w:r>
      <w:r w:rsidRPr="00FB3C47">
        <w:t xml:space="preserve">på det övertagande företaget. </w:t>
      </w:r>
    </w:p>
    <w:p w14:paraId="39B0FBA4" w14:textId="77777777" w:rsidR="009F5EEF" w:rsidRPr="002B2847" w:rsidRDefault="009F5EEF" w:rsidP="009F5EEF">
      <w:pPr>
        <w:pStyle w:val="Brdtextmedindragram"/>
      </w:pPr>
      <w:r w:rsidRPr="002B2847">
        <w:rPr>
          <w:b/>
        </w:rPr>
        <w:t>Regeringens bedömning:</w:t>
      </w:r>
      <w:r>
        <w:t xml:space="preserve"> Det bör inte införas någon avgifts</w:t>
      </w:r>
      <w:r>
        <w:softHyphen/>
        <w:t>bestäm</w:t>
      </w:r>
      <w:r>
        <w:softHyphen/>
        <w:t>melse eller ett bemyndigande att meddela föreskrifter om avgifter i la</w:t>
      </w:r>
      <w:r>
        <w:softHyphen/>
        <w:t xml:space="preserve">gen om </w:t>
      </w:r>
      <w:r w:rsidRPr="00744E8E">
        <w:t>utländska försäkringsgivares och tjänste</w:t>
      </w:r>
      <w:r>
        <w:softHyphen/>
      </w:r>
      <w:r w:rsidRPr="00744E8E">
        <w:t>pensions</w:t>
      </w:r>
      <w:r>
        <w:softHyphen/>
      </w:r>
      <w:r w:rsidRPr="00744E8E">
        <w:t>instituts verk</w:t>
      </w:r>
      <w:r>
        <w:softHyphen/>
      </w:r>
      <w:r w:rsidRPr="00744E8E">
        <w:t>sam</w:t>
      </w:r>
      <w:r>
        <w:softHyphen/>
      </w:r>
      <w:r w:rsidRPr="00744E8E">
        <w:t>het i Sverige</w:t>
      </w:r>
      <w:r>
        <w:t>.</w:t>
      </w:r>
    </w:p>
    <w:p w14:paraId="55B29140" w14:textId="77777777" w:rsidR="009F5EEF" w:rsidRPr="00FB3C47" w:rsidRDefault="009F5EEF" w:rsidP="009F5EEF">
      <w:pPr>
        <w:pStyle w:val="Brdtextmedindrag"/>
        <w:rPr>
          <w:b/>
          <w:sz w:val="8"/>
          <w:szCs w:val="8"/>
        </w:rPr>
      </w:pPr>
    </w:p>
    <w:p w14:paraId="3E7B39D0" w14:textId="77777777" w:rsidR="009F5EEF" w:rsidRPr="00FB3C47" w:rsidRDefault="009F5EEF" w:rsidP="009F5EEF">
      <w:pPr>
        <w:pStyle w:val="Brdtextmedindrag"/>
      </w:pPr>
      <w:r w:rsidRPr="00FB3C47">
        <w:rPr>
          <w:b/>
        </w:rPr>
        <w:t>Utredningens förslag</w:t>
      </w:r>
      <w:r>
        <w:rPr>
          <w:b/>
        </w:rPr>
        <w:t>:</w:t>
      </w:r>
      <w:r w:rsidRPr="00FB3C47">
        <w:t xml:space="preserve"> Utredningen föreslår </w:t>
      </w:r>
      <w:r>
        <w:t xml:space="preserve">inte några bestämmelser om </w:t>
      </w:r>
      <w:r w:rsidRPr="00FB3C47">
        <w:t>gränsöverskridande överlåtelser.</w:t>
      </w:r>
    </w:p>
    <w:p w14:paraId="1865BA2E" w14:textId="77777777" w:rsidR="009F5EEF" w:rsidRPr="00FB3C47" w:rsidRDefault="009F5EEF" w:rsidP="009F5EEF">
      <w:pPr>
        <w:pStyle w:val="Brdtextmedindrag"/>
      </w:pPr>
      <w:r w:rsidRPr="00FB3C47">
        <w:rPr>
          <w:b/>
        </w:rPr>
        <w:t>Remissinstanserna</w:t>
      </w:r>
      <w:r w:rsidRPr="00FB3C47">
        <w:t xml:space="preserve"> har inga synpunkter </w:t>
      </w:r>
      <w:r>
        <w:t>i denna del</w:t>
      </w:r>
      <w:r w:rsidRPr="00FB3C47">
        <w:t>.</w:t>
      </w:r>
    </w:p>
    <w:p w14:paraId="11A4337B" w14:textId="22A90410" w:rsidR="009F5EEF" w:rsidRPr="00FB3C47" w:rsidRDefault="009F5EEF" w:rsidP="009F5EEF">
      <w:pPr>
        <w:pStyle w:val="Brdtextmedindrag"/>
      </w:pPr>
      <w:r w:rsidRPr="00FB3C47">
        <w:rPr>
          <w:b/>
        </w:rPr>
        <w:t>Promemorians</w:t>
      </w:r>
      <w:r w:rsidRPr="00FB3C47">
        <w:t xml:space="preserve"> </w:t>
      </w:r>
      <w:r w:rsidRPr="002B2847">
        <w:rPr>
          <w:b/>
        </w:rPr>
        <w:t>förslag</w:t>
      </w:r>
      <w:r w:rsidRPr="00FB3C47">
        <w:t xml:space="preserve"> </w:t>
      </w:r>
      <w:r>
        <w:t>ö</w:t>
      </w:r>
      <w:r w:rsidRPr="00FB3C47">
        <w:t>verensstämmer delvis med regeringens för</w:t>
      </w:r>
      <w:r w:rsidR="00875CE9">
        <w:softHyphen/>
      </w:r>
      <w:r w:rsidRPr="00FB3C47">
        <w:t>slag.</w:t>
      </w:r>
      <w:r>
        <w:t xml:space="preserve"> </w:t>
      </w:r>
      <w:r w:rsidR="00457956">
        <w:t xml:space="preserve">Promemorians förslag avviker från regeringens förslag genom att </w:t>
      </w:r>
      <w:r w:rsidR="00141942">
        <w:t>enligt</w:t>
      </w:r>
      <w:r>
        <w:t xml:space="preserve"> p</w:t>
      </w:r>
      <w:r w:rsidRPr="00FB3C47">
        <w:t>romemorian</w:t>
      </w:r>
      <w:r w:rsidR="00141942">
        <w:t>s</w:t>
      </w:r>
      <w:r w:rsidRPr="00FB3C47">
        <w:t xml:space="preserve"> försl</w:t>
      </w:r>
      <w:r w:rsidR="00141942">
        <w:t>ag</w:t>
      </w:r>
      <w:r w:rsidRPr="00FB3C47">
        <w:t xml:space="preserve"> </w:t>
      </w:r>
      <w:r w:rsidR="00141942">
        <w:t>sk</w:t>
      </w:r>
      <w:r w:rsidRPr="00FB3C47">
        <w:t>a ansökan om tillstånd ges in inom fyra månader från det att stämman i det överlåtande utländska tjänste</w:t>
      </w:r>
      <w:r>
        <w:softHyphen/>
      </w:r>
      <w:r w:rsidRPr="00FB3C47">
        <w:t>pensions</w:t>
      </w:r>
      <w:r w:rsidR="00141942">
        <w:softHyphen/>
      </w:r>
      <w:r w:rsidRPr="00FB3C47">
        <w:t>institutet och berörd arbetsgivare godkände överlåtelsen</w:t>
      </w:r>
      <w:r>
        <w:t xml:space="preserve">, </w:t>
      </w:r>
      <w:r w:rsidRPr="00FB3C47">
        <w:t>tillstånd anses ha getts efter fyra månader och tre veckor från det att ansökan togs emot av Finansinspektionen om inspektionen inte har med</w:t>
      </w:r>
      <w:r>
        <w:softHyphen/>
      </w:r>
      <w:r w:rsidRPr="00FB3C47">
        <w:t>delat beslut inom tre</w:t>
      </w:r>
      <w:r w:rsidR="00141942">
        <w:t> </w:t>
      </w:r>
      <w:r w:rsidRPr="00FB3C47">
        <w:t>månader</w:t>
      </w:r>
      <w:r>
        <w:t>,</w:t>
      </w:r>
      <w:r w:rsidRPr="00FB3C47">
        <w:t xml:space="preserve"> det övertagande företaget under</w:t>
      </w:r>
      <w:r>
        <w:softHyphen/>
      </w:r>
      <w:r w:rsidRPr="00FB3C47">
        <w:t xml:space="preserve">rätta varje försäkringstagare </w:t>
      </w:r>
      <w:r w:rsidRPr="00FB3C47">
        <w:lastRenderedPageBreak/>
        <w:t>om överlåtelsen</w:t>
      </w:r>
      <w:r>
        <w:t xml:space="preserve"> och</w:t>
      </w:r>
      <w:r w:rsidRPr="00FB3C47">
        <w:t xml:space="preserve"> Finans</w:t>
      </w:r>
      <w:r>
        <w:softHyphen/>
      </w:r>
      <w:r w:rsidRPr="00FB3C47">
        <w:t>in</w:t>
      </w:r>
      <w:r>
        <w:softHyphen/>
      </w:r>
      <w:r w:rsidRPr="00FB3C47">
        <w:t>spektionen offentliggöra överlåtelsen i det land där åtagandena ska fullgöras.</w:t>
      </w:r>
    </w:p>
    <w:p w14:paraId="6357B512" w14:textId="62616874" w:rsidR="009F5EEF" w:rsidRPr="00FB3C47" w:rsidRDefault="009F5EEF" w:rsidP="009F5EEF">
      <w:pPr>
        <w:pStyle w:val="Brdtextmedindrag"/>
      </w:pPr>
      <w:r w:rsidRPr="00FB3C47">
        <w:rPr>
          <w:b/>
        </w:rPr>
        <w:t>Remissinstanserna</w:t>
      </w:r>
      <w:r w:rsidRPr="00012904">
        <w:rPr>
          <w:b/>
        </w:rPr>
        <w:t>:</w:t>
      </w:r>
      <w:r w:rsidR="00875CE9">
        <w:t xml:space="preserve"> Flertalet remissinstanser tillstyrker förslaget eller har inget att invända mot det.</w:t>
      </w:r>
      <w:r w:rsidRPr="00FB3C47">
        <w:t xml:space="preserve"> </w:t>
      </w:r>
      <w:bookmarkStart w:id="3910" w:name="_Hlk5188968"/>
      <w:r w:rsidRPr="00FB3C47">
        <w:rPr>
          <w:i/>
        </w:rPr>
        <w:t>Finansinspektionen</w:t>
      </w:r>
      <w:r w:rsidRPr="00FB3C47">
        <w:t xml:space="preserve"> ifrågasätter om direktivet genom</w:t>
      </w:r>
      <w:r>
        <w:softHyphen/>
      </w:r>
      <w:r>
        <w:softHyphen/>
      </w:r>
      <w:r w:rsidRPr="00FB3C47">
        <w:t xml:space="preserve">förs korrekt genom promemorians förslag. Inspektionen anser bl.a. att </w:t>
      </w:r>
      <w:r>
        <w:t>kravet på att</w:t>
      </w:r>
      <w:r w:rsidRPr="009B57A8">
        <w:t xml:space="preserve"> det övertagande tjänstepensionsföretaget </w:t>
      </w:r>
      <w:r>
        <w:t xml:space="preserve">ska </w:t>
      </w:r>
      <w:r w:rsidRPr="009B57A8">
        <w:t>ha den kapi</w:t>
      </w:r>
      <w:r>
        <w:softHyphen/>
      </w:r>
      <w:r w:rsidRPr="009B57A8">
        <w:t>tal</w:t>
      </w:r>
      <w:r>
        <w:softHyphen/>
      </w:r>
      <w:r w:rsidRPr="009B57A8">
        <w:t xml:space="preserve">bas som krävs </w:t>
      </w:r>
      <w:r w:rsidRPr="00FB3C47">
        <w:t xml:space="preserve">går längre än </w:t>
      </w:r>
      <w:r>
        <w:t>det</w:t>
      </w:r>
      <w:r w:rsidRPr="00FB3C47">
        <w:t xml:space="preserve"> som följer av direktivet.</w:t>
      </w:r>
      <w:r>
        <w:t xml:space="preserve"> </w:t>
      </w:r>
      <w:r w:rsidRPr="002B2847">
        <w:rPr>
          <w:i/>
        </w:rPr>
        <w:t>Svensk Försäkring</w:t>
      </w:r>
      <w:r w:rsidRPr="00FB3C47">
        <w:t xml:space="preserve"> ifråga</w:t>
      </w:r>
      <w:r>
        <w:softHyphen/>
      </w:r>
      <w:r w:rsidRPr="00FB3C47">
        <w:t>sätter om kravet på att företagets finansiella ställning ska vara till</w:t>
      </w:r>
      <w:r>
        <w:softHyphen/>
      </w:r>
      <w:r w:rsidRPr="00FB3C47">
        <w:t>freds</w:t>
      </w:r>
      <w:r>
        <w:softHyphen/>
      </w:r>
      <w:r w:rsidRPr="00FB3C47">
        <w:t>ställande tillför något i förhållande till kravet på att företaget ska ha en tillräcklig kapitalbas.</w:t>
      </w:r>
      <w:bookmarkEnd w:id="3910"/>
      <w:r w:rsidRPr="00FB3C47">
        <w:t xml:space="preserve"> </w:t>
      </w:r>
    </w:p>
    <w:p w14:paraId="36CA6701" w14:textId="77777777" w:rsidR="009F5EEF" w:rsidRPr="0094380B" w:rsidRDefault="009F5EEF" w:rsidP="009F5EEF">
      <w:pPr>
        <w:pStyle w:val="Rubrik4utannumrering"/>
      </w:pPr>
      <w:r w:rsidRPr="009304F8">
        <w:t>Skälen för regeringens förslag</w:t>
      </w:r>
      <w:r>
        <w:t xml:space="preserve"> och bedömning</w:t>
      </w:r>
    </w:p>
    <w:p w14:paraId="0DDE67AF" w14:textId="77777777" w:rsidR="009F5EEF" w:rsidRPr="00FB3C47" w:rsidRDefault="009F5EEF" w:rsidP="009F5EEF">
      <w:pPr>
        <w:pStyle w:val="Rubrik5utannumrering"/>
        <w:spacing w:before="0"/>
      </w:pPr>
      <w:r>
        <w:t>Gällande rätt i fråga om</w:t>
      </w:r>
      <w:r w:rsidRPr="00FB3C47">
        <w:t xml:space="preserve"> överlåtelser </w:t>
      </w:r>
      <w:r>
        <w:t>från</w:t>
      </w:r>
      <w:r w:rsidRPr="00FB3C47">
        <w:t xml:space="preserve"> utländska </w:t>
      </w:r>
      <w:r>
        <w:t>försäkringsgivare</w:t>
      </w:r>
    </w:p>
    <w:p w14:paraId="283C61A4" w14:textId="5DE57E70" w:rsidR="009F5EEF" w:rsidRDefault="009F5EEF" w:rsidP="009F5EEF">
      <w:pPr>
        <w:pStyle w:val="Brdtext"/>
      </w:pPr>
      <w:r>
        <w:t>Försäkringsrörelselagen innehåller inte några krav för att ett svenskt försäkringsföretag ska få överta ett försäkringsbestånd från ett utländskt fö</w:t>
      </w:r>
      <w:r>
        <w:softHyphen/>
        <w:t>retag, och inte heller i övrigt något om överlåtelser från en ut</w:t>
      </w:r>
      <w:r>
        <w:softHyphen/>
        <w:t>ländsk för</w:t>
      </w:r>
      <w:r>
        <w:softHyphen/>
        <w:t xml:space="preserve">säkringsgivare. I lagen </w:t>
      </w:r>
      <w:r w:rsidRPr="00FB3C47">
        <w:t>om utländska försäkrings</w:t>
      </w:r>
      <w:r>
        <w:softHyphen/>
      </w:r>
      <w:r w:rsidRPr="00FB3C47">
        <w:t>givares och tjänste</w:t>
      </w:r>
      <w:r>
        <w:softHyphen/>
      </w:r>
      <w:r w:rsidRPr="00FB3C47">
        <w:t>pen</w:t>
      </w:r>
      <w:r>
        <w:softHyphen/>
      </w:r>
      <w:r w:rsidRPr="00FB3C47">
        <w:t>sions</w:t>
      </w:r>
      <w:r>
        <w:softHyphen/>
        <w:t>instituts verksamhet i Sverige finns dock bestämmelser om som rik</w:t>
      </w:r>
      <w:r>
        <w:softHyphen/>
        <w:t>t</w:t>
      </w:r>
      <w:r>
        <w:softHyphen/>
        <w:t xml:space="preserve">as till </w:t>
      </w:r>
      <w:r w:rsidRPr="00FB3C47">
        <w:t xml:space="preserve">försäkringsgivare från ett </w:t>
      </w:r>
      <w:r w:rsidR="0034424C">
        <w:t xml:space="preserve">land inom </w:t>
      </w:r>
      <w:r w:rsidRPr="00FB3C47">
        <w:t>EES eller tredjeland och utländska tjänstepensionsinstitut</w:t>
      </w:r>
      <w:r>
        <w:t xml:space="preserve"> som</w:t>
      </w:r>
      <w:r w:rsidRPr="00FB3C47">
        <w:t xml:space="preserve"> driv</w:t>
      </w:r>
      <w:r>
        <w:t>er</w:t>
      </w:r>
      <w:r w:rsidRPr="00FB3C47">
        <w:t xml:space="preserve"> verksam</w:t>
      </w:r>
      <w:r>
        <w:softHyphen/>
      </w:r>
      <w:r w:rsidRPr="00FB3C47">
        <w:t xml:space="preserve">het i Sverige (1 kap. 1 §). </w:t>
      </w:r>
    </w:p>
    <w:p w14:paraId="2F7AABD8" w14:textId="77777777" w:rsidR="009F5EEF" w:rsidRPr="00FB3C47" w:rsidRDefault="009F5EEF" w:rsidP="009F5EEF">
      <w:pPr>
        <w:pStyle w:val="Brdtextmedindrag"/>
      </w:pPr>
      <w:r w:rsidRPr="00FB3C47">
        <w:t>I 9 kap. LUFT finns bestämmelser om utländska försäkringsgivares överlåtelser av försäkringsbestånd. Bestämmelserna gäller inte för ut</w:t>
      </w:r>
      <w:r>
        <w:softHyphen/>
      </w:r>
      <w:r w:rsidRPr="00FB3C47">
        <w:t>länds</w:t>
      </w:r>
      <w:r>
        <w:softHyphen/>
      </w:r>
      <w:r w:rsidRPr="00FB3C47">
        <w:t xml:space="preserve">ka tjänstepensionsinstitut (jfr 1 kap. 5 § tredje stycket </w:t>
      </w:r>
      <w:r>
        <w:t>LUFT</w:t>
      </w:r>
      <w:r w:rsidRPr="00FB3C47">
        <w:t xml:space="preserve">), men omfattar försäkringsgivare som driver tjänstepensionsverksamhet. </w:t>
      </w:r>
      <w:r>
        <w:t>E</w:t>
      </w:r>
      <w:r w:rsidRPr="00FB3C47">
        <w:t>n ut</w:t>
      </w:r>
      <w:r>
        <w:softHyphen/>
      </w:r>
      <w:r w:rsidRPr="00FB3C47">
        <w:t>ländsk försäkringsgivare</w:t>
      </w:r>
      <w:r>
        <w:t xml:space="preserve"> kan</w:t>
      </w:r>
      <w:r w:rsidRPr="00FB3C47">
        <w:t xml:space="preserve"> helt eller delvis överlåta ett bestånd av för</w:t>
      </w:r>
      <w:r>
        <w:softHyphen/>
      </w:r>
      <w:r w:rsidRPr="00FB3C47">
        <w:t>säk</w:t>
      </w:r>
      <w:r>
        <w:softHyphen/>
      </w:r>
      <w:r w:rsidRPr="00FB3C47">
        <w:t>ringar till en svensk eller utländsk försäkringsgivare under de förut</w:t>
      </w:r>
      <w:r>
        <w:softHyphen/>
      </w:r>
      <w:r w:rsidRPr="00FB3C47">
        <w:t>sätt</w:t>
      </w:r>
      <w:r>
        <w:softHyphen/>
      </w:r>
      <w:r w:rsidRPr="00FB3C47">
        <w:t>ningar som anges i kapitlet</w:t>
      </w:r>
      <w:r>
        <w:t xml:space="preserve"> (9 kap. 1 § LUFT)</w:t>
      </w:r>
      <w:r w:rsidRPr="00FB3C47">
        <w:t>.</w:t>
      </w:r>
    </w:p>
    <w:p w14:paraId="101F3A17" w14:textId="77777777" w:rsidR="009F5EEF" w:rsidRPr="00FB3C47" w:rsidRDefault="009F5EEF" w:rsidP="009F5EEF">
      <w:pPr>
        <w:pStyle w:val="Brdtextmedindrag"/>
      </w:pPr>
      <w:r w:rsidRPr="00FB3C47">
        <w:t>I fråga om överlåtelser från en EES-försäkringsgivare gäller följande. När Finansinspektionen av den behöriga myndigheten i det andra EES-landet ges möjlighet att yttra sig över en fråga om tillstånd till en över</w:t>
      </w:r>
      <w:r>
        <w:softHyphen/>
      </w:r>
      <w:r w:rsidRPr="00FB3C47">
        <w:t>låtelse av ett bestånd av försäkringar som meddelats i en verksamhet som drivits med stöd av lagen om utländska försäkringsgivares och tjänste</w:t>
      </w:r>
      <w:r>
        <w:softHyphen/>
      </w:r>
      <w:r w:rsidRPr="00FB3C47">
        <w:t>pen</w:t>
      </w:r>
      <w:r>
        <w:softHyphen/>
      </w:r>
      <w:r w:rsidRPr="00FB3C47">
        <w:t>si</w:t>
      </w:r>
      <w:r>
        <w:softHyphen/>
      </w:r>
      <w:r w:rsidRPr="00FB3C47">
        <w:t>onsinstituts verksamhet i Sverige, ska inspektionen lämna sitt samtycke om försäkringstagarnas rätt inte försämras och den övertagande försäk</w:t>
      </w:r>
      <w:r>
        <w:softHyphen/>
      </w:r>
      <w:r w:rsidRPr="00FB3C47">
        <w:t>rings</w:t>
      </w:r>
      <w:r>
        <w:softHyphen/>
      </w:r>
      <w:r w:rsidRPr="00FB3C47">
        <w:t>givaren har den kapitalbas som krävs sedan överlåtelsen beaktats</w:t>
      </w:r>
      <w:r>
        <w:t xml:space="preserve"> (9 kap. 2 § LUFT)</w:t>
      </w:r>
      <w:r w:rsidRPr="00FB3C47">
        <w:t>. Innan Finansinspektionen yttrar sig ska den som hu</w:t>
      </w:r>
      <w:r>
        <w:softHyphen/>
      </w:r>
      <w:r w:rsidRPr="00FB3C47">
        <w:t>vud</w:t>
      </w:r>
      <w:r>
        <w:softHyphen/>
      </w:r>
      <w:r w:rsidRPr="00FB3C47">
        <w:t>regel ge de berörda försäkringstagarna och andra ersättnings</w:t>
      </w:r>
      <w:r>
        <w:softHyphen/>
      </w:r>
      <w:r w:rsidRPr="00FB3C47">
        <w:t>be</w:t>
      </w:r>
      <w:r>
        <w:softHyphen/>
      </w:r>
      <w:r w:rsidRPr="00FB3C47">
        <w:t>rät</w:t>
      </w:r>
      <w:r>
        <w:softHyphen/>
      </w:r>
      <w:r w:rsidRPr="00FB3C47">
        <w:t>tigade möjlighet att anmäla om de har något att invända mot överlåtelsen, var</w:t>
      </w:r>
      <w:r>
        <w:softHyphen/>
      </w:r>
      <w:r w:rsidRPr="00FB3C47">
        <w:t>vid bestämmelsen om offentliggörande i 14 kap. 9 § FRL gäller i tillämp</w:t>
      </w:r>
      <w:r>
        <w:softHyphen/>
      </w:r>
      <w:r w:rsidRPr="00FB3C47">
        <w:t>liga delar</w:t>
      </w:r>
      <w:r>
        <w:t xml:space="preserve"> (9 kap. 3 § LUFT)</w:t>
      </w:r>
      <w:r w:rsidRPr="00FB3C47">
        <w:t>.</w:t>
      </w:r>
    </w:p>
    <w:p w14:paraId="190435D0" w14:textId="2BE139B4" w:rsidR="009F5EEF" w:rsidRPr="00FB3C47" w:rsidRDefault="009F5EEF" w:rsidP="009F5EEF">
      <w:pPr>
        <w:pStyle w:val="Brdtextmedindrag"/>
      </w:pPr>
      <w:r w:rsidRPr="00FB3C47">
        <w:t>En försäkringsgivare från tredjeland får med Finansinspektionens tillstånd överlåta ett bestånd av försäkringar som hör till verksamheten till ett svenskt försäkringsföretag eller till en utländsk försäkringsgivare som har koncession i Sverige eller som är auktoriserad i ett land inom EES (9 kap. 4 § LUFT). Ansökan ska göras av både den överlåtande och den övertagande försäkringsgivaren (9 kap. 5 §</w:t>
      </w:r>
      <w:r>
        <w:t xml:space="preserve"> LUFT</w:t>
      </w:r>
      <w:r w:rsidRPr="00FB3C47">
        <w:t>). Innan inspektionen läm</w:t>
      </w:r>
      <w:r>
        <w:softHyphen/>
      </w:r>
      <w:r w:rsidRPr="00FB3C47">
        <w:t>nar tillstånd till en överlåtelse ska den ge den behöriga myndigheten i det land där risker är belägna eller där åtaganden skall fullgöras möjlighet att yttra sig (9 kap. 6 §</w:t>
      </w:r>
      <w:r>
        <w:t xml:space="preserve"> LUFT</w:t>
      </w:r>
      <w:r w:rsidRPr="00FB3C47">
        <w:t xml:space="preserve">). Tillstånd att verkställa överlåtelseavtalet </w:t>
      </w:r>
      <w:r w:rsidRPr="00FB3C47">
        <w:lastRenderedPageBreak/>
        <w:t>ska ges om försäkringstagarnas rätt inte försämras, den övertagande för</w:t>
      </w:r>
      <w:r>
        <w:softHyphen/>
      </w:r>
      <w:r w:rsidRPr="00FB3C47">
        <w:t>säk</w:t>
      </w:r>
      <w:r>
        <w:softHyphen/>
      </w:r>
      <w:r w:rsidRPr="00FB3C47">
        <w:t>ringsgivaren har den kapitalbas som krävs sedan överlåtelsen beaktats och behörig myndighet i det land där risker är belägna eller där åtaganden ska fullgöras samtycker till överlåtelsen eller inte har yttrat sig</w:t>
      </w:r>
      <w:r>
        <w:t xml:space="preserve"> (9 kap. 7 § första stycket LUFT)</w:t>
      </w:r>
      <w:r w:rsidRPr="00FB3C47">
        <w:t>. Om den övertagande försäkringsgivaren inte har kon</w:t>
      </w:r>
      <w:r>
        <w:softHyphen/>
      </w:r>
      <w:r w:rsidRPr="00FB3C47">
        <w:t>cession i Sverige ska kapitalbasen intygas av den behöriga myndig</w:t>
      </w:r>
      <w:r>
        <w:softHyphen/>
      </w:r>
      <w:r w:rsidRPr="00FB3C47">
        <w:t>heten i det EES-land som övervakar försäkringsgivarens soliditet (9 kap. 7 §</w:t>
      </w:r>
      <w:r>
        <w:t> </w:t>
      </w:r>
      <w:r w:rsidRPr="00FB3C47">
        <w:t>andra stycket</w:t>
      </w:r>
      <w:r>
        <w:t xml:space="preserve"> LUFT</w:t>
      </w:r>
      <w:r w:rsidRPr="00FB3C47">
        <w:t xml:space="preserve">). </w:t>
      </w:r>
    </w:p>
    <w:p w14:paraId="51911B8B" w14:textId="7A6F842E" w:rsidR="009F5EEF" w:rsidRDefault="009F5EEF" w:rsidP="009F5EEF">
      <w:pPr>
        <w:pStyle w:val="Brdtextmedindrag"/>
      </w:pPr>
      <w:r w:rsidRPr="00FB3C47">
        <w:t>Om tillstånd att överlåta ett bestånd ges till en försäkringsgivare från tredjeland ska Finansinspektionen kungöra beslutet, och de försäk</w:t>
      </w:r>
      <w:r>
        <w:softHyphen/>
      </w:r>
      <w:r w:rsidRPr="00FB3C47">
        <w:t>rings</w:t>
      </w:r>
      <w:r>
        <w:softHyphen/>
      </w:r>
      <w:r w:rsidRPr="00FB3C47">
        <w:t>tagare och andra ersättningsberättigade som berörs av överlåtelsen ska under</w:t>
      </w:r>
      <w:r>
        <w:softHyphen/>
      </w:r>
      <w:r w:rsidRPr="00FB3C47">
        <w:t>rättas av den övertagande försäkringsgivaren. Om det ingår risker som är belägna i eller åtaganden som ska fullgöras i ett annat EES-land, ska Finansinspektionen som huvudregel offentliggöra den beslutade över</w:t>
      </w:r>
      <w:r>
        <w:softHyphen/>
      </w:r>
      <w:r w:rsidRPr="00FB3C47">
        <w:t>låtelsen i det landet enligt bestämmelserna där (9 kap. 8 § LUFT).</w:t>
      </w:r>
    </w:p>
    <w:p w14:paraId="46DA7910" w14:textId="77777777" w:rsidR="009F5EEF" w:rsidRDefault="009F5EEF" w:rsidP="009F5EEF">
      <w:pPr>
        <w:pStyle w:val="Rubrik5utannumrering"/>
      </w:pPr>
      <w:r>
        <w:t>Var överlåtelser från utländska institut ska regleras</w:t>
      </w:r>
    </w:p>
    <w:p w14:paraId="46634549" w14:textId="13ADBDAB" w:rsidR="009F5EEF" w:rsidRPr="002E45DB" w:rsidRDefault="009F5EEF" w:rsidP="00A1236C">
      <w:pPr>
        <w:pStyle w:val="Brdtext"/>
      </w:pPr>
      <w:r>
        <w:t>Den nya lagen om tjänstepensionsföretag ska innehålla bestämmelser som rör och som riktas till svenska företag. När det gäller överlåtelser av för</w:t>
      </w:r>
      <w:r>
        <w:softHyphen/>
        <w:t>säk</w:t>
      </w:r>
      <w:r>
        <w:softHyphen/>
        <w:t xml:space="preserve">ringsbestånd från svenska tjänstepensionsföretag föreslås därför att det införs </w:t>
      </w:r>
      <w:r w:rsidR="00875CE9">
        <w:t>bestämmelser</w:t>
      </w:r>
      <w:r>
        <w:t xml:space="preserve"> om det i den nya lagen om tjänstepensionsföretag</w:t>
      </w:r>
      <w:r w:rsidRPr="00D30FCB">
        <w:t xml:space="preserve"> </w:t>
      </w:r>
      <w:r>
        <w:t>(av</w:t>
      </w:r>
      <w:r>
        <w:softHyphen/>
        <w:t>snitten 11.1–11.7</w:t>
      </w:r>
      <w:r>
        <w:rPr>
          <w:sz w:val="22"/>
        </w:rPr>
        <w:t xml:space="preserve">). </w:t>
      </w:r>
      <w:r>
        <w:t>Även när det gäller överlåtelser från utländska tjänste</w:t>
      </w:r>
      <w:r>
        <w:softHyphen/>
        <w:t>pen</w:t>
      </w:r>
      <w:r>
        <w:softHyphen/>
        <w:t>sions</w:t>
      </w:r>
      <w:r>
        <w:softHyphen/>
        <w:t>institut till svenska företag finns krav i andra tjänste</w:t>
      </w:r>
      <w:r>
        <w:softHyphen/>
        <w:t>pen</w:t>
      </w:r>
      <w:r>
        <w:softHyphen/>
        <w:t xml:space="preserve">sionsdirektivet </w:t>
      </w:r>
      <w:r w:rsidR="00875CE9">
        <w:t xml:space="preserve">(artikel 12) </w:t>
      </w:r>
      <w:r>
        <w:t>som kräver bestämmelser som rik</w:t>
      </w:r>
      <w:r>
        <w:softHyphen/>
        <w:t>tas till svenska företag, vilka också bör införas i den nya lagen. Även om det kan framstå som en inte helt given uppdelning, bör dock ö</w:t>
      </w:r>
      <w:r w:rsidRPr="002E45DB">
        <w:t>ver</w:t>
      </w:r>
      <w:r>
        <w:softHyphen/>
      </w:r>
      <w:r w:rsidRPr="002E45DB">
        <w:t>låtelser till svenska tjänste</w:t>
      </w:r>
      <w:r>
        <w:softHyphen/>
      </w:r>
      <w:r w:rsidRPr="002E45DB">
        <w:t>pensions</w:t>
      </w:r>
      <w:r>
        <w:softHyphen/>
      </w:r>
      <w:r w:rsidRPr="002E45DB">
        <w:t>företag från utländska tjänstepensions</w:t>
      </w:r>
      <w:r>
        <w:softHyphen/>
      </w:r>
      <w:r w:rsidRPr="002E45DB">
        <w:t>institut som</w:t>
      </w:r>
      <w:r>
        <w:t xml:space="preserve"> redan</w:t>
      </w:r>
      <w:r w:rsidRPr="002E45DB">
        <w:t xml:space="preserve"> driver verksamhet i Sverige regleras i lagen om ut</w:t>
      </w:r>
      <w:r>
        <w:softHyphen/>
      </w:r>
      <w:r w:rsidRPr="002E45DB">
        <w:t>ländska</w:t>
      </w:r>
      <w:r>
        <w:t xml:space="preserve"> försäkringsgivares och tjänste</w:t>
      </w:r>
      <w:r w:rsidRPr="002E45DB">
        <w:t>pensions</w:t>
      </w:r>
      <w:r>
        <w:softHyphen/>
      </w:r>
      <w:r w:rsidRPr="002E45DB">
        <w:t>instituts verksamhet i Sverige</w:t>
      </w:r>
      <w:r>
        <w:t xml:space="preserve">, eftersom det förefaller naturligt att det i första hand är i den lagen det kommer att sökas svar på vad som gäller i fråga om utländska institut i Sverige. </w:t>
      </w:r>
      <w:r w:rsidR="004C256E">
        <w:t>B</w:t>
      </w:r>
      <w:r>
        <w:t>estämmelser om överlåtelser från utländska tjänstepensions</w:t>
      </w:r>
      <w:r w:rsidR="00ED25CB">
        <w:softHyphen/>
      </w:r>
      <w:r>
        <w:t xml:space="preserve">institut till svenska tjänstepensionsföretag </w:t>
      </w:r>
      <w:r w:rsidR="004C256E">
        <w:t>bör alltså föras in</w:t>
      </w:r>
      <w:r>
        <w:t xml:space="preserve"> både i den nya lagen och i lagen om</w:t>
      </w:r>
      <w:r w:rsidRPr="00694E63">
        <w:t xml:space="preserve"> utländska försäkrings</w:t>
      </w:r>
      <w:r>
        <w:softHyphen/>
      </w:r>
      <w:r w:rsidRPr="00694E63">
        <w:t>givares och tjänste</w:t>
      </w:r>
      <w:r>
        <w:softHyphen/>
      </w:r>
      <w:r w:rsidRPr="00694E63">
        <w:t>pensions</w:t>
      </w:r>
      <w:r>
        <w:softHyphen/>
      </w:r>
      <w:r w:rsidRPr="00694E63">
        <w:t>instituts verksamhet i Sverige</w:t>
      </w:r>
      <w:r>
        <w:t>, med den skillna</w:t>
      </w:r>
      <w:r>
        <w:softHyphen/>
        <w:t>d</w:t>
      </w:r>
      <w:r>
        <w:softHyphen/>
        <w:t>en att den förstnämnda lagen ska gälla överlåtelser från institut som inte driver verksamhet i Sverige. Vad som avses med att driva verksamhet i Sverige utgår från den betydelse uttrycket har i lagen om utländska försäkringsgivares och tjänstepensionsinstituts verksamhet i Sverige.</w:t>
      </w:r>
    </w:p>
    <w:p w14:paraId="6965DFA1" w14:textId="77777777" w:rsidR="009F5EEF" w:rsidRPr="002B2847" w:rsidRDefault="009F5EEF" w:rsidP="009F5EEF">
      <w:pPr>
        <w:pStyle w:val="Rubrik5utannumrering"/>
      </w:pPr>
      <w:r>
        <w:t>Tillståndskrav för att verkställa avtal om att ö</w:t>
      </w:r>
      <w:r w:rsidRPr="009304F8">
        <w:t>ver</w:t>
      </w:r>
      <w:r w:rsidRPr="0094380B">
        <w:t>ta bestånd</w:t>
      </w:r>
      <w:r w:rsidRPr="0068257E">
        <w:t xml:space="preserve"> från</w:t>
      </w:r>
      <w:r>
        <w:t xml:space="preserve"> ett</w:t>
      </w:r>
      <w:r w:rsidRPr="0068257E">
        <w:t xml:space="preserve"> utländskt tjänstepensionsinstitut</w:t>
      </w:r>
    </w:p>
    <w:p w14:paraId="044102BA" w14:textId="670EA051" w:rsidR="009F5EEF" w:rsidRDefault="009F5EEF" w:rsidP="009F5EEF">
      <w:pPr>
        <w:pStyle w:val="Brdtext"/>
      </w:pPr>
      <w:r>
        <w:t>Enligt andra tjänstepensions</w:t>
      </w:r>
      <w:r w:rsidRPr="00FB3C47">
        <w:t xml:space="preserve">direktivet </w:t>
      </w:r>
      <w:r>
        <w:t>kräver en överlåtelse av alla eller en del av en pensionsplans skulder, tekniska avsättningar och andra skyldig</w:t>
      </w:r>
      <w:r w:rsidR="00875CE9">
        <w:softHyphen/>
      </w:r>
      <w:r>
        <w:t>heter och rättigheter samt motsvarande tillgångar eller lik</w:t>
      </w:r>
      <w:r>
        <w:softHyphen/>
        <w:t xml:space="preserve">värdiga likvida tillgångar godkännande från den behöriga </w:t>
      </w:r>
      <w:r w:rsidRPr="00FB3C47">
        <w:t xml:space="preserve">myndigheten i det mottagande </w:t>
      </w:r>
      <w:r>
        <w:t>tjänstepensions</w:t>
      </w:r>
      <w:r w:rsidRPr="00FB3C47">
        <w:t>institutets hem</w:t>
      </w:r>
      <w:r>
        <w:t>medlemsstat</w:t>
      </w:r>
      <w:r w:rsidR="00875CE9">
        <w:t xml:space="preserve"> (artikel 12.4)</w:t>
      </w:r>
      <w:r>
        <w:t>.</w:t>
      </w:r>
      <w:r w:rsidRPr="00BB0D3E">
        <w:t xml:space="preserve"> </w:t>
      </w:r>
      <w:r w:rsidRPr="00FB3C47">
        <w:t>I Sverige har god</w:t>
      </w:r>
      <w:r>
        <w:softHyphen/>
      </w:r>
      <w:r w:rsidRPr="00FB3C47">
        <w:t>kännande av överlåtelser av tradition benämnts tillstånd, vilket bör gälla även i den</w:t>
      </w:r>
      <w:r>
        <w:t xml:space="preserve"> nya</w:t>
      </w:r>
      <w:r w:rsidRPr="00FB3C47">
        <w:t xml:space="preserve"> lag</w:t>
      </w:r>
      <w:r>
        <w:t>en om tjänstepensionsföretag</w:t>
      </w:r>
      <w:r w:rsidRPr="00FB3C47">
        <w:t xml:space="preserve">. </w:t>
      </w:r>
      <w:r>
        <w:t>För att upp</w:t>
      </w:r>
      <w:r>
        <w:softHyphen/>
        <w:t>fylla direk</w:t>
      </w:r>
      <w:r>
        <w:softHyphen/>
        <w:t xml:space="preserve">tivets krav bör det därför införas </w:t>
      </w:r>
      <w:r w:rsidRPr="00FB3C47">
        <w:t>bestämmelse</w:t>
      </w:r>
      <w:r>
        <w:t>r</w:t>
      </w:r>
      <w:r w:rsidRPr="00FB3C47">
        <w:t xml:space="preserve"> </w:t>
      </w:r>
      <w:r>
        <w:t xml:space="preserve">om </w:t>
      </w:r>
      <w:r w:rsidRPr="00FB3C47">
        <w:t>att</w:t>
      </w:r>
      <w:r>
        <w:t xml:space="preserve"> det krävs </w:t>
      </w:r>
      <w:r>
        <w:lastRenderedPageBreak/>
        <w:t>tillstånd för att verkställa ett avtal om överlåtelse från ett utländskt tjänste</w:t>
      </w:r>
      <w:r w:rsidR="00875CE9">
        <w:softHyphen/>
      </w:r>
      <w:r>
        <w:t xml:space="preserve">pensionsinstitut till ett </w:t>
      </w:r>
      <w:r w:rsidRPr="00FB3C47">
        <w:t>svensk</w:t>
      </w:r>
      <w:r>
        <w:t>t</w:t>
      </w:r>
      <w:r w:rsidRPr="00FB3C47">
        <w:t xml:space="preserve"> tjänst</w:t>
      </w:r>
      <w:r>
        <w:t>e</w:t>
      </w:r>
      <w:r w:rsidRPr="00FB3C47">
        <w:t>pensionsföretag</w:t>
      </w:r>
      <w:r>
        <w:t>. Sådana tillstånd</w:t>
      </w:r>
      <w:r w:rsidRPr="00FB3C47">
        <w:t xml:space="preserve"> </w:t>
      </w:r>
      <w:r>
        <w:t xml:space="preserve">bör ges </w:t>
      </w:r>
      <w:r w:rsidRPr="00FB3C47">
        <w:t>av Finansinspektionen</w:t>
      </w:r>
      <w:r>
        <w:t>.</w:t>
      </w:r>
    </w:p>
    <w:p w14:paraId="4D1247E0" w14:textId="2A773678" w:rsidR="009F5EEF" w:rsidRPr="00FB3C47" w:rsidRDefault="009F5EEF" w:rsidP="009F5EEF">
      <w:pPr>
        <w:pStyle w:val="Brdtextmedindrag"/>
      </w:pPr>
      <w:r>
        <w:t>I svensk rätt motsvaras pensionsplanen och dess delar i detta samman</w:t>
      </w:r>
      <w:r>
        <w:softHyphen/>
        <w:t xml:space="preserve">hang av </w:t>
      </w:r>
      <w:r w:rsidR="005204F9">
        <w:t>begreppet</w:t>
      </w:r>
      <w:r>
        <w:t xml:space="preserve"> försäkringsbestånd. Pensionsplanerna kan dock</w:t>
      </w:r>
      <w:r w:rsidRPr="00FB3C47">
        <w:t xml:space="preserve"> vara att betrakta som </w:t>
      </w:r>
      <w:r>
        <w:t>annat än försäkring och v</w:t>
      </w:r>
      <w:r w:rsidRPr="00FB3C47">
        <w:t>erksamhet</w:t>
      </w:r>
      <w:r>
        <w:t xml:space="preserve">en med att förvalta planerna och tillhörande tjänstepensionsavtal kan anses vara </w:t>
      </w:r>
      <w:r w:rsidRPr="00FB3C47">
        <w:t xml:space="preserve">annat än försäkringsrörelse </w:t>
      </w:r>
      <w:r>
        <w:t>enligt</w:t>
      </w:r>
      <w:r w:rsidRPr="00FB3C47">
        <w:t xml:space="preserve"> </w:t>
      </w:r>
      <w:r>
        <w:t>lagstiftningen</w:t>
      </w:r>
      <w:r w:rsidRPr="00FB3C47">
        <w:t xml:space="preserve"> </w:t>
      </w:r>
      <w:r>
        <w:t xml:space="preserve">i ett </w:t>
      </w:r>
      <w:r w:rsidRPr="00FB3C47">
        <w:t xml:space="preserve">överlåtande </w:t>
      </w:r>
      <w:r>
        <w:t>tjänste</w:t>
      </w:r>
      <w:r>
        <w:softHyphen/>
        <w:t>pensions</w:t>
      </w:r>
      <w:r>
        <w:softHyphen/>
      </w:r>
      <w:r w:rsidRPr="00FB3C47">
        <w:t>institut</w:t>
      </w:r>
      <w:r>
        <w:t>s hemland</w:t>
      </w:r>
      <w:r w:rsidRPr="00FB3C47">
        <w:t>.</w:t>
      </w:r>
      <w:r>
        <w:t xml:space="preserve"> Bestämmelserna bör därför utformas med hänsyn till att de pensionsplaner som ska överlåtas kan ha olika rättslig innebörd i berörda medlemsstater.</w:t>
      </w:r>
      <w:r w:rsidRPr="00FB3C47">
        <w:t xml:space="preserve"> </w:t>
      </w:r>
      <w:r>
        <w:t xml:space="preserve">Bestånd som överlåts från ett utländskt institut bör därför kallas bestånd av tjänstepensionsavtal. I avsnitt 6.5 föreslås </w:t>
      </w:r>
      <w:r w:rsidRPr="00FB3C47">
        <w:t>ett</w:t>
      </w:r>
      <w:r>
        <w:t xml:space="preserve"> förbud för</w:t>
      </w:r>
      <w:r w:rsidRPr="00FB3C47">
        <w:t xml:space="preserve"> tjänstepensionsföretag </w:t>
      </w:r>
      <w:r>
        <w:t>att driva främmande verksamhet, vilket innebär att tjänstepensionsföretag bara får driva</w:t>
      </w:r>
      <w:r w:rsidRPr="00334AA7">
        <w:t xml:space="preserve"> verk</w:t>
      </w:r>
      <w:r>
        <w:softHyphen/>
      </w:r>
      <w:r w:rsidRPr="00334AA7">
        <w:t xml:space="preserve">samhet </w:t>
      </w:r>
      <w:r w:rsidRPr="00FB3C47">
        <w:t>med tjänste</w:t>
      </w:r>
      <w:r>
        <w:softHyphen/>
      </w:r>
      <w:r w:rsidRPr="00FB3C47">
        <w:t xml:space="preserve">pensionsförsäkringar </w:t>
      </w:r>
      <w:r w:rsidRPr="00334AA7">
        <w:t>och därmed samman</w:t>
      </w:r>
      <w:r>
        <w:softHyphen/>
      </w:r>
      <w:r w:rsidRPr="00334AA7">
        <w:t>häng</w:t>
      </w:r>
      <w:r>
        <w:softHyphen/>
      </w:r>
      <w:r w:rsidRPr="00334AA7">
        <w:t>ande verk</w:t>
      </w:r>
      <w:r>
        <w:softHyphen/>
      </w:r>
      <w:r w:rsidRPr="00334AA7">
        <w:t>samhet</w:t>
      </w:r>
      <w:r>
        <w:t>. Det med</w:t>
      </w:r>
      <w:r>
        <w:softHyphen/>
        <w:t>för att</w:t>
      </w:r>
      <w:r w:rsidRPr="00334AA7">
        <w:t xml:space="preserve"> </w:t>
      </w:r>
      <w:r>
        <w:t>de avtal som ingår i en beståndsöverlåtelse</w:t>
      </w:r>
      <w:r w:rsidRPr="00FB3C47">
        <w:t xml:space="preserve"> efter överlåtelsen</w:t>
      </w:r>
      <w:r>
        <w:t xml:space="preserve"> måste anses</w:t>
      </w:r>
      <w:r w:rsidRPr="00FB3C47">
        <w:t xml:space="preserve"> utg</w:t>
      </w:r>
      <w:r>
        <w:t>ö</w:t>
      </w:r>
      <w:r w:rsidRPr="00FB3C47">
        <w:t>r</w:t>
      </w:r>
      <w:r>
        <w:t>a</w:t>
      </w:r>
      <w:r w:rsidRPr="00FB3C47">
        <w:t xml:space="preserve"> tjänste</w:t>
      </w:r>
      <w:r>
        <w:softHyphen/>
      </w:r>
      <w:r w:rsidRPr="00FB3C47">
        <w:t>pensions</w:t>
      </w:r>
      <w:r>
        <w:softHyphen/>
      </w:r>
      <w:r w:rsidRPr="00FB3C47">
        <w:t>försäkringar</w:t>
      </w:r>
      <w:r>
        <w:t>, och förvaltningen måste vara för</w:t>
      </w:r>
      <w:r>
        <w:softHyphen/>
      </w:r>
      <w:r>
        <w:softHyphen/>
      </w:r>
      <w:r>
        <w:softHyphen/>
        <w:t>säk</w:t>
      </w:r>
      <w:r>
        <w:softHyphen/>
        <w:t>ringsrörelse enligt svensk rätt, för att ett svenskt tjänste</w:t>
      </w:r>
      <w:r>
        <w:softHyphen/>
        <w:t>pensions</w:t>
      </w:r>
      <w:r>
        <w:softHyphen/>
        <w:t>företag ska kunna driva verksamheten efter övertagandet</w:t>
      </w:r>
      <w:r w:rsidRPr="00FB3C47">
        <w:t xml:space="preserve">. </w:t>
      </w:r>
    </w:p>
    <w:p w14:paraId="515C3FF4" w14:textId="77777777" w:rsidR="009F5EEF" w:rsidRPr="0094380B" w:rsidRDefault="009F5EEF" w:rsidP="009F5EEF">
      <w:pPr>
        <w:pStyle w:val="Rubrik5utannumrering"/>
      </w:pPr>
      <w:r w:rsidRPr="009304F8">
        <w:t>Ansökan om tillstånd</w:t>
      </w:r>
    </w:p>
    <w:p w14:paraId="5B0E5CD7" w14:textId="3000C4B4" w:rsidR="009F5EEF" w:rsidRPr="00FB3C47" w:rsidRDefault="009F5EEF" w:rsidP="009F5EEF">
      <w:pPr>
        <w:pStyle w:val="Brdtext"/>
      </w:pPr>
      <w:r w:rsidRPr="00FB3C47">
        <w:t xml:space="preserve">I </w:t>
      </w:r>
      <w:r w:rsidR="00FB527E">
        <w:t>andra tjänstepensions</w:t>
      </w:r>
      <w:r w:rsidRPr="00FB3C47">
        <w:t>direktivet föreskrivs att en ansökan om god</w:t>
      </w:r>
      <w:r w:rsidR="00FB527E">
        <w:softHyphen/>
      </w:r>
      <w:r w:rsidRPr="00FB3C47">
        <w:t>kännande av en överlåtelse ska ges in av det mottagande tjänste</w:t>
      </w:r>
      <w:r w:rsidR="00476714">
        <w:softHyphen/>
      </w:r>
      <w:r w:rsidRPr="00FB3C47">
        <w:t>pensionsinstitutet till den behöriga myndigheten i hem</w:t>
      </w:r>
      <w:r>
        <w:t>medlemsstaten</w:t>
      </w:r>
      <w:r w:rsidRPr="00FB3C47">
        <w:t xml:space="preserve"> (artikel 12.4). </w:t>
      </w:r>
      <w:r>
        <w:t xml:space="preserve">För att uppfylla direktivet i denna del bör det införas en </w:t>
      </w:r>
      <w:r w:rsidRPr="00FB3C47">
        <w:t>bestämmelse</w:t>
      </w:r>
      <w:r>
        <w:t xml:space="preserve"> om att ansökan om tillstånd ska göras av det svenska tjänste</w:t>
      </w:r>
      <w:r w:rsidR="00476714">
        <w:softHyphen/>
      </w:r>
      <w:r>
        <w:t>pensionsföretaget</w:t>
      </w:r>
      <w:r w:rsidRPr="00FB3C47">
        <w:t xml:space="preserve">. </w:t>
      </w:r>
    </w:p>
    <w:p w14:paraId="510C7ED8" w14:textId="3A715F81" w:rsidR="009F5EEF" w:rsidRDefault="009F5EEF" w:rsidP="009F5EEF">
      <w:pPr>
        <w:pStyle w:val="Brdtextmedindrag"/>
      </w:pPr>
      <w:r w:rsidRPr="00FB3C47">
        <w:t xml:space="preserve">En </w:t>
      </w:r>
      <w:r w:rsidRPr="008B52DF">
        <w:t>ansökan</w:t>
      </w:r>
      <w:r w:rsidRPr="00FB3C47">
        <w:t xml:space="preserve"> ska </w:t>
      </w:r>
      <w:r>
        <w:t xml:space="preserve">enligt direktivet </w:t>
      </w:r>
      <w:r w:rsidRPr="00FB3C47">
        <w:t>innehålla det skriftliga överlåtelse</w:t>
      </w:r>
      <w:r w:rsidR="00476714">
        <w:softHyphen/>
      </w:r>
      <w:r w:rsidRPr="00FB3C47">
        <w:t>avtalet i vilket anges överlåtelsens villkor, en beskrivning av pensions</w:t>
      </w:r>
      <w:r w:rsidR="00476714">
        <w:softHyphen/>
      </w:r>
      <w:r w:rsidRPr="00FB3C47">
        <w:t>planens viktigaste särdrag och av de skulder eller tekniska avsättningar som ska överlåtas och andra skyldigheter och rättigheter samt motsvarande tillgångar eller likvärdiga likvida tillgångar, namn på och huvudsaklig förvaltningsort för det överlåtande och det mottagande pensionsinstitutet och medlemsstater där de är registrerade eller aukto</w:t>
      </w:r>
      <w:r>
        <w:softHyphen/>
      </w:r>
      <w:r w:rsidRPr="00FB3C47">
        <w:t>riserade, namn på och den huvudsakliga förvaltningsorten för det upp</w:t>
      </w:r>
      <w:r>
        <w:softHyphen/>
      </w:r>
      <w:r w:rsidRPr="00FB3C47">
        <w:t>drags</w:t>
      </w:r>
      <w:r>
        <w:softHyphen/>
      </w:r>
      <w:r w:rsidRPr="00FB3C47">
        <w:t>givande företaget, belägg för förhandsgodkännanden från berörda medlemmar, förmåns</w:t>
      </w:r>
      <w:r w:rsidR="00476714">
        <w:softHyphen/>
      </w:r>
      <w:r w:rsidRPr="00FB3C47">
        <w:t>tagare och uppdragsgivande företag, och i före</w:t>
      </w:r>
      <w:r>
        <w:softHyphen/>
      </w:r>
      <w:r w:rsidRPr="00FB3C47">
        <w:t>kommande fall de medlems</w:t>
      </w:r>
      <w:r w:rsidR="00476714">
        <w:softHyphen/>
      </w:r>
      <w:r w:rsidRPr="00FB3C47">
        <w:t>stater vars social- och arbetsmarknads</w:t>
      </w:r>
      <w:r>
        <w:softHyphen/>
      </w:r>
      <w:r w:rsidRPr="00FB3C47">
        <w:t>lagstiftning på området för tjänste</w:t>
      </w:r>
      <w:r w:rsidR="00476714">
        <w:softHyphen/>
      </w:r>
      <w:r w:rsidRPr="00FB3C47">
        <w:t>pensionsplaner är tillämplig på den berörda pensionsplanen</w:t>
      </w:r>
      <w:r w:rsidR="00476714">
        <w:t xml:space="preserve"> (artikel 12.5)</w:t>
      </w:r>
      <w:r w:rsidRPr="00FB3C47">
        <w:t xml:space="preserve">. </w:t>
      </w:r>
    </w:p>
    <w:p w14:paraId="676AFD08" w14:textId="2A699D66" w:rsidR="009F5EEF" w:rsidRDefault="009F5EEF" w:rsidP="00A1236C">
      <w:pPr>
        <w:pStyle w:val="Brdtextmedindrag"/>
      </w:pPr>
      <w:r>
        <w:t>För att genomföra direktivets krav bör det införas</w:t>
      </w:r>
      <w:r w:rsidRPr="00FB3C47">
        <w:t xml:space="preserve"> bestämmelse</w:t>
      </w:r>
      <w:r>
        <w:t>r som innebär</w:t>
      </w:r>
      <w:r w:rsidRPr="00FB3C47">
        <w:t xml:space="preserve"> att en tillståndsansökan ska innehålla </w:t>
      </w:r>
      <w:r>
        <w:t xml:space="preserve">de </w:t>
      </w:r>
      <w:r w:rsidRPr="00FB3C47">
        <w:t>uppgifter</w:t>
      </w:r>
      <w:r>
        <w:t xml:space="preserve"> som direktivet kräver</w:t>
      </w:r>
      <w:r w:rsidRPr="00FB3C47">
        <w:t xml:space="preserve">. </w:t>
      </w:r>
      <w:r>
        <w:t>Ett u</w:t>
      </w:r>
      <w:r w:rsidRPr="000775DB">
        <w:t>ppdragsgivande företag</w:t>
      </w:r>
      <w:r>
        <w:t xml:space="preserve"> kan komma att ha olika innebörd i olika medlemsstater, så länge den ryms inom definitionen i direktivet</w:t>
      </w:r>
      <w:r w:rsidR="00E06794">
        <w:t xml:space="preserve"> (artikel 6.3)</w:t>
      </w:r>
      <w:r>
        <w:t>. Det bör därför lämnas u</w:t>
      </w:r>
      <w:r>
        <w:softHyphen/>
        <w:t>trymme för sådana olikheter i fråga om dokumentation av de god</w:t>
      </w:r>
      <w:r>
        <w:softHyphen/>
        <w:t>kännanden som krävs. Samma sak gäller be</w:t>
      </w:r>
      <w:r>
        <w:softHyphen/>
        <w:t>nämningen på de personer som har eller kan ha rätt till pensions</w:t>
      </w:r>
      <w:r>
        <w:softHyphen/>
        <w:t>förmåner enligt pensionsplanen. Det land vars social- och arbetsmarknads</w:t>
      </w:r>
      <w:r>
        <w:softHyphen/>
        <w:t>lagstift</w:t>
      </w:r>
      <w:r>
        <w:softHyphen/>
        <w:t>ning är tillämplig föreslås i avsnitt 7.1 få beteckningen värdland.</w:t>
      </w:r>
    </w:p>
    <w:p w14:paraId="0E7A1093" w14:textId="77777777" w:rsidR="009F5EEF" w:rsidRPr="00FB3C47" w:rsidRDefault="009F5EEF" w:rsidP="009F5EEF">
      <w:pPr>
        <w:pStyle w:val="Brdtextmedindrag"/>
      </w:pPr>
      <w:r w:rsidRPr="00FB3C47">
        <w:t xml:space="preserve">Det kan visserligen diskuteras om inte </w:t>
      </w:r>
      <w:r>
        <w:t>innehållet</w:t>
      </w:r>
      <w:r w:rsidRPr="00FB3C47">
        <w:t xml:space="preserve"> i </w:t>
      </w:r>
      <w:r>
        <w:t>en</w:t>
      </w:r>
      <w:r w:rsidRPr="00FB3C47">
        <w:t xml:space="preserve"> ansökan borde regleras </w:t>
      </w:r>
      <w:r>
        <w:t>genom verkställighetsföreskrifter</w:t>
      </w:r>
      <w:r w:rsidRPr="00FB3C47">
        <w:t>,</w:t>
      </w:r>
      <w:r>
        <w:t xml:space="preserve"> på samma sätt som beskrivs i </w:t>
      </w:r>
      <w:r>
        <w:lastRenderedPageBreak/>
        <w:t>avsnitt 11.3 i fråga om nationella överlåtelser.</w:t>
      </w:r>
      <w:r w:rsidRPr="00FB3C47">
        <w:t xml:space="preserve"> </w:t>
      </w:r>
      <w:r>
        <w:t>E</w:t>
      </w:r>
      <w:r w:rsidRPr="00FB3C47">
        <w:t>ftersom en förut</w:t>
      </w:r>
      <w:r>
        <w:softHyphen/>
      </w:r>
      <w:r w:rsidRPr="00FB3C47">
        <w:t>sättning</w:t>
      </w:r>
      <w:r>
        <w:t xml:space="preserve"> </w:t>
      </w:r>
      <w:r w:rsidRPr="00FB3C47">
        <w:t>för att tillstånd</w:t>
      </w:r>
      <w:r>
        <w:t xml:space="preserve"> ska ge</w:t>
      </w:r>
      <w:r w:rsidRPr="00FB3C47">
        <w:t>s</w:t>
      </w:r>
      <w:r>
        <w:t xml:space="preserve"> enligt direktivet</w:t>
      </w:r>
      <w:r w:rsidRPr="00FB3C47">
        <w:t xml:space="preserve"> är </w:t>
      </w:r>
      <w:r>
        <w:t xml:space="preserve">att </w:t>
      </w:r>
      <w:r w:rsidRPr="00FB3C47">
        <w:t xml:space="preserve">samtliga uppgifter </w:t>
      </w:r>
      <w:r>
        <w:t>har lämnats in i</w:t>
      </w:r>
      <w:r w:rsidRPr="00FB3C47">
        <w:t xml:space="preserve"> ansökan bör uppgifterna</w:t>
      </w:r>
      <w:r>
        <w:t xml:space="preserve"> i det här fallet</w:t>
      </w:r>
      <w:r w:rsidRPr="00FB3C47">
        <w:t xml:space="preserve"> anges i lag.</w:t>
      </w:r>
    </w:p>
    <w:p w14:paraId="7BDA83C2" w14:textId="77777777" w:rsidR="009F5EEF" w:rsidRPr="00C951F3" w:rsidRDefault="009F5EEF" w:rsidP="009F5EEF">
      <w:pPr>
        <w:pStyle w:val="Rubrik5utannumrering"/>
      </w:pPr>
      <w:r>
        <w:t>Yttrande</w:t>
      </w:r>
      <w:r w:rsidRPr="0068257E">
        <w:t xml:space="preserve"> från be</w:t>
      </w:r>
      <w:r>
        <w:t>hörig</w:t>
      </w:r>
      <w:r w:rsidRPr="0068257E">
        <w:t xml:space="preserve"> myndighet</w:t>
      </w:r>
    </w:p>
    <w:p w14:paraId="08FD97B3" w14:textId="78CBC7CF" w:rsidR="009F5EEF" w:rsidRDefault="009F5EEF" w:rsidP="009F5EEF">
      <w:pPr>
        <w:pStyle w:val="Brdtext"/>
      </w:pPr>
      <w:r>
        <w:t xml:space="preserve">Enligt </w:t>
      </w:r>
      <w:r w:rsidR="00E06794">
        <w:t>andra tjänstepensionsdirektivet</w:t>
      </w:r>
      <w:r>
        <w:t xml:space="preserve"> ska den behöriga myndigheten i det mottagande tjänste</w:t>
      </w:r>
      <w:r>
        <w:softHyphen/>
        <w:t>pensionsinstitutets hemmedlemsstat utan dröjsmål efter mottagande av en ansökan vidarebefordra ansökan till den behöriga myndigheten för det överlåtande tjänstepensionsinstitutet för bedömning</w:t>
      </w:r>
      <w:r w:rsidR="00E06794">
        <w:t xml:space="preserve"> (artikel 12.6)</w:t>
      </w:r>
      <w:r>
        <w:t xml:space="preserve">. För att genomföra direktivet i denna del bör det </w:t>
      </w:r>
      <w:r w:rsidR="005204F9">
        <w:t>i den nya lagen om tjänste</w:t>
      </w:r>
      <w:r w:rsidR="005204F9">
        <w:softHyphen/>
        <w:t>pensions</w:t>
      </w:r>
      <w:r w:rsidR="005204F9">
        <w:softHyphen/>
        <w:t xml:space="preserve">företag och i </w:t>
      </w:r>
      <w:r w:rsidR="005204F9" w:rsidRPr="00C65BBC">
        <w:t>lagen om ut</w:t>
      </w:r>
      <w:r w:rsidR="005204F9">
        <w:softHyphen/>
      </w:r>
      <w:r w:rsidR="005204F9" w:rsidRPr="00C65BBC">
        <w:t>länds</w:t>
      </w:r>
      <w:r w:rsidR="005204F9">
        <w:softHyphen/>
      </w:r>
      <w:r w:rsidR="005204F9" w:rsidRPr="00C65BBC">
        <w:t>ka försäkrings</w:t>
      </w:r>
      <w:r w:rsidR="00763820">
        <w:softHyphen/>
      </w:r>
      <w:r w:rsidR="005204F9" w:rsidRPr="00C65BBC">
        <w:t>givares och tjänstepensionsinstituts verksamhet i Sverige</w:t>
      </w:r>
      <w:r w:rsidR="005204F9">
        <w:t xml:space="preserve"> </w:t>
      </w:r>
      <w:r>
        <w:t>införas en bestämmelse om en sådan skyl</w:t>
      </w:r>
      <w:r>
        <w:softHyphen/>
        <w:t>dig</w:t>
      </w:r>
      <w:r>
        <w:softHyphen/>
        <w:t xml:space="preserve">het för </w:t>
      </w:r>
      <w:r w:rsidRPr="00C951F3">
        <w:t>Finansinspektionen.</w:t>
      </w:r>
      <w:r>
        <w:t xml:space="preserve"> </w:t>
      </w:r>
    </w:p>
    <w:p w14:paraId="03B16900" w14:textId="77777777" w:rsidR="009F5EEF" w:rsidRPr="0094380B" w:rsidRDefault="009F5EEF" w:rsidP="009F5EEF">
      <w:pPr>
        <w:pStyle w:val="Rubrik5utannumrering"/>
      </w:pPr>
      <w:r w:rsidRPr="009304F8">
        <w:t xml:space="preserve">Förutsättningar för </w:t>
      </w:r>
      <w:r w:rsidRPr="0094380B">
        <w:t xml:space="preserve">tillstånd </w:t>
      </w:r>
      <w:r>
        <w:t>att</w:t>
      </w:r>
      <w:r w:rsidRPr="0094380B">
        <w:t xml:space="preserve"> ve</w:t>
      </w:r>
      <w:r>
        <w:t>rkställa ett överlåtelseavtal</w:t>
      </w:r>
    </w:p>
    <w:p w14:paraId="4815D69A" w14:textId="285A4263" w:rsidR="009F5EEF" w:rsidRDefault="009F5EEF" w:rsidP="009F5EEF">
      <w:pPr>
        <w:pStyle w:val="Brdtext"/>
      </w:pPr>
      <w:r>
        <w:t>M</w:t>
      </w:r>
      <w:r w:rsidRPr="00FB3C47">
        <w:t xml:space="preserve">edlemsstaterna </w:t>
      </w:r>
      <w:r>
        <w:t xml:space="preserve">ska </w:t>
      </w:r>
      <w:r w:rsidR="00F7514E">
        <w:t xml:space="preserve">enligt andra tjänstepensionsdirektivet </w:t>
      </w:r>
      <w:r w:rsidRPr="00FB3C47">
        <w:t xml:space="preserve">säkerställa att kostnaderna för </w:t>
      </w:r>
      <w:r>
        <w:t xml:space="preserve">en </w:t>
      </w:r>
      <w:r w:rsidRPr="00FB3C47">
        <w:t>överlåtelse inte belastar de befintliga medlemmarna och förmånstagarna i det mottagande tjänstepensionsinstitutet</w:t>
      </w:r>
      <w:r>
        <w:t xml:space="preserve"> (artikel 12.2)</w:t>
      </w:r>
      <w:r w:rsidRPr="00FB3C47">
        <w:t xml:space="preserve">. Vilka omständigheter en behörig myndighet </w:t>
      </w:r>
      <w:r>
        <w:t>i det mot</w:t>
      </w:r>
      <w:r w:rsidR="00F7514E">
        <w:softHyphen/>
      </w:r>
      <w:r>
        <w:t xml:space="preserve">tagande tjänstepensionsinstitutets hemmedlemsstat i övrigt </w:t>
      </w:r>
      <w:r w:rsidRPr="00FB3C47">
        <w:t xml:space="preserve">ska bedöma när det gäller godkännande av en överlåtelse anges i </w:t>
      </w:r>
      <w:r w:rsidR="00F7514E">
        <w:t>direktivet (</w:t>
      </w:r>
      <w:r w:rsidRPr="00FB3C47">
        <w:t>artikel 12.7</w:t>
      </w:r>
      <w:r w:rsidR="00F7514E">
        <w:t>)</w:t>
      </w:r>
      <w:r>
        <w:t>. Bedömningen ska avse att</w:t>
      </w:r>
      <w:r w:rsidRPr="00FB3C47">
        <w:t xml:space="preserve"> all information finns med i an</w:t>
      </w:r>
      <w:r>
        <w:softHyphen/>
      </w:r>
      <w:r w:rsidRPr="00FB3C47">
        <w:t>sök</w:t>
      </w:r>
      <w:r>
        <w:softHyphen/>
      </w:r>
      <w:r w:rsidRPr="00FB3C47">
        <w:t>an, att det mottagande tjänstepensions</w:t>
      </w:r>
      <w:r>
        <w:softHyphen/>
      </w:r>
      <w:r w:rsidRPr="00FB3C47">
        <w:t>institutets administrativa upp</w:t>
      </w:r>
      <w:r>
        <w:softHyphen/>
      </w:r>
      <w:r w:rsidRPr="00FB3C47">
        <w:t>bygg</w:t>
      </w:r>
      <w:r>
        <w:softHyphen/>
      </w:r>
      <w:r>
        <w:softHyphen/>
      </w:r>
      <w:r w:rsidRPr="00FB3C47">
        <w:t>nad och finansiella ställning och dess lednings anseende eller yrkes</w:t>
      </w:r>
      <w:r>
        <w:softHyphen/>
      </w:r>
      <w:r w:rsidRPr="00FB3C47">
        <w:t>kvali</w:t>
      </w:r>
      <w:r>
        <w:softHyphen/>
      </w:r>
      <w:r w:rsidRPr="00FB3C47">
        <w:t>fi</w:t>
      </w:r>
      <w:r>
        <w:softHyphen/>
      </w:r>
      <w:r w:rsidRPr="00FB3C47">
        <w:t xml:space="preserve">kationer eller erfarenhet på området är förenliga med den föreslagna överlåtelsen, att de långsiktiga intressena hos det mottagande institutets medlemmar och förmånstagare och den överlåtna delen av pensionsplanen är tillräckligt skyddade under och efter överlåtelsen och </w:t>
      </w:r>
      <w:bookmarkStart w:id="3911" w:name="_Hlk5264081"/>
      <w:r w:rsidRPr="00FB3C47">
        <w:t xml:space="preserve">att </w:t>
      </w:r>
      <w:bookmarkStart w:id="3912" w:name="_Hlk2589062"/>
      <w:r w:rsidRPr="00FB3C47">
        <w:t>tillgångarna som överlåts är tillräckliga och lämpliga för att täcka de skulder, tekniska avsättningar och andra skyldigheter och rättigheter som ska överlåtas i enlighet med reglerna i det mottagande institutets hemmedlemsstat</w:t>
      </w:r>
      <w:bookmarkEnd w:id="3911"/>
      <w:r w:rsidRPr="00FB3C47">
        <w:t>. Det mottagande institutets tekniska avsättningar ska även vara fullt skuldtäckta vid tid</w:t>
      </w:r>
      <w:r w:rsidR="00F7514E">
        <w:softHyphen/>
      </w:r>
      <w:r w:rsidRPr="00FB3C47">
        <w:t>punkten för överlåtelsen om det är en överlåtelse som resulterar i gräns</w:t>
      </w:r>
      <w:r w:rsidR="00F7514E">
        <w:softHyphen/>
      </w:r>
      <w:r w:rsidRPr="00FB3C47">
        <w:t xml:space="preserve">överskridande verksamhet. </w:t>
      </w:r>
      <w:bookmarkEnd w:id="3912"/>
      <w:r>
        <w:t>För att uppfylla kraven i direktivet bör det införas bestämmelser som innebär att de bedömningar som ska göras enligt direktivet utgör förutsättningar för att Finansinspektionen ska be</w:t>
      </w:r>
      <w:r>
        <w:softHyphen/>
        <w:t xml:space="preserve">vilja tillstånd. </w:t>
      </w:r>
    </w:p>
    <w:p w14:paraId="08D6B53B" w14:textId="246D5A83" w:rsidR="009F5EEF" w:rsidRDefault="009F5EEF" w:rsidP="009F5EEF">
      <w:pPr>
        <w:pStyle w:val="Brdtextmedindrag"/>
      </w:pPr>
      <w:r>
        <w:t xml:space="preserve">Kravet i </w:t>
      </w:r>
      <w:r w:rsidR="00F7514E">
        <w:t>direktivet (</w:t>
      </w:r>
      <w:r>
        <w:t>artikel 12.7 c</w:t>
      </w:r>
      <w:r w:rsidR="00F7514E">
        <w:t>)</w:t>
      </w:r>
      <w:r>
        <w:t xml:space="preserve"> på att bedöma om de långsiktiga intressena hos det mottagande tjänstepensionsinstitutets medlemmar och förmånstagare och den överlåtna delen av pensionsplanen är tillräckligt skyddade under och efter överlåtelsen bör genomföras genom en bestämmelse </w:t>
      </w:r>
      <w:r w:rsidR="005204F9">
        <w:t>i den nya lagen om tjänstepensionsföretag</w:t>
      </w:r>
      <w:r>
        <w:t xml:space="preserve"> </w:t>
      </w:r>
      <w:r w:rsidR="005204F9">
        <w:t xml:space="preserve">och i </w:t>
      </w:r>
      <w:r w:rsidR="005204F9" w:rsidRPr="00C65BBC">
        <w:t>lagen om ut</w:t>
      </w:r>
      <w:r w:rsidR="005204F9">
        <w:softHyphen/>
      </w:r>
      <w:r w:rsidR="005204F9" w:rsidRPr="00C65BBC">
        <w:t>länds</w:t>
      </w:r>
      <w:r w:rsidR="005204F9">
        <w:softHyphen/>
      </w:r>
      <w:r w:rsidR="005204F9" w:rsidRPr="00C65BBC">
        <w:t>ka försäkringsgivares och tjänstepensionsinstituts verksamhet i Sverige</w:t>
      </w:r>
      <w:r w:rsidR="005204F9">
        <w:t xml:space="preserve"> </w:t>
      </w:r>
      <w:r>
        <w:t>om att de rättigheter som tillkommer försäkringstagarna, de försäkrade och andra er</w:t>
      </w:r>
      <w:r>
        <w:softHyphen/>
        <w:t>sätt</w:t>
      </w:r>
      <w:r>
        <w:softHyphen/>
        <w:t>ningsberättigade hos det övertagande företaget före och efter över</w:t>
      </w:r>
      <w:r>
        <w:softHyphen/>
        <w:t xml:space="preserve">låtelsen ska vara tillräckligt skyddade. En sådan bestämmelse uppfyller också direktivets krav </w:t>
      </w:r>
      <w:r w:rsidR="00F7514E">
        <w:t>(</w:t>
      </w:r>
      <w:r>
        <w:t>artikel 12.2</w:t>
      </w:r>
      <w:r w:rsidR="00F7514E">
        <w:t>)</w:t>
      </w:r>
      <w:r>
        <w:t xml:space="preserve"> på att säkerställa att befintliga med</w:t>
      </w:r>
      <w:r>
        <w:softHyphen/>
        <w:t xml:space="preserve">lemmar och förmånstagare inte belastas med kostnaderna för överlåtelsen. </w:t>
      </w:r>
    </w:p>
    <w:p w14:paraId="2FF33F66" w14:textId="412E12CA" w:rsidR="009F5EEF" w:rsidRDefault="009F5EEF" w:rsidP="009F5EEF">
      <w:pPr>
        <w:pStyle w:val="Brdtextmedindrag"/>
      </w:pPr>
      <w:r>
        <w:lastRenderedPageBreak/>
        <w:t xml:space="preserve">Enligt förslaget i promemorian bör kraven </w:t>
      </w:r>
      <w:r w:rsidR="00F7514E">
        <w:t>i direktivet</w:t>
      </w:r>
      <w:r>
        <w:t xml:space="preserve"> på att </w:t>
      </w:r>
      <w:bookmarkStart w:id="3913" w:name="_Hlk5286198"/>
      <w:r>
        <w:t xml:space="preserve">bedöma om </w:t>
      </w:r>
      <w:r w:rsidRPr="00FB3C47">
        <w:t xml:space="preserve">tillgångarna som överlåts </w:t>
      </w:r>
      <w:r>
        <w:t>är</w:t>
      </w:r>
      <w:r w:rsidRPr="00FB3C47">
        <w:t xml:space="preserve"> tillräckliga och lämpliga </w:t>
      </w:r>
      <w:r>
        <w:t xml:space="preserve">och om </w:t>
      </w:r>
      <w:r w:rsidRPr="00FB3C47">
        <w:t>det mot</w:t>
      </w:r>
      <w:r w:rsidR="00F7514E">
        <w:softHyphen/>
      </w:r>
      <w:r w:rsidRPr="00FB3C47">
        <w:t xml:space="preserve">tagande institutets tekniska avsättningar </w:t>
      </w:r>
      <w:r>
        <w:t xml:space="preserve">är </w:t>
      </w:r>
      <w:r w:rsidRPr="00FB3C47">
        <w:t xml:space="preserve">fullt skuldtäckta </w:t>
      </w:r>
      <w:bookmarkEnd w:id="3913"/>
      <w:r w:rsidR="00F7514E">
        <w:t xml:space="preserve">(artikel 12.7 d och e) </w:t>
      </w:r>
      <w:r>
        <w:t xml:space="preserve">genomföras genom en bestämmelse om krav på att det övertagande företaget har den </w:t>
      </w:r>
      <w:r w:rsidRPr="00FB3C47">
        <w:t>kapitalbas</w:t>
      </w:r>
      <w:r>
        <w:t xml:space="preserve"> som krävs</w:t>
      </w:r>
      <w:r w:rsidRPr="00FB3C47">
        <w:t xml:space="preserve">. </w:t>
      </w:r>
      <w:r w:rsidRPr="002B2847">
        <w:rPr>
          <w:i/>
        </w:rPr>
        <w:t>Finansinspektionen</w:t>
      </w:r>
      <w:r w:rsidRPr="00FB3C47">
        <w:t xml:space="preserve"> ifrågasätter </w:t>
      </w:r>
      <w:r w:rsidRPr="008B52DF">
        <w:t>om direktivet genomförs korrekt genom det förslag</w:t>
      </w:r>
      <w:r w:rsidRPr="009871EE">
        <w:t xml:space="preserve">et och menar att </w:t>
      </w:r>
      <w:r>
        <w:t xml:space="preserve">ett </w:t>
      </w:r>
      <w:r w:rsidRPr="008B52DF">
        <w:t>kapi</w:t>
      </w:r>
      <w:r>
        <w:softHyphen/>
      </w:r>
      <w:r w:rsidRPr="008B52DF">
        <w:t>tal</w:t>
      </w:r>
      <w:r>
        <w:softHyphen/>
      </w:r>
      <w:r w:rsidRPr="008B52DF">
        <w:t xml:space="preserve">baskrav </w:t>
      </w:r>
      <w:r w:rsidRPr="009871EE">
        <w:t>går längre än vad som följer av direktivet</w:t>
      </w:r>
      <w:r w:rsidRPr="0079503D">
        <w:t>.</w:t>
      </w:r>
      <w:r>
        <w:t xml:space="preserve"> Kapitalbaskravet är </w:t>
      </w:r>
      <w:r w:rsidRPr="00113E89">
        <w:t>av tradition i svensk rätt avsett att säkerställa att ett företag har till</w:t>
      </w:r>
      <w:r>
        <w:softHyphen/>
      </w:r>
      <w:r w:rsidRPr="00113E89">
        <w:t>räck</w:t>
      </w:r>
      <w:r>
        <w:softHyphen/>
      </w:r>
      <w:r w:rsidRPr="00113E89">
        <w:t>liga tillgångar i förhållande till skulder och avsättningar.</w:t>
      </w:r>
      <w:r>
        <w:t xml:space="preserve"> Regeringen anser därför att de </w:t>
      </w:r>
      <w:r w:rsidRPr="00113E89">
        <w:t>bedöm</w:t>
      </w:r>
      <w:r>
        <w:t>ningar av</w:t>
      </w:r>
      <w:r w:rsidRPr="00113E89">
        <w:t xml:space="preserve"> tillgångar</w:t>
      </w:r>
      <w:r>
        <w:t xml:space="preserve"> och skuld</w:t>
      </w:r>
      <w:r>
        <w:softHyphen/>
        <w:t>täck</w:t>
      </w:r>
      <w:r>
        <w:softHyphen/>
        <w:t xml:space="preserve">ning som anges i </w:t>
      </w:r>
      <w:r w:rsidR="00F7514E">
        <w:t>direktivet</w:t>
      </w:r>
      <w:r w:rsidRPr="00113E89">
        <w:t xml:space="preserve"> bör genomföras</w:t>
      </w:r>
      <w:r>
        <w:t xml:space="preserve"> på det sätt som föreslås i promemorian, och avsikten är inte att det ska innebära ett högre krav än vad som följer av direktivet. </w:t>
      </w:r>
    </w:p>
    <w:p w14:paraId="21D3F0EA" w14:textId="1F93A09B" w:rsidR="009F5EEF" w:rsidRPr="00FB3C47" w:rsidRDefault="009F5EEF" w:rsidP="009F5EEF">
      <w:pPr>
        <w:pStyle w:val="Brdtextmedindrag"/>
      </w:pPr>
      <w:r>
        <w:t xml:space="preserve">Den bedömning av det övertagande företagets </w:t>
      </w:r>
      <w:r w:rsidRPr="001F4B14">
        <w:t>administrativa upp</w:t>
      </w:r>
      <w:r>
        <w:softHyphen/>
      </w:r>
      <w:r w:rsidRPr="001F4B14">
        <w:t>bygg</w:t>
      </w:r>
      <w:r>
        <w:softHyphen/>
      </w:r>
      <w:r w:rsidRPr="001F4B14">
        <w:t>nad och finansiella ställning och dess lednings anseende</w:t>
      </w:r>
      <w:r>
        <w:t>,</w:t>
      </w:r>
      <w:r w:rsidRPr="001F4B14">
        <w:t xml:space="preserve"> yrkes</w:t>
      </w:r>
      <w:r>
        <w:softHyphen/>
      </w:r>
      <w:r w:rsidRPr="001F4B14">
        <w:t>kvalifi</w:t>
      </w:r>
      <w:r>
        <w:softHyphen/>
      </w:r>
      <w:r w:rsidRPr="001F4B14">
        <w:t>kati</w:t>
      </w:r>
      <w:r>
        <w:softHyphen/>
      </w:r>
      <w:r w:rsidRPr="001F4B14">
        <w:t>oner eller erfarenhet på området</w:t>
      </w:r>
      <w:r>
        <w:t xml:space="preserve"> som ska göras enligt </w:t>
      </w:r>
      <w:r w:rsidR="00F7514E">
        <w:t>direktivet (</w:t>
      </w:r>
      <w:r>
        <w:t>artikel 12.7</w:t>
      </w:r>
      <w:r w:rsidR="00F7514E">
        <w:t> </w:t>
      </w:r>
      <w:r>
        <w:t>b</w:t>
      </w:r>
      <w:r w:rsidR="00F7514E">
        <w:t>)</w:t>
      </w:r>
      <w:r w:rsidRPr="001F4B14">
        <w:t xml:space="preserve"> </w:t>
      </w:r>
      <w:r>
        <w:t>bör genomföras delvis genom bestämmelser om att det över</w:t>
      </w:r>
      <w:r w:rsidR="00F7514E">
        <w:softHyphen/>
      </w:r>
      <w:r>
        <w:t xml:space="preserve">tagande företagets organisation ska vara ändamålsenlig och att </w:t>
      </w:r>
      <w:r w:rsidRPr="00155158">
        <w:t>före</w:t>
      </w:r>
      <w:r w:rsidR="00F7514E">
        <w:softHyphen/>
      </w:r>
      <w:r w:rsidRPr="00155158">
        <w:t>trädaren för det över</w:t>
      </w:r>
      <w:r>
        <w:softHyphen/>
      </w:r>
      <w:r w:rsidRPr="00155158">
        <w:t xml:space="preserve">tagande företaget </w:t>
      </w:r>
      <w:r>
        <w:t>ska ha</w:t>
      </w:r>
      <w:r w:rsidRPr="00155158">
        <w:t xml:space="preserve"> tillräcklig kompeten</w:t>
      </w:r>
      <w:r>
        <w:t>s och erfarenhet och i övrigt vara</w:t>
      </w:r>
      <w:r w:rsidRPr="00155158">
        <w:t xml:space="preserve"> lämpad att leda den planerade verksamheten</w:t>
      </w:r>
      <w:r>
        <w:t>. I promemorian föreslås därutöver ett krav på att det övertagande företagets finansiella ställning ska vara tillfredsställande med hänsyn till den planerade verksamhetens omfattning och art.</w:t>
      </w:r>
      <w:r w:rsidRPr="00FB3C47">
        <w:t xml:space="preserve"> </w:t>
      </w:r>
      <w:r>
        <w:t xml:space="preserve">Regeringen anser i likhet med </w:t>
      </w:r>
      <w:r w:rsidRPr="002B2847">
        <w:rPr>
          <w:i/>
        </w:rPr>
        <w:t>Svensk Försäkring</w:t>
      </w:r>
      <w:r>
        <w:t xml:space="preserve"> att </w:t>
      </w:r>
      <w:r w:rsidRPr="00FB3C47">
        <w:t xml:space="preserve">det inte finns anledning att vid sidan av kravet på tillräcklig kapitalbas också kräva </w:t>
      </w:r>
      <w:r>
        <w:t xml:space="preserve">en bedömning av </w:t>
      </w:r>
      <w:r w:rsidRPr="00FB3C47">
        <w:t>företagets finansiella ställn</w:t>
      </w:r>
      <w:r>
        <w:t>ing. Direktivets krav i den delen får anses omfattas av kapitalbaskravet.</w:t>
      </w:r>
    </w:p>
    <w:p w14:paraId="5ACE1813" w14:textId="7998EE33" w:rsidR="009F5EEF" w:rsidRDefault="00F7514E" w:rsidP="009F5EEF">
      <w:pPr>
        <w:pStyle w:val="Brdtextmedindrag"/>
      </w:pPr>
      <w:r>
        <w:t>I</w:t>
      </w:r>
      <w:r w:rsidR="009F5EEF">
        <w:t xml:space="preserve"> direktivet föreskriv</w:t>
      </w:r>
      <w:r>
        <w:t>s</w:t>
      </w:r>
      <w:r w:rsidR="009F5EEF">
        <w:t xml:space="preserve"> bl.a. att den behöriga myndigheten i det mot</w:t>
      </w:r>
      <w:r>
        <w:softHyphen/>
      </w:r>
      <w:r w:rsidR="009F5EEF">
        <w:t>tagande tjänstepensionsinstituts hemmedlemsstat ska godkänna över</w:t>
      </w:r>
      <w:r w:rsidR="009F5EEF">
        <w:softHyphen/>
        <w:t>låtelsen efter förhandsgodkännande från den behöriga myndigheten i det överlåtande tjänstepensionsinstitutets hemmedlemsstat</w:t>
      </w:r>
      <w:r>
        <w:t xml:space="preserve"> (artikel 12.4)</w:t>
      </w:r>
      <w:r w:rsidR="009F5EEF">
        <w:t>. Detta bör ge</w:t>
      </w:r>
      <w:r w:rsidR="009F5EEF">
        <w:softHyphen/>
        <w:t>nom</w:t>
      </w:r>
      <w:r w:rsidR="009F5EEF">
        <w:softHyphen/>
      </w:r>
      <w:r w:rsidR="009F5EEF">
        <w:softHyphen/>
        <w:t>föras genom att det i bestämmelsen om förutsättningar för tillstånd anges att den behöriga myndigheten för det överlåtande institutet måste ha godkänt överlåtelsen.</w:t>
      </w:r>
    </w:p>
    <w:p w14:paraId="2F7E6D4A" w14:textId="77777777" w:rsidR="009F5EEF" w:rsidRPr="0094380B" w:rsidRDefault="009F5EEF" w:rsidP="009F5EEF">
      <w:pPr>
        <w:pStyle w:val="Rubrik5utannumrering"/>
      </w:pPr>
      <w:r w:rsidRPr="009304F8">
        <w:t>Utredningsåtgärder av Finansinspektionen</w:t>
      </w:r>
    </w:p>
    <w:p w14:paraId="2033884D" w14:textId="4F31F0F0" w:rsidR="009F5EEF" w:rsidRDefault="009F5EEF" w:rsidP="009F5EEF">
      <w:pPr>
        <w:pStyle w:val="Brdtext"/>
      </w:pPr>
      <w:r w:rsidRPr="00FB3C47">
        <w:t>Enligt försäkringsrörelselagen får Finansinspektionen i ett ärende om till</w:t>
      </w:r>
      <w:r>
        <w:softHyphen/>
      </w:r>
      <w:r w:rsidRPr="00FB3C47">
        <w:t>stånd till överlåtelse av försäkringsbestånd förelägga de ansökande företagen att komplettera ansökan med ytterligare utredning som är nöd</w:t>
      </w:r>
      <w:r>
        <w:softHyphen/>
      </w:r>
      <w:r w:rsidRPr="00FB3C47">
        <w:t xml:space="preserve">vändig för att kunna </w:t>
      </w:r>
      <w:r w:rsidRPr="00520684">
        <w:t>fastställa att den rätt som tillkommer försäk</w:t>
      </w:r>
      <w:r>
        <w:softHyphen/>
      </w:r>
      <w:r w:rsidRPr="00520684">
        <w:t>rings</w:t>
      </w:r>
      <w:r>
        <w:softHyphen/>
      </w:r>
      <w:r w:rsidRPr="00520684">
        <w:t xml:space="preserve">tagarna och andra ersättningsberättigade inte försämras </w:t>
      </w:r>
      <w:r>
        <w:t>(14 kap. 8 §)</w:t>
      </w:r>
      <w:r w:rsidRPr="00FB3C47">
        <w:t>. I</w:t>
      </w:r>
      <w:r w:rsidR="00F7514E">
        <w:t> </w:t>
      </w:r>
      <w:r w:rsidRPr="00FB3C47">
        <w:t>avsnitt 1</w:t>
      </w:r>
      <w:r>
        <w:t>1</w:t>
      </w:r>
      <w:r w:rsidRPr="00FB3C47">
        <w:t>.5 föreslå</w:t>
      </w:r>
      <w:r>
        <w:t>s</w:t>
      </w:r>
      <w:r w:rsidRPr="00FB3C47">
        <w:t xml:space="preserve"> </w:t>
      </w:r>
      <w:r>
        <w:t xml:space="preserve">att </w:t>
      </w:r>
      <w:r w:rsidRPr="00FB3C47">
        <w:t xml:space="preserve">en sådan bestämmelse </w:t>
      </w:r>
      <w:r>
        <w:t>tas in i den nya lagen om tjänste</w:t>
      </w:r>
      <w:r>
        <w:softHyphen/>
        <w:t xml:space="preserve">pensionsföretag </w:t>
      </w:r>
      <w:r w:rsidRPr="00FB3C47">
        <w:t>för nati</w:t>
      </w:r>
      <w:r>
        <w:softHyphen/>
      </w:r>
      <w:r w:rsidRPr="00FB3C47">
        <w:t xml:space="preserve">onella överlåtelser. Även om det inte finns </w:t>
      </w:r>
      <w:r>
        <w:t>några bestämmelser om sådana utredningsåtgärder i</w:t>
      </w:r>
      <w:r w:rsidRPr="00FB3C47">
        <w:t xml:space="preserve"> direktivet anser regeringen att det bör finnas en möj</w:t>
      </w:r>
      <w:r>
        <w:softHyphen/>
      </w:r>
      <w:r w:rsidRPr="00FB3C47">
        <w:t>lighet till kompletteringar även vid gränsöverskridande överlåtelser</w:t>
      </w:r>
      <w:r>
        <w:t>. Bestämmelser med den innebörden bör därför införas även för gränsöverskridande överlåtelser</w:t>
      </w:r>
      <w:r w:rsidRPr="00FB3C47">
        <w:t xml:space="preserve"> som ska prövas av Finansinspektionen.</w:t>
      </w:r>
      <w:r>
        <w:t xml:space="preserve"> Föreläggande ska dock bara kunna riktas till det företag som har lämnat in ansökan, dvs. det svenska övertagande företaget.</w:t>
      </w:r>
    </w:p>
    <w:p w14:paraId="49F51422" w14:textId="77777777" w:rsidR="00D415A9" w:rsidRPr="00D415A9" w:rsidRDefault="00D415A9" w:rsidP="00D415A9">
      <w:pPr>
        <w:pStyle w:val="Brdtextmedindrag"/>
      </w:pPr>
    </w:p>
    <w:p w14:paraId="7400B255" w14:textId="77777777" w:rsidR="009F5EEF" w:rsidRPr="002B2847" w:rsidRDefault="009F5EEF" w:rsidP="00D415A9">
      <w:pPr>
        <w:pStyle w:val="Rubrik5utannumrering"/>
        <w:spacing w:before="0"/>
      </w:pPr>
      <w:r w:rsidRPr="009304F8">
        <w:lastRenderedPageBreak/>
        <w:t>Under</w:t>
      </w:r>
      <w:r w:rsidRPr="0094380B">
        <w:t>rättelser</w:t>
      </w:r>
      <w:r w:rsidRPr="0068257E">
        <w:t xml:space="preserve"> och </w:t>
      </w:r>
      <w:r w:rsidRPr="002B2847">
        <w:t>tidsfrister</w:t>
      </w:r>
    </w:p>
    <w:p w14:paraId="59C66834" w14:textId="3BE9774B" w:rsidR="009F5EEF" w:rsidRPr="00FB3C47" w:rsidRDefault="009F5EEF" w:rsidP="009F5EEF">
      <w:pPr>
        <w:pStyle w:val="Brdtext"/>
      </w:pPr>
      <w:r w:rsidRPr="00FB3C47">
        <w:t xml:space="preserve">Beslut i fråga om godkännande av ett överlåtelseavtal ska enligt </w:t>
      </w:r>
      <w:r w:rsidR="00F7514E">
        <w:t>andra tjänstepensions</w:t>
      </w:r>
      <w:r w:rsidRPr="00FB3C47">
        <w:t>direktivet fattas och meddelas av myndigheten i det mottagande företagets hemmedlemsstat inom tre månader från det att ansökan mottogs</w:t>
      </w:r>
      <w:r w:rsidR="00F7514E">
        <w:t xml:space="preserve"> (artikel 12.4)</w:t>
      </w:r>
      <w:r w:rsidRPr="00FB3C47">
        <w:t xml:space="preserve">. </w:t>
      </w:r>
      <w:r w:rsidR="00F7514E">
        <w:t>M</w:t>
      </w:r>
      <w:r w:rsidRPr="00FB3C47">
        <w:t xml:space="preserve">yndigheten </w:t>
      </w:r>
      <w:r w:rsidR="00F7514E">
        <w:t>ska</w:t>
      </w:r>
      <w:r w:rsidRPr="00FB3C47">
        <w:t xml:space="preserve"> informera den behöriga myndigheten i det överlåtande tjänstepensionsinstitutets hemland om beslutet inom två veckor</w:t>
      </w:r>
      <w:r w:rsidR="00F7514E">
        <w:t xml:space="preserve"> (artikel 12.11)</w:t>
      </w:r>
      <w:r w:rsidRPr="00FB3C47">
        <w:t>. När den myndigheten i sin tur informerar myndigheten i det mottagande tjänste</w:t>
      </w:r>
      <w:r>
        <w:softHyphen/>
      </w:r>
      <w:r w:rsidRPr="00FB3C47">
        <w:t xml:space="preserve">pensionsinstitutets hemland om </w:t>
      </w:r>
      <w:r w:rsidRPr="00D632AC">
        <w:t>den social- och arbets</w:t>
      </w:r>
      <w:r>
        <w:softHyphen/>
      </w:r>
      <w:r w:rsidRPr="00D632AC">
        <w:t>marknadslagstiftning på tjänste</w:t>
      </w:r>
      <w:r w:rsidR="00F7514E">
        <w:softHyphen/>
      </w:r>
      <w:r w:rsidRPr="00D632AC">
        <w:t>pensionsområdet som är tillämplig på det överlåtna beståndet</w:t>
      </w:r>
      <w:r w:rsidRPr="00FB3C47">
        <w:t>, och vilka informationskrav som ska tillämpas på den gränsöverskridande verksam</w:t>
      </w:r>
      <w:r w:rsidR="00F7514E">
        <w:softHyphen/>
      </w:r>
      <w:r w:rsidRPr="00FB3C47">
        <w:t>heten, ska</w:t>
      </w:r>
      <w:r>
        <w:t xml:space="preserve"> den</w:t>
      </w:r>
      <w:r w:rsidRPr="00FB3C47">
        <w:t xml:space="preserve"> myndighet som fattat till</w:t>
      </w:r>
      <w:r>
        <w:softHyphen/>
      </w:r>
      <w:r w:rsidRPr="00FB3C47">
        <w:t>stånds</w:t>
      </w:r>
      <w:r>
        <w:softHyphen/>
      </w:r>
      <w:r w:rsidRPr="00FB3C47">
        <w:t>beslutet översända informa</w:t>
      </w:r>
      <w:r w:rsidR="00F7514E">
        <w:softHyphen/>
      </w:r>
      <w:r w:rsidRPr="00FB3C47">
        <w:t>tionen till det mottagande tjänste</w:t>
      </w:r>
      <w:r>
        <w:softHyphen/>
      </w:r>
      <w:r w:rsidRPr="00FB3C47">
        <w:t xml:space="preserve">pensionsinstitutet inom en vecka. </w:t>
      </w:r>
      <w:r>
        <w:t>Dessa krav i direktivet bör genomföras genom att det införs b</w:t>
      </w:r>
      <w:r w:rsidRPr="00FB3C47">
        <w:t>estämmelser med sådan inne</w:t>
      </w:r>
      <w:r>
        <w:t>börd</w:t>
      </w:r>
      <w:r w:rsidRPr="00FB3C47">
        <w:t>.</w:t>
      </w:r>
    </w:p>
    <w:p w14:paraId="2B988083" w14:textId="77777777" w:rsidR="009F5EEF" w:rsidRPr="0068257E" w:rsidRDefault="009F5EEF" w:rsidP="009F5EEF">
      <w:pPr>
        <w:pStyle w:val="Rubrik5utannumrering"/>
      </w:pPr>
      <w:r w:rsidRPr="009304F8">
        <w:t>Verkställ</w:t>
      </w:r>
      <w:r w:rsidRPr="0094380B">
        <w:t>ighet av avtalet</w:t>
      </w:r>
    </w:p>
    <w:p w14:paraId="1486F177" w14:textId="48307B8F" w:rsidR="009F5EEF" w:rsidRPr="00FB3C47" w:rsidRDefault="009F5EEF" w:rsidP="009F5EEF">
      <w:pPr>
        <w:pStyle w:val="Brdtext"/>
      </w:pPr>
      <w:r w:rsidRPr="00FB3C47">
        <w:t xml:space="preserve">Efter att ha mottagit beslut om godkännande, eller om ingen information om beslutet mottagits från myndigheten vid utgången av en viss angiven period, nämligen inom två veckor efter att beslutet har fattats, inom ytterligare fyra veckor och inom en vecka därefter, </w:t>
      </w:r>
      <w:r>
        <w:t xml:space="preserve">ska </w:t>
      </w:r>
      <w:r w:rsidRPr="00FB3C47">
        <w:t>det mottagande tjänstepensionsinstitutet</w:t>
      </w:r>
      <w:r>
        <w:t xml:space="preserve"> enligt </w:t>
      </w:r>
      <w:r w:rsidR="00F7514E">
        <w:t>andra tjänstepen</w:t>
      </w:r>
      <w:r w:rsidR="00630F75">
        <w:t>s</w:t>
      </w:r>
      <w:r w:rsidR="00F7514E">
        <w:t>ions</w:t>
      </w:r>
      <w:r>
        <w:t>direktivet få börja förvalta pensionsplanen (</w:t>
      </w:r>
      <w:r w:rsidRPr="00FB3C47">
        <w:t>artikel 12.12</w:t>
      </w:r>
      <w:r>
        <w:t>)</w:t>
      </w:r>
      <w:r w:rsidRPr="00FB3C47">
        <w:t xml:space="preserve">. </w:t>
      </w:r>
    </w:p>
    <w:p w14:paraId="17EA2DD6" w14:textId="77777777" w:rsidR="009F5EEF" w:rsidRDefault="009F5EEF" w:rsidP="00A1236C">
      <w:pPr>
        <w:pStyle w:val="Brdtextmedindrag"/>
      </w:pPr>
      <w:r>
        <w:t>I p</w:t>
      </w:r>
      <w:r w:rsidRPr="00FB3C47">
        <w:t>romemorian föreslå</w:t>
      </w:r>
      <w:r>
        <w:t>s</w:t>
      </w:r>
      <w:r w:rsidRPr="00FB3C47">
        <w:t xml:space="preserve"> att sådana </w:t>
      </w:r>
      <w:r>
        <w:t xml:space="preserve">bestämmelser ska </w:t>
      </w:r>
      <w:r w:rsidRPr="00FB3C47">
        <w:t>inför</w:t>
      </w:r>
      <w:r>
        <w:t>a</w:t>
      </w:r>
      <w:r w:rsidRPr="00FB3C47">
        <w:t>s i den nya lagen</w:t>
      </w:r>
      <w:r>
        <w:t xml:space="preserve"> om tjänstepensionsföretag</w:t>
      </w:r>
      <w:r w:rsidRPr="00FB3C47">
        <w:t xml:space="preserve"> men att det också ska krävas </w:t>
      </w:r>
      <w:r>
        <w:t xml:space="preserve">en </w:t>
      </w:r>
      <w:r w:rsidRPr="00FB3C47">
        <w:t xml:space="preserve">registrering hos Bolagsverket för att ansvaret för beståndet ska övergå till det övertagande företaget. </w:t>
      </w:r>
      <w:r>
        <w:t xml:space="preserve">För att genomföra direktivets krav anser regeringen att det bör införas en bestämmelse om att ett överlåtelseavtal får verkställas när det övertagande företaget får del av tillståndsbeslutet. Bestämmelsen bör också så som föreslås i promemorian kompletteras med ett krav på registrering i försäkringsregistret. </w:t>
      </w:r>
      <w:r w:rsidRPr="00FB3C47">
        <w:t>Som beskrivs i avsnitt 1</w:t>
      </w:r>
      <w:r>
        <w:t>1</w:t>
      </w:r>
      <w:r w:rsidRPr="00FB3C47">
        <w:t xml:space="preserve">.7 </w:t>
      </w:r>
      <w:r>
        <w:t xml:space="preserve">ska </w:t>
      </w:r>
      <w:r w:rsidRPr="00FB3C47">
        <w:t>beslut om överlåtelser</w:t>
      </w:r>
      <w:r>
        <w:t xml:space="preserve"> enligt försäkringsrörelselagen</w:t>
      </w:r>
      <w:r w:rsidRPr="00FB3C47">
        <w:t xml:space="preserve"> registreras i försäkringsregistret</w:t>
      </w:r>
      <w:r>
        <w:t>,</w:t>
      </w:r>
      <w:r w:rsidRPr="00FB3C47">
        <w:t xml:space="preserve"> och det är tidpunkten</w:t>
      </w:r>
      <w:r>
        <w:t xml:space="preserve"> för registrering</w:t>
      </w:r>
      <w:r w:rsidRPr="00FB3C47">
        <w:t xml:space="preserve"> som avgör när </w:t>
      </w:r>
      <w:r>
        <w:t xml:space="preserve">det civilrättsliga </w:t>
      </w:r>
      <w:r w:rsidRPr="00FB3C47">
        <w:t>ansvaret för ett bestånd övergår från det överlåtande till det övertagande företaget.</w:t>
      </w:r>
      <w:r>
        <w:t xml:space="preserve"> För att det svenska försäkringsregistret ska vara så komplett som möjligt, och för att upprätthålla den av svensk tradition gällande tid</w:t>
      </w:r>
      <w:r>
        <w:softHyphen/>
        <w:t>punkten för övergång av ansvar för försäkringsavtal, a</w:t>
      </w:r>
      <w:r w:rsidRPr="00FB3C47">
        <w:t xml:space="preserve">nser </w:t>
      </w:r>
      <w:r>
        <w:t xml:space="preserve">regeringen </w:t>
      </w:r>
      <w:r w:rsidRPr="00FB3C47">
        <w:t xml:space="preserve">att det är lämpligt att samma </w:t>
      </w:r>
      <w:r>
        <w:t>ordning</w:t>
      </w:r>
      <w:r w:rsidRPr="00FB3C47">
        <w:t xml:space="preserve"> gäller för bestånd som övertas av svenska tjänstepensionsföretag efter tillstånd av Finans</w:t>
      </w:r>
      <w:r>
        <w:softHyphen/>
      </w:r>
      <w:r w:rsidRPr="00FB3C47">
        <w:t>inspektionen</w:t>
      </w:r>
      <w:r>
        <w:t>. Till skillnad från de överlåtelser som behandlas i avsnitt 11.7 är det i de här fallen fråga om svenska myndighetsbeslut som ska regi</w:t>
      </w:r>
      <w:r>
        <w:softHyphen/>
        <w:t>streras, och ett svenskt företags övertagande av ett civilrättsligt ansvar. Registreringsskyldigheten och tidpunkten för ansvarsövergången kan där</w:t>
      </w:r>
      <w:r>
        <w:softHyphen/>
        <w:t>för enligt regeringens mening i dessa fall följa den hittills gällande svenska ordningen.</w:t>
      </w:r>
    </w:p>
    <w:p w14:paraId="0DED28C9" w14:textId="77777777" w:rsidR="009F5EEF" w:rsidRDefault="009F5EEF" w:rsidP="009F5EEF">
      <w:pPr>
        <w:pStyle w:val="Rubrik5utannumrering"/>
      </w:pPr>
      <w:r>
        <w:t xml:space="preserve">Överklagande </w:t>
      </w:r>
    </w:p>
    <w:p w14:paraId="5E4269C7" w14:textId="53A4DD9F" w:rsidR="009F5EEF" w:rsidRDefault="009F5EEF" w:rsidP="009F5EEF">
      <w:pPr>
        <w:pStyle w:val="Brdtextmedindrag"/>
        <w:ind w:firstLine="0"/>
      </w:pPr>
      <w:r>
        <w:t xml:space="preserve">I </w:t>
      </w:r>
      <w:r w:rsidR="002E3B48">
        <w:t>andra tjänstepensions</w:t>
      </w:r>
      <w:r>
        <w:t xml:space="preserve">direktivet föreskrivs att </w:t>
      </w:r>
      <w:r w:rsidRPr="00FB3C47">
        <w:t xml:space="preserve">skälen för </w:t>
      </w:r>
      <w:r>
        <w:t xml:space="preserve">att en ansökan om godkännande av en överlåtelse </w:t>
      </w:r>
      <w:r w:rsidRPr="00FB3C47">
        <w:t>avsl</w:t>
      </w:r>
      <w:r>
        <w:t>ås</w:t>
      </w:r>
      <w:r w:rsidRPr="00FB3C47">
        <w:t xml:space="preserve"> </w:t>
      </w:r>
      <w:r>
        <w:t xml:space="preserve">ska </w:t>
      </w:r>
      <w:r w:rsidRPr="00FB3C47">
        <w:t>anges inom tre månader</w:t>
      </w:r>
      <w:r>
        <w:t>,</w:t>
      </w:r>
      <w:r w:rsidRPr="00FB3C47">
        <w:t xml:space="preserve"> och </w:t>
      </w:r>
      <w:r>
        <w:t xml:space="preserve">att ett </w:t>
      </w:r>
      <w:r w:rsidRPr="00FB3C47">
        <w:t>avslag ska kunna överklagas till domstol</w:t>
      </w:r>
      <w:r w:rsidR="002E3B48">
        <w:t xml:space="preserve"> (artikel 12.10)</w:t>
      </w:r>
      <w:r w:rsidRPr="00FB3C47">
        <w:t xml:space="preserve">. </w:t>
      </w:r>
    </w:p>
    <w:p w14:paraId="34E0F16D" w14:textId="77777777" w:rsidR="009F5EEF" w:rsidRDefault="009F5EEF" w:rsidP="009F5EEF">
      <w:pPr>
        <w:pStyle w:val="Brdtextmedindrag"/>
      </w:pPr>
      <w:r w:rsidRPr="00FB3C47">
        <w:lastRenderedPageBreak/>
        <w:t xml:space="preserve">Enligt 32 § förvaltningslagen (2017:900) ska som huvudregel ett beslut som kan antas påverka någons situation på ett inte obetydligt sätt innehålla en klargörande motivering. </w:t>
      </w:r>
      <w:r>
        <w:t xml:space="preserve">I avsnitt 15.5 föreslås att beslut </w:t>
      </w:r>
      <w:r w:rsidRPr="0079503D">
        <w:t>av Finans</w:t>
      </w:r>
      <w:r>
        <w:softHyphen/>
      </w:r>
      <w:r w:rsidRPr="0079503D">
        <w:t>inspektionen</w:t>
      </w:r>
      <w:r>
        <w:t xml:space="preserve"> enligt den nya lagen om tjänstepensionsföretag</w:t>
      </w:r>
      <w:r w:rsidRPr="0079503D">
        <w:t xml:space="preserve"> </w:t>
      </w:r>
      <w:r>
        <w:t xml:space="preserve">ska </w:t>
      </w:r>
      <w:r w:rsidRPr="0079503D">
        <w:t>få över</w:t>
      </w:r>
      <w:r>
        <w:t>klagas till allmän förvaltnings</w:t>
      </w:r>
      <w:r>
        <w:softHyphen/>
        <w:t xml:space="preserve">domstol, och enligt 10 kap. 4 § LUFT får även Finansinspektionens beslut enligt den lagen överklagas till allmän förvaltningsdomstol. </w:t>
      </w:r>
    </w:p>
    <w:p w14:paraId="349ABF49" w14:textId="77777777" w:rsidR="009F5EEF" w:rsidRDefault="009F5EEF" w:rsidP="009F5EEF">
      <w:pPr>
        <w:pStyle w:val="Brdtextmedindrag"/>
      </w:pPr>
      <w:r w:rsidRPr="008B0B20">
        <w:t xml:space="preserve">Enligt nämnda artikel i direktivet ska </w:t>
      </w:r>
      <w:r>
        <w:t xml:space="preserve">också </w:t>
      </w:r>
      <w:r w:rsidRPr="008B0B20">
        <w:t xml:space="preserve">en underlåtenhet att handla från den behöriga myndigheten i det mottagande </w:t>
      </w:r>
      <w:r>
        <w:t>tjänstepensions</w:t>
      </w:r>
      <w:r w:rsidRPr="008B0B20">
        <w:t>institutets hemmedlemsstat kunna överklagas till domstol. I avsnitt 1</w:t>
      </w:r>
      <w:r>
        <w:t>5</w:t>
      </w:r>
      <w:r w:rsidRPr="008B0B20">
        <w:t>.5 föreslås be</w:t>
      </w:r>
      <w:r>
        <w:softHyphen/>
      </w:r>
      <w:r w:rsidRPr="008B0B20">
        <w:t>stäm</w:t>
      </w:r>
      <w:r>
        <w:softHyphen/>
      </w:r>
      <w:r w:rsidRPr="008B0B20">
        <w:t>melser om rätt att begära förklaring av domstol om ett ärende onödigt uppehålls</w:t>
      </w:r>
      <w:r>
        <w:t>.</w:t>
      </w:r>
      <w:r w:rsidRPr="008B0B20">
        <w:t xml:space="preserve"> </w:t>
      </w:r>
      <w:r>
        <w:t>G</w:t>
      </w:r>
      <w:r w:rsidRPr="008B0B20">
        <w:t>enom det förs</w:t>
      </w:r>
      <w:r>
        <w:t>laget uppfylls direktivets krav i den delen</w:t>
      </w:r>
      <w:r w:rsidRPr="00FB3C47">
        <w:t>.</w:t>
      </w:r>
      <w:r w:rsidRPr="008B0B20">
        <w:t xml:space="preserve"> </w:t>
      </w:r>
    </w:p>
    <w:p w14:paraId="2FA92172" w14:textId="322C27AF" w:rsidR="009F5EEF" w:rsidRPr="00FB3C47" w:rsidRDefault="009F5EEF" w:rsidP="009F5EEF">
      <w:pPr>
        <w:pStyle w:val="Brdtextmedindrag"/>
      </w:pPr>
      <w:r>
        <w:t xml:space="preserve">Det krävs ingen ytterligare bestämmelse för att uppfylla </w:t>
      </w:r>
      <w:r w:rsidR="002E3B48">
        <w:t xml:space="preserve">de nu aktuella </w:t>
      </w:r>
      <w:r>
        <w:t>krav</w:t>
      </w:r>
      <w:r w:rsidR="002E3B48">
        <w:t>en</w:t>
      </w:r>
      <w:r>
        <w:t xml:space="preserve"> i </w:t>
      </w:r>
      <w:r w:rsidR="002E3B48">
        <w:t>direktivet</w:t>
      </w:r>
      <w:r>
        <w:t>.</w:t>
      </w:r>
    </w:p>
    <w:p w14:paraId="0674E8A9" w14:textId="77777777" w:rsidR="009F5EEF" w:rsidRDefault="009F5EEF" w:rsidP="009F5EEF">
      <w:pPr>
        <w:pStyle w:val="Rubrik5utannumrering"/>
      </w:pPr>
      <w:r>
        <w:t>Avgifter till Finansinspektionen</w:t>
      </w:r>
    </w:p>
    <w:p w14:paraId="4E0E517E" w14:textId="77777777" w:rsidR="009F5EEF" w:rsidRPr="00C65BBC" w:rsidRDefault="009F5EEF" w:rsidP="009F5EEF">
      <w:pPr>
        <w:pStyle w:val="Brdtext"/>
      </w:pPr>
      <w:r w:rsidRPr="00C65BBC">
        <w:t xml:space="preserve">De ärenden om tillstånd till beståndsöverlåtelser som Finansinspektionen ska </w:t>
      </w:r>
      <w:r>
        <w:t>handlägga</w:t>
      </w:r>
      <w:r w:rsidRPr="00C65BBC">
        <w:t xml:space="preserve"> enligt de föreslagna bestämmelserna i 9</w:t>
      </w:r>
      <w:r>
        <w:t> </w:t>
      </w:r>
      <w:r w:rsidRPr="00C65BBC">
        <w:t>kap. LUFT kom</w:t>
      </w:r>
      <w:r>
        <w:softHyphen/>
      </w:r>
      <w:r w:rsidRPr="00C65BBC">
        <w:t xml:space="preserve">mer föranleda kostnader för inspektionen som bör täckas av den som söker tillstånd på samma sätt som </w:t>
      </w:r>
      <w:r>
        <w:t xml:space="preserve">gäller för </w:t>
      </w:r>
      <w:r w:rsidRPr="00C65BBC">
        <w:t>andra ansöknings- och anmälnings</w:t>
      </w:r>
      <w:r>
        <w:softHyphen/>
      </w:r>
      <w:r w:rsidRPr="00C65BBC">
        <w:t>ärenden hos Finansinspektionen.</w:t>
      </w:r>
    </w:p>
    <w:p w14:paraId="16592E29" w14:textId="77777777" w:rsidR="009F5EEF" w:rsidRDefault="009F5EEF" w:rsidP="009F5EEF">
      <w:pPr>
        <w:pStyle w:val="Brdtextmedindrag"/>
      </w:pPr>
      <w:r w:rsidRPr="00C65BBC">
        <w:t>I 3</w:t>
      </w:r>
      <w:r>
        <w:t> </w:t>
      </w:r>
      <w:r w:rsidRPr="00C65BBC">
        <w:t>§ förordning</w:t>
      </w:r>
      <w:r>
        <w:t>en</w:t>
      </w:r>
      <w:r w:rsidRPr="00C65BBC">
        <w:t xml:space="preserve"> (2001:911) om avgifter för prövning av ärenden hos Finansinspektionen anges att avgift tas ut i de fall som framgår av bilagan till förordningen för prövning av ansökan och anmälan enligt ett antal uppräknade lagar, bl.a. lagen om utländska försäkringsgivares och tjänste</w:t>
      </w:r>
      <w:r>
        <w:softHyphen/>
      </w:r>
      <w:r w:rsidRPr="00C65BBC">
        <w:t xml:space="preserve">pensionsinstituts verksamhet i Sverige. </w:t>
      </w:r>
    </w:p>
    <w:p w14:paraId="764C9722" w14:textId="2E7C7AA3" w:rsidR="009F5EEF" w:rsidRDefault="009F5EEF" w:rsidP="009F5EEF">
      <w:pPr>
        <w:pStyle w:val="Brdtextmedindrag"/>
      </w:pPr>
      <w:bookmarkStart w:id="3914" w:name="_Hlk17115043"/>
      <w:r>
        <w:t>A</w:t>
      </w:r>
      <w:r w:rsidRPr="00C65BBC">
        <w:t>vgifter för ärende</w:t>
      </w:r>
      <w:r>
        <w:t>n</w:t>
      </w:r>
      <w:r w:rsidRPr="00C65BBC">
        <w:t xml:space="preserve"> enligt lagen om utländska försäkringsgivares och tjänstepensionsinstituts verksamhet i Sverige har utfärdats med stöd av ett generellt bemyndigande </w:t>
      </w:r>
      <w:r>
        <w:t>då</w:t>
      </w:r>
      <w:r w:rsidRPr="00C65BBC">
        <w:t xml:space="preserve"> riksdagen godkän</w:t>
      </w:r>
      <w:r>
        <w:t>de</w:t>
      </w:r>
      <w:r w:rsidRPr="00C65BBC">
        <w:t xml:space="preserve"> att avgifter för prövning av tillståndsärenden tas ut i form av ansökningsavgifter och bemyndigade regeringen att meddela föreskrifter om ansöknings- och expediti</w:t>
      </w:r>
      <w:r>
        <w:softHyphen/>
      </w:r>
      <w:r w:rsidRPr="00C65BBC">
        <w:t>ons</w:t>
      </w:r>
      <w:r>
        <w:softHyphen/>
      </w:r>
      <w:r w:rsidRPr="00C65BBC">
        <w:t>avgift</w:t>
      </w:r>
      <w:r>
        <w:softHyphen/>
      </w:r>
      <w:r w:rsidRPr="00C65BBC">
        <w:t>er för de statliga förvaltningsmyndigheterna (prop. 1989/90:138, bet. 1989/90:FiU38, rskr. 1989/90:289). Enligt en ändring i 8</w:t>
      </w:r>
      <w:r>
        <w:t> </w:t>
      </w:r>
      <w:r w:rsidRPr="00C65BBC">
        <w:t>kap. 1</w:t>
      </w:r>
      <w:r>
        <w:t> </w:t>
      </w:r>
      <w:r w:rsidRPr="00C65BBC">
        <w:t>§ andra stycket regeringsformen som trädde i kraft den 1 januari 2011 ska ett be</w:t>
      </w:r>
      <w:r>
        <w:softHyphen/>
      </w:r>
      <w:r w:rsidRPr="00C65BBC">
        <w:t>myn</w:t>
      </w:r>
      <w:r>
        <w:softHyphen/>
      </w:r>
      <w:r w:rsidRPr="00C65BBC">
        <w:t xml:space="preserve">digande att meddela föreskrifter alltid ges i lag eller förordning. Enligt </w:t>
      </w:r>
      <w:r>
        <w:t>övergångsbestämmelsen i punkt 5</w:t>
      </w:r>
      <w:r w:rsidRPr="00C65BBC">
        <w:t xml:space="preserve"> till ändringen </w:t>
      </w:r>
      <w:r>
        <w:t>gäller</w:t>
      </w:r>
      <w:r w:rsidRPr="00C65BBC">
        <w:t xml:space="preserve"> ä</w:t>
      </w:r>
      <w:r>
        <w:t>ldre bemyn</w:t>
      </w:r>
      <w:r>
        <w:softHyphen/>
        <w:t>di</w:t>
      </w:r>
      <w:r>
        <w:softHyphen/>
        <w:t>g</w:t>
      </w:r>
      <w:r>
        <w:softHyphen/>
        <w:t>an</w:t>
      </w:r>
      <w:r>
        <w:softHyphen/>
        <w:t>den fortfarande</w:t>
      </w:r>
      <w:r w:rsidRPr="00C65BBC">
        <w:t xml:space="preserve"> utan hinder av att de inte har tillkommit i den ordning som anges i regeringsformen i dess nya lydelse. Regeringen kan således även fortsättningsvis föreskriva om avgifter för ärenden enligt lagen om ut</w:t>
      </w:r>
      <w:r>
        <w:softHyphen/>
      </w:r>
      <w:r w:rsidRPr="00C65BBC">
        <w:t>länds</w:t>
      </w:r>
      <w:r>
        <w:softHyphen/>
      </w:r>
      <w:r w:rsidRPr="00C65BBC">
        <w:t>ka försäkringsgivares och tjänstepensionsinstituts verksamhet i Sverige, och någon ny av</w:t>
      </w:r>
      <w:r>
        <w:softHyphen/>
      </w:r>
      <w:r w:rsidRPr="00C65BBC">
        <w:t>gifts</w:t>
      </w:r>
      <w:r>
        <w:softHyphen/>
      </w:r>
      <w:r w:rsidRPr="00C65BBC">
        <w:t>be</w:t>
      </w:r>
      <w:r>
        <w:softHyphen/>
      </w:r>
      <w:r w:rsidRPr="00C65BBC">
        <w:t>stäm</w:t>
      </w:r>
      <w:r>
        <w:softHyphen/>
      </w:r>
      <w:r w:rsidRPr="00C65BBC">
        <w:t>melse med bemyndigande att med</w:t>
      </w:r>
      <w:r>
        <w:softHyphen/>
      </w:r>
      <w:r w:rsidRPr="00C65BBC">
        <w:t xml:space="preserve">dela föreskrifter </w:t>
      </w:r>
      <w:r>
        <w:t>behöv</w:t>
      </w:r>
      <w:r w:rsidRPr="00C65BBC">
        <w:t>s inte.</w:t>
      </w:r>
    </w:p>
    <w:p w14:paraId="734EF50D" w14:textId="77777777" w:rsidR="009F5EEF" w:rsidRPr="009304F8" w:rsidRDefault="009F5EEF" w:rsidP="00D415A9">
      <w:pPr>
        <w:pStyle w:val="Rubrik2"/>
      </w:pPr>
      <w:bookmarkStart w:id="3915" w:name="_Toc8059839"/>
      <w:bookmarkStart w:id="3916" w:name="_Toc8061549"/>
      <w:bookmarkStart w:id="3917" w:name="_Toc8062081"/>
      <w:bookmarkStart w:id="3918" w:name="_Toc8064549"/>
      <w:bookmarkStart w:id="3919" w:name="_Toc8391226"/>
      <w:bookmarkStart w:id="3920" w:name="_Toc8391492"/>
      <w:bookmarkStart w:id="3921" w:name="_Toc8644697"/>
      <w:bookmarkStart w:id="3922" w:name="_Toc8645229"/>
      <w:bookmarkStart w:id="3923" w:name="_Toc8817710"/>
      <w:bookmarkStart w:id="3924" w:name="_Toc8818282"/>
      <w:bookmarkStart w:id="3925" w:name="_Toc8825651"/>
      <w:bookmarkStart w:id="3926" w:name="_Toc8831748"/>
      <w:bookmarkStart w:id="3927" w:name="_Toc8832657"/>
      <w:bookmarkStart w:id="3928" w:name="_Toc11153119"/>
      <w:bookmarkStart w:id="3929" w:name="_Toc11161040"/>
      <w:bookmarkStart w:id="3930" w:name="_Toc11166976"/>
      <w:bookmarkStart w:id="3931" w:name="_Toc11167512"/>
      <w:bookmarkStart w:id="3932" w:name="_Toc11168949"/>
      <w:bookmarkStart w:id="3933" w:name="_Toc11845902"/>
      <w:bookmarkStart w:id="3934" w:name="_Toc12611701"/>
      <w:bookmarkStart w:id="3935" w:name="_Toc12624968"/>
      <w:bookmarkStart w:id="3936" w:name="_Toc12627457"/>
      <w:bookmarkStart w:id="3937" w:name="_Toc12630347"/>
      <w:bookmarkStart w:id="3938" w:name="_Toc12632842"/>
      <w:bookmarkStart w:id="3939" w:name="_Toc17902914"/>
      <w:bookmarkEnd w:id="3914"/>
      <w:r w:rsidRPr="00D415A9">
        <w:t>Medling</w:t>
      </w:r>
      <w:bookmarkEnd w:id="3915"/>
      <w:bookmarkEnd w:id="3916"/>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p>
    <w:p w14:paraId="371BDDBF" w14:textId="62FB3652" w:rsidR="009F5EEF" w:rsidRPr="002B2847" w:rsidRDefault="009F5EEF" w:rsidP="009F5EEF">
      <w:pPr>
        <w:pStyle w:val="Brdtextram"/>
      </w:pPr>
      <w:r w:rsidRPr="00FB3C47">
        <w:rPr>
          <w:b/>
        </w:rPr>
        <w:t>Regeringens förslag:</w:t>
      </w:r>
      <w:r w:rsidRPr="00FB3C47">
        <w:t xml:space="preserve"> Om Finansinspektionen och den behöriga myndigheten för ett utländskt tjänstepensionsinstitut som är registrerat eller auktoriserat inom EES inte kan komma överens om förfarandet vid en gränsöverskridande överlåtelse</w:t>
      </w:r>
      <w:r>
        <w:t>,</w:t>
      </w:r>
      <w:r w:rsidRPr="00FB3C47">
        <w:t xml:space="preserve"> </w:t>
      </w:r>
      <w:r w:rsidR="00B90871">
        <w:t>ska</w:t>
      </w:r>
      <w:r w:rsidRPr="00FB3C47">
        <w:t xml:space="preserve"> inspektionen </w:t>
      </w:r>
      <w:r w:rsidR="00B90871">
        <w:t xml:space="preserve">få </w:t>
      </w:r>
      <w:r w:rsidRPr="00FB3C47">
        <w:t xml:space="preserve">hänskjuta </w:t>
      </w:r>
      <w:r w:rsidRPr="00FB3C47">
        <w:lastRenderedPageBreak/>
        <w:t xml:space="preserve">ärendet till Europeiska försäkrings- och tjänstepensionsmyndigheten för </w:t>
      </w:r>
      <w:r>
        <w:t xml:space="preserve">icke-bindande </w:t>
      </w:r>
      <w:r w:rsidRPr="00FB3C47">
        <w:t xml:space="preserve">medling. </w:t>
      </w:r>
    </w:p>
    <w:p w14:paraId="4316C320" w14:textId="77777777" w:rsidR="009F5EEF" w:rsidRPr="002B2847" w:rsidRDefault="009F5EEF" w:rsidP="009F5EEF">
      <w:pPr>
        <w:pStyle w:val="Brdtextmedindrag"/>
        <w:rPr>
          <w:b/>
          <w:sz w:val="8"/>
          <w:szCs w:val="8"/>
        </w:rPr>
      </w:pPr>
    </w:p>
    <w:p w14:paraId="5B487B30" w14:textId="77777777" w:rsidR="009F5EEF" w:rsidRPr="0094380B" w:rsidRDefault="009F5EEF" w:rsidP="009F5EEF">
      <w:pPr>
        <w:pStyle w:val="Brdtextmedindrag"/>
      </w:pPr>
      <w:r w:rsidRPr="002B2847">
        <w:rPr>
          <w:b/>
        </w:rPr>
        <w:t>Utredningens förslag</w:t>
      </w:r>
      <w:r>
        <w:rPr>
          <w:b/>
        </w:rPr>
        <w:t xml:space="preserve">: </w:t>
      </w:r>
      <w:r w:rsidRPr="009304F8">
        <w:t>Utredningen föreslår in</w:t>
      </w:r>
      <w:r>
        <w:t>te några bestämmelser</w:t>
      </w:r>
      <w:r w:rsidRPr="009304F8">
        <w:t xml:space="preserve"> om gränsöverskridande överlåtelser.</w:t>
      </w:r>
    </w:p>
    <w:p w14:paraId="06AAD51B" w14:textId="77777777" w:rsidR="009F5EEF" w:rsidRPr="009304F8" w:rsidRDefault="009F5EEF" w:rsidP="009F5EEF">
      <w:pPr>
        <w:pStyle w:val="Brdtextmedindrag"/>
      </w:pPr>
      <w:r w:rsidRPr="002B2847">
        <w:rPr>
          <w:b/>
        </w:rPr>
        <w:t xml:space="preserve">Remissinstanserna </w:t>
      </w:r>
      <w:r w:rsidRPr="009304F8">
        <w:t xml:space="preserve">har inga synpunkter </w:t>
      </w:r>
      <w:r>
        <w:t>i denna del</w:t>
      </w:r>
      <w:r w:rsidRPr="009304F8">
        <w:t>.</w:t>
      </w:r>
    </w:p>
    <w:p w14:paraId="62BE192A" w14:textId="4BBE975E" w:rsidR="009F5EEF" w:rsidRPr="009304F8" w:rsidRDefault="009F5EEF" w:rsidP="009F5EEF">
      <w:pPr>
        <w:pStyle w:val="Brdtextmedindrag"/>
      </w:pPr>
      <w:r w:rsidRPr="002B2847">
        <w:rPr>
          <w:b/>
        </w:rPr>
        <w:t xml:space="preserve">Promemorians förslag </w:t>
      </w:r>
      <w:r>
        <w:t>ö</w:t>
      </w:r>
      <w:r w:rsidRPr="009304F8">
        <w:t>verensstämmer med regeringens</w:t>
      </w:r>
      <w:r w:rsidR="00B90871">
        <w:t xml:space="preserve"> förslag</w:t>
      </w:r>
      <w:r w:rsidRPr="009304F8">
        <w:t>.</w:t>
      </w:r>
    </w:p>
    <w:p w14:paraId="31D84E7B" w14:textId="77777777" w:rsidR="009F5EEF" w:rsidRPr="002B2847" w:rsidRDefault="009F5EEF" w:rsidP="009F5EEF">
      <w:pPr>
        <w:pStyle w:val="Brdtextmedindrag"/>
      </w:pPr>
      <w:r w:rsidRPr="002B2847">
        <w:rPr>
          <w:b/>
        </w:rPr>
        <w:t xml:space="preserve">Remissinstanserna </w:t>
      </w:r>
      <w:r w:rsidRPr="009304F8">
        <w:t xml:space="preserve">har inga synpunkter på förslaget. </w:t>
      </w:r>
    </w:p>
    <w:p w14:paraId="4C7A1D3E" w14:textId="31F36759" w:rsidR="009F5EEF" w:rsidRDefault="009F5EEF" w:rsidP="00AA5B6B">
      <w:pPr>
        <w:pStyle w:val="Brdtextmedindrag"/>
      </w:pPr>
      <w:r w:rsidRPr="00AA5B6B">
        <w:rPr>
          <w:b/>
        </w:rPr>
        <w:t>Skälen för regeringens förslag</w:t>
      </w:r>
      <w:r w:rsidR="00630F75" w:rsidRPr="00AA5B6B">
        <w:rPr>
          <w:b/>
        </w:rPr>
        <w:t xml:space="preserve">: </w:t>
      </w:r>
      <w:r w:rsidRPr="00FB3C47">
        <w:t xml:space="preserve">I </w:t>
      </w:r>
      <w:r>
        <w:t>andra tjänstepensions</w:t>
      </w:r>
      <w:r w:rsidRPr="00FB3C47">
        <w:t xml:space="preserve">direktivet föreskrivs att Europeiska försäkrings- och tjänstepensionsmyndigheten (Eiopa) </w:t>
      </w:r>
      <w:r w:rsidRPr="00F8231B">
        <w:t>på begäran av någon av de behöriga myndigheterna eller på eget initiativ</w:t>
      </w:r>
      <w:r w:rsidRPr="00FB3C47" w:rsidDel="00F8231B">
        <w:t xml:space="preserve"> </w:t>
      </w:r>
      <w:r>
        <w:t xml:space="preserve">får </w:t>
      </w:r>
      <w:r w:rsidRPr="00F8231B">
        <w:t>genomföra icke-bindande medling i enlighet med artikel 31 andra stycket c i Europa</w:t>
      </w:r>
      <w:r>
        <w:softHyphen/>
      </w:r>
      <w:r w:rsidRPr="00F8231B">
        <w:t>par</w:t>
      </w:r>
      <w:r>
        <w:softHyphen/>
      </w:r>
      <w:r w:rsidRPr="00F8231B">
        <w:t>la</w:t>
      </w:r>
      <w:r>
        <w:softHyphen/>
      </w:r>
      <w:r w:rsidRPr="00F8231B">
        <w:t>mentets och rådets förordning (EU) nr 1094/2010 av den 24 november 2010 om inrättande av en europeisk tillsynsmyndighet (Europeiska försäk</w:t>
      </w:r>
      <w:r>
        <w:softHyphen/>
      </w:r>
      <w:r w:rsidRPr="00F8231B">
        <w:t>rings- och tjänstepensionsm</w:t>
      </w:r>
      <w:r w:rsidR="00D93288">
        <w:softHyphen/>
      </w:r>
      <w:r w:rsidRPr="00F8231B">
        <w:t>yndigheten), om ändring av beslut nr 716/2009/EG och om upphävande av kommissionens beslut 2009/79/EG</w:t>
      </w:r>
      <w:r>
        <w:t>,</w:t>
      </w:r>
      <w:r w:rsidRPr="00F8231B">
        <w:t xml:space="preserve"> </w:t>
      </w:r>
      <w:r w:rsidRPr="00FB3C47">
        <w:t>om det vid en gränsöverskridande överlåtelse uppstår oenighet om förfarandet, innehållet i en åtgärd eller en utebliven åtgärd dem emellan</w:t>
      </w:r>
      <w:r>
        <w:t xml:space="preserve"> (</w:t>
      </w:r>
      <w:r w:rsidRPr="00FB3C47">
        <w:t>artikel 12.13</w:t>
      </w:r>
      <w:r>
        <w:t>)</w:t>
      </w:r>
      <w:r w:rsidRPr="00FB3C47">
        <w:t>.</w:t>
      </w:r>
      <w:r>
        <w:t xml:space="preserve"> Artikel 31 i nämnda EU-förordning reglerar en samord</w:t>
      </w:r>
      <w:r>
        <w:softHyphen/>
        <w:t>ningsfunktion för Eiopa. Myndigheten ska svara för den allmänna samordningen mellan behöriga myndigheter, särskilt i situationer då en ogynnsam utveckling kan komma att äventyra finansmarknadernas korrekta funktion och integritet, eller stabiliteten hos det finansiella systemet i unionen. Myndigheten ska främja samordnade reaktioner från unionen, bl</w:t>
      </w:r>
      <w:r w:rsidR="00763820">
        <w:t>.</w:t>
      </w:r>
      <w:r>
        <w:t>a</w:t>
      </w:r>
      <w:r w:rsidR="00763820">
        <w:t>.</w:t>
      </w:r>
      <w:r>
        <w:t xml:space="preserve"> genom att genomföra icke-bindande medling efter begäran av de behöriga myndigheterna eller på eget initiativ, utan att detta påverkar tillämpningen av artikel 19. Artikel 19 innehåller före</w:t>
      </w:r>
      <w:r w:rsidR="00763820">
        <w:softHyphen/>
      </w:r>
      <w:r>
        <w:t>skrifter om bindande medling som kan genomföras av Eiopa i vissa fall.</w:t>
      </w:r>
    </w:p>
    <w:p w14:paraId="03C0A07B" w14:textId="77777777" w:rsidR="009F5EEF" w:rsidRDefault="009F5EEF" w:rsidP="009F5EEF">
      <w:pPr>
        <w:pStyle w:val="Brdtextmedindrag"/>
      </w:pPr>
      <w:r>
        <w:t xml:space="preserve">Direktivet bör i denna del genomföras genom bestämmelser </w:t>
      </w:r>
      <w:r w:rsidRPr="00FB3C47">
        <w:t xml:space="preserve">som innebär att Finansinspektionen ges möjlighet </w:t>
      </w:r>
      <w:r>
        <w:t>att begära sådan icke-bindande medling av Eiopa.</w:t>
      </w:r>
    </w:p>
    <w:p w14:paraId="0FD930B4" w14:textId="77777777" w:rsidR="009F5EEF" w:rsidRPr="00FB3C47" w:rsidRDefault="009F5EEF" w:rsidP="00D415A9">
      <w:pPr>
        <w:pStyle w:val="Rubrik2"/>
      </w:pPr>
      <w:bookmarkStart w:id="3940" w:name="_Toc8059840"/>
      <w:bookmarkStart w:id="3941" w:name="_Toc8061550"/>
      <w:bookmarkStart w:id="3942" w:name="_Toc8062082"/>
      <w:bookmarkStart w:id="3943" w:name="_Toc8064550"/>
      <w:bookmarkStart w:id="3944" w:name="_Toc8391227"/>
      <w:bookmarkStart w:id="3945" w:name="_Toc8391493"/>
      <w:bookmarkStart w:id="3946" w:name="_Toc8644698"/>
      <w:bookmarkStart w:id="3947" w:name="_Toc8645230"/>
      <w:bookmarkStart w:id="3948" w:name="_Toc8817711"/>
      <w:bookmarkStart w:id="3949" w:name="_Toc8818283"/>
      <w:bookmarkStart w:id="3950" w:name="_Toc8825652"/>
      <w:bookmarkStart w:id="3951" w:name="_Toc8831749"/>
      <w:bookmarkStart w:id="3952" w:name="_Toc8832658"/>
      <w:bookmarkStart w:id="3953" w:name="_Toc11153120"/>
      <w:bookmarkStart w:id="3954" w:name="_Toc11161041"/>
      <w:bookmarkStart w:id="3955" w:name="_Toc11166977"/>
      <w:bookmarkStart w:id="3956" w:name="_Toc11167513"/>
      <w:bookmarkStart w:id="3957" w:name="_Toc11168950"/>
      <w:bookmarkStart w:id="3958" w:name="_Toc11845903"/>
      <w:bookmarkStart w:id="3959" w:name="_Toc12611702"/>
      <w:bookmarkStart w:id="3960" w:name="_Toc12624969"/>
      <w:bookmarkStart w:id="3961" w:name="_Toc12627458"/>
      <w:bookmarkStart w:id="3962" w:name="_Toc12630348"/>
      <w:bookmarkStart w:id="3963" w:name="_Toc12632843"/>
      <w:bookmarkStart w:id="3964" w:name="_Toc17902915"/>
      <w:r w:rsidRPr="00FB3C47">
        <w:t xml:space="preserve">Särskilda </w:t>
      </w:r>
      <w:r w:rsidRPr="00D415A9">
        <w:t>bestämmelser</w:t>
      </w:r>
      <w:r w:rsidRPr="00FB3C47">
        <w:t xml:space="preserve"> vid likvidation och konkurs</w:t>
      </w:r>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p>
    <w:p w14:paraId="1A2E2EB4" w14:textId="77777777" w:rsidR="009F5EEF" w:rsidRPr="00FB3C47" w:rsidRDefault="009F5EEF" w:rsidP="009F5EEF">
      <w:pPr>
        <w:pStyle w:val="Brdtextram"/>
      </w:pPr>
      <w:r w:rsidRPr="00FB3C47">
        <w:rPr>
          <w:b/>
        </w:rPr>
        <w:t>Regeringens förslag:</w:t>
      </w:r>
      <w:r>
        <w:t xml:space="preserve"> Ett för</w:t>
      </w:r>
      <w:r>
        <w:softHyphen/>
        <w:t>säk</w:t>
      </w:r>
      <w:r>
        <w:softHyphen/>
        <w:t>rings</w:t>
      </w:r>
      <w:r w:rsidRPr="00FB3C47">
        <w:t xml:space="preserve">bestånd ska </w:t>
      </w:r>
      <w:r>
        <w:t>vid ett tjänste</w:t>
      </w:r>
      <w:r>
        <w:softHyphen/>
        <w:t xml:space="preserve">pensionsföretags likvidation eller konkurs </w:t>
      </w:r>
      <w:r w:rsidRPr="00FB3C47">
        <w:t>om möjligt överlåtas till ett eller flera tjänstepensions</w:t>
      </w:r>
      <w:r>
        <w:softHyphen/>
      </w:r>
      <w:r w:rsidRPr="00FB3C47">
        <w:t xml:space="preserve">företag, försäkringsföretag eller </w:t>
      </w:r>
      <w:r>
        <w:t>ut</w:t>
      </w:r>
      <w:r>
        <w:softHyphen/>
        <w:t xml:space="preserve">ländska </w:t>
      </w:r>
      <w:r w:rsidRPr="00FB3C47">
        <w:t>tjänstepensionsinstitut.</w:t>
      </w:r>
      <w:r>
        <w:t xml:space="preserve"> </w:t>
      </w:r>
      <w:r w:rsidRPr="00FB3C47">
        <w:t xml:space="preserve">För </w:t>
      </w:r>
      <w:r>
        <w:t>en sådan</w:t>
      </w:r>
      <w:r w:rsidRPr="00FB3C47">
        <w:t xml:space="preserve"> överlåtelse ska samma förut</w:t>
      </w:r>
      <w:r>
        <w:softHyphen/>
      </w:r>
      <w:r w:rsidRPr="00FB3C47">
        <w:t>sättningar gälla som om det över</w:t>
      </w:r>
      <w:r>
        <w:softHyphen/>
      </w:r>
      <w:r w:rsidRPr="00FB3C47">
        <w:t>låtande företaget inte hade gått i lik</w:t>
      </w:r>
      <w:r>
        <w:softHyphen/>
      </w:r>
      <w:r w:rsidRPr="00FB3C47">
        <w:t>vidation</w:t>
      </w:r>
      <w:r>
        <w:t xml:space="preserve"> eller försatts i konkurs, med undantag för</w:t>
      </w:r>
      <w:r w:rsidRPr="00FB3C47">
        <w:t xml:space="preserve"> kr</w:t>
      </w:r>
      <w:r>
        <w:t>a</w:t>
      </w:r>
      <w:r w:rsidRPr="00FB3C47">
        <w:t>v</w:t>
      </w:r>
      <w:r>
        <w:t xml:space="preserve">et på </w:t>
      </w:r>
      <w:r w:rsidRPr="00FB3C47">
        <w:t>att den rätt som tillkommer försäkringstagarna, de för</w:t>
      </w:r>
      <w:r>
        <w:softHyphen/>
      </w:r>
      <w:r w:rsidRPr="00FB3C47">
        <w:t>säkrade och andra ersätt</w:t>
      </w:r>
      <w:r>
        <w:softHyphen/>
      </w:r>
      <w:r w:rsidRPr="00FB3C47">
        <w:t>nings</w:t>
      </w:r>
      <w:r w:rsidRPr="00FB3C47">
        <w:softHyphen/>
        <w:t xml:space="preserve">berättigade inte </w:t>
      </w:r>
      <w:r>
        <w:t xml:space="preserve">ska </w:t>
      </w:r>
      <w:r w:rsidRPr="00FB3C47">
        <w:t>försämras</w:t>
      </w:r>
      <w:r>
        <w:t xml:space="preserve"> vid överlåtelse </w:t>
      </w:r>
      <w:r w:rsidRPr="00FB3C47">
        <w:t xml:space="preserve">till ett </w:t>
      </w:r>
      <w:r>
        <w:t xml:space="preserve">svenskt </w:t>
      </w:r>
      <w:r w:rsidRPr="00FB3C47">
        <w:t>tjänstepensionsföretag eller försäk</w:t>
      </w:r>
      <w:r>
        <w:softHyphen/>
      </w:r>
      <w:r w:rsidRPr="00FB3C47">
        <w:t>rings</w:t>
      </w:r>
      <w:r>
        <w:softHyphen/>
      </w:r>
      <w:r w:rsidRPr="00FB3C47">
        <w:t xml:space="preserve">företag. </w:t>
      </w:r>
    </w:p>
    <w:p w14:paraId="78C2638A" w14:textId="77777777" w:rsidR="009F5EEF" w:rsidRPr="00FB3C47" w:rsidRDefault="009F5EEF" w:rsidP="009F5EEF">
      <w:pPr>
        <w:pStyle w:val="Brdtextmedindragram"/>
      </w:pPr>
      <w:r>
        <w:t>V</w:t>
      </w:r>
      <w:r w:rsidRPr="00FB3C47">
        <w:t xml:space="preserve">id tillämpning av det som föreskrivs i konkurslagen om rätt till talan om återgång ska ett överlåtelseavtal anses ingånget den dag tillstånd att verkställa avtalet lämnades. </w:t>
      </w:r>
    </w:p>
    <w:p w14:paraId="54718F28" w14:textId="77777777" w:rsidR="009F5EEF" w:rsidRPr="002B2847" w:rsidRDefault="009F5EEF" w:rsidP="009F5EEF">
      <w:pPr>
        <w:pStyle w:val="Brdtextmedindrag"/>
        <w:rPr>
          <w:b/>
          <w:sz w:val="8"/>
          <w:szCs w:val="8"/>
        </w:rPr>
      </w:pPr>
    </w:p>
    <w:p w14:paraId="238DCC45" w14:textId="33C68826" w:rsidR="009F5EEF" w:rsidRPr="00FB3C47" w:rsidRDefault="009F5EEF" w:rsidP="00A1236C">
      <w:pPr>
        <w:pStyle w:val="Brdtextmedindrag"/>
      </w:pPr>
      <w:r w:rsidRPr="00FB3C47">
        <w:rPr>
          <w:b/>
        </w:rPr>
        <w:t>Utredningens förslag</w:t>
      </w:r>
      <w:r w:rsidRPr="00FB3C47">
        <w:t xml:space="preserve"> </w:t>
      </w:r>
      <w:r>
        <w:t>ö</w:t>
      </w:r>
      <w:r w:rsidRPr="00FB3C47">
        <w:t xml:space="preserve">verensstämmer </w:t>
      </w:r>
      <w:r w:rsidR="00C953E3">
        <w:t xml:space="preserve">i </w:t>
      </w:r>
      <w:r w:rsidRPr="00FB3C47">
        <w:t xml:space="preserve">huvudsak med regeringens förslag. </w:t>
      </w:r>
      <w:r>
        <w:t>Utredningen</w:t>
      </w:r>
      <w:r w:rsidR="005204F9">
        <w:t xml:space="preserve">s förslag avviker från regeringens </w:t>
      </w:r>
      <w:r w:rsidR="00C953E3">
        <w:t xml:space="preserve">förslag </w:t>
      </w:r>
      <w:r w:rsidR="005204F9">
        <w:t xml:space="preserve">genom att </w:t>
      </w:r>
      <w:r w:rsidR="00C953E3">
        <w:lastRenderedPageBreak/>
        <w:t>enligt utredningens förslag ska</w:t>
      </w:r>
      <w:r>
        <w:t xml:space="preserve"> </w:t>
      </w:r>
      <w:r w:rsidRPr="00FB3C47">
        <w:t>ett tjänste</w:t>
      </w:r>
      <w:r>
        <w:softHyphen/>
      </w:r>
      <w:r w:rsidRPr="00FB3C47">
        <w:t xml:space="preserve">pensionsföretag </w:t>
      </w:r>
      <w:r w:rsidR="005204F9">
        <w:t xml:space="preserve">som </w:t>
      </w:r>
      <w:r w:rsidRPr="00FB3C47">
        <w:t>har gått i likvidation eller försatts i konkurs</w:t>
      </w:r>
      <w:r w:rsidR="005204F9" w:rsidRPr="005204F9">
        <w:t xml:space="preserve"> </w:t>
      </w:r>
      <w:r w:rsidR="005204F9" w:rsidRPr="00FB3C47">
        <w:t>om möjligt överlåta</w:t>
      </w:r>
      <w:r w:rsidR="005204F9">
        <w:t xml:space="preserve"> beståndet</w:t>
      </w:r>
      <w:r w:rsidR="005204F9" w:rsidRPr="00FB3C47">
        <w:t xml:space="preserve"> till </w:t>
      </w:r>
      <w:r w:rsidR="005204F9">
        <w:t xml:space="preserve">ett </w:t>
      </w:r>
      <w:r w:rsidR="005204F9" w:rsidRPr="00FB3C47">
        <w:t>annat tjänstepensionsföretag</w:t>
      </w:r>
      <w:r w:rsidRPr="00FB3C47">
        <w:t>.</w:t>
      </w:r>
    </w:p>
    <w:p w14:paraId="11E24BA3" w14:textId="77777777" w:rsidR="009F5EEF" w:rsidRPr="00FB3C47" w:rsidRDefault="009F5EEF" w:rsidP="009F5EEF">
      <w:pPr>
        <w:pStyle w:val="Brdtextmedindrag"/>
        <w:rPr>
          <w:b/>
        </w:rPr>
      </w:pPr>
      <w:r w:rsidRPr="00FB3C47">
        <w:rPr>
          <w:b/>
        </w:rPr>
        <w:t xml:space="preserve">Remissinstanserna </w:t>
      </w:r>
      <w:r w:rsidRPr="00FB3C47">
        <w:t>har inga synpunkter på förslaget.</w:t>
      </w:r>
    </w:p>
    <w:p w14:paraId="317C5427" w14:textId="6D3C2501" w:rsidR="009F5EEF" w:rsidRPr="00FB3C47" w:rsidRDefault="009F5EEF" w:rsidP="00A1236C">
      <w:pPr>
        <w:pStyle w:val="Brdtextmedindrag"/>
        <w:rPr>
          <w:b/>
        </w:rPr>
      </w:pPr>
      <w:r w:rsidRPr="00FB3C47">
        <w:rPr>
          <w:b/>
        </w:rPr>
        <w:t xml:space="preserve">Promemorians förslag </w:t>
      </w:r>
      <w:r>
        <w:t>ö</w:t>
      </w:r>
      <w:r w:rsidRPr="00FB3C47">
        <w:t xml:space="preserve">verensstämmer </w:t>
      </w:r>
      <w:r w:rsidR="00B90871">
        <w:t xml:space="preserve">i </w:t>
      </w:r>
      <w:r w:rsidRPr="00FB3C47">
        <w:t xml:space="preserve">huvudsak med regeringens förslag. </w:t>
      </w:r>
      <w:r w:rsidR="00B90871">
        <w:t>I promemorian</w:t>
      </w:r>
      <w:r>
        <w:t xml:space="preserve"> föreslås </w:t>
      </w:r>
      <w:r w:rsidRPr="00FB3C47">
        <w:t xml:space="preserve">att ett tjänstepensionsföretag som har gått i likvidation eller försatts i konkurs om möjligt ska överlåta beståndet till ett annat tjänstepensionsföretag. </w:t>
      </w:r>
    </w:p>
    <w:p w14:paraId="09B52EE4" w14:textId="048EC29D" w:rsidR="009F5EEF" w:rsidRPr="00FB3C47" w:rsidRDefault="009F5EEF" w:rsidP="009F5EEF">
      <w:pPr>
        <w:pStyle w:val="Brdtextmedindrag"/>
      </w:pPr>
      <w:r w:rsidRPr="00FB3C47">
        <w:rPr>
          <w:b/>
        </w:rPr>
        <w:t>Remissinstanserna:</w:t>
      </w:r>
      <w:r w:rsidR="005204F9">
        <w:t xml:space="preserve"> Flertalet remissinstanser tillstyrker förslaget eller har inget att invända mot det. </w:t>
      </w:r>
      <w:r w:rsidRPr="00FB3C47">
        <w:rPr>
          <w:i/>
        </w:rPr>
        <w:t>Svensk Försäkring</w:t>
      </w:r>
      <w:r w:rsidRPr="00FB3C47">
        <w:t xml:space="preserve"> anser att det bör vara tillåtet med överlåtelse till ett utländskt tjänstepensionsinstitut vid likvida</w:t>
      </w:r>
      <w:r w:rsidR="00763820">
        <w:softHyphen/>
      </w:r>
      <w:r w:rsidRPr="00FB3C47">
        <w:t>tion och konkurs, eftersom det ger fler möjliga mottagare av beståndet.</w:t>
      </w:r>
    </w:p>
    <w:p w14:paraId="06D4A8B0" w14:textId="77777777" w:rsidR="009F5EEF" w:rsidRPr="00FB3C47" w:rsidRDefault="009F5EEF" w:rsidP="00A1236C">
      <w:pPr>
        <w:pStyle w:val="Brdtextmedindrag"/>
      </w:pPr>
      <w:r w:rsidRPr="00FB3C47">
        <w:rPr>
          <w:b/>
        </w:rPr>
        <w:t xml:space="preserve">Skälen för regeringens förslag: </w:t>
      </w:r>
      <w:r>
        <w:t>Enligt f</w:t>
      </w:r>
      <w:r w:rsidRPr="00FB3C47">
        <w:t>örsäkringsrörelselagen</w:t>
      </w:r>
      <w:r>
        <w:t xml:space="preserve"> ska ett b</w:t>
      </w:r>
      <w:r w:rsidRPr="00FB3C47">
        <w:t>estånd av livförsäkringar</w:t>
      </w:r>
      <w:r>
        <w:t xml:space="preserve"> </w:t>
      </w:r>
      <w:r w:rsidRPr="00FB3C47">
        <w:t>om möjligt överlåtas till en eller flera andra försäkringsgivare när ett livförsäkrings</w:t>
      </w:r>
      <w:r>
        <w:softHyphen/>
      </w:r>
      <w:r w:rsidRPr="00FB3C47">
        <w:t>företag har gått i likvidation eller försatts i konkurs</w:t>
      </w:r>
      <w:r>
        <w:t xml:space="preserve"> (</w:t>
      </w:r>
      <w:r w:rsidRPr="00FB3C47">
        <w:t>14</w:t>
      </w:r>
      <w:r>
        <w:t> </w:t>
      </w:r>
      <w:r w:rsidRPr="00FB3C47">
        <w:t>kap. 16</w:t>
      </w:r>
      <w:r>
        <w:t> </w:t>
      </w:r>
      <w:r w:rsidRPr="00FB3C47">
        <w:t>§</w:t>
      </w:r>
      <w:r>
        <w:t>)</w:t>
      </w:r>
      <w:r w:rsidRPr="00FB3C47">
        <w:t xml:space="preserve">. </w:t>
      </w:r>
      <w:r>
        <w:t>K</w:t>
      </w:r>
      <w:r w:rsidRPr="00FB3C47">
        <w:t>r</w:t>
      </w:r>
      <w:r>
        <w:t>a</w:t>
      </w:r>
      <w:r w:rsidRPr="00FB3C47">
        <w:t>v</w:t>
      </w:r>
      <w:r>
        <w:t>et på</w:t>
      </w:r>
      <w:r w:rsidRPr="00FB3C47">
        <w:t xml:space="preserve"> att den rätt som tillkommer försäkringstagarna och andra ersättnings</w:t>
      </w:r>
      <w:r>
        <w:softHyphen/>
      </w:r>
      <w:r w:rsidRPr="00FB3C47">
        <w:t>berättigade inte försämras</w:t>
      </w:r>
      <w:r>
        <w:t xml:space="preserve"> undan</w:t>
      </w:r>
      <w:r>
        <w:softHyphen/>
        <w:t>tas vid sådana överlåtelser (14 kap. 17 § FRL</w:t>
      </w:r>
      <w:r w:rsidRPr="00FB3C47">
        <w:t>). Vidare gäller att vid tillämp</w:t>
      </w:r>
      <w:r>
        <w:softHyphen/>
      </w:r>
      <w:r w:rsidRPr="00FB3C47">
        <w:t>ning av det som föreskrivs i konkurs</w:t>
      </w:r>
      <w:r>
        <w:softHyphen/>
      </w:r>
      <w:r w:rsidRPr="00FB3C47">
        <w:t>lagen (1987:672) om rätt till talan om återgång ska ett överlåtelseavtal anses ingånget den dag tillstånd att verkställa avtalet lämnades</w:t>
      </w:r>
      <w:r>
        <w:t xml:space="preserve"> (</w:t>
      </w:r>
      <w:r w:rsidRPr="00FB3C47">
        <w:t>14 kap. 15 §</w:t>
      </w:r>
      <w:r>
        <w:t xml:space="preserve"> FRL)</w:t>
      </w:r>
      <w:r w:rsidRPr="00FB3C47">
        <w:t xml:space="preserve">. </w:t>
      </w:r>
    </w:p>
    <w:p w14:paraId="275822D5" w14:textId="77777777" w:rsidR="009F5EEF" w:rsidRDefault="009F5EEF" w:rsidP="00A1236C">
      <w:pPr>
        <w:pStyle w:val="Brdtextmedindrag"/>
      </w:pPr>
      <w:r>
        <w:t>Det är enligt regeringens mening lämpligt att ett tjänstepensionsföretag har samma skyldigheter som ett försäkringsföretag att överlåta sitt försäk</w:t>
      </w:r>
      <w:r>
        <w:softHyphen/>
        <w:t>ringsbestånd vid likvidation eller konkurs. Motsvarande b</w:t>
      </w:r>
      <w:r w:rsidRPr="00FB3C47">
        <w:t>estäm</w:t>
      </w:r>
      <w:r>
        <w:softHyphen/>
      </w:r>
      <w:r w:rsidRPr="00FB3C47">
        <w:t xml:space="preserve">melser </w:t>
      </w:r>
      <w:r>
        <w:t>bör därför införas i den nya lagen om tjänste</w:t>
      </w:r>
      <w:r>
        <w:softHyphen/>
        <w:t>pensionsföretag. För att öka hand</w:t>
      </w:r>
      <w:r>
        <w:softHyphen/>
        <w:t>lingsutrymmet när ett företag är i trång</w:t>
      </w:r>
      <w:r>
        <w:softHyphen/>
        <w:t>mål, bör även</w:t>
      </w:r>
      <w:r w:rsidRPr="00CC55A2">
        <w:t xml:space="preserve"> </w:t>
      </w:r>
      <w:r w:rsidRPr="00FB3C47">
        <w:t>utländska tjänste</w:t>
      </w:r>
      <w:r>
        <w:softHyphen/>
      </w:r>
      <w:r w:rsidRPr="00FB3C47">
        <w:t>pensions</w:t>
      </w:r>
      <w:r>
        <w:softHyphen/>
      </w:r>
      <w:r w:rsidRPr="00FB3C47">
        <w:t>institut</w:t>
      </w:r>
      <w:r>
        <w:t xml:space="preserve"> anges i bestämmelsen, så som </w:t>
      </w:r>
      <w:r w:rsidRPr="00FB3C47">
        <w:rPr>
          <w:i/>
        </w:rPr>
        <w:t>Svensk Försäkring</w:t>
      </w:r>
      <w:r w:rsidRPr="00FB3C47">
        <w:t xml:space="preserve"> </w:t>
      </w:r>
      <w:r>
        <w:t>anför.</w:t>
      </w:r>
      <w:r w:rsidRPr="00FB3C47">
        <w:t xml:space="preserve"> </w:t>
      </w:r>
    </w:p>
    <w:p w14:paraId="7B3D1660" w14:textId="77777777" w:rsidR="009F5EEF" w:rsidRDefault="009F5EEF" w:rsidP="00A1236C">
      <w:pPr>
        <w:pStyle w:val="Brdtextmedindrag"/>
      </w:pPr>
      <w:r>
        <w:t xml:space="preserve">Enligt regeringens mening krävs det inte därutöver någon bestämmelse om att ett företag </w:t>
      </w:r>
      <w:r w:rsidRPr="00CC55A2">
        <w:t>som gått i likvidation</w:t>
      </w:r>
      <w:r>
        <w:t xml:space="preserve"> eller konkurs</w:t>
      </w:r>
      <w:r w:rsidRPr="00CC55A2">
        <w:t xml:space="preserve"> </w:t>
      </w:r>
      <w:r>
        <w:t xml:space="preserve">får överlåta sitt </w:t>
      </w:r>
      <w:r w:rsidRPr="00CC55A2">
        <w:t>försäkringsbestånd</w:t>
      </w:r>
      <w:r>
        <w:t>.</w:t>
      </w:r>
    </w:p>
    <w:p w14:paraId="36917561" w14:textId="11DB898E" w:rsidR="009E158D" w:rsidRDefault="009F5EEF" w:rsidP="009F5EEF">
      <w:pPr>
        <w:pStyle w:val="Brdtextmedindrag"/>
      </w:pPr>
      <w:r w:rsidRPr="00FB3C47">
        <w:t>Vid överlåtelse till ett utländskt tjänstepensionsinstitut är det den be</w:t>
      </w:r>
      <w:r>
        <w:softHyphen/>
      </w:r>
      <w:r w:rsidRPr="00FB3C47">
        <w:t>höriga myndigheten i det utländska institutets hemland som ska godkänna överlåtelsen enligt bestämmelserna i det landet, vilket kan innebära att överlåtelser från företag som gått i likvidation</w:t>
      </w:r>
      <w:r>
        <w:t xml:space="preserve"> eller försatts i konkurs</w:t>
      </w:r>
      <w:r w:rsidRPr="00FB3C47">
        <w:t xml:space="preserve"> inte </w:t>
      </w:r>
      <w:r>
        <w:t>godkänns</w:t>
      </w:r>
      <w:r w:rsidRPr="00FB3C47">
        <w:t xml:space="preserve"> även om de är </w:t>
      </w:r>
      <w:r>
        <w:t>tillåtna</w:t>
      </w:r>
      <w:r w:rsidRPr="00FB3C47">
        <w:t xml:space="preserve"> enligt svensk rätt.</w:t>
      </w:r>
    </w:p>
    <w:p w14:paraId="628702FC" w14:textId="77777777" w:rsidR="0079632A" w:rsidRDefault="0079632A" w:rsidP="00D415A9">
      <w:pPr>
        <w:pStyle w:val="Rubrik1"/>
      </w:pPr>
      <w:bookmarkStart w:id="3965" w:name="_Toc518396686"/>
      <w:bookmarkStart w:id="3966" w:name="_Toc518400997"/>
      <w:bookmarkStart w:id="3967" w:name="_Toc518401714"/>
      <w:bookmarkStart w:id="3968" w:name="_Toc518401953"/>
      <w:bookmarkStart w:id="3969" w:name="_Toc518463107"/>
      <w:bookmarkStart w:id="3970" w:name="_Toc518462803"/>
      <w:bookmarkStart w:id="3971" w:name="_Toc518463759"/>
      <w:bookmarkStart w:id="3972" w:name="_Toc518464134"/>
      <w:bookmarkStart w:id="3973" w:name="_Toc518464373"/>
      <w:bookmarkStart w:id="3974" w:name="_Toc518472812"/>
      <w:bookmarkStart w:id="3975" w:name="_Toc8059841"/>
      <w:bookmarkStart w:id="3976" w:name="_Toc8061551"/>
      <w:bookmarkStart w:id="3977" w:name="_Toc8062083"/>
      <w:bookmarkStart w:id="3978" w:name="_Toc8064551"/>
      <w:bookmarkStart w:id="3979" w:name="_Toc8391228"/>
      <w:bookmarkStart w:id="3980" w:name="_Toc8391494"/>
      <w:bookmarkStart w:id="3981" w:name="_Toc8644699"/>
      <w:bookmarkStart w:id="3982" w:name="_Toc8645231"/>
      <w:bookmarkStart w:id="3983" w:name="_Toc8817712"/>
      <w:bookmarkStart w:id="3984" w:name="_Toc8818284"/>
      <w:bookmarkStart w:id="3985" w:name="_Toc8825653"/>
      <w:bookmarkStart w:id="3986" w:name="_Toc8831750"/>
      <w:bookmarkStart w:id="3987" w:name="_Toc8832659"/>
      <w:bookmarkStart w:id="3988" w:name="_Toc11153121"/>
      <w:bookmarkStart w:id="3989" w:name="_Toc11161042"/>
      <w:bookmarkStart w:id="3990" w:name="_Toc11166978"/>
      <w:bookmarkStart w:id="3991" w:name="_Toc11167514"/>
      <w:bookmarkStart w:id="3992" w:name="_Toc11168951"/>
      <w:bookmarkStart w:id="3993" w:name="_Toc11845904"/>
      <w:bookmarkStart w:id="3994" w:name="_Toc12611703"/>
      <w:bookmarkStart w:id="3995" w:name="_Toc12624970"/>
      <w:bookmarkStart w:id="3996" w:name="_Toc12627459"/>
      <w:bookmarkStart w:id="3997" w:name="_Toc12630349"/>
      <w:bookmarkStart w:id="3998" w:name="_Toc12632844"/>
      <w:bookmarkStart w:id="3999" w:name="_Toc17902916"/>
      <w:r>
        <w:t>Associationsrättsliga och avtalsrättsliga frågor</w:t>
      </w:r>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p>
    <w:p w14:paraId="708A7009" w14:textId="77777777" w:rsidR="0079632A" w:rsidRDefault="0079632A" w:rsidP="00D415A9">
      <w:pPr>
        <w:pStyle w:val="Rubrik2"/>
        <w:spacing w:before="0"/>
      </w:pPr>
      <w:bookmarkStart w:id="4000" w:name="_Toc8059842"/>
      <w:bookmarkStart w:id="4001" w:name="_Toc8061552"/>
      <w:bookmarkStart w:id="4002" w:name="_Toc8062084"/>
      <w:bookmarkStart w:id="4003" w:name="_Toc8064552"/>
      <w:bookmarkStart w:id="4004" w:name="_Toc8391229"/>
      <w:bookmarkStart w:id="4005" w:name="_Toc8391495"/>
      <w:bookmarkStart w:id="4006" w:name="_Toc8644700"/>
      <w:bookmarkStart w:id="4007" w:name="_Toc8645232"/>
      <w:bookmarkStart w:id="4008" w:name="_Toc8817713"/>
      <w:bookmarkStart w:id="4009" w:name="_Toc8818285"/>
      <w:bookmarkStart w:id="4010" w:name="_Toc8825654"/>
      <w:bookmarkStart w:id="4011" w:name="_Toc8831751"/>
      <w:bookmarkStart w:id="4012" w:name="_Toc8832660"/>
      <w:bookmarkStart w:id="4013" w:name="_Toc11153122"/>
      <w:bookmarkStart w:id="4014" w:name="_Toc11161043"/>
      <w:bookmarkStart w:id="4015" w:name="_Toc11166979"/>
      <w:bookmarkStart w:id="4016" w:name="_Toc11167515"/>
      <w:bookmarkStart w:id="4017" w:name="_Toc11168952"/>
      <w:bookmarkStart w:id="4018" w:name="_Toc11845905"/>
      <w:bookmarkStart w:id="4019" w:name="_Toc12611704"/>
      <w:bookmarkStart w:id="4020" w:name="_Toc12624971"/>
      <w:bookmarkStart w:id="4021" w:name="_Toc12627460"/>
      <w:bookmarkStart w:id="4022" w:name="_Toc12630350"/>
      <w:bookmarkStart w:id="4023" w:name="_Toc12632845"/>
      <w:bookmarkStart w:id="4024" w:name="_Toc17902917"/>
      <w:r w:rsidRPr="00D415A9">
        <w:t>Associationsrättsliga</w:t>
      </w:r>
      <w:r>
        <w:t xml:space="preserve"> regler för tjänstepensionsaktiebolag</w:t>
      </w:r>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bookmarkEnd w:id="4016"/>
      <w:bookmarkEnd w:id="4017"/>
      <w:bookmarkEnd w:id="4018"/>
      <w:bookmarkEnd w:id="4019"/>
      <w:bookmarkEnd w:id="4020"/>
      <w:bookmarkEnd w:id="4021"/>
      <w:bookmarkEnd w:id="4022"/>
      <w:bookmarkEnd w:id="4023"/>
      <w:bookmarkEnd w:id="4024"/>
    </w:p>
    <w:p w14:paraId="09F8F818" w14:textId="77777777" w:rsidR="0079632A" w:rsidRDefault="0079632A" w:rsidP="0079632A">
      <w:pPr>
        <w:pStyle w:val="Brdtextram"/>
      </w:pPr>
      <w:r>
        <w:rPr>
          <w:b/>
        </w:rPr>
        <w:t>Regeringens</w:t>
      </w:r>
      <w:r w:rsidRPr="00CF7479">
        <w:rPr>
          <w:b/>
        </w:rPr>
        <w:t xml:space="preserve"> förslag:</w:t>
      </w:r>
      <w:r>
        <w:t xml:space="preserve"> Allmänna </w:t>
      </w:r>
      <w:r w:rsidRPr="006407E8">
        <w:t>föreskrifter som gäller för aktiebolag</w:t>
      </w:r>
      <w:r>
        <w:t xml:space="preserve"> ska gälla för</w:t>
      </w:r>
      <w:r w:rsidRPr="006407E8">
        <w:t xml:space="preserve"> </w:t>
      </w:r>
      <w:r>
        <w:t>t</w:t>
      </w:r>
      <w:r w:rsidRPr="006407E8">
        <w:t>jänstepensionsaktiebolag</w:t>
      </w:r>
      <w:r>
        <w:t xml:space="preserve"> om inte annat föreskrivs.</w:t>
      </w:r>
    </w:p>
    <w:p w14:paraId="2F5256B5" w14:textId="77777777" w:rsidR="0079632A" w:rsidRPr="00A40643" w:rsidRDefault="0079632A" w:rsidP="0079632A">
      <w:pPr>
        <w:pStyle w:val="Brdtextmedindragram"/>
      </w:pPr>
      <w:bookmarkStart w:id="4025" w:name="_Hlk5873069"/>
      <w:r>
        <w:t>För</w:t>
      </w:r>
      <w:r>
        <w:softHyphen/>
        <w:t>säk</w:t>
      </w:r>
      <w:r>
        <w:softHyphen/>
        <w:t>ringsrörelselagens associationsrättsliga bestämmelser om för</w:t>
      </w:r>
      <w:r>
        <w:softHyphen/>
        <w:t>säk</w:t>
      </w:r>
      <w:r>
        <w:softHyphen/>
        <w:t xml:space="preserve">ringsaktiebolag ska tillämpas på tjänstepensionsaktiebolag, med </w:t>
      </w:r>
      <w:r>
        <w:lastRenderedPageBreak/>
        <w:t>undan</w:t>
      </w:r>
      <w:r>
        <w:softHyphen/>
      </w:r>
      <w:r>
        <w:softHyphen/>
        <w:t xml:space="preserve">tag för </w:t>
      </w:r>
      <w:r w:rsidRPr="00A40643">
        <w:t>bestämmelserna om tillämpning av allmänna bestäm</w:t>
      </w:r>
      <w:r>
        <w:softHyphen/>
      </w:r>
      <w:r w:rsidRPr="00A40643">
        <w:t>mel</w:t>
      </w:r>
      <w:r>
        <w:softHyphen/>
      </w:r>
      <w:r w:rsidRPr="00A40643">
        <w:t>s</w:t>
      </w:r>
      <w:r>
        <w:softHyphen/>
      </w:r>
      <w:r w:rsidRPr="00A40643">
        <w:t>er för aktiebolag, hinder för bildande av bolag, bolags</w:t>
      </w:r>
      <w:r>
        <w:softHyphen/>
      </w:r>
      <w:r w:rsidRPr="00A40643">
        <w:t>ordningens inne</w:t>
      </w:r>
      <w:r>
        <w:softHyphen/>
      </w:r>
      <w:r w:rsidRPr="00A40643">
        <w:t>håll, skyl</w:t>
      </w:r>
      <w:r>
        <w:softHyphen/>
      </w:r>
      <w:r w:rsidRPr="00A40643">
        <w:t>dighet att ha ett revisionsutskott, revisorns uppdragstid, en dom</w:t>
      </w:r>
      <w:r>
        <w:softHyphen/>
      </w:r>
      <w:r>
        <w:softHyphen/>
      </w:r>
      <w:r w:rsidRPr="00A40643">
        <w:t>stols entledigande av revisorn, EU:s revi</w:t>
      </w:r>
      <w:r>
        <w:softHyphen/>
      </w:r>
      <w:r w:rsidRPr="00A40643">
        <w:t>sors</w:t>
      </w:r>
      <w:r>
        <w:softHyphen/>
      </w:r>
      <w:r w:rsidRPr="00A40643">
        <w:t>förordning, fusion, tvångs</w:t>
      </w:r>
      <w:r>
        <w:softHyphen/>
      </w:r>
      <w:r>
        <w:softHyphen/>
      </w:r>
      <w:r w:rsidRPr="00A40643">
        <w:t>likvidation, kontrollbalansräkningens inne</w:t>
      </w:r>
      <w:r>
        <w:softHyphen/>
      </w:r>
      <w:r w:rsidRPr="00A40643">
        <w:t>håll, hinder mot beslut om upp</w:t>
      </w:r>
      <w:r>
        <w:softHyphen/>
      </w:r>
      <w:r w:rsidRPr="00A40643">
        <w:t xml:space="preserve">hörande av likvidation och företagsnamn, som det i stället införs särskilda bestämmelser om i den nya lagen om tjänstepensionsföretag. </w:t>
      </w:r>
      <w:bookmarkEnd w:id="4025"/>
    </w:p>
    <w:p w14:paraId="04D53B1E" w14:textId="77777777" w:rsidR="0079632A" w:rsidRPr="00A40643" w:rsidRDefault="0079632A" w:rsidP="0079632A">
      <w:pPr>
        <w:pStyle w:val="Brdtextmedindragram"/>
      </w:pPr>
      <w:r w:rsidRPr="00A40643">
        <w:t xml:space="preserve">Ett tjänstepensionsaktiebolags bolagsordning ska utöver </w:t>
      </w:r>
      <w:r>
        <w:t>det</w:t>
      </w:r>
      <w:r w:rsidRPr="00A40643">
        <w:t xml:space="preserve"> som </w:t>
      </w:r>
      <w:r>
        <w:t>krävs</w:t>
      </w:r>
      <w:r w:rsidRPr="00A40643">
        <w:t xml:space="preserve"> enligt aktiebolagslagen ange vilka försäkringsklasser </w:t>
      </w:r>
      <w:r>
        <w:t>verksam</w:t>
      </w:r>
      <w:r>
        <w:softHyphen/>
        <w:t>he</w:t>
      </w:r>
      <w:r>
        <w:softHyphen/>
        <w:t>t</w:t>
      </w:r>
      <w:r>
        <w:softHyphen/>
        <w:t>en</w:t>
      </w:r>
      <w:r w:rsidRPr="00A40643">
        <w:t xml:space="preserve"> ska avse och om verksamheten ska drivas utanför EES. </w:t>
      </w:r>
      <w:r>
        <w:t>Det ska också</w:t>
      </w:r>
      <w:r w:rsidRPr="00A40643">
        <w:t xml:space="preserve"> anges hur bolagsstämman får förfoga över bolagets vinst eller på annat sätt täcka bolagets förlust</w:t>
      </w:r>
      <w:r>
        <w:t>,</w:t>
      </w:r>
      <w:r w:rsidRPr="00A40643">
        <w:t xml:space="preserve"> </w:t>
      </w:r>
      <w:r>
        <w:t>i</w:t>
      </w:r>
      <w:r w:rsidRPr="00A40643">
        <w:t xml:space="preserve"> stället för det som enligt aktie</w:t>
      </w:r>
      <w:r>
        <w:softHyphen/>
      </w:r>
      <w:r w:rsidRPr="00A40643">
        <w:t>bolags</w:t>
      </w:r>
      <w:r>
        <w:softHyphen/>
      </w:r>
      <w:r w:rsidRPr="00A40643">
        <w:t>lagen ska anges i fråga om annat syfte än att ge vinst till fördelning mellan aktieägarna.</w:t>
      </w:r>
    </w:p>
    <w:p w14:paraId="0349ADD1" w14:textId="5A55B94B" w:rsidR="0079632A" w:rsidRPr="00A40643" w:rsidRDefault="0079632A" w:rsidP="0079632A">
      <w:pPr>
        <w:pStyle w:val="Brdtextmedindragram"/>
      </w:pPr>
      <w:r w:rsidRPr="00A40643">
        <w:t>Ett tjänstepensionsaktiebolag ska bara få vara överlåtande bolag vid en fusion om ett annat svenskt tjänstepensionsaktiebolag eller en mot</w:t>
      </w:r>
      <w:r>
        <w:softHyphen/>
      </w:r>
      <w:r w:rsidRPr="00A40643">
        <w:t>sva</w:t>
      </w:r>
      <w:r>
        <w:softHyphen/>
      </w:r>
      <w:r w:rsidRPr="00A40643">
        <w:t>rande juridisk person med hemvist i ett annat land inom EES än Sverige är övertagande</w:t>
      </w:r>
      <w:r w:rsidR="00630F75">
        <w:t xml:space="preserve"> </w:t>
      </w:r>
      <w:r w:rsidRPr="00A40643">
        <w:t>bolag.</w:t>
      </w:r>
    </w:p>
    <w:p w14:paraId="3C9DDC14" w14:textId="77777777" w:rsidR="0079632A" w:rsidRPr="00A40643" w:rsidRDefault="0079632A" w:rsidP="0079632A">
      <w:pPr>
        <w:pStyle w:val="Brdtextmedindragram"/>
      </w:pPr>
      <w:r w:rsidRPr="00A40643">
        <w:t>Ordet tjänstepension ska ingå i ett tjänstepensionsaktiebolags före</w:t>
      </w:r>
      <w:r>
        <w:softHyphen/>
      </w:r>
      <w:r w:rsidRPr="00A40643">
        <w:t>tags</w:t>
      </w:r>
      <w:r>
        <w:softHyphen/>
      </w:r>
      <w:r>
        <w:softHyphen/>
      </w:r>
      <w:r w:rsidRPr="00A40643">
        <w:t>namn.</w:t>
      </w:r>
    </w:p>
    <w:p w14:paraId="0F10CB1B" w14:textId="77777777" w:rsidR="0079632A" w:rsidRDefault="0079632A" w:rsidP="0079632A">
      <w:pPr>
        <w:pStyle w:val="Brdtextmedindragram"/>
      </w:pPr>
      <w:r w:rsidRPr="00A40643">
        <w:t>Föreskrifter om tillämpning av allmänna bestämmelser för aktie</w:t>
      </w:r>
      <w:r>
        <w:softHyphen/>
      </w:r>
      <w:r w:rsidRPr="00A40643">
        <w:t>bo</w:t>
      </w:r>
      <w:r>
        <w:softHyphen/>
      </w:r>
      <w:r w:rsidRPr="00A40643">
        <w:t>lag, hinder för bildande av bolag, skyldighet att ha ett revisions</w:t>
      </w:r>
      <w:r>
        <w:softHyphen/>
      </w:r>
      <w:r w:rsidRPr="00A40643">
        <w:t>ut</w:t>
      </w:r>
      <w:r>
        <w:softHyphen/>
      </w:r>
      <w:r w:rsidRPr="00A40643">
        <w:t>skott, re</w:t>
      </w:r>
      <w:r>
        <w:softHyphen/>
      </w:r>
      <w:r w:rsidRPr="00A40643">
        <w:t>visorns uppdragstid, en domstols entledigande av revisorn, EU:s re</w:t>
      </w:r>
      <w:r>
        <w:softHyphen/>
      </w:r>
      <w:r w:rsidRPr="00A40643">
        <w:t>vi</w:t>
      </w:r>
      <w:r>
        <w:softHyphen/>
      </w:r>
      <w:r w:rsidRPr="00A40643">
        <w:t>sorsförordning, tillstånd att verkställa en fusionsplan, regist</w:t>
      </w:r>
      <w:r>
        <w:softHyphen/>
      </w:r>
      <w:r w:rsidRPr="00A40643">
        <w:t>re</w:t>
      </w:r>
      <w:r>
        <w:softHyphen/>
      </w:r>
      <w:r w:rsidRPr="00A40643">
        <w:t>ring av fusion, absorption av helägt dotterbolag, tvångslikvidation, kon</w:t>
      </w:r>
      <w:r>
        <w:softHyphen/>
      </w:r>
      <w:r w:rsidRPr="00A40643">
        <w:t>troll</w:t>
      </w:r>
      <w:r>
        <w:softHyphen/>
      </w:r>
      <w:r w:rsidRPr="00A40643">
        <w:t>ba</w:t>
      </w:r>
      <w:r>
        <w:softHyphen/>
      </w:r>
      <w:r w:rsidRPr="00A40643">
        <w:t>lans</w:t>
      </w:r>
      <w:r>
        <w:softHyphen/>
      </w:r>
      <w:r w:rsidRPr="00A40643">
        <w:t>räkningens innehåll och hinder mot beslut om upp</w:t>
      </w:r>
      <w:r>
        <w:softHyphen/>
      </w:r>
      <w:r w:rsidRPr="00A40643">
        <w:t>hör</w:t>
      </w:r>
      <w:r>
        <w:softHyphen/>
      </w:r>
      <w:r w:rsidRPr="00A40643">
        <w:t>an</w:t>
      </w:r>
      <w:r>
        <w:softHyphen/>
      </w:r>
      <w:r w:rsidRPr="00A40643">
        <w:t>de av lik</w:t>
      </w:r>
      <w:r>
        <w:softHyphen/>
      </w:r>
      <w:r w:rsidRPr="00A40643">
        <w:t>vid</w:t>
      </w:r>
      <w:r>
        <w:softHyphen/>
      </w:r>
      <w:r w:rsidRPr="00A40643">
        <w:t>ation ska för tjänstepensionsaktiebolag</w:t>
      </w:r>
      <w:r>
        <w:t xml:space="preserve"> införas i den nya lagen om tjänstepensionsföretag och motsvara det som gäller för för</w:t>
      </w:r>
      <w:r>
        <w:softHyphen/>
        <w:t>säk</w:t>
      </w:r>
      <w:r>
        <w:softHyphen/>
        <w:t>rings</w:t>
      </w:r>
      <w:r>
        <w:softHyphen/>
        <w:t>aktie</w:t>
      </w:r>
      <w:r>
        <w:softHyphen/>
        <w:t>bolag enligt försäkringsrörelselagen.</w:t>
      </w:r>
    </w:p>
    <w:p w14:paraId="124C7B24" w14:textId="77777777" w:rsidR="0079632A" w:rsidRDefault="0079632A" w:rsidP="0079632A">
      <w:pPr>
        <w:pStyle w:val="Brdtextmedindragram"/>
      </w:pPr>
      <w:r>
        <w:t xml:space="preserve">I </w:t>
      </w:r>
      <w:r w:rsidRPr="00025212">
        <w:t>försäkringsrörelselagen</w:t>
      </w:r>
      <w:r>
        <w:t xml:space="preserve"> ska det införas ett ytterligare undantag från Bolagsverkets skyldighet att besluta om tvångslikvidation, nämligen när ett försäkringsaktiebolags tillstånd att driva försäkringsrörelse har åter</w:t>
      </w:r>
      <w:r>
        <w:softHyphen/>
        <w:t xml:space="preserve">kallats men </w:t>
      </w:r>
      <w:r w:rsidRPr="004D1B9A">
        <w:t xml:space="preserve">bolaget i stället har fått ett tillstånd att driva </w:t>
      </w:r>
      <w:r>
        <w:t>verksamhet enligt den nya lagen om tjänstepensionsföretag.</w:t>
      </w:r>
      <w:r w:rsidRPr="008249A4">
        <w:t xml:space="preserve"> </w:t>
      </w:r>
    </w:p>
    <w:p w14:paraId="1B1CCDA0" w14:textId="77777777" w:rsidR="0079632A" w:rsidRPr="00A76360" w:rsidRDefault="0079632A" w:rsidP="0079632A">
      <w:pPr>
        <w:pStyle w:val="Brdtextmedindrag"/>
        <w:rPr>
          <w:sz w:val="8"/>
          <w:szCs w:val="8"/>
        </w:rPr>
      </w:pPr>
    </w:p>
    <w:p w14:paraId="3B0939C8" w14:textId="289058F7" w:rsidR="0079632A" w:rsidRPr="00803F7D" w:rsidRDefault="0079632A" w:rsidP="0079632A">
      <w:pPr>
        <w:pStyle w:val="Brdtextmedindrag"/>
      </w:pPr>
      <w:r w:rsidRPr="001E20E6">
        <w:rPr>
          <w:b/>
        </w:rPr>
        <w:t>Utredningens förslag</w:t>
      </w:r>
      <w:r>
        <w:rPr>
          <w:b/>
        </w:rPr>
        <w:t xml:space="preserve"> </w:t>
      </w:r>
      <w:r>
        <w:t xml:space="preserve">överensstämmer i </w:t>
      </w:r>
      <w:r w:rsidR="00413D12">
        <w:t xml:space="preserve">allt väsentligt </w:t>
      </w:r>
      <w:r>
        <w:t>med regeringens förslag.</w:t>
      </w:r>
      <w:r w:rsidRPr="00803F7D">
        <w:t xml:space="preserve"> </w:t>
      </w:r>
    </w:p>
    <w:p w14:paraId="6BFA9282" w14:textId="77777777" w:rsidR="0079632A" w:rsidRPr="00A32BCD" w:rsidRDefault="0079632A" w:rsidP="0079632A">
      <w:pPr>
        <w:pStyle w:val="Brdtextmedindrag"/>
      </w:pPr>
      <w:r w:rsidRPr="001E20E6">
        <w:rPr>
          <w:b/>
        </w:rPr>
        <w:t>Remissinstanserna:</w:t>
      </w:r>
      <w:r>
        <w:t xml:space="preserve"> </w:t>
      </w:r>
      <w:r w:rsidRPr="00A32BCD">
        <w:t xml:space="preserve">Flertalet remissinstanser tillstyrker förslaget eller har inget att invända mot det. </w:t>
      </w:r>
      <w:r w:rsidRPr="00A32BCD">
        <w:rPr>
          <w:i/>
        </w:rPr>
        <w:t>Alecta</w:t>
      </w:r>
      <w:r w:rsidRPr="00A32BCD">
        <w:t>,</w:t>
      </w:r>
      <w:r w:rsidRPr="00A32BCD">
        <w:rPr>
          <w:i/>
        </w:rPr>
        <w:t xml:space="preserve"> Folksam</w:t>
      </w:r>
      <w:r w:rsidRPr="00A32BCD">
        <w:t xml:space="preserve">, </w:t>
      </w:r>
      <w:r w:rsidRPr="00A32BCD">
        <w:rPr>
          <w:i/>
        </w:rPr>
        <w:t xml:space="preserve">Svensk Försäkring </w:t>
      </w:r>
      <w:r w:rsidRPr="00A32BCD">
        <w:t>och</w:t>
      </w:r>
      <w:r w:rsidRPr="00A32BCD">
        <w:rPr>
          <w:i/>
        </w:rPr>
        <w:t xml:space="preserve"> Försäkringsjuridiska föreningen</w:t>
      </w:r>
      <w:r w:rsidRPr="00A32BCD">
        <w:t xml:space="preserve"> är negativa till förslaget att förbjuda icke-vinstutdelande bolag att ta upp kapitalandels- och vinstandelslån för icke-vinstutdelande bolag. </w:t>
      </w:r>
    </w:p>
    <w:p w14:paraId="06D371CD" w14:textId="2A76454B" w:rsidR="0079632A" w:rsidRDefault="0079632A" w:rsidP="0079632A">
      <w:pPr>
        <w:pStyle w:val="Brdtextmedindrag"/>
      </w:pPr>
      <w:r>
        <w:rPr>
          <w:b/>
        </w:rPr>
        <w:t>Promemorians förslag</w:t>
      </w:r>
      <w:r>
        <w:t xml:space="preserve"> överensstämmer </w:t>
      </w:r>
      <w:r w:rsidR="009F1B48">
        <w:t>i</w:t>
      </w:r>
      <w:r>
        <w:t xml:space="preserve"> </w:t>
      </w:r>
      <w:r w:rsidRPr="00826199">
        <w:t>huvudsak</w:t>
      </w:r>
      <w:r>
        <w:t xml:space="preserve"> med reger</w:t>
      </w:r>
      <w:r>
        <w:softHyphen/>
        <w:t>ing</w:t>
      </w:r>
      <w:r>
        <w:softHyphen/>
        <w:t xml:space="preserve">ens förslag. </w:t>
      </w:r>
      <w:r w:rsidR="00DF2337">
        <w:t xml:space="preserve">Promemorians förslag </w:t>
      </w:r>
      <w:r w:rsidR="009327E9">
        <w:t>avviker</w:t>
      </w:r>
      <w:r w:rsidR="00DF2337">
        <w:t xml:space="preserve"> från regeringens </w:t>
      </w:r>
      <w:r w:rsidR="009327E9">
        <w:t>förslag genom</w:t>
      </w:r>
      <w:r w:rsidR="00DF2337">
        <w:t xml:space="preserve"> att </w:t>
      </w:r>
      <w:r w:rsidR="009327E9">
        <w:t>enligt</w:t>
      </w:r>
      <w:r w:rsidR="00DF2337">
        <w:t xml:space="preserve"> promemorian</w:t>
      </w:r>
      <w:r w:rsidR="009327E9">
        <w:t>s</w:t>
      </w:r>
      <w:r>
        <w:t xml:space="preserve"> försl</w:t>
      </w:r>
      <w:r w:rsidR="009327E9">
        <w:t>ag</w:t>
      </w:r>
      <w:r>
        <w:t xml:space="preserve"> </w:t>
      </w:r>
      <w:r w:rsidR="009327E9">
        <w:t>sk</w:t>
      </w:r>
      <w:r>
        <w:t xml:space="preserve">a även </w:t>
      </w:r>
      <w:bookmarkStart w:id="4026" w:name="_Hlk5867709"/>
      <w:r>
        <w:t>bestämmelserna i försäkrings</w:t>
      </w:r>
      <w:r>
        <w:softHyphen/>
        <w:t>rörelselagen om krav på ytterligare uppgifter som ska finnas i bolags</w:t>
      </w:r>
      <w:r>
        <w:softHyphen/>
        <w:t>ord</w:t>
      </w:r>
      <w:r>
        <w:softHyphen/>
        <w:t xml:space="preserve">ningen, </w:t>
      </w:r>
      <w:bookmarkEnd w:id="4026"/>
      <w:r>
        <w:t>överlåtande bolag vid fusion, behandling av ansökan om verk</w:t>
      </w:r>
      <w:r>
        <w:softHyphen/>
        <w:t>ställ</w:t>
      </w:r>
      <w:r>
        <w:softHyphen/>
        <w:t>ande av fusionsplan, när en sådan ansökan ska avslås och när fusion ska an</w:t>
      </w:r>
      <w:r>
        <w:softHyphen/>
        <w:t>mä</w:t>
      </w:r>
      <w:r>
        <w:softHyphen/>
        <w:t>las för registrering, absorption av helägt dotterbolag, kontroll</w:t>
      </w:r>
      <w:r>
        <w:softHyphen/>
        <w:t xml:space="preserve">balansräkningens innehåll och hinder mot beslut om upphörande av </w:t>
      </w:r>
      <w:r>
        <w:lastRenderedPageBreak/>
        <w:t>likvidation gälla för tjänstepensionsaktiebolag.</w:t>
      </w:r>
      <w:r w:rsidRPr="00870A31">
        <w:t xml:space="preserve"> </w:t>
      </w:r>
      <w:r w:rsidR="009327E9">
        <w:t>I</w:t>
      </w:r>
      <w:r w:rsidRPr="00870A31">
        <w:t xml:space="preserve"> promemorian föreslås </w:t>
      </w:r>
      <w:r w:rsidR="009327E9">
        <w:t xml:space="preserve">inte </w:t>
      </w:r>
      <w:r w:rsidRPr="00870A31">
        <w:t xml:space="preserve">att bolagsordningen ska innehålla uppgift om försäkringsklasser. </w:t>
      </w:r>
    </w:p>
    <w:p w14:paraId="78C18097" w14:textId="28A53123" w:rsidR="0079632A" w:rsidRDefault="0079632A" w:rsidP="0079632A">
      <w:pPr>
        <w:pStyle w:val="Brdtextmedindrag"/>
      </w:pPr>
      <w:r w:rsidRPr="008A1273">
        <w:rPr>
          <w:b/>
        </w:rPr>
        <w:t>Remissinstanserna:</w:t>
      </w:r>
      <w:r>
        <w:t xml:space="preserve"> </w:t>
      </w:r>
      <w:r w:rsidR="00A12D8C">
        <w:t xml:space="preserve">Flertalet remissinstanser tillstyrker förslaget eller har inget att invända mot det. </w:t>
      </w:r>
      <w:r w:rsidRPr="00826199">
        <w:rPr>
          <w:i/>
        </w:rPr>
        <w:t>Bolagsverket</w:t>
      </w:r>
      <w:r w:rsidRPr="008758CF">
        <w:t xml:space="preserve"> </w:t>
      </w:r>
      <w:r w:rsidRPr="00826199">
        <w:t xml:space="preserve">anser att det kan behövas undantag från </w:t>
      </w:r>
      <w:r>
        <w:t>tvångs</w:t>
      </w:r>
      <w:r w:rsidRPr="00826199">
        <w:t>likvidation om ett</w:t>
      </w:r>
      <w:r w:rsidRPr="008758CF">
        <w:t xml:space="preserve"> tillstånd har återkallats frivillig</w:t>
      </w:r>
      <w:r>
        <w:t xml:space="preserve">t men </w:t>
      </w:r>
      <w:r w:rsidRPr="00826199">
        <w:t>ansök</w:t>
      </w:r>
      <w:r>
        <w:t>an</w:t>
      </w:r>
      <w:r w:rsidRPr="00826199">
        <w:t xml:space="preserve"> om tillstånd till annan </w:t>
      </w:r>
      <w:r w:rsidRPr="008758CF">
        <w:t>verksamhet</w:t>
      </w:r>
      <w:r>
        <w:t xml:space="preserve"> inte har gjorts, och att det</w:t>
      </w:r>
      <w:r w:rsidRPr="008758CF">
        <w:t xml:space="preserve"> </w:t>
      </w:r>
      <w:r w:rsidRPr="00826199">
        <w:t>är oklart</w:t>
      </w:r>
      <w:r w:rsidRPr="008758CF">
        <w:t xml:space="preserve"> om ansökan om tillstånd till annan verksamhet </w:t>
      </w:r>
      <w:r w:rsidRPr="00826199">
        <w:t>måste</w:t>
      </w:r>
      <w:r w:rsidRPr="008758CF">
        <w:t xml:space="preserve"> ske samtidigt </w:t>
      </w:r>
      <w:r>
        <w:t>som</w:t>
      </w:r>
      <w:r w:rsidRPr="008758CF">
        <w:t xml:space="preserve"> tillståndet återkallas</w:t>
      </w:r>
      <w:r>
        <w:t xml:space="preserve"> för att tvångslikvidation ska undvikas. Bolagsverket anför också att det är oklart</w:t>
      </w:r>
      <w:r w:rsidRPr="00826199">
        <w:t xml:space="preserve"> vad konsekvensen blir av att ett </w:t>
      </w:r>
      <w:r>
        <w:t xml:space="preserve">aktiebolag </w:t>
      </w:r>
      <w:r w:rsidRPr="00AD6856">
        <w:t xml:space="preserve">överlåtit hela sitt tjänstepensionsbestånd. </w:t>
      </w:r>
      <w:r>
        <w:t xml:space="preserve">Vidare anser </w:t>
      </w:r>
      <w:r w:rsidRPr="00B45303">
        <w:t xml:space="preserve">Bolagsverket att det bör </w:t>
      </w:r>
      <w:r>
        <w:t xml:space="preserve">framgå av den nya lagen </w:t>
      </w:r>
      <w:r w:rsidRPr="00B45303">
        <w:t>vilka associationsformer som ska tillåtas att fusionera med varandra.</w:t>
      </w:r>
      <w:r w:rsidRPr="008B5219">
        <w:rPr>
          <w:i/>
        </w:rPr>
        <w:t xml:space="preserve"> </w:t>
      </w:r>
      <w:r w:rsidRPr="00565C4C">
        <w:rPr>
          <w:i/>
        </w:rPr>
        <w:t>Svensk Försäkring</w:t>
      </w:r>
      <w:r w:rsidRPr="00565C4C">
        <w:t xml:space="preserve"> anser att vinst- och kapi</w:t>
      </w:r>
      <w:r>
        <w:softHyphen/>
      </w:r>
      <w:r w:rsidRPr="00565C4C">
        <w:t>tal</w:t>
      </w:r>
      <w:r>
        <w:softHyphen/>
      </w:r>
      <w:r w:rsidRPr="00565C4C">
        <w:t>andelslån ska tillåtas för alla bolag och att det bör vara möjligt</w:t>
      </w:r>
      <w:r w:rsidRPr="00DD6951">
        <w:t xml:space="preserve"> att dela ett försäkringsaktiebolag till ett försäkringsaktiebolag och ett tjänste</w:t>
      </w:r>
      <w:r>
        <w:softHyphen/>
      </w:r>
      <w:r w:rsidRPr="00DD6951">
        <w:t>pensions</w:t>
      </w:r>
      <w:r>
        <w:softHyphen/>
      </w:r>
      <w:r w:rsidRPr="00DD6951">
        <w:t>aktiebolag.</w:t>
      </w:r>
      <w:r>
        <w:t xml:space="preserve"> </w:t>
      </w:r>
    </w:p>
    <w:p w14:paraId="326F06C2" w14:textId="77777777" w:rsidR="0079632A" w:rsidRDefault="0079632A" w:rsidP="0079632A">
      <w:pPr>
        <w:pStyle w:val="Rubrik4utannumrering"/>
      </w:pPr>
      <w:r>
        <w:t xml:space="preserve">Skälen för regeringens förslag </w:t>
      </w:r>
    </w:p>
    <w:p w14:paraId="68631B83" w14:textId="77777777" w:rsidR="0079632A" w:rsidRDefault="0079632A" w:rsidP="0079632A">
      <w:pPr>
        <w:pStyle w:val="Rubrik5utannumrering"/>
        <w:spacing w:before="0"/>
      </w:pPr>
      <w:r>
        <w:t>Allmänna aktiebolagsrättsliga regler ska gälla för tjänstepensionsaktiebolag</w:t>
      </w:r>
    </w:p>
    <w:p w14:paraId="3D236507" w14:textId="77777777" w:rsidR="0079632A" w:rsidRDefault="0079632A" w:rsidP="0079632A">
      <w:pPr>
        <w:pStyle w:val="Brdtext"/>
      </w:pPr>
      <w:r>
        <w:t>Den verksamhet som tjänstepensionsaktiebolagen kommer att driva utgör en form av försäkringsrörelse, och utgångspunkten för förslagen i detta avsnitt är därför att de associationsrättsliga reglerna för tjänstepensions</w:t>
      </w:r>
      <w:r>
        <w:softHyphen/>
        <w:t>aktiebolag i så stor utsträckning som möjligt ska motsvara de regler som gäller för övrig försäkringsrörelse, närmare bestämt för försäkrings</w:t>
      </w:r>
      <w:r>
        <w:softHyphen/>
        <w:t>aktie</w:t>
      </w:r>
      <w:r>
        <w:softHyphen/>
        <w:t>bolag. På det sättet kommer samverkan och övergång mellan olika verk</w:t>
      </w:r>
      <w:r>
        <w:softHyphen/>
        <w:t xml:space="preserve">samheter att förenklas. </w:t>
      </w:r>
    </w:p>
    <w:p w14:paraId="11E7A1BA" w14:textId="268C9C72" w:rsidR="0079632A" w:rsidRDefault="0079632A" w:rsidP="0079632A">
      <w:pPr>
        <w:pStyle w:val="Brdtextmedindrag"/>
      </w:pPr>
      <w:r>
        <w:t xml:space="preserve">Enligt försäkringsrörelselagen (2010:2043), FRL, </w:t>
      </w:r>
      <w:r w:rsidRPr="001F145E">
        <w:t>gäller föreskrifterna för aktiebolag i allmänhet</w:t>
      </w:r>
      <w:r>
        <w:t xml:space="preserve"> för försäkringsaktiebolag</w:t>
      </w:r>
      <w:r w:rsidRPr="001F145E">
        <w:t xml:space="preserve"> om inte något annat är särskilt föreskrivet</w:t>
      </w:r>
      <w:r>
        <w:t xml:space="preserve"> (11 kap. 1 §). Detta bör gälla även för tjänstepensions</w:t>
      </w:r>
      <w:r>
        <w:softHyphen/>
        <w:t xml:space="preserve">aktiebolag. I promemorian föreslås </w:t>
      </w:r>
      <w:r w:rsidR="009F1B48">
        <w:t>att det i den nya lagen om tjänste</w:t>
      </w:r>
      <w:r w:rsidR="009F1B48">
        <w:softHyphen/>
        <w:t xml:space="preserve">pensionsföretag ska införas </w:t>
      </w:r>
      <w:r>
        <w:t xml:space="preserve">en hänvisning till den </w:t>
      </w:r>
      <w:r w:rsidR="009F1B48">
        <w:t>bestämmelsen i</w:t>
      </w:r>
      <w:r>
        <w:t xml:space="preserve"> </w:t>
      </w:r>
      <w:r w:rsidR="009F1B48">
        <w:t>försäkringsrörelse</w:t>
      </w:r>
      <w:r>
        <w:t>lagen. Regeringen anser dock att det blir en tydligare mer lättläst reglering om det framgår direkt i den nya lagen att allmänna föreskrifter för aktiebolag som huvudregel gäller för tjänste</w:t>
      </w:r>
      <w:r>
        <w:softHyphen/>
        <w:t>pensions</w:t>
      </w:r>
      <w:r w:rsidR="009F1B48">
        <w:softHyphen/>
      </w:r>
      <w:r>
        <w:t xml:space="preserve">aktiebolag, och en sådan bestämmelse bör därför införas. </w:t>
      </w:r>
    </w:p>
    <w:p w14:paraId="7E340A6C" w14:textId="77777777" w:rsidR="0079632A" w:rsidRPr="002D7058" w:rsidRDefault="0079632A" w:rsidP="00AA5B6B">
      <w:pPr>
        <w:pStyle w:val="Rubrik5utannumrering"/>
      </w:pPr>
      <w:r w:rsidRPr="005930B7">
        <w:t>Bestämmelser i aktiebolagslagen som bör tillämpas på tjänstep</w:t>
      </w:r>
      <w:r w:rsidRPr="002D7058">
        <w:t xml:space="preserve">ensionsaktiebolag </w:t>
      </w:r>
    </w:p>
    <w:p w14:paraId="2D80D7BB" w14:textId="77777777" w:rsidR="0079632A" w:rsidRDefault="0079632A" w:rsidP="0079632A">
      <w:pPr>
        <w:pStyle w:val="Brdtext"/>
      </w:pPr>
      <w:r>
        <w:t>De allmänna föreskrifter för aktiebolag som föreslås gälla för tjänstepen</w:t>
      </w:r>
      <w:r>
        <w:softHyphen/>
        <w:t>sionsaktiebolagen finns framför allt i aktiebolagslagen (2005:551), för</w:t>
      </w:r>
      <w:r>
        <w:softHyphen/>
        <w:t xml:space="preserve">kortad ABL. Frågan är om det krävs några undantag, ändringar eller tillägg i förhållande till aktiebolagslagen beträffande tjänstepensionsaktiebolag. </w:t>
      </w:r>
    </w:p>
    <w:p w14:paraId="42E0FC92" w14:textId="3FA0453B" w:rsidR="0079632A" w:rsidRDefault="0079632A" w:rsidP="0079632A">
      <w:pPr>
        <w:pStyle w:val="Brdtextmedindrag"/>
      </w:pPr>
      <w:r w:rsidRPr="00A32BCD">
        <w:t xml:space="preserve">Regeringen </w:t>
      </w:r>
      <w:r>
        <w:t>bedömde</w:t>
      </w:r>
      <w:r w:rsidRPr="00A32BCD">
        <w:t xml:space="preserve"> i prop. 2009/10:246 att flertalet paragrafer i aktie</w:t>
      </w:r>
      <w:r>
        <w:softHyphen/>
      </w:r>
      <w:r w:rsidRPr="00A32BCD">
        <w:t>bolagslagen</w:t>
      </w:r>
      <w:r>
        <w:t xml:space="preserve"> bör tillämpas på försäkringsaktiebolag utan ändringar. De be</w:t>
      </w:r>
      <w:r>
        <w:softHyphen/>
        <w:t>dömningar som gjordes i den propositionen står sig huvudsakligen även i fråga om tjänstepensionsaktiebolag. När det gäller kravet på aktiekapital i 1 kap. ABL bör dock följande nämnas. Aktiekapitalet i ett privat aktie-bolag ska uppgå till minst 50 000 kr (1 kap. 5 § ABL) och i ett publikt aktie</w:t>
      </w:r>
      <w:r>
        <w:softHyphen/>
        <w:t>bolag till minst 500 000 kr</w:t>
      </w:r>
      <w:r w:rsidRPr="000503AB">
        <w:t xml:space="preserve"> </w:t>
      </w:r>
      <w:r>
        <w:t>(1 kap. 14 § ABL). I avsnitt 8</w:t>
      </w:r>
      <w:r w:rsidRPr="00826199">
        <w:t>.5.5</w:t>
      </w:r>
      <w:r>
        <w:t xml:space="preserve"> föreslås </w:t>
      </w:r>
      <w:r>
        <w:lastRenderedPageBreak/>
        <w:t>att ett tjänstepensionsföretag ska</w:t>
      </w:r>
      <w:r w:rsidRPr="00134A48">
        <w:t xml:space="preserve"> ha en kapitalbas som u</w:t>
      </w:r>
      <w:r>
        <w:t xml:space="preserve">ppgår till minst ett garantibelopp om </w:t>
      </w:r>
      <w:r w:rsidRPr="00134A48">
        <w:t>790 prisbasbelopp när verksamheten påbörjas</w:t>
      </w:r>
      <w:r>
        <w:t>. Beloppet föreslås kunna sättas ned med högst hälften om det finns särskilda skäl. Garantibeloppet kommer alltså att överstiga minsta aktiekapital enligt aktie</w:t>
      </w:r>
      <w:r>
        <w:softHyphen/>
        <w:t>bolagslagen. För försäkringsaktiebolagens del anses kravet på garan</w:t>
      </w:r>
      <w:r>
        <w:softHyphen/>
        <w:t xml:space="preserve">tibelopp, som också väl överstiger det aktiekapitalkrav som ställs på publika aktiebolag, innebära att aktiebolagslagens krav på aktiekapital alltid är uppfyllt, och att det således inte finns något som hindrar att aktiebolagslagens bestämmelser om minsta aktiekapital gäller (se </w:t>
      </w:r>
      <w:r w:rsidR="009F1B48">
        <w:t xml:space="preserve">samma </w:t>
      </w:r>
      <w:r>
        <w:t>prop. s.</w:t>
      </w:r>
      <w:r w:rsidR="009F1B48">
        <w:t> </w:t>
      </w:r>
      <w:r>
        <w:t>231). Regeringen gör samma bedömning för tjänstepensi</w:t>
      </w:r>
      <w:r>
        <w:softHyphen/>
        <w:t>ons</w:t>
      </w:r>
      <w:r w:rsidR="009F1B48">
        <w:softHyphen/>
      </w:r>
      <w:r>
        <w:t>aktiebolagens del. De bestämmelser i aktiebolagslagen som gäller för försäkringsaktiebolag utan ändringar bör således gälla även för tjänstepen</w:t>
      </w:r>
      <w:r>
        <w:softHyphen/>
        <w:t>sionsaktiebolag.</w:t>
      </w:r>
    </w:p>
    <w:p w14:paraId="4C464C7F" w14:textId="77777777" w:rsidR="0079632A" w:rsidRDefault="0079632A" w:rsidP="0079632A">
      <w:pPr>
        <w:pStyle w:val="Rubrik5utannumrering"/>
      </w:pPr>
      <w:r>
        <w:t xml:space="preserve">Avvikelser från aktiebolagslagen som bör var samma för försäkringsaktiebolag och tjänstepensionsaktiebolag </w:t>
      </w:r>
    </w:p>
    <w:p w14:paraId="3FF18DB6" w14:textId="77777777" w:rsidR="0079632A" w:rsidRDefault="0079632A" w:rsidP="0079632A">
      <w:pPr>
        <w:pStyle w:val="Brdtext"/>
      </w:pPr>
      <w:r>
        <w:t>Som konstateras ovan bör de flesta bestämmelserna i aktiebolagslagen gälla för tjänstepensionsaktiebolagen. I 11 kap. FRL finns det ett antal be</w:t>
      </w:r>
      <w:r>
        <w:softHyphen/>
        <w:t>stämmelser om ändringar, tillägg och undantag i förhållande till aktie</w:t>
      </w:r>
      <w:r>
        <w:softHyphen/>
        <w:t xml:space="preserve">bolagslagen för försäkringsaktiebolagens del. </w:t>
      </w:r>
    </w:p>
    <w:p w14:paraId="30D65656" w14:textId="77777777" w:rsidR="0079632A" w:rsidRDefault="0079632A" w:rsidP="0079632A">
      <w:pPr>
        <w:pStyle w:val="Brdtextmedindrag"/>
      </w:pPr>
      <w:r>
        <w:t>Motiven till behovet av anpassningar för försäkringsaktiebolag</w:t>
      </w:r>
      <w:r w:rsidRPr="00872B60">
        <w:t xml:space="preserve"> </w:t>
      </w:r>
      <w:r>
        <w:t xml:space="preserve">redovisas i bl.a. </w:t>
      </w:r>
      <w:r w:rsidRPr="008130D4">
        <w:t>prop. 2009/10:246</w:t>
      </w:r>
      <w:r w:rsidRPr="00826199">
        <w:t xml:space="preserve"> och</w:t>
      </w:r>
      <w:r w:rsidRPr="008130D4">
        <w:t xml:space="preserve"> prop. 2013/14:86</w:t>
      </w:r>
      <w:r>
        <w:t>. Det gäller be</w:t>
      </w:r>
      <w:r>
        <w:softHyphen/>
        <w:t>stäm</w:t>
      </w:r>
      <w:r>
        <w:softHyphen/>
        <w:t xml:space="preserve">melser om att några </w:t>
      </w:r>
      <w:r w:rsidRPr="00565C4C">
        <w:t>paragrafer i aktiebolagslagen ska gälla Finans</w:t>
      </w:r>
      <w:r>
        <w:softHyphen/>
      </w:r>
      <w:r w:rsidRPr="00565C4C">
        <w:t>inspektionen i stället f</w:t>
      </w:r>
      <w:r w:rsidRPr="00C01DD8">
        <w:t xml:space="preserve">ör Bolagsverket och behov av särskilda föreskrifter för försäkringsföretag i fråga om </w:t>
      </w:r>
      <w:bookmarkStart w:id="4027" w:name="_Hlk5794332"/>
      <w:r w:rsidRPr="00C01DD8">
        <w:t>vinstutdelningsbegränsning, hinder för bolagsbildning, bolagsordningens innehåll, bolagsstämma, bolagets led</w:t>
      </w:r>
      <w:r>
        <w:softHyphen/>
      </w:r>
      <w:r w:rsidRPr="00C01DD8">
        <w:t>ning, revision, penninglån, emissioner, värdeöverföringar, överskotts</w:t>
      </w:r>
      <w:r>
        <w:softHyphen/>
      </w:r>
      <w:r w:rsidRPr="00C01DD8">
        <w:t>han</w:t>
      </w:r>
      <w:r>
        <w:softHyphen/>
      </w:r>
      <w:r w:rsidRPr="00C01DD8">
        <w:t xml:space="preserve">tering, </w:t>
      </w:r>
      <w:r>
        <w:t xml:space="preserve">ombildning till vinstutdelande bolag, </w:t>
      </w:r>
      <w:r w:rsidRPr="00C01DD8">
        <w:t xml:space="preserve">minskning av aktiekapital och reservfond, </w:t>
      </w:r>
      <w:r>
        <w:t xml:space="preserve">lån till närstående, </w:t>
      </w:r>
      <w:r w:rsidRPr="00C01DD8">
        <w:t>fusion, delning, likvidation, företagsnamn och skadestånd</w:t>
      </w:r>
      <w:bookmarkEnd w:id="4027"/>
      <w:r w:rsidRPr="00C01DD8">
        <w:t>.</w:t>
      </w:r>
    </w:p>
    <w:p w14:paraId="29BAE534" w14:textId="298E233F" w:rsidR="0079632A" w:rsidRDefault="0079632A" w:rsidP="0079632A">
      <w:pPr>
        <w:pStyle w:val="Brdtextmedindrag"/>
      </w:pPr>
      <w:r>
        <w:t>De skäl som redovisas i nämnda förarbeten har enligt regeringens me</w:t>
      </w:r>
      <w:r>
        <w:softHyphen/>
        <w:t>ning till största delen bäring även på tjänstepensionsaktiebolagen. När det gäller revision och revisorer måste dock följande tilläggas för tjänste</w:t>
      </w:r>
      <w:r>
        <w:softHyphen/>
        <w:t>pen</w:t>
      </w:r>
      <w:r>
        <w:softHyphen/>
        <w:t>si</w:t>
      </w:r>
      <w:r>
        <w:softHyphen/>
        <w:t>ons</w:t>
      </w:r>
      <w:r>
        <w:softHyphen/>
        <w:t>aktiebolagens del. I EU:s s</w:t>
      </w:r>
      <w:r w:rsidR="009F1B48">
        <w:t>.</w:t>
      </w:r>
      <w:r>
        <w:t>k</w:t>
      </w:r>
      <w:r w:rsidR="009F1B48">
        <w:t>.</w:t>
      </w:r>
      <w:r>
        <w:t xml:space="preserve"> revisionspaket (se p</w:t>
      </w:r>
      <w:r w:rsidRPr="00E84A5B">
        <w:t>rop. 2015/16:162</w:t>
      </w:r>
      <w:r>
        <w:t>), dvs. Europaparlamentets och rådets förordning (EU) nr 537/2014 av den 16 april 2014 om särskilda krav avseende lagstadgad re</w:t>
      </w:r>
      <w:r>
        <w:softHyphen/>
        <w:t>vision av företag av allmänt intresse och om upphävande av kommissi</w:t>
      </w:r>
      <w:r>
        <w:softHyphen/>
        <w:t>onens beslut 2005/909/EG (revisorsförordningen) och Europaparla</w:t>
      </w:r>
      <w:r>
        <w:softHyphen/>
        <w:t>mentets och rådets direktiv 2006/43/EG av den 17 maj 2006 om lagstadgad revision av årsbokslut och sammanställd redovisning och om ändring av rådets direktiv 78/660/EEG och 83/349/EEG samt om upphävande av rådets direktiv 84/253/EEG (revisorsdirektivet) finns särskilda revisions</w:t>
      </w:r>
      <w:r>
        <w:softHyphen/>
        <w:t>regler för företag av allmänt intresse. Vilka företag som är av allmänt in</w:t>
      </w:r>
      <w:r>
        <w:softHyphen/>
        <w:t xml:space="preserve">tresse regleras i svensk rätt i revisorslagen (2001:883). </w:t>
      </w:r>
      <w:r>
        <w:rPr>
          <w:color w:val="221E1F"/>
        </w:rPr>
        <w:t>I avsnitt 15.6 före</w:t>
      </w:r>
      <w:r>
        <w:rPr>
          <w:color w:val="221E1F"/>
        </w:rPr>
        <w:softHyphen/>
        <w:t>slås att tjänstepensionsföretag ska vara företag av allmänt intresse, vilket inne</w:t>
      </w:r>
      <w:r>
        <w:rPr>
          <w:color w:val="221E1F"/>
        </w:rPr>
        <w:softHyphen/>
        <w:t xml:space="preserve">bär att de kommer att omfattas av kraven i revisionspaketet. </w:t>
      </w:r>
      <w:r>
        <w:t>Försäk</w:t>
      </w:r>
      <w:r>
        <w:softHyphen/>
        <w:t xml:space="preserve">ringsaktiebolag, </w:t>
      </w:r>
      <w:r w:rsidRPr="00A94262">
        <w:t xml:space="preserve">utom </w:t>
      </w:r>
      <w:r>
        <w:t>de</w:t>
      </w:r>
      <w:r w:rsidRPr="00A94262">
        <w:t xml:space="preserve"> som har beviljats undantag enligt 1</w:t>
      </w:r>
      <w:r>
        <w:t> </w:t>
      </w:r>
      <w:r w:rsidRPr="00A94262">
        <w:t>kap. 19 eller 20</w:t>
      </w:r>
      <w:r>
        <w:t> </w:t>
      </w:r>
      <w:r w:rsidRPr="00A94262">
        <w:t xml:space="preserve">§ </w:t>
      </w:r>
      <w:r>
        <w:t>FRL,</w:t>
      </w:r>
      <w:r w:rsidRPr="00A94262">
        <w:t xml:space="preserve"> </w:t>
      </w:r>
      <w:r>
        <w:t>är</w:t>
      </w:r>
      <w:r w:rsidRPr="00A94262">
        <w:t xml:space="preserve"> </w:t>
      </w:r>
      <w:r>
        <w:t xml:space="preserve">företag av allmänt intresse enligt 2 § 9 d revisorslagen och omfattas således av unionsrättens revisionspaket. Eftersom aktiebolag i </w:t>
      </w:r>
      <w:r>
        <w:lastRenderedPageBreak/>
        <w:t>all</w:t>
      </w:r>
      <w:r>
        <w:softHyphen/>
        <w:t>män</w:t>
      </w:r>
      <w:r>
        <w:softHyphen/>
        <w:t>het inte är företag av allmänt intresse krävs det särskilda bestäm</w:t>
      </w:r>
      <w:r>
        <w:softHyphen/>
        <w:t>mel</w:t>
      </w:r>
      <w:r>
        <w:softHyphen/>
        <w:t>ser om revision för försäkringsaktiebolagen i förhållande till aktie</w:t>
      </w:r>
      <w:r>
        <w:softHyphen/>
        <w:t>bolags</w:t>
      </w:r>
      <w:r>
        <w:softHyphen/>
        <w:t>lagen. Sådana särskilda bestämmelser behövs även för tjänste</w:t>
      </w:r>
      <w:r>
        <w:softHyphen/>
        <w:t>pensi</w:t>
      </w:r>
      <w:r>
        <w:softHyphen/>
        <w:t>ons</w:t>
      </w:r>
      <w:r>
        <w:softHyphen/>
        <w:t>aktiebolagens del.</w:t>
      </w:r>
    </w:p>
    <w:p w14:paraId="01F7CC11" w14:textId="77777777" w:rsidR="0079632A" w:rsidRPr="00D43C7C" w:rsidRDefault="0079632A" w:rsidP="0079632A">
      <w:pPr>
        <w:pStyle w:val="Brdtextmedindrag"/>
      </w:pPr>
      <w:r w:rsidRPr="0044029A">
        <w:rPr>
          <w:i/>
        </w:rPr>
        <w:t>Svensk Försäkring</w:t>
      </w:r>
      <w:r w:rsidRPr="0044029A">
        <w:t xml:space="preserve"> anför att kapital- och vinstandelslån lån borde tillåtas för alla försäkrings- och tjänst</w:t>
      </w:r>
      <w:r>
        <w:t>e</w:t>
      </w:r>
      <w:r w:rsidRPr="0044029A">
        <w:t>pensionsaktiebolag, även icke vinst</w:t>
      </w:r>
      <w:r>
        <w:softHyphen/>
      </w:r>
      <w:r w:rsidRPr="0044029A">
        <w:t>ut</w:t>
      </w:r>
      <w:r>
        <w:softHyphen/>
      </w:r>
      <w:r w:rsidRPr="0044029A">
        <w:t>de</w:t>
      </w:r>
      <w:r>
        <w:softHyphen/>
      </w:r>
      <w:r w:rsidRPr="0044029A">
        <w:t>lan</w:t>
      </w:r>
      <w:r>
        <w:softHyphen/>
      </w:r>
      <w:r w:rsidRPr="0044029A">
        <w:t>de, och anser också att det bör var tillåtet att dela ett försäkrings</w:t>
      </w:r>
      <w:r>
        <w:softHyphen/>
      </w:r>
      <w:r w:rsidRPr="0044029A">
        <w:t>aktiebolag till ett försäkringsaktiebolag och ett tjänstepensionsaktiebolag. Regeringen anser inte att det finns skäl att göra sådana ändringar i försäkrings</w:t>
      </w:r>
      <w:r>
        <w:softHyphen/>
      </w:r>
      <w:r w:rsidRPr="0044029A">
        <w:t>rörelselagen eller att införa det i den nya lagen om tjänst</w:t>
      </w:r>
      <w:r>
        <w:t>e</w:t>
      </w:r>
      <w:r>
        <w:softHyphen/>
      </w:r>
      <w:r w:rsidRPr="0044029A">
        <w:t>pensionsföretag.</w:t>
      </w:r>
    </w:p>
    <w:p w14:paraId="1A5C694B" w14:textId="77777777" w:rsidR="0079632A" w:rsidRDefault="0079632A" w:rsidP="0079632A">
      <w:pPr>
        <w:pStyle w:val="Brdtextmedindrag"/>
      </w:pPr>
      <w:r>
        <w:t>De anpassningar i förhållande till aktiebolagslagen som regleras i 11 kap. FRL för försäkringsaktiebolag bör således, med vissa undantag som kräver särskilda anpassningar för tjänstepensionsaktiebolag som re</w:t>
      </w:r>
      <w:r>
        <w:softHyphen/>
        <w:t>do</w:t>
      </w:r>
      <w:r>
        <w:softHyphen/>
        <w:t>visas nedan, gälla även för tjänstepensionsaktiebolagen. Det bör därför införas hänvisningar i den nya lagen om tjänstepensionsföretag till för</w:t>
      </w:r>
      <w:r>
        <w:softHyphen/>
        <w:t>säk</w:t>
      </w:r>
      <w:r>
        <w:softHyphen/>
        <w:t>ringsrörelselagen i dessa delar. Av redaktionella skäl bör dock vissa be</w:t>
      </w:r>
      <w:r>
        <w:softHyphen/>
        <w:t xml:space="preserve">stämmelser i stället tas in i den nya lagen om tjänstepensionsföretag, nämligen de som rör </w:t>
      </w:r>
      <w:r w:rsidRPr="00565C4C">
        <w:t>vilka paragrafer i aktiebolagslagen som ska gälla Fi</w:t>
      </w:r>
      <w:r>
        <w:softHyphen/>
      </w:r>
      <w:r w:rsidRPr="00565C4C">
        <w:t>nans</w:t>
      </w:r>
      <w:r>
        <w:softHyphen/>
      </w:r>
      <w:r w:rsidRPr="00565C4C">
        <w:t>inspektionen i stället för Bolagsverket</w:t>
      </w:r>
      <w:r>
        <w:t xml:space="preserve"> och föreskrifter om </w:t>
      </w:r>
      <w:r w:rsidRPr="00565C4C">
        <w:t>särskild vinstutdelning</w:t>
      </w:r>
      <w:r w:rsidRPr="00303ABA">
        <w:t xml:space="preserve">sbegränsning, </w:t>
      </w:r>
      <w:r w:rsidRPr="00545C06">
        <w:t xml:space="preserve">hinder </w:t>
      </w:r>
      <w:r>
        <w:t>mot</w:t>
      </w:r>
      <w:r w:rsidRPr="00545C06">
        <w:t xml:space="preserve"> bolagsbildning, revisionsutskott, revisorns uppdragstid, domstols entledigande av revisorn, upplysning om EU:s revisorsförordning,</w:t>
      </w:r>
      <w:r>
        <w:t xml:space="preserve"> kontrollbalansräkning och hinder mot beslut om upphörande av likvidation. </w:t>
      </w:r>
    </w:p>
    <w:p w14:paraId="66400FCE" w14:textId="77777777" w:rsidR="0079632A" w:rsidRDefault="0079632A" w:rsidP="0079632A">
      <w:pPr>
        <w:pStyle w:val="Rubrik5utannumrering"/>
      </w:pPr>
      <w:r>
        <w:t>Särskilda bestämmelser om bolagsordningens innehåll</w:t>
      </w:r>
      <w:r w:rsidRPr="00FA7F11">
        <w:t xml:space="preserve"> </w:t>
      </w:r>
      <w:r>
        <w:t xml:space="preserve">för tjänstepensionsaktiebolag </w:t>
      </w:r>
    </w:p>
    <w:p w14:paraId="42AB2D19" w14:textId="77777777" w:rsidR="0079632A" w:rsidRDefault="0079632A" w:rsidP="0079632A">
      <w:pPr>
        <w:pStyle w:val="Brdtext"/>
      </w:pPr>
      <w:r>
        <w:t>Enligt 3 kap. 1 § ABL gäller sammanfattningsvis att bolagsordningen i ett aktie</w:t>
      </w:r>
      <w:r>
        <w:softHyphen/>
        <w:t xml:space="preserve">bolag ska ange bolagets företagsnamn, den ort i Sverige där bolagets styrelse ska ha sitt säte, föremålet för bolagets verksamhet, aktiekapitalet, antalet aktier, antalet styrelseledamöter och styrelsesuppleanter, antalet revisorer, hur bolagsstämma ska sammankallas och den tid som bolagets räkenskapsår ska omfatta. Av andra stycket i samma paragraf, som hänvisar till 3 kap. 11 §, följer att </w:t>
      </w:r>
      <w:r w:rsidRPr="00631EB1">
        <w:t xml:space="preserve">beteckningen (publ) </w:t>
      </w:r>
      <w:r>
        <w:t xml:space="preserve">ska </w:t>
      </w:r>
      <w:r w:rsidRPr="00631EB1">
        <w:t>anges efter företagsnamnet</w:t>
      </w:r>
      <w:r>
        <w:t xml:space="preserve"> i </w:t>
      </w:r>
      <w:r w:rsidRPr="00631EB1">
        <w:t xml:space="preserve">bolagsordningen </w:t>
      </w:r>
      <w:r>
        <w:t>för ett publikt aktiebolag</w:t>
      </w:r>
      <w:r w:rsidRPr="00631EB1">
        <w:t xml:space="preserve"> vars företags</w:t>
      </w:r>
      <w:r>
        <w:softHyphen/>
      </w:r>
      <w:r w:rsidRPr="00631EB1">
        <w:t>nam</w:t>
      </w:r>
      <w:r>
        <w:t xml:space="preserve">n inte innehåller ordet publikt. I 3 kap. 3 § ABL föreskrivs att det ska </w:t>
      </w:r>
      <w:r w:rsidRPr="00FA7F11">
        <w:t xml:space="preserve">anges i bolagsordningen </w:t>
      </w:r>
      <w:r>
        <w:t>o</w:t>
      </w:r>
      <w:r w:rsidRPr="00FA7F11">
        <w:t>m bolagets verksamhet helt eller delvis ska ha ett annat syfte än att ge vinst til</w:t>
      </w:r>
      <w:r>
        <w:t xml:space="preserve">l fördelning mellan aktieägarna, och </w:t>
      </w:r>
      <w:r w:rsidRPr="00FA7F11">
        <w:t>hur bolagets vinst och behållna till</w:t>
      </w:r>
      <w:r>
        <w:softHyphen/>
      </w:r>
      <w:r w:rsidRPr="00FA7F11">
        <w:t xml:space="preserve">gångar </w:t>
      </w:r>
      <w:r>
        <w:t xml:space="preserve">i så fall </w:t>
      </w:r>
      <w:r w:rsidRPr="00FA7F11">
        <w:t>ska användas vid bolagets likvidation.</w:t>
      </w:r>
    </w:p>
    <w:p w14:paraId="3BEDFB10" w14:textId="4CEAF67C" w:rsidR="0079632A" w:rsidRDefault="0079632A" w:rsidP="0079632A">
      <w:pPr>
        <w:pStyle w:val="Brdtextmedindrag"/>
      </w:pPr>
      <w:r>
        <w:t xml:space="preserve">Försäkringsrörelselagens regler om vad bolagsordningen ska innehålla går något längre än kraven för ett allmänt aktiebolag (11 kap. 3 §). Ett försäkringsaktiebolags bolagsordning ska utöver det som följer av aktiebolagslagen innehålla uppgifter om i fall verksamheten ska avse såväl direkt försäkring som mottagen återförsäkring och om bolaget ska driva försäkringsrörelse utanför EES. I livförsäkringsaktiebolag ska de regler enligt vilka bolagsstämman får förfoga över bolagets vinst eller på annat sätt täcka bolagets förlust anges i bolagsordningen i stället för det som ska anges enligt 3 kap. 3 § ABL. Kravet på information om ifall verksamheten ska avse såväl direkt försäkring som återförsäkring, vilket i praxis </w:t>
      </w:r>
      <w:r>
        <w:lastRenderedPageBreak/>
        <w:t>utvecklats till att avse även uppgifter om försäkringsklasser, hänger samman med till</w:t>
      </w:r>
      <w:r>
        <w:softHyphen/>
        <w:t>ståndskravet. Också uppgiftsskyldigheten om verksamhet utanför EES är föranledd av kravet på tillstånd, men också av bestäm</w:t>
      </w:r>
      <w:r>
        <w:softHyphen/>
        <w:t>melserna om tillsyn (prop. 1994/95:184 s. 214 f. och prop. 2009/10:246 s.</w:t>
      </w:r>
      <w:r w:rsidR="009F1B48">
        <w:t> </w:t>
      </w:r>
      <w:r>
        <w:t>235). Kravet på att ange regler om förfogande över bolagets vinst och om förlusttäckning behövs med hänsyn till de särskilda bestämmelserna om överskottshantering som gäller för livförsäkrings</w:t>
      </w:r>
      <w:r>
        <w:softHyphen/>
        <w:t>aktiebolag enligt 11 kap. FRL.</w:t>
      </w:r>
    </w:p>
    <w:p w14:paraId="33C56CA1" w14:textId="77777777" w:rsidR="0079632A" w:rsidRDefault="0079632A" w:rsidP="0079632A">
      <w:pPr>
        <w:pStyle w:val="Brdtextmedindrag"/>
      </w:pPr>
      <w:r>
        <w:t>I promemorian föreslås att bestämmelsen om bolagsordningens innehåll i försäkringsrörelselagen ska tillämpas på tjänste</w:t>
      </w:r>
      <w:r>
        <w:softHyphen/>
        <w:t>pen</w:t>
      </w:r>
      <w:r>
        <w:softHyphen/>
        <w:t>si</w:t>
      </w:r>
      <w:r>
        <w:softHyphen/>
        <w:t>on</w:t>
      </w:r>
      <w:r>
        <w:softHyphen/>
        <w:t>saktiebolag utan någon ändring. För tjänstepensionsaktiebolag är dock uppgifter om direkt försäkring och mot</w:t>
      </w:r>
      <w:r>
        <w:softHyphen/>
        <w:t>tagen återförsäkring inte relevanta, eftersom de bolagen inte kommer driva återförsäkrings</w:t>
      </w:r>
      <w:r>
        <w:softHyphen/>
        <w:t>verk</w:t>
      </w:r>
      <w:r>
        <w:softHyphen/>
        <w:t>sam</w:t>
      </w:r>
      <w:r>
        <w:softHyphen/>
        <w:t>het. Däremot finns det anled</w:t>
      </w:r>
      <w:r>
        <w:softHyphen/>
        <w:t>ning att kräva att det anges för</w:t>
      </w:r>
      <w:r>
        <w:softHyphen/>
        <w:t>säk</w:t>
      </w:r>
      <w:r>
        <w:softHyphen/>
        <w:t>rings</w:t>
      </w:r>
      <w:r>
        <w:softHyphen/>
        <w:t>klasser på det sätt som utvecklats i praxis för försäkrings</w:t>
      </w:r>
      <w:r>
        <w:softHyphen/>
        <w:t>aktie</w:t>
      </w:r>
      <w:r>
        <w:softHyphen/>
        <w:t>bol</w:t>
      </w:r>
      <w:r>
        <w:softHyphen/>
        <w:t>a</w:t>
      </w:r>
      <w:r>
        <w:softHyphen/>
        <w:t>gens del, och</w:t>
      </w:r>
      <w:r w:rsidRPr="000A49C6">
        <w:t xml:space="preserve"> </w:t>
      </w:r>
      <w:r>
        <w:t>om verksamhet ska drivas utan</w:t>
      </w:r>
      <w:r>
        <w:softHyphen/>
        <w:t>för EES. Behovet av sådana uppgifter i bolag</w:t>
      </w:r>
      <w:r>
        <w:softHyphen/>
        <w:t>sordningen hänger sam</w:t>
      </w:r>
      <w:r>
        <w:softHyphen/>
        <w:t>man med för</w:t>
      </w:r>
      <w:r>
        <w:softHyphen/>
        <w:t>slaget i avsnitt 6.2 om att t</w:t>
      </w:r>
      <w:r w:rsidRPr="004C02E8">
        <w:t>ill</w:t>
      </w:r>
      <w:r>
        <w:softHyphen/>
      </w:r>
      <w:r w:rsidRPr="004C02E8">
        <w:t>stånd att dr</w:t>
      </w:r>
      <w:r>
        <w:t>iva tjänste</w:t>
      </w:r>
      <w:r>
        <w:softHyphen/>
        <w:t>pen</w:t>
      </w:r>
      <w:r>
        <w:softHyphen/>
        <w:t>sions</w:t>
      </w:r>
      <w:r>
        <w:softHyphen/>
        <w:t>verksamhet som tjänste</w:t>
      </w:r>
      <w:r>
        <w:softHyphen/>
        <w:t>pensions</w:t>
      </w:r>
      <w:r>
        <w:softHyphen/>
        <w:t>före</w:t>
      </w:r>
      <w:r>
        <w:softHyphen/>
        <w:t>ta</w:t>
      </w:r>
      <w:r w:rsidRPr="004C02E8">
        <w:t xml:space="preserve">g </w:t>
      </w:r>
      <w:r>
        <w:t xml:space="preserve">ska avse en eller flera </w:t>
      </w:r>
      <w:r w:rsidRPr="004C02E8">
        <w:t>försäkrings</w:t>
      </w:r>
      <w:r>
        <w:softHyphen/>
        <w:t>k</w:t>
      </w:r>
      <w:r w:rsidRPr="004C02E8">
        <w:t>lasser</w:t>
      </w:r>
      <w:r>
        <w:t>. Också de tillsyns</w:t>
      </w:r>
      <w:r>
        <w:softHyphen/>
        <w:t>be</w:t>
      </w:r>
      <w:r>
        <w:softHyphen/>
        <w:t>stäm</w:t>
      </w:r>
      <w:r>
        <w:softHyphen/>
        <w:t>melser som föreslås i avsnitt 13 ger anled</w:t>
      </w:r>
      <w:r>
        <w:softHyphen/>
        <w:t>ning att kräva information i nämnda av</w:t>
      </w:r>
      <w:r>
        <w:softHyphen/>
        <w:t>seen</w:t>
      </w:r>
      <w:r>
        <w:softHyphen/>
        <w:t>den. Vidare föreslås det ovan att de särskilda bestäm</w:t>
      </w:r>
      <w:r>
        <w:softHyphen/>
        <w:t>melserna om över</w:t>
      </w:r>
      <w:r>
        <w:softHyphen/>
        <w:t>skotts</w:t>
      </w:r>
      <w:r>
        <w:softHyphen/>
        <w:t>hantering i 11 kap. FRL ska tilläm</w:t>
      </w:r>
      <w:r>
        <w:softHyphen/>
        <w:t>pas på tjänstepensions</w:t>
      </w:r>
      <w:r>
        <w:softHyphen/>
        <w:t>aktie</w:t>
      </w:r>
      <w:r>
        <w:softHyphen/>
        <w:t>bo</w:t>
      </w:r>
      <w:r>
        <w:softHyphen/>
        <w:t>lag, och det finns därför anledning att kräva att uppgifter om förfogande över vinst och förlusttäckning anges i bolagsordningen även för ett tjänste</w:t>
      </w:r>
      <w:r>
        <w:softHyphen/>
        <w:t>pen</w:t>
      </w:r>
      <w:r>
        <w:softHyphen/>
        <w:t>sionsaktiebolag. En bestämmelse om bolagsordningens innehåll som omfattar dessa särskilda krav utöver det som krävs enligt aktiebolagslagen bör tas in i den nya lagen om tjänste</w:t>
      </w:r>
      <w:r>
        <w:softHyphen/>
        <w:t>pen</w:t>
      </w:r>
      <w:r>
        <w:softHyphen/>
        <w:t>sionsföretag.</w:t>
      </w:r>
    </w:p>
    <w:p w14:paraId="37E531D5" w14:textId="77777777" w:rsidR="0079632A" w:rsidRDefault="0079632A" w:rsidP="0079632A">
      <w:pPr>
        <w:pStyle w:val="Rubrik5utannumrering"/>
      </w:pPr>
      <w:r>
        <w:t>Särskilda bestämmelser om fusion för tjänstepensionsaktiebolag</w:t>
      </w:r>
    </w:p>
    <w:p w14:paraId="6EB58DF2" w14:textId="6CFEE1A3" w:rsidR="0079632A" w:rsidRDefault="0079632A" w:rsidP="0079632A">
      <w:pPr>
        <w:pStyle w:val="Brdtext"/>
      </w:pPr>
      <w:r>
        <w:t>Aktiebolagslagen innehåller bestämmelser om fusion av aktiebolag. I</w:t>
      </w:r>
      <w:r w:rsidR="009F1B48">
        <w:t> </w:t>
      </w:r>
      <w:r>
        <w:t>23 kap. ABL regleras bl.a. vad en fusion är och hur den ska gå till. Det finns inga begränsningar i fråga om vilka aktiebolag som får ingå i fusi</w:t>
      </w:r>
      <w:r>
        <w:softHyphen/>
        <w:t>o</w:t>
      </w:r>
      <w:r>
        <w:softHyphen/>
        <w:t>n</w:t>
      </w:r>
      <w:r>
        <w:softHyphen/>
        <w:t xml:space="preserve">en, annat än att de ska ha samma redovisningsvaluta (23 kap. 3 § ABL). </w:t>
      </w:r>
    </w:p>
    <w:p w14:paraId="46136763" w14:textId="77777777" w:rsidR="0079632A" w:rsidRDefault="0079632A" w:rsidP="0079632A">
      <w:pPr>
        <w:pStyle w:val="Brdtextmedindrag"/>
      </w:pPr>
      <w:r>
        <w:t>I 11 kap. 31 § FRL finns en ytterligare begränsning i fråga om fusion som gäller för försäkringsaktiebolag. Enligt den bestämmelsen får ett för</w:t>
      </w:r>
      <w:r>
        <w:softHyphen/>
        <w:t>säk</w:t>
      </w:r>
      <w:r>
        <w:softHyphen/>
        <w:t>ringsaktiebolag bara vara överlåtande bolag vid en fusion om ett annat svenskt försäkringsaktiebolag eller en motsvarande juridisk person med hemvist i ett annat land inom EES än Sverige är övertagande bolag. Samma princip gäller bl.a. enligt lagen (2004:297) om bank- och finansieringsrörelse och bör enligt regeringens mening gälla även för tjänstepensionsaktiebolag.</w:t>
      </w:r>
    </w:p>
    <w:p w14:paraId="71721F26" w14:textId="115A30CE" w:rsidR="0079632A" w:rsidRDefault="0079632A" w:rsidP="0079632A">
      <w:pPr>
        <w:pStyle w:val="Brdtextmedindrag"/>
      </w:pPr>
      <w:r>
        <w:t>I promemorian föreslås att 11 kap. 31 § FRL ska tillämpas på tjänste</w:t>
      </w:r>
      <w:r>
        <w:softHyphen/>
        <w:t>pen</w:t>
      </w:r>
      <w:r>
        <w:softHyphen/>
        <w:t xml:space="preserve">sionsaktiebolag. </w:t>
      </w:r>
      <w:r w:rsidRPr="00C22576">
        <w:rPr>
          <w:i/>
        </w:rPr>
        <w:t>Bolagsverket</w:t>
      </w:r>
      <w:r w:rsidRPr="00B45303">
        <w:t xml:space="preserve"> </w:t>
      </w:r>
      <w:r>
        <w:t>anför att bestämmelsen i stället bör in</w:t>
      </w:r>
      <w:r>
        <w:softHyphen/>
        <w:t>fö</w:t>
      </w:r>
      <w:r>
        <w:softHyphen/>
        <w:t>r</w:t>
      </w:r>
      <w:r>
        <w:softHyphen/>
        <w:t>as i den nya lagen om tjänstepensionsföretag för att det ska bli tydligt vilka associationsformer som tillåts fusionera. Regeringen instämmer i det som Bolagsverket anför och en bestämmelse om i vilka fall ett tjänste</w:t>
      </w:r>
      <w:r>
        <w:softHyphen/>
        <w:t>pensionsaktiebolag får vara överlåtande bolag vid en fusion bör tas in i den nya lagen. Det innebär att också att ett antal andra bestämmelser om fusion av redaktionella skäl bör införas i den nya lagen i stället för att motsvar</w:t>
      </w:r>
      <w:r w:rsidR="006061B2">
        <w:softHyphen/>
      </w:r>
      <w:r>
        <w:t>ande bestämmelser i försäkrings</w:t>
      </w:r>
      <w:r>
        <w:softHyphen/>
        <w:t>rörelse</w:t>
      </w:r>
      <w:r>
        <w:softHyphen/>
        <w:t>lagen tillämpas.</w:t>
      </w:r>
    </w:p>
    <w:p w14:paraId="4221DB02" w14:textId="43BA1355" w:rsidR="0079632A" w:rsidRDefault="0079632A" w:rsidP="0079632A">
      <w:pPr>
        <w:pStyle w:val="Brdtextmedindrag"/>
      </w:pPr>
      <w:r w:rsidRPr="00E3575D">
        <w:lastRenderedPageBreak/>
        <w:t xml:space="preserve">I promemorian föreslås att det i den nya lagen </w:t>
      </w:r>
      <w:r w:rsidR="009F1B48">
        <w:t xml:space="preserve">ska </w:t>
      </w:r>
      <w:r w:rsidRPr="00E3575D">
        <w:t>inför</w:t>
      </w:r>
      <w:r w:rsidR="009F1B48">
        <w:t>a</w:t>
      </w:r>
      <w:r w:rsidRPr="00E3575D">
        <w:t>s en bestämmelse om ansökan om tillstånd att verkställa en fusionsplan. Som skäl för en bestämmelse om det i den nya lagen</w:t>
      </w:r>
      <w:r>
        <w:t>, i stället för att motsvarande bestämmelse i försäkringsrörelselagen ska tillämpas,</w:t>
      </w:r>
      <w:r w:rsidRPr="00E3575D">
        <w:t xml:space="preserve"> anges att vissa be</w:t>
      </w:r>
      <w:r>
        <w:softHyphen/>
      </w:r>
      <w:r w:rsidRPr="00E3575D">
        <w:t>stämmelser i försäkringsrörelselagen rörande fusioner hänvisar till bestämmelser i den lagen som inte gäller för tjänstepensionsföretag, och att det för att det ska bli tydligt vad som gäller därför bör införas en bestämmelse i den nya lagen om tjänstepensionsföretag. Det anförs vidare att bestämmelsen ska motsvara 11</w:t>
      </w:r>
      <w:r>
        <w:t> </w:t>
      </w:r>
      <w:r w:rsidRPr="00E3575D">
        <w:t>kap. 33</w:t>
      </w:r>
      <w:r>
        <w:t> </w:t>
      </w:r>
      <w:r w:rsidRPr="00E3575D">
        <w:t>§ FRL. Enligt 11</w:t>
      </w:r>
      <w:r>
        <w:t> </w:t>
      </w:r>
      <w:r w:rsidRPr="00E3575D">
        <w:t>kap. 33</w:t>
      </w:r>
      <w:r>
        <w:t> </w:t>
      </w:r>
      <w:r w:rsidRPr="00E3575D">
        <w:t xml:space="preserve">§ </w:t>
      </w:r>
      <w:r>
        <w:t>FRL krävs det bl.a. att de över</w:t>
      </w:r>
      <w:r w:rsidRPr="00E3575D">
        <w:t>låtande bolagen vid fusion genom kombination förutom att ansöka om tillstånd att verkställa fusionsplanen även ska ansöka om tillstånd för det övertagande företaget att driva försäkrings</w:t>
      </w:r>
      <w:r>
        <w:softHyphen/>
      </w:r>
      <w:r w:rsidRPr="00E3575D">
        <w:t>rörelse. Det lagförslag som lämnas i promemorian har dock en något annan innebörd. Regeringen instämmer i det som anförs i promemorian om att samma tillståndskrav bör gälla vid kombination av tjänstep</w:t>
      </w:r>
      <w:r>
        <w:t>ensions</w:t>
      </w:r>
      <w:r>
        <w:softHyphen/>
        <w:t>aktiebolag som vid kombi</w:t>
      </w:r>
      <w:r>
        <w:softHyphen/>
      </w:r>
      <w:r w:rsidRPr="00E3575D">
        <w:t>nation av försäkringsaktiebolag, och en bestämmelse med den betydelsen bör införas i den nya lagen</w:t>
      </w:r>
      <w:r>
        <w:t>.</w:t>
      </w:r>
    </w:p>
    <w:p w14:paraId="27DBAC47" w14:textId="77777777" w:rsidR="0079632A" w:rsidRDefault="0079632A" w:rsidP="0079632A">
      <w:pPr>
        <w:pStyle w:val="Rubrik5utannumrering"/>
      </w:pPr>
      <w:r>
        <w:t xml:space="preserve">Särskilt om tvångslikvidation av försäkringsaktiebolag och tjänstepensionsaktiebolag </w:t>
      </w:r>
    </w:p>
    <w:p w14:paraId="316CDD63" w14:textId="09232E51" w:rsidR="0079632A" w:rsidRDefault="0079632A" w:rsidP="0079632A">
      <w:pPr>
        <w:pStyle w:val="Brdtext"/>
      </w:pPr>
      <w:r>
        <w:t xml:space="preserve">När det gäller tvångslikvidation av aktiebolag föreskrivs i </w:t>
      </w:r>
      <w:r w:rsidR="007771EB">
        <w:t>aktiebolags</w:t>
      </w:r>
      <w:r w:rsidR="007771EB">
        <w:softHyphen/>
        <w:t>lagen (</w:t>
      </w:r>
      <w:r>
        <w:t>25 kap. 11 § första stycket</w:t>
      </w:r>
      <w:r w:rsidR="007771EB">
        <w:t>)</w:t>
      </w:r>
      <w:r>
        <w:t xml:space="preserve"> att Bolagsverket ska besluta att bolaget ska gå i likvidation om bolaget inte har kommit in med anmälan som krävs i fråga om styrelse, verkställande direktör, särskild delgivningsmottagare, revisor, årsredovisning och revisionsberättelse, koncernredovisning och koncernrevisionsberättelse. Beslut om tvångslikvidation ska också fattas enligt samma lagrum om aktiekapital eller minimikapital i vissa fall inte är korrekt registrerat eller om nödvändiga beslut om kapitalet inte har anmälts på det sätt som krävs, eller om bolaget är skyldigt att minska aktiekapitalet till ett belopp som understiger lägsta tillåtna aktiekapital. Beslut om likvidation ska dock enligt andra stycket i samma paragraf inte meddelas om likvidationsgrunden har upphört under ärendets hand</w:t>
      </w:r>
      <w:r>
        <w:softHyphen/>
        <w:t xml:space="preserve">läggning. </w:t>
      </w:r>
    </w:p>
    <w:p w14:paraId="3875DE48" w14:textId="77777777" w:rsidR="0079632A" w:rsidRDefault="0079632A" w:rsidP="0079632A">
      <w:pPr>
        <w:pStyle w:val="Brdtextmedindrag"/>
      </w:pPr>
      <w:r>
        <w:t>För försäkringsaktiebolag föreskrivs i försäkringsrörelselagen vissa ytterligare fall som ska leda till beslut om tvångslikvidation (11 kap. 45 § första stycket). Det gäller när</w:t>
      </w:r>
      <w:r w:rsidRPr="00B90D31">
        <w:t xml:space="preserve"> </w:t>
      </w:r>
      <w:r>
        <w:t xml:space="preserve">ett tillstånd att driva försäkringsrörelse för bestämd tid har gått ut utan att något nytt tillstånd har beviljats och när ett tillstånd har återkallats utan att bolaget i stället har fått ett tillstånd att driva någon annan tillståndspliktig finansiell rörelse. </w:t>
      </w:r>
    </w:p>
    <w:p w14:paraId="1CDD364B" w14:textId="1BE73C13" w:rsidR="0079632A" w:rsidRDefault="0079632A" w:rsidP="0079632A">
      <w:pPr>
        <w:pStyle w:val="Brdtextmedindrag"/>
      </w:pPr>
      <w:r w:rsidRPr="00B24976">
        <w:t xml:space="preserve">För att inte tvångslikvidation på grund av </w:t>
      </w:r>
      <w:r>
        <w:t xml:space="preserve">att tillståndet har </w:t>
      </w:r>
      <w:r w:rsidRPr="00B24976">
        <w:t>åt</w:t>
      </w:r>
      <w:r>
        <w:t>erkallats ska aktualiseras när ett bolag övergår från att driva försäkringsrörelse enligt försäkringsrörelselagen till att driva tjänstepensionsverksamhet som tjänstepensionsföretag,</w:t>
      </w:r>
      <w:r w:rsidRPr="00B24976">
        <w:t xml:space="preserve"> krävs att det i </w:t>
      </w:r>
      <w:r w:rsidR="007771EB">
        <w:t>ovan nämnda bestämmelse i försäkringsrörelse</w:t>
      </w:r>
      <w:r w:rsidR="007771EB">
        <w:softHyphen/>
        <w:t>lagen</w:t>
      </w:r>
      <w:r w:rsidRPr="00B24976" w:rsidDel="00B90D31">
        <w:t xml:space="preserve"> </w:t>
      </w:r>
      <w:r w:rsidRPr="00B24976">
        <w:t>införs ett undantag</w:t>
      </w:r>
      <w:r>
        <w:t xml:space="preserve"> från tvångslikvidation. Undantaget bör avse situationen</w:t>
      </w:r>
      <w:r w:rsidRPr="00B24976">
        <w:t xml:space="preserve"> </w:t>
      </w:r>
      <w:r>
        <w:t>när ett bolag har fått tillstånd att driva verksamhet enligt den nya lagen om tjänste</w:t>
      </w:r>
      <w:r>
        <w:softHyphen/>
        <w:t>pensionsföretag. Det skulle visserligen kunna anses gälla redan genom att tillstånd att driva annan finansiell rörelse hindrar tvångs</w:t>
      </w:r>
      <w:r>
        <w:softHyphen/>
        <w:t>likvidation.</w:t>
      </w:r>
      <w:r w:rsidRPr="00905C22">
        <w:t xml:space="preserve"> </w:t>
      </w:r>
      <w:r>
        <w:t>Med tanke på att tjänste</w:t>
      </w:r>
      <w:r w:rsidR="007771EB">
        <w:softHyphen/>
      </w:r>
      <w:r>
        <w:t xml:space="preserve">pensionsverksamhet kommer att vara en form av försäkringsrörelse, skulle det dock kunna ifrågasättas om det är sådan annan finansiell rörelse som </w:t>
      </w:r>
      <w:r>
        <w:lastRenderedPageBreak/>
        <w:t xml:space="preserve">avses i paragrafen. För att det inte ska råda någon tvekan i frågan anser regeringen att bestämmelsen bör ändras. </w:t>
      </w:r>
    </w:p>
    <w:p w14:paraId="6D788F52" w14:textId="77777777" w:rsidR="0079632A" w:rsidRDefault="0079632A" w:rsidP="0079632A">
      <w:pPr>
        <w:pStyle w:val="Brdtextmedindrag"/>
      </w:pPr>
      <w:r>
        <w:t xml:space="preserve">När det gäller tvångslikvidation av tjänstepensionsaktiebolag bör beslut om tvångslikvidation fattas under samma förutsättningar som gäller för försäkringsaktiebolag enligt aktiebolagslagen och 11 kap. FRL. Det bör även göras undantag för det fallet att tjänstepensionsaktiebolaget övergår från tjänstepensionsverksamhet till annan försäkringsrörelse och har fått tillstånd till det. Bestämmelser med den innebörden bör tas in i den nya lagen om tjänstepensionsföretag. </w:t>
      </w:r>
    </w:p>
    <w:p w14:paraId="451F1FD8" w14:textId="77777777" w:rsidR="0079632A" w:rsidRDefault="0079632A" w:rsidP="0079632A">
      <w:pPr>
        <w:pStyle w:val="Brdtextmedindrag"/>
      </w:pPr>
      <w:r w:rsidRPr="003C4837">
        <w:rPr>
          <w:i/>
        </w:rPr>
        <w:t>Bolagsverket</w:t>
      </w:r>
      <w:r>
        <w:t xml:space="preserve"> </w:t>
      </w:r>
      <w:r w:rsidRPr="00734E29">
        <w:t xml:space="preserve">anser att det kan behövas undantag från tvångslikvidation om ett tillstånd har återkallats frivilligt men ansökan om tillstånd till annan verksamhet inte har gjorts, och att det är oklart om ansökan om tillstånd till annan verksamhet måste ske samtidigt som tillståndet återkallas för att tvångslikvidation ska undvikas. </w:t>
      </w:r>
      <w:r>
        <w:t>Regeringen anser dock att bestämmelsen i försäkringsrörelselagen inte bör ändras utöver det som föreslås ovan, och att motsvarande bestämmelse i den nya lagen inte bör få annan utformning än den i försäkringsrörelselagen.</w:t>
      </w:r>
    </w:p>
    <w:p w14:paraId="56158067" w14:textId="77777777" w:rsidR="0079632A" w:rsidRDefault="0079632A" w:rsidP="0079632A">
      <w:pPr>
        <w:pStyle w:val="Brdtextmedindrag"/>
      </w:pPr>
      <w:r>
        <w:t xml:space="preserve">I försäkringsrörelselagen finns inte något krav på tvångslikvidation när ett försäkringsaktiebolag har överlåtit hela sitt försäkringsbestånd, på det sätt som lagen kräver beträffande ömsesidiga försäkringsbolag och försäkringsföreningar (se 12 kap. 74 § andra stycket 1 och 13 kap. 27 § första stycket 1). I promemorian föreslås motsvarande bestämmelser för tjänstepensionsföretagens del. </w:t>
      </w:r>
      <w:r w:rsidRPr="00204D7C">
        <w:rPr>
          <w:i/>
        </w:rPr>
        <w:t>Bolagsverket</w:t>
      </w:r>
      <w:r w:rsidRPr="00204D7C">
        <w:t xml:space="preserve"> anför att det</w:t>
      </w:r>
      <w:r>
        <w:t xml:space="preserve"> därför</w:t>
      </w:r>
      <w:r w:rsidRPr="00204D7C">
        <w:t xml:space="preserve"> är oklart vad konsekvensen blir</w:t>
      </w:r>
      <w:r>
        <w:t xml:space="preserve"> av att ett tjänstepensionsaktiebolag överlåter</w:t>
      </w:r>
      <w:r w:rsidRPr="00204D7C">
        <w:t xml:space="preserve"> hela sitt tjänstepensionsbestånd.</w:t>
      </w:r>
      <w:r>
        <w:t xml:space="preserve"> En skillnad mellan försäkringsaktiebolag och övriga organisationsformer på försäkringsområdet är att ett aktiebolag kan existera utan att ha tillstånd att driva försäkringsrörelse, vilket inte är möjligt för ömsesidiga bolag och föreningar. På samma sätt kommer det förhålla sig med tjänstepensionsföretagen (se avsnitt 6.3). Bestämmelsen om tvångslikvidation av tjänstepensionsaktiebolag bör därför få samma utformning som motsvarande bestämmelse i försäkringsrörelselagen i detta avseende, dvs. att det inte krävs tvångslikvidation på grund av att hela försäkringsbeståndet har överlåtits.</w:t>
      </w:r>
    </w:p>
    <w:p w14:paraId="11EBCE94" w14:textId="77777777" w:rsidR="0079632A" w:rsidRPr="00AD6856" w:rsidRDefault="0079632A" w:rsidP="0079632A">
      <w:pPr>
        <w:pStyle w:val="Rubrik5utannumrering"/>
      </w:pPr>
      <w:r>
        <w:t>Ordet tjänstepension ska ingå i tjänstepensionsaktiebolags f</w:t>
      </w:r>
      <w:r w:rsidRPr="00AD6856">
        <w:t>öretagsnamn</w:t>
      </w:r>
    </w:p>
    <w:p w14:paraId="1E60D178" w14:textId="77777777" w:rsidR="0079632A" w:rsidRDefault="0079632A" w:rsidP="0079632A">
      <w:pPr>
        <w:pStyle w:val="Brdtext"/>
      </w:pPr>
      <w:r>
        <w:t>För att skilja tjänstepensionsaktiebolagen och deras verksamhet från bl.a. försäkringsaktiebolagen och för att det tydligt ska framgå vilken typ av tillstånd ett tjänstepensionsaktiebolag har bör det krävas att ordet tjänste</w:t>
      </w:r>
      <w:r>
        <w:softHyphen/>
        <w:t xml:space="preserve">pension ingår i företagsnamnet. Det bör därför införas en bestämmelse med sådant krav i den nya lagen om tjänstepensionsföretag. </w:t>
      </w:r>
    </w:p>
    <w:p w14:paraId="0350A9EF" w14:textId="77777777" w:rsidR="0079632A" w:rsidRPr="00B95C28" w:rsidRDefault="0079632A" w:rsidP="00D415A9">
      <w:pPr>
        <w:pStyle w:val="Rubrik2"/>
      </w:pPr>
      <w:bookmarkStart w:id="4028" w:name="_Toc8059843"/>
      <w:bookmarkStart w:id="4029" w:name="_Toc8061553"/>
      <w:bookmarkStart w:id="4030" w:name="_Toc8062085"/>
      <w:bookmarkStart w:id="4031" w:name="_Toc8064553"/>
      <w:bookmarkStart w:id="4032" w:name="_Toc8391230"/>
      <w:bookmarkStart w:id="4033" w:name="_Toc8391496"/>
      <w:bookmarkStart w:id="4034" w:name="_Toc8644701"/>
      <w:bookmarkStart w:id="4035" w:name="_Toc8645233"/>
      <w:bookmarkStart w:id="4036" w:name="_Toc8817714"/>
      <w:bookmarkStart w:id="4037" w:name="_Toc8818286"/>
      <w:bookmarkStart w:id="4038" w:name="_Toc8825655"/>
      <w:bookmarkStart w:id="4039" w:name="_Toc8831752"/>
      <w:bookmarkStart w:id="4040" w:name="_Toc8832661"/>
      <w:bookmarkStart w:id="4041" w:name="_Toc11153123"/>
      <w:bookmarkStart w:id="4042" w:name="_Toc11161044"/>
      <w:bookmarkStart w:id="4043" w:name="_Toc11166980"/>
      <w:bookmarkStart w:id="4044" w:name="_Toc11167516"/>
      <w:bookmarkStart w:id="4045" w:name="_Toc11168953"/>
      <w:bookmarkStart w:id="4046" w:name="_Toc11845906"/>
      <w:bookmarkStart w:id="4047" w:name="_Toc12611705"/>
      <w:bookmarkStart w:id="4048" w:name="_Toc12624972"/>
      <w:bookmarkStart w:id="4049" w:name="_Toc12627461"/>
      <w:bookmarkStart w:id="4050" w:name="_Toc12630351"/>
      <w:bookmarkStart w:id="4051" w:name="_Toc12632846"/>
      <w:bookmarkStart w:id="4052" w:name="_Toc17902918"/>
      <w:r w:rsidRPr="00D415A9">
        <w:t>Associationsrättsliga</w:t>
      </w:r>
      <w:r w:rsidRPr="00B95C28">
        <w:t xml:space="preserve"> regler för ömsesidiga tjänstepensionsbolag</w:t>
      </w:r>
      <w:bookmarkEnd w:id="4028"/>
      <w:bookmarkEnd w:id="4029"/>
      <w:bookmarkEnd w:id="4030"/>
      <w:bookmarkEnd w:id="4031"/>
      <w:bookmarkEnd w:id="4032"/>
      <w:bookmarkEnd w:id="4033"/>
      <w:bookmarkEnd w:id="4034"/>
      <w:bookmarkEnd w:id="4035"/>
      <w:bookmarkEnd w:id="4036"/>
      <w:bookmarkEnd w:id="4037"/>
      <w:bookmarkEnd w:id="4038"/>
      <w:bookmarkEnd w:id="4039"/>
      <w:bookmarkEnd w:id="4040"/>
      <w:bookmarkEnd w:id="4041"/>
      <w:bookmarkEnd w:id="4042"/>
      <w:bookmarkEnd w:id="4043"/>
      <w:bookmarkEnd w:id="4044"/>
      <w:bookmarkEnd w:id="4045"/>
      <w:bookmarkEnd w:id="4046"/>
      <w:bookmarkEnd w:id="4047"/>
      <w:bookmarkEnd w:id="4048"/>
      <w:bookmarkEnd w:id="4049"/>
      <w:bookmarkEnd w:id="4050"/>
      <w:bookmarkEnd w:id="4051"/>
      <w:bookmarkEnd w:id="4052"/>
    </w:p>
    <w:p w14:paraId="4893F849" w14:textId="77777777" w:rsidR="0079632A" w:rsidRDefault="0079632A" w:rsidP="0079632A">
      <w:pPr>
        <w:pStyle w:val="Brdtextram"/>
      </w:pPr>
      <w:r>
        <w:rPr>
          <w:b/>
        </w:rPr>
        <w:t>Regeringens</w:t>
      </w:r>
      <w:r w:rsidRPr="00CF7479">
        <w:rPr>
          <w:b/>
        </w:rPr>
        <w:t xml:space="preserve"> förslag:</w:t>
      </w:r>
      <w:r>
        <w:t xml:space="preserve"> Bestämmelserna i försäkringsrörelselagen om ömsesidiga försäkringsbolag ska tillämpas på ömsesidiga tjänste</w:t>
      </w:r>
      <w:r>
        <w:softHyphen/>
        <w:t xml:space="preserve">pensionsbolag med följande undantag. </w:t>
      </w:r>
    </w:p>
    <w:p w14:paraId="6FA8E6C7" w14:textId="77777777" w:rsidR="0079632A" w:rsidRDefault="0079632A" w:rsidP="0079632A">
      <w:pPr>
        <w:pStyle w:val="Brdtextmedindragram"/>
      </w:pPr>
      <w:r>
        <w:lastRenderedPageBreak/>
        <w:t xml:space="preserve">Bestämmelser om delägarnas betalningsansvar, </w:t>
      </w:r>
      <w:r w:rsidRPr="00155B27">
        <w:t>fusion</w:t>
      </w:r>
      <w:r>
        <w:t xml:space="preserve"> och</w:t>
      </w:r>
      <w:r w:rsidDel="009A6684">
        <w:t xml:space="preserve"> </w:t>
      </w:r>
      <w:r w:rsidRPr="00155B27" w:rsidDel="009A6684">
        <w:t>l</w:t>
      </w:r>
      <w:r w:rsidRPr="00155B27">
        <w:t>ik</w:t>
      </w:r>
      <w:r>
        <w:softHyphen/>
      </w:r>
      <w:r w:rsidRPr="00155B27">
        <w:t>vida</w:t>
      </w:r>
      <w:r>
        <w:softHyphen/>
      </w:r>
      <w:r w:rsidRPr="00155B27">
        <w:t>tion</w:t>
      </w:r>
      <w:r>
        <w:t xml:space="preserve"> ska </w:t>
      </w:r>
      <w:r w:rsidRPr="00155B27">
        <w:t>införas i den nya lagen om tjänste</w:t>
      </w:r>
      <w:r>
        <w:softHyphen/>
      </w:r>
      <w:r w:rsidRPr="00155B27">
        <w:t xml:space="preserve">pensionsföretag </w:t>
      </w:r>
      <w:r>
        <w:t>och i huvud</w:t>
      </w:r>
      <w:r>
        <w:softHyphen/>
        <w:t>sak</w:t>
      </w:r>
      <w:r w:rsidRPr="00155B27">
        <w:t xml:space="preserve"> motsvara försäkrings</w:t>
      </w:r>
      <w:r>
        <w:softHyphen/>
      </w:r>
      <w:r w:rsidRPr="00155B27">
        <w:t>rörelse</w:t>
      </w:r>
      <w:r>
        <w:softHyphen/>
      </w:r>
      <w:r w:rsidRPr="00155B27">
        <w:t>lag</w:t>
      </w:r>
      <w:r>
        <w:softHyphen/>
      </w:r>
      <w:r w:rsidRPr="00155B27">
        <w:t>en.</w:t>
      </w:r>
      <w:r>
        <w:t xml:space="preserve"> Detsamma gäller bestämmelser om</w:t>
      </w:r>
      <w:r w:rsidRPr="002067F0">
        <w:t xml:space="preserve"> </w:t>
      </w:r>
      <w:r>
        <w:t>vilka bestämmelser om bolagets ledning, bolagsstämma, revision och särskild granskning, genomförande av likvidation och fusion i lagen om ekonomiska föreningar som ska tillämpas på ömsesidiga tjänstepensionsbolag, bestäm</w:t>
      </w:r>
      <w:r>
        <w:softHyphen/>
        <w:t xml:space="preserve">melser om </w:t>
      </w:r>
      <w:r w:rsidRPr="00155B27">
        <w:t>revision</w:t>
      </w:r>
      <w:r>
        <w:t>,</w:t>
      </w:r>
      <w:r w:rsidRPr="00155B27">
        <w:t xml:space="preserve"> revisionsutskott</w:t>
      </w:r>
      <w:r>
        <w:t xml:space="preserve">, </w:t>
      </w:r>
      <w:r w:rsidRPr="00155B27">
        <w:t>sär</w:t>
      </w:r>
      <w:r>
        <w:softHyphen/>
      </w:r>
      <w:r w:rsidRPr="00155B27">
        <w:t>skild granskning</w:t>
      </w:r>
      <w:r>
        <w:t xml:space="preserve"> och ett</w:t>
      </w:r>
      <w:r w:rsidRPr="00155B27" w:rsidDel="00F07D12">
        <w:t xml:space="preserve"> </w:t>
      </w:r>
      <w:r w:rsidRPr="00155B27">
        <w:t>bemyndigande</w:t>
      </w:r>
      <w:r>
        <w:t xml:space="preserve"> att meddela föreskrifter om</w:t>
      </w:r>
      <w:r w:rsidRPr="00155B27" w:rsidDel="0060399C">
        <w:t xml:space="preserve"> </w:t>
      </w:r>
      <w:r w:rsidRPr="00155B27">
        <w:t>koncerner</w:t>
      </w:r>
      <w:r>
        <w:t>.</w:t>
      </w:r>
    </w:p>
    <w:p w14:paraId="3DAA6478" w14:textId="77777777" w:rsidR="0079632A" w:rsidRDefault="0079632A" w:rsidP="0079632A">
      <w:pPr>
        <w:pStyle w:val="Brdtextmedindragram"/>
      </w:pPr>
      <w:r>
        <w:t>Vid tillämpningen av försäkringsrörelselagen eller lagen om</w:t>
      </w:r>
      <w:r w:rsidRPr="00155B27">
        <w:t xml:space="preserve"> ekon</w:t>
      </w:r>
      <w:r>
        <w:softHyphen/>
      </w:r>
      <w:r w:rsidRPr="00155B27">
        <w:t>om</w:t>
      </w:r>
      <w:r>
        <w:softHyphen/>
      </w:r>
      <w:r w:rsidRPr="00155B27">
        <w:t>iska föreningar</w:t>
      </w:r>
      <w:r>
        <w:t xml:space="preserve"> ska </w:t>
      </w:r>
      <w:r w:rsidRPr="00155B27">
        <w:t>det som sägs om ömsesidiga försäkringsbolag</w:t>
      </w:r>
      <w:r>
        <w:t xml:space="preserve">, </w:t>
      </w:r>
      <w:r w:rsidRPr="00155B27">
        <w:t>ömse</w:t>
      </w:r>
      <w:r>
        <w:softHyphen/>
      </w:r>
      <w:r w:rsidRPr="00155B27">
        <w:t>sidiga liv</w:t>
      </w:r>
      <w:r>
        <w:softHyphen/>
      </w:r>
      <w:r w:rsidRPr="00155B27">
        <w:t>för</w:t>
      </w:r>
      <w:r>
        <w:softHyphen/>
      </w:r>
      <w:r w:rsidRPr="00155B27">
        <w:t>säk</w:t>
      </w:r>
      <w:r>
        <w:softHyphen/>
      </w:r>
      <w:r w:rsidRPr="00155B27">
        <w:t>ringsbolag</w:t>
      </w:r>
      <w:r>
        <w:t xml:space="preserve"> och</w:t>
      </w:r>
      <w:r w:rsidRPr="00155B27">
        <w:t xml:space="preserve"> </w:t>
      </w:r>
      <w:r>
        <w:t xml:space="preserve">ekonomiska föreningar </w:t>
      </w:r>
      <w:r w:rsidRPr="00155B27">
        <w:t>avse ömse</w:t>
      </w:r>
      <w:r>
        <w:softHyphen/>
      </w:r>
      <w:r w:rsidRPr="00155B27">
        <w:t xml:space="preserve">sidiga </w:t>
      </w:r>
      <w:r>
        <w:t>tjänstepensionsbolag. Det som sägs om medlem ska avse del</w:t>
      </w:r>
      <w:r>
        <w:softHyphen/>
        <w:t>ägare, stadgar ska avse bolagsordning och förenings</w:t>
      </w:r>
      <w:r>
        <w:softHyphen/>
        <w:t>stämma ska avse bolagsstämma.</w:t>
      </w:r>
      <w:r w:rsidRPr="00155B27" w:rsidDel="00F07D12">
        <w:t xml:space="preserve"> </w:t>
      </w:r>
    </w:p>
    <w:p w14:paraId="4CDD12F4" w14:textId="77777777" w:rsidR="0079632A" w:rsidRDefault="0079632A" w:rsidP="0079632A">
      <w:pPr>
        <w:pStyle w:val="Brdtextmedindragram"/>
      </w:pPr>
      <w:r>
        <w:t>En bestämmelse om rätt att i bolagsordningen föreskriva om uttax</w:t>
      </w:r>
      <w:r>
        <w:softHyphen/>
        <w:t>er</w:t>
      </w:r>
      <w:r>
        <w:softHyphen/>
        <w:t>ing av delägare som i egenskap av arbets</w:t>
      </w:r>
      <w:r>
        <w:softHyphen/>
        <w:t>givare är försäkringstagare</w:t>
      </w:r>
      <w:r w:rsidRPr="008776D0">
        <w:t xml:space="preserve"> </w:t>
      </w:r>
      <w:r>
        <w:t>ska tas in i den nya lagen. Beslut om att ändra bolagsordningen i fråga om uttaxering ska skickas till delägarna</w:t>
      </w:r>
      <w:r w:rsidDel="00F07D12">
        <w:t xml:space="preserve"> </w:t>
      </w:r>
      <w:r>
        <w:t>och</w:t>
      </w:r>
      <w:r w:rsidDel="00F07D12">
        <w:t xml:space="preserve"> </w:t>
      </w:r>
      <w:r>
        <w:t xml:space="preserve">kungöras i Post- och Inrikes Tidningar och ortstidningar. </w:t>
      </w:r>
    </w:p>
    <w:p w14:paraId="582CFFCB" w14:textId="77777777" w:rsidR="0079632A" w:rsidRDefault="0079632A" w:rsidP="0079632A">
      <w:pPr>
        <w:pStyle w:val="Brdtextmedindragram"/>
      </w:pPr>
      <w:r>
        <w:t>En bestämmelse om bolagsordningens innehåll ska tas in i den nya lagen. Bolagsordningen ska innehålla uppgifter om företagsnamn, säte och eventuell verksamhet utanför EES. Bolagets verk</w:t>
      </w:r>
      <w:r>
        <w:softHyphen/>
        <w:t>samhet och vilka försäkringsklasser som ska omfattas ska anges, liksom hur många styrelseledamöter, revisorer och styrelsesuppleanter som får utses av bolagsstämman och tiden för deras uppdrag. Om försäkrade är delägare ska det framgå av bolagsordningen. Bolags</w:t>
      </w:r>
      <w:r>
        <w:softHyphen/>
        <w:t>ord</w:t>
      </w:r>
      <w:r>
        <w:softHyphen/>
        <w:t>ningen ska också inne</w:t>
      </w:r>
      <w:r>
        <w:softHyphen/>
        <w:t>hålla uppgifter om garantikapitalet, regler för hur rösträtten och för</w:t>
      </w:r>
      <w:r>
        <w:softHyphen/>
        <w:t>slags</w:t>
      </w:r>
      <w:r>
        <w:softHyphen/>
        <w:t>rätten ska utövas, hur beslut ska fattas på stämman och i vilken utsträckning garanterna ska ha rösträtt. Uppgifter i fråga om hur uttaxer</w:t>
      </w:r>
      <w:r>
        <w:softHyphen/>
        <w:t>ing ska genomföras, för vilka försäkringar, i vilka situationer, i vilken ordning och till vilket belopp eller vilken andel ska också finnas i bolagsordningen. Vidare ska bolagsordningen innehålla uppgifter om ordningen för inbetalning och återbetalning av garantikapital och utdel</w:t>
      </w:r>
      <w:r>
        <w:softHyphen/>
        <w:t>ning av vinst till garanterna, hur en bolagsstämma ska samman</w:t>
      </w:r>
      <w:r>
        <w:softHyphen/>
        <w:t>kallas, ärenden till en ordinarie bolagsstämma och regler för bolags</w:t>
      </w:r>
      <w:r>
        <w:softHyphen/>
        <w:t>stämmans förfogande över vinst eller förlusttäckande, liksom uppgifter om antal tjänstepensions</w:t>
      </w:r>
      <w:r>
        <w:softHyphen/>
        <w:t>försäkringar och belopp som ska vara tecknade innan bolaget kan anses bildat. Därutöver ska det finnas uppgifter om hur till</w:t>
      </w:r>
      <w:r>
        <w:softHyphen/>
        <w:t>gångarna ska fördelas vid bolagets upplösning och vad som ska gälla för förlagsinsatser om sådana ska förekomma. Slutligen ska det också anges om bolaget ska ha euro som redovisningsvaluta.</w:t>
      </w:r>
    </w:p>
    <w:p w14:paraId="515DF0D4" w14:textId="77777777" w:rsidR="0079632A" w:rsidRDefault="0079632A" w:rsidP="0079632A">
      <w:pPr>
        <w:pStyle w:val="Brdtextmedindragram"/>
      </w:pPr>
      <w:r>
        <w:t>O</w:t>
      </w:r>
      <w:r w:rsidRPr="00F03F58">
        <w:t>rde</w:t>
      </w:r>
      <w:r>
        <w:t>n</w:t>
      </w:r>
      <w:r w:rsidRPr="00F03F58">
        <w:t xml:space="preserve"> ömsesidig </w:t>
      </w:r>
      <w:r>
        <w:t xml:space="preserve">och tjänstepension ska ingå i ett </w:t>
      </w:r>
      <w:r w:rsidRPr="00F03F58">
        <w:t>ömsesidig</w:t>
      </w:r>
      <w:r>
        <w:t>t</w:t>
      </w:r>
      <w:r w:rsidRPr="00F03F58">
        <w:t xml:space="preserve"> tjä</w:t>
      </w:r>
      <w:r>
        <w:t>nste</w:t>
      </w:r>
      <w:r>
        <w:softHyphen/>
        <w:t>pensionsbolags företagsnamn. Styrelsen får anta ett särskilt före</w:t>
      </w:r>
      <w:r>
        <w:softHyphen/>
        <w:t>tags</w:t>
      </w:r>
      <w:r>
        <w:softHyphen/>
        <w:t>namn, som dock inte får innehålla ordet</w:t>
      </w:r>
      <w:r w:rsidRPr="00F03F58">
        <w:t xml:space="preserve"> ömsesidig.</w:t>
      </w:r>
      <w:r>
        <w:t xml:space="preserve"> Företagsnamnet ska tydligt skilja sig från andra företagsnamn i försäkringsregistret. </w:t>
      </w:r>
    </w:p>
    <w:p w14:paraId="1BECC5F1" w14:textId="77777777" w:rsidR="0079632A" w:rsidRDefault="0079632A" w:rsidP="0079632A">
      <w:pPr>
        <w:pStyle w:val="Brdtextmedindragram"/>
      </w:pPr>
      <w:r w:rsidRPr="00907E76">
        <w:t>Bolagsverket</w:t>
      </w:r>
      <w:r>
        <w:t xml:space="preserve"> ska inte </w:t>
      </w:r>
      <w:r w:rsidRPr="00907E76">
        <w:t>besluta om tvångslikvidation</w:t>
      </w:r>
      <w:r>
        <w:t xml:space="preserve"> enligt försäk</w:t>
      </w:r>
      <w:r>
        <w:softHyphen/>
        <w:t>ringsrörelselagen när ett tillstånd för ett ömsesidigt försäkringsbolag har återkallats men</w:t>
      </w:r>
      <w:r w:rsidRPr="00907E76">
        <w:t xml:space="preserve"> tillstånd att driva </w:t>
      </w:r>
      <w:r>
        <w:t>tjänstepensions</w:t>
      </w:r>
      <w:r w:rsidRPr="00907E76">
        <w:t>verksamhet</w:t>
      </w:r>
      <w:r>
        <w:t xml:space="preserve"> som tjänstepensionsföretag har getts. Bolagsverket ska inte heller besluta om </w:t>
      </w:r>
      <w:r>
        <w:lastRenderedPageBreak/>
        <w:t>likvidation när ett ömsesidigt försäkringsbolag har gått i konkurs och konkursen avslutats med överskott.</w:t>
      </w:r>
    </w:p>
    <w:p w14:paraId="6572689E" w14:textId="77777777" w:rsidR="0079632A" w:rsidRPr="00A76360" w:rsidRDefault="0079632A" w:rsidP="0079632A">
      <w:pPr>
        <w:pStyle w:val="Brdtextmedindrag"/>
        <w:rPr>
          <w:sz w:val="8"/>
          <w:szCs w:val="8"/>
        </w:rPr>
      </w:pPr>
    </w:p>
    <w:p w14:paraId="71246CD5" w14:textId="5484783F" w:rsidR="0079632A" w:rsidRPr="00803F7D" w:rsidRDefault="0079632A" w:rsidP="0079632A">
      <w:pPr>
        <w:pStyle w:val="Brdtextmedindrag"/>
      </w:pPr>
      <w:r w:rsidRPr="001E20E6">
        <w:rPr>
          <w:b/>
        </w:rPr>
        <w:t>Utredningens förslag</w:t>
      </w:r>
      <w:r>
        <w:rPr>
          <w:b/>
        </w:rPr>
        <w:t xml:space="preserve"> </w:t>
      </w:r>
      <w:r>
        <w:t xml:space="preserve">överensstämmer i </w:t>
      </w:r>
      <w:r w:rsidR="00F22EC8">
        <w:t>allt väsentligt</w:t>
      </w:r>
      <w:r>
        <w:t xml:space="preserve"> med regeringens förslag.</w:t>
      </w:r>
      <w:r w:rsidRPr="00803F7D">
        <w:t xml:space="preserve"> </w:t>
      </w:r>
    </w:p>
    <w:p w14:paraId="1D7015C0" w14:textId="77777777" w:rsidR="0079632A" w:rsidRDefault="0079632A" w:rsidP="0079632A">
      <w:pPr>
        <w:pStyle w:val="Brdtextmedindrag"/>
      </w:pPr>
      <w:r w:rsidRPr="001E20E6">
        <w:rPr>
          <w:b/>
        </w:rPr>
        <w:t>Remissinstanserna:</w:t>
      </w:r>
      <w:r>
        <w:t xml:space="preserve"> Flertalet remissinstanser tillstyrker förslaget eller har inget att invända mot det. </w:t>
      </w:r>
      <w:r w:rsidRPr="00DA53A3">
        <w:rPr>
          <w:i/>
        </w:rPr>
        <w:t>Alecta</w:t>
      </w:r>
      <w:r w:rsidRPr="008508EA">
        <w:t>,</w:t>
      </w:r>
      <w:r w:rsidRPr="00DA53A3">
        <w:rPr>
          <w:i/>
        </w:rPr>
        <w:t xml:space="preserve"> Folksam</w:t>
      </w:r>
      <w:r w:rsidRPr="008508EA">
        <w:t>,</w:t>
      </w:r>
      <w:r>
        <w:t xml:space="preserve"> </w:t>
      </w:r>
      <w:r w:rsidRPr="00F40411">
        <w:rPr>
          <w:i/>
        </w:rPr>
        <w:t>Svensk Försäkring</w:t>
      </w:r>
      <w:r>
        <w:rPr>
          <w:i/>
        </w:rPr>
        <w:t xml:space="preserve"> </w:t>
      </w:r>
      <w:r w:rsidRPr="00DA53A3">
        <w:t>och</w:t>
      </w:r>
      <w:r w:rsidRPr="00F40411">
        <w:rPr>
          <w:i/>
        </w:rPr>
        <w:t xml:space="preserve"> Försäkringsjuridiska föreningen</w:t>
      </w:r>
      <w:r>
        <w:t xml:space="preserve"> är negativa till förslaget att förbjuda icke-vinstutdelande bolag att ta </w:t>
      </w:r>
      <w:r w:rsidRPr="00CC24AF">
        <w:t xml:space="preserve">upp </w:t>
      </w:r>
      <w:r w:rsidRPr="00DA53A3">
        <w:t>kapitalandels- och vinstandelslån för icke-vinstutdelande bolag o</w:t>
      </w:r>
      <w:r w:rsidRPr="00CC24AF">
        <w:t xml:space="preserve">ch </w:t>
      </w:r>
      <w:r>
        <w:t xml:space="preserve">till </w:t>
      </w:r>
      <w:r w:rsidRPr="00CC24AF">
        <w:t xml:space="preserve">att det </w:t>
      </w:r>
      <w:r w:rsidRPr="00DA53A3">
        <w:t>saknas möjlighet för ömsesidiga försäkringsbolag att dela</w:t>
      </w:r>
      <w:r w:rsidRPr="00CC24AF">
        <w:t xml:space="preserve"> verksamheten</w:t>
      </w:r>
      <w:r>
        <w:t xml:space="preserve">. </w:t>
      </w:r>
      <w:r>
        <w:rPr>
          <w:i/>
        </w:rPr>
        <w:t xml:space="preserve">Livförsäkringsbolaget </w:t>
      </w:r>
      <w:r w:rsidRPr="00826199">
        <w:rPr>
          <w:i/>
        </w:rPr>
        <w:t>Skandia</w:t>
      </w:r>
      <w:r>
        <w:rPr>
          <w:i/>
        </w:rPr>
        <w:t>, ömsesidigt</w:t>
      </w:r>
      <w:r>
        <w:t xml:space="preserve"> menar att </w:t>
      </w:r>
      <w:r w:rsidRPr="00DA53A3">
        <w:t>livförsäkrings</w:t>
      </w:r>
      <w:r>
        <w:softHyphen/>
      </w:r>
      <w:r w:rsidRPr="00DA53A3">
        <w:t xml:space="preserve">sektorn </w:t>
      </w:r>
      <w:r>
        <w:t>kommer klyvas</w:t>
      </w:r>
      <w:r w:rsidRPr="00DA53A3">
        <w:t xml:space="preserve"> </w:t>
      </w:r>
      <w:r>
        <w:t xml:space="preserve">om </w:t>
      </w:r>
      <w:r w:rsidRPr="00432BAC">
        <w:t xml:space="preserve">ömsesidiga livförsäkringsbolag väljer </w:t>
      </w:r>
      <w:r>
        <w:t>att bli</w:t>
      </w:r>
      <w:r w:rsidRPr="00DA53A3">
        <w:t xml:space="preserve"> ömsesidiga </w:t>
      </w:r>
      <w:r>
        <w:t>tjänstepensionsföretag</w:t>
      </w:r>
      <w:r w:rsidRPr="00DA53A3">
        <w:t xml:space="preserve"> </w:t>
      </w:r>
      <w:r>
        <w:t>med anledning av att</w:t>
      </w:r>
      <w:r w:rsidRPr="00432BAC">
        <w:t xml:space="preserve"> </w:t>
      </w:r>
      <w:r w:rsidRPr="00DA53A3">
        <w:t xml:space="preserve">fusion mellan ömsesidigt tjänstepensionsbolag </w:t>
      </w:r>
      <w:r>
        <w:t>och</w:t>
      </w:r>
      <w:r w:rsidRPr="00DA53A3">
        <w:t xml:space="preserve"> ömse</w:t>
      </w:r>
      <w:r>
        <w:softHyphen/>
      </w:r>
      <w:r w:rsidRPr="00DA53A3">
        <w:t>sidigt försäkringsbolag</w:t>
      </w:r>
      <w:r>
        <w:t xml:space="preserve"> inte är tillåtet</w:t>
      </w:r>
      <w:r w:rsidRPr="00432BAC">
        <w:t xml:space="preserve">. </w:t>
      </w:r>
    </w:p>
    <w:p w14:paraId="6FFF2FA7" w14:textId="6D5F2FCD" w:rsidR="0079632A" w:rsidRDefault="0079632A" w:rsidP="00A1236C">
      <w:pPr>
        <w:pStyle w:val="Brdtextmedindrag"/>
      </w:pPr>
      <w:r>
        <w:rPr>
          <w:b/>
        </w:rPr>
        <w:t>Promemorians förslag</w:t>
      </w:r>
      <w:r>
        <w:t xml:space="preserve"> överensstämmer </w:t>
      </w:r>
      <w:r w:rsidR="007771EB">
        <w:t>i</w:t>
      </w:r>
      <w:r>
        <w:t xml:space="preserve"> </w:t>
      </w:r>
      <w:r w:rsidRPr="00826199">
        <w:t>huvudsak</w:t>
      </w:r>
      <w:r>
        <w:t xml:space="preserve"> med regering</w:t>
      </w:r>
      <w:r>
        <w:softHyphen/>
        <w:t xml:space="preserve">ens förslag. </w:t>
      </w:r>
      <w:r w:rsidR="00637A63">
        <w:t>Promemorians f</w:t>
      </w:r>
      <w:r w:rsidR="0010199E">
        <w:t xml:space="preserve">örslag </w:t>
      </w:r>
      <w:r w:rsidR="00637A63">
        <w:t>avviker</w:t>
      </w:r>
      <w:r w:rsidR="0010199E">
        <w:t xml:space="preserve"> från regeringens förslag </w:t>
      </w:r>
      <w:r w:rsidR="00637A63">
        <w:t>genom</w:t>
      </w:r>
      <w:r w:rsidR="0010199E">
        <w:t xml:space="preserve"> att </w:t>
      </w:r>
      <w:r w:rsidR="00637A63">
        <w:t>enligt</w:t>
      </w:r>
      <w:r>
        <w:t xml:space="preserve"> promemorian</w:t>
      </w:r>
      <w:r w:rsidR="00637A63">
        <w:t>s</w:t>
      </w:r>
      <w:r>
        <w:t xml:space="preserve"> försl</w:t>
      </w:r>
      <w:r w:rsidR="00637A63">
        <w:t>ag</w:t>
      </w:r>
      <w:r>
        <w:t xml:space="preserve"> </w:t>
      </w:r>
      <w:r w:rsidR="00637A63">
        <w:t>sk</w:t>
      </w:r>
      <w:r>
        <w:t>a försäkringsrörelselagens bestäm</w:t>
      </w:r>
      <w:r>
        <w:softHyphen/>
        <w:t xml:space="preserve">melser om </w:t>
      </w:r>
      <w:r w:rsidRPr="0025615D">
        <w:t xml:space="preserve">allmänna bestämmelser för ekonomiska föreningar, tillämpliga bestämmelser om bolagsstämma </w:t>
      </w:r>
      <w:r>
        <w:t>och</w:t>
      </w:r>
      <w:r w:rsidRPr="0025615D">
        <w:t xml:space="preserve"> om revision och särskild granskning, frivillig likvidation och genomförande av likvidation</w:t>
      </w:r>
      <w:r>
        <w:t xml:space="preserve"> tillämpas på ömsesidiga tjänstepensionsbolag. </w:t>
      </w:r>
      <w:r w:rsidR="0010199E">
        <w:t>I pro</w:t>
      </w:r>
      <w:r w:rsidR="00913DA2">
        <w:t>memorian</w:t>
      </w:r>
      <w:r>
        <w:t xml:space="preserve"> föreslås också att beslut om uttaxe</w:t>
      </w:r>
      <w:r>
        <w:softHyphen/>
        <w:t>ring i bolagsordningen</w:t>
      </w:r>
      <w:r w:rsidRPr="0063194A">
        <w:t xml:space="preserve"> </w:t>
      </w:r>
      <w:r>
        <w:t xml:space="preserve">ska kunna gälla alla delägare och att en delägare som inte samtycker till uttaxering ska få häva avtalet och att ett beslut om uttaxering som inte stöds av samtliga delägare inte ska få tillämpas tidigare än ett år efter registrering. I promemorian föreslås </w:t>
      </w:r>
      <w:r w:rsidR="00913DA2">
        <w:t>vidare</w:t>
      </w:r>
      <w:r>
        <w:t xml:space="preserve"> inte att bolagsordningen ska innehålla uppgift om försäkringsklasser</w:t>
      </w:r>
      <w:r w:rsidRPr="00870A31">
        <w:t>.</w:t>
      </w:r>
      <w:r>
        <w:t xml:space="preserve"> I prome</w:t>
      </w:r>
      <w:r w:rsidR="00637A63">
        <w:softHyphen/>
      </w:r>
      <w:r>
        <w:t>morian föreslås ingen ändring i fråga om rätten att besluta om likvidation när ett ömsesidigt försäkringsbolag går i konkurs och konkursen avslutas med överskott.</w:t>
      </w:r>
    </w:p>
    <w:p w14:paraId="016D4326" w14:textId="5E446CC9" w:rsidR="0079632A" w:rsidRDefault="0079632A" w:rsidP="0079632A">
      <w:pPr>
        <w:pStyle w:val="Brdtextmedindrag"/>
      </w:pPr>
      <w:r w:rsidRPr="008A1273">
        <w:rPr>
          <w:b/>
        </w:rPr>
        <w:t>Remissinstanserna:</w:t>
      </w:r>
      <w:r>
        <w:t xml:space="preserve"> </w:t>
      </w:r>
      <w:r w:rsidR="00F87B3B">
        <w:t xml:space="preserve">Flertalet remissinstanser tillstyrker förslaget eller har inget att invända mot det. </w:t>
      </w:r>
      <w:r w:rsidRPr="00E62360">
        <w:rPr>
          <w:i/>
        </w:rPr>
        <w:t>Bolagsverket</w:t>
      </w:r>
      <w:r w:rsidRPr="00E62360">
        <w:t xml:space="preserve"> anser att de associations</w:t>
      </w:r>
      <w:r w:rsidR="00637A63">
        <w:softHyphen/>
      </w:r>
      <w:r w:rsidRPr="00E62360">
        <w:t xml:space="preserve">rättsliga reglerna för ömsesidiga tjänstepensionsföretag bör införas i den </w:t>
      </w:r>
      <w:r>
        <w:t>nya</w:t>
      </w:r>
      <w:r w:rsidRPr="00E62360">
        <w:t xml:space="preserve"> lagen om tjänstepensionsföretag. Enligt Bolagsverket framgår det inte av lagtexten att</w:t>
      </w:r>
      <w:r>
        <w:t xml:space="preserve"> </w:t>
      </w:r>
      <w:r w:rsidRPr="00E62360">
        <w:t>ömsesidig</w:t>
      </w:r>
      <w:r>
        <w:t>t</w:t>
      </w:r>
      <w:r w:rsidRPr="00E62360">
        <w:t xml:space="preserve"> tjänstepensionsbolag är</w:t>
      </w:r>
      <w:r>
        <w:t xml:space="preserve"> en</w:t>
      </w:r>
      <w:r w:rsidRPr="00E62360">
        <w:t xml:space="preserve"> eg</w:t>
      </w:r>
      <w:r>
        <w:t>e</w:t>
      </w:r>
      <w:r w:rsidRPr="00E62360">
        <w:t>n associa</w:t>
      </w:r>
      <w:r w:rsidR="00637A63">
        <w:softHyphen/>
      </w:r>
      <w:r w:rsidRPr="00E62360">
        <w:t xml:space="preserve">tionsform. Bolagsverket anser också att </w:t>
      </w:r>
      <w:r>
        <w:t xml:space="preserve">bestämmelsen om </w:t>
      </w:r>
      <w:r w:rsidRPr="00E62360">
        <w:t>vilka associa</w:t>
      </w:r>
      <w:r w:rsidR="00637A63">
        <w:softHyphen/>
      </w:r>
      <w:r w:rsidRPr="00E62360">
        <w:t xml:space="preserve">tionsformer som ska </w:t>
      </w:r>
      <w:r>
        <w:t>få</w:t>
      </w:r>
      <w:r w:rsidRPr="00E62360">
        <w:t xml:space="preserve"> fusioneras med varandra </w:t>
      </w:r>
      <w:r>
        <w:t>bör tas in</w:t>
      </w:r>
      <w:r w:rsidRPr="00E62360">
        <w:t xml:space="preserve"> </w:t>
      </w:r>
      <w:r>
        <w:t>i den nya lagen</w:t>
      </w:r>
      <w:r w:rsidRPr="00826199">
        <w:rPr>
          <w:i/>
        </w:rPr>
        <w:t>. Svensk Försäkring</w:t>
      </w:r>
      <w:r w:rsidRPr="005429D2">
        <w:t xml:space="preserve"> avstyrker möjlig</w:t>
      </w:r>
      <w:r>
        <w:t>he</w:t>
      </w:r>
      <w:r w:rsidRPr="005429D2">
        <w:t>t</w:t>
      </w:r>
      <w:r>
        <w:t>en</w:t>
      </w:r>
      <w:r w:rsidRPr="005429D2">
        <w:t xml:space="preserve"> att uttaxera försäkrade</w:t>
      </w:r>
      <w:r>
        <w:t xml:space="preserve">, men </w:t>
      </w:r>
      <w:r w:rsidRPr="005429D2">
        <w:t>tillstyrker uttaxerin</w:t>
      </w:r>
      <w:r>
        <w:t>g av försäkringstagare som är arbetsgivare. Svensk Försäkring tillstyrker också hävningsrätt för</w:t>
      </w:r>
      <w:r w:rsidRPr="005429D2">
        <w:t xml:space="preserve"> delägare som inte samtycker till beslut om </w:t>
      </w:r>
      <w:r>
        <w:t>uttaxering och</w:t>
      </w:r>
      <w:r w:rsidRPr="005429D2">
        <w:t xml:space="preserve"> rätt</w:t>
      </w:r>
      <w:r>
        <w:t>en</w:t>
      </w:r>
      <w:r w:rsidRPr="005429D2">
        <w:t xml:space="preserve"> att </w:t>
      </w:r>
      <w:r>
        <w:t xml:space="preserve">vid hävning </w:t>
      </w:r>
      <w:r w:rsidRPr="005429D2">
        <w:t xml:space="preserve">få ut ej intjänade premier. Svensk Försäkring </w:t>
      </w:r>
      <w:r>
        <w:t>påtalar dock svårigheter med en sådan rätt eftersom pensionskapitalet ska tillfalla försäkrade och andra ersättnings</w:t>
      </w:r>
      <w:r w:rsidR="00637A63">
        <w:softHyphen/>
      </w:r>
      <w:r>
        <w:t xml:space="preserve">berättigade, inte arbetsgivaren. </w:t>
      </w:r>
      <w:r w:rsidR="007771EB">
        <w:t xml:space="preserve">Enligt </w:t>
      </w:r>
      <w:r>
        <w:t xml:space="preserve">Svensk Försäkring </w:t>
      </w:r>
      <w:r w:rsidR="007771EB">
        <w:t>bör</w:t>
      </w:r>
      <w:r w:rsidRPr="005429D2">
        <w:t xml:space="preserve"> det inte </w:t>
      </w:r>
      <w:r>
        <w:t>bli</w:t>
      </w:r>
      <w:r w:rsidRPr="005429D2">
        <w:t xml:space="preserve"> någon skatteeffekt om</w:t>
      </w:r>
      <w:r>
        <w:t xml:space="preserve"> en</w:t>
      </w:r>
      <w:r w:rsidRPr="005429D2">
        <w:t xml:space="preserve"> delägare häver avtalet.</w:t>
      </w:r>
    </w:p>
    <w:p w14:paraId="57B5A8B9" w14:textId="77777777" w:rsidR="0079632A" w:rsidRDefault="0079632A" w:rsidP="00F87B3B">
      <w:pPr>
        <w:pStyle w:val="Rubrik4utannumrering"/>
      </w:pPr>
      <w:r>
        <w:lastRenderedPageBreak/>
        <w:t>Skälen för regeringens förslag</w:t>
      </w:r>
    </w:p>
    <w:p w14:paraId="6F16A995" w14:textId="77777777" w:rsidR="0079632A" w:rsidRDefault="0079632A" w:rsidP="0079632A">
      <w:pPr>
        <w:pStyle w:val="Rubrik5utannumrering"/>
        <w:spacing w:before="0"/>
      </w:pPr>
      <w:r>
        <w:t>Grundläggande bestämmelser för ömsesidiga tjänstepensionsbolag</w:t>
      </w:r>
    </w:p>
    <w:p w14:paraId="53749F68" w14:textId="77777777" w:rsidR="0079632A" w:rsidRDefault="0079632A" w:rsidP="0079632A">
      <w:pPr>
        <w:pStyle w:val="Brdtext"/>
      </w:pPr>
      <w:r>
        <w:t>Avsikten är att den l</w:t>
      </w:r>
      <w:r w:rsidRPr="00B50315">
        <w:t>agstiftning</w:t>
      </w:r>
      <w:r>
        <w:t xml:space="preserve"> som ska gälla</w:t>
      </w:r>
      <w:r w:rsidRPr="00B50315">
        <w:t xml:space="preserve"> för </w:t>
      </w:r>
      <w:r>
        <w:t>tjänstepensions</w:t>
      </w:r>
      <w:r>
        <w:softHyphen/>
      </w:r>
      <w:r w:rsidRPr="00B50315">
        <w:t>verk</w:t>
      </w:r>
      <w:r>
        <w:softHyphen/>
      </w:r>
      <w:r w:rsidRPr="00B50315">
        <w:t>sam</w:t>
      </w:r>
      <w:r>
        <w:softHyphen/>
      </w:r>
      <w:r w:rsidRPr="00B50315">
        <w:t xml:space="preserve">het </w:t>
      </w:r>
      <w:r>
        <w:t>som</w:t>
      </w:r>
      <w:r w:rsidRPr="00B50315">
        <w:t xml:space="preserve"> </w:t>
      </w:r>
      <w:r w:rsidRPr="005362F0">
        <w:t xml:space="preserve">drivs av </w:t>
      </w:r>
      <w:r>
        <w:t>tjänstepensionsföretag</w:t>
      </w:r>
      <w:r w:rsidRPr="005362F0">
        <w:t xml:space="preserve"> ska utgå från </w:t>
      </w:r>
      <w:r>
        <w:t>den</w:t>
      </w:r>
      <w:r w:rsidRPr="005362F0">
        <w:t xml:space="preserve"> försäk</w:t>
      </w:r>
      <w:r>
        <w:softHyphen/>
      </w:r>
      <w:r w:rsidRPr="005362F0">
        <w:t>rings</w:t>
      </w:r>
      <w:r>
        <w:softHyphen/>
      </w:r>
      <w:r w:rsidRPr="005362F0">
        <w:t>r</w:t>
      </w:r>
      <w:r>
        <w:t>ätts</w:t>
      </w:r>
      <w:r>
        <w:softHyphen/>
        <w:t>liga regleringen,</w:t>
      </w:r>
      <w:r w:rsidRPr="005362F0">
        <w:t xml:space="preserve"> </w:t>
      </w:r>
      <w:r>
        <w:t>och de associationsrättsliga reglerna för tjänstepensions</w:t>
      </w:r>
      <w:r>
        <w:softHyphen/>
        <w:t>före</w:t>
      </w:r>
      <w:r>
        <w:softHyphen/>
        <w:t xml:space="preserve">tagen ska i så stor utsträckning som möjligt motsvara de regler som gäller för försäkringsföretag. </w:t>
      </w:r>
    </w:p>
    <w:p w14:paraId="3C14305F" w14:textId="77777777" w:rsidR="0079632A" w:rsidRDefault="0079632A" w:rsidP="0079632A">
      <w:pPr>
        <w:pStyle w:val="Brdtextmedindrag"/>
      </w:pPr>
      <w:r>
        <w:t>Ömsesidiga försäkringsbolag är en egen organisationsform som regleras i försäkringsrörelselagen. I prop. 2009/10:246 s. 210 f. och 281 finns en allmän beskrivning av sådana bolag. Hur ömsesidiga försäkringsbolag bildas och det som i övrigt gäller för den företagsformen framgår av 12 kap. FRL. Vissa bestämmelser i kapitlet är specifika för ömsesidiga försäkringsbolag, såsom föreskrifterna om vilka som är delägare och delägarnas ansvar för bolagets förpliktelser (1 och 2 §§), bestämmelserna om stiftare, stiftelseurkund, garantikapital, bolagsordning och teckning av försäkringar (6</w:t>
      </w:r>
      <w:r w:rsidRPr="00410381">
        <w:t>–</w:t>
      </w:r>
      <w:r>
        <w:t>13 §§), det som gäller i fråga om betalning av försäkringar och garantikapital (16 och 17 §§), registrering av bolaget (18 och 19 §§), rättshandlingar före bolagets registrering (20 och 21 §§), lek</w:t>
      </w:r>
      <w:r>
        <w:softHyphen/>
        <w:t>manna</w:t>
      </w:r>
      <w:r>
        <w:softHyphen/>
        <w:t>revisorer (44</w:t>
      </w:r>
      <w:r w:rsidRPr="002573B6">
        <w:t>–</w:t>
      </w:r>
      <w:r>
        <w:t>62 §§), användning av årsvinst, fördelning av åter</w:t>
      </w:r>
      <w:r>
        <w:softHyphen/>
        <w:t>bäring, konsolideringsfond och gåvor till allmännyttiga ändamål (68</w:t>
      </w:r>
      <w:r w:rsidRPr="002573B6">
        <w:t>–</w:t>
      </w:r>
      <w:r>
        <w:t xml:space="preserve">70 och 72 §§), överlåtande bolag vid fusion (80 §) och företagsnamn (88 §). </w:t>
      </w:r>
    </w:p>
    <w:p w14:paraId="6D909350" w14:textId="28B40947" w:rsidR="0079632A" w:rsidRPr="003C4837" w:rsidRDefault="0079632A" w:rsidP="0079632A">
      <w:pPr>
        <w:pStyle w:val="Brdtextmedindrag"/>
      </w:pPr>
      <w:r>
        <w:t>I ett antal andra avseenden styrs ömsesidiga försäkringsbolag av samma regler som gäller för ekonomiska föreningar enligt lagen (2018:672) om ekonomiska föreningar (FL), i vissa fall med särskilda anpassningar för försäkringsbolagen. Det gäller framför</w:t>
      </w:r>
      <w:r w:rsidR="00660440">
        <w:t xml:space="preserve"> </w:t>
      </w:r>
      <w:r>
        <w:t>allt bestämmelser i 12 kap. FRL om definitioner av moderförening, dotterföretag, koncern m.m. (4</w:t>
      </w:r>
      <w:r w:rsidRPr="00B3333B">
        <w:t>–</w:t>
      </w:r>
      <w:r>
        <w:t>5 §§), kon</w:t>
      </w:r>
      <w:r>
        <w:softHyphen/>
        <w:t>stituerande stämma (14 och 15 §§), ändring av bolagsordning (22 §), för</w:t>
      </w:r>
      <w:r>
        <w:softHyphen/>
        <w:t>lagsinsatser (23 §), bolagets ledning (24</w:t>
      </w:r>
      <w:r w:rsidRPr="00B3333B">
        <w:t>–</w:t>
      </w:r>
      <w:r>
        <w:t xml:space="preserve">30 §§), bolagsstämma </w:t>
      </w:r>
      <w:r w:rsidR="00660440">
        <w:br/>
      </w:r>
      <w:r>
        <w:t>(32</w:t>
      </w:r>
      <w:r w:rsidRPr="00FE62C4">
        <w:t>–</w:t>
      </w:r>
      <w:r>
        <w:t>41 §§), revision och särskild granskning (42</w:t>
      </w:r>
      <w:r w:rsidRPr="00FE62C4">
        <w:t>–</w:t>
      </w:r>
      <w:r>
        <w:t>43 e §), vinstutdelning m.m. (63</w:t>
      </w:r>
      <w:r w:rsidRPr="00FE62C4">
        <w:t>–</w:t>
      </w:r>
      <w:r>
        <w:t>67 §§), reservfond (71 §), likvidation (73</w:t>
      </w:r>
      <w:r w:rsidRPr="00FE62C4">
        <w:t>–</w:t>
      </w:r>
      <w:r>
        <w:t>78 §§), konkurs (79 §), fusion (81</w:t>
      </w:r>
      <w:r w:rsidRPr="004E6616">
        <w:t>–</w:t>
      </w:r>
      <w:r>
        <w:t>86 §§), skadestånd (87 §), registrering, straff och vite (89</w:t>
      </w:r>
      <w:r w:rsidRPr="004E6616">
        <w:t>–</w:t>
      </w:r>
      <w:r>
        <w:t>91 §§).</w:t>
      </w:r>
    </w:p>
    <w:p w14:paraId="5E7045FE" w14:textId="020E3337" w:rsidR="0079632A" w:rsidRDefault="0079632A" w:rsidP="0079632A">
      <w:pPr>
        <w:pStyle w:val="Brdtextmedindrag"/>
      </w:pPr>
      <w:r>
        <w:t>Skälen för de särskilda bestämmelserna som gäller för ömsesidiga för</w:t>
      </w:r>
      <w:r>
        <w:softHyphen/>
        <w:t xml:space="preserve">säkringsbolag, vilka bestämmelser i lagen om ekonomiska föreningar som ska tillämpas på bolagen och vilka anpassningar som krävs framgår bl.a. av </w:t>
      </w:r>
      <w:r w:rsidR="008E3D8D">
        <w:t xml:space="preserve">samma </w:t>
      </w:r>
      <w:r>
        <w:t>prop. s. 281–342. Det som anförs där motiverar enligt re</w:t>
      </w:r>
      <w:r>
        <w:softHyphen/>
        <w:t>geringens mening att bestämmelserna om ömsesidiga försäkringsbolag i försäkringsrörelselagen och de bestämmelser i lagen om ekonomiska föreningar som det hänvisas till i försäkringsrörelselagen med undantag och tillägg även tillämpas på ömsesidiga tjänstepensionsbolag.</w:t>
      </w:r>
    </w:p>
    <w:p w14:paraId="143A0AB3" w14:textId="32196004" w:rsidR="0079632A" w:rsidRDefault="0079632A" w:rsidP="0079632A">
      <w:pPr>
        <w:pStyle w:val="Brdtextmedindrag"/>
      </w:pPr>
      <w:r>
        <w:t>När det gäller bestämmelser om revisionsutskott och revision bör föl</w:t>
      </w:r>
      <w:r>
        <w:softHyphen/>
        <w:t>jande nämnas särskilt för ömsesidiga tjänstepensionsbolag. Av unions</w:t>
      </w:r>
      <w:r>
        <w:softHyphen/>
        <w:t>rättens s</w:t>
      </w:r>
      <w:r w:rsidR="008E3D8D">
        <w:t>.</w:t>
      </w:r>
      <w:r>
        <w:t>k</w:t>
      </w:r>
      <w:r w:rsidR="008E3D8D">
        <w:t>.</w:t>
      </w:r>
      <w:r>
        <w:t xml:space="preserve"> revisorspaket (se avsnitt 12.1) följer vissa krav som gäll</w:t>
      </w:r>
      <w:r>
        <w:softHyphen/>
        <w:t xml:space="preserve">er för företag av allmänt intresse. Försäkringsföretag, </w:t>
      </w:r>
      <w:r w:rsidRPr="00A94262">
        <w:t xml:space="preserve">utom </w:t>
      </w:r>
      <w:r>
        <w:t>de</w:t>
      </w:r>
      <w:r w:rsidRPr="00A94262">
        <w:t xml:space="preserve"> som har beviljats undantag enligt 1</w:t>
      </w:r>
      <w:r>
        <w:t> </w:t>
      </w:r>
      <w:r w:rsidRPr="00A94262">
        <w:t>kap. 19 eller 20</w:t>
      </w:r>
      <w:r>
        <w:t> </w:t>
      </w:r>
      <w:r w:rsidRPr="00A94262">
        <w:t xml:space="preserve">§ </w:t>
      </w:r>
      <w:r>
        <w:t>FRL,</w:t>
      </w:r>
      <w:r w:rsidRPr="00A94262">
        <w:t xml:space="preserve"> </w:t>
      </w:r>
      <w:r>
        <w:t>är</w:t>
      </w:r>
      <w:r w:rsidRPr="00A94262">
        <w:t xml:space="preserve"> </w:t>
      </w:r>
      <w:r>
        <w:t>enligt 2 § 9 d re</w:t>
      </w:r>
      <w:r>
        <w:softHyphen/>
        <w:t>vi</w:t>
      </w:r>
      <w:r>
        <w:softHyphen/>
        <w:t>sorslagen företag av allmänt intresse, och de omfattas således av unions</w:t>
      </w:r>
      <w:r>
        <w:softHyphen/>
        <w:t>rättens krav. D</w:t>
      </w:r>
      <w:r>
        <w:rPr>
          <w:color w:val="221E1F"/>
        </w:rPr>
        <w:t>ärför finns det särskilda bestämmelser om detta i 12 kap. FRL (se p</w:t>
      </w:r>
      <w:r w:rsidRPr="00A94262">
        <w:rPr>
          <w:color w:val="221E1F"/>
        </w:rPr>
        <w:t>rop. 2015/16:162</w:t>
      </w:r>
      <w:r>
        <w:rPr>
          <w:color w:val="221E1F"/>
        </w:rPr>
        <w:t>). I avsnitt 15.6 i denna proposition föreslås att även tjänste</w:t>
      </w:r>
      <w:r w:rsidR="008E3D8D">
        <w:rPr>
          <w:color w:val="221E1F"/>
        </w:rPr>
        <w:softHyphen/>
      </w:r>
      <w:r>
        <w:rPr>
          <w:color w:val="221E1F"/>
        </w:rPr>
        <w:t xml:space="preserve">pensionsföretag ska vara företag av allmänt intresse, och därmed ska kraven i fråga om revision även omfatta ömsesidiga tjänstepensionsbolag. </w:t>
      </w:r>
    </w:p>
    <w:p w14:paraId="11B93E4F" w14:textId="77777777" w:rsidR="0079632A" w:rsidRDefault="0079632A" w:rsidP="0079632A">
      <w:pPr>
        <w:pStyle w:val="Brdtextmedindrag"/>
      </w:pPr>
      <w:r>
        <w:lastRenderedPageBreak/>
        <w:t>Sammanfattningsvis bör det införas hänvisningar till 12 kap. FRL i den nya lagen om tjänstepensionsföretag, med undantag för vissa bestämmel</w:t>
      </w:r>
      <w:r>
        <w:softHyphen/>
        <w:t>ser som kräver särskilda anpassningar för ömsesidiga tjänstepensions</w:t>
      </w:r>
      <w:r>
        <w:softHyphen/>
        <w:t>bolag, vilka redovisas nedan.</w:t>
      </w:r>
      <w:r w:rsidRPr="008808A9">
        <w:t xml:space="preserve"> </w:t>
      </w:r>
      <w:r>
        <w:t>V</w:t>
      </w:r>
      <w:r w:rsidRPr="008808A9">
        <w:t>i</w:t>
      </w:r>
      <w:r>
        <w:t>dare bör vi</w:t>
      </w:r>
      <w:r w:rsidRPr="008808A9">
        <w:t xml:space="preserve">ssa bestämmelser </w:t>
      </w:r>
      <w:r>
        <w:t>a</w:t>
      </w:r>
      <w:r w:rsidRPr="008808A9">
        <w:t>v redak</w:t>
      </w:r>
      <w:r>
        <w:softHyphen/>
      </w:r>
      <w:r w:rsidRPr="008808A9">
        <w:t>ti</w:t>
      </w:r>
      <w:r>
        <w:softHyphen/>
      </w:r>
      <w:r w:rsidRPr="008808A9">
        <w:t>o</w:t>
      </w:r>
      <w:r>
        <w:softHyphen/>
      </w:r>
      <w:r w:rsidRPr="008808A9">
        <w:t xml:space="preserve">nella skäl </w:t>
      </w:r>
      <w:r>
        <w:t xml:space="preserve">i stället </w:t>
      </w:r>
      <w:r w:rsidRPr="008808A9">
        <w:t xml:space="preserve">tas in i den nya </w:t>
      </w:r>
      <w:r>
        <w:t>lagen om tjänstepensionsföretag, näm</w:t>
      </w:r>
      <w:r>
        <w:softHyphen/>
        <w:t>ligen bestämmelser om innebörden av vissa ord i paragrafer i lagen om eko</w:t>
      </w:r>
      <w:r>
        <w:softHyphen/>
        <w:t>nomiska föreningar som det hänvisas till, återbetalning av garanti</w:t>
      </w:r>
      <w:r>
        <w:softHyphen/>
        <w:t xml:space="preserve">kapital, </w:t>
      </w:r>
      <w:r w:rsidRPr="00033A3B">
        <w:t>vilka bestämmelser som ska tillämpas i fråga om bolagets ledning, bolagsstämma, revision och särskild granskning, genomförande av lik</w:t>
      </w:r>
      <w:r>
        <w:softHyphen/>
      </w:r>
      <w:r w:rsidRPr="00033A3B">
        <w:t>vid</w:t>
      </w:r>
      <w:r>
        <w:softHyphen/>
      </w:r>
      <w:r w:rsidRPr="00033A3B">
        <w:t>a</w:t>
      </w:r>
      <w:r>
        <w:softHyphen/>
      </w:r>
      <w:r w:rsidRPr="00033A3B">
        <w:t>tion och fusion, bestämmelser om återbetalning av garantikapital, revisions</w:t>
      </w:r>
      <w:r>
        <w:softHyphen/>
      </w:r>
      <w:r w:rsidRPr="00033A3B">
        <w:t>utskott, revisorns uppdragstid, revisionsberättelsen, koncern</w:t>
      </w:r>
      <w:r>
        <w:softHyphen/>
      </w:r>
      <w:r w:rsidRPr="00033A3B">
        <w:t>revision, domstols entledigande av revisorn, EU:s revisorsförordning, frivillig likvidation samt bemyndigande att meddela föreskrifter om kon</w:t>
      </w:r>
      <w:r>
        <w:softHyphen/>
      </w:r>
      <w:r w:rsidRPr="00033A3B">
        <w:t>cerner</w:t>
      </w:r>
      <w:r w:rsidRPr="008808A9">
        <w:t>.</w:t>
      </w:r>
    </w:p>
    <w:p w14:paraId="0A9828E8" w14:textId="77777777" w:rsidR="0079632A" w:rsidRDefault="0079632A" w:rsidP="0079632A">
      <w:pPr>
        <w:pStyle w:val="Rubrik5utannumrering"/>
      </w:pPr>
      <w:r>
        <w:t>Särskilda bestämmelser om bolagsordningens innehåll</w:t>
      </w:r>
      <w:r w:rsidRPr="00FA7F11">
        <w:t xml:space="preserve"> </w:t>
      </w:r>
      <w:r>
        <w:t xml:space="preserve">för ömsesidiga tjänstepensionsbolag </w:t>
      </w:r>
    </w:p>
    <w:p w14:paraId="0A65F558" w14:textId="0283B12C" w:rsidR="0079632A" w:rsidRDefault="0079632A" w:rsidP="0079632A">
      <w:pPr>
        <w:pStyle w:val="Brdtext"/>
      </w:pPr>
      <w:r>
        <w:t xml:space="preserve">Enligt </w:t>
      </w:r>
      <w:r w:rsidR="008E3D8D">
        <w:t>försäkringsrörelselagen (</w:t>
      </w:r>
      <w:r>
        <w:t>12 kap. 11 §</w:t>
      </w:r>
      <w:r w:rsidR="008E3D8D">
        <w:t>)</w:t>
      </w:r>
      <w:r>
        <w:t xml:space="preserve"> gäller att bolagsordningen i ett ömsesidigt för</w:t>
      </w:r>
      <w:r>
        <w:softHyphen/>
        <w:t>säk</w:t>
      </w:r>
      <w:r>
        <w:softHyphen/>
        <w:t>ringsbolag ska innehålla uppgifter om bolagets företagsnamn, den ort i Sverige där bolagets styrelse ska ha sitt säte, föremålet för bolagets verk</w:t>
      </w:r>
      <w:r>
        <w:softHyphen/>
        <w:t>samhet, varvid det ska anges särskilt om rörelsen ska avse såväl direkt för</w:t>
      </w:r>
      <w:r>
        <w:softHyphen/>
        <w:t>säkring som mottagen återförsäkring, om försäkringsrörelse ska drivas utanför EES, antalet eller lägsta och högsta antalet av de styrelseledamöter, revisorer och eventuella styrelse</w:t>
      </w:r>
      <w:r w:rsidR="008E3D8D">
        <w:softHyphen/>
      </w:r>
      <w:r>
        <w:t>suppleanter som får utses av bolags</w:t>
      </w:r>
      <w:r>
        <w:softHyphen/>
        <w:t>stämman och tiden för styrelse</w:t>
      </w:r>
      <w:r w:rsidR="008E3D8D">
        <w:softHyphen/>
      </w:r>
      <w:r>
        <w:t>ledamöternas och revisorernas uppdrag, den krets av försäkrade som i denna egenskap är delägare, om inte bara för</w:t>
      </w:r>
      <w:r>
        <w:softHyphen/>
        <w:t xml:space="preserve">säkringstagarna är delägare, garantikapitalet, regler för hur rösträtten och förslagsrätten ska utövas och hur beslut ska fattas på stämman, varvid det ska anges särskilt i vilken utsträckning garanterna ska ha rösträtt, för vilka försäkringar, i vilka situationer, intill vilket belopp och i vilken ordning </w:t>
      </w:r>
      <w:bookmarkStart w:id="4053" w:name="_Hlk5925655"/>
      <w:r>
        <w:t>uttaxering kan ske hos delägarna i skadeförsäkrings</w:t>
      </w:r>
      <w:r>
        <w:softHyphen/>
        <w:t>företag</w:t>
      </w:r>
      <w:bookmarkEnd w:id="4053"/>
      <w:r>
        <w:t xml:space="preserve"> och hur ut</w:t>
      </w:r>
      <w:r>
        <w:softHyphen/>
        <w:t>taxeringen ska genomföras, i vilken ordning garanterna ska betala in det tecknade garantikapitalet, om och i vilken ordning vinst ska delas ut till garanterna och i vilken ordning garantikapitalet ska återbetalas, hur en bolagsstämma ska sammankallas, de ärenden som ska förekomma på en ordinarie bolagsstämma, de regler enligt vilka bolagsstämman får förfoga över bolagets vinst eller, i ett livförsäkringsbolag, på annat sätt täcka bolagets förlust, antal och sammanlagt belopp av de försäkringar som ska vara tecknade innan bolaget kan anses bildat, hur tillgångarna ska fördelas mellan delägarna vid bolagets upplösning och det som ska gälla för sådana förlagsinsatser som avses i 11 kap. FL om sådana ska förekomma. Om försäkringsbolaget ska ha euro som redovisningsvaluta, ska det anges i bolagsordningen</w:t>
      </w:r>
      <w:r w:rsidRPr="00FA7F11">
        <w:t>.</w:t>
      </w:r>
    </w:p>
    <w:p w14:paraId="0481F921" w14:textId="77777777" w:rsidR="0079632A" w:rsidRDefault="0079632A" w:rsidP="00A1236C">
      <w:pPr>
        <w:pStyle w:val="Brdtextmedindrag"/>
      </w:pPr>
      <w:r>
        <w:t>Kravet på angivande av om rörelsen ska avse såväl direkt försäkring som återförsäkring, vilket i praxis utvecklats till att avse även uppgifter om försäkringsklasser, hänger samman med tillståndskravet. Också uppgifts</w:t>
      </w:r>
      <w:r>
        <w:softHyphen/>
        <w:t>skyldigheten om verksamhet utanför EES är föranledd av kravet på till</w:t>
      </w:r>
      <w:r>
        <w:softHyphen/>
        <w:t xml:space="preserve">stånd, men också av bestämmelserna om tillsyn (prop. 1994/95:184 s. 214 f. och prop. 2009/10:246 s. 235). Uppgifter i bolagsordningen om regler angående hur bolagsstämman får förfoga över bolagets vinst och </w:t>
      </w:r>
      <w:r>
        <w:lastRenderedPageBreak/>
        <w:t>täcka bolagets förlust krävs med hänsyn till organisationsformens särart (prop. 2009/10:246 s. 292).</w:t>
      </w:r>
    </w:p>
    <w:p w14:paraId="093F1765" w14:textId="77777777" w:rsidR="0079632A" w:rsidRDefault="0079632A" w:rsidP="0079632A">
      <w:pPr>
        <w:pStyle w:val="Brdtextmedindrag"/>
      </w:pPr>
      <w:r>
        <w:t>I promemorian föreslås att bolagsordningen i ett ömsesidigt tjänste</w:t>
      </w:r>
      <w:r>
        <w:softHyphen/>
        <w:t>pensionsbolag ska innehålla i stort sett samma uppgifter. För ett ömse</w:t>
      </w:r>
      <w:r>
        <w:softHyphen/>
        <w:t>sidigt tjänstepensionsbolags del kommer det dock inte vara relevant att ange om rörelsen ska avse direkt försäkring och mottagen återförsäk</w:t>
      </w:r>
      <w:r>
        <w:softHyphen/>
        <w:t>ring, eftersom ett tjänstepensionsföretag inte kommer driva återförsäk</w:t>
      </w:r>
      <w:r>
        <w:softHyphen/>
        <w:t>rings</w:t>
      </w:r>
      <w:r>
        <w:softHyphen/>
        <w:t>verksamhet. Däremot finns det anledning att kräva uppgifter om försäkringsklasser på det sätt som utvecklats i praxis för försäkrings</w:t>
      </w:r>
      <w:r>
        <w:softHyphen/>
        <w:t>företagens del. Behovet av sådana uppgifter i bolagsordningen hänger samman med förslaget i avsnitt 6.2 som bl.a. innebär</w:t>
      </w:r>
      <w:r w:rsidRPr="00F05473">
        <w:t xml:space="preserve"> att</w:t>
      </w:r>
      <w:r>
        <w:t xml:space="preserve"> tillstånd att</w:t>
      </w:r>
      <w:r w:rsidRPr="00F05473">
        <w:t xml:space="preserve"> dr</w:t>
      </w:r>
      <w:r>
        <w:t>iva verksamhet avseende tjänste</w:t>
      </w:r>
      <w:r w:rsidRPr="00F05473">
        <w:t>pensionsförsäkring ska avse en eller flera försäkringsklasser</w:t>
      </w:r>
      <w:r>
        <w:t>. Också de tillsynsbestämmelser som föreslås i av</w:t>
      </w:r>
      <w:r>
        <w:softHyphen/>
        <w:t>snitt 13 ger anledning att kräva information i nämnda avseenden. När det gäller uppgifter om hur uttaxering ska ske hos delägarna bör kravet på bolagsordningens innehåll anpassas till förslaget att det bara ska vara delägare som är försäkringstagare i egenskap av arbetsgivare som ska kunna uttaxeras.</w:t>
      </w:r>
    </w:p>
    <w:p w14:paraId="54713E34" w14:textId="77777777" w:rsidR="0079632A" w:rsidRPr="009D468D" w:rsidRDefault="0079632A" w:rsidP="0079632A">
      <w:pPr>
        <w:pStyle w:val="Brdtextmedindrag"/>
      </w:pPr>
      <w:r>
        <w:t>Regeringen anser att det bör tas in en bestämmelse i den nya lagen om tjänstepensionsföretag om vad en bolagsordning ska innehålla som mot</w:t>
      </w:r>
      <w:r>
        <w:softHyphen/>
        <w:t>svarar det som gäller för ömsesidiga försäkringsbolag, men med de skill</w:t>
      </w:r>
      <w:r>
        <w:softHyphen/>
        <w:t xml:space="preserve">nader som redovisa ovan. </w:t>
      </w:r>
    </w:p>
    <w:p w14:paraId="176C39CB" w14:textId="77777777" w:rsidR="0079632A" w:rsidRPr="006C5531" w:rsidRDefault="0079632A" w:rsidP="0079632A">
      <w:pPr>
        <w:pStyle w:val="Rubrik5utannumrering"/>
      </w:pPr>
      <w:r>
        <w:t>Fusion och delning</w:t>
      </w:r>
    </w:p>
    <w:p w14:paraId="2DF1DF9D" w14:textId="77777777" w:rsidR="0079632A" w:rsidRDefault="0079632A" w:rsidP="0079632A">
      <w:pPr>
        <w:pStyle w:val="Brdtext"/>
      </w:pPr>
      <w:r>
        <w:t xml:space="preserve">Det finns inte några bestämmelser om </w:t>
      </w:r>
      <w:r w:rsidRPr="00527413">
        <w:t xml:space="preserve">delning </w:t>
      </w:r>
      <w:r>
        <w:t xml:space="preserve">av ömsesidiga bolag i lagen om ekonomiska föreningar eller i försäkringsrörelselagen. I promemorian föreslås inte heller att det införs sådana. </w:t>
      </w:r>
      <w:r w:rsidRPr="00F77FD5">
        <w:rPr>
          <w:i/>
        </w:rPr>
        <w:t xml:space="preserve">Svensk </w:t>
      </w:r>
      <w:r>
        <w:rPr>
          <w:i/>
        </w:rPr>
        <w:t>F</w:t>
      </w:r>
      <w:r w:rsidRPr="00F77FD5">
        <w:rPr>
          <w:i/>
        </w:rPr>
        <w:t>örsäkring</w:t>
      </w:r>
      <w:r>
        <w:t xml:space="preserve"> anser dock att delningsregler bör införas för ömsesidiga tjänstepensionsbolag. Det har inte framkommit något uppenbart behov av sådana bestämmelser för ömsesidiga försäkringsbolag eller tjänste</w:t>
      </w:r>
      <w:r>
        <w:softHyphen/>
        <w:t>pensionsbolag, och det bör därför inte införas sådana i den nya lagen</w:t>
      </w:r>
      <w:r w:rsidRPr="00527413">
        <w:t>.</w:t>
      </w:r>
    </w:p>
    <w:p w14:paraId="331C4CB9" w14:textId="77777777" w:rsidR="0079632A" w:rsidRDefault="0079632A" w:rsidP="0079632A">
      <w:pPr>
        <w:pStyle w:val="Brdtextmedindrag"/>
      </w:pPr>
      <w:r w:rsidRPr="006C5531">
        <w:t>Fusion</w:t>
      </w:r>
      <w:r>
        <w:t xml:space="preserve"> mellan ömsesidiga försäkringsbolag är däremot tillåtet och reg</w:t>
      </w:r>
      <w:r>
        <w:softHyphen/>
        <w:t xml:space="preserve">lerat i försäkringsrörelsen och i lagen om ekonomiska föreningar. </w:t>
      </w:r>
      <w:r w:rsidRPr="00F77FD5">
        <w:t xml:space="preserve">Fusion </w:t>
      </w:r>
      <w:r>
        <w:t>bör</w:t>
      </w:r>
      <w:r w:rsidRPr="00F77FD5">
        <w:t xml:space="preserve"> </w:t>
      </w:r>
      <w:r>
        <w:t xml:space="preserve">även vara </w:t>
      </w:r>
      <w:r w:rsidRPr="00F77FD5">
        <w:t xml:space="preserve">tillåtet </w:t>
      </w:r>
      <w:r>
        <w:t>mellan ömsesidiga tjänstepensionsbolag. Det är där</w:t>
      </w:r>
      <w:r>
        <w:softHyphen/>
        <w:t xml:space="preserve">emot inte lämpligt att införa en möjlighet till fusioner </w:t>
      </w:r>
      <w:r w:rsidRPr="00F77FD5">
        <w:t xml:space="preserve">mellan </w:t>
      </w:r>
      <w:r>
        <w:t>olika</w:t>
      </w:r>
      <w:r w:rsidRPr="00F77FD5">
        <w:t xml:space="preserve"> associ</w:t>
      </w:r>
      <w:r>
        <w:softHyphen/>
      </w:r>
      <w:r w:rsidRPr="00F77FD5">
        <w:t>ationsformer.</w:t>
      </w:r>
      <w:r>
        <w:t xml:space="preserve"> För att det tydligt ska framgå att ett ömsesidigt tjänste</w:t>
      </w:r>
      <w:r>
        <w:softHyphen/>
        <w:t>pensionsbolag bara får vara överlåtande bolag vid en fusion om ett annat ömsesidigt tjänstepensionsbolag eller motsvarande är övertagande bolag bör det införas en bestämmelse om det i den nya lagen.</w:t>
      </w:r>
    </w:p>
    <w:p w14:paraId="5FB82202" w14:textId="14B790CB" w:rsidR="0079632A" w:rsidRDefault="0079632A" w:rsidP="0079632A">
      <w:pPr>
        <w:pStyle w:val="Brdtextmedindrag"/>
      </w:pPr>
      <w:r w:rsidRPr="005928CF">
        <w:t xml:space="preserve">I promemorian föreslås att det i den nya lagen </w:t>
      </w:r>
      <w:r w:rsidR="008E3D8D">
        <w:t xml:space="preserve">ska </w:t>
      </w:r>
      <w:r w:rsidRPr="005928CF">
        <w:t>inför</w:t>
      </w:r>
      <w:r w:rsidR="008E3D8D">
        <w:t>a</w:t>
      </w:r>
      <w:r w:rsidRPr="005928CF">
        <w:t>s en bestäm</w:t>
      </w:r>
      <w:r w:rsidR="008E3D8D">
        <w:softHyphen/>
      </w:r>
      <w:r w:rsidRPr="005928CF">
        <w:t xml:space="preserve">melse om ansökan om tillstånd att verkställa en fusionsplan. Som skäl för en </w:t>
      </w:r>
      <w:r>
        <w:t xml:space="preserve">egen </w:t>
      </w:r>
      <w:r w:rsidRPr="005928CF">
        <w:t xml:space="preserve">bestämmelse i stället för att </w:t>
      </w:r>
      <w:r>
        <w:t xml:space="preserve">tillämpa </w:t>
      </w:r>
      <w:r w:rsidRPr="005928CF">
        <w:t>försäkringsrörelselagen, anges att vissa bestämmelser i försäkringsrörelselagen rörande fusioner hänvisar till bestämmelser i den lagen som inte gäller för tjänste</w:t>
      </w:r>
      <w:r w:rsidR="008E3D8D">
        <w:softHyphen/>
      </w:r>
      <w:r w:rsidRPr="005928CF">
        <w:t xml:space="preserve">pensionsföretag, och att det för att det ska bli tydligt vad som gäller därför bör införas en bestämmelse i den nya lagen om tjänstepensionsföretag. Det anförs vidare att bestämmelsen ska </w:t>
      </w:r>
      <w:r w:rsidRPr="00447F64">
        <w:t>motsvara 12</w:t>
      </w:r>
      <w:r>
        <w:t> </w:t>
      </w:r>
      <w:r w:rsidRPr="00447F64">
        <w:t>kap. 82</w:t>
      </w:r>
      <w:r>
        <w:t> </w:t>
      </w:r>
      <w:r w:rsidRPr="00447F64">
        <w:t>§ FRL. Enligt den</w:t>
      </w:r>
      <w:r>
        <w:t xml:space="preserve"> paragrafen</w:t>
      </w:r>
      <w:r w:rsidRPr="005928CF">
        <w:t xml:space="preserve"> krävs det bl.a. att de överlåtande bolagen vid fusion genom kombination förutom att ansöka om tillstånd att verkställa fusionsplanen även ska ansöka om tillstånd för det övertagande företaget att driva </w:t>
      </w:r>
      <w:r w:rsidRPr="005928CF">
        <w:lastRenderedPageBreak/>
        <w:t>försäkrings</w:t>
      </w:r>
      <w:r>
        <w:softHyphen/>
      </w:r>
      <w:r w:rsidRPr="005928CF">
        <w:t>rörelse. Det lagförslag som lämnas i promemorian har dock en något annan innebörd. Regeringen instämmer i det som anförs i prome</w:t>
      </w:r>
      <w:r w:rsidR="008E3D8D">
        <w:softHyphen/>
      </w:r>
      <w:r w:rsidRPr="005928CF">
        <w:t xml:space="preserve">morian om att samma tillståndskrav bör gälla vid kombination av </w:t>
      </w:r>
      <w:r>
        <w:t>ömse</w:t>
      </w:r>
      <w:r w:rsidR="008E3D8D">
        <w:softHyphen/>
      </w:r>
      <w:r>
        <w:t>sidiga tjänstepen</w:t>
      </w:r>
      <w:r>
        <w:softHyphen/>
        <w:t>sionsbolag som vid kombi</w:t>
      </w:r>
      <w:r w:rsidRPr="005928CF">
        <w:t xml:space="preserve">nation av </w:t>
      </w:r>
      <w:r>
        <w:t xml:space="preserve">ömsesidiga </w:t>
      </w:r>
      <w:r w:rsidRPr="005928CF">
        <w:t xml:space="preserve">försäkringsbolag, och en bestämmelse med den </w:t>
      </w:r>
      <w:r>
        <w:t>betydelsen</w:t>
      </w:r>
      <w:r w:rsidRPr="005928CF">
        <w:t xml:space="preserve"> bör införas i den nya lagen.</w:t>
      </w:r>
    </w:p>
    <w:p w14:paraId="35FD8789" w14:textId="77777777" w:rsidR="0079632A" w:rsidRDefault="0079632A" w:rsidP="0079632A">
      <w:pPr>
        <w:pStyle w:val="Rubrik5utannumrering"/>
      </w:pPr>
      <w:r>
        <w:t xml:space="preserve">Delägares ansvar och uttaxering i </w:t>
      </w:r>
      <w:r w:rsidRPr="005362F0">
        <w:t xml:space="preserve">ömsesidiga </w:t>
      </w:r>
      <w:r>
        <w:t>tjänstepensions</w:t>
      </w:r>
      <w:r w:rsidRPr="005362F0">
        <w:t xml:space="preserve">bolag </w:t>
      </w:r>
    </w:p>
    <w:p w14:paraId="5A456052" w14:textId="613A7165" w:rsidR="0079632A" w:rsidRDefault="0079632A" w:rsidP="0079632A">
      <w:pPr>
        <w:pStyle w:val="Brdtext"/>
      </w:pPr>
      <w:r>
        <w:t xml:space="preserve">I ett ömsesidigt försäkringsbolag har </w:t>
      </w:r>
      <w:bookmarkStart w:id="4054" w:name="_Hlk3749246"/>
      <w:r>
        <w:t xml:space="preserve">delägarna som huvudregel inte något personligt betalningsansvar för bolagets förpliktelser </w:t>
      </w:r>
      <w:bookmarkEnd w:id="4054"/>
      <w:r>
        <w:t xml:space="preserve">(12 kap. 2 § första stycket FRL). </w:t>
      </w:r>
      <w:r w:rsidRPr="00CC729D">
        <w:t xml:space="preserve">I </w:t>
      </w:r>
      <w:r>
        <w:t xml:space="preserve">ett ömsesidigt </w:t>
      </w:r>
      <w:r w:rsidRPr="00CC729D">
        <w:t xml:space="preserve">skadeförsäkringsbolag kan </w:t>
      </w:r>
      <w:r>
        <w:t xml:space="preserve">det </w:t>
      </w:r>
      <w:r w:rsidRPr="00CC729D">
        <w:t xml:space="preserve">dock </w:t>
      </w:r>
      <w:r>
        <w:t>före</w:t>
      </w:r>
      <w:r>
        <w:softHyphen/>
        <w:t xml:space="preserve">skrivas i bolagsordningen att </w:t>
      </w:r>
      <w:r w:rsidRPr="00CC729D">
        <w:t xml:space="preserve">delägare </w:t>
      </w:r>
      <w:r>
        <w:t>i vissa fall ska</w:t>
      </w:r>
      <w:r w:rsidRPr="00CC729D">
        <w:t xml:space="preserve"> </w:t>
      </w:r>
      <w:r>
        <w:t>täcka skulder, avsätt</w:t>
      </w:r>
      <w:r>
        <w:softHyphen/>
        <w:t>ningar eller förluster</w:t>
      </w:r>
      <w:r w:rsidRPr="00CC729D">
        <w:t xml:space="preserve"> </w:t>
      </w:r>
      <w:r>
        <w:t>(12 kap. 2 § andra stycket FRL)</w:t>
      </w:r>
      <w:r w:rsidRPr="00CC729D">
        <w:t xml:space="preserve">. Delägarnas </w:t>
      </w:r>
      <w:r>
        <w:t xml:space="preserve">ansvar innebär en </w:t>
      </w:r>
      <w:r w:rsidRPr="00CC729D">
        <w:t xml:space="preserve">rätt </w:t>
      </w:r>
      <w:r>
        <w:t xml:space="preserve">för försäkringstagare </w:t>
      </w:r>
      <w:r w:rsidRPr="00CC729D">
        <w:t>att kräva att bolaget uttaxerar</w:t>
      </w:r>
      <w:r>
        <w:t xml:space="preserve"> för att täcka förluster. Det </w:t>
      </w:r>
      <w:r w:rsidRPr="00CC729D">
        <w:t xml:space="preserve">betyder att </w:t>
      </w:r>
      <w:r>
        <w:t>försäkringstagarna kan vara säk</w:t>
      </w:r>
      <w:r w:rsidRPr="00CC729D">
        <w:t>r</w:t>
      </w:r>
      <w:r>
        <w:t>a</w:t>
      </w:r>
      <w:r w:rsidRPr="00CC729D">
        <w:t xml:space="preserve"> på att försäkring</w:t>
      </w:r>
      <w:r>
        <w:t>en</w:t>
      </w:r>
      <w:r w:rsidRPr="00CC729D">
        <w:t xml:space="preserve"> </w:t>
      </w:r>
      <w:r>
        <w:t>kommer att täcka det som ska ersättas</w:t>
      </w:r>
      <w:r w:rsidRPr="00CC729D">
        <w:t xml:space="preserve"> och att det </w:t>
      </w:r>
      <w:r>
        <w:t xml:space="preserve">kan ske </w:t>
      </w:r>
      <w:r w:rsidRPr="00CC729D">
        <w:t>g</w:t>
      </w:r>
      <w:r>
        <w:t xml:space="preserve">enom bidrag från alla delägare </w:t>
      </w:r>
      <w:r w:rsidRPr="00CC729D">
        <w:t>om andra tillgångar inte räcker för att täcka förluster</w:t>
      </w:r>
      <w:r w:rsidRPr="00257E7D">
        <w:t xml:space="preserve"> </w:t>
      </w:r>
      <w:r>
        <w:t>(se prop</w:t>
      </w:r>
      <w:r w:rsidRPr="00CC729D">
        <w:t>.</w:t>
      </w:r>
      <w:r w:rsidR="008E3D8D">
        <w:t xml:space="preserve"> </w:t>
      </w:r>
      <w:r>
        <w:t>2009/10:246 s. 210).</w:t>
      </w:r>
      <w:r w:rsidRPr="00CC729D">
        <w:t xml:space="preserve"> Hur uttaxering ska gå </w:t>
      </w:r>
      <w:r>
        <w:t>till och till vilket belopp ska enligt</w:t>
      </w:r>
      <w:r w:rsidRPr="00CC729D">
        <w:t xml:space="preserve"> </w:t>
      </w:r>
      <w:r>
        <w:t>12 kap. 11 § 9 FRL</w:t>
      </w:r>
      <w:r w:rsidRPr="00CC729D">
        <w:t xml:space="preserve"> </w:t>
      </w:r>
      <w:r>
        <w:t xml:space="preserve">anges </w:t>
      </w:r>
      <w:r w:rsidRPr="00CC729D">
        <w:t>i bolagsordningen.</w:t>
      </w:r>
      <w:r>
        <w:t xml:space="preserve"> Livförsäkring är undantagen från uttaxering med motive</w:t>
      </w:r>
      <w:r>
        <w:softHyphen/>
        <w:t>ringen att sådan försäkring ofta avser ett godtyckligt sparande till skillnad från ersätt</w:t>
      </w:r>
      <w:r>
        <w:softHyphen/>
        <w:t>ningar för egendomsförluster som kan uppskattas åtminstone ungefärligt. Livförsäkring förutsätter inte heller till skillnad från försäkring av egen</w:t>
      </w:r>
      <w:r>
        <w:softHyphen/>
        <w:t xml:space="preserve">dom en viss grad av solvens hos försäkringstagaren. Att det infördes ett obligatoriskt undantag från personligt delägaransvar för livförsäkringar hängde också samman med att i stort sett samtliga ömsesidiga bolag hade infört sådana begränsningar i bolagsordningen (se NJA II 1904 s. 49 f. och prop. 1948:50 s. 333 f.). </w:t>
      </w:r>
    </w:p>
    <w:p w14:paraId="328D038E" w14:textId="77777777" w:rsidR="0079632A" w:rsidRDefault="0079632A" w:rsidP="0079632A">
      <w:pPr>
        <w:pStyle w:val="Brdtextmedindrag"/>
      </w:pPr>
      <w:r>
        <w:t>I promemorian föreslås att</w:t>
      </w:r>
      <w:r w:rsidRPr="00E656ED">
        <w:t xml:space="preserve"> </w:t>
      </w:r>
      <w:r>
        <w:t xml:space="preserve">delägare i ömsesidiga tjänstepensionsbolag, på motsvarande sätt som i ömsesidiga försäkringsbolag, som huvudregel inte ska ha något personligt betalningsansvar för bolagets förpliktelser, men att det ska vara tillåtet att i bolagsordningen föreskriva att </w:t>
      </w:r>
      <w:r w:rsidRPr="00CC729D">
        <w:t xml:space="preserve">delägare </w:t>
      </w:r>
      <w:r>
        <w:t>i vissa fall ska</w:t>
      </w:r>
      <w:r w:rsidRPr="00CC729D">
        <w:t xml:space="preserve"> </w:t>
      </w:r>
      <w:r>
        <w:t>täcka skulder, avsättningar eller förluster genom ett uttax</w:t>
      </w:r>
      <w:r>
        <w:softHyphen/>
        <w:t>eringsförfarande. I promemorian anförs att en tjänstepensions</w:t>
      </w:r>
      <w:r>
        <w:softHyphen/>
        <w:t>försäkring är en sorts långsiktigt sparande där det finns all anledning att ställa upp garan</w:t>
      </w:r>
      <w:r>
        <w:softHyphen/>
        <w:t>tier för att de pensionsinbetalningar som arbetsgivaren gör kan betalas ut till de försäkrade. Argumenten för att tillåta uttaxering i skade</w:t>
      </w:r>
      <w:r>
        <w:softHyphen/>
        <w:t>för</w:t>
      </w:r>
      <w:r>
        <w:softHyphen/>
        <w:t>säk</w:t>
      </w:r>
      <w:r>
        <w:softHyphen/>
        <w:t>rings</w:t>
      </w:r>
      <w:r>
        <w:softHyphen/>
        <w:t>bolag gör sig således gällande även på tjänstepensions</w:t>
      </w:r>
      <w:r>
        <w:softHyphen/>
        <w:t>området.</w:t>
      </w:r>
    </w:p>
    <w:p w14:paraId="66CE294A" w14:textId="77777777" w:rsidR="0079632A" w:rsidRDefault="0079632A" w:rsidP="0079632A">
      <w:pPr>
        <w:pStyle w:val="Brdtextmedindrag"/>
      </w:pPr>
      <w:r w:rsidRPr="00826199">
        <w:rPr>
          <w:i/>
        </w:rPr>
        <w:t>Svensk Försäkring</w:t>
      </w:r>
      <w:r>
        <w:t xml:space="preserve"> tillstyrker förslaget men anför att det aldrig bör få före</w:t>
      </w:r>
      <w:r>
        <w:softHyphen/>
        <w:t>komma att den framtida pensionären åläggs uttaxering. Regeringen delar Svensk Försäkrings uppfattning. Möjligheterna att införa bestäm</w:t>
      </w:r>
      <w:r>
        <w:softHyphen/>
        <w:t>mel</w:t>
      </w:r>
      <w:r>
        <w:softHyphen/>
        <w:t>ser i bolagsordningen bör därför begränsas så att uttaxering bara får ske hos den som i egenskap av arbetsgivare intar ställning av försäk</w:t>
      </w:r>
      <w:r>
        <w:softHyphen/>
        <w:t>rings</w:t>
      </w:r>
      <w:r>
        <w:softHyphen/>
        <w:t>tagare enligt ett tjänstepensionsförsäkringsavtal.</w:t>
      </w:r>
    </w:p>
    <w:p w14:paraId="0E12D966" w14:textId="77777777" w:rsidR="0079632A" w:rsidRDefault="0079632A" w:rsidP="00A1236C">
      <w:pPr>
        <w:pStyle w:val="Brdtextmedindrag"/>
      </w:pPr>
      <w:r>
        <w:t xml:space="preserve">En delägare som inte samtycker till ett beslut om att föreskriva om uttaxering i bolagsordningen har enligt 12 kap. 41 § tredje stycket FRL rätt att häva försäkringsavtalet och få ut andelen av ej intjänade premier och återbäring. </w:t>
      </w:r>
      <w:r w:rsidRPr="00826199">
        <w:rPr>
          <w:i/>
        </w:rPr>
        <w:t>Svensk Försäkring</w:t>
      </w:r>
      <w:r>
        <w:t xml:space="preserve"> anser visserligen att detta bör gälla även för delägare i ömsesidiga tjänstepensionsbolag, men påtalar samtidigt ett antal </w:t>
      </w:r>
      <w:r>
        <w:lastRenderedPageBreak/>
        <w:t>svårigheter med en sådan bestämmelse. Regeringen ser också de s</w:t>
      </w:r>
      <w:r w:rsidRPr="00736122">
        <w:t>vårig</w:t>
      </w:r>
      <w:r>
        <w:softHyphen/>
      </w:r>
      <w:r w:rsidRPr="00736122">
        <w:t>heter</w:t>
      </w:r>
      <w:r>
        <w:t xml:space="preserve"> som Svensk Försäkring tar upp och som</w:t>
      </w:r>
      <w:r w:rsidRPr="00736122">
        <w:t xml:space="preserve"> </w:t>
      </w:r>
      <w:r>
        <w:t xml:space="preserve">hänger samman </w:t>
      </w:r>
      <w:r w:rsidRPr="00736122">
        <w:t xml:space="preserve">med </w:t>
      </w:r>
      <w:r>
        <w:t xml:space="preserve">att det </w:t>
      </w:r>
      <w:r w:rsidRPr="00736122">
        <w:t>pensionskapital</w:t>
      </w:r>
      <w:r>
        <w:t xml:space="preserve"> som förvaltas och tryggas genom en tjänste</w:t>
      </w:r>
      <w:r>
        <w:softHyphen/>
        <w:t>pen</w:t>
      </w:r>
      <w:r>
        <w:softHyphen/>
        <w:t>si</w:t>
      </w:r>
      <w:r>
        <w:softHyphen/>
        <w:t>ons</w:t>
      </w:r>
      <w:r>
        <w:softHyphen/>
        <w:t>försäkring</w:t>
      </w:r>
      <w:r w:rsidRPr="00736122">
        <w:t xml:space="preserve"> </w:t>
      </w:r>
      <w:r>
        <w:t xml:space="preserve">i ett ömsesidigt tjänstepensionsbolag i slutändan ska </w:t>
      </w:r>
      <w:r w:rsidRPr="00736122">
        <w:t>tillfalla</w:t>
      </w:r>
      <w:r>
        <w:t xml:space="preserve"> de</w:t>
      </w:r>
      <w:r w:rsidRPr="00736122">
        <w:t xml:space="preserve"> försäkrade o</w:t>
      </w:r>
      <w:r>
        <w:t xml:space="preserve">ch andra ersättningsberättigade. Det ska inte betalas ut till de </w:t>
      </w:r>
      <w:r w:rsidRPr="00736122">
        <w:t>arbetsgivare</w:t>
      </w:r>
      <w:r>
        <w:t xml:space="preserve"> som i egenskap av försäkringstagare är delägare som har rätt att häva ett avtal på grund av ett uttaxeringsbeslut</w:t>
      </w:r>
      <w:r w:rsidRPr="00736122">
        <w:t>.</w:t>
      </w:r>
      <w:r>
        <w:t xml:space="preserve"> Enligt regeringens uppfattning framstår det inte som lämpligt att införa en hävningsrätt för delägare på den grunden, i och med att det riskerar att drabba nuvarande och framtida pensionärer. Det bör därför inte införas någon hävningsrätt.</w:t>
      </w:r>
    </w:p>
    <w:p w14:paraId="042AC58C" w14:textId="77777777" w:rsidR="0079632A" w:rsidRDefault="0079632A" w:rsidP="0079632A">
      <w:pPr>
        <w:pStyle w:val="Rubrik5utannumrering"/>
      </w:pPr>
      <w:r>
        <w:t xml:space="preserve">Tvångslikvidation av ömsesidiga försäkringsbolag och ömsesidiga tjänstepensionsbolag </w:t>
      </w:r>
    </w:p>
    <w:p w14:paraId="77E934C4" w14:textId="10F3D16F" w:rsidR="0079632A" w:rsidRDefault="0079632A" w:rsidP="0079632A">
      <w:pPr>
        <w:pStyle w:val="Brdtextmedindrag"/>
        <w:ind w:firstLine="0"/>
      </w:pPr>
      <w:r>
        <w:t xml:space="preserve">I </w:t>
      </w:r>
      <w:r w:rsidR="008E3D8D">
        <w:t>försäkringsrörelselagen</w:t>
      </w:r>
      <w:r>
        <w:t xml:space="preserve"> anges i vilka fall Bolagsverket ska besluta att ett ömsesidigt försäkringsbolag ska gå i likvidation</w:t>
      </w:r>
      <w:r w:rsidR="008E3D8D">
        <w:t xml:space="preserve"> (12 kap. 74 §)</w:t>
      </w:r>
      <w:r>
        <w:t xml:space="preserve">. Den tredje punkten </w:t>
      </w:r>
      <w:r w:rsidR="008E3D8D">
        <w:t>i bestämmelsen</w:t>
      </w:r>
      <w:r>
        <w:t xml:space="preserve"> avser situationen att tillståndet att driva försäkringsrörelse har återkallats. </w:t>
      </w:r>
      <w:r w:rsidRPr="00B24976">
        <w:t>För att inte tvångslikvidation på grund av åt</w:t>
      </w:r>
      <w:r>
        <w:t>erkallelse ska aktualiseras när ett bolag övergår från att driva försäkringsrörelse enligt försäk</w:t>
      </w:r>
      <w:r>
        <w:softHyphen/>
        <w:t>rings</w:t>
      </w:r>
      <w:r>
        <w:softHyphen/>
        <w:t>rörelse</w:t>
      </w:r>
      <w:r>
        <w:softHyphen/>
        <w:t>lagen till att driva samma typ av rörelse enligt lagen om tjänste</w:t>
      </w:r>
      <w:r>
        <w:softHyphen/>
        <w:t>pen</w:t>
      </w:r>
      <w:r>
        <w:softHyphen/>
        <w:t>sions</w:t>
      </w:r>
      <w:r>
        <w:softHyphen/>
        <w:t xml:space="preserve">företag </w:t>
      </w:r>
      <w:r w:rsidRPr="00B24976">
        <w:t xml:space="preserve">krävs att </w:t>
      </w:r>
      <w:r>
        <w:t>bestämmelsen ändras. En ändring som innebär att tvångslikvidation ska ske när ett ömsesidigt försäkringsbolags tillstånd att driva försäkringsrörelse har återkallats utan att bolaget i stället har fått tillstånd att driva tjänste</w:t>
      </w:r>
      <w:r w:rsidR="008E3D8D">
        <w:softHyphen/>
      </w:r>
      <w:r>
        <w:t>pensionsverksamhet som tjänstepensions</w:t>
      </w:r>
      <w:r>
        <w:softHyphen/>
        <w:t>företag bör genomföras. Vidare bör det på samma sätt regleras i den nya lagen om tjänstepensionsföretag att motsvarande gäller vid tvångs</w:t>
      </w:r>
      <w:r>
        <w:softHyphen/>
        <w:t>likvida</w:t>
      </w:r>
      <w:r>
        <w:softHyphen/>
        <w:t>tion av ett ömsesidigt tjänste</w:t>
      </w:r>
      <w:r w:rsidR="008E3D8D">
        <w:softHyphen/>
      </w:r>
      <w:r>
        <w:t>pensionsbolag, dvs. att ett tillstånd att i stället driva försäkringsrörelse enligt försäkringsrörelselagen hindrar tvångslik</w:t>
      </w:r>
      <w:r>
        <w:softHyphen/>
        <w:t>vi</w:t>
      </w:r>
      <w:r>
        <w:softHyphen/>
        <w:t>d</w:t>
      </w:r>
      <w:r>
        <w:softHyphen/>
        <w:t>ation.</w:t>
      </w:r>
    </w:p>
    <w:p w14:paraId="489A4A26" w14:textId="5C921C8A" w:rsidR="0079632A" w:rsidRDefault="0079632A" w:rsidP="00A1236C">
      <w:pPr>
        <w:pStyle w:val="Brdtextmedindrag"/>
      </w:pPr>
      <w:r w:rsidRPr="008473A8">
        <w:rPr>
          <w:i/>
        </w:rPr>
        <w:t>Lagrådet</w:t>
      </w:r>
      <w:r>
        <w:t xml:space="preserve"> uppmärksamma</w:t>
      </w:r>
      <w:r w:rsidR="00F87B3B">
        <w:t>r</w:t>
      </w:r>
      <w:r>
        <w:t xml:space="preserve"> vissa oklarheter när det gäller beslut om tvångslikvidation </w:t>
      </w:r>
      <w:r w:rsidR="007B1CD5">
        <w:t xml:space="preserve">när en </w:t>
      </w:r>
      <w:r>
        <w:t>konkurs i ett ömsesidigt bolag avslutas med över</w:t>
      </w:r>
      <w:r>
        <w:softHyphen/>
        <w:t xml:space="preserve">skott. </w:t>
      </w:r>
      <w:r w:rsidRPr="00E126CD">
        <w:t>Enligt</w:t>
      </w:r>
      <w:r>
        <w:t xml:space="preserve"> </w:t>
      </w:r>
      <w:r w:rsidR="006061B2">
        <w:t>12 </w:t>
      </w:r>
      <w:r>
        <w:t xml:space="preserve">kap. </w:t>
      </w:r>
      <w:r w:rsidR="006061B2">
        <w:t>74 </w:t>
      </w:r>
      <w:r>
        <w:t>§ andra stycket</w:t>
      </w:r>
      <w:r w:rsidR="00E865FD">
        <w:t> </w:t>
      </w:r>
      <w:r>
        <w:t>4 FRL ska Bolagsverket besluta att ett ömsesidigt försäkringsbolag ska gå i likvidation om bolaget är försatt i konkurs som avslutats med överskott och bolagsstämman inte inom före</w:t>
      </w:r>
      <w:r>
        <w:softHyphen/>
        <w:t xml:space="preserve">skriven tid har fattat beslut om likvidation enligt </w:t>
      </w:r>
      <w:r w:rsidR="006061B2">
        <w:t>79 </w:t>
      </w:r>
      <w:r>
        <w:t xml:space="preserve">§. Under rubriken ”Konkurs” föreskrivs i </w:t>
      </w:r>
      <w:r w:rsidR="006061B2">
        <w:t>12 </w:t>
      </w:r>
      <w:r>
        <w:t xml:space="preserve">kap. </w:t>
      </w:r>
      <w:r w:rsidR="006061B2">
        <w:t>79 </w:t>
      </w:r>
      <w:r>
        <w:t xml:space="preserve">§ FRL att bestämmelserna om konkurs i </w:t>
      </w:r>
      <w:r w:rsidR="006061B2">
        <w:t>18 </w:t>
      </w:r>
      <w:r>
        <w:t>kap. 10–</w:t>
      </w:r>
      <w:r w:rsidR="006061B2">
        <w:t>14 </w:t>
      </w:r>
      <w:r>
        <w:t xml:space="preserve">§§ lagen om ekonomiska föreningar ska gälla även för ömsesidiga försäkringsbolag. </w:t>
      </w:r>
      <w:r w:rsidR="006061B2">
        <w:t>Av</w:t>
      </w:r>
      <w:r w:rsidR="00E865FD">
        <w:t xml:space="preserve"> </w:t>
      </w:r>
      <w:r>
        <w:t>18</w:t>
      </w:r>
      <w:r w:rsidR="00E865FD">
        <w:t> </w:t>
      </w:r>
      <w:r>
        <w:t xml:space="preserve">kap. </w:t>
      </w:r>
      <w:r w:rsidR="006061B2">
        <w:t>14 </w:t>
      </w:r>
      <w:r>
        <w:t>§ lagen om ekonomiska fören</w:t>
      </w:r>
      <w:r>
        <w:softHyphen/>
        <w:t xml:space="preserve">ingar följer att </w:t>
      </w:r>
      <w:r w:rsidRPr="00EC30D0">
        <w:t xml:space="preserve">allmän domstol i samband med att </w:t>
      </w:r>
      <w:r>
        <w:t xml:space="preserve">en </w:t>
      </w:r>
      <w:r w:rsidRPr="00EC30D0">
        <w:t>konkurs avslutas ska besluta att</w:t>
      </w:r>
      <w:r>
        <w:t xml:space="preserve"> ett ömsesidigt försäkringsbolag</w:t>
      </w:r>
      <w:r w:rsidRPr="00EC30D0">
        <w:t xml:space="preserve"> ska gå i likvidation </w:t>
      </w:r>
      <w:r>
        <w:t>o</w:t>
      </w:r>
      <w:r w:rsidRPr="00EC30D0">
        <w:t>m kon</w:t>
      </w:r>
      <w:r>
        <w:softHyphen/>
      </w:r>
      <w:r w:rsidRPr="00EC30D0">
        <w:t>kurs</w:t>
      </w:r>
      <w:r>
        <w:t>en</w:t>
      </w:r>
      <w:r w:rsidRPr="00EC30D0">
        <w:t xml:space="preserve"> avslutas med överskott eller läggs ner efter en frivillig uppgörelse, eller om egendomen i konkursboet återställs till föreningen till följd av att ett ackord har fastställts</w:t>
      </w:r>
      <w:r>
        <w:t xml:space="preserve">. </w:t>
      </w:r>
    </w:p>
    <w:p w14:paraId="621B72E3" w14:textId="25DFCF79" w:rsidR="0079632A" w:rsidRDefault="0079632A" w:rsidP="00A1236C">
      <w:pPr>
        <w:pStyle w:val="Brdtextmedindrag"/>
      </w:pPr>
      <w:r>
        <w:t>Det finns således en bestämmelse i försäkringsrörelselagen som säger att Bolagsverket ska besluta om likvidation när ett ömsesidigt försäkrings</w:t>
      </w:r>
      <w:r>
        <w:softHyphen/>
        <w:t>bolag är försatt i konkurs som avslutats med överskott, och en be</w:t>
      </w:r>
      <w:r>
        <w:softHyphen/>
        <w:t>stämmel</w:t>
      </w:r>
      <w:r>
        <w:softHyphen/>
        <w:t>se i lagen om ekonomiska föreningar som anger att allmän dom</w:t>
      </w:r>
      <w:r>
        <w:softHyphen/>
        <w:t>stol ska besluta om samma sak i samma situation. I försäkringsrörelse</w:t>
      </w:r>
      <w:r>
        <w:softHyphen/>
        <w:t>lagens be</w:t>
      </w:r>
      <w:r>
        <w:softHyphen/>
        <w:t>stäm</w:t>
      </w:r>
      <w:r>
        <w:softHyphen/>
        <w:t>m</w:t>
      </w:r>
      <w:r>
        <w:softHyphen/>
        <w:t>else finns ytterligare en förutsättning för att ett lik</w:t>
      </w:r>
      <w:r>
        <w:softHyphen/>
        <w:t>vidationsbeslut ska fattas av Bolagsverket, nämligen att bolags</w:t>
      </w:r>
      <w:r>
        <w:softHyphen/>
        <w:t>stämman inte inom före</w:t>
      </w:r>
      <w:r>
        <w:softHyphen/>
      </w:r>
      <w:r>
        <w:lastRenderedPageBreak/>
        <w:t>skriven tid har beslutat om likvidation enligt 12 kap. 79 § FRL. Den para</w:t>
      </w:r>
      <w:r>
        <w:softHyphen/>
        <w:t>grafen handlar emellertid inte om bolags</w:t>
      </w:r>
      <w:r>
        <w:softHyphen/>
        <w:t>stämmans beslut om likvidation, utan innehåller enbart nämnda hän</w:t>
      </w:r>
      <w:r>
        <w:softHyphen/>
        <w:t xml:space="preserve">visning till </w:t>
      </w:r>
      <w:r w:rsidR="006061B2">
        <w:t>18 </w:t>
      </w:r>
      <w:r>
        <w:t>kap. 10–14 §§ lagen om ekonomiska föreningar. Bolags</w:t>
      </w:r>
      <w:r>
        <w:softHyphen/>
        <w:t>stämmans beslut om frivillig likvidation regleras i stället i 12 kap. 74 § FRL. Där föreskrivs dock inte någon tids</w:t>
      </w:r>
      <w:r>
        <w:softHyphen/>
        <w:t xml:space="preserve">frist för stämman, vare sig vid konkurs eller i någon annan situation. </w:t>
      </w:r>
    </w:p>
    <w:p w14:paraId="52135B8F" w14:textId="28931D2D" w:rsidR="0079632A" w:rsidRDefault="0079632A" w:rsidP="00A1236C">
      <w:pPr>
        <w:pStyle w:val="Brdtextmedindrag"/>
      </w:pPr>
      <w:r>
        <w:t>Den förra försäk</w:t>
      </w:r>
      <w:r>
        <w:softHyphen/>
        <w:t>rings</w:t>
      </w:r>
      <w:r>
        <w:softHyphen/>
        <w:t>rörelselagen (1982:713) innehöll en till största delen hel</w:t>
      </w:r>
      <w:r>
        <w:softHyphen/>
        <w:t>täckande associationsrättslig sär</w:t>
      </w:r>
      <w:r>
        <w:softHyphen/>
        <w:t>reglering för de ömsesidiga försäkringsbolagen, medan den nuvarande försäkringsrörelselagen om</w:t>
      </w:r>
      <w:r>
        <w:softHyphen/>
        <w:t>fattar dels associationsrättslig särreglering, dels hän</w:t>
      </w:r>
      <w:r>
        <w:softHyphen/>
        <w:t>vis</w:t>
      </w:r>
      <w:r>
        <w:softHyphen/>
        <w:t>ningar till lagen om eko</w:t>
      </w:r>
      <w:r>
        <w:softHyphen/>
        <w:t>no</w:t>
      </w:r>
      <w:r>
        <w:softHyphen/>
        <w:t>miska fören</w:t>
      </w:r>
      <w:r>
        <w:softHyphen/>
        <w:t>ingar i vissa delar (se prop. 2009/10:246 avsnitt</w:t>
      </w:r>
      <w:r w:rsidR="008E3D8D">
        <w:t>en</w:t>
      </w:r>
      <w:r>
        <w:t xml:space="preserve"> 5.4, 5.5 och 7.2). Den nya regler</w:t>
      </w:r>
      <w:r>
        <w:softHyphen/>
        <w:t>ingen medförde den dubbla reg</w:t>
      </w:r>
      <w:r>
        <w:softHyphen/>
        <w:t>ler</w:t>
      </w:r>
      <w:r>
        <w:softHyphen/>
        <w:t>ing av likvida</w:t>
      </w:r>
      <w:r>
        <w:softHyphen/>
        <w:t>tionsbeslut vid konkurs som avslutas med överskott som beskrivs ovan. Behörigheten att besluta om tvångs</w:t>
      </w:r>
      <w:r>
        <w:softHyphen/>
        <w:t>likvidation delades mellan å ena sidan Bolagsverket i fråga om vissa likvidations</w:t>
      </w:r>
      <w:r>
        <w:softHyphen/>
        <w:t>grunder enligt försäkrings</w:t>
      </w:r>
      <w:r>
        <w:softHyphen/>
        <w:t>rörelselagen, och å andra sidan allmän domstol beträffande andra lik</w:t>
      </w:r>
      <w:r>
        <w:softHyphen/>
        <w:t>vid</w:t>
      </w:r>
      <w:r>
        <w:softHyphen/>
        <w:t>a</w:t>
      </w:r>
      <w:r>
        <w:softHyphen/>
        <w:t>tionsgrunder genom hänvisningar till lagen om ekonomiska föreningar. Samtidigt upphävdes möjligheten för bo</w:t>
      </w:r>
      <w:r>
        <w:softHyphen/>
        <w:t>lags</w:t>
      </w:r>
      <w:r>
        <w:softHyphen/>
        <w:t>stämman att inom viss tid besluta om fri</w:t>
      </w:r>
      <w:r>
        <w:softHyphen/>
        <w:t>villig likvidation vid konkurs, men en hänvisning till en sådan tidsfrist finns kvar i bestäm</w:t>
      </w:r>
      <w:r>
        <w:softHyphen/>
        <w:t>melsen om tvångslikvidation. För försäk</w:t>
      </w:r>
      <w:r>
        <w:softHyphen/>
        <w:t>ringsaktiebolag och försäkrings</w:t>
      </w:r>
      <w:r>
        <w:softHyphen/>
        <w:t>fören</w:t>
      </w:r>
      <w:r>
        <w:softHyphen/>
        <w:t>ingar gäller emellertid att beslut om likvidation vid konkurs som avslutas med överskott enbart fattas av allmän domstol enligt de allmänna associationsrättsliga bestämmel</w:t>
      </w:r>
      <w:r>
        <w:softHyphen/>
      </w:r>
      <w:r>
        <w:softHyphen/>
        <w:t>s</w:t>
      </w:r>
      <w:r>
        <w:softHyphen/>
        <w:t>erna i aktie</w:t>
      </w:r>
      <w:r>
        <w:softHyphen/>
        <w:t xml:space="preserve">bolagslagen och lagen om ekonomiska föreningar. </w:t>
      </w:r>
    </w:p>
    <w:p w14:paraId="4BAC68C5" w14:textId="77777777" w:rsidR="0079632A" w:rsidRDefault="0079632A" w:rsidP="00A1236C">
      <w:pPr>
        <w:pStyle w:val="Brdtextmedindrag"/>
      </w:pPr>
      <w:r>
        <w:t>Att både Bolagsverket och allmän domstol har rätt att besluta om likvidation på samma grund, och att bestäm</w:t>
      </w:r>
      <w:r>
        <w:softHyphen/>
        <w:t>melserna för ömsesidiga för</w:t>
      </w:r>
      <w:r>
        <w:softHyphen/>
        <w:t>säkringsbolag i denna del avviker från reglerna för övriga företags</w:t>
      </w:r>
      <w:r>
        <w:softHyphen/>
        <w:t xml:space="preserve">former motiveras inte i förarbetena. Det anges inte heller några skäl för varför hänvisningen till bolagsstämmans möjlighet att besluta om likvidation finns kvar. Det är enligt regeringens mening uppenbart att lagtekniska misstag ligger bakom den oklara regleringen. Därför bör det i </w:t>
      </w:r>
      <w:r w:rsidRPr="00627EBD">
        <w:t xml:space="preserve">enlighet med vad </w:t>
      </w:r>
      <w:r w:rsidRPr="00CC2994">
        <w:t>Lagrådet</w:t>
      </w:r>
      <w:r w:rsidRPr="00627EBD">
        <w:t xml:space="preserve"> </w:t>
      </w:r>
      <w:r>
        <w:t>anför</w:t>
      </w:r>
      <w:r w:rsidRPr="00627EBD">
        <w:t xml:space="preserve"> </w:t>
      </w:r>
      <w:r>
        <w:t>framgå av den nya lagen om tjänstepensionsföretag och av försäkrings</w:t>
      </w:r>
      <w:r>
        <w:softHyphen/>
        <w:t>rörelse</w:t>
      </w:r>
      <w:r>
        <w:softHyphen/>
        <w:t>lagen att det enbart är allmän domstol som beslutar om likvidation när ett ömsesidigt tjänste</w:t>
      </w:r>
      <w:r>
        <w:softHyphen/>
        <w:t>pen</w:t>
      </w:r>
      <w:r>
        <w:softHyphen/>
        <w:t>sionsbolag eller försäkringsbolag är försatt i konkurs som avslutats med överskott.</w:t>
      </w:r>
    </w:p>
    <w:p w14:paraId="303C3605" w14:textId="77777777" w:rsidR="0079632A" w:rsidRDefault="0079632A" w:rsidP="0079632A">
      <w:pPr>
        <w:pStyle w:val="Rubrik5utannumrering"/>
      </w:pPr>
      <w:r>
        <w:t>Företagsnamn</w:t>
      </w:r>
    </w:p>
    <w:p w14:paraId="10F1193D" w14:textId="55728EA8" w:rsidR="0079632A" w:rsidRDefault="0079632A" w:rsidP="0079632A">
      <w:pPr>
        <w:pStyle w:val="Brdtext"/>
      </w:pPr>
      <w:r w:rsidRPr="00303ABA">
        <w:t>För att skilja ömsesidiga tjänstepensionsbolag</w:t>
      </w:r>
      <w:r>
        <w:t xml:space="preserve"> och </w:t>
      </w:r>
      <w:r w:rsidRPr="00303ABA">
        <w:t>deras verksamhet från bl.a. försäkringsföretagen</w:t>
      </w:r>
      <w:r>
        <w:t>, framför</w:t>
      </w:r>
      <w:r w:rsidR="00660440">
        <w:t xml:space="preserve"> </w:t>
      </w:r>
      <w:r>
        <w:t>allt ömsesidiga försäkringsbolag,</w:t>
      </w:r>
      <w:r w:rsidRPr="00303ABA">
        <w:t xml:space="preserve"> är det </w:t>
      </w:r>
      <w:r>
        <w:t>lämpligt</w:t>
      </w:r>
      <w:r w:rsidRPr="00303ABA">
        <w:t xml:space="preserve"> att kräva att ordet tjänstepension ingår i företagsnamnet. Däri</w:t>
      </w:r>
      <w:r>
        <w:softHyphen/>
      </w:r>
      <w:r w:rsidRPr="00303ABA">
        <w:t xml:space="preserve">genom blir det tydligt vilken typ av tillstånd ett </w:t>
      </w:r>
      <w:r>
        <w:t>bolag</w:t>
      </w:r>
      <w:r w:rsidRPr="00303ABA">
        <w:t xml:space="preserve"> har. </w:t>
      </w:r>
      <w:r>
        <w:t>Även ordet öm</w:t>
      </w:r>
      <w:r>
        <w:softHyphen/>
        <w:t xml:space="preserve">sesidig bör ingå i ömsesidiga tjänstepensionsbolags företagsnamn för att skilja dem från andra bolagsformer, inte minst tjänstepensionsaktiebolag. Det bör dock inte vara tillåtet </w:t>
      </w:r>
      <w:r w:rsidRPr="001B4B84">
        <w:t>att använda ordet ömsesidig</w:t>
      </w:r>
      <w:r>
        <w:t xml:space="preserve"> i</w:t>
      </w:r>
      <w:r w:rsidRPr="001B4B84">
        <w:t xml:space="preserve"> ömsesidiga tjänste</w:t>
      </w:r>
      <w:r>
        <w:softHyphen/>
      </w:r>
      <w:r w:rsidRPr="001B4B84">
        <w:t>pensionsbolags särskilda företagsnamn</w:t>
      </w:r>
      <w:r>
        <w:t>.</w:t>
      </w:r>
      <w:r w:rsidRPr="00BE07E4">
        <w:t xml:space="preserve"> </w:t>
      </w:r>
      <w:r>
        <w:t>D</w:t>
      </w:r>
      <w:r w:rsidRPr="007247C8">
        <w:t>et skulle</w:t>
      </w:r>
      <w:r>
        <w:t xml:space="preserve"> nämligen</w:t>
      </w:r>
      <w:r w:rsidRPr="007247C8">
        <w:t xml:space="preserve"> kunna leda </w:t>
      </w:r>
      <w:r>
        <w:t xml:space="preserve">till </w:t>
      </w:r>
      <w:r w:rsidRPr="007247C8">
        <w:t>missförstå</w:t>
      </w:r>
      <w:r>
        <w:t>nd om</w:t>
      </w:r>
      <w:r w:rsidRPr="007247C8">
        <w:t xml:space="preserve"> den juridiska personen, vilket är olämpligt i för</w:t>
      </w:r>
      <w:r>
        <w:softHyphen/>
      </w:r>
      <w:r w:rsidRPr="007247C8">
        <w:t>säk</w:t>
      </w:r>
      <w:r>
        <w:softHyphen/>
      </w:r>
      <w:r w:rsidRPr="007247C8">
        <w:t>ringsverksamhet</w:t>
      </w:r>
      <w:r>
        <w:t>.</w:t>
      </w:r>
      <w:r w:rsidRPr="007247C8">
        <w:t xml:space="preserve"> Något hinder mot att använda ordet </w:t>
      </w:r>
      <w:r>
        <w:t>tjänstepension i det särskilda företagsnamnet finns dock</w:t>
      </w:r>
      <w:r w:rsidRPr="007247C8">
        <w:t xml:space="preserve"> inte </w:t>
      </w:r>
      <w:r>
        <w:t>eftersom det</w:t>
      </w:r>
      <w:r w:rsidRPr="007247C8">
        <w:t xml:space="preserve"> inte </w:t>
      </w:r>
      <w:r>
        <w:t xml:space="preserve">ger </w:t>
      </w:r>
      <w:r w:rsidRPr="007247C8">
        <w:t>sken av någon associationsform.</w:t>
      </w:r>
      <w:r>
        <w:t xml:space="preserve"> Bestämmelser med denna innebörd bör införas i den nya lagen om tjänstepensionsföretag.</w:t>
      </w:r>
    </w:p>
    <w:p w14:paraId="0C61EE36" w14:textId="77777777" w:rsidR="0079632A" w:rsidRDefault="0079632A" w:rsidP="00D415A9">
      <w:pPr>
        <w:pStyle w:val="Rubrik2"/>
      </w:pPr>
      <w:bookmarkStart w:id="4055" w:name="_Toc8059844"/>
      <w:bookmarkStart w:id="4056" w:name="_Toc8061554"/>
      <w:bookmarkStart w:id="4057" w:name="_Toc8062086"/>
      <w:bookmarkStart w:id="4058" w:name="_Toc8064554"/>
      <w:bookmarkStart w:id="4059" w:name="_Toc8391231"/>
      <w:bookmarkStart w:id="4060" w:name="_Toc8391497"/>
      <w:bookmarkStart w:id="4061" w:name="_Toc8644702"/>
      <w:bookmarkStart w:id="4062" w:name="_Toc8645234"/>
      <w:bookmarkStart w:id="4063" w:name="_Toc8817715"/>
      <w:bookmarkStart w:id="4064" w:name="_Toc8818287"/>
      <w:bookmarkStart w:id="4065" w:name="_Toc8825656"/>
      <w:bookmarkStart w:id="4066" w:name="_Toc8831753"/>
      <w:bookmarkStart w:id="4067" w:name="_Toc8832662"/>
      <w:bookmarkStart w:id="4068" w:name="_Toc11153124"/>
      <w:bookmarkStart w:id="4069" w:name="_Toc11161045"/>
      <w:bookmarkStart w:id="4070" w:name="_Toc11166981"/>
      <w:bookmarkStart w:id="4071" w:name="_Toc11167517"/>
      <w:bookmarkStart w:id="4072" w:name="_Toc11168954"/>
      <w:bookmarkStart w:id="4073" w:name="_Toc11845907"/>
      <w:bookmarkStart w:id="4074" w:name="_Toc12611706"/>
      <w:bookmarkStart w:id="4075" w:name="_Toc12624973"/>
      <w:bookmarkStart w:id="4076" w:name="_Toc12627462"/>
      <w:bookmarkStart w:id="4077" w:name="_Toc12630352"/>
      <w:bookmarkStart w:id="4078" w:name="_Toc12632847"/>
      <w:bookmarkStart w:id="4079" w:name="_Toc17902919"/>
      <w:r>
        <w:lastRenderedPageBreak/>
        <w:t>Associationsrättsliga r</w:t>
      </w:r>
      <w:r w:rsidRPr="00B90B7F">
        <w:t xml:space="preserve">egler för </w:t>
      </w:r>
      <w:r w:rsidRPr="00D415A9">
        <w:t>tjänstepensionsföreningar</w:t>
      </w:r>
      <w:bookmarkEnd w:id="4055"/>
      <w:bookmarkEnd w:id="4056"/>
      <w:bookmarkEnd w:id="4057"/>
      <w:bookmarkEnd w:id="4058"/>
      <w:bookmarkEnd w:id="4059"/>
      <w:bookmarkEnd w:id="4060"/>
      <w:bookmarkEnd w:id="4061"/>
      <w:bookmarkEnd w:id="4062"/>
      <w:bookmarkEnd w:id="4063"/>
      <w:bookmarkEnd w:id="4064"/>
      <w:bookmarkEnd w:id="4065"/>
      <w:bookmarkEnd w:id="4066"/>
      <w:bookmarkEnd w:id="4067"/>
      <w:bookmarkEnd w:id="4068"/>
      <w:bookmarkEnd w:id="4069"/>
      <w:bookmarkEnd w:id="4070"/>
      <w:bookmarkEnd w:id="4071"/>
      <w:bookmarkEnd w:id="4072"/>
      <w:bookmarkEnd w:id="4073"/>
      <w:bookmarkEnd w:id="4074"/>
      <w:bookmarkEnd w:id="4075"/>
      <w:bookmarkEnd w:id="4076"/>
      <w:bookmarkEnd w:id="4077"/>
      <w:bookmarkEnd w:id="4078"/>
      <w:bookmarkEnd w:id="4079"/>
    </w:p>
    <w:p w14:paraId="23FC582C" w14:textId="77777777" w:rsidR="0079632A" w:rsidRDefault="0079632A" w:rsidP="0079632A">
      <w:pPr>
        <w:pStyle w:val="Brdtextram"/>
      </w:pPr>
      <w:r>
        <w:rPr>
          <w:b/>
        </w:rPr>
        <w:t>Regeringens</w:t>
      </w:r>
      <w:r w:rsidRPr="00CF7479">
        <w:rPr>
          <w:b/>
        </w:rPr>
        <w:t xml:space="preserve"> förslag:</w:t>
      </w:r>
      <w:r>
        <w:t xml:space="preserve"> Det ska anges i lag att e</w:t>
      </w:r>
      <w:r w:rsidRPr="00F31F9D">
        <w:t xml:space="preserve">n tjänstepensionsförening </w:t>
      </w:r>
      <w:r w:rsidRPr="00566F43">
        <w:t>är en förening som har till ändamål att främja medlemmarnas ekono</w:t>
      </w:r>
      <w:r>
        <w:softHyphen/>
      </w:r>
      <w:r w:rsidRPr="00566F43">
        <w:t>miska intressen genom att som tjänstepensionsföretag driva tjä</w:t>
      </w:r>
      <w:r>
        <w:t>nste</w:t>
      </w:r>
      <w:r>
        <w:softHyphen/>
      </w:r>
      <w:r w:rsidRPr="00566F43">
        <w:t>pensionsverksamhet i vilken medlemmarna deltar genom att använda föreningens tjänster som försäkringstagare eller som försäkrad</w:t>
      </w:r>
      <w:r w:rsidRPr="00F31F9D">
        <w:t>.</w:t>
      </w:r>
    </w:p>
    <w:p w14:paraId="22CF5F8F" w14:textId="77777777" w:rsidR="0079632A" w:rsidRDefault="0079632A" w:rsidP="0079632A">
      <w:pPr>
        <w:pStyle w:val="Brdtextmedindragram"/>
      </w:pPr>
      <w:r>
        <w:t>Lagen om ekonomiska föreningar ska gälla för tjänste</w:t>
      </w:r>
      <w:r>
        <w:softHyphen/>
        <w:t>pensions</w:t>
      </w:r>
      <w:r>
        <w:softHyphen/>
        <w:t>före</w:t>
      </w:r>
      <w:r>
        <w:softHyphen/>
        <w:t xml:space="preserve">ningar om inte annat föreskrivs. </w:t>
      </w:r>
      <w:r w:rsidRPr="00335FD3">
        <w:t>Försäkringsrörelselagens associations</w:t>
      </w:r>
      <w:r>
        <w:softHyphen/>
      </w:r>
      <w:r w:rsidRPr="00335FD3">
        <w:t xml:space="preserve">rättsliga bestämmelser om försäkringsföreningar ska </w:t>
      </w:r>
      <w:r>
        <w:t>tillämpas på</w:t>
      </w:r>
      <w:r w:rsidRPr="00335FD3">
        <w:t xml:space="preserve"> tjänstepensionsföreningar</w:t>
      </w:r>
      <w:r>
        <w:t>, utom b</w:t>
      </w:r>
      <w:r w:rsidRPr="00BF5770">
        <w:t>estämmelser</w:t>
      </w:r>
      <w:r>
        <w:t>na</w:t>
      </w:r>
      <w:r w:rsidRPr="00BF5770">
        <w:t xml:space="preserve"> </w:t>
      </w:r>
      <w:r w:rsidRPr="00826199">
        <w:t>om verksamhets</w:t>
      </w:r>
      <w:r>
        <w:softHyphen/>
      </w:r>
      <w:r w:rsidRPr="00826199">
        <w:t>kapi</w:t>
      </w:r>
      <w:r>
        <w:softHyphen/>
      </w:r>
      <w:r w:rsidRPr="00826199">
        <w:t>tal</w:t>
      </w:r>
      <w:r>
        <w:t>, innehållet i</w:t>
      </w:r>
      <w:r w:rsidRPr="00BF5770">
        <w:t xml:space="preserve"> </w:t>
      </w:r>
      <w:r w:rsidRPr="00826199">
        <w:t>stadgar</w:t>
      </w:r>
      <w:r>
        <w:t>na</w:t>
      </w:r>
      <w:r w:rsidRPr="00BF5770">
        <w:t>, revisionsutskott i styrelsen, revisorns upp</w:t>
      </w:r>
      <w:r>
        <w:softHyphen/>
      </w:r>
      <w:r w:rsidRPr="00BF5770">
        <w:t>dragstid, revisionsberättelsen, koncernrevision, domstols ent</w:t>
      </w:r>
      <w:r>
        <w:softHyphen/>
      </w:r>
      <w:r w:rsidRPr="00BF5770">
        <w:t>ledi</w:t>
      </w:r>
      <w:r>
        <w:softHyphen/>
      </w:r>
      <w:r w:rsidRPr="00BF5770">
        <w:t>g</w:t>
      </w:r>
      <w:r>
        <w:softHyphen/>
      </w:r>
      <w:r w:rsidRPr="00BF5770">
        <w:t xml:space="preserve">ande av revisorn, EU:s revisorsförordning, tvångslikvidation, </w:t>
      </w:r>
      <w:r w:rsidRPr="00826199">
        <w:t>över</w:t>
      </w:r>
      <w:r>
        <w:softHyphen/>
      </w:r>
      <w:r w:rsidRPr="00826199">
        <w:t>lå</w:t>
      </w:r>
      <w:r>
        <w:softHyphen/>
      </w:r>
      <w:r w:rsidRPr="00826199">
        <w:t>tan</w:t>
      </w:r>
      <w:r>
        <w:softHyphen/>
      </w:r>
      <w:r w:rsidRPr="00826199">
        <w:t xml:space="preserve">de förening vid fusion, </w:t>
      </w:r>
      <w:r w:rsidRPr="00BF5770">
        <w:t>tillämpliga bestämmelser om fusion</w:t>
      </w:r>
      <w:r w:rsidRPr="00826199">
        <w:t>,</w:t>
      </w:r>
      <w:r w:rsidRPr="00BF5770">
        <w:t xml:space="preserve"> ansökan om tillstånd att verkställa fusionsplan</w:t>
      </w:r>
      <w:r w:rsidRPr="00826199">
        <w:t xml:space="preserve"> och när en ansökan ska avslås</w:t>
      </w:r>
      <w:r>
        <w:t>. Sådana bestämmelser</w:t>
      </w:r>
      <w:r w:rsidRPr="00826199">
        <w:t xml:space="preserve"> ska</w:t>
      </w:r>
      <w:r w:rsidRPr="00BF5770">
        <w:t xml:space="preserve"> införas i </w:t>
      </w:r>
      <w:r>
        <w:t xml:space="preserve">den nya </w:t>
      </w:r>
      <w:r w:rsidRPr="00BF5770">
        <w:t>lagen om tjänste</w:t>
      </w:r>
      <w:r>
        <w:softHyphen/>
      </w:r>
      <w:r w:rsidRPr="00BF5770">
        <w:t>pensions</w:t>
      </w:r>
      <w:r>
        <w:softHyphen/>
      </w:r>
      <w:r w:rsidRPr="00BF5770">
        <w:t>företag</w:t>
      </w:r>
      <w:r>
        <w:t xml:space="preserve"> med motsvarande innehåll som för försäkringsföreningar enligt försäkringsrörelselagen</w:t>
      </w:r>
      <w:r w:rsidRPr="00BF5770">
        <w:t xml:space="preserve">. </w:t>
      </w:r>
    </w:p>
    <w:p w14:paraId="0891C70C" w14:textId="77777777" w:rsidR="0079632A" w:rsidRDefault="0079632A" w:rsidP="0079632A">
      <w:pPr>
        <w:pStyle w:val="Brdtextmedindragram"/>
      </w:pPr>
      <w:r>
        <w:t xml:space="preserve">Vid tillämpningen av lagen om ekonomiska föreningar eller försäkringsrörelselagen ska det som sägs om ekonomisk förening, </w:t>
      </w:r>
      <w:r w:rsidRPr="006D76BC">
        <w:t>försäkringsförening och livförsäkringsförening</w:t>
      </w:r>
      <w:r>
        <w:t xml:space="preserve"> avse tjänstepensions</w:t>
      </w:r>
      <w:r>
        <w:softHyphen/>
        <w:t>förening och föreningsregistret avse försäkringsregistret.</w:t>
      </w:r>
    </w:p>
    <w:p w14:paraId="5B8DBF85" w14:textId="77777777" w:rsidR="0079632A" w:rsidRDefault="0079632A" w:rsidP="0079632A">
      <w:pPr>
        <w:pStyle w:val="Brdtextmedindragram"/>
      </w:pPr>
      <w:r w:rsidRPr="00B97527">
        <w:t xml:space="preserve">Det ska vara tillåtet </w:t>
      </w:r>
      <w:r>
        <w:t>att i stadgarna föreskriva om uttaxering av med</w:t>
      </w:r>
      <w:r>
        <w:softHyphen/>
        <w:t>lemmar som i egenskap av arbetsgivare är försäkrings</w:t>
      </w:r>
      <w:r>
        <w:softHyphen/>
        <w:t xml:space="preserve">tagare. </w:t>
      </w:r>
    </w:p>
    <w:p w14:paraId="67F938F1" w14:textId="77777777" w:rsidR="0079632A" w:rsidRDefault="0079632A" w:rsidP="0079632A">
      <w:pPr>
        <w:pStyle w:val="Brdtextmedindragram"/>
      </w:pPr>
      <w:r>
        <w:t>En tjänstepensionsförenings stadgar ska utöver det som följer av lagen om ekonomiska föreningar innehålla uppgifter om vilka för</w:t>
      </w:r>
      <w:r>
        <w:softHyphen/>
        <w:t>säk</w:t>
      </w:r>
      <w:r>
        <w:softHyphen/>
        <w:t>ringsklasser verksamheten ska avse, huruvida föreningen ska driva tjänstepensionsverksamhet utanför EES, de villkor som ska gälla för inträde i föreningen, storleken på verksamhets</w:t>
      </w:r>
      <w:r>
        <w:softHyphen/>
        <w:t>kapitalet, den eventuella rätt till avkastning som tillfaller den som skjutit till verksamhetskapital, den eventuella rösträtt på förenings</w:t>
      </w:r>
      <w:r>
        <w:softHyphen/>
        <w:t>stämma som tillfaller den som skjutit till verksamhetskapital, i vilken ordning verksamhetskapitalet ska betalas in och återbetalas, för vilka slag av försäkringar, i vilka situationer, intill vilket belopp och i vilken ordning uttaxering kan göras hos medlemmar som i egenskap av arbetsgivare är försäkringstagare samt hur uttaxeringen ska genomföras och hur föreningens förlust får täckas.</w:t>
      </w:r>
    </w:p>
    <w:p w14:paraId="5F0A5768" w14:textId="77777777" w:rsidR="0079632A" w:rsidRDefault="0079632A" w:rsidP="0079632A">
      <w:pPr>
        <w:pStyle w:val="Brdtextmedindragram"/>
      </w:pPr>
      <w:r>
        <w:t>Tj</w:t>
      </w:r>
      <w:r w:rsidRPr="008B59EB">
        <w:t>änstepensions</w:t>
      </w:r>
      <w:r>
        <w:t>föreningar</w:t>
      </w:r>
      <w:r w:rsidRPr="008B59EB">
        <w:t xml:space="preserve">s företagsnamn </w:t>
      </w:r>
      <w:r>
        <w:t>ska innehålla ordet tjänste</w:t>
      </w:r>
      <w:r>
        <w:softHyphen/>
        <w:t>pensionsförening. Ordet tjänstepensionsförening eller en förkort</w:t>
      </w:r>
      <w:r>
        <w:softHyphen/>
        <w:t>ning av det får inte finnas i ett särskilt företagsnamn. Bara tjänste</w:t>
      </w:r>
      <w:r>
        <w:softHyphen/>
        <w:t>pen</w:t>
      </w:r>
      <w:r>
        <w:softHyphen/>
        <w:t>sions</w:t>
      </w:r>
      <w:r>
        <w:softHyphen/>
        <w:t>föreningar ska få använda ordet tjänstepensions</w:t>
      </w:r>
      <w:r>
        <w:softHyphen/>
        <w:t>förening i sitt företags</w:t>
      </w:r>
      <w:r>
        <w:softHyphen/>
        <w:t>namn, och den som uppsåtligen eller av oaktsamhet bryter mot det ska dömas till böter.</w:t>
      </w:r>
    </w:p>
    <w:p w14:paraId="2AC8132A" w14:textId="77777777" w:rsidR="0079632A" w:rsidRDefault="0079632A" w:rsidP="0079632A">
      <w:pPr>
        <w:pStyle w:val="Brdtextmedindragram"/>
      </w:pPr>
      <w:r w:rsidRPr="00BF5770">
        <w:t>I försäkringsrörelselagen ska det införas ett undantag från Bolags</w:t>
      </w:r>
      <w:r>
        <w:softHyphen/>
      </w:r>
      <w:r w:rsidRPr="00BF5770">
        <w:t>verkets skyldighet att besluta om tvångslikvidation</w:t>
      </w:r>
      <w:r w:rsidRPr="006F3C1F">
        <w:t xml:space="preserve"> </w:t>
      </w:r>
      <w:r>
        <w:t>om</w:t>
      </w:r>
      <w:r w:rsidRPr="00BF5770">
        <w:t xml:space="preserve"> </w:t>
      </w:r>
      <w:r w:rsidRPr="00826199">
        <w:t>en för</w:t>
      </w:r>
      <w:r>
        <w:softHyphen/>
      </w:r>
      <w:r w:rsidRPr="00826199">
        <w:t>säkrings</w:t>
      </w:r>
      <w:r>
        <w:softHyphen/>
      </w:r>
      <w:r w:rsidRPr="00826199">
        <w:t>förenings</w:t>
      </w:r>
      <w:r w:rsidRPr="00BF5770">
        <w:t xml:space="preserve"> tillstånd att driva försäkringsrörelse har återkallats, nämligen </w:t>
      </w:r>
      <w:r>
        <w:t>om</w:t>
      </w:r>
      <w:r w:rsidRPr="00BF5770">
        <w:t xml:space="preserve"> </w:t>
      </w:r>
      <w:r>
        <w:t>föreningen</w:t>
      </w:r>
      <w:r w:rsidRPr="00BF5770">
        <w:t xml:space="preserve"> i stället har fått ett tillstånd att driva </w:t>
      </w:r>
      <w:r>
        <w:t>tjänste</w:t>
      </w:r>
      <w:r>
        <w:softHyphen/>
        <w:t>pensions</w:t>
      </w:r>
      <w:r>
        <w:softHyphen/>
      </w:r>
      <w:r w:rsidRPr="00BF5770">
        <w:t>verksamhet.</w:t>
      </w:r>
    </w:p>
    <w:p w14:paraId="5893F8B0" w14:textId="77777777" w:rsidR="0079632A" w:rsidRPr="00A76360" w:rsidRDefault="0079632A" w:rsidP="0079632A">
      <w:pPr>
        <w:pStyle w:val="Brdtextmedindrag"/>
        <w:rPr>
          <w:sz w:val="8"/>
          <w:szCs w:val="8"/>
        </w:rPr>
      </w:pPr>
    </w:p>
    <w:p w14:paraId="3FB86E40" w14:textId="61C2A9A5" w:rsidR="0079632A" w:rsidRPr="00803F7D" w:rsidRDefault="0079632A" w:rsidP="0079632A">
      <w:pPr>
        <w:pStyle w:val="Brdtextmedindrag"/>
      </w:pPr>
      <w:r w:rsidRPr="001E20E6">
        <w:rPr>
          <w:b/>
        </w:rPr>
        <w:t>Utredningens förslag</w:t>
      </w:r>
      <w:r>
        <w:rPr>
          <w:b/>
        </w:rPr>
        <w:t xml:space="preserve"> </w:t>
      </w:r>
      <w:r>
        <w:t xml:space="preserve">överensstämmer i </w:t>
      </w:r>
      <w:r w:rsidR="00F87B3B">
        <w:t xml:space="preserve">allt väsentligt </w:t>
      </w:r>
      <w:r>
        <w:t>med regeringens förslag.</w:t>
      </w:r>
      <w:r w:rsidRPr="00803F7D">
        <w:t xml:space="preserve"> </w:t>
      </w:r>
    </w:p>
    <w:p w14:paraId="216A5FD3" w14:textId="7184034D" w:rsidR="0079632A" w:rsidRDefault="0079632A" w:rsidP="0079632A">
      <w:pPr>
        <w:pStyle w:val="Brdtextmedindrag"/>
      </w:pPr>
      <w:r w:rsidRPr="001E20E6">
        <w:rPr>
          <w:b/>
        </w:rPr>
        <w:t>Remissinstanserna</w:t>
      </w:r>
      <w:r>
        <w:t xml:space="preserve"> tillstyrker förslaget eller har inget att invända mot det.</w:t>
      </w:r>
      <w:r w:rsidRPr="00432BAC">
        <w:t xml:space="preserve"> </w:t>
      </w:r>
    </w:p>
    <w:p w14:paraId="08EADB93" w14:textId="0807A15E" w:rsidR="0079632A" w:rsidRDefault="0079632A" w:rsidP="0079632A">
      <w:pPr>
        <w:pStyle w:val="Brdtextmedindrag"/>
      </w:pPr>
      <w:r>
        <w:rPr>
          <w:b/>
        </w:rPr>
        <w:t>Promemorians förslag</w:t>
      </w:r>
      <w:r>
        <w:t xml:space="preserve"> överensstämmer </w:t>
      </w:r>
      <w:r w:rsidR="00F20792">
        <w:t xml:space="preserve">i </w:t>
      </w:r>
      <w:r w:rsidRPr="00826199">
        <w:t>huvudsak</w:t>
      </w:r>
      <w:r>
        <w:t xml:space="preserve"> med regeringens förslag. </w:t>
      </w:r>
      <w:r w:rsidR="00637A63">
        <w:t>Promemorians f</w:t>
      </w:r>
      <w:r w:rsidR="00913DA2">
        <w:t xml:space="preserve">örslag </w:t>
      </w:r>
      <w:r w:rsidR="00637A63">
        <w:t>avviker</w:t>
      </w:r>
      <w:r w:rsidR="00913DA2">
        <w:t xml:space="preserve"> från regeringens förslag </w:t>
      </w:r>
      <w:r w:rsidR="00637A63">
        <w:t>genom</w:t>
      </w:r>
      <w:r w:rsidR="00913DA2">
        <w:t xml:space="preserve"> att </w:t>
      </w:r>
      <w:r w:rsidR="00637A63">
        <w:t>enligt promemorians</w:t>
      </w:r>
      <w:r>
        <w:t xml:space="preserve"> försl</w:t>
      </w:r>
      <w:r w:rsidR="00637A63">
        <w:t>ag</w:t>
      </w:r>
      <w:r>
        <w:t xml:space="preserve"> </w:t>
      </w:r>
      <w:r w:rsidR="00637A63">
        <w:t>sk</w:t>
      </w:r>
      <w:r>
        <w:t xml:space="preserve">a </w:t>
      </w:r>
      <w:r w:rsidRPr="000A55C2">
        <w:t>försäkringsrörelselagen</w:t>
      </w:r>
      <w:r>
        <w:t>s bestämmelse med hänvisning till lagen om ekonomiska föreningar tillämpas på tjänstepensionsföreningar. I promemorian föreslås</w:t>
      </w:r>
      <w:r w:rsidR="00637A63">
        <w:t xml:space="preserve"> </w:t>
      </w:r>
      <w:r>
        <w:t xml:space="preserve">inte att möjligheten till uttaxering </w:t>
      </w:r>
      <w:r w:rsidR="00913DA2">
        <w:t xml:space="preserve">ska </w:t>
      </w:r>
      <w:r>
        <w:t>begränsas till att avse arbetsgivare i egenskap av försäkrings</w:t>
      </w:r>
      <w:r w:rsidR="00F20792">
        <w:softHyphen/>
      </w:r>
      <w:r>
        <w:t xml:space="preserve">tagare. </w:t>
      </w:r>
      <w:r w:rsidR="00913DA2">
        <w:t>I promemorian</w:t>
      </w:r>
      <w:r w:rsidRPr="00870A31">
        <w:t xml:space="preserve"> föreslås inte</w:t>
      </w:r>
      <w:r>
        <w:t xml:space="preserve"> heller</w:t>
      </w:r>
      <w:r w:rsidRPr="00870A31">
        <w:t xml:space="preserve"> att bolagsordningen ska innehålla uppgift om försäkr</w:t>
      </w:r>
      <w:r>
        <w:t xml:space="preserve">ingsklasser. </w:t>
      </w:r>
    </w:p>
    <w:p w14:paraId="34F6598A" w14:textId="6DEAF923" w:rsidR="0079632A" w:rsidRDefault="0079632A" w:rsidP="0079632A">
      <w:pPr>
        <w:pStyle w:val="Brdtextmedindrag"/>
      </w:pPr>
      <w:r w:rsidRPr="008A1273">
        <w:rPr>
          <w:b/>
        </w:rPr>
        <w:t>Remissinstanserna:</w:t>
      </w:r>
      <w:r w:rsidR="00F87B3B">
        <w:rPr>
          <w:b/>
        </w:rPr>
        <w:t xml:space="preserve"> </w:t>
      </w:r>
      <w:r w:rsidR="00F87B3B">
        <w:t>Flertalet remissinstanser tillstyrker förslaget eller har inget att invända mot det.</w:t>
      </w:r>
      <w:r>
        <w:t xml:space="preserve"> </w:t>
      </w:r>
      <w:r>
        <w:rPr>
          <w:i/>
        </w:rPr>
        <w:t>Bolagsverket</w:t>
      </w:r>
      <w:r>
        <w:t xml:space="preserve"> anser att de associations</w:t>
      </w:r>
      <w:r w:rsidR="00637A63">
        <w:softHyphen/>
      </w:r>
      <w:r>
        <w:t>rättsliga reglerna för tjänstepensions</w:t>
      </w:r>
      <w:r>
        <w:softHyphen/>
        <w:t>föreningarna bör införas i den föreslagna lagen om tjänstepensionsföretag.</w:t>
      </w:r>
      <w:r w:rsidRPr="00532BD2">
        <w:t xml:space="preserve"> </w:t>
      </w:r>
      <w:r>
        <w:t>Enligt Bolagsverket framgår det inte av lag</w:t>
      </w:r>
      <w:r>
        <w:softHyphen/>
        <w:t>text</w:t>
      </w:r>
      <w:r>
        <w:softHyphen/>
      </w:r>
      <w:r>
        <w:softHyphen/>
        <w:t>en att tjänstepensionsföreningar är en egen associa</w:t>
      </w:r>
      <w:r w:rsidR="00637A63">
        <w:softHyphen/>
      </w:r>
      <w:r>
        <w:t>tionsform. Bolags</w:t>
      </w:r>
      <w:r>
        <w:softHyphen/>
        <w:t xml:space="preserve">verket anser också att det bör anges i lagen om tjänstepensionsföretag vilka associationsformer som ska tillåtas fusionera med varandra. </w:t>
      </w:r>
      <w:r w:rsidRPr="00393B46">
        <w:rPr>
          <w:i/>
        </w:rPr>
        <w:t>Svensk Försäkring</w:t>
      </w:r>
      <w:r>
        <w:t xml:space="preserve"> tillstyrker att uttaxeringar i tjänste</w:t>
      </w:r>
      <w:r w:rsidR="00637A63">
        <w:softHyphen/>
      </w:r>
      <w:r>
        <w:t>pensionsföreningar blir tillåtna, men avstyrker att det ska att det ska vara möjligt att uttaxera för</w:t>
      </w:r>
      <w:r>
        <w:softHyphen/>
        <w:t>säk</w:t>
      </w:r>
      <w:r>
        <w:softHyphen/>
        <w:t>rade, dvs. andra än försäkringstagare som är arbetsgivare.</w:t>
      </w:r>
    </w:p>
    <w:p w14:paraId="69D5D361" w14:textId="77777777" w:rsidR="0079632A" w:rsidRDefault="0079632A" w:rsidP="0079632A">
      <w:pPr>
        <w:pStyle w:val="Rubrik4utannumrering"/>
      </w:pPr>
      <w:r w:rsidRPr="003166EA">
        <w:t>Skälen för regeringens förslag</w:t>
      </w:r>
    </w:p>
    <w:p w14:paraId="4B1B1EAF" w14:textId="77777777" w:rsidR="0079632A" w:rsidRPr="00B50315" w:rsidRDefault="0079632A" w:rsidP="0079632A">
      <w:pPr>
        <w:pStyle w:val="Rubrik5utannumrering"/>
        <w:spacing w:before="0"/>
      </w:pPr>
      <w:r w:rsidRPr="00B50315">
        <w:t>Associationsrättslig reglering som ska gälla för tjänstepensionsföre</w:t>
      </w:r>
      <w:r>
        <w:t>nin</w:t>
      </w:r>
      <w:r w:rsidRPr="00B50315">
        <w:t>g</w:t>
      </w:r>
      <w:r>
        <w:t>ar</w:t>
      </w:r>
    </w:p>
    <w:p w14:paraId="6A74EF5F" w14:textId="77777777" w:rsidR="0079632A" w:rsidRDefault="0079632A" w:rsidP="00A1236C">
      <w:pPr>
        <w:pStyle w:val="Brdtext"/>
      </w:pPr>
      <w:r>
        <w:t>Den verksamhet som tjänstepensionsföretagen ska driva utgör en form av försäkringsrörelse och utgångspunkten för förslagen är därför att samma associationsrättsliga regler som gäller för försäkringsföretag ska gälla även för tjänstepensionsföretagen i så stor utsträckning som möjligt.</w:t>
      </w:r>
    </w:p>
    <w:p w14:paraId="230FFA83" w14:textId="77777777" w:rsidR="0079632A" w:rsidRPr="008473A8" w:rsidRDefault="0079632A" w:rsidP="00A1236C">
      <w:pPr>
        <w:pStyle w:val="Brdtextmedindrag"/>
        <w:rPr>
          <w:i/>
        </w:rPr>
      </w:pPr>
      <w:r>
        <w:t>Lagen om ekonomiska föreningar gäller enligt 13 kap. 2 § FRL för försäkringsföreningar om inte annat föreskrivs. I 13 kap. FRL finns ett antal ändringar och tillägg i förhållande till lagen om ekonomiska föreningar.</w:t>
      </w:r>
      <w:r w:rsidRPr="00623561">
        <w:t xml:space="preserve"> </w:t>
      </w:r>
      <w:r>
        <w:t>Regeringen har i prop. 2009/10:246 utvecklat skälen för vilka bestämmelser i lagen om ekonomiska föreningar som ska tillämpas och vilka undantag eller ändringar som krävs för försäkringsföreningar. Regeringen anser att de bedömningar som görs i den propositionen huvudsakligen gäller även i fråga om tjänstepensionsföreningar. Därför bör 13 kap. FRL tillämpas på tjänstepensionsföreningar när det gäller ansvar för en försäkringsförenings förpliktelser, stadgar, registrering, föreningens medlemmar, föreningens ledning, föreningsstämma, kompe</w:t>
      </w:r>
      <w:r>
        <w:softHyphen/>
        <w:t>tenskrav, återbäring och annan användning av föreningens egendom, likvidation (utom tvångslikvidation), upplösning utan föregående likvida</w:t>
      </w:r>
      <w:r>
        <w:softHyphen/>
        <w:t>tion, överlåtande förening vid fusion, när ansökan om fusion ska avslås, registrering av fusion, talan mot stämmobeslut, skadestånd och vite.</w:t>
      </w:r>
    </w:p>
    <w:p w14:paraId="370A35C1" w14:textId="77777777" w:rsidR="0079632A" w:rsidRDefault="0079632A" w:rsidP="00A1236C">
      <w:pPr>
        <w:pStyle w:val="Brdtextmedindrag"/>
      </w:pPr>
      <w:r>
        <w:t>Bestämmelser om tillämpning av allmänna bestämmelser för ekono</w:t>
      </w:r>
      <w:r>
        <w:softHyphen/>
        <w:t>miska föreningar och av be</w:t>
      </w:r>
      <w:r>
        <w:softHyphen/>
        <w:t xml:space="preserve">stämmelser om fusion, liksom bestämmelser </w:t>
      </w:r>
      <w:r>
        <w:lastRenderedPageBreak/>
        <w:t>om innehållet i föreningens stadgar, verksamhetskapital och tvångs</w:t>
      </w:r>
      <w:r>
        <w:softHyphen/>
        <w:t>lik</w:t>
      </w:r>
      <w:r>
        <w:softHyphen/>
        <w:t>vid</w:t>
      </w:r>
      <w:r>
        <w:softHyphen/>
        <w:t>ation bör dock, främst av redaktionella skäl, tas in i den nya lagen om tjänstepensionsföretag. Bestämmelserna bör i huvudsak motsvara det som gäller för försäkringsföreningar enligt försäkringsrörelselagen.</w:t>
      </w:r>
    </w:p>
    <w:p w14:paraId="1DBCEF81" w14:textId="77777777" w:rsidR="0079632A" w:rsidRDefault="0079632A" w:rsidP="0079632A">
      <w:pPr>
        <w:pStyle w:val="Brdtextmedindrag"/>
      </w:pPr>
      <w:r>
        <w:t>När det gäller bestämmelser om revisionsutskott, revisorns uppdragstid, revisionsberättelsen, koncern</w:t>
      </w:r>
      <w:r>
        <w:softHyphen/>
        <w:t xml:space="preserve">revision, domstols entledigande av revisorn och EU:s revisorsförordning följer kraven av unionsrättens revisionsregler för företag av allmänt intresse. Försäkringsföretag, </w:t>
      </w:r>
      <w:r w:rsidRPr="00A94262">
        <w:t xml:space="preserve">utom </w:t>
      </w:r>
      <w:r>
        <w:t>de</w:t>
      </w:r>
      <w:r w:rsidRPr="00A94262">
        <w:t xml:space="preserve"> som har be</w:t>
      </w:r>
      <w:r>
        <w:softHyphen/>
      </w:r>
      <w:r w:rsidRPr="00A94262">
        <w:t>viljats undantag enligt 1</w:t>
      </w:r>
      <w:r>
        <w:t> </w:t>
      </w:r>
      <w:r w:rsidRPr="00A94262">
        <w:t xml:space="preserve">kap. 19 eller 20 § </w:t>
      </w:r>
      <w:r>
        <w:t>FRL,</w:t>
      </w:r>
      <w:r w:rsidRPr="00A94262">
        <w:t xml:space="preserve"> </w:t>
      </w:r>
      <w:r>
        <w:t>är</w:t>
      </w:r>
      <w:r w:rsidRPr="00A94262">
        <w:t xml:space="preserve"> </w:t>
      </w:r>
      <w:r>
        <w:t>enligt 2 § 9 d revisors</w:t>
      </w:r>
      <w:r>
        <w:softHyphen/>
        <w:t>lagen (2001:883) företag av allmänt intresse, och de omfattas således av unionsrättens krav, och d</w:t>
      </w:r>
      <w:r>
        <w:rPr>
          <w:color w:val="221E1F"/>
        </w:rPr>
        <w:t>ärför finns det bestämmelser om detta i 13 kap. FRL (se p</w:t>
      </w:r>
      <w:r w:rsidRPr="00A94262">
        <w:rPr>
          <w:color w:val="221E1F"/>
        </w:rPr>
        <w:t>rop. 2015/16:162</w:t>
      </w:r>
      <w:r>
        <w:rPr>
          <w:color w:val="221E1F"/>
        </w:rPr>
        <w:t>). I avsnitt 15.6 i denna proposition föreslås att även tjänste</w:t>
      </w:r>
      <w:r>
        <w:rPr>
          <w:color w:val="221E1F"/>
        </w:rPr>
        <w:softHyphen/>
        <w:t>pensionsföretag ska anses vara företag av allmänt intresse, och därmed ska kraven i fråga om revision även omfatta tjänstepensions</w:t>
      </w:r>
      <w:r>
        <w:rPr>
          <w:color w:val="221E1F"/>
        </w:rPr>
        <w:softHyphen/>
        <w:t>föreningar. Bestämmelser om detta bör tas in i den nya lagen.</w:t>
      </w:r>
    </w:p>
    <w:p w14:paraId="743CD8CA" w14:textId="77777777" w:rsidR="0079632A" w:rsidRDefault="0079632A" w:rsidP="0079632A">
      <w:pPr>
        <w:pStyle w:val="Rubrik5utannumrering"/>
      </w:pPr>
      <w:r>
        <w:t>Beskrivning av vad en tjänstepensionsförening är</w:t>
      </w:r>
    </w:p>
    <w:p w14:paraId="5D55AEAC" w14:textId="7B17AABC" w:rsidR="0079632A" w:rsidRDefault="0079632A" w:rsidP="0079632A">
      <w:pPr>
        <w:pStyle w:val="Brdtextmedindrag"/>
        <w:ind w:firstLine="0"/>
      </w:pPr>
      <w:r>
        <w:t xml:space="preserve">I </w:t>
      </w:r>
      <w:r w:rsidR="00F20792">
        <w:t xml:space="preserve">försäkringsrörelselagen </w:t>
      </w:r>
      <w:r>
        <w:t>finns en definition av vad en försäkringsförening är, näm</w:t>
      </w:r>
      <w:r>
        <w:softHyphen/>
        <w:t>ligen en förening som har till ändamål att främja medlemmarnas eko</w:t>
      </w:r>
      <w:r>
        <w:softHyphen/>
        <w:t>no</w:t>
      </w:r>
      <w:r>
        <w:softHyphen/>
        <w:t>miska intressen genom att driva försäkringsrörelse i vilken med</w:t>
      </w:r>
      <w:r>
        <w:softHyphen/>
        <w:t>lem</w:t>
      </w:r>
      <w:r>
        <w:softHyphen/>
        <w:t>mar</w:t>
      </w:r>
      <w:r>
        <w:softHyphen/>
        <w:t>na deltar genom att använda föreningens tjänster som försäk</w:t>
      </w:r>
      <w:r>
        <w:softHyphen/>
        <w:t>rings</w:t>
      </w:r>
      <w:r>
        <w:softHyphen/>
        <w:t>ta</w:t>
      </w:r>
      <w:r>
        <w:softHyphen/>
        <w:t>gare eller som försäkrad</w:t>
      </w:r>
      <w:r w:rsidR="00F20792">
        <w:t xml:space="preserve"> (13 kap. 1 §)</w:t>
      </w:r>
      <w:r>
        <w:t>. I promemorian föreslås att den bestämmelsen ska tilläm</w:t>
      </w:r>
      <w:r>
        <w:softHyphen/>
        <w:t>pas även på tjänstepensionsföreningar, och att det som sägs om försäkringsföreningar i stället ska avse tjänstepensions</w:t>
      </w:r>
      <w:r>
        <w:softHyphen/>
        <w:t>föreningar. Rege</w:t>
      </w:r>
      <w:r>
        <w:softHyphen/>
        <w:t>ring</w:t>
      </w:r>
      <w:r>
        <w:softHyphen/>
        <w:t>en anser dock att det bör tas in en bestämmelse om vad som avses med tjänstepensionsföreningar i den nya lagen om tjänste</w:t>
      </w:r>
      <w:r>
        <w:softHyphen/>
        <w:t>pen</w:t>
      </w:r>
      <w:r>
        <w:softHyphen/>
        <w:t>sionsföretag. Innebörden bör motsvara den som gäller för försäk</w:t>
      </w:r>
      <w:r>
        <w:softHyphen/>
        <w:t>ringsföreningar men anpassas till terminologin för tjänste</w:t>
      </w:r>
      <w:r>
        <w:softHyphen/>
        <w:t>pensions</w:t>
      </w:r>
      <w:r>
        <w:softHyphen/>
        <w:t>föreningar.</w:t>
      </w:r>
    </w:p>
    <w:p w14:paraId="3B1AEEE7" w14:textId="77777777" w:rsidR="0079632A" w:rsidRDefault="0079632A" w:rsidP="0079632A">
      <w:pPr>
        <w:pStyle w:val="Rubrik5utannumrering"/>
      </w:pPr>
      <w:r>
        <w:t>Bestämmelser om fusion</w:t>
      </w:r>
    </w:p>
    <w:p w14:paraId="134BD569" w14:textId="20D87CFD" w:rsidR="0079632A" w:rsidRDefault="0079632A" w:rsidP="0079632A">
      <w:pPr>
        <w:pStyle w:val="Brdtext"/>
      </w:pPr>
      <w:r>
        <w:t xml:space="preserve">Det finns bestämmelser om fusion för försäkringsföreningarnas del i försäkringsrörelselagen och i lagen om ekonomiska föreningar. </w:t>
      </w:r>
      <w:r w:rsidRPr="00F77FD5">
        <w:t xml:space="preserve">Fusion </w:t>
      </w:r>
      <w:r>
        <w:t>bör</w:t>
      </w:r>
      <w:r w:rsidRPr="00F77FD5">
        <w:t xml:space="preserve"> </w:t>
      </w:r>
      <w:r>
        <w:t xml:space="preserve">även vara </w:t>
      </w:r>
      <w:r w:rsidRPr="00F77FD5">
        <w:t xml:space="preserve">tillåtet </w:t>
      </w:r>
      <w:r>
        <w:t>mellan tjänstepensionsföreningar. Det bör därför införas fusionsregler för tjänstepensionsföreningar i den nya lagen</w:t>
      </w:r>
      <w:r w:rsidR="00AB4F0C">
        <w:t xml:space="preserve"> om tjänste</w:t>
      </w:r>
      <w:r w:rsidR="00AB4F0C">
        <w:softHyphen/>
        <w:t>pensionsföretag</w:t>
      </w:r>
      <w:r>
        <w:t>.</w:t>
      </w:r>
    </w:p>
    <w:p w14:paraId="5F46C72D" w14:textId="39904D9B" w:rsidR="0079632A" w:rsidRPr="00370D8C" w:rsidRDefault="0079632A" w:rsidP="00A1236C">
      <w:pPr>
        <w:pStyle w:val="Brdtextmedindrag"/>
      </w:pPr>
      <w:r w:rsidRPr="00370D8C">
        <w:t xml:space="preserve">I promemorian föreslås att det i den nya lagen </w:t>
      </w:r>
      <w:r w:rsidR="00AB4F0C">
        <w:t xml:space="preserve">ska </w:t>
      </w:r>
      <w:r w:rsidRPr="00370D8C">
        <w:t>inför</w:t>
      </w:r>
      <w:r w:rsidR="00AB4F0C">
        <w:t>a</w:t>
      </w:r>
      <w:r w:rsidRPr="00370D8C">
        <w:t xml:space="preserve">s en bestämmelse om ansökan om tillstånd att verkställa en fusionsplan. Som skäl för en </w:t>
      </w:r>
      <w:r>
        <w:t xml:space="preserve">egen </w:t>
      </w:r>
      <w:r w:rsidRPr="00370D8C">
        <w:t xml:space="preserve">bestämmelse i stället för att </w:t>
      </w:r>
      <w:r>
        <w:t xml:space="preserve">tillämpa </w:t>
      </w:r>
      <w:r w:rsidRPr="00370D8C">
        <w:t>försäkringsrörelse</w:t>
      </w:r>
      <w:r w:rsidR="00AB4F0C">
        <w:softHyphen/>
      </w:r>
      <w:r w:rsidRPr="00370D8C">
        <w:t>lagen, anges att vissa hänvis</w:t>
      </w:r>
      <w:r>
        <w:t>ning</w:t>
      </w:r>
      <w:r w:rsidRPr="00370D8C">
        <w:t xml:space="preserve">ar i den lagen inte </w:t>
      </w:r>
      <w:r>
        <w:t xml:space="preserve">bör </w:t>
      </w:r>
      <w:r w:rsidRPr="00370D8C">
        <w:t>gäll</w:t>
      </w:r>
      <w:r>
        <w:t>a</w:t>
      </w:r>
      <w:r w:rsidRPr="00370D8C">
        <w:t xml:space="preserve"> för tjänste</w:t>
      </w:r>
      <w:r w:rsidR="00AB4F0C">
        <w:softHyphen/>
      </w:r>
      <w:r w:rsidRPr="00370D8C">
        <w:t xml:space="preserve">pensionsföretag, och att det </w:t>
      </w:r>
      <w:r>
        <w:t>av</w:t>
      </w:r>
      <w:r w:rsidRPr="00370D8C">
        <w:t xml:space="preserve"> tydlig</w:t>
      </w:r>
      <w:r>
        <w:t>he</w:t>
      </w:r>
      <w:r w:rsidRPr="00370D8C">
        <w:t>t</w:t>
      </w:r>
      <w:r>
        <w:t>sskäl</w:t>
      </w:r>
      <w:r w:rsidRPr="00370D8C">
        <w:t xml:space="preserve"> bör införas en bestämmelse i den nya lagen om tjänstepensionsföretag. Det anförs vidare </w:t>
      </w:r>
      <w:r>
        <w:t>att bestäm</w:t>
      </w:r>
      <w:r w:rsidR="00AB4F0C">
        <w:softHyphen/>
      </w:r>
      <w:r>
        <w:t>melsen ska motsvara 13 </w:t>
      </w:r>
      <w:r w:rsidRPr="00370D8C">
        <w:t xml:space="preserve">kap. </w:t>
      </w:r>
      <w:r>
        <w:t>33 </w:t>
      </w:r>
      <w:r w:rsidRPr="00370D8C">
        <w:t xml:space="preserve">§ FRL. Enligt den paragrafen krävs det </w:t>
      </w:r>
      <w:r>
        <w:t>bl.a. att de överlåtande föreningarna</w:t>
      </w:r>
      <w:r w:rsidRPr="00370D8C">
        <w:t xml:space="preserve"> vid fusion genom kombination för</w:t>
      </w:r>
      <w:r w:rsidR="00AB4F0C">
        <w:softHyphen/>
      </w:r>
      <w:r w:rsidRPr="00370D8C">
        <w:t>utom att ansöka om tillstånd att verkställa fusionsplanen även ska ansöka om tillstånd för de</w:t>
      </w:r>
      <w:r>
        <w:t>t</w:t>
      </w:r>
      <w:r w:rsidRPr="00370D8C">
        <w:t xml:space="preserve"> övertagande företaget att driva försäkringsrörelse. Det lagförslag som lämnas i promemorian har dock en något annan innebörd. Regeringen instämmer i det som anförs i promemorian om att samma tillståndskrav bör gälla vid kombination av </w:t>
      </w:r>
      <w:r>
        <w:t>t</w:t>
      </w:r>
      <w:r w:rsidRPr="00370D8C">
        <w:t>jänstepensions</w:t>
      </w:r>
      <w:r>
        <w:t>föreningar</w:t>
      </w:r>
      <w:r w:rsidRPr="00370D8C">
        <w:t xml:space="preserve"> som vid kombination av försäkrings</w:t>
      </w:r>
      <w:r>
        <w:t>förenin</w:t>
      </w:r>
      <w:r w:rsidRPr="00370D8C">
        <w:t>g</w:t>
      </w:r>
      <w:r>
        <w:t xml:space="preserve">ar och att det krävs en särskild </w:t>
      </w:r>
      <w:r>
        <w:lastRenderedPageBreak/>
        <w:t>bestämmelse i den nya lagen om tjänstepensionsföretag. E</w:t>
      </w:r>
      <w:r w:rsidRPr="00370D8C">
        <w:t xml:space="preserve">n bestämmelse </w:t>
      </w:r>
      <w:r>
        <w:t>med sådan betydelse bör</w:t>
      </w:r>
      <w:r w:rsidRPr="00370D8C">
        <w:t xml:space="preserve"> införas i den nya lagen.</w:t>
      </w:r>
    </w:p>
    <w:p w14:paraId="395405BB" w14:textId="77777777" w:rsidR="0079632A" w:rsidRPr="0009508C" w:rsidRDefault="0079632A" w:rsidP="0079632A">
      <w:pPr>
        <w:pStyle w:val="Rubrik5utannumrering"/>
      </w:pPr>
      <w:r>
        <w:t>Tjänstepensionsföreningens stadgar</w:t>
      </w:r>
    </w:p>
    <w:p w14:paraId="676C9E7D" w14:textId="0A0C9251" w:rsidR="0079632A" w:rsidRDefault="0079632A" w:rsidP="0079632A">
      <w:pPr>
        <w:pStyle w:val="Brdtext"/>
      </w:pPr>
      <w:r>
        <w:t xml:space="preserve">I </w:t>
      </w:r>
      <w:r w:rsidR="00AB4F0C">
        <w:t>försäkringsrörelselagen</w:t>
      </w:r>
      <w:r>
        <w:t xml:space="preserve"> föreskrivs en skyldighet att i försäk</w:t>
      </w:r>
      <w:r>
        <w:softHyphen/>
        <w:t>rings</w:t>
      </w:r>
      <w:r w:rsidR="00AB4F0C">
        <w:softHyphen/>
      </w:r>
      <w:r>
        <w:t>föreningens stadgar ange huruvida rörelsen ska avse såväl direkt för</w:t>
      </w:r>
      <w:r>
        <w:softHyphen/>
        <w:t>säkring som mottagen återförsäkring</w:t>
      </w:r>
      <w:r w:rsidR="00AB4F0C">
        <w:t xml:space="preserve"> (13 kap. 6 § första stycket 1)</w:t>
      </w:r>
      <w:r>
        <w:t>.</w:t>
      </w:r>
      <w:r w:rsidRPr="001665F2">
        <w:t xml:space="preserve"> </w:t>
      </w:r>
      <w:r>
        <w:t>Sådana uppgifter är inte relevanta för tjänstepensionsföreningar, eftersom de inte kommer driva återförsäk</w:t>
      </w:r>
      <w:r>
        <w:softHyphen/>
        <w:t>rings</w:t>
      </w:r>
      <w:r>
        <w:softHyphen/>
        <w:t>verksamhet. Det bör i stället krävas att det anges vilka försäkrings</w:t>
      </w:r>
      <w:r>
        <w:softHyphen/>
        <w:t>klasser som verksamheten ska avse, på det sätt som utvecklats i praxis (se avsnitt 12.2 angående bolagsordningens innehåll i ömsesidiga tjänste</w:t>
      </w:r>
      <w:r>
        <w:softHyphen/>
        <w:t>pen</w:t>
      </w:r>
      <w:r>
        <w:softHyphen/>
        <w:t>sions</w:t>
      </w:r>
      <w:r>
        <w:softHyphen/>
        <w:t xml:space="preserve">bolag). </w:t>
      </w:r>
    </w:p>
    <w:p w14:paraId="4D090D28" w14:textId="77777777" w:rsidR="0079632A" w:rsidRPr="0009508C" w:rsidRDefault="0079632A" w:rsidP="0079632A">
      <w:pPr>
        <w:pStyle w:val="Rubrik5utannumrering"/>
      </w:pPr>
      <w:r>
        <w:t>Uttaxering</w:t>
      </w:r>
    </w:p>
    <w:p w14:paraId="6F4A9903" w14:textId="77777777" w:rsidR="0079632A" w:rsidRDefault="0079632A" w:rsidP="00A1236C">
      <w:pPr>
        <w:pStyle w:val="Brdtext"/>
      </w:pPr>
      <w:r>
        <w:t xml:space="preserve">På samma sätt som när det gäller ömsesidiga tjänstepensionsbolag (se avsnitt 12.2) bör det, som </w:t>
      </w:r>
      <w:r>
        <w:rPr>
          <w:i/>
        </w:rPr>
        <w:t xml:space="preserve">Svensk Försäkring </w:t>
      </w:r>
      <w:r>
        <w:t>lyfter fram, inte kunna komma ifråga att nuvarande eller framtida pensionärer blir föremål för beslut om uttaxering, dvs. förpliktas utge kapitaltillskott till tjänstepen</w:t>
      </w:r>
      <w:r>
        <w:softHyphen/>
        <w:t>sions</w:t>
      </w:r>
      <w:r>
        <w:softHyphen/>
      </w:r>
      <w:r>
        <w:softHyphen/>
        <w:t>föreningen. Detta bör framgå av den nya lagen om tjänstepen</w:t>
      </w:r>
      <w:r>
        <w:softHyphen/>
        <w:t xml:space="preserve">sionsföretag på samma sätt som för ömsesidiga tjänstepensionsbolag. </w:t>
      </w:r>
    </w:p>
    <w:p w14:paraId="1BDCEDFF" w14:textId="77777777" w:rsidR="0079632A" w:rsidRDefault="0079632A" w:rsidP="0079632A">
      <w:pPr>
        <w:pStyle w:val="Rubrik5utannumrering"/>
      </w:pPr>
      <w:r>
        <w:t>Tvångslikvidation av tjänstepensionsföreningar</w:t>
      </w:r>
    </w:p>
    <w:p w14:paraId="05A30451" w14:textId="3CC16E2B" w:rsidR="0079632A" w:rsidRDefault="0079632A" w:rsidP="00A1236C">
      <w:pPr>
        <w:pStyle w:val="Brdtextmedindrag"/>
        <w:ind w:firstLine="0"/>
      </w:pPr>
      <w:r>
        <w:t xml:space="preserve">I </w:t>
      </w:r>
      <w:r w:rsidR="00AB4F0C">
        <w:t>försäkringsrörelselagen</w:t>
      </w:r>
      <w:r>
        <w:t xml:space="preserve"> anges i vilka fall Bolagsverket ska besluta att en försäkringsförening ska gå i likvidation</w:t>
      </w:r>
      <w:r w:rsidR="00AB4F0C">
        <w:t xml:space="preserve"> (13 kap. 27 §)</w:t>
      </w:r>
      <w:r>
        <w:t xml:space="preserve">. Ett av fallen avser situationen att tillståndet att driva försäkringsrörelse har återkallats. </w:t>
      </w:r>
      <w:r w:rsidRPr="00B24976">
        <w:t>För att inte tvångs</w:t>
      </w:r>
      <w:r>
        <w:softHyphen/>
      </w:r>
      <w:r w:rsidRPr="00B24976">
        <w:t>likvidation på grund av åt</w:t>
      </w:r>
      <w:r>
        <w:t>erkallelse ska aktualiseras när en förening över</w:t>
      </w:r>
      <w:r>
        <w:softHyphen/>
        <w:t>går från att driva försäkringsrörelse enligt försäkringsrörelse</w:t>
      </w:r>
      <w:r w:rsidR="00AB4F0C">
        <w:softHyphen/>
      </w:r>
      <w:r>
        <w:t>lagen till att driva verksamhet enligt den nya lagen om tjänstepensions</w:t>
      </w:r>
      <w:r w:rsidR="00AB4F0C">
        <w:softHyphen/>
      </w:r>
      <w:r>
        <w:t xml:space="preserve">företag </w:t>
      </w:r>
      <w:r w:rsidRPr="00B24976">
        <w:t xml:space="preserve">krävs att </w:t>
      </w:r>
      <w:r>
        <w:t>bestämmelsen ändras. En ändring bör genomföras som innebär att tvångslikvidation när en försäkringsförenings tillstånd att driva försäk</w:t>
      </w:r>
      <w:r>
        <w:softHyphen/>
        <w:t>rings</w:t>
      </w:r>
      <w:r>
        <w:softHyphen/>
        <w:t>rörelse har återkallats bara ska ske om tillståndet har återkallats utan att bolaget i stället har fått tillstånd att driva tjänste</w:t>
      </w:r>
      <w:r>
        <w:softHyphen/>
        <w:t>pensions</w:t>
      </w:r>
      <w:r w:rsidR="00AB4F0C">
        <w:softHyphen/>
      </w:r>
      <w:r>
        <w:t>verksamhet som tjänstepensionsföretag. Vidare bör det på samma sätt regleras i den nya lagen om tjänstepensionsföretag att tvångslikvidation av en tjänste</w:t>
      </w:r>
      <w:r>
        <w:softHyphen/>
        <w:t>pensions</w:t>
      </w:r>
      <w:r>
        <w:softHyphen/>
        <w:t>före</w:t>
      </w:r>
      <w:r>
        <w:softHyphen/>
        <w:t>ning om ett tillstånd har återkallats bara ska beslutas om föreningen inte i stället har fått ett tillstånd att driva försäkringsrörelse enligt försäk</w:t>
      </w:r>
      <w:r>
        <w:softHyphen/>
        <w:t>ringsrörelselagen.</w:t>
      </w:r>
    </w:p>
    <w:p w14:paraId="59E93F23" w14:textId="77777777" w:rsidR="0079632A" w:rsidRPr="00AD6856" w:rsidRDefault="0079632A" w:rsidP="0079632A">
      <w:pPr>
        <w:pStyle w:val="Rubrik5utannumrering"/>
      </w:pPr>
      <w:r>
        <w:t>Krav på tjänstepensionsföretagens f</w:t>
      </w:r>
      <w:r w:rsidRPr="00AD6856">
        <w:t>öretagsnamn</w:t>
      </w:r>
    </w:p>
    <w:p w14:paraId="642805E4" w14:textId="77777777" w:rsidR="0079632A" w:rsidRDefault="0079632A" w:rsidP="00A1236C">
      <w:pPr>
        <w:pStyle w:val="Brdtext"/>
      </w:pPr>
      <w:r>
        <w:t>För att skilja tjänstepensionsföretagen och deras verksamhet från bl.a. för</w:t>
      </w:r>
      <w:r>
        <w:softHyphen/>
        <w:t>säk</w:t>
      </w:r>
      <w:r>
        <w:softHyphen/>
        <w:t>ringsföretagen bör det krävas att ordet tjänste</w:t>
      </w:r>
      <w:r>
        <w:softHyphen/>
        <w:t>pension ingår i företags</w:t>
      </w:r>
      <w:r>
        <w:softHyphen/>
        <w:t>namnen. Bestäm</w:t>
      </w:r>
      <w:r>
        <w:softHyphen/>
        <w:t>melser med krav på att ordet tjänstepensionsförening ska ingå i en tjänstepensionsförenings företagsnamn bör därför införas. Det bör också införas regler om att ordet tjänstepensionsförening eller en för</w:t>
      </w:r>
      <w:r>
        <w:softHyphen/>
        <w:t>kort</w:t>
      </w:r>
      <w:r>
        <w:softHyphen/>
        <w:t>ning av det ordet inte ska få finnas med i ett särskilt företagsnamn. Vidare bör det införas förbud för andra än tjänstepensionsföreningar att använda ordet tjänstepensionsförening i sitt företagsnamn.</w:t>
      </w:r>
    </w:p>
    <w:p w14:paraId="6E76F669" w14:textId="613B8A57" w:rsidR="0079632A" w:rsidRPr="00282963" w:rsidRDefault="0079632A" w:rsidP="0079632A">
      <w:pPr>
        <w:pStyle w:val="Brdtextmedindrag"/>
      </w:pPr>
      <w:r>
        <w:t xml:space="preserve">Enligt </w:t>
      </w:r>
      <w:r w:rsidR="00AB4F0C">
        <w:t>försäkringsrörelselagen</w:t>
      </w:r>
      <w:r>
        <w:t xml:space="preserve"> gäller att den som uppsåtligen eller av oaktsamhet bryter mot förbudet att använda ordet försäkringsförening i sitt </w:t>
      </w:r>
      <w:r>
        <w:lastRenderedPageBreak/>
        <w:t>företagsnamn utan att vara en försäkringsförening döms till böter</w:t>
      </w:r>
      <w:r w:rsidR="00AB4F0C">
        <w:t xml:space="preserve"> (13 kap. 40 §)</w:t>
      </w:r>
      <w:r>
        <w:t>. En motsvarande straffbestämmelse om otillåten användning av ordet tjänste</w:t>
      </w:r>
      <w:r>
        <w:softHyphen/>
        <w:t>pensionsförening bör införas i den nya lagen om tjänste</w:t>
      </w:r>
      <w:r>
        <w:softHyphen/>
        <w:t>pen</w:t>
      </w:r>
      <w:r>
        <w:softHyphen/>
        <w:t>si</w:t>
      </w:r>
      <w:r>
        <w:softHyphen/>
        <w:t>ons</w:t>
      </w:r>
      <w:r>
        <w:softHyphen/>
        <w:t>företag.</w:t>
      </w:r>
    </w:p>
    <w:p w14:paraId="64D7FA47" w14:textId="77777777" w:rsidR="0079632A" w:rsidRDefault="0079632A" w:rsidP="00D415A9">
      <w:pPr>
        <w:pStyle w:val="Rubrik2"/>
      </w:pPr>
      <w:bookmarkStart w:id="4080" w:name="_Toc518396688"/>
      <w:bookmarkStart w:id="4081" w:name="_Toc518400999"/>
      <w:bookmarkStart w:id="4082" w:name="_Toc518401716"/>
      <w:bookmarkStart w:id="4083" w:name="_Toc518401955"/>
      <w:bookmarkStart w:id="4084" w:name="_Toc518463109"/>
      <w:bookmarkStart w:id="4085" w:name="_Toc518462805"/>
      <w:bookmarkStart w:id="4086" w:name="_Toc518463761"/>
      <w:bookmarkStart w:id="4087" w:name="_Toc518464136"/>
      <w:bookmarkStart w:id="4088" w:name="_Toc518464375"/>
      <w:bookmarkStart w:id="4089" w:name="_Toc518472814"/>
      <w:bookmarkStart w:id="4090" w:name="_Toc8059845"/>
      <w:bookmarkStart w:id="4091" w:name="_Toc8061555"/>
      <w:bookmarkStart w:id="4092" w:name="_Toc8062087"/>
      <w:bookmarkStart w:id="4093" w:name="_Toc8064555"/>
      <w:bookmarkStart w:id="4094" w:name="_Toc8391232"/>
      <w:bookmarkStart w:id="4095" w:name="_Toc8391498"/>
      <w:bookmarkStart w:id="4096" w:name="_Toc8644703"/>
      <w:bookmarkStart w:id="4097" w:name="_Toc8645235"/>
      <w:bookmarkStart w:id="4098" w:name="_Toc8817716"/>
      <w:bookmarkStart w:id="4099" w:name="_Toc8818288"/>
      <w:bookmarkStart w:id="4100" w:name="_Toc8825657"/>
      <w:bookmarkStart w:id="4101" w:name="_Toc8831754"/>
      <w:bookmarkStart w:id="4102" w:name="_Toc8832663"/>
      <w:bookmarkStart w:id="4103" w:name="_Toc11153125"/>
      <w:bookmarkStart w:id="4104" w:name="_Toc11161046"/>
      <w:bookmarkStart w:id="4105" w:name="_Toc11166982"/>
      <w:bookmarkStart w:id="4106" w:name="_Toc11167518"/>
      <w:bookmarkStart w:id="4107" w:name="_Toc11168955"/>
      <w:bookmarkStart w:id="4108" w:name="_Toc11845908"/>
      <w:bookmarkStart w:id="4109" w:name="_Toc12611707"/>
      <w:bookmarkStart w:id="4110" w:name="_Toc12624974"/>
      <w:bookmarkStart w:id="4111" w:name="_Toc12627463"/>
      <w:bookmarkStart w:id="4112" w:name="_Toc12630353"/>
      <w:bookmarkStart w:id="4113" w:name="_Toc12632848"/>
      <w:bookmarkStart w:id="4114" w:name="_Toc17902920"/>
      <w:r w:rsidRPr="00D415A9">
        <w:t>Europabolag</w:t>
      </w:r>
      <w:r>
        <w:t xml:space="preserve"> och europakooperativ</w:t>
      </w:r>
      <w:bookmarkEnd w:id="4080"/>
      <w:bookmarkEnd w:id="4081"/>
      <w:bookmarkEnd w:id="4082"/>
      <w:bookmarkEnd w:id="4083"/>
      <w:bookmarkEnd w:id="4084"/>
      <w:bookmarkEnd w:id="4085"/>
      <w:bookmarkEnd w:id="4086"/>
      <w:bookmarkEnd w:id="4087"/>
      <w:bookmarkEnd w:id="4088"/>
      <w:bookmarkEnd w:id="4089"/>
      <w:bookmarkEnd w:id="4090"/>
      <w:bookmarkEnd w:id="4091"/>
      <w:bookmarkEnd w:id="4092"/>
      <w:bookmarkEnd w:id="4093"/>
      <w:bookmarkEnd w:id="4094"/>
      <w:bookmarkEnd w:id="4095"/>
      <w:bookmarkEnd w:id="4096"/>
      <w:bookmarkEnd w:id="4097"/>
      <w:bookmarkEnd w:id="4098"/>
      <w:bookmarkEnd w:id="4099"/>
      <w:bookmarkEnd w:id="4100"/>
      <w:bookmarkEnd w:id="4101"/>
      <w:bookmarkEnd w:id="4102"/>
      <w:bookmarkEnd w:id="4103"/>
      <w:bookmarkEnd w:id="4104"/>
      <w:bookmarkEnd w:id="4105"/>
      <w:bookmarkEnd w:id="4106"/>
      <w:bookmarkEnd w:id="4107"/>
      <w:bookmarkEnd w:id="4108"/>
      <w:bookmarkEnd w:id="4109"/>
      <w:bookmarkEnd w:id="4110"/>
      <w:bookmarkEnd w:id="4111"/>
      <w:bookmarkEnd w:id="4112"/>
      <w:bookmarkEnd w:id="4113"/>
      <w:bookmarkEnd w:id="4114"/>
    </w:p>
    <w:p w14:paraId="4CA9516E" w14:textId="77777777" w:rsidR="0079632A" w:rsidRDefault="0079632A" w:rsidP="0079632A">
      <w:pPr>
        <w:pStyle w:val="Brdtextram"/>
      </w:pPr>
      <w:r>
        <w:rPr>
          <w:b/>
        </w:rPr>
        <w:t>Regeringens</w:t>
      </w:r>
      <w:r w:rsidRPr="00DA53A3">
        <w:rPr>
          <w:b/>
        </w:rPr>
        <w:t xml:space="preserve"> förslag:</w:t>
      </w:r>
      <w:r>
        <w:t xml:space="preserve"> </w:t>
      </w:r>
      <w:bookmarkStart w:id="4115" w:name="_Hlk3881392"/>
      <w:r>
        <w:t>Lagen om europabolag och lagen om europakooperativ ska gälla för europabolag och europakooperativ med säte i Sverige som har fått tillstånd att driva tjänstepensionsverksamhet som</w:t>
      </w:r>
      <w:r w:rsidRPr="00446971">
        <w:t xml:space="preserve"> tjänstepensionsför</w:t>
      </w:r>
      <w:r>
        <w:t>etag, om inte annat är föreskrivet i de lagarna</w:t>
      </w:r>
      <w:bookmarkEnd w:id="4115"/>
      <w:r>
        <w:t>. I bestämmelserna om dualistiska bolag och kooperativ och fusioner i de lagarna ska det hän</w:t>
      </w:r>
      <w:r>
        <w:softHyphen/>
        <w:t>visas till den nya lagen om tjänstepensionsföretag. Det ska även hän</w:t>
      </w:r>
      <w:r>
        <w:softHyphen/>
        <w:t>visas till den lagen i bestämmelserna om u</w:t>
      </w:r>
      <w:r w:rsidRPr="003A7E37">
        <w:t>tfärdande av intyg vid bild</w:t>
      </w:r>
      <w:r>
        <w:softHyphen/>
      </w:r>
      <w:r w:rsidRPr="003A7E37">
        <w:t xml:space="preserve">ande av ett europabolag </w:t>
      </w:r>
      <w:r>
        <w:t>och ett europakooperativ och om s</w:t>
      </w:r>
      <w:r w:rsidRPr="004B21E6">
        <w:t>kyddet för borgenärer i samband med bildandet av ett europakooperativ genom fusion</w:t>
      </w:r>
      <w:r>
        <w:t xml:space="preserve"> i lagen om europakooperativ. </w:t>
      </w:r>
    </w:p>
    <w:p w14:paraId="16A5C86C" w14:textId="77777777" w:rsidR="0079632A" w:rsidRDefault="0079632A" w:rsidP="0079632A">
      <w:pPr>
        <w:pStyle w:val="Brdtextmedindragram"/>
      </w:pPr>
      <w:r>
        <w:t xml:space="preserve">I den nya lagen om tjänstepensionsföretag ska det finnas en bestämmelse om att dualistiska </w:t>
      </w:r>
      <w:r w:rsidRPr="00280E3C">
        <w:t xml:space="preserve">europabolag </w:t>
      </w:r>
      <w:r>
        <w:t xml:space="preserve">och europakooperativ </w:t>
      </w:r>
      <w:r w:rsidRPr="00280E3C">
        <w:t xml:space="preserve">som driver </w:t>
      </w:r>
      <w:r>
        <w:t>tjänstepensionsverksamhet</w:t>
      </w:r>
      <w:r w:rsidRPr="00280E3C">
        <w:t xml:space="preserve"> ska</w:t>
      </w:r>
      <w:r>
        <w:t xml:space="preserve"> tillämpa </w:t>
      </w:r>
      <w:r w:rsidRPr="0014422A">
        <w:t>bestäm</w:t>
      </w:r>
      <w:r>
        <w:softHyphen/>
      </w:r>
      <w:r w:rsidRPr="0014422A">
        <w:t>mel</w:t>
      </w:r>
      <w:r>
        <w:softHyphen/>
      </w:r>
      <w:r w:rsidRPr="0014422A">
        <w:t xml:space="preserve">ser om styrelsen eller dess ledamöter </w:t>
      </w:r>
      <w:r w:rsidRPr="00410381">
        <w:t>på tillsynsorganet</w:t>
      </w:r>
      <w:r w:rsidRPr="002F394C">
        <w:t xml:space="preserve"> </w:t>
      </w:r>
      <w:r w:rsidRPr="00410381">
        <w:t>eller dess ledamöter</w:t>
      </w:r>
      <w:r>
        <w:t xml:space="preserve"> avseende bl.a. ledningsprövning, uppgifter inför styrelseval och om tystnadsplikt i den lagen och i försäkrings</w:t>
      </w:r>
      <w:r>
        <w:softHyphen/>
        <w:t>rörelselagen. B</w:t>
      </w:r>
      <w:r w:rsidRPr="00BE7FAA">
        <w:t>estämmelserna om styrelsen eller dess ledamöter ska tilläm</w:t>
      </w:r>
      <w:r>
        <w:softHyphen/>
      </w:r>
      <w:r w:rsidRPr="00BE7FAA">
        <w:t>p</w:t>
      </w:r>
      <w:r>
        <w:softHyphen/>
      </w:r>
      <w:r w:rsidRPr="00BE7FAA">
        <w:t>as också på ett europabolags eller ett europakooperativs lednings- eller förvaltnings</w:t>
      </w:r>
      <w:r>
        <w:softHyphen/>
      </w:r>
      <w:r w:rsidRPr="00BE7FAA">
        <w:t>organ eller dess ledamöter</w:t>
      </w:r>
      <w:r>
        <w:t xml:space="preserve">. </w:t>
      </w:r>
    </w:p>
    <w:p w14:paraId="71069A71" w14:textId="77777777" w:rsidR="0079632A" w:rsidRPr="00A76360" w:rsidRDefault="0079632A" w:rsidP="0079632A">
      <w:pPr>
        <w:pStyle w:val="Brdtextmedindrag"/>
        <w:rPr>
          <w:sz w:val="8"/>
          <w:szCs w:val="8"/>
        </w:rPr>
      </w:pPr>
    </w:p>
    <w:p w14:paraId="255FDEA2" w14:textId="77777777" w:rsidR="0079632A" w:rsidRDefault="0079632A" w:rsidP="0079632A">
      <w:pPr>
        <w:pStyle w:val="Brdtextmedindrag"/>
      </w:pPr>
      <w:r w:rsidRPr="00DA53A3">
        <w:rPr>
          <w:b/>
        </w:rPr>
        <w:t>Utredningens förslag</w:t>
      </w:r>
      <w:r>
        <w:t xml:space="preserve"> överensstämmer med regeringens förslag.</w:t>
      </w:r>
    </w:p>
    <w:p w14:paraId="69ECB0CF" w14:textId="77777777" w:rsidR="0079632A" w:rsidRPr="00212F47" w:rsidRDefault="0079632A" w:rsidP="0079632A">
      <w:pPr>
        <w:pStyle w:val="Brdtextmedindrag"/>
      </w:pPr>
      <w:r>
        <w:rPr>
          <w:b/>
        </w:rPr>
        <w:t xml:space="preserve">Remissinstanserna </w:t>
      </w:r>
      <w:r>
        <w:t>lämnar inga synpunkter.</w:t>
      </w:r>
    </w:p>
    <w:p w14:paraId="3847EBBD" w14:textId="6271F581" w:rsidR="0079632A" w:rsidRDefault="0079632A" w:rsidP="0079632A">
      <w:pPr>
        <w:pStyle w:val="Brdtextmedindrag"/>
      </w:pPr>
      <w:r w:rsidRPr="00826199">
        <w:rPr>
          <w:b/>
        </w:rPr>
        <w:t>Promemorians förslag</w:t>
      </w:r>
      <w:r>
        <w:rPr>
          <w:b/>
        </w:rPr>
        <w:t xml:space="preserve"> </w:t>
      </w:r>
      <w:r>
        <w:t>överensstämmer med regeringens</w:t>
      </w:r>
      <w:r w:rsidR="00AB4F0C">
        <w:t xml:space="preserve"> förslag</w:t>
      </w:r>
      <w:r>
        <w:t>.</w:t>
      </w:r>
    </w:p>
    <w:p w14:paraId="3A2B72C6" w14:textId="77777777" w:rsidR="0079632A" w:rsidRPr="00826199" w:rsidRDefault="0079632A" w:rsidP="0079632A">
      <w:pPr>
        <w:pStyle w:val="Brdtextmedindrag"/>
        <w:rPr>
          <w:b/>
        </w:rPr>
      </w:pPr>
      <w:r w:rsidRPr="00826199">
        <w:rPr>
          <w:b/>
        </w:rPr>
        <w:t>Remissinsta</w:t>
      </w:r>
      <w:r>
        <w:rPr>
          <w:b/>
        </w:rPr>
        <w:t xml:space="preserve">nserna </w:t>
      </w:r>
      <w:r>
        <w:t>lämnar inga synpunkter.</w:t>
      </w:r>
    </w:p>
    <w:p w14:paraId="2FDEE9DA" w14:textId="77777777" w:rsidR="0079632A" w:rsidRPr="008667F3" w:rsidRDefault="0079632A" w:rsidP="0079632A">
      <w:pPr>
        <w:pStyle w:val="Rubrik4utannumrering"/>
      </w:pPr>
      <w:r w:rsidRPr="008667F3">
        <w:t xml:space="preserve">Skälen för </w:t>
      </w:r>
      <w:r>
        <w:t xml:space="preserve">regeringens </w:t>
      </w:r>
      <w:r w:rsidRPr="008667F3">
        <w:t xml:space="preserve">förslag </w:t>
      </w:r>
    </w:p>
    <w:p w14:paraId="15BE1475" w14:textId="77777777" w:rsidR="0079632A" w:rsidRPr="00FE1A19" w:rsidRDefault="0079632A" w:rsidP="0079632A">
      <w:pPr>
        <w:pStyle w:val="Rubrik5utannumrering"/>
        <w:spacing w:before="0"/>
      </w:pPr>
      <w:r w:rsidRPr="00284744">
        <w:t>Europabolag</w:t>
      </w:r>
    </w:p>
    <w:p w14:paraId="38239230" w14:textId="77777777" w:rsidR="0079632A" w:rsidRDefault="0079632A" w:rsidP="0079632A">
      <w:pPr>
        <w:pStyle w:val="Brdtext"/>
      </w:pPr>
      <w:r>
        <w:t>Europabolag är en europeisk associationsform för gränsöver</w:t>
      </w:r>
      <w:r>
        <w:softHyphen/>
        <w:t>skridande samverkan i aktiebolagsform som regleras i rådets förordning (EG) nr 2157/2001 av den 8 oktober 2001 om stadga för europabolag, SE-förordningen. SE-förordningen innehåller bl.a. bestäm</w:t>
      </w:r>
      <w:r>
        <w:softHyphen/>
        <w:t xml:space="preserve">melser om hur ett europabolag ska bildas och hur det ska vara organiserat. På flera punkter överlåter dock förordningen den närmare regleringen till medlemsstaterna. </w:t>
      </w:r>
    </w:p>
    <w:p w14:paraId="47AC126E" w14:textId="77777777" w:rsidR="0079632A" w:rsidRDefault="0079632A" w:rsidP="0079632A">
      <w:pPr>
        <w:pStyle w:val="Brdtextmedindrag"/>
      </w:pPr>
      <w:r>
        <w:t xml:space="preserve">Europabolag med säte i Sverige ska enligt SE-förordningen omfattas av samma regler som svenska publika aktiebolag, om inte annat följer av den förordningen eller annan unionsrätt, samt av kompletterade svenska bestämmelser som specifikt avser europabolag (artikel 9.1). De svenska bestämmelser som kompletterar SE-förordningen har i första hand tagits in i lagen (2004:575) om europabolag. Enligt den lagen ska Bolagsverket föra ett särskilt register över europabolag med säte i Sverige. Det finns </w:t>
      </w:r>
      <w:r>
        <w:lastRenderedPageBreak/>
        <w:t>även bestämmelser om europabolag som tillämpar s.k. dualistisk organi</w:t>
      </w:r>
      <w:r>
        <w:softHyphen/>
        <w:t>sa</w:t>
      </w:r>
      <w:r>
        <w:softHyphen/>
        <w:t>tionsstruktur och bestämmelser om vad som ska gälla om ett europa</w:t>
      </w:r>
      <w:r>
        <w:softHyphen/>
        <w:t xml:space="preserve">bolag vill flytta sitt säte från Sverige till en annan medlemsstat. </w:t>
      </w:r>
    </w:p>
    <w:p w14:paraId="2F4BDB61" w14:textId="77777777" w:rsidR="0079632A" w:rsidRDefault="0079632A" w:rsidP="0079632A">
      <w:pPr>
        <w:pStyle w:val="Brdtextmedindrag"/>
      </w:pPr>
      <w:r>
        <w:t>I SE-förordningen anges att om det finns särskilda bestämmelser i nati</w:t>
      </w:r>
      <w:r>
        <w:softHyphen/>
        <w:t>o</w:t>
      </w:r>
      <w:r>
        <w:softHyphen/>
        <w:t xml:space="preserve">nell lagstiftning för den typ av verksamhet som ett europabolag driver, ska dessa bestämmelser gälla fullt ut för </w:t>
      </w:r>
      <w:r w:rsidRPr="00284744">
        <w:t>europabolaget</w:t>
      </w:r>
      <w:r>
        <w:t xml:space="preserve"> (artikel 9.3)</w:t>
      </w:r>
      <w:r w:rsidRPr="00284744">
        <w:t>. För</w:t>
      </w:r>
      <w:r>
        <w:softHyphen/>
      </w:r>
      <w:r w:rsidRPr="00284744">
        <w:t>ord</w:t>
      </w:r>
      <w:r>
        <w:softHyphen/>
      </w:r>
      <w:r w:rsidRPr="00284744">
        <w:t xml:space="preserve">ningen förutsätter alltså att de särskilda associationsrättsliga och näringsrättsliga </w:t>
      </w:r>
      <w:r>
        <w:t>bestämmelser</w:t>
      </w:r>
      <w:r w:rsidRPr="00284744">
        <w:t xml:space="preserve"> som gäller för försäkringsaktiebolag tilläm</w:t>
      </w:r>
      <w:r>
        <w:softHyphen/>
      </w:r>
      <w:r w:rsidRPr="00284744">
        <w:t xml:space="preserve">pas även på europabolag. </w:t>
      </w:r>
      <w:r w:rsidRPr="00DA53A3">
        <w:t>Som en</w:t>
      </w:r>
      <w:r w:rsidRPr="00284744">
        <w:t xml:space="preserve"> konsekvens </w:t>
      </w:r>
      <w:r w:rsidRPr="00DA53A3">
        <w:t>av det anförda</w:t>
      </w:r>
      <w:r w:rsidRPr="00284744">
        <w:t xml:space="preserve"> gäller be</w:t>
      </w:r>
      <w:r>
        <w:softHyphen/>
      </w:r>
      <w:r w:rsidRPr="00284744">
        <w:t>stäm</w:t>
      </w:r>
      <w:r>
        <w:softHyphen/>
      </w:r>
      <w:r w:rsidRPr="00284744">
        <w:t xml:space="preserve">melserna i </w:t>
      </w:r>
      <w:r>
        <w:t>försäkringsrörelselagen</w:t>
      </w:r>
      <w:r w:rsidRPr="00284744">
        <w:t xml:space="preserve"> om publika försäkrings</w:t>
      </w:r>
      <w:r>
        <w:softHyphen/>
      </w:r>
      <w:r w:rsidRPr="00284744">
        <w:t>aktie</w:t>
      </w:r>
      <w:r>
        <w:softHyphen/>
      </w:r>
      <w:r w:rsidRPr="00284744">
        <w:t xml:space="preserve">bolag för europabolag som har </w:t>
      </w:r>
      <w:r>
        <w:t>fått tillstånd</w:t>
      </w:r>
      <w:r w:rsidRPr="00284744">
        <w:t xml:space="preserve"> att driva försäkringsrörelse, när det gäller frågor som inte regleras i SE-förordningen.</w:t>
      </w:r>
    </w:p>
    <w:p w14:paraId="0C2BF4C7" w14:textId="77777777" w:rsidR="0079632A" w:rsidRDefault="0079632A" w:rsidP="0079632A">
      <w:pPr>
        <w:pStyle w:val="Brdtextmedindrag"/>
        <w:rPr>
          <w:u w:val="single"/>
        </w:rPr>
      </w:pPr>
      <w:r>
        <w:t>Eftersom samma associationsrättsliga regler i så stor utsträckning som möjligt ska gälla för försäkringsföretag och tjänstepensionsföretag bör l</w:t>
      </w:r>
      <w:r w:rsidRPr="006D0B1C">
        <w:t xml:space="preserve">agen om europabolag gälla för europabolag med säte i Sverige som har fått tillstånd att driva </w:t>
      </w:r>
      <w:r>
        <w:t>tjänstepensions</w:t>
      </w:r>
      <w:r w:rsidRPr="006D0B1C">
        <w:t xml:space="preserve">verksamhet </w:t>
      </w:r>
      <w:r>
        <w:t>som</w:t>
      </w:r>
      <w:r w:rsidRPr="006D0B1C">
        <w:t xml:space="preserve"> tjänste</w:t>
      </w:r>
      <w:r>
        <w:softHyphen/>
      </w:r>
      <w:r w:rsidRPr="006D0B1C">
        <w:t>pensions</w:t>
      </w:r>
      <w:r>
        <w:softHyphen/>
      </w:r>
      <w:r w:rsidRPr="006D0B1C">
        <w:t>för</w:t>
      </w:r>
      <w:r>
        <w:t>etag.</w:t>
      </w:r>
      <w:r w:rsidRPr="006D0B1C">
        <w:t xml:space="preserve"> </w:t>
      </w:r>
      <w:r>
        <w:t>Bestämmelser med sådant innehåll bör därför införas.</w:t>
      </w:r>
    </w:p>
    <w:p w14:paraId="0D5A3649" w14:textId="77777777" w:rsidR="0079632A" w:rsidRPr="004F4C07" w:rsidRDefault="0079632A" w:rsidP="0079632A">
      <w:pPr>
        <w:pStyle w:val="Rubrik5utannumrering"/>
      </w:pPr>
      <w:r w:rsidRPr="004F4C07">
        <w:t>Europakooperativ</w:t>
      </w:r>
    </w:p>
    <w:p w14:paraId="58E146A4" w14:textId="77777777" w:rsidR="0079632A" w:rsidRPr="004F4C07" w:rsidRDefault="0079632A" w:rsidP="0079632A">
      <w:pPr>
        <w:pStyle w:val="Brdtext"/>
      </w:pPr>
      <w:r w:rsidRPr="004F4C07">
        <w:t>Ett europakooperativ är en europeisk associationsform för gränsöver</w:t>
      </w:r>
      <w:r>
        <w:softHyphen/>
      </w:r>
      <w:r w:rsidRPr="004F4C07">
        <w:t>skrid</w:t>
      </w:r>
      <w:r>
        <w:softHyphen/>
      </w:r>
      <w:r w:rsidRPr="004F4C07">
        <w:t>an</w:t>
      </w:r>
      <w:r>
        <w:softHyphen/>
      </w:r>
      <w:r w:rsidRPr="004F4C07">
        <w:t>de samverkan i form av vad som närmast kan liknas vid en ekonomisk förening. Europakooperativen regleras i rådets förordning (EG) nr1435/2003 av den 22 juli 2003 om stadga för europeiska kooperativa föreningar (SCE-föreningar), SCE-förordningen. SCE-förordningen inne</w:t>
      </w:r>
      <w:r>
        <w:softHyphen/>
      </w:r>
      <w:r w:rsidRPr="004F4C07">
        <w:t xml:space="preserve">håller </w:t>
      </w:r>
      <w:r>
        <w:t xml:space="preserve">bl.a. </w:t>
      </w:r>
      <w:r w:rsidRPr="004F4C07">
        <w:t>bestämmelser om hur ett europa</w:t>
      </w:r>
      <w:r>
        <w:softHyphen/>
      </w:r>
      <w:r w:rsidRPr="004F4C07">
        <w:t>kooperativ ska bildas och hur det ska vara or</w:t>
      </w:r>
      <w:r>
        <w:t>ganiserat. E</w:t>
      </w:r>
      <w:r w:rsidRPr="004F4C07">
        <w:t xml:space="preserve">uropakooperativ med säte i Sverige </w:t>
      </w:r>
      <w:r>
        <w:t>ska en</w:t>
      </w:r>
      <w:r>
        <w:softHyphen/>
        <w:t xml:space="preserve">ligt SCE-förordningen </w:t>
      </w:r>
      <w:r w:rsidRPr="004F4C07">
        <w:t>omfattas av dels kompletterade svenska regler som specifikt avser europakooperativ, dels det regelverk som skulle gälla för ett kooperativ bildat i överensstämmelse med svensk lag</w:t>
      </w:r>
      <w:r>
        <w:t xml:space="preserve"> (artikel 8.1)</w:t>
      </w:r>
      <w:r w:rsidRPr="004F4C07">
        <w:t xml:space="preserve">. Det innebär att ett europakooperativ, precis som ett europabolag, omfattas av </w:t>
      </w:r>
      <w:r>
        <w:t>både</w:t>
      </w:r>
      <w:r w:rsidRPr="004F4C07">
        <w:t xml:space="preserve"> </w:t>
      </w:r>
      <w:r>
        <w:t>unions</w:t>
      </w:r>
      <w:r w:rsidRPr="004F4C07">
        <w:t xml:space="preserve">rättsliga och nationella bestämmelser. </w:t>
      </w:r>
    </w:p>
    <w:p w14:paraId="555FDD4A" w14:textId="77777777" w:rsidR="0079632A" w:rsidRPr="00B95C28" w:rsidRDefault="0079632A" w:rsidP="0079632A">
      <w:pPr>
        <w:pStyle w:val="Brdtextmedindrag"/>
      </w:pPr>
      <w:r w:rsidRPr="004F4C07">
        <w:t xml:space="preserve">De svenska </w:t>
      </w:r>
      <w:r>
        <w:t>bestämmelser</w:t>
      </w:r>
      <w:r w:rsidRPr="004F4C07">
        <w:t xml:space="preserve"> som kompletterar SCE-förordningen finns i lagen (2006:595) om europakooperativ. </w:t>
      </w:r>
      <w:r>
        <w:t>Enligt SCE-förordningen</w:t>
      </w:r>
      <w:r w:rsidRPr="004F4C07">
        <w:t xml:space="preserve"> </w:t>
      </w:r>
      <w:r>
        <w:t xml:space="preserve">ska </w:t>
      </w:r>
      <w:r w:rsidRPr="004F4C07">
        <w:t xml:space="preserve">nationella </w:t>
      </w:r>
      <w:r>
        <w:t>bestämmelser</w:t>
      </w:r>
      <w:r w:rsidRPr="004F4C07">
        <w:t xml:space="preserve"> om inhemsk fusion av publika aktiebolag tilläm</w:t>
      </w:r>
      <w:r>
        <w:softHyphen/>
      </w:r>
      <w:r w:rsidRPr="004F4C07">
        <w:t>pas</w:t>
      </w:r>
      <w:r>
        <w:t xml:space="preserve"> v</w:t>
      </w:r>
      <w:r w:rsidRPr="004F4C07">
        <w:t>id bildandet av ett europa</w:t>
      </w:r>
      <w:r>
        <w:softHyphen/>
      </w:r>
      <w:r w:rsidRPr="004F4C07">
        <w:t>koope</w:t>
      </w:r>
      <w:r>
        <w:softHyphen/>
      </w:r>
      <w:r w:rsidRPr="004F4C07">
        <w:t>rativ genom</w:t>
      </w:r>
      <w:r>
        <w:t xml:space="preserve"> fusion, </w:t>
      </w:r>
      <w:r w:rsidRPr="004F4C07">
        <w:t xml:space="preserve">om nationella </w:t>
      </w:r>
      <w:r>
        <w:t>be</w:t>
      </w:r>
      <w:r>
        <w:softHyphen/>
        <w:t>stämmelser</w:t>
      </w:r>
      <w:r w:rsidRPr="004F4C07">
        <w:t xml:space="preserve"> om fusion av kooperativ saknas</w:t>
      </w:r>
      <w:r>
        <w:t xml:space="preserve"> (artikel 20)</w:t>
      </w:r>
      <w:r w:rsidRPr="00DA53A3">
        <w:t>.</w:t>
      </w:r>
    </w:p>
    <w:p w14:paraId="59B9464F" w14:textId="77777777" w:rsidR="0079632A" w:rsidRDefault="0079632A" w:rsidP="0079632A">
      <w:pPr>
        <w:pStyle w:val="Brdtextmedindrag"/>
      </w:pPr>
      <w:r>
        <w:t xml:space="preserve">Lagen om europakooperativ är tillämplig på europakooperativ som hör </w:t>
      </w:r>
      <w:r w:rsidRPr="00B02832">
        <w:t xml:space="preserve">hemma i Sverige </w:t>
      </w:r>
      <w:r>
        <w:t xml:space="preserve">och </w:t>
      </w:r>
      <w:r w:rsidRPr="00B02832">
        <w:t>som har tillstånd att driva</w:t>
      </w:r>
      <w:r>
        <w:t xml:space="preserve"> försäkringsrörelse enligt försäk</w:t>
      </w:r>
      <w:r>
        <w:softHyphen/>
        <w:t xml:space="preserve">ringsrörelselagen, och bestämmelserna i försäkringsrörelselagen om </w:t>
      </w:r>
      <w:r w:rsidRPr="00DA53A3">
        <w:t xml:space="preserve">försäkringsföreningar </w:t>
      </w:r>
      <w:r>
        <w:t>är</w:t>
      </w:r>
      <w:r w:rsidRPr="00DA53A3">
        <w:t xml:space="preserve"> tillämpliga </w:t>
      </w:r>
      <w:r>
        <w:t>på</w:t>
      </w:r>
      <w:r w:rsidRPr="00DA53A3">
        <w:t xml:space="preserve"> europakooperativ som har </w:t>
      </w:r>
      <w:r>
        <w:t>tillstånd</w:t>
      </w:r>
      <w:r w:rsidRPr="00DA53A3">
        <w:t xml:space="preserve"> att driva försäkringsrörelse</w:t>
      </w:r>
      <w:r>
        <w:t xml:space="preserve"> enligt den lagen. </w:t>
      </w:r>
    </w:p>
    <w:p w14:paraId="33CB2A27" w14:textId="77777777" w:rsidR="0079632A" w:rsidRDefault="0079632A" w:rsidP="0079632A">
      <w:pPr>
        <w:pStyle w:val="Brdtextmedindrag"/>
      </w:pPr>
      <w:r>
        <w:t xml:space="preserve">Av samma skäl som anges ovan om europabolag bör </w:t>
      </w:r>
      <w:r w:rsidRPr="006D0B1C">
        <w:t>lagen om europa</w:t>
      </w:r>
      <w:r>
        <w:softHyphen/>
      </w:r>
      <w:r w:rsidRPr="006D0B1C">
        <w:t xml:space="preserve">kooperativ gälla för europakooperativ med säte i Sverige som har tillstånd att driva </w:t>
      </w:r>
      <w:r>
        <w:t>tjänstepensions</w:t>
      </w:r>
      <w:r w:rsidRPr="006D0B1C">
        <w:t xml:space="preserve">verksamhet </w:t>
      </w:r>
      <w:r>
        <w:t>som tjänstepensionsföretag och bestämmelser med sådan innebörd bör införas.</w:t>
      </w:r>
    </w:p>
    <w:p w14:paraId="141CF1C3" w14:textId="77777777" w:rsidR="0079632A" w:rsidRDefault="0079632A" w:rsidP="0079632A">
      <w:pPr>
        <w:pStyle w:val="Rubrik5utannumrering"/>
      </w:pPr>
      <w:r>
        <w:t>Vissa särskilda bestämmelser om europabolag och europakooperativ</w:t>
      </w:r>
    </w:p>
    <w:p w14:paraId="35738647" w14:textId="77777777" w:rsidR="0079632A" w:rsidRDefault="0079632A" w:rsidP="0079632A">
      <w:pPr>
        <w:pStyle w:val="Brdtext"/>
        <w:rPr>
          <w:u w:val="single"/>
        </w:rPr>
      </w:pPr>
      <w:r>
        <w:t xml:space="preserve">Vissa bestämmelser i den nya lagen om tjänstepensionsföretag kommer vara relevanta för så kallade dualistiska bolag och kooperativ och de </w:t>
      </w:r>
      <w:r>
        <w:lastRenderedPageBreak/>
        <w:t>bestämmelserna bör därför tillämpas även på dem. Det rör sig huvud</w:t>
      </w:r>
      <w:r>
        <w:softHyphen/>
        <w:t>sakligen om bestämmelserna om styrelsen och dess ledamöter, lednings</w:t>
      </w:r>
      <w:r>
        <w:softHyphen/>
        <w:t xml:space="preserve">prövning, uppgifter inför styrelseval och tystnadsplikt (jfr 2 kap. 2 § FRL). Det bör införas bestämmelser med sådan innebörd. </w:t>
      </w:r>
    </w:p>
    <w:p w14:paraId="2BF333BA" w14:textId="77777777" w:rsidR="0079632A" w:rsidRDefault="0079632A" w:rsidP="00D415A9">
      <w:pPr>
        <w:pStyle w:val="Rubrik2"/>
      </w:pPr>
      <w:bookmarkStart w:id="4116" w:name="_Toc518396689"/>
      <w:bookmarkStart w:id="4117" w:name="_Toc518401000"/>
      <w:bookmarkStart w:id="4118" w:name="_Toc518401717"/>
      <w:bookmarkStart w:id="4119" w:name="_Toc518401956"/>
      <w:bookmarkStart w:id="4120" w:name="_Toc518463110"/>
      <w:bookmarkStart w:id="4121" w:name="_Toc518462806"/>
      <w:bookmarkStart w:id="4122" w:name="_Toc518463762"/>
      <w:bookmarkStart w:id="4123" w:name="_Toc518464137"/>
      <w:bookmarkStart w:id="4124" w:name="_Toc518464376"/>
      <w:bookmarkStart w:id="4125" w:name="_Toc518472815"/>
      <w:bookmarkStart w:id="4126" w:name="_Toc8059846"/>
      <w:bookmarkStart w:id="4127" w:name="_Toc8061556"/>
      <w:bookmarkStart w:id="4128" w:name="_Toc8062088"/>
      <w:bookmarkStart w:id="4129" w:name="_Toc8064556"/>
      <w:bookmarkStart w:id="4130" w:name="_Toc8391233"/>
      <w:bookmarkStart w:id="4131" w:name="_Toc8391499"/>
      <w:bookmarkStart w:id="4132" w:name="_Toc8644704"/>
      <w:bookmarkStart w:id="4133" w:name="_Toc8645236"/>
      <w:bookmarkStart w:id="4134" w:name="_Toc8817717"/>
      <w:bookmarkStart w:id="4135" w:name="_Toc8818289"/>
      <w:bookmarkStart w:id="4136" w:name="_Toc8825658"/>
      <w:bookmarkStart w:id="4137" w:name="_Toc8831755"/>
      <w:bookmarkStart w:id="4138" w:name="_Toc8832664"/>
      <w:bookmarkStart w:id="4139" w:name="_Toc11153126"/>
      <w:bookmarkStart w:id="4140" w:name="_Toc11161047"/>
      <w:bookmarkStart w:id="4141" w:name="_Toc11166983"/>
      <w:bookmarkStart w:id="4142" w:name="_Toc11167519"/>
      <w:bookmarkStart w:id="4143" w:name="_Toc11168956"/>
      <w:bookmarkStart w:id="4144" w:name="_Toc11845909"/>
      <w:bookmarkStart w:id="4145" w:name="_Toc12611708"/>
      <w:bookmarkStart w:id="4146" w:name="_Toc12624975"/>
      <w:bookmarkStart w:id="4147" w:name="_Toc12627464"/>
      <w:bookmarkStart w:id="4148" w:name="_Toc12630354"/>
      <w:bookmarkStart w:id="4149" w:name="_Toc12632849"/>
      <w:bookmarkStart w:id="4150" w:name="_Toc17902921"/>
      <w:r>
        <w:t>Avtalsrätt</w:t>
      </w:r>
      <w:bookmarkEnd w:id="4116"/>
      <w:bookmarkEnd w:id="4117"/>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bookmarkEnd w:id="4141"/>
      <w:bookmarkEnd w:id="4142"/>
      <w:bookmarkEnd w:id="4143"/>
      <w:bookmarkEnd w:id="4144"/>
      <w:bookmarkEnd w:id="4145"/>
      <w:bookmarkEnd w:id="4146"/>
      <w:bookmarkEnd w:id="4147"/>
      <w:bookmarkEnd w:id="4148"/>
      <w:bookmarkEnd w:id="4149"/>
      <w:bookmarkEnd w:id="4150"/>
    </w:p>
    <w:p w14:paraId="2C14298F" w14:textId="77777777" w:rsidR="0079632A" w:rsidRDefault="0079632A" w:rsidP="0079632A">
      <w:pPr>
        <w:pStyle w:val="Brdtextmedindragram"/>
        <w:ind w:firstLine="0"/>
      </w:pPr>
      <w:r w:rsidRPr="002019C3">
        <w:rPr>
          <w:b/>
        </w:rPr>
        <w:t>Regeringens</w:t>
      </w:r>
      <w:r>
        <w:rPr>
          <w:b/>
        </w:rPr>
        <w:t xml:space="preserve"> förslag</w:t>
      </w:r>
      <w:r w:rsidRPr="005269A8">
        <w:rPr>
          <w:b/>
        </w:rPr>
        <w:t>:</w:t>
      </w:r>
      <w:r>
        <w:t xml:space="preserve"> Försäkringsrörelselagens bestämmelser om återköp eller överföring enligt försäkringsavtalslagen ska gälla för tjänstepensionsföretag. </w:t>
      </w:r>
    </w:p>
    <w:p w14:paraId="1C8B1543" w14:textId="74DFE852" w:rsidR="0079632A" w:rsidRDefault="0079632A" w:rsidP="0079632A">
      <w:pPr>
        <w:pStyle w:val="Brdtextmedindragram"/>
      </w:pPr>
      <w:r>
        <w:t xml:space="preserve">Tjänstepensionsföretag ska även tillämpa den bestämmelse om avgifter vid återköp eller överföring som föreslås </w:t>
      </w:r>
      <w:r w:rsidRPr="00D857A6">
        <w:t xml:space="preserve">i </w:t>
      </w:r>
      <w:r w:rsidR="00C62D22">
        <w:t>propositionen</w:t>
      </w:r>
      <w:r w:rsidRPr="00D857A6">
        <w:t xml:space="preserve"> </w:t>
      </w:r>
      <w:r w:rsidRPr="00826199">
        <w:t xml:space="preserve">En effektivare flytträtt av försäkringssparande </w:t>
      </w:r>
      <w:r w:rsidR="00C62D22">
        <w:t>(prop. 2018/19:124)</w:t>
      </w:r>
      <w:r w:rsidRPr="00826199">
        <w:t xml:space="preserve"> </w:t>
      </w:r>
      <w:r w:rsidRPr="00D857A6">
        <w:t>och föreskrifter som meddelats om sådana avgifter. Detta ska gälla från och</w:t>
      </w:r>
      <w:r>
        <w:t xml:space="preserve"> med den 1 januari 2020.</w:t>
      </w:r>
    </w:p>
    <w:p w14:paraId="1EBB7BAA" w14:textId="77777777" w:rsidR="0079632A" w:rsidRDefault="0079632A" w:rsidP="0079632A">
      <w:pPr>
        <w:pStyle w:val="Brdtextmedindragram"/>
      </w:pPr>
      <w:r>
        <w:t>Försäkringsrörelselagens övergångsregler för vissa äldre försäkringar ska gälla för tjänstepensionsföretag.</w:t>
      </w:r>
    </w:p>
    <w:p w14:paraId="1983F7CF" w14:textId="77777777" w:rsidR="0079632A" w:rsidRPr="00A94E8E" w:rsidRDefault="0079632A" w:rsidP="0079632A">
      <w:pPr>
        <w:pStyle w:val="Brdtextmedindragram"/>
      </w:pPr>
      <w:r>
        <w:rPr>
          <w:b/>
        </w:rPr>
        <w:t xml:space="preserve">Regeringens </w:t>
      </w:r>
      <w:r w:rsidRPr="005269A8">
        <w:rPr>
          <w:b/>
        </w:rPr>
        <w:t xml:space="preserve">bedömning: </w:t>
      </w:r>
      <w:r w:rsidRPr="005269A8">
        <w:t xml:space="preserve">Andra tjänstepensionsdirektivet kräver inte att det införs några civilrättsliga bestämmelser för regleringen av avtal mellan </w:t>
      </w:r>
      <w:r>
        <w:t xml:space="preserve">tjänstepensionsföretag, </w:t>
      </w:r>
      <w:r w:rsidRPr="00446971">
        <w:rPr>
          <w:color w:val="0D0D0D" w:themeColor="text1" w:themeTint="F2"/>
        </w:rPr>
        <w:t xml:space="preserve">försäkringstagare </w:t>
      </w:r>
      <w:r>
        <w:t xml:space="preserve">och </w:t>
      </w:r>
      <w:r w:rsidRPr="00446971">
        <w:rPr>
          <w:color w:val="0D0D0D" w:themeColor="text1" w:themeTint="F2"/>
        </w:rPr>
        <w:t>försäkrade</w:t>
      </w:r>
      <w:r>
        <w:t>. Försäkringsavtalslagen kommer att vara tillämplig på de avtal som tjänstepensionsföretagen ingår. Det bör inte införas någon särskild avtals</w:t>
      </w:r>
      <w:r>
        <w:softHyphen/>
        <w:t>rättslig reglering för tjänstepensionsföretag eller någon bestäm</w:t>
      </w:r>
      <w:r>
        <w:softHyphen/>
        <w:t xml:space="preserve">melse om avtalsvillkor i en tjänstepensionsförenings stadgar. </w:t>
      </w:r>
    </w:p>
    <w:p w14:paraId="76C68BE0" w14:textId="77777777" w:rsidR="0079632A" w:rsidRPr="00A76360" w:rsidRDefault="0079632A" w:rsidP="0079632A">
      <w:pPr>
        <w:pStyle w:val="Brdtextmedindrag"/>
        <w:rPr>
          <w:sz w:val="8"/>
          <w:szCs w:val="8"/>
        </w:rPr>
      </w:pPr>
    </w:p>
    <w:p w14:paraId="39F0FBBF" w14:textId="640D4B1D" w:rsidR="0079632A" w:rsidRDefault="0079632A" w:rsidP="0079632A">
      <w:pPr>
        <w:pStyle w:val="Brdtextmedindrag"/>
      </w:pPr>
      <w:r w:rsidRPr="0006285B">
        <w:rPr>
          <w:b/>
        </w:rPr>
        <w:t>Utredningens förslag</w:t>
      </w:r>
      <w:r>
        <w:t xml:space="preserve"> överensstämmer inte med regeringens förslag. </w:t>
      </w:r>
      <w:r w:rsidRPr="005269A8">
        <w:t>Enligt utredningens förslag ska den civilrättsliga</w:t>
      </w:r>
      <w:r w:rsidRPr="00931D4C">
        <w:t xml:space="preserve"> regleringen av avtalen mellan </w:t>
      </w:r>
      <w:r>
        <w:t>tjänstepensionsföretag</w:t>
      </w:r>
      <w:r w:rsidRPr="00931D4C">
        <w:t xml:space="preserve"> och arbetsgivare</w:t>
      </w:r>
      <w:r>
        <w:t xml:space="preserve"> och </w:t>
      </w:r>
      <w:r w:rsidRPr="00931D4C">
        <w:t xml:space="preserve">arbetstagare ta sin utgångspunkt i </w:t>
      </w:r>
      <w:r>
        <w:t>bestämmelserna om</w:t>
      </w:r>
      <w:r w:rsidRPr="00931D4C">
        <w:t xml:space="preserve"> personförsäkring </w:t>
      </w:r>
      <w:r>
        <w:t>i</w:t>
      </w:r>
      <w:r w:rsidRPr="00931D4C">
        <w:t xml:space="preserve"> försäkrings</w:t>
      </w:r>
      <w:r>
        <w:softHyphen/>
      </w:r>
      <w:r w:rsidRPr="00931D4C">
        <w:t>avtalslagen</w:t>
      </w:r>
      <w:r>
        <w:t xml:space="preserve"> (2005:104), </w:t>
      </w:r>
      <w:r w:rsidR="00AB4F0C">
        <w:t xml:space="preserve">förkortad </w:t>
      </w:r>
      <w:r>
        <w:t>FAL</w:t>
      </w:r>
      <w:r w:rsidRPr="00931D4C">
        <w:t>. Regleringen</w:t>
      </w:r>
      <w:r>
        <w:t xml:space="preserve"> av tjänstepensions</w:t>
      </w:r>
      <w:r w:rsidR="00AB4F0C">
        <w:softHyphen/>
      </w:r>
      <w:r>
        <w:t>företagens avtal</w:t>
      </w:r>
      <w:r w:rsidRPr="00931D4C">
        <w:t xml:space="preserve"> ska tas in i </w:t>
      </w:r>
      <w:r>
        <w:t>försäkringsavtalslagen</w:t>
      </w:r>
      <w:r w:rsidRPr="00931D4C">
        <w:t xml:space="preserve"> genom hänvisning</w:t>
      </w:r>
      <w:r>
        <w:t>ar</w:t>
      </w:r>
      <w:r w:rsidRPr="00931D4C">
        <w:t xml:space="preserve"> till relevanta </w:t>
      </w:r>
      <w:r>
        <w:t>bestämmelser i den lagen. V</w:t>
      </w:r>
      <w:r w:rsidRPr="00931D4C">
        <w:t>id tillämpning av bestämmelserna ska avtal om tjänste</w:t>
      </w:r>
      <w:r>
        <w:softHyphen/>
      </w:r>
      <w:r w:rsidRPr="00931D4C">
        <w:t>pensions</w:t>
      </w:r>
      <w:r>
        <w:softHyphen/>
      </w:r>
      <w:r w:rsidRPr="00931D4C">
        <w:t xml:space="preserve">förmåner jämställas med motsvarande försäkringsavtal och det som sägs om försäkringsbolag även gälla ett </w:t>
      </w:r>
      <w:r>
        <w:t>tjänstepensions</w:t>
      </w:r>
      <w:r>
        <w:softHyphen/>
        <w:t>företag.</w:t>
      </w:r>
      <w:r w:rsidRPr="00406CFE">
        <w:t xml:space="preserve"> </w:t>
      </w:r>
      <w:r>
        <w:t>Utredningen föreslår även att det införs en särskild bestämmelse om flytträtt och om förhållandet till borgenärerna vid ett individuellt tjänstepensions</w:t>
      </w:r>
      <w:r>
        <w:softHyphen/>
        <w:t>förmånsavtal. Enligt utredningens förslag ska det vara möjligt att reglera avtalsrättsliga frågor i en tjänstepensions</w:t>
      </w:r>
      <w:r w:rsidR="00AB4F0C">
        <w:softHyphen/>
      </w:r>
      <w:r>
        <w:t>förenings stadgar.</w:t>
      </w:r>
    </w:p>
    <w:p w14:paraId="6CF6B376" w14:textId="77777777" w:rsidR="0079632A" w:rsidRDefault="0079632A" w:rsidP="0079632A">
      <w:pPr>
        <w:pStyle w:val="Brdtextmedindrag"/>
      </w:pPr>
      <w:r>
        <w:rPr>
          <w:b/>
        </w:rPr>
        <w:t xml:space="preserve">Remissinstanserna: </w:t>
      </w:r>
      <w:r w:rsidRPr="003E569E">
        <w:t>Flertalet</w:t>
      </w:r>
      <w:r>
        <w:t xml:space="preserve"> remissinstanser </w:t>
      </w:r>
      <w:r w:rsidRPr="005269A8">
        <w:t>tillstyrker förslaget eller</w:t>
      </w:r>
      <w:r>
        <w:t xml:space="preserve"> har inget att invända mot det.</w:t>
      </w:r>
      <w:r w:rsidRPr="003E569E">
        <w:rPr>
          <w:i/>
        </w:rPr>
        <w:t xml:space="preserve"> </w:t>
      </w:r>
      <w:r w:rsidRPr="005646D3">
        <w:rPr>
          <w:i/>
        </w:rPr>
        <w:t>Svensk Försäkring</w:t>
      </w:r>
      <w:r>
        <w:t xml:space="preserve"> välkomnar möjligheten för tjänstepensionsföreningar att reglera avtalsrättsliga frågor i stadgarna. </w:t>
      </w:r>
      <w:r w:rsidRPr="002E231A">
        <w:rPr>
          <w:i/>
        </w:rPr>
        <w:t>Tjänstepensionsförbundet</w:t>
      </w:r>
      <w:r>
        <w:t xml:space="preserve"> anser att möjligheten att reglera avtalsrättsliga frågor i föreningens stadgar bör framgå av lag. </w:t>
      </w:r>
      <w:r>
        <w:rPr>
          <w:i/>
        </w:rPr>
        <w:t xml:space="preserve">Livförsäkringsbolaget </w:t>
      </w:r>
      <w:r w:rsidRPr="00446971">
        <w:rPr>
          <w:i/>
        </w:rPr>
        <w:t>Skandia</w:t>
      </w:r>
      <w:r>
        <w:rPr>
          <w:i/>
        </w:rPr>
        <w:t>, ömsesidigt</w:t>
      </w:r>
      <w:r>
        <w:t xml:space="preserve"> anser att det inte behövs någon särskild bestämmelse för att försäkringsavtalslagen ska gälla för de produkter som tjänste</w:t>
      </w:r>
      <w:r>
        <w:softHyphen/>
        <w:t>pensionsföretag kommer att tillhandahålla.</w:t>
      </w:r>
    </w:p>
    <w:p w14:paraId="4F4FB758" w14:textId="77777777" w:rsidR="0079632A" w:rsidRPr="00D857A6" w:rsidRDefault="0079632A" w:rsidP="0079632A">
      <w:pPr>
        <w:pStyle w:val="Brdtextmedindrag"/>
      </w:pPr>
      <w:r>
        <w:rPr>
          <w:b/>
        </w:rPr>
        <w:t xml:space="preserve">Promemorians förslag och bedömning </w:t>
      </w:r>
      <w:r>
        <w:t xml:space="preserve">överensstämmer i huvudsak med regeringens förslag och bedömning. I promemorian finns inte något lagförslag som behandlar den nya bestämmelse i försäkringsrörelselagen </w:t>
      </w:r>
      <w:r>
        <w:lastRenderedPageBreak/>
        <w:t xml:space="preserve">om avgifter vid återköp eller överföring som föreslås i </w:t>
      </w:r>
      <w:bookmarkStart w:id="4151" w:name="_Hlk3814635"/>
      <w:r>
        <w:t xml:space="preserve">prop. 2018/19:124 </w:t>
      </w:r>
      <w:r w:rsidRPr="00826199">
        <w:t>En effektivare flytträtt av försäkrings</w:t>
      </w:r>
      <w:r w:rsidRPr="00826199">
        <w:softHyphen/>
        <w:t>sparande</w:t>
      </w:r>
      <w:bookmarkEnd w:id="4151"/>
      <w:r w:rsidRPr="00D857A6">
        <w:t xml:space="preserve">. </w:t>
      </w:r>
    </w:p>
    <w:p w14:paraId="40398003" w14:textId="493516B3" w:rsidR="0079632A" w:rsidRPr="00446971" w:rsidRDefault="0079632A" w:rsidP="0079632A">
      <w:pPr>
        <w:pStyle w:val="Brdtextmedindrag"/>
      </w:pPr>
      <w:r w:rsidRPr="00D857A6">
        <w:rPr>
          <w:b/>
        </w:rPr>
        <w:t xml:space="preserve">Remissinstanserna: </w:t>
      </w:r>
      <w:r w:rsidRPr="00D857A6">
        <w:t>Flertalet remissinstanser tillstyrker</w:t>
      </w:r>
      <w:r>
        <w:t xml:space="preserve"> förslaget och instämmer i bedömningen eller har inget att invända mot dem. </w:t>
      </w:r>
      <w:r w:rsidRPr="00826199">
        <w:rPr>
          <w:i/>
        </w:rPr>
        <w:t>Svensk Försäkring</w:t>
      </w:r>
      <w:r>
        <w:t xml:space="preserve"> för fram att tjänstepensionsföretagens avtal uppvisar så stora likheter med försäkringsavtal att det är lämpligt att låta relevanta bestämmelser i försäkringsavtalslagen gälla. </w:t>
      </w:r>
      <w:r w:rsidR="00AB4F0C">
        <w:t>Svensk Försäkring</w:t>
      </w:r>
      <w:r>
        <w:t xml:space="preserve"> anser också att det även fortsättningsvis bör vara möjligt för tjänstepensions</w:t>
      </w:r>
      <w:r w:rsidR="00AB4F0C">
        <w:softHyphen/>
      </w:r>
      <w:r>
        <w:t xml:space="preserve">kassorna att reglera avtalsrättsliga frågor i stadgarna. </w:t>
      </w:r>
      <w:r w:rsidR="00AB4F0C">
        <w:t>S</w:t>
      </w:r>
      <w:r>
        <w:t>tadgarna är det grundläggande avtalet mellan kassan och med</w:t>
      </w:r>
      <w:r w:rsidR="00AB4F0C">
        <w:softHyphen/>
      </w:r>
      <w:r>
        <w:t xml:space="preserve">lemmarna och </w:t>
      </w:r>
      <w:r w:rsidR="00AB4F0C">
        <w:t>enligt Svensk Försäkring har</w:t>
      </w:r>
      <w:r>
        <w:t xml:space="preserve"> det hittills inte uppvisats några problem med detta förhållande. Även </w:t>
      </w:r>
      <w:r w:rsidRPr="00826199">
        <w:rPr>
          <w:i/>
        </w:rPr>
        <w:t>Tjänstepensio</w:t>
      </w:r>
      <w:r>
        <w:rPr>
          <w:i/>
        </w:rPr>
        <w:t>n</w:t>
      </w:r>
      <w:r w:rsidRPr="00826199">
        <w:rPr>
          <w:i/>
        </w:rPr>
        <w:t>sförbundet</w:t>
      </w:r>
      <w:r>
        <w:t xml:space="preserve"> anser att det ska vara möjligt att reglera avtals</w:t>
      </w:r>
      <w:r>
        <w:softHyphen/>
        <w:t>rättsliga frågor i stadgarna. Förbundet anför att det i promemorian bortses från det fallet att samtliga avtalsvillkor regleras i stadgarna och från att det vid förmånsbestämd pension inte finns något enskilt avtal utan endast ett avtal med arbetsgivaren. För</w:t>
      </w:r>
      <w:r w:rsidR="00AB4F0C">
        <w:t>bundet</w:t>
      </w:r>
      <w:r>
        <w:t xml:space="preserve"> för även fram att det kan diskuteras vad som räknas som avtalsvillkor och att det i promemorian förutsätts att det ska vara möjligt att reglera uttaxeringsrätt i stadgarna.</w:t>
      </w:r>
    </w:p>
    <w:p w14:paraId="78F0D325" w14:textId="77777777" w:rsidR="0079632A" w:rsidRDefault="0079632A" w:rsidP="0079632A">
      <w:pPr>
        <w:pStyle w:val="Rubrik4utannumrering"/>
      </w:pPr>
      <w:r>
        <w:t>Skälen för regeringens förslag och bedömning</w:t>
      </w:r>
    </w:p>
    <w:p w14:paraId="49E12D66" w14:textId="77777777" w:rsidR="0079632A" w:rsidRDefault="0079632A" w:rsidP="0079632A">
      <w:pPr>
        <w:pStyle w:val="Rubrik5utannumrering"/>
        <w:spacing w:before="0"/>
      </w:pPr>
      <w:r>
        <w:t>Andra tjänstepensionsdirektivet</w:t>
      </w:r>
    </w:p>
    <w:p w14:paraId="5E977EBD" w14:textId="77777777" w:rsidR="0079632A" w:rsidRDefault="0079632A" w:rsidP="0079632A">
      <w:pPr>
        <w:pStyle w:val="Brdtextmedindrag"/>
        <w:ind w:firstLine="0"/>
      </w:pPr>
      <w:r>
        <w:rPr>
          <w:rFonts w:eastAsiaTheme="minorHAnsi"/>
        </w:rPr>
        <w:t>Andra tjänstepensionsdirektivet innehåller inte några bestämmelser om avtalsrättsliga förhållanden. Det anges uttryckligen att direktivet inte gäller frågor som rör nationell avtalsrätt (skäl 3).</w:t>
      </w:r>
    </w:p>
    <w:p w14:paraId="74E60CF2" w14:textId="77777777" w:rsidR="0079632A" w:rsidRPr="00E70F5B" w:rsidRDefault="0079632A" w:rsidP="0079632A">
      <w:pPr>
        <w:pStyle w:val="Rubrik5utannumrering"/>
      </w:pPr>
      <w:r>
        <w:t>Försäkringsavtalslagen gäller för tjänstepensionsföretag</w:t>
      </w:r>
    </w:p>
    <w:p w14:paraId="388B9C85" w14:textId="77777777" w:rsidR="0079632A" w:rsidRDefault="0079632A" w:rsidP="0079632A">
      <w:pPr>
        <w:pStyle w:val="Brdtext"/>
      </w:pPr>
      <w:r>
        <w:t xml:space="preserve">Eftersom andra tjänstepensionsdirektivet </w:t>
      </w:r>
      <w:r w:rsidRPr="005B4F36">
        <w:t xml:space="preserve">inte </w:t>
      </w:r>
      <w:r>
        <w:t>innehåller några bestäm</w:t>
      </w:r>
      <w:r>
        <w:softHyphen/>
        <w:t xml:space="preserve">melser om avtalsrättsliga </w:t>
      </w:r>
      <w:r w:rsidRPr="005B4F36">
        <w:t xml:space="preserve">frågor </w:t>
      </w:r>
      <w:r>
        <w:t>behöver det inte på grund av direktivet införas några civilrättsliga bestämmelser om förhållandet mellan tjänste</w:t>
      </w:r>
      <w:r>
        <w:softHyphen/>
        <w:t>pensions</w:t>
      </w:r>
      <w:r>
        <w:softHyphen/>
        <w:t>företagen, försäkringstagarna och de försäkrade. Det finns dock naturligtvis ett behov av civilrättsligt skydd för försäkrings</w:t>
      </w:r>
      <w:r>
        <w:softHyphen/>
        <w:t>tagarna och de försäkrade.</w:t>
      </w:r>
    </w:p>
    <w:p w14:paraId="5F0076DA" w14:textId="77777777" w:rsidR="0079632A" w:rsidRDefault="0079632A" w:rsidP="0079632A">
      <w:pPr>
        <w:pStyle w:val="Brdtextmedindrag"/>
      </w:pPr>
      <w:r>
        <w:t>Civilrättsliga bestämmelser om förhållandet mellan ett försäkringsbolag och dem som har ingått ett avtal om försäkring med ett försäkringbolag finns i försäkrings</w:t>
      </w:r>
      <w:r w:rsidRPr="00AD6552">
        <w:t>avtalslagen</w:t>
      </w:r>
      <w:r>
        <w:t>. Enligt försäkringsavtalslagen gäller det som anges om försäkringsbolag också i fråga om andra företag som meddelar försäkring (1 kap. 4 § tredje stycket FAL). Detta innebär att försäkrings</w:t>
      </w:r>
      <w:r>
        <w:softHyphen/>
        <w:t>avtalslagen även gäller för understödsföreningars försäkrings</w:t>
      </w:r>
      <w:r>
        <w:softHyphen/>
        <w:t>verksamhet, dvs. för tjänstepensionskassorna (prop. 2003/04:150 s. 371).</w:t>
      </w:r>
    </w:p>
    <w:p w14:paraId="2FDC6F8C" w14:textId="70AA483A" w:rsidR="0079632A" w:rsidRDefault="0079632A" w:rsidP="0079632A">
      <w:pPr>
        <w:pStyle w:val="Brdtextmedindrag"/>
      </w:pPr>
      <w:r>
        <w:t xml:space="preserve">Regeringen </w:t>
      </w:r>
      <w:r w:rsidR="00AB4F0C">
        <w:t xml:space="preserve">gör </w:t>
      </w:r>
      <w:r>
        <w:t xml:space="preserve">i avsnitt 5.2 bedömningen att regleringen till följd av andra tjänstepensionsdirektivet inte bör skapa några nya former av tryggande av tjänstepension. Regleringen bör i stället ske inom ramen för de befintliga tryggandeformerna och lagstiftningen om försäkringsavtal och försäkringsrörelse. </w:t>
      </w:r>
    </w:p>
    <w:p w14:paraId="1FA207AF" w14:textId="2411654C" w:rsidR="0079632A" w:rsidRDefault="0079632A" w:rsidP="0079632A">
      <w:pPr>
        <w:pStyle w:val="Brdtextmedindrag"/>
      </w:pPr>
      <w:r>
        <w:t>Det står alltså klart att de avtal som tjänstepensionsföretag kommer att ingå är en form av försäkringsavtal. Tjänstepensionsföretagen kommer också att meddela tjänstepensionsförsäkring vilket är en form av försäk</w:t>
      </w:r>
      <w:r>
        <w:softHyphen/>
      </w:r>
      <w:r>
        <w:lastRenderedPageBreak/>
        <w:t>ringsrörelse. Regeringen gör därför bedöm</w:t>
      </w:r>
      <w:r>
        <w:softHyphen/>
        <w:t>ningen att försäkrings</w:t>
      </w:r>
      <w:r>
        <w:softHyphen/>
        <w:t>avtals</w:t>
      </w:r>
      <w:r>
        <w:softHyphen/>
        <w:t>lagen kommer att vara tillämplig på de avtal som tjänstepensions</w:t>
      </w:r>
      <w:r>
        <w:softHyphen/>
        <w:t>företagen ingår, i likhet med det som i dag gäller för de avtal som tjänstepen</w:t>
      </w:r>
      <w:r>
        <w:softHyphen/>
        <w:t>sionskassorna ingår. Som konstateras i promemorian innebär detta att det inte behövs några lagstift</w:t>
      </w:r>
      <w:r>
        <w:softHyphen/>
        <w:t>ningsåtgärder för att försäkrings</w:t>
      </w:r>
      <w:r>
        <w:softHyphen/>
        <w:t>tagarna och de försäkrade ska omfattas av det civilrättsliga skydd som försäkringsavtals</w:t>
      </w:r>
      <w:r>
        <w:softHyphen/>
        <w:t xml:space="preserve">lagen ger. </w:t>
      </w:r>
    </w:p>
    <w:p w14:paraId="260D84A4" w14:textId="77777777" w:rsidR="0079632A" w:rsidRPr="00E70F5B" w:rsidRDefault="0079632A" w:rsidP="00005CAE">
      <w:pPr>
        <w:pStyle w:val="Rubrik5utannumrering"/>
      </w:pPr>
      <w:r>
        <w:t>Det bör inte införas någon särskild avtalsrättslig reglering för de avtal som ingås av tjänstepensionsföretag</w:t>
      </w:r>
    </w:p>
    <w:p w14:paraId="6FA646AA" w14:textId="77777777" w:rsidR="0079632A" w:rsidRDefault="0079632A" w:rsidP="0079632A">
      <w:pPr>
        <w:pStyle w:val="Brdtext"/>
      </w:pPr>
      <w:r>
        <w:t>En fördel med den reglering som nu föreslås är att försäkringsavtals</w:t>
      </w:r>
      <w:r>
        <w:softHyphen/>
        <w:t>lagen kan tillämpas på samma sätt som för försäkringsföretag som följer försäkringsrörelselagen. Framför allt är det bestämmelserna om person</w:t>
      </w:r>
      <w:r>
        <w:softHyphen/>
        <w:t xml:space="preserve">försäkring i försäkringsavtalslagen som kommer att bli aktuella att tillämpa för tjänstepensionsföretagen. </w:t>
      </w:r>
    </w:p>
    <w:p w14:paraId="58F1E5B6" w14:textId="77777777" w:rsidR="0079632A" w:rsidRDefault="0079632A" w:rsidP="0079632A">
      <w:pPr>
        <w:pStyle w:val="Brdtextmedindrag"/>
      </w:pPr>
      <w:r>
        <w:t>Strukturen i försäkringsavtalslagen är anpassad för de skilda för</w:t>
      </w:r>
      <w:r>
        <w:softHyphen/>
        <w:t>hållanden som kan förekomma på marknaden för tjänste</w:t>
      </w:r>
      <w:r>
        <w:softHyphen/>
        <w:t>pensions</w:t>
      </w:r>
      <w:r>
        <w:softHyphen/>
        <w:t>försäkring. Det finns exempelvis bestämmelser som avser individuell personförsäkring (10–16 kap.) och bestämmelser som avser kollektiv personförsäkring, varav särskilt de som gäller kollektiv</w:t>
      </w:r>
      <w:r>
        <w:softHyphen/>
        <w:t>avtalsgrundad personförsäkring bör vara relevanta i många fall (20 kap.). När det gäller individuell personförsäkring som en arbetsgivare tecknar till förmån för en anställd på dennes liv och hälsa ska den anställde vid tillämpning av vissa av lagens bestämmelser ses som försäkrings</w:t>
      </w:r>
      <w:r>
        <w:softHyphen/>
        <w:t>tagare, om inte försäkrings</w:t>
      </w:r>
      <w:r>
        <w:softHyphen/>
        <w:t>avtalet föreskriver något annat (1 kap. 5 § FAL).</w:t>
      </w:r>
    </w:p>
    <w:p w14:paraId="53065DFE" w14:textId="77777777" w:rsidR="0079632A" w:rsidRDefault="0079632A" w:rsidP="0079632A">
      <w:pPr>
        <w:pStyle w:val="Brdtextmedindrag"/>
      </w:pPr>
      <w:r>
        <w:t>Det kan konstateras att försäkringsavtalslagen är en skydds</w:t>
      </w:r>
      <w:r>
        <w:softHyphen/>
        <w:t>lagstiftning som till stor del är tvingande till försäkringstagarens eller den försäkrades förmån. Detta innebär att avtalsvillkor som jämfört med bestämmelserna i försäkrings</w:t>
      </w:r>
      <w:r>
        <w:softHyphen/>
        <w:t>avtalslagen är till försäkringstagarens eller den försäkrades nackdel är utan verkan mot dem, om inte annat anges i den lagen (1 kap. 6 § första stycket FAL). Bestämmelserna är dock inte tvingande vid kollektivavtalsgrundad försäkring, om försäkringen följer en överens</w:t>
      </w:r>
      <w:r>
        <w:softHyphen/>
        <w:t>kommelse mellan en arbetsgivar</w:t>
      </w:r>
      <w:r>
        <w:softHyphen/>
        <w:t>organisation och en central arbets</w:t>
      </w:r>
      <w:r>
        <w:softHyphen/>
        <w:t>tagarorganisation (1 kap. 7 § 4 FAL).</w:t>
      </w:r>
    </w:p>
    <w:p w14:paraId="5335F736" w14:textId="47257B10" w:rsidR="0079632A" w:rsidRDefault="0079632A" w:rsidP="0079632A">
      <w:pPr>
        <w:pStyle w:val="Brdtextmedindrag"/>
      </w:pPr>
      <w:r>
        <w:t>Regeringen bedömer att försäkringsavtalslagen får anses ge ett ända</w:t>
      </w:r>
      <w:r>
        <w:softHyphen/>
        <w:t>målsenligt civilrättsligt skydd som är väl avvägt för de olika former av tjänstepensionsförsäkring som tjänstepensionsföretag kan komma att erbjuda. Det bör därmed inte införas någon särskild avtals</w:t>
      </w:r>
      <w:r>
        <w:softHyphen/>
        <w:t>rättslig reglering för tjänstepensionsföretag.</w:t>
      </w:r>
    </w:p>
    <w:p w14:paraId="5859BBAA" w14:textId="77777777" w:rsidR="0079632A" w:rsidRDefault="0079632A" w:rsidP="00D415A9">
      <w:pPr>
        <w:pStyle w:val="Rubrik5utannumrering"/>
        <w:spacing w:before="120"/>
      </w:pPr>
      <w:r>
        <w:t>Avtalsvillkor i tjänstepensionsföreningars stadgar</w:t>
      </w:r>
    </w:p>
    <w:p w14:paraId="05815BED" w14:textId="77777777" w:rsidR="0079632A" w:rsidRDefault="0079632A" w:rsidP="0079632A">
      <w:pPr>
        <w:pStyle w:val="Brdtextmedindrag"/>
        <w:ind w:firstLine="0"/>
      </w:pPr>
      <w:r>
        <w:t>För tjänstepensionskassor finns i den upphävda lagen om understöds</w:t>
      </w:r>
      <w:r>
        <w:softHyphen/>
        <w:t>föreningar ett krav på att stadgarna ska innehålla vissa försäkringsvillkor (11 §). När den associationsrättsliga regleringen för försäkringsföretagen sågs över slopades detta krav för försäkringsföreningarna. I stället angavs att u</w:t>
      </w:r>
      <w:r w:rsidRPr="009E470E">
        <w:t xml:space="preserve">tgångspunkten bör vara att denna typ av försäkringsvillkor </w:t>
      </w:r>
      <w:r>
        <w:t xml:space="preserve">ska </w:t>
      </w:r>
      <w:r w:rsidRPr="009E470E">
        <w:t>regleras i försäkringsavtalen</w:t>
      </w:r>
      <w:r>
        <w:t xml:space="preserve"> (prop. 2009/10:246 s. 344).</w:t>
      </w:r>
    </w:p>
    <w:p w14:paraId="4EB04D8B" w14:textId="77777777" w:rsidR="0079632A" w:rsidRDefault="0079632A" w:rsidP="0079632A">
      <w:pPr>
        <w:pStyle w:val="Brdtextmedindrag"/>
      </w:pPr>
      <w:r>
        <w:t>Det övergripande syftet med den civilrättsliga regleringen är att skydda försäkringstagarna, de försäkrade och eventuella andra ersättnings</w:t>
      </w:r>
      <w:r>
        <w:softHyphen/>
        <w:t>berättig</w:t>
      </w:r>
      <w:r>
        <w:softHyphen/>
        <w:t xml:space="preserve">ade. Skyddsintresset innebär särskilda krav på tydlighet och att det på ett enkelt sätt ska vara möjligt att överblicka de rättigheter och skyldigheter </w:t>
      </w:r>
      <w:r>
        <w:lastRenderedPageBreak/>
        <w:t>som följer av försäkringsavtalet. När det gäller tjänstepension som tryggas genom försäkring är en viktig aspekt också att tjänste</w:t>
      </w:r>
      <w:r>
        <w:softHyphen/>
        <w:t>pensionen för många kommer att utgöra en betydande del av den framtida pensionen.</w:t>
      </w:r>
    </w:p>
    <w:p w14:paraId="5C9B9B0C" w14:textId="092DA6BA" w:rsidR="0079632A" w:rsidRDefault="0079632A" w:rsidP="0079632A">
      <w:pPr>
        <w:pStyle w:val="Brdtextmedindrag"/>
      </w:pPr>
      <w:r>
        <w:t>Ett regelverk som innebär att en tjänstepensionsförening kan ha vissa försäkringsvillkor reglerade i stadgarna ställer högre krav på försäkrings</w:t>
      </w:r>
      <w:r>
        <w:softHyphen/>
        <w:t>tagarna och de försäkrade. Det kan då förhålla sig på det sättet att vissa avtalsvillkor som reglerar centrala rättigheter och skyldigheter följer av det enskilda avtalet, medan andra bestäms i föreningens stadgar. Därutöver skulle, som huvudregel, de tvingande bestämmelserna i försäkrings</w:t>
      </w:r>
      <w:r>
        <w:softHyphen/>
        <w:t>avtals</w:t>
      </w:r>
      <w:r>
        <w:softHyphen/>
        <w:t>lagen gälla för försäkringsavtalet. För tjänste</w:t>
      </w:r>
      <w:r>
        <w:softHyphen/>
        <w:t>pensionsaktiebolag och ömsesidiga tjänstepensionsbolag föreslås att samma associationsrättsliga bestämmelser som huvudregel ska gälla som för försäkringsaktiebolag och ömsesidiga försäkringsbolag (avsnitten 13.1</w:t>
      </w:r>
      <w:r w:rsidR="00AB4F0C">
        <w:t xml:space="preserve"> och </w:t>
      </w:r>
      <w:r>
        <w:t>13.2). Detta innebär att det för dessa tjänste</w:t>
      </w:r>
      <w:r>
        <w:softHyphen/>
        <w:t>pensionsföretag inte kommer att finnas något krav på att reglera avtalsrättsliga frågor på annan plats än i försäkringsavtalet. Reglerna skulle därmed, om en sådan skyldighet införs för tjänste</w:t>
      </w:r>
      <w:r>
        <w:softHyphen/>
        <w:t>pen</w:t>
      </w:r>
      <w:r>
        <w:softHyphen/>
        <w:t>sionsföreningar, skilja sig åt mellan associationsformerna.</w:t>
      </w:r>
    </w:p>
    <w:p w14:paraId="5897F51F" w14:textId="77777777" w:rsidR="0079632A" w:rsidRDefault="0079632A" w:rsidP="0079632A">
      <w:pPr>
        <w:pStyle w:val="Brdtextmedindrag"/>
      </w:pPr>
      <w:r>
        <w:t>Regeringen anser sammantaget att skydds</w:t>
      </w:r>
      <w:r>
        <w:softHyphen/>
        <w:t>intresset hos de framtida pensionärerna talar för att avtals</w:t>
      </w:r>
      <w:r>
        <w:softHyphen/>
        <w:t xml:space="preserve">villkoren främst bör regleras i avtalet och att samma regler så långt möjligt ska gälla oavsett vilken associationsform som tjänstepensionsföretaget har. Det bör därmed inte, som </w:t>
      </w:r>
      <w:r w:rsidRPr="002E231A">
        <w:rPr>
          <w:i/>
        </w:rPr>
        <w:t>Tjänste</w:t>
      </w:r>
      <w:r>
        <w:rPr>
          <w:i/>
        </w:rPr>
        <w:softHyphen/>
      </w:r>
      <w:r w:rsidRPr="002E231A">
        <w:rPr>
          <w:i/>
        </w:rPr>
        <w:t>pensionsförbundet</w:t>
      </w:r>
      <w:r>
        <w:rPr>
          <w:i/>
        </w:rPr>
        <w:t xml:space="preserve"> </w:t>
      </w:r>
      <w:r>
        <w:t xml:space="preserve">och </w:t>
      </w:r>
      <w:r w:rsidRPr="005646D3">
        <w:rPr>
          <w:i/>
        </w:rPr>
        <w:t>Svensk Försäkring</w:t>
      </w:r>
      <w:r>
        <w:t xml:space="preserve"> anser, införas någon bestäm</w:t>
      </w:r>
      <w:r>
        <w:softHyphen/>
        <w:t>melse om att vissa avtalsvillkor ska regleras i en tjänste</w:t>
      </w:r>
      <w:r>
        <w:softHyphen/>
        <w:t>pensions</w:t>
      </w:r>
      <w:r>
        <w:softHyphen/>
        <w:t>förenings stadgar. Utgångs</w:t>
      </w:r>
      <w:r>
        <w:softHyphen/>
        <w:t>punkten bör, precis som för försäkrings</w:t>
      </w:r>
      <w:r>
        <w:softHyphen/>
        <w:t>föreningar, vara att försäkrings</w:t>
      </w:r>
      <w:r>
        <w:softHyphen/>
        <w:t>villkoren ska regleras i försäkrings</w:t>
      </w:r>
      <w:r>
        <w:softHyphen/>
        <w:t>avtalen. Det kan dock, som Tjänstepensionsförbundet påtalar, finnas behov av att reglera vissa civil</w:t>
      </w:r>
      <w:r>
        <w:softHyphen/>
        <w:t>rättsliga frågor av associations- eller avtalsrättslig karaktär i stad</w:t>
      </w:r>
      <w:r>
        <w:softHyphen/>
        <w:t>garna, som t.ex. uttaxeringsrätt. Det föreslås därför inte heller något förbud mot att sådana frågor regleras i stadgarna.</w:t>
      </w:r>
    </w:p>
    <w:p w14:paraId="58A39754" w14:textId="77777777" w:rsidR="0079632A" w:rsidRDefault="0079632A" w:rsidP="0079632A">
      <w:pPr>
        <w:pStyle w:val="Rubrik5utannumrering"/>
      </w:pPr>
      <w:r>
        <w:t>Återköp och överföring enligt 11 kap. 5 § försäkringsavtalslagen</w:t>
      </w:r>
    </w:p>
    <w:p w14:paraId="16F14F07" w14:textId="77777777" w:rsidR="0079632A" w:rsidRDefault="0079632A" w:rsidP="0079632A">
      <w:pPr>
        <w:pStyle w:val="Brdtext"/>
      </w:pPr>
      <w:r>
        <w:t>Försäkringsrörelselagen innehåller bestämmelser om återköp eller över</w:t>
      </w:r>
      <w:r>
        <w:softHyphen/>
        <w:t>föring enligt den civilrättsliga bestämmelsen om flytträtt i 11 kap. 5 § försäkringsavtalslagen. Om en försäkringstagare har rätt till återköp eller överföring enligt den bestämmelsen ska försäkringsföretaget se till att detta och de närmare villkoren för återköpet eller överföringen framgår av försäkringsavtalet (4 kap. 17 a § FRL). Om försäkringstagaren vill flytta försäkringens värde till ett annat försäkringsföretag, ska det försäkrings</w:t>
      </w:r>
      <w:r>
        <w:softHyphen/>
        <w:t>företag från vilket värdet flyttas så snart som möjligt överföra värdet och de uppgifter om försäkringen som behövs till det andra företaget (4 kap. 17 b § FRL).</w:t>
      </w:r>
    </w:p>
    <w:p w14:paraId="42718D65" w14:textId="4CE09164" w:rsidR="0079632A" w:rsidRDefault="0079632A" w:rsidP="0079632A">
      <w:pPr>
        <w:pStyle w:val="Brdtextmedindrag"/>
      </w:pPr>
      <w:r>
        <w:t>I prop</w:t>
      </w:r>
      <w:r w:rsidR="006375AF">
        <w:t>ositionen</w:t>
      </w:r>
      <w:r>
        <w:t xml:space="preserve"> </w:t>
      </w:r>
      <w:r w:rsidRPr="001823D5">
        <w:t>En effektivare flytträtt av försäkrings</w:t>
      </w:r>
      <w:r w:rsidRPr="001823D5">
        <w:softHyphen/>
        <w:t xml:space="preserve">sparande </w:t>
      </w:r>
      <w:r w:rsidR="002D7058">
        <w:t xml:space="preserve">(prop. 2018/19:124) </w:t>
      </w:r>
      <w:r>
        <w:t>föreslås vissa ändringar i de bestämmelser i försäkrings</w:t>
      </w:r>
      <w:r>
        <w:softHyphen/>
        <w:t>rörelselagen som anger vilka avgifter som får tas ut vid återköp och överföring. Ändringarna syftar till att effektivisera flytträtten genom att förtydliga vilka avgifter som får tas ut. Det föreslås att detta ska regleras i en ny bestämmelse i det kapitel i försäkringsrörelselagen som innehåller grundläggande bestäm</w:t>
      </w:r>
      <w:r>
        <w:softHyphen/>
        <w:t xml:space="preserve">melser om ett försäkringsföretags rörelse (4 kap.), samtidigt som befintliga bestämmelser om avgifter vid flytt och återköp i de kapitel som innehåller associationsrättsliga bestämmelser (11–13 kap.) </w:t>
      </w:r>
      <w:r>
        <w:lastRenderedPageBreak/>
        <w:t>upphör att gälla. Regeringen eller den myndighet som regeringen bestäm</w:t>
      </w:r>
      <w:r>
        <w:softHyphen/>
        <w:t xml:space="preserve">mer ska få meddela föreskrifter om vilka kostnader som får beaktas vid beräkningen av de direkta kostnaderna för den administrativa hanteringen. </w:t>
      </w:r>
    </w:p>
    <w:p w14:paraId="194A2AF8" w14:textId="70391901" w:rsidR="0079632A" w:rsidRDefault="0079632A" w:rsidP="0079632A">
      <w:pPr>
        <w:pStyle w:val="Brdtextmedindrag"/>
      </w:pPr>
      <w:r>
        <w:t xml:space="preserve">När det gäller de förslag som ligger till grund för propositionen </w:t>
      </w:r>
      <w:r w:rsidR="00AB4F0C">
        <w:t xml:space="preserve">för </w:t>
      </w:r>
      <w:r w:rsidRPr="00826199">
        <w:rPr>
          <w:i/>
        </w:rPr>
        <w:t>Svensk Försäkring</w:t>
      </w:r>
      <w:r>
        <w:t xml:space="preserve"> fram att </w:t>
      </w:r>
      <w:r w:rsidR="00AB4F0C">
        <w:t xml:space="preserve">man </w:t>
      </w:r>
      <w:r>
        <w:t>utgår från att den framtida tjänste</w:t>
      </w:r>
      <w:r>
        <w:softHyphen/>
        <w:t>pensionsregleringen även tar hänsyn till vad som framkommer i lagstiftningsärendet om effektivare flytträtt.</w:t>
      </w:r>
    </w:p>
    <w:p w14:paraId="4D5F2650" w14:textId="587BD4E9" w:rsidR="0079632A" w:rsidRDefault="0079632A" w:rsidP="0079632A">
      <w:pPr>
        <w:pStyle w:val="Brdtextmedindrag"/>
      </w:pPr>
      <w:r>
        <w:t>Regeringen instämmer i promemorians bedömning att de bestämmelser i försäkringsrörelselagen som avser återköp och överföring enligt 11 kap. 5 § försäkringsavtalslagen även ska gälla för tjänstepensionsföretag. De intressen som ligger till grund för bestämmelserna i försäkrings</w:t>
      </w:r>
      <w:r>
        <w:softHyphen/>
        <w:t>rörelse</w:t>
      </w:r>
      <w:r w:rsidR="006375AF">
        <w:softHyphen/>
      </w:r>
      <w:r>
        <w:t>lagen gör sig gällande på samma sätt för tjänstepensions</w:t>
      </w:r>
      <w:r>
        <w:softHyphen/>
        <w:t xml:space="preserve">företag. Regeringen föreslår därför, i likhet med </w:t>
      </w:r>
      <w:r w:rsidR="00AB4F0C">
        <w:t xml:space="preserve">det som föreslås i </w:t>
      </w:r>
      <w:r>
        <w:t xml:space="preserve">promemorian, att den nya lagen ska innehålla hänvisningar till dessa bestämmelser. </w:t>
      </w:r>
    </w:p>
    <w:p w14:paraId="564DAA12" w14:textId="1B40ED4C" w:rsidR="0079632A" w:rsidRDefault="0079632A" w:rsidP="0079632A">
      <w:pPr>
        <w:pStyle w:val="Brdtextmedindrag"/>
      </w:pPr>
      <w:r>
        <w:t>De aktuella hänvisningarna bör även omfatta den nya bestämmelsen i försäkrings</w:t>
      </w:r>
      <w:r>
        <w:softHyphen/>
        <w:t>rörelselagen som föreslås i prop. 2018/19:124. Tjänste</w:t>
      </w:r>
      <w:r w:rsidR="006375AF">
        <w:softHyphen/>
      </w:r>
      <w:r>
        <w:t>pensions</w:t>
      </w:r>
      <w:r>
        <w:softHyphen/>
        <w:t>företag bör alltså tillämpa den föreslagna bestämmelsen i försäkrings</w:t>
      </w:r>
      <w:r>
        <w:softHyphen/>
        <w:t>rörelselagen om avgifter vid återköp eller överföring enlig</w:t>
      </w:r>
      <w:r w:rsidR="006375AF">
        <w:t>t</w:t>
      </w:r>
      <w:r>
        <w:t xml:space="preserve"> försäkrings</w:t>
      </w:r>
      <w:r>
        <w:softHyphen/>
        <w:t xml:space="preserve">avtalslagen och föreskrifter som meddelas med stöd av det bemyndigande som föreslås. Ändringarna i försäkringsrörelselagen </w:t>
      </w:r>
      <w:r w:rsidR="00005CAE">
        <w:t xml:space="preserve">i den nämnda propositionen </w:t>
      </w:r>
      <w:r>
        <w:t>föreslås träda i kraft den 1 januari 2020. Den hän</w:t>
      </w:r>
      <w:r w:rsidR="006375AF">
        <w:softHyphen/>
      </w:r>
      <w:r>
        <w:t>visning som görs i denna del bör därför träda i kraft vid samma tidpunkt.</w:t>
      </w:r>
    </w:p>
    <w:p w14:paraId="7C825AAA" w14:textId="77777777" w:rsidR="0079632A" w:rsidRDefault="0079632A" w:rsidP="0079632A">
      <w:pPr>
        <w:pStyle w:val="Rubrik5utannumrering"/>
      </w:pPr>
      <w:r>
        <w:t>Övergångsregler för vissa försäkringar</w:t>
      </w:r>
    </w:p>
    <w:p w14:paraId="2E38C1C9" w14:textId="6CC54317" w:rsidR="009F5EEF" w:rsidRDefault="0079632A" w:rsidP="00DB0B51">
      <w:pPr>
        <w:pStyle w:val="Brdtext"/>
      </w:pPr>
      <w:r>
        <w:t>Det har tidigare funnits rörelseregler för försäkringsföretag med krav på skälighet som inskränkte möjligheten att avtala om vissa frågor. När dessa regler slopades bestämdes att skälighetsprincipen skulle fortsätta att gälla för försäk</w:t>
      </w:r>
      <w:r>
        <w:softHyphen/>
        <w:t>ringar som tecknats i ett försäkringsaktiebolag eller ett ömse</w:t>
      </w:r>
      <w:r>
        <w:softHyphen/>
        <w:t>sidigt försäk</w:t>
      </w:r>
      <w:r>
        <w:softHyphen/>
        <w:t>ringsbolag före den 1 januari 2000, om inte annat avtalas (prop. 1998/99:87 s. 362). Denna övergångsregel och motsvarande för under</w:t>
      </w:r>
      <w:r>
        <w:softHyphen/>
        <w:t>stöds</w:t>
      </w:r>
      <w:r>
        <w:softHyphen/>
        <w:t>föreningar i fråga om försäkringar som meddelats före den 1 april 2011 finns numera i försäkringsrörelselagen. Enligt dessa gäller skälighetsprincipen även om försäkringen har förnyats. Äldre försäkringar kan före</w:t>
      </w:r>
      <w:r>
        <w:softHyphen/>
        <w:t>komma även i tjänstepensions</w:t>
      </w:r>
      <w:r>
        <w:softHyphen/>
        <w:t>företag och det finns ingen anledning att behandla dessa på något annat sätt än om de hade förekommit i ett för</w:t>
      </w:r>
      <w:r>
        <w:softHyphen/>
        <w:t>säk</w:t>
      </w:r>
      <w:r>
        <w:softHyphen/>
        <w:t>ringsföretag. De aktuella övergångsreglerna i försäkrings</w:t>
      </w:r>
      <w:r>
        <w:softHyphen/>
        <w:t>rörelse</w:t>
      </w:r>
      <w:r>
        <w:softHyphen/>
        <w:t>lagen bör därför gälla även för tjänstepensionsföretag.</w:t>
      </w:r>
    </w:p>
    <w:p w14:paraId="7A56E50B" w14:textId="77777777" w:rsidR="0079632A" w:rsidRPr="0042691E" w:rsidRDefault="0079632A" w:rsidP="00D415A9">
      <w:pPr>
        <w:pStyle w:val="Rubrik1"/>
      </w:pPr>
      <w:bookmarkStart w:id="4152" w:name="_Toc518396690"/>
      <w:bookmarkStart w:id="4153" w:name="_Toc518401001"/>
      <w:bookmarkStart w:id="4154" w:name="_Toc518401718"/>
      <w:bookmarkStart w:id="4155" w:name="_Toc518401957"/>
      <w:bookmarkStart w:id="4156" w:name="_Toc518463111"/>
      <w:bookmarkStart w:id="4157" w:name="_Toc518462807"/>
      <w:bookmarkStart w:id="4158" w:name="_Toc518463763"/>
      <w:bookmarkStart w:id="4159" w:name="_Toc518464138"/>
      <w:bookmarkStart w:id="4160" w:name="_Toc518464377"/>
      <w:bookmarkStart w:id="4161" w:name="_Toc518472816"/>
      <w:bookmarkStart w:id="4162" w:name="_Toc8059847"/>
      <w:bookmarkStart w:id="4163" w:name="_Toc8061557"/>
      <w:bookmarkStart w:id="4164" w:name="_Toc8062089"/>
      <w:bookmarkStart w:id="4165" w:name="_Toc8064557"/>
      <w:bookmarkStart w:id="4166" w:name="_Toc8391234"/>
      <w:bookmarkStart w:id="4167" w:name="_Toc8391500"/>
      <w:bookmarkStart w:id="4168" w:name="_Toc8644705"/>
      <w:bookmarkStart w:id="4169" w:name="_Toc8645237"/>
      <w:bookmarkStart w:id="4170" w:name="_Toc8817718"/>
      <w:bookmarkStart w:id="4171" w:name="_Toc8818290"/>
      <w:bookmarkStart w:id="4172" w:name="_Toc8825659"/>
      <w:bookmarkStart w:id="4173" w:name="_Toc8831756"/>
      <w:bookmarkStart w:id="4174" w:name="_Toc8832665"/>
      <w:bookmarkStart w:id="4175" w:name="_Toc11153127"/>
      <w:bookmarkStart w:id="4176" w:name="_Toc11161048"/>
      <w:bookmarkStart w:id="4177" w:name="_Toc11166984"/>
      <w:bookmarkStart w:id="4178" w:name="_Toc11167520"/>
      <w:bookmarkStart w:id="4179" w:name="_Toc11168957"/>
      <w:bookmarkStart w:id="4180" w:name="_Toc11845910"/>
      <w:bookmarkStart w:id="4181" w:name="_Toc12611709"/>
      <w:bookmarkStart w:id="4182" w:name="_Toc12624976"/>
      <w:bookmarkStart w:id="4183" w:name="_Toc12627465"/>
      <w:bookmarkStart w:id="4184" w:name="_Toc12630355"/>
      <w:bookmarkStart w:id="4185" w:name="_Toc12632850"/>
      <w:bookmarkStart w:id="4186" w:name="_Toc17902922"/>
      <w:r w:rsidRPr="00C41DF2">
        <w:t xml:space="preserve">Tillsyn, </w:t>
      </w:r>
      <w:r w:rsidRPr="0042691E">
        <w:t>ingripanden</w:t>
      </w:r>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bookmarkEnd w:id="4171"/>
      <w:bookmarkEnd w:id="4172"/>
      <w:bookmarkEnd w:id="4173"/>
      <w:bookmarkEnd w:id="4174"/>
      <w:r w:rsidRPr="0042691E">
        <w:t xml:space="preserve"> och </w:t>
      </w:r>
      <w:r w:rsidRPr="00D415A9">
        <w:t>andra</w:t>
      </w:r>
      <w:r w:rsidRPr="0042691E">
        <w:t xml:space="preserve"> åtgärder</w:t>
      </w:r>
      <w:bookmarkEnd w:id="4175"/>
      <w:bookmarkEnd w:id="4176"/>
      <w:bookmarkEnd w:id="4177"/>
      <w:bookmarkEnd w:id="4178"/>
      <w:bookmarkEnd w:id="4179"/>
      <w:bookmarkEnd w:id="4180"/>
      <w:bookmarkEnd w:id="4181"/>
      <w:bookmarkEnd w:id="4182"/>
      <w:bookmarkEnd w:id="4183"/>
      <w:bookmarkEnd w:id="4184"/>
      <w:bookmarkEnd w:id="4185"/>
      <w:bookmarkEnd w:id="4186"/>
    </w:p>
    <w:p w14:paraId="729DCE5B" w14:textId="77777777" w:rsidR="0079632A" w:rsidRDefault="0079632A" w:rsidP="00D415A9">
      <w:pPr>
        <w:pStyle w:val="Rubrik2"/>
        <w:spacing w:before="0"/>
      </w:pPr>
      <w:bookmarkStart w:id="4187" w:name="_Toc518396691"/>
      <w:bookmarkStart w:id="4188" w:name="_Toc518401002"/>
      <w:bookmarkStart w:id="4189" w:name="_Toc518401719"/>
      <w:bookmarkStart w:id="4190" w:name="_Toc518401958"/>
      <w:bookmarkStart w:id="4191" w:name="_Toc518463112"/>
      <w:bookmarkStart w:id="4192" w:name="_Toc518462808"/>
      <w:bookmarkStart w:id="4193" w:name="_Toc518463764"/>
      <w:bookmarkStart w:id="4194" w:name="_Toc518464139"/>
      <w:bookmarkStart w:id="4195" w:name="_Toc518464378"/>
      <w:bookmarkStart w:id="4196" w:name="_Toc518472817"/>
      <w:bookmarkStart w:id="4197" w:name="_Toc8059848"/>
      <w:bookmarkStart w:id="4198" w:name="_Toc8061558"/>
      <w:bookmarkStart w:id="4199" w:name="_Toc8062090"/>
      <w:bookmarkStart w:id="4200" w:name="_Toc8064558"/>
      <w:bookmarkStart w:id="4201" w:name="_Toc8391235"/>
      <w:bookmarkStart w:id="4202" w:name="_Toc8391501"/>
      <w:bookmarkStart w:id="4203" w:name="_Toc8644706"/>
      <w:bookmarkStart w:id="4204" w:name="_Toc8645238"/>
      <w:bookmarkStart w:id="4205" w:name="_Toc8817719"/>
      <w:bookmarkStart w:id="4206" w:name="_Toc8818291"/>
      <w:bookmarkStart w:id="4207" w:name="_Toc8825660"/>
      <w:bookmarkStart w:id="4208" w:name="_Toc8831757"/>
      <w:bookmarkStart w:id="4209" w:name="_Toc8832666"/>
      <w:bookmarkStart w:id="4210" w:name="_Toc11153128"/>
      <w:bookmarkStart w:id="4211" w:name="_Toc11161049"/>
      <w:bookmarkStart w:id="4212" w:name="_Toc11166985"/>
      <w:bookmarkStart w:id="4213" w:name="_Toc11167521"/>
      <w:bookmarkStart w:id="4214" w:name="_Toc11168958"/>
      <w:bookmarkStart w:id="4215" w:name="_Toc11845911"/>
      <w:bookmarkStart w:id="4216" w:name="_Toc12611710"/>
      <w:bookmarkStart w:id="4217" w:name="_Toc12624977"/>
      <w:bookmarkStart w:id="4218" w:name="_Toc12627466"/>
      <w:bookmarkStart w:id="4219" w:name="_Toc12630356"/>
      <w:bookmarkStart w:id="4220" w:name="_Toc12632851"/>
      <w:bookmarkStart w:id="4221" w:name="_Toc17902923"/>
      <w:r>
        <w:t xml:space="preserve">Tillsyn över </w:t>
      </w:r>
      <w:r w:rsidRPr="00D415A9">
        <w:t>tjänstepensionsföretag</w:t>
      </w:r>
      <w:bookmarkEnd w:id="4187"/>
      <w:bookmarkEnd w:id="4188"/>
      <w:bookmarkEnd w:id="4189"/>
      <w:bookmarkEnd w:id="4190"/>
      <w:bookmarkEnd w:id="4191"/>
      <w:bookmarkEnd w:id="4192"/>
      <w:bookmarkEnd w:id="4193"/>
      <w:bookmarkEnd w:id="4194"/>
      <w:bookmarkEnd w:id="4195"/>
      <w:bookmarkEnd w:id="4196"/>
      <w:bookmarkEnd w:id="4197"/>
      <w:bookmarkEnd w:id="4198"/>
      <w:bookmarkEnd w:id="4199"/>
      <w:bookmarkEnd w:id="4200"/>
      <w:bookmarkEnd w:id="4201"/>
      <w:bookmarkEnd w:id="4202"/>
      <w:bookmarkEnd w:id="4203"/>
      <w:bookmarkEnd w:id="4204"/>
      <w:bookmarkEnd w:id="4205"/>
      <w:bookmarkEnd w:id="4206"/>
      <w:bookmarkEnd w:id="4207"/>
      <w:bookmarkEnd w:id="4208"/>
      <w:bookmarkEnd w:id="4209"/>
      <w:bookmarkEnd w:id="4210"/>
      <w:bookmarkEnd w:id="4211"/>
      <w:bookmarkEnd w:id="4212"/>
      <w:bookmarkEnd w:id="4213"/>
      <w:bookmarkEnd w:id="4214"/>
      <w:bookmarkEnd w:id="4215"/>
      <w:bookmarkEnd w:id="4216"/>
      <w:bookmarkEnd w:id="4217"/>
      <w:bookmarkEnd w:id="4218"/>
      <w:bookmarkEnd w:id="4219"/>
      <w:bookmarkEnd w:id="4220"/>
      <w:bookmarkEnd w:id="4221"/>
    </w:p>
    <w:p w14:paraId="2B026089" w14:textId="77777777" w:rsidR="0079632A" w:rsidRPr="005A663B" w:rsidRDefault="0079632A" w:rsidP="00D415A9">
      <w:pPr>
        <w:pStyle w:val="Rubrik3"/>
        <w:spacing w:before="0"/>
      </w:pPr>
      <w:bookmarkStart w:id="4222" w:name="_Toc518396692"/>
      <w:bookmarkStart w:id="4223" w:name="_Toc518401003"/>
      <w:bookmarkStart w:id="4224" w:name="_Toc518401720"/>
      <w:bookmarkStart w:id="4225" w:name="_Toc518401959"/>
      <w:bookmarkStart w:id="4226" w:name="_Toc518463113"/>
      <w:bookmarkStart w:id="4227" w:name="_Toc518462809"/>
      <w:bookmarkStart w:id="4228" w:name="_Toc518463765"/>
      <w:bookmarkStart w:id="4229" w:name="_Toc518464140"/>
      <w:bookmarkStart w:id="4230" w:name="_Toc518464379"/>
      <w:bookmarkStart w:id="4231" w:name="_Toc518472818"/>
      <w:bookmarkStart w:id="4232" w:name="_Toc8059849"/>
      <w:bookmarkStart w:id="4233" w:name="_Toc8061559"/>
      <w:bookmarkStart w:id="4234" w:name="_Toc8062091"/>
      <w:bookmarkStart w:id="4235" w:name="_Toc8064559"/>
      <w:bookmarkStart w:id="4236" w:name="_Toc8391236"/>
      <w:bookmarkStart w:id="4237" w:name="_Toc8391502"/>
      <w:bookmarkStart w:id="4238" w:name="_Toc8644707"/>
      <w:bookmarkStart w:id="4239" w:name="_Toc8645239"/>
      <w:bookmarkStart w:id="4240" w:name="_Toc8817720"/>
      <w:bookmarkStart w:id="4241" w:name="_Toc8818292"/>
      <w:bookmarkStart w:id="4242" w:name="_Toc8825661"/>
      <w:bookmarkStart w:id="4243" w:name="_Toc8831758"/>
      <w:bookmarkStart w:id="4244" w:name="_Toc8832667"/>
      <w:bookmarkStart w:id="4245" w:name="_Toc11153129"/>
      <w:bookmarkStart w:id="4246" w:name="_Toc11161050"/>
      <w:bookmarkStart w:id="4247" w:name="_Toc11166986"/>
      <w:bookmarkStart w:id="4248" w:name="_Toc11167522"/>
      <w:bookmarkStart w:id="4249" w:name="_Toc11168959"/>
      <w:bookmarkStart w:id="4250" w:name="_Toc11845912"/>
      <w:bookmarkStart w:id="4251" w:name="_Toc12611711"/>
      <w:bookmarkStart w:id="4252" w:name="_Toc12624978"/>
      <w:bookmarkStart w:id="4253" w:name="_Toc12627467"/>
      <w:bookmarkStart w:id="4254" w:name="_Toc12630357"/>
      <w:bookmarkStart w:id="4255" w:name="_Toc12632852"/>
      <w:bookmarkStart w:id="4256" w:name="_Toc17902924"/>
      <w:r w:rsidRPr="00D415A9">
        <w:t>Registrering</w:t>
      </w:r>
      <w:r>
        <w:t xml:space="preserve"> av och tillsyn över tjänstepensionsföretag</w:t>
      </w:r>
      <w:bookmarkEnd w:id="4222"/>
      <w:bookmarkEnd w:id="4223"/>
      <w:bookmarkEnd w:id="4224"/>
      <w:bookmarkEnd w:id="4225"/>
      <w:bookmarkEnd w:id="4226"/>
      <w:bookmarkEnd w:id="4227"/>
      <w:bookmarkEnd w:id="4228"/>
      <w:bookmarkEnd w:id="4229"/>
      <w:bookmarkEnd w:id="4230"/>
      <w:bookmarkEnd w:id="4231"/>
      <w:bookmarkEnd w:id="4232"/>
      <w:bookmarkEnd w:id="4233"/>
      <w:bookmarkEnd w:id="4234"/>
      <w:bookmarkEnd w:id="4235"/>
      <w:bookmarkEnd w:id="4236"/>
      <w:bookmarkEnd w:id="4237"/>
      <w:bookmarkEnd w:id="4238"/>
      <w:bookmarkEnd w:id="4239"/>
      <w:bookmarkEnd w:id="4240"/>
      <w:bookmarkEnd w:id="4241"/>
      <w:bookmarkEnd w:id="4242"/>
      <w:bookmarkEnd w:id="4243"/>
      <w:bookmarkEnd w:id="4244"/>
      <w:bookmarkEnd w:id="4245"/>
      <w:bookmarkEnd w:id="4246"/>
      <w:bookmarkEnd w:id="4247"/>
      <w:bookmarkEnd w:id="4248"/>
      <w:bookmarkEnd w:id="4249"/>
      <w:bookmarkEnd w:id="4250"/>
      <w:bookmarkEnd w:id="4251"/>
      <w:bookmarkEnd w:id="4252"/>
      <w:bookmarkEnd w:id="4253"/>
      <w:bookmarkEnd w:id="4254"/>
      <w:bookmarkEnd w:id="4255"/>
      <w:bookmarkEnd w:id="4256"/>
    </w:p>
    <w:p w14:paraId="153E3BC4" w14:textId="77777777" w:rsidR="0079632A" w:rsidRDefault="0079632A" w:rsidP="0079632A">
      <w:pPr>
        <w:pStyle w:val="Brdtextram"/>
        <w:pBdr>
          <w:bottom w:val="none" w:sz="0" w:space="0" w:color="auto"/>
        </w:pBdr>
      </w:pPr>
      <w:r>
        <w:rPr>
          <w:b/>
        </w:rPr>
        <w:t>Regeringens förslag:</w:t>
      </w:r>
      <w:r w:rsidRPr="003736DC">
        <w:t xml:space="preserve"> </w:t>
      </w:r>
      <w:r>
        <w:t xml:space="preserve">Bolagsverket ska vara registreringsmyndighet för tjänstepensionsföretag och ska i försäkringsregistret föra in de </w:t>
      </w:r>
      <w:r>
        <w:lastRenderedPageBreak/>
        <w:t>uppgifter som enligt lagar och andra författningar ska anmälas för registrering.</w:t>
      </w:r>
    </w:p>
    <w:p w14:paraId="0F87996F" w14:textId="77777777" w:rsidR="0079632A" w:rsidRDefault="0079632A" w:rsidP="0079632A">
      <w:pPr>
        <w:pStyle w:val="Brdtextmedindragram"/>
        <w:pBdr>
          <w:bottom w:val="none" w:sz="0" w:space="0" w:color="auto"/>
        </w:pBdr>
      </w:pPr>
      <w:r>
        <w:t>Finansinspektionen ska ha tillsyn över tjänstepensionsföretag. Till</w:t>
      </w:r>
      <w:r>
        <w:softHyphen/>
        <w:t>synen ska ha samma omfattning som tillsynen över försäkringsföretag.</w:t>
      </w:r>
    </w:p>
    <w:p w14:paraId="6015F8E3" w14:textId="77777777" w:rsidR="0079632A" w:rsidRDefault="0079632A" w:rsidP="0079632A">
      <w:pPr>
        <w:pStyle w:val="Brdtextmedindragram"/>
        <w:pBdr>
          <w:bottom w:val="none" w:sz="0" w:space="0" w:color="auto"/>
        </w:pBdr>
      </w:pPr>
      <w:r>
        <w:t>Vid tillsyn över tjänstepensionsföretag ska vissa bestämmelser om tillsyn över försäkringsföretag i försäkringsrörelselagen tillämpas: bestämmelserna om underrättelse om påbörjad verksamhet, förordnande av aktuarie, förordnade av revisor, sammankallande av styrelsen eller stämma, Finansinspektionens befogenheter vid ett företags likvidation samt rapport angående de försäkringstekniska avsättningarna.</w:t>
      </w:r>
    </w:p>
    <w:p w14:paraId="45F9F3D5" w14:textId="77777777" w:rsidR="0079632A" w:rsidRDefault="0079632A" w:rsidP="0079632A">
      <w:pPr>
        <w:pStyle w:val="Brdtextmedindragram"/>
        <w:pBdr>
          <w:bottom w:val="none" w:sz="0" w:space="0" w:color="auto"/>
        </w:pBdr>
      </w:pPr>
      <w:r>
        <w:t>I</w:t>
      </w:r>
      <w:r w:rsidRPr="00AD6A77">
        <w:t xml:space="preserve"> den nya lagen om tjänstepensionsföretag </w:t>
      </w:r>
      <w:r>
        <w:t>ska det införas mot</w:t>
      </w:r>
      <w:r>
        <w:softHyphen/>
        <w:t>svarande bestämmelser som i försäkringsrörelselagen i fråga om sam</w:t>
      </w:r>
      <w:r>
        <w:softHyphen/>
        <w:t>arbete och utbyte av information, upplysningar som ska lämnas till Finansinspektionen, platsundersökning, upplysningar från andra företag än det som står under tillsyn, revisors och särskild granskares rapporteringsskyldighet, allmänt ombud vid konkurs och redogörelse för förmåga att hantera ändrade ekonomiska förhållanden.</w:t>
      </w:r>
    </w:p>
    <w:p w14:paraId="210C0447" w14:textId="77777777" w:rsidR="0079632A" w:rsidRDefault="0079632A" w:rsidP="0079632A">
      <w:pPr>
        <w:pStyle w:val="Brdtextmedindragram"/>
        <w:pBdr>
          <w:bottom w:val="none" w:sz="0" w:space="0" w:color="auto"/>
        </w:pBdr>
      </w:pPr>
      <w:r>
        <w:t>Tjänstepensionsföretag ska genom avgifter bidra till att täcka kost</w:t>
      </w:r>
      <w:r>
        <w:softHyphen/>
        <w:t>naderna för Finansinspektionens verksamhet samt Statistiska central</w:t>
      </w:r>
      <w:r>
        <w:softHyphen/>
        <w:t>byråns verksamhet enligt lagen om en databas för övervakning av finansmarknaderna. Regeringen ska få meddela föreskrifter om de avgifterna.</w:t>
      </w:r>
    </w:p>
    <w:p w14:paraId="650CDFB9" w14:textId="77777777" w:rsidR="0079632A" w:rsidRDefault="0079632A" w:rsidP="0079632A">
      <w:pPr>
        <w:pStyle w:val="Brdtextmedindragram"/>
        <w:pBdr>
          <w:bottom w:val="none" w:sz="0" w:space="0" w:color="auto"/>
        </w:pBdr>
      </w:pPr>
      <w:r>
        <w:t>Regeringen eller den myndighet som regeringen bestämmer ska få meddela föreskrifter om vilka upplysningar tjänstepensionsföretag ska lämna till Finansinspektionen och när de ska lämnas. Regeringen eller den myndighet som regeringen bestämmer ska även få meddela föreskrifter om att vissa uppgifter som ska lämnas till inspektionen i stället ska lämnas till Statistiska centralbyrån.</w:t>
      </w:r>
      <w:r w:rsidRPr="00B310A3">
        <w:t xml:space="preserve"> </w:t>
      </w:r>
      <w:r>
        <w:t>I den nya lagen om tjänstepensionsföretag ska det också införas en upplysning om att regeringen eller den myndighet som regeringen bestämmer kan meddela föreskrifter om hur upplysningar ska lämnas.</w:t>
      </w:r>
    </w:p>
    <w:p w14:paraId="39EFA46F" w14:textId="77777777" w:rsidR="0079632A" w:rsidRDefault="0079632A" w:rsidP="0079632A">
      <w:pPr>
        <w:pStyle w:val="Brdtextmedindragram"/>
        <w:pBdr>
          <w:top w:val="none" w:sz="0" w:space="0" w:color="auto"/>
        </w:pBdr>
      </w:pPr>
      <w:r>
        <w:rPr>
          <w:b/>
        </w:rPr>
        <w:t xml:space="preserve">Regeringens bedömning: </w:t>
      </w:r>
      <w:r>
        <w:t>Det bör inte införas några bestämmelser om tillsyn över tjänstepensionsföretag när det gäller tvistlösning mellan myndigheter, matchningsjustering, företagsspecifika parametrar eller interna modeller.</w:t>
      </w:r>
    </w:p>
    <w:p w14:paraId="39840334" w14:textId="77777777" w:rsidR="0079632A" w:rsidRPr="00A348E7" w:rsidRDefault="0079632A" w:rsidP="0079632A">
      <w:pPr>
        <w:pStyle w:val="Brdtextmedindragram"/>
        <w:pBdr>
          <w:top w:val="none" w:sz="0" w:space="0" w:color="auto"/>
        </w:pBdr>
      </w:pPr>
      <w:bookmarkStart w:id="4257" w:name="_Hlk7432896"/>
      <w:r>
        <w:t>Det krävs inga lagstiftningsåtgärder med anledning av bestämmel</w:t>
      </w:r>
      <w:r>
        <w:softHyphen/>
        <w:t xml:space="preserve">serna i andra tjänstepensionsdirektivet om </w:t>
      </w:r>
      <w:bookmarkEnd w:id="4257"/>
      <w:r>
        <w:t>transparens och ansvarighet, tystnadsplikt, användning av konfidentiella uppgifter, informations</w:t>
      </w:r>
      <w:r>
        <w:softHyphen/>
        <w:t>utbyte mellan behöriga myndigheter, överföring av information till vissa myndigheter och organ, utlämning av information till en central förvaltning ansvarig för finansiell lagstiftning, villkor för informa</w:t>
      </w:r>
      <w:r>
        <w:softHyphen/>
        <w:t xml:space="preserve">tionsutbyte, nationella bestämmelser av tillsynskaraktär samt </w:t>
      </w:r>
      <w:bookmarkStart w:id="4258" w:name="_Hlk7432903"/>
      <w:r>
        <w:t>behand</w:t>
      </w:r>
      <w:r>
        <w:softHyphen/>
        <w:t>ling av personuppgifter.</w:t>
      </w:r>
      <w:bookmarkEnd w:id="4258"/>
    </w:p>
    <w:p w14:paraId="187BA34E" w14:textId="77777777" w:rsidR="0079632A" w:rsidRPr="00017688" w:rsidRDefault="0079632A" w:rsidP="0079632A">
      <w:pPr>
        <w:pStyle w:val="Brdtextmedindrag"/>
        <w:rPr>
          <w:sz w:val="8"/>
          <w:szCs w:val="8"/>
        </w:rPr>
      </w:pPr>
    </w:p>
    <w:p w14:paraId="5A34B0C4" w14:textId="77777777" w:rsidR="0079632A" w:rsidRPr="008715B0" w:rsidRDefault="0079632A" w:rsidP="0079632A">
      <w:pPr>
        <w:pStyle w:val="Brdtextmedindrag"/>
      </w:pPr>
      <w:r>
        <w:rPr>
          <w:b/>
        </w:rPr>
        <w:t xml:space="preserve">Utredningens förslag </w:t>
      </w:r>
      <w:r>
        <w:t>överensstämmer i huvudsak med regeringens förslag. Enligt utredningens förslag ska det inrättas ett särskilt tjänste</w:t>
      </w:r>
      <w:r>
        <w:softHyphen/>
        <w:t>pensionsföretagsregister. Enligt utredningens förslag ska inte några av bestämmelserna om tillsyn i försäkringslagen tillämpas även på tjänste</w:t>
      </w:r>
      <w:r>
        <w:softHyphen/>
        <w:t xml:space="preserve">pensionsföretag utan bestämmelser om tillsyn över sådana företag ska anges enbart i den nya rörelselagen. </w:t>
      </w:r>
    </w:p>
    <w:p w14:paraId="326E2958" w14:textId="77777777" w:rsidR="0079632A" w:rsidRDefault="0079632A" w:rsidP="0079632A">
      <w:pPr>
        <w:pStyle w:val="Brdtextmedindrag"/>
      </w:pPr>
      <w:r>
        <w:rPr>
          <w:b/>
        </w:rPr>
        <w:lastRenderedPageBreak/>
        <w:t xml:space="preserve">Remissinstanserna: </w:t>
      </w:r>
      <w:r>
        <w:t xml:space="preserve">Flertalet remissinstanser tillstyrker förslaget eller har inget att invända mot det. </w:t>
      </w:r>
      <w:r>
        <w:rPr>
          <w:i/>
        </w:rPr>
        <w:t xml:space="preserve">Bolagsverket </w:t>
      </w:r>
      <w:r>
        <w:t xml:space="preserve">avstyrker förslaget att inrätta ett tjänstepensionsföretagsregister. Enligt Bolagsverket kan de funktioner som ska fullgöras av ett sådant register fullgöras av de befintliga registren. </w:t>
      </w:r>
      <w:r w:rsidRPr="000D32BF">
        <w:rPr>
          <w:i/>
        </w:rPr>
        <w:t>Svensk Försäkring</w:t>
      </w:r>
      <w:r>
        <w:t xml:space="preserve"> efterlyser ett klargörande av vilka styrdokument som Finansinspektionens tillsyn ska grunda sig på. Svensk Försäkring anser att tillsynen endast bör avse att tjänstepensionsföretag följer de styrdokument där en överträdelse kan leda till ett ingripande från Finansinspektionen.</w:t>
      </w:r>
    </w:p>
    <w:p w14:paraId="4734DC27" w14:textId="77777777" w:rsidR="0079632A" w:rsidRPr="00041C72" w:rsidRDefault="0079632A" w:rsidP="0079632A">
      <w:pPr>
        <w:pStyle w:val="Brdtextmedindrag"/>
      </w:pPr>
      <w:r>
        <w:rPr>
          <w:b/>
        </w:rPr>
        <w:t>Promemorians förslag och bedömning</w:t>
      </w:r>
      <w:r>
        <w:t xml:space="preserve"> överensstämmer i huvudsak med regeringens förslag och bedömning. I promemorian föreslås</w:t>
      </w:r>
      <w:r w:rsidDel="008E2EB6">
        <w:t xml:space="preserve"> </w:t>
      </w:r>
      <w:r>
        <w:t>en särskild bestämmelse om att Finansinspektionen ska ha tillsyn över lämpligheten i ett tjänstepensionsföretags kreditvärderingsförfaranden och lämpligheten av att det i ett tjänstepensionsföretags investeringsriktlinjer hänvisas till kreditbetyg som har utfärdats av kreditvärderingsinstitut. Det föreslås också ett särskilt bemyndigande för regeringen eller den myndig</w:t>
      </w:r>
      <w:r>
        <w:softHyphen/>
        <w:t>het som regeringen bestämmer att meddela föreskrifter om hur upplys</w:t>
      </w:r>
      <w:r>
        <w:softHyphen/>
        <w:t xml:space="preserve">ningar ska lämnas. </w:t>
      </w:r>
    </w:p>
    <w:p w14:paraId="51EE8D13" w14:textId="77777777" w:rsidR="0079632A" w:rsidRDefault="0079632A" w:rsidP="0079632A">
      <w:pPr>
        <w:pStyle w:val="Brdtextmedindrag"/>
        <w:rPr>
          <w:i/>
        </w:rPr>
      </w:pPr>
      <w:r w:rsidRPr="000415FA">
        <w:rPr>
          <w:b/>
        </w:rPr>
        <w:t>Remissinstanserna:</w:t>
      </w:r>
      <w:r w:rsidRPr="00BE3416">
        <w:t xml:space="preserve"> Flertalet</w:t>
      </w:r>
      <w:r>
        <w:t xml:space="preserve"> remissinstanser tillstyrker förslaget och bedömningen eller har inget att invända mot dem.</w:t>
      </w:r>
      <w:r w:rsidRPr="000415FA">
        <w:t xml:space="preserve"> </w:t>
      </w:r>
      <w:r w:rsidRPr="00BE3416">
        <w:rPr>
          <w:rFonts w:eastAsiaTheme="minorHAnsi"/>
          <w:i/>
        </w:rPr>
        <w:t>Finansinspektionen</w:t>
      </w:r>
      <w:r w:rsidRPr="00BE3416">
        <w:rPr>
          <w:rFonts w:eastAsiaTheme="minorHAnsi"/>
        </w:rPr>
        <w:t xml:space="preserve"> </w:t>
      </w:r>
      <w:r>
        <w:rPr>
          <w:rFonts w:eastAsiaTheme="minorHAnsi"/>
        </w:rPr>
        <w:t>påpekar</w:t>
      </w:r>
      <w:r w:rsidRPr="00BE3416">
        <w:rPr>
          <w:rFonts w:eastAsiaTheme="minorHAnsi"/>
        </w:rPr>
        <w:t xml:space="preserve"> att </w:t>
      </w:r>
      <w:r>
        <w:rPr>
          <w:rFonts w:eastAsiaTheme="minorHAnsi"/>
        </w:rPr>
        <w:t>det inte föreslås något krav på att tjänstepensionsföretag ska upprätta och lämna in regelbundna tillsynsrapporter till myndigheten. Ett sådant krav gäller för försäkringsföretag enligt Solvens II-förordningen och dessa rapporter är viktiga verktyg i tillsynsarbetet. Finansinspektionen kan visserligen meddela föreskrifter om detta med stöd av det föreslagna bemyndigandet. Enligt inspektionen bör dock kravet i stället framgå av lag med ett särskilt bemyndigande som ger en uttrycklig rätt för Finans</w:t>
      </w:r>
      <w:r>
        <w:rPr>
          <w:rFonts w:eastAsiaTheme="minorHAnsi"/>
        </w:rPr>
        <w:softHyphen/>
        <w:t>inspektionen att meddela föreskrifter om innehållet i rapporterna samt när och hur dessa ska lämnas in.</w:t>
      </w:r>
      <w:r w:rsidRPr="00462EEA">
        <w:rPr>
          <w:i/>
        </w:rPr>
        <w:t xml:space="preserve"> </w:t>
      </w:r>
    </w:p>
    <w:p w14:paraId="47A6E1A0" w14:textId="77777777" w:rsidR="0079632A" w:rsidRDefault="0079632A" w:rsidP="0079632A">
      <w:pPr>
        <w:pStyle w:val="Brdtextmedindrag"/>
      </w:pPr>
      <w:r w:rsidRPr="007866DB">
        <w:rPr>
          <w:i/>
        </w:rPr>
        <w:t>Sveriges advokatsamfund</w:t>
      </w:r>
      <w:r w:rsidRPr="007866DB">
        <w:t xml:space="preserve"> anser att det är ett principiellt och praktiskt problem att Finansinspektionen ges rollen dels av utfärdare av detaljerade föreskrifter och riktlinjer, dels av tillsynsmyndighet avseende efterlev</w:t>
      </w:r>
      <w:r>
        <w:softHyphen/>
      </w:r>
      <w:r w:rsidRPr="007866DB">
        <w:t xml:space="preserve">naden av regelverket. Enligt </w:t>
      </w:r>
      <w:r>
        <w:t>A</w:t>
      </w:r>
      <w:r w:rsidRPr="007866DB">
        <w:t>dvokat</w:t>
      </w:r>
      <w:r>
        <w:t>samfundet bör dock tillsyns</w:t>
      </w:r>
      <w:r>
        <w:softHyphen/>
      </w:r>
      <w:r w:rsidRPr="007866DB">
        <w:t xml:space="preserve">ansvaret </w:t>
      </w:r>
      <w:r>
        <w:t xml:space="preserve">inte </w:t>
      </w:r>
      <w:r w:rsidRPr="007866DB">
        <w:t>flyttas från Finansinspektionen. Däremot bör det bildas en sär</w:t>
      </w:r>
      <w:r>
        <w:softHyphen/>
      </w:r>
      <w:r w:rsidRPr="007866DB">
        <w:t>skild fristående nämnd inom Finansinspektionen med extern represent</w:t>
      </w:r>
      <w:r>
        <w:softHyphen/>
      </w:r>
      <w:r w:rsidRPr="007866DB">
        <w:t>ation för hantering av sanktionsärenden.</w:t>
      </w:r>
    </w:p>
    <w:p w14:paraId="682A9B27" w14:textId="77777777" w:rsidR="0079632A" w:rsidRDefault="0079632A" w:rsidP="0079632A">
      <w:pPr>
        <w:pStyle w:val="Rubrik4utannumrering"/>
      </w:pPr>
      <w:r>
        <w:t>Skälen för regeringens förslag och bedömning</w:t>
      </w:r>
    </w:p>
    <w:p w14:paraId="458F13D0" w14:textId="77777777" w:rsidR="0079632A" w:rsidRDefault="0079632A" w:rsidP="0079632A">
      <w:pPr>
        <w:pStyle w:val="Rubrik5utannumrering"/>
        <w:spacing w:before="0"/>
      </w:pPr>
      <w:r>
        <w:t>Andra tjänstepensionsdirektivet</w:t>
      </w:r>
    </w:p>
    <w:p w14:paraId="1CF7FAF1" w14:textId="77777777" w:rsidR="0079632A" w:rsidRDefault="0079632A" w:rsidP="0079632A">
      <w:pPr>
        <w:pStyle w:val="Brdtext"/>
      </w:pPr>
      <w:r>
        <w:t>I andra tjänstepensionsdirektivet finns bestämmelser om registrering av tjänstepensionsinstitut (artikel 9). Medlemsstaterna ska med avseende på alla tjänstepensionsinstitut som har sin huvudsakliga förvaltningsort inom deras territorier, säkerställa att institutet registreras i ett nationellt register av den behöriga myndigheten eller är auktoriserat av denna (artikel 9.1). Av det register där uppgifter om ett tjänstepensionsinstitut förs in ska det framgå i vilka medlemsstater institutet är verksamt vid gränsöverskridande verksamhet (artikel 9.2). Informationen från registret ska meddelas Europeiska försäkrings- och tjänstepensionsmyndigheten (Eiopa) som ska publicera den på sin webbplats (artikel 9.3).</w:t>
      </w:r>
    </w:p>
    <w:p w14:paraId="7062A3FF" w14:textId="77777777" w:rsidR="0079632A" w:rsidRDefault="0079632A" w:rsidP="0079632A">
      <w:pPr>
        <w:pStyle w:val="Brdtextmedindrag"/>
      </w:pPr>
      <w:r>
        <w:t xml:space="preserve">En relativt stor del av bestämmelserna i andra tjänstepensionsdirektivet behandlar frågor om tillsynen över tjänstepensionsinstituten (se artikel </w:t>
      </w:r>
      <w:r>
        <w:lastRenderedPageBreak/>
        <w:t>19.2 samt avdelning V, artiklarna 45–59). Direktivet innehåller även bestämmelser om samarbete mellan medlemsstaterna, kommissionen och Eiopa (artikel 60) samt om behandling av personuppgifter (artikel 61).</w:t>
      </w:r>
    </w:p>
    <w:p w14:paraId="133A7389" w14:textId="77777777" w:rsidR="0079632A" w:rsidRDefault="0079632A" w:rsidP="0079632A">
      <w:pPr>
        <w:pStyle w:val="Brdtextmedindrag"/>
      </w:pPr>
      <w:r w:rsidRPr="001B4B24">
        <w:t xml:space="preserve">Enligt andra tjänstepensionsdirektivet ska de behöriga myndigheterna övervaka lämpligheten hos </w:t>
      </w:r>
      <w:r>
        <w:t>tjänstepensionsinstitut</w:t>
      </w:r>
      <w:r w:rsidRPr="001B4B24">
        <w:t>ens kreditvärderings</w:t>
      </w:r>
      <w:r>
        <w:softHyphen/>
      </w:r>
      <w:r w:rsidRPr="001B4B24">
        <w:t>förfaranden</w:t>
      </w:r>
      <w:r>
        <w:t xml:space="preserve"> (artikel 19.2).</w:t>
      </w:r>
      <w:r w:rsidRPr="001B4B24">
        <w:t xml:space="preserve"> </w:t>
      </w:r>
      <w:r>
        <w:t>Det m</w:t>
      </w:r>
      <w:r w:rsidRPr="001B4B24">
        <w:t>otsvara</w:t>
      </w:r>
      <w:r>
        <w:t>r</w:t>
      </w:r>
      <w:r w:rsidRPr="001B4B24">
        <w:t xml:space="preserve"> </w:t>
      </w:r>
      <w:r>
        <w:t>det som gäller enligt</w:t>
      </w:r>
      <w:r w:rsidRPr="001B4B24">
        <w:t xml:space="preserve"> första tjänstepensionsdirektivet</w:t>
      </w:r>
      <w:r>
        <w:t xml:space="preserve"> (artikel 18.1a). </w:t>
      </w:r>
    </w:p>
    <w:p w14:paraId="446F1906" w14:textId="77777777" w:rsidR="0079632A" w:rsidRDefault="0079632A" w:rsidP="0079632A">
      <w:pPr>
        <w:pStyle w:val="Brdtextmedindrag"/>
      </w:pPr>
      <w:r>
        <w:t>Tillsynens grundläggande syfte är enligt andra tjänstepensionsdirektivet att skydda medlemmarnas och förmånstagarnas rättigheter och att säker</w:t>
      </w:r>
      <w:r>
        <w:softHyphen/>
        <w:t>ställa tjänstepensionsinstitutens stabilitet och sundhet (artikel 45.1). Medlemsstaterna ska säkerställa att de behöriga myndigheterna ges de medel och har den expertis, den kapacitet och det mandat som krävs för att uppnå det syftet (artikel 45.2).</w:t>
      </w:r>
    </w:p>
    <w:p w14:paraId="751FD53E" w14:textId="77777777" w:rsidR="0079632A" w:rsidRDefault="0079632A" w:rsidP="0079632A">
      <w:pPr>
        <w:pStyle w:val="Brdtextmedindrag"/>
      </w:pPr>
      <w:r>
        <w:t>I direktivet anges vilka områden som tillsynen ska avse, bl.a. tekniska avsättningar, kapitalkrav, investeringsregler och information (artikel 46). I direktivet anges även allmänna principer för tillsynen, bl.a. att tillsynen ska baseras på en framåtblickande och riskbaserad metod (artikel 47). Till</w:t>
      </w:r>
      <w:r>
        <w:softHyphen/>
        <w:t xml:space="preserve">synen ska omfatta en lämplig kombination av åtgärder på distans och inspektioner på plats. </w:t>
      </w:r>
    </w:p>
    <w:p w14:paraId="61449219" w14:textId="77777777" w:rsidR="0079632A" w:rsidRDefault="0079632A" w:rsidP="0079632A">
      <w:pPr>
        <w:pStyle w:val="Brdtextmedindrag"/>
      </w:pPr>
      <w:r>
        <w:t>I direktivet behandlas även de behöriga myndigheternas möjligheter att ingripa mot regelöverträdelser hos tjänstepensionsinstituten (artikel 48). Dessa bestämmelser behandlas i avsnitt 13.2.</w:t>
      </w:r>
    </w:p>
    <w:p w14:paraId="1EA5BC8D" w14:textId="77777777" w:rsidR="0079632A" w:rsidRDefault="0079632A" w:rsidP="0079632A">
      <w:pPr>
        <w:pStyle w:val="Brdtextmedindrag"/>
      </w:pPr>
      <w:r>
        <w:t>Vidare reglerar direktivet vilka tillsynsbefogenheter som de behöriga myndigheterna åtminstone ska ha (artikel 49). De behöriga myndigheterna ska ha nödvändiga befogenheter för att granska strategier, processer och rapporteringsrutiner som tjänstepensionsinstituten har infört för att följa lagar och andra författningar som genomför direktivet (artikel 49.1). Det anges också vad tillsynens granskningsprocess ska innehålla – bl.a. en bedömning av de risker som ett tjänstepensionsinstitut står inför. Medlemsstaterna ska säkerställa att de behöriga myndigheterna har övervakningsinstrument, däribland stresstester, som ger dem möjlighet att identifiera försämringar av ett tjänstepensionsinstituts finansiella ställning och att övervaka hur en försämring åtgärdas (artikel 49.2). Det anges även krav på att de behöriga myndigheterna ska ha nödvändiga befogenheter för att kräva att ett tjänstepensionsinstitut åtgärdar svagheter eller brister som identifierats i samband med tillsynens granskningsprocess (artikel 49.3). De behöriga myndigheterna ska fastställa hur ofta granskningar av tjänste</w:t>
      </w:r>
      <w:r>
        <w:softHyphen/>
        <w:t>pensionsinstituten ska göras och vilken omfattning de ska ha, med hänsyn tagen till storleken, arten, omfattningen och komplexiteten hos det berörda tjänstepensionsinstitutets verksamhet (artikel 49.4).</w:t>
      </w:r>
    </w:p>
    <w:p w14:paraId="573F1D2D" w14:textId="77777777" w:rsidR="0079632A" w:rsidRDefault="0079632A" w:rsidP="0079632A">
      <w:pPr>
        <w:pStyle w:val="Brdtextmedindrag"/>
      </w:pPr>
      <w:r>
        <w:t>I direktivet finns även bestämmelser om uppgiftslämnande från ett tjänstepensionsinstitut till de behöriga myndigheterna och vissa tillsyns</w:t>
      </w:r>
      <w:r>
        <w:softHyphen/>
        <w:t>befogenheter som har samband med detta (artikel 50). Medlemsstaterna ska säkerställa att de behöriga myndigheterna har de befogenheter och de medel som är nödvändiga för att kräva att tjänstepensionsinstituten och angivna funktionärer hos dem ska lämna information om alla affärs</w:t>
      </w:r>
      <w:r>
        <w:softHyphen/>
        <w:t xml:space="preserve">angelägenheter och överlämna alla affärshandlingar. Vidare ska de behöriga myndigheterna kunna utöva tillsyn över affärsförbindelser mellan tjänstepensionsföretaget och andra företag, få tillgång till vissa särskilt angivna handlingar, bl.a. riktlinjerna för investeringsverksamheten och årsbokslut. Det krävs bl.a. att den behöriga myndigheten ska få utföra </w:t>
      </w:r>
      <w:r>
        <w:lastRenderedPageBreak/>
        <w:t>inspektioner på plats och när som helst begära information om utkontrakt</w:t>
      </w:r>
      <w:r>
        <w:softHyphen/>
        <w:t>erade verksamheter.</w:t>
      </w:r>
    </w:p>
    <w:p w14:paraId="2B4F2AC7" w14:textId="77777777" w:rsidR="0079632A" w:rsidRDefault="0079632A" w:rsidP="0079632A">
      <w:pPr>
        <w:pStyle w:val="Brdtextmedindrag"/>
      </w:pPr>
      <w:r>
        <w:t>Direktivet innehåller även bestämmelser om transparens och ansvarig</w:t>
      </w:r>
      <w:r>
        <w:softHyphen/>
        <w:t>het som tar sikte på den offentliga förvaltningen i medlemsstaterna (artikel 51). Medlemsstaterna ska säkerställa att de behöriga myndigheterna utför sina uppgifter på ett transparent, oberoende och ansvarsfullt sätt med vederbörlig hänsyn till skyddet av konfidentiella uppgifter (artikel 51.1). Det ställs upp krav på offentliggörande av viss information: texter till lagar och andra författningar och regler om administrativa sanktioner och andra åtgärder, information om tillsynens gransknings</w:t>
      </w:r>
      <w:r>
        <w:softHyphen/>
        <w:t>process, aggregerade statistiska uppgifter om centrala aspekter av tillämpningen av tillsyns</w:t>
      </w:r>
      <w:r>
        <w:softHyphen/>
        <w:t>regelverket, samt om huvudsyftet med tillsynen och information om de behöriga myndigheternas huvudsakliga funktioner och verksamhet (artikel 51.2). I direktivet anges att medlemsstaterna ska säkerställa att ”tjänste</w:t>
      </w:r>
      <w:r>
        <w:softHyphen/>
        <w:t>pensionsinstituten har och tillämpar transparenta rutiner för utnämning och entledigande av ledamöter i de behöriga myndigheternas styrelser och verkställande organ” (artikel 51.3). Det är dock en felskrivning i den svenska språkversionen av direktivet; i den engelska språkversionen anges att denna skyldighet gäller endast medlemsstaterna (”Member states shall ensure that they have in place and apply transparent procedures …”).</w:t>
      </w:r>
    </w:p>
    <w:p w14:paraId="1728EF8F" w14:textId="77777777" w:rsidR="0079632A" w:rsidRDefault="0079632A" w:rsidP="0079632A">
      <w:pPr>
        <w:pStyle w:val="Brdtextmedindrag"/>
      </w:pPr>
      <w:r>
        <w:t>M</w:t>
      </w:r>
      <w:r w:rsidRPr="004E4AE6">
        <w:t xml:space="preserve">edlemsstaterna </w:t>
      </w:r>
      <w:r>
        <w:t xml:space="preserve">ska enligt direktivet </w:t>
      </w:r>
      <w:r w:rsidRPr="004E4AE6">
        <w:t>ha regler som säkerställer att samtliga personer som tjänstgör eller har tjänstgjort hos de behöriga myndigheterna, liksom revisorer och sakkunniga som agerar för dessa myndigheters räkning, är bundna av tystnadsplikt</w:t>
      </w:r>
      <w:r>
        <w:t xml:space="preserve"> (artikel 52.1)</w:t>
      </w:r>
      <w:r w:rsidRPr="004E4AE6">
        <w:t xml:space="preserve">. Dessa personer får inte röja konfidentiella uppgifter som de mottagit i tjänsten, utom i sammanfattad eller aggregerad form som säkerställer att enskilda </w:t>
      </w:r>
      <w:r>
        <w:t>tjänstepensionsinstitut</w:t>
      </w:r>
      <w:r w:rsidRPr="004E4AE6">
        <w:t xml:space="preserve"> inte kan identifieras. </w:t>
      </w:r>
      <w:r>
        <w:t>K</w:t>
      </w:r>
      <w:r w:rsidRPr="004E4AE6">
        <w:t xml:space="preserve">onfidentiella uppgifter </w:t>
      </w:r>
      <w:r>
        <w:t xml:space="preserve">får </w:t>
      </w:r>
      <w:r w:rsidRPr="004E4AE6">
        <w:t>lämnas ut i civilrättsliga eller kommersiella förfaranden i samband med att en pensionsplan håller på att avvecklas</w:t>
      </w:r>
      <w:r>
        <w:t xml:space="preserve"> (artikel 52.2)</w:t>
      </w:r>
      <w:r w:rsidRPr="004E4AE6">
        <w:t>.</w:t>
      </w:r>
    </w:p>
    <w:p w14:paraId="187AFD92" w14:textId="77777777" w:rsidR="0079632A" w:rsidRDefault="0079632A" w:rsidP="0079632A">
      <w:pPr>
        <w:pStyle w:val="Brdtextmedindrag"/>
      </w:pPr>
      <w:r>
        <w:t>I</w:t>
      </w:r>
      <w:r w:rsidRPr="004E4AE6">
        <w:t xml:space="preserve"> direktivet </w:t>
      </w:r>
      <w:r>
        <w:t>f</w:t>
      </w:r>
      <w:r w:rsidRPr="004E4AE6">
        <w:t>inn</w:t>
      </w:r>
      <w:r>
        <w:t>s</w:t>
      </w:r>
      <w:r w:rsidRPr="004E4AE6">
        <w:t xml:space="preserve"> </w:t>
      </w:r>
      <w:r>
        <w:t>bestämmelser</w:t>
      </w:r>
      <w:r w:rsidRPr="004E4AE6">
        <w:t xml:space="preserve"> om begränsningar </w:t>
      </w:r>
      <w:r>
        <w:t>av</w:t>
      </w:r>
      <w:r w:rsidRPr="004E4AE6">
        <w:t xml:space="preserve"> de behöriga myndigheternas användning av konfidentiella uppgifter enligt direktivet</w:t>
      </w:r>
      <w:r>
        <w:t xml:space="preserve"> (artikel 53)</w:t>
      </w:r>
      <w:r w:rsidRPr="004E4AE6">
        <w:t xml:space="preserve">. </w:t>
      </w:r>
      <w:r>
        <w:t>De</w:t>
      </w:r>
      <w:r w:rsidRPr="004E4AE6">
        <w:t xml:space="preserve"> innebär att konfidentiella uppgifter endast får användas för kontroll, övervakning och korrigerande åtgärder avseende </w:t>
      </w:r>
      <w:r>
        <w:t>tjänstepensions</w:t>
      </w:r>
      <w:r>
        <w:softHyphen/>
        <w:t>institut</w:t>
      </w:r>
      <w:r w:rsidRPr="004E4AE6">
        <w:t xml:space="preserve">ens verksamhet. Uppgifterna får även användas för att publicera nyckeltal för alla </w:t>
      </w:r>
      <w:r>
        <w:t>tjänstepensionsinstitut</w:t>
      </w:r>
      <w:r w:rsidRPr="004E4AE6">
        <w:t xml:space="preserve"> om detta är tillåtet enligt nationell rätt. Vidare får uppgifter användas vid överklaganden av behöriga myndig</w:t>
      </w:r>
      <w:r>
        <w:softHyphen/>
      </w:r>
      <w:r w:rsidRPr="004E4AE6">
        <w:t xml:space="preserve">heters beslut samt vid domstolsförfaranden om </w:t>
      </w:r>
      <w:r>
        <w:t xml:space="preserve">de </w:t>
      </w:r>
      <w:r w:rsidRPr="004E4AE6">
        <w:t xml:space="preserve">bestämmelser i </w:t>
      </w:r>
      <w:r>
        <w:t xml:space="preserve">nationell rätt som genomför </w:t>
      </w:r>
      <w:r w:rsidRPr="004E4AE6">
        <w:t xml:space="preserve">direktivet. </w:t>
      </w:r>
      <w:r>
        <w:t xml:space="preserve">Några motsvarande bestämmelser finns inte </w:t>
      </w:r>
      <w:r w:rsidRPr="004E4AE6">
        <w:t>i första tjänstepensionsdirektivet.</w:t>
      </w:r>
    </w:p>
    <w:p w14:paraId="415E7B7E" w14:textId="77777777" w:rsidR="0079632A" w:rsidRDefault="0079632A" w:rsidP="0079632A">
      <w:pPr>
        <w:pStyle w:val="Brdtextmedindrag"/>
      </w:pPr>
      <w:r>
        <w:t>Andra tjänstepensionsdirektivet innehåller även bestämmelser om Europaparlamentets utredningsbefogenheter (artikel 54).</w:t>
      </w:r>
    </w:p>
    <w:p w14:paraId="60B4661D" w14:textId="77777777" w:rsidR="0079632A" w:rsidRDefault="0079632A" w:rsidP="0079632A">
      <w:pPr>
        <w:pStyle w:val="Brdtextmedindrag"/>
      </w:pPr>
      <w:r w:rsidRPr="004E4AE6">
        <w:t>Enligt direktivet ska det vara tillåtet för behöriga myndigheter att utbyta information med andra behöriga myndigheter inom en medlemsstat eller i andra medlemsstater</w:t>
      </w:r>
      <w:r>
        <w:t xml:space="preserve"> (artikel 55)</w:t>
      </w:r>
      <w:r w:rsidRPr="004E4AE6">
        <w:t xml:space="preserve">. Det ska även vara tillåtet att utbyta information med myndigheter eller organ som har i uppdrag att upprätthålla finansiell stabilitet, delta i avvecklingen av pensionsplaner, personer som ansvarar för lagstadgad revision i </w:t>
      </w:r>
      <w:r>
        <w:t>tjänstepensionsinstitut</w:t>
      </w:r>
      <w:r w:rsidRPr="004E4AE6">
        <w:t xml:space="preserve">, försäkringsföretag och andra finansiella institut. Tystnadsplikten ska gälla för mottagarna av uppgifterna. Information får även utbytas med myndigheter som övervaka organ eller personer som deltar i avveckling </w:t>
      </w:r>
      <w:r w:rsidRPr="004E4AE6">
        <w:lastRenderedPageBreak/>
        <w:t xml:space="preserve">av pensionsplaner eller ansvarar för lagstadgad revision. Liknande </w:t>
      </w:r>
      <w:r>
        <w:t xml:space="preserve">bestämmelser </w:t>
      </w:r>
      <w:r w:rsidRPr="004E4AE6">
        <w:t>finns i Solvens II</w:t>
      </w:r>
      <w:r>
        <w:t>-</w:t>
      </w:r>
      <w:r w:rsidRPr="004E4AE6">
        <w:t>direktivet</w:t>
      </w:r>
      <w:r>
        <w:t xml:space="preserve"> (</w:t>
      </w:r>
      <w:r w:rsidRPr="004E4AE6">
        <w:t>artiklarna 67 och 68</w:t>
      </w:r>
      <w:r>
        <w:t>)</w:t>
      </w:r>
      <w:r w:rsidRPr="004E4AE6">
        <w:t>.</w:t>
      </w:r>
    </w:p>
    <w:p w14:paraId="03BE6278" w14:textId="77777777" w:rsidR="0079632A" w:rsidRDefault="0079632A" w:rsidP="0079632A">
      <w:pPr>
        <w:pStyle w:val="Brdtextmedindrag"/>
      </w:pPr>
      <w:r>
        <w:t>I</w:t>
      </w:r>
      <w:r w:rsidRPr="00C83FB5">
        <w:t xml:space="preserve"> andra tjänstepensionsdirektivet </w:t>
      </w:r>
      <w:r>
        <w:t>finns</w:t>
      </w:r>
      <w:r w:rsidRPr="00C83FB5">
        <w:t xml:space="preserve"> </w:t>
      </w:r>
      <w:r>
        <w:t>bestämmelser</w:t>
      </w:r>
      <w:r w:rsidRPr="00C83FB5">
        <w:t xml:space="preserve"> om överföring av uppgifter till centrala myndigheter på nationell nivå och inom EU</w:t>
      </w:r>
      <w:r>
        <w:t xml:space="preserve"> (artikel 56.1)</w:t>
      </w:r>
      <w:r w:rsidRPr="00C83FB5">
        <w:t xml:space="preserve">. </w:t>
      </w:r>
      <w:r>
        <w:t>Bestämmelserna om tystnadsplikt i</w:t>
      </w:r>
      <w:r w:rsidRPr="00C83FB5">
        <w:t xml:space="preserve"> direktivet</w:t>
      </w:r>
      <w:r>
        <w:t xml:space="preserve"> ska</w:t>
      </w:r>
      <w:r w:rsidRPr="00C83FB5">
        <w:t xml:space="preserve"> inte hindra att behöriga myndigheter för över uppgifter till centralbanker, myndigheter som övervakar betalsystemen samt de europeiska myndigheterna Euro</w:t>
      </w:r>
      <w:r>
        <w:softHyphen/>
      </w:r>
      <w:r w:rsidRPr="00C83FB5">
        <w:t>peiska systemrisknämnden, E</w:t>
      </w:r>
      <w:r>
        <w:t>iopa</w:t>
      </w:r>
      <w:r w:rsidRPr="00C83FB5">
        <w:t xml:space="preserve">, Europeiska bankmyndigheten </w:t>
      </w:r>
      <w:r>
        <w:t xml:space="preserve">(Eba) </w:t>
      </w:r>
      <w:r w:rsidRPr="00C83FB5">
        <w:t>och Europeiska värdepappers- och marknadsmyndigheten</w:t>
      </w:r>
      <w:r>
        <w:t xml:space="preserve"> (Esma)</w:t>
      </w:r>
      <w:r w:rsidRPr="00C83FB5">
        <w:t>. Dessa myndigheter ska även ha rätt att vidarebefordra uppgifter som de nation</w:t>
      </w:r>
      <w:r>
        <w:softHyphen/>
      </w:r>
      <w:r w:rsidRPr="00C83FB5">
        <w:t>ella behöriga myndigheterna kan behöva i sin tillsynsverksamhet</w:t>
      </w:r>
      <w:r>
        <w:t xml:space="preserve"> (artikel 56.2)</w:t>
      </w:r>
      <w:r w:rsidRPr="00C83FB5">
        <w:t>. Informationen som tas emot ska omfattas av tystnadsplikt som är minst lika sträng som den som framgår av andra tjänstepensionsdirektivet</w:t>
      </w:r>
      <w:r>
        <w:t xml:space="preserve"> (artikel 56.3)</w:t>
      </w:r>
      <w:r w:rsidRPr="00C83FB5">
        <w:t>.</w:t>
      </w:r>
    </w:p>
    <w:p w14:paraId="39D459B4" w14:textId="77777777" w:rsidR="0079632A" w:rsidRDefault="0079632A" w:rsidP="0079632A">
      <w:pPr>
        <w:pStyle w:val="Brdtextmedindrag"/>
      </w:pPr>
      <w:r>
        <w:t>Bestämmelserna</w:t>
      </w:r>
      <w:r w:rsidRPr="00C83FB5">
        <w:t xml:space="preserve"> om tystnadsplikt </w:t>
      </w:r>
      <w:r>
        <w:t xml:space="preserve">i direktivet hindrar </w:t>
      </w:r>
      <w:r w:rsidRPr="00C83FB5">
        <w:t xml:space="preserve">inte att uppgifter lämnas till andra avdelningar inom deras centrala förvaltning som ansvarar för tillämpningen av lagstiftning om tillsyn över </w:t>
      </w:r>
      <w:r>
        <w:t>tjänstepensionsinstitut</w:t>
      </w:r>
      <w:r w:rsidRPr="00C83FB5">
        <w:t>, kreditinstitut, finansiella institut, investeringstjänster och försäkrings</w:t>
      </w:r>
      <w:r>
        <w:softHyphen/>
      </w:r>
      <w:r w:rsidRPr="00C83FB5">
        <w:t>före</w:t>
      </w:r>
      <w:r>
        <w:softHyphen/>
      </w:r>
      <w:r w:rsidRPr="00C83FB5">
        <w:t>tag eller till inspektörer som agerar för sådana avdelningars räkning</w:t>
      </w:r>
      <w:r>
        <w:t xml:space="preserve"> (artikel 57)</w:t>
      </w:r>
      <w:r w:rsidRPr="00C83FB5">
        <w:t>.</w:t>
      </w:r>
    </w:p>
    <w:p w14:paraId="22822C81" w14:textId="77777777" w:rsidR="0079632A" w:rsidRDefault="0079632A" w:rsidP="0079632A">
      <w:pPr>
        <w:pStyle w:val="Brdtextmedindrag"/>
      </w:pPr>
      <w:r>
        <w:t>I direktivet finns bestämmelser om villkor för det informationsutbyte som behandlas i de ovan redovisade artiklarna. Informationen ska utbytas, föras över eller lämnas ut för utförande av övervakning eller tillsyn (artikel 58.1 a). Den information som tas emot ska omfattas av tystnadsplikt enligt det som anges ovan (artikel 58.1 b). När informationen härrör från en annan medlemsstat får den inte lämnas ut utan uttryckligt samtycke från den behöriga myndighet från vilken den härrör och, när så är lämpligt, endast för de ändamål för vilka myndigheten gett sitt samtycke (artikel 58.1 c). I direktivet anges (artikel 58.2 första stycket) anges att bestäm</w:t>
      </w:r>
      <w:r>
        <w:softHyphen/>
        <w:t>melserna omanvändning av konfidentiella uppgifter (artikel 53) inte hindrar medlemsstaterna från att, i syfte att stärka stabiliteten och integri</w:t>
      </w:r>
      <w:r>
        <w:softHyphen/>
        <w:t xml:space="preserve">teten i det finansiella systemet, tillåta informationsutbyte mellan de behöriga myndigheterna och de myndigheter eller organ som är ansvariga för att avslöja och utreda överträdelser av bolagsrätt som är tillämplig på uppdragsgivande företag. I direktivet ställs vissa villkor upp för de medlemsstater som tillåter sådant informationsutbyte (artikel 58.2 andra stycket). Det finns även bestämmelser om det som ska gälla för det fall myndigheter som har till uppgift att utreda och avslöja överträdelser av bolagsrätt anlitar personer som inte är anställda inom den offentliga förvaltningen (artikel 58.3). </w:t>
      </w:r>
    </w:p>
    <w:p w14:paraId="76F209BB" w14:textId="77777777" w:rsidR="0079632A" w:rsidRDefault="0079632A" w:rsidP="0079632A">
      <w:pPr>
        <w:pStyle w:val="Brdtextmedindrag"/>
      </w:pPr>
      <w:r>
        <w:t>Medlemsstaterna ska underrätta Eiopa om bestämmelser av tillsyns</w:t>
      </w:r>
      <w:r>
        <w:softHyphen/>
        <w:t>karaktär som är relevanta när det gäller pensionsplaner (artikel 59). Medlemsstaterna ska regelbundet och minst vartannat år uppdatera dessa uppgifter och Eiopa ska offentliggöra dem på sin webbplats.</w:t>
      </w:r>
    </w:p>
    <w:p w14:paraId="3E6C45F7" w14:textId="77777777" w:rsidR="0079632A" w:rsidRDefault="0079632A" w:rsidP="0079632A">
      <w:pPr>
        <w:pStyle w:val="Brdtextmedindrag"/>
      </w:pPr>
      <w:r>
        <w:t>Andra tjänstepensionsdirektivet innehåller även bestämmelser om sam</w:t>
      </w:r>
      <w:r>
        <w:softHyphen/>
        <w:t xml:space="preserve">arbete mellan medlemsstaterna, kommissionen och Eiopa (artikel 60). Medlemsstaterna ska på lämpligt sätt säkerställa att direktivet tillämpas enhetligt genom regelbundet utbyte av information och erfarenheter i syfte att utveckla bästa praxis på detta område och ett närmare samarbete med deltagande av arbetsmarknadens parter i tillämpliga fall och därigenom </w:t>
      </w:r>
      <w:r>
        <w:lastRenderedPageBreak/>
        <w:t>förhindra snedvridning av konkurrensen och skapa de nödvändiga förut</w:t>
      </w:r>
      <w:r>
        <w:softHyphen/>
        <w:t>sättningarna för oproblematiskt gränsöverskridande medlemskap (artikel 60.1). Kommissionen och medlemsstaternas behöriga myndig</w:t>
      </w:r>
      <w:r>
        <w:softHyphen/>
        <w:t>heter ska ha ett nära samarbete för att underlätta tillsynen över tjänstepensions</w:t>
      </w:r>
      <w:r>
        <w:softHyphen/>
        <w:t>institutens verksamhet (artikel 60.2). Därefter anges att de behöriga myndigheterna i medlemsstaterna ska samarbeta med Eiopa vid tillämp</w:t>
      </w:r>
      <w:r>
        <w:softHyphen/>
        <w:t xml:space="preserve">ning av direktivet, i enlighet med förordning (EU) nr 1094/2010 (Eiopa-förordningen) och utan dröjsmål förse Eiopa med all information som Eiopa behöver för att utföra sina uppgifter enligt direktivet och Eiopa-förordningen, i enlighet med artikel 35 i den förordningen (artikel 60.3). Slutligen anges att varje medlemsstat ska informera kommissionen och Eiopa om allvarligare problem som tillämpningen av direktivet ger upphov till, samt att kommissionen, Eiopa och berörda medlemsstaters behöriga myndigheter ska undersöka sådana problem så snart som möjligt för att finna en lämplig lösning (artikel 60.4). </w:t>
      </w:r>
    </w:p>
    <w:p w14:paraId="5AC4F875" w14:textId="77777777" w:rsidR="0079632A" w:rsidRPr="001B4DA5" w:rsidRDefault="0079632A" w:rsidP="0079632A">
      <w:pPr>
        <w:pStyle w:val="Brdtextmedindrag"/>
      </w:pPr>
      <w:r>
        <w:t>Direktivet innehåller också bestämmelser om behandling av person</w:t>
      </w:r>
      <w:r>
        <w:softHyphen/>
        <w:t>uppgifter (artikel 61). Tjänstepensionsinstitut och behöriga myndigheter ska när det gäller behandling av personuppgifter utföra sina uppgifter inom ramen för direktivet i enlighet med Europaparlamentets och rådets förordning (EU) 2016/679 av den 27 april 2016 om skydd för fysiska personer med avseende på behandling av personuppgifter och om det fria flödet av sådana uppgifter och om upphävande av direktiv 95/46/EG (allmän dataskyddsförordning), nedan benämnd data</w:t>
      </w:r>
      <w:r>
        <w:softHyphen/>
        <w:t>skyddsförordningen. Vidare anges vad Eiopa ska iaktta i fråga om behandling av person</w:t>
      </w:r>
      <w:r>
        <w:softHyphen/>
        <w:t>uppgifter.</w:t>
      </w:r>
    </w:p>
    <w:p w14:paraId="517C97A4" w14:textId="77777777" w:rsidR="0079632A" w:rsidRPr="008850CD" w:rsidRDefault="0079632A" w:rsidP="0079632A">
      <w:pPr>
        <w:pStyle w:val="Rubrik5utannumrering"/>
      </w:pPr>
      <w:r w:rsidRPr="008850CD">
        <w:t>Gällande rätt</w:t>
      </w:r>
    </w:p>
    <w:p w14:paraId="33D24113" w14:textId="77777777" w:rsidR="0079632A" w:rsidRDefault="0079632A" w:rsidP="0079632A">
      <w:pPr>
        <w:pStyle w:val="Brdtext"/>
      </w:pPr>
      <w:r>
        <w:t>I försäkringsrörelselagen (2010:2043), förkortad FRL, finns bestämmelser om till</w:t>
      </w:r>
      <w:r>
        <w:softHyphen/>
        <w:t>syn över försäkringsföretag (17 kap). Där anges att Bolagsverket är registre</w:t>
      </w:r>
      <w:r>
        <w:softHyphen/>
        <w:t>ringsmyndighet för försäkringsföretag och att verket ska föra ett försäkringsregister där uppgifter om försäkringsföretag ska föras in (17 kap. 1 §).</w:t>
      </w:r>
    </w:p>
    <w:p w14:paraId="24174F38" w14:textId="77777777" w:rsidR="0079632A" w:rsidRDefault="0079632A" w:rsidP="0079632A">
      <w:pPr>
        <w:pStyle w:val="Brdtextmedindrag"/>
      </w:pPr>
      <w:r>
        <w:t>Finansinspektionen är den myndighet som har tillsyn över försäkrings</w:t>
      </w:r>
      <w:r>
        <w:softHyphen/>
        <w:t>företag och tillsynen ska omfatta att verksamheten drivs enligt bl.a. försäkringsrörelselagen och andra författningar som reglerar företagets verksamhet (17 kap. 2 §). Finansinspektionen har även tillsyn över att försäkringsföretagets ägare och styrning uppfyller lämplighetskraven i försäkringsrörelselagen. Tillsynen ska utgå från en proaktiv och risk</w:t>
      </w:r>
      <w:r>
        <w:softHyphen/>
        <w:t>baserad metod.</w:t>
      </w:r>
    </w:p>
    <w:p w14:paraId="2D46DE9A" w14:textId="77777777" w:rsidR="0079632A" w:rsidRDefault="0079632A" w:rsidP="0079632A">
      <w:pPr>
        <w:pStyle w:val="Brdtextmedindrag"/>
      </w:pPr>
      <w:r>
        <w:t>I försäkringsrörelselagen finns också bestämmelser om samarbete och utbyte av information mellan å ena sidan Finansinspektionen och å andra sidan behöriga myndigheter i andra länder inom EES, Europeiska kommissionen och Eiopa (17 kap. 3 §). Sådant samarbete och utbyte ska äga rum i den utsträckning som följer av Sveriges medlemskap i Euro</w:t>
      </w:r>
      <w:r>
        <w:softHyphen/>
        <w:t>peiska unionen.</w:t>
      </w:r>
    </w:p>
    <w:p w14:paraId="12D689D2" w14:textId="77777777" w:rsidR="0079632A" w:rsidRDefault="0079632A" w:rsidP="0079632A">
      <w:pPr>
        <w:pStyle w:val="Brdtextmedindrag"/>
      </w:pPr>
      <w:r>
        <w:t xml:space="preserve">Huvuddelen av bestämmelserna om tillsyn i försäkringsrörelselagen behandlar olika befogenheter för Finansinspektionen och åligganden för försäkringsföretag. </w:t>
      </w:r>
    </w:p>
    <w:p w14:paraId="4B7208E4" w14:textId="77777777" w:rsidR="0079632A" w:rsidRDefault="0079632A" w:rsidP="0079632A">
      <w:pPr>
        <w:pStyle w:val="Brdtextmedindrag"/>
      </w:pPr>
      <w:r>
        <w:t>Finansinspektionen har befogenhet att genomföra platsundersök</w:t>
      </w:r>
      <w:r>
        <w:softHyphen/>
        <w:t xml:space="preserve">ningar hos ett försäkringsföretag eller hos vissa uppdragstagare (17 kap. 7 § </w:t>
      </w:r>
      <w:r>
        <w:lastRenderedPageBreak/>
        <w:t xml:space="preserve">FRL), att förordna aktuarie (17 kap. 10 § FRL), förordna revisor (17 kap. 11 § FRL), sammankalla styrelse eller stämma (17 kap. 13 § FRL) och förordna allmänt ombud vid konkurs (17 kap. 14 § FRL). </w:t>
      </w:r>
    </w:p>
    <w:p w14:paraId="70CBF73B" w14:textId="77777777" w:rsidR="0079632A" w:rsidRDefault="0079632A" w:rsidP="0079632A">
      <w:pPr>
        <w:pStyle w:val="Brdtextmedindrag"/>
      </w:pPr>
      <w:r>
        <w:t>Ett försäkringsföretag är skyldigt att underrätta Finansinspektionen när det har påbörjat sin verksamhet (17 kap. 4 § FRL) och att, på begäran av Finansinspektionen, lämna de upplysningar om sin verksamhet som inspektionen begär, vilket är en skyldighet som i vissa fall även gäller i förhållande till en myndighet i ett annat land inom EES (17 kap. 5 § FRL). Regeringen eller den myndighet som regeringen bestämmer meddelar föreskrifter om att vissa uppgifter som ska lämnas till Finansinspektionen i stället ska lämnas till Statistiska centralbyrån (17 kap. 6 § FRL). Upplysningsskyldigheten gäller även för vissa ledande befattningshavare (17 kap. 8 § FRL) och andra juridiska personer (17 kap. 9 § FRL). Därutöver gäller att försäkrings</w:t>
      </w:r>
      <w:r>
        <w:softHyphen/>
        <w:t>företag genom avgifter ska bidra till att täcka kostnaderna för Finans</w:t>
      </w:r>
      <w:r>
        <w:softHyphen/>
        <w:t>inspektionens verksamhet samt viss verksam</w:t>
      </w:r>
      <w:r>
        <w:softHyphen/>
        <w:t xml:space="preserve">het som bedrivs av Statistiska centralbyrån (17 kap. 29 § FRL). </w:t>
      </w:r>
    </w:p>
    <w:p w14:paraId="5BD87B8E" w14:textId="77777777" w:rsidR="0079632A" w:rsidRDefault="0079632A" w:rsidP="0079632A">
      <w:pPr>
        <w:pStyle w:val="Brdtextmedindrag"/>
      </w:pPr>
      <w:r>
        <w:t>I försäkringsrörelselagen finns därutöver bestämmelser som inte inne</w:t>
      </w:r>
      <w:r>
        <w:softHyphen/>
        <w:t>fattar direkta befogen</w:t>
      </w:r>
      <w:r>
        <w:softHyphen/>
        <w:t>heter för Finansinspektionen eller skyldigheter för försäkringsföretag. Det handlar om bestämmelser om revisors och särskild granskares rapporteringsskyldighet (17 kap. 12 §), Finansinspekt</w:t>
      </w:r>
      <w:r>
        <w:softHyphen/>
        <w:t>ionens befogenheter vid ett försäkringsföretags likvidation (17 kap. 15 §) och om bemyndi</w:t>
      </w:r>
      <w:r>
        <w:softHyphen/>
        <w:t xml:space="preserve">ganden för regeringen eller den myndighet som regeringen bestämmer att meddela föreskrifter om vilka uppgifter som ska lämnas till Finansinspektionen (17 kap. 30 § andra stycket), samt för regeringen att meddela föreskrifter om avgifter (17 kap. 30 § första stycket). </w:t>
      </w:r>
    </w:p>
    <w:p w14:paraId="1B08F0CC" w14:textId="77777777" w:rsidR="0079632A" w:rsidRDefault="0079632A" w:rsidP="0079632A">
      <w:pPr>
        <w:pStyle w:val="Brdtextmedindrag"/>
      </w:pPr>
      <w:r>
        <w:t>I försäkringsrörelselagen finns vissa bestämmelser som är direkt för</w:t>
      </w:r>
      <w:r>
        <w:softHyphen/>
        <w:t>anledda av Solvens II-direktivet. Det handlar om bestämmelserna om tvistlösning mellan myndigheter (17 kap. 3 a §), om tillsyn med anledning av bestäm</w:t>
      </w:r>
      <w:r>
        <w:softHyphen/>
        <w:t>melserna om matchningsjustering (17 kap. 7 a §), om redo</w:t>
      </w:r>
      <w:r>
        <w:softHyphen/>
        <w:t>görelse för företagets förmåga att hantera ändrade ekonomiska förhållan</w:t>
      </w:r>
      <w:r>
        <w:softHyphen/>
        <w:t>den (17 kap. 16 §), om rapport angående de försäkringstekniska avsätt</w:t>
      </w:r>
      <w:r>
        <w:softHyphen/>
        <w:t>ningarna (17 kap. 17 §), om tillsyn över interna modeller (17 kap. 18–21 och 23 §§), om tillsyn över användningen av företagsspecifika parametrar (17 kap. 22 §) och om kapitaltillägg (17 kap. 24–28 §§). Frågorna om kapitaltillägg behandlas i avsnitt 13.1.2. Även den ovan nämnda bestäm</w:t>
      </w:r>
      <w:r>
        <w:softHyphen/>
        <w:t>melsen om en proaktiv och riskbaserad metod för tillsyn härrör från Solvens II-direktivet (prop. 2015/16:9 s. 609 f.).</w:t>
      </w:r>
    </w:p>
    <w:p w14:paraId="410A7F67" w14:textId="77777777" w:rsidR="0079632A" w:rsidRDefault="0079632A" w:rsidP="0079632A">
      <w:pPr>
        <w:pStyle w:val="Brdtextmedindrag"/>
      </w:pPr>
      <w:r>
        <w:t>De försäkringsföretag som omfattas av övergångsbestämmelserna ska tillämpa bestämmelserna om tillsyn i 14 kap. FRL i lydelsen före den 1 januari 2016 (punkt 2 i övergångsbestämmelserna till lagen [2015:700] om ändring i försäkringsrörelselagen [2010:2043]). De bestämmelserna är i huvudsak likalydande med dem som nu gäller enligt 17 kap. FRL. Efter</w:t>
      </w:r>
      <w:r>
        <w:softHyphen/>
        <w:t>som de inte baserar sig på Solvens II-direktivet inne</w:t>
      </w:r>
      <w:r>
        <w:softHyphen/>
        <w:t>håller de dock inte några sådana bestämmelser som nämns ovan och som tillkommit till följd av genomförandet av det direktivet.</w:t>
      </w:r>
    </w:p>
    <w:p w14:paraId="4AC65C39" w14:textId="77777777" w:rsidR="0079632A" w:rsidRPr="003B7CC2" w:rsidRDefault="0079632A" w:rsidP="0079632A">
      <w:pPr>
        <w:pStyle w:val="Brdtextmedindrag"/>
      </w:pPr>
      <w:r>
        <w:t>För tjänstepensionskassor finns bestämmelser om tillsyn i den upphävda lagen om understödsföreningar (67–74 §§). Bland dem kan nämnas skyldigheten för en tjänstepensionskassas styrelse att hålla kassa, till</w:t>
      </w:r>
      <w:r>
        <w:softHyphen/>
        <w:t>gångar, räkenskaper m.m. tillgängliga för granskning och meddela de upp</w:t>
      </w:r>
      <w:r>
        <w:softHyphen/>
        <w:t xml:space="preserve">lysningar och uppgifter som Finansinspektionen begär. Därutöver finns bl.a. bestämmelser liknande dem i försäkringsrörelselagen om samarbete </w:t>
      </w:r>
      <w:r>
        <w:lastRenderedPageBreak/>
        <w:t>med utländska tillsynsmyndigheter, förordnande av revisor av Finans</w:t>
      </w:r>
      <w:r>
        <w:softHyphen/>
        <w:t>inspektionen samt kallelse till föreningsstämma och styrelse</w:t>
      </w:r>
      <w:r>
        <w:softHyphen/>
        <w:t>sammanträde av inspektionen.</w:t>
      </w:r>
    </w:p>
    <w:p w14:paraId="36CCCD53" w14:textId="77777777" w:rsidR="0079632A" w:rsidRPr="005A25F0" w:rsidRDefault="0079632A" w:rsidP="0079632A">
      <w:pPr>
        <w:pStyle w:val="Rubrik5utannumrering"/>
      </w:pPr>
      <w:r w:rsidRPr="005A25F0">
        <w:t>Registrering</w:t>
      </w:r>
    </w:p>
    <w:p w14:paraId="69EDC217" w14:textId="77777777" w:rsidR="0079632A" w:rsidRDefault="0079632A" w:rsidP="0079632A">
      <w:pPr>
        <w:pStyle w:val="Brdtext"/>
      </w:pPr>
      <w:r>
        <w:t xml:space="preserve">Bolagsverket bör vara registreringsmyndighet för tjänstepensionsföretag, liksom verket är för försäkringsföretag. Regeringen anser dock, i likhet med </w:t>
      </w:r>
      <w:r>
        <w:rPr>
          <w:i/>
        </w:rPr>
        <w:t>Bolagsverket</w:t>
      </w:r>
      <w:r w:rsidRPr="00FF7495">
        <w:t>,</w:t>
      </w:r>
      <w:r>
        <w:t xml:space="preserve"> att det inte bör inrättas något sådant särskilt register för tjänstepensionsföretag som utred</w:t>
      </w:r>
      <w:r>
        <w:softHyphen/>
        <w:t>ningen föreslår. I enlighet med prome</w:t>
      </w:r>
      <w:r>
        <w:softHyphen/>
        <w:t>morians förslag bör uppgifter om tjänstepensionsföretag i stället, som Bolagsverket förordar, föras in i det försäkringsregister som Bolagsverket ska föra enligt försäkrings</w:t>
      </w:r>
      <w:r>
        <w:softHyphen/>
        <w:t>rörelselagen (17 kap. 1 §). Detta rimmar väl med ställningstagandet att tjänstepensionsföretag driver en form av försäk</w:t>
      </w:r>
      <w:r>
        <w:softHyphen/>
        <w:t>ringsrörelse (se avsnitt 5.2). I den nya lagen om tjänstepensionsföretag bör det därför införas bestämmelser om registreringsmyndighet och om vilka uppgifter avseende tjänstepensionsföretag som ska föras in i försäkrings</w:t>
      </w:r>
      <w:r>
        <w:softHyphen/>
        <w:t>registret.</w:t>
      </w:r>
    </w:p>
    <w:p w14:paraId="613BDD7F" w14:textId="77777777" w:rsidR="0079632A" w:rsidRPr="00A55698" w:rsidRDefault="0079632A" w:rsidP="0079632A">
      <w:pPr>
        <w:pStyle w:val="Brdtextmedindrag"/>
      </w:pPr>
      <w:r>
        <w:t>Närmare bestämmelser om försäkringsregistret kan meddelas genom verkställighetsföreskrifter. Något bemyndigande i lag krävs därför inte för dessa föreskrifter. På så sätt kan bestämmelserna i andra tjänstepensions</w:t>
      </w:r>
      <w:r>
        <w:softHyphen/>
        <w:t>direktivet om registrering genomföras fullt ut (artikel 9.2 och 9.3).</w:t>
      </w:r>
    </w:p>
    <w:p w14:paraId="50AD359D" w14:textId="77777777" w:rsidR="0079632A" w:rsidRDefault="0079632A" w:rsidP="0079632A">
      <w:pPr>
        <w:pStyle w:val="Rubrik5utannumrering"/>
      </w:pPr>
      <w:r>
        <w:t>Tillsynen och dess omfattning</w:t>
      </w:r>
    </w:p>
    <w:p w14:paraId="1FEEB821" w14:textId="77777777" w:rsidR="0079632A" w:rsidRDefault="0079632A" w:rsidP="0079632A">
      <w:pPr>
        <w:pStyle w:val="Brdtext"/>
      </w:pPr>
      <w:r>
        <w:t>Tillsynen över tjänstepensionsföretag bör utövas av Finansinspektionen. Det är fallet i dag beträffande såväl försäkringsföretag som tjänste</w:t>
      </w:r>
      <w:r>
        <w:softHyphen/>
        <w:t>pensionskassor. Hos inspektionen finns de resurser och den kompetens som krävs för att fullgöra det uppdraget. Genom att införa en bestämmelse av den innebörden i den nya lagen om tjänstepensionsföretag tillgodoses andra tjänstepensionsdirektivets bestämmelse om tillsynsansvar (artikel 47.1). Det finns dock inte någon möjlighet att inom ramen för detta lagstiftningsärende behandla de frågor om Finansinspektionens organisa</w:t>
      </w:r>
      <w:r>
        <w:softHyphen/>
        <w:t xml:space="preserve">tion som </w:t>
      </w:r>
      <w:r>
        <w:rPr>
          <w:i/>
        </w:rPr>
        <w:t>Sveriges advokatsamfund</w:t>
      </w:r>
      <w:r>
        <w:t xml:space="preserve"> tar upp.</w:t>
      </w:r>
    </w:p>
    <w:p w14:paraId="241A99A4" w14:textId="77777777" w:rsidR="0079632A" w:rsidRDefault="0079632A" w:rsidP="00A1236C">
      <w:pPr>
        <w:pStyle w:val="Brdtextmedindrag"/>
      </w:pPr>
      <w:r>
        <w:t>När det gäller tillsynens omfattning bör det som gäller beträffande försäkringsföretag enligt försäkringsrörelselagen (17 kap. 2 §) gälla även beträffande tjänstepensionsföretag. Tillsynen bör alltså omfatta att verk</w:t>
      </w:r>
      <w:r>
        <w:softHyphen/>
        <w:t>samheten drivs enligt den nya lagen om tjänstepensionsföretag, andra författningar som reglerar tjänstepensionsföretagets verksamhet, före</w:t>
      </w:r>
      <w:r>
        <w:softHyphen/>
        <w:t>tagets bolagsordning eller stadgar, företagets försäkringstekniska riktlinjer eller beräkningsunderlag samt styrdokument för hantering av intresse</w:t>
      </w:r>
      <w:r>
        <w:softHyphen/>
        <w:t>konflikter och andra styrdokument som företaget har upprättat och som har sin grund i för</w:t>
      </w:r>
      <w:r>
        <w:softHyphen/>
        <w:t>fattningar som reglerar företagets verksamhet. Liksom enligt försäkrings</w:t>
      </w:r>
      <w:r>
        <w:softHyphen/>
        <w:t>rörelselagen bör tillsynen också omfatta att tjänstepens</w:t>
      </w:r>
      <w:r>
        <w:softHyphen/>
        <w:t>ionsföretagets ägare och styrning uppfyller lagstadgade lämplighetskrav (17 kap. 2 § tredje stycket). Vidare bör det i lag anges att tillsynen, liksom tillsynen över försäkringsföretag enligt försäkringsrörelselagen, ska utgå från en proaktiv och riskbaserad metod (17 kap. 2 § fjärde stycket).</w:t>
      </w:r>
    </w:p>
    <w:p w14:paraId="2B84DF47" w14:textId="77777777" w:rsidR="0079632A" w:rsidRDefault="0079632A" w:rsidP="0079632A">
      <w:pPr>
        <w:pStyle w:val="Brdtextmedindrag"/>
      </w:pPr>
      <w:r>
        <w:t>Genom att i lag reglera att tillsynen ska ha denna omfattning genomförs bestäm</w:t>
      </w:r>
      <w:r>
        <w:softHyphen/>
        <w:t>melserna i andra tjänstepensionsdirektivet om tillsynens huvud</w:t>
      </w:r>
      <w:r>
        <w:softHyphen/>
        <w:t>syfte och omfattning (artiklarna 45.1 och 46), allmänna principer för till</w:t>
      </w:r>
      <w:r>
        <w:softHyphen/>
        <w:t xml:space="preserve">synen (artikel 47.2–47.4) och tillsyn över att tjänstepensionsföretag har </w:t>
      </w:r>
      <w:r>
        <w:lastRenderedPageBreak/>
        <w:t xml:space="preserve">sunda förvaltnings- och redovisningsmetoder samt mekanismer för intern kontroll (48.1). </w:t>
      </w:r>
    </w:p>
    <w:p w14:paraId="23767133" w14:textId="77777777" w:rsidR="0079632A" w:rsidRDefault="0079632A" w:rsidP="0079632A">
      <w:pPr>
        <w:pStyle w:val="Brdtextmedindrag"/>
      </w:pPr>
      <w:r>
        <w:t>I promemorian föreslås även att det i den nya lagen om tjänstepen</w:t>
      </w:r>
      <w:r>
        <w:softHyphen/>
        <w:t>sionsföretag bör införas en särskild bestämmelse för att genomföra andra tjänstepensionsdirektivets bestämmelser om de behöriga myndigheternas övervakning av</w:t>
      </w:r>
      <w:r w:rsidRPr="001B4B24">
        <w:t xml:space="preserve"> </w:t>
      </w:r>
      <w:r>
        <w:t>tjänstepen</w:t>
      </w:r>
      <w:r>
        <w:softHyphen/>
        <w:t xml:space="preserve">sionsinstitutens </w:t>
      </w:r>
      <w:r w:rsidRPr="001B4B24">
        <w:t>kreditvärderingsförfaranden</w:t>
      </w:r>
      <w:r>
        <w:t xml:space="preserve"> (artikel 19.2). Vid genom</w:t>
      </w:r>
      <w:r>
        <w:softHyphen/>
        <w:t>förandet av motsvarande bestämmelser i första tjänstepensionsdirektivet gjordes bedömningen att övervakningen av försäkringsföretagens tjänstepensionsverksamhet i dessa avseenden om</w:t>
      </w:r>
      <w:r>
        <w:softHyphen/>
        <w:t>fattades av befintliga bestämmelser om tillsyn i försäkringsrörelselagen (se prop. 2013/14:108 s. 15–19). Eftersom de föreslagna bestämmelserna om tillsynens omfattning i den nya lagen om tjänstepensionsföretag mot</w:t>
      </w:r>
      <w:r>
        <w:softHyphen/>
        <w:t>svarar det som gäller enligt försäkrings</w:t>
      </w:r>
      <w:r>
        <w:softHyphen/>
        <w:t>rörelselagen finns det inte skäl att göra någon annan bedömning avseende de nu aktuella bestämmelserna i andra tjänstepensionsdirektivet. Det är därför inte nödvändigt att införa en särskild bestämmelse om tillsyn över lämpligheten i tjänstepensions</w:t>
      </w:r>
      <w:r>
        <w:softHyphen/>
        <w:t>företags kreditvärderingsförfaranden och deras använd</w:t>
      </w:r>
      <w:r>
        <w:softHyphen/>
        <w:t>ning av kreditbetyg som har utfärdats av kreditvärderingsinstitut.</w:t>
      </w:r>
    </w:p>
    <w:p w14:paraId="11E1732B" w14:textId="118D833B" w:rsidR="0079632A" w:rsidRDefault="0079632A" w:rsidP="0079632A">
      <w:pPr>
        <w:pStyle w:val="Brdtextmedindrag"/>
      </w:pPr>
      <w:r>
        <w:t>Det krävs inga lagstiftningsåtgärder</w:t>
      </w:r>
      <w:r w:rsidDel="006257D0">
        <w:t xml:space="preserve"> </w:t>
      </w:r>
      <w:r>
        <w:t>för att genomföra bestämmelserna i andra tjänstepensionsdirektivet som behandlar medlemsstaternas skyldig</w:t>
      </w:r>
      <w:r>
        <w:softHyphen/>
        <w:t>het att tillse att de behöriga myndigheterna ges de medel och har den expertis, den kapacitet och det mandat som är nödvändigt för att uppnå tillsynens huvudsyfte (artikel 45.2). Frågorna om medel, expertis och kapacitet hanteras i de årliga regleringsbreven till Finansinspektionen. Finansinspektionens mandat (uppgifter) regleras i förordningen (2009:93) med instruktion för Finansinspektionen. Enligt</w:t>
      </w:r>
      <w:r w:rsidRPr="000C0FBA">
        <w:t xml:space="preserve"> den förordningen </w:t>
      </w:r>
      <w:r>
        <w:t>är</w:t>
      </w:r>
      <w:r w:rsidRPr="000C0FBA">
        <w:t xml:space="preserve"> </w:t>
      </w:r>
      <w:r>
        <w:t xml:space="preserve">Finansinspektionen skyldig att </w:t>
      </w:r>
      <w:r w:rsidRPr="00BE3416">
        <w:t>överväga om åtgärder som myndigheten vidtar kan påverka stabiliteten i de finansiella systemen i andra länder inom Europeiska ekonomiska samarbetsområdet</w:t>
      </w:r>
      <w:r>
        <w:t xml:space="preserve"> (5 § 2). Därigenom till</w:t>
      </w:r>
      <w:r w:rsidR="0065152A">
        <w:softHyphen/>
      </w:r>
      <w:r>
        <w:t>godoses andra tjänstepensionsdirektivets krav i detta avseende (artikel 47.5).</w:t>
      </w:r>
    </w:p>
    <w:p w14:paraId="110BF099" w14:textId="5E36900E" w:rsidR="0079632A" w:rsidRDefault="0079632A" w:rsidP="0079632A">
      <w:pPr>
        <w:pStyle w:val="Brdtextmedindrag"/>
      </w:pPr>
      <w:r>
        <w:t>De angivna bestämmelserna om tillsynen och dess omfattning måste i</w:t>
      </w:r>
      <w:r w:rsidR="0065152A">
        <w:t> </w:t>
      </w:r>
      <w:r>
        <w:t>fråga om tjänstepensionsföretag ges en delvis annan utformning än mot</w:t>
      </w:r>
      <w:r>
        <w:softHyphen/>
        <w:t xml:space="preserve">svarande bestämmelser i försäkringsrörelselagen. Bestämmelserna bör därför tas in i den nya lagen </w:t>
      </w:r>
      <w:r w:rsidR="0065152A" w:rsidRPr="0065152A">
        <w:t xml:space="preserve">om tjänstepensionsföretag </w:t>
      </w:r>
      <w:r>
        <w:t>och inte gälla genom hänvisning i den lagen till försäkrings</w:t>
      </w:r>
      <w:r>
        <w:softHyphen/>
        <w:t>rörelselagen. Det är dessutom viktigt att införa en sådan portalparagraf när det gäller tillsyn i den nya lagen.</w:t>
      </w:r>
    </w:p>
    <w:p w14:paraId="1219C4FF" w14:textId="77777777" w:rsidR="0079632A" w:rsidRPr="002B08E9" w:rsidRDefault="0079632A" w:rsidP="0079632A">
      <w:pPr>
        <w:pStyle w:val="Rubrik5utannumrering"/>
      </w:pPr>
      <w:r w:rsidRPr="002B08E9">
        <w:t>Finansinspektionens tillsynsbefogenheter</w:t>
      </w:r>
    </w:p>
    <w:p w14:paraId="01A732F2" w14:textId="77777777" w:rsidR="0079632A" w:rsidRDefault="0079632A" w:rsidP="0079632A">
      <w:pPr>
        <w:pStyle w:val="Brdtext"/>
      </w:pPr>
      <w:r>
        <w:t>Finansinspektionen bör i huvudsak ha samma befogenheter inom ramen för tillsynen över tjänstepensionsföretag som inspektionen har i dag inom ramen för tillsynen över försäkringsföretag. Det är samma typ av verk</w:t>
      </w:r>
      <w:r>
        <w:softHyphen/>
        <w:t xml:space="preserve">samhet avseende tjänstepensionsförsäkring som ska drivas och det kommer i vissa fall att röra sig om verksamhet i mycket stor skala. </w:t>
      </w:r>
    </w:p>
    <w:p w14:paraId="065A2C42" w14:textId="77777777" w:rsidR="0079632A" w:rsidRPr="008A62D2" w:rsidRDefault="0079632A" w:rsidP="0079632A">
      <w:pPr>
        <w:pStyle w:val="Brdtextmedindrag"/>
      </w:pPr>
      <w:r>
        <w:t>Finansinspektionen bör därför få befogenhet att genomföra platsunder</w:t>
      </w:r>
      <w:r>
        <w:softHyphen/>
        <w:t xml:space="preserve">sökningar hos tjänstepensionsföretag och vissa uppdragstagare till ett sådant företag, att förordna en aktuarie eller en revisor, att sammankalla styrelsen eller stämman och att förordna allmänt ombud i konkurs. Vidare </w:t>
      </w:r>
      <w:r>
        <w:lastRenderedPageBreak/>
        <w:t>bör Finansinspektionen vid likvidation även beträffande tjänstepensi</w:t>
      </w:r>
      <w:r>
        <w:softHyphen/>
        <w:t>ons</w:t>
      </w:r>
      <w:r>
        <w:softHyphen/>
        <w:t>företag ha samma befogenheter i förhållande till likvidatorerna som i för</w:t>
      </w:r>
      <w:r>
        <w:softHyphen/>
        <w:t>hållande till styrelsen. De grundläggande bestämmelserna i försäkrings</w:t>
      </w:r>
      <w:r>
        <w:softHyphen/>
        <w:t>rörelselagen bör därför vara tillämpliga även inom tillsynen över tjänste</w:t>
      </w:r>
      <w:r>
        <w:softHyphen/>
        <w:t>pensionsföretag. Det sker lämpligen genom att i den nya lagen om tjänste</w:t>
      </w:r>
      <w:r>
        <w:softHyphen/>
        <w:t>pensionsföretag införa en hänvisning till de relevanta bestäm</w:t>
      </w:r>
      <w:r>
        <w:softHyphen/>
        <w:t>melserna i försäkringsrörelselagen (se avsnitt 5.5 beträffande den lagstift</w:t>
      </w:r>
      <w:r>
        <w:softHyphen/>
        <w:t>nings</w:t>
      </w:r>
      <w:r>
        <w:softHyphen/>
        <w:t>tekniken). Bestämmelsen om allmänt ombud vid konkurs måste dock ges en delvis annan utformning i förhållande till försäkringsrörelselagen och bör därför tas in i den nya lagen om tjänstepensionsföretag.</w:t>
      </w:r>
      <w:r w:rsidRPr="001B3C18">
        <w:t xml:space="preserve"> </w:t>
      </w:r>
      <w:r>
        <w:t>Även bestäm</w:t>
      </w:r>
      <w:r>
        <w:softHyphen/>
        <w:t>melsen om platsundersökningar bör införas i den nya lagen eftersom den har samband med vissa bestämmelser om tjänstepensi</w:t>
      </w:r>
      <w:r>
        <w:softHyphen/>
        <w:t>onsföretagens åligganden som enligt förslaget ska införas i den lagen. Därigenom genomförs bestämmelserna i andra tjänstepensionsdirektivet om inspek</w:t>
      </w:r>
      <w:r>
        <w:softHyphen/>
        <w:t>tioner på plats (artiklarna 47.3 och 50 e).</w:t>
      </w:r>
    </w:p>
    <w:p w14:paraId="4C609840" w14:textId="77777777" w:rsidR="0079632A" w:rsidRDefault="0079632A" w:rsidP="0079632A">
      <w:pPr>
        <w:pStyle w:val="Rubrik5utannumrering"/>
      </w:pPr>
      <w:r>
        <w:t>Tjänstepensionsföretags åligganden inom ramen för tillsynen m.m.</w:t>
      </w:r>
    </w:p>
    <w:p w14:paraId="30BD9E09" w14:textId="77777777" w:rsidR="0079632A" w:rsidRDefault="0079632A" w:rsidP="0079632A">
      <w:pPr>
        <w:pStyle w:val="Brdtext"/>
      </w:pPr>
      <w:r>
        <w:t>Tjänstepensionsföretags åligganden inom ramen för tillsynen bör vara i huvudsak desamma som försäkringsföretags åligganden enligt försäk</w:t>
      </w:r>
      <w:r>
        <w:softHyphen/>
        <w:t>ringsrörelselagen. Även för ett tjänstepensionsföretag bör därför gälla att företaget ska underrätta Finansinspektionen när det påbörjat sin verksam</w:t>
      </w:r>
      <w:r>
        <w:softHyphen/>
        <w:t>het och att det på begäran av Finansinspektionen ska lämna de upplys</w:t>
      </w:r>
      <w:r>
        <w:softHyphen/>
        <w:t>ningar om sin verksamhet som inspektionen begär, en skyldighet som även för ett tjänstepensionsföretag i vissa fall bör gälla i förhållande till en myn</w:t>
      </w:r>
      <w:r>
        <w:softHyphen/>
        <w:t>dighet i ett annat land inom EES samt för vissa ledande befattningshavare och andra juridiska personer.</w:t>
      </w:r>
    </w:p>
    <w:p w14:paraId="75647E22" w14:textId="77777777" w:rsidR="0079632A" w:rsidRDefault="0079632A" w:rsidP="0079632A">
      <w:pPr>
        <w:pStyle w:val="Brdtextmedindrag"/>
      </w:pPr>
      <w:r>
        <w:t xml:space="preserve">Bestämmelsen i försäkringsrörelselagen om påbörjad verksamhet bör gälla även för tjänstepensionsföretag genom hänvisning i den nya lagen om tjänstepensionsföretag. Bestämmelserna om upplysningsskyldighet måste dock ges en delvis annan innebörd och bör därför införas i den nya lagen om tjänstepensionsföretag. </w:t>
      </w:r>
      <w:r>
        <w:rPr>
          <w:i/>
        </w:rPr>
        <w:t>Finansinspektionen</w:t>
      </w:r>
      <w:r>
        <w:t xml:space="preserve"> anser att det även bör införas en uttrycklig bestämmelse om att tjänstepensionsföretag ska lämna regelbundna tillsynsrapporter till inspektionen. Enligt regeringens mening är det dock lämpligare med en allmän bestämmelse avseende upplysningsskyldigheten. Bestämmelsen bör kompletteras med ett bemyn</w:t>
      </w:r>
      <w:r>
        <w:softHyphen/>
        <w:t>digande för regeringen eller den myndighet som regeringen bestämmer att meddela föreskrifter om vilka upplysningar som ska lämnas till Finans</w:t>
      </w:r>
      <w:r>
        <w:softHyphen/>
        <w:t>inspektionen och när de ska lämnas. Därmed kan exempelvis detaljerade föreskrifter om periodisk rapportering meddelas på lägre nivå än lag. I den nya lagen bör det även införas en upplysningsbestämmelse om att regeringen eller den myndighet som regeringen bestämmer kan meddela föreskrifter med stöd av 8 kap. 7 § regeringsformen om hur upplysningar ska lämnas. Något särskilt bemyndigande om detta är inte nödvändigt. Däremot bör det införas ett bemyndigande i den nya lagen om att regeringen eller den myndighet som regeringen bestämmer får meddela föreskrifter om att vissa uppgifter som enligt upplysningsskyldigheten ska lämnas till inspektionen i stället ska lämnas till Statistiska centralbyrån.</w:t>
      </w:r>
    </w:p>
    <w:p w14:paraId="2B47C767" w14:textId="77777777" w:rsidR="0079632A" w:rsidRDefault="0079632A" w:rsidP="0079632A">
      <w:pPr>
        <w:pStyle w:val="Brdtextmedindrag"/>
      </w:pPr>
      <w:r>
        <w:t>Även tjänstepensionsföretag bör vara skyldiga att genom avgifter bidra till att täcka kostnaderna för Finans</w:t>
      </w:r>
      <w:r>
        <w:softHyphen/>
        <w:t xml:space="preserve">inspektionens verksamhet samt </w:t>
      </w:r>
      <w:r>
        <w:lastRenderedPageBreak/>
        <w:t>Statistiska central</w:t>
      </w:r>
      <w:r>
        <w:softHyphen/>
        <w:t>byråns verksamhet enligt lagen (2014:484) om en data</w:t>
      </w:r>
      <w:r>
        <w:softHyphen/>
        <w:t>bas för övervakning av och tillsyn överfinansmarknaderna. Regeringen bör få meddela föreskrifter om dessa avgifter.</w:t>
      </w:r>
    </w:p>
    <w:p w14:paraId="7BB9875E" w14:textId="77777777" w:rsidR="0079632A" w:rsidRDefault="0079632A" w:rsidP="0079632A">
      <w:pPr>
        <w:pStyle w:val="Brdtextmedindrag"/>
      </w:pPr>
      <w:r>
        <w:t>Det saknas skäl att göra avsteg från det som gäller enligt försäkrings</w:t>
      </w:r>
      <w:r>
        <w:softHyphen/>
        <w:t>rörelselagen i fråga om revisorers och särskilda granskares rapporterings</w:t>
      </w:r>
      <w:r>
        <w:softHyphen/>
        <w:t>skyldighet och om Finansinspektionens befogenheter vid ett försäkrings</w:t>
      </w:r>
      <w:r>
        <w:softHyphen/>
        <w:t>företags likvidation. De bestämmelserna i den lagen bör därför gälla även för tjänstepensionsföretag. För att hänvisningarna till bestämmelserna om kapitalkrav ska bli korrekta bör en bestämmelse om revisors och särskild granskares rapporteringsskyldighet införas i den nya lagen om tjänste</w:t>
      </w:r>
      <w:r>
        <w:softHyphen/>
        <w:t>pensionsföretag. Bestämmelsen i försäkringsrörelselagen om befogen</w:t>
      </w:r>
      <w:r>
        <w:softHyphen/>
        <w:t>heter vid likvidation bör däremot gälla även beträffande tjänstepensions</w:t>
      </w:r>
      <w:r>
        <w:softHyphen/>
        <w:t>företag genom en hänvisning i den nya lagen.</w:t>
      </w:r>
    </w:p>
    <w:p w14:paraId="178B0FE5" w14:textId="77777777" w:rsidR="0079632A" w:rsidRDefault="0079632A" w:rsidP="0079632A">
      <w:pPr>
        <w:pStyle w:val="Brdtextmedindrag"/>
      </w:pPr>
      <w:r>
        <w:t>Bestämmelsen om tjänstepensionsföretags upplysningsskyldighet genomför andra tjänste</w:t>
      </w:r>
      <w:r>
        <w:softHyphen/>
        <w:t>pensionsdirektivet när det gäller kravet på att de behöriga myndigheterna ska ha nödvändiga befogenheter för att granska strategier, processer och rapporteringsrutiner (artikel 49.1). Vidare genomför bestämmelsen om upplysnings</w:t>
      </w:r>
      <w:r>
        <w:softHyphen/>
        <w:t>skyldighet direktivet när det gäller möjligheterna för den behöriga myndigheten att identifiera försäm</w:t>
      </w:r>
      <w:r>
        <w:softHyphen/>
        <w:t>ringar av ett tjänstepensionsinstituts finansiella ställning och övervaka hur en försämring åtgärdas (artikel 49.2). Kravet på att den behöriga myndigheten ska ha nödvändiga befogenheter (artikel 49.3 i direktivet) tillgodoses genom den möjlighet för Finansinspektionen att utfärda förelägganden att vidta rättelse som föreslås (se avsnitt 13.2.2). I övrigt tillgodoses de nu aktuella bestämmelserna i direktivet genom Finans</w:t>
      </w:r>
      <w:r>
        <w:softHyphen/>
        <w:t>inspektionens verksamhetsformer – tillsynen är inte författnings</w:t>
      </w:r>
      <w:r>
        <w:softHyphen/>
        <w:t>reglerad i detalj – och den styrning av inspektionen som sker i reglerings</w:t>
      </w:r>
      <w:r>
        <w:softHyphen/>
        <w:t xml:space="preserve">brev. </w:t>
      </w:r>
    </w:p>
    <w:p w14:paraId="4CED89A6" w14:textId="77777777" w:rsidR="0079632A" w:rsidRPr="008A62D2" w:rsidRDefault="0079632A" w:rsidP="0079632A">
      <w:pPr>
        <w:pStyle w:val="Brdtextmedindrag"/>
      </w:pPr>
      <w:r>
        <w:t>Genom att införa en skyldighet för tjänstepensionsföretag att lämna de upplysningar som begärs av Finansinspektionen, i förening med ett bemyndigande för regeringen eller den myndighet som regeringen bestämmer att meddela föreskrifter om vilka upplysningar som ska lämnas och hur det ska ske, genomförs även bestämmelserna i andra tjänste</w:t>
      </w:r>
      <w:r>
        <w:softHyphen/>
        <w:t>pensions</w:t>
      </w:r>
      <w:r>
        <w:softHyphen/>
        <w:t xml:space="preserve">direktivet om skyldighet att lämna uppgifter till den behöriga myndigheten i de delar som inte rör inspektioner på plats (artikel 50). </w:t>
      </w:r>
    </w:p>
    <w:p w14:paraId="4FC68DC1" w14:textId="77777777" w:rsidR="0079632A" w:rsidRDefault="0079632A" w:rsidP="0079632A">
      <w:pPr>
        <w:pStyle w:val="Rubrik5utannumrering"/>
      </w:pPr>
      <w:r>
        <w:t>Bestämmelser om tillsyn i försäkringsrörelselagen som föranletts av Solvens II-direktivet</w:t>
      </w:r>
    </w:p>
    <w:p w14:paraId="0F3906E6" w14:textId="77777777" w:rsidR="0079632A" w:rsidRDefault="0079632A" w:rsidP="0079632A">
      <w:pPr>
        <w:pStyle w:val="Brdtextmedindrag"/>
        <w:ind w:firstLine="0"/>
      </w:pPr>
      <w:r>
        <w:t>Vissa bestämmelser om Finansinspektionens tillsyn över försäkrings</w:t>
      </w:r>
      <w:r>
        <w:softHyphen/>
        <w:t>företag är, som framgår ovan, föranledda av Solvens II-direktivet. Som utgångspunkt bör de bestämmelserna inte gälla inom ramen för inspek</w:t>
      </w:r>
      <w:r>
        <w:softHyphen/>
        <w:t>tionens tillsyn över tjänstepensionsföretag, eftersom tjänstepen</w:t>
      </w:r>
      <w:r>
        <w:softHyphen/>
        <w:t>sions</w:t>
      </w:r>
      <w:r>
        <w:softHyphen/>
        <w:t>företag i sin unionsrättsliga egenskap av tjänstepensionsinstitut inte omf</w:t>
      </w:r>
      <w:r>
        <w:softHyphen/>
        <w:t>attas av Solvens II-direktivet. Därtill kommer att vissa av de bestämmel</w:t>
      </w:r>
      <w:r>
        <w:softHyphen/>
        <w:t>serna är nära knutna till Solvens II-direktivets solvensreglering, och därför inte passar för tjänstepensionsföretag.</w:t>
      </w:r>
    </w:p>
    <w:p w14:paraId="19CA5A9B" w14:textId="77777777" w:rsidR="0079632A" w:rsidRDefault="0079632A" w:rsidP="0079632A">
      <w:pPr>
        <w:pStyle w:val="Brdtextmedindrag"/>
      </w:pPr>
      <w:r>
        <w:t>I enlighet med detta ställningstagande bör tjänstepensionsföretag inte omfattas av bestämmelserna i försäkringsrörelselagen om tvistlösning mellan myndigheter (17 kap. 3 a §), om tillsyn med anledning av bestäm</w:t>
      </w:r>
      <w:r>
        <w:softHyphen/>
        <w:t xml:space="preserve">melserna om matchningsjustering (17 kap. 7 a §), om tillsyn över interna </w:t>
      </w:r>
      <w:r>
        <w:lastRenderedPageBreak/>
        <w:t xml:space="preserve">modeller (17 kap. 18–21 och 23 §§) eller om tillsyn över användningen av företagsspecifika parametrar (17 kap. 22 §). </w:t>
      </w:r>
    </w:p>
    <w:p w14:paraId="0302B6DE" w14:textId="77777777" w:rsidR="0079632A" w:rsidRPr="008A62D2" w:rsidRDefault="0079632A" w:rsidP="00707D1C">
      <w:pPr>
        <w:pStyle w:val="Brdtextmedindrag"/>
      </w:pPr>
      <w:r>
        <w:t>Däremot är vissa av de bestämmelser om tillsyn i försäkringsrörelse</w:t>
      </w:r>
      <w:r>
        <w:softHyphen/>
        <w:t>lagen som föranletts av Solvens II-direktivet lämpliga även för tillsynen över tjänstepensionsföretag och de bör därför gälla inom ramen för den tillsynen. Det handlar om bestämmelsen om att ett försäk</w:t>
      </w:r>
      <w:r>
        <w:softHyphen/>
        <w:t xml:space="preserve">ringsföretag ska lämna en redogörelse för sin förmåga att hantera ändrade ekonomiska förhållanden (17 kap. 16 §) och om bestämmelsen om en rapport angående de försäkringstekniska avsättningarna (17 kap. 17 §). Den sistnämnda bestämmelsen bör göras tillämplig för </w:t>
      </w:r>
      <w:r w:rsidRPr="00C64813">
        <w:t>tjänstepensions</w:t>
      </w:r>
      <w:r>
        <w:softHyphen/>
      </w:r>
      <w:r w:rsidRPr="00C64813">
        <w:t xml:space="preserve">företag </w:t>
      </w:r>
      <w:r>
        <w:t>genom att det i den nya lagen om tjänstepensionsföretag införs en hänvisning till försäkringsrörelselagen.</w:t>
      </w:r>
    </w:p>
    <w:p w14:paraId="1A2E0BDD" w14:textId="77777777" w:rsidR="0079632A" w:rsidRPr="00EB0852" w:rsidRDefault="0079632A" w:rsidP="0079632A">
      <w:pPr>
        <w:pStyle w:val="Rubrik5utannumrering"/>
      </w:pPr>
      <w:r w:rsidRPr="00EB0852">
        <w:t>Finansinspektionens samarbete och utbyte av information</w:t>
      </w:r>
    </w:p>
    <w:p w14:paraId="7389CD04" w14:textId="7580C5D3" w:rsidR="0079632A" w:rsidRDefault="0079632A" w:rsidP="0079632A">
      <w:pPr>
        <w:pStyle w:val="Brdtext"/>
      </w:pPr>
      <w:r w:rsidRPr="00EB0852">
        <w:t xml:space="preserve">För att </w:t>
      </w:r>
      <w:r>
        <w:t>tillgodose krav på samarbete och informationsutbyte som ställs upp i</w:t>
      </w:r>
      <w:r w:rsidRPr="00EB0852">
        <w:t xml:space="preserve"> andra tjänstepensionsdirektivet </w:t>
      </w:r>
      <w:r>
        <w:t>(artikel 60) anser regeringen att Finans</w:t>
      </w:r>
      <w:r>
        <w:softHyphen/>
        <w:t xml:space="preserve">inspektionen bör åläggas att i sin tillsynsverksamhet samarbeta och utbyta information med </w:t>
      </w:r>
      <w:r w:rsidRPr="00EB0852">
        <w:t xml:space="preserve">behöriga myndigheter i andra länder inom EES, </w:t>
      </w:r>
      <w:r>
        <w:t xml:space="preserve">med </w:t>
      </w:r>
      <w:r w:rsidRPr="00EB0852">
        <w:t xml:space="preserve">Europeiska kommissionen och </w:t>
      </w:r>
      <w:r>
        <w:t xml:space="preserve">med </w:t>
      </w:r>
      <w:r w:rsidRPr="00EB0852">
        <w:t xml:space="preserve">Eiopa. </w:t>
      </w:r>
      <w:r>
        <w:t xml:space="preserve">Enligt promemorians förslag ska det som föreskrivs i </w:t>
      </w:r>
      <w:r w:rsidRPr="00D454A9">
        <w:t>försäkringsrörelselagen</w:t>
      </w:r>
      <w:r w:rsidRPr="00EB0852" w:rsidDel="00B536B5">
        <w:t xml:space="preserve"> </w:t>
      </w:r>
      <w:r w:rsidRPr="00EB0852">
        <w:t>om Finansinspektionen</w:t>
      </w:r>
      <w:r>
        <w:t>s samarbetsskyldighet</w:t>
      </w:r>
      <w:r w:rsidRPr="00EB0852">
        <w:t xml:space="preserve"> </w:t>
      </w:r>
      <w:r w:rsidRPr="00FB5B04">
        <w:t>(17 kap. 3 §)</w:t>
      </w:r>
      <w:r>
        <w:t xml:space="preserve"> gälla även vid tillsyn över tjänste</w:t>
      </w:r>
      <w:r>
        <w:softHyphen/>
        <w:t>pensionsföretag genom en hänvisning i den nya lagen om tjänste</w:t>
      </w:r>
      <w:r>
        <w:softHyphen/>
        <w:t>pensions</w:t>
      </w:r>
      <w:r w:rsidR="0065152A">
        <w:softHyphen/>
      </w:r>
      <w:r>
        <w:t>företag. Enligt regeringens uppfattning bör det i stället införas en bestäm</w:t>
      </w:r>
      <w:r w:rsidR="0065152A">
        <w:softHyphen/>
      </w:r>
      <w:r>
        <w:t>melse om detta i den nya lagen, eftersom försäkringsrörelselagens defini</w:t>
      </w:r>
      <w:r w:rsidR="0065152A">
        <w:softHyphen/>
      </w:r>
      <w:r>
        <w:t>tion av behörig mynd</w:t>
      </w:r>
      <w:r>
        <w:softHyphen/>
        <w:t>ighet (se 1 kap. 12 § 1 FRL) inte överens</w:t>
      </w:r>
      <w:r>
        <w:softHyphen/>
        <w:t>stämmer med motsvarande defin</w:t>
      </w:r>
      <w:r>
        <w:softHyphen/>
        <w:t>ition i andra tjänstepensionsdirektivet. Med behörig myndighet avses i andra tjänstepensionsdirektivet en nation</w:t>
      </w:r>
      <w:r>
        <w:softHyphen/>
        <w:t>ell myndighet som har utsetts för att utföra de uppgifter som anges i det direktivet (artikel 6.8). Bestämmelsen i den nya lagen bör dock utformas efter förebild av motsvarande bestämmelse i försäkringsrörelselagen.</w:t>
      </w:r>
    </w:p>
    <w:p w14:paraId="088AF7FC" w14:textId="77777777" w:rsidR="0079632A" w:rsidRDefault="0079632A" w:rsidP="0079632A">
      <w:pPr>
        <w:pStyle w:val="Rubrik5utannumrering"/>
      </w:pPr>
      <w:r>
        <w:t>Övriga bestämmelser om tillsyn i andra tjänstepensionsdirektivet</w:t>
      </w:r>
    </w:p>
    <w:p w14:paraId="565836D1" w14:textId="77777777" w:rsidR="0079632A" w:rsidRDefault="0079632A" w:rsidP="0079632A">
      <w:pPr>
        <w:pStyle w:val="Brdtext"/>
      </w:pPr>
      <w:r>
        <w:t xml:space="preserve">Kraven i </w:t>
      </w:r>
      <w:r w:rsidRPr="002F1434">
        <w:t>andra tjänstepensionsdirektivet</w:t>
      </w:r>
      <w:r>
        <w:t xml:space="preserve"> på</w:t>
      </w:r>
      <w:r w:rsidRPr="002F1434">
        <w:t xml:space="preserve"> </w:t>
      </w:r>
      <w:r>
        <w:t>att de behöriga myndig</w:t>
      </w:r>
      <w:r>
        <w:softHyphen/>
        <w:t xml:space="preserve">heterna ska utföra sina uppgifter på ett transparent och ansvarsfullt sätt (artikel 51) </w:t>
      </w:r>
      <w:r w:rsidRPr="002F1434">
        <w:t>är redan uppfyllda genom de regler, instruktioner och verk</w:t>
      </w:r>
      <w:r>
        <w:softHyphen/>
      </w:r>
      <w:r w:rsidRPr="002F1434">
        <w:t xml:space="preserve">samhetsformer som gäller för </w:t>
      </w:r>
      <w:r>
        <w:t xml:space="preserve">Finansinspektionen och de föranleder därför inte någon lagstiftningsåtgärd. </w:t>
      </w:r>
    </w:p>
    <w:p w14:paraId="113BD994" w14:textId="77777777" w:rsidR="0079632A" w:rsidRPr="00EB0852" w:rsidRDefault="0079632A" w:rsidP="0079632A">
      <w:pPr>
        <w:pStyle w:val="Brdtextmedindrag"/>
      </w:pPr>
      <w:r>
        <w:t>För svenskt vidkommande regleras det som anges om tystnadsplikt i andra tjänstepensionsdirektivet (artikel 52) i första hand i offentlighets- och sekretesslagen (2009:400), förkortad OSL, och i brottsbalken. Enligt 30 kap. 4 § OSL gäller sekretess i verksamhet som består i tillstånds</w:t>
      </w:r>
      <w:r>
        <w:softHyphen/>
        <w:t>givning eller tillsyn med avseende på bl.a. försäkringsväsendet. Den bestämmelsen är tillämplig även i den kommande tillsynen över tjänste</w:t>
      </w:r>
      <w:r>
        <w:softHyphen/>
        <w:t xml:space="preserve">pensionsföretag eftersom dessa driver en form av försäkringsrörelse. Sekretessen avser uppgift om affärs- eller driftförhållanden hos den som myndighetens verksamhet avser, om det kan antas att denne lider skada om uppgiften röjs. Sekretessen gäller vidare för uppgift om personliga eller ekonomiska förhållanden för annan som har trätt i affärsförbindelse eller liknande förbindelse med den som myndighetens verksamhet avser. Den sistnämnda sekretessen är absolut, dvs. den är inte förenad med något </w:t>
      </w:r>
      <w:r>
        <w:lastRenderedPageBreak/>
        <w:t xml:space="preserve">skaderekvisit. Den som röjer en uppgift som är hemlig enligt lag eller annan författning kan dömas för brott mot tystnadsplikt enligt 20 kap. 3 § brottsbalken. De redovisade bestämmelserna i svensk rätt tillgodoser </w:t>
      </w:r>
      <w:r w:rsidRPr="00EB0852">
        <w:t>kraven i andra tjänstepensionsdirektivet när det gäller tystnadsplikt och någon ytterligare lagstiftningsåtgärd är därför inte nödvändig.</w:t>
      </w:r>
    </w:p>
    <w:p w14:paraId="4016BA96" w14:textId="77777777" w:rsidR="0079632A" w:rsidRPr="00EB0852" w:rsidRDefault="0079632A" w:rsidP="0079632A">
      <w:pPr>
        <w:pStyle w:val="Brdtextmedindrag"/>
      </w:pPr>
      <w:r w:rsidRPr="00EB0852">
        <w:t>Bestämmelserna i andra tjänstepensionsdirektivet om Europaparlament</w:t>
      </w:r>
      <w:r w:rsidRPr="00EB0852">
        <w:softHyphen/>
        <w:t>ets utredningsbefogenheter (artikel 54) bedöms inte vara av den arten att de ska genomföras i nationell rätt.</w:t>
      </w:r>
    </w:p>
    <w:p w14:paraId="4300F2B2" w14:textId="683B7531" w:rsidR="0079632A" w:rsidRDefault="0079632A" w:rsidP="0079632A">
      <w:pPr>
        <w:pStyle w:val="Brdtextmedindrag"/>
      </w:pPr>
      <w:bookmarkStart w:id="4259" w:name="_Hlk8039206"/>
      <w:r>
        <w:t xml:space="preserve">Andra tjänstepensionsdirektivets bestämmelser om användning av konfidentiella uppgifter och informationsutbyte (artiklarna 53 och 55) tillgodoses genom </w:t>
      </w:r>
      <w:r w:rsidRPr="00935F5B">
        <w:t>bestämmelser</w:t>
      </w:r>
      <w:r>
        <w:t xml:space="preserve"> i 7–10 kap. offentlighets- och sekretess</w:t>
      </w:r>
      <w:r>
        <w:softHyphen/>
        <w:t>lagen. Motsvarande bedömning gjordes vid genomförandet av bestäm</w:t>
      </w:r>
      <w:r>
        <w:softHyphen/>
        <w:t>melser i Solvens II-direktivet (artiklarna 67 och 68) som har stora likheter med de nu aktuella bestämmelserna i andra tjänstepensions</w:t>
      </w:r>
      <w:r>
        <w:softHyphen/>
        <w:t>direktivet (se prop</w:t>
      </w:r>
      <w:r w:rsidRPr="00913D4A">
        <w:t>. 2015/16:9</w:t>
      </w:r>
      <w:r>
        <w:t xml:space="preserve"> s. 361 f</w:t>
      </w:r>
      <w:r w:rsidR="00A20289">
        <w:t>.</w:t>
      </w:r>
      <w:r>
        <w:t>). Någon lagstiftningsåtgärd är därför inte nöd</w:t>
      </w:r>
      <w:r>
        <w:softHyphen/>
        <w:t>vändig.</w:t>
      </w:r>
      <w:bookmarkEnd w:id="4259"/>
    </w:p>
    <w:p w14:paraId="166B6737" w14:textId="77777777" w:rsidR="0079632A" w:rsidRPr="00EB0852" w:rsidRDefault="0079632A" w:rsidP="0079632A">
      <w:pPr>
        <w:pStyle w:val="Brdtextmedindrag"/>
      </w:pPr>
      <w:r w:rsidRPr="00BE3416">
        <w:t xml:space="preserve">Som anges ovan gäller sekretess i verksamhet avseende tillsyn över tjänstepensionsföretag. </w:t>
      </w:r>
      <w:r w:rsidRPr="00EB0852">
        <w:t xml:space="preserve">Sådan överföring av information till centrala institutioner som </w:t>
      </w:r>
      <w:r>
        <w:t>ska möjliggöras enligt</w:t>
      </w:r>
      <w:r w:rsidRPr="00EB0852">
        <w:t xml:space="preserve"> andra tjänstepensionsdirektivet kan därmed omfatta uppgifter som är sekretessbelagda enligt offent</w:t>
      </w:r>
      <w:r>
        <w:softHyphen/>
      </w:r>
      <w:r w:rsidRPr="00EB0852">
        <w:t>lighets- och sekretesslagen (artikel 56).</w:t>
      </w:r>
    </w:p>
    <w:p w14:paraId="31636693" w14:textId="77777777" w:rsidR="0079632A" w:rsidRDefault="0079632A" w:rsidP="0079632A">
      <w:pPr>
        <w:pStyle w:val="Brdtextmedindrag"/>
      </w:pPr>
      <w:r w:rsidRPr="00EB0852">
        <w:t xml:space="preserve">En uppgift för vilken sekretess gäller får inte röjas för enskilda eller för andra myndigheter, om inte annat anges i </w:t>
      </w:r>
      <w:r w:rsidRPr="002D5632">
        <w:t>offent</w:t>
      </w:r>
      <w:r w:rsidRPr="002D5632">
        <w:softHyphen/>
        <w:t>lighets- och sekretesslagen</w:t>
      </w:r>
      <w:r w:rsidRPr="002D5632" w:rsidDel="002D5632">
        <w:t xml:space="preserve"> </w:t>
      </w:r>
      <w:r w:rsidRPr="00EB0852">
        <w:t>eller i lag eller förordning som den lagen hänvisar till (8 kap. 1 § OSL). Sekretessbelagda</w:t>
      </w:r>
      <w:r w:rsidRPr="00A06905">
        <w:t xml:space="preserve"> uppgifter får inte</w:t>
      </w:r>
      <w:r>
        <w:t xml:space="preserve"> heller</w:t>
      </w:r>
      <w:r w:rsidRPr="00A06905">
        <w:t xml:space="preserve"> röjas för en utländsk myndighet eller en mellanfolklig </w:t>
      </w:r>
      <w:r w:rsidRPr="003B25D7">
        <w:t>organisation</w:t>
      </w:r>
      <w:r w:rsidRPr="00A06905">
        <w:t xml:space="preserve"> </w:t>
      </w:r>
      <w:r w:rsidRPr="00A21F76">
        <w:t>om inte utlämnande sker i enlighet med särskild föreskrift i lag eller förordning, eller uppgiften i motsvarande fall skulle få lämnas ut till en svensk myndighet och det enligt den utlämnande myndighetens prövning står klart att det är förenligt med svenska intressen att uppgiften lämnas till den utländska myndigheten eller den mellan</w:t>
      </w:r>
      <w:r>
        <w:softHyphen/>
      </w:r>
      <w:r w:rsidRPr="00A21F76">
        <w:t>folkliga organisationen</w:t>
      </w:r>
      <w:r>
        <w:t xml:space="preserve"> (</w:t>
      </w:r>
      <w:r w:rsidRPr="00A06905">
        <w:t>8 kap. 3 §</w:t>
      </w:r>
      <w:r>
        <w:t xml:space="preserve"> OSL)</w:t>
      </w:r>
      <w:r w:rsidRPr="00A21F76">
        <w:t>.</w:t>
      </w:r>
      <w:r>
        <w:t xml:space="preserve"> Sekretess hindrar dock inte att en uppgift lämnas till en annan myndighet, om uppgiftsskyldighet följer av lag eller förordning (10 kap. 28 § OSL).</w:t>
      </w:r>
    </w:p>
    <w:p w14:paraId="4D62D4B7" w14:textId="77777777" w:rsidR="0079632A" w:rsidRDefault="0079632A" w:rsidP="0079632A">
      <w:pPr>
        <w:pStyle w:val="Brdtextmedindrag"/>
      </w:pPr>
      <w:r>
        <w:t>Beträffande överföring av information till centralbanker och andra liknande organ finns bestämmelser om Finansinspektionens uppgifts</w:t>
      </w:r>
      <w:r>
        <w:softHyphen/>
        <w:t>skyldighet i f</w:t>
      </w:r>
      <w:r w:rsidRPr="00A131DF">
        <w:t>örordning</w:t>
      </w:r>
      <w:r>
        <w:t xml:space="preserve">en </w:t>
      </w:r>
      <w:r w:rsidRPr="00A131DF">
        <w:t>med instruktion för Finansinspektionen</w:t>
      </w:r>
      <w:r>
        <w:t>. Enligt förordningen ska Finansinspektionen bl.a. samråda med och lämna de upp</w:t>
      </w:r>
      <w:r>
        <w:softHyphen/>
        <w:t xml:space="preserve">gifter som behövs till </w:t>
      </w:r>
      <w:r w:rsidRPr="00647716">
        <w:t>Riksbanken i viktigare frågor som har samband med betalningssystemets stabilitet eller som berör Riksbankens ansvar för valuta- och kreditpolitiken och för betalningsväsendet</w:t>
      </w:r>
      <w:r>
        <w:t xml:space="preserve"> (7 § första stycket 3 och andra stycket). Detta utgör en sådan sekretessbrytande bestämmelse som möjliggör överföring av information på det sätt som krävs enligt andra tjänstepensionsdirektivet (artikel 56.1 a och b).</w:t>
      </w:r>
    </w:p>
    <w:p w14:paraId="63875CFA" w14:textId="77777777" w:rsidR="0079632A" w:rsidRDefault="0079632A" w:rsidP="0079632A">
      <w:pPr>
        <w:pStyle w:val="Brdtextmedindrag"/>
      </w:pPr>
      <w:r>
        <w:t>När det gäller informationsöverföring till ESRB och de europeiska tillsynsmyndigheterna (artikel 56.1 c i andra tjänstepensionsdirektivet) följer Finansinspektionens uppgiftsskyldighet av de EU-förordningar som ligger till grund för det Europeiska systemet för finansiell tillsyn (ESFS). Som framgår ovan får sekretessbelagda uppgifter lämnas ut till en utländsk myndighet om det sker i enlighet med särskild föreskrift i lag eller för</w:t>
      </w:r>
      <w:r>
        <w:softHyphen/>
        <w:t xml:space="preserve">ordning. Eftersom EU-förordningar likställs med lag hindrar svensk </w:t>
      </w:r>
      <w:r>
        <w:lastRenderedPageBreak/>
        <w:t>sekretesslagstiftning inte Finansinspektionen från att lämna nödvändiga uppgifter inom ramen för ESFS (jfr prop. 2011/12:70 s. 76).</w:t>
      </w:r>
    </w:p>
    <w:p w14:paraId="5B06BD42" w14:textId="77777777" w:rsidR="0079632A" w:rsidRPr="00A06905" w:rsidRDefault="0079632A" w:rsidP="0079632A">
      <w:pPr>
        <w:pStyle w:val="Brdtextmedindrag"/>
      </w:pPr>
      <w:r>
        <w:t>Det som anförs ovan innebär att andra tjänstepensionsdirektivets bestämmelser om överföring av information till centrala institutioner inte kräver någon lagstiftningsåtgärd (artikel 56).</w:t>
      </w:r>
    </w:p>
    <w:p w14:paraId="2C977009" w14:textId="77777777" w:rsidR="0079632A" w:rsidRDefault="0079632A" w:rsidP="0079632A">
      <w:pPr>
        <w:pStyle w:val="Brdtextmedindrag"/>
      </w:pPr>
      <w:r>
        <w:t>När det gäller utlämning av information till central förvaltning med ansvar för finansiell lagstiftning kan det konstateras att sekretess inte hindrar att uppgift lämnas till riksdagen eller regeringen (10 kap. 15 § OSL). Det krävs därför inte någon lagstiftningsåtgärd för att genomföra direktivet i denna del (artikel 57.1).</w:t>
      </w:r>
    </w:p>
    <w:p w14:paraId="48B1C1B1" w14:textId="77777777" w:rsidR="0079632A" w:rsidRDefault="0079632A" w:rsidP="0079632A">
      <w:pPr>
        <w:pStyle w:val="Brdtextmedindrag"/>
      </w:pPr>
      <w:r>
        <w:t>Andra tjänstepensionsdirektivets bestämmelser om utlämnande av information som rör tillsyn över tjänstepensionsinstitut till vissa nationella organ (artikel 57.2) har stora likheter med bestämmelser i Europa</w:t>
      </w:r>
      <w:r>
        <w:softHyphen/>
        <w:t xml:space="preserve">parlamentets och rådets direktiv </w:t>
      </w:r>
      <w:r w:rsidRPr="00912861">
        <w:t>2013/36/EU av den 26</w:t>
      </w:r>
      <w:r>
        <w:t> </w:t>
      </w:r>
      <w:r w:rsidRPr="00912861">
        <w:t>juni 2013 om behörighet att utöva verksamhet i kreditinstitut och om tillsyn av kreditinstitut och värdepappersföretag, om ändring av direktiv 2002/87/EG och om upphävande av direktiv 2006/48/EG och 2006/49/EG</w:t>
      </w:r>
      <w:r>
        <w:t xml:space="preserve"> (kapitaltäckningsdirektivet) (artikel 59.2). De bestämmelserna medförde inga åtgärder vid genomförandet av kapitaltäckningsdirektivet eftersom det inte ansågs föreligga skäl att utöka Finansinspektionens möjligheter enligt sekretesslagstiftningen att överlämna sekretessbelagd information till andra myndigheter (prop. 2013/14:228 s. 218). Det finns inte skäl att göra någon annan bedömning avseende bestämmelserna i andra tjänste</w:t>
      </w:r>
      <w:r>
        <w:softHyphen/>
        <w:t>pensionsdirektivet. Bestämmelserna bör därför inte föranleda någon lagstiftningsåtgärd.</w:t>
      </w:r>
    </w:p>
    <w:p w14:paraId="66607485" w14:textId="77777777" w:rsidR="0079632A" w:rsidRPr="000E0809" w:rsidRDefault="0079632A" w:rsidP="0079632A">
      <w:pPr>
        <w:pStyle w:val="Brdtextmedindrag"/>
        <w:rPr>
          <w:b/>
        </w:rPr>
      </w:pPr>
      <w:r>
        <w:t>Bestämmelserna i andra tjänstepensionsdirektivet om villkor för informationsutbyte (artikel 58.1) har stora likheter med bestämmelser i Solvens II-direktivet (artikel 68.2 andra stycket). Vid genomförandet av det direktivet bedömdes att offentlighets- och sekretesslagen innehåller bestämmelser som är förenliga med de bestämmelserna (jfr prop. 2015/16:9 s. 362). Det finns inte skäl att göra någon annan bedömning avseende bestämmelserna om villkor för informationsutbyte i andra tjänste</w:t>
      </w:r>
      <w:r>
        <w:softHyphen/>
        <w:t>pensions</w:t>
      </w:r>
      <w:r>
        <w:softHyphen/>
        <w:t>direktivet. Bestämmelser som avser nu aktuellt inform</w:t>
      </w:r>
      <w:r>
        <w:softHyphen/>
        <w:t>ationsutbyte finns särskilt i 7, 8 och 11 kap. OSL. Det behövs därför inte några ytterligare bestämmelser i svensk rätt för att genomföra direktivet i denna del.</w:t>
      </w:r>
    </w:p>
    <w:p w14:paraId="1D630EA0" w14:textId="77777777" w:rsidR="0079632A" w:rsidRPr="00EB0852" w:rsidRDefault="0079632A" w:rsidP="0079632A">
      <w:pPr>
        <w:pStyle w:val="Brdtextmedindrag"/>
      </w:pPr>
      <w:bookmarkStart w:id="4260" w:name="_Toc508628838"/>
      <w:bookmarkStart w:id="4261" w:name="_Toc508632525"/>
      <w:r>
        <w:t xml:space="preserve">Även bestämmelserna </w:t>
      </w:r>
      <w:r w:rsidRPr="001E5948">
        <w:t xml:space="preserve">i andra tjänstepensionsdirektivet </w:t>
      </w:r>
      <w:r>
        <w:t xml:space="preserve">som behandlar utbyte av information mellan de behöriga myndigheterna och myndigheter som ansvarar för att utreda överträdelser av bolagsrättslig lagstiftning (artikel 58.2 och 58.3) har stora likheter med bestämmelser i Solvens II-direktivet (artikel 68.3). På samma sätt som vid genomförandet av Solvens II-direktivet anser regeringen att Sverige inte bör utnyttja den möjlighet </w:t>
      </w:r>
      <w:bookmarkEnd w:id="4260"/>
      <w:bookmarkEnd w:id="4261"/>
      <w:r>
        <w:t xml:space="preserve">till reglering som andra </w:t>
      </w:r>
      <w:r w:rsidRPr="00EB0852">
        <w:t xml:space="preserve">tjänstepensionsdirektivet ger (jfr </w:t>
      </w:r>
      <w:r>
        <w:t xml:space="preserve">samma </w:t>
      </w:r>
      <w:r w:rsidRPr="00EB0852">
        <w:t xml:space="preserve">prop.). De </w:t>
      </w:r>
      <w:r>
        <w:t xml:space="preserve">nu </w:t>
      </w:r>
      <w:r w:rsidRPr="00EB0852">
        <w:t xml:space="preserve">aktuella </w:t>
      </w:r>
      <w:r>
        <w:t>bestämmelserna</w:t>
      </w:r>
      <w:r w:rsidRPr="00EB0852">
        <w:t xml:space="preserve"> i direktivet kräver därför inte någon lagstiftningsåtgärd.</w:t>
      </w:r>
    </w:p>
    <w:p w14:paraId="7C34D0B6" w14:textId="0EBF897F" w:rsidR="0079632A" w:rsidRPr="00EB0852" w:rsidRDefault="0079632A" w:rsidP="0079632A">
      <w:pPr>
        <w:pStyle w:val="Brdtextmedindrag"/>
      </w:pPr>
      <w:r w:rsidRPr="00EB0852">
        <w:t xml:space="preserve">Kravet i andra tjänstepensionsdirektivet på underrättelser till Eiopa om nationella bestämmelser av tillsynskaraktär (artikel 59), tillgodoses genom </w:t>
      </w:r>
      <w:r w:rsidRPr="00BE3416">
        <w:t xml:space="preserve">den samarbetsskyldighet som </w:t>
      </w:r>
      <w:r>
        <w:t xml:space="preserve">enligt förslaget ovan ska </w:t>
      </w:r>
      <w:r w:rsidRPr="00BE3416">
        <w:t>ålägg</w:t>
      </w:r>
      <w:r>
        <w:t>a</w:t>
      </w:r>
      <w:r w:rsidRPr="00BE3416">
        <w:t xml:space="preserve">s </w:t>
      </w:r>
      <w:r w:rsidRPr="00EB0852">
        <w:t>Finans</w:t>
      </w:r>
      <w:r w:rsidR="00482F8E">
        <w:softHyphen/>
      </w:r>
      <w:r w:rsidRPr="00EB0852">
        <w:t>inspektionen.</w:t>
      </w:r>
    </w:p>
    <w:p w14:paraId="1137C5FD" w14:textId="77777777" w:rsidR="0079632A" w:rsidRPr="008A62D2" w:rsidRDefault="0079632A" w:rsidP="0079632A">
      <w:pPr>
        <w:pStyle w:val="Brdtextmedindrag"/>
      </w:pPr>
      <w:bookmarkStart w:id="4262" w:name="_Hlk7433935"/>
      <w:r w:rsidRPr="00EB0852">
        <w:lastRenderedPageBreak/>
        <w:t>När det gäller kraven i andra tjänstepensionsdirektivet avseende</w:t>
      </w:r>
      <w:r>
        <w:t xml:space="preserve"> behand</w:t>
      </w:r>
      <w:r>
        <w:softHyphen/>
        <w:t>ling av personuppgifter (artikel 61), kan det konstateras att dataskydds</w:t>
      </w:r>
      <w:r>
        <w:softHyphen/>
        <w:t xml:space="preserve">förordningen numera är i alla delar bindande och är direkt tillämplig i Sverige. </w:t>
      </w:r>
      <w:r w:rsidRPr="000941EA">
        <w:t>Dataskyddsförordningen kompletteras i Sverige av bl.a. lagen (2018:218) med kompletterande bestämmelser</w:t>
      </w:r>
      <w:r>
        <w:t xml:space="preserve"> till EU:s dataskydds</w:t>
      </w:r>
      <w:r>
        <w:softHyphen/>
        <w:t>förordning</w:t>
      </w:r>
      <w:r w:rsidRPr="000941EA">
        <w:t xml:space="preserve"> och förordningen (2018:219) med kompletterande bestämm</w:t>
      </w:r>
      <w:r>
        <w:softHyphen/>
      </w:r>
      <w:r w:rsidRPr="000941EA">
        <w:t xml:space="preserve">elser till EU:s dataskyddsförordning. </w:t>
      </w:r>
      <w:r>
        <w:t>Det krävs därför ingen lagstift</w:t>
      </w:r>
      <w:r>
        <w:softHyphen/>
        <w:t>ningsåtgärd för att genomföra artikel 61 i andra tjänstepensionsdirektivet.</w:t>
      </w:r>
    </w:p>
    <w:p w14:paraId="23B335BB" w14:textId="77777777" w:rsidR="0079632A" w:rsidRDefault="0079632A" w:rsidP="00D415A9">
      <w:pPr>
        <w:pStyle w:val="Rubrik3"/>
      </w:pPr>
      <w:bookmarkStart w:id="4263" w:name="_Toc518396693"/>
      <w:bookmarkStart w:id="4264" w:name="_Toc518401004"/>
      <w:bookmarkStart w:id="4265" w:name="_Toc518401721"/>
      <w:bookmarkStart w:id="4266" w:name="_Toc518401960"/>
      <w:bookmarkStart w:id="4267" w:name="_Toc518463114"/>
      <w:bookmarkStart w:id="4268" w:name="_Toc518462810"/>
      <w:bookmarkStart w:id="4269" w:name="_Toc518463766"/>
      <w:bookmarkStart w:id="4270" w:name="_Toc518464141"/>
      <w:bookmarkStart w:id="4271" w:name="_Toc518464380"/>
      <w:bookmarkStart w:id="4272" w:name="_Toc518472819"/>
      <w:bookmarkStart w:id="4273" w:name="_Toc8059850"/>
      <w:bookmarkStart w:id="4274" w:name="_Toc8061560"/>
      <w:bookmarkStart w:id="4275" w:name="_Toc8062092"/>
      <w:bookmarkStart w:id="4276" w:name="_Toc8064560"/>
      <w:bookmarkStart w:id="4277" w:name="_Toc8391237"/>
      <w:bookmarkStart w:id="4278" w:name="_Toc8391503"/>
      <w:bookmarkStart w:id="4279" w:name="_Toc8644708"/>
      <w:bookmarkStart w:id="4280" w:name="_Toc8645240"/>
      <w:bookmarkStart w:id="4281" w:name="_Toc8817721"/>
      <w:bookmarkStart w:id="4282" w:name="_Toc8818293"/>
      <w:bookmarkStart w:id="4283" w:name="_Toc8825662"/>
      <w:bookmarkStart w:id="4284" w:name="_Toc8831759"/>
      <w:bookmarkStart w:id="4285" w:name="_Toc8832668"/>
      <w:bookmarkStart w:id="4286" w:name="_Toc11153130"/>
      <w:bookmarkStart w:id="4287" w:name="_Toc11161051"/>
      <w:bookmarkStart w:id="4288" w:name="_Toc11166987"/>
      <w:bookmarkStart w:id="4289" w:name="_Toc11167523"/>
      <w:bookmarkStart w:id="4290" w:name="_Toc11168960"/>
      <w:bookmarkStart w:id="4291" w:name="_Toc11845913"/>
      <w:bookmarkStart w:id="4292" w:name="_Toc12611712"/>
      <w:bookmarkStart w:id="4293" w:name="_Toc12624979"/>
      <w:bookmarkStart w:id="4294" w:name="_Toc12627468"/>
      <w:bookmarkStart w:id="4295" w:name="_Toc12630358"/>
      <w:bookmarkStart w:id="4296" w:name="_Toc12632853"/>
      <w:bookmarkStart w:id="4297" w:name="_Toc17902925"/>
      <w:bookmarkEnd w:id="4262"/>
      <w:r w:rsidRPr="00D415A9">
        <w:t>Kapitaltillägg</w:t>
      </w:r>
      <w:bookmarkEnd w:id="4263"/>
      <w:bookmarkEnd w:id="4264"/>
      <w:bookmarkEnd w:id="4265"/>
      <w:bookmarkEnd w:id="4266"/>
      <w:bookmarkEnd w:id="4267"/>
      <w:bookmarkEnd w:id="4268"/>
      <w:bookmarkEnd w:id="4269"/>
      <w:bookmarkEnd w:id="4270"/>
      <w:bookmarkEnd w:id="4271"/>
      <w:bookmarkEnd w:id="4272"/>
      <w:bookmarkEnd w:id="4273"/>
      <w:bookmarkEnd w:id="4274"/>
      <w:bookmarkEnd w:id="4275"/>
      <w:bookmarkEnd w:id="4276"/>
      <w:bookmarkEnd w:id="4277"/>
      <w:bookmarkEnd w:id="4278"/>
      <w:bookmarkEnd w:id="4279"/>
      <w:bookmarkEnd w:id="4280"/>
      <w:bookmarkEnd w:id="4281"/>
      <w:bookmarkEnd w:id="4282"/>
      <w:bookmarkEnd w:id="4283"/>
      <w:bookmarkEnd w:id="4284"/>
      <w:bookmarkEnd w:id="4285"/>
      <w:bookmarkEnd w:id="4286"/>
      <w:bookmarkEnd w:id="4287"/>
      <w:bookmarkEnd w:id="4288"/>
      <w:bookmarkEnd w:id="4289"/>
      <w:bookmarkEnd w:id="4290"/>
      <w:bookmarkEnd w:id="4291"/>
      <w:bookmarkEnd w:id="4292"/>
      <w:bookmarkEnd w:id="4293"/>
      <w:bookmarkEnd w:id="4294"/>
      <w:bookmarkEnd w:id="4295"/>
      <w:bookmarkEnd w:id="4296"/>
      <w:bookmarkEnd w:id="4297"/>
    </w:p>
    <w:p w14:paraId="2D2110F7" w14:textId="77777777" w:rsidR="0079632A" w:rsidRDefault="0079632A" w:rsidP="0079632A">
      <w:pPr>
        <w:pStyle w:val="Brdtextram"/>
      </w:pPr>
      <w:r>
        <w:rPr>
          <w:b/>
        </w:rPr>
        <w:t xml:space="preserve">Regeringens förslag: </w:t>
      </w:r>
      <w:r>
        <w:t>Finansinspektionen ska få besluta om ett tillägg till det riskkänsliga kapitalkravet (kapitaltillägg) för ett tjänstepensions</w:t>
      </w:r>
      <w:r>
        <w:softHyphen/>
        <w:t>företag, om företagets riskprofil avviker väsentligt från de antaganden som ligger till grund för beräkningen av det riskkänsliga kapitalkravet eller om företagets företagsstyrningssystem uppvisar vissa allvarliga brister. Ett kapitaltillägg ska beräknas så att det säker</w:t>
      </w:r>
      <w:r>
        <w:softHyphen/>
        <w:t>ställer att tjänste</w:t>
      </w:r>
      <w:r>
        <w:softHyphen/>
        <w:t>pensionsföretaget uppfyller den skyddsnivå som det riskkänsliga kapitalkravet är tänkt att ge eller vara proportionellt i förhållande till de risker som finns på grund av bristerna i företags</w:t>
      </w:r>
      <w:r>
        <w:softHyphen/>
        <w:t>styrningssystemet.</w:t>
      </w:r>
    </w:p>
    <w:p w14:paraId="689498E3" w14:textId="77777777" w:rsidR="0079632A" w:rsidRDefault="0079632A" w:rsidP="0079632A">
      <w:pPr>
        <w:pStyle w:val="Brdtextmedindragram"/>
      </w:pPr>
      <w:r>
        <w:t>Efter ett beslut om kapitaltillägg ska ett tjänstepensionsföretags risk</w:t>
      </w:r>
      <w:r>
        <w:softHyphen/>
        <w:t xml:space="preserve">känsliga kapitalkrav utgöras av summan av kapitaltillägget och det riskkänsliga kapitalkravet som ska gälla för företaget. </w:t>
      </w:r>
    </w:p>
    <w:p w14:paraId="27BA2F68" w14:textId="77777777" w:rsidR="0079632A" w:rsidRDefault="0079632A" w:rsidP="0079632A">
      <w:pPr>
        <w:pStyle w:val="Brdtextmedindragram"/>
      </w:pPr>
      <w:r>
        <w:t>När ett kapitaltillägg beslutas ska Finansinspektionen förelägga tjänstepensionsföretaget att vidta de åtgärder som behövs för att avhjälpa de brister som har föranlett tillägget. Ett beslut om kapital</w:t>
      </w:r>
      <w:r>
        <w:softHyphen/>
        <w:t>tillägg ska omprövas minst en gång per år. Beslutet ska ändras när de förhållanden som låg till grund för beslutet har ändrats.</w:t>
      </w:r>
    </w:p>
    <w:p w14:paraId="2CB974AF" w14:textId="77777777" w:rsidR="0079632A" w:rsidRPr="00017688" w:rsidRDefault="0079632A" w:rsidP="0079632A">
      <w:pPr>
        <w:pStyle w:val="Brdtextmedindrag"/>
        <w:rPr>
          <w:sz w:val="8"/>
          <w:szCs w:val="8"/>
        </w:rPr>
      </w:pPr>
    </w:p>
    <w:p w14:paraId="61BE377D" w14:textId="77777777" w:rsidR="0079632A" w:rsidRDefault="0079632A" w:rsidP="0079632A">
      <w:pPr>
        <w:pStyle w:val="Brdtextmedindrag"/>
        <w:jc w:val="left"/>
        <w:rPr>
          <w:b/>
        </w:rPr>
      </w:pPr>
      <w:r>
        <w:rPr>
          <w:b/>
        </w:rPr>
        <w:t>Utredningen</w:t>
      </w:r>
      <w:r>
        <w:t xml:space="preserve"> behandlar inte frågan.</w:t>
      </w:r>
    </w:p>
    <w:p w14:paraId="59638F0D" w14:textId="77777777" w:rsidR="0079632A" w:rsidRDefault="0079632A" w:rsidP="0079632A">
      <w:pPr>
        <w:pStyle w:val="Brdtextmedindrag"/>
      </w:pPr>
      <w:r>
        <w:rPr>
          <w:b/>
        </w:rPr>
        <w:t>Remissinstanserna</w:t>
      </w:r>
      <w:r>
        <w:t xml:space="preserve"> tar inte upp frågan.</w:t>
      </w:r>
    </w:p>
    <w:p w14:paraId="5B73BAFD" w14:textId="77777777" w:rsidR="0079632A" w:rsidRDefault="0079632A" w:rsidP="0079632A">
      <w:pPr>
        <w:pStyle w:val="Brdtextmedindrag"/>
        <w:rPr>
          <w:b/>
        </w:rPr>
      </w:pPr>
      <w:r>
        <w:rPr>
          <w:b/>
        </w:rPr>
        <w:t>Promemorians förslag</w:t>
      </w:r>
      <w:r>
        <w:t xml:space="preserve"> överensstämmer med regeringens förslag.</w:t>
      </w:r>
    </w:p>
    <w:p w14:paraId="01D970E1" w14:textId="306C45DF" w:rsidR="0079632A" w:rsidRDefault="0079632A" w:rsidP="0079632A">
      <w:pPr>
        <w:pStyle w:val="Brdtextmedindrag"/>
        <w:rPr>
          <w:rFonts w:eastAsiaTheme="minorHAnsi"/>
        </w:rPr>
      </w:pPr>
      <w:r>
        <w:rPr>
          <w:b/>
        </w:rPr>
        <w:t>Remissinstanserna:</w:t>
      </w:r>
      <w:r>
        <w:t xml:space="preserve"> Flertalet remissinstanser tillstyrker förslaget eller har inget att invända mot det. </w:t>
      </w:r>
      <w:r w:rsidRPr="00BE3416">
        <w:rPr>
          <w:rFonts w:eastAsiaTheme="minorHAnsi"/>
          <w:i/>
        </w:rPr>
        <w:t>Svensk Försäkring</w:t>
      </w:r>
      <w:r>
        <w:rPr>
          <w:rFonts w:eastAsiaTheme="minorHAnsi"/>
        </w:rPr>
        <w:t xml:space="preserve"> påpekar att tillämpningen av bestämmelsen om kapitaltillägg är beroende av att det går att bedöma hur stora avvikelser som finns mellan företagets riskprofil och de antagan</w:t>
      </w:r>
      <w:r>
        <w:rPr>
          <w:rFonts w:eastAsiaTheme="minorHAnsi"/>
        </w:rPr>
        <w:softHyphen/>
        <w:t xml:space="preserve">den som ligger till grund för det riskkänsliga kapitalkravet. </w:t>
      </w:r>
      <w:r w:rsidRPr="00941AE6">
        <w:rPr>
          <w:rFonts w:eastAsiaTheme="minorHAnsi"/>
        </w:rPr>
        <w:t>Svensk Försäkring</w:t>
      </w:r>
      <w:r w:rsidRPr="00E60FC8">
        <w:rPr>
          <w:rFonts w:eastAsiaTheme="minorHAnsi"/>
        </w:rPr>
        <w:t xml:space="preserve"> </w:t>
      </w:r>
      <w:r>
        <w:rPr>
          <w:rFonts w:eastAsiaTheme="minorHAnsi"/>
        </w:rPr>
        <w:t>anser att det inte finns något i promemorian som kan tjäna som stöd för en sådan bedömning och att det inte är rimligt att ge Finans</w:t>
      </w:r>
      <w:r>
        <w:rPr>
          <w:rFonts w:eastAsiaTheme="minorHAnsi"/>
        </w:rPr>
        <w:softHyphen/>
        <w:t>inspektionen ett fritt skön.</w:t>
      </w:r>
    </w:p>
    <w:p w14:paraId="0DCC099C" w14:textId="77777777" w:rsidR="0079632A" w:rsidRPr="0065152A" w:rsidRDefault="0079632A" w:rsidP="00AA5B6B">
      <w:pPr>
        <w:pStyle w:val="Rubrik4utannumrering"/>
      </w:pPr>
      <w:r w:rsidRPr="00815241">
        <w:t xml:space="preserve">Skälen för </w:t>
      </w:r>
      <w:r w:rsidRPr="0065152A">
        <w:t>regeringens förslag</w:t>
      </w:r>
    </w:p>
    <w:p w14:paraId="67995D0B" w14:textId="77777777" w:rsidR="0079632A" w:rsidRDefault="0079632A" w:rsidP="0079632A">
      <w:pPr>
        <w:pStyle w:val="Rubrik5utannumrering"/>
        <w:spacing w:before="0"/>
      </w:pPr>
      <w:r>
        <w:t>Andra tjänstepensionsdirektivet</w:t>
      </w:r>
    </w:p>
    <w:p w14:paraId="019368C2" w14:textId="77777777" w:rsidR="0079632A" w:rsidRPr="00FD5100" w:rsidRDefault="0079632A" w:rsidP="0079632A">
      <w:pPr>
        <w:pStyle w:val="Brdtext"/>
      </w:pPr>
      <w:r>
        <w:t>I andra tjänstepensionsdirektivet finns det inte några bestämmelser om kapitaltillägg.</w:t>
      </w:r>
    </w:p>
    <w:p w14:paraId="0F269453" w14:textId="77777777" w:rsidR="0079632A" w:rsidRPr="00350CD1" w:rsidRDefault="0079632A" w:rsidP="0079632A">
      <w:pPr>
        <w:pStyle w:val="Rubrik5utannumrering"/>
      </w:pPr>
      <w:r w:rsidRPr="00350CD1">
        <w:t>Gällande rätt</w:t>
      </w:r>
    </w:p>
    <w:p w14:paraId="5614F052" w14:textId="77777777" w:rsidR="0079632A" w:rsidRDefault="0079632A" w:rsidP="0079632A">
      <w:pPr>
        <w:pStyle w:val="Brdtext"/>
      </w:pPr>
      <w:r>
        <w:t xml:space="preserve">För försäkringsföretag gäller att Finansinspektionen genom ett beslut om kapitaltillägg kan höja solvenskapitalkravet, det riskkänsliga kapitalkravet </w:t>
      </w:r>
      <w:r>
        <w:lastRenderedPageBreak/>
        <w:t>enligt Solvens II-regelverket. Förutsättningarna för ett sådant beslut anges i försäkringsrörelselagen (17 kap. 24 §). Finansinspektionen får besluta om kapitaltillägg för ett försäkringsföretag om företagets riskprofil av</w:t>
      </w:r>
      <w:r>
        <w:softHyphen/>
        <w:t>viker väsentligt från de antaganden som ligger till grund för beräkningen av solvenskapitalkravet enligt standardformeln, ett beslut om användning av en intern modell är olämpligt eller har visat sig sakna verkan, eller en fullständig eller partiell intern modell håller på att utarbetas. Finansinspek</w:t>
      </w:r>
      <w:r>
        <w:softHyphen/>
        <w:t>tionen får även besluta om kapitaltillägg om företagets riskprofil avviker väsentligt från de antaganden som ligger till grund för beräkningen av solvenskapitalkravet enligt en fullständig eller partiell intern modell, till följd av att en eller flera kvantifierbara risker inte beaktats i tillräcklig utsträckning och företaget inte inom skälig tid har anpassat modellen till sin riskprofil. Finansinspektionen får också besluta om kapitaltillägg om företaget använder matchningsjustering, volatilitets</w:t>
      </w:r>
      <w:r>
        <w:softHyphen/>
        <w:t>justering, en tillfälligt justerad riskfri räntestruktur eller ett tillfälligt avdrag vid beräkningen av de försäkringstekniska avsättningarna och företagets riskprofil avviker väsentligt från de antaganden som ligger till grund för justeringarna. Kapitaltillägg får även beslutas om företagets företagsstyrningssystem avviker väsentligt från kraven i försäkrings</w:t>
      </w:r>
      <w:r>
        <w:softHyphen/>
        <w:t>rörelselagen samtidigt som avvikelserna medför att företaget inte kan garantera en korrekt identifie</w:t>
      </w:r>
      <w:r>
        <w:softHyphen/>
        <w:t>ring, mätning, övervakning, hantering och rapportering av de risker som företaget exponeras för eller kan komma att bli exponerat för och det är osannolikt att bristerna kan åtgärdas inom skälig tid.</w:t>
      </w:r>
    </w:p>
    <w:p w14:paraId="7C5459A8" w14:textId="77777777" w:rsidR="0079632A" w:rsidRDefault="0079632A" w:rsidP="0079632A">
      <w:pPr>
        <w:pStyle w:val="Brdtextmedindrag"/>
      </w:pPr>
      <w:r>
        <w:t>Ett kapitaltillägg ska beräknas så att det säkerställer att försäkrings</w:t>
      </w:r>
      <w:r>
        <w:softHyphen/>
        <w:t>företaget uppfyller den skyddsnivå som solvenskapitalkravet ska ge eller så att det är proportionellt mot de risker som uppkommer till följd av bristerna som föranlett kapitaltillägget (17 kap. 25 § FRL). Efter ett beslut om kapitaltillägg ska det aktuella försäkringsföretagets solvenskapitalkrav utgöras av summan av solvenskapitalkravet och kapitaltillägget (17 kap. 26 § FRL). När ett kapitaltillägg beslutas ska Finansinspektionen före</w:t>
      </w:r>
      <w:r>
        <w:softHyphen/>
        <w:t xml:space="preserve">lägga försäkringsföretaget att vidta de åtgärder som behövs för att avhjälpa de brister som föranlett kapitaltillägget (17 kap. 27 § FRL). Ett beslut om kapitaltillägg ska omprövas minst en gång per år, och ska ändras när de förhållanden som låg till grund för beslutet har ändrats (17 kap. 28 § FRL). </w:t>
      </w:r>
    </w:p>
    <w:p w14:paraId="4B007EB6" w14:textId="77777777" w:rsidR="0079632A" w:rsidRDefault="0079632A" w:rsidP="0079632A">
      <w:pPr>
        <w:pStyle w:val="Brdtextmedindrag"/>
      </w:pPr>
      <w:r>
        <w:t>Bestämmelserna i försäkringsrörelselagen om kapitaltillägg är föran</w:t>
      </w:r>
      <w:r>
        <w:softHyphen/>
        <w:t>ledda av Solvens II-direktivet (prop. 2015/16:9 s. 378–382).</w:t>
      </w:r>
    </w:p>
    <w:p w14:paraId="6D09EF8B" w14:textId="77777777" w:rsidR="0079632A" w:rsidRPr="002D75E2" w:rsidRDefault="0079632A" w:rsidP="0079632A">
      <w:pPr>
        <w:pStyle w:val="Brdtextmedindrag"/>
      </w:pPr>
      <w:r>
        <w:t>För försäkringsföretag som omfattas av övergångsbestämmelserna (punkt 2 i övergångsbestämmelserna till lagen [2015:700] om ändring i försäkringsrörelselagen [2010:2043]) gäller inte några bestämmelser om kapitaltillägg. Inte heller för tjänstepensionskassor finns det några bestäm</w:t>
      </w:r>
      <w:r>
        <w:softHyphen/>
        <w:t>melser om kapitaltillägg.</w:t>
      </w:r>
    </w:p>
    <w:p w14:paraId="3137A920" w14:textId="77777777" w:rsidR="0079632A" w:rsidRPr="003B7CC2" w:rsidRDefault="0079632A" w:rsidP="0079632A">
      <w:pPr>
        <w:pStyle w:val="Rubrik5utannumrering"/>
      </w:pPr>
      <w:r>
        <w:t>Kapitaltillägg för tjänstepensionsföretag</w:t>
      </w:r>
    </w:p>
    <w:p w14:paraId="3F5FED64" w14:textId="77777777" w:rsidR="0079632A" w:rsidRDefault="0079632A" w:rsidP="0079632A">
      <w:pPr>
        <w:pStyle w:val="Brdtext"/>
      </w:pPr>
      <w:r>
        <w:t>Som föreslås i avsnitt 8.5.1 ska det för tjänstepensionsföretag, i likhet med för försäkringsföretag, gälla ett riskkänsligt kapitalkrav. Det kapital</w:t>
      </w:r>
      <w:r>
        <w:softHyphen/>
        <w:t>kravet ska, liksom solvenskapitalkravet enligt försäkringsrörelselagen, ta hänsyn till alla de risker som företaget i fråga är exponerat för. Att nå det resultatet är inte okomplicerat. Arbetet med att beräkna det riskkänsliga kapital</w:t>
      </w:r>
      <w:r>
        <w:softHyphen/>
        <w:t>kravet utgår från de antaganden som ligger till grund för utformningen i lag och andra föreskrifter av det riskkänsliga kapitalkravet.</w:t>
      </w:r>
    </w:p>
    <w:p w14:paraId="5E22FB14" w14:textId="77777777" w:rsidR="0079632A" w:rsidRDefault="0079632A" w:rsidP="0079632A">
      <w:pPr>
        <w:pStyle w:val="Brdtextmedindrag"/>
      </w:pPr>
      <w:r>
        <w:lastRenderedPageBreak/>
        <w:t>Mot den bakgrunden är det viktigt att Finansinspektionen i sin tillsyn har tillgång till verktyg för att korrigera beräkningen av det riskkänsliga kapitalkravet, om inspektionen skulle finna att ett tjänstepensionsföretag i sin riskprofil avviker från de antaganden som regelverket utgår från. Ett lämpligt sådant verktyg är beslut om höjning av det riskkänsliga kapital</w:t>
      </w:r>
      <w:r>
        <w:softHyphen/>
        <w:t>kravet, dvs. beslut om kapitaltillägg. Genom ett sådant beslut kan Finans</w:t>
      </w:r>
      <w:r>
        <w:softHyphen/>
        <w:t xml:space="preserve">inspektionen kompensera för en kapitalkravsberäkning som resulterat i ett alltför lågt kapitalkrav, och därigenom i det enskilda fallet säkerställa att den skyddsnivå uppnås som det riskkänsliga kapitalkravet är tänkt att ge de framtida pensionärerna. Bestämmelser om kapitaltillägg bör därför införas i den nya lagen om tjänstepensionsföretag. </w:t>
      </w:r>
    </w:p>
    <w:p w14:paraId="7F0721BA" w14:textId="77777777" w:rsidR="0079632A" w:rsidRPr="00673800" w:rsidRDefault="0079632A" w:rsidP="0079632A">
      <w:pPr>
        <w:pStyle w:val="Brdtextmedindrag"/>
      </w:pPr>
      <w:r w:rsidRPr="00673800">
        <w:t xml:space="preserve">Förutsättningarna för beslut om kapitaltillägg </w:t>
      </w:r>
      <w:r>
        <w:t>för tjänstepensionsföretag</w:t>
      </w:r>
      <w:r w:rsidRPr="00673800">
        <w:t xml:space="preserve"> bör vara i huvudsak de</w:t>
      </w:r>
      <w:r>
        <w:softHyphen/>
      </w:r>
      <w:r w:rsidRPr="00673800">
        <w:t>samma som enligt försäkringsrörelselagen.</w:t>
      </w:r>
    </w:p>
    <w:p w14:paraId="4FA5D940" w14:textId="77777777" w:rsidR="0079632A" w:rsidRPr="00673800" w:rsidRDefault="0079632A" w:rsidP="0079632A">
      <w:pPr>
        <w:pStyle w:val="Brdtextmedindrag"/>
      </w:pPr>
      <w:r w:rsidRPr="00673800">
        <w:t>För det första bör ett sådant beslut kunna meddelas om företagets risk</w:t>
      </w:r>
      <w:r>
        <w:softHyphen/>
      </w:r>
      <w:r w:rsidRPr="00673800">
        <w:t>profil avviker väsentligt från de antaganden som ligger till grund för beräk</w:t>
      </w:r>
      <w:r>
        <w:softHyphen/>
      </w:r>
      <w:r w:rsidRPr="00673800">
        <w:t xml:space="preserve">ningen av det riskkänsliga kapitalkravet. I dessa fall är det alltså fråga om befarade brister i beräkningen av det riskkänsliga kapitalkravet. </w:t>
      </w:r>
      <w:r w:rsidRPr="00BE3416">
        <w:rPr>
          <w:i/>
        </w:rPr>
        <w:t>Svensk Försäkring</w:t>
      </w:r>
      <w:r w:rsidRPr="00BE3416">
        <w:t xml:space="preserve"> anser att det behövs vägledning avseende hur bedömningen av avvikelser ska göras. Enligt regeringen</w:t>
      </w:r>
      <w:r>
        <w:t>s uppfattning</w:t>
      </w:r>
      <w:r w:rsidRPr="00BE3416">
        <w:t xml:space="preserve"> är det dock en fråga som </w:t>
      </w:r>
      <w:r>
        <w:t>inte på ett tillräckligt enkelt och tydligt sätt kan författningsregleras. Hur bedömningen ska ske i det enskilda fallet får avgöras i rättstillämp</w:t>
      </w:r>
      <w:r>
        <w:softHyphen/>
        <w:t>ningen</w:t>
      </w:r>
      <w:r w:rsidRPr="00BE3416">
        <w:t>. Även v</w:t>
      </w:r>
      <w:r w:rsidRPr="00673800">
        <w:t>ad som ska anses utgöra en väsentlig avvikelse får avgöras i rättstillämpningen</w:t>
      </w:r>
      <w:r w:rsidRPr="00BE3416">
        <w:t>.</w:t>
      </w:r>
      <w:r>
        <w:t xml:space="preserve"> Klart är dock att det måste vara fråga om en på något sätt kvalificerad avvikelse för att den ska kunna anses väsentlig.</w:t>
      </w:r>
    </w:p>
    <w:p w14:paraId="288C4FAE" w14:textId="77777777" w:rsidR="0079632A" w:rsidRDefault="0079632A" w:rsidP="0079632A">
      <w:pPr>
        <w:pStyle w:val="Brdtextmedindrag"/>
      </w:pPr>
      <w:r>
        <w:t>För det andra bör beslut om kapitaltillägg kunna meddelas om</w:t>
      </w:r>
      <w:r w:rsidRPr="00BC320A">
        <w:t xml:space="preserve"> företagets företagsstyrningssystem avviker väsentligt från</w:t>
      </w:r>
      <w:r>
        <w:t xml:space="preserve"> det grundläggande kvalitetskrav som gäller för det systemet (se avsnitt 9.2). En förutsättning bör vara att</w:t>
      </w:r>
      <w:r w:rsidRPr="00BC320A">
        <w:t xml:space="preserve"> avvikelserna </w:t>
      </w:r>
      <w:r>
        <w:t xml:space="preserve">från kvalitetskravet </w:t>
      </w:r>
      <w:r w:rsidRPr="00BC320A">
        <w:t>medför att</w:t>
      </w:r>
      <w:r>
        <w:t xml:space="preserve"> </w:t>
      </w:r>
      <w:r w:rsidRPr="00BC320A">
        <w:t>företaget inte kan garantera en korrekt identifiering,</w:t>
      </w:r>
      <w:r>
        <w:t xml:space="preserve"> </w:t>
      </w:r>
      <w:r w:rsidRPr="00BC320A">
        <w:t>mätning, övervak</w:t>
      </w:r>
      <w:r>
        <w:softHyphen/>
      </w:r>
      <w:r w:rsidRPr="00BC320A">
        <w:t>ning, hantering och rapportering av de risker</w:t>
      </w:r>
      <w:r>
        <w:t xml:space="preserve"> </w:t>
      </w:r>
      <w:r w:rsidRPr="00BC320A">
        <w:t>som företaget exponeras för eller kan komma att bli exponerat</w:t>
      </w:r>
      <w:r>
        <w:t xml:space="preserve"> </w:t>
      </w:r>
      <w:r w:rsidRPr="00BC320A">
        <w:t>för och det är osannolikt att bristerna kan åtgärdas inom</w:t>
      </w:r>
      <w:r>
        <w:t xml:space="preserve"> </w:t>
      </w:r>
      <w:r w:rsidRPr="00BC320A">
        <w:t>skälig tid</w:t>
      </w:r>
      <w:r>
        <w:t>. De båda fallen motsvarar kapitaltillägg enligt två av grunderna i försäkringsrörelselagen (17 kap. 24 § 1 och 4).</w:t>
      </w:r>
    </w:p>
    <w:p w14:paraId="29D9A17A" w14:textId="77777777" w:rsidR="0079632A" w:rsidRDefault="0079632A" w:rsidP="0079632A">
      <w:pPr>
        <w:pStyle w:val="Brdtextmedindrag"/>
      </w:pPr>
      <w:r>
        <w:t>I den nya lagen om tjänstepensionsföretag bör det dock inte införas några mot</w:t>
      </w:r>
      <w:r>
        <w:softHyphen/>
        <w:t>svarigheter till de ytterligare två fall där kapitaltillägg får be</w:t>
      </w:r>
      <w:r>
        <w:softHyphen/>
        <w:t>slutas enligt försäkringsrörelselagen (17 kap. 24 § 2 och 3). De möjlig</w:t>
      </w:r>
      <w:r>
        <w:softHyphen/>
        <w:t>heterna att besluta om kapitaltillägg tar sikte på situationer när det före</w:t>
      </w:r>
      <w:r>
        <w:softHyphen/>
        <w:t>ligger avvikel</w:t>
      </w:r>
      <w:r>
        <w:softHyphen/>
        <w:t>ser i förhållande till bestämmelser som är specifika för Solvens II-regel</w:t>
      </w:r>
      <w:r>
        <w:softHyphen/>
        <w:t>verket, om interna modeller respektive matchnings</w:t>
      </w:r>
      <w:r>
        <w:softHyphen/>
        <w:t>justering, volatilitets</w:t>
      </w:r>
      <w:r>
        <w:softHyphen/>
        <w:t>justering, tillfälligt justerad riskfri räntestruktur och tillfälligt avdrag vid beräkningen av de försäkringstekniska avsätt</w:t>
      </w:r>
      <w:r>
        <w:softHyphen/>
        <w:t>ningarna. De bestämmelserna ska enligt förslaget i denna proposition inte gälla för tjänstepensionsföretag och då är det inte heller aktuellt att införa bestäm</w:t>
      </w:r>
      <w:r>
        <w:softHyphen/>
        <w:t>melser om kapitaltillägg för tjänste</w:t>
      </w:r>
      <w:r>
        <w:softHyphen/>
        <w:t xml:space="preserve">pensionsföretag som är kopplade till dem. </w:t>
      </w:r>
    </w:p>
    <w:p w14:paraId="1D1481F1" w14:textId="77777777" w:rsidR="0079632A" w:rsidRDefault="0079632A" w:rsidP="0079632A">
      <w:pPr>
        <w:pStyle w:val="Brdtextmedindrag"/>
      </w:pPr>
      <w:r>
        <w:t xml:space="preserve">Liksom för försäkringsföretag bör det för tjänstepensionsföretag anges i lag att ett kapitaltillägg på grund av avvikande riskprofil ska beräknas så att den lagstadgade skyddsnivån, för tjänstepensionsföretag </w:t>
      </w:r>
      <w:r w:rsidRPr="002B08E9">
        <w:t>9</w:t>
      </w:r>
      <w:r w:rsidRPr="00D022D8">
        <w:t>7 procent</w:t>
      </w:r>
      <w:r>
        <w:t xml:space="preserve"> på ett års sikt, uppnås (se avsnitt 8</w:t>
      </w:r>
      <w:r w:rsidRPr="00732304">
        <w:t>.5.1</w:t>
      </w:r>
      <w:r>
        <w:t>). Likaså bör det anges att ett kapital</w:t>
      </w:r>
      <w:r>
        <w:softHyphen/>
        <w:t>tillägg som beslutas på grund av brister i företagsstyrningen ska vara pro</w:t>
      </w:r>
      <w:r>
        <w:softHyphen/>
      </w:r>
      <w:r>
        <w:lastRenderedPageBreak/>
        <w:t>portionellt mot risk</w:t>
      </w:r>
      <w:r>
        <w:softHyphen/>
        <w:t>erna som finns på grund av bristerna i företags</w:t>
      </w:r>
      <w:r>
        <w:softHyphen/>
        <w:t>styrningssystemet. Därigenom tydliggörs i lag principerna för beräkningen av ett kapital</w:t>
      </w:r>
      <w:r>
        <w:softHyphen/>
        <w:t>tillägg. Det bör alltså införas bestämmelser i den nya lagen om tjänstepens</w:t>
      </w:r>
      <w:r>
        <w:softHyphen/>
        <w:t>ionsföretag som motsvarar dem i försäkringsrörelselagen (17 kap. 25 § första och tredje styckena).</w:t>
      </w:r>
    </w:p>
    <w:p w14:paraId="36C9AC01" w14:textId="77777777" w:rsidR="0079632A" w:rsidRPr="008A62D2" w:rsidRDefault="0079632A" w:rsidP="0079632A">
      <w:pPr>
        <w:pStyle w:val="Brdtextmedindrag"/>
      </w:pPr>
      <w:r>
        <w:t>Även i övrigt bör det som gäller om kapitaltillägg för försäkringsföretag enligt försäkringsrörelselagen gälla för tjänstepensionsföretag (17 kap. 26–28 §§). Det bör därför införas bestämmelser i den nya lagen om tjänste</w:t>
      </w:r>
      <w:r>
        <w:softHyphen/>
        <w:t>pensionsföretag om att det riskkänsliga kapitalkravet efter ett beslut om kapitaltillägg utgörs av summan av kapitaltillägget och det risk</w:t>
      </w:r>
      <w:r>
        <w:softHyphen/>
        <w:t>känsliga kapitalkravet och om att Finansinspektionen ska förelägga ett tjänste</w:t>
      </w:r>
      <w:r>
        <w:softHyphen/>
        <w:t>pensionsföretag som fått ett beslut om kapitaltillägg att vidta de åtgärder som behövs för att avhjälpa bristerna som föranlett kapital</w:t>
      </w:r>
      <w:r>
        <w:softHyphen/>
        <w:t>tillägget. Det bör även för tjänstepensionsföretag gälla att ett beslut om kapitaltillägg ska omprövas minst en gång per år, och ändras när de förhållanden som låg till grund för beslutet har ändrats.</w:t>
      </w:r>
    </w:p>
    <w:p w14:paraId="71D877B4" w14:textId="77777777" w:rsidR="0079632A" w:rsidRDefault="0079632A" w:rsidP="00D415A9">
      <w:pPr>
        <w:pStyle w:val="Rubrik2"/>
      </w:pPr>
      <w:bookmarkStart w:id="4298" w:name="_Toc518396694"/>
      <w:bookmarkStart w:id="4299" w:name="_Toc518401005"/>
      <w:bookmarkStart w:id="4300" w:name="_Toc518401722"/>
      <w:bookmarkStart w:id="4301" w:name="_Toc518401961"/>
      <w:bookmarkStart w:id="4302" w:name="_Toc518463115"/>
      <w:bookmarkStart w:id="4303" w:name="_Toc518462811"/>
      <w:bookmarkStart w:id="4304" w:name="_Toc518463767"/>
      <w:bookmarkStart w:id="4305" w:name="_Toc518464142"/>
      <w:bookmarkStart w:id="4306" w:name="_Toc518464381"/>
      <w:bookmarkStart w:id="4307" w:name="_Toc518472820"/>
      <w:bookmarkStart w:id="4308" w:name="_Toc8059851"/>
      <w:bookmarkStart w:id="4309" w:name="_Toc8061561"/>
      <w:bookmarkStart w:id="4310" w:name="_Toc8062093"/>
      <w:bookmarkStart w:id="4311" w:name="_Toc8064561"/>
      <w:bookmarkStart w:id="4312" w:name="_Toc8391238"/>
      <w:bookmarkStart w:id="4313" w:name="_Toc8391504"/>
      <w:bookmarkStart w:id="4314" w:name="_Toc8644709"/>
      <w:bookmarkStart w:id="4315" w:name="_Toc8645241"/>
      <w:bookmarkStart w:id="4316" w:name="_Toc8817722"/>
      <w:bookmarkStart w:id="4317" w:name="_Toc8818294"/>
      <w:bookmarkStart w:id="4318" w:name="_Toc8825663"/>
      <w:bookmarkStart w:id="4319" w:name="_Toc8831760"/>
      <w:bookmarkStart w:id="4320" w:name="_Toc8832669"/>
      <w:bookmarkStart w:id="4321" w:name="_Toc11153131"/>
      <w:bookmarkStart w:id="4322" w:name="_Toc11161052"/>
      <w:bookmarkStart w:id="4323" w:name="_Toc11166988"/>
      <w:bookmarkStart w:id="4324" w:name="_Toc11167524"/>
      <w:bookmarkStart w:id="4325" w:name="_Toc11168961"/>
      <w:bookmarkStart w:id="4326" w:name="_Toc11845914"/>
      <w:bookmarkStart w:id="4327" w:name="_Toc12611713"/>
      <w:bookmarkStart w:id="4328" w:name="_Toc12624980"/>
      <w:bookmarkStart w:id="4329" w:name="_Toc12627469"/>
      <w:bookmarkStart w:id="4330" w:name="_Toc12630359"/>
      <w:bookmarkStart w:id="4331" w:name="_Toc12632854"/>
      <w:bookmarkStart w:id="4332" w:name="_Toc17902926"/>
      <w:r>
        <w:t xml:space="preserve">Ingripanden </w:t>
      </w:r>
      <w:r w:rsidRPr="00D415A9">
        <w:t>mot</w:t>
      </w:r>
      <w:r>
        <w:t xml:space="preserve"> tjänstepensionsföretag</w:t>
      </w:r>
      <w:bookmarkEnd w:id="4298"/>
      <w:bookmarkEnd w:id="4299"/>
      <w:bookmarkEnd w:id="4300"/>
      <w:bookmarkEnd w:id="4301"/>
      <w:bookmarkEnd w:id="4302"/>
      <w:bookmarkEnd w:id="4303"/>
      <w:bookmarkEnd w:id="4304"/>
      <w:bookmarkEnd w:id="4305"/>
      <w:bookmarkEnd w:id="4306"/>
      <w:bookmarkEnd w:id="4307"/>
      <w:bookmarkEnd w:id="4308"/>
      <w:bookmarkEnd w:id="4309"/>
      <w:bookmarkEnd w:id="4310"/>
      <w:bookmarkEnd w:id="4311"/>
      <w:bookmarkEnd w:id="4312"/>
      <w:bookmarkEnd w:id="4313"/>
      <w:bookmarkEnd w:id="4314"/>
      <w:bookmarkEnd w:id="4315"/>
      <w:bookmarkEnd w:id="4316"/>
      <w:bookmarkEnd w:id="4317"/>
      <w:bookmarkEnd w:id="4318"/>
      <w:bookmarkEnd w:id="4319"/>
      <w:bookmarkEnd w:id="4320"/>
      <w:r>
        <w:t xml:space="preserve"> och andra åtgärder</w:t>
      </w:r>
      <w:bookmarkEnd w:id="4321"/>
      <w:bookmarkEnd w:id="4322"/>
      <w:bookmarkEnd w:id="4323"/>
      <w:bookmarkEnd w:id="4324"/>
      <w:bookmarkEnd w:id="4325"/>
      <w:bookmarkEnd w:id="4326"/>
      <w:bookmarkEnd w:id="4327"/>
      <w:bookmarkEnd w:id="4328"/>
      <w:bookmarkEnd w:id="4329"/>
      <w:bookmarkEnd w:id="4330"/>
      <w:bookmarkEnd w:id="4331"/>
      <w:bookmarkEnd w:id="4332"/>
    </w:p>
    <w:p w14:paraId="18753053" w14:textId="77777777" w:rsidR="0079632A" w:rsidRPr="00A8544B" w:rsidRDefault="0079632A" w:rsidP="00D415A9">
      <w:pPr>
        <w:pStyle w:val="Rubrik3"/>
        <w:spacing w:before="0"/>
      </w:pPr>
      <w:bookmarkStart w:id="4333" w:name="_Toc518396695"/>
      <w:bookmarkStart w:id="4334" w:name="_Toc518401006"/>
      <w:bookmarkStart w:id="4335" w:name="_Toc518401723"/>
      <w:bookmarkStart w:id="4336" w:name="_Toc518401962"/>
      <w:bookmarkStart w:id="4337" w:name="_Toc518463116"/>
      <w:bookmarkStart w:id="4338" w:name="_Toc518462812"/>
      <w:bookmarkStart w:id="4339" w:name="_Toc518463768"/>
      <w:bookmarkStart w:id="4340" w:name="_Toc518464143"/>
      <w:bookmarkStart w:id="4341" w:name="_Toc518464382"/>
      <w:bookmarkStart w:id="4342" w:name="_Toc518472821"/>
      <w:bookmarkStart w:id="4343" w:name="_Toc8059852"/>
      <w:bookmarkStart w:id="4344" w:name="_Toc8061562"/>
      <w:bookmarkStart w:id="4345" w:name="_Toc8062094"/>
      <w:bookmarkStart w:id="4346" w:name="_Toc8064562"/>
      <w:bookmarkStart w:id="4347" w:name="_Toc8391239"/>
      <w:bookmarkStart w:id="4348" w:name="_Toc8391505"/>
      <w:bookmarkStart w:id="4349" w:name="_Toc8644710"/>
      <w:bookmarkStart w:id="4350" w:name="_Toc8645242"/>
      <w:bookmarkStart w:id="4351" w:name="_Toc8817723"/>
      <w:bookmarkStart w:id="4352" w:name="_Toc8818295"/>
      <w:bookmarkStart w:id="4353" w:name="_Toc8825664"/>
      <w:bookmarkStart w:id="4354" w:name="_Toc8831761"/>
      <w:bookmarkStart w:id="4355" w:name="_Toc8832670"/>
      <w:bookmarkStart w:id="4356" w:name="_Toc11153132"/>
      <w:bookmarkStart w:id="4357" w:name="_Toc11161053"/>
      <w:bookmarkStart w:id="4358" w:name="_Toc11166989"/>
      <w:bookmarkStart w:id="4359" w:name="_Toc11167525"/>
      <w:bookmarkStart w:id="4360" w:name="_Toc11168962"/>
      <w:bookmarkStart w:id="4361" w:name="_Toc11845915"/>
      <w:bookmarkStart w:id="4362" w:name="_Toc12611714"/>
      <w:bookmarkStart w:id="4363" w:name="_Toc12624981"/>
      <w:bookmarkStart w:id="4364" w:name="_Toc12627470"/>
      <w:bookmarkStart w:id="4365" w:name="_Toc12630360"/>
      <w:bookmarkStart w:id="4366" w:name="_Toc12632855"/>
      <w:bookmarkStart w:id="4367" w:name="_Toc17902927"/>
      <w:r w:rsidRPr="00A8544B">
        <w:t xml:space="preserve">När </w:t>
      </w:r>
      <w:r w:rsidRPr="00D415A9">
        <w:t>Finansinspektionen</w:t>
      </w:r>
      <w:r w:rsidRPr="00A8544B">
        <w:t xml:space="preserve"> ska ingripa</w:t>
      </w:r>
      <w:bookmarkEnd w:id="4333"/>
      <w:bookmarkEnd w:id="4334"/>
      <w:bookmarkEnd w:id="4335"/>
      <w:bookmarkEnd w:id="4336"/>
      <w:bookmarkEnd w:id="4337"/>
      <w:bookmarkEnd w:id="4338"/>
      <w:bookmarkEnd w:id="4339"/>
      <w:bookmarkEnd w:id="4340"/>
      <w:bookmarkEnd w:id="4341"/>
      <w:bookmarkEnd w:id="4342"/>
      <w:bookmarkEnd w:id="4343"/>
      <w:bookmarkEnd w:id="4344"/>
      <w:bookmarkEnd w:id="4345"/>
      <w:bookmarkEnd w:id="4346"/>
      <w:bookmarkEnd w:id="4347"/>
      <w:bookmarkEnd w:id="4348"/>
      <w:bookmarkEnd w:id="4349"/>
      <w:bookmarkEnd w:id="4350"/>
      <w:bookmarkEnd w:id="4351"/>
      <w:bookmarkEnd w:id="4352"/>
      <w:bookmarkEnd w:id="4353"/>
      <w:bookmarkEnd w:id="4354"/>
      <w:bookmarkEnd w:id="4355"/>
      <w:bookmarkEnd w:id="4356"/>
      <w:bookmarkEnd w:id="4357"/>
      <w:bookmarkEnd w:id="4358"/>
      <w:bookmarkEnd w:id="4359"/>
      <w:bookmarkEnd w:id="4360"/>
      <w:bookmarkEnd w:id="4361"/>
      <w:bookmarkEnd w:id="4362"/>
      <w:bookmarkEnd w:id="4363"/>
      <w:bookmarkEnd w:id="4364"/>
      <w:bookmarkEnd w:id="4365"/>
      <w:bookmarkEnd w:id="4366"/>
      <w:bookmarkEnd w:id="4367"/>
    </w:p>
    <w:p w14:paraId="62CBA469" w14:textId="77777777" w:rsidR="0079632A" w:rsidRDefault="0079632A" w:rsidP="0079632A">
      <w:pPr>
        <w:pStyle w:val="Brdtextram"/>
      </w:pPr>
      <w:r>
        <w:rPr>
          <w:b/>
        </w:rPr>
        <w:t>Regeringens förslag:</w:t>
      </w:r>
      <w:r w:rsidRPr="00BE3416">
        <w:t xml:space="preserve"> </w:t>
      </w:r>
      <w:r>
        <w:t>Finansinspektionen</w:t>
      </w:r>
      <w:r w:rsidRPr="001E209B">
        <w:t xml:space="preserve"> ska ingripa</w:t>
      </w:r>
      <w:r>
        <w:t xml:space="preserve"> om</w:t>
      </w:r>
    </w:p>
    <w:p w14:paraId="396F3C31" w14:textId="4C10A53B" w:rsidR="0079632A" w:rsidRDefault="0079632A" w:rsidP="0079632A">
      <w:pPr>
        <w:pStyle w:val="Brdtextmedindragram"/>
      </w:pPr>
      <w:r>
        <w:t>1. </w:t>
      </w:r>
      <w:r w:rsidRPr="001E209B">
        <w:t xml:space="preserve">ett </w:t>
      </w:r>
      <w:r>
        <w:t>tjänstepensionsföretag</w:t>
      </w:r>
      <w:r w:rsidRPr="001E209B">
        <w:t xml:space="preserve"> har åsidosatt sina skyldigheter enligt </w:t>
      </w:r>
      <w:r>
        <w:t xml:space="preserve">den nya </w:t>
      </w:r>
      <w:r w:rsidRPr="001E209B">
        <w:t>lag</w:t>
      </w:r>
      <w:r>
        <w:t>en om tjänstepensionsföretag</w:t>
      </w:r>
      <w:r w:rsidRPr="001E209B">
        <w:t>, andra författningar s</w:t>
      </w:r>
      <w:r>
        <w:t xml:space="preserve">om reglerar företagets </w:t>
      </w:r>
      <w:r w:rsidRPr="001E209B">
        <w:t xml:space="preserve">verksamhet, företagets bolagsordning eller stadgar eller företagets </w:t>
      </w:r>
      <w:r>
        <w:t>försäkrings</w:t>
      </w:r>
      <w:r w:rsidRPr="001E209B">
        <w:t>tekniska riktlinjer, b</w:t>
      </w:r>
      <w:r>
        <w:t>eräkningsunderlag, invest</w:t>
      </w:r>
      <w:r w:rsidR="00482F8E">
        <w:softHyphen/>
      </w:r>
      <w:r>
        <w:t>erings</w:t>
      </w:r>
      <w:r w:rsidRPr="001E209B">
        <w:t xml:space="preserve">riktlinjer eller </w:t>
      </w:r>
      <w:r>
        <w:t>styrdokument</w:t>
      </w:r>
      <w:r w:rsidRPr="001E209B">
        <w:t xml:space="preserve"> för hantering av intresse</w:t>
      </w:r>
      <w:r>
        <w:softHyphen/>
      </w:r>
      <w:r w:rsidRPr="001E209B">
        <w:t xml:space="preserve">konflikter eller </w:t>
      </w:r>
      <w:r>
        <w:t>andra</w:t>
      </w:r>
      <w:r w:rsidRPr="001E209B">
        <w:t xml:space="preserve"> sådana styrdokument som har sin grund i författningar som</w:t>
      </w:r>
      <w:r>
        <w:t xml:space="preserve"> reglerar företagets verksamhet,</w:t>
      </w:r>
    </w:p>
    <w:p w14:paraId="7B64FACA" w14:textId="77777777" w:rsidR="0079632A" w:rsidRDefault="0079632A" w:rsidP="0079632A">
      <w:pPr>
        <w:pStyle w:val="Brdtextmedindragram"/>
      </w:pPr>
      <w:r>
        <w:t>2. </w:t>
      </w:r>
      <w:r w:rsidRPr="001E209B">
        <w:t xml:space="preserve">bolagsordningen, stadgarna, de </w:t>
      </w:r>
      <w:r>
        <w:t>försäkrings</w:t>
      </w:r>
      <w:r w:rsidRPr="001E209B">
        <w:t>te</w:t>
      </w:r>
      <w:r>
        <w:t>kniska riktlinjer</w:t>
      </w:r>
      <w:r>
        <w:softHyphen/>
        <w:t>na, beräkningsunderlag</w:t>
      </w:r>
      <w:r w:rsidRPr="001E209B">
        <w:t xml:space="preserve">, investeringsriktlinjerna, </w:t>
      </w:r>
      <w:r>
        <w:t>styrdokumentet</w:t>
      </w:r>
      <w:r w:rsidRPr="001E209B">
        <w:t xml:space="preserve"> för hante</w:t>
      </w:r>
      <w:r>
        <w:softHyphen/>
      </w:r>
      <w:r w:rsidRPr="001E209B">
        <w:t xml:space="preserve">ring av intressekonflikter eller </w:t>
      </w:r>
      <w:r>
        <w:t xml:space="preserve">de övriga </w:t>
      </w:r>
      <w:r w:rsidRPr="001E209B">
        <w:t>styrdokumenten inte längre är tillfreds</w:t>
      </w:r>
      <w:r>
        <w:softHyphen/>
      </w:r>
      <w:r w:rsidRPr="001E209B">
        <w:t xml:space="preserve">ställande med hänsyn till omfattningen och arten </w:t>
      </w:r>
      <w:r>
        <w:t>av företagets verk</w:t>
      </w:r>
      <w:r>
        <w:softHyphen/>
        <w:t xml:space="preserve">samhet, eller </w:t>
      </w:r>
    </w:p>
    <w:p w14:paraId="6BF61329" w14:textId="77777777" w:rsidR="0079632A" w:rsidRDefault="0079632A" w:rsidP="0079632A">
      <w:pPr>
        <w:pStyle w:val="Brdtextmedindragram"/>
      </w:pPr>
      <w:r>
        <w:t>3. försäkringsbeståndet</w:t>
      </w:r>
      <w:r w:rsidRPr="001E209B">
        <w:t xml:space="preserve"> inte är tillräckligt för </w:t>
      </w:r>
      <w:r>
        <w:t>den</w:t>
      </w:r>
      <w:r w:rsidRPr="001E209B">
        <w:t xml:space="preserve"> risk</w:t>
      </w:r>
      <w:r>
        <w:softHyphen/>
      </w:r>
      <w:r w:rsidRPr="001E209B">
        <w:t>utjämning</w:t>
      </w:r>
      <w:r>
        <w:t xml:space="preserve"> som krävs</w:t>
      </w:r>
      <w:r w:rsidRPr="001E209B">
        <w:t>.</w:t>
      </w:r>
    </w:p>
    <w:p w14:paraId="5A4A0ECB" w14:textId="77777777" w:rsidR="0079632A" w:rsidRDefault="0079632A" w:rsidP="0079632A">
      <w:pPr>
        <w:pStyle w:val="Brdtextmedindragram"/>
      </w:pPr>
      <w:r w:rsidRPr="00DB7FAC">
        <w:t>Om e</w:t>
      </w:r>
      <w:r>
        <w:t>tt tjänstepensionsföretag</w:t>
      </w:r>
      <w:r w:rsidRPr="00DB7FAC">
        <w:t xml:space="preserve"> driver </w:t>
      </w:r>
      <w:r>
        <w:t xml:space="preserve">gränsöverskridande </w:t>
      </w:r>
      <w:r w:rsidRPr="00DB7FAC">
        <w:t>verksamhet och före</w:t>
      </w:r>
      <w:r>
        <w:t>taget</w:t>
      </w:r>
      <w:r w:rsidRPr="00DB7FAC">
        <w:t xml:space="preserve"> inte rättar sig efter </w:t>
      </w:r>
      <w:r>
        <w:t>ett föreläggande om rättelse som Finansinspektionen</w:t>
      </w:r>
      <w:r w:rsidRPr="00DB7FAC">
        <w:t xml:space="preserve"> eller </w:t>
      </w:r>
      <w:r>
        <w:t xml:space="preserve">en </w:t>
      </w:r>
      <w:r w:rsidRPr="00DB7FAC">
        <w:t>behörig myndighet</w:t>
      </w:r>
      <w:r>
        <w:t xml:space="preserve"> i det andra landet har beslutat</w:t>
      </w:r>
      <w:r w:rsidRPr="00DB7FAC">
        <w:t xml:space="preserve">, ska inspektionen vidta de åtgärder som behövs för att förhindra fortsatta överträdelser. </w:t>
      </w:r>
      <w:r>
        <w:t>Finansinspektionen</w:t>
      </w:r>
      <w:r w:rsidRPr="00DB7FAC">
        <w:t xml:space="preserve"> ska underrätta den behöriga myndigheten </w:t>
      </w:r>
      <w:r>
        <w:t xml:space="preserve">i det andra landet </w:t>
      </w:r>
      <w:r w:rsidRPr="00DB7FAC">
        <w:t>om vilka åtgärder som vidtas.</w:t>
      </w:r>
    </w:p>
    <w:p w14:paraId="6626682C" w14:textId="77777777" w:rsidR="0079632A" w:rsidRPr="005E1B7A" w:rsidRDefault="0079632A" w:rsidP="0079632A">
      <w:pPr>
        <w:pStyle w:val="Brdtextmedindragram"/>
      </w:pPr>
      <w:r>
        <w:rPr>
          <w:b/>
        </w:rPr>
        <w:t>Regeringens bedömning:</w:t>
      </w:r>
      <w:r w:rsidRPr="00BE3416">
        <w:t xml:space="preserve"> </w:t>
      </w:r>
      <w:r>
        <w:t>Det krävs inga lagstiftningsåtgärder för att genomföra bestämmelserna i andra tjänstepensionsdirektivet om offentliggörande av beslut och motivering av beslut.</w:t>
      </w:r>
    </w:p>
    <w:p w14:paraId="6A77456F" w14:textId="77777777" w:rsidR="0079632A" w:rsidRPr="00017688" w:rsidRDefault="0079632A" w:rsidP="0079632A">
      <w:pPr>
        <w:pStyle w:val="Brdtextmedindrag"/>
        <w:rPr>
          <w:sz w:val="8"/>
          <w:szCs w:val="8"/>
        </w:rPr>
      </w:pPr>
    </w:p>
    <w:p w14:paraId="7CAFB146" w14:textId="77777777" w:rsidR="0079632A" w:rsidRPr="000D32BF" w:rsidRDefault="0079632A" w:rsidP="0079632A">
      <w:pPr>
        <w:pStyle w:val="Brdtextmedindrag"/>
      </w:pPr>
      <w:r>
        <w:rPr>
          <w:b/>
        </w:rPr>
        <w:t>Utredningens förslag</w:t>
      </w:r>
      <w:r w:rsidRPr="00BE3416">
        <w:t xml:space="preserve"> </w:t>
      </w:r>
      <w:r>
        <w:t>överensstämmer i sak med regeringens förslag och bedömning.</w:t>
      </w:r>
    </w:p>
    <w:p w14:paraId="7B30D797" w14:textId="77777777" w:rsidR="0079632A" w:rsidRDefault="0079632A" w:rsidP="0079632A">
      <w:pPr>
        <w:pStyle w:val="Brdtextmedindrag"/>
      </w:pPr>
      <w:r>
        <w:rPr>
          <w:b/>
        </w:rPr>
        <w:lastRenderedPageBreak/>
        <w:t>Remissinstanserna</w:t>
      </w:r>
      <w:r>
        <w:t xml:space="preserve"> </w:t>
      </w:r>
      <w:r w:rsidRPr="002C6E75">
        <w:t>tillstyrker</w:t>
      </w:r>
      <w:r>
        <w:t xml:space="preserve"> förslaget eller har inget att invända mot det.</w:t>
      </w:r>
    </w:p>
    <w:p w14:paraId="1BCBC427" w14:textId="77777777" w:rsidR="0079632A" w:rsidRDefault="0079632A" w:rsidP="0079632A">
      <w:pPr>
        <w:pStyle w:val="Brdtextmedindrag"/>
        <w:rPr>
          <w:b/>
        </w:rPr>
      </w:pPr>
      <w:r>
        <w:rPr>
          <w:b/>
        </w:rPr>
        <w:t>Promemorians förslag och bedömning</w:t>
      </w:r>
      <w:r>
        <w:t xml:space="preserve"> överensstämmer i huvudsak med regeringens förslag och bedömning. I promemorian föreslås även att Finansinspektionen ska ingripa mot vissa fysiska personer i ett tjänste</w:t>
      </w:r>
      <w:r>
        <w:softHyphen/>
        <w:t>pensionsföretag om företaget har befunnits ansvarigt för en överträdelse av regelverket mot penningtvätt och finansiering av terrorism.</w:t>
      </w:r>
    </w:p>
    <w:p w14:paraId="7330CF3A" w14:textId="77777777" w:rsidR="0079632A" w:rsidRPr="00115A7B" w:rsidRDefault="0079632A" w:rsidP="0079632A">
      <w:pPr>
        <w:pStyle w:val="Brdtextmedindrag"/>
      </w:pPr>
      <w:r>
        <w:rPr>
          <w:b/>
        </w:rPr>
        <w:t>Remissinstanserna:</w:t>
      </w:r>
      <w:r>
        <w:t xml:space="preserve"> </w:t>
      </w:r>
      <w:bookmarkStart w:id="4368" w:name="_Hlk959628"/>
      <w:r>
        <w:t xml:space="preserve">Flertalet remissinstanser tillstyrker förslaget och bedömningen eller har inget att invända mot dem. Flera remissinstanser, bl.a. </w:t>
      </w:r>
      <w:r w:rsidRPr="00BE3416">
        <w:rPr>
          <w:i/>
        </w:rPr>
        <w:t>Svenskt Näringsliv</w:t>
      </w:r>
      <w:r>
        <w:t xml:space="preserve">, </w:t>
      </w:r>
      <w:r w:rsidRPr="001C3BED">
        <w:rPr>
          <w:rFonts w:eastAsiaTheme="minorHAnsi"/>
          <w:i/>
        </w:rPr>
        <w:t>AFA Försäkring</w:t>
      </w:r>
      <w:r w:rsidRPr="005C13EF">
        <w:rPr>
          <w:rFonts w:eastAsiaTheme="minorHAnsi"/>
        </w:rPr>
        <w:t xml:space="preserve">, </w:t>
      </w:r>
      <w:r w:rsidRPr="001C3BED">
        <w:rPr>
          <w:rFonts w:eastAsiaTheme="minorHAnsi"/>
          <w:i/>
        </w:rPr>
        <w:t>Alecta</w:t>
      </w:r>
      <w:r>
        <w:rPr>
          <w:rFonts w:eastAsiaTheme="minorHAnsi"/>
        </w:rPr>
        <w:t xml:space="preserve"> och</w:t>
      </w:r>
      <w:r w:rsidRPr="005C13EF">
        <w:rPr>
          <w:rFonts w:eastAsiaTheme="minorHAnsi"/>
        </w:rPr>
        <w:t xml:space="preserve"> </w:t>
      </w:r>
      <w:r w:rsidRPr="001C3BED">
        <w:rPr>
          <w:rFonts w:eastAsiaTheme="minorHAnsi"/>
          <w:i/>
        </w:rPr>
        <w:t>AMF</w:t>
      </w:r>
      <w:r w:rsidRPr="00941AE6">
        <w:rPr>
          <w:rFonts w:eastAsiaTheme="minorHAnsi"/>
        </w:rPr>
        <w:t>,</w:t>
      </w:r>
      <w:r>
        <w:rPr>
          <w:rFonts w:eastAsiaTheme="minorHAnsi"/>
          <w:i/>
        </w:rPr>
        <w:t xml:space="preserve"> </w:t>
      </w:r>
      <w:r w:rsidRPr="001C3BED">
        <w:rPr>
          <w:rFonts w:eastAsiaTheme="minorHAnsi"/>
        </w:rPr>
        <w:t xml:space="preserve">anser att </w:t>
      </w:r>
      <w:r w:rsidRPr="005766C1">
        <w:rPr>
          <w:rFonts w:eastAsiaTheme="minorHAnsi"/>
        </w:rPr>
        <w:t>tjänstepensionsföretag</w:t>
      </w:r>
      <w:r>
        <w:rPr>
          <w:rFonts w:eastAsiaTheme="minorHAnsi"/>
        </w:rPr>
        <w:t>ens verksamhet</w:t>
      </w:r>
      <w:r w:rsidRPr="001C3BED">
        <w:rPr>
          <w:rFonts w:eastAsiaTheme="minorHAnsi"/>
        </w:rPr>
        <w:t xml:space="preserve"> inte ska omfattas av regelverket mot penningtvätt</w:t>
      </w:r>
      <w:r>
        <w:rPr>
          <w:rFonts w:eastAsiaTheme="minorHAnsi"/>
        </w:rPr>
        <w:t xml:space="preserve"> och finansiering av terrorism (se även avsnitt 15.7).</w:t>
      </w:r>
      <w:bookmarkEnd w:id="4368"/>
    </w:p>
    <w:p w14:paraId="328AD3B7" w14:textId="77777777" w:rsidR="0079632A" w:rsidRDefault="0079632A" w:rsidP="0079632A">
      <w:pPr>
        <w:pStyle w:val="Rubrik4utannumrering"/>
      </w:pPr>
      <w:r>
        <w:t>Skälen för regeringens förslag och bedömning</w:t>
      </w:r>
    </w:p>
    <w:p w14:paraId="12E8DFD6" w14:textId="77777777" w:rsidR="0079632A" w:rsidRPr="000D32BF" w:rsidRDefault="0079632A" w:rsidP="0079632A">
      <w:pPr>
        <w:pStyle w:val="Rubrik5utannumrering"/>
        <w:spacing w:before="0"/>
      </w:pPr>
      <w:r>
        <w:t>Andra tjänstepensionsdirektivet</w:t>
      </w:r>
    </w:p>
    <w:p w14:paraId="0ADFCBBE" w14:textId="77777777" w:rsidR="0079632A" w:rsidRDefault="0079632A" w:rsidP="0079632A">
      <w:pPr>
        <w:pStyle w:val="Brdtextmedindrag"/>
        <w:ind w:firstLine="0"/>
      </w:pPr>
      <w:r>
        <w:t>Andra tjänstepensionsdirektivet innehåller bestämmelser om de behöriga myndigheternas befogenheter att ingripa samt deras förpliktelser (artikel 48).</w:t>
      </w:r>
    </w:p>
    <w:p w14:paraId="4697F7F0" w14:textId="77777777" w:rsidR="0079632A" w:rsidRDefault="0079632A" w:rsidP="0079632A">
      <w:pPr>
        <w:pStyle w:val="Brdtextmedindrag"/>
      </w:pPr>
      <w:r w:rsidRPr="000C69E1">
        <w:t xml:space="preserve">Enligt </w:t>
      </w:r>
      <w:r>
        <w:t>direktivet</w:t>
      </w:r>
      <w:r w:rsidRPr="000C69E1">
        <w:t xml:space="preserve"> ska de behöriga myndigheterna ha rätt att vidta sank</w:t>
      </w:r>
      <w:r>
        <w:softHyphen/>
      </w:r>
      <w:r w:rsidRPr="000C69E1">
        <w:t>tioner och andra åtgärder för alla överträdelser av de nationella bestäm</w:t>
      </w:r>
      <w:r>
        <w:softHyphen/>
      </w:r>
      <w:r w:rsidRPr="000C69E1">
        <w:t>melser som genomför direktivet</w:t>
      </w:r>
      <w:r>
        <w:t xml:space="preserve"> (artikel 48.2)</w:t>
      </w:r>
      <w:r w:rsidRPr="000C69E1">
        <w:t>. Sanktioner och andra åt</w:t>
      </w:r>
      <w:r>
        <w:softHyphen/>
      </w:r>
      <w:r w:rsidRPr="000C69E1">
        <w:t>gärder ska vara effektiva, proportionella och avskräckande. Medlems</w:t>
      </w:r>
      <w:r>
        <w:softHyphen/>
      </w:r>
      <w:r w:rsidRPr="000C69E1">
        <w:t>staterna kan välja straffrättsliga bestämmelser i</w:t>
      </w:r>
      <w:r>
        <w:t xml:space="preserve"> </w:t>
      </w:r>
      <w:r w:rsidRPr="000C69E1">
        <w:t>stället för administrativa sanktioner</w:t>
      </w:r>
      <w:r>
        <w:t xml:space="preserve"> (artikel 48.3)</w:t>
      </w:r>
      <w:r w:rsidRPr="000C69E1">
        <w:t xml:space="preserve">. </w:t>
      </w:r>
      <w:r>
        <w:t>D</w:t>
      </w:r>
      <w:r w:rsidRPr="000C69E1">
        <w:t>e behöriga myndigheterna</w:t>
      </w:r>
      <w:r>
        <w:t xml:space="preserve"> ska</w:t>
      </w:r>
      <w:r w:rsidRPr="000C69E1">
        <w:t xml:space="preserve">, med vissa undantag, offentliggöra alla sanktioner som har </w:t>
      </w:r>
      <w:r>
        <w:t>fått</w:t>
      </w:r>
      <w:r w:rsidRPr="000C69E1">
        <w:t xml:space="preserve"> laga kraft</w:t>
      </w:r>
      <w:r>
        <w:t xml:space="preserve"> (artikel 48.4)</w:t>
      </w:r>
      <w:r w:rsidRPr="000C69E1">
        <w:t xml:space="preserve">. Beslut om att förbjuda eller begränsa ett </w:t>
      </w:r>
      <w:r>
        <w:t>tjänstepens</w:t>
      </w:r>
      <w:r>
        <w:softHyphen/>
        <w:t>ionsinstitut</w:t>
      </w:r>
      <w:r w:rsidRPr="000C69E1">
        <w:t xml:space="preserve">s verksamhet ska vara utförligt motiverat och delges institutet och </w:t>
      </w:r>
      <w:r>
        <w:t>Eiopa (artikel 48.5)</w:t>
      </w:r>
      <w:r w:rsidRPr="000C69E1">
        <w:t xml:space="preserve">. De behöriga myndigheterna får inskränka ett </w:t>
      </w:r>
      <w:r>
        <w:t>tjänste</w:t>
      </w:r>
      <w:r>
        <w:softHyphen/>
        <w:t>pensionsinstitut</w:t>
      </w:r>
      <w:r w:rsidRPr="000C69E1">
        <w:t>s rätt att fritt förfoga över sina tillgångar</w:t>
      </w:r>
      <w:r>
        <w:t xml:space="preserve"> (artikel 48.6)</w:t>
      </w:r>
      <w:r w:rsidRPr="000C69E1">
        <w:t>. Om det behövs för att skydda de förmånsberättigades intressen får de behöriga myndigheterna utse en särskild förvaltare som övertar ledningens ansvar för driften</w:t>
      </w:r>
      <w:r>
        <w:t xml:space="preserve"> (artikel 48.7)</w:t>
      </w:r>
      <w:r w:rsidRPr="000C69E1">
        <w:t xml:space="preserve">. De behöriga myndigheterna får förbjuda eller begränsa verksamheten i ett </w:t>
      </w:r>
      <w:r>
        <w:t>tjänstepensionsinstitut</w:t>
      </w:r>
      <w:r w:rsidRPr="000C69E1">
        <w:t xml:space="preserve"> om institutet inte kan skydda medlemmarnas och förmånstagarnas intressen, institutet inte längre uppfyller villkoren för att få driva sin verksamhet, institutet allvarligt har åsidosatt sina skyldigheter enligt de regler det omfattas av, eller vid gränsöverskridande verksamhet inte följer kraven i den tillämp</w:t>
      </w:r>
      <w:r>
        <w:softHyphen/>
      </w:r>
      <w:r w:rsidRPr="000C69E1">
        <w:t>liga social- och arbetsmarknadslagstiftningen i värdlandet</w:t>
      </w:r>
      <w:r>
        <w:t xml:space="preserve"> (artikel 48.8)</w:t>
      </w:r>
      <w:r w:rsidRPr="000C69E1">
        <w:t xml:space="preserve">. </w:t>
      </w:r>
      <w:r>
        <w:t>B</w:t>
      </w:r>
      <w:r w:rsidRPr="000C69E1">
        <w:t xml:space="preserve">eslut avseende </w:t>
      </w:r>
      <w:r>
        <w:t>tjänstepensionsinstitut</w:t>
      </w:r>
      <w:r w:rsidRPr="000C69E1">
        <w:t xml:space="preserve">, som fattats i enlighet med nationella regler som antagits till följd av direktivet, </w:t>
      </w:r>
      <w:r>
        <w:t xml:space="preserve">ska </w:t>
      </w:r>
      <w:r w:rsidRPr="000C69E1">
        <w:t>kunna överklagas till domstol</w:t>
      </w:r>
      <w:r>
        <w:t xml:space="preserve"> (artikel 48.9)</w:t>
      </w:r>
      <w:r w:rsidRPr="000C69E1">
        <w:t>.</w:t>
      </w:r>
      <w:r w:rsidRPr="00386D28">
        <w:t xml:space="preserve"> </w:t>
      </w:r>
      <w:r>
        <w:t>I</w:t>
      </w:r>
      <w:r w:rsidRPr="000C69E1">
        <w:t xml:space="preserve"> första tjänstepensionsdirektivet </w:t>
      </w:r>
      <w:r>
        <w:t>(</w:t>
      </w:r>
      <w:r w:rsidRPr="000C69E1">
        <w:t>artikel 14</w:t>
      </w:r>
      <w:r>
        <w:t>) finns bestämmelser</w:t>
      </w:r>
      <w:r w:rsidRPr="000C69E1">
        <w:t xml:space="preserve"> som i sak motsvara</w:t>
      </w:r>
      <w:r>
        <w:t>r</w:t>
      </w:r>
      <w:r w:rsidRPr="000C69E1">
        <w:t xml:space="preserve"> </w:t>
      </w:r>
      <w:r>
        <w:t>flera av de nämnda bestämmel</w:t>
      </w:r>
      <w:r>
        <w:softHyphen/>
        <w:t>serna</w:t>
      </w:r>
      <w:r w:rsidRPr="000C69E1">
        <w:t xml:space="preserve"> i andra tjänstepensi</w:t>
      </w:r>
      <w:r>
        <w:softHyphen/>
      </w:r>
      <w:r w:rsidRPr="000C69E1">
        <w:t xml:space="preserve">onsdirektivet </w:t>
      </w:r>
      <w:r>
        <w:t>(</w:t>
      </w:r>
      <w:r w:rsidRPr="000C69E1">
        <w:t>artik</w:t>
      </w:r>
      <w:r>
        <w:t>e</w:t>
      </w:r>
      <w:r w:rsidRPr="000C69E1">
        <w:t>l 48.2 och 48.5–48.9</w:t>
      </w:r>
      <w:r>
        <w:t>)</w:t>
      </w:r>
      <w:r w:rsidRPr="000C69E1">
        <w:t>.</w:t>
      </w:r>
    </w:p>
    <w:p w14:paraId="4F0F89B4" w14:textId="435C559D" w:rsidR="0079632A" w:rsidRPr="00110775" w:rsidRDefault="0079632A" w:rsidP="0079632A">
      <w:pPr>
        <w:pStyle w:val="Brdtextmedindrag"/>
      </w:pPr>
      <w:r w:rsidRPr="00110775">
        <w:t xml:space="preserve">I andra tjänstepensionsdirektivet finns även </w:t>
      </w:r>
      <w:r w:rsidRPr="00804792">
        <w:t xml:space="preserve">särskilda </w:t>
      </w:r>
      <w:r w:rsidRPr="00E71E97">
        <w:t xml:space="preserve">bestämmelser om </w:t>
      </w:r>
      <w:r>
        <w:t>ingripande</w:t>
      </w:r>
      <w:r w:rsidRPr="00110775">
        <w:t xml:space="preserve"> vid gränsöverskridande </w:t>
      </w:r>
      <w:r w:rsidRPr="00804792">
        <w:t>verksamhe</w:t>
      </w:r>
      <w:r w:rsidRPr="00E71E97">
        <w:t xml:space="preserve">t. </w:t>
      </w:r>
      <w:r w:rsidRPr="006257D0">
        <w:t>Tjänstepensionsinstitut som driver gränsöverskridande verksamhet ska vara föremål för löpande tillsyn av den behörig</w:t>
      </w:r>
      <w:r w:rsidRPr="00B623EB">
        <w:t xml:space="preserve">a myndigheten i </w:t>
      </w:r>
      <w:r w:rsidR="002C129E">
        <w:t>värdlandet</w:t>
      </w:r>
      <w:r w:rsidR="002C129E" w:rsidRPr="00B623EB">
        <w:t xml:space="preserve"> </w:t>
      </w:r>
      <w:r w:rsidRPr="00B623EB">
        <w:t xml:space="preserve">(artikel 11.10). Om oriktigheter upptäcks vid denna tillsyn ska den behöriga myndigheten i </w:t>
      </w:r>
      <w:r w:rsidR="002C129E">
        <w:t>värdlandet</w:t>
      </w:r>
      <w:r w:rsidR="002C129E" w:rsidRPr="00B623EB">
        <w:t xml:space="preserve"> </w:t>
      </w:r>
      <w:r w:rsidRPr="00B623EB">
        <w:t>omedelbart underrätta den behöriga myndigheten i hem</w:t>
      </w:r>
      <w:r w:rsidR="002C129E">
        <w:softHyphen/>
      </w:r>
      <w:r w:rsidRPr="00B623EB">
        <w:t xml:space="preserve">medlemsstaten. </w:t>
      </w:r>
      <w:r w:rsidRPr="0038051D">
        <w:t xml:space="preserve">Den behöriga myndigheten i hemmedlemsstaten ska i </w:t>
      </w:r>
      <w:r w:rsidRPr="0038051D">
        <w:lastRenderedPageBreak/>
        <w:t xml:space="preserve">samordning med den behöriga myndigheten i </w:t>
      </w:r>
      <w:r w:rsidR="002C129E">
        <w:t>värdlandet</w:t>
      </w:r>
      <w:r w:rsidR="002C129E" w:rsidRPr="0038051D">
        <w:t xml:space="preserve"> </w:t>
      </w:r>
      <w:r w:rsidRPr="0038051D">
        <w:t>vidta de åtgärder som krävs för att säkerställa att tjänstepensionsinstitutet upphör med de upptäckta överträdelserna.</w:t>
      </w:r>
      <w:r>
        <w:t xml:space="preserve"> Motsvarande bestämmelser finns även i första tjänstepensionsdirektivet (artikel 20.9).</w:t>
      </w:r>
    </w:p>
    <w:p w14:paraId="22229E3A" w14:textId="77777777" w:rsidR="0079632A" w:rsidRPr="008E61C1" w:rsidRDefault="0079632A" w:rsidP="0079632A">
      <w:pPr>
        <w:pStyle w:val="Rubrik5utannumrering"/>
      </w:pPr>
      <w:r w:rsidRPr="008E61C1">
        <w:t>Gällande rätt</w:t>
      </w:r>
    </w:p>
    <w:p w14:paraId="251CD6C3" w14:textId="77777777" w:rsidR="0079632A" w:rsidRDefault="0079632A" w:rsidP="0079632A">
      <w:pPr>
        <w:pStyle w:val="Brdtext"/>
      </w:pPr>
      <w:r>
        <w:t xml:space="preserve">I försäkringsrörelselagen regleras när Finansinspektionen ska ingripa mot ett försäkringsföretag (18 kap. 1 §). Ingripande ska ske </w:t>
      </w:r>
      <w:r w:rsidRPr="001E209B">
        <w:t xml:space="preserve">om </w:t>
      </w:r>
    </w:p>
    <w:p w14:paraId="5E67B973" w14:textId="77777777" w:rsidR="0079632A" w:rsidRDefault="0079632A" w:rsidP="0079632A">
      <w:pPr>
        <w:pStyle w:val="Brdtextmedindrag"/>
      </w:pPr>
      <w:r>
        <w:t>1. </w:t>
      </w:r>
      <w:r w:rsidRPr="001E209B">
        <w:t xml:space="preserve">ett </w:t>
      </w:r>
      <w:r>
        <w:t>tjänstepensionsföretag</w:t>
      </w:r>
      <w:r w:rsidRPr="001E209B">
        <w:t xml:space="preserve"> har åsidosatt sina skyldigheter enligt </w:t>
      </w:r>
      <w:r>
        <w:t>den lagen</w:t>
      </w:r>
      <w:r w:rsidRPr="001E209B">
        <w:t>, andra författningar s</w:t>
      </w:r>
      <w:r>
        <w:t>om reglerar försäkrings</w:t>
      </w:r>
      <w:r>
        <w:softHyphen/>
        <w:t xml:space="preserve">företagets </w:t>
      </w:r>
      <w:r w:rsidRPr="001E209B">
        <w:t>verk</w:t>
      </w:r>
      <w:r>
        <w:softHyphen/>
      </w:r>
      <w:r w:rsidRPr="001E209B">
        <w:t xml:space="preserve">samhet, företagets bolagsordning eller stadgar eller företagets </w:t>
      </w:r>
      <w:r>
        <w:t>försäkrings</w:t>
      </w:r>
      <w:r>
        <w:softHyphen/>
      </w:r>
      <w:r w:rsidRPr="001E209B">
        <w:t>tekniska riktlinjer, b</w:t>
      </w:r>
      <w:r>
        <w:t>eräkningsunderlag, investe</w:t>
      </w:r>
      <w:r>
        <w:softHyphen/>
        <w:t>rings</w:t>
      </w:r>
      <w:r w:rsidRPr="001E209B">
        <w:t>riktlinjer eller rikt</w:t>
      </w:r>
      <w:r>
        <w:softHyphen/>
      </w:r>
      <w:r w:rsidRPr="001E209B">
        <w:t>linjer för hantering av intressekonflikter eller sådana styrdokument som har sin grund i författningar som</w:t>
      </w:r>
      <w:r>
        <w:t xml:space="preserve"> reglerar företagets verksamhet, </w:t>
      </w:r>
    </w:p>
    <w:p w14:paraId="4C425CF9" w14:textId="77777777" w:rsidR="0079632A" w:rsidRDefault="0079632A" w:rsidP="0079632A">
      <w:pPr>
        <w:pStyle w:val="Brdtextmedindrag"/>
      </w:pPr>
      <w:r>
        <w:t>2. </w:t>
      </w:r>
      <w:r w:rsidRPr="001E209B">
        <w:t xml:space="preserve">bolagsordningen, stadgarna, de </w:t>
      </w:r>
      <w:r>
        <w:t>försäkrings</w:t>
      </w:r>
      <w:r w:rsidRPr="001E209B">
        <w:t>te</w:t>
      </w:r>
      <w:r>
        <w:t>kniska riktlinjerna, beräkningsunderlag</w:t>
      </w:r>
      <w:r w:rsidRPr="001E209B">
        <w:t xml:space="preserve">, investeringsriktlinjerna, riktlinjerna för hantering av intressekonflikter eller styrdokumenten inte längre är tillfredsställande med hänsyn till omfattningen och arten </w:t>
      </w:r>
      <w:r>
        <w:t>av försäkringsföretagets verk</w:t>
      </w:r>
      <w:r>
        <w:softHyphen/>
        <w:t xml:space="preserve">samhet, eller </w:t>
      </w:r>
    </w:p>
    <w:p w14:paraId="28F5A163" w14:textId="77777777" w:rsidR="0079632A" w:rsidRDefault="0079632A" w:rsidP="0079632A">
      <w:pPr>
        <w:pStyle w:val="Brdtextmedindrag"/>
      </w:pPr>
      <w:r>
        <w:t>3. försäkringsbeståndet</w:t>
      </w:r>
      <w:r w:rsidRPr="001E209B">
        <w:t xml:space="preserve"> inte är tillräckligt för erforderlig riskutjämning.</w:t>
      </w:r>
    </w:p>
    <w:p w14:paraId="723D2023" w14:textId="77777777" w:rsidR="0079632A" w:rsidRDefault="0079632A" w:rsidP="0079632A">
      <w:pPr>
        <w:pStyle w:val="Brdtextmedindrag"/>
      </w:pPr>
      <w:r>
        <w:t>I försäkringsrörelselagen regleras även ingripande mot dem som ingår i ett försäkringsföretags styrelse, är dess verkställande direktör eller er</w:t>
      </w:r>
      <w:r>
        <w:softHyphen/>
        <w:t>sättare för någon av dessa (18 kap. 1 a §). Sådana ingripanden ska ske om företaget har befunnits ansvarigt för en överträdelse av lagen (2017:630) om åtgärder mot penningtvätt och finansiering av terrorism och överträdel</w:t>
      </w:r>
      <w:r>
        <w:softHyphen/>
        <w:t>sen är allvarlig, upprepad eller systematisk och personen i fråga uppsåt</w:t>
      </w:r>
      <w:r>
        <w:softHyphen/>
        <w:t>ligen eller av grov oaktsamhet orsakat överträdelsen.</w:t>
      </w:r>
    </w:p>
    <w:p w14:paraId="2E06E25E" w14:textId="77777777" w:rsidR="0079632A" w:rsidRDefault="0079632A" w:rsidP="0079632A">
      <w:pPr>
        <w:pStyle w:val="Brdtextmedindrag"/>
      </w:pPr>
      <w:r w:rsidRPr="00DB7FAC">
        <w:t>Om e</w:t>
      </w:r>
      <w:r>
        <w:t>tt försäkringsföretag</w:t>
      </w:r>
      <w:r w:rsidRPr="00DB7FAC">
        <w:t xml:space="preserve"> driver verksamhet i ett annat land inom EES och före</w:t>
      </w:r>
      <w:r>
        <w:t>taget</w:t>
      </w:r>
      <w:r w:rsidRPr="00DB7FAC">
        <w:t xml:space="preserve"> inte rättar sig efter </w:t>
      </w:r>
      <w:r>
        <w:t>Finansinspektionens</w:t>
      </w:r>
      <w:r w:rsidRPr="00DB7FAC">
        <w:t xml:space="preserve"> eller behörig</w:t>
      </w:r>
      <w:r>
        <w:t xml:space="preserve"> utländsk</w:t>
      </w:r>
      <w:r w:rsidRPr="00DB7FAC">
        <w:t xml:space="preserve"> myndighet</w:t>
      </w:r>
      <w:r>
        <w:t>s begäran om rättelse</w:t>
      </w:r>
      <w:r w:rsidRPr="00DB7FAC">
        <w:t>, ska inspektionen vidta de åt</w:t>
      </w:r>
      <w:r>
        <w:softHyphen/>
      </w:r>
      <w:r w:rsidRPr="00DB7FAC">
        <w:t>gärder som behövs för att förhindra fortsatta överträdelser</w:t>
      </w:r>
      <w:r>
        <w:t xml:space="preserve"> (18 kap. 9 § FRL)</w:t>
      </w:r>
      <w:r w:rsidRPr="00DB7FAC">
        <w:t xml:space="preserve">. </w:t>
      </w:r>
      <w:r>
        <w:t>Inspektionen</w:t>
      </w:r>
      <w:r w:rsidRPr="00DB7FAC">
        <w:t xml:space="preserve"> ska underrätta den behöriga </w:t>
      </w:r>
      <w:r>
        <w:t xml:space="preserve">utländska </w:t>
      </w:r>
      <w:r w:rsidRPr="00DB7FAC">
        <w:t>myndigheten</w:t>
      </w:r>
      <w:r>
        <w:t xml:space="preserve"> </w:t>
      </w:r>
      <w:r w:rsidRPr="00DB7FAC">
        <w:t>om vilka åtgärder som vidtas.</w:t>
      </w:r>
    </w:p>
    <w:p w14:paraId="5926E92B" w14:textId="77777777" w:rsidR="0079632A" w:rsidRDefault="0079632A" w:rsidP="0079632A">
      <w:pPr>
        <w:pStyle w:val="Brdtextmedindrag"/>
      </w:pPr>
      <w:r>
        <w:t>För försäkringsföretag som omfattas av övergångsbestämmelserna (punkt 2 i övergångsbestämmelserna till lagen [2015:700] om ändring i försäkrings</w:t>
      </w:r>
      <w:r>
        <w:softHyphen/>
        <w:t>rörelselagen [2010:2043]) gäller bestämmelserna om ingrip</w:t>
      </w:r>
      <w:r>
        <w:softHyphen/>
        <w:t>ande i 16 kap. FRL i lydelsen före den 1 januari 2016. När det gäller i vilka situationer Finansinspektionen ska ingripa mot ett försäkringsföretag gäller samma bestämmelser för dem som för de företag som omfattas av gällande lydelse av försäkringsrörelselagen (16 kap. 1 och 6 §§ i lydel</w:t>
      </w:r>
      <w:r>
        <w:softHyphen/>
        <w:t>serna före den 1 januari 2016). Däremot omfattas de nämnda försäk</w:t>
      </w:r>
      <w:r>
        <w:softHyphen/>
        <w:t>ringsföretagen inte av några bestämmelser om ingripanden mot ledande befattningshavare till följd av överträdelser av penningtvätts</w:t>
      </w:r>
      <w:r>
        <w:softHyphen/>
        <w:t>regelverket.</w:t>
      </w:r>
    </w:p>
    <w:p w14:paraId="44CBF93A" w14:textId="77777777" w:rsidR="0079632A" w:rsidRDefault="0079632A" w:rsidP="0079632A">
      <w:pPr>
        <w:pStyle w:val="Brdtextmedindrag"/>
      </w:pPr>
      <w:r>
        <w:t>För tjänstepensionskassor ska bestämmelserna om tillsyn i den upp</w:t>
      </w:r>
      <w:r>
        <w:softHyphen/>
        <w:t>hävda lagen om understödsföreningar tillämpas (71 §). Det innebär att Finansinspektionen ska förelägga en understödsförening (t.ex. en tjänste</w:t>
      </w:r>
      <w:r>
        <w:softHyphen/>
        <w:t>pensionskassa) att vidta de åtgärder som behövs för rättelse om avvikelse skett från den lagen eller de för föreningen gällande stadgarna eller de författningar eller föreskrifter som i övrigt gäller för verksam</w:t>
      </w:r>
      <w:r>
        <w:softHyphen/>
        <w:t xml:space="preserve">heten, om stadgarna inte längre uppfyller de allmänna kraven i den lagen, om </w:t>
      </w:r>
      <w:r>
        <w:lastRenderedPageBreak/>
        <w:t>placeringsriktlinjerna inte längre är tillfredsställande med hänsyn till omfattningen och beskaffenheten av föreningens rörelse, om tillgångarna inte är tillräckliga för att trygga försäkringsutfästelserna, eller om annan allvarlig anmärkning kan riktas mot föreningens verksamhet. Finans</w:t>
      </w:r>
      <w:r>
        <w:softHyphen/>
        <w:t>inspektionen ska även ingripa mot en tjänstepensionskassa som driver verksamhet i ett annat land inom EES och kassan inte rättar sig efter inspektionens eller behörig utländsk myndighets föreläggande om rättelse.</w:t>
      </w:r>
    </w:p>
    <w:p w14:paraId="60250168" w14:textId="77777777" w:rsidR="0079632A" w:rsidRPr="00523FCC" w:rsidRDefault="0079632A" w:rsidP="0079632A">
      <w:pPr>
        <w:pStyle w:val="Rubrik5utannumrering"/>
      </w:pPr>
      <w:r>
        <w:t>Bestämmelser om ingripanden mot tjänstepensionsföretag ska införas</w:t>
      </w:r>
    </w:p>
    <w:p w14:paraId="06B3DCBC" w14:textId="77777777" w:rsidR="0079632A" w:rsidRDefault="0079632A" w:rsidP="0079632A">
      <w:pPr>
        <w:pStyle w:val="Brdtext"/>
      </w:pPr>
      <w:r>
        <w:t>För att främja intresset av effektiv tillsyn och för att uppfylla Sveriges förpliktelser enligt andra tjänstepensionsdirektivet (artikel 48.2) bör det införas en allmän bestämmelse i den nya lagen om tjänstepensionsföretag om när Finansinspektionen ska ingripa mot ett tjänstepensionsföretag. Den bör ges en vid utformning som överensstämmer med den allmänna bestäm</w:t>
      </w:r>
      <w:r>
        <w:softHyphen/>
        <w:t>melsen om ingripande i försäkringsrörelselagen (18 kap. 1 §). Därmed genomförs bestämmelserna i andra tjänstepensionsdirektivet</w:t>
      </w:r>
      <w:r w:rsidRPr="00AC76C4">
        <w:t xml:space="preserve"> </w:t>
      </w:r>
      <w:r>
        <w:t xml:space="preserve">om att </w:t>
      </w:r>
      <w:r w:rsidRPr="000C69E1">
        <w:t xml:space="preserve">de behöriga myndigheterna </w:t>
      </w:r>
      <w:r>
        <w:t>ska ha</w:t>
      </w:r>
      <w:r w:rsidRPr="000C69E1">
        <w:t xml:space="preserve"> rätt att vidta sanktioner och andra åtgärder för alla överträdelser av de nationella bestämmelser som genomför direk</w:t>
      </w:r>
      <w:r>
        <w:softHyphen/>
      </w:r>
      <w:r w:rsidRPr="000C69E1">
        <w:t>tivet</w:t>
      </w:r>
      <w:r>
        <w:t>.</w:t>
      </w:r>
    </w:p>
    <w:p w14:paraId="3D27C5A1" w14:textId="77777777" w:rsidR="0079632A" w:rsidRPr="00CD70ED" w:rsidRDefault="0079632A" w:rsidP="0079632A">
      <w:pPr>
        <w:pStyle w:val="Brdtextmedindrag"/>
      </w:pPr>
      <w:r>
        <w:t>För att uppfylla kraven i andra tjänstepensionsdirektivet om tillsyns</w:t>
      </w:r>
      <w:r>
        <w:softHyphen/>
        <w:t>befogenheter vid gränsöverskridande verksamhet (artikel 11.10 tredje meningen) bör det även införas en bestämmelse i den nya lagen om när Finansinspektionen, i egenskap av hemlandsmyndighet, ska ingripa mot ett tjänstepensions</w:t>
      </w:r>
      <w:r>
        <w:softHyphen/>
        <w:t>företag som driver verksamhet i ett annat land inom EES. Bestämmelsen bör utformas efter förebild av de motsvarande bestäm</w:t>
      </w:r>
      <w:r>
        <w:softHyphen/>
        <w:t>melser som gäller vid tillsyn över försäkringsföretag och tjänste</w:t>
      </w:r>
      <w:r>
        <w:softHyphen/>
        <w:t>pensions</w:t>
      </w:r>
      <w:r>
        <w:softHyphen/>
        <w:t>kassor som driver gränsöverskridande verksamhet (18 kap. 9 § FRL och 71 § sjätte stycket UFL). Den tillsyn som Finansinspektionen i egenskap av värdlandsmyndighet ska utföra enligt andra tjänstepensions</w:t>
      </w:r>
      <w:r>
        <w:softHyphen/>
        <w:t xml:space="preserve">direktivet behandlas </w:t>
      </w:r>
      <w:r w:rsidRPr="004B3A57">
        <w:t xml:space="preserve">i avsnitt </w:t>
      </w:r>
      <w:r>
        <w:t>7</w:t>
      </w:r>
      <w:r w:rsidRPr="00BE3416">
        <w:t>.</w:t>
      </w:r>
      <w:r w:rsidRPr="004B3A57">
        <w:t>2.</w:t>
      </w:r>
    </w:p>
    <w:p w14:paraId="39D58735" w14:textId="77777777" w:rsidR="0079632A" w:rsidRDefault="0079632A" w:rsidP="0079632A">
      <w:pPr>
        <w:pStyle w:val="Brdtextmedindrag"/>
      </w:pPr>
      <w:r>
        <w:t>I p</w:t>
      </w:r>
      <w:r w:rsidRPr="00592835">
        <w:t>romemorian föreslå</w:t>
      </w:r>
      <w:r>
        <w:t>s</w:t>
      </w:r>
      <w:r w:rsidRPr="00592835">
        <w:t xml:space="preserve"> </w:t>
      </w:r>
      <w:r w:rsidRPr="00BE3416">
        <w:t xml:space="preserve">även en bestämmelse om </w:t>
      </w:r>
      <w:r w:rsidRPr="00592835">
        <w:t>ingrip</w:t>
      </w:r>
      <w:r w:rsidRPr="00F568AC">
        <w:t>a</w:t>
      </w:r>
      <w:r>
        <w:t>nde</w:t>
      </w:r>
      <w:r w:rsidRPr="00592835">
        <w:t xml:space="preserve"> mot </w:t>
      </w:r>
      <w:r w:rsidRPr="00BE3416">
        <w:t xml:space="preserve">vissa fysiska personer </w:t>
      </w:r>
      <w:r w:rsidRPr="00592835">
        <w:t>i ett tjänste</w:t>
      </w:r>
      <w:r w:rsidRPr="00F568AC">
        <w:t xml:space="preserve">pensionsföretag om företaget har befunnits ansvarigt för en överträdelse av lagen om åtgärder mot penningtvätt och finansiering av terrorism. </w:t>
      </w:r>
      <w:r w:rsidRPr="00BE3416">
        <w:t xml:space="preserve">Eftersom regeringen, </w:t>
      </w:r>
      <w:r>
        <w:t xml:space="preserve">i likhet med flera </w:t>
      </w:r>
      <w:r w:rsidRPr="00A93EFC">
        <w:t>remiss</w:t>
      </w:r>
      <w:r>
        <w:rPr>
          <w:i/>
        </w:rPr>
        <w:softHyphen/>
      </w:r>
      <w:r w:rsidRPr="00A93EFC">
        <w:t>instanser</w:t>
      </w:r>
      <w:r>
        <w:t>, anser att tjänstepensionsföretag inte ska omfattas av penning</w:t>
      </w:r>
      <w:r>
        <w:softHyphen/>
        <w:t>tvättsregleringen (se avsnitt 15.7) finns det inte skäl att införa en sådan bestämmelse i den nya lagen.</w:t>
      </w:r>
    </w:p>
    <w:p w14:paraId="4FB0CE4D" w14:textId="77777777" w:rsidR="0079632A" w:rsidRDefault="0079632A" w:rsidP="0079632A">
      <w:pPr>
        <w:pStyle w:val="Brdtextmedindrag"/>
      </w:pPr>
      <w:r>
        <w:t>Bestämmelserna i andra tjänstepensionsdirektivet bedöms inte ta sikte på något handlande som är straffsanktionerat enligt gällande svensk rätt. Det finns därför inte behov av att i enlighet med direktivet inte fastställa bestämmelser om administrativa sanktioner för överträdelser som också utgör brott (artikel 48.3).</w:t>
      </w:r>
    </w:p>
    <w:p w14:paraId="4CE735D7" w14:textId="77777777" w:rsidR="0079632A" w:rsidRPr="00BE3416" w:rsidRDefault="0079632A" w:rsidP="00707D1C">
      <w:pPr>
        <w:pStyle w:val="Brdtextmedindrag"/>
      </w:pPr>
      <w:r>
        <w:t xml:space="preserve">I förvaltningslagen (2017:900) finns ett krav på motivering av beslut (32 §). I den lagen finns även krav på underrättelse av den som är part om det fullständiga innehållet i beslutet (33 §). En sådan underrättelse ska alltid vara skriftlig, </w:t>
      </w:r>
      <w:r w:rsidRPr="00592835">
        <w:t>om</w:t>
      </w:r>
      <w:r>
        <w:t xml:space="preserve"> det begärs av en part. Underrättelse får ske genom delgivning. Ett beslut blir en allmän handling som i de flesta fall är offent</w:t>
      </w:r>
      <w:r>
        <w:softHyphen/>
        <w:t xml:space="preserve">lig. Dessa bestämmelser i förvaltningslagen tillgodoser kraven i andra tjänstepensionsdirektivet på offentliggörande och motivering av beslut </w:t>
      </w:r>
      <w:r>
        <w:lastRenderedPageBreak/>
        <w:t>(artikel 48.4 och 48.5 första meningen). Det krävs därför inte några lag</w:t>
      </w:r>
      <w:r>
        <w:softHyphen/>
        <w:t>stiftnings</w:t>
      </w:r>
      <w:r>
        <w:softHyphen/>
        <w:t xml:space="preserve">åtgärder för att genomföra de bestämmelserna i direktivet. </w:t>
      </w:r>
      <w:r w:rsidRPr="00592835">
        <w:t>Fråg</w:t>
      </w:r>
      <w:r w:rsidRPr="00DB78D5">
        <w:t>or om överklagande av Finansinspektionens beslut behandlas i avsnitt 1</w:t>
      </w:r>
      <w:r>
        <w:t>5</w:t>
      </w:r>
      <w:r w:rsidRPr="00DB78D5">
        <w:t>.5.</w:t>
      </w:r>
    </w:p>
    <w:p w14:paraId="5D095916" w14:textId="77777777" w:rsidR="0079632A" w:rsidRDefault="0079632A" w:rsidP="0079632A">
      <w:pPr>
        <w:pStyle w:val="Brdtextmedindrag"/>
      </w:pPr>
      <w:r w:rsidRPr="00BE3416">
        <w:t>Bestämmelsen</w:t>
      </w:r>
      <w:r w:rsidRPr="00592835">
        <w:t xml:space="preserve"> i andra tjänstepensionsdirektivet om att de behöriga myndigheterna ska få utse en särskild företrädare som övertar ledningens ansvar för driften</w:t>
      </w:r>
      <w:r w:rsidRPr="00BE3416">
        <w:t xml:space="preserve"> (artikel 48.7) behandlas i avsnitt 1</w:t>
      </w:r>
      <w:r>
        <w:t>3</w:t>
      </w:r>
      <w:r w:rsidRPr="00BE3416">
        <w:t>.2.6.</w:t>
      </w:r>
    </w:p>
    <w:p w14:paraId="4AAB94FB" w14:textId="77777777" w:rsidR="0079632A" w:rsidRPr="00A8544B" w:rsidRDefault="0079632A" w:rsidP="00D415A9">
      <w:pPr>
        <w:pStyle w:val="Rubrik3"/>
      </w:pPr>
      <w:bookmarkStart w:id="4369" w:name="_Toc518396696"/>
      <w:bookmarkStart w:id="4370" w:name="_Toc518401007"/>
      <w:bookmarkStart w:id="4371" w:name="_Toc518401724"/>
      <w:bookmarkStart w:id="4372" w:name="_Toc518401963"/>
      <w:bookmarkStart w:id="4373" w:name="_Toc518463117"/>
      <w:bookmarkStart w:id="4374" w:name="_Toc518462813"/>
      <w:bookmarkStart w:id="4375" w:name="_Toc518463769"/>
      <w:bookmarkStart w:id="4376" w:name="_Toc518464144"/>
      <w:bookmarkStart w:id="4377" w:name="_Toc518464383"/>
      <w:bookmarkStart w:id="4378" w:name="_Toc518472822"/>
      <w:bookmarkStart w:id="4379" w:name="_Toc8059853"/>
      <w:bookmarkStart w:id="4380" w:name="_Toc8061563"/>
      <w:bookmarkStart w:id="4381" w:name="_Toc8062095"/>
      <w:bookmarkStart w:id="4382" w:name="_Toc8064563"/>
      <w:bookmarkStart w:id="4383" w:name="_Toc8391240"/>
      <w:bookmarkStart w:id="4384" w:name="_Toc8391506"/>
      <w:bookmarkStart w:id="4385" w:name="_Toc8644711"/>
      <w:bookmarkStart w:id="4386" w:name="_Toc8645243"/>
      <w:bookmarkStart w:id="4387" w:name="_Toc8817724"/>
      <w:bookmarkStart w:id="4388" w:name="_Toc8818296"/>
      <w:bookmarkStart w:id="4389" w:name="_Toc8825665"/>
      <w:bookmarkStart w:id="4390" w:name="_Toc8831762"/>
      <w:bookmarkStart w:id="4391" w:name="_Toc8832671"/>
      <w:bookmarkStart w:id="4392" w:name="_Toc11153133"/>
      <w:bookmarkStart w:id="4393" w:name="_Toc11161054"/>
      <w:bookmarkStart w:id="4394" w:name="_Toc11166990"/>
      <w:bookmarkStart w:id="4395" w:name="_Toc11167526"/>
      <w:bookmarkStart w:id="4396" w:name="_Toc11168963"/>
      <w:bookmarkStart w:id="4397" w:name="_Toc11845916"/>
      <w:bookmarkStart w:id="4398" w:name="_Toc12611715"/>
      <w:bookmarkStart w:id="4399" w:name="_Toc12624982"/>
      <w:bookmarkStart w:id="4400" w:name="_Toc12627471"/>
      <w:bookmarkStart w:id="4401" w:name="_Toc12630361"/>
      <w:bookmarkStart w:id="4402" w:name="_Toc12632856"/>
      <w:bookmarkStart w:id="4403" w:name="_Toc17902928"/>
      <w:r w:rsidRPr="00A8544B">
        <w:t xml:space="preserve">Hur </w:t>
      </w:r>
      <w:r w:rsidRPr="00D415A9">
        <w:t>Finansinspektionen</w:t>
      </w:r>
      <w:r w:rsidRPr="00A8544B">
        <w:t xml:space="preserve"> ska ingripa</w:t>
      </w:r>
      <w:bookmarkEnd w:id="4369"/>
      <w:bookmarkEnd w:id="4370"/>
      <w:bookmarkEnd w:id="4371"/>
      <w:bookmarkEnd w:id="4372"/>
      <w:bookmarkEnd w:id="4373"/>
      <w:bookmarkEnd w:id="4374"/>
      <w:bookmarkEnd w:id="4375"/>
      <w:bookmarkEnd w:id="4376"/>
      <w:bookmarkEnd w:id="4377"/>
      <w:bookmarkEnd w:id="4378"/>
      <w:bookmarkEnd w:id="4379"/>
      <w:bookmarkEnd w:id="4380"/>
      <w:bookmarkEnd w:id="4381"/>
      <w:bookmarkEnd w:id="4382"/>
      <w:bookmarkEnd w:id="4383"/>
      <w:bookmarkEnd w:id="4384"/>
      <w:bookmarkEnd w:id="4385"/>
      <w:bookmarkEnd w:id="4386"/>
      <w:bookmarkEnd w:id="4387"/>
      <w:bookmarkEnd w:id="4388"/>
      <w:bookmarkEnd w:id="4389"/>
      <w:bookmarkEnd w:id="4390"/>
      <w:bookmarkEnd w:id="4391"/>
      <w:bookmarkEnd w:id="4392"/>
      <w:bookmarkEnd w:id="4393"/>
      <w:bookmarkEnd w:id="4394"/>
      <w:bookmarkEnd w:id="4395"/>
      <w:bookmarkEnd w:id="4396"/>
      <w:bookmarkEnd w:id="4397"/>
      <w:bookmarkEnd w:id="4398"/>
      <w:bookmarkEnd w:id="4399"/>
      <w:bookmarkEnd w:id="4400"/>
      <w:bookmarkEnd w:id="4401"/>
      <w:bookmarkEnd w:id="4402"/>
      <w:bookmarkEnd w:id="4403"/>
      <w:r w:rsidRPr="00A8544B">
        <w:t xml:space="preserve"> </w:t>
      </w:r>
    </w:p>
    <w:p w14:paraId="337F41EB" w14:textId="329D0051" w:rsidR="0079632A" w:rsidRDefault="0079632A" w:rsidP="0079632A">
      <w:pPr>
        <w:pStyle w:val="Brdtextram"/>
      </w:pPr>
      <w:r>
        <w:rPr>
          <w:b/>
        </w:rPr>
        <w:t>Regeringens förslag:</w:t>
      </w:r>
      <w:r w:rsidRPr="00BE3416">
        <w:t xml:space="preserve"> </w:t>
      </w:r>
      <w:r>
        <w:t xml:space="preserve">Ingripande mot ett tjänstepensionsföretag ska ske genom ett föreläggande att vidta rättelse inom </w:t>
      </w:r>
      <w:r w:rsidR="00C62D22">
        <w:t xml:space="preserve">en </w:t>
      </w:r>
      <w:r>
        <w:t>viss tid, genom för</w:t>
      </w:r>
      <w:r>
        <w:softHyphen/>
        <w:t>bud att verkställa beslut eller genom anmärkning. Finansinspek</w:t>
      </w:r>
      <w:r w:rsidR="00F07E70">
        <w:softHyphen/>
      </w:r>
      <w:r>
        <w:t xml:space="preserve">tionen ska också få begränsa ett tjänstepensionsföretags förfoganderätt eller förbjuda företaget att förfoga över sina tillgångar i Sverige. </w:t>
      </w:r>
    </w:p>
    <w:p w14:paraId="34109AF4" w14:textId="77777777" w:rsidR="0079632A" w:rsidRDefault="0079632A" w:rsidP="0079632A">
      <w:pPr>
        <w:pStyle w:val="Brdtextmedindragram"/>
      </w:pPr>
      <w:r>
        <w:t>Om en överträdelse är allvarlig ska tjänstepensionsföretagets tillstånd återkallas eller, om det är tillräckligt, varning meddelas. Om ett tjänste</w:t>
      </w:r>
      <w:r>
        <w:softHyphen/>
        <w:t>pensionsföretags tillstånd återkallas ska Finansinspektionen få be</w:t>
      </w:r>
      <w:r>
        <w:softHyphen/>
        <w:t>stämma hur avvecklingen av verksamheten ska ske. Ett beslut om återkallelse ska få förenas med förbud att fortsätta hela eller delar av verksamheten.</w:t>
      </w:r>
    </w:p>
    <w:p w14:paraId="7C156086" w14:textId="77777777" w:rsidR="0079632A" w:rsidRPr="00691A10" w:rsidRDefault="0079632A" w:rsidP="0079632A">
      <w:pPr>
        <w:pStyle w:val="Brdtextmedindragram"/>
      </w:pPr>
      <w:r>
        <w:t>I den nya lagen om tjänstepensionsföretag ska det införas m</w:t>
      </w:r>
      <w:r w:rsidRPr="002C6E75">
        <w:t>ot</w:t>
      </w:r>
      <w:r>
        <w:softHyphen/>
      </w:r>
      <w:r w:rsidRPr="002C6E75">
        <w:t xml:space="preserve">svarande bestämmelser som i försäkringsrörelselagen </w:t>
      </w:r>
      <w:r>
        <w:t>i fråga</w:t>
      </w:r>
      <w:r w:rsidRPr="002C6E75">
        <w:t xml:space="preserve"> om </w:t>
      </w:r>
      <w:r w:rsidRPr="00691A10">
        <w:t>omständigheter som ska beaktas vid valet av ingripande och om möjlig</w:t>
      </w:r>
      <w:r w:rsidRPr="00691A10">
        <w:softHyphen/>
        <w:t>heter att avstå från ingripande</w:t>
      </w:r>
      <w:r>
        <w:t>.</w:t>
      </w:r>
    </w:p>
    <w:p w14:paraId="5B24E55F" w14:textId="77777777" w:rsidR="0079632A" w:rsidRPr="002C6E75" w:rsidRDefault="0079632A" w:rsidP="0079632A">
      <w:pPr>
        <w:pStyle w:val="Brdtextmedindragram"/>
      </w:pPr>
      <w:r w:rsidRPr="00691A10">
        <w:t xml:space="preserve">Finansinspektionen ska </w:t>
      </w:r>
      <w:r>
        <w:t>till Europeiska försäkrings- och tjänstepen</w:t>
      </w:r>
      <w:r>
        <w:softHyphen/>
        <w:t xml:space="preserve">sionsmyndigheten (Eiopa) </w:t>
      </w:r>
      <w:r w:rsidRPr="00691A10">
        <w:t>anmäla beslut om förbud eller begränsning för ett tjänstepensionsföretag i rätten att förfoga över sina tillgångar, samt beslut om återkallelse av ett tjänstepensionsföretags tillstånd</w:t>
      </w:r>
      <w:r w:rsidRPr="002C6E75">
        <w:t>.</w:t>
      </w:r>
    </w:p>
    <w:p w14:paraId="31804E8C" w14:textId="77777777" w:rsidR="0079632A" w:rsidRPr="002C6E75" w:rsidRDefault="0079632A" w:rsidP="0079632A">
      <w:pPr>
        <w:pStyle w:val="Brdtextmedindragram"/>
      </w:pPr>
      <w:r w:rsidRPr="002C6E75">
        <w:t xml:space="preserve">Beslut om varning och anmärkning för ett tjänstepensionsföretag ska få förenas med beslut att företaget ska betala sanktionsavgift. </w:t>
      </w:r>
      <w:r>
        <w:t xml:space="preserve">I den nya lagen om tjänstepensionsföretag ska det införas </w:t>
      </w:r>
      <w:r w:rsidRPr="00691A10">
        <w:t xml:space="preserve">bestämmelser </w:t>
      </w:r>
      <w:r>
        <w:t>om storleken på sanktionsavgiften, hur den ska fastställas och hur verk</w:t>
      </w:r>
      <w:r>
        <w:softHyphen/>
        <w:t>ställighet ska ske som i</w:t>
      </w:r>
      <w:r w:rsidRPr="00691A10">
        <w:t xml:space="preserve"> huvud</w:t>
      </w:r>
      <w:r>
        <w:softHyphen/>
      </w:r>
      <w:r w:rsidRPr="00691A10">
        <w:t>sak motsvar</w:t>
      </w:r>
      <w:r>
        <w:t>ar</w:t>
      </w:r>
      <w:r w:rsidRPr="00691A10">
        <w:t xml:space="preserve"> bestämmelser</w:t>
      </w:r>
      <w:r>
        <w:t>na</w:t>
      </w:r>
      <w:r w:rsidRPr="00691A10">
        <w:t xml:space="preserve"> i försäkringsrörelselagen</w:t>
      </w:r>
      <w:r>
        <w:t>.</w:t>
      </w:r>
    </w:p>
    <w:p w14:paraId="22520CF4" w14:textId="77777777" w:rsidR="0079632A" w:rsidRPr="00691A10" w:rsidRDefault="0079632A" w:rsidP="0079632A">
      <w:pPr>
        <w:pStyle w:val="Brdtextmedindragram"/>
      </w:pPr>
      <w:r w:rsidRPr="002C6E75">
        <w:t>Om ett tjänstepensionsföretag inte i tid lämnar upplysningar i enlighet med föreskrifter som har meddelats med stöd av den nya lagen om tjänstepensionsföretag, ska Finansinspektionen få besluta att företaget ska betala en förseningsavgift med högst 100</w:t>
      </w:r>
      <w:r w:rsidRPr="00691A10">
        <w:t> 000 kronor. Motsvarande bestämmelser som i försäkringsrörelselagen om förseningsavgift ska gälla även för förseningsavgifter som ska betalas av tjänstepensions</w:t>
      </w:r>
      <w:r w:rsidRPr="00691A10">
        <w:softHyphen/>
        <w:t>företag.</w:t>
      </w:r>
    </w:p>
    <w:p w14:paraId="40C7BA0B" w14:textId="77777777" w:rsidR="0079632A" w:rsidRDefault="0079632A" w:rsidP="0079632A">
      <w:pPr>
        <w:pStyle w:val="Brdtextmedindragram"/>
      </w:pPr>
      <w:r>
        <w:t>Finansinspektionens beslut om</w:t>
      </w:r>
      <w:r w:rsidRPr="00691A10">
        <w:t xml:space="preserve"> förelägganden enligt </w:t>
      </w:r>
      <w:r>
        <w:t xml:space="preserve">den nya </w:t>
      </w:r>
      <w:r w:rsidRPr="002C6E75">
        <w:t>lagen om tjänste</w:t>
      </w:r>
      <w:r>
        <w:softHyphen/>
      </w:r>
      <w:r w:rsidRPr="002C6E75">
        <w:t>pensions</w:t>
      </w:r>
      <w:r>
        <w:softHyphen/>
      </w:r>
      <w:r w:rsidRPr="002C6E75">
        <w:t>företag ska få förenas med vite.</w:t>
      </w:r>
    </w:p>
    <w:p w14:paraId="493903D3" w14:textId="77777777" w:rsidR="0079632A" w:rsidRPr="009D7931" w:rsidRDefault="0079632A" w:rsidP="0079632A">
      <w:pPr>
        <w:pStyle w:val="Brdtextmedindrag"/>
        <w:rPr>
          <w:sz w:val="8"/>
          <w:szCs w:val="8"/>
        </w:rPr>
      </w:pPr>
    </w:p>
    <w:p w14:paraId="2B548899" w14:textId="77777777" w:rsidR="0079632A" w:rsidRPr="000D32BF" w:rsidRDefault="0079632A" w:rsidP="0079632A">
      <w:pPr>
        <w:pStyle w:val="Brdtextmedindrag"/>
      </w:pPr>
      <w:r>
        <w:rPr>
          <w:b/>
        </w:rPr>
        <w:t>Utredningens förslag</w:t>
      </w:r>
      <w:r w:rsidRPr="00BE3416">
        <w:t xml:space="preserve"> </w:t>
      </w:r>
      <w:r>
        <w:t>överensstämmer i huvudsak med regeringens förslag. Utredningen föreslår inte några bestämmelser om vad som ska be</w:t>
      </w:r>
      <w:r>
        <w:softHyphen/>
        <w:t>aktas i förmildrande respektive försvårande riktning vid valet av ingrip</w:t>
      </w:r>
      <w:r>
        <w:softHyphen/>
        <w:t>ande. Utredningen föreslår inte heller någon bestämmelse om att beslut</w:t>
      </w:r>
      <w:r w:rsidRPr="00E74C4F">
        <w:t xml:space="preserve"> </w:t>
      </w:r>
      <w:r w:rsidRPr="00DF068B">
        <w:t>om förbud eller begränsning för ett tjänstepensionsföretag i rätten att förfoga över sina tillgångar</w:t>
      </w:r>
      <w:r>
        <w:t xml:space="preserve"> ska anmälas till Eiopa.</w:t>
      </w:r>
    </w:p>
    <w:p w14:paraId="65093257" w14:textId="77777777" w:rsidR="0079632A" w:rsidRDefault="0079632A" w:rsidP="0079632A">
      <w:pPr>
        <w:pStyle w:val="Brdtextmedindrag"/>
      </w:pPr>
      <w:r>
        <w:rPr>
          <w:b/>
        </w:rPr>
        <w:lastRenderedPageBreak/>
        <w:t>Remissinstanserna</w:t>
      </w:r>
      <w:r>
        <w:t xml:space="preserve"> tillstyrker förslaget eller har inget att invända mot det.</w:t>
      </w:r>
    </w:p>
    <w:p w14:paraId="2CDD2EDD" w14:textId="77777777" w:rsidR="0079632A" w:rsidRPr="002C6E75" w:rsidRDefault="0079632A" w:rsidP="0079632A">
      <w:pPr>
        <w:pStyle w:val="Brdtextmedindrag"/>
      </w:pPr>
      <w:r w:rsidRPr="00BE3416">
        <w:rPr>
          <w:b/>
        </w:rPr>
        <w:t>Promemorians förslag</w:t>
      </w:r>
      <w:r>
        <w:t xml:space="preserve"> överensstämmer i huvudsak med regeringens förslag. I promemorian föreslås även bestämmelser om ingripande mot vissa fysiska personer, sanktionsavgift och sanktionsföreläggande vid överträdelser av regelverket mot penningtvätt och finansiering av terrorism.</w:t>
      </w:r>
    </w:p>
    <w:p w14:paraId="3C5BA668" w14:textId="77777777" w:rsidR="0079632A" w:rsidRDefault="0079632A" w:rsidP="0079632A">
      <w:pPr>
        <w:pStyle w:val="Brdtextmedindrag"/>
      </w:pPr>
      <w:r w:rsidRPr="00BE3416">
        <w:rPr>
          <w:b/>
        </w:rPr>
        <w:t>Remissinstanserna:</w:t>
      </w:r>
      <w:r>
        <w:t xml:space="preserve"> Flertalet remissinstanser tillstyrker förslaget eller har inget att invända mot det. </w:t>
      </w:r>
      <w:r>
        <w:rPr>
          <w:rFonts w:eastAsiaTheme="minorHAnsi"/>
          <w:i/>
        </w:rPr>
        <w:t xml:space="preserve">Finansinspektionen </w:t>
      </w:r>
      <w:r>
        <w:rPr>
          <w:rFonts w:eastAsiaTheme="minorHAnsi"/>
        </w:rPr>
        <w:t>anser att det måste för</w:t>
      </w:r>
      <w:r>
        <w:rPr>
          <w:rFonts w:eastAsiaTheme="minorHAnsi"/>
        </w:rPr>
        <w:softHyphen/>
        <w:t>tydligas vilka möjligheter inspektionen har att ingripa mot ett tjänste</w:t>
      </w:r>
      <w:r>
        <w:rPr>
          <w:rFonts w:eastAsiaTheme="minorHAnsi"/>
        </w:rPr>
        <w:softHyphen/>
        <w:t>pensionsföretag som har tillstånd enligt flera försäkringsklasser men endast meddelar tilläggsförsäkringar.</w:t>
      </w:r>
      <w:r w:rsidRPr="00BE3416">
        <w:t xml:space="preserve"> </w:t>
      </w:r>
      <w:r w:rsidRPr="00BE3416">
        <w:rPr>
          <w:i/>
        </w:rPr>
        <w:t>AFA Försäkring</w:t>
      </w:r>
      <w:r w:rsidRPr="00C11246">
        <w:t xml:space="preserve">, </w:t>
      </w:r>
      <w:r w:rsidRPr="00BE3416">
        <w:rPr>
          <w:i/>
        </w:rPr>
        <w:t>Alecta</w:t>
      </w:r>
      <w:r>
        <w:t xml:space="preserve"> och</w:t>
      </w:r>
      <w:r w:rsidRPr="00C11246">
        <w:t xml:space="preserve"> </w:t>
      </w:r>
      <w:r w:rsidRPr="00BE3416">
        <w:rPr>
          <w:i/>
        </w:rPr>
        <w:t>AMF</w:t>
      </w:r>
      <w:r>
        <w:t xml:space="preserve"> anser att begränsningsregeln för sanktionsavgift inte bör utgå från ett tjänstepensionsföretags omsättning. </w:t>
      </w:r>
      <w:r w:rsidRPr="00BF23EF">
        <w:rPr>
          <w:rFonts w:eastAsiaTheme="minorHAnsi"/>
        </w:rPr>
        <w:t xml:space="preserve">I </w:t>
      </w:r>
      <w:r>
        <w:rPr>
          <w:rFonts w:eastAsiaTheme="minorHAnsi"/>
        </w:rPr>
        <w:t>ett försäkringsföretag, eller ett fram</w:t>
      </w:r>
      <w:r>
        <w:rPr>
          <w:rFonts w:eastAsiaTheme="minorHAnsi"/>
        </w:rPr>
        <w:softHyphen/>
        <w:t xml:space="preserve">tida tjänstepensionsföretag, </w:t>
      </w:r>
      <w:r w:rsidRPr="00BE3416">
        <w:rPr>
          <w:rFonts w:eastAsiaTheme="minorHAnsi"/>
        </w:rPr>
        <w:t>används inte begreppet omsättning utan intäkter redovisas i form av premieinkomster. Premier som betalas in i fondförsäkring redovisas inte som en premieinkomst i resultaträkningen utan bokförs som en tillgång i balansräkningen. I</w:t>
      </w:r>
      <w:r>
        <w:rPr>
          <w:rFonts w:eastAsiaTheme="minorHAnsi"/>
        </w:rPr>
        <w:t xml:space="preserve"> </w:t>
      </w:r>
      <w:r w:rsidRPr="00BE3416">
        <w:rPr>
          <w:rFonts w:eastAsiaTheme="minorHAnsi"/>
        </w:rPr>
        <w:t>stället redovisas administrationsavgift för denna försäkring såsom ”Intäkter investerings</w:t>
      </w:r>
      <w:r>
        <w:rPr>
          <w:rFonts w:eastAsiaTheme="minorHAnsi"/>
        </w:rPr>
        <w:softHyphen/>
      </w:r>
      <w:r w:rsidRPr="00BE3416">
        <w:rPr>
          <w:rFonts w:eastAsiaTheme="minorHAnsi"/>
        </w:rPr>
        <w:t xml:space="preserve">avtal”. Omsättningen i fondförsäkring kommer </w:t>
      </w:r>
      <w:r>
        <w:rPr>
          <w:rFonts w:eastAsiaTheme="minorHAnsi"/>
        </w:rPr>
        <w:t>därmed</w:t>
      </w:r>
      <w:r w:rsidRPr="00BE3416">
        <w:rPr>
          <w:rFonts w:eastAsiaTheme="minorHAnsi"/>
        </w:rPr>
        <w:t xml:space="preserve"> endast att bli en bråkdel av omsättning</w:t>
      </w:r>
      <w:r w:rsidRPr="00E457F4">
        <w:rPr>
          <w:rFonts w:eastAsiaTheme="minorHAnsi"/>
        </w:rPr>
        <w:t>en i en traditionell försäkring</w:t>
      </w:r>
      <w:r>
        <w:rPr>
          <w:rFonts w:eastAsiaTheme="minorHAnsi"/>
        </w:rPr>
        <w:t xml:space="preserve"> </w:t>
      </w:r>
      <w:r w:rsidRPr="00BE3416">
        <w:rPr>
          <w:rFonts w:eastAsiaTheme="minorHAnsi"/>
        </w:rPr>
        <w:t>givet samma premie</w:t>
      </w:r>
      <w:r>
        <w:rPr>
          <w:rFonts w:eastAsiaTheme="minorHAnsi"/>
        </w:rPr>
        <w:softHyphen/>
      </w:r>
      <w:r w:rsidRPr="00BE3416">
        <w:rPr>
          <w:rFonts w:eastAsiaTheme="minorHAnsi"/>
        </w:rPr>
        <w:t xml:space="preserve">volym. Att basera sanktionsavgiften på omsättningen </w:t>
      </w:r>
      <w:r>
        <w:rPr>
          <w:rFonts w:eastAsiaTheme="minorHAnsi"/>
        </w:rPr>
        <w:t>blir</w:t>
      </w:r>
      <w:r w:rsidRPr="00BE3416">
        <w:rPr>
          <w:rFonts w:eastAsiaTheme="minorHAnsi"/>
        </w:rPr>
        <w:t xml:space="preserve"> därmed </w:t>
      </w:r>
      <w:r>
        <w:rPr>
          <w:rFonts w:eastAsiaTheme="minorHAnsi"/>
        </w:rPr>
        <w:t>fel</w:t>
      </w:r>
      <w:r>
        <w:rPr>
          <w:rFonts w:eastAsiaTheme="minorHAnsi"/>
        </w:rPr>
        <w:softHyphen/>
        <w:t>aktigt. D</w:t>
      </w:r>
      <w:r w:rsidRPr="00BE3416">
        <w:rPr>
          <w:rFonts w:eastAsiaTheme="minorHAnsi"/>
        </w:rPr>
        <w:t xml:space="preserve">essutom </w:t>
      </w:r>
      <w:r>
        <w:rPr>
          <w:rFonts w:eastAsiaTheme="minorHAnsi"/>
        </w:rPr>
        <w:t>kommer</w:t>
      </w:r>
      <w:r w:rsidRPr="00BE3416">
        <w:rPr>
          <w:rFonts w:eastAsiaTheme="minorHAnsi"/>
        </w:rPr>
        <w:t xml:space="preserve"> sanktionsavgiften för ett företag som driver traditionell försäkringsverksamhet att baseras på hela premievolymen. </w:t>
      </w:r>
      <w:r>
        <w:rPr>
          <w:rFonts w:eastAsiaTheme="minorHAnsi"/>
        </w:rPr>
        <w:t>Begränsningsregeln</w:t>
      </w:r>
      <w:r w:rsidRPr="00BE3416">
        <w:rPr>
          <w:rFonts w:eastAsiaTheme="minorHAnsi"/>
        </w:rPr>
        <w:t xml:space="preserve"> bör </w:t>
      </w:r>
      <w:r>
        <w:rPr>
          <w:rFonts w:eastAsiaTheme="minorHAnsi"/>
        </w:rPr>
        <w:t xml:space="preserve">därför </w:t>
      </w:r>
      <w:r w:rsidRPr="00BE3416">
        <w:rPr>
          <w:rFonts w:eastAsiaTheme="minorHAnsi"/>
        </w:rPr>
        <w:t>i</w:t>
      </w:r>
      <w:r>
        <w:rPr>
          <w:rFonts w:eastAsiaTheme="minorHAnsi"/>
        </w:rPr>
        <w:t xml:space="preserve"> </w:t>
      </w:r>
      <w:r w:rsidRPr="00BE3416">
        <w:rPr>
          <w:rFonts w:eastAsiaTheme="minorHAnsi"/>
        </w:rPr>
        <w:t>stället utgå från avgiftsuttaget.</w:t>
      </w:r>
    </w:p>
    <w:p w14:paraId="230BC09F" w14:textId="77777777" w:rsidR="0079632A" w:rsidRDefault="0079632A" w:rsidP="0079632A">
      <w:pPr>
        <w:pStyle w:val="Rubrik4utannumrering"/>
      </w:pPr>
      <w:r>
        <w:t>Skälen för regeringens förslag</w:t>
      </w:r>
    </w:p>
    <w:p w14:paraId="14E94943" w14:textId="77777777" w:rsidR="0079632A" w:rsidRDefault="0079632A" w:rsidP="0079632A">
      <w:pPr>
        <w:pStyle w:val="Rubrik5utannumrering"/>
        <w:spacing w:before="0"/>
      </w:pPr>
      <w:r>
        <w:t>Andra tjänstepensionsdirektivet</w:t>
      </w:r>
    </w:p>
    <w:p w14:paraId="54AC5D57" w14:textId="77777777" w:rsidR="0079632A" w:rsidRDefault="0079632A" w:rsidP="0079632A">
      <w:pPr>
        <w:pStyle w:val="Brdtext"/>
      </w:pPr>
      <w:r>
        <w:t>Bestämmelserna om ingripanden i andra tjänstepensionsdirektivet be</w:t>
      </w:r>
      <w:r>
        <w:softHyphen/>
        <w:t>handlas i avsnitt 13.2.1. När det gäller sättet för ingripande anges i direk</w:t>
      </w:r>
      <w:r>
        <w:softHyphen/>
        <w:t>tivet att behöriga myndigheter får begränsa eller förbjuda ett tjänste</w:t>
      </w:r>
      <w:r>
        <w:softHyphen/>
        <w:t>pensionsinstituts rätt att fritt förfoga över sina tillgångar, särskilt om insti</w:t>
      </w:r>
      <w:r>
        <w:softHyphen/>
        <w:t>tutet inte gjort tillräckliga tekniska avsättningar, om tillgångarna som mot</w:t>
      </w:r>
      <w:r>
        <w:softHyphen/>
        <w:t>svarar de tekniska avsättningarna är otillräckliga eller om institutet inte längre uppfyller lagstadgat kapitalkrav (artikel 48.6).</w:t>
      </w:r>
    </w:p>
    <w:p w14:paraId="7385AFD0" w14:textId="77777777" w:rsidR="0079632A" w:rsidRDefault="0079632A" w:rsidP="0079632A">
      <w:pPr>
        <w:pStyle w:val="Brdtextmedindrag"/>
      </w:pPr>
      <w:r>
        <w:t>I direktivet finns också bestämmelser om att ett beslut om att förbjuda eller begränsa ett tjänstepensionsinstituts verksamhet ska anmälas till Eiopa, som ska vidarebefordra det till alla behöriga myndigheter i fall med gränsöverskridande verksamhet (artikel 48.5).</w:t>
      </w:r>
    </w:p>
    <w:p w14:paraId="6AB6BD44" w14:textId="77777777" w:rsidR="0079632A" w:rsidRDefault="0079632A" w:rsidP="0079632A">
      <w:pPr>
        <w:pStyle w:val="Brdtextmedindrag"/>
      </w:pPr>
      <w:r>
        <w:t>Motsvarande bestämmelser finns även i första tjänstepensionsdirektivet (artikel 14.2 andra stycket och 14.4 andra stycket).</w:t>
      </w:r>
    </w:p>
    <w:p w14:paraId="7F87B988" w14:textId="77777777" w:rsidR="0079632A" w:rsidRPr="008A65FD" w:rsidRDefault="0079632A" w:rsidP="0079632A">
      <w:pPr>
        <w:pStyle w:val="Rubrik5utannumrering"/>
      </w:pPr>
      <w:r w:rsidRPr="008A65FD">
        <w:t>Gällande rätt</w:t>
      </w:r>
    </w:p>
    <w:p w14:paraId="14E5A2D3" w14:textId="77777777" w:rsidR="0079632A" w:rsidRDefault="0079632A" w:rsidP="0079632A">
      <w:pPr>
        <w:pStyle w:val="Brdtext"/>
      </w:pPr>
      <w:r>
        <w:t>I försäkringsrörelselagen regleras hur Finansinspektionen ska ingripa mot ett försäkringsföretag (18 kap. 2 §). Ingripande sker genom ett före</w:t>
      </w:r>
      <w:r>
        <w:softHyphen/>
        <w:t xml:space="preserve">läggande att vidta rättelse inom viss tid, genom förbud att verkställa beslut eller genom anmärkning. Finansinspektionen får också begränsa ett försäkringsföretags förfoganderätt eller förbjuda företaget att förfoga över sina tillgångar i Sverige (18 kap. 10 §). Om en överträdelse är allvarlig ska </w:t>
      </w:r>
      <w:r>
        <w:lastRenderedPageBreak/>
        <w:t>företagets tillstånd återkallas eller, om det är tillräckligt, varning meddelas. Om ett försäkringsföretags tillstånd återkallas, får Finansinspektionen be</w:t>
      </w:r>
      <w:r>
        <w:softHyphen/>
        <w:t xml:space="preserve">stämma hur avvecklingen ska ske (18 kap. 14 §). Ett beslut om återkallelse får förenas med förbud att fortsätta hela eller delar av rörelsen. Förbud och förelägganden enligt försäkringsrörelselagen får förenas med vite (18 kap. 27 §). </w:t>
      </w:r>
    </w:p>
    <w:p w14:paraId="48A43B6A" w14:textId="77777777" w:rsidR="0079632A" w:rsidRDefault="0079632A" w:rsidP="0079632A">
      <w:pPr>
        <w:pStyle w:val="Brdtextmedindrag"/>
      </w:pPr>
      <w:r>
        <w:t>Beslut om varning och anmärkning för ett försäkringsföretag får även förenas med beslut att företaget ska betala sanktionsavgift (18 kap. 16 § FRL). Sanktionsavgiften ska fastställas till lägst 5 000 kronor och högst 50 miljoner kronor (18 kap. 17 § FRL). Avgiften får dock inte överstiga tio procent av försäkrings</w:t>
      </w:r>
      <w:r>
        <w:softHyphen/>
        <w:t>företagets omsättning närmast föregående räken</w:t>
      </w:r>
      <w:r>
        <w:softHyphen/>
        <w:t>skapsår. Om överträdelsen har skett under företagets första räkenskapsår eller om uppgifter om omsättningen annars saknas eller är bristfälliga, får omsättningen uppskattas.</w:t>
      </w:r>
    </w:p>
    <w:p w14:paraId="5F882547" w14:textId="77777777" w:rsidR="0079632A" w:rsidRDefault="0079632A" w:rsidP="0079632A">
      <w:pPr>
        <w:pStyle w:val="Brdtextmedindrag"/>
      </w:pPr>
      <w:r>
        <w:t>Om ett försäkringsföretag inte i tid lämnar upplysningar i enlighet med föreskrifter som har meddelats med stöd av försäkringsrörelselagen, får Finansinspektionen besluta att företaget ska betala en förseningsavgift med högst 100 000 kronor (18 kap. 19 § FRL).</w:t>
      </w:r>
    </w:p>
    <w:p w14:paraId="050AF17C" w14:textId="77777777" w:rsidR="0079632A" w:rsidRPr="00E457F4" w:rsidRDefault="0079632A" w:rsidP="0079632A">
      <w:pPr>
        <w:pStyle w:val="Brdtextmedindrag"/>
      </w:pPr>
      <w:r>
        <w:t>Vidare finns bestämmelser om verkställighet av beslut om sanktions</w:t>
      </w:r>
      <w:r>
        <w:softHyphen/>
        <w:t>avgift och förseningsavgift (18 kap. 20–23 §§ FRL).</w:t>
      </w:r>
    </w:p>
    <w:p w14:paraId="0FDEC99D" w14:textId="77777777" w:rsidR="0079632A" w:rsidRPr="002F61A2" w:rsidRDefault="0079632A" w:rsidP="0079632A">
      <w:pPr>
        <w:pStyle w:val="Brdtextmedindrag"/>
      </w:pPr>
      <w:r>
        <w:t>Ett ingripande mot en fysisk person som är ledande befattningshavare i ett försäkringsföretag sker genom beslut att personen i fråga inte får upp</w:t>
      </w:r>
      <w:r>
        <w:softHyphen/>
        <w:t>rätthålla en sådan funktion i företaget eller genom beslut om sanktions</w:t>
      </w:r>
      <w:r>
        <w:softHyphen/>
        <w:t>avgift i form av ett sanktionsföreläggande (18 kap. 2 a och 18 a §§ FRL).</w:t>
      </w:r>
    </w:p>
    <w:p w14:paraId="70E93BE9" w14:textId="77777777" w:rsidR="0079632A" w:rsidRDefault="0079632A" w:rsidP="0079632A">
      <w:pPr>
        <w:pStyle w:val="Brdtextmedindrag"/>
      </w:pPr>
      <w:r>
        <w:t>Vid valet av ingripande ska Finansinspektionen ta hänsyn till hur all</w:t>
      </w:r>
      <w:r>
        <w:softHyphen/>
        <w:t>varlig överträdelsen i fråga är och hur länge den har pågått (18 kap. 3 § första stycket FRL). Särskild hänsyn ska tas till skador som har uppstått och graden av ansvar. I försvårande riktning ska det beaktas om försäkringsföretaget tidigare begått en överträdelse eller om den fysiska personen tidigare orsakat en sådan överträdelse (18 kap. 3 a § FRL). I för</w:t>
      </w:r>
      <w:r>
        <w:softHyphen/>
        <w:t>mildrande riktning ska det beaktas om företaget eller den fysiska personen i väsentlig utsträckning underlättat Finansinspektionens utredning och om företaget snabbt har upphört med överträdelsen, eller den fysiska personen snabbt verkat för att överträdelsen ska upphöra, sedan den anmälts till eller påtalats av Finansinspektionen. De angivna omständigheterna ska även be</w:t>
      </w:r>
      <w:r>
        <w:softHyphen/>
        <w:t>aktas särskilt när sanktionsavgiftens storlek fastställs (18 kap. 18 § FRL).</w:t>
      </w:r>
    </w:p>
    <w:p w14:paraId="3EAC5C78" w14:textId="77777777" w:rsidR="0079632A" w:rsidRDefault="0079632A" w:rsidP="0079632A">
      <w:pPr>
        <w:pStyle w:val="Brdtextmedindrag"/>
      </w:pPr>
      <w:r>
        <w:t>Finansinspektionen får avstå från ett ingripande om en överträdelse är ringa eller ursäktlig, försäkringsföretaget gör rättelse eller den fysiska personen verkat för att försäkringsföretaget gör rättelse eller någon annan myndighet har vidtagit åtgärder mot företaget eller den fysiska per</w:t>
      </w:r>
      <w:r>
        <w:softHyphen/>
        <w:t>sonen och dessa åtgärder bedöms tillräckliga (18 kap. 3 § andra stycket FRL).</w:t>
      </w:r>
    </w:p>
    <w:p w14:paraId="75644720" w14:textId="77777777" w:rsidR="0079632A" w:rsidRPr="00A13E49" w:rsidRDefault="0079632A" w:rsidP="0079632A">
      <w:pPr>
        <w:pStyle w:val="Brdtextmedindrag"/>
      </w:pPr>
      <w:r>
        <w:t>Finansinspektionen ska anmäla beslut om förbud eller begränsning för ett tjänstepensionsföretag i rätten att förfoga över sina tillgångar till de behöriga myndigheterna i de EES-länder där ett försäkringsföretag driver gränsöverskridande verksamhet (18 kap. 15 § FRL). Ett sådant beslut ska även anmälas till de behöriga myndigheterna i de länder där försäkrings</w:t>
      </w:r>
      <w:r>
        <w:softHyphen/>
        <w:t>företaget har tillgångar samt till Eiopa. Ett beslut om återkallelse av tillstånd att driva försäkringsrörelse ska anmälas till behöriga myndigheter i övriga länder inom EES samt till Eiopa. Finansinspektionen får i sam</w:t>
      </w:r>
      <w:r>
        <w:softHyphen/>
        <w:t xml:space="preserve">band med en anmälan begära att andra behöriga myndigheter i samarbete med inspektionen vidtar motsvarande åtgärder. Om ett tillstånd återkallats </w:t>
      </w:r>
      <w:r>
        <w:lastRenderedPageBreak/>
        <w:t>får inspektionen begära att den behöriga myndigheten även i övrigt vidtar de åtgärder som behövs för att skydda de intressen som försäkringstagare och andra ersättningsberättigade på grund av försäkringar har.</w:t>
      </w:r>
    </w:p>
    <w:p w14:paraId="2309872B" w14:textId="77777777" w:rsidR="0079632A" w:rsidRDefault="0079632A" w:rsidP="0079632A">
      <w:pPr>
        <w:pStyle w:val="Brdtextmedindrag"/>
      </w:pPr>
      <w:r>
        <w:t>För försäkringsföretag som omfattas av övergångsbestämmelserna (punkt 2 i övergångsbestämmelserna till lagen [2015:700] om ändring i försäkringsrörelselagen [2010:2043]) gäller i huvudsak samma bestäm</w:t>
      </w:r>
      <w:r>
        <w:softHyphen/>
        <w:t>melser om hur Finansinspektionen får ingripa. I 16 kap. FRL i lydelsen före den 1 januari 2016, som ska tillämpas av de aktuella försäkrings</w:t>
      </w:r>
      <w:r>
        <w:softHyphen/>
        <w:t>företagen, finns dock inte några bestämmelser om ingripanden mot fysiska personer (se avsnitt 13.2.1). Därmed saknas också bestämmelser om hur sådana ingripanden ska ske. Det finns inte heller några bestämmelser om vilka omständigheter som ska beaktas vid val av ingripande.</w:t>
      </w:r>
    </w:p>
    <w:p w14:paraId="3F934FDE" w14:textId="77777777" w:rsidR="0079632A" w:rsidRDefault="0079632A" w:rsidP="0079632A">
      <w:pPr>
        <w:pStyle w:val="Brdtextmedindrag"/>
      </w:pPr>
      <w:r>
        <w:t>För tjänstepensionskassor gäller Finansinspektionens möjligheter att be</w:t>
      </w:r>
      <w:r>
        <w:softHyphen/>
        <w:t>sluta om förelägganden att vidta rättelse, som berörs i avsnitt 13.2.1. Där</w:t>
      </w:r>
      <w:r>
        <w:softHyphen/>
        <w:t>utöver finns i den upphävda lagen om understödsföreningar möjlighet för Finansinspektionen att begränsa en tjänstepensionskassas förfogande</w:t>
      </w:r>
      <w:r>
        <w:softHyphen/>
        <w:t>rätt över sina tillgångar eller förbjuda tjänstepensionskassan att förfoga över dem om tjänstepensionskassan inte följer gällande bestämmelser om försäkringstekniska avsättningar och skuldtäckning eller om kapitalbasen (solvensmarginalen) på visst sätt inte uppfylls (71 § sjunde stycket). Om en tjänstepensionskassa inte följer ett föreläggande att vidta rättelse, får Finansinspektionen ansöka hos domstol om att tjänstepensionskassan ska förklaras skyldig att träda i likvidation (71 § nionde stycket UFL).</w:t>
      </w:r>
    </w:p>
    <w:p w14:paraId="116BC9EC" w14:textId="77777777" w:rsidR="0079632A" w:rsidRPr="00523FCC" w:rsidRDefault="0079632A" w:rsidP="0079632A">
      <w:pPr>
        <w:pStyle w:val="Rubrik5utannumrering"/>
      </w:pPr>
      <w:r>
        <w:t>Hur Finansinspektionen ska ingripa mot tjänstepensionsföretag</w:t>
      </w:r>
    </w:p>
    <w:p w14:paraId="6F2E2724" w14:textId="77777777" w:rsidR="0079632A" w:rsidRDefault="0079632A" w:rsidP="0079632A">
      <w:pPr>
        <w:pStyle w:val="Brdtext"/>
      </w:pPr>
      <w:r>
        <w:t>Tjänstepensionsföretag bör omfattas av i allt väsentligt samma bestämmel</w:t>
      </w:r>
      <w:r>
        <w:softHyphen/>
        <w:t>ser om hur ingripanden ska ske som försäkringsföretag. Båda instituts</w:t>
      </w:r>
      <w:r>
        <w:softHyphen/>
        <w:t>typerna driver försäkringsrörelse och det finns inte anledning att anta att Finansinspektionens behov av en bred uppsättning ingripandeåtgärder skulle vara mindre när det gäller tjänstepens</w:t>
      </w:r>
      <w:r>
        <w:softHyphen/>
        <w:t>ionsföretag. Som utgångs</w:t>
      </w:r>
      <w:r>
        <w:softHyphen/>
        <w:t>punkt bör därför bestämmelserna i försäk</w:t>
      </w:r>
      <w:r>
        <w:softHyphen/>
        <w:t>ringsrörelselagen om sätt för ingripande mot försäkringsföretag vara tillämpliga även på tjänste</w:t>
      </w:r>
      <w:r>
        <w:softHyphen/>
        <w:t>pensionsföretag. I promemorian föreslås att flertalet bestämmelser ska göras tillämpliga på tjänstepensionsföretag genom hänvisning i den nya lagen om tjänstepensionsföretag till försäkrings</w:t>
      </w:r>
      <w:r>
        <w:softHyphen/>
        <w:t>rörelselagen. Enligt regeringens uppfattning är det dock lämpligare att motsvarande bestäm</w:t>
      </w:r>
      <w:r>
        <w:softHyphen/>
        <w:t>melser i tillämpliga fall införs i den nya lagen.</w:t>
      </w:r>
    </w:p>
    <w:p w14:paraId="58A08A0F" w14:textId="77777777" w:rsidR="0079632A" w:rsidRDefault="0079632A" w:rsidP="0079632A">
      <w:pPr>
        <w:pStyle w:val="Brdtextmedindrag"/>
      </w:pPr>
      <w:r>
        <w:t>I likhet med det som gäller enligt försäkringsrörelselagen bör ingripande mot tjänstepensionsföretag ske genom utfärdande av föreläggande om rättelse, genom förbud att verkställa beslut eller genom anmärkning. Om en överträdelse är allvarlig bör företagets tillstånd återkallas, eller om det är tillräckligt, varning meddelas. Om ett tjänste</w:t>
      </w:r>
      <w:r>
        <w:softHyphen/>
        <w:t>pensionsföretags</w:t>
      </w:r>
      <w:r w:rsidRPr="008117C1">
        <w:t xml:space="preserve"> </w:t>
      </w:r>
      <w:r w:rsidRPr="00E95017">
        <w:t>tillstånd återkallas</w:t>
      </w:r>
      <w:r>
        <w:t xml:space="preserve"> bör</w:t>
      </w:r>
      <w:r w:rsidRPr="00E95017">
        <w:t xml:space="preserve"> Finansinspektionen </w:t>
      </w:r>
      <w:r>
        <w:t xml:space="preserve">få </w:t>
      </w:r>
      <w:r w:rsidRPr="00E95017">
        <w:t xml:space="preserve">bestämma hur avvecklingen av </w:t>
      </w:r>
      <w:r>
        <w:t>verksamheten</w:t>
      </w:r>
      <w:r w:rsidRPr="00E95017">
        <w:t xml:space="preserve"> ska</w:t>
      </w:r>
      <w:r>
        <w:t xml:space="preserve"> </w:t>
      </w:r>
      <w:r w:rsidRPr="00E95017">
        <w:t>ske.</w:t>
      </w:r>
      <w:r>
        <w:t xml:space="preserve"> </w:t>
      </w:r>
      <w:r w:rsidRPr="00E95017">
        <w:t xml:space="preserve">Ett beslut om återkallelse </w:t>
      </w:r>
      <w:r>
        <w:t>bör även få</w:t>
      </w:r>
      <w:r w:rsidRPr="00E95017">
        <w:t xml:space="preserve"> förenas med förbud att fortsätta</w:t>
      </w:r>
      <w:r>
        <w:t xml:space="preserve"> </w:t>
      </w:r>
      <w:r w:rsidRPr="00E95017">
        <w:t xml:space="preserve">hela eller delar av </w:t>
      </w:r>
      <w:r>
        <w:t>verksamheten</w:t>
      </w:r>
      <w:r w:rsidRPr="00E95017">
        <w:t>.</w:t>
      </w:r>
      <w:r>
        <w:t xml:space="preserve"> Bestämmelser om detta bör införas i den nya lagen om tjänstepensions</w:t>
      </w:r>
      <w:r>
        <w:softHyphen/>
        <w:t>företag. Därigenom tillgodoses kraven i andra tjänstepensions</w:t>
      </w:r>
      <w:r>
        <w:softHyphen/>
        <w:t>direktivet (artikel 48.2). Finans</w:t>
      </w:r>
      <w:r>
        <w:softHyphen/>
        <w:t>inspektionens befogenheter avseende återkallelse av ett tjänstepensions</w:t>
      </w:r>
      <w:r>
        <w:softHyphen/>
        <w:t>företags tillstånd behandlas även i avsnitten 13.2.3, 13.2.5 och 13.2.6.</w:t>
      </w:r>
    </w:p>
    <w:p w14:paraId="21DD5690" w14:textId="77777777" w:rsidR="0079632A" w:rsidRPr="00625C20" w:rsidRDefault="0079632A" w:rsidP="0079632A">
      <w:pPr>
        <w:pStyle w:val="Brdtextmedindrag"/>
      </w:pPr>
      <w:r>
        <w:lastRenderedPageBreak/>
        <w:t>Vidare bör Finansinspektionen få befogenhet att begränsa ett tjänste</w:t>
      </w:r>
      <w:r>
        <w:softHyphen/>
        <w:t>pensionsföretags möjligheter att förfoga över sina tillgångar eller förbjuda företaget att förfoga över dem. Därigenom tillgodoses motsvarande bestämmelser i andra tjänstepensionsdirektivet (artikel 48.6).</w:t>
      </w:r>
    </w:p>
    <w:p w14:paraId="434EA87B" w14:textId="77777777" w:rsidR="0079632A" w:rsidRDefault="0079632A" w:rsidP="0079632A">
      <w:pPr>
        <w:pStyle w:val="Brdtextmedindrag"/>
      </w:pPr>
      <w:r>
        <w:t>Vissa bestämmelser i försäkringsrörelselagen om hur ingripande ska ske infördes när Europaparlamentets och rådets förordning (EU) 2015/849 av den 20 maj 2015 om åtgärder för att förhindra att det finansiella systemet används för penningtvätt eller finansiering av terrorism, om ändring av Europaparlamentets förordning (EU) nr 648/2012 och om upphävande av Europaparlamentets och rådets direktiv 2005/60/EG och kommissionens direktiv 2006/70/EG (fjärde penningtvättsdirektivet) genomfördes i svensk rätt (se prop. 2016/17:173 s. 391–393). Det gäller bl.a. bestämmel</w:t>
      </w:r>
      <w:r>
        <w:softHyphen/>
        <w:t>ser om ingrip</w:t>
      </w:r>
      <w:r>
        <w:softHyphen/>
        <w:t>ande mot vissa fysiska personer, sanktions</w:t>
      </w:r>
      <w:r>
        <w:softHyphen/>
        <w:t>avgift och sank</w:t>
      </w:r>
      <w:r>
        <w:softHyphen/>
        <w:t>tionsföre</w:t>
      </w:r>
      <w:r>
        <w:softHyphen/>
        <w:t>läggande vid överträdelser av regelverket mot penning</w:t>
      </w:r>
      <w:r>
        <w:softHyphen/>
        <w:t>tvätt (18 kap. 2 a, 17 a, 17 b och 18 a §§ FRL). Eftersom regeringen, till skill</w:t>
      </w:r>
      <w:r>
        <w:softHyphen/>
        <w:t>nad från det som anges i promemorian, anser att tjänstepensions</w:t>
      </w:r>
      <w:r>
        <w:softHyphen/>
        <w:t>företag inte ska om</w:t>
      </w:r>
      <w:r>
        <w:softHyphen/>
        <w:t>fattas av penningtvättsregleringen (se avsnitt 15.7) finns det inte skäl att införa några motsvarande bestämmelser i den nya lagen.</w:t>
      </w:r>
    </w:p>
    <w:p w14:paraId="3BA24C2D" w14:textId="77777777" w:rsidR="0079632A" w:rsidRDefault="0079632A" w:rsidP="0079632A">
      <w:pPr>
        <w:pStyle w:val="Brdtextmedindrag"/>
      </w:pPr>
      <w:r>
        <w:t>Försäkringsrörelselagens bestämmelser om vilka omständigheter som ska beaktas vid valet av ingripande infördes också i samband med genom</w:t>
      </w:r>
      <w:r>
        <w:softHyphen/>
        <w:t>förandet av fjärde penningtvättsdirektivet (18 kap. 3 och 3 a §). Dessa bestämmelser gäller dock generellt och tillämpas inte enbart vid över</w:t>
      </w:r>
      <w:r>
        <w:softHyphen/>
        <w:t>trädelser av regelverket mot penningtvätt. Enligt regeringens uppfattning är det lämpligt att det klart framgår vilka omständigheter som ska beaktas och hur dessa ska påverka valet av ingripande. Motsvarande bestämmelser bör därför införas i den nya lagen om tjänstepensionsföretag.</w:t>
      </w:r>
    </w:p>
    <w:p w14:paraId="5C513DDA" w14:textId="77777777" w:rsidR="0079632A" w:rsidRDefault="0079632A" w:rsidP="009A13EE">
      <w:pPr>
        <w:pStyle w:val="Brdtextmedindrag"/>
      </w:pPr>
      <w:r>
        <w:t>När det gäller skyldigheten för Finansinspektionen att anmäla vissa beslut till Eiopa, bör en bestämmelse införas i den nya lagen om tjänste</w:t>
      </w:r>
      <w:r>
        <w:softHyphen/>
        <w:t>pensionsföretag för att genomföra bestämmelserna i andra tjänste</w:t>
      </w:r>
      <w:r>
        <w:softHyphen/>
        <w:t>pensionsdirektivet i den del de avser anmälan av beslut (artikel 48.5 andra meningen). Anmälningsskyldigheten bör omfatta beslut om förbud eller begränsningar för ett tjänstepensionsföretag att förfoga över sina tillgångar och beslut om återkallelse av ett tjänstepensionsföretags tillstånd på mot</w:t>
      </w:r>
      <w:r>
        <w:softHyphen/>
        <w:t>svarande sätt som i försäkringsrörelselagen (18 kap. 15 § första och andra styckena). Däremot finns det inte utrymme enligt direktivet att införa någon bestäm</w:t>
      </w:r>
      <w:r>
        <w:softHyphen/>
        <w:t>melse i den nya lagen som motsvarar den i försäkrings</w:t>
      </w:r>
      <w:r>
        <w:softHyphen/>
        <w:t>rörelselagen som ger Finansinspektionen rätt att begära motsvarande åtgärder av en annan behörig myndighet (18 kap. 15 § tredje stycket). I enlighet med orda</w:t>
      </w:r>
      <w:r>
        <w:softHyphen/>
        <w:t>lydelsen i direktivet bör anmälnings</w:t>
      </w:r>
      <w:r>
        <w:softHyphen/>
        <w:t>skyldigheten gälla bara i förhållande till Eiopa och inte även i förhållande till andra behöriga myndigheter, som det i stället är Eiopas uppgift att underrätta.</w:t>
      </w:r>
    </w:p>
    <w:p w14:paraId="33BEB66D" w14:textId="77777777" w:rsidR="0079632A" w:rsidRDefault="0079632A" w:rsidP="0079632A">
      <w:pPr>
        <w:pStyle w:val="Brdtextmedindrag"/>
      </w:pPr>
      <w:r>
        <w:t>I den nya lagen om tjänstepensionsföretag bör det även införas bestäm</w:t>
      </w:r>
      <w:r>
        <w:softHyphen/>
        <w:t>melser om sanktionsavgift på motsvarande sätt som i försäkrings</w:t>
      </w:r>
      <w:r>
        <w:softHyphen/>
        <w:t>rörelse</w:t>
      </w:r>
      <w:r>
        <w:softHyphen/>
        <w:t xml:space="preserve">lagen (18 kap. 16, 17 och 18 §§). </w:t>
      </w:r>
      <w:r w:rsidRPr="00DF068B">
        <w:rPr>
          <w:i/>
        </w:rPr>
        <w:t>AFA Försäkring</w:t>
      </w:r>
      <w:r w:rsidRPr="00C11246">
        <w:t xml:space="preserve">, </w:t>
      </w:r>
      <w:r w:rsidRPr="00DF068B">
        <w:rPr>
          <w:i/>
        </w:rPr>
        <w:t>Alecta</w:t>
      </w:r>
      <w:r>
        <w:t xml:space="preserve"> och</w:t>
      </w:r>
      <w:r w:rsidRPr="00C11246">
        <w:t xml:space="preserve"> </w:t>
      </w:r>
      <w:r w:rsidRPr="00DF068B">
        <w:rPr>
          <w:i/>
        </w:rPr>
        <w:t>AMF</w:t>
      </w:r>
      <w:r>
        <w:t xml:space="preserve"> anser att tjänstepensionsföretag inte bör omfattas av motsvarande begräns</w:t>
      </w:r>
      <w:r>
        <w:softHyphen/>
        <w:t>nings</w:t>
      </w:r>
      <w:r>
        <w:softHyphen/>
        <w:t>regel för sanktionsavgiften som försäkringsföretag. Enligt försäk</w:t>
      </w:r>
      <w:r>
        <w:softHyphen/>
        <w:t>rings</w:t>
      </w:r>
      <w:r>
        <w:softHyphen/>
        <w:t xml:space="preserve">rörelselagen får, som anges ovan, avgiften inte överstiga tio procent av ett försäkringsföretags omsättning närmast föregående räkenskapsår (18 kap. 17 § andra stycket). De poster som ingår i omsättningen, enligt bilaga 2 till lagen (1995:1560) om årsredovisning i försäkringsföretag, beror på vilken typ av försäkringsverksamhet som försäkringsföretaget driver. </w:t>
      </w:r>
      <w:r>
        <w:lastRenderedPageBreak/>
        <w:t>Omsättningen för livförsäkringsföretag utgörs av premie</w:t>
      </w:r>
      <w:r>
        <w:softHyphen/>
        <w:t xml:space="preserve">inkomsten efter avgiven återförsäkring enligt resultaträkningen. För livförsäkringsföretag med fondförsäkringsprodukter kommer endast en </w:t>
      </w:r>
      <w:r w:rsidRPr="00BE3416">
        <w:t xml:space="preserve">del </w:t>
      </w:r>
      <w:r>
        <w:t>av de inbetalda premierna att redovisas i resultaträkningen, medan den större delen av de inbetalda premierna redovisas i balansräkningen. Därför utgörs omsätt</w:t>
      </w:r>
      <w:r>
        <w:softHyphen/>
        <w:t>ningen i ett livförsäkringsföretag med fondförsäkrings</w:t>
      </w:r>
      <w:r>
        <w:softHyphen/>
        <w:t>produkter av in</w:t>
      </w:r>
      <w:r>
        <w:softHyphen/>
        <w:t xml:space="preserve">betalda premier (se prop. 2016/17:162 s. 765). </w:t>
      </w:r>
    </w:p>
    <w:p w14:paraId="36695275" w14:textId="77777777" w:rsidR="0079632A" w:rsidRPr="00B10CDA" w:rsidRDefault="0079632A" w:rsidP="0079632A">
      <w:pPr>
        <w:pStyle w:val="Brdtextmedindrag"/>
      </w:pPr>
      <w:r>
        <w:t>Det innebär, till skillnad från det</w:t>
      </w:r>
      <w:r w:rsidRPr="00E15345">
        <w:t xml:space="preserve"> AFA Försäkring, Alecta och AMF</w:t>
      </w:r>
      <w:r>
        <w:t xml:space="preserve"> gör gällande, att det är den totala premievolymen som ingår i omsättningen oavsett vilken typ av livförsäkringsverksamhet som försäkringsföretaget driver. Som anges i avsnitt 15.3 föreslås att även tjänstepensionsföretag ska omfattas av bestämmelserna i lagen om årsredovisning i försäkrings</w:t>
      </w:r>
      <w:r>
        <w:softHyphen/>
        <w:t>företag. Regeringen anser därför att det inte finns skäl att utforma begräns</w:t>
      </w:r>
      <w:r>
        <w:softHyphen/>
        <w:t>ningsregeln för tjänstepensionsföretag på annat sätt än för försäkrings</w:t>
      </w:r>
      <w:r>
        <w:softHyphen/>
        <w:t>företag. Bestäm</w:t>
      </w:r>
      <w:r>
        <w:softHyphen/>
        <w:t>melserna om sanktionsavgift i den nya lagen bör därmed utformas efter förebild av motsvarande bestämmelser i försäkringsrörelse</w:t>
      </w:r>
      <w:r>
        <w:softHyphen/>
        <w:t>lagen.</w:t>
      </w:r>
    </w:p>
    <w:p w14:paraId="018D2AB3" w14:textId="77777777" w:rsidR="0079632A" w:rsidRDefault="0079632A" w:rsidP="0079632A">
      <w:pPr>
        <w:pStyle w:val="Brdtextmedindrag"/>
      </w:pPr>
      <w:r>
        <w:t xml:space="preserve">Slutligen bör det i den nya lagen om tjänstepensionsföretag införas bestämmelser om förseningsavgift, verkställighet av beslut om sanktions- och förseningsavgift samt vite. Bestämmelserna bör utformas efter förebild av motsvarande bestämmelser i försäkringsrörelselagen (18 kap. 19–23 och 27 §§). </w:t>
      </w:r>
    </w:p>
    <w:p w14:paraId="1FABC07D" w14:textId="77777777" w:rsidR="0079632A" w:rsidRDefault="0079632A" w:rsidP="0079632A">
      <w:pPr>
        <w:pStyle w:val="Brdtextmedindrag"/>
      </w:pPr>
      <w:r>
        <w:rPr>
          <w:rFonts w:eastAsiaTheme="minorHAnsi"/>
          <w:i/>
        </w:rPr>
        <w:t xml:space="preserve">Finansinspektionen </w:t>
      </w:r>
      <w:r>
        <w:rPr>
          <w:rFonts w:eastAsiaTheme="minorHAnsi"/>
        </w:rPr>
        <w:t xml:space="preserve">anser att det behöver förtydligas vilka möjligheter inspektionen har att ingripa mot ett tjänstepensionsföretag som endast meddelar tilläggsförsäkringar. Eftersom regeringen, till skillnad från det som anges i promemorian, anser att </w:t>
      </w:r>
      <w:r>
        <w:t>ett tillstånd att driva verksamhet som tjänste</w:t>
      </w:r>
      <w:r>
        <w:softHyphen/>
        <w:t>pensionsföretag ska kunna avse enbart försäkringsklassen tilläggs</w:t>
      </w:r>
      <w:r>
        <w:softHyphen/>
        <w:t>försäkring (se avsnitt 6.2) finns det inte behov av något sådant förtyd</w:t>
      </w:r>
      <w:r>
        <w:softHyphen/>
        <w:t>ligande.</w:t>
      </w:r>
    </w:p>
    <w:p w14:paraId="1B043C60" w14:textId="77777777" w:rsidR="0079632A" w:rsidRPr="00A8544B" w:rsidRDefault="0079632A" w:rsidP="00D415A9">
      <w:pPr>
        <w:pStyle w:val="Rubrik3"/>
      </w:pPr>
      <w:bookmarkStart w:id="4404" w:name="_Toc518396697"/>
      <w:bookmarkStart w:id="4405" w:name="_Toc518401008"/>
      <w:bookmarkStart w:id="4406" w:name="_Toc518401725"/>
      <w:bookmarkStart w:id="4407" w:name="_Toc518401964"/>
      <w:bookmarkStart w:id="4408" w:name="_Toc518463118"/>
      <w:bookmarkStart w:id="4409" w:name="_Toc518462814"/>
      <w:bookmarkStart w:id="4410" w:name="_Toc518463770"/>
      <w:bookmarkStart w:id="4411" w:name="_Toc518464145"/>
      <w:bookmarkStart w:id="4412" w:name="_Toc518464384"/>
      <w:bookmarkStart w:id="4413" w:name="_Toc518472823"/>
      <w:bookmarkStart w:id="4414" w:name="_Toc8059854"/>
      <w:bookmarkStart w:id="4415" w:name="_Toc8061564"/>
      <w:bookmarkStart w:id="4416" w:name="_Toc8062096"/>
      <w:bookmarkStart w:id="4417" w:name="_Toc8064564"/>
      <w:bookmarkStart w:id="4418" w:name="_Toc8391241"/>
      <w:bookmarkStart w:id="4419" w:name="_Toc8391507"/>
      <w:bookmarkStart w:id="4420" w:name="_Toc8644712"/>
      <w:bookmarkStart w:id="4421" w:name="_Toc8645244"/>
      <w:bookmarkStart w:id="4422" w:name="_Toc8817725"/>
      <w:bookmarkStart w:id="4423" w:name="_Toc8818297"/>
      <w:bookmarkStart w:id="4424" w:name="_Toc8825666"/>
      <w:bookmarkStart w:id="4425" w:name="_Toc8831763"/>
      <w:bookmarkStart w:id="4426" w:name="_Toc8832672"/>
      <w:bookmarkStart w:id="4427" w:name="_Toc11153134"/>
      <w:bookmarkStart w:id="4428" w:name="_Toc11161055"/>
      <w:bookmarkStart w:id="4429" w:name="_Toc11166991"/>
      <w:bookmarkStart w:id="4430" w:name="_Toc11167527"/>
      <w:bookmarkStart w:id="4431" w:name="_Toc11168964"/>
      <w:bookmarkStart w:id="4432" w:name="_Toc11845917"/>
      <w:bookmarkStart w:id="4433" w:name="_Toc12611716"/>
      <w:bookmarkStart w:id="4434" w:name="_Toc12624983"/>
      <w:bookmarkStart w:id="4435" w:name="_Toc12627472"/>
      <w:bookmarkStart w:id="4436" w:name="_Toc12630362"/>
      <w:bookmarkStart w:id="4437" w:name="_Toc12632857"/>
      <w:bookmarkStart w:id="4438" w:name="_Toc17902929"/>
      <w:r w:rsidRPr="00D415A9">
        <w:t>Ingripande</w:t>
      </w:r>
      <w:r w:rsidRPr="00A8544B">
        <w:t xml:space="preserve"> om ett tjänstepensionsföretag inte uppfyller det riskkänsliga kapitalkravet</w:t>
      </w:r>
      <w:bookmarkEnd w:id="4404"/>
      <w:bookmarkEnd w:id="4405"/>
      <w:bookmarkEnd w:id="4406"/>
      <w:bookmarkEnd w:id="4407"/>
      <w:bookmarkEnd w:id="4408"/>
      <w:bookmarkEnd w:id="4409"/>
      <w:bookmarkEnd w:id="4410"/>
      <w:bookmarkEnd w:id="4411"/>
      <w:bookmarkEnd w:id="4412"/>
      <w:bookmarkEnd w:id="4413"/>
      <w:bookmarkEnd w:id="4414"/>
      <w:bookmarkEnd w:id="4415"/>
      <w:bookmarkEnd w:id="4416"/>
      <w:bookmarkEnd w:id="4417"/>
      <w:bookmarkEnd w:id="4418"/>
      <w:bookmarkEnd w:id="4419"/>
      <w:bookmarkEnd w:id="4420"/>
      <w:bookmarkEnd w:id="4421"/>
      <w:bookmarkEnd w:id="4422"/>
      <w:bookmarkEnd w:id="4423"/>
      <w:bookmarkEnd w:id="4424"/>
      <w:bookmarkEnd w:id="4425"/>
      <w:bookmarkEnd w:id="4426"/>
      <w:bookmarkEnd w:id="4427"/>
      <w:bookmarkEnd w:id="4428"/>
      <w:bookmarkEnd w:id="4429"/>
      <w:bookmarkEnd w:id="4430"/>
      <w:bookmarkEnd w:id="4431"/>
      <w:bookmarkEnd w:id="4432"/>
      <w:bookmarkEnd w:id="4433"/>
      <w:bookmarkEnd w:id="4434"/>
      <w:bookmarkEnd w:id="4435"/>
      <w:bookmarkEnd w:id="4436"/>
      <w:bookmarkEnd w:id="4437"/>
      <w:bookmarkEnd w:id="4438"/>
    </w:p>
    <w:p w14:paraId="0C8D005D" w14:textId="77777777" w:rsidR="0079632A" w:rsidRDefault="0079632A" w:rsidP="0079632A">
      <w:pPr>
        <w:pStyle w:val="Brdtextram"/>
      </w:pPr>
      <w:r>
        <w:rPr>
          <w:b/>
        </w:rPr>
        <w:t xml:space="preserve">Regeringens förslag: </w:t>
      </w:r>
      <w:r>
        <w:t>Om ett tjänstepensionsföretag inte uppfyller det riskkänsliga kapitalkravet, i förekommande fall efter beslut om kapital</w:t>
      </w:r>
      <w:r>
        <w:softHyphen/>
        <w:t xml:space="preserve">tillägg, ska företaget inom två månader från det att bristen upptäcktes upprätta en plan med åtgärder för att åter uppfylla kravet </w:t>
      </w:r>
      <w:r w:rsidRPr="00500B24">
        <w:t>inom högst tolv månader</w:t>
      </w:r>
      <w:r>
        <w:t xml:space="preserve"> från samma tidpunkt, och överlämna planen till Finansinspektionen. Om företaget inte upprättar eller över</w:t>
      </w:r>
      <w:r>
        <w:softHyphen/>
        <w:t>lämnar en sådan plan, ska Finansinspektionen få förelägga företaget att fullgöra dessa skyldigheter. Företaget ska vidta de åtgärder som anges i en åtgärdsplan.</w:t>
      </w:r>
    </w:p>
    <w:p w14:paraId="1853A493" w14:textId="77777777" w:rsidR="0079632A" w:rsidRDefault="0079632A" w:rsidP="0079632A">
      <w:pPr>
        <w:pStyle w:val="Brdtextmedindragram"/>
      </w:pPr>
      <w:r>
        <w:t>Om Finansinspektionen</w:t>
      </w:r>
      <w:r w:rsidDel="007130EF">
        <w:t xml:space="preserve"> </w:t>
      </w:r>
      <w:r>
        <w:t>anser att åtgärd</w:t>
      </w:r>
      <w:r>
        <w:softHyphen/>
        <w:t>erna i planen är otillräckliga, ska Finansinspektionen förelägga tjänstepensionsföretaget att göra de ändringar i planen som enligt inspek</w:t>
      </w:r>
      <w:r>
        <w:softHyphen/>
        <w:t xml:space="preserve">tionens mening krävs för att företaget, om planen följs, inom högst </w:t>
      </w:r>
      <w:r w:rsidRPr="00500B24">
        <w:t>tolv månader</w:t>
      </w:r>
      <w:r>
        <w:t xml:space="preserve"> från det att bristen upptäcktes åter ska uppfylla det risk</w:t>
      </w:r>
      <w:r>
        <w:softHyphen/>
        <w:t xml:space="preserve">känsliga kapitalkravet. </w:t>
      </w:r>
    </w:p>
    <w:p w14:paraId="5BDD60BF" w14:textId="77777777" w:rsidR="0079632A" w:rsidRDefault="0079632A" w:rsidP="0079632A">
      <w:pPr>
        <w:pStyle w:val="Brdtextmedindragram"/>
      </w:pPr>
      <w:r>
        <w:t xml:space="preserve">Om det är lämpligt, ska Finansinspektionen genom ett eller flera beslut få förlänga tidsfristen med sammanlagt högst ett år och sex månader. Vid prövningen av om förlängning ska ske och när tiden </w:t>
      </w:r>
      <w:r>
        <w:lastRenderedPageBreak/>
        <w:t>för en sådan förlängning fastställs, ska Finansinspektionen särskilt be</w:t>
      </w:r>
      <w:r>
        <w:softHyphen/>
        <w:t>akta i vilken grad den bristande uppfyllelsen av det riskkänsliga kapital</w:t>
      </w:r>
      <w:r>
        <w:softHyphen/>
        <w:t>kravet beror på förhållanden som stått utanför tjänstepensionsföretagets kontroll och om företaget skäligen kunde förväntas räkna med dem.</w:t>
      </w:r>
    </w:p>
    <w:p w14:paraId="56D57091" w14:textId="77777777" w:rsidR="0079632A" w:rsidRDefault="0079632A" w:rsidP="0079632A">
      <w:pPr>
        <w:pStyle w:val="Brdtextmedindragram"/>
      </w:pPr>
      <w:r>
        <w:t>Regeringen eller den myndighet som regeringen bestämmer ska få meddela föreskrifter om innehållet i en åtgärdsplan.</w:t>
      </w:r>
    </w:p>
    <w:p w14:paraId="554C3F7E" w14:textId="77777777" w:rsidR="0079632A" w:rsidRDefault="0079632A" w:rsidP="0079632A">
      <w:pPr>
        <w:pStyle w:val="Brdtextmedindragram"/>
      </w:pPr>
      <w:r>
        <w:t>Om ett tjänstepensionsföretag inte inom gällande tidsfrist har upp</w:t>
      </w:r>
      <w:r>
        <w:softHyphen/>
        <w:t>rättat och överlämnat en plan med åtgärder för att åter uppfylla det riskkänsliga kapitalkravet, eller inte har vidtagit sådana åtgärder för att åter uppfylla det kravet som finns angivna i en åtgärdsplan, i före</w:t>
      </w:r>
      <w:r>
        <w:softHyphen/>
        <w:t>kommande fall efter ändringar till följd av ett föreläggande, ska Finans</w:t>
      </w:r>
      <w:r>
        <w:softHyphen/>
        <w:t>inspektionen få återkalla företagets tillstånd eller, om det är tillräckligt, meddela en varning.</w:t>
      </w:r>
    </w:p>
    <w:p w14:paraId="692CB64A" w14:textId="77777777" w:rsidR="0079632A" w:rsidRPr="00017688" w:rsidRDefault="0079632A" w:rsidP="0079632A">
      <w:pPr>
        <w:pStyle w:val="Brdtextmedindrag"/>
        <w:rPr>
          <w:sz w:val="8"/>
          <w:szCs w:val="8"/>
        </w:rPr>
      </w:pPr>
    </w:p>
    <w:p w14:paraId="735A15D6" w14:textId="77777777" w:rsidR="0079632A" w:rsidRDefault="0079632A" w:rsidP="0079632A">
      <w:pPr>
        <w:pStyle w:val="Brdtextmedindrag"/>
        <w:rPr>
          <w:b/>
        </w:rPr>
      </w:pPr>
      <w:r>
        <w:rPr>
          <w:b/>
        </w:rPr>
        <w:t xml:space="preserve">Utredningens förslag </w:t>
      </w:r>
      <w:r>
        <w:t>överensstämmer delvis med regeringens förslag. Utredningens förslag avviker från regeringens föreslag genom att i utred</w:t>
      </w:r>
      <w:r>
        <w:softHyphen/>
        <w:t>ningens förslag anges det inte någon tidsfrist inom vilken av det risk</w:t>
      </w:r>
      <w:r>
        <w:softHyphen/>
        <w:t>känsliga kapitalkravet ska vara uppfyllt. Utredningen föreslår inte heller någon särskild bestämmelse om återkallelse av tillstånd eller varning för det fall en åtgärdsplan inte följs.</w:t>
      </w:r>
    </w:p>
    <w:p w14:paraId="6204B497" w14:textId="77777777" w:rsidR="0079632A" w:rsidRPr="00060C24" w:rsidRDefault="0079632A" w:rsidP="0079632A">
      <w:pPr>
        <w:pStyle w:val="Brdtextmedindrag"/>
      </w:pPr>
      <w:r>
        <w:rPr>
          <w:b/>
        </w:rPr>
        <w:t>Remissinstanserna:</w:t>
      </w:r>
      <w:r w:rsidRPr="00BE3416">
        <w:t xml:space="preserve"> </w:t>
      </w:r>
      <w:r>
        <w:t xml:space="preserve">Flertalet remissinstanser tillstyrker förslaget eller har inget att invända mot det. </w:t>
      </w:r>
      <w:r>
        <w:rPr>
          <w:i/>
        </w:rPr>
        <w:t>Svensk Försäkring</w:t>
      </w:r>
      <w:r>
        <w:t xml:space="preserve"> motsätter sig att det införs ett riskkänsligt kapitalkrav för tjänstepensionsföretag och avstyrker i enlighet med det att det ska vara möjligt att ingripa om det kapitalkravet inte uppfylls. </w:t>
      </w:r>
      <w:r>
        <w:rPr>
          <w:i/>
        </w:rPr>
        <w:t>Alecta</w:t>
      </w:r>
      <w:r>
        <w:t xml:space="preserve">, </w:t>
      </w:r>
      <w:r>
        <w:rPr>
          <w:i/>
        </w:rPr>
        <w:t xml:space="preserve">AMF </w:t>
      </w:r>
      <w:r>
        <w:t xml:space="preserve">och </w:t>
      </w:r>
      <w:r>
        <w:rPr>
          <w:i/>
        </w:rPr>
        <w:t xml:space="preserve">Folksam </w:t>
      </w:r>
      <w:r>
        <w:t>anser att de företag som har till</w:t>
      </w:r>
      <w:r>
        <w:softHyphen/>
        <w:t>gång till ytterligare medel från någon utomstående, eller möjlighet att justera sina framtida åtaganden, bör kunna medges längre tid för att åter</w:t>
      </w:r>
      <w:r>
        <w:softHyphen/>
        <w:t xml:space="preserve">ställa kapitalnivån. </w:t>
      </w:r>
      <w:r>
        <w:rPr>
          <w:i/>
        </w:rPr>
        <w:t xml:space="preserve">Livförsäkringsbolaget Skandia, ömsesidigt </w:t>
      </w:r>
      <w:r>
        <w:t>pekar på att utredningen inte anger några tids</w:t>
      </w:r>
      <w:r>
        <w:softHyphen/>
        <w:t>gränser för när en åtgärdsplan ska upp</w:t>
      </w:r>
      <w:r>
        <w:softHyphen/>
        <w:t>rättas, och anser att det kan finnas en risk för en rent allmänt sämre risk</w:t>
      </w:r>
      <w:r>
        <w:softHyphen/>
        <w:t>hantering och ett ökat risktagande om det inte är tydligt när ingripande får ske.</w:t>
      </w:r>
    </w:p>
    <w:p w14:paraId="6990FCD0" w14:textId="77777777" w:rsidR="0079632A" w:rsidRDefault="0079632A" w:rsidP="0079632A">
      <w:pPr>
        <w:pStyle w:val="Brdtextmedindrag"/>
        <w:rPr>
          <w:b/>
        </w:rPr>
      </w:pPr>
      <w:r w:rsidRPr="00BE3416">
        <w:rPr>
          <w:b/>
        </w:rPr>
        <w:t>Promemorians förslag</w:t>
      </w:r>
      <w:r>
        <w:t xml:space="preserve"> överensstämmer med regeringens förslag.</w:t>
      </w:r>
    </w:p>
    <w:p w14:paraId="7A3FB058" w14:textId="77777777" w:rsidR="0079632A" w:rsidRDefault="0079632A" w:rsidP="0079632A">
      <w:pPr>
        <w:pStyle w:val="Brdtextmedindrag"/>
        <w:rPr>
          <w:rFonts w:eastAsiaTheme="minorHAnsi"/>
        </w:rPr>
      </w:pPr>
      <w:r>
        <w:rPr>
          <w:b/>
        </w:rPr>
        <w:t>Remissinstanserna:</w:t>
      </w:r>
      <w:r>
        <w:t xml:space="preserve"> Flertalet remissinstanser tillstyrker förslaget eller har inget att invända mot det.</w:t>
      </w:r>
      <w:r>
        <w:rPr>
          <w:rFonts w:eastAsiaTheme="minorHAnsi"/>
        </w:rPr>
        <w:t xml:space="preserve"> </w:t>
      </w:r>
      <w:r>
        <w:rPr>
          <w:rFonts w:eastAsiaTheme="minorHAnsi"/>
          <w:i/>
        </w:rPr>
        <w:t>Svensk Försäkring</w:t>
      </w:r>
      <w:r>
        <w:rPr>
          <w:rFonts w:eastAsiaTheme="minorHAnsi"/>
        </w:rPr>
        <w:t xml:space="preserve"> anser att frågan om förlängning av återställandetider enbart bör avgöras utifrån det som bäst kan säkerställa redan intjänade förmåner och framtida utbetalningar till de försäkrade och andra ersättningsberättigade. Bedömningen av om tids</w:t>
      </w:r>
      <w:r>
        <w:rPr>
          <w:rFonts w:eastAsiaTheme="minorHAnsi"/>
        </w:rPr>
        <w:softHyphen/>
        <w:t>fristerna ska kunna förlängas</w:t>
      </w:r>
      <w:r w:rsidRPr="008B3028">
        <w:rPr>
          <w:rFonts w:eastAsiaTheme="minorHAnsi"/>
        </w:rPr>
        <w:t xml:space="preserve"> </w:t>
      </w:r>
      <w:r>
        <w:rPr>
          <w:rFonts w:eastAsiaTheme="minorHAnsi"/>
        </w:rPr>
        <w:t>kan inte göras beroende av orsaken till att ett kapitalkrav inte uppfylls eftersom det skulle motverka syftet att skydda de försäkrade. Även</w:t>
      </w:r>
      <w:r w:rsidRPr="00BE3416">
        <w:t xml:space="preserve"> </w:t>
      </w:r>
      <w:r w:rsidRPr="00DF315E">
        <w:rPr>
          <w:i/>
        </w:rPr>
        <w:t>AFA Försäkring</w:t>
      </w:r>
      <w:r>
        <w:t xml:space="preserve">, </w:t>
      </w:r>
      <w:r w:rsidRPr="00DF315E">
        <w:rPr>
          <w:i/>
        </w:rPr>
        <w:t>Alecta</w:t>
      </w:r>
      <w:r>
        <w:t xml:space="preserve">, </w:t>
      </w:r>
      <w:r w:rsidRPr="00DF315E">
        <w:rPr>
          <w:i/>
        </w:rPr>
        <w:t>AMF</w:t>
      </w:r>
      <w:r>
        <w:t xml:space="preserve"> och </w:t>
      </w:r>
      <w:r w:rsidRPr="00DF315E">
        <w:rPr>
          <w:i/>
        </w:rPr>
        <w:t>Folksam</w:t>
      </w:r>
      <w:r>
        <w:t xml:space="preserve"> </w:t>
      </w:r>
      <w:r>
        <w:rPr>
          <w:rFonts w:eastAsiaTheme="minorHAnsi"/>
        </w:rPr>
        <w:t>anser att utgångspunkten för bedömningen av om tidsfrister ska förlängas ska vara möjligheten att på bästa sätt tillvarata de ersättningsberättigades intressen. Enligt dem tycks förslaget utgå från att företag där det funnits brister i företagsstyrningen inte ska ges tillgång till förlängda tidsfrister. Det blir en slags culpabedömning som i första hand inte drabbar ledningen utan de personer som är ersättningsberättigade i företaget.</w:t>
      </w:r>
    </w:p>
    <w:p w14:paraId="33339BF5" w14:textId="0B82832C" w:rsidR="00707D1C" w:rsidRDefault="00707D1C" w:rsidP="0079632A">
      <w:pPr>
        <w:pStyle w:val="Brdtextmedindrag"/>
        <w:rPr>
          <w:rFonts w:eastAsiaTheme="minorHAnsi"/>
        </w:rPr>
      </w:pPr>
    </w:p>
    <w:p w14:paraId="28EED520" w14:textId="77777777" w:rsidR="00707D1C" w:rsidRDefault="00707D1C" w:rsidP="0079632A">
      <w:pPr>
        <w:pStyle w:val="Brdtextmedindrag"/>
        <w:rPr>
          <w:rFonts w:eastAsiaTheme="minorHAnsi"/>
        </w:rPr>
      </w:pPr>
    </w:p>
    <w:p w14:paraId="785D18AD" w14:textId="77777777" w:rsidR="0079632A" w:rsidRDefault="0079632A" w:rsidP="00707D1C">
      <w:pPr>
        <w:pStyle w:val="Rubrik4utannumrering"/>
        <w:spacing w:before="0"/>
      </w:pPr>
      <w:r>
        <w:lastRenderedPageBreak/>
        <w:t>Skälen för regeringens förslag</w:t>
      </w:r>
    </w:p>
    <w:p w14:paraId="268896AA" w14:textId="77777777" w:rsidR="0079632A" w:rsidRDefault="0079632A" w:rsidP="0079632A">
      <w:pPr>
        <w:pStyle w:val="Rubrik5utannumrering"/>
        <w:spacing w:before="0"/>
      </w:pPr>
      <w:r>
        <w:t>Andra tjänstepensionsdirektivet</w:t>
      </w:r>
    </w:p>
    <w:p w14:paraId="6108CE4C" w14:textId="77777777" w:rsidR="0079632A" w:rsidRPr="00500B24" w:rsidRDefault="0079632A" w:rsidP="0079632A">
      <w:pPr>
        <w:pStyle w:val="Brdtext"/>
      </w:pPr>
      <w:r>
        <w:t>Andra tjänstepensionsdirektivet innehåller inte något riskkänsligt kapital</w:t>
      </w:r>
      <w:r>
        <w:softHyphen/>
        <w:t>krav och följaktligen inte några bestämmelser om vad som ska ske om ett sådant kapitalkrav inte uppfylls.</w:t>
      </w:r>
    </w:p>
    <w:p w14:paraId="29DF31F2" w14:textId="77777777" w:rsidR="0079632A" w:rsidRPr="0009468F" w:rsidRDefault="0079632A" w:rsidP="0079632A">
      <w:pPr>
        <w:pStyle w:val="Rubrik5utannumrering"/>
      </w:pPr>
      <w:r w:rsidRPr="0009468F">
        <w:t>Gällande rätt</w:t>
      </w:r>
    </w:p>
    <w:p w14:paraId="728BDFD0" w14:textId="77777777" w:rsidR="0079632A" w:rsidRDefault="0079632A" w:rsidP="0079632A">
      <w:pPr>
        <w:pStyle w:val="Brdtext"/>
      </w:pPr>
      <w:r>
        <w:t>För försäkringsföretag som i dag följer försäkringsrörelselagen finns bestämmelser om ingripanden som blir tillämpliga om ett företag inte upp</w:t>
      </w:r>
      <w:r>
        <w:softHyphen/>
        <w:t>fyller solvenskapitalkravet, det riskkänsliga kapitalkrav som infördes i den lagen vid genomförandet av Solvens II-direktivet. Finansinspektionen ska förelägga ett försäkringsföretag som inte uppfyller solvenskapital</w:t>
      </w:r>
      <w:r>
        <w:softHyphen/>
        <w:t>kravet att dels inom två månader från dagen då bristerna konstaterades upprätta en åtgärdsplan och överlämna planen till inspektionen för god</w:t>
      </w:r>
      <w:r>
        <w:softHyphen/>
        <w:t>kännande, dels vidta nödvändiga åtgärder för att inom sex månader från dagen då bristen konstaterades åter uppfylla solvenskapitalkravet (18 kap. 4 § första stycket FRL). Finansinspektionen får också förlänga den tids</w:t>
      </w:r>
      <w:r>
        <w:softHyphen/>
        <w:t xml:space="preserve">fristen med tre månader, om det är lämpligt (18 kap. 4 § andra stycket FRL). Regeringen eller den myndighet som regeringen bestämmer får meddela föreskrifter om innehållet i en åtgärdsplan (18 kap. 28 § 1 FRL). </w:t>
      </w:r>
    </w:p>
    <w:p w14:paraId="7B1612AA" w14:textId="77777777" w:rsidR="0079632A" w:rsidRDefault="0079632A" w:rsidP="0079632A">
      <w:pPr>
        <w:pStyle w:val="Brdtextmedindrag"/>
      </w:pPr>
      <w:r>
        <w:t>Om ett försäkringsföretag inte i rätt tid enligt en godkänd åtgärdsplan vidtar åtgärder för att åter uppfylla solvenskapitalkravet, får Finansinspek</w:t>
      </w:r>
      <w:r>
        <w:softHyphen/>
        <w:t>tionen återkalla tillståndet för företaget eller, om det är tillräckligt, medd</w:t>
      </w:r>
      <w:r>
        <w:softHyphen/>
        <w:t>ela en varning (18 kap. 13 § första stycket 4 och andra stycket FRL).</w:t>
      </w:r>
    </w:p>
    <w:p w14:paraId="18D6F760" w14:textId="77777777" w:rsidR="0079632A" w:rsidRDefault="0079632A" w:rsidP="0079632A">
      <w:pPr>
        <w:pStyle w:val="Brdtextmedindrag"/>
      </w:pPr>
      <w:r>
        <w:t>De försäkringsföretag som tillämpar övergångsbestämmelserna (punkt 2 i övergångsbestämmelserna till lagen [2015:700] om ändring i försäk</w:t>
      </w:r>
      <w:r>
        <w:softHyphen/>
        <w:t>rings</w:t>
      </w:r>
      <w:r>
        <w:softHyphen/>
        <w:t>rörelselagen [2010:2043]) omfattas inte av solvenskapital</w:t>
      </w:r>
      <w:r>
        <w:softHyphen/>
        <w:t>kravet, antingen inte med avseende på tjänstepensions</w:t>
      </w:r>
      <w:r>
        <w:softHyphen/>
        <w:t>verksamheten (första stycket i övergångsbestämmelsen) eller inte alls (tredje stycket). Det inne</w:t>
      </w:r>
      <w:r>
        <w:softHyphen/>
        <w:t>bär att de företagen inte heller omfattas av några bestämmelser om vad som ska ske om solvenskapitalkravet inte uppfylls.</w:t>
      </w:r>
    </w:p>
    <w:p w14:paraId="09DCDBD8" w14:textId="77777777" w:rsidR="0079632A" w:rsidRPr="00B40851" w:rsidRDefault="0079632A" w:rsidP="0079632A">
      <w:pPr>
        <w:pStyle w:val="Brdtextmedindrag"/>
      </w:pPr>
      <w:r>
        <w:t>Den upphävda lagen om understödsföreningar, som tjänstepensions</w:t>
      </w:r>
      <w:r>
        <w:softHyphen/>
        <w:t>kassor fortfarande ska tilläm</w:t>
      </w:r>
      <w:r>
        <w:softHyphen/>
        <w:t>pa, innehåller inte några bestämmelser om riskkänsligt kapitalkrav, och av det skälet inte heller några bestäm</w:t>
      </w:r>
      <w:r>
        <w:softHyphen/>
        <w:t xml:space="preserve">melser om vad som sker om ett sådant krav inte uppfylls. </w:t>
      </w:r>
    </w:p>
    <w:p w14:paraId="78EAA942" w14:textId="77777777" w:rsidR="0079632A" w:rsidRPr="00523FCC" w:rsidRDefault="0079632A" w:rsidP="0079632A">
      <w:pPr>
        <w:pStyle w:val="Rubrik5utannumrering"/>
      </w:pPr>
      <w:r>
        <w:t>Hur ska Finansinspektionen ingripa om det riskkänsliga kapitalkravet inte uppfylls?</w:t>
      </w:r>
    </w:p>
    <w:p w14:paraId="5D6C473B" w14:textId="77777777" w:rsidR="0079632A" w:rsidRDefault="0079632A" w:rsidP="0079632A">
      <w:pPr>
        <w:pStyle w:val="Brdtext"/>
      </w:pPr>
      <w:r>
        <w:t>När det ska införas ett riskkänsligt kapitalkrav för tjänstepensionsföretag behöver det även regleras vad som ska ske om ett företag inte uppfyller det kravet (se avsnitt 8</w:t>
      </w:r>
      <w:r w:rsidRPr="00F36C14">
        <w:t>.5</w:t>
      </w:r>
      <w:r>
        <w:t>). Sådana regler har en viktig roll att spela. Det är i hög grad de reglerna – om ingripanden – som ger uttryck för ett kapital</w:t>
      </w:r>
      <w:r>
        <w:softHyphen/>
        <w:t xml:space="preserve">kravs egenskaper och styr hur företagen ska förhålla sig till kravet. </w:t>
      </w:r>
    </w:p>
    <w:p w14:paraId="1DF57ED3" w14:textId="77777777" w:rsidR="0079632A" w:rsidRDefault="0079632A" w:rsidP="0079632A">
      <w:pPr>
        <w:pStyle w:val="Brdtextmedindrag"/>
      </w:pPr>
      <w:r>
        <w:t>Som Finansinspektionen anför i rapporten Förslag till en kapitalkravs</w:t>
      </w:r>
      <w:r>
        <w:softHyphen/>
        <w:t xml:space="preserve">reglering för tjänstepensionsföretag av den 1 september 2017 (dnr </w:t>
      </w:r>
      <w:r>
        <w:br/>
        <w:t>17-4640, s. 6) är det önskvärt att det riskkänsliga kapitalkravet får karaktär av en kapitalbuffert snarare än ett fast golv för hur god solvensen i ett tjänste</w:t>
      </w:r>
      <w:r>
        <w:softHyphen/>
        <w:t xml:space="preserve">pensionsföretag ska vara. Det ska helt enkelt vara möjligt för ett sådant företag att under kortare perioder, några veckor eller en månad, </w:t>
      </w:r>
      <w:r>
        <w:lastRenderedPageBreak/>
        <w:t>under</w:t>
      </w:r>
      <w:r>
        <w:softHyphen/>
        <w:t xml:space="preserve">skrida det riskkänsliga kapitalkravet utan några åtgärder behöver vidtas, vare sig av företaget eller av Finansinspektionen. </w:t>
      </w:r>
    </w:p>
    <w:p w14:paraId="6E0F16B4" w14:textId="77777777" w:rsidR="0079632A" w:rsidRDefault="0079632A" w:rsidP="0079632A">
      <w:pPr>
        <w:pStyle w:val="Brdtextmedindrag"/>
      </w:pPr>
      <w:r>
        <w:t>Om ett tjänstepensionsföretag inte uppfyller det riskkänsliga kapital</w:t>
      </w:r>
      <w:r>
        <w:softHyphen/>
        <w:t xml:space="preserve">kravet – och det inte är bara under en kortare tid – bör företaget emellertid påbörja arbetet med att återställa kapitalbasen till den nivå som krävs för att kravet ska uppfyllas. Det sker lämpligen genom att företaget upprättar en åtgärdsplan. Tidsfristen för att upprätta en sådan plan bör, som </w:t>
      </w:r>
      <w:r>
        <w:rPr>
          <w:i/>
        </w:rPr>
        <w:t xml:space="preserve">Skandia </w:t>
      </w:r>
      <w:r>
        <w:t>förordar, anges i lag. Den bör bestämmas till två månader från det att bristen i fråga om att uppfylla det riskkänsliga kapitalkravet upptäcktes, i likhet med det som i dag gäller för försäkrings</w:t>
      </w:r>
      <w:r>
        <w:softHyphen/>
        <w:t>företag enligt försäkrings</w:t>
      </w:r>
      <w:r>
        <w:softHyphen/>
        <w:t>rörelselagen. På så sätt medges att kapitalbasen under kortare perioder inte är tillräcklig för att företaget ska uppfylla det riskkänsliga kapitalkravet. Samtidigt tvingas företaget analysera sin solvenssituation och formulera en strategi för att återgå till den lagstadgade solvensnivån innan läget hinner försämras alltför mycket.</w:t>
      </w:r>
    </w:p>
    <w:p w14:paraId="53E6DE1E" w14:textId="77777777" w:rsidR="0079632A" w:rsidRDefault="0079632A" w:rsidP="0079632A">
      <w:pPr>
        <w:pStyle w:val="Brdtextmedindrag"/>
      </w:pPr>
      <w:r>
        <w:t>Enligt försäkringsrörelselagen</w:t>
      </w:r>
      <w:r w:rsidDel="00E0349F">
        <w:t xml:space="preserve"> </w:t>
      </w:r>
      <w:r>
        <w:t>ska Finansinspektionen förelägga ett försäkringsföretag som inte uppfyller solvenskapitalkravet att lämna in en åtgärdsplan till inspektionen för godkännande, samt att vidta åtgärder för att åter uppfylla kravet. Att det föreligger en sådan brist kommer till Finansinspektionens kännedom genom att ett försäkringsföretag är skyld</w:t>
      </w:r>
      <w:r>
        <w:softHyphen/>
        <w:t>igt att underrätta inspektionen om det inte uppfyller solvenskapitalkravet (8 kap. 12 § FRL).</w:t>
      </w:r>
    </w:p>
    <w:p w14:paraId="5AE3FFEF" w14:textId="77777777" w:rsidR="0079632A" w:rsidRDefault="0079632A" w:rsidP="0079632A">
      <w:pPr>
        <w:pStyle w:val="Brdtextmedindrag"/>
      </w:pPr>
      <w:r>
        <w:t>För tjänstepensionsföretag bör en i förhållande till försäkringsrörelse</w:t>
      </w:r>
      <w:r>
        <w:softHyphen/>
        <w:t>lagen något annorlunda ordning råda. Det ter sig mer ändamålsenligt att det direkt i den nya lagen om tjänstepensionsföretag anges att en åtgärds</w:t>
      </w:r>
      <w:r>
        <w:softHyphen/>
        <w:t>plan ska lämnas in till Finansinspektionen inom två månader från det att bristen upptäcktes. På så sätt behövs det inte något föreläggande från Finansinspektionen för att ett tjänstepensionsföretag ska vara skyldigt att upprätta en plan med åtgärder för att åter uppfylla kapitalkravet och överlämna den till inspektionen. Det bör vidare anges uttryckligen i den nya lagen att ett tjänste</w:t>
      </w:r>
      <w:r>
        <w:softHyphen/>
        <w:t>pensionsföretag är skyldigt att vidta de åtgärder som anges i en åtgärds</w:t>
      </w:r>
      <w:r>
        <w:softHyphen/>
        <w:t>plan.</w:t>
      </w:r>
    </w:p>
    <w:p w14:paraId="77DE6842" w14:textId="77777777" w:rsidR="0079632A" w:rsidRDefault="0079632A" w:rsidP="0079632A">
      <w:pPr>
        <w:pStyle w:val="Brdtextmedindrag"/>
      </w:pPr>
      <w:r>
        <w:t>Om ett tjänstepensionsföretag inte fullgör sin skyldighet att upprätta en plan och överlämna den till Finansinspektionen, bör inspektionen emeller</w:t>
      </w:r>
      <w:r>
        <w:softHyphen/>
        <w:t>tid ha befogenheter att agera kraftfullt mot företaget. Dels bör inspektionen ha möjlighet att förelägga ett tjänstepensionsföretag att upprätta och över</w:t>
      </w:r>
      <w:r>
        <w:softHyphen/>
        <w:t>lämna en plan med åtgärder, dvs. att göra rättelse. Dels bör inspektionen i en sådan situation ha befogenhet att återkalla företagets tillstånd. Båda dessa befogenheter bör anges uttryckligen i den nya lagen om tjänste</w:t>
      </w:r>
      <w:r>
        <w:softHyphen/>
        <w:t>pensionsföretag.</w:t>
      </w:r>
    </w:p>
    <w:p w14:paraId="2A52B685" w14:textId="77777777" w:rsidR="0079632A" w:rsidRDefault="0079632A" w:rsidP="0079632A">
      <w:pPr>
        <w:pStyle w:val="Brdtextmedindrag"/>
      </w:pPr>
      <w:r>
        <w:t>Finansinspektionen bör också ha goda möjligheter att agera om inspek</w:t>
      </w:r>
      <w:r>
        <w:softHyphen/>
        <w:t>tionen anser att en åtgärdsplan som överlämnats inte innehåller tillräck</w:t>
      </w:r>
      <w:r>
        <w:softHyphen/>
        <w:t>liga åtgärder för att tjänstepensionsföretaget åter ska uppfylla det risk</w:t>
      </w:r>
      <w:r>
        <w:softHyphen/>
        <w:t>känsliga kapitalkravet. I en sådan situation bör Finansinspektionen ha rätt att förelägga företaget att göra ändringar i planen så att åtgärderna, enligt inspektionens mening, leder till det eftersträvade målet, dvs. att kapital</w:t>
      </w:r>
      <w:r>
        <w:softHyphen/>
        <w:t>kravet åter uppfylls.</w:t>
      </w:r>
    </w:p>
    <w:p w14:paraId="4230E09C" w14:textId="77777777" w:rsidR="0079632A" w:rsidRDefault="0079632A" w:rsidP="0079632A">
      <w:pPr>
        <w:pStyle w:val="Brdtextmedindrag"/>
      </w:pPr>
      <w:r>
        <w:t>Med denna ordning blir ansvarsfördelningen mellan tjänstepensions</w:t>
      </w:r>
      <w:r>
        <w:softHyphen/>
        <w:t>företaget och Finansinspektionen klar och tydlig. Företaget har ansvar för att upprätta en plan och sedan följa den. Det ansvaret fortsätter att vila på företaget till dess Finansinspektionen väljer att agera.</w:t>
      </w:r>
    </w:p>
    <w:p w14:paraId="6825A7C5" w14:textId="77777777" w:rsidR="0079632A" w:rsidRDefault="0079632A" w:rsidP="0079632A">
      <w:pPr>
        <w:pStyle w:val="Brdtextmedindrag"/>
      </w:pPr>
      <w:r>
        <w:lastRenderedPageBreak/>
        <w:t>I den nya lagen om tjänstepensionsföretag bör det också anges inom vilken tid det riskkänsliga kapitalkravet åter ska uppfyllas enligt en sådan åtgärdsplan som ska ges in till Finansinspektionen. Vidare bör det anges vilka möjligheter som ska finnas för Finansinspektionen att förlänga den tidsfristen. Dessa frågor regleras i dag i lag för försäkringsföretag, och detsamma bör gälla för tjänstepensionsföretag.</w:t>
      </w:r>
    </w:p>
    <w:p w14:paraId="07A22E60" w14:textId="77777777" w:rsidR="0079632A" w:rsidRDefault="0079632A" w:rsidP="0079632A">
      <w:pPr>
        <w:pStyle w:val="Brdtextmedindrag"/>
      </w:pPr>
      <w:r>
        <w:t>När det för det första gäller vilken tid ett tjänstepensionsföretag bör ha på sig att återställa kapitalbasen så att det riskkänsliga kapitalkravet åter uppfylls, ska den tiden återspegla det riskkänsliga kapitalkravets karaktär av buffert. Tjänstepensionsverksamhet är mycket långsiktig till sin natur och om kapitalkravet inte uppfylls betyder det långt ifrån alltid att ett före</w:t>
      </w:r>
      <w:r>
        <w:softHyphen/>
        <w:t>tag har likviditetsproblem. Tvärtom kan företaget oftast även i en sådan situation sköta sina pensionsutbetalningar under mycket lång tid framöver.</w:t>
      </w:r>
    </w:p>
    <w:p w14:paraId="73D9CB60" w14:textId="77777777" w:rsidR="0079632A" w:rsidRDefault="0079632A" w:rsidP="0079632A">
      <w:pPr>
        <w:pStyle w:val="Brdtextmedindrag"/>
      </w:pPr>
      <w:r>
        <w:t>Den tidsfrist på sex månader som anges i försäkringsrörelselagen (18 kap. 4 §) härrör från Solvens II-direktivet (artikel 138.2 och 138.3, prop. 2015/16:9 s. 614) och är avsedd att passa för försäkringsföretag av alla slag, såväl livförsäkringsföretag som skadeförsäkringsföretag. För tjänstepensionsföretagens del handlar det om långsiktigt bedriven livförsäkringsrörelse. Att ändra riskprofil i en sådan verksamhet är en relativt omfattande process, med tanke på den placeringshorisont som de företagen kan förväntas utgå från. Samtidigt får tiden för att återställa kapitalbasen inte vara så lång att det riskkänsliga kapitalkravet under mycket långa perioder inte behöver uppfyllas. I så fall skulle skyddsnivån för de framtida pensionärerna urholkas.</w:t>
      </w:r>
    </w:p>
    <w:p w14:paraId="055C0C0D" w14:textId="77777777" w:rsidR="0079632A" w:rsidRDefault="0079632A" w:rsidP="0079632A">
      <w:pPr>
        <w:pStyle w:val="Brdtextmedindrag"/>
      </w:pPr>
      <w:r>
        <w:t>De nu angivna förhållandena ger tillsammans vid handen att tiden för att åter uppfylla det riskkänsliga kapitalkravet bör vara klart längre än de sex månader som gäller enligt försäkringsrörelselagen, men det bör inte i normalfallet handla om en återhämtningstid som sträcker sig över ett antal år. Vid en samlad bedömning ter det sig rimligt att bestämma tiden inom vilken det riskkänsliga kapitalkravet åter ska vara uppfyllt, enligt en åtgärdsplan som ett tjänstepensionsföretag överlämnar till Finans</w:t>
      </w:r>
      <w:r>
        <w:softHyphen/>
        <w:t>inspek</w:t>
      </w:r>
      <w:r>
        <w:softHyphen/>
        <w:t>tionen, till högst ett år. Det ska alltså stå ett tjänstepensionsföretag fritt att ange en kortare tid för återhämtning, om företaget gör bedömningen att det är lämpligt och möjligt. En sådan utformning av bestämmelserna ligger väl i linje med de grundläggande syftena med regleringen, dvs. att inom de ramar som sätts av unionsrätten skapa en särskilt anpassad reglering som möjliggör en effektiv förvaltning av tjänste</w:t>
      </w:r>
      <w:r>
        <w:softHyphen/>
        <w:t>pensionskapital samtidigt som ett fullgott skydd för de framtida pensi</w:t>
      </w:r>
      <w:r>
        <w:softHyphen/>
        <w:t>onärerna säkerställs (se avsnitt 5.6).</w:t>
      </w:r>
    </w:p>
    <w:p w14:paraId="37471109" w14:textId="77777777" w:rsidR="0079632A" w:rsidRDefault="0079632A" w:rsidP="0079632A">
      <w:pPr>
        <w:pStyle w:val="Brdtextmedindrag"/>
      </w:pPr>
      <w:r>
        <w:t>Liksom enligt försäkringsrörelselagen och Solvens II-direktivet (18 kap. 4 § andra stycket FRL och artikel 138.3 andra stycket i Solvens II-direk</w:t>
      </w:r>
      <w:r>
        <w:softHyphen/>
        <w:t>tivet) i fråga om solvenskapitalkravet, bör det finnas möjlighet för Finans</w:t>
      </w:r>
      <w:r>
        <w:softHyphen/>
        <w:t>inspektionen att förlänga tidsfristen för att uppfylla det riskkänsliga kapitalkravet om det är lämpligt. Därigenom uppnås flexibilitet i regle</w:t>
      </w:r>
      <w:r>
        <w:softHyphen/>
        <w:t>ringen och Finansinspektionen kan anpassa tidsfristen efter förhållandena i det särskilda fallet. Det bör av samma skäl vara möjligt för Finansinspek</w:t>
      </w:r>
      <w:r>
        <w:softHyphen/>
        <w:t>tionen att fatta flera beslut om förlängning av tidsfristen för ett enskilt tjänstepensionsföretag.</w:t>
      </w:r>
    </w:p>
    <w:p w14:paraId="3C655698" w14:textId="77777777" w:rsidR="0079632A" w:rsidRDefault="0079632A" w:rsidP="0079632A">
      <w:pPr>
        <w:pStyle w:val="Brdtextmedindrag"/>
      </w:pPr>
      <w:r>
        <w:t xml:space="preserve">Den tid med vilken Finansinspektionen ska kunna förlänga tidsfristen för att åter uppfylla det riskkänsliga kapitalkravet bör bestämmas till högst ett år och sex månader. I jämförelse med den tidsfrist på tre månader som </w:t>
      </w:r>
      <w:r>
        <w:lastRenderedPageBreak/>
        <w:t>gäller enligt försäkringsrörelselagen (18 kap. 4 § andra stycket) är det en lång tid. Detta får dock anses rimligt av flera skäl. Återhämtningstiden enligt försäkringsrörelselagen är, som nämns ovan, tänkt att passa både liv- och skadeförsäkringsföretag, medan återhämtningstiden enligt den nya lagen om tjänstepensionsföretag endast ska gälla för särskild lång</w:t>
      </w:r>
      <w:r>
        <w:softHyphen/>
        <w:t>siktigt driven tjänstepensionsverksamhet. Vidare ska möjligheterna till förlängning manifestera det riskkänsliga kapitalkravets buffertkaraktär. Genom att sätta en yttersta gräns för förlängningen, snarare än en fast tid med vilken förlängning kan ske, skapas också ytterligare flexibilitet för Finansinspektionen att hantera de skiftande förhållanden som kan före</w:t>
      </w:r>
      <w:r>
        <w:softHyphen/>
        <w:t>komma vid olika tidpunkter och i olika företag. Intresset av flexibilitet bör dock inte drivas så långt att Finansinspektionen ges obegränsade möjlig</w:t>
      </w:r>
      <w:r>
        <w:softHyphen/>
        <w:t>heter att förlänga fristen. Det eller de förlängningsbeslut som fattas bör alltså inte medföra att den samlade förlängningen blir längre än ett år och sex månader.</w:t>
      </w:r>
    </w:p>
    <w:p w14:paraId="16B7D445" w14:textId="77777777" w:rsidR="0079632A" w:rsidRDefault="0079632A" w:rsidP="0079632A">
      <w:pPr>
        <w:pStyle w:val="Brdtextmedindrag"/>
      </w:pPr>
      <w:r>
        <w:t>Ett beslut av Finansinspektionen om förlängning av tidsfristen för att åter uppfylla det riskkänsliga kapitalkravet bör fattas på grundval av en helhetsbedömning av omständigheterna i det enskilda fallet. Enligt promemorians förslag ska dock inspektionen särskilt beakta i vilken grad den bristande uppfyllelsen av kapitalkravet beror på förhållanden som stått utanför tjänstepensionsföretagets kontroll och om företaget skäligen kunde förväntas räkna med att de förhållandena skulle föreligga. Flera remiss</w:t>
      </w:r>
      <w:r>
        <w:softHyphen/>
        <w:t xml:space="preserve">instanser, bl.a. </w:t>
      </w:r>
      <w:r>
        <w:rPr>
          <w:i/>
        </w:rPr>
        <w:t>Svensk Försäkring</w:t>
      </w:r>
      <w:r>
        <w:t xml:space="preserve">, invänder mot detta och anser att orsaken till bristen i uppfyllelse inte ska ges vikt vid prövningen. </w:t>
      </w:r>
    </w:p>
    <w:p w14:paraId="255726BF" w14:textId="77777777" w:rsidR="0079632A" w:rsidRDefault="0079632A" w:rsidP="0079632A">
      <w:pPr>
        <w:pStyle w:val="Brdtextmedindrag"/>
      </w:pPr>
      <w:r>
        <w:t>Som anges ovan ger bestämmelserna om ingripande uttryck för ett kapital</w:t>
      </w:r>
      <w:r>
        <w:softHyphen/>
        <w:t>kravs egenskaper och styr hur ett tjänstepensionsföretag ska förhålla sig till kravet. Bestämmelserna har därmed ett proaktivt syfte. Regeringen anser därför, i likhet med bedömning som görs i promemorian och till skillnad från Svensk Försäkring m.fl., att det vid prövningen av om tidsfristen ska förlängas är av stor betydelse i vilken mån bristen i upp</w:t>
      </w:r>
      <w:r>
        <w:softHyphen/>
        <w:t>fyllelse av kapitalkravet beror på förhållanden över vilka tjänstepens</w:t>
      </w:r>
      <w:r>
        <w:softHyphen/>
        <w:t>ions</w:t>
      </w:r>
      <w:r>
        <w:softHyphen/>
        <w:t>företaget har eller borde ha haft kontroll. Om en ursprung</w:t>
      </w:r>
      <w:r>
        <w:softHyphen/>
        <w:t>lig eller fortsatt brist när det gäller att uppfylla det riskkänsliga kapitalkravet beror på att tjänstepensionsföretaget har agerat kortsiktigt eller överdrivet spekulativt i sin kapitalförvaltning, bör det tala för att kortare förlängning medges. Om å andra sidan plötsliga svängningar på de finansiella marknaderna leder till att ett flertal tjänstepensionsföretag hamnar i trångmål när det gäller att uppfylla kravet, bör tiden för förlängning kunna vara längre. Av betydelse i en sådan situation bör också vara i vilken grad marknadssvängningarna var sådana att företagen borde ha kunnat förutse dem, eller, även om de inte förutsåg dem, borde ha haft beredskap att möta dem. Bristande hante</w:t>
      </w:r>
      <w:r>
        <w:softHyphen/>
        <w:t>ring av bestående eller förutsägbara yttre förhållanden bör inte belönas med en förlängd tidsfrist att återställa kapitalbasen.</w:t>
      </w:r>
    </w:p>
    <w:p w14:paraId="1B763266" w14:textId="77777777" w:rsidR="0079632A" w:rsidRDefault="0079632A" w:rsidP="00707D1C">
      <w:pPr>
        <w:pStyle w:val="Brdtextmedindrag"/>
      </w:pPr>
      <w:r>
        <w:t>Huruvida bristen i uppfyllelse av kapitalkravet beror på förhållanden som tjänstepensionsföretaget har eller borde ha haft kontroll över bör dock inte vara ensamt avgörande för frågan om förlängning av tidsfristen. Precis som</w:t>
      </w:r>
      <w:r w:rsidRPr="00BE3416">
        <w:t xml:space="preserve"> några</w:t>
      </w:r>
      <w:r>
        <w:t xml:space="preserve"> av remissinstanserna poängterar är ett grundläggande syfte med regleringen att säkerställa skyddet för de nuvarande och framtida pension</w:t>
      </w:r>
      <w:r>
        <w:softHyphen/>
        <w:t>ärerna (se av</w:t>
      </w:r>
      <w:r>
        <w:softHyphen/>
        <w:t>snitt 5.6). Det är därför, som remissinstanserna påpekar, av central betyd</w:t>
      </w:r>
      <w:r>
        <w:softHyphen/>
        <w:t xml:space="preserve">else att Finansinspektionen även beaktar konsekvenserna för </w:t>
      </w:r>
      <w:r>
        <w:lastRenderedPageBreak/>
        <w:t>de ersätt</w:t>
      </w:r>
      <w:r>
        <w:softHyphen/>
        <w:t>ningsberättigade vid prövningen av om tidsfristen ska förlängas och, om så är fallet, hur lång förlängningen ska vara.</w:t>
      </w:r>
    </w:p>
    <w:p w14:paraId="207831B2" w14:textId="77777777" w:rsidR="0079632A" w:rsidRDefault="0079632A" w:rsidP="0079632A">
      <w:pPr>
        <w:pStyle w:val="Brdtextmedindrag"/>
      </w:pPr>
      <w:r>
        <w:t xml:space="preserve">Vid prövningen av om tidsfristen för att återställa kapitalbasen ska förlängas, och i förekommande fall av hur lång återhämtningstiden ska vara, måste också praktiska hänsyn tas. En åtgärd som i många fall torde behöva vidtas när det riskkänsliga kapitalkravet inte uppfylls är försäljning av tillgångar som är behäftade med stora investeringsrisker, t.ex. aktier. Om en sådan försäljning måste genomföras hastigt, riskeras prisfall för sådana tillgångar och att försäljningen inte inbringar de medel som den normalt sett skulle inbringa. Ett sådant regelverksdrivet kursfall drabbar såväl försäkringstagare och försäkrade i ett tjänstepensionsföretag som andra placerare i tillgångar av det aktuella slaget. Sådana effekter bör undvikas om det är möjligt, och en förlängd tidsfrist för att återställa kapitalbasen kan vara ett sätt att göra det. En annan åtgärd som kan vara aktuell är beslut om uttaxering, som </w:t>
      </w:r>
      <w:r>
        <w:rPr>
          <w:i/>
        </w:rPr>
        <w:t>Alecta</w:t>
      </w:r>
      <w:r w:rsidRPr="00C41031">
        <w:t>,</w:t>
      </w:r>
      <w:r>
        <w:rPr>
          <w:i/>
        </w:rPr>
        <w:t xml:space="preserve"> AMF </w:t>
      </w:r>
      <w:r w:rsidRPr="009E4F1D">
        <w:t>och</w:t>
      </w:r>
      <w:r>
        <w:rPr>
          <w:i/>
        </w:rPr>
        <w:t xml:space="preserve"> Folksam </w:t>
      </w:r>
      <w:r>
        <w:t>fram</w:t>
      </w:r>
      <w:r w:rsidRPr="009E4F1D">
        <w:t>för</w:t>
      </w:r>
      <w:r>
        <w:t>. Sådana beslut fattas normalt vid stämma i företaget i fråga och omgärdas därför av for</w:t>
      </w:r>
      <w:r>
        <w:softHyphen/>
        <w:t>mella krav som det kan ta tid att tillgodose. En förlängning av tidsfristen kan i ett sådant läge vara ett handlingsalternativ som ökar möjligheterna att återställa kapitalbasen.</w:t>
      </w:r>
    </w:p>
    <w:p w14:paraId="3E174DCF" w14:textId="77777777" w:rsidR="0079632A" w:rsidRDefault="0079632A" w:rsidP="0079632A">
      <w:pPr>
        <w:pStyle w:val="Brdtextmedindrag"/>
      </w:pPr>
      <w:r>
        <w:t>Hur prövningen ska ske i detalj när det gäller förlängning av tidsfristen och längden på förlängningen, varken kan eller bör regleras i lag. Det är tillräckligt att det i den nya lagen om tjänstepensionsföretag anges att Finansinspektionen vid prövningen särskilt ska beakta i vilken grad den bristande uppfyllelsen av det riskkänsliga kapitalkravet beror på för</w:t>
      </w:r>
      <w:r>
        <w:softHyphen/>
        <w:t>hållanden som står utanför tjänstepensionsföretagets kontroll och om tjänstepensionsföretaget skäligen kunde förväntas räkna med att de för</w:t>
      </w:r>
      <w:r>
        <w:softHyphen/>
        <w:t>hållandena skulle föreligga.</w:t>
      </w:r>
    </w:p>
    <w:p w14:paraId="1F10D75E" w14:textId="77777777" w:rsidR="0079632A" w:rsidRDefault="0079632A" w:rsidP="0079632A">
      <w:pPr>
        <w:pStyle w:val="Brdtextmedindrag"/>
      </w:pPr>
      <w:r>
        <w:t>I likhet med det som i dag gäller enligt försäkringsrörelselagen för försäkringsföretag i fråga om solvenskapitalkravet (18 kap. 13 § första stycket 4), men till skillnad från det utredningen föreslår, bör brister i upp</w:t>
      </w:r>
      <w:r>
        <w:softHyphen/>
        <w:t>fyllelsen av det riskkänsliga kapitalkravet i förlängningen kunna leda till återkallelse av tillståndet för ett tjänstepensionsföretag. Därigenom fram</w:t>
      </w:r>
      <w:r>
        <w:softHyphen/>
        <w:t>går att det är allvarligt om det riskkänsliga kapitalkravet inte uppfylls. Det bör därför uttryckligen anges i den nya lagen om tjänstepensions</w:t>
      </w:r>
      <w:r>
        <w:softHyphen/>
        <w:t>företag att Finansinspektionen får återkalla tillståndet för ett tjänstepens</w:t>
      </w:r>
      <w:r>
        <w:softHyphen/>
        <w:t>ions</w:t>
      </w:r>
      <w:r>
        <w:softHyphen/>
        <w:t xml:space="preserve">företag om företaget </w:t>
      </w:r>
      <w:bookmarkStart w:id="4439" w:name="_Hlk514310878"/>
      <w:r>
        <w:t>inte inom de tidsfrister som gäller har vidtagit sådana åtgärder för att åter uppfylla det riskkänsliga kapitalkravet som finns an</w:t>
      </w:r>
      <w:r>
        <w:softHyphen/>
        <w:t>givna i en åtgärdsplan, i förekommande fall efter ändringar till följd av ett föreläggande från Finansinspektionen.</w:t>
      </w:r>
      <w:bookmarkEnd w:id="4439"/>
      <w:r>
        <w:t xml:space="preserve"> Detsamma bör gälla om ett tjänste</w:t>
      </w:r>
      <w:r>
        <w:softHyphen/>
        <w:t>pensionsföretag inte upprättar och överlämnar en åtgärdsplan inom två</w:t>
      </w:r>
      <w:r>
        <w:softHyphen/>
        <w:t>månadersfristen.</w:t>
      </w:r>
    </w:p>
    <w:p w14:paraId="6422EA77" w14:textId="77777777" w:rsidR="0079632A" w:rsidRDefault="0079632A" w:rsidP="0079632A">
      <w:pPr>
        <w:pStyle w:val="Brdtextmedindrag"/>
      </w:pPr>
      <w:r>
        <w:t>Återkallelse av tillståndet ska alltså inte vara obligatorisk för det fall det riskkänsliga kapitalkravet inte uppfylls. Det betyder, precis som enligt mot</w:t>
      </w:r>
      <w:r>
        <w:softHyphen/>
        <w:t>svarande bestämmelse i försäkrings</w:t>
      </w:r>
      <w:r>
        <w:softHyphen/>
        <w:t>rörelselagen, att Finansinspek</w:t>
      </w:r>
      <w:r>
        <w:softHyphen/>
        <w:t>tionen inte som utgångspunkt bör återkalla tillståndet i de aktuella fallen (prop. 2015/16:9 s. 392). Liksom enligt försäkrings</w:t>
      </w:r>
      <w:r>
        <w:softHyphen/>
        <w:t>rörelselagen bör Finans</w:t>
      </w:r>
      <w:r>
        <w:softHyphen/>
        <w:t xml:space="preserve">inspektionen i de nu aktuella fallen kunna välja att i stället för att återkalla tillståndet meddela en varning, om det bedöms tillräckligt. </w:t>
      </w:r>
    </w:p>
    <w:p w14:paraId="2A89D5B6" w14:textId="77777777" w:rsidR="0079632A" w:rsidRDefault="0079632A" w:rsidP="0079632A">
      <w:pPr>
        <w:pStyle w:val="Brdtextmedindrag"/>
      </w:pPr>
      <w:r>
        <w:t xml:space="preserve">Det bör inte i den nya lagen om tjänstepensionsföretag närmare regleras vilka åtgärder som ett tjänstepensionsföretag kan eller ska ange i en plan för att åter uppfylla det riskkänsliga kapitalkravet, inte heller i övrigt vad </w:t>
      </w:r>
      <w:r>
        <w:lastRenderedPageBreak/>
        <w:t xml:space="preserve">planen ska innehålla. </w:t>
      </w:r>
      <w:r w:rsidRPr="000F2F78">
        <w:t>Vilka</w:t>
      </w:r>
      <w:r>
        <w:t xml:space="preserve"> åtgärder som är aktuella varierar mellan före</w:t>
      </w:r>
      <w:r>
        <w:softHyphen/>
        <w:t>tag, mellan situationer och över tiden. För företag som har bestämmelser om uttaxeringsrätt i sin bolagsordning eller sina stadgar, ingår beslut om uttaxering bland de åtgärder som står till buds, beroende på lydelsen av bolagsordningen eller stadgarna i fråga. Som nämns ovan torde det i många fall handla om omallokeringar i tillgångsportföljen, dvs. att mer riskfyllda tillgångar ersätts med mindre riskfyllda.</w:t>
      </w:r>
    </w:p>
    <w:p w14:paraId="04D871F9" w14:textId="77777777" w:rsidR="0079632A" w:rsidRDefault="0079632A" w:rsidP="0079632A">
      <w:pPr>
        <w:pStyle w:val="Brdtextmedindrag"/>
      </w:pPr>
      <w:r>
        <w:t>Liksom enligt försäkringsrörelselagen bör regeringen eller den myndig</w:t>
      </w:r>
      <w:r>
        <w:softHyphen/>
        <w:t>het som regeringen bestämmer få meddela föreskrifter om innehållet i en åtgärdsplan. Genom föreskrifter på lägre nivå än lag kan det då preciseras hur en åtgärdsplan ska vara utformad. Det gagnar förutsebarheten för tjänstepensionsföretagen och gör det därmed lättare att ta fram åtgärds</w:t>
      </w:r>
      <w:r>
        <w:softHyphen/>
        <w:t>planer inom de trots allt förhållandevis snäva tidsramar som kommer att råda när det riskkänsliga kapitalkravet inte uppfylls.</w:t>
      </w:r>
    </w:p>
    <w:p w14:paraId="7E99228A" w14:textId="77777777" w:rsidR="0079632A" w:rsidRPr="00A8544B" w:rsidRDefault="0079632A" w:rsidP="00D415A9">
      <w:pPr>
        <w:pStyle w:val="Rubrik3"/>
      </w:pPr>
      <w:bookmarkStart w:id="4440" w:name="_Toc518396698"/>
      <w:bookmarkStart w:id="4441" w:name="_Toc518401009"/>
      <w:bookmarkStart w:id="4442" w:name="_Toc518401726"/>
      <w:bookmarkStart w:id="4443" w:name="_Toc518401965"/>
      <w:bookmarkStart w:id="4444" w:name="_Toc518463119"/>
      <w:bookmarkStart w:id="4445" w:name="_Toc518462815"/>
      <w:bookmarkStart w:id="4446" w:name="_Toc518463771"/>
      <w:bookmarkStart w:id="4447" w:name="_Toc518464146"/>
      <w:bookmarkStart w:id="4448" w:name="_Toc518464385"/>
      <w:bookmarkStart w:id="4449" w:name="_Toc518472824"/>
      <w:bookmarkStart w:id="4450" w:name="_Toc8059855"/>
      <w:bookmarkStart w:id="4451" w:name="_Toc8061565"/>
      <w:bookmarkStart w:id="4452" w:name="_Toc8062097"/>
      <w:bookmarkStart w:id="4453" w:name="_Toc8064565"/>
      <w:bookmarkStart w:id="4454" w:name="_Toc8391242"/>
      <w:bookmarkStart w:id="4455" w:name="_Toc8391508"/>
      <w:bookmarkStart w:id="4456" w:name="_Toc8644713"/>
      <w:bookmarkStart w:id="4457" w:name="_Toc8645245"/>
      <w:bookmarkStart w:id="4458" w:name="_Toc8817726"/>
      <w:bookmarkStart w:id="4459" w:name="_Toc8818298"/>
      <w:bookmarkStart w:id="4460" w:name="_Toc8825667"/>
      <w:bookmarkStart w:id="4461" w:name="_Toc8831764"/>
      <w:bookmarkStart w:id="4462" w:name="_Toc8832673"/>
      <w:bookmarkStart w:id="4463" w:name="_Toc11153135"/>
      <w:bookmarkStart w:id="4464" w:name="_Toc11161056"/>
      <w:bookmarkStart w:id="4465" w:name="_Toc11166992"/>
      <w:bookmarkStart w:id="4466" w:name="_Toc11167528"/>
      <w:bookmarkStart w:id="4467" w:name="_Toc11168965"/>
      <w:bookmarkStart w:id="4468" w:name="_Toc11845918"/>
      <w:bookmarkStart w:id="4469" w:name="_Toc12611717"/>
      <w:bookmarkStart w:id="4470" w:name="_Toc12624984"/>
      <w:bookmarkStart w:id="4471" w:name="_Toc12627473"/>
      <w:bookmarkStart w:id="4472" w:name="_Toc12630363"/>
      <w:bookmarkStart w:id="4473" w:name="_Toc12632858"/>
      <w:bookmarkStart w:id="4474" w:name="_Toc17902930"/>
      <w:r w:rsidRPr="00D415A9">
        <w:t>Förlängd</w:t>
      </w:r>
      <w:r w:rsidRPr="00A8544B">
        <w:t xml:space="preserve"> tidsfrist vid synnerligen ogynnsamma marknadsförhållanden</w:t>
      </w:r>
      <w:bookmarkEnd w:id="4440"/>
      <w:bookmarkEnd w:id="4441"/>
      <w:bookmarkEnd w:id="4442"/>
      <w:bookmarkEnd w:id="4443"/>
      <w:bookmarkEnd w:id="4444"/>
      <w:bookmarkEnd w:id="4445"/>
      <w:bookmarkEnd w:id="4446"/>
      <w:bookmarkEnd w:id="4447"/>
      <w:bookmarkEnd w:id="4448"/>
      <w:bookmarkEnd w:id="4449"/>
      <w:bookmarkEnd w:id="4450"/>
      <w:bookmarkEnd w:id="4451"/>
      <w:bookmarkEnd w:id="4452"/>
      <w:bookmarkEnd w:id="4453"/>
      <w:bookmarkEnd w:id="4454"/>
      <w:bookmarkEnd w:id="4455"/>
      <w:bookmarkEnd w:id="4456"/>
      <w:bookmarkEnd w:id="4457"/>
      <w:bookmarkEnd w:id="4458"/>
      <w:bookmarkEnd w:id="4459"/>
      <w:bookmarkEnd w:id="4460"/>
      <w:bookmarkEnd w:id="4461"/>
      <w:bookmarkEnd w:id="4462"/>
      <w:bookmarkEnd w:id="4463"/>
      <w:bookmarkEnd w:id="4464"/>
      <w:bookmarkEnd w:id="4465"/>
      <w:bookmarkEnd w:id="4466"/>
      <w:bookmarkEnd w:id="4467"/>
      <w:bookmarkEnd w:id="4468"/>
      <w:bookmarkEnd w:id="4469"/>
      <w:bookmarkEnd w:id="4470"/>
      <w:bookmarkEnd w:id="4471"/>
      <w:bookmarkEnd w:id="4472"/>
      <w:bookmarkEnd w:id="4473"/>
      <w:bookmarkEnd w:id="4474"/>
    </w:p>
    <w:p w14:paraId="53CEF41B" w14:textId="77777777" w:rsidR="0079632A" w:rsidRDefault="0079632A" w:rsidP="0079632A">
      <w:pPr>
        <w:pStyle w:val="Brdtextram"/>
      </w:pPr>
      <w:r>
        <w:rPr>
          <w:b/>
        </w:rPr>
        <w:t>Regeringens förslag:</w:t>
      </w:r>
      <w:r w:rsidRPr="00BE3416">
        <w:t xml:space="preserve"> </w:t>
      </w:r>
      <w:bookmarkStart w:id="4475" w:name="_Hlk514255594"/>
      <w:r>
        <w:t>Om ett tjänstepensionsföretags bristande upp</w:t>
      </w:r>
      <w:r>
        <w:softHyphen/>
        <w:t>fyllelse av det riskkänsliga kapitalkravet beror på synnerligen ogynn</w:t>
      </w:r>
      <w:r>
        <w:softHyphen/>
        <w:t>samma marknadsförhållanden som företaget inte skäligen kunde för</w:t>
      </w:r>
      <w:r>
        <w:softHyphen/>
        <w:t xml:space="preserve">väntas räkna med, ska Finansinspektionen genom ett eller flera beslut få förlänga tidsfristen för återhämtning med sammanlagt </w:t>
      </w:r>
      <w:r w:rsidRPr="00500B24">
        <w:t xml:space="preserve">högst </w:t>
      </w:r>
      <w:r>
        <w:t>tolv</w:t>
      </w:r>
      <w:r w:rsidRPr="00500B24">
        <w:t xml:space="preserve"> år</w:t>
      </w:r>
      <w:r>
        <w:t>.</w:t>
      </w:r>
    </w:p>
    <w:p w14:paraId="45777FE8" w14:textId="77777777" w:rsidR="0079632A" w:rsidRDefault="0079632A" w:rsidP="0079632A">
      <w:pPr>
        <w:pStyle w:val="Brdtextmedindragram"/>
      </w:pPr>
      <w:r>
        <w:t>Ett tjänstepensionsföretag ska under en sådan tidsfrist regelbundet ge in en lägesrapport till Finansinspektionen om vilka åtgärder som har vid</w:t>
      </w:r>
      <w:r>
        <w:softHyphen/>
        <w:t xml:space="preserve">tagits och i vilken mån det riskkänsliga kapitalkravet åter uppfyllts. Finansinspektionen ska i samband med beslut om förlängd tidsfrist besluta hur ofta rapporten ska ges in. Inspektionen ska då särskilt beakta tiden för förlängning av tidsfristen. En lägesrapport ska inte ges in oftare än var tredje månad. </w:t>
      </w:r>
    </w:p>
    <w:p w14:paraId="1472C7CB" w14:textId="77777777" w:rsidR="0079632A" w:rsidRDefault="0079632A" w:rsidP="0079632A">
      <w:pPr>
        <w:pStyle w:val="Brdtextmedindragram"/>
      </w:pPr>
      <w:r>
        <w:t>Om en lägesrapport visar att det inte har skett några väsentliga fram</w:t>
      </w:r>
      <w:r>
        <w:softHyphen/>
        <w:t>steg med att åter uppfylla kravet från det att bristen konstaterades fram till dess att rapporten gavs in, ska Finansinspektionen besluta att den förlängda tidsfristen ska upphöra att gälla.</w:t>
      </w:r>
      <w:bookmarkEnd w:id="4475"/>
      <w:r>
        <w:t xml:space="preserve"> Finansinspektionen ska få avstå från att fatta ett sådant beslut om det finns särskilda skäl.</w:t>
      </w:r>
    </w:p>
    <w:p w14:paraId="1267686D" w14:textId="77777777" w:rsidR="0079632A" w:rsidRPr="00017688" w:rsidRDefault="0079632A" w:rsidP="0079632A">
      <w:pPr>
        <w:pStyle w:val="Brdtextmedindrag"/>
        <w:rPr>
          <w:sz w:val="8"/>
          <w:szCs w:val="8"/>
        </w:rPr>
      </w:pPr>
    </w:p>
    <w:p w14:paraId="241DE17C" w14:textId="77777777" w:rsidR="0079632A" w:rsidRDefault="0079632A" w:rsidP="0079632A">
      <w:pPr>
        <w:pStyle w:val="Brdtextmedindrag"/>
        <w:rPr>
          <w:b/>
        </w:rPr>
      </w:pPr>
      <w:r>
        <w:rPr>
          <w:b/>
        </w:rPr>
        <w:t>Utredningen</w:t>
      </w:r>
      <w:r>
        <w:t xml:space="preserve"> behandlar inte frågan.</w:t>
      </w:r>
    </w:p>
    <w:p w14:paraId="29601B41" w14:textId="77777777" w:rsidR="0079632A" w:rsidRDefault="0079632A" w:rsidP="0079632A">
      <w:pPr>
        <w:pStyle w:val="Brdtextmedindrag"/>
      </w:pPr>
      <w:r>
        <w:rPr>
          <w:b/>
        </w:rPr>
        <w:t xml:space="preserve">Remissinstanserna </w:t>
      </w:r>
      <w:r>
        <w:t xml:space="preserve">tar inte upp frågan. </w:t>
      </w:r>
    </w:p>
    <w:p w14:paraId="670251D8" w14:textId="77777777" w:rsidR="0079632A" w:rsidRDefault="0079632A" w:rsidP="0079632A">
      <w:pPr>
        <w:pStyle w:val="Brdtextmedindrag"/>
        <w:rPr>
          <w:b/>
        </w:rPr>
      </w:pPr>
      <w:r>
        <w:rPr>
          <w:b/>
        </w:rPr>
        <w:t>Promemorians förslag</w:t>
      </w:r>
      <w:r>
        <w:t xml:space="preserve"> överensstämmer i huvudsak med regeringens förslag. Promemorians förslag avviker från regeringens förslag genom att enligt promemorians förslag ska en lägesrapport ges in var tredje månad. I promemorian föreslås inte att Finansinspektionen ska få avstå från att besluta att den förlängda tidsfristen ska upphöra att gälla.</w:t>
      </w:r>
    </w:p>
    <w:p w14:paraId="5F0AC560" w14:textId="77777777" w:rsidR="0079632A" w:rsidRPr="00BE3416" w:rsidRDefault="0079632A" w:rsidP="0079632A">
      <w:pPr>
        <w:pStyle w:val="Brdtextmedindrag"/>
        <w:rPr>
          <w:rFonts w:eastAsiaTheme="minorHAnsi"/>
        </w:rPr>
      </w:pPr>
      <w:r w:rsidRPr="00BE3416">
        <w:rPr>
          <w:b/>
        </w:rPr>
        <w:t>Remissinstanserna:</w:t>
      </w:r>
      <w:r w:rsidRPr="00A23699">
        <w:t xml:space="preserve"> </w:t>
      </w:r>
      <w:r>
        <w:t xml:space="preserve">Flertalet remissinstanser tillstyrker förslaget eller har inget att invända mot det. </w:t>
      </w:r>
      <w:r>
        <w:rPr>
          <w:rFonts w:eastAsiaTheme="minorHAnsi"/>
          <w:i/>
        </w:rPr>
        <w:t>Svensk Försäkring</w:t>
      </w:r>
      <w:r w:rsidRPr="00E109C7">
        <w:rPr>
          <w:rFonts w:eastAsiaTheme="minorHAnsi"/>
        </w:rPr>
        <w:t xml:space="preserve"> </w:t>
      </w:r>
      <w:r>
        <w:rPr>
          <w:rFonts w:eastAsiaTheme="minorHAnsi"/>
        </w:rPr>
        <w:t>påpekar</w:t>
      </w:r>
      <w:r w:rsidRPr="00E109C7">
        <w:rPr>
          <w:rFonts w:eastAsiaTheme="minorHAnsi"/>
        </w:rPr>
        <w:t xml:space="preserve"> </w:t>
      </w:r>
      <w:r>
        <w:rPr>
          <w:rFonts w:eastAsiaTheme="minorHAnsi"/>
        </w:rPr>
        <w:t xml:space="preserve">att det kan </w:t>
      </w:r>
      <w:r w:rsidRPr="00E109C7">
        <w:rPr>
          <w:rFonts w:eastAsiaTheme="minorHAnsi"/>
        </w:rPr>
        <w:t xml:space="preserve">inträffa </w:t>
      </w:r>
      <w:r>
        <w:rPr>
          <w:rFonts w:eastAsiaTheme="minorHAnsi"/>
        </w:rPr>
        <w:t>situationer där</w:t>
      </w:r>
      <w:r w:rsidRPr="00E109C7">
        <w:rPr>
          <w:rFonts w:eastAsiaTheme="minorHAnsi"/>
        </w:rPr>
        <w:t xml:space="preserve"> ett ogynnsamt marknadsförhållande fortsätter att försämras och att det därför under en period inte är möjligt att visa väsent</w:t>
      </w:r>
      <w:r>
        <w:rPr>
          <w:rFonts w:eastAsiaTheme="minorHAnsi"/>
        </w:rPr>
        <w:softHyphen/>
      </w:r>
      <w:r w:rsidRPr="00E109C7">
        <w:rPr>
          <w:rFonts w:eastAsiaTheme="minorHAnsi"/>
        </w:rPr>
        <w:t xml:space="preserve">liga framsteg. Det är då inte rimligt att </w:t>
      </w:r>
      <w:r>
        <w:rPr>
          <w:rFonts w:eastAsiaTheme="minorHAnsi"/>
        </w:rPr>
        <w:t>Finans</w:t>
      </w:r>
      <w:r w:rsidRPr="00E109C7">
        <w:rPr>
          <w:rFonts w:eastAsiaTheme="minorHAnsi"/>
        </w:rPr>
        <w:t>inspektionen ska dra in den förlängda återställandetiden. Myndigheten bör ges en större flexibilitet i ett så ansträngt läge.</w:t>
      </w:r>
      <w:r>
        <w:rPr>
          <w:rFonts w:eastAsiaTheme="minorHAnsi"/>
        </w:rPr>
        <w:t xml:space="preserve"> </w:t>
      </w:r>
      <w:r w:rsidRPr="00BE3416">
        <w:t>Äv</w:t>
      </w:r>
      <w:r>
        <w:t xml:space="preserve">en </w:t>
      </w:r>
      <w:r w:rsidRPr="00A23699">
        <w:rPr>
          <w:i/>
        </w:rPr>
        <w:t>Kåpan Pensioner</w:t>
      </w:r>
      <w:r w:rsidRPr="00BE3416">
        <w:t xml:space="preserve"> anser </w:t>
      </w:r>
      <w:r>
        <w:rPr>
          <w:rFonts w:eastAsiaTheme="minorHAnsi"/>
        </w:rPr>
        <w:t xml:space="preserve">att </w:t>
      </w:r>
      <w:r w:rsidRPr="00BE3416">
        <w:rPr>
          <w:rFonts w:eastAsiaTheme="minorHAnsi"/>
        </w:rPr>
        <w:t>förslag</w:t>
      </w:r>
      <w:r>
        <w:rPr>
          <w:rFonts w:eastAsiaTheme="minorHAnsi"/>
        </w:rPr>
        <w:t>et</w:t>
      </w:r>
      <w:r w:rsidRPr="00BE3416">
        <w:rPr>
          <w:rFonts w:eastAsiaTheme="minorHAnsi"/>
        </w:rPr>
        <w:t xml:space="preserve"> inte är </w:t>
      </w:r>
      <w:r w:rsidRPr="00BE3416">
        <w:rPr>
          <w:rFonts w:eastAsiaTheme="minorHAnsi"/>
        </w:rPr>
        <w:lastRenderedPageBreak/>
        <w:t>utforma</w:t>
      </w:r>
      <w:r>
        <w:rPr>
          <w:rFonts w:eastAsiaTheme="minorHAnsi"/>
        </w:rPr>
        <w:t>t</w:t>
      </w:r>
      <w:r w:rsidRPr="00BE3416">
        <w:rPr>
          <w:rFonts w:eastAsiaTheme="minorHAnsi"/>
        </w:rPr>
        <w:t xml:space="preserve"> på ett rimligt sätt. Regleringen syftar till att hantera en situation där en ogynnsam marknadsutveckling innebär att ett flertal tjänste</w:t>
      </w:r>
      <w:r>
        <w:rPr>
          <w:rFonts w:eastAsiaTheme="minorHAnsi"/>
        </w:rPr>
        <w:softHyphen/>
      </w:r>
      <w:r w:rsidRPr="00BE3416">
        <w:rPr>
          <w:rFonts w:eastAsiaTheme="minorHAnsi"/>
        </w:rPr>
        <w:t xml:space="preserve">pensionsföretag hamnar under det lagstiftade riskbaserade kapitalkravet. </w:t>
      </w:r>
      <w:r>
        <w:rPr>
          <w:rFonts w:eastAsiaTheme="minorHAnsi"/>
        </w:rPr>
        <w:t>Enligt Kåpan Pensioner innebär k</w:t>
      </w:r>
      <w:r w:rsidRPr="00BE3416">
        <w:rPr>
          <w:rFonts w:eastAsiaTheme="minorHAnsi"/>
        </w:rPr>
        <w:t>ravet på väsentliga förbättringar</w:t>
      </w:r>
      <w:r>
        <w:rPr>
          <w:rFonts w:eastAsiaTheme="minorHAnsi"/>
        </w:rPr>
        <w:t xml:space="preserve"> och</w:t>
      </w:r>
      <w:r w:rsidRPr="00BE3416">
        <w:rPr>
          <w:rFonts w:eastAsiaTheme="minorHAnsi"/>
        </w:rPr>
        <w:t xml:space="preserve"> att </w:t>
      </w:r>
      <w:r>
        <w:rPr>
          <w:rFonts w:eastAsiaTheme="minorHAnsi"/>
        </w:rPr>
        <w:t>F</w:t>
      </w:r>
      <w:r w:rsidRPr="00BE3416">
        <w:rPr>
          <w:rFonts w:eastAsiaTheme="minorHAnsi"/>
        </w:rPr>
        <w:t>inansinspektionen inte får ge utökad dispens att betydande försäljningar av riskfyllda tillgångar är det enda alternativet. Förslaget innebär ett i stort sett förutsägbart procykliskt agerande av de stora tjänstepensionsföreta</w:t>
      </w:r>
      <w:r>
        <w:rPr>
          <w:rFonts w:eastAsiaTheme="minorHAnsi"/>
        </w:rPr>
        <w:t xml:space="preserve">gen och </w:t>
      </w:r>
      <w:r w:rsidRPr="00BE3416">
        <w:rPr>
          <w:rFonts w:eastAsiaTheme="minorHAnsi"/>
        </w:rPr>
        <w:t xml:space="preserve">en ökad känslighet för den svenska kapitalmarknaden i samband med externa kriser. Situationen kan utnyttjas både av finansiella aktörer </w:t>
      </w:r>
      <w:r>
        <w:rPr>
          <w:rFonts w:eastAsiaTheme="minorHAnsi"/>
        </w:rPr>
        <w:t xml:space="preserve">och </w:t>
      </w:r>
      <w:r w:rsidRPr="00BE3416">
        <w:rPr>
          <w:rFonts w:eastAsiaTheme="minorHAnsi"/>
        </w:rPr>
        <w:t xml:space="preserve">andra verksamheter för att störa den finansiella stabiliteten. </w:t>
      </w:r>
      <w:r>
        <w:rPr>
          <w:rFonts w:eastAsiaTheme="minorHAnsi"/>
        </w:rPr>
        <w:t>F</w:t>
      </w:r>
      <w:r w:rsidRPr="00BE3416">
        <w:rPr>
          <w:rFonts w:eastAsiaTheme="minorHAnsi"/>
        </w:rPr>
        <w:t>örslag</w:t>
      </w:r>
      <w:r>
        <w:rPr>
          <w:rFonts w:eastAsiaTheme="minorHAnsi"/>
        </w:rPr>
        <w:t>et</w:t>
      </w:r>
      <w:r w:rsidRPr="00BE3416">
        <w:rPr>
          <w:rFonts w:eastAsiaTheme="minorHAnsi"/>
        </w:rPr>
        <w:t xml:space="preserve"> </w:t>
      </w:r>
      <w:r>
        <w:rPr>
          <w:rFonts w:eastAsiaTheme="minorHAnsi"/>
        </w:rPr>
        <w:t>kan</w:t>
      </w:r>
      <w:r w:rsidRPr="00BE3416">
        <w:rPr>
          <w:rFonts w:eastAsiaTheme="minorHAnsi"/>
        </w:rPr>
        <w:t xml:space="preserve"> därför medföra </w:t>
      </w:r>
      <w:r>
        <w:rPr>
          <w:rFonts w:eastAsiaTheme="minorHAnsi"/>
        </w:rPr>
        <w:t xml:space="preserve">en </w:t>
      </w:r>
      <w:r w:rsidRPr="00BE3416">
        <w:rPr>
          <w:rFonts w:eastAsiaTheme="minorHAnsi"/>
        </w:rPr>
        <w:t>betydande risk för b</w:t>
      </w:r>
      <w:r>
        <w:rPr>
          <w:rFonts w:eastAsiaTheme="minorHAnsi"/>
        </w:rPr>
        <w:t>åde den svenska ekonomin och de</w:t>
      </w:r>
      <w:r w:rsidRPr="00BE3416">
        <w:rPr>
          <w:rFonts w:eastAsiaTheme="minorHAnsi"/>
        </w:rPr>
        <w:t xml:space="preserve"> långs</w:t>
      </w:r>
      <w:r>
        <w:rPr>
          <w:rFonts w:eastAsiaTheme="minorHAnsi"/>
        </w:rPr>
        <w:t>iktiga tjänstepensionsnivåerna</w:t>
      </w:r>
      <w:r w:rsidRPr="00BE3416">
        <w:rPr>
          <w:rFonts w:eastAsiaTheme="minorHAnsi"/>
        </w:rPr>
        <w:t xml:space="preserve">. </w:t>
      </w:r>
      <w:r>
        <w:rPr>
          <w:rFonts w:eastAsiaTheme="minorHAnsi"/>
        </w:rPr>
        <w:t xml:space="preserve">Enligt Kåpan Pensioner bör </w:t>
      </w:r>
      <w:r w:rsidRPr="00BE3416">
        <w:rPr>
          <w:rFonts w:eastAsiaTheme="minorHAnsi"/>
        </w:rPr>
        <w:t>F</w:t>
      </w:r>
      <w:r>
        <w:rPr>
          <w:rFonts w:eastAsiaTheme="minorHAnsi"/>
        </w:rPr>
        <w:t>inans</w:t>
      </w:r>
      <w:r>
        <w:rPr>
          <w:rFonts w:eastAsiaTheme="minorHAnsi"/>
        </w:rPr>
        <w:softHyphen/>
        <w:t>inspektionen i stället få</w:t>
      </w:r>
      <w:r w:rsidRPr="00BE3416">
        <w:rPr>
          <w:rFonts w:eastAsiaTheme="minorHAnsi"/>
        </w:rPr>
        <w:t xml:space="preserve"> ett tydligt mandat att medge dispens från kraven i lagstiftningen för att stabilisera situationen vid synnerligen ogynnsamma marknads</w:t>
      </w:r>
      <w:r>
        <w:rPr>
          <w:rFonts w:eastAsiaTheme="minorHAnsi"/>
        </w:rPr>
        <w:softHyphen/>
      </w:r>
      <w:r w:rsidRPr="00BE3416">
        <w:rPr>
          <w:rFonts w:eastAsiaTheme="minorHAnsi"/>
        </w:rPr>
        <w:t xml:space="preserve">förhållanden. Möjligheten till dispens </w:t>
      </w:r>
      <w:r>
        <w:rPr>
          <w:rFonts w:eastAsiaTheme="minorHAnsi"/>
        </w:rPr>
        <w:t xml:space="preserve">bör inte tidsbestämmas utan </w:t>
      </w:r>
      <w:r w:rsidRPr="00BE3416">
        <w:rPr>
          <w:rFonts w:eastAsiaTheme="minorHAnsi"/>
        </w:rPr>
        <w:t>ses som en helhet inom ramen för uppgiften att i en sådan situation hantera den finansiella stabiliteten i Sverige.</w:t>
      </w:r>
      <w:r>
        <w:rPr>
          <w:rFonts w:eastAsiaTheme="minorHAnsi"/>
        </w:rPr>
        <w:t xml:space="preserve"> </w:t>
      </w:r>
      <w:r>
        <w:t xml:space="preserve">Även </w:t>
      </w:r>
      <w:r w:rsidRPr="00BE3416">
        <w:rPr>
          <w:i/>
        </w:rPr>
        <w:t>AFA Försäkring</w:t>
      </w:r>
      <w:r>
        <w:t xml:space="preserve">, </w:t>
      </w:r>
      <w:r w:rsidRPr="00BE3416">
        <w:rPr>
          <w:i/>
        </w:rPr>
        <w:t>Alecta</w:t>
      </w:r>
      <w:r>
        <w:t xml:space="preserve">, </w:t>
      </w:r>
      <w:r w:rsidRPr="00BE3416">
        <w:rPr>
          <w:i/>
        </w:rPr>
        <w:t>AMF</w:t>
      </w:r>
      <w:r>
        <w:t xml:space="preserve"> och </w:t>
      </w:r>
      <w:r w:rsidRPr="00BE3416">
        <w:rPr>
          <w:i/>
        </w:rPr>
        <w:t>Folksam</w:t>
      </w:r>
      <w:r>
        <w:rPr>
          <w:rFonts w:eastAsiaTheme="minorHAnsi"/>
        </w:rPr>
        <w:t xml:space="preserve"> anser att det föreslagna kravet på väsentliga framsteg varje tremånadersperiod är olämpligt. Bolagen påpekar att de ekonomiska krissituationer som utlöser en förlängd tidsfrist kan kvarstå under tidsrymder som vida överstiger periodiciteten för lägesrapporte</w:t>
      </w:r>
      <w:r>
        <w:rPr>
          <w:rFonts w:eastAsiaTheme="minorHAnsi"/>
        </w:rPr>
        <w:softHyphen/>
        <w:t>ringen. Det föreslagna kravet på väsentliga framsteg kommer att tvinga fram ett kortsiktigt agerande av tjänstepensionsföretagen som direkt motverkar syftet med den förlängda tidsfristen. Som alternativ reglering föreslår de att Finansinspektionen får en möjlighet att återkalla den för</w:t>
      </w:r>
      <w:r>
        <w:rPr>
          <w:rFonts w:eastAsiaTheme="minorHAnsi"/>
        </w:rPr>
        <w:softHyphen/>
        <w:t>längda fristen om ett företag under en viss period, längre än tre månader, underlåter att vidta de åtgärder som under rådande marknadsförhållanden är möjliga och lämpliga för att åter uppfylla det riskkänsliga kapitalkravet.</w:t>
      </w:r>
    </w:p>
    <w:p w14:paraId="3B42E205" w14:textId="77777777" w:rsidR="0079632A" w:rsidRDefault="0079632A" w:rsidP="0079632A">
      <w:pPr>
        <w:pStyle w:val="Rubrik4utannumrering"/>
      </w:pPr>
      <w:r>
        <w:t>Skälen för regeringens förslag</w:t>
      </w:r>
    </w:p>
    <w:p w14:paraId="0FE5B41C" w14:textId="77777777" w:rsidR="0079632A" w:rsidRDefault="0079632A" w:rsidP="0079632A">
      <w:pPr>
        <w:pStyle w:val="Rubrik5utannumrering"/>
        <w:spacing w:before="0"/>
      </w:pPr>
      <w:r>
        <w:t>Andra tjänstepensionsdirektivet</w:t>
      </w:r>
    </w:p>
    <w:p w14:paraId="7A3B44ED" w14:textId="77777777" w:rsidR="0079632A" w:rsidRPr="00500B24" w:rsidRDefault="0079632A" w:rsidP="0079632A">
      <w:pPr>
        <w:pStyle w:val="Brdtext"/>
      </w:pPr>
      <w:r>
        <w:t>I andra tjänstepensionsdirektivet finns det inte något riskkänsligt kapital</w:t>
      </w:r>
      <w:r>
        <w:softHyphen/>
        <w:t xml:space="preserve">krav. Därmed finns det inte heller några bestämmelser om följderna av att ett sådant kapitalkrav inte uppfylls. </w:t>
      </w:r>
    </w:p>
    <w:p w14:paraId="4ED01F20" w14:textId="77777777" w:rsidR="0079632A" w:rsidRPr="0009468F" w:rsidRDefault="0079632A" w:rsidP="0079632A">
      <w:pPr>
        <w:pStyle w:val="Rubrik5utannumrering"/>
      </w:pPr>
      <w:r w:rsidRPr="0009468F">
        <w:t>Gällande rätt</w:t>
      </w:r>
    </w:p>
    <w:p w14:paraId="2146DF2D" w14:textId="77777777" w:rsidR="0079632A" w:rsidRDefault="0079632A" w:rsidP="0079632A">
      <w:pPr>
        <w:pStyle w:val="Brdtext"/>
      </w:pPr>
      <w:r>
        <w:t>Finansinspektionen har enligt försäkringsrörelselagen (18 kap. 5 §) möj</w:t>
      </w:r>
      <w:r>
        <w:softHyphen/>
        <w:t>lighet att förlänga tidsfristen för försäkringsföretagen att återställa kapital</w:t>
      </w:r>
      <w:r>
        <w:softHyphen/>
        <w:t>basen så att solvenskapitalkravet – det riskkänsliga kapitalkravet enligt samma lag – åter uppfylls. Tidsfristen kan förlängas med högst sju år. För att en sådan förlängning ska få beslutas krävs att Eiopa har med</w:t>
      </w:r>
      <w:r>
        <w:softHyphen/>
        <w:t>delat att det föreligger exceptionella förhållanden. Vidare krävs att dessa excep</w:t>
      </w:r>
      <w:r>
        <w:softHyphen/>
        <w:t>tionella förhållanden påverkar ett företag som har fått ett före</w:t>
      </w:r>
      <w:r>
        <w:softHyphen/>
        <w:t xml:space="preserve">läggande av Finansinspektionen att upprätta en åtgärdsplan och vidta åtgärder för att åter uppfylla solvenskapitalkravet (18 kap. 4 § FRL). </w:t>
      </w:r>
    </w:p>
    <w:p w14:paraId="36EC7EF1" w14:textId="77777777" w:rsidR="0079632A" w:rsidRDefault="0079632A" w:rsidP="0079632A">
      <w:pPr>
        <w:pStyle w:val="Brdtextmedindrag"/>
      </w:pPr>
      <w:r>
        <w:t>Ett försäkringsföretag som får tidsfristen förlängd på grund av att det föreligger exceptionella förhållanden ska var tredje månad ge in en läges</w:t>
      </w:r>
      <w:r>
        <w:softHyphen/>
        <w:t>rapport om vilka åtgärder som har vidtagits och i vilken mån solvens</w:t>
      </w:r>
      <w:r>
        <w:softHyphen/>
      </w:r>
      <w:r>
        <w:lastRenderedPageBreak/>
        <w:t>kapitalkravet åter uppfylls (18 kap. 5 § andra stycket FRL). Om läges</w:t>
      </w:r>
      <w:r>
        <w:softHyphen/>
        <w:t xml:space="preserve">rapporten visar att det inte har skett några väsentliga framsteg med att åter uppfylla solvenskapitalkravet, ska Finansinspektionen besluta att den förlängda tidsfristen ska upphöra att gälla (18 kap. 5 § tredje stycket FRL). </w:t>
      </w:r>
    </w:p>
    <w:p w14:paraId="29CEA2DE" w14:textId="77777777" w:rsidR="0079632A" w:rsidRPr="005A663B" w:rsidRDefault="0079632A" w:rsidP="0079632A">
      <w:pPr>
        <w:pStyle w:val="Brdtextmedindrag"/>
      </w:pPr>
      <w:r>
        <w:t>Ovan nämnda bestämmelser i försäkringsrörelselagen om förlängning av tidsfristen (18 kap. 5 §) genomför i svensk rätt motsvarande bestäm</w:t>
      </w:r>
      <w:r>
        <w:softHyphen/>
        <w:t>melser i Solvens II-direktivet (artikel 138.4, se prop. 2015/16:9 s. 384–386). I direktivet anges att exceptionellt svåra förhållanden föreligger om den finansiella situationen för försäkrings- och återförsäkringsföretag som utgör en betydande del av marknaden eller berörda försäkringsklasser allvarligt eller negativt påverkas av ett eller flera kursfall på de finansiella marknaderna som är oförutsett, kraftigt och tvärt, förhållanden med ihållande låga räntor eller katastrofer med stora efterverkningar.</w:t>
      </w:r>
    </w:p>
    <w:p w14:paraId="774AE4C7" w14:textId="77777777" w:rsidR="0079632A" w:rsidRPr="005A663B" w:rsidRDefault="0079632A" w:rsidP="0079632A">
      <w:pPr>
        <w:pStyle w:val="Brdtextmedindrag"/>
      </w:pPr>
      <w:r>
        <w:t>För de försäkringsföretag som omfattas av övergångs</w:t>
      </w:r>
      <w:r>
        <w:softHyphen/>
        <w:t>bestämmelserna (punkt 2 i övergångsbestämmelserna till lagen [2015:700] om ändring i försäkringsrörelselagen [2010:2043]) finns i dag inte några bestämmelser om ett riskkänsligt kapitalkrav, och därför inte heller några bestämmelser om tidsfrister för att avhjälpa bristande uppfyllelse av ett sådant kapita</w:t>
      </w:r>
      <w:r>
        <w:softHyphen/>
        <w:t xml:space="preserve">lkrav. Detsamma gäller för tjänstepensionskassor. </w:t>
      </w:r>
    </w:p>
    <w:p w14:paraId="0F37A719" w14:textId="77777777" w:rsidR="0079632A" w:rsidRPr="00523FCC" w:rsidRDefault="0079632A" w:rsidP="0079632A">
      <w:pPr>
        <w:pStyle w:val="Rubrik5utannumrering"/>
      </w:pPr>
      <w:r>
        <w:t>Längre frist för återhämtning vid synnerligen ogynnsamma marknadsförhållanden</w:t>
      </w:r>
    </w:p>
    <w:p w14:paraId="651226D9" w14:textId="77777777" w:rsidR="0079632A" w:rsidRDefault="0079632A" w:rsidP="0079632A">
      <w:pPr>
        <w:pStyle w:val="Brdtext"/>
      </w:pPr>
      <w:r>
        <w:t xml:space="preserve">Det bör införas en möjlighet att medge avsevärt längre tidsfrister för </w:t>
      </w:r>
      <w:r w:rsidRPr="008E7EB5">
        <w:t xml:space="preserve">tjänstepensionsföretag </w:t>
      </w:r>
      <w:r>
        <w:t>att återställa kapitalbasen i vissa allvarliga kris</w:t>
      </w:r>
      <w:r>
        <w:softHyphen/>
        <w:t>lägen än de tidsfrister som föreslås i avsnitt 13.2.3. I annat fall finns det risk för att tjänstepensionsföretag tvingas till omfattande omdispositioner i sina tillgångsportföljer i ett krisläge, då tillgångspriserna kan vara starkt nedpressade. I en verksamhet avseende tjänstepensionsförsäkringar, med mycket lång placeringshorisont, kan sådana regelverksdrivna försäljningar allvarligt skada solvensen i tjänstepensionsföretagen och under årtionden därefter försvaga eller förstöra deras förmåga att placera i annat än låg</w:t>
      </w:r>
      <w:r>
        <w:softHyphen/>
        <w:t xml:space="preserve">avkastande tillgångar. </w:t>
      </w:r>
    </w:p>
    <w:p w14:paraId="04693897" w14:textId="77777777" w:rsidR="0079632A" w:rsidRDefault="0079632A" w:rsidP="0079632A">
      <w:pPr>
        <w:pStyle w:val="Brdtextmedindrag"/>
      </w:pPr>
      <w:r>
        <w:t>För att det ska bli aktuellt att medge en längre tidsfrist bör det dock krävas för</w:t>
      </w:r>
      <w:r>
        <w:softHyphen/>
        <w:t xml:space="preserve">hållanden som mycket tydligt avviker från det som är normalt på de marknader – för placeringar i t.ex. obligationer, aktier och fastigheter – där tjänstepensionsföretag är verksamma. Tjänstepensionsföretag ska bedriva ett proaktivt riskhanteringsarbete och ska därför ha beredskap att klara av de flesta tänkbara negativa scenarier. Samtidigt är beredskapen inför negativa scenarier en kostnads- och avkastningsfråga. Intresset av effektiv förvaltning av tjänstepensionskapitalet medger inte hur stor försiktighet i riskhanteringen som helst. </w:t>
      </w:r>
    </w:p>
    <w:p w14:paraId="53AC9F98" w14:textId="77777777" w:rsidR="0079632A" w:rsidRDefault="0079632A" w:rsidP="0079632A">
      <w:pPr>
        <w:pStyle w:val="Brdtextmedindrag"/>
      </w:pPr>
      <w:r>
        <w:t>Den förlängda tidsfristen bör mot denna bakgrund kunna tillgripas vid synnerligen ogynnsamma marknadsförhållanden. Med detta uttryck avses bl.a. sådana förhållanden som särskilt tvära och oväntade kursfall, lång</w:t>
      </w:r>
      <w:r>
        <w:softHyphen/>
        <w:t>variga lågräntelägen och katastrofer (se</w:t>
      </w:r>
      <w:r w:rsidRPr="00933CCA">
        <w:t xml:space="preserve"> </w:t>
      </w:r>
      <w:r>
        <w:t>artikel 138.4 i Solvens II-direk</w:t>
      </w:r>
      <w:r>
        <w:softHyphen/>
        <w:t xml:space="preserve">tivet). Även andra situationer som är att jämställa med de nyss nämnda bör dock kunna föranleda beslut om en längre tidsfrist. Av ordet synnerligen framgår att det ska handla om undantagsfall. Ytterst måste innebörden uttolkas i rättstillämpningen. </w:t>
      </w:r>
    </w:p>
    <w:p w14:paraId="2073608A" w14:textId="77777777" w:rsidR="0079632A" w:rsidRDefault="0079632A" w:rsidP="0079632A">
      <w:pPr>
        <w:pStyle w:val="Brdtextmedindrag"/>
      </w:pPr>
      <w:r>
        <w:lastRenderedPageBreak/>
        <w:t>Eftersom det riskkänsliga kapitalkrav som föreslås för tjänstepensions</w:t>
      </w:r>
      <w:r>
        <w:softHyphen/>
        <w:t>företag är ett krav som ska införas i nationell rätt utan att det finns något motsvarande krav i unionsrätten kan det inte ankomma på Eiopa att avgöra om det föreligger synnerligen ogynnsamma marknadsförhållanden eller inte. Beslut om för</w:t>
      </w:r>
      <w:r>
        <w:softHyphen/>
        <w:t xml:space="preserve">längd tidsfrist med anledning av att det föreligger sådana förhållanden bör därför fattas av Finansinspektionen. </w:t>
      </w:r>
    </w:p>
    <w:p w14:paraId="054B4B34" w14:textId="77777777" w:rsidR="0079632A" w:rsidRDefault="0079632A" w:rsidP="0079632A">
      <w:pPr>
        <w:pStyle w:val="Brdtextmedindrag"/>
      </w:pPr>
      <w:r>
        <w:t>Möjligheten till en längre tidsfrist på grund av synnerligen ogynnsamma marknadsförhållanden ska inte belöna företag som investerat sina till</w:t>
      </w:r>
      <w:r>
        <w:softHyphen/>
        <w:t>gångar utan tillräcklig aktsamhet eller som inte varit tillräckligt vaksamma i sin riskhantering. Om möjligheten ska tillämpas ska det handla om situationer då en väl fungerande företagsstyrning inte skulle ha varit till någon hjälp för att undvika brist i uppfyllelsen av det riskkänsliga kapital</w:t>
      </w:r>
      <w:r>
        <w:softHyphen/>
        <w:t>kravet.</w:t>
      </w:r>
    </w:p>
    <w:p w14:paraId="3490BECB" w14:textId="77777777" w:rsidR="0079632A" w:rsidRDefault="0079632A" w:rsidP="0079632A">
      <w:pPr>
        <w:pStyle w:val="Brdtextmedindrag"/>
      </w:pPr>
      <w:r>
        <w:t>Därför bör det krävas för en förlängd tidsfrist att de synnerligen ogynn</w:t>
      </w:r>
      <w:r>
        <w:softHyphen/>
        <w:t>samma marknadsförhållandena varit sådana att tjänstepensionsföretaget inte skäligen kunde förväntas räkna med dem. Det kravet bör, som berörs ovan, ses i ljuset av bestämmelserna om företagsstyrning. Om företags</w:t>
      </w:r>
      <w:r>
        <w:softHyphen/>
        <w:t xml:space="preserve">styrningssystemet fungerat väl och tjänstepensionsföretaget likväl inte förutsåg ett negativt scenario av det svåra slag som nu behandlas, då talar det för att förhållandena var sådana att tjänstepensionsföretaget inte skäligen kunde förväntas räkna med dem. </w:t>
      </w:r>
    </w:p>
    <w:p w14:paraId="2FF42E5D" w14:textId="77777777" w:rsidR="0079632A" w:rsidRDefault="0079632A" w:rsidP="0079632A">
      <w:pPr>
        <w:pStyle w:val="Brdtextmedindrag"/>
      </w:pPr>
      <w:r>
        <w:t>När det sedan gäller tiden för en förlängning av tidsfristen vid synner</w:t>
      </w:r>
      <w:r>
        <w:softHyphen/>
        <w:t>ligen ogynnsamma marknadsförhållanden, bör återigen långsiktigheten i en verksamhet avseende tjänstepensionsförsäkringar beaktas, samt svårig</w:t>
      </w:r>
      <w:r>
        <w:softHyphen/>
        <w:t>heterna i att återställa en solvens som urholkats till följd av hastiga omplaceringar i ett krisläge. Enligt försäkringsrörelselagen kan tidsfristen för att åter uppfylla solvenskapitalkravet förlängas med högst sju år, om det föreligger exceptionella förhållanden (18 kap. 5 §). Den tidsfristen gäller för all typ av försäkringsrörelse, både skade- och livförsäkrings</w:t>
      </w:r>
      <w:r>
        <w:softHyphen/>
        <w:t xml:space="preserve">rörelse, dvs. både för sådan försäkringsrörelse som är mer kortsiktig till sin natur och för den som är mer långsiktig. </w:t>
      </w:r>
    </w:p>
    <w:p w14:paraId="45A37D9A" w14:textId="77777777" w:rsidR="0079632A" w:rsidRDefault="0079632A" w:rsidP="00707D1C">
      <w:pPr>
        <w:pStyle w:val="Brdtextmedindrag"/>
      </w:pPr>
      <w:r>
        <w:t>Förlängning av tidsfristen för att återställa kapitalbasen i ett tjänste</w:t>
      </w:r>
      <w:r>
        <w:softHyphen/>
        <w:t>pensionsföretag bör med ledning av dessa överväganden kunna ske med högst tolv år. Förlängning bör, liksom den ordinarie tidsfristen som inte kräver synnerligen ogynnsamma marknadsförhållanden, kunna ske genom ett eller flera beslut av Finansinspektionen, så länge tidsfristen sammanlagt inte förlängs mer än tolv år.</w:t>
      </w:r>
    </w:p>
    <w:p w14:paraId="2C16524A" w14:textId="77777777" w:rsidR="0079632A" w:rsidRDefault="0079632A" w:rsidP="0079632A">
      <w:pPr>
        <w:pStyle w:val="Brdtextmedindrag"/>
      </w:pPr>
      <w:r>
        <w:t>Efter mönster från försäkringsrörelselagen föreslås i promemorian att tjänstepensionsföretag som medgetts förlängd tidsfrist ska ge in en läges</w:t>
      </w:r>
      <w:r>
        <w:softHyphen/>
        <w:t>rapport till Finansinspektionen var tredje månad. Enligt promem</w:t>
      </w:r>
      <w:r>
        <w:softHyphen/>
        <w:t xml:space="preserve">orians förslag ska Finansinspektionen dra in den förlängda tidsfristen om inlämnade lägesrapporter visar att inga väsentliga framsteg skett med att åter uppfylla det riskkänsliga kapitalkravet. </w:t>
      </w:r>
      <w:r w:rsidRPr="00C37BDE">
        <w:t>Flera remiss</w:t>
      </w:r>
      <w:r w:rsidRPr="00C37BDE">
        <w:softHyphen/>
        <w:t>instanser</w:t>
      </w:r>
      <w:r>
        <w:t xml:space="preserve"> är kritiska mot förslaget och hänvisar bl.a. till att rådande marknadsförhåll</w:t>
      </w:r>
      <w:r>
        <w:softHyphen/>
        <w:t>anden kan göra det svårt att visa väsentliga framsteg var tredje månad.</w:t>
      </w:r>
    </w:p>
    <w:p w14:paraId="6F5FB673" w14:textId="77777777" w:rsidR="0079632A" w:rsidRPr="00275F7E" w:rsidRDefault="0079632A" w:rsidP="0079632A">
      <w:pPr>
        <w:pStyle w:val="Brdtextmedindrag"/>
      </w:pPr>
      <w:r>
        <w:t>Regeringen anser att det, i enlighet med förslaget i promemorian, bör införas krav på att tjänstepensionsföretag ska lämna in regelbundna läges</w:t>
      </w:r>
      <w:r>
        <w:softHyphen/>
        <w:t>rapporter för att en tät uppföljning ska kunna ske av de aktuella företagen. För att tillse att företagen arbetar aktivt med att återställa kapitalbasen bör rapporter</w:t>
      </w:r>
      <w:r>
        <w:softHyphen/>
        <w:t xml:space="preserve">ingskravet också kombineras med ett krav på att de regelbundet ska uppvisa väsentliga framsteg. Regeringen anser dock, i likhet med flera </w:t>
      </w:r>
      <w:r>
        <w:lastRenderedPageBreak/>
        <w:t>remissinstanser och till skillnad från det som föreslås i promemorian, att det inte är lämpligt med ett generellt krav på att väsentliga framsteg ska rapporteras in var tredje månad. Vid synnerligen ogynnsamma marknads</w:t>
      </w:r>
      <w:r>
        <w:softHyphen/>
        <w:t>förhållanden ska Finansinspektionen enligt förslaget få möjlighet att för</w:t>
      </w:r>
      <w:r>
        <w:softHyphen/>
        <w:t xml:space="preserve">länga tidsfristen upp till tolv år. Under sådana svåra förhållanden är det inte ändamålsenligt att kräva väsentliga framsteg så ofta som var tredje månad. Ett krav på kvartalsvis rapportering i dessa situationer riskerar i stället, som </w:t>
      </w:r>
      <w:r>
        <w:rPr>
          <w:i/>
        </w:rPr>
        <w:t>AFA Försäkring</w:t>
      </w:r>
      <w:r>
        <w:t xml:space="preserve"> m.fl. påpekar, att tvinga fram ett kortsiktigt agerande från tjänstepensionsföretagen. Regeringen anser där</w:t>
      </w:r>
      <w:r>
        <w:softHyphen/>
        <w:t>för att Finansinspektionen bör fastställa i varje enskilt fall hur ofta läges</w:t>
      </w:r>
      <w:r>
        <w:softHyphen/>
        <w:t>rapporten ska ges in. Detta bör ske i samband med beslut om att förlänga tidsfristen för att åter uppfylla det riskkänsliga kapitalkravet. Vid pröv</w:t>
      </w:r>
      <w:r>
        <w:softHyphen/>
        <w:t>ningen av hur ofta lägesrapportering ska ske bör Finansinspektionen sär</w:t>
      </w:r>
      <w:r>
        <w:softHyphen/>
        <w:t>skilt beakta hur lång den förlängda tidsfristen är. Tidsperioden för att upp</w:t>
      </w:r>
      <w:r>
        <w:softHyphen/>
        <w:t>visa väsentliga framsteg bör alltså framför allt fastställas med hänsyn till de rådande marknadsförhållandena. Enligt regeringens uppfattning bör årsvis lägesrapportering kunna vara aktuellt i vissa särskilt allvarliga kris</w:t>
      </w:r>
      <w:r>
        <w:softHyphen/>
        <w:t>lägen. Under alla förhållanden bör rapportering inte ske med kortare intervall än var tredje månad.</w:t>
      </w:r>
    </w:p>
    <w:p w14:paraId="45E74440" w14:textId="77777777" w:rsidR="0079632A" w:rsidRDefault="0079632A" w:rsidP="0079632A">
      <w:pPr>
        <w:pStyle w:val="Brdtextmedindrag"/>
      </w:pPr>
      <w:r>
        <w:t>Regeringen anser, i likhet med det som föreslås i promemorian, att Finansinspektionen ska åläggas att dra in den förlängda tidsfristen om de regelbundna lägesrapporterna visar att det inte har skett några väsentliga framsteg med att åter uppfylla det riskkänsliga kapitalkravet. Eftersom de aktuella bestämmelserna om förlängd tidsfrist kommer att tillämpas i all</w:t>
      </w:r>
      <w:r>
        <w:softHyphen/>
        <w:t xml:space="preserve">varliga krissituationer bör dock Finansinspektionen, som bl.a. </w:t>
      </w:r>
      <w:r>
        <w:rPr>
          <w:i/>
        </w:rPr>
        <w:t>Svensk Försäkring</w:t>
      </w:r>
      <w:r>
        <w:t xml:space="preserve"> och </w:t>
      </w:r>
      <w:r>
        <w:rPr>
          <w:i/>
        </w:rPr>
        <w:t xml:space="preserve">Kåpan </w:t>
      </w:r>
      <w:r w:rsidRPr="006B03C3">
        <w:rPr>
          <w:i/>
        </w:rPr>
        <w:t>Pensioner</w:t>
      </w:r>
      <w:r>
        <w:t xml:space="preserve"> </w:t>
      </w:r>
      <w:r w:rsidRPr="006B03C3">
        <w:t>förordar</w:t>
      </w:r>
      <w:r>
        <w:t>, ges viss möjlighet till flexi</w:t>
      </w:r>
      <w:r>
        <w:softHyphen/>
        <w:t>bilitet utifrån situationen i det enskilda fallet. Huvudregeln bör vara att Finans</w:t>
      </w:r>
      <w:r>
        <w:softHyphen/>
        <w:t>inspektionen ska besluta om att den förlängda tidsfristen ska upp</w:t>
      </w:r>
      <w:r>
        <w:softHyphen/>
        <w:t>höra att gälla om det inte har gjorts väsentliga framsteg, men myndigheten bör kunna avstå från att fatta ett sådant beslut om det finns särskilda skäl. Vad som utgör särskilda skäl får ytterst avgöras i rättstillämpningen. Det bör dock exempelvis kunna handla om att marknadsläget är sådant att det inte rimligen kan krävas att tjänstepensionsföretaget uppvisar väsentliga framsteg. Därmed får Finansinspektionen möjlighet att beakta huruvida ett tjänstepensionsföretag har vidtagit möjliga och lämpliga åtgärder för att åter uppfylla det riskkänsliga kapitalkravet under rådande marknads</w:t>
      </w:r>
      <w:r>
        <w:softHyphen/>
        <w:t xml:space="preserve">förhållanden, </w:t>
      </w:r>
      <w:r w:rsidRPr="00CD7D26">
        <w:t xml:space="preserve">vilket </w:t>
      </w:r>
      <w:r w:rsidRPr="00C41031">
        <w:rPr>
          <w:i/>
        </w:rPr>
        <w:t>AFA Försäkring</w:t>
      </w:r>
      <w:r w:rsidRPr="00CD7D26">
        <w:t xml:space="preserve"> m.</w:t>
      </w:r>
      <w:r>
        <w:t>fl. förordar.</w:t>
      </w:r>
    </w:p>
    <w:p w14:paraId="5432296F" w14:textId="77777777" w:rsidR="0079632A" w:rsidRPr="00A8544B" w:rsidRDefault="0079632A" w:rsidP="00D415A9">
      <w:pPr>
        <w:pStyle w:val="Rubrik3"/>
      </w:pPr>
      <w:bookmarkStart w:id="4476" w:name="_Toc518396699"/>
      <w:bookmarkStart w:id="4477" w:name="_Toc518401010"/>
      <w:bookmarkStart w:id="4478" w:name="_Toc518401727"/>
      <w:bookmarkStart w:id="4479" w:name="_Toc518401966"/>
      <w:bookmarkStart w:id="4480" w:name="_Toc518463120"/>
      <w:bookmarkStart w:id="4481" w:name="_Toc518462816"/>
      <w:bookmarkStart w:id="4482" w:name="_Toc518463772"/>
      <w:bookmarkStart w:id="4483" w:name="_Toc518464147"/>
      <w:bookmarkStart w:id="4484" w:name="_Toc518464386"/>
      <w:bookmarkStart w:id="4485" w:name="_Toc518472825"/>
      <w:bookmarkStart w:id="4486" w:name="_Toc8059856"/>
      <w:bookmarkStart w:id="4487" w:name="_Toc8061566"/>
      <w:bookmarkStart w:id="4488" w:name="_Toc8062098"/>
      <w:bookmarkStart w:id="4489" w:name="_Toc8064566"/>
      <w:bookmarkStart w:id="4490" w:name="_Toc8391243"/>
      <w:bookmarkStart w:id="4491" w:name="_Toc8391509"/>
      <w:bookmarkStart w:id="4492" w:name="_Toc8644714"/>
      <w:bookmarkStart w:id="4493" w:name="_Toc8645246"/>
      <w:bookmarkStart w:id="4494" w:name="_Toc8817727"/>
      <w:bookmarkStart w:id="4495" w:name="_Toc8818299"/>
      <w:bookmarkStart w:id="4496" w:name="_Toc8825668"/>
      <w:bookmarkStart w:id="4497" w:name="_Toc8831765"/>
      <w:bookmarkStart w:id="4498" w:name="_Toc8832674"/>
      <w:bookmarkStart w:id="4499" w:name="_Toc11153136"/>
      <w:bookmarkStart w:id="4500" w:name="_Toc11161057"/>
      <w:bookmarkStart w:id="4501" w:name="_Toc11166993"/>
      <w:bookmarkStart w:id="4502" w:name="_Toc11167529"/>
      <w:bookmarkStart w:id="4503" w:name="_Toc11168966"/>
      <w:bookmarkStart w:id="4504" w:name="_Toc11845919"/>
      <w:bookmarkStart w:id="4505" w:name="_Toc12611718"/>
      <w:bookmarkStart w:id="4506" w:name="_Toc12624985"/>
      <w:bookmarkStart w:id="4507" w:name="_Toc12627474"/>
      <w:bookmarkStart w:id="4508" w:name="_Toc12630364"/>
      <w:bookmarkStart w:id="4509" w:name="_Toc12632859"/>
      <w:bookmarkStart w:id="4510" w:name="_Toc17902931"/>
      <w:r w:rsidRPr="00D415A9">
        <w:t>Ingripande</w:t>
      </w:r>
      <w:r w:rsidRPr="00A8544B">
        <w:t xml:space="preserve"> om minimikapitalkravet eller garantibeloppet inte uppfylls</w:t>
      </w:r>
      <w:bookmarkEnd w:id="4476"/>
      <w:bookmarkEnd w:id="4477"/>
      <w:bookmarkEnd w:id="4478"/>
      <w:bookmarkEnd w:id="4479"/>
      <w:bookmarkEnd w:id="4480"/>
      <w:bookmarkEnd w:id="4481"/>
      <w:bookmarkEnd w:id="4482"/>
      <w:bookmarkEnd w:id="4483"/>
      <w:bookmarkEnd w:id="4484"/>
      <w:bookmarkEnd w:id="4485"/>
      <w:bookmarkEnd w:id="4486"/>
      <w:bookmarkEnd w:id="4487"/>
      <w:bookmarkEnd w:id="4488"/>
      <w:bookmarkEnd w:id="4489"/>
      <w:bookmarkEnd w:id="4490"/>
      <w:bookmarkEnd w:id="4491"/>
      <w:bookmarkEnd w:id="4492"/>
      <w:bookmarkEnd w:id="4493"/>
      <w:bookmarkEnd w:id="4494"/>
      <w:bookmarkEnd w:id="4495"/>
      <w:bookmarkEnd w:id="4496"/>
      <w:bookmarkEnd w:id="4497"/>
      <w:bookmarkEnd w:id="4498"/>
      <w:bookmarkEnd w:id="4499"/>
      <w:bookmarkEnd w:id="4500"/>
      <w:bookmarkEnd w:id="4501"/>
      <w:bookmarkEnd w:id="4502"/>
      <w:bookmarkEnd w:id="4503"/>
      <w:bookmarkEnd w:id="4504"/>
      <w:bookmarkEnd w:id="4505"/>
      <w:bookmarkEnd w:id="4506"/>
      <w:bookmarkEnd w:id="4507"/>
      <w:bookmarkEnd w:id="4508"/>
      <w:bookmarkEnd w:id="4509"/>
      <w:bookmarkEnd w:id="4510"/>
    </w:p>
    <w:p w14:paraId="236C6D87" w14:textId="77777777" w:rsidR="0079632A" w:rsidRDefault="0079632A" w:rsidP="0079632A">
      <w:pPr>
        <w:pStyle w:val="Brdtextram"/>
      </w:pPr>
      <w:r>
        <w:rPr>
          <w:b/>
        </w:rPr>
        <w:t>Regeringens förslag:</w:t>
      </w:r>
      <w:r w:rsidRPr="00BE3416">
        <w:t xml:space="preserve"> </w:t>
      </w:r>
      <w:r>
        <w:t xml:space="preserve">Om ett tjänstepensionsföretag inte uppfyller minimikapitalkravet eller garantibeloppet, ska företaget inom en månad från det att bristen upptäcktes upprätta en finansiell saneringsplan med åtgärder för att åter uppfylla minimikapitalkravet eller garantibeloppet </w:t>
      </w:r>
      <w:r w:rsidRPr="00500B24">
        <w:t>inom högst tre månader</w:t>
      </w:r>
      <w:r>
        <w:t xml:space="preserve"> från samma tidpunkt, och överlämna planen till Finansinspektionen. Företaget ska vidta de åtgärder som anges i en finansiell saneringsplan.</w:t>
      </w:r>
    </w:p>
    <w:p w14:paraId="11B2A498" w14:textId="77777777" w:rsidR="0079632A" w:rsidRDefault="0079632A" w:rsidP="0079632A">
      <w:pPr>
        <w:pStyle w:val="Brdtextmedindragram"/>
      </w:pPr>
      <w:r w:rsidRPr="00C914B2">
        <w:t xml:space="preserve">Om </w:t>
      </w:r>
      <w:r>
        <w:t>Finansinspektionen</w:t>
      </w:r>
      <w:r w:rsidRPr="00C914B2">
        <w:t xml:space="preserve"> </w:t>
      </w:r>
      <w:r>
        <w:t>anser</w:t>
      </w:r>
      <w:r w:rsidRPr="00C914B2">
        <w:t xml:space="preserve"> att</w:t>
      </w:r>
      <w:r>
        <w:t xml:space="preserve"> åtgärderna i en finansiell sanerings</w:t>
      </w:r>
      <w:r>
        <w:softHyphen/>
        <w:t xml:space="preserve">plan </w:t>
      </w:r>
      <w:r w:rsidRPr="00C914B2">
        <w:t xml:space="preserve">är otillräckliga, ska inspektionen förelägga företaget att </w:t>
      </w:r>
      <w:r>
        <w:t xml:space="preserve">göra de </w:t>
      </w:r>
      <w:r>
        <w:lastRenderedPageBreak/>
        <w:t>ändringar i planen</w:t>
      </w:r>
      <w:r w:rsidRPr="00C914B2">
        <w:t xml:space="preserve"> som enligt inspektionens mening krävs för att före</w:t>
      </w:r>
      <w:r>
        <w:softHyphen/>
      </w:r>
      <w:r w:rsidRPr="00C914B2">
        <w:t>taget</w:t>
      </w:r>
      <w:r>
        <w:t>, om planen följs,</w:t>
      </w:r>
      <w:r w:rsidRPr="00C914B2">
        <w:t xml:space="preserve"> inom </w:t>
      </w:r>
      <w:r>
        <w:t>tre</w:t>
      </w:r>
      <w:r w:rsidRPr="00C914B2">
        <w:t xml:space="preserve"> månader </w:t>
      </w:r>
      <w:r>
        <w:t xml:space="preserve">från det att bristen upptäcktes </w:t>
      </w:r>
      <w:r w:rsidRPr="00C914B2">
        <w:t xml:space="preserve">åter ska uppfylla </w:t>
      </w:r>
      <w:r>
        <w:t>minimi</w:t>
      </w:r>
      <w:r w:rsidRPr="00C914B2">
        <w:t>kapitalkravet</w:t>
      </w:r>
      <w:r>
        <w:t xml:space="preserve"> eller garantibeloppet</w:t>
      </w:r>
      <w:r w:rsidRPr="00C914B2">
        <w:t>.</w:t>
      </w:r>
    </w:p>
    <w:p w14:paraId="0D6118D0" w14:textId="77777777" w:rsidR="0079632A" w:rsidRDefault="0079632A" w:rsidP="0079632A">
      <w:pPr>
        <w:pStyle w:val="Brdtextmedindragram"/>
      </w:pPr>
      <w:r>
        <w:t>Om det är lämpligt, ska Finansinspektionen genom ett eller flera beslut få förlänga tidsfristen med sammanlagt högst nio månader. Vid prövningen av om förlängning ska ske och när tiden för en förlängning fastställs, ska Finansinspektionen särskilt beakta i vilken grad den bristande uppfyllelsen av minimikapitalkravet eller garantibeloppet beror på förhållanden som stått utanför tjänstepensionsföretagets kontroll och om företaget skäligen kunde förväntas räkna med dem.</w:t>
      </w:r>
    </w:p>
    <w:p w14:paraId="6101A2E0" w14:textId="77777777" w:rsidR="0079632A" w:rsidRPr="00222D3C" w:rsidRDefault="0079632A" w:rsidP="0079632A">
      <w:pPr>
        <w:pStyle w:val="Brdtextmedindragram"/>
      </w:pPr>
      <w:r>
        <w:t xml:space="preserve">Finansinspektionen ska återkalla ett tjänstepensionsföretags tillstånd om företaget inte uppfyller minimikapitalkravet eller garantibeloppet och företagets finansiella saneringsplan, trots ett föreläggande att ändra den, är uppenbart otillräcklig, eller om företaget inte inom tre månader från den tidpunkt då företaget inte längre uppfyllde minimikapitalkravet eller garantibeloppet har vidtagit de åtgärder som finns angivna i en finansiell saneringsplan, i förekommande fall efter ändringar till följd av ett föreläggande från Finansinspektionen. Återkallelse av tillståndet ska också ske om ett tjänstepensionsföretag inte i rätt tid upprättar och lämnar in någon finansiell saneringsplan. </w:t>
      </w:r>
    </w:p>
    <w:p w14:paraId="16D257E0" w14:textId="77777777" w:rsidR="0079632A" w:rsidRPr="00470CD4" w:rsidRDefault="0079632A" w:rsidP="0079632A">
      <w:pPr>
        <w:pStyle w:val="Brdtextmedindragram"/>
      </w:pPr>
      <w:r>
        <w:t>Regeringen eller den myndighet som regeringen bestämmer ska få meddela föreskrifter om innehållet i en finansiell saneringsplan.</w:t>
      </w:r>
    </w:p>
    <w:p w14:paraId="1E81E074" w14:textId="77777777" w:rsidR="0079632A" w:rsidRPr="00017688" w:rsidRDefault="0079632A" w:rsidP="0079632A">
      <w:pPr>
        <w:pStyle w:val="Brdtextmedindrag"/>
        <w:rPr>
          <w:sz w:val="8"/>
          <w:szCs w:val="8"/>
        </w:rPr>
      </w:pPr>
    </w:p>
    <w:p w14:paraId="778C7ED4" w14:textId="77777777" w:rsidR="0079632A" w:rsidRDefault="0079632A" w:rsidP="0079632A">
      <w:pPr>
        <w:pStyle w:val="Brdtextmedindrag"/>
        <w:rPr>
          <w:b/>
        </w:rPr>
      </w:pPr>
      <w:r>
        <w:rPr>
          <w:b/>
        </w:rPr>
        <w:t xml:space="preserve">Utredningens förslag </w:t>
      </w:r>
      <w:r>
        <w:t>överensstämmer delvis med regeringens förslag. Enligt utredningens förslag ska Finansinspektionen förelägga ett tjänste</w:t>
      </w:r>
      <w:r>
        <w:softHyphen/>
        <w:t>pensionsföretag vars kapitalbas understiger ett schablonmässigt kapital</w:t>
      </w:r>
      <w:r>
        <w:softHyphen/>
        <w:t>krav att upprätta en plan för att återställa en tillfredsställande finansiell ställning och överlämna planen till inspektionen för godkännande. Vidare ska Finansinspektionen förelägga ett tjänstepensionsföretag eller dess styrelse att upprätta och för godkännande överlämna en plan för skyndsamt återställande av kapitalbasen, om företagets kapitalbas understiger garanti</w:t>
      </w:r>
      <w:r>
        <w:softHyphen/>
        <w:t>beloppet eller en tredjedel av det schablonmässigt beräknade kapital</w:t>
      </w:r>
      <w:r>
        <w:softHyphen/>
        <w:t>kravet. Om ett tjänstepensionsföretag inte inom angiven tid har vidtagit åtgärderna i en godkänd plan för att återställa en tillfredsställande finan</w:t>
      </w:r>
      <w:r>
        <w:softHyphen/>
        <w:t>siell ställning eller en plan för att skyndsamt återställa kapitalbasen, ska Finansinspektionen få återkalla tjänstepensionsföretagets tillstånd. Det ska dock inte vara någon skyldighet för inspektionen att återkalla tillståndet.</w:t>
      </w:r>
    </w:p>
    <w:p w14:paraId="63EA9029" w14:textId="77777777" w:rsidR="0079632A" w:rsidRDefault="0079632A" w:rsidP="0079632A">
      <w:pPr>
        <w:pStyle w:val="Brdtextmedindrag"/>
      </w:pPr>
      <w:r>
        <w:rPr>
          <w:b/>
        </w:rPr>
        <w:t>Remissinstanserna</w:t>
      </w:r>
      <w:r>
        <w:t xml:space="preserve"> tillstyrker förslaget eller har inget att invända mot det.</w:t>
      </w:r>
    </w:p>
    <w:p w14:paraId="38A96C8E" w14:textId="77777777" w:rsidR="0079632A" w:rsidRDefault="0079632A" w:rsidP="0079632A">
      <w:pPr>
        <w:pStyle w:val="Brdtextmedindrag"/>
        <w:rPr>
          <w:b/>
        </w:rPr>
      </w:pPr>
      <w:r>
        <w:rPr>
          <w:b/>
        </w:rPr>
        <w:t>Promemorians förslag</w:t>
      </w:r>
      <w:r w:rsidRPr="00BE3416">
        <w:t xml:space="preserve"> över</w:t>
      </w:r>
      <w:r>
        <w:t>ensstämmer med regeringens förslag.</w:t>
      </w:r>
    </w:p>
    <w:p w14:paraId="56B6607F" w14:textId="77777777" w:rsidR="0079632A" w:rsidRPr="00BE3416" w:rsidRDefault="0079632A" w:rsidP="0079632A">
      <w:pPr>
        <w:pStyle w:val="Brdtextmedindrag"/>
        <w:rPr>
          <w:rFonts w:eastAsiaTheme="minorHAnsi"/>
        </w:rPr>
      </w:pPr>
      <w:r>
        <w:rPr>
          <w:b/>
        </w:rPr>
        <w:t>Remissinstanserna:</w:t>
      </w:r>
      <w:r>
        <w:t xml:space="preserve"> Flertalet remissinstanser tillstyrker förslaget eller har inget att invända mot det.</w:t>
      </w:r>
      <w:r>
        <w:rPr>
          <w:rFonts w:eastAsiaTheme="minorHAnsi"/>
        </w:rPr>
        <w:t xml:space="preserve"> </w:t>
      </w:r>
      <w:r>
        <w:rPr>
          <w:rFonts w:eastAsiaTheme="minorHAnsi"/>
          <w:i/>
        </w:rPr>
        <w:t>Svensk Försäkring</w:t>
      </w:r>
      <w:r>
        <w:rPr>
          <w:rFonts w:eastAsiaTheme="minorHAnsi"/>
        </w:rPr>
        <w:t xml:space="preserve"> anser att frågan om för</w:t>
      </w:r>
      <w:r>
        <w:rPr>
          <w:rFonts w:eastAsiaTheme="minorHAnsi"/>
        </w:rPr>
        <w:softHyphen/>
        <w:t>längning av återställandetider enbart bör avgöras utifrån vad som bäst kan säkerställa redan intjänade förmåner och framtida utbetalningar till de försäkrade och andra ersättningsberättigade. Bedömningen av om tids</w:t>
      </w:r>
      <w:r>
        <w:rPr>
          <w:rFonts w:eastAsiaTheme="minorHAnsi"/>
        </w:rPr>
        <w:softHyphen/>
        <w:t>fristerna ska kunna förlängas</w:t>
      </w:r>
      <w:r w:rsidRPr="008B3028">
        <w:rPr>
          <w:rFonts w:eastAsiaTheme="minorHAnsi"/>
        </w:rPr>
        <w:t xml:space="preserve"> </w:t>
      </w:r>
      <w:r>
        <w:rPr>
          <w:rFonts w:eastAsiaTheme="minorHAnsi"/>
        </w:rPr>
        <w:t>kan inte göras beroende av orsaken till att ett kapitalkrav inte uppfylls eftersom det skulle motverka syftet att skydda de försäkrade. Även</w:t>
      </w:r>
      <w:r w:rsidRPr="00453D5D">
        <w:t xml:space="preserve"> </w:t>
      </w:r>
      <w:r w:rsidRPr="00DF315E">
        <w:rPr>
          <w:i/>
        </w:rPr>
        <w:t>AFA Försäkring</w:t>
      </w:r>
      <w:r>
        <w:t xml:space="preserve">, </w:t>
      </w:r>
      <w:r w:rsidRPr="00DF315E">
        <w:rPr>
          <w:i/>
        </w:rPr>
        <w:t>Alecta</w:t>
      </w:r>
      <w:r>
        <w:t xml:space="preserve">, </w:t>
      </w:r>
      <w:r w:rsidRPr="00DF315E">
        <w:rPr>
          <w:i/>
        </w:rPr>
        <w:t>AMF</w:t>
      </w:r>
      <w:r>
        <w:t xml:space="preserve"> och </w:t>
      </w:r>
      <w:r w:rsidRPr="00DF315E">
        <w:rPr>
          <w:i/>
        </w:rPr>
        <w:t>Folksam</w:t>
      </w:r>
      <w:r>
        <w:t xml:space="preserve"> </w:t>
      </w:r>
      <w:r>
        <w:rPr>
          <w:rFonts w:eastAsiaTheme="minorHAnsi"/>
        </w:rPr>
        <w:t>anser att utgångs</w:t>
      </w:r>
      <w:r>
        <w:rPr>
          <w:rFonts w:eastAsiaTheme="minorHAnsi"/>
        </w:rPr>
        <w:softHyphen/>
        <w:t xml:space="preserve">punkten för bedömningen av om tidsfrister ska förlängas ska vara möjligheten att på bästa sätt tillvarata de ersättningsberättigades intressen. Enligt de fyra remissinstanserna tycks förslaget utgå från att företag där </w:t>
      </w:r>
      <w:r>
        <w:rPr>
          <w:rFonts w:eastAsiaTheme="minorHAnsi"/>
        </w:rPr>
        <w:lastRenderedPageBreak/>
        <w:t>det funnits brister i företagsstyrningen inte ska ges tillgång till förlängda tidsfrister. Det blir en slags culpabedömning som i första hand inte drabbar ledningen utan de personer som är ersättningsberättigade i företaget.</w:t>
      </w:r>
    </w:p>
    <w:p w14:paraId="2DA0CAF8" w14:textId="77777777" w:rsidR="0079632A" w:rsidRDefault="0079632A" w:rsidP="0079632A">
      <w:pPr>
        <w:pStyle w:val="Rubrik4utannumrering"/>
      </w:pPr>
      <w:r>
        <w:t>Skälen för regeringens förslag</w:t>
      </w:r>
    </w:p>
    <w:p w14:paraId="0C9755FA" w14:textId="77777777" w:rsidR="0079632A" w:rsidRPr="0009468F" w:rsidRDefault="0079632A" w:rsidP="0079632A">
      <w:pPr>
        <w:pStyle w:val="Rubrik5utannumrering"/>
        <w:spacing w:before="0"/>
      </w:pPr>
      <w:r w:rsidRPr="0009468F">
        <w:t>Andra tjänstepensionsdirektivet</w:t>
      </w:r>
    </w:p>
    <w:p w14:paraId="24CA0F0B" w14:textId="77777777" w:rsidR="0079632A" w:rsidRPr="00500B24" w:rsidRDefault="0079632A" w:rsidP="0079632A">
      <w:pPr>
        <w:pStyle w:val="Brdtext"/>
      </w:pPr>
      <w:r>
        <w:t>Enligt andra tjänstepensionsdirektivet ska medlemsstaterna säkerställa att deras behöriga myndigheter får påföra administrativa sanktioner och andra åtgärder som är tillämpliga på alla överträdelser av de nationella bestäm</w:t>
      </w:r>
      <w:r>
        <w:softHyphen/>
        <w:t>melser som genomför direktivet (artikel 48.2). Medlemsstaterna ska även vidta alla nödvändiga åtgärder för att säkerställa att de tillämpas. Medlemsstaterna ska också säkerställa att deras administrativa sanktioner och andra åtgärder är effektiva, proportionella och avskräckande.</w:t>
      </w:r>
    </w:p>
    <w:p w14:paraId="76AFEDD0" w14:textId="77777777" w:rsidR="0079632A" w:rsidRPr="0009468F" w:rsidRDefault="0079632A" w:rsidP="0079632A">
      <w:pPr>
        <w:pStyle w:val="Rubrik5utannumrering"/>
      </w:pPr>
      <w:r w:rsidRPr="0009468F">
        <w:t>Gällande rätt</w:t>
      </w:r>
    </w:p>
    <w:p w14:paraId="56433614" w14:textId="77777777" w:rsidR="0079632A" w:rsidRDefault="0079632A" w:rsidP="0079632A">
      <w:pPr>
        <w:pStyle w:val="Brdtext"/>
      </w:pPr>
      <w:r>
        <w:t>Enligt försäkringsrörelselagen gäller att Finansinspektionen ska förelägga ett försäkringsföretag som inte uppfyller minimikapitalkravet, eller ett kapitalkrav som gäller sedan företaget helt eller delvis meddelats undantag från den lagen, att inom en månad från dagen då bristen konstaterades upp</w:t>
      </w:r>
      <w:r>
        <w:softHyphen/>
        <w:t>rätta en finansiell saneringsplan och överlämna planen för godkännande (18 kap. 8 §). Den finansiella saneringsplanen ska innehålla åtgärder som företaget ska vidta för att inom tre månader från den dag då bristen konstaterades åter uppfylla minimikapitalkravet eller det kapitalkrav som gäller sedan företaget helt eller delvis meddelats undantag. Om ett försäkringsföretag inom tre månader från den tidpunkt då företaget inte längre uppfyllde minimikapitalkravet, eller ett kapitalkrav som gäller sedan företaget helt eller delvis meddelats undantag från försäkrings</w:t>
      </w:r>
      <w:r>
        <w:softHyphen/>
        <w:t>rörelselagen, inte har vidtagit de åtgärder som finns angivna i en godkänd finansiell saneringsplan, ska Finansinspektionen återkalla företagets till</w:t>
      </w:r>
      <w:r>
        <w:softHyphen/>
        <w:t>stånd. Regeringen eller den myndighet som regeringen bestämmer får meddela föreskrifter om innehållet i en finan</w:t>
      </w:r>
      <w:r>
        <w:softHyphen/>
        <w:t>siell saneringsplan (</w:t>
      </w:r>
      <w:r w:rsidRPr="006B7B5F">
        <w:t>18</w:t>
      </w:r>
      <w:r>
        <w:t> kap.</w:t>
      </w:r>
      <w:r w:rsidRPr="006B7B5F">
        <w:t xml:space="preserve"> 28</w:t>
      </w:r>
      <w:r>
        <w:t> § </w:t>
      </w:r>
      <w:r w:rsidRPr="006B7B5F">
        <w:t>3 FRL</w:t>
      </w:r>
      <w:r>
        <w:t xml:space="preserve">). </w:t>
      </w:r>
    </w:p>
    <w:p w14:paraId="6B7E7E4C" w14:textId="77777777" w:rsidR="0079632A" w:rsidRDefault="0079632A" w:rsidP="0079632A">
      <w:pPr>
        <w:pStyle w:val="Brdtextmedindrag"/>
      </w:pPr>
      <w:r>
        <w:t>De försäkringsföretag som omfattas av övergångsbestämmelserna (punkt 2 i övergångsbestämmelserna till lagen [2015:700] om ändring i försäkrings</w:t>
      </w:r>
      <w:r>
        <w:softHyphen/>
        <w:t>rörelselagen [2010:2043]) ska tillämpa äldre bestämmelser, dvs. i fråga om ingripanden 16 kap. FRL i lydelsen före den 1 januari 2016. Finansinspektionen ska förelägga ett försäkringsföretag eller dess styrelse att upprätta en plan för att återställa en tillfredsställande finansiell ställning och överlämna planen till inspektionen för godkännande, om företagets kapitalbas understiger solvensmarginalen, det schablonmässigt beräknade kapitalkrav som motsvarar det föreslagna minimikapitalkravet (16 kap. 5 § första stycket FRL i lydelsen före den 1 januari 2016). Om kapitalbasen understiger garantibeloppet – motsvarigheten till garanti</w:t>
      </w:r>
      <w:r>
        <w:softHyphen/>
        <w:t>beloppet enligt den nya lagen om tjänstepensionsföretag – eller en tredje</w:t>
      </w:r>
      <w:r>
        <w:softHyphen/>
        <w:t>del av solvensmarginalen, eller om kapitalbasen inte har rätt samman</w:t>
      </w:r>
      <w:r>
        <w:softHyphen/>
        <w:t>sättning, ska Finansinspektionen förelägga försäkringsföretaget eller dess styrelse att upprätta och för godkännande överlämna en plan för skyndsamt åter</w:t>
      </w:r>
      <w:r>
        <w:softHyphen/>
        <w:t xml:space="preserve">ställande av kapitalbasen. Om ett försäkringsföretag inte vidtar åtgärderna i en plan som överlämnats, får Finansinspektionen återkalla företagets </w:t>
      </w:r>
      <w:r>
        <w:lastRenderedPageBreak/>
        <w:t>tillstånd (16 kap. 10 § första stycket 2 FRL i lydelsen före den 1 januari 2016). Regeringen eller den myndighet som regeringen bestämmer får meddela föreskrifter om innehållet i en finansiell sanerings</w:t>
      </w:r>
      <w:r>
        <w:softHyphen/>
        <w:t>plan (16 kap. 26 § FRL i lydelsen före den 1 januari 2016).</w:t>
      </w:r>
    </w:p>
    <w:p w14:paraId="6EC00C10" w14:textId="77777777" w:rsidR="0079632A" w:rsidRPr="005A663B" w:rsidRDefault="0079632A" w:rsidP="0079632A">
      <w:pPr>
        <w:pStyle w:val="Brdtextmedindrag"/>
      </w:pPr>
      <w:r>
        <w:t xml:space="preserve">När det </w:t>
      </w:r>
      <w:r w:rsidRPr="00AE68B7">
        <w:t>gäller</w:t>
      </w:r>
      <w:r>
        <w:t xml:space="preserve"> förelägganden med anledning av att kapitalbasen under</w:t>
      </w:r>
      <w:r>
        <w:softHyphen/>
        <w:t>stiger solvensmarginalen, understiger en tredjedel av solvensmarginalen eller inte har den föreskrivna sammansättningen, gäller för tjänste</w:t>
      </w:r>
      <w:r>
        <w:softHyphen/>
        <w:t>pensionskassor enligt den upphävda lagen om understödsföreningar (71 § femte stycket) materiellt sett samma reglering som för de försäkrings</w:t>
      </w:r>
      <w:r>
        <w:softHyphen/>
        <w:t>företag som omfattas av övergångsbestämmelserna. Om en tjänste</w:t>
      </w:r>
      <w:r>
        <w:softHyphen/>
        <w:t>pensionskassa inte följer ett sådant föreläggande, kan Finansinspektionen hos rätten ansöka om att tjänste</w:t>
      </w:r>
      <w:r>
        <w:softHyphen/>
        <w:t>pensionskassan ska försättas i likvidation (</w:t>
      </w:r>
      <w:r w:rsidRPr="006B7B5F">
        <w:t>71</w:t>
      </w:r>
      <w:r>
        <w:t> §</w:t>
      </w:r>
      <w:r w:rsidRPr="006B7B5F">
        <w:t xml:space="preserve"> nionde stycket UFL</w:t>
      </w:r>
      <w:r>
        <w:t>).</w:t>
      </w:r>
    </w:p>
    <w:p w14:paraId="589BB5BA" w14:textId="77777777" w:rsidR="0079632A" w:rsidRPr="00BE3416" w:rsidRDefault="0079632A" w:rsidP="0079632A">
      <w:pPr>
        <w:pStyle w:val="Rubrik5utannumrering"/>
      </w:pPr>
      <w:r>
        <w:t xml:space="preserve">Hur ska Finansinspektionen ingripa om </w:t>
      </w:r>
      <w:r w:rsidRPr="00A8544B">
        <w:t>minimikapitalkravet eller garantibeloppet inte uppfylls</w:t>
      </w:r>
      <w:r>
        <w:t>?</w:t>
      </w:r>
    </w:p>
    <w:p w14:paraId="68977A68" w14:textId="77777777" w:rsidR="0079632A" w:rsidRDefault="0079632A" w:rsidP="0079632A">
      <w:pPr>
        <w:pStyle w:val="Brdtext"/>
      </w:pPr>
      <w:r>
        <w:t>Den nya lagen om tjänstepensionsföretag bör innehålla en tydlig reglering av vad som sker om ett tjänstepensionsföretag inte uppfyller minimi</w:t>
      </w:r>
      <w:r>
        <w:softHyphen/>
        <w:t>kapitalkravet, det kapitalkrav som motsvarar den föreskrivna solvens</w:t>
      </w:r>
      <w:r>
        <w:softHyphen/>
        <w:t>marginalen i andra tjänstepensionsdirektivet (se artikel 17 samt avsnitt 8.5.4), eller garanti</w:t>
      </w:r>
      <w:r>
        <w:softHyphen/>
        <w:t>beloppet (se avsnitt 8.5.5). Dels krävs detta för att tillgodose kravet i direktivet om att medlemsstaterna ska införa bestäm</w:t>
      </w:r>
      <w:r>
        <w:softHyphen/>
        <w:t>melser om effektiva, proportionella och avskräckande sanktioner för överträdelser av den lagstiftning som genom</w:t>
      </w:r>
      <w:r>
        <w:softHyphen/>
        <w:t>för direktivet (artikel 48.2). Dels behövs sådana bestämmelser för att tydliggöra minimikapitalkravets karaktär. Följderna av en överträdelse torde i hög grad styra hur tjänste</w:t>
      </w:r>
      <w:r>
        <w:softHyphen/>
        <w:t>pensionsföretagen förhåller sig till minimikapitalkravet.</w:t>
      </w:r>
    </w:p>
    <w:p w14:paraId="163FDFD2" w14:textId="77777777" w:rsidR="0079632A" w:rsidRDefault="0079632A" w:rsidP="0079632A">
      <w:pPr>
        <w:pStyle w:val="Brdtextmedindrag"/>
      </w:pPr>
      <w:r>
        <w:t>Både minimikapitalkravet och garantibeloppet bör betraktas som ”hårda” kapitalkrav, dvs. som en lägsta nivå för finansiell styrka för att verksamheten över huvud taget ska få drivas. Ett tjänstepensionsföretag som inte uppfyller dessa krav bör därför åläggas att skyndsamt återställa kapitalbasen. Det är därför lämpligt att i den nya lagen om tjänstepen</w:t>
      </w:r>
      <w:r>
        <w:softHyphen/>
        <w:t>sionsföretag, enligt samma modell som i försäkringsrörelselagen, införa bestämmelser om att ett tjänstepens</w:t>
      </w:r>
      <w:r>
        <w:softHyphen/>
        <w:t>ionsföretag som inte uppfyller minimi</w:t>
      </w:r>
      <w:r>
        <w:softHyphen/>
        <w:t>kapitalkravet eller garanti</w:t>
      </w:r>
      <w:r>
        <w:softHyphen/>
        <w:t xml:space="preserve">beloppet inom en månad från det att bristen upptäcktes ska upprätta en plan med åtgärder för att åter uppfylla dessa kapitalkrav </w:t>
      </w:r>
      <w:r w:rsidRPr="00500B24">
        <w:t>inom högst tre månader</w:t>
      </w:r>
      <w:r>
        <w:t xml:space="preserve"> från samma tidpunkt. Vidare bör de förpliktas att inom samma tid överlämna planen till Finansinspektionen. Dessa kortare tidsfrister ger uttryck för att det i princip inte är acceptabelt att minimikapitalkravet eller garantibeloppet underskrids. Ledningen för ett tjänstepensionsföretag torde regelmässigt ha möjlighet att förutse utvecklingen och vidta åtgärder i god tid innan solvensen blivit så urholkad att företaget inte längre uppfyller minimikapitalkravet eller garanti</w:t>
      </w:r>
      <w:r>
        <w:softHyphen/>
        <w:t>beloppet. Tidskraven för att upprätta en plan med åtgärder och tids</w:t>
      </w:r>
      <w:r>
        <w:softHyphen/>
        <w:t>horisonten för att återställa kapitalkraven ter sig därför också i praktiken som rimliga och lämpliga.</w:t>
      </w:r>
    </w:p>
    <w:p w14:paraId="2B7A2E51" w14:textId="77777777" w:rsidR="0079632A" w:rsidRDefault="0079632A" w:rsidP="0079632A">
      <w:pPr>
        <w:pStyle w:val="Brdtextmedindrag"/>
      </w:pPr>
      <w:r>
        <w:t>På samma sätt som i fråga om en plan med åtgärder för att åter uppfylla det risk</w:t>
      </w:r>
      <w:r>
        <w:softHyphen/>
        <w:t xml:space="preserve">känsliga kapitalkravet bör det åligga tjänstepensionsföretaget att både upprätta och följa en finansiell saneringsplan med åtgärder för att åter </w:t>
      </w:r>
      <w:r>
        <w:lastRenderedPageBreak/>
        <w:t>uppfylla minimikapital</w:t>
      </w:r>
      <w:r>
        <w:softHyphen/>
        <w:t>kravet. Det bör inte, som enligt försäkringsrörelse</w:t>
      </w:r>
      <w:r>
        <w:softHyphen/>
        <w:t>lagen (18 kap. 8 §), krävas ett föreläggande från Finansinspektionen. Om däremot inspek</w:t>
      </w:r>
      <w:r>
        <w:softHyphen/>
        <w:t>tionen finner att en överlämnad saneringsplan för att åter uppfylla minimi</w:t>
      </w:r>
      <w:r>
        <w:softHyphen/>
        <w:t xml:space="preserve">kapitalkravet är otillräcklig, ska Finansinspektionen </w:t>
      </w:r>
      <w:r w:rsidRPr="00C914B2">
        <w:t>före</w:t>
      </w:r>
      <w:r>
        <w:softHyphen/>
      </w:r>
      <w:r w:rsidRPr="00C914B2">
        <w:t xml:space="preserve">lägga </w:t>
      </w:r>
      <w:r>
        <w:t>tjänstepensionsföretaget</w:t>
      </w:r>
      <w:r w:rsidRPr="00C914B2">
        <w:t xml:space="preserve"> att </w:t>
      </w:r>
      <w:r>
        <w:t>göra de ändringar i planen</w:t>
      </w:r>
      <w:r w:rsidRPr="00C914B2">
        <w:t xml:space="preserve"> som enligt inspektionens mening krävs </w:t>
      </w:r>
      <w:r>
        <w:t>för att planen ska uppfylla de lagstadgade kraven. Därigenom uppnås, som anges ovan, en lämplig ansvarsfördelning mellan tjänstepensionsföretaget i fråga och Finans</w:t>
      </w:r>
      <w:r>
        <w:softHyphen/>
        <w:t>inspektionen.</w:t>
      </w:r>
    </w:p>
    <w:p w14:paraId="094FA7A8" w14:textId="77777777" w:rsidR="0079632A" w:rsidRDefault="0079632A" w:rsidP="0079632A">
      <w:pPr>
        <w:pStyle w:val="Brdtextmedindrag"/>
      </w:pPr>
      <w:r>
        <w:t>Det bör införas en möjlighet för Finansinspektionen att även beträffande bristande uppfyllelse av minimikapitalkravet förlänga tidsfristen för att återställa kapitalbasen. De åtgärder som behöver vidtas för att ett tjänste</w:t>
      </w:r>
      <w:r>
        <w:softHyphen/>
        <w:t>pensionsföretag åter ska uppfylla minimikapitalkravet kan i många fall vara sådana som är mer tidskrävande. Det skulle exempelvis kunna handla om beståndsöverlåtelser eller om ökning av kapitalbasen genom beslut om uttaxering. I fallet med beståndsöverlåtelse krävs tillstånd av Finans</w:t>
      </w:r>
      <w:r>
        <w:softHyphen/>
        <w:t>inspektionen för att den ska kunna genomföras, vilket bidrar till tids</w:t>
      </w:r>
      <w:r>
        <w:softHyphen/>
        <w:t>utdräkten. För att sådana åtgärder ska kunna genomföras bör det införas en möjlighet till förlängning av tidsfristen för att åter uppfylla minimi</w:t>
      </w:r>
      <w:r>
        <w:softHyphen/>
        <w:t xml:space="preserve">kapitalkravet. </w:t>
      </w:r>
    </w:p>
    <w:p w14:paraId="4FDF7D6B" w14:textId="77777777" w:rsidR="0079632A" w:rsidRDefault="0079632A" w:rsidP="0079632A">
      <w:pPr>
        <w:pStyle w:val="Brdtextmedindrag"/>
      </w:pPr>
      <w:r>
        <w:t>Med tanke på minimikapitalkravets och garantibeloppets karaktär av mer eller mindre ovillkorliga krav bör tiden för förlängning inte kunna vara alltför lång. I andra riktningen pekar, återigen, den förväntade tids</w:t>
      </w:r>
      <w:r>
        <w:softHyphen/>
        <w:t>åtgången för de åtgärder som kan vara aktuella för att åter uppfylla minimi</w:t>
      </w:r>
      <w:r>
        <w:softHyphen/>
        <w:t xml:space="preserve">kapitalkravet eller garantibeloppet. En samlad bedömning ger vid handen att det är lämpligt att bestämma den tillåtna förlängningstiden till högst nio månader. Liksom beträffande det riskkänsliga kapitalkravet (se avsnitt </w:t>
      </w:r>
      <w:r w:rsidRPr="00DD5658">
        <w:t>1</w:t>
      </w:r>
      <w:r>
        <w:t>3</w:t>
      </w:r>
      <w:r w:rsidRPr="00DD5658">
        <w:t>.2.3</w:t>
      </w:r>
      <w:r>
        <w:t>) bör Finansinspektionen få fatta flera beslut om förlängning. Det eller de beslut om förlängning som fattas får dock inte medföra att den sammanlagda förläng</w:t>
      </w:r>
      <w:r>
        <w:softHyphen/>
        <w:t>ningen blir längre än nio månader.</w:t>
      </w:r>
    </w:p>
    <w:p w14:paraId="4BDB6436" w14:textId="77777777" w:rsidR="0079632A" w:rsidRDefault="0079632A" w:rsidP="0079632A">
      <w:pPr>
        <w:pStyle w:val="Brdtextmedindrag"/>
      </w:pPr>
      <w:r>
        <w:t>Ett beslut av Finansinspektionen om förlängning av tidsfristen för att åter uppfylla minimikapitalkravet eller garantibeloppet bör – liksom mot</w:t>
      </w:r>
      <w:r>
        <w:softHyphen/>
        <w:t>svarande beslut i fråga om det riskkänsliga kapitalkravet – fattas på grund</w:t>
      </w:r>
      <w:r>
        <w:softHyphen/>
        <w:t>val av en helhetsbedömning av omständigheterna i det enskilda fallet. Även när det gäller minimi</w:t>
      </w:r>
      <w:r>
        <w:softHyphen/>
        <w:t>kapitalkravet eller garantibeloppet anser dock regeringen, i likhet med det som föreslås i promemorian och till skillnad från några remissinstanser, att det bör ges stor vikt vid prövningen av i vilken mån bristen i uppfyllelse beror på förhållanden som tjänste</w:t>
      </w:r>
      <w:r>
        <w:softHyphen/>
        <w:t>pensions</w:t>
      </w:r>
      <w:r>
        <w:softHyphen/>
        <w:t>företaget har eller borde ha haft kontroll över. Även när det gäller minimikapitalkravet eller garantibeloppet måste alltså frågan ställas om företaget råkat i svårigheter att uppfylla kapitalkravet till följd av över</w:t>
      </w:r>
      <w:r>
        <w:softHyphen/>
        <w:t>drivet risktagande eller kortsiktigt handlande i något annat avseende. Vidare bör företagets beredskap inför en ofördelaktig omvärlds</w:t>
      </w:r>
      <w:r>
        <w:softHyphen/>
        <w:t>utveck</w:t>
      </w:r>
      <w:r>
        <w:softHyphen/>
        <w:t>ling vägas in. Bristande hantering av bestående eller förutsägbara yttre förhållanden bör inte belönas med en förlängd tidsfrist att återställa kapitalbasen, lika lite som vid motsvarande prövning när det gäller det riskkänsliga kapitalkravet. Som några av remissinstanserna påpekar bör dock även konsekvenserna för de ersättningsberättigade beaktas vid pröv</w:t>
      </w:r>
      <w:r>
        <w:softHyphen/>
        <w:t xml:space="preserve">ningen av om tidsfristen ska förlängas, eftersom ett övergripande syfte med regleringen är att skydda de framtida pensionerna. Självklart måste också praktiska hänsyn tas, som t.ex. den tid det kan antas kräva att genomföra åtgärder som företaget anger i sin plan med åtgärder. </w:t>
      </w:r>
    </w:p>
    <w:p w14:paraId="3AA04C80" w14:textId="77777777" w:rsidR="0079632A" w:rsidRDefault="0079632A" w:rsidP="0079632A">
      <w:pPr>
        <w:pStyle w:val="Brdtextmedindrag"/>
      </w:pPr>
      <w:r>
        <w:lastRenderedPageBreak/>
        <w:t>De överväganden som redovisas ovan bör komma till uttryck i den nya lagen om tjänstepensionsföretag. I lagen bör det därför anges att Finans</w:t>
      </w:r>
      <w:r>
        <w:softHyphen/>
        <w:t>inspektionen, vid prövningen av om förlängning ska ske och när tiden för förlängning fastställs, särskilt ska beakta i vilken grad den bristande upp</w:t>
      </w:r>
      <w:r>
        <w:softHyphen/>
        <w:t>fyllelsen av minimikapitalkravet eller garantibeloppet beror på förhållan</w:t>
      </w:r>
      <w:r>
        <w:softHyphen/>
        <w:t>den som stått utanför tjänstepensionsföretagets kontroll och om företaget skäligen kunde förväntas räkna med att de förhållandena skulle föreligga.</w:t>
      </w:r>
    </w:p>
    <w:p w14:paraId="32A39F05" w14:textId="77777777" w:rsidR="0079632A" w:rsidRDefault="0079632A" w:rsidP="0079632A">
      <w:pPr>
        <w:pStyle w:val="Brdtextmedindrag"/>
      </w:pPr>
      <w:r>
        <w:t>Vilka åtgärder som kan komma i fråga för det enskilda företaget att ange i en finansiell saneringsplan för att åter uppfylla minimikapitalkravet eller garantibeloppet varierar efter omständigheterna. Den saken bör, liksom i fråga om det riskkänsliga kapitalkravet, inte regleras i lag. Möjliga åt</w:t>
      </w:r>
      <w:r>
        <w:softHyphen/>
        <w:t>gärder är t.ex. beståndsöverlåtelse och kapitaltillskott. Vilka åtgärder som kan komma i fråga får avgöras i första hand av det enskilda företaget och i andra hand av Finansinspektionen vid granskningen av den finansiella saneringsplanen.</w:t>
      </w:r>
    </w:p>
    <w:p w14:paraId="4A185876" w14:textId="77777777" w:rsidR="0079632A" w:rsidRDefault="0079632A" w:rsidP="0079632A">
      <w:pPr>
        <w:pStyle w:val="Brdtextmedindrag"/>
      </w:pPr>
      <w:r>
        <w:t>Liksom i dag enligt försäkringsrörelselagen (18 kap. 12 § 4) bör bristande uppfyllelse av minimikapitalkravet vara grund för obligatorisk återkallelse av ett tjänstepensionsföretags tillstånd. Återkallelse bör ske om tjänstepensionsföretaget inte uppfyller minimikapitalkravet eller garantibeloppet och företagets finansiella saneringsplan, trots ett före</w:t>
      </w:r>
      <w:r>
        <w:softHyphen/>
        <w:t>läggande att ändra den, är uppenbart otillräcklig. Detsamma bör gälla om företaget inte inom tre månader från den tidpunkt då det upptäcktes att företaget inte längre uppfyllde minimikapitalkravet eller garantibeloppet har vidtagit de åtgärder som finns angivna i en finansiell saneringsplan, i förekommande fall efter ändringar till följd av ett föreläggande från Finansinspektionen. Om tiden för återställande av kapitalbasen har för</w:t>
      </w:r>
      <w:r>
        <w:softHyphen/>
        <w:t>längts, bör återkallelse om minimikapitalkravet eller garantibeloppet inte uppfylls i stället ske vid utgången av den tid som tjänstepensionsföretaget fått till sitt förfogande enligt ett beslut om förlängning.</w:t>
      </w:r>
    </w:p>
    <w:p w14:paraId="230671F3" w14:textId="77777777" w:rsidR="0079632A" w:rsidRDefault="0079632A" w:rsidP="0079632A">
      <w:pPr>
        <w:pStyle w:val="Brdtextmedindrag"/>
      </w:pPr>
      <w:r>
        <w:t>Slutligen bör återkallelse också ske om företaget inte inom föreskriven tid upprättar och överlämnar någon finansiell saneringsplan för att åter uppfylla minimikapitalkravet eller garanti</w:t>
      </w:r>
      <w:r>
        <w:softHyphen/>
        <w:t>beloppet. Genom ett krav på återkallelse av tillstånd i dessa situationer framgår minimikapitalkravets och garantibeloppets karaktär av ”hårda” kapitalkrav som ska vara upp</w:t>
      </w:r>
      <w:r>
        <w:softHyphen/>
        <w:t>fyllda om verksamheten ska få fortsätta drivas.</w:t>
      </w:r>
    </w:p>
    <w:p w14:paraId="494E2AE7" w14:textId="4C3612C2" w:rsidR="0079632A" w:rsidRDefault="0079632A" w:rsidP="0079632A">
      <w:pPr>
        <w:pStyle w:val="Brdtextmedindrag"/>
      </w:pPr>
      <w:r>
        <w:t>På samma sätt som i dag enligt försäkringsrörelselagen bör regeringen eller den myndighet som regeringen bestämmer få meddela föreskrifter om innehållet i en finansiell saneringsplan som syftar till att åter uppfylla minimikapitalkravet eller garantibeloppet. Genom detaljerade bestäm</w:t>
      </w:r>
      <w:r>
        <w:softHyphen/>
        <w:t>melser i föreskrifter på lägre nivå än lag i det ämnet underlättas tjänste</w:t>
      </w:r>
      <w:r>
        <w:softHyphen/>
        <w:t>pensionsföretagens förberedande arbete inför en situation då en finansiell saneringsplan måste upprättas.</w:t>
      </w:r>
    </w:p>
    <w:p w14:paraId="56D0BF87" w14:textId="77777777" w:rsidR="0079632A" w:rsidRPr="00866CE9" w:rsidRDefault="0079632A" w:rsidP="00AA5B6B">
      <w:pPr>
        <w:pStyle w:val="Rubrik3"/>
      </w:pPr>
      <w:bookmarkStart w:id="4511" w:name="_Toc518396700"/>
      <w:bookmarkStart w:id="4512" w:name="_Toc518401011"/>
      <w:bookmarkStart w:id="4513" w:name="_Toc518401728"/>
      <w:bookmarkStart w:id="4514" w:name="_Toc518401967"/>
      <w:bookmarkStart w:id="4515" w:name="_Toc518463121"/>
      <w:bookmarkStart w:id="4516" w:name="_Toc518462817"/>
      <w:bookmarkStart w:id="4517" w:name="_Toc518463773"/>
      <w:bookmarkStart w:id="4518" w:name="_Toc518464148"/>
      <w:bookmarkStart w:id="4519" w:name="_Toc518464387"/>
      <w:bookmarkStart w:id="4520" w:name="_Toc518472826"/>
      <w:bookmarkStart w:id="4521" w:name="_Toc8059857"/>
      <w:bookmarkStart w:id="4522" w:name="_Toc8061567"/>
      <w:bookmarkStart w:id="4523" w:name="_Toc8062099"/>
      <w:bookmarkStart w:id="4524" w:name="_Toc8064567"/>
      <w:bookmarkStart w:id="4525" w:name="_Toc8391244"/>
      <w:bookmarkStart w:id="4526" w:name="_Toc8391510"/>
      <w:bookmarkStart w:id="4527" w:name="_Toc8644715"/>
      <w:bookmarkStart w:id="4528" w:name="_Toc8645247"/>
      <w:bookmarkStart w:id="4529" w:name="_Toc8817728"/>
      <w:bookmarkStart w:id="4530" w:name="_Toc8818300"/>
      <w:bookmarkStart w:id="4531" w:name="_Toc8825669"/>
      <w:bookmarkStart w:id="4532" w:name="_Toc8831766"/>
      <w:bookmarkStart w:id="4533" w:name="_Toc8832675"/>
      <w:bookmarkStart w:id="4534" w:name="_Toc11153137"/>
      <w:bookmarkStart w:id="4535" w:name="_Toc11161058"/>
      <w:bookmarkStart w:id="4536" w:name="_Toc11166994"/>
      <w:bookmarkStart w:id="4537" w:name="_Toc11167530"/>
      <w:bookmarkStart w:id="4538" w:name="_Toc11168967"/>
      <w:bookmarkStart w:id="4539" w:name="_Toc11845920"/>
      <w:bookmarkStart w:id="4540" w:name="_Toc12611719"/>
      <w:bookmarkStart w:id="4541" w:name="_Toc12624986"/>
      <w:bookmarkStart w:id="4542" w:name="_Toc12627475"/>
      <w:bookmarkStart w:id="4543" w:name="_Toc12630365"/>
      <w:bookmarkStart w:id="4544" w:name="_Toc12632860"/>
      <w:bookmarkStart w:id="4545" w:name="_Toc17902932"/>
      <w:r w:rsidRPr="00D65DF0">
        <w:t>Återkallelse</w:t>
      </w:r>
      <w:r w:rsidRPr="00815241">
        <w:t xml:space="preserve"> av tillstånd i v</w:t>
      </w:r>
      <w:r w:rsidRPr="00866CE9">
        <w:t>issa fall</w:t>
      </w:r>
      <w:bookmarkEnd w:id="4511"/>
      <w:bookmarkEnd w:id="4512"/>
      <w:bookmarkEnd w:id="4513"/>
      <w:bookmarkEnd w:id="4514"/>
      <w:bookmarkEnd w:id="4515"/>
      <w:bookmarkEnd w:id="4516"/>
      <w:bookmarkEnd w:id="4517"/>
      <w:bookmarkEnd w:id="4518"/>
      <w:bookmarkEnd w:id="4519"/>
      <w:bookmarkEnd w:id="4520"/>
      <w:bookmarkEnd w:id="4521"/>
      <w:bookmarkEnd w:id="4522"/>
      <w:bookmarkEnd w:id="4523"/>
      <w:bookmarkEnd w:id="4524"/>
      <w:bookmarkEnd w:id="4525"/>
      <w:bookmarkEnd w:id="4526"/>
      <w:bookmarkEnd w:id="4527"/>
      <w:bookmarkEnd w:id="4528"/>
      <w:bookmarkEnd w:id="4529"/>
      <w:bookmarkEnd w:id="4530"/>
      <w:bookmarkEnd w:id="4531"/>
      <w:bookmarkEnd w:id="4532"/>
      <w:bookmarkEnd w:id="4533"/>
      <w:bookmarkEnd w:id="4534"/>
      <w:bookmarkEnd w:id="4535"/>
      <w:bookmarkEnd w:id="4536"/>
      <w:bookmarkEnd w:id="4537"/>
      <w:bookmarkEnd w:id="4538"/>
      <w:bookmarkEnd w:id="4539"/>
      <w:bookmarkEnd w:id="4540"/>
      <w:bookmarkEnd w:id="4541"/>
      <w:bookmarkEnd w:id="4542"/>
      <w:bookmarkEnd w:id="4543"/>
      <w:bookmarkEnd w:id="4544"/>
      <w:bookmarkEnd w:id="4545"/>
    </w:p>
    <w:p w14:paraId="21506F31" w14:textId="77777777" w:rsidR="0079632A" w:rsidRDefault="0079632A" w:rsidP="0079632A">
      <w:pPr>
        <w:pStyle w:val="Brdtextram"/>
      </w:pPr>
      <w:r>
        <w:rPr>
          <w:rFonts w:eastAsiaTheme="minorHAnsi"/>
          <w:b/>
        </w:rPr>
        <w:t>Regeringens förslag:</w:t>
      </w:r>
      <w:r w:rsidRPr="00BE3416">
        <w:rPr>
          <w:rFonts w:eastAsiaTheme="minorHAnsi"/>
        </w:rPr>
        <w:t xml:space="preserve"> </w:t>
      </w:r>
      <w:r>
        <w:t>Finansinspektionen ska återkalla ett tjänste</w:t>
      </w:r>
      <w:r>
        <w:softHyphen/>
        <w:t>pensionsföretags tillstånd, om företaget</w:t>
      </w:r>
    </w:p>
    <w:p w14:paraId="25C679C7" w14:textId="77777777" w:rsidR="0079632A" w:rsidRDefault="0079632A" w:rsidP="0079632A">
      <w:pPr>
        <w:pStyle w:val="Brdtextmedindragram"/>
      </w:pPr>
      <w:r>
        <w:t>1. inte har anmälts för registrering inom föreskriven tid eller anmälan har avskrivits eller avslagits genom ett beslut som har fått laga kraft,</w:t>
      </w:r>
    </w:p>
    <w:p w14:paraId="4A3A8C00" w14:textId="77777777" w:rsidR="0079632A" w:rsidRDefault="0079632A" w:rsidP="0079632A">
      <w:pPr>
        <w:pStyle w:val="Brdtextmedindragram"/>
      </w:pPr>
      <w:r>
        <w:t>2. har förklarat sig avstå från tillståndet,</w:t>
      </w:r>
    </w:p>
    <w:p w14:paraId="4319CB7E" w14:textId="77777777" w:rsidR="0079632A" w:rsidRDefault="0079632A" w:rsidP="0079632A">
      <w:pPr>
        <w:pStyle w:val="Brdtextmedindragram"/>
      </w:pPr>
      <w:r>
        <w:lastRenderedPageBreak/>
        <w:t>3. har försatts i konkurs eller om beslut har fattats om att företaget ska gå i tvångslikvidation</w:t>
      </w:r>
    </w:p>
    <w:p w14:paraId="4FA08567" w14:textId="77777777" w:rsidR="0079632A" w:rsidRDefault="0079632A" w:rsidP="0079632A">
      <w:pPr>
        <w:pStyle w:val="Brdtextmedindragram"/>
      </w:pPr>
      <w:r>
        <w:t>4. får tillstånd att driva försäkringsrörelse enligt försäkringsrörelse</w:t>
      </w:r>
      <w:r>
        <w:softHyphen/>
        <w:t>lagen.</w:t>
      </w:r>
    </w:p>
    <w:p w14:paraId="5C2A9815" w14:textId="77777777" w:rsidR="0079632A" w:rsidRDefault="0079632A" w:rsidP="0079632A">
      <w:pPr>
        <w:pStyle w:val="Brdtextmedindragram"/>
      </w:pPr>
      <w:r>
        <w:t>Finansinspektionen ska få återkalla ett tjänstepensionsföretags till</w:t>
      </w:r>
      <w:r>
        <w:softHyphen/>
        <w:t>stånd, om företaget</w:t>
      </w:r>
    </w:p>
    <w:p w14:paraId="69194B66" w14:textId="77777777" w:rsidR="0079632A" w:rsidRDefault="0079632A" w:rsidP="0079632A">
      <w:pPr>
        <w:pStyle w:val="Brdtextmedindragram"/>
      </w:pPr>
      <w:r>
        <w:t>1. inte längre uppfyller kraven för tillstånd,</w:t>
      </w:r>
    </w:p>
    <w:p w14:paraId="0A6E65DE" w14:textId="77777777" w:rsidR="0079632A" w:rsidRDefault="0079632A" w:rsidP="0079632A">
      <w:pPr>
        <w:pStyle w:val="Brdtextmedindragram"/>
      </w:pPr>
      <w:r>
        <w:t>2. inte inom ett år från det tillstånd gavs har börjat driva sådan verksamhet som tillståndet avser,</w:t>
      </w:r>
    </w:p>
    <w:p w14:paraId="4846B902" w14:textId="77777777" w:rsidR="0079632A" w:rsidRDefault="0079632A" w:rsidP="0079632A">
      <w:pPr>
        <w:pStyle w:val="Brdtextmedindragram"/>
      </w:pPr>
      <w:r>
        <w:t>3. under en sammanhängande tid av sex månader inte har drivit verk</w:t>
      </w:r>
      <w:r>
        <w:softHyphen/>
        <w:t>samhet avseende tjänstepensionsförsäkringar,</w:t>
      </w:r>
    </w:p>
    <w:p w14:paraId="5C3466E1" w14:textId="77777777" w:rsidR="0079632A" w:rsidRDefault="0079632A" w:rsidP="0079632A">
      <w:pPr>
        <w:pStyle w:val="Brdtextmedindragram"/>
      </w:pPr>
      <w:r>
        <w:t>4. i annat fall allvarligt åsidosätter gällande bestämmelser för verk</w:t>
      </w:r>
      <w:r>
        <w:softHyphen/>
        <w:t xml:space="preserve">samheten. </w:t>
      </w:r>
    </w:p>
    <w:p w14:paraId="615BA7D1" w14:textId="77777777" w:rsidR="0079632A" w:rsidRDefault="0079632A" w:rsidP="0079632A">
      <w:pPr>
        <w:pStyle w:val="Brdtextmedindragram"/>
      </w:pPr>
      <w:r>
        <w:t>Om det är tillräckligt ska Finansinspektionen i de fall som avses i andra stycket ovan i stället få meddela före</w:t>
      </w:r>
      <w:r>
        <w:softHyphen/>
        <w:t>taget en varning.</w:t>
      </w:r>
    </w:p>
    <w:p w14:paraId="1441F437" w14:textId="77777777" w:rsidR="0079632A" w:rsidRDefault="0079632A" w:rsidP="0079632A">
      <w:pPr>
        <w:pStyle w:val="Brdtextmedindragram"/>
      </w:pPr>
      <w:r>
        <w:rPr>
          <w:rFonts w:eastAsiaTheme="minorHAnsi"/>
        </w:rPr>
        <w:t>Om någon som ingår i ett tjänstepensionsföretags ledning eller an</w:t>
      </w:r>
      <w:r>
        <w:rPr>
          <w:rFonts w:eastAsiaTheme="minorHAnsi"/>
        </w:rPr>
        <w:softHyphen/>
        <w:t>svarar för en central funktion i företaget inte längre uppfyller lämplig</w:t>
      </w:r>
      <w:r>
        <w:rPr>
          <w:rFonts w:eastAsiaTheme="minorHAnsi"/>
        </w:rPr>
        <w:softHyphen/>
        <w:t xml:space="preserve">hetskraven, ska Finansinspektionen återkalla företagets tillstånd. </w:t>
      </w:r>
      <w:r>
        <w:t xml:space="preserve">Detta ska dock bara få ske om inspektionen först har anmärkt på att personen ingår i ledningen eller ansvarar för en central funktion och om han eller hon, sedan en av inspektionen bestämd tid av högst tre månader har gått, fortfarande finns kvar i den aktuella befattningen. </w:t>
      </w:r>
      <w:r w:rsidRPr="005D0517">
        <w:rPr>
          <w:rFonts w:eastAsiaTheme="minorHAnsi"/>
        </w:rPr>
        <w:t xml:space="preserve">I stället för att återkalla tillståndet </w:t>
      </w:r>
      <w:r>
        <w:rPr>
          <w:rFonts w:eastAsiaTheme="minorHAnsi"/>
        </w:rPr>
        <w:t>ska</w:t>
      </w:r>
      <w:r w:rsidRPr="005D0517">
        <w:rPr>
          <w:rFonts w:eastAsiaTheme="minorHAnsi"/>
        </w:rPr>
        <w:t xml:space="preserve"> Finansinspektionen </w:t>
      </w:r>
      <w:r>
        <w:rPr>
          <w:rFonts w:eastAsiaTheme="minorHAnsi"/>
        </w:rPr>
        <w:t xml:space="preserve">få </w:t>
      </w:r>
      <w:r w:rsidRPr="005D0517">
        <w:rPr>
          <w:rFonts w:eastAsiaTheme="minorHAnsi"/>
        </w:rPr>
        <w:t xml:space="preserve">besluta att en </w:t>
      </w:r>
      <w:r>
        <w:rPr>
          <w:rFonts w:eastAsiaTheme="minorHAnsi"/>
        </w:rPr>
        <w:t>som deltar i ledningen</w:t>
      </w:r>
      <w:r w:rsidRPr="005D0517">
        <w:rPr>
          <w:rFonts w:eastAsiaTheme="minorHAnsi"/>
        </w:rPr>
        <w:t xml:space="preserve"> eller den som ansvarar för en central funktion </w:t>
      </w:r>
      <w:r>
        <w:rPr>
          <w:rFonts w:eastAsiaTheme="minorHAnsi"/>
        </w:rPr>
        <w:t>i tjänste</w:t>
      </w:r>
      <w:r>
        <w:rPr>
          <w:rFonts w:eastAsiaTheme="minorHAnsi"/>
        </w:rPr>
        <w:softHyphen/>
        <w:t xml:space="preserve">pensionsföretaget </w:t>
      </w:r>
      <w:r w:rsidRPr="005D0517">
        <w:rPr>
          <w:rFonts w:eastAsiaTheme="minorHAnsi"/>
        </w:rPr>
        <w:t>inte längre får kvarstå i sin befattning. Finansinspek</w:t>
      </w:r>
      <w:r>
        <w:rPr>
          <w:rFonts w:eastAsiaTheme="minorHAnsi"/>
        </w:rPr>
        <w:softHyphen/>
      </w:r>
      <w:r w:rsidRPr="005D0517">
        <w:rPr>
          <w:rFonts w:eastAsiaTheme="minorHAnsi"/>
        </w:rPr>
        <w:t xml:space="preserve">tionen </w:t>
      </w:r>
      <w:r>
        <w:rPr>
          <w:rFonts w:eastAsiaTheme="minorHAnsi"/>
        </w:rPr>
        <w:t xml:space="preserve">ska </w:t>
      </w:r>
      <w:r w:rsidRPr="005D0517">
        <w:rPr>
          <w:rFonts w:eastAsiaTheme="minorHAnsi"/>
        </w:rPr>
        <w:t xml:space="preserve">då </w:t>
      </w:r>
      <w:r>
        <w:rPr>
          <w:rFonts w:eastAsiaTheme="minorHAnsi"/>
        </w:rPr>
        <w:t xml:space="preserve">få </w:t>
      </w:r>
      <w:r w:rsidRPr="005D0517">
        <w:rPr>
          <w:rFonts w:eastAsiaTheme="minorHAnsi"/>
        </w:rPr>
        <w:t>förordna en ersättare. Ersättare</w:t>
      </w:r>
      <w:r>
        <w:rPr>
          <w:rFonts w:eastAsiaTheme="minorHAnsi"/>
        </w:rPr>
        <w:t>n</w:t>
      </w:r>
      <w:r w:rsidRPr="005D0517">
        <w:rPr>
          <w:rFonts w:eastAsiaTheme="minorHAnsi"/>
        </w:rPr>
        <w:t xml:space="preserve">s uppdrag </w:t>
      </w:r>
      <w:r>
        <w:rPr>
          <w:rFonts w:eastAsiaTheme="minorHAnsi"/>
        </w:rPr>
        <w:t xml:space="preserve">ska </w:t>
      </w:r>
      <w:r w:rsidRPr="005D0517">
        <w:rPr>
          <w:rFonts w:eastAsiaTheme="minorHAnsi"/>
        </w:rPr>
        <w:t>gäll</w:t>
      </w:r>
      <w:r>
        <w:rPr>
          <w:rFonts w:eastAsiaTheme="minorHAnsi"/>
        </w:rPr>
        <w:t>a</w:t>
      </w:r>
      <w:r w:rsidRPr="005D0517">
        <w:rPr>
          <w:rFonts w:eastAsiaTheme="minorHAnsi"/>
        </w:rPr>
        <w:t xml:space="preserve"> till dess tjänstepensionsföretaget har utsett en ny </w:t>
      </w:r>
      <w:r>
        <w:rPr>
          <w:rFonts w:eastAsiaTheme="minorHAnsi"/>
        </w:rPr>
        <w:t>befattnings</w:t>
      </w:r>
      <w:r>
        <w:rPr>
          <w:rFonts w:eastAsiaTheme="minorHAnsi"/>
        </w:rPr>
        <w:softHyphen/>
        <w:t>havare</w:t>
      </w:r>
      <w:r w:rsidRPr="005D0517">
        <w:rPr>
          <w:rFonts w:eastAsiaTheme="minorHAnsi"/>
        </w:rPr>
        <w:t>.</w:t>
      </w:r>
    </w:p>
    <w:p w14:paraId="41429C0D" w14:textId="77777777" w:rsidR="0079632A" w:rsidRPr="00017688" w:rsidRDefault="0079632A" w:rsidP="0079632A">
      <w:pPr>
        <w:pStyle w:val="Brdtextmedindrag"/>
        <w:rPr>
          <w:sz w:val="8"/>
          <w:szCs w:val="8"/>
        </w:rPr>
      </w:pPr>
    </w:p>
    <w:p w14:paraId="33696FCC" w14:textId="77777777" w:rsidR="0079632A" w:rsidRPr="000D32BF" w:rsidRDefault="0079632A" w:rsidP="0079632A">
      <w:pPr>
        <w:pStyle w:val="Brdtextmedindrag"/>
      </w:pPr>
      <w:r>
        <w:rPr>
          <w:b/>
        </w:rPr>
        <w:t>Utredningens förslag</w:t>
      </w:r>
      <w:r w:rsidRPr="00BE3416">
        <w:t xml:space="preserve"> </w:t>
      </w:r>
      <w:r>
        <w:t>överensstämmer i huvudsak med regeringens förslag. Utredningen föreslår inte att Finansinspektionen ska återkalla ett tjänstepensionsföretags tillstånd om företaget får tillstånd att driva försäkringsrörelse enligt försäkringsrörelselagen.</w:t>
      </w:r>
    </w:p>
    <w:p w14:paraId="6EF2AD1D" w14:textId="77777777" w:rsidR="0079632A" w:rsidRDefault="0079632A" w:rsidP="0079632A">
      <w:pPr>
        <w:pStyle w:val="Brdtextmedindrag"/>
      </w:pPr>
      <w:r>
        <w:rPr>
          <w:b/>
        </w:rPr>
        <w:t>Remissinstanserna</w:t>
      </w:r>
      <w:r>
        <w:t xml:space="preserve"> tillstyrker förslaget eller har inget att invända mot det.</w:t>
      </w:r>
    </w:p>
    <w:p w14:paraId="6EE820BA" w14:textId="77777777" w:rsidR="0079632A" w:rsidRPr="00BE3416" w:rsidRDefault="0079632A" w:rsidP="0079632A">
      <w:pPr>
        <w:pStyle w:val="Brdtextmedindrag"/>
      </w:pPr>
      <w:r>
        <w:rPr>
          <w:b/>
        </w:rPr>
        <w:t>Promemorians förslag</w:t>
      </w:r>
      <w:r w:rsidRPr="00BE3416">
        <w:t xml:space="preserve"> </w:t>
      </w:r>
      <w:r w:rsidRPr="00787692">
        <w:t xml:space="preserve">överensstämmer </w:t>
      </w:r>
      <w:r w:rsidRPr="00BE3416">
        <w:t xml:space="preserve">i huvudsak </w:t>
      </w:r>
      <w:r w:rsidRPr="00787692">
        <w:t>med regeringens förslag</w:t>
      </w:r>
      <w:r w:rsidRPr="007F3DC9">
        <w:t>.</w:t>
      </w:r>
      <w:r>
        <w:t xml:space="preserve"> Enligt promemorians förslag ska bestämmelserna i försäkrings</w:t>
      </w:r>
      <w:r>
        <w:softHyphen/>
        <w:t>rörelse</w:t>
      </w:r>
      <w:r>
        <w:softHyphen/>
        <w:t>lagen om återkallelse av tillstånd med anledning av att ledande befatt</w:t>
      </w:r>
      <w:r>
        <w:softHyphen/>
        <w:t>ningshavare inte uppfyller lämplighetskraven gälla även för tjänste</w:t>
      </w:r>
      <w:r>
        <w:softHyphen/>
        <w:t>pensionsföretag.</w:t>
      </w:r>
    </w:p>
    <w:p w14:paraId="5A3C6EB0" w14:textId="77777777" w:rsidR="0079632A" w:rsidRPr="00763DAA" w:rsidRDefault="0079632A" w:rsidP="0079632A">
      <w:pPr>
        <w:pStyle w:val="Brdtextmedindrag"/>
      </w:pPr>
      <w:r>
        <w:rPr>
          <w:b/>
        </w:rPr>
        <w:t>Remissinstanserna:</w:t>
      </w:r>
      <w:r>
        <w:t xml:space="preserve"> Flertalet remissinstanser tillstyrker förslaget eller har inget att invända mot det.</w:t>
      </w:r>
      <w:r w:rsidRPr="005766C1">
        <w:rPr>
          <w:rFonts w:eastAsiaTheme="minorHAnsi"/>
        </w:rPr>
        <w:t xml:space="preserve"> </w:t>
      </w:r>
      <w:r w:rsidRPr="00BE3416">
        <w:rPr>
          <w:rFonts w:eastAsiaTheme="minorHAnsi"/>
          <w:i/>
        </w:rPr>
        <w:t>Finansinspektionen</w:t>
      </w:r>
      <w:r>
        <w:rPr>
          <w:rFonts w:eastAsiaTheme="minorHAnsi"/>
        </w:rPr>
        <w:t xml:space="preserve"> bedömer att det inte kommer att vara möjligt att ingripa mot ett tjänstepensionsföretag med stöd av bestämmelsen i försäkringsrörelselagen om ingripande när ledande befattningshavare inte uppfyller krav på bl.a. insikt och erfarenhet. Enligt promemorians förslag ska nämligen befattningshavarna i ett tjänstepen</w:t>
      </w:r>
      <w:r>
        <w:rPr>
          <w:rFonts w:eastAsiaTheme="minorHAnsi"/>
        </w:rPr>
        <w:softHyphen/>
        <w:t xml:space="preserve">sionsföretag tillsammans uppfylla dessa krav. I ett försäkringsföretag ska däremot var och en som ingår i styrelsen och den verkställande direktören uppfylla kraven. Finansinspektionen anser att det inte finns skäl att ställa lägre krav på dem som deltar i styrningen i tjänstepensionsföretag än på personer i motsvarande positioner i försäkringsföretag. Om det ska ställas </w:t>
      </w:r>
      <w:r>
        <w:rPr>
          <w:rFonts w:eastAsiaTheme="minorHAnsi"/>
        </w:rPr>
        <w:lastRenderedPageBreak/>
        <w:t>andra krav i ett tjänstepensionsföretag bör det dock införas en bestämmelse om ingripande i den nya lagen som är anpassad till dessa krav.</w:t>
      </w:r>
      <w:r>
        <w:t xml:space="preserve"> </w:t>
      </w:r>
    </w:p>
    <w:p w14:paraId="5B6F3E29" w14:textId="77777777" w:rsidR="0079632A" w:rsidRDefault="0079632A" w:rsidP="0079632A">
      <w:pPr>
        <w:pStyle w:val="Rubrik4utannumrering"/>
      </w:pPr>
      <w:r>
        <w:t>Skälen för regeringens förslag</w:t>
      </w:r>
    </w:p>
    <w:p w14:paraId="55B09E22" w14:textId="77777777" w:rsidR="0079632A" w:rsidRDefault="0079632A" w:rsidP="0079632A">
      <w:pPr>
        <w:pStyle w:val="Rubrik5utannumrering"/>
        <w:spacing w:before="0"/>
      </w:pPr>
      <w:r>
        <w:t>Andra tjänstepensionsdirektivet</w:t>
      </w:r>
    </w:p>
    <w:p w14:paraId="73AF6620" w14:textId="77777777" w:rsidR="0079632A" w:rsidRDefault="0079632A" w:rsidP="0079632A">
      <w:pPr>
        <w:pStyle w:val="Brdtext"/>
      </w:pPr>
      <w:r>
        <w:t xml:space="preserve">I andra tjänstepensionsdirektivet finns bestämmelser om de behöriga myndigheternas befogenheter att ingripa samt deras förpliktelser (artikel 48). Administrativa sanktioner och andra åtgärder ska enligt direktivet kunna påföras vid överträdelser av de nationella bestämmelser som genomför direktivet och de ska vara effektiva, proportionella och avskräckande (artikel 48.2). De behöriga myndigheterna får förbjuda eller begränsa verksamheten i ett tjänstepensionsinstitut som är registrerat eller auktoriserat inom deras respektive territorier, särskilt om institutet </w:t>
      </w:r>
    </w:p>
    <w:p w14:paraId="2AEDC96B" w14:textId="77777777" w:rsidR="0079632A" w:rsidRDefault="0079632A" w:rsidP="0079632A">
      <w:pPr>
        <w:pStyle w:val="Brdtextmedindrag"/>
      </w:pPr>
      <w:r>
        <w:t>a) inte på ett tillfredsställande sätt kan skydda medlemmarnas och förmånstagarnas intressen,</w:t>
      </w:r>
    </w:p>
    <w:p w14:paraId="7F54E802" w14:textId="77777777" w:rsidR="0079632A" w:rsidRDefault="0079632A" w:rsidP="0079632A">
      <w:pPr>
        <w:pStyle w:val="Brdtextmedindrag"/>
      </w:pPr>
      <w:r>
        <w:t>b) inte längre uppfyller villkoren för att få bedriva sin verksamhet,</w:t>
      </w:r>
    </w:p>
    <w:p w14:paraId="77558245" w14:textId="77777777" w:rsidR="0079632A" w:rsidRDefault="0079632A" w:rsidP="0079632A">
      <w:pPr>
        <w:pStyle w:val="Brdtextmedindrag"/>
      </w:pPr>
      <w:r>
        <w:t>c) allvarligt har åsidosatt sina skyldigheter enligt de regler det omfattas av, eller</w:t>
      </w:r>
    </w:p>
    <w:p w14:paraId="2673807D" w14:textId="77777777" w:rsidR="0079632A" w:rsidRPr="00500B24" w:rsidRDefault="0079632A" w:rsidP="0079632A">
      <w:pPr>
        <w:pStyle w:val="Brdtextmedindrag"/>
      </w:pPr>
      <w:r>
        <w:t>d) vid gränsöverskridande verksamhet inte följer kraven i den social- och arbetsmarknadslagstiftning i värdlandet som är relevanta på området för tjänstepensionsplaner (artikel 48.8).</w:t>
      </w:r>
    </w:p>
    <w:p w14:paraId="3814F2C8" w14:textId="77777777" w:rsidR="0079632A" w:rsidRPr="0084404B" w:rsidRDefault="0079632A" w:rsidP="0079632A">
      <w:pPr>
        <w:pStyle w:val="Rubrik5utannumrering"/>
      </w:pPr>
      <w:r w:rsidRPr="0084404B">
        <w:t>Gällande rätt</w:t>
      </w:r>
    </w:p>
    <w:p w14:paraId="16B2C56A" w14:textId="77777777" w:rsidR="0079632A" w:rsidRDefault="0079632A" w:rsidP="0079632A">
      <w:pPr>
        <w:pStyle w:val="Brdtext"/>
      </w:pPr>
      <w:r>
        <w:t xml:space="preserve">Finansinspektionen ska återkalla tillståndet för ett försäkringsföretag om företaget inte har anmälts för registrering inom föreskriven tid eller anmälan har avskrivits eller avslagits genom ett beslut som har fått laga kraft, om företaget har förklarat sig avstå från tillståndet och om företaget har försatts i konkurs eller om beslut har fattats om att företaget ska gå i tvångslikvidation (18 kap. 12 § FRL). </w:t>
      </w:r>
      <w:r w:rsidRPr="00787692">
        <w:t>I avsnitt 1</w:t>
      </w:r>
      <w:r>
        <w:t>3</w:t>
      </w:r>
      <w:r w:rsidRPr="00787692">
        <w:t>.2.</w:t>
      </w:r>
      <w:r w:rsidRPr="00975F15">
        <w:t>5</w:t>
      </w:r>
      <w:r w:rsidRPr="00787692">
        <w:t xml:space="preserve"> behandlas åter</w:t>
      </w:r>
      <w:r w:rsidRPr="00787692">
        <w:softHyphen/>
        <w:t xml:space="preserve">kallelse av tillstånd med anledning av att ett </w:t>
      </w:r>
      <w:r>
        <w:t>försäkrings</w:t>
      </w:r>
      <w:r w:rsidRPr="00787692">
        <w:t>företag inte upp</w:t>
      </w:r>
      <w:r>
        <w:softHyphen/>
      </w:r>
      <w:r w:rsidRPr="00787692">
        <w:t>f</w:t>
      </w:r>
      <w:r w:rsidRPr="00731D42">
        <w:t>yller minimikapitalkravet (18 kap. 12 §</w:t>
      </w:r>
      <w:r>
        <w:t> </w:t>
      </w:r>
      <w:r w:rsidRPr="00731D42">
        <w:t>5 FRL).</w:t>
      </w:r>
    </w:p>
    <w:p w14:paraId="634C366B" w14:textId="77777777" w:rsidR="0079632A" w:rsidRDefault="0079632A" w:rsidP="0079632A">
      <w:pPr>
        <w:pStyle w:val="Brdtextmedindrag"/>
      </w:pPr>
      <w:r w:rsidRPr="00534227">
        <w:t xml:space="preserve">Finansinspektionen </w:t>
      </w:r>
      <w:r>
        <w:t xml:space="preserve">ska även </w:t>
      </w:r>
      <w:r w:rsidRPr="00534227">
        <w:t xml:space="preserve">återkalla </w:t>
      </w:r>
      <w:r>
        <w:t>ett försäkringsföre</w:t>
      </w:r>
      <w:r w:rsidRPr="00534227">
        <w:t xml:space="preserve">tags tillstånd </w:t>
      </w:r>
      <w:r>
        <w:t>om någon som ingår i företagets styrelse eller är dess verkställande direktör eller ansvarar för en central funktion inte uppfyller de lagstadgade lämplighetskraven (18 kap. 11 § FRL). Det får dock ske endast om inspek</w:t>
      </w:r>
      <w:r>
        <w:softHyphen/>
        <w:t>tionen först har beslutat att anmärka på att personen har den aktuella befatt</w:t>
      </w:r>
      <w:r>
        <w:softHyphen/>
        <w:t>ningen och vederbörande, efter att viss bestämd tid om högst tre månader förflutit, fortfarande har kvar sin befattning. I stället för att återkalla till</w:t>
      </w:r>
      <w:r>
        <w:softHyphen/>
        <w:t>ståndet får Finansinspektionen besluta att en befattningshavare inte får kvarstå i sin befattning. Finansinspektionen får då förordna en ersättare vars uppdrag gäller till försäkringsföretaget utsett en ny befatt</w:t>
      </w:r>
      <w:r>
        <w:softHyphen/>
        <w:t>ningshavare.</w:t>
      </w:r>
    </w:p>
    <w:p w14:paraId="7DD08893" w14:textId="77777777" w:rsidR="0079632A" w:rsidRDefault="0079632A" w:rsidP="0079632A">
      <w:pPr>
        <w:pStyle w:val="Brdtextmedindrag"/>
      </w:pPr>
      <w:r>
        <w:t>Finansinspektionen får också återkalla ett försäkringsföretags tillstånd om företaget inte längre uppfyller kraven för tillstånd, om företaget inte inom ett år från det tillstånd gavs har börjat driva sådan rörelse som till</w:t>
      </w:r>
      <w:r>
        <w:softHyphen/>
        <w:t xml:space="preserve">ståndet avser, om företaget under en sammanhängande tid av sex månader inte har drivit försäkringsrörelse och om företaget i annat fall allvarligt åsidosätter gällande bestämmelser för verksamheten (18 kap. 13 § FRL). Om det är tillräckligt får Finansinspektionen i stället meddela företaget en varning. I avsnitt 13.2.3 behandlas återkallelse med anledning av att ett </w:t>
      </w:r>
      <w:r>
        <w:lastRenderedPageBreak/>
        <w:t>försäkringsföretag inte uppfyller solvenskapitalkravet (18 kap. 13 § 4 FRL).</w:t>
      </w:r>
    </w:p>
    <w:p w14:paraId="44146A36" w14:textId="77777777" w:rsidR="0079632A" w:rsidRDefault="0079632A" w:rsidP="0079632A">
      <w:pPr>
        <w:pStyle w:val="Brdtextmedindrag"/>
      </w:pPr>
      <w:r>
        <w:t xml:space="preserve">För de försäkringsföretag som omfattas av övergångsbestämmelserna (punkt 2 i övergångsbestämmelserna till lagen [2015:700] om ändring i försäkringsrörelselagen [2010:2043]) gäller, som nämns i avsnitt </w:t>
      </w:r>
      <w:r w:rsidRPr="00C33890">
        <w:t>1</w:t>
      </w:r>
      <w:r>
        <w:t>3</w:t>
      </w:r>
      <w:r w:rsidRPr="00C33890">
        <w:t>.2.1</w:t>
      </w:r>
      <w:r>
        <w:t>, bestämmelserna om ingripande i 16 kap. FRL i lydelsen före den 1 januari 2016. Enligt försäkringsrörelselagen (16 kap. 8 §) i lydelsen före den 1 januari 2016 gällde samma bestämmelser om ingripande på grund av bristande lämplighet hos ledande befattningshavare som de som i dag gäller enligt den lagen (18 kap. 11 §), med den enda skillnaden att det inte ställdes några lämplighetskrav på dem som ansvarade för centrala funktioner. I övrigt gäller att Finansinspektionen ska återkalla ett försäk</w:t>
      </w:r>
      <w:r>
        <w:softHyphen/>
        <w:t>ringsföretags tillstånd om företaget inte har anmälts för registrering inom föreskriven tid eller anmälan har avskrivits eller avslagits genom ett beslut som har fått laga kraft, om företaget inte inom ett år från det tillstånd gavs har börjat driva sådan rörelse som tillståndet avser, om företaget har förklarat sig avstå från tillståndet, om företaget under en sammanhängande tid av sex månader inte har drivit försäkringsrörelse och om företaget har försatts i konkurs eller om beslut har fattats om att företaget ska gå i tvångslikvidation (</w:t>
      </w:r>
      <w:r w:rsidRPr="004D2F46">
        <w:t>16</w:t>
      </w:r>
      <w:r>
        <w:t> kap.</w:t>
      </w:r>
      <w:r w:rsidRPr="004D2F46">
        <w:t xml:space="preserve"> 9</w:t>
      </w:r>
      <w:r>
        <w:t> §</w:t>
      </w:r>
      <w:r w:rsidRPr="004D2F46">
        <w:t xml:space="preserve"> FRL i lydelse</w:t>
      </w:r>
      <w:r>
        <w:t>n</w:t>
      </w:r>
      <w:r w:rsidRPr="004D2F46">
        <w:t xml:space="preserve"> före den 1 januari 2016</w:t>
      </w:r>
      <w:r>
        <w:t>). Finansinspektionen får även återkalla ett försäkringsföretags tillstånd om företaget inte längre uppfyller kraven för tillstånd eller i annat fall allvar</w:t>
      </w:r>
      <w:r>
        <w:softHyphen/>
        <w:t>ligt åsidosätter gällande bestämmelser för verksamheten (16 kap. 10 § FRL i lydelsen före den 1 januari 2016). I stället för att återkalla till</w:t>
      </w:r>
      <w:r>
        <w:softHyphen/>
        <w:t>ståndet får Finansinspektionen meddela en varning, om det är tillräckligt.</w:t>
      </w:r>
    </w:p>
    <w:p w14:paraId="5E3B685E" w14:textId="77777777" w:rsidR="0079632A" w:rsidRPr="00BE3416" w:rsidRDefault="0079632A" w:rsidP="0079632A">
      <w:pPr>
        <w:pStyle w:val="Brdtextmedindrag"/>
      </w:pPr>
      <w:r>
        <w:t>Tjänstepensionskassor omfattas inte av några bestämmelser om ingrip</w:t>
      </w:r>
      <w:r>
        <w:softHyphen/>
        <w:t>ande till följd av att ledande befattningshavare inte uppfyller lag</w:t>
      </w:r>
      <w:r>
        <w:softHyphen/>
        <w:t>stadgade lämplighetskrav. För tjänstepensionskassor tillämpas bestäm</w:t>
      </w:r>
      <w:r>
        <w:softHyphen/>
        <w:t>melserna i den upphävda lagen om understödsföreningar om att Finansinspektionen, om ett föreläggande om rättelse mot en tjänstepensionskassa inte följts inom bestämd tid, hos rätten får ansöka om att tjänstepensionskassan ska förklaras skyldig att träda i likvidation (71 § nionde stycket). De före</w:t>
      </w:r>
      <w:r>
        <w:softHyphen/>
        <w:t>lägganden om rättelse som Finansinspektionen har möjlighet att utfärda kan bl.a. avse avvikelser från bestämmelser i lag eller stadgar (71 § andra stycket 1 UFL) eller om det finns någon annan allvarlig anmärkning att rikta mot tjänstepensionskassans verksamhet (71 § andra stycket 5 UFL).</w:t>
      </w:r>
    </w:p>
    <w:p w14:paraId="281FB451" w14:textId="77777777" w:rsidR="0079632A" w:rsidRDefault="0079632A" w:rsidP="0079632A">
      <w:pPr>
        <w:pStyle w:val="Rubrik5utannumrering"/>
      </w:pPr>
      <w:r>
        <w:t>Grundläggande bestämmelser om återkallelse av tillstånd</w:t>
      </w:r>
    </w:p>
    <w:p w14:paraId="63555CEB" w14:textId="77777777" w:rsidR="0079632A" w:rsidRDefault="0079632A" w:rsidP="0079632A">
      <w:pPr>
        <w:pStyle w:val="Brdtextmedindrag"/>
        <w:ind w:firstLine="0"/>
      </w:pPr>
      <w:r>
        <w:t>Tjänstepensionsföretag bör, i likhet med försäkringsföretag, omfattas av bestämmelser om obligatorisk återkallelse av tillstånd. Det bör därför införas bestämmelser om detta i den nya lagen om tjänstepensionsföretag. De grunder för återkallelse som anges i försäkringsrörelselagen är sådana att ingen annan åtgärd än återkallelse av tillståndet rimligen kan komma i fråga (18 kap. 12 § 1–4 FRL). Bestämmelserna i den nya lagen bör därför utformas efter förebild av försäkringsrörelselagens bestämmelser. Därut</w:t>
      </w:r>
      <w:r>
        <w:softHyphen/>
        <w:t xml:space="preserve">över bör ett tjänstepensionsföretags tillstånd återkallas om företaget får tillstånd att driva försäkringsrörelse enligt försäkringsrörelselagen, dvs. utnyttjar de möjligheter till omvandling som beskrivs i avsnitten 6.3 och 6.4. </w:t>
      </w:r>
    </w:p>
    <w:p w14:paraId="5CDA86E0" w14:textId="77777777" w:rsidR="0079632A" w:rsidRDefault="0079632A" w:rsidP="0079632A">
      <w:pPr>
        <w:pStyle w:val="Brdtextmedindrag"/>
      </w:pPr>
      <w:r>
        <w:lastRenderedPageBreak/>
        <w:t>Vidare bör det införas bestämmelser om fakultativ återkallelse av till</w:t>
      </w:r>
      <w:r>
        <w:softHyphen/>
        <w:t>stånd i den nya lagen. Även de bestämmelserna bör utformas efter före</w:t>
      </w:r>
      <w:r>
        <w:softHyphen/>
        <w:t>bild av motsvarande bestämmelser i försäkringsrörelselagen (18 kap. 13 § första stycket 1–3 och 5). Det är fråga om situationer när Finansinspekt</w:t>
      </w:r>
      <w:r>
        <w:softHyphen/>
        <w:t>ionen ska ha möjlighet att avstå från att återkalla tillståndet. Det är då också rimligt att Finansinspektionen får välja att meddela företaget en varning i stället för att återkalla tillståndet, på samma sätt som enligt försäkringsrörelse</w:t>
      </w:r>
      <w:r>
        <w:softHyphen/>
        <w:t>lagen (18 kap. 13 § andra stycket).</w:t>
      </w:r>
    </w:p>
    <w:p w14:paraId="4675219B" w14:textId="77777777" w:rsidR="0079632A" w:rsidRDefault="0079632A" w:rsidP="0079632A">
      <w:pPr>
        <w:pStyle w:val="Brdtextmedindrag"/>
      </w:pPr>
      <w:r>
        <w:t>Genom bestämmelserna om återkallelse av tillstånd för det fall ett tjänstepensionsföretag inte längre uppfyller kraven på tillstånd respektive i annat fall åsidosätter gällande bestämmelser för verksamheten genomförs andra tjänstepensionsdirektivet (artikel 48.8).</w:t>
      </w:r>
    </w:p>
    <w:p w14:paraId="1697162C" w14:textId="77777777" w:rsidR="0079632A" w:rsidRDefault="0079632A" w:rsidP="0079632A">
      <w:pPr>
        <w:pStyle w:val="Brdtextmedindrag"/>
      </w:pPr>
      <w:r>
        <w:t>Frågor om återkallelse av tillstånd med anledning av att ett tjänste</w:t>
      </w:r>
      <w:r>
        <w:softHyphen/>
        <w:t>pensionsföretag inte uppfyller det riskkänsliga kapitalkravet, minimi</w:t>
      </w:r>
      <w:r>
        <w:softHyphen/>
        <w:t>kapitalkravet eller garantibeloppet behandlas i avsnitten 13.2.3 och 13.2.5.</w:t>
      </w:r>
    </w:p>
    <w:p w14:paraId="3D3A47D0" w14:textId="77777777" w:rsidR="0079632A" w:rsidRPr="00787692" w:rsidRDefault="0079632A" w:rsidP="0079632A">
      <w:pPr>
        <w:pStyle w:val="Rubrik5utannumrering"/>
      </w:pPr>
      <w:r>
        <w:t>Återkallelse av tillstånd med anledning av att ledande befattningshavare inte uppfyller krav på lämplighet</w:t>
      </w:r>
    </w:p>
    <w:p w14:paraId="7FE1C861" w14:textId="77777777" w:rsidR="0079632A" w:rsidRDefault="0079632A" w:rsidP="0079632A">
      <w:pPr>
        <w:pStyle w:val="Brdtext"/>
      </w:pPr>
      <w:r>
        <w:t xml:space="preserve">Regeringen anser, i likhet med </w:t>
      </w:r>
      <w:r w:rsidRPr="00BE3416">
        <w:rPr>
          <w:i/>
        </w:rPr>
        <w:t>Finansinspektionen</w:t>
      </w:r>
      <w:r>
        <w:t xml:space="preserve"> och till skillnad från den bedömning som görs i promemorian, att var och en som deltar i led</w:t>
      </w:r>
      <w:r>
        <w:softHyphen/>
        <w:t>ningen av ett tjänste</w:t>
      </w:r>
      <w:r>
        <w:softHyphen/>
        <w:t>pensionsföretag ska uppfylla de krav på lämplighet som föreslås ska gälla enligt den nya lagen om tjänstepensionsföretag (se avsnitt 9.6.3). Detta överensstämmer med det som gäller enligt försäk</w:t>
      </w:r>
      <w:r>
        <w:softHyphen/>
        <w:t>ringsrörelselagen. Finansinspektionen bör få ingripa mot ett tjänste</w:t>
      </w:r>
      <w:r>
        <w:softHyphen/>
        <w:t>pensionsföretag för det fall någon som ingår i företagets ledning eller ansvarar för en central funktion inte uppfyller lämplighets</w:t>
      </w:r>
      <w:r>
        <w:softHyphen/>
        <w:t>kraven. Det bör därför införas bestämmelser om detta i den nya lagen som utformas efter förebild av motsvarande bestämmelser i försäkrings</w:t>
      </w:r>
      <w:r>
        <w:softHyphen/>
        <w:t xml:space="preserve">rörelselagen (18 kap. 11 §). Genom att Finansinspektionen får möjlighet att förordna ersättare för ledande befattningshavare tillgodoses </w:t>
      </w:r>
      <w:r w:rsidRPr="00787692">
        <w:t>kravet</w:t>
      </w:r>
      <w:r w:rsidRPr="00BE3416">
        <w:t xml:space="preserve"> i andra tjänstepensions</w:t>
      </w:r>
      <w:r>
        <w:softHyphen/>
      </w:r>
      <w:r w:rsidRPr="00BE3416">
        <w:t>direktivet om att de behöriga myndigheterna ska få utse en särskild företrädare som övertar ledningens ansvar för driften (artikel 48.7)</w:t>
      </w:r>
      <w:r w:rsidRPr="00787692">
        <w:t>.</w:t>
      </w:r>
    </w:p>
    <w:p w14:paraId="13D13EEE" w14:textId="77777777" w:rsidR="0079632A" w:rsidRPr="00A8544B" w:rsidRDefault="0079632A" w:rsidP="00D415A9">
      <w:pPr>
        <w:pStyle w:val="Rubrik3"/>
      </w:pPr>
      <w:bookmarkStart w:id="4546" w:name="_Toc518396701"/>
      <w:bookmarkStart w:id="4547" w:name="_Toc518401012"/>
      <w:bookmarkStart w:id="4548" w:name="_Toc518401729"/>
      <w:bookmarkStart w:id="4549" w:name="_Toc518401968"/>
      <w:bookmarkStart w:id="4550" w:name="_Toc518463122"/>
      <w:bookmarkStart w:id="4551" w:name="_Toc518462818"/>
      <w:bookmarkStart w:id="4552" w:name="_Toc518463774"/>
      <w:bookmarkStart w:id="4553" w:name="_Toc518464149"/>
      <w:bookmarkStart w:id="4554" w:name="_Toc518464388"/>
      <w:bookmarkStart w:id="4555" w:name="_Toc518472827"/>
      <w:bookmarkStart w:id="4556" w:name="_Toc8059858"/>
      <w:bookmarkStart w:id="4557" w:name="_Toc8061568"/>
      <w:bookmarkStart w:id="4558" w:name="_Toc8062100"/>
      <w:bookmarkStart w:id="4559" w:name="_Toc8064568"/>
      <w:bookmarkStart w:id="4560" w:name="_Toc8391245"/>
      <w:bookmarkStart w:id="4561" w:name="_Toc8391511"/>
      <w:bookmarkStart w:id="4562" w:name="_Toc8644716"/>
      <w:bookmarkStart w:id="4563" w:name="_Toc8645248"/>
      <w:bookmarkStart w:id="4564" w:name="_Toc8817729"/>
      <w:bookmarkStart w:id="4565" w:name="_Toc8818301"/>
      <w:bookmarkStart w:id="4566" w:name="_Toc8825670"/>
      <w:bookmarkStart w:id="4567" w:name="_Toc8831767"/>
      <w:bookmarkStart w:id="4568" w:name="_Toc8832676"/>
      <w:bookmarkStart w:id="4569" w:name="_Toc11153138"/>
      <w:bookmarkStart w:id="4570" w:name="_Toc11161059"/>
      <w:bookmarkStart w:id="4571" w:name="_Toc11166995"/>
      <w:bookmarkStart w:id="4572" w:name="_Toc11167531"/>
      <w:bookmarkStart w:id="4573" w:name="_Toc11168968"/>
      <w:bookmarkStart w:id="4574" w:name="_Toc11845921"/>
      <w:bookmarkStart w:id="4575" w:name="_Toc12611720"/>
      <w:bookmarkStart w:id="4576" w:name="_Toc12624987"/>
      <w:bookmarkStart w:id="4577" w:name="_Toc12627476"/>
      <w:bookmarkStart w:id="4578" w:name="_Toc12630366"/>
      <w:bookmarkStart w:id="4579" w:name="_Toc12632861"/>
      <w:bookmarkStart w:id="4580" w:name="_Toc17902933"/>
      <w:r w:rsidRPr="00A8544B">
        <w:t xml:space="preserve">Ingripanden mot vissa </w:t>
      </w:r>
      <w:r w:rsidRPr="00BE3416">
        <w:t xml:space="preserve">typer av </w:t>
      </w:r>
      <w:r w:rsidRPr="00D415A9">
        <w:t>moderföretag</w:t>
      </w:r>
      <w:r w:rsidRPr="00BE3416">
        <w:t xml:space="preserve"> </w:t>
      </w:r>
      <w:r w:rsidRPr="00A8544B">
        <w:t>och mot den som saknar tillstånd</w:t>
      </w:r>
      <w:bookmarkEnd w:id="4546"/>
      <w:bookmarkEnd w:id="4547"/>
      <w:bookmarkEnd w:id="4548"/>
      <w:bookmarkEnd w:id="4549"/>
      <w:bookmarkEnd w:id="4550"/>
      <w:bookmarkEnd w:id="4551"/>
      <w:bookmarkEnd w:id="4552"/>
      <w:bookmarkEnd w:id="4553"/>
      <w:bookmarkEnd w:id="4554"/>
      <w:bookmarkEnd w:id="4555"/>
      <w:bookmarkEnd w:id="4556"/>
      <w:bookmarkEnd w:id="4557"/>
      <w:bookmarkEnd w:id="4558"/>
      <w:bookmarkEnd w:id="4559"/>
      <w:bookmarkEnd w:id="4560"/>
      <w:bookmarkEnd w:id="4561"/>
      <w:bookmarkEnd w:id="4562"/>
      <w:bookmarkEnd w:id="4563"/>
      <w:bookmarkEnd w:id="4564"/>
      <w:bookmarkEnd w:id="4565"/>
      <w:bookmarkEnd w:id="4566"/>
      <w:bookmarkEnd w:id="4567"/>
      <w:bookmarkEnd w:id="4568"/>
      <w:bookmarkEnd w:id="4569"/>
      <w:bookmarkEnd w:id="4570"/>
      <w:bookmarkEnd w:id="4571"/>
      <w:bookmarkEnd w:id="4572"/>
      <w:bookmarkEnd w:id="4573"/>
      <w:bookmarkEnd w:id="4574"/>
      <w:bookmarkEnd w:id="4575"/>
      <w:bookmarkEnd w:id="4576"/>
      <w:bookmarkEnd w:id="4577"/>
      <w:bookmarkEnd w:id="4578"/>
      <w:bookmarkEnd w:id="4579"/>
      <w:bookmarkEnd w:id="4580"/>
    </w:p>
    <w:p w14:paraId="5D67F684" w14:textId="77777777" w:rsidR="0079632A" w:rsidRDefault="0079632A" w:rsidP="0079632A">
      <w:pPr>
        <w:pStyle w:val="Brdtextram"/>
      </w:pPr>
      <w:r>
        <w:rPr>
          <w:b/>
        </w:rPr>
        <w:t>Regeringens förslag:</w:t>
      </w:r>
      <w:r w:rsidRPr="00BE3416">
        <w:t xml:space="preserve"> </w:t>
      </w:r>
      <w:r>
        <w:t xml:space="preserve">Om ett företag som är </w:t>
      </w:r>
      <w:bookmarkStart w:id="4581" w:name="_Hlk516487337"/>
      <w:r>
        <w:t>moderföretag till ett tjänstepensionsföretag</w:t>
      </w:r>
      <w:bookmarkEnd w:id="4581"/>
      <w:r>
        <w:t>, och skulle vara ett försäkringsholdingföretag om dotterföretaget i stället var ett försäkringsföretag eller är ett blandat finansiellt holdingföretag, har en ledande befattningshavare som inte uppfyller kraven på lämplighet, ska Finansinspektionen få förelägga företaget att rätta till förhållandet.</w:t>
      </w:r>
    </w:p>
    <w:p w14:paraId="78691FC9" w14:textId="77777777" w:rsidR="0079632A" w:rsidRPr="005A663B" w:rsidRDefault="0079632A" w:rsidP="0079632A">
      <w:pPr>
        <w:pStyle w:val="Brdtextmedindragram"/>
      </w:pPr>
      <w:r>
        <w:rPr>
          <w:b/>
        </w:rPr>
        <w:t>Regeringens bedömning:</w:t>
      </w:r>
      <w:r w:rsidRPr="002A333C">
        <w:t xml:space="preserve"> Det</w:t>
      </w:r>
      <w:r>
        <w:t xml:space="preserve"> bör inte införas bestämmelser i den nya lagen om tjänstepensionsföretag om ingripande mot den som driver verksamhet avseende tjänstepensionsförsäkring utan tillstånd.</w:t>
      </w:r>
    </w:p>
    <w:p w14:paraId="73F54931" w14:textId="77777777" w:rsidR="0079632A" w:rsidRPr="00017688" w:rsidRDefault="0079632A" w:rsidP="0079632A">
      <w:pPr>
        <w:pStyle w:val="Brdtextmedindrag"/>
        <w:rPr>
          <w:sz w:val="8"/>
          <w:szCs w:val="8"/>
        </w:rPr>
      </w:pPr>
    </w:p>
    <w:p w14:paraId="2405E1A7" w14:textId="77777777" w:rsidR="0079632A" w:rsidRPr="000D32BF" w:rsidRDefault="0079632A" w:rsidP="0079632A">
      <w:pPr>
        <w:pStyle w:val="Brdtextmedindrag"/>
      </w:pPr>
      <w:r>
        <w:rPr>
          <w:b/>
        </w:rPr>
        <w:t>Utredningens förslag</w:t>
      </w:r>
      <w:r w:rsidRPr="00BE3416">
        <w:t xml:space="preserve"> </w:t>
      </w:r>
      <w:r>
        <w:t>överensstämmer delvis med regeringens förslag och bedömning. Utredningens förslag avviker från regeringens bedömning genom att utredningen föreslår att det ska införas bestämmelser om ingripande mot den som saknar tillstånd.</w:t>
      </w:r>
    </w:p>
    <w:p w14:paraId="10AE7918" w14:textId="77777777" w:rsidR="0079632A" w:rsidRDefault="0079632A" w:rsidP="0079632A">
      <w:pPr>
        <w:pStyle w:val="Brdtextmedindrag"/>
      </w:pPr>
      <w:r>
        <w:rPr>
          <w:b/>
        </w:rPr>
        <w:lastRenderedPageBreak/>
        <w:t>Remissinstanserna</w:t>
      </w:r>
      <w:r w:rsidRPr="00BE3416">
        <w:t xml:space="preserve"> </w:t>
      </w:r>
      <w:r>
        <w:t>tillstyrker förslaget eller har inget att invända mot det.</w:t>
      </w:r>
    </w:p>
    <w:p w14:paraId="106854C1" w14:textId="77777777" w:rsidR="0079632A" w:rsidRDefault="0079632A" w:rsidP="0079632A">
      <w:pPr>
        <w:pStyle w:val="Brdtextmedindrag"/>
        <w:rPr>
          <w:b/>
        </w:rPr>
      </w:pPr>
      <w:r>
        <w:rPr>
          <w:b/>
        </w:rPr>
        <w:t>Promemorians förslag</w:t>
      </w:r>
      <w:r w:rsidRPr="00BE3416">
        <w:t xml:space="preserve"> övere</w:t>
      </w:r>
      <w:r>
        <w:t>nsstämmer delvis med regeringens förslag och bedömning. Promemorians förslag avviker från regeringens bedöm</w:t>
      </w:r>
      <w:r>
        <w:softHyphen/>
        <w:t>ning genom att det i promemorian föreslås att det ska införas bestämmelser om ingripande mot den som saknar tillstånd.</w:t>
      </w:r>
    </w:p>
    <w:p w14:paraId="0D882B16" w14:textId="77777777" w:rsidR="0079632A" w:rsidRDefault="0079632A" w:rsidP="0079632A">
      <w:pPr>
        <w:pStyle w:val="Brdtextmedindrag"/>
      </w:pPr>
      <w:r w:rsidRPr="005766C1">
        <w:rPr>
          <w:b/>
        </w:rPr>
        <w:t>Remissinstanserna:</w:t>
      </w:r>
      <w:r w:rsidRPr="005766C1">
        <w:t xml:space="preserve"> Flerta</w:t>
      </w:r>
      <w:r>
        <w:t>let remissinstanser tillstyrker</w:t>
      </w:r>
      <w:r w:rsidRPr="005766C1">
        <w:t xml:space="preserve"> förslag</w:t>
      </w:r>
      <w:r>
        <w:t>et</w:t>
      </w:r>
      <w:r w:rsidRPr="005766C1">
        <w:t xml:space="preserve"> </w:t>
      </w:r>
      <w:r w:rsidRPr="007349F2">
        <w:t xml:space="preserve">eller har inget att invända mot det. </w:t>
      </w:r>
      <w:r w:rsidRPr="007349F2">
        <w:rPr>
          <w:i/>
        </w:rPr>
        <w:t>Finansinspektionen</w:t>
      </w:r>
      <w:r w:rsidRPr="007349F2">
        <w:t xml:space="preserve"> </w:t>
      </w:r>
      <w:r>
        <w:t>påpekar</w:t>
      </w:r>
      <w:r w:rsidRPr="007349F2">
        <w:t xml:space="preserve"> att otillåten försäkringsrörelse avseende tjänstepensionsförsäkringar kan drivas utan tillstånd enligt såväl den nya lagen om tjänstepensions</w:t>
      </w:r>
      <w:r w:rsidRPr="007349F2">
        <w:softHyphen/>
        <w:t>företag som försäk</w:t>
      </w:r>
      <w:r>
        <w:softHyphen/>
      </w:r>
      <w:r w:rsidRPr="007349F2">
        <w:t xml:space="preserve">ringsrörelselagen. Inspektionen anser att det måste förtydligas </w:t>
      </w:r>
      <w:r>
        <w:t xml:space="preserve">med stöd av </w:t>
      </w:r>
      <w:r w:rsidRPr="00BE3416">
        <w:rPr>
          <w:rFonts w:eastAsiaTheme="minorHAnsi"/>
        </w:rPr>
        <w:t xml:space="preserve">vilken lag </w:t>
      </w:r>
      <w:r>
        <w:rPr>
          <w:rFonts w:eastAsiaTheme="minorHAnsi"/>
        </w:rPr>
        <w:t>myndigheten</w:t>
      </w:r>
      <w:r w:rsidRPr="00BE3416">
        <w:rPr>
          <w:rFonts w:eastAsiaTheme="minorHAnsi"/>
        </w:rPr>
        <w:t xml:space="preserve"> ska ingripa i en sådan situation</w:t>
      </w:r>
      <w:r>
        <w:rPr>
          <w:rFonts w:eastAsiaTheme="minorHAnsi"/>
        </w:rPr>
        <w:t xml:space="preserve">. </w:t>
      </w:r>
      <w:r w:rsidRPr="00BE3416">
        <w:rPr>
          <w:rFonts w:eastAsiaTheme="minorHAnsi"/>
          <w:i/>
        </w:rPr>
        <w:t xml:space="preserve">Svensk Försäkring </w:t>
      </w:r>
      <w:r>
        <w:rPr>
          <w:rFonts w:eastAsiaTheme="minorHAnsi"/>
        </w:rPr>
        <w:t>anser att det måste införas en särskild bestämmelse i den nya lagen om ingripande mot den som driver verksamhet utan tillstånd.</w:t>
      </w:r>
      <w:r w:rsidRPr="00BE3416">
        <w:rPr>
          <w:rFonts w:eastAsiaTheme="minorHAnsi"/>
        </w:rPr>
        <w:t xml:space="preserve"> </w:t>
      </w:r>
      <w:r>
        <w:rPr>
          <w:rFonts w:eastAsiaTheme="minorHAnsi"/>
        </w:rPr>
        <w:t xml:space="preserve">Enligt </w:t>
      </w:r>
      <w:r w:rsidRPr="00377E57">
        <w:rPr>
          <w:rFonts w:eastAsiaTheme="minorHAnsi"/>
        </w:rPr>
        <w:t xml:space="preserve">Svensk Försäkring </w:t>
      </w:r>
      <w:r>
        <w:rPr>
          <w:rFonts w:eastAsiaTheme="minorHAnsi"/>
        </w:rPr>
        <w:t>gäller b</w:t>
      </w:r>
      <w:r w:rsidRPr="00BE3416">
        <w:rPr>
          <w:rFonts w:eastAsiaTheme="minorHAnsi"/>
        </w:rPr>
        <w:t>estäm</w:t>
      </w:r>
      <w:r>
        <w:rPr>
          <w:rFonts w:eastAsiaTheme="minorHAnsi"/>
        </w:rPr>
        <w:softHyphen/>
      </w:r>
      <w:r w:rsidRPr="00BE3416">
        <w:rPr>
          <w:rFonts w:eastAsiaTheme="minorHAnsi"/>
        </w:rPr>
        <w:t xml:space="preserve">melsen i </w:t>
      </w:r>
      <w:r>
        <w:rPr>
          <w:rFonts w:eastAsiaTheme="minorHAnsi"/>
        </w:rPr>
        <w:t>försäkringsrörelselagen</w:t>
      </w:r>
      <w:r w:rsidRPr="00BE3416">
        <w:rPr>
          <w:rFonts w:eastAsiaTheme="minorHAnsi"/>
        </w:rPr>
        <w:t xml:space="preserve"> endast för den som utan tillstånd driver verksamhet som omfattas av den lagen.</w:t>
      </w:r>
    </w:p>
    <w:p w14:paraId="3BE99C98" w14:textId="77777777" w:rsidR="0079632A" w:rsidRDefault="0079632A" w:rsidP="0079632A">
      <w:pPr>
        <w:pStyle w:val="Rubrik4utannumrering"/>
      </w:pPr>
      <w:r>
        <w:t>Skälen för regeringens förslag och bedömning</w:t>
      </w:r>
    </w:p>
    <w:p w14:paraId="0C295681" w14:textId="77777777" w:rsidR="0079632A" w:rsidRDefault="0079632A" w:rsidP="0079632A">
      <w:pPr>
        <w:pStyle w:val="Rubrik5utannumrering"/>
        <w:spacing w:before="0"/>
      </w:pPr>
      <w:r>
        <w:t>Andra tjänstepensionsdirektivet</w:t>
      </w:r>
    </w:p>
    <w:p w14:paraId="28E839D4" w14:textId="77777777" w:rsidR="0079632A" w:rsidRPr="00500B24" w:rsidRDefault="0079632A" w:rsidP="0079632A">
      <w:pPr>
        <w:pStyle w:val="Brdtext"/>
      </w:pPr>
      <w:r>
        <w:t xml:space="preserve">I andra tjänstepensionsdirektivet finns det inte några bestämmelser om ingripande mot moderföretag eller mot den som driver verksamhet enligt direktivet utan registrering eller tillstånd. </w:t>
      </w:r>
    </w:p>
    <w:p w14:paraId="6FFF3EDF" w14:textId="77777777" w:rsidR="0079632A" w:rsidRPr="005A4B90" w:rsidRDefault="0079632A" w:rsidP="0079632A">
      <w:pPr>
        <w:pStyle w:val="Rubrik5utannumrering"/>
      </w:pPr>
      <w:r w:rsidRPr="005A4B90">
        <w:t>Gällande rätt</w:t>
      </w:r>
    </w:p>
    <w:p w14:paraId="2E1BEE71" w14:textId="77777777" w:rsidR="0079632A" w:rsidRDefault="0079632A" w:rsidP="0079632A">
      <w:pPr>
        <w:pStyle w:val="Brdtext"/>
      </w:pPr>
      <w:r>
        <w:t>Finansinspektionen får enligt försäkringsrörelselagen förelägga ett försäk</w:t>
      </w:r>
      <w:r>
        <w:softHyphen/>
        <w:t>ringsholdingföretag eller ett blandat finansiellt holdingföretag att vidta rättelse om någon i företagets ledning inte uppfyller de krav på lämplighet som ställs i den lagen (19 kap. 64 § första stycket).</w:t>
      </w:r>
    </w:p>
    <w:p w14:paraId="00974197" w14:textId="77777777" w:rsidR="0079632A" w:rsidRDefault="0079632A" w:rsidP="0079632A">
      <w:pPr>
        <w:pStyle w:val="Brdtextmedindrag"/>
      </w:pPr>
      <w:r>
        <w:t>För de försäkringsföretag som omfattas av övergångsbestämmelserna (punkt 2 i övergångsbestämmelserna till lagen [2015:700] om ändring i försäkringsrörelselagen [2010:2043]) gäller motsvarande bestämmelser avseende ingripanden mot försäkringsholdingföretag (16 kap. 22 § FRL i lydelsen före den 1 januari 2016).</w:t>
      </w:r>
    </w:p>
    <w:p w14:paraId="45BBFDD8" w14:textId="77777777" w:rsidR="0079632A" w:rsidRDefault="0079632A" w:rsidP="0079632A">
      <w:pPr>
        <w:pStyle w:val="Brdtextmedindrag"/>
      </w:pPr>
      <w:r>
        <w:t>För tjänstepensionskassor finns det inte några motsvarande bestäm</w:t>
      </w:r>
      <w:r>
        <w:softHyphen/>
        <w:t>mel</w:t>
      </w:r>
      <w:r>
        <w:softHyphen/>
        <w:t>ser.</w:t>
      </w:r>
    </w:p>
    <w:p w14:paraId="580625F4" w14:textId="77777777" w:rsidR="0079632A" w:rsidRDefault="0079632A" w:rsidP="0079632A">
      <w:pPr>
        <w:pStyle w:val="Brdtextmedindrag"/>
      </w:pPr>
      <w:r>
        <w:t>Enligt försäkringsrörelselagen ska Finansinspektionen förelägga den som driver försäkringsrörelse utan tillstånd att upphöra med rörelsen (18 kap. 25 §). Finansinspektionen får förelägga den som driver en rörelse utan tillstånd att lämna de upplysningar som krävs för att inspektionen ska kunna bedöma om rörelsen i fråga är tillståndspliktig. Om ett aktiebolag eller en ekonomisk förening inte följer ett föreläggande att upphöra med sin rörelse, får rätten, på ansökan av Finansinspektionen besluta att före</w:t>
      </w:r>
      <w:r>
        <w:softHyphen/>
        <w:t xml:space="preserve">taget ska gå i likvidation (18 kap. 26 § FRL). </w:t>
      </w:r>
    </w:p>
    <w:p w14:paraId="7EEAE8D0" w14:textId="77777777" w:rsidR="0079632A" w:rsidRDefault="0079632A" w:rsidP="0079632A">
      <w:pPr>
        <w:pStyle w:val="Brdtextmedindrag"/>
      </w:pPr>
      <w:r>
        <w:t>För de försäkringsföretag som omfattas av övergångsbestämmelserna gäller motsvarande bestämmelser om ingripanden mot den som driver rörelse utan tillstånd (16 kap. 23 och 24 §§ FRL i lydelserna före den 1 januari 2016).</w:t>
      </w:r>
    </w:p>
    <w:p w14:paraId="14F27857" w14:textId="77777777" w:rsidR="0079632A" w:rsidRPr="00BE3416" w:rsidRDefault="0079632A" w:rsidP="0079632A">
      <w:pPr>
        <w:pStyle w:val="Brdtextmedindrag"/>
      </w:pPr>
      <w:r>
        <w:t xml:space="preserve">I den upphävda lagen om understödsföreningar finns bestämmelser om straff för den som deltar i åtgärd eller beslut som rör verksamheten i en </w:t>
      </w:r>
      <w:r>
        <w:lastRenderedPageBreak/>
        <w:t>understödsförening, t.ex. en tjänstepensionskassa, som driver försäkrings</w:t>
      </w:r>
      <w:r>
        <w:softHyphen/>
        <w:t>verksamhet utan registrering enligt den lagen (</w:t>
      </w:r>
      <w:r w:rsidRPr="00857B6C">
        <w:t>77</w:t>
      </w:r>
      <w:r>
        <w:t> §</w:t>
      </w:r>
      <w:r w:rsidRPr="00857B6C">
        <w:t>).</w:t>
      </w:r>
    </w:p>
    <w:p w14:paraId="34FF4FFD" w14:textId="77777777" w:rsidR="0079632A" w:rsidRPr="00BA35BC" w:rsidRDefault="0079632A" w:rsidP="0079632A">
      <w:pPr>
        <w:pStyle w:val="Rubrik5utannumrering"/>
      </w:pPr>
      <w:r w:rsidRPr="009D4E20">
        <w:t xml:space="preserve">Ingripande mot vissa typer av </w:t>
      </w:r>
      <w:r w:rsidRPr="00EE592E">
        <w:t>m</w:t>
      </w:r>
      <w:r w:rsidRPr="00BA35BC">
        <w:t>oderföretag till ett tjänstepensionsföretag</w:t>
      </w:r>
    </w:p>
    <w:p w14:paraId="41AC6118" w14:textId="77777777" w:rsidR="0079632A" w:rsidRDefault="0079632A" w:rsidP="0079632A">
      <w:pPr>
        <w:pStyle w:val="Brdtext"/>
      </w:pPr>
      <w:r>
        <w:t xml:space="preserve">Enligt förslagen i </w:t>
      </w:r>
      <w:r w:rsidRPr="00BE3416">
        <w:t>avsnitt 1</w:t>
      </w:r>
      <w:r>
        <w:t>4</w:t>
      </w:r>
      <w:r w:rsidRPr="00BE3416">
        <w:t>.1.19 om</w:t>
      </w:r>
      <w:r>
        <w:t xml:space="preserve"> grupptillsyn ska det ställas krav på lämpligheten hos den som ingår i ledningen för ett moderföretag som skulle vara ett försäkringsholdingföretag om ett eller flera av dess dotter</w:t>
      </w:r>
      <w:r>
        <w:softHyphen/>
        <w:t>företag som är tjänstepensionsföretag i stället var försäkringsföretag eller ett moderföretag som är ett blandat finansiellt holdingföretag. På så sätt skapas en motsvarighet till det krav på lämplighet för personer som ingår i ledningen i försäkringsholdingföretag och blandade finansiella holding</w:t>
      </w:r>
      <w:r>
        <w:softHyphen/>
        <w:t>företag som gäller enligt försäkringsrörelselagen (19 kap. 63 §). För att effektiv tillsyn ska kunna utövas över att kraven följs bör Finansinspek</w:t>
      </w:r>
      <w:r>
        <w:softHyphen/>
        <w:t>tionen kunna ingripa mot sådana moderföretag enligt den nya lagen om tjänstepensionsföretag på motsvarande sätt som enligt försäkrings</w:t>
      </w:r>
      <w:r>
        <w:softHyphen/>
        <w:t>rörelse</w:t>
      </w:r>
      <w:r>
        <w:softHyphen/>
        <w:t>lagen (19 kap. 64 § första stycket). En bestämmelse om detta bör därför införas i den nya lagen.</w:t>
      </w:r>
    </w:p>
    <w:p w14:paraId="0D15BACD" w14:textId="77777777" w:rsidR="0079632A" w:rsidRDefault="0079632A" w:rsidP="0079632A">
      <w:pPr>
        <w:pStyle w:val="Rubrik5utannumrering"/>
      </w:pPr>
      <w:r>
        <w:t>Ingripande mot den som driver verksamhet avseende tjänstepensionsförsäkring utan tillstånd</w:t>
      </w:r>
    </w:p>
    <w:p w14:paraId="15ABFF3A" w14:textId="77777777" w:rsidR="0079632A" w:rsidRDefault="0079632A" w:rsidP="0079632A">
      <w:pPr>
        <w:pStyle w:val="Brdtext"/>
      </w:pPr>
      <w:r>
        <w:t>Enligt andra tjänstepensionsdirektivet ska medlemsstaterna säkerställa att tjänstepensionsinstitut som har sin huvudsakliga förvaltningsort inom deras territorium registreras i ett nationellt register av den behöriga myndigheten eller är auktoriserat av denna (artikel 9.1). Denna bestäm</w:t>
      </w:r>
      <w:r>
        <w:softHyphen/>
        <w:t>melse i direktivet genomförs genom det föreslagna kravet på tillstånd för att få driva verksamhet avseende tjänstepensionsförsäkring enligt den nya lagen om tjänstepensionsföretag (se avsnitt 6.1).</w:t>
      </w:r>
    </w:p>
    <w:p w14:paraId="026B02C1" w14:textId="77777777" w:rsidR="0079632A" w:rsidRDefault="0079632A" w:rsidP="0079632A">
      <w:pPr>
        <w:pStyle w:val="Brdtextmedindrag"/>
      </w:pPr>
      <w:r>
        <w:t>I andra tjänstepensionsdirektivet finns det inte några bestämmelser om ingripande mot den som driver verksamhet som omfattas av direktivets tillämp</w:t>
      </w:r>
      <w:r>
        <w:softHyphen/>
        <w:t>ningsområde utan tillstånd. I promemorian föreslås dock att sådana bestäm</w:t>
      </w:r>
      <w:r>
        <w:softHyphen/>
        <w:t>melser ska gälla enligt den nya lagen om tjänstepensionsföretag genom hänvisning till motsvarande bestämmelser i försäkringsrörelse</w:t>
      </w:r>
      <w:r>
        <w:softHyphen/>
        <w:t>lagen.</w:t>
      </w:r>
    </w:p>
    <w:p w14:paraId="5E555FCE" w14:textId="77777777" w:rsidR="0079632A" w:rsidRPr="00025171" w:rsidRDefault="0079632A" w:rsidP="0079632A">
      <w:pPr>
        <w:pStyle w:val="Brdtextmedindrag"/>
      </w:pPr>
      <w:r>
        <w:t>Regeringen konstaterar att försäkringsrörelse avseende tjänstepensions</w:t>
      </w:r>
      <w:r>
        <w:softHyphen/>
        <w:t>försäkringar kommer att omfattas av krav på tillstånd enligt såväl den nya lagen om tjänstepensionsföretag som försäkringsrörelselagen. Prome</w:t>
      </w:r>
      <w:r>
        <w:softHyphen/>
        <w:t>morians för</w:t>
      </w:r>
      <w:r>
        <w:softHyphen/>
        <w:t xml:space="preserve">slag innebär därför, som </w:t>
      </w:r>
      <w:r w:rsidRPr="00BE3416">
        <w:rPr>
          <w:i/>
        </w:rPr>
        <w:t>Finansinspektionen</w:t>
      </w:r>
      <w:r>
        <w:t xml:space="preserve"> påpekar, att det skulle vara möjligt att ingripa med stöd av båda lagarna mot den som driver sådan verksamhet utan tillstånd. Det är enligt regeringens bedömning inte möjligt att ge någon närmare vägledning om vilken av lagarna som bör tillämpas i dessa fall, vilket inspektionen efterfrågar. Otillåten försäkrings</w:t>
      </w:r>
      <w:r>
        <w:softHyphen/>
        <w:t>rörelse avseende tjänstepensionsförsäkring enligt den nya lagen går näm</w:t>
      </w:r>
      <w:r>
        <w:softHyphen/>
        <w:t>ligen inte att särskilja från sådan otillåten verksamhet enligt försäkrings</w:t>
      </w:r>
      <w:r>
        <w:softHyphen/>
        <w:t xml:space="preserve">rörelselagen, eftersom verksamheten i sak är densamma. För att undvika svårigheter i rättstillämpningen anser därför regeringen, i likhet med Finansinspektionen och till skillnad från </w:t>
      </w:r>
      <w:r>
        <w:rPr>
          <w:i/>
        </w:rPr>
        <w:t>Svensk Försäkring</w:t>
      </w:r>
      <w:r>
        <w:t>, att det inte bör införas några bestämmelser i den nya lagen om tjänstepensionsföretag om ingripande mot den som driver verksamhet avseende tjänstepensions</w:t>
      </w:r>
      <w:r>
        <w:softHyphen/>
        <w:t xml:space="preserve">försäkring utan tillstånd. Med hänsyn till det som anförs ovan fyller sådana </w:t>
      </w:r>
      <w:r>
        <w:lastRenderedPageBreak/>
        <w:t>bestämmelser inte heller något praktiskt behov eftersom Finansinspek</w:t>
      </w:r>
      <w:r>
        <w:softHyphen/>
        <w:t>tionen har möj</w:t>
      </w:r>
      <w:r>
        <w:softHyphen/>
        <w:t>lighet att ingripa mot otillåten försäkringsrörelse avseende tjänstepensi</w:t>
      </w:r>
      <w:r>
        <w:softHyphen/>
        <w:t>onsförsäkringar med stöd av bestämmelserna i försäkrings</w:t>
      </w:r>
      <w:r>
        <w:softHyphen/>
        <w:t>rörelselagen.</w:t>
      </w:r>
    </w:p>
    <w:p w14:paraId="22914959" w14:textId="77777777" w:rsidR="001447FA" w:rsidRPr="00EF736F" w:rsidRDefault="001447FA" w:rsidP="00C53300">
      <w:pPr>
        <w:pStyle w:val="Rubrik1"/>
      </w:pPr>
      <w:bookmarkStart w:id="4582" w:name="_Toc518396702"/>
      <w:bookmarkStart w:id="4583" w:name="_Toc518401013"/>
      <w:bookmarkStart w:id="4584" w:name="_Toc518401730"/>
      <w:bookmarkStart w:id="4585" w:name="_Toc518401969"/>
      <w:bookmarkStart w:id="4586" w:name="_Toc518463123"/>
      <w:bookmarkStart w:id="4587" w:name="_Toc518462819"/>
      <w:bookmarkStart w:id="4588" w:name="_Toc518463775"/>
      <w:bookmarkStart w:id="4589" w:name="_Toc518464150"/>
      <w:bookmarkStart w:id="4590" w:name="_Toc518464389"/>
      <w:bookmarkStart w:id="4591" w:name="_Toc518472828"/>
      <w:bookmarkStart w:id="4592" w:name="_Toc8059859"/>
      <w:bookmarkStart w:id="4593" w:name="_Toc8061569"/>
      <w:bookmarkStart w:id="4594" w:name="_Toc8062101"/>
      <w:bookmarkStart w:id="4595" w:name="_Toc8064569"/>
      <w:bookmarkStart w:id="4596" w:name="_Toc8391246"/>
      <w:bookmarkStart w:id="4597" w:name="_Toc8391512"/>
      <w:bookmarkStart w:id="4598" w:name="_Toc8644717"/>
      <w:bookmarkStart w:id="4599" w:name="_Toc8645249"/>
      <w:bookmarkStart w:id="4600" w:name="_Toc8817730"/>
      <w:bookmarkStart w:id="4601" w:name="_Toc8818302"/>
      <w:bookmarkStart w:id="4602" w:name="_Toc8825671"/>
      <w:bookmarkStart w:id="4603" w:name="_Toc8831768"/>
      <w:bookmarkStart w:id="4604" w:name="_Toc8832677"/>
      <w:bookmarkStart w:id="4605" w:name="_Toc11153139"/>
      <w:bookmarkStart w:id="4606" w:name="_Toc11161060"/>
      <w:bookmarkStart w:id="4607" w:name="_Toc11166996"/>
      <w:bookmarkStart w:id="4608" w:name="_Toc11167532"/>
      <w:bookmarkStart w:id="4609" w:name="_Toc11168969"/>
      <w:bookmarkStart w:id="4610" w:name="_Toc11845922"/>
      <w:bookmarkStart w:id="4611" w:name="_Toc12611721"/>
      <w:bookmarkStart w:id="4612" w:name="_Toc12624988"/>
      <w:bookmarkStart w:id="4613" w:name="_Toc12627477"/>
      <w:bookmarkStart w:id="4614" w:name="_Toc12630367"/>
      <w:bookmarkStart w:id="4615" w:name="_Toc12632862"/>
      <w:bookmarkStart w:id="4616" w:name="_Toc17902934"/>
      <w:r w:rsidRPr="009A3B17">
        <w:t xml:space="preserve">Grupper </w:t>
      </w:r>
      <w:r w:rsidRPr="00C53300">
        <w:t>och</w:t>
      </w:r>
      <w:r w:rsidRPr="009A3B17">
        <w:t xml:space="preserve"> </w:t>
      </w:r>
      <w:r w:rsidRPr="00EF736F">
        <w:t>finansiella konglomerat</w:t>
      </w:r>
      <w:bookmarkEnd w:id="4582"/>
      <w:bookmarkEnd w:id="4583"/>
      <w:bookmarkEnd w:id="4584"/>
      <w:bookmarkEnd w:id="4585"/>
      <w:bookmarkEnd w:id="4586"/>
      <w:bookmarkEnd w:id="4587"/>
      <w:bookmarkEnd w:id="4588"/>
      <w:bookmarkEnd w:id="4589"/>
      <w:bookmarkEnd w:id="4590"/>
      <w:bookmarkEnd w:id="4591"/>
      <w:bookmarkEnd w:id="4592"/>
      <w:bookmarkEnd w:id="4593"/>
      <w:bookmarkEnd w:id="4594"/>
      <w:bookmarkEnd w:id="4595"/>
      <w:bookmarkEnd w:id="4596"/>
      <w:bookmarkEnd w:id="4597"/>
      <w:bookmarkEnd w:id="4598"/>
      <w:bookmarkEnd w:id="4599"/>
      <w:bookmarkEnd w:id="4600"/>
      <w:bookmarkEnd w:id="4601"/>
      <w:bookmarkEnd w:id="4602"/>
      <w:bookmarkEnd w:id="4603"/>
      <w:bookmarkEnd w:id="4604"/>
      <w:bookmarkEnd w:id="4605"/>
      <w:bookmarkEnd w:id="4606"/>
      <w:bookmarkEnd w:id="4607"/>
      <w:bookmarkEnd w:id="4608"/>
      <w:bookmarkEnd w:id="4609"/>
      <w:bookmarkEnd w:id="4610"/>
      <w:bookmarkEnd w:id="4611"/>
      <w:bookmarkEnd w:id="4612"/>
      <w:bookmarkEnd w:id="4613"/>
      <w:bookmarkEnd w:id="4614"/>
      <w:bookmarkEnd w:id="4615"/>
      <w:bookmarkEnd w:id="4616"/>
    </w:p>
    <w:p w14:paraId="3AB7A31D" w14:textId="77777777" w:rsidR="001447FA" w:rsidRPr="00EF736F" w:rsidRDefault="001447FA" w:rsidP="00C53300">
      <w:pPr>
        <w:pStyle w:val="Rubrik2"/>
        <w:spacing w:before="0"/>
      </w:pPr>
      <w:bookmarkStart w:id="4617" w:name="_Toc518396703"/>
      <w:bookmarkStart w:id="4618" w:name="_Toc518401014"/>
      <w:bookmarkStart w:id="4619" w:name="_Toc518401731"/>
      <w:bookmarkStart w:id="4620" w:name="_Toc518401970"/>
      <w:bookmarkStart w:id="4621" w:name="_Toc518463124"/>
      <w:bookmarkStart w:id="4622" w:name="_Toc518462820"/>
      <w:bookmarkStart w:id="4623" w:name="_Toc518463776"/>
      <w:bookmarkStart w:id="4624" w:name="_Toc518464151"/>
      <w:bookmarkStart w:id="4625" w:name="_Toc518464390"/>
      <w:bookmarkStart w:id="4626" w:name="_Toc518472829"/>
      <w:bookmarkStart w:id="4627" w:name="_Toc8059860"/>
      <w:bookmarkStart w:id="4628" w:name="_Toc8061570"/>
      <w:bookmarkStart w:id="4629" w:name="_Toc8062102"/>
      <w:bookmarkStart w:id="4630" w:name="_Toc8064570"/>
      <w:bookmarkStart w:id="4631" w:name="_Toc8391247"/>
      <w:bookmarkStart w:id="4632" w:name="_Toc8391513"/>
      <w:bookmarkStart w:id="4633" w:name="_Toc8644718"/>
      <w:bookmarkStart w:id="4634" w:name="_Toc8645250"/>
      <w:bookmarkStart w:id="4635" w:name="_Toc8817731"/>
      <w:bookmarkStart w:id="4636" w:name="_Toc8818303"/>
      <w:bookmarkStart w:id="4637" w:name="_Toc8825672"/>
      <w:bookmarkStart w:id="4638" w:name="_Toc8831769"/>
      <w:bookmarkStart w:id="4639" w:name="_Toc8832678"/>
      <w:bookmarkStart w:id="4640" w:name="_Toc11153140"/>
      <w:bookmarkStart w:id="4641" w:name="_Toc11161061"/>
      <w:bookmarkStart w:id="4642" w:name="_Toc11166997"/>
      <w:bookmarkStart w:id="4643" w:name="_Toc11167533"/>
      <w:bookmarkStart w:id="4644" w:name="_Toc11168970"/>
      <w:bookmarkStart w:id="4645" w:name="_Toc11845923"/>
      <w:bookmarkStart w:id="4646" w:name="_Toc12611722"/>
      <w:bookmarkStart w:id="4647" w:name="_Toc12624989"/>
      <w:bookmarkStart w:id="4648" w:name="_Toc12627478"/>
      <w:bookmarkStart w:id="4649" w:name="_Toc12630368"/>
      <w:bookmarkStart w:id="4650" w:name="_Toc12632863"/>
      <w:bookmarkStart w:id="4651" w:name="_Toc17902935"/>
      <w:bookmarkStart w:id="4652" w:name="_Hlk513821061"/>
      <w:r w:rsidRPr="00C53300">
        <w:t>Grupptillsyn</w:t>
      </w:r>
      <w:bookmarkEnd w:id="4617"/>
      <w:bookmarkEnd w:id="4618"/>
      <w:bookmarkEnd w:id="4619"/>
      <w:bookmarkEnd w:id="4620"/>
      <w:bookmarkEnd w:id="4621"/>
      <w:bookmarkEnd w:id="4622"/>
      <w:bookmarkEnd w:id="4623"/>
      <w:bookmarkEnd w:id="4624"/>
      <w:bookmarkEnd w:id="4625"/>
      <w:bookmarkEnd w:id="4626"/>
      <w:bookmarkEnd w:id="4627"/>
      <w:bookmarkEnd w:id="4628"/>
      <w:bookmarkEnd w:id="4629"/>
      <w:bookmarkEnd w:id="4630"/>
      <w:bookmarkEnd w:id="4631"/>
      <w:bookmarkEnd w:id="4632"/>
      <w:bookmarkEnd w:id="4633"/>
      <w:bookmarkEnd w:id="4634"/>
      <w:bookmarkEnd w:id="4635"/>
      <w:bookmarkEnd w:id="4636"/>
      <w:bookmarkEnd w:id="4637"/>
      <w:bookmarkEnd w:id="4638"/>
      <w:bookmarkEnd w:id="4639"/>
      <w:bookmarkEnd w:id="4640"/>
      <w:bookmarkEnd w:id="4641"/>
      <w:bookmarkEnd w:id="4642"/>
      <w:bookmarkEnd w:id="4643"/>
      <w:bookmarkEnd w:id="4644"/>
      <w:bookmarkEnd w:id="4645"/>
      <w:bookmarkEnd w:id="4646"/>
      <w:bookmarkEnd w:id="4647"/>
      <w:bookmarkEnd w:id="4648"/>
      <w:bookmarkEnd w:id="4649"/>
      <w:bookmarkEnd w:id="4650"/>
      <w:bookmarkEnd w:id="4651"/>
    </w:p>
    <w:p w14:paraId="31F969D3" w14:textId="77777777" w:rsidR="001447FA" w:rsidRPr="00EF736F" w:rsidRDefault="001447FA" w:rsidP="00C53300">
      <w:pPr>
        <w:pStyle w:val="Rubrik3"/>
        <w:spacing w:before="0"/>
      </w:pPr>
      <w:bookmarkStart w:id="4653" w:name="_Toc518396704"/>
      <w:bookmarkStart w:id="4654" w:name="_Toc518401015"/>
      <w:bookmarkStart w:id="4655" w:name="_Toc518401732"/>
      <w:bookmarkStart w:id="4656" w:name="_Toc518401971"/>
      <w:bookmarkStart w:id="4657" w:name="_Toc518463125"/>
      <w:bookmarkStart w:id="4658" w:name="_Toc518462821"/>
      <w:bookmarkStart w:id="4659" w:name="_Toc518463777"/>
      <w:bookmarkStart w:id="4660" w:name="_Toc518464152"/>
      <w:bookmarkStart w:id="4661" w:name="_Toc518464391"/>
      <w:bookmarkStart w:id="4662" w:name="_Toc518472830"/>
      <w:bookmarkStart w:id="4663" w:name="_Toc8059861"/>
      <w:bookmarkStart w:id="4664" w:name="_Toc8061571"/>
      <w:bookmarkStart w:id="4665" w:name="_Toc8062103"/>
      <w:bookmarkStart w:id="4666" w:name="_Toc8064571"/>
      <w:bookmarkStart w:id="4667" w:name="_Toc8391248"/>
      <w:bookmarkStart w:id="4668" w:name="_Toc8391514"/>
      <w:bookmarkStart w:id="4669" w:name="_Toc8644719"/>
      <w:bookmarkStart w:id="4670" w:name="_Toc8645251"/>
      <w:bookmarkStart w:id="4671" w:name="_Toc8817732"/>
      <w:bookmarkStart w:id="4672" w:name="_Toc8818304"/>
      <w:bookmarkStart w:id="4673" w:name="_Toc8825673"/>
      <w:bookmarkStart w:id="4674" w:name="_Toc8831770"/>
      <w:bookmarkStart w:id="4675" w:name="_Toc8832679"/>
      <w:bookmarkStart w:id="4676" w:name="_Toc11153141"/>
      <w:bookmarkStart w:id="4677" w:name="_Toc11161062"/>
      <w:bookmarkStart w:id="4678" w:name="_Toc11166998"/>
      <w:bookmarkStart w:id="4679" w:name="_Toc11167534"/>
      <w:bookmarkStart w:id="4680" w:name="_Toc11168971"/>
      <w:bookmarkStart w:id="4681" w:name="_Toc11845924"/>
      <w:bookmarkStart w:id="4682" w:name="_Toc12611723"/>
      <w:bookmarkStart w:id="4683" w:name="_Toc12624990"/>
      <w:bookmarkStart w:id="4684" w:name="_Toc12627479"/>
      <w:bookmarkStart w:id="4685" w:name="_Toc12630369"/>
      <w:bookmarkStart w:id="4686" w:name="_Toc12632864"/>
      <w:bookmarkStart w:id="4687" w:name="_Toc17902936"/>
      <w:r w:rsidRPr="00C53300">
        <w:t>Tjänstepensionsföretag</w:t>
      </w:r>
      <w:r w:rsidRPr="00EF736F">
        <w:t xml:space="preserve"> ska omfattas av grupptillsyn</w:t>
      </w:r>
      <w:bookmarkEnd w:id="4653"/>
      <w:bookmarkEnd w:id="4654"/>
      <w:bookmarkEnd w:id="4655"/>
      <w:bookmarkEnd w:id="4656"/>
      <w:bookmarkEnd w:id="4657"/>
      <w:bookmarkEnd w:id="4658"/>
      <w:bookmarkEnd w:id="4659"/>
      <w:bookmarkEnd w:id="4660"/>
      <w:bookmarkEnd w:id="4661"/>
      <w:bookmarkEnd w:id="4662"/>
      <w:bookmarkEnd w:id="4663"/>
      <w:bookmarkEnd w:id="4664"/>
      <w:bookmarkEnd w:id="4665"/>
      <w:bookmarkEnd w:id="4666"/>
      <w:bookmarkEnd w:id="4667"/>
      <w:bookmarkEnd w:id="4668"/>
      <w:bookmarkEnd w:id="4669"/>
      <w:bookmarkEnd w:id="4670"/>
      <w:bookmarkEnd w:id="4671"/>
      <w:bookmarkEnd w:id="4672"/>
      <w:bookmarkEnd w:id="4673"/>
      <w:bookmarkEnd w:id="4674"/>
      <w:bookmarkEnd w:id="4675"/>
      <w:bookmarkEnd w:id="4676"/>
      <w:bookmarkEnd w:id="4677"/>
      <w:bookmarkEnd w:id="4678"/>
      <w:bookmarkEnd w:id="4679"/>
      <w:bookmarkEnd w:id="4680"/>
      <w:bookmarkEnd w:id="4681"/>
      <w:bookmarkEnd w:id="4682"/>
      <w:bookmarkEnd w:id="4683"/>
      <w:bookmarkEnd w:id="4684"/>
      <w:bookmarkEnd w:id="4685"/>
      <w:bookmarkEnd w:id="4686"/>
      <w:bookmarkEnd w:id="4687"/>
    </w:p>
    <w:p w14:paraId="485D98C5" w14:textId="77777777" w:rsidR="001447FA" w:rsidRPr="00EF736F" w:rsidRDefault="001447FA" w:rsidP="001447FA">
      <w:pPr>
        <w:pStyle w:val="Brdtextram"/>
        <w:tabs>
          <w:tab w:val="left" w:pos="4253"/>
        </w:tabs>
      </w:pPr>
      <w:r w:rsidRPr="00EF736F">
        <w:rPr>
          <w:b/>
        </w:rPr>
        <w:t xml:space="preserve">Regeringens förslag: </w:t>
      </w:r>
      <w:r w:rsidRPr="00EF736F">
        <w:t>Tjänstepensionsföretag ska omfattas av grupp</w:t>
      </w:r>
      <w:r>
        <w:softHyphen/>
      </w:r>
      <w:r w:rsidRPr="00EF736F">
        <w:t>tillsyn.</w:t>
      </w:r>
    </w:p>
    <w:p w14:paraId="49BAA498" w14:textId="77777777" w:rsidR="001447FA" w:rsidRPr="00EF736F" w:rsidRDefault="001447FA" w:rsidP="001447FA">
      <w:pPr>
        <w:pStyle w:val="Brdtextmedindrag"/>
        <w:rPr>
          <w:sz w:val="8"/>
          <w:szCs w:val="8"/>
        </w:rPr>
      </w:pPr>
    </w:p>
    <w:p w14:paraId="18492BB2" w14:textId="77777777" w:rsidR="001447FA" w:rsidRPr="00EF736F" w:rsidRDefault="001447FA" w:rsidP="001447FA">
      <w:pPr>
        <w:pStyle w:val="Brdtextmedindrag"/>
        <w:tabs>
          <w:tab w:val="left" w:pos="4253"/>
        </w:tabs>
      </w:pPr>
      <w:r w:rsidRPr="00EF736F">
        <w:rPr>
          <w:b/>
        </w:rPr>
        <w:t xml:space="preserve">Utredningens förslag </w:t>
      </w:r>
      <w:r w:rsidRPr="00EF736F">
        <w:t>överensstämmer inte med regeringens förslag. Utredningen</w:t>
      </w:r>
      <w:r>
        <w:t xml:space="preserve"> </w:t>
      </w:r>
      <w:r w:rsidRPr="00EF736F">
        <w:t>föreslår att tjänstepensionsföretag inte ska omfattas av grupp</w:t>
      </w:r>
      <w:r>
        <w:softHyphen/>
      </w:r>
      <w:r w:rsidRPr="00EF736F">
        <w:t>tillsyn.</w:t>
      </w:r>
    </w:p>
    <w:p w14:paraId="4A1E0249" w14:textId="77777777" w:rsidR="001447FA" w:rsidRPr="00EF736F" w:rsidRDefault="001447FA" w:rsidP="001447FA">
      <w:pPr>
        <w:pStyle w:val="Brdtextmedindrag"/>
        <w:tabs>
          <w:tab w:val="left" w:pos="4253"/>
        </w:tabs>
      </w:pPr>
      <w:r w:rsidRPr="00EF736F">
        <w:rPr>
          <w:b/>
        </w:rPr>
        <w:t xml:space="preserve">Remissinstanserna: </w:t>
      </w:r>
      <w:r w:rsidRPr="00EF736F">
        <w:t xml:space="preserve">Flertalet remissinstanser tillstyrker förslaget eller har inget att invända mot det. </w:t>
      </w:r>
      <w:r w:rsidRPr="00EF736F">
        <w:rPr>
          <w:i/>
        </w:rPr>
        <w:t xml:space="preserve">Finansinspektionen </w:t>
      </w:r>
      <w:r w:rsidRPr="00EF736F">
        <w:t xml:space="preserve">anser att det finns skäl att närmare analysera hur tillsynen påverkas av att det inte finns några gruppregler för tillsyn över tjänstepensionsföretag. </w:t>
      </w:r>
      <w:r w:rsidRPr="00EF736F">
        <w:rPr>
          <w:i/>
        </w:rPr>
        <w:t>Ägarföreningen Pro</w:t>
      </w:r>
      <w:r>
        <w:rPr>
          <w:i/>
        </w:rPr>
        <w:softHyphen/>
      </w:r>
      <w:r w:rsidRPr="00EF736F">
        <w:rPr>
          <w:i/>
        </w:rPr>
        <w:t xml:space="preserve">Skandia </w:t>
      </w:r>
      <w:r w:rsidRPr="00EF736F">
        <w:t xml:space="preserve">anser att det är en brist att utredningen inte föreslår några regler om försäkringsgrupper. </w:t>
      </w:r>
      <w:r w:rsidRPr="00EF736F">
        <w:rPr>
          <w:i/>
        </w:rPr>
        <w:t>Livförsäkringsbolaget Skandia</w:t>
      </w:r>
      <w:r w:rsidRPr="00C822F3">
        <w:rPr>
          <w:i/>
        </w:rPr>
        <w:t xml:space="preserve">, </w:t>
      </w:r>
      <w:r>
        <w:rPr>
          <w:i/>
        </w:rPr>
        <w:t>ömsesidigt</w:t>
      </w:r>
      <w:r w:rsidRPr="00EF736F">
        <w:t xml:space="preserve"> anser att avsaknaden av regler om grupptillsyn kommer att få konsekven</w:t>
      </w:r>
      <w:r>
        <w:softHyphen/>
      </w:r>
      <w:r w:rsidRPr="00EF736F">
        <w:t>ser för kundskyddet och har svårt att se att behovet av sådana regler skulle vara mindre för tjänstepensionsföretag än för försäkringsföretag.</w:t>
      </w:r>
    </w:p>
    <w:p w14:paraId="7C4A9451" w14:textId="77777777" w:rsidR="001447FA" w:rsidRPr="00EF736F" w:rsidRDefault="001447FA" w:rsidP="001447FA">
      <w:pPr>
        <w:pStyle w:val="Brdtextmedindrag"/>
        <w:tabs>
          <w:tab w:val="left" w:pos="4253"/>
        </w:tabs>
      </w:pPr>
      <w:r w:rsidRPr="00EF736F">
        <w:rPr>
          <w:b/>
        </w:rPr>
        <w:t xml:space="preserve">Promemorians förslag </w:t>
      </w:r>
      <w:r w:rsidRPr="00EF736F">
        <w:t>överensstämmer med regeringens förslag.</w:t>
      </w:r>
    </w:p>
    <w:p w14:paraId="5428D38C" w14:textId="77777777" w:rsidR="001447FA" w:rsidRPr="00EF736F" w:rsidRDefault="001447FA" w:rsidP="001447FA">
      <w:pPr>
        <w:pStyle w:val="Brdtextmedindrag"/>
        <w:tabs>
          <w:tab w:val="left" w:pos="4253"/>
        </w:tabs>
      </w:pPr>
      <w:r w:rsidRPr="00EF736F">
        <w:rPr>
          <w:b/>
        </w:rPr>
        <w:t xml:space="preserve">Remissinstanserna: </w:t>
      </w:r>
      <w:r w:rsidRPr="00EF736F">
        <w:t xml:space="preserve">Flertalet remissinstanser tillstyrker förslaget eller har inget att invända mot det. </w:t>
      </w:r>
      <w:r w:rsidRPr="000B0997">
        <w:rPr>
          <w:i/>
        </w:rPr>
        <w:t>Finansinspektionen</w:t>
      </w:r>
      <w:r w:rsidRPr="00EF736F">
        <w:t xml:space="preserve"> tillstyrker att det införs en nationell reglering om grupper och finansiella konglomerat. Om en sådan reglering inte införs uppstår möjligheter till regelarbitrage. Dess</w:t>
      </w:r>
      <w:r>
        <w:softHyphen/>
      </w:r>
      <w:r w:rsidRPr="00EF736F">
        <w:t xml:space="preserve">utom skulle </w:t>
      </w:r>
      <w:r>
        <w:t>inspektionens</w:t>
      </w:r>
      <w:r w:rsidRPr="00EF736F">
        <w:t xml:space="preserve"> möjligheter att bedöma hur enskilda tjänste</w:t>
      </w:r>
      <w:r>
        <w:softHyphen/>
      </w:r>
      <w:r w:rsidRPr="00EF736F">
        <w:t xml:space="preserve">pensionsföretag och även försäkringsföretag påverkas av övriga företag i en grupp minska. </w:t>
      </w:r>
      <w:r w:rsidRPr="000B0997">
        <w:rPr>
          <w:i/>
        </w:rPr>
        <w:t>Svensk Försäkring</w:t>
      </w:r>
      <w:r w:rsidRPr="00EF736F">
        <w:t xml:space="preserve"> </w:t>
      </w:r>
      <w:r>
        <w:t>anser</w:t>
      </w:r>
      <w:r w:rsidRPr="00EF736F">
        <w:t xml:space="preserve"> att eftersom andra tjänste</w:t>
      </w:r>
      <w:r>
        <w:softHyphen/>
      </w:r>
      <w:r w:rsidRPr="00EF736F">
        <w:t xml:space="preserve">pensionsdirektivet inte innehåller några gruppregler är det inte nödvändigt att införa några bestämmelser om detta. Det </w:t>
      </w:r>
      <w:r w:rsidRPr="000B0997">
        <w:t xml:space="preserve">är </w:t>
      </w:r>
      <w:r w:rsidRPr="00EF736F">
        <w:t xml:space="preserve">även </w:t>
      </w:r>
      <w:r w:rsidRPr="000B0997">
        <w:t xml:space="preserve">osäkert </w:t>
      </w:r>
      <w:r w:rsidRPr="00EF736F">
        <w:t>om de grupp</w:t>
      </w:r>
      <w:r>
        <w:softHyphen/>
      </w:r>
      <w:r w:rsidRPr="00EF736F">
        <w:t xml:space="preserve">regler som föreslås </w:t>
      </w:r>
      <w:r w:rsidRPr="000B0997">
        <w:t>tillför något reellt</w:t>
      </w:r>
      <w:r w:rsidRPr="00EF736F">
        <w:t xml:space="preserve"> i förhållande</w:t>
      </w:r>
      <w:r w:rsidRPr="000B0997">
        <w:t xml:space="preserve"> till </w:t>
      </w:r>
      <w:r w:rsidRPr="00EF736F">
        <w:t xml:space="preserve">reglerna </w:t>
      </w:r>
      <w:r w:rsidRPr="000B0997">
        <w:t>för enskilda företag</w:t>
      </w:r>
      <w:r w:rsidRPr="00EF736F">
        <w:t xml:space="preserve"> eftersom de </w:t>
      </w:r>
      <w:r w:rsidRPr="000B0997">
        <w:t xml:space="preserve">regler </w:t>
      </w:r>
      <w:r w:rsidRPr="00EF736F">
        <w:t>som föreslås för enskilda företag h</w:t>
      </w:r>
      <w:r w:rsidRPr="000B0997">
        <w:t xml:space="preserve">elt eller delvis har samma syfte som </w:t>
      </w:r>
      <w:r w:rsidRPr="00EF736F">
        <w:t>de gruppregler som föreslås</w:t>
      </w:r>
      <w:r w:rsidRPr="000B0997">
        <w:t xml:space="preserve">. </w:t>
      </w:r>
      <w:r w:rsidRPr="00EF736F">
        <w:t xml:space="preserve">Beträffande förslagen om </w:t>
      </w:r>
      <w:r w:rsidRPr="000B0997">
        <w:t>kontroll och rapportering av interna transaktioner och riskkoncen</w:t>
      </w:r>
      <w:r>
        <w:softHyphen/>
      </w:r>
      <w:r w:rsidRPr="000B0997">
        <w:t xml:space="preserve">trationer samt företagsstyrning </w:t>
      </w:r>
      <w:r>
        <w:t>har</w:t>
      </w:r>
      <w:r w:rsidRPr="00EF736F">
        <w:t xml:space="preserve"> </w:t>
      </w:r>
      <w:r w:rsidRPr="00794F69">
        <w:t>Svensk Försäkring</w:t>
      </w:r>
      <w:r w:rsidRPr="00EF736F">
        <w:t xml:space="preserve"> </w:t>
      </w:r>
      <w:r w:rsidRPr="000B0997">
        <w:t>inte</w:t>
      </w:r>
      <w:r w:rsidRPr="00EF736F">
        <w:t xml:space="preserve"> </w:t>
      </w:r>
      <w:r w:rsidRPr="000B0997">
        <w:t>någon invänd</w:t>
      </w:r>
      <w:r>
        <w:softHyphen/>
      </w:r>
      <w:r w:rsidRPr="000B0997">
        <w:t>ning mot att sådana krav</w:t>
      </w:r>
      <w:r>
        <w:t xml:space="preserve"> i sig</w:t>
      </w:r>
      <w:r w:rsidRPr="000B0997">
        <w:t xml:space="preserve"> </w:t>
      </w:r>
      <w:r w:rsidRPr="00EF736F">
        <w:t xml:space="preserve">införs, men </w:t>
      </w:r>
      <w:r>
        <w:t xml:space="preserve">man </w:t>
      </w:r>
      <w:r w:rsidRPr="00EF736F">
        <w:t xml:space="preserve">ifrågasätter om det behövs </w:t>
      </w:r>
      <w:r>
        <w:t>en så</w:t>
      </w:r>
      <w:r w:rsidRPr="00EF736F">
        <w:t xml:space="preserve"> omfattande reglering om detta. </w:t>
      </w:r>
      <w:r w:rsidRPr="00EF736F">
        <w:rPr>
          <w:i/>
        </w:rPr>
        <w:t>Livförsäkringsbolaget Skandia</w:t>
      </w:r>
      <w:r w:rsidRPr="00EF736F">
        <w:t xml:space="preserve">, </w:t>
      </w:r>
      <w:r w:rsidRPr="00486474">
        <w:rPr>
          <w:i/>
        </w:rPr>
        <w:t>ömsesidigt</w:t>
      </w:r>
      <w:r w:rsidRPr="006F1DC7">
        <w:t>,</w:t>
      </w:r>
      <w:r>
        <w:t xml:space="preserve"> </w:t>
      </w:r>
      <w:r w:rsidRPr="00EF736F">
        <w:rPr>
          <w:i/>
        </w:rPr>
        <w:t>Läns</w:t>
      </w:r>
      <w:r>
        <w:rPr>
          <w:i/>
        </w:rPr>
        <w:softHyphen/>
      </w:r>
      <w:r w:rsidRPr="00EF736F">
        <w:rPr>
          <w:i/>
        </w:rPr>
        <w:t>försäkringar AB</w:t>
      </w:r>
      <w:r w:rsidRPr="00EF736F">
        <w:t xml:space="preserve">, </w:t>
      </w:r>
      <w:r w:rsidRPr="00EF736F">
        <w:rPr>
          <w:i/>
        </w:rPr>
        <w:t>Swedbank Försäkring AB</w:t>
      </w:r>
      <w:r w:rsidRPr="00EF736F">
        <w:t xml:space="preserve"> och </w:t>
      </w:r>
      <w:r w:rsidRPr="00EF736F">
        <w:rPr>
          <w:i/>
        </w:rPr>
        <w:t>SEB Pension och Försäkring AB</w:t>
      </w:r>
      <w:r w:rsidRPr="00EF736F">
        <w:t xml:space="preserve"> </w:t>
      </w:r>
      <w:r>
        <w:t>anser</w:t>
      </w:r>
      <w:r w:rsidRPr="00EF736F">
        <w:t xml:space="preserve"> att även de befintliga och redan gällande grupp</w:t>
      </w:r>
      <w:r>
        <w:softHyphen/>
      </w:r>
      <w:r w:rsidRPr="00EF736F">
        <w:t>reglerna bör ses över så att ett moderbolag som omvandlas till ett tjänste</w:t>
      </w:r>
      <w:r>
        <w:softHyphen/>
      </w:r>
      <w:r w:rsidRPr="00EF736F">
        <w:t xml:space="preserve">pensionsföretag inte riskerar att vid grupptillsynen ändå behöva </w:t>
      </w:r>
      <w:r w:rsidRPr="00EF736F">
        <w:lastRenderedPageBreak/>
        <w:t>tillämpa kapitalkraven enligt försäkringsrörelselagen och Solvens II-regel</w:t>
      </w:r>
      <w:r>
        <w:softHyphen/>
      </w:r>
      <w:r w:rsidRPr="00EF736F">
        <w:t>verket.</w:t>
      </w:r>
    </w:p>
    <w:p w14:paraId="3D487FE5" w14:textId="77777777" w:rsidR="001447FA" w:rsidRPr="00EF736F" w:rsidRDefault="001447FA" w:rsidP="001447FA">
      <w:pPr>
        <w:pStyle w:val="Rubrik4utannumrering"/>
      </w:pPr>
      <w:r>
        <w:t>Skälen för regeringens förslag</w:t>
      </w:r>
    </w:p>
    <w:p w14:paraId="215F4C76" w14:textId="77777777" w:rsidR="001447FA" w:rsidRPr="00EF736F" w:rsidRDefault="001447FA" w:rsidP="001447FA">
      <w:pPr>
        <w:pStyle w:val="Rubrik5utannumrering"/>
        <w:spacing w:before="0"/>
      </w:pPr>
      <w:r w:rsidRPr="00EF736F">
        <w:t>Andra tjänstepensionsdirektivet</w:t>
      </w:r>
    </w:p>
    <w:p w14:paraId="6004FD4B" w14:textId="77777777" w:rsidR="001447FA" w:rsidRPr="00EF736F" w:rsidRDefault="001447FA" w:rsidP="001447FA">
      <w:pPr>
        <w:pStyle w:val="Brdtextmedindrag"/>
        <w:tabs>
          <w:tab w:val="left" w:pos="4253"/>
        </w:tabs>
        <w:ind w:firstLine="0"/>
      </w:pPr>
      <w:r w:rsidRPr="00EF736F">
        <w:t>I andra tjänstepensionsdirektivet finns det inte några bestämmelser om grupptillsyn, dvs. tillsyn över företagsgrupper där det ingår fler än ett tjänstepensionsinstitut eller tjänstepensionsinstitut och vissa andra typer av företag, och som särskilt tar sikte på hela gruppens situation när det gäller företagens förmåga att infria sina åtaganden.</w:t>
      </w:r>
    </w:p>
    <w:p w14:paraId="3A760974" w14:textId="77777777" w:rsidR="001447FA" w:rsidRPr="00EF736F" w:rsidRDefault="001447FA" w:rsidP="001447FA">
      <w:pPr>
        <w:pStyle w:val="Brdtextmedindrag"/>
      </w:pPr>
      <w:r>
        <w:t>I första tjänstepensionsdirektivet finns det i</w:t>
      </w:r>
      <w:r w:rsidRPr="00EF736F">
        <w:t>nte heller några bestäm</w:t>
      </w:r>
      <w:r>
        <w:softHyphen/>
      </w:r>
      <w:r w:rsidRPr="00EF736F">
        <w:t>melser om detta.</w:t>
      </w:r>
    </w:p>
    <w:p w14:paraId="5D556D7F" w14:textId="77777777" w:rsidR="001447FA" w:rsidRPr="0039406B" w:rsidRDefault="001447FA" w:rsidP="001447FA">
      <w:pPr>
        <w:pStyle w:val="Rubrik5utannumrering"/>
      </w:pPr>
      <w:r w:rsidRPr="0039406B">
        <w:t>Solvens II-regelverket</w:t>
      </w:r>
    </w:p>
    <w:p w14:paraId="3156907B" w14:textId="77777777" w:rsidR="001447FA" w:rsidRPr="00EF736F" w:rsidRDefault="001447FA" w:rsidP="001447FA">
      <w:pPr>
        <w:pStyle w:val="Brdtextmedindrag"/>
        <w:tabs>
          <w:tab w:val="left" w:pos="4253"/>
        </w:tabs>
        <w:ind w:firstLine="0"/>
      </w:pPr>
      <w:r w:rsidRPr="00EF736F">
        <w:t>I Solvens II-direktivet finns bestämmelser om tillsyn över försäkrings- och återförsäkringsföretag som ingår i en grupp (artiklarna 212–266). Dessa bestämmelser kompletteras av bestämmelser i Solvens II-förordningen (artiklarna 328–377).</w:t>
      </w:r>
    </w:p>
    <w:p w14:paraId="60F19560" w14:textId="77777777" w:rsidR="001447FA" w:rsidRPr="00EF736F" w:rsidRDefault="001447FA" w:rsidP="001447FA">
      <w:pPr>
        <w:pStyle w:val="Brdtextmedindrag"/>
      </w:pPr>
      <w:r w:rsidRPr="00EF736F">
        <w:t>På EU-nivå omfattas tjänstepensionsinstitut till viss del av den tillsyn över grupper som gäller för försäkringsföretag. I Solvens II-förordningen anges att solvensberäkningen för en grupp bl.a. ska omfatta kapitalkraven för anknutna företag som är tjänstepensionsinstitut och kapitalbasen för dessa företag (artikel 329.1 b).</w:t>
      </w:r>
    </w:p>
    <w:p w14:paraId="2EFC63C9" w14:textId="77777777" w:rsidR="001447FA" w:rsidRPr="0039406B" w:rsidRDefault="001447FA" w:rsidP="001447FA">
      <w:pPr>
        <w:pStyle w:val="Rubrik5utannumrering"/>
      </w:pPr>
      <w:r>
        <w:t>Grupptillsyn över tjänstepensionsinstitut i den franska lagstiftningen</w:t>
      </w:r>
    </w:p>
    <w:p w14:paraId="238CDCAE" w14:textId="77777777" w:rsidR="001447FA" w:rsidRPr="00EF736F" w:rsidRDefault="001447FA" w:rsidP="001447FA">
      <w:pPr>
        <w:pStyle w:val="Brdtextmedindrag"/>
        <w:tabs>
          <w:tab w:val="left" w:pos="4253"/>
        </w:tabs>
        <w:ind w:firstLine="0"/>
      </w:pPr>
      <w:r w:rsidRPr="00EF736F">
        <w:t>I den franska lagstiftningen om tjänstepensionsinstitut anges att vissa tjänstepensionsinstitut, de som är det yttersta moderföretaget i en grupp, ska omfattas av grupptillsyn och då behandlas enligt den franska lagstift</w:t>
      </w:r>
      <w:r>
        <w:softHyphen/>
      </w:r>
      <w:r w:rsidRPr="00EF736F">
        <w:t>ning som genomför Solvens II-direktivet (artikel L 385-9 i Ordonnance n°2017-484 du 6 avril 2017 relative à la création d</w:t>
      </w:r>
      <w:r>
        <w:t>’</w:t>
      </w:r>
      <w:r w:rsidRPr="00EF736F">
        <w:t>organismes dédiés à l</w:t>
      </w:r>
      <w:r>
        <w:t>’</w:t>
      </w:r>
      <w:r w:rsidRPr="00EF736F">
        <w:t>exercice de l</w:t>
      </w:r>
      <w:r>
        <w:t>’</w:t>
      </w:r>
      <w:r w:rsidRPr="00EF736F">
        <w:t>activité de retraite professionnelle supplémentaire et à</w:t>
      </w:r>
      <w:r>
        <w:t> </w:t>
      </w:r>
      <w:r w:rsidRPr="00EF736F">
        <w:t>l</w:t>
      </w:r>
      <w:r>
        <w:t>’</w:t>
      </w:r>
      <w:r w:rsidRPr="00EF736F">
        <w:t>adaptation des régimes de retraite supplémentaire en unités de rente).</w:t>
      </w:r>
    </w:p>
    <w:p w14:paraId="6DFABDB3" w14:textId="77777777" w:rsidR="001447FA" w:rsidRPr="002237E7" w:rsidRDefault="001447FA" w:rsidP="001447FA">
      <w:pPr>
        <w:pStyle w:val="Rubrik5utannumrering"/>
      </w:pPr>
      <w:r w:rsidRPr="00EF736F">
        <w:t>Gällande rätt</w:t>
      </w:r>
    </w:p>
    <w:p w14:paraId="474C6899" w14:textId="77777777" w:rsidR="001447FA" w:rsidRDefault="001447FA" w:rsidP="001447FA">
      <w:pPr>
        <w:pStyle w:val="Brdtextmedindrag"/>
        <w:tabs>
          <w:tab w:val="left" w:pos="4253"/>
        </w:tabs>
        <w:ind w:firstLine="0"/>
      </w:pPr>
      <w:r w:rsidRPr="00EF736F">
        <w:t>För försäkringsföretag finns bestämmelser om grupptillsyn i försäkrings</w:t>
      </w:r>
      <w:r>
        <w:softHyphen/>
      </w:r>
      <w:r w:rsidRPr="00EF736F">
        <w:t xml:space="preserve">rörelselagen (2010:2043), </w:t>
      </w:r>
      <w:r>
        <w:t>förkortad</w:t>
      </w:r>
      <w:r w:rsidRPr="00EF736F">
        <w:t xml:space="preserve"> FRL. Dessa bestämmelser infördes när Solvens II-direktivet genomfördes i svensk rätt (prop. 2015/16:9) och ersatte då bestämmelser om försäkringsgrupper. De tidigare bestämmel</w:t>
      </w:r>
      <w:r>
        <w:softHyphen/>
      </w:r>
      <w:r w:rsidRPr="00EF736F">
        <w:t xml:space="preserve">serna om försäkringsgrupper </w:t>
      </w:r>
      <w:r>
        <w:t>genomförde</w:t>
      </w:r>
      <w:r w:rsidRPr="00EF736F">
        <w:t xml:space="preserve"> i sin tur Europaparlamentets och rådets direktiv nr 98/78/EG av den 27 oktober 1998 om extra tillsyn över försäkringsföretag som ingår i en försäkringsgrupp, nedan försäkrings</w:t>
      </w:r>
      <w:r>
        <w:softHyphen/>
      </w:r>
      <w:r w:rsidRPr="00EF736F">
        <w:t xml:space="preserve">gruppsdirektivet (prop. 1999/2000:99). </w:t>
      </w:r>
    </w:p>
    <w:p w14:paraId="59559710" w14:textId="77777777" w:rsidR="001447FA" w:rsidRPr="00EF736F" w:rsidRDefault="001447FA" w:rsidP="001447FA">
      <w:pPr>
        <w:pStyle w:val="Brdtextmedindrag"/>
      </w:pPr>
      <w:r w:rsidRPr="00EF736F">
        <w:t>I försäkringsrörelselagen finns bl.a. bestämmelser som avgränsar vilka grupper och företag som ska stå under grupptillsyn (19 kap. 1–3 §§), om vilken nivå som grupptillsynen ska utgå från (19 kap. 4 §) och vilken myn</w:t>
      </w:r>
      <w:r>
        <w:softHyphen/>
      </w:r>
      <w:r w:rsidRPr="00EF736F">
        <w:t>dighet som ska ansvara för grupptillsynen (19 kap. 6 och 7 §§). I försäk</w:t>
      </w:r>
      <w:r>
        <w:softHyphen/>
      </w:r>
      <w:r w:rsidRPr="00EF736F">
        <w:t xml:space="preserve">ringsrörelselagen finns även materiella gruppbaserade tillsynskrav. Dessa </w:t>
      </w:r>
      <w:r>
        <w:t>inneb</w:t>
      </w:r>
      <w:r w:rsidRPr="00EF736F">
        <w:t>är i huvudsak att gruppen ska uppfylla ett visst gruppbaserat kapital</w:t>
      </w:r>
      <w:r>
        <w:softHyphen/>
      </w:r>
      <w:r w:rsidRPr="00EF736F">
        <w:lastRenderedPageBreak/>
        <w:t>krav (19 kap. 16–22 §§ FRL), att gruppen ska lämna rapporter om risk</w:t>
      </w:r>
      <w:r>
        <w:softHyphen/>
      </w:r>
      <w:r w:rsidRPr="00EF736F">
        <w:t xml:space="preserve">koncentrationer och transaktioner inom en grupp till den berörda </w:t>
      </w:r>
      <w:r>
        <w:t xml:space="preserve">behöriga </w:t>
      </w:r>
      <w:r w:rsidRPr="00EF736F">
        <w:t xml:space="preserve">myndigheten (19 kap. 37–41 §§ FRL), att det ställs upp vissa krav på företagsstyrning (19 kap. 42 och 43 §§ FRL) samt tillgång till information och offentliggöranden (19 kap. 44–57 §§ FRL). I de fall grupptillsynen sträcker sig över flera länder inom EES finns också bestämmelser om gränsöverskridande samordning </w:t>
      </w:r>
      <w:r w:rsidRPr="000B0997">
        <w:t xml:space="preserve">mellan olika berörda myndigheter </w:t>
      </w:r>
      <w:r w:rsidRPr="00EF736F">
        <w:t>(se bl.a. 19 kap. 8, 27 och 83 §§). Även i Solvens II–förordningen finns be</w:t>
      </w:r>
      <w:r>
        <w:softHyphen/>
      </w:r>
      <w:r w:rsidRPr="00EF736F">
        <w:t xml:space="preserve">stämmelser om grupptillsyn för försäkringsföretag (se artiklarna </w:t>
      </w:r>
      <w:r>
        <w:br/>
      </w:r>
      <w:r w:rsidRPr="00EF736F">
        <w:t>328–377).</w:t>
      </w:r>
    </w:p>
    <w:p w14:paraId="439126B7" w14:textId="77777777" w:rsidR="001447FA" w:rsidRPr="00EF736F" w:rsidRDefault="001447FA" w:rsidP="001447FA">
      <w:pPr>
        <w:pStyle w:val="Brdtextmedindrag"/>
        <w:tabs>
          <w:tab w:val="left" w:pos="4253"/>
        </w:tabs>
      </w:pPr>
      <w:r w:rsidRPr="00EF736F">
        <w:t>Finansinspektionen har meddelat föreskrifter om d</w:t>
      </w:r>
      <w:r>
        <w:t>et</w:t>
      </w:r>
      <w:r w:rsidRPr="00EF736F">
        <w:t xml:space="preserve"> som ska gälla för de försäkringsföretag som följer övergångsbestämmelserna (</w:t>
      </w:r>
      <w:r w:rsidRPr="000B0997">
        <w:t>punkt 2 i övergångsbestämmelserna till lagen [2015:700] om ändring i försäkrings</w:t>
      </w:r>
      <w:r>
        <w:softHyphen/>
      </w:r>
      <w:r w:rsidRPr="000B0997">
        <w:t>rörelselagen [2010:2043] och</w:t>
      </w:r>
      <w:r w:rsidRPr="00EF736F">
        <w:t xml:space="preserve"> Finansinspektionens föreskrifter [FFFS 2015:21] om övergångsreglering för försäkrings</w:t>
      </w:r>
      <w:r w:rsidRPr="000B0997">
        <w:t xml:space="preserve">rörelse, nedan FFFS 2015:21). </w:t>
      </w:r>
      <w:r w:rsidRPr="00EF736F">
        <w:t>Ett försäkringsföretag som följer övergångsbestämmelserna ska inte tillämpa 19 kap. FRL i lydelse</w:t>
      </w:r>
      <w:r>
        <w:t>n</w:t>
      </w:r>
      <w:r w:rsidRPr="00EF736F">
        <w:t xml:space="preserve"> efter den 1 januari 2016 om före</w:t>
      </w:r>
      <w:r>
        <w:softHyphen/>
      </w:r>
      <w:r w:rsidRPr="00EF736F">
        <w:t>taget enbart driver verksamhet som avser tjänstepensionsförsäkring eller har övrig livförsäkringsverksamhet av endast ringa omfattning</w:t>
      </w:r>
      <w:r>
        <w:t>,</w:t>
      </w:r>
      <w:r w:rsidRPr="00EF736F">
        <w:t xml:space="preserve"> och före</w:t>
      </w:r>
      <w:r>
        <w:softHyphen/>
      </w:r>
      <w:r w:rsidRPr="00EF736F">
        <w:t>taget är ett sådant försäkringsföretag som enligt 19</w:t>
      </w:r>
      <w:r>
        <w:t> </w:t>
      </w:r>
      <w:r w:rsidRPr="00EF736F">
        <w:t>kap. 2</w:t>
      </w:r>
      <w:r>
        <w:t> </w:t>
      </w:r>
      <w:r w:rsidRPr="00EF736F">
        <w:t>§ andra, tredje och fjärde styckena FRL gör att det blir ett fall då grupptillsyn ska utövas (7 kap. 13 § FFFS 2015:21). I andra fall ska de försäkringsföretag som följer övergångsbestämmelserna tillämpa bestämmelserna om grupptillsyn i försäkringsrörelselagen (19 kap.) i lydelse</w:t>
      </w:r>
      <w:r>
        <w:t>n</w:t>
      </w:r>
      <w:r w:rsidRPr="00EF736F">
        <w:t xml:space="preserve"> efter den 1 januari 2016, dvs. efter genomförandet av Solvens II-direktivet.</w:t>
      </w:r>
    </w:p>
    <w:p w14:paraId="32871585" w14:textId="77777777" w:rsidR="001447FA" w:rsidRPr="00EF736F" w:rsidRDefault="001447FA" w:rsidP="001447FA">
      <w:pPr>
        <w:pStyle w:val="Brdtextmedindrag"/>
        <w:tabs>
          <w:tab w:val="left" w:pos="4253"/>
        </w:tabs>
      </w:pPr>
      <w:r w:rsidRPr="00EF736F">
        <w:t xml:space="preserve">För tjänstepensionskassor finns bestämmelser om gruppbaserad tillsyn i </w:t>
      </w:r>
      <w:r>
        <w:t xml:space="preserve">den upphävda </w:t>
      </w:r>
      <w:r w:rsidRPr="00EF736F">
        <w:t xml:space="preserve">lagen (1972:262) om understödsföreningar, </w:t>
      </w:r>
      <w:r>
        <w:t>förkortad</w:t>
      </w:r>
      <w:r w:rsidRPr="00EF736F">
        <w:t xml:space="preserve"> UFL. Dessa bestämmelser infördes för att genomföra försäkringsgruppdirektivet (prop. 1999/2000:99 s. 55–58). Därmed finns det även för tjänstepensions</w:t>
      </w:r>
      <w:r>
        <w:softHyphen/>
      </w:r>
      <w:r w:rsidRPr="00EF736F">
        <w:t>kassor bestämmelser om bl.a. vilka företag som ska ingå i en försäkrings</w:t>
      </w:r>
      <w:r>
        <w:softHyphen/>
      </w:r>
      <w:r w:rsidRPr="00EF736F">
        <w:t xml:space="preserve">grupp (26 a och </w:t>
      </w:r>
      <w:r>
        <w:t>26 </w:t>
      </w:r>
      <w:r w:rsidRPr="00EF736F">
        <w:t>b §§ U</w:t>
      </w:r>
      <w:r>
        <w:t>F</w:t>
      </w:r>
      <w:r w:rsidRPr="00EF736F">
        <w:t>L), kontroll av affärshändelser och avtal inom gruppen (26 c § UFL), gruppbaserad kapitalbas och gruppbaserat kapital</w:t>
      </w:r>
      <w:r>
        <w:softHyphen/>
      </w:r>
      <w:r w:rsidRPr="00EF736F">
        <w:t>krav (26 d § UFL), gruppbaserad redovisning (26 f § UFL) och tillgång till information (26 h § UFL).</w:t>
      </w:r>
    </w:p>
    <w:p w14:paraId="03515D65" w14:textId="1DDBBB32" w:rsidR="001447FA" w:rsidRPr="0034251E" w:rsidRDefault="001447FA" w:rsidP="001447FA">
      <w:pPr>
        <w:pStyle w:val="Rubrik5utannumrering"/>
      </w:pPr>
      <w:r>
        <w:t>Vilka blir följderna o</w:t>
      </w:r>
      <w:r w:rsidRPr="002237E7">
        <w:t>m</w:t>
      </w:r>
      <w:r w:rsidRPr="007450DD">
        <w:t xml:space="preserve"> det inte införs några bestämmelser om grupptillsyn för tjänstepensionsföretag</w:t>
      </w:r>
      <w:r w:rsidR="00C62D22">
        <w:t>?</w:t>
      </w:r>
    </w:p>
    <w:p w14:paraId="6378A981" w14:textId="77777777" w:rsidR="001447FA" w:rsidRPr="00EF736F" w:rsidRDefault="001447FA" w:rsidP="001447FA">
      <w:pPr>
        <w:pStyle w:val="Brdtext"/>
      </w:pPr>
      <w:r w:rsidRPr="00EF736F">
        <w:t>Försäkringsföretag och tjänstepensionskassor omfattas i dag av bestäm</w:t>
      </w:r>
      <w:r>
        <w:softHyphen/>
      </w:r>
      <w:r w:rsidRPr="00EF736F">
        <w:t>melser om grupptillsyn som är mer eller mindre omfattande</w:t>
      </w:r>
      <w:r>
        <w:t>, vilket framgår ovan</w:t>
      </w:r>
      <w:r w:rsidRPr="00EF736F">
        <w:t>. Bestämmelserna i försäkringsrörelselagen är uppbyggda kring ett antal fall då grupptillsyn ska utövas (19 kap. 2 §). I samtliga dessa fall är en förutsättning för grupptillsyn att det finns ett försäkringsföretag på viss plats i grupp, t.ex. som dotterföretag eller moderföretag. Fallen då grupp</w:t>
      </w:r>
      <w:r>
        <w:softHyphen/>
      </w:r>
      <w:r w:rsidRPr="00EF736F">
        <w:t xml:space="preserve">tillsyn ska utövas är desamma som de som anges i Solvens II-direktivet (artikel 213). Bestämmelserna för tjänstepensionskassor är uppbyggda på motsvarande sätt som bestämmelserna för försäkringsföretag (26 a och </w:t>
      </w:r>
      <w:r>
        <w:t>26 </w:t>
      </w:r>
      <w:r w:rsidRPr="00EF736F">
        <w:t>b §</w:t>
      </w:r>
      <w:r>
        <w:t>§</w:t>
      </w:r>
      <w:r w:rsidRPr="00EF736F">
        <w:t xml:space="preserve"> UFL).</w:t>
      </w:r>
    </w:p>
    <w:p w14:paraId="270BB473" w14:textId="77777777" w:rsidR="001447FA" w:rsidRPr="00EF736F" w:rsidRDefault="001447FA" w:rsidP="001447FA">
      <w:pPr>
        <w:pStyle w:val="Brdtextmedindrag"/>
        <w:tabs>
          <w:tab w:val="left" w:pos="4253"/>
        </w:tabs>
      </w:pPr>
      <w:r w:rsidRPr="00EF736F">
        <w:t>Om ett försäkringsföretag som omfattas av försäkringsrörelselagens be</w:t>
      </w:r>
      <w:r>
        <w:softHyphen/>
      </w:r>
      <w:r w:rsidRPr="00EF736F">
        <w:t xml:space="preserve">stämmelser om grupptillsyn omvandlas till ett tjänstepensionsföretag </w:t>
      </w:r>
      <w:r w:rsidRPr="0096448F">
        <w:t xml:space="preserve">på det sätt som föreslås i avsnitt </w:t>
      </w:r>
      <w:r>
        <w:t>6</w:t>
      </w:r>
      <w:r w:rsidRPr="0096448F">
        <w:t>.3</w:t>
      </w:r>
      <w:r>
        <w:t xml:space="preserve"> </w:t>
      </w:r>
      <w:r w:rsidRPr="00EF736F">
        <w:t xml:space="preserve">kan det många gånger vara så att bytet av </w:t>
      </w:r>
      <w:r w:rsidRPr="00EF736F">
        <w:lastRenderedPageBreak/>
        <w:t>rörelsetillstånd leder till att grupptillsynen enligt Solvens II-direktivet antingen helt faller bort eller minskar väsentligt i omfattning. Detta följer av att tjänstepensionsinstitut, som utredningen också konstaterar (SOU 2014:57 s. 343 f.), i huvudsak inte omfattas av bestämmelser om grupptillsyn på E</w:t>
      </w:r>
      <w:r>
        <w:t>U-</w:t>
      </w:r>
      <w:r w:rsidRPr="00EF736F">
        <w:t xml:space="preserve">nivå. Som </w:t>
      </w:r>
      <w:r w:rsidRPr="00EF736F">
        <w:rPr>
          <w:i/>
        </w:rPr>
        <w:t xml:space="preserve">Finansinspektionen </w:t>
      </w:r>
      <w:r w:rsidRPr="00EF736F">
        <w:t>påpekar finns det skäl att noga överväga hur detta påverkar tillsynen i stort och i förlängningen skyddet för de som omfattas av en pensionsutfästelse.</w:t>
      </w:r>
    </w:p>
    <w:p w14:paraId="0716708E" w14:textId="77777777" w:rsidR="001447FA" w:rsidRPr="000B0997" w:rsidRDefault="001447FA" w:rsidP="001447FA">
      <w:pPr>
        <w:pStyle w:val="Brdtextmedindrag"/>
        <w:tabs>
          <w:tab w:val="left" w:pos="4253"/>
        </w:tabs>
      </w:pPr>
      <w:r w:rsidRPr="00EF736F">
        <w:t xml:space="preserve">En omvandling till tjänstepensionsföretag innebär inte alltid att </w:t>
      </w:r>
      <w:r w:rsidRPr="000B0997">
        <w:t>grupp</w:t>
      </w:r>
      <w:r>
        <w:softHyphen/>
      </w:r>
      <w:r w:rsidRPr="000B0997">
        <w:t>tillsynen</w:t>
      </w:r>
      <w:r w:rsidRPr="00EF736F">
        <w:t xml:space="preserve"> enligt försäkringsrörelselagen helt faller bort. Ett företag kan även efter en omvandling till tjänstepensionsföretag vara anknutet företag till ett företag som omfattas </w:t>
      </w:r>
      <w:r w:rsidRPr="000B0997">
        <w:t xml:space="preserve">av </w:t>
      </w:r>
      <w:r w:rsidRPr="00EF736F">
        <w:t>grupptillsyn enligt försäkringsrörelselagen (19 kap. 2 §</w:t>
      </w:r>
      <w:r w:rsidRPr="000B0997">
        <w:t xml:space="preserve"> andra stycket</w:t>
      </w:r>
      <w:r w:rsidRPr="00EF736F">
        <w:t>). Ett tjänstepensionsföretag kommer då, på samma sätt som före omvandlingen, att ingå i gruppen och enligt Solvens</w:t>
      </w:r>
      <w:r>
        <w:t> </w:t>
      </w:r>
      <w:r w:rsidRPr="00EF736F">
        <w:t>II-förordningen gäller att solvensberäkningen för en sådan grupp ska omfatta kapitalkraven för anknutna företag som är tjänstepensions</w:t>
      </w:r>
      <w:r>
        <w:softHyphen/>
      </w:r>
      <w:r w:rsidRPr="00EF736F">
        <w:t>institut och kapitalbasen för dessa företag (artikel 329.1 b).</w:t>
      </w:r>
    </w:p>
    <w:p w14:paraId="02E8A3B9" w14:textId="77777777" w:rsidR="001447FA" w:rsidRPr="00EF736F" w:rsidRDefault="001447FA" w:rsidP="001447FA">
      <w:pPr>
        <w:pStyle w:val="Brdtextmedindrag"/>
        <w:tabs>
          <w:tab w:val="left" w:pos="4253"/>
        </w:tabs>
      </w:pPr>
      <w:r w:rsidRPr="00EF736F">
        <w:t xml:space="preserve">I andra fall kan en omvandling leda till att företaget inte längre omfattas av grupptillsyn. </w:t>
      </w:r>
      <w:r w:rsidRPr="000B0997">
        <w:t>Detta kan bli fallet om det efter omvandlingen inte längre finns någon</w:t>
      </w:r>
      <w:r w:rsidRPr="00EF736F">
        <w:t xml:space="preserve"> grupp </w:t>
      </w:r>
      <w:r>
        <w:t xml:space="preserve">som det </w:t>
      </w:r>
      <w:r w:rsidRPr="00EF736F">
        <w:t xml:space="preserve">enligt försäkringsrörelselagen </w:t>
      </w:r>
      <w:r>
        <w:t xml:space="preserve">ska utövas grupptillsyn över </w:t>
      </w:r>
      <w:r w:rsidRPr="00EF736F">
        <w:t>(19 kap. 2</w:t>
      </w:r>
      <w:r w:rsidRPr="000B0997">
        <w:t> § andra stycket). Så kan vara fallet om det är ett moderföretag som omvandlas och varken bestämmelsen i Sol</w:t>
      </w:r>
      <w:r>
        <w:t>v</w:t>
      </w:r>
      <w:r w:rsidRPr="000B0997">
        <w:t>ens II-förordningen (artikel 329.1 b) eller bestämmelserna om holdingföretag i försäkringsrörelselagen (19 kap. 36 §) är tillämpliga.</w:t>
      </w:r>
    </w:p>
    <w:p w14:paraId="31DDA329" w14:textId="77777777" w:rsidR="001447FA" w:rsidRPr="00EF736F" w:rsidRDefault="001447FA" w:rsidP="001447FA">
      <w:pPr>
        <w:pStyle w:val="Brdtextmedindrag"/>
        <w:tabs>
          <w:tab w:val="left" w:pos="4253"/>
        </w:tabs>
      </w:pPr>
      <w:r w:rsidRPr="00EF736F">
        <w:t xml:space="preserve">Utan att beakta de enskilda företagsstrukturerna är det svårt att dra några säkra slutsatser om i vilken utsträckning </w:t>
      </w:r>
      <w:r w:rsidRPr="000B0997">
        <w:t xml:space="preserve">som </w:t>
      </w:r>
      <w:r w:rsidRPr="00EF736F">
        <w:t xml:space="preserve">en omvandling kommer att leda till företagen inte längre omfattas av grupptillsyn. Det </w:t>
      </w:r>
      <w:r>
        <w:t>torde</w:t>
      </w:r>
      <w:r w:rsidRPr="00EF736F">
        <w:t xml:space="preserve"> dock vara mer sannolikt att en omvandling leder till att ett företag inte längre om</w:t>
      </w:r>
      <w:r>
        <w:softHyphen/>
      </w:r>
      <w:r w:rsidRPr="00EF736F">
        <w:t xml:space="preserve">fattas av grupptillsyn om det är ett moderföretag som omvandlas. </w:t>
      </w:r>
    </w:p>
    <w:p w14:paraId="1EC92328" w14:textId="77777777" w:rsidR="001447FA" w:rsidRDefault="001447FA" w:rsidP="001447FA">
      <w:pPr>
        <w:pStyle w:val="Brdtextmedindrag"/>
        <w:tabs>
          <w:tab w:val="left" w:pos="4253"/>
        </w:tabs>
      </w:pPr>
      <w:r w:rsidRPr="00EF736F">
        <w:t>Situationen för tjänstepensionskassor är i huvudsak densamma. Tjänste</w:t>
      </w:r>
      <w:r>
        <w:softHyphen/>
      </w:r>
      <w:r w:rsidRPr="00EF736F">
        <w:t>pensionskassor omfattas i dag av bestämmelser om gruppbaserad tillsyn enligt den upphävda lagen om understödsföreningar. Om det inte införs bestämmelser om grupptillsyn för tjänstepensionsföretag kommer tjänste</w:t>
      </w:r>
      <w:r>
        <w:softHyphen/>
      </w:r>
      <w:r w:rsidRPr="00EF736F">
        <w:t xml:space="preserve">pensionskassor efter omvandling inte längre att omfattas av bestämmelser </w:t>
      </w:r>
      <w:r>
        <w:t xml:space="preserve">om </w:t>
      </w:r>
      <w:r w:rsidRPr="00EF736F">
        <w:t>grupptillsyn.</w:t>
      </w:r>
    </w:p>
    <w:p w14:paraId="2556760C" w14:textId="77777777" w:rsidR="001447FA" w:rsidRPr="002237E7" w:rsidRDefault="001447FA" w:rsidP="001447FA">
      <w:pPr>
        <w:pStyle w:val="Rubrik5utannumrering"/>
      </w:pPr>
      <w:r w:rsidRPr="0039406B">
        <w:t>Behövs grupptillsyn för tjänstepensionsföretag?</w:t>
      </w:r>
    </w:p>
    <w:p w14:paraId="00FB6CE6" w14:textId="77777777" w:rsidR="001447FA" w:rsidRPr="00EF736F" w:rsidRDefault="001447FA" w:rsidP="001447FA">
      <w:pPr>
        <w:pStyle w:val="Brdtextmedindrag"/>
        <w:tabs>
          <w:tab w:val="left" w:pos="4253"/>
        </w:tabs>
        <w:ind w:firstLine="0"/>
        <w:rPr>
          <w:i/>
        </w:rPr>
      </w:pPr>
      <w:r w:rsidRPr="00EF736F">
        <w:t xml:space="preserve">Grupptillsyn är, som </w:t>
      </w:r>
      <w:r w:rsidRPr="000B0997">
        <w:rPr>
          <w:i/>
        </w:rPr>
        <w:t>Finansinspektionen</w:t>
      </w:r>
      <w:r w:rsidRPr="00EF736F">
        <w:t xml:space="preserve"> </w:t>
      </w:r>
      <w:r>
        <w:t>påpekar</w:t>
      </w:r>
      <w:r w:rsidRPr="00EF736F">
        <w:t>, en väsentlig del av till</w:t>
      </w:r>
      <w:r>
        <w:softHyphen/>
      </w:r>
      <w:r w:rsidRPr="00EF736F">
        <w:t xml:space="preserve">synen över finansiella företag. Genom denna tillsyn kan </w:t>
      </w:r>
      <w:r>
        <w:t>Finansinspek</w:t>
      </w:r>
      <w:r>
        <w:softHyphen/>
        <w:t>tionen</w:t>
      </w:r>
      <w:r w:rsidRPr="00EF736F">
        <w:t xml:space="preserve"> bilda sig en uppfattning om ett företags finansiella ställning i en gruppstruktur och hur ett enskilt företag i en grupp kan komma att på</w:t>
      </w:r>
      <w:r>
        <w:t>-</w:t>
      </w:r>
      <w:r w:rsidRPr="00EF736F">
        <w:t>verkas av andra företag som ingår i gruppen. Detta sker i dag för försäk</w:t>
      </w:r>
      <w:r>
        <w:softHyphen/>
      </w:r>
      <w:r w:rsidRPr="00EF736F">
        <w:t>ringsföretagens del bl.a. genom att de är skyldiga att rapportera väsentliga riskkoncentrationer och betydande transaktioner inom en grupp (19 kap. 37 § FRL). Den finansiella ställningen hos försäkringsföretag som ingår i en grupp följs upp enligt bestämmelserna om gruppsolvens (19 kap. 16–36 §§ FRL).</w:t>
      </w:r>
      <w:r w:rsidRPr="00EF736F">
        <w:rPr>
          <w:i/>
        </w:rPr>
        <w:t xml:space="preserve"> </w:t>
      </w:r>
    </w:p>
    <w:p w14:paraId="488D726B" w14:textId="29CEB1AD" w:rsidR="001447FA" w:rsidRPr="00EF736F" w:rsidRDefault="001447FA" w:rsidP="001447FA">
      <w:pPr>
        <w:pStyle w:val="Brdtextmedindrag"/>
      </w:pPr>
      <w:r w:rsidRPr="003C2DA3">
        <w:t xml:space="preserve">Finansinspektionen </w:t>
      </w:r>
      <w:r w:rsidRPr="00EF736F">
        <w:t>har också i sin rapport Förslag till kapitalkravs</w:t>
      </w:r>
      <w:r>
        <w:softHyphen/>
      </w:r>
      <w:r w:rsidRPr="00EF736F">
        <w:t>reglering för tjänstepensionsföretag den 1 september 2017 (</w:t>
      </w:r>
      <w:r w:rsidR="00FD1827">
        <w:t>d</w:t>
      </w:r>
      <w:r w:rsidRPr="00EF736F">
        <w:t>nr 17</w:t>
      </w:r>
      <w:r w:rsidR="007C48CB">
        <w:t>-</w:t>
      </w:r>
      <w:r w:rsidRPr="00EF736F">
        <w:t xml:space="preserve">4640), nedan kapitalkravsrapporten, förordat att tjänstepensionsföretag ska omfattas av regler om grupptillsyn (s. 61–65). I </w:t>
      </w:r>
      <w:r>
        <w:t xml:space="preserve">denna rapport </w:t>
      </w:r>
      <w:r w:rsidRPr="00EF736F">
        <w:t xml:space="preserve">har </w:t>
      </w:r>
      <w:r w:rsidRPr="00EF736F">
        <w:lastRenderedPageBreak/>
        <w:t>Finansinspektionen bl.a. pekat på vikten av att säkerställa att kapitalbasen hos det enskilda företaget håller en god kvalitet och inte påverkas negativt av poster i andra företag i samma gruppstruktur. Detta bör gälla oavsett om det rör sig om ett försäkringsföretag eller ett tjänstepensionsföretag.</w:t>
      </w:r>
    </w:p>
    <w:p w14:paraId="756B5BEB" w14:textId="77777777" w:rsidR="001447FA" w:rsidRPr="00EF736F" w:rsidRDefault="001447FA" w:rsidP="001447FA">
      <w:pPr>
        <w:pStyle w:val="Brdtextmedindrag"/>
        <w:tabs>
          <w:tab w:val="left" w:pos="4253"/>
        </w:tabs>
      </w:pPr>
      <w:r w:rsidRPr="00EF736F">
        <w:t>Om det inte införs bestämmelser om grupptillsyn för tjänstepensions</w:t>
      </w:r>
      <w:r>
        <w:softHyphen/>
      </w:r>
      <w:r w:rsidRPr="00EF736F">
        <w:t xml:space="preserve">företag riskerar alltså tillsynen över sådana företag, som </w:t>
      </w:r>
      <w:r w:rsidRPr="00EF736F">
        <w:rPr>
          <w:i/>
        </w:rPr>
        <w:t>Ägar</w:t>
      </w:r>
      <w:r>
        <w:rPr>
          <w:i/>
        </w:rPr>
        <w:softHyphen/>
      </w:r>
      <w:r w:rsidRPr="00EF736F">
        <w:rPr>
          <w:i/>
        </w:rPr>
        <w:t xml:space="preserve">föreningen ProSkandia </w:t>
      </w:r>
      <w:r w:rsidRPr="00EF736F">
        <w:t xml:space="preserve">och </w:t>
      </w:r>
      <w:r w:rsidRPr="00EF736F">
        <w:rPr>
          <w:i/>
        </w:rPr>
        <w:t>Livförsäkringsbolaget Skandia</w:t>
      </w:r>
      <w:r w:rsidRPr="00EF736F" w:rsidDel="00DC2929">
        <w:rPr>
          <w:i/>
        </w:rPr>
        <w:t xml:space="preserve"> </w:t>
      </w:r>
      <w:r>
        <w:t>fram</w:t>
      </w:r>
      <w:r w:rsidRPr="00EF736F">
        <w:t xml:space="preserve">för, att bli betydligt svagare än tillsynen över försäkringsföretag. Detta främjar inte intresset av skydd för de </w:t>
      </w:r>
      <w:r>
        <w:t>som omfattas eller kan komma att omfattas av en pensions</w:t>
      </w:r>
      <w:r>
        <w:softHyphen/>
        <w:t>utfästelse</w:t>
      </w:r>
      <w:r w:rsidRPr="00EF736F">
        <w:t>,</w:t>
      </w:r>
      <w:r>
        <w:t xml:space="preserve"> vilket är</w:t>
      </w:r>
      <w:r w:rsidRPr="00EF736F">
        <w:t xml:space="preserve"> det grundläggande syftet med hela den nya regleringen för tjänstepensionsföretag</w:t>
      </w:r>
      <w:r>
        <w:t xml:space="preserve"> som föreslås</w:t>
      </w:r>
      <w:r w:rsidRPr="00EF736F">
        <w:t xml:space="preserve"> </w:t>
      </w:r>
      <w:r>
        <w:t>(</w:t>
      </w:r>
      <w:r w:rsidRPr="00EF736F">
        <w:t>se avsnitt 5.</w:t>
      </w:r>
      <w:r>
        <w:t>6)</w:t>
      </w:r>
      <w:r w:rsidRPr="00EF736F">
        <w:t>. I detta samman</w:t>
      </w:r>
      <w:r>
        <w:softHyphen/>
      </w:r>
      <w:r w:rsidRPr="00EF736F">
        <w:t>hang bör särskilt poängteras att d</w:t>
      </w:r>
      <w:r w:rsidRPr="000B0997">
        <w:t>et övergripande syfte</w:t>
      </w:r>
      <w:r w:rsidRPr="00EF736F">
        <w:t>t</w:t>
      </w:r>
      <w:r w:rsidRPr="000B0997">
        <w:t xml:space="preserve"> med </w:t>
      </w:r>
      <w:r w:rsidRPr="00EF736F">
        <w:t>grupptillsyn</w:t>
      </w:r>
      <w:r w:rsidRPr="000B0997">
        <w:t xml:space="preserve"> är att säkerställa att skyddet för de</w:t>
      </w:r>
      <w:r>
        <w:t>m</w:t>
      </w:r>
      <w:r w:rsidRPr="000B0997">
        <w:t xml:space="preserve"> som omfattas av ett pensionsåtagande inte försämras till fö</w:t>
      </w:r>
      <w:r w:rsidRPr="00EF736F">
        <w:t xml:space="preserve">ljd av att företaget som står för åtagandet ingår i en </w:t>
      </w:r>
      <w:r w:rsidRPr="000B0997">
        <w:t>grupp</w:t>
      </w:r>
      <w:r>
        <w:softHyphen/>
      </w:r>
      <w:r w:rsidRPr="00EF736F">
        <w:t>struktur med andra företag</w:t>
      </w:r>
      <w:r w:rsidRPr="000B0997">
        <w:t>.</w:t>
      </w:r>
      <w:r w:rsidRPr="00EF736F">
        <w:t xml:space="preserve"> Det finns anledning att i bedömningen av om det </w:t>
      </w:r>
      <w:r>
        <w:t>bör</w:t>
      </w:r>
      <w:r w:rsidRPr="00EF736F">
        <w:t xml:space="preserve"> införas bestämmelser om grupptillsyn för tjänstepensions</w:t>
      </w:r>
      <w:r>
        <w:softHyphen/>
      </w:r>
      <w:r w:rsidRPr="00EF736F">
        <w:t>företag ta detta intresse på största allvar, särskilt med be</w:t>
      </w:r>
      <w:r>
        <w:softHyphen/>
      </w:r>
      <w:r w:rsidRPr="00EF736F">
        <w:t>aktande av det stora antal personer som i egenskap av framtida pensionärer kan komma att påverkas av regleringen</w:t>
      </w:r>
      <w:r>
        <w:t xml:space="preserve"> (</w:t>
      </w:r>
      <w:r w:rsidRPr="00EF736F">
        <w:t xml:space="preserve">se avsnitt </w:t>
      </w:r>
      <w:r w:rsidRPr="000B0997">
        <w:t>4.5.</w:t>
      </w:r>
      <w:r>
        <w:t>1)</w:t>
      </w:r>
      <w:r w:rsidRPr="00EF736F">
        <w:t>.</w:t>
      </w:r>
    </w:p>
    <w:p w14:paraId="32B24500" w14:textId="77777777" w:rsidR="001447FA" w:rsidRPr="00EF736F" w:rsidRDefault="001447FA" w:rsidP="001447FA">
      <w:pPr>
        <w:pStyle w:val="Brdtextmedindrag"/>
        <w:tabs>
          <w:tab w:val="left" w:pos="4253"/>
        </w:tabs>
      </w:pPr>
      <w:r w:rsidRPr="00EF736F">
        <w:t>Om det inte införs några bestämmelser om grupptillsyn för tjänstepen</w:t>
      </w:r>
      <w:r>
        <w:softHyphen/>
      </w:r>
      <w:r w:rsidRPr="00EF736F">
        <w:t xml:space="preserve">sionsföretag riskerar detta även, som </w:t>
      </w:r>
      <w:r w:rsidRPr="003C2DA3">
        <w:t xml:space="preserve">Finansinspektionen </w:t>
      </w:r>
      <w:r w:rsidRPr="00EF736F">
        <w:t>framför, att leda till regelarbitrage, dvs. leda till en regelverksdriven snedvridning av kon</w:t>
      </w:r>
      <w:r>
        <w:softHyphen/>
      </w:r>
      <w:r w:rsidRPr="00EF736F">
        <w:t>kurrensen mellan företag med samma eller liknande verksamheter. Denna farhåga uttrycks också i kapitalkravsrapporten (s. 62). Ett företag eller en grupp av företag bör inte kunna undandra sig grupptillsyn genom att låta ett företag i gruppen omvandlas från försäkringsföretag till tjänste</w:t>
      </w:r>
      <w:r>
        <w:softHyphen/>
      </w:r>
      <w:r w:rsidRPr="00EF736F">
        <w:t>pensionsföretag. Detta skulle stå i strid med intresset av att förhindra omotiv</w:t>
      </w:r>
      <w:r>
        <w:softHyphen/>
      </w:r>
      <w:r w:rsidRPr="00EF736F">
        <w:t>erad snedvridning av konkurrensen, som är ett av de grundläggande syft</w:t>
      </w:r>
      <w:r>
        <w:softHyphen/>
      </w:r>
      <w:r w:rsidRPr="00EF736F">
        <w:t>ena med den nya regleringen för tjänstepensionsföretag</w:t>
      </w:r>
      <w:r>
        <w:t xml:space="preserve"> (</w:t>
      </w:r>
      <w:r w:rsidRPr="00EF736F">
        <w:t>se avsnitt 5.</w:t>
      </w:r>
      <w:r>
        <w:t>7)</w:t>
      </w:r>
      <w:r w:rsidRPr="00EF736F">
        <w:t>.</w:t>
      </w:r>
    </w:p>
    <w:p w14:paraId="7C0DE9F0" w14:textId="77777777" w:rsidR="001447FA" w:rsidRDefault="001447FA" w:rsidP="001447FA">
      <w:pPr>
        <w:pStyle w:val="Brdtextmedindrag"/>
      </w:pPr>
      <w:r>
        <w:t>Regeringen anser, t</w:t>
      </w:r>
      <w:r w:rsidRPr="00EF736F">
        <w:t xml:space="preserve">ill skillnad </w:t>
      </w:r>
      <w:r>
        <w:t>från</w:t>
      </w:r>
      <w:r w:rsidRPr="00EF736F">
        <w:t xml:space="preserve"> </w:t>
      </w:r>
      <w:r w:rsidRPr="000B0997">
        <w:rPr>
          <w:i/>
        </w:rPr>
        <w:t>Svensk Försäkring</w:t>
      </w:r>
      <w:r>
        <w:t>,</w:t>
      </w:r>
      <w:r w:rsidRPr="00EF736F">
        <w:t xml:space="preserve"> </w:t>
      </w:r>
      <w:r>
        <w:t xml:space="preserve">att det därför </w:t>
      </w:r>
      <w:r w:rsidRPr="00EF736F">
        <w:t>finns starka skäl för att låta tjänstepensionsföretag omfattas av grupptillsyn och betydande risker med att avstå från detta. Andra tjänstepensions</w:t>
      </w:r>
      <w:r>
        <w:softHyphen/>
      </w:r>
      <w:r w:rsidRPr="00EF736F">
        <w:t>direktivet ger medlemsstaterna utrymme för att införa mer långtgående nationella bestämmelser till skydd för de framtida pensionärerna än de som följer av direktivet (skäl 3). Bestämmelser om grupptillsyn bör därför in</w:t>
      </w:r>
      <w:r>
        <w:softHyphen/>
      </w:r>
      <w:r w:rsidRPr="00EF736F">
        <w:t xml:space="preserve">föras i </w:t>
      </w:r>
      <w:r>
        <w:t xml:space="preserve">den nya </w:t>
      </w:r>
      <w:r w:rsidRPr="00EF736F">
        <w:t>lagen om tjänstepensionsföretag</w:t>
      </w:r>
      <w:r>
        <w:t>,</w:t>
      </w:r>
      <w:r w:rsidRPr="00EF736F">
        <w:t xml:space="preserve"> som </w:t>
      </w:r>
      <w:r>
        <w:t xml:space="preserve">ett tillägg till </w:t>
      </w:r>
      <w:r w:rsidRPr="00EF736F">
        <w:t xml:space="preserve">den reglering som </w:t>
      </w:r>
      <w:r>
        <w:t>föreslås för att genomföra</w:t>
      </w:r>
      <w:r w:rsidRPr="00EF736F">
        <w:t xml:space="preserve"> andra tjänstepensionsdirektivet. </w:t>
      </w:r>
    </w:p>
    <w:p w14:paraId="3CD48D54" w14:textId="77777777" w:rsidR="001447FA" w:rsidRPr="00EF736F" w:rsidRDefault="001447FA" w:rsidP="001447FA">
      <w:pPr>
        <w:pStyle w:val="Brdtextmedindrag"/>
      </w:pPr>
      <w:r w:rsidRPr="00EF736F">
        <w:t xml:space="preserve">Utgångspunkten bör vara att ett tjänstepensionsföretag ska omfattas av bestämmelser om grupptillsyn på samma sätt som om företaget skulle ha omfattats av sådana bestämmelser om det var ett försäkringsföretag. Bestämmelserna om grupptillsyn bör utformas så att de inte, som </w:t>
      </w:r>
      <w:r w:rsidRPr="00EF736F">
        <w:rPr>
          <w:i/>
        </w:rPr>
        <w:t>Svensk Försäkring</w:t>
      </w:r>
      <w:r w:rsidRPr="00EF736F">
        <w:t xml:space="preserve"> befarar, endast omfattar </w:t>
      </w:r>
      <w:r>
        <w:t>det</w:t>
      </w:r>
      <w:r w:rsidRPr="00EF736F">
        <w:t xml:space="preserve"> </w:t>
      </w:r>
      <w:r>
        <w:t>som redan ska beaktas inom till</w:t>
      </w:r>
      <w:r>
        <w:softHyphen/>
        <w:t>synen över det enskilda tjänstepensionsföretaget.</w:t>
      </w:r>
    </w:p>
    <w:p w14:paraId="413EB425" w14:textId="77777777" w:rsidR="001447FA" w:rsidRPr="00EF736F" w:rsidRDefault="001447FA" w:rsidP="00C53300">
      <w:pPr>
        <w:pStyle w:val="Rubrik3"/>
        <w:rPr>
          <w:lang w:eastAsia="sv-SE"/>
        </w:rPr>
      </w:pPr>
      <w:bookmarkStart w:id="4688" w:name="_Toc8059862"/>
      <w:bookmarkStart w:id="4689" w:name="_Toc8061572"/>
      <w:bookmarkStart w:id="4690" w:name="_Toc8062104"/>
      <w:bookmarkStart w:id="4691" w:name="_Toc8064572"/>
      <w:bookmarkStart w:id="4692" w:name="_Toc8391249"/>
      <w:bookmarkStart w:id="4693" w:name="_Toc8391515"/>
      <w:bookmarkStart w:id="4694" w:name="_Toc8644720"/>
      <w:bookmarkStart w:id="4695" w:name="_Toc8645252"/>
      <w:bookmarkStart w:id="4696" w:name="_Toc8817733"/>
      <w:bookmarkStart w:id="4697" w:name="_Toc8818305"/>
      <w:bookmarkStart w:id="4698" w:name="_Toc8825674"/>
      <w:bookmarkStart w:id="4699" w:name="_Toc8831771"/>
      <w:bookmarkStart w:id="4700" w:name="_Toc8832680"/>
      <w:bookmarkStart w:id="4701" w:name="_Toc11153142"/>
      <w:bookmarkStart w:id="4702" w:name="_Toc11161063"/>
      <w:bookmarkStart w:id="4703" w:name="_Toc11166999"/>
      <w:bookmarkStart w:id="4704" w:name="_Toc11167535"/>
      <w:bookmarkStart w:id="4705" w:name="_Toc11168972"/>
      <w:bookmarkStart w:id="4706" w:name="_Toc11845925"/>
      <w:bookmarkStart w:id="4707" w:name="_Toc12611724"/>
      <w:bookmarkStart w:id="4708" w:name="_Toc12624991"/>
      <w:bookmarkStart w:id="4709" w:name="_Toc12627480"/>
      <w:bookmarkStart w:id="4710" w:name="_Toc12630370"/>
      <w:bookmarkStart w:id="4711" w:name="_Toc12632865"/>
      <w:bookmarkStart w:id="4712" w:name="_Toc17902937"/>
      <w:r w:rsidRPr="00EF736F">
        <w:rPr>
          <w:lang w:eastAsia="sv-SE"/>
        </w:rPr>
        <w:t xml:space="preserve">Fall då </w:t>
      </w:r>
      <w:r w:rsidRPr="00122EA0">
        <w:t>grupptillsyn</w:t>
      </w:r>
      <w:r w:rsidRPr="00EF736F">
        <w:rPr>
          <w:lang w:eastAsia="sv-SE"/>
        </w:rPr>
        <w:t xml:space="preserve"> ska </w:t>
      </w:r>
      <w:r w:rsidRPr="00C53300">
        <w:t>utövas</w:t>
      </w:r>
      <w:bookmarkEnd w:id="4688"/>
      <w:bookmarkEnd w:id="4689"/>
      <w:bookmarkEnd w:id="4690"/>
      <w:bookmarkEnd w:id="4691"/>
      <w:bookmarkEnd w:id="4692"/>
      <w:bookmarkEnd w:id="4693"/>
      <w:bookmarkEnd w:id="4694"/>
      <w:bookmarkEnd w:id="4695"/>
      <w:bookmarkEnd w:id="4696"/>
      <w:bookmarkEnd w:id="4697"/>
      <w:bookmarkEnd w:id="4698"/>
      <w:bookmarkEnd w:id="4699"/>
      <w:bookmarkEnd w:id="4700"/>
      <w:bookmarkEnd w:id="4701"/>
      <w:bookmarkEnd w:id="4702"/>
      <w:bookmarkEnd w:id="4703"/>
      <w:bookmarkEnd w:id="4704"/>
      <w:bookmarkEnd w:id="4705"/>
      <w:bookmarkEnd w:id="4706"/>
      <w:bookmarkEnd w:id="4707"/>
      <w:bookmarkEnd w:id="4708"/>
      <w:bookmarkEnd w:id="4709"/>
      <w:bookmarkEnd w:id="4710"/>
      <w:bookmarkEnd w:id="4711"/>
      <w:bookmarkEnd w:id="4712"/>
    </w:p>
    <w:p w14:paraId="1D91C71C" w14:textId="77777777" w:rsidR="001447FA" w:rsidRPr="00EF736F" w:rsidRDefault="001447FA" w:rsidP="001447FA">
      <w:pPr>
        <w:pStyle w:val="Brdtextram"/>
        <w:tabs>
          <w:tab w:val="left" w:pos="4253"/>
        </w:tabs>
        <w:rPr>
          <w:lang w:eastAsia="sv-SE"/>
        </w:rPr>
      </w:pPr>
      <w:r w:rsidRPr="00EF736F">
        <w:rPr>
          <w:b/>
          <w:lang w:eastAsia="sv-SE"/>
        </w:rPr>
        <w:t xml:space="preserve">Regeringens förslag: </w:t>
      </w:r>
      <w:r w:rsidRPr="00EF736F">
        <w:rPr>
          <w:lang w:eastAsia="sv-SE"/>
        </w:rPr>
        <w:t>Grupptillsyn ska utövas över tjänstepensions</w:t>
      </w:r>
      <w:r>
        <w:rPr>
          <w:lang w:eastAsia="sv-SE"/>
        </w:rPr>
        <w:softHyphen/>
      </w:r>
      <w:r w:rsidRPr="00EF736F">
        <w:rPr>
          <w:lang w:eastAsia="sv-SE"/>
        </w:rPr>
        <w:t xml:space="preserve">företag i de fall grupptillsyn skulle ha utövats över företaget, om det </w:t>
      </w:r>
      <w:r w:rsidRPr="00EF736F">
        <w:rPr>
          <w:lang w:eastAsia="sv-SE"/>
        </w:rPr>
        <w:lastRenderedPageBreak/>
        <w:t>hade varit ett försäkringsföretag. Grupptillsynen över tjänstepensions</w:t>
      </w:r>
      <w:r>
        <w:rPr>
          <w:lang w:eastAsia="sv-SE"/>
        </w:rPr>
        <w:softHyphen/>
      </w:r>
      <w:r w:rsidRPr="00EF736F">
        <w:rPr>
          <w:lang w:eastAsia="sv-SE"/>
        </w:rPr>
        <w:t>företag ska utgå från samma definition av grupp som grupptillsynen över försäkringsföretag enligt försäkringsrörelselagen.</w:t>
      </w:r>
    </w:p>
    <w:p w14:paraId="7C904493" w14:textId="6F77C742" w:rsidR="001447FA" w:rsidRPr="00EF736F" w:rsidRDefault="001447FA" w:rsidP="001447FA">
      <w:pPr>
        <w:pStyle w:val="Brdtextmedindragram"/>
        <w:tabs>
          <w:tab w:val="left" w:pos="4253"/>
        </w:tabs>
        <w:rPr>
          <w:lang w:eastAsia="sv-SE"/>
        </w:rPr>
      </w:pPr>
      <w:r w:rsidRPr="00EF736F">
        <w:rPr>
          <w:lang w:eastAsia="sv-SE"/>
        </w:rPr>
        <w:t xml:space="preserve">Grupptillsyn över tjänstepensionsföretag ska </w:t>
      </w:r>
      <w:r>
        <w:rPr>
          <w:lang w:eastAsia="sv-SE"/>
        </w:rPr>
        <w:t>omfatta krav inom om</w:t>
      </w:r>
      <w:r>
        <w:rPr>
          <w:lang w:eastAsia="sv-SE"/>
        </w:rPr>
        <w:softHyphen/>
        <w:t>rådena gruppsolvens, rapportering av riskkoncentrationer och transaktioner</w:t>
      </w:r>
      <w:r w:rsidR="00B45CC7">
        <w:rPr>
          <w:lang w:eastAsia="sv-SE"/>
        </w:rPr>
        <w:t xml:space="preserve"> inom en grupp</w:t>
      </w:r>
      <w:r>
        <w:rPr>
          <w:lang w:eastAsia="sv-SE"/>
        </w:rPr>
        <w:t>, god kontroll över och rapportering av transaktioner</w:t>
      </w:r>
      <w:r w:rsidR="00B45CC7">
        <w:rPr>
          <w:lang w:eastAsia="sv-SE"/>
        </w:rPr>
        <w:t xml:space="preserve"> inom grupper med vissa typer av moderföretag</w:t>
      </w:r>
      <w:r>
        <w:rPr>
          <w:lang w:eastAsia="sv-SE"/>
        </w:rPr>
        <w:t>, företags</w:t>
      </w:r>
      <w:r w:rsidR="005D087E">
        <w:rPr>
          <w:lang w:eastAsia="sv-SE"/>
        </w:rPr>
        <w:softHyphen/>
      </w:r>
      <w:r>
        <w:rPr>
          <w:lang w:eastAsia="sv-SE"/>
        </w:rPr>
        <w:t>styrning inom gruppen, tillgång till information och lämplighetskrav för ledningen i vissa typer av moderföretag.</w:t>
      </w:r>
    </w:p>
    <w:p w14:paraId="45A3BF93" w14:textId="77777777" w:rsidR="001447FA" w:rsidRPr="00EF736F" w:rsidRDefault="001447FA" w:rsidP="001447FA">
      <w:pPr>
        <w:pStyle w:val="Brdtextmedindragram"/>
        <w:tabs>
          <w:tab w:val="left" w:pos="4253"/>
        </w:tabs>
        <w:rPr>
          <w:lang w:eastAsia="sv-SE"/>
        </w:rPr>
      </w:pPr>
      <w:r w:rsidRPr="00EF736F">
        <w:rPr>
          <w:lang w:eastAsia="sv-SE"/>
        </w:rPr>
        <w:t>I grupptillsynen för tjänstepensionsföretag ska det inte göras någon åtskillnad mellan företag som har huvudkontor inom EES och företag som har huvudkontor utanför EES. Åtskillnad ske endast göras mellan svenska och utländska företag.</w:t>
      </w:r>
    </w:p>
    <w:p w14:paraId="35F95421" w14:textId="77777777" w:rsidR="001447FA" w:rsidRPr="00EF736F" w:rsidRDefault="001447FA" w:rsidP="001447FA">
      <w:pPr>
        <w:pStyle w:val="Brdtextmedindrag"/>
        <w:rPr>
          <w:sz w:val="8"/>
          <w:szCs w:val="8"/>
        </w:rPr>
      </w:pPr>
    </w:p>
    <w:p w14:paraId="391D34C7"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307E9860"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03A86BCD"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w:t>
      </w:r>
      <w:r w:rsidRPr="00EF736F">
        <w:rPr>
          <w:lang w:eastAsia="sv-SE"/>
        </w:rPr>
        <w:t xml:space="preserve">överensstämmer </w:t>
      </w:r>
      <w:r>
        <w:rPr>
          <w:lang w:eastAsia="sv-SE"/>
        </w:rPr>
        <w:t xml:space="preserve">i sak </w:t>
      </w:r>
      <w:r w:rsidRPr="00EF736F">
        <w:rPr>
          <w:lang w:eastAsia="sv-SE"/>
        </w:rPr>
        <w:t>med regeringens förslag.</w:t>
      </w:r>
    </w:p>
    <w:p w14:paraId="6F3C518A"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tillstyrker förslaget eller har inget att invända mot det.</w:t>
      </w:r>
    </w:p>
    <w:p w14:paraId="78111291" w14:textId="77777777" w:rsidR="001447FA" w:rsidRPr="00EF736F" w:rsidRDefault="001447FA" w:rsidP="001447FA">
      <w:pPr>
        <w:pStyle w:val="Rubrik4utannumrering"/>
      </w:pPr>
      <w:r>
        <w:t>Skälen för regeringens förslag</w:t>
      </w:r>
    </w:p>
    <w:p w14:paraId="42023332" w14:textId="77777777" w:rsidR="001447FA" w:rsidRPr="00122EA0" w:rsidRDefault="001447FA" w:rsidP="001447FA">
      <w:pPr>
        <w:pStyle w:val="Rubrik5utannumrering"/>
        <w:spacing w:before="0"/>
      </w:pPr>
      <w:r w:rsidRPr="0039406B">
        <w:t>Gällande rätt</w:t>
      </w:r>
      <w:r>
        <w:t xml:space="preserve"> </w:t>
      </w:r>
      <w:r w:rsidRPr="0039406B">
        <w:t>–</w:t>
      </w:r>
      <w:r>
        <w:t xml:space="preserve"> </w:t>
      </w:r>
      <w:r w:rsidRPr="0039406B">
        <w:t>b</w:t>
      </w:r>
      <w:r w:rsidRPr="00122EA0">
        <w:t>egreppet grupp</w:t>
      </w:r>
    </w:p>
    <w:p w14:paraId="6972DC01" w14:textId="77777777" w:rsidR="001447FA" w:rsidRPr="00EF736F" w:rsidRDefault="001447FA" w:rsidP="001447FA">
      <w:pPr>
        <w:pStyle w:val="Brdtext"/>
        <w:rPr>
          <w:lang w:eastAsia="sv-SE"/>
        </w:rPr>
      </w:pPr>
      <w:r w:rsidRPr="00122EA0">
        <w:t>För försäkringsföretag finns de grundläggande bestämmelserna om grupp</w:t>
      </w:r>
      <w:r>
        <w:softHyphen/>
      </w:r>
      <w:r w:rsidRPr="00122EA0">
        <w:t>tillsyn i försäkringsrörelselagen. Enligt försäkringsrörelselagen gäller att i en grupp ingår ett företag, dess dotterföretag och andra anknutna företag samt de företag som dotterföretaget har ett ägarintresse i</w:t>
      </w:r>
      <w:r w:rsidRPr="00EF736F">
        <w:rPr>
          <w:lang w:eastAsia="sv-SE"/>
        </w:rPr>
        <w:t xml:space="preserve"> (19 kap. 1 § första stycket).</w:t>
      </w:r>
      <w:r>
        <w:rPr>
          <w:lang w:eastAsia="sv-SE"/>
        </w:rPr>
        <w:t xml:space="preserve"> Med ägarintresse avses att ett företag direkt eller indirekt innehar minst 20 procent av kapitalet eller minst 20 procent av samtliga röster i ett annat företag (1 kap. 13 § FRL).</w:t>
      </w:r>
      <w:r w:rsidRPr="00EF736F">
        <w:rPr>
          <w:lang w:eastAsia="sv-SE"/>
        </w:rPr>
        <w:t xml:space="preserve"> Ett anknutet företag är ett företag som är ett dotterföretag, ett företag som annars är föremål för ägarintresse eller ett företag som har gemensam eller i huvudsak gemensam ledning med ett annat företag (1 kap. 16 a § FRL). Företag har gemensam eller i huvudsak gemensam ledning om de står under samma ledning på grund av ett avtal mellan företagen eller en bestämmelse i företagens bolagsordning, bolags</w:t>
      </w:r>
      <w:r>
        <w:rPr>
          <w:lang w:eastAsia="sv-SE"/>
        </w:rPr>
        <w:softHyphen/>
      </w:r>
      <w:r w:rsidRPr="00EF736F">
        <w:rPr>
          <w:lang w:eastAsia="sv-SE"/>
        </w:rPr>
        <w:t>avtal eller därmed jämförbara stadgar, eller har styrelser eller motsvarande organ i utländska företag som till större delen består av samma personer och som har fullgjort sitt uppdrag under räkenskapsåret och fram till dess att årsredovisningar har upprättats i de berörda företagen (1 kap. 16 b § FRL). I en grupp ingår även företag som förenas av starka och varaktiga finansiella förbindelser på grund av avtal eller på annat sätt, under förut</w:t>
      </w:r>
      <w:r>
        <w:rPr>
          <w:lang w:eastAsia="sv-SE"/>
        </w:rPr>
        <w:softHyphen/>
      </w:r>
      <w:r w:rsidRPr="00EF736F">
        <w:rPr>
          <w:lang w:eastAsia="sv-SE"/>
        </w:rPr>
        <w:t>sättning att ett av företagen genom att samordna beslutsfattandet i före</w:t>
      </w:r>
      <w:r>
        <w:rPr>
          <w:lang w:eastAsia="sv-SE"/>
        </w:rPr>
        <w:softHyphen/>
      </w:r>
      <w:r w:rsidRPr="00EF736F">
        <w:rPr>
          <w:lang w:eastAsia="sv-SE"/>
        </w:rPr>
        <w:t>tagen utövar ett bestämmande inflytande över de övriga företagen. Det företag som utövar ett bestämmande inflytande ska betraktas som moder</w:t>
      </w:r>
      <w:r>
        <w:rPr>
          <w:lang w:eastAsia="sv-SE"/>
        </w:rPr>
        <w:softHyphen/>
      </w:r>
      <w:r w:rsidRPr="00EF736F">
        <w:rPr>
          <w:lang w:eastAsia="sv-SE"/>
        </w:rPr>
        <w:t>företag och övriga företag som dotterföretag (19 kap. 1 § andra stycket FRL).</w:t>
      </w:r>
    </w:p>
    <w:p w14:paraId="766F0035"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ovan i avsnitt 14.1.1)</w:t>
      </w:r>
      <w:r w:rsidRPr="00EF736F">
        <w:t>.</w:t>
      </w:r>
    </w:p>
    <w:p w14:paraId="1B67D609" w14:textId="77777777" w:rsidR="001447FA" w:rsidRPr="00EF736F" w:rsidRDefault="001447FA" w:rsidP="001447FA">
      <w:pPr>
        <w:pStyle w:val="Brdtextmedindrag"/>
        <w:rPr>
          <w:lang w:eastAsia="sv-SE"/>
        </w:rPr>
      </w:pPr>
      <w:r w:rsidRPr="00122EA0">
        <w:lastRenderedPageBreak/>
        <w:t>För</w:t>
      </w:r>
      <w:r w:rsidRPr="00EF736F">
        <w:rPr>
          <w:lang w:eastAsia="sv-SE"/>
        </w:rPr>
        <w:t xml:space="preserve"> tjänstepensionskassor gäller att en försäkringsgrupp består av en understödsförening och dess dotterföretag eller intresseföretag som är försäkringsföretag, och de försäkringsföretag med vilka understöds</w:t>
      </w:r>
      <w:r>
        <w:rPr>
          <w:lang w:eastAsia="sv-SE"/>
        </w:rPr>
        <w:softHyphen/>
      </w:r>
      <w:r w:rsidRPr="00EF736F">
        <w:rPr>
          <w:lang w:eastAsia="sv-SE"/>
        </w:rPr>
        <w:t>föreningen har en gemensam eller i huvudsak gemensam ledning (26 a § första stycket UFL). I fråga om vad som är dotterföretag och intresse</w:t>
      </w:r>
      <w:r>
        <w:rPr>
          <w:lang w:eastAsia="sv-SE"/>
        </w:rPr>
        <w:softHyphen/>
      </w:r>
      <w:r w:rsidRPr="00EF736F">
        <w:rPr>
          <w:lang w:eastAsia="sv-SE"/>
        </w:rPr>
        <w:t xml:space="preserve">företag tillämpas </w:t>
      </w:r>
      <w:r>
        <w:rPr>
          <w:lang w:eastAsia="sv-SE"/>
        </w:rPr>
        <w:t>den upphävda</w:t>
      </w:r>
      <w:r w:rsidRPr="00EF736F">
        <w:rPr>
          <w:lang w:eastAsia="sv-SE"/>
        </w:rPr>
        <w:t xml:space="preserve"> försäkringsrörelselagen (1982:713)</w:t>
      </w:r>
      <w:r>
        <w:rPr>
          <w:lang w:eastAsia="sv-SE"/>
        </w:rPr>
        <w:t xml:space="preserve"> (</w:t>
      </w:r>
      <w:r w:rsidRPr="00C608C8">
        <w:rPr>
          <w:lang w:eastAsia="sv-SE"/>
        </w:rPr>
        <w:t>1 kap. 9, 9 b, 9 e och 9 f §§</w:t>
      </w:r>
      <w:r>
        <w:rPr>
          <w:lang w:eastAsia="sv-SE"/>
        </w:rPr>
        <w:t>)</w:t>
      </w:r>
      <w:r w:rsidRPr="00EF736F">
        <w:rPr>
          <w:lang w:eastAsia="sv-SE"/>
        </w:rPr>
        <w:t>. Det som föreskrivs i fråga om intresse</w:t>
      </w:r>
      <w:r>
        <w:rPr>
          <w:lang w:eastAsia="sv-SE"/>
        </w:rPr>
        <w:softHyphen/>
      </w:r>
      <w:r w:rsidRPr="00EF736F">
        <w:rPr>
          <w:lang w:eastAsia="sv-SE"/>
        </w:rPr>
        <w:t>företag ska även gälla företag som inte är ett dotterföretag eller intresse</w:t>
      </w:r>
      <w:r>
        <w:rPr>
          <w:lang w:eastAsia="sv-SE"/>
        </w:rPr>
        <w:softHyphen/>
      </w:r>
      <w:r w:rsidRPr="00EF736F">
        <w:rPr>
          <w:lang w:eastAsia="sv-SE"/>
        </w:rPr>
        <w:t>företag, om ägandet i företaget direkt eller indirekt uppgår till minst 20</w:t>
      </w:r>
      <w:r>
        <w:rPr>
          <w:lang w:eastAsia="sv-SE"/>
        </w:rPr>
        <w:t> </w:t>
      </w:r>
      <w:r w:rsidRPr="00EF736F">
        <w:rPr>
          <w:lang w:eastAsia="sv-SE"/>
        </w:rPr>
        <w:t>procent av kapitalet eller av samtliga röster (26 a § andra stycket UFL</w:t>
      </w:r>
      <w:r>
        <w:rPr>
          <w:lang w:eastAsia="sv-SE"/>
        </w:rPr>
        <w:t>)</w:t>
      </w:r>
      <w:r w:rsidRPr="00EF736F">
        <w:rPr>
          <w:lang w:eastAsia="sv-SE"/>
        </w:rPr>
        <w:t>. En försäkringsgrupp omfattar även understödsföreningens andra dotter</w:t>
      </w:r>
      <w:r>
        <w:rPr>
          <w:lang w:eastAsia="sv-SE"/>
        </w:rPr>
        <w:softHyphen/>
      </w:r>
      <w:r w:rsidRPr="00EF736F">
        <w:rPr>
          <w:lang w:eastAsia="sv-SE"/>
        </w:rPr>
        <w:t>företag och intresseföretag, och andra företag med vilka understöds</w:t>
      </w:r>
      <w:r>
        <w:rPr>
          <w:lang w:eastAsia="sv-SE"/>
        </w:rPr>
        <w:softHyphen/>
      </w:r>
      <w:r w:rsidRPr="00EF736F">
        <w:rPr>
          <w:lang w:eastAsia="sv-SE"/>
        </w:rPr>
        <w:t>föreningen har en gemensam eller i huvudsak gemensam ledning (26 b § UFL).</w:t>
      </w:r>
    </w:p>
    <w:p w14:paraId="798AD695" w14:textId="77777777" w:rsidR="001447FA" w:rsidRPr="00EF736F" w:rsidRDefault="001447FA" w:rsidP="001447FA">
      <w:pPr>
        <w:pStyle w:val="Brdtextmedindrag"/>
        <w:rPr>
          <w:lang w:eastAsia="sv-SE"/>
        </w:rPr>
      </w:pPr>
      <w:r w:rsidRPr="00EF736F">
        <w:rPr>
          <w:lang w:eastAsia="sv-SE"/>
        </w:rPr>
        <w:t xml:space="preserve">I </w:t>
      </w:r>
      <w:r>
        <w:rPr>
          <w:lang w:eastAsia="sv-SE"/>
        </w:rPr>
        <w:t>lagen (2006:531) om särskild tillsyn över finansiella konglomerat (</w:t>
      </w:r>
      <w:r w:rsidRPr="00EF736F">
        <w:rPr>
          <w:lang w:eastAsia="sv-SE"/>
        </w:rPr>
        <w:t>konglomeratlagen</w:t>
      </w:r>
      <w:r>
        <w:rPr>
          <w:lang w:eastAsia="sv-SE"/>
        </w:rPr>
        <w:t>)</w:t>
      </w:r>
      <w:r w:rsidRPr="00EF736F">
        <w:rPr>
          <w:lang w:eastAsia="sv-SE"/>
        </w:rPr>
        <w:t xml:space="preserve"> anges att i en grupp av företag ingår ett moderföretag, dess dotterföretag, företag som moderföretaget eller ett dotterföretag har ägarintresse i och företag som har en gemensam eller i huvudsak gemen</w:t>
      </w:r>
      <w:r>
        <w:rPr>
          <w:lang w:eastAsia="sv-SE"/>
        </w:rPr>
        <w:softHyphen/>
      </w:r>
      <w:r w:rsidRPr="00EF736F">
        <w:rPr>
          <w:lang w:eastAsia="sv-SE"/>
        </w:rPr>
        <w:t>sam ledning (1 kap. 7 § första stycket). Företag har gemensam eller i huvudsak gemensam ledning om de står under samma ledning på grund av avtal mellan företagen eller bestämmelse i företagens bolagsordning, bolagsavtal eller därmed jämförbara stadgar, eller har förvaltnings-, lednings- eller tillsynsorgan som till större delen består av samma personer och som har fullgjort sitt uppdrag under räkenskapsåret och fram till dess att den sammanställda redovisningen upprättats (1 kap. 7 § andra stycket konglomeratlagen).</w:t>
      </w:r>
    </w:p>
    <w:p w14:paraId="5E56FEA0" w14:textId="77777777" w:rsidR="001447FA" w:rsidRPr="00122EA0" w:rsidRDefault="001447FA" w:rsidP="001447FA">
      <w:pPr>
        <w:pStyle w:val="Rubrik5utannumrering"/>
        <w:rPr>
          <w:lang w:eastAsia="sv-SE"/>
        </w:rPr>
      </w:pPr>
      <w:r w:rsidRPr="00EF736F">
        <w:rPr>
          <w:lang w:eastAsia="sv-SE"/>
        </w:rPr>
        <w:t>Gällande rätt</w:t>
      </w:r>
      <w:r>
        <w:rPr>
          <w:lang w:eastAsia="sv-SE"/>
        </w:rPr>
        <w:t xml:space="preserve"> </w:t>
      </w:r>
      <w:r w:rsidRPr="00EF736F">
        <w:rPr>
          <w:lang w:eastAsia="sv-SE"/>
        </w:rPr>
        <w:t>–</w:t>
      </w:r>
      <w:r>
        <w:rPr>
          <w:lang w:eastAsia="sv-SE"/>
        </w:rPr>
        <w:t xml:space="preserve"> </w:t>
      </w:r>
      <w:r w:rsidRPr="0039406B">
        <w:rPr>
          <w:lang w:eastAsia="sv-SE"/>
        </w:rPr>
        <w:t>f</w:t>
      </w:r>
      <w:r w:rsidRPr="00122EA0">
        <w:rPr>
          <w:lang w:eastAsia="sv-SE"/>
        </w:rPr>
        <w:t xml:space="preserve">all då grupptillsyn ska </w:t>
      </w:r>
      <w:r w:rsidRPr="00122EA0">
        <w:t>utövas</w:t>
      </w:r>
    </w:p>
    <w:p w14:paraId="4A731A90" w14:textId="77777777" w:rsidR="001447FA" w:rsidRDefault="001447FA" w:rsidP="001447FA">
      <w:pPr>
        <w:pStyle w:val="Brdtextmedindrag"/>
        <w:tabs>
          <w:tab w:val="left" w:pos="4253"/>
        </w:tabs>
        <w:ind w:firstLine="0"/>
        <w:rPr>
          <w:lang w:eastAsia="sv-SE"/>
        </w:rPr>
      </w:pPr>
      <w:r w:rsidRPr="00EF736F">
        <w:rPr>
          <w:lang w:eastAsia="sv-SE"/>
        </w:rPr>
        <w:t xml:space="preserve">I försäkringsrörelselagen anges flera olika fall då grupptillsyn ska utövas över försäkringsföretag. Grupptillsynen är mer eller mindre omfattande beroende på hur gruppen ser ut och vilken typ av företag som ingår i gruppen. </w:t>
      </w:r>
    </w:p>
    <w:p w14:paraId="3CCEE95E" w14:textId="77777777" w:rsidR="001447FA" w:rsidRDefault="001447FA" w:rsidP="001447FA">
      <w:pPr>
        <w:pStyle w:val="Brdtextmedindrag"/>
        <w:rPr>
          <w:lang w:eastAsia="sv-SE"/>
        </w:rPr>
      </w:pPr>
      <w:r w:rsidRPr="00EF736F">
        <w:rPr>
          <w:lang w:eastAsia="sv-SE"/>
        </w:rPr>
        <w:t xml:space="preserve">Den mest omfattande grupptillsynen, </w:t>
      </w:r>
      <w:r>
        <w:rPr>
          <w:lang w:eastAsia="sv-SE"/>
        </w:rPr>
        <w:t>fullständig grupptillsyn</w:t>
      </w:r>
      <w:r w:rsidRPr="00EF736F">
        <w:rPr>
          <w:lang w:eastAsia="sv-SE"/>
        </w:rPr>
        <w:t>, omfattar krav på gruppsolvens (gruppens finansiella ställning), rapportering av risk</w:t>
      </w:r>
      <w:r>
        <w:rPr>
          <w:lang w:eastAsia="sv-SE"/>
        </w:rPr>
        <w:softHyphen/>
      </w:r>
      <w:r w:rsidRPr="00EF736F">
        <w:rPr>
          <w:lang w:eastAsia="sv-SE"/>
        </w:rPr>
        <w:t>koncentrationer och betydande transaktioner inom en grupp, företags</w:t>
      </w:r>
      <w:r>
        <w:rPr>
          <w:lang w:eastAsia="sv-SE"/>
        </w:rPr>
        <w:softHyphen/>
      </w:r>
      <w:r w:rsidRPr="00EF736F">
        <w:rPr>
          <w:lang w:eastAsia="sv-SE"/>
        </w:rPr>
        <w:t>styr</w:t>
      </w:r>
      <w:r>
        <w:rPr>
          <w:lang w:eastAsia="sv-SE"/>
        </w:rPr>
        <w:softHyphen/>
      </w:r>
      <w:r w:rsidRPr="00EF736F">
        <w:rPr>
          <w:lang w:eastAsia="sv-SE"/>
        </w:rPr>
        <w:t>ning för gruppen samt tillgång till information och offentliggöranden (19 kap. 2 § andra stycket FRL). Denna grupptillsyn ska utövas över försäkringsföretag som är moderföretag till eller har ägarintresse i åtmin</w:t>
      </w:r>
      <w:r>
        <w:rPr>
          <w:lang w:eastAsia="sv-SE"/>
        </w:rPr>
        <w:softHyphen/>
      </w:r>
      <w:r w:rsidRPr="00EF736F">
        <w:rPr>
          <w:lang w:eastAsia="sv-SE"/>
        </w:rPr>
        <w:t>stone ett försäkringsföretag, en EES-försäkringsgivare eller en försäk</w:t>
      </w:r>
      <w:r>
        <w:rPr>
          <w:lang w:eastAsia="sv-SE"/>
        </w:rPr>
        <w:softHyphen/>
      </w:r>
      <w:r w:rsidRPr="00EF736F">
        <w:rPr>
          <w:lang w:eastAsia="sv-SE"/>
        </w:rPr>
        <w:t>ringsgivare från tredjeland (19 kap. 2 § andra stycket 1 FRL), försäkrings</w:t>
      </w:r>
      <w:r>
        <w:rPr>
          <w:lang w:eastAsia="sv-SE"/>
        </w:rPr>
        <w:softHyphen/>
      </w:r>
      <w:r w:rsidRPr="00EF736F">
        <w:rPr>
          <w:lang w:eastAsia="sv-SE"/>
        </w:rPr>
        <w:t>företag som har en gemensam eller i huvudsak gemensam ledning med ett annat försäkringsföretag, en EES-försäkringsgivare eller en försäkrings</w:t>
      </w:r>
      <w:r>
        <w:rPr>
          <w:lang w:eastAsia="sv-SE"/>
        </w:rPr>
        <w:softHyphen/>
      </w:r>
      <w:r w:rsidRPr="00EF736F">
        <w:rPr>
          <w:lang w:eastAsia="sv-SE"/>
        </w:rPr>
        <w:t>givare från tredjeland (19 kap. 2 § andra stycket 2 FRL) och försäkrings</w:t>
      </w:r>
      <w:r>
        <w:rPr>
          <w:lang w:eastAsia="sv-SE"/>
        </w:rPr>
        <w:softHyphen/>
      </w:r>
      <w:r w:rsidRPr="00EF736F">
        <w:rPr>
          <w:lang w:eastAsia="sv-SE"/>
        </w:rPr>
        <w:t>företag vars moderföretag är ett försäkringsholdingföretag med huvud</w:t>
      </w:r>
      <w:r>
        <w:rPr>
          <w:lang w:eastAsia="sv-SE"/>
        </w:rPr>
        <w:t>-</w:t>
      </w:r>
      <w:r w:rsidRPr="00EF736F">
        <w:rPr>
          <w:lang w:eastAsia="sv-SE"/>
        </w:rPr>
        <w:t>kontor inom EES eller ett blandat finansiellt holdingföretag med huvud</w:t>
      </w:r>
      <w:r>
        <w:rPr>
          <w:lang w:eastAsia="sv-SE"/>
        </w:rPr>
        <w:softHyphen/>
      </w:r>
      <w:r w:rsidRPr="00EF736F">
        <w:rPr>
          <w:lang w:eastAsia="sv-SE"/>
        </w:rPr>
        <w:t>kontor inom EES (19 kap. 2 § andra stycket 3 FRL). En grupptillsyn enligt särskilda bestämmelser ska utövas över försäkringsföretag vars moder</w:t>
      </w:r>
      <w:r>
        <w:rPr>
          <w:lang w:eastAsia="sv-SE"/>
        </w:rPr>
        <w:softHyphen/>
      </w:r>
      <w:r w:rsidRPr="00EF736F">
        <w:rPr>
          <w:lang w:eastAsia="sv-SE"/>
        </w:rPr>
        <w:t>företag är en försäkringsgivare från tredjeland, ett försäkringsholding</w:t>
      </w:r>
      <w:r>
        <w:rPr>
          <w:lang w:eastAsia="sv-SE"/>
        </w:rPr>
        <w:softHyphen/>
      </w:r>
      <w:r w:rsidRPr="00EF736F">
        <w:rPr>
          <w:lang w:eastAsia="sv-SE"/>
        </w:rPr>
        <w:t>företag med huvudkontor utanför EES eller ett blandat finansiellt holding</w:t>
      </w:r>
      <w:r>
        <w:rPr>
          <w:lang w:eastAsia="sv-SE"/>
        </w:rPr>
        <w:softHyphen/>
      </w:r>
      <w:r w:rsidRPr="00EF736F">
        <w:rPr>
          <w:lang w:eastAsia="sv-SE"/>
        </w:rPr>
        <w:t xml:space="preserve">företag med huvudkontor utanför EES (19 kap. 2 § tredje stycket FRL). </w:t>
      </w:r>
    </w:p>
    <w:p w14:paraId="68DB99EE" w14:textId="77777777" w:rsidR="001447FA" w:rsidRPr="00EF736F" w:rsidRDefault="001447FA" w:rsidP="001447FA">
      <w:pPr>
        <w:pStyle w:val="Brdtextmedindrag"/>
        <w:rPr>
          <w:lang w:eastAsia="sv-SE"/>
        </w:rPr>
      </w:pPr>
      <w:r w:rsidRPr="00EF736F">
        <w:rPr>
          <w:lang w:eastAsia="sv-SE"/>
        </w:rPr>
        <w:lastRenderedPageBreak/>
        <w:t>När ett försäkringsföretag är dotterföretag till ett försäkringsholding</w:t>
      </w:r>
      <w:r>
        <w:rPr>
          <w:lang w:eastAsia="sv-SE"/>
        </w:rPr>
        <w:softHyphen/>
      </w:r>
      <w:r w:rsidRPr="00EF736F">
        <w:rPr>
          <w:lang w:eastAsia="sv-SE"/>
        </w:rPr>
        <w:t>företag med blandad verksamhet omfattar grupptillsynen endast att försäk</w:t>
      </w:r>
      <w:r>
        <w:rPr>
          <w:lang w:eastAsia="sv-SE"/>
        </w:rPr>
        <w:softHyphen/>
      </w:r>
      <w:r w:rsidRPr="00EF736F">
        <w:rPr>
          <w:lang w:eastAsia="sv-SE"/>
        </w:rPr>
        <w:t>ringsföretaget ska ha en god kontroll över transaktioner med försäkrings</w:t>
      </w:r>
      <w:r>
        <w:rPr>
          <w:lang w:eastAsia="sv-SE"/>
        </w:rPr>
        <w:softHyphen/>
      </w:r>
      <w:r w:rsidRPr="00EF736F">
        <w:rPr>
          <w:lang w:eastAsia="sv-SE"/>
        </w:rPr>
        <w:t>holdingföretaget med blandad verksamhet och dess andra anknutna företag (19 kap. 2 § fjärde stycket och 41 § FRL).</w:t>
      </w:r>
    </w:p>
    <w:p w14:paraId="4BAD370C"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 som följer övergångsbestämmelserna (</w:t>
      </w:r>
      <w:r w:rsidRPr="00122EA0">
        <w:t>punkt 2 i övergångsbestämmelserna till lagen [2015:700] om ändring i försäkrings</w:t>
      </w:r>
      <w:r>
        <w:softHyphen/>
      </w:r>
      <w:r w:rsidRPr="00122EA0">
        <w:t>rörelselagen [2010:2043] och</w:t>
      </w:r>
      <w:r w:rsidRPr="00EF736F">
        <w:t xml:space="preserve"> </w:t>
      </w:r>
      <w:r w:rsidRPr="00122EA0">
        <w:t xml:space="preserve">FFFS 2015:21). </w:t>
      </w:r>
      <w:r w:rsidRPr="00EF736F">
        <w:t>Ett försäkringsföretag som följer övergångsbestämmelserna ska inte tillämpa 19 kap. FRL om före</w:t>
      </w:r>
      <w:r>
        <w:softHyphen/>
      </w:r>
      <w:r w:rsidRPr="00EF736F">
        <w:t>taget enbart driver verksamhet som avser tjänstepensionsförsäkring eller har övrig livförsäkringsverksamhet av endast ringa omfattning</w:t>
      </w:r>
      <w:r>
        <w:t>,</w:t>
      </w:r>
      <w:r w:rsidRPr="00EF736F">
        <w:t xml:space="preserve"> och före</w:t>
      </w:r>
      <w:r>
        <w:softHyphen/>
      </w:r>
      <w:r w:rsidRPr="00EF736F">
        <w:t>taget är ett sådant försäkringsföretag som enligt 19</w:t>
      </w:r>
      <w:r>
        <w:t> </w:t>
      </w:r>
      <w:r w:rsidRPr="00EF736F">
        <w:t>kap. 2</w:t>
      </w:r>
      <w:r>
        <w:t> </w:t>
      </w:r>
      <w:r w:rsidRPr="00EF736F">
        <w:t>§ andra, tredje och fjärde styckena FRL gör att det blir ett fall då grupptillsyn ska utövas (7 kap. 13 § FFFS 2015:21). I annat fall ska de försäkringsföretag som följer övergångsbestämmelserna tillämpa bestämmelserna om grupptillsyn i försäkringsrörelselagen i lydelse</w:t>
      </w:r>
      <w:r>
        <w:t>n</w:t>
      </w:r>
      <w:r w:rsidRPr="00EF736F">
        <w:t xml:space="preserve"> efter den 1 januari 2016, dvs</w:t>
      </w:r>
      <w:r>
        <w:t>.</w:t>
      </w:r>
      <w:r w:rsidRPr="00EF736F">
        <w:t xml:space="preserve"> efter genomförandet av Solvens II-direktivet.</w:t>
      </w:r>
    </w:p>
    <w:p w14:paraId="4F259D4D" w14:textId="77777777" w:rsidR="001447FA" w:rsidRPr="00EF736F" w:rsidRDefault="001447FA" w:rsidP="001447FA">
      <w:pPr>
        <w:pStyle w:val="Brdtextmedindrag"/>
        <w:rPr>
          <w:lang w:eastAsia="sv-SE"/>
        </w:rPr>
      </w:pPr>
      <w:r w:rsidRPr="00EF736F">
        <w:rPr>
          <w:lang w:eastAsia="sv-SE"/>
        </w:rPr>
        <w:t>För tjänstepensionskassor omfattar grupptillsynen kontroll av affärs</w:t>
      </w:r>
      <w:r>
        <w:rPr>
          <w:lang w:eastAsia="sv-SE"/>
        </w:rPr>
        <w:softHyphen/>
      </w:r>
      <w:r w:rsidRPr="00EF736F">
        <w:rPr>
          <w:lang w:eastAsia="sv-SE"/>
        </w:rPr>
        <w:t>händelser och avtal inom försäkringsgruppen (26 c § UFL), bestämmelser om gruppbaserad kapitalbas (26 d § första stycket UFL), gruppbaserad solvensmarginal (26 d § andra stycket UFL) och gruppbaserad redo</w:t>
      </w:r>
      <w:r>
        <w:rPr>
          <w:lang w:eastAsia="sv-SE"/>
        </w:rPr>
        <w:softHyphen/>
      </w:r>
      <w:r w:rsidRPr="00EF736F">
        <w:rPr>
          <w:lang w:eastAsia="sv-SE"/>
        </w:rPr>
        <w:t>visning (26 f § UFL). För grupptillsynen finns även bestämmelser om till</w:t>
      </w:r>
      <w:r>
        <w:rPr>
          <w:lang w:eastAsia="sv-SE"/>
        </w:rPr>
        <w:t>-</w:t>
      </w:r>
      <w:r w:rsidRPr="00EF736F">
        <w:rPr>
          <w:lang w:eastAsia="sv-SE"/>
        </w:rPr>
        <w:t>gång till information (26 h § UFL).</w:t>
      </w:r>
    </w:p>
    <w:p w14:paraId="711079EC" w14:textId="77777777" w:rsidR="001447FA" w:rsidRPr="00122EA0" w:rsidRDefault="001447FA" w:rsidP="001447FA">
      <w:pPr>
        <w:pStyle w:val="Rubrik5utannumrering"/>
        <w:rPr>
          <w:lang w:eastAsia="sv-SE"/>
        </w:rPr>
      </w:pPr>
      <w:r w:rsidRPr="00122EA0">
        <w:t>Lagstiftningsmetod</w:t>
      </w:r>
    </w:p>
    <w:p w14:paraId="2022429B" w14:textId="77777777" w:rsidR="001447FA" w:rsidRPr="00EF736F" w:rsidRDefault="001447FA" w:rsidP="001447FA">
      <w:pPr>
        <w:pStyle w:val="Brdtext"/>
        <w:tabs>
          <w:tab w:val="left" w:pos="4253"/>
        </w:tabs>
        <w:rPr>
          <w:lang w:eastAsia="sv-SE"/>
        </w:rPr>
      </w:pPr>
      <w:r w:rsidRPr="00EF736F">
        <w:rPr>
          <w:lang w:eastAsia="sv-SE"/>
        </w:rPr>
        <w:t>Det övergripande syftet med att införa bestämmelser om grupptillsyn för tjänstepensionsföretag är att skyddet för de</w:t>
      </w:r>
      <w:r>
        <w:rPr>
          <w:lang w:eastAsia="sv-SE"/>
        </w:rPr>
        <w:t>m</w:t>
      </w:r>
      <w:r w:rsidRPr="00EF736F">
        <w:rPr>
          <w:lang w:eastAsia="sv-SE"/>
        </w:rPr>
        <w:t xml:space="preserve"> som omfattas av ett pensions</w:t>
      </w:r>
      <w:r>
        <w:rPr>
          <w:lang w:eastAsia="sv-SE"/>
        </w:rPr>
        <w:softHyphen/>
      </w:r>
      <w:r w:rsidRPr="00EF736F">
        <w:rPr>
          <w:lang w:eastAsia="sv-SE"/>
        </w:rPr>
        <w:t>åtagande inte ska försämras till följd av att företaget som står för pensions</w:t>
      </w:r>
      <w:r>
        <w:rPr>
          <w:lang w:eastAsia="sv-SE"/>
        </w:rPr>
        <w:t>-</w:t>
      </w:r>
      <w:r w:rsidRPr="00EF736F">
        <w:rPr>
          <w:lang w:eastAsia="sv-SE"/>
        </w:rPr>
        <w:t>åtagandet ingår i en grupp med andra företag. Som anges i avsnitt 1</w:t>
      </w:r>
      <w:r>
        <w:rPr>
          <w:lang w:eastAsia="sv-SE"/>
        </w:rPr>
        <w:t>4</w:t>
      </w:r>
      <w:r w:rsidRPr="00EF736F">
        <w:rPr>
          <w:lang w:eastAsia="sv-SE"/>
        </w:rPr>
        <w:t>.1.1 bör utgångspunkten för bestämmelserna vara att skyddet ska vara de</w:t>
      </w:r>
      <w:r>
        <w:rPr>
          <w:lang w:eastAsia="sv-SE"/>
        </w:rPr>
        <w:t>-</w:t>
      </w:r>
      <w:r w:rsidRPr="00EF736F">
        <w:rPr>
          <w:lang w:eastAsia="sv-SE"/>
        </w:rPr>
        <w:t>samma oavsett vilken typ av företag, ett försäkringsföretag eller ett tjänste</w:t>
      </w:r>
      <w:r>
        <w:rPr>
          <w:lang w:eastAsia="sv-SE"/>
        </w:rPr>
        <w:t>-</w:t>
      </w:r>
      <w:r w:rsidRPr="00EF736F">
        <w:rPr>
          <w:lang w:eastAsia="sv-SE"/>
        </w:rPr>
        <w:t>pensionsföretag, som står för åtagandet.</w:t>
      </w:r>
    </w:p>
    <w:p w14:paraId="5D61EF20" w14:textId="77777777" w:rsidR="001447FA" w:rsidRPr="00EF736F" w:rsidRDefault="001447FA" w:rsidP="001447FA">
      <w:pPr>
        <w:pStyle w:val="Brdtextmedindrag"/>
        <w:rPr>
          <w:lang w:eastAsia="sv-SE"/>
        </w:rPr>
      </w:pPr>
      <w:r w:rsidRPr="00EF736F">
        <w:rPr>
          <w:lang w:eastAsia="sv-SE"/>
        </w:rPr>
        <w:t>Inte heller bör skyddet försämras till följd av att en tjänstepensionskassa väljer att omvandla sig till tjänstepensionsföretag. I dessa fall är dock situationen delvis en annan eftersom alternativet till omvandling är att tjänstepensionskassan träder i likvidation</w:t>
      </w:r>
      <w:r>
        <w:rPr>
          <w:lang w:eastAsia="sv-SE"/>
        </w:rPr>
        <w:t xml:space="preserve"> (</w:t>
      </w:r>
      <w:r w:rsidRPr="00EF736F">
        <w:rPr>
          <w:lang w:eastAsia="sv-SE"/>
        </w:rPr>
        <w:t xml:space="preserve">se avsnitt </w:t>
      </w:r>
      <w:r w:rsidRPr="00122EA0">
        <w:rPr>
          <w:lang w:eastAsia="sv-SE"/>
        </w:rPr>
        <w:t>4.5.</w:t>
      </w:r>
      <w:r>
        <w:rPr>
          <w:lang w:eastAsia="sv-SE"/>
        </w:rPr>
        <w:t>1)</w:t>
      </w:r>
      <w:r w:rsidRPr="00122EA0">
        <w:rPr>
          <w:lang w:eastAsia="sv-SE"/>
        </w:rPr>
        <w:t>.</w:t>
      </w:r>
    </w:p>
    <w:p w14:paraId="111F8F05" w14:textId="77777777" w:rsidR="001447FA" w:rsidRPr="00EF736F" w:rsidRDefault="001447FA" w:rsidP="001447FA">
      <w:pPr>
        <w:pStyle w:val="Brdtextmedindrag"/>
        <w:rPr>
          <w:lang w:eastAsia="sv-SE"/>
        </w:rPr>
      </w:pPr>
      <w:r w:rsidRPr="00EF736F">
        <w:rPr>
          <w:lang w:eastAsia="sv-SE"/>
        </w:rPr>
        <w:t xml:space="preserve">Bestämmelserna om grupptillsyn för tjänstepensionsföretag bör därmed utformas </w:t>
      </w:r>
      <w:r>
        <w:rPr>
          <w:lang w:eastAsia="sv-SE"/>
        </w:rPr>
        <w:t>efter</w:t>
      </w:r>
      <w:r w:rsidRPr="00EF736F">
        <w:rPr>
          <w:lang w:eastAsia="sv-SE"/>
        </w:rPr>
        <w:t xml:space="preserve"> förebild </w:t>
      </w:r>
      <w:r>
        <w:rPr>
          <w:lang w:eastAsia="sv-SE"/>
        </w:rPr>
        <w:t>av</w:t>
      </w:r>
      <w:r w:rsidRPr="00EF736F">
        <w:rPr>
          <w:lang w:eastAsia="sv-SE"/>
        </w:rPr>
        <w:t xml:space="preserve"> de nu gällande bestämmelserna i försäkrings</w:t>
      </w:r>
      <w:r>
        <w:rPr>
          <w:lang w:eastAsia="sv-SE"/>
        </w:rPr>
        <w:softHyphen/>
      </w:r>
      <w:r w:rsidRPr="00EF736F">
        <w:rPr>
          <w:lang w:eastAsia="sv-SE"/>
        </w:rPr>
        <w:t xml:space="preserve">rörelselagen. Detta </w:t>
      </w:r>
      <w:r>
        <w:rPr>
          <w:lang w:eastAsia="sv-SE"/>
        </w:rPr>
        <w:t xml:space="preserve">leder inte heller till några stora skillnader </w:t>
      </w:r>
      <w:r w:rsidRPr="00EF736F">
        <w:rPr>
          <w:lang w:eastAsia="sv-SE"/>
        </w:rPr>
        <w:t>för tjänste</w:t>
      </w:r>
      <w:r>
        <w:rPr>
          <w:lang w:eastAsia="sv-SE"/>
        </w:rPr>
        <w:t>-</w:t>
      </w:r>
      <w:r w:rsidRPr="00EF736F">
        <w:rPr>
          <w:lang w:eastAsia="sv-SE"/>
        </w:rPr>
        <w:t>pensionskassor</w:t>
      </w:r>
      <w:r>
        <w:rPr>
          <w:lang w:eastAsia="sv-SE"/>
        </w:rPr>
        <w:t>na,</w:t>
      </w:r>
      <w:r w:rsidRPr="00EF736F">
        <w:rPr>
          <w:lang w:eastAsia="sv-SE"/>
        </w:rPr>
        <w:t xml:space="preserve"> som även de omfattas av </w:t>
      </w:r>
      <w:r>
        <w:rPr>
          <w:lang w:eastAsia="sv-SE"/>
        </w:rPr>
        <w:t>regler om gruppbaserad tillsyn i fråga</w:t>
      </w:r>
      <w:r w:rsidRPr="00EF736F">
        <w:rPr>
          <w:lang w:eastAsia="sv-SE"/>
        </w:rPr>
        <w:t xml:space="preserve"> om solvens samt bestämmelser om interna transaktioner och infor</w:t>
      </w:r>
      <w:r>
        <w:rPr>
          <w:lang w:eastAsia="sv-SE"/>
        </w:rPr>
        <w:softHyphen/>
      </w:r>
      <w:r w:rsidRPr="00EF736F">
        <w:rPr>
          <w:lang w:eastAsia="sv-SE"/>
        </w:rPr>
        <w:t>mationslämnande inom en grupp.</w:t>
      </w:r>
    </w:p>
    <w:p w14:paraId="02BE77FB" w14:textId="77777777" w:rsidR="001447FA" w:rsidRPr="00122EA0" w:rsidRDefault="001447FA" w:rsidP="001447FA">
      <w:pPr>
        <w:pStyle w:val="Rubrik5utannumrering"/>
        <w:rPr>
          <w:lang w:eastAsia="sv-SE"/>
        </w:rPr>
      </w:pPr>
      <w:r w:rsidRPr="0039406B">
        <w:rPr>
          <w:lang w:eastAsia="sv-SE"/>
        </w:rPr>
        <w:t>Skillnader till</w:t>
      </w:r>
      <w:r>
        <w:rPr>
          <w:lang w:eastAsia="sv-SE"/>
        </w:rPr>
        <w:t xml:space="preserve"> följd av unions</w:t>
      </w:r>
      <w:r w:rsidRPr="00122EA0">
        <w:rPr>
          <w:lang w:eastAsia="sv-SE"/>
        </w:rPr>
        <w:t>rätten</w:t>
      </w:r>
    </w:p>
    <w:p w14:paraId="600D7E65" w14:textId="77777777" w:rsidR="001447FA" w:rsidRPr="00EF736F" w:rsidRDefault="001447FA" w:rsidP="001447FA">
      <w:pPr>
        <w:pStyle w:val="Brdtext"/>
        <w:rPr>
          <w:lang w:eastAsia="sv-SE"/>
        </w:rPr>
      </w:pPr>
      <w:r w:rsidRPr="00EF736F">
        <w:rPr>
          <w:lang w:eastAsia="sv-SE"/>
        </w:rPr>
        <w:t>Bestämmelserna om grupptillsyn för tjänstepensionsföretag bör inte vara utformade helt och hållet på samma sätt som bestämmelserna om grupp</w:t>
      </w:r>
      <w:r>
        <w:rPr>
          <w:lang w:eastAsia="sv-SE"/>
        </w:rPr>
        <w:t>-</w:t>
      </w:r>
      <w:r w:rsidRPr="00EF736F">
        <w:rPr>
          <w:lang w:eastAsia="sv-SE"/>
        </w:rPr>
        <w:t xml:space="preserve">tillsyn i försäkringsrörelselagen. Detta följer av att bestämmelserna i </w:t>
      </w:r>
      <w:r>
        <w:rPr>
          <w:lang w:eastAsia="sv-SE"/>
        </w:rPr>
        <w:t xml:space="preserve">den </w:t>
      </w:r>
      <w:r w:rsidRPr="00EF736F">
        <w:rPr>
          <w:lang w:eastAsia="sv-SE"/>
        </w:rPr>
        <w:t xml:space="preserve">lagen har sin grund i </w:t>
      </w:r>
      <w:r>
        <w:rPr>
          <w:lang w:eastAsia="sv-SE"/>
        </w:rPr>
        <w:t>unions</w:t>
      </w:r>
      <w:r w:rsidRPr="00EF736F">
        <w:rPr>
          <w:lang w:eastAsia="sv-SE"/>
        </w:rPr>
        <w:t>rätten</w:t>
      </w:r>
      <w:r>
        <w:rPr>
          <w:lang w:eastAsia="sv-SE"/>
        </w:rPr>
        <w:t xml:space="preserve"> i form av </w:t>
      </w:r>
      <w:r w:rsidRPr="00EF736F">
        <w:rPr>
          <w:lang w:eastAsia="sv-SE"/>
        </w:rPr>
        <w:t xml:space="preserve">Solvens II-direktivet, och skiljer tydligt mellan företag som hör hemma inom EES och de som inte </w:t>
      </w:r>
      <w:r w:rsidRPr="00EF736F">
        <w:rPr>
          <w:lang w:eastAsia="sv-SE"/>
        </w:rPr>
        <w:lastRenderedPageBreak/>
        <w:t>gör det. Detta krävs också för att samarbetet mellan de behöriga myndig</w:t>
      </w:r>
      <w:r>
        <w:rPr>
          <w:lang w:eastAsia="sv-SE"/>
        </w:rPr>
        <w:softHyphen/>
      </w:r>
      <w:r w:rsidRPr="00EF736F">
        <w:rPr>
          <w:lang w:eastAsia="sv-SE"/>
        </w:rPr>
        <w:t>heterna i olika länder inom EES ska fungera som är avsett.</w:t>
      </w:r>
    </w:p>
    <w:p w14:paraId="00B6DAF7" w14:textId="77777777" w:rsidR="001447FA" w:rsidRPr="00EF736F" w:rsidRDefault="001447FA" w:rsidP="001447FA">
      <w:pPr>
        <w:pStyle w:val="Brdtextmedindrag"/>
        <w:rPr>
          <w:lang w:eastAsia="sv-SE"/>
        </w:rPr>
      </w:pPr>
      <w:r w:rsidRPr="00EF736F">
        <w:rPr>
          <w:lang w:eastAsia="sv-SE"/>
        </w:rPr>
        <w:t>Bestämmelserna om grupptillsyn för tjänstepensionsföretag är ute</w:t>
      </w:r>
      <w:r>
        <w:rPr>
          <w:lang w:eastAsia="sv-SE"/>
        </w:rPr>
        <w:softHyphen/>
      </w:r>
      <w:r w:rsidRPr="00EF736F">
        <w:rPr>
          <w:lang w:eastAsia="sv-SE"/>
        </w:rPr>
        <w:t>slutande en nationell reglering. I en sådan typ av lagstiftning finns det som huvudregel inte skäl att behandla ett företag som hör hemma inom EES på annat sätt än ett företag som hör hemma i ett land utanför EES. I bestäm</w:t>
      </w:r>
      <w:r>
        <w:rPr>
          <w:lang w:eastAsia="sv-SE"/>
        </w:rPr>
        <w:softHyphen/>
      </w:r>
      <w:r w:rsidRPr="00EF736F">
        <w:rPr>
          <w:lang w:eastAsia="sv-SE"/>
        </w:rPr>
        <w:t>melserna för tjänstepensionsföretag bör det därmed endast göras skillnad mellan svenska och utländska företag.</w:t>
      </w:r>
    </w:p>
    <w:p w14:paraId="01FAD9ED" w14:textId="77777777" w:rsidR="001447FA" w:rsidRPr="00122EA0" w:rsidRDefault="001447FA" w:rsidP="001447FA">
      <w:pPr>
        <w:pStyle w:val="Rubrik5utannumrering"/>
        <w:rPr>
          <w:lang w:eastAsia="sv-SE"/>
        </w:rPr>
      </w:pPr>
      <w:r w:rsidRPr="0039406B">
        <w:rPr>
          <w:lang w:eastAsia="sv-SE"/>
        </w:rPr>
        <w:t xml:space="preserve">När ska </w:t>
      </w:r>
      <w:r w:rsidRPr="00122EA0">
        <w:rPr>
          <w:lang w:eastAsia="sv-SE"/>
        </w:rPr>
        <w:t>grupptillsyn utövas över tjänstepensionsföretag?</w:t>
      </w:r>
    </w:p>
    <w:p w14:paraId="0F870250" w14:textId="77777777" w:rsidR="001447FA" w:rsidRPr="00EF736F" w:rsidRDefault="001447FA" w:rsidP="001447FA">
      <w:pPr>
        <w:pStyle w:val="Brdtextmedindrag"/>
        <w:tabs>
          <w:tab w:val="left" w:pos="4253"/>
        </w:tabs>
        <w:ind w:firstLine="0"/>
        <w:rPr>
          <w:lang w:eastAsia="sv-SE"/>
        </w:rPr>
      </w:pPr>
      <w:r w:rsidRPr="00EF736F">
        <w:rPr>
          <w:lang w:eastAsia="sv-SE"/>
        </w:rPr>
        <w:t>Bestämmelserna om grupptillsyn för tjänstepensionsföretag bör med de utgångspunkter som anges ovan ta sikte på samma situationer som mots</w:t>
      </w:r>
      <w:r>
        <w:rPr>
          <w:lang w:eastAsia="sv-SE"/>
        </w:rPr>
        <w:softHyphen/>
      </w:r>
      <w:r w:rsidRPr="00EF736F">
        <w:rPr>
          <w:lang w:eastAsia="sv-SE"/>
        </w:rPr>
        <w:t xml:space="preserve">varande bestämmelser om grupptillsyn i försäkringsrörelselagen. Det bör därför införas en bestämmelse för tjänstepensionsföretag som är utformad </w:t>
      </w:r>
      <w:r>
        <w:rPr>
          <w:lang w:eastAsia="sv-SE"/>
        </w:rPr>
        <w:t>efter</w:t>
      </w:r>
      <w:r w:rsidRPr="00EF736F">
        <w:rPr>
          <w:lang w:eastAsia="sv-SE"/>
        </w:rPr>
        <w:t xml:space="preserve"> förebild </w:t>
      </w:r>
      <w:r>
        <w:rPr>
          <w:lang w:eastAsia="sv-SE"/>
        </w:rPr>
        <w:t>av</w:t>
      </w:r>
      <w:r w:rsidRPr="00EF736F">
        <w:rPr>
          <w:lang w:eastAsia="sv-SE"/>
        </w:rPr>
        <w:t xml:space="preserve"> bestämmelsen i </w:t>
      </w:r>
      <w:r w:rsidRPr="00EF736F">
        <w:t xml:space="preserve">försäkringsrörelselagen </w:t>
      </w:r>
      <w:r w:rsidRPr="00EF736F">
        <w:rPr>
          <w:lang w:eastAsia="sv-SE"/>
        </w:rPr>
        <w:t xml:space="preserve">som anger i vilka situationer som grupptillsyn ska utövas (19 kap. 2 §). </w:t>
      </w:r>
    </w:p>
    <w:p w14:paraId="4970724A" w14:textId="77777777" w:rsidR="001447FA" w:rsidRPr="00EF736F" w:rsidRDefault="001447FA" w:rsidP="001447FA">
      <w:pPr>
        <w:pStyle w:val="Brdtextmedindrag"/>
        <w:rPr>
          <w:lang w:eastAsia="sv-SE"/>
        </w:rPr>
      </w:pPr>
      <w:r w:rsidRPr="00EF736F">
        <w:rPr>
          <w:lang w:eastAsia="sv-SE"/>
        </w:rPr>
        <w:t xml:space="preserve">För att bestämmelserna om grupptillsyn i </w:t>
      </w:r>
      <w:r>
        <w:rPr>
          <w:lang w:eastAsia="sv-SE"/>
        </w:rPr>
        <w:t xml:space="preserve">den nya </w:t>
      </w:r>
      <w:r w:rsidRPr="00EF736F">
        <w:rPr>
          <w:lang w:eastAsia="sv-SE"/>
        </w:rPr>
        <w:t>lagen om tjänstepen</w:t>
      </w:r>
      <w:r>
        <w:rPr>
          <w:lang w:eastAsia="sv-SE"/>
        </w:rPr>
        <w:softHyphen/>
      </w:r>
      <w:r w:rsidRPr="00EF736F">
        <w:rPr>
          <w:lang w:eastAsia="sv-SE"/>
        </w:rPr>
        <w:t>sionsföretag ska fungera tillsammans med bestämmelserna om grupp</w:t>
      </w:r>
      <w:r>
        <w:rPr>
          <w:lang w:eastAsia="sv-SE"/>
        </w:rPr>
        <w:softHyphen/>
      </w:r>
      <w:r w:rsidRPr="00EF736F">
        <w:rPr>
          <w:lang w:eastAsia="sv-SE"/>
        </w:rPr>
        <w:t>till</w:t>
      </w:r>
      <w:r>
        <w:rPr>
          <w:lang w:eastAsia="sv-SE"/>
        </w:rPr>
        <w:softHyphen/>
      </w:r>
      <w:r w:rsidRPr="00EF736F">
        <w:rPr>
          <w:lang w:eastAsia="sv-SE"/>
        </w:rPr>
        <w:t>syn i försäkringsrörelselagen och de särskilda bestämmelserna om till</w:t>
      </w:r>
      <w:r>
        <w:rPr>
          <w:lang w:eastAsia="sv-SE"/>
        </w:rPr>
        <w:softHyphen/>
      </w:r>
      <w:r w:rsidRPr="00EF736F">
        <w:rPr>
          <w:lang w:eastAsia="sv-SE"/>
        </w:rPr>
        <w:t xml:space="preserve">syn över finansiella konglomerat i konglomeratlagen, vilka också har sin grund i </w:t>
      </w:r>
      <w:r>
        <w:rPr>
          <w:lang w:eastAsia="sv-SE"/>
        </w:rPr>
        <w:t>unionsr</w:t>
      </w:r>
      <w:r w:rsidRPr="00EF736F">
        <w:rPr>
          <w:lang w:eastAsia="sv-SE"/>
        </w:rPr>
        <w:t>ätten, bör bestämmelserna för tjänstepensionsföretag utgå från d</w:t>
      </w:r>
      <w:r>
        <w:rPr>
          <w:lang w:eastAsia="sv-SE"/>
        </w:rPr>
        <w:t>et</w:t>
      </w:r>
      <w:r w:rsidRPr="00EF736F">
        <w:rPr>
          <w:lang w:eastAsia="sv-SE"/>
        </w:rPr>
        <w:t xml:space="preserve"> som avses med en grupp i de två lagarna. </w:t>
      </w:r>
    </w:p>
    <w:p w14:paraId="79DD6D6A" w14:textId="77777777" w:rsidR="001447FA" w:rsidRPr="00EF736F" w:rsidRDefault="001447FA" w:rsidP="001447FA">
      <w:pPr>
        <w:pStyle w:val="Brdtextmedindrag"/>
        <w:rPr>
          <w:lang w:eastAsia="sv-SE"/>
        </w:rPr>
      </w:pPr>
      <w:r w:rsidRPr="00EF736F">
        <w:rPr>
          <w:lang w:eastAsia="sv-SE"/>
        </w:rPr>
        <w:t xml:space="preserve">I de delar det som anges i försäkringsrörelselagen inte är relevant för svenska förhållanden bör det inte </w:t>
      </w:r>
      <w:r>
        <w:rPr>
          <w:lang w:eastAsia="sv-SE"/>
        </w:rPr>
        <w:t xml:space="preserve">införas </w:t>
      </w:r>
      <w:r w:rsidRPr="00EF736F">
        <w:rPr>
          <w:lang w:eastAsia="sv-SE"/>
        </w:rPr>
        <w:t xml:space="preserve">motsvarande </w:t>
      </w:r>
      <w:r>
        <w:rPr>
          <w:lang w:eastAsia="sv-SE"/>
        </w:rPr>
        <w:t xml:space="preserve">bestämmelser </w:t>
      </w:r>
      <w:r w:rsidRPr="00EF736F">
        <w:rPr>
          <w:lang w:eastAsia="sv-SE"/>
        </w:rPr>
        <w:t>för tjänstepensionsföretag. Detta gäller bl</w:t>
      </w:r>
      <w:r>
        <w:rPr>
          <w:lang w:eastAsia="sv-SE"/>
        </w:rPr>
        <w:t>.</w:t>
      </w:r>
      <w:r w:rsidRPr="00EF736F">
        <w:rPr>
          <w:lang w:eastAsia="sv-SE"/>
        </w:rPr>
        <w:t>a</w:t>
      </w:r>
      <w:r>
        <w:rPr>
          <w:lang w:eastAsia="sv-SE"/>
        </w:rPr>
        <w:t>.</w:t>
      </w:r>
      <w:r w:rsidRPr="00EF736F">
        <w:rPr>
          <w:lang w:eastAsia="sv-SE"/>
        </w:rPr>
        <w:t xml:space="preserve"> bestämmelserna om företag som förenas av starka och varaktiga finansiella förbindelser på grund av avtal eller på annat sätt (19 kap. 1 § andra och tredje styckena FRL, se även </w:t>
      </w:r>
      <w:r w:rsidRPr="00122EA0">
        <w:rPr>
          <w:lang w:eastAsia="sv-SE"/>
        </w:rPr>
        <w:t>prop. 2015/16:9 s. 397</w:t>
      </w:r>
      <w:r w:rsidRPr="00EF736F">
        <w:rPr>
          <w:lang w:eastAsia="sv-SE"/>
        </w:rPr>
        <w:t>).</w:t>
      </w:r>
    </w:p>
    <w:p w14:paraId="3EBB6CA6" w14:textId="680D1F6C" w:rsidR="001447FA" w:rsidRPr="00EF736F" w:rsidRDefault="001447FA" w:rsidP="00707D1C">
      <w:pPr>
        <w:pStyle w:val="Brdtextmedindrag"/>
        <w:rPr>
          <w:lang w:eastAsia="sv-SE"/>
        </w:rPr>
      </w:pPr>
      <w:r w:rsidRPr="00EF736F">
        <w:rPr>
          <w:lang w:eastAsia="sv-SE"/>
        </w:rPr>
        <w:t xml:space="preserve">Ett </w:t>
      </w:r>
      <w:r w:rsidRPr="00122EA0">
        <w:t>tjänstepensionsföretag</w:t>
      </w:r>
      <w:r w:rsidRPr="00EF736F">
        <w:rPr>
          <w:lang w:eastAsia="sv-SE"/>
        </w:rPr>
        <w:t xml:space="preserve"> kommer att driva en verksamhet som </w:t>
      </w:r>
      <w:r>
        <w:rPr>
          <w:lang w:eastAsia="sv-SE"/>
        </w:rPr>
        <w:t>till sin natur</w:t>
      </w:r>
      <w:r w:rsidRPr="00EF736F">
        <w:rPr>
          <w:lang w:eastAsia="sv-SE"/>
        </w:rPr>
        <w:t xml:space="preserve"> överensstämmer med den verksamhet som i dag drivs av försäkrings</w:t>
      </w:r>
      <w:r>
        <w:rPr>
          <w:lang w:eastAsia="sv-SE"/>
        </w:rPr>
        <w:softHyphen/>
      </w:r>
      <w:r w:rsidRPr="00EF736F">
        <w:rPr>
          <w:lang w:eastAsia="sv-SE"/>
        </w:rPr>
        <w:t>företag. Tjänstepensionsföretag kommer också att kunna ingå i samma typer av grupper som försäkringsföretag. Bestämmelserna om grupptillsyn för tjänstepensionsföretag bör där</w:t>
      </w:r>
      <w:r>
        <w:rPr>
          <w:lang w:eastAsia="sv-SE"/>
        </w:rPr>
        <w:t>för</w:t>
      </w:r>
      <w:r w:rsidRPr="00EF736F">
        <w:rPr>
          <w:lang w:eastAsia="sv-SE"/>
        </w:rPr>
        <w:t xml:space="preserve"> omfatta samma områden som be</w:t>
      </w:r>
      <w:r>
        <w:rPr>
          <w:lang w:eastAsia="sv-SE"/>
        </w:rPr>
        <w:softHyphen/>
      </w:r>
      <w:r w:rsidRPr="00EF736F">
        <w:rPr>
          <w:lang w:eastAsia="sv-SE"/>
        </w:rPr>
        <w:t>stämmelserna om grupptillsyn i försäkringsrörelselagen, dvs. grupp</w:t>
      </w:r>
      <w:r>
        <w:rPr>
          <w:lang w:eastAsia="sv-SE"/>
        </w:rPr>
        <w:softHyphen/>
      </w:r>
      <w:r w:rsidRPr="00EF736F">
        <w:rPr>
          <w:lang w:eastAsia="sv-SE"/>
        </w:rPr>
        <w:t>solvens, rapportering av riskkoncentrationer och trans</w:t>
      </w:r>
      <w:r>
        <w:rPr>
          <w:lang w:eastAsia="sv-SE"/>
        </w:rPr>
        <w:softHyphen/>
      </w:r>
      <w:r w:rsidRPr="00EF736F">
        <w:rPr>
          <w:lang w:eastAsia="sv-SE"/>
        </w:rPr>
        <w:t>aktioner</w:t>
      </w:r>
      <w:r w:rsidR="00B45CC7">
        <w:rPr>
          <w:lang w:eastAsia="sv-SE"/>
        </w:rPr>
        <w:t xml:space="preserve"> inom en grupp</w:t>
      </w:r>
      <w:r w:rsidRPr="00EF736F">
        <w:rPr>
          <w:lang w:eastAsia="sv-SE"/>
        </w:rPr>
        <w:t xml:space="preserve">, </w:t>
      </w:r>
      <w:r>
        <w:rPr>
          <w:lang w:eastAsia="sv-SE"/>
        </w:rPr>
        <w:t>god kontroll över och rapportering av transaktioner</w:t>
      </w:r>
      <w:r w:rsidR="00B45CC7">
        <w:rPr>
          <w:lang w:eastAsia="sv-SE"/>
        </w:rPr>
        <w:t xml:space="preserve"> inom grupper med vissa typer av moderföretag</w:t>
      </w:r>
      <w:r w:rsidRPr="00EF736F">
        <w:rPr>
          <w:lang w:eastAsia="sv-SE"/>
        </w:rPr>
        <w:t xml:space="preserve">, </w:t>
      </w:r>
      <w:r>
        <w:rPr>
          <w:lang w:eastAsia="sv-SE"/>
        </w:rPr>
        <w:t>företags</w:t>
      </w:r>
      <w:r>
        <w:rPr>
          <w:lang w:eastAsia="sv-SE"/>
        </w:rPr>
        <w:softHyphen/>
        <w:t>styrning inom gruppen,</w:t>
      </w:r>
      <w:r w:rsidRPr="00EF736F">
        <w:rPr>
          <w:lang w:eastAsia="sv-SE"/>
        </w:rPr>
        <w:t xml:space="preserve"> tillgång till informa</w:t>
      </w:r>
      <w:r>
        <w:rPr>
          <w:lang w:eastAsia="sv-SE"/>
        </w:rPr>
        <w:softHyphen/>
      </w:r>
      <w:r w:rsidRPr="00EF736F">
        <w:rPr>
          <w:lang w:eastAsia="sv-SE"/>
        </w:rPr>
        <w:t>tion</w:t>
      </w:r>
      <w:r>
        <w:rPr>
          <w:lang w:eastAsia="sv-SE"/>
        </w:rPr>
        <w:t xml:space="preserve"> och lämplighetskrav för ledningen i vissa typer av moderföretag</w:t>
      </w:r>
      <w:r w:rsidRPr="00EF736F">
        <w:rPr>
          <w:lang w:eastAsia="sv-SE"/>
        </w:rPr>
        <w:t>. Detta motsvarar även till viss del bestämmelserna om grupptillsyn för tjänstepensionskassor som omfattas av bestämmelser om gruppbaserad kapitalbas och gruppbaserad solvens</w:t>
      </w:r>
      <w:r>
        <w:rPr>
          <w:lang w:eastAsia="sv-SE"/>
        </w:rPr>
        <w:softHyphen/>
      </w:r>
      <w:r w:rsidRPr="00EF736F">
        <w:rPr>
          <w:lang w:eastAsia="sv-SE"/>
        </w:rPr>
        <w:t>marginal, kontroll av affärshändelser inom gruppen, gruppbaserad redo</w:t>
      </w:r>
      <w:r>
        <w:rPr>
          <w:lang w:eastAsia="sv-SE"/>
        </w:rPr>
        <w:softHyphen/>
      </w:r>
      <w:r w:rsidRPr="00EF736F">
        <w:rPr>
          <w:lang w:eastAsia="sv-SE"/>
        </w:rPr>
        <w:t xml:space="preserve">visning och tillgång till information. Genom att grupptillsynen enligt </w:t>
      </w:r>
      <w:r>
        <w:rPr>
          <w:lang w:eastAsia="sv-SE"/>
        </w:rPr>
        <w:t xml:space="preserve">den nya </w:t>
      </w:r>
      <w:r w:rsidRPr="00EF736F">
        <w:rPr>
          <w:lang w:eastAsia="sv-SE"/>
        </w:rPr>
        <w:t>lagen om tjänste</w:t>
      </w:r>
      <w:r w:rsidR="005D087E">
        <w:rPr>
          <w:lang w:eastAsia="sv-SE"/>
        </w:rPr>
        <w:softHyphen/>
      </w:r>
      <w:r w:rsidRPr="00EF736F">
        <w:rPr>
          <w:lang w:eastAsia="sv-SE"/>
        </w:rPr>
        <w:t>pensionsföretag i huvudsak ska omfatta samma områden som grupp</w:t>
      </w:r>
      <w:r w:rsidR="005D087E">
        <w:rPr>
          <w:lang w:eastAsia="sv-SE"/>
        </w:rPr>
        <w:softHyphen/>
      </w:r>
      <w:r w:rsidRPr="00EF736F">
        <w:rPr>
          <w:lang w:eastAsia="sv-SE"/>
        </w:rPr>
        <w:t xml:space="preserve">tillsynen enligt försäkringsrörelselagen </w:t>
      </w:r>
      <w:r>
        <w:rPr>
          <w:lang w:eastAsia="sv-SE"/>
        </w:rPr>
        <w:t>torde</w:t>
      </w:r>
      <w:r w:rsidRPr="00EF736F">
        <w:rPr>
          <w:lang w:eastAsia="sv-SE"/>
        </w:rPr>
        <w:t xml:space="preserve"> den inne</w:t>
      </w:r>
      <w:r>
        <w:rPr>
          <w:lang w:eastAsia="sv-SE"/>
        </w:rPr>
        <w:softHyphen/>
      </w:r>
      <w:r w:rsidRPr="00EF736F">
        <w:rPr>
          <w:lang w:eastAsia="sv-SE"/>
        </w:rPr>
        <w:t xml:space="preserve">hållsmässigt bli likvärdig och även </w:t>
      </w:r>
      <w:r>
        <w:rPr>
          <w:lang w:eastAsia="sv-SE"/>
        </w:rPr>
        <w:t xml:space="preserve">kunna </w:t>
      </w:r>
      <w:r w:rsidRPr="00EF736F">
        <w:rPr>
          <w:lang w:eastAsia="sv-SE"/>
        </w:rPr>
        <w:t xml:space="preserve">fylla samma </w:t>
      </w:r>
      <w:r>
        <w:rPr>
          <w:lang w:eastAsia="sv-SE"/>
        </w:rPr>
        <w:t>funktion</w:t>
      </w:r>
      <w:r w:rsidRPr="00EF736F">
        <w:rPr>
          <w:lang w:eastAsia="sv-SE"/>
        </w:rPr>
        <w:t xml:space="preserve"> som grupptillsynen enligt försäkringsrörelselagen.</w:t>
      </w:r>
    </w:p>
    <w:p w14:paraId="374400EF" w14:textId="17907DA2" w:rsidR="001447FA" w:rsidRPr="00EF736F" w:rsidRDefault="001447FA" w:rsidP="00707D1C">
      <w:pPr>
        <w:pStyle w:val="Brdtextmedindrag"/>
        <w:rPr>
          <w:lang w:eastAsia="sv-SE"/>
        </w:rPr>
      </w:pPr>
      <w:r>
        <w:rPr>
          <w:lang w:eastAsia="sv-SE"/>
        </w:rPr>
        <w:t xml:space="preserve">Regeringen instämmer med </w:t>
      </w:r>
      <w:r w:rsidRPr="0067633B">
        <w:rPr>
          <w:i/>
          <w:lang w:eastAsia="sv-SE"/>
        </w:rPr>
        <w:t>Lagrådet</w:t>
      </w:r>
      <w:r>
        <w:rPr>
          <w:lang w:eastAsia="sv-SE"/>
        </w:rPr>
        <w:t xml:space="preserve"> att regleringen i den nya lagen om tjänstepensionsföretag</w:t>
      </w:r>
      <w:r w:rsidDel="00DC6CE8">
        <w:rPr>
          <w:lang w:eastAsia="sv-SE"/>
        </w:rPr>
        <w:t xml:space="preserve"> </w:t>
      </w:r>
      <w:r>
        <w:rPr>
          <w:lang w:eastAsia="sv-SE"/>
        </w:rPr>
        <w:t xml:space="preserve">blir mer överskådlig om det i lagen uttryckligen anges vad grupptillsynen omfattar. Regeringen anser dock att det finns </w:t>
      </w:r>
      <w:r>
        <w:rPr>
          <w:lang w:eastAsia="sv-SE"/>
        </w:rPr>
        <w:lastRenderedPageBreak/>
        <w:t>skäl att i förhållande till Lagrådets förslag ytterligare precisera vilka om</w:t>
      </w:r>
      <w:r>
        <w:rPr>
          <w:lang w:eastAsia="sv-SE"/>
        </w:rPr>
        <w:softHyphen/>
        <w:t xml:space="preserve">råden grupptillsynen omfattar. Bestämmelserna om god kontroll över och rapportering av transaktioner </w:t>
      </w:r>
      <w:r w:rsidR="00B45CC7">
        <w:rPr>
          <w:lang w:eastAsia="sv-SE"/>
        </w:rPr>
        <w:t>inom grupper med vissa typer av moder</w:t>
      </w:r>
      <w:r w:rsidR="005D087E">
        <w:rPr>
          <w:lang w:eastAsia="sv-SE"/>
        </w:rPr>
        <w:softHyphen/>
      </w:r>
      <w:r w:rsidR="00B45CC7">
        <w:rPr>
          <w:lang w:eastAsia="sv-SE"/>
        </w:rPr>
        <w:t xml:space="preserve">företag </w:t>
      </w:r>
      <w:r>
        <w:rPr>
          <w:lang w:eastAsia="sv-SE"/>
        </w:rPr>
        <w:t>bör enligt regeringens uppfatt</w:t>
      </w:r>
      <w:r>
        <w:rPr>
          <w:lang w:eastAsia="sv-SE"/>
        </w:rPr>
        <w:softHyphen/>
        <w:t>ning anges som ett eget område för att tydliggöra att de</w:t>
      </w:r>
      <w:r w:rsidR="00B45CC7">
        <w:rPr>
          <w:lang w:eastAsia="sv-SE"/>
        </w:rPr>
        <w:t>ssa bestämmelser</w:t>
      </w:r>
      <w:r>
        <w:rPr>
          <w:lang w:eastAsia="sv-SE"/>
        </w:rPr>
        <w:t xml:space="preserve"> främst ska gälla vid begränsad grupp</w:t>
      </w:r>
      <w:r w:rsidR="005D087E">
        <w:rPr>
          <w:lang w:eastAsia="sv-SE"/>
        </w:rPr>
        <w:softHyphen/>
      </w:r>
      <w:r>
        <w:rPr>
          <w:lang w:eastAsia="sv-SE"/>
        </w:rPr>
        <w:t>tillsyn. Även lämplighetskraven för ledningen i vissa typer av moder</w:t>
      </w:r>
      <w:r w:rsidR="005D087E">
        <w:rPr>
          <w:lang w:eastAsia="sv-SE"/>
        </w:rPr>
        <w:softHyphen/>
      </w:r>
      <w:r>
        <w:rPr>
          <w:lang w:eastAsia="sv-SE"/>
        </w:rPr>
        <w:t>företag bör anges som ett eget område.</w:t>
      </w:r>
    </w:p>
    <w:p w14:paraId="46E4A87D" w14:textId="77777777" w:rsidR="001447FA" w:rsidRPr="00EF736F" w:rsidRDefault="001447FA" w:rsidP="001447FA">
      <w:pPr>
        <w:pStyle w:val="Brdtextmedindrag"/>
        <w:rPr>
          <w:lang w:eastAsia="sv-SE"/>
        </w:rPr>
      </w:pPr>
      <w:r w:rsidRPr="00EF736F">
        <w:rPr>
          <w:lang w:eastAsia="sv-SE"/>
        </w:rPr>
        <w:t>På samma sätt som enligt försäkringsrörelselagen bör bestämmelserna om grupptillsyn för tjänstepensionsföretag utformas så att grupptillsyn av</w:t>
      </w:r>
      <w:r>
        <w:rPr>
          <w:lang w:eastAsia="sv-SE"/>
        </w:rPr>
        <w:softHyphen/>
      </w:r>
      <w:r w:rsidRPr="00EF736F">
        <w:rPr>
          <w:lang w:eastAsia="sv-SE"/>
        </w:rPr>
        <w:t xml:space="preserve">seende grupptillsynens samtliga materiella sakområden, dvs. </w:t>
      </w:r>
      <w:r>
        <w:rPr>
          <w:lang w:eastAsia="sv-SE"/>
        </w:rPr>
        <w:t>fullständig grupptillsyn</w:t>
      </w:r>
      <w:r w:rsidRPr="00EF736F">
        <w:rPr>
          <w:lang w:eastAsia="sv-SE"/>
        </w:rPr>
        <w:t>, ska utövas över tjänstepensionsföretag som ingår i vissa typer av grupper. För andra typer av grupper bör grupptillsynen vara mer begränsad. Gränsdragningen bör på samma sätt som för försäkringsföretag ske utifrån hur gruppen ser ut och vilka typer av företag som ingår i denna.</w:t>
      </w:r>
    </w:p>
    <w:p w14:paraId="4D20B12E" w14:textId="77777777" w:rsidR="001447FA" w:rsidRPr="00122EA0" w:rsidRDefault="001447FA" w:rsidP="001447FA">
      <w:pPr>
        <w:pStyle w:val="Rubrik5utannumrering"/>
        <w:rPr>
          <w:lang w:eastAsia="sv-SE"/>
        </w:rPr>
      </w:pPr>
      <w:r>
        <w:rPr>
          <w:lang w:eastAsia="sv-SE"/>
        </w:rPr>
        <w:t>Fullständig grupptillsyn</w:t>
      </w:r>
    </w:p>
    <w:p w14:paraId="7A3A0F85" w14:textId="4BDDF8CF" w:rsidR="001447FA" w:rsidRPr="00EF736F" w:rsidRDefault="001447FA" w:rsidP="00707D1C">
      <w:pPr>
        <w:pStyle w:val="Brdtext"/>
        <w:rPr>
          <w:lang w:eastAsia="sv-SE"/>
        </w:rPr>
      </w:pPr>
      <w:r w:rsidRPr="00EF736F">
        <w:rPr>
          <w:lang w:eastAsia="sv-SE"/>
        </w:rPr>
        <w:t>Utgångspunkten bör vara att grupptillsynen inte ska bli mindre omfattande om ett försäkringsföretag omvandlas till ett tjänstepensionsföretag. Bestämmelserna för tjänstepensionsföretag bör därmed så långt möjligt ut</w:t>
      </w:r>
      <w:r>
        <w:rPr>
          <w:lang w:eastAsia="sv-SE"/>
        </w:rPr>
        <w:softHyphen/>
      </w:r>
      <w:r w:rsidRPr="00EF736F">
        <w:rPr>
          <w:lang w:eastAsia="sv-SE"/>
        </w:rPr>
        <w:t>formas så att grupptillsynen blir densamma, oavsett om det rör sig om grupptillsyn över ett försäkringsföretag eller ett tjänstepensionsföretag. Bestämmelserna för tjänstepensionsföretag bör även, som för försäkrings</w:t>
      </w:r>
      <w:r>
        <w:rPr>
          <w:lang w:eastAsia="sv-SE"/>
        </w:rPr>
        <w:softHyphen/>
      </w:r>
      <w:r w:rsidRPr="00EF736F">
        <w:rPr>
          <w:lang w:eastAsia="sv-SE"/>
        </w:rPr>
        <w:t>företag enligt försäkringsrörelselagen (19 kap. 2 § andra</w:t>
      </w:r>
      <w:r>
        <w:rPr>
          <w:lang w:eastAsia="sv-SE"/>
        </w:rPr>
        <w:t>–</w:t>
      </w:r>
      <w:r w:rsidRPr="00EF736F">
        <w:rPr>
          <w:lang w:eastAsia="sv-SE"/>
        </w:rPr>
        <w:t>fjärde stycke</w:t>
      </w:r>
      <w:r>
        <w:rPr>
          <w:lang w:eastAsia="sv-SE"/>
        </w:rPr>
        <w:t>na</w:t>
      </w:r>
      <w:r w:rsidRPr="00EF736F">
        <w:rPr>
          <w:lang w:eastAsia="sv-SE"/>
        </w:rPr>
        <w:t>), utformas utifrån var i gruppen som ett tjänstepensionsföretag finns, som moderföretag, med gemensam eller i huvudsak gemensam ledning</w:t>
      </w:r>
      <w:r>
        <w:rPr>
          <w:lang w:eastAsia="sv-SE"/>
        </w:rPr>
        <w:t xml:space="preserve"> till</w:t>
      </w:r>
      <w:r>
        <w:rPr>
          <w:lang w:eastAsia="sv-SE"/>
        </w:rPr>
        <w:softHyphen/>
        <w:t xml:space="preserve">sammans med andra företag i gruppen, </w:t>
      </w:r>
      <w:r w:rsidRPr="00EF736F">
        <w:rPr>
          <w:lang w:eastAsia="sv-SE"/>
        </w:rPr>
        <w:t xml:space="preserve">eller som dotterföretag. </w:t>
      </w:r>
      <w:r>
        <w:rPr>
          <w:lang w:eastAsia="sv-SE"/>
        </w:rPr>
        <w:t>I den nya lagen om</w:t>
      </w:r>
      <w:r w:rsidRPr="00EF736F">
        <w:rPr>
          <w:lang w:eastAsia="sv-SE"/>
        </w:rPr>
        <w:t xml:space="preserve"> tjänste</w:t>
      </w:r>
      <w:r>
        <w:rPr>
          <w:lang w:eastAsia="sv-SE"/>
        </w:rPr>
        <w:softHyphen/>
      </w:r>
      <w:r w:rsidRPr="00EF736F">
        <w:rPr>
          <w:lang w:eastAsia="sv-SE"/>
        </w:rPr>
        <w:t xml:space="preserve">pensionsföretag bör </w:t>
      </w:r>
      <w:r>
        <w:rPr>
          <w:lang w:eastAsia="sv-SE"/>
        </w:rPr>
        <w:t>fullständig grupptillsyn</w:t>
      </w:r>
      <w:r w:rsidRPr="00EF736F">
        <w:rPr>
          <w:lang w:eastAsia="sv-SE"/>
        </w:rPr>
        <w:t>, på samma sätt som enligt försäkringsrörelselagen (19 kap. 2 § andra stycket), omfatta krav på gruppsolvens, rapportering av risk</w:t>
      </w:r>
      <w:r>
        <w:rPr>
          <w:lang w:eastAsia="sv-SE"/>
        </w:rPr>
        <w:softHyphen/>
      </w:r>
      <w:r w:rsidRPr="00EF736F">
        <w:rPr>
          <w:lang w:eastAsia="sv-SE"/>
        </w:rPr>
        <w:t>koncentra</w:t>
      </w:r>
      <w:r>
        <w:rPr>
          <w:lang w:eastAsia="sv-SE"/>
        </w:rPr>
        <w:softHyphen/>
      </w:r>
      <w:r w:rsidRPr="00EF736F">
        <w:rPr>
          <w:lang w:eastAsia="sv-SE"/>
        </w:rPr>
        <w:t>tioner och transak</w:t>
      </w:r>
      <w:r w:rsidR="008F1F4B">
        <w:rPr>
          <w:lang w:eastAsia="sv-SE"/>
        </w:rPr>
        <w:softHyphen/>
      </w:r>
      <w:r w:rsidRPr="00EF736F">
        <w:rPr>
          <w:lang w:eastAsia="sv-SE"/>
        </w:rPr>
        <w:t>tioner</w:t>
      </w:r>
      <w:r w:rsidR="00B45CC7">
        <w:rPr>
          <w:lang w:eastAsia="sv-SE"/>
        </w:rPr>
        <w:t xml:space="preserve"> inom en grupp</w:t>
      </w:r>
      <w:r w:rsidRPr="00EF736F">
        <w:rPr>
          <w:lang w:eastAsia="sv-SE"/>
        </w:rPr>
        <w:t xml:space="preserve">, </w:t>
      </w:r>
      <w:r>
        <w:rPr>
          <w:lang w:eastAsia="sv-SE"/>
        </w:rPr>
        <w:t>företagsstyrning inom gruppen,</w:t>
      </w:r>
      <w:r w:rsidRPr="00EF736F">
        <w:rPr>
          <w:lang w:eastAsia="sv-SE"/>
        </w:rPr>
        <w:t xml:space="preserve"> tillgång till infor</w:t>
      </w:r>
      <w:r w:rsidR="008F1F4B">
        <w:rPr>
          <w:lang w:eastAsia="sv-SE"/>
        </w:rPr>
        <w:softHyphen/>
      </w:r>
      <w:r w:rsidRPr="00EF736F">
        <w:rPr>
          <w:lang w:eastAsia="sv-SE"/>
        </w:rPr>
        <w:t>mation</w:t>
      </w:r>
      <w:r>
        <w:rPr>
          <w:lang w:eastAsia="sv-SE"/>
        </w:rPr>
        <w:t xml:space="preserve"> och lämplighetskrav för ledningen i vissa typer av moderföretag</w:t>
      </w:r>
      <w:r w:rsidRPr="00EF736F">
        <w:rPr>
          <w:lang w:eastAsia="sv-SE"/>
        </w:rPr>
        <w:t xml:space="preserve">. </w:t>
      </w:r>
    </w:p>
    <w:p w14:paraId="20724B0B" w14:textId="77777777" w:rsidR="001447FA" w:rsidRPr="00122EA0" w:rsidRDefault="001447FA" w:rsidP="001447FA">
      <w:pPr>
        <w:pStyle w:val="Rubrik5utannumrering"/>
        <w:rPr>
          <w:lang w:eastAsia="sv-SE"/>
        </w:rPr>
      </w:pPr>
      <w:r w:rsidRPr="0039406B">
        <w:rPr>
          <w:lang w:eastAsia="sv-SE"/>
        </w:rPr>
        <w:t>När ett tjänstepensionsföretag är moderföretag</w:t>
      </w:r>
      <w:r w:rsidRPr="00122EA0">
        <w:rPr>
          <w:lang w:eastAsia="sv-SE"/>
        </w:rPr>
        <w:t xml:space="preserve"> eller har ett ägarintresse</w:t>
      </w:r>
    </w:p>
    <w:p w14:paraId="5BB5A3DC" w14:textId="77777777" w:rsidR="001447FA" w:rsidRPr="00EF736F" w:rsidRDefault="001447FA" w:rsidP="001447FA">
      <w:pPr>
        <w:pStyle w:val="Brdtextmedindrag"/>
        <w:ind w:firstLine="0"/>
        <w:rPr>
          <w:lang w:eastAsia="sv-SE"/>
        </w:rPr>
      </w:pPr>
      <w:r w:rsidRPr="00EF736F">
        <w:rPr>
          <w:lang w:eastAsia="sv-SE"/>
        </w:rPr>
        <w:t xml:space="preserve">Den mest omfattande grupptillsynen, dvs. </w:t>
      </w:r>
      <w:r>
        <w:rPr>
          <w:lang w:eastAsia="sv-SE"/>
        </w:rPr>
        <w:t>fullständig grupptillsyn</w:t>
      </w:r>
      <w:r w:rsidRPr="00EF736F">
        <w:rPr>
          <w:lang w:eastAsia="sv-SE"/>
        </w:rPr>
        <w:t>, bör ut</w:t>
      </w:r>
      <w:r>
        <w:rPr>
          <w:lang w:eastAsia="sv-SE"/>
        </w:rPr>
        <w:softHyphen/>
      </w:r>
      <w:r w:rsidRPr="00EF736F">
        <w:rPr>
          <w:lang w:eastAsia="sv-SE"/>
        </w:rPr>
        <w:t>övas över tjänstepensionsföretag som är moderföretag till eller har ägar</w:t>
      </w:r>
      <w:r>
        <w:rPr>
          <w:lang w:eastAsia="sv-SE"/>
        </w:rPr>
        <w:softHyphen/>
      </w:r>
      <w:r w:rsidRPr="00EF736F">
        <w:rPr>
          <w:lang w:eastAsia="sv-SE"/>
        </w:rPr>
        <w:t>intresse i åtminstone ett tjänstepensionsföretag, ett utländskt tjänstepen</w:t>
      </w:r>
      <w:r>
        <w:rPr>
          <w:lang w:eastAsia="sv-SE"/>
        </w:rPr>
        <w:softHyphen/>
      </w:r>
      <w:r w:rsidRPr="00EF736F">
        <w:rPr>
          <w:lang w:eastAsia="sv-SE"/>
        </w:rPr>
        <w:t>sionsinstitut, ett försäkringsföretag, en EES-försäkringsgivare eller en försäkringsgivare från tredjeland, se figur 1</w:t>
      </w:r>
      <w:r>
        <w:rPr>
          <w:lang w:eastAsia="sv-SE"/>
        </w:rPr>
        <w:t>4</w:t>
      </w:r>
      <w:r w:rsidRPr="00EF736F">
        <w:rPr>
          <w:lang w:eastAsia="sv-SE"/>
        </w:rPr>
        <w:t>.1. Detta överensstämmer i huvudsak med d</w:t>
      </w:r>
      <w:r>
        <w:rPr>
          <w:lang w:eastAsia="sv-SE"/>
        </w:rPr>
        <w:t>et</w:t>
      </w:r>
      <w:r w:rsidRPr="00EF736F">
        <w:rPr>
          <w:lang w:eastAsia="sv-SE"/>
        </w:rPr>
        <w:t xml:space="preserve"> som gäller för försäkringsföretag (19 kap. 2 § andra stycket 1 FRL).</w:t>
      </w:r>
    </w:p>
    <w:p w14:paraId="625C17F8" w14:textId="1B022476" w:rsidR="001447FA" w:rsidRPr="00EF736F" w:rsidRDefault="001447FA" w:rsidP="001447FA">
      <w:pPr>
        <w:pStyle w:val="FigurRubrik"/>
      </w:pPr>
      <w:r w:rsidRPr="00EF736F">
        <w:lastRenderedPageBreak/>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.1</w:t>
      </w:r>
      <w:r w:rsidRPr="00EF736F">
        <w:tab/>
        <w:t xml:space="preserve">Tjänstepensionsföretag som är moderföretag </w:t>
      </w:r>
      <w:r>
        <w:t xml:space="preserve">eller </w:t>
      </w:r>
      <w:r w:rsidRPr="00EF736F">
        <w:t>har ett ägarintresse</w:t>
      </w:r>
    </w:p>
    <w:p w14:paraId="02107843" w14:textId="77777777" w:rsidR="001447FA" w:rsidRPr="00EF736F" w:rsidRDefault="001447FA" w:rsidP="001447FA">
      <w:pPr>
        <w:pStyle w:val="Brdtext"/>
      </w:pPr>
      <w:r w:rsidRPr="0039406B">
        <w:rPr>
          <w:noProof/>
        </w:rPr>
        <w:drawing>
          <wp:inline distT="0" distB="0" distL="0" distR="0" wp14:anchorId="01C25799" wp14:editId="71E14FEB">
            <wp:extent cx="2089106" cy="1217221"/>
            <wp:effectExtent l="0" t="0" r="6985" b="2540"/>
            <wp:docPr id="358" name="Bildobjekt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2117108" cy="1233537"/>
                    </a:xfrm>
                    <a:prstGeom prst="rect">
                      <a:avLst/>
                    </a:prstGeom>
                    <a:noFill/>
                  </pic:spPr>
                </pic:pic>
              </a:graphicData>
            </a:graphic>
          </wp:inline>
        </w:drawing>
      </w:r>
    </w:p>
    <w:p w14:paraId="4CE25CC9" w14:textId="77777777" w:rsidR="001447FA" w:rsidRPr="00EF736F" w:rsidRDefault="001447FA" w:rsidP="001447FA">
      <w:pPr>
        <w:pStyle w:val="FigurFotnot"/>
      </w:pPr>
      <w:r w:rsidRPr="00EF736F">
        <w:t>Med annat företag avses ett tjänstepensionsföretag, ett utländskt tjänstepensionsinstitut, ett försäkringsföretag, en EES-försäkringsgivare eller en försäkringsgivare från tredjeland</w:t>
      </w:r>
    </w:p>
    <w:p w14:paraId="230E5893" w14:textId="77777777" w:rsidR="001447FA" w:rsidRDefault="001447FA" w:rsidP="001447FA">
      <w:pPr>
        <w:pStyle w:val="Brdtextmedindrag"/>
        <w:ind w:firstLine="0"/>
        <w:rPr>
          <w:lang w:eastAsia="sv-SE"/>
        </w:rPr>
      </w:pPr>
    </w:p>
    <w:p w14:paraId="7868C9CE" w14:textId="77777777" w:rsidR="001447FA" w:rsidRPr="00EF736F" w:rsidRDefault="001447FA" w:rsidP="001447FA">
      <w:pPr>
        <w:pStyle w:val="Brdtextmedindrag"/>
        <w:rPr>
          <w:lang w:eastAsia="sv-SE"/>
        </w:rPr>
      </w:pPr>
      <w:r w:rsidRPr="00EF736F">
        <w:rPr>
          <w:lang w:eastAsia="sv-SE"/>
        </w:rPr>
        <w:t xml:space="preserve">En bestämmelse som är utformad </w:t>
      </w:r>
      <w:r>
        <w:rPr>
          <w:lang w:eastAsia="sv-SE"/>
        </w:rPr>
        <w:t>efter</w:t>
      </w:r>
      <w:r w:rsidRPr="00EF736F">
        <w:rPr>
          <w:lang w:eastAsia="sv-SE"/>
        </w:rPr>
        <w:t xml:space="preserve"> förebild </w:t>
      </w:r>
      <w:r>
        <w:rPr>
          <w:lang w:eastAsia="sv-SE"/>
        </w:rPr>
        <w:t>av</w:t>
      </w:r>
      <w:r w:rsidRPr="00EF736F">
        <w:rPr>
          <w:lang w:eastAsia="sv-SE"/>
        </w:rPr>
        <w:t xml:space="preserve"> motsvarande bestäm</w:t>
      </w:r>
      <w:r>
        <w:rPr>
          <w:lang w:eastAsia="sv-SE"/>
        </w:rPr>
        <w:softHyphen/>
      </w:r>
      <w:r w:rsidRPr="00EF736F">
        <w:rPr>
          <w:lang w:eastAsia="sv-SE"/>
        </w:rPr>
        <w:t xml:space="preserve">melse för försäkringsföretag (19 kap. 2 § andra stycket 1 FRL) bör </w:t>
      </w:r>
      <w:r>
        <w:rPr>
          <w:lang w:eastAsia="sv-SE"/>
        </w:rPr>
        <w:t>alltså</w:t>
      </w:r>
      <w:r w:rsidRPr="00EF736F">
        <w:rPr>
          <w:lang w:eastAsia="sv-SE"/>
        </w:rPr>
        <w:t xml:space="preserve"> införas för tjänstepensionsföretag. Detta </w:t>
      </w:r>
      <w:r>
        <w:rPr>
          <w:lang w:eastAsia="sv-SE"/>
        </w:rPr>
        <w:t>torde</w:t>
      </w:r>
      <w:r w:rsidRPr="00EF736F">
        <w:rPr>
          <w:lang w:eastAsia="sv-SE"/>
        </w:rPr>
        <w:t xml:space="preserve"> leda till att tjänstepensions</w:t>
      </w:r>
      <w:r>
        <w:rPr>
          <w:lang w:eastAsia="sv-SE"/>
        </w:rPr>
        <w:softHyphen/>
      </w:r>
      <w:r w:rsidRPr="00EF736F">
        <w:rPr>
          <w:lang w:eastAsia="sv-SE"/>
        </w:rPr>
        <w:t>företag omfattas av grupptillsyn i samma omfattning som försäkrings</w:t>
      </w:r>
      <w:r>
        <w:rPr>
          <w:lang w:eastAsia="sv-SE"/>
        </w:rPr>
        <w:softHyphen/>
      </w:r>
      <w:r w:rsidRPr="00EF736F">
        <w:rPr>
          <w:lang w:eastAsia="sv-SE"/>
        </w:rPr>
        <w:t>företag när de är moderföretag eller har ägarintresse i andra företag som driver försäkringsrörelse</w:t>
      </w:r>
      <w:r>
        <w:rPr>
          <w:lang w:eastAsia="sv-SE"/>
        </w:rPr>
        <w:t>,</w:t>
      </w:r>
      <w:r w:rsidRPr="00EF736F">
        <w:rPr>
          <w:lang w:eastAsia="sv-SE"/>
        </w:rPr>
        <w:t xml:space="preserve"> i Sverige eller i utlandet. En omvandling av moderföretaget</w:t>
      </w:r>
      <w:r>
        <w:rPr>
          <w:lang w:eastAsia="sv-SE"/>
        </w:rPr>
        <w:t>,</w:t>
      </w:r>
      <w:r w:rsidRPr="00EF736F">
        <w:rPr>
          <w:lang w:eastAsia="sv-SE"/>
        </w:rPr>
        <w:t xml:space="preserve"> från försäkringsföretag till tjänstepensionsföretag, leder därmed inte till vare sig utebliven eller inskränkt grupptillsyn för de före</w:t>
      </w:r>
      <w:r>
        <w:rPr>
          <w:lang w:eastAsia="sv-SE"/>
        </w:rPr>
        <w:t>-</w:t>
      </w:r>
      <w:r w:rsidRPr="00EF736F">
        <w:rPr>
          <w:lang w:eastAsia="sv-SE"/>
        </w:rPr>
        <w:t>tag som ingår i gruppen.</w:t>
      </w:r>
    </w:p>
    <w:p w14:paraId="6712CBD6" w14:textId="77777777" w:rsidR="001447FA" w:rsidRPr="00122EA0" w:rsidRDefault="001447FA" w:rsidP="001447FA">
      <w:pPr>
        <w:pStyle w:val="Rubrik5utannumrering"/>
        <w:rPr>
          <w:lang w:eastAsia="sv-SE"/>
        </w:rPr>
      </w:pPr>
      <w:r w:rsidRPr="0039406B">
        <w:rPr>
          <w:lang w:eastAsia="sv-SE"/>
        </w:rPr>
        <w:t xml:space="preserve">Företag som har gemensam eller i huvudsak </w:t>
      </w:r>
      <w:r w:rsidRPr="00122EA0">
        <w:rPr>
          <w:lang w:eastAsia="sv-SE"/>
        </w:rPr>
        <w:t>gemensam ledning</w:t>
      </w:r>
    </w:p>
    <w:p w14:paraId="5722AF13" w14:textId="77777777" w:rsidR="001447FA" w:rsidRPr="00EF736F" w:rsidRDefault="001447FA" w:rsidP="001447FA">
      <w:pPr>
        <w:pStyle w:val="Brdtextmedindrag"/>
        <w:tabs>
          <w:tab w:val="left" w:pos="4253"/>
        </w:tabs>
        <w:ind w:firstLine="0"/>
        <w:rPr>
          <w:lang w:eastAsia="sv-SE"/>
        </w:rPr>
      </w:pPr>
      <w:r w:rsidRPr="00EF736F">
        <w:rPr>
          <w:lang w:eastAsia="sv-SE"/>
        </w:rPr>
        <w:t xml:space="preserve">Det andra fallet då </w:t>
      </w:r>
      <w:r>
        <w:rPr>
          <w:lang w:eastAsia="sv-SE"/>
        </w:rPr>
        <w:t>fullständig grupptillsyn</w:t>
      </w:r>
      <w:r w:rsidRPr="00EF736F">
        <w:rPr>
          <w:lang w:eastAsia="sv-SE"/>
        </w:rPr>
        <w:t xml:space="preserve"> bör utövas över tjänstepen</w:t>
      </w:r>
      <w:r>
        <w:rPr>
          <w:lang w:eastAsia="sv-SE"/>
        </w:rPr>
        <w:softHyphen/>
      </w:r>
      <w:r w:rsidRPr="00EF736F">
        <w:rPr>
          <w:lang w:eastAsia="sv-SE"/>
        </w:rPr>
        <w:t>sionsföretag är om ett tjänstepensionsföretag har gemensam eller i huvud</w:t>
      </w:r>
      <w:r>
        <w:rPr>
          <w:lang w:eastAsia="sv-SE"/>
        </w:rPr>
        <w:softHyphen/>
      </w:r>
      <w:r w:rsidRPr="00EF736F">
        <w:rPr>
          <w:lang w:eastAsia="sv-SE"/>
        </w:rPr>
        <w:t>sak gemensam ledning med ett annat tjänstepensionsföretag, försäkrings</w:t>
      </w:r>
      <w:r>
        <w:rPr>
          <w:lang w:eastAsia="sv-SE"/>
        </w:rPr>
        <w:softHyphen/>
      </w:r>
      <w:r w:rsidRPr="00EF736F">
        <w:rPr>
          <w:lang w:eastAsia="sv-SE"/>
        </w:rPr>
        <w:t>företag, utländskt tjänstepensionsinstitut, en EES-försäkringsgivare eller en försäkringsgivare från tredjeland, se figur 1</w:t>
      </w:r>
      <w:r>
        <w:rPr>
          <w:lang w:eastAsia="sv-SE"/>
        </w:rPr>
        <w:t>4</w:t>
      </w:r>
      <w:r w:rsidRPr="00EF736F">
        <w:rPr>
          <w:lang w:eastAsia="sv-SE"/>
        </w:rPr>
        <w:t>.</w:t>
      </w:r>
      <w:r>
        <w:rPr>
          <w:lang w:eastAsia="sv-SE"/>
        </w:rPr>
        <w:t>2</w:t>
      </w:r>
      <w:r w:rsidRPr="00EF736F">
        <w:rPr>
          <w:lang w:eastAsia="sv-SE"/>
        </w:rPr>
        <w:t>. Detta överensstämmer i huvudsak med d</w:t>
      </w:r>
      <w:r>
        <w:rPr>
          <w:lang w:eastAsia="sv-SE"/>
        </w:rPr>
        <w:t>et</w:t>
      </w:r>
      <w:r w:rsidRPr="00EF736F">
        <w:rPr>
          <w:lang w:eastAsia="sv-SE"/>
        </w:rPr>
        <w:t xml:space="preserve"> som gäller för försäkringsföretag (19 kap. 2 § andra stycket 2 FRL).</w:t>
      </w:r>
    </w:p>
    <w:p w14:paraId="68A3600A" w14:textId="202DBA66" w:rsidR="001447FA" w:rsidRPr="00EF736F" w:rsidRDefault="001447FA" w:rsidP="001447FA">
      <w:pPr>
        <w:pStyle w:val="FigurRubrik"/>
      </w:pPr>
      <w:r w:rsidRPr="00EF736F">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.2</w:t>
      </w:r>
      <w:r w:rsidRPr="00EF736F">
        <w:tab/>
        <w:t>Företag som har gemensam eller i huvudsak gemensam ledning</w:t>
      </w:r>
    </w:p>
    <w:p w14:paraId="5EA84E4D" w14:textId="77777777" w:rsidR="001447FA" w:rsidRPr="00EF736F" w:rsidRDefault="001447FA" w:rsidP="001447FA">
      <w:pPr>
        <w:pStyle w:val="Brdtext"/>
      </w:pPr>
      <w:r w:rsidRPr="0039406B">
        <w:rPr>
          <w:noProof/>
        </w:rPr>
        <w:drawing>
          <wp:inline distT="0" distB="0" distL="0" distR="0" wp14:anchorId="06F12F08" wp14:editId="088EA1A5">
            <wp:extent cx="3702661" cy="1258784"/>
            <wp:effectExtent l="0" t="0" r="0" b="0"/>
            <wp:docPr id="359" name="Bildobjekt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3732225" cy="1268835"/>
                    </a:xfrm>
                    <a:prstGeom prst="rect">
                      <a:avLst/>
                    </a:prstGeom>
                    <a:noFill/>
                  </pic:spPr>
                </pic:pic>
              </a:graphicData>
            </a:graphic>
          </wp:inline>
        </w:drawing>
      </w:r>
    </w:p>
    <w:p w14:paraId="79D0C4AC" w14:textId="77777777" w:rsidR="001447FA" w:rsidRPr="00EF736F" w:rsidRDefault="001447FA" w:rsidP="001447FA">
      <w:pPr>
        <w:pStyle w:val="FigurFotnot"/>
      </w:pPr>
      <w:r w:rsidRPr="00EF736F">
        <w:t>Med annat företag avses ett annat tjänstepensionsföretag, ett utländskt tjänstepensionsinstitut, ett försäkringsföretag, en EES-försäkringsgivare eller en försäkringsgivare från tredjeland</w:t>
      </w:r>
    </w:p>
    <w:p w14:paraId="5915FF7B" w14:textId="77777777" w:rsidR="001447FA" w:rsidRPr="00EF736F" w:rsidRDefault="001447FA" w:rsidP="001447FA">
      <w:pPr>
        <w:pStyle w:val="Brdtextmedindrag"/>
        <w:tabs>
          <w:tab w:val="left" w:pos="4253"/>
        </w:tabs>
        <w:rPr>
          <w:lang w:eastAsia="sv-SE"/>
        </w:rPr>
      </w:pPr>
    </w:p>
    <w:p w14:paraId="3BF6FB68" w14:textId="77777777" w:rsidR="001447FA" w:rsidRPr="00122EA0" w:rsidRDefault="001447FA" w:rsidP="001447FA">
      <w:pPr>
        <w:pStyle w:val="Brdtextmedindrag"/>
        <w:rPr>
          <w:b/>
          <w:lang w:eastAsia="sv-SE"/>
        </w:rPr>
      </w:pPr>
      <w:r w:rsidRPr="00122EA0">
        <w:t>Också</w:t>
      </w:r>
      <w:r w:rsidRPr="00EF736F">
        <w:rPr>
          <w:lang w:eastAsia="sv-SE"/>
        </w:rPr>
        <w:t xml:space="preserve"> för denna typ av grupp bör en bestämmelse </w:t>
      </w:r>
      <w:r>
        <w:rPr>
          <w:lang w:eastAsia="sv-SE"/>
        </w:rPr>
        <w:t xml:space="preserve">införas i lagen om tjänstepensionsföretag </w:t>
      </w:r>
      <w:r w:rsidRPr="00EF736F">
        <w:rPr>
          <w:lang w:eastAsia="sv-SE"/>
        </w:rPr>
        <w:t>som är ut</w:t>
      </w:r>
      <w:r>
        <w:rPr>
          <w:lang w:eastAsia="sv-SE"/>
        </w:rPr>
        <w:softHyphen/>
      </w:r>
      <w:r w:rsidRPr="00EF736F">
        <w:rPr>
          <w:lang w:eastAsia="sv-SE"/>
        </w:rPr>
        <w:t xml:space="preserve">formad </w:t>
      </w:r>
      <w:r>
        <w:rPr>
          <w:lang w:eastAsia="sv-SE"/>
        </w:rPr>
        <w:t xml:space="preserve">efter </w:t>
      </w:r>
      <w:r w:rsidRPr="00EF736F">
        <w:rPr>
          <w:lang w:eastAsia="sv-SE"/>
        </w:rPr>
        <w:t xml:space="preserve">förebild </w:t>
      </w:r>
      <w:r>
        <w:rPr>
          <w:lang w:eastAsia="sv-SE"/>
        </w:rPr>
        <w:t>av</w:t>
      </w:r>
      <w:r w:rsidRPr="00EF736F">
        <w:rPr>
          <w:lang w:eastAsia="sv-SE"/>
        </w:rPr>
        <w:t xml:space="preserve"> motsvarande bestämmelse </w:t>
      </w:r>
      <w:r>
        <w:rPr>
          <w:lang w:eastAsia="sv-SE"/>
        </w:rPr>
        <w:t>i</w:t>
      </w:r>
      <w:r w:rsidRPr="00EF736F">
        <w:rPr>
          <w:lang w:eastAsia="sv-SE"/>
        </w:rPr>
        <w:t xml:space="preserve"> </w:t>
      </w:r>
      <w:r>
        <w:rPr>
          <w:lang w:eastAsia="sv-SE"/>
        </w:rPr>
        <w:t>försäkringsrörelselagen</w:t>
      </w:r>
      <w:r w:rsidRPr="00EF736F">
        <w:rPr>
          <w:lang w:eastAsia="sv-SE"/>
        </w:rPr>
        <w:t xml:space="preserve"> (19 kap. 2 § andra stycket 2). Detta </w:t>
      </w:r>
      <w:r>
        <w:rPr>
          <w:lang w:eastAsia="sv-SE"/>
        </w:rPr>
        <w:t>torde</w:t>
      </w:r>
      <w:r w:rsidRPr="00EF736F">
        <w:rPr>
          <w:lang w:eastAsia="sv-SE"/>
        </w:rPr>
        <w:t xml:space="preserve"> leda till att grupptillsynen blir av samma omfattning oavsett om det </w:t>
      </w:r>
      <w:r w:rsidRPr="00EF736F">
        <w:rPr>
          <w:lang w:eastAsia="sv-SE"/>
        </w:rPr>
        <w:lastRenderedPageBreak/>
        <w:t>rör sig om ett försäkringsföretag eller ett tjänstepensionsföretag som har gemensam eller i huvudsak gemensam ledning med ett annat företag.</w:t>
      </w:r>
    </w:p>
    <w:p w14:paraId="0D17A9F0" w14:textId="77777777" w:rsidR="001447FA" w:rsidRPr="00122EA0" w:rsidRDefault="001447FA" w:rsidP="001447FA">
      <w:pPr>
        <w:pStyle w:val="Rubrik5utannumrering"/>
        <w:rPr>
          <w:lang w:eastAsia="sv-SE"/>
        </w:rPr>
      </w:pPr>
      <w:r w:rsidRPr="0039406B">
        <w:rPr>
          <w:lang w:eastAsia="sv-SE"/>
        </w:rPr>
        <w:t>När tjänstepensionsföretaget är dotterföretag</w:t>
      </w:r>
    </w:p>
    <w:p w14:paraId="5FDF17E7" w14:textId="77777777" w:rsidR="001447FA" w:rsidRPr="00EF736F" w:rsidRDefault="001447FA" w:rsidP="001447FA">
      <w:pPr>
        <w:pStyle w:val="Brdtextmedindrag"/>
        <w:tabs>
          <w:tab w:val="left" w:pos="4253"/>
        </w:tabs>
        <w:ind w:firstLine="0"/>
        <w:rPr>
          <w:lang w:eastAsia="sv-SE"/>
        </w:rPr>
      </w:pPr>
      <w:r w:rsidRPr="00EF736F">
        <w:rPr>
          <w:lang w:eastAsia="sv-SE"/>
        </w:rPr>
        <w:t>Det tredje fallet då full grupptillsyn bör utövas över tjänstepensionsföretag är då ett tjänstepensionsföretag är dotterföretag till</w:t>
      </w:r>
      <w:r w:rsidRPr="00EF736F">
        <w:t xml:space="preserve"> en viss typ av företag</w:t>
      </w:r>
      <w:r w:rsidRPr="00EF736F">
        <w:rPr>
          <w:lang w:eastAsia="sv-SE"/>
        </w:rPr>
        <w:t>, se figur 1</w:t>
      </w:r>
      <w:r>
        <w:rPr>
          <w:lang w:eastAsia="sv-SE"/>
        </w:rPr>
        <w:t>4</w:t>
      </w:r>
      <w:r w:rsidRPr="00EF736F">
        <w:rPr>
          <w:lang w:eastAsia="sv-SE"/>
        </w:rPr>
        <w:t>.</w:t>
      </w:r>
      <w:r>
        <w:rPr>
          <w:lang w:eastAsia="sv-SE"/>
        </w:rPr>
        <w:t>3</w:t>
      </w:r>
      <w:r w:rsidRPr="00EF736F">
        <w:rPr>
          <w:lang w:eastAsia="sv-SE"/>
        </w:rPr>
        <w:t xml:space="preserve">. Detta överensstämmer i huvudsak med </w:t>
      </w:r>
      <w:r>
        <w:rPr>
          <w:lang w:eastAsia="sv-SE"/>
        </w:rPr>
        <w:t>det</w:t>
      </w:r>
      <w:r w:rsidRPr="00EF736F">
        <w:rPr>
          <w:lang w:eastAsia="sv-SE"/>
        </w:rPr>
        <w:t xml:space="preserve"> som gäller för försäkringsföretag (19 kap. 2 § andra stycket 3 FRL).</w:t>
      </w:r>
    </w:p>
    <w:p w14:paraId="0CA4F035" w14:textId="683785B7" w:rsidR="001447FA" w:rsidRPr="00EF736F" w:rsidRDefault="001447FA" w:rsidP="001447FA">
      <w:pPr>
        <w:pStyle w:val="FigurRubrik"/>
      </w:pPr>
      <w:r w:rsidRPr="00EF736F">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.3</w:t>
      </w:r>
      <w:r w:rsidRPr="00EF736F">
        <w:tab/>
        <w:t>Tjänstepensionsföretag som är dotterföretag</w:t>
      </w:r>
    </w:p>
    <w:p w14:paraId="2E9FDB53" w14:textId="77777777" w:rsidR="001447FA" w:rsidRPr="00EF736F" w:rsidRDefault="001447FA" w:rsidP="001447FA">
      <w:pPr>
        <w:pStyle w:val="Brdtext"/>
      </w:pPr>
      <w:r w:rsidRPr="0039406B">
        <w:rPr>
          <w:noProof/>
        </w:rPr>
        <w:drawing>
          <wp:inline distT="0" distB="0" distL="0" distR="0" wp14:anchorId="12AABE4B" wp14:editId="3C122B01">
            <wp:extent cx="1965345" cy="1258785"/>
            <wp:effectExtent l="0" t="0" r="0" b="0"/>
            <wp:docPr id="360" name="Bildobjekt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1982786" cy="1269956"/>
                    </a:xfrm>
                    <a:prstGeom prst="rect">
                      <a:avLst/>
                    </a:prstGeom>
                    <a:noFill/>
                  </pic:spPr>
                </pic:pic>
              </a:graphicData>
            </a:graphic>
          </wp:inline>
        </w:drawing>
      </w:r>
    </w:p>
    <w:p w14:paraId="45ADD03A" w14:textId="77777777" w:rsidR="001447FA" w:rsidRPr="00EF736F" w:rsidRDefault="001447FA" w:rsidP="001447FA">
      <w:pPr>
        <w:pStyle w:val="FigurFotnot"/>
      </w:pPr>
      <w:r w:rsidRPr="00EF736F">
        <w:t>Med annat företag avses ett utländskt tjänstepensionsinstitut, ett försäkringsföretag, en EES-försäkrings</w:t>
      </w:r>
      <w:r>
        <w:softHyphen/>
      </w:r>
      <w:r w:rsidRPr="00EF736F">
        <w:t>givare eller en försäkringsgivare från tredjeland</w:t>
      </w:r>
    </w:p>
    <w:p w14:paraId="381A0914" w14:textId="77777777" w:rsidR="001447FA" w:rsidRPr="00EF736F" w:rsidRDefault="001447FA" w:rsidP="001447FA">
      <w:pPr>
        <w:pStyle w:val="Brdtextmedindrag"/>
        <w:tabs>
          <w:tab w:val="left" w:pos="4253"/>
        </w:tabs>
      </w:pPr>
    </w:p>
    <w:p w14:paraId="59DB0D18" w14:textId="77777777" w:rsidR="001447FA" w:rsidRPr="00EF736F" w:rsidRDefault="001447FA" w:rsidP="001447FA">
      <w:pPr>
        <w:pStyle w:val="Brdtextmedindrag"/>
        <w:rPr>
          <w:lang w:eastAsia="sv-SE"/>
        </w:rPr>
      </w:pPr>
      <w:r w:rsidRPr="00EF736F">
        <w:t xml:space="preserve">En bestämmelse som är utformad </w:t>
      </w:r>
      <w:r>
        <w:t>efter</w:t>
      </w:r>
      <w:r w:rsidRPr="00EF736F">
        <w:t xml:space="preserve"> förebild </w:t>
      </w:r>
      <w:r>
        <w:t>av</w:t>
      </w:r>
      <w:r w:rsidRPr="00EF736F">
        <w:t xml:space="preserve"> motsvarande bestäm</w:t>
      </w:r>
      <w:r>
        <w:softHyphen/>
      </w:r>
      <w:r w:rsidRPr="00EF736F">
        <w:t xml:space="preserve">melse för försäkringsföretag </w:t>
      </w:r>
      <w:r w:rsidRPr="00EF736F">
        <w:rPr>
          <w:lang w:eastAsia="sv-SE"/>
        </w:rPr>
        <w:t xml:space="preserve">(19 kap. 2 § andra stycket 3 FRL) bör därmed införas för tjänstepensionsföretag. Grupptillsynen </w:t>
      </w:r>
      <w:r>
        <w:rPr>
          <w:lang w:eastAsia="sv-SE"/>
        </w:rPr>
        <w:t>torde</w:t>
      </w:r>
      <w:r w:rsidRPr="00EF736F">
        <w:rPr>
          <w:lang w:eastAsia="sv-SE"/>
        </w:rPr>
        <w:t xml:space="preserve"> då inte bli mindre omfattande om ett försäkringsföretag omvandlas till ett tjänstepensions</w:t>
      </w:r>
      <w:r>
        <w:rPr>
          <w:lang w:eastAsia="sv-SE"/>
        </w:rPr>
        <w:softHyphen/>
      </w:r>
      <w:r w:rsidRPr="00EF736F">
        <w:rPr>
          <w:lang w:eastAsia="sv-SE"/>
        </w:rPr>
        <w:t>företag.</w:t>
      </w:r>
    </w:p>
    <w:p w14:paraId="439240D6" w14:textId="77777777" w:rsidR="001447FA" w:rsidRPr="00EF736F" w:rsidRDefault="001447FA" w:rsidP="001447FA">
      <w:pPr>
        <w:pStyle w:val="Brdtextmedindrag"/>
      </w:pPr>
      <w:r w:rsidRPr="00EF736F">
        <w:rPr>
          <w:lang w:eastAsia="sv-SE"/>
        </w:rPr>
        <w:t>För denna typ av grupper</w:t>
      </w:r>
      <w:r>
        <w:rPr>
          <w:lang w:eastAsia="sv-SE"/>
        </w:rPr>
        <w:t>,</w:t>
      </w:r>
      <w:r w:rsidRPr="00EF736F">
        <w:rPr>
          <w:lang w:eastAsia="sv-SE"/>
        </w:rPr>
        <w:t xml:space="preserve"> där ett tjänstepensionsföretag är dotterföretag</w:t>
      </w:r>
      <w:r>
        <w:rPr>
          <w:lang w:eastAsia="sv-SE"/>
        </w:rPr>
        <w:t>,</w:t>
      </w:r>
      <w:r w:rsidRPr="00EF736F">
        <w:rPr>
          <w:lang w:eastAsia="sv-SE"/>
        </w:rPr>
        <w:t xml:space="preserve"> måste vissa justeringar göras i förhållande till bestämmelserna för försäk</w:t>
      </w:r>
      <w:r>
        <w:rPr>
          <w:lang w:eastAsia="sv-SE"/>
        </w:rPr>
        <w:softHyphen/>
      </w:r>
      <w:r w:rsidRPr="00EF736F">
        <w:rPr>
          <w:lang w:eastAsia="sv-SE"/>
        </w:rPr>
        <w:t>ringsföretag.</w:t>
      </w:r>
      <w:r w:rsidRPr="00EF736F">
        <w:t xml:space="preserve"> I enlighet med d</w:t>
      </w:r>
      <w:r>
        <w:t>et</w:t>
      </w:r>
      <w:r w:rsidRPr="00EF736F">
        <w:t xml:space="preserve"> som anges ovan bör det för dessa grupper inte göras någon skillnad mellan företag som hör hemma inom EES och företag som inte gör det. </w:t>
      </w:r>
    </w:p>
    <w:p w14:paraId="5CCE39E4" w14:textId="77777777" w:rsidR="001447FA" w:rsidRPr="00EF736F" w:rsidRDefault="001447FA" w:rsidP="001447FA">
      <w:pPr>
        <w:pStyle w:val="Brdtextmedindrag"/>
      </w:pPr>
      <w:r w:rsidRPr="00EF736F">
        <w:t>Jämfört med d</w:t>
      </w:r>
      <w:r>
        <w:t>et</w:t>
      </w:r>
      <w:r w:rsidRPr="00EF736F">
        <w:t xml:space="preserve"> som gäller för försäkringsföretag (19 kap. 2 § andra stycket</w:t>
      </w:r>
      <w:r>
        <w:t> </w:t>
      </w:r>
      <w:r w:rsidRPr="00EF736F">
        <w:t xml:space="preserve">3 FRL) behöver också fler typer av företag anges i bestämmelsen för tjänstepensionsföretag. Ett tjänstepensionsföretag som är dotterföretag till ett försäkringsföretag, en EES-försäkringsgivare, en försäkringsgivare från tredjeland eller ett utländskt tjänstepensionsinstitut </w:t>
      </w:r>
      <w:r>
        <w:t>får anses</w:t>
      </w:r>
      <w:r w:rsidRPr="00EF736F">
        <w:t xml:space="preserve"> vara i samma situation och utsatt för samma risker som om tjänstepensions</w:t>
      </w:r>
      <w:r>
        <w:softHyphen/>
      </w:r>
      <w:r w:rsidRPr="00EF736F">
        <w:t>företaget vore dotterföretag till ett annat tjänstepensionsföretag</w:t>
      </w:r>
      <w:r>
        <w:t xml:space="preserve"> (</w:t>
      </w:r>
      <w:r w:rsidRPr="00EF736F">
        <w:t>se figur 1</w:t>
      </w:r>
      <w:r>
        <w:t>4</w:t>
      </w:r>
      <w:r w:rsidRPr="00EF736F">
        <w:t>.</w:t>
      </w:r>
      <w:r>
        <w:t>1)</w:t>
      </w:r>
      <w:r w:rsidRPr="00EF736F">
        <w:t xml:space="preserve">. Därmed bör </w:t>
      </w:r>
      <w:r>
        <w:t>fullständig grupptillsyn</w:t>
      </w:r>
      <w:r w:rsidRPr="00EF736F">
        <w:t xml:space="preserve"> även utövas över tjänstepen</w:t>
      </w:r>
      <w:r>
        <w:softHyphen/>
      </w:r>
      <w:r w:rsidRPr="00EF736F">
        <w:t>sionsföretag vars moderföretag är ett försäkringsföretag, en EES-försäk</w:t>
      </w:r>
      <w:r>
        <w:softHyphen/>
      </w:r>
      <w:r w:rsidRPr="00EF736F">
        <w:t>ringsgivare, en försäkringsgivare från tredjeland eller ett utländskt tjänste</w:t>
      </w:r>
      <w:r>
        <w:softHyphen/>
      </w:r>
      <w:r w:rsidRPr="00EF736F">
        <w:t>pensionsinstitut.</w:t>
      </w:r>
    </w:p>
    <w:p w14:paraId="6E8FCC19" w14:textId="77777777" w:rsidR="001447FA" w:rsidRPr="00122EA0" w:rsidRDefault="001447FA" w:rsidP="001447FA">
      <w:pPr>
        <w:pStyle w:val="Rubrik5utannumrering"/>
      </w:pPr>
      <w:r w:rsidRPr="0039406B">
        <w:t>När moderföretaget är ett f</w:t>
      </w:r>
      <w:r w:rsidRPr="00122EA0">
        <w:t>örsäkringsholdingföretag eller skulle vara det om tjänstepensionsföretaget var ett försäkringsföretag</w:t>
      </w:r>
    </w:p>
    <w:p w14:paraId="1D95C6FB" w14:textId="77777777" w:rsidR="001447FA" w:rsidRPr="00EF736F" w:rsidRDefault="001447FA" w:rsidP="001447FA">
      <w:pPr>
        <w:pStyle w:val="Brdtextmedindrag"/>
        <w:tabs>
          <w:tab w:val="left" w:pos="4253"/>
        </w:tabs>
        <w:ind w:firstLine="0"/>
      </w:pPr>
      <w:r w:rsidRPr="00EF736F">
        <w:t>En särskild situation uppstår när företaget i toppen av gruppen, dvs. moderföretaget, har som sin huvudsakliga verksamhet att förvärva och förvalta andelar i dotterföretag.</w:t>
      </w:r>
    </w:p>
    <w:p w14:paraId="15FF543E" w14:textId="77777777" w:rsidR="001447FA" w:rsidRPr="00EF736F" w:rsidRDefault="001447FA" w:rsidP="001447FA">
      <w:pPr>
        <w:pStyle w:val="Brdtextmedindrag"/>
      </w:pPr>
      <w:r w:rsidRPr="00EF736F">
        <w:lastRenderedPageBreak/>
        <w:t>Om företaget i toppen av gruppen inte är ett försäkringsföretag, en EES-försäkringsgivare, ett försäkringsföretag från tredjeland eller ett blandat finansiellt holdingföretag och har som sin huvudsakliga verksamhet att förvärva och förvalta andelar i dotterföretag som uteslutande eller huvud</w:t>
      </w:r>
      <w:r>
        <w:softHyphen/>
      </w:r>
      <w:r w:rsidRPr="00EF736F">
        <w:t>sakligen är försäkringsföretag, EES-försäkringsgivare eller försäkrings</w:t>
      </w:r>
      <w:r>
        <w:softHyphen/>
      </w:r>
      <w:r w:rsidRPr="00EF736F">
        <w:t>givare från tredjeland kommer ett sådant moderföretag att vara ett försäk</w:t>
      </w:r>
      <w:r>
        <w:softHyphen/>
      </w:r>
      <w:r w:rsidRPr="00EF736F">
        <w:t>ringsholdingföretag enligt försäkringsrörelselagen (1 kap. 12 §</w:t>
      </w:r>
      <w:r>
        <w:t> </w:t>
      </w:r>
      <w:r w:rsidRPr="00EF736F">
        <w:t>6 FRL). Försäkringsholdingföretaget och dess dotterföretag kommer då att ingå i en grupp som omfattas av bestämmelser om grupptillsyn (19 kap. 2 § andra stycket 3 eller tredje stycket FRL). Grupptillsynen omfattar samtliga områden för grupptillsyn om försäkringsholdingföretaget har sitt huvud</w:t>
      </w:r>
      <w:r>
        <w:softHyphen/>
      </w:r>
      <w:r w:rsidRPr="00EF736F">
        <w:t>kontor inom EES (19 kap. 2 § andra stycket 3 FRL). För de fall försäk</w:t>
      </w:r>
      <w:r>
        <w:softHyphen/>
      </w:r>
      <w:r w:rsidRPr="00EF736F">
        <w:t>ringsholdingföretaget har sitt huvudkontor utanför EES ska grupptillsynen utövas enligt särskilda bestämmelser (19 kap. 2 § tredje stycket FRL).</w:t>
      </w:r>
    </w:p>
    <w:p w14:paraId="7F4F85D1" w14:textId="77777777" w:rsidR="001447FA" w:rsidRPr="00EF736F" w:rsidRDefault="001447FA" w:rsidP="001447FA">
      <w:pPr>
        <w:pStyle w:val="Brdtextmedindrag"/>
        <w:tabs>
          <w:tab w:val="left" w:pos="4253"/>
        </w:tabs>
      </w:pPr>
      <w:r w:rsidRPr="00EF736F">
        <w:t>Ett tjänstepensionsföretag kan vara dotterföretag till ett försäkrings</w:t>
      </w:r>
      <w:r>
        <w:softHyphen/>
      </w:r>
      <w:r w:rsidRPr="00EF736F">
        <w:t>holdingföretag. För att moderföretaget ska vara ett försäkringsholding</w:t>
      </w:r>
      <w:r>
        <w:softHyphen/>
      </w:r>
      <w:r w:rsidRPr="00EF736F">
        <w:t>företag krävs dock att det finns i vart fall ytterligare ett dotterföretag och att detta dotterföretag är ett försäkringsföretag, en EES-försäkringsgivare eller en försäkringsgivare från tredjeland. Ett tjänstepensionsföretag i en sådan grupp, se figur 1</w:t>
      </w:r>
      <w:r>
        <w:t>4</w:t>
      </w:r>
      <w:r w:rsidRPr="00EF736F">
        <w:t>.</w:t>
      </w:r>
      <w:r>
        <w:t>4</w:t>
      </w:r>
      <w:r w:rsidRPr="00EF736F">
        <w:t>, kommer att omfattas av grupptillsyn enligt försäkringsrörelselagen (19 kap. 2 § andra stycket 3 eller tredje stycket FRL</w:t>
      </w:r>
      <w:r>
        <w:t>)</w:t>
      </w:r>
      <w:r w:rsidRPr="00EF736F">
        <w:t xml:space="preserve"> eller annan nationell lagstiftning </w:t>
      </w:r>
      <w:r>
        <w:t xml:space="preserve">i ett land </w:t>
      </w:r>
      <w:r w:rsidRPr="00EF736F">
        <w:t>inom EES som genomför Solvens</w:t>
      </w:r>
      <w:r>
        <w:t> </w:t>
      </w:r>
      <w:r w:rsidRPr="00EF736F">
        <w:t xml:space="preserve">II-direktivet. </w:t>
      </w:r>
    </w:p>
    <w:p w14:paraId="28CDA514" w14:textId="00066988" w:rsidR="001447FA" w:rsidRPr="00EF736F" w:rsidRDefault="001447FA" w:rsidP="001447FA">
      <w:pPr>
        <w:pStyle w:val="FigurRubrik"/>
      </w:pPr>
      <w:r w:rsidRPr="00EF736F">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.4</w:t>
      </w:r>
      <w:r w:rsidRPr="00EF736F">
        <w:tab/>
        <w:t>Moderföretag som är försäkringsholdingföretag</w:t>
      </w:r>
    </w:p>
    <w:p w14:paraId="7442B75F" w14:textId="77777777" w:rsidR="001447FA" w:rsidRPr="00EF736F" w:rsidRDefault="001447FA" w:rsidP="001447FA">
      <w:pPr>
        <w:pStyle w:val="Brdtext"/>
      </w:pPr>
      <w:r w:rsidRPr="0039406B">
        <w:rPr>
          <w:noProof/>
        </w:rPr>
        <w:drawing>
          <wp:inline distT="0" distB="0" distL="0" distR="0" wp14:anchorId="7C8A3DF0" wp14:editId="783201FA">
            <wp:extent cx="3704100" cy="1282535"/>
            <wp:effectExtent l="0" t="0" r="0" b="0"/>
            <wp:docPr id="361" name="Bildobjekt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3813599" cy="1320449"/>
                    </a:xfrm>
                    <a:prstGeom prst="rect">
                      <a:avLst/>
                    </a:prstGeom>
                    <a:noFill/>
                  </pic:spPr>
                </pic:pic>
              </a:graphicData>
            </a:graphic>
          </wp:inline>
        </w:drawing>
      </w:r>
    </w:p>
    <w:p w14:paraId="3E819FD0" w14:textId="77777777" w:rsidR="001447FA" w:rsidRPr="00EF736F" w:rsidRDefault="001447FA" w:rsidP="001447FA">
      <w:pPr>
        <w:pStyle w:val="FigurFotnot"/>
      </w:pPr>
      <w:r w:rsidRPr="00EF736F">
        <w:t>Med annat företag avses ett försäkringsföretag, EES-försäkringsgivare eller försäkringsgivare från tredjeland</w:t>
      </w:r>
    </w:p>
    <w:p w14:paraId="0DDCC269" w14:textId="77777777" w:rsidR="001447FA" w:rsidRPr="00EF736F" w:rsidRDefault="001447FA" w:rsidP="001447FA">
      <w:pPr>
        <w:pStyle w:val="Brdtextmedindrag"/>
        <w:tabs>
          <w:tab w:val="left" w:pos="4253"/>
        </w:tabs>
      </w:pPr>
    </w:p>
    <w:p w14:paraId="691AF36F" w14:textId="77777777" w:rsidR="001447FA" w:rsidRPr="00EF736F" w:rsidRDefault="001447FA" w:rsidP="001447FA">
      <w:pPr>
        <w:pStyle w:val="Brdtextmedindrag"/>
        <w:tabs>
          <w:tab w:val="left" w:pos="4253"/>
        </w:tabs>
      </w:pPr>
      <w:r w:rsidRPr="00EF736F">
        <w:t>I ett sådant fall kommer tjänstepensionsföretaget, i enlighet med d</w:t>
      </w:r>
      <w:r>
        <w:t>et</w:t>
      </w:r>
      <w:r w:rsidRPr="00EF736F">
        <w:t xml:space="preserve"> som föreslås i avsnitt </w:t>
      </w:r>
      <w:r>
        <w:t>14.1.3</w:t>
      </w:r>
      <w:r w:rsidRPr="00EF736F">
        <w:t xml:space="preserve">, att undantas från grupptillsyn enligt </w:t>
      </w:r>
      <w:r>
        <w:t xml:space="preserve">den nya </w:t>
      </w:r>
      <w:r w:rsidRPr="00EF736F">
        <w:t>lagen om tjänstepensionsföretag. För tjänstepensionsföretag behöver det därmed inte införas bestämmelser om grupptillsyn över tjänstepensionsföretag vars moderföretag är ett försäkringsholdingföretag.</w:t>
      </w:r>
    </w:p>
    <w:p w14:paraId="49F9D97E" w14:textId="77777777" w:rsidR="001447FA" w:rsidRPr="00EF736F" w:rsidRDefault="001447FA" w:rsidP="001447FA">
      <w:pPr>
        <w:pStyle w:val="Brdtextmedindrag"/>
        <w:tabs>
          <w:tab w:val="left" w:pos="4253"/>
        </w:tabs>
      </w:pPr>
      <w:r w:rsidRPr="00EF736F">
        <w:t>Situationen är en annan om företaget i toppen av gruppen, moder</w:t>
      </w:r>
      <w:r>
        <w:softHyphen/>
      </w:r>
      <w:r w:rsidRPr="00EF736F">
        <w:t>företaget, inte är ett försäkringsholdingföretag enligt försäkringsrörelse</w:t>
      </w:r>
      <w:r>
        <w:softHyphen/>
      </w:r>
      <w:r w:rsidRPr="00EF736F">
        <w:t>lagen (1 kap. 12 §</w:t>
      </w:r>
      <w:r>
        <w:t> </w:t>
      </w:r>
      <w:r w:rsidRPr="00EF736F">
        <w:t>6). Så är fallet om moderföretaget inte är ett försäk</w:t>
      </w:r>
      <w:r>
        <w:softHyphen/>
      </w:r>
      <w:r w:rsidRPr="00EF736F">
        <w:t>ringsföretag, en EES-försäkringsgivare, ett försäkringsföretag från tredje</w:t>
      </w:r>
      <w:r>
        <w:t>-</w:t>
      </w:r>
      <w:r w:rsidRPr="00EF736F">
        <w:t xml:space="preserve">land eller ett blandat finansiellt holdingföretag och företaget har som sin huvudsakliga verksamhet att förvärva och förvalta andelar i dotterföretag som </w:t>
      </w:r>
      <w:r w:rsidRPr="008C62A5">
        <w:t>uteslutande eller huvudsakligen är tjänstepensionsföretag, se figur 1</w:t>
      </w:r>
      <w:r>
        <w:t>4</w:t>
      </w:r>
      <w:r w:rsidRPr="008C62A5">
        <w:t>.5.</w:t>
      </w:r>
      <w:r w:rsidRPr="00EF736F">
        <w:t xml:space="preserve"> </w:t>
      </w:r>
    </w:p>
    <w:p w14:paraId="11198D65" w14:textId="7822947A" w:rsidR="001447FA" w:rsidRPr="00EF736F" w:rsidRDefault="001447FA" w:rsidP="001447FA">
      <w:pPr>
        <w:pStyle w:val="FigurRubrik"/>
      </w:pPr>
      <w:r w:rsidRPr="00EF736F">
        <w:lastRenderedPageBreak/>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.5</w:t>
      </w:r>
      <w:r w:rsidRPr="00EF736F">
        <w:tab/>
        <w:t>Moderföretag som inte är försäkringsholdingföretag</w:t>
      </w:r>
    </w:p>
    <w:p w14:paraId="1C520E45" w14:textId="77777777" w:rsidR="001447FA" w:rsidRPr="00EF736F" w:rsidRDefault="001447FA" w:rsidP="001447FA">
      <w:pPr>
        <w:pStyle w:val="Brdtext"/>
      </w:pPr>
      <w:r w:rsidRPr="0039406B">
        <w:rPr>
          <w:noProof/>
        </w:rPr>
        <w:drawing>
          <wp:inline distT="0" distB="0" distL="0" distR="0" wp14:anchorId="1CFF989C" wp14:editId="098CAEB5">
            <wp:extent cx="3695618" cy="1490354"/>
            <wp:effectExtent l="0" t="0" r="635" b="0"/>
            <wp:docPr id="362" name="Bildobjekt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3838903" cy="1548138"/>
                    </a:xfrm>
                    <a:prstGeom prst="rect">
                      <a:avLst/>
                    </a:prstGeom>
                    <a:noFill/>
                  </pic:spPr>
                </pic:pic>
              </a:graphicData>
            </a:graphic>
          </wp:inline>
        </w:drawing>
      </w:r>
    </w:p>
    <w:p w14:paraId="12FA37D9" w14:textId="77777777" w:rsidR="001447FA" w:rsidRPr="00122EA0" w:rsidRDefault="001447FA" w:rsidP="001447FA">
      <w:pPr>
        <w:pStyle w:val="FigurFotnot"/>
      </w:pPr>
      <w:r w:rsidRPr="0039406B">
        <w:t xml:space="preserve">Moderföretag som inte är ett </w:t>
      </w:r>
      <w:r w:rsidRPr="00122EA0">
        <w:t>försäkringsföretag, en EES-försäkringsgivare, ett försäkringsföretag från tredjeland eller ett blandat finansiellt holdingföretag och har som sin huvudsakliga verksamhet att förvärva och förvalta andelar i dotterföretag som uteslutande eller huvudsakligen är tjänstepensionsföretag</w:t>
      </w:r>
    </w:p>
    <w:p w14:paraId="243D3DF3" w14:textId="77777777" w:rsidR="001447FA" w:rsidRPr="00EF736F" w:rsidRDefault="001447FA" w:rsidP="001447FA">
      <w:pPr>
        <w:pStyle w:val="Brdtextmedindrag"/>
        <w:tabs>
          <w:tab w:val="left" w:pos="4253"/>
        </w:tabs>
        <w:ind w:firstLine="0"/>
      </w:pPr>
    </w:p>
    <w:p w14:paraId="5C7E5D01" w14:textId="77777777" w:rsidR="001447FA" w:rsidRPr="00EF736F" w:rsidRDefault="001447FA" w:rsidP="001447FA">
      <w:pPr>
        <w:pStyle w:val="Brdtextmedindrag"/>
      </w:pPr>
      <w:r w:rsidRPr="00EF736F">
        <w:t>I försäkringsrörelselagen nämns inte tjänstepensionsföretag som möjliga dotterföretag till ett försäkringsholdingföretag (1 kap. 12 §</w:t>
      </w:r>
      <w:r>
        <w:t> </w:t>
      </w:r>
      <w:r w:rsidRPr="00EF736F">
        <w:t>6). Ett moder</w:t>
      </w:r>
      <w:r>
        <w:softHyphen/>
      </w:r>
      <w:r w:rsidRPr="00EF736F">
        <w:t>företag som endast har tjänstepensionsföretag so</w:t>
      </w:r>
      <w:r>
        <w:t>m dotterföretag, som i figur 14.5</w:t>
      </w:r>
      <w:r w:rsidRPr="00EF736F">
        <w:t>, kan därmed inte vara ett försäkringsholdingföretag. Tjänstepen</w:t>
      </w:r>
      <w:r>
        <w:softHyphen/>
      </w:r>
      <w:r w:rsidRPr="00EF736F">
        <w:t>sionsföretag i en sådan grupp kommer inte att omfattas av försäkrings</w:t>
      </w:r>
      <w:r>
        <w:softHyphen/>
      </w:r>
      <w:r w:rsidRPr="00EF736F">
        <w:t>rörelselagens bestämmelser om grupptillsyn.</w:t>
      </w:r>
    </w:p>
    <w:p w14:paraId="76C2E55F" w14:textId="77777777" w:rsidR="001447FA" w:rsidRPr="00EF736F" w:rsidRDefault="001447FA" w:rsidP="001447FA">
      <w:pPr>
        <w:pStyle w:val="Brdtextmedindrag"/>
      </w:pPr>
      <w:r w:rsidRPr="00EF736F">
        <w:t>Om tjänstepensionsföretagen, eller i vart fall ett av dem, i stället var försäkringsföretag skulle grupptillsyn ha utövats enligt försäkringsrörelse</w:t>
      </w:r>
      <w:r>
        <w:softHyphen/>
      </w:r>
      <w:r w:rsidRPr="00EF736F">
        <w:t>lagen på samma sätt som i figur 1</w:t>
      </w:r>
      <w:r>
        <w:t>4</w:t>
      </w:r>
      <w:r w:rsidRPr="00EF736F">
        <w:t>.</w:t>
      </w:r>
      <w:r>
        <w:t>4</w:t>
      </w:r>
      <w:r w:rsidRPr="00EF736F">
        <w:t xml:space="preserve"> (19 kap. 2 § andra stycket</w:t>
      </w:r>
      <w:r>
        <w:t> </w:t>
      </w:r>
      <w:r w:rsidRPr="00EF736F">
        <w:t>3 FRL). Detta gäller även om det bara finns ett dotterföretag i gruppen. G</w:t>
      </w:r>
      <w:r>
        <w:t>r</w:t>
      </w:r>
      <w:r w:rsidRPr="00EF736F">
        <w:t>upp</w:t>
      </w:r>
      <w:r>
        <w:softHyphen/>
      </w:r>
      <w:r w:rsidRPr="00EF736F">
        <w:t>tillsynen kan dock vara mer eller mindre omfattande beroende på om försäkringsholdingföretaget har sitt huvudkontor inom eller utanför EES (19 kap. 2 § andra stycket</w:t>
      </w:r>
      <w:r>
        <w:t> </w:t>
      </w:r>
      <w:r w:rsidRPr="00EF736F">
        <w:t>3 jämförd med 19 kap. 2 § tredje stycket FRL). Denna skillnad i hur tjänstepensionsföretag hanteras i de olika grupperna, figur</w:t>
      </w:r>
      <w:r>
        <w:t>erna</w:t>
      </w:r>
      <w:r w:rsidRPr="00EF736F">
        <w:t xml:space="preserve"> </w:t>
      </w:r>
      <w:r>
        <w:t>14.4</w:t>
      </w:r>
      <w:r w:rsidRPr="00EF736F">
        <w:t xml:space="preserve"> och 1</w:t>
      </w:r>
      <w:r>
        <w:t>4</w:t>
      </w:r>
      <w:r w:rsidRPr="00EF736F">
        <w:t>.</w:t>
      </w:r>
      <w:r>
        <w:t>5</w:t>
      </w:r>
      <w:r w:rsidRPr="00EF736F">
        <w:t>, trots att de i huvudsak är i samma situation och ut</w:t>
      </w:r>
      <w:r>
        <w:softHyphen/>
      </w:r>
      <w:r w:rsidRPr="00EF736F">
        <w:t>satta för samma typer av risker</w:t>
      </w:r>
      <w:r>
        <w:t>,</w:t>
      </w:r>
      <w:r w:rsidRPr="00EF736F">
        <w:t xml:space="preserve"> bör hanteras i de bestämmelser som nu föreslås för tjänstepensionsföretag. Grupptillsyn bör där</w:t>
      </w:r>
      <w:r>
        <w:t>för</w:t>
      </w:r>
      <w:r w:rsidRPr="00EF736F">
        <w:t xml:space="preserve"> utövas över tjänstepensionsföretag vars moderföretag är sådant att det skulle vara ett försäkringsholdingföretag om tjänstepensionsföretaget i stället var ett försäkringsföretag. Genom en sådan bestämmelse </w:t>
      </w:r>
      <w:r>
        <w:t>torde</w:t>
      </w:r>
      <w:r w:rsidRPr="00EF736F">
        <w:t xml:space="preserve"> </w:t>
      </w:r>
      <w:r>
        <w:t xml:space="preserve">ett </w:t>
      </w:r>
      <w:r w:rsidRPr="00EF736F">
        <w:t>tjänstepen</w:t>
      </w:r>
      <w:r>
        <w:softHyphen/>
      </w:r>
      <w:r w:rsidRPr="00EF736F">
        <w:t xml:space="preserve">sionsföretag komma att omfattas av grupptillsyn i samma utsträckning som </w:t>
      </w:r>
      <w:r>
        <w:t xml:space="preserve">ett </w:t>
      </w:r>
      <w:r w:rsidRPr="00EF736F">
        <w:t>försäkringsföretag i motsvarade situation.</w:t>
      </w:r>
    </w:p>
    <w:p w14:paraId="2DE670F0" w14:textId="77777777" w:rsidR="001447FA" w:rsidRPr="00122EA0" w:rsidRDefault="001447FA" w:rsidP="001447FA">
      <w:pPr>
        <w:pStyle w:val="Rubrik5utannumrering"/>
      </w:pPr>
      <w:r w:rsidRPr="0039406B">
        <w:t>När moderföretaget är ett b</w:t>
      </w:r>
      <w:r w:rsidRPr="00122EA0">
        <w:t>landat finansiellt holdingföretag</w:t>
      </w:r>
    </w:p>
    <w:p w14:paraId="7C8771BD" w14:textId="77777777" w:rsidR="001447FA" w:rsidRPr="00EF736F" w:rsidRDefault="001447FA" w:rsidP="001447FA">
      <w:pPr>
        <w:pStyle w:val="Brdtextmedindrag"/>
        <w:tabs>
          <w:tab w:val="left" w:pos="4253"/>
        </w:tabs>
        <w:ind w:firstLine="0"/>
        <w:rPr>
          <w:lang w:eastAsia="sv-SE"/>
        </w:rPr>
      </w:pPr>
      <w:r w:rsidRPr="00EF736F">
        <w:t>Ett tjänstepensionsföretag kan ingå i en grupp med ett blandat finansiellt holdingföretag. Om det i gruppen även finns ett försäkringsföretag och ett företag inom bank- och vä</w:t>
      </w:r>
      <w:r>
        <w:t>rdepapperssektorn, se figur 14.6</w:t>
      </w:r>
      <w:r w:rsidRPr="00EF736F">
        <w:t>, ska grupp</w:t>
      </w:r>
      <w:r>
        <w:softHyphen/>
      </w:r>
      <w:r w:rsidRPr="00EF736F">
        <w:t>tillsyn utövas enligt försäkringsrörelselagen. Detta följer av att det finns ett försäkringsföretag vars moderföretag är ett blandat finansiellt holding</w:t>
      </w:r>
      <w:r>
        <w:softHyphen/>
      </w:r>
      <w:r w:rsidRPr="00EF736F">
        <w:t xml:space="preserve">företag </w:t>
      </w:r>
      <w:r w:rsidRPr="00EF736F">
        <w:rPr>
          <w:lang w:eastAsia="sv-SE"/>
        </w:rPr>
        <w:t xml:space="preserve">(19 kap. 2 § andra stycket 3 eller </w:t>
      </w:r>
      <w:r w:rsidRPr="00EF736F">
        <w:t xml:space="preserve">19 kap. 2 § tredje stycket FRL). </w:t>
      </w:r>
      <w:r w:rsidRPr="00EF736F">
        <w:rPr>
          <w:lang w:eastAsia="sv-SE"/>
        </w:rPr>
        <w:t>Olika bestämmelser kommer dock att gälla för grupptillsynen beroende på var det blandade finansiella holdingföretaget har sitt huvud</w:t>
      </w:r>
      <w:r>
        <w:rPr>
          <w:lang w:eastAsia="sv-SE"/>
        </w:rPr>
        <w:softHyphen/>
      </w:r>
      <w:r w:rsidRPr="00EF736F">
        <w:rPr>
          <w:lang w:eastAsia="sv-SE"/>
        </w:rPr>
        <w:t>kontor, inom eller utanför EES.</w:t>
      </w:r>
    </w:p>
    <w:p w14:paraId="73235598" w14:textId="5F7F471F" w:rsidR="001447FA" w:rsidRPr="00EF736F" w:rsidRDefault="001447FA" w:rsidP="001447FA">
      <w:pPr>
        <w:pStyle w:val="FigurRubrik"/>
      </w:pPr>
      <w:r w:rsidRPr="00EF736F">
        <w:lastRenderedPageBreak/>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.6</w:t>
      </w:r>
      <w:r w:rsidRPr="00EF736F">
        <w:tab/>
        <w:t>Ett blandat finansiellt holdingföretag som har ett dotterföretag som är försäkringsföretag</w:t>
      </w:r>
    </w:p>
    <w:p w14:paraId="2D97A4D3" w14:textId="77777777" w:rsidR="001447FA" w:rsidRPr="00122EA0" w:rsidRDefault="001447FA" w:rsidP="001447FA">
      <w:pPr>
        <w:pStyle w:val="Brdtext"/>
      </w:pPr>
      <w:r w:rsidRPr="0039406B">
        <w:rPr>
          <w:noProof/>
        </w:rPr>
        <w:drawing>
          <wp:inline distT="0" distB="0" distL="0" distR="0" wp14:anchorId="33FD691B" wp14:editId="2D98A28A">
            <wp:extent cx="3712845" cy="1632857"/>
            <wp:effectExtent l="0" t="0" r="1905" b="5715"/>
            <wp:docPr id="6" name="Bildobjekt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3766089" cy="1656273"/>
                    </a:xfrm>
                    <a:prstGeom prst="rect">
                      <a:avLst/>
                    </a:prstGeom>
                    <a:noFill/>
                  </pic:spPr>
                </pic:pic>
              </a:graphicData>
            </a:graphic>
          </wp:inline>
        </w:drawing>
      </w:r>
    </w:p>
    <w:p w14:paraId="2D9B0F31" w14:textId="77777777" w:rsidR="001447FA" w:rsidRPr="00122EA0" w:rsidRDefault="001447FA" w:rsidP="001447FA">
      <w:pPr>
        <w:pStyle w:val="Brdtextmedindrag"/>
      </w:pPr>
    </w:p>
    <w:p w14:paraId="30A28ACA" w14:textId="77777777" w:rsidR="001447FA" w:rsidRPr="00EF736F" w:rsidRDefault="001447FA" w:rsidP="001447FA">
      <w:pPr>
        <w:pStyle w:val="Brdtextmedindrag"/>
        <w:rPr>
          <w:lang w:eastAsia="sv-SE"/>
        </w:rPr>
      </w:pPr>
      <w:r w:rsidRPr="00EF736F">
        <w:rPr>
          <w:lang w:eastAsia="sv-SE"/>
        </w:rPr>
        <w:t>Ett tjänstepensionsföretag som är dotterföretag till ett blandat finansiellt holdingföretag kommer, om det i gruppen även finns ett försäkrings</w:t>
      </w:r>
      <w:r>
        <w:rPr>
          <w:lang w:eastAsia="sv-SE"/>
        </w:rPr>
        <w:softHyphen/>
      </w:r>
      <w:r w:rsidRPr="00EF736F">
        <w:rPr>
          <w:lang w:eastAsia="sv-SE"/>
        </w:rPr>
        <w:t>företag, att ingå i gruppen som ett anknutet företag. Tjänstepensions</w:t>
      </w:r>
      <w:r>
        <w:rPr>
          <w:lang w:eastAsia="sv-SE"/>
        </w:rPr>
        <w:softHyphen/>
      </w:r>
      <w:r w:rsidRPr="00EF736F">
        <w:rPr>
          <w:lang w:eastAsia="sv-SE"/>
        </w:rPr>
        <w:t>företaget omfattas då av försäkringsrörelselagens bestämmelser om grupp</w:t>
      </w:r>
      <w:r>
        <w:rPr>
          <w:lang w:eastAsia="sv-SE"/>
        </w:rPr>
        <w:softHyphen/>
      </w:r>
      <w:r w:rsidRPr="00EF736F">
        <w:rPr>
          <w:lang w:eastAsia="sv-SE"/>
        </w:rPr>
        <w:t xml:space="preserve">tillsyn och ska, </w:t>
      </w:r>
      <w:r w:rsidRPr="00EF736F">
        <w:t>i enlighet med d</w:t>
      </w:r>
      <w:r>
        <w:t>et</w:t>
      </w:r>
      <w:r w:rsidRPr="00EF736F">
        <w:t xml:space="preserve"> som föreslås i avsnitt </w:t>
      </w:r>
      <w:r>
        <w:t>14.1.3</w:t>
      </w:r>
      <w:r w:rsidRPr="00EF736F">
        <w:t xml:space="preserve">, </w:t>
      </w:r>
      <w:r w:rsidRPr="00EF736F">
        <w:rPr>
          <w:lang w:eastAsia="sv-SE"/>
        </w:rPr>
        <w:t>inte om</w:t>
      </w:r>
      <w:r>
        <w:rPr>
          <w:lang w:eastAsia="sv-SE"/>
        </w:rPr>
        <w:softHyphen/>
      </w:r>
      <w:r w:rsidRPr="00EF736F">
        <w:rPr>
          <w:lang w:eastAsia="sv-SE"/>
        </w:rPr>
        <w:t xml:space="preserve">fattas av grupptillsyn enligt </w:t>
      </w:r>
      <w:r>
        <w:rPr>
          <w:lang w:eastAsia="sv-SE"/>
        </w:rPr>
        <w:t xml:space="preserve">den nya </w:t>
      </w:r>
      <w:r w:rsidRPr="00EF736F">
        <w:rPr>
          <w:lang w:eastAsia="sv-SE"/>
        </w:rPr>
        <w:t>lagen om tjänstepensionsföretag.</w:t>
      </w:r>
    </w:p>
    <w:p w14:paraId="66B345DE" w14:textId="77777777" w:rsidR="001447FA" w:rsidRPr="00EF736F" w:rsidRDefault="001447FA" w:rsidP="001447FA">
      <w:pPr>
        <w:pStyle w:val="Brdtextmedindrag"/>
        <w:rPr>
          <w:lang w:eastAsia="sv-SE"/>
        </w:rPr>
      </w:pPr>
      <w:r w:rsidRPr="00EF736F">
        <w:rPr>
          <w:lang w:eastAsia="sv-SE"/>
        </w:rPr>
        <w:t>I avsnitt 1</w:t>
      </w:r>
      <w:r>
        <w:rPr>
          <w:lang w:eastAsia="sv-SE"/>
        </w:rPr>
        <w:t>4</w:t>
      </w:r>
      <w:r w:rsidRPr="00EF736F">
        <w:rPr>
          <w:lang w:eastAsia="sv-SE"/>
        </w:rPr>
        <w:t>.2.2 föreslås ändringar i bestämmelserna om särskild tillsyn över finansiella konglomerat. Ett tjänstepensionsföretag ska enligt för</w:t>
      </w:r>
      <w:r>
        <w:rPr>
          <w:lang w:eastAsia="sv-SE"/>
        </w:rPr>
        <w:softHyphen/>
      </w:r>
      <w:r w:rsidRPr="00EF736F">
        <w:rPr>
          <w:lang w:eastAsia="sv-SE"/>
        </w:rPr>
        <w:t>slaget vara ett reglerat företag och anses tillhöra försäkringssektorn. Detta medför att ett tjänstepensionsföretag kan ingå i en grupp med ett blandat finansiellt holdingföretag även om det inte finns något försäkringsföretag i gruppe</w:t>
      </w:r>
      <w:r>
        <w:rPr>
          <w:lang w:eastAsia="sv-SE"/>
        </w:rPr>
        <w:t>n, se figur 14.7</w:t>
      </w:r>
      <w:r w:rsidRPr="00EF736F">
        <w:rPr>
          <w:lang w:eastAsia="sv-SE"/>
        </w:rPr>
        <w:t>.</w:t>
      </w:r>
    </w:p>
    <w:p w14:paraId="068C315D" w14:textId="7942C3B4" w:rsidR="001447FA" w:rsidRPr="00EF736F" w:rsidRDefault="001447FA" w:rsidP="001447FA">
      <w:pPr>
        <w:pStyle w:val="FigurRubrik"/>
      </w:pPr>
      <w:r w:rsidRPr="00EF736F">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.7</w:t>
      </w:r>
      <w:r w:rsidRPr="00EF736F">
        <w:tab/>
        <w:t>Ett blandat finansiellt holdingföretag som inte har något försäkringsföretag som dotterföretag</w:t>
      </w:r>
    </w:p>
    <w:p w14:paraId="4B4E7CD9" w14:textId="77777777" w:rsidR="001447FA" w:rsidRPr="00EF736F" w:rsidRDefault="001447FA" w:rsidP="001447FA">
      <w:pPr>
        <w:pStyle w:val="Brdtext"/>
      </w:pPr>
      <w:r w:rsidRPr="0039406B">
        <w:rPr>
          <w:noProof/>
        </w:rPr>
        <w:drawing>
          <wp:inline distT="0" distB="0" distL="0" distR="0" wp14:anchorId="2E569B6C" wp14:editId="3F232D53">
            <wp:extent cx="3721735" cy="1656608"/>
            <wp:effectExtent l="0" t="0" r="0" b="1270"/>
            <wp:docPr id="7" name="Bildobjekt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3761753" cy="1674421"/>
                    </a:xfrm>
                    <a:prstGeom prst="rect">
                      <a:avLst/>
                    </a:prstGeom>
                    <a:noFill/>
                  </pic:spPr>
                </pic:pic>
              </a:graphicData>
            </a:graphic>
          </wp:inline>
        </w:drawing>
      </w:r>
    </w:p>
    <w:p w14:paraId="1D18764A" w14:textId="77777777" w:rsidR="001447FA" w:rsidRPr="00EF736F" w:rsidRDefault="001447FA" w:rsidP="001447FA">
      <w:pPr>
        <w:pStyle w:val="Brdtext"/>
      </w:pPr>
    </w:p>
    <w:p w14:paraId="4E7EA61C" w14:textId="77777777" w:rsidR="001447FA" w:rsidRPr="006913CC" w:rsidRDefault="001447FA" w:rsidP="001447FA">
      <w:pPr>
        <w:pStyle w:val="Brdtextmedindrag"/>
      </w:pPr>
      <w:r w:rsidRPr="00355E4E">
        <w:t>Eftersom det inte finns något försäkringsföretag i gruppen i figur 1</w:t>
      </w:r>
      <w:r>
        <w:t>4</w:t>
      </w:r>
      <w:r w:rsidRPr="00355E4E">
        <w:t>.7 kommer tjänstepensionsföretaget inte att omfattas av försäkringsrörelse</w:t>
      </w:r>
      <w:r>
        <w:softHyphen/>
      </w:r>
      <w:r w:rsidRPr="00355E4E">
        <w:t>lagens bestämmelser om grupptillsyn. Om tjänstepensionsföretaget i</w:t>
      </w:r>
      <w:r>
        <w:t> </w:t>
      </w:r>
      <w:r w:rsidRPr="00355E4E">
        <w:t>stället hade varit ett försäkringsföretag skulle det, på samma sätt som försäkringsföretaget i figur 1</w:t>
      </w:r>
      <w:r>
        <w:t>4</w:t>
      </w:r>
      <w:r w:rsidRPr="00355E4E">
        <w:t xml:space="preserve">.6, omfattas av försäkringsrörelselagens bestämmelser om grupptillsyn. </w:t>
      </w:r>
      <w:r w:rsidRPr="006913CC">
        <w:t>Ett tjänstepensionsföretag som ingår i en grupp som i figur 1</w:t>
      </w:r>
      <w:r>
        <w:t>4</w:t>
      </w:r>
      <w:r w:rsidRPr="006913CC">
        <w:t>.7 bör</w:t>
      </w:r>
      <w:r w:rsidRPr="00355E4E">
        <w:t>, precis som ett försäkringsföretag i en mot</w:t>
      </w:r>
      <w:r>
        <w:softHyphen/>
      </w:r>
      <w:r w:rsidRPr="00355E4E">
        <w:lastRenderedPageBreak/>
        <w:t>svarande grupp, omfattas av bestämmelser om grupptillsyn. En bestäm</w:t>
      </w:r>
      <w:r>
        <w:softHyphen/>
      </w:r>
      <w:r w:rsidRPr="00355E4E">
        <w:t>melse om grupptillsyn för tjänstepensionsföretag i en sådan grupp bör ut</w:t>
      </w:r>
      <w:r>
        <w:softHyphen/>
      </w:r>
      <w:r w:rsidRPr="00355E4E">
        <w:t xml:space="preserve">formas </w:t>
      </w:r>
      <w:r>
        <w:t>efter</w:t>
      </w:r>
      <w:r w:rsidRPr="00355E4E">
        <w:t xml:space="preserve"> förebild </w:t>
      </w:r>
      <w:r>
        <w:t>av</w:t>
      </w:r>
      <w:r w:rsidRPr="00355E4E">
        <w:t xml:space="preserve"> motsvarande bestämmelser för försäkrings</w:t>
      </w:r>
      <w:r>
        <w:softHyphen/>
      </w:r>
      <w:r w:rsidRPr="00355E4E">
        <w:t xml:space="preserve">företag (19 kap. 2 § andra stycket 3 och tredje stycket FRL). Det bör alltså införas en bestämmelse i </w:t>
      </w:r>
      <w:r>
        <w:t xml:space="preserve">den nya </w:t>
      </w:r>
      <w:r w:rsidRPr="00355E4E">
        <w:t>lagen om tjänstepensionsföretag om att grupp</w:t>
      </w:r>
      <w:r>
        <w:softHyphen/>
      </w:r>
      <w:r w:rsidRPr="00355E4E">
        <w:t>tillsyn ska utövas över tjänstepensionsföretag vars moderföretag är ett blandat finansiellt holdingföretag.</w:t>
      </w:r>
    </w:p>
    <w:p w14:paraId="6BB766F9" w14:textId="77777777" w:rsidR="001447FA" w:rsidRPr="00122EA0" w:rsidRDefault="001447FA" w:rsidP="001447FA">
      <w:pPr>
        <w:pStyle w:val="Rubrik5utannumrering"/>
        <w:rPr>
          <w:lang w:eastAsia="sv-SE"/>
        </w:rPr>
      </w:pPr>
      <w:r w:rsidRPr="0039406B">
        <w:rPr>
          <w:lang w:eastAsia="sv-SE"/>
        </w:rPr>
        <w:t>Begränsad grupptillsyn</w:t>
      </w:r>
    </w:p>
    <w:p w14:paraId="75F64063" w14:textId="77777777" w:rsidR="001447FA" w:rsidRPr="00EF736F" w:rsidRDefault="001447FA" w:rsidP="001447FA">
      <w:pPr>
        <w:pStyle w:val="Brdtextmedindrag"/>
        <w:tabs>
          <w:tab w:val="left" w:pos="4253"/>
        </w:tabs>
        <w:ind w:firstLine="0"/>
        <w:rPr>
          <w:lang w:eastAsia="sv-SE"/>
        </w:rPr>
      </w:pPr>
      <w:r w:rsidRPr="00EF736F">
        <w:rPr>
          <w:lang w:eastAsia="sv-SE"/>
        </w:rPr>
        <w:t>I vissa fall är grupptillsynen enligt försäkringsrörelselagen mer begränsad. Om ett försäkringsföretag är dotterföretag till ett försäkringsholding</w:t>
      </w:r>
      <w:r>
        <w:rPr>
          <w:lang w:eastAsia="sv-SE"/>
        </w:rPr>
        <w:softHyphen/>
      </w:r>
      <w:r w:rsidRPr="00EF736F">
        <w:rPr>
          <w:lang w:eastAsia="sv-SE"/>
        </w:rPr>
        <w:t>företag med blandad verksamhet omfattar grupptillsynen endast att försäk</w:t>
      </w:r>
      <w:r>
        <w:rPr>
          <w:lang w:eastAsia="sv-SE"/>
        </w:rPr>
        <w:softHyphen/>
      </w:r>
      <w:r w:rsidRPr="00EF736F">
        <w:rPr>
          <w:lang w:eastAsia="sv-SE"/>
        </w:rPr>
        <w:t>ringsföretaget ska ha en god kontroll över transaktioner med försäkrings</w:t>
      </w:r>
      <w:r>
        <w:rPr>
          <w:lang w:eastAsia="sv-SE"/>
        </w:rPr>
        <w:t>-</w:t>
      </w:r>
      <w:r w:rsidRPr="00EF736F">
        <w:rPr>
          <w:lang w:eastAsia="sv-SE"/>
        </w:rPr>
        <w:t>holdingföretaget med blandad verksamhet och dess andra anknutna före</w:t>
      </w:r>
      <w:r>
        <w:rPr>
          <w:lang w:eastAsia="sv-SE"/>
        </w:rPr>
        <w:softHyphen/>
      </w:r>
      <w:r w:rsidRPr="00EF736F">
        <w:rPr>
          <w:lang w:eastAsia="sv-SE"/>
        </w:rPr>
        <w:t>tag (19 kap. 2 § fjärde stycket och 41 § FRL). Ett försäkringsholding</w:t>
      </w:r>
      <w:r>
        <w:rPr>
          <w:lang w:eastAsia="sv-SE"/>
        </w:rPr>
        <w:softHyphen/>
      </w:r>
      <w:r w:rsidRPr="00EF736F">
        <w:rPr>
          <w:lang w:eastAsia="sv-SE"/>
        </w:rPr>
        <w:t>företag med blandad verksamhet är ett moderföretag som inte är ett försäk</w:t>
      </w:r>
      <w:r>
        <w:rPr>
          <w:lang w:eastAsia="sv-SE"/>
        </w:rPr>
        <w:softHyphen/>
      </w:r>
      <w:r w:rsidRPr="00EF736F">
        <w:rPr>
          <w:lang w:eastAsia="sv-SE"/>
        </w:rPr>
        <w:t>ringsföretag, en EES-försäkringsgivare, en försäkringsgivare från tredje</w:t>
      </w:r>
      <w:r>
        <w:rPr>
          <w:lang w:eastAsia="sv-SE"/>
        </w:rPr>
        <w:softHyphen/>
      </w:r>
      <w:r w:rsidRPr="00EF736F">
        <w:rPr>
          <w:lang w:eastAsia="sv-SE"/>
        </w:rPr>
        <w:t>land, ett blandat finansiellt holdingföretag eller ett försäkringsholding</w:t>
      </w:r>
      <w:r>
        <w:rPr>
          <w:lang w:eastAsia="sv-SE"/>
        </w:rPr>
        <w:softHyphen/>
      </w:r>
      <w:r w:rsidRPr="00EF736F">
        <w:rPr>
          <w:lang w:eastAsia="sv-SE"/>
        </w:rPr>
        <w:t>företag och som har minst ett dotterföretag som är försäkringsföretag (1 kap. 12 §</w:t>
      </w:r>
      <w:r>
        <w:rPr>
          <w:lang w:eastAsia="sv-SE"/>
        </w:rPr>
        <w:t> </w:t>
      </w:r>
      <w:r w:rsidRPr="00EF736F">
        <w:rPr>
          <w:lang w:eastAsia="sv-SE"/>
        </w:rPr>
        <w:t>7 FRL).</w:t>
      </w:r>
    </w:p>
    <w:p w14:paraId="0310FF65" w14:textId="77777777" w:rsidR="001447FA" w:rsidRPr="00EF736F" w:rsidRDefault="001447FA" w:rsidP="001447FA">
      <w:pPr>
        <w:pStyle w:val="Brdtextmedindrag"/>
        <w:rPr>
          <w:lang w:eastAsia="sv-SE"/>
        </w:rPr>
      </w:pPr>
      <w:r w:rsidRPr="00EF736F">
        <w:rPr>
          <w:lang w:eastAsia="sv-SE"/>
        </w:rPr>
        <w:t xml:space="preserve">Ett tjänstepensionsföretag kan vara dotterföretag till </w:t>
      </w:r>
      <w:r w:rsidRPr="00EF736F">
        <w:t>ett försäkrings</w:t>
      </w:r>
      <w:r>
        <w:softHyphen/>
      </w:r>
      <w:r w:rsidRPr="00EF736F">
        <w:t>holdingföretag med blandad verksamhet om det finns i vart fall ytterligare ett dotterföretag och detta företag är ett förs</w:t>
      </w:r>
      <w:r>
        <w:t>äkringsföretag, se figur 14.8</w:t>
      </w:r>
      <w:r w:rsidRPr="00EF736F">
        <w:t>.</w:t>
      </w:r>
    </w:p>
    <w:p w14:paraId="3E2268AF" w14:textId="61D66200" w:rsidR="001447FA" w:rsidRPr="00EF736F" w:rsidRDefault="001447FA" w:rsidP="001447FA">
      <w:pPr>
        <w:pStyle w:val="FigurRubrik"/>
      </w:pPr>
      <w:r w:rsidRPr="00EF736F">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.8</w:t>
      </w:r>
      <w:r w:rsidRPr="00EF736F">
        <w:tab/>
        <w:t>Tjänstepensionsföretag vars moderföretag är ett försäkringsholdingföretag med blandad verksamhet</w:t>
      </w:r>
    </w:p>
    <w:p w14:paraId="4916D4BF" w14:textId="77777777" w:rsidR="001447FA" w:rsidRPr="00EF736F" w:rsidRDefault="001447FA" w:rsidP="001447FA">
      <w:pPr>
        <w:pStyle w:val="Brdtext"/>
      </w:pPr>
      <w:r w:rsidRPr="0039406B">
        <w:rPr>
          <w:noProof/>
        </w:rPr>
        <w:drawing>
          <wp:inline distT="0" distB="0" distL="0" distR="0" wp14:anchorId="39F39300" wp14:editId="21A5A409">
            <wp:extent cx="3709086" cy="1591293"/>
            <wp:effectExtent l="0" t="0" r="5715" b="9525"/>
            <wp:docPr id="363" name="Bildobjekt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3810840" cy="1634948"/>
                    </a:xfrm>
                    <a:prstGeom prst="rect">
                      <a:avLst/>
                    </a:prstGeom>
                    <a:noFill/>
                  </pic:spPr>
                </pic:pic>
              </a:graphicData>
            </a:graphic>
          </wp:inline>
        </w:drawing>
      </w:r>
    </w:p>
    <w:p w14:paraId="0BEC85B2" w14:textId="77777777" w:rsidR="001447FA" w:rsidRPr="00EF736F" w:rsidRDefault="001447FA" w:rsidP="001447FA">
      <w:pPr>
        <w:pStyle w:val="Brdtextmedindrag"/>
        <w:rPr>
          <w:lang w:eastAsia="sv-SE"/>
        </w:rPr>
      </w:pPr>
    </w:p>
    <w:p w14:paraId="0BD1BD22" w14:textId="1D9F008E" w:rsidR="001447FA" w:rsidRPr="007E7DF2" w:rsidRDefault="001447FA" w:rsidP="00707D1C">
      <w:pPr>
        <w:pStyle w:val="Brdtextmedindrag"/>
      </w:pPr>
      <w:r w:rsidRPr="00355E4E">
        <w:t xml:space="preserve">På </w:t>
      </w:r>
      <w:r w:rsidRPr="006913CC">
        <w:t>motsvarande</w:t>
      </w:r>
      <w:r w:rsidRPr="00355E4E">
        <w:t xml:space="preserve"> sätt som för försäkringsföretag enligt försäkrings</w:t>
      </w:r>
      <w:r>
        <w:softHyphen/>
      </w:r>
      <w:r w:rsidRPr="00355E4E">
        <w:t>rörelselagen (19 kap. 2 § fjärde stycket) bör en mer begränsad grupptillsyn utövas över tjänstepensionsföretag vars moderföretag är ett försäkrings</w:t>
      </w:r>
      <w:r>
        <w:softHyphen/>
      </w:r>
      <w:r w:rsidRPr="00355E4E">
        <w:t xml:space="preserve">holdingföretag med blandad verksamhet. För tjänstepensionsföretag vars moderföretag är </w:t>
      </w:r>
      <w:r w:rsidRPr="006913CC">
        <w:t xml:space="preserve">ett försäkringsholdingföretag med blandad verksamhet </w:t>
      </w:r>
      <w:r w:rsidRPr="00355E4E">
        <w:t xml:space="preserve">bör, som för försäkringsföretag enligt </w:t>
      </w:r>
      <w:r w:rsidRPr="006913CC">
        <w:t>försäkringsrörelselagen, grupptill</w:t>
      </w:r>
      <w:r>
        <w:t>-</w:t>
      </w:r>
      <w:r w:rsidRPr="007C5FA2">
        <w:t xml:space="preserve">synen begränsas till </w:t>
      </w:r>
      <w:r w:rsidRPr="007E7DF2">
        <w:t xml:space="preserve">krav på god kontroll </w:t>
      </w:r>
      <w:r>
        <w:t>över och rapportering av vissa transaktioner (se avsnitt 14.1.15 för den närmare innebörden av dessa krav)</w:t>
      </w:r>
      <w:r w:rsidRPr="007E7DF2">
        <w:t xml:space="preserve">. En bestämmelse om detta bör införas i </w:t>
      </w:r>
      <w:r>
        <w:t xml:space="preserve">den nya </w:t>
      </w:r>
      <w:r w:rsidRPr="007E7DF2">
        <w:t>lagen om tjänste</w:t>
      </w:r>
      <w:r w:rsidR="008F1F4B">
        <w:softHyphen/>
      </w:r>
      <w:r w:rsidRPr="007E7DF2">
        <w:t>pensionsföretag.</w:t>
      </w:r>
    </w:p>
    <w:p w14:paraId="08516F10" w14:textId="77777777" w:rsidR="001447FA" w:rsidRPr="00EF736F" w:rsidRDefault="001447FA" w:rsidP="001447FA">
      <w:pPr>
        <w:pStyle w:val="Brdtextmedindrag"/>
      </w:pPr>
      <w:r w:rsidRPr="00EF736F">
        <w:rPr>
          <w:lang w:eastAsia="sv-SE"/>
        </w:rPr>
        <w:lastRenderedPageBreak/>
        <w:t>För att ett företag ska kunna vara ett försäkringsholdingföretag med blandad verksamhet krävs att det har minst ett dotterföretag som är försäk</w:t>
      </w:r>
      <w:r>
        <w:rPr>
          <w:lang w:eastAsia="sv-SE"/>
        </w:rPr>
        <w:softHyphen/>
      </w:r>
      <w:r w:rsidRPr="00EF736F">
        <w:rPr>
          <w:lang w:eastAsia="sv-SE"/>
        </w:rPr>
        <w:t>ringsföretag (1 kap. 12 § 7 FRL). Om ett försäkringsholdingföretag med blandad verksamhet endast har ett försäkringsföretag som dotterföretag och detta företag omvandlas till ett tjänstepensionsföretag, kommer moderföretaget inte längre att vara ett försäkringsholdingföretag med blandad verksamhet. Detta följer av att tjänstepensionsföretag</w:t>
      </w:r>
      <w:r>
        <w:rPr>
          <w:lang w:eastAsia="sv-SE"/>
        </w:rPr>
        <w:t xml:space="preserve"> </w:t>
      </w:r>
      <w:r w:rsidRPr="00EF736F">
        <w:t>i</w:t>
      </w:r>
      <w:r w:rsidRPr="00EF736F">
        <w:rPr>
          <w:lang w:eastAsia="sv-SE"/>
        </w:rPr>
        <w:t>nte nämns som dotterföretag i försäkringsrörelselagens definition av försäkrings</w:t>
      </w:r>
      <w:r>
        <w:rPr>
          <w:lang w:eastAsia="sv-SE"/>
        </w:rPr>
        <w:softHyphen/>
      </w:r>
      <w:r w:rsidRPr="00EF736F">
        <w:rPr>
          <w:lang w:eastAsia="sv-SE"/>
        </w:rPr>
        <w:t xml:space="preserve">holdingföretag med blandad verksamhet (1 kap. 12 § 7 FRL). För att grupptillsynen i en situation som denna ska vara densamma före </w:t>
      </w:r>
      <w:r>
        <w:rPr>
          <w:lang w:eastAsia="sv-SE"/>
        </w:rPr>
        <w:t>och</w:t>
      </w:r>
      <w:r w:rsidRPr="00EF736F">
        <w:rPr>
          <w:lang w:eastAsia="sv-SE"/>
        </w:rPr>
        <w:t xml:space="preserve"> efter en omvandling från försäkringsföretag till tjänstepensionsföretag bör det införas en särskild bestämmelse om begränsad grupptillsyn för tjänste</w:t>
      </w:r>
      <w:r>
        <w:rPr>
          <w:lang w:eastAsia="sv-SE"/>
        </w:rPr>
        <w:softHyphen/>
      </w:r>
      <w:r w:rsidRPr="00EF736F">
        <w:rPr>
          <w:lang w:eastAsia="sv-SE"/>
        </w:rPr>
        <w:t xml:space="preserve">pensionsföretag. En sådan bestämmelse bör utformas </w:t>
      </w:r>
      <w:r>
        <w:rPr>
          <w:lang w:eastAsia="sv-SE"/>
        </w:rPr>
        <w:t>efter</w:t>
      </w:r>
      <w:r w:rsidRPr="00EF736F">
        <w:rPr>
          <w:lang w:eastAsia="sv-SE"/>
        </w:rPr>
        <w:t xml:space="preserve"> förebild </w:t>
      </w:r>
      <w:r>
        <w:rPr>
          <w:lang w:eastAsia="sv-SE"/>
        </w:rPr>
        <w:t>av</w:t>
      </w:r>
      <w:r w:rsidRPr="00EF736F">
        <w:rPr>
          <w:lang w:eastAsia="sv-SE"/>
        </w:rPr>
        <w:t xml:space="preserve"> mot</w:t>
      </w:r>
      <w:r>
        <w:rPr>
          <w:lang w:eastAsia="sv-SE"/>
        </w:rPr>
        <w:softHyphen/>
      </w:r>
      <w:r w:rsidRPr="00EF736F">
        <w:rPr>
          <w:lang w:eastAsia="sv-SE"/>
        </w:rPr>
        <w:t xml:space="preserve">svarande bestämmelse för försäkringsföretag i försäkringsrörelselagen (19 kap. 2 § fjärde stycket). Den begränsade grupptillsynen bör gälla för tjänstepensionsföretag vars moderföretag </w:t>
      </w:r>
      <w:r w:rsidRPr="00EF736F">
        <w:t>skulle vara ett försäkrings</w:t>
      </w:r>
      <w:r>
        <w:softHyphen/>
      </w:r>
      <w:r w:rsidRPr="00EF736F">
        <w:t>holdingföretag med blandad verksamhet om tjänstepensionsföretaget var ett försäkringsföretag.</w:t>
      </w:r>
    </w:p>
    <w:p w14:paraId="371E64A5" w14:textId="77777777" w:rsidR="001447FA" w:rsidRPr="00EF736F" w:rsidRDefault="001447FA" w:rsidP="001447FA">
      <w:pPr>
        <w:pStyle w:val="Brdtextmedindrag"/>
        <w:rPr>
          <w:lang w:eastAsia="sv-SE"/>
        </w:rPr>
      </w:pPr>
      <w:r w:rsidRPr="00EF736F">
        <w:rPr>
          <w:lang w:eastAsia="sv-SE"/>
        </w:rPr>
        <w:t>Vissa justeringar behöver dock göras för tjänstepensionsföretag i för</w:t>
      </w:r>
      <w:r>
        <w:rPr>
          <w:lang w:eastAsia="sv-SE"/>
        </w:rPr>
        <w:t>-</w:t>
      </w:r>
      <w:r w:rsidRPr="00EF736F">
        <w:rPr>
          <w:lang w:eastAsia="sv-SE"/>
        </w:rPr>
        <w:t>hållande till d</w:t>
      </w:r>
      <w:r>
        <w:rPr>
          <w:lang w:eastAsia="sv-SE"/>
        </w:rPr>
        <w:t>et</w:t>
      </w:r>
      <w:r w:rsidRPr="00EF736F">
        <w:rPr>
          <w:lang w:eastAsia="sv-SE"/>
        </w:rPr>
        <w:t xml:space="preserve"> som gäller för försäkringsföretag. </w:t>
      </w:r>
      <w:r>
        <w:rPr>
          <w:lang w:eastAsia="sv-SE"/>
        </w:rPr>
        <w:t>Som nämns i avsnitt 14.1.3</w:t>
      </w:r>
      <w:r w:rsidRPr="00EF736F">
        <w:rPr>
          <w:lang w:eastAsia="sv-SE"/>
        </w:rPr>
        <w:t xml:space="preserve"> kan ett tjänstepensionsföretag enligt </w:t>
      </w:r>
      <w:r>
        <w:rPr>
          <w:lang w:eastAsia="sv-SE"/>
        </w:rPr>
        <w:t>unionsrätt</w:t>
      </w:r>
      <w:r w:rsidRPr="00EF736F">
        <w:rPr>
          <w:lang w:eastAsia="sv-SE"/>
        </w:rPr>
        <w:t>en och försäkrings</w:t>
      </w:r>
      <w:r>
        <w:rPr>
          <w:lang w:eastAsia="sv-SE"/>
        </w:rPr>
        <w:t>-</w:t>
      </w:r>
      <w:r w:rsidRPr="00EF736F">
        <w:rPr>
          <w:lang w:eastAsia="sv-SE"/>
        </w:rPr>
        <w:t>rörelselagen vara att anse som ett försäkringsholdingföretag med blandad verksamhet om de har ett dotterföretag som är försäkringsföretag. Om ett dotterföretag i en sådan grupp omvandlas till ett tjänstepensionsföretag kommer gruppen att bestå av två tjän</w:t>
      </w:r>
      <w:r>
        <w:rPr>
          <w:lang w:eastAsia="sv-SE"/>
        </w:rPr>
        <w:t>stepensionsföretag, se figur 14.9</w:t>
      </w:r>
      <w:r w:rsidRPr="00EF736F">
        <w:rPr>
          <w:lang w:eastAsia="sv-SE"/>
        </w:rPr>
        <w:t>. I en sådan grupp är tjänstepensionsföretaget, som även är att anse som ett försäkringsholdingföretag med blandad verksamhet, moderföretag till ett annat tjänstepensionsföretag.</w:t>
      </w:r>
    </w:p>
    <w:p w14:paraId="2407F1BF" w14:textId="0D366B38" w:rsidR="001447FA" w:rsidRPr="00EF736F" w:rsidRDefault="001447FA" w:rsidP="001447FA">
      <w:pPr>
        <w:pStyle w:val="FigurRubrik"/>
      </w:pPr>
      <w:r w:rsidRPr="00EF736F">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.9</w:t>
      </w:r>
      <w:r w:rsidRPr="00EF736F">
        <w:tab/>
        <w:t>Tjänstepensionsföretag vars moder</w:t>
      </w:r>
      <w:r>
        <w:t>företag</w:t>
      </w:r>
      <w:r w:rsidRPr="00EF736F">
        <w:t xml:space="preserve"> både är tjänstepensionsföretag och försäkringsholdingföretag med blandad verksamhet</w:t>
      </w:r>
    </w:p>
    <w:p w14:paraId="5FD20420" w14:textId="77777777" w:rsidR="001447FA" w:rsidRPr="00EF736F" w:rsidRDefault="001447FA" w:rsidP="001447FA">
      <w:pPr>
        <w:pStyle w:val="Brdtext"/>
      </w:pPr>
      <w:r w:rsidRPr="0039406B">
        <w:rPr>
          <w:noProof/>
        </w:rPr>
        <w:drawing>
          <wp:inline distT="0" distB="0" distL="0" distR="0" wp14:anchorId="55B40238" wp14:editId="038C1E0A">
            <wp:extent cx="3724111" cy="1668483"/>
            <wp:effectExtent l="0" t="0" r="0" b="8255"/>
            <wp:docPr id="364" name="Bildobjekt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3830458" cy="1716129"/>
                    </a:xfrm>
                    <a:prstGeom prst="rect">
                      <a:avLst/>
                    </a:prstGeom>
                    <a:noFill/>
                  </pic:spPr>
                </pic:pic>
              </a:graphicData>
            </a:graphic>
          </wp:inline>
        </w:drawing>
      </w:r>
    </w:p>
    <w:p w14:paraId="16F5345E" w14:textId="77777777" w:rsidR="001447FA" w:rsidRPr="00EF736F" w:rsidRDefault="001447FA" w:rsidP="001447FA">
      <w:pPr>
        <w:pStyle w:val="Brdtextmedindrag"/>
        <w:ind w:firstLine="0"/>
        <w:rPr>
          <w:lang w:eastAsia="sv-SE"/>
        </w:rPr>
      </w:pPr>
    </w:p>
    <w:p w14:paraId="57E6AD79" w14:textId="77777777" w:rsidR="001447FA" w:rsidRPr="007E7DF2" w:rsidRDefault="001447FA" w:rsidP="001447FA">
      <w:pPr>
        <w:pStyle w:val="Brdtextmedindrag"/>
      </w:pPr>
      <w:r w:rsidRPr="007C5FA2">
        <w:t>Denna</w:t>
      </w:r>
      <w:r w:rsidRPr="007E7DF2">
        <w:t xml:space="preserve"> grupp i figur 1</w:t>
      </w:r>
      <w:r>
        <w:t>4</w:t>
      </w:r>
      <w:r w:rsidRPr="007E7DF2">
        <w:t>.9 kommer att omfattas av bestämmelserna om grupptillsyn för tjänstepensionsföretag på samma sätt som gruppen i figur 1</w:t>
      </w:r>
      <w:r>
        <w:t>4</w:t>
      </w:r>
      <w:r w:rsidRPr="007E7DF2">
        <w:t xml:space="preserve">.1. Detta följer av att tjänstepensionsföretaget i toppen av gruppen är moderföretag till ett tjänstepensionsföretag och utgångspunkten är då att fullständig grupptillsyn ska utövas över moderföretaget. Eftersom </w:t>
      </w:r>
      <w:r>
        <w:t>för</w:t>
      </w:r>
      <w:r>
        <w:softHyphen/>
      </w:r>
      <w:r>
        <w:lastRenderedPageBreak/>
        <w:t xml:space="preserve">slaget innebär att </w:t>
      </w:r>
      <w:r w:rsidRPr="007E7DF2">
        <w:t>bestämmelserna om grupptillsyn för tjänstepensions</w:t>
      </w:r>
      <w:r>
        <w:softHyphen/>
      </w:r>
      <w:r w:rsidRPr="007E7DF2">
        <w:t xml:space="preserve">företag för denna grupp </w:t>
      </w:r>
      <w:r>
        <w:t>ska vara</w:t>
      </w:r>
      <w:r w:rsidRPr="007E7DF2">
        <w:t xml:space="preserve"> mer omfattande än gruppbestämmelserna för försäkringsföretag (19 kap. 2 § fjärde stycket FRL) ska grupptillsyn enligt </w:t>
      </w:r>
      <w:r>
        <w:t xml:space="preserve">den nya </w:t>
      </w:r>
      <w:r w:rsidRPr="007E7DF2">
        <w:t>lagen om tjänstepensionsföretag utövas över företaget på de områden som inte täcks av grupptillsyn enligt försäkringsrörelselagen (se avsnitt 1</w:t>
      </w:r>
      <w:r>
        <w:t>4</w:t>
      </w:r>
      <w:r w:rsidRPr="007E7DF2">
        <w:t xml:space="preserve">.1.3). Motsvarande gäller i de fall moderföretaget är ett utländskt tjänstepensionsinstitut. </w:t>
      </w:r>
    </w:p>
    <w:p w14:paraId="4799E50E" w14:textId="77777777" w:rsidR="001447FA" w:rsidRDefault="001447FA" w:rsidP="001447FA">
      <w:pPr>
        <w:pStyle w:val="Brdtextmedindrag"/>
      </w:pPr>
      <w:r w:rsidRPr="00EF736F">
        <w:rPr>
          <w:lang w:eastAsia="sv-SE"/>
        </w:rPr>
        <w:t xml:space="preserve">I </w:t>
      </w:r>
      <w:r>
        <w:rPr>
          <w:lang w:eastAsia="sv-SE"/>
        </w:rPr>
        <w:t xml:space="preserve">en bestämmelse i den nya lagen om </w:t>
      </w:r>
      <w:r w:rsidRPr="00EF736F">
        <w:rPr>
          <w:lang w:eastAsia="sv-SE"/>
        </w:rPr>
        <w:t>tjänstepensionsföretag bör det därmed anges att den begränsade grupptillsynen inte ska gälla för tjänste</w:t>
      </w:r>
      <w:r>
        <w:rPr>
          <w:lang w:eastAsia="sv-SE"/>
        </w:rPr>
        <w:softHyphen/>
      </w:r>
      <w:r w:rsidRPr="00EF736F">
        <w:rPr>
          <w:lang w:eastAsia="sv-SE"/>
        </w:rPr>
        <w:t>pensionsföretag om moderföretaget är ett tjänstepensionsföretag eller ett utländskt tjänstepensionsinstitut.</w:t>
      </w:r>
    </w:p>
    <w:p w14:paraId="75F52BB7" w14:textId="77777777" w:rsidR="001447FA" w:rsidRPr="00EF736F" w:rsidRDefault="001447FA" w:rsidP="00C53300">
      <w:pPr>
        <w:pStyle w:val="Rubrik3"/>
      </w:pPr>
      <w:bookmarkStart w:id="4713" w:name="_Toc518396705"/>
      <w:bookmarkStart w:id="4714" w:name="_Toc518401016"/>
      <w:bookmarkStart w:id="4715" w:name="_Toc518401733"/>
      <w:bookmarkStart w:id="4716" w:name="_Toc518401972"/>
      <w:bookmarkStart w:id="4717" w:name="_Toc518463126"/>
      <w:bookmarkStart w:id="4718" w:name="_Toc518462822"/>
      <w:bookmarkStart w:id="4719" w:name="_Toc518463778"/>
      <w:bookmarkStart w:id="4720" w:name="_Toc518464153"/>
      <w:bookmarkStart w:id="4721" w:name="_Toc518464392"/>
      <w:bookmarkStart w:id="4722" w:name="_Toc518472831"/>
      <w:bookmarkStart w:id="4723" w:name="_Toc8059863"/>
      <w:bookmarkStart w:id="4724" w:name="_Toc8061573"/>
      <w:bookmarkStart w:id="4725" w:name="_Toc8062105"/>
      <w:bookmarkStart w:id="4726" w:name="_Toc8064573"/>
      <w:bookmarkStart w:id="4727" w:name="_Toc8391250"/>
      <w:bookmarkStart w:id="4728" w:name="_Toc8391516"/>
      <w:bookmarkStart w:id="4729" w:name="_Toc8644721"/>
      <w:bookmarkStart w:id="4730" w:name="_Toc8645253"/>
      <w:bookmarkStart w:id="4731" w:name="_Toc8817734"/>
      <w:bookmarkStart w:id="4732" w:name="_Toc8818306"/>
      <w:bookmarkStart w:id="4733" w:name="_Toc8825675"/>
      <w:bookmarkStart w:id="4734" w:name="_Toc8831772"/>
      <w:bookmarkStart w:id="4735" w:name="_Toc8832681"/>
      <w:bookmarkStart w:id="4736" w:name="_Toc11153143"/>
      <w:bookmarkStart w:id="4737" w:name="_Toc11161064"/>
      <w:bookmarkStart w:id="4738" w:name="_Toc11167000"/>
      <w:bookmarkStart w:id="4739" w:name="_Toc11167536"/>
      <w:bookmarkStart w:id="4740" w:name="_Toc11168973"/>
      <w:bookmarkStart w:id="4741" w:name="_Toc11845926"/>
      <w:bookmarkStart w:id="4742" w:name="_Toc12611725"/>
      <w:bookmarkStart w:id="4743" w:name="_Toc12624992"/>
      <w:bookmarkStart w:id="4744" w:name="_Toc12627481"/>
      <w:bookmarkStart w:id="4745" w:name="_Toc12630371"/>
      <w:bookmarkStart w:id="4746" w:name="_Toc12632866"/>
      <w:bookmarkStart w:id="4747" w:name="_Toc17902938"/>
      <w:r w:rsidRPr="00C53300">
        <w:t>Grupptillsyn</w:t>
      </w:r>
      <w:r w:rsidRPr="00EF736F">
        <w:t xml:space="preserve"> över tjänstepensionsföretag ska utövas vid sidan av grupptillsyn</w:t>
      </w:r>
      <w:r>
        <w:t>en</w:t>
      </w:r>
      <w:r w:rsidRPr="00EF736F">
        <w:t xml:space="preserve"> över försäkringsföretag</w:t>
      </w:r>
      <w:bookmarkEnd w:id="4713"/>
      <w:bookmarkEnd w:id="4714"/>
      <w:bookmarkEnd w:id="4715"/>
      <w:bookmarkEnd w:id="4716"/>
      <w:bookmarkEnd w:id="4717"/>
      <w:bookmarkEnd w:id="4718"/>
      <w:bookmarkEnd w:id="4719"/>
      <w:bookmarkEnd w:id="4720"/>
      <w:bookmarkEnd w:id="4721"/>
      <w:bookmarkEnd w:id="4722"/>
      <w:bookmarkEnd w:id="4723"/>
      <w:bookmarkEnd w:id="4724"/>
      <w:bookmarkEnd w:id="4725"/>
      <w:bookmarkEnd w:id="4726"/>
      <w:bookmarkEnd w:id="4727"/>
      <w:bookmarkEnd w:id="4728"/>
      <w:bookmarkEnd w:id="4729"/>
      <w:bookmarkEnd w:id="4730"/>
      <w:bookmarkEnd w:id="4731"/>
      <w:bookmarkEnd w:id="4732"/>
      <w:bookmarkEnd w:id="4733"/>
      <w:bookmarkEnd w:id="4734"/>
      <w:bookmarkEnd w:id="4735"/>
      <w:bookmarkEnd w:id="4736"/>
      <w:bookmarkEnd w:id="4737"/>
      <w:bookmarkEnd w:id="4738"/>
      <w:bookmarkEnd w:id="4739"/>
      <w:bookmarkEnd w:id="4740"/>
      <w:bookmarkEnd w:id="4741"/>
      <w:bookmarkEnd w:id="4742"/>
      <w:bookmarkEnd w:id="4743"/>
      <w:bookmarkEnd w:id="4744"/>
      <w:bookmarkEnd w:id="4745"/>
      <w:bookmarkEnd w:id="4746"/>
      <w:bookmarkEnd w:id="4747"/>
    </w:p>
    <w:p w14:paraId="599AFF52" w14:textId="77777777" w:rsidR="001447FA" w:rsidRPr="00EF736F" w:rsidRDefault="001447FA" w:rsidP="001447FA">
      <w:pPr>
        <w:pStyle w:val="Brdtextram"/>
        <w:tabs>
          <w:tab w:val="left" w:pos="4253"/>
        </w:tabs>
        <w:rPr>
          <w:lang w:eastAsia="sv-SE"/>
        </w:rPr>
      </w:pPr>
      <w:r w:rsidRPr="00EF736F">
        <w:rPr>
          <w:b/>
        </w:rPr>
        <w:t xml:space="preserve">Regeringens förslag: </w:t>
      </w:r>
      <w:r w:rsidRPr="00EF736F">
        <w:rPr>
          <w:lang w:eastAsia="sv-SE"/>
        </w:rPr>
        <w:t>Om ett tjänstepensionsföretag omfattas av grupptillsyn enligt försäkringsrörelselagen, eller av lagstiftning i något annat land inom EES som genomför Solvens II-direktivet, ska före</w:t>
      </w:r>
      <w:r>
        <w:rPr>
          <w:lang w:eastAsia="sv-SE"/>
        </w:rPr>
        <w:softHyphen/>
      </w:r>
      <w:r w:rsidRPr="00EF736F">
        <w:rPr>
          <w:lang w:eastAsia="sv-SE"/>
        </w:rPr>
        <w:t xml:space="preserve">taget inte omfattas av grupptillsyn enligt </w:t>
      </w:r>
      <w:r>
        <w:rPr>
          <w:lang w:eastAsia="sv-SE"/>
        </w:rPr>
        <w:t xml:space="preserve">den nya </w:t>
      </w:r>
      <w:r w:rsidRPr="00EF736F">
        <w:rPr>
          <w:lang w:eastAsia="sv-SE"/>
        </w:rPr>
        <w:t>lagen om tjänstepensions</w:t>
      </w:r>
      <w:r>
        <w:rPr>
          <w:lang w:eastAsia="sv-SE"/>
        </w:rPr>
        <w:softHyphen/>
      </w:r>
      <w:r w:rsidRPr="00EF736F">
        <w:rPr>
          <w:lang w:eastAsia="sv-SE"/>
        </w:rPr>
        <w:t>företag.</w:t>
      </w:r>
    </w:p>
    <w:p w14:paraId="2A41BFBD" w14:textId="77777777" w:rsidR="001447FA" w:rsidRDefault="001447FA" w:rsidP="001447FA">
      <w:pPr>
        <w:pStyle w:val="Brdtextmedindragram"/>
        <w:rPr>
          <w:lang w:eastAsia="sv-SE"/>
        </w:rPr>
      </w:pPr>
      <w:r w:rsidRPr="0008200A">
        <w:t xml:space="preserve">Om </w:t>
      </w:r>
      <w:r>
        <w:t>d</w:t>
      </w:r>
      <w:r w:rsidRPr="0008200A">
        <w:t xml:space="preserve">en grupptillsyn </w:t>
      </w:r>
      <w:r>
        <w:t xml:space="preserve">som </w:t>
      </w:r>
      <w:r w:rsidRPr="0008200A">
        <w:t>utövas</w:t>
      </w:r>
      <w:r>
        <w:t xml:space="preserve"> över ett tjänstepensionsföretag enligt försäkringsrörelselagen eller lagstiftning i ett annat land inom EES som genomför Solvens II-direktivet </w:t>
      </w:r>
      <w:r w:rsidRPr="0008200A">
        <w:t xml:space="preserve">och </w:t>
      </w:r>
      <w:r>
        <w:t xml:space="preserve">den </w:t>
      </w:r>
      <w:r w:rsidRPr="0008200A">
        <w:t xml:space="preserve">tillsynen inte omfattar </w:t>
      </w:r>
      <w:r>
        <w:t>samtliga</w:t>
      </w:r>
      <w:r w:rsidRPr="0008200A">
        <w:t xml:space="preserve"> </w:t>
      </w:r>
      <w:r>
        <w:t xml:space="preserve">krav inom de </w:t>
      </w:r>
      <w:r w:rsidRPr="0008200A">
        <w:t xml:space="preserve">områden </w:t>
      </w:r>
      <w:r>
        <w:t>för grupptillsyn som anges i den nya lagen om tjänstepensionsföretag</w:t>
      </w:r>
      <w:r w:rsidRPr="0008200A">
        <w:t xml:space="preserve">, ska </w:t>
      </w:r>
      <w:r>
        <w:t>grupptillsynen enligt försäkrings</w:t>
      </w:r>
      <w:r>
        <w:softHyphen/>
        <w:t xml:space="preserve">rörelselagen eller lagstiftningen i ett annat land som genomför Solvens II-direktivet </w:t>
      </w:r>
      <w:r w:rsidRPr="0008200A">
        <w:t xml:space="preserve">kompletteras med den tillsyn som behövs för att grupptillsynen ska motsvara kraven enligt </w:t>
      </w:r>
      <w:r>
        <w:t>den nya lagen</w:t>
      </w:r>
      <w:r w:rsidRPr="0008200A">
        <w:t>.</w:t>
      </w:r>
    </w:p>
    <w:p w14:paraId="37656C0F" w14:textId="77777777" w:rsidR="001447FA" w:rsidRPr="00EF736F" w:rsidRDefault="001447FA" w:rsidP="001447FA">
      <w:pPr>
        <w:pStyle w:val="Brdtextmedindragram"/>
        <w:rPr>
          <w:lang w:eastAsia="sv-SE"/>
        </w:rPr>
      </w:pPr>
      <w:r w:rsidRPr="00EF736F">
        <w:t>Om ett tjänstepensionsföretag som omfattas av grupptillsyn enligt försäkringsrörelselagen</w:t>
      </w:r>
      <w:r>
        <w:t>,</w:t>
      </w:r>
      <w:r w:rsidRPr="00EF736F">
        <w:t xml:space="preserve"> eller </w:t>
      </w:r>
      <w:r>
        <w:t>enligt</w:t>
      </w:r>
      <w:r w:rsidRPr="00EF736F">
        <w:t xml:space="preserve"> nationell lagstiftning i ett annat land inom EES som genomför Solvens II-direktivet</w:t>
      </w:r>
      <w:r>
        <w:t>,</w:t>
      </w:r>
      <w:r w:rsidRPr="00EF736F">
        <w:t xml:space="preserve"> är anknutet företag till ett tjänstepensionsföretag som inte omfattas av sådana bestäm</w:t>
      </w:r>
      <w:r>
        <w:softHyphen/>
      </w:r>
      <w:r w:rsidRPr="00EF736F">
        <w:t xml:space="preserve">melser, ska båda företagen omfattas av grupptillsyn enligt </w:t>
      </w:r>
      <w:r>
        <w:t>lagen om tjänstepensionsföretag</w:t>
      </w:r>
      <w:r w:rsidRPr="00EF736F">
        <w:t>.</w:t>
      </w:r>
    </w:p>
    <w:p w14:paraId="48EF5058" w14:textId="77777777" w:rsidR="001447FA" w:rsidRPr="00EF736F" w:rsidRDefault="001447FA" w:rsidP="001447FA">
      <w:pPr>
        <w:pStyle w:val="Brdtextmedindrag"/>
        <w:rPr>
          <w:sz w:val="8"/>
          <w:szCs w:val="8"/>
        </w:rPr>
      </w:pPr>
    </w:p>
    <w:p w14:paraId="1FEA1218"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71C4D930"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27CD08AA"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w:t>
      </w:r>
      <w:r w:rsidRPr="00EF736F">
        <w:rPr>
          <w:lang w:eastAsia="sv-SE"/>
        </w:rPr>
        <w:t xml:space="preserve">överensstämmer </w:t>
      </w:r>
      <w:r>
        <w:rPr>
          <w:lang w:eastAsia="sv-SE"/>
        </w:rPr>
        <w:t xml:space="preserve">i sak </w:t>
      </w:r>
      <w:r w:rsidRPr="00EF736F">
        <w:rPr>
          <w:lang w:eastAsia="sv-SE"/>
        </w:rPr>
        <w:t>med regeringens förslag.</w:t>
      </w:r>
    </w:p>
    <w:p w14:paraId="7FD22FE8" w14:textId="03D7E751"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 xml:space="preserve">Flertalet remissinstanser tillstyrker förslaget eller har inget att invända mot det. </w:t>
      </w:r>
      <w:r w:rsidRPr="000B0997">
        <w:rPr>
          <w:i/>
          <w:lang w:eastAsia="sv-SE"/>
        </w:rPr>
        <w:t>Finansinspektionen</w:t>
      </w:r>
      <w:r w:rsidRPr="00EF736F">
        <w:rPr>
          <w:lang w:eastAsia="sv-SE"/>
        </w:rPr>
        <w:t xml:space="preserve"> påpekar att bestämmel</w:t>
      </w:r>
      <w:r>
        <w:rPr>
          <w:lang w:eastAsia="sv-SE"/>
        </w:rPr>
        <w:softHyphen/>
      </w:r>
      <w:r w:rsidRPr="00EF736F">
        <w:rPr>
          <w:lang w:eastAsia="sv-SE"/>
        </w:rPr>
        <w:t>serna inte berör förhållandet till bestämmelser om grupptillsyn för tjänste</w:t>
      </w:r>
      <w:r>
        <w:rPr>
          <w:lang w:eastAsia="sv-SE"/>
        </w:rPr>
        <w:softHyphen/>
      </w:r>
      <w:r w:rsidRPr="00EF736F">
        <w:rPr>
          <w:lang w:eastAsia="sv-SE"/>
        </w:rPr>
        <w:t xml:space="preserve">pensionsinstitut som ett annat </w:t>
      </w:r>
      <w:r>
        <w:rPr>
          <w:lang w:eastAsia="sv-SE"/>
        </w:rPr>
        <w:t xml:space="preserve">land inom </w:t>
      </w:r>
      <w:r w:rsidRPr="00EF736F">
        <w:rPr>
          <w:lang w:eastAsia="sv-SE"/>
        </w:rPr>
        <w:t xml:space="preserve">EES kan komma att införa, men konstaterar samtidigt att detta är en </w:t>
      </w:r>
      <w:r w:rsidRPr="000B0997">
        <w:rPr>
          <w:lang w:eastAsia="sv-SE"/>
        </w:rPr>
        <w:t xml:space="preserve">oundviklig följd av att det saknas </w:t>
      </w:r>
      <w:r>
        <w:rPr>
          <w:lang w:eastAsia="sv-SE"/>
        </w:rPr>
        <w:t>unionsrätt</w:t>
      </w:r>
      <w:r w:rsidRPr="00EF736F">
        <w:rPr>
          <w:lang w:eastAsia="sv-SE"/>
        </w:rPr>
        <w:t xml:space="preserve">sliga </w:t>
      </w:r>
      <w:r w:rsidRPr="000B0997">
        <w:rPr>
          <w:lang w:eastAsia="sv-SE"/>
        </w:rPr>
        <w:t xml:space="preserve">regler om grupptillsyn för tjänstepensionsföretag. </w:t>
      </w:r>
      <w:r w:rsidRPr="00EF736F">
        <w:rPr>
          <w:lang w:eastAsia="sv-SE"/>
        </w:rPr>
        <w:t>Finans</w:t>
      </w:r>
      <w:r>
        <w:rPr>
          <w:lang w:eastAsia="sv-SE"/>
        </w:rPr>
        <w:softHyphen/>
      </w:r>
      <w:r w:rsidRPr="00EF736F">
        <w:rPr>
          <w:lang w:eastAsia="sv-SE"/>
        </w:rPr>
        <w:t>inspek</w:t>
      </w:r>
      <w:r>
        <w:rPr>
          <w:lang w:eastAsia="sv-SE"/>
        </w:rPr>
        <w:softHyphen/>
      </w:r>
      <w:r w:rsidRPr="00EF736F">
        <w:rPr>
          <w:lang w:eastAsia="sv-SE"/>
        </w:rPr>
        <w:t xml:space="preserve">tionen </w:t>
      </w:r>
      <w:r>
        <w:rPr>
          <w:lang w:eastAsia="sv-SE"/>
        </w:rPr>
        <w:t>anser</w:t>
      </w:r>
      <w:r w:rsidRPr="00EF736F">
        <w:rPr>
          <w:lang w:eastAsia="sv-SE"/>
        </w:rPr>
        <w:t xml:space="preserve"> att</w:t>
      </w:r>
      <w:r w:rsidRPr="000B0997">
        <w:rPr>
          <w:lang w:eastAsia="sv-SE"/>
        </w:rPr>
        <w:t xml:space="preserve"> om det föreligger e</w:t>
      </w:r>
      <w:r w:rsidRPr="00EF736F">
        <w:rPr>
          <w:lang w:eastAsia="sv-SE"/>
        </w:rPr>
        <w:t xml:space="preserve">tt fall av grupptillsyn enligt </w:t>
      </w:r>
      <w:r>
        <w:rPr>
          <w:lang w:eastAsia="sv-SE"/>
        </w:rPr>
        <w:t xml:space="preserve">den nya </w:t>
      </w:r>
      <w:r w:rsidRPr="00EF736F">
        <w:rPr>
          <w:lang w:eastAsia="sv-SE"/>
        </w:rPr>
        <w:t xml:space="preserve">lagen </w:t>
      </w:r>
      <w:r w:rsidRPr="000B0997">
        <w:rPr>
          <w:lang w:eastAsia="sv-SE"/>
        </w:rPr>
        <w:t>om</w:t>
      </w:r>
      <w:r w:rsidRPr="00EF736F">
        <w:rPr>
          <w:lang w:eastAsia="sv-SE"/>
        </w:rPr>
        <w:t xml:space="preserve"> tjänstepensionsföretag</w:t>
      </w:r>
      <w:r w:rsidRPr="000B0997">
        <w:rPr>
          <w:lang w:eastAsia="sv-SE"/>
        </w:rPr>
        <w:t xml:space="preserve"> på en högre nivå än den nivå som grupp</w:t>
      </w:r>
      <w:r>
        <w:rPr>
          <w:lang w:eastAsia="sv-SE"/>
        </w:rPr>
        <w:softHyphen/>
      </w:r>
      <w:r w:rsidRPr="000B0997">
        <w:rPr>
          <w:lang w:eastAsia="sv-SE"/>
        </w:rPr>
        <w:t xml:space="preserve">tillsyn ska utövas på enligt försäkringsrörelselagen, ska som </w:t>
      </w:r>
      <w:r>
        <w:rPr>
          <w:lang w:eastAsia="sv-SE"/>
        </w:rPr>
        <w:t>inspek</w:t>
      </w:r>
      <w:r w:rsidR="00977B64">
        <w:rPr>
          <w:lang w:eastAsia="sv-SE"/>
        </w:rPr>
        <w:softHyphen/>
      </w:r>
      <w:r>
        <w:rPr>
          <w:lang w:eastAsia="sv-SE"/>
        </w:rPr>
        <w:t>tionen</w:t>
      </w:r>
      <w:r w:rsidRPr="000B0997">
        <w:rPr>
          <w:lang w:eastAsia="sv-SE"/>
        </w:rPr>
        <w:t xml:space="preserve"> förstår förslaget, ett tjänstepensionsföretag som är anknutet företag i båda grupperna beaktas i grupptillsynen av båda </w:t>
      </w:r>
      <w:r w:rsidRPr="00EF736F">
        <w:rPr>
          <w:lang w:eastAsia="sv-SE"/>
        </w:rPr>
        <w:t>grupper</w:t>
      </w:r>
      <w:r w:rsidRPr="000B0997">
        <w:rPr>
          <w:lang w:eastAsia="sv-SE"/>
        </w:rPr>
        <w:t>na</w:t>
      </w:r>
      <w:r w:rsidRPr="00EF736F">
        <w:rPr>
          <w:lang w:eastAsia="sv-SE"/>
        </w:rPr>
        <w:t xml:space="preserve">, dvs. både i </w:t>
      </w:r>
      <w:r w:rsidRPr="00EF736F">
        <w:rPr>
          <w:lang w:eastAsia="sv-SE"/>
        </w:rPr>
        <w:lastRenderedPageBreak/>
        <w:t xml:space="preserve">gruppen enligt försäkringsrörelselagen och </w:t>
      </w:r>
      <w:r w:rsidRPr="000B0997">
        <w:rPr>
          <w:lang w:eastAsia="sv-SE"/>
        </w:rPr>
        <w:t xml:space="preserve">i gruppen </w:t>
      </w:r>
      <w:r w:rsidRPr="00EF736F">
        <w:rPr>
          <w:lang w:eastAsia="sv-SE"/>
        </w:rPr>
        <w:t xml:space="preserve">enligt </w:t>
      </w:r>
      <w:r>
        <w:rPr>
          <w:lang w:eastAsia="sv-SE"/>
        </w:rPr>
        <w:t xml:space="preserve">den nya </w:t>
      </w:r>
      <w:r w:rsidRPr="00EF736F">
        <w:rPr>
          <w:lang w:eastAsia="sv-SE"/>
        </w:rPr>
        <w:t>lagen</w:t>
      </w:r>
      <w:r w:rsidRPr="000B0997">
        <w:rPr>
          <w:lang w:eastAsia="sv-SE"/>
        </w:rPr>
        <w:t>.</w:t>
      </w:r>
      <w:r w:rsidRPr="00EF736F">
        <w:rPr>
          <w:lang w:eastAsia="sv-SE"/>
        </w:rPr>
        <w:t xml:space="preserve"> </w:t>
      </w:r>
      <w:r w:rsidRPr="000B0997">
        <w:rPr>
          <w:i/>
          <w:lang w:eastAsia="sv-SE"/>
        </w:rPr>
        <w:t>Svensk Försäkring</w:t>
      </w:r>
      <w:r w:rsidRPr="00EF736F">
        <w:rPr>
          <w:lang w:eastAsia="sv-SE"/>
        </w:rPr>
        <w:t xml:space="preserve"> </w:t>
      </w:r>
      <w:r>
        <w:rPr>
          <w:lang w:eastAsia="sv-SE"/>
        </w:rPr>
        <w:t>anser</w:t>
      </w:r>
      <w:r w:rsidRPr="00EF736F">
        <w:rPr>
          <w:lang w:eastAsia="sv-SE"/>
        </w:rPr>
        <w:t xml:space="preserve"> att tjänstepensionsföretag inte bör omfattas av grupp</w:t>
      </w:r>
      <w:r>
        <w:rPr>
          <w:lang w:eastAsia="sv-SE"/>
        </w:rPr>
        <w:softHyphen/>
      </w:r>
      <w:r w:rsidRPr="00EF736F">
        <w:rPr>
          <w:lang w:eastAsia="sv-SE"/>
        </w:rPr>
        <w:t xml:space="preserve">regler för tjänstepensionsföretag i de fall </w:t>
      </w:r>
      <w:r w:rsidRPr="000B0997">
        <w:rPr>
          <w:lang w:eastAsia="sv-SE"/>
        </w:rPr>
        <w:t>ett tjänstepensions</w:t>
      </w:r>
      <w:r>
        <w:rPr>
          <w:lang w:eastAsia="sv-SE"/>
        </w:rPr>
        <w:softHyphen/>
      </w:r>
      <w:r w:rsidRPr="000B0997">
        <w:rPr>
          <w:lang w:eastAsia="sv-SE"/>
        </w:rPr>
        <w:t xml:space="preserve">företag i toppen av en grupp är moderföretag till ett försäkringsföretag och det försäkringsföretaget i sin tur är moderföretag till ett försäkringsföretag och ett tjänstepensionsföretag. </w:t>
      </w:r>
      <w:r w:rsidRPr="00EF736F">
        <w:rPr>
          <w:lang w:eastAsia="sv-SE"/>
        </w:rPr>
        <w:t>I dessa fall föreligger en försäkringsgrupp enligt Solvens II-regelverket och det underliggande tjänstepensions</w:t>
      </w:r>
      <w:r>
        <w:rPr>
          <w:lang w:eastAsia="sv-SE"/>
        </w:rPr>
        <w:softHyphen/>
      </w:r>
      <w:r w:rsidRPr="00EF736F">
        <w:rPr>
          <w:lang w:eastAsia="sv-SE"/>
        </w:rPr>
        <w:t xml:space="preserve">företaget ska beaktas i försäkringsgruppen som ett anknutet företag och då enligt tjänstepensionsreglernas krav på kapitalbas och kapitalkrav. </w:t>
      </w:r>
    </w:p>
    <w:p w14:paraId="3D84C26E" w14:textId="77777777" w:rsidR="001447FA" w:rsidRPr="000B0997" w:rsidRDefault="001447FA" w:rsidP="001447FA">
      <w:pPr>
        <w:pStyle w:val="Rubrik4utannumrering"/>
        <w:rPr>
          <w:lang w:eastAsia="sv-SE"/>
        </w:rPr>
      </w:pPr>
      <w:r w:rsidRPr="0039406B">
        <w:rPr>
          <w:lang w:eastAsia="sv-SE"/>
        </w:rPr>
        <w:t xml:space="preserve">Skälen för </w:t>
      </w:r>
      <w:r w:rsidRPr="000B0997">
        <w:t>regeringens</w:t>
      </w:r>
      <w:r w:rsidRPr="000B0997">
        <w:rPr>
          <w:lang w:eastAsia="sv-SE"/>
        </w:rPr>
        <w:t xml:space="preserve"> förslag</w:t>
      </w:r>
    </w:p>
    <w:p w14:paraId="2923C636" w14:textId="77777777" w:rsidR="001447FA" w:rsidRPr="000B0997" w:rsidRDefault="001447FA" w:rsidP="001447FA">
      <w:pPr>
        <w:pStyle w:val="Rubrik5utannumrering"/>
        <w:spacing w:before="0"/>
        <w:rPr>
          <w:b/>
          <w:lang w:eastAsia="sv-SE"/>
        </w:rPr>
      </w:pPr>
      <w:r w:rsidRPr="000B0997">
        <w:rPr>
          <w:lang w:eastAsia="sv-SE"/>
        </w:rPr>
        <w:t xml:space="preserve">Förhållandet </w:t>
      </w:r>
      <w:r w:rsidRPr="000B0997">
        <w:t>till</w:t>
      </w:r>
      <w:r w:rsidRPr="000B0997">
        <w:rPr>
          <w:lang w:eastAsia="sv-SE"/>
        </w:rPr>
        <w:t xml:space="preserve"> bestämmelserna om grupptillsyn i </w:t>
      </w:r>
      <w:r w:rsidRPr="000B0997">
        <w:t>försäkringsrörelselagen</w:t>
      </w:r>
    </w:p>
    <w:p w14:paraId="5C77CDB2" w14:textId="77777777" w:rsidR="001447FA" w:rsidRPr="00EF736F" w:rsidRDefault="001447FA" w:rsidP="001447FA">
      <w:pPr>
        <w:pStyle w:val="Brdtextmedindrag"/>
        <w:tabs>
          <w:tab w:val="left" w:pos="4253"/>
        </w:tabs>
        <w:ind w:firstLine="0"/>
        <w:rPr>
          <w:lang w:eastAsia="sv-SE"/>
        </w:rPr>
      </w:pPr>
      <w:r w:rsidRPr="00EF736F">
        <w:rPr>
          <w:lang w:eastAsia="sv-SE"/>
        </w:rPr>
        <w:t>Både försäkringsföretag och tjänstepensionskassor omfattas i dag av bestämmelser om grupptillsyn (19 kap. FRL respektive 26 a–</w:t>
      </w:r>
      <w:r>
        <w:rPr>
          <w:lang w:eastAsia="sv-SE"/>
        </w:rPr>
        <w:t>26 </w:t>
      </w:r>
      <w:r w:rsidRPr="00EF736F">
        <w:rPr>
          <w:lang w:eastAsia="sv-SE"/>
        </w:rPr>
        <w:t>l §§ UFL). Det är rimligt att anta att flera av de försäkringsföretag som i dag driver försäkringsrörelse med avseende på tjänstepensionsförsäkringar kommer att vilja omvandla sig till tjänstepensionsföretag enligt de regler som nu föreslås</w:t>
      </w:r>
      <w:r>
        <w:rPr>
          <w:lang w:eastAsia="sv-SE"/>
        </w:rPr>
        <w:t xml:space="preserve"> (</w:t>
      </w:r>
      <w:r w:rsidRPr="00EF736F">
        <w:rPr>
          <w:lang w:eastAsia="sv-SE"/>
        </w:rPr>
        <w:t xml:space="preserve">se avsnitt </w:t>
      </w:r>
      <w:r>
        <w:rPr>
          <w:lang w:eastAsia="sv-SE"/>
        </w:rPr>
        <w:t>6</w:t>
      </w:r>
      <w:r w:rsidRPr="00EF736F">
        <w:rPr>
          <w:lang w:eastAsia="sv-SE"/>
        </w:rPr>
        <w:t>.3</w:t>
      </w:r>
      <w:r>
        <w:rPr>
          <w:lang w:eastAsia="sv-SE"/>
        </w:rPr>
        <w:t>)</w:t>
      </w:r>
      <w:r w:rsidRPr="00EF736F">
        <w:rPr>
          <w:lang w:eastAsia="sv-SE"/>
        </w:rPr>
        <w:t xml:space="preserve">. Det är även sannolikt att vissa av dessa företag ingår i grupper över vilka det i dag utövas grupptillsyn enligt försäkringsrörelselagen och att denna tillsyn </w:t>
      </w:r>
      <w:r>
        <w:rPr>
          <w:lang w:eastAsia="sv-SE"/>
        </w:rPr>
        <w:t>ska utövas även i fortsätt</w:t>
      </w:r>
      <w:r>
        <w:rPr>
          <w:lang w:eastAsia="sv-SE"/>
        </w:rPr>
        <w:softHyphen/>
        <w:t>ningen</w:t>
      </w:r>
      <w:r w:rsidRPr="00EF736F">
        <w:rPr>
          <w:lang w:eastAsia="sv-SE"/>
        </w:rPr>
        <w:t xml:space="preserve">, oberoende av om omvandling sker av ett företag i gruppen från försäkringsföretag till tjänstepensionsföretag. Frågan uppkommer då hur bestämmelserna om grupptillsyn i </w:t>
      </w:r>
      <w:r>
        <w:rPr>
          <w:lang w:eastAsia="sv-SE"/>
        </w:rPr>
        <w:t xml:space="preserve">den nya </w:t>
      </w:r>
      <w:r w:rsidRPr="00EF736F">
        <w:rPr>
          <w:lang w:eastAsia="sv-SE"/>
        </w:rPr>
        <w:t>lagen om tjänstepensions</w:t>
      </w:r>
      <w:r>
        <w:rPr>
          <w:lang w:eastAsia="sv-SE"/>
        </w:rPr>
        <w:softHyphen/>
      </w:r>
      <w:r w:rsidRPr="00EF736F">
        <w:rPr>
          <w:lang w:eastAsia="sv-SE"/>
        </w:rPr>
        <w:t>företag ska förhålla sig bestämmelserna om grupptillsyn i försäkrings</w:t>
      </w:r>
      <w:r>
        <w:rPr>
          <w:lang w:eastAsia="sv-SE"/>
        </w:rPr>
        <w:softHyphen/>
      </w:r>
      <w:r w:rsidRPr="00EF736F">
        <w:rPr>
          <w:lang w:eastAsia="sv-SE"/>
        </w:rPr>
        <w:t>rörelselagen.</w:t>
      </w:r>
    </w:p>
    <w:p w14:paraId="7B1B1BD3" w14:textId="77777777" w:rsidR="001447FA" w:rsidRPr="00EF736F" w:rsidRDefault="001447FA" w:rsidP="001447FA">
      <w:pPr>
        <w:pStyle w:val="Brdtextmedindrag"/>
      </w:pPr>
      <w:r w:rsidRPr="000B0997">
        <w:t>Dessa</w:t>
      </w:r>
      <w:r w:rsidRPr="00EF736F">
        <w:rPr>
          <w:lang w:eastAsia="sv-SE"/>
        </w:rPr>
        <w:t xml:space="preserve"> frågor är inte på samma sätt aktuella för tjänstepensionskassor. Detta följer av att en tjänstepensionskassa som </w:t>
      </w:r>
      <w:r w:rsidRPr="00EF736F">
        <w:t xml:space="preserve">vid utgången av </w:t>
      </w:r>
      <w:r>
        <w:t>den över</w:t>
      </w:r>
      <w:r>
        <w:softHyphen/>
        <w:t>gångstid som gäller för dem</w:t>
      </w:r>
      <w:r w:rsidRPr="00EF736F">
        <w:t xml:space="preserve"> inte har ansökt om tillstånd att driva verk</w:t>
      </w:r>
      <w:r>
        <w:softHyphen/>
      </w:r>
      <w:r w:rsidRPr="00EF736F">
        <w:t xml:space="preserve">samhet enligt försäkringsrörelselagen, eller som tjänstepensionsföretag enligt den </w:t>
      </w:r>
      <w:r>
        <w:t xml:space="preserve">nya </w:t>
      </w:r>
      <w:r w:rsidRPr="00EF736F">
        <w:t>lag</w:t>
      </w:r>
      <w:r>
        <w:t>en om tjänstepensionsföretag</w:t>
      </w:r>
      <w:r w:rsidRPr="00EF736F">
        <w:t xml:space="preserve">, ska träda i likvidation (7 § lagen [2010:2044] om införande av försäkringsrörelselagen [2010:2043], se även </w:t>
      </w:r>
      <w:r w:rsidRPr="00EF736F">
        <w:rPr>
          <w:lang w:eastAsia="sv-SE"/>
        </w:rPr>
        <w:t>avsnitt 4.5.</w:t>
      </w:r>
      <w:r>
        <w:rPr>
          <w:lang w:eastAsia="sv-SE"/>
        </w:rPr>
        <w:t>1</w:t>
      </w:r>
      <w:r w:rsidRPr="000B0997">
        <w:rPr>
          <w:lang w:eastAsia="sv-SE"/>
        </w:rPr>
        <w:t>)</w:t>
      </w:r>
      <w:r w:rsidRPr="00EF736F">
        <w:t xml:space="preserve">. </w:t>
      </w:r>
      <w:r>
        <w:t>I framtiden</w:t>
      </w:r>
      <w:r w:rsidRPr="00EF736F">
        <w:t xml:space="preserve"> kommer det</w:t>
      </w:r>
      <w:r>
        <w:t xml:space="preserve"> därför</w:t>
      </w:r>
      <w:r w:rsidRPr="00EF736F">
        <w:t xml:space="preserve"> inte att finnas några tjänstepensionskassor och därmed inte heller några </w:t>
      </w:r>
      <w:r w:rsidDel="00F77310">
        <w:t xml:space="preserve">företag som följer </w:t>
      </w:r>
      <w:r w:rsidRPr="00EF736F">
        <w:t xml:space="preserve">bestämmelser om grupptillsyn i </w:t>
      </w:r>
      <w:r>
        <w:t xml:space="preserve">den upphävda </w:t>
      </w:r>
      <w:r w:rsidRPr="00EF736F">
        <w:t>lagen om understöds</w:t>
      </w:r>
      <w:r>
        <w:softHyphen/>
      </w:r>
      <w:r w:rsidRPr="00EF736F">
        <w:t xml:space="preserve">föreningar som kan komma att överlappa de bestämmelser </w:t>
      </w:r>
      <w:r>
        <w:t xml:space="preserve">om grupptillsyn </w:t>
      </w:r>
      <w:r w:rsidRPr="00EF736F">
        <w:t>som föreslås för tjänstepensionsföretag.</w:t>
      </w:r>
    </w:p>
    <w:p w14:paraId="5A0758A6" w14:textId="77777777" w:rsidR="001447FA" w:rsidRPr="00EF736F" w:rsidRDefault="001447FA" w:rsidP="001447FA">
      <w:pPr>
        <w:pStyle w:val="Brdtextmedindrag"/>
        <w:rPr>
          <w:lang w:eastAsia="sv-SE"/>
        </w:rPr>
      </w:pPr>
      <w:r w:rsidRPr="00EF736F">
        <w:rPr>
          <w:lang w:eastAsia="sv-SE"/>
        </w:rPr>
        <w:t xml:space="preserve">För försäkringsföretag är som ovan </w:t>
      </w:r>
      <w:r w:rsidRPr="000B0997">
        <w:t>anges</w:t>
      </w:r>
      <w:r w:rsidRPr="00EF736F">
        <w:rPr>
          <w:lang w:eastAsia="sv-SE"/>
        </w:rPr>
        <w:t xml:space="preserve"> situationen en annan och som anges i avsnitt 1</w:t>
      </w:r>
      <w:r>
        <w:rPr>
          <w:lang w:eastAsia="sv-SE"/>
        </w:rPr>
        <w:t>4</w:t>
      </w:r>
      <w:r w:rsidRPr="00EF736F">
        <w:rPr>
          <w:lang w:eastAsia="sv-SE"/>
        </w:rPr>
        <w:t xml:space="preserve">.1.1 innebär en omvandling inte alltid att grupptillsynen enligt försäkringsrörelselagen </w:t>
      </w:r>
      <w:r w:rsidRPr="000B0997">
        <w:rPr>
          <w:lang w:eastAsia="sv-SE"/>
        </w:rPr>
        <w:t xml:space="preserve">helt </w:t>
      </w:r>
      <w:r w:rsidRPr="00EF736F">
        <w:rPr>
          <w:lang w:eastAsia="sv-SE"/>
        </w:rPr>
        <w:t xml:space="preserve">faller bort. Ett tjänstepensionsföretag som är dotterföretag till ett försäkringsföretag och systerföretag till ett annat försäkringsföretag med samma moderföretag, </w:t>
      </w:r>
      <w:r w:rsidRPr="000B0997">
        <w:rPr>
          <w:lang w:eastAsia="sv-SE"/>
        </w:rPr>
        <w:t xml:space="preserve">se </w:t>
      </w:r>
      <w:r w:rsidRPr="00EF736F">
        <w:rPr>
          <w:lang w:eastAsia="sv-SE"/>
        </w:rPr>
        <w:t xml:space="preserve">figur </w:t>
      </w:r>
      <w:r w:rsidRPr="000B0997">
        <w:rPr>
          <w:lang w:eastAsia="sv-SE"/>
        </w:rPr>
        <w:t>1</w:t>
      </w:r>
      <w:r>
        <w:rPr>
          <w:lang w:eastAsia="sv-SE"/>
        </w:rPr>
        <w:t>4</w:t>
      </w:r>
      <w:r w:rsidRPr="000B0997">
        <w:rPr>
          <w:lang w:eastAsia="sv-SE"/>
        </w:rPr>
        <w:t>.1</w:t>
      </w:r>
      <w:r>
        <w:rPr>
          <w:lang w:eastAsia="sv-SE"/>
        </w:rPr>
        <w:t>0</w:t>
      </w:r>
      <w:r w:rsidRPr="00EF736F">
        <w:rPr>
          <w:lang w:eastAsia="sv-SE"/>
        </w:rPr>
        <w:t>, kommer även efter omvandlingen</w:t>
      </w:r>
      <w:r w:rsidRPr="000B0997">
        <w:rPr>
          <w:lang w:eastAsia="sv-SE"/>
        </w:rPr>
        <w:t xml:space="preserve"> att</w:t>
      </w:r>
      <w:r w:rsidRPr="00EF736F">
        <w:rPr>
          <w:lang w:eastAsia="sv-SE"/>
        </w:rPr>
        <w:t xml:space="preserve"> </w:t>
      </w:r>
      <w:r w:rsidRPr="000B0997">
        <w:rPr>
          <w:lang w:eastAsia="sv-SE"/>
        </w:rPr>
        <w:t>omfattas av grupptillsyn</w:t>
      </w:r>
      <w:r>
        <w:rPr>
          <w:lang w:eastAsia="sv-SE"/>
        </w:rPr>
        <w:t xml:space="preserve"> enligt försäkrings</w:t>
      </w:r>
      <w:r>
        <w:rPr>
          <w:lang w:eastAsia="sv-SE"/>
        </w:rPr>
        <w:softHyphen/>
        <w:t>rörelselagen</w:t>
      </w:r>
      <w:r w:rsidRPr="000B0997">
        <w:rPr>
          <w:lang w:eastAsia="sv-SE"/>
        </w:rPr>
        <w:t xml:space="preserve">. </w:t>
      </w:r>
    </w:p>
    <w:p w14:paraId="66E0C0D4" w14:textId="771ACF63" w:rsidR="001447FA" w:rsidRPr="00EF736F" w:rsidRDefault="001447FA" w:rsidP="001447FA">
      <w:pPr>
        <w:pStyle w:val="FigurRubrik"/>
      </w:pPr>
      <w:r w:rsidRPr="00EF736F">
        <w:lastRenderedPageBreak/>
        <w:t xml:space="preserve">Figur </w:t>
      </w:r>
      <w:r w:rsidRPr="0039406B">
        <w:fldChar w:fldCharType="begin"/>
      </w:r>
      <w:r w:rsidRPr="00EF736F">
        <w:instrText xml:space="preserve"> STYLEREF 1 \s </w:instrText>
      </w:r>
      <w:r w:rsidRPr="0039406B">
        <w:fldChar w:fldCharType="separate"/>
      </w:r>
      <w:r w:rsidR="004E5C8C">
        <w:rPr>
          <w:noProof/>
        </w:rPr>
        <w:t>14</w:t>
      </w:r>
      <w:r w:rsidRPr="0039406B">
        <w:rPr>
          <w:noProof/>
        </w:rPr>
        <w:fldChar w:fldCharType="end"/>
      </w:r>
      <w:r w:rsidRPr="00EF736F">
        <w:t>.</w:t>
      </w:r>
      <w:r>
        <w:t>10</w:t>
      </w:r>
      <w:r w:rsidRPr="00EF736F">
        <w:tab/>
        <w:t>Tjänstepensionsföretag som omfattas av försäkringsrörelselagens gruppregler</w:t>
      </w:r>
    </w:p>
    <w:p w14:paraId="57526DC4" w14:textId="77777777" w:rsidR="001447FA" w:rsidRPr="00EF736F" w:rsidRDefault="001447FA" w:rsidP="001447FA">
      <w:pPr>
        <w:pStyle w:val="Brdtext"/>
      </w:pPr>
      <w:r w:rsidRPr="0039406B">
        <w:rPr>
          <w:noProof/>
        </w:rPr>
        <w:drawing>
          <wp:inline distT="0" distB="0" distL="0" distR="0" wp14:anchorId="487B417A" wp14:editId="09519AFB">
            <wp:extent cx="3727450" cy="1514104"/>
            <wp:effectExtent l="0" t="0" r="6350" b="0"/>
            <wp:docPr id="365" name="Bildobjekt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3919473" cy="1592105"/>
                    </a:xfrm>
                    <a:prstGeom prst="rect">
                      <a:avLst/>
                    </a:prstGeom>
                    <a:noFill/>
                  </pic:spPr>
                </pic:pic>
              </a:graphicData>
            </a:graphic>
          </wp:inline>
        </w:drawing>
      </w:r>
    </w:p>
    <w:p w14:paraId="1049CF7F" w14:textId="77777777" w:rsidR="001447FA" w:rsidRPr="0039406B" w:rsidRDefault="001447FA" w:rsidP="001447FA">
      <w:pPr>
        <w:pStyle w:val="Brdtext"/>
      </w:pPr>
    </w:p>
    <w:p w14:paraId="7AAA0610" w14:textId="77777777" w:rsidR="001447FA" w:rsidRPr="00242BBB" w:rsidRDefault="001447FA" w:rsidP="001447FA">
      <w:pPr>
        <w:pStyle w:val="Brdtextmedindrag"/>
      </w:pPr>
      <w:r w:rsidRPr="00242BBB">
        <w:t xml:space="preserve">Tjänstepensionsföretaget är i denna grupp ett anknutet företag till försäkringsföretaget i toppen av gruppen (1 kap. 16 a § FRL) och enligt </w:t>
      </w:r>
      <w:r w:rsidRPr="000E539F">
        <w:t>Solvens II-förordningen ska solvensberäkningen för en sådan grupp omfatta kapitalkraven för anknutna företag som är tjänstepensionsinstitut och kapitalbasen för dessa företag (artikel 329.1 b).</w:t>
      </w:r>
      <w:r w:rsidRPr="00242BBB">
        <w:t xml:space="preserve"> </w:t>
      </w:r>
    </w:p>
    <w:p w14:paraId="67B7863A" w14:textId="77777777" w:rsidR="001447FA" w:rsidRPr="007450DD" w:rsidRDefault="001447FA" w:rsidP="001447FA">
      <w:pPr>
        <w:pStyle w:val="Brdtextmedindrag"/>
        <w:rPr>
          <w:lang w:eastAsia="sv-SE"/>
        </w:rPr>
      </w:pPr>
      <w:r w:rsidRPr="0039406B">
        <w:rPr>
          <w:lang w:eastAsia="sv-SE"/>
        </w:rPr>
        <w:t xml:space="preserve">Fråga är därmed hur </w:t>
      </w:r>
      <w:r w:rsidRPr="002237E7">
        <w:rPr>
          <w:lang w:eastAsia="sv-SE"/>
        </w:rPr>
        <w:t>bestämmelserna</w:t>
      </w:r>
      <w:r w:rsidRPr="007450DD">
        <w:rPr>
          <w:lang w:eastAsia="sv-SE"/>
        </w:rPr>
        <w:t xml:space="preserve"> om grupptillsyn i </w:t>
      </w:r>
      <w:r>
        <w:rPr>
          <w:lang w:eastAsia="sv-SE"/>
        </w:rPr>
        <w:t xml:space="preserve">den nya </w:t>
      </w:r>
      <w:r w:rsidRPr="007450DD">
        <w:rPr>
          <w:lang w:eastAsia="sv-SE"/>
        </w:rPr>
        <w:t xml:space="preserve">lagen om tjänstepensionsföretag </w:t>
      </w:r>
      <w:r>
        <w:rPr>
          <w:lang w:eastAsia="sv-SE"/>
        </w:rPr>
        <w:t>bör</w:t>
      </w:r>
      <w:r w:rsidRPr="007450DD">
        <w:rPr>
          <w:lang w:eastAsia="sv-SE"/>
        </w:rPr>
        <w:t xml:space="preserve"> förhålla sig till bestämmelserna om grupp</w:t>
      </w:r>
      <w:r>
        <w:rPr>
          <w:lang w:eastAsia="sv-SE"/>
        </w:rPr>
        <w:softHyphen/>
      </w:r>
      <w:r w:rsidRPr="007450DD">
        <w:rPr>
          <w:lang w:eastAsia="sv-SE"/>
        </w:rPr>
        <w:t xml:space="preserve">tillsyn i försäkringsrörelselagen. </w:t>
      </w:r>
      <w:r w:rsidRPr="0034251E">
        <w:rPr>
          <w:lang w:eastAsia="sv-SE"/>
        </w:rPr>
        <w:t>Utgångspunkten</w:t>
      </w:r>
      <w:r w:rsidRPr="000B0997">
        <w:rPr>
          <w:lang w:eastAsia="sv-SE"/>
        </w:rPr>
        <w:t xml:space="preserve"> för bestämmelserna om grupptillsyn i </w:t>
      </w:r>
      <w:r>
        <w:rPr>
          <w:lang w:eastAsia="sv-SE"/>
        </w:rPr>
        <w:t xml:space="preserve">den nya </w:t>
      </w:r>
      <w:r w:rsidRPr="000B0997">
        <w:rPr>
          <w:lang w:eastAsia="sv-SE"/>
        </w:rPr>
        <w:t>lagen bör som anges i avsnitt 1</w:t>
      </w:r>
      <w:r>
        <w:rPr>
          <w:lang w:eastAsia="sv-SE"/>
        </w:rPr>
        <w:t>4</w:t>
      </w:r>
      <w:r w:rsidRPr="000B0997">
        <w:rPr>
          <w:lang w:eastAsia="sv-SE"/>
        </w:rPr>
        <w:t>.1.1</w:t>
      </w:r>
      <w:r w:rsidRPr="0039406B">
        <w:rPr>
          <w:lang w:eastAsia="sv-SE"/>
        </w:rPr>
        <w:t xml:space="preserve"> vara att grupp</w:t>
      </w:r>
      <w:r>
        <w:rPr>
          <w:lang w:eastAsia="sv-SE"/>
        </w:rPr>
        <w:t>-</w:t>
      </w:r>
      <w:r w:rsidRPr="0039406B">
        <w:rPr>
          <w:lang w:eastAsia="sv-SE"/>
        </w:rPr>
        <w:t>tillsynen</w:t>
      </w:r>
      <w:r w:rsidRPr="002237E7">
        <w:rPr>
          <w:lang w:eastAsia="sv-SE"/>
        </w:rPr>
        <w:t xml:space="preserve"> inte ska falla bort när ett försäkringsföretag omvandlas till ett tjänstepensionsföretag.</w:t>
      </w:r>
    </w:p>
    <w:p w14:paraId="06A54700" w14:textId="77777777" w:rsidR="001447FA" w:rsidRPr="0034251E" w:rsidRDefault="001447FA" w:rsidP="001447FA">
      <w:pPr>
        <w:pStyle w:val="Brdtextmedindrag"/>
        <w:rPr>
          <w:lang w:eastAsia="sv-SE"/>
        </w:rPr>
      </w:pPr>
      <w:r w:rsidRPr="0034251E">
        <w:rPr>
          <w:lang w:eastAsia="sv-SE"/>
        </w:rPr>
        <w:t>I</w:t>
      </w:r>
      <w:r w:rsidRPr="000B0997">
        <w:rPr>
          <w:lang w:eastAsia="sv-SE"/>
        </w:rPr>
        <w:t xml:space="preserve"> detta sammanhang måste </w:t>
      </w:r>
      <w:r>
        <w:rPr>
          <w:lang w:eastAsia="sv-SE"/>
        </w:rPr>
        <w:t xml:space="preserve">det </w:t>
      </w:r>
      <w:r w:rsidRPr="002237E7">
        <w:rPr>
          <w:lang w:eastAsia="sv-SE"/>
        </w:rPr>
        <w:t>beaktas att grupptillsyn</w:t>
      </w:r>
      <w:r w:rsidRPr="007450DD">
        <w:rPr>
          <w:lang w:eastAsia="sv-SE"/>
        </w:rPr>
        <w:t>en</w:t>
      </w:r>
      <w:r w:rsidRPr="0034251E">
        <w:rPr>
          <w:lang w:eastAsia="sv-SE"/>
        </w:rPr>
        <w:t xml:space="preserve"> enligt försäk</w:t>
      </w:r>
      <w:r>
        <w:rPr>
          <w:lang w:eastAsia="sv-SE"/>
        </w:rPr>
        <w:softHyphen/>
      </w:r>
      <w:r w:rsidRPr="0034251E">
        <w:rPr>
          <w:lang w:eastAsia="sv-SE"/>
        </w:rPr>
        <w:t xml:space="preserve">ringsrörelselagen är baserad på </w:t>
      </w:r>
      <w:r>
        <w:rPr>
          <w:lang w:eastAsia="sv-SE"/>
        </w:rPr>
        <w:t>unionsrätten</w:t>
      </w:r>
      <w:r w:rsidRPr="002237E7">
        <w:rPr>
          <w:lang w:eastAsia="sv-SE"/>
        </w:rPr>
        <w:t xml:space="preserve">, </w:t>
      </w:r>
      <w:r w:rsidRPr="007450DD">
        <w:rPr>
          <w:lang w:eastAsia="sv-SE"/>
        </w:rPr>
        <w:t>Solvens II-direktivet som är ett fullharmoniseringsdirektiv</w:t>
      </w:r>
      <w:r>
        <w:rPr>
          <w:lang w:eastAsia="sv-SE"/>
        </w:rPr>
        <w:t>, dvs. det är inte möjligt för medlemsstaterna att genom nationella föreskrifter avvika från den reglering som finns i det direktivet</w:t>
      </w:r>
      <w:r w:rsidRPr="002237E7">
        <w:rPr>
          <w:lang w:eastAsia="sv-SE"/>
        </w:rPr>
        <w:t>. Detta betyder att det inte är möjligt att i den svenska nationella</w:t>
      </w:r>
      <w:r w:rsidRPr="007450DD">
        <w:rPr>
          <w:lang w:eastAsia="sv-SE"/>
        </w:rPr>
        <w:t xml:space="preserve"> lagstiftningen för tjänstepensionsföretag inskränka omfattningen av den grupptillsyn som gäller enligt försäkringsrörelselagen. </w:t>
      </w:r>
      <w:r>
        <w:rPr>
          <w:lang w:eastAsia="sv-SE"/>
        </w:rPr>
        <w:t>D</w:t>
      </w:r>
      <w:r w:rsidRPr="007450DD">
        <w:rPr>
          <w:lang w:eastAsia="sv-SE"/>
        </w:rPr>
        <w:t xml:space="preserve">etta </w:t>
      </w:r>
      <w:r>
        <w:rPr>
          <w:lang w:eastAsia="sv-SE"/>
        </w:rPr>
        <w:t xml:space="preserve">innebär i sin tur </w:t>
      </w:r>
      <w:r w:rsidRPr="002237E7">
        <w:rPr>
          <w:lang w:eastAsia="sv-SE"/>
        </w:rPr>
        <w:t>att grupptillsyn</w:t>
      </w:r>
      <w:r w:rsidRPr="007450DD">
        <w:rPr>
          <w:lang w:eastAsia="sv-SE"/>
        </w:rPr>
        <w:t>en</w:t>
      </w:r>
      <w:r w:rsidRPr="0034251E">
        <w:rPr>
          <w:lang w:eastAsia="sv-SE"/>
        </w:rPr>
        <w:t xml:space="preserve"> enligt försäkringsrörelselagen</w:t>
      </w:r>
      <w:r w:rsidRPr="000B0997">
        <w:rPr>
          <w:lang w:eastAsia="sv-SE"/>
        </w:rPr>
        <w:t xml:space="preserve"> måste ges företräde framför den grupptillsyn som </w:t>
      </w:r>
      <w:r>
        <w:rPr>
          <w:lang w:eastAsia="sv-SE"/>
        </w:rPr>
        <w:t>enligt</w:t>
      </w:r>
      <w:r w:rsidRPr="000B0997">
        <w:rPr>
          <w:lang w:eastAsia="sv-SE"/>
        </w:rPr>
        <w:t xml:space="preserve"> försl</w:t>
      </w:r>
      <w:r>
        <w:rPr>
          <w:lang w:eastAsia="sv-SE"/>
        </w:rPr>
        <w:t>aget ska gälla</w:t>
      </w:r>
      <w:r w:rsidRPr="000B0997">
        <w:rPr>
          <w:lang w:eastAsia="sv-SE"/>
        </w:rPr>
        <w:t xml:space="preserve"> </w:t>
      </w:r>
      <w:r>
        <w:rPr>
          <w:lang w:eastAsia="sv-SE"/>
        </w:rPr>
        <w:t>enl</w:t>
      </w:r>
      <w:r w:rsidRPr="000B0997">
        <w:rPr>
          <w:lang w:eastAsia="sv-SE"/>
        </w:rPr>
        <w:t>i</w:t>
      </w:r>
      <w:r>
        <w:rPr>
          <w:lang w:eastAsia="sv-SE"/>
        </w:rPr>
        <w:t>gt den nya</w:t>
      </w:r>
      <w:r w:rsidRPr="000B0997">
        <w:rPr>
          <w:lang w:eastAsia="sv-SE"/>
        </w:rPr>
        <w:t xml:space="preserve"> lagen om tjänstepensionsföretag, som uteslutande </w:t>
      </w:r>
      <w:r>
        <w:rPr>
          <w:lang w:eastAsia="sv-SE"/>
        </w:rPr>
        <w:t xml:space="preserve">utgör </w:t>
      </w:r>
      <w:r w:rsidRPr="007450DD">
        <w:rPr>
          <w:lang w:eastAsia="sv-SE"/>
        </w:rPr>
        <w:t>svensk nationell lagstift</w:t>
      </w:r>
      <w:r>
        <w:rPr>
          <w:lang w:eastAsia="sv-SE"/>
        </w:rPr>
        <w:softHyphen/>
      </w:r>
      <w:r w:rsidRPr="007450DD">
        <w:rPr>
          <w:lang w:eastAsia="sv-SE"/>
        </w:rPr>
        <w:t xml:space="preserve">ning. </w:t>
      </w:r>
    </w:p>
    <w:p w14:paraId="0DA17C02" w14:textId="77777777" w:rsidR="001447FA" w:rsidRPr="000B0997" w:rsidRDefault="001447FA" w:rsidP="001447FA">
      <w:pPr>
        <w:pStyle w:val="Brdtextmedindrag"/>
        <w:rPr>
          <w:lang w:eastAsia="sv-SE"/>
        </w:rPr>
      </w:pPr>
      <w:r w:rsidRPr="000B0997">
        <w:rPr>
          <w:lang w:eastAsia="sv-SE"/>
        </w:rPr>
        <w:t xml:space="preserve">Utgångspunkten måste därmed bli att bestämmelserna i </w:t>
      </w:r>
      <w:r>
        <w:rPr>
          <w:lang w:eastAsia="sv-SE"/>
        </w:rPr>
        <w:t xml:space="preserve">den nya </w:t>
      </w:r>
      <w:r w:rsidRPr="000B0997">
        <w:rPr>
          <w:lang w:eastAsia="sv-SE"/>
        </w:rPr>
        <w:t>lagen om tjänstepensionsföretag ska gälla</w:t>
      </w:r>
      <w:r>
        <w:rPr>
          <w:lang w:eastAsia="sv-SE"/>
        </w:rPr>
        <w:t xml:space="preserve"> först</w:t>
      </w:r>
      <w:r w:rsidRPr="002237E7">
        <w:rPr>
          <w:lang w:eastAsia="sv-SE"/>
        </w:rPr>
        <w:t xml:space="preserve"> om bestämmelserna i försäk</w:t>
      </w:r>
      <w:r>
        <w:rPr>
          <w:lang w:eastAsia="sv-SE"/>
        </w:rPr>
        <w:softHyphen/>
      </w:r>
      <w:r w:rsidRPr="002237E7">
        <w:rPr>
          <w:lang w:eastAsia="sv-SE"/>
        </w:rPr>
        <w:t>ringsrörelselagen inte är tillämpliga. Ett tjänstepensionsföretag som om</w:t>
      </w:r>
      <w:r>
        <w:rPr>
          <w:lang w:eastAsia="sv-SE"/>
        </w:rPr>
        <w:softHyphen/>
      </w:r>
      <w:r w:rsidRPr="002237E7">
        <w:rPr>
          <w:lang w:eastAsia="sv-SE"/>
        </w:rPr>
        <w:t>fattas av bestämmelserna om grupptillsyn i försäkringsrörelselagen</w:t>
      </w:r>
      <w:r w:rsidRPr="007450DD">
        <w:rPr>
          <w:lang w:eastAsia="sv-SE"/>
        </w:rPr>
        <w:t xml:space="preserve"> </w:t>
      </w:r>
      <w:r w:rsidRPr="0034251E">
        <w:rPr>
          <w:lang w:eastAsia="sv-SE"/>
        </w:rPr>
        <w:t>ska där</w:t>
      </w:r>
      <w:r>
        <w:rPr>
          <w:lang w:eastAsia="sv-SE"/>
        </w:rPr>
        <w:t>för</w:t>
      </w:r>
      <w:r w:rsidRPr="000B0997">
        <w:rPr>
          <w:lang w:eastAsia="sv-SE"/>
        </w:rPr>
        <w:t xml:space="preserve"> normalt inte omfattas av bestämmelser</w:t>
      </w:r>
      <w:r>
        <w:rPr>
          <w:lang w:eastAsia="sv-SE"/>
        </w:rPr>
        <w:t>na om grupptillsyn</w:t>
      </w:r>
      <w:r w:rsidRPr="000B0997">
        <w:rPr>
          <w:lang w:eastAsia="sv-SE"/>
        </w:rPr>
        <w:t xml:space="preserve"> i </w:t>
      </w:r>
      <w:r>
        <w:rPr>
          <w:lang w:eastAsia="sv-SE"/>
        </w:rPr>
        <w:t xml:space="preserve">den nya </w:t>
      </w:r>
      <w:r w:rsidRPr="000B0997">
        <w:rPr>
          <w:lang w:eastAsia="sv-SE"/>
        </w:rPr>
        <w:t xml:space="preserve">lagen. Motsvarande bör gälla om det rör sig grupptillsyn enligt lagstiftning i något annat land inom EES som genomför Solvens II-direktivet. Detta bör uttryckligen anges i den </w:t>
      </w:r>
      <w:r>
        <w:rPr>
          <w:lang w:eastAsia="sv-SE"/>
        </w:rPr>
        <w:t xml:space="preserve">nya </w:t>
      </w:r>
      <w:r w:rsidRPr="000B0997">
        <w:rPr>
          <w:lang w:eastAsia="sv-SE"/>
        </w:rPr>
        <w:t>lag</w:t>
      </w:r>
      <w:r>
        <w:rPr>
          <w:lang w:eastAsia="sv-SE"/>
        </w:rPr>
        <w:t>en</w:t>
      </w:r>
      <w:r w:rsidRPr="000B0997">
        <w:rPr>
          <w:lang w:eastAsia="sv-SE"/>
        </w:rPr>
        <w:t xml:space="preserve">. </w:t>
      </w:r>
    </w:p>
    <w:p w14:paraId="071F0444" w14:textId="77777777" w:rsidR="001447FA" w:rsidRPr="00EF736F" w:rsidRDefault="001447FA" w:rsidP="001447FA">
      <w:pPr>
        <w:pStyle w:val="Rubrik5utannumrering"/>
      </w:pPr>
      <w:r w:rsidRPr="00EF736F">
        <w:t>När en omvandling leder till en mindre omfattande grupptillsyn enligt försäkringsrörelselagen</w:t>
      </w:r>
    </w:p>
    <w:p w14:paraId="4BF34645" w14:textId="77777777" w:rsidR="001447FA" w:rsidRPr="00EF736F" w:rsidRDefault="001447FA" w:rsidP="001447FA">
      <w:pPr>
        <w:pStyle w:val="Brdtextmedindrag"/>
        <w:tabs>
          <w:tab w:val="left" w:pos="4253"/>
        </w:tabs>
        <w:ind w:firstLine="0"/>
        <w:rPr>
          <w:lang w:eastAsia="sv-SE"/>
        </w:rPr>
      </w:pPr>
      <w:r w:rsidRPr="00EF736F">
        <w:rPr>
          <w:lang w:eastAsia="sv-SE"/>
        </w:rPr>
        <w:t>Grupptillsynen enligt försäkringsrörelselagen kan vara mer eller mindre omfattande beroende på hur gruppen ser ut. Full</w:t>
      </w:r>
      <w:r>
        <w:rPr>
          <w:lang w:eastAsia="sv-SE"/>
        </w:rPr>
        <w:t>ständig</w:t>
      </w:r>
      <w:r w:rsidRPr="00EF736F">
        <w:rPr>
          <w:lang w:eastAsia="sv-SE"/>
        </w:rPr>
        <w:t xml:space="preserve"> grupptillsyn ska utövas över försäkringsföretag som är moderföretag till eller har ägar</w:t>
      </w:r>
      <w:r>
        <w:rPr>
          <w:lang w:eastAsia="sv-SE"/>
        </w:rPr>
        <w:softHyphen/>
      </w:r>
      <w:r w:rsidRPr="00EF736F">
        <w:rPr>
          <w:lang w:eastAsia="sv-SE"/>
        </w:rPr>
        <w:t xml:space="preserve">intresse i åtminstone ett försäkringsföretag, en EES-försäkringsgivare eller </w:t>
      </w:r>
      <w:r w:rsidRPr="00EF736F">
        <w:rPr>
          <w:lang w:eastAsia="sv-SE"/>
        </w:rPr>
        <w:lastRenderedPageBreak/>
        <w:t>en försäkringsgivare från tredjeland (19 kap. 2 § andra stycket 1 FRL). Full</w:t>
      </w:r>
      <w:r>
        <w:rPr>
          <w:lang w:eastAsia="sv-SE"/>
        </w:rPr>
        <w:t>ständig</w:t>
      </w:r>
      <w:r w:rsidRPr="00EF736F">
        <w:rPr>
          <w:lang w:eastAsia="sv-SE"/>
        </w:rPr>
        <w:t xml:space="preserve"> grupptillsyn ska även utövas över försäkringsföretag som har en gemensam eller i huvudsak gemensam ledning med ett annat försäk</w:t>
      </w:r>
      <w:r>
        <w:rPr>
          <w:lang w:eastAsia="sv-SE"/>
        </w:rPr>
        <w:softHyphen/>
      </w:r>
      <w:r w:rsidRPr="00EF736F">
        <w:rPr>
          <w:lang w:eastAsia="sv-SE"/>
        </w:rPr>
        <w:t>ringsföretag, en EES-försäkringsgivare eller en försäkringsgivare från tredjeland (19 kap. 2 § andra stycket 2 FRL). Full</w:t>
      </w:r>
      <w:r>
        <w:rPr>
          <w:lang w:eastAsia="sv-SE"/>
        </w:rPr>
        <w:t>ständig</w:t>
      </w:r>
      <w:r w:rsidRPr="00EF736F">
        <w:rPr>
          <w:lang w:eastAsia="sv-SE"/>
        </w:rPr>
        <w:t xml:space="preserve"> grupptillsyn ska dessutom utövas över försäkringsföretag vars moderföretag är ett försäk</w:t>
      </w:r>
      <w:r>
        <w:rPr>
          <w:lang w:eastAsia="sv-SE"/>
        </w:rPr>
        <w:softHyphen/>
      </w:r>
      <w:r w:rsidRPr="00EF736F">
        <w:rPr>
          <w:lang w:eastAsia="sv-SE"/>
        </w:rPr>
        <w:t>ringsholdingföretag med huvudkontor inom EES eller ett blandat finan</w:t>
      </w:r>
      <w:r>
        <w:rPr>
          <w:lang w:eastAsia="sv-SE"/>
        </w:rPr>
        <w:softHyphen/>
      </w:r>
      <w:r w:rsidRPr="00EF736F">
        <w:rPr>
          <w:lang w:eastAsia="sv-SE"/>
        </w:rPr>
        <w:t xml:space="preserve">siellt holdingföretag med huvudkontor inom EES (19 kap. 2 § andra </w:t>
      </w:r>
      <w:r w:rsidRPr="00EF736F">
        <w:t>stycket 3</w:t>
      </w:r>
      <w:r w:rsidRPr="00EF736F">
        <w:rPr>
          <w:lang w:eastAsia="sv-SE"/>
        </w:rPr>
        <w:t xml:space="preserve"> FRL). Grupptillsyn enligt särskilda bestämmelser ska utövas över försäkringsföretag vars moderföretag är en försäkringsgivare från tredjeland, ett försäkringsholdingföretag med huvudkontor utanför EES eller ett blandat finansiellt holdingföretag med huvudkontor utanför EES (19 kap. 2 § tredje stycket FRL). För vissa gruppstrukturer ska grupptill</w:t>
      </w:r>
      <w:r>
        <w:rPr>
          <w:lang w:eastAsia="sv-SE"/>
        </w:rPr>
        <w:softHyphen/>
      </w:r>
      <w:r w:rsidRPr="00EF736F">
        <w:rPr>
          <w:lang w:eastAsia="sv-SE"/>
        </w:rPr>
        <w:t>synen endast omfatta vissa transaktioner inom gruppen. Detta gäller för försäkringsföretag vars moderföretag är ett försäkringsholdingföretag med blandad verksamhet (19 kap. 2 § fjärde stycket FRL).</w:t>
      </w:r>
    </w:p>
    <w:p w14:paraId="4EDBAD4B" w14:textId="77777777" w:rsidR="001447FA" w:rsidRPr="00EF736F" w:rsidRDefault="001447FA" w:rsidP="001447FA">
      <w:pPr>
        <w:pStyle w:val="Brdtextmedindrag"/>
        <w:rPr>
          <w:lang w:eastAsia="sv-SE"/>
        </w:rPr>
      </w:pPr>
      <w:r w:rsidRPr="00EF736F">
        <w:rPr>
          <w:lang w:eastAsia="sv-SE"/>
        </w:rPr>
        <w:t>Försäkringsföretag som väljer att omvandla sig till tjänstepensions</w:t>
      </w:r>
      <w:r>
        <w:rPr>
          <w:lang w:eastAsia="sv-SE"/>
        </w:rPr>
        <w:softHyphen/>
      </w:r>
      <w:r w:rsidRPr="00EF736F">
        <w:rPr>
          <w:lang w:eastAsia="sv-SE"/>
        </w:rPr>
        <w:t>företag kan</w:t>
      </w:r>
      <w:r>
        <w:rPr>
          <w:lang w:eastAsia="sv-SE"/>
        </w:rPr>
        <w:t>,</w:t>
      </w:r>
      <w:r w:rsidRPr="00EF736F">
        <w:rPr>
          <w:lang w:eastAsia="sv-SE"/>
        </w:rPr>
        <w:t xml:space="preserve"> beroende på hur gruppen ser ut</w:t>
      </w:r>
      <w:r>
        <w:rPr>
          <w:lang w:eastAsia="sv-SE"/>
        </w:rPr>
        <w:t>,</w:t>
      </w:r>
      <w:r w:rsidRPr="00EF736F">
        <w:rPr>
          <w:lang w:eastAsia="sv-SE"/>
        </w:rPr>
        <w:t xml:space="preserve"> komma att omfattas av mer eller mindre omfattande bestämmelser om grupptillsyn om försäkrings</w:t>
      </w:r>
      <w:r>
        <w:rPr>
          <w:lang w:eastAsia="sv-SE"/>
        </w:rPr>
        <w:softHyphen/>
      </w:r>
      <w:r w:rsidRPr="00EF736F">
        <w:rPr>
          <w:lang w:eastAsia="sv-SE"/>
        </w:rPr>
        <w:t xml:space="preserve">rörelselagens bestämmelser fortsatt ska gälla för företaget. </w:t>
      </w:r>
    </w:p>
    <w:p w14:paraId="5C93E31F" w14:textId="77777777" w:rsidR="001447FA" w:rsidRPr="00EF736F" w:rsidRDefault="001447FA" w:rsidP="001447FA">
      <w:pPr>
        <w:pStyle w:val="Brdtextmedindrag"/>
        <w:rPr>
          <w:lang w:eastAsia="sv-SE"/>
        </w:rPr>
      </w:pPr>
      <w:r w:rsidRPr="00EF736F">
        <w:rPr>
          <w:lang w:eastAsia="sv-SE"/>
        </w:rPr>
        <w:t>Som exempel kan ett tjänstepensionsföretag vara moderföretag till ett försäkringsföretag som i sin tur är moderföretag till ett försäkringsföretag och ett tjänstepensionsföretag, se figur 1</w:t>
      </w:r>
      <w:r>
        <w:rPr>
          <w:lang w:eastAsia="sv-SE"/>
        </w:rPr>
        <w:t>4</w:t>
      </w:r>
      <w:r w:rsidRPr="00EF736F">
        <w:rPr>
          <w:lang w:eastAsia="sv-SE"/>
        </w:rPr>
        <w:t>.</w:t>
      </w:r>
      <w:r>
        <w:rPr>
          <w:lang w:eastAsia="sv-SE"/>
        </w:rPr>
        <w:t>11</w:t>
      </w:r>
      <w:r w:rsidRPr="00EF736F">
        <w:rPr>
          <w:lang w:eastAsia="sv-SE"/>
        </w:rPr>
        <w:t>.</w:t>
      </w:r>
    </w:p>
    <w:p w14:paraId="307D040A" w14:textId="5366A44D" w:rsidR="001447FA" w:rsidRPr="00EF736F" w:rsidRDefault="001447FA" w:rsidP="001447FA">
      <w:pPr>
        <w:pStyle w:val="FigurRubrik"/>
      </w:pPr>
      <w:r w:rsidRPr="00EF736F">
        <w:t xml:space="preserve">Figur </w:t>
      </w:r>
      <w:r w:rsidRPr="0039406B">
        <w:fldChar w:fldCharType="begin"/>
      </w:r>
      <w:r w:rsidRPr="00EF736F">
        <w:instrText xml:space="preserve"> STYLEREF 1 \s </w:instrText>
      </w:r>
      <w:r w:rsidRPr="0039406B">
        <w:fldChar w:fldCharType="separate"/>
      </w:r>
      <w:r w:rsidR="004E5C8C">
        <w:rPr>
          <w:noProof/>
        </w:rPr>
        <w:t>14</w:t>
      </w:r>
      <w:r w:rsidRPr="0039406B">
        <w:rPr>
          <w:noProof/>
        </w:rPr>
        <w:fldChar w:fldCharType="end"/>
      </w:r>
      <w:r w:rsidRPr="00EF736F">
        <w:t>.</w:t>
      </w:r>
      <w:r>
        <w:t>11</w:t>
      </w:r>
      <w:r w:rsidRPr="00EF736F">
        <w:tab/>
        <w:t>Tjänstepensionsföretag som inte omfattas av full</w:t>
      </w:r>
      <w:r>
        <w:t>ständig</w:t>
      </w:r>
      <w:r w:rsidRPr="00EF736F">
        <w:t xml:space="preserve"> grupptillsyn enligt </w:t>
      </w:r>
      <w:r w:rsidRPr="0076087C">
        <w:t>försäkringsrörelselagen</w:t>
      </w:r>
      <w:r w:rsidRPr="00EF736F">
        <w:t xml:space="preserve"> </w:t>
      </w:r>
    </w:p>
    <w:p w14:paraId="4710BD10" w14:textId="77777777" w:rsidR="001447FA" w:rsidRPr="00EF736F" w:rsidRDefault="001447FA" w:rsidP="001447FA">
      <w:pPr>
        <w:pStyle w:val="Brdtext"/>
      </w:pPr>
      <w:r w:rsidRPr="0039406B">
        <w:rPr>
          <w:noProof/>
        </w:rPr>
        <w:drawing>
          <wp:inline distT="0" distB="0" distL="0" distR="0" wp14:anchorId="7B1A5A99" wp14:editId="5BA64ECA">
            <wp:extent cx="3733372" cy="2327564"/>
            <wp:effectExtent l="0" t="0" r="635" b="0"/>
            <wp:docPr id="366" name="Bildobjekt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3790295" cy="2363052"/>
                    </a:xfrm>
                    <a:prstGeom prst="rect">
                      <a:avLst/>
                    </a:prstGeom>
                    <a:noFill/>
                  </pic:spPr>
                </pic:pic>
              </a:graphicData>
            </a:graphic>
          </wp:inline>
        </w:drawing>
      </w:r>
    </w:p>
    <w:p w14:paraId="6831E8F3" w14:textId="77777777" w:rsidR="001447FA" w:rsidRPr="00EF736F" w:rsidRDefault="001447FA" w:rsidP="001447FA">
      <w:pPr>
        <w:pStyle w:val="Brdtextmedindrag"/>
        <w:ind w:firstLine="0"/>
        <w:rPr>
          <w:lang w:eastAsia="sv-SE"/>
        </w:rPr>
      </w:pPr>
    </w:p>
    <w:p w14:paraId="5DC29FD2" w14:textId="77777777" w:rsidR="001447FA" w:rsidRPr="00556889" w:rsidRDefault="001447FA" w:rsidP="001447FA">
      <w:pPr>
        <w:pStyle w:val="Brdtextmedindrag"/>
      </w:pPr>
      <w:r w:rsidRPr="00556889">
        <w:t>I detta fall kommer försäkringsföretagen, försäkringsföretag C och D, och tjänstepensionsföretaget som är dotterföretag till försäkringsföretag C (tjänstepensionsföretag B) att omfattas av försäkringsrörelselagens bestämmelser om grupptillsyn på samma sätt som gäller för gruppen i figur 1</w:t>
      </w:r>
      <w:r>
        <w:t>4</w:t>
      </w:r>
      <w:r w:rsidRPr="00556889">
        <w:t>.10. Tjänstepensionsföretaget som är moderföretag till försäkringsföre</w:t>
      </w:r>
      <w:r>
        <w:softHyphen/>
      </w:r>
      <w:r w:rsidRPr="00556889">
        <w:t>tag</w:t>
      </w:r>
      <w:r>
        <w:t> </w:t>
      </w:r>
      <w:r w:rsidRPr="00556889">
        <w:t>C och i toppen av gruppen (tjänstepensionsföretag A) kommer dock, till skillnad från d</w:t>
      </w:r>
      <w:r>
        <w:t>et</w:t>
      </w:r>
      <w:r w:rsidRPr="00556889">
        <w:t xml:space="preserve"> </w:t>
      </w:r>
      <w:r w:rsidRPr="00556889">
        <w:rPr>
          <w:i/>
        </w:rPr>
        <w:t>Svensk Försäkring</w:t>
      </w:r>
      <w:r w:rsidRPr="00556889">
        <w:t xml:space="preserve"> framför, inte att beaktas vid </w:t>
      </w:r>
      <w:r w:rsidRPr="00556889">
        <w:lastRenderedPageBreak/>
        <w:t>solvensberäkningen för gruppen. Detta följer av att bestämmelserna om grupptillsyn i Solvens II-regelverket endast gäller för tjänstepensions</w:t>
      </w:r>
      <w:r>
        <w:softHyphen/>
      </w:r>
      <w:r w:rsidRPr="00556889">
        <w:t xml:space="preserve">institut som är anknutna företag (se artikel </w:t>
      </w:r>
      <w:r w:rsidRPr="00040E8B">
        <w:t>329.1 b</w:t>
      </w:r>
      <w:r w:rsidRPr="00556889">
        <w:t xml:space="preserve"> i Solvens II-förord</w:t>
      </w:r>
      <w:r>
        <w:softHyphen/>
      </w:r>
      <w:r w:rsidRPr="00556889">
        <w:t>ningen). Tjänstepensionsföretag B kommer att vara ett anknutet företag både till försäkringsföretag C och till tjänstepensionsföretag A. Tjänste</w:t>
      </w:r>
      <w:r>
        <w:softHyphen/>
      </w:r>
      <w:r w:rsidRPr="00556889">
        <w:t xml:space="preserve">pensionsföretag A är dock inte ett anknutet företag och kommer således, i vart fall inte fullt ut, att omfattas av försäkringsrörelselagens bestämmelser om grupptillsyn. </w:t>
      </w:r>
    </w:p>
    <w:p w14:paraId="0E7A2A90" w14:textId="77777777" w:rsidR="001447FA" w:rsidRPr="000B0997" w:rsidRDefault="001447FA" w:rsidP="001447FA">
      <w:pPr>
        <w:pStyle w:val="Brdtextmedindrag"/>
        <w:rPr>
          <w:lang w:eastAsia="sv-SE"/>
        </w:rPr>
      </w:pPr>
      <w:r w:rsidRPr="000B0997">
        <w:rPr>
          <w:lang w:eastAsia="sv-SE"/>
        </w:rPr>
        <w:t>T</w:t>
      </w:r>
      <w:r w:rsidRPr="00EF736F">
        <w:rPr>
          <w:lang w:eastAsia="sv-SE"/>
        </w:rPr>
        <w:t xml:space="preserve">jänstepensionsföretag A </w:t>
      </w:r>
      <w:r w:rsidRPr="000B0997">
        <w:rPr>
          <w:lang w:eastAsia="sv-SE"/>
        </w:rPr>
        <w:t xml:space="preserve">kan dock </w:t>
      </w:r>
      <w:r w:rsidRPr="00EF736F">
        <w:rPr>
          <w:lang w:eastAsia="sv-SE"/>
        </w:rPr>
        <w:t>anse</w:t>
      </w:r>
      <w:r w:rsidRPr="000B0997">
        <w:rPr>
          <w:lang w:eastAsia="sv-SE"/>
        </w:rPr>
        <w:t>s vara</w:t>
      </w:r>
      <w:r w:rsidRPr="00EF736F">
        <w:rPr>
          <w:lang w:eastAsia="sv-SE"/>
        </w:rPr>
        <w:t xml:space="preserve"> ett försäkringsholding</w:t>
      </w:r>
      <w:r>
        <w:rPr>
          <w:lang w:eastAsia="sv-SE"/>
        </w:rPr>
        <w:softHyphen/>
      </w:r>
      <w:r w:rsidRPr="00EF736F">
        <w:rPr>
          <w:lang w:eastAsia="sv-SE"/>
        </w:rPr>
        <w:t>företag med blandad verksamhet (1 kap. 12 §</w:t>
      </w:r>
      <w:r>
        <w:rPr>
          <w:lang w:eastAsia="sv-SE"/>
        </w:rPr>
        <w:t> </w:t>
      </w:r>
      <w:r w:rsidRPr="00EF736F">
        <w:rPr>
          <w:lang w:eastAsia="sv-SE"/>
        </w:rPr>
        <w:t xml:space="preserve">7 FRL). </w:t>
      </w:r>
      <w:r w:rsidRPr="000B0997">
        <w:rPr>
          <w:lang w:eastAsia="sv-SE"/>
        </w:rPr>
        <w:t>I</w:t>
      </w:r>
      <w:r w:rsidRPr="00EF736F">
        <w:rPr>
          <w:lang w:eastAsia="sv-SE"/>
        </w:rPr>
        <w:t xml:space="preserve"> ett sådant fall</w:t>
      </w:r>
      <w:r w:rsidRPr="000B0997">
        <w:rPr>
          <w:lang w:eastAsia="sv-SE"/>
        </w:rPr>
        <w:t xml:space="preserve"> ska grupptillsynen enligt försäkringsrörelselagen</w:t>
      </w:r>
      <w:r w:rsidRPr="00EF736F">
        <w:rPr>
          <w:lang w:eastAsia="sv-SE"/>
        </w:rPr>
        <w:t xml:space="preserve"> endast </w:t>
      </w:r>
      <w:r w:rsidRPr="000B0997">
        <w:rPr>
          <w:lang w:eastAsia="sv-SE"/>
        </w:rPr>
        <w:t xml:space="preserve">omfatta vissa </w:t>
      </w:r>
      <w:r w:rsidRPr="00EF736F">
        <w:rPr>
          <w:lang w:eastAsia="sv-SE"/>
        </w:rPr>
        <w:t>transak</w:t>
      </w:r>
      <w:r>
        <w:rPr>
          <w:lang w:eastAsia="sv-SE"/>
        </w:rPr>
        <w:softHyphen/>
      </w:r>
      <w:r w:rsidRPr="00EF736F">
        <w:rPr>
          <w:lang w:eastAsia="sv-SE"/>
        </w:rPr>
        <w:t xml:space="preserve">tioner inom gruppen (19 kap. 2 § fjärde stycket och 41 § FRL). Denna </w:t>
      </w:r>
      <w:r w:rsidRPr="000B0997">
        <w:rPr>
          <w:lang w:eastAsia="sv-SE"/>
        </w:rPr>
        <w:t>be</w:t>
      </w:r>
      <w:r>
        <w:rPr>
          <w:lang w:eastAsia="sv-SE"/>
        </w:rPr>
        <w:softHyphen/>
      </w:r>
      <w:r w:rsidRPr="000B0997">
        <w:rPr>
          <w:lang w:eastAsia="sv-SE"/>
        </w:rPr>
        <w:t xml:space="preserve">gränsade </w:t>
      </w:r>
      <w:r w:rsidRPr="00EF736F">
        <w:rPr>
          <w:lang w:eastAsia="sv-SE"/>
        </w:rPr>
        <w:t>grupptillsyn enligt försäkringsrörelselagen är inte lika om</w:t>
      </w:r>
      <w:r>
        <w:rPr>
          <w:lang w:eastAsia="sv-SE"/>
        </w:rPr>
        <w:softHyphen/>
      </w:r>
      <w:r w:rsidRPr="00EF736F">
        <w:rPr>
          <w:lang w:eastAsia="sv-SE"/>
        </w:rPr>
        <w:t xml:space="preserve">fattande som den grupptillsyn som </w:t>
      </w:r>
      <w:r>
        <w:rPr>
          <w:lang w:eastAsia="sv-SE"/>
        </w:rPr>
        <w:t xml:space="preserve">enligt </w:t>
      </w:r>
      <w:r w:rsidRPr="00EF736F">
        <w:rPr>
          <w:lang w:eastAsia="sv-SE"/>
        </w:rPr>
        <w:t>försl</w:t>
      </w:r>
      <w:r>
        <w:rPr>
          <w:lang w:eastAsia="sv-SE"/>
        </w:rPr>
        <w:t>aget</w:t>
      </w:r>
      <w:r w:rsidRPr="00EF736F">
        <w:rPr>
          <w:lang w:eastAsia="sv-SE"/>
        </w:rPr>
        <w:t xml:space="preserve"> </w:t>
      </w:r>
      <w:r>
        <w:rPr>
          <w:lang w:eastAsia="sv-SE"/>
        </w:rPr>
        <w:t>ska gälla enl</w:t>
      </w:r>
      <w:r w:rsidRPr="00EF736F">
        <w:rPr>
          <w:lang w:eastAsia="sv-SE"/>
        </w:rPr>
        <w:t>i</w:t>
      </w:r>
      <w:r>
        <w:rPr>
          <w:lang w:eastAsia="sv-SE"/>
        </w:rPr>
        <w:t>gt den nya</w:t>
      </w:r>
      <w:r w:rsidRPr="00EF736F">
        <w:rPr>
          <w:lang w:eastAsia="sv-SE"/>
        </w:rPr>
        <w:t xml:space="preserve"> lagen om tjänstepensionsföretag för ett tjänstepensionsföretag som är moderföretag till ett försäkringsföretag</w:t>
      </w:r>
      <w:r>
        <w:rPr>
          <w:lang w:eastAsia="sv-SE"/>
        </w:rPr>
        <w:t xml:space="preserve"> (</w:t>
      </w:r>
      <w:r w:rsidRPr="00EF736F">
        <w:rPr>
          <w:lang w:eastAsia="sv-SE"/>
        </w:rPr>
        <w:t>se avsnitt 1</w:t>
      </w:r>
      <w:r>
        <w:rPr>
          <w:lang w:eastAsia="sv-SE"/>
        </w:rPr>
        <w:t>4</w:t>
      </w:r>
      <w:r w:rsidRPr="00EF736F">
        <w:rPr>
          <w:lang w:eastAsia="sv-SE"/>
        </w:rPr>
        <w:t>.1.</w:t>
      </w:r>
      <w:r>
        <w:rPr>
          <w:lang w:eastAsia="sv-SE"/>
        </w:rPr>
        <w:t>2)</w:t>
      </w:r>
      <w:r w:rsidRPr="00EF736F">
        <w:rPr>
          <w:lang w:eastAsia="sv-SE"/>
        </w:rPr>
        <w:t xml:space="preserve">. </w:t>
      </w:r>
      <w:r w:rsidRPr="000B0997">
        <w:rPr>
          <w:lang w:eastAsia="sv-SE"/>
        </w:rPr>
        <w:t>För denna situa</w:t>
      </w:r>
      <w:r>
        <w:rPr>
          <w:lang w:eastAsia="sv-SE"/>
        </w:rPr>
        <w:softHyphen/>
      </w:r>
      <w:r w:rsidRPr="000B0997">
        <w:rPr>
          <w:lang w:eastAsia="sv-SE"/>
        </w:rPr>
        <w:t xml:space="preserve">tion bör det införas en bestämmelse som motverkar att </w:t>
      </w:r>
      <w:r w:rsidRPr="00EF736F">
        <w:rPr>
          <w:lang w:eastAsia="sv-SE"/>
        </w:rPr>
        <w:t xml:space="preserve">grupptillsynen </w:t>
      </w:r>
      <w:r w:rsidRPr="000B0997">
        <w:rPr>
          <w:lang w:eastAsia="sv-SE"/>
        </w:rPr>
        <w:t>blir</w:t>
      </w:r>
      <w:r w:rsidRPr="00EF736F">
        <w:rPr>
          <w:lang w:eastAsia="sv-SE"/>
        </w:rPr>
        <w:t xml:space="preserve"> mindre omfattande </w:t>
      </w:r>
      <w:r w:rsidRPr="000B0997">
        <w:rPr>
          <w:lang w:eastAsia="sv-SE"/>
        </w:rPr>
        <w:t>efter</w:t>
      </w:r>
      <w:r w:rsidRPr="00EF736F">
        <w:rPr>
          <w:lang w:eastAsia="sv-SE"/>
        </w:rPr>
        <w:t xml:space="preserve"> en omvandling från försäkringsföretag till tjänste</w:t>
      </w:r>
      <w:r>
        <w:rPr>
          <w:lang w:eastAsia="sv-SE"/>
        </w:rPr>
        <w:t>-</w:t>
      </w:r>
      <w:r w:rsidRPr="00EF736F">
        <w:rPr>
          <w:lang w:eastAsia="sv-SE"/>
        </w:rPr>
        <w:t>pensionsföretag.</w:t>
      </w:r>
    </w:p>
    <w:p w14:paraId="7FBF7FAB" w14:textId="77777777" w:rsidR="001447FA" w:rsidRDefault="001447FA" w:rsidP="001447FA">
      <w:pPr>
        <w:pStyle w:val="Brdtextmedindrag"/>
        <w:rPr>
          <w:lang w:eastAsia="sv-SE"/>
        </w:rPr>
      </w:pPr>
      <w:r w:rsidRPr="0039406B">
        <w:t>Frågan om en omvandling leder till att grupptillsynen enligt försäkrings</w:t>
      </w:r>
      <w:r>
        <w:softHyphen/>
      </w:r>
      <w:r w:rsidRPr="0039406B">
        <w:t xml:space="preserve">rörelselagen blir mer eller mindre omfattande är </w:t>
      </w:r>
      <w:r w:rsidRPr="002237E7">
        <w:rPr>
          <w:lang w:eastAsia="sv-SE"/>
        </w:rPr>
        <w:t>främst av intresse om ett tjänstepensionsföretag</w:t>
      </w:r>
      <w:r w:rsidRPr="007450DD">
        <w:rPr>
          <w:lang w:eastAsia="sv-SE"/>
        </w:rPr>
        <w:t xml:space="preserve"> i ett visst fall kan anses vara ett </w:t>
      </w:r>
      <w:r w:rsidRPr="0034251E">
        <w:rPr>
          <w:lang w:eastAsia="sv-SE"/>
        </w:rPr>
        <w:t>försäkringsholding</w:t>
      </w:r>
      <w:r>
        <w:rPr>
          <w:lang w:eastAsia="sv-SE"/>
        </w:rPr>
        <w:softHyphen/>
      </w:r>
      <w:r w:rsidRPr="0034251E">
        <w:rPr>
          <w:lang w:eastAsia="sv-SE"/>
        </w:rPr>
        <w:t xml:space="preserve">företag med blandad verksamhet. </w:t>
      </w:r>
      <w:r w:rsidRPr="000B0997">
        <w:rPr>
          <w:lang w:eastAsia="sv-SE"/>
        </w:rPr>
        <w:t>På samma sätt som att grupptillsynen inte bör upphöra om ett företag i gruppen omvandlas från ett försäkrings</w:t>
      </w:r>
      <w:r>
        <w:rPr>
          <w:lang w:eastAsia="sv-SE"/>
        </w:rPr>
        <w:softHyphen/>
      </w:r>
      <w:r w:rsidRPr="000B0997">
        <w:rPr>
          <w:lang w:eastAsia="sv-SE"/>
        </w:rPr>
        <w:t>företag till ett tjänstepensionsföretag</w:t>
      </w:r>
      <w:r>
        <w:rPr>
          <w:lang w:eastAsia="sv-SE"/>
        </w:rPr>
        <w:t xml:space="preserve"> (</w:t>
      </w:r>
      <w:r w:rsidRPr="000B0997">
        <w:rPr>
          <w:lang w:eastAsia="sv-SE"/>
        </w:rPr>
        <w:t>se avsnitt 1</w:t>
      </w:r>
      <w:r>
        <w:rPr>
          <w:lang w:eastAsia="sv-SE"/>
        </w:rPr>
        <w:t>4</w:t>
      </w:r>
      <w:r w:rsidRPr="000B0997">
        <w:rPr>
          <w:lang w:eastAsia="sv-SE"/>
        </w:rPr>
        <w:t>.1.1</w:t>
      </w:r>
      <w:r>
        <w:rPr>
          <w:lang w:eastAsia="sv-SE"/>
        </w:rPr>
        <w:t>)</w:t>
      </w:r>
      <w:r w:rsidRPr="000B0997">
        <w:rPr>
          <w:lang w:eastAsia="sv-SE"/>
        </w:rPr>
        <w:t xml:space="preserve"> bör grupptillsynen inte heller bli mindre omfattande av att en sådan omvandling sker. </w:t>
      </w:r>
      <w:r w:rsidRPr="0039406B">
        <w:rPr>
          <w:lang w:eastAsia="sv-SE"/>
        </w:rPr>
        <w:t xml:space="preserve">Detta bör uttryckligen framgå av den </w:t>
      </w:r>
      <w:r>
        <w:rPr>
          <w:lang w:eastAsia="sv-SE"/>
        </w:rPr>
        <w:t xml:space="preserve">nya </w:t>
      </w:r>
      <w:r w:rsidRPr="0039406B">
        <w:rPr>
          <w:lang w:eastAsia="sv-SE"/>
        </w:rPr>
        <w:t>lag</w:t>
      </w:r>
      <w:r>
        <w:rPr>
          <w:lang w:eastAsia="sv-SE"/>
        </w:rPr>
        <w:t>en</w:t>
      </w:r>
      <w:r w:rsidRPr="0039406B" w:rsidDel="003B746F">
        <w:rPr>
          <w:lang w:eastAsia="sv-SE"/>
        </w:rPr>
        <w:t xml:space="preserve"> </w:t>
      </w:r>
      <w:r>
        <w:rPr>
          <w:lang w:eastAsia="sv-SE"/>
        </w:rPr>
        <w:t>om tjänstepensionsföretag</w:t>
      </w:r>
      <w:r w:rsidRPr="0039406B">
        <w:rPr>
          <w:lang w:eastAsia="sv-SE"/>
        </w:rPr>
        <w:t xml:space="preserve">. </w:t>
      </w:r>
    </w:p>
    <w:p w14:paraId="7091CD83" w14:textId="77777777" w:rsidR="001447FA" w:rsidRDefault="001447FA" w:rsidP="001447FA">
      <w:pPr>
        <w:pStyle w:val="Brdtextmedindrag"/>
        <w:rPr>
          <w:lang w:eastAsia="sv-SE"/>
        </w:rPr>
      </w:pPr>
      <w:r w:rsidRPr="007F093C">
        <w:t>En</w:t>
      </w:r>
      <w:r w:rsidRPr="0039406B">
        <w:rPr>
          <w:lang w:eastAsia="sv-SE"/>
        </w:rPr>
        <w:t xml:space="preserve"> sådan bestämmelse bör gälla generellt för tjänstepensionsföretag och inte knytas till en viss typ av företag, som försäkringsholdingföretag med blandad verksamhet. På så sätt kommer framtida ändr</w:t>
      </w:r>
      <w:r w:rsidRPr="002237E7">
        <w:rPr>
          <w:lang w:eastAsia="sv-SE"/>
        </w:rPr>
        <w:t>ingar av försäkrings</w:t>
      </w:r>
      <w:r>
        <w:rPr>
          <w:lang w:eastAsia="sv-SE"/>
        </w:rPr>
        <w:softHyphen/>
      </w:r>
      <w:r w:rsidRPr="002237E7">
        <w:rPr>
          <w:lang w:eastAsia="sv-SE"/>
        </w:rPr>
        <w:t>rörelselagen att kunna ske utan ändringar i bestämmelserna för tjänstepen</w:t>
      </w:r>
      <w:r>
        <w:rPr>
          <w:lang w:eastAsia="sv-SE"/>
        </w:rPr>
        <w:softHyphen/>
      </w:r>
      <w:r w:rsidRPr="002237E7">
        <w:rPr>
          <w:lang w:eastAsia="sv-SE"/>
        </w:rPr>
        <w:t xml:space="preserve">sionsföretag. </w:t>
      </w:r>
    </w:p>
    <w:p w14:paraId="24860750" w14:textId="77E51BE1" w:rsidR="001447FA" w:rsidRDefault="001447FA" w:rsidP="00707D1C">
      <w:pPr>
        <w:pStyle w:val="Brdtextmedindrag"/>
        <w:rPr>
          <w:lang w:eastAsia="sv-SE"/>
        </w:rPr>
      </w:pPr>
      <w:r>
        <w:rPr>
          <w:lang w:eastAsia="sv-SE"/>
        </w:rPr>
        <w:t xml:space="preserve">Regeringen instämmer med </w:t>
      </w:r>
      <w:r>
        <w:rPr>
          <w:i/>
          <w:lang w:eastAsia="sv-SE"/>
        </w:rPr>
        <w:t>Lagrådet</w:t>
      </w:r>
      <w:r>
        <w:rPr>
          <w:lang w:eastAsia="sv-SE"/>
        </w:rPr>
        <w:t xml:space="preserve"> att bestämmelsen</w:t>
      </w:r>
      <w:r w:rsidDel="00DC6CE8">
        <w:rPr>
          <w:lang w:eastAsia="sv-SE"/>
        </w:rPr>
        <w:t xml:space="preserve"> </w:t>
      </w:r>
      <w:r>
        <w:rPr>
          <w:lang w:eastAsia="sv-SE"/>
        </w:rPr>
        <w:t>kan förenklas och förtydligas. Syftet med bestämmelsen är att förhindra att en omvand</w:t>
      </w:r>
      <w:r>
        <w:rPr>
          <w:lang w:eastAsia="sv-SE"/>
        </w:rPr>
        <w:softHyphen/>
        <w:t>ling av ett försäkringsföretag till ett tjänstepensionsföretag leder till en mindre omfattande grupptillsyn. Regeringen anser dock att bedömningen bör göras utifrån de krav som gäller inom de olika områdena för grupp</w:t>
      </w:r>
      <w:r>
        <w:rPr>
          <w:lang w:eastAsia="sv-SE"/>
        </w:rPr>
        <w:softHyphen/>
        <w:t xml:space="preserve">tillsyn och inte, som </w:t>
      </w:r>
      <w:r w:rsidRPr="00915844">
        <w:rPr>
          <w:lang w:eastAsia="sv-SE"/>
        </w:rPr>
        <w:t>Lagrådet</w:t>
      </w:r>
      <w:r>
        <w:rPr>
          <w:lang w:eastAsia="sv-SE"/>
        </w:rPr>
        <w:t xml:space="preserve"> föreslår, utifrån om grupp</w:t>
      </w:r>
      <w:r>
        <w:rPr>
          <w:lang w:eastAsia="sv-SE"/>
        </w:rPr>
        <w:softHyphen/>
        <w:t>tillsyn ska utövas inom ett visst område. Genom att bedömningen utgår ifrån de krav som gäller inom de olika områdena beaktas också de särskilda fall av grupp</w:t>
      </w:r>
      <w:r>
        <w:rPr>
          <w:lang w:eastAsia="sv-SE"/>
        </w:rPr>
        <w:softHyphen/>
        <w:t>tillsyn som ett tjänstepensions</w:t>
      </w:r>
      <w:r>
        <w:rPr>
          <w:lang w:eastAsia="sv-SE"/>
        </w:rPr>
        <w:softHyphen/>
        <w:t>företag kan omfattas av när moderföretaget har huvud</w:t>
      </w:r>
      <w:r>
        <w:rPr>
          <w:lang w:eastAsia="sv-SE"/>
        </w:rPr>
        <w:softHyphen/>
        <w:t xml:space="preserve">kontor utanför EES (19 kap. 2 § tredje stycket FRL). </w:t>
      </w:r>
      <w:r w:rsidRPr="002237E7">
        <w:rPr>
          <w:lang w:eastAsia="sv-SE"/>
        </w:rPr>
        <w:t>För tjänste</w:t>
      </w:r>
      <w:r>
        <w:rPr>
          <w:lang w:eastAsia="sv-SE"/>
        </w:rPr>
        <w:softHyphen/>
      </w:r>
      <w:r w:rsidRPr="002237E7">
        <w:rPr>
          <w:lang w:eastAsia="sv-SE"/>
        </w:rPr>
        <w:t>pensions</w:t>
      </w:r>
      <w:r>
        <w:rPr>
          <w:lang w:eastAsia="sv-SE"/>
        </w:rPr>
        <w:softHyphen/>
      </w:r>
      <w:r w:rsidRPr="002237E7">
        <w:rPr>
          <w:lang w:eastAsia="sv-SE"/>
        </w:rPr>
        <w:t>företag bör därmed gälla att om den grupptil</w:t>
      </w:r>
      <w:r w:rsidRPr="007450DD">
        <w:rPr>
          <w:lang w:eastAsia="sv-SE"/>
        </w:rPr>
        <w:t xml:space="preserve">lsyn som </w:t>
      </w:r>
      <w:r w:rsidRPr="00892ECC">
        <w:rPr>
          <w:lang w:eastAsia="sv-SE"/>
        </w:rPr>
        <w:t>utövas över ett tjänstepensionsföretag enligt försäkringsrörelselagen eller lagstift</w:t>
      </w:r>
      <w:r>
        <w:rPr>
          <w:lang w:eastAsia="sv-SE"/>
        </w:rPr>
        <w:softHyphen/>
      </w:r>
      <w:r w:rsidRPr="00892ECC">
        <w:rPr>
          <w:lang w:eastAsia="sv-SE"/>
        </w:rPr>
        <w:t>ning</w:t>
      </w:r>
      <w:r>
        <w:rPr>
          <w:lang w:eastAsia="sv-SE"/>
        </w:rPr>
        <w:t>en</w:t>
      </w:r>
      <w:r w:rsidRPr="00892ECC">
        <w:rPr>
          <w:lang w:eastAsia="sv-SE"/>
        </w:rPr>
        <w:t xml:space="preserve"> i ett annat land inom EES som genomför Solvens II-direktivet inte omfattar samtliga krav inom de områden </w:t>
      </w:r>
      <w:r>
        <w:rPr>
          <w:lang w:eastAsia="sv-SE"/>
        </w:rPr>
        <w:t xml:space="preserve">för grupptillsyn </w:t>
      </w:r>
      <w:r w:rsidRPr="00892ECC">
        <w:rPr>
          <w:lang w:eastAsia="sv-SE"/>
        </w:rPr>
        <w:t xml:space="preserve">som </w:t>
      </w:r>
      <w:r>
        <w:rPr>
          <w:lang w:eastAsia="sv-SE"/>
        </w:rPr>
        <w:t xml:space="preserve">anges i den </w:t>
      </w:r>
      <w:r w:rsidRPr="00892ECC">
        <w:rPr>
          <w:lang w:eastAsia="sv-SE"/>
        </w:rPr>
        <w:t xml:space="preserve">nya lagen om tjänstepensionsföretag, ska </w:t>
      </w:r>
      <w:r>
        <w:rPr>
          <w:lang w:eastAsia="sv-SE"/>
        </w:rPr>
        <w:t>grupp</w:t>
      </w:r>
      <w:r w:rsidRPr="00892ECC">
        <w:rPr>
          <w:lang w:eastAsia="sv-SE"/>
        </w:rPr>
        <w:t xml:space="preserve">tillsynen </w:t>
      </w:r>
      <w:r>
        <w:rPr>
          <w:lang w:eastAsia="sv-SE"/>
        </w:rPr>
        <w:t xml:space="preserve">enligt </w:t>
      </w:r>
      <w:r w:rsidRPr="00892ECC">
        <w:rPr>
          <w:lang w:eastAsia="sv-SE"/>
        </w:rPr>
        <w:t>försäk</w:t>
      </w:r>
      <w:r>
        <w:rPr>
          <w:lang w:eastAsia="sv-SE"/>
        </w:rPr>
        <w:softHyphen/>
      </w:r>
      <w:r w:rsidRPr="00892ECC">
        <w:rPr>
          <w:lang w:eastAsia="sv-SE"/>
        </w:rPr>
        <w:t>ringsrörelse</w:t>
      </w:r>
      <w:r>
        <w:rPr>
          <w:lang w:eastAsia="sv-SE"/>
        </w:rPr>
        <w:softHyphen/>
      </w:r>
      <w:r w:rsidRPr="00892ECC">
        <w:rPr>
          <w:lang w:eastAsia="sv-SE"/>
        </w:rPr>
        <w:t>lagen eller lagstiftning</w:t>
      </w:r>
      <w:r>
        <w:rPr>
          <w:lang w:eastAsia="sv-SE"/>
        </w:rPr>
        <w:t>en</w:t>
      </w:r>
      <w:r w:rsidRPr="00892ECC">
        <w:rPr>
          <w:lang w:eastAsia="sv-SE"/>
        </w:rPr>
        <w:t xml:space="preserve"> i ett annat land inom EES som genomför Solvens</w:t>
      </w:r>
      <w:r>
        <w:rPr>
          <w:lang w:eastAsia="sv-SE"/>
        </w:rPr>
        <w:t> </w:t>
      </w:r>
      <w:r w:rsidRPr="00892ECC">
        <w:rPr>
          <w:lang w:eastAsia="sv-SE"/>
        </w:rPr>
        <w:t xml:space="preserve">II-direktivet kompletteras med den tillsyn som behövs för att </w:t>
      </w:r>
      <w:r>
        <w:rPr>
          <w:lang w:eastAsia="sv-SE"/>
        </w:rPr>
        <w:t>den</w:t>
      </w:r>
      <w:r w:rsidRPr="00892ECC">
        <w:rPr>
          <w:lang w:eastAsia="sv-SE"/>
        </w:rPr>
        <w:t xml:space="preserve"> ska motsvara kraven enligt den nya lagen.</w:t>
      </w:r>
    </w:p>
    <w:p w14:paraId="44D3511E" w14:textId="77777777" w:rsidR="001447FA" w:rsidRPr="000B0997" w:rsidRDefault="001447FA" w:rsidP="001447FA">
      <w:pPr>
        <w:pStyle w:val="Rubrik5utannumrering"/>
        <w:rPr>
          <w:lang w:eastAsia="sv-SE"/>
        </w:rPr>
      </w:pPr>
      <w:bookmarkStart w:id="4748" w:name="_Hlk13138460"/>
      <w:r w:rsidRPr="000B0997">
        <w:rPr>
          <w:lang w:eastAsia="sv-SE"/>
        </w:rPr>
        <w:lastRenderedPageBreak/>
        <w:t>När tjänstepensionsföretaget ingår i en grupp utan att omfattas av försäkringsrörelselagens bestämmelser om grupptillsyn</w:t>
      </w:r>
    </w:p>
    <w:bookmarkEnd w:id="4748"/>
    <w:p w14:paraId="79DBC98E" w14:textId="77777777" w:rsidR="001447FA" w:rsidRPr="00EF736F" w:rsidRDefault="001447FA" w:rsidP="001447FA">
      <w:pPr>
        <w:pStyle w:val="Brdtextmedindrag"/>
        <w:tabs>
          <w:tab w:val="left" w:pos="4253"/>
        </w:tabs>
        <w:ind w:firstLine="0"/>
        <w:rPr>
          <w:lang w:eastAsia="sv-SE"/>
        </w:rPr>
      </w:pPr>
      <w:r w:rsidRPr="00EF736F">
        <w:rPr>
          <w:lang w:eastAsia="sv-SE"/>
        </w:rPr>
        <w:t>I försäkringsrörelselagen anges att ett anknutet företag är ett företag som är ett dotterföretag, ett företag som annars är föremål för ägarintresse eller ett företag som har gemensam eller i huvudsak gemensam ledning med ett annat företag (1 kap. 16 a §). Med gemensam eller i huvudsak gemensam ledning menas företag som står under samma ledning på grund av ett avtal mellan företagen eller en bestämmelse i företagens bolagsordning, bolags</w:t>
      </w:r>
      <w:r>
        <w:rPr>
          <w:lang w:eastAsia="sv-SE"/>
        </w:rPr>
        <w:softHyphen/>
      </w:r>
      <w:r w:rsidRPr="00EF736F">
        <w:rPr>
          <w:lang w:eastAsia="sv-SE"/>
        </w:rPr>
        <w:t xml:space="preserve">avtal eller därmed jämförbara stadgar, eller har styrelser eller motsvarande organ i utländska företag som till större delen består av samma personer och som har fullgjort sitt uppdrag under räkenskapsåret och fram till dess att årsredovisningar har upprättats i de berörda företagen (1 kap. 16 b § FRL). </w:t>
      </w:r>
      <w:r>
        <w:rPr>
          <w:lang w:eastAsia="sv-SE"/>
        </w:rPr>
        <w:t>Med</w:t>
      </w:r>
      <w:r w:rsidRPr="00EF736F">
        <w:rPr>
          <w:lang w:eastAsia="sv-SE"/>
        </w:rPr>
        <w:t xml:space="preserve"> anknutet företag och gemensam eller i huvudsak gemensam ledning </w:t>
      </w:r>
      <w:r>
        <w:rPr>
          <w:lang w:eastAsia="sv-SE"/>
        </w:rPr>
        <w:t>avses</w:t>
      </w:r>
      <w:r w:rsidRPr="00EF736F">
        <w:rPr>
          <w:lang w:eastAsia="sv-SE"/>
        </w:rPr>
        <w:t xml:space="preserve"> </w:t>
      </w:r>
      <w:r>
        <w:rPr>
          <w:lang w:eastAsia="sv-SE"/>
        </w:rPr>
        <w:t>det</w:t>
      </w:r>
      <w:r w:rsidRPr="00EF736F">
        <w:rPr>
          <w:lang w:eastAsia="sv-SE"/>
        </w:rPr>
        <w:t xml:space="preserve">samma </w:t>
      </w:r>
      <w:r>
        <w:rPr>
          <w:lang w:eastAsia="sv-SE"/>
        </w:rPr>
        <w:t>i fråga om</w:t>
      </w:r>
      <w:r w:rsidRPr="00EF736F">
        <w:rPr>
          <w:lang w:eastAsia="sv-SE"/>
        </w:rPr>
        <w:t xml:space="preserve"> tjänstepensionsföretag som </w:t>
      </w:r>
      <w:r>
        <w:rPr>
          <w:lang w:eastAsia="sv-SE"/>
        </w:rPr>
        <w:t>i fråga om</w:t>
      </w:r>
      <w:r w:rsidRPr="00EF736F">
        <w:rPr>
          <w:lang w:eastAsia="sv-SE"/>
        </w:rPr>
        <w:t xml:space="preserve"> försäkringsföretag</w:t>
      </w:r>
      <w:r>
        <w:rPr>
          <w:lang w:eastAsia="sv-SE"/>
        </w:rPr>
        <w:t>.</w:t>
      </w:r>
    </w:p>
    <w:p w14:paraId="7FD04EBC" w14:textId="77777777" w:rsidR="001447FA" w:rsidRPr="00EF736F" w:rsidRDefault="001447FA" w:rsidP="001447FA">
      <w:pPr>
        <w:pStyle w:val="Brdtextmedindrag"/>
        <w:rPr>
          <w:lang w:eastAsia="sv-SE"/>
        </w:rPr>
      </w:pPr>
      <w:r w:rsidRPr="00EF736F">
        <w:rPr>
          <w:lang w:eastAsia="sv-SE"/>
        </w:rPr>
        <w:t>Som anges ovan kan ett tjänstepensionsföretag komma att omfattas av grupptillsyn enligt försäkringsrörelselagen, eller nationell lagstiftning i ett annat land inom EES som genomför Solvens-II direktivet, om företaget ingår i en grupp med försäkringsföretag. Så är t.ex. fallet för tjänstepen</w:t>
      </w:r>
      <w:r>
        <w:rPr>
          <w:lang w:eastAsia="sv-SE"/>
        </w:rPr>
        <w:softHyphen/>
      </w:r>
      <w:r w:rsidRPr="00EF736F">
        <w:rPr>
          <w:lang w:eastAsia="sv-SE"/>
        </w:rPr>
        <w:t>sionsföretaget i figur 1</w:t>
      </w:r>
      <w:r>
        <w:rPr>
          <w:lang w:eastAsia="sv-SE"/>
        </w:rPr>
        <w:t>4</w:t>
      </w:r>
      <w:r w:rsidRPr="00EF736F">
        <w:rPr>
          <w:lang w:eastAsia="sv-SE"/>
        </w:rPr>
        <w:t>.1</w:t>
      </w:r>
      <w:r>
        <w:rPr>
          <w:lang w:eastAsia="sv-SE"/>
        </w:rPr>
        <w:t>0</w:t>
      </w:r>
      <w:r w:rsidRPr="00EF736F">
        <w:rPr>
          <w:lang w:eastAsia="sv-SE"/>
        </w:rPr>
        <w:t>. I vissa fall kan ett tjänstepensionsföretag som ingår i en grupp med flera försäkringsföretag och även andra tjänstepen</w:t>
      </w:r>
      <w:r>
        <w:rPr>
          <w:lang w:eastAsia="sv-SE"/>
        </w:rPr>
        <w:softHyphen/>
      </w:r>
      <w:r w:rsidRPr="00EF736F">
        <w:rPr>
          <w:lang w:eastAsia="sv-SE"/>
        </w:rPr>
        <w:t>sionsföretag falla utanför försäkringsrörelselagens bestämmelser om grupptillsyn. Detta trots att delar av gruppen omfattas av försäkrings</w:t>
      </w:r>
      <w:r>
        <w:rPr>
          <w:lang w:eastAsia="sv-SE"/>
        </w:rPr>
        <w:softHyphen/>
      </w:r>
      <w:r w:rsidRPr="00EF736F">
        <w:rPr>
          <w:lang w:eastAsia="sv-SE"/>
        </w:rPr>
        <w:t>rörelselagens bestämmelser om grupptillsyn. Denna situation uppkommer framför</w:t>
      </w:r>
      <w:r>
        <w:rPr>
          <w:lang w:eastAsia="sv-SE"/>
        </w:rPr>
        <w:t xml:space="preserve"> </w:t>
      </w:r>
      <w:r w:rsidRPr="00EF736F">
        <w:rPr>
          <w:lang w:eastAsia="sv-SE"/>
        </w:rPr>
        <w:t xml:space="preserve">allt om ett tjänstepensionsföretag </w:t>
      </w:r>
      <w:r>
        <w:rPr>
          <w:lang w:eastAsia="sv-SE"/>
        </w:rPr>
        <w:t>finns högre upp i gruppstruk</w:t>
      </w:r>
      <w:r>
        <w:rPr>
          <w:lang w:eastAsia="sv-SE"/>
        </w:rPr>
        <w:softHyphen/>
        <w:t>turen</w:t>
      </w:r>
      <w:r w:rsidRPr="00EF736F">
        <w:rPr>
          <w:lang w:eastAsia="sv-SE"/>
        </w:rPr>
        <w:t xml:space="preserve"> än de företag som ingår i en grupp enligt försäkringsrörelselagen. </w:t>
      </w:r>
    </w:p>
    <w:p w14:paraId="75696FC4" w14:textId="77777777" w:rsidR="001447FA" w:rsidRDefault="001447FA" w:rsidP="001447FA">
      <w:pPr>
        <w:pStyle w:val="Brdtextmedindrag"/>
        <w:rPr>
          <w:lang w:eastAsia="sv-SE"/>
        </w:rPr>
      </w:pPr>
      <w:r w:rsidRPr="00EF736F">
        <w:rPr>
          <w:lang w:eastAsia="sv-SE"/>
        </w:rPr>
        <w:t>Så är t.ex. fallet om ett tjänstepensionsföretag i toppen av en grupp är moderföretag till ett försäkringsföretag och det försäkringsföretaget i sin tur är moderföretag till ett försäkringsföretag och ett tjänstepensions</w:t>
      </w:r>
      <w:r>
        <w:rPr>
          <w:lang w:eastAsia="sv-SE"/>
        </w:rPr>
        <w:softHyphen/>
      </w:r>
      <w:r w:rsidRPr="00EF736F">
        <w:rPr>
          <w:lang w:eastAsia="sv-SE"/>
        </w:rPr>
        <w:t>företag eller om det finns ett tjänstepensionsföretag som tillsammans med ett försäkringsföretag äger ett annat tjänstepensionsföretag, se figur 1</w:t>
      </w:r>
      <w:r>
        <w:rPr>
          <w:lang w:eastAsia="sv-SE"/>
        </w:rPr>
        <w:t>4</w:t>
      </w:r>
      <w:r w:rsidRPr="00EF736F">
        <w:rPr>
          <w:lang w:eastAsia="sv-SE"/>
        </w:rPr>
        <w:t>.</w:t>
      </w:r>
      <w:r>
        <w:rPr>
          <w:lang w:eastAsia="sv-SE"/>
        </w:rPr>
        <w:t>12</w:t>
      </w:r>
      <w:r w:rsidRPr="00EF736F">
        <w:rPr>
          <w:lang w:eastAsia="sv-SE"/>
        </w:rPr>
        <w:t xml:space="preserve">. </w:t>
      </w:r>
    </w:p>
    <w:p w14:paraId="68F19A93" w14:textId="3289BF89" w:rsidR="001447FA" w:rsidRPr="00EF736F" w:rsidRDefault="001447FA" w:rsidP="001447FA">
      <w:pPr>
        <w:pStyle w:val="FigurRubrik"/>
      </w:pPr>
      <w:r w:rsidRPr="00EF736F">
        <w:t xml:space="preserve">Figur </w:t>
      </w:r>
      <w:r w:rsidRPr="0039406B">
        <w:fldChar w:fldCharType="begin"/>
      </w:r>
      <w:r w:rsidRPr="00EF736F">
        <w:instrText xml:space="preserve"> STYLEREF 1 \s </w:instrText>
      </w:r>
      <w:r w:rsidRPr="0039406B">
        <w:fldChar w:fldCharType="separate"/>
      </w:r>
      <w:r w:rsidR="004E5C8C">
        <w:rPr>
          <w:noProof/>
        </w:rPr>
        <w:t>14</w:t>
      </w:r>
      <w:r w:rsidRPr="0039406B">
        <w:rPr>
          <w:noProof/>
        </w:rPr>
        <w:fldChar w:fldCharType="end"/>
      </w:r>
      <w:r w:rsidRPr="00EF736F">
        <w:t>.</w:t>
      </w:r>
      <w:r>
        <w:t>12</w:t>
      </w:r>
      <w:r w:rsidRPr="00EF736F">
        <w:tab/>
        <w:t xml:space="preserve">Tjänstepensionsföretag som är anknutet företag </w:t>
      </w:r>
    </w:p>
    <w:p w14:paraId="17C3FAA8" w14:textId="77777777" w:rsidR="001447FA" w:rsidRPr="00EF736F" w:rsidRDefault="001447FA" w:rsidP="001447FA">
      <w:pPr>
        <w:pStyle w:val="Brdtext"/>
      </w:pPr>
      <w:r w:rsidRPr="0039406B">
        <w:rPr>
          <w:noProof/>
        </w:rPr>
        <w:drawing>
          <wp:inline distT="0" distB="0" distL="0" distR="0" wp14:anchorId="0DA87DDB" wp14:editId="7C3C4E28">
            <wp:extent cx="3721528" cy="2000993"/>
            <wp:effectExtent l="0" t="0" r="0" b="0"/>
            <wp:docPr id="367" name="Bildobjekt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3747318" cy="2014860"/>
                    </a:xfrm>
                    <a:prstGeom prst="rect">
                      <a:avLst/>
                    </a:prstGeom>
                    <a:noFill/>
                  </pic:spPr>
                </pic:pic>
              </a:graphicData>
            </a:graphic>
          </wp:inline>
        </w:drawing>
      </w:r>
    </w:p>
    <w:p w14:paraId="5473BF2B" w14:textId="77777777" w:rsidR="001447FA" w:rsidRPr="00EF736F" w:rsidRDefault="001447FA" w:rsidP="001447FA">
      <w:pPr>
        <w:pStyle w:val="Brdtextmedindrag"/>
        <w:ind w:firstLine="0"/>
        <w:rPr>
          <w:lang w:eastAsia="sv-SE"/>
        </w:rPr>
      </w:pPr>
    </w:p>
    <w:p w14:paraId="7779C10A" w14:textId="77777777" w:rsidR="001447FA" w:rsidRDefault="001447FA" w:rsidP="001447FA">
      <w:pPr>
        <w:pStyle w:val="Brdtextmedindrag"/>
        <w:rPr>
          <w:lang w:eastAsia="sv-SE"/>
        </w:rPr>
      </w:pPr>
      <w:r w:rsidRPr="00556889">
        <w:t>I detta fall kommer försäkringsföretagen, försäkringsföretag</w:t>
      </w:r>
      <w:r>
        <w:t>en</w:t>
      </w:r>
      <w:r w:rsidRPr="00556889">
        <w:t xml:space="preserve"> C och D, och tjänstepensionsföretaget som är dotterföretag till försäkringsföretaget, </w:t>
      </w:r>
      <w:r w:rsidRPr="00556889">
        <w:lastRenderedPageBreak/>
        <w:t>tjänstepensionsföretag B, att omfattas av försäkringsrörelselagens bestäm</w:t>
      </w:r>
      <w:r>
        <w:softHyphen/>
      </w:r>
      <w:r w:rsidRPr="00556889">
        <w:t>melser om grupptillsyn på samma sätt som gäller för gruppen i figur 1</w:t>
      </w:r>
      <w:r>
        <w:t>4</w:t>
      </w:r>
      <w:r w:rsidRPr="00556889">
        <w:t>.10.</w:t>
      </w:r>
    </w:p>
    <w:p w14:paraId="466C3A8E" w14:textId="170A44E2" w:rsidR="001447FA" w:rsidRDefault="001447FA" w:rsidP="00707D1C">
      <w:pPr>
        <w:pStyle w:val="Brdtextmedindrag"/>
        <w:rPr>
          <w:lang w:eastAsia="sv-SE"/>
        </w:rPr>
      </w:pPr>
      <w:r>
        <w:rPr>
          <w:lang w:eastAsia="sv-SE"/>
        </w:rPr>
        <w:t>T</w:t>
      </w:r>
      <w:r w:rsidRPr="00EF736F">
        <w:rPr>
          <w:lang w:eastAsia="sv-SE"/>
        </w:rPr>
        <w:t xml:space="preserve">jänstepensionsföretag A kommer </w:t>
      </w:r>
      <w:r>
        <w:rPr>
          <w:lang w:eastAsia="sv-SE"/>
        </w:rPr>
        <w:t xml:space="preserve">i de flesta fall </w:t>
      </w:r>
      <w:r w:rsidRPr="00EF736F">
        <w:rPr>
          <w:lang w:eastAsia="sv-SE"/>
        </w:rPr>
        <w:t>att omfattas av försäkringsrörelselagens bestämmelser om grupptillsyn</w:t>
      </w:r>
      <w:r>
        <w:rPr>
          <w:lang w:eastAsia="sv-SE"/>
        </w:rPr>
        <w:t xml:space="preserve">, eftersom det är </w:t>
      </w:r>
      <w:r w:rsidRPr="00EF736F">
        <w:rPr>
          <w:lang w:eastAsia="sv-SE"/>
        </w:rPr>
        <w:t>ett försäkrings</w:t>
      </w:r>
      <w:r>
        <w:rPr>
          <w:lang w:eastAsia="sv-SE"/>
        </w:rPr>
        <w:softHyphen/>
      </w:r>
      <w:r w:rsidRPr="00EF736F">
        <w:rPr>
          <w:lang w:eastAsia="sv-SE"/>
        </w:rPr>
        <w:t>holdingföretag med blandad verksamhet</w:t>
      </w:r>
      <w:r>
        <w:rPr>
          <w:lang w:eastAsia="sv-SE"/>
        </w:rPr>
        <w:t>, låt vara att den grupptillsynen inte är fullständig</w:t>
      </w:r>
      <w:r w:rsidRPr="00EF736F">
        <w:rPr>
          <w:lang w:eastAsia="sv-SE"/>
        </w:rPr>
        <w:t xml:space="preserve">. </w:t>
      </w:r>
      <w:r>
        <w:rPr>
          <w:lang w:eastAsia="sv-SE"/>
        </w:rPr>
        <w:t>Däremot omfattas</w:t>
      </w:r>
      <w:r w:rsidRPr="00EF736F">
        <w:rPr>
          <w:lang w:eastAsia="sv-SE"/>
        </w:rPr>
        <w:t xml:space="preserve"> tjänstepensions</w:t>
      </w:r>
      <w:r>
        <w:rPr>
          <w:lang w:eastAsia="sv-SE"/>
        </w:rPr>
        <w:softHyphen/>
      </w:r>
      <w:r w:rsidRPr="00EF736F">
        <w:rPr>
          <w:lang w:eastAsia="sv-SE"/>
        </w:rPr>
        <w:t xml:space="preserve">företag F </w:t>
      </w:r>
      <w:r>
        <w:rPr>
          <w:lang w:eastAsia="sv-SE"/>
        </w:rPr>
        <w:t>inte</w:t>
      </w:r>
      <w:r w:rsidRPr="00EF736F">
        <w:rPr>
          <w:lang w:eastAsia="sv-SE"/>
        </w:rPr>
        <w:t xml:space="preserve"> av </w:t>
      </w:r>
      <w:r>
        <w:rPr>
          <w:lang w:eastAsia="sv-SE"/>
        </w:rPr>
        <w:t xml:space="preserve">alls av </w:t>
      </w:r>
      <w:r w:rsidRPr="00EF736F">
        <w:rPr>
          <w:lang w:eastAsia="sv-SE"/>
        </w:rPr>
        <w:t>försäkringsrörelselagens bestämmelser om grupp</w:t>
      </w:r>
      <w:r>
        <w:rPr>
          <w:lang w:eastAsia="sv-SE"/>
        </w:rPr>
        <w:softHyphen/>
      </w:r>
      <w:r w:rsidRPr="00EF736F">
        <w:rPr>
          <w:lang w:eastAsia="sv-SE"/>
        </w:rPr>
        <w:t xml:space="preserve">tillsyn eftersom det inte är anknutet företag till något försäkringsföretag. </w:t>
      </w:r>
      <w:r w:rsidR="004D7E2A">
        <w:rPr>
          <w:lang w:eastAsia="sv-SE"/>
        </w:rPr>
        <w:t>T</w:t>
      </w:r>
      <w:r>
        <w:rPr>
          <w:lang w:eastAsia="sv-SE"/>
        </w:rPr>
        <w:t>jänstepensionsföretag B</w:t>
      </w:r>
      <w:r w:rsidR="004D7E2A">
        <w:rPr>
          <w:lang w:eastAsia="sv-SE"/>
        </w:rPr>
        <w:t xml:space="preserve"> kommer, som en följd av att det omfattas av försäkringsrörelselagens bestämmelser om grupptillsyn, enligt förslaget ovan </w:t>
      </w:r>
      <w:r w:rsidRPr="00686F12">
        <w:rPr>
          <w:lang w:eastAsia="sv-SE"/>
        </w:rPr>
        <w:t>inte</w:t>
      </w:r>
      <w:r>
        <w:rPr>
          <w:lang w:eastAsia="sv-SE"/>
        </w:rPr>
        <w:t xml:space="preserve"> </w:t>
      </w:r>
      <w:r w:rsidR="009D7A5E">
        <w:rPr>
          <w:lang w:eastAsia="sv-SE"/>
        </w:rPr>
        <w:t xml:space="preserve">att </w:t>
      </w:r>
      <w:r w:rsidRPr="00686F12">
        <w:rPr>
          <w:lang w:eastAsia="sv-SE"/>
        </w:rPr>
        <w:t>omfattas av bestämmelserna om grupptillsyn i den nya lagen</w:t>
      </w:r>
      <w:r>
        <w:rPr>
          <w:lang w:eastAsia="sv-SE"/>
        </w:rPr>
        <w:t xml:space="preserve"> om tjänstepensionsföretag</w:t>
      </w:r>
      <w:r w:rsidR="004D7E2A">
        <w:rPr>
          <w:lang w:eastAsia="sv-SE"/>
        </w:rPr>
        <w:t>.</w:t>
      </w:r>
      <w:r w:rsidR="009D7A5E">
        <w:rPr>
          <w:lang w:eastAsia="sv-SE"/>
        </w:rPr>
        <w:t xml:space="preserve"> </w:t>
      </w:r>
      <w:r w:rsidR="00746B1F">
        <w:rPr>
          <w:lang w:eastAsia="sv-SE"/>
        </w:rPr>
        <w:t>Detta för med sig att inte heller tjänste</w:t>
      </w:r>
      <w:r w:rsidR="00746B1F">
        <w:rPr>
          <w:lang w:eastAsia="sv-SE"/>
        </w:rPr>
        <w:softHyphen/>
        <w:t xml:space="preserve">pensionsföretag F omfattas av grupptillsyn enligt den nya lagen om tjänstepensionsföretag. </w:t>
      </w:r>
      <w:r w:rsidRPr="00EF736F">
        <w:rPr>
          <w:lang w:eastAsia="sv-SE"/>
        </w:rPr>
        <w:t xml:space="preserve">För att inte riskera att tjänstepensionsföretag som faktiskt ingår i en grupp helt undgår bestämmelser om grupptillsyn, bör för en grupp som </w:t>
      </w:r>
      <w:r>
        <w:rPr>
          <w:lang w:eastAsia="sv-SE"/>
        </w:rPr>
        <w:t xml:space="preserve">den </w:t>
      </w:r>
      <w:r w:rsidRPr="00EF736F">
        <w:rPr>
          <w:lang w:eastAsia="sv-SE"/>
        </w:rPr>
        <w:t>i figur 1</w:t>
      </w:r>
      <w:r>
        <w:rPr>
          <w:lang w:eastAsia="sv-SE"/>
        </w:rPr>
        <w:t>4</w:t>
      </w:r>
      <w:r w:rsidRPr="00EF736F">
        <w:rPr>
          <w:lang w:eastAsia="sv-SE"/>
        </w:rPr>
        <w:t>.</w:t>
      </w:r>
      <w:r>
        <w:rPr>
          <w:lang w:eastAsia="sv-SE"/>
        </w:rPr>
        <w:t>12</w:t>
      </w:r>
      <w:r w:rsidRPr="00EF736F">
        <w:rPr>
          <w:lang w:eastAsia="sv-SE"/>
        </w:rPr>
        <w:t xml:space="preserve"> gälla att tjänstepensionsföretagen A och</w:t>
      </w:r>
      <w:r w:rsidR="008F1F4B">
        <w:rPr>
          <w:lang w:eastAsia="sv-SE"/>
        </w:rPr>
        <w:t> </w:t>
      </w:r>
      <w:r w:rsidRPr="00EF736F">
        <w:rPr>
          <w:lang w:eastAsia="sv-SE"/>
        </w:rPr>
        <w:t xml:space="preserve">F ska stå under grupptillsyn enligt den </w:t>
      </w:r>
      <w:r>
        <w:rPr>
          <w:lang w:eastAsia="sv-SE"/>
        </w:rPr>
        <w:t xml:space="preserve">nya </w:t>
      </w:r>
      <w:r w:rsidRPr="00EF736F">
        <w:rPr>
          <w:lang w:eastAsia="sv-SE"/>
        </w:rPr>
        <w:t>lag</w:t>
      </w:r>
      <w:r>
        <w:rPr>
          <w:lang w:eastAsia="sv-SE"/>
        </w:rPr>
        <w:t>en om tjänstepensions</w:t>
      </w:r>
      <w:r w:rsidR="00746B1F">
        <w:rPr>
          <w:lang w:eastAsia="sv-SE"/>
        </w:rPr>
        <w:softHyphen/>
      </w:r>
      <w:r>
        <w:rPr>
          <w:lang w:eastAsia="sv-SE"/>
        </w:rPr>
        <w:t>företag</w:t>
      </w:r>
      <w:r w:rsidRPr="00EF736F">
        <w:rPr>
          <w:lang w:eastAsia="sv-SE"/>
        </w:rPr>
        <w:t>. Ett undantag bör därmed göras från utgångspunkten att ett tjänste</w:t>
      </w:r>
      <w:r w:rsidR="008F1F4B">
        <w:rPr>
          <w:lang w:eastAsia="sv-SE"/>
        </w:rPr>
        <w:softHyphen/>
      </w:r>
      <w:r w:rsidRPr="00EF736F">
        <w:rPr>
          <w:lang w:eastAsia="sv-SE"/>
        </w:rPr>
        <w:t>pensionsföretag som omfattas av grupptillsyn enligt försäkrings</w:t>
      </w:r>
      <w:r w:rsidR="00746B1F">
        <w:rPr>
          <w:lang w:eastAsia="sv-SE"/>
        </w:rPr>
        <w:softHyphen/>
      </w:r>
      <w:r w:rsidRPr="00EF736F">
        <w:rPr>
          <w:lang w:eastAsia="sv-SE"/>
        </w:rPr>
        <w:t>rörelse</w:t>
      </w:r>
      <w:r w:rsidR="008F1F4B">
        <w:rPr>
          <w:lang w:eastAsia="sv-SE"/>
        </w:rPr>
        <w:softHyphen/>
      </w:r>
      <w:r w:rsidRPr="00EF736F">
        <w:rPr>
          <w:lang w:eastAsia="sv-SE"/>
        </w:rPr>
        <w:t xml:space="preserve">lagen, eller </w:t>
      </w:r>
      <w:r>
        <w:rPr>
          <w:lang w:eastAsia="sv-SE"/>
        </w:rPr>
        <w:t>enligt</w:t>
      </w:r>
      <w:r w:rsidRPr="00EF736F">
        <w:rPr>
          <w:lang w:eastAsia="sv-SE"/>
        </w:rPr>
        <w:t xml:space="preserve"> lagstift</w:t>
      </w:r>
      <w:r>
        <w:rPr>
          <w:lang w:eastAsia="sv-SE"/>
        </w:rPr>
        <w:softHyphen/>
      </w:r>
      <w:r w:rsidRPr="00EF736F">
        <w:rPr>
          <w:lang w:eastAsia="sv-SE"/>
        </w:rPr>
        <w:t>ningen i något annat land inom EES som genom</w:t>
      </w:r>
      <w:r w:rsidR="008F1F4B">
        <w:rPr>
          <w:lang w:eastAsia="sv-SE"/>
        </w:rPr>
        <w:softHyphen/>
      </w:r>
      <w:r w:rsidRPr="00EF736F">
        <w:rPr>
          <w:lang w:eastAsia="sv-SE"/>
        </w:rPr>
        <w:t xml:space="preserve">för Solvens II-direktivet, inte ska omfattas av grupptillsyn enligt den </w:t>
      </w:r>
      <w:r>
        <w:rPr>
          <w:lang w:eastAsia="sv-SE"/>
        </w:rPr>
        <w:t xml:space="preserve">nya </w:t>
      </w:r>
      <w:r w:rsidRPr="00EF736F">
        <w:rPr>
          <w:lang w:eastAsia="sv-SE"/>
        </w:rPr>
        <w:t>lag</w:t>
      </w:r>
      <w:r>
        <w:rPr>
          <w:lang w:eastAsia="sv-SE"/>
        </w:rPr>
        <w:t>en</w:t>
      </w:r>
      <w:r w:rsidRPr="00EF736F">
        <w:rPr>
          <w:lang w:eastAsia="sv-SE"/>
        </w:rPr>
        <w:t>.</w:t>
      </w:r>
    </w:p>
    <w:p w14:paraId="410F45EF" w14:textId="424B3AA2" w:rsidR="001447FA" w:rsidRPr="00EF736F" w:rsidRDefault="001447FA" w:rsidP="00707D1C">
      <w:pPr>
        <w:pStyle w:val="Brdtextmedindrag"/>
        <w:rPr>
          <w:lang w:eastAsia="sv-SE"/>
        </w:rPr>
      </w:pPr>
      <w:r w:rsidRPr="002C4088">
        <w:rPr>
          <w:i/>
          <w:lang w:eastAsia="sv-SE"/>
        </w:rPr>
        <w:t>Lagrådet</w:t>
      </w:r>
      <w:r>
        <w:rPr>
          <w:lang w:eastAsia="sv-SE"/>
        </w:rPr>
        <w:t xml:space="preserve"> föreslår att det i den nya lagen om tjänstepensionsföretag ska införas en bestämmelse om att när ett tjänstepensionsföretag som omfattas av grupptillsyn enligt försäkringsrörelselagen eller lagstiftning i ett annat land inom EES som genomför Solvens II-direktivet är anknutet företag till ett tjänstepensionsföretag som omfattas av grupptillsyn enligt den nya lagen om tjänstepensionsföretag, ska båda företagen omfattas av grupp</w:t>
      </w:r>
      <w:r>
        <w:rPr>
          <w:lang w:eastAsia="sv-SE"/>
        </w:rPr>
        <w:softHyphen/>
        <w:t>tillsyn enligt den lagen. Som anges ovan kommer dock det tjänste</w:t>
      </w:r>
      <w:r>
        <w:rPr>
          <w:lang w:eastAsia="sv-SE"/>
        </w:rPr>
        <w:softHyphen/>
        <w:t>pensionsföretag som det andra tjänstepensionsföretaget är anknutet till, i figur 14.10 tjänstepensionsföretag F, enligt förslaget inte omfattas av grupptillsyn enligt den nya lagen om tjänstepensionsföretag.</w:t>
      </w:r>
      <w:r w:rsidRPr="00EF736F">
        <w:rPr>
          <w:lang w:eastAsia="sv-SE"/>
        </w:rPr>
        <w:t xml:space="preserve"> </w:t>
      </w:r>
      <w:r>
        <w:rPr>
          <w:lang w:eastAsia="sv-SE"/>
        </w:rPr>
        <w:t>En bestäm</w:t>
      </w:r>
      <w:r>
        <w:rPr>
          <w:lang w:eastAsia="sv-SE"/>
        </w:rPr>
        <w:softHyphen/>
        <w:t>melse bör därför ha som utgångs</w:t>
      </w:r>
      <w:r>
        <w:rPr>
          <w:lang w:eastAsia="sv-SE"/>
        </w:rPr>
        <w:softHyphen/>
        <w:t>punkt att det andra tjänstepensions</w:t>
      </w:r>
      <w:r>
        <w:rPr>
          <w:lang w:eastAsia="sv-SE"/>
        </w:rPr>
        <w:softHyphen/>
        <w:t>företaget, dvs. tjänstepensions</w:t>
      </w:r>
      <w:r>
        <w:rPr>
          <w:lang w:eastAsia="sv-SE"/>
        </w:rPr>
        <w:softHyphen/>
        <w:t>företaget som det ena tjänstepensions</w:t>
      </w:r>
      <w:r>
        <w:rPr>
          <w:lang w:eastAsia="sv-SE"/>
        </w:rPr>
        <w:softHyphen/>
        <w:t>företaget är anknutet till, inte om</w:t>
      </w:r>
      <w:r>
        <w:rPr>
          <w:lang w:eastAsia="sv-SE"/>
        </w:rPr>
        <w:softHyphen/>
        <w:t>fattas av några bestämmelser om grupp</w:t>
      </w:r>
      <w:r w:rsidR="00746B1F">
        <w:rPr>
          <w:lang w:eastAsia="sv-SE"/>
        </w:rPr>
        <w:softHyphen/>
      </w:r>
      <w:r>
        <w:rPr>
          <w:lang w:eastAsia="sv-SE"/>
        </w:rPr>
        <w:t>tillsyn. Därmed</w:t>
      </w:r>
      <w:r w:rsidRPr="00EF736F">
        <w:rPr>
          <w:lang w:eastAsia="sv-SE"/>
        </w:rPr>
        <w:t xml:space="preserve"> bör gälla att om ett tjänstepensionsföretag som omfattas av bestämmelser om grupp</w:t>
      </w:r>
      <w:r>
        <w:rPr>
          <w:lang w:eastAsia="sv-SE"/>
        </w:rPr>
        <w:softHyphen/>
      </w:r>
      <w:r w:rsidRPr="00EF736F">
        <w:rPr>
          <w:lang w:eastAsia="sv-SE"/>
        </w:rPr>
        <w:t>tillsyn enligt försäkringsrörelselagen eller nationell lagstiftning i ett annat land inom EES som genomför Solvens II-direktivet, är anknutet före</w:t>
      </w:r>
      <w:r>
        <w:rPr>
          <w:lang w:eastAsia="sv-SE"/>
        </w:rPr>
        <w:softHyphen/>
      </w:r>
      <w:r w:rsidRPr="00EF736F">
        <w:rPr>
          <w:lang w:eastAsia="sv-SE"/>
        </w:rPr>
        <w:t>tag till ett tjänstepensionsföretag som inte omfattas av sådana bestämmelser om grupptillsyn, ska båda företagen omfattas av grupp</w:t>
      </w:r>
      <w:r>
        <w:rPr>
          <w:lang w:eastAsia="sv-SE"/>
        </w:rPr>
        <w:softHyphen/>
      </w:r>
      <w:r w:rsidRPr="00EF736F">
        <w:rPr>
          <w:lang w:eastAsia="sv-SE"/>
        </w:rPr>
        <w:t xml:space="preserve">tillsyn enligt den </w:t>
      </w:r>
      <w:r>
        <w:rPr>
          <w:lang w:eastAsia="sv-SE"/>
        </w:rPr>
        <w:t xml:space="preserve">nya </w:t>
      </w:r>
      <w:r w:rsidRPr="00EF736F">
        <w:rPr>
          <w:lang w:eastAsia="sv-SE"/>
        </w:rPr>
        <w:t>lag</w:t>
      </w:r>
      <w:r>
        <w:rPr>
          <w:lang w:eastAsia="sv-SE"/>
        </w:rPr>
        <w:t>en</w:t>
      </w:r>
      <w:r w:rsidRPr="00EF736F">
        <w:rPr>
          <w:lang w:eastAsia="sv-SE"/>
        </w:rPr>
        <w:t xml:space="preserve">. </w:t>
      </w:r>
    </w:p>
    <w:p w14:paraId="01FAAE55" w14:textId="77777777" w:rsidR="001447FA" w:rsidRPr="00EF736F" w:rsidRDefault="001447FA" w:rsidP="001447FA">
      <w:pPr>
        <w:pStyle w:val="Brdtextmedindrag"/>
        <w:rPr>
          <w:lang w:eastAsia="sv-SE"/>
        </w:rPr>
      </w:pPr>
      <w:r w:rsidRPr="00EF736F">
        <w:rPr>
          <w:lang w:eastAsia="sv-SE"/>
        </w:rPr>
        <w:t xml:space="preserve">Detta innebär för tjänstepensionsföretagen i en grupp som </w:t>
      </w:r>
      <w:r>
        <w:rPr>
          <w:lang w:eastAsia="sv-SE"/>
        </w:rPr>
        <w:t xml:space="preserve">den </w:t>
      </w:r>
      <w:r w:rsidRPr="00EF736F">
        <w:rPr>
          <w:lang w:eastAsia="sv-SE"/>
        </w:rPr>
        <w:t>i figur 1</w:t>
      </w:r>
      <w:r>
        <w:rPr>
          <w:lang w:eastAsia="sv-SE"/>
        </w:rPr>
        <w:t>4</w:t>
      </w:r>
      <w:r w:rsidRPr="00EF736F">
        <w:rPr>
          <w:lang w:eastAsia="sv-SE"/>
        </w:rPr>
        <w:t>.</w:t>
      </w:r>
      <w:r>
        <w:rPr>
          <w:lang w:eastAsia="sv-SE"/>
        </w:rPr>
        <w:t>12</w:t>
      </w:r>
      <w:r w:rsidRPr="00EF736F">
        <w:rPr>
          <w:lang w:eastAsia="sv-SE"/>
        </w:rPr>
        <w:t xml:space="preserve"> att tjänstepensionsföretag B, som omfattas av försäkringsrörelse</w:t>
      </w:r>
      <w:r>
        <w:rPr>
          <w:lang w:eastAsia="sv-SE"/>
        </w:rPr>
        <w:softHyphen/>
      </w:r>
      <w:r w:rsidRPr="00EF736F">
        <w:rPr>
          <w:lang w:eastAsia="sv-SE"/>
        </w:rPr>
        <w:t xml:space="preserve">lagens bestämmelser om grupptillsyn och är anknutet företag både till tjänstepensionsföretag A och F, vilka inte omfattas av </w:t>
      </w:r>
      <w:r>
        <w:rPr>
          <w:lang w:eastAsia="sv-SE"/>
        </w:rPr>
        <w:t xml:space="preserve">sådana </w:t>
      </w:r>
      <w:r w:rsidRPr="00EF736F">
        <w:rPr>
          <w:lang w:eastAsia="sv-SE"/>
        </w:rPr>
        <w:t>bestäm</w:t>
      </w:r>
      <w:r>
        <w:rPr>
          <w:lang w:eastAsia="sv-SE"/>
        </w:rPr>
        <w:softHyphen/>
      </w:r>
      <w:r w:rsidRPr="00EF736F">
        <w:rPr>
          <w:lang w:eastAsia="sv-SE"/>
        </w:rPr>
        <w:t>melser om grupptillsyn, tillsammans</w:t>
      </w:r>
      <w:r>
        <w:rPr>
          <w:lang w:eastAsia="sv-SE"/>
        </w:rPr>
        <w:t xml:space="preserve"> med A och F </w:t>
      </w:r>
      <w:r w:rsidRPr="00EF736F">
        <w:rPr>
          <w:lang w:eastAsia="sv-SE"/>
        </w:rPr>
        <w:t>kommer att omfattas av grupptill</w:t>
      </w:r>
      <w:r>
        <w:rPr>
          <w:lang w:eastAsia="sv-SE"/>
        </w:rPr>
        <w:softHyphen/>
      </w:r>
      <w:r w:rsidRPr="00EF736F">
        <w:rPr>
          <w:lang w:eastAsia="sv-SE"/>
        </w:rPr>
        <w:t xml:space="preserve">syn enligt </w:t>
      </w:r>
      <w:r>
        <w:rPr>
          <w:lang w:eastAsia="sv-SE"/>
        </w:rPr>
        <w:t xml:space="preserve">den nya </w:t>
      </w:r>
      <w:r w:rsidRPr="00EF736F">
        <w:rPr>
          <w:lang w:eastAsia="sv-SE"/>
        </w:rPr>
        <w:t xml:space="preserve">lagen om tjänstepensionsföretag. Som </w:t>
      </w:r>
      <w:r w:rsidRPr="000B0997">
        <w:rPr>
          <w:i/>
          <w:lang w:eastAsia="sv-SE"/>
        </w:rPr>
        <w:t>Finansinspek</w:t>
      </w:r>
      <w:r>
        <w:rPr>
          <w:i/>
          <w:lang w:eastAsia="sv-SE"/>
        </w:rPr>
        <w:softHyphen/>
      </w:r>
      <w:r w:rsidRPr="000B0997">
        <w:rPr>
          <w:i/>
          <w:lang w:eastAsia="sv-SE"/>
        </w:rPr>
        <w:t>tionen</w:t>
      </w:r>
      <w:r w:rsidRPr="00EF736F">
        <w:rPr>
          <w:lang w:eastAsia="sv-SE"/>
        </w:rPr>
        <w:t xml:space="preserve"> framför kommer tjänstepensionsföretaget som är anknutet företag, i figur 1</w:t>
      </w:r>
      <w:r>
        <w:rPr>
          <w:lang w:eastAsia="sv-SE"/>
        </w:rPr>
        <w:t>4</w:t>
      </w:r>
      <w:r w:rsidRPr="00EF736F">
        <w:rPr>
          <w:lang w:eastAsia="sv-SE"/>
        </w:rPr>
        <w:t>.</w:t>
      </w:r>
      <w:r>
        <w:rPr>
          <w:lang w:eastAsia="sv-SE"/>
        </w:rPr>
        <w:t>12</w:t>
      </w:r>
      <w:r w:rsidRPr="00EF736F">
        <w:rPr>
          <w:lang w:eastAsia="sv-SE"/>
        </w:rPr>
        <w:t xml:space="preserve"> tjänstepensionsföretag B, att beaktas både vid grupptillsyn enligt försäkringsrörelselagen och </w:t>
      </w:r>
      <w:r>
        <w:rPr>
          <w:lang w:eastAsia="sv-SE"/>
        </w:rPr>
        <w:t xml:space="preserve">vid grupptillsyn </w:t>
      </w:r>
      <w:r w:rsidRPr="00EF736F">
        <w:rPr>
          <w:lang w:eastAsia="sv-SE"/>
        </w:rPr>
        <w:t xml:space="preserve">enligt den </w:t>
      </w:r>
      <w:r>
        <w:rPr>
          <w:lang w:eastAsia="sv-SE"/>
        </w:rPr>
        <w:t>nya lagen</w:t>
      </w:r>
      <w:r w:rsidRPr="00EF736F">
        <w:rPr>
          <w:lang w:eastAsia="sv-SE"/>
        </w:rPr>
        <w:t>.</w:t>
      </w:r>
    </w:p>
    <w:p w14:paraId="08FE9174" w14:textId="77777777" w:rsidR="001447FA" w:rsidRPr="000B0997" w:rsidRDefault="001447FA" w:rsidP="001447FA">
      <w:pPr>
        <w:pStyle w:val="Rubrik5utannumrering"/>
        <w:rPr>
          <w:b/>
          <w:lang w:eastAsia="sv-SE"/>
        </w:rPr>
      </w:pPr>
      <w:r w:rsidRPr="0039406B">
        <w:rPr>
          <w:lang w:eastAsia="sv-SE"/>
        </w:rPr>
        <w:lastRenderedPageBreak/>
        <w:t>Försäkringsholdingföretag med blandad verksamhet</w:t>
      </w:r>
    </w:p>
    <w:p w14:paraId="291EC6D1" w14:textId="77777777" w:rsidR="001447FA" w:rsidRPr="00EF736F" w:rsidRDefault="001447FA" w:rsidP="001447FA">
      <w:pPr>
        <w:pStyle w:val="Brdtextmedindrag"/>
        <w:tabs>
          <w:tab w:val="left" w:pos="4253"/>
        </w:tabs>
        <w:ind w:firstLine="0"/>
        <w:rPr>
          <w:lang w:eastAsia="sv-SE"/>
        </w:rPr>
      </w:pPr>
      <w:r w:rsidRPr="00EF736F">
        <w:rPr>
          <w:lang w:eastAsia="sv-SE"/>
        </w:rPr>
        <w:t xml:space="preserve">I försäkringsrörelselagen finns tre olika typer av </w:t>
      </w:r>
      <w:r>
        <w:rPr>
          <w:lang w:eastAsia="sv-SE"/>
        </w:rPr>
        <w:t>särskilt</w:t>
      </w:r>
      <w:r w:rsidDel="002D26C1">
        <w:rPr>
          <w:lang w:eastAsia="sv-SE"/>
        </w:rPr>
        <w:t xml:space="preserve"> </w:t>
      </w:r>
      <w:r>
        <w:rPr>
          <w:lang w:eastAsia="sv-SE"/>
        </w:rPr>
        <w:t xml:space="preserve">definierade </w:t>
      </w:r>
      <w:r w:rsidRPr="00EF736F">
        <w:rPr>
          <w:lang w:eastAsia="sv-SE"/>
        </w:rPr>
        <w:t>holdingföretag</w:t>
      </w:r>
      <w:r>
        <w:rPr>
          <w:lang w:eastAsia="sv-SE"/>
        </w:rPr>
        <w:t>:</w:t>
      </w:r>
      <w:r w:rsidRPr="00EF736F">
        <w:rPr>
          <w:lang w:eastAsia="sv-SE"/>
        </w:rPr>
        <w:t xml:space="preserve"> blandat finansiellt holdingföretag (1 kap. 12 § 2), försäk</w:t>
      </w:r>
      <w:r>
        <w:rPr>
          <w:lang w:eastAsia="sv-SE"/>
        </w:rPr>
        <w:softHyphen/>
      </w:r>
      <w:r w:rsidRPr="00EF736F">
        <w:rPr>
          <w:lang w:eastAsia="sv-SE"/>
        </w:rPr>
        <w:t>ringsholdingföretag (1 kap. 12 § 6) och försäkringsholdingföretag med blandad verksamhet (1 kap. 12 § 7). Ett försäkringsholdingföretag med blandad verksamhet är enligt försäkringsrörelselagen ett moderföretag som inte är ett försäkringsföretag, en EES-försäkringsgivare, en försäk</w:t>
      </w:r>
      <w:r>
        <w:rPr>
          <w:lang w:eastAsia="sv-SE"/>
        </w:rPr>
        <w:softHyphen/>
      </w:r>
      <w:r w:rsidRPr="00EF736F">
        <w:rPr>
          <w:lang w:eastAsia="sv-SE"/>
        </w:rPr>
        <w:t>ringsgivare från tredjeland, ett blandat finansiellt holdingföretag eller ett försäkringsholdingföretag och som har minst ett dotterföretag som är försäkringsföretag (1 kap. 12 § 7), se figur 1</w:t>
      </w:r>
      <w:r>
        <w:rPr>
          <w:lang w:eastAsia="sv-SE"/>
        </w:rPr>
        <w:t>4</w:t>
      </w:r>
      <w:r w:rsidRPr="00EF736F">
        <w:rPr>
          <w:lang w:eastAsia="sv-SE"/>
        </w:rPr>
        <w:t>.</w:t>
      </w:r>
      <w:r>
        <w:rPr>
          <w:lang w:eastAsia="sv-SE"/>
        </w:rPr>
        <w:t>13</w:t>
      </w:r>
      <w:r w:rsidRPr="00EF736F">
        <w:rPr>
          <w:lang w:eastAsia="sv-SE"/>
        </w:rPr>
        <w:t xml:space="preserve">. Denna situation berörs av Finansinspektionen i kapitalkravsrapporten (s. 62). </w:t>
      </w:r>
    </w:p>
    <w:p w14:paraId="1CBE08D3" w14:textId="48C96964" w:rsidR="001447FA" w:rsidRPr="00EF736F" w:rsidRDefault="001447FA" w:rsidP="001447FA">
      <w:pPr>
        <w:pStyle w:val="FigurRubrik"/>
      </w:pPr>
      <w:bookmarkStart w:id="4749" w:name="_Hlk511895974"/>
      <w:r w:rsidRPr="00EF736F">
        <w:t xml:space="preserve">Figur </w:t>
      </w:r>
      <w:r w:rsidRPr="0039406B">
        <w:fldChar w:fldCharType="begin"/>
      </w:r>
      <w:r w:rsidRPr="00EF736F">
        <w:instrText xml:space="preserve"> STYLEREF 1 \s </w:instrText>
      </w:r>
      <w:r w:rsidRPr="0039406B">
        <w:fldChar w:fldCharType="separate"/>
      </w:r>
      <w:r w:rsidR="004E5C8C">
        <w:rPr>
          <w:noProof/>
        </w:rPr>
        <w:t>14</w:t>
      </w:r>
      <w:r w:rsidRPr="0039406B">
        <w:rPr>
          <w:noProof/>
        </w:rPr>
        <w:fldChar w:fldCharType="end"/>
      </w:r>
      <w:r w:rsidRPr="00EF736F">
        <w:t>.</w:t>
      </w:r>
      <w:r>
        <w:t>13</w:t>
      </w:r>
      <w:r w:rsidRPr="00EF736F">
        <w:tab/>
        <w:t xml:space="preserve">Tjänstepensionsföretag som är </w:t>
      </w:r>
      <w:r w:rsidRPr="00EF736F">
        <w:rPr>
          <w:lang w:eastAsia="sv-SE"/>
        </w:rPr>
        <w:t>ett försäkringsholdingföretag med blandad verksamhet</w:t>
      </w:r>
    </w:p>
    <w:p w14:paraId="41654721" w14:textId="77777777" w:rsidR="001447FA" w:rsidRDefault="001447FA" w:rsidP="001447FA">
      <w:pPr>
        <w:pStyle w:val="Brdtext"/>
      </w:pPr>
      <w:r w:rsidRPr="0039406B">
        <w:rPr>
          <w:noProof/>
        </w:rPr>
        <w:drawing>
          <wp:inline distT="0" distB="0" distL="0" distR="0" wp14:anchorId="20105C9A" wp14:editId="6F9D0AFB">
            <wp:extent cx="3721698" cy="1757548"/>
            <wp:effectExtent l="0" t="0" r="0" b="0"/>
            <wp:docPr id="368" name="Bildobjekt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3826956" cy="1807255"/>
                    </a:xfrm>
                    <a:prstGeom prst="rect">
                      <a:avLst/>
                    </a:prstGeom>
                    <a:noFill/>
                  </pic:spPr>
                </pic:pic>
              </a:graphicData>
            </a:graphic>
          </wp:inline>
        </w:drawing>
      </w:r>
    </w:p>
    <w:p w14:paraId="65668F38" w14:textId="77777777" w:rsidR="001447FA" w:rsidRPr="00C2493F" w:rsidRDefault="001447FA" w:rsidP="001447FA">
      <w:pPr>
        <w:pStyle w:val="Brdtextmedindrag"/>
      </w:pPr>
    </w:p>
    <w:p w14:paraId="2A9151C7" w14:textId="77777777" w:rsidR="001447FA" w:rsidRPr="00EF736F" w:rsidRDefault="001447FA" w:rsidP="001447FA">
      <w:pPr>
        <w:pStyle w:val="Brdtextmedindrag"/>
        <w:rPr>
          <w:lang w:eastAsia="sv-SE"/>
        </w:rPr>
      </w:pPr>
      <w:r>
        <w:t xml:space="preserve">Ett tjänstepensionsföretag torde i vissa fall kunna anses vara ett försäkringsholdingföretag med blandad verksamhet. </w:t>
      </w:r>
      <w:r w:rsidRPr="000B0997">
        <w:t>Om</w:t>
      </w:r>
      <w:r w:rsidRPr="00EF736F">
        <w:rPr>
          <w:lang w:eastAsia="sv-SE"/>
        </w:rPr>
        <w:t xml:space="preserve"> ett tjänste</w:t>
      </w:r>
      <w:r>
        <w:rPr>
          <w:lang w:eastAsia="sv-SE"/>
        </w:rPr>
        <w:softHyphen/>
      </w:r>
      <w:r w:rsidRPr="00EF736F">
        <w:rPr>
          <w:lang w:eastAsia="sv-SE"/>
        </w:rPr>
        <w:t xml:space="preserve">pensionsföretag är att anse som ett </w:t>
      </w:r>
      <w:r>
        <w:rPr>
          <w:lang w:eastAsia="sv-SE"/>
        </w:rPr>
        <w:t>sådant holdingföretag</w:t>
      </w:r>
      <w:r w:rsidRPr="00EF736F">
        <w:rPr>
          <w:lang w:eastAsia="sv-SE"/>
        </w:rPr>
        <w:t xml:space="preserve"> kommer dess dotterföretag som är försäkringsföretag att omfattas av en begränsad grupptillsyn enligt </w:t>
      </w:r>
      <w:r w:rsidRPr="00EF736F">
        <w:t xml:space="preserve">försäkringsrörelselagen </w:t>
      </w:r>
      <w:r w:rsidRPr="00EF736F">
        <w:rPr>
          <w:lang w:eastAsia="sv-SE"/>
        </w:rPr>
        <w:t>(19 kap. 2 § fjärde stycket). För en sådan grupp gäller endast att försäkringsföretagen ska ha en god kontroll över transak</w:t>
      </w:r>
      <w:r>
        <w:rPr>
          <w:lang w:eastAsia="sv-SE"/>
        </w:rPr>
        <w:softHyphen/>
      </w:r>
      <w:r w:rsidRPr="00EF736F">
        <w:rPr>
          <w:lang w:eastAsia="sv-SE"/>
        </w:rPr>
        <w:t xml:space="preserve">tioner med försäkringsholdingföretaget med blandad verksamhet och dess andra anknutna företag (19 kap. 41 § FRL). </w:t>
      </w:r>
    </w:p>
    <w:p w14:paraId="23FB117E" w14:textId="77777777" w:rsidR="001447FA" w:rsidRPr="00EF736F" w:rsidRDefault="001447FA" w:rsidP="001447FA">
      <w:pPr>
        <w:pStyle w:val="Brdtextmedindrag"/>
        <w:rPr>
          <w:lang w:eastAsia="sv-SE"/>
        </w:rPr>
      </w:pPr>
      <w:r w:rsidRPr="00EF736F">
        <w:rPr>
          <w:lang w:eastAsia="sv-SE"/>
        </w:rPr>
        <w:t>Om tjänstepensionsföretaget i stället var ett försäkringsföretag, se figur 1</w:t>
      </w:r>
      <w:r>
        <w:rPr>
          <w:lang w:eastAsia="sv-SE"/>
        </w:rPr>
        <w:t>4</w:t>
      </w:r>
      <w:r w:rsidRPr="00EF736F">
        <w:rPr>
          <w:lang w:eastAsia="sv-SE"/>
        </w:rPr>
        <w:t>.</w:t>
      </w:r>
      <w:r>
        <w:rPr>
          <w:lang w:eastAsia="sv-SE"/>
        </w:rPr>
        <w:t>14</w:t>
      </w:r>
      <w:r w:rsidRPr="00EF736F">
        <w:rPr>
          <w:lang w:eastAsia="sv-SE"/>
        </w:rPr>
        <w:t xml:space="preserve">, skulle företaget och dess dotterföretag, som är försäkringsföretag, omfattas av full grupptillsyn enligt </w:t>
      </w:r>
      <w:r w:rsidRPr="00EF736F">
        <w:t xml:space="preserve">försäkringsrörelselagen </w:t>
      </w:r>
      <w:r w:rsidRPr="00EF736F">
        <w:rPr>
          <w:lang w:eastAsia="sv-SE"/>
        </w:rPr>
        <w:t xml:space="preserve">(19 kap. 2 § andra stycket). I så fall skulle grupptillsynen bl.a. omfatta krav på viss solvens, dvs. viss finansiell styrka, hos gruppen som helhet (19 kap. 16 § FRL). </w:t>
      </w:r>
      <w:bookmarkEnd w:id="4749"/>
    </w:p>
    <w:p w14:paraId="71DACC36" w14:textId="462F0BB3" w:rsidR="001447FA" w:rsidRPr="00EF736F" w:rsidRDefault="001447FA" w:rsidP="001447FA">
      <w:pPr>
        <w:pStyle w:val="FigurRubrik"/>
      </w:pPr>
      <w:r w:rsidRPr="00EF736F">
        <w:lastRenderedPageBreak/>
        <w:t xml:space="preserve">Figur </w:t>
      </w:r>
      <w:r w:rsidRPr="0039406B">
        <w:fldChar w:fldCharType="begin"/>
      </w:r>
      <w:r w:rsidRPr="00EF736F">
        <w:instrText xml:space="preserve"> STYLEREF 1 \s </w:instrText>
      </w:r>
      <w:r w:rsidRPr="0039406B">
        <w:fldChar w:fldCharType="separate"/>
      </w:r>
      <w:r w:rsidR="004E5C8C">
        <w:rPr>
          <w:noProof/>
        </w:rPr>
        <w:t>14</w:t>
      </w:r>
      <w:r w:rsidRPr="0039406B">
        <w:rPr>
          <w:noProof/>
        </w:rPr>
        <w:fldChar w:fldCharType="end"/>
      </w:r>
      <w:r w:rsidRPr="00EF736F">
        <w:t>.</w:t>
      </w:r>
      <w:r>
        <w:t>14</w:t>
      </w:r>
      <w:r w:rsidRPr="00EF736F">
        <w:tab/>
        <w:t>Om ingen omvandling sker</w:t>
      </w:r>
    </w:p>
    <w:p w14:paraId="71D931B8" w14:textId="77777777" w:rsidR="001447FA" w:rsidRPr="00EF736F" w:rsidRDefault="001447FA" w:rsidP="001447FA">
      <w:pPr>
        <w:pStyle w:val="Brdtext"/>
      </w:pPr>
      <w:r w:rsidRPr="0039406B">
        <w:rPr>
          <w:noProof/>
        </w:rPr>
        <w:drawing>
          <wp:inline distT="0" distB="0" distL="0" distR="0" wp14:anchorId="3007F2C1" wp14:editId="44BD9D06">
            <wp:extent cx="3722370" cy="1650671"/>
            <wp:effectExtent l="0" t="0" r="0" b="6985"/>
            <wp:docPr id="369"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3841218" cy="1703374"/>
                    </a:xfrm>
                    <a:prstGeom prst="rect">
                      <a:avLst/>
                    </a:prstGeom>
                    <a:noFill/>
                  </pic:spPr>
                </pic:pic>
              </a:graphicData>
            </a:graphic>
          </wp:inline>
        </w:drawing>
      </w:r>
    </w:p>
    <w:p w14:paraId="345554A8" w14:textId="77777777" w:rsidR="001447FA" w:rsidRPr="002237E7" w:rsidRDefault="001447FA" w:rsidP="001447FA">
      <w:pPr>
        <w:pStyle w:val="Rubrik5utannumrering"/>
        <w:rPr>
          <w:lang w:eastAsia="sv-SE"/>
        </w:rPr>
      </w:pPr>
      <w:r w:rsidRPr="0039406B">
        <w:rPr>
          <w:lang w:eastAsia="sv-SE"/>
        </w:rPr>
        <w:t xml:space="preserve">Blandat finansiellt </w:t>
      </w:r>
      <w:r w:rsidRPr="008844B5">
        <w:t>holdingföretag</w:t>
      </w:r>
    </w:p>
    <w:p w14:paraId="489D91C3" w14:textId="77777777" w:rsidR="001447FA" w:rsidRPr="00EF736F" w:rsidRDefault="001447FA" w:rsidP="001447FA">
      <w:pPr>
        <w:pStyle w:val="Brdtextmedindrag"/>
        <w:ind w:firstLine="0"/>
        <w:rPr>
          <w:lang w:eastAsia="sv-SE"/>
        </w:rPr>
      </w:pPr>
      <w:r w:rsidRPr="00EF736F">
        <w:rPr>
          <w:lang w:eastAsia="sv-SE"/>
        </w:rPr>
        <w:t>Den andra typen av holdingföretag i försäkringsrörelselagen är ett blandat finansiellt holdingföretag (1 kap. 12 § 2). Ett blandat finansiellt holding</w:t>
      </w:r>
      <w:r>
        <w:rPr>
          <w:lang w:eastAsia="sv-SE"/>
        </w:rPr>
        <w:softHyphen/>
      </w:r>
      <w:r w:rsidRPr="00EF736F">
        <w:rPr>
          <w:lang w:eastAsia="sv-SE"/>
        </w:rPr>
        <w:t>företag är ett moderföretag som inte är ett reglerat företag och som till</w:t>
      </w:r>
      <w:r>
        <w:rPr>
          <w:lang w:eastAsia="sv-SE"/>
        </w:rPr>
        <w:softHyphen/>
      </w:r>
      <w:r w:rsidRPr="00EF736F">
        <w:rPr>
          <w:lang w:eastAsia="sv-SE"/>
        </w:rPr>
        <w:t>sammans med sina dotterföretag, varav minst ett är ett reglerat företag med huvudkontor inom EES, och andra företag utgör ett finansiellt konglome</w:t>
      </w:r>
      <w:r>
        <w:rPr>
          <w:lang w:eastAsia="sv-SE"/>
        </w:rPr>
        <w:softHyphen/>
      </w:r>
      <w:r w:rsidRPr="00EF736F">
        <w:rPr>
          <w:lang w:eastAsia="sv-SE"/>
        </w:rPr>
        <w:t>rat (1 kap. 12 § 2 FRL och 1 kap. 3 §</w:t>
      </w:r>
      <w:r>
        <w:rPr>
          <w:lang w:eastAsia="sv-SE"/>
        </w:rPr>
        <w:t> </w:t>
      </w:r>
      <w:r w:rsidRPr="00EF736F">
        <w:rPr>
          <w:lang w:eastAsia="sv-SE"/>
        </w:rPr>
        <w:t>4 konglomeratlagen</w:t>
      </w:r>
      <w:r>
        <w:rPr>
          <w:lang w:eastAsia="sv-SE"/>
        </w:rPr>
        <w:t>)</w:t>
      </w:r>
      <w:r w:rsidRPr="00EF736F">
        <w:rPr>
          <w:lang w:eastAsia="sv-SE"/>
        </w:rPr>
        <w:t xml:space="preserve">. Med reglerat företag avses ett kreditinstitut, ett värdepappersbolag, ett fondbolag, en AIF-förvaltare, ett försäkringsföretag eller motsvarande utländskt företag eller ett specialföretag (1 kap. 3 § 9, 11 och 14 konglomeratlagen). </w:t>
      </w:r>
    </w:p>
    <w:p w14:paraId="5FEDD2C9" w14:textId="77777777" w:rsidR="001447FA" w:rsidRPr="000B0997" w:rsidRDefault="001447FA" w:rsidP="001447FA">
      <w:pPr>
        <w:pStyle w:val="Brdtextmedindrag"/>
        <w:rPr>
          <w:b/>
          <w:lang w:eastAsia="sv-SE"/>
        </w:rPr>
      </w:pPr>
      <w:r w:rsidRPr="00EF736F">
        <w:rPr>
          <w:lang w:eastAsia="sv-SE"/>
        </w:rPr>
        <w:t>I avsnitt 1</w:t>
      </w:r>
      <w:r>
        <w:rPr>
          <w:lang w:eastAsia="sv-SE"/>
        </w:rPr>
        <w:t>4</w:t>
      </w:r>
      <w:r w:rsidRPr="00EF736F">
        <w:rPr>
          <w:lang w:eastAsia="sv-SE"/>
        </w:rPr>
        <w:t>.2.2 föreslås att tjänstepensionsföretag ska vara ett reglerat företag enligt konglomeratlagen. Detta medför att ett tjänstepensions</w:t>
      </w:r>
      <w:r>
        <w:rPr>
          <w:lang w:eastAsia="sv-SE"/>
        </w:rPr>
        <w:softHyphen/>
      </w:r>
      <w:r w:rsidRPr="00EF736F">
        <w:rPr>
          <w:lang w:eastAsia="sv-SE"/>
        </w:rPr>
        <w:t>företag inte kan vara ett blandat finansiellt holdingföretag enligt konglo</w:t>
      </w:r>
      <w:r>
        <w:rPr>
          <w:lang w:eastAsia="sv-SE"/>
        </w:rPr>
        <w:softHyphen/>
      </w:r>
      <w:r w:rsidRPr="00EF736F">
        <w:rPr>
          <w:lang w:eastAsia="sv-SE"/>
        </w:rPr>
        <w:t xml:space="preserve">meratlagen (1 kap. 3 § 4). I försäkringsrörelselagen anges att </w:t>
      </w:r>
      <w:r>
        <w:rPr>
          <w:lang w:eastAsia="sv-SE"/>
        </w:rPr>
        <w:t>ett</w:t>
      </w:r>
      <w:r w:rsidRPr="00EF736F">
        <w:rPr>
          <w:lang w:eastAsia="sv-SE"/>
        </w:rPr>
        <w:t xml:space="preserve"> blandat finansiellt holdingföretag </w:t>
      </w:r>
      <w:r>
        <w:rPr>
          <w:lang w:eastAsia="sv-SE"/>
        </w:rPr>
        <w:t>är</w:t>
      </w:r>
      <w:r w:rsidRPr="00EF736F">
        <w:rPr>
          <w:lang w:eastAsia="sv-SE"/>
        </w:rPr>
        <w:t xml:space="preserve"> ett sådant företag som avses i </w:t>
      </w:r>
      <w:r>
        <w:rPr>
          <w:lang w:eastAsia="sv-SE"/>
        </w:rPr>
        <w:t>konglomerat</w:t>
      </w:r>
      <w:r>
        <w:rPr>
          <w:lang w:eastAsia="sv-SE"/>
        </w:rPr>
        <w:softHyphen/>
        <w:t>lagen (1 kap. 12 § 2 FRL)</w:t>
      </w:r>
      <w:r w:rsidRPr="00EF736F">
        <w:rPr>
          <w:lang w:eastAsia="sv-SE"/>
        </w:rPr>
        <w:t xml:space="preserve">. Den ändrade definitionen av reglerat företag i konglomeratlagen innebär därmed </w:t>
      </w:r>
      <w:r>
        <w:rPr>
          <w:lang w:eastAsia="sv-SE"/>
        </w:rPr>
        <w:t xml:space="preserve">att </w:t>
      </w:r>
      <w:r w:rsidRPr="00EF736F">
        <w:rPr>
          <w:lang w:eastAsia="sv-SE"/>
        </w:rPr>
        <w:t>ett tjänstepensionsföretag inte kan vara ett blandat finansiellt holdingföretag enligt försäkringsrörelselagen.</w:t>
      </w:r>
    </w:p>
    <w:p w14:paraId="41BC46E8" w14:textId="77777777" w:rsidR="001447FA" w:rsidRPr="0039406B" w:rsidRDefault="001447FA" w:rsidP="001447FA">
      <w:pPr>
        <w:pStyle w:val="Rubrik5utannumrering"/>
        <w:rPr>
          <w:lang w:eastAsia="sv-SE"/>
        </w:rPr>
      </w:pPr>
      <w:r w:rsidRPr="008844B5">
        <w:t>Försäkringsholdingföretag</w:t>
      </w:r>
    </w:p>
    <w:p w14:paraId="6EF8FC9C" w14:textId="77777777" w:rsidR="001447FA" w:rsidRPr="00EF736F" w:rsidRDefault="001447FA" w:rsidP="001447FA">
      <w:pPr>
        <w:pStyle w:val="Brdtextmedindrag"/>
        <w:tabs>
          <w:tab w:val="left" w:pos="4253"/>
        </w:tabs>
        <w:ind w:firstLine="0"/>
      </w:pPr>
      <w:r w:rsidRPr="00EF736F">
        <w:rPr>
          <w:lang w:eastAsia="sv-SE"/>
        </w:rPr>
        <w:t xml:space="preserve">Den tredje typen av holdingföretag som anges i försäkringsrörelselagen är försäkringsholdingföretag. </w:t>
      </w:r>
      <w:r w:rsidRPr="00EF736F">
        <w:t>Ett försäkringsholdingföretag är ett moder</w:t>
      </w:r>
      <w:r>
        <w:softHyphen/>
      </w:r>
      <w:r w:rsidRPr="00EF736F">
        <w:t>företag som inte är ett försäkringsföretag, en EES-försäkringsgivare, ett försäkringsföretag från tredjeland eller ett blandat finansiellt holding</w:t>
      </w:r>
      <w:r>
        <w:softHyphen/>
      </w:r>
      <w:r w:rsidRPr="00EF736F">
        <w:t>företag och vars huvudsakliga verksamhet är att förvärva och förvalta andelar i dotterföretag som uteslutande eller huvudsakligen är försäkrings</w:t>
      </w:r>
      <w:r>
        <w:t>-</w:t>
      </w:r>
      <w:r w:rsidRPr="00EF736F">
        <w:t>företag, EES-försäkringsgivare eller försäkringsgivare från tredjeland (1 kap. 12 §</w:t>
      </w:r>
      <w:r>
        <w:t> </w:t>
      </w:r>
      <w:r w:rsidRPr="00EF736F">
        <w:t>6 FRL). Ett företag ska därmed ha som sin huvudsakliga verk</w:t>
      </w:r>
      <w:r>
        <w:t>-</w:t>
      </w:r>
      <w:r w:rsidRPr="00EF736F">
        <w:t xml:space="preserve">samhet att förvärva och förvalta andelar i dotterföretag av en viss typ för att kunna anses vara ett försäkringsholdingföretag. </w:t>
      </w:r>
    </w:p>
    <w:p w14:paraId="60FFCDB4" w14:textId="77777777" w:rsidR="001447FA" w:rsidRPr="00EF736F" w:rsidRDefault="001447FA" w:rsidP="001447FA">
      <w:pPr>
        <w:pStyle w:val="Brdtextmedindrag"/>
        <w:rPr>
          <w:lang w:eastAsia="sv-SE"/>
        </w:rPr>
      </w:pPr>
      <w:r w:rsidRPr="00EF736F">
        <w:rPr>
          <w:lang w:eastAsia="sv-SE"/>
        </w:rPr>
        <w:t>I de grundläggande bestämmelserna för tjänstepensionsföretag föreslås ett förbud mot främmande verksamhet</w:t>
      </w:r>
      <w:r>
        <w:rPr>
          <w:lang w:eastAsia="sv-SE"/>
        </w:rPr>
        <w:t xml:space="preserve"> (</w:t>
      </w:r>
      <w:r w:rsidRPr="00EF736F">
        <w:rPr>
          <w:lang w:eastAsia="sv-SE"/>
        </w:rPr>
        <w:t xml:space="preserve">avsnitt </w:t>
      </w:r>
      <w:r>
        <w:rPr>
          <w:lang w:eastAsia="sv-SE"/>
        </w:rPr>
        <w:t>6</w:t>
      </w:r>
      <w:r w:rsidRPr="00EF736F">
        <w:rPr>
          <w:lang w:eastAsia="sv-SE"/>
        </w:rPr>
        <w:t>.5</w:t>
      </w:r>
      <w:r>
        <w:rPr>
          <w:lang w:eastAsia="sv-SE"/>
        </w:rPr>
        <w:t>)</w:t>
      </w:r>
      <w:r w:rsidRPr="00EF736F">
        <w:rPr>
          <w:lang w:eastAsia="sv-SE"/>
        </w:rPr>
        <w:t xml:space="preserve">. Detta innebär att ett tjänstepensionsföretag endast </w:t>
      </w:r>
      <w:r>
        <w:rPr>
          <w:lang w:eastAsia="sv-SE"/>
        </w:rPr>
        <w:t xml:space="preserve">ska </w:t>
      </w:r>
      <w:r w:rsidRPr="00EF736F">
        <w:rPr>
          <w:lang w:eastAsia="sv-SE"/>
        </w:rPr>
        <w:t>få ägna sig åt verksamhet avseende tjänstepensionsförsäkring och därmed sammanhängande verksamhet. För</w:t>
      </w:r>
      <w:r>
        <w:rPr>
          <w:lang w:eastAsia="sv-SE"/>
        </w:rPr>
        <w:softHyphen/>
      </w:r>
      <w:r w:rsidRPr="00EF736F">
        <w:rPr>
          <w:lang w:eastAsia="sv-SE"/>
        </w:rPr>
        <w:t xml:space="preserve">värv och förvaltning av aktier i dotterföretag </w:t>
      </w:r>
      <w:r>
        <w:rPr>
          <w:lang w:eastAsia="sv-SE"/>
        </w:rPr>
        <w:t>torde</w:t>
      </w:r>
      <w:r w:rsidRPr="00EF736F">
        <w:rPr>
          <w:lang w:eastAsia="sv-SE"/>
        </w:rPr>
        <w:t xml:space="preserve"> i och för sig kunna vara </w:t>
      </w:r>
      <w:r w:rsidRPr="00EF736F">
        <w:rPr>
          <w:lang w:eastAsia="sv-SE"/>
        </w:rPr>
        <w:lastRenderedPageBreak/>
        <w:t>sammanhängande verksamhet</w:t>
      </w:r>
      <w:r w:rsidRPr="00EF736F" w:rsidDel="00D46D30">
        <w:rPr>
          <w:lang w:eastAsia="sv-SE"/>
        </w:rPr>
        <w:t xml:space="preserve"> </w:t>
      </w:r>
      <w:r w:rsidRPr="00EF736F">
        <w:rPr>
          <w:lang w:eastAsia="sv-SE"/>
        </w:rPr>
        <w:t>till verksamhet avseende tjänstepensions</w:t>
      </w:r>
      <w:r>
        <w:rPr>
          <w:lang w:eastAsia="sv-SE"/>
        </w:rPr>
        <w:softHyphen/>
      </w:r>
      <w:r w:rsidRPr="00EF736F">
        <w:rPr>
          <w:lang w:eastAsia="sv-SE"/>
        </w:rPr>
        <w:t xml:space="preserve">försäkring. Detta </w:t>
      </w:r>
      <w:r>
        <w:rPr>
          <w:lang w:eastAsia="sv-SE"/>
        </w:rPr>
        <w:t>kan</w:t>
      </w:r>
      <w:r w:rsidRPr="00EF736F">
        <w:rPr>
          <w:lang w:eastAsia="sv-SE"/>
        </w:rPr>
        <w:t xml:space="preserve"> dock inte kunna utgöra den huvudsakliga verksam</w:t>
      </w:r>
      <w:r>
        <w:rPr>
          <w:lang w:eastAsia="sv-SE"/>
        </w:rPr>
        <w:softHyphen/>
      </w:r>
      <w:r w:rsidRPr="00EF736F">
        <w:rPr>
          <w:lang w:eastAsia="sv-SE"/>
        </w:rPr>
        <w:t>heten hos ett tjänstepensionsföretag. Ett tjänstepensionsföretag torde där</w:t>
      </w:r>
      <w:r>
        <w:rPr>
          <w:lang w:eastAsia="sv-SE"/>
        </w:rPr>
        <w:softHyphen/>
      </w:r>
      <w:r w:rsidRPr="00EF736F">
        <w:rPr>
          <w:lang w:eastAsia="sv-SE"/>
        </w:rPr>
        <w:t>med inte kunna anses vara ett försäkringsholdingföretag enligt försäk</w:t>
      </w:r>
      <w:r>
        <w:rPr>
          <w:lang w:eastAsia="sv-SE"/>
        </w:rPr>
        <w:softHyphen/>
      </w:r>
      <w:r w:rsidRPr="00EF736F">
        <w:rPr>
          <w:lang w:eastAsia="sv-SE"/>
        </w:rPr>
        <w:t>ringsrörelselagen (</w:t>
      </w:r>
      <w:r w:rsidRPr="00EF736F">
        <w:t>1 kap. 12 §</w:t>
      </w:r>
      <w:r>
        <w:t> </w:t>
      </w:r>
      <w:r w:rsidRPr="00EF736F">
        <w:t>6 FRL).</w:t>
      </w:r>
    </w:p>
    <w:p w14:paraId="508354EC" w14:textId="77777777" w:rsidR="001447FA" w:rsidRPr="00EF736F" w:rsidRDefault="001447FA" w:rsidP="005257F9">
      <w:pPr>
        <w:pStyle w:val="Rubrik3"/>
        <w:rPr>
          <w:lang w:eastAsia="sv-SE"/>
        </w:rPr>
      </w:pPr>
      <w:bookmarkStart w:id="4750" w:name="_Toc518396707"/>
      <w:bookmarkStart w:id="4751" w:name="_Toc518401018"/>
      <w:bookmarkStart w:id="4752" w:name="_Toc518401735"/>
      <w:bookmarkStart w:id="4753" w:name="_Toc518401974"/>
      <w:bookmarkStart w:id="4754" w:name="_Toc518463128"/>
      <w:bookmarkStart w:id="4755" w:name="_Toc518462824"/>
      <w:bookmarkStart w:id="4756" w:name="_Toc518463780"/>
      <w:bookmarkStart w:id="4757" w:name="_Toc518464155"/>
      <w:bookmarkStart w:id="4758" w:name="_Toc518464394"/>
      <w:bookmarkStart w:id="4759" w:name="_Toc518472833"/>
      <w:bookmarkStart w:id="4760" w:name="_Toc8059864"/>
      <w:bookmarkStart w:id="4761" w:name="_Toc8061574"/>
      <w:bookmarkStart w:id="4762" w:name="_Toc8062106"/>
      <w:bookmarkStart w:id="4763" w:name="_Toc8064574"/>
      <w:bookmarkStart w:id="4764" w:name="_Toc8391251"/>
      <w:bookmarkStart w:id="4765" w:name="_Toc8391517"/>
      <w:bookmarkStart w:id="4766" w:name="_Toc8644722"/>
      <w:bookmarkStart w:id="4767" w:name="_Toc8645254"/>
      <w:bookmarkStart w:id="4768" w:name="_Toc8817735"/>
      <w:bookmarkStart w:id="4769" w:name="_Toc8818307"/>
      <w:bookmarkStart w:id="4770" w:name="_Toc8825676"/>
      <w:bookmarkStart w:id="4771" w:name="_Toc8831773"/>
      <w:bookmarkStart w:id="4772" w:name="_Toc8832682"/>
      <w:bookmarkStart w:id="4773" w:name="_Toc11153144"/>
      <w:bookmarkStart w:id="4774" w:name="_Toc11161065"/>
      <w:bookmarkStart w:id="4775" w:name="_Toc11167001"/>
      <w:bookmarkStart w:id="4776" w:name="_Toc11167537"/>
      <w:bookmarkStart w:id="4777" w:name="_Toc11168974"/>
      <w:bookmarkStart w:id="4778" w:name="_Toc11845927"/>
      <w:bookmarkStart w:id="4779" w:name="_Toc12611726"/>
      <w:bookmarkStart w:id="4780" w:name="_Toc12624993"/>
      <w:bookmarkStart w:id="4781" w:name="_Toc12627482"/>
      <w:bookmarkStart w:id="4782" w:name="_Toc12630372"/>
      <w:bookmarkStart w:id="4783" w:name="_Toc12632867"/>
      <w:bookmarkStart w:id="4784" w:name="_Toc17902939"/>
      <w:r w:rsidRPr="00EF736F">
        <w:rPr>
          <w:lang w:eastAsia="sv-SE"/>
        </w:rPr>
        <w:t xml:space="preserve">Nivån för </w:t>
      </w:r>
      <w:r w:rsidRPr="000B0997">
        <w:t>grupptillsyn</w:t>
      </w:r>
      <w:bookmarkEnd w:id="4750"/>
      <w:bookmarkEnd w:id="4751"/>
      <w:bookmarkEnd w:id="4752"/>
      <w:bookmarkEnd w:id="4753"/>
      <w:bookmarkEnd w:id="4754"/>
      <w:bookmarkEnd w:id="4755"/>
      <w:bookmarkEnd w:id="4756"/>
      <w:bookmarkEnd w:id="4757"/>
      <w:bookmarkEnd w:id="4758"/>
      <w:bookmarkEnd w:id="4759"/>
      <w:bookmarkEnd w:id="4760"/>
      <w:bookmarkEnd w:id="4761"/>
      <w:bookmarkEnd w:id="4762"/>
      <w:bookmarkEnd w:id="4763"/>
      <w:bookmarkEnd w:id="4764"/>
      <w:bookmarkEnd w:id="4765"/>
      <w:bookmarkEnd w:id="4766"/>
      <w:bookmarkEnd w:id="4767"/>
      <w:bookmarkEnd w:id="4768"/>
      <w:bookmarkEnd w:id="4769"/>
      <w:bookmarkEnd w:id="4770"/>
      <w:bookmarkEnd w:id="4771"/>
      <w:bookmarkEnd w:id="4772"/>
      <w:bookmarkEnd w:id="4773"/>
      <w:bookmarkEnd w:id="4774"/>
      <w:bookmarkEnd w:id="4775"/>
      <w:bookmarkEnd w:id="4776"/>
      <w:bookmarkEnd w:id="4777"/>
      <w:bookmarkEnd w:id="4778"/>
      <w:bookmarkEnd w:id="4779"/>
      <w:bookmarkEnd w:id="4780"/>
      <w:bookmarkEnd w:id="4781"/>
      <w:bookmarkEnd w:id="4782"/>
      <w:bookmarkEnd w:id="4783"/>
      <w:bookmarkEnd w:id="4784"/>
    </w:p>
    <w:p w14:paraId="595DB61A" w14:textId="77777777" w:rsidR="001447FA" w:rsidRPr="0076087C" w:rsidRDefault="001447FA" w:rsidP="001447FA">
      <w:pPr>
        <w:pStyle w:val="Brdtextram"/>
        <w:rPr>
          <w:lang w:eastAsia="sv-SE"/>
        </w:rPr>
      </w:pPr>
      <w:r w:rsidRPr="0076087C">
        <w:rPr>
          <w:b/>
          <w:lang w:eastAsia="sv-SE"/>
        </w:rPr>
        <w:t>Regeringens förslag</w:t>
      </w:r>
      <w:r w:rsidRPr="0022449A">
        <w:rPr>
          <w:b/>
          <w:lang w:eastAsia="sv-SE"/>
        </w:rPr>
        <w:t>:</w:t>
      </w:r>
      <w:r w:rsidRPr="0022449A">
        <w:rPr>
          <w:lang w:eastAsia="sv-SE"/>
        </w:rPr>
        <w:t xml:space="preserve"> </w:t>
      </w:r>
      <w:r w:rsidRPr="008C0E97" w:rsidDel="000C54E6">
        <w:rPr>
          <w:lang w:eastAsia="sv-SE"/>
        </w:rPr>
        <w:t>Om det i toppen av en grupp finns ett tjänste</w:t>
      </w:r>
      <w:r w:rsidRPr="008C0E97" w:rsidDel="000C54E6">
        <w:rPr>
          <w:lang w:eastAsia="sv-SE"/>
        </w:rPr>
        <w:softHyphen/>
        <w:t>pensionsföretag, ett utländskt tjänstepensionsinstitut, ett försäkrings</w:t>
      </w:r>
      <w:r w:rsidRPr="008C0E97" w:rsidDel="000C54E6">
        <w:rPr>
          <w:lang w:eastAsia="sv-SE"/>
        </w:rPr>
        <w:softHyphen/>
        <w:t>företag eller en EES-försäkringsgivare som är moderföretag till ett tjänstepensionsföretag som ska omfattas av bestämmelserna om grupp</w:t>
      </w:r>
      <w:r w:rsidRPr="008C0E97" w:rsidDel="000C54E6">
        <w:rPr>
          <w:lang w:eastAsia="sv-SE"/>
        </w:rPr>
        <w:softHyphen/>
        <w:t xml:space="preserve">tillsyn i den nya lagen om tjänstepensionsföretag, ska bestämmelserna tillämpas </w:t>
      </w:r>
      <w:r>
        <w:rPr>
          <w:lang w:eastAsia="sv-SE"/>
        </w:rPr>
        <w:t>bara</w:t>
      </w:r>
      <w:r w:rsidRPr="008C0E97" w:rsidDel="000C54E6">
        <w:rPr>
          <w:lang w:eastAsia="sv-SE"/>
        </w:rPr>
        <w:t xml:space="preserve"> på nivån för detta yttersta moderföretag. </w:t>
      </w:r>
      <w:r w:rsidRPr="008C0E97">
        <w:rPr>
          <w:lang w:eastAsia="sv-SE"/>
        </w:rPr>
        <w:t>Detta ska gälla även om det yttersta moderföretaget är ett företag som skulle vara ett försäk</w:t>
      </w:r>
      <w:r w:rsidRPr="008C0E97">
        <w:rPr>
          <w:lang w:eastAsia="sv-SE"/>
        </w:rPr>
        <w:softHyphen/>
        <w:t>ringsholdingföretag om tjänstepensionsföretaget som är dotter</w:t>
      </w:r>
      <w:r>
        <w:rPr>
          <w:lang w:eastAsia="sv-SE"/>
        </w:rPr>
        <w:softHyphen/>
      </w:r>
      <w:r w:rsidRPr="008C0E97">
        <w:rPr>
          <w:lang w:eastAsia="sv-SE"/>
        </w:rPr>
        <w:t xml:space="preserve">företag i stället var ett försäkringsföretag och om det yttersta företaget är ett blandat finansiellt holdingföretag. </w:t>
      </w:r>
    </w:p>
    <w:p w14:paraId="7B1FF183" w14:textId="77777777" w:rsidR="001447FA" w:rsidRPr="008C0E97" w:rsidRDefault="001447FA" w:rsidP="001447FA">
      <w:pPr>
        <w:pStyle w:val="Brdtextmedindragram"/>
        <w:tabs>
          <w:tab w:val="left" w:pos="4253"/>
        </w:tabs>
      </w:pPr>
      <w:r w:rsidRPr="008C0E97">
        <w:t xml:space="preserve">Om det i toppen av en grupp finns ett tjänstepensionsföretag, ett utländskt tjänstepensionsinstitut, ett försäkringsföretag eller en </w:t>
      </w:r>
      <w:r w:rsidRPr="008C0E97">
        <w:br/>
        <w:t xml:space="preserve">EES-försäkringsgivare som är moderföretag till ett företag som skulle vara ett försäkringsholdingföretag om tjänstepensionsföretaget var ett försäkringsföretag eller ett blandat finansiellt holdingföretag, som i sin tur ska omfattas av bestämmelserna om grupptillsyn i den nya lagen om tjänstepensionsföretag, ska bestämmelserna om grupptillsyn i </w:t>
      </w:r>
      <w:r w:rsidRPr="008C0E97">
        <w:rPr>
          <w:lang w:eastAsia="sv-SE"/>
        </w:rPr>
        <w:t>lagen om tjänstepensionsföretag</w:t>
      </w:r>
      <w:r w:rsidRPr="008C0E97">
        <w:t xml:space="preserve"> tillämpas </w:t>
      </w:r>
      <w:r>
        <w:t>bara</w:t>
      </w:r>
      <w:r w:rsidRPr="008C0E97">
        <w:t xml:space="preserve"> på nivån för det yttersta moder</w:t>
      </w:r>
      <w:r>
        <w:softHyphen/>
      </w:r>
      <w:r w:rsidRPr="008C0E97">
        <w:t>företaget.</w:t>
      </w:r>
    </w:p>
    <w:p w14:paraId="13812847" w14:textId="77777777" w:rsidR="001447FA" w:rsidRPr="00EF736F" w:rsidRDefault="001447FA" w:rsidP="001447FA">
      <w:pPr>
        <w:pStyle w:val="Brdtextmedindrag"/>
        <w:rPr>
          <w:sz w:val="8"/>
          <w:szCs w:val="8"/>
        </w:rPr>
      </w:pPr>
    </w:p>
    <w:p w14:paraId="5CF2DEAB"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6C552CC5"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1AA37BED" w14:textId="77777777" w:rsidR="001447FA" w:rsidRPr="00EF736F" w:rsidRDefault="001447FA" w:rsidP="00707D1C">
      <w:pPr>
        <w:pStyle w:val="Brdtextmedindrag"/>
        <w:tabs>
          <w:tab w:val="left" w:pos="4253"/>
        </w:tabs>
        <w:rPr>
          <w:lang w:eastAsia="sv-SE"/>
        </w:rPr>
      </w:pPr>
      <w:r w:rsidRPr="00EF736F">
        <w:rPr>
          <w:b/>
          <w:lang w:eastAsia="sv-SE"/>
        </w:rPr>
        <w:t xml:space="preserve">Promemorians förslag </w:t>
      </w:r>
      <w:r w:rsidRPr="00EF736F">
        <w:rPr>
          <w:lang w:eastAsia="sv-SE"/>
        </w:rPr>
        <w:t xml:space="preserve">överensstämmer i </w:t>
      </w:r>
      <w:r w:rsidRPr="00B45471">
        <w:rPr>
          <w:lang w:eastAsia="sv-SE"/>
        </w:rPr>
        <w:t xml:space="preserve">huvudsak </w:t>
      </w:r>
      <w:r w:rsidRPr="00EF736F">
        <w:rPr>
          <w:lang w:eastAsia="sv-SE"/>
        </w:rPr>
        <w:t xml:space="preserve">med regeringens förslag. </w:t>
      </w:r>
      <w:r w:rsidRPr="00B45471">
        <w:rPr>
          <w:lang w:eastAsia="sv-SE"/>
        </w:rPr>
        <w:t>Promemorians förslag avviker från regeringens förslag genom att uttrycket ”moderföretaget i toppen av gruppen”</w:t>
      </w:r>
      <w:r>
        <w:rPr>
          <w:lang w:eastAsia="sv-SE"/>
        </w:rPr>
        <w:t xml:space="preserve"> används i promemorians förslag</w:t>
      </w:r>
      <w:r w:rsidRPr="00B45471">
        <w:rPr>
          <w:lang w:eastAsia="sv-SE"/>
        </w:rPr>
        <w:t>.</w:t>
      </w:r>
    </w:p>
    <w:p w14:paraId="0CD5FE67" w14:textId="77777777" w:rsidR="001447FA" w:rsidRPr="00EF736F" w:rsidRDefault="001447FA" w:rsidP="00707D1C">
      <w:pPr>
        <w:pStyle w:val="Brdtextmedindrag"/>
        <w:tabs>
          <w:tab w:val="left" w:pos="4253"/>
        </w:tabs>
        <w:rPr>
          <w:lang w:eastAsia="sv-SE"/>
        </w:rPr>
      </w:pPr>
      <w:r w:rsidRPr="00EF736F">
        <w:rPr>
          <w:b/>
          <w:lang w:eastAsia="sv-SE"/>
        </w:rPr>
        <w:t xml:space="preserve">Remissinstanserna: </w:t>
      </w:r>
      <w:r w:rsidRPr="00EF736F">
        <w:rPr>
          <w:lang w:eastAsia="sv-SE"/>
        </w:rPr>
        <w:t xml:space="preserve">Flertalet remissinstanser tillstyrker förslaget eller har inget att invända mot det. </w:t>
      </w:r>
      <w:r w:rsidRPr="000B0997">
        <w:rPr>
          <w:i/>
          <w:lang w:eastAsia="sv-SE"/>
        </w:rPr>
        <w:t>Finansinspektionen</w:t>
      </w:r>
      <w:r w:rsidRPr="00EF736F">
        <w:rPr>
          <w:lang w:eastAsia="sv-SE"/>
        </w:rPr>
        <w:t xml:space="preserve"> </w:t>
      </w:r>
      <w:r>
        <w:rPr>
          <w:lang w:eastAsia="sv-SE"/>
        </w:rPr>
        <w:t>konstaterar</w:t>
      </w:r>
      <w:r w:rsidRPr="00EF736F">
        <w:rPr>
          <w:lang w:eastAsia="sv-SE"/>
        </w:rPr>
        <w:t xml:space="preserve"> att bestäm</w:t>
      </w:r>
      <w:r>
        <w:rPr>
          <w:lang w:eastAsia="sv-SE"/>
        </w:rPr>
        <w:softHyphen/>
      </w:r>
      <w:r w:rsidRPr="00EF736F">
        <w:rPr>
          <w:lang w:eastAsia="sv-SE"/>
        </w:rPr>
        <w:t xml:space="preserve">melserna i den föreslagna </w:t>
      </w:r>
      <w:r>
        <w:rPr>
          <w:lang w:eastAsia="sv-SE"/>
        </w:rPr>
        <w:t xml:space="preserve">nya </w:t>
      </w:r>
      <w:r w:rsidRPr="00EF736F">
        <w:rPr>
          <w:lang w:eastAsia="sv-SE"/>
        </w:rPr>
        <w:t>lagen</w:t>
      </w:r>
      <w:r w:rsidRPr="00EF736F" w:rsidDel="009C5B91">
        <w:rPr>
          <w:lang w:eastAsia="sv-SE"/>
        </w:rPr>
        <w:t xml:space="preserve"> </w:t>
      </w:r>
      <w:r>
        <w:rPr>
          <w:lang w:eastAsia="sv-SE"/>
        </w:rPr>
        <w:t>om</w:t>
      </w:r>
      <w:r w:rsidRPr="000B0997">
        <w:rPr>
          <w:lang w:eastAsia="sv-SE"/>
        </w:rPr>
        <w:t xml:space="preserve"> tjänstepensionsföretag </w:t>
      </w:r>
      <w:r w:rsidRPr="00EF736F">
        <w:rPr>
          <w:lang w:eastAsia="sv-SE"/>
        </w:rPr>
        <w:t xml:space="preserve">får samma innebörd som motsvarande bestämmelser i försäkringsrörelselagen om det är svenska tjänstepensionsföretag som finns i gruppen. Om det däremot är ett utländskt tjänstepensionsinstitut som är det yttersta moderföretaget uppstår en skillnad eftersom det i så fall, till skillnad från </w:t>
      </w:r>
      <w:r>
        <w:rPr>
          <w:lang w:eastAsia="sv-SE"/>
        </w:rPr>
        <w:t xml:space="preserve">i </w:t>
      </w:r>
      <w:r w:rsidRPr="00EF736F">
        <w:rPr>
          <w:lang w:eastAsia="sv-SE"/>
        </w:rPr>
        <w:t>Solvens II-regelverket</w:t>
      </w:r>
      <w:r>
        <w:rPr>
          <w:lang w:eastAsia="sv-SE"/>
        </w:rPr>
        <w:t>,</w:t>
      </w:r>
      <w:r w:rsidRPr="00EF736F">
        <w:rPr>
          <w:lang w:eastAsia="sv-SE"/>
        </w:rPr>
        <w:t xml:space="preserve"> inte finns någon </w:t>
      </w:r>
      <w:r>
        <w:rPr>
          <w:lang w:eastAsia="sv-SE"/>
        </w:rPr>
        <w:t>unions</w:t>
      </w:r>
      <w:r w:rsidRPr="00EF736F">
        <w:rPr>
          <w:lang w:eastAsia="sv-SE"/>
        </w:rPr>
        <w:t>rättslig gruppreglering för tjänstepen</w:t>
      </w:r>
      <w:r>
        <w:rPr>
          <w:lang w:eastAsia="sv-SE"/>
        </w:rPr>
        <w:softHyphen/>
      </w:r>
      <w:r w:rsidRPr="00EF736F">
        <w:rPr>
          <w:lang w:eastAsia="sv-SE"/>
        </w:rPr>
        <w:t xml:space="preserve">sionsinstitut. Som </w:t>
      </w:r>
      <w:r>
        <w:rPr>
          <w:lang w:eastAsia="sv-SE"/>
        </w:rPr>
        <w:t>Finansinspektionen</w:t>
      </w:r>
      <w:r w:rsidRPr="00EF736F">
        <w:rPr>
          <w:lang w:eastAsia="sv-SE"/>
        </w:rPr>
        <w:t xml:space="preserve"> förstår förslaget ska </w:t>
      </w:r>
      <w:r w:rsidRPr="000B0997">
        <w:rPr>
          <w:lang w:eastAsia="sv-SE"/>
        </w:rPr>
        <w:t xml:space="preserve">tillsynen i </w:t>
      </w:r>
      <w:r w:rsidRPr="00EF736F">
        <w:rPr>
          <w:lang w:eastAsia="sv-SE"/>
        </w:rPr>
        <w:t>dessa</w:t>
      </w:r>
      <w:r w:rsidRPr="000B0997">
        <w:rPr>
          <w:lang w:eastAsia="sv-SE"/>
        </w:rPr>
        <w:t xml:space="preserve"> fall fortsatt </w:t>
      </w:r>
      <w:r>
        <w:rPr>
          <w:lang w:eastAsia="sv-SE"/>
        </w:rPr>
        <w:t>utövas</w:t>
      </w:r>
      <w:r w:rsidRPr="000B0997">
        <w:rPr>
          <w:lang w:eastAsia="sv-SE"/>
        </w:rPr>
        <w:t xml:space="preserve"> av inspektionen som grupptillsynsmyndighet, men gruppen och grupptillsynen </w:t>
      </w:r>
      <w:r w:rsidRPr="00EF736F">
        <w:rPr>
          <w:lang w:eastAsia="sv-SE"/>
        </w:rPr>
        <w:t xml:space="preserve">ska </w:t>
      </w:r>
      <w:r w:rsidRPr="000B0997">
        <w:rPr>
          <w:lang w:eastAsia="sv-SE"/>
        </w:rPr>
        <w:t xml:space="preserve">inkludera moderföretaget på den yttersta nivån och alla dess anknutna företag. På samma sätt blir det om det föreligger en grupp enligt den </w:t>
      </w:r>
      <w:r>
        <w:rPr>
          <w:lang w:eastAsia="sv-SE"/>
        </w:rPr>
        <w:t>nya</w:t>
      </w:r>
      <w:r w:rsidRPr="000B0997">
        <w:rPr>
          <w:lang w:eastAsia="sv-SE"/>
        </w:rPr>
        <w:t xml:space="preserve"> lagen</w:t>
      </w:r>
      <w:r w:rsidRPr="000B0997" w:rsidDel="009C5B91">
        <w:rPr>
          <w:lang w:eastAsia="sv-SE"/>
        </w:rPr>
        <w:t xml:space="preserve"> </w:t>
      </w:r>
      <w:r w:rsidRPr="000B0997">
        <w:rPr>
          <w:lang w:eastAsia="sv-SE"/>
        </w:rPr>
        <w:t>och det yttersta moder</w:t>
      </w:r>
      <w:r>
        <w:rPr>
          <w:lang w:eastAsia="sv-SE"/>
        </w:rPr>
        <w:softHyphen/>
      </w:r>
      <w:r w:rsidRPr="000B0997">
        <w:rPr>
          <w:lang w:eastAsia="sv-SE"/>
        </w:rPr>
        <w:t>företaget är ett försäkringsföretag eller en EES-försäkringsgivare. Finans</w:t>
      </w:r>
      <w:r>
        <w:rPr>
          <w:lang w:eastAsia="sv-SE"/>
        </w:rPr>
        <w:softHyphen/>
      </w:r>
      <w:r w:rsidRPr="000B0997">
        <w:rPr>
          <w:lang w:eastAsia="sv-SE"/>
        </w:rPr>
        <w:t xml:space="preserve">inspektionen </w:t>
      </w:r>
      <w:r>
        <w:rPr>
          <w:lang w:eastAsia="sv-SE"/>
        </w:rPr>
        <w:t>framför</w:t>
      </w:r>
      <w:r w:rsidRPr="000B0997">
        <w:rPr>
          <w:lang w:eastAsia="sv-SE"/>
        </w:rPr>
        <w:t xml:space="preserve"> även </w:t>
      </w:r>
      <w:r>
        <w:rPr>
          <w:lang w:eastAsia="sv-SE"/>
        </w:rPr>
        <w:t xml:space="preserve">synpunkten </w:t>
      </w:r>
      <w:r w:rsidRPr="000B0997">
        <w:rPr>
          <w:lang w:eastAsia="sv-SE"/>
        </w:rPr>
        <w:t xml:space="preserve">att det bör förtydligas om </w:t>
      </w:r>
      <w:r>
        <w:rPr>
          <w:lang w:eastAsia="sv-SE"/>
        </w:rPr>
        <w:t>uttrycket</w:t>
      </w:r>
      <w:r w:rsidRPr="000B0997">
        <w:rPr>
          <w:lang w:eastAsia="sv-SE"/>
        </w:rPr>
        <w:t xml:space="preserve"> </w:t>
      </w:r>
      <w:r>
        <w:rPr>
          <w:lang w:eastAsia="sv-SE"/>
        </w:rPr>
        <w:lastRenderedPageBreak/>
        <w:t>”</w:t>
      </w:r>
      <w:r w:rsidRPr="000B0997">
        <w:rPr>
          <w:lang w:eastAsia="sv-SE"/>
        </w:rPr>
        <w:t>moderföretag i toppen av gruppen</w:t>
      </w:r>
      <w:r>
        <w:rPr>
          <w:lang w:eastAsia="sv-SE"/>
        </w:rPr>
        <w:t>”</w:t>
      </w:r>
      <w:r w:rsidRPr="000B0997">
        <w:rPr>
          <w:lang w:eastAsia="sv-SE"/>
        </w:rPr>
        <w:t xml:space="preserve"> innebär någon skillnad </w:t>
      </w:r>
      <w:r>
        <w:rPr>
          <w:lang w:eastAsia="sv-SE"/>
        </w:rPr>
        <w:t>i sak i för</w:t>
      </w:r>
      <w:r>
        <w:rPr>
          <w:lang w:eastAsia="sv-SE"/>
        </w:rPr>
        <w:softHyphen/>
        <w:t xml:space="preserve">hållande till uttrycket ”det yttersta moderföretaget”, </w:t>
      </w:r>
      <w:r w:rsidRPr="000B0997">
        <w:rPr>
          <w:lang w:eastAsia="sv-SE"/>
        </w:rPr>
        <w:t xml:space="preserve">som används </w:t>
      </w:r>
      <w:r>
        <w:rPr>
          <w:lang w:eastAsia="sv-SE"/>
        </w:rPr>
        <w:t>i mot</w:t>
      </w:r>
      <w:r>
        <w:rPr>
          <w:lang w:eastAsia="sv-SE"/>
        </w:rPr>
        <w:softHyphen/>
        <w:t xml:space="preserve">svarande bestämmelser </w:t>
      </w:r>
      <w:r w:rsidRPr="000B0997">
        <w:rPr>
          <w:lang w:eastAsia="sv-SE"/>
        </w:rPr>
        <w:t>i försäkringsrörelselagen.</w:t>
      </w:r>
    </w:p>
    <w:p w14:paraId="088D7DF4" w14:textId="77777777" w:rsidR="001447FA" w:rsidRPr="00EF736F" w:rsidRDefault="001447FA" w:rsidP="001447FA">
      <w:pPr>
        <w:pStyle w:val="Rubrik4utannumrering"/>
      </w:pPr>
      <w:r>
        <w:t>Skälen för regeringens förslag</w:t>
      </w:r>
    </w:p>
    <w:p w14:paraId="3725A686" w14:textId="77777777" w:rsidR="001447FA" w:rsidRPr="002237E7" w:rsidRDefault="001447FA" w:rsidP="001447FA">
      <w:pPr>
        <w:pStyle w:val="Rubrik5utannumrering"/>
        <w:spacing w:before="0"/>
      </w:pPr>
      <w:r w:rsidRPr="0039406B">
        <w:t>Gällande rätt</w:t>
      </w:r>
    </w:p>
    <w:p w14:paraId="3A7234F4" w14:textId="77777777" w:rsidR="001447FA" w:rsidRPr="000B0997" w:rsidRDefault="001447FA" w:rsidP="00707D1C">
      <w:pPr>
        <w:pStyle w:val="Brdtextmedindrag"/>
        <w:ind w:firstLine="0"/>
      </w:pPr>
      <w:r w:rsidRPr="00EF736F">
        <w:t xml:space="preserve">I försäkringsrörelselagen finns bestämmelser om </w:t>
      </w:r>
      <w:r>
        <w:t xml:space="preserve">nivån för grupptillsyn. Sådana bestämmelser reglerar </w:t>
      </w:r>
      <w:r w:rsidRPr="00EF736F">
        <w:t xml:space="preserve">hur grupptillsynen ska utövas </w:t>
      </w:r>
      <w:r>
        <w:t>om</w:t>
      </w:r>
      <w:r w:rsidRPr="00EF736F">
        <w:t xml:space="preserve"> det i en grupp finns flera företag som ska omfattas av grupp</w:t>
      </w:r>
      <w:r>
        <w:softHyphen/>
      </w:r>
      <w:r w:rsidRPr="00EF736F">
        <w:t xml:space="preserve">tillsyn och dessa </w:t>
      </w:r>
      <w:r>
        <w:t xml:space="preserve">företag </w:t>
      </w:r>
      <w:r w:rsidRPr="00EF736F">
        <w:t>finns på olika nivåer</w:t>
      </w:r>
      <w:r>
        <w:t xml:space="preserve"> i gruppen</w:t>
      </w:r>
      <w:r w:rsidRPr="00EF736F">
        <w:t xml:space="preserve">. </w:t>
      </w:r>
      <w:r>
        <w:t>I dessa fall</w:t>
      </w:r>
      <w:r w:rsidRPr="00EF736F">
        <w:t xml:space="preserve"> gäller att om det i toppen av en grupp finns ett försäk</w:t>
      </w:r>
      <w:r>
        <w:softHyphen/>
      </w:r>
      <w:r w:rsidRPr="00EF736F">
        <w:t>ringsföretag, en EES-försäkrings</w:t>
      </w:r>
      <w:r>
        <w:softHyphen/>
      </w:r>
      <w:r w:rsidRPr="00EF736F">
        <w:t>givare, ett försäkrings</w:t>
      </w:r>
      <w:r>
        <w:softHyphen/>
      </w:r>
      <w:r w:rsidRPr="00EF736F">
        <w:t>holding</w:t>
      </w:r>
      <w:r>
        <w:softHyphen/>
      </w:r>
      <w:r w:rsidRPr="00EF736F">
        <w:t>företag med huvudkontor inom EES eller ett blandat finansiellt holding</w:t>
      </w:r>
      <w:r>
        <w:softHyphen/>
      </w:r>
      <w:r w:rsidRPr="00EF736F">
        <w:t>företag med huvudkontor inom EES som är moder</w:t>
      </w:r>
      <w:r>
        <w:softHyphen/>
      </w:r>
      <w:r w:rsidRPr="00EF736F">
        <w:t>företag till ett sådant försäkrings</w:t>
      </w:r>
      <w:r>
        <w:softHyphen/>
      </w:r>
      <w:r w:rsidRPr="00EF736F">
        <w:t>företag som avses i 2 § andra stycket 1 eller 2, ska bestämmel</w:t>
      </w:r>
      <w:r>
        <w:softHyphen/>
      </w:r>
      <w:r w:rsidRPr="00EF736F">
        <w:t xml:space="preserve">serna om grupptillsyn i 5, 7–40, 42–64 och </w:t>
      </w:r>
      <w:r>
        <w:br/>
      </w:r>
      <w:r w:rsidRPr="00EF736F">
        <w:t xml:space="preserve">74–103 §§ tillämpas enbart på nivån för detta yttersta moderföretag inom EES (19 kap. 4 § första stycket FRL). Om det i </w:t>
      </w:r>
      <w:r>
        <w:t xml:space="preserve">stället </w:t>
      </w:r>
      <w:r w:rsidRPr="00EF736F">
        <w:t>i toppen av en grupp finns ett försäkringsföretag, en EES-försäk</w:t>
      </w:r>
      <w:r>
        <w:softHyphen/>
      </w:r>
      <w:r w:rsidRPr="00EF736F">
        <w:t>ringsgivare, ett försäkrings</w:t>
      </w:r>
      <w:r>
        <w:softHyphen/>
      </w:r>
      <w:r w:rsidRPr="00EF736F">
        <w:t>holdingföretag med huvudkontor inom EES eller ett blandat finansiellt holdingföretag med huvudkontor inom EES som är moderföretag till ett försäkringsholdingföretag eller blandat finan</w:t>
      </w:r>
      <w:r>
        <w:softHyphen/>
      </w:r>
      <w:r w:rsidRPr="00EF736F">
        <w:t>siellt holdingföretag som i sin tur är moderföretag till ett sådant försäk</w:t>
      </w:r>
      <w:r>
        <w:softHyphen/>
      </w:r>
      <w:r w:rsidRPr="00EF736F">
        <w:t xml:space="preserve">ringsföretag som avses i 2 § andra stycket 3, ska bestämmelserna om grupptillsyn i 5, 7–40, 42–64 och </w:t>
      </w:r>
      <w:r>
        <w:br/>
      </w:r>
      <w:r w:rsidRPr="00EF736F">
        <w:t>74–103 §§ tillämpas enbart på nivån för detta yttersta moderföretag inom EES (19 kap. 4 § andra stycket FRL).</w:t>
      </w:r>
    </w:p>
    <w:p w14:paraId="4A66390D" w14:textId="77777777" w:rsidR="001447FA" w:rsidRPr="00EF736F" w:rsidRDefault="001447FA" w:rsidP="00707D1C">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4EA77B58" w14:textId="77777777" w:rsidR="001447FA" w:rsidRPr="00EF736F" w:rsidRDefault="001447FA" w:rsidP="00707D1C">
      <w:pPr>
        <w:pStyle w:val="Brdtextmedindrag"/>
        <w:rPr>
          <w:lang w:eastAsia="sv-SE"/>
        </w:rPr>
      </w:pPr>
      <w:r w:rsidRPr="00EF736F">
        <w:t>För tjänstepensionskassor finns det inte några bestämmelser om nivån för grupptillsyn</w:t>
      </w:r>
      <w:r>
        <w:t xml:space="preserve"> i den numera upphävda lagen om understödsföreningar</w:t>
      </w:r>
      <w:r w:rsidRPr="00EF736F">
        <w:t>.</w:t>
      </w:r>
    </w:p>
    <w:p w14:paraId="0A33ADB9" w14:textId="77777777" w:rsidR="001447FA" w:rsidRPr="002237E7" w:rsidRDefault="001447FA" w:rsidP="001447FA">
      <w:pPr>
        <w:pStyle w:val="Rubrik5utannumrering"/>
        <w:rPr>
          <w:lang w:eastAsia="sv-SE"/>
        </w:rPr>
      </w:pPr>
      <w:bookmarkStart w:id="4785" w:name="_Hlk13138612"/>
      <w:r w:rsidRPr="000B0997">
        <w:t>Bestämmelser</w:t>
      </w:r>
      <w:r w:rsidRPr="0039406B">
        <w:t xml:space="preserve"> om nivån för grupptillsyn ska införas för tjänstepensionsföretag</w:t>
      </w:r>
    </w:p>
    <w:bookmarkEnd w:id="4785"/>
    <w:p w14:paraId="7B9C4202" w14:textId="000142A9" w:rsidR="001447FA" w:rsidRDefault="001447FA" w:rsidP="00707D1C">
      <w:pPr>
        <w:pStyle w:val="Brdtext"/>
        <w:tabs>
          <w:tab w:val="left" w:pos="4253"/>
        </w:tabs>
        <w:rPr>
          <w:lang w:eastAsia="sv-SE"/>
        </w:rPr>
      </w:pPr>
      <w:r>
        <w:rPr>
          <w:lang w:eastAsia="sv-SE"/>
        </w:rPr>
        <w:t>Bestämmelser om nivån för grupptillsyn blir främst aktuella när det i en grupp finns företag på minst tre nivåer och det i gruppen finns flera företag på olika nivåer som det ska utövas grupptillsyn över. Så är t.ex. fallet om det i en grupp finns ett försäkringsföretag som både är dotterföretag till ett försäkringsföretag och moderföretag till ett annat försäkrings</w:t>
      </w:r>
      <w:r>
        <w:rPr>
          <w:lang w:eastAsia="sv-SE"/>
        </w:rPr>
        <w:softHyphen/>
        <w:t>företag, se figur 14.15. Utgångspunkten är då att grupptillsyn ska utövas dels över försäkrings</w:t>
      </w:r>
      <w:r>
        <w:rPr>
          <w:lang w:eastAsia="sv-SE"/>
        </w:rPr>
        <w:softHyphen/>
        <w:t>företag A, dels över försäkrings</w:t>
      </w:r>
      <w:r>
        <w:rPr>
          <w:lang w:eastAsia="sv-SE"/>
        </w:rPr>
        <w:softHyphen/>
        <w:t>företag B. Detta följer av att försäkringsföretag A och B var för sig är moderföretag till ett försäkrings</w:t>
      </w:r>
      <w:r>
        <w:rPr>
          <w:lang w:eastAsia="sv-SE"/>
        </w:rPr>
        <w:softHyphen/>
        <w:t>företag och därmed ska grupptillsyn utövas över båda dessa moderföretag (19 kap. 2 § andra stycket </w:t>
      </w:r>
      <w:r w:rsidR="0075019E">
        <w:rPr>
          <w:lang w:eastAsia="sv-SE"/>
        </w:rPr>
        <w:t>1</w:t>
      </w:r>
      <w:r>
        <w:rPr>
          <w:lang w:eastAsia="sv-SE"/>
        </w:rPr>
        <w:t xml:space="preserve"> FRL).</w:t>
      </w:r>
    </w:p>
    <w:p w14:paraId="349D4296" w14:textId="1798C2EC" w:rsidR="001447FA" w:rsidRDefault="001447FA" w:rsidP="008030EC">
      <w:pPr>
        <w:pStyle w:val="FigurRubrik"/>
      </w:pPr>
      <w:r>
        <w:lastRenderedPageBreak/>
        <w:t xml:space="preserve">Figur </w:t>
      </w:r>
      <w:fldSimple w:instr=" STYLEREF 1 \s ">
        <w:r w:rsidR="004E5C8C">
          <w:rPr>
            <w:noProof/>
          </w:rPr>
          <w:t>14</w:t>
        </w:r>
      </w:fldSimple>
      <w:r>
        <w:t>.</w:t>
      </w:r>
      <w:fldSimple w:instr=" SEQ Figur \* Arabic \s 1  \* MERGEFORMAT ">
        <w:r w:rsidR="004E5C8C">
          <w:rPr>
            <w:noProof/>
          </w:rPr>
          <w:t>1</w:t>
        </w:r>
      </w:fldSimple>
      <w:r>
        <w:rPr>
          <w:noProof/>
        </w:rPr>
        <w:t>5</w:t>
      </w:r>
      <w:r>
        <w:tab/>
        <w:t>Ett försäkringsföretag i toppen av en grupp med andra försäkringsföretag</w:t>
      </w:r>
    </w:p>
    <w:p w14:paraId="101031B6" w14:textId="77777777" w:rsidR="001447FA" w:rsidRDefault="001447FA" w:rsidP="001447FA">
      <w:pPr>
        <w:pStyle w:val="Brdtext"/>
      </w:pPr>
      <w:r>
        <w:rPr>
          <w:noProof/>
        </w:rPr>
        <w:drawing>
          <wp:inline distT="0" distB="0" distL="0" distR="0" wp14:anchorId="4D94600C" wp14:editId="50358287">
            <wp:extent cx="2381885" cy="2038350"/>
            <wp:effectExtent l="0" t="0" r="0" b="0"/>
            <wp:docPr id="491" name="Bildobjekt 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2381885" cy="2038350"/>
                    </a:xfrm>
                    <a:prstGeom prst="rect">
                      <a:avLst/>
                    </a:prstGeom>
                    <a:noFill/>
                  </pic:spPr>
                </pic:pic>
              </a:graphicData>
            </a:graphic>
          </wp:inline>
        </w:drawing>
      </w:r>
    </w:p>
    <w:p w14:paraId="584FD5F4" w14:textId="77777777" w:rsidR="001447FA" w:rsidRDefault="001447FA" w:rsidP="001447FA">
      <w:pPr>
        <w:pStyle w:val="Brdtextmedindrag"/>
        <w:rPr>
          <w:lang w:eastAsia="sv-SE"/>
        </w:rPr>
      </w:pPr>
    </w:p>
    <w:p w14:paraId="09CFCC62" w14:textId="77777777" w:rsidR="001447FA" w:rsidRDefault="001447FA" w:rsidP="00707D1C">
      <w:pPr>
        <w:pStyle w:val="Brdtextmedindrag"/>
      </w:pPr>
      <w:r>
        <w:rPr>
          <w:lang w:eastAsia="sv-SE"/>
        </w:rPr>
        <w:t xml:space="preserve">I </w:t>
      </w:r>
      <w:r w:rsidRPr="003C6F1B">
        <w:t>försäkringsrörelselagen</w:t>
      </w:r>
      <w:r>
        <w:rPr>
          <w:lang w:eastAsia="sv-SE"/>
        </w:rPr>
        <w:t xml:space="preserve"> finns bestämmelser om nivån för grupptillsyn som hanterar denna situation med flera företag på olika nivåer som det ska utövas grupptillsyn över. För en sådan grupp som i figur 14.15 gäller att </w:t>
      </w:r>
      <w:r w:rsidRPr="00EF736F">
        <w:t xml:space="preserve">bestämmelserna om grupptillsyn </w:t>
      </w:r>
      <w:r>
        <w:t>bara ska tillämpas på nivån för det</w:t>
      </w:r>
      <w:r w:rsidRPr="00EF736F">
        <w:t xml:space="preserve"> yttersta moderföretag</w:t>
      </w:r>
      <w:r>
        <w:t>et, i denna grupp försäk</w:t>
      </w:r>
      <w:r>
        <w:softHyphen/>
        <w:t xml:space="preserve">ringsföretag A </w:t>
      </w:r>
      <w:r w:rsidRPr="00EF736F">
        <w:t>(19 kap. 4 § första stycket FRL).</w:t>
      </w:r>
      <w:r>
        <w:t xml:space="preserve"> </w:t>
      </w:r>
      <w:r w:rsidDel="00812F85">
        <w:t xml:space="preserve">Denna </w:t>
      </w:r>
      <w:r>
        <w:t xml:space="preserve">bestämmelse om nivån för grupptillsyn utgör därmed i första hand en lättnadsregel för företag på lägre nivåer. Bestämmelsen begränsar grupptillsynen så att den bara ska utövas på den högsta nivån i en grupp om det i gruppen finns företag på olika nivåer som det var för sig ska utövas grupptillsyn över. </w:t>
      </w:r>
      <w:r>
        <w:rPr>
          <w:lang w:eastAsia="sv-SE"/>
        </w:rPr>
        <w:t>Bestämmelser om nivån för grupptillsyn motverkar därmed att det i en och samma grupp uppkommer en situation där det ska utövas grupptillsyn över företag på olika nivåer och där tillsynen på en lägre nivå inte tillför något i förhållande till den tillsyn som ska utövas på en högre nivå i gruppen</w:t>
      </w:r>
      <w:r>
        <w:t>.</w:t>
      </w:r>
    </w:p>
    <w:p w14:paraId="03E07DCF" w14:textId="77777777" w:rsidR="001447FA" w:rsidRDefault="001447FA" w:rsidP="00707D1C">
      <w:pPr>
        <w:pStyle w:val="Brdtextmedindrag"/>
        <w:rPr>
          <w:lang w:eastAsia="sv-SE"/>
        </w:rPr>
      </w:pPr>
      <w:r w:rsidRPr="00637F5E">
        <w:t>Bestämmelsen</w:t>
      </w:r>
      <w:r>
        <w:t xml:space="preserve"> i </w:t>
      </w:r>
      <w:r w:rsidRPr="00637F5E">
        <w:t>försäkringsrörelselagen</w:t>
      </w:r>
      <w:r>
        <w:t xml:space="preserve"> om nivån för grupptillsyn infördes vid genomförandet av Solvens II-direktivet </w:t>
      </w:r>
      <w:r>
        <w:rPr>
          <w:lang w:eastAsia="sv-SE"/>
        </w:rPr>
        <w:t>(prop. 2015/16:9 s. 409 f.). Innan dess fanns det inte några bestämmelser om nivån för grupptillsyn i försäkringsrörelselagen. Inte heller fanns det några bestäm</w:t>
      </w:r>
      <w:r>
        <w:rPr>
          <w:lang w:eastAsia="sv-SE"/>
        </w:rPr>
        <w:softHyphen/>
        <w:t>melser om nivån för grupptillsyn i den numera upphävda lagen om under</w:t>
      </w:r>
      <w:r>
        <w:rPr>
          <w:lang w:eastAsia="sv-SE"/>
        </w:rPr>
        <w:softHyphen/>
        <w:t>stödsföreningar, som på samma sätt som försäkringsrörelselagen före genom</w:t>
      </w:r>
      <w:r>
        <w:rPr>
          <w:lang w:eastAsia="sv-SE"/>
        </w:rPr>
        <w:softHyphen/>
        <w:t>förandet av Solvens II-direktivet, innehöll bestämmelser om försäkrings</w:t>
      </w:r>
      <w:r>
        <w:rPr>
          <w:lang w:eastAsia="sv-SE"/>
        </w:rPr>
        <w:softHyphen/>
        <w:t>grupper. För försäkringsgrupper gällde då, såväl enligt försäkrings</w:t>
      </w:r>
      <w:r>
        <w:rPr>
          <w:lang w:eastAsia="sv-SE"/>
        </w:rPr>
        <w:softHyphen/>
        <w:t xml:space="preserve">rörelselagen som enligt den numera upphävda lagen om understödsföreningar, att </w:t>
      </w:r>
      <w:r w:rsidRPr="00066B84">
        <w:t>grupp</w:t>
      </w:r>
      <w:r>
        <w:softHyphen/>
      </w:r>
      <w:r w:rsidRPr="00066B84">
        <w:t>tillsyn</w:t>
      </w:r>
      <w:r>
        <w:t xml:space="preserve"> skulle utövas</w:t>
      </w:r>
      <w:r w:rsidRPr="00066B84">
        <w:t xml:space="preserve"> på alla </w:t>
      </w:r>
      <w:r>
        <w:t xml:space="preserve">de </w:t>
      </w:r>
      <w:r w:rsidRPr="00066B84">
        <w:t xml:space="preserve">nivåer </w:t>
      </w:r>
      <w:r>
        <w:rPr>
          <w:lang w:eastAsia="sv-SE"/>
        </w:rPr>
        <w:t xml:space="preserve">där det </w:t>
      </w:r>
      <w:r w:rsidRPr="00066B84">
        <w:t xml:space="preserve">förelåg </w:t>
      </w:r>
      <w:r>
        <w:t>fall av grupptillsyn om inte Finansinspektionen</w:t>
      </w:r>
      <w:r w:rsidRPr="00066B84">
        <w:t xml:space="preserve"> beslutade om undantag för en eller flera nivåer.</w:t>
      </w:r>
      <w:r>
        <w:t xml:space="preserve"> </w:t>
      </w:r>
    </w:p>
    <w:p w14:paraId="56471623" w14:textId="77777777" w:rsidR="001447FA" w:rsidRPr="00EF736F" w:rsidRDefault="001447FA" w:rsidP="00707D1C">
      <w:pPr>
        <w:pStyle w:val="Brdtextmedindrag"/>
        <w:rPr>
          <w:lang w:eastAsia="sv-SE"/>
        </w:rPr>
      </w:pPr>
      <w:r>
        <w:rPr>
          <w:lang w:eastAsia="sv-SE"/>
        </w:rPr>
        <w:t>Som anges ovan finns det i dag bestämmelser i försäkringsrörelselagen om nivån för grupp</w:t>
      </w:r>
      <w:r>
        <w:rPr>
          <w:lang w:eastAsia="sv-SE"/>
        </w:rPr>
        <w:softHyphen/>
        <w:t xml:space="preserve">tillsyn som motverkar att försäkringsföretag omfattas av flera fall av grupptillsyn </w:t>
      </w:r>
      <w:r w:rsidRPr="00EF736F">
        <w:rPr>
          <w:lang w:eastAsia="sv-SE"/>
        </w:rPr>
        <w:t>(19 kap. 4 §). Tjänstepensionsföretag kommer</w:t>
      </w:r>
      <w:r>
        <w:rPr>
          <w:lang w:eastAsia="sv-SE"/>
        </w:rPr>
        <w:t>, på samma sätt som försäkringsföretag,</w:t>
      </w:r>
      <w:r w:rsidRPr="00EF736F">
        <w:rPr>
          <w:lang w:eastAsia="sv-SE"/>
        </w:rPr>
        <w:t xml:space="preserve"> att kunna ingå i grupper med företag på </w:t>
      </w:r>
      <w:r>
        <w:rPr>
          <w:lang w:eastAsia="sv-SE"/>
        </w:rPr>
        <w:t>mer än två</w:t>
      </w:r>
      <w:r w:rsidRPr="00EF736F">
        <w:rPr>
          <w:lang w:eastAsia="sv-SE"/>
        </w:rPr>
        <w:t xml:space="preserve"> nivåer</w:t>
      </w:r>
      <w:r>
        <w:rPr>
          <w:lang w:eastAsia="sv-SE"/>
        </w:rPr>
        <w:t xml:space="preserve"> i gruppstrukturen och därmed torde det också för tjänste</w:t>
      </w:r>
      <w:r>
        <w:rPr>
          <w:lang w:eastAsia="sv-SE"/>
        </w:rPr>
        <w:softHyphen/>
        <w:t>pensions</w:t>
      </w:r>
      <w:r>
        <w:rPr>
          <w:lang w:eastAsia="sv-SE"/>
        </w:rPr>
        <w:softHyphen/>
        <w:t>företag kunna upp</w:t>
      </w:r>
      <w:r>
        <w:rPr>
          <w:lang w:eastAsia="sv-SE"/>
        </w:rPr>
        <w:softHyphen/>
        <w:t xml:space="preserve">komma flera fall av grupptillsyn </w:t>
      </w:r>
      <w:r>
        <w:rPr>
          <w:lang w:eastAsia="sv-SE"/>
        </w:rPr>
        <w:lastRenderedPageBreak/>
        <w:t>inom en och samma grupp. Således finns det även för tjänstepensions</w:t>
      </w:r>
      <w:r>
        <w:rPr>
          <w:lang w:eastAsia="sv-SE"/>
        </w:rPr>
        <w:softHyphen/>
        <w:t>företag ett behov av bestämmelser om nivån för grupptillsyn som mot</w:t>
      </w:r>
      <w:r>
        <w:rPr>
          <w:lang w:eastAsia="sv-SE"/>
        </w:rPr>
        <w:softHyphen/>
        <w:t>verkar att grupptillsyn utövas på flera nivåer inom en och samma grupp.</w:t>
      </w:r>
    </w:p>
    <w:p w14:paraId="00290F71" w14:textId="77777777" w:rsidR="001447FA" w:rsidRDefault="001447FA" w:rsidP="00707D1C">
      <w:pPr>
        <w:pStyle w:val="Brdtextmedindrag"/>
        <w:rPr>
          <w:lang w:eastAsia="sv-SE"/>
        </w:rPr>
      </w:pPr>
      <w:r>
        <w:rPr>
          <w:lang w:eastAsia="sv-SE"/>
        </w:rPr>
        <w:t>Samma frågor torde bli</w:t>
      </w:r>
      <w:r w:rsidRPr="00EF736F">
        <w:rPr>
          <w:lang w:eastAsia="sv-SE"/>
        </w:rPr>
        <w:t xml:space="preserve"> aktuella för tjänstepensionsföretag som ingår i grupper med flera nivåe</w:t>
      </w:r>
      <w:r>
        <w:rPr>
          <w:lang w:eastAsia="sv-SE"/>
        </w:rPr>
        <w:t xml:space="preserve">r </w:t>
      </w:r>
      <w:r w:rsidRPr="00EF736F">
        <w:rPr>
          <w:lang w:eastAsia="sv-SE"/>
        </w:rPr>
        <w:t>som för försäkringsföretag</w:t>
      </w:r>
      <w:r>
        <w:rPr>
          <w:lang w:eastAsia="sv-SE"/>
        </w:rPr>
        <w:t xml:space="preserve"> i motsvarande grupper</w:t>
      </w:r>
      <w:r w:rsidRPr="00EF736F">
        <w:rPr>
          <w:lang w:eastAsia="sv-SE"/>
        </w:rPr>
        <w:t xml:space="preserve">. </w:t>
      </w:r>
      <w:r>
        <w:rPr>
          <w:lang w:eastAsia="sv-SE"/>
        </w:rPr>
        <w:t>Utgångspunkten bör därmed vara att b</w:t>
      </w:r>
      <w:r w:rsidRPr="00EF736F">
        <w:rPr>
          <w:lang w:eastAsia="sv-SE"/>
        </w:rPr>
        <w:t xml:space="preserve">estämmelserna </w:t>
      </w:r>
      <w:r>
        <w:rPr>
          <w:lang w:eastAsia="sv-SE"/>
        </w:rPr>
        <w:t>i den nya lagen om tjänstepensionsföretag ska ges samma innebörd som</w:t>
      </w:r>
      <w:r w:rsidRPr="00EF736F">
        <w:rPr>
          <w:lang w:eastAsia="sv-SE"/>
        </w:rPr>
        <w:t xml:space="preserve"> mot</w:t>
      </w:r>
      <w:r>
        <w:rPr>
          <w:lang w:eastAsia="sv-SE"/>
        </w:rPr>
        <w:softHyphen/>
      </w:r>
      <w:r w:rsidRPr="00EF736F">
        <w:rPr>
          <w:lang w:eastAsia="sv-SE"/>
        </w:rPr>
        <w:t>svarande bestämmelse i försäk</w:t>
      </w:r>
      <w:r>
        <w:rPr>
          <w:lang w:eastAsia="sv-SE"/>
        </w:rPr>
        <w:softHyphen/>
      </w:r>
      <w:r w:rsidRPr="00EF736F">
        <w:rPr>
          <w:lang w:eastAsia="sv-SE"/>
        </w:rPr>
        <w:t>ringsrörelse</w:t>
      </w:r>
      <w:r>
        <w:rPr>
          <w:lang w:eastAsia="sv-SE"/>
        </w:rPr>
        <w:softHyphen/>
      </w:r>
      <w:r w:rsidRPr="00EF736F">
        <w:rPr>
          <w:lang w:eastAsia="sv-SE"/>
        </w:rPr>
        <w:t xml:space="preserve">lagen (19 kap. 4 §). Som </w:t>
      </w:r>
      <w:r w:rsidRPr="00EF736F">
        <w:rPr>
          <w:i/>
          <w:lang w:eastAsia="sv-SE"/>
        </w:rPr>
        <w:t>Finansinspektionen</w:t>
      </w:r>
      <w:r w:rsidRPr="00EF736F">
        <w:rPr>
          <w:lang w:eastAsia="sv-SE"/>
        </w:rPr>
        <w:t xml:space="preserve"> på</w:t>
      </w:r>
      <w:r>
        <w:rPr>
          <w:lang w:eastAsia="sv-SE"/>
        </w:rPr>
        <w:t>pekar</w:t>
      </w:r>
      <w:r w:rsidRPr="00EF736F">
        <w:rPr>
          <w:lang w:eastAsia="sv-SE"/>
        </w:rPr>
        <w:t xml:space="preserve"> bör</w:t>
      </w:r>
      <w:r>
        <w:rPr>
          <w:lang w:eastAsia="sv-SE"/>
        </w:rPr>
        <w:t xml:space="preserve"> </w:t>
      </w:r>
      <w:r w:rsidRPr="00EF736F">
        <w:rPr>
          <w:lang w:eastAsia="sv-SE"/>
        </w:rPr>
        <w:t xml:space="preserve">samma </w:t>
      </w:r>
      <w:r>
        <w:rPr>
          <w:lang w:eastAsia="sv-SE"/>
        </w:rPr>
        <w:t>utformning och uttryck</w:t>
      </w:r>
      <w:r w:rsidRPr="00EF736F">
        <w:rPr>
          <w:lang w:eastAsia="sv-SE"/>
        </w:rPr>
        <w:t xml:space="preserve"> användas </w:t>
      </w:r>
      <w:r>
        <w:rPr>
          <w:lang w:eastAsia="sv-SE"/>
        </w:rPr>
        <w:t>i den nya lagen om tjänste</w:t>
      </w:r>
      <w:r>
        <w:rPr>
          <w:lang w:eastAsia="sv-SE"/>
        </w:rPr>
        <w:softHyphen/>
        <w:t xml:space="preserve">pensionsföretag </w:t>
      </w:r>
      <w:r w:rsidRPr="00EF736F">
        <w:rPr>
          <w:lang w:eastAsia="sv-SE"/>
        </w:rPr>
        <w:t xml:space="preserve">som </w:t>
      </w:r>
      <w:r>
        <w:rPr>
          <w:lang w:eastAsia="sv-SE"/>
        </w:rPr>
        <w:t>i försäkrings</w:t>
      </w:r>
      <w:r>
        <w:rPr>
          <w:lang w:eastAsia="sv-SE"/>
        </w:rPr>
        <w:softHyphen/>
        <w:t>rörelselagen</w:t>
      </w:r>
      <w:r w:rsidRPr="00EF736F">
        <w:rPr>
          <w:lang w:eastAsia="sv-SE"/>
        </w:rPr>
        <w:t xml:space="preserve"> om </w:t>
      </w:r>
      <w:r>
        <w:rPr>
          <w:lang w:eastAsia="sv-SE"/>
        </w:rPr>
        <w:t xml:space="preserve">det </w:t>
      </w:r>
      <w:r w:rsidRPr="00EF736F">
        <w:rPr>
          <w:lang w:eastAsia="sv-SE"/>
        </w:rPr>
        <w:t xml:space="preserve">inte </w:t>
      </w:r>
      <w:r>
        <w:rPr>
          <w:lang w:eastAsia="sv-SE"/>
        </w:rPr>
        <w:t xml:space="preserve">avses </w:t>
      </w:r>
      <w:r w:rsidRPr="00EF736F">
        <w:rPr>
          <w:lang w:eastAsia="sv-SE"/>
        </w:rPr>
        <w:t>något annat</w:t>
      </w:r>
      <w:r>
        <w:rPr>
          <w:lang w:eastAsia="sv-SE"/>
        </w:rPr>
        <w:t xml:space="preserve"> i sak</w:t>
      </w:r>
      <w:r w:rsidRPr="00EF736F">
        <w:rPr>
          <w:lang w:eastAsia="sv-SE"/>
        </w:rPr>
        <w:t>.</w:t>
      </w:r>
      <w:r>
        <w:rPr>
          <w:lang w:eastAsia="sv-SE"/>
        </w:rPr>
        <w:t xml:space="preserve"> Även om bestämmelserna i försäk</w:t>
      </w:r>
      <w:r>
        <w:rPr>
          <w:lang w:eastAsia="sv-SE"/>
        </w:rPr>
        <w:softHyphen/>
        <w:t>ringsrörelselagen är svårtillgängliga bör en motsvarande reglering i den nya lagen om tjänste</w:t>
      </w:r>
      <w:r>
        <w:rPr>
          <w:lang w:eastAsia="sv-SE"/>
        </w:rPr>
        <w:softHyphen/>
        <w:t>pensions</w:t>
      </w:r>
      <w:r>
        <w:rPr>
          <w:lang w:eastAsia="sv-SE"/>
        </w:rPr>
        <w:softHyphen/>
        <w:t>företag ansluta till bestämmelserna i försäk</w:t>
      </w:r>
      <w:r>
        <w:rPr>
          <w:lang w:eastAsia="sv-SE"/>
        </w:rPr>
        <w:softHyphen/>
        <w:t xml:space="preserve">ringsrörelselagen. Regeringen anser därför, i likhet med </w:t>
      </w:r>
      <w:r w:rsidRPr="00432875">
        <w:rPr>
          <w:i/>
          <w:lang w:eastAsia="sv-SE"/>
        </w:rPr>
        <w:t>Lagrådet</w:t>
      </w:r>
      <w:r>
        <w:rPr>
          <w:lang w:eastAsia="sv-SE"/>
        </w:rPr>
        <w:t>, att bestämmelserna om nivån för grupptillsyn i den nya lagen om tjänste</w:t>
      </w:r>
      <w:r>
        <w:rPr>
          <w:lang w:eastAsia="sv-SE"/>
        </w:rPr>
        <w:softHyphen/>
        <w:t>pensionsföretag i huvudsak bör ges samma utformning som motsvarande bestämmelser i försäkrings</w:t>
      </w:r>
      <w:r>
        <w:rPr>
          <w:lang w:eastAsia="sv-SE"/>
        </w:rPr>
        <w:softHyphen/>
        <w:t>rörelselagen.</w:t>
      </w:r>
    </w:p>
    <w:p w14:paraId="4242038B" w14:textId="77777777" w:rsidR="001447FA" w:rsidRDefault="001447FA" w:rsidP="00707D1C">
      <w:pPr>
        <w:pStyle w:val="Rubrik5utannumrering"/>
        <w:rPr>
          <w:lang w:eastAsia="sv-SE"/>
        </w:rPr>
      </w:pPr>
      <w:r>
        <w:rPr>
          <w:lang w:eastAsia="sv-SE"/>
        </w:rPr>
        <w:t>Skillnader i förhållande till bestämmelserna i försäkringsrörelselagen</w:t>
      </w:r>
    </w:p>
    <w:p w14:paraId="798ECCC0" w14:textId="77777777" w:rsidR="001447FA" w:rsidRDefault="001447FA" w:rsidP="00707D1C">
      <w:pPr>
        <w:pStyle w:val="Brdtextmedindrag"/>
        <w:ind w:firstLine="0"/>
        <w:rPr>
          <w:lang w:eastAsia="sv-SE"/>
        </w:rPr>
      </w:pPr>
      <w:r>
        <w:rPr>
          <w:lang w:eastAsia="sv-SE"/>
        </w:rPr>
        <w:t>Bestämmelser om nivån för grupptillsyn i den nya lagen om tjänste</w:t>
      </w:r>
      <w:r>
        <w:rPr>
          <w:lang w:eastAsia="sv-SE"/>
        </w:rPr>
        <w:softHyphen/>
        <w:t>pensionsföretag kommer inte fullt ut att få samma innebörd som mot</w:t>
      </w:r>
      <w:r>
        <w:rPr>
          <w:lang w:eastAsia="sv-SE"/>
        </w:rPr>
        <w:softHyphen/>
        <w:t xml:space="preserve">svarande bestämmelser i försäkringsrörelselagen. </w:t>
      </w:r>
      <w:r w:rsidRPr="00EF736F">
        <w:rPr>
          <w:lang w:eastAsia="sv-SE"/>
        </w:rPr>
        <w:t>Detta följer av att</w:t>
      </w:r>
      <w:r>
        <w:rPr>
          <w:lang w:eastAsia="sv-SE"/>
        </w:rPr>
        <w:t xml:space="preserve"> bestämmelserna i försäkringsrörelselagen</w:t>
      </w:r>
      <w:r w:rsidRPr="00EF736F">
        <w:rPr>
          <w:lang w:eastAsia="sv-SE"/>
        </w:rPr>
        <w:t xml:space="preserve"> har sin grund i </w:t>
      </w:r>
      <w:r>
        <w:rPr>
          <w:lang w:eastAsia="sv-SE"/>
        </w:rPr>
        <w:t>unions</w:t>
      </w:r>
      <w:r w:rsidRPr="00EF736F">
        <w:rPr>
          <w:lang w:eastAsia="sv-SE"/>
        </w:rPr>
        <w:t>rätten</w:t>
      </w:r>
      <w:r>
        <w:rPr>
          <w:lang w:eastAsia="sv-SE"/>
        </w:rPr>
        <w:t xml:space="preserve"> och bestämmelsen i den lagen </w:t>
      </w:r>
      <w:r w:rsidRPr="00EF736F">
        <w:rPr>
          <w:lang w:eastAsia="sv-SE"/>
        </w:rPr>
        <w:t xml:space="preserve">om nivån för grupptillsyn (19 kap. 4 §) </w:t>
      </w:r>
      <w:r>
        <w:rPr>
          <w:lang w:eastAsia="sv-SE"/>
        </w:rPr>
        <w:t>infördes för att genomföra</w:t>
      </w:r>
      <w:r w:rsidRPr="00EF736F">
        <w:rPr>
          <w:lang w:eastAsia="sv-SE"/>
        </w:rPr>
        <w:t xml:space="preserve"> Solvens II-direktivet (</w:t>
      </w:r>
      <w:r>
        <w:rPr>
          <w:lang w:eastAsia="sv-SE"/>
        </w:rPr>
        <w:t xml:space="preserve">artikel 215.1, se </w:t>
      </w:r>
      <w:r w:rsidRPr="00EF736F">
        <w:rPr>
          <w:lang w:eastAsia="sv-SE"/>
        </w:rPr>
        <w:t>prop. 2015/16:9 s. 409 f.).</w:t>
      </w:r>
      <w:r>
        <w:rPr>
          <w:lang w:eastAsia="sv-SE"/>
        </w:rPr>
        <w:t xml:space="preserve"> Denna bestämmelse om nivån för grupp</w:t>
      </w:r>
      <w:r>
        <w:rPr>
          <w:lang w:eastAsia="sv-SE"/>
        </w:rPr>
        <w:softHyphen/>
        <w:t>tillsyn samverkar dess</w:t>
      </w:r>
      <w:r>
        <w:rPr>
          <w:lang w:eastAsia="sv-SE"/>
        </w:rPr>
        <w:softHyphen/>
        <w:t>utom med andra bestämmelser i försäkrings</w:t>
      </w:r>
      <w:r>
        <w:rPr>
          <w:lang w:eastAsia="sv-SE"/>
        </w:rPr>
        <w:softHyphen/>
        <w:t>rörelselagen. Detta gäller dels bestämmelserna om grupp</w:t>
      </w:r>
      <w:r>
        <w:rPr>
          <w:lang w:eastAsia="sv-SE"/>
        </w:rPr>
        <w:softHyphen/>
        <w:t>tillsyns</w:t>
      </w:r>
      <w:r>
        <w:rPr>
          <w:lang w:eastAsia="sv-SE"/>
        </w:rPr>
        <w:softHyphen/>
        <w:t xml:space="preserve">myndighet </w:t>
      </w:r>
      <w:r w:rsidRPr="00EF736F">
        <w:rPr>
          <w:lang w:eastAsia="sv-SE"/>
        </w:rPr>
        <w:t>(19 kap. 6–10 §§)</w:t>
      </w:r>
      <w:r>
        <w:rPr>
          <w:lang w:eastAsia="sv-SE"/>
        </w:rPr>
        <w:t xml:space="preserve">, dels bestämmelserna om nationell undergruppstillsyn (19 kap. 74–83 §§). </w:t>
      </w:r>
    </w:p>
    <w:p w14:paraId="7651E77E" w14:textId="77777777" w:rsidR="001447FA" w:rsidRDefault="001447FA" w:rsidP="00707D1C">
      <w:pPr>
        <w:pStyle w:val="Brdtextmedindrag"/>
        <w:rPr>
          <w:lang w:eastAsia="sv-SE"/>
        </w:rPr>
      </w:pPr>
      <w:r>
        <w:rPr>
          <w:lang w:eastAsia="sv-SE"/>
        </w:rPr>
        <w:t>A</w:t>
      </w:r>
      <w:r w:rsidRPr="00EF736F">
        <w:rPr>
          <w:lang w:eastAsia="sv-SE"/>
        </w:rPr>
        <w:t xml:space="preserve">ndra tjänstepensionsdirektivet innehåller </w:t>
      </w:r>
      <w:r>
        <w:rPr>
          <w:lang w:eastAsia="sv-SE"/>
        </w:rPr>
        <w:t xml:space="preserve">till skillnad från Solvens II-direktivet </w:t>
      </w:r>
      <w:r w:rsidRPr="00EF736F">
        <w:rPr>
          <w:lang w:eastAsia="sv-SE"/>
        </w:rPr>
        <w:t>inte några bestämmelser om grupp</w:t>
      </w:r>
      <w:r>
        <w:rPr>
          <w:lang w:eastAsia="sv-SE"/>
        </w:rPr>
        <w:softHyphen/>
      </w:r>
      <w:r w:rsidRPr="00EF736F">
        <w:rPr>
          <w:lang w:eastAsia="sv-SE"/>
        </w:rPr>
        <w:t xml:space="preserve">tillsyn. </w:t>
      </w:r>
      <w:r>
        <w:rPr>
          <w:lang w:eastAsia="sv-SE"/>
        </w:rPr>
        <w:t>De bestämmelser som föreslås i den nya lagen om tjänstepensionsföretag</w:t>
      </w:r>
      <w:r w:rsidRPr="00EF736F">
        <w:rPr>
          <w:lang w:eastAsia="sv-SE"/>
        </w:rPr>
        <w:t xml:space="preserve">, som uteslutande är svensk nationell lagstiftning, kommer därmed delvis att avvika från </w:t>
      </w:r>
      <w:r>
        <w:rPr>
          <w:lang w:eastAsia="sv-SE"/>
        </w:rPr>
        <w:t>vad som gäller enligt försäkringsrörelselagen</w:t>
      </w:r>
      <w:r w:rsidRPr="00EF736F">
        <w:rPr>
          <w:lang w:eastAsia="sv-SE"/>
        </w:rPr>
        <w:t xml:space="preserve"> när det finns utländska företag i gruppen. </w:t>
      </w:r>
      <w:r>
        <w:rPr>
          <w:lang w:eastAsia="sv-SE"/>
        </w:rPr>
        <w:t>I avsnitt 14.1.6 föreslås att F</w:t>
      </w:r>
      <w:r w:rsidRPr="000B0997">
        <w:rPr>
          <w:lang w:eastAsia="sv-SE"/>
        </w:rPr>
        <w:t>inansinspektionen ska vara grupp</w:t>
      </w:r>
      <w:r>
        <w:rPr>
          <w:lang w:eastAsia="sv-SE"/>
        </w:rPr>
        <w:softHyphen/>
      </w:r>
      <w:r w:rsidRPr="000B0997">
        <w:rPr>
          <w:lang w:eastAsia="sv-SE"/>
        </w:rPr>
        <w:t>tillsyns</w:t>
      </w:r>
      <w:r>
        <w:rPr>
          <w:lang w:eastAsia="sv-SE"/>
        </w:rPr>
        <w:softHyphen/>
      </w:r>
      <w:r w:rsidRPr="000B0997">
        <w:rPr>
          <w:lang w:eastAsia="sv-SE"/>
        </w:rPr>
        <w:t xml:space="preserve">myndighet </w:t>
      </w:r>
      <w:r w:rsidRPr="00EF736F">
        <w:rPr>
          <w:lang w:eastAsia="sv-SE"/>
        </w:rPr>
        <w:t xml:space="preserve">och ansvara för den grupptillsyn som ska utövas enligt </w:t>
      </w:r>
      <w:r>
        <w:rPr>
          <w:lang w:eastAsia="sv-SE"/>
        </w:rPr>
        <w:t xml:space="preserve">den nya </w:t>
      </w:r>
      <w:r w:rsidRPr="00EF736F">
        <w:rPr>
          <w:lang w:eastAsia="sv-SE"/>
        </w:rPr>
        <w:t>lagen om tjänstepensionsföretag.</w:t>
      </w:r>
      <w:r>
        <w:rPr>
          <w:lang w:eastAsia="sv-SE"/>
        </w:rPr>
        <w:t xml:space="preserve"> Som </w:t>
      </w:r>
      <w:r w:rsidRPr="00870FFE">
        <w:rPr>
          <w:i/>
          <w:lang w:eastAsia="sv-SE"/>
        </w:rPr>
        <w:t>Finansinspektionen</w:t>
      </w:r>
      <w:r>
        <w:rPr>
          <w:lang w:eastAsia="sv-SE"/>
        </w:rPr>
        <w:t xml:space="preserve"> anmärker innebär detta att när det i toppen av en grupp finns ett utländskt tjänste</w:t>
      </w:r>
      <w:r>
        <w:rPr>
          <w:lang w:eastAsia="sv-SE"/>
        </w:rPr>
        <w:softHyphen/>
        <w:t>pensionsinstitut, som är moderföretag till ett tjänstepensionsföretag som i sin tur är moderföretag till ett annat tjänstepensionsföretag, ska grupptillsynen alltid utövas av Finansinspektionen. Vid en motsvarande situation enligt försäkringsrörelselagen, när en EES-försäkringsgivare är moderföretag till ett svenskt försäkringsföretag som i sin tur är moder</w:t>
      </w:r>
      <w:r>
        <w:rPr>
          <w:lang w:eastAsia="sv-SE"/>
        </w:rPr>
        <w:softHyphen/>
        <w:t>företag till ett annat svenskt försäkringsföretag, är det en annan grupp</w:t>
      </w:r>
      <w:r>
        <w:rPr>
          <w:lang w:eastAsia="sv-SE"/>
        </w:rPr>
        <w:softHyphen/>
        <w:t>tillsynsmyndighet än Finansinspektionen som ska utöva grupptillsynen. Denna skillnad uppkommer också om en EES-försäkringsgivare, i stället för ett utländskt tjänstepensionsföretag, är moderföretag till ett tjänste</w:t>
      </w:r>
      <w:r>
        <w:rPr>
          <w:lang w:eastAsia="sv-SE"/>
        </w:rPr>
        <w:softHyphen/>
        <w:t>pensionsföretag som i sin tur är moderföretag till ett annat tjänstepensions</w:t>
      </w:r>
      <w:r>
        <w:rPr>
          <w:lang w:eastAsia="sv-SE"/>
        </w:rPr>
        <w:softHyphen/>
        <w:t>företag. Grupptillsynen enligt den nya lagen om tjänstepensionsföretag ska även då alltid utövas av Finansinspektionen.</w:t>
      </w:r>
    </w:p>
    <w:p w14:paraId="3F2AD5D1" w14:textId="77777777" w:rsidR="001447FA" w:rsidRDefault="001447FA" w:rsidP="00707D1C">
      <w:pPr>
        <w:pStyle w:val="Brdtextmedindrag"/>
        <w:rPr>
          <w:lang w:eastAsia="sv-SE"/>
        </w:rPr>
      </w:pPr>
      <w:r>
        <w:rPr>
          <w:lang w:eastAsia="sv-SE"/>
        </w:rPr>
        <w:lastRenderedPageBreak/>
        <w:t>I försäkringsrörelselagen finns bestämmelser om att Finans</w:t>
      </w:r>
      <w:r>
        <w:rPr>
          <w:lang w:eastAsia="sv-SE"/>
        </w:rPr>
        <w:softHyphen/>
        <w:t>inspektionen i vissa fall får besluta om nationell undergruppstillsyn. Detta gäller om det i toppen av en grupp finns ett moderföretag som har sitt huvudkontor i ett annat land inom EES än Sverige. Som en följd av att det alltid är Finans</w:t>
      </w:r>
      <w:r>
        <w:rPr>
          <w:lang w:eastAsia="sv-SE"/>
        </w:rPr>
        <w:softHyphen/>
        <w:t xml:space="preserve">inspektionen som ska ansvara för grupptillsynen enligt den nya lagen om tjänstepensionsföretag (se förslaget i avsnitt 14.1.6) finns det inte </w:t>
      </w:r>
      <w:r w:rsidDel="00EC7DFE">
        <w:rPr>
          <w:lang w:eastAsia="sv-SE"/>
        </w:rPr>
        <w:t>skäl</w:t>
      </w:r>
      <w:r>
        <w:rPr>
          <w:lang w:eastAsia="sv-SE"/>
        </w:rPr>
        <w:t xml:space="preserve"> för att i den nya lagen om tjänstepensionsföretag införa bestämmelser om nationell undergruppstillsyn.</w:t>
      </w:r>
    </w:p>
    <w:p w14:paraId="6959954E" w14:textId="77777777" w:rsidR="001447FA" w:rsidRPr="000B0997" w:rsidRDefault="001447FA" w:rsidP="00707D1C">
      <w:pPr>
        <w:pStyle w:val="Rubrik5utannumrering"/>
        <w:rPr>
          <w:lang w:eastAsia="sv-SE"/>
        </w:rPr>
      </w:pPr>
      <w:r>
        <w:rPr>
          <w:lang w:eastAsia="sv-SE"/>
        </w:rPr>
        <w:t>Hur ska grupptillsyn utövas i en grupp med flera nivåer?</w:t>
      </w:r>
    </w:p>
    <w:p w14:paraId="2CC1BE22" w14:textId="77777777" w:rsidR="001447FA" w:rsidRPr="00EF736F" w:rsidRDefault="001447FA" w:rsidP="00707D1C">
      <w:pPr>
        <w:pStyle w:val="Brdtextmedindrag"/>
        <w:ind w:firstLine="0"/>
        <w:rPr>
          <w:lang w:eastAsia="sv-SE"/>
        </w:rPr>
      </w:pPr>
      <w:r w:rsidRPr="00EF736F">
        <w:rPr>
          <w:lang w:eastAsia="sv-SE"/>
        </w:rPr>
        <w:t xml:space="preserve">I en grupp med </w:t>
      </w:r>
      <w:r>
        <w:rPr>
          <w:lang w:eastAsia="sv-SE"/>
        </w:rPr>
        <w:t>flera</w:t>
      </w:r>
      <w:r w:rsidRPr="00EF736F">
        <w:rPr>
          <w:lang w:eastAsia="sv-SE"/>
        </w:rPr>
        <w:t xml:space="preserve"> nivåer kan det</w:t>
      </w:r>
      <w:r>
        <w:rPr>
          <w:lang w:eastAsia="sv-SE"/>
        </w:rPr>
        <w:t>, enligt förslaget i avsnitt 14.1.2,</w:t>
      </w:r>
      <w:r w:rsidRPr="00EF736F">
        <w:rPr>
          <w:lang w:eastAsia="sv-SE"/>
        </w:rPr>
        <w:t xml:space="preserve"> finnas </w:t>
      </w:r>
      <w:r>
        <w:rPr>
          <w:lang w:eastAsia="sv-SE"/>
        </w:rPr>
        <w:t>tjänstepensions</w:t>
      </w:r>
      <w:r w:rsidRPr="00EF736F">
        <w:rPr>
          <w:lang w:eastAsia="sv-SE"/>
        </w:rPr>
        <w:t xml:space="preserve">företag på olika nivåer som </w:t>
      </w:r>
      <w:r>
        <w:rPr>
          <w:lang w:eastAsia="sv-SE"/>
        </w:rPr>
        <w:t>det ska utövas grupptillsyn över</w:t>
      </w:r>
      <w:r w:rsidRPr="00EF736F">
        <w:rPr>
          <w:lang w:eastAsia="sv-SE"/>
        </w:rPr>
        <w:t>.</w:t>
      </w:r>
      <w:r>
        <w:rPr>
          <w:lang w:eastAsia="sv-SE"/>
        </w:rPr>
        <w:t xml:space="preserve"> </w:t>
      </w:r>
      <w:r w:rsidRPr="00EF736F">
        <w:rPr>
          <w:lang w:eastAsia="sv-SE"/>
        </w:rPr>
        <w:t>Så är fallet om ett tjänstepensionsföretag är moderföretag till ett annat tjänstepensionsföretag</w:t>
      </w:r>
      <w:r>
        <w:rPr>
          <w:lang w:eastAsia="sv-SE"/>
        </w:rPr>
        <w:t xml:space="preserve"> och detta tjänste</w:t>
      </w:r>
      <w:r>
        <w:rPr>
          <w:lang w:eastAsia="sv-SE"/>
        </w:rPr>
        <w:softHyphen/>
        <w:t>pensionsföretag</w:t>
      </w:r>
      <w:r w:rsidRPr="00EF736F">
        <w:rPr>
          <w:lang w:eastAsia="sv-SE"/>
        </w:rPr>
        <w:t xml:space="preserve"> i sin tur är moderföretag till ett tredje tjänstepensions</w:t>
      </w:r>
      <w:r>
        <w:rPr>
          <w:lang w:eastAsia="sv-SE"/>
        </w:rPr>
        <w:softHyphen/>
      </w:r>
      <w:r w:rsidRPr="00EF736F">
        <w:rPr>
          <w:lang w:eastAsia="sv-SE"/>
        </w:rPr>
        <w:t>företag</w:t>
      </w:r>
      <w:r w:rsidRPr="000B0997">
        <w:rPr>
          <w:lang w:eastAsia="sv-SE"/>
        </w:rPr>
        <w:t>, se figur 1</w:t>
      </w:r>
      <w:r>
        <w:rPr>
          <w:lang w:eastAsia="sv-SE"/>
        </w:rPr>
        <w:t>4</w:t>
      </w:r>
      <w:r w:rsidRPr="000B0997">
        <w:rPr>
          <w:lang w:eastAsia="sv-SE"/>
        </w:rPr>
        <w:t>.1</w:t>
      </w:r>
      <w:r>
        <w:rPr>
          <w:lang w:eastAsia="sv-SE"/>
        </w:rPr>
        <w:t>6</w:t>
      </w:r>
      <w:r w:rsidRPr="00EF736F">
        <w:rPr>
          <w:lang w:eastAsia="sv-SE"/>
        </w:rPr>
        <w:t xml:space="preserve">. </w:t>
      </w:r>
      <w:r>
        <w:rPr>
          <w:lang w:eastAsia="sv-SE"/>
        </w:rPr>
        <w:t>I</w:t>
      </w:r>
      <w:r w:rsidRPr="00EF736F">
        <w:rPr>
          <w:lang w:eastAsia="sv-SE"/>
        </w:rPr>
        <w:t xml:space="preserve"> </w:t>
      </w:r>
      <w:r>
        <w:rPr>
          <w:lang w:eastAsia="sv-SE"/>
        </w:rPr>
        <w:t xml:space="preserve">en </w:t>
      </w:r>
      <w:r w:rsidRPr="00EF736F">
        <w:rPr>
          <w:lang w:eastAsia="sv-SE"/>
        </w:rPr>
        <w:t>sådan grupp ska grupptillsyn utövas över tjänste</w:t>
      </w:r>
      <w:r>
        <w:rPr>
          <w:lang w:eastAsia="sv-SE"/>
        </w:rPr>
        <w:softHyphen/>
      </w:r>
      <w:r w:rsidRPr="00EF736F">
        <w:rPr>
          <w:lang w:eastAsia="sv-SE"/>
        </w:rPr>
        <w:t>pensions</w:t>
      </w:r>
      <w:r>
        <w:rPr>
          <w:lang w:eastAsia="sv-SE"/>
        </w:rPr>
        <w:softHyphen/>
      </w:r>
      <w:r w:rsidRPr="00EF736F">
        <w:rPr>
          <w:lang w:eastAsia="sv-SE"/>
        </w:rPr>
        <w:t>företag A som är moder</w:t>
      </w:r>
      <w:r>
        <w:rPr>
          <w:lang w:eastAsia="sv-SE"/>
        </w:rPr>
        <w:softHyphen/>
      </w:r>
      <w:r w:rsidRPr="00EF736F">
        <w:rPr>
          <w:lang w:eastAsia="sv-SE"/>
        </w:rPr>
        <w:t>företag till tjänste</w:t>
      </w:r>
      <w:r>
        <w:rPr>
          <w:lang w:eastAsia="sv-SE"/>
        </w:rPr>
        <w:softHyphen/>
      </w:r>
      <w:r w:rsidRPr="00EF736F">
        <w:rPr>
          <w:lang w:eastAsia="sv-SE"/>
        </w:rPr>
        <w:t>pensions</w:t>
      </w:r>
      <w:r>
        <w:rPr>
          <w:lang w:eastAsia="sv-SE"/>
        </w:rPr>
        <w:softHyphen/>
      </w:r>
      <w:r w:rsidRPr="00EF736F">
        <w:rPr>
          <w:lang w:eastAsia="sv-SE"/>
        </w:rPr>
        <w:t>företag B. Grupptillsyn ska också utövas över tjänste</w:t>
      </w:r>
      <w:r>
        <w:rPr>
          <w:lang w:eastAsia="sv-SE"/>
        </w:rPr>
        <w:softHyphen/>
      </w:r>
      <w:r w:rsidRPr="00EF736F">
        <w:rPr>
          <w:lang w:eastAsia="sv-SE"/>
        </w:rPr>
        <w:t>pensions</w:t>
      </w:r>
      <w:r>
        <w:rPr>
          <w:lang w:eastAsia="sv-SE"/>
        </w:rPr>
        <w:softHyphen/>
      </w:r>
      <w:r w:rsidRPr="00EF736F">
        <w:rPr>
          <w:lang w:eastAsia="sv-SE"/>
        </w:rPr>
        <w:t>företag B som är moderföretag till tjänstepensions</w:t>
      </w:r>
      <w:r>
        <w:rPr>
          <w:lang w:eastAsia="sv-SE"/>
        </w:rPr>
        <w:softHyphen/>
      </w:r>
      <w:r w:rsidRPr="00EF736F">
        <w:rPr>
          <w:lang w:eastAsia="sv-SE"/>
        </w:rPr>
        <w:t xml:space="preserve">företag C. </w:t>
      </w:r>
      <w:r>
        <w:rPr>
          <w:lang w:eastAsia="sv-SE"/>
        </w:rPr>
        <w:t>Om båda dotter</w:t>
      </w:r>
      <w:r>
        <w:rPr>
          <w:lang w:eastAsia="sv-SE"/>
        </w:rPr>
        <w:softHyphen/>
        <w:t>företagen, tjänste</w:t>
      </w:r>
      <w:r>
        <w:rPr>
          <w:lang w:eastAsia="sv-SE"/>
        </w:rPr>
        <w:softHyphen/>
        <w:t>pensionsföretag B och C, är helägda är tjänste</w:t>
      </w:r>
      <w:r>
        <w:rPr>
          <w:lang w:eastAsia="sv-SE"/>
        </w:rPr>
        <w:softHyphen/>
        <w:t>pensionsföretag A dessutom moderföretag till tjänste</w:t>
      </w:r>
      <w:r>
        <w:rPr>
          <w:lang w:eastAsia="sv-SE"/>
        </w:rPr>
        <w:softHyphen/>
        <w:t>pensions</w:t>
      </w:r>
      <w:r>
        <w:rPr>
          <w:lang w:eastAsia="sv-SE"/>
        </w:rPr>
        <w:softHyphen/>
        <w:t>företag C.</w:t>
      </w:r>
    </w:p>
    <w:p w14:paraId="1FA7EE4D" w14:textId="2A18E9D8" w:rsidR="001447FA" w:rsidRPr="00EF736F" w:rsidRDefault="001447FA" w:rsidP="00707D1C">
      <w:pPr>
        <w:pStyle w:val="FigurRubrik"/>
      </w:pPr>
      <w:r w:rsidRPr="00EF736F">
        <w:t xml:space="preserve">Figur </w:t>
      </w:r>
      <w:r w:rsidRPr="002237E7">
        <w:fldChar w:fldCharType="begin"/>
      </w:r>
      <w:r w:rsidRPr="00EF736F">
        <w:instrText xml:space="preserve"> STYLEREF 1 \s </w:instrText>
      </w:r>
      <w:r w:rsidRPr="002237E7">
        <w:fldChar w:fldCharType="separate"/>
      </w:r>
      <w:r w:rsidR="004E5C8C">
        <w:rPr>
          <w:noProof/>
        </w:rPr>
        <w:t>14</w:t>
      </w:r>
      <w:r w:rsidRPr="002237E7">
        <w:rPr>
          <w:noProof/>
        </w:rPr>
        <w:fldChar w:fldCharType="end"/>
      </w:r>
      <w:r w:rsidRPr="00EF736F">
        <w:t>.1</w:t>
      </w:r>
      <w:r>
        <w:t>6</w:t>
      </w:r>
      <w:r w:rsidRPr="00EF736F">
        <w:tab/>
      </w:r>
      <w:r>
        <w:t>Ett tjänstepensionsföretag i toppen av en grupp med andra tjänstepensionsföretag</w:t>
      </w:r>
    </w:p>
    <w:p w14:paraId="086DD28C" w14:textId="77777777" w:rsidR="001447FA" w:rsidRPr="00EF736F" w:rsidRDefault="001447FA" w:rsidP="001447FA">
      <w:pPr>
        <w:pStyle w:val="Brdtext"/>
      </w:pPr>
      <w:r>
        <w:rPr>
          <w:noProof/>
        </w:rPr>
        <w:drawing>
          <wp:inline distT="0" distB="0" distL="0" distR="0" wp14:anchorId="2FDD4A8A" wp14:editId="57814D46">
            <wp:extent cx="2381885" cy="2038350"/>
            <wp:effectExtent l="0" t="0" r="0" b="0"/>
            <wp:docPr id="451" name="Bildobjekt 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2381885" cy="2038350"/>
                    </a:xfrm>
                    <a:prstGeom prst="rect">
                      <a:avLst/>
                    </a:prstGeom>
                    <a:noFill/>
                  </pic:spPr>
                </pic:pic>
              </a:graphicData>
            </a:graphic>
          </wp:inline>
        </w:drawing>
      </w:r>
    </w:p>
    <w:p w14:paraId="7832FEC7" w14:textId="77777777" w:rsidR="001447FA" w:rsidRPr="00EF736F" w:rsidRDefault="001447FA" w:rsidP="001447FA">
      <w:pPr>
        <w:pStyle w:val="Brdtextmedindrag"/>
        <w:ind w:firstLine="0"/>
        <w:rPr>
          <w:lang w:eastAsia="sv-SE"/>
        </w:rPr>
      </w:pPr>
    </w:p>
    <w:p w14:paraId="576501CA" w14:textId="46CE805F" w:rsidR="001447FA" w:rsidRDefault="001447FA" w:rsidP="00707D1C">
      <w:pPr>
        <w:pStyle w:val="Brdtextmedindrag"/>
        <w:rPr>
          <w:lang w:eastAsia="sv-SE"/>
        </w:rPr>
      </w:pPr>
      <w:r w:rsidRPr="00EF736F">
        <w:rPr>
          <w:lang w:eastAsia="sv-SE"/>
        </w:rPr>
        <w:t>För att grupptillsynen inte ska bli alltför betungande för de enskilda före</w:t>
      </w:r>
      <w:r>
        <w:rPr>
          <w:lang w:eastAsia="sv-SE"/>
        </w:rPr>
        <w:softHyphen/>
      </w:r>
      <w:r w:rsidRPr="00EF736F">
        <w:rPr>
          <w:lang w:eastAsia="sv-SE"/>
        </w:rPr>
        <w:t xml:space="preserve">tagen i en </w:t>
      </w:r>
      <w:r>
        <w:rPr>
          <w:lang w:eastAsia="sv-SE"/>
        </w:rPr>
        <w:t xml:space="preserve">sådan </w:t>
      </w:r>
      <w:r w:rsidRPr="00EF736F">
        <w:rPr>
          <w:lang w:eastAsia="sv-SE"/>
        </w:rPr>
        <w:t>grupp</w:t>
      </w:r>
      <w:r>
        <w:rPr>
          <w:lang w:eastAsia="sv-SE"/>
        </w:rPr>
        <w:t xml:space="preserve"> som i figur 14.16 utan att vara av någon större nytta vid tillsynen i sig så </w:t>
      </w:r>
      <w:r w:rsidRPr="00EF736F">
        <w:rPr>
          <w:lang w:eastAsia="sv-SE"/>
        </w:rPr>
        <w:t xml:space="preserve">behövs </w:t>
      </w:r>
      <w:r>
        <w:rPr>
          <w:lang w:eastAsia="sv-SE"/>
        </w:rPr>
        <w:t xml:space="preserve">en </w:t>
      </w:r>
      <w:r w:rsidRPr="00EF736F">
        <w:rPr>
          <w:lang w:eastAsia="sv-SE"/>
        </w:rPr>
        <w:t>bestämmelse om nivån för grupp</w:t>
      </w:r>
      <w:r>
        <w:rPr>
          <w:lang w:eastAsia="sv-SE"/>
        </w:rPr>
        <w:softHyphen/>
      </w:r>
      <w:r w:rsidRPr="00EF736F">
        <w:rPr>
          <w:lang w:eastAsia="sv-SE"/>
        </w:rPr>
        <w:t xml:space="preserve">tillsynen. </w:t>
      </w:r>
      <w:r>
        <w:rPr>
          <w:lang w:eastAsia="sv-SE"/>
        </w:rPr>
        <w:t>En sådan bestämmelse bör utformas så att grupptillsyn ska utövas bara över det företag som är i toppen av gruppen, i figur 14.16 tjänstepensions</w:t>
      </w:r>
      <w:r>
        <w:rPr>
          <w:lang w:eastAsia="sv-SE"/>
        </w:rPr>
        <w:softHyphen/>
        <w:t>företag A. Detta leder till en lättnad för tjänste</w:t>
      </w:r>
      <w:r>
        <w:rPr>
          <w:lang w:eastAsia="sv-SE"/>
        </w:rPr>
        <w:softHyphen/>
        <w:t>pensionsföretag B, eftersom det då inte behöver utövas någon grupp</w:t>
      </w:r>
      <w:r>
        <w:rPr>
          <w:lang w:eastAsia="sv-SE"/>
        </w:rPr>
        <w:softHyphen/>
        <w:t xml:space="preserve">tillsyn över det företaget och </w:t>
      </w:r>
      <w:r w:rsidRPr="0076087C">
        <w:rPr>
          <w:lang w:eastAsia="sv-SE"/>
        </w:rPr>
        <w:t>under</w:t>
      </w:r>
      <w:r w:rsidRPr="0022449A">
        <w:rPr>
          <w:lang w:eastAsia="sv-SE"/>
        </w:rPr>
        <w:softHyphen/>
        <w:t>gruppen med tjänstepensionsföretag B och C.</w:t>
      </w:r>
      <w:r w:rsidRPr="00715A64">
        <w:rPr>
          <w:lang w:eastAsia="sv-SE"/>
        </w:rPr>
        <w:t xml:space="preserve"> </w:t>
      </w:r>
      <w:r>
        <w:rPr>
          <w:lang w:eastAsia="sv-SE"/>
        </w:rPr>
        <w:t>Dessa företag kommer dock trots det att omfattas av bestämmelser om grupptillsyn, men då som dotter</w:t>
      </w:r>
      <w:r>
        <w:rPr>
          <w:lang w:eastAsia="sv-SE"/>
        </w:rPr>
        <w:softHyphen/>
        <w:t xml:space="preserve">företag till tjänstepensionsföretag A. </w:t>
      </w:r>
      <w:r w:rsidRPr="00901E4F">
        <w:rPr>
          <w:lang w:eastAsia="sv-SE"/>
        </w:rPr>
        <w:t>Där</w:t>
      </w:r>
      <w:r>
        <w:rPr>
          <w:lang w:eastAsia="sv-SE"/>
        </w:rPr>
        <w:t>för</w:t>
      </w:r>
      <w:r w:rsidRPr="00901E4F">
        <w:rPr>
          <w:lang w:eastAsia="sv-SE"/>
        </w:rPr>
        <w:t xml:space="preserve"> bör</w:t>
      </w:r>
      <w:r w:rsidRPr="008C0E97">
        <w:rPr>
          <w:lang w:eastAsia="sv-SE"/>
        </w:rPr>
        <w:t xml:space="preserve"> det i den ny</w:t>
      </w:r>
      <w:r w:rsidRPr="00E45083">
        <w:rPr>
          <w:lang w:eastAsia="sv-SE"/>
        </w:rPr>
        <w:t xml:space="preserve">a lagen om tjänstepensionsföretag införas en bestämmelse om att när </w:t>
      </w:r>
      <w:r w:rsidRPr="008844B5" w:rsidDel="000C54E6">
        <w:rPr>
          <w:lang w:eastAsia="sv-SE"/>
        </w:rPr>
        <w:t xml:space="preserve">det i toppen av </w:t>
      </w:r>
      <w:r w:rsidRPr="008844B5" w:rsidDel="000C54E6">
        <w:rPr>
          <w:lang w:eastAsia="sv-SE"/>
        </w:rPr>
        <w:lastRenderedPageBreak/>
        <w:t>en grupp finns ett tjänste</w:t>
      </w:r>
      <w:r w:rsidRPr="008844B5" w:rsidDel="000C54E6">
        <w:rPr>
          <w:lang w:eastAsia="sv-SE"/>
        </w:rPr>
        <w:softHyphen/>
        <w:t>pensionsföretag som är moderföretag till ett tjänstepensionsföretag som ska omfattas av bestämmelserna om grupp</w:t>
      </w:r>
      <w:r w:rsidRPr="008844B5" w:rsidDel="000C54E6">
        <w:rPr>
          <w:lang w:eastAsia="sv-SE"/>
        </w:rPr>
        <w:softHyphen/>
        <w:t xml:space="preserve">tillsyn i den lagen, ska bestämmelserna tillämpas </w:t>
      </w:r>
      <w:r>
        <w:rPr>
          <w:lang w:eastAsia="sv-SE"/>
        </w:rPr>
        <w:t>bara</w:t>
      </w:r>
      <w:r w:rsidRPr="008844B5" w:rsidDel="000C54E6">
        <w:rPr>
          <w:lang w:eastAsia="sv-SE"/>
        </w:rPr>
        <w:t xml:space="preserve"> på nivån för detta yttersta moderföretag</w:t>
      </w:r>
      <w:r>
        <w:rPr>
          <w:lang w:eastAsia="sv-SE"/>
        </w:rPr>
        <w:t>, dvs. tjänste</w:t>
      </w:r>
      <w:r>
        <w:rPr>
          <w:lang w:eastAsia="sv-SE"/>
        </w:rPr>
        <w:softHyphen/>
        <w:t>pensionsföretaget i toppen av gruppen</w:t>
      </w:r>
      <w:r w:rsidRPr="008844B5">
        <w:rPr>
          <w:lang w:eastAsia="sv-SE"/>
        </w:rPr>
        <w:t xml:space="preserve">. Detta innebär att när </w:t>
      </w:r>
      <w:r w:rsidRPr="0076087C">
        <w:rPr>
          <w:lang w:eastAsia="sv-SE"/>
        </w:rPr>
        <w:t>ett tjänste</w:t>
      </w:r>
      <w:r>
        <w:rPr>
          <w:lang w:eastAsia="sv-SE"/>
        </w:rPr>
        <w:softHyphen/>
      </w:r>
      <w:r w:rsidRPr="0076087C">
        <w:rPr>
          <w:lang w:eastAsia="sv-SE"/>
        </w:rPr>
        <w:t xml:space="preserve">pensionsföretag är moderföretag till ett </w:t>
      </w:r>
      <w:r w:rsidRPr="0022449A">
        <w:rPr>
          <w:lang w:eastAsia="sv-SE"/>
        </w:rPr>
        <w:t xml:space="preserve">annat </w:t>
      </w:r>
      <w:r w:rsidRPr="00715A64">
        <w:rPr>
          <w:lang w:eastAsia="sv-SE"/>
        </w:rPr>
        <w:t>tjänstepensionsföretag som ska omf</w:t>
      </w:r>
      <w:r w:rsidRPr="009E501C">
        <w:rPr>
          <w:lang w:eastAsia="sv-SE"/>
        </w:rPr>
        <w:t xml:space="preserve">attas </w:t>
      </w:r>
      <w:r>
        <w:rPr>
          <w:lang w:eastAsia="sv-SE"/>
        </w:rPr>
        <w:t>av bestämmelserna om grupp</w:t>
      </w:r>
      <w:r>
        <w:rPr>
          <w:lang w:eastAsia="sv-SE"/>
        </w:rPr>
        <w:softHyphen/>
        <w:t>tillsyn i den nya lagen om tjänstepensions</w:t>
      </w:r>
      <w:r>
        <w:rPr>
          <w:lang w:eastAsia="sv-SE"/>
        </w:rPr>
        <w:softHyphen/>
        <w:t>företag</w:t>
      </w:r>
      <w:r w:rsidRPr="00DD279A">
        <w:rPr>
          <w:lang w:eastAsia="sv-SE"/>
        </w:rPr>
        <w:t>, ska bestämmel</w:t>
      </w:r>
      <w:r w:rsidR="00F86C41">
        <w:rPr>
          <w:lang w:eastAsia="sv-SE"/>
        </w:rPr>
        <w:softHyphen/>
      </w:r>
      <w:r w:rsidRPr="00DD279A">
        <w:rPr>
          <w:lang w:eastAsia="sv-SE"/>
        </w:rPr>
        <w:t xml:space="preserve">serna om </w:t>
      </w:r>
      <w:r w:rsidRPr="0080763F">
        <w:rPr>
          <w:lang w:eastAsia="sv-SE"/>
        </w:rPr>
        <w:t>grupptillsyn tillämpas bara på tjänste</w:t>
      </w:r>
      <w:r>
        <w:rPr>
          <w:lang w:eastAsia="sv-SE"/>
        </w:rPr>
        <w:softHyphen/>
      </w:r>
      <w:r w:rsidRPr="0080763F">
        <w:rPr>
          <w:lang w:eastAsia="sv-SE"/>
        </w:rPr>
        <w:t>pensions</w:t>
      </w:r>
      <w:r>
        <w:rPr>
          <w:lang w:eastAsia="sv-SE"/>
        </w:rPr>
        <w:softHyphen/>
      </w:r>
      <w:r w:rsidRPr="0080763F">
        <w:rPr>
          <w:lang w:eastAsia="sv-SE"/>
        </w:rPr>
        <w:t>företaget i toppen av gruppen.</w:t>
      </w:r>
    </w:p>
    <w:p w14:paraId="590298FE" w14:textId="77777777" w:rsidR="001447FA" w:rsidRDefault="001447FA" w:rsidP="00707D1C">
      <w:pPr>
        <w:pStyle w:val="Brdtextmedindrag"/>
        <w:rPr>
          <w:lang w:eastAsia="sv-SE"/>
        </w:rPr>
      </w:pPr>
      <w:r>
        <w:rPr>
          <w:lang w:eastAsia="sv-SE"/>
        </w:rPr>
        <w:t>Tjänstepensionsföretag kan också ingå i en grupp där det, enligt för</w:t>
      </w:r>
      <w:r>
        <w:rPr>
          <w:lang w:eastAsia="sv-SE"/>
        </w:rPr>
        <w:softHyphen/>
        <w:t>slaget i avsnitt 14.1.2, ska utövas grupptillsyn över flera företag även om det inte finns ett tjänstepensionsföretag i toppen av gruppen. En sådan grupp kan bestå av ett tjänstepensionsföretag som är moderföretag till ett annat tjänstepensionsföretag samtidigt som det är dotterföretag till ett försäk</w:t>
      </w:r>
      <w:r>
        <w:rPr>
          <w:lang w:eastAsia="sv-SE"/>
        </w:rPr>
        <w:softHyphen/>
        <w:t>ringsföretag, se figur 14.17. I denna grupp ska grupptillsyn utövas över tjänstepensionsföretag A i dess egenskap av dotterföretag till ett försäkringsföretag. Grupptillsyn ska också utövas över tjänstepensions</w:t>
      </w:r>
      <w:r>
        <w:rPr>
          <w:lang w:eastAsia="sv-SE"/>
        </w:rPr>
        <w:softHyphen/>
        <w:t>företag A i dess egenskap av moderföretag till ett annat tjänste</w:t>
      </w:r>
      <w:r>
        <w:rPr>
          <w:lang w:eastAsia="sv-SE"/>
        </w:rPr>
        <w:softHyphen/>
        <w:t>pensions</w:t>
      </w:r>
      <w:r>
        <w:rPr>
          <w:lang w:eastAsia="sv-SE"/>
        </w:rPr>
        <w:softHyphen/>
        <w:t xml:space="preserve">företag, tjänstepensionsföretag B. </w:t>
      </w:r>
    </w:p>
    <w:p w14:paraId="53B436B8" w14:textId="75426138" w:rsidR="001447FA" w:rsidRDefault="001447FA" w:rsidP="00707D1C">
      <w:pPr>
        <w:pStyle w:val="FigurRubrik"/>
      </w:pPr>
      <w:r>
        <w:t xml:space="preserve">Figur </w:t>
      </w:r>
      <w:fldSimple w:instr=" STYLEREF 1 \s ">
        <w:r w:rsidR="004E5C8C">
          <w:rPr>
            <w:noProof/>
          </w:rPr>
          <w:t>14</w:t>
        </w:r>
      </w:fldSimple>
      <w:r>
        <w:t>.1</w:t>
      </w:r>
      <w:r>
        <w:rPr>
          <w:noProof/>
        </w:rPr>
        <w:t>7</w:t>
      </w:r>
      <w:r>
        <w:tab/>
        <w:t>Ett försäkringsföretag i toppen av en grupp med flera tjänstepensionsföretag</w:t>
      </w:r>
    </w:p>
    <w:p w14:paraId="43A400A4" w14:textId="77777777" w:rsidR="001447FA" w:rsidRDefault="001447FA" w:rsidP="001447FA">
      <w:pPr>
        <w:pStyle w:val="Brdtext"/>
      </w:pPr>
      <w:r>
        <w:rPr>
          <w:noProof/>
        </w:rPr>
        <w:drawing>
          <wp:inline distT="0" distB="0" distL="0" distR="0" wp14:anchorId="167E58AA" wp14:editId="081C2A42">
            <wp:extent cx="2381885" cy="2038350"/>
            <wp:effectExtent l="0" t="0" r="0" b="0"/>
            <wp:docPr id="459" name="Bildobjekt 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2381885" cy="2038350"/>
                    </a:xfrm>
                    <a:prstGeom prst="rect">
                      <a:avLst/>
                    </a:prstGeom>
                    <a:noFill/>
                  </pic:spPr>
                </pic:pic>
              </a:graphicData>
            </a:graphic>
          </wp:inline>
        </w:drawing>
      </w:r>
    </w:p>
    <w:p w14:paraId="05B97E94" w14:textId="77777777" w:rsidR="001447FA" w:rsidRDefault="001447FA" w:rsidP="001447FA">
      <w:pPr>
        <w:pStyle w:val="Brdtext"/>
      </w:pPr>
    </w:p>
    <w:p w14:paraId="3839B5EE" w14:textId="77777777" w:rsidR="001447FA" w:rsidRDefault="001447FA" w:rsidP="00707D1C">
      <w:pPr>
        <w:pStyle w:val="Brdtextmedindrag"/>
        <w:rPr>
          <w:lang w:eastAsia="sv-SE"/>
        </w:rPr>
      </w:pPr>
      <w:r>
        <w:t>Även för en sådan grupp som i figur 14.17 finns ett behov av en bestäm</w:t>
      </w:r>
      <w:r>
        <w:softHyphen/>
        <w:t>melse om nivån för grupptillsynen. En sådan bestämmelse bör utformas så att grupptillsyn utövas så högt upp som möjligt i gruppen och att moder</w:t>
      </w:r>
      <w:r>
        <w:softHyphen/>
        <w:t xml:space="preserve">företaget i toppen av gruppen, i detta fall </w:t>
      </w:r>
      <w:r w:rsidRPr="0076087C">
        <w:t>försäkrings</w:t>
      </w:r>
      <w:r w:rsidRPr="0022449A">
        <w:softHyphen/>
        <w:t xml:space="preserve">företaget, fullt ut beaktas </w:t>
      </w:r>
      <w:r w:rsidRPr="00715A64">
        <w:t>vid</w:t>
      </w:r>
      <w:r w:rsidRPr="009E501C">
        <w:t xml:space="preserve"> </w:t>
      </w:r>
      <w:r w:rsidRPr="00901E4F">
        <w:t xml:space="preserve">denna </w:t>
      </w:r>
      <w:r w:rsidRPr="008C0E97">
        <w:t>til</w:t>
      </w:r>
      <w:r w:rsidRPr="00E45083">
        <w:t xml:space="preserve">lsyn. </w:t>
      </w:r>
      <w:r w:rsidRPr="001D7AAE">
        <w:t>Därmed bör den grupptillsyn som ska utövas över tjänstepensionsföretag A i dess egenskap av dotter</w:t>
      </w:r>
      <w:r w:rsidRPr="001D7AAE">
        <w:softHyphen/>
        <w:t xml:space="preserve">företag till ett försäkringsföretag vara den tillsyn som ska utövas över gruppen. I den nya lagen om tjänstepensionsföretag bör det därför införas en bestämmelse om </w:t>
      </w:r>
      <w:r w:rsidRPr="008844B5">
        <w:rPr>
          <w:lang w:eastAsia="sv-SE"/>
        </w:rPr>
        <w:t xml:space="preserve">att när </w:t>
      </w:r>
      <w:r w:rsidRPr="008844B5" w:rsidDel="000C54E6">
        <w:rPr>
          <w:lang w:eastAsia="sv-SE"/>
        </w:rPr>
        <w:t>det i toppen av en grupp finns ett försäkrings</w:t>
      </w:r>
      <w:r w:rsidRPr="008844B5" w:rsidDel="000C54E6">
        <w:rPr>
          <w:lang w:eastAsia="sv-SE"/>
        </w:rPr>
        <w:softHyphen/>
        <w:t>företag som är moder</w:t>
      </w:r>
      <w:r>
        <w:rPr>
          <w:lang w:eastAsia="sv-SE"/>
        </w:rPr>
        <w:softHyphen/>
      </w:r>
      <w:r w:rsidRPr="008844B5" w:rsidDel="000C54E6">
        <w:rPr>
          <w:lang w:eastAsia="sv-SE"/>
        </w:rPr>
        <w:t>företag till ett tjänstepensionsföretag som ska om</w:t>
      </w:r>
      <w:r>
        <w:rPr>
          <w:lang w:eastAsia="sv-SE"/>
        </w:rPr>
        <w:softHyphen/>
      </w:r>
      <w:r w:rsidRPr="008844B5" w:rsidDel="000C54E6">
        <w:rPr>
          <w:lang w:eastAsia="sv-SE"/>
        </w:rPr>
        <w:t>fattas av bestämmelserna om grupp</w:t>
      </w:r>
      <w:r w:rsidRPr="008844B5" w:rsidDel="000C54E6">
        <w:rPr>
          <w:lang w:eastAsia="sv-SE"/>
        </w:rPr>
        <w:softHyphen/>
        <w:t xml:space="preserve">tillsyn i den lagen, ska bestämmelserna tillämpas </w:t>
      </w:r>
      <w:r>
        <w:rPr>
          <w:lang w:eastAsia="sv-SE"/>
        </w:rPr>
        <w:t>bara</w:t>
      </w:r>
      <w:r w:rsidRPr="008844B5" w:rsidDel="000C54E6">
        <w:rPr>
          <w:lang w:eastAsia="sv-SE"/>
        </w:rPr>
        <w:t xml:space="preserve"> på nivån för detta yttersta moderföretag.</w:t>
      </w:r>
      <w:r w:rsidRPr="008844B5">
        <w:rPr>
          <w:lang w:eastAsia="sv-SE"/>
        </w:rPr>
        <w:t xml:space="preserve"> Detta innebär att när e</w:t>
      </w:r>
      <w:r w:rsidRPr="0022449A">
        <w:rPr>
          <w:lang w:eastAsia="sv-SE"/>
        </w:rPr>
        <w:t xml:space="preserve">tt försäkringsföretag </w:t>
      </w:r>
      <w:r w:rsidRPr="008C688E">
        <w:rPr>
          <w:lang w:eastAsia="sv-SE"/>
        </w:rPr>
        <w:lastRenderedPageBreak/>
        <w:t>är moderföretag till ett tjänstepensionsföretag som ska omfattas av bestäm</w:t>
      </w:r>
      <w:r>
        <w:rPr>
          <w:lang w:eastAsia="sv-SE"/>
        </w:rPr>
        <w:softHyphen/>
      </w:r>
      <w:r w:rsidRPr="008C688E">
        <w:rPr>
          <w:lang w:eastAsia="sv-SE"/>
        </w:rPr>
        <w:t>melserna om grupp</w:t>
      </w:r>
      <w:r>
        <w:rPr>
          <w:lang w:eastAsia="sv-SE"/>
        </w:rPr>
        <w:softHyphen/>
      </w:r>
      <w:r w:rsidRPr="008C688E">
        <w:rPr>
          <w:lang w:eastAsia="sv-SE"/>
        </w:rPr>
        <w:t>tillsyn i den nya lagen om tjänste</w:t>
      </w:r>
      <w:r>
        <w:rPr>
          <w:lang w:eastAsia="sv-SE"/>
        </w:rPr>
        <w:softHyphen/>
      </w:r>
      <w:r w:rsidRPr="008C688E">
        <w:rPr>
          <w:lang w:eastAsia="sv-SE"/>
        </w:rPr>
        <w:t>pensions</w:t>
      </w:r>
      <w:r>
        <w:rPr>
          <w:lang w:eastAsia="sv-SE"/>
        </w:rPr>
        <w:softHyphen/>
      </w:r>
      <w:r w:rsidRPr="008C688E">
        <w:rPr>
          <w:lang w:eastAsia="sv-SE"/>
        </w:rPr>
        <w:t>företag, ska bestämmelserna om grupptillsyn tillämpas bara på detta tjänstepensions</w:t>
      </w:r>
      <w:r>
        <w:rPr>
          <w:lang w:eastAsia="sv-SE"/>
        </w:rPr>
        <w:softHyphen/>
      </w:r>
      <w:r w:rsidRPr="008C688E">
        <w:rPr>
          <w:lang w:eastAsia="sv-SE"/>
        </w:rPr>
        <w:t>fö</w:t>
      </w:r>
      <w:r>
        <w:rPr>
          <w:lang w:eastAsia="sv-SE"/>
        </w:rPr>
        <w:t>retag i dess egenskap av dotter</w:t>
      </w:r>
      <w:r w:rsidRPr="008C688E">
        <w:rPr>
          <w:lang w:eastAsia="sv-SE"/>
        </w:rPr>
        <w:t>företag till försäk</w:t>
      </w:r>
      <w:r>
        <w:rPr>
          <w:lang w:eastAsia="sv-SE"/>
        </w:rPr>
        <w:softHyphen/>
      </w:r>
      <w:r w:rsidRPr="008C688E">
        <w:rPr>
          <w:lang w:eastAsia="sv-SE"/>
        </w:rPr>
        <w:t>rings</w:t>
      </w:r>
      <w:r>
        <w:rPr>
          <w:lang w:eastAsia="sv-SE"/>
        </w:rPr>
        <w:softHyphen/>
      </w:r>
      <w:r w:rsidRPr="008C688E">
        <w:rPr>
          <w:lang w:eastAsia="sv-SE"/>
        </w:rPr>
        <w:t>företaget</w:t>
      </w:r>
      <w:r>
        <w:rPr>
          <w:lang w:eastAsia="sv-SE"/>
        </w:rPr>
        <w:t>. Mot</w:t>
      </w:r>
      <w:r>
        <w:rPr>
          <w:lang w:eastAsia="sv-SE"/>
        </w:rPr>
        <w:softHyphen/>
        <w:t xml:space="preserve">svarande bör gälla om moderföretaget i toppen av gruppen i stället är </w:t>
      </w:r>
      <w:r w:rsidRPr="008C688E">
        <w:rPr>
          <w:lang w:eastAsia="sv-SE"/>
        </w:rPr>
        <w:t>ett utländskt tjänstepensionsinstitut</w:t>
      </w:r>
      <w:r>
        <w:rPr>
          <w:lang w:eastAsia="sv-SE"/>
        </w:rPr>
        <w:t xml:space="preserve"> </w:t>
      </w:r>
      <w:r w:rsidRPr="008C688E">
        <w:rPr>
          <w:lang w:eastAsia="sv-SE"/>
        </w:rPr>
        <w:t>eller en EES-försäkrings</w:t>
      </w:r>
      <w:r>
        <w:rPr>
          <w:lang w:eastAsia="sv-SE"/>
        </w:rPr>
        <w:softHyphen/>
      </w:r>
      <w:r w:rsidRPr="008C688E">
        <w:rPr>
          <w:lang w:eastAsia="sv-SE"/>
        </w:rPr>
        <w:t>givare</w:t>
      </w:r>
      <w:r>
        <w:rPr>
          <w:lang w:eastAsia="sv-SE"/>
        </w:rPr>
        <w:t xml:space="preserve">. </w:t>
      </w:r>
    </w:p>
    <w:p w14:paraId="19052DDA" w14:textId="77777777" w:rsidR="001447FA" w:rsidRDefault="001447FA" w:rsidP="00707D1C">
      <w:pPr>
        <w:pStyle w:val="Brdtextmedindrag"/>
        <w:rPr>
          <w:lang w:eastAsia="sv-SE"/>
        </w:rPr>
      </w:pPr>
      <w:r>
        <w:rPr>
          <w:lang w:eastAsia="sv-SE"/>
        </w:rPr>
        <w:t>Tjänstepensionsföretag kan på motsvarande sätt som försäkringsföretag ingå i en grupp där moderföretaget i toppen av gruppen är ett blandat finansiellt holdingföretag, se figur 14.18.</w:t>
      </w:r>
    </w:p>
    <w:p w14:paraId="76BCB51F" w14:textId="0EF35B33" w:rsidR="001447FA" w:rsidRDefault="001447FA" w:rsidP="00707D1C">
      <w:pPr>
        <w:pStyle w:val="FigurRubrik"/>
      </w:pPr>
      <w:r>
        <w:t xml:space="preserve">Figur </w:t>
      </w:r>
      <w:fldSimple w:instr=" STYLEREF 1 \s ">
        <w:r w:rsidR="004E5C8C">
          <w:rPr>
            <w:noProof/>
          </w:rPr>
          <w:t>14</w:t>
        </w:r>
      </w:fldSimple>
      <w:r>
        <w:t>.18</w:t>
      </w:r>
      <w:r>
        <w:tab/>
        <w:t>Ett blandat finansiellt holdingföretag i toppen av en grupp med flera tjänstepensionsföretag</w:t>
      </w:r>
    </w:p>
    <w:p w14:paraId="407D578E" w14:textId="4B66F57B" w:rsidR="001447FA" w:rsidRDefault="00B0572F" w:rsidP="001447FA">
      <w:pPr>
        <w:pStyle w:val="Brdtext"/>
      </w:pPr>
      <w:r>
        <w:rPr>
          <w:noProof/>
        </w:rPr>
        <w:drawing>
          <wp:inline distT="0" distB="0" distL="0" distR="0" wp14:anchorId="6468D2DA" wp14:editId="79E4C4A7">
            <wp:extent cx="3716391" cy="2238498"/>
            <wp:effectExtent l="0" t="0" r="0" b="0"/>
            <wp:docPr id="499" name="Bildobjekt 4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3736324" cy="2250504"/>
                    </a:xfrm>
                    <a:prstGeom prst="rect">
                      <a:avLst/>
                    </a:prstGeom>
                    <a:noFill/>
                  </pic:spPr>
                </pic:pic>
              </a:graphicData>
            </a:graphic>
          </wp:inline>
        </w:drawing>
      </w:r>
    </w:p>
    <w:p w14:paraId="2394AEA4" w14:textId="77777777" w:rsidR="001447FA" w:rsidRDefault="001447FA" w:rsidP="001447FA">
      <w:pPr>
        <w:pStyle w:val="Brdtextmedindrag"/>
        <w:ind w:firstLine="0"/>
      </w:pPr>
    </w:p>
    <w:p w14:paraId="19FC8B11" w14:textId="49B5F6E4" w:rsidR="001447FA" w:rsidRDefault="001447FA" w:rsidP="00707D1C">
      <w:pPr>
        <w:pStyle w:val="Brdtextmedindrag"/>
        <w:rPr>
          <w:lang w:eastAsia="sv-SE"/>
        </w:rPr>
      </w:pPr>
      <w:r>
        <w:t xml:space="preserve">I en sådan grupp ska, </w:t>
      </w:r>
      <w:r w:rsidRPr="00780993">
        <w:t>enligt</w:t>
      </w:r>
      <w:r>
        <w:rPr>
          <w:lang w:eastAsia="sv-SE"/>
        </w:rPr>
        <w:t xml:space="preserve"> förslaget i avsnitt 14.1.2</w:t>
      </w:r>
      <w:r>
        <w:t>,</w:t>
      </w:r>
      <w:r>
        <w:rPr>
          <w:lang w:eastAsia="sv-SE"/>
        </w:rPr>
        <w:t xml:space="preserve"> </w:t>
      </w:r>
      <w:r>
        <w:t>grupp</w:t>
      </w:r>
      <w:r>
        <w:softHyphen/>
        <w:t>tillsyn</w:t>
      </w:r>
      <w:r>
        <w:rPr>
          <w:lang w:eastAsia="sv-SE"/>
        </w:rPr>
        <w:t xml:space="preserve"> utövas över tjänstepensions</w:t>
      </w:r>
      <w:r>
        <w:rPr>
          <w:lang w:eastAsia="sv-SE"/>
        </w:rPr>
        <w:softHyphen/>
        <w:t>företag A i dess egenskap av dotter</w:t>
      </w:r>
      <w:r>
        <w:rPr>
          <w:lang w:eastAsia="sv-SE"/>
        </w:rPr>
        <w:softHyphen/>
        <w:t>företag till ett blandat finansiellt holdingföretag. Grupptillsyn ska också utövas över tjänste</w:t>
      </w:r>
      <w:r>
        <w:rPr>
          <w:lang w:eastAsia="sv-SE"/>
        </w:rPr>
        <w:softHyphen/>
        <w:t>pensionsföretag A i dess egenskap av moder</w:t>
      </w:r>
      <w:r>
        <w:rPr>
          <w:lang w:eastAsia="sv-SE"/>
        </w:rPr>
        <w:softHyphen/>
        <w:t>företag till ett annat tjänste</w:t>
      </w:r>
      <w:r>
        <w:rPr>
          <w:lang w:eastAsia="sv-SE"/>
        </w:rPr>
        <w:softHyphen/>
        <w:t>pensionsföretag, tjänstepensionsföretag B. Även för en sådan grupp bör grupptillsynen utövas på en nivå så högt upp som möjligt. Det torde också vara av särskild betydelse att moderföretaget fullt ut beaktas vid denna tillsyn, se t.ex. bestämmelserna som föreslås i avsnitt 14.1.13 för vissa typer moderföretag. För en sådan grupp som i figur 14.18 får det anses tillräckligt att grupptillsyn utövas på den nivå där tjänstepensions</w:t>
      </w:r>
      <w:r>
        <w:rPr>
          <w:lang w:eastAsia="sv-SE"/>
        </w:rPr>
        <w:softHyphen/>
        <w:t>företag A är dotter</w:t>
      </w:r>
      <w:r>
        <w:rPr>
          <w:lang w:eastAsia="sv-SE"/>
        </w:rPr>
        <w:softHyphen/>
        <w:t xml:space="preserve">företag till det blandade finansiella holdingföretaget. </w:t>
      </w:r>
      <w:r w:rsidRPr="001D7AAE">
        <w:rPr>
          <w:lang w:eastAsia="sv-SE"/>
        </w:rPr>
        <w:t xml:space="preserve">I den nya lagen om tjänstepensionsföretag bör det därmed införas en bestämmelse om att när </w:t>
      </w:r>
      <w:r w:rsidRPr="008844B5" w:rsidDel="000C54E6">
        <w:rPr>
          <w:lang w:eastAsia="sv-SE"/>
        </w:rPr>
        <w:t xml:space="preserve">det i toppen av en grupp finns </w:t>
      </w:r>
      <w:r w:rsidRPr="008844B5">
        <w:rPr>
          <w:lang w:eastAsia="sv-SE"/>
        </w:rPr>
        <w:t>ett blandat finansiellt holding</w:t>
      </w:r>
      <w:r>
        <w:rPr>
          <w:lang w:eastAsia="sv-SE"/>
        </w:rPr>
        <w:softHyphen/>
      </w:r>
      <w:r w:rsidRPr="008844B5">
        <w:rPr>
          <w:lang w:eastAsia="sv-SE"/>
        </w:rPr>
        <w:t xml:space="preserve">företag </w:t>
      </w:r>
      <w:r w:rsidRPr="008844B5" w:rsidDel="000C54E6">
        <w:rPr>
          <w:lang w:eastAsia="sv-SE"/>
        </w:rPr>
        <w:t xml:space="preserve">som </w:t>
      </w:r>
      <w:r w:rsidRPr="008844B5">
        <w:rPr>
          <w:lang w:eastAsia="sv-SE"/>
        </w:rPr>
        <w:t xml:space="preserve">är moderföretag till ett </w:t>
      </w:r>
      <w:r w:rsidRPr="008844B5" w:rsidDel="000C54E6">
        <w:rPr>
          <w:lang w:eastAsia="sv-SE"/>
        </w:rPr>
        <w:t>tjänste</w:t>
      </w:r>
      <w:r w:rsidRPr="008844B5">
        <w:rPr>
          <w:lang w:eastAsia="sv-SE"/>
        </w:rPr>
        <w:softHyphen/>
      </w:r>
      <w:r w:rsidRPr="008844B5" w:rsidDel="000C54E6">
        <w:rPr>
          <w:lang w:eastAsia="sv-SE"/>
        </w:rPr>
        <w:t>pensions</w:t>
      </w:r>
      <w:r>
        <w:rPr>
          <w:lang w:eastAsia="sv-SE"/>
        </w:rPr>
        <w:softHyphen/>
      </w:r>
      <w:r w:rsidRPr="008844B5" w:rsidDel="000C54E6">
        <w:rPr>
          <w:lang w:eastAsia="sv-SE"/>
        </w:rPr>
        <w:t xml:space="preserve">företag som </w:t>
      </w:r>
      <w:r w:rsidRPr="008844B5">
        <w:rPr>
          <w:lang w:eastAsia="sv-SE"/>
        </w:rPr>
        <w:t>ska om</w:t>
      </w:r>
      <w:r>
        <w:rPr>
          <w:lang w:eastAsia="sv-SE"/>
        </w:rPr>
        <w:softHyphen/>
      </w:r>
      <w:r w:rsidRPr="008844B5">
        <w:rPr>
          <w:lang w:eastAsia="sv-SE"/>
        </w:rPr>
        <w:t xml:space="preserve">fattas av bestämmelserna om </w:t>
      </w:r>
      <w:r w:rsidRPr="008844B5" w:rsidDel="000C54E6">
        <w:rPr>
          <w:lang w:eastAsia="sv-SE"/>
        </w:rPr>
        <w:t>grupp</w:t>
      </w:r>
      <w:r w:rsidRPr="008844B5" w:rsidDel="000C54E6">
        <w:rPr>
          <w:lang w:eastAsia="sv-SE"/>
        </w:rPr>
        <w:softHyphen/>
        <w:t xml:space="preserve">tillsyn </w:t>
      </w:r>
      <w:r w:rsidRPr="008844B5">
        <w:rPr>
          <w:lang w:eastAsia="sv-SE"/>
        </w:rPr>
        <w:t xml:space="preserve">i den lagen, ska bestämmelserna </w:t>
      </w:r>
      <w:r w:rsidRPr="008844B5" w:rsidDel="000C54E6">
        <w:rPr>
          <w:lang w:eastAsia="sv-SE"/>
        </w:rPr>
        <w:t>tillämpas enbart på nivån för detta yttersta moder</w:t>
      </w:r>
      <w:r w:rsidR="005D087E">
        <w:rPr>
          <w:lang w:eastAsia="sv-SE"/>
        </w:rPr>
        <w:softHyphen/>
      </w:r>
      <w:r w:rsidRPr="008844B5" w:rsidDel="000C54E6">
        <w:rPr>
          <w:lang w:eastAsia="sv-SE"/>
        </w:rPr>
        <w:t xml:space="preserve">företag. </w:t>
      </w:r>
      <w:r w:rsidRPr="008844B5">
        <w:rPr>
          <w:lang w:eastAsia="sv-SE"/>
        </w:rPr>
        <w:t xml:space="preserve">Detta innebär att </w:t>
      </w:r>
      <w:r w:rsidRPr="0022449A">
        <w:rPr>
          <w:lang w:eastAsia="sv-SE"/>
        </w:rPr>
        <w:t>bestämmelserna om grupp</w:t>
      </w:r>
      <w:r w:rsidRPr="00715A64">
        <w:rPr>
          <w:lang w:eastAsia="sv-SE"/>
        </w:rPr>
        <w:softHyphen/>
      </w:r>
      <w:r w:rsidRPr="009E501C">
        <w:rPr>
          <w:lang w:eastAsia="sv-SE"/>
        </w:rPr>
        <w:t>tillsy</w:t>
      </w:r>
      <w:r w:rsidRPr="00901E4F">
        <w:rPr>
          <w:lang w:eastAsia="sv-SE"/>
        </w:rPr>
        <w:t xml:space="preserve">n </w:t>
      </w:r>
      <w:r>
        <w:rPr>
          <w:lang w:eastAsia="sv-SE"/>
        </w:rPr>
        <w:t>i den nya lagen om tjänstepensions</w:t>
      </w:r>
      <w:r>
        <w:rPr>
          <w:lang w:eastAsia="sv-SE"/>
        </w:rPr>
        <w:softHyphen/>
        <w:t>företag</w:t>
      </w:r>
      <w:r w:rsidRPr="00901E4F">
        <w:rPr>
          <w:lang w:eastAsia="sv-SE"/>
        </w:rPr>
        <w:t xml:space="preserve"> </w:t>
      </w:r>
      <w:r>
        <w:rPr>
          <w:lang w:eastAsia="sv-SE"/>
        </w:rPr>
        <w:t>ska</w:t>
      </w:r>
      <w:r w:rsidRPr="00901E4F">
        <w:rPr>
          <w:lang w:eastAsia="sv-SE"/>
        </w:rPr>
        <w:t xml:space="preserve"> tillämpas bara på </w:t>
      </w:r>
      <w:r w:rsidRPr="008C0E97">
        <w:rPr>
          <w:lang w:eastAsia="sv-SE"/>
        </w:rPr>
        <w:t xml:space="preserve">det </w:t>
      </w:r>
      <w:r w:rsidRPr="00E45083">
        <w:rPr>
          <w:lang w:eastAsia="sv-SE"/>
        </w:rPr>
        <w:t>tjänste</w:t>
      </w:r>
      <w:r w:rsidRPr="00E45083">
        <w:rPr>
          <w:lang w:eastAsia="sv-SE"/>
        </w:rPr>
        <w:softHyphen/>
      </w:r>
      <w:r w:rsidRPr="001D7AAE">
        <w:rPr>
          <w:lang w:eastAsia="sv-SE"/>
        </w:rPr>
        <w:t>pensions</w:t>
      </w:r>
      <w:r w:rsidRPr="001D7AAE">
        <w:rPr>
          <w:lang w:eastAsia="sv-SE"/>
        </w:rPr>
        <w:softHyphen/>
        <w:t>företag som är dotter</w:t>
      </w:r>
      <w:r>
        <w:rPr>
          <w:lang w:eastAsia="sv-SE"/>
        </w:rPr>
        <w:softHyphen/>
      </w:r>
      <w:r w:rsidRPr="001D7AAE">
        <w:rPr>
          <w:lang w:eastAsia="sv-SE"/>
        </w:rPr>
        <w:t xml:space="preserve">företag </w:t>
      </w:r>
      <w:r>
        <w:rPr>
          <w:lang w:eastAsia="sv-SE"/>
        </w:rPr>
        <w:t>direkt under</w:t>
      </w:r>
      <w:r w:rsidRPr="001D7AAE">
        <w:rPr>
          <w:lang w:eastAsia="sv-SE"/>
        </w:rPr>
        <w:t xml:space="preserve"> det blandade finansiella holding</w:t>
      </w:r>
      <w:r w:rsidR="008F1F4B">
        <w:rPr>
          <w:lang w:eastAsia="sv-SE"/>
        </w:rPr>
        <w:softHyphen/>
      </w:r>
      <w:r w:rsidRPr="001D7AAE">
        <w:rPr>
          <w:lang w:eastAsia="sv-SE"/>
        </w:rPr>
        <w:t>företaget, i dess egen</w:t>
      </w:r>
      <w:r>
        <w:rPr>
          <w:lang w:eastAsia="sv-SE"/>
        </w:rPr>
        <w:softHyphen/>
      </w:r>
      <w:r w:rsidRPr="001D7AAE">
        <w:rPr>
          <w:lang w:eastAsia="sv-SE"/>
        </w:rPr>
        <w:t>skap av dotter</w:t>
      </w:r>
      <w:r w:rsidRPr="001D7AAE">
        <w:rPr>
          <w:lang w:eastAsia="sv-SE"/>
        </w:rPr>
        <w:softHyphen/>
        <w:t xml:space="preserve">företag till det blandade finansiella holdingföretaget. </w:t>
      </w:r>
      <w:r>
        <w:rPr>
          <w:lang w:eastAsia="sv-SE"/>
        </w:rPr>
        <w:t>I figur 14.18 är detta tjänste</w:t>
      </w:r>
      <w:r>
        <w:rPr>
          <w:lang w:eastAsia="sv-SE"/>
        </w:rPr>
        <w:softHyphen/>
        <w:t>pensions</w:t>
      </w:r>
      <w:r>
        <w:rPr>
          <w:lang w:eastAsia="sv-SE"/>
        </w:rPr>
        <w:softHyphen/>
        <w:t>företag</w:t>
      </w:r>
      <w:r w:rsidR="008F1F4B">
        <w:rPr>
          <w:lang w:eastAsia="sv-SE"/>
        </w:rPr>
        <w:t> </w:t>
      </w:r>
      <w:r>
        <w:rPr>
          <w:lang w:eastAsia="sv-SE"/>
        </w:rPr>
        <w:t>A</w:t>
      </w:r>
      <w:r w:rsidRPr="001D7AAE">
        <w:rPr>
          <w:lang w:eastAsia="sv-SE"/>
        </w:rPr>
        <w:t>. Mot</w:t>
      </w:r>
      <w:r w:rsidR="008F1F4B">
        <w:rPr>
          <w:lang w:eastAsia="sv-SE"/>
        </w:rPr>
        <w:softHyphen/>
      </w:r>
      <w:r w:rsidRPr="001D7AAE">
        <w:rPr>
          <w:lang w:eastAsia="sv-SE"/>
        </w:rPr>
        <w:t>svarande bör gälla om före</w:t>
      </w:r>
      <w:r>
        <w:rPr>
          <w:lang w:eastAsia="sv-SE"/>
        </w:rPr>
        <w:softHyphen/>
      </w:r>
      <w:r w:rsidRPr="001D7AAE">
        <w:rPr>
          <w:lang w:eastAsia="sv-SE"/>
        </w:rPr>
        <w:t xml:space="preserve">taget i toppen av gruppen </w:t>
      </w:r>
      <w:r>
        <w:rPr>
          <w:lang w:eastAsia="sv-SE"/>
        </w:rPr>
        <w:t xml:space="preserve">i stället </w:t>
      </w:r>
      <w:r w:rsidRPr="001D7AAE">
        <w:rPr>
          <w:lang w:eastAsia="sv-SE"/>
        </w:rPr>
        <w:t xml:space="preserve">är ett företag </w:t>
      </w:r>
      <w:r w:rsidRPr="001D7AAE">
        <w:rPr>
          <w:lang w:eastAsia="sv-SE"/>
        </w:rPr>
        <w:lastRenderedPageBreak/>
        <w:t>som skulle vara ett försäk</w:t>
      </w:r>
      <w:r>
        <w:rPr>
          <w:lang w:eastAsia="sv-SE"/>
        </w:rPr>
        <w:softHyphen/>
      </w:r>
      <w:r w:rsidRPr="001D7AAE">
        <w:rPr>
          <w:lang w:eastAsia="sv-SE"/>
        </w:rPr>
        <w:t>rings</w:t>
      </w:r>
      <w:r w:rsidRPr="001D7AAE">
        <w:rPr>
          <w:lang w:eastAsia="sv-SE"/>
        </w:rPr>
        <w:softHyphen/>
        <w:t>holding</w:t>
      </w:r>
      <w:r>
        <w:rPr>
          <w:lang w:eastAsia="sv-SE"/>
        </w:rPr>
        <w:softHyphen/>
      </w:r>
      <w:r w:rsidRPr="001D7AAE">
        <w:rPr>
          <w:lang w:eastAsia="sv-SE"/>
        </w:rPr>
        <w:t xml:space="preserve">företag </w:t>
      </w:r>
      <w:r w:rsidRPr="004A5E2B">
        <w:rPr>
          <w:lang w:eastAsia="sv-SE"/>
        </w:rPr>
        <w:t>om tjänstepensions</w:t>
      </w:r>
      <w:r w:rsidR="00F86C41">
        <w:rPr>
          <w:lang w:eastAsia="sv-SE"/>
        </w:rPr>
        <w:softHyphen/>
      </w:r>
      <w:r w:rsidRPr="004A5E2B">
        <w:rPr>
          <w:lang w:eastAsia="sv-SE"/>
        </w:rPr>
        <w:t>företaget som är dotterföretag var ett försäk</w:t>
      </w:r>
      <w:r>
        <w:rPr>
          <w:lang w:eastAsia="sv-SE"/>
        </w:rPr>
        <w:softHyphen/>
      </w:r>
      <w:r w:rsidRPr="004A5E2B">
        <w:rPr>
          <w:lang w:eastAsia="sv-SE"/>
        </w:rPr>
        <w:t>ringsföretag</w:t>
      </w:r>
      <w:r>
        <w:rPr>
          <w:lang w:eastAsia="sv-SE"/>
        </w:rPr>
        <w:t>.</w:t>
      </w:r>
    </w:p>
    <w:p w14:paraId="086FDB94" w14:textId="77777777" w:rsidR="001447FA" w:rsidRDefault="001447FA" w:rsidP="00707D1C">
      <w:pPr>
        <w:pStyle w:val="Brdtextmedindrag"/>
        <w:rPr>
          <w:lang w:eastAsia="sv-SE"/>
        </w:rPr>
      </w:pPr>
      <w:r>
        <w:t>Tjänstepensionsföretag torde, på samma sätt som försäkringsföretag, kunna ingå i grupper med olika typer av holdingföretag men där holding</w:t>
      </w:r>
      <w:r>
        <w:softHyphen/>
        <w:t>företaget inte är i toppen av gruppen. I en sådan grupp kan ett tjänste</w:t>
      </w:r>
      <w:r>
        <w:softHyphen/>
        <w:t>pensionsföretag vara moderföretag till ett blandat finansiellt holding</w:t>
      </w:r>
      <w:r>
        <w:softHyphen/>
        <w:t>företag som i sin tur är moderföretag till ett annat tjänstepensionsföretag, se figur 14.19.</w:t>
      </w:r>
    </w:p>
    <w:p w14:paraId="46476C6C" w14:textId="417D91A6" w:rsidR="001447FA" w:rsidRDefault="001447FA" w:rsidP="00707D1C">
      <w:pPr>
        <w:pStyle w:val="FigurRubrik"/>
      </w:pPr>
      <w:r>
        <w:t xml:space="preserve">Figur </w:t>
      </w:r>
      <w:fldSimple w:instr=" STYLEREF 1 \s ">
        <w:r w:rsidR="004E5C8C">
          <w:rPr>
            <w:noProof/>
          </w:rPr>
          <w:t>14</w:t>
        </w:r>
      </w:fldSimple>
      <w:r>
        <w:t>.19</w:t>
      </w:r>
      <w:r>
        <w:tab/>
        <w:t>Ett tjänstepensionsföretag i toppen av en grupp med ett blandat finansiellt holdingföretag och ett annat tjänstepensionsföretag</w:t>
      </w:r>
    </w:p>
    <w:p w14:paraId="3D1732CB" w14:textId="1CEB0D72" w:rsidR="001447FA" w:rsidRDefault="00912DD2" w:rsidP="001447FA">
      <w:pPr>
        <w:pStyle w:val="Brdtext"/>
      </w:pPr>
      <w:r>
        <w:rPr>
          <w:noProof/>
        </w:rPr>
        <w:drawing>
          <wp:inline distT="0" distB="0" distL="0" distR="0" wp14:anchorId="2E4983C5" wp14:editId="1D7C8232">
            <wp:extent cx="3719195" cy="2517569"/>
            <wp:effectExtent l="0" t="0" r="0" b="0"/>
            <wp:docPr id="511" name="Bildobjekt 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3751005" cy="2539102"/>
                    </a:xfrm>
                    <a:prstGeom prst="rect">
                      <a:avLst/>
                    </a:prstGeom>
                    <a:noFill/>
                  </pic:spPr>
                </pic:pic>
              </a:graphicData>
            </a:graphic>
          </wp:inline>
        </w:drawing>
      </w:r>
    </w:p>
    <w:p w14:paraId="3E045B21" w14:textId="77777777" w:rsidR="001447FA" w:rsidRDefault="001447FA" w:rsidP="001447FA">
      <w:pPr>
        <w:pStyle w:val="Brdtext"/>
      </w:pPr>
    </w:p>
    <w:p w14:paraId="4828E278" w14:textId="048FEFB4" w:rsidR="001447FA" w:rsidRPr="00EF736F" w:rsidRDefault="001447FA" w:rsidP="00707D1C">
      <w:pPr>
        <w:pStyle w:val="Brdtext"/>
        <w:rPr>
          <w:lang w:eastAsia="sv-SE"/>
        </w:rPr>
      </w:pPr>
      <w:r>
        <w:t>Som utgångspunkt ska grupptillsyn, enligt förslaget i avsnitt 14.1.2, utövas över tjänstepensionsföretag A i dess egenskap av moder</w:t>
      </w:r>
      <w:r>
        <w:softHyphen/>
        <w:t>företag till tjänste</w:t>
      </w:r>
      <w:r>
        <w:softHyphen/>
        <w:t>pensions</w:t>
      </w:r>
      <w:r>
        <w:softHyphen/>
        <w:t>företag B. I denna grupp ska grupptillsyn också utövas över tjänste</w:t>
      </w:r>
      <w:r>
        <w:softHyphen/>
        <w:t>pensionsföretag B i dess egenskap av dotterföretag till ett blandat finansiellt holding</w:t>
      </w:r>
      <w:r>
        <w:softHyphen/>
        <w:t>företag. För en sådan grupp får det anses till</w:t>
      </w:r>
      <w:r>
        <w:softHyphen/>
        <w:t>räckligt att grupptillsyn utövas över tjänstepensionsföretag A som är i toppen av gruppen. På så sätt utövas grupptillsyn över det yttersta moder</w:t>
      </w:r>
      <w:r>
        <w:softHyphen/>
        <w:t>företaget och dess dotterföretag kommer att omfattas av denna tillsyn. I den nya lagen om tjänstepensionsföretag bör det därför införas en bestämmelse om att när</w:t>
      </w:r>
      <w:r w:rsidRPr="00BF1D52">
        <w:t xml:space="preserve"> </w:t>
      </w:r>
      <w:r>
        <w:t>det i toppen av en grupp finns ett tjänstepensions</w:t>
      </w:r>
      <w:r>
        <w:softHyphen/>
        <w:t>företag som är moderföretag till ett blandat finansiellt holdingföretag, som i sin tur ska omfattas av bestämmelserna om grupp</w:t>
      </w:r>
      <w:r>
        <w:softHyphen/>
        <w:t>tillsyn i den lagen, ska bestäm</w:t>
      </w:r>
      <w:r w:rsidR="00F86C41">
        <w:softHyphen/>
      </w:r>
      <w:r>
        <w:t>melserna om grupptillsyn i den lagen tillämpas bara på nivån för det yttersta moder</w:t>
      </w:r>
      <w:r>
        <w:softHyphen/>
        <w:t>företaget. Detta innebär att när</w:t>
      </w:r>
      <w:r w:rsidRPr="00BF1D52">
        <w:t xml:space="preserve"> ett tjänstepensions</w:t>
      </w:r>
      <w:r>
        <w:softHyphen/>
      </w:r>
      <w:r w:rsidRPr="00BF1D52">
        <w:t>företag är moderföretag till ett blandat finansiellt holdingföretag och det företaget i sin tur är moder</w:t>
      </w:r>
      <w:r>
        <w:softHyphen/>
      </w:r>
      <w:r w:rsidRPr="00BF1D52">
        <w:t xml:space="preserve">företag till ett </w:t>
      </w:r>
      <w:r>
        <w:t xml:space="preserve">annat </w:t>
      </w:r>
      <w:r w:rsidRPr="00BF1D52">
        <w:t>tjänstepensionsföretag som ska om</w:t>
      </w:r>
      <w:r>
        <w:softHyphen/>
      </w:r>
      <w:r w:rsidRPr="00BF1D52">
        <w:t>fattas av bestämmelserna om grupptillsyn i den nya lagen om tjänste</w:t>
      </w:r>
      <w:r>
        <w:softHyphen/>
      </w:r>
      <w:r w:rsidRPr="00BF1D52">
        <w:t>pensions</w:t>
      </w:r>
      <w:r>
        <w:softHyphen/>
      </w:r>
      <w:r w:rsidRPr="00BF1D52">
        <w:t xml:space="preserve">företag, ska bestämmelserna om grupptillsyn i </w:t>
      </w:r>
      <w:r>
        <w:t xml:space="preserve">den lagen </w:t>
      </w:r>
      <w:r w:rsidRPr="00BF1D52">
        <w:t>tillämpas</w:t>
      </w:r>
      <w:r w:rsidRPr="00874F14">
        <w:t xml:space="preserve"> </w:t>
      </w:r>
      <w:r>
        <w:t>bara</w:t>
      </w:r>
      <w:r w:rsidRPr="00BF1D52">
        <w:t xml:space="preserve"> på tjänste</w:t>
      </w:r>
      <w:r>
        <w:softHyphen/>
      </w:r>
      <w:r w:rsidRPr="00BF1D52">
        <w:t>pensionsföretaget i toppen av gruppen.</w:t>
      </w:r>
      <w:r>
        <w:t xml:space="preserve"> Mot</w:t>
      </w:r>
      <w:r w:rsidR="008F1F4B">
        <w:softHyphen/>
      </w:r>
      <w:r>
        <w:t xml:space="preserve">svarande bör gälla om företaget under moderföretaget i toppen av gruppen </w:t>
      </w:r>
      <w:r>
        <w:lastRenderedPageBreak/>
        <w:t xml:space="preserve">i stället är </w:t>
      </w:r>
      <w:r w:rsidRPr="00BF1D52">
        <w:t xml:space="preserve">ett företag som </w:t>
      </w:r>
      <w:r w:rsidRPr="0076087C">
        <w:t>skulle vara ett försäkrings</w:t>
      </w:r>
      <w:r>
        <w:softHyphen/>
      </w:r>
      <w:r w:rsidRPr="0076087C">
        <w:t>holding</w:t>
      </w:r>
      <w:r>
        <w:softHyphen/>
      </w:r>
      <w:r w:rsidRPr="0076087C">
        <w:t>företag om tjänste</w:t>
      </w:r>
      <w:r>
        <w:softHyphen/>
      </w:r>
      <w:r w:rsidRPr="0076087C">
        <w:t>pensions</w:t>
      </w:r>
      <w:r w:rsidRPr="00436529">
        <w:softHyphen/>
      </w:r>
      <w:r w:rsidRPr="00852587">
        <w:t>företaget som är dotterföretag var ett försäk</w:t>
      </w:r>
      <w:r>
        <w:softHyphen/>
      </w:r>
      <w:r w:rsidRPr="00852587">
        <w:t>rings</w:t>
      </w:r>
      <w:r w:rsidRPr="00852587">
        <w:softHyphen/>
      </w:r>
      <w:r w:rsidRPr="007C1406">
        <w:t>företag</w:t>
      </w:r>
      <w:r w:rsidRPr="00715A64">
        <w:t>.</w:t>
      </w:r>
      <w:r w:rsidRPr="009E501C">
        <w:t xml:space="preserve"> </w:t>
      </w:r>
      <w:r w:rsidRPr="00901E4F">
        <w:t>Bestäm</w:t>
      </w:r>
      <w:r>
        <w:softHyphen/>
      </w:r>
      <w:r w:rsidRPr="00901E4F">
        <w:t>melsen bör även gälla för grupper där det yttersta m</w:t>
      </w:r>
      <w:r w:rsidRPr="00E45083">
        <w:t>oder</w:t>
      </w:r>
      <w:r>
        <w:softHyphen/>
      </w:r>
      <w:r w:rsidRPr="0076087C">
        <w:t xml:space="preserve">företaget är </w:t>
      </w:r>
      <w:r w:rsidRPr="009772EF">
        <w:t xml:space="preserve">ett </w:t>
      </w:r>
      <w:r w:rsidRPr="00662396">
        <w:t>utländskt tjänstepensionsinstitut, ett försäk</w:t>
      </w:r>
      <w:r>
        <w:softHyphen/>
      </w:r>
      <w:r w:rsidRPr="00662396">
        <w:t>rings</w:t>
      </w:r>
      <w:r>
        <w:softHyphen/>
      </w:r>
      <w:r w:rsidRPr="00662396">
        <w:t>företag eller en EES-försäkringsgivare</w:t>
      </w:r>
      <w:r>
        <w:t>.</w:t>
      </w:r>
      <w:r w:rsidRPr="008844B5">
        <w:t xml:space="preserve"> </w:t>
      </w:r>
    </w:p>
    <w:p w14:paraId="6384FB7F" w14:textId="77777777" w:rsidR="001447FA" w:rsidRPr="00EF736F" w:rsidRDefault="001447FA" w:rsidP="00C53300">
      <w:pPr>
        <w:pStyle w:val="Rubrik3"/>
        <w:rPr>
          <w:lang w:eastAsia="sv-SE"/>
        </w:rPr>
      </w:pPr>
      <w:bookmarkStart w:id="4786" w:name="_Toc518396708"/>
      <w:bookmarkStart w:id="4787" w:name="_Toc518401019"/>
      <w:bookmarkStart w:id="4788" w:name="_Toc518401736"/>
      <w:bookmarkStart w:id="4789" w:name="_Toc518401975"/>
      <w:bookmarkStart w:id="4790" w:name="_Toc518463129"/>
      <w:bookmarkStart w:id="4791" w:name="_Toc518462825"/>
      <w:bookmarkStart w:id="4792" w:name="_Toc518463781"/>
      <w:bookmarkStart w:id="4793" w:name="_Toc518464156"/>
      <w:bookmarkStart w:id="4794" w:name="_Toc518464395"/>
      <w:bookmarkStart w:id="4795" w:name="_Toc518472834"/>
      <w:bookmarkStart w:id="4796" w:name="_Toc8059865"/>
      <w:bookmarkStart w:id="4797" w:name="_Toc8061575"/>
      <w:bookmarkStart w:id="4798" w:name="_Toc8062107"/>
      <w:bookmarkStart w:id="4799" w:name="_Toc8064575"/>
      <w:bookmarkStart w:id="4800" w:name="_Toc8391252"/>
      <w:bookmarkStart w:id="4801" w:name="_Toc8391518"/>
      <w:bookmarkStart w:id="4802" w:name="_Toc8644723"/>
      <w:bookmarkStart w:id="4803" w:name="_Toc8645255"/>
      <w:bookmarkStart w:id="4804" w:name="_Toc8817736"/>
      <w:bookmarkStart w:id="4805" w:name="_Toc8818308"/>
      <w:bookmarkStart w:id="4806" w:name="_Toc8825677"/>
      <w:bookmarkStart w:id="4807" w:name="_Toc8831774"/>
      <w:bookmarkStart w:id="4808" w:name="_Toc8832683"/>
      <w:bookmarkStart w:id="4809" w:name="_Toc11153145"/>
      <w:bookmarkStart w:id="4810" w:name="_Toc11161066"/>
      <w:bookmarkStart w:id="4811" w:name="_Toc11167002"/>
      <w:bookmarkStart w:id="4812" w:name="_Toc11167538"/>
      <w:bookmarkStart w:id="4813" w:name="_Toc11168975"/>
      <w:bookmarkStart w:id="4814" w:name="_Toc11845928"/>
      <w:bookmarkStart w:id="4815" w:name="_Toc12611727"/>
      <w:bookmarkStart w:id="4816" w:name="_Toc12624994"/>
      <w:bookmarkStart w:id="4817" w:name="_Toc12627483"/>
      <w:bookmarkStart w:id="4818" w:name="_Toc12630373"/>
      <w:bookmarkStart w:id="4819" w:name="_Toc12632868"/>
      <w:bookmarkStart w:id="4820" w:name="_Toc17902940"/>
      <w:r w:rsidRPr="000B0997">
        <w:t>Fortsatt</w:t>
      </w:r>
      <w:r w:rsidRPr="00EF736F">
        <w:rPr>
          <w:lang w:eastAsia="sv-SE"/>
        </w:rPr>
        <w:t xml:space="preserve"> tillsyn över de enskilda </w:t>
      </w:r>
      <w:r w:rsidRPr="008844B5">
        <w:t>företagen</w:t>
      </w:r>
      <w:r w:rsidRPr="00EF736F">
        <w:rPr>
          <w:lang w:eastAsia="sv-SE"/>
        </w:rPr>
        <w:t xml:space="preserve"> i en grupp</w:t>
      </w:r>
      <w:bookmarkEnd w:id="4786"/>
      <w:bookmarkEnd w:id="4787"/>
      <w:bookmarkEnd w:id="4788"/>
      <w:bookmarkEnd w:id="4789"/>
      <w:bookmarkEnd w:id="4790"/>
      <w:bookmarkEnd w:id="4791"/>
      <w:bookmarkEnd w:id="4792"/>
      <w:bookmarkEnd w:id="4793"/>
      <w:bookmarkEnd w:id="4794"/>
      <w:bookmarkEnd w:id="4795"/>
      <w:bookmarkEnd w:id="4796"/>
      <w:bookmarkEnd w:id="4797"/>
      <w:bookmarkEnd w:id="4798"/>
      <w:bookmarkEnd w:id="4799"/>
      <w:bookmarkEnd w:id="4800"/>
      <w:bookmarkEnd w:id="4801"/>
      <w:bookmarkEnd w:id="4802"/>
      <w:bookmarkEnd w:id="4803"/>
      <w:bookmarkEnd w:id="4804"/>
      <w:bookmarkEnd w:id="4805"/>
      <w:bookmarkEnd w:id="4806"/>
      <w:bookmarkEnd w:id="4807"/>
      <w:bookmarkEnd w:id="4808"/>
      <w:bookmarkEnd w:id="4809"/>
      <w:bookmarkEnd w:id="4810"/>
      <w:bookmarkEnd w:id="4811"/>
      <w:bookmarkEnd w:id="4812"/>
      <w:bookmarkEnd w:id="4813"/>
      <w:bookmarkEnd w:id="4814"/>
      <w:bookmarkEnd w:id="4815"/>
      <w:bookmarkEnd w:id="4816"/>
      <w:bookmarkEnd w:id="4817"/>
      <w:bookmarkEnd w:id="4818"/>
      <w:bookmarkEnd w:id="4819"/>
      <w:bookmarkEnd w:id="4820"/>
    </w:p>
    <w:p w14:paraId="7FB1122C" w14:textId="77777777" w:rsidR="001447FA" w:rsidRPr="00EF736F" w:rsidRDefault="001447FA" w:rsidP="001447FA">
      <w:pPr>
        <w:pStyle w:val="Brdtextram"/>
        <w:tabs>
          <w:tab w:val="left" w:pos="4253"/>
        </w:tabs>
      </w:pPr>
      <w:r w:rsidRPr="00EF736F">
        <w:rPr>
          <w:b/>
          <w:lang w:eastAsia="sv-SE"/>
        </w:rPr>
        <w:t xml:space="preserve">Regeringens förslag: </w:t>
      </w:r>
      <w:r w:rsidRPr="00EF736F">
        <w:t xml:space="preserve">Ett tjänstepensionsföretag som ingår i en grupp som </w:t>
      </w:r>
      <w:r>
        <w:t xml:space="preserve">ska </w:t>
      </w:r>
      <w:r w:rsidRPr="00EF736F">
        <w:t xml:space="preserve">omfattas av grupptillsyn enligt </w:t>
      </w:r>
      <w:r>
        <w:t xml:space="preserve">den nya </w:t>
      </w:r>
      <w:r w:rsidRPr="00EF736F">
        <w:t>lag</w:t>
      </w:r>
      <w:r>
        <w:t>en om tjänste</w:t>
      </w:r>
      <w:r>
        <w:softHyphen/>
        <w:t>pensions</w:t>
      </w:r>
      <w:r>
        <w:softHyphen/>
        <w:t>företag</w:t>
      </w:r>
      <w:r w:rsidRPr="00EF736F">
        <w:t xml:space="preserve"> eller </w:t>
      </w:r>
      <w:r>
        <w:t xml:space="preserve">som omfattas av grupptillsyn enligt </w:t>
      </w:r>
      <w:r w:rsidRPr="00EF736F">
        <w:t>försäkrings</w:t>
      </w:r>
      <w:r>
        <w:softHyphen/>
      </w:r>
      <w:r w:rsidRPr="00EF736F">
        <w:t>rörelse</w:t>
      </w:r>
      <w:r>
        <w:softHyphen/>
      </w:r>
      <w:r w:rsidRPr="00EF736F">
        <w:t>lagen, ska även stå under tillsyn som enskilt tjänstepensions</w:t>
      </w:r>
      <w:r>
        <w:softHyphen/>
      </w:r>
      <w:r w:rsidRPr="00EF736F">
        <w:t>företag.</w:t>
      </w:r>
    </w:p>
    <w:p w14:paraId="4713166C" w14:textId="77777777" w:rsidR="001447FA" w:rsidRPr="00EF736F" w:rsidRDefault="001447FA" w:rsidP="001447FA">
      <w:pPr>
        <w:pStyle w:val="Brdtextmedindragram"/>
        <w:tabs>
          <w:tab w:val="left" w:pos="4253"/>
        </w:tabs>
      </w:pPr>
      <w:r w:rsidRPr="00EF736F">
        <w:rPr>
          <w:b/>
        </w:rPr>
        <w:t xml:space="preserve">Regeringens bedömning: </w:t>
      </w:r>
      <w:r w:rsidRPr="00EF736F">
        <w:t xml:space="preserve">Ett försäkringsföretag som ingår i en grupp som omfattas av grupptillsyn för tjänstepensionsföretag </w:t>
      </w:r>
      <w:r>
        <w:t>står</w:t>
      </w:r>
      <w:r w:rsidRPr="00EF736F">
        <w:t xml:space="preserve"> även under tillsyn som enskilt försäkringsföretag enligt försäkringsrörelse</w:t>
      </w:r>
      <w:r>
        <w:softHyphen/>
      </w:r>
      <w:r w:rsidRPr="00EF736F">
        <w:t>lagen.</w:t>
      </w:r>
    </w:p>
    <w:p w14:paraId="42501190" w14:textId="77777777" w:rsidR="001447FA" w:rsidRPr="00EF736F" w:rsidRDefault="001447FA" w:rsidP="001447FA">
      <w:pPr>
        <w:pStyle w:val="Brdtextmedindrag"/>
        <w:rPr>
          <w:sz w:val="8"/>
          <w:szCs w:val="8"/>
        </w:rPr>
      </w:pPr>
    </w:p>
    <w:p w14:paraId="14BEA379" w14:textId="77777777" w:rsidR="001447FA" w:rsidRPr="00EF736F" w:rsidRDefault="001447FA" w:rsidP="001447FA">
      <w:pPr>
        <w:pStyle w:val="Brdtextmedindrag"/>
        <w:tabs>
          <w:tab w:val="left" w:pos="4253"/>
        </w:tabs>
      </w:pPr>
      <w:r w:rsidRPr="00EF736F">
        <w:rPr>
          <w:b/>
          <w:lang w:eastAsia="sv-SE"/>
        </w:rPr>
        <w:t xml:space="preserve">Utredningen </w:t>
      </w:r>
      <w:r w:rsidRPr="00EF736F">
        <w:t>behandlar inte fråg</w:t>
      </w:r>
      <w:r>
        <w:t>an</w:t>
      </w:r>
      <w:r w:rsidRPr="00EF736F">
        <w:t>.</w:t>
      </w:r>
    </w:p>
    <w:p w14:paraId="70920A7B"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2DA9135C"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och bedömning </w:t>
      </w:r>
      <w:r w:rsidRPr="00EF736F">
        <w:rPr>
          <w:lang w:eastAsia="sv-SE"/>
        </w:rPr>
        <w:t>överensstämmer med regeringens förslag och bedömning.</w:t>
      </w:r>
    </w:p>
    <w:p w14:paraId="4A5881DE" w14:textId="77777777" w:rsidR="001447FA" w:rsidRPr="00EF736F" w:rsidRDefault="001447FA" w:rsidP="001447FA">
      <w:pPr>
        <w:pStyle w:val="Brdtextmedindrag"/>
        <w:tabs>
          <w:tab w:val="left" w:pos="4253"/>
        </w:tabs>
        <w:rPr>
          <w:lang w:eastAsia="sv-SE"/>
        </w:rPr>
      </w:pPr>
      <w:r w:rsidRPr="00EF736F">
        <w:rPr>
          <w:b/>
          <w:lang w:eastAsia="sv-SE"/>
        </w:rPr>
        <w:t>Remissinstanserna</w:t>
      </w:r>
      <w:r w:rsidRPr="00EF736F">
        <w:rPr>
          <w:lang w:eastAsia="sv-SE"/>
        </w:rPr>
        <w:t xml:space="preserve"> tillstyrker förslag</w:t>
      </w:r>
      <w:r>
        <w:rPr>
          <w:lang w:eastAsia="sv-SE"/>
        </w:rPr>
        <w:t>et</w:t>
      </w:r>
      <w:r w:rsidRPr="00EF736F">
        <w:rPr>
          <w:lang w:eastAsia="sv-SE"/>
        </w:rPr>
        <w:t xml:space="preserve"> och bedömning</w:t>
      </w:r>
      <w:r>
        <w:rPr>
          <w:lang w:eastAsia="sv-SE"/>
        </w:rPr>
        <w:t>en</w:t>
      </w:r>
      <w:r w:rsidRPr="00EF736F">
        <w:rPr>
          <w:lang w:eastAsia="sv-SE"/>
        </w:rPr>
        <w:t xml:space="preserve"> eller har inget att </w:t>
      </w:r>
      <w:r>
        <w:rPr>
          <w:lang w:eastAsia="sv-SE"/>
        </w:rPr>
        <w:t>invända</w:t>
      </w:r>
      <w:r w:rsidRPr="00EF736F">
        <w:rPr>
          <w:lang w:eastAsia="sv-SE"/>
        </w:rPr>
        <w:t xml:space="preserve"> mot de</w:t>
      </w:r>
      <w:r>
        <w:rPr>
          <w:lang w:eastAsia="sv-SE"/>
        </w:rPr>
        <w:t>m</w:t>
      </w:r>
      <w:r w:rsidRPr="00EF736F">
        <w:rPr>
          <w:lang w:eastAsia="sv-SE"/>
        </w:rPr>
        <w:t>.</w:t>
      </w:r>
    </w:p>
    <w:p w14:paraId="407B0C7F" w14:textId="77777777" w:rsidR="001447FA" w:rsidRPr="00EF736F" w:rsidRDefault="001447FA" w:rsidP="001447FA">
      <w:pPr>
        <w:pStyle w:val="Rubrik4utannumrering"/>
      </w:pPr>
      <w:r>
        <w:t>Skälen för regeringens förslag och bedömning</w:t>
      </w:r>
    </w:p>
    <w:p w14:paraId="4B9B3EBA" w14:textId="77777777" w:rsidR="001447FA" w:rsidRPr="002237E7" w:rsidRDefault="001447FA" w:rsidP="001447FA">
      <w:pPr>
        <w:pStyle w:val="Rubrik5utannumrering"/>
        <w:spacing w:before="0"/>
      </w:pPr>
      <w:r w:rsidRPr="0039406B">
        <w:t>Gällande rätt</w:t>
      </w:r>
    </w:p>
    <w:p w14:paraId="1DC23034" w14:textId="77777777" w:rsidR="001447FA" w:rsidRPr="00EF736F" w:rsidRDefault="001447FA" w:rsidP="001447FA">
      <w:pPr>
        <w:pStyle w:val="Brdtextmedindrag"/>
        <w:ind w:firstLine="0"/>
      </w:pPr>
      <w:r w:rsidRPr="007450DD">
        <w:t xml:space="preserve">För försäkringsföretag gäller att </w:t>
      </w:r>
      <w:r w:rsidRPr="0034251E">
        <w:t xml:space="preserve">ett försäkringsföretag som ingår i en grupp som omfattas av grupptillsyn </w:t>
      </w:r>
      <w:r w:rsidRPr="000B0997">
        <w:t>även står under tillsyn som enskilt försäk</w:t>
      </w:r>
      <w:r>
        <w:softHyphen/>
      </w:r>
      <w:r w:rsidRPr="000B0997">
        <w:t>ringsföretag (19</w:t>
      </w:r>
      <w:r>
        <w:t> </w:t>
      </w:r>
      <w:r w:rsidRPr="000B0997">
        <w:t>kap. 5 § FRL).</w:t>
      </w:r>
    </w:p>
    <w:p w14:paraId="3DBFEB12" w14:textId="77777777" w:rsidR="001447FA" w:rsidRPr="00EF736F" w:rsidRDefault="001447FA" w:rsidP="001447FA">
      <w:pPr>
        <w:pStyle w:val="Brdtextmedindrag"/>
        <w:tabs>
          <w:tab w:val="left" w:pos="4253"/>
        </w:tabs>
        <w:rPr>
          <w:lang w:eastAsia="sv-SE"/>
        </w:rPr>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06A9E384" w14:textId="77777777" w:rsidR="001447FA" w:rsidRPr="00EF736F" w:rsidRDefault="001447FA" w:rsidP="001447FA">
      <w:pPr>
        <w:pStyle w:val="Brdtextmedindrag"/>
        <w:tabs>
          <w:tab w:val="left" w:pos="4253"/>
        </w:tabs>
        <w:rPr>
          <w:lang w:eastAsia="sv-SE"/>
        </w:rPr>
      </w:pPr>
      <w:r w:rsidRPr="00EF736F">
        <w:rPr>
          <w:lang w:eastAsia="sv-SE"/>
        </w:rPr>
        <w:t>För tjänstepensionskassor finns det inte någon bestämmelse i lag som uttryckligen anger att de även ska stå under tillsyn som enskilt företag. I</w:t>
      </w:r>
      <w:r>
        <w:rPr>
          <w:lang w:eastAsia="sv-SE"/>
        </w:rPr>
        <w:t> </w:t>
      </w:r>
      <w:r w:rsidRPr="00EF736F">
        <w:rPr>
          <w:lang w:eastAsia="sv-SE"/>
        </w:rPr>
        <w:t>bestämmelsen om gruppsolvens (26 d § UFL) anges dock att en tjänste</w:t>
      </w:r>
      <w:r>
        <w:rPr>
          <w:lang w:eastAsia="sv-SE"/>
        </w:rPr>
        <w:softHyphen/>
      </w:r>
      <w:r w:rsidRPr="00EF736F">
        <w:rPr>
          <w:lang w:eastAsia="sv-SE"/>
        </w:rPr>
        <w:t>pensionskassa ska, utöver d</w:t>
      </w:r>
      <w:r>
        <w:rPr>
          <w:lang w:eastAsia="sv-SE"/>
        </w:rPr>
        <w:t>et</w:t>
      </w:r>
      <w:r w:rsidRPr="00EF736F">
        <w:rPr>
          <w:lang w:eastAsia="sv-SE"/>
        </w:rPr>
        <w:t xml:space="preserve"> som föreskrivs i 25 §, ha en kapitalbas som är tillfredsställande med hänsyn till andra företag i försäkringsgruppen (gruppbaserad kapitalbas). I 25 § UFL finns bestämmelser om att en tjänstepensionskassa ska, utöver tillgångar som motsvarar försäkrings</w:t>
      </w:r>
      <w:r>
        <w:rPr>
          <w:lang w:eastAsia="sv-SE"/>
        </w:rPr>
        <w:softHyphen/>
      </w:r>
      <w:r w:rsidRPr="00EF736F">
        <w:rPr>
          <w:lang w:eastAsia="sv-SE"/>
        </w:rPr>
        <w:t>tekniska avsättningar, vid varje tidpunkt ha en tillräcklig kapitalbas och att kapitalbasen ska minst uppgå till en nivå som beräknas med utgångspunkt i verksamhetens art och omfattning (solvensmarginalen) enligt bestäm</w:t>
      </w:r>
      <w:r>
        <w:rPr>
          <w:lang w:eastAsia="sv-SE"/>
        </w:rPr>
        <w:softHyphen/>
      </w:r>
      <w:r w:rsidRPr="00EF736F">
        <w:rPr>
          <w:lang w:eastAsia="sv-SE"/>
        </w:rPr>
        <w:t>melserna i 7 kap. 23 § försäkringsrörelselagen.</w:t>
      </w:r>
    </w:p>
    <w:p w14:paraId="3E89E77D" w14:textId="77777777" w:rsidR="001447FA" w:rsidRPr="000B0997" w:rsidRDefault="001447FA" w:rsidP="001447FA">
      <w:pPr>
        <w:pStyle w:val="Rubrik5utannumrering"/>
        <w:rPr>
          <w:lang w:eastAsia="sv-SE"/>
        </w:rPr>
      </w:pPr>
      <w:r w:rsidRPr="000B0997">
        <w:t>Fortsatt</w:t>
      </w:r>
      <w:r w:rsidRPr="0039406B">
        <w:rPr>
          <w:lang w:eastAsia="sv-SE"/>
        </w:rPr>
        <w:t xml:space="preserve"> tillsyn som </w:t>
      </w:r>
      <w:r w:rsidRPr="000B0997">
        <w:t>enskilt</w:t>
      </w:r>
      <w:r w:rsidRPr="00EF736F">
        <w:rPr>
          <w:lang w:eastAsia="sv-SE"/>
        </w:rPr>
        <w:t xml:space="preserve"> </w:t>
      </w:r>
      <w:r w:rsidRPr="000B0997">
        <w:t>tjänstepensionsföretag</w:t>
      </w:r>
    </w:p>
    <w:p w14:paraId="4B828A84" w14:textId="77777777" w:rsidR="001447FA" w:rsidRPr="00EF736F" w:rsidRDefault="001447FA" w:rsidP="001447FA">
      <w:pPr>
        <w:pStyle w:val="Brdtext"/>
        <w:rPr>
          <w:lang w:eastAsia="sv-SE"/>
        </w:rPr>
      </w:pPr>
      <w:r w:rsidRPr="00EF736F">
        <w:rPr>
          <w:lang w:eastAsia="sv-SE"/>
        </w:rPr>
        <w:t>För försäkringsföretag gäller att de företag som ingår i en grupp som om</w:t>
      </w:r>
      <w:r>
        <w:rPr>
          <w:lang w:eastAsia="sv-SE"/>
        </w:rPr>
        <w:softHyphen/>
      </w:r>
      <w:r w:rsidRPr="00EF736F">
        <w:rPr>
          <w:lang w:eastAsia="sv-SE"/>
        </w:rPr>
        <w:t xml:space="preserve">fattas av grupptillsyn även står under tillsyn som enskilt försäkringsföretag </w:t>
      </w:r>
      <w:r w:rsidRPr="00EF736F">
        <w:rPr>
          <w:lang w:eastAsia="sv-SE"/>
        </w:rPr>
        <w:lastRenderedPageBreak/>
        <w:t xml:space="preserve">(19 kap. 5 § FRL). Motsvarande bör gälla för tjänstepensionsföretag som </w:t>
      </w:r>
      <w:r>
        <w:rPr>
          <w:lang w:eastAsia="sv-SE"/>
        </w:rPr>
        <w:t xml:space="preserve">ska </w:t>
      </w:r>
      <w:r w:rsidRPr="00EF736F">
        <w:rPr>
          <w:lang w:eastAsia="sv-SE"/>
        </w:rPr>
        <w:t>omfattas av grupptillsyn</w:t>
      </w:r>
      <w:r>
        <w:rPr>
          <w:lang w:eastAsia="sv-SE"/>
        </w:rPr>
        <w:t xml:space="preserve"> enligt den nya lagen om tjänstepensions</w:t>
      </w:r>
      <w:r>
        <w:rPr>
          <w:lang w:eastAsia="sv-SE"/>
        </w:rPr>
        <w:softHyphen/>
        <w:t>företag</w:t>
      </w:r>
      <w:r w:rsidRPr="00EF736F">
        <w:rPr>
          <w:lang w:eastAsia="sv-SE"/>
        </w:rPr>
        <w:t xml:space="preserve">. Genom en sådan bestämmelse betonas även att grupptillsynen utgör ett komplement till tillsynen över det enskilda företaget och är särskilt inriktad på gruppen som helhet. En bestämmelse bör därmed införas </w:t>
      </w:r>
      <w:r>
        <w:rPr>
          <w:lang w:eastAsia="sv-SE"/>
        </w:rPr>
        <w:t xml:space="preserve">i den nya lagen </w:t>
      </w:r>
      <w:r w:rsidRPr="00EF736F">
        <w:rPr>
          <w:lang w:eastAsia="sv-SE"/>
        </w:rPr>
        <w:t>om att tjänstepensionsföretag som ingår i en grupp som omfattas av grupptillsyn, även ska stå under tillsyn som enskilt tjänstepensionsföretag.</w:t>
      </w:r>
    </w:p>
    <w:p w14:paraId="6A08B734" w14:textId="77777777" w:rsidR="001447FA" w:rsidRPr="00EF736F" w:rsidRDefault="001447FA" w:rsidP="001447FA">
      <w:pPr>
        <w:pStyle w:val="Brdtextmedindrag"/>
        <w:tabs>
          <w:tab w:val="left" w:pos="4253"/>
        </w:tabs>
        <w:rPr>
          <w:lang w:eastAsia="sv-SE"/>
        </w:rPr>
      </w:pPr>
      <w:r w:rsidRPr="00EF736F">
        <w:rPr>
          <w:lang w:eastAsia="sv-SE"/>
        </w:rPr>
        <w:t>Ett tjänstepensionsföretag kan omfattas av grupptillsyn enligt försäk</w:t>
      </w:r>
      <w:r>
        <w:rPr>
          <w:lang w:eastAsia="sv-SE"/>
        </w:rPr>
        <w:softHyphen/>
      </w:r>
      <w:r w:rsidRPr="00EF736F">
        <w:rPr>
          <w:lang w:eastAsia="sv-SE"/>
        </w:rPr>
        <w:t>ringsrörelselagen, se avsnitt 1</w:t>
      </w:r>
      <w:r>
        <w:rPr>
          <w:lang w:eastAsia="sv-SE"/>
        </w:rPr>
        <w:t>4</w:t>
      </w:r>
      <w:r w:rsidRPr="00EF736F">
        <w:rPr>
          <w:lang w:eastAsia="sv-SE"/>
        </w:rPr>
        <w:t>.1.</w:t>
      </w:r>
      <w:r>
        <w:rPr>
          <w:lang w:eastAsia="sv-SE"/>
        </w:rPr>
        <w:t>3</w:t>
      </w:r>
      <w:r w:rsidRPr="00EF736F">
        <w:rPr>
          <w:lang w:eastAsia="sv-SE"/>
        </w:rPr>
        <w:t>. Så är fallet om ett tjänstepensions</w:t>
      </w:r>
      <w:r>
        <w:rPr>
          <w:lang w:eastAsia="sv-SE"/>
        </w:rPr>
        <w:softHyphen/>
      </w:r>
      <w:r w:rsidRPr="00EF736F">
        <w:rPr>
          <w:lang w:eastAsia="sv-SE"/>
        </w:rPr>
        <w:t>företag är anknutet företag i en grupp över vilken det ska utövas grupp</w:t>
      </w:r>
      <w:r>
        <w:rPr>
          <w:lang w:eastAsia="sv-SE"/>
        </w:rPr>
        <w:softHyphen/>
      </w:r>
      <w:r w:rsidRPr="00EF736F">
        <w:rPr>
          <w:lang w:eastAsia="sv-SE"/>
        </w:rPr>
        <w:t>tillsyn enligt försäkringsrörelselagen (artikel 329.1 b i Solvens II-förord</w:t>
      </w:r>
      <w:r>
        <w:rPr>
          <w:lang w:eastAsia="sv-SE"/>
        </w:rPr>
        <w:softHyphen/>
      </w:r>
      <w:r w:rsidRPr="00EF736F">
        <w:rPr>
          <w:lang w:eastAsia="sv-SE"/>
        </w:rPr>
        <w:t>ningen). Ett tjänstepensionsföretag kan även omfattas av grupptillsyn enligt försäkringsrörelselagen om det är att anse som ett försäkrings</w:t>
      </w:r>
      <w:r>
        <w:rPr>
          <w:lang w:eastAsia="sv-SE"/>
        </w:rPr>
        <w:softHyphen/>
      </w:r>
      <w:r w:rsidRPr="00EF736F">
        <w:rPr>
          <w:lang w:eastAsia="sv-SE"/>
        </w:rPr>
        <w:t>holdingföretag med blandad verksamhet. Oavsett om ett tjänstepensions</w:t>
      </w:r>
      <w:r>
        <w:rPr>
          <w:lang w:eastAsia="sv-SE"/>
        </w:rPr>
        <w:softHyphen/>
      </w:r>
      <w:r w:rsidRPr="00EF736F">
        <w:rPr>
          <w:lang w:eastAsia="sv-SE"/>
        </w:rPr>
        <w:t xml:space="preserve">företag omfattas av grupptillsyn enligt försäkringsrörelselagen eller den </w:t>
      </w:r>
      <w:r>
        <w:rPr>
          <w:lang w:eastAsia="sv-SE"/>
        </w:rPr>
        <w:t xml:space="preserve">nya </w:t>
      </w:r>
      <w:r w:rsidRPr="00EF736F">
        <w:rPr>
          <w:lang w:eastAsia="sv-SE"/>
        </w:rPr>
        <w:t>lag</w:t>
      </w:r>
      <w:r>
        <w:rPr>
          <w:lang w:eastAsia="sv-SE"/>
        </w:rPr>
        <w:t>en</w:t>
      </w:r>
      <w:r w:rsidRPr="00EF736F">
        <w:rPr>
          <w:lang w:eastAsia="sv-SE"/>
        </w:rPr>
        <w:t xml:space="preserve"> om tjänstepensionsföretag, bör företaget även stå under tillsyn som enskilt tjänstepensionsföretag. Detta bör anges i den bestämmelse som införs för tjänstepensionsföretag</w:t>
      </w:r>
      <w:r>
        <w:rPr>
          <w:lang w:eastAsia="sv-SE"/>
        </w:rPr>
        <w:t xml:space="preserve"> i den nya lagen</w:t>
      </w:r>
      <w:r w:rsidRPr="00EF736F">
        <w:rPr>
          <w:lang w:eastAsia="sv-SE"/>
        </w:rPr>
        <w:t>.</w:t>
      </w:r>
    </w:p>
    <w:p w14:paraId="6B692A24" w14:textId="77777777" w:rsidR="001447FA" w:rsidRPr="000B0997" w:rsidRDefault="001447FA" w:rsidP="001447FA">
      <w:pPr>
        <w:pStyle w:val="Rubrik5utannumrering"/>
        <w:rPr>
          <w:lang w:eastAsia="sv-SE"/>
        </w:rPr>
      </w:pPr>
      <w:r w:rsidRPr="000B0997">
        <w:rPr>
          <w:lang w:eastAsia="sv-SE"/>
        </w:rPr>
        <w:t>Fortsatt tillsyn som enskilt försäkringsföretag</w:t>
      </w:r>
    </w:p>
    <w:p w14:paraId="3C82A8A1" w14:textId="77777777" w:rsidR="001447FA" w:rsidRPr="00EF736F" w:rsidRDefault="001447FA" w:rsidP="001447FA">
      <w:pPr>
        <w:pStyle w:val="Brdtext"/>
        <w:rPr>
          <w:lang w:eastAsia="sv-SE"/>
        </w:rPr>
      </w:pPr>
      <w:r w:rsidRPr="00EF736F">
        <w:rPr>
          <w:lang w:eastAsia="sv-SE"/>
        </w:rPr>
        <w:t xml:space="preserve">Genom de bestämmelser om grupptillsyn som </w:t>
      </w:r>
      <w:r>
        <w:rPr>
          <w:lang w:eastAsia="sv-SE"/>
        </w:rPr>
        <w:t xml:space="preserve">enligt </w:t>
      </w:r>
      <w:r w:rsidRPr="00EF736F">
        <w:rPr>
          <w:lang w:eastAsia="sv-SE"/>
        </w:rPr>
        <w:t>försl</w:t>
      </w:r>
      <w:r>
        <w:rPr>
          <w:lang w:eastAsia="sv-SE"/>
        </w:rPr>
        <w:t>aget</w:t>
      </w:r>
      <w:r w:rsidRPr="00EF736F">
        <w:rPr>
          <w:lang w:eastAsia="sv-SE"/>
        </w:rPr>
        <w:t xml:space="preserve"> </w:t>
      </w:r>
      <w:r>
        <w:rPr>
          <w:lang w:eastAsia="sv-SE"/>
        </w:rPr>
        <w:t>ska gälla</w:t>
      </w:r>
      <w:r w:rsidRPr="00EF736F">
        <w:rPr>
          <w:lang w:eastAsia="sv-SE"/>
        </w:rPr>
        <w:t xml:space="preserve"> </w:t>
      </w:r>
      <w:r w:rsidRPr="00EF736F" w:rsidDel="00285B0D">
        <w:rPr>
          <w:lang w:eastAsia="sv-SE"/>
        </w:rPr>
        <w:t>för</w:t>
      </w:r>
      <w:r w:rsidRPr="00EF736F">
        <w:rPr>
          <w:lang w:eastAsia="sv-SE"/>
        </w:rPr>
        <w:t xml:space="preserve"> tjänstepensionsföretag </w:t>
      </w:r>
      <w:r>
        <w:rPr>
          <w:lang w:eastAsia="sv-SE"/>
        </w:rPr>
        <w:t xml:space="preserve">enligt den nya lagen om tjänstepensionsföretag </w:t>
      </w:r>
      <w:r w:rsidRPr="00EF736F">
        <w:rPr>
          <w:lang w:eastAsia="sv-SE"/>
        </w:rPr>
        <w:t>kan även försäkringsföretag komma att omfattas av grupptillsyn</w:t>
      </w:r>
      <w:r>
        <w:rPr>
          <w:lang w:eastAsia="sv-SE"/>
        </w:rPr>
        <w:t>en</w:t>
      </w:r>
      <w:r w:rsidRPr="00EF736F">
        <w:rPr>
          <w:lang w:eastAsia="sv-SE"/>
        </w:rPr>
        <w:t xml:space="preserve"> </w:t>
      </w:r>
      <w:r>
        <w:rPr>
          <w:lang w:eastAsia="sv-SE"/>
        </w:rPr>
        <w:t>enligt den nya lagen</w:t>
      </w:r>
      <w:r w:rsidRPr="00EF736F">
        <w:rPr>
          <w:lang w:eastAsia="sv-SE"/>
        </w:rPr>
        <w:t>, se avsnitt 1</w:t>
      </w:r>
      <w:r>
        <w:rPr>
          <w:lang w:eastAsia="sv-SE"/>
        </w:rPr>
        <w:t>4</w:t>
      </w:r>
      <w:r w:rsidRPr="00EF736F">
        <w:rPr>
          <w:lang w:eastAsia="sv-SE"/>
        </w:rPr>
        <w:t>.1.3. Ett försäkringsföretag i en sådan grupp står även under fortsatt tillsyn som enskilt försäkringsföretag enligt försäk</w:t>
      </w:r>
      <w:r>
        <w:rPr>
          <w:lang w:eastAsia="sv-SE"/>
        </w:rPr>
        <w:softHyphen/>
      </w:r>
      <w:r w:rsidRPr="00EF736F">
        <w:rPr>
          <w:lang w:eastAsia="sv-SE"/>
        </w:rPr>
        <w:t>ringsrörelselagen. Detta f</w:t>
      </w:r>
      <w:r>
        <w:rPr>
          <w:lang w:eastAsia="sv-SE"/>
        </w:rPr>
        <w:t>öljer</w:t>
      </w:r>
      <w:r w:rsidRPr="00EF736F">
        <w:rPr>
          <w:lang w:eastAsia="sv-SE"/>
        </w:rPr>
        <w:t xml:space="preserve"> dels uttryckligen av ordalydelsen i försäk</w:t>
      </w:r>
      <w:r>
        <w:rPr>
          <w:lang w:eastAsia="sv-SE"/>
        </w:rPr>
        <w:softHyphen/>
      </w:r>
      <w:r w:rsidRPr="00EF736F">
        <w:rPr>
          <w:lang w:eastAsia="sv-SE"/>
        </w:rPr>
        <w:t>ringsrörelselagen (19 kap. 5 §), dels av att d</w:t>
      </w:r>
      <w:r>
        <w:rPr>
          <w:lang w:eastAsia="sv-SE"/>
        </w:rPr>
        <w:t>et</w:t>
      </w:r>
      <w:r w:rsidRPr="00EF736F">
        <w:rPr>
          <w:lang w:eastAsia="sv-SE"/>
        </w:rPr>
        <w:t xml:space="preserve"> </w:t>
      </w:r>
      <w:r>
        <w:rPr>
          <w:lang w:eastAsia="sv-SE"/>
        </w:rPr>
        <w:t>inte</w:t>
      </w:r>
      <w:r w:rsidRPr="00EF736F">
        <w:rPr>
          <w:lang w:eastAsia="sv-SE"/>
        </w:rPr>
        <w:t xml:space="preserve"> föreslås några ändringar i bestämmelser</w:t>
      </w:r>
      <w:r>
        <w:rPr>
          <w:lang w:eastAsia="sv-SE"/>
        </w:rPr>
        <w:t>na i den lagen</w:t>
      </w:r>
      <w:r w:rsidRPr="00EF736F">
        <w:rPr>
          <w:lang w:eastAsia="sv-SE"/>
        </w:rPr>
        <w:t xml:space="preserve"> om tillsyn över enskilda försäkringsföretag. </w:t>
      </w:r>
      <w:r>
        <w:rPr>
          <w:lang w:eastAsia="sv-SE"/>
        </w:rPr>
        <w:t xml:space="preserve">Någon lagbestämmelse av denna innebörd, i försäkringsrörelselagen eller i den nya lagen om tjänstepensionsföretag, krävs därför inte. </w:t>
      </w:r>
      <w:r w:rsidRPr="00EF736F">
        <w:rPr>
          <w:lang w:eastAsia="sv-SE"/>
        </w:rPr>
        <w:t xml:space="preserve">Mot bakgrund av att bestämmelsen i försäkringsrörelselagen (19 kap. 5 § FRL) dessutom </w:t>
      </w:r>
      <w:r>
        <w:rPr>
          <w:lang w:eastAsia="sv-SE"/>
        </w:rPr>
        <w:t xml:space="preserve">i svensk rätt </w:t>
      </w:r>
      <w:r w:rsidRPr="00EF736F">
        <w:rPr>
          <w:lang w:eastAsia="sv-SE"/>
        </w:rPr>
        <w:t xml:space="preserve">genomför </w:t>
      </w:r>
      <w:r>
        <w:rPr>
          <w:lang w:eastAsia="sv-SE"/>
        </w:rPr>
        <w:t xml:space="preserve">bestämmelser </w:t>
      </w:r>
      <w:r w:rsidRPr="00EF736F">
        <w:rPr>
          <w:lang w:eastAsia="sv-SE"/>
        </w:rPr>
        <w:t xml:space="preserve">i Solvens II-direktivet </w:t>
      </w:r>
      <w:r>
        <w:rPr>
          <w:lang w:eastAsia="sv-SE"/>
        </w:rPr>
        <w:t>(</w:t>
      </w:r>
      <w:r w:rsidRPr="00EF736F">
        <w:rPr>
          <w:lang w:eastAsia="sv-SE"/>
        </w:rPr>
        <w:t>artikel 213.1 andra stycket</w:t>
      </w:r>
      <w:r>
        <w:rPr>
          <w:lang w:eastAsia="sv-SE"/>
        </w:rPr>
        <w:t xml:space="preserve">) </w:t>
      </w:r>
      <w:r w:rsidRPr="00EF736F">
        <w:rPr>
          <w:lang w:eastAsia="sv-SE"/>
        </w:rPr>
        <w:t xml:space="preserve">är en sådan ändring inte heller möjlig utan en ändring av </w:t>
      </w:r>
      <w:r>
        <w:rPr>
          <w:lang w:eastAsia="sv-SE"/>
        </w:rPr>
        <w:t>unions</w:t>
      </w:r>
      <w:r w:rsidRPr="00EF736F">
        <w:rPr>
          <w:lang w:eastAsia="sv-SE"/>
        </w:rPr>
        <w:t>rätten.</w:t>
      </w:r>
    </w:p>
    <w:p w14:paraId="7B8C0492" w14:textId="77777777" w:rsidR="001447FA" w:rsidRPr="00EF736F" w:rsidRDefault="001447FA" w:rsidP="00C53300">
      <w:pPr>
        <w:pStyle w:val="Rubrik3"/>
        <w:rPr>
          <w:lang w:eastAsia="sv-SE"/>
        </w:rPr>
      </w:pPr>
      <w:bookmarkStart w:id="4821" w:name="_Toc518396709"/>
      <w:bookmarkStart w:id="4822" w:name="_Toc518401020"/>
      <w:bookmarkStart w:id="4823" w:name="_Toc518401737"/>
      <w:bookmarkStart w:id="4824" w:name="_Toc518401976"/>
      <w:bookmarkStart w:id="4825" w:name="_Toc518463130"/>
      <w:bookmarkStart w:id="4826" w:name="_Toc518462826"/>
      <w:bookmarkStart w:id="4827" w:name="_Toc518463782"/>
      <w:bookmarkStart w:id="4828" w:name="_Toc518464157"/>
      <w:bookmarkStart w:id="4829" w:name="_Toc518464396"/>
      <w:bookmarkStart w:id="4830" w:name="_Toc518472835"/>
      <w:bookmarkStart w:id="4831" w:name="_Toc8059866"/>
      <w:bookmarkStart w:id="4832" w:name="_Toc8061576"/>
      <w:bookmarkStart w:id="4833" w:name="_Toc8062108"/>
      <w:bookmarkStart w:id="4834" w:name="_Toc8064576"/>
      <w:bookmarkStart w:id="4835" w:name="_Toc8391253"/>
      <w:bookmarkStart w:id="4836" w:name="_Toc8391519"/>
      <w:bookmarkStart w:id="4837" w:name="_Toc8644724"/>
      <w:bookmarkStart w:id="4838" w:name="_Toc8645256"/>
      <w:bookmarkStart w:id="4839" w:name="_Toc8817737"/>
      <w:bookmarkStart w:id="4840" w:name="_Toc8818309"/>
      <w:bookmarkStart w:id="4841" w:name="_Toc8825678"/>
      <w:bookmarkStart w:id="4842" w:name="_Toc8831775"/>
      <w:bookmarkStart w:id="4843" w:name="_Toc8832684"/>
      <w:bookmarkStart w:id="4844" w:name="_Toc11153146"/>
      <w:bookmarkStart w:id="4845" w:name="_Toc11161067"/>
      <w:bookmarkStart w:id="4846" w:name="_Toc11167003"/>
      <w:bookmarkStart w:id="4847" w:name="_Toc11167539"/>
      <w:bookmarkStart w:id="4848" w:name="_Toc11168976"/>
      <w:bookmarkStart w:id="4849" w:name="_Toc11845929"/>
      <w:bookmarkStart w:id="4850" w:name="_Toc12611728"/>
      <w:bookmarkStart w:id="4851" w:name="_Toc12624995"/>
      <w:bookmarkStart w:id="4852" w:name="_Toc12627484"/>
      <w:bookmarkStart w:id="4853" w:name="_Toc12630374"/>
      <w:bookmarkStart w:id="4854" w:name="_Toc12632869"/>
      <w:bookmarkStart w:id="4855" w:name="_Toc17902941"/>
      <w:r w:rsidRPr="00C53300">
        <w:t>Grupptillsynsmyndighet</w:t>
      </w:r>
      <w:bookmarkEnd w:id="4821"/>
      <w:bookmarkEnd w:id="4822"/>
      <w:bookmarkEnd w:id="4823"/>
      <w:bookmarkEnd w:id="4824"/>
      <w:bookmarkEnd w:id="4825"/>
      <w:bookmarkEnd w:id="4826"/>
      <w:bookmarkEnd w:id="4827"/>
      <w:bookmarkEnd w:id="4828"/>
      <w:bookmarkEnd w:id="4829"/>
      <w:bookmarkEnd w:id="4830"/>
      <w:bookmarkEnd w:id="4831"/>
      <w:bookmarkEnd w:id="4832"/>
      <w:bookmarkEnd w:id="4833"/>
      <w:bookmarkEnd w:id="4834"/>
      <w:bookmarkEnd w:id="4835"/>
      <w:bookmarkEnd w:id="4836"/>
      <w:bookmarkEnd w:id="4837"/>
      <w:bookmarkEnd w:id="4838"/>
      <w:bookmarkEnd w:id="4839"/>
      <w:bookmarkEnd w:id="4840"/>
      <w:bookmarkEnd w:id="4841"/>
      <w:bookmarkEnd w:id="4842"/>
      <w:bookmarkEnd w:id="4843"/>
      <w:bookmarkEnd w:id="4844"/>
      <w:bookmarkEnd w:id="4845"/>
      <w:bookmarkEnd w:id="4846"/>
      <w:bookmarkEnd w:id="4847"/>
      <w:bookmarkEnd w:id="4848"/>
      <w:bookmarkEnd w:id="4849"/>
      <w:bookmarkEnd w:id="4850"/>
      <w:bookmarkEnd w:id="4851"/>
      <w:bookmarkEnd w:id="4852"/>
      <w:bookmarkEnd w:id="4853"/>
      <w:bookmarkEnd w:id="4854"/>
      <w:bookmarkEnd w:id="4855"/>
    </w:p>
    <w:p w14:paraId="45985E4F" w14:textId="77777777" w:rsidR="001447FA" w:rsidRPr="00EF736F" w:rsidRDefault="001447FA" w:rsidP="001447FA">
      <w:pPr>
        <w:pStyle w:val="Brdtextram"/>
        <w:tabs>
          <w:tab w:val="left" w:pos="4253"/>
        </w:tabs>
        <w:rPr>
          <w:b/>
          <w:lang w:eastAsia="sv-SE"/>
        </w:rPr>
      </w:pPr>
      <w:r w:rsidRPr="00EF736F">
        <w:rPr>
          <w:b/>
          <w:lang w:eastAsia="sv-SE"/>
        </w:rPr>
        <w:t xml:space="preserve">Regeringens förslag: </w:t>
      </w:r>
      <w:r w:rsidRPr="000B0997">
        <w:rPr>
          <w:lang w:eastAsia="sv-SE"/>
        </w:rPr>
        <w:t>Finansinspektionen ska vara grupptillsyns</w:t>
      </w:r>
      <w:r>
        <w:rPr>
          <w:lang w:eastAsia="sv-SE"/>
        </w:rPr>
        <w:softHyphen/>
      </w:r>
      <w:r w:rsidRPr="000B0997">
        <w:rPr>
          <w:lang w:eastAsia="sv-SE"/>
        </w:rPr>
        <w:t xml:space="preserve">myndighet </w:t>
      </w:r>
      <w:r w:rsidRPr="00EF736F">
        <w:rPr>
          <w:lang w:eastAsia="sv-SE"/>
        </w:rPr>
        <w:t xml:space="preserve">och ansvara för den grupptillsyn som ska utövas enligt </w:t>
      </w:r>
      <w:r>
        <w:rPr>
          <w:lang w:eastAsia="sv-SE"/>
        </w:rPr>
        <w:t xml:space="preserve">den nya </w:t>
      </w:r>
      <w:r w:rsidRPr="00EF736F">
        <w:rPr>
          <w:lang w:eastAsia="sv-SE"/>
        </w:rPr>
        <w:t>lagen om tjänstepensionsföretag.</w:t>
      </w:r>
    </w:p>
    <w:p w14:paraId="0166CD8D" w14:textId="77777777" w:rsidR="001447FA" w:rsidRPr="00EF736F" w:rsidRDefault="001447FA" w:rsidP="001447FA">
      <w:pPr>
        <w:pStyle w:val="Brdtextmedindrag"/>
        <w:rPr>
          <w:sz w:val="8"/>
          <w:szCs w:val="8"/>
        </w:rPr>
      </w:pPr>
    </w:p>
    <w:p w14:paraId="5FE84D52"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6DEB3E58"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74C3AF6D"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w:t>
      </w:r>
      <w:r w:rsidRPr="00EF736F">
        <w:rPr>
          <w:lang w:eastAsia="sv-SE"/>
        </w:rPr>
        <w:t>överensstämmer med regeringens förslag.</w:t>
      </w:r>
    </w:p>
    <w:p w14:paraId="122DD360" w14:textId="36AAEA47" w:rsidR="001447FA"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tillstyrker förslaget eller har inget att invända mot det.</w:t>
      </w:r>
    </w:p>
    <w:p w14:paraId="0312B736" w14:textId="77777777" w:rsidR="001447FA" w:rsidRPr="00EF736F" w:rsidRDefault="001447FA" w:rsidP="00AA5B6B">
      <w:pPr>
        <w:pStyle w:val="Rubrik4utannumrering"/>
        <w:spacing w:before="240"/>
        <w:rPr>
          <w:lang w:eastAsia="sv-SE"/>
        </w:rPr>
      </w:pPr>
      <w:r>
        <w:lastRenderedPageBreak/>
        <w:t>Skälen för regeringens förslag</w:t>
      </w:r>
    </w:p>
    <w:p w14:paraId="000B41FA" w14:textId="77777777" w:rsidR="001447FA" w:rsidRPr="002237E7" w:rsidRDefault="001447FA" w:rsidP="001447FA">
      <w:pPr>
        <w:pStyle w:val="Rubrik5utannumrering"/>
        <w:spacing w:before="0"/>
        <w:rPr>
          <w:lang w:eastAsia="sv-SE"/>
        </w:rPr>
      </w:pPr>
      <w:r w:rsidRPr="0039406B">
        <w:rPr>
          <w:lang w:eastAsia="sv-SE"/>
        </w:rPr>
        <w:t>Gällande rätt</w:t>
      </w:r>
    </w:p>
    <w:p w14:paraId="4AEEBF81" w14:textId="77777777" w:rsidR="001447FA" w:rsidRDefault="001447FA" w:rsidP="001447FA">
      <w:pPr>
        <w:pStyle w:val="Brdtext"/>
        <w:rPr>
          <w:lang w:eastAsia="sv-SE"/>
        </w:rPr>
      </w:pPr>
      <w:r w:rsidRPr="00EF736F">
        <w:rPr>
          <w:lang w:eastAsia="sv-SE"/>
        </w:rPr>
        <w:t xml:space="preserve">Enligt försäkringsrörelselagen </w:t>
      </w:r>
      <w:r>
        <w:rPr>
          <w:lang w:eastAsia="sv-SE"/>
        </w:rPr>
        <w:t>(19 kap.</w:t>
      </w:r>
      <w:r w:rsidRPr="00EF736F">
        <w:rPr>
          <w:lang w:eastAsia="sv-SE"/>
        </w:rPr>
        <w:t xml:space="preserve"> 2 § andra stycket</w:t>
      </w:r>
      <w:r>
        <w:rPr>
          <w:lang w:eastAsia="sv-SE"/>
        </w:rPr>
        <w:t>)</w:t>
      </w:r>
      <w:r w:rsidRPr="00EF736F">
        <w:rPr>
          <w:lang w:eastAsia="sv-SE"/>
        </w:rPr>
        <w:t xml:space="preserve"> ska grupptillsyn</w:t>
      </w:r>
      <w:r>
        <w:rPr>
          <w:lang w:eastAsia="sv-SE"/>
        </w:rPr>
        <w:t xml:space="preserve"> utövas över</w:t>
      </w:r>
    </w:p>
    <w:p w14:paraId="4435A4BB" w14:textId="77777777" w:rsidR="001447FA" w:rsidRDefault="001447FA" w:rsidP="001447FA">
      <w:pPr>
        <w:pStyle w:val="Brdtextmedindrag"/>
        <w:rPr>
          <w:lang w:eastAsia="sv-SE"/>
        </w:rPr>
      </w:pPr>
      <w:r w:rsidRPr="00A3038B">
        <w:rPr>
          <w:lang w:eastAsia="sv-SE"/>
        </w:rPr>
        <w:t>1.</w:t>
      </w:r>
      <w:r>
        <w:rPr>
          <w:lang w:eastAsia="sv-SE"/>
        </w:rPr>
        <w:t> </w:t>
      </w:r>
      <w:r w:rsidRPr="00A3038B">
        <w:rPr>
          <w:lang w:eastAsia="sv-SE"/>
        </w:rPr>
        <w:t xml:space="preserve">försäkringsföretag som är moderföretag till eller har ägarintresse i åtminstone ett försäkringsföretag, en EES-försäkringsgivare eller en försäkringsgivare från tredjeland, </w:t>
      </w:r>
    </w:p>
    <w:p w14:paraId="58FD5FEA" w14:textId="77777777" w:rsidR="001447FA" w:rsidRDefault="001447FA" w:rsidP="001447FA">
      <w:pPr>
        <w:pStyle w:val="Brdtextmedindrag"/>
        <w:rPr>
          <w:lang w:eastAsia="sv-SE"/>
        </w:rPr>
      </w:pPr>
      <w:r>
        <w:rPr>
          <w:lang w:eastAsia="sv-SE"/>
        </w:rPr>
        <w:t>2. </w:t>
      </w:r>
      <w:r w:rsidRPr="00A3038B">
        <w:rPr>
          <w:lang w:eastAsia="sv-SE"/>
        </w:rPr>
        <w:t xml:space="preserve">försäkringsföretag som har en gemensam eller i huvudsak gemensam ledning med ett annat försäkringsföretag, en EES-försäkringsgivare eller en försäkringsgivare från tredjeland, och </w:t>
      </w:r>
    </w:p>
    <w:p w14:paraId="0B5586E0" w14:textId="77777777" w:rsidR="001447FA" w:rsidRDefault="001447FA" w:rsidP="001447FA">
      <w:pPr>
        <w:pStyle w:val="Brdtextmedindrag"/>
        <w:rPr>
          <w:lang w:eastAsia="sv-SE"/>
        </w:rPr>
      </w:pPr>
      <w:r>
        <w:rPr>
          <w:lang w:eastAsia="sv-SE"/>
        </w:rPr>
        <w:t>3. </w:t>
      </w:r>
      <w:r w:rsidRPr="00A3038B">
        <w:rPr>
          <w:lang w:eastAsia="sv-SE"/>
        </w:rPr>
        <w:t>försäkringsföretag vars moderföretag är ett försäkringsholdingföretag med huvudkontor inom EES eller ett blandat finansiellt holdingföretag med huvudkontor inom EES.</w:t>
      </w:r>
    </w:p>
    <w:p w14:paraId="6B24044F" w14:textId="77777777" w:rsidR="001447FA" w:rsidRDefault="001447FA" w:rsidP="001447FA">
      <w:pPr>
        <w:pStyle w:val="Brdtextmedindrag"/>
        <w:rPr>
          <w:lang w:eastAsia="sv-SE"/>
        </w:rPr>
      </w:pPr>
      <w:r w:rsidRPr="00A3038B">
        <w:rPr>
          <w:lang w:eastAsia="sv-SE"/>
        </w:rPr>
        <w:t xml:space="preserve">För </w:t>
      </w:r>
      <w:r>
        <w:rPr>
          <w:lang w:eastAsia="sv-SE"/>
        </w:rPr>
        <w:t xml:space="preserve">sådana </w:t>
      </w:r>
      <w:r w:rsidRPr="00A3038B">
        <w:rPr>
          <w:lang w:eastAsia="sv-SE"/>
        </w:rPr>
        <w:t>försäkringsföretag som a</w:t>
      </w:r>
      <w:r>
        <w:rPr>
          <w:lang w:eastAsia="sv-SE"/>
        </w:rPr>
        <w:t>nges ovan</w:t>
      </w:r>
      <w:r w:rsidRPr="00A3038B">
        <w:rPr>
          <w:lang w:eastAsia="sv-SE"/>
        </w:rPr>
        <w:t xml:space="preserve"> ska det finnas en grupp</w:t>
      </w:r>
      <w:r>
        <w:rPr>
          <w:lang w:eastAsia="sv-SE"/>
        </w:rPr>
        <w:softHyphen/>
      </w:r>
      <w:r w:rsidRPr="00A3038B">
        <w:rPr>
          <w:lang w:eastAsia="sv-SE"/>
        </w:rPr>
        <w:t>tillsynsmyndighet med ansvar för grupptillsynen</w:t>
      </w:r>
      <w:r>
        <w:rPr>
          <w:lang w:eastAsia="sv-SE"/>
        </w:rPr>
        <w:t xml:space="preserve"> (19 kap. 6 § FRL)</w:t>
      </w:r>
      <w:r w:rsidRPr="00A3038B">
        <w:rPr>
          <w:lang w:eastAsia="sv-SE"/>
        </w:rPr>
        <w:t>.</w:t>
      </w:r>
      <w:r>
        <w:rPr>
          <w:lang w:eastAsia="sv-SE"/>
        </w:rPr>
        <w:t xml:space="preserve"> </w:t>
      </w:r>
      <w:r w:rsidRPr="00EF736F">
        <w:rPr>
          <w:lang w:eastAsia="sv-SE"/>
        </w:rPr>
        <w:t xml:space="preserve">Om det finns flera berörda myndigheter, ska grupptillsynsmyndigheten utses bland dem. </w:t>
      </w:r>
    </w:p>
    <w:p w14:paraId="5FC628BC" w14:textId="77777777" w:rsidR="001447FA" w:rsidRPr="0046388A" w:rsidRDefault="001447FA" w:rsidP="001447FA">
      <w:pPr>
        <w:pStyle w:val="Brdtextmedindrag"/>
        <w:rPr>
          <w:lang w:eastAsia="sv-SE"/>
        </w:rPr>
      </w:pPr>
      <w:r>
        <w:rPr>
          <w:lang w:eastAsia="sv-SE"/>
        </w:rPr>
        <w:t xml:space="preserve">I </w:t>
      </w:r>
      <w:r w:rsidRPr="00450A2B">
        <w:rPr>
          <w:lang w:eastAsia="sv-SE"/>
        </w:rPr>
        <w:t xml:space="preserve">försäkringsrörelselagen </w:t>
      </w:r>
      <w:r>
        <w:rPr>
          <w:lang w:eastAsia="sv-SE"/>
        </w:rPr>
        <w:t>finns en tämligen omfattande reglering av hur grupptillsynsmyndigheten ska utses bland de behöriga myndigheter som berörs (</w:t>
      </w:r>
      <w:r w:rsidRPr="00450A2B">
        <w:rPr>
          <w:lang w:eastAsia="sv-SE"/>
        </w:rPr>
        <w:t>19 kap. 7–9</w:t>
      </w:r>
      <w:r>
        <w:rPr>
          <w:lang w:eastAsia="sv-SE"/>
        </w:rPr>
        <w:t> </w:t>
      </w:r>
      <w:r w:rsidRPr="00450A2B">
        <w:rPr>
          <w:lang w:eastAsia="sv-SE"/>
        </w:rPr>
        <w:t>§§</w:t>
      </w:r>
      <w:r>
        <w:rPr>
          <w:lang w:eastAsia="sv-SE"/>
        </w:rPr>
        <w:t xml:space="preserve">). Den regleringen grundar sig på bestämmelser i Solvens II-direktivet (artikel 247). I huvudsak avgörs frågan om vilken myndighet som ska vara grupptillsynsmyndighet av om det i gruppen ingår försäkringsföretag eller EES-försäkringsgivare och, om båda de företagskategorierna finns representerade i gruppen, av i vilken kategori det största företaget i gruppen hör hemma. </w:t>
      </w:r>
    </w:p>
    <w:p w14:paraId="50158CA3" w14:textId="77777777" w:rsidR="001447FA"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ovan i avsnitt 14.1.1)</w:t>
      </w:r>
      <w:r w:rsidRPr="00EF736F">
        <w:t>.</w:t>
      </w:r>
    </w:p>
    <w:p w14:paraId="65C128F9" w14:textId="77777777" w:rsidR="001447FA" w:rsidRPr="00EF736F" w:rsidRDefault="001447FA" w:rsidP="001447FA">
      <w:pPr>
        <w:pStyle w:val="Brdtextmedindrag"/>
        <w:rPr>
          <w:lang w:eastAsia="sv-SE"/>
        </w:rPr>
      </w:pPr>
      <w:r w:rsidRPr="00EF736F">
        <w:rPr>
          <w:lang w:eastAsia="sv-SE"/>
        </w:rPr>
        <w:t>För tjänstepensionskassor finns det inte någon uttrycklig bestämmelse om vilken myndighet som ska vara tillsynsmyndighet och ansvara för tillsynen. Av flera bestämmelser framgår dock att det är Finansinspek</w:t>
      </w:r>
      <w:r>
        <w:rPr>
          <w:lang w:eastAsia="sv-SE"/>
        </w:rPr>
        <w:softHyphen/>
      </w:r>
      <w:r w:rsidRPr="00EF736F">
        <w:rPr>
          <w:lang w:eastAsia="sv-SE"/>
        </w:rPr>
        <w:t>tionen som är tillsynsmyndighet. Exempelvis gäller att en understöds</w:t>
      </w:r>
      <w:r>
        <w:rPr>
          <w:lang w:eastAsia="sv-SE"/>
        </w:rPr>
        <w:softHyphen/>
      </w:r>
      <w:r w:rsidRPr="00EF736F">
        <w:rPr>
          <w:lang w:eastAsia="sv-SE"/>
        </w:rPr>
        <w:t>förening ska upprätta och till Finansinspektionen ge in en särskild redovis</w:t>
      </w:r>
      <w:r>
        <w:rPr>
          <w:lang w:eastAsia="sv-SE"/>
        </w:rPr>
        <w:softHyphen/>
      </w:r>
      <w:r w:rsidRPr="00EF736F">
        <w:rPr>
          <w:lang w:eastAsia="sv-SE"/>
        </w:rPr>
        <w:t>ning som omfattar försäkringsgruppen (26 f § första stycket UFL) och att Finansinspektionen får besluta att ett företag helt eller delvis ska utelämnas från en gruppbaserad redovisning (26 g § UFL). Dessutom gäller att Finansinspektionen i vissa fall får förelägga den som ska lämna informa</w:t>
      </w:r>
      <w:r>
        <w:rPr>
          <w:lang w:eastAsia="sv-SE"/>
        </w:rPr>
        <w:softHyphen/>
      </w:r>
      <w:r w:rsidRPr="00EF736F">
        <w:rPr>
          <w:lang w:eastAsia="sv-SE"/>
        </w:rPr>
        <w:t>tion för den gruppbaserade redovisningen att fullgöra sin uppgiftsskyl</w:t>
      </w:r>
      <w:r>
        <w:rPr>
          <w:lang w:eastAsia="sv-SE"/>
        </w:rPr>
        <w:softHyphen/>
      </w:r>
      <w:r w:rsidRPr="00EF736F">
        <w:rPr>
          <w:lang w:eastAsia="sv-SE"/>
        </w:rPr>
        <w:t>dighet direkt till inspektionen (71 a § första stycket UFL) och att Finans</w:t>
      </w:r>
      <w:r>
        <w:rPr>
          <w:lang w:eastAsia="sv-SE"/>
        </w:rPr>
        <w:softHyphen/>
      </w:r>
      <w:r w:rsidRPr="00EF736F">
        <w:rPr>
          <w:lang w:eastAsia="sv-SE"/>
        </w:rPr>
        <w:t>inspektionen i vissa fall får kontrollera uppgifterna på plats hos företaget (71 a § andra stycket FRL).</w:t>
      </w:r>
    </w:p>
    <w:p w14:paraId="3E4DB78B" w14:textId="77777777" w:rsidR="001447FA" w:rsidRPr="002237E7" w:rsidRDefault="001447FA" w:rsidP="001447FA">
      <w:pPr>
        <w:pStyle w:val="Rubrik5utannumrering"/>
        <w:rPr>
          <w:lang w:eastAsia="sv-SE"/>
        </w:rPr>
      </w:pPr>
      <w:r w:rsidRPr="000B0997">
        <w:t>En</w:t>
      </w:r>
      <w:r w:rsidRPr="0039406B">
        <w:rPr>
          <w:lang w:eastAsia="sv-SE"/>
        </w:rPr>
        <w:t xml:space="preserve"> grupptillsynsmyndighet ska ansvara för grupptillsynen</w:t>
      </w:r>
    </w:p>
    <w:p w14:paraId="4687163A" w14:textId="77777777" w:rsidR="001447FA" w:rsidRPr="00EF736F" w:rsidRDefault="001447FA" w:rsidP="001447FA">
      <w:pPr>
        <w:pStyle w:val="Brdtextmedindrag"/>
        <w:ind w:firstLine="0"/>
        <w:rPr>
          <w:lang w:eastAsia="sv-SE"/>
        </w:rPr>
      </w:pPr>
      <w:r>
        <w:rPr>
          <w:lang w:eastAsia="sv-SE"/>
        </w:rPr>
        <w:t>Enligt</w:t>
      </w:r>
      <w:r w:rsidRPr="00EF736F">
        <w:rPr>
          <w:lang w:eastAsia="sv-SE"/>
        </w:rPr>
        <w:t xml:space="preserve"> försäkringsrörelselagen </w:t>
      </w:r>
      <w:r>
        <w:rPr>
          <w:lang w:eastAsia="sv-SE"/>
        </w:rPr>
        <w:t>sk</w:t>
      </w:r>
      <w:r w:rsidRPr="00EF736F">
        <w:rPr>
          <w:lang w:eastAsia="sv-SE"/>
        </w:rPr>
        <w:t>a det</w:t>
      </w:r>
      <w:r w:rsidRPr="00EF736F" w:rsidDel="00861E34">
        <w:rPr>
          <w:lang w:eastAsia="sv-SE"/>
        </w:rPr>
        <w:t xml:space="preserve"> </w:t>
      </w:r>
      <w:r w:rsidRPr="00EF736F">
        <w:rPr>
          <w:lang w:eastAsia="sv-SE"/>
        </w:rPr>
        <w:t xml:space="preserve">finnas en grupptillsynsmyndighet med ansvar för grupptillsynen. Grupptillsynen enligt </w:t>
      </w:r>
      <w:r>
        <w:rPr>
          <w:lang w:eastAsia="sv-SE"/>
        </w:rPr>
        <w:t xml:space="preserve">den nya </w:t>
      </w:r>
      <w:r w:rsidRPr="00EF736F">
        <w:rPr>
          <w:lang w:eastAsia="sv-SE"/>
        </w:rPr>
        <w:t>lagen om tjänstepensionsföretag kommer att omfatta företag som inte står under till</w:t>
      </w:r>
      <w:r>
        <w:rPr>
          <w:lang w:eastAsia="sv-SE"/>
        </w:rPr>
        <w:softHyphen/>
      </w:r>
      <w:r w:rsidRPr="00EF736F">
        <w:rPr>
          <w:lang w:eastAsia="sv-SE"/>
        </w:rPr>
        <w:t>syn som enskilt tjänstepensionsföretag, exempelvis försäkringsföretag och olika typer av holdingföretag, se avsnitt 1</w:t>
      </w:r>
      <w:r>
        <w:rPr>
          <w:lang w:eastAsia="sv-SE"/>
        </w:rPr>
        <w:t>4</w:t>
      </w:r>
      <w:r w:rsidRPr="00EF736F">
        <w:rPr>
          <w:lang w:eastAsia="sv-SE"/>
        </w:rPr>
        <w:t xml:space="preserve">.1.3. Detta talar för att det bör införas en särskild bestämmelse i lag om grupptillsynsmyndighet. Detta </w:t>
      </w:r>
      <w:r w:rsidRPr="00EF736F">
        <w:rPr>
          <w:lang w:eastAsia="sv-SE"/>
        </w:rPr>
        <w:lastRenderedPageBreak/>
        <w:t>markerar också att grupptillsynen är skild från den tillsyn som sker över de enskilda företagen</w:t>
      </w:r>
      <w:r>
        <w:rPr>
          <w:lang w:eastAsia="sv-SE"/>
        </w:rPr>
        <w:t xml:space="preserve"> (</w:t>
      </w:r>
      <w:r w:rsidRPr="00EF736F">
        <w:rPr>
          <w:lang w:eastAsia="sv-SE"/>
        </w:rPr>
        <w:t xml:space="preserve">se </w:t>
      </w:r>
      <w:r>
        <w:rPr>
          <w:lang w:eastAsia="sv-SE"/>
        </w:rPr>
        <w:t>avsnitt</w:t>
      </w:r>
      <w:r w:rsidRPr="00EF736F">
        <w:rPr>
          <w:lang w:eastAsia="sv-SE"/>
        </w:rPr>
        <w:t xml:space="preserve"> </w:t>
      </w:r>
      <w:r w:rsidRPr="000B0997">
        <w:rPr>
          <w:lang w:eastAsia="sv-SE"/>
        </w:rPr>
        <w:t>1</w:t>
      </w:r>
      <w:r>
        <w:rPr>
          <w:lang w:eastAsia="sv-SE"/>
        </w:rPr>
        <w:t>4</w:t>
      </w:r>
      <w:r w:rsidRPr="000B0997">
        <w:rPr>
          <w:lang w:eastAsia="sv-SE"/>
        </w:rPr>
        <w:t>.1.5</w:t>
      </w:r>
      <w:r>
        <w:rPr>
          <w:lang w:eastAsia="sv-SE"/>
        </w:rPr>
        <w:t>)</w:t>
      </w:r>
      <w:r w:rsidRPr="00EF736F">
        <w:rPr>
          <w:lang w:eastAsia="sv-SE"/>
        </w:rPr>
        <w:t xml:space="preserve">. I </w:t>
      </w:r>
      <w:r>
        <w:rPr>
          <w:lang w:eastAsia="sv-SE"/>
        </w:rPr>
        <w:t xml:space="preserve">den nya </w:t>
      </w:r>
      <w:r w:rsidRPr="00EF736F">
        <w:rPr>
          <w:lang w:eastAsia="sv-SE"/>
        </w:rPr>
        <w:t>lagen om tjänste</w:t>
      </w:r>
      <w:r>
        <w:rPr>
          <w:lang w:eastAsia="sv-SE"/>
        </w:rPr>
        <w:softHyphen/>
      </w:r>
      <w:r w:rsidRPr="00EF736F">
        <w:rPr>
          <w:lang w:eastAsia="sv-SE"/>
        </w:rPr>
        <w:t>pensionsföretag bör det därmed införas en bestämmelse om en grupp</w:t>
      </w:r>
      <w:r>
        <w:rPr>
          <w:lang w:eastAsia="sv-SE"/>
        </w:rPr>
        <w:softHyphen/>
      </w:r>
      <w:r w:rsidRPr="00EF736F">
        <w:rPr>
          <w:lang w:eastAsia="sv-SE"/>
        </w:rPr>
        <w:t xml:space="preserve">tillsynsmyndighet som ska ansvara för grupptillsynen enligt </w:t>
      </w:r>
      <w:r>
        <w:rPr>
          <w:lang w:eastAsia="sv-SE"/>
        </w:rPr>
        <w:t xml:space="preserve">den </w:t>
      </w:r>
      <w:r w:rsidRPr="00EF736F">
        <w:rPr>
          <w:lang w:eastAsia="sv-SE"/>
        </w:rPr>
        <w:t xml:space="preserve">lagen. </w:t>
      </w:r>
    </w:p>
    <w:p w14:paraId="476C9AE4" w14:textId="77777777" w:rsidR="001447FA" w:rsidRPr="002237E7" w:rsidRDefault="001447FA" w:rsidP="007F69A8">
      <w:pPr>
        <w:pStyle w:val="Rubrik5utannumrering"/>
        <w:rPr>
          <w:lang w:eastAsia="sv-SE"/>
        </w:rPr>
      </w:pPr>
      <w:r w:rsidRPr="0039406B">
        <w:rPr>
          <w:lang w:eastAsia="sv-SE"/>
        </w:rPr>
        <w:t xml:space="preserve">Finansinspektionen ska vara </w:t>
      </w:r>
      <w:r w:rsidRPr="007F69A8">
        <w:t>grupptillsynsmyndighet</w:t>
      </w:r>
      <w:r w:rsidRPr="0039406B">
        <w:rPr>
          <w:lang w:eastAsia="sv-SE"/>
        </w:rPr>
        <w:t xml:space="preserve"> enligt lagen om </w:t>
      </w:r>
      <w:r w:rsidRPr="007F69A8">
        <w:t>tjänstepensionsföretag</w:t>
      </w:r>
    </w:p>
    <w:p w14:paraId="2C7F0548" w14:textId="77777777" w:rsidR="001447FA" w:rsidRPr="00EF736F" w:rsidRDefault="001447FA" w:rsidP="001447FA">
      <w:pPr>
        <w:pStyle w:val="Brdtext"/>
        <w:rPr>
          <w:lang w:eastAsia="sv-SE"/>
        </w:rPr>
      </w:pPr>
      <w:r w:rsidRPr="00EF736F">
        <w:rPr>
          <w:lang w:eastAsia="sv-SE"/>
        </w:rPr>
        <w:t xml:space="preserve">Andra tjänstepensionsdirektivet innehåller inte några bestämmelser om grupptillsyn. De bestämmelser om grupptillsyn som </w:t>
      </w:r>
      <w:r>
        <w:rPr>
          <w:lang w:eastAsia="sv-SE"/>
        </w:rPr>
        <w:t>enligt</w:t>
      </w:r>
      <w:r w:rsidRPr="00EF736F">
        <w:rPr>
          <w:lang w:eastAsia="sv-SE"/>
        </w:rPr>
        <w:t xml:space="preserve"> försl</w:t>
      </w:r>
      <w:r>
        <w:rPr>
          <w:lang w:eastAsia="sv-SE"/>
        </w:rPr>
        <w:t>aget</w:t>
      </w:r>
      <w:r w:rsidRPr="00EF736F">
        <w:rPr>
          <w:lang w:eastAsia="sv-SE"/>
        </w:rPr>
        <w:t xml:space="preserve"> </w:t>
      </w:r>
      <w:r>
        <w:rPr>
          <w:lang w:eastAsia="sv-SE"/>
        </w:rPr>
        <w:t>ska gälla enl</w:t>
      </w:r>
      <w:r w:rsidRPr="00EF736F">
        <w:rPr>
          <w:lang w:eastAsia="sv-SE"/>
        </w:rPr>
        <w:t>i</w:t>
      </w:r>
      <w:r>
        <w:rPr>
          <w:lang w:eastAsia="sv-SE"/>
        </w:rPr>
        <w:t>gt den nya</w:t>
      </w:r>
      <w:r w:rsidRPr="00EF736F">
        <w:rPr>
          <w:lang w:eastAsia="sv-SE"/>
        </w:rPr>
        <w:t xml:space="preserve"> lagen om tjänstepensionsföretag är i stället uteslutande svenska nationella bestämmelser. Det är inte möjligt att inom ramen för ett nationellt regelverk om grupptillsyn införa bestämmelser om att till</w:t>
      </w:r>
      <w:r>
        <w:rPr>
          <w:lang w:eastAsia="sv-SE"/>
        </w:rPr>
        <w:softHyphen/>
      </w:r>
      <w:r w:rsidRPr="00EF736F">
        <w:rPr>
          <w:lang w:eastAsia="sv-SE"/>
        </w:rPr>
        <w:t>synen i vissa fall ska utövas i ett annat land, att tillsynen ska kunna lämnas över till en myndighet i ett annat land eller att någon annan, exempelvis E</w:t>
      </w:r>
      <w:r>
        <w:rPr>
          <w:lang w:eastAsia="sv-SE"/>
        </w:rPr>
        <w:t>iopa</w:t>
      </w:r>
      <w:r w:rsidRPr="00EF736F">
        <w:rPr>
          <w:lang w:eastAsia="sv-SE"/>
        </w:rPr>
        <w:t xml:space="preserve">, ska kunna avgöra att en viss myndighet i ett visst land </w:t>
      </w:r>
      <w:r>
        <w:rPr>
          <w:lang w:eastAsia="sv-SE"/>
        </w:rPr>
        <w:t xml:space="preserve">inom EES </w:t>
      </w:r>
      <w:r w:rsidRPr="00EF736F">
        <w:rPr>
          <w:lang w:eastAsia="sv-SE"/>
        </w:rPr>
        <w:t xml:space="preserve">ska ansvara för tillsynen. Bestämmelserna om grupptillsynsmyndighet i </w:t>
      </w:r>
      <w:r>
        <w:rPr>
          <w:lang w:eastAsia="sv-SE"/>
        </w:rPr>
        <w:t xml:space="preserve">den nya </w:t>
      </w:r>
      <w:r w:rsidRPr="00EF736F">
        <w:rPr>
          <w:lang w:eastAsia="sv-SE"/>
        </w:rPr>
        <w:t xml:space="preserve">lagen om tjänstepensionsföretag kommer därmed att avvika från motsvarande bestämmelser i försäkringsrörelselagen (19 kap. 6–10 §§). Grupptillsynen enligt </w:t>
      </w:r>
      <w:r>
        <w:rPr>
          <w:lang w:eastAsia="sv-SE"/>
        </w:rPr>
        <w:t xml:space="preserve">den nya </w:t>
      </w:r>
      <w:r w:rsidRPr="00EF736F">
        <w:rPr>
          <w:lang w:eastAsia="sv-SE"/>
        </w:rPr>
        <w:t>lagen ska därmed alltid utövas av en svensk myndighet. Detta gäller oavsett om det rör sig om full</w:t>
      </w:r>
      <w:r>
        <w:rPr>
          <w:lang w:eastAsia="sv-SE"/>
        </w:rPr>
        <w:t xml:space="preserve">ständig, </w:t>
      </w:r>
      <w:r w:rsidRPr="00EF736F">
        <w:rPr>
          <w:lang w:eastAsia="sv-SE"/>
        </w:rPr>
        <w:t>be</w:t>
      </w:r>
      <w:r>
        <w:rPr>
          <w:lang w:eastAsia="sv-SE"/>
        </w:rPr>
        <w:softHyphen/>
      </w:r>
      <w:r w:rsidRPr="00EF736F">
        <w:rPr>
          <w:lang w:eastAsia="sv-SE"/>
        </w:rPr>
        <w:t xml:space="preserve">gränsad </w:t>
      </w:r>
      <w:r>
        <w:rPr>
          <w:lang w:eastAsia="sv-SE"/>
        </w:rPr>
        <w:t xml:space="preserve">eller kompletterande </w:t>
      </w:r>
      <w:r w:rsidRPr="00EF736F">
        <w:rPr>
          <w:lang w:eastAsia="sv-SE"/>
        </w:rPr>
        <w:t>grupptillsyn. I Sverige är det Finansinspektionen som är ansvarig för tillsynen över företag inom den finansiella sektorn. Finansinspektionen bör där</w:t>
      </w:r>
      <w:r>
        <w:rPr>
          <w:lang w:eastAsia="sv-SE"/>
        </w:rPr>
        <w:t>för</w:t>
      </w:r>
      <w:r w:rsidRPr="00EF736F">
        <w:rPr>
          <w:lang w:eastAsia="sv-SE"/>
        </w:rPr>
        <w:t xml:space="preserve"> också vara den myndighet som ska ansvara för grupptillsyn enligt </w:t>
      </w:r>
      <w:r>
        <w:rPr>
          <w:lang w:eastAsia="sv-SE"/>
        </w:rPr>
        <w:t xml:space="preserve">den nya </w:t>
      </w:r>
      <w:r w:rsidRPr="00EF736F">
        <w:rPr>
          <w:lang w:eastAsia="sv-SE"/>
        </w:rPr>
        <w:t>lagen om tjänstepensionsföretag.</w:t>
      </w:r>
    </w:p>
    <w:p w14:paraId="1FFA5694" w14:textId="77777777" w:rsidR="001447FA" w:rsidRPr="00EF736F" w:rsidRDefault="001447FA" w:rsidP="00C53300">
      <w:pPr>
        <w:pStyle w:val="Rubrik3"/>
        <w:rPr>
          <w:lang w:eastAsia="sv-SE"/>
        </w:rPr>
      </w:pPr>
      <w:bookmarkStart w:id="4856" w:name="_Toc518396710"/>
      <w:bookmarkStart w:id="4857" w:name="_Toc518401021"/>
      <w:bookmarkStart w:id="4858" w:name="_Toc518401738"/>
      <w:bookmarkStart w:id="4859" w:name="_Toc518401977"/>
      <w:bookmarkStart w:id="4860" w:name="_Toc518463131"/>
      <w:bookmarkStart w:id="4861" w:name="_Toc518462827"/>
      <w:bookmarkStart w:id="4862" w:name="_Toc518463783"/>
      <w:bookmarkStart w:id="4863" w:name="_Toc518464158"/>
      <w:bookmarkStart w:id="4864" w:name="_Toc518464397"/>
      <w:bookmarkStart w:id="4865" w:name="_Toc518472836"/>
      <w:bookmarkStart w:id="4866" w:name="_Toc8059867"/>
      <w:bookmarkStart w:id="4867" w:name="_Toc8061577"/>
      <w:bookmarkStart w:id="4868" w:name="_Toc8062109"/>
      <w:bookmarkStart w:id="4869" w:name="_Toc8064577"/>
      <w:bookmarkStart w:id="4870" w:name="_Toc8391254"/>
      <w:bookmarkStart w:id="4871" w:name="_Toc8391520"/>
      <w:bookmarkStart w:id="4872" w:name="_Toc8644725"/>
      <w:bookmarkStart w:id="4873" w:name="_Toc8645257"/>
      <w:bookmarkStart w:id="4874" w:name="_Toc8817738"/>
      <w:bookmarkStart w:id="4875" w:name="_Toc8818310"/>
      <w:bookmarkStart w:id="4876" w:name="_Toc8825679"/>
      <w:bookmarkStart w:id="4877" w:name="_Toc8831776"/>
      <w:bookmarkStart w:id="4878" w:name="_Toc8832685"/>
      <w:bookmarkStart w:id="4879" w:name="_Toc11153147"/>
      <w:bookmarkStart w:id="4880" w:name="_Toc11161068"/>
      <w:bookmarkStart w:id="4881" w:name="_Toc11167004"/>
      <w:bookmarkStart w:id="4882" w:name="_Toc11167540"/>
      <w:bookmarkStart w:id="4883" w:name="_Toc11168977"/>
      <w:bookmarkStart w:id="4884" w:name="_Toc11845930"/>
      <w:bookmarkStart w:id="4885" w:name="_Toc12611729"/>
      <w:bookmarkStart w:id="4886" w:name="_Toc12624996"/>
      <w:bookmarkStart w:id="4887" w:name="_Toc12627485"/>
      <w:bookmarkStart w:id="4888" w:name="_Toc12630375"/>
      <w:bookmarkStart w:id="4889" w:name="_Toc12632870"/>
      <w:bookmarkStart w:id="4890" w:name="_Toc17902942"/>
      <w:r w:rsidRPr="00EF736F">
        <w:rPr>
          <w:lang w:eastAsia="sv-SE"/>
        </w:rPr>
        <w:t xml:space="preserve">Beslut att inte beakta </w:t>
      </w:r>
      <w:r w:rsidRPr="000B0997">
        <w:t>företag</w:t>
      </w:r>
      <w:r w:rsidRPr="00EF736F">
        <w:rPr>
          <w:lang w:eastAsia="sv-SE"/>
        </w:rPr>
        <w:t xml:space="preserve"> i grupptillsynen</w:t>
      </w:r>
      <w:bookmarkEnd w:id="4856"/>
      <w:bookmarkEnd w:id="4857"/>
      <w:bookmarkEnd w:id="4858"/>
      <w:bookmarkEnd w:id="4859"/>
      <w:bookmarkEnd w:id="4860"/>
      <w:bookmarkEnd w:id="4861"/>
      <w:bookmarkEnd w:id="4862"/>
      <w:bookmarkEnd w:id="4863"/>
      <w:bookmarkEnd w:id="4864"/>
      <w:bookmarkEnd w:id="4865"/>
      <w:bookmarkEnd w:id="4866"/>
      <w:bookmarkEnd w:id="4867"/>
      <w:bookmarkEnd w:id="4868"/>
      <w:bookmarkEnd w:id="4869"/>
      <w:bookmarkEnd w:id="4870"/>
      <w:bookmarkEnd w:id="4871"/>
      <w:bookmarkEnd w:id="4872"/>
      <w:bookmarkEnd w:id="4873"/>
      <w:bookmarkEnd w:id="4874"/>
      <w:bookmarkEnd w:id="4875"/>
      <w:bookmarkEnd w:id="4876"/>
      <w:bookmarkEnd w:id="4877"/>
      <w:bookmarkEnd w:id="4878"/>
      <w:bookmarkEnd w:id="4879"/>
      <w:bookmarkEnd w:id="4880"/>
      <w:bookmarkEnd w:id="4881"/>
      <w:bookmarkEnd w:id="4882"/>
      <w:bookmarkEnd w:id="4883"/>
      <w:bookmarkEnd w:id="4884"/>
      <w:bookmarkEnd w:id="4885"/>
      <w:bookmarkEnd w:id="4886"/>
      <w:bookmarkEnd w:id="4887"/>
      <w:bookmarkEnd w:id="4888"/>
      <w:bookmarkEnd w:id="4889"/>
      <w:bookmarkEnd w:id="4890"/>
    </w:p>
    <w:p w14:paraId="61D820D0" w14:textId="77777777" w:rsidR="001447FA" w:rsidRDefault="001447FA" w:rsidP="001447FA">
      <w:pPr>
        <w:pStyle w:val="Brdtextram"/>
        <w:tabs>
          <w:tab w:val="left" w:pos="4253"/>
        </w:tabs>
      </w:pPr>
      <w:r w:rsidRPr="00EF736F">
        <w:rPr>
          <w:b/>
          <w:lang w:eastAsia="sv-SE"/>
        </w:rPr>
        <w:t xml:space="preserve">Regeringens förslag: </w:t>
      </w:r>
      <w:r w:rsidRPr="00EF736F">
        <w:t xml:space="preserve">Finansinspektionen ska i ett enskilt fall få besluta att helt eller delvis inte beakta ett företag som ingår i en grupp vid grupptillsyn enligt </w:t>
      </w:r>
      <w:r>
        <w:t xml:space="preserve">den nya </w:t>
      </w:r>
      <w:r w:rsidRPr="00EF736F">
        <w:t xml:space="preserve">lagen om tjänstepensionsföretag. Ett sådant beslut </w:t>
      </w:r>
      <w:r>
        <w:t xml:space="preserve">ska </w:t>
      </w:r>
      <w:r w:rsidRPr="00EF736F">
        <w:t>få fattas om företaget är beläget utomlands och det finns rättsliga hinder mot överföring av nödvändig information. Ett beslut om att undanta ett företag</w:t>
      </w:r>
      <w:r>
        <w:t xml:space="preserve"> </w:t>
      </w:r>
      <w:r w:rsidRPr="00EF736F">
        <w:t xml:space="preserve">helt eller delvis </w:t>
      </w:r>
      <w:r>
        <w:t>ska</w:t>
      </w:r>
      <w:r w:rsidRPr="00EF736F">
        <w:t xml:space="preserve"> också </w:t>
      </w:r>
      <w:r>
        <w:t xml:space="preserve">få </w:t>
      </w:r>
      <w:r w:rsidRPr="00EF736F">
        <w:t>fattas om företaget är av ringa betydelse med hänsyn till syftet med grupptillsynen eller om det skulle vara olämpligt eller vilseledande med hänsyn till syftet med grupptillsynen att låta företaget omfattas av den.</w:t>
      </w:r>
    </w:p>
    <w:p w14:paraId="3B6FBC7B" w14:textId="77777777" w:rsidR="001447FA" w:rsidRPr="003867BF" w:rsidRDefault="001447FA" w:rsidP="001447FA">
      <w:pPr>
        <w:pStyle w:val="Brdtextmedindragram"/>
      </w:pPr>
      <w:r>
        <w:t>Om det finns flera företag som vart och ett för sig är av ringa betydelse för grupptillsynen,</w:t>
      </w:r>
      <w:r w:rsidRPr="00960ED1">
        <w:t xml:space="preserve"> </w:t>
      </w:r>
      <w:r>
        <w:t>ska Finansinspektionen få besluta att inte beakta dem vid grupptillsynen</w:t>
      </w:r>
      <w:r w:rsidRPr="00960ED1">
        <w:t xml:space="preserve"> </w:t>
      </w:r>
      <w:r>
        <w:t xml:space="preserve">bara </w:t>
      </w:r>
      <w:r w:rsidRPr="00960ED1">
        <w:t>om företagen tillsammans är av ringa betydelse med hänsyn till syftet med grupptillsynen.</w:t>
      </w:r>
    </w:p>
    <w:p w14:paraId="489E8A42" w14:textId="77777777" w:rsidR="001447FA" w:rsidRPr="00EF736F" w:rsidRDefault="001447FA" w:rsidP="001447FA">
      <w:pPr>
        <w:pStyle w:val="Brdtextmedindrag"/>
        <w:rPr>
          <w:sz w:val="8"/>
          <w:szCs w:val="8"/>
        </w:rPr>
      </w:pPr>
    </w:p>
    <w:p w14:paraId="052ADC13"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58496D10"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13E9E671"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w:t>
      </w:r>
      <w:r w:rsidRPr="00EF736F">
        <w:rPr>
          <w:lang w:eastAsia="sv-SE"/>
        </w:rPr>
        <w:t>överensstämmer med regeringens förslag.</w:t>
      </w:r>
    </w:p>
    <w:p w14:paraId="6244E7BD" w14:textId="3DCBDE3B" w:rsidR="00C53300"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tillstyrker förslaget eller har inget att invända mot det.</w:t>
      </w:r>
    </w:p>
    <w:p w14:paraId="47980EE0" w14:textId="3182EABC" w:rsidR="001447FA" w:rsidRPr="00EF736F" w:rsidRDefault="001447FA" w:rsidP="00AA5B6B">
      <w:pPr>
        <w:pStyle w:val="Rubrik4utannumrering"/>
      </w:pPr>
      <w:r>
        <w:lastRenderedPageBreak/>
        <w:t>Skälen för regeringens förslag</w:t>
      </w:r>
    </w:p>
    <w:p w14:paraId="2F7F942C" w14:textId="77777777" w:rsidR="001447FA" w:rsidRPr="002237E7" w:rsidRDefault="001447FA" w:rsidP="001447FA">
      <w:pPr>
        <w:pStyle w:val="Rubrik5utannumrering"/>
        <w:spacing w:before="0"/>
      </w:pPr>
      <w:r w:rsidRPr="0039406B">
        <w:t>Gällande rätt</w:t>
      </w:r>
    </w:p>
    <w:p w14:paraId="4C642BEF" w14:textId="77777777" w:rsidR="001447FA" w:rsidRDefault="001447FA" w:rsidP="001447FA">
      <w:pPr>
        <w:pStyle w:val="Brdtext"/>
      </w:pPr>
      <w:r w:rsidRPr="007450DD">
        <w:t xml:space="preserve">För försäkringsföretag gäller enligt försäkringsrörelselagen att </w:t>
      </w:r>
      <w:r w:rsidRPr="000B0997">
        <w:t>Finans</w:t>
      </w:r>
      <w:r>
        <w:softHyphen/>
      </w:r>
      <w:r w:rsidRPr="000B0997">
        <w:t>inspektionen</w:t>
      </w:r>
      <w:r>
        <w:t xml:space="preserve">, när inspektionen </w:t>
      </w:r>
      <w:r w:rsidRPr="007450DD">
        <w:t>är grupptillsynsmyndighet</w:t>
      </w:r>
      <w:r>
        <w:t>,</w:t>
      </w:r>
      <w:r w:rsidRPr="002237E7">
        <w:t xml:space="preserve"> </w:t>
      </w:r>
      <w:r w:rsidRPr="0034251E">
        <w:t xml:space="preserve">i ett enskilt fall </w:t>
      </w:r>
      <w:r>
        <w:t xml:space="preserve">får </w:t>
      </w:r>
      <w:r w:rsidRPr="0034251E">
        <w:t>besluta att, helt eller</w:t>
      </w:r>
      <w:r w:rsidRPr="000B0997">
        <w:t xml:space="preserve"> delvis, inte beakta ett företag som ingår i en grupp vid grupptillsynen om 1) företaget är beläget i ett land utanför EES och det finns rättsliga hinder mot överföring av nödvändig information, 2) före</w:t>
      </w:r>
      <w:r>
        <w:softHyphen/>
      </w:r>
      <w:r w:rsidRPr="000B0997">
        <w:t>taget är av ringa betydelse med hänsyn till syftet med grupptillsynen, eller 3) det skulle vara olämpligt eller vilseledande med hänsyn till syftet med grupptillsynen att låta företaget omfattas av den (19 kap. 11 § första stycket). När bestämmelsen i 2</w:t>
      </w:r>
      <w:r>
        <w:t>)</w:t>
      </w:r>
      <w:r w:rsidRPr="000B0997">
        <w:t xml:space="preserve"> är tillämplig på flera företag, får ett sådant beslut inte fattas, utom om företagen tillsammans är av ringa betydelse med hänsyn till syftet med grupptillsynen (19 kap. 11 § andra stycket FRL). </w:t>
      </w:r>
    </w:p>
    <w:p w14:paraId="39F64265" w14:textId="77777777" w:rsidR="001447FA" w:rsidRPr="000B0997" w:rsidRDefault="001447FA" w:rsidP="001447FA">
      <w:pPr>
        <w:pStyle w:val="Brdtextmedindrag"/>
      </w:pPr>
      <w:r w:rsidRPr="002237E7">
        <w:t xml:space="preserve">Innan Finansinspektionen fattar ett beslut med stöd av </w:t>
      </w:r>
      <w:r w:rsidRPr="000B0997">
        <w:t>2</w:t>
      </w:r>
      <w:r>
        <w:t>)</w:t>
      </w:r>
      <w:r w:rsidRPr="000B0997">
        <w:t xml:space="preserve"> eller 3</w:t>
      </w:r>
      <w:r>
        <w:t>)</w:t>
      </w:r>
      <w:r w:rsidRPr="000B0997">
        <w:t xml:space="preserve"> </w:t>
      </w:r>
      <w:r>
        <w:t xml:space="preserve">ovan </w:t>
      </w:r>
      <w:r w:rsidRPr="000B0997">
        <w:t>att inte beakta ett försäkringsföretag eller en EES-försäkringsgivare i en grupp ska inspektionen höra de behöriga myndigheter som berörs av beslutet (19 kap. 11 § tredje stycket FRL). Om Finansinspektionen med stöd av 2</w:t>
      </w:r>
      <w:r>
        <w:t>)</w:t>
      </w:r>
      <w:r w:rsidRPr="000B0997">
        <w:t xml:space="preserve"> eller 3</w:t>
      </w:r>
      <w:r>
        <w:t>)</w:t>
      </w:r>
      <w:r w:rsidRPr="000B0997">
        <w:t xml:space="preserve"> beslutar att inte beakta en EES-försäkringsgivare i en grupp ska det företag som finns i toppen av gruppen i Sverige, på begäran av Finansinspektionen, lämna de upplysningar som en behörig myndighet i EES-försäkringsgivarens hemland behöver för sin tillsyn av EES-försäk</w:t>
      </w:r>
      <w:r>
        <w:softHyphen/>
      </w:r>
      <w:r w:rsidRPr="000B0997">
        <w:t>ringsgivaren (19 kap. 12 § FRL).</w:t>
      </w:r>
    </w:p>
    <w:p w14:paraId="375DFCFA" w14:textId="77777777" w:rsidR="001447FA"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2BBEC5F5" w14:textId="77777777" w:rsidR="001447FA" w:rsidRPr="000B0997" w:rsidRDefault="001447FA" w:rsidP="001447FA">
      <w:pPr>
        <w:pStyle w:val="Brdtextmedindrag"/>
      </w:pPr>
      <w:r>
        <w:t>Även f</w:t>
      </w:r>
      <w:r w:rsidRPr="0039406B">
        <w:t xml:space="preserve">ör tjänstepensionskassor gäller att </w:t>
      </w:r>
      <w:r>
        <w:t>F</w:t>
      </w:r>
      <w:r w:rsidRPr="0039406B">
        <w:t>inansi</w:t>
      </w:r>
      <w:r w:rsidRPr="002237E7">
        <w:t xml:space="preserve">nspektionen får besluta att ett företag helt eller delvis utelämnas från en gruppbaserad redovisning enligt </w:t>
      </w:r>
      <w:r>
        <w:t>den upphävda lagen om understödsföreningar</w:t>
      </w:r>
      <w:r w:rsidRPr="002237E7">
        <w:t xml:space="preserve"> om 1</w:t>
      </w:r>
      <w:r w:rsidRPr="007450DD">
        <w:t>)</w:t>
      </w:r>
      <w:r w:rsidRPr="0034251E">
        <w:t> företaget är beläget i ett land utanför Europeiska</w:t>
      </w:r>
      <w:r w:rsidRPr="000B0997">
        <w:t xml:space="preserve"> ekonomiska samarbetsområdet och det finns rättsliga hinder för överföring av nödvändig information, 2) före</w:t>
      </w:r>
      <w:r>
        <w:softHyphen/>
      </w:r>
      <w:r w:rsidRPr="000B0997">
        <w:t>taget är av ringa betydelse med hänsyn till syftet med tillsynen eller 3) ett beaktande av företaget skulle vara olämpligt eller vilseledande med hänsyn till syftet med tillsynen (26 g § UFL).</w:t>
      </w:r>
    </w:p>
    <w:p w14:paraId="50BD1840" w14:textId="77777777" w:rsidR="001447FA" w:rsidRPr="002237E7" w:rsidRDefault="001447FA" w:rsidP="001447FA">
      <w:pPr>
        <w:pStyle w:val="Rubrik5utannumrering"/>
        <w:rPr>
          <w:lang w:eastAsia="sv-SE"/>
        </w:rPr>
      </w:pPr>
      <w:r w:rsidRPr="000B0997">
        <w:t>Beslut</w:t>
      </w:r>
      <w:r w:rsidRPr="0039406B">
        <w:rPr>
          <w:lang w:eastAsia="sv-SE"/>
        </w:rPr>
        <w:t xml:space="preserve"> om att inte beakta ett visst </w:t>
      </w:r>
      <w:r w:rsidRPr="000B0997">
        <w:t>företag</w:t>
      </w:r>
      <w:r w:rsidRPr="00EF736F">
        <w:rPr>
          <w:lang w:eastAsia="sv-SE"/>
        </w:rPr>
        <w:t xml:space="preserve"> vid grupptillsynen</w:t>
      </w:r>
    </w:p>
    <w:p w14:paraId="01583DB3" w14:textId="77777777" w:rsidR="001447FA" w:rsidRPr="000B0997" w:rsidRDefault="001447FA" w:rsidP="001447FA">
      <w:pPr>
        <w:pStyle w:val="Brdtext"/>
      </w:pPr>
      <w:r w:rsidRPr="000B0997">
        <w:t xml:space="preserve">På samma sätt som enligt försäkringsrörelselagen och enligt </w:t>
      </w:r>
      <w:r>
        <w:t xml:space="preserve">den upphävda </w:t>
      </w:r>
      <w:r w:rsidRPr="000B0997">
        <w:t xml:space="preserve">lagen om understödsföreningar bör det i </w:t>
      </w:r>
      <w:r>
        <w:t xml:space="preserve">den nya </w:t>
      </w:r>
      <w:r w:rsidRPr="000B0997">
        <w:t>lagen om tjänstepensions</w:t>
      </w:r>
      <w:r>
        <w:softHyphen/>
      </w:r>
      <w:r w:rsidRPr="000B0997">
        <w:t xml:space="preserve">företag införas en bestämmelse som gör det möjligt att, helt eller delvis, inte beakta ett företag som ingår i en grupp vid grupptillsynen. Samma skäl bör krävas för ett sådant beslut enligt </w:t>
      </w:r>
      <w:r>
        <w:t xml:space="preserve">den nya </w:t>
      </w:r>
      <w:r w:rsidRPr="000B0997">
        <w:t xml:space="preserve">lagen som enligt </w:t>
      </w:r>
      <w:r>
        <w:t xml:space="preserve">de båda </w:t>
      </w:r>
      <w:r w:rsidRPr="000B0997">
        <w:t>lag</w:t>
      </w:r>
      <w:r>
        <w:t>ar</w:t>
      </w:r>
      <w:r w:rsidRPr="000B0997">
        <w:t>n</w:t>
      </w:r>
      <w:r>
        <w:t>a</w:t>
      </w:r>
      <w:r w:rsidRPr="007450DD">
        <w:t xml:space="preserve">. </w:t>
      </w:r>
      <w:r w:rsidRPr="0034251E">
        <w:t xml:space="preserve">Ett företag </w:t>
      </w:r>
      <w:r>
        <w:t>bör</w:t>
      </w:r>
      <w:r w:rsidRPr="0034251E" w:rsidDel="00C91FBE">
        <w:t xml:space="preserve"> </w:t>
      </w:r>
      <w:r w:rsidRPr="0034251E">
        <w:t xml:space="preserve">därmed </w:t>
      </w:r>
      <w:r>
        <w:t xml:space="preserve">få </w:t>
      </w:r>
      <w:r w:rsidRPr="0034251E">
        <w:t>undantas</w:t>
      </w:r>
      <w:r w:rsidRPr="000B0997">
        <w:t>, helt eller delvis, från grupp</w:t>
      </w:r>
      <w:r>
        <w:softHyphen/>
      </w:r>
      <w:r w:rsidRPr="000B0997">
        <w:t xml:space="preserve">tillsyn enligt </w:t>
      </w:r>
      <w:r>
        <w:t xml:space="preserve">den nya </w:t>
      </w:r>
      <w:r w:rsidRPr="000B0997">
        <w:t>lagen om tjänstepensionsföretag om företaget är beläget utomlands och det finns rättsliga hinder mot överföring av nöd</w:t>
      </w:r>
      <w:r>
        <w:softHyphen/>
      </w:r>
      <w:r w:rsidRPr="000B0997">
        <w:t>vändig information. Ett företag bör även få undantas om företaget är av ringa betydelse med hänsyn till syftet med grupptillsynen eller om det skulle vara olämpligt eller vilseledande med hänsyn till syftet med grupp</w:t>
      </w:r>
      <w:r>
        <w:softHyphen/>
      </w:r>
      <w:r w:rsidRPr="000B0997">
        <w:t xml:space="preserve">tillsynen att låta företaget omfattas av den. </w:t>
      </w:r>
    </w:p>
    <w:p w14:paraId="3143A577" w14:textId="77777777" w:rsidR="001447FA" w:rsidRPr="000B0997" w:rsidRDefault="001447FA" w:rsidP="001447FA">
      <w:pPr>
        <w:pStyle w:val="Brdtextmedindrag"/>
      </w:pPr>
      <w:r w:rsidRPr="000B0997">
        <w:t xml:space="preserve">Tjänstepensionsföretag kommer att kunna ingå i grupper som motsvarar de grupper som försäkringsföretag kan ingå i. Det är därmed möjligt att ett </w:t>
      </w:r>
      <w:r w:rsidRPr="000B0997">
        <w:lastRenderedPageBreak/>
        <w:t xml:space="preserve">tjänstepensionsföretag kan ingå i en grupp där det finns mer än ett företag som är av ringa betydelse med hänsyn till syftet med grupptillsynen. Vid grupptillsyn enligt </w:t>
      </w:r>
      <w:r>
        <w:t xml:space="preserve">den nya </w:t>
      </w:r>
      <w:r w:rsidRPr="000B0997">
        <w:t xml:space="preserve">lagen om tjänstepensionsföretag bör det, på samma sätt enligt försäkringsrörelselagen, för ett beslut om att undanta fler än ett företag krävas att företagen tillsammans är av ringa betydelse med hänsyn till syftet med grupptillsynen. </w:t>
      </w:r>
    </w:p>
    <w:p w14:paraId="0B2F8ADF" w14:textId="77777777" w:rsidR="001447FA" w:rsidRPr="000B0997" w:rsidRDefault="001447FA" w:rsidP="001447FA">
      <w:pPr>
        <w:pStyle w:val="Brdtextmedindrag"/>
      </w:pPr>
      <w:r>
        <w:t>I</w:t>
      </w:r>
      <w:r w:rsidRPr="000B0997">
        <w:t xml:space="preserve"> </w:t>
      </w:r>
      <w:r>
        <w:t xml:space="preserve">den nya </w:t>
      </w:r>
      <w:r w:rsidRPr="000B0997">
        <w:t xml:space="preserve">lagen om tjänstepensionsföretag </w:t>
      </w:r>
      <w:r>
        <w:t xml:space="preserve">bör det därför införas en bestämmelse </w:t>
      </w:r>
      <w:r w:rsidRPr="000B0997">
        <w:t>om att ett företag i vissa fall kan undantas från grupptillsyn</w:t>
      </w:r>
      <w:r>
        <w:t xml:space="preserve"> </w:t>
      </w:r>
      <w:r w:rsidRPr="000B0997">
        <w:t>en</w:t>
      </w:r>
      <w:r>
        <w:t>ligt den lagen.</w:t>
      </w:r>
      <w:r w:rsidRPr="000B0997">
        <w:t xml:space="preserve"> </w:t>
      </w:r>
      <w:r>
        <w:t>Bestämmelsen bör</w:t>
      </w:r>
      <w:r w:rsidRPr="007450DD">
        <w:t xml:space="preserve"> utformas </w:t>
      </w:r>
      <w:r>
        <w:t>efter</w:t>
      </w:r>
      <w:r w:rsidRPr="007450DD">
        <w:t xml:space="preserve"> förebild </w:t>
      </w:r>
      <w:r>
        <w:t>av</w:t>
      </w:r>
      <w:r w:rsidRPr="007450DD">
        <w:t xml:space="preserve"> mot</w:t>
      </w:r>
      <w:r>
        <w:softHyphen/>
      </w:r>
      <w:r w:rsidRPr="007450DD">
        <w:t>svarande bestämmelse i försäkringsrörelselagen</w:t>
      </w:r>
      <w:r w:rsidRPr="0034251E">
        <w:t xml:space="preserve"> (19 kap. 11 § första och andra stycke</w:t>
      </w:r>
      <w:r>
        <w:t>na</w:t>
      </w:r>
      <w:r w:rsidRPr="0034251E">
        <w:t>)</w:t>
      </w:r>
      <w:r w:rsidRPr="000B0997">
        <w:t>.</w:t>
      </w:r>
    </w:p>
    <w:p w14:paraId="39EF3450" w14:textId="77777777" w:rsidR="001447FA" w:rsidRPr="002237E7" w:rsidRDefault="001447FA" w:rsidP="001447FA">
      <w:pPr>
        <w:pStyle w:val="Rubrik5utannumrering"/>
      </w:pPr>
      <w:r w:rsidRPr="00EF736F">
        <w:t>Skillnader gentemot bestämmelserna i försäkringsrörelselagen</w:t>
      </w:r>
    </w:p>
    <w:p w14:paraId="28B6B219" w14:textId="77777777" w:rsidR="001447FA" w:rsidRPr="000B0997" w:rsidRDefault="001447FA" w:rsidP="001447FA">
      <w:pPr>
        <w:pStyle w:val="Brdtextmedindrag"/>
        <w:ind w:firstLine="0"/>
        <w:rPr>
          <w:lang w:eastAsia="sv-SE"/>
        </w:rPr>
      </w:pPr>
      <w:r w:rsidRPr="007450DD">
        <w:rPr>
          <w:lang w:eastAsia="sv-SE"/>
        </w:rPr>
        <w:t xml:space="preserve">I försäkringsrörelselagen finns bestämmelser om att </w:t>
      </w:r>
      <w:r w:rsidRPr="0034251E">
        <w:rPr>
          <w:lang w:eastAsia="sv-SE"/>
        </w:rPr>
        <w:t xml:space="preserve">Finansinspektionen </w:t>
      </w:r>
      <w:r>
        <w:rPr>
          <w:lang w:eastAsia="sv-SE"/>
        </w:rPr>
        <w:t>före</w:t>
      </w:r>
      <w:r w:rsidRPr="002237E7">
        <w:rPr>
          <w:lang w:eastAsia="sv-SE"/>
        </w:rPr>
        <w:t xml:space="preserve"> ett beslut</w:t>
      </w:r>
      <w:r>
        <w:rPr>
          <w:lang w:eastAsia="sv-SE"/>
        </w:rPr>
        <w:t xml:space="preserve"> </w:t>
      </w:r>
      <w:r w:rsidRPr="0034251E">
        <w:rPr>
          <w:lang w:eastAsia="sv-SE"/>
        </w:rPr>
        <w:t>ska höra de behöriga myndigheterna som berörs av beslutet (</w:t>
      </w:r>
      <w:r w:rsidRPr="000B0997">
        <w:rPr>
          <w:lang w:eastAsia="sv-SE"/>
        </w:rPr>
        <w:t xml:space="preserve">19 kap. 11 § tredje stycket) och att ett företag i toppen av en grupp i vissa fall ska lämna upplysningar till en annan behörig myndighet (19 kap. 12 §). Dessa bestämmelser infördes </w:t>
      </w:r>
      <w:r>
        <w:rPr>
          <w:lang w:eastAsia="sv-SE"/>
        </w:rPr>
        <w:t>för att</w:t>
      </w:r>
      <w:r w:rsidRPr="000B0997">
        <w:rPr>
          <w:lang w:eastAsia="sv-SE"/>
        </w:rPr>
        <w:t xml:space="preserve"> genomföra </w:t>
      </w:r>
      <w:r>
        <w:rPr>
          <w:lang w:eastAsia="sv-SE"/>
        </w:rPr>
        <w:t xml:space="preserve">motsvarande bestämmelser i </w:t>
      </w:r>
      <w:r w:rsidRPr="000B0997">
        <w:rPr>
          <w:lang w:eastAsia="sv-SE"/>
        </w:rPr>
        <w:t>Solvens II-direktivet (artikel 214.2 tredje och fjärde stycket</w:t>
      </w:r>
      <w:r>
        <w:rPr>
          <w:lang w:eastAsia="sv-SE"/>
        </w:rPr>
        <w:t>, se</w:t>
      </w:r>
      <w:r w:rsidRPr="000B0997">
        <w:rPr>
          <w:lang w:eastAsia="sv-SE"/>
        </w:rPr>
        <w:t xml:space="preserve"> prop. 2015/16:9 s. 416 f.). </w:t>
      </w:r>
    </w:p>
    <w:p w14:paraId="03DB40C1" w14:textId="77777777" w:rsidR="001447FA" w:rsidRPr="000B0997" w:rsidRDefault="001447FA" w:rsidP="001447FA">
      <w:pPr>
        <w:pStyle w:val="Brdtextmedindrag"/>
        <w:rPr>
          <w:lang w:eastAsia="sv-SE"/>
        </w:rPr>
      </w:pPr>
      <w:r w:rsidRPr="000B0997">
        <w:rPr>
          <w:lang w:eastAsia="sv-SE"/>
        </w:rPr>
        <w:t>Andra tjänstepensionsdirektivet innehåller inte några bestämmelser om grupptillsyn</w:t>
      </w:r>
      <w:r>
        <w:rPr>
          <w:lang w:eastAsia="sv-SE"/>
        </w:rPr>
        <w:t>.</w:t>
      </w:r>
      <w:r w:rsidRPr="000B0997">
        <w:rPr>
          <w:lang w:eastAsia="sv-SE"/>
        </w:rPr>
        <w:t xml:space="preserve"> </w:t>
      </w:r>
      <w:r>
        <w:rPr>
          <w:lang w:eastAsia="sv-SE"/>
        </w:rPr>
        <w:t>D</w:t>
      </w:r>
      <w:r w:rsidRPr="000B0997">
        <w:rPr>
          <w:lang w:eastAsia="sv-SE"/>
        </w:rPr>
        <w:t>ärmed finns det inte heller några bestämmelser i det direk</w:t>
      </w:r>
      <w:r>
        <w:rPr>
          <w:lang w:eastAsia="sv-SE"/>
        </w:rPr>
        <w:softHyphen/>
      </w:r>
      <w:r w:rsidRPr="000B0997">
        <w:rPr>
          <w:lang w:eastAsia="sv-SE"/>
        </w:rPr>
        <w:t>tiv</w:t>
      </w:r>
      <w:r>
        <w:rPr>
          <w:lang w:eastAsia="sv-SE"/>
        </w:rPr>
        <w:t>et</w:t>
      </w:r>
      <w:r w:rsidRPr="000B0997">
        <w:rPr>
          <w:lang w:eastAsia="sv-SE"/>
        </w:rPr>
        <w:t xml:space="preserve"> om att ett företag kan undantas från grupptillsyn. De bestämmelser om grupptillsyn som </w:t>
      </w:r>
      <w:r>
        <w:rPr>
          <w:lang w:eastAsia="sv-SE"/>
        </w:rPr>
        <w:t xml:space="preserve">enligt </w:t>
      </w:r>
      <w:r w:rsidRPr="000B0997">
        <w:rPr>
          <w:lang w:eastAsia="sv-SE"/>
        </w:rPr>
        <w:t>försl</w:t>
      </w:r>
      <w:r>
        <w:rPr>
          <w:lang w:eastAsia="sv-SE"/>
        </w:rPr>
        <w:t>aget</w:t>
      </w:r>
      <w:r w:rsidRPr="000B0997">
        <w:rPr>
          <w:lang w:eastAsia="sv-SE"/>
        </w:rPr>
        <w:t xml:space="preserve"> </w:t>
      </w:r>
      <w:r>
        <w:rPr>
          <w:lang w:eastAsia="sv-SE"/>
        </w:rPr>
        <w:t>ska gälla enl</w:t>
      </w:r>
      <w:r w:rsidRPr="000B0997">
        <w:rPr>
          <w:lang w:eastAsia="sv-SE"/>
        </w:rPr>
        <w:t>i</w:t>
      </w:r>
      <w:r>
        <w:rPr>
          <w:lang w:eastAsia="sv-SE"/>
        </w:rPr>
        <w:t>gt</w:t>
      </w:r>
      <w:r w:rsidRPr="000B0997">
        <w:rPr>
          <w:lang w:eastAsia="sv-SE"/>
        </w:rPr>
        <w:t xml:space="preserve"> </w:t>
      </w:r>
      <w:r>
        <w:rPr>
          <w:lang w:eastAsia="sv-SE"/>
        </w:rPr>
        <w:t xml:space="preserve">den nya </w:t>
      </w:r>
      <w:r w:rsidRPr="000B0997">
        <w:rPr>
          <w:lang w:eastAsia="sv-SE"/>
        </w:rPr>
        <w:t>lagen om tjänstepensionsföretag är i stället uteslutande svenska nationella bestäm</w:t>
      </w:r>
      <w:r>
        <w:rPr>
          <w:lang w:eastAsia="sv-SE"/>
        </w:rPr>
        <w:softHyphen/>
      </w:r>
      <w:r w:rsidRPr="000B0997">
        <w:rPr>
          <w:lang w:eastAsia="sv-SE"/>
        </w:rPr>
        <w:t>melser. Detta medför att det inte är lämpligt</w:t>
      </w:r>
      <w:r>
        <w:rPr>
          <w:lang w:eastAsia="sv-SE"/>
        </w:rPr>
        <w:t xml:space="preserve"> eller</w:t>
      </w:r>
      <w:r w:rsidRPr="007450DD">
        <w:rPr>
          <w:lang w:eastAsia="sv-SE"/>
        </w:rPr>
        <w:t xml:space="preserve"> ens möjligt</w:t>
      </w:r>
      <w:r w:rsidRPr="000B0997">
        <w:rPr>
          <w:lang w:eastAsia="sv-SE"/>
        </w:rPr>
        <w:t xml:space="preserve"> att införa bestämmelser om att Finansinspektionen inför ett beslut ska höra andra behöriga myndigheter eller att företag i vissa fall ska lämna upplysningar till andra myndigheter än Finansinspektionen. Det bör därmed inte införas några bestämmelser i </w:t>
      </w:r>
      <w:r>
        <w:rPr>
          <w:lang w:eastAsia="sv-SE"/>
        </w:rPr>
        <w:t xml:space="preserve">den nya </w:t>
      </w:r>
      <w:r w:rsidRPr="000B0997">
        <w:rPr>
          <w:lang w:eastAsia="sv-SE"/>
        </w:rPr>
        <w:t xml:space="preserve">lagen som motsvarar </w:t>
      </w:r>
      <w:r>
        <w:rPr>
          <w:lang w:eastAsia="sv-SE"/>
        </w:rPr>
        <w:t>de nu aktuella bestäm</w:t>
      </w:r>
      <w:r>
        <w:rPr>
          <w:lang w:eastAsia="sv-SE"/>
        </w:rPr>
        <w:softHyphen/>
        <w:t>melserna</w:t>
      </w:r>
      <w:r w:rsidRPr="000B0997">
        <w:rPr>
          <w:lang w:eastAsia="sv-SE"/>
        </w:rPr>
        <w:t xml:space="preserve"> i försäkringsrörelselagen.</w:t>
      </w:r>
    </w:p>
    <w:p w14:paraId="0D4FCD29" w14:textId="77777777" w:rsidR="001447FA" w:rsidRPr="00EF736F" w:rsidRDefault="001447FA" w:rsidP="00C53300">
      <w:pPr>
        <w:pStyle w:val="Rubrik3"/>
        <w:rPr>
          <w:lang w:eastAsia="sv-SE"/>
        </w:rPr>
      </w:pPr>
      <w:bookmarkStart w:id="4891" w:name="_Toc518396711"/>
      <w:bookmarkStart w:id="4892" w:name="_Toc518401022"/>
      <w:bookmarkStart w:id="4893" w:name="_Toc518401739"/>
      <w:bookmarkStart w:id="4894" w:name="_Toc518401978"/>
      <w:bookmarkStart w:id="4895" w:name="_Toc518463132"/>
      <w:bookmarkStart w:id="4896" w:name="_Toc518462828"/>
      <w:bookmarkStart w:id="4897" w:name="_Toc518463784"/>
      <w:bookmarkStart w:id="4898" w:name="_Toc518464159"/>
      <w:bookmarkStart w:id="4899" w:name="_Toc518464398"/>
      <w:bookmarkStart w:id="4900" w:name="_Toc518472837"/>
      <w:bookmarkStart w:id="4901" w:name="_Toc8059868"/>
      <w:bookmarkStart w:id="4902" w:name="_Toc8061578"/>
      <w:bookmarkStart w:id="4903" w:name="_Toc8062110"/>
      <w:bookmarkStart w:id="4904" w:name="_Toc8064578"/>
      <w:bookmarkStart w:id="4905" w:name="_Toc8391255"/>
      <w:bookmarkStart w:id="4906" w:name="_Toc8391521"/>
      <w:bookmarkStart w:id="4907" w:name="_Toc8644726"/>
      <w:bookmarkStart w:id="4908" w:name="_Toc8645258"/>
      <w:bookmarkStart w:id="4909" w:name="_Toc8817739"/>
      <w:bookmarkStart w:id="4910" w:name="_Toc8818311"/>
      <w:bookmarkStart w:id="4911" w:name="_Toc8825680"/>
      <w:bookmarkStart w:id="4912" w:name="_Toc8831777"/>
      <w:bookmarkStart w:id="4913" w:name="_Toc8832686"/>
      <w:bookmarkStart w:id="4914" w:name="_Toc11153148"/>
      <w:bookmarkStart w:id="4915" w:name="_Toc11161069"/>
      <w:bookmarkStart w:id="4916" w:name="_Toc11167005"/>
      <w:bookmarkStart w:id="4917" w:name="_Toc11167541"/>
      <w:bookmarkStart w:id="4918" w:name="_Toc11168978"/>
      <w:bookmarkStart w:id="4919" w:name="_Toc11845931"/>
      <w:bookmarkStart w:id="4920" w:name="_Toc12611730"/>
      <w:bookmarkStart w:id="4921" w:name="_Toc12624997"/>
      <w:bookmarkStart w:id="4922" w:name="_Toc12627486"/>
      <w:bookmarkStart w:id="4923" w:name="_Toc12630376"/>
      <w:bookmarkStart w:id="4924" w:name="_Toc12632871"/>
      <w:bookmarkStart w:id="4925" w:name="_Toc17902943"/>
      <w:r w:rsidRPr="00EF736F">
        <w:rPr>
          <w:lang w:eastAsia="sv-SE"/>
        </w:rPr>
        <w:t xml:space="preserve">Parallella </w:t>
      </w:r>
      <w:r w:rsidRPr="00C53300">
        <w:t>regelverk</w:t>
      </w:r>
      <w:bookmarkEnd w:id="4891"/>
      <w:bookmarkEnd w:id="4892"/>
      <w:bookmarkEnd w:id="4893"/>
      <w:bookmarkEnd w:id="4894"/>
      <w:bookmarkEnd w:id="4895"/>
      <w:bookmarkEnd w:id="4896"/>
      <w:bookmarkEnd w:id="4897"/>
      <w:bookmarkEnd w:id="4898"/>
      <w:bookmarkEnd w:id="4899"/>
      <w:bookmarkEnd w:id="4900"/>
      <w:bookmarkEnd w:id="4901"/>
      <w:bookmarkEnd w:id="4902"/>
      <w:bookmarkEnd w:id="4903"/>
      <w:bookmarkEnd w:id="4904"/>
      <w:bookmarkEnd w:id="4905"/>
      <w:bookmarkEnd w:id="4906"/>
      <w:bookmarkEnd w:id="4907"/>
      <w:bookmarkEnd w:id="4908"/>
      <w:bookmarkEnd w:id="4909"/>
      <w:bookmarkEnd w:id="4910"/>
      <w:bookmarkEnd w:id="4911"/>
      <w:bookmarkEnd w:id="4912"/>
      <w:bookmarkEnd w:id="4913"/>
      <w:bookmarkEnd w:id="4914"/>
      <w:bookmarkEnd w:id="4915"/>
      <w:bookmarkEnd w:id="4916"/>
      <w:bookmarkEnd w:id="4917"/>
      <w:bookmarkEnd w:id="4918"/>
      <w:bookmarkEnd w:id="4919"/>
      <w:bookmarkEnd w:id="4920"/>
      <w:bookmarkEnd w:id="4921"/>
      <w:bookmarkEnd w:id="4922"/>
      <w:bookmarkEnd w:id="4923"/>
      <w:bookmarkEnd w:id="4924"/>
      <w:bookmarkEnd w:id="4925"/>
    </w:p>
    <w:p w14:paraId="497E5557" w14:textId="77777777" w:rsidR="001447FA" w:rsidRPr="00EF736F" w:rsidRDefault="001447FA" w:rsidP="001447FA">
      <w:pPr>
        <w:pStyle w:val="Brdtextram"/>
        <w:tabs>
          <w:tab w:val="left" w:pos="4253"/>
        </w:tabs>
        <w:rPr>
          <w:lang w:eastAsia="sv-SE"/>
        </w:rPr>
      </w:pPr>
      <w:r w:rsidRPr="00EF736F">
        <w:rPr>
          <w:b/>
          <w:lang w:eastAsia="sv-SE"/>
        </w:rPr>
        <w:t xml:space="preserve">Regeringens förslag: </w:t>
      </w:r>
      <w:r w:rsidRPr="00EF736F">
        <w:rPr>
          <w:lang w:eastAsia="sv-SE"/>
        </w:rPr>
        <w:t xml:space="preserve">Finansinspektionen ska få undanta ett blandat finansiellt holdingföretag från grupptillsyn enligt </w:t>
      </w:r>
      <w:r>
        <w:rPr>
          <w:lang w:eastAsia="sv-SE"/>
        </w:rPr>
        <w:t xml:space="preserve">den nya </w:t>
      </w:r>
      <w:r w:rsidRPr="00EF736F">
        <w:rPr>
          <w:lang w:eastAsia="sv-SE"/>
        </w:rPr>
        <w:t>lagen om tjänste</w:t>
      </w:r>
      <w:r>
        <w:rPr>
          <w:lang w:eastAsia="sv-SE"/>
        </w:rPr>
        <w:softHyphen/>
      </w:r>
      <w:r w:rsidRPr="00EF736F">
        <w:rPr>
          <w:lang w:eastAsia="sv-SE"/>
        </w:rPr>
        <w:t xml:space="preserve">pensionsföretag. För ett sådant beslut </w:t>
      </w:r>
      <w:r>
        <w:rPr>
          <w:lang w:eastAsia="sv-SE"/>
        </w:rPr>
        <w:t xml:space="preserve">ska det </w:t>
      </w:r>
      <w:r w:rsidRPr="00EF736F">
        <w:rPr>
          <w:lang w:eastAsia="sv-SE"/>
        </w:rPr>
        <w:t>kräv</w:t>
      </w:r>
      <w:r>
        <w:rPr>
          <w:lang w:eastAsia="sv-SE"/>
        </w:rPr>
        <w:t>a</w:t>
      </w:r>
      <w:r w:rsidRPr="00EF736F">
        <w:rPr>
          <w:lang w:eastAsia="sv-SE"/>
        </w:rPr>
        <w:t xml:space="preserve">s att företaget omfattas av tillsyn enligt </w:t>
      </w:r>
      <w:r>
        <w:rPr>
          <w:lang w:eastAsia="sv-SE"/>
        </w:rPr>
        <w:t>konglomeratlagen</w:t>
      </w:r>
      <w:r w:rsidRPr="00EF736F">
        <w:rPr>
          <w:lang w:eastAsia="sv-SE"/>
        </w:rPr>
        <w:t xml:space="preserve">. Ett beslut om undantag ska även få fattas om företaget omfattas av gruppbaserad tillsyn enligt lagen om särskild tillsyn över kreditinstitut och värdepappersbolag. </w:t>
      </w:r>
    </w:p>
    <w:p w14:paraId="0E9CD455" w14:textId="77777777" w:rsidR="001447FA" w:rsidRPr="00EF736F" w:rsidRDefault="001447FA" w:rsidP="001447FA">
      <w:pPr>
        <w:pStyle w:val="Brdtextmedindragram"/>
        <w:tabs>
          <w:tab w:val="left" w:pos="4253"/>
        </w:tabs>
        <w:rPr>
          <w:lang w:eastAsia="sv-SE"/>
        </w:rPr>
      </w:pPr>
      <w:r w:rsidRPr="00EF736F">
        <w:rPr>
          <w:lang w:eastAsia="sv-SE"/>
        </w:rPr>
        <w:t>Ett beslut om undantag ska endast få fattas om bestämmelserna om tillsyn i konglomeratlagen respektive lagen om särskild tillsyn över kreditinstitut och värdepappersbolag kan anses likvärdiga med bestämmelserna om grupptillsyn i lagen om tjänstepensionsföretag</w:t>
      </w:r>
      <w:r>
        <w:rPr>
          <w:lang w:eastAsia="sv-SE"/>
        </w:rPr>
        <w:t xml:space="preserve">, </w:t>
      </w:r>
      <w:r w:rsidRPr="00EF736F">
        <w:rPr>
          <w:lang w:eastAsia="sv-SE"/>
        </w:rPr>
        <w:t xml:space="preserve">särskilt </w:t>
      </w:r>
      <w:r>
        <w:rPr>
          <w:lang w:eastAsia="sv-SE"/>
        </w:rPr>
        <w:t>när det gäller</w:t>
      </w:r>
      <w:r w:rsidRPr="00EF736F">
        <w:rPr>
          <w:lang w:eastAsia="sv-SE"/>
        </w:rPr>
        <w:t xml:space="preserve"> riskbaserad tillsyn.</w:t>
      </w:r>
    </w:p>
    <w:p w14:paraId="318A7FAC" w14:textId="77777777" w:rsidR="001447FA" w:rsidRPr="00EF736F" w:rsidRDefault="001447FA" w:rsidP="001447FA">
      <w:pPr>
        <w:pStyle w:val="Brdtextmedindrag"/>
        <w:rPr>
          <w:sz w:val="8"/>
          <w:szCs w:val="8"/>
        </w:rPr>
      </w:pPr>
    </w:p>
    <w:p w14:paraId="2950A534"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15DE8CD1"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15CCE800" w14:textId="77777777" w:rsidR="001447FA" w:rsidRPr="00EF736F" w:rsidRDefault="001447FA" w:rsidP="001447FA">
      <w:pPr>
        <w:pStyle w:val="Brdtextmedindrag"/>
        <w:tabs>
          <w:tab w:val="left" w:pos="4253"/>
        </w:tabs>
        <w:rPr>
          <w:b/>
          <w:lang w:eastAsia="sv-SE"/>
        </w:rPr>
      </w:pPr>
      <w:r w:rsidRPr="00EF736F">
        <w:rPr>
          <w:b/>
          <w:lang w:eastAsia="sv-SE"/>
        </w:rPr>
        <w:t xml:space="preserve">Promemorians förslag </w:t>
      </w:r>
      <w:r w:rsidRPr="00EF736F">
        <w:rPr>
          <w:lang w:eastAsia="sv-SE"/>
        </w:rPr>
        <w:t>överensstämmer med regeringens förslag.</w:t>
      </w:r>
    </w:p>
    <w:p w14:paraId="70ECF2B5" w14:textId="77777777" w:rsidR="001447FA" w:rsidRPr="00EF736F" w:rsidRDefault="001447FA" w:rsidP="001447FA">
      <w:pPr>
        <w:pStyle w:val="Brdtextmedindrag"/>
        <w:tabs>
          <w:tab w:val="left" w:pos="4253"/>
        </w:tabs>
        <w:rPr>
          <w:lang w:eastAsia="sv-SE"/>
        </w:rPr>
      </w:pPr>
      <w:r w:rsidRPr="00EF736F">
        <w:rPr>
          <w:b/>
          <w:lang w:eastAsia="sv-SE"/>
        </w:rPr>
        <w:lastRenderedPageBreak/>
        <w:t xml:space="preserve">Remissinstanserna </w:t>
      </w:r>
      <w:r w:rsidRPr="00EF736F">
        <w:rPr>
          <w:lang w:eastAsia="sv-SE"/>
        </w:rPr>
        <w:t>tillstyrker förslaget eller har inget att invända mot det.</w:t>
      </w:r>
    </w:p>
    <w:p w14:paraId="4D27F81F" w14:textId="77777777" w:rsidR="001447FA" w:rsidRPr="00EF736F" w:rsidRDefault="001447FA" w:rsidP="001447FA">
      <w:pPr>
        <w:pStyle w:val="Rubrik4utannumrering"/>
        <w:rPr>
          <w:lang w:eastAsia="sv-SE"/>
        </w:rPr>
      </w:pPr>
      <w:r>
        <w:t>Skälen för regeringens förslag</w:t>
      </w:r>
    </w:p>
    <w:p w14:paraId="1166AC89" w14:textId="77777777" w:rsidR="001447FA" w:rsidRPr="002237E7" w:rsidRDefault="001447FA" w:rsidP="001447FA">
      <w:pPr>
        <w:pStyle w:val="Rubrik5utannumrering"/>
        <w:spacing w:before="0"/>
        <w:rPr>
          <w:lang w:eastAsia="sv-SE"/>
        </w:rPr>
      </w:pPr>
      <w:r w:rsidRPr="000B0997">
        <w:t>Gällande</w:t>
      </w:r>
      <w:r w:rsidRPr="00EF736F">
        <w:rPr>
          <w:lang w:eastAsia="sv-SE"/>
        </w:rPr>
        <w:t xml:space="preserve"> rätt</w:t>
      </w:r>
    </w:p>
    <w:p w14:paraId="2AF5AD22" w14:textId="77777777" w:rsidR="001447FA" w:rsidRDefault="001447FA" w:rsidP="001447FA">
      <w:pPr>
        <w:pStyle w:val="Brdtext"/>
        <w:rPr>
          <w:lang w:eastAsia="sv-SE"/>
        </w:rPr>
      </w:pPr>
      <w:r w:rsidRPr="007450DD">
        <w:rPr>
          <w:lang w:eastAsia="sv-SE"/>
        </w:rPr>
        <w:t xml:space="preserve">För försäkringsföretag gäller enligt </w:t>
      </w:r>
      <w:r w:rsidRPr="0034251E">
        <w:rPr>
          <w:lang w:eastAsia="sv-SE"/>
        </w:rPr>
        <w:t>försäkringsrörelselagen att o</w:t>
      </w:r>
      <w:r w:rsidRPr="000B0997">
        <w:rPr>
          <w:lang w:eastAsia="sv-SE"/>
        </w:rPr>
        <w:t xml:space="preserve">m ett blandat finansiellt holdingföretag omfattas av likvärdiga bestämmelser </w:t>
      </w:r>
      <w:r>
        <w:rPr>
          <w:lang w:eastAsia="sv-SE"/>
        </w:rPr>
        <w:t xml:space="preserve">dels </w:t>
      </w:r>
      <w:r w:rsidRPr="002237E7">
        <w:rPr>
          <w:lang w:eastAsia="sv-SE"/>
        </w:rPr>
        <w:t>om tillsyn</w:t>
      </w:r>
      <w:r>
        <w:rPr>
          <w:lang w:eastAsia="sv-SE"/>
        </w:rPr>
        <w:t xml:space="preserve"> </w:t>
      </w:r>
      <w:r w:rsidRPr="002237E7">
        <w:rPr>
          <w:lang w:eastAsia="sv-SE"/>
        </w:rPr>
        <w:t>över försäkringsföretag</w:t>
      </w:r>
      <w:r w:rsidRPr="007450DD">
        <w:rPr>
          <w:lang w:eastAsia="sv-SE"/>
        </w:rPr>
        <w:t xml:space="preserve"> </w:t>
      </w:r>
      <w:r w:rsidRPr="0034251E">
        <w:rPr>
          <w:lang w:eastAsia="sv-SE"/>
        </w:rPr>
        <w:t>som ingår i en grupp</w:t>
      </w:r>
      <w:r>
        <w:rPr>
          <w:lang w:eastAsia="sv-SE"/>
        </w:rPr>
        <w:t xml:space="preserve">, dels </w:t>
      </w:r>
      <w:r w:rsidRPr="007450DD">
        <w:rPr>
          <w:lang w:eastAsia="sv-SE"/>
        </w:rPr>
        <w:t xml:space="preserve">tillsyn </w:t>
      </w:r>
      <w:r>
        <w:rPr>
          <w:lang w:eastAsia="sv-SE"/>
        </w:rPr>
        <w:t>över finansiella</w:t>
      </w:r>
      <w:r w:rsidRPr="007450DD">
        <w:rPr>
          <w:lang w:eastAsia="sv-SE"/>
        </w:rPr>
        <w:t xml:space="preserve"> konglomerat, särskilt</w:t>
      </w:r>
      <w:r w:rsidRPr="0034251E">
        <w:rPr>
          <w:lang w:eastAsia="sv-SE"/>
        </w:rPr>
        <w:t xml:space="preserve"> </w:t>
      </w:r>
      <w:r w:rsidRPr="000B0997">
        <w:rPr>
          <w:lang w:eastAsia="sv-SE"/>
        </w:rPr>
        <w:t xml:space="preserve">avseende riskbaserad tillsyn, får Finansinspektionen, när inspektionen är grupptillsynsmyndighet, efter samråd med berörda behöriga myndigheter, bevilja undantag från </w:t>
      </w:r>
      <w:r>
        <w:rPr>
          <w:lang w:eastAsia="sv-SE"/>
        </w:rPr>
        <w:t>bestäm</w:t>
      </w:r>
      <w:r>
        <w:rPr>
          <w:lang w:eastAsia="sv-SE"/>
        </w:rPr>
        <w:softHyphen/>
        <w:t>melserna om grupptillsyn över försäkringsföretag,</w:t>
      </w:r>
      <w:r w:rsidRPr="002237E7">
        <w:rPr>
          <w:lang w:eastAsia="sv-SE"/>
        </w:rPr>
        <w:t xml:space="preserve"> så att det blandade finansiella holdingföretaget bara</w:t>
      </w:r>
      <w:r w:rsidRPr="007450DD">
        <w:rPr>
          <w:lang w:eastAsia="sv-SE"/>
        </w:rPr>
        <w:t xml:space="preserve"> behöver tillämpa de relevanta bestäm</w:t>
      </w:r>
      <w:r>
        <w:rPr>
          <w:lang w:eastAsia="sv-SE"/>
        </w:rPr>
        <w:softHyphen/>
      </w:r>
      <w:r w:rsidRPr="007450DD">
        <w:rPr>
          <w:lang w:eastAsia="sv-SE"/>
        </w:rPr>
        <w:t>melserna för</w:t>
      </w:r>
      <w:r w:rsidRPr="0034251E">
        <w:rPr>
          <w:lang w:eastAsia="sv-SE"/>
        </w:rPr>
        <w:t xml:space="preserve"> </w:t>
      </w:r>
      <w:r w:rsidRPr="000B0997">
        <w:rPr>
          <w:lang w:eastAsia="sv-SE"/>
        </w:rPr>
        <w:t xml:space="preserve">konglomerat (19 kap. 13 §). </w:t>
      </w:r>
    </w:p>
    <w:p w14:paraId="2DFFAF05" w14:textId="77777777" w:rsidR="001447FA" w:rsidRPr="000B0997" w:rsidRDefault="001447FA" w:rsidP="001447FA">
      <w:pPr>
        <w:pStyle w:val="Brdtextmedindrag"/>
        <w:rPr>
          <w:lang w:eastAsia="sv-SE"/>
        </w:rPr>
      </w:pPr>
      <w:r w:rsidRPr="002237E7">
        <w:rPr>
          <w:lang w:eastAsia="sv-SE"/>
        </w:rPr>
        <w:t>Om ett blandat finansiellt holdingföretag omfattas av</w:t>
      </w:r>
      <w:r w:rsidRPr="007450DD">
        <w:rPr>
          <w:lang w:eastAsia="sv-SE"/>
        </w:rPr>
        <w:t xml:space="preserve"> </w:t>
      </w:r>
      <w:r w:rsidRPr="0034251E">
        <w:rPr>
          <w:lang w:eastAsia="sv-SE"/>
        </w:rPr>
        <w:t>likvärdiga bestäm</w:t>
      </w:r>
      <w:r>
        <w:rPr>
          <w:lang w:eastAsia="sv-SE"/>
        </w:rPr>
        <w:softHyphen/>
      </w:r>
      <w:r w:rsidRPr="0034251E">
        <w:rPr>
          <w:lang w:eastAsia="sv-SE"/>
        </w:rPr>
        <w:t xml:space="preserve">melser </w:t>
      </w:r>
      <w:r>
        <w:rPr>
          <w:lang w:eastAsia="sv-SE"/>
        </w:rPr>
        <w:t xml:space="preserve">dels </w:t>
      </w:r>
      <w:r w:rsidRPr="002237E7">
        <w:rPr>
          <w:lang w:eastAsia="sv-SE"/>
        </w:rPr>
        <w:t>om tillsyn över försäkringsföretag</w:t>
      </w:r>
      <w:r w:rsidRPr="007450DD">
        <w:rPr>
          <w:lang w:eastAsia="sv-SE"/>
        </w:rPr>
        <w:t xml:space="preserve"> </w:t>
      </w:r>
      <w:r w:rsidRPr="0034251E">
        <w:rPr>
          <w:lang w:eastAsia="sv-SE"/>
        </w:rPr>
        <w:t>som ingår i en grupp</w:t>
      </w:r>
      <w:r>
        <w:rPr>
          <w:lang w:eastAsia="sv-SE"/>
        </w:rPr>
        <w:t>, dels om</w:t>
      </w:r>
      <w:r w:rsidRPr="007450DD">
        <w:rPr>
          <w:lang w:eastAsia="sv-SE"/>
        </w:rPr>
        <w:t xml:space="preserve"> gruppbaserad tillsyn enligt lagen</w:t>
      </w:r>
      <w:r w:rsidRPr="0034251E">
        <w:rPr>
          <w:lang w:eastAsia="sv-SE"/>
        </w:rPr>
        <w:t xml:space="preserve"> </w:t>
      </w:r>
      <w:r w:rsidRPr="000B0997">
        <w:rPr>
          <w:lang w:eastAsia="sv-SE"/>
        </w:rPr>
        <w:t xml:space="preserve">(2014:968) om särskild tillsyn över kreditinstitut och värdepappersbolag, särskilt avseende riskbaserad tillsyn, får Finansinspektionen, när inspektionen är grupptillsynsmyndighet, efter samråd med den myndighet som ansvarar för den gruppbaserade tillsynen enligt den lagen, bevilja undantag från </w:t>
      </w:r>
      <w:r w:rsidRPr="008F4638">
        <w:rPr>
          <w:lang w:eastAsia="sv-SE"/>
        </w:rPr>
        <w:t>bestämmelserna om grupptillsyn över försäkringsföretag</w:t>
      </w:r>
      <w:r w:rsidRPr="000B0997">
        <w:rPr>
          <w:lang w:eastAsia="sv-SE"/>
        </w:rPr>
        <w:t xml:space="preserve"> så att det blandade finansiella holdingföretaget bara behöver tillämpa de relevanta bestämmelserna för den största sektorn enligt </w:t>
      </w:r>
      <w:r>
        <w:rPr>
          <w:lang w:eastAsia="sv-SE"/>
        </w:rPr>
        <w:t>konglomeratlagen</w:t>
      </w:r>
      <w:r w:rsidRPr="002237E7">
        <w:rPr>
          <w:lang w:eastAsia="sv-SE"/>
        </w:rPr>
        <w:t xml:space="preserve"> </w:t>
      </w:r>
      <w:r w:rsidRPr="007450DD">
        <w:rPr>
          <w:lang w:eastAsia="sv-SE"/>
        </w:rPr>
        <w:t>(</w:t>
      </w:r>
      <w:r w:rsidRPr="0034251E">
        <w:rPr>
          <w:lang w:eastAsia="sv-SE"/>
        </w:rPr>
        <w:t>19 kap. 14 §</w:t>
      </w:r>
      <w:r w:rsidRPr="000B0997">
        <w:rPr>
          <w:lang w:eastAsia="sv-SE"/>
        </w:rPr>
        <w:t xml:space="preserve"> FRL).</w:t>
      </w:r>
    </w:p>
    <w:p w14:paraId="44EA1919"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63D1BC75" w14:textId="77777777" w:rsidR="001447FA" w:rsidRPr="000B0997" w:rsidRDefault="001447FA" w:rsidP="001447FA">
      <w:pPr>
        <w:pStyle w:val="Brdtextmedindrag"/>
        <w:rPr>
          <w:lang w:eastAsia="sv-SE"/>
        </w:rPr>
      </w:pPr>
      <w:r w:rsidRPr="0039406B">
        <w:rPr>
          <w:lang w:eastAsia="sv-SE"/>
        </w:rPr>
        <w:t xml:space="preserve">För tjänstepensionskassor finns det inte några bestämmelser om att ett blandat finansiellt </w:t>
      </w:r>
      <w:r w:rsidRPr="002237E7">
        <w:rPr>
          <w:lang w:eastAsia="sv-SE"/>
        </w:rPr>
        <w:t>holdingföretag kan undantas frå</w:t>
      </w:r>
      <w:r w:rsidRPr="007450DD">
        <w:rPr>
          <w:lang w:eastAsia="sv-SE"/>
        </w:rPr>
        <w:t>n bestämmel</w:t>
      </w:r>
      <w:r w:rsidRPr="0034251E">
        <w:rPr>
          <w:lang w:eastAsia="sv-SE"/>
        </w:rPr>
        <w:t>ser om grupptillsyn</w:t>
      </w:r>
      <w:r w:rsidRPr="000B0997">
        <w:rPr>
          <w:lang w:eastAsia="sv-SE"/>
        </w:rPr>
        <w:t xml:space="preserve">. </w:t>
      </w:r>
    </w:p>
    <w:p w14:paraId="0037AF52" w14:textId="77777777" w:rsidR="001447FA" w:rsidRPr="002237E7" w:rsidRDefault="001447FA" w:rsidP="001447FA">
      <w:pPr>
        <w:pStyle w:val="Rubrik5utannumrering"/>
        <w:rPr>
          <w:lang w:eastAsia="sv-SE"/>
        </w:rPr>
      </w:pPr>
      <w:r w:rsidRPr="000B0997">
        <w:t>Blandade</w:t>
      </w:r>
      <w:r w:rsidRPr="0039406B">
        <w:rPr>
          <w:lang w:eastAsia="sv-SE"/>
        </w:rPr>
        <w:t xml:space="preserve"> </w:t>
      </w:r>
      <w:r w:rsidRPr="000B0997">
        <w:t>finansiella</w:t>
      </w:r>
      <w:r w:rsidRPr="00EF736F">
        <w:rPr>
          <w:lang w:eastAsia="sv-SE"/>
        </w:rPr>
        <w:t xml:space="preserve"> holdingföretag bör få undantas från grupptillsyn enligt lagen om tjänstepensionsföretag</w:t>
      </w:r>
    </w:p>
    <w:p w14:paraId="734D95F5" w14:textId="77777777" w:rsidR="001447FA" w:rsidRPr="000B0997" w:rsidRDefault="001447FA" w:rsidP="001447FA">
      <w:pPr>
        <w:pStyle w:val="Brdtext"/>
        <w:rPr>
          <w:lang w:eastAsia="sv-SE"/>
        </w:rPr>
      </w:pPr>
      <w:r w:rsidRPr="000B0997">
        <w:rPr>
          <w:lang w:eastAsia="sv-SE"/>
        </w:rPr>
        <w:t xml:space="preserve">Tjänstepensionsföretag kommer på samma sätt som försäkringsföretag att kunna ingå i grupper med blandade finansiella holdingföretag. I flera fall </w:t>
      </w:r>
      <w:r>
        <w:rPr>
          <w:lang w:eastAsia="sv-SE"/>
        </w:rPr>
        <w:t>ska</w:t>
      </w:r>
      <w:r w:rsidRPr="002237E7">
        <w:rPr>
          <w:lang w:eastAsia="sv-SE"/>
        </w:rPr>
        <w:t xml:space="preserve"> grupptillsyn då utövas enligt försäkringsrörelselagen, se avsnitt </w:t>
      </w:r>
      <w:r w:rsidRPr="007450DD">
        <w:rPr>
          <w:lang w:eastAsia="sv-SE"/>
        </w:rPr>
        <w:t>1</w:t>
      </w:r>
      <w:r>
        <w:rPr>
          <w:lang w:eastAsia="sv-SE"/>
        </w:rPr>
        <w:t>4</w:t>
      </w:r>
      <w:r w:rsidRPr="0039406B">
        <w:rPr>
          <w:lang w:eastAsia="sv-SE"/>
        </w:rPr>
        <w:t>.1.</w:t>
      </w:r>
      <w:r>
        <w:rPr>
          <w:lang w:eastAsia="sv-SE"/>
        </w:rPr>
        <w:t>2</w:t>
      </w:r>
      <w:r w:rsidRPr="002237E7">
        <w:rPr>
          <w:lang w:eastAsia="sv-SE"/>
        </w:rPr>
        <w:t xml:space="preserve"> och figur </w:t>
      </w:r>
      <w:r w:rsidRPr="007450DD">
        <w:rPr>
          <w:lang w:eastAsia="sv-SE"/>
        </w:rPr>
        <w:t>1</w:t>
      </w:r>
      <w:r>
        <w:rPr>
          <w:lang w:eastAsia="sv-SE"/>
        </w:rPr>
        <w:t>4</w:t>
      </w:r>
      <w:r w:rsidRPr="007450DD">
        <w:rPr>
          <w:lang w:eastAsia="sv-SE"/>
        </w:rPr>
        <w:t>.</w:t>
      </w:r>
      <w:r>
        <w:rPr>
          <w:lang w:eastAsia="sv-SE"/>
        </w:rPr>
        <w:t>6</w:t>
      </w:r>
      <w:r w:rsidRPr="007450DD">
        <w:rPr>
          <w:lang w:eastAsia="sv-SE"/>
        </w:rPr>
        <w:t xml:space="preserve">. För en sådan grupp behöver det inte införas någon ny </w:t>
      </w:r>
      <w:r>
        <w:rPr>
          <w:lang w:eastAsia="sv-SE"/>
        </w:rPr>
        <w:t>undan</w:t>
      </w:r>
      <w:r>
        <w:rPr>
          <w:lang w:eastAsia="sv-SE"/>
        </w:rPr>
        <w:softHyphen/>
        <w:t>tags</w:t>
      </w:r>
      <w:r w:rsidRPr="002237E7">
        <w:rPr>
          <w:lang w:eastAsia="sv-SE"/>
        </w:rPr>
        <w:t xml:space="preserve">bestämmelse i </w:t>
      </w:r>
      <w:r>
        <w:rPr>
          <w:lang w:eastAsia="sv-SE"/>
        </w:rPr>
        <w:t xml:space="preserve">den nya </w:t>
      </w:r>
      <w:r w:rsidRPr="002237E7">
        <w:rPr>
          <w:lang w:eastAsia="sv-SE"/>
        </w:rPr>
        <w:t>lagen om tjänstepensionsföretag</w:t>
      </w:r>
      <w:r w:rsidRPr="007450DD">
        <w:rPr>
          <w:lang w:eastAsia="sv-SE"/>
        </w:rPr>
        <w:t>,</w:t>
      </w:r>
      <w:r w:rsidRPr="0034251E">
        <w:rPr>
          <w:lang w:eastAsia="sv-SE"/>
        </w:rPr>
        <w:t xml:space="preserve"> utan </w:t>
      </w:r>
      <w:r>
        <w:rPr>
          <w:lang w:eastAsia="sv-SE"/>
        </w:rPr>
        <w:t>de befintliga undantags</w:t>
      </w:r>
      <w:r w:rsidRPr="002237E7">
        <w:rPr>
          <w:lang w:eastAsia="sv-SE"/>
        </w:rPr>
        <w:t xml:space="preserve">bestämmelserna </w:t>
      </w:r>
      <w:r w:rsidRPr="0034251E">
        <w:rPr>
          <w:lang w:eastAsia="sv-SE"/>
        </w:rPr>
        <w:t xml:space="preserve">i försäkringsrörelselagen </w:t>
      </w:r>
      <w:r>
        <w:rPr>
          <w:lang w:eastAsia="sv-SE"/>
        </w:rPr>
        <w:t xml:space="preserve">kan användas </w:t>
      </w:r>
      <w:r w:rsidRPr="002237E7">
        <w:rPr>
          <w:lang w:eastAsia="sv-SE"/>
        </w:rPr>
        <w:t>(19 kap.</w:t>
      </w:r>
      <w:r w:rsidRPr="007450DD">
        <w:rPr>
          <w:lang w:eastAsia="sv-SE"/>
        </w:rPr>
        <w:t xml:space="preserve"> 2 § andra stycket</w:t>
      </w:r>
      <w:r>
        <w:rPr>
          <w:lang w:eastAsia="sv-SE"/>
        </w:rPr>
        <w:t> </w:t>
      </w:r>
      <w:r w:rsidRPr="007450DD">
        <w:rPr>
          <w:lang w:eastAsia="sv-SE"/>
        </w:rPr>
        <w:t xml:space="preserve">3, </w:t>
      </w:r>
      <w:r w:rsidRPr="0034251E">
        <w:rPr>
          <w:lang w:eastAsia="sv-SE"/>
        </w:rPr>
        <w:t xml:space="preserve">13 och 14 §§). </w:t>
      </w:r>
    </w:p>
    <w:p w14:paraId="027EC88D" w14:textId="77777777" w:rsidR="001447FA" w:rsidRPr="002237E7" w:rsidRDefault="001447FA" w:rsidP="001447FA">
      <w:pPr>
        <w:pStyle w:val="Brdtextmedindrag"/>
        <w:rPr>
          <w:lang w:eastAsia="sv-SE"/>
        </w:rPr>
      </w:pPr>
      <w:r w:rsidRPr="000B0997">
        <w:rPr>
          <w:lang w:eastAsia="sv-SE"/>
        </w:rPr>
        <w:t>I avsnitt 1</w:t>
      </w:r>
      <w:r>
        <w:rPr>
          <w:lang w:eastAsia="sv-SE"/>
        </w:rPr>
        <w:t>4</w:t>
      </w:r>
      <w:r w:rsidRPr="000B0997">
        <w:rPr>
          <w:lang w:eastAsia="sv-SE"/>
        </w:rPr>
        <w:t>.2.2 föreslås att ett tjänstepensionsföretag ska vara ett reglerat företag. Detta leder till att ett företag kan vara ett blandat finansiellt holdingföretag även om det inte finns något försäkringsföretag i företags</w:t>
      </w:r>
      <w:r>
        <w:rPr>
          <w:lang w:eastAsia="sv-SE"/>
        </w:rPr>
        <w:softHyphen/>
      </w:r>
      <w:r w:rsidRPr="000B0997">
        <w:rPr>
          <w:lang w:eastAsia="sv-SE"/>
        </w:rPr>
        <w:t>strukturen, se exempelvis företagsstrukturen i figur 1</w:t>
      </w:r>
      <w:r>
        <w:rPr>
          <w:lang w:eastAsia="sv-SE"/>
        </w:rPr>
        <w:t>4</w:t>
      </w:r>
      <w:r w:rsidRPr="000B0997">
        <w:rPr>
          <w:lang w:eastAsia="sv-SE"/>
        </w:rPr>
        <w:t>.</w:t>
      </w:r>
      <w:r>
        <w:rPr>
          <w:lang w:eastAsia="sv-SE"/>
        </w:rPr>
        <w:t>20</w:t>
      </w:r>
      <w:r w:rsidRPr="0039406B">
        <w:rPr>
          <w:lang w:eastAsia="sv-SE"/>
        </w:rPr>
        <w:t>.</w:t>
      </w:r>
    </w:p>
    <w:p w14:paraId="54E08457" w14:textId="60C19FB5" w:rsidR="001447FA" w:rsidRPr="00EF736F" w:rsidRDefault="001447FA" w:rsidP="001447FA">
      <w:pPr>
        <w:pStyle w:val="FigurRubrik"/>
      </w:pPr>
      <w:r w:rsidRPr="00EF736F">
        <w:lastRenderedPageBreak/>
        <w:t xml:space="preserve">Figur </w:t>
      </w:r>
      <w:r w:rsidRPr="002237E7">
        <w:fldChar w:fldCharType="begin"/>
      </w:r>
      <w:r w:rsidRPr="00EF736F">
        <w:instrText xml:space="preserve"> STYLEREF 1 \s </w:instrText>
      </w:r>
      <w:r w:rsidRPr="002237E7">
        <w:fldChar w:fldCharType="separate"/>
      </w:r>
      <w:r w:rsidR="004E5C8C">
        <w:rPr>
          <w:noProof/>
        </w:rPr>
        <w:t>14</w:t>
      </w:r>
      <w:r w:rsidRPr="002237E7">
        <w:rPr>
          <w:noProof/>
        </w:rPr>
        <w:fldChar w:fldCharType="end"/>
      </w:r>
      <w:r w:rsidRPr="00EF736F">
        <w:t>.</w:t>
      </w:r>
      <w:r>
        <w:t>20</w:t>
      </w:r>
      <w:r w:rsidRPr="00EF736F">
        <w:tab/>
        <w:t>Ett blandat finansiellt holdingföretag i en företagsstruktur där det inte finns något försäkringsföretag</w:t>
      </w:r>
    </w:p>
    <w:p w14:paraId="4441E383" w14:textId="77777777" w:rsidR="001447FA" w:rsidRPr="00EF736F" w:rsidRDefault="001447FA" w:rsidP="001447FA">
      <w:pPr>
        <w:pStyle w:val="Brdtext"/>
      </w:pPr>
      <w:r w:rsidRPr="0039406B">
        <w:rPr>
          <w:noProof/>
        </w:rPr>
        <w:drawing>
          <wp:inline distT="0" distB="0" distL="0" distR="0" wp14:anchorId="084E0049" wp14:editId="04E4E972">
            <wp:extent cx="3752025" cy="1644732"/>
            <wp:effectExtent l="0" t="0" r="1270" b="0"/>
            <wp:docPr id="370" name="Bildobjekt 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3779270" cy="1656675"/>
                    </a:xfrm>
                    <a:prstGeom prst="rect">
                      <a:avLst/>
                    </a:prstGeom>
                    <a:noFill/>
                  </pic:spPr>
                </pic:pic>
              </a:graphicData>
            </a:graphic>
          </wp:inline>
        </w:drawing>
      </w:r>
    </w:p>
    <w:p w14:paraId="2EC1E445" w14:textId="77777777" w:rsidR="001447FA" w:rsidRPr="00EF736F" w:rsidRDefault="001447FA" w:rsidP="001447FA">
      <w:pPr>
        <w:pStyle w:val="Brdtext"/>
      </w:pPr>
    </w:p>
    <w:p w14:paraId="5F5EF013" w14:textId="77777777" w:rsidR="001447FA" w:rsidRPr="003A2435" w:rsidRDefault="001447FA" w:rsidP="001447FA">
      <w:pPr>
        <w:pStyle w:val="Brdtextmedindrag"/>
      </w:pPr>
      <w:r w:rsidRPr="00AF5DC7">
        <w:t>Företagsstrukturen i figur 1</w:t>
      </w:r>
      <w:r>
        <w:t>4</w:t>
      </w:r>
      <w:r w:rsidRPr="00AF5DC7">
        <w:t>.</w:t>
      </w:r>
      <w:r>
        <w:t>20</w:t>
      </w:r>
      <w:r w:rsidRPr="00AF5DC7">
        <w:t xml:space="preserve"> kommer inte att omfattas av försäkrings</w:t>
      </w:r>
      <w:r>
        <w:softHyphen/>
      </w:r>
      <w:r w:rsidRPr="00AF5DC7">
        <w:t xml:space="preserve">rörelselagens bestämmelser om grupptillsyn. I stället kommer strukturen att omfattas av de bestämmelser om grupptillsyn som </w:t>
      </w:r>
      <w:r>
        <w:t xml:space="preserve">enligt </w:t>
      </w:r>
      <w:r w:rsidRPr="00AF5DC7">
        <w:t>försl</w:t>
      </w:r>
      <w:r>
        <w:t>aget</w:t>
      </w:r>
      <w:r w:rsidRPr="00AF5DC7">
        <w:t xml:space="preserve"> </w:t>
      </w:r>
      <w:r>
        <w:t>ska gälla enl</w:t>
      </w:r>
      <w:r w:rsidRPr="00AF5DC7">
        <w:t>i</w:t>
      </w:r>
      <w:r>
        <w:t>gt den nya</w:t>
      </w:r>
      <w:r w:rsidRPr="00AF5DC7">
        <w:t xml:space="preserve"> lagen om tjänstepensionsföretag,</w:t>
      </w:r>
      <w:r w:rsidRPr="003A2435">
        <w:t xml:space="preserve"> se avsnitt 1</w:t>
      </w:r>
      <w:r>
        <w:t>4</w:t>
      </w:r>
      <w:r w:rsidRPr="003A2435">
        <w:t xml:space="preserve">.1.2. </w:t>
      </w:r>
    </w:p>
    <w:p w14:paraId="582CEDE8" w14:textId="77777777" w:rsidR="001447FA" w:rsidRPr="000B0997" w:rsidRDefault="001447FA" w:rsidP="001447FA">
      <w:pPr>
        <w:pStyle w:val="Brdtextmedindrag"/>
      </w:pPr>
      <w:r w:rsidRPr="000B0997">
        <w:t>Som anges i avsnitt 1</w:t>
      </w:r>
      <w:r>
        <w:t>4</w:t>
      </w:r>
      <w:r w:rsidRPr="000B0997">
        <w:t>.1.</w:t>
      </w:r>
      <w:r>
        <w:t>2</w:t>
      </w:r>
      <w:r w:rsidRPr="007450DD">
        <w:t xml:space="preserve"> är en av utgångspunkterna med de</w:t>
      </w:r>
      <w:r w:rsidRPr="0034251E">
        <w:t xml:space="preserve"> bestäm</w:t>
      </w:r>
      <w:r>
        <w:softHyphen/>
      </w:r>
      <w:r w:rsidRPr="0034251E">
        <w:t>melser om grupptillsyn som föreslås att grupptillsynen inte ska minska i omfattnin</w:t>
      </w:r>
      <w:r w:rsidRPr="000B0997">
        <w:t>g om ett försäkringsföretag omvandlas till ett tjänstepensions</w:t>
      </w:r>
      <w:r>
        <w:softHyphen/>
      </w:r>
      <w:r w:rsidRPr="000B0997">
        <w:t>företag. Inte heller bör grupptillsynen bli mer omfattande vid en omvand</w:t>
      </w:r>
      <w:r>
        <w:softHyphen/>
      </w:r>
      <w:r w:rsidRPr="000B0997">
        <w:t xml:space="preserve">ling. För att motverka detta bör det, på samma sätt </w:t>
      </w:r>
      <w:r>
        <w:t xml:space="preserve">i </w:t>
      </w:r>
      <w:r w:rsidRPr="007450DD">
        <w:t>försäk</w:t>
      </w:r>
      <w:r w:rsidRPr="0034251E">
        <w:t>ringsrörelse</w:t>
      </w:r>
      <w:r>
        <w:softHyphen/>
      </w:r>
      <w:r w:rsidRPr="0034251E">
        <w:t>lagen</w:t>
      </w:r>
      <w:r w:rsidRPr="000B0997">
        <w:t xml:space="preserve"> (19 kap</w:t>
      </w:r>
      <w:r>
        <w:t>.</w:t>
      </w:r>
      <w:r w:rsidRPr="000B0997">
        <w:t xml:space="preserve"> 13 och 14 §§), införas bestämmelser i </w:t>
      </w:r>
      <w:r>
        <w:t xml:space="preserve">den nya </w:t>
      </w:r>
      <w:r w:rsidRPr="000B0997">
        <w:t xml:space="preserve">lagen om tjänstepensionsföretag om att ett blandat finansiellt holdingföretag i vissa fall </w:t>
      </w:r>
      <w:r>
        <w:t>kan</w:t>
      </w:r>
      <w:r w:rsidRPr="002237E7">
        <w:t xml:space="preserve"> undantas från grupptillsyn</w:t>
      </w:r>
      <w:r>
        <w:t>en</w:t>
      </w:r>
      <w:r w:rsidRPr="007450DD">
        <w:t>.</w:t>
      </w:r>
      <w:r w:rsidRPr="0034251E">
        <w:t xml:space="preserve"> </w:t>
      </w:r>
    </w:p>
    <w:p w14:paraId="4EAFB16D" w14:textId="77777777" w:rsidR="001447FA" w:rsidRPr="002237E7" w:rsidRDefault="001447FA" w:rsidP="001447FA">
      <w:pPr>
        <w:pStyle w:val="Rubrik5utannumrering"/>
      </w:pPr>
      <w:r w:rsidRPr="00EF736F">
        <w:t>När får Finansinspektionen besluta om undantag?</w:t>
      </w:r>
    </w:p>
    <w:p w14:paraId="45367BC3" w14:textId="77777777" w:rsidR="001447FA" w:rsidRPr="000B0997" w:rsidRDefault="001447FA" w:rsidP="001447FA">
      <w:pPr>
        <w:pStyle w:val="Brdtextmedindrag"/>
        <w:ind w:firstLine="0"/>
      </w:pPr>
      <w:r w:rsidRPr="007450DD">
        <w:rPr>
          <w:lang w:eastAsia="sv-SE"/>
        </w:rPr>
        <w:t>Ett blandat</w:t>
      </w:r>
      <w:r w:rsidRPr="0034251E">
        <w:rPr>
          <w:lang w:eastAsia="sv-SE"/>
        </w:rPr>
        <w:t xml:space="preserve"> finansiellt holdingföretag kan</w:t>
      </w:r>
      <w:r w:rsidRPr="000B0997">
        <w:rPr>
          <w:lang w:eastAsia="sv-SE"/>
        </w:rPr>
        <w:t xml:space="preserve"> utöver den grupptillsyn som nu föreslås i lagen om tjänstepensionsföretag komma att omfattas av tillsyn</w:t>
      </w:r>
      <w:r>
        <w:rPr>
          <w:lang w:eastAsia="sv-SE"/>
        </w:rPr>
        <w:t xml:space="preserve"> </w:t>
      </w:r>
      <w:r w:rsidRPr="000B0997">
        <w:rPr>
          <w:lang w:eastAsia="sv-SE"/>
        </w:rPr>
        <w:t xml:space="preserve">dels enligt </w:t>
      </w:r>
      <w:r w:rsidRPr="000B0997">
        <w:t>lagen om särskild tillsyn över kredit</w:t>
      </w:r>
      <w:r>
        <w:softHyphen/>
      </w:r>
      <w:r w:rsidRPr="000B0997">
        <w:t>institut och värdepappers</w:t>
      </w:r>
      <w:r>
        <w:softHyphen/>
      </w:r>
      <w:r w:rsidRPr="000B0997">
        <w:t>bolag</w:t>
      </w:r>
      <w:r>
        <w:t xml:space="preserve"> (i det följande be</w:t>
      </w:r>
      <w:r w:rsidRPr="007450DD">
        <w:t>n</w:t>
      </w:r>
      <w:r>
        <w:t>ämn</w:t>
      </w:r>
      <w:r w:rsidRPr="007450DD">
        <w:t>d tillsynslagen</w:t>
      </w:r>
      <w:r>
        <w:t>),</w:t>
      </w:r>
      <w:r w:rsidRPr="007450DD">
        <w:t xml:space="preserve"> dels enligt </w:t>
      </w:r>
      <w:r w:rsidRPr="000B0997">
        <w:t>konglomerat</w:t>
      </w:r>
      <w:r>
        <w:softHyphen/>
      </w:r>
      <w:r w:rsidRPr="000B0997">
        <w:t>lagen. Detta motsvarar den tillsyn som ett blandat finansiellt holding</w:t>
      </w:r>
      <w:r>
        <w:softHyphen/>
      </w:r>
      <w:r w:rsidRPr="000B0997">
        <w:t>företag skulle kunna omfattas av om det i stället om</w:t>
      </w:r>
      <w:r>
        <w:softHyphen/>
      </w:r>
      <w:r w:rsidRPr="000B0997">
        <w:t xml:space="preserve">fattas av grupptillsyn enligt försäkringsrörelselagen. Bestämmelser i </w:t>
      </w:r>
      <w:r>
        <w:t xml:space="preserve">den nya </w:t>
      </w:r>
      <w:r w:rsidRPr="000B0997">
        <w:t>lagen om tjänstepensionsföretag om undantag från grupptillsyn bör därmed utformas efter förebild av motsvarande bestämmelser i försäk</w:t>
      </w:r>
      <w:r>
        <w:softHyphen/>
      </w:r>
      <w:r w:rsidRPr="000B0997">
        <w:t>rings</w:t>
      </w:r>
      <w:r>
        <w:softHyphen/>
      </w:r>
      <w:r w:rsidRPr="000B0997">
        <w:t xml:space="preserve">rörelselagen (19 kap. 13 och 14 §§). I </w:t>
      </w:r>
      <w:r>
        <w:t xml:space="preserve">den nya </w:t>
      </w:r>
      <w:r w:rsidRPr="000B0997">
        <w:t>lagen</w:t>
      </w:r>
      <w:r w:rsidRPr="000B0997" w:rsidDel="00E62E82">
        <w:t xml:space="preserve"> </w:t>
      </w:r>
      <w:r w:rsidRPr="000B0997">
        <w:t xml:space="preserve">bör det därmed införas bestämmelser om att ett blandat finansiellt holdingföretag </w:t>
      </w:r>
      <w:r>
        <w:t>får</w:t>
      </w:r>
      <w:r w:rsidRPr="000B0997">
        <w:t xml:space="preserve"> undantas från grupptillsyn enligt </w:t>
      </w:r>
      <w:r>
        <w:t xml:space="preserve">den </w:t>
      </w:r>
      <w:r w:rsidRPr="000B0997">
        <w:t xml:space="preserve">lagen </w:t>
      </w:r>
      <w:r w:rsidRPr="000B0997" w:rsidDel="00E62E82">
        <w:t xml:space="preserve">om </w:t>
      </w:r>
      <w:r w:rsidRPr="000B0997">
        <w:t>det omfattas av bestäm</w:t>
      </w:r>
      <w:r>
        <w:softHyphen/>
      </w:r>
      <w:r w:rsidRPr="000B0997">
        <w:t xml:space="preserve">melser om tillsyn enligt tillsynslagen eller konglomeratlagen. </w:t>
      </w:r>
    </w:p>
    <w:p w14:paraId="5636C786" w14:textId="77777777" w:rsidR="001447FA" w:rsidRDefault="001447FA" w:rsidP="001447FA">
      <w:pPr>
        <w:pStyle w:val="Brdtextmedindrag"/>
      </w:pPr>
      <w:r w:rsidRPr="000B0997">
        <w:t>På samma sätt som enligt försäkringsrörelselagen bör det för ett undan</w:t>
      </w:r>
      <w:r>
        <w:softHyphen/>
      </w:r>
      <w:r w:rsidRPr="000B0997">
        <w:t xml:space="preserve">tag krävas att tillsynen, särskilt </w:t>
      </w:r>
      <w:r>
        <w:t>när det gäller</w:t>
      </w:r>
      <w:r w:rsidRPr="000B0997">
        <w:t xml:space="preserve"> riskbaserad tillsyn, är likvärdig i konglomeratlagen respektive tillsynslagen i förhållande till bestämmel</w:t>
      </w:r>
      <w:r>
        <w:softHyphen/>
      </w:r>
      <w:r w:rsidRPr="000B0997">
        <w:t xml:space="preserve">serna om grupptillsyn i </w:t>
      </w:r>
      <w:r>
        <w:t xml:space="preserve">den nya </w:t>
      </w:r>
      <w:r w:rsidRPr="000B0997">
        <w:t>lagen om tjänstepensions</w:t>
      </w:r>
      <w:r>
        <w:softHyphen/>
      </w:r>
      <w:r w:rsidRPr="000B0997">
        <w:t xml:space="preserve">företag. </w:t>
      </w:r>
    </w:p>
    <w:p w14:paraId="2665CB4D" w14:textId="77777777" w:rsidR="00707D1C" w:rsidRPr="000B0997" w:rsidRDefault="00707D1C" w:rsidP="001447FA">
      <w:pPr>
        <w:pStyle w:val="Brdtextmedindrag"/>
      </w:pPr>
    </w:p>
    <w:p w14:paraId="0E9137CC" w14:textId="77777777" w:rsidR="001447FA" w:rsidRPr="00EF736F" w:rsidRDefault="001447FA" w:rsidP="00707D1C">
      <w:pPr>
        <w:pStyle w:val="Rubrik5utannumrering"/>
        <w:spacing w:before="0"/>
        <w:rPr>
          <w:lang w:eastAsia="sv-SE"/>
        </w:rPr>
      </w:pPr>
      <w:r w:rsidRPr="000B0997">
        <w:lastRenderedPageBreak/>
        <w:t>Skillnader</w:t>
      </w:r>
      <w:r w:rsidRPr="00EF736F">
        <w:rPr>
          <w:lang w:eastAsia="sv-SE"/>
        </w:rPr>
        <w:t xml:space="preserve"> gentemot bestämmelserna i försäkringsrörelselagen</w:t>
      </w:r>
    </w:p>
    <w:p w14:paraId="741657F6" w14:textId="77777777" w:rsidR="001447FA" w:rsidRPr="000B0997" w:rsidRDefault="001447FA" w:rsidP="001447FA">
      <w:pPr>
        <w:pStyle w:val="Brdtextmedindrag"/>
        <w:ind w:firstLine="0"/>
        <w:rPr>
          <w:lang w:eastAsia="sv-SE"/>
        </w:rPr>
      </w:pPr>
      <w:r w:rsidRPr="0039406B">
        <w:rPr>
          <w:lang w:eastAsia="sv-SE"/>
        </w:rPr>
        <w:t>I försäkringsrörelselagen anges att Finansinspektionen får</w:t>
      </w:r>
      <w:r w:rsidRPr="002237E7">
        <w:rPr>
          <w:lang w:eastAsia="sv-SE"/>
        </w:rPr>
        <w:t xml:space="preserve"> besluta om undantag för det blandade finansiella holdingföretaget </w:t>
      </w:r>
      <w:r w:rsidRPr="007450DD">
        <w:rPr>
          <w:lang w:eastAsia="sv-SE"/>
        </w:rPr>
        <w:t>efter samråd med</w:t>
      </w:r>
      <w:r w:rsidRPr="0034251E">
        <w:rPr>
          <w:lang w:eastAsia="sv-SE"/>
        </w:rPr>
        <w:t xml:space="preserve"> </w:t>
      </w:r>
      <w:r w:rsidRPr="000B0997">
        <w:rPr>
          <w:lang w:eastAsia="sv-SE"/>
        </w:rPr>
        <w:t>berörda behöriga myndigheter (19 kap. 13 och 14 §§). Det finns även en bestämmelse om att Finansinspektionen ska underrätta Europeiska bank</w:t>
      </w:r>
      <w:r>
        <w:rPr>
          <w:lang w:eastAsia="sv-SE"/>
        </w:rPr>
        <w:softHyphen/>
      </w:r>
      <w:r w:rsidRPr="000B0997">
        <w:rPr>
          <w:lang w:eastAsia="sv-SE"/>
        </w:rPr>
        <w:t xml:space="preserve">myndigheten </w:t>
      </w:r>
      <w:r>
        <w:rPr>
          <w:lang w:eastAsia="sv-SE"/>
        </w:rPr>
        <w:t xml:space="preserve">(Eba) </w:t>
      </w:r>
      <w:r w:rsidRPr="000B0997">
        <w:rPr>
          <w:lang w:eastAsia="sv-SE"/>
        </w:rPr>
        <w:t>och E</w:t>
      </w:r>
      <w:r>
        <w:rPr>
          <w:lang w:eastAsia="sv-SE"/>
        </w:rPr>
        <w:t>iopa</w:t>
      </w:r>
      <w:r w:rsidRPr="000B0997">
        <w:rPr>
          <w:lang w:eastAsia="sv-SE"/>
        </w:rPr>
        <w:t xml:space="preserve"> om ett beslut om undantag (19 kap. 15 § FRL). Dessa bestämmelser har sin grund i </w:t>
      </w:r>
      <w:r>
        <w:rPr>
          <w:lang w:eastAsia="sv-SE"/>
        </w:rPr>
        <w:t>unions</w:t>
      </w:r>
      <w:r w:rsidRPr="002237E7">
        <w:rPr>
          <w:lang w:eastAsia="sv-SE"/>
        </w:rPr>
        <w:t>rätten</w:t>
      </w:r>
      <w:r w:rsidRPr="007450DD">
        <w:rPr>
          <w:lang w:eastAsia="sv-SE"/>
        </w:rPr>
        <w:t xml:space="preserve"> (artikel</w:t>
      </w:r>
      <w:r w:rsidRPr="0034251E">
        <w:rPr>
          <w:lang w:eastAsia="sv-SE"/>
        </w:rPr>
        <w:t> </w:t>
      </w:r>
      <w:r w:rsidRPr="000B0997">
        <w:rPr>
          <w:lang w:eastAsia="sv-SE"/>
        </w:rPr>
        <w:t>213.4 i Solvens II-direktivet i lydelse</w:t>
      </w:r>
      <w:r>
        <w:rPr>
          <w:lang w:eastAsia="sv-SE"/>
        </w:rPr>
        <w:t>n</w:t>
      </w:r>
      <w:r w:rsidRPr="000B0997">
        <w:rPr>
          <w:lang w:eastAsia="sv-SE"/>
        </w:rPr>
        <w:t xml:space="preserve"> enligt artikel 4.2 i ändringsdirektivet, artikel 213.5 i Solvens II-direktivet i lydelse</w:t>
      </w:r>
      <w:r>
        <w:rPr>
          <w:lang w:eastAsia="sv-SE"/>
        </w:rPr>
        <w:t>n</w:t>
      </w:r>
      <w:r w:rsidRPr="000B0997">
        <w:rPr>
          <w:lang w:eastAsia="sv-SE"/>
        </w:rPr>
        <w:t xml:space="preserve"> enligt artikel 4.2 i ändrings</w:t>
      </w:r>
      <w:r>
        <w:rPr>
          <w:lang w:eastAsia="sv-SE"/>
        </w:rPr>
        <w:softHyphen/>
      </w:r>
      <w:r w:rsidRPr="000B0997">
        <w:rPr>
          <w:lang w:eastAsia="sv-SE"/>
        </w:rPr>
        <w:t>direktivet och artikel 213.6 i Solvens II-direktivet i lydelse</w:t>
      </w:r>
      <w:r>
        <w:rPr>
          <w:lang w:eastAsia="sv-SE"/>
        </w:rPr>
        <w:t>n</w:t>
      </w:r>
      <w:r w:rsidRPr="000B0997">
        <w:rPr>
          <w:lang w:eastAsia="sv-SE"/>
        </w:rPr>
        <w:t xml:space="preserve"> enligt artikel 4.2 i ändringsdirektivet) och infördes </w:t>
      </w:r>
      <w:r>
        <w:rPr>
          <w:lang w:eastAsia="sv-SE"/>
        </w:rPr>
        <w:t>när</w:t>
      </w:r>
      <w:r w:rsidRPr="000B0997">
        <w:rPr>
          <w:lang w:eastAsia="sv-SE"/>
        </w:rPr>
        <w:t xml:space="preserve"> Solvens II-direktivet </w:t>
      </w:r>
      <w:r>
        <w:rPr>
          <w:lang w:eastAsia="sv-SE"/>
        </w:rPr>
        <w:t xml:space="preserve">genomfördes </w:t>
      </w:r>
      <w:r w:rsidRPr="000B0997">
        <w:rPr>
          <w:lang w:eastAsia="sv-SE"/>
        </w:rPr>
        <w:t xml:space="preserve">(prop. 2015/16:9 s. 417–419). Även före det huvudsakliga genomförandet av Solvens II-direktivet fanns </w:t>
      </w:r>
      <w:r>
        <w:rPr>
          <w:lang w:eastAsia="sv-SE"/>
        </w:rPr>
        <w:t xml:space="preserve">det dock </w:t>
      </w:r>
      <w:r w:rsidRPr="000B0997">
        <w:rPr>
          <w:lang w:eastAsia="sv-SE"/>
        </w:rPr>
        <w:t>motsvarande bestämmelser i försäkringsrörelselagen (prop. 2012/13:160 s. 56–59).</w:t>
      </w:r>
    </w:p>
    <w:p w14:paraId="183963D1" w14:textId="77777777" w:rsidR="001447FA" w:rsidRPr="00EF736F" w:rsidRDefault="001447FA" w:rsidP="001447FA">
      <w:pPr>
        <w:pStyle w:val="Brdtextmedindrag"/>
        <w:rPr>
          <w:lang w:eastAsia="sv-SE"/>
        </w:rPr>
      </w:pPr>
      <w:r w:rsidRPr="00EF736F">
        <w:rPr>
          <w:lang w:eastAsia="sv-SE"/>
        </w:rPr>
        <w:t xml:space="preserve">Andra tjänstepensionsdirektivet innehåller inte några bestämmelser om grupptillsyn. De bestämmelser om grupptillsyn som </w:t>
      </w:r>
      <w:r>
        <w:rPr>
          <w:lang w:eastAsia="sv-SE"/>
        </w:rPr>
        <w:t>enligt</w:t>
      </w:r>
      <w:r w:rsidRPr="00EF736F">
        <w:rPr>
          <w:lang w:eastAsia="sv-SE"/>
        </w:rPr>
        <w:t xml:space="preserve"> försl</w:t>
      </w:r>
      <w:r>
        <w:rPr>
          <w:lang w:eastAsia="sv-SE"/>
        </w:rPr>
        <w:t>aget</w:t>
      </w:r>
      <w:r w:rsidRPr="00EF736F">
        <w:rPr>
          <w:lang w:eastAsia="sv-SE"/>
        </w:rPr>
        <w:t xml:space="preserve"> </w:t>
      </w:r>
      <w:r>
        <w:rPr>
          <w:lang w:eastAsia="sv-SE"/>
        </w:rPr>
        <w:t>ska gälla enl</w:t>
      </w:r>
      <w:r w:rsidRPr="00EF736F">
        <w:rPr>
          <w:lang w:eastAsia="sv-SE"/>
        </w:rPr>
        <w:t>i</w:t>
      </w:r>
      <w:r>
        <w:rPr>
          <w:lang w:eastAsia="sv-SE"/>
        </w:rPr>
        <w:t>gt den nya</w:t>
      </w:r>
      <w:r w:rsidRPr="00EF736F">
        <w:rPr>
          <w:lang w:eastAsia="sv-SE"/>
        </w:rPr>
        <w:t xml:space="preserve"> lagen om tjänstepensionsföretag är i stället uteslutande svenska nationella bestämmelser. Det bör därmed inte införas några bestämmelser om att Finansinspektionen måste samråda med någon annan myndighet innan de beslutar om att undanta ett blandat finansiellt holding</w:t>
      </w:r>
      <w:r>
        <w:rPr>
          <w:lang w:eastAsia="sv-SE"/>
        </w:rPr>
        <w:softHyphen/>
      </w:r>
      <w:r w:rsidRPr="00EF736F">
        <w:rPr>
          <w:lang w:eastAsia="sv-SE"/>
        </w:rPr>
        <w:t xml:space="preserve">företag från bestämmelserna om grupptillsyn i </w:t>
      </w:r>
      <w:r>
        <w:rPr>
          <w:lang w:eastAsia="sv-SE"/>
        </w:rPr>
        <w:t xml:space="preserve">den </w:t>
      </w:r>
      <w:r w:rsidRPr="00EF736F">
        <w:rPr>
          <w:lang w:eastAsia="sv-SE"/>
        </w:rPr>
        <w:t xml:space="preserve">lagen. Inte heller bör det i </w:t>
      </w:r>
      <w:r>
        <w:rPr>
          <w:lang w:eastAsia="sv-SE"/>
        </w:rPr>
        <w:t xml:space="preserve">den </w:t>
      </w:r>
      <w:r w:rsidRPr="00EF736F">
        <w:rPr>
          <w:lang w:eastAsia="sv-SE"/>
        </w:rPr>
        <w:t xml:space="preserve">lagen införas </w:t>
      </w:r>
      <w:r>
        <w:rPr>
          <w:lang w:eastAsia="sv-SE"/>
        </w:rPr>
        <w:t>någon</w:t>
      </w:r>
      <w:r w:rsidRPr="00EF736F">
        <w:rPr>
          <w:lang w:eastAsia="sv-SE"/>
        </w:rPr>
        <w:t xml:space="preserve"> bestämmelse om att Finansinspektionen ska underrätta Eba </w:t>
      </w:r>
      <w:r>
        <w:rPr>
          <w:lang w:eastAsia="sv-SE"/>
        </w:rPr>
        <w:t>eller</w:t>
      </w:r>
      <w:r w:rsidRPr="00EF736F">
        <w:rPr>
          <w:lang w:eastAsia="sv-SE"/>
        </w:rPr>
        <w:t xml:space="preserve"> E</w:t>
      </w:r>
      <w:r>
        <w:rPr>
          <w:lang w:eastAsia="sv-SE"/>
        </w:rPr>
        <w:t>iopa</w:t>
      </w:r>
      <w:r w:rsidRPr="00EF736F">
        <w:rPr>
          <w:lang w:eastAsia="sv-SE"/>
        </w:rPr>
        <w:t xml:space="preserve"> om ett beslut om undantag.</w:t>
      </w:r>
    </w:p>
    <w:p w14:paraId="6CB70EAE" w14:textId="77777777" w:rsidR="001447FA" w:rsidRPr="00EF736F" w:rsidRDefault="001447FA" w:rsidP="00C53300">
      <w:pPr>
        <w:pStyle w:val="Rubrik3"/>
        <w:rPr>
          <w:lang w:eastAsia="sv-SE"/>
        </w:rPr>
      </w:pPr>
      <w:bookmarkStart w:id="4926" w:name="_Toc518396712"/>
      <w:bookmarkStart w:id="4927" w:name="_Toc518401023"/>
      <w:bookmarkStart w:id="4928" w:name="_Toc518401740"/>
      <w:bookmarkStart w:id="4929" w:name="_Toc518401979"/>
      <w:bookmarkStart w:id="4930" w:name="_Toc518463133"/>
      <w:bookmarkStart w:id="4931" w:name="_Toc518462829"/>
      <w:bookmarkStart w:id="4932" w:name="_Toc518463785"/>
      <w:bookmarkStart w:id="4933" w:name="_Toc518464160"/>
      <w:bookmarkStart w:id="4934" w:name="_Toc518464399"/>
      <w:bookmarkStart w:id="4935" w:name="_Toc518472838"/>
      <w:bookmarkStart w:id="4936" w:name="_Toc8059869"/>
      <w:bookmarkStart w:id="4937" w:name="_Toc8061579"/>
      <w:bookmarkStart w:id="4938" w:name="_Toc8062111"/>
      <w:bookmarkStart w:id="4939" w:name="_Toc8064579"/>
      <w:bookmarkStart w:id="4940" w:name="_Toc8391256"/>
      <w:bookmarkStart w:id="4941" w:name="_Toc8391522"/>
      <w:bookmarkStart w:id="4942" w:name="_Toc8644727"/>
      <w:bookmarkStart w:id="4943" w:name="_Toc8645259"/>
      <w:bookmarkStart w:id="4944" w:name="_Toc8817740"/>
      <w:bookmarkStart w:id="4945" w:name="_Toc8818312"/>
      <w:bookmarkStart w:id="4946" w:name="_Toc8825681"/>
      <w:bookmarkStart w:id="4947" w:name="_Toc8831778"/>
      <w:bookmarkStart w:id="4948" w:name="_Toc8832687"/>
      <w:bookmarkStart w:id="4949" w:name="_Toc11153149"/>
      <w:bookmarkStart w:id="4950" w:name="_Toc11161070"/>
      <w:bookmarkStart w:id="4951" w:name="_Toc11167006"/>
      <w:bookmarkStart w:id="4952" w:name="_Toc11167542"/>
      <w:bookmarkStart w:id="4953" w:name="_Toc11168979"/>
      <w:bookmarkStart w:id="4954" w:name="_Toc11845932"/>
      <w:bookmarkStart w:id="4955" w:name="_Toc12611731"/>
      <w:bookmarkStart w:id="4956" w:name="_Toc12624998"/>
      <w:bookmarkStart w:id="4957" w:name="_Toc12627487"/>
      <w:bookmarkStart w:id="4958" w:name="_Toc12630377"/>
      <w:bookmarkStart w:id="4959" w:name="_Toc12632872"/>
      <w:bookmarkStart w:id="4960" w:name="_Toc17902944"/>
      <w:bookmarkStart w:id="4961" w:name="_Hlk1389628"/>
      <w:r w:rsidRPr="00C53300">
        <w:t>Gruppsolvens</w:t>
      </w:r>
      <w:r w:rsidRPr="00EF736F">
        <w:rPr>
          <w:lang w:eastAsia="sv-SE"/>
        </w:rPr>
        <w:t xml:space="preserve"> – kapitalbas och kapitalkrav på gruppnivå</w:t>
      </w:r>
      <w:bookmarkEnd w:id="4926"/>
      <w:bookmarkEnd w:id="4927"/>
      <w:bookmarkEnd w:id="4928"/>
      <w:bookmarkEnd w:id="4929"/>
      <w:bookmarkEnd w:id="4930"/>
      <w:bookmarkEnd w:id="4931"/>
      <w:bookmarkEnd w:id="4932"/>
      <w:bookmarkEnd w:id="4933"/>
      <w:bookmarkEnd w:id="4934"/>
      <w:bookmarkEnd w:id="4935"/>
      <w:bookmarkEnd w:id="4936"/>
      <w:bookmarkEnd w:id="4937"/>
      <w:bookmarkEnd w:id="4938"/>
      <w:bookmarkEnd w:id="4939"/>
      <w:bookmarkEnd w:id="4940"/>
      <w:bookmarkEnd w:id="4941"/>
      <w:bookmarkEnd w:id="4942"/>
      <w:bookmarkEnd w:id="4943"/>
      <w:bookmarkEnd w:id="4944"/>
      <w:bookmarkEnd w:id="4945"/>
      <w:bookmarkEnd w:id="4946"/>
      <w:bookmarkEnd w:id="4947"/>
      <w:bookmarkEnd w:id="4948"/>
      <w:bookmarkEnd w:id="4949"/>
      <w:bookmarkEnd w:id="4950"/>
      <w:bookmarkEnd w:id="4951"/>
      <w:bookmarkEnd w:id="4952"/>
      <w:bookmarkEnd w:id="4953"/>
      <w:bookmarkEnd w:id="4954"/>
      <w:bookmarkEnd w:id="4955"/>
      <w:bookmarkEnd w:id="4956"/>
      <w:bookmarkEnd w:id="4957"/>
      <w:bookmarkEnd w:id="4958"/>
      <w:bookmarkEnd w:id="4959"/>
      <w:bookmarkEnd w:id="4960"/>
    </w:p>
    <w:p w14:paraId="45BB2D89" w14:textId="175BE547" w:rsidR="001447FA" w:rsidRPr="00EF736F" w:rsidRDefault="001447FA" w:rsidP="001447FA">
      <w:pPr>
        <w:pStyle w:val="Brdtextram"/>
        <w:tabs>
          <w:tab w:val="left" w:pos="4253"/>
        </w:tabs>
      </w:pPr>
      <w:r w:rsidRPr="00EF736F">
        <w:rPr>
          <w:b/>
          <w:lang w:eastAsia="sv-SE"/>
        </w:rPr>
        <w:t xml:space="preserve">Regeringens förslag: </w:t>
      </w:r>
      <w:r w:rsidRPr="000B0997">
        <w:rPr>
          <w:lang w:eastAsia="sv-SE"/>
        </w:rPr>
        <w:t xml:space="preserve">Ett tjänstepensionsföretag som </w:t>
      </w:r>
      <w:r>
        <w:rPr>
          <w:lang w:eastAsia="sv-SE"/>
        </w:rPr>
        <w:t xml:space="preserve">ska </w:t>
      </w:r>
      <w:r w:rsidR="00823590">
        <w:rPr>
          <w:lang w:eastAsia="sv-SE"/>
        </w:rPr>
        <w:t>omfattas av</w:t>
      </w:r>
      <w:r>
        <w:rPr>
          <w:lang w:eastAsia="sv-SE"/>
        </w:rPr>
        <w:t xml:space="preserve"> full</w:t>
      </w:r>
      <w:r>
        <w:rPr>
          <w:lang w:eastAsia="sv-SE"/>
        </w:rPr>
        <w:softHyphen/>
        <w:t>ständig grupptillsyn</w:t>
      </w:r>
      <w:r w:rsidRPr="000B0997">
        <w:rPr>
          <w:lang w:eastAsia="sv-SE"/>
        </w:rPr>
        <w:t xml:space="preserve"> ska säkerställa att det inom gruppen sammantaget finns en gruppbaserad kapitalbas som alltid </w:t>
      </w:r>
      <w:r>
        <w:rPr>
          <w:lang w:eastAsia="sv-SE"/>
        </w:rPr>
        <w:t>minst uppgår till</w:t>
      </w:r>
      <w:r w:rsidRPr="00EF736F">
        <w:rPr>
          <w:lang w:eastAsia="sv-SE"/>
        </w:rPr>
        <w:t xml:space="preserve"> </w:t>
      </w:r>
      <w:r w:rsidRPr="000B0997">
        <w:rPr>
          <w:lang w:eastAsia="sv-SE"/>
        </w:rPr>
        <w:t>ett grupp</w:t>
      </w:r>
      <w:r>
        <w:rPr>
          <w:lang w:eastAsia="sv-SE"/>
        </w:rPr>
        <w:softHyphen/>
      </w:r>
      <w:r w:rsidRPr="000B0997">
        <w:rPr>
          <w:lang w:eastAsia="sv-SE"/>
        </w:rPr>
        <w:t>baserat ka</w:t>
      </w:r>
      <w:r w:rsidRPr="00EF736F">
        <w:rPr>
          <w:lang w:eastAsia="sv-SE"/>
        </w:rPr>
        <w:t xml:space="preserve">pitalkrav </w:t>
      </w:r>
      <w:r w:rsidRPr="000B0997">
        <w:rPr>
          <w:lang w:eastAsia="sv-SE"/>
        </w:rPr>
        <w:t>eller</w:t>
      </w:r>
      <w:r w:rsidRPr="00EF736F">
        <w:rPr>
          <w:lang w:eastAsia="sv-SE"/>
        </w:rPr>
        <w:t xml:space="preserve"> </w:t>
      </w:r>
      <w:r w:rsidRPr="000B0997">
        <w:rPr>
          <w:lang w:eastAsia="sv-SE"/>
        </w:rPr>
        <w:t xml:space="preserve">det högre belopp som </w:t>
      </w:r>
      <w:r>
        <w:rPr>
          <w:lang w:eastAsia="sv-SE"/>
        </w:rPr>
        <w:t xml:space="preserve">följer av ett beslut av </w:t>
      </w:r>
      <w:r w:rsidRPr="000B0997">
        <w:rPr>
          <w:lang w:eastAsia="sv-SE"/>
        </w:rPr>
        <w:t>F</w:t>
      </w:r>
      <w:r w:rsidRPr="00EF736F">
        <w:rPr>
          <w:lang w:eastAsia="sv-SE"/>
        </w:rPr>
        <w:t>inansinspektionen om kapitaltillägg.</w:t>
      </w:r>
    </w:p>
    <w:p w14:paraId="38CEB238" w14:textId="77777777" w:rsidR="001447FA" w:rsidRPr="00EF736F" w:rsidRDefault="001447FA" w:rsidP="001447FA">
      <w:pPr>
        <w:pStyle w:val="Brdtextmedindrag"/>
        <w:rPr>
          <w:sz w:val="8"/>
          <w:szCs w:val="8"/>
        </w:rPr>
      </w:pPr>
    </w:p>
    <w:p w14:paraId="6C97D2D3"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177FE99B"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2131AA04"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w:t>
      </w:r>
      <w:r w:rsidRPr="00EF736F">
        <w:rPr>
          <w:lang w:eastAsia="sv-SE"/>
        </w:rPr>
        <w:t>överensstämmer delvis med regeringens för</w:t>
      </w:r>
      <w:r>
        <w:rPr>
          <w:lang w:eastAsia="sv-SE"/>
        </w:rPr>
        <w:softHyphen/>
      </w:r>
      <w:r w:rsidRPr="00EF736F">
        <w:rPr>
          <w:lang w:eastAsia="sv-SE"/>
        </w:rPr>
        <w:t xml:space="preserve">slag. Promemorians förslag avviker från regeringens förslag genom att </w:t>
      </w:r>
      <w:r>
        <w:rPr>
          <w:lang w:eastAsia="sv-SE"/>
        </w:rPr>
        <w:t xml:space="preserve">enligt </w:t>
      </w:r>
      <w:r w:rsidRPr="00EF736F">
        <w:rPr>
          <w:lang w:eastAsia="sv-SE"/>
        </w:rPr>
        <w:t>promemorian</w:t>
      </w:r>
      <w:r>
        <w:rPr>
          <w:lang w:eastAsia="sv-SE"/>
        </w:rPr>
        <w:t>s</w:t>
      </w:r>
      <w:r w:rsidRPr="00EF736F" w:rsidDel="0083287A">
        <w:rPr>
          <w:lang w:eastAsia="sv-SE"/>
        </w:rPr>
        <w:t xml:space="preserve"> </w:t>
      </w:r>
      <w:r w:rsidRPr="000B0997">
        <w:rPr>
          <w:lang w:eastAsia="sv-SE"/>
        </w:rPr>
        <w:t>försl</w:t>
      </w:r>
      <w:r>
        <w:rPr>
          <w:lang w:eastAsia="sv-SE"/>
        </w:rPr>
        <w:t>ag</w:t>
      </w:r>
      <w:r w:rsidRPr="000B0997">
        <w:rPr>
          <w:lang w:eastAsia="sv-SE"/>
        </w:rPr>
        <w:t xml:space="preserve"> </w:t>
      </w:r>
      <w:r>
        <w:rPr>
          <w:lang w:eastAsia="sv-SE"/>
        </w:rPr>
        <w:t>sk</w:t>
      </w:r>
      <w:r w:rsidRPr="000B0997">
        <w:rPr>
          <w:lang w:eastAsia="sv-SE"/>
        </w:rPr>
        <w:t>a ett tjänstepensionsföretag som står under grupptillsyn säkerställa att det inom gruppen sammantaget finns en grupp</w:t>
      </w:r>
      <w:r>
        <w:rPr>
          <w:lang w:eastAsia="sv-SE"/>
        </w:rPr>
        <w:softHyphen/>
      </w:r>
      <w:r w:rsidRPr="000B0997">
        <w:rPr>
          <w:lang w:eastAsia="sv-SE"/>
        </w:rPr>
        <w:t>baserad kapitalbas som uppfyller ett särskilt kapitalkrav för gruppen.</w:t>
      </w:r>
    </w:p>
    <w:p w14:paraId="0954129B"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 xml:space="preserve">Flertalet remissinstanser tillstyrker förslaget eller har inget att invända mot det. </w:t>
      </w:r>
      <w:r w:rsidRPr="00EF736F">
        <w:rPr>
          <w:i/>
          <w:lang w:eastAsia="sv-SE"/>
        </w:rPr>
        <w:t>Finansinspektionen</w:t>
      </w:r>
      <w:r w:rsidRPr="00EF736F">
        <w:rPr>
          <w:lang w:eastAsia="sv-SE"/>
        </w:rPr>
        <w:t xml:space="preserve"> </w:t>
      </w:r>
      <w:r>
        <w:rPr>
          <w:lang w:eastAsia="sv-SE"/>
        </w:rPr>
        <w:t>anser</w:t>
      </w:r>
      <w:r w:rsidRPr="00EF736F">
        <w:rPr>
          <w:lang w:eastAsia="sv-SE"/>
        </w:rPr>
        <w:t xml:space="preserve"> att bestämmelsen bör utformas så att den närmare överensstämmer med motsvarande bestämmelse i försäkringsrörelselagen (19 kap. 16 §) eftersom det då blir tydligare vilket tjänstepensionsföretag som ska säkerställa att det finns en tillräcklig kapitalbas. Det blir även tydligare </w:t>
      </w:r>
      <w:r w:rsidRPr="000B0997">
        <w:rPr>
          <w:lang w:eastAsia="sv-SE"/>
        </w:rPr>
        <w:t>vad som menas med ett gruppbaserat kapitalkrav och att det totala lagstadgade kapitalkravet ska vara inklusive eventuella beslutade kapitaltillägg.</w:t>
      </w:r>
      <w:r w:rsidRPr="00EF736F">
        <w:rPr>
          <w:lang w:eastAsia="sv-SE"/>
        </w:rPr>
        <w:t xml:space="preserve"> Finansinspektionen efterfrågar även att de grundläggande principerna för beräkningen av </w:t>
      </w:r>
      <w:r w:rsidRPr="00EF736F">
        <w:rPr>
          <w:lang w:eastAsia="sv-SE"/>
        </w:rPr>
        <w:lastRenderedPageBreak/>
        <w:t>gruppbaserad kapitalbas och gruppbaserat kapitalkrav enligt samman</w:t>
      </w:r>
      <w:r>
        <w:rPr>
          <w:lang w:eastAsia="sv-SE"/>
        </w:rPr>
        <w:softHyphen/>
      </w:r>
      <w:r w:rsidRPr="00EF736F">
        <w:rPr>
          <w:lang w:eastAsia="sv-SE"/>
        </w:rPr>
        <w:t xml:space="preserve">läggnings- och avräkningsmetoden förtydligas i skälen. </w:t>
      </w:r>
      <w:r w:rsidRPr="00EF736F">
        <w:rPr>
          <w:i/>
          <w:lang w:eastAsia="sv-SE"/>
        </w:rPr>
        <w:t xml:space="preserve">Svensk Försäkring </w:t>
      </w:r>
      <w:r>
        <w:rPr>
          <w:lang w:eastAsia="sv-SE"/>
        </w:rPr>
        <w:t>anser</w:t>
      </w:r>
      <w:r w:rsidRPr="00EF736F">
        <w:rPr>
          <w:lang w:eastAsia="sv-SE"/>
        </w:rPr>
        <w:t xml:space="preserve"> att det måste förtydligas vilket kapitalkrav som ska gälla för en grupp. Även </w:t>
      </w:r>
      <w:r w:rsidRPr="00EF736F">
        <w:rPr>
          <w:i/>
          <w:lang w:eastAsia="sv-SE"/>
        </w:rPr>
        <w:t xml:space="preserve">Tjänstepensionsförbundet </w:t>
      </w:r>
      <w:r w:rsidRPr="000B0997">
        <w:rPr>
          <w:lang w:eastAsia="sv-SE"/>
        </w:rPr>
        <w:t>och</w:t>
      </w:r>
      <w:r w:rsidRPr="00EF736F">
        <w:rPr>
          <w:i/>
          <w:lang w:eastAsia="sv-SE"/>
        </w:rPr>
        <w:t xml:space="preserve"> </w:t>
      </w:r>
      <w:r w:rsidRPr="000B0997">
        <w:rPr>
          <w:i/>
          <w:lang w:eastAsia="sv-SE"/>
        </w:rPr>
        <w:t>Svenska Aktuarieföreningen</w:t>
      </w:r>
      <w:r w:rsidRPr="00EF736F">
        <w:rPr>
          <w:lang w:eastAsia="sv-SE"/>
        </w:rPr>
        <w:t xml:space="preserve"> </w:t>
      </w:r>
      <w:r>
        <w:rPr>
          <w:lang w:eastAsia="sv-SE"/>
        </w:rPr>
        <w:t>anser</w:t>
      </w:r>
      <w:r w:rsidRPr="00EF736F">
        <w:rPr>
          <w:lang w:eastAsia="sv-SE"/>
        </w:rPr>
        <w:t xml:space="preserve"> att detta måste förtydligas så att ett tjänstepensionsföretag inte på gruppnivå riskerar att påtvingas ett annat solvenskrav än d</w:t>
      </w:r>
      <w:r>
        <w:rPr>
          <w:lang w:eastAsia="sv-SE"/>
        </w:rPr>
        <w:t>et</w:t>
      </w:r>
      <w:r w:rsidRPr="00EF736F">
        <w:rPr>
          <w:lang w:eastAsia="sv-SE"/>
        </w:rPr>
        <w:t xml:space="preserve"> som gäller på enskild nivå.</w:t>
      </w:r>
    </w:p>
    <w:p w14:paraId="795A6BCB" w14:textId="77777777" w:rsidR="001447FA" w:rsidRPr="00EF736F" w:rsidRDefault="001447FA" w:rsidP="001447FA">
      <w:pPr>
        <w:pStyle w:val="Rubrik4utannumrering"/>
      </w:pPr>
      <w:r>
        <w:t>Skälen för regeringens förslag</w:t>
      </w:r>
    </w:p>
    <w:p w14:paraId="1CE64063" w14:textId="77777777" w:rsidR="001447FA" w:rsidRPr="002237E7" w:rsidRDefault="001447FA" w:rsidP="001447FA">
      <w:pPr>
        <w:pStyle w:val="Rubrik5utannumrering"/>
        <w:spacing w:before="0"/>
      </w:pPr>
      <w:r w:rsidRPr="0039406B">
        <w:t>Gällande rätt</w:t>
      </w:r>
    </w:p>
    <w:p w14:paraId="4840D055" w14:textId="77777777" w:rsidR="001447FA" w:rsidRPr="000B0997" w:rsidRDefault="001447FA" w:rsidP="001447FA">
      <w:pPr>
        <w:pStyle w:val="Brdtext"/>
      </w:pPr>
      <w:r w:rsidRPr="007450DD">
        <w:t xml:space="preserve">För </w:t>
      </w:r>
      <w:r w:rsidRPr="0034251E">
        <w:t>försäkringsföretag</w:t>
      </w:r>
      <w:r w:rsidRPr="000B0997">
        <w:t xml:space="preserve"> som omfattas av grupptillsyn enligt försäkrings</w:t>
      </w:r>
      <w:r>
        <w:softHyphen/>
      </w:r>
      <w:r w:rsidRPr="000B0997">
        <w:t>rörelselagen finns bestämmelser om gruppsolvens. Ett sådant försäkrings</w:t>
      </w:r>
      <w:r>
        <w:softHyphen/>
      </w:r>
      <w:r w:rsidRPr="000B0997">
        <w:t>företag ska säkerställa att det inom gruppen sammantaget finns en grupp</w:t>
      </w:r>
      <w:r>
        <w:softHyphen/>
      </w:r>
      <w:r w:rsidRPr="000B0997">
        <w:t>baserad kapitalbas som alltid är minst lika med ett gruppbaserat solvens</w:t>
      </w:r>
      <w:r>
        <w:softHyphen/>
      </w:r>
      <w:r w:rsidRPr="000B0997">
        <w:t>kapitalkrav eller det högre belopp som Finansinspektionen kan besluta om (19 kap. 16 § första stycket FRL). Med stöd av ett bemyndigande har Finansinspektionen meddelat föreskrifter om hur den gruppbaserade kapitalbasen och det gruppbaserade kapitalkravet ska beräknas (19 kap. 104 §</w:t>
      </w:r>
      <w:r>
        <w:t> </w:t>
      </w:r>
      <w:r w:rsidRPr="000B0997">
        <w:t>1 FRL och 13 kap. 3–17</w:t>
      </w:r>
      <w:r>
        <w:t> </w:t>
      </w:r>
      <w:r w:rsidRPr="000B0997">
        <w:t>§§ Finansinspektionens föreskrifter och allmänna råd [FFFS 2015:8] om försäkringsrörelse, nedan FFFS 2015:8).</w:t>
      </w:r>
    </w:p>
    <w:p w14:paraId="798539D2" w14:textId="77777777" w:rsidR="001447FA" w:rsidRPr="00EF736F" w:rsidRDefault="001447FA" w:rsidP="001447FA">
      <w:pPr>
        <w:pStyle w:val="Brdtextmedindrag"/>
      </w:pPr>
      <w:r w:rsidRPr="00EF736F">
        <w:t xml:space="preserve">Finansinspektionen har </w:t>
      </w:r>
      <w:r>
        <w:t xml:space="preserve">även </w:t>
      </w:r>
      <w:r w:rsidRPr="00EF736F">
        <w:t>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0708318B" w14:textId="77777777" w:rsidR="001447FA" w:rsidRPr="00EF736F" w:rsidRDefault="001447FA" w:rsidP="001447FA">
      <w:pPr>
        <w:pStyle w:val="Brdtextmedindrag"/>
        <w:rPr>
          <w:lang w:eastAsia="sv-SE"/>
        </w:rPr>
      </w:pPr>
      <w:r w:rsidRPr="0039406B">
        <w:t xml:space="preserve">Tjänstepensionskassor som ingår i en försäkringsgrupp omfattas av bestämmelser om </w:t>
      </w:r>
      <w:r w:rsidRPr="002237E7">
        <w:t xml:space="preserve">gruppbaserad kapitalbas. För </w:t>
      </w:r>
      <w:r w:rsidRPr="007450DD">
        <w:t xml:space="preserve">tjänstepensionskassor gäller att de </w:t>
      </w:r>
      <w:r w:rsidRPr="0034251E">
        <w:t>ska</w:t>
      </w:r>
      <w:r w:rsidRPr="000B0997">
        <w:t xml:space="preserve"> ha en kapitalbas som är tillfredsställande med hänsyn till andra företag i försäkringsgruppen (gruppbaserad kapitalbas). När den gruppbaserade kapitalbasen bestäms ska 7 kap. 22 §, 24 a § första–tredje styckena och 26 § fjärde stycket första meningen </w:t>
      </w:r>
      <w:r>
        <w:t xml:space="preserve">den upphävda </w:t>
      </w:r>
      <w:r w:rsidRPr="000B0997">
        <w:t>försäk</w:t>
      </w:r>
      <w:r>
        <w:softHyphen/>
      </w:r>
      <w:r w:rsidRPr="000B0997">
        <w:t>ringsrörelselagen (1982:713) tillämpas (26 d § första stycket UFL</w:t>
      </w:r>
      <w:r>
        <w:t>)</w:t>
      </w:r>
      <w:r w:rsidRPr="000B0997">
        <w:t>. Den gruppbaserade kapitalbasen ska uppgå till en nivå som är tillräcklig med hänsyn till andra företag i försäkringsgruppen (gruppbaserad solvens</w:t>
      </w:r>
      <w:r>
        <w:softHyphen/>
      </w:r>
      <w:r w:rsidRPr="000B0997">
        <w:t xml:space="preserve">marginal). </w:t>
      </w:r>
    </w:p>
    <w:p w14:paraId="60614589" w14:textId="77777777" w:rsidR="001447FA" w:rsidRPr="002237E7" w:rsidRDefault="001447FA" w:rsidP="001447FA">
      <w:pPr>
        <w:pStyle w:val="Rubrik5utannumrering"/>
        <w:rPr>
          <w:lang w:eastAsia="sv-SE"/>
        </w:rPr>
      </w:pPr>
      <w:r w:rsidRPr="000B0997">
        <w:t>Bestämmelser</w:t>
      </w:r>
      <w:r w:rsidRPr="0039406B">
        <w:rPr>
          <w:lang w:eastAsia="sv-SE"/>
        </w:rPr>
        <w:t xml:space="preserve"> om gruppsolvens</w:t>
      </w:r>
      <w:r>
        <w:rPr>
          <w:lang w:eastAsia="sv-SE"/>
        </w:rPr>
        <w:t xml:space="preserve"> ska införas</w:t>
      </w:r>
    </w:p>
    <w:p w14:paraId="0EB580C6" w14:textId="77777777" w:rsidR="001447FA" w:rsidRPr="00EF736F" w:rsidRDefault="001447FA" w:rsidP="001447FA">
      <w:pPr>
        <w:pStyle w:val="Brdtextmedindrag"/>
        <w:ind w:firstLine="0"/>
      </w:pPr>
      <w:r w:rsidRPr="00EF736F">
        <w:t xml:space="preserve">Som </w:t>
      </w:r>
      <w:r w:rsidRPr="000B0997">
        <w:rPr>
          <w:i/>
        </w:rPr>
        <w:t>Finansinspektionen</w:t>
      </w:r>
      <w:r w:rsidRPr="00EF736F">
        <w:t xml:space="preserve"> </w:t>
      </w:r>
      <w:r>
        <w:t xml:space="preserve">påpekar </w:t>
      </w:r>
      <w:r w:rsidRPr="00EF736F">
        <w:t>kan ett enskilt finansiellt företags solvenssituation komma att påverkas av transaktioner och avtal med andra företag som det har förbindelser med. Detta gäller för såväl försäkrings</w:t>
      </w:r>
      <w:r>
        <w:softHyphen/>
      </w:r>
      <w:r w:rsidRPr="00EF736F">
        <w:t>företag och understödsföreningar som för framtida tjänstepensionsföretag. Ett viktigt syfte med regler om beräkning av gruppbaserad kapitalbas och gruppbaserat kapitalkrav är att bättre kunna bedöma ett enskilt finansiellt företags ekonomiska ställning med beaktande av dess moderföretag, dotterföretag och andra anknutna företag. Regler om gruppbaserad kapital</w:t>
      </w:r>
      <w:r>
        <w:softHyphen/>
      </w:r>
      <w:r w:rsidRPr="00EF736F">
        <w:t xml:space="preserve">bas och gruppbaserat kapitalkrav kompletterar därmed </w:t>
      </w:r>
      <w:r>
        <w:t>de regler som gäller för det enskilda företaget</w:t>
      </w:r>
      <w:r w:rsidRPr="00EF736F">
        <w:t xml:space="preserve"> och säkerställer att det totalt sett i gruppen finns tillräckliga kapitalbasmedel (kapitalkravsrapporten s. 64). </w:t>
      </w:r>
    </w:p>
    <w:p w14:paraId="6419E3E6" w14:textId="77777777" w:rsidR="001447FA" w:rsidRPr="00EF736F" w:rsidRDefault="001447FA" w:rsidP="001447FA">
      <w:pPr>
        <w:pStyle w:val="Brdtextmedindrag"/>
      </w:pPr>
      <w:r w:rsidRPr="00EF736F">
        <w:t xml:space="preserve">Mer konkret motverkar bestämmelser om gruppsolvens att samma kapitalbasmedel tillgodoräknas fler än ett företag i gruppen och att kapital </w:t>
      </w:r>
      <w:r w:rsidRPr="00EF736F">
        <w:lastRenderedPageBreak/>
        <w:t>som skapats inom gruppen ökar kapitalbasen och därigenom ger en fel</w:t>
      </w:r>
      <w:r>
        <w:softHyphen/>
      </w:r>
      <w:r w:rsidRPr="00EF736F">
        <w:t xml:space="preserve">aktig bild av företagets finansiella ställning. En beräkning av gruppsolvens beaktar också hur andra företag som ingår i samma grupp påverkar ett enskilt företag. Tilläggas bör dessutom att såväl försäkringsföretag som tjänstepensionskassor som står under grupptillsyn i dag omfattas av bestämmelser om gruppsolvens. Sammantaget </w:t>
      </w:r>
      <w:r>
        <w:t>bör</w:t>
      </w:r>
      <w:r w:rsidRPr="00EF736F">
        <w:t xml:space="preserve"> tjänstepensionsföretag som ska omfattas av </w:t>
      </w:r>
      <w:r>
        <w:t>fullständig grupptillsyn</w:t>
      </w:r>
      <w:r w:rsidRPr="00EF736F">
        <w:t xml:space="preserve"> </w:t>
      </w:r>
      <w:r w:rsidRPr="00441D4E">
        <w:t xml:space="preserve">enligt den nya lagen om tjänstepensionsföretag </w:t>
      </w:r>
      <w:r w:rsidRPr="00EF736F">
        <w:t>omfattas av bestämmelser om gruppsolvens.</w:t>
      </w:r>
    </w:p>
    <w:p w14:paraId="5048E2B1" w14:textId="77777777" w:rsidR="001447FA" w:rsidRPr="000B0997" w:rsidRDefault="001447FA" w:rsidP="001447FA">
      <w:pPr>
        <w:pStyle w:val="Rubrik5utannumrering"/>
      </w:pPr>
      <w:r w:rsidRPr="000B0997">
        <w:t>Lagstiftningsmodell</w:t>
      </w:r>
    </w:p>
    <w:p w14:paraId="172D8EF9" w14:textId="3B778A5E" w:rsidR="001447FA" w:rsidRDefault="001447FA" w:rsidP="001447FA">
      <w:pPr>
        <w:pStyle w:val="Brdtextmedindrag"/>
        <w:ind w:firstLine="0"/>
      </w:pPr>
      <w:r w:rsidRPr="000B0997">
        <w:t xml:space="preserve">Bestämmelser om gruppsolvens infördes för försäkringsföretag </w:t>
      </w:r>
      <w:r>
        <w:t>när</w:t>
      </w:r>
      <w:r w:rsidRPr="000B0997" w:rsidDel="00AB11A7">
        <w:t xml:space="preserve"> </w:t>
      </w:r>
      <w:r w:rsidRPr="000B0997">
        <w:t>försäk</w:t>
      </w:r>
      <w:r>
        <w:softHyphen/>
      </w:r>
      <w:r w:rsidRPr="000B0997">
        <w:t>ringsgruppsdirektivet</w:t>
      </w:r>
      <w:r>
        <w:t xml:space="preserve"> genomfördes i svensk rätt</w:t>
      </w:r>
      <w:r w:rsidRPr="000B0997">
        <w:t xml:space="preserve"> </w:t>
      </w:r>
      <w:r w:rsidRPr="00EF736F">
        <w:t>(prop. 1999/2000:99 s. 39). För understödsföreningar, bl.a. tjänstepensionskassor,</w:t>
      </w:r>
      <w:r w:rsidRPr="000B0997">
        <w:t xml:space="preserve"> infördes det inte några</w:t>
      </w:r>
      <w:r w:rsidRPr="00EF736F">
        <w:t xml:space="preserve"> bestämmelser om gruppbaserat kapitalkrav</w:t>
      </w:r>
      <w:r w:rsidRPr="000B0997">
        <w:t xml:space="preserve"> eftersom under</w:t>
      </w:r>
      <w:r>
        <w:softHyphen/>
      </w:r>
      <w:r w:rsidRPr="000B0997">
        <w:t xml:space="preserve">stödsföreningar vid denna tidpunkt </w:t>
      </w:r>
      <w:r w:rsidRPr="00EF736F">
        <w:t xml:space="preserve">inte omfattades av </w:t>
      </w:r>
      <w:r w:rsidRPr="000B0997">
        <w:t xml:space="preserve">några </w:t>
      </w:r>
      <w:r w:rsidRPr="00EF736F">
        <w:t>bestämmelser om kapitalkrav på enskild nivå (</w:t>
      </w:r>
      <w:r>
        <w:t xml:space="preserve">samma </w:t>
      </w:r>
      <w:r w:rsidRPr="00EF736F">
        <w:t>prop. s.</w:t>
      </w:r>
      <w:r w:rsidR="0029631F">
        <w:t> </w:t>
      </w:r>
      <w:r w:rsidRPr="00EF736F">
        <w:t>57). Bestämmelser</w:t>
      </w:r>
      <w:r>
        <w:t xml:space="preserve"> om</w:t>
      </w:r>
      <w:r w:rsidRPr="000B0997">
        <w:t xml:space="preserve"> kapitalkrav på individuell nivå för tjänstepensionskassor infördes </w:t>
      </w:r>
      <w:r w:rsidRPr="00EF736F">
        <w:t xml:space="preserve">först </w:t>
      </w:r>
      <w:r>
        <w:t>när</w:t>
      </w:r>
      <w:r w:rsidRPr="00EF736F" w:rsidDel="00AB11A7">
        <w:t xml:space="preserve"> </w:t>
      </w:r>
      <w:r w:rsidRPr="00EF736F">
        <w:t xml:space="preserve">första tjänstepensionsdirektivet </w:t>
      </w:r>
      <w:r>
        <w:t xml:space="preserve">genomfördes i svensk rätt </w:t>
      </w:r>
      <w:r w:rsidRPr="000B0997">
        <w:t xml:space="preserve">och som en följd av detta infördes också bestämmelser om ett gruppbaserat kapitalkrav </w:t>
      </w:r>
      <w:r w:rsidRPr="00EF736F">
        <w:t>(prop. 2004/05:165 s. 185 och 235). Dessa bestämmelser gäller fort</w:t>
      </w:r>
      <w:r>
        <w:softHyphen/>
      </w:r>
      <w:r w:rsidRPr="00EF736F">
        <w:t xml:space="preserve">farande för tjänstepensionskassor. </w:t>
      </w:r>
    </w:p>
    <w:p w14:paraId="49D2A4CC" w14:textId="77777777" w:rsidR="001447FA" w:rsidRPr="00EF736F" w:rsidRDefault="001447FA" w:rsidP="001447FA">
      <w:pPr>
        <w:pStyle w:val="Brdtextmedindrag"/>
      </w:pPr>
      <w:r w:rsidRPr="00EF736F">
        <w:t xml:space="preserve">I samband med genomförandet </w:t>
      </w:r>
      <w:r>
        <w:t xml:space="preserve">i svensk rätt </w:t>
      </w:r>
      <w:r w:rsidRPr="00EF736F">
        <w:t>av Solvens II-direktivet ersattes bestämmelserna för försäkringsföretag med nya bestämmelser om gruppsolvens. Bestämmelserna i försäkringsrörelselagen ändrade då in</w:t>
      </w:r>
      <w:r>
        <w:softHyphen/>
      </w:r>
      <w:r w:rsidRPr="00EF736F">
        <w:t>riktning, från att ta sikte på de enskilda försäkringsföretag som ingår i en försäkringsgrupp till att avse hela gruppen sedd som en helhet (prop. 2015/16:9 s. 394). Som anges i avsnitt 1</w:t>
      </w:r>
      <w:r>
        <w:t>4</w:t>
      </w:r>
      <w:r w:rsidRPr="00EF736F">
        <w:t xml:space="preserve">.1.5 är syftet med grupptillsynen för tjänstepensionsföretag att denna tillsyn ska utgöra ett komplement till </w:t>
      </w:r>
      <w:r w:rsidRPr="00EF736F">
        <w:rPr>
          <w:lang w:eastAsia="sv-SE"/>
        </w:rPr>
        <w:t>tillsynen över det enskilda företaget och vara särskilt inriktad på gruppen som helhet. Detta talar för att bestämmelserna om grupptillsyn för tjänste</w:t>
      </w:r>
      <w:r>
        <w:rPr>
          <w:lang w:eastAsia="sv-SE"/>
        </w:rPr>
        <w:softHyphen/>
      </w:r>
      <w:r w:rsidRPr="00EF736F">
        <w:rPr>
          <w:lang w:eastAsia="sv-SE"/>
        </w:rPr>
        <w:t xml:space="preserve">pensionsföretag bör utformas </w:t>
      </w:r>
      <w:r>
        <w:rPr>
          <w:lang w:eastAsia="sv-SE"/>
        </w:rPr>
        <w:t>efter</w:t>
      </w:r>
      <w:r w:rsidRPr="00EF736F">
        <w:rPr>
          <w:lang w:eastAsia="sv-SE"/>
        </w:rPr>
        <w:t xml:space="preserve"> förebild </w:t>
      </w:r>
      <w:r>
        <w:rPr>
          <w:lang w:eastAsia="sv-SE"/>
        </w:rPr>
        <w:t>av</w:t>
      </w:r>
      <w:r w:rsidRPr="00EF736F">
        <w:rPr>
          <w:lang w:eastAsia="sv-SE"/>
        </w:rPr>
        <w:t xml:space="preserve"> motsvarande bestämmelser för försäkringsföretag (19 kap. 16 § första stycket FRL).</w:t>
      </w:r>
      <w:r w:rsidRPr="00EF736F">
        <w:t xml:space="preserve"> </w:t>
      </w:r>
    </w:p>
    <w:p w14:paraId="310904BF" w14:textId="4B3092B3" w:rsidR="001447FA" w:rsidRPr="000B0997" w:rsidRDefault="001447FA" w:rsidP="00707D1C">
      <w:pPr>
        <w:pStyle w:val="Brdtextmedindrag"/>
      </w:pPr>
      <w:r w:rsidRPr="0039406B">
        <w:t xml:space="preserve">Regeringen </w:t>
      </w:r>
      <w:r>
        <w:t>anser, i likhet med</w:t>
      </w:r>
      <w:r w:rsidRPr="0039406B">
        <w:t xml:space="preserve"> </w:t>
      </w:r>
      <w:r w:rsidRPr="002237E7">
        <w:rPr>
          <w:i/>
        </w:rPr>
        <w:t>Finansinspektionen</w:t>
      </w:r>
      <w:r>
        <w:t>,</w:t>
      </w:r>
      <w:r w:rsidRPr="002237E7">
        <w:t xml:space="preserve"> att en bestämmelse </w:t>
      </w:r>
      <w:r w:rsidRPr="007450DD">
        <w:t xml:space="preserve">i </w:t>
      </w:r>
      <w:r>
        <w:t xml:space="preserve">den nya </w:t>
      </w:r>
      <w:r w:rsidRPr="007450DD">
        <w:t>lagen om tjänstepensionsföretag</w:t>
      </w:r>
      <w:r w:rsidRPr="0034251E">
        <w:t xml:space="preserve"> bör </w:t>
      </w:r>
      <w:r w:rsidRPr="000B0997">
        <w:t xml:space="preserve">utformas så att den nära överensstämmer med motsvarande bestämmelse i försäkringsrörelselagen. På så sätt framgår det tydligare att det är </w:t>
      </w:r>
      <w:r>
        <w:t xml:space="preserve">det </w:t>
      </w:r>
      <w:r w:rsidRPr="000B0997">
        <w:t xml:space="preserve">tjänstepensionsföretag som </w:t>
      </w:r>
      <w:r>
        <w:t xml:space="preserve">det ska </w:t>
      </w:r>
      <w:r w:rsidR="00EE165E">
        <w:t xml:space="preserve">omfattas av </w:t>
      </w:r>
      <w:r>
        <w:t>fullständig grupptillsyn</w:t>
      </w:r>
      <w:r w:rsidRPr="002237E7">
        <w:t xml:space="preserve"> som </w:t>
      </w:r>
      <w:r>
        <w:t>bör</w:t>
      </w:r>
      <w:r w:rsidRPr="002237E7">
        <w:t xml:space="preserve"> se till att kapitalbasen uppfyller de krav som gäller på gruppnivå.</w:t>
      </w:r>
      <w:r w:rsidRPr="007450DD">
        <w:t xml:space="preserve"> </w:t>
      </w:r>
      <w:r>
        <w:t>Det</w:t>
      </w:r>
      <w:r w:rsidRPr="0034251E">
        <w:t xml:space="preserve"> leder även till</w:t>
      </w:r>
      <w:r w:rsidRPr="0039406B">
        <w:t xml:space="preserve"> att </w:t>
      </w:r>
      <w:r w:rsidRPr="00122EA0">
        <w:t>det tydligare fram</w:t>
      </w:r>
      <w:r>
        <w:softHyphen/>
      </w:r>
      <w:r w:rsidRPr="00122EA0">
        <w:t xml:space="preserve">går vilket kapitalkrav som ska gälla </w:t>
      </w:r>
      <w:r>
        <w:t>på gruppnivå</w:t>
      </w:r>
      <w:r w:rsidRPr="002237E7">
        <w:t xml:space="preserve">, </w:t>
      </w:r>
      <w:r w:rsidRPr="007450DD">
        <w:t xml:space="preserve">som </w:t>
      </w:r>
      <w:r w:rsidRPr="000B0997">
        <w:rPr>
          <w:i/>
        </w:rPr>
        <w:t>Svensk Försäkring</w:t>
      </w:r>
      <w:r w:rsidRPr="0039406B">
        <w:t xml:space="preserve">, </w:t>
      </w:r>
      <w:r w:rsidRPr="000B0997">
        <w:rPr>
          <w:i/>
        </w:rPr>
        <w:t>Tjänst</w:t>
      </w:r>
      <w:r w:rsidRPr="0039406B">
        <w:rPr>
          <w:i/>
        </w:rPr>
        <w:t>e</w:t>
      </w:r>
      <w:r w:rsidRPr="000B0997">
        <w:rPr>
          <w:i/>
        </w:rPr>
        <w:t>pensionsförbundet</w:t>
      </w:r>
      <w:r w:rsidRPr="0039406B">
        <w:t xml:space="preserve"> och </w:t>
      </w:r>
      <w:r w:rsidRPr="000B0997">
        <w:rPr>
          <w:i/>
        </w:rPr>
        <w:t>Svenska Aktuarie</w:t>
      </w:r>
      <w:r>
        <w:rPr>
          <w:i/>
        </w:rPr>
        <w:softHyphen/>
      </w:r>
      <w:r w:rsidRPr="000B0997">
        <w:rPr>
          <w:i/>
        </w:rPr>
        <w:t>föreningen</w:t>
      </w:r>
      <w:r w:rsidRPr="0039406B">
        <w:t xml:space="preserve"> efterfrågar</w:t>
      </w:r>
      <w:r w:rsidRPr="000B0997">
        <w:t>.</w:t>
      </w:r>
    </w:p>
    <w:p w14:paraId="4207D6AC" w14:textId="77777777" w:rsidR="001447FA" w:rsidRPr="00EF736F" w:rsidRDefault="001447FA" w:rsidP="00C53300">
      <w:pPr>
        <w:pStyle w:val="Rubrik3"/>
        <w:rPr>
          <w:lang w:eastAsia="sv-SE"/>
        </w:rPr>
      </w:pPr>
      <w:bookmarkStart w:id="4962" w:name="_Toc518396713"/>
      <w:bookmarkStart w:id="4963" w:name="_Toc518401024"/>
      <w:bookmarkStart w:id="4964" w:name="_Toc518401741"/>
      <w:bookmarkStart w:id="4965" w:name="_Toc518401980"/>
      <w:bookmarkStart w:id="4966" w:name="_Toc518463134"/>
      <w:bookmarkStart w:id="4967" w:name="_Toc518462830"/>
      <w:bookmarkStart w:id="4968" w:name="_Toc518463786"/>
      <w:bookmarkStart w:id="4969" w:name="_Toc518464161"/>
      <w:bookmarkStart w:id="4970" w:name="_Toc518464400"/>
      <w:bookmarkStart w:id="4971" w:name="_Toc518472839"/>
      <w:bookmarkStart w:id="4972" w:name="_Toc8059870"/>
      <w:bookmarkStart w:id="4973" w:name="_Toc8061580"/>
      <w:bookmarkStart w:id="4974" w:name="_Toc8062112"/>
      <w:bookmarkStart w:id="4975" w:name="_Toc8064580"/>
      <w:bookmarkStart w:id="4976" w:name="_Toc8391257"/>
      <w:bookmarkStart w:id="4977" w:name="_Toc8391523"/>
      <w:bookmarkStart w:id="4978" w:name="_Toc8644728"/>
      <w:bookmarkStart w:id="4979" w:name="_Toc8645260"/>
      <w:bookmarkStart w:id="4980" w:name="_Toc8817741"/>
      <w:bookmarkStart w:id="4981" w:name="_Toc8818313"/>
      <w:bookmarkStart w:id="4982" w:name="_Toc8825682"/>
      <w:bookmarkStart w:id="4983" w:name="_Toc8831779"/>
      <w:bookmarkStart w:id="4984" w:name="_Toc8832688"/>
      <w:bookmarkStart w:id="4985" w:name="_Toc11153150"/>
      <w:bookmarkStart w:id="4986" w:name="_Toc11161071"/>
      <w:bookmarkStart w:id="4987" w:name="_Toc11167007"/>
      <w:bookmarkStart w:id="4988" w:name="_Toc11167543"/>
      <w:bookmarkStart w:id="4989" w:name="_Toc11168980"/>
      <w:bookmarkStart w:id="4990" w:name="_Toc11845933"/>
      <w:bookmarkStart w:id="4991" w:name="_Toc12611732"/>
      <w:bookmarkStart w:id="4992" w:name="_Toc12624999"/>
      <w:bookmarkStart w:id="4993" w:name="_Toc12627488"/>
      <w:bookmarkStart w:id="4994" w:name="_Toc12630378"/>
      <w:bookmarkStart w:id="4995" w:name="_Toc12632873"/>
      <w:bookmarkStart w:id="4996" w:name="_Toc17902945"/>
      <w:r w:rsidRPr="00C53300">
        <w:t>Gruppsolvens</w:t>
      </w:r>
      <w:r w:rsidRPr="00EF736F">
        <w:rPr>
          <w:lang w:eastAsia="sv-SE"/>
        </w:rPr>
        <w:t xml:space="preserve"> – beräkning av kapitalbas och </w:t>
      </w:r>
      <w:r w:rsidRPr="000B0997">
        <w:t>kapitalkrav</w:t>
      </w:r>
      <w:r w:rsidRPr="00EF736F">
        <w:rPr>
          <w:lang w:eastAsia="sv-SE"/>
        </w:rPr>
        <w:t xml:space="preserve"> på gruppnivå</w:t>
      </w:r>
      <w:bookmarkEnd w:id="4962"/>
      <w:bookmarkEnd w:id="4963"/>
      <w:bookmarkEnd w:id="4964"/>
      <w:bookmarkEnd w:id="4965"/>
      <w:bookmarkEnd w:id="4966"/>
      <w:bookmarkEnd w:id="4967"/>
      <w:bookmarkEnd w:id="4968"/>
      <w:bookmarkEnd w:id="4969"/>
      <w:bookmarkEnd w:id="4970"/>
      <w:bookmarkEnd w:id="4971"/>
      <w:bookmarkEnd w:id="4972"/>
      <w:bookmarkEnd w:id="4973"/>
      <w:bookmarkEnd w:id="4974"/>
      <w:bookmarkEnd w:id="4975"/>
      <w:bookmarkEnd w:id="4976"/>
      <w:bookmarkEnd w:id="4977"/>
      <w:bookmarkEnd w:id="4978"/>
      <w:bookmarkEnd w:id="4979"/>
      <w:bookmarkEnd w:id="4980"/>
      <w:bookmarkEnd w:id="4981"/>
      <w:bookmarkEnd w:id="4982"/>
      <w:bookmarkEnd w:id="4983"/>
      <w:bookmarkEnd w:id="4984"/>
      <w:bookmarkEnd w:id="4985"/>
      <w:bookmarkEnd w:id="4986"/>
      <w:bookmarkEnd w:id="4987"/>
      <w:bookmarkEnd w:id="4988"/>
      <w:bookmarkEnd w:id="4989"/>
      <w:bookmarkEnd w:id="4990"/>
      <w:bookmarkEnd w:id="4991"/>
      <w:bookmarkEnd w:id="4992"/>
      <w:bookmarkEnd w:id="4993"/>
      <w:bookmarkEnd w:id="4994"/>
      <w:bookmarkEnd w:id="4995"/>
      <w:bookmarkEnd w:id="4996"/>
    </w:p>
    <w:p w14:paraId="41C362AB" w14:textId="77777777" w:rsidR="001447FA" w:rsidRPr="00EF736F" w:rsidRDefault="001447FA" w:rsidP="001447FA">
      <w:pPr>
        <w:pStyle w:val="Brdtextram"/>
        <w:tabs>
          <w:tab w:val="left" w:pos="4253"/>
        </w:tabs>
      </w:pPr>
      <w:r w:rsidRPr="00EF736F">
        <w:rPr>
          <w:b/>
          <w:lang w:eastAsia="sv-SE"/>
        </w:rPr>
        <w:t xml:space="preserve">Regeringens förslag: </w:t>
      </w:r>
      <w:r w:rsidRPr="00EF736F">
        <w:t xml:space="preserve">Beräkningen av kapitalbasen och kapitalkravet för en grupp som står under grupptillsyn enligt </w:t>
      </w:r>
      <w:r>
        <w:t xml:space="preserve">den nya </w:t>
      </w:r>
      <w:r w:rsidRPr="00EF736F">
        <w:t>lagen om tjänste</w:t>
      </w:r>
      <w:r>
        <w:softHyphen/>
      </w:r>
      <w:r w:rsidRPr="00EF736F">
        <w:t>pensionsföretag ska beräknas enligt en sammanläggnings- och avräk</w:t>
      </w:r>
      <w:r>
        <w:softHyphen/>
      </w:r>
      <w:r w:rsidRPr="00EF736F">
        <w:t xml:space="preserve">ningsmetod. Om det är lämpligt, ska Finansinspektionen få </w:t>
      </w:r>
      <w:r w:rsidRPr="00EF736F">
        <w:lastRenderedPageBreak/>
        <w:t>besluta att kapitalbasen och kapitalkravet i stället ska beräknas enligt en konsoli</w:t>
      </w:r>
      <w:r>
        <w:softHyphen/>
      </w:r>
      <w:r w:rsidRPr="00EF736F">
        <w:t xml:space="preserve">deringsmetod, eller enligt en kombination av </w:t>
      </w:r>
      <w:r w:rsidRPr="000B0997">
        <w:t xml:space="preserve">de </w:t>
      </w:r>
      <w:r w:rsidRPr="00EF736F">
        <w:t>metoderna.</w:t>
      </w:r>
    </w:p>
    <w:p w14:paraId="7FAD2052" w14:textId="77777777" w:rsidR="001447FA" w:rsidRPr="00EF736F" w:rsidRDefault="001447FA" w:rsidP="001447FA">
      <w:pPr>
        <w:pStyle w:val="Brdtextmedindragram"/>
        <w:tabs>
          <w:tab w:val="left" w:pos="4253"/>
        </w:tabs>
      </w:pPr>
      <w:r w:rsidRPr="00EF736F">
        <w:t>Dotterföretag och företag där det finns ägarintressen ska som huvud</w:t>
      </w:r>
      <w:r>
        <w:softHyphen/>
      </w:r>
      <w:r w:rsidRPr="00EF736F">
        <w:t>regel beaktas proportionellt i förhållande till aktieinnehavets storlek vid beräkningen av kapitalbas och kapitalkrav för en grupp.</w:t>
      </w:r>
      <w:r w:rsidRPr="000B0997">
        <w:t xml:space="preserve"> Om </w:t>
      </w:r>
      <w:r>
        <w:t xml:space="preserve">det finns </w:t>
      </w:r>
      <w:r w:rsidRPr="000B0997">
        <w:t xml:space="preserve">särskilda skäl, </w:t>
      </w:r>
      <w:r>
        <w:t>ska</w:t>
      </w:r>
      <w:r w:rsidRPr="000B0997">
        <w:t xml:space="preserve"> innehav och ägarintressen </w:t>
      </w:r>
      <w:r>
        <w:t xml:space="preserve">få </w:t>
      </w:r>
      <w:r w:rsidRPr="000B0997">
        <w:t xml:space="preserve">beaktas till en annan andel. Finansinspektionen </w:t>
      </w:r>
      <w:r>
        <w:t>ska</w:t>
      </w:r>
      <w:r w:rsidRPr="000B0997">
        <w:t xml:space="preserve"> besluta vilken proportionell andel som ska beaktas när det inte finns kapitalbindningar mellan vissa av före</w:t>
      </w:r>
      <w:r>
        <w:softHyphen/>
      </w:r>
      <w:r w:rsidRPr="000B0997">
        <w:t>tagen i en grupp.</w:t>
      </w:r>
    </w:p>
    <w:p w14:paraId="2FBDE0B4" w14:textId="77777777" w:rsidR="001447FA" w:rsidRPr="00EF736F" w:rsidRDefault="001447FA" w:rsidP="001447FA">
      <w:pPr>
        <w:pStyle w:val="Brdtextmedindragram"/>
        <w:tabs>
          <w:tab w:val="left" w:pos="4253"/>
        </w:tabs>
      </w:pPr>
      <w:r w:rsidRPr="00EF736F">
        <w:t xml:space="preserve">Avdrag ska göras från den gruppbaserade kapitalbasen så att det inte sker en dubbelräkning av poster som ingår i kapitalbasen i flera företag i gruppen. Avdrag ska också göras för värden som skapats internt inom en grupp och som härrör från ömsesidig finansiering. </w:t>
      </w:r>
    </w:p>
    <w:p w14:paraId="2262170F" w14:textId="77777777" w:rsidR="001447FA" w:rsidRPr="00EF736F" w:rsidRDefault="001447FA" w:rsidP="001447FA">
      <w:pPr>
        <w:pStyle w:val="Brdtextmedindragram"/>
        <w:tabs>
          <w:tab w:val="left" w:pos="4253"/>
        </w:tabs>
      </w:pPr>
      <w:r w:rsidRPr="00EF736F">
        <w:t>Regeringen eller den myndighet som regeringen bestämmer ska få meddela föreskrifter om hur den gruppbaserade kapitalbasen och det gruppbaserade kapitalkravet ska beräknas.</w:t>
      </w:r>
    </w:p>
    <w:p w14:paraId="281B60BC" w14:textId="77777777" w:rsidR="001447FA" w:rsidRPr="00EF736F" w:rsidRDefault="001447FA" w:rsidP="001447FA">
      <w:pPr>
        <w:pStyle w:val="Brdtextmedindrag"/>
        <w:rPr>
          <w:sz w:val="8"/>
          <w:szCs w:val="8"/>
        </w:rPr>
      </w:pPr>
    </w:p>
    <w:p w14:paraId="3D5ACE4F" w14:textId="77777777" w:rsidR="001447FA" w:rsidRPr="00EF736F" w:rsidRDefault="001447FA" w:rsidP="001447FA">
      <w:pPr>
        <w:pStyle w:val="Brdtextmedindrag"/>
        <w:tabs>
          <w:tab w:val="left" w:pos="4253"/>
        </w:tabs>
      </w:pPr>
      <w:r w:rsidRPr="00EF736F">
        <w:rPr>
          <w:b/>
        </w:rPr>
        <w:t xml:space="preserve">Utredningen </w:t>
      </w:r>
      <w:r w:rsidRPr="00EF736F">
        <w:t>behandlar inte fråg</w:t>
      </w:r>
      <w:r>
        <w:t>an</w:t>
      </w:r>
      <w:r w:rsidRPr="00EF736F">
        <w:t>.</w:t>
      </w:r>
    </w:p>
    <w:p w14:paraId="5FA98783" w14:textId="77777777" w:rsidR="001447FA" w:rsidRPr="00EF736F" w:rsidRDefault="001447FA" w:rsidP="001447FA">
      <w:pPr>
        <w:pStyle w:val="Brdtextmedindrag"/>
        <w:tabs>
          <w:tab w:val="left" w:pos="4253"/>
        </w:tabs>
      </w:pPr>
      <w:r w:rsidRPr="00EF736F">
        <w:rPr>
          <w:b/>
        </w:rPr>
        <w:t xml:space="preserve">Remissinstanserna </w:t>
      </w:r>
      <w:r w:rsidRPr="00EF736F">
        <w:t>tar inte upp fråg</w:t>
      </w:r>
      <w:r>
        <w:t>an</w:t>
      </w:r>
      <w:r w:rsidRPr="00EF736F">
        <w:t>.</w:t>
      </w:r>
    </w:p>
    <w:p w14:paraId="05C08C21" w14:textId="77777777" w:rsidR="001447FA" w:rsidRPr="00EF736F" w:rsidRDefault="001447FA" w:rsidP="001447FA">
      <w:pPr>
        <w:pStyle w:val="Brdtextmedindrag"/>
        <w:tabs>
          <w:tab w:val="left" w:pos="4253"/>
        </w:tabs>
        <w:rPr>
          <w:b/>
        </w:rPr>
      </w:pPr>
      <w:r w:rsidRPr="00EF736F">
        <w:rPr>
          <w:b/>
        </w:rPr>
        <w:t xml:space="preserve">Promemorians förslag </w:t>
      </w:r>
      <w:r w:rsidRPr="00EF736F">
        <w:t xml:space="preserve">överensstämmer i huvudsak med regeringens förslag. </w:t>
      </w:r>
      <w:r>
        <w:t xml:space="preserve">I </w:t>
      </w:r>
      <w:r w:rsidRPr="00EF736F">
        <w:t xml:space="preserve">promemorian </w:t>
      </w:r>
      <w:r>
        <w:t xml:space="preserve">föreslås </w:t>
      </w:r>
      <w:r w:rsidRPr="00EF736F">
        <w:t xml:space="preserve">inte att </w:t>
      </w:r>
      <w:r w:rsidRPr="000B0997">
        <w:t>Finansinspektionen ska få besluta vilken proportionell andel som ska beaktas när det inte finns kapitalbind</w:t>
      </w:r>
      <w:r>
        <w:softHyphen/>
      </w:r>
      <w:r w:rsidRPr="000B0997">
        <w:t>ningar mellan vissa av företagen i en grupp.</w:t>
      </w:r>
    </w:p>
    <w:p w14:paraId="46CC71CE" w14:textId="77777777" w:rsidR="001447FA" w:rsidRPr="00EF736F" w:rsidRDefault="001447FA" w:rsidP="001447FA">
      <w:pPr>
        <w:pStyle w:val="Brdtextmedindrag"/>
        <w:tabs>
          <w:tab w:val="left" w:pos="4253"/>
        </w:tabs>
        <w:rPr>
          <w:lang w:eastAsia="sv-SE"/>
        </w:rPr>
      </w:pPr>
      <w:r w:rsidRPr="00EF736F">
        <w:rPr>
          <w:b/>
        </w:rPr>
        <w:t xml:space="preserve">Remissinstanserna: </w:t>
      </w:r>
      <w:r w:rsidRPr="00EF736F">
        <w:t xml:space="preserve">Flertalet remissinstanser tillstyrker förslaget eller har inget att invända mot det. </w:t>
      </w:r>
      <w:r w:rsidRPr="00EF736F">
        <w:rPr>
          <w:i/>
        </w:rPr>
        <w:t>Finansinspektionen</w:t>
      </w:r>
      <w:r w:rsidRPr="00EF736F">
        <w:t xml:space="preserve"> </w:t>
      </w:r>
      <w:r>
        <w:t>anser</w:t>
      </w:r>
      <w:r w:rsidRPr="00EF736F">
        <w:t xml:space="preserve"> att de grund</w:t>
      </w:r>
      <w:r>
        <w:softHyphen/>
      </w:r>
      <w:r w:rsidRPr="00EF736F">
        <w:t>läggande principerna för sammanläggnings- och avräkningsmetoden bör framgå</w:t>
      </w:r>
      <w:r>
        <w:t xml:space="preserve"> i skälen till bestämmelsen</w:t>
      </w:r>
      <w:r w:rsidRPr="00EF736F">
        <w:t>. Detta gäller framför</w:t>
      </w:r>
      <w:r>
        <w:t xml:space="preserve"> </w:t>
      </w:r>
      <w:r w:rsidRPr="00EF736F">
        <w:t>allt hur kapital</w:t>
      </w:r>
      <w:r>
        <w:softHyphen/>
      </w:r>
      <w:r w:rsidRPr="00EF736F">
        <w:t xml:space="preserve">basen och kapitalkravet på gruppnivå ska beräknas. </w:t>
      </w:r>
      <w:r>
        <w:t>Enligt inspektionen</w:t>
      </w:r>
      <w:r w:rsidRPr="00EF736F" w:rsidDel="00B67AB4">
        <w:t xml:space="preserve"> </w:t>
      </w:r>
      <w:r w:rsidRPr="00EF736F">
        <w:t xml:space="preserve">bör </w:t>
      </w:r>
      <w:r>
        <w:t xml:space="preserve">det även </w:t>
      </w:r>
      <w:r w:rsidRPr="00EF736F">
        <w:t xml:space="preserve">anges att </w:t>
      </w:r>
      <w:r w:rsidRPr="00EF736F">
        <w:rPr>
          <w:lang w:eastAsia="sv-SE"/>
        </w:rPr>
        <w:t xml:space="preserve">den kapitalbas och det kapitalkrav som beräknas för ett tjänstepensionsföretag på enskild nivå ska användas som utgångspunkt för beräkningen av kapitalkrav och kapitalbas på gruppnivå och detta </w:t>
      </w:r>
      <w:r>
        <w:rPr>
          <w:lang w:eastAsia="sv-SE"/>
        </w:rPr>
        <w:t xml:space="preserve">bör </w:t>
      </w:r>
      <w:r w:rsidRPr="00EF736F">
        <w:rPr>
          <w:lang w:eastAsia="sv-SE"/>
        </w:rPr>
        <w:t>också</w:t>
      </w:r>
      <w:r w:rsidRPr="00EF736F" w:rsidDel="00B67AB4">
        <w:rPr>
          <w:lang w:eastAsia="sv-SE"/>
        </w:rPr>
        <w:t xml:space="preserve"> </w:t>
      </w:r>
      <w:r w:rsidRPr="000B0997">
        <w:rPr>
          <w:lang w:eastAsia="sv-SE"/>
        </w:rPr>
        <w:t xml:space="preserve">gälla för företag som beräknar kapitalbas och kapitalkrav som enskilda företag enligt andra sektorsregler. </w:t>
      </w:r>
      <w:r w:rsidRPr="00EF736F">
        <w:t xml:space="preserve">Finansinspektionen </w:t>
      </w:r>
      <w:r>
        <w:t>bör,</w:t>
      </w:r>
      <w:r w:rsidRPr="00EF736F">
        <w:t xml:space="preserve"> i likhet med </w:t>
      </w:r>
      <w:r>
        <w:t>i fråga om</w:t>
      </w:r>
      <w:r w:rsidRPr="00EF736F">
        <w:t xml:space="preserve"> försäkringsföretag (19 kap. 19 § FRL)</w:t>
      </w:r>
      <w:r>
        <w:t>,</w:t>
      </w:r>
      <w:r w:rsidRPr="00EF736F">
        <w:t xml:space="preserve"> ha rätt att besluta vilken proportionell andel som ska beaktas </w:t>
      </w:r>
      <w:r>
        <w:t>när</w:t>
      </w:r>
      <w:r w:rsidRPr="00EF736F">
        <w:t xml:space="preserve"> det inte finns några kapitalbindningar</w:t>
      </w:r>
      <w:r w:rsidRPr="000B0997">
        <w:t xml:space="preserve"> mellan företag i en grupp</w:t>
      </w:r>
      <w:r w:rsidRPr="00EF736F">
        <w:t>.</w:t>
      </w:r>
      <w:r w:rsidRPr="000B0997">
        <w:t xml:space="preserve"> </w:t>
      </w:r>
      <w:r w:rsidRPr="00EF736F">
        <w:rPr>
          <w:i/>
        </w:rPr>
        <w:t>Svensk Försäkring</w:t>
      </w:r>
      <w:r w:rsidRPr="00EF736F">
        <w:t xml:space="preserve"> </w:t>
      </w:r>
      <w:r>
        <w:t>anser att det</w:t>
      </w:r>
      <w:r w:rsidRPr="00EF736F">
        <w:t xml:space="preserve"> måst</w:t>
      </w:r>
      <w:r>
        <w:t>e</w:t>
      </w:r>
      <w:r w:rsidRPr="00EF736F">
        <w:t xml:space="preserve"> förtydligas hur </w:t>
      </w:r>
      <w:r w:rsidRPr="000B0997">
        <w:rPr>
          <w:lang w:eastAsia="sv-SE"/>
        </w:rPr>
        <w:t>olika typer av företag med skilda eller inga kapitalkrav ska hanteras i beräkningar</w:t>
      </w:r>
      <w:r>
        <w:rPr>
          <w:lang w:eastAsia="sv-SE"/>
        </w:rPr>
        <w:t>na av kapitalbas och kapitalkrav</w:t>
      </w:r>
      <w:r w:rsidRPr="000B0997">
        <w:rPr>
          <w:lang w:eastAsia="sv-SE"/>
        </w:rPr>
        <w:t>.</w:t>
      </w:r>
      <w:r w:rsidRPr="00EF736F">
        <w:rPr>
          <w:lang w:eastAsia="sv-SE"/>
        </w:rPr>
        <w:t xml:space="preserve"> Svensk </w:t>
      </w:r>
      <w:r>
        <w:rPr>
          <w:lang w:eastAsia="sv-SE"/>
        </w:rPr>
        <w:t>F</w:t>
      </w:r>
      <w:r w:rsidRPr="00EF736F">
        <w:rPr>
          <w:lang w:eastAsia="sv-SE"/>
        </w:rPr>
        <w:t xml:space="preserve">örsäkring </w:t>
      </w:r>
      <w:r>
        <w:rPr>
          <w:lang w:eastAsia="sv-SE"/>
        </w:rPr>
        <w:t>anser</w:t>
      </w:r>
      <w:r w:rsidRPr="00EF736F">
        <w:rPr>
          <w:lang w:eastAsia="sv-SE"/>
        </w:rPr>
        <w:t xml:space="preserve"> även att bemyndigande</w:t>
      </w:r>
      <w:r>
        <w:rPr>
          <w:lang w:eastAsia="sv-SE"/>
        </w:rPr>
        <w:t xml:space="preserve">t att meddela föreskrifter om beräkningen </w:t>
      </w:r>
      <w:r w:rsidRPr="00EF736F">
        <w:rPr>
          <w:lang w:eastAsia="sv-SE"/>
        </w:rPr>
        <w:t xml:space="preserve">bör begränsas eller att det i skälen ges tydligare ledning för vilken typ av bestämmelser som kan komma att meddelas med stöd av </w:t>
      </w:r>
      <w:r>
        <w:rPr>
          <w:lang w:eastAsia="sv-SE"/>
        </w:rPr>
        <w:t>bemyndigandet</w:t>
      </w:r>
      <w:r w:rsidRPr="00EF736F">
        <w:rPr>
          <w:lang w:eastAsia="sv-SE"/>
        </w:rPr>
        <w:t>.</w:t>
      </w:r>
    </w:p>
    <w:p w14:paraId="2C36BEEF" w14:textId="77777777" w:rsidR="001447FA" w:rsidRPr="00EF736F" w:rsidRDefault="001447FA" w:rsidP="001447FA">
      <w:pPr>
        <w:pStyle w:val="Rubrik4utannumrering"/>
      </w:pPr>
      <w:r>
        <w:t>Skälen för regeringens förslag</w:t>
      </w:r>
    </w:p>
    <w:p w14:paraId="4B479B29" w14:textId="77777777" w:rsidR="001447FA" w:rsidRPr="002237E7" w:rsidRDefault="001447FA" w:rsidP="001447FA">
      <w:pPr>
        <w:pStyle w:val="Rubrik5utannumrering"/>
        <w:spacing w:before="0"/>
      </w:pPr>
      <w:r w:rsidRPr="0039406B">
        <w:t>Gällande rätt</w:t>
      </w:r>
    </w:p>
    <w:p w14:paraId="1518408D" w14:textId="77777777" w:rsidR="001447FA" w:rsidRDefault="001447FA" w:rsidP="001447FA">
      <w:pPr>
        <w:pStyle w:val="Brdtext"/>
      </w:pPr>
      <w:r w:rsidRPr="00EF736F">
        <w:t>Enligt försäkringsrörelselagen gäller för företag som ingår i en grupp där det finns ett försäkringsföretag som är moderföretag till eller har ägar</w:t>
      </w:r>
      <w:r>
        <w:softHyphen/>
      </w:r>
      <w:r w:rsidRPr="00EF736F">
        <w:t xml:space="preserve">intresse i åtminstone ett försäkringsföretag, en EES-försäkringsgivare eller en försäkringsgivare från tredjeland eller försäkringsföretag som har en </w:t>
      </w:r>
      <w:r w:rsidRPr="00EF736F">
        <w:lastRenderedPageBreak/>
        <w:t>gemensam eller i huvudsak gemensam ledning med ett annat försäkrings</w:t>
      </w:r>
      <w:r>
        <w:softHyphen/>
      </w:r>
      <w:r w:rsidRPr="00EF736F">
        <w:t>företag, en EES-försäkringsgivare eller en försäkringsgivare från tredje</w:t>
      </w:r>
      <w:r>
        <w:softHyphen/>
      </w:r>
      <w:r w:rsidRPr="00EF736F">
        <w:t>land</w:t>
      </w:r>
      <w:r>
        <w:t>,</w:t>
      </w:r>
      <w:r w:rsidRPr="00EF736F">
        <w:t xml:space="preserve"> att den gruppbaserade kapitalbasen och det gruppbaserade solvens</w:t>
      </w:r>
      <w:r>
        <w:softHyphen/>
      </w:r>
      <w:r w:rsidRPr="00EF736F">
        <w:t xml:space="preserve">kapitalkravet ska beräknas enligt konsolideringsmetoden </w:t>
      </w:r>
      <w:r>
        <w:t>enligt</w:t>
      </w:r>
      <w:r w:rsidRPr="00EF736F">
        <w:t xml:space="preserve"> artiklarna 230–232 i Solvens II-direktivet (19 kap. 17 § första stycket). Om det är lämpligt får Finansinspektionen, när inspektionen är grupptillsynsmyn</w:t>
      </w:r>
      <w:r>
        <w:softHyphen/>
      </w:r>
      <w:r w:rsidRPr="00EF736F">
        <w:t xml:space="preserve">dighet, besluta att den gruppbaserade kapitalbasen och det gruppbaserade solvenskapitalkravet i stället ska beräknas enligt sammanläggnings- och avräkningsmetoden </w:t>
      </w:r>
      <w:r>
        <w:t>enligt</w:t>
      </w:r>
      <w:r w:rsidRPr="00EF736F">
        <w:t xml:space="preserve"> artikel 233 i Solvens II-direktivet eller enligt en kombination av konsolideringsmetoden och sammanläggnings- och avräk</w:t>
      </w:r>
      <w:r>
        <w:softHyphen/>
      </w:r>
      <w:r w:rsidRPr="00EF736F">
        <w:t xml:space="preserve">ningsmetoden (19 kap. 17 § andra stycket FRL). </w:t>
      </w:r>
    </w:p>
    <w:p w14:paraId="5E710DBB" w14:textId="77777777" w:rsidR="001447FA" w:rsidRDefault="001447FA" w:rsidP="001447FA">
      <w:pPr>
        <w:pStyle w:val="Brdtextmedindrag"/>
      </w:pPr>
      <w:r w:rsidRPr="00EF736F">
        <w:t xml:space="preserve">Innan Finansinspektionen fattar beslut om att den gruppbaserade kapitalbasen och det gruppbaserade solvenskapitalkravet ska beräknas en annan metod än konsolideringsmetoden, ska inspektionen samråda med berörda behöriga myndigheter och med den grupp som beslutet rör. </w:t>
      </w:r>
    </w:p>
    <w:p w14:paraId="322894BA" w14:textId="77777777" w:rsidR="001447FA" w:rsidRDefault="001447FA" w:rsidP="001447FA">
      <w:pPr>
        <w:pStyle w:val="Brdtextmedindrag"/>
      </w:pPr>
      <w:r w:rsidRPr="00EF736F">
        <w:t>När konsolideringsmetoden används ska bestämmelserna i 7 kap. 2–11 §§ försäkringsrörelselagen om kapitalbas gälla vid beräkningen av den gruppbaserade kapitalbasen (19 kap. 17 § tredje stycket FRL). Vid beräk</w:t>
      </w:r>
      <w:r>
        <w:softHyphen/>
      </w:r>
      <w:r w:rsidRPr="00EF736F">
        <w:t>ningen av den gruppbaserade kapitalbasen och det gruppbaserade solvens</w:t>
      </w:r>
      <w:r>
        <w:softHyphen/>
      </w:r>
      <w:r w:rsidRPr="00EF736F">
        <w:t>kapitalkravet ska ett anknutet företag beaktas proportionellt efter det inne</w:t>
      </w:r>
      <w:r>
        <w:softHyphen/>
      </w:r>
      <w:r w:rsidRPr="00EF736F">
        <w:t>hav som ett visst företag har i det anknutna företaget. De typer av företag som avses är 1) försäkringsföretag som är moderföretag till eller har ägar</w:t>
      </w:r>
      <w:r>
        <w:softHyphen/>
      </w:r>
      <w:r w:rsidRPr="00EF736F">
        <w:t>intresse i åtminstone ett försäkringsföretag, en EES-försäkringsgivare eller en försäkringsgivare från tredjeland, 2) försäkringsföretag som har en gemensam eller i huvudsak gemensam ledning med ett annat försäkrings</w:t>
      </w:r>
      <w:r>
        <w:softHyphen/>
      </w:r>
      <w:r w:rsidRPr="00EF736F">
        <w:t>företag, en EES-försäkringsgivare eller en försäkringsgivare från tredje</w:t>
      </w:r>
      <w:r>
        <w:softHyphen/>
      </w:r>
      <w:r w:rsidRPr="00EF736F">
        <w:t>land eller 3) ett försäkringsholdingföretag med huvudkontor inom EES som är moderföretag till ett försäkringsföretag eller ett blandat finansiellt holdingföretag med huvudkontor inom EES som är moderföretag till ett försäkringsföretag. Om särskilda skäl talar för det, får innehav och ägar</w:t>
      </w:r>
      <w:r>
        <w:softHyphen/>
      </w:r>
      <w:r w:rsidRPr="00EF736F">
        <w:t xml:space="preserve">intressen beaktas till en annan andel (19 kap. 18 § FRL). </w:t>
      </w:r>
    </w:p>
    <w:p w14:paraId="59DE7C95" w14:textId="77777777" w:rsidR="001447FA" w:rsidRDefault="001447FA" w:rsidP="001447FA">
      <w:pPr>
        <w:pStyle w:val="Brdtextmedindrag"/>
      </w:pPr>
      <w:r w:rsidRPr="00EF736F">
        <w:t xml:space="preserve">När Finansinspektionen är grupptillsynsmyndighet, ska inspektionen besluta vilken proportionell andel som ska beaktas i följande fall: 1) då det inte finns kapitalbindningar mellan vissa av företagen i en grupp, 2) då en berörd behörig myndighet har bedömt att ett direkt eller indirekt innehav av röster eller kapital i ett företag ska räknas som ägarintresse på grund av att ett betydande inflytande utövas över det företaget, eller 3) då en berörd behörig myndighet har bedömt att ett företag är ett moderföretag på grund av att det utövar ett dominerande inflytande över ett annat företag (19 kap. 19 § första stycket FRL). Innan Finansinspektionen fattar ett sådant beslut, ska inspektionen samråda med berörda behöriga myndigheter och den grupp som beslutet rör (19 kap. 19 § andra stycket FRL). </w:t>
      </w:r>
    </w:p>
    <w:p w14:paraId="475E583D" w14:textId="77777777" w:rsidR="001447FA" w:rsidRDefault="001447FA" w:rsidP="001447FA">
      <w:pPr>
        <w:pStyle w:val="Brdtextmedindrag"/>
      </w:pPr>
      <w:r w:rsidRPr="002237E7">
        <w:t>Vid beräkningen av den gruppbaserade kapitalbasen ska avdrag göras så att inte dubbelräkning sker av poster som ingår i kapitalbasen i flera före</w:t>
      </w:r>
      <w:r>
        <w:softHyphen/>
      </w:r>
      <w:r w:rsidRPr="002237E7">
        <w:t>tag i gruppen. Vid beräkningen ska avdrag också göras för värden so</w:t>
      </w:r>
      <w:r w:rsidRPr="007450DD">
        <w:t xml:space="preserve">m skapats internt inom </w:t>
      </w:r>
      <w:r w:rsidRPr="0034251E">
        <w:t>gruppen och som härrör från ömsesidig finansiering (19 kap. 20 § FRL).</w:t>
      </w:r>
      <w:r w:rsidRPr="00EF736F">
        <w:t xml:space="preserve"> </w:t>
      </w:r>
    </w:p>
    <w:p w14:paraId="096BFC86" w14:textId="77777777" w:rsidR="001447FA" w:rsidRPr="00EF736F" w:rsidRDefault="001447FA" w:rsidP="001447FA">
      <w:pPr>
        <w:pStyle w:val="Brdtextmedindrag"/>
      </w:pPr>
      <w:r w:rsidRPr="00EF736F">
        <w:t>För försäkringsföretag finns ytterligare bestämmelser i Solvens II-för</w:t>
      </w:r>
      <w:r>
        <w:softHyphen/>
      </w:r>
      <w:r w:rsidRPr="00EF736F">
        <w:t xml:space="preserve">ordningen om hur anknutna företag som inte är försäkringsföretag ska hanteras i solvensberäkningen för en försäkringsgrupp (artikel 329.1). </w:t>
      </w:r>
      <w:r w:rsidRPr="00EF736F">
        <w:lastRenderedPageBreak/>
        <w:t>Detta gäller för anknutna företag som är kreditinstitut, värdepappers</w:t>
      </w:r>
      <w:r>
        <w:softHyphen/>
      </w:r>
      <w:r w:rsidRPr="00EF736F">
        <w:t>företag</w:t>
      </w:r>
      <w:r>
        <w:t xml:space="preserve"> (benämns i svensk rätt värdepappersbolag när de är svenskt bolag)</w:t>
      </w:r>
      <w:r w:rsidRPr="00EF736F">
        <w:t xml:space="preserve"> eller finansinstitut (artikel 329.1 a), tjänstepensionsinstitut (artikel 329.1 b), förvaltningsbolag </w:t>
      </w:r>
      <w:r>
        <w:t>(</w:t>
      </w:r>
      <w:r w:rsidRPr="00B92182">
        <w:t xml:space="preserve">benämns i svensk rätt </w:t>
      </w:r>
      <w:r>
        <w:t>fondbolag</w:t>
      </w:r>
      <w:r w:rsidRPr="00B92182">
        <w:t xml:space="preserve"> när de är svensk</w:t>
      </w:r>
      <w:r>
        <w:t>t</w:t>
      </w:r>
      <w:r w:rsidRPr="00B92182">
        <w:t xml:space="preserve"> bolag</w:t>
      </w:r>
      <w:r>
        <w:t>,</w:t>
      </w:r>
      <w:r w:rsidRPr="00B92182">
        <w:t xml:space="preserve"> </w:t>
      </w:r>
      <w:r w:rsidRPr="00EF736F">
        <w:t xml:space="preserve">artikel 329.1 c), </w:t>
      </w:r>
      <w:r>
        <w:t>AIF-</w:t>
      </w:r>
      <w:r w:rsidRPr="00EF736F">
        <w:t>förvaltare (artikel 329.1 d) och icke-reglerade företag som bedriver finansiell verksamhet (artikel 329.1 e). Därutöver finns ytterligare bestämmelser om hur den gruppbaserade kapitalbasen och det gruppbaserade kapitalkravet ska beräknas i Finans</w:t>
      </w:r>
      <w:r>
        <w:softHyphen/>
      </w:r>
      <w:r w:rsidRPr="00EF736F">
        <w:t>inspektionens föreskrifter (19 kap. 104 § 1 FRL och 13 kap. 3–17</w:t>
      </w:r>
      <w:r>
        <w:t> </w:t>
      </w:r>
      <w:r w:rsidRPr="00EF736F">
        <w:t>§§ FFFS 2015:8).</w:t>
      </w:r>
    </w:p>
    <w:p w14:paraId="0EC3446C"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7424AF5C" w14:textId="77777777" w:rsidR="001447FA" w:rsidRDefault="001447FA" w:rsidP="001447FA">
      <w:pPr>
        <w:pStyle w:val="Brdtextmedindrag"/>
        <w:rPr>
          <w:lang w:eastAsia="sv-SE"/>
        </w:rPr>
      </w:pPr>
      <w:r w:rsidRPr="00EF736F">
        <w:t>För tjänstepensionskassor gäller att de ska ha en kapitalbas som är till</w:t>
      </w:r>
      <w:r>
        <w:softHyphen/>
      </w:r>
      <w:r w:rsidRPr="00EF736F">
        <w:t>fredsställande med hänsyn till andra företag i försäkringsgruppen (grupp</w:t>
      </w:r>
      <w:r>
        <w:softHyphen/>
      </w:r>
      <w:r w:rsidRPr="00EF736F">
        <w:t xml:space="preserve">baserad kapitalbas). När den gruppbaserade kapitalbasen bestäms ska 7 kap. 22 §, 24 a § första–tredje styckena och 26 § fjärde stycket första meningen </w:t>
      </w:r>
      <w:r>
        <w:t xml:space="preserve">den upphävda </w:t>
      </w:r>
      <w:r w:rsidRPr="00EF736F">
        <w:t>försäkringsrörelselagen (1982:713) tillämpas (26 d § första stycket UFL). Den gruppbaserade kapitalbasen ska uppgå till en nivå som är tillräcklig med hänsyn till andra företag i försäkrings</w:t>
      </w:r>
      <w:r>
        <w:softHyphen/>
      </w:r>
      <w:r w:rsidRPr="00EF736F">
        <w:t>gruppen (gruppbaserad solvensmarginal). När den gruppbaserade solvens</w:t>
      </w:r>
      <w:r>
        <w:softHyphen/>
      </w:r>
      <w:r w:rsidRPr="00EF736F">
        <w:t xml:space="preserve">marginalen bestäms ska 7 kap. 23 § </w:t>
      </w:r>
      <w:r>
        <w:t xml:space="preserve">den upphävda </w:t>
      </w:r>
      <w:r w:rsidRPr="00EF736F">
        <w:t>försäkringsrörelselagen</w:t>
      </w:r>
      <w:r w:rsidRPr="00EF736F" w:rsidDel="002B609F">
        <w:t xml:space="preserve"> </w:t>
      </w:r>
      <w:r w:rsidRPr="00EF736F">
        <w:t>tillämpas (26 d § andra stycket UFL).</w:t>
      </w:r>
      <w:r w:rsidRPr="00EF736F">
        <w:rPr>
          <w:lang w:eastAsia="sv-SE"/>
        </w:rPr>
        <w:t xml:space="preserve"> </w:t>
      </w:r>
    </w:p>
    <w:p w14:paraId="3E684B3E" w14:textId="77777777" w:rsidR="001447FA" w:rsidRDefault="001447FA" w:rsidP="001447FA">
      <w:pPr>
        <w:pStyle w:val="Brdtextmedindrag"/>
      </w:pPr>
      <w:r w:rsidRPr="00EF736F">
        <w:rPr>
          <w:lang w:eastAsia="sv-SE"/>
        </w:rPr>
        <w:t xml:space="preserve">En tjänstepensionskassa </w:t>
      </w:r>
      <w:r w:rsidRPr="00EF736F">
        <w:t>ska göra en beräkning av gruppbaserad kapital</w:t>
      </w:r>
      <w:r>
        <w:softHyphen/>
      </w:r>
      <w:r w:rsidRPr="00EF736F">
        <w:t>bas och solvensmarginal för att bestämma den ekonomiska ställningen med hänsyn till andra företag i försäkringsgruppen. Beräkningen ska göras enligt en sammanläggnings- och avräkningsmetod. Om det finns skäl får beräkningen i stället göras enligt en konsolideringsmetod (26 e § första stycket UFL). Vid beräkningen ska dotterföretag eller intresseföretag som är försäkringsföretag beaktas proportionellt efter understödsföreningens innehav om inte särskilda skäl talar för att de beaktas till annan andel (26 e § tredje stycket UFL). Beräkningen ska särskilt tillgodose att avdrag från kapitalbasen görs för dels tillgångar som får ingå i kapitalbasen hos ett annat försäkringsföretag i försäkringsgruppen, dels värden som skapats internt inom gruppen (26 e § fjärde stycket UFL). Regeringen eller den myndighet som regeringen bestämmer får meddela föreskrifter om beräk</w:t>
      </w:r>
      <w:r>
        <w:softHyphen/>
      </w:r>
      <w:r w:rsidRPr="00EF736F">
        <w:t xml:space="preserve">ningsmetodernas användning och innehåll (26 e § femte stycket UFL). </w:t>
      </w:r>
    </w:p>
    <w:p w14:paraId="421B55E0" w14:textId="77777777" w:rsidR="001447FA" w:rsidRDefault="001447FA" w:rsidP="001447FA">
      <w:pPr>
        <w:pStyle w:val="Brdtextmedindrag"/>
      </w:pPr>
      <w:r w:rsidRPr="00EF736F">
        <w:t>Finansinspektionen har meddelat föreskrifter om detta (Finansinspek</w:t>
      </w:r>
      <w:r>
        <w:softHyphen/>
      </w:r>
      <w:r w:rsidRPr="00EF736F">
        <w:t>tionens föreskrifter och allmänna råd [FFFS 2002:4] om gruppbaserad kapitalbas och solvensmarginal för försäkringsföretag och understöds</w:t>
      </w:r>
      <w:r>
        <w:softHyphen/>
      </w:r>
      <w:r w:rsidRPr="00EF736F">
        <w:t>föreningar som ingår i en grupp, nedan FFFS 2002:4). Dessa föreskrifter gäller fortfarande för tjänstepensionskassor (punkt</w:t>
      </w:r>
      <w:r>
        <w:t> </w:t>
      </w:r>
      <w:r w:rsidRPr="00EF736F">
        <w:t>3 i övergångs</w:t>
      </w:r>
      <w:r>
        <w:softHyphen/>
      </w:r>
      <w:r w:rsidRPr="00EF736F">
        <w:t>bestämmelserna till Finansinspektionens föreskrifter och allmänna råd [FFFS 2011:10] om gruppbaserad kapitalbas och solvensmarginal för försäkringsföretag som ingår i en grupp, nedan FFFS 2011:10)</w:t>
      </w:r>
      <w:r>
        <w:t>.</w:t>
      </w:r>
    </w:p>
    <w:p w14:paraId="3C14B938" w14:textId="0A6C234E" w:rsidR="00707D1C" w:rsidRDefault="00707D1C" w:rsidP="001447FA">
      <w:pPr>
        <w:pStyle w:val="Brdtextmedindrag"/>
      </w:pPr>
    </w:p>
    <w:p w14:paraId="71932C1E" w14:textId="77777777" w:rsidR="00707D1C" w:rsidRPr="00EF736F" w:rsidRDefault="00707D1C" w:rsidP="001447FA">
      <w:pPr>
        <w:pStyle w:val="Brdtextmedindrag"/>
      </w:pPr>
    </w:p>
    <w:p w14:paraId="2DBA4FBD" w14:textId="77777777" w:rsidR="001447FA" w:rsidRPr="002237E7" w:rsidRDefault="001447FA" w:rsidP="00707D1C">
      <w:pPr>
        <w:pStyle w:val="Rubrik5utannumrering"/>
        <w:spacing w:before="0"/>
      </w:pPr>
      <w:r w:rsidRPr="005B6C39">
        <w:lastRenderedPageBreak/>
        <w:t>Bestämmelser</w:t>
      </w:r>
      <w:r w:rsidRPr="0039406B">
        <w:t xml:space="preserve"> om kapitalbas och </w:t>
      </w:r>
      <w:r w:rsidRPr="00EF736F">
        <w:t>kapitalkrav på gruppnivå</w:t>
      </w:r>
      <w:r>
        <w:t xml:space="preserve"> ska införas för tjänstepensionsföretag, med sammanläggnings- och avräkningsmetoden som huvudmetod</w:t>
      </w:r>
    </w:p>
    <w:p w14:paraId="5F91C593" w14:textId="77777777" w:rsidR="001447FA" w:rsidRPr="00EF736F" w:rsidRDefault="001447FA" w:rsidP="001447FA">
      <w:pPr>
        <w:pStyle w:val="Brdtext"/>
      </w:pPr>
      <w:r w:rsidRPr="00EF736F">
        <w:t>På samma sätt som i försäkringsrörelselagen och i lagen om understöds</w:t>
      </w:r>
      <w:r>
        <w:softHyphen/>
      </w:r>
      <w:r w:rsidRPr="00EF736F">
        <w:t xml:space="preserve">föreningar bör det i </w:t>
      </w:r>
      <w:r>
        <w:t xml:space="preserve">den nya </w:t>
      </w:r>
      <w:r w:rsidRPr="00EF736F">
        <w:t>lagen om tjänstepensionsföretag införas bestämmelser om hur kapitalbas och kapitalkrav ska beräknas på grupp</w:t>
      </w:r>
      <w:r>
        <w:softHyphen/>
      </w:r>
      <w:r w:rsidRPr="00EF736F">
        <w:t>nivå</w:t>
      </w:r>
      <w:r>
        <w:t>. Sådana</w:t>
      </w:r>
      <w:r w:rsidDel="001F33A1">
        <w:t xml:space="preserve"> </w:t>
      </w:r>
      <w:r>
        <w:t>bestämmelser är, som berörs i avsnitt 14.1.9, centrala för att det ska kunna följas upp att ett tjänstepensionsföretag har en tillräcklig kapitalbas även med beaktande av den gruppstruktur som tjänstepensions</w:t>
      </w:r>
      <w:r>
        <w:softHyphen/>
        <w:t>företaget ingår i.</w:t>
      </w:r>
    </w:p>
    <w:p w14:paraId="76556FEA" w14:textId="77777777" w:rsidR="001447FA" w:rsidRDefault="001447FA" w:rsidP="001447FA">
      <w:pPr>
        <w:pStyle w:val="Brdtextmedindrag"/>
      </w:pPr>
      <w:r w:rsidRPr="00EF736F">
        <w:t xml:space="preserve">Det är inte möjligt att inom ramen för detta lagstiftningsärende </w:t>
      </w:r>
      <w:r>
        <w:t>föreslå</w:t>
      </w:r>
      <w:r w:rsidRPr="00EF736F">
        <w:t xml:space="preserve"> någon helt ny metod för beräkning av kapitalbas och kapitalkrav på grupp</w:t>
      </w:r>
      <w:r>
        <w:softHyphen/>
      </w:r>
      <w:r w:rsidRPr="00EF736F">
        <w:t xml:space="preserve">nivå för tjänstepensionsföretag. </w:t>
      </w:r>
      <w:r>
        <w:t>D</w:t>
      </w:r>
      <w:r w:rsidRPr="00EF736F">
        <w:t xml:space="preserve">etta </w:t>
      </w:r>
      <w:r>
        <w:t xml:space="preserve">talar </w:t>
      </w:r>
      <w:r w:rsidRPr="00EF736F">
        <w:t xml:space="preserve">för att </w:t>
      </w:r>
      <w:r>
        <w:t xml:space="preserve">det enligt </w:t>
      </w:r>
      <w:r w:rsidRPr="00EF736F">
        <w:t>bestämmel</w:t>
      </w:r>
      <w:r>
        <w:softHyphen/>
      </w:r>
      <w:r w:rsidRPr="00EF736F">
        <w:t xml:space="preserve">serna för tjänstepensionsföretag bör </w:t>
      </w:r>
      <w:r>
        <w:t>gälla</w:t>
      </w:r>
      <w:r w:rsidRPr="00EF736F">
        <w:t xml:space="preserve"> någon av de metoder som i dag </w:t>
      </w:r>
      <w:r>
        <w:t>tillämpas</w:t>
      </w:r>
      <w:r w:rsidRPr="00EF736F">
        <w:t xml:space="preserve"> vid grupptillsyn</w:t>
      </w:r>
      <w:r>
        <w:t xml:space="preserve"> enligt försäkringsrörelselagen eller vid tillsyn enligt konglomeratlagen</w:t>
      </w:r>
      <w:r w:rsidRPr="00EF736F">
        <w:t>, dvs. konsolideringsmetoden eller samman</w:t>
      </w:r>
      <w:r>
        <w:softHyphen/>
      </w:r>
      <w:r w:rsidRPr="00EF736F">
        <w:t xml:space="preserve">läggnings- och avräkningsmetoden. Dessa metoder </w:t>
      </w:r>
      <w:r>
        <w:t>kan</w:t>
      </w:r>
      <w:r w:rsidRPr="00EF736F">
        <w:t xml:space="preserve"> anpassas till tjänstepensionsföretag och de risker som kan bli aktuella utifrån de grupper som tjänstepensionsföretag kan tänkas ingå i.</w:t>
      </w:r>
      <w:r>
        <w:t xml:space="preserve"> </w:t>
      </w:r>
    </w:p>
    <w:p w14:paraId="46B36A34" w14:textId="77777777" w:rsidR="001447FA" w:rsidRDefault="001447FA" w:rsidP="001447FA">
      <w:pPr>
        <w:pStyle w:val="Brdtextmedindrag"/>
      </w:pPr>
      <w:r w:rsidRPr="00EF736F">
        <w:t>Grunderna för konsoliderings respektive sammanläggnings- och avräk</w:t>
      </w:r>
      <w:r>
        <w:softHyphen/>
      </w:r>
      <w:r w:rsidRPr="00EF736F">
        <w:t xml:space="preserve">ningsmetoden har utvecklats i flera lagstiftningsärenden (prop. 1999/2000:99 s. 37, prop. 2005/06:45 s. 126 f. och prop. 2015/16:9 s. 422). </w:t>
      </w:r>
    </w:p>
    <w:p w14:paraId="6BFE3304" w14:textId="77777777" w:rsidR="001447FA" w:rsidRDefault="001447FA" w:rsidP="001447FA">
      <w:pPr>
        <w:pStyle w:val="Brdtextmedindrag"/>
      </w:pPr>
      <w:r w:rsidRPr="00EF736F">
        <w:t>Konsolideringsmetoden utgår från koncernräkenskaper och dessa räken</w:t>
      </w:r>
      <w:r>
        <w:softHyphen/>
      </w:r>
      <w:r w:rsidRPr="00EF736F">
        <w:t>skaper visar gruppen som om den vore ett enda företag. Metoden kräver därmed att gruppen upprättar en sådan redovisning. En fördel med konsoli</w:t>
      </w:r>
      <w:r>
        <w:softHyphen/>
      </w:r>
      <w:r w:rsidRPr="00EF736F">
        <w:t>deringsmetoden är att någon separat redovisning för tillsynsändamål inte behöver upprättas om de företag som ingår i gruppen är samma företag som konsolideras i koncernredovisningen. Några särskilda justeringar för dubbelt utnyttjande av kapital och internt skapat kapital behöver som regel inte heller göras, eftersom detta sker automatiskt i enlighet med koncern</w:t>
      </w:r>
      <w:r>
        <w:softHyphen/>
      </w:r>
      <w:r w:rsidRPr="00EF736F">
        <w:t>redovisningsreglerna. En annan fördel är att den sammanställda redovis</w:t>
      </w:r>
      <w:r>
        <w:softHyphen/>
      </w:r>
      <w:r w:rsidRPr="00EF736F">
        <w:t>ningen på vilken beräkningen baseras i regel är samma redovisning som är föremål för revisorsgranskning, vilket bidrar till uppgifternas tillförlit</w:t>
      </w:r>
      <w:r>
        <w:softHyphen/>
      </w:r>
      <w:r w:rsidRPr="00EF736F">
        <w:t>lighet. Nackdelen med konsolideringsmetoden, i vart fall som huvud</w:t>
      </w:r>
      <w:r>
        <w:softHyphen/>
      </w:r>
      <w:r w:rsidRPr="00EF736F">
        <w:t xml:space="preserve">metod, är att den bygger på att det finns en koncernredovisning för de företag som ingår i gruppen (prop. 2005/06:45 s. 127). </w:t>
      </w:r>
    </w:p>
    <w:p w14:paraId="11F81066" w14:textId="77777777" w:rsidR="001447FA" w:rsidRPr="00EF736F" w:rsidRDefault="001447FA" w:rsidP="001447FA">
      <w:pPr>
        <w:pStyle w:val="Brdtextmedindrag"/>
      </w:pPr>
      <w:r w:rsidRPr="00EF736F">
        <w:t>Sammanläggnings- och avräkningsmetoden innebär förenklat att kapitalbaser och kapitalkrav för gruppens företag, efter elimineringar för inbördes poster, läggs samman för att beräkna den gruppbaserade ekonom</w:t>
      </w:r>
      <w:r>
        <w:softHyphen/>
      </w:r>
      <w:r w:rsidRPr="00EF736F">
        <w:t>iska ställningen. Någon särskild koncernredovisning för gruppen är där</w:t>
      </w:r>
      <w:r>
        <w:softHyphen/>
      </w:r>
      <w:r w:rsidRPr="00EF736F">
        <w:t>med inte nödvändig eftersom beräkningen baseras på de individuella redo</w:t>
      </w:r>
      <w:r>
        <w:softHyphen/>
      </w:r>
      <w:r w:rsidRPr="00EF736F">
        <w:t>visningarna för gruppens enskilda företag (</w:t>
      </w:r>
      <w:r>
        <w:t xml:space="preserve">samma </w:t>
      </w:r>
      <w:r w:rsidRPr="00EF736F">
        <w:t>prop.).</w:t>
      </w:r>
    </w:p>
    <w:p w14:paraId="7499DAEA" w14:textId="77777777" w:rsidR="001447FA" w:rsidRPr="00EF736F" w:rsidRDefault="001447FA" w:rsidP="001447FA">
      <w:pPr>
        <w:pStyle w:val="Brdtextmedindrag"/>
        <w:tabs>
          <w:tab w:val="left" w:pos="4253"/>
        </w:tabs>
      </w:pPr>
      <w:r w:rsidRPr="00EF736F">
        <w:t>Konsolideringsmetoden är huvudmetod för försäkringsföretag enligt försäkringsrörelselagen (19 kap. 17 § första stycket). Denna metod kräver dock ytterligare bestämmelser om hur den ska tillämpas och i Solvens II-direktivet (artikl</w:t>
      </w:r>
      <w:r>
        <w:t>arna</w:t>
      </w:r>
      <w:r w:rsidRPr="00EF736F">
        <w:t xml:space="preserve"> 230–232), Solvens II-förordningen (artiklarna 335–340) och Finansinspektionens föreskrifter (13 kap. FFFS 2015:8) finns detalj</w:t>
      </w:r>
      <w:r>
        <w:softHyphen/>
      </w:r>
      <w:r w:rsidRPr="00EF736F">
        <w:t xml:space="preserve">erade bestämmelser om detta. För att denna metod ska kunna tillämpas av tjänstepensionsföretag krävs därmed att det tas fram åtskilliga </w:t>
      </w:r>
      <w:r w:rsidRPr="00EF736F">
        <w:lastRenderedPageBreak/>
        <w:t>ytterligare bestämmelser om metoden. Dessutom bör på samma sätt som för försäk</w:t>
      </w:r>
      <w:r>
        <w:softHyphen/>
      </w:r>
      <w:r w:rsidRPr="00EF736F">
        <w:t xml:space="preserve">ringsföretag krävas att det finns en koncernredovisning eller motsvarande sammanställning upprättad (13 kap. 15 § FFFS 2015:8). </w:t>
      </w:r>
    </w:p>
    <w:p w14:paraId="4D70363F" w14:textId="77777777" w:rsidR="001447FA" w:rsidRPr="00EF736F" w:rsidRDefault="001447FA" w:rsidP="001447FA">
      <w:pPr>
        <w:pStyle w:val="Brdtextmedindrag"/>
        <w:tabs>
          <w:tab w:val="left" w:pos="4253"/>
        </w:tabs>
      </w:pPr>
      <w:r w:rsidRPr="00EF736F">
        <w:t xml:space="preserve">Sammanläggnings- och avräkningsmetoden har den fördelen att metoden, som </w:t>
      </w:r>
      <w:r w:rsidRPr="00EF736F">
        <w:rPr>
          <w:i/>
        </w:rPr>
        <w:t>Finansinspektionen</w:t>
      </w:r>
      <w:r w:rsidRPr="00EF736F">
        <w:t xml:space="preserve"> </w:t>
      </w:r>
      <w:r>
        <w:t>påpekar</w:t>
      </w:r>
      <w:r w:rsidRPr="00EF736F">
        <w:t>, utgår från de enskilda före</w:t>
      </w:r>
      <w:r>
        <w:softHyphen/>
      </w:r>
      <w:r w:rsidRPr="00EF736F">
        <w:t>tagens kapitalbas och kapitalkrav</w:t>
      </w:r>
      <w:r>
        <w:t>,</w:t>
      </w:r>
      <w:r w:rsidRPr="00EF736F">
        <w:t xml:space="preserve"> som sedan läggs samman för en kapital</w:t>
      </w:r>
      <w:r>
        <w:softHyphen/>
      </w:r>
      <w:r w:rsidRPr="00EF736F">
        <w:t xml:space="preserve">bas och kapitalkrav som ska gälla för gruppen som helhet. Detta gäller, som </w:t>
      </w:r>
      <w:r w:rsidRPr="00EF736F">
        <w:rPr>
          <w:i/>
        </w:rPr>
        <w:t xml:space="preserve">Svensk Försäkring </w:t>
      </w:r>
      <w:r w:rsidRPr="00EF736F">
        <w:t xml:space="preserve">efterfrågar och </w:t>
      </w:r>
      <w:r w:rsidRPr="000B0997">
        <w:rPr>
          <w:i/>
        </w:rPr>
        <w:t>Finansinspektionen</w:t>
      </w:r>
      <w:r w:rsidRPr="00EF736F">
        <w:t xml:space="preserve"> </w:t>
      </w:r>
      <w:r>
        <w:t>poängterar</w:t>
      </w:r>
      <w:r w:rsidRPr="00EF736F">
        <w:t xml:space="preserve">, oavsett om de enskilda kraven på </w:t>
      </w:r>
      <w:r w:rsidRPr="00EF736F">
        <w:rPr>
          <w:lang w:eastAsia="sv-SE"/>
        </w:rPr>
        <w:t>kapitalbas och kapitalkrav</w:t>
      </w:r>
      <w:r w:rsidRPr="00EF736F">
        <w:t xml:space="preserve"> följer av den nya lagen om tjänstepensionsföretag, försäkringsrörelselagen eller någon annan finansiell lagstiftning. Denna metod kräver inte någon samlad redo</w:t>
      </w:r>
      <w:r>
        <w:softHyphen/>
      </w:r>
      <w:r w:rsidRPr="00EF736F">
        <w:t xml:space="preserve">visning eller motsvarande uppställning för gruppen. Metoden </w:t>
      </w:r>
      <w:r>
        <w:t>kan</w:t>
      </w:r>
      <w:r w:rsidRPr="00EF736F">
        <w:t xml:space="preserve"> dock kräva vissa ytterligare bestämmelser om hur </w:t>
      </w:r>
      <w:r>
        <w:t>tillämpningen ska se</w:t>
      </w:r>
      <w:r w:rsidRPr="00EF736F">
        <w:t xml:space="preserve">, men inte alls i </w:t>
      </w:r>
      <w:r>
        <w:t>samma</w:t>
      </w:r>
      <w:r w:rsidRPr="00EF736F">
        <w:t xml:space="preserve"> omfattning </w:t>
      </w:r>
      <w:r>
        <w:t xml:space="preserve">som </w:t>
      </w:r>
      <w:r w:rsidRPr="00EF736F">
        <w:t>konsolideringsmetod</w:t>
      </w:r>
      <w:r>
        <w:t>en</w:t>
      </w:r>
      <w:r w:rsidRPr="00EF736F">
        <w:t>.</w:t>
      </w:r>
    </w:p>
    <w:p w14:paraId="64DDF6CF" w14:textId="77777777" w:rsidR="001447FA" w:rsidRDefault="001447FA" w:rsidP="001447FA">
      <w:pPr>
        <w:pStyle w:val="Brdtextmedindrag"/>
        <w:tabs>
          <w:tab w:val="left" w:pos="4253"/>
        </w:tabs>
      </w:pPr>
      <w:r w:rsidRPr="00EF736F">
        <w:t xml:space="preserve">Vid genomförandet </w:t>
      </w:r>
      <w:r>
        <w:t xml:space="preserve">i svensk rätt </w:t>
      </w:r>
      <w:r w:rsidRPr="00EF736F">
        <w:t>av försäkringsgruppsdirektivet och konglomeratdirektivet ansågs att sammanläggnings- och avräknings</w:t>
      </w:r>
      <w:r>
        <w:softHyphen/>
      </w:r>
      <w:r w:rsidRPr="00EF736F">
        <w:t>metoden bör vara huvudmetod för bestämmande av kapitalbas och kapital</w:t>
      </w:r>
      <w:r>
        <w:softHyphen/>
      </w:r>
      <w:r w:rsidRPr="00EF736F">
        <w:t xml:space="preserve">krav, men </w:t>
      </w:r>
      <w:r>
        <w:t>att</w:t>
      </w:r>
      <w:r w:rsidRPr="00EF736F">
        <w:t xml:space="preserve"> kapitalbas och kapitalkrav på gruppnivå</w:t>
      </w:r>
      <w:r>
        <w:t xml:space="preserve">, om det finns skäl, ska </w:t>
      </w:r>
      <w:r w:rsidRPr="00EF736F">
        <w:t xml:space="preserve">kunna beräknas enligt en konsolideringsmetod, eller för finansiella konglomerat genom en kombination av de båda metoderna (prop. 1999/2000:99 s. 38 och prop. 2005/06:45 s. 128). </w:t>
      </w:r>
    </w:p>
    <w:p w14:paraId="325260EE" w14:textId="77777777" w:rsidR="001447FA" w:rsidRPr="00EF736F" w:rsidRDefault="001447FA" w:rsidP="001447FA">
      <w:pPr>
        <w:pStyle w:val="Brdtextmedindrag"/>
        <w:tabs>
          <w:tab w:val="left" w:pos="4253"/>
        </w:tabs>
      </w:pPr>
      <w:r w:rsidRPr="00EF736F">
        <w:t>Detta bör</w:t>
      </w:r>
      <w:r w:rsidDel="006404B0">
        <w:t xml:space="preserve"> </w:t>
      </w:r>
      <w:r w:rsidRPr="00EF736F">
        <w:t xml:space="preserve">även gälla för tjänstepensionsföretag. Kapitalbasen och kapitalkravet för en grupp som står under grupptillsyn enligt </w:t>
      </w:r>
      <w:r>
        <w:t xml:space="preserve">den nya </w:t>
      </w:r>
      <w:r w:rsidRPr="00EF736F">
        <w:t>lagen om tjänstepensionsföretag bör därmed beräknas enligt en samman</w:t>
      </w:r>
      <w:r>
        <w:softHyphen/>
      </w:r>
      <w:r w:rsidRPr="00EF736F">
        <w:t>läggnings- och avräkningsmetod. Om det är lämpligt, bör Finans</w:t>
      </w:r>
      <w:r>
        <w:softHyphen/>
      </w:r>
      <w:r w:rsidRPr="00EF736F">
        <w:t xml:space="preserve">inspektionen få besluta att kapitalbasen och kapitalkravet i stället ska beräknas enligt en konsolideringsmetod, eller enligt en kombination av metoderna. För ett beslut om att konsolideringsmetoden ska få användas bör det </w:t>
      </w:r>
      <w:r w:rsidRPr="000B0997">
        <w:t xml:space="preserve">dock </w:t>
      </w:r>
      <w:r w:rsidRPr="00EF736F">
        <w:t xml:space="preserve">krävas att det </w:t>
      </w:r>
      <w:r>
        <w:t xml:space="preserve">först </w:t>
      </w:r>
      <w:r w:rsidRPr="00EF736F">
        <w:t>tas fram en robust konsolideringsmetod</w:t>
      </w:r>
      <w:r w:rsidRPr="000B0997">
        <w:t xml:space="preserve"> med tillhörande regelverk</w:t>
      </w:r>
      <w:r w:rsidRPr="00EF736F">
        <w:t xml:space="preserve"> som kan antas ge en mer rättvisande bild av en grupps finansiella ställning</w:t>
      </w:r>
      <w:r w:rsidRPr="000B0997">
        <w:t xml:space="preserve"> än sammanläggnings- och avräkningsmetoden.</w:t>
      </w:r>
    </w:p>
    <w:p w14:paraId="1D5D5C5C" w14:textId="77777777" w:rsidR="001447FA" w:rsidRPr="000B0997" w:rsidRDefault="001447FA" w:rsidP="001447FA">
      <w:pPr>
        <w:pStyle w:val="Rubrik5utannumrering"/>
      </w:pPr>
      <w:r w:rsidRPr="0039406B">
        <w:t>Grundlägga</w:t>
      </w:r>
      <w:r w:rsidRPr="002237E7">
        <w:t>nde principer för beräkning av kapitalbas och kapitalkrav</w:t>
      </w:r>
    </w:p>
    <w:p w14:paraId="21ACFD5B" w14:textId="77777777" w:rsidR="001447FA" w:rsidRPr="00EF736F" w:rsidRDefault="001447FA" w:rsidP="001447FA">
      <w:pPr>
        <w:pStyle w:val="Brdtextmedindrag"/>
        <w:ind w:firstLine="0"/>
      </w:pPr>
      <w:r w:rsidRPr="00EF736F">
        <w:t>Dessa grundläggande principer för beräkning av kapitalbas och kapital</w:t>
      </w:r>
      <w:r>
        <w:softHyphen/>
      </w:r>
      <w:r w:rsidRPr="00EF736F">
        <w:t xml:space="preserve">krav på gruppnivå </w:t>
      </w:r>
      <w:r>
        <w:t>som i dag gäller för försäkringsföretag och tjänste</w:t>
      </w:r>
      <w:r>
        <w:softHyphen/>
        <w:t xml:space="preserve">pensionskassor </w:t>
      </w:r>
      <w:r w:rsidRPr="00EF736F">
        <w:t xml:space="preserve">bör även gälla för tjänstepensionsföretag. I samband med att principerna infördes för försäkringsföretag uttalades att det i lag bör införas grundläggande bestämmelser som anger de viktiga principerna, men att de mer detaljerade kraven i stället bör anges i föreskrifter som meddelas av regeringen eller den myndighet som regeringen bestämmer (prop. 1999/2000:99 s. 36–38 och prop. 2015/16:9 s. 421). Detta bör också gälla för tjänstepensionsföretag. För tjänstepensionsföretag bör det därmed införas generella bestämmelser som är utformade </w:t>
      </w:r>
      <w:r>
        <w:t>efter</w:t>
      </w:r>
      <w:r w:rsidRPr="00EF736F">
        <w:t xml:space="preserve"> förebild </w:t>
      </w:r>
      <w:r>
        <w:t>av</w:t>
      </w:r>
      <w:r w:rsidRPr="00EF736F">
        <w:t xml:space="preserve"> d</w:t>
      </w:r>
      <w:r>
        <w:t>et</w:t>
      </w:r>
      <w:r w:rsidRPr="00EF736F">
        <w:t xml:space="preserve"> som gäller för försäkringsföretag och tjänstepensionskassor om att dotterföretag ska beaktas efter innehavets storlek, att avdrag ska göras från kapitalbasen så att det inte görs en dubbelräkning av samma post i flera företag och att avdrag även ska göras för värden som skapats internt inom en grupp.</w:t>
      </w:r>
    </w:p>
    <w:p w14:paraId="04804DED" w14:textId="77777777" w:rsidR="001447FA" w:rsidRPr="00EF736F" w:rsidRDefault="001447FA" w:rsidP="001447FA">
      <w:pPr>
        <w:pStyle w:val="Brdtextmedindrag"/>
      </w:pPr>
      <w:r w:rsidRPr="000B0997">
        <w:lastRenderedPageBreak/>
        <w:t>Enligt försäkringsrörelselagen</w:t>
      </w:r>
      <w:r w:rsidRPr="00EF736F">
        <w:t xml:space="preserve"> gäller att när Finansinspektionen är grupptillsynsmyndighet ska </w:t>
      </w:r>
      <w:r>
        <w:t>inspektionen</w:t>
      </w:r>
      <w:r w:rsidRPr="00EF736F">
        <w:t xml:space="preserve"> besluta vilken proportionell an</w:t>
      </w:r>
      <w:r>
        <w:softHyphen/>
      </w:r>
      <w:r w:rsidRPr="00EF736F">
        <w:t xml:space="preserve">del som ska beaktas då det inte finns kapitalbindningar mellan vissa av företagen i en grupp (19 kap. 19 § första stycket 1). </w:t>
      </w:r>
      <w:r>
        <w:t>Regeringen anser, t</w:t>
      </w:r>
      <w:r w:rsidRPr="00EF736F">
        <w:t xml:space="preserve">ill skillnad från </w:t>
      </w:r>
      <w:r>
        <w:t xml:space="preserve">den bedömning som görs i </w:t>
      </w:r>
      <w:r w:rsidRPr="00EF736F">
        <w:t>promemorian</w:t>
      </w:r>
      <w:r>
        <w:t>,</w:t>
      </w:r>
      <w:r w:rsidRPr="00EF736F" w:rsidDel="00211EBD">
        <w:t xml:space="preserve"> </w:t>
      </w:r>
      <w:r w:rsidRPr="00EF736F">
        <w:t xml:space="preserve">att </w:t>
      </w:r>
      <w:r>
        <w:t xml:space="preserve">det bör införas </w:t>
      </w:r>
      <w:r w:rsidRPr="00EF736F">
        <w:t xml:space="preserve">en motsvarande bestämmelse för grupptillsyn enligt </w:t>
      </w:r>
      <w:r>
        <w:t xml:space="preserve">den nya </w:t>
      </w:r>
      <w:r w:rsidRPr="00EF736F">
        <w:t>lagen om tjänst</w:t>
      </w:r>
      <w:r w:rsidRPr="000B0997">
        <w:t>e</w:t>
      </w:r>
      <w:r w:rsidRPr="00EF736F">
        <w:t>pensionsföretag.</w:t>
      </w:r>
      <w:r>
        <w:t xml:space="preserve"> I den delen instämmer alltså regeringen med det som </w:t>
      </w:r>
      <w:r>
        <w:rPr>
          <w:i/>
        </w:rPr>
        <w:t xml:space="preserve">Finansinspektionen </w:t>
      </w:r>
      <w:r>
        <w:t>framför.</w:t>
      </w:r>
    </w:p>
    <w:p w14:paraId="493A239C" w14:textId="77777777" w:rsidR="001447FA" w:rsidRPr="002237E7" w:rsidRDefault="001447FA" w:rsidP="001447FA">
      <w:pPr>
        <w:pStyle w:val="Rubrik5utannumrering"/>
      </w:pPr>
      <w:r w:rsidRPr="0039406B">
        <w:t>Behov av ytterligare bestämmelser</w:t>
      </w:r>
    </w:p>
    <w:p w14:paraId="5674FF72" w14:textId="77777777" w:rsidR="001447FA" w:rsidRPr="00EF736F" w:rsidRDefault="001447FA" w:rsidP="001447FA">
      <w:pPr>
        <w:pStyle w:val="Brdtext"/>
      </w:pPr>
      <w:r w:rsidRPr="00EF736F">
        <w:t>Även om det nu föreslås bestämmelser i lag, dels om vilken metod som ska användas för beräkningen av kapitalbas och kapitalkrav för en grupp, dels om vissa grundläggande principer för beräkningen</w:t>
      </w:r>
      <w:r>
        <w:t>,</w:t>
      </w:r>
      <w:r w:rsidRPr="00EF736F">
        <w:t xml:space="preserve"> </w:t>
      </w:r>
      <w:r>
        <w:t>anser regeringen att det finns</w:t>
      </w:r>
      <w:r w:rsidRPr="00EF736F">
        <w:t xml:space="preserve"> ett behov av ytterligare och mer detaljerade bestämmelser om hur den gruppbaserade kapitalbasen och det gruppbaserade kapitalkravet ska beräknas. Sådana bestämmelser bör få meddelas inom ramen för ett bemyndigande för regeringen eller den myndighet som regeringen bestäm</w:t>
      </w:r>
      <w:r>
        <w:softHyphen/>
      </w:r>
      <w:r w:rsidRPr="00EF736F">
        <w:t xml:space="preserve">mer. </w:t>
      </w:r>
    </w:p>
    <w:p w14:paraId="6178A835" w14:textId="77777777" w:rsidR="001447FA" w:rsidRPr="00EF736F" w:rsidRDefault="001447FA" w:rsidP="001447FA">
      <w:pPr>
        <w:pStyle w:val="Brdtextmedindrag"/>
      </w:pPr>
      <w:r>
        <w:rPr>
          <w:lang w:eastAsia="sv-SE"/>
        </w:rPr>
        <w:t xml:space="preserve">Det </w:t>
      </w:r>
      <w:r w:rsidRPr="00EF736F">
        <w:rPr>
          <w:lang w:eastAsia="sv-SE"/>
        </w:rPr>
        <w:t>finns anledning att</w:t>
      </w:r>
      <w:r>
        <w:rPr>
          <w:lang w:eastAsia="sv-SE"/>
        </w:rPr>
        <w:t>, s</w:t>
      </w:r>
      <w:r w:rsidRPr="00211EBD">
        <w:rPr>
          <w:lang w:eastAsia="sv-SE"/>
        </w:rPr>
        <w:t xml:space="preserve">om </w:t>
      </w:r>
      <w:r w:rsidRPr="00211EBD">
        <w:rPr>
          <w:i/>
          <w:lang w:eastAsia="sv-SE"/>
        </w:rPr>
        <w:t>Svensk Försäkring</w:t>
      </w:r>
      <w:r>
        <w:rPr>
          <w:lang w:eastAsia="sv-SE"/>
        </w:rPr>
        <w:t xml:space="preserve"> efterfrågar,</w:t>
      </w:r>
      <w:r w:rsidRPr="00EF736F">
        <w:rPr>
          <w:lang w:eastAsia="sv-SE"/>
        </w:rPr>
        <w:t xml:space="preserve"> närmare ange ramen för vilken typ av bestämmelser som bör kunna få meddelas inom ramen för ett sådant bemyndigande. För försäkringsföretag finns detaljerade bestämmelser om </w:t>
      </w:r>
      <w:r w:rsidRPr="00EF736F">
        <w:t>hur den gruppbaserade kapitalbasen och det gruppbaserade kapitalkravet ska beräknas både i Solvens II-förordningen (artikl</w:t>
      </w:r>
      <w:r>
        <w:t>arna</w:t>
      </w:r>
      <w:r w:rsidRPr="00EF736F">
        <w:t xml:space="preserve"> 328–342) och i Finansinspektionens föreskrifter (13 kap. 3–17 §§ FFFS 2015:8). Bestämmelserna för försäkringsföretag och tjänste</w:t>
      </w:r>
      <w:r>
        <w:softHyphen/>
      </w:r>
      <w:r w:rsidRPr="00EF736F">
        <w:t xml:space="preserve">pensionsföretag bör i stort överensstämma med varandra eftersom ett tjänstepensionsföretag </w:t>
      </w:r>
      <w:r>
        <w:t>får anses</w:t>
      </w:r>
      <w:r w:rsidRPr="00EF736F">
        <w:t xml:space="preserve"> vara i </w:t>
      </w:r>
      <w:r>
        <w:t xml:space="preserve">huvudsak </w:t>
      </w:r>
      <w:r w:rsidRPr="00EF736F">
        <w:t xml:space="preserve">utsatt för samma risker som ett försäkringsföretag i en motsvarande grupp. Dessutom är en av utgångspunkterna </w:t>
      </w:r>
      <w:r>
        <w:t>för</w:t>
      </w:r>
      <w:r w:rsidRPr="00EF736F">
        <w:t xml:space="preserve"> de bestämmelser som föreslås att grupptillsynen </w:t>
      </w:r>
      <w:r>
        <w:t xml:space="preserve">enligt den nya lagen om tjänstepensionsföretag </w:t>
      </w:r>
      <w:r w:rsidRPr="00EF736F">
        <w:t>inte ska bli mindre om</w:t>
      </w:r>
      <w:r>
        <w:softHyphen/>
      </w:r>
      <w:r w:rsidRPr="00EF736F">
        <w:t>fattande när ett försäkringsföretag omvandlas till ett tjänstepensions</w:t>
      </w:r>
      <w:r>
        <w:softHyphen/>
      </w:r>
      <w:r w:rsidRPr="00EF736F">
        <w:t>företag</w:t>
      </w:r>
      <w:r>
        <w:t xml:space="preserve"> (</w:t>
      </w:r>
      <w:r w:rsidRPr="00EF736F">
        <w:t>se avsnitt 1</w:t>
      </w:r>
      <w:r>
        <w:t>4</w:t>
      </w:r>
      <w:r w:rsidRPr="00EF736F">
        <w:t>.1.</w:t>
      </w:r>
      <w:r>
        <w:t>2)</w:t>
      </w:r>
      <w:r w:rsidRPr="00EF736F">
        <w:t xml:space="preserve">. </w:t>
      </w:r>
      <w:r>
        <w:t>I de föreskrifter som meddelas med stöd av det nu behandlade bemyndigandet torde alltså i allmänhet inte finnas skäl att ställa strängare krav på tjänstepensionsföretag än de krav som ställs på försäkringsföretag i motsvarande föreskrifter och i bestämmelserna i Solvens II-förordningen.</w:t>
      </w:r>
    </w:p>
    <w:p w14:paraId="6CD9D364" w14:textId="77777777" w:rsidR="001447FA" w:rsidRPr="00EF736F" w:rsidRDefault="001447FA" w:rsidP="00C53300">
      <w:pPr>
        <w:pStyle w:val="Rubrik3"/>
        <w:rPr>
          <w:lang w:eastAsia="sv-SE"/>
        </w:rPr>
      </w:pPr>
      <w:bookmarkStart w:id="4997" w:name="_Toc518396714"/>
      <w:bookmarkStart w:id="4998" w:name="_Toc518401025"/>
      <w:bookmarkStart w:id="4999" w:name="_Toc518401742"/>
      <w:bookmarkStart w:id="5000" w:name="_Toc518401981"/>
      <w:bookmarkStart w:id="5001" w:name="_Toc518463135"/>
      <w:bookmarkStart w:id="5002" w:name="_Toc518462831"/>
      <w:bookmarkStart w:id="5003" w:name="_Toc518463787"/>
      <w:bookmarkStart w:id="5004" w:name="_Toc518464162"/>
      <w:bookmarkStart w:id="5005" w:name="_Toc518464401"/>
      <w:bookmarkStart w:id="5006" w:name="_Toc518472840"/>
      <w:bookmarkStart w:id="5007" w:name="_Toc8059871"/>
      <w:bookmarkStart w:id="5008" w:name="_Toc8061581"/>
      <w:bookmarkStart w:id="5009" w:name="_Toc8062113"/>
      <w:bookmarkStart w:id="5010" w:name="_Toc8064581"/>
      <w:bookmarkStart w:id="5011" w:name="_Toc8391258"/>
      <w:bookmarkStart w:id="5012" w:name="_Toc8391524"/>
      <w:bookmarkStart w:id="5013" w:name="_Toc8644729"/>
      <w:bookmarkStart w:id="5014" w:name="_Toc8645261"/>
      <w:bookmarkStart w:id="5015" w:name="_Toc8817742"/>
      <w:bookmarkStart w:id="5016" w:name="_Toc8818314"/>
      <w:bookmarkStart w:id="5017" w:name="_Toc8825683"/>
      <w:bookmarkStart w:id="5018" w:name="_Toc8831780"/>
      <w:bookmarkStart w:id="5019" w:name="_Toc8832689"/>
      <w:bookmarkStart w:id="5020" w:name="_Toc11153151"/>
      <w:bookmarkStart w:id="5021" w:name="_Toc11161072"/>
      <w:bookmarkStart w:id="5022" w:name="_Toc11167008"/>
      <w:bookmarkStart w:id="5023" w:name="_Toc11167544"/>
      <w:bookmarkStart w:id="5024" w:name="_Toc11168981"/>
      <w:bookmarkStart w:id="5025" w:name="_Toc11845934"/>
      <w:bookmarkStart w:id="5026" w:name="_Toc12611733"/>
      <w:bookmarkStart w:id="5027" w:name="_Toc12625000"/>
      <w:bookmarkStart w:id="5028" w:name="_Toc12627489"/>
      <w:bookmarkStart w:id="5029" w:name="_Toc12630379"/>
      <w:bookmarkStart w:id="5030" w:name="_Toc12632874"/>
      <w:bookmarkStart w:id="5031" w:name="_Toc17902946"/>
      <w:r w:rsidRPr="00C53300">
        <w:t>Gruppsolvens</w:t>
      </w:r>
      <w:r w:rsidRPr="00EF736F">
        <w:rPr>
          <w:lang w:eastAsia="sv-SE"/>
        </w:rPr>
        <w:t xml:space="preserve"> – tillsyn </w:t>
      </w:r>
      <w:r>
        <w:rPr>
          <w:lang w:eastAsia="sv-SE"/>
        </w:rPr>
        <w:t xml:space="preserve">över </w:t>
      </w:r>
      <w:r w:rsidRPr="00EF736F">
        <w:rPr>
          <w:lang w:eastAsia="sv-SE"/>
        </w:rPr>
        <w:t xml:space="preserve">och övervakning </w:t>
      </w:r>
      <w:r>
        <w:rPr>
          <w:lang w:eastAsia="sv-SE"/>
        </w:rPr>
        <w:t>a</w:t>
      </w:r>
      <w:r w:rsidRPr="00EF736F">
        <w:rPr>
          <w:lang w:eastAsia="sv-SE"/>
        </w:rPr>
        <w:t>v den gruppbaserade kapitalbasen och det gruppbaserade kapitalkravet</w:t>
      </w:r>
      <w:bookmarkEnd w:id="4997"/>
      <w:bookmarkEnd w:id="4998"/>
      <w:bookmarkEnd w:id="4999"/>
      <w:bookmarkEnd w:id="5000"/>
      <w:bookmarkEnd w:id="5001"/>
      <w:bookmarkEnd w:id="5002"/>
      <w:bookmarkEnd w:id="5003"/>
      <w:bookmarkEnd w:id="5004"/>
      <w:bookmarkEnd w:id="5005"/>
      <w:bookmarkEnd w:id="5006"/>
      <w:bookmarkEnd w:id="5007"/>
      <w:bookmarkEnd w:id="5008"/>
      <w:bookmarkEnd w:id="5009"/>
      <w:bookmarkEnd w:id="5010"/>
      <w:bookmarkEnd w:id="5011"/>
      <w:bookmarkEnd w:id="5012"/>
      <w:bookmarkEnd w:id="5013"/>
      <w:bookmarkEnd w:id="5014"/>
      <w:bookmarkEnd w:id="5015"/>
      <w:bookmarkEnd w:id="5016"/>
      <w:bookmarkEnd w:id="5017"/>
      <w:bookmarkEnd w:id="5018"/>
      <w:bookmarkEnd w:id="5019"/>
      <w:bookmarkEnd w:id="5020"/>
      <w:bookmarkEnd w:id="5021"/>
      <w:bookmarkEnd w:id="5022"/>
      <w:bookmarkEnd w:id="5023"/>
      <w:bookmarkEnd w:id="5024"/>
      <w:bookmarkEnd w:id="5025"/>
      <w:bookmarkEnd w:id="5026"/>
      <w:bookmarkEnd w:id="5027"/>
      <w:bookmarkEnd w:id="5028"/>
      <w:bookmarkEnd w:id="5029"/>
      <w:bookmarkEnd w:id="5030"/>
      <w:bookmarkEnd w:id="5031"/>
    </w:p>
    <w:p w14:paraId="7B8F90DF" w14:textId="09A36749" w:rsidR="001447FA" w:rsidRPr="000B0997" w:rsidRDefault="001447FA" w:rsidP="001447FA">
      <w:pPr>
        <w:pStyle w:val="Brdtextram"/>
        <w:tabs>
          <w:tab w:val="left" w:pos="4253"/>
        </w:tabs>
      </w:pPr>
      <w:r w:rsidRPr="00EF736F">
        <w:rPr>
          <w:b/>
          <w:lang w:eastAsia="sv-SE"/>
        </w:rPr>
        <w:t>Regeringens förslag:</w:t>
      </w:r>
      <w:r w:rsidRPr="00EF736F">
        <w:t xml:space="preserve"> Den gruppbaserade kapitalbasen och det grupp</w:t>
      </w:r>
      <w:r>
        <w:softHyphen/>
      </w:r>
      <w:r w:rsidRPr="00EF736F">
        <w:t>baserade kapitalkravet ska beräknas minst en gång per år. Beräk</w:t>
      </w:r>
      <w:r>
        <w:softHyphen/>
      </w:r>
      <w:r w:rsidRPr="00EF736F">
        <w:t xml:space="preserve">ningarna ska utföras av det tjänstepensionsföretag som ska </w:t>
      </w:r>
      <w:r w:rsidR="00823590">
        <w:t>omfattas av</w:t>
      </w:r>
      <w:r w:rsidR="00823590" w:rsidRPr="00EF736F">
        <w:t xml:space="preserve"> </w:t>
      </w:r>
      <w:r>
        <w:t>fullständig grupptillsyn</w:t>
      </w:r>
      <w:r w:rsidRPr="00EF736F">
        <w:t xml:space="preserve">. Detta företag ska även rapportera resultatet av beräkningen till Finansinspektionen. Regeringen eller den myndighet som regeringen bestämmer ska få meddela föreskrifter om innehållet i samt omfattningen och fullgörandet av rapporteringen. </w:t>
      </w:r>
    </w:p>
    <w:p w14:paraId="4DB5AA6E" w14:textId="77777777" w:rsidR="001447FA" w:rsidRPr="00EF736F" w:rsidRDefault="001447FA" w:rsidP="001447FA">
      <w:pPr>
        <w:pStyle w:val="Brdtextmedindragram"/>
        <w:tabs>
          <w:tab w:val="left" w:pos="4253"/>
        </w:tabs>
      </w:pPr>
      <w:r w:rsidRPr="00EF736F">
        <w:lastRenderedPageBreak/>
        <w:t>Det tjänstepensionsföretag som ansvarar för beräkning och rapport</w:t>
      </w:r>
      <w:r>
        <w:softHyphen/>
      </w:r>
      <w:r w:rsidRPr="00EF736F">
        <w:t>ering av kapitalbas och kapitalkrav ska fortlöpande övervaka kapital</w:t>
      </w:r>
      <w:r>
        <w:softHyphen/>
      </w:r>
      <w:r w:rsidRPr="00EF736F">
        <w:t>kravet för gruppen. Om det finns grundad anledning att anta att gruppens riskprofil har förändrats väsentligt sedan den senaste rapporteringen av kapitalkravet på gruppnivå, ska företaget göra en ny beräk</w:t>
      </w:r>
      <w:r>
        <w:softHyphen/>
      </w:r>
      <w:r w:rsidRPr="00EF736F">
        <w:t xml:space="preserve">ning av detta krav och snarast möjligt rapportera </w:t>
      </w:r>
      <w:r w:rsidRPr="000B0997">
        <w:t>resultatet</w:t>
      </w:r>
      <w:r w:rsidRPr="00EF736F">
        <w:t xml:space="preserve"> till Finans</w:t>
      </w:r>
      <w:r>
        <w:softHyphen/>
      </w:r>
      <w:r w:rsidRPr="00EF736F">
        <w:t>inspektionen. Finansinspektionen ska under samma förutsätt</w:t>
      </w:r>
      <w:r>
        <w:softHyphen/>
      </w:r>
      <w:r w:rsidRPr="00EF736F">
        <w:t>ningar få begära en förnyad beräkning av kapitalkravet.</w:t>
      </w:r>
    </w:p>
    <w:p w14:paraId="4D581BB2" w14:textId="77777777" w:rsidR="001447FA" w:rsidRPr="00EF736F" w:rsidRDefault="001447FA" w:rsidP="001447FA">
      <w:pPr>
        <w:pStyle w:val="Brdtextmedindrag"/>
        <w:rPr>
          <w:sz w:val="8"/>
          <w:szCs w:val="8"/>
        </w:rPr>
      </w:pPr>
    </w:p>
    <w:p w14:paraId="482B5E6B"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42D21825"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10F52527" w14:textId="77777777" w:rsidR="001447FA" w:rsidRPr="00EF736F" w:rsidRDefault="001447FA" w:rsidP="001447FA">
      <w:pPr>
        <w:pStyle w:val="Brdtextmedindrag"/>
        <w:tabs>
          <w:tab w:val="left" w:pos="4253"/>
        </w:tabs>
        <w:rPr>
          <w:b/>
          <w:lang w:eastAsia="sv-SE"/>
        </w:rPr>
      </w:pPr>
      <w:r w:rsidRPr="00EF736F">
        <w:rPr>
          <w:b/>
          <w:lang w:eastAsia="sv-SE"/>
        </w:rPr>
        <w:t xml:space="preserve">Promemorians förslag </w:t>
      </w:r>
      <w:r w:rsidRPr="00EF736F">
        <w:rPr>
          <w:lang w:eastAsia="sv-SE"/>
        </w:rPr>
        <w:t xml:space="preserve">överensstämmer i huvudsak med regeringens förslag. Promemorians förslag avviker från regeringens förslag genom att </w:t>
      </w:r>
      <w:r>
        <w:rPr>
          <w:lang w:eastAsia="sv-SE"/>
        </w:rPr>
        <w:t xml:space="preserve">det i </w:t>
      </w:r>
      <w:r w:rsidRPr="00EF736F">
        <w:rPr>
          <w:lang w:eastAsia="sv-SE"/>
        </w:rPr>
        <w:t>promemorian</w:t>
      </w:r>
      <w:r>
        <w:rPr>
          <w:lang w:eastAsia="sv-SE"/>
        </w:rPr>
        <w:t>s</w:t>
      </w:r>
      <w:r w:rsidRPr="00EF736F">
        <w:rPr>
          <w:lang w:eastAsia="sv-SE"/>
        </w:rPr>
        <w:t xml:space="preserve"> </w:t>
      </w:r>
      <w:r>
        <w:rPr>
          <w:lang w:eastAsia="sv-SE"/>
        </w:rPr>
        <w:t xml:space="preserve">förslag </w:t>
      </w:r>
      <w:r w:rsidRPr="00EF736F">
        <w:rPr>
          <w:lang w:eastAsia="sv-SE"/>
        </w:rPr>
        <w:t>inte uttryckligen ange</w:t>
      </w:r>
      <w:r>
        <w:rPr>
          <w:lang w:eastAsia="sv-SE"/>
        </w:rPr>
        <w:t>s</w:t>
      </w:r>
      <w:r w:rsidRPr="00EF736F">
        <w:rPr>
          <w:lang w:eastAsia="sv-SE"/>
        </w:rPr>
        <w:t xml:space="preserve"> vilket företag som </w:t>
      </w:r>
      <w:r>
        <w:rPr>
          <w:lang w:eastAsia="sv-SE"/>
        </w:rPr>
        <w:t xml:space="preserve">ska </w:t>
      </w:r>
      <w:r w:rsidRPr="00EF736F">
        <w:t>rapportera resultatet av beräkningen till Finansinspektionen.</w:t>
      </w:r>
    </w:p>
    <w:p w14:paraId="279EF740" w14:textId="77777777" w:rsidR="001447FA" w:rsidRPr="0039406B" w:rsidRDefault="001447FA" w:rsidP="001447FA">
      <w:pPr>
        <w:pStyle w:val="Brdtextmedindrag"/>
        <w:tabs>
          <w:tab w:val="left" w:pos="4253"/>
        </w:tabs>
      </w:pPr>
      <w:r w:rsidRPr="00EF736F">
        <w:rPr>
          <w:b/>
          <w:lang w:eastAsia="sv-SE"/>
        </w:rPr>
        <w:t xml:space="preserve">Remissinstanserna: </w:t>
      </w:r>
      <w:r w:rsidRPr="00EF736F">
        <w:rPr>
          <w:lang w:eastAsia="sv-SE"/>
        </w:rPr>
        <w:t xml:space="preserve">Flertalet remissinstanser tillstyrker förslaget eller har inget att invända mot det. </w:t>
      </w:r>
      <w:r w:rsidRPr="000B0997">
        <w:rPr>
          <w:i/>
          <w:lang w:eastAsia="sv-SE"/>
        </w:rPr>
        <w:t>Finansinspektionen</w:t>
      </w:r>
      <w:r w:rsidRPr="00EF736F">
        <w:rPr>
          <w:lang w:eastAsia="sv-SE"/>
        </w:rPr>
        <w:t xml:space="preserve"> </w:t>
      </w:r>
      <w:r>
        <w:rPr>
          <w:lang w:eastAsia="sv-SE"/>
        </w:rPr>
        <w:t>påpekar</w:t>
      </w:r>
      <w:r w:rsidRPr="00EF736F">
        <w:rPr>
          <w:lang w:eastAsia="sv-SE"/>
        </w:rPr>
        <w:t xml:space="preserve"> att det inte </w:t>
      </w:r>
      <w:r>
        <w:rPr>
          <w:lang w:eastAsia="sv-SE"/>
        </w:rPr>
        <w:t xml:space="preserve">uttryckligen </w:t>
      </w:r>
      <w:r w:rsidRPr="00EF736F">
        <w:rPr>
          <w:lang w:eastAsia="sv-SE"/>
        </w:rPr>
        <w:t>anges vilket företag som ska rapportera resultatet av beräk</w:t>
      </w:r>
      <w:r>
        <w:rPr>
          <w:lang w:eastAsia="sv-SE"/>
        </w:rPr>
        <w:softHyphen/>
      </w:r>
      <w:r w:rsidRPr="00EF736F">
        <w:rPr>
          <w:lang w:eastAsia="sv-SE"/>
        </w:rPr>
        <w:t>ningen av den gruppbaserade kapitalbasen och det gruppbaserade kapital</w:t>
      </w:r>
      <w:r>
        <w:rPr>
          <w:lang w:eastAsia="sv-SE"/>
        </w:rPr>
        <w:softHyphen/>
      </w:r>
      <w:r w:rsidRPr="00EF736F">
        <w:rPr>
          <w:lang w:eastAsia="sv-SE"/>
        </w:rPr>
        <w:t xml:space="preserve">kravet. </w:t>
      </w:r>
      <w:r w:rsidRPr="000B0997">
        <w:rPr>
          <w:i/>
        </w:rPr>
        <w:t>Svensk Försäkring</w:t>
      </w:r>
      <w:r w:rsidRPr="00EF736F">
        <w:t xml:space="preserve"> </w:t>
      </w:r>
      <w:r>
        <w:t>anser</w:t>
      </w:r>
      <w:r w:rsidRPr="00EF736F">
        <w:t xml:space="preserve"> att Finansinspektionen inte </w:t>
      </w:r>
      <w:r>
        <w:t xml:space="preserve">bör </w:t>
      </w:r>
      <w:r w:rsidRPr="00EF736F">
        <w:t>kunna be</w:t>
      </w:r>
      <w:r>
        <w:softHyphen/>
      </w:r>
      <w:r w:rsidRPr="00EF736F">
        <w:t xml:space="preserve">gära en rapportering på gruppnivå med kortare tidsintervall </w:t>
      </w:r>
      <w:r>
        <w:t xml:space="preserve">än ett år </w:t>
      </w:r>
      <w:r w:rsidRPr="00EF736F">
        <w:t>efter</w:t>
      </w:r>
      <w:r>
        <w:softHyphen/>
      </w:r>
      <w:r w:rsidRPr="00EF736F">
        <w:t xml:space="preserve">som den gruppbaserade kapitalbasen och det gruppbaserade kapitalkravet </w:t>
      </w:r>
      <w:r>
        <w:t xml:space="preserve">enligt förslaget </w:t>
      </w:r>
      <w:r w:rsidRPr="00EF736F">
        <w:t>ska beräknas minst en gång per år. Inte heller bör företagen av andra skäl än de som anges i promemorian behöva beräkna kapitalbas och kapitalkrav oftare än en gång per år.</w:t>
      </w:r>
    </w:p>
    <w:p w14:paraId="188020ED" w14:textId="77777777" w:rsidR="001447FA" w:rsidRPr="00EF736F" w:rsidRDefault="001447FA" w:rsidP="001447FA">
      <w:pPr>
        <w:pStyle w:val="Rubrik4utannumrering"/>
        <w:rPr>
          <w:lang w:eastAsia="sv-SE"/>
        </w:rPr>
      </w:pPr>
      <w:r>
        <w:t>Skälen för regeringens förslag</w:t>
      </w:r>
    </w:p>
    <w:p w14:paraId="067BF34D" w14:textId="77777777" w:rsidR="001447FA" w:rsidRPr="002237E7" w:rsidRDefault="001447FA" w:rsidP="001447FA">
      <w:pPr>
        <w:pStyle w:val="Rubrik5utannumrering"/>
        <w:spacing w:before="0"/>
        <w:rPr>
          <w:lang w:eastAsia="sv-SE"/>
        </w:rPr>
      </w:pPr>
      <w:r w:rsidRPr="000B0997">
        <w:t>Gällande</w:t>
      </w:r>
      <w:r w:rsidRPr="00EF736F">
        <w:rPr>
          <w:lang w:eastAsia="sv-SE"/>
        </w:rPr>
        <w:t xml:space="preserve"> rätt</w:t>
      </w:r>
    </w:p>
    <w:p w14:paraId="5C318439" w14:textId="77777777" w:rsidR="001447FA" w:rsidRDefault="001447FA" w:rsidP="001447FA">
      <w:pPr>
        <w:pStyle w:val="Brdtext"/>
        <w:tabs>
          <w:tab w:val="left" w:pos="4253"/>
        </w:tabs>
        <w:rPr>
          <w:lang w:eastAsia="sv-SE"/>
        </w:rPr>
      </w:pPr>
      <w:r w:rsidRPr="00EF736F">
        <w:rPr>
          <w:lang w:eastAsia="sv-SE"/>
        </w:rPr>
        <w:t xml:space="preserve">För försäkringsföretag gäller att den gruppbaserade kapitalbasen och det gruppbaserade solvenskapitalkravet ska beräknas minst en gång per år. Beräkningarna ska utföras av </w:t>
      </w:r>
      <w:r w:rsidRPr="00EF736F">
        <w:t>försäkringsföretag som är moderföretag till eller har ägarintresse i åtminstone ett försäkringsföretag, en EES-försäk</w:t>
      </w:r>
      <w:r>
        <w:softHyphen/>
      </w:r>
      <w:r w:rsidRPr="00EF736F">
        <w:t xml:space="preserve">ringsgivare eller en försäkringsgivare från tredjeland, </w:t>
      </w:r>
      <w:r>
        <w:t>ett</w:t>
      </w:r>
      <w:r w:rsidRPr="00EF736F">
        <w:t xml:space="preserve"> försäkrings</w:t>
      </w:r>
      <w:r>
        <w:softHyphen/>
      </w:r>
      <w:r w:rsidRPr="00EF736F">
        <w:t>företag som har en gemensam eller i huvudsak gemensam ledning med ett annat försäkringsföretag, en EES-försäkringsgivare eller en försäkrings</w:t>
      </w:r>
      <w:r>
        <w:softHyphen/>
      </w:r>
      <w:r w:rsidRPr="00EF736F">
        <w:t>givare från tredjeland eller ett försäkringsholdingföretag med huvudkontor inom EES som är moderföretag till ett försäkringsföretag eller ett blandat finansiellt holdingföretag med huvudkontor inom EES som är moder</w:t>
      </w:r>
      <w:r>
        <w:softHyphen/>
      </w:r>
      <w:r w:rsidRPr="00EF736F">
        <w:t xml:space="preserve">företag till ett försäkringsföretag (19 kap. 32 § FRL). </w:t>
      </w:r>
      <w:r w:rsidRPr="00EF736F">
        <w:rPr>
          <w:lang w:eastAsia="sv-SE"/>
        </w:rPr>
        <w:t xml:space="preserve">Om det i toppen av en grupp finns ett </w:t>
      </w:r>
      <w:r w:rsidRPr="00EF736F">
        <w:t xml:space="preserve">försäkringsföretag som är moderföretag till eller har ägarintresse i åtminstone ett försäkringsföretag, en EES-försäkringsgivare eller en försäkringsgivare från tredjeland, </w:t>
      </w:r>
      <w:r>
        <w:t>ett</w:t>
      </w:r>
      <w:r w:rsidRPr="00EF736F">
        <w:t xml:space="preserve"> försäkringsföretag som har en gemensam eller i huvudsak gemensam ledning med ett annat försäk</w:t>
      </w:r>
      <w:r>
        <w:softHyphen/>
      </w:r>
      <w:r w:rsidRPr="00EF736F">
        <w:t>ringsföretag, en EES-försäkringsgivare eller en försäkringsgivare från tredjeland,</w:t>
      </w:r>
      <w:r w:rsidRPr="00EF736F">
        <w:rPr>
          <w:lang w:eastAsia="sv-SE"/>
        </w:rPr>
        <w:t xml:space="preserve"> ska det företaget rapportera resultatet av beräkningarna av den gruppbaserade kapitalbasen och det gruppbaserade kapitalkravet och väsentliga uppgifter som ligger till grund för dem till grupptillsyns</w:t>
      </w:r>
      <w:r>
        <w:rPr>
          <w:lang w:eastAsia="sv-SE"/>
        </w:rPr>
        <w:softHyphen/>
      </w:r>
      <w:r w:rsidRPr="00EF736F">
        <w:rPr>
          <w:lang w:eastAsia="sv-SE"/>
        </w:rPr>
        <w:t>myndigheten. Om det i toppen av en grupp finns ett försäkringsholding</w:t>
      </w:r>
      <w:r>
        <w:rPr>
          <w:lang w:eastAsia="sv-SE"/>
        </w:rPr>
        <w:softHyphen/>
      </w:r>
      <w:r w:rsidRPr="00EF736F">
        <w:rPr>
          <w:lang w:eastAsia="sv-SE"/>
        </w:rPr>
        <w:lastRenderedPageBreak/>
        <w:t>företag med huvudkontor inom EES eller ett blandat finansiellt holding</w:t>
      </w:r>
      <w:r>
        <w:rPr>
          <w:lang w:eastAsia="sv-SE"/>
        </w:rPr>
        <w:softHyphen/>
      </w:r>
      <w:r w:rsidRPr="00EF736F">
        <w:rPr>
          <w:lang w:eastAsia="sv-SE"/>
        </w:rPr>
        <w:t xml:space="preserve">företag med huvudkontor inom EES, ska i stället det moderföretaget ansvara för rapporteringen (19 kap. 33 § första stycket FRL). </w:t>
      </w:r>
    </w:p>
    <w:p w14:paraId="72AA61D6" w14:textId="77777777" w:rsidR="001447FA" w:rsidRPr="00EF736F" w:rsidRDefault="001447FA" w:rsidP="001447FA">
      <w:pPr>
        <w:pStyle w:val="Brdtextmedindrag"/>
        <w:rPr>
          <w:lang w:eastAsia="sv-SE"/>
        </w:rPr>
      </w:pPr>
      <w:r w:rsidRPr="00EF736F">
        <w:rPr>
          <w:lang w:eastAsia="sv-SE"/>
        </w:rPr>
        <w:t>Finansinspektionen får, när inspektionen är grupptillsynsmyndighet, efter att ha hört berörda behöriga myndigheter och gruppen, bestämma att ett annat företag i gruppen ska ansvara för rapporteringen (19 kap. 33 § andra stycket FRL). Det företag som ska ansvara för rapporteringen ska fortlöpande övervaka solvenskapitalkravet för gruppen. Om det finns grundad anledning att anta att gruppens riskprofil förändrats väsentligt sedan dagen för den senaste rapporteringen av solvenskapitalkravet på gruppnivå, ska företaget göra en ny beräkning av detta krav och snarast möjligt rapportera denna till Finansinspektionen, när inspektionen är grupptillsynsmyndighet. Finansinspektionen får under samma förutsätt</w:t>
      </w:r>
      <w:r>
        <w:rPr>
          <w:lang w:eastAsia="sv-SE"/>
        </w:rPr>
        <w:softHyphen/>
      </w:r>
      <w:r w:rsidRPr="00EF736F">
        <w:rPr>
          <w:lang w:eastAsia="sv-SE"/>
        </w:rPr>
        <w:t>ningar begära en förnyad beräkning av solvenskapitalkravet (19 kap. 34 § FRL). Regeringen eller den myndighet som regeringen bestämmer får meddela föreskrifter om innehållet i samt omfattningen och fullgörandet av rapporteringen av resultatet av beräkningarna av den gruppbaserade kapitalbasen och det gruppbaserade kapitalkravet och väsentliga uppgifter som ligger till grund för dem till grupptillsynsmyndigheten (19 kap. 104 § 3 FRL).</w:t>
      </w:r>
    </w:p>
    <w:p w14:paraId="0D783480" w14:textId="77777777" w:rsidR="001447FA" w:rsidRPr="00EF736F" w:rsidRDefault="001447FA" w:rsidP="001447FA">
      <w:pPr>
        <w:pStyle w:val="Brdtextmedindrag"/>
        <w:rPr>
          <w:lang w:eastAsia="sv-SE"/>
        </w:rPr>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5782B963" w14:textId="77777777" w:rsidR="001447FA" w:rsidRPr="00EF736F" w:rsidRDefault="001447FA" w:rsidP="001447FA">
      <w:pPr>
        <w:pStyle w:val="Brdtextmedindrag"/>
        <w:rPr>
          <w:lang w:eastAsia="sv-SE"/>
        </w:rPr>
      </w:pPr>
      <w:r w:rsidRPr="00EF736F">
        <w:rPr>
          <w:lang w:eastAsia="sv-SE"/>
        </w:rPr>
        <w:t xml:space="preserve">För tjänstepensionskassor gäller enligt </w:t>
      </w:r>
      <w:r>
        <w:rPr>
          <w:lang w:eastAsia="sv-SE"/>
        </w:rPr>
        <w:t xml:space="preserve">den upphävda </w:t>
      </w:r>
      <w:r w:rsidRPr="00EF736F">
        <w:rPr>
          <w:lang w:eastAsia="sv-SE"/>
        </w:rPr>
        <w:t>lagen om under</w:t>
      </w:r>
      <w:r>
        <w:rPr>
          <w:lang w:eastAsia="sv-SE"/>
        </w:rPr>
        <w:softHyphen/>
      </w:r>
      <w:r w:rsidRPr="00EF736F">
        <w:rPr>
          <w:lang w:eastAsia="sv-SE"/>
        </w:rPr>
        <w:t>stödsföreningar (26 f § första stycket) att de ska upprätta och till Finans</w:t>
      </w:r>
      <w:r>
        <w:rPr>
          <w:lang w:eastAsia="sv-SE"/>
        </w:rPr>
        <w:softHyphen/>
      </w:r>
      <w:r w:rsidRPr="00EF736F">
        <w:rPr>
          <w:lang w:eastAsia="sv-SE"/>
        </w:rPr>
        <w:t>inspektionen ge in en särskild redovisning som omfattar försäkrings</w:t>
      </w:r>
      <w:r>
        <w:rPr>
          <w:lang w:eastAsia="sv-SE"/>
        </w:rPr>
        <w:softHyphen/>
      </w:r>
      <w:r w:rsidRPr="00EF736F">
        <w:rPr>
          <w:lang w:eastAsia="sv-SE"/>
        </w:rPr>
        <w:t>gruppen (gruppbaserad redovisning). En gruppbaserad redovisning ska bl.a. innehålla en beräkning av gruppbaserad kapitalbas och solvens</w:t>
      </w:r>
      <w:r>
        <w:rPr>
          <w:lang w:eastAsia="sv-SE"/>
        </w:rPr>
        <w:softHyphen/>
      </w:r>
      <w:r w:rsidRPr="00EF736F">
        <w:rPr>
          <w:lang w:eastAsia="sv-SE"/>
        </w:rPr>
        <w:t>marginal (26 f § andra stycket UFL). Regeringen eller den myndighet som regeringen bestämmer får meddela föreskrifter om den gruppbaserade redovisningens utformning och innehåll samt när handlingarna ska ges in till Finansinspektionen (26 f § tredje stycket UFL). Tjänstepensionskassor ska årligen, om undantag inte beviljats, lämna en redovisning av grupp</w:t>
      </w:r>
      <w:r>
        <w:rPr>
          <w:lang w:eastAsia="sv-SE"/>
        </w:rPr>
        <w:softHyphen/>
      </w:r>
      <w:r w:rsidRPr="00EF736F">
        <w:rPr>
          <w:lang w:eastAsia="sv-SE"/>
        </w:rPr>
        <w:t xml:space="preserve">baserad kapitalbas och solvensmarginal till Finansinspektionen (2 § </w:t>
      </w:r>
      <w:r w:rsidRPr="00EF736F">
        <w:t>FFFS 2002:4 och punkt</w:t>
      </w:r>
      <w:r>
        <w:t> </w:t>
      </w:r>
      <w:r w:rsidRPr="00EF736F">
        <w:t>3 i övergångsbestämmelserna till FFFS 2011:10).</w:t>
      </w:r>
    </w:p>
    <w:p w14:paraId="4D0EEF38" w14:textId="77777777" w:rsidR="001447FA" w:rsidRPr="002237E7" w:rsidRDefault="001447FA" w:rsidP="001447FA">
      <w:pPr>
        <w:pStyle w:val="Rubrik5utannumrering"/>
        <w:rPr>
          <w:lang w:eastAsia="sv-SE"/>
        </w:rPr>
      </w:pPr>
      <w:r w:rsidRPr="000B0997">
        <w:t>Hur</w:t>
      </w:r>
      <w:r w:rsidRPr="0039406B">
        <w:rPr>
          <w:lang w:eastAsia="sv-SE"/>
        </w:rPr>
        <w:t xml:space="preserve"> ofta ska den </w:t>
      </w:r>
      <w:r w:rsidRPr="000B0997">
        <w:t>gruppbaserade</w:t>
      </w:r>
      <w:r w:rsidRPr="00EF736F">
        <w:rPr>
          <w:lang w:eastAsia="sv-SE"/>
        </w:rPr>
        <w:t xml:space="preserve"> kapitalbasen och det gruppbaserade kapitalkravet beräknas?</w:t>
      </w:r>
    </w:p>
    <w:p w14:paraId="50FC1288" w14:textId="77777777" w:rsidR="001447FA" w:rsidRDefault="001447FA" w:rsidP="001447FA">
      <w:pPr>
        <w:pStyle w:val="Brdtextmedindrag"/>
        <w:ind w:firstLine="0"/>
      </w:pPr>
      <w:r w:rsidRPr="00EF736F">
        <w:t xml:space="preserve">Samma krav bör </w:t>
      </w:r>
      <w:r>
        <w:t>gälla för tjänstepensionsföretag i fråga om tidsintervallet för beräkning av den gruppbaserade kapitalbasen och det gruppbaserade kapitalkravet som i dag gäller för försäkringsföretag och tjänstepensions</w:t>
      </w:r>
      <w:r>
        <w:softHyphen/>
        <w:t>kassor</w:t>
      </w:r>
      <w:r w:rsidRPr="00EF736F">
        <w:t>. Den gruppbaserade kapitalbasen och det gruppbaserade kapital</w:t>
      </w:r>
      <w:r>
        <w:softHyphen/>
      </w:r>
      <w:r w:rsidRPr="00EF736F">
        <w:t>kravet ska där</w:t>
      </w:r>
      <w:r>
        <w:t>för</w:t>
      </w:r>
      <w:r w:rsidRPr="00EF736F">
        <w:t xml:space="preserve"> beräknas minst en gång per år. </w:t>
      </w:r>
    </w:p>
    <w:p w14:paraId="715FC76A" w14:textId="77777777" w:rsidR="001447FA" w:rsidRPr="00EF736F" w:rsidRDefault="001447FA" w:rsidP="001447FA">
      <w:pPr>
        <w:pStyle w:val="Brdtextmedindrag"/>
        <w:rPr>
          <w:lang w:eastAsia="sv-SE"/>
        </w:rPr>
      </w:pPr>
      <w:r>
        <w:t>Regeringen anser, t</w:t>
      </w:r>
      <w:r w:rsidRPr="000B0997">
        <w:t xml:space="preserve">ill skillnad </w:t>
      </w:r>
      <w:r>
        <w:t>från</w:t>
      </w:r>
      <w:r w:rsidRPr="000B0997">
        <w:t xml:space="preserve"> </w:t>
      </w:r>
      <w:r w:rsidRPr="000B0997">
        <w:rPr>
          <w:i/>
        </w:rPr>
        <w:t>Svensk Försäkring</w:t>
      </w:r>
      <w:r w:rsidRPr="00544315">
        <w:t>,</w:t>
      </w:r>
      <w:r w:rsidRPr="000B0997">
        <w:t xml:space="preserve"> att </w:t>
      </w:r>
      <w:r w:rsidRPr="00EF736F">
        <w:t xml:space="preserve">företaget </w:t>
      </w:r>
      <w:r>
        <w:t xml:space="preserve">bör </w:t>
      </w:r>
      <w:r w:rsidRPr="00EF736F">
        <w:t xml:space="preserve">göra en ny beräkning av detta krav och snarast möjligt rapportera </w:t>
      </w:r>
      <w:r w:rsidRPr="006518D4">
        <w:t>resultatet</w:t>
      </w:r>
      <w:r w:rsidRPr="00EF736F">
        <w:t xml:space="preserve"> till Finansinspektionen </w:t>
      </w:r>
      <w:r>
        <w:t>o</w:t>
      </w:r>
      <w:r w:rsidRPr="00EF736F">
        <w:t>m det finns grundad anledning att anta att gruppens riskprofil har för</w:t>
      </w:r>
      <w:r>
        <w:softHyphen/>
      </w:r>
      <w:r w:rsidRPr="00EF736F">
        <w:t>ändrats väsentligt sedan den senaste rapporteringen av</w:t>
      </w:r>
      <w:r>
        <w:t xml:space="preserve"> kapitalkravet på gruppnivå.</w:t>
      </w:r>
      <w:r w:rsidRPr="00EF736F" w:rsidDel="009635CF">
        <w:t xml:space="preserve"> </w:t>
      </w:r>
      <w:r w:rsidRPr="00EF736F">
        <w:t>Finansinspektionen ska under samma förutsättningar få begära en förnyad beräkning av kapital</w:t>
      </w:r>
      <w:r>
        <w:softHyphen/>
      </w:r>
      <w:r w:rsidRPr="00EF736F">
        <w:t>kravet</w:t>
      </w:r>
      <w:r>
        <w:t xml:space="preserve">. </w:t>
      </w:r>
      <w:r w:rsidRPr="009635CF">
        <w:t>Det är den ordning som i dag gäller enligt försäkringsrörelselagen.</w:t>
      </w:r>
      <w:r>
        <w:t xml:space="preserve"> </w:t>
      </w:r>
      <w:r>
        <w:lastRenderedPageBreak/>
        <w:t>Bestämmelser med den innebörden bör införas även i den nya lagen om tjänstepensionsföretag.</w:t>
      </w:r>
    </w:p>
    <w:p w14:paraId="02722FD0" w14:textId="77777777" w:rsidR="001447FA" w:rsidRPr="0034251E" w:rsidRDefault="001447FA" w:rsidP="001447FA">
      <w:pPr>
        <w:pStyle w:val="Rubrik5utannumrering"/>
        <w:rPr>
          <w:lang w:eastAsia="sv-SE"/>
        </w:rPr>
      </w:pPr>
      <w:r w:rsidRPr="0039406B">
        <w:rPr>
          <w:lang w:eastAsia="sv-SE"/>
        </w:rPr>
        <w:t>Vilket företag ska ansvara för beräkning</w:t>
      </w:r>
      <w:r w:rsidRPr="002237E7">
        <w:rPr>
          <w:lang w:eastAsia="sv-SE"/>
        </w:rPr>
        <w:t>arna?</w:t>
      </w:r>
    </w:p>
    <w:p w14:paraId="71A0ED3D" w14:textId="77777777" w:rsidR="001447FA" w:rsidRPr="00EF736F" w:rsidRDefault="001447FA" w:rsidP="001447FA">
      <w:pPr>
        <w:pStyle w:val="Brdtext"/>
        <w:rPr>
          <w:lang w:eastAsia="sv-SE"/>
        </w:rPr>
      </w:pPr>
      <w:r>
        <w:rPr>
          <w:lang w:eastAsia="sv-SE"/>
        </w:rPr>
        <w:t xml:space="preserve">Det behövs en bestämmelse som anger vilket företag som ska ansvara för beräkningen av den gruppbaserade kapitalbasen och det gruppbaserade kapitalkravet. </w:t>
      </w:r>
      <w:r w:rsidRPr="00EF736F">
        <w:rPr>
          <w:lang w:eastAsia="sv-SE"/>
        </w:rPr>
        <w:t>För tjänstepensionsföretag bör det där</w:t>
      </w:r>
      <w:r>
        <w:rPr>
          <w:lang w:eastAsia="sv-SE"/>
        </w:rPr>
        <w:t>för</w:t>
      </w:r>
      <w:r w:rsidRPr="00EF736F">
        <w:rPr>
          <w:lang w:eastAsia="sv-SE"/>
        </w:rPr>
        <w:t xml:space="preserve"> införas en bestäm</w:t>
      </w:r>
      <w:r>
        <w:rPr>
          <w:lang w:eastAsia="sv-SE"/>
        </w:rPr>
        <w:softHyphen/>
      </w:r>
      <w:r w:rsidRPr="00EF736F">
        <w:rPr>
          <w:lang w:eastAsia="sv-SE"/>
        </w:rPr>
        <w:t xml:space="preserve">melse som är utformad </w:t>
      </w:r>
      <w:r>
        <w:rPr>
          <w:lang w:eastAsia="sv-SE"/>
        </w:rPr>
        <w:t>efter</w:t>
      </w:r>
      <w:r w:rsidRPr="00EF736F">
        <w:rPr>
          <w:lang w:eastAsia="sv-SE"/>
        </w:rPr>
        <w:t xml:space="preserve"> förebild </w:t>
      </w:r>
      <w:r>
        <w:rPr>
          <w:lang w:eastAsia="sv-SE"/>
        </w:rPr>
        <w:t>av</w:t>
      </w:r>
      <w:r w:rsidRPr="00EF736F">
        <w:rPr>
          <w:lang w:eastAsia="sv-SE"/>
        </w:rPr>
        <w:t xml:space="preserve"> motsvarande bestämmelse för försäkringsföretag (19 kap. 32 § FRL). </w:t>
      </w:r>
    </w:p>
    <w:p w14:paraId="45BA4395" w14:textId="77777777" w:rsidR="001447FA" w:rsidRDefault="001447FA" w:rsidP="001447FA">
      <w:pPr>
        <w:pStyle w:val="Brdtextmedindrag"/>
        <w:rPr>
          <w:lang w:eastAsia="sv-SE"/>
        </w:rPr>
      </w:pPr>
      <w:r w:rsidRPr="00EF736F">
        <w:rPr>
          <w:lang w:eastAsia="sv-SE"/>
        </w:rPr>
        <w:t xml:space="preserve">Vissa skillnader </w:t>
      </w:r>
      <w:r>
        <w:rPr>
          <w:lang w:eastAsia="sv-SE"/>
        </w:rPr>
        <w:t>bör dock</w:t>
      </w:r>
      <w:r w:rsidRPr="00EF736F">
        <w:rPr>
          <w:lang w:eastAsia="sv-SE"/>
        </w:rPr>
        <w:t xml:space="preserve"> gälla i förhållande till d</w:t>
      </w:r>
      <w:r>
        <w:rPr>
          <w:lang w:eastAsia="sv-SE"/>
        </w:rPr>
        <w:t>et</w:t>
      </w:r>
      <w:r w:rsidRPr="00EF736F">
        <w:rPr>
          <w:lang w:eastAsia="sv-SE"/>
        </w:rPr>
        <w:t xml:space="preserve"> som gäller enligt försäkringsrörelselagen. Bestämmelserna i försäkringsrörelselagen har sin grund i Solvens II-direktivet, som är ett fullharmoniseringsdirektiv. Dessa bestämmelser är anpassade till att det i en grupp kan finnas företag som har hemvist i olika länder och för att hantera detta finns bestämmelser om hur olika berörda myndigheter ska samverka i grupptillsynen över försäk</w:t>
      </w:r>
      <w:r>
        <w:rPr>
          <w:lang w:eastAsia="sv-SE"/>
        </w:rPr>
        <w:softHyphen/>
      </w:r>
      <w:r w:rsidRPr="00EF736F">
        <w:rPr>
          <w:lang w:eastAsia="sv-SE"/>
        </w:rPr>
        <w:t>ringsföretag. För gruppbaserad kapitalbas och gruppbaserat solvens</w:t>
      </w:r>
      <w:r>
        <w:rPr>
          <w:lang w:eastAsia="sv-SE"/>
        </w:rPr>
        <w:softHyphen/>
      </w:r>
      <w:r w:rsidRPr="00EF736F">
        <w:rPr>
          <w:lang w:eastAsia="sv-SE"/>
        </w:rPr>
        <w:t>kapitalkrav gäller att dessa i vissa fall ska beräknas av ett försäkrings</w:t>
      </w:r>
      <w:r>
        <w:rPr>
          <w:lang w:eastAsia="sv-SE"/>
        </w:rPr>
        <w:softHyphen/>
      </w:r>
      <w:r w:rsidRPr="00EF736F">
        <w:rPr>
          <w:lang w:eastAsia="sv-SE"/>
        </w:rPr>
        <w:t xml:space="preserve">holdingföretag med huvudkontor inom EES eller ett blandat finansiellt holdingföretag med huvudkontor inom EES. (19 kap. 32 § andra meningen FRL). För vissa grupper kan det därmed vara ett företag som har hemvist i ett annat </w:t>
      </w:r>
      <w:r>
        <w:rPr>
          <w:lang w:eastAsia="sv-SE"/>
        </w:rPr>
        <w:t xml:space="preserve">land inom </w:t>
      </w:r>
      <w:r w:rsidRPr="00EF736F">
        <w:rPr>
          <w:lang w:eastAsia="sv-SE"/>
        </w:rPr>
        <w:t xml:space="preserve">EES som ska ansvara för beräkningarna av den gruppbaserade kapitalbasen och det gruppbaserade kapitalkravet, trots att försäkringsföretaget som ska omfattas av </w:t>
      </w:r>
      <w:r>
        <w:rPr>
          <w:lang w:eastAsia="sv-SE"/>
        </w:rPr>
        <w:t>fullständig grupptillsyn</w:t>
      </w:r>
      <w:r w:rsidRPr="00EF736F">
        <w:rPr>
          <w:lang w:eastAsia="sv-SE"/>
        </w:rPr>
        <w:t xml:space="preserve"> har sitt hemvist i Sverige. </w:t>
      </w:r>
    </w:p>
    <w:p w14:paraId="15BF96CE" w14:textId="7CED1F01" w:rsidR="001447FA" w:rsidRPr="00EF736F" w:rsidRDefault="001447FA" w:rsidP="00707D1C">
      <w:pPr>
        <w:pStyle w:val="Brdtextmedindrag"/>
        <w:rPr>
          <w:lang w:eastAsia="sv-SE"/>
        </w:rPr>
      </w:pPr>
      <w:r w:rsidRPr="00EF736F">
        <w:rPr>
          <w:lang w:eastAsia="sv-SE"/>
        </w:rPr>
        <w:t>Andra tjänstepensionsdirektivet innehåller inte några bestämmelser om grupptillsyn och därmed finns det inte heller några bestämmelser om sam</w:t>
      </w:r>
      <w:r>
        <w:rPr>
          <w:lang w:eastAsia="sv-SE"/>
        </w:rPr>
        <w:softHyphen/>
      </w:r>
      <w:r w:rsidRPr="00EF736F">
        <w:rPr>
          <w:lang w:eastAsia="sv-SE"/>
        </w:rPr>
        <w:t xml:space="preserve">verkan mellan olika berörda myndigheter för denna typ av tillsyn. En modell där ett företag som inte har hemvist i Sverige ska vara ansvarig för beräkningar av kapitalbas och kapitalkrav på gruppnivå är därför inte lämplig för tjänstepensionsföretag. Bestämmelserna i </w:t>
      </w:r>
      <w:r>
        <w:rPr>
          <w:lang w:eastAsia="sv-SE"/>
        </w:rPr>
        <w:t xml:space="preserve">den nya </w:t>
      </w:r>
      <w:r w:rsidRPr="00EF736F">
        <w:rPr>
          <w:lang w:eastAsia="sv-SE"/>
        </w:rPr>
        <w:t>lagen om tjänstepensionsföretag bör i stället utformas så att det alltid är det tjänste</w:t>
      </w:r>
      <w:r>
        <w:rPr>
          <w:lang w:eastAsia="sv-SE"/>
        </w:rPr>
        <w:softHyphen/>
      </w:r>
      <w:r w:rsidRPr="00EF736F">
        <w:rPr>
          <w:lang w:eastAsia="sv-SE"/>
        </w:rPr>
        <w:t xml:space="preserve">pensionsföretag som ska </w:t>
      </w:r>
      <w:r w:rsidR="00EE165E">
        <w:rPr>
          <w:lang w:eastAsia="sv-SE"/>
        </w:rPr>
        <w:t xml:space="preserve">omfattas av </w:t>
      </w:r>
      <w:r>
        <w:rPr>
          <w:lang w:eastAsia="sv-SE"/>
        </w:rPr>
        <w:t>fullständig grupptillsyn</w:t>
      </w:r>
      <w:r w:rsidRPr="00EF736F">
        <w:rPr>
          <w:lang w:eastAsia="sv-SE"/>
        </w:rPr>
        <w:t xml:space="preserve"> som ska beräkna den </w:t>
      </w:r>
      <w:r w:rsidRPr="00EF736F">
        <w:t>gruppbaserade kapitalbasen och det grupp</w:t>
      </w:r>
      <w:r>
        <w:softHyphen/>
      </w:r>
      <w:r w:rsidRPr="00EF736F">
        <w:t>baserade kapital</w:t>
      </w:r>
      <w:r>
        <w:softHyphen/>
      </w:r>
      <w:r w:rsidRPr="00EF736F">
        <w:t xml:space="preserve">kravet. </w:t>
      </w:r>
    </w:p>
    <w:p w14:paraId="720910FC" w14:textId="77777777" w:rsidR="001447FA" w:rsidRPr="0034251E" w:rsidRDefault="001447FA" w:rsidP="001447FA">
      <w:pPr>
        <w:pStyle w:val="Rubrik5utannumrering"/>
      </w:pPr>
      <w:r w:rsidRPr="007450DD">
        <w:t>Rapportering</w:t>
      </w:r>
    </w:p>
    <w:p w14:paraId="60DD7D92" w14:textId="77777777" w:rsidR="001447FA" w:rsidRPr="00EF736F" w:rsidRDefault="001447FA" w:rsidP="001447FA">
      <w:pPr>
        <w:pStyle w:val="Brdtext"/>
      </w:pPr>
      <w:r w:rsidRPr="00EF736F">
        <w:t xml:space="preserve">Även tjänstepensionsföretag bör rapportera resultatet av beräkningarna av den gruppbaserade kapitalbasen och det gruppbaserade kapitalkravet till Finansinspektionen. </w:t>
      </w:r>
    </w:p>
    <w:p w14:paraId="2C2724C7" w14:textId="474776C6" w:rsidR="001447FA" w:rsidRDefault="001447FA" w:rsidP="001447FA">
      <w:pPr>
        <w:pStyle w:val="Brdtextmedindrag"/>
      </w:pPr>
      <w:r w:rsidRPr="00EF736F">
        <w:t>Bestämmelsen i försäkringsrörelselagen anger att det är företaget i toppen gruppen som ska rapportera resultatet, vilket kan vara ett försäk</w:t>
      </w:r>
      <w:r>
        <w:softHyphen/>
      </w:r>
      <w:r w:rsidRPr="00EF736F">
        <w:t xml:space="preserve">ringsföretag som ska </w:t>
      </w:r>
      <w:r w:rsidR="00EE165E">
        <w:t>omfattas av</w:t>
      </w:r>
      <w:r w:rsidR="00EE165E" w:rsidRPr="00EF736F">
        <w:t xml:space="preserve"> </w:t>
      </w:r>
      <w:r>
        <w:t>fullständig grupptillsyn</w:t>
      </w:r>
      <w:r w:rsidRPr="00EF736F">
        <w:t xml:space="preserve"> (19 kap. 33 § första stycket första meningen). För vissa grupper är det dock ett försäkringsholdingföretag med huvudkontor inom EES eller ett blandat finansiellt holdingföretag med huvudkontor inom EES som ska ansvara för rapporteringen (19 kap. 33 § första stycket andra meningen FRL). </w:t>
      </w:r>
    </w:p>
    <w:p w14:paraId="74BABEDB" w14:textId="77777777" w:rsidR="001447FA" w:rsidRPr="00EF736F" w:rsidRDefault="001447FA" w:rsidP="001447FA">
      <w:pPr>
        <w:pStyle w:val="Brdtextmedindrag"/>
      </w:pPr>
      <w:r w:rsidRPr="00EF736F">
        <w:t xml:space="preserve">På samma sätt som anges beträffande vilket företag som ska utföra beräkningarna </w:t>
      </w:r>
      <w:r>
        <w:t xml:space="preserve">är </w:t>
      </w:r>
      <w:r w:rsidRPr="00EF736F">
        <w:t>det inte heller lämpligt att ett företag som inte har hem</w:t>
      </w:r>
      <w:r>
        <w:softHyphen/>
      </w:r>
      <w:r w:rsidRPr="00EF736F">
        <w:t>vist i Sverige ska rapportera resultatet av beräkningarna. Regeringen anser därmed</w:t>
      </w:r>
      <w:r>
        <w:t xml:space="preserve"> att det</w:t>
      </w:r>
      <w:r w:rsidRPr="00EF736F">
        <w:t xml:space="preserve">, till skillnad från </w:t>
      </w:r>
      <w:r>
        <w:t xml:space="preserve">i </w:t>
      </w:r>
      <w:r w:rsidRPr="00EF736F">
        <w:t>promemorian</w:t>
      </w:r>
      <w:r>
        <w:t>s</w:t>
      </w:r>
      <w:r w:rsidRPr="00EF736F">
        <w:t xml:space="preserve"> </w:t>
      </w:r>
      <w:r>
        <w:t xml:space="preserve">förslag </w:t>
      </w:r>
      <w:r w:rsidRPr="00EF736F">
        <w:t xml:space="preserve">och i enlighet med </w:t>
      </w:r>
      <w:r w:rsidRPr="00EF736F">
        <w:lastRenderedPageBreak/>
        <w:t>d</w:t>
      </w:r>
      <w:r>
        <w:t>et</w:t>
      </w:r>
      <w:r w:rsidRPr="00EF736F">
        <w:t xml:space="preserve"> </w:t>
      </w:r>
      <w:r w:rsidRPr="000B0997">
        <w:rPr>
          <w:i/>
        </w:rPr>
        <w:t>Finansinspektionen</w:t>
      </w:r>
      <w:r w:rsidRPr="00EF736F">
        <w:t xml:space="preserve"> framför, i lag bör anges vilket företag som ska rapportera resultatet till grupptillsynsmyndigheten. Mest lämpligt </w:t>
      </w:r>
      <w:r>
        <w:t>är</w:t>
      </w:r>
      <w:r w:rsidRPr="00EF736F">
        <w:t xml:space="preserve"> att samma företag som ska ansvara för beräkningarna också ska rapportera resultaten till Finansinspektionen, som alltid kommer att vara gruptillsyns</w:t>
      </w:r>
      <w:r>
        <w:softHyphen/>
      </w:r>
      <w:r w:rsidRPr="00EF736F">
        <w:t>myndighet</w:t>
      </w:r>
      <w:r>
        <w:t xml:space="preserve"> (</w:t>
      </w:r>
      <w:r w:rsidRPr="00EF736F">
        <w:t>se avsnitt 1</w:t>
      </w:r>
      <w:r>
        <w:t>4</w:t>
      </w:r>
      <w:r w:rsidRPr="00EF736F">
        <w:t>.1.6</w:t>
      </w:r>
      <w:r>
        <w:t>)</w:t>
      </w:r>
      <w:r w:rsidRPr="00EF736F">
        <w:t>.</w:t>
      </w:r>
    </w:p>
    <w:p w14:paraId="3B38CC39" w14:textId="77777777" w:rsidR="001447FA" w:rsidRPr="00EF736F" w:rsidRDefault="001447FA" w:rsidP="001447FA">
      <w:pPr>
        <w:pStyle w:val="Brdtextmedindrag"/>
      </w:pPr>
      <w:r w:rsidRPr="00EF736F">
        <w:t>Enligt försäkringsrörelselagen</w:t>
      </w:r>
      <w:r w:rsidRPr="00EF736F" w:rsidDel="00A76A64">
        <w:t xml:space="preserve"> </w:t>
      </w:r>
      <w:r w:rsidRPr="00EF736F">
        <w:t>får regeringen eller den myndighet som regeringen bestämmer meddela föreskrifter om innehållet i samt omfatt</w:t>
      </w:r>
      <w:r>
        <w:softHyphen/>
      </w:r>
      <w:r w:rsidRPr="00EF736F">
        <w:t>ningen och fullgörandet av rapporteringen</w:t>
      </w:r>
      <w:r>
        <w:t xml:space="preserve"> </w:t>
      </w:r>
      <w:r w:rsidRPr="00EF736F">
        <w:t>(19 kap. 104 §</w:t>
      </w:r>
      <w:r>
        <w:t> </w:t>
      </w:r>
      <w:r w:rsidRPr="00EF736F">
        <w:t>3). För tjänste</w:t>
      </w:r>
      <w:r>
        <w:softHyphen/>
      </w:r>
      <w:r w:rsidRPr="00EF736F">
        <w:t>pensionskassor gäller att regeringen eller den myndighet som regeringen bestämmer får meddela föreskrifter om den gruppbaserade redovisningens utformning och innehåll samt när handlingarna ska ges in till Finans</w:t>
      </w:r>
      <w:r>
        <w:softHyphen/>
      </w:r>
      <w:r w:rsidRPr="00EF736F">
        <w:t>inspektionen (26 f § tredje stycket UFL). Motsvarande bör gälla för tjänstepensionsföretag. Regeringen eller den myndighet som regeringen bestämmer bör därmed få meddela föreskrifter om innehållet i samt omfattningen och fullgörandet av rapporteringen.</w:t>
      </w:r>
    </w:p>
    <w:p w14:paraId="0CFF7982" w14:textId="77777777" w:rsidR="001447FA" w:rsidRPr="007450DD" w:rsidRDefault="001447FA" w:rsidP="001447FA">
      <w:pPr>
        <w:pStyle w:val="Rubrik5utannumrering"/>
      </w:pPr>
      <w:r w:rsidRPr="002237E7">
        <w:t>Övervakning av kapitalkrav på gruppnivå</w:t>
      </w:r>
    </w:p>
    <w:p w14:paraId="3FE518B0" w14:textId="77777777" w:rsidR="001447FA" w:rsidRPr="00EF736F" w:rsidRDefault="001447FA" w:rsidP="001447FA">
      <w:pPr>
        <w:pStyle w:val="Brdtextmedindrag"/>
        <w:ind w:firstLine="0"/>
      </w:pPr>
      <w:r w:rsidRPr="00EF736F">
        <w:t xml:space="preserve">Ett tjänstepensionsföretag som ingår i en grupp </w:t>
      </w:r>
      <w:r>
        <w:t>torde i huvudsak</w:t>
      </w:r>
      <w:r w:rsidRPr="00EF736F">
        <w:t xml:space="preserve"> befinna sig i samma situation och vara utsatt för samma risk</w:t>
      </w:r>
      <w:r>
        <w:t>er</w:t>
      </w:r>
      <w:r w:rsidRPr="00EF736F">
        <w:t xml:space="preserve"> som ett försäkrings</w:t>
      </w:r>
      <w:r>
        <w:softHyphen/>
      </w:r>
      <w:r w:rsidRPr="00EF736F">
        <w:t>företag i en motsvarande grupp. Det bör därmed införas</w:t>
      </w:r>
      <w:r w:rsidRPr="00EF736F" w:rsidDel="007F7373">
        <w:t xml:space="preserve"> </w:t>
      </w:r>
      <w:r w:rsidRPr="00EF736F">
        <w:t>bestämmelse</w:t>
      </w:r>
      <w:r>
        <w:t>r</w:t>
      </w:r>
      <w:r w:rsidRPr="00EF736F">
        <w:t xml:space="preserve"> i </w:t>
      </w:r>
      <w:r>
        <w:t xml:space="preserve">den nya </w:t>
      </w:r>
      <w:r w:rsidRPr="00EF736F">
        <w:t xml:space="preserve">lagen om tjänstepensionsföretag om övervakning av kapitalkravet på gruppnivå, </w:t>
      </w:r>
      <w:r>
        <w:t xml:space="preserve">om </w:t>
      </w:r>
      <w:r w:rsidRPr="00EF736F">
        <w:t>att företaget som an</w:t>
      </w:r>
      <w:r>
        <w:softHyphen/>
      </w:r>
      <w:r w:rsidRPr="00EF736F">
        <w:t>svarar för rapporteringen i vissa fall ska göra en ny beräkning och rapport</w:t>
      </w:r>
      <w:r>
        <w:softHyphen/>
      </w:r>
      <w:r w:rsidRPr="00EF736F">
        <w:t xml:space="preserve">era resultatet till Finansinspektionen samt </w:t>
      </w:r>
      <w:r>
        <w:t xml:space="preserve">om </w:t>
      </w:r>
      <w:r w:rsidRPr="00EF736F">
        <w:t xml:space="preserve">att Finansinspektionen i vissa fall kan begära en ny beräkning. </w:t>
      </w:r>
      <w:r>
        <w:t>B</w:t>
      </w:r>
      <w:r w:rsidRPr="00EF736F">
        <w:t>estämmelse</w:t>
      </w:r>
      <w:r>
        <w:t>rna</w:t>
      </w:r>
      <w:r w:rsidRPr="00EF736F">
        <w:t xml:space="preserve"> bör utformas </w:t>
      </w:r>
      <w:r>
        <w:t>efter</w:t>
      </w:r>
      <w:r w:rsidRPr="00EF736F">
        <w:t xml:space="preserve"> förebild </w:t>
      </w:r>
      <w:r>
        <w:t>av</w:t>
      </w:r>
      <w:r w:rsidRPr="00EF736F">
        <w:t xml:space="preserve"> motsvarande bestämmelse</w:t>
      </w:r>
      <w:r>
        <w:t>r</w:t>
      </w:r>
      <w:r w:rsidRPr="00EF736F">
        <w:t xml:space="preserve"> i försäkringsrörelselagen (19 kap. 34 §).</w:t>
      </w:r>
    </w:p>
    <w:p w14:paraId="52F0F513" w14:textId="77777777" w:rsidR="001447FA" w:rsidRPr="00EF736F" w:rsidRDefault="001447FA" w:rsidP="00C53300">
      <w:pPr>
        <w:pStyle w:val="Rubrik3"/>
      </w:pPr>
      <w:bookmarkStart w:id="5032" w:name="_Toc518396715"/>
      <w:bookmarkStart w:id="5033" w:name="_Toc518401026"/>
      <w:bookmarkStart w:id="5034" w:name="_Toc518401743"/>
      <w:bookmarkStart w:id="5035" w:name="_Toc518401982"/>
      <w:bookmarkStart w:id="5036" w:name="_Toc518463136"/>
      <w:bookmarkStart w:id="5037" w:name="_Toc518462832"/>
      <w:bookmarkStart w:id="5038" w:name="_Toc518463788"/>
      <w:bookmarkStart w:id="5039" w:name="_Toc518464163"/>
      <w:bookmarkStart w:id="5040" w:name="_Toc518464402"/>
      <w:bookmarkStart w:id="5041" w:name="_Toc518472841"/>
      <w:bookmarkStart w:id="5042" w:name="_Toc8059872"/>
      <w:bookmarkStart w:id="5043" w:name="_Toc8061582"/>
      <w:bookmarkStart w:id="5044" w:name="_Toc8062114"/>
      <w:bookmarkStart w:id="5045" w:name="_Toc8064582"/>
      <w:bookmarkStart w:id="5046" w:name="_Toc8391259"/>
      <w:bookmarkStart w:id="5047" w:name="_Toc8391525"/>
      <w:bookmarkStart w:id="5048" w:name="_Toc8644730"/>
      <w:bookmarkStart w:id="5049" w:name="_Toc8645262"/>
      <w:bookmarkStart w:id="5050" w:name="_Toc8817743"/>
      <w:bookmarkStart w:id="5051" w:name="_Toc8818315"/>
      <w:bookmarkStart w:id="5052" w:name="_Toc8825684"/>
      <w:bookmarkStart w:id="5053" w:name="_Toc8831781"/>
      <w:bookmarkStart w:id="5054" w:name="_Toc8832690"/>
      <w:bookmarkStart w:id="5055" w:name="_Toc11153152"/>
      <w:bookmarkStart w:id="5056" w:name="_Toc11161073"/>
      <w:bookmarkStart w:id="5057" w:name="_Toc11167009"/>
      <w:bookmarkStart w:id="5058" w:name="_Toc11167545"/>
      <w:bookmarkStart w:id="5059" w:name="_Toc11168982"/>
      <w:bookmarkStart w:id="5060" w:name="_Toc11845935"/>
      <w:bookmarkStart w:id="5061" w:name="_Toc12611734"/>
      <w:bookmarkStart w:id="5062" w:name="_Toc12625001"/>
      <w:bookmarkStart w:id="5063" w:name="_Toc12627490"/>
      <w:bookmarkStart w:id="5064" w:name="_Toc12630380"/>
      <w:bookmarkStart w:id="5065" w:name="_Toc12632875"/>
      <w:bookmarkStart w:id="5066" w:name="_Toc17902947"/>
      <w:r w:rsidRPr="00C53300">
        <w:t>Gruppsolvens</w:t>
      </w:r>
      <w:r w:rsidRPr="00EF736F">
        <w:t xml:space="preserve"> – kapitaltillägg och åtgärder </w:t>
      </w:r>
      <w:r>
        <w:t>om</w:t>
      </w:r>
      <w:r w:rsidRPr="00EF736F">
        <w:t xml:space="preserve"> </w:t>
      </w:r>
      <w:r>
        <w:t xml:space="preserve">en grupp inte uppfyller </w:t>
      </w:r>
      <w:r w:rsidRPr="00EF736F">
        <w:t>kapitalkravet</w:t>
      </w:r>
      <w:bookmarkEnd w:id="5032"/>
      <w:bookmarkEnd w:id="5033"/>
      <w:bookmarkEnd w:id="5034"/>
      <w:bookmarkEnd w:id="5035"/>
      <w:bookmarkEnd w:id="5036"/>
      <w:bookmarkEnd w:id="5037"/>
      <w:bookmarkEnd w:id="5038"/>
      <w:bookmarkEnd w:id="5039"/>
      <w:bookmarkEnd w:id="5040"/>
      <w:bookmarkEnd w:id="5041"/>
      <w:bookmarkEnd w:id="5042"/>
      <w:bookmarkEnd w:id="5043"/>
      <w:bookmarkEnd w:id="5044"/>
      <w:bookmarkEnd w:id="5045"/>
      <w:bookmarkEnd w:id="5046"/>
      <w:bookmarkEnd w:id="5047"/>
      <w:bookmarkEnd w:id="5048"/>
      <w:bookmarkEnd w:id="5049"/>
      <w:bookmarkEnd w:id="5050"/>
      <w:bookmarkEnd w:id="5051"/>
      <w:bookmarkEnd w:id="5052"/>
      <w:bookmarkEnd w:id="5053"/>
      <w:bookmarkEnd w:id="5054"/>
      <w:bookmarkEnd w:id="5055"/>
      <w:bookmarkEnd w:id="5056"/>
      <w:bookmarkEnd w:id="5057"/>
      <w:bookmarkEnd w:id="5058"/>
      <w:bookmarkEnd w:id="5059"/>
      <w:bookmarkEnd w:id="5060"/>
      <w:bookmarkEnd w:id="5061"/>
      <w:bookmarkEnd w:id="5062"/>
      <w:bookmarkEnd w:id="5063"/>
      <w:bookmarkEnd w:id="5064"/>
      <w:bookmarkEnd w:id="5065"/>
      <w:bookmarkEnd w:id="5066"/>
    </w:p>
    <w:p w14:paraId="00F6AB47" w14:textId="77777777" w:rsidR="001447FA" w:rsidRPr="00EF736F" w:rsidRDefault="001447FA" w:rsidP="001447FA">
      <w:pPr>
        <w:pStyle w:val="Brdtextram"/>
        <w:tabs>
          <w:tab w:val="left" w:pos="4253"/>
        </w:tabs>
      </w:pPr>
      <w:r w:rsidRPr="00EF736F">
        <w:rPr>
          <w:b/>
        </w:rPr>
        <w:t xml:space="preserve">Regeringens förslag: </w:t>
      </w:r>
      <w:r w:rsidRPr="00EF736F">
        <w:t>Finansinspektionen ska få besluta om kapital</w:t>
      </w:r>
      <w:r>
        <w:softHyphen/>
      </w:r>
      <w:r w:rsidRPr="00EF736F">
        <w:t>tillägg på gruppnivå om det finns brister i gruppens företagsstyrnings</w:t>
      </w:r>
      <w:r>
        <w:softHyphen/>
      </w:r>
      <w:r w:rsidRPr="00EF736F">
        <w:t>system eller om det gruppbaserade kapitalkravet inte stämmer överens med gruppens riskprofil.</w:t>
      </w:r>
    </w:p>
    <w:p w14:paraId="12158050" w14:textId="77777777" w:rsidR="001447FA" w:rsidRPr="00EF736F" w:rsidRDefault="001447FA" w:rsidP="001447FA">
      <w:pPr>
        <w:pStyle w:val="Brdtextmedindragram"/>
        <w:tabs>
          <w:tab w:val="left" w:pos="4253"/>
        </w:tabs>
      </w:pPr>
      <w:r w:rsidRPr="00EF736F">
        <w:t>Om en grupp inte uppfyller det gruppbaserade kapitalkravet eller om det finns risk för gruppen inom tre månader inte kommer att uppfylla kravet, ska ett tjänstepensionsföretag som står under grupptillsyn med avseende på gruppsolvens underrätta Finansinspektionen omgående.</w:t>
      </w:r>
    </w:p>
    <w:p w14:paraId="5DE83569" w14:textId="77777777" w:rsidR="001447FA" w:rsidRPr="00EF736F" w:rsidRDefault="001447FA" w:rsidP="001447FA">
      <w:pPr>
        <w:pStyle w:val="Brdtextmedindragram"/>
        <w:tabs>
          <w:tab w:val="left" w:pos="4253"/>
        </w:tabs>
      </w:pPr>
      <w:r w:rsidRPr="00EF736F">
        <w:t>Finansinspektionen ska ha samma befogenheter att ingripa mot ett tjänstepensionsföretag som inte uppfyller det gruppbaserade kapital</w:t>
      </w:r>
      <w:r>
        <w:softHyphen/>
      </w:r>
      <w:r w:rsidRPr="00EF736F">
        <w:t>kravet som mot ett tjänstepensionsföretag som på enskild nivå inte upp</w:t>
      </w:r>
      <w:r>
        <w:softHyphen/>
      </w:r>
      <w:r w:rsidRPr="00EF736F">
        <w:t>fyller de kapitalkrav som gäller på den nivån.</w:t>
      </w:r>
    </w:p>
    <w:p w14:paraId="3055D2E7" w14:textId="77777777" w:rsidR="001447FA" w:rsidRPr="00EF736F" w:rsidRDefault="001447FA" w:rsidP="001447FA">
      <w:pPr>
        <w:pStyle w:val="Brdtextmedindragram"/>
      </w:pPr>
      <w:r w:rsidRPr="00EF736F">
        <w:t xml:space="preserve">Regeringen eller den myndighet som regeringen bestämmer ska få meddela föreskrifter om </w:t>
      </w:r>
      <w:bookmarkStart w:id="5067" w:name="_Hlk1057496"/>
      <w:r w:rsidRPr="00EF736F">
        <w:t>innehållet i en åtgärdsplan och en finansiell saneringsplan</w:t>
      </w:r>
      <w:bookmarkEnd w:id="5067"/>
      <w:r w:rsidRPr="00EF736F">
        <w:t>.</w:t>
      </w:r>
    </w:p>
    <w:p w14:paraId="6788AA4D" w14:textId="77777777" w:rsidR="001447FA" w:rsidRPr="00EF736F" w:rsidRDefault="001447FA" w:rsidP="001447FA">
      <w:pPr>
        <w:pStyle w:val="Brdtextmedindrag"/>
        <w:rPr>
          <w:sz w:val="8"/>
          <w:szCs w:val="8"/>
        </w:rPr>
      </w:pPr>
    </w:p>
    <w:p w14:paraId="00FA49A2" w14:textId="77777777" w:rsidR="001447FA" w:rsidRPr="00EF736F" w:rsidRDefault="001447FA" w:rsidP="001447FA">
      <w:pPr>
        <w:pStyle w:val="Brdtextmedindrag"/>
        <w:tabs>
          <w:tab w:val="left" w:pos="4253"/>
        </w:tabs>
      </w:pPr>
      <w:r w:rsidRPr="00EF736F">
        <w:rPr>
          <w:b/>
        </w:rPr>
        <w:t>Utredningen</w:t>
      </w:r>
      <w:r w:rsidRPr="00EF736F">
        <w:t xml:space="preserve"> behandlar inte fråg</w:t>
      </w:r>
      <w:r>
        <w:t>an</w:t>
      </w:r>
      <w:r w:rsidRPr="00EF736F">
        <w:t>.</w:t>
      </w:r>
    </w:p>
    <w:p w14:paraId="1CE7706B" w14:textId="77777777" w:rsidR="001447FA" w:rsidRPr="00EF736F" w:rsidRDefault="001447FA" w:rsidP="001447FA">
      <w:pPr>
        <w:pStyle w:val="Brdtextmedindrag"/>
        <w:tabs>
          <w:tab w:val="left" w:pos="4253"/>
        </w:tabs>
      </w:pPr>
      <w:r w:rsidRPr="00EF736F">
        <w:rPr>
          <w:b/>
        </w:rPr>
        <w:t>Remissinstanserna</w:t>
      </w:r>
      <w:r w:rsidRPr="00EF736F">
        <w:t xml:space="preserve"> tar inte upp fråg</w:t>
      </w:r>
      <w:r>
        <w:t>an</w:t>
      </w:r>
      <w:r w:rsidRPr="00EF736F">
        <w:t>.</w:t>
      </w:r>
    </w:p>
    <w:p w14:paraId="75D084EC" w14:textId="77777777" w:rsidR="001447FA" w:rsidRPr="00EF736F" w:rsidRDefault="001447FA" w:rsidP="001447FA">
      <w:pPr>
        <w:pStyle w:val="Brdtextmedindrag"/>
        <w:tabs>
          <w:tab w:val="left" w:pos="4253"/>
        </w:tabs>
        <w:rPr>
          <w:b/>
        </w:rPr>
      </w:pPr>
      <w:r w:rsidRPr="00EF736F">
        <w:rPr>
          <w:b/>
        </w:rPr>
        <w:t xml:space="preserve">Promemorians förslag </w:t>
      </w:r>
      <w:r w:rsidRPr="00EF736F">
        <w:t xml:space="preserve">överensstämmer huvudsak med regeringens förslag. Promemorians förslag avviker från regeringens förslag genom att </w:t>
      </w:r>
      <w:r>
        <w:lastRenderedPageBreak/>
        <w:t xml:space="preserve">det bemyndigande som föreslås i </w:t>
      </w:r>
      <w:r w:rsidRPr="00EF736F">
        <w:t xml:space="preserve">promemorian inte </w:t>
      </w:r>
      <w:r>
        <w:t>omfattar</w:t>
      </w:r>
      <w:r w:rsidRPr="00EF736F">
        <w:t xml:space="preserve"> föreskrifter om innehållet i en finansiell saneringsplan.</w:t>
      </w:r>
    </w:p>
    <w:p w14:paraId="5B884516" w14:textId="77777777" w:rsidR="001447FA" w:rsidRPr="00EF736F" w:rsidRDefault="001447FA" w:rsidP="001447FA">
      <w:pPr>
        <w:pStyle w:val="Brdtextmedindrag"/>
        <w:tabs>
          <w:tab w:val="left" w:pos="4253"/>
        </w:tabs>
      </w:pPr>
      <w:r w:rsidRPr="00EF736F">
        <w:rPr>
          <w:b/>
        </w:rPr>
        <w:t xml:space="preserve">Remissinstanserna: </w:t>
      </w:r>
      <w:r w:rsidRPr="00EF736F">
        <w:t xml:space="preserve">Flertalet remissinstanser tillstyrker förslaget eller har inget att invända mot det. </w:t>
      </w:r>
      <w:r w:rsidRPr="000B0997">
        <w:rPr>
          <w:i/>
        </w:rPr>
        <w:t>Finansinspektionen</w:t>
      </w:r>
      <w:r w:rsidRPr="00EF736F">
        <w:t xml:space="preserve"> </w:t>
      </w:r>
      <w:r>
        <w:t>anser</w:t>
      </w:r>
      <w:r w:rsidRPr="00EF736F">
        <w:t xml:space="preserve"> att det bör förtyd</w:t>
      </w:r>
      <w:r>
        <w:softHyphen/>
      </w:r>
      <w:r w:rsidRPr="00EF736F">
        <w:t>ligas om d</w:t>
      </w:r>
      <w:r>
        <w:t>et</w:t>
      </w:r>
      <w:r w:rsidRPr="00EF736F">
        <w:t xml:space="preserve"> som gäller enligt försäkringsrörelselagen om förlängd tids</w:t>
      </w:r>
      <w:r>
        <w:softHyphen/>
      </w:r>
      <w:r w:rsidRPr="00EF736F">
        <w:t xml:space="preserve">frist, underrättelse och finansiell saneringsplan även ska gälla </w:t>
      </w:r>
      <w:r>
        <w:t>om</w:t>
      </w:r>
      <w:r w:rsidRPr="00EF736F">
        <w:t xml:space="preserve"> det gruppbaserade kapitalkravet för tjänstepensionsföretag</w:t>
      </w:r>
      <w:r>
        <w:t xml:space="preserve"> inte uppfylls</w:t>
      </w:r>
      <w:r w:rsidRPr="00EF736F">
        <w:t xml:space="preserve">. </w:t>
      </w:r>
      <w:r w:rsidRPr="000B0997">
        <w:rPr>
          <w:i/>
        </w:rPr>
        <w:t>Svensk Försäkring</w:t>
      </w:r>
      <w:r w:rsidRPr="00EF736F">
        <w:t xml:space="preserve"> </w:t>
      </w:r>
      <w:r>
        <w:t>anser</w:t>
      </w:r>
      <w:r w:rsidRPr="00EF736F">
        <w:t xml:space="preserve"> att </w:t>
      </w:r>
      <w:r w:rsidRPr="000B0997">
        <w:t>möjligheten att besluta om kapitaltillägg måste tydliggöras</w:t>
      </w:r>
      <w:r w:rsidRPr="00EF736F">
        <w:t>. Detta gäller framför</w:t>
      </w:r>
      <w:r>
        <w:t xml:space="preserve"> </w:t>
      </w:r>
      <w:r w:rsidRPr="000B0997">
        <w:t xml:space="preserve">allt för de fall kapitalkravet inte stämmer överens med gruppens riskprofil. </w:t>
      </w:r>
      <w:r>
        <w:t xml:space="preserve">Enligt </w:t>
      </w:r>
      <w:r w:rsidRPr="008429E8">
        <w:t xml:space="preserve">Svensk Försäkring </w:t>
      </w:r>
      <w:r>
        <w:t xml:space="preserve">bör </w:t>
      </w:r>
      <w:r w:rsidRPr="000B0997">
        <w:t>även att möjligheten att besluta om kapitaltillägg begränsas till</w:t>
      </w:r>
      <w:r>
        <w:t xml:space="preserve"> att, </w:t>
      </w:r>
      <w:r w:rsidRPr="008429E8">
        <w:t>på samma sätt som enligt bestämmelserna på om kapitalkravet för ett enskilt tjänstepensionsföretag</w:t>
      </w:r>
      <w:r>
        <w:t>, gälla</w:t>
      </w:r>
      <w:r w:rsidRPr="000B0997">
        <w:t xml:space="preserve"> om riskprofilen avviker väsentligt</w:t>
      </w:r>
      <w:r>
        <w:t xml:space="preserve"> från de antaganden som ligger till grund för beräkningen av det gruppbaserade kapitalkravet.</w:t>
      </w:r>
    </w:p>
    <w:p w14:paraId="15CF3C14" w14:textId="77777777" w:rsidR="001447FA" w:rsidRPr="00EF736F" w:rsidRDefault="001447FA" w:rsidP="001447FA">
      <w:pPr>
        <w:pStyle w:val="Rubrik4utannumrering"/>
      </w:pPr>
      <w:r>
        <w:t>Skälen för regeringens förslag</w:t>
      </w:r>
    </w:p>
    <w:p w14:paraId="4A4091FF" w14:textId="77777777" w:rsidR="001447FA" w:rsidRPr="002237E7" w:rsidRDefault="001447FA" w:rsidP="001447FA">
      <w:pPr>
        <w:pStyle w:val="Rubrik5utannumrering"/>
        <w:spacing w:before="0"/>
      </w:pPr>
      <w:r w:rsidRPr="0039406B">
        <w:t>G</w:t>
      </w:r>
      <w:r w:rsidRPr="00EF736F">
        <w:t>ällande rätt</w:t>
      </w:r>
    </w:p>
    <w:p w14:paraId="2A2DCF76" w14:textId="77777777" w:rsidR="001447FA" w:rsidRDefault="001447FA" w:rsidP="001447FA">
      <w:pPr>
        <w:pStyle w:val="Brdtext"/>
      </w:pPr>
      <w:r w:rsidRPr="007450DD">
        <w:t>För försäkringsföretag gäller att Finansinspektionen</w:t>
      </w:r>
      <w:r w:rsidRPr="000B0997">
        <w:t xml:space="preserve">, när inspektionen är grupptillsynsmyndighet, </w:t>
      </w:r>
      <w:r>
        <w:t xml:space="preserve">får </w:t>
      </w:r>
      <w:r w:rsidRPr="007450DD">
        <w:t>besluta om ett kapitaltillägg utöver</w:t>
      </w:r>
      <w:r w:rsidRPr="0034251E">
        <w:t xml:space="preserve"> </w:t>
      </w:r>
      <w:r w:rsidRPr="000B0997">
        <w:t>det grupp</w:t>
      </w:r>
      <w:r>
        <w:softHyphen/>
      </w:r>
      <w:r w:rsidRPr="000B0997">
        <w:t xml:space="preserve">baserade solvenskapitalkravet, om detta kapitalkrav inte stämmer överens med gruppens riskprofil eller om </w:t>
      </w:r>
      <w:r>
        <w:t>företagsstyrningssystemet avviker väsentligt från lagkraven</w:t>
      </w:r>
      <w:r w:rsidRPr="007450DD">
        <w:t xml:space="preserve"> (19 kap. 29 §</w:t>
      </w:r>
      <w:r w:rsidRPr="0034251E">
        <w:t xml:space="preserve"> FRL)</w:t>
      </w:r>
      <w:r w:rsidRPr="000B0997">
        <w:t>. Vid bedömningen av om gruppens riskprofil stämmer överens med det gruppbaserade solvens</w:t>
      </w:r>
      <w:r>
        <w:softHyphen/>
      </w:r>
      <w:r w:rsidRPr="000B0997">
        <w:t>kapitalkravet ska Finansinspektionen särskilt beakta om sådana omstän</w:t>
      </w:r>
      <w:r>
        <w:softHyphen/>
      </w:r>
      <w:r w:rsidRPr="000B0997">
        <w:t xml:space="preserve">digheter </w:t>
      </w:r>
      <w:r>
        <w:t xml:space="preserve">som kan föranleda ett kapitaltillägg för ett enskilt företag </w:t>
      </w:r>
      <w:r w:rsidRPr="000B0997">
        <w:t>före</w:t>
      </w:r>
      <w:r>
        <w:softHyphen/>
      </w:r>
      <w:r w:rsidRPr="000B0997">
        <w:t xml:space="preserve">ligger med avseende på gruppen (19 kap. 29 § andra stycket FRL). </w:t>
      </w:r>
      <w:r>
        <w:t>De närmare bestämmelserna i</w:t>
      </w:r>
      <w:r w:rsidRPr="0034251E">
        <w:t xml:space="preserve"> </w:t>
      </w:r>
      <w:r w:rsidRPr="000B0997">
        <w:t xml:space="preserve">försäkringsrörelselagen </w:t>
      </w:r>
      <w:r>
        <w:t xml:space="preserve">om kapitaltillägg för ett enskilt företag </w:t>
      </w:r>
      <w:r w:rsidRPr="007450DD">
        <w:t>ska gälla för ett</w:t>
      </w:r>
      <w:r w:rsidRPr="0034251E">
        <w:t xml:space="preserve"> </w:t>
      </w:r>
      <w:r w:rsidRPr="000B0997">
        <w:t xml:space="preserve">beslut om kapitaltillägg på gruppnivå (19 kap. 29 § tredje stycket FRL). </w:t>
      </w:r>
    </w:p>
    <w:p w14:paraId="3A7CA3F4" w14:textId="77777777" w:rsidR="001447FA" w:rsidRPr="000B0997" w:rsidRDefault="001447FA" w:rsidP="001447FA">
      <w:pPr>
        <w:pStyle w:val="Brdtextmedindrag"/>
      </w:pPr>
      <w:r w:rsidRPr="007450DD">
        <w:t>Om en grupp inte uppfyller det gruppbaserade solvenskapitalkravet eller o</w:t>
      </w:r>
      <w:r w:rsidRPr="0034251E">
        <w:t xml:space="preserve">m det finns risk för en sådan brist inom tre månader, ska </w:t>
      </w:r>
      <w:r w:rsidRPr="000B0997">
        <w:t xml:space="preserve">ett </w:t>
      </w:r>
      <w:r w:rsidRPr="0034251E">
        <w:t>försäk</w:t>
      </w:r>
      <w:r>
        <w:softHyphen/>
      </w:r>
      <w:r w:rsidRPr="0034251E">
        <w:t>ringsföretag som är</w:t>
      </w:r>
      <w:r w:rsidRPr="000B0997">
        <w:t xml:space="preserve"> moderföretag till eller har ägarintresse i åtminstone ett försäkringsföretag, en EES-försäkringsgivare eller en försäkringsgivare från tredjeland eller försäkringsföretag som har en gemensam eller i huvudsak gemensam ledning med ett annat försäkringsföretag, en EES-försäkringsgivare eller en försäkringsgivare från tredjeland eller ett försäkringsholdingföretag eller blandat </w:t>
      </w:r>
      <w:r w:rsidRPr="0039406B">
        <w:t>finansiellt holdingföretag med huvudkontor inom EES som är m</w:t>
      </w:r>
      <w:r w:rsidRPr="002237E7">
        <w:t>oderföretag till ett försäkringsföretag</w:t>
      </w:r>
      <w:r w:rsidRPr="0034251E">
        <w:t xml:space="preserve">, </w:t>
      </w:r>
      <w:r w:rsidRPr="000B0997">
        <w:t>underrätta grupptillsynsmyndigheten omgående. Grupptillsynsmyndig</w:t>
      </w:r>
      <w:r>
        <w:softHyphen/>
      </w:r>
      <w:r w:rsidRPr="000B0997">
        <w:t>heten ska informera berörda myndigheter. Gruppens situation ska analys</w:t>
      </w:r>
      <w:r>
        <w:softHyphen/>
      </w:r>
      <w:r w:rsidRPr="000B0997">
        <w:t>eras inom tillsynskollegiet (19 kap. 35 § första stycket FRL). Bestämmel</w:t>
      </w:r>
      <w:r>
        <w:softHyphen/>
      </w:r>
      <w:r w:rsidRPr="000B0997">
        <w:t xml:space="preserve">serna i försäkringsrörelselagen om </w:t>
      </w:r>
      <w:r>
        <w:t xml:space="preserve">ingripanden vid bristande uppfyllelse av solvenskapitalkravet av ett enskilt företag, om </w:t>
      </w:r>
      <w:r w:rsidRPr="007450DD">
        <w:t>åtgärdsplan, förlängd</w:t>
      </w:r>
      <w:r w:rsidRPr="0034251E">
        <w:t xml:space="preserve"> </w:t>
      </w:r>
      <w:r w:rsidRPr="000B0997">
        <w:t xml:space="preserve">tidsfrist, underrättelse och finansiell saneringsplan ska gälla i tillämpliga delar vid en brist </w:t>
      </w:r>
      <w:r>
        <w:t xml:space="preserve">på gruppnivå </w:t>
      </w:r>
      <w:r w:rsidRPr="007450DD">
        <w:t>(19 kap, 35 § andra stycket FRL)</w:t>
      </w:r>
      <w:r w:rsidRPr="0034251E">
        <w:t>.</w:t>
      </w:r>
      <w:r w:rsidRPr="000B0997">
        <w:t xml:space="preserve"> Reger</w:t>
      </w:r>
      <w:r>
        <w:softHyphen/>
      </w:r>
      <w:r w:rsidRPr="000B0997">
        <w:t>ingen eller den myndighet som regeringen bestämmer får meddela före</w:t>
      </w:r>
      <w:r>
        <w:softHyphen/>
      </w:r>
      <w:r w:rsidRPr="000B0997">
        <w:t>skrifter om innehållet i en åtgärdsplan och en finansiell saneringsplan (19 kap. 104 §</w:t>
      </w:r>
      <w:r>
        <w:t> </w:t>
      </w:r>
      <w:r w:rsidRPr="000B0997">
        <w:t xml:space="preserve">4). Finansinspektionen har för försäkringsföretag meddelat </w:t>
      </w:r>
      <w:r w:rsidRPr="000B0997">
        <w:lastRenderedPageBreak/>
        <w:t>föreskrifter om åtgärdsplan och finansiell saneringsplan (12 kap. FFFS 2015:8).</w:t>
      </w:r>
    </w:p>
    <w:p w14:paraId="5AAAA96C"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60326FA5" w14:textId="77777777" w:rsidR="001447FA" w:rsidRPr="00EF736F" w:rsidRDefault="001447FA" w:rsidP="001447FA">
      <w:pPr>
        <w:pStyle w:val="Brdtextmedindrag"/>
        <w:tabs>
          <w:tab w:val="left" w:pos="4253"/>
        </w:tabs>
      </w:pPr>
      <w:r w:rsidRPr="00EF736F">
        <w:t>För tjänstepensionskassor finns det inte några bestämmelser om kapital</w:t>
      </w:r>
      <w:r>
        <w:softHyphen/>
      </w:r>
      <w:r w:rsidRPr="00EF736F">
        <w:t>tillägg på gruppnivå eller åtgärder vid bristande efterlevnad av kapital</w:t>
      </w:r>
      <w:r>
        <w:softHyphen/>
      </w:r>
      <w:r w:rsidRPr="00EF736F">
        <w:t>kravet för gruppen.</w:t>
      </w:r>
    </w:p>
    <w:p w14:paraId="09F1FDDD" w14:textId="77777777" w:rsidR="001447FA" w:rsidRPr="007450DD" w:rsidRDefault="001447FA" w:rsidP="001447FA">
      <w:pPr>
        <w:pStyle w:val="Rubrik5utannumrering"/>
      </w:pPr>
      <w:r w:rsidRPr="000B0997">
        <w:t>Kapitaltillägg</w:t>
      </w:r>
      <w:r w:rsidRPr="0039406B">
        <w:t xml:space="preserve"> på gruppnivå</w:t>
      </w:r>
    </w:p>
    <w:p w14:paraId="23A4B07F" w14:textId="77777777" w:rsidR="001447FA" w:rsidRPr="00EF736F" w:rsidRDefault="001447FA" w:rsidP="001447FA">
      <w:pPr>
        <w:pStyle w:val="Brdtext"/>
        <w:tabs>
          <w:tab w:val="left" w:pos="4253"/>
        </w:tabs>
      </w:pPr>
      <w:r>
        <w:t xml:space="preserve">Enligt </w:t>
      </w:r>
      <w:r w:rsidRPr="00EF736F">
        <w:t>försl</w:t>
      </w:r>
      <w:r>
        <w:t>aget</w:t>
      </w:r>
      <w:r w:rsidRPr="00EF736F">
        <w:t xml:space="preserve"> i avsnitt 1</w:t>
      </w:r>
      <w:r>
        <w:t>3</w:t>
      </w:r>
      <w:r w:rsidRPr="00EF736F">
        <w:t xml:space="preserve">.1.2 </w:t>
      </w:r>
      <w:r>
        <w:t>sk</w:t>
      </w:r>
      <w:r w:rsidRPr="00EF736F">
        <w:t>a Finansinspektionen få besluta om ett tillägg till det riskkänsliga kapitalkravet (kapitaltillägg) för ett tjänstepen</w:t>
      </w:r>
      <w:r>
        <w:softHyphen/>
      </w:r>
      <w:r w:rsidRPr="00EF736F">
        <w:t>sionsföretag</w:t>
      </w:r>
      <w:r>
        <w:t xml:space="preserve"> </w:t>
      </w:r>
      <w:r w:rsidRPr="001B3F1F">
        <w:t>på enskild nivå</w:t>
      </w:r>
      <w:r w:rsidRPr="00EF736F">
        <w:t xml:space="preserve">. Ett sådant beslut </w:t>
      </w:r>
      <w:r>
        <w:t xml:space="preserve">ska </w:t>
      </w:r>
      <w:r w:rsidRPr="00EF736F">
        <w:t>få fattas om tjänstepen</w:t>
      </w:r>
      <w:r>
        <w:softHyphen/>
      </w:r>
      <w:r w:rsidRPr="00EF736F">
        <w:t>sionsföretagets riskprofil avviker väsentligt från de antaganden som ligger till grund för beräkningen av det riskkänsliga kapitalkravet eller om före</w:t>
      </w:r>
      <w:r>
        <w:softHyphen/>
      </w:r>
      <w:r w:rsidRPr="00EF736F">
        <w:t xml:space="preserve">tagets företagsstyrningssystem uppvisar vissa allvarliga brister. </w:t>
      </w:r>
      <w:r>
        <w:t>Det före</w:t>
      </w:r>
      <w:r>
        <w:softHyphen/>
        <w:t xml:space="preserve">slås även </w:t>
      </w:r>
      <w:r w:rsidRPr="00EF736F">
        <w:t xml:space="preserve">ett gruppbaserat kapitalkrav </w:t>
      </w:r>
      <w:r>
        <w:t>(</w:t>
      </w:r>
      <w:r w:rsidRPr="00EF736F">
        <w:t>se avsnitt 1</w:t>
      </w:r>
      <w:r>
        <w:t>4</w:t>
      </w:r>
      <w:r w:rsidRPr="00EF736F">
        <w:t>.1.9</w:t>
      </w:r>
      <w:r>
        <w:t>)</w:t>
      </w:r>
      <w:r w:rsidRPr="00EF736F">
        <w:t xml:space="preserve"> </w:t>
      </w:r>
      <w:r>
        <w:t>och</w:t>
      </w:r>
      <w:r w:rsidRPr="00EF736F">
        <w:t xml:space="preserve"> Finansinspek</w:t>
      </w:r>
      <w:r>
        <w:softHyphen/>
      </w:r>
      <w:r w:rsidRPr="00EF736F">
        <w:t xml:space="preserve">tionen </w:t>
      </w:r>
      <w:r>
        <w:t>bör ha</w:t>
      </w:r>
      <w:r w:rsidRPr="00EF736F">
        <w:t xml:space="preserve"> samma möjlighet att besluta om kapitaltillägg på gruppnivå om det gruppbaserade kapitalkravet inte stämmer överens med gruppens riskprofil eller om det finns brister i gruppens företagsstyrningssystem. Detta</w:t>
      </w:r>
      <w:r w:rsidRPr="00EF736F" w:rsidDel="001B3F1F">
        <w:t xml:space="preserve"> </w:t>
      </w:r>
      <w:r w:rsidRPr="00EF736F">
        <w:t xml:space="preserve">gäller </w:t>
      </w:r>
      <w:r>
        <w:t xml:space="preserve">i dag </w:t>
      </w:r>
      <w:r w:rsidRPr="00EF736F">
        <w:t xml:space="preserve">enligt försäkringsrörelselagen när Finansinspektionen är grupptillsynsmyndighet (19 kap. 29 § FRL). En </w:t>
      </w:r>
      <w:r>
        <w:t xml:space="preserve">motsvarande </w:t>
      </w:r>
      <w:r w:rsidRPr="00EF736F">
        <w:t xml:space="preserve">bestämmelse </w:t>
      </w:r>
      <w:r>
        <w:t xml:space="preserve">bör införas </w:t>
      </w:r>
      <w:r w:rsidRPr="00EF736F">
        <w:t xml:space="preserve">i </w:t>
      </w:r>
      <w:r>
        <w:t xml:space="preserve">den nya </w:t>
      </w:r>
      <w:r w:rsidRPr="00EF736F">
        <w:t xml:space="preserve">lagen om tjänstepensionsföretag </w:t>
      </w:r>
      <w:r>
        <w:t xml:space="preserve">och den </w:t>
      </w:r>
      <w:r w:rsidRPr="00EF736F">
        <w:t xml:space="preserve">bör utformas </w:t>
      </w:r>
      <w:r w:rsidRPr="00EF736F" w:rsidDel="001B3F1F">
        <w:t>efter</w:t>
      </w:r>
      <w:r w:rsidRPr="00EF736F">
        <w:t xml:space="preserve"> förebild </w:t>
      </w:r>
      <w:r w:rsidRPr="00EF736F" w:rsidDel="001B3F1F">
        <w:t>av</w:t>
      </w:r>
      <w:r w:rsidRPr="00EF736F">
        <w:t xml:space="preserve"> motsvarande bestämmelse i försäkringsrörelse</w:t>
      </w:r>
      <w:r>
        <w:softHyphen/>
      </w:r>
      <w:r w:rsidRPr="00EF736F">
        <w:t xml:space="preserve">lagen (19 kap. 29 §). </w:t>
      </w:r>
    </w:p>
    <w:p w14:paraId="0013CE3C" w14:textId="77777777" w:rsidR="001447FA" w:rsidRPr="00EF736F" w:rsidRDefault="001447FA" w:rsidP="001447FA">
      <w:pPr>
        <w:pStyle w:val="Brdtextmedindrag"/>
        <w:tabs>
          <w:tab w:val="left" w:pos="4253"/>
        </w:tabs>
      </w:pPr>
      <w:r w:rsidRPr="00EF736F">
        <w:t xml:space="preserve">Finansinspektionen ska </w:t>
      </w:r>
      <w:r>
        <w:t xml:space="preserve">enligt förslaget </w:t>
      </w:r>
      <w:r w:rsidRPr="00EF736F">
        <w:t>därmed få besluta om ett kapital</w:t>
      </w:r>
      <w:r>
        <w:softHyphen/>
      </w:r>
      <w:r w:rsidRPr="00EF736F">
        <w:t>tillägg utöver det gruppbaserade kapitalkravet, om detta kapitalkrav inte stämmer överens med gruppens riskprofil. Finansinspektionen ska också få besluta om kapitaltillägg om företagets företagsstyrningssystem avviker väsentligt från de grundläggande kraven för ett tjänstepensionsföretags företagsstyrningssystem, samtidigt som avvikelserna medför att företaget inte kan garantera en korrekt identifiering, mätning, övervakning, hante</w:t>
      </w:r>
      <w:r>
        <w:softHyphen/>
      </w:r>
      <w:r w:rsidRPr="00EF736F">
        <w:t xml:space="preserve">ring och rapportering av de risker som företaget exponeras för eller kan komma att bli exponerat för och det är osannolikt att bristerna kan åtgärdas inom skälig tid. </w:t>
      </w:r>
    </w:p>
    <w:p w14:paraId="12DB7BF6" w14:textId="77777777" w:rsidR="001447FA" w:rsidRPr="00EF736F" w:rsidRDefault="001447FA" w:rsidP="001447FA">
      <w:pPr>
        <w:pStyle w:val="Brdtextmedindrag"/>
        <w:tabs>
          <w:tab w:val="left" w:pos="4253"/>
        </w:tabs>
      </w:pPr>
      <w:r w:rsidRPr="00EF736F">
        <w:t>I båda dessa situationer är ett beslut om kapitaltillägg en åtgärd som syftar till att återställa skyddet för de som kan komma att omfattas av ett pensionsåtagande, till den nivå av skydd som det riskbaserade kapital</w:t>
      </w:r>
      <w:r>
        <w:softHyphen/>
      </w:r>
      <w:r w:rsidRPr="00EF736F">
        <w:t xml:space="preserve">kravet är tänkt att ge. Hur denna bedömning ska göras i det enskilda fallet är något som bör överlämnas till rättstillämpningen. Det är därmed inte lämpligt att, som </w:t>
      </w:r>
      <w:r w:rsidRPr="00EF736F">
        <w:rPr>
          <w:i/>
        </w:rPr>
        <w:t>Svensk Försäkring</w:t>
      </w:r>
      <w:r w:rsidRPr="00EF736F">
        <w:t xml:space="preserve"> efterfrågar, i lag närmare ange när Finansinspektionen ska få besluta om kapitaltillägg. Motsvarande bestäm</w:t>
      </w:r>
      <w:r>
        <w:softHyphen/>
      </w:r>
      <w:r w:rsidRPr="00EF736F">
        <w:t xml:space="preserve">melser </w:t>
      </w:r>
      <w:r w:rsidRPr="000B0997">
        <w:t>i försäkringsrörelselagen</w:t>
      </w:r>
      <w:r w:rsidRPr="00EF736F">
        <w:t xml:space="preserve"> </w:t>
      </w:r>
      <w:r>
        <w:t>torde</w:t>
      </w:r>
      <w:r w:rsidRPr="00EF736F">
        <w:t xml:space="preserve"> dock </w:t>
      </w:r>
      <w:r>
        <w:t xml:space="preserve">kunna </w:t>
      </w:r>
      <w:r w:rsidRPr="00EF736F">
        <w:t xml:space="preserve">ge vägledning om hur bestämmelserna </w:t>
      </w:r>
      <w:r w:rsidRPr="000B0997">
        <w:t xml:space="preserve">i </w:t>
      </w:r>
      <w:r>
        <w:t xml:space="preserve">den nya </w:t>
      </w:r>
      <w:r w:rsidRPr="000B0997">
        <w:t xml:space="preserve">lagen om tjänstepensionsföretag </w:t>
      </w:r>
      <w:r w:rsidRPr="00EF736F">
        <w:t xml:space="preserve">ska tillämpas. </w:t>
      </w:r>
    </w:p>
    <w:p w14:paraId="092F4DA3" w14:textId="77777777" w:rsidR="001447FA" w:rsidRPr="00EF736F" w:rsidRDefault="001447FA" w:rsidP="001447FA">
      <w:pPr>
        <w:pStyle w:val="Brdtextmedindrag"/>
        <w:tabs>
          <w:tab w:val="left" w:pos="4253"/>
        </w:tabs>
      </w:pPr>
      <w:r w:rsidRPr="000B0997">
        <w:rPr>
          <w:i/>
        </w:rPr>
        <w:t>Svensk Försäkring</w:t>
      </w:r>
      <w:r w:rsidRPr="00EF736F">
        <w:t xml:space="preserve"> </w:t>
      </w:r>
      <w:r>
        <w:t>anser</w:t>
      </w:r>
      <w:r w:rsidRPr="00EF736F">
        <w:t xml:space="preserve"> även att möjligheten att besluta om kapital</w:t>
      </w:r>
      <w:r>
        <w:softHyphen/>
      </w:r>
      <w:r w:rsidRPr="00EF736F">
        <w:t xml:space="preserve">tillägg bör begränsas till om riskprofilen avviker väsentligt, på samma sätt som enligt bestämmelserna på enskild nivå. </w:t>
      </w:r>
      <w:r w:rsidRPr="000B0997">
        <w:t>I försäkringsrörelselagen finns det inte n</w:t>
      </w:r>
      <w:r w:rsidRPr="00EF736F">
        <w:t>ågon sådan begränsn</w:t>
      </w:r>
      <w:r w:rsidRPr="000B0997">
        <w:t xml:space="preserve">ing på gruppnivå </w:t>
      </w:r>
      <w:r w:rsidRPr="00EF736F">
        <w:t>(19 kap. 29 §</w:t>
      </w:r>
      <w:r w:rsidRPr="00EF736F" w:rsidDel="00364741">
        <w:t xml:space="preserve"> </w:t>
      </w:r>
      <w:r w:rsidRPr="00EF736F">
        <w:t>jämförd med 17 kap. 24 §</w:t>
      </w:r>
      <w:r w:rsidRPr="000B0997">
        <w:t> </w:t>
      </w:r>
      <w:r w:rsidRPr="00EF736F">
        <w:t>1 FRL)</w:t>
      </w:r>
      <w:r w:rsidRPr="000B0997">
        <w:t xml:space="preserve">. </w:t>
      </w:r>
      <w:r>
        <w:t xml:space="preserve">Regeringen anser att det inte heller </w:t>
      </w:r>
      <w:r w:rsidRPr="000B0997">
        <w:t xml:space="preserve">bör </w:t>
      </w:r>
      <w:r>
        <w:t>införas någon sådan begräsning i den nya lagen</w:t>
      </w:r>
      <w:r w:rsidRPr="000B0997">
        <w:t>.</w:t>
      </w:r>
    </w:p>
    <w:p w14:paraId="76C208FF" w14:textId="77777777" w:rsidR="001447FA" w:rsidRPr="002237E7" w:rsidRDefault="001447FA" w:rsidP="001447FA">
      <w:pPr>
        <w:pStyle w:val="Rubrik5utannumrering"/>
      </w:pPr>
      <w:r w:rsidRPr="0039406B">
        <w:lastRenderedPageBreak/>
        <w:t>Underrättelse till Finansinspektionen</w:t>
      </w:r>
    </w:p>
    <w:p w14:paraId="0CE021C9" w14:textId="77777777" w:rsidR="001447FA" w:rsidRPr="00EF736F" w:rsidRDefault="001447FA" w:rsidP="001447FA">
      <w:pPr>
        <w:pStyle w:val="Brdtextmedindrag"/>
        <w:tabs>
          <w:tab w:val="left" w:pos="4253"/>
        </w:tabs>
        <w:ind w:firstLine="0"/>
      </w:pPr>
      <w:r w:rsidRPr="00EF736F">
        <w:t>En grundläggande förutsättning för att grupptillsynen ska vara ändamåls</w:t>
      </w:r>
      <w:r>
        <w:softHyphen/>
      </w:r>
      <w:r w:rsidRPr="00EF736F">
        <w:t xml:space="preserve">enlig och effektiv är att Finansinspektionen i ett tidigt skede får kännedom om att en grupp inte uppfyller det gruppbaserade kapitalkravet eller att det finns en risk för detta. För att säkerställa att Finansinspektionen får denna information bör det tjänstepensionsföretag som ansvarar för beräkning och rapportering av det gruppbaserade kapitalkravet vara skyldigt att anmäla till Finansinspektionen om gruppen inte </w:t>
      </w:r>
      <w:r>
        <w:t>uppfyller</w:t>
      </w:r>
      <w:r w:rsidRPr="00EF736F">
        <w:t xml:space="preserve"> kapitalkravet. En sådan skyldighet bör också gälla om det finns risk för att gruppen inom tre</w:t>
      </w:r>
      <w:r>
        <w:t> </w:t>
      </w:r>
      <w:r w:rsidRPr="00EF736F">
        <w:t xml:space="preserve">månader inte kommer att uppfylla det gruppbaserade kapitalkravet. Motsvarande gäller vid grupptillsyn enligt försäkringsrörelselagen (19 kap. 35 §). </w:t>
      </w:r>
      <w:r>
        <w:t>Det bör därför införas e</w:t>
      </w:r>
      <w:r w:rsidRPr="00EF736F">
        <w:t xml:space="preserve">n bestämmelse i </w:t>
      </w:r>
      <w:r>
        <w:t xml:space="preserve">den nya </w:t>
      </w:r>
      <w:r w:rsidRPr="00EF736F">
        <w:t xml:space="preserve">lagen om tjänstepensionsföretag </w:t>
      </w:r>
      <w:r>
        <w:t xml:space="preserve">och den </w:t>
      </w:r>
      <w:r w:rsidRPr="00EF736F">
        <w:t xml:space="preserve">bör utformas </w:t>
      </w:r>
      <w:r>
        <w:t>efter</w:t>
      </w:r>
      <w:r w:rsidRPr="00EF736F">
        <w:t xml:space="preserve"> förebild </w:t>
      </w:r>
      <w:r>
        <w:t>av</w:t>
      </w:r>
      <w:r w:rsidRPr="00EF736F">
        <w:t xml:space="preserve"> bestäm</w:t>
      </w:r>
      <w:r>
        <w:softHyphen/>
      </w:r>
      <w:r w:rsidRPr="00EF736F">
        <w:t>melsen i försäkringsrörelselagen.</w:t>
      </w:r>
    </w:p>
    <w:p w14:paraId="0D7CC2C3" w14:textId="77777777" w:rsidR="001447FA" w:rsidRPr="002237E7" w:rsidRDefault="001447FA" w:rsidP="001447FA">
      <w:pPr>
        <w:pStyle w:val="Rubrik5utannumrering"/>
      </w:pPr>
      <w:r w:rsidRPr="0039406B">
        <w:t>Finansinspektionens möjligheter att ingripa</w:t>
      </w:r>
    </w:p>
    <w:p w14:paraId="064862CC" w14:textId="77777777" w:rsidR="001447FA" w:rsidRPr="000B0997" w:rsidRDefault="001447FA" w:rsidP="001447FA">
      <w:pPr>
        <w:pStyle w:val="Brdtextmedindrag"/>
        <w:tabs>
          <w:tab w:val="left" w:pos="4253"/>
        </w:tabs>
        <w:ind w:firstLine="0"/>
      </w:pPr>
      <w:r w:rsidRPr="00EF736F">
        <w:t>För att grupptillsynen ska fylla sitt syfte och säkerställa skyddet för de som omfattas av ett pensionsåtagande krävs att Finansinspektionen har möj</w:t>
      </w:r>
      <w:r>
        <w:softHyphen/>
      </w:r>
      <w:r w:rsidRPr="00EF736F">
        <w:t xml:space="preserve">lighet att ingripa när </w:t>
      </w:r>
      <w:r>
        <w:t>inspektionen har</w:t>
      </w:r>
      <w:r w:rsidRPr="00EF736F">
        <w:t xml:space="preserve"> fått kännedom om att en grupp inte uppfyller det gruppbaserade kapitalkravet. Finansinspektionen bör i prin</w:t>
      </w:r>
      <w:r>
        <w:softHyphen/>
      </w:r>
      <w:r w:rsidRPr="00EF736F">
        <w:t xml:space="preserve">cip </w:t>
      </w:r>
      <w:r>
        <w:t>ha</w:t>
      </w:r>
      <w:r w:rsidRPr="00EF736F">
        <w:t xml:space="preserve"> samma möjligheter att ingripa när en grupp inte uppfyller det grupp</w:t>
      </w:r>
      <w:r>
        <w:softHyphen/>
      </w:r>
      <w:r w:rsidRPr="00EF736F">
        <w:t xml:space="preserve">baserade kapitalkravet som när det enskilda företaget inte uppfyller </w:t>
      </w:r>
      <w:r>
        <w:t xml:space="preserve">det </w:t>
      </w:r>
      <w:r w:rsidRPr="00EF736F">
        <w:t>kapitalkrav som gäller på enskild nivå. Detta överensstämmer i huvudsak med d</w:t>
      </w:r>
      <w:r>
        <w:t>et</w:t>
      </w:r>
      <w:r w:rsidRPr="00EF736F">
        <w:t xml:space="preserve"> som gäller enligt försäkringsrörelselagen när en grupp inte upp</w:t>
      </w:r>
      <w:r>
        <w:softHyphen/>
      </w:r>
      <w:r w:rsidRPr="00EF736F">
        <w:t xml:space="preserve">fyller det gruppbaserade solvenskapitalkravet (19 kap. 35 §). </w:t>
      </w:r>
      <w:r>
        <w:t>De b</w:t>
      </w:r>
      <w:r w:rsidRPr="00EF736F">
        <w:t>estäm</w:t>
      </w:r>
      <w:r>
        <w:softHyphen/>
      </w:r>
      <w:r w:rsidRPr="00EF736F">
        <w:t>melser om ingripande mot ett tjänstepensionsföretag på enskild nivå</w:t>
      </w:r>
      <w:r>
        <w:t xml:space="preserve"> som föreslås (</w:t>
      </w:r>
      <w:r w:rsidRPr="00EF736F">
        <w:t>se avsnitt 1</w:t>
      </w:r>
      <w:r>
        <w:t>3</w:t>
      </w:r>
      <w:r w:rsidRPr="00EF736F">
        <w:t>.2</w:t>
      </w:r>
      <w:r>
        <w:t>)</w:t>
      </w:r>
      <w:r w:rsidRPr="00EF736F">
        <w:t xml:space="preserve"> bör därmed gälla även för ingripanden på grupp</w:t>
      </w:r>
      <w:r>
        <w:softHyphen/>
      </w:r>
      <w:r w:rsidRPr="00EF736F">
        <w:t xml:space="preserve">nivå. Som </w:t>
      </w:r>
      <w:r w:rsidRPr="00EF736F">
        <w:rPr>
          <w:i/>
        </w:rPr>
        <w:t xml:space="preserve">Finansinspektionen </w:t>
      </w:r>
      <w:r w:rsidRPr="000B0997">
        <w:t xml:space="preserve">efterfrågar bör detta </w:t>
      </w:r>
      <w:r w:rsidRPr="00EF736F">
        <w:t xml:space="preserve">i tillämpliga delar gälla bestämmelserna om </w:t>
      </w:r>
      <w:r w:rsidRPr="000B0997">
        <w:t>åtgärdsplan, förlängd tidsfrist, underrättelse och finansiell saneringsplan.</w:t>
      </w:r>
    </w:p>
    <w:p w14:paraId="2202E92E" w14:textId="77777777" w:rsidR="001447FA" w:rsidRPr="00EF736F" w:rsidRDefault="001447FA" w:rsidP="001447FA">
      <w:pPr>
        <w:pStyle w:val="Brdtextmedindrag"/>
        <w:tabs>
          <w:tab w:val="left" w:pos="4253"/>
        </w:tabs>
      </w:pPr>
      <w:r w:rsidRPr="000B0997">
        <w:t>På samma sätt som gäller enligt försäkringsrörelselagen bör r</w:t>
      </w:r>
      <w:r w:rsidRPr="00EF736F">
        <w:t>egeringen eller den myndighet som regeringen bestämmer få meddela föreskrifter om innehållet i en åtgärdsplan och en finansiell saneringsplan</w:t>
      </w:r>
      <w:r>
        <w:t xml:space="preserve"> </w:t>
      </w:r>
      <w:r w:rsidRPr="00EF736F">
        <w:t xml:space="preserve">enligt </w:t>
      </w:r>
      <w:r>
        <w:t xml:space="preserve">den nya </w:t>
      </w:r>
      <w:r w:rsidRPr="00EF736F">
        <w:t>lagen om tjänstepensionsföretag.</w:t>
      </w:r>
    </w:p>
    <w:p w14:paraId="64B83E9C" w14:textId="77777777" w:rsidR="001447FA" w:rsidRPr="00EF736F" w:rsidRDefault="001447FA" w:rsidP="00C53300">
      <w:pPr>
        <w:pStyle w:val="Rubrik3"/>
      </w:pPr>
      <w:bookmarkStart w:id="5068" w:name="_Toc518396716"/>
      <w:bookmarkStart w:id="5069" w:name="_Toc518401027"/>
      <w:bookmarkStart w:id="5070" w:name="_Toc518401744"/>
      <w:bookmarkStart w:id="5071" w:name="_Toc518401983"/>
      <w:bookmarkStart w:id="5072" w:name="_Toc518463137"/>
      <w:bookmarkStart w:id="5073" w:name="_Toc518462833"/>
      <w:bookmarkStart w:id="5074" w:name="_Toc518463789"/>
      <w:bookmarkStart w:id="5075" w:name="_Toc518464164"/>
      <w:bookmarkStart w:id="5076" w:name="_Toc518464403"/>
      <w:bookmarkStart w:id="5077" w:name="_Toc518472842"/>
      <w:bookmarkStart w:id="5078" w:name="_Toc8059873"/>
      <w:bookmarkStart w:id="5079" w:name="_Toc8061583"/>
      <w:bookmarkStart w:id="5080" w:name="_Toc8062115"/>
      <w:bookmarkStart w:id="5081" w:name="_Toc8064583"/>
      <w:bookmarkStart w:id="5082" w:name="_Toc8391260"/>
      <w:bookmarkStart w:id="5083" w:name="_Toc8391526"/>
      <w:bookmarkStart w:id="5084" w:name="_Toc8644731"/>
      <w:bookmarkStart w:id="5085" w:name="_Toc8645263"/>
      <w:bookmarkStart w:id="5086" w:name="_Toc8817744"/>
      <w:bookmarkStart w:id="5087" w:name="_Toc8818316"/>
      <w:bookmarkStart w:id="5088" w:name="_Toc8825685"/>
      <w:bookmarkStart w:id="5089" w:name="_Toc8831782"/>
      <w:bookmarkStart w:id="5090" w:name="_Toc8832691"/>
      <w:bookmarkStart w:id="5091" w:name="_Toc11153153"/>
      <w:bookmarkStart w:id="5092" w:name="_Toc11161074"/>
      <w:bookmarkStart w:id="5093" w:name="_Toc11167010"/>
      <w:bookmarkStart w:id="5094" w:name="_Toc11167546"/>
      <w:bookmarkStart w:id="5095" w:name="_Toc11168983"/>
      <w:bookmarkStart w:id="5096" w:name="_Toc11845936"/>
      <w:bookmarkStart w:id="5097" w:name="_Toc12611735"/>
      <w:bookmarkStart w:id="5098" w:name="_Toc12625002"/>
      <w:bookmarkStart w:id="5099" w:name="_Toc12627491"/>
      <w:bookmarkStart w:id="5100" w:name="_Toc12630381"/>
      <w:bookmarkStart w:id="5101" w:name="_Toc12632876"/>
      <w:bookmarkStart w:id="5102" w:name="_Toc17902948"/>
      <w:r w:rsidRPr="00EF736F">
        <w:rPr>
          <w:lang w:eastAsia="sv-SE"/>
        </w:rPr>
        <w:t xml:space="preserve">Gruppsolvens </w:t>
      </w:r>
      <w:r w:rsidRPr="00EF736F">
        <w:t xml:space="preserve">för </w:t>
      </w:r>
      <w:r w:rsidRPr="00C53300">
        <w:t>tjänstepensionsföretag</w:t>
      </w:r>
      <w:r w:rsidRPr="00EF736F">
        <w:t xml:space="preserve"> som är dotterföretag till vissa </w:t>
      </w:r>
      <w:bookmarkEnd w:id="5068"/>
      <w:bookmarkEnd w:id="5069"/>
      <w:bookmarkEnd w:id="5070"/>
      <w:bookmarkEnd w:id="5071"/>
      <w:bookmarkEnd w:id="5072"/>
      <w:bookmarkEnd w:id="5073"/>
      <w:bookmarkEnd w:id="5074"/>
      <w:bookmarkEnd w:id="5075"/>
      <w:bookmarkEnd w:id="5076"/>
      <w:bookmarkEnd w:id="5077"/>
      <w:r w:rsidRPr="00EF736F">
        <w:t xml:space="preserve">typer av </w:t>
      </w:r>
      <w:r>
        <w:t>holding</w:t>
      </w:r>
      <w:r w:rsidRPr="00EF736F">
        <w:t>företag</w:t>
      </w:r>
      <w:bookmarkEnd w:id="5078"/>
      <w:bookmarkEnd w:id="5079"/>
      <w:bookmarkEnd w:id="5080"/>
      <w:bookmarkEnd w:id="5081"/>
      <w:bookmarkEnd w:id="5082"/>
      <w:bookmarkEnd w:id="5083"/>
      <w:bookmarkEnd w:id="5084"/>
      <w:bookmarkEnd w:id="5085"/>
      <w:bookmarkEnd w:id="5086"/>
      <w:bookmarkEnd w:id="5087"/>
      <w:bookmarkEnd w:id="5088"/>
      <w:bookmarkEnd w:id="5089"/>
      <w:bookmarkEnd w:id="5090"/>
      <w:bookmarkEnd w:id="5091"/>
      <w:bookmarkEnd w:id="5092"/>
      <w:bookmarkEnd w:id="5093"/>
      <w:bookmarkEnd w:id="5094"/>
      <w:bookmarkEnd w:id="5095"/>
      <w:bookmarkEnd w:id="5096"/>
      <w:bookmarkEnd w:id="5097"/>
      <w:bookmarkEnd w:id="5098"/>
      <w:bookmarkEnd w:id="5099"/>
      <w:bookmarkEnd w:id="5100"/>
      <w:bookmarkEnd w:id="5101"/>
      <w:bookmarkEnd w:id="5102"/>
    </w:p>
    <w:p w14:paraId="0B46C9A8" w14:textId="77777777" w:rsidR="001447FA" w:rsidRPr="00EF736F" w:rsidRDefault="001447FA" w:rsidP="001447FA">
      <w:pPr>
        <w:pStyle w:val="Brdtextram"/>
        <w:tabs>
          <w:tab w:val="left" w:pos="4253"/>
        </w:tabs>
      </w:pPr>
      <w:r w:rsidRPr="00EF736F">
        <w:rPr>
          <w:b/>
        </w:rPr>
        <w:t xml:space="preserve">Regeringens förslag: </w:t>
      </w:r>
      <w:r w:rsidRPr="00EF736F">
        <w:t>När ett tjänstepensionsföretag är dotterföretag till ett företag som skulle vara ett försäkringsholdingföretag om tjänste</w:t>
      </w:r>
      <w:r>
        <w:softHyphen/>
      </w:r>
      <w:r w:rsidRPr="00EF736F">
        <w:t xml:space="preserve">pensionsföretaget var ett försäkringsföretag eller ett blandat finansiellt holdingföretag, ska beräkningen av gruppsolvens göras med hänsyn även till det moderföretaget. Beräkningen ska </w:t>
      </w:r>
      <w:r>
        <w:t>göras</w:t>
      </w:r>
      <w:r w:rsidRPr="00EF736F">
        <w:t xml:space="preserve"> enligt de bestäm</w:t>
      </w:r>
      <w:r>
        <w:softHyphen/>
      </w:r>
      <w:r w:rsidRPr="00EF736F">
        <w:t>melser som gäller för tjänstepensionsföretag.</w:t>
      </w:r>
    </w:p>
    <w:p w14:paraId="35B2E37C" w14:textId="77777777" w:rsidR="001447FA" w:rsidRDefault="001447FA" w:rsidP="001447FA">
      <w:pPr>
        <w:pStyle w:val="Brdtextmedindragram"/>
        <w:tabs>
          <w:tab w:val="left" w:pos="4253"/>
        </w:tabs>
      </w:pPr>
      <w:r w:rsidRPr="00EF736F">
        <w:t>Vid beräkningen ska moderföretaget behandlas som ett tjänstepen</w:t>
      </w:r>
      <w:r>
        <w:softHyphen/>
      </w:r>
      <w:r w:rsidRPr="00EF736F">
        <w:t xml:space="preserve">sionsföretag som omfattas av bestämmelserna i </w:t>
      </w:r>
      <w:r>
        <w:t xml:space="preserve">den nya </w:t>
      </w:r>
      <w:r w:rsidRPr="00EF736F">
        <w:t>lagen om tjänstepen</w:t>
      </w:r>
      <w:r>
        <w:softHyphen/>
      </w:r>
      <w:r w:rsidRPr="00EF736F">
        <w:t>sionsföretag om kapitalbasens sammansättning och risk</w:t>
      </w:r>
      <w:r>
        <w:softHyphen/>
      </w:r>
      <w:r w:rsidRPr="00EF736F">
        <w:t>känsligt kapital</w:t>
      </w:r>
      <w:r>
        <w:softHyphen/>
      </w:r>
      <w:r w:rsidRPr="00EF736F">
        <w:t>krav.</w:t>
      </w:r>
    </w:p>
    <w:p w14:paraId="2ACDE164" w14:textId="77777777" w:rsidR="001447FA" w:rsidRPr="00EF736F" w:rsidRDefault="001447FA" w:rsidP="001447FA">
      <w:pPr>
        <w:pStyle w:val="Brdtextmedindragram"/>
        <w:tabs>
          <w:tab w:val="left" w:pos="4253"/>
        </w:tabs>
      </w:pPr>
      <w:r w:rsidRPr="00EF736F">
        <w:lastRenderedPageBreak/>
        <w:t>Regeringen eller den myndighet som regeringen bestämmer ska få meddela föreskrifter om hur den gruppbaserade kapitalbasen och det gruppbaserade kapitalkravet ska beräknas</w:t>
      </w:r>
      <w:r>
        <w:t xml:space="preserve"> för dessa grupper</w:t>
      </w:r>
      <w:r w:rsidRPr="00EF736F">
        <w:t>.</w:t>
      </w:r>
    </w:p>
    <w:p w14:paraId="374C8EE6" w14:textId="77777777" w:rsidR="001447FA" w:rsidRPr="00EF736F" w:rsidRDefault="001447FA" w:rsidP="001447FA">
      <w:pPr>
        <w:pStyle w:val="Brdtextmedindragram"/>
        <w:tabs>
          <w:tab w:val="left" w:pos="4253"/>
        </w:tabs>
      </w:pPr>
      <w:r w:rsidRPr="000B0997">
        <w:rPr>
          <w:b/>
        </w:rPr>
        <w:t>Regeringens bedömning:</w:t>
      </w:r>
      <w:r w:rsidRPr="00EF736F">
        <w:t xml:space="preserve"> Det bör inte införas några särskilda bestämmelser om hur gruppsolvens ska beräknas för företag inom gruppen som omfattas av bestämmelser om kapitalbas och kapitalkrav på enskild nivå enligt andra sektorsbestämmelser.</w:t>
      </w:r>
    </w:p>
    <w:p w14:paraId="0F12D1AB" w14:textId="77777777" w:rsidR="001447FA" w:rsidRPr="00EF736F" w:rsidRDefault="001447FA" w:rsidP="001447FA">
      <w:pPr>
        <w:pStyle w:val="Brdtextmedindrag"/>
        <w:rPr>
          <w:sz w:val="8"/>
          <w:szCs w:val="8"/>
        </w:rPr>
      </w:pPr>
    </w:p>
    <w:p w14:paraId="600244DE" w14:textId="77777777" w:rsidR="001447FA" w:rsidRPr="00EF736F" w:rsidRDefault="001447FA" w:rsidP="001447FA">
      <w:pPr>
        <w:pStyle w:val="Brdtextmedindrag"/>
        <w:tabs>
          <w:tab w:val="left" w:pos="4253"/>
        </w:tabs>
      </w:pPr>
      <w:r w:rsidRPr="00EF736F">
        <w:rPr>
          <w:b/>
        </w:rPr>
        <w:t xml:space="preserve">Utredningen </w:t>
      </w:r>
      <w:r w:rsidRPr="00EF736F">
        <w:t>behandlar inte fråg</w:t>
      </w:r>
      <w:r>
        <w:t>an</w:t>
      </w:r>
      <w:r w:rsidRPr="00EF736F">
        <w:t>.</w:t>
      </w:r>
    </w:p>
    <w:p w14:paraId="5218D7E2" w14:textId="77777777" w:rsidR="001447FA" w:rsidRPr="00EF736F" w:rsidRDefault="001447FA" w:rsidP="001447FA">
      <w:pPr>
        <w:pStyle w:val="Brdtextmedindrag"/>
        <w:tabs>
          <w:tab w:val="left" w:pos="4253"/>
        </w:tabs>
      </w:pPr>
      <w:r w:rsidRPr="00EF736F">
        <w:rPr>
          <w:b/>
        </w:rPr>
        <w:t xml:space="preserve">Remissinstanserna </w:t>
      </w:r>
      <w:r w:rsidRPr="00EF736F">
        <w:t>tar inte upp fråg</w:t>
      </w:r>
      <w:r>
        <w:t>an.</w:t>
      </w:r>
    </w:p>
    <w:p w14:paraId="1E1ECDC6" w14:textId="77777777" w:rsidR="001447FA" w:rsidRPr="00EF736F" w:rsidRDefault="001447FA" w:rsidP="001447FA">
      <w:pPr>
        <w:pStyle w:val="Brdtextmedindrag"/>
        <w:tabs>
          <w:tab w:val="left" w:pos="4253"/>
        </w:tabs>
        <w:rPr>
          <w:b/>
        </w:rPr>
      </w:pPr>
      <w:r w:rsidRPr="00EF736F">
        <w:rPr>
          <w:b/>
        </w:rPr>
        <w:t xml:space="preserve">Promemorians förslag </w:t>
      </w:r>
      <w:r w:rsidRPr="00EF736F">
        <w:t>överensstämmer i sak med regeringens förslag</w:t>
      </w:r>
      <w:r>
        <w:t xml:space="preserve"> och bedömning</w:t>
      </w:r>
      <w:r w:rsidRPr="00EF736F">
        <w:t xml:space="preserve">. Promemorians förslag avviker från regeringens förslag genom att </w:t>
      </w:r>
      <w:r>
        <w:t xml:space="preserve">enligt </w:t>
      </w:r>
      <w:r w:rsidRPr="00EF736F">
        <w:t>promemorian</w:t>
      </w:r>
      <w:r>
        <w:t>s</w:t>
      </w:r>
      <w:r w:rsidRPr="00EF736F">
        <w:t xml:space="preserve"> försl</w:t>
      </w:r>
      <w:r>
        <w:t>ag</w:t>
      </w:r>
      <w:r w:rsidRPr="00EF736F">
        <w:t xml:space="preserve"> </w:t>
      </w:r>
      <w:r>
        <w:t>sk</w:t>
      </w:r>
      <w:r w:rsidRPr="00EF736F">
        <w:t xml:space="preserve">a bestämmelserna gälla </w:t>
      </w:r>
      <w:r>
        <w:t xml:space="preserve">bara </w:t>
      </w:r>
      <w:r w:rsidRPr="00EF736F">
        <w:t xml:space="preserve">för ett blandat finansiellt holdingföretag i de </w:t>
      </w:r>
      <w:r>
        <w:t xml:space="preserve">nya svenska nationella </w:t>
      </w:r>
      <w:r w:rsidRPr="00EF736F">
        <w:t>konglo</w:t>
      </w:r>
      <w:r>
        <w:softHyphen/>
      </w:r>
      <w:r w:rsidRPr="00EF736F">
        <w:t xml:space="preserve">merat som </w:t>
      </w:r>
      <w:r>
        <w:t xml:space="preserve">enligt promemorians </w:t>
      </w:r>
      <w:r w:rsidRPr="00EF736F">
        <w:t>föresl</w:t>
      </w:r>
      <w:r>
        <w:t>ag</w:t>
      </w:r>
      <w:r w:rsidRPr="00EF736F">
        <w:t xml:space="preserve"> </w:t>
      </w:r>
      <w:r>
        <w:t xml:space="preserve">ska regleras </w:t>
      </w:r>
      <w:r w:rsidRPr="00EF736F">
        <w:t>i lagen om finansiella konglomerat.</w:t>
      </w:r>
    </w:p>
    <w:p w14:paraId="1EC8E226" w14:textId="77777777" w:rsidR="001447FA" w:rsidRPr="00EF736F" w:rsidRDefault="001447FA" w:rsidP="001447FA">
      <w:pPr>
        <w:pStyle w:val="Brdtextmedindrag"/>
        <w:tabs>
          <w:tab w:val="left" w:pos="4253"/>
        </w:tabs>
      </w:pPr>
      <w:r w:rsidRPr="00EF736F">
        <w:rPr>
          <w:b/>
        </w:rPr>
        <w:t xml:space="preserve">Remissinstanserna: </w:t>
      </w:r>
      <w:r w:rsidRPr="00EF736F">
        <w:t xml:space="preserve">Flertalet remissinstanser tillstyrker förslaget eller har inget att invända mot det. </w:t>
      </w:r>
      <w:r w:rsidRPr="00EF736F">
        <w:rPr>
          <w:i/>
        </w:rPr>
        <w:t>Finansinspektionen</w:t>
      </w:r>
      <w:r w:rsidRPr="00EF736F">
        <w:t xml:space="preserve"> </w:t>
      </w:r>
      <w:r>
        <w:t>anser</w:t>
      </w:r>
      <w:r w:rsidRPr="00EF736F">
        <w:t xml:space="preserve"> att det saknas bestämmelser om hur man ska hantera moderföretag som är reglerade företag enligt andra sektorsregler. Det bör </w:t>
      </w:r>
      <w:r>
        <w:t xml:space="preserve">enligt inspektionen </w:t>
      </w:r>
      <w:r w:rsidRPr="00EF736F">
        <w:t xml:space="preserve">förtydligas att </w:t>
      </w:r>
      <w:r>
        <w:t xml:space="preserve">det </w:t>
      </w:r>
      <w:r w:rsidRPr="00EF736F">
        <w:t>för moderföretag och anknutna företag</w:t>
      </w:r>
      <w:r>
        <w:t xml:space="preserve"> </w:t>
      </w:r>
      <w:r w:rsidRPr="00EF736F">
        <w:t xml:space="preserve">som beräknar kapitalbas och kapitalkrav som enskilda företag enligt andra sektorsregler, </w:t>
      </w:r>
      <w:r>
        <w:t>är</w:t>
      </w:r>
      <w:r w:rsidRPr="00EF736F">
        <w:t xml:space="preserve"> </w:t>
      </w:r>
      <w:r>
        <w:t xml:space="preserve">det </w:t>
      </w:r>
      <w:r w:rsidRPr="00EF736F">
        <w:t xml:space="preserve">denna kapitalbas och detta kapitalkrav på enskild nivå </w:t>
      </w:r>
      <w:r>
        <w:t xml:space="preserve">som ska </w:t>
      </w:r>
      <w:r w:rsidRPr="00EF736F">
        <w:t>användas även vid beräkning</w:t>
      </w:r>
      <w:r>
        <w:t>en av kapitalkravet</w:t>
      </w:r>
      <w:r w:rsidRPr="00EF736F">
        <w:t xml:space="preserve"> på gruppnivå enligt sammanläggnings- och avräkningsmetoden.</w:t>
      </w:r>
    </w:p>
    <w:p w14:paraId="1B988EA5" w14:textId="77777777" w:rsidR="001447FA" w:rsidRPr="00EF736F" w:rsidRDefault="001447FA" w:rsidP="001447FA">
      <w:pPr>
        <w:pStyle w:val="Rubrik4utannumrering"/>
      </w:pPr>
      <w:r>
        <w:t>Skälen för regeringens förslag och bedömning</w:t>
      </w:r>
    </w:p>
    <w:p w14:paraId="46A50451" w14:textId="77777777" w:rsidR="001447FA" w:rsidRPr="002237E7" w:rsidRDefault="001447FA" w:rsidP="001447FA">
      <w:pPr>
        <w:pStyle w:val="Rubrik5utannumrering"/>
        <w:spacing w:before="0"/>
      </w:pPr>
      <w:r w:rsidRPr="0039406B">
        <w:t>Gällande rätt</w:t>
      </w:r>
    </w:p>
    <w:p w14:paraId="43A36FFE" w14:textId="77777777" w:rsidR="001447FA" w:rsidRPr="000B0997" w:rsidRDefault="001447FA" w:rsidP="001447FA">
      <w:pPr>
        <w:pStyle w:val="Brdtext"/>
      </w:pPr>
      <w:r w:rsidRPr="007450DD">
        <w:t>Enligt försäkringsrörelselagen gäller att när ett försäkringsföretag är dotterföretag till ett försäkringsholdingföretag med huvudkontor inom EES eller ett blandat finansiellt holdingföretag med huvudkontor inom EES, ska beräkningen av gruppsolvens göras med hänsyn även till</w:t>
      </w:r>
      <w:r w:rsidRPr="0034251E">
        <w:t xml:space="preserve"> </w:t>
      </w:r>
      <w:r w:rsidRPr="000B0997">
        <w:t>försäkringsholdingföretaget eller det blandade finansiella holdingföre</w:t>
      </w:r>
      <w:r>
        <w:softHyphen/>
      </w:r>
      <w:r w:rsidRPr="000B0997">
        <w:t xml:space="preserve">taget. Beräkningen ska </w:t>
      </w:r>
      <w:r>
        <w:t>göras</w:t>
      </w:r>
      <w:r w:rsidRPr="000B0997">
        <w:t xml:space="preserve"> enligt</w:t>
      </w:r>
      <w:r w:rsidDel="00390B68">
        <w:t xml:space="preserve"> </w:t>
      </w:r>
      <w:r>
        <w:t>bestämmelserna om beräkning av det gruppbaserade kapitalkravet för försäkringsföretag</w:t>
      </w:r>
      <w:r w:rsidRPr="007450DD">
        <w:t xml:space="preserve"> (19 kap. 36 § första stycket</w:t>
      </w:r>
      <w:r>
        <w:t xml:space="preserve"> FRL</w:t>
      </w:r>
      <w:r w:rsidRPr="007450DD">
        <w:t xml:space="preserve">). </w:t>
      </w:r>
      <w:r w:rsidRPr="0034251E">
        <w:t>Vid beräkningen ska moderföretaget</w:t>
      </w:r>
      <w:r w:rsidRPr="000B0997">
        <w:t xml:space="preserve"> hanteras som ett försäkringsföretag som omfattas av bestämmelserna </w:t>
      </w:r>
      <w:r w:rsidRPr="007450DD">
        <w:t>om solvenskapital</w:t>
      </w:r>
      <w:r>
        <w:softHyphen/>
      </w:r>
      <w:r w:rsidRPr="007450DD">
        <w:t xml:space="preserve">krav </w:t>
      </w:r>
      <w:r w:rsidRPr="000B0997">
        <w:t xml:space="preserve">och villkor </w:t>
      </w:r>
      <w:r>
        <w:t>för medräkning av poster i kapitalbasen</w:t>
      </w:r>
      <w:r w:rsidRPr="007450DD">
        <w:t xml:space="preserve"> </w:t>
      </w:r>
      <w:r w:rsidRPr="000B0997">
        <w:t>(19 kap. 36 § andra stycket FRL).</w:t>
      </w:r>
    </w:p>
    <w:p w14:paraId="700C3192"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1ED6A720" w14:textId="77777777" w:rsidR="001447FA" w:rsidRPr="000B0997" w:rsidRDefault="001447FA" w:rsidP="001447FA">
      <w:pPr>
        <w:pStyle w:val="Brdtextmedindrag"/>
      </w:pPr>
      <w:r w:rsidRPr="0039406B">
        <w:t xml:space="preserve">För tjänstepensionskassor finns det inte några bestämmelser </w:t>
      </w:r>
      <w:r w:rsidRPr="002237E7">
        <w:t xml:space="preserve">om hur gruppsolvens ska beräknas när moderföretaget är ett </w:t>
      </w:r>
      <w:r w:rsidRPr="007450DD">
        <w:t>försäkrings</w:t>
      </w:r>
      <w:r>
        <w:softHyphen/>
      </w:r>
      <w:r w:rsidRPr="007450DD">
        <w:t>holding</w:t>
      </w:r>
      <w:r>
        <w:softHyphen/>
      </w:r>
      <w:r w:rsidRPr="007450DD">
        <w:t>företag eller ett blandat</w:t>
      </w:r>
      <w:r w:rsidRPr="0034251E">
        <w:t xml:space="preserve"> finansiell</w:t>
      </w:r>
      <w:r w:rsidRPr="000B0997">
        <w:t>t holdingföretag.</w:t>
      </w:r>
    </w:p>
    <w:p w14:paraId="2BD63E7C" w14:textId="77777777" w:rsidR="001447FA" w:rsidRPr="00856CE6" w:rsidRDefault="001447FA" w:rsidP="001447FA">
      <w:pPr>
        <w:pStyle w:val="Rubrik5utannumrering"/>
      </w:pPr>
      <w:r w:rsidRPr="00990A68">
        <w:t xml:space="preserve">Bestämmelser om gruppsolvens för företag som inte är </w:t>
      </w:r>
      <w:r w:rsidRPr="00487348">
        <w:t>tjänstepensionsföretag</w:t>
      </w:r>
    </w:p>
    <w:p w14:paraId="5527D5F1" w14:textId="77777777" w:rsidR="001447FA" w:rsidRPr="00EF736F" w:rsidRDefault="001447FA" w:rsidP="001447FA">
      <w:pPr>
        <w:pStyle w:val="Brdtext"/>
        <w:tabs>
          <w:tab w:val="left" w:pos="4253"/>
        </w:tabs>
      </w:pPr>
      <w:r w:rsidRPr="00EF736F">
        <w:t xml:space="preserve">Som anges i avsnitten </w:t>
      </w:r>
      <w:r w:rsidRPr="000B0997">
        <w:t>1</w:t>
      </w:r>
      <w:r>
        <w:t>4</w:t>
      </w:r>
      <w:r w:rsidRPr="000B0997">
        <w:t xml:space="preserve">.1.1 </w:t>
      </w:r>
      <w:r w:rsidRPr="00EF736F">
        <w:t xml:space="preserve">och </w:t>
      </w:r>
      <w:r w:rsidRPr="000B0997">
        <w:t>1</w:t>
      </w:r>
      <w:r>
        <w:t>4</w:t>
      </w:r>
      <w:r w:rsidRPr="000B0997">
        <w:t>.1.</w:t>
      </w:r>
      <w:r>
        <w:t>2</w:t>
      </w:r>
      <w:r w:rsidRPr="00EF736F">
        <w:t xml:space="preserve"> är utgångspunkten för de bestäm</w:t>
      </w:r>
      <w:r>
        <w:softHyphen/>
      </w:r>
      <w:r w:rsidRPr="00EF736F">
        <w:t xml:space="preserve">melser om grupptillsyn som föreslås att grupptillsynen inte ska upphöra </w:t>
      </w:r>
      <w:r w:rsidRPr="00EF736F">
        <w:lastRenderedPageBreak/>
        <w:t>eller minska i omfattning om ett försäkringsföretag omvandlas till ett tjänstepensionsföretag. Detta bör gälla såväl för de företag som om</w:t>
      </w:r>
      <w:r>
        <w:softHyphen/>
      </w:r>
      <w:r w:rsidRPr="00EF736F">
        <w:t xml:space="preserve">vandlas, som för andra företag i gruppen. Därmed bör det i </w:t>
      </w:r>
      <w:r>
        <w:t xml:space="preserve">den nya </w:t>
      </w:r>
      <w:r w:rsidRPr="00EF736F">
        <w:t xml:space="preserve">lagen om tjänstepensionsföretag införas bestämmelser om hur gruppsolvens ska beräknas för vissa typer av företag </w:t>
      </w:r>
      <w:r>
        <w:t xml:space="preserve">i en grupp </w:t>
      </w:r>
      <w:r w:rsidRPr="00EF736F">
        <w:t>som inte är tjänstepensions</w:t>
      </w:r>
      <w:r>
        <w:softHyphen/>
      </w:r>
      <w:r w:rsidRPr="00EF736F">
        <w:t>företag.</w:t>
      </w:r>
    </w:p>
    <w:p w14:paraId="74474F8C" w14:textId="77777777" w:rsidR="001447FA" w:rsidRPr="000B0997" w:rsidRDefault="001447FA" w:rsidP="001447FA">
      <w:pPr>
        <w:pStyle w:val="Rubrik5utannumrering"/>
      </w:pPr>
      <w:r w:rsidRPr="0039406B">
        <w:t xml:space="preserve">Företag som </w:t>
      </w:r>
      <w:r w:rsidRPr="002237E7">
        <w:t xml:space="preserve">omfattas av bestämmelser om kapitalbas och </w:t>
      </w:r>
      <w:r w:rsidRPr="007450DD">
        <w:t>kapitalkrav enligt a</w:t>
      </w:r>
      <w:r w:rsidRPr="0034251E">
        <w:t>ndra sektorsbestämmelser</w:t>
      </w:r>
    </w:p>
    <w:p w14:paraId="6EC39542" w14:textId="77777777" w:rsidR="001447FA" w:rsidRPr="00EF736F" w:rsidRDefault="001447FA" w:rsidP="001447FA">
      <w:pPr>
        <w:pStyle w:val="Brdtextmedindrag"/>
        <w:ind w:firstLine="0"/>
      </w:pPr>
      <w:r w:rsidRPr="00EF736F">
        <w:t>I avsnitt 1</w:t>
      </w:r>
      <w:r>
        <w:t>4</w:t>
      </w:r>
      <w:r w:rsidRPr="00EF736F">
        <w:t>.1.10 föreslås att gruppsolvens ska beräknas enligt en samman</w:t>
      </w:r>
      <w:r>
        <w:softHyphen/>
      </w:r>
      <w:r w:rsidRPr="00EF736F">
        <w:t xml:space="preserve">läggnings- och avräkningsmetod. Som </w:t>
      </w:r>
      <w:r w:rsidRPr="00EF736F">
        <w:rPr>
          <w:i/>
        </w:rPr>
        <w:t>Finansinspektionen</w:t>
      </w:r>
      <w:r w:rsidRPr="00EF736F">
        <w:t xml:space="preserve"> </w:t>
      </w:r>
      <w:r>
        <w:t>påpekar</w:t>
      </w:r>
      <w:r w:rsidRPr="00EF736F">
        <w:t xml:space="preserve"> inne</w:t>
      </w:r>
      <w:r>
        <w:softHyphen/>
      </w:r>
      <w:r w:rsidRPr="00EF736F">
        <w:t xml:space="preserve">bär detta att kapitalbasen och kapitalkravet på enskild nivå </w:t>
      </w:r>
      <w:r>
        <w:t xml:space="preserve">ska </w:t>
      </w:r>
      <w:r w:rsidRPr="00EF736F">
        <w:t>användas vid solvensberäkning på gruppnivå för moderföretag och anknutna företag som beräknar kapitalbas och kapitalkrav som enskilda företag enligt andra sektorsbestämmelser. D</w:t>
      </w:r>
      <w:r>
        <w:t>et innebär att det inte</w:t>
      </w:r>
      <w:r w:rsidRPr="00EF736F">
        <w:t xml:space="preserve"> behöver</w:t>
      </w:r>
      <w:r w:rsidRPr="00EF736F" w:rsidDel="00C010F6">
        <w:t xml:space="preserve"> </w:t>
      </w:r>
      <w:r w:rsidRPr="00EF736F">
        <w:t>införas några sär</w:t>
      </w:r>
      <w:r>
        <w:softHyphen/>
      </w:r>
      <w:r w:rsidRPr="00EF736F">
        <w:t>skilda bestämmelser om hur gruppsolvensen ska beräknas för företag inom gruppen som omfattas av bestämmelser om kapitalbas och kapitalkrav på enskild nivå enligt andra sektorsbestämmelser.</w:t>
      </w:r>
    </w:p>
    <w:p w14:paraId="6041F84A" w14:textId="77777777" w:rsidR="001447FA" w:rsidRPr="002237E7" w:rsidRDefault="001447FA" w:rsidP="001447FA">
      <w:pPr>
        <w:pStyle w:val="Rubrik5utannumrering"/>
      </w:pPr>
      <w:r w:rsidRPr="0039406B">
        <w:t>När moderföretaget är ett försäkringsholdingföretag</w:t>
      </w:r>
    </w:p>
    <w:p w14:paraId="5DDF1DB3" w14:textId="77777777" w:rsidR="001447FA" w:rsidRPr="00EF736F" w:rsidRDefault="001447FA" w:rsidP="001447FA">
      <w:pPr>
        <w:pStyle w:val="Brdtextmedindrag"/>
        <w:ind w:firstLine="0"/>
      </w:pPr>
      <w:r w:rsidRPr="00EF736F">
        <w:t>I försäkringsrörelselagen finns bestämmelser om gruppsolvens när ett försäkringsföretag är dotterföretag till ett försäkringsholdingföretag med huvudkontor inom EES (19 kap. 36 §). Ett tjänstepensionsföretag kan vara dotterföretag till ett försäkringsholdingföretag. Som närmare utvecklas i avsnitt 1</w:t>
      </w:r>
      <w:r>
        <w:t>4</w:t>
      </w:r>
      <w:r w:rsidRPr="00EF736F">
        <w:t>.1.3 kommer ett försäkringsholdingföretag i en sådan grupp att ha i vart fall ytterligare ett dotterföretag som är ett försäkringsföretag, en EES-försäkringsgivare eller en försäkringsgivare från tredjeland. Ett tjänstepensionsföretag i en sådan grupp kommer, i enlighet med försl</w:t>
      </w:r>
      <w:r>
        <w:t>aget</w:t>
      </w:r>
      <w:r w:rsidRPr="00EF736F">
        <w:t xml:space="preserve"> i </w:t>
      </w:r>
      <w:r>
        <w:t xml:space="preserve">det </w:t>
      </w:r>
      <w:r w:rsidRPr="00EF736F">
        <w:t>avsnitt</w:t>
      </w:r>
      <w:r>
        <w:t>et</w:t>
      </w:r>
      <w:r w:rsidRPr="00EF736F">
        <w:t xml:space="preserve">, att undantas från grupptillsyn enligt </w:t>
      </w:r>
      <w:r>
        <w:t xml:space="preserve">den nya </w:t>
      </w:r>
      <w:r w:rsidRPr="00EF736F">
        <w:t>lagen om tjänstepensionsföretag. Det behöver därmed inte införas några bestäm</w:t>
      </w:r>
      <w:r>
        <w:softHyphen/>
      </w:r>
      <w:r w:rsidRPr="00EF736F">
        <w:t xml:space="preserve">melser i </w:t>
      </w:r>
      <w:r>
        <w:t xml:space="preserve">den </w:t>
      </w:r>
      <w:r w:rsidRPr="00EF736F">
        <w:t xml:space="preserve">lagen </w:t>
      </w:r>
      <w:r w:rsidRPr="00EF736F" w:rsidDel="00822012">
        <w:t xml:space="preserve">om </w:t>
      </w:r>
      <w:r w:rsidRPr="00EF736F">
        <w:t>hur gruppsolvens ska beräknas om ett tjänste</w:t>
      </w:r>
      <w:r>
        <w:softHyphen/>
      </w:r>
      <w:r w:rsidRPr="00EF736F">
        <w:t xml:space="preserve">pensionsföretag är dotterföretag till ett försäkringsholdingföretag. </w:t>
      </w:r>
    </w:p>
    <w:p w14:paraId="53834EAB" w14:textId="77777777" w:rsidR="001447FA" w:rsidRPr="007450DD" w:rsidRDefault="001447FA" w:rsidP="001447FA">
      <w:pPr>
        <w:pStyle w:val="Rubrik5utannumrering"/>
      </w:pPr>
      <w:r w:rsidRPr="0039406B">
        <w:t>När moderföretaget är ett företag som skulle vara ett försäkringsholding</w:t>
      </w:r>
      <w:r w:rsidRPr="002237E7">
        <w:t>företag om tjänstepensionsföretaget var ett försäkringsföretag</w:t>
      </w:r>
    </w:p>
    <w:p w14:paraId="6F6DCC83" w14:textId="77777777" w:rsidR="001447FA" w:rsidRPr="000B0997" w:rsidRDefault="001447FA" w:rsidP="001447FA">
      <w:pPr>
        <w:pStyle w:val="Brdtextmedindrag"/>
        <w:ind w:firstLine="0"/>
      </w:pPr>
      <w:r w:rsidRPr="00EF736F">
        <w:t>Som utvecklas i avsnitt 1</w:t>
      </w:r>
      <w:r>
        <w:t>4</w:t>
      </w:r>
      <w:r w:rsidRPr="00EF736F">
        <w:t>.1.3</w:t>
      </w:r>
      <w:r w:rsidRPr="000B0997">
        <w:t xml:space="preserve"> uppkommer en särskild situation om ett försäkringsholdingföretag bara har ett försäkringsföretag som dotter</w:t>
      </w:r>
      <w:r>
        <w:softHyphen/>
      </w:r>
      <w:r w:rsidRPr="000B0997">
        <w:t>företag och detta dotterföretag omvandlas till tjänst</w:t>
      </w:r>
      <w:r w:rsidRPr="00EF736F">
        <w:t>e</w:t>
      </w:r>
      <w:r w:rsidRPr="000B0997">
        <w:t>pensionsföretag.</w:t>
      </w:r>
    </w:p>
    <w:p w14:paraId="624BA7FC" w14:textId="77777777" w:rsidR="001447FA" w:rsidRPr="00861F51" w:rsidRDefault="001447FA" w:rsidP="001447FA">
      <w:pPr>
        <w:pStyle w:val="Brdtextmedindrag"/>
      </w:pPr>
      <w:r w:rsidRPr="00990A68">
        <w:t>Om ett tjänstepensionsföretag i en sådan grupp i stället var ett försäk</w:t>
      </w:r>
      <w:r>
        <w:softHyphen/>
      </w:r>
      <w:r w:rsidRPr="00990A68">
        <w:t xml:space="preserve">ringsföretag skulle grupptillsyn </w:t>
      </w:r>
      <w:r w:rsidRPr="00C10B9E">
        <w:t>utöva</w:t>
      </w:r>
      <w:r w:rsidRPr="00747FC3">
        <w:t>s enligt försäkringsrörelselagen. För en sådan grupp</w:t>
      </w:r>
      <w:r w:rsidRPr="00487348">
        <w:t>, där det inte finns något försäkringsföretag,</w:t>
      </w:r>
      <w:r w:rsidRPr="00856CE6">
        <w:t xml:space="preserve"> föreslås </w:t>
      </w:r>
      <w:r w:rsidRPr="00482CC5">
        <w:t>i av</w:t>
      </w:r>
      <w:r>
        <w:softHyphen/>
      </w:r>
      <w:r w:rsidRPr="00990A68">
        <w:t>snitt 1</w:t>
      </w:r>
      <w:r>
        <w:t>4</w:t>
      </w:r>
      <w:r w:rsidRPr="00990A68">
        <w:t>.1.3 att grupptillsyn ska</w:t>
      </w:r>
      <w:r w:rsidRPr="00C0527B">
        <w:t xml:space="preserve"> utövas </w:t>
      </w:r>
      <w:r w:rsidRPr="00C10B9E">
        <w:t xml:space="preserve">över tjänstepensionsföretaget om </w:t>
      </w:r>
      <w:r w:rsidRPr="00856CE6">
        <w:t>moderföretag</w:t>
      </w:r>
      <w:r>
        <w:t>et</w:t>
      </w:r>
      <w:r w:rsidRPr="00990A68">
        <w:t xml:space="preserve"> är sådant att det skulle ha </w:t>
      </w:r>
      <w:r w:rsidRPr="00C0527B">
        <w:t>varit ett försäkrings</w:t>
      </w:r>
      <w:r w:rsidRPr="00487348">
        <w:t>holding</w:t>
      </w:r>
      <w:r>
        <w:softHyphen/>
      </w:r>
      <w:r w:rsidRPr="00990A68">
        <w:t xml:space="preserve">företag om tjänstepensionsföretaget i stället var ett försäkringsföretag. För denna situation bör det även införas en bestämmelse i </w:t>
      </w:r>
      <w:r>
        <w:t xml:space="preserve">den nya </w:t>
      </w:r>
      <w:r w:rsidRPr="00990A68">
        <w:t xml:space="preserve">lagen om tjänstepensionsföretag om hur gruppsolvens ska beräknas för </w:t>
      </w:r>
      <w:r>
        <w:t xml:space="preserve">det </w:t>
      </w:r>
      <w:r w:rsidRPr="00990A68">
        <w:t xml:space="preserve">företag </w:t>
      </w:r>
      <w:r w:rsidRPr="00C0527B">
        <w:t xml:space="preserve">som skulle </w:t>
      </w:r>
      <w:r w:rsidRPr="00C10B9E">
        <w:t xml:space="preserve">ha </w:t>
      </w:r>
      <w:r w:rsidRPr="00747FC3">
        <w:t xml:space="preserve">varit ett </w:t>
      </w:r>
      <w:r w:rsidRPr="00487348">
        <w:t>försäkringsholdingföretag</w:t>
      </w:r>
      <w:r w:rsidRPr="00856CE6">
        <w:t xml:space="preserve"> om tjänstepensions</w:t>
      </w:r>
      <w:r>
        <w:softHyphen/>
      </w:r>
      <w:r w:rsidRPr="00990A68">
        <w:t xml:space="preserve">företaget i stället var ett försäkringsföretag. </w:t>
      </w:r>
      <w:r>
        <w:t>B</w:t>
      </w:r>
      <w:r w:rsidRPr="00990A68">
        <w:t>estämmelse</w:t>
      </w:r>
      <w:r>
        <w:t>n</w:t>
      </w:r>
      <w:r w:rsidRPr="00990A68">
        <w:t xml:space="preserve"> bör utformas </w:t>
      </w:r>
      <w:r>
        <w:t>efter</w:t>
      </w:r>
      <w:r w:rsidRPr="00990A68">
        <w:t xml:space="preserve"> förebild </w:t>
      </w:r>
      <w:r>
        <w:t>av</w:t>
      </w:r>
      <w:r w:rsidRPr="00C10B9E">
        <w:t xml:space="preserve"> motsvarande bestämmelse i försäkringsrörelselagen </w:t>
      </w:r>
      <w:r w:rsidRPr="00C10B9E">
        <w:lastRenderedPageBreak/>
        <w:t xml:space="preserve">(19 kap. </w:t>
      </w:r>
      <w:r w:rsidRPr="00487348">
        <w:t>36 §)</w:t>
      </w:r>
      <w:r w:rsidRPr="00856CE6">
        <w:t xml:space="preserve">. Detta </w:t>
      </w:r>
      <w:r w:rsidRPr="00482CC5">
        <w:t>innebär att ett sådant moderföretag</w:t>
      </w:r>
      <w:r>
        <w:t xml:space="preserve"> vid beräkning av gruppbaserad kapitalbas och gruppbaserat kapitalkrav </w:t>
      </w:r>
      <w:r w:rsidRPr="00861F51">
        <w:t xml:space="preserve">ska behandlas som ett tjänstepensionsföretag </w:t>
      </w:r>
      <w:r>
        <w:t xml:space="preserve">som omfattas av bestämmelser om </w:t>
      </w:r>
      <w:r w:rsidRPr="00861F51">
        <w:t>riskkänsligt kapitalkrav och kapitalbas.</w:t>
      </w:r>
    </w:p>
    <w:p w14:paraId="0B786C0E" w14:textId="77777777" w:rsidR="001447FA" w:rsidRPr="0034251E" w:rsidRDefault="001447FA" w:rsidP="001447FA">
      <w:pPr>
        <w:pStyle w:val="Rubrik5utannumrering"/>
      </w:pPr>
      <w:r w:rsidRPr="0039406B">
        <w:t>När m</w:t>
      </w:r>
      <w:r w:rsidRPr="007450DD">
        <w:t>oderföretaget är ett blandat finansiellt holdingföretag och grupptillsyn ska utövas enligt försäkringsrörelselagen</w:t>
      </w:r>
    </w:p>
    <w:p w14:paraId="25D61214" w14:textId="77777777" w:rsidR="001447FA" w:rsidRPr="00EF736F" w:rsidRDefault="001447FA" w:rsidP="001447FA">
      <w:pPr>
        <w:pStyle w:val="Brdtextmedindrag"/>
        <w:ind w:firstLine="0"/>
        <w:rPr>
          <w:lang w:eastAsia="sv-SE"/>
        </w:rPr>
      </w:pPr>
      <w:r w:rsidRPr="00EF736F">
        <w:t>I försäkringsrörelselagen finns även bestämmelser om hur gruppsolvens ska beräknas när ett försäkringsföretag är dotterföretag till ett blandat finansiellt holdingföretag med huvudkontor inom EES (19 kap. 36 §). Ett tjänstepensionsföretag kan vara dotterföretag till ett blandat finansiellt holdingföretag som omfattas av grupptillsyn enligt försäkringsrörelse</w:t>
      </w:r>
      <w:r>
        <w:softHyphen/>
      </w:r>
      <w:r w:rsidRPr="00EF736F">
        <w:t>lagen. Som närmare utvecklas i avsnitt 1</w:t>
      </w:r>
      <w:r>
        <w:t>4</w:t>
      </w:r>
      <w:r w:rsidRPr="00EF736F">
        <w:t xml:space="preserve">.1.3 kommer </w:t>
      </w:r>
      <w:r w:rsidRPr="00EF736F">
        <w:rPr>
          <w:lang w:eastAsia="sv-SE"/>
        </w:rPr>
        <w:t xml:space="preserve">det i en sådan grupp att finnas minst ett försäkringsföretag och grupptillsyn ska då utövas enligt försäkringsrörelselagen, i och för sig enligt olika bestämmelser beroende på var moderföretaget, det blandade finansiella holdingföretaget, har sitt huvudkontor. Ett tjänstepensionsföretag i en sådan grupp kommer, </w:t>
      </w:r>
      <w:r w:rsidRPr="00EF736F">
        <w:t>i enlig</w:t>
      </w:r>
      <w:r>
        <w:softHyphen/>
      </w:r>
      <w:r w:rsidRPr="00EF736F">
        <w:t>het med försl</w:t>
      </w:r>
      <w:r>
        <w:t>aget</w:t>
      </w:r>
      <w:r w:rsidRPr="00EF736F">
        <w:t xml:space="preserve"> i </w:t>
      </w:r>
      <w:r>
        <w:t xml:space="preserve">det </w:t>
      </w:r>
      <w:r w:rsidRPr="00EF736F">
        <w:t>avsnitt</w:t>
      </w:r>
      <w:r>
        <w:t>et</w:t>
      </w:r>
      <w:r w:rsidRPr="00EF736F">
        <w:t xml:space="preserve">, </w:t>
      </w:r>
      <w:r w:rsidRPr="00EF736F">
        <w:rPr>
          <w:lang w:eastAsia="sv-SE"/>
        </w:rPr>
        <w:t xml:space="preserve">inte att omfattas av grupptillsyn enligt </w:t>
      </w:r>
      <w:r>
        <w:rPr>
          <w:lang w:eastAsia="sv-SE"/>
        </w:rPr>
        <w:t xml:space="preserve">den nya </w:t>
      </w:r>
      <w:r w:rsidRPr="00EF736F">
        <w:rPr>
          <w:lang w:eastAsia="sv-SE"/>
        </w:rPr>
        <w:t xml:space="preserve">lagen om tjänstepensionsföretag. Det behöver därmed inte införas några bestämmelser i </w:t>
      </w:r>
      <w:r>
        <w:rPr>
          <w:lang w:eastAsia="sv-SE"/>
        </w:rPr>
        <w:t xml:space="preserve">den </w:t>
      </w:r>
      <w:r w:rsidRPr="00EF736F">
        <w:rPr>
          <w:lang w:eastAsia="sv-SE"/>
        </w:rPr>
        <w:t xml:space="preserve">lagen </w:t>
      </w:r>
      <w:r w:rsidRPr="00EF736F" w:rsidDel="00772636">
        <w:rPr>
          <w:lang w:eastAsia="sv-SE"/>
        </w:rPr>
        <w:t xml:space="preserve">om </w:t>
      </w:r>
      <w:r w:rsidRPr="00EF736F">
        <w:rPr>
          <w:lang w:eastAsia="sv-SE"/>
        </w:rPr>
        <w:t>hur gruppsolvens ska beräknas när ett tjänstepensionsföretag är dotterföretag till ett blandat finansiellt holding</w:t>
      </w:r>
      <w:r>
        <w:rPr>
          <w:lang w:eastAsia="sv-SE"/>
        </w:rPr>
        <w:softHyphen/>
      </w:r>
      <w:r w:rsidRPr="00EF736F">
        <w:rPr>
          <w:lang w:eastAsia="sv-SE"/>
        </w:rPr>
        <w:t>företag som omfattas av grupptillsyn enligt försäkringsrörelselagen.</w:t>
      </w:r>
    </w:p>
    <w:p w14:paraId="20805D90" w14:textId="77777777" w:rsidR="001447FA" w:rsidRPr="00EF736F" w:rsidRDefault="001447FA" w:rsidP="001447FA">
      <w:pPr>
        <w:pStyle w:val="Rubrik5utannumrering"/>
      </w:pPr>
      <w:r w:rsidRPr="00EF736F">
        <w:t>När moderföretaget är ett blandat finansiellt holdingföretag och grupptillsyn ska utövas enligt lagen om tjänstepensionsföretag</w:t>
      </w:r>
    </w:p>
    <w:p w14:paraId="77921E0C" w14:textId="77777777" w:rsidR="001447FA" w:rsidRDefault="001447FA" w:rsidP="001447FA">
      <w:pPr>
        <w:pStyle w:val="Brdtext"/>
      </w:pPr>
      <w:r w:rsidRPr="00EF736F">
        <w:t>I avsnitt 1</w:t>
      </w:r>
      <w:r>
        <w:t>4</w:t>
      </w:r>
      <w:r w:rsidRPr="00EF736F">
        <w:t>.2.2 föreslås att tjänstepensionsföretag ska vara ett reglerat före</w:t>
      </w:r>
      <w:r>
        <w:softHyphen/>
      </w:r>
      <w:r w:rsidRPr="00EF736F">
        <w:t>tag och tillhöra försäkringssektorn enligt de bestämmelser som styr den särskilda tillsynen över finansiella konglomerat. Som närmare utvecklas i avsnitt 1</w:t>
      </w:r>
      <w:r>
        <w:t>4</w:t>
      </w:r>
      <w:r w:rsidRPr="00EF736F">
        <w:t>.1.</w:t>
      </w:r>
      <w:r>
        <w:t>2</w:t>
      </w:r>
      <w:r w:rsidRPr="00EF736F">
        <w:t xml:space="preserve"> kan det därmed finnas grupper där moderföretaget är ett blandat finansiellt holdingföretag även om det inte finns ett försäk</w:t>
      </w:r>
      <w:r>
        <w:softHyphen/>
      </w:r>
      <w:r w:rsidRPr="00EF736F">
        <w:t>ringsföretag i gruppen. En sådan grupp</w:t>
      </w:r>
      <w:r>
        <w:t>,</w:t>
      </w:r>
      <w:r w:rsidRPr="00EF736F">
        <w:t xml:space="preserve"> där det inte finns något försäk</w:t>
      </w:r>
      <w:r>
        <w:softHyphen/>
      </w:r>
      <w:r w:rsidRPr="00EF736F">
        <w:t>ringsföretag</w:t>
      </w:r>
      <w:r>
        <w:t>,</w:t>
      </w:r>
      <w:r w:rsidRPr="00EF736F">
        <w:t xml:space="preserve"> kommer inte att omfattas grupptillsyn enligt försäkrings</w:t>
      </w:r>
      <w:r>
        <w:softHyphen/>
      </w:r>
      <w:r w:rsidRPr="00EF736F">
        <w:t>rörelselagen. Om ett tjänstepensionsföretag är dotterföretag till ett blandat finansiellt holdingföretag ska, enligt försl</w:t>
      </w:r>
      <w:r>
        <w:t>aget</w:t>
      </w:r>
      <w:r w:rsidRPr="00EF736F">
        <w:t xml:space="preserve"> i avsnitt 1</w:t>
      </w:r>
      <w:r>
        <w:t>4</w:t>
      </w:r>
      <w:r w:rsidRPr="00EF736F">
        <w:t>.1.</w:t>
      </w:r>
      <w:r>
        <w:t>2</w:t>
      </w:r>
      <w:r w:rsidRPr="00EF736F">
        <w:t xml:space="preserve">, grupptillsyn utövas enligt </w:t>
      </w:r>
      <w:r>
        <w:t xml:space="preserve">den nya </w:t>
      </w:r>
      <w:r w:rsidRPr="00EF736F">
        <w:t xml:space="preserve">lagen om tjänstepensionsföretag. </w:t>
      </w:r>
      <w:r w:rsidRPr="000B0997">
        <w:t xml:space="preserve">För denna situation bör det införas en bestämmelse om hur gruppsolvens ska beräknas för det blandade finansiella holdingföretaget. </w:t>
      </w:r>
      <w:r>
        <w:t>B</w:t>
      </w:r>
      <w:r w:rsidRPr="000B0997">
        <w:t>estämmelse</w:t>
      </w:r>
      <w:r>
        <w:t>n</w:t>
      </w:r>
      <w:r w:rsidRPr="000B0997">
        <w:t xml:space="preserve"> bör utformas </w:t>
      </w:r>
      <w:r>
        <w:t>efter</w:t>
      </w:r>
      <w:r w:rsidRPr="000B0997">
        <w:t xml:space="preserve"> förebild </w:t>
      </w:r>
      <w:r>
        <w:t>av</w:t>
      </w:r>
      <w:r w:rsidRPr="000B0997">
        <w:t xml:space="preserve"> motsvarande bestämmelse i försäkringsrörelselagen. Detta innebär att ett sådant moderföretag</w:t>
      </w:r>
      <w:r>
        <w:t xml:space="preserve"> vid beräkning av gruppbaserad kapital</w:t>
      </w:r>
      <w:r>
        <w:softHyphen/>
        <w:t>bas och gruppbaserat kapitalkrav</w:t>
      </w:r>
      <w:r w:rsidRPr="000B0997">
        <w:t xml:space="preserve"> ska behandlas som ett tjänstepensions</w:t>
      </w:r>
      <w:r>
        <w:softHyphen/>
      </w:r>
      <w:r w:rsidRPr="000B0997">
        <w:t xml:space="preserve">företag </w:t>
      </w:r>
      <w:r>
        <w:t>som omfattas av bestämmelser om</w:t>
      </w:r>
      <w:r w:rsidRPr="000B0997">
        <w:t xml:space="preserve"> riskkänsligt kapitalkrav och kapitalbas.</w:t>
      </w:r>
    </w:p>
    <w:p w14:paraId="3B97B02A" w14:textId="77777777" w:rsidR="001447FA" w:rsidRDefault="001447FA" w:rsidP="001447FA">
      <w:pPr>
        <w:pStyle w:val="Rubrik5utannumrering"/>
      </w:pPr>
      <w:r>
        <w:t>Behov av ytterligare bestämmelser</w:t>
      </w:r>
    </w:p>
    <w:p w14:paraId="454E1433" w14:textId="77777777" w:rsidR="001447FA" w:rsidRPr="002B2D1B" w:rsidRDefault="001447FA" w:rsidP="001447FA">
      <w:pPr>
        <w:pStyle w:val="Brdtext"/>
      </w:pPr>
      <w:r>
        <w:t>I avsnitt 14.1.10 föreslås att r</w:t>
      </w:r>
      <w:r w:rsidRPr="003175C1">
        <w:t xml:space="preserve">egeringen eller den myndighet som regeringen bestämmer </w:t>
      </w:r>
      <w:r>
        <w:t>bör</w:t>
      </w:r>
      <w:r w:rsidRPr="003175C1">
        <w:t xml:space="preserve"> få meddela föreskrifter om hur den grupp</w:t>
      </w:r>
      <w:r>
        <w:softHyphen/>
      </w:r>
      <w:r w:rsidRPr="003175C1">
        <w:t>baserade kapitalbasen och det gruppbaserade kapitalkravet ska beräknas.</w:t>
      </w:r>
      <w:r>
        <w:t xml:space="preserve"> Även för de grupper där ett tjänstepensionsföretag är dotterföretag till ett företag som skulle vara ett försäkringsholdingföretag om tjänstepensions</w:t>
      </w:r>
      <w:r>
        <w:softHyphen/>
      </w:r>
      <w:r>
        <w:lastRenderedPageBreak/>
        <w:t>företaget var ett försäkringsföretag eller till ett blandat finansiellt holding</w:t>
      </w:r>
      <w:r>
        <w:softHyphen/>
        <w:t xml:space="preserve">företag bör det finnas ett behov av ytterligare bestämmelser som rör detta. </w:t>
      </w:r>
      <w:r w:rsidRPr="00EB08D9">
        <w:t xml:space="preserve">Regeringen eller den myndighet som regeringen bestämmer </w:t>
      </w:r>
      <w:r>
        <w:t>bör därför</w:t>
      </w:r>
      <w:r w:rsidRPr="00EB08D9">
        <w:t xml:space="preserve"> få meddela föreskrifter om hur den gruppbaserade kapitalbasen och det gruppbaserade kapitalkravet ska beräknas</w:t>
      </w:r>
      <w:r>
        <w:t xml:space="preserve"> för dessa grupper.</w:t>
      </w:r>
    </w:p>
    <w:p w14:paraId="5F69B34E" w14:textId="1BA47681" w:rsidR="001447FA" w:rsidRPr="00EF736F" w:rsidRDefault="001447FA" w:rsidP="00C53300">
      <w:pPr>
        <w:pStyle w:val="Rubrik3"/>
        <w:rPr>
          <w:lang w:eastAsia="sv-SE"/>
        </w:rPr>
      </w:pPr>
      <w:bookmarkStart w:id="5103" w:name="_Toc518396717"/>
      <w:bookmarkStart w:id="5104" w:name="_Toc518401028"/>
      <w:bookmarkStart w:id="5105" w:name="_Toc518401745"/>
      <w:bookmarkStart w:id="5106" w:name="_Toc518401984"/>
      <w:bookmarkStart w:id="5107" w:name="_Toc518463138"/>
      <w:bookmarkStart w:id="5108" w:name="_Toc518462834"/>
      <w:bookmarkStart w:id="5109" w:name="_Toc518463790"/>
      <w:bookmarkStart w:id="5110" w:name="_Toc518464165"/>
      <w:bookmarkStart w:id="5111" w:name="_Toc518464404"/>
      <w:bookmarkStart w:id="5112" w:name="_Toc518472843"/>
      <w:bookmarkStart w:id="5113" w:name="_Toc8059874"/>
      <w:bookmarkStart w:id="5114" w:name="_Toc8061584"/>
      <w:bookmarkStart w:id="5115" w:name="_Toc8062116"/>
      <w:bookmarkStart w:id="5116" w:name="_Toc8064584"/>
      <w:bookmarkStart w:id="5117" w:name="_Toc8391261"/>
      <w:bookmarkStart w:id="5118" w:name="_Toc8391527"/>
      <w:bookmarkStart w:id="5119" w:name="_Toc8644732"/>
      <w:bookmarkStart w:id="5120" w:name="_Toc8645264"/>
      <w:bookmarkStart w:id="5121" w:name="_Toc8817745"/>
      <w:bookmarkStart w:id="5122" w:name="_Toc8818317"/>
      <w:bookmarkStart w:id="5123" w:name="_Toc8825686"/>
      <w:bookmarkStart w:id="5124" w:name="_Toc8831783"/>
      <w:bookmarkStart w:id="5125" w:name="_Toc8832692"/>
      <w:bookmarkStart w:id="5126" w:name="_Toc11153154"/>
      <w:bookmarkStart w:id="5127" w:name="_Toc11161075"/>
      <w:bookmarkStart w:id="5128" w:name="_Toc11167011"/>
      <w:bookmarkStart w:id="5129" w:name="_Toc11167547"/>
      <w:bookmarkStart w:id="5130" w:name="_Toc11168984"/>
      <w:bookmarkStart w:id="5131" w:name="_Toc11845937"/>
      <w:bookmarkStart w:id="5132" w:name="_Toc12611736"/>
      <w:bookmarkStart w:id="5133" w:name="_Toc12625003"/>
      <w:bookmarkStart w:id="5134" w:name="_Toc12627492"/>
      <w:bookmarkStart w:id="5135" w:name="_Toc12630382"/>
      <w:bookmarkStart w:id="5136" w:name="_Toc12632877"/>
      <w:bookmarkStart w:id="5137" w:name="_Toc17902949"/>
      <w:bookmarkEnd w:id="4961"/>
      <w:r w:rsidRPr="00C53300">
        <w:t>Riskkoncentrationer</w:t>
      </w:r>
      <w:r w:rsidRPr="00EF736F">
        <w:rPr>
          <w:lang w:eastAsia="sv-SE"/>
        </w:rPr>
        <w:t xml:space="preserve"> och transaktioner</w:t>
      </w:r>
      <w:bookmarkEnd w:id="5103"/>
      <w:bookmarkEnd w:id="5104"/>
      <w:bookmarkEnd w:id="5105"/>
      <w:bookmarkEnd w:id="5106"/>
      <w:bookmarkEnd w:id="5107"/>
      <w:bookmarkEnd w:id="5108"/>
      <w:bookmarkEnd w:id="5109"/>
      <w:bookmarkEnd w:id="5110"/>
      <w:bookmarkEnd w:id="5111"/>
      <w:bookmarkEnd w:id="5112"/>
      <w:bookmarkEnd w:id="5113"/>
      <w:bookmarkEnd w:id="5114"/>
      <w:bookmarkEnd w:id="5115"/>
      <w:bookmarkEnd w:id="5116"/>
      <w:bookmarkEnd w:id="5117"/>
      <w:bookmarkEnd w:id="5118"/>
      <w:bookmarkEnd w:id="5119"/>
      <w:bookmarkEnd w:id="5120"/>
      <w:bookmarkEnd w:id="5121"/>
      <w:bookmarkEnd w:id="5122"/>
      <w:bookmarkEnd w:id="5123"/>
      <w:bookmarkEnd w:id="5124"/>
      <w:bookmarkEnd w:id="5125"/>
      <w:bookmarkEnd w:id="5126"/>
      <w:bookmarkEnd w:id="5127"/>
      <w:bookmarkEnd w:id="5128"/>
      <w:bookmarkEnd w:id="5129"/>
      <w:bookmarkEnd w:id="5130"/>
      <w:bookmarkEnd w:id="5131"/>
      <w:bookmarkEnd w:id="5132"/>
      <w:bookmarkEnd w:id="5133"/>
      <w:bookmarkEnd w:id="5134"/>
      <w:bookmarkEnd w:id="5135"/>
      <w:bookmarkEnd w:id="5136"/>
      <w:r w:rsidR="00E1070B">
        <w:rPr>
          <w:lang w:eastAsia="sv-SE"/>
        </w:rPr>
        <w:t xml:space="preserve"> inom en grupp</w:t>
      </w:r>
      <w:bookmarkEnd w:id="5137"/>
    </w:p>
    <w:p w14:paraId="75109BD0" w14:textId="21E057C8" w:rsidR="001447FA" w:rsidRDefault="001447FA" w:rsidP="001447FA">
      <w:pPr>
        <w:pStyle w:val="Brdtextmedindragram"/>
        <w:ind w:firstLine="0"/>
      </w:pPr>
      <w:r w:rsidRPr="00EF736F">
        <w:rPr>
          <w:b/>
          <w:lang w:eastAsia="sv-SE"/>
        </w:rPr>
        <w:t xml:space="preserve">Regeringens förslag: </w:t>
      </w:r>
      <w:r w:rsidRPr="00EF736F">
        <w:rPr>
          <w:lang w:eastAsia="sv-SE"/>
        </w:rPr>
        <w:t>Väsentliga riskkoncentrationer och betydande transaktioner inom en grupp ska minst en gång per år rapporteras till Finansinspektionen. Även transaktioner som gjorts med fysiska personer som har nära förbindelser med något företag inom gruppen ska rapporteras. Om en transaktion har en mycket betydande omfattning, ska den rapporteras snarast möjligt. Rapportering av väsentliga risk</w:t>
      </w:r>
      <w:r>
        <w:rPr>
          <w:lang w:eastAsia="sv-SE"/>
        </w:rPr>
        <w:softHyphen/>
      </w:r>
      <w:r w:rsidRPr="00EF736F">
        <w:rPr>
          <w:lang w:eastAsia="sv-SE"/>
        </w:rPr>
        <w:t>koncentrationer och betydande trans</w:t>
      </w:r>
      <w:r>
        <w:rPr>
          <w:lang w:eastAsia="sv-SE"/>
        </w:rPr>
        <w:softHyphen/>
      </w:r>
      <w:r w:rsidRPr="00EF736F">
        <w:rPr>
          <w:lang w:eastAsia="sv-SE"/>
        </w:rPr>
        <w:t>aktioner inom en grupp ska göras av det tjänstepensions</w:t>
      </w:r>
      <w:r>
        <w:rPr>
          <w:lang w:eastAsia="sv-SE"/>
        </w:rPr>
        <w:softHyphen/>
      </w:r>
      <w:r w:rsidRPr="00EF736F">
        <w:rPr>
          <w:lang w:eastAsia="sv-SE"/>
        </w:rPr>
        <w:t xml:space="preserve">företag som </w:t>
      </w:r>
      <w:r w:rsidR="00A2403A">
        <w:rPr>
          <w:lang w:eastAsia="sv-SE"/>
        </w:rPr>
        <w:t>ska omfattas av</w:t>
      </w:r>
      <w:r>
        <w:rPr>
          <w:lang w:eastAsia="sv-SE"/>
        </w:rPr>
        <w:t xml:space="preserve"> fullständig grupp</w:t>
      </w:r>
      <w:r>
        <w:rPr>
          <w:lang w:eastAsia="sv-SE"/>
        </w:rPr>
        <w:softHyphen/>
        <w:t>tillsyn</w:t>
      </w:r>
      <w:r w:rsidRPr="00EF736F">
        <w:rPr>
          <w:lang w:eastAsia="sv-SE"/>
        </w:rPr>
        <w:t xml:space="preserve">. </w:t>
      </w:r>
    </w:p>
    <w:p w14:paraId="19366AA8" w14:textId="77777777" w:rsidR="001447FA" w:rsidRPr="005A30A7" w:rsidRDefault="001447FA" w:rsidP="001447FA">
      <w:pPr>
        <w:pStyle w:val="Brdtextmedindragram"/>
      </w:pPr>
      <w:r w:rsidRPr="00B84400">
        <w:t xml:space="preserve">Finansinspektionen ska för varje </w:t>
      </w:r>
      <w:r w:rsidRPr="005E5CB8">
        <w:t>enskild</w:t>
      </w:r>
      <w:r w:rsidRPr="00B84400">
        <w:t xml:space="preserve"> grupp besluta vilka dessa riskkoncentrationer och transaktioner är och lämpliga tröskel</w:t>
      </w:r>
      <w:r>
        <w:softHyphen/>
      </w:r>
      <w:r w:rsidRPr="00B84400">
        <w:t>värden för dem</w:t>
      </w:r>
      <w:r>
        <w:t>.</w:t>
      </w:r>
    </w:p>
    <w:p w14:paraId="57A67EAE" w14:textId="77777777" w:rsidR="001447FA" w:rsidRPr="00EF736F" w:rsidRDefault="001447FA" w:rsidP="001447FA">
      <w:pPr>
        <w:pStyle w:val="Brdtextmedindragram"/>
        <w:rPr>
          <w:lang w:eastAsia="sv-SE"/>
        </w:rPr>
      </w:pPr>
      <w:r w:rsidRPr="00EF736F">
        <w:rPr>
          <w:lang w:eastAsia="sv-SE"/>
        </w:rPr>
        <w:t xml:space="preserve">Tröskelvärdena ska baseras på kapitalkrav eller försäkringstekniska avsättningar eller båda dessa värden och hänsyn ska tas till gruppens struktur och riskhanteringssystem. Inspektionen ska, innan dessa beslut fattas, ha hört gruppen. </w:t>
      </w:r>
    </w:p>
    <w:p w14:paraId="2956B646" w14:textId="77777777" w:rsidR="001447FA" w:rsidRPr="00EF736F" w:rsidRDefault="001447FA" w:rsidP="001447FA">
      <w:pPr>
        <w:pStyle w:val="Brdtextmedindragram"/>
        <w:rPr>
          <w:lang w:eastAsia="sv-SE"/>
        </w:rPr>
      </w:pPr>
      <w:r w:rsidRPr="00EF736F">
        <w:rPr>
          <w:lang w:eastAsia="sv-SE"/>
        </w:rPr>
        <w:t xml:space="preserve">Vid bedömningen av riskkoncentrationer ska Finansinspektionen beakta risker för spridning inom gruppen, intressekonflikter och riskernas nivå och omfattning. </w:t>
      </w:r>
    </w:p>
    <w:p w14:paraId="7E9B65D4" w14:textId="77777777" w:rsidR="001447FA" w:rsidRPr="00EF736F" w:rsidRDefault="001447FA" w:rsidP="001447FA">
      <w:pPr>
        <w:pStyle w:val="Brdtextmedindragram"/>
        <w:rPr>
          <w:lang w:eastAsia="sv-SE"/>
        </w:rPr>
      </w:pPr>
      <w:r w:rsidRPr="00EF736F">
        <w:rPr>
          <w:lang w:eastAsia="sv-SE"/>
        </w:rPr>
        <w:t xml:space="preserve">Finansinspektionen </w:t>
      </w:r>
      <w:r>
        <w:rPr>
          <w:lang w:eastAsia="sv-SE"/>
        </w:rPr>
        <w:t xml:space="preserve">ska </w:t>
      </w:r>
      <w:r w:rsidRPr="00EF736F">
        <w:rPr>
          <w:lang w:eastAsia="sv-SE"/>
        </w:rPr>
        <w:t xml:space="preserve">i vissa fall </w:t>
      </w:r>
      <w:r>
        <w:rPr>
          <w:lang w:eastAsia="sv-SE"/>
        </w:rPr>
        <w:t xml:space="preserve">få </w:t>
      </w:r>
      <w:r w:rsidRPr="00EF736F">
        <w:rPr>
          <w:lang w:eastAsia="sv-SE"/>
        </w:rPr>
        <w:t>besluta att ett företag inte ska behöva rapportera väsentliga riskkoncentrationer och betydande trans</w:t>
      </w:r>
      <w:r>
        <w:rPr>
          <w:lang w:eastAsia="sv-SE"/>
        </w:rPr>
        <w:softHyphen/>
      </w:r>
      <w:r w:rsidRPr="00EF736F">
        <w:rPr>
          <w:lang w:eastAsia="sv-SE"/>
        </w:rPr>
        <w:t xml:space="preserve">aktioner inom en grupp till </w:t>
      </w:r>
      <w:r>
        <w:rPr>
          <w:lang w:eastAsia="sv-SE"/>
        </w:rPr>
        <w:t>inspektionen</w:t>
      </w:r>
      <w:r w:rsidRPr="00EF736F">
        <w:rPr>
          <w:lang w:eastAsia="sv-SE"/>
        </w:rPr>
        <w:t>.</w:t>
      </w:r>
    </w:p>
    <w:p w14:paraId="2A9E8462" w14:textId="77777777" w:rsidR="001447FA" w:rsidRPr="00EF736F" w:rsidRDefault="001447FA" w:rsidP="001447FA">
      <w:pPr>
        <w:pStyle w:val="Brdtextmedindragram"/>
        <w:rPr>
          <w:lang w:eastAsia="sv-SE"/>
        </w:rPr>
      </w:pPr>
      <w:r w:rsidRPr="00EF736F">
        <w:rPr>
          <w:lang w:eastAsia="sv-SE"/>
        </w:rPr>
        <w:t xml:space="preserve">Regeringen eller den myndighet som regeringen bestämmer </w:t>
      </w:r>
      <w:r>
        <w:rPr>
          <w:lang w:eastAsia="sv-SE"/>
        </w:rPr>
        <w:t xml:space="preserve">ska </w:t>
      </w:r>
      <w:r w:rsidRPr="00EF736F">
        <w:rPr>
          <w:lang w:eastAsia="sv-SE"/>
        </w:rPr>
        <w:t>få meddela föreskrifter om vilka upplysningar som ett tjänstepensions</w:t>
      </w:r>
      <w:r>
        <w:rPr>
          <w:lang w:eastAsia="sv-SE"/>
        </w:rPr>
        <w:softHyphen/>
      </w:r>
      <w:r w:rsidRPr="00EF736F">
        <w:rPr>
          <w:lang w:eastAsia="sv-SE"/>
        </w:rPr>
        <w:t>företag ska lämna till Finansinspektionen när det gäller väsentliga risk</w:t>
      </w:r>
      <w:r>
        <w:rPr>
          <w:lang w:eastAsia="sv-SE"/>
        </w:rPr>
        <w:t>-</w:t>
      </w:r>
      <w:r w:rsidRPr="00EF736F">
        <w:rPr>
          <w:lang w:eastAsia="sv-SE"/>
        </w:rPr>
        <w:t>koncentrationer och betydande transaktioner inom en grupp.</w:t>
      </w:r>
      <w:r>
        <w:rPr>
          <w:lang w:eastAsia="sv-SE"/>
        </w:rPr>
        <w:t xml:space="preserve"> </w:t>
      </w:r>
      <w:r w:rsidRPr="00496371">
        <w:rPr>
          <w:lang w:eastAsia="sv-SE"/>
        </w:rPr>
        <w:t xml:space="preserve">I den nya lagen om tjänstepensionsföretag ska det </w:t>
      </w:r>
      <w:r>
        <w:rPr>
          <w:lang w:eastAsia="sv-SE"/>
        </w:rPr>
        <w:t xml:space="preserve">även </w:t>
      </w:r>
      <w:r w:rsidRPr="00496371">
        <w:rPr>
          <w:lang w:eastAsia="sv-SE"/>
        </w:rPr>
        <w:t xml:space="preserve">tas in en upplysning om att regeringen eller den myndighet som regeringen bestämmer kan meddela föreskrifter om hur </w:t>
      </w:r>
      <w:r>
        <w:rPr>
          <w:lang w:eastAsia="sv-SE"/>
        </w:rPr>
        <w:t>och när ett företag ska lämna sådana upplysningar</w:t>
      </w:r>
      <w:r w:rsidRPr="00496371">
        <w:rPr>
          <w:lang w:eastAsia="sv-SE"/>
        </w:rPr>
        <w:t>.</w:t>
      </w:r>
    </w:p>
    <w:p w14:paraId="1E495B93" w14:textId="77777777" w:rsidR="001447FA" w:rsidRPr="00EF736F" w:rsidRDefault="001447FA" w:rsidP="001447FA">
      <w:pPr>
        <w:pStyle w:val="Brdtextmedindrag"/>
        <w:rPr>
          <w:sz w:val="8"/>
          <w:szCs w:val="8"/>
        </w:rPr>
      </w:pPr>
    </w:p>
    <w:p w14:paraId="7F4AE42D"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77208104"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35025B3C"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w:t>
      </w:r>
      <w:r w:rsidRPr="00EF736F">
        <w:rPr>
          <w:lang w:eastAsia="sv-SE"/>
        </w:rPr>
        <w:t xml:space="preserve">överensstämmer i huvudsak med regeringens förslag. </w:t>
      </w:r>
      <w:r>
        <w:rPr>
          <w:lang w:eastAsia="sv-SE"/>
        </w:rPr>
        <w:t>I p</w:t>
      </w:r>
      <w:r w:rsidRPr="00EF736F">
        <w:rPr>
          <w:lang w:eastAsia="sv-SE"/>
        </w:rPr>
        <w:t xml:space="preserve">romemorians förslag </w:t>
      </w:r>
      <w:r w:rsidRPr="00493FCD">
        <w:rPr>
          <w:lang w:eastAsia="sv-SE"/>
        </w:rPr>
        <w:t>används termen reglerad enhet</w:t>
      </w:r>
      <w:r w:rsidRPr="00EF736F">
        <w:rPr>
          <w:lang w:eastAsia="sv-SE"/>
        </w:rPr>
        <w:t xml:space="preserve"> i bestäm</w:t>
      </w:r>
      <w:r>
        <w:rPr>
          <w:lang w:eastAsia="sv-SE"/>
        </w:rPr>
        <w:softHyphen/>
      </w:r>
      <w:r w:rsidRPr="00EF736F">
        <w:rPr>
          <w:lang w:eastAsia="sv-SE"/>
        </w:rPr>
        <w:t>melsen om undantag från kravet på tillsyn över riskkoncentrationer och transaktioner inom en grupp.</w:t>
      </w:r>
    </w:p>
    <w:p w14:paraId="3672CC1D" w14:textId="77777777" w:rsidR="001447FA" w:rsidRPr="000B0997" w:rsidRDefault="001447FA" w:rsidP="001447FA">
      <w:pPr>
        <w:pStyle w:val="Brdtextmedindrag"/>
        <w:tabs>
          <w:tab w:val="left" w:pos="4253"/>
        </w:tabs>
        <w:rPr>
          <w:lang w:eastAsia="sv-SE"/>
        </w:rPr>
      </w:pPr>
      <w:r w:rsidRPr="000B0997">
        <w:rPr>
          <w:b/>
          <w:lang w:eastAsia="sv-SE"/>
        </w:rPr>
        <w:t xml:space="preserve">Remissinstanserna: </w:t>
      </w:r>
      <w:r w:rsidRPr="0039406B">
        <w:rPr>
          <w:lang w:eastAsia="sv-SE"/>
        </w:rPr>
        <w:t xml:space="preserve">Flertalet remissinstanser tillstyrker förslaget eller har inget att invända mot det. </w:t>
      </w:r>
      <w:r w:rsidRPr="000B0997">
        <w:rPr>
          <w:i/>
          <w:lang w:eastAsia="sv-SE"/>
        </w:rPr>
        <w:t>Finansinspektionen</w:t>
      </w:r>
      <w:r w:rsidRPr="0039406B">
        <w:rPr>
          <w:lang w:eastAsia="sv-SE"/>
        </w:rPr>
        <w:t xml:space="preserve"> föreslår att det </w:t>
      </w:r>
      <w:r w:rsidRPr="007450DD">
        <w:rPr>
          <w:lang w:eastAsia="sv-SE"/>
        </w:rPr>
        <w:t>i lag in</w:t>
      </w:r>
      <w:r>
        <w:rPr>
          <w:lang w:eastAsia="sv-SE"/>
        </w:rPr>
        <w:softHyphen/>
      </w:r>
      <w:r w:rsidRPr="007450DD">
        <w:rPr>
          <w:lang w:eastAsia="sv-SE"/>
        </w:rPr>
        <w:t xml:space="preserve">förs definitioner av </w:t>
      </w:r>
      <w:r>
        <w:rPr>
          <w:lang w:eastAsia="sv-SE"/>
        </w:rPr>
        <w:t xml:space="preserve">begreppen </w:t>
      </w:r>
      <w:r w:rsidRPr="007450DD">
        <w:rPr>
          <w:lang w:eastAsia="sv-SE"/>
        </w:rPr>
        <w:t>riskkoncentrationer och interna transak</w:t>
      </w:r>
      <w:r>
        <w:rPr>
          <w:lang w:eastAsia="sv-SE"/>
        </w:rPr>
        <w:softHyphen/>
      </w:r>
      <w:r w:rsidRPr="007450DD">
        <w:rPr>
          <w:lang w:eastAsia="sv-SE"/>
        </w:rPr>
        <w:lastRenderedPageBreak/>
        <w:t>tioner</w:t>
      </w:r>
      <w:r w:rsidRPr="0034251E">
        <w:rPr>
          <w:lang w:eastAsia="sv-SE"/>
        </w:rPr>
        <w:t xml:space="preserve">. </w:t>
      </w:r>
      <w:r>
        <w:rPr>
          <w:lang w:eastAsia="sv-SE"/>
        </w:rPr>
        <w:t>Inspektionen</w:t>
      </w:r>
      <w:r w:rsidRPr="0034251E">
        <w:rPr>
          <w:lang w:eastAsia="sv-SE"/>
        </w:rPr>
        <w:t xml:space="preserve"> anser </w:t>
      </w:r>
      <w:r w:rsidRPr="000B0997">
        <w:rPr>
          <w:lang w:eastAsia="sv-SE"/>
        </w:rPr>
        <w:t>även att det bör förtydligas hur begreppet regle</w:t>
      </w:r>
      <w:r>
        <w:rPr>
          <w:lang w:eastAsia="sv-SE"/>
        </w:rPr>
        <w:softHyphen/>
      </w:r>
      <w:r w:rsidRPr="000B0997">
        <w:rPr>
          <w:lang w:eastAsia="sv-SE"/>
        </w:rPr>
        <w:t xml:space="preserve">rad enhet förhåller sig till begreppet reglerat företag. </w:t>
      </w:r>
      <w:r>
        <w:rPr>
          <w:lang w:eastAsia="sv-SE"/>
        </w:rPr>
        <w:t>D</w:t>
      </w:r>
      <w:r w:rsidRPr="000B0997">
        <w:rPr>
          <w:lang w:eastAsia="sv-SE"/>
        </w:rPr>
        <w:t xml:space="preserve">et bör </w:t>
      </w:r>
      <w:r>
        <w:rPr>
          <w:lang w:eastAsia="sv-SE"/>
        </w:rPr>
        <w:t xml:space="preserve">även </w:t>
      </w:r>
      <w:r w:rsidRPr="000B0997">
        <w:rPr>
          <w:lang w:eastAsia="sv-SE"/>
        </w:rPr>
        <w:t>framgå att ett holdingföretag inte kan vara en reglerad enhet enligt konglo</w:t>
      </w:r>
      <w:r>
        <w:rPr>
          <w:lang w:eastAsia="sv-SE"/>
        </w:rPr>
        <w:softHyphen/>
      </w:r>
      <w:r w:rsidRPr="000B0997">
        <w:rPr>
          <w:lang w:eastAsia="sv-SE"/>
        </w:rPr>
        <w:t>merat</w:t>
      </w:r>
      <w:r>
        <w:rPr>
          <w:lang w:eastAsia="sv-SE"/>
        </w:rPr>
        <w:softHyphen/>
        <w:t>lagen</w:t>
      </w:r>
      <w:r w:rsidRPr="000B0997">
        <w:rPr>
          <w:lang w:eastAsia="sv-SE"/>
        </w:rPr>
        <w:t xml:space="preserve">. </w:t>
      </w:r>
    </w:p>
    <w:p w14:paraId="6D0D3AAA" w14:textId="77777777" w:rsidR="001447FA" w:rsidRPr="00EF736F" w:rsidRDefault="001447FA" w:rsidP="001447FA">
      <w:pPr>
        <w:pStyle w:val="Rubrik4utannumrering"/>
        <w:rPr>
          <w:lang w:eastAsia="sv-SE"/>
        </w:rPr>
      </w:pPr>
      <w:r>
        <w:t>Skälen för regeringens förslag</w:t>
      </w:r>
    </w:p>
    <w:p w14:paraId="2F908C90" w14:textId="77777777" w:rsidR="001447FA" w:rsidRPr="007450DD" w:rsidRDefault="001447FA" w:rsidP="001447FA">
      <w:pPr>
        <w:pStyle w:val="Rubrik5utannumrering"/>
        <w:spacing w:before="0"/>
        <w:rPr>
          <w:lang w:eastAsia="sv-SE"/>
        </w:rPr>
      </w:pPr>
      <w:r w:rsidRPr="0039406B">
        <w:rPr>
          <w:lang w:eastAsia="sv-SE"/>
        </w:rPr>
        <w:t>Gällande rätt</w:t>
      </w:r>
    </w:p>
    <w:p w14:paraId="576D2D14" w14:textId="77777777" w:rsidR="001447FA" w:rsidRDefault="001447FA" w:rsidP="001447FA">
      <w:pPr>
        <w:pStyle w:val="Brdtextmedindrag"/>
        <w:ind w:firstLine="0"/>
        <w:rPr>
          <w:lang w:eastAsia="sv-SE"/>
        </w:rPr>
      </w:pPr>
      <w:r w:rsidRPr="0034251E">
        <w:rPr>
          <w:lang w:eastAsia="sv-SE"/>
        </w:rPr>
        <w:t>För försäkringsföretag gäller enligt försäkringsrörelselagen att v</w:t>
      </w:r>
      <w:r w:rsidRPr="000B0997">
        <w:rPr>
          <w:lang w:eastAsia="sv-SE"/>
        </w:rPr>
        <w:t>äsentliga riskkoncentrationer och betydande transaktioner av vissa slag inom en grupp ska minst en gång per år rapporteras till Finansinspektionen, när inspektionen är grupptillsynsmyndighet. Vilka dessa slag av riskkoncen</w:t>
      </w:r>
      <w:r>
        <w:rPr>
          <w:lang w:eastAsia="sv-SE"/>
        </w:rPr>
        <w:softHyphen/>
      </w:r>
      <w:r w:rsidRPr="000B0997">
        <w:rPr>
          <w:lang w:eastAsia="sv-SE"/>
        </w:rPr>
        <w:t>trationer och transaktioner är ska, tillsammans med lämpliga tröskel</w:t>
      </w:r>
      <w:r>
        <w:rPr>
          <w:lang w:eastAsia="sv-SE"/>
        </w:rPr>
        <w:softHyphen/>
      </w:r>
      <w:r w:rsidRPr="000B0997">
        <w:rPr>
          <w:lang w:eastAsia="sv-SE"/>
        </w:rPr>
        <w:t>värden, beslutas av Finansinspektionen för varje enskild grupp. Tröskel</w:t>
      </w:r>
      <w:r>
        <w:rPr>
          <w:lang w:eastAsia="sv-SE"/>
        </w:rPr>
        <w:softHyphen/>
      </w:r>
      <w:r w:rsidRPr="000B0997">
        <w:rPr>
          <w:lang w:eastAsia="sv-SE"/>
        </w:rPr>
        <w:t>värdena ska baseras på solvenskapitalkrav eller försäkringstekniska avsätt</w:t>
      </w:r>
      <w:r>
        <w:rPr>
          <w:lang w:eastAsia="sv-SE"/>
        </w:rPr>
        <w:softHyphen/>
      </w:r>
      <w:r w:rsidRPr="000B0997">
        <w:rPr>
          <w:lang w:eastAsia="sv-SE"/>
        </w:rPr>
        <w:t>ningar eller båda dessa värden och hänsyn ska tas till gruppens struktur och riskhanteringssystem. Inspektionen ska, innan dessa beslut meddelas, ha hört berörda behöriga myndigheter och gruppen (19 kap. 37 § första stycket</w:t>
      </w:r>
      <w:r>
        <w:rPr>
          <w:lang w:eastAsia="sv-SE"/>
        </w:rPr>
        <w:t xml:space="preserve"> FRL</w:t>
      </w:r>
      <w:r w:rsidRPr="000B0997">
        <w:rPr>
          <w:lang w:eastAsia="sv-SE"/>
        </w:rPr>
        <w:t>). Vid bedömningen av riskkoncentrationer ska Finansinspek</w:t>
      </w:r>
      <w:r>
        <w:rPr>
          <w:lang w:eastAsia="sv-SE"/>
        </w:rPr>
        <w:softHyphen/>
      </w:r>
      <w:r w:rsidRPr="000B0997">
        <w:rPr>
          <w:lang w:eastAsia="sv-SE"/>
        </w:rPr>
        <w:t xml:space="preserve">tionen beakta risker för spridning inom gruppen, intressekonflikter samt riskernas nivå och omfattning </w:t>
      </w:r>
      <w:r>
        <w:rPr>
          <w:lang w:eastAsia="sv-SE"/>
        </w:rPr>
        <w:t>(</w:t>
      </w:r>
      <w:r w:rsidRPr="000B0997">
        <w:rPr>
          <w:lang w:eastAsia="sv-SE"/>
        </w:rPr>
        <w:t>19 kap</w:t>
      </w:r>
      <w:r>
        <w:rPr>
          <w:lang w:eastAsia="sv-SE"/>
        </w:rPr>
        <w:t>.</w:t>
      </w:r>
      <w:r w:rsidRPr="000B0997">
        <w:rPr>
          <w:lang w:eastAsia="sv-SE"/>
        </w:rPr>
        <w:t xml:space="preserve"> 37 § andra stycket FRL). Även trans</w:t>
      </w:r>
      <w:r>
        <w:rPr>
          <w:lang w:eastAsia="sv-SE"/>
        </w:rPr>
        <w:softHyphen/>
      </w:r>
      <w:r w:rsidRPr="000B0997">
        <w:rPr>
          <w:lang w:eastAsia="sv-SE"/>
        </w:rPr>
        <w:t xml:space="preserve">aktioner som gjorts med fysiska personer som har nära förbindelser med något företag inom gruppen ska rapporteras (19 kap. 37 § tredje stycket FRL). Om en transaktion har en mycket betydande omfattning, ska den rapporteras snarast möjligt (19 kap. 37 § fjärde stycket FRL). </w:t>
      </w:r>
    </w:p>
    <w:p w14:paraId="12673E05" w14:textId="77777777" w:rsidR="001447FA" w:rsidRDefault="001447FA" w:rsidP="001447FA">
      <w:pPr>
        <w:pStyle w:val="Brdtextmedindrag"/>
        <w:rPr>
          <w:lang w:eastAsia="sv-SE"/>
        </w:rPr>
      </w:pPr>
      <w:r w:rsidRPr="007450DD">
        <w:rPr>
          <w:lang w:eastAsia="sv-SE"/>
        </w:rPr>
        <w:t>Rapporteringen av väsentliga riskkoncentrationer och betydande trans</w:t>
      </w:r>
      <w:r>
        <w:rPr>
          <w:lang w:eastAsia="sv-SE"/>
        </w:rPr>
        <w:softHyphen/>
      </w:r>
      <w:r w:rsidRPr="007450DD">
        <w:rPr>
          <w:lang w:eastAsia="sv-SE"/>
        </w:rPr>
        <w:t>aktioner inom en grupp</w:t>
      </w:r>
      <w:r w:rsidRPr="0034251E">
        <w:rPr>
          <w:lang w:eastAsia="sv-SE"/>
        </w:rPr>
        <w:t xml:space="preserve"> ska göras av det försäkringsföretag som finns i toppen av gruppen eller om det</w:t>
      </w:r>
      <w:r w:rsidRPr="000B0997">
        <w:rPr>
          <w:lang w:eastAsia="sv-SE"/>
        </w:rPr>
        <w:t xml:space="preserve"> inte finns ett sådant företag, av det försäk</w:t>
      </w:r>
      <w:r>
        <w:rPr>
          <w:lang w:eastAsia="sv-SE"/>
        </w:rPr>
        <w:softHyphen/>
      </w:r>
      <w:r w:rsidRPr="000B0997">
        <w:rPr>
          <w:lang w:eastAsia="sv-SE"/>
        </w:rPr>
        <w:t>ringsföretag, försäkringsholdingföretag eller blandade finansiella holding</w:t>
      </w:r>
      <w:r>
        <w:rPr>
          <w:lang w:eastAsia="sv-SE"/>
        </w:rPr>
        <w:softHyphen/>
      </w:r>
      <w:r w:rsidRPr="000B0997">
        <w:rPr>
          <w:lang w:eastAsia="sv-SE"/>
        </w:rPr>
        <w:t>företag som Finansinspektionen, när inspektionen är grupptillsynsmyn</w:t>
      </w:r>
      <w:r>
        <w:rPr>
          <w:lang w:eastAsia="sv-SE"/>
        </w:rPr>
        <w:softHyphen/>
      </w:r>
      <w:r w:rsidRPr="000B0997">
        <w:rPr>
          <w:lang w:eastAsia="sv-SE"/>
        </w:rPr>
        <w:t xml:space="preserve">dighet, bestämmer efter att ha hört berörda behöriga myndigheter och gruppen </w:t>
      </w:r>
      <w:r>
        <w:rPr>
          <w:lang w:eastAsia="sv-SE"/>
        </w:rPr>
        <w:t>(</w:t>
      </w:r>
      <w:r w:rsidRPr="007450DD">
        <w:rPr>
          <w:lang w:eastAsia="sv-SE"/>
        </w:rPr>
        <w:t>19 kap. 38 § första stycket</w:t>
      </w:r>
      <w:r w:rsidRPr="0034251E">
        <w:rPr>
          <w:lang w:eastAsia="sv-SE"/>
        </w:rPr>
        <w:t xml:space="preserve"> FRL</w:t>
      </w:r>
      <w:r w:rsidRPr="000B0997">
        <w:rPr>
          <w:lang w:eastAsia="sv-SE"/>
        </w:rPr>
        <w:t>). Skyldigheten att rapportera gäller dock inte om Finansinspektionen beslutat att inte tillämpa bestäm</w:t>
      </w:r>
      <w:r>
        <w:rPr>
          <w:lang w:eastAsia="sv-SE"/>
        </w:rPr>
        <w:softHyphen/>
      </w:r>
      <w:r w:rsidRPr="000B0997">
        <w:rPr>
          <w:lang w:eastAsia="sv-SE"/>
        </w:rPr>
        <w:t xml:space="preserve">melserna om rapportering av riskkoncentrationer och transaktioner inom en grupp (19 kap. 38 § andra stycket FRL). </w:t>
      </w:r>
    </w:p>
    <w:p w14:paraId="1DC312EC" w14:textId="77777777" w:rsidR="001447FA" w:rsidRDefault="001447FA" w:rsidP="001447FA">
      <w:pPr>
        <w:pStyle w:val="Brdtextmedindrag"/>
        <w:rPr>
          <w:lang w:eastAsia="sv-SE"/>
        </w:rPr>
      </w:pPr>
      <w:r w:rsidRPr="007450DD">
        <w:rPr>
          <w:lang w:eastAsia="sv-SE"/>
        </w:rPr>
        <w:t xml:space="preserve">Om det i en grupp finns ett </w:t>
      </w:r>
      <w:r>
        <w:rPr>
          <w:lang w:eastAsia="sv-SE"/>
        </w:rPr>
        <w:t>yttersta moderföretag som omfattas av reglerna i konglomeratlagen</w:t>
      </w:r>
      <w:r w:rsidRPr="007450DD">
        <w:rPr>
          <w:lang w:eastAsia="sv-SE"/>
        </w:rPr>
        <w:t xml:space="preserve"> får</w:t>
      </w:r>
      <w:r w:rsidRPr="0034251E">
        <w:rPr>
          <w:lang w:eastAsia="sv-SE"/>
        </w:rPr>
        <w:t xml:space="preserve"> </w:t>
      </w:r>
      <w:r w:rsidRPr="000B0997">
        <w:rPr>
          <w:lang w:eastAsia="sv-SE"/>
        </w:rPr>
        <w:t xml:space="preserve">Finansinspektionen, när inspektionen är grupptillsynsmyndighet, besluta att på nivån för detta dotterföretag inte tillämpa bestämmelserna om tillsyn avseende riskkoncentrationer och transaktioner inom en grupp (19 kap. 39 § första stycket FRL). Innan Finansinspektionen fattar ett sådant beslut ska inspektionen samråda med de behöriga myndigheter som berörs av beslutet (19 kap. 39 § andra stycket FRL). </w:t>
      </w:r>
    </w:p>
    <w:p w14:paraId="5FB997B0" w14:textId="77777777" w:rsidR="001447FA" w:rsidRDefault="001447FA" w:rsidP="001447FA">
      <w:pPr>
        <w:pStyle w:val="Brdtextmedindrag"/>
        <w:rPr>
          <w:lang w:eastAsia="sv-SE"/>
        </w:rPr>
      </w:pPr>
      <w:r w:rsidRPr="007450DD">
        <w:rPr>
          <w:lang w:eastAsia="sv-SE"/>
        </w:rPr>
        <w:t xml:space="preserve">Finansinspektionen får, när inspektionen är grupptillsynsmyndighet, </w:t>
      </w:r>
      <w:r>
        <w:rPr>
          <w:lang w:eastAsia="sv-SE"/>
        </w:rPr>
        <w:t xml:space="preserve">även </w:t>
      </w:r>
      <w:r w:rsidRPr="000B0997">
        <w:rPr>
          <w:lang w:eastAsia="sv-SE"/>
        </w:rPr>
        <w:t>besluta att tillsyn över riskkoncentrationer och transaktioner inom en grupp inte ska utövas på nivån för ett försäkringsföretag eller på nivån för det försäkringsholdingföretag eller blanda</w:t>
      </w:r>
      <w:r>
        <w:rPr>
          <w:lang w:eastAsia="sv-SE"/>
        </w:rPr>
        <w:t>t</w:t>
      </w:r>
      <w:r w:rsidRPr="0034251E">
        <w:rPr>
          <w:lang w:eastAsia="sv-SE"/>
        </w:rPr>
        <w:t xml:space="preserve"> finansiell</w:t>
      </w:r>
      <w:r>
        <w:rPr>
          <w:lang w:eastAsia="sv-SE"/>
        </w:rPr>
        <w:t>t</w:t>
      </w:r>
      <w:r w:rsidRPr="007450DD">
        <w:rPr>
          <w:lang w:eastAsia="sv-SE"/>
        </w:rPr>
        <w:t xml:space="preserve"> holdingföretag</w:t>
      </w:r>
      <w:r>
        <w:rPr>
          <w:lang w:eastAsia="sv-SE"/>
        </w:rPr>
        <w:t xml:space="preserve">, </w:t>
      </w:r>
      <w:r w:rsidRPr="000B0997">
        <w:rPr>
          <w:lang w:eastAsia="sv-SE"/>
        </w:rPr>
        <w:t xml:space="preserve">som är ett anknutet företag till en reglerad enhet eller självt är en reglerad enhet eller ett blandat finansiellt holdingföretag som omfattas av </w:t>
      </w:r>
      <w:r>
        <w:rPr>
          <w:lang w:eastAsia="sv-SE"/>
        </w:rPr>
        <w:t>konglomerat</w:t>
      </w:r>
      <w:r>
        <w:rPr>
          <w:lang w:eastAsia="sv-SE"/>
        </w:rPr>
        <w:softHyphen/>
        <w:t>lagen</w:t>
      </w:r>
      <w:r w:rsidRPr="007450DD">
        <w:rPr>
          <w:lang w:eastAsia="sv-SE"/>
        </w:rPr>
        <w:t xml:space="preserve"> (</w:t>
      </w:r>
      <w:r w:rsidRPr="0034251E">
        <w:rPr>
          <w:lang w:eastAsia="sv-SE"/>
        </w:rPr>
        <w:t>19 kap. 40 §</w:t>
      </w:r>
      <w:r w:rsidRPr="000B0997">
        <w:rPr>
          <w:lang w:eastAsia="sv-SE"/>
        </w:rPr>
        <w:t xml:space="preserve"> FRL). </w:t>
      </w:r>
    </w:p>
    <w:p w14:paraId="6DFD1E5D" w14:textId="77777777" w:rsidR="001447FA" w:rsidRDefault="001447FA" w:rsidP="001447FA">
      <w:pPr>
        <w:pStyle w:val="Brdtextmedindrag"/>
        <w:rPr>
          <w:lang w:eastAsia="sv-SE"/>
        </w:rPr>
      </w:pPr>
      <w:r w:rsidRPr="007450DD">
        <w:rPr>
          <w:lang w:eastAsia="sv-SE"/>
        </w:rPr>
        <w:lastRenderedPageBreak/>
        <w:t xml:space="preserve">För försäkringsföretag finns ytterligare bestämmelser om rapportering </w:t>
      </w:r>
      <w:r w:rsidRPr="0034251E">
        <w:rPr>
          <w:lang w:eastAsia="sv-SE"/>
        </w:rPr>
        <w:t>av</w:t>
      </w:r>
      <w:r w:rsidRPr="000B0997">
        <w:rPr>
          <w:lang w:eastAsia="sv-SE"/>
        </w:rPr>
        <w:t xml:space="preserve"> riskkoncentrationer och transaktioner inom en grupp i Solvens II-för</w:t>
      </w:r>
      <w:r>
        <w:rPr>
          <w:lang w:eastAsia="sv-SE"/>
        </w:rPr>
        <w:softHyphen/>
      </w:r>
      <w:r w:rsidRPr="000B0997">
        <w:rPr>
          <w:lang w:eastAsia="sv-SE"/>
        </w:rPr>
        <w:t>ordningen (artikl</w:t>
      </w:r>
      <w:r>
        <w:rPr>
          <w:lang w:eastAsia="sv-SE"/>
        </w:rPr>
        <w:t>arna</w:t>
      </w:r>
      <w:r w:rsidRPr="000B0997">
        <w:rPr>
          <w:lang w:eastAsia="sv-SE"/>
        </w:rPr>
        <w:t xml:space="preserve"> 376 och 377). </w:t>
      </w:r>
    </w:p>
    <w:p w14:paraId="2282D76A" w14:textId="77777777" w:rsidR="001447FA" w:rsidRPr="000B0997" w:rsidRDefault="001447FA" w:rsidP="001447FA">
      <w:pPr>
        <w:pStyle w:val="Brdtextmedindrag"/>
        <w:rPr>
          <w:lang w:eastAsia="sv-SE"/>
        </w:rPr>
      </w:pPr>
      <w:r w:rsidRPr="007450DD">
        <w:rPr>
          <w:lang w:eastAsia="sv-SE"/>
        </w:rPr>
        <w:t>Regeringen eller den myndighet som regeringen bestämmer får</w:t>
      </w:r>
      <w:r w:rsidRPr="0034251E">
        <w:rPr>
          <w:lang w:eastAsia="sv-SE"/>
        </w:rPr>
        <w:t xml:space="preserve"> även</w:t>
      </w:r>
      <w:r w:rsidRPr="000B0997">
        <w:rPr>
          <w:lang w:eastAsia="sv-SE"/>
        </w:rPr>
        <w:t xml:space="preserve"> meddela föreskrifter om vilka upplysningar ett företag ska lämna till Finansinspektionen när det gäller väsentliga riskkoncentrationer och be</w:t>
      </w:r>
      <w:r>
        <w:rPr>
          <w:lang w:eastAsia="sv-SE"/>
        </w:rPr>
        <w:softHyphen/>
      </w:r>
      <w:r w:rsidRPr="000B0997">
        <w:rPr>
          <w:lang w:eastAsia="sv-SE"/>
        </w:rPr>
        <w:t>tydande transaktioner av visst slag inom en grupp (19 kap. 104 § 5 FRL).</w:t>
      </w:r>
    </w:p>
    <w:p w14:paraId="108EBA47" w14:textId="77777777" w:rsidR="001447FA" w:rsidRPr="000B0997"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4E8CF52F" w14:textId="77777777" w:rsidR="001447FA" w:rsidRPr="00EF736F" w:rsidRDefault="001447FA" w:rsidP="001447FA">
      <w:pPr>
        <w:pStyle w:val="Brdtextmedindrag"/>
        <w:tabs>
          <w:tab w:val="left" w:pos="4253"/>
        </w:tabs>
        <w:rPr>
          <w:lang w:eastAsia="sv-SE"/>
        </w:rPr>
      </w:pPr>
      <w:r w:rsidRPr="000B0997">
        <w:t xml:space="preserve">För tjänstepensionskassor finns bestämmelser om god kontroll över affärshändelser. </w:t>
      </w:r>
      <w:r w:rsidRPr="000B0997">
        <w:rPr>
          <w:lang w:eastAsia="sv-SE"/>
        </w:rPr>
        <w:t xml:space="preserve">En tjänstepensionskassa som ingår i en försäkringsgrupp ska ha en god kontroll över affärshändelser och avtal med andra företag inom försäkringsgruppen samt deras påverkan på föreningens ekonomiska ställning, så att föreningens förmåga att fullgöra sina förpliktelser inte äventyras </w:t>
      </w:r>
      <w:r>
        <w:rPr>
          <w:lang w:eastAsia="sv-SE"/>
        </w:rPr>
        <w:t>(</w:t>
      </w:r>
      <w:r w:rsidRPr="000B0997">
        <w:rPr>
          <w:lang w:eastAsia="sv-SE"/>
        </w:rPr>
        <w:t>26 c § första stycket UFL). Detta gäller även affärshändelser och avtal mellan understödsföreningen och en fysisk person som har ett kvalificerat innehav i eller en nära förbindelse med ett företag inom försäk</w:t>
      </w:r>
      <w:r>
        <w:rPr>
          <w:lang w:eastAsia="sv-SE"/>
        </w:rPr>
        <w:softHyphen/>
      </w:r>
      <w:r w:rsidRPr="000B0997">
        <w:rPr>
          <w:lang w:eastAsia="sv-SE"/>
        </w:rPr>
        <w:t>ringsgruppen. I fråga om vad som är en nära förbindelse eller ett kvalifi</w:t>
      </w:r>
      <w:r>
        <w:rPr>
          <w:lang w:eastAsia="sv-SE"/>
        </w:rPr>
        <w:softHyphen/>
      </w:r>
      <w:r w:rsidRPr="000B0997">
        <w:rPr>
          <w:lang w:eastAsia="sv-SE"/>
        </w:rPr>
        <w:t xml:space="preserve">cerat innehav tillämpas 1 kap. 9 c och 9 i §§ </w:t>
      </w:r>
      <w:r>
        <w:rPr>
          <w:lang w:eastAsia="sv-SE"/>
        </w:rPr>
        <w:t xml:space="preserve">den upphävda </w:t>
      </w:r>
      <w:r w:rsidRPr="000B0997">
        <w:rPr>
          <w:lang w:eastAsia="sv-SE"/>
        </w:rPr>
        <w:t>försäkrings</w:t>
      </w:r>
      <w:r>
        <w:rPr>
          <w:lang w:eastAsia="sv-SE"/>
        </w:rPr>
        <w:softHyphen/>
      </w:r>
      <w:r w:rsidRPr="000B0997">
        <w:rPr>
          <w:lang w:eastAsia="sv-SE"/>
        </w:rPr>
        <w:t xml:space="preserve">rörelselagen (1982:713) (26 c § andra stycket UFL). </w:t>
      </w:r>
      <w:r>
        <w:rPr>
          <w:lang w:eastAsia="sv-SE"/>
        </w:rPr>
        <w:t>E</w:t>
      </w:r>
      <w:r w:rsidRPr="000B0997">
        <w:rPr>
          <w:lang w:eastAsia="sv-SE"/>
        </w:rPr>
        <w:t>n understöds</w:t>
      </w:r>
      <w:r>
        <w:rPr>
          <w:lang w:eastAsia="sv-SE"/>
        </w:rPr>
        <w:softHyphen/>
      </w:r>
      <w:r w:rsidRPr="000B0997">
        <w:rPr>
          <w:lang w:eastAsia="sv-SE"/>
        </w:rPr>
        <w:t>förening som ingår i en försäkringsgrupp ska upprätta och till Finans</w:t>
      </w:r>
      <w:r>
        <w:rPr>
          <w:lang w:eastAsia="sv-SE"/>
        </w:rPr>
        <w:softHyphen/>
      </w:r>
      <w:r w:rsidRPr="000B0997">
        <w:rPr>
          <w:lang w:eastAsia="sv-SE"/>
        </w:rPr>
        <w:t>inspektionen ge in en särskild redovisning som omfattar försäkrings</w:t>
      </w:r>
      <w:r>
        <w:rPr>
          <w:lang w:eastAsia="sv-SE"/>
        </w:rPr>
        <w:softHyphen/>
      </w:r>
      <w:r w:rsidRPr="000B0997">
        <w:rPr>
          <w:lang w:eastAsia="sv-SE"/>
        </w:rPr>
        <w:t>gruppen (gruppbaserad redovisning) (26 f § första stycket UFL). En gruppbaserad redovisning ska innehålla en sammanställning av sådana väsentliga affärshändelser och avtal</w:t>
      </w:r>
      <w:r>
        <w:rPr>
          <w:lang w:eastAsia="sv-SE"/>
        </w:rPr>
        <w:t xml:space="preserve"> </w:t>
      </w:r>
      <w:r w:rsidRPr="00765058">
        <w:rPr>
          <w:lang w:eastAsia="sv-SE"/>
        </w:rPr>
        <w:t>med andra företag inom försäkrings</w:t>
      </w:r>
      <w:r>
        <w:rPr>
          <w:lang w:eastAsia="sv-SE"/>
        </w:rPr>
        <w:softHyphen/>
      </w:r>
      <w:r w:rsidRPr="00765058">
        <w:rPr>
          <w:lang w:eastAsia="sv-SE"/>
        </w:rPr>
        <w:t>gruppen och mellan understödsföreningen och en fysisk person som har ett kvalificerat innehav i eller en nära förbindelse med ett företag inom försäkringsgruppen</w:t>
      </w:r>
      <w:r w:rsidRPr="000B0997">
        <w:rPr>
          <w:lang w:eastAsia="sv-SE"/>
        </w:rPr>
        <w:t xml:space="preserve">. Redovisningen ska även innehålla en beräkning av </w:t>
      </w:r>
      <w:r w:rsidRPr="00765058">
        <w:rPr>
          <w:lang w:eastAsia="sv-SE"/>
        </w:rPr>
        <w:t>gruppbaserad kapitalbas och solvensmarginal</w:t>
      </w:r>
      <w:r w:rsidRPr="000B0997">
        <w:rPr>
          <w:lang w:eastAsia="sv-SE"/>
        </w:rPr>
        <w:t xml:space="preserve"> (26 f § andra stycket UFL). Regeringen eller den myndighet som regeringen bestämmer får meddela föreskrifter om den gruppbaserade redovisningens utformning och inne</w:t>
      </w:r>
      <w:r>
        <w:rPr>
          <w:lang w:eastAsia="sv-SE"/>
        </w:rPr>
        <w:softHyphen/>
      </w:r>
      <w:r w:rsidRPr="000B0997">
        <w:rPr>
          <w:lang w:eastAsia="sv-SE"/>
        </w:rPr>
        <w:t xml:space="preserve">håll samt när handlingarna ska ges in till Finansinspektionen (26 f § tredje stycket UFL). </w:t>
      </w:r>
    </w:p>
    <w:p w14:paraId="10A6D92E" w14:textId="36945512" w:rsidR="001447FA" w:rsidRPr="007450DD" w:rsidRDefault="001447FA" w:rsidP="001447FA">
      <w:pPr>
        <w:pStyle w:val="Rubrik5utannumrering"/>
        <w:rPr>
          <w:lang w:eastAsia="sv-SE"/>
        </w:rPr>
      </w:pPr>
      <w:r w:rsidRPr="000B0997">
        <w:t>Bestämmelser</w:t>
      </w:r>
      <w:r w:rsidRPr="00EF736F">
        <w:rPr>
          <w:lang w:eastAsia="sv-SE"/>
        </w:rPr>
        <w:t xml:space="preserve"> om riskkoncentrationer och </w:t>
      </w:r>
      <w:r w:rsidRPr="000B0997">
        <w:t>transaktioner</w:t>
      </w:r>
      <w:r>
        <w:t xml:space="preserve"> </w:t>
      </w:r>
      <w:r w:rsidR="00E1070B">
        <w:t xml:space="preserve">inom en grupp </w:t>
      </w:r>
      <w:r>
        <w:t>bör införas</w:t>
      </w:r>
    </w:p>
    <w:p w14:paraId="6BE669AA" w14:textId="044B703D" w:rsidR="001447FA" w:rsidRDefault="001447FA" w:rsidP="001447FA">
      <w:pPr>
        <w:pStyle w:val="Brdtextmedindrag"/>
        <w:ind w:firstLine="0"/>
      </w:pPr>
      <w:r w:rsidRPr="0034251E">
        <w:rPr>
          <w:lang w:eastAsia="sv-SE"/>
        </w:rPr>
        <w:t>Syftet</w:t>
      </w:r>
      <w:r w:rsidRPr="000B0997">
        <w:rPr>
          <w:lang w:eastAsia="sv-SE"/>
        </w:rPr>
        <w:t xml:space="preserve"> med bestämmelser om grupptillsyn är att tillsynsmyndigheten ska kunna bilda sig en uppfattning om </w:t>
      </w:r>
      <w:r w:rsidRPr="000B0997">
        <w:t>ett företags finansiella ställning i en gruppstruktur och hur ett enskilt företag i en grupp kan komma att påverkas av andra företag som ingår i gruppen</w:t>
      </w:r>
      <w:r>
        <w:t xml:space="preserve"> (</w:t>
      </w:r>
      <w:r w:rsidRPr="007450DD">
        <w:t>se</w:t>
      </w:r>
      <w:r w:rsidRPr="000B0997">
        <w:t xml:space="preserve"> avsnitt 1</w:t>
      </w:r>
      <w:r>
        <w:t>4</w:t>
      </w:r>
      <w:r w:rsidRPr="000B0997">
        <w:t>.1.1</w:t>
      </w:r>
      <w:r>
        <w:t>)</w:t>
      </w:r>
      <w:r w:rsidRPr="007450DD">
        <w:t>. Bestäm</w:t>
      </w:r>
      <w:r>
        <w:softHyphen/>
      </w:r>
      <w:r w:rsidRPr="007450DD">
        <w:t xml:space="preserve">melser om </w:t>
      </w:r>
      <w:r>
        <w:t xml:space="preserve">rapportering av </w:t>
      </w:r>
      <w:r w:rsidRPr="007450DD">
        <w:t xml:space="preserve">riskkoncentrationer och transaktioner </w:t>
      </w:r>
      <w:r w:rsidR="00E90DBF">
        <w:t xml:space="preserve">inom en grupp </w:t>
      </w:r>
      <w:r>
        <w:t xml:space="preserve">tjänar det syftet och </w:t>
      </w:r>
      <w:r w:rsidRPr="007450DD">
        <w:t xml:space="preserve">är på samma sätt som bestämmelser om </w:t>
      </w:r>
      <w:r w:rsidRPr="0034251E">
        <w:t xml:space="preserve">gruppsolvens en viktig del av grupptillsynen. </w:t>
      </w:r>
      <w:r w:rsidRPr="000B0997">
        <w:rPr>
          <w:lang w:eastAsia="sv-SE"/>
        </w:rPr>
        <w:t xml:space="preserve">Finansinspektionen bör </w:t>
      </w:r>
      <w:r>
        <w:rPr>
          <w:lang w:eastAsia="sv-SE"/>
        </w:rPr>
        <w:t>ha</w:t>
      </w:r>
      <w:r w:rsidRPr="000B0997">
        <w:rPr>
          <w:lang w:eastAsia="sv-SE"/>
        </w:rPr>
        <w:t xml:space="preserve"> samma möjlig</w:t>
      </w:r>
      <w:r>
        <w:rPr>
          <w:lang w:eastAsia="sv-SE"/>
        </w:rPr>
        <w:softHyphen/>
      </w:r>
      <w:r w:rsidRPr="000B0997">
        <w:rPr>
          <w:lang w:eastAsia="sv-SE"/>
        </w:rPr>
        <w:t xml:space="preserve">heter att bilda sig en uppfattning om struktur och finansiell ställning i en grupp där det ingår tjänstepensionsföretag som i en grupp där det ingår försäkringsföretag eller tjänstepensionskassor. </w:t>
      </w:r>
      <w:r w:rsidRPr="000B0997">
        <w:t>Även tjänste</w:t>
      </w:r>
      <w:r w:rsidR="008F1F4B">
        <w:softHyphen/>
      </w:r>
      <w:r w:rsidRPr="000B0997">
        <w:t>pensions</w:t>
      </w:r>
      <w:r>
        <w:softHyphen/>
      </w:r>
      <w:r w:rsidRPr="000B0997">
        <w:t xml:space="preserve">företag bör därmed omfattas av bestämmelser om </w:t>
      </w:r>
      <w:r>
        <w:t xml:space="preserve">rapportering av </w:t>
      </w:r>
      <w:r w:rsidRPr="007450DD">
        <w:t>risk</w:t>
      </w:r>
      <w:r>
        <w:softHyphen/>
      </w:r>
      <w:r w:rsidRPr="007450DD">
        <w:t>koncentrationer och transaktioner</w:t>
      </w:r>
      <w:r w:rsidR="00E90DBF">
        <w:t xml:space="preserve"> inom en grupp</w:t>
      </w:r>
      <w:r>
        <w:t>, i likhet med det som i dag gäller för både försäkringsföretag och tjänstepensionskassor</w:t>
      </w:r>
      <w:r w:rsidRPr="007450DD">
        <w:t xml:space="preserve">. </w:t>
      </w:r>
    </w:p>
    <w:p w14:paraId="01708231" w14:textId="77777777" w:rsidR="001447FA" w:rsidRPr="007450DD" w:rsidRDefault="001447FA" w:rsidP="001447FA">
      <w:pPr>
        <w:pStyle w:val="Brdtextmedindrag"/>
      </w:pPr>
      <w:r>
        <w:lastRenderedPageBreak/>
        <w:t xml:space="preserve">På motsvarande sätt som gäller för försäkringsföretag, bör </w:t>
      </w:r>
      <w:r w:rsidRPr="00DE610A">
        <w:t>Finans</w:t>
      </w:r>
      <w:r>
        <w:softHyphen/>
      </w:r>
      <w:r w:rsidRPr="00DE610A">
        <w:t>inspektionen i vissa fall få besluta att ett företag inte ska behöva rapportera väsentliga risk</w:t>
      </w:r>
      <w:r>
        <w:softHyphen/>
      </w:r>
      <w:r w:rsidRPr="00DE610A">
        <w:t>koncentrationer och betydande transaktioner inom en grupp till inspektionen.</w:t>
      </w:r>
    </w:p>
    <w:p w14:paraId="543F46C6" w14:textId="5D1D750D" w:rsidR="001447FA" w:rsidRDefault="001447FA" w:rsidP="001447FA">
      <w:pPr>
        <w:pStyle w:val="Brdtextmedindrag"/>
      </w:pPr>
      <w:r w:rsidRPr="007450DD">
        <w:t>Bestämmelserna för tjänst</w:t>
      </w:r>
      <w:r w:rsidRPr="0034251E">
        <w:t>e</w:t>
      </w:r>
      <w:r w:rsidRPr="000B0997">
        <w:t xml:space="preserve">pensionskassor infördes </w:t>
      </w:r>
      <w:r>
        <w:t>när</w:t>
      </w:r>
      <w:r w:rsidRPr="000B0997">
        <w:t xml:space="preserve"> försäkrings</w:t>
      </w:r>
      <w:r>
        <w:softHyphen/>
      </w:r>
      <w:r w:rsidRPr="000B0997">
        <w:t xml:space="preserve">gruppsdirektivet </w:t>
      </w:r>
      <w:r w:rsidRPr="005615EC">
        <w:t>genomförde</w:t>
      </w:r>
      <w:r>
        <w:t>s i</w:t>
      </w:r>
      <w:r w:rsidRPr="005615EC">
        <w:t xml:space="preserve"> svensk rätt </w:t>
      </w:r>
      <w:r w:rsidRPr="000B0997">
        <w:t>och motsvarade de bestäm</w:t>
      </w:r>
      <w:r>
        <w:softHyphen/>
      </w:r>
      <w:r w:rsidRPr="000B0997">
        <w:t xml:space="preserve">melser </w:t>
      </w:r>
      <w:r>
        <w:t>som</w:t>
      </w:r>
      <w:r w:rsidRPr="000B0997">
        <w:t xml:space="preserve"> </w:t>
      </w:r>
      <w:r>
        <w:t>infördes</w:t>
      </w:r>
      <w:r w:rsidRPr="000B0997">
        <w:t xml:space="preserve"> samtidigt för försäkringsföretag (prop. 1999/2000:99 s. 71 f.). Bestämmelserna för försäkringsföretag ersattes av nya bestäm</w:t>
      </w:r>
      <w:r>
        <w:softHyphen/>
      </w:r>
      <w:r w:rsidRPr="000B0997">
        <w:t>melser om riskkoncentrationer och transaktioner</w:t>
      </w:r>
      <w:r w:rsidR="00E90DBF">
        <w:t xml:space="preserve"> inom en grupp</w:t>
      </w:r>
      <w:r w:rsidRPr="000B0997">
        <w:t xml:space="preserve"> </w:t>
      </w:r>
      <w:r>
        <w:t>när</w:t>
      </w:r>
      <w:r w:rsidRPr="000B0997" w:rsidDel="005615EC">
        <w:t xml:space="preserve"> </w:t>
      </w:r>
      <w:r w:rsidRPr="000B0997">
        <w:t xml:space="preserve">Solvens II-direktivet </w:t>
      </w:r>
      <w:r>
        <w:t xml:space="preserve">genomfördes i svensk rätt </w:t>
      </w:r>
      <w:r w:rsidRPr="000B0997">
        <w:t xml:space="preserve">(prop. 2015/16:9). </w:t>
      </w:r>
      <w:r>
        <w:t>D</w:t>
      </w:r>
      <w:r w:rsidRPr="007450DD">
        <w:t>e mer moderna bestämmelserna i försäkringsrörelselagen</w:t>
      </w:r>
      <w:r>
        <w:t xml:space="preserve"> är en lämplig förebild för de bestämmelser som nu ska införas för tjänstepensionsföretag.</w:t>
      </w:r>
    </w:p>
    <w:p w14:paraId="1A8B03E2" w14:textId="77777777" w:rsidR="001447FA" w:rsidRPr="000B0997" w:rsidRDefault="001447FA" w:rsidP="001447FA">
      <w:pPr>
        <w:pStyle w:val="Brdtextmedindrag"/>
        <w:rPr>
          <w:lang w:eastAsia="sv-SE"/>
        </w:rPr>
      </w:pPr>
      <w:r>
        <w:rPr>
          <w:lang w:eastAsia="sv-SE"/>
        </w:rPr>
        <w:t>I likhet med det som gäller i dag enligt försäkringsrörelselagen bör Finansinspektionen för varje enskild grupp få besluta om v</w:t>
      </w:r>
      <w:r w:rsidRPr="00EF736F">
        <w:rPr>
          <w:lang w:eastAsia="sv-SE"/>
        </w:rPr>
        <w:t>ilka risk</w:t>
      </w:r>
      <w:r>
        <w:rPr>
          <w:lang w:eastAsia="sv-SE"/>
        </w:rPr>
        <w:softHyphen/>
      </w:r>
      <w:r w:rsidRPr="00EF736F">
        <w:rPr>
          <w:lang w:eastAsia="sv-SE"/>
        </w:rPr>
        <w:t xml:space="preserve">koncentrationer och transaktioner </w:t>
      </w:r>
      <w:r>
        <w:rPr>
          <w:lang w:eastAsia="sv-SE"/>
        </w:rPr>
        <w:t xml:space="preserve">som ska rapporteras. Inspektionen bör också få fastställa </w:t>
      </w:r>
      <w:r w:rsidRPr="00EF736F">
        <w:rPr>
          <w:lang w:eastAsia="sv-SE"/>
        </w:rPr>
        <w:t>tröskelvärde</w:t>
      </w:r>
      <w:r>
        <w:rPr>
          <w:lang w:eastAsia="sv-SE"/>
        </w:rPr>
        <w:t>n</w:t>
      </w:r>
      <w:r w:rsidRPr="00EF736F">
        <w:rPr>
          <w:lang w:eastAsia="sv-SE"/>
        </w:rPr>
        <w:t xml:space="preserve">. </w:t>
      </w:r>
      <w:r>
        <w:rPr>
          <w:lang w:eastAsia="sv-SE"/>
        </w:rPr>
        <w:t>Dessa t</w:t>
      </w:r>
      <w:r w:rsidRPr="00EF736F">
        <w:rPr>
          <w:lang w:eastAsia="sv-SE"/>
        </w:rPr>
        <w:t xml:space="preserve">röskelvärdena </w:t>
      </w:r>
      <w:r>
        <w:rPr>
          <w:lang w:eastAsia="sv-SE"/>
        </w:rPr>
        <w:t>bör</w:t>
      </w:r>
      <w:r w:rsidRPr="00EF736F">
        <w:rPr>
          <w:lang w:eastAsia="sv-SE"/>
        </w:rPr>
        <w:t xml:space="preserve"> baseras på kapitalkrav eller försäkringstekniska avsättningar eller båda dessa värden och hänsyn ska tas till gruppens struktur och riskhanteringssystem. </w:t>
      </w:r>
      <w:r>
        <w:rPr>
          <w:lang w:eastAsia="sv-SE"/>
        </w:rPr>
        <w:t>Finansi</w:t>
      </w:r>
      <w:r w:rsidRPr="00EF736F">
        <w:rPr>
          <w:lang w:eastAsia="sv-SE"/>
        </w:rPr>
        <w:t>nspek</w:t>
      </w:r>
      <w:r>
        <w:rPr>
          <w:lang w:eastAsia="sv-SE"/>
        </w:rPr>
        <w:softHyphen/>
      </w:r>
      <w:r w:rsidRPr="00EF736F">
        <w:rPr>
          <w:lang w:eastAsia="sv-SE"/>
        </w:rPr>
        <w:t xml:space="preserve">tionen </w:t>
      </w:r>
      <w:r>
        <w:rPr>
          <w:lang w:eastAsia="sv-SE"/>
        </w:rPr>
        <w:t>bör höra gruppen innan den fattar beslut.</w:t>
      </w:r>
    </w:p>
    <w:p w14:paraId="6220ADE5" w14:textId="77777777" w:rsidR="001447FA" w:rsidRPr="00EF736F" w:rsidRDefault="001447FA" w:rsidP="001447FA">
      <w:pPr>
        <w:pStyle w:val="Rubrik5utannumrering"/>
        <w:rPr>
          <w:lang w:eastAsia="sv-SE"/>
        </w:rPr>
      </w:pPr>
      <w:r w:rsidRPr="000B0997">
        <w:t>Skillnader</w:t>
      </w:r>
      <w:r w:rsidRPr="00EF736F">
        <w:rPr>
          <w:lang w:eastAsia="sv-SE"/>
        </w:rPr>
        <w:t xml:space="preserve"> gentemot bestämmelserna i försäkringsrörelselagen</w:t>
      </w:r>
    </w:p>
    <w:p w14:paraId="1ABC1E42" w14:textId="77777777" w:rsidR="001447FA" w:rsidRPr="000B0997" w:rsidRDefault="001447FA" w:rsidP="001447FA">
      <w:pPr>
        <w:pStyle w:val="Brdtext"/>
        <w:rPr>
          <w:lang w:eastAsia="sv-SE"/>
        </w:rPr>
      </w:pPr>
      <w:r w:rsidRPr="0039406B">
        <w:rPr>
          <w:lang w:eastAsia="sv-SE"/>
        </w:rPr>
        <w:t xml:space="preserve">Som anges i avsnitt </w:t>
      </w:r>
      <w:r w:rsidRPr="007450DD">
        <w:rPr>
          <w:lang w:eastAsia="sv-SE"/>
        </w:rPr>
        <w:t>1</w:t>
      </w:r>
      <w:r>
        <w:rPr>
          <w:lang w:eastAsia="sv-SE"/>
        </w:rPr>
        <w:t>4</w:t>
      </w:r>
      <w:r w:rsidRPr="007450DD">
        <w:rPr>
          <w:lang w:eastAsia="sv-SE"/>
        </w:rPr>
        <w:t>.1.</w:t>
      </w:r>
      <w:r>
        <w:rPr>
          <w:lang w:eastAsia="sv-SE"/>
        </w:rPr>
        <w:t>2</w:t>
      </w:r>
      <w:r w:rsidRPr="007450DD">
        <w:rPr>
          <w:lang w:eastAsia="sv-SE"/>
        </w:rPr>
        <w:t xml:space="preserve"> ska </w:t>
      </w:r>
      <w:r w:rsidRPr="0034251E">
        <w:rPr>
          <w:lang w:eastAsia="sv-SE"/>
        </w:rPr>
        <w:t xml:space="preserve">utgångspunkten </w:t>
      </w:r>
      <w:r w:rsidRPr="000B0997">
        <w:rPr>
          <w:lang w:eastAsia="sv-SE"/>
        </w:rPr>
        <w:t xml:space="preserve">för de bestämmelser som föreslås för tjänstepensionsföretag vara att de bestämmelserna först ska gälla om bestämmelserna i försäkringsrörelselagen inte är tillämpliga. Grupptillsynen enligt </w:t>
      </w:r>
      <w:r>
        <w:rPr>
          <w:lang w:eastAsia="sv-SE"/>
        </w:rPr>
        <w:t xml:space="preserve">den nya </w:t>
      </w:r>
      <w:r w:rsidRPr="000B0997">
        <w:rPr>
          <w:lang w:eastAsia="sv-SE"/>
        </w:rPr>
        <w:t xml:space="preserve">lagen om tjänstepensionsföretag kommer därmed att vara nära anknuten och beroende av hur grupptillsyn ska utövas enligt försäkringsrörelselagen. Bestämmelserna om grupptillsyn i </w:t>
      </w:r>
      <w:r>
        <w:rPr>
          <w:lang w:eastAsia="sv-SE"/>
        </w:rPr>
        <w:t xml:space="preserve">den nya </w:t>
      </w:r>
      <w:r w:rsidRPr="000B0997">
        <w:rPr>
          <w:lang w:eastAsia="sv-SE"/>
        </w:rPr>
        <w:t>lagen bör därför i så stor utsträckning som möjligt överensstämma med motsvarande bestämmelser i försäkringsrörelselagen.</w:t>
      </w:r>
    </w:p>
    <w:p w14:paraId="3DE18B51" w14:textId="4C8DCDF8" w:rsidR="001447FA" w:rsidRDefault="001447FA" w:rsidP="001447FA">
      <w:pPr>
        <w:pStyle w:val="Brdtextmedindrag"/>
        <w:rPr>
          <w:lang w:eastAsia="sv-SE"/>
        </w:rPr>
      </w:pPr>
      <w:r>
        <w:rPr>
          <w:lang w:eastAsia="sv-SE"/>
        </w:rPr>
        <w:t>I försäkringsrörelselagen finns i en och samma bestämmelse, dels krav som riktar sig till de företag som ska omfattas av grupptillsyn, dels bestäm</w:t>
      </w:r>
      <w:r>
        <w:rPr>
          <w:lang w:eastAsia="sv-SE"/>
        </w:rPr>
        <w:softHyphen/>
        <w:t>melser som rör Finansinspektionens tillsyn (19 kap. 37 §). Till skillnad från det som föreslås i promemorian anser regeringen att detta bör regleras i olika bestämmelser. I den nya lagen om tjänstepensionsföretag bör det därför införas två bestämmelser om väsentliga riskkoncentrationer och betydande transaktioner</w:t>
      </w:r>
      <w:r w:rsidR="008B7258">
        <w:rPr>
          <w:lang w:eastAsia="sv-SE"/>
        </w:rPr>
        <w:t xml:space="preserve"> inom en grupp</w:t>
      </w:r>
      <w:r>
        <w:rPr>
          <w:lang w:eastAsia="sv-SE"/>
        </w:rPr>
        <w:t>, en som reglerar skyldigheten för tjänste</w:t>
      </w:r>
      <w:r>
        <w:rPr>
          <w:lang w:eastAsia="sv-SE"/>
        </w:rPr>
        <w:softHyphen/>
        <w:t>pensionsföretagen och en som reglerar Finans</w:t>
      </w:r>
      <w:r w:rsidR="008B7258">
        <w:rPr>
          <w:lang w:eastAsia="sv-SE"/>
        </w:rPr>
        <w:softHyphen/>
      </w:r>
      <w:r>
        <w:rPr>
          <w:lang w:eastAsia="sv-SE"/>
        </w:rPr>
        <w:t>inspek</w:t>
      </w:r>
      <w:r>
        <w:rPr>
          <w:lang w:eastAsia="sv-SE"/>
        </w:rPr>
        <w:softHyphen/>
        <w:t>tionens tillsyn.</w:t>
      </w:r>
    </w:p>
    <w:p w14:paraId="10AA64E4" w14:textId="2911FC43" w:rsidR="001447FA" w:rsidRPr="007450DD" w:rsidRDefault="001447FA" w:rsidP="001447FA">
      <w:pPr>
        <w:pStyle w:val="Brdtextmedindrag"/>
        <w:rPr>
          <w:lang w:eastAsia="sv-SE"/>
        </w:rPr>
      </w:pPr>
      <w:r>
        <w:rPr>
          <w:lang w:eastAsia="sv-SE"/>
        </w:rPr>
        <w:t xml:space="preserve">Regeringen anser, till skillnad från </w:t>
      </w:r>
      <w:r w:rsidRPr="000B0997">
        <w:rPr>
          <w:i/>
          <w:lang w:eastAsia="sv-SE"/>
        </w:rPr>
        <w:t>Finansinspektionen</w:t>
      </w:r>
      <w:r>
        <w:rPr>
          <w:lang w:eastAsia="sv-SE"/>
        </w:rPr>
        <w:t>, att det inte be</w:t>
      </w:r>
      <w:r>
        <w:rPr>
          <w:lang w:eastAsia="sv-SE"/>
        </w:rPr>
        <w:softHyphen/>
        <w:t xml:space="preserve">höver införas </w:t>
      </w:r>
      <w:r w:rsidRPr="0039406B">
        <w:rPr>
          <w:lang w:eastAsia="sv-SE"/>
        </w:rPr>
        <w:t xml:space="preserve">definitioner av </w:t>
      </w:r>
      <w:r>
        <w:rPr>
          <w:lang w:eastAsia="sv-SE"/>
        </w:rPr>
        <w:t>vad som avses med</w:t>
      </w:r>
      <w:r w:rsidRPr="000B0997">
        <w:rPr>
          <w:lang w:eastAsia="sv-SE"/>
        </w:rPr>
        <w:t xml:space="preserve"> riskkoncentrationer och interna transaktioner.</w:t>
      </w:r>
      <w:r>
        <w:rPr>
          <w:lang w:eastAsia="sv-SE"/>
        </w:rPr>
        <w:t xml:space="preserve"> Genom att Finansinspektionen enligt förslaget ska få rätt att för varje grupp besluta om vilka riskkoncentrationer och transak</w:t>
      </w:r>
      <w:r w:rsidR="001509C3">
        <w:rPr>
          <w:lang w:eastAsia="sv-SE"/>
        </w:rPr>
        <w:softHyphen/>
      </w:r>
      <w:r>
        <w:rPr>
          <w:lang w:eastAsia="sv-SE"/>
        </w:rPr>
        <w:t xml:space="preserve">tioner </w:t>
      </w:r>
      <w:r w:rsidR="008B7258">
        <w:rPr>
          <w:lang w:eastAsia="sv-SE"/>
        </w:rPr>
        <w:t xml:space="preserve">inom gruppen </w:t>
      </w:r>
      <w:r>
        <w:rPr>
          <w:lang w:eastAsia="sv-SE"/>
        </w:rPr>
        <w:t xml:space="preserve">som ska rapporteras skapas en tillräckligt tydlig reglering av det som ska rapporteras. De definitioner av </w:t>
      </w:r>
      <w:r w:rsidR="008B7258">
        <w:rPr>
          <w:lang w:eastAsia="sv-SE"/>
        </w:rPr>
        <w:t xml:space="preserve">betydande </w:t>
      </w:r>
      <w:r>
        <w:rPr>
          <w:lang w:eastAsia="sv-SE"/>
        </w:rPr>
        <w:t>riskkoncen</w:t>
      </w:r>
      <w:r>
        <w:rPr>
          <w:lang w:eastAsia="sv-SE"/>
        </w:rPr>
        <w:softHyphen/>
        <w:t xml:space="preserve">trationer och </w:t>
      </w:r>
      <w:r w:rsidR="008B7258">
        <w:rPr>
          <w:lang w:eastAsia="sv-SE"/>
        </w:rPr>
        <w:t xml:space="preserve">betydande </w:t>
      </w:r>
      <w:r>
        <w:rPr>
          <w:lang w:eastAsia="sv-SE"/>
        </w:rPr>
        <w:t xml:space="preserve">transaktioner </w:t>
      </w:r>
      <w:r w:rsidR="008B7258">
        <w:rPr>
          <w:lang w:eastAsia="sv-SE"/>
        </w:rPr>
        <w:t xml:space="preserve">inom gruppen </w:t>
      </w:r>
      <w:r>
        <w:rPr>
          <w:lang w:eastAsia="sv-SE"/>
        </w:rPr>
        <w:t>som gäller för försäkringsföretag enligt Solvens II-förord</w:t>
      </w:r>
      <w:r>
        <w:rPr>
          <w:lang w:eastAsia="sv-SE"/>
        </w:rPr>
        <w:softHyphen/>
        <w:t xml:space="preserve">ningen är också allmänt hållna </w:t>
      </w:r>
      <w:r w:rsidRPr="006A199B">
        <w:rPr>
          <w:lang w:eastAsia="sv-SE"/>
        </w:rPr>
        <w:t>(se artiklarna 376.1 och 377.1 i förord</w:t>
      </w:r>
      <w:r>
        <w:rPr>
          <w:lang w:eastAsia="sv-SE"/>
        </w:rPr>
        <w:softHyphen/>
      </w:r>
      <w:r w:rsidRPr="006A199B">
        <w:rPr>
          <w:lang w:eastAsia="sv-SE"/>
        </w:rPr>
        <w:t>ningen)</w:t>
      </w:r>
      <w:r>
        <w:rPr>
          <w:lang w:eastAsia="sv-SE"/>
        </w:rPr>
        <w:t>. Enligt regeringens uppfattning skulle det inte under</w:t>
      </w:r>
      <w:r>
        <w:rPr>
          <w:lang w:eastAsia="sv-SE"/>
        </w:rPr>
        <w:softHyphen/>
        <w:t>lätta förståelsen eller tillämpningen av den nya lagen om tjänstepen</w:t>
      </w:r>
      <w:r>
        <w:rPr>
          <w:lang w:eastAsia="sv-SE"/>
        </w:rPr>
        <w:softHyphen/>
        <w:t>sionsföretag om det införs motsvarande defini</w:t>
      </w:r>
      <w:r w:rsidR="001509C3">
        <w:rPr>
          <w:lang w:eastAsia="sv-SE"/>
        </w:rPr>
        <w:softHyphen/>
      </w:r>
      <w:r>
        <w:rPr>
          <w:lang w:eastAsia="sv-SE"/>
        </w:rPr>
        <w:t xml:space="preserve">tioner i den lagen. </w:t>
      </w:r>
    </w:p>
    <w:p w14:paraId="73ED36B9" w14:textId="618170BA" w:rsidR="001447FA" w:rsidRPr="000B0997" w:rsidRDefault="001447FA" w:rsidP="001447FA">
      <w:pPr>
        <w:pStyle w:val="Brdtextmedindrag"/>
        <w:rPr>
          <w:lang w:eastAsia="sv-SE"/>
        </w:rPr>
      </w:pPr>
      <w:r>
        <w:rPr>
          <w:lang w:eastAsia="sv-SE"/>
        </w:rPr>
        <w:lastRenderedPageBreak/>
        <w:t xml:space="preserve">I vissa </w:t>
      </w:r>
      <w:r w:rsidRPr="000B0997">
        <w:rPr>
          <w:lang w:eastAsia="sv-SE"/>
        </w:rPr>
        <w:t xml:space="preserve">delar </w:t>
      </w:r>
      <w:r>
        <w:rPr>
          <w:lang w:eastAsia="sv-SE"/>
        </w:rPr>
        <w:t>behöver</w:t>
      </w:r>
      <w:r w:rsidRPr="0034251E">
        <w:rPr>
          <w:lang w:eastAsia="sv-SE"/>
        </w:rPr>
        <w:t xml:space="preserve"> bestämmelserna i </w:t>
      </w:r>
      <w:r>
        <w:rPr>
          <w:lang w:eastAsia="sv-SE"/>
        </w:rPr>
        <w:t xml:space="preserve">den nya </w:t>
      </w:r>
      <w:r w:rsidRPr="0034251E">
        <w:rPr>
          <w:lang w:eastAsia="sv-SE"/>
        </w:rPr>
        <w:t>lagen om tjänstepen</w:t>
      </w:r>
      <w:r>
        <w:rPr>
          <w:lang w:eastAsia="sv-SE"/>
        </w:rPr>
        <w:softHyphen/>
      </w:r>
      <w:r w:rsidRPr="0034251E">
        <w:rPr>
          <w:lang w:eastAsia="sv-SE"/>
        </w:rPr>
        <w:t>sion</w:t>
      </w:r>
      <w:r w:rsidRPr="000B0997">
        <w:rPr>
          <w:lang w:eastAsia="sv-SE"/>
        </w:rPr>
        <w:t>sföretag avvika från motsvarande bestämmelser i försäkringsrörelse</w:t>
      </w:r>
      <w:r>
        <w:rPr>
          <w:lang w:eastAsia="sv-SE"/>
        </w:rPr>
        <w:softHyphen/>
      </w:r>
      <w:r w:rsidRPr="000B0997">
        <w:rPr>
          <w:lang w:eastAsia="sv-SE"/>
        </w:rPr>
        <w:t>lagen. Detta gäller framför</w:t>
      </w:r>
      <w:r>
        <w:rPr>
          <w:lang w:eastAsia="sv-SE"/>
        </w:rPr>
        <w:t xml:space="preserve"> </w:t>
      </w:r>
      <w:r w:rsidRPr="000B0997">
        <w:rPr>
          <w:lang w:eastAsia="sv-SE"/>
        </w:rPr>
        <w:t>allt bestämmelserna för tillsynsmyndigheten, Finansinspektionen. Bestämmelserna i försäkringsrörelselagen om risk</w:t>
      </w:r>
      <w:r>
        <w:rPr>
          <w:lang w:eastAsia="sv-SE"/>
        </w:rPr>
        <w:softHyphen/>
      </w:r>
      <w:r w:rsidRPr="000B0997">
        <w:rPr>
          <w:lang w:eastAsia="sv-SE"/>
        </w:rPr>
        <w:t>koncentrationer och transaktioner</w:t>
      </w:r>
      <w:r w:rsidR="008B7258">
        <w:rPr>
          <w:lang w:eastAsia="sv-SE"/>
        </w:rPr>
        <w:t xml:space="preserve"> inom en grupp</w:t>
      </w:r>
      <w:r w:rsidRPr="000B0997">
        <w:rPr>
          <w:lang w:eastAsia="sv-SE"/>
        </w:rPr>
        <w:t xml:space="preserve"> har sin grund i Solvens</w:t>
      </w:r>
      <w:r w:rsidR="001509C3">
        <w:rPr>
          <w:lang w:eastAsia="sv-SE"/>
        </w:rPr>
        <w:t> </w:t>
      </w:r>
      <w:r w:rsidRPr="000B0997">
        <w:rPr>
          <w:lang w:eastAsia="sv-SE"/>
        </w:rPr>
        <w:t>II-direk</w:t>
      </w:r>
      <w:r>
        <w:rPr>
          <w:lang w:eastAsia="sv-SE"/>
        </w:rPr>
        <w:softHyphen/>
      </w:r>
      <w:r w:rsidRPr="000B0997">
        <w:rPr>
          <w:lang w:eastAsia="sv-SE"/>
        </w:rPr>
        <w:t>tivet, som är ett fullharmoniseringsdirektiv. Solvens II-direktivet inne</w:t>
      </w:r>
      <w:r>
        <w:rPr>
          <w:lang w:eastAsia="sv-SE"/>
        </w:rPr>
        <w:softHyphen/>
      </w:r>
      <w:r w:rsidRPr="000B0997">
        <w:rPr>
          <w:lang w:eastAsia="sv-SE"/>
        </w:rPr>
        <w:t>håller flera bestämmelser om hur olika behöriga myndig</w:t>
      </w:r>
      <w:r w:rsidR="001509C3">
        <w:rPr>
          <w:lang w:eastAsia="sv-SE"/>
        </w:rPr>
        <w:softHyphen/>
      </w:r>
      <w:r w:rsidRPr="000B0997">
        <w:rPr>
          <w:lang w:eastAsia="sv-SE"/>
        </w:rPr>
        <w:t>heter ska sam</w:t>
      </w:r>
      <w:r>
        <w:rPr>
          <w:lang w:eastAsia="sv-SE"/>
        </w:rPr>
        <w:softHyphen/>
      </w:r>
      <w:r w:rsidRPr="000B0997">
        <w:rPr>
          <w:lang w:eastAsia="sv-SE"/>
        </w:rPr>
        <w:t>verka och samordna tillsynen över försäkringsgrupper. Andra tjänste</w:t>
      </w:r>
      <w:r>
        <w:rPr>
          <w:lang w:eastAsia="sv-SE"/>
        </w:rPr>
        <w:softHyphen/>
      </w:r>
      <w:r w:rsidRPr="000B0997">
        <w:rPr>
          <w:lang w:eastAsia="sv-SE"/>
        </w:rPr>
        <w:t>pensionsdirektivet innehåller inte några bestämmelser om grupptillsyn och därmed finns det inte heller några bestämmelser om att olika myndigheter inom EES ska samarbeta inom ramen för en grupp</w:t>
      </w:r>
      <w:r w:rsidR="001509C3">
        <w:rPr>
          <w:lang w:eastAsia="sv-SE"/>
        </w:rPr>
        <w:softHyphen/>
      </w:r>
      <w:r w:rsidRPr="000B0997">
        <w:rPr>
          <w:lang w:eastAsia="sv-SE"/>
        </w:rPr>
        <w:t>tillsyn över tjänste</w:t>
      </w:r>
      <w:r>
        <w:rPr>
          <w:lang w:eastAsia="sv-SE"/>
        </w:rPr>
        <w:softHyphen/>
      </w:r>
      <w:r w:rsidRPr="000B0997">
        <w:rPr>
          <w:lang w:eastAsia="sv-SE"/>
        </w:rPr>
        <w:t>pensionsinstitut. För tjänstepensionsföretag bör det därför inte införas något krav om att Finansinspektionen, innan de</w:t>
      </w:r>
      <w:r>
        <w:rPr>
          <w:lang w:eastAsia="sv-SE"/>
        </w:rPr>
        <w:t>n</w:t>
      </w:r>
      <w:r w:rsidRPr="000B0997">
        <w:rPr>
          <w:lang w:eastAsia="sv-SE"/>
        </w:rPr>
        <w:t xml:space="preserve"> fattar beslut, ska höra berörda </w:t>
      </w:r>
      <w:r>
        <w:rPr>
          <w:lang w:eastAsia="sv-SE"/>
        </w:rPr>
        <w:t xml:space="preserve">behöriga </w:t>
      </w:r>
      <w:r w:rsidRPr="0034251E">
        <w:rPr>
          <w:lang w:eastAsia="sv-SE"/>
        </w:rPr>
        <w:t xml:space="preserve">myndigheter. </w:t>
      </w:r>
    </w:p>
    <w:p w14:paraId="6E594460" w14:textId="77777777" w:rsidR="001447FA" w:rsidRPr="007450DD" w:rsidRDefault="001447FA" w:rsidP="001447FA">
      <w:pPr>
        <w:pStyle w:val="Rubrik5utannumrering"/>
        <w:rPr>
          <w:lang w:eastAsia="sv-SE"/>
        </w:rPr>
      </w:pPr>
      <w:r w:rsidRPr="00EF736F">
        <w:rPr>
          <w:lang w:eastAsia="sv-SE"/>
        </w:rPr>
        <w:t>Rapportering</w:t>
      </w:r>
    </w:p>
    <w:p w14:paraId="71A109BD" w14:textId="40448968" w:rsidR="001447FA" w:rsidRPr="000B0997" w:rsidRDefault="001447FA" w:rsidP="00707D1C">
      <w:pPr>
        <w:pStyle w:val="Brdtextmedindrag"/>
        <w:ind w:firstLine="0"/>
        <w:rPr>
          <w:lang w:eastAsia="sv-SE"/>
        </w:rPr>
      </w:pPr>
      <w:r w:rsidRPr="000B0997">
        <w:rPr>
          <w:lang w:eastAsia="sv-SE"/>
        </w:rPr>
        <w:t xml:space="preserve">På samma sätt som </w:t>
      </w:r>
      <w:r>
        <w:rPr>
          <w:lang w:eastAsia="sv-SE"/>
        </w:rPr>
        <w:t xml:space="preserve">när det gäller </w:t>
      </w:r>
      <w:r w:rsidRPr="0034251E">
        <w:rPr>
          <w:lang w:eastAsia="sv-SE"/>
        </w:rPr>
        <w:t>ansvar</w:t>
      </w:r>
      <w:r>
        <w:rPr>
          <w:lang w:eastAsia="sv-SE"/>
        </w:rPr>
        <w:t>et</w:t>
      </w:r>
      <w:r w:rsidRPr="0034251E">
        <w:rPr>
          <w:lang w:eastAsia="sv-SE"/>
        </w:rPr>
        <w:t xml:space="preserve"> för beräkning av kapitalbas oc</w:t>
      </w:r>
      <w:r w:rsidRPr="000B0997">
        <w:rPr>
          <w:lang w:eastAsia="sv-SE"/>
        </w:rPr>
        <w:t>h solvenskapitalkrav och rapportering av dessa (19 kap. 32 och 33 §§ FRL), kan det enligt försäkringsrörelselagen vara ett företag som inte har hemvist i Sverige som ska rapportera om riskkoncentrationer och transak</w:t>
      </w:r>
      <w:r>
        <w:rPr>
          <w:lang w:eastAsia="sv-SE"/>
        </w:rPr>
        <w:softHyphen/>
      </w:r>
      <w:r w:rsidRPr="000B0997">
        <w:rPr>
          <w:lang w:eastAsia="sv-SE"/>
        </w:rPr>
        <w:t xml:space="preserve">tioner </w:t>
      </w:r>
      <w:r w:rsidR="008B7258">
        <w:rPr>
          <w:lang w:eastAsia="sv-SE"/>
        </w:rPr>
        <w:t xml:space="preserve">inom gruppen </w:t>
      </w:r>
      <w:r w:rsidRPr="000B0997">
        <w:rPr>
          <w:lang w:eastAsia="sv-SE"/>
        </w:rPr>
        <w:t>till Finansinspektionen. En sådan ordning är inte lämplig för tjänste</w:t>
      </w:r>
      <w:r>
        <w:rPr>
          <w:lang w:eastAsia="sv-SE"/>
        </w:rPr>
        <w:softHyphen/>
      </w:r>
      <w:r w:rsidRPr="000B0997">
        <w:rPr>
          <w:lang w:eastAsia="sv-SE"/>
        </w:rPr>
        <w:t>pensionsföretag</w:t>
      </w:r>
      <w:r>
        <w:rPr>
          <w:lang w:eastAsia="sv-SE"/>
        </w:rPr>
        <w:t xml:space="preserve"> eftersom</w:t>
      </w:r>
      <w:r w:rsidRPr="0034251E">
        <w:rPr>
          <w:lang w:eastAsia="sv-SE"/>
        </w:rPr>
        <w:t xml:space="preserve"> bestämmelserna om grupptillsyn ute</w:t>
      </w:r>
      <w:r w:rsidR="001509C3">
        <w:rPr>
          <w:lang w:eastAsia="sv-SE"/>
        </w:rPr>
        <w:softHyphen/>
      </w:r>
      <w:r w:rsidRPr="0034251E">
        <w:rPr>
          <w:lang w:eastAsia="sv-SE"/>
        </w:rPr>
        <w:t xml:space="preserve">slutande är en svensk nationell reglering. </w:t>
      </w:r>
      <w:r w:rsidRPr="000B0997">
        <w:rPr>
          <w:lang w:eastAsia="sv-SE"/>
        </w:rPr>
        <w:t xml:space="preserve">I </w:t>
      </w:r>
      <w:r>
        <w:rPr>
          <w:lang w:eastAsia="sv-SE"/>
        </w:rPr>
        <w:t xml:space="preserve">den nya </w:t>
      </w:r>
      <w:r w:rsidRPr="000B0997">
        <w:rPr>
          <w:lang w:eastAsia="sv-SE"/>
        </w:rPr>
        <w:t>lagen om tjänste</w:t>
      </w:r>
      <w:r w:rsidR="001509C3">
        <w:rPr>
          <w:lang w:eastAsia="sv-SE"/>
        </w:rPr>
        <w:softHyphen/>
      </w:r>
      <w:r w:rsidRPr="000B0997">
        <w:rPr>
          <w:lang w:eastAsia="sv-SE"/>
        </w:rPr>
        <w:t>pensionsföretag bör det därför anges att det ska vara det tjänstepensions</w:t>
      </w:r>
      <w:r w:rsidR="001509C3">
        <w:rPr>
          <w:lang w:eastAsia="sv-SE"/>
        </w:rPr>
        <w:softHyphen/>
      </w:r>
      <w:r w:rsidRPr="000B0997">
        <w:rPr>
          <w:lang w:eastAsia="sv-SE"/>
        </w:rPr>
        <w:t xml:space="preserve">företag som </w:t>
      </w:r>
      <w:r>
        <w:rPr>
          <w:lang w:eastAsia="sv-SE"/>
        </w:rPr>
        <w:t xml:space="preserve">ska </w:t>
      </w:r>
      <w:r w:rsidR="00EE165E">
        <w:rPr>
          <w:lang w:eastAsia="sv-SE"/>
        </w:rPr>
        <w:t xml:space="preserve">omfattas av </w:t>
      </w:r>
      <w:r>
        <w:rPr>
          <w:lang w:eastAsia="sv-SE"/>
        </w:rPr>
        <w:t xml:space="preserve">fullständig </w:t>
      </w:r>
      <w:r w:rsidRPr="0034251E">
        <w:rPr>
          <w:lang w:eastAsia="sv-SE"/>
        </w:rPr>
        <w:t>grupptillsyn som ska ansvara för rapportering av riskkoncentra</w:t>
      </w:r>
      <w:r>
        <w:rPr>
          <w:lang w:eastAsia="sv-SE"/>
        </w:rPr>
        <w:softHyphen/>
      </w:r>
      <w:r w:rsidRPr="0034251E">
        <w:rPr>
          <w:lang w:eastAsia="sv-SE"/>
        </w:rPr>
        <w:t xml:space="preserve">tioner och transaktioner </w:t>
      </w:r>
      <w:r w:rsidRPr="000B0997">
        <w:rPr>
          <w:lang w:eastAsia="sv-SE"/>
        </w:rPr>
        <w:t>inom en grupp.</w:t>
      </w:r>
    </w:p>
    <w:p w14:paraId="49FF8308" w14:textId="77777777" w:rsidR="001447FA" w:rsidRPr="000B0997" w:rsidRDefault="001447FA" w:rsidP="001447FA">
      <w:pPr>
        <w:pStyle w:val="Rubrik5utannumrering"/>
        <w:rPr>
          <w:lang w:eastAsia="sv-SE"/>
        </w:rPr>
      </w:pPr>
      <w:r w:rsidRPr="000B0997">
        <w:rPr>
          <w:lang w:eastAsia="sv-SE"/>
        </w:rPr>
        <w:t>Reglerad enhet</w:t>
      </w:r>
      <w:r>
        <w:rPr>
          <w:lang w:eastAsia="sv-SE"/>
        </w:rPr>
        <w:t xml:space="preserve"> </w:t>
      </w:r>
      <w:r w:rsidRPr="0034251E">
        <w:rPr>
          <w:lang w:eastAsia="sv-SE"/>
        </w:rPr>
        <w:t>–</w:t>
      </w:r>
      <w:r>
        <w:rPr>
          <w:lang w:eastAsia="sv-SE"/>
        </w:rPr>
        <w:t xml:space="preserve"> </w:t>
      </w:r>
      <w:r w:rsidRPr="0034251E">
        <w:rPr>
          <w:lang w:eastAsia="sv-SE"/>
        </w:rPr>
        <w:t>reglerat företag</w:t>
      </w:r>
    </w:p>
    <w:p w14:paraId="6A52AEFB" w14:textId="77777777" w:rsidR="001447FA" w:rsidRPr="000B0997" w:rsidRDefault="001447FA" w:rsidP="001447FA">
      <w:pPr>
        <w:pStyle w:val="Brdtextmedindrag"/>
        <w:ind w:firstLine="0"/>
        <w:rPr>
          <w:lang w:eastAsia="sv-SE"/>
        </w:rPr>
      </w:pPr>
      <w:r w:rsidRPr="000B0997">
        <w:rPr>
          <w:lang w:eastAsia="sv-SE"/>
        </w:rPr>
        <w:t>I försäkringsrörelselagen finns en bestämmelse om undantag från kravet på tillsyn över riskkoncentrationer och transaktioner inom en grupp (19 kap. 40 §). I denna bestämmelse används begreppet reglerad enhet samtidigt som det hänvisas till konglomeratlagen. Bestämmelsen genom</w:t>
      </w:r>
      <w:r>
        <w:rPr>
          <w:lang w:eastAsia="sv-SE"/>
        </w:rPr>
        <w:softHyphen/>
      </w:r>
      <w:r w:rsidRPr="000B0997">
        <w:rPr>
          <w:lang w:eastAsia="sv-SE"/>
        </w:rPr>
        <w:t>för artikel 213.3 i Solvens II-direktivet i lydelse</w:t>
      </w:r>
      <w:r>
        <w:rPr>
          <w:lang w:eastAsia="sv-SE"/>
        </w:rPr>
        <w:t>n</w:t>
      </w:r>
      <w:r w:rsidRPr="000B0997">
        <w:rPr>
          <w:lang w:eastAsia="sv-SE"/>
        </w:rPr>
        <w:t xml:space="preserve"> enligt artikel 4.2 i ändringsdirektivet. På motsvarande sätt som i försäkringsrörelselagen (19 kap. 40 §) används i Solvens II-direktivet (artikel 213.3) begreppet reglerad enhet samtidigt som det hänvisas till konglomeratdirektivet. Reglerad enhet definieras i konglomeratdirektivet som ett kreditinstitut, ett försäkringsföretag, ett återförsäkringsföretag, ett värdepappersföretag, ett kapitalförvaltningsbolag eller en förvaltare av alternativa investerings</w:t>
      </w:r>
      <w:r>
        <w:rPr>
          <w:lang w:eastAsia="sv-SE"/>
        </w:rPr>
        <w:softHyphen/>
      </w:r>
      <w:r w:rsidRPr="000B0997">
        <w:rPr>
          <w:lang w:eastAsia="sv-SE"/>
        </w:rPr>
        <w:t>fonder (artikel 2.4 i konglomeratdirektivet i lydelse</w:t>
      </w:r>
      <w:r>
        <w:rPr>
          <w:lang w:eastAsia="sv-SE"/>
        </w:rPr>
        <w:t>n</w:t>
      </w:r>
      <w:r w:rsidRPr="000B0997">
        <w:rPr>
          <w:lang w:eastAsia="sv-SE"/>
        </w:rPr>
        <w:t xml:space="preserve"> enligt artikel 2.1 i ändringsdirektivet).</w:t>
      </w:r>
    </w:p>
    <w:p w14:paraId="010FD4AA" w14:textId="77777777" w:rsidR="001447FA" w:rsidRPr="000B0997" w:rsidRDefault="001447FA" w:rsidP="001447FA">
      <w:pPr>
        <w:pStyle w:val="Brdtextmedindrag"/>
        <w:rPr>
          <w:lang w:eastAsia="sv-SE"/>
        </w:rPr>
      </w:pPr>
      <w:r>
        <w:rPr>
          <w:lang w:eastAsia="sv-SE"/>
        </w:rPr>
        <w:t>När</w:t>
      </w:r>
      <w:r w:rsidRPr="000B0997" w:rsidDel="00542DC7">
        <w:rPr>
          <w:lang w:eastAsia="sv-SE"/>
        </w:rPr>
        <w:t xml:space="preserve"> </w:t>
      </w:r>
      <w:r w:rsidRPr="000B0997">
        <w:rPr>
          <w:lang w:eastAsia="sv-SE"/>
        </w:rPr>
        <w:t xml:space="preserve">konglomeratdirektivet </w:t>
      </w:r>
      <w:r>
        <w:rPr>
          <w:lang w:eastAsia="sv-SE"/>
        </w:rPr>
        <w:t xml:space="preserve">genomfördes i svensk rätt </w:t>
      </w:r>
      <w:r w:rsidRPr="000B0997">
        <w:rPr>
          <w:lang w:eastAsia="sv-SE"/>
        </w:rPr>
        <w:t>gjordes bedöm</w:t>
      </w:r>
      <w:r>
        <w:rPr>
          <w:lang w:eastAsia="sv-SE"/>
        </w:rPr>
        <w:softHyphen/>
      </w:r>
      <w:r w:rsidRPr="000B0997">
        <w:rPr>
          <w:lang w:eastAsia="sv-SE"/>
        </w:rPr>
        <w:t xml:space="preserve">ningen att det av språkliga skäl var bättre att benämna denna kategori företag reglerade företag i stället för reglerade enheter (prop. 2005/06:45 s. 98). Detta bör fortsatt gälla och det rör sig, som </w:t>
      </w:r>
      <w:r w:rsidRPr="000B0997">
        <w:rPr>
          <w:i/>
          <w:lang w:eastAsia="sv-SE"/>
        </w:rPr>
        <w:t>Finansinspektionen</w:t>
      </w:r>
      <w:r w:rsidRPr="0039406B">
        <w:rPr>
          <w:lang w:eastAsia="sv-SE"/>
        </w:rPr>
        <w:t xml:space="preserve"> </w:t>
      </w:r>
      <w:r>
        <w:rPr>
          <w:lang w:eastAsia="sv-SE"/>
        </w:rPr>
        <w:t>tar upp</w:t>
      </w:r>
      <w:r w:rsidRPr="0039406B">
        <w:rPr>
          <w:lang w:eastAsia="sv-SE"/>
        </w:rPr>
        <w:t xml:space="preserve">, inte om något nytt begrepp </w:t>
      </w:r>
      <w:r w:rsidRPr="007450DD">
        <w:rPr>
          <w:lang w:eastAsia="sv-SE"/>
        </w:rPr>
        <w:t xml:space="preserve">i sak som införs. </w:t>
      </w:r>
      <w:r w:rsidRPr="0034251E">
        <w:rPr>
          <w:lang w:eastAsia="sv-SE"/>
        </w:rPr>
        <w:t xml:space="preserve">Även om </w:t>
      </w:r>
      <w:r>
        <w:rPr>
          <w:lang w:eastAsia="sv-SE"/>
        </w:rPr>
        <w:t>termen</w:t>
      </w:r>
      <w:r w:rsidRPr="0034251E">
        <w:rPr>
          <w:lang w:eastAsia="sv-SE"/>
        </w:rPr>
        <w:t xml:space="preserve"> reglerad enhet används i försäkringsrörelselagen, bör samma </w:t>
      </w:r>
      <w:r>
        <w:rPr>
          <w:lang w:eastAsia="sv-SE"/>
        </w:rPr>
        <w:t>term</w:t>
      </w:r>
      <w:r w:rsidRPr="0034251E">
        <w:rPr>
          <w:lang w:eastAsia="sv-SE"/>
        </w:rPr>
        <w:t xml:space="preserve"> användas i </w:t>
      </w:r>
      <w:r>
        <w:rPr>
          <w:lang w:eastAsia="sv-SE"/>
        </w:rPr>
        <w:t xml:space="preserve">den nya </w:t>
      </w:r>
      <w:r w:rsidRPr="0034251E">
        <w:rPr>
          <w:lang w:eastAsia="sv-SE"/>
        </w:rPr>
        <w:t>lagen om tjänstepensionsföretag som i kong</w:t>
      </w:r>
      <w:r w:rsidRPr="000B0997">
        <w:rPr>
          <w:lang w:eastAsia="sv-SE"/>
        </w:rPr>
        <w:t xml:space="preserve">lomeratlagen, där </w:t>
      </w:r>
      <w:r>
        <w:rPr>
          <w:lang w:eastAsia="sv-SE"/>
        </w:rPr>
        <w:t xml:space="preserve">termen </w:t>
      </w:r>
      <w:r w:rsidRPr="000B0997">
        <w:rPr>
          <w:lang w:eastAsia="sv-SE"/>
        </w:rPr>
        <w:t xml:space="preserve">också definieras. I </w:t>
      </w:r>
      <w:r>
        <w:rPr>
          <w:lang w:eastAsia="sv-SE"/>
        </w:rPr>
        <w:t xml:space="preserve">den nya </w:t>
      </w:r>
      <w:r w:rsidRPr="000B0997">
        <w:rPr>
          <w:lang w:eastAsia="sv-SE"/>
        </w:rPr>
        <w:t xml:space="preserve">lagen bör därför </w:t>
      </w:r>
      <w:r>
        <w:rPr>
          <w:lang w:eastAsia="sv-SE"/>
        </w:rPr>
        <w:t>termen</w:t>
      </w:r>
      <w:r w:rsidRPr="000B0997">
        <w:rPr>
          <w:lang w:eastAsia="sv-SE"/>
        </w:rPr>
        <w:t xml:space="preserve"> reglerat företag </w:t>
      </w:r>
      <w:r w:rsidRPr="000B0997">
        <w:rPr>
          <w:lang w:eastAsia="sv-SE"/>
        </w:rPr>
        <w:lastRenderedPageBreak/>
        <w:t xml:space="preserve">användas. På så sätt blir det också tydligare att, som </w:t>
      </w:r>
      <w:r w:rsidRPr="000B0997">
        <w:rPr>
          <w:i/>
          <w:lang w:eastAsia="sv-SE"/>
        </w:rPr>
        <w:t>Finansinspektionen</w:t>
      </w:r>
      <w:r w:rsidRPr="000B0997">
        <w:rPr>
          <w:lang w:eastAsia="sv-SE"/>
        </w:rPr>
        <w:t xml:space="preserve"> påpekar, ett holdingföretag inte kan vara ett reglerat företag.</w:t>
      </w:r>
    </w:p>
    <w:p w14:paraId="575E2C70" w14:textId="77777777" w:rsidR="001447FA" w:rsidRPr="007450DD" w:rsidRDefault="001447FA" w:rsidP="001447FA">
      <w:pPr>
        <w:pStyle w:val="Rubrik5utannumrering"/>
        <w:rPr>
          <w:lang w:eastAsia="sv-SE"/>
        </w:rPr>
      </w:pPr>
      <w:r>
        <w:rPr>
          <w:lang w:eastAsia="sv-SE"/>
        </w:rPr>
        <w:t>Föreskrifter på lägre nivå än lag</w:t>
      </w:r>
    </w:p>
    <w:p w14:paraId="52DBA4BF" w14:textId="77777777" w:rsidR="001447FA" w:rsidRDefault="001447FA" w:rsidP="00707D1C">
      <w:pPr>
        <w:pStyle w:val="Brdtextmedindrag"/>
        <w:ind w:firstLine="0"/>
        <w:rPr>
          <w:lang w:eastAsia="sv-SE"/>
        </w:rPr>
      </w:pPr>
      <w:r w:rsidRPr="00EF736F">
        <w:rPr>
          <w:lang w:eastAsia="sv-SE"/>
        </w:rPr>
        <w:t xml:space="preserve">Enligt försäkringsrörelselagen gäller att regeringen eller den myndighet som regeringen bestämmer får meddela föreskrifter om vilka upplysningar </w:t>
      </w:r>
      <w:r>
        <w:rPr>
          <w:lang w:eastAsia="sv-SE"/>
        </w:rPr>
        <w:t xml:space="preserve">som </w:t>
      </w:r>
      <w:r w:rsidRPr="00EF736F">
        <w:rPr>
          <w:lang w:eastAsia="sv-SE"/>
        </w:rPr>
        <w:t>ett företag ska lämna till Finansinspektionen när det gäller väsentliga risk</w:t>
      </w:r>
      <w:r>
        <w:rPr>
          <w:lang w:eastAsia="sv-SE"/>
        </w:rPr>
        <w:softHyphen/>
      </w:r>
      <w:r w:rsidRPr="00EF736F">
        <w:rPr>
          <w:lang w:eastAsia="sv-SE"/>
        </w:rPr>
        <w:t>koncentrationer och betydande transaktioner av visst slag inom en grupp (19 kap. 104 § 5)</w:t>
      </w:r>
      <w:r>
        <w:rPr>
          <w:lang w:eastAsia="sv-SE"/>
        </w:rPr>
        <w:t>.</w:t>
      </w:r>
      <w:r w:rsidRPr="00EF736F">
        <w:rPr>
          <w:lang w:eastAsia="sv-SE"/>
        </w:rPr>
        <w:t xml:space="preserve"> </w:t>
      </w:r>
      <w:r>
        <w:rPr>
          <w:lang w:eastAsia="sv-SE"/>
        </w:rPr>
        <w:t>En m</w:t>
      </w:r>
      <w:r w:rsidRPr="00EF736F">
        <w:rPr>
          <w:lang w:eastAsia="sv-SE"/>
        </w:rPr>
        <w:t xml:space="preserve">otsvarande </w:t>
      </w:r>
      <w:r>
        <w:rPr>
          <w:lang w:eastAsia="sv-SE"/>
        </w:rPr>
        <w:t>bestämmelse finns</w:t>
      </w:r>
      <w:r w:rsidRPr="00EF736F">
        <w:rPr>
          <w:lang w:eastAsia="sv-SE"/>
        </w:rPr>
        <w:t xml:space="preserve"> för tjänste</w:t>
      </w:r>
      <w:r>
        <w:rPr>
          <w:lang w:eastAsia="sv-SE"/>
        </w:rPr>
        <w:softHyphen/>
      </w:r>
      <w:r w:rsidRPr="00EF736F">
        <w:rPr>
          <w:lang w:eastAsia="sv-SE"/>
        </w:rPr>
        <w:t>pensionskassor</w:t>
      </w:r>
      <w:r>
        <w:rPr>
          <w:lang w:eastAsia="sv-SE"/>
        </w:rPr>
        <w:t xml:space="preserve"> i numera upphävda lagen om understödsföreningar</w:t>
      </w:r>
      <w:r w:rsidRPr="00EF736F">
        <w:rPr>
          <w:lang w:eastAsia="sv-SE"/>
        </w:rPr>
        <w:t xml:space="preserve"> (26 f § tredje stycket). </w:t>
      </w:r>
      <w:r>
        <w:rPr>
          <w:lang w:eastAsia="sv-SE"/>
        </w:rPr>
        <w:t>I</w:t>
      </w:r>
      <w:r w:rsidRPr="00EF736F">
        <w:rPr>
          <w:lang w:eastAsia="sv-SE"/>
        </w:rPr>
        <w:t xml:space="preserve"> Solvens</w:t>
      </w:r>
      <w:r>
        <w:rPr>
          <w:lang w:eastAsia="sv-SE"/>
        </w:rPr>
        <w:t> </w:t>
      </w:r>
      <w:r w:rsidRPr="00EF736F">
        <w:rPr>
          <w:lang w:eastAsia="sv-SE"/>
        </w:rPr>
        <w:t>II-förordningen finns bestämmelser om rappor</w:t>
      </w:r>
      <w:r>
        <w:rPr>
          <w:lang w:eastAsia="sv-SE"/>
        </w:rPr>
        <w:softHyphen/>
      </w:r>
      <w:r w:rsidRPr="00EF736F">
        <w:rPr>
          <w:lang w:eastAsia="sv-SE"/>
        </w:rPr>
        <w:t xml:space="preserve">tering </w:t>
      </w:r>
      <w:r>
        <w:rPr>
          <w:lang w:eastAsia="sv-SE"/>
        </w:rPr>
        <w:t>av</w:t>
      </w:r>
      <w:r w:rsidRPr="00EF736F">
        <w:rPr>
          <w:lang w:eastAsia="sv-SE"/>
        </w:rPr>
        <w:t xml:space="preserve"> risk</w:t>
      </w:r>
      <w:r>
        <w:rPr>
          <w:lang w:eastAsia="sv-SE"/>
        </w:rPr>
        <w:softHyphen/>
      </w:r>
      <w:r w:rsidRPr="00EF736F">
        <w:rPr>
          <w:lang w:eastAsia="sv-SE"/>
        </w:rPr>
        <w:t>koncentrationer och transaktioner inom gruppen</w:t>
      </w:r>
      <w:r>
        <w:rPr>
          <w:lang w:eastAsia="sv-SE"/>
        </w:rPr>
        <w:t xml:space="preserve"> (</w:t>
      </w:r>
      <w:r w:rsidRPr="00EF736F">
        <w:rPr>
          <w:lang w:eastAsia="sv-SE"/>
        </w:rPr>
        <w:t>artikl</w:t>
      </w:r>
      <w:r>
        <w:rPr>
          <w:lang w:eastAsia="sv-SE"/>
        </w:rPr>
        <w:t>arna</w:t>
      </w:r>
      <w:r w:rsidRPr="00EF736F">
        <w:rPr>
          <w:lang w:eastAsia="sv-SE"/>
        </w:rPr>
        <w:t xml:space="preserve"> 376 och 377</w:t>
      </w:r>
      <w:r>
        <w:rPr>
          <w:lang w:eastAsia="sv-SE"/>
        </w:rPr>
        <w:t>) och mot bakgrund av dessa bestämmelser har Finans</w:t>
      </w:r>
      <w:r>
        <w:rPr>
          <w:lang w:eastAsia="sv-SE"/>
        </w:rPr>
        <w:softHyphen/>
        <w:t xml:space="preserve">inspektionen valt att inte utnyttja bemyndigandet i försäkringsrörelselagen </w:t>
      </w:r>
      <w:r w:rsidRPr="00EF736F">
        <w:rPr>
          <w:lang w:eastAsia="sv-SE"/>
        </w:rPr>
        <w:t xml:space="preserve">(Finansinspektionens beslutspromemoria Nya och ändrade regler för försäkringsföretag till följd av Solvens 2, </w:t>
      </w:r>
      <w:r>
        <w:rPr>
          <w:lang w:eastAsia="sv-SE"/>
        </w:rPr>
        <w:t>d</w:t>
      </w:r>
      <w:r w:rsidRPr="00EF736F">
        <w:rPr>
          <w:lang w:eastAsia="sv-SE"/>
        </w:rPr>
        <w:t>nr 10</w:t>
      </w:r>
      <w:r>
        <w:rPr>
          <w:lang w:eastAsia="sv-SE"/>
        </w:rPr>
        <w:t>-</w:t>
      </w:r>
      <w:r w:rsidRPr="00EF736F">
        <w:rPr>
          <w:lang w:eastAsia="sv-SE"/>
        </w:rPr>
        <w:t xml:space="preserve">9537, s. 72). </w:t>
      </w:r>
    </w:p>
    <w:p w14:paraId="4F4C1372" w14:textId="20583167" w:rsidR="001447FA" w:rsidRDefault="001447FA" w:rsidP="00707D1C">
      <w:pPr>
        <w:pStyle w:val="Brdtextmedindrag"/>
        <w:rPr>
          <w:lang w:eastAsia="sv-SE"/>
        </w:rPr>
      </w:pPr>
      <w:r w:rsidRPr="00EF736F">
        <w:rPr>
          <w:lang w:eastAsia="sv-SE"/>
        </w:rPr>
        <w:t xml:space="preserve">Även för tjänstepensionsföretag </w:t>
      </w:r>
      <w:r>
        <w:rPr>
          <w:lang w:eastAsia="sv-SE"/>
        </w:rPr>
        <w:t xml:space="preserve">finns </w:t>
      </w:r>
      <w:r w:rsidRPr="00EF736F">
        <w:rPr>
          <w:lang w:eastAsia="sv-SE"/>
        </w:rPr>
        <w:t>ett behov av ytterligare bestäm</w:t>
      </w:r>
      <w:r>
        <w:rPr>
          <w:lang w:eastAsia="sv-SE"/>
        </w:rPr>
        <w:softHyphen/>
      </w:r>
      <w:r w:rsidRPr="00EF736F">
        <w:rPr>
          <w:lang w:eastAsia="sv-SE"/>
        </w:rPr>
        <w:t>melser</w:t>
      </w:r>
      <w:r>
        <w:rPr>
          <w:lang w:eastAsia="sv-SE"/>
        </w:rPr>
        <w:t xml:space="preserve"> som närmare reglerar rapporteringen av riskkoncentrationer och transaktioner</w:t>
      </w:r>
      <w:r w:rsidR="008B7258">
        <w:rPr>
          <w:lang w:eastAsia="sv-SE"/>
        </w:rPr>
        <w:t xml:space="preserve"> inom gruppen</w:t>
      </w:r>
      <w:r w:rsidRPr="00EF736F">
        <w:rPr>
          <w:lang w:eastAsia="sv-SE"/>
        </w:rPr>
        <w:t>. Regeringen eller den myndighet som regeringen bestämmer bör där</w:t>
      </w:r>
      <w:r>
        <w:rPr>
          <w:lang w:eastAsia="sv-SE"/>
        </w:rPr>
        <w:t>för</w:t>
      </w:r>
      <w:r w:rsidRPr="00EF736F">
        <w:rPr>
          <w:lang w:eastAsia="sv-SE"/>
        </w:rPr>
        <w:t xml:space="preserve"> </w:t>
      </w:r>
      <w:r>
        <w:rPr>
          <w:lang w:eastAsia="sv-SE"/>
        </w:rPr>
        <w:t>få</w:t>
      </w:r>
      <w:r w:rsidRPr="00EF736F">
        <w:rPr>
          <w:lang w:eastAsia="sv-SE"/>
        </w:rPr>
        <w:t xml:space="preserve"> meddela föreskrifter om vilka upp</w:t>
      </w:r>
      <w:r w:rsidR="001509C3">
        <w:rPr>
          <w:lang w:eastAsia="sv-SE"/>
        </w:rPr>
        <w:softHyphen/>
      </w:r>
      <w:r w:rsidRPr="00EF736F">
        <w:rPr>
          <w:lang w:eastAsia="sv-SE"/>
        </w:rPr>
        <w:t>lysningar som ett tjänste</w:t>
      </w:r>
      <w:r>
        <w:rPr>
          <w:lang w:eastAsia="sv-SE"/>
        </w:rPr>
        <w:softHyphen/>
      </w:r>
      <w:r w:rsidRPr="00EF736F">
        <w:rPr>
          <w:lang w:eastAsia="sv-SE"/>
        </w:rPr>
        <w:t>pensionsföretag ska lämna till Finansinspektionen när det gäller väsentliga riskkoncentra</w:t>
      </w:r>
      <w:r>
        <w:rPr>
          <w:lang w:eastAsia="sv-SE"/>
        </w:rPr>
        <w:softHyphen/>
      </w:r>
      <w:r w:rsidRPr="00EF736F">
        <w:rPr>
          <w:lang w:eastAsia="sv-SE"/>
        </w:rPr>
        <w:t>tioner och betydande transaktioner inom en grupp</w:t>
      </w:r>
      <w:r w:rsidRPr="00542DC7">
        <w:rPr>
          <w:lang w:eastAsia="sv-SE"/>
        </w:rPr>
        <w:t xml:space="preserve"> </w:t>
      </w:r>
      <w:r w:rsidRPr="00EF736F">
        <w:rPr>
          <w:lang w:eastAsia="sv-SE"/>
        </w:rPr>
        <w:t xml:space="preserve">enligt </w:t>
      </w:r>
      <w:r>
        <w:rPr>
          <w:lang w:eastAsia="sv-SE"/>
        </w:rPr>
        <w:t xml:space="preserve">den nya </w:t>
      </w:r>
      <w:r w:rsidRPr="00EF736F">
        <w:rPr>
          <w:lang w:eastAsia="sv-SE"/>
        </w:rPr>
        <w:t>lagen om tjänstepensionsföretag.</w:t>
      </w:r>
      <w:r>
        <w:rPr>
          <w:lang w:eastAsia="sv-SE"/>
        </w:rPr>
        <w:t xml:space="preserve"> </w:t>
      </w:r>
    </w:p>
    <w:p w14:paraId="40A6E790" w14:textId="77777777" w:rsidR="003A58BA" w:rsidRDefault="001447FA" w:rsidP="001447FA">
      <w:pPr>
        <w:pStyle w:val="Brdtextmedindrag"/>
        <w:rPr>
          <w:lang w:eastAsia="sv-SE"/>
        </w:rPr>
        <w:sectPr w:rsidR="003A58BA" w:rsidSect="00155500">
          <w:headerReference w:type="even" r:id="rId67"/>
          <w:headerReference w:type="default" r:id="rId68"/>
          <w:footerReference w:type="even" r:id="rId69"/>
          <w:footerReference w:type="default" r:id="rId70"/>
          <w:headerReference w:type="first" r:id="rId71"/>
          <w:footerReference w:type="first" r:id="rId72"/>
          <w:type w:val="continuous"/>
          <w:pgSz w:w="9356" w:h="13721" w:code="9"/>
          <w:pgMar w:top="794" w:right="2438" w:bottom="1191" w:left="1021" w:header="0" w:footer="709" w:gutter="0"/>
          <w:cols w:space="708"/>
          <w:docGrid w:linePitch="360"/>
        </w:sectPr>
      </w:pPr>
      <w:r>
        <w:rPr>
          <w:lang w:eastAsia="sv-SE"/>
        </w:rPr>
        <w:t>Hur och när ett tjänstepensionsföretag ska lämna upplysningar om risk</w:t>
      </w:r>
      <w:r>
        <w:rPr>
          <w:lang w:eastAsia="sv-SE"/>
        </w:rPr>
        <w:softHyphen/>
        <w:t>koncentrationer och transaktioner</w:t>
      </w:r>
      <w:r w:rsidR="008B7258">
        <w:rPr>
          <w:lang w:eastAsia="sv-SE"/>
        </w:rPr>
        <w:t xml:space="preserve"> inom gruppen</w:t>
      </w:r>
      <w:r>
        <w:rPr>
          <w:lang w:eastAsia="sv-SE"/>
        </w:rPr>
        <w:t xml:space="preserve"> bör kunna regleras genom verkställighetsföreskrifter. </w:t>
      </w:r>
      <w:bookmarkStart w:id="5138" w:name="_Toc8059875"/>
      <w:bookmarkStart w:id="5139" w:name="_Toc8061585"/>
      <w:bookmarkStart w:id="5140" w:name="_Toc8062117"/>
      <w:bookmarkStart w:id="5141" w:name="_Toc8064585"/>
      <w:bookmarkStart w:id="5142" w:name="_Toc8391262"/>
      <w:bookmarkStart w:id="5143" w:name="_Toc8391528"/>
      <w:bookmarkStart w:id="5144" w:name="_Toc8644733"/>
      <w:bookmarkStart w:id="5145" w:name="_Toc8645265"/>
      <w:bookmarkStart w:id="5146" w:name="_Toc8817746"/>
      <w:bookmarkStart w:id="5147" w:name="_Toc8818318"/>
      <w:bookmarkStart w:id="5148" w:name="_Toc8825687"/>
      <w:bookmarkStart w:id="5149" w:name="_Toc8831784"/>
      <w:bookmarkStart w:id="5150" w:name="_Toc8832693"/>
      <w:bookmarkStart w:id="5151" w:name="_Toc11153155"/>
      <w:bookmarkStart w:id="5152" w:name="_Toc11161076"/>
      <w:bookmarkStart w:id="5153" w:name="_Toc11167012"/>
      <w:bookmarkStart w:id="5154" w:name="_Toc11167548"/>
      <w:bookmarkStart w:id="5155" w:name="_Toc11168985"/>
      <w:bookmarkStart w:id="5156" w:name="_Toc11845938"/>
      <w:bookmarkStart w:id="5157" w:name="_Toc12611737"/>
      <w:r w:rsidRPr="00496371">
        <w:rPr>
          <w:lang w:eastAsia="sv-SE"/>
        </w:rPr>
        <w:t xml:space="preserve">I den nya lagen om tjänstepensionsföretag </w:t>
      </w:r>
      <w:r>
        <w:rPr>
          <w:lang w:eastAsia="sv-SE"/>
        </w:rPr>
        <w:t>bör</w:t>
      </w:r>
      <w:r w:rsidRPr="00496371">
        <w:rPr>
          <w:lang w:eastAsia="sv-SE"/>
        </w:rPr>
        <w:t xml:space="preserve"> det </w:t>
      </w:r>
      <w:r>
        <w:rPr>
          <w:lang w:eastAsia="sv-SE"/>
        </w:rPr>
        <w:t xml:space="preserve">därför </w:t>
      </w:r>
      <w:r w:rsidRPr="00496371">
        <w:rPr>
          <w:lang w:eastAsia="sv-SE"/>
        </w:rPr>
        <w:t xml:space="preserve">tas in en upplysning om att regeringen eller den myndighet som regeringen bestämmer kan meddela föreskrifter om hur </w:t>
      </w:r>
      <w:r>
        <w:rPr>
          <w:lang w:eastAsia="sv-SE"/>
        </w:rPr>
        <w:t>och när ett företag ska lämna sådana upplysningar</w:t>
      </w:r>
      <w:r w:rsidRPr="00496371">
        <w:rPr>
          <w:lang w:eastAsia="sv-SE"/>
        </w:rPr>
        <w:t>.</w:t>
      </w:r>
    </w:p>
    <w:p w14:paraId="6F872821" w14:textId="263E0223" w:rsidR="006474D8" w:rsidRPr="006474D8" w:rsidRDefault="006474D8" w:rsidP="00A85494">
      <w:pPr>
        <w:pStyle w:val="Rubrik3"/>
        <w:rPr>
          <w:lang w:eastAsia="sv-SE"/>
        </w:rPr>
      </w:pPr>
      <w:bookmarkStart w:id="5158" w:name="_Toc17708823"/>
      <w:bookmarkStart w:id="5159" w:name="_Toc17902950"/>
      <w:bookmarkEnd w:id="5138"/>
      <w:bookmarkEnd w:id="5139"/>
      <w:bookmarkEnd w:id="5140"/>
      <w:bookmarkEnd w:id="5141"/>
      <w:bookmarkEnd w:id="5142"/>
      <w:bookmarkEnd w:id="5143"/>
      <w:bookmarkEnd w:id="5144"/>
      <w:bookmarkEnd w:id="5145"/>
      <w:bookmarkEnd w:id="5146"/>
      <w:bookmarkEnd w:id="5147"/>
      <w:bookmarkEnd w:id="5148"/>
      <w:bookmarkEnd w:id="5149"/>
      <w:bookmarkEnd w:id="5150"/>
      <w:bookmarkEnd w:id="5151"/>
      <w:bookmarkEnd w:id="5152"/>
      <w:bookmarkEnd w:id="5153"/>
      <w:bookmarkEnd w:id="5154"/>
      <w:bookmarkEnd w:id="5155"/>
      <w:bookmarkEnd w:id="5156"/>
      <w:bookmarkEnd w:id="5157"/>
      <w:bookmarkEnd w:id="5158"/>
      <w:r>
        <w:t>God kontroll över och rapportering av transaktioner inom grupper med vissa typer av moderföretag</w:t>
      </w:r>
      <w:bookmarkEnd w:id="5159"/>
    </w:p>
    <w:p w14:paraId="7D8ACE8F" w14:textId="6425D542" w:rsidR="001447FA" w:rsidRPr="000B0997" w:rsidRDefault="001447FA" w:rsidP="001447FA">
      <w:pPr>
        <w:pStyle w:val="Brdtextram"/>
        <w:tabs>
          <w:tab w:val="left" w:pos="4253"/>
        </w:tabs>
      </w:pPr>
      <w:r w:rsidRPr="00EF736F">
        <w:rPr>
          <w:b/>
        </w:rPr>
        <w:t xml:space="preserve">Regeringens förslag: </w:t>
      </w:r>
      <w:r w:rsidRPr="000B0997">
        <w:t>Ett tjänstepensionsföretag ska ha god kontroll över</w:t>
      </w:r>
      <w:r>
        <w:t xml:space="preserve"> sina</w:t>
      </w:r>
      <w:r w:rsidRPr="000B0997">
        <w:t xml:space="preserve"> transaktioner med moderföretaget och </w:t>
      </w:r>
      <w:r>
        <w:t xml:space="preserve">företag som är anknutna till tjänstepensionsföretagets moderföretag </w:t>
      </w:r>
      <w:r w:rsidRPr="000B0997">
        <w:t>om tjänste</w:t>
      </w:r>
      <w:r>
        <w:softHyphen/>
      </w:r>
      <w:r w:rsidRPr="000B0997">
        <w:t xml:space="preserve">pensionsföretaget är dotterföretag till </w:t>
      </w:r>
    </w:p>
    <w:p w14:paraId="512344C0" w14:textId="77777777" w:rsidR="001447FA" w:rsidRPr="00EF736F" w:rsidRDefault="001447FA" w:rsidP="001447FA">
      <w:pPr>
        <w:pStyle w:val="Brdtextmedindragram"/>
      </w:pPr>
      <w:r w:rsidRPr="00EF736F">
        <w:t>1. ett företag som är ett försäkringsholdingföretag med blandad verk</w:t>
      </w:r>
      <w:r>
        <w:softHyphen/>
      </w:r>
      <w:r w:rsidRPr="00EF736F">
        <w:t xml:space="preserve">samhet, eller </w:t>
      </w:r>
    </w:p>
    <w:p w14:paraId="51115CE1" w14:textId="77777777" w:rsidR="001447FA" w:rsidRDefault="001447FA" w:rsidP="001447FA">
      <w:pPr>
        <w:pStyle w:val="Brdtextmedindragram"/>
      </w:pPr>
      <w:r w:rsidRPr="00EF736F">
        <w:t>2. ett företag som inte är ett tjänstepensionsföretag eller ett utländskt tjänstepensionsinstitut och som skulle vara ett försäkringsholding</w:t>
      </w:r>
      <w:r>
        <w:softHyphen/>
      </w:r>
      <w:r w:rsidRPr="00EF736F">
        <w:t xml:space="preserve">företag med blandad verksamhet om tjänstepensionsföretaget var ett försäkringsföretag. </w:t>
      </w:r>
    </w:p>
    <w:p w14:paraId="2225097E" w14:textId="77777777" w:rsidR="001447FA" w:rsidRDefault="001447FA" w:rsidP="001447FA">
      <w:pPr>
        <w:pStyle w:val="Brdtextmedindragram"/>
      </w:pPr>
      <w:r>
        <w:t>T</w:t>
      </w:r>
      <w:r w:rsidRPr="002B2D1B">
        <w:t>jänstepensionsföretag</w:t>
      </w:r>
      <w:r>
        <w:t>et</w:t>
      </w:r>
      <w:r w:rsidRPr="002B2D1B">
        <w:t xml:space="preserve"> ska rapportera sådana transaktioner som anges i första stycket som är betydande till Finansinspektionen. Företaget ska göra detta minst en gång per år. Om en transaktion har en mycket betydande omfattning, ska företaget rapportera den snarast möjligt.</w:t>
      </w:r>
    </w:p>
    <w:p w14:paraId="01E9F3E1" w14:textId="77777777" w:rsidR="001447FA" w:rsidRPr="00EF736F" w:rsidRDefault="001447FA" w:rsidP="001447FA">
      <w:pPr>
        <w:pStyle w:val="Brdtextmedindragram"/>
      </w:pPr>
      <w:r w:rsidRPr="00B84400">
        <w:lastRenderedPageBreak/>
        <w:t xml:space="preserve">Finansinspektionen ska för varje </w:t>
      </w:r>
      <w:r w:rsidRPr="005E5CB8">
        <w:t>enskild</w:t>
      </w:r>
      <w:r w:rsidRPr="00B84400">
        <w:t xml:space="preserve"> grupp besluta vilka dessa riskkoncentrationer och transaktioner är och lämpliga tröskel</w:t>
      </w:r>
      <w:r>
        <w:softHyphen/>
      </w:r>
      <w:r w:rsidRPr="00B84400">
        <w:t>värden för dem</w:t>
      </w:r>
      <w:r>
        <w:t>. Tröskelvärdena ska baseras på kapitalkrav eller försäkrings</w:t>
      </w:r>
      <w:r>
        <w:softHyphen/>
        <w:t>tekniska avsättningar eller båda dessa värden och hänsyn ska tas till gruppens struktur och riskhanteringssystem. Inspektionen ska, innan dessa beslut meddelas, ha hört gruppen.</w:t>
      </w:r>
    </w:p>
    <w:p w14:paraId="073DAEB2" w14:textId="77777777" w:rsidR="001447FA" w:rsidRPr="00EF736F" w:rsidRDefault="001447FA" w:rsidP="001447FA">
      <w:pPr>
        <w:pStyle w:val="Brdtextmedindrag"/>
        <w:rPr>
          <w:sz w:val="8"/>
          <w:szCs w:val="8"/>
        </w:rPr>
      </w:pPr>
    </w:p>
    <w:p w14:paraId="64639FBB" w14:textId="77777777" w:rsidR="001447FA" w:rsidRPr="00EF736F" w:rsidRDefault="001447FA" w:rsidP="001447FA">
      <w:pPr>
        <w:pStyle w:val="Brdtextmedindrag"/>
        <w:tabs>
          <w:tab w:val="left" w:pos="4253"/>
        </w:tabs>
      </w:pPr>
      <w:r w:rsidRPr="00EF736F">
        <w:rPr>
          <w:b/>
        </w:rPr>
        <w:t xml:space="preserve">Utredningen </w:t>
      </w:r>
      <w:r w:rsidRPr="00EF736F">
        <w:t>behandlar inte fråg</w:t>
      </w:r>
      <w:r>
        <w:t>an</w:t>
      </w:r>
      <w:r w:rsidRPr="00EF736F">
        <w:t>.</w:t>
      </w:r>
    </w:p>
    <w:p w14:paraId="5CF3BB30" w14:textId="77777777" w:rsidR="001447FA" w:rsidRPr="00EF736F" w:rsidRDefault="001447FA" w:rsidP="001447FA">
      <w:pPr>
        <w:pStyle w:val="Brdtextmedindrag"/>
        <w:tabs>
          <w:tab w:val="left" w:pos="4253"/>
        </w:tabs>
      </w:pPr>
      <w:r w:rsidRPr="00EF736F">
        <w:rPr>
          <w:b/>
        </w:rPr>
        <w:t xml:space="preserve">Remissinstanserna </w:t>
      </w:r>
      <w:r w:rsidRPr="00EF736F">
        <w:t>tar inte upp fråg</w:t>
      </w:r>
      <w:r>
        <w:t>an</w:t>
      </w:r>
      <w:r w:rsidRPr="00EF736F">
        <w:t>.</w:t>
      </w:r>
    </w:p>
    <w:p w14:paraId="0D61116F" w14:textId="33E4D062" w:rsidR="001447FA" w:rsidRPr="00EF736F" w:rsidRDefault="001447FA" w:rsidP="001447FA">
      <w:pPr>
        <w:pStyle w:val="Brdtextmedindrag"/>
        <w:tabs>
          <w:tab w:val="left" w:pos="4253"/>
        </w:tabs>
        <w:rPr>
          <w:b/>
        </w:rPr>
      </w:pPr>
      <w:r w:rsidRPr="00EF736F">
        <w:rPr>
          <w:b/>
        </w:rPr>
        <w:t xml:space="preserve">Promemorians förslag </w:t>
      </w:r>
      <w:r w:rsidRPr="00EF736F">
        <w:t xml:space="preserve">överensstämmer </w:t>
      </w:r>
      <w:r>
        <w:t xml:space="preserve">i huvudsak </w:t>
      </w:r>
      <w:r w:rsidRPr="00EF736F">
        <w:t>med regeringens förslag.</w:t>
      </w:r>
      <w:r>
        <w:t xml:space="preserve"> Enligt promemorians förslag ska det som sägs om tillsyn över riskkoncentrationer och transaktioner</w:t>
      </w:r>
      <w:r w:rsidR="00B45CC7">
        <w:t xml:space="preserve"> inom en grupp</w:t>
      </w:r>
      <w:r>
        <w:t xml:space="preserve"> gälla i tillämpliga delar i fråga om tillsyn över transaktioner med den nu aktuella typen av moder</w:t>
      </w:r>
      <w:r>
        <w:softHyphen/>
        <w:t>företag.</w:t>
      </w:r>
    </w:p>
    <w:p w14:paraId="5FE67F80" w14:textId="77777777" w:rsidR="001447FA" w:rsidRPr="00EF736F" w:rsidRDefault="001447FA" w:rsidP="001447FA">
      <w:pPr>
        <w:pStyle w:val="Brdtextmedindrag"/>
        <w:tabs>
          <w:tab w:val="left" w:pos="4253"/>
        </w:tabs>
      </w:pPr>
      <w:r w:rsidRPr="00EF736F">
        <w:rPr>
          <w:b/>
        </w:rPr>
        <w:t xml:space="preserve">Remissinstanserna: </w:t>
      </w:r>
      <w:r w:rsidRPr="00EF736F">
        <w:t xml:space="preserve">Flertalet remissinstanser tillstyrker förslaget eller har inget att invända mot det. </w:t>
      </w:r>
      <w:bookmarkStart w:id="5160" w:name="_Hlk5013075"/>
      <w:r w:rsidRPr="000B0997">
        <w:rPr>
          <w:i/>
        </w:rPr>
        <w:t>Svensk Försäkring</w:t>
      </w:r>
      <w:r w:rsidRPr="00EF736F">
        <w:t xml:space="preserve"> </w:t>
      </w:r>
      <w:bookmarkEnd w:id="5160"/>
      <w:r>
        <w:t>anser</w:t>
      </w:r>
      <w:r w:rsidRPr="00EF736F">
        <w:t xml:space="preserve"> att </w:t>
      </w:r>
      <w:r w:rsidRPr="000B0997">
        <w:t xml:space="preserve">det är otydligt vad som menas med att vid </w:t>
      </w:r>
      <w:r w:rsidRPr="00EF736F">
        <w:t>Finansinspektionens</w:t>
      </w:r>
      <w:r w:rsidRPr="000B0997">
        <w:t xml:space="preserve"> tillsyn över kraven ska bestämmelserna om rapportering av väsentliga riskkoncentrationer och betydande transaktioner gälla i tillämpliga delar.</w:t>
      </w:r>
    </w:p>
    <w:p w14:paraId="28B649D6" w14:textId="66C7BC34" w:rsidR="001447FA" w:rsidRPr="00EF736F" w:rsidRDefault="001447FA" w:rsidP="001447FA">
      <w:pPr>
        <w:pStyle w:val="Rubrik4utannumrering"/>
      </w:pPr>
      <w:r>
        <w:t>Skälen för regeringens förslag</w:t>
      </w:r>
    </w:p>
    <w:p w14:paraId="743B65A4" w14:textId="77777777" w:rsidR="001447FA" w:rsidRPr="007450DD" w:rsidRDefault="001447FA" w:rsidP="001447FA">
      <w:pPr>
        <w:pStyle w:val="Rubrik5utannumrering"/>
        <w:spacing w:before="0"/>
      </w:pPr>
      <w:r w:rsidRPr="0039406B">
        <w:t>Gällande rätt</w:t>
      </w:r>
    </w:p>
    <w:p w14:paraId="25B728AF" w14:textId="77777777" w:rsidR="001447FA" w:rsidRPr="000B0997" w:rsidRDefault="001447FA" w:rsidP="001447FA">
      <w:pPr>
        <w:pStyle w:val="Brdtextmedindrag"/>
        <w:ind w:firstLine="0"/>
      </w:pPr>
      <w:r w:rsidRPr="0034251E">
        <w:t>För försäkringsföretag gäller enlig</w:t>
      </w:r>
      <w:r w:rsidRPr="000B0997">
        <w:t xml:space="preserve"> försäkringsrörelselagen att när ett försäkringsföretag är dotterföretag till ett försäkringsholdingföretag med blandad verksamhet, ska försäkringsföretaget ha en god kontroll över transaktioner med försäkringsholdingföretaget med blandad verksamhet och dess andra anknutna företag (19 kap. 41 § första stycket). Vid Finans</w:t>
      </w:r>
      <w:r>
        <w:softHyphen/>
      </w:r>
      <w:r w:rsidRPr="000B0997">
        <w:t xml:space="preserve">inspektionens tillsyn över kraven ska </w:t>
      </w:r>
      <w:r>
        <w:t>bestämmelserna om v</w:t>
      </w:r>
      <w:r w:rsidRPr="00C90BDE">
        <w:t>äsentliga risk</w:t>
      </w:r>
      <w:r>
        <w:softHyphen/>
      </w:r>
      <w:r w:rsidRPr="00C90BDE">
        <w:t xml:space="preserve">koncentrationer och betydande transaktioner av vissa slag inom en grupp </w:t>
      </w:r>
      <w:r w:rsidRPr="000B0997">
        <w:t xml:space="preserve">gälla i tillämpliga delar </w:t>
      </w:r>
      <w:r>
        <w:t>(</w:t>
      </w:r>
      <w:r w:rsidRPr="000B0997">
        <w:t>19 kap. 41 § andra stycket FRL).</w:t>
      </w:r>
    </w:p>
    <w:p w14:paraId="7EA08ED2"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709418E7" w14:textId="77777777" w:rsidR="001447FA" w:rsidRPr="0034251E" w:rsidRDefault="001447FA" w:rsidP="001447FA">
      <w:pPr>
        <w:pStyle w:val="Brdtextmedindrag"/>
      </w:pPr>
      <w:r w:rsidRPr="0039406B">
        <w:t xml:space="preserve">För tjänstepensionskassor finns det inte några bestämmelser om </w:t>
      </w:r>
      <w:r w:rsidRPr="007450DD">
        <w:t>tillsyn över transaktioner inom grupper där moderföretaget är ett försäkrings</w:t>
      </w:r>
      <w:r>
        <w:softHyphen/>
      </w:r>
      <w:r w:rsidRPr="007450DD">
        <w:t>holdingföretag med blandad verksamhet.</w:t>
      </w:r>
    </w:p>
    <w:p w14:paraId="7C8C579E" w14:textId="77777777" w:rsidR="001447FA" w:rsidRPr="007450DD" w:rsidRDefault="001447FA" w:rsidP="001447FA">
      <w:pPr>
        <w:pStyle w:val="Rubrik5utannumrering"/>
      </w:pPr>
      <w:r w:rsidRPr="000B0997">
        <w:t>När</w:t>
      </w:r>
      <w:r w:rsidRPr="0039406B">
        <w:t xml:space="preserve"> moderföretaget är ett försäkringsholdingföretag m</w:t>
      </w:r>
      <w:r w:rsidRPr="00EF736F">
        <w:t>ed blandad verksamhet</w:t>
      </w:r>
    </w:p>
    <w:p w14:paraId="2F0A326C" w14:textId="6C1B0702" w:rsidR="001447FA" w:rsidRPr="00EF736F" w:rsidRDefault="001447FA" w:rsidP="00707D1C">
      <w:pPr>
        <w:pStyle w:val="Brdtext"/>
        <w:tabs>
          <w:tab w:val="left" w:pos="4253"/>
        </w:tabs>
        <w:rPr>
          <w:lang w:eastAsia="sv-SE"/>
        </w:rPr>
      </w:pPr>
      <w:r w:rsidRPr="00EF736F">
        <w:rPr>
          <w:lang w:eastAsia="sv-SE"/>
        </w:rPr>
        <w:t>Som anges i avsnitt 1</w:t>
      </w:r>
      <w:r>
        <w:rPr>
          <w:lang w:eastAsia="sv-SE"/>
        </w:rPr>
        <w:t>4</w:t>
      </w:r>
      <w:r w:rsidRPr="00EF736F">
        <w:rPr>
          <w:lang w:eastAsia="sv-SE"/>
        </w:rPr>
        <w:t>.1.</w:t>
      </w:r>
      <w:r>
        <w:rPr>
          <w:lang w:eastAsia="sv-SE"/>
        </w:rPr>
        <w:t>2</w:t>
      </w:r>
      <w:r w:rsidRPr="00EF736F">
        <w:rPr>
          <w:lang w:eastAsia="sv-SE"/>
        </w:rPr>
        <w:t xml:space="preserve"> bör grupptillsynen inte bli mindre omfattande när ett försäkringsföretag omvandlas till ett tjänstepensionsföretag och </w:t>
      </w:r>
      <w:r>
        <w:rPr>
          <w:lang w:eastAsia="sv-SE"/>
        </w:rPr>
        <w:t>det</w:t>
      </w:r>
      <w:r w:rsidRPr="000B0997">
        <w:rPr>
          <w:lang w:eastAsia="sv-SE"/>
        </w:rPr>
        <w:t xml:space="preserve"> </w:t>
      </w:r>
      <w:r w:rsidRPr="00EF736F">
        <w:rPr>
          <w:lang w:eastAsia="sv-SE"/>
        </w:rPr>
        <w:t xml:space="preserve">föreslås att grupptillsyn </w:t>
      </w:r>
      <w:r w:rsidRPr="00EF736F">
        <w:t xml:space="preserve">ska utövas över tjänstepensionsföretag vars moderföretag är ett försäkringsholdingföretag med blandad verksamhet. </w:t>
      </w:r>
      <w:r>
        <w:t>I</w:t>
      </w:r>
      <w:r w:rsidR="001509C3">
        <w:t> </w:t>
      </w:r>
      <w:r>
        <w:t>ett sådant fall bör grupptillsynen avse</w:t>
      </w:r>
      <w:r w:rsidRPr="00EF736F">
        <w:t xml:space="preserve"> att ett tjänstepensionsföretag ska ha god kontroll över</w:t>
      </w:r>
      <w:r w:rsidR="00FE287F">
        <w:t xml:space="preserve"> sina</w:t>
      </w:r>
      <w:r w:rsidRPr="00EF736F">
        <w:t xml:space="preserve"> transaktioner med moderföretaget och </w:t>
      </w:r>
      <w:r>
        <w:t>företag som är anknutna till tjänstepensionsföretagets moderföretag</w:t>
      </w:r>
      <w:r w:rsidRPr="00EF736F">
        <w:t xml:space="preserve">. </w:t>
      </w:r>
      <w:r>
        <w:t>B</w:t>
      </w:r>
      <w:r w:rsidRPr="00EF736F">
        <w:t>estämmel</w:t>
      </w:r>
      <w:r w:rsidR="001509C3">
        <w:softHyphen/>
      </w:r>
      <w:r w:rsidRPr="00EF736F">
        <w:t>se</w:t>
      </w:r>
      <w:r>
        <w:t>n</w:t>
      </w:r>
      <w:r w:rsidRPr="00EF736F">
        <w:t xml:space="preserve"> </w:t>
      </w:r>
      <w:r>
        <w:t xml:space="preserve">i den nya lagen om tjänstepensionsföretag </w:t>
      </w:r>
      <w:r w:rsidRPr="00EF736F">
        <w:t>bör ut</w:t>
      </w:r>
      <w:r>
        <w:softHyphen/>
      </w:r>
      <w:r w:rsidRPr="00EF736F">
        <w:t xml:space="preserve">formas </w:t>
      </w:r>
      <w:r>
        <w:t>efter</w:t>
      </w:r>
      <w:r w:rsidRPr="00EF736F">
        <w:t xml:space="preserve"> förebild </w:t>
      </w:r>
      <w:r>
        <w:t>av</w:t>
      </w:r>
      <w:r w:rsidRPr="00EF736F">
        <w:t xml:space="preserve"> motsvarande bestämmelse i försäkringsrörelse</w:t>
      </w:r>
      <w:r>
        <w:softHyphen/>
      </w:r>
      <w:r w:rsidRPr="00EF736F">
        <w:t>lagen (19 kap. 41 § FRL).</w:t>
      </w:r>
    </w:p>
    <w:p w14:paraId="353D33F9" w14:textId="77777777" w:rsidR="001447FA" w:rsidRPr="007450DD" w:rsidRDefault="001447FA" w:rsidP="00707D1C">
      <w:pPr>
        <w:pStyle w:val="Rubrik5utannumrering"/>
        <w:spacing w:before="120"/>
        <w:rPr>
          <w:lang w:eastAsia="sv-SE"/>
        </w:rPr>
      </w:pPr>
      <w:r w:rsidRPr="0039406B">
        <w:rPr>
          <w:lang w:eastAsia="sv-SE"/>
        </w:rPr>
        <w:lastRenderedPageBreak/>
        <w:t>När moderföretaget inte är ett försäkringsholdingföretag med blandad verksamhet</w:t>
      </w:r>
    </w:p>
    <w:p w14:paraId="07FFB007" w14:textId="77777777" w:rsidR="001447FA" w:rsidRPr="00EF736F" w:rsidRDefault="001447FA" w:rsidP="001447FA">
      <w:pPr>
        <w:pStyle w:val="Brdtextmedindrag"/>
        <w:ind w:firstLine="0"/>
        <w:rPr>
          <w:lang w:eastAsia="sv-SE"/>
        </w:rPr>
      </w:pPr>
      <w:r w:rsidRPr="00EF736F">
        <w:rPr>
          <w:lang w:eastAsia="sv-SE"/>
        </w:rPr>
        <w:t>Som närmare utvecklas i avsnitt 1</w:t>
      </w:r>
      <w:r>
        <w:rPr>
          <w:lang w:eastAsia="sv-SE"/>
        </w:rPr>
        <w:t>4</w:t>
      </w:r>
      <w:r w:rsidRPr="00EF736F">
        <w:rPr>
          <w:lang w:eastAsia="sv-SE"/>
        </w:rPr>
        <w:t>.1.</w:t>
      </w:r>
      <w:r>
        <w:rPr>
          <w:lang w:eastAsia="sv-SE"/>
        </w:rPr>
        <w:t>2</w:t>
      </w:r>
      <w:r w:rsidRPr="00EF736F">
        <w:rPr>
          <w:lang w:eastAsia="sv-SE"/>
        </w:rPr>
        <w:t xml:space="preserve"> behöver vissa justeringar göras i </w:t>
      </w:r>
      <w:r>
        <w:rPr>
          <w:lang w:eastAsia="sv-SE"/>
        </w:rPr>
        <w:t xml:space="preserve">de </w:t>
      </w:r>
      <w:r w:rsidRPr="00EF736F">
        <w:rPr>
          <w:lang w:eastAsia="sv-SE"/>
        </w:rPr>
        <w:t xml:space="preserve">bestämmelser </w:t>
      </w:r>
      <w:r>
        <w:rPr>
          <w:lang w:eastAsia="sv-SE"/>
        </w:rPr>
        <w:t xml:space="preserve">som enligt förslaget ska gälla </w:t>
      </w:r>
      <w:r w:rsidRPr="00EF736F">
        <w:rPr>
          <w:lang w:eastAsia="sv-SE"/>
        </w:rPr>
        <w:t xml:space="preserve">för tjänstepensionsföretag i förhållande till </w:t>
      </w:r>
      <w:r>
        <w:rPr>
          <w:lang w:eastAsia="sv-SE"/>
        </w:rPr>
        <w:t xml:space="preserve">de </w:t>
      </w:r>
      <w:r w:rsidRPr="00EF736F">
        <w:rPr>
          <w:lang w:eastAsia="sv-SE"/>
        </w:rPr>
        <w:t xml:space="preserve">bestämmelser </w:t>
      </w:r>
      <w:r>
        <w:rPr>
          <w:lang w:eastAsia="sv-SE"/>
        </w:rPr>
        <w:t xml:space="preserve">som gäller </w:t>
      </w:r>
      <w:r w:rsidRPr="00EF736F">
        <w:rPr>
          <w:lang w:eastAsia="sv-SE"/>
        </w:rPr>
        <w:t>för försäkringsföretag. Detta gäller dels för att ett försäkring</w:t>
      </w:r>
      <w:r>
        <w:rPr>
          <w:lang w:eastAsia="sv-SE"/>
        </w:rPr>
        <w:t>s</w:t>
      </w:r>
      <w:r w:rsidRPr="00EF736F">
        <w:rPr>
          <w:lang w:eastAsia="sv-SE"/>
        </w:rPr>
        <w:t>holdingföretag med blandad verksamhet måste ha minst ett dotterföretag som är försäkringsföretag (1 kap. 12 §</w:t>
      </w:r>
      <w:r>
        <w:rPr>
          <w:lang w:eastAsia="sv-SE"/>
        </w:rPr>
        <w:t> </w:t>
      </w:r>
      <w:r w:rsidRPr="00EF736F">
        <w:rPr>
          <w:lang w:eastAsia="sv-SE"/>
        </w:rPr>
        <w:t>7 FRL), dels för att ett tjänstepensionsföretag eller ett utländskt tjänstepen</w:t>
      </w:r>
      <w:r>
        <w:rPr>
          <w:lang w:eastAsia="sv-SE"/>
        </w:rPr>
        <w:softHyphen/>
      </w:r>
      <w:r w:rsidRPr="00EF736F">
        <w:rPr>
          <w:lang w:eastAsia="sv-SE"/>
        </w:rPr>
        <w:t>sionsinstitut kan vara att anse som ett försäkringsholdingföretag med blandad verksamhet.</w:t>
      </w:r>
    </w:p>
    <w:p w14:paraId="7710A47A" w14:textId="4DC09B5F" w:rsidR="001447FA" w:rsidRPr="00EF736F" w:rsidRDefault="001447FA" w:rsidP="001447FA">
      <w:pPr>
        <w:pStyle w:val="Brdtextmedindrag"/>
      </w:pPr>
      <w:r w:rsidRPr="00EF736F">
        <w:rPr>
          <w:lang w:eastAsia="sv-SE"/>
        </w:rPr>
        <w:t xml:space="preserve">I </w:t>
      </w:r>
      <w:r>
        <w:rPr>
          <w:lang w:eastAsia="sv-SE"/>
        </w:rPr>
        <w:t xml:space="preserve">den nya </w:t>
      </w:r>
      <w:r w:rsidRPr="00EF736F">
        <w:rPr>
          <w:lang w:eastAsia="sv-SE"/>
        </w:rPr>
        <w:t xml:space="preserve">lagen om tjänstepensionsföretag bör det därför införas en bestämmelse om att </w:t>
      </w:r>
      <w:r w:rsidRPr="00EF736F">
        <w:t xml:space="preserve">ett </w:t>
      </w:r>
      <w:r>
        <w:t xml:space="preserve">tjänstepensionsföretag ska ha god kontroll </w:t>
      </w:r>
      <w:r w:rsidRPr="00EF736F">
        <w:t xml:space="preserve">över </w:t>
      </w:r>
      <w:r w:rsidR="00FE287F">
        <w:t xml:space="preserve">sina </w:t>
      </w:r>
      <w:r w:rsidRPr="00EF736F">
        <w:t xml:space="preserve">transaktioner med moderföretaget och </w:t>
      </w:r>
      <w:r>
        <w:t>företag som är anknutna till tjänste</w:t>
      </w:r>
      <w:r>
        <w:softHyphen/>
        <w:t>pensionsföretagets moderföretag, om moder</w:t>
      </w:r>
      <w:r>
        <w:softHyphen/>
      </w:r>
      <w:r w:rsidRPr="00EF736F">
        <w:t>företag</w:t>
      </w:r>
      <w:r>
        <w:t>et</w:t>
      </w:r>
      <w:r w:rsidRPr="00EF736F">
        <w:t xml:space="preserve"> inte är ett tjänste</w:t>
      </w:r>
      <w:r>
        <w:softHyphen/>
      </w:r>
      <w:r w:rsidRPr="00EF736F">
        <w:t>pensionsföretag eller ett utländskt tjänste</w:t>
      </w:r>
      <w:r>
        <w:softHyphen/>
      </w:r>
      <w:r w:rsidRPr="00EF736F">
        <w:t>pensionsinstitut o</w:t>
      </w:r>
      <w:r>
        <w:t>ch</w:t>
      </w:r>
      <w:r w:rsidRPr="00EF736F">
        <w:t xml:space="preserve"> skulle vara ett försäkringsholdingföretag med blandad verksamhet om tjänste</w:t>
      </w:r>
      <w:r>
        <w:softHyphen/>
      </w:r>
      <w:r w:rsidRPr="00EF736F">
        <w:t>pensionsföretaget var ett försäkringsföretag</w:t>
      </w:r>
      <w:r>
        <w:t>.</w:t>
      </w:r>
    </w:p>
    <w:p w14:paraId="5482D567" w14:textId="77777777" w:rsidR="001447FA" w:rsidRPr="007450DD" w:rsidRDefault="001447FA" w:rsidP="001447FA">
      <w:pPr>
        <w:pStyle w:val="Rubrik5utannumrering"/>
      </w:pPr>
      <w:r w:rsidRPr="0039406B">
        <w:t>Finansinspektionens tillsyn</w:t>
      </w:r>
      <w:r>
        <w:t xml:space="preserve"> och vilka transaktioner som ska rapporteras</w:t>
      </w:r>
    </w:p>
    <w:p w14:paraId="3A41BEA3" w14:textId="178C0AE2" w:rsidR="001447FA" w:rsidRDefault="001447FA" w:rsidP="001447FA">
      <w:pPr>
        <w:pStyle w:val="Brdtextmedindrag"/>
        <w:ind w:firstLine="0"/>
      </w:pPr>
      <w:r>
        <w:t xml:space="preserve">Regeringen anser, i likhet med </w:t>
      </w:r>
      <w:r w:rsidRPr="00C10B9E">
        <w:rPr>
          <w:i/>
        </w:rPr>
        <w:t>Svensk Försäkring</w:t>
      </w:r>
      <w:r>
        <w:t xml:space="preserve">, att det bör förtydligas vad som avses med att kraven i fråga om riskkoncentrationer och transaktioner </w:t>
      </w:r>
      <w:r w:rsidR="008B7258">
        <w:t xml:space="preserve">inom en grupp </w:t>
      </w:r>
      <w:r>
        <w:t>ska gälla i tillämpliga delar när det gäller krave</w:t>
      </w:r>
      <w:r w:rsidR="008520F2">
        <w:t>n</w:t>
      </w:r>
      <w:r>
        <w:t xml:space="preserve"> på god kontroll över </w:t>
      </w:r>
      <w:r w:rsidR="008520F2">
        <w:t xml:space="preserve">och rapportering av </w:t>
      </w:r>
      <w:r>
        <w:t xml:space="preserve">transaktioner </w:t>
      </w:r>
      <w:r w:rsidR="008520F2">
        <w:t xml:space="preserve">inom grupper </w:t>
      </w:r>
      <w:r>
        <w:t xml:space="preserve">med vissa </w:t>
      </w:r>
      <w:r w:rsidR="008520F2">
        <w:t xml:space="preserve">typer av </w:t>
      </w:r>
      <w:r>
        <w:t>moderföretag. Det som avses bör vara att en</w:t>
      </w:r>
      <w:r w:rsidR="008520F2">
        <w:t xml:space="preserve"> del </w:t>
      </w:r>
      <w:r>
        <w:t>av de transaktioner som ett företag ska ha god kontroll över, i detta fall betydande transaktioner, också ska rapporteras till Finans</w:t>
      </w:r>
      <w:r>
        <w:softHyphen/>
        <w:t>inspektionen. Detta bör ske minst en gång per år. O</w:t>
      </w:r>
      <w:r w:rsidRPr="00A67E46">
        <w:rPr>
          <w:lang w:eastAsia="sv-SE"/>
        </w:rPr>
        <w:t xml:space="preserve">m en transaktion har en </w:t>
      </w:r>
      <w:r>
        <w:rPr>
          <w:lang w:eastAsia="sv-SE"/>
        </w:rPr>
        <w:t>mycket betydande omfattning, bör</w:t>
      </w:r>
      <w:r w:rsidRPr="00A67E46">
        <w:rPr>
          <w:lang w:eastAsia="sv-SE"/>
        </w:rPr>
        <w:t xml:space="preserve"> den </w:t>
      </w:r>
      <w:r>
        <w:rPr>
          <w:lang w:eastAsia="sv-SE"/>
        </w:rPr>
        <w:t xml:space="preserve">dock </w:t>
      </w:r>
      <w:r w:rsidRPr="00A67E46">
        <w:rPr>
          <w:lang w:eastAsia="sv-SE"/>
        </w:rPr>
        <w:t>rapporteras snarast möjligt.</w:t>
      </w:r>
      <w:r>
        <w:rPr>
          <w:lang w:eastAsia="sv-SE"/>
        </w:rPr>
        <w:t xml:space="preserve"> </w:t>
      </w:r>
      <w:r>
        <w:t>Endast de transaktioner som är betydande eller har en mycket betydande omfattning bör rapporteras. Finansinspektionen bör för varje enskild grupp få besluta om vilka transaktioner som ska anses vara betydande. I samband med ett sådant beslut bör det också beslutas om lämpliga tröskelvärden. Vid dessa beslut bör Finansinspektionen beakta samma omständigheter och förfara på samma sätt som vid ett beslut som rör r</w:t>
      </w:r>
      <w:r w:rsidRPr="00B57A10">
        <w:t>apportering av väsentliga riskkoncentrationer och betydande transaktioner inom en grupp</w:t>
      </w:r>
      <w:r>
        <w:t>, se avsnitt 14.1.14. I</w:t>
      </w:r>
      <w:r w:rsidDel="00B57A10">
        <w:t xml:space="preserve"> </w:t>
      </w:r>
      <w:r>
        <w:t>förhållande till promemorians förslag bör bestämmelsen i den nya lagen om tjänste</w:t>
      </w:r>
      <w:r>
        <w:softHyphen/>
        <w:t>pensionsföretag justeras så att detta särskilt anges. På samma sätt som föreslås beträffande rapportering av väsentliga risk</w:t>
      </w:r>
      <w:r w:rsidR="001509C3">
        <w:softHyphen/>
      </w:r>
      <w:r>
        <w:t>koncentrationer och betydande transaktioner inom en grupp, se avsnitt 14.1.14, bör bestämmelserna delas upp så att en bestäm</w:t>
      </w:r>
      <w:r>
        <w:softHyphen/>
        <w:t>melse reglerar kraven för företagen och en annan bestämmelse reglerar Finans</w:t>
      </w:r>
      <w:r>
        <w:softHyphen/>
        <w:t xml:space="preserve">inspektionens tillsyn. Genom denna uppdelning blir det även, som </w:t>
      </w:r>
      <w:r w:rsidRPr="003772A7">
        <w:rPr>
          <w:i/>
        </w:rPr>
        <w:t>Svensk Försäkring</w:t>
      </w:r>
      <w:r>
        <w:t xml:space="preserve"> efterfrågar, tydligare vad som ska gälla för Finans</w:t>
      </w:r>
      <w:r>
        <w:softHyphen/>
        <w:t>inspektionens tillsyn över denna typ av transaktioner.</w:t>
      </w:r>
    </w:p>
    <w:p w14:paraId="073B547A" w14:textId="77777777" w:rsidR="001447FA" w:rsidRPr="000B0997" w:rsidRDefault="001447FA" w:rsidP="001447FA">
      <w:pPr>
        <w:pStyle w:val="Brdtextmedindrag"/>
      </w:pPr>
      <w:r w:rsidRPr="00EF736F">
        <w:t xml:space="preserve">I försäkringsrörelselagen finns </w:t>
      </w:r>
      <w:r>
        <w:t xml:space="preserve">det </w:t>
      </w:r>
      <w:r w:rsidRPr="00EF736F">
        <w:t xml:space="preserve">en bestämmelse om vilket företag som ska ansvara för rapportering av väsentliga riskkoncentrationer och betydande transaktioner inom en grupp </w:t>
      </w:r>
      <w:r w:rsidRPr="00747FC3">
        <w:t xml:space="preserve">vid fullständig grupptillsyn </w:t>
      </w:r>
      <w:r w:rsidRPr="00EF736F">
        <w:t>(19 kap. 38 §). I avsnitt 1</w:t>
      </w:r>
      <w:r>
        <w:t>4</w:t>
      </w:r>
      <w:r w:rsidRPr="00EF736F">
        <w:t xml:space="preserve">.1.14 föreslås att det </w:t>
      </w:r>
      <w:r>
        <w:t xml:space="preserve">ska </w:t>
      </w:r>
      <w:r w:rsidRPr="00EF736F">
        <w:t>inför</w:t>
      </w:r>
      <w:r>
        <w:t>a</w:t>
      </w:r>
      <w:r w:rsidRPr="00EF736F">
        <w:t xml:space="preserve">s en motsvarande bestämmelse i </w:t>
      </w:r>
      <w:r>
        <w:t xml:space="preserve">den nya </w:t>
      </w:r>
      <w:r w:rsidRPr="00EF736F">
        <w:t>lagen om tjänstepensionsföretag. Även vid be</w:t>
      </w:r>
      <w:r>
        <w:softHyphen/>
      </w:r>
      <w:r w:rsidRPr="00EF736F">
        <w:lastRenderedPageBreak/>
        <w:t>gränsad grupptillsyn ska vissa uppgifter rapporteras till Finansinspek</w:t>
      </w:r>
      <w:r>
        <w:softHyphen/>
      </w:r>
      <w:r w:rsidRPr="00EF736F">
        <w:t xml:space="preserve">tionen. I </w:t>
      </w:r>
      <w:r>
        <w:t xml:space="preserve">den nya </w:t>
      </w:r>
      <w:r w:rsidRPr="00EF736F">
        <w:t xml:space="preserve">lagen bör det </w:t>
      </w:r>
      <w:r>
        <w:t>därför</w:t>
      </w:r>
      <w:r w:rsidRPr="00EF736F">
        <w:t xml:space="preserve"> införas en bestämmelse om vilket företag som ska ansvara för </w:t>
      </w:r>
      <w:r>
        <w:t xml:space="preserve">den </w:t>
      </w:r>
      <w:r w:rsidRPr="00EF736F">
        <w:t>rapporteringen. Detta bör vara det företag som ska stå under begränsad grupptillsyn.</w:t>
      </w:r>
    </w:p>
    <w:p w14:paraId="0A2476F5" w14:textId="77777777" w:rsidR="001447FA" w:rsidRPr="00EF736F" w:rsidRDefault="001447FA" w:rsidP="00C53300">
      <w:pPr>
        <w:pStyle w:val="Rubrik3"/>
        <w:rPr>
          <w:lang w:eastAsia="sv-SE"/>
        </w:rPr>
      </w:pPr>
      <w:bookmarkStart w:id="5161" w:name="_Toc518396719"/>
      <w:bookmarkStart w:id="5162" w:name="_Toc518401030"/>
      <w:bookmarkStart w:id="5163" w:name="_Toc518401747"/>
      <w:bookmarkStart w:id="5164" w:name="_Toc518401986"/>
      <w:bookmarkStart w:id="5165" w:name="_Toc518463140"/>
      <w:bookmarkStart w:id="5166" w:name="_Toc518462836"/>
      <w:bookmarkStart w:id="5167" w:name="_Toc518463792"/>
      <w:bookmarkStart w:id="5168" w:name="_Toc518464167"/>
      <w:bookmarkStart w:id="5169" w:name="_Toc518464406"/>
      <w:bookmarkStart w:id="5170" w:name="_Toc518472845"/>
      <w:bookmarkStart w:id="5171" w:name="_Toc8059876"/>
      <w:bookmarkStart w:id="5172" w:name="_Toc8061586"/>
      <w:bookmarkStart w:id="5173" w:name="_Toc8062118"/>
      <w:bookmarkStart w:id="5174" w:name="_Toc8064586"/>
      <w:bookmarkStart w:id="5175" w:name="_Toc8391263"/>
      <w:bookmarkStart w:id="5176" w:name="_Toc8391529"/>
      <w:bookmarkStart w:id="5177" w:name="_Toc8644734"/>
      <w:bookmarkStart w:id="5178" w:name="_Toc8645266"/>
      <w:bookmarkStart w:id="5179" w:name="_Toc8817747"/>
      <w:bookmarkStart w:id="5180" w:name="_Toc8818319"/>
      <w:bookmarkStart w:id="5181" w:name="_Toc8825688"/>
      <w:bookmarkStart w:id="5182" w:name="_Toc8831785"/>
      <w:bookmarkStart w:id="5183" w:name="_Toc8832694"/>
      <w:bookmarkStart w:id="5184" w:name="_Toc11153156"/>
      <w:bookmarkStart w:id="5185" w:name="_Toc11161077"/>
      <w:bookmarkStart w:id="5186" w:name="_Toc11167013"/>
      <w:bookmarkStart w:id="5187" w:name="_Toc11167549"/>
      <w:bookmarkStart w:id="5188" w:name="_Toc11168986"/>
      <w:bookmarkStart w:id="5189" w:name="_Toc11845939"/>
      <w:bookmarkStart w:id="5190" w:name="_Toc12611738"/>
      <w:bookmarkStart w:id="5191" w:name="_Toc12625005"/>
      <w:bookmarkStart w:id="5192" w:name="_Toc12627494"/>
      <w:bookmarkStart w:id="5193" w:name="_Toc12630384"/>
      <w:bookmarkStart w:id="5194" w:name="_Toc12632879"/>
      <w:bookmarkStart w:id="5195" w:name="_Toc17902951"/>
      <w:r w:rsidRPr="00C53300">
        <w:t>Företagsstyrning</w:t>
      </w:r>
      <w:r w:rsidRPr="00EF736F">
        <w:rPr>
          <w:lang w:eastAsia="sv-SE"/>
        </w:rPr>
        <w:t xml:space="preserve"> </w:t>
      </w:r>
      <w:bookmarkEnd w:id="5161"/>
      <w:bookmarkEnd w:id="5162"/>
      <w:bookmarkEnd w:id="5163"/>
      <w:bookmarkEnd w:id="5164"/>
      <w:bookmarkEnd w:id="5165"/>
      <w:bookmarkEnd w:id="5166"/>
      <w:bookmarkEnd w:id="5167"/>
      <w:bookmarkEnd w:id="5168"/>
      <w:bookmarkEnd w:id="5169"/>
      <w:bookmarkEnd w:id="5170"/>
      <w:r w:rsidRPr="00EF736F">
        <w:rPr>
          <w:lang w:eastAsia="sv-SE"/>
        </w:rPr>
        <w:t xml:space="preserve">inom </w:t>
      </w:r>
      <w:bookmarkEnd w:id="5171"/>
      <w:bookmarkEnd w:id="5172"/>
      <w:bookmarkEnd w:id="5173"/>
      <w:bookmarkEnd w:id="5174"/>
      <w:bookmarkEnd w:id="5175"/>
      <w:bookmarkEnd w:id="5176"/>
      <w:bookmarkEnd w:id="5177"/>
      <w:bookmarkEnd w:id="5178"/>
      <w:bookmarkEnd w:id="5179"/>
      <w:bookmarkEnd w:id="5180"/>
      <w:bookmarkEnd w:id="5181"/>
      <w:bookmarkEnd w:id="5182"/>
      <w:bookmarkEnd w:id="5183"/>
      <w:bookmarkEnd w:id="5184"/>
      <w:bookmarkEnd w:id="5185"/>
      <w:bookmarkEnd w:id="5186"/>
      <w:bookmarkEnd w:id="5187"/>
      <w:bookmarkEnd w:id="5188"/>
      <w:bookmarkEnd w:id="5189"/>
      <w:r w:rsidRPr="00EF736F">
        <w:rPr>
          <w:lang w:eastAsia="sv-SE"/>
        </w:rPr>
        <w:t>grupp</w:t>
      </w:r>
      <w:r>
        <w:rPr>
          <w:lang w:eastAsia="sv-SE"/>
        </w:rPr>
        <w:t>en</w:t>
      </w:r>
      <w:bookmarkEnd w:id="5190"/>
      <w:bookmarkEnd w:id="5191"/>
      <w:bookmarkEnd w:id="5192"/>
      <w:bookmarkEnd w:id="5193"/>
      <w:bookmarkEnd w:id="5194"/>
      <w:bookmarkEnd w:id="5195"/>
    </w:p>
    <w:p w14:paraId="33F4560B" w14:textId="7FA5E1B6" w:rsidR="001447FA" w:rsidRPr="00EF736F" w:rsidRDefault="001447FA" w:rsidP="001447FA">
      <w:pPr>
        <w:pStyle w:val="Brdtextram"/>
      </w:pPr>
      <w:r w:rsidRPr="00EF736F">
        <w:rPr>
          <w:b/>
        </w:rPr>
        <w:t xml:space="preserve">Regeringens förslag: </w:t>
      </w:r>
      <w:r w:rsidRPr="00EF736F">
        <w:t>Bestämmelserna om företagsstyrning för tjänste</w:t>
      </w:r>
      <w:r>
        <w:softHyphen/>
      </w:r>
      <w:r w:rsidRPr="00EF736F">
        <w:t>pensionsföretag på enskild nivå ska gälla i tillämpliga delar på grupp</w:t>
      </w:r>
      <w:r>
        <w:softHyphen/>
      </w:r>
      <w:r w:rsidRPr="00EF736F">
        <w:t xml:space="preserve">nivå. </w:t>
      </w:r>
      <w:r>
        <w:t>Det</w:t>
      </w:r>
      <w:r w:rsidRPr="00EF736F">
        <w:t xml:space="preserve"> tjänstepensionsföretag som </w:t>
      </w:r>
      <w:r>
        <w:t xml:space="preserve">ska </w:t>
      </w:r>
      <w:r w:rsidR="00A2403A">
        <w:t xml:space="preserve">omfattas av </w:t>
      </w:r>
      <w:r w:rsidRPr="00EF736F">
        <w:t>fullständig grupp</w:t>
      </w:r>
      <w:r>
        <w:softHyphen/>
      </w:r>
      <w:r w:rsidRPr="00EF736F">
        <w:t>tillsyn</w:t>
      </w:r>
      <w:r>
        <w:t xml:space="preserve"> </w:t>
      </w:r>
      <w:r w:rsidRPr="00EF736F">
        <w:t>ska ansvara för att kraven i fråga om företagsstyrning följs.</w:t>
      </w:r>
    </w:p>
    <w:p w14:paraId="3F95B0F3" w14:textId="77777777" w:rsidR="001447FA" w:rsidRPr="00EF736F" w:rsidRDefault="001447FA" w:rsidP="001447FA">
      <w:pPr>
        <w:pStyle w:val="Brdtextmedindragram"/>
      </w:pPr>
      <w:r w:rsidRPr="00EF736F">
        <w:t>System för riskhantering, internkontroll och rapportering ska genom</w:t>
      </w:r>
      <w:r>
        <w:softHyphen/>
      </w:r>
      <w:r w:rsidRPr="00EF736F">
        <w:t>föras konsekvent i alla företag som omfattas av grupptillsyn så att dessa system och rapporter kan kontrolleras på gruppnivå. Systemet för internkontroll inom en grupp ska omfatta dels rutiner avseende grupp</w:t>
      </w:r>
      <w:r>
        <w:softHyphen/>
      </w:r>
      <w:r w:rsidRPr="00EF736F">
        <w:t>solvens för att identifiera och mäta alla betydande risker gruppen är utsatt för och på lämpligt sätt anpassa kapitalbasen till riskerna, dels sunda rapporterings- och redovisningsmetoder för att övervaka och hantera transaktioner inom gruppen och riskkoncentrationer.</w:t>
      </w:r>
    </w:p>
    <w:p w14:paraId="6CB222A8" w14:textId="603FA268" w:rsidR="001447FA" w:rsidRPr="00EF736F" w:rsidRDefault="001447FA" w:rsidP="001447FA">
      <w:pPr>
        <w:pStyle w:val="Brdtextmedindragram"/>
        <w:tabs>
          <w:tab w:val="left" w:pos="4253"/>
        </w:tabs>
      </w:pPr>
      <w:r w:rsidRPr="00EF736F">
        <w:t xml:space="preserve">Kravet på genomförande av en risk- och solvensbedömning ska gälla även på gruppnivå. Denna ska genomföras av </w:t>
      </w:r>
      <w:r>
        <w:t>det</w:t>
      </w:r>
      <w:r w:rsidRPr="00EF736F">
        <w:t xml:space="preserve"> tjänstepensions</w:t>
      </w:r>
      <w:r>
        <w:softHyphen/>
      </w:r>
      <w:r w:rsidRPr="00EF736F">
        <w:t xml:space="preserve">företag som </w:t>
      </w:r>
      <w:r>
        <w:t xml:space="preserve">ska </w:t>
      </w:r>
      <w:r w:rsidR="00EE165E">
        <w:t>omfattas av</w:t>
      </w:r>
      <w:r w:rsidR="00EE165E" w:rsidRPr="00EF736F">
        <w:t xml:space="preserve"> </w:t>
      </w:r>
      <w:r w:rsidRPr="00EF736F">
        <w:t>fullständig grupptillsyn. Finansinspek</w:t>
      </w:r>
      <w:r>
        <w:softHyphen/>
      </w:r>
      <w:r w:rsidRPr="00EF736F">
        <w:t xml:space="preserve">tionen </w:t>
      </w:r>
      <w:r>
        <w:t xml:space="preserve">ska </w:t>
      </w:r>
      <w:r w:rsidRPr="00EF736F">
        <w:t>få besluta att företag</w:t>
      </w:r>
      <w:r>
        <w:t>et i stället</w:t>
      </w:r>
      <w:r w:rsidRPr="00EF736F">
        <w:t xml:space="preserve"> får göra en egen risk- och solvens</w:t>
      </w:r>
      <w:r>
        <w:softHyphen/>
      </w:r>
      <w:r w:rsidRPr="00EF736F">
        <w:t xml:space="preserve">bedömning på gruppnivå och på nivån för ett dotterföretag inom gruppen. En enda handling ska </w:t>
      </w:r>
      <w:r>
        <w:t xml:space="preserve">då </w:t>
      </w:r>
      <w:r w:rsidRPr="00EF736F">
        <w:t xml:space="preserve">omfatta samtliga bedömningar. Ett sådant beslut av Finansinspektionen </w:t>
      </w:r>
      <w:r>
        <w:t xml:space="preserve">ska inte </w:t>
      </w:r>
      <w:r w:rsidRPr="00EF736F">
        <w:t xml:space="preserve">påverka dotterföretagets skyldigheter </w:t>
      </w:r>
      <w:r>
        <w:t xml:space="preserve">att </w:t>
      </w:r>
      <w:r w:rsidRPr="00EF736F">
        <w:t>genomföra en egen risk- och solvensbedömning.</w:t>
      </w:r>
    </w:p>
    <w:p w14:paraId="08E872B5" w14:textId="77777777" w:rsidR="001447FA" w:rsidRPr="000B0997" w:rsidRDefault="001447FA" w:rsidP="001447FA">
      <w:pPr>
        <w:pStyle w:val="Brdtextmedindragram"/>
        <w:tabs>
          <w:tab w:val="left" w:pos="4253"/>
        </w:tabs>
      </w:pPr>
      <w:r w:rsidRPr="00EF736F">
        <w:t>Regeringen eller den myndighet som regeringen bestämmer ska få meddela föreskrifter om företagsstyrningssystem inom en grupp samt om innehållet i en egen risk- och solvensbedömning inom en grupp.</w:t>
      </w:r>
    </w:p>
    <w:p w14:paraId="58853DFA" w14:textId="77777777" w:rsidR="001447FA" w:rsidRPr="00EF736F" w:rsidRDefault="001447FA" w:rsidP="001447FA">
      <w:pPr>
        <w:pStyle w:val="Brdtextmedindragram"/>
        <w:tabs>
          <w:tab w:val="left" w:pos="4253"/>
        </w:tabs>
      </w:pPr>
      <w:r w:rsidRPr="000B0997">
        <w:rPr>
          <w:b/>
        </w:rPr>
        <w:t xml:space="preserve">Regeringens bedömning: </w:t>
      </w:r>
      <w:r w:rsidRPr="00EF736F">
        <w:t xml:space="preserve">Finansinspektionen bör inte få besluta om vilket företag som ska ansvara för att kraven på företagsstyrning på gruppnivå </w:t>
      </w:r>
      <w:r>
        <w:t>uppfylls</w:t>
      </w:r>
      <w:r w:rsidRPr="00EF736F">
        <w:t>.</w:t>
      </w:r>
    </w:p>
    <w:p w14:paraId="0AA790D1" w14:textId="77777777" w:rsidR="001447FA" w:rsidRPr="00EF736F" w:rsidRDefault="001447FA" w:rsidP="001447FA">
      <w:pPr>
        <w:pStyle w:val="Brdtextmedindrag"/>
        <w:rPr>
          <w:sz w:val="8"/>
          <w:szCs w:val="8"/>
        </w:rPr>
      </w:pPr>
    </w:p>
    <w:p w14:paraId="596B521A" w14:textId="77777777" w:rsidR="001447FA" w:rsidRPr="00EF736F" w:rsidRDefault="001447FA" w:rsidP="001447FA">
      <w:pPr>
        <w:pStyle w:val="Brdtextmedindrag"/>
        <w:tabs>
          <w:tab w:val="left" w:pos="4253"/>
        </w:tabs>
      </w:pPr>
      <w:r w:rsidRPr="00EF736F">
        <w:rPr>
          <w:b/>
        </w:rPr>
        <w:t xml:space="preserve">Utredningen </w:t>
      </w:r>
      <w:r w:rsidRPr="00EF736F">
        <w:t>behandlar inte fråg</w:t>
      </w:r>
      <w:r>
        <w:t>an</w:t>
      </w:r>
      <w:r w:rsidRPr="00EF736F">
        <w:t>.</w:t>
      </w:r>
    </w:p>
    <w:p w14:paraId="0539A7C9" w14:textId="77777777" w:rsidR="001447FA" w:rsidRPr="00EF736F" w:rsidRDefault="001447FA" w:rsidP="001447FA">
      <w:pPr>
        <w:pStyle w:val="Brdtextmedindrag"/>
        <w:tabs>
          <w:tab w:val="left" w:pos="4253"/>
        </w:tabs>
      </w:pPr>
      <w:r w:rsidRPr="00EF736F">
        <w:rPr>
          <w:b/>
        </w:rPr>
        <w:t xml:space="preserve">Remissinstanserna </w:t>
      </w:r>
      <w:r w:rsidRPr="00EF736F">
        <w:t>tar inte upp fråg</w:t>
      </w:r>
      <w:r>
        <w:t>an</w:t>
      </w:r>
      <w:r w:rsidRPr="00EF736F">
        <w:t>.</w:t>
      </w:r>
    </w:p>
    <w:p w14:paraId="0FE6728F" w14:textId="77777777" w:rsidR="001447FA" w:rsidRPr="00EF736F" w:rsidRDefault="001447FA" w:rsidP="001447FA">
      <w:pPr>
        <w:pStyle w:val="Brdtextmedindrag"/>
        <w:tabs>
          <w:tab w:val="left" w:pos="4253"/>
        </w:tabs>
        <w:rPr>
          <w:b/>
        </w:rPr>
      </w:pPr>
      <w:r w:rsidRPr="00EF736F">
        <w:rPr>
          <w:b/>
        </w:rPr>
        <w:t xml:space="preserve">Promemorians förslag </w:t>
      </w:r>
      <w:r w:rsidRPr="00EF736F">
        <w:t xml:space="preserve">överensstämmer i huvudsak med regeringens förslag. Promemorians förslag avviker från regeringens förslag genom att </w:t>
      </w:r>
      <w:r>
        <w:t xml:space="preserve">enligt </w:t>
      </w:r>
      <w:r w:rsidRPr="00EF736F">
        <w:t>promemorian</w:t>
      </w:r>
      <w:r>
        <w:t>s</w:t>
      </w:r>
      <w:r w:rsidRPr="00EF736F">
        <w:t xml:space="preserve"> försl</w:t>
      </w:r>
      <w:r>
        <w:t>ag</w:t>
      </w:r>
      <w:r w:rsidRPr="00EF736F">
        <w:t xml:space="preserve"> </w:t>
      </w:r>
      <w:r>
        <w:t>sk</w:t>
      </w:r>
      <w:r w:rsidRPr="00EF736F">
        <w:t xml:space="preserve">a Finansinspektionen få besluta om vilket företag som ska ansvara för att kraven på företagsstyrning på gruppnivå </w:t>
      </w:r>
      <w:r>
        <w:t>upp</w:t>
      </w:r>
      <w:r w:rsidRPr="00EF736F">
        <w:t>f</w:t>
      </w:r>
      <w:r>
        <w:t>yl</w:t>
      </w:r>
      <w:r w:rsidRPr="00EF736F">
        <w:t>ls.</w:t>
      </w:r>
    </w:p>
    <w:p w14:paraId="16C595B1" w14:textId="5E75270D" w:rsidR="001447FA" w:rsidRDefault="001447FA" w:rsidP="001447FA">
      <w:pPr>
        <w:pStyle w:val="Brdtextmedindrag"/>
        <w:tabs>
          <w:tab w:val="left" w:pos="4253"/>
        </w:tabs>
      </w:pPr>
      <w:r w:rsidRPr="00EF736F">
        <w:rPr>
          <w:b/>
        </w:rPr>
        <w:t xml:space="preserve">Remissinstanserna: </w:t>
      </w:r>
      <w:r w:rsidRPr="00EF736F">
        <w:t xml:space="preserve">Flertalet remissinstanser tillstyrker förslaget eller har inget att </w:t>
      </w:r>
      <w:r w:rsidR="00736639">
        <w:t>invända</w:t>
      </w:r>
      <w:r w:rsidRPr="00EF736F">
        <w:t xml:space="preserve"> mot det. </w:t>
      </w:r>
      <w:r w:rsidRPr="000B0997">
        <w:rPr>
          <w:i/>
        </w:rPr>
        <w:t>Finansinspektionen</w:t>
      </w:r>
      <w:r w:rsidRPr="00EF736F">
        <w:t xml:space="preserve"> </w:t>
      </w:r>
      <w:r>
        <w:t>påpekar</w:t>
      </w:r>
      <w:r w:rsidRPr="00EF736F">
        <w:t xml:space="preserve"> att försäkrings</w:t>
      </w:r>
      <w:r>
        <w:softHyphen/>
      </w:r>
      <w:r w:rsidRPr="00EF736F">
        <w:t xml:space="preserve">företag som </w:t>
      </w:r>
      <w:r>
        <w:t xml:space="preserve">ska </w:t>
      </w:r>
      <w:r w:rsidRPr="00EF736F">
        <w:t>omfattas av en gemensam egen risk- och solvens</w:t>
      </w:r>
      <w:r>
        <w:softHyphen/>
      </w:r>
      <w:r w:rsidRPr="00EF736F">
        <w:t xml:space="preserve">bedömning för en grupp enligt </w:t>
      </w:r>
      <w:r>
        <w:t xml:space="preserve">den nya </w:t>
      </w:r>
      <w:r w:rsidRPr="00EF736F">
        <w:t xml:space="preserve">lagen om tjänstepensionsföretag även är skyldiga att utföra en risk- och solvensbedömning enligt försäkringsrörelselagen som enskilt företag. </w:t>
      </w:r>
      <w:r w:rsidRPr="000B0997">
        <w:rPr>
          <w:i/>
        </w:rPr>
        <w:t>Svensk Försäkring</w:t>
      </w:r>
      <w:r w:rsidRPr="00EF736F">
        <w:t xml:space="preserve"> </w:t>
      </w:r>
      <w:r>
        <w:t>anser</w:t>
      </w:r>
      <w:r w:rsidRPr="00EF736F">
        <w:t xml:space="preserve"> att syftet med bemyndigandet bör förtydligas.</w:t>
      </w:r>
    </w:p>
    <w:p w14:paraId="1EB43E54" w14:textId="77777777" w:rsidR="00D04BFD" w:rsidRDefault="00D04BFD" w:rsidP="001447FA">
      <w:pPr>
        <w:pStyle w:val="Brdtextmedindrag"/>
        <w:tabs>
          <w:tab w:val="left" w:pos="4253"/>
        </w:tabs>
      </w:pPr>
    </w:p>
    <w:p w14:paraId="350C748E" w14:textId="2FE1D318" w:rsidR="001447FA" w:rsidRPr="00D65DF0" w:rsidRDefault="001447FA" w:rsidP="00D04BFD">
      <w:pPr>
        <w:pStyle w:val="Rubrik4utannumrering"/>
        <w:spacing w:before="120"/>
      </w:pPr>
      <w:r w:rsidRPr="00815241">
        <w:lastRenderedPageBreak/>
        <w:t>Skälen för reg</w:t>
      </w:r>
      <w:r w:rsidRPr="00D65DF0">
        <w:t>eringens förslag</w:t>
      </w:r>
      <w:r w:rsidR="00F07E70" w:rsidRPr="00D65DF0">
        <w:t xml:space="preserve"> och bedömning</w:t>
      </w:r>
    </w:p>
    <w:p w14:paraId="39E0297A" w14:textId="77777777" w:rsidR="001447FA" w:rsidRPr="007450DD" w:rsidRDefault="001447FA" w:rsidP="001447FA">
      <w:pPr>
        <w:pStyle w:val="Rubrik5utannumrering"/>
        <w:spacing w:before="0"/>
      </w:pPr>
      <w:r w:rsidRPr="0039406B">
        <w:t>Gällande rätt</w:t>
      </w:r>
    </w:p>
    <w:p w14:paraId="67A40882" w14:textId="77777777" w:rsidR="001447FA" w:rsidRDefault="001447FA" w:rsidP="001447FA">
      <w:pPr>
        <w:pStyle w:val="Brdtext"/>
      </w:pPr>
      <w:r w:rsidRPr="0034251E">
        <w:t>För försäkringsföretag gäller att b</w:t>
      </w:r>
      <w:r w:rsidRPr="000B0997">
        <w:t xml:space="preserve">estämmelserna om företagsstyrning ska gälla i tillämpliga delar på gruppnivå (19 kap. 42 § första stycket FRL). </w:t>
      </w:r>
      <w:r>
        <w:t>Ett f</w:t>
      </w:r>
      <w:r w:rsidRPr="0034251E">
        <w:t>örsäkringsföretag</w:t>
      </w:r>
      <w:r>
        <w:t xml:space="preserve">, ett </w:t>
      </w:r>
      <w:r w:rsidRPr="000B0997">
        <w:t xml:space="preserve">försäkringsholdingföretag eller </w:t>
      </w:r>
      <w:r>
        <w:t xml:space="preserve">ett </w:t>
      </w:r>
      <w:r w:rsidRPr="0034251E">
        <w:t>blandat finansiellt</w:t>
      </w:r>
      <w:r w:rsidRPr="000B0997">
        <w:t xml:space="preserve"> holdingföretag </w:t>
      </w:r>
      <w:r>
        <w:t>i toppen av gruppen</w:t>
      </w:r>
      <w:r w:rsidRPr="0034251E">
        <w:t xml:space="preserve"> ska ansvara</w:t>
      </w:r>
      <w:r w:rsidRPr="000B0997">
        <w:t xml:space="preserve"> för att kraven på företagsstyrning i tillämpliga delar följs på gruppnivå. Om det är lämp</w:t>
      </w:r>
      <w:r>
        <w:softHyphen/>
      </w:r>
      <w:r w:rsidRPr="000B0997">
        <w:t xml:space="preserve">ligt, får Finansinspektionen i ett enskilt fall besluta att ett annat företag i gruppen ska ansvara för att kraven följs (19 kap. 42 § andra stycket FRL). </w:t>
      </w:r>
      <w:r>
        <w:t>S</w:t>
      </w:r>
      <w:r w:rsidRPr="0034251E">
        <w:t>ystem för</w:t>
      </w:r>
      <w:r w:rsidRPr="000B0997">
        <w:t xml:space="preserve"> riskhantering, internkontroll och rapportering </w:t>
      </w:r>
      <w:r>
        <w:t xml:space="preserve">ska </w:t>
      </w:r>
      <w:r w:rsidRPr="0034251E">
        <w:t>genomföras</w:t>
      </w:r>
      <w:r w:rsidRPr="000B0997">
        <w:t xml:space="preserve"> konsekvent i alla företag som omfattas av grupptillsyn så att dessa system och rapporter kan kontrolleras på gruppnivå (19 kap. 42 § tredje stycket FRL). </w:t>
      </w:r>
    </w:p>
    <w:p w14:paraId="1AE73F3E" w14:textId="77777777" w:rsidR="001447FA" w:rsidRDefault="001447FA" w:rsidP="001447FA">
      <w:pPr>
        <w:pStyle w:val="Brdtextmedindrag"/>
      </w:pPr>
      <w:r w:rsidRPr="0034251E">
        <w:t>Systemet för internkontroll inom en grupp ska omfatta</w:t>
      </w:r>
      <w:r w:rsidRPr="000B0997">
        <w:t xml:space="preserve"> 1) rutiner av</w:t>
      </w:r>
      <w:r>
        <w:softHyphen/>
      </w:r>
      <w:r w:rsidRPr="000B0997">
        <w:t>seende gruppsolvens för att identifiera och mäta alla betydande risker gruppen är utsatt för och på lämpligt sätt anpassa kapitalbasen till riskerna, och 2) sunda rapporterings- och redovisningsmetoder för att övervaka och hantera transaktioner inom gruppen och riskkoncentrationer (19 kap. 42 § fjärde stycket FRL). En egen risk- och solvensbedömning som omfattar hela gruppen ska genomföras (19 kap. 43 § första stycket FRL). När Finansinspektionen är grupptillsynsmyndighet får inspektionen, efter att ha rådfrågat medlemmarna i tillsynskollegiet, besluta att företag</w:t>
      </w:r>
      <w:r>
        <w:t>et i toppen av gruppen</w:t>
      </w:r>
      <w:r w:rsidRPr="0034251E">
        <w:t xml:space="preserve"> </w:t>
      </w:r>
      <w:r w:rsidRPr="000B0997">
        <w:t xml:space="preserve">får göra en egen risk- och solvensbedömning på gruppnivå och på nivån för ett dotterföretag inom gruppen. En enda handling ska </w:t>
      </w:r>
      <w:r>
        <w:t xml:space="preserve">då </w:t>
      </w:r>
      <w:r w:rsidRPr="0034251E">
        <w:t>om</w:t>
      </w:r>
      <w:r>
        <w:softHyphen/>
      </w:r>
      <w:r w:rsidRPr="0034251E">
        <w:t>fatta samtliga</w:t>
      </w:r>
      <w:r w:rsidRPr="000B0997">
        <w:t xml:space="preserve"> bedömningar. En sådan handling ska överlämnas samtidigt till Finansinspektionen och till berörda behöriga myndigheter (19 kap. 43 § andra stycket FRL). Ett beslut enligt andra stycket påverkar inte dotterföretagets skyldigheter </w:t>
      </w:r>
      <w:r>
        <w:t xml:space="preserve">att göra en egen risk- och solvensbedömning </w:t>
      </w:r>
      <w:r w:rsidRPr="000B0997">
        <w:t xml:space="preserve">(19 kap. 43 § tredje stycket FRL). </w:t>
      </w:r>
    </w:p>
    <w:p w14:paraId="3471E319" w14:textId="77777777" w:rsidR="001447FA" w:rsidRPr="000B0997" w:rsidRDefault="001447FA" w:rsidP="001447FA">
      <w:pPr>
        <w:pStyle w:val="Brdtextmedindrag"/>
      </w:pPr>
      <w:r w:rsidRPr="0034251E">
        <w:t>Regeringen eller den myndighet som regeringen bestämmer får meddela föres</w:t>
      </w:r>
      <w:r w:rsidRPr="000B0997">
        <w:t>krifter om dels företag</w:t>
      </w:r>
      <w:r>
        <w:t>s</w:t>
      </w:r>
      <w:r w:rsidRPr="0034251E">
        <w:t xml:space="preserve">styrningssystem inom en grupp </w:t>
      </w:r>
      <w:r w:rsidRPr="000B0997">
        <w:t>(19 kap. 104 §</w:t>
      </w:r>
      <w:r>
        <w:t> </w:t>
      </w:r>
      <w:r w:rsidRPr="000B0997">
        <w:t>6 FRL), dels innehållet i en egen risk- och solvensbedömning inom en grupp (19 kap. 104 §</w:t>
      </w:r>
      <w:r>
        <w:t> </w:t>
      </w:r>
      <w:r w:rsidRPr="000B0997">
        <w:t>7 FRL). För försäkringsföretag finns ytterligare bestämmelser om egen risk- och solvensbedömning på gruppnivå i Finans</w:t>
      </w:r>
      <w:r>
        <w:softHyphen/>
      </w:r>
      <w:r w:rsidRPr="000B0997">
        <w:t>inspektionens föreskrifter (13 kap. 18 § FFFS 2015:8).</w:t>
      </w:r>
    </w:p>
    <w:p w14:paraId="10220B0E"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050ECAD1" w14:textId="77777777" w:rsidR="001447FA" w:rsidRPr="00EF736F" w:rsidRDefault="001447FA" w:rsidP="001447FA">
      <w:pPr>
        <w:pStyle w:val="Brdtextmedindrag"/>
        <w:tabs>
          <w:tab w:val="left" w:pos="4253"/>
        </w:tabs>
      </w:pPr>
      <w:r w:rsidRPr="00EF736F">
        <w:t>För tjänstepensionskassor finns det inte några bestämmelser om före</w:t>
      </w:r>
      <w:r>
        <w:softHyphen/>
      </w:r>
      <w:r w:rsidRPr="00EF736F">
        <w:t>tagsstyrning inom en grupp.</w:t>
      </w:r>
    </w:p>
    <w:p w14:paraId="23876648" w14:textId="77777777" w:rsidR="001447FA" w:rsidRPr="007450DD" w:rsidRDefault="001447FA" w:rsidP="001447FA">
      <w:pPr>
        <w:pStyle w:val="Rubrik5utannumrering"/>
      </w:pPr>
      <w:r w:rsidRPr="000B0997">
        <w:t>Företagsstyrningssystem</w:t>
      </w:r>
      <w:r w:rsidRPr="0039406B">
        <w:t xml:space="preserve"> på gruppnivå</w:t>
      </w:r>
    </w:p>
    <w:p w14:paraId="1C6B8E08" w14:textId="5EE23141" w:rsidR="001447FA" w:rsidRPr="000B0997" w:rsidRDefault="001447FA" w:rsidP="001447FA">
      <w:pPr>
        <w:pStyle w:val="Brdtext"/>
        <w:rPr>
          <w:lang w:eastAsia="sv-SE"/>
        </w:rPr>
      </w:pPr>
      <w:r w:rsidRPr="0034251E">
        <w:t>Bestämmelser om företagsstyrning på gruppnivå är på samma sätt som bestämmelser om gruppsolvens och rapportering av väsentliga riskkon</w:t>
      </w:r>
      <w:r>
        <w:softHyphen/>
      </w:r>
      <w:r w:rsidRPr="0034251E">
        <w:t>centrationer och transaktioner</w:t>
      </w:r>
      <w:r w:rsidR="008B7258">
        <w:t xml:space="preserve"> inom en grupp</w:t>
      </w:r>
      <w:r w:rsidRPr="0034251E">
        <w:t xml:space="preserve"> en viktig del av tillsy</w:t>
      </w:r>
      <w:r w:rsidRPr="000B0997">
        <w:t>nen på grupp</w:t>
      </w:r>
      <w:r>
        <w:softHyphen/>
      </w:r>
      <w:r w:rsidRPr="000B0997">
        <w:t xml:space="preserve">nivå. Som anges i avsnitt </w:t>
      </w:r>
      <w:r w:rsidRPr="000B0997">
        <w:rPr>
          <w:lang w:eastAsia="sv-SE"/>
        </w:rPr>
        <w:t>1</w:t>
      </w:r>
      <w:r>
        <w:rPr>
          <w:lang w:eastAsia="sv-SE"/>
        </w:rPr>
        <w:t>4</w:t>
      </w:r>
      <w:r w:rsidRPr="000B0997">
        <w:rPr>
          <w:lang w:eastAsia="sv-SE"/>
        </w:rPr>
        <w:t>.1.</w:t>
      </w:r>
      <w:r>
        <w:rPr>
          <w:lang w:eastAsia="sv-SE"/>
        </w:rPr>
        <w:t>2</w:t>
      </w:r>
      <w:r w:rsidRPr="0039406B">
        <w:rPr>
          <w:lang w:eastAsia="sv-SE"/>
        </w:rPr>
        <w:t xml:space="preserve"> bör utgångspunkten vara att grupptill</w:t>
      </w:r>
      <w:r>
        <w:rPr>
          <w:lang w:eastAsia="sv-SE"/>
        </w:rPr>
        <w:softHyphen/>
      </w:r>
      <w:r w:rsidRPr="0039406B">
        <w:rPr>
          <w:lang w:eastAsia="sv-SE"/>
        </w:rPr>
        <w:t>synen inte ska bli mindre omfattande när ett försäkringsföretag omvandlas till ett tjänst</w:t>
      </w:r>
      <w:r w:rsidRPr="007450DD">
        <w:rPr>
          <w:lang w:eastAsia="sv-SE"/>
        </w:rPr>
        <w:t>epensionsföretag</w:t>
      </w:r>
      <w:r w:rsidRPr="0034251E">
        <w:rPr>
          <w:lang w:eastAsia="sv-SE"/>
        </w:rPr>
        <w:t xml:space="preserve"> och därmed bör det införas bestämmelser om företagsstyrningssystem</w:t>
      </w:r>
      <w:r>
        <w:rPr>
          <w:lang w:eastAsia="sv-SE"/>
        </w:rPr>
        <w:t xml:space="preserve"> på gruppnivå</w:t>
      </w:r>
      <w:r w:rsidRPr="0034251E">
        <w:rPr>
          <w:lang w:eastAsia="sv-SE"/>
        </w:rPr>
        <w:t xml:space="preserve"> i </w:t>
      </w:r>
      <w:r>
        <w:rPr>
          <w:lang w:eastAsia="sv-SE"/>
        </w:rPr>
        <w:t xml:space="preserve">den nya </w:t>
      </w:r>
      <w:r w:rsidRPr="0034251E">
        <w:rPr>
          <w:lang w:eastAsia="sv-SE"/>
        </w:rPr>
        <w:t>lagen om tjänstepensions</w:t>
      </w:r>
      <w:r>
        <w:rPr>
          <w:lang w:eastAsia="sv-SE"/>
        </w:rPr>
        <w:softHyphen/>
      </w:r>
      <w:r w:rsidRPr="0034251E">
        <w:rPr>
          <w:lang w:eastAsia="sv-SE"/>
        </w:rPr>
        <w:t xml:space="preserve">företag. </w:t>
      </w:r>
      <w:r w:rsidRPr="000B0997">
        <w:rPr>
          <w:lang w:eastAsia="sv-SE"/>
        </w:rPr>
        <w:t xml:space="preserve">En bestämmelse om detta bör </w:t>
      </w:r>
      <w:r>
        <w:rPr>
          <w:lang w:eastAsia="sv-SE"/>
        </w:rPr>
        <w:t xml:space="preserve">införas i den nya </w:t>
      </w:r>
      <w:r>
        <w:rPr>
          <w:lang w:eastAsia="sv-SE"/>
        </w:rPr>
        <w:lastRenderedPageBreak/>
        <w:t xml:space="preserve">lagen och den bör </w:t>
      </w:r>
      <w:r w:rsidRPr="0034251E">
        <w:rPr>
          <w:lang w:eastAsia="sv-SE"/>
        </w:rPr>
        <w:t xml:space="preserve">utformas </w:t>
      </w:r>
      <w:r>
        <w:rPr>
          <w:lang w:eastAsia="sv-SE"/>
        </w:rPr>
        <w:t>efter</w:t>
      </w:r>
      <w:r w:rsidRPr="000B0997">
        <w:rPr>
          <w:lang w:eastAsia="sv-SE"/>
        </w:rPr>
        <w:t xml:space="preserve"> förebild </w:t>
      </w:r>
      <w:r>
        <w:rPr>
          <w:lang w:eastAsia="sv-SE"/>
        </w:rPr>
        <w:t>av</w:t>
      </w:r>
      <w:r w:rsidRPr="000B0997">
        <w:rPr>
          <w:lang w:eastAsia="sv-SE"/>
        </w:rPr>
        <w:t xml:space="preserve"> motsvarande bestämmelse i försäkringsrörelse</w:t>
      </w:r>
      <w:r>
        <w:rPr>
          <w:lang w:eastAsia="sv-SE"/>
        </w:rPr>
        <w:softHyphen/>
      </w:r>
      <w:r w:rsidRPr="000B0997">
        <w:rPr>
          <w:lang w:eastAsia="sv-SE"/>
        </w:rPr>
        <w:t>lagen (19 kap. 42 § FRL).</w:t>
      </w:r>
    </w:p>
    <w:p w14:paraId="65349362" w14:textId="77777777" w:rsidR="001447FA" w:rsidRPr="007450DD" w:rsidRDefault="001447FA" w:rsidP="001447FA">
      <w:pPr>
        <w:pStyle w:val="Rubrik5utannumrering"/>
      </w:pPr>
      <w:r w:rsidRPr="00EF736F">
        <w:t>Egen risk- och solvensbedömning på gruppnivå</w:t>
      </w:r>
    </w:p>
    <w:p w14:paraId="2D070592" w14:textId="77777777" w:rsidR="001447FA" w:rsidRPr="000B0997" w:rsidRDefault="001447FA" w:rsidP="00D04BFD">
      <w:pPr>
        <w:pStyle w:val="Brdtext"/>
      </w:pPr>
      <w:r>
        <w:t>E</w:t>
      </w:r>
      <w:r w:rsidRPr="0034251E">
        <w:t xml:space="preserve">tt tjänstepensionsföretag i en grupp </w:t>
      </w:r>
      <w:r>
        <w:t xml:space="preserve">med andra företag bör </w:t>
      </w:r>
      <w:r w:rsidRPr="000B0997">
        <w:t>befinna sig i samma situation och vara utsatt för samma risk</w:t>
      </w:r>
      <w:r>
        <w:t>er</w:t>
      </w:r>
      <w:r w:rsidRPr="0034251E">
        <w:t xml:space="preserve"> som ett försäkrings</w:t>
      </w:r>
      <w:r>
        <w:softHyphen/>
      </w:r>
      <w:r w:rsidRPr="0034251E">
        <w:t>företag i en motsvarande grupp.</w:t>
      </w:r>
      <w:r w:rsidRPr="000B0997">
        <w:t xml:space="preserve"> </w:t>
      </w:r>
      <w:r>
        <w:t>Det bör därför införas en bestämmelse i den nya lagen om tjänstepensionsföretag om att det ska genomföras en</w:t>
      </w:r>
      <w:r w:rsidRPr="000B0997">
        <w:t xml:space="preserve"> egen risk- och solvensbedömning som omfattar hela gruppen. </w:t>
      </w:r>
      <w:r>
        <w:t>B</w:t>
      </w:r>
      <w:r w:rsidRPr="000B0997">
        <w:t>estämmel</w:t>
      </w:r>
      <w:r>
        <w:softHyphen/>
      </w:r>
      <w:r w:rsidRPr="000B0997">
        <w:t>se</w:t>
      </w:r>
      <w:r>
        <w:t>n</w:t>
      </w:r>
      <w:r w:rsidRPr="000B0997">
        <w:t xml:space="preserve"> bör utformas </w:t>
      </w:r>
      <w:r>
        <w:t>efter</w:t>
      </w:r>
      <w:r w:rsidRPr="000B0997">
        <w:t xml:space="preserve"> förebild </w:t>
      </w:r>
      <w:r>
        <w:t>av</w:t>
      </w:r>
      <w:r w:rsidRPr="000B0997">
        <w:t xml:space="preserve"> motsvarande bestämmelser i försäk</w:t>
      </w:r>
      <w:r>
        <w:softHyphen/>
      </w:r>
      <w:r w:rsidRPr="000B0997">
        <w:t>ringsrörelse</w:t>
      </w:r>
      <w:r>
        <w:softHyphen/>
      </w:r>
      <w:r w:rsidRPr="000B0997">
        <w:t xml:space="preserve">lagen (19 kap. 43 § FRL). Som </w:t>
      </w:r>
      <w:r w:rsidRPr="000B0997">
        <w:rPr>
          <w:i/>
        </w:rPr>
        <w:t>Finansinspektionen</w:t>
      </w:r>
      <w:r w:rsidRPr="000B0997">
        <w:t xml:space="preserve"> </w:t>
      </w:r>
      <w:r>
        <w:t>påpekar</w:t>
      </w:r>
      <w:r w:rsidRPr="0034251E">
        <w:t xml:space="preserve"> kommer ett företag som omfattas av en gemensam egen risk- och solvens</w:t>
      </w:r>
      <w:r>
        <w:softHyphen/>
      </w:r>
      <w:r w:rsidRPr="0034251E">
        <w:t xml:space="preserve">bedömning för en grupp </w:t>
      </w:r>
      <w:r w:rsidRPr="000B0997">
        <w:t>även i fortsätt</w:t>
      </w:r>
      <w:r>
        <w:softHyphen/>
      </w:r>
      <w:r w:rsidRPr="000B0997">
        <w:t xml:space="preserve">ningen att vara skyldig att utföra en risk- och solvensbedömning </w:t>
      </w:r>
      <w:r>
        <w:t xml:space="preserve">på </w:t>
      </w:r>
      <w:r w:rsidRPr="000B0997">
        <w:t>enskild nivå. Detta gäller både för tjänste</w:t>
      </w:r>
      <w:r>
        <w:softHyphen/>
      </w:r>
      <w:r w:rsidRPr="000B0997">
        <w:t>pensions</w:t>
      </w:r>
      <w:r>
        <w:softHyphen/>
      </w:r>
      <w:r w:rsidRPr="000B0997">
        <w:t>företag och för försäkrings</w:t>
      </w:r>
      <w:r>
        <w:softHyphen/>
      </w:r>
      <w:r w:rsidRPr="000B0997">
        <w:t xml:space="preserve">företag som </w:t>
      </w:r>
      <w:r>
        <w:t xml:space="preserve">ska </w:t>
      </w:r>
      <w:r w:rsidRPr="000B0997">
        <w:t>omfattas av grupp</w:t>
      </w:r>
      <w:r>
        <w:softHyphen/>
      </w:r>
      <w:r w:rsidRPr="000B0997">
        <w:t xml:space="preserve">tillsyn enligt </w:t>
      </w:r>
      <w:r>
        <w:t xml:space="preserve">den nya </w:t>
      </w:r>
      <w:r w:rsidRPr="000B0997">
        <w:t>lagen om tjänstepensionsföretag.</w:t>
      </w:r>
    </w:p>
    <w:p w14:paraId="016D8C42" w14:textId="77777777" w:rsidR="001447FA" w:rsidRPr="00EF736F" w:rsidRDefault="001447FA" w:rsidP="001447FA">
      <w:pPr>
        <w:pStyle w:val="Rubrik5utannumrering"/>
        <w:rPr>
          <w:lang w:eastAsia="sv-SE"/>
        </w:rPr>
      </w:pPr>
      <w:r w:rsidRPr="00EF736F">
        <w:rPr>
          <w:lang w:eastAsia="sv-SE"/>
        </w:rPr>
        <w:t xml:space="preserve">Skillnader gentemot </w:t>
      </w:r>
      <w:r w:rsidRPr="000B0997">
        <w:t>bestämmelserna</w:t>
      </w:r>
      <w:r w:rsidRPr="00EF736F">
        <w:rPr>
          <w:lang w:eastAsia="sv-SE"/>
        </w:rPr>
        <w:t xml:space="preserve"> i försäkringsrörelselagen</w:t>
      </w:r>
    </w:p>
    <w:p w14:paraId="62AA67C3" w14:textId="49812F1F" w:rsidR="001447FA" w:rsidRPr="000B0997" w:rsidRDefault="001447FA" w:rsidP="00D04BFD">
      <w:pPr>
        <w:pStyle w:val="Brdtextmedindrag"/>
        <w:ind w:firstLine="0"/>
      </w:pPr>
      <w:r>
        <w:t>Enligt försäkringsrörelselagen kan det f</w:t>
      </w:r>
      <w:r w:rsidRPr="000B0997">
        <w:t xml:space="preserve">ör vissa grupper vara ett företag som har hemvist utanför Sverige som ska ansvara för att kraven på företagsstyrning på gruppnivå följs och även ska utföra den egna risk- och solvensbedömningen på gruppnivå. På samma sätt som </w:t>
      </w:r>
      <w:r>
        <w:t xml:space="preserve">i </w:t>
      </w:r>
      <w:r w:rsidRPr="000B0997">
        <w:t>fr</w:t>
      </w:r>
      <w:r>
        <w:t>åga om</w:t>
      </w:r>
      <w:r w:rsidRPr="000B0997">
        <w:t xml:space="preserve"> bestämmelserna om gruppsolvens</w:t>
      </w:r>
      <w:r>
        <w:t xml:space="preserve"> (se </w:t>
      </w:r>
      <w:r w:rsidRPr="000B0997">
        <w:t>avsnitt</w:t>
      </w:r>
      <w:r>
        <w:t>en</w:t>
      </w:r>
      <w:r w:rsidRPr="000B0997">
        <w:t xml:space="preserve"> 1</w:t>
      </w:r>
      <w:r>
        <w:t>4</w:t>
      </w:r>
      <w:r w:rsidRPr="000B0997">
        <w:t>.1.1</w:t>
      </w:r>
      <w:r>
        <w:t>0–14.1.13)</w:t>
      </w:r>
      <w:r w:rsidRPr="000B0997">
        <w:t xml:space="preserve"> och rapportering av riskkoncentrationer och transaktioner inom en grupp</w:t>
      </w:r>
      <w:r>
        <w:t xml:space="preserve"> (</w:t>
      </w:r>
      <w:r w:rsidRPr="000B0997">
        <w:t>avsnitt 1</w:t>
      </w:r>
      <w:r>
        <w:t>4</w:t>
      </w:r>
      <w:r w:rsidRPr="000B0997">
        <w:t>.1.</w:t>
      </w:r>
      <w:r>
        <w:t>1</w:t>
      </w:r>
      <w:r w:rsidRPr="0034251E">
        <w:t>4</w:t>
      </w:r>
      <w:r>
        <w:t>)</w:t>
      </w:r>
      <w:r w:rsidRPr="000B0997">
        <w:t xml:space="preserve"> är en sådan reglering inte lämplig </w:t>
      </w:r>
      <w:r>
        <w:t>eftersom</w:t>
      </w:r>
      <w:r w:rsidRPr="0034251E">
        <w:t xml:space="preserve"> grupptillsynen enligt </w:t>
      </w:r>
      <w:r>
        <w:t xml:space="preserve">den nya </w:t>
      </w:r>
      <w:r w:rsidRPr="0034251E">
        <w:t xml:space="preserve">lagen om tjänstepensionsföretag uteslutande är en svensk nationell reglering. </w:t>
      </w:r>
      <w:r w:rsidRPr="000B0997">
        <w:t xml:space="preserve">För grupptillsynen enligt </w:t>
      </w:r>
      <w:r>
        <w:t xml:space="preserve">den </w:t>
      </w:r>
      <w:r w:rsidRPr="000B0997">
        <w:t xml:space="preserve">lagen bör i stället gälla </w:t>
      </w:r>
      <w:r>
        <w:t>a</w:t>
      </w:r>
      <w:r w:rsidRPr="0034251E">
        <w:t xml:space="preserve">tt det är det tjänstepensionsföretag som ska </w:t>
      </w:r>
      <w:r w:rsidR="00EE165E">
        <w:t xml:space="preserve">omfattas av </w:t>
      </w:r>
      <w:r>
        <w:t>fullständig</w:t>
      </w:r>
      <w:r w:rsidRPr="0034251E">
        <w:t xml:space="preserve"> grupp</w:t>
      </w:r>
      <w:r>
        <w:softHyphen/>
      </w:r>
      <w:r w:rsidRPr="0034251E">
        <w:t>till</w:t>
      </w:r>
      <w:r w:rsidRPr="000B0997">
        <w:t>syn som ska ansvara för att kraven på företags</w:t>
      </w:r>
      <w:r>
        <w:softHyphen/>
      </w:r>
      <w:r w:rsidRPr="000B0997">
        <w:t xml:space="preserve">styrningssystem följs på gruppnivå och att det är detta företag som </w:t>
      </w:r>
      <w:r w:rsidR="00EE165E">
        <w:t xml:space="preserve">också </w:t>
      </w:r>
      <w:r w:rsidRPr="000B0997">
        <w:t>ska utföra den egna risk- och solvens</w:t>
      </w:r>
      <w:r>
        <w:softHyphen/>
      </w:r>
      <w:r w:rsidRPr="000B0997">
        <w:t xml:space="preserve">bedömningen på gruppnivå. </w:t>
      </w:r>
    </w:p>
    <w:p w14:paraId="3E5B8EFD" w14:textId="0EE91280" w:rsidR="001447FA" w:rsidRPr="000B0997" w:rsidRDefault="001447FA" w:rsidP="00D04BFD">
      <w:pPr>
        <w:pStyle w:val="Brdtextmedindrag"/>
      </w:pPr>
      <w:r w:rsidRPr="000B0997">
        <w:t>Vid grupptillsyn enligt försäkringsrörelselagen är utgångspunkten att det är företaget i toppen av gruppen som är ansvarigt för att det finns ett företagsstyrningssystem inom gruppen (prop. 2015/16:9 s. 451 f.). Om det är lämpligt</w:t>
      </w:r>
      <w:r>
        <w:t xml:space="preserve"> </w:t>
      </w:r>
      <w:r w:rsidRPr="000B0997">
        <w:t>får Finansinspektionen i ett enskilt fall besluta att ett annat företag i gruppen ska ansvara för att kraven följs (19 kap. 42</w:t>
      </w:r>
      <w:r>
        <w:t> </w:t>
      </w:r>
      <w:r w:rsidRPr="000B0997">
        <w:t>§ andra stycket andra meningen FRL). D</w:t>
      </w:r>
      <w:r w:rsidRPr="0039406B">
        <w:t>etta för att inte i onödan hindra företag från att lägga ansvaret för företags</w:t>
      </w:r>
      <w:r w:rsidRPr="007450DD">
        <w:t>styrningen på ett annat företag än det som finns i toppen av gruppen (</w:t>
      </w:r>
      <w:r>
        <w:t xml:space="preserve">samma </w:t>
      </w:r>
      <w:r w:rsidRPr="007450DD">
        <w:t>prop</w:t>
      </w:r>
      <w:r w:rsidRPr="0034251E">
        <w:t>.</w:t>
      </w:r>
      <w:r w:rsidRPr="000B0997">
        <w:t xml:space="preserve"> s.</w:t>
      </w:r>
      <w:r w:rsidRPr="0039406B">
        <w:t> 452)</w:t>
      </w:r>
      <w:r w:rsidRPr="007450DD">
        <w:t>.</w:t>
      </w:r>
      <w:r w:rsidRPr="0034251E">
        <w:t xml:space="preserve"> Den grupptillsyn som </w:t>
      </w:r>
      <w:r>
        <w:t>enligt</w:t>
      </w:r>
      <w:r w:rsidRPr="000B0997">
        <w:t xml:space="preserve"> försl</w:t>
      </w:r>
      <w:r>
        <w:t>aget</w:t>
      </w:r>
      <w:r w:rsidRPr="000B0997">
        <w:t xml:space="preserve"> </w:t>
      </w:r>
      <w:r>
        <w:t>ska gälla enl</w:t>
      </w:r>
      <w:r w:rsidRPr="000B0997">
        <w:t>i</w:t>
      </w:r>
      <w:r>
        <w:t>gt</w:t>
      </w:r>
      <w:r w:rsidRPr="000B0997">
        <w:t xml:space="preserve"> </w:t>
      </w:r>
      <w:r>
        <w:t xml:space="preserve">den nya </w:t>
      </w:r>
      <w:r w:rsidRPr="000B0997">
        <w:t xml:space="preserve">lagen om tjänstepensionsföretag kommer delvis att avvika från hur grupptillsynen är uppbyggd enligt försäkringsrörelselagen. Enligt försäkringsrörelselagen kan det vara ett </w:t>
      </w:r>
      <w:r w:rsidRPr="0039406B">
        <w:t>holdingföretag som ska ansvara fö</w:t>
      </w:r>
      <w:r w:rsidRPr="007450DD">
        <w:t>r företagsstyrning på gruppnivå</w:t>
      </w:r>
      <w:r w:rsidRPr="0034251E">
        <w:t xml:space="preserve"> </w:t>
      </w:r>
      <w:r w:rsidRPr="000B0997">
        <w:t>(19 kap. 42 § andra stycket första meningen). Detta trots att ett sådant företag vanligtvis inte omfattas av bestämmelser om företags</w:t>
      </w:r>
      <w:r>
        <w:softHyphen/>
      </w:r>
      <w:r w:rsidRPr="000B0997">
        <w:t xml:space="preserve">styrning </w:t>
      </w:r>
      <w:r w:rsidRPr="0039406B">
        <w:t>på enskild nivå.</w:t>
      </w:r>
      <w:r w:rsidRPr="007450DD">
        <w:t xml:space="preserve"> </w:t>
      </w:r>
      <w:r w:rsidRPr="0034251E">
        <w:t xml:space="preserve">För grupptillsynen enligt </w:t>
      </w:r>
      <w:r>
        <w:t xml:space="preserve">den nya </w:t>
      </w:r>
      <w:r w:rsidRPr="0034251E">
        <w:t xml:space="preserve">lagen föreslås </w:t>
      </w:r>
      <w:r>
        <w:t xml:space="preserve">i denna proposition </w:t>
      </w:r>
      <w:r w:rsidRPr="000B0997">
        <w:t xml:space="preserve">i stället att det ska vara det tjänstepensionsföretag som </w:t>
      </w:r>
      <w:r>
        <w:t xml:space="preserve">ska </w:t>
      </w:r>
      <w:r w:rsidR="00EE165E">
        <w:t xml:space="preserve">omfattas av </w:t>
      </w:r>
      <w:r>
        <w:t>full</w:t>
      </w:r>
      <w:r>
        <w:softHyphen/>
        <w:t xml:space="preserve">ständig </w:t>
      </w:r>
      <w:r w:rsidRPr="000B0997">
        <w:t>grupp</w:t>
      </w:r>
      <w:r>
        <w:softHyphen/>
      </w:r>
      <w:r w:rsidRPr="000B0997">
        <w:t>tillsyn, som ska ansvara för företags</w:t>
      </w:r>
      <w:r>
        <w:softHyphen/>
      </w:r>
      <w:r w:rsidRPr="000B0997">
        <w:t>styrningen</w:t>
      </w:r>
      <w:r w:rsidRPr="0039406B">
        <w:t xml:space="preserve"> på gruppnivå. </w:t>
      </w:r>
      <w:r w:rsidRPr="007450DD">
        <w:t>Detta tjänste</w:t>
      </w:r>
      <w:r>
        <w:softHyphen/>
      </w:r>
      <w:r w:rsidRPr="007450DD">
        <w:t xml:space="preserve">pensionsföretag kommer </w:t>
      </w:r>
      <w:r>
        <w:t xml:space="preserve">enligt förslaget </w:t>
      </w:r>
      <w:r w:rsidRPr="007450DD">
        <w:t>att om</w:t>
      </w:r>
      <w:r>
        <w:softHyphen/>
      </w:r>
      <w:r w:rsidRPr="007450DD">
        <w:t>fattas av bestämmelser om företagsstyrning på enskild nivå</w:t>
      </w:r>
      <w:r>
        <w:t xml:space="preserve"> (</w:t>
      </w:r>
      <w:r w:rsidRPr="000B0997">
        <w:t xml:space="preserve">se avsnitt </w:t>
      </w:r>
      <w:r>
        <w:t>9</w:t>
      </w:r>
      <w:r w:rsidRPr="000B0997">
        <w:t>.2</w:t>
      </w:r>
      <w:r>
        <w:t>)</w:t>
      </w:r>
      <w:r w:rsidRPr="0039406B">
        <w:t>.</w:t>
      </w:r>
      <w:r w:rsidRPr="000B0997">
        <w:t xml:space="preserve"> </w:t>
      </w:r>
      <w:r w:rsidRPr="000B0997">
        <w:lastRenderedPageBreak/>
        <w:t xml:space="preserve">Behovet av att lägga ansvaret för företagsstyrningen på gruppnivå på ett annat företag </w:t>
      </w:r>
      <w:r>
        <w:t>torde</w:t>
      </w:r>
      <w:r w:rsidRPr="000B0997">
        <w:t xml:space="preserve"> därmed vara ytterst begränsat vid grupptillsyn enligt </w:t>
      </w:r>
      <w:r>
        <w:t xml:space="preserve">den nya </w:t>
      </w:r>
      <w:r w:rsidRPr="000B0997">
        <w:t xml:space="preserve">lagen om tjänstepensionsföretag. </w:t>
      </w:r>
      <w:r w:rsidRPr="0039406B">
        <w:t>Reg</w:t>
      </w:r>
      <w:r w:rsidRPr="007450DD">
        <w:t>eringen</w:t>
      </w:r>
      <w:r w:rsidRPr="0034251E">
        <w:t xml:space="preserve"> anser </w:t>
      </w:r>
      <w:r w:rsidRPr="000B0997">
        <w:t>därför</w:t>
      </w:r>
      <w:r>
        <w:t xml:space="preserve"> </w:t>
      </w:r>
      <w:r w:rsidRPr="0034251E">
        <w:t>att Finansinspektionen</w:t>
      </w:r>
      <w:r w:rsidRPr="0039406B">
        <w:t xml:space="preserve">, till skillnad från </w:t>
      </w:r>
      <w:r>
        <w:t xml:space="preserve">det som föreslås i </w:t>
      </w:r>
      <w:r w:rsidRPr="0039406B">
        <w:t>promemorian</w:t>
      </w:r>
      <w:r w:rsidRPr="007450DD">
        <w:t>,</w:t>
      </w:r>
      <w:r w:rsidRPr="0034251E">
        <w:t xml:space="preserve"> inte bör f</w:t>
      </w:r>
      <w:r w:rsidRPr="000B0997">
        <w:t xml:space="preserve">å besluta vilket företag som ska ansvara för företagsstyrningen på gruppnivå. Det bör således inte införas någon bestämmelse om detta i </w:t>
      </w:r>
      <w:r>
        <w:t xml:space="preserve">den nya </w:t>
      </w:r>
      <w:r w:rsidRPr="000B0997">
        <w:t>lagen.</w:t>
      </w:r>
    </w:p>
    <w:p w14:paraId="59895B79" w14:textId="77777777" w:rsidR="001447FA" w:rsidRDefault="001447FA" w:rsidP="001447FA">
      <w:pPr>
        <w:pStyle w:val="Brdtextmedindrag"/>
      </w:pPr>
      <w:r>
        <w:t xml:space="preserve">På samma sätt som gäller enligt </w:t>
      </w:r>
      <w:r w:rsidRPr="000B0997">
        <w:t xml:space="preserve">försäkringsrörelselagen </w:t>
      </w:r>
      <w:r>
        <w:t>bör Finans</w:t>
      </w:r>
      <w:r>
        <w:softHyphen/>
        <w:t xml:space="preserve">inspektionen få </w:t>
      </w:r>
      <w:r w:rsidRPr="000B0997">
        <w:t xml:space="preserve">besluta att </w:t>
      </w:r>
      <w:r>
        <w:t>ett tjänstepensionsföretag ska</w:t>
      </w:r>
      <w:r w:rsidRPr="0034251E">
        <w:t xml:space="preserve"> få</w:t>
      </w:r>
      <w:r w:rsidRPr="000B0997">
        <w:t xml:space="preserve"> göra en egen risk- och solvens</w:t>
      </w:r>
      <w:r>
        <w:softHyphen/>
      </w:r>
      <w:r w:rsidRPr="000B0997">
        <w:t>bedöm</w:t>
      </w:r>
      <w:r>
        <w:softHyphen/>
      </w:r>
      <w:r w:rsidRPr="000B0997">
        <w:t xml:space="preserve">ning enligt </w:t>
      </w:r>
      <w:r>
        <w:t>den nya lagen om tjänstepensions</w:t>
      </w:r>
      <w:r>
        <w:softHyphen/>
        <w:t xml:space="preserve">företag </w:t>
      </w:r>
      <w:r w:rsidRPr="000B0997">
        <w:t xml:space="preserve">på gruppnivå och på nivån för ett dotterföretag inom gruppen. En enda handling ska </w:t>
      </w:r>
      <w:r>
        <w:t xml:space="preserve">då </w:t>
      </w:r>
      <w:r w:rsidRPr="0034251E">
        <w:t xml:space="preserve">omfatta samtliga bedömningar. </w:t>
      </w:r>
    </w:p>
    <w:p w14:paraId="05870974" w14:textId="77777777" w:rsidR="001447FA" w:rsidRPr="000B0997" w:rsidRDefault="001447FA" w:rsidP="001447FA">
      <w:pPr>
        <w:pStyle w:val="Brdtextmedindrag"/>
      </w:pPr>
      <w:r w:rsidRPr="000B0997">
        <w:t xml:space="preserve">Till skillnad </w:t>
      </w:r>
      <w:r>
        <w:t>från</w:t>
      </w:r>
      <w:r w:rsidRPr="000B0997">
        <w:t xml:space="preserve"> i försäkringsrörelselagen, som har sitt ursprung i Solvens II-direktivet</w:t>
      </w:r>
      <w:r>
        <w:t>,</w:t>
      </w:r>
      <w:r w:rsidRPr="000B0997">
        <w:t xml:space="preserve"> vilket är ett fullharmoniseringsdirektiv, finns det inte några bestämmelser om grupptillsyn i andra tjänstepensionsdirektivet. Därmed är det inte lämpligt och inte heller möjligt, att införa bestämmelser om att Finansinspektionen inom grupptillsynen enligt </w:t>
      </w:r>
      <w:r>
        <w:t xml:space="preserve">den nya </w:t>
      </w:r>
      <w:r w:rsidRPr="000B0997">
        <w:t xml:space="preserve">lagen om tjänstepensionsföretag ska rådfråga myndigheter </w:t>
      </w:r>
      <w:r>
        <w:t xml:space="preserve">i andra länder </w:t>
      </w:r>
      <w:r w:rsidRPr="000B0997">
        <w:t>inför ett beslut eller att någon handling ska överlämnas till andra berörda behöriga myndigheter.</w:t>
      </w:r>
    </w:p>
    <w:p w14:paraId="2882481C" w14:textId="77777777" w:rsidR="001447FA" w:rsidRPr="007450DD" w:rsidRDefault="001447FA" w:rsidP="001447FA">
      <w:pPr>
        <w:pStyle w:val="Rubrik5utannumrering"/>
      </w:pPr>
      <w:r w:rsidRPr="00EF736F">
        <w:t>Behov av ytterligare bestämmelser</w:t>
      </w:r>
    </w:p>
    <w:p w14:paraId="29153104" w14:textId="77777777" w:rsidR="001447FA" w:rsidRDefault="001447FA" w:rsidP="001447FA">
      <w:pPr>
        <w:pStyle w:val="Brdtextmedindrag"/>
        <w:ind w:firstLine="0"/>
      </w:pPr>
      <w:r>
        <w:t>Liksom e</w:t>
      </w:r>
      <w:r w:rsidRPr="00EF736F">
        <w:t xml:space="preserve">nligt försäkringsrörelselagen </w:t>
      </w:r>
      <w:r>
        <w:t>bör</w:t>
      </w:r>
      <w:r w:rsidRPr="00EF736F">
        <w:t xml:space="preserve"> regeringen eller den myndighet som regeringen bestämmer få meddela föreskrifter </w:t>
      </w:r>
      <w:r>
        <w:t>dels om</w:t>
      </w:r>
      <w:r w:rsidRPr="00EF736F">
        <w:t xml:space="preserve"> företags</w:t>
      </w:r>
      <w:r>
        <w:softHyphen/>
      </w:r>
      <w:r w:rsidRPr="00EF736F">
        <w:t xml:space="preserve">styrningssystem inom en grupp, dels </w:t>
      </w:r>
      <w:r>
        <w:t xml:space="preserve">om </w:t>
      </w:r>
      <w:r w:rsidRPr="00EF736F">
        <w:t>innehållet i en egen risk- och solvensbedömning inom en grupp</w:t>
      </w:r>
      <w:r>
        <w:t xml:space="preserve"> enligt den nya lagen om tjänste</w:t>
      </w:r>
      <w:r>
        <w:softHyphen/>
        <w:t xml:space="preserve">pensionsföretag. </w:t>
      </w:r>
    </w:p>
    <w:p w14:paraId="2D062DF0" w14:textId="77777777" w:rsidR="001447FA" w:rsidRPr="000B0997" w:rsidRDefault="001447FA" w:rsidP="001447FA">
      <w:pPr>
        <w:pStyle w:val="Brdtextmedindrag"/>
        <w:rPr>
          <w:lang w:eastAsia="sv-SE"/>
        </w:rPr>
      </w:pPr>
      <w:r w:rsidRPr="0039406B">
        <w:t xml:space="preserve">Som anges i avsnitt </w:t>
      </w:r>
      <w:r w:rsidRPr="007450DD">
        <w:t>1</w:t>
      </w:r>
      <w:r>
        <w:t>4</w:t>
      </w:r>
      <w:r w:rsidRPr="007450DD">
        <w:t>.1.3</w:t>
      </w:r>
      <w:r w:rsidRPr="0034251E">
        <w:t xml:space="preserve"> är utgångspunkten för bestämmelserna om grupptillsyn </w:t>
      </w:r>
      <w:r w:rsidRPr="000B0997">
        <w:t xml:space="preserve">i </w:t>
      </w:r>
      <w:r>
        <w:t xml:space="preserve">den nya </w:t>
      </w:r>
      <w:r w:rsidRPr="000B0997">
        <w:t>lagen att tillsynen inte ska minska omfattning om ett försäkringsföretag omvandlas till ett tjänstepensionsföretag</w:t>
      </w:r>
      <w:r>
        <w:t xml:space="preserve">, och den behöver inte heller vara mer omfattande än så. Detta bör beaktas när föreskrifter meddelas enligt det nu aktuella bemyndigandet. Syftet med bemyndigandet – som </w:t>
      </w:r>
      <w:r w:rsidRPr="000B0997">
        <w:rPr>
          <w:i/>
        </w:rPr>
        <w:t>Svensk Försäkring</w:t>
      </w:r>
      <w:r>
        <w:t xml:space="preserve"> önskar få belyst – är alltså att reglerna om grupptillsyn när det gäller företagsstyrning ska kunna ha väsentligen samma innehåll som motsvarande regler för försäkrings</w:t>
      </w:r>
      <w:r>
        <w:softHyphen/>
        <w:t>företag.</w:t>
      </w:r>
    </w:p>
    <w:p w14:paraId="611D0E9A" w14:textId="77777777" w:rsidR="001447FA" w:rsidRPr="00EF736F" w:rsidRDefault="001447FA" w:rsidP="00C53300">
      <w:pPr>
        <w:pStyle w:val="Rubrik3"/>
        <w:rPr>
          <w:lang w:eastAsia="sv-SE"/>
        </w:rPr>
      </w:pPr>
      <w:bookmarkStart w:id="5196" w:name="_Toc8059877"/>
      <w:bookmarkStart w:id="5197" w:name="_Toc8061587"/>
      <w:bookmarkStart w:id="5198" w:name="_Toc8062119"/>
      <w:bookmarkStart w:id="5199" w:name="_Toc8064587"/>
      <w:bookmarkStart w:id="5200" w:name="_Toc8391264"/>
      <w:bookmarkStart w:id="5201" w:name="_Toc8391530"/>
      <w:bookmarkStart w:id="5202" w:name="_Toc8644735"/>
      <w:bookmarkStart w:id="5203" w:name="_Toc8645267"/>
      <w:bookmarkStart w:id="5204" w:name="_Toc8817748"/>
      <w:bookmarkStart w:id="5205" w:name="_Toc8818320"/>
      <w:bookmarkStart w:id="5206" w:name="_Toc8825689"/>
      <w:bookmarkStart w:id="5207" w:name="_Toc8831786"/>
      <w:bookmarkStart w:id="5208" w:name="_Toc8832695"/>
      <w:bookmarkStart w:id="5209" w:name="_Toc11153157"/>
      <w:bookmarkStart w:id="5210" w:name="_Toc11161078"/>
      <w:bookmarkStart w:id="5211" w:name="_Toc11167014"/>
      <w:bookmarkStart w:id="5212" w:name="_Toc11167550"/>
      <w:bookmarkStart w:id="5213" w:name="_Toc11168987"/>
      <w:bookmarkStart w:id="5214" w:name="_Toc11845940"/>
      <w:bookmarkStart w:id="5215" w:name="_Toc12611739"/>
      <w:bookmarkStart w:id="5216" w:name="_Toc12625006"/>
      <w:bookmarkStart w:id="5217" w:name="_Toc12627495"/>
      <w:bookmarkStart w:id="5218" w:name="_Toc12630385"/>
      <w:bookmarkStart w:id="5219" w:name="_Toc12632880"/>
      <w:bookmarkStart w:id="5220" w:name="_Toc17902952"/>
      <w:r>
        <w:rPr>
          <w:lang w:eastAsia="sv-SE"/>
        </w:rPr>
        <w:t xml:space="preserve">Tillgång </w:t>
      </w:r>
      <w:r w:rsidRPr="00C53300">
        <w:t>till</w:t>
      </w:r>
      <w:r>
        <w:rPr>
          <w:lang w:eastAsia="sv-SE"/>
        </w:rPr>
        <w:t xml:space="preserve"> </w:t>
      </w:r>
      <w:bookmarkStart w:id="5221" w:name="_Toc518396720"/>
      <w:bookmarkStart w:id="5222" w:name="_Toc518401031"/>
      <w:bookmarkStart w:id="5223" w:name="_Toc518401748"/>
      <w:bookmarkStart w:id="5224" w:name="_Toc518401987"/>
      <w:bookmarkStart w:id="5225" w:name="_Toc518463141"/>
      <w:bookmarkStart w:id="5226" w:name="_Toc518462837"/>
      <w:bookmarkStart w:id="5227" w:name="_Toc518463793"/>
      <w:bookmarkStart w:id="5228" w:name="_Toc518464168"/>
      <w:bookmarkStart w:id="5229" w:name="_Toc518464407"/>
      <w:bookmarkStart w:id="5230" w:name="_Toc518472846"/>
      <w:r>
        <w:rPr>
          <w:lang w:eastAsia="sv-SE"/>
        </w:rPr>
        <w:t>information</w:t>
      </w:r>
      <w:bookmarkEnd w:id="5196"/>
      <w:bookmarkEnd w:id="5197"/>
      <w:bookmarkEnd w:id="5198"/>
      <w:bookmarkEnd w:id="5199"/>
      <w:bookmarkEnd w:id="5200"/>
      <w:bookmarkEnd w:id="5201"/>
      <w:bookmarkEnd w:id="5202"/>
      <w:bookmarkEnd w:id="5203"/>
      <w:bookmarkEnd w:id="5204"/>
      <w:bookmarkEnd w:id="5205"/>
      <w:bookmarkEnd w:id="5206"/>
      <w:bookmarkEnd w:id="5207"/>
      <w:bookmarkEnd w:id="5208"/>
      <w:bookmarkEnd w:id="5209"/>
      <w:bookmarkEnd w:id="5210"/>
      <w:bookmarkEnd w:id="5211"/>
      <w:bookmarkEnd w:id="5212"/>
      <w:bookmarkEnd w:id="5213"/>
      <w:bookmarkEnd w:id="5214"/>
      <w:bookmarkEnd w:id="5215"/>
      <w:bookmarkEnd w:id="5216"/>
      <w:bookmarkEnd w:id="5217"/>
      <w:bookmarkEnd w:id="5218"/>
      <w:bookmarkEnd w:id="5219"/>
      <w:bookmarkEnd w:id="5220"/>
      <w:bookmarkEnd w:id="5221"/>
      <w:bookmarkEnd w:id="5222"/>
      <w:bookmarkEnd w:id="5223"/>
      <w:bookmarkEnd w:id="5224"/>
      <w:bookmarkEnd w:id="5225"/>
      <w:bookmarkEnd w:id="5226"/>
      <w:bookmarkEnd w:id="5227"/>
      <w:bookmarkEnd w:id="5228"/>
      <w:bookmarkEnd w:id="5229"/>
      <w:bookmarkEnd w:id="5230"/>
    </w:p>
    <w:p w14:paraId="32C60F8D" w14:textId="10DAE920" w:rsidR="001447FA" w:rsidRPr="00EF736F" w:rsidRDefault="001447FA" w:rsidP="001447FA">
      <w:pPr>
        <w:pStyle w:val="Brdtextram"/>
        <w:tabs>
          <w:tab w:val="left" w:pos="4253"/>
        </w:tabs>
        <w:rPr>
          <w:lang w:eastAsia="sv-SE"/>
        </w:rPr>
      </w:pPr>
      <w:r w:rsidRPr="00EF736F">
        <w:rPr>
          <w:b/>
          <w:lang w:eastAsia="sv-SE"/>
        </w:rPr>
        <w:t xml:space="preserve">Regeringens förslag: </w:t>
      </w:r>
      <w:r w:rsidRPr="00EF736F">
        <w:rPr>
          <w:lang w:eastAsia="sv-SE"/>
        </w:rPr>
        <w:t>Tjänstepensionsföretag</w:t>
      </w:r>
      <w:r>
        <w:rPr>
          <w:lang w:eastAsia="sv-SE"/>
        </w:rPr>
        <w:t xml:space="preserve"> som ska </w:t>
      </w:r>
      <w:r w:rsidR="00EE165E">
        <w:rPr>
          <w:lang w:eastAsia="sv-SE"/>
        </w:rPr>
        <w:t xml:space="preserve">omfattas av </w:t>
      </w:r>
      <w:r>
        <w:rPr>
          <w:lang w:eastAsia="sv-SE"/>
        </w:rPr>
        <w:t>fullständig grupptillsyn</w:t>
      </w:r>
      <w:r w:rsidRPr="00EF736F">
        <w:rPr>
          <w:lang w:eastAsia="sv-SE"/>
        </w:rPr>
        <w:t xml:space="preserve">, företag som ingår i samma grupp som ett </w:t>
      </w:r>
      <w:r>
        <w:rPr>
          <w:lang w:eastAsia="sv-SE"/>
        </w:rPr>
        <w:t xml:space="preserve">sådant </w:t>
      </w:r>
      <w:r w:rsidRPr="00EF736F">
        <w:rPr>
          <w:lang w:eastAsia="sv-SE"/>
        </w:rPr>
        <w:t xml:space="preserve">tjänstepensionsföretag och fysiska personer som har nära förbindelser med något företag inom gruppen ska på begäran lämna information till varandra som behövs för att uppfylla kraven enligt bestämmelserna om grupptillsyn i </w:t>
      </w:r>
      <w:r>
        <w:rPr>
          <w:lang w:eastAsia="sv-SE"/>
        </w:rPr>
        <w:t xml:space="preserve">den nya </w:t>
      </w:r>
      <w:r w:rsidRPr="00EF736F">
        <w:rPr>
          <w:lang w:eastAsia="sv-SE"/>
        </w:rPr>
        <w:t>lagen om tjänste</w:t>
      </w:r>
      <w:r>
        <w:rPr>
          <w:lang w:eastAsia="sv-SE"/>
        </w:rPr>
        <w:softHyphen/>
      </w:r>
      <w:r w:rsidRPr="00EF736F">
        <w:rPr>
          <w:lang w:eastAsia="sv-SE"/>
        </w:rPr>
        <w:t>pensions</w:t>
      </w:r>
      <w:r>
        <w:rPr>
          <w:lang w:eastAsia="sv-SE"/>
        </w:rPr>
        <w:softHyphen/>
      </w:r>
      <w:r w:rsidRPr="00EF736F">
        <w:rPr>
          <w:lang w:eastAsia="sv-SE"/>
        </w:rPr>
        <w:t xml:space="preserve">företag. Detta </w:t>
      </w:r>
      <w:r>
        <w:rPr>
          <w:lang w:eastAsia="sv-SE"/>
        </w:rPr>
        <w:t xml:space="preserve">ska dock bara </w:t>
      </w:r>
      <w:r w:rsidRPr="00EF736F">
        <w:rPr>
          <w:lang w:eastAsia="sv-SE"/>
        </w:rPr>
        <w:t>gäll</w:t>
      </w:r>
      <w:r>
        <w:rPr>
          <w:lang w:eastAsia="sv-SE"/>
        </w:rPr>
        <w:t>a</w:t>
      </w:r>
      <w:r w:rsidRPr="00EF736F">
        <w:rPr>
          <w:lang w:eastAsia="sv-SE"/>
        </w:rPr>
        <w:t xml:space="preserve"> företag och fysiska personer som har hemvist i Sverige.</w:t>
      </w:r>
    </w:p>
    <w:p w14:paraId="734F5362" w14:textId="3D61F339" w:rsidR="001447FA" w:rsidRPr="00EF736F" w:rsidRDefault="001447FA" w:rsidP="001447FA">
      <w:pPr>
        <w:pStyle w:val="Brdtextmedindragram"/>
        <w:tabs>
          <w:tab w:val="left" w:pos="4253"/>
        </w:tabs>
        <w:rPr>
          <w:lang w:eastAsia="sv-SE"/>
        </w:rPr>
      </w:pPr>
      <w:r>
        <w:rPr>
          <w:lang w:eastAsia="sv-SE"/>
        </w:rPr>
        <w:t>T</w:t>
      </w:r>
      <w:r w:rsidRPr="00EF736F">
        <w:rPr>
          <w:lang w:eastAsia="sv-SE"/>
        </w:rPr>
        <w:t xml:space="preserve">jänstepensionsföretag </w:t>
      </w:r>
      <w:r>
        <w:rPr>
          <w:lang w:eastAsia="sv-SE"/>
        </w:rPr>
        <w:t xml:space="preserve">som ska </w:t>
      </w:r>
      <w:r w:rsidR="00EE165E">
        <w:rPr>
          <w:lang w:eastAsia="sv-SE"/>
        </w:rPr>
        <w:t xml:space="preserve">omfattas av </w:t>
      </w:r>
      <w:r>
        <w:rPr>
          <w:lang w:eastAsia="sv-SE"/>
        </w:rPr>
        <w:t>fullständig grupp</w:t>
      </w:r>
      <w:r>
        <w:rPr>
          <w:lang w:eastAsia="sv-SE"/>
        </w:rPr>
        <w:softHyphen/>
        <w:t xml:space="preserve">tillsyn </w:t>
      </w:r>
      <w:r w:rsidRPr="00EF736F">
        <w:rPr>
          <w:lang w:eastAsia="sv-SE"/>
        </w:rPr>
        <w:t xml:space="preserve">ska på begäran av Finansinspektionen till inspektionen lämna de upplysningar som behövs för grupptillsynen. </w:t>
      </w:r>
    </w:p>
    <w:p w14:paraId="453EDB86" w14:textId="77777777" w:rsidR="001447FA" w:rsidRPr="00EF736F" w:rsidRDefault="001447FA" w:rsidP="001447FA">
      <w:pPr>
        <w:pStyle w:val="Brdtextmedindragram"/>
        <w:tabs>
          <w:tab w:val="left" w:pos="4253"/>
        </w:tabs>
        <w:rPr>
          <w:lang w:eastAsia="sv-SE"/>
        </w:rPr>
      </w:pPr>
      <w:r w:rsidRPr="00EF736F">
        <w:rPr>
          <w:lang w:eastAsia="sv-SE"/>
        </w:rPr>
        <w:lastRenderedPageBreak/>
        <w:t xml:space="preserve">Om ett tjänstepensionsföretag inte fullgör sin upplysningsskyldighet inom skälig tid, ska Finansinspektionen få förelägga ett annat företag inom gruppen som har hemvist i Sverige att lämna upplysningarna om detta företag direkt till inspektionen, om upplysningarna behövs för grupptillsynen. </w:t>
      </w:r>
    </w:p>
    <w:p w14:paraId="17788683" w14:textId="77777777" w:rsidR="001447FA" w:rsidRPr="00EF736F" w:rsidRDefault="001447FA" w:rsidP="001447FA">
      <w:pPr>
        <w:pStyle w:val="Brdtextmedindragram"/>
        <w:tabs>
          <w:tab w:val="left" w:pos="4253"/>
        </w:tabs>
        <w:rPr>
          <w:lang w:eastAsia="sv-SE"/>
        </w:rPr>
      </w:pPr>
      <w:r w:rsidRPr="00EF736F">
        <w:rPr>
          <w:lang w:eastAsia="sv-SE"/>
        </w:rPr>
        <w:t xml:space="preserve">Finansinspektionen ska på plats få kontrollera all information som behövs för grupptillsynen hos </w:t>
      </w:r>
      <w:r>
        <w:rPr>
          <w:lang w:eastAsia="sv-SE"/>
        </w:rPr>
        <w:t>ett tjänstepensionsföretag som omfattas av grupptillsynen, företag som är anknutna till tjänstepensionsföretaget, moderföretag till tjänstepensionsföretaget och företag som är anknutna till tjänstepensionsföretagets moder</w:t>
      </w:r>
      <w:r>
        <w:rPr>
          <w:lang w:eastAsia="sv-SE"/>
        </w:rPr>
        <w:softHyphen/>
        <w:t xml:space="preserve">företag. </w:t>
      </w:r>
    </w:p>
    <w:p w14:paraId="05CD1979" w14:textId="77777777" w:rsidR="001447FA" w:rsidRPr="00EF736F" w:rsidRDefault="001447FA" w:rsidP="001447FA">
      <w:pPr>
        <w:pStyle w:val="Brdtextmedindragram"/>
        <w:tabs>
          <w:tab w:val="left" w:pos="4253"/>
        </w:tabs>
        <w:rPr>
          <w:lang w:eastAsia="sv-SE"/>
        </w:rPr>
      </w:pPr>
      <w:r w:rsidRPr="00EF736F">
        <w:rPr>
          <w:lang w:eastAsia="sv-SE"/>
        </w:rPr>
        <w:t>I lagen om tjänstepensionsföretag ska det införas bestämmelser som motsvarar bestämmelserna i försäkringsrörelselagen om tystnadsplikt för vissa befattningshavare, uppgiftsskyldighet i förhållande till en undersökningsledare i brottmål, meddelandeförbud och straffrättsligt ansvar mot ett meddelandeförbud.</w:t>
      </w:r>
    </w:p>
    <w:p w14:paraId="2856EE2E" w14:textId="77777777" w:rsidR="001447FA" w:rsidRPr="00EF736F" w:rsidRDefault="001447FA" w:rsidP="001447FA">
      <w:pPr>
        <w:pStyle w:val="Brdtextmedindragram"/>
        <w:tabs>
          <w:tab w:val="left" w:pos="4253"/>
        </w:tabs>
        <w:rPr>
          <w:lang w:eastAsia="sv-SE"/>
        </w:rPr>
      </w:pPr>
      <w:r w:rsidRPr="00EF736F">
        <w:rPr>
          <w:lang w:eastAsia="sv-SE"/>
        </w:rPr>
        <w:t xml:space="preserve">Regeringen eller den myndighet som regeringen bestämmer ska få meddela föreskrifter om vilka upplysningar </w:t>
      </w:r>
      <w:r>
        <w:rPr>
          <w:lang w:eastAsia="sv-SE"/>
        </w:rPr>
        <w:t>ett företag,</w:t>
      </w:r>
      <w:r w:rsidRPr="00EF736F">
        <w:rPr>
          <w:lang w:eastAsia="sv-SE"/>
        </w:rPr>
        <w:t xml:space="preserve"> inom ramen för grupp</w:t>
      </w:r>
      <w:r>
        <w:rPr>
          <w:lang w:eastAsia="sv-SE"/>
        </w:rPr>
        <w:softHyphen/>
      </w:r>
      <w:r w:rsidRPr="00EF736F">
        <w:rPr>
          <w:lang w:eastAsia="sv-SE"/>
        </w:rPr>
        <w:t>tillsynen</w:t>
      </w:r>
      <w:r>
        <w:rPr>
          <w:lang w:eastAsia="sv-SE"/>
        </w:rPr>
        <w:t>,</w:t>
      </w:r>
      <w:r w:rsidRPr="00EF736F">
        <w:rPr>
          <w:lang w:eastAsia="sv-SE"/>
        </w:rPr>
        <w:t xml:space="preserve"> ska lämnas till Finansinspektionen.</w:t>
      </w:r>
      <w:r>
        <w:rPr>
          <w:lang w:eastAsia="sv-SE"/>
        </w:rPr>
        <w:t xml:space="preserve"> </w:t>
      </w:r>
      <w:r w:rsidRPr="00496371">
        <w:rPr>
          <w:lang w:eastAsia="sv-SE"/>
        </w:rPr>
        <w:t>I den nya lagen om tjänste</w:t>
      </w:r>
      <w:r>
        <w:rPr>
          <w:lang w:eastAsia="sv-SE"/>
        </w:rPr>
        <w:softHyphen/>
      </w:r>
      <w:r w:rsidRPr="00496371">
        <w:rPr>
          <w:lang w:eastAsia="sv-SE"/>
        </w:rPr>
        <w:t xml:space="preserve">pensionsföretag ska det </w:t>
      </w:r>
      <w:r>
        <w:rPr>
          <w:lang w:eastAsia="sv-SE"/>
        </w:rPr>
        <w:t xml:space="preserve">även </w:t>
      </w:r>
      <w:r w:rsidRPr="00496371">
        <w:rPr>
          <w:lang w:eastAsia="sv-SE"/>
        </w:rPr>
        <w:t>tas in en upplysning om att regeringen eller den myndighet som regeringen bestämmer kan meddela före</w:t>
      </w:r>
      <w:r>
        <w:rPr>
          <w:lang w:eastAsia="sv-SE"/>
        </w:rPr>
        <w:softHyphen/>
      </w:r>
      <w:r w:rsidRPr="00496371">
        <w:rPr>
          <w:lang w:eastAsia="sv-SE"/>
        </w:rPr>
        <w:t xml:space="preserve">skrifter om hur </w:t>
      </w:r>
      <w:r>
        <w:rPr>
          <w:lang w:eastAsia="sv-SE"/>
        </w:rPr>
        <w:t>och när ett företag ska lämna sådana upp</w:t>
      </w:r>
      <w:r>
        <w:rPr>
          <w:lang w:eastAsia="sv-SE"/>
        </w:rPr>
        <w:softHyphen/>
        <w:t>lysningar</w:t>
      </w:r>
      <w:r w:rsidRPr="00496371">
        <w:rPr>
          <w:lang w:eastAsia="sv-SE"/>
        </w:rPr>
        <w:t>.</w:t>
      </w:r>
    </w:p>
    <w:p w14:paraId="29FC2F88" w14:textId="77777777" w:rsidR="001447FA" w:rsidRPr="00EF736F" w:rsidRDefault="001447FA" w:rsidP="001447FA">
      <w:pPr>
        <w:pStyle w:val="Brdtextmedindragram"/>
        <w:tabs>
          <w:tab w:val="left" w:pos="4253"/>
        </w:tabs>
        <w:rPr>
          <w:lang w:eastAsia="sv-SE"/>
        </w:rPr>
      </w:pPr>
      <w:r w:rsidRPr="00EF736F">
        <w:rPr>
          <w:b/>
          <w:lang w:eastAsia="sv-SE"/>
        </w:rPr>
        <w:t xml:space="preserve">Regeringens bedömning: </w:t>
      </w:r>
      <w:r w:rsidRPr="00EF736F">
        <w:rPr>
          <w:lang w:eastAsia="sv-SE"/>
        </w:rPr>
        <w:t xml:space="preserve">Det bör inte införas några bestämmelser om att Finansinspektionen inom </w:t>
      </w:r>
      <w:r>
        <w:rPr>
          <w:lang w:eastAsia="sv-SE"/>
        </w:rPr>
        <w:t xml:space="preserve">ramen för </w:t>
      </w:r>
      <w:r w:rsidRPr="00EF736F">
        <w:rPr>
          <w:lang w:eastAsia="sv-SE"/>
        </w:rPr>
        <w:t>tillsynen enligt lagen om tjänstepensionsföretag</w:t>
      </w:r>
      <w:r>
        <w:rPr>
          <w:lang w:eastAsia="sv-SE"/>
        </w:rPr>
        <w:t xml:space="preserve">, </w:t>
      </w:r>
      <w:r w:rsidRPr="00EF736F">
        <w:rPr>
          <w:lang w:eastAsia="sv-SE"/>
        </w:rPr>
        <w:t xml:space="preserve">på begäran från en behörig myndighet i ett annat land inom EES, på plats </w:t>
      </w:r>
      <w:r>
        <w:rPr>
          <w:lang w:eastAsia="sv-SE"/>
        </w:rPr>
        <w:t xml:space="preserve">ska </w:t>
      </w:r>
      <w:r w:rsidRPr="00EF736F">
        <w:rPr>
          <w:lang w:eastAsia="sv-SE"/>
        </w:rPr>
        <w:t>kontrollera information som behövs för den myndighetens tillsyn eller att grupptillsynsmyndigheten ska underrättas om de vidtagna åtgärderna.</w:t>
      </w:r>
    </w:p>
    <w:p w14:paraId="4AB83F8F" w14:textId="77777777" w:rsidR="001447FA" w:rsidRPr="00EF736F" w:rsidRDefault="001447FA" w:rsidP="001447FA">
      <w:pPr>
        <w:pStyle w:val="Brdtextmedindrag"/>
        <w:rPr>
          <w:sz w:val="8"/>
          <w:szCs w:val="8"/>
        </w:rPr>
      </w:pPr>
    </w:p>
    <w:p w14:paraId="196B31E9"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40666CC5"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34679317" w14:textId="77777777" w:rsidR="001447FA" w:rsidRPr="00EF736F" w:rsidRDefault="001447FA" w:rsidP="001447FA">
      <w:pPr>
        <w:pStyle w:val="Brdtextmedindrag"/>
        <w:tabs>
          <w:tab w:val="left" w:pos="4253"/>
        </w:tabs>
        <w:rPr>
          <w:b/>
          <w:lang w:eastAsia="sv-SE"/>
        </w:rPr>
      </w:pPr>
      <w:r w:rsidRPr="00EF736F">
        <w:rPr>
          <w:b/>
          <w:lang w:eastAsia="sv-SE"/>
        </w:rPr>
        <w:t xml:space="preserve">Promemorians förslag </w:t>
      </w:r>
      <w:r w:rsidRPr="00EF736F">
        <w:rPr>
          <w:lang w:eastAsia="sv-SE"/>
        </w:rPr>
        <w:t xml:space="preserve">överensstämmer i huvudsak med regeringens förslag. Promemorians förslag avviker från regeringens förslag genom att </w:t>
      </w:r>
      <w:r>
        <w:rPr>
          <w:lang w:eastAsia="sv-SE"/>
        </w:rPr>
        <w:t xml:space="preserve">enligt </w:t>
      </w:r>
      <w:r w:rsidRPr="00EF736F">
        <w:rPr>
          <w:lang w:eastAsia="sv-SE"/>
        </w:rPr>
        <w:t>promemorian</w:t>
      </w:r>
      <w:r>
        <w:rPr>
          <w:lang w:eastAsia="sv-SE"/>
        </w:rPr>
        <w:t>s</w:t>
      </w:r>
      <w:r w:rsidRPr="00EF736F">
        <w:rPr>
          <w:lang w:eastAsia="sv-SE"/>
        </w:rPr>
        <w:t xml:space="preserve"> </w:t>
      </w:r>
      <w:r>
        <w:rPr>
          <w:lang w:eastAsia="sv-SE"/>
        </w:rPr>
        <w:t>förslag</w:t>
      </w:r>
      <w:r w:rsidRPr="00EF736F">
        <w:rPr>
          <w:lang w:eastAsia="sv-SE"/>
        </w:rPr>
        <w:t xml:space="preserve"> </w:t>
      </w:r>
      <w:r>
        <w:rPr>
          <w:lang w:eastAsia="sv-SE"/>
        </w:rPr>
        <w:t>ska</w:t>
      </w:r>
      <w:r w:rsidRPr="00EF736F">
        <w:rPr>
          <w:lang w:eastAsia="sv-SE"/>
        </w:rPr>
        <w:t xml:space="preserve"> skyldigheten att lämna information, Finansinspektionens rätt att begära in upplysningar och på plats kontroll</w:t>
      </w:r>
      <w:r>
        <w:rPr>
          <w:lang w:eastAsia="sv-SE"/>
        </w:rPr>
        <w:softHyphen/>
      </w:r>
      <w:r w:rsidRPr="00EF736F">
        <w:rPr>
          <w:lang w:eastAsia="sv-SE"/>
        </w:rPr>
        <w:t xml:space="preserve">era information </w:t>
      </w:r>
      <w:r>
        <w:rPr>
          <w:lang w:eastAsia="sv-SE"/>
        </w:rPr>
        <w:t>inte gälla bara i fråga om</w:t>
      </w:r>
      <w:r w:rsidRPr="00EF736F">
        <w:rPr>
          <w:lang w:eastAsia="sv-SE"/>
        </w:rPr>
        <w:t xml:space="preserve"> företag </w:t>
      </w:r>
      <w:r>
        <w:rPr>
          <w:lang w:eastAsia="sv-SE"/>
        </w:rPr>
        <w:t>och</w:t>
      </w:r>
      <w:r w:rsidRPr="00EF736F">
        <w:rPr>
          <w:lang w:eastAsia="sv-SE"/>
        </w:rPr>
        <w:t xml:space="preserve"> fysiska personer som har hemvist i Sverige.</w:t>
      </w:r>
    </w:p>
    <w:p w14:paraId="0482A4D0"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 xml:space="preserve">Flertalet remissinstanser tillstyrker förslaget eller har inget att invända mot det. </w:t>
      </w:r>
      <w:r w:rsidRPr="000B0997">
        <w:rPr>
          <w:i/>
          <w:lang w:eastAsia="sv-SE"/>
        </w:rPr>
        <w:t>Svensk Försäkring</w:t>
      </w:r>
      <w:r w:rsidRPr="00EF736F">
        <w:rPr>
          <w:lang w:eastAsia="sv-SE"/>
        </w:rPr>
        <w:t xml:space="preserve"> </w:t>
      </w:r>
      <w:r>
        <w:rPr>
          <w:lang w:eastAsia="sv-SE"/>
        </w:rPr>
        <w:t>anser</w:t>
      </w:r>
      <w:r w:rsidRPr="00EF736F">
        <w:rPr>
          <w:lang w:eastAsia="sv-SE"/>
        </w:rPr>
        <w:t xml:space="preserve"> att informations</w:t>
      </w:r>
      <w:r>
        <w:rPr>
          <w:lang w:eastAsia="sv-SE"/>
        </w:rPr>
        <w:softHyphen/>
      </w:r>
      <w:r w:rsidRPr="00EF736F">
        <w:rPr>
          <w:lang w:eastAsia="sv-SE"/>
        </w:rPr>
        <w:t xml:space="preserve">inhämtning från utländska företag inte är </w:t>
      </w:r>
      <w:r>
        <w:rPr>
          <w:lang w:eastAsia="sv-SE"/>
        </w:rPr>
        <w:t xml:space="preserve">en </w:t>
      </w:r>
      <w:r w:rsidRPr="00EF736F">
        <w:rPr>
          <w:lang w:eastAsia="sv-SE"/>
        </w:rPr>
        <w:t>självklar</w:t>
      </w:r>
      <w:r>
        <w:rPr>
          <w:lang w:eastAsia="sv-SE"/>
        </w:rPr>
        <w:t>het</w:t>
      </w:r>
      <w:r w:rsidRPr="00EF736F">
        <w:rPr>
          <w:lang w:eastAsia="sv-SE"/>
        </w:rPr>
        <w:t xml:space="preserve"> om det saknas stöd i </w:t>
      </w:r>
      <w:r>
        <w:rPr>
          <w:lang w:eastAsia="sv-SE"/>
        </w:rPr>
        <w:t>unions</w:t>
      </w:r>
      <w:r w:rsidRPr="00EF736F">
        <w:rPr>
          <w:lang w:eastAsia="sv-SE"/>
        </w:rPr>
        <w:t>rätten.</w:t>
      </w:r>
    </w:p>
    <w:p w14:paraId="22F96FAB" w14:textId="4AB00D1B" w:rsidR="001447FA" w:rsidRPr="00EF736F" w:rsidRDefault="001447FA" w:rsidP="001447FA">
      <w:pPr>
        <w:pStyle w:val="Rubrik4utannumrering"/>
        <w:rPr>
          <w:lang w:eastAsia="sv-SE"/>
        </w:rPr>
      </w:pPr>
      <w:r>
        <w:t>Skälen för regeringens förslag</w:t>
      </w:r>
      <w:r w:rsidR="00C62D22">
        <w:t xml:space="preserve"> och bedömning</w:t>
      </w:r>
    </w:p>
    <w:p w14:paraId="563DBE20" w14:textId="77777777" w:rsidR="001447FA" w:rsidRPr="007450DD" w:rsidRDefault="001447FA" w:rsidP="001447FA">
      <w:pPr>
        <w:pStyle w:val="Rubrik5utannumrering"/>
        <w:spacing w:before="0"/>
        <w:rPr>
          <w:lang w:eastAsia="sv-SE"/>
        </w:rPr>
      </w:pPr>
      <w:r w:rsidRPr="000B0997">
        <w:t>Gällande</w:t>
      </w:r>
      <w:r w:rsidRPr="00EF736F">
        <w:rPr>
          <w:lang w:eastAsia="sv-SE"/>
        </w:rPr>
        <w:t xml:space="preserve"> rätt</w:t>
      </w:r>
    </w:p>
    <w:p w14:paraId="19B3A4A6" w14:textId="77777777" w:rsidR="001447FA" w:rsidRDefault="001447FA" w:rsidP="001447FA">
      <w:pPr>
        <w:pStyle w:val="Brdtextmedindrag"/>
        <w:ind w:firstLine="0"/>
        <w:rPr>
          <w:lang w:eastAsia="sv-SE"/>
        </w:rPr>
      </w:pPr>
      <w:r w:rsidRPr="0034251E">
        <w:rPr>
          <w:lang w:eastAsia="sv-SE"/>
        </w:rPr>
        <w:t>För försäkringsföretag gäller enligt försäkringsrörelselagen att e</w:t>
      </w:r>
      <w:r w:rsidRPr="000B0997">
        <w:rPr>
          <w:lang w:eastAsia="sv-SE"/>
        </w:rPr>
        <w:t>tt försäk</w:t>
      </w:r>
      <w:r>
        <w:rPr>
          <w:lang w:eastAsia="sv-SE"/>
        </w:rPr>
        <w:softHyphen/>
      </w:r>
      <w:r w:rsidRPr="000B0997">
        <w:rPr>
          <w:lang w:eastAsia="sv-SE"/>
        </w:rPr>
        <w:t xml:space="preserve">ringsföretag </w:t>
      </w:r>
      <w:r>
        <w:rPr>
          <w:lang w:eastAsia="sv-SE"/>
        </w:rPr>
        <w:t>i toppen av en grupp</w:t>
      </w:r>
      <w:r w:rsidRPr="0034251E">
        <w:rPr>
          <w:lang w:eastAsia="sv-SE"/>
        </w:rPr>
        <w:t>, ett företag som</w:t>
      </w:r>
      <w:r w:rsidRPr="000B0997">
        <w:rPr>
          <w:lang w:eastAsia="sv-SE"/>
        </w:rPr>
        <w:t xml:space="preserve"> ingår i samma grupp som ett sådant försäkringsföretag och fysiska personer </w:t>
      </w:r>
      <w:r>
        <w:rPr>
          <w:lang w:eastAsia="sv-SE"/>
        </w:rPr>
        <w:t>som har nära förbindelser till ett företag inom gruppen</w:t>
      </w:r>
      <w:r w:rsidRPr="000B0997">
        <w:rPr>
          <w:lang w:eastAsia="sv-SE"/>
        </w:rPr>
        <w:t xml:space="preserve"> på begäran </w:t>
      </w:r>
      <w:r>
        <w:rPr>
          <w:lang w:eastAsia="sv-SE"/>
        </w:rPr>
        <w:t xml:space="preserve">ska </w:t>
      </w:r>
      <w:r w:rsidRPr="0034251E">
        <w:rPr>
          <w:lang w:eastAsia="sv-SE"/>
        </w:rPr>
        <w:t xml:space="preserve">lämna </w:t>
      </w:r>
      <w:r>
        <w:rPr>
          <w:lang w:eastAsia="sv-SE"/>
        </w:rPr>
        <w:t xml:space="preserve">sådan </w:t>
      </w:r>
      <w:r w:rsidRPr="0034251E">
        <w:rPr>
          <w:lang w:eastAsia="sv-SE"/>
        </w:rPr>
        <w:t>information till varandra som behövs för att</w:t>
      </w:r>
      <w:r w:rsidRPr="000B0997">
        <w:rPr>
          <w:lang w:eastAsia="sv-SE"/>
        </w:rPr>
        <w:t xml:space="preserve"> uppfylla kraven i 19 kap</w:t>
      </w:r>
      <w:r>
        <w:rPr>
          <w:lang w:eastAsia="sv-SE"/>
        </w:rPr>
        <w:t>.</w:t>
      </w:r>
      <w:r w:rsidRPr="000B0997">
        <w:rPr>
          <w:lang w:eastAsia="sv-SE"/>
        </w:rPr>
        <w:t xml:space="preserve"> (19 kap. 44 §). En styrelseledamot eller annan befattningshavare hos ett </w:t>
      </w:r>
      <w:r w:rsidRPr="000B0997">
        <w:rPr>
          <w:lang w:eastAsia="sv-SE"/>
        </w:rPr>
        <w:lastRenderedPageBreak/>
        <w:t>företag som vid full</w:t>
      </w:r>
      <w:r>
        <w:rPr>
          <w:lang w:eastAsia="sv-SE"/>
        </w:rPr>
        <w:softHyphen/>
      </w:r>
      <w:r w:rsidRPr="000B0997">
        <w:rPr>
          <w:lang w:eastAsia="sv-SE"/>
        </w:rPr>
        <w:t xml:space="preserve">görande av skyldigheter </w:t>
      </w:r>
      <w:r>
        <w:rPr>
          <w:lang w:eastAsia="sv-SE"/>
        </w:rPr>
        <w:t>som gäller enligt bestämmel</w:t>
      </w:r>
      <w:r>
        <w:rPr>
          <w:lang w:eastAsia="sv-SE"/>
        </w:rPr>
        <w:softHyphen/>
        <w:t>serna om grupptillsyn</w:t>
      </w:r>
      <w:r w:rsidRPr="000B0997">
        <w:rPr>
          <w:lang w:eastAsia="sv-SE"/>
        </w:rPr>
        <w:t xml:space="preserve"> får kunskap om affärsförhållanden i ett företag eller hos en person som ska lämna uppgifter, får inte obehörigen röja vad han eller hon fått veta och inte heller utnyttja kunskapen i strid med upp</w:t>
      </w:r>
      <w:r>
        <w:rPr>
          <w:lang w:eastAsia="sv-SE"/>
        </w:rPr>
        <w:softHyphen/>
      </w:r>
      <w:r w:rsidRPr="000B0997">
        <w:rPr>
          <w:lang w:eastAsia="sv-SE"/>
        </w:rPr>
        <w:t>giftslämnarens intresse (19 kap. 45 § FRL). Ett företag som vid fullgör</w:t>
      </w:r>
      <w:r>
        <w:rPr>
          <w:lang w:eastAsia="sv-SE"/>
        </w:rPr>
        <w:softHyphen/>
      </w:r>
      <w:r w:rsidRPr="000B0997">
        <w:rPr>
          <w:lang w:eastAsia="sv-SE"/>
        </w:rPr>
        <w:t>andet av skyldigheter</w:t>
      </w:r>
      <w:r>
        <w:rPr>
          <w:lang w:eastAsia="sv-SE"/>
        </w:rPr>
        <w:t xml:space="preserve"> </w:t>
      </w:r>
      <w:r w:rsidRPr="00044388">
        <w:rPr>
          <w:lang w:eastAsia="sv-SE"/>
        </w:rPr>
        <w:t xml:space="preserve">som gäller </w:t>
      </w:r>
      <w:r w:rsidRPr="000B0997">
        <w:rPr>
          <w:lang w:eastAsia="sv-SE"/>
        </w:rPr>
        <w:t xml:space="preserve">enligt </w:t>
      </w:r>
      <w:r w:rsidRPr="00044388">
        <w:rPr>
          <w:lang w:eastAsia="sv-SE"/>
        </w:rPr>
        <w:t>bestämmelserna om grupptillsyn</w:t>
      </w:r>
      <w:r w:rsidRPr="000B0997">
        <w:rPr>
          <w:lang w:eastAsia="sv-SE"/>
        </w:rPr>
        <w:t xml:space="preserve"> får kunskap som </w:t>
      </w:r>
      <w:r>
        <w:rPr>
          <w:lang w:eastAsia="sv-SE"/>
        </w:rPr>
        <w:t>omfattas av tystnadsplikt</w:t>
      </w:r>
      <w:r w:rsidRPr="000B0997">
        <w:rPr>
          <w:lang w:eastAsia="sv-SE"/>
        </w:rPr>
        <w:t xml:space="preserve"> är skyldigt att lämna ut uppgifter om enskildas förhållanden till företaget, om det under en utredning enligt bestämmelserna om för</w:t>
      </w:r>
      <w:r>
        <w:rPr>
          <w:lang w:eastAsia="sv-SE"/>
        </w:rPr>
        <w:softHyphen/>
      </w:r>
      <w:r w:rsidRPr="000B0997">
        <w:rPr>
          <w:lang w:eastAsia="sv-SE"/>
        </w:rPr>
        <w:t>undersökning i brottmål begärs av undersökningsledaren eller om det be</w:t>
      </w:r>
      <w:r>
        <w:rPr>
          <w:lang w:eastAsia="sv-SE"/>
        </w:rPr>
        <w:softHyphen/>
      </w:r>
      <w:r w:rsidRPr="000B0997">
        <w:rPr>
          <w:lang w:eastAsia="sv-SE"/>
        </w:rPr>
        <w:t>gärs av åklagare i ett ärende om rättslig hjälp i brottmål, på framställning av en annan stat eller en mellan</w:t>
      </w:r>
      <w:r>
        <w:rPr>
          <w:lang w:eastAsia="sv-SE"/>
        </w:rPr>
        <w:softHyphen/>
      </w:r>
      <w:r w:rsidRPr="000B0997">
        <w:rPr>
          <w:lang w:eastAsia="sv-SE"/>
        </w:rPr>
        <w:t>folklig domstol, eller i ett ärende om erkännande och verkställighet av en europeisk utredningsorder. Uppgift</w:t>
      </w:r>
      <w:r>
        <w:rPr>
          <w:lang w:eastAsia="sv-SE"/>
        </w:rPr>
        <w:softHyphen/>
      </w:r>
      <w:r w:rsidRPr="000B0997">
        <w:rPr>
          <w:lang w:eastAsia="sv-SE"/>
        </w:rPr>
        <w:t>erna ska lämnas ut utan dröjsmål och i elektronisk form (19 kap. 46 § FRL). Den undersökningsledare eller åklagare som begär uppgifter får besluta att företaget samt dess styrelse</w:t>
      </w:r>
      <w:r>
        <w:rPr>
          <w:lang w:eastAsia="sv-SE"/>
        </w:rPr>
        <w:softHyphen/>
      </w:r>
      <w:r w:rsidRPr="000B0997">
        <w:rPr>
          <w:lang w:eastAsia="sv-SE"/>
        </w:rPr>
        <w:t>ledamöter och anställda inte får röja för kunden eller för någon utom</w:t>
      </w:r>
      <w:r>
        <w:rPr>
          <w:lang w:eastAsia="sv-SE"/>
        </w:rPr>
        <w:softHyphen/>
      </w:r>
      <w:r w:rsidRPr="000B0997">
        <w:rPr>
          <w:lang w:eastAsia="sv-SE"/>
        </w:rPr>
        <w:t>stående att uppgifter har lämnats eller att det pågår en förundersökning, ett ärende om rättslig hjälp i brottmål eller ett ärende om erkännande och verkställighet av en europeisk utrednings</w:t>
      </w:r>
      <w:r>
        <w:rPr>
          <w:lang w:eastAsia="sv-SE"/>
        </w:rPr>
        <w:softHyphen/>
      </w:r>
      <w:r w:rsidRPr="000B0997">
        <w:rPr>
          <w:lang w:eastAsia="sv-SE"/>
        </w:rPr>
        <w:t>order (19 kap. 47 § första stycket FRL). Ett sådant förbud får meddelas om det krävs för att en utredning om brott inte ska äventyras eller för att upp</w:t>
      </w:r>
      <w:r>
        <w:rPr>
          <w:lang w:eastAsia="sv-SE"/>
        </w:rPr>
        <w:softHyphen/>
      </w:r>
      <w:r w:rsidRPr="000B0997">
        <w:rPr>
          <w:lang w:eastAsia="sv-SE"/>
        </w:rPr>
        <w:t>fylla en internationell överens</w:t>
      </w:r>
      <w:r>
        <w:rPr>
          <w:lang w:eastAsia="sv-SE"/>
        </w:rPr>
        <w:softHyphen/>
      </w:r>
      <w:r w:rsidRPr="000B0997">
        <w:rPr>
          <w:lang w:eastAsia="sv-SE"/>
        </w:rPr>
        <w:t>kommelse som är bindande för Sverige (19 kap. 47 § andra stycket FRL). Förbudet ska vara tidsbegränsat, med möjlighet till förlängning, och får inte avse längre tid än vad som är motiverat med hänsyn till syftet med förbudet. I ett ärende om rättslig hjälp i brottmål eller om erkännande och verkställighet av en europeisk utred</w:t>
      </w:r>
      <w:r>
        <w:rPr>
          <w:lang w:eastAsia="sv-SE"/>
        </w:rPr>
        <w:softHyphen/>
      </w:r>
      <w:r w:rsidRPr="000B0997">
        <w:rPr>
          <w:lang w:eastAsia="sv-SE"/>
        </w:rPr>
        <w:t>ningsorder får dock förbudet tids</w:t>
      </w:r>
      <w:r>
        <w:rPr>
          <w:lang w:eastAsia="sv-SE"/>
        </w:rPr>
        <w:softHyphen/>
      </w:r>
      <w:r w:rsidRPr="000B0997">
        <w:rPr>
          <w:lang w:eastAsia="sv-SE"/>
        </w:rPr>
        <w:t>begränsas bara om den stat eller mellan</w:t>
      </w:r>
      <w:r>
        <w:rPr>
          <w:lang w:eastAsia="sv-SE"/>
        </w:rPr>
        <w:softHyphen/>
      </w:r>
      <w:r w:rsidRPr="000B0997">
        <w:rPr>
          <w:lang w:eastAsia="sv-SE"/>
        </w:rPr>
        <w:t>folkliga domstol som ansökt om rättslig hjälp eller den utländska myn</w:t>
      </w:r>
      <w:r>
        <w:rPr>
          <w:lang w:eastAsia="sv-SE"/>
        </w:rPr>
        <w:softHyphen/>
      </w:r>
      <w:r w:rsidRPr="000B0997">
        <w:rPr>
          <w:lang w:eastAsia="sv-SE"/>
        </w:rPr>
        <w:t>dighet som har utfärdat utrednings</w:t>
      </w:r>
      <w:r>
        <w:rPr>
          <w:lang w:eastAsia="sv-SE"/>
        </w:rPr>
        <w:softHyphen/>
      </w:r>
      <w:r w:rsidRPr="000B0997">
        <w:rPr>
          <w:lang w:eastAsia="sv-SE"/>
        </w:rPr>
        <w:t>ordern samtycker till detta (19 kap. 47 § tredje stycket FRL). Om ett förbud inte längre är motiverat med hänsyn till syftet med förbudet, ska undersökningsledaren eller åklagaren besluta att förbudet ska upphöra (19 kap. 47 § fjärde stycket FRL). Den som uppsåt</w:t>
      </w:r>
      <w:r>
        <w:rPr>
          <w:lang w:eastAsia="sv-SE"/>
        </w:rPr>
        <w:softHyphen/>
      </w:r>
      <w:r w:rsidRPr="000B0997">
        <w:rPr>
          <w:lang w:eastAsia="sv-SE"/>
        </w:rPr>
        <w:t xml:space="preserve">ligen eller av grov oaktsamhet bryter mot ett meddelandeförbud döms till böter (19 kap. 48 § FRL). </w:t>
      </w:r>
    </w:p>
    <w:p w14:paraId="1BC031AC" w14:textId="77777777" w:rsidR="001447FA" w:rsidRDefault="001447FA" w:rsidP="001447FA">
      <w:pPr>
        <w:pStyle w:val="Brdtextmedindrag"/>
        <w:rPr>
          <w:lang w:eastAsia="sv-SE"/>
        </w:rPr>
      </w:pPr>
      <w:r w:rsidRPr="0034251E">
        <w:rPr>
          <w:lang w:eastAsia="sv-SE"/>
        </w:rPr>
        <w:t>E</w:t>
      </w:r>
      <w:r w:rsidRPr="000B0997">
        <w:rPr>
          <w:lang w:eastAsia="sv-SE"/>
        </w:rPr>
        <w:t xml:space="preserve">tt försäkringsföretag </w:t>
      </w:r>
      <w:r>
        <w:rPr>
          <w:lang w:eastAsia="sv-SE"/>
        </w:rPr>
        <w:t>i toppen av en grupp</w:t>
      </w:r>
      <w:r w:rsidRPr="0034251E">
        <w:rPr>
          <w:lang w:eastAsia="sv-SE"/>
        </w:rPr>
        <w:t xml:space="preserve"> ska på begäran av</w:t>
      </w:r>
      <w:r w:rsidRPr="000B0997">
        <w:rPr>
          <w:lang w:eastAsia="sv-SE"/>
        </w:rPr>
        <w:t xml:space="preserve"> Finans</w:t>
      </w:r>
      <w:r>
        <w:rPr>
          <w:lang w:eastAsia="sv-SE"/>
        </w:rPr>
        <w:softHyphen/>
      </w:r>
      <w:r w:rsidRPr="000B0997">
        <w:rPr>
          <w:lang w:eastAsia="sv-SE"/>
        </w:rPr>
        <w:t>inspektionen lämna de upplysningar som behövs för grupptillsynen (19 kap. 49 § FRL). Om ett försäkringsföretag inte fullgör sin upplys</w:t>
      </w:r>
      <w:r>
        <w:rPr>
          <w:lang w:eastAsia="sv-SE"/>
        </w:rPr>
        <w:softHyphen/>
      </w:r>
      <w:r w:rsidRPr="000B0997">
        <w:rPr>
          <w:lang w:eastAsia="sv-SE"/>
        </w:rPr>
        <w:t>ningsskyldighet enligt inom skälig tid, får Finansinspektionen förelägga ett annat företag inom gruppen att lämna upplysningar som rör detta företag direkt till inspektionen, om upplysningarna behövs för grupptill</w:t>
      </w:r>
      <w:r>
        <w:rPr>
          <w:lang w:eastAsia="sv-SE"/>
        </w:rPr>
        <w:softHyphen/>
      </w:r>
      <w:r w:rsidRPr="000B0997">
        <w:rPr>
          <w:lang w:eastAsia="sv-SE"/>
        </w:rPr>
        <w:t>synen (19 kap. 50 § FRL). Finansinspektionen får på plats kontrollera all information som behövs för grupptillsynen hos 1) försäkringsföretag som omfattas av grupptillsynen, 2) företag som är anknutna till försäkrings</w:t>
      </w:r>
      <w:r>
        <w:rPr>
          <w:lang w:eastAsia="sv-SE"/>
        </w:rPr>
        <w:softHyphen/>
      </w:r>
      <w:r w:rsidRPr="000B0997">
        <w:rPr>
          <w:lang w:eastAsia="sv-SE"/>
        </w:rPr>
        <w:t xml:space="preserve">företaget, 3) moderföretag till försäkringsföretaget och 4) företag som är anknutna till moderföretaget till försäkringsföretaget (19 kap. 51 § FRL). </w:t>
      </w:r>
    </w:p>
    <w:p w14:paraId="373E6442" w14:textId="77777777" w:rsidR="001447FA" w:rsidRPr="0034251E" w:rsidRDefault="001447FA" w:rsidP="001447FA">
      <w:pPr>
        <w:pStyle w:val="Brdtextmedindrag"/>
        <w:rPr>
          <w:lang w:eastAsia="sv-SE"/>
        </w:rPr>
      </w:pPr>
      <w:r w:rsidRPr="0034251E">
        <w:rPr>
          <w:lang w:eastAsia="sv-SE"/>
        </w:rPr>
        <w:t xml:space="preserve">Finansinspektionen ska, på begäran från en behörig </w:t>
      </w:r>
      <w:r w:rsidRPr="000B0997">
        <w:rPr>
          <w:lang w:eastAsia="sv-SE"/>
        </w:rPr>
        <w:t>myndighet i ett annat land inom EES, på plats kontrollera information som behövs för den myndighetens tillsyn. Inspektionen får utföra kontrollen själv eller uppdra åt en revisor eller annan sakkunnig att göra detta. Om den behöriga myn</w:t>
      </w:r>
      <w:r>
        <w:rPr>
          <w:lang w:eastAsia="sv-SE"/>
        </w:rPr>
        <w:softHyphen/>
      </w:r>
      <w:r w:rsidRPr="000B0997">
        <w:rPr>
          <w:lang w:eastAsia="sv-SE"/>
        </w:rPr>
        <w:t>digheten begär det, får den närvara vid kontrollen. Grupptillsyns</w:t>
      </w:r>
      <w:r>
        <w:rPr>
          <w:lang w:eastAsia="sv-SE"/>
        </w:rPr>
        <w:softHyphen/>
      </w:r>
      <w:r w:rsidRPr="000B0997">
        <w:rPr>
          <w:lang w:eastAsia="sv-SE"/>
        </w:rPr>
        <w:t xml:space="preserve">myndigheten ska underrättas om de vidtagna åtgärderna (19 kap. 52 § </w:t>
      </w:r>
      <w:r w:rsidRPr="000B0997">
        <w:rPr>
          <w:lang w:eastAsia="sv-SE"/>
        </w:rPr>
        <w:lastRenderedPageBreak/>
        <w:t xml:space="preserve">FRL). Regeringen eller den myndighet som regeringen bestämmer får meddela föreskrifter om vilka upplysningar ett företag ska lämna till Finansinspektionen och hur uppgifter </w:t>
      </w:r>
      <w:r>
        <w:rPr>
          <w:lang w:eastAsia="sv-SE"/>
        </w:rPr>
        <w:t xml:space="preserve">som </w:t>
      </w:r>
      <w:r w:rsidRPr="00D47FF7">
        <w:rPr>
          <w:lang w:eastAsia="sv-SE"/>
        </w:rPr>
        <w:t xml:space="preserve">begärs av undersökningsledare eller åklagare </w:t>
      </w:r>
      <w:r w:rsidRPr="000B0997">
        <w:rPr>
          <w:lang w:eastAsia="sv-SE"/>
        </w:rPr>
        <w:t>ska lämnas (19 kap. 104 § 5 och 8 FRL).</w:t>
      </w:r>
    </w:p>
    <w:p w14:paraId="6F990A78" w14:textId="77777777" w:rsidR="001447FA" w:rsidRPr="0034251E"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5D339D45" w14:textId="77777777" w:rsidR="001447FA" w:rsidRPr="00EF736F" w:rsidRDefault="001447FA" w:rsidP="001447FA">
      <w:pPr>
        <w:pStyle w:val="Brdtextmedindrag"/>
        <w:tabs>
          <w:tab w:val="left" w:pos="4253"/>
        </w:tabs>
        <w:rPr>
          <w:lang w:eastAsia="sv-SE"/>
        </w:rPr>
      </w:pPr>
      <w:r w:rsidRPr="000B0997">
        <w:rPr>
          <w:lang w:eastAsia="sv-SE"/>
        </w:rPr>
        <w:t>För tjänstepensionskassor gäller att ett företag som ingår i en försäk</w:t>
      </w:r>
      <w:r>
        <w:rPr>
          <w:lang w:eastAsia="sv-SE"/>
        </w:rPr>
        <w:softHyphen/>
      </w:r>
      <w:r w:rsidRPr="000B0997">
        <w:rPr>
          <w:lang w:eastAsia="sv-SE"/>
        </w:rPr>
        <w:t xml:space="preserve">ringsgrupp </w:t>
      </w:r>
      <w:r>
        <w:rPr>
          <w:lang w:eastAsia="sv-SE"/>
        </w:rPr>
        <w:t>och</w:t>
      </w:r>
      <w:r w:rsidRPr="000B0997">
        <w:rPr>
          <w:lang w:eastAsia="sv-SE"/>
        </w:rPr>
        <w:t xml:space="preserve"> sådana fysiska personer </w:t>
      </w:r>
      <w:r w:rsidRPr="00D47FF7">
        <w:rPr>
          <w:lang w:eastAsia="sv-SE"/>
        </w:rPr>
        <w:t>som har ett kvalificerat innehav i eller en nära förbindelse med ett företag inom försäkringsgruppen</w:t>
      </w:r>
      <w:r w:rsidRPr="00D47FF7" w:rsidDel="00D47FF7">
        <w:rPr>
          <w:lang w:eastAsia="sv-SE"/>
        </w:rPr>
        <w:t xml:space="preserve"> </w:t>
      </w:r>
      <w:r w:rsidRPr="000B0997">
        <w:rPr>
          <w:lang w:eastAsia="sv-SE"/>
        </w:rPr>
        <w:t xml:space="preserve">ska till en understödsförening lämna de uppgifter som behövs för att upprätta en gruppbaserad redovisning som uppfyller kraven i </w:t>
      </w:r>
      <w:r>
        <w:rPr>
          <w:lang w:eastAsia="sv-SE"/>
        </w:rPr>
        <w:t xml:space="preserve">den upphävda </w:t>
      </w:r>
      <w:r w:rsidRPr="000B0997">
        <w:rPr>
          <w:lang w:eastAsia="sv-SE"/>
        </w:rPr>
        <w:t xml:space="preserve">lagen om understödsföreningar och föreskrifter som meddelats med stöd av den lagen. Uppgifterna ska lämnas på föreningens begäran så snart det kan ske (26 h § UFL). En styrelseledamot eller annan befattningshavare hos ett företag som vid fullgörande av skyldigheter </w:t>
      </w:r>
      <w:r>
        <w:rPr>
          <w:lang w:eastAsia="sv-SE"/>
        </w:rPr>
        <w:t xml:space="preserve">som gäller </w:t>
      </w:r>
      <w:r w:rsidRPr="000B0997">
        <w:rPr>
          <w:lang w:eastAsia="sv-SE"/>
        </w:rPr>
        <w:t xml:space="preserve">enligt </w:t>
      </w:r>
      <w:r>
        <w:rPr>
          <w:lang w:eastAsia="sv-SE"/>
        </w:rPr>
        <w:t>bestämmel</w:t>
      </w:r>
      <w:r>
        <w:rPr>
          <w:lang w:eastAsia="sv-SE"/>
        </w:rPr>
        <w:softHyphen/>
        <w:t>serna om försäkringsgrupper</w:t>
      </w:r>
      <w:r w:rsidRPr="000B0997">
        <w:rPr>
          <w:lang w:eastAsia="sv-SE"/>
        </w:rPr>
        <w:t xml:space="preserve"> får kunskap om affärsförhållanden i ett före</w:t>
      </w:r>
      <w:r>
        <w:rPr>
          <w:lang w:eastAsia="sv-SE"/>
        </w:rPr>
        <w:softHyphen/>
      </w:r>
      <w:r w:rsidRPr="000B0997">
        <w:rPr>
          <w:lang w:eastAsia="sv-SE"/>
        </w:rPr>
        <w:t>tag eller hos en person som</w:t>
      </w:r>
      <w:r w:rsidRPr="00993AF8">
        <w:rPr>
          <w:lang w:eastAsia="sv-SE"/>
        </w:rPr>
        <w:t xml:space="preserve"> har ett kvalificerat innehav i eller en nära förbindelse med ett företag inom försäkringsgruppen</w:t>
      </w:r>
      <w:r w:rsidRPr="000B0997">
        <w:rPr>
          <w:lang w:eastAsia="sv-SE"/>
        </w:rPr>
        <w:t xml:space="preserve"> ska lämna uppgifter, får inte obehörigen röja vad han eller hon fått veta och inte heller utnyttja kunskapen i strid med uppgiftslämnarens intresse (26 i § UFL). Ett företag som </w:t>
      </w:r>
      <w:r>
        <w:rPr>
          <w:lang w:eastAsia="sv-SE"/>
        </w:rPr>
        <w:t>omfattas av dessa bestämmelser</w:t>
      </w:r>
      <w:r w:rsidRPr="000B0997">
        <w:rPr>
          <w:lang w:eastAsia="sv-SE"/>
        </w:rPr>
        <w:t xml:space="preserve"> är skyldigt att lämna ut uppgifter om enskildas förhållanden till företaget, om det under en utredning enligt bestämmelserna om förundersökning i brottmål begärs av undersöknings</w:t>
      </w:r>
      <w:r>
        <w:rPr>
          <w:lang w:eastAsia="sv-SE"/>
        </w:rPr>
        <w:softHyphen/>
      </w:r>
      <w:r w:rsidRPr="000B0997">
        <w:rPr>
          <w:lang w:eastAsia="sv-SE"/>
        </w:rPr>
        <w:t>ledare eller om det i ett ärende om rättslig hjälp i brottmål på framställning av en annan stat eller en mellanfolklig domstol begärs av åklagare (26 j § UFL). Den undersökningsledare eller åklagare som begär uppgifter får förordna att företaget samt dess styrelseledamöter och anställda inte får röja för kunden eller för någon utomstående att uppgifter har lämnats eller att det pågår en förundersökning eller ett ärende om rättslig hjälp i brottmål (26 k § första stycket UFL). Ett sådant förbud får meddelas om det krävs för att en utredning om brott inte ska äventyras eller för att uppfylla en internationell överenskommelse som är bindande för Sverige (26 k § andra stycket UFL). Förbudet ska vara tidsbegränsat, med möjlighet till för</w:t>
      </w:r>
      <w:r>
        <w:rPr>
          <w:lang w:eastAsia="sv-SE"/>
        </w:rPr>
        <w:softHyphen/>
      </w:r>
      <w:r w:rsidRPr="000B0997">
        <w:rPr>
          <w:lang w:eastAsia="sv-SE"/>
        </w:rPr>
        <w:t>längning, och får inte avse längre tid än vad som är motiverat med hänsyn till syftet med förbudet. I ett ärende om rättslig hjälp i brottmål får dock förbudet tidsbegränsas endast om den stat eller mellanfolkliga domstol som ansökt om rättslig hjälp samtycker till detta (26 k § tredje stycket UFL). Om ett förbud inte längre är motiverat med hänsyn till syftet med förbudet, ska undersökningsledaren eller åklagaren besluta att förord</w:t>
      </w:r>
      <w:r>
        <w:rPr>
          <w:lang w:eastAsia="sv-SE"/>
        </w:rPr>
        <w:softHyphen/>
      </w:r>
      <w:r w:rsidRPr="000B0997">
        <w:rPr>
          <w:lang w:eastAsia="sv-SE"/>
        </w:rPr>
        <w:t>nandet skall upphöra (26 k § fjärde stycket UFL). Till böter döms den som uppsåtligen eller av grov oaktsamhet bryter mot ett meddelandeförbud (26 l § UFL). Om skyldigheten att lämna information till en understöds</w:t>
      </w:r>
      <w:r>
        <w:rPr>
          <w:lang w:eastAsia="sv-SE"/>
        </w:rPr>
        <w:softHyphen/>
      </w:r>
      <w:r w:rsidRPr="000B0997">
        <w:rPr>
          <w:lang w:eastAsia="sv-SE"/>
        </w:rPr>
        <w:t xml:space="preserve">förening som ska upprätta en gruppbaserad redovisning inte fullgörs, får Finansinspektionen förelägga den som ska lämna informationen att fullgöra sin uppgiftsskyldighet direkt till inspektionen (71 a § första stycket UFL). Ingår ett företag som omfattas av </w:t>
      </w:r>
      <w:r>
        <w:rPr>
          <w:lang w:eastAsia="sv-SE"/>
        </w:rPr>
        <w:t>denna skyldighet</w:t>
      </w:r>
      <w:r w:rsidRPr="000B0997">
        <w:rPr>
          <w:lang w:eastAsia="sv-SE"/>
        </w:rPr>
        <w:t xml:space="preserve"> i samma koncern som understödsföreningen, får inspektionen kontrollera uppgift</w:t>
      </w:r>
      <w:r>
        <w:rPr>
          <w:lang w:eastAsia="sv-SE"/>
        </w:rPr>
        <w:softHyphen/>
      </w:r>
      <w:r w:rsidRPr="000B0997">
        <w:rPr>
          <w:lang w:eastAsia="sv-SE"/>
        </w:rPr>
        <w:t>erna på plats hos företaget (71 a § andra stycket UFL).</w:t>
      </w:r>
    </w:p>
    <w:p w14:paraId="20254DB0" w14:textId="77777777" w:rsidR="001447FA" w:rsidRPr="007450DD" w:rsidRDefault="001447FA" w:rsidP="001447FA">
      <w:pPr>
        <w:pStyle w:val="Rubrik5utannumrering"/>
        <w:rPr>
          <w:lang w:eastAsia="sv-SE"/>
        </w:rPr>
      </w:pPr>
      <w:r w:rsidRPr="000B0997">
        <w:lastRenderedPageBreak/>
        <w:t>Bestämmelser</w:t>
      </w:r>
      <w:r w:rsidRPr="0039406B">
        <w:rPr>
          <w:lang w:eastAsia="sv-SE"/>
        </w:rPr>
        <w:t xml:space="preserve"> </w:t>
      </w:r>
      <w:r w:rsidRPr="00EF736F">
        <w:rPr>
          <w:lang w:eastAsia="sv-SE"/>
        </w:rPr>
        <w:t>om information för grupptillsynen</w:t>
      </w:r>
    </w:p>
    <w:p w14:paraId="522228CF" w14:textId="71BCB50F" w:rsidR="001447FA" w:rsidRPr="000B0997" w:rsidRDefault="001447FA" w:rsidP="001447FA">
      <w:pPr>
        <w:pStyle w:val="Brdtext"/>
        <w:rPr>
          <w:lang w:eastAsia="sv-SE"/>
        </w:rPr>
      </w:pPr>
      <w:r>
        <w:rPr>
          <w:lang w:eastAsia="sv-SE"/>
        </w:rPr>
        <w:t>I denna proposition föreslås att tjänstepensions</w:t>
      </w:r>
      <w:r>
        <w:rPr>
          <w:lang w:eastAsia="sv-SE"/>
        </w:rPr>
        <w:softHyphen/>
        <w:t>företag vid fullständig</w:t>
      </w:r>
      <w:r w:rsidRPr="0034251E">
        <w:rPr>
          <w:lang w:eastAsia="sv-SE"/>
        </w:rPr>
        <w:t xml:space="preserve"> grupptillsyn </w:t>
      </w:r>
      <w:r>
        <w:rPr>
          <w:lang w:eastAsia="sv-SE"/>
        </w:rPr>
        <w:t xml:space="preserve">bl.a. ska omfattas av </w:t>
      </w:r>
      <w:r w:rsidRPr="0034251E">
        <w:rPr>
          <w:lang w:eastAsia="sv-SE"/>
        </w:rPr>
        <w:t xml:space="preserve">bestämmelser </w:t>
      </w:r>
      <w:r>
        <w:rPr>
          <w:lang w:eastAsia="sv-SE"/>
        </w:rPr>
        <w:t>med krav inom områdena</w:t>
      </w:r>
      <w:r w:rsidRPr="0034251E">
        <w:rPr>
          <w:lang w:eastAsia="sv-SE"/>
        </w:rPr>
        <w:t xml:space="preserve"> gruppsolvens</w:t>
      </w:r>
      <w:r>
        <w:rPr>
          <w:lang w:eastAsia="sv-SE"/>
        </w:rPr>
        <w:t xml:space="preserve"> (</w:t>
      </w:r>
      <w:r w:rsidRPr="001D7492">
        <w:rPr>
          <w:rFonts w:eastAsiaTheme="minorHAnsi" w:cstheme="minorBidi"/>
          <w:szCs w:val="22"/>
          <w:lang w:eastAsia="sv-SE"/>
        </w:rPr>
        <w:t>avsnitt</w:t>
      </w:r>
      <w:r>
        <w:rPr>
          <w:rFonts w:eastAsiaTheme="minorHAnsi" w:cstheme="minorBidi"/>
          <w:szCs w:val="22"/>
          <w:lang w:eastAsia="sv-SE"/>
        </w:rPr>
        <w:softHyphen/>
        <w:t>en</w:t>
      </w:r>
      <w:r w:rsidRPr="001D7492">
        <w:rPr>
          <w:rFonts w:eastAsiaTheme="minorHAnsi" w:cstheme="minorBidi"/>
          <w:szCs w:val="22"/>
          <w:lang w:eastAsia="sv-SE"/>
        </w:rPr>
        <w:t xml:space="preserve"> 1</w:t>
      </w:r>
      <w:r>
        <w:rPr>
          <w:rFonts w:eastAsiaTheme="minorHAnsi" w:cstheme="minorBidi"/>
          <w:szCs w:val="22"/>
          <w:lang w:eastAsia="sv-SE"/>
        </w:rPr>
        <w:t>4</w:t>
      </w:r>
      <w:r w:rsidRPr="001D7492">
        <w:rPr>
          <w:rFonts w:eastAsiaTheme="minorHAnsi" w:cstheme="minorBidi"/>
          <w:szCs w:val="22"/>
          <w:lang w:eastAsia="sv-SE"/>
        </w:rPr>
        <w:t>.1.</w:t>
      </w:r>
      <w:r w:rsidRPr="00F317BB">
        <w:rPr>
          <w:lang w:eastAsia="sv-SE"/>
        </w:rPr>
        <w:t>9</w:t>
      </w:r>
      <w:r>
        <w:rPr>
          <w:lang w:eastAsia="sv-SE"/>
        </w:rPr>
        <w:t>–14.1.14)</w:t>
      </w:r>
      <w:r w:rsidRPr="0034251E">
        <w:rPr>
          <w:lang w:eastAsia="sv-SE"/>
        </w:rPr>
        <w:t>, risk</w:t>
      </w:r>
      <w:r>
        <w:rPr>
          <w:lang w:eastAsia="sv-SE"/>
        </w:rPr>
        <w:softHyphen/>
      </w:r>
      <w:r w:rsidRPr="0034251E">
        <w:rPr>
          <w:lang w:eastAsia="sv-SE"/>
        </w:rPr>
        <w:t>koncentrationer och transaktioner</w:t>
      </w:r>
      <w:r w:rsidR="008B7258">
        <w:rPr>
          <w:lang w:eastAsia="sv-SE"/>
        </w:rPr>
        <w:t xml:space="preserve"> inom en grupp</w:t>
      </w:r>
      <w:r>
        <w:rPr>
          <w:lang w:eastAsia="sv-SE"/>
        </w:rPr>
        <w:t xml:space="preserve"> (</w:t>
      </w:r>
      <w:r w:rsidRPr="001D7492">
        <w:rPr>
          <w:rFonts w:eastAsiaTheme="minorHAnsi" w:cstheme="minorBidi"/>
          <w:szCs w:val="22"/>
          <w:lang w:eastAsia="sv-SE"/>
        </w:rPr>
        <w:t>avsnitt 1</w:t>
      </w:r>
      <w:r>
        <w:rPr>
          <w:rFonts w:eastAsiaTheme="minorHAnsi" w:cstheme="minorBidi"/>
          <w:szCs w:val="22"/>
          <w:lang w:eastAsia="sv-SE"/>
        </w:rPr>
        <w:t>4</w:t>
      </w:r>
      <w:r w:rsidRPr="001D7492">
        <w:rPr>
          <w:rFonts w:eastAsiaTheme="minorHAnsi" w:cstheme="minorBidi"/>
          <w:szCs w:val="22"/>
          <w:lang w:eastAsia="sv-SE"/>
        </w:rPr>
        <w:t>.1.14</w:t>
      </w:r>
      <w:r>
        <w:rPr>
          <w:lang w:eastAsia="sv-SE"/>
        </w:rPr>
        <w:t>)</w:t>
      </w:r>
      <w:r w:rsidRPr="0034251E">
        <w:rPr>
          <w:lang w:eastAsia="sv-SE"/>
        </w:rPr>
        <w:t xml:space="preserve"> och företags</w:t>
      </w:r>
      <w:r>
        <w:rPr>
          <w:lang w:eastAsia="sv-SE"/>
        </w:rPr>
        <w:softHyphen/>
      </w:r>
      <w:r w:rsidRPr="0034251E">
        <w:rPr>
          <w:lang w:eastAsia="sv-SE"/>
        </w:rPr>
        <w:t>styrning</w:t>
      </w:r>
      <w:r w:rsidRPr="000B0997">
        <w:rPr>
          <w:rFonts w:eastAsiaTheme="minorHAnsi" w:cstheme="minorBidi"/>
          <w:i/>
          <w:szCs w:val="22"/>
          <w:lang w:eastAsia="sv-SE"/>
        </w:rPr>
        <w:t xml:space="preserve"> </w:t>
      </w:r>
      <w:r>
        <w:rPr>
          <w:rFonts w:eastAsiaTheme="minorHAnsi" w:cstheme="minorBidi"/>
          <w:szCs w:val="22"/>
          <w:lang w:eastAsia="sv-SE"/>
        </w:rPr>
        <w:t xml:space="preserve">inom </w:t>
      </w:r>
      <w:r w:rsidRPr="001D7492">
        <w:rPr>
          <w:rFonts w:eastAsiaTheme="minorHAnsi" w:cstheme="minorBidi"/>
          <w:szCs w:val="22"/>
          <w:lang w:eastAsia="sv-SE"/>
        </w:rPr>
        <w:t>grupp</w:t>
      </w:r>
      <w:r>
        <w:rPr>
          <w:rFonts w:eastAsiaTheme="minorHAnsi" w:cstheme="minorBidi"/>
          <w:szCs w:val="22"/>
          <w:lang w:eastAsia="sv-SE"/>
        </w:rPr>
        <w:t xml:space="preserve">en </w:t>
      </w:r>
      <w:r>
        <w:rPr>
          <w:lang w:eastAsia="sv-SE"/>
        </w:rPr>
        <w:t>(</w:t>
      </w:r>
      <w:r w:rsidRPr="001D7492">
        <w:rPr>
          <w:rFonts w:eastAsiaTheme="minorHAnsi" w:cstheme="minorBidi"/>
          <w:szCs w:val="22"/>
          <w:lang w:eastAsia="sv-SE"/>
        </w:rPr>
        <w:t>avsnitt 1</w:t>
      </w:r>
      <w:r>
        <w:rPr>
          <w:rFonts w:eastAsiaTheme="minorHAnsi" w:cstheme="minorBidi"/>
          <w:szCs w:val="22"/>
          <w:lang w:eastAsia="sv-SE"/>
        </w:rPr>
        <w:t>4</w:t>
      </w:r>
      <w:r w:rsidRPr="001D7492">
        <w:rPr>
          <w:rFonts w:eastAsiaTheme="minorHAnsi" w:cstheme="minorBidi"/>
          <w:szCs w:val="22"/>
          <w:lang w:eastAsia="sv-SE"/>
        </w:rPr>
        <w:t>.1.16</w:t>
      </w:r>
      <w:r>
        <w:rPr>
          <w:lang w:eastAsia="sv-SE"/>
        </w:rPr>
        <w:t>)</w:t>
      </w:r>
      <w:r w:rsidRPr="0034251E">
        <w:rPr>
          <w:lang w:eastAsia="sv-SE"/>
        </w:rPr>
        <w:t>.</w:t>
      </w:r>
      <w:r w:rsidRPr="000B0997">
        <w:rPr>
          <w:lang w:eastAsia="sv-SE"/>
        </w:rPr>
        <w:t xml:space="preserve"> Dessa bestämmelser </w:t>
      </w:r>
      <w:r>
        <w:rPr>
          <w:lang w:eastAsia="sv-SE"/>
        </w:rPr>
        <w:t>innebär</w:t>
      </w:r>
      <w:r w:rsidRPr="000B0997">
        <w:rPr>
          <w:lang w:eastAsia="sv-SE"/>
        </w:rPr>
        <w:t xml:space="preserve"> att ett tjänste</w:t>
      </w:r>
      <w:r w:rsidR="00E865FD">
        <w:rPr>
          <w:lang w:eastAsia="sv-SE"/>
        </w:rPr>
        <w:softHyphen/>
      </w:r>
      <w:r w:rsidRPr="000B0997">
        <w:rPr>
          <w:lang w:eastAsia="sv-SE"/>
        </w:rPr>
        <w:t>pensions</w:t>
      </w:r>
      <w:r>
        <w:rPr>
          <w:lang w:eastAsia="sv-SE"/>
        </w:rPr>
        <w:softHyphen/>
      </w:r>
      <w:r w:rsidRPr="000B0997">
        <w:rPr>
          <w:lang w:eastAsia="sv-SE"/>
        </w:rPr>
        <w:t xml:space="preserve">företag </w:t>
      </w:r>
      <w:r>
        <w:rPr>
          <w:lang w:eastAsia="sv-SE"/>
        </w:rPr>
        <w:t xml:space="preserve">ska </w:t>
      </w:r>
      <w:r w:rsidRPr="000B0997">
        <w:rPr>
          <w:lang w:eastAsia="sv-SE"/>
        </w:rPr>
        <w:t>samla in informa</w:t>
      </w:r>
      <w:r>
        <w:rPr>
          <w:lang w:eastAsia="sv-SE"/>
        </w:rPr>
        <w:softHyphen/>
      </w:r>
      <w:r w:rsidRPr="000B0997">
        <w:rPr>
          <w:lang w:eastAsia="sv-SE"/>
        </w:rPr>
        <w:t>tion, hantera information och därefter rapportera delar av infor</w:t>
      </w:r>
      <w:r>
        <w:rPr>
          <w:lang w:eastAsia="sv-SE"/>
        </w:rPr>
        <w:softHyphen/>
      </w:r>
      <w:r w:rsidRPr="000B0997">
        <w:rPr>
          <w:lang w:eastAsia="sv-SE"/>
        </w:rPr>
        <w:t>mationen till Finans</w:t>
      </w:r>
      <w:r>
        <w:rPr>
          <w:lang w:eastAsia="sv-SE"/>
        </w:rPr>
        <w:softHyphen/>
      </w:r>
      <w:r w:rsidRPr="000B0997">
        <w:rPr>
          <w:lang w:eastAsia="sv-SE"/>
        </w:rPr>
        <w:t>inspektionen. För att ett tjänstepensionsföretag ska kunna utföra dessa uppgifter krävs att de</w:t>
      </w:r>
      <w:r>
        <w:rPr>
          <w:lang w:eastAsia="sv-SE"/>
        </w:rPr>
        <w:t>t</w:t>
      </w:r>
      <w:r w:rsidRPr="000B0997">
        <w:rPr>
          <w:lang w:eastAsia="sv-SE"/>
        </w:rPr>
        <w:t xml:space="preserve"> har rätt att begära in information från andra företag i gruppen eller fysiska personer som har nära förbindel</w:t>
      </w:r>
      <w:r>
        <w:rPr>
          <w:lang w:eastAsia="sv-SE"/>
        </w:rPr>
        <w:softHyphen/>
      </w:r>
      <w:r w:rsidRPr="000B0997">
        <w:rPr>
          <w:lang w:eastAsia="sv-SE"/>
        </w:rPr>
        <w:t xml:space="preserve">ser med företag inom gruppen. </w:t>
      </w:r>
    </w:p>
    <w:p w14:paraId="03847F2B" w14:textId="73F5D19E" w:rsidR="001447FA" w:rsidRPr="0034251E" w:rsidRDefault="001447FA" w:rsidP="00D04BFD">
      <w:pPr>
        <w:pStyle w:val="Brdtextmedindrag"/>
        <w:rPr>
          <w:lang w:eastAsia="sv-SE"/>
        </w:rPr>
      </w:pPr>
      <w:r>
        <w:rPr>
          <w:lang w:eastAsia="sv-SE"/>
        </w:rPr>
        <w:t>I</w:t>
      </w:r>
      <w:r w:rsidRPr="000B0997">
        <w:rPr>
          <w:lang w:eastAsia="sv-SE"/>
        </w:rPr>
        <w:t xml:space="preserve"> </w:t>
      </w:r>
      <w:r>
        <w:rPr>
          <w:lang w:eastAsia="sv-SE"/>
        </w:rPr>
        <w:t xml:space="preserve">den nya </w:t>
      </w:r>
      <w:r w:rsidRPr="000B0997">
        <w:rPr>
          <w:lang w:eastAsia="sv-SE"/>
        </w:rPr>
        <w:t>lagen om tjänstepensions</w:t>
      </w:r>
      <w:r>
        <w:rPr>
          <w:lang w:eastAsia="sv-SE"/>
        </w:rPr>
        <w:softHyphen/>
      </w:r>
      <w:r w:rsidRPr="000B0997">
        <w:rPr>
          <w:lang w:eastAsia="sv-SE"/>
        </w:rPr>
        <w:t>företag</w:t>
      </w:r>
      <w:r>
        <w:rPr>
          <w:lang w:eastAsia="sv-SE"/>
        </w:rPr>
        <w:t xml:space="preserve"> bör det</w:t>
      </w:r>
      <w:r w:rsidRPr="000B0997">
        <w:rPr>
          <w:lang w:eastAsia="sv-SE"/>
        </w:rPr>
        <w:t xml:space="preserve"> införas bestämmelser om att tjänstepensionsföretag som </w:t>
      </w:r>
      <w:r>
        <w:rPr>
          <w:lang w:eastAsia="sv-SE"/>
        </w:rPr>
        <w:t>ska</w:t>
      </w:r>
      <w:r w:rsidR="00EE165E">
        <w:rPr>
          <w:lang w:eastAsia="sv-SE"/>
        </w:rPr>
        <w:t xml:space="preserve"> omfattasav</w:t>
      </w:r>
      <w:r>
        <w:rPr>
          <w:lang w:eastAsia="sv-SE"/>
        </w:rPr>
        <w:t xml:space="preserve"> fullständig </w:t>
      </w:r>
      <w:r w:rsidRPr="000B0997">
        <w:rPr>
          <w:lang w:eastAsia="sv-SE"/>
        </w:rPr>
        <w:t>grupptillsyn ska ha tillgång till information, att Finansinspektionen ska ha rätt att begära in informa</w:t>
      </w:r>
      <w:r>
        <w:rPr>
          <w:lang w:eastAsia="sv-SE"/>
        </w:rPr>
        <w:softHyphen/>
      </w:r>
      <w:r w:rsidRPr="000B0997">
        <w:rPr>
          <w:lang w:eastAsia="sv-SE"/>
        </w:rPr>
        <w:t>tion och att Finansinspektionen på plats ska få kontroll</w:t>
      </w:r>
      <w:r>
        <w:rPr>
          <w:lang w:eastAsia="sv-SE"/>
        </w:rPr>
        <w:softHyphen/>
      </w:r>
      <w:r w:rsidRPr="000B0997">
        <w:rPr>
          <w:lang w:eastAsia="sv-SE"/>
        </w:rPr>
        <w:t>era information</w:t>
      </w:r>
      <w:r>
        <w:rPr>
          <w:lang w:eastAsia="sv-SE"/>
        </w:rPr>
        <w:t xml:space="preserve"> som motsvarar bestämmelserna</w:t>
      </w:r>
      <w:r w:rsidRPr="00B46B7B">
        <w:rPr>
          <w:lang w:eastAsia="sv-SE"/>
        </w:rPr>
        <w:t xml:space="preserve"> i försäkrings</w:t>
      </w:r>
      <w:r>
        <w:rPr>
          <w:lang w:eastAsia="sv-SE"/>
        </w:rPr>
        <w:softHyphen/>
      </w:r>
      <w:r w:rsidRPr="00B46B7B">
        <w:rPr>
          <w:lang w:eastAsia="sv-SE"/>
        </w:rPr>
        <w:t>rörelselagen och i den upphävda lagen om understöds</w:t>
      </w:r>
      <w:r>
        <w:rPr>
          <w:lang w:eastAsia="sv-SE"/>
        </w:rPr>
        <w:softHyphen/>
      </w:r>
      <w:r w:rsidRPr="00B46B7B">
        <w:rPr>
          <w:lang w:eastAsia="sv-SE"/>
        </w:rPr>
        <w:t>föreningar</w:t>
      </w:r>
      <w:r w:rsidRPr="000B0997">
        <w:rPr>
          <w:lang w:eastAsia="sv-SE"/>
        </w:rPr>
        <w:t xml:space="preserve">. </w:t>
      </w:r>
      <w:r>
        <w:rPr>
          <w:lang w:eastAsia="sv-SE"/>
        </w:rPr>
        <w:t>Bestämmelserna i den nya lagen</w:t>
      </w:r>
      <w:r w:rsidRPr="000B0997">
        <w:rPr>
          <w:lang w:eastAsia="sv-SE"/>
        </w:rPr>
        <w:t xml:space="preserve"> </w:t>
      </w:r>
      <w:r>
        <w:rPr>
          <w:lang w:eastAsia="sv-SE"/>
        </w:rPr>
        <w:t>bör</w:t>
      </w:r>
      <w:r w:rsidRPr="000B0997">
        <w:rPr>
          <w:lang w:eastAsia="sv-SE"/>
        </w:rPr>
        <w:t xml:space="preserve"> dock endast avse den information som behövs för grupp</w:t>
      </w:r>
      <w:r>
        <w:rPr>
          <w:lang w:eastAsia="sv-SE"/>
        </w:rPr>
        <w:softHyphen/>
      </w:r>
      <w:r w:rsidRPr="000B0997">
        <w:rPr>
          <w:lang w:eastAsia="sv-SE"/>
        </w:rPr>
        <w:t>tillsynen. Bestämmel</w:t>
      </w:r>
      <w:r>
        <w:rPr>
          <w:lang w:eastAsia="sv-SE"/>
        </w:rPr>
        <w:softHyphen/>
      </w:r>
      <w:r w:rsidRPr="000B0997">
        <w:rPr>
          <w:lang w:eastAsia="sv-SE"/>
        </w:rPr>
        <w:t>ser</w:t>
      </w:r>
      <w:r>
        <w:rPr>
          <w:lang w:eastAsia="sv-SE"/>
        </w:rPr>
        <w:t>na</w:t>
      </w:r>
      <w:r w:rsidRPr="000B0997">
        <w:rPr>
          <w:lang w:eastAsia="sv-SE"/>
        </w:rPr>
        <w:t xml:space="preserve"> om tillgång till information och Finansinspek</w:t>
      </w:r>
      <w:r>
        <w:rPr>
          <w:lang w:eastAsia="sv-SE"/>
        </w:rPr>
        <w:softHyphen/>
      </w:r>
      <w:r w:rsidRPr="000B0997">
        <w:rPr>
          <w:lang w:eastAsia="sv-SE"/>
        </w:rPr>
        <w:t>tionens rätt till infor</w:t>
      </w:r>
      <w:r>
        <w:rPr>
          <w:lang w:eastAsia="sv-SE"/>
        </w:rPr>
        <w:softHyphen/>
      </w:r>
      <w:r w:rsidRPr="000B0997">
        <w:rPr>
          <w:lang w:eastAsia="sv-SE"/>
        </w:rPr>
        <w:t xml:space="preserve">mation i </w:t>
      </w:r>
      <w:r>
        <w:rPr>
          <w:lang w:eastAsia="sv-SE"/>
        </w:rPr>
        <w:t xml:space="preserve">den nya </w:t>
      </w:r>
      <w:r w:rsidRPr="000B0997">
        <w:rPr>
          <w:lang w:eastAsia="sv-SE"/>
        </w:rPr>
        <w:t xml:space="preserve">lagen bör utformas </w:t>
      </w:r>
      <w:r>
        <w:rPr>
          <w:lang w:eastAsia="sv-SE"/>
        </w:rPr>
        <w:t xml:space="preserve">efter </w:t>
      </w:r>
      <w:r w:rsidRPr="000B0997">
        <w:rPr>
          <w:lang w:eastAsia="sv-SE"/>
        </w:rPr>
        <w:t xml:space="preserve">förebild </w:t>
      </w:r>
      <w:r>
        <w:rPr>
          <w:lang w:eastAsia="sv-SE"/>
        </w:rPr>
        <w:t>av</w:t>
      </w:r>
      <w:r w:rsidRPr="000B0997">
        <w:rPr>
          <w:lang w:eastAsia="sv-SE"/>
        </w:rPr>
        <w:t xml:space="preserve"> motsvarande bestäm</w:t>
      </w:r>
      <w:r>
        <w:rPr>
          <w:lang w:eastAsia="sv-SE"/>
        </w:rPr>
        <w:softHyphen/>
      </w:r>
      <w:r w:rsidRPr="000B0997">
        <w:rPr>
          <w:lang w:eastAsia="sv-SE"/>
        </w:rPr>
        <w:t>melser i försäkringsrörelselagen (19 kap. 44</w:t>
      </w:r>
      <w:r>
        <w:rPr>
          <w:lang w:eastAsia="sv-SE"/>
        </w:rPr>
        <w:t xml:space="preserve"> och</w:t>
      </w:r>
      <w:r w:rsidRPr="000B0997">
        <w:rPr>
          <w:lang w:eastAsia="sv-SE"/>
        </w:rPr>
        <w:t xml:space="preserve"> </w:t>
      </w:r>
      <w:r>
        <w:rPr>
          <w:lang w:eastAsia="sv-SE"/>
        </w:rPr>
        <w:br/>
      </w:r>
      <w:r w:rsidRPr="000B0997">
        <w:rPr>
          <w:lang w:eastAsia="sv-SE"/>
        </w:rPr>
        <w:t>49–52 §§).</w:t>
      </w:r>
    </w:p>
    <w:p w14:paraId="0D0F52AA" w14:textId="77777777" w:rsidR="001447FA" w:rsidRPr="00EF736F" w:rsidRDefault="001447FA" w:rsidP="001447FA">
      <w:pPr>
        <w:pStyle w:val="Rubrik5utannumrering"/>
        <w:rPr>
          <w:lang w:eastAsia="sv-SE"/>
        </w:rPr>
      </w:pPr>
      <w:r w:rsidRPr="00EF736F">
        <w:rPr>
          <w:lang w:eastAsia="sv-SE"/>
        </w:rPr>
        <w:t xml:space="preserve">Skillnader gentemot </w:t>
      </w:r>
      <w:r w:rsidRPr="000B0997">
        <w:t>bestämmelserna</w:t>
      </w:r>
      <w:r w:rsidRPr="00EF736F">
        <w:rPr>
          <w:lang w:eastAsia="sv-SE"/>
        </w:rPr>
        <w:t xml:space="preserve"> i försäkringsrörelselagen</w:t>
      </w:r>
    </w:p>
    <w:p w14:paraId="1FE30685" w14:textId="77777777" w:rsidR="001447FA" w:rsidRPr="00EF736F" w:rsidRDefault="001447FA" w:rsidP="001447FA">
      <w:pPr>
        <w:pStyle w:val="Brdtextmedindrag"/>
        <w:ind w:firstLine="0"/>
        <w:rPr>
          <w:lang w:eastAsia="sv-SE"/>
        </w:rPr>
      </w:pPr>
      <w:r w:rsidRPr="00EF736F">
        <w:rPr>
          <w:lang w:eastAsia="sv-SE"/>
        </w:rPr>
        <w:t xml:space="preserve">Som </w:t>
      </w:r>
      <w:r w:rsidRPr="00EF736F">
        <w:rPr>
          <w:i/>
          <w:lang w:eastAsia="sv-SE"/>
        </w:rPr>
        <w:t>Svensk Försäkring</w:t>
      </w:r>
      <w:r w:rsidRPr="00EF736F">
        <w:rPr>
          <w:lang w:eastAsia="sv-SE"/>
        </w:rPr>
        <w:t xml:space="preserve"> </w:t>
      </w:r>
      <w:r>
        <w:rPr>
          <w:lang w:eastAsia="sv-SE"/>
        </w:rPr>
        <w:t>påpekar</w:t>
      </w:r>
      <w:r w:rsidRPr="00EF736F">
        <w:rPr>
          <w:lang w:eastAsia="sv-SE"/>
        </w:rPr>
        <w:t xml:space="preserve"> är informationsinhämtning från utländska företag inte självklart om det saknas grundläggande bestämmelser om detta i </w:t>
      </w:r>
      <w:r>
        <w:rPr>
          <w:lang w:eastAsia="sv-SE"/>
        </w:rPr>
        <w:t>unions</w:t>
      </w:r>
      <w:r w:rsidRPr="00EF736F">
        <w:rPr>
          <w:lang w:eastAsia="sv-SE"/>
        </w:rPr>
        <w:t xml:space="preserve">rätten. Detta bör särskilt gälla i de fall det rör sig om företag som inte står under tillsyn i Sverige. </w:t>
      </w:r>
      <w:r>
        <w:rPr>
          <w:lang w:eastAsia="sv-SE"/>
        </w:rPr>
        <w:t>I</w:t>
      </w:r>
      <w:r w:rsidRPr="00EF736F">
        <w:rPr>
          <w:lang w:eastAsia="sv-SE"/>
        </w:rPr>
        <w:t xml:space="preserve"> </w:t>
      </w:r>
      <w:r>
        <w:rPr>
          <w:lang w:eastAsia="sv-SE"/>
        </w:rPr>
        <w:t xml:space="preserve">den nya </w:t>
      </w:r>
      <w:r w:rsidRPr="00EF736F">
        <w:rPr>
          <w:lang w:eastAsia="sv-SE"/>
        </w:rPr>
        <w:t>lagen om tjänstepensions</w:t>
      </w:r>
      <w:r>
        <w:rPr>
          <w:lang w:eastAsia="sv-SE"/>
        </w:rPr>
        <w:softHyphen/>
      </w:r>
      <w:r w:rsidRPr="00EF736F">
        <w:rPr>
          <w:lang w:eastAsia="sv-SE"/>
        </w:rPr>
        <w:t xml:space="preserve">företag bör bestämmelsen om informationsutbyte inom en grupp </w:t>
      </w:r>
      <w:r>
        <w:rPr>
          <w:lang w:eastAsia="sv-SE"/>
        </w:rPr>
        <w:t xml:space="preserve">därför </w:t>
      </w:r>
      <w:r w:rsidRPr="00EF736F">
        <w:rPr>
          <w:lang w:eastAsia="sv-SE"/>
        </w:rPr>
        <w:t xml:space="preserve">gälla </w:t>
      </w:r>
      <w:r>
        <w:rPr>
          <w:lang w:eastAsia="sv-SE"/>
        </w:rPr>
        <w:t xml:space="preserve">bara </w:t>
      </w:r>
      <w:r w:rsidRPr="00EF736F">
        <w:rPr>
          <w:lang w:eastAsia="sv-SE"/>
        </w:rPr>
        <w:t xml:space="preserve">för företag som har hemvist i Sverige. Denna begränsning bör även gälla för fysiska personer. </w:t>
      </w:r>
    </w:p>
    <w:p w14:paraId="637DF016" w14:textId="77777777" w:rsidR="001447FA" w:rsidRPr="00EF736F" w:rsidRDefault="001447FA" w:rsidP="001447FA">
      <w:pPr>
        <w:pStyle w:val="Brdtextmedindrag"/>
        <w:rPr>
          <w:lang w:eastAsia="sv-SE"/>
        </w:rPr>
      </w:pPr>
      <w:r w:rsidRPr="00EF736F">
        <w:rPr>
          <w:lang w:eastAsia="sv-SE"/>
        </w:rPr>
        <w:t>I försäkringsrörelselagen kompletteras bestämmelsen om tillgång till information med en bestämmelse om att försäkringsföretag som omfattas av grupptillsyn ska lämna de upplysningar för grupptillsynen som Finans</w:t>
      </w:r>
      <w:r>
        <w:rPr>
          <w:lang w:eastAsia="sv-SE"/>
        </w:rPr>
        <w:softHyphen/>
      </w:r>
      <w:r w:rsidRPr="00EF736F">
        <w:rPr>
          <w:lang w:eastAsia="sv-SE"/>
        </w:rPr>
        <w:t xml:space="preserve">inspektionen begär (19 kap. 49 §). En motsvarande skyldighet bör gälla för de tjänstepensionsföretag som omfattas av grupptillsyn enligt </w:t>
      </w:r>
      <w:r>
        <w:rPr>
          <w:lang w:eastAsia="sv-SE"/>
        </w:rPr>
        <w:t xml:space="preserve">den nya </w:t>
      </w:r>
      <w:r w:rsidRPr="00EF736F">
        <w:rPr>
          <w:lang w:eastAsia="sv-SE"/>
        </w:rPr>
        <w:t xml:space="preserve">lagen om tjänstepensionsföretag. </w:t>
      </w:r>
    </w:p>
    <w:p w14:paraId="717058AD" w14:textId="77777777" w:rsidR="001447FA" w:rsidRPr="00EF736F" w:rsidRDefault="001447FA" w:rsidP="001447FA">
      <w:pPr>
        <w:pStyle w:val="Brdtextmedindrag"/>
        <w:rPr>
          <w:lang w:eastAsia="sv-SE"/>
        </w:rPr>
      </w:pPr>
      <w:r w:rsidRPr="00EF736F">
        <w:rPr>
          <w:lang w:eastAsia="sv-SE"/>
        </w:rPr>
        <w:t>Om ett försäkringsföretag inte fullgör sin skyldighet att lämna upplys</w:t>
      </w:r>
      <w:r>
        <w:rPr>
          <w:lang w:eastAsia="sv-SE"/>
        </w:rPr>
        <w:softHyphen/>
      </w:r>
      <w:r w:rsidRPr="00EF736F">
        <w:rPr>
          <w:lang w:eastAsia="sv-SE"/>
        </w:rPr>
        <w:t>ningar till Finansinspektionen, få</w:t>
      </w:r>
      <w:r>
        <w:rPr>
          <w:lang w:eastAsia="sv-SE"/>
        </w:rPr>
        <w:t>r</w:t>
      </w:r>
      <w:r w:rsidRPr="00EF736F">
        <w:rPr>
          <w:lang w:eastAsia="sv-SE"/>
        </w:rPr>
        <w:t xml:space="preserve"> inspektionen förelägga ett annat företag inom gruppen att lämna upplysningar som rör detta företag direkt till inspektionen, om upplysningarna behövs för grupptillsynen </w:t>
      </w:r>
      <w:r>
        <w:rPr>
          <w:lang w:eastAsia="sv-SE"/>
        </w:rPr>
        <w:t>(</w:t>
      </w:r>
      <w:r w:rsidRPr="00EF736F">
        <w:rPr>
          <w:lang w:eastAsia="sv-SE"/>
        </w:rPr>
        <w:t xml:space="preserve">19 kap. 50 § FRL). En motsvarande bestämmelse bör införas för grupptillsynen enligt </w:t>
      </w:r>
      <w:r>
        <w:rPr>
          <w:lang w:eastAsia="sv-SE"/>
        </w:rPr>
        <w:t xml:space="preserve">den nya </w:t>
      </w:r>
      <w:r w:rsidRPr="00EF736F">
        <w:rPr>
          <w:lang w:eastAsia="sv-SE"/>
        </w:rPr>
        <w:t xml:space="preserve">lagen om tjänstepensionsföretag. I </w:t>
      </w:r>
      <w:r>
        <w:rPr>
          <w:lang w:eastAsia="sv-SE"/>
        </w:rPr>
        <w:t xml:space="preserve">den nya </w:t>
      </w:r>
      <w:r w:rsidRPr="00EF736F">
        <w:rPr>
          <w:lang w:eastAsia="sv-SE"/>
        </w:rPr>
        <w:t>lagen bör skyldighet</w:t>
      </w:r>
      <w:r>
        <w:rPr>
          <w:lang w:eastAsia="sv-SE"/>
        </w:rPr>
        <w:t>en</w:t>
      </w:r>
      <w:r w:rsidRPr="00EF736F">
        <w:rPr>
          <w:lang w:eastAsia="sv-SE"/>
        </w:rPr>
        <w:t xml:space="preserve"> att lämna </w:t>
      </w:r>
      <w:r>
        <w:rPr>
          <w:lang w:eastAsia="sv-SE"/>
        </w:rPr>
        <w:t xml:space="preserve">sådan </w:t>
      </w:r>
      <w:r w:rsidRPr="00EF736F">
        <w:rPr>
          <w:lang w:eastAsia="sv-SE"/>
        </w:rPr>
        <w:t xml:space="preserve">information till Finansinspektion, på samma sätt som bestämmelsen om informationsutbyte inom gruppen, </w:t>
      </w:r>
      <w:r>
        <w:rPr>
          <w:lang w:eastAsia="sv-SE"/>
        </w:rPr>
        <w:t>gälla bara</w:t>
      </w:r>
      <w:r w:rsidRPr="00EF736F">
        <w:rPr>
          <w:lang w:eastAsia="sv-SE"/>
        </w:rPr>
        <w:t xml:space="preserve"> </w:t>
      </w:r>
      <w:r>
        <w:rPr>
          <w:lang w:eastAsia="sv-SE"/>
        </w:rPr>
        <w:t xml:space="preserve">i fråga om </w:t>
      </w:r>
      <w:r w:rsidRPr="00EF736F">
        <w:rPr>
          <w:lang w:eastAsia="sv-SE"/>
        </w:rPr>
        <w:t>företag som har hemvist i Sverige.</w:t>
      </w:r>
    </w:p>
    <w:p w14:paraId="7E06D922" w14:textId="77777777" w:rsidR="001447FA" w:rsidRPr="00EF736F" w:rsidRDefault="001447FA" w:rsidP="001447FA">
      <w:pPr>
        <w:pStyle w:val="Brdtextmedindrag"/>
        <w:rPr>
          <w:lang w:eastAsia="sv-SE"/>
        </w:rPr>
      </w:pPr>
      <w:r w:rsidRPr="00EF736F">
        <w:rPr>
          <w:lang w:eastAsia="sv-SE"/>
        </w:rPr>
        <w:t xml:space="preserve">I Solvens II-direktivet anges att medlemsstaterna ska se till att deras tillsynsmyndigheter, antingen direkt eller genom personer som de ger ett sådant uppdrag, inom sitt territorium får genomföra kontroll på plats av den information som är relevant av för grupptillsynen i lokaler som tillhör </w:t>
      </w:r>
      <w:r w:rsidRPr="00EF736F">
        <w:rPr>
          <w:lang w:eastAsia="sv-SE"/>
        </w:rPr>
        <w:lastRenderedPageBreak/>
        <w:t xml:space="preserve">vissa särskilt angivna företag (artikel 255.1). Motsvarande bör gälla för grupptillsynen enligt </w:t>
      </w:r>
      <w:r>
        <w:rPr>
          <w:lang w:eastAsia="sv-SE"/>
        </w:rPr>
        <w:t xml:space="preserve">den nya </w:t>
      </w:r>
      <w:r w:rsidRPr="00EF736F">
        <w:rPr>
          <w:lang w:eastAsia="sv-SE"/>
        </w:rPr>
        <w:t>lagen om tjänstepensionsföretag. Finans</w:t>
      </w:r>
      <w:r>
        <w:rPr>
          <w:lang w:eastAsia="sv-SE"/>
        </w:rPr>
        <w:softHyphen/>
      </w:r>
      <w:r w:rsidRPr="00EF736F">
        <w:rPr>
          <w:lang w:eastAsia="sv-SE"/>
        </w:rPr>
        <w:t xml:space="preserve">inspektionens rätt att kontrollera information på plats </w:t>
      </w:r>
      <w:r>
        <w:rPr>
          <w:lang w:eastAsia="sv-SE"/>
        </w:rPr>
        <w:t>enligt den nya lagen bör</w:t>
      </w:r>
      <w:r w:rsidRPr="00EF736F">
        <w:rPr>
          <w:lang w:eastAsia="sv-SE"/>
        </w:rPr>
        <w:t xml:space="preserve"> därmed, på samma sätt som enligt försäkringsrörelselagen, gälla </w:t>
      </w:r>
      <w:r>
        <w:rPr>
          <w:lang w:eastAsia="sv-SE"/>
        </w:rPr>
        <w:t xml:space="preserve">bara </w:t>
      </w:r>
      <w:r w:rsidRPr="00EF736F">
        <w:rPr>
          <w:lang w:eastAsia="sv-SE"/>
        </w:rPr>
        <w:t>inom Sverige (19 kap</w:t>
      </w:r>
      <w:r>
        <w:rPr>
          <w:lang w:eastAsia="sv-SE"/>
        </w:rPr>
        <w:t>.</w:t>
      </w:r>
      <w:r w:rsidRPr="00EF736F">
        <w:rPr>
          <w:lang w:eastAsia="sv-SE"/>
        </w:rPr>
        <w:t xml:space="preserve"> 51 § FRL jämförd med 19 kap. 52 § FRL).</w:t>
      </w:r>
    </w:p>
    <w:p w14:paraId="67C4E9F5" w14:textId="77777777" w:rsidR="001447FA" w:rsidRPr="0034251E" w:rsidRDefault="001447FA" w:rsidP="001447FA">
      <w:pPr>
        <w:pStyle w:val="Brdtextmedindrag"/>
        <w:rPr>
          <w:lang w:eastAsia="sv-SE"/>
        </w:rPr>
      </w:pPr>
      <w:r w:rsidRPr="0039406B">
        <w:rPr>
          <w:lang w:eastAsia="sv-SE"/>
        </w:rPr>
        <w:t>I försäkringsrörelselagen finn</w:t>
      </w:r>
      <w:r w:rsidRPr="007450DD">
        <w:rPr>
          <w:lang w:eastAsia="sv-SE"/>
        </w:rPr>
        <w:t>s</w:t>
      </w:r>
      <w:r w:rsidRPr="0034251E">
        <w:rPr>
          <w:lang w:eastAsia="sv-SE"/>
        </w:rPr>
        <w:t xml:space="preserve"> ytterligare en bestämmelse om att </w:t>
      </w:r>
      <w:r w:rsidRPr="000B0997">
        <w:rPr>
          <w:lang w:eastAsia="sv-SE"/>
        </w:rPr>
        <w:t xml:space="preserve">Finansinspektionen, på begäran från en behörig myndighet i ett annat land inom EES, på plats </w:t>
      </w:r>
      <w:r>
        <w:rPr>
          <w:lang w:eastAsia="sv-SE"/>
        </w:rPr>
        <w:t xml:space="preserve">ska </w:t>
      </w:r>
      <w:r w:rsidRPr="0034251E">
        <w:rPr>
          <w:lang w:eastAsia="sv-SE"/>
        </w:rPr>
        <w:t>kontrollera information som behövs för den myn</w:t>
      </w:r>
      <w:r>
        <w:rPr>
          <w:lang w:eastAsia="sv-SE"/>
        </w:rPr>
        <w:softHyphen/>
      </w:r>
      <w:r w:rsidRPr="0034251E">
        <w:rPr>
          <w:lang w:eastAsia="sv-SE"/>
        </w:rPr>
        <w:t xml:space="preserve">dighetens tillsyn (19 kap. 52 §). Bestämmelserna om grupptillsyn i </w:t>
      </w:r>
      <w:r>
        <w:rPr>
          <w:lang w:eastAsia="sv-SE"/>
        </w:rPr>
        <w:t xml:space="preserve">den nya </w:t>
      </w:r>
      <w:r w:rsidRPr="0034251E">
        <w:rPr>
          <w:lang w:eastAsia="sv-SE"/>
        </w:rPr>
        <w:t xml:space="preserve">lagen om tjänstepensionsföretag utgör en </w:t>
      </w:r>
      <w:r w:rsidRPr="000B0997">
        <w:rPr>
          <w:lang w:eastAsia="sv-SE"/>
        </w:rPr>
        <w:t xml:space="preserve">svensk nationell reglering som inte har sitt ursprung i </w:t>
      </w:r>
      <w:r>
        <w:rPr>
          <w:lang w:eastAsia="sv-SE"/>
        </w:rPr>
        <w:t>unionsrätt</w:t>
      </w:r>
      <w:r w:rsidRPr="000B0997">
        <w:rPr>
          <w:lang w:eastAsia="sv-SE"/>
        </w:rPr>
        <w:t xml:space="preserve">en och inte heller införs det några bestämmelser om samverkan mellan olika behöriga myndigheter. Därmed finns det inte </w:t>
      </w:r>
      <w:r>
        <w:rPr>
          <w:lang w:eastAsia="sv-SE"/>
        </w:rPr>
        <w:t xml:space="preserve">utrymme för </w:t>
      </w:r>
      <w:r w:rsidRPr="0034251E">
        <w:rPr>
          <w:lang w:eastAsia="sv-SE"/>
        </w:rPr>
        <w:t xml:space="preserve">att införa någon bestämmelse </w:t>
      </w:r>
      <w:r w:rsidRPr="000B0997">
        <w:rPr>
          <w:lang w:eastAsia="sv-SE"/>
        </w:rPr>
        <w:t xml:space="preserve">i </w:t>
      </w:r>
      <w:r>
        <w:rPr>
          <w:lang w:eastAsia="sv-SE"/>
        </w:rPr>
        <w:t xml:space="preserve">den nya </w:t>
      </w:r>
      <w:r w:rsidRPr="000B0997">
        <w:rPr>
          <w:lang w:eastAsia="sv-SE"/>
        </w:rPr>
        <w:t>lagen om att Finansinspektionen på begäran av en annan myndighet på plats ska kontrollera information.</w:t>
      </w:r>
    </w:p>
    <w:p w14:paraId="0850388B" w14:textId="77777777" w:rsidR="001447FA" w:rsidRPr="007450DD" w:rsidRDefault="001447FA" w:rsidP="001447FA">
      <w:pPr>
        <w:pStyle w:val="Rubrik5utannumrering"/>
        <w:rPr>
          <w:lang w:eastAsia="sv-SE"/>
        </w:rPr>
      </w:pPr>
      <w:r w:rsidRPr="00EF736F">
        <w:rPr>
          <w:lang w:eastAsia="sv-SE"/>
        </w:rPr>
        <w:t>Hantering av information</w:t>
      </w:r>
    </w:p>
    <w:p w14:paraId="0895EC7D" w14:textId="77777777" w:rsidR="001447FA" w:rsidRPr="0034251E" w:rsidRDefault="001447FA" w:rsidP="001447FA">
      <w:pPr>
        <w:pStyle w:val="Brdtextmedindrag"/>
        <w:ind w:firstLine="0"/>
        <w:rPr>
          <w:lang w:eastAsia="sv-SE"/>
        </w:rPr>
      </w:pPr>
      <w:r w:rsidRPr="0034251E">
        <w:rPr>
          <w:lang w:eastAsia="sv-SE"/>
        </w:rPr>
        <w:t>På samma sätt som i</w:t>
      </w:r>
      <w:r w:rsidRPr="000B0997">
        <w:rPr>
          <w:lang w:eastAsia="sv-SE"/>
        </w:rPr>
        <w:t xml:space="preserve"> försäkringsrörelselagen och </w:t>
      </w:r>
      <w:r>
        <w:rPr>
          <w:lang w:eastAsia="sv-SE"/>
        </w:rPr>
        <w:t xml:space="preserve">den upphävda </w:t>
      </w:r>
      <w:r w:rsidRPr="000B0997">
        <w:rPr>
          <w:lang w:eastAsia="sv-SE"/>
        </w:rPr>
        <w:t xml:space="preserve">lagen om understödsföreningar bör bestämmelserna om tillgång till information i </w:t>
      </w:r>
      <w:r>
        <w:rPr>
          <w:lang w:eastAsia="sv-SE"/>
        </w:rPr>
        <w:t xml:space="preserve">den nya </w:t>
      </w:r>
      <w:r w:rsidRPr="000B0997">
        <w:rPr>
          <w:lang w:eastAsia="sv-SE"/>
        </w:rPr>
        <w:t xml:space="preserve">lagen om tjänstepensionsföretag kompletteras med bestämmelser om hur information för grupptillsynen sedan ska hanteras. I </w:t>
      </w:r>
      <w:r>
        <w:rPr>
          <w:lang w:eastAsia="sv-SE"/>
        </w:rPr>
        <w:t xml:space="preserve">den nya </w:t>
      </w:r>
      <w:r w:rsidRPr="000B0997">
        <w:rPr>
          <w:lang w:eastAsia="sv-SE"/>
        </w:rPr>
        <w:t>lagen bör det därför införas bestämmelser om tystnadsplik</w:t>
      </w:r>
      <w:r>
        <w:rPr>
          <w:lang w:eastAsia="sv-SE"/>
        </w:rPr>
        <w:t>t,</w:t>
      </w:r>
      <w:r w:rsidRPr="000B0997">
        <w:rPr>
          <w:lang w:eastAsia="sv-SE"/>
        </w:rPr>
        <w:t xml:space="preserve"> uppgiftsskyldighet, meddelandeförbud och straffrättsligt ansvar. Dessa bestämmelser bör ut</w:t>
      </w:r>
      <w:r>
        <w:rPr>
          <w:lang w:eastAsia="sv-SE"/>
        </w:rPr>
        <w:softHyphen/>
      </w:r>
      <w:r w:rsidRPr="000B0997">
        <w:rPr>
          <w:lang w:eastAsia="sv-SE"/>
        </w:rPr>
        <w:t xml:space="preserve">formas </w:t>
      </w:r>
      <w:r>
        <w:rPr>
          <w:lang w:eastAsia="sv-SE"/>
        </w:rPr>
        <w:t>efter</w:t>
      </w:r>
      <w:r w:rsidRPr="000B0997">
        <w:rPr>
          <w:lang w:eastAsia="sv-SE"/>
        </w:rPr>
        <w:t xml:space="preserve"> förebild </w:t>
      </w:r>
      <w:r>
        <w:rPr>
          <w:lang w:eastAsia="sv-SE"/>
        </w:rPr>
        <w:t>av</w:t>
      </w:r>
      <w:r w:rsidRPr="000B0997">
        <w:rPr>
          <w:lang w:eastAsia="sv-SE"/>
        </w:rPr>
        <w:t xml:space="preserve"> motsvarande bestämmelser i försäkringsrörelse</w:t>
      </w:r>
      <w:r>
        <w:rPr>
          <w:lang w:eastAsia="sv-SE"/>
        </w:rPr>
        <w:softHyphen/>
      </w:r>
      <w:r w:rsidRPr="000B0997">
        <w:rPr>
          <w:lang w:eastAsia="sv-SE"/>
        </w:rPr>
        <w:t xml:space="preserve">lagen (19 kap. 45–48 §§) och i </w:t>
      </w:r>
      <w:r>
        <w:rPr>
          <w:lang w:eastAsia="sv-SE"/>
        </w:rPr>
        <w:t xml:space="preserve">den upphävda </w:t>
      </w:r>
      <w:r w:rsidRPr="000B0997">
        <w:rPr>
          <w:lang w:eastAsia="sv-SE"/>
        </w:rPr>
        <w:t>lagen om understöds</w:t>
      </w:r>
      <w:r>
        <w:rPr>
          <w:lang w:eastAsia="sv-SE"/>
        </w:rPr>
        <w:softHyphen/>
      </w:r>
      <w:r w:rsidRPr="000B0997">
        <w:rPr>
          <w:lang w:eastAsia="sv-SE"/>
        </w:rPr>
        <w:t>föreningar (26 i–</w:t>
      </w:r>
      <w:r>
        <w:rPr>
          <w:lang w:eastAsia="sv-SE"/>
        </w:rPr>
        <w:t>26 </w:t>
      </w:r>
      <w:r w:rsidRPr="000B0997">
        <w:rPr>
          <w:lang w:eastAsia="sv-SE"/>
        </w:rPr>
        <w:t xml:space="preserve">l §§). </w:t>
      </w:r>
    </w:p>
    <w:p w14:paraId="7A9E2F87" w14:textId="77777777" w:rsidR="001447FA" w:rsidRPr="0034251E" w:rsidRDefault="001447FA" w:rsidP="001447FA">
      <w:pPr>
        <w:pStyle w:val="Rubrik5utannumrering"/>
        <w:rPr>
          <w:lang w:eastAsia="sv-SE"/>
        </w:rPr>
      </w:pPr>
      <w:r w:rsidRPr="00EF736F">
        <w:t>Behov av ytterligare bestämmelser</w:t>
      </w:r>
    </w:p>
    <w:p w14:paraId="2192501F" w14:textId="77777777" w:rsidR="001447FA" w:rsidRPr="00EF736F" w:rsidRDefault="001447FA" w:rsidP="001447FA">
      <w:pPr>
        <w:pStyle w:val="Brdtextmedindrag"/>
        <w:tabs>
          <w:tab w:val="left" w:pos="4253"/>
        </w:tabs>
        <w:ind w:firstLine="0"/>
        <w:rPr>
          <w:lang w:eastAsia="sv-SE"/>
        </w:rPr>
      </w:pPr>
      <w:r w:rsidRPr="0034251E">
        <w:rPr>
          <w:lang w:eastAsia="sv-SE"/>
        </w:rPr>
        <w:t>Regeringen eller den myndighet som regeringen bestä</w:t>
      </w:r>
      <w:r w:rsidRPr="000B0997">
        <w:rPr>
          <w:lang w:eastAsia="sv-SE"/>
        </w:rPr>
        <w:t xml:space="preserve">mmer får enligt försäkringsrörelselagen meddela föreskrifter om vilka upplysningar som ett företag ska lämna till Finansinspektionen och hur uppgifter ska lämnas (19 kap. 104 § 5 och 8). Motsvarande bör gälla enligt </w:t>
      </w:r>
      <w:r>
        <w:rPr>
          <w:lang w:eastAsia="sv-SE"/>
        </w:rPr>
        <w:t xml:space="preserve">den nya </w:t>
      </w:r>
      <w:r w:rsidRPr="000B0997">
        <w:rPr>
          <w:lang w:eastAsia="sv-SE"/>
        </w:rPr>
        <w:t xml:space="preserve">lagen om tjänstepensionsföretag. Regeringen eller den myndighet som regeringen bestämmer </w:t>
      </w:r>
      <w:r>
        <w:rPr>
          <w:lang w:eastAsia="sv-SE"/>
        </w:rPr>
        <w:t>bör</w:t>
      </w:r>
      <w:r w:rsidRPr="000B0997">
        <w:rPr>
          <w:lang w:eastAsia="sv-SE"/>
        </w:rPr>
        <w:t xml:space="preserve"> där</w:t>
      </w:r>
      <w:r>
        <w:rPr>
          <w:lang w:eastAsia="sv-SE"/>
        </w:rPr>
        <w:t>för</w:t>
      </w:r>
      <w:r w:rsidRPr="000B0997">
        <w:rPr>
          <w:lang w:eastAsia="sv-SE"/>
        </w:rPr>
        <w:t xml:space="preserve"> få meddela föreskrifter om vilka upplysningar </w:t>
      </w:r>
      <w:r>
        <w:rPr>
          <w:lang w:eastAsia="sv-SE"/>
        </w:rPr>
        <w:t>ett företag,</w:t>
      </w:r>
      <w:r w:rsidRPr="000B0997">
        <w:rPr>
          <w:lang w:eastAsia="sv-SE"/>
        </w:rPr>
        <w:t xml:space="preserve"> inom ramen för grupptillsynen</w:t>
      </w:r>
      <w:r>
        <w:rPr>
          <w:lang w:eastAsia="sv-SE"/>
        </w:rPr>
        <w:t xml:space="preserve"> enligt den nya lagen</w:t>
      </w:r>
      <w:r w:rsidRPr="000B0997">
        <w:rPr>
          <w:lang w:eastAsia="sv-SE"/>
        </w:rPr>
        <w:t xml:space="preserve"> </w:t>
      </w:r>
      <w:r>
        <w:rPr>
          <w:lang w:eastAsia="sv-SE"/>
        </w:rPr>
        <w:t>för tjänstepensionsföretag,</w:t>
      </w:r>
      <w:r w:rsidRPr="000B0997">
        <w:rPr>
          <w:lang w:eastAsia="sv-SE"/>
        </w:rPr>
        <w:t xml:space="preserve"> ska lämnas till Finans</w:t>
      </w:r>
      <w:r>
        <w:rPr>
          <w:lang w:eastAsia="sv-SE"/>
        </w:rPr>
        <w:softHyphen/>
      </w:r>
      <w:r w:rsidRPr="000B0997">
        <w:rPr>
          <w:lang w:eastAsia="sv-SE"/>
        </w:rPr>
        <w:t>inspektionen</w:t>
      </w:r>
      <w:r>
        <w:rPr>
          <w:lang w:eastAsia="sv-SE"/>
        </w:rPr>
        <w:t xml:space="preserve">. </w:t>
      </w:r>
    </w:p>
    <w:p w14:paraId="05187554" w14:textId="77777777" w:rsidR="001447FA" w:rsidRPr="00EF736F" w:rsidRDefault="001447FA" w:rsidP="00D04BFD">
      <w:pPr>
        <w:pStyle w:val="Brdtextmedindrag"/>
        <w:rPr>
          <w:lang w:eastAsia="sv-SE"/>
        </w:rPr>
      </w:pPr>
      <w:bookmarkStart w:id="5231" w:name="_Toc518396721"/>
      <w:bookmarkStart w:id="5232" w:name="_Toc518401032"/>
      <w:bookmarkStart w:id="5233" w:name="_Toc518401749"/>
      <w:bookmarkStart w:id="5234" w:name="_Toc518401988"/>
      <w:bookmarkStart w:id="5235" w:name="_Toc518463142"/>
      <w:bookmarkStart w:id="5236" w:name="_Toc518462838"/>
      <w:bookmarkStart w:id="5237" w:name="_Toc518463794"/>
      <w:bookmarkStart w:id="5238" w:name="_Toc518464169"/>
      <w:bookmarkStart w:id="5239" w:name="_Toc518464408"/>
      <w:bookmarkStart w:id="5240" w:name="_Toc518472847"/>
      <w:bookmarkStart w:id="5241" w:name="_Toc8059878"/>
      <w:bookmarkStart w:id="5242" w:name="_Toc8061588"/>
      <w:bookmarkStart w:id="5243" w:name="_Toc8062120"/>
      <w:bookmarkStart w:id="5244" w:name="_Toc8064588"/>
      <w:bookmarkStart w:id="5245" w:name="_Toc8391265"/>
      <w:bookmarkStart w:id="5246" w:name="_Toc8391531"/>
      <w:bookmarkStart w:id="5247" w:name="_Toc8644736"/>
      <w:bookmarkStart w:id="5248" w:name="_Toc8645268"/>
      <w:bookmarkStart w:id="5249" w:name="_Toc8817749"/>
      <w:bookmarkStart w:id="5250" w:name="_Toc8818321"/>
      <w:bookmarkStart w:id="5251" w:name="_Toc8825690"/>
      <w:bookmarkStart w:id="5252" w:name="_Toc8831787"/>
      <w:bookmarkStart w:id="5253" w:name="_Toc8832696"/>
      <w:bookmarkStart w:id="5254" w:name="_Toc11153158"/>
      <w:bookmarkStart w:id="5255" w:name="_Toc11161079"/>
      <w:bookmarkStart w:id="5256" w:name="_Toc11167015"/>
      <w:bookmarkStart w:id="5257" w:name="_Toc11167551"/>
      <w:bookmarkStart w:id="5258" w:name="_Toc11168988"/>
      <w:bookmarkStart w:id="5259" w:name="_Toc11845941"/>
      <w:bookmarkStart w:id="5260" w:name="_Toc12611740"/>
      <w:r>
        <w:rPr>
          <w:lang w:eastAsia="sv-SE"/>
        </w:rPr>
        <w:t xml:space="preserve">Hur och när ett företag ska lämna denna typ av upplysningar bör kunna regleras genom verkställighetsföreskrifter. </w:t>
      </w:r>
      <w:r w:rsidRPr="00496371">
        <w:rPr>
          <w:lang w:eastAsia="sv-SE"/>
        </w:rPr>
        <w:t>I den nya lagen om tjänste</w:t>
      </w:r>
      <w:r>
        <w:rPr>
          <w:lang w:eastAsia="sv-SE"/>
        </w:rPr>
        <w:softHyphen/>
      </w:r>
      <w:r w:rsidRPr="00496371">
        <w:rPr>
          <w:lang w:eastAsia="sv-SE"/>
        </w:rPr>
        <w:t>pensions</w:t>
      </w:r>
      <w:r>
        <w:rPr>
          <w:lang w:eastAsia="sv-SE"/>
        </w:rPr>
        <w:softHyphen/>
      </w:r>
      <w:r w:rsidRPr="00496371">
        <w:rPr>
          <w:lang w:eastAsia="sv-SE"/>
        </w:rPr>
        <w:t xml:space="preserve">företag </w:t>
      </w:r>
      <w:r>
        <w:rPr>
          <w:lang w:eastAsia="sv-SE"/>
        </w:rPr>
        <w:t>bör</w:t>
      </w:r>
      <w:r w:rsidRPr="00496371">
        <w:rPr>
          <w:lang w:eastAsia="sv-SE"/>
        </w:rPr>
        <w:t xml:space="preserve"> det </w:t>
      </w:r>
      <w:r>
        <w:rPr>
          <w:lang w:eastAsia="sv-SE"/>
        </w:rPr>
        <w:t xml:space="preserve">därför </w:t>
      </w:r>
      <w:r w:rsidRPr="00496371">
        <w:rPr>
          <w:lang w:eastAsia="sv-SE"/>
        </w:rPr>
        <w:t xml:space="preserve">tas in en upplysning om att regeringen eller den myndighet som regeringen bestämmer kan meddela föreskrifter om hur </w:t>
      </w:r>
      <w:r>
        <w:rPr>
          <w:lang w:eastAsia="sv-SE"/>
        </w:rPr>
        <w:t>och när ett företag ska lämna sådana upplysningar som rör grupp</w:t>
      </w:r>
      <w:r>
        <w:rPr>
          <w:lang w:eastAsia="sv-SE"/>
        </w:rPr>
        <w:softHyphen/>
        <w:t>tillsynen</w:t>
      </w:r>
      <w:r w:rsidRPr="00496371">
        <w:rPr>
          <w:lang w:eastAsia="sv-SE"/>
        </w:rPr>
        <w:t>.</w:t>
      </w:r>
    </w:p>
    <w:p w14:paraId="1659D69C" w14:textId="77777777" w:rsidR="001447FA" w:rsidRPr="00EF736F" w:rsidRDefault="001447FA" w:rsidP="00C53300">
      <w:pPr>
        <w:pStyle w:val="Rubrik3"/>
        <w:rPr>
          <w:lang w:eastAsia="sv-SE"/>
        </w:rPr>
      </w:pPr>
      <w:bookmarkStart w:id="5261" w:name="_Toc12625007"/>
      <w:bookmarkStart w:id="5262" w:name="_Toc12627496"/>
      <w:bookmarkStart w:id="5263" w:name="_Toc12630386"/>
      <w:bookmarkStart w:id="5264" w:name="_Toc12632881"/>
      <w:bookmarkStart w:id="5265" w:name="_Toc17902953"/>
      <w:r w:rsidRPr="00EF736F">
        <w:rPr>
          <w:lang w:eastAsia="sv-SE"/>
        </w:rPr>
        <w:t>Offentliggörande på gruppnivå</w:t>
      </w:r>
      <w:bookmarkEnd w:id="5231"/>
      <w:bookmarkEnd w:id="5232"/>
      <w:bookmarkEnd w:id="5233"/>
      <w:bookmarkEnd w:id="5234"/>
      <w:bookmarkEnd w:id="5235"/>
      <w:bookmarkEnd w:id="5236"/>
      <w:bookmarkEnd w:id="5237"/>
      <w:bookmarkEnd w:id="5238"/>
      <w:bookmarkEnd w:id="5239"/>
      <w:bookmarkEnd w:id="5240"/>
      <w:bookmarkEnd w:id="5241"/>
      <w:bookmarkEnd w:id="5242"/>
      <w:bookmarkEnd w:id="5243"/>
      <w:bookmarkEnd w:id="5244"/>
      <w:bookmarkEnd w:id="5245"/>
      <w:bookmarkEnd w:id="5246"/>
      <w:bookmarkEnd w:id="5247"/>
      <w:bookmarkEnd w:id="5248"/>
      <w:bookmarkEnd w:id="5249"/>
      <w:bookmarkEnd w:id="5250"/>
      <w:bookmarkEnd w:id="5251"/>
      <w:bookmarkEnd w:id="5252"/>
      <w:bookmarkEnd w:id="5253"/>
      <w:bookmarkEnd w:id="5254"/>
      <w:bookmarkEnd w:id="5255"/>
      <w:bookmarkEnd w:id="5256"/>
      <w:bookmarkEnd w:id="5257"/>
      <w:bookmarkEnd w:id="5258"/>
      <w:bookmarkEnd w:id="5259"/>
      <w:bookmarkEnd w:id="5260"/>
      <w:bookmarkEnd w:id="5261"/>
      <w:bookmarkEnd w:id="5262"/>
      <w:bookmarkEnd w:id="5263"/>
      <w:bookmarkEnd w:id="5264"/>
      <w:bookmarkEnd w:id="5265"/>
    </w:p>
    <w:p w14:paraId="0F8ACFE7" w14:textId="77777777" w:rsidR="001447FA" w:rsidRPr="00EF736F" w:rsidRDefault="001447FA" w:rsidP="001447FA">
      <w:pPr>
        <w:pStyle w:val="Brdtextram"/>
        <w:tabs>
          <w:tab w:val="left" w:pos="4253"/>
        </w:tabs>
      </w:pPr>
      <w:r w:rsidRPr="00EF736F">
        <w:rPr>
          <w:b/>
          <w:lang w:eastAsia="sv-SE"/>
        </w:rPr>
        <w:t xml:space="preserve">Regeringens bedömning: </w:t>
      </w:r>
      <w:r w:rsidRPr="00EF736F">
        <w:t xml:space="preserve">Det </w:t>
      </w:r>
      <w:r w:rsidRPr="000B0997">
        <w:t>bör</w:t>
      </w:r>
      <w:r w:rsidRPr="00EF736F">
        <w:t xml:space="preserve"> inte införas bestämmelser om offentliggörande på gruppnivå i </w:t>
      </w:r>
      <w:r>
        <w:t xml:space="preserve">den nya </w:t>
      </w:r>
      <w:r w:rsidRPr="00EF736F">
        <w:t>lagen om tjänstepensions</w:t>
      </w:r>
      <w:r>
        <w:softHyphen/>
      </w:r>
      <w:r w:rsidRPr="00EF736F">
        <w:t>företag.</w:t>
      </w:r>
    </w:p>
    <w:p w14:paraId="5B56915B" w14:textId="77777777" w:rsidR="001447FA" w:rsidRPr="00EF736F" w:rsidRDefault="001447FA" w:rsidP="001447FA">
      <w:pPr>
        <w:pStyle w:val="Brdtextmedindrag"/>
        <w:rPr>
          <w:sz w:val="8"/>
          <w:szCs w:val="8"/>
        </w:rPr>
      </w:pPr>
    </w:p>
    <w:p w14:paraId="231331FE" w14:textId="77777777" w:rsidR="001447FA" w:rsidRPr="00EF736F" w:rsidRDefault="001447FA" w:rsidP="001447FA">
      <w:pPr>
        <w:pStyle w:val="Brdtextmedindrag"/>
        <w:tabs>
          <w:tab w:val="left" w:pos="4253"/>
        </w:tabs>
      </w:pPr>
      <w:r w:rsidRPr="00EF736F">
        <w:rPr>
          <w:b/>
        </w:rPr>
        <w:t xml:space="preserve">Utredningen </w:t>
      </w:r>
      <w:r w:rsidRPr="00EF736F">
        <w:t>behandlar inte fråg</w:t>
      </w:r>
      <w:r>
        <w:t>an</w:t>
      </w:r>
      <w:r w:rsidRPr="00EF736F">
        <w:t>.</w:t>
      </w:r>
    </w:p>
    <w:p w14:paraId="3271A043" w14:textId="77777777" w:rsidR="001447FA" w:rsidRPr="00EF736F" w:rsidRDefault="001447FA" w:rsidP="001447FA">
      <w:pPr>
        <w:pStyle w:val="Brdtextmedindrag"/>
        <w:tabs>
          <w:tab w:val="left" w:pos="4253"/>
        </w:tabs>
      </w:pPr>
      <w:r w:rsidRPr="00EF736F">
        <w:rPr>
          <w:b/>
        </w:rPr>
        <w:lastRenderedPageBreak/>
        <w:t xml:space="preserve">Remissinstanserna </w:t>
      </w:r>
      <w:r w:rsidRPr="00EF736F">
        <w:t>tar inte upp fråg</w:t>
      </w:r>
      <w:r>
        <w:t>an.</w:t>
      </w:r>
    </w:p>
    <w:p w14:paraId="4C1DECA7" w14:textId="77777777" w:rsidR="001447FA" w:rsidRPr="00EF736F" w:rsidRDefault="001447FA" w:rsidP="001447FA">
      <w:pPr>
        <w:pStyle w:val="Brdtextmedindrag"/>
        <w:tabs>
          <w:tab w:val="left" w:pos="4253"/>
        </w:tabs>
        <w:rPr>
          <w:b/>
        </w:rPr>
      </w:pPr>
      <w:r w:rsidRPr="00EF736F">
        <w:rPr>
          <w:b/>
        </w:rPr>
        <w:t xml:space="preserve">Promemorians förslag </w:t>
      </w:r>
      <w:r w:rsidRPr="00EF736F">
        <w:t>överensstämmer inte med regeringens bedöm</w:t>
      </w:r>
      <w:r>
        <w:softHyphen/>
      </w:r>
      <w:r w:rsidRPr="00EF736F">
        <w:t xml:space="preserve">ning. </w:t>
      </w:r>
      <w:r>
        <w:t>I p</w:t>
      </w:r>
      <w:r w:rsidRPr="00EF736F">
        <w:t>romemorian föreslå</w:t>
      </w:r>
      <w:r>
        <w:t>s</w:t>
      </w:r>
      <w:r w:rsidRPr="00EF736F">
        <w:t xml:space="preserve"> att det i lagen om tjänstepensionsföretag ska införas bestämmelser om offentliggöranden på gruppnivå.</w:t>
      </w:r>
    </w:p>
    <w:p w14:paraId="330C92FE" w14:textId="77777777" w:rsidR="001447FA" w:rsidRPr="00EF736F" w:rsidRDefault="001447FA" w:rsidP="001447FA">
      <w:pPr>
        <w:pStyle w:val="Brdtextmedindrag"/>
        <w:tabs>
          <w:tab w:val="left" w:pos="4253"/>
        </w:tabs>
      </w:pPr>
      <w:r w:rsidRPr="00EF736F">
        <w:rPr>
          <w:b/>
        </w:rPr>
        <w:t xml:space="preserve">Remissinstanserna: </w:t>
      </w:r>
      <w:r w:rsidRPr="00EF736F">
        <w:t>Flertalet remissinstanser tillstyrker förslag</w:t>
      </w:r>
      <w:r>
        <w:t>et</w:t>
      </w:r>
      <w:r w:rsidRPr="00EF736F">
        <w:t xml:space="preserve"> eller har inget att invända mot det. </w:t>
      </w:r>
      <w:r w:rsidRPr="000B0997">
        <w:rPr>
          <w:i/>
        </w:rPr>
        <w:t>Finansinspektionen</w:t>
      </w:r>
      <w:r w:rsidRPr="00EF736F">
        <w:t xml:space="preserve"> påpekar att e</w:t>
      </w:r>
      <w:r w:rsidRPr="000B0997">
        <w:t xml:space="preserve">tt </w:t>
      </w:r>
      <w:r w:rsidRPr="00EF736F">
        <w:t>försäk</w:t>
      </w:r>
      <w:r>
        <w:softHyphen/>
      </w:r>
      <w:r w:rsidRPr="00EF736F">
        <w:t>ringsföretag</w:t>
      </w:r>
      <w:r w:rsidRPr="000B0997">
        <w:t xml:space="preserve"> i en tjänstepensionsgrupp fortfarande är skyldigt</w:t>
      </w:r>
      <w:r w:rsidRPr="00EF736F">
        <w:t>,</w:t>
      </w:r>
      <w:r w:rsidRPr="000B0997">
        <w:t xml:space="preserve"> som enskilt företag</w:t>
      </w:r>
      <w:r>
        <w:t>,</w:t>
      </w:r>
      <w:r w:rsidRPr="000B0997">
        <w:t xml:space="preserve"> att upprätta en solvens- och verksamhetsrapport enligt försäk</w:t>
      </w:r>
      <w:r>
        <w:softHyphen/>
      </w:r>
      <w:r w:rsidRPr="000B0997">
        <w:t xml:space="preserve">ringsrörelselagen. Motsvarande gäller för en EES-försäkringsgivare som enligt </w:t>
      </w:r>
      <w:r>
        <w:t xml:space="preserve">bestämmelser </w:t>
      </w:r>
      <w:r w:rsidRPr="000B0997">
        <w:t xml:space="preserve">i nationell </w:t>
      </w:r>
      <w:r>
        <w:t>rätt i</w:t>
      </w:r>
      <w:r w:rsidRPr="000D3CEE">
        <w:t xml:space="preserve"> försäkringsgivarens hemlan</w:t>
      </w:r>
      <w:r>
        <w:t xml:space="preserve">d som </w:t>
      </w:r>
      <w:r w:rsidRPr="000B0997">
        <w:t>genomför Solvens II-direktivet</w:t>
      </w:r>
      <w:r w:rsidRPr="00EF736F">
        <w:t xml:space="preserve"> omfattas av bestämmelser om offentlig</w:t>
      </w:r>
      <w:r>
        <w:softHyphen/>
      </w:r>
      <w:r w:rsidRPr="00EF736F">
        <w:t>görande</w:t>
      </w:r>
      <w:r w:rsidRPr="000B0997">
        <w:t xml:space="preserve">. </w:t>
      </w:r>
      <w:r w:rsidRPr="000B0997">
        <w:rPr>
          <w:i/>
        </w:rPr>
        <w:t>Svensk Försäkring</w:t>
      </w:r>
      <w:r w:rsidRPr="00EF736F">
        <w:t xml:space="preserve"> </w:t>
      </w:r>
      <w:r>
        <w:t>anser</w:t>
      </w:r>
      <w:r w:rsidRPr="00EF736F">
        <w:t xml:space="preserve"> att det är tveksamt om bestämmelser </w:t>
      </w:r>
      <w:r>
        <w:t xml:space="preserve">om </w:t>
      </w:r>
      <w:r w:rsidRPr="00EF736F">
        <w:t xml:space="preserve">offentliggörande, såväl på enskild nivå som på gruppnivå, tillför något utöver företagens finansiella redovisning. Detta </w:t>
      </w:r>
      <w:r>
        <w:t>gäller särskilt</w:t>
      </w:r>
      <w:r w:rsidRPr="00EF736F">
        <w:t xml:space="preserve"> för de tjänstepensionsföretag som inte verkar på en konkurrensutsatt marknad och där det inte heller finns några valmöjligheter, varken för arbetsgivaren eller </w:t>
      </w:r>
      <w:r>
        <w:t>de framtida pensionärerna</w:t>
      </w:r>
      <w:r w:rsidRPr="00EF736F">
        <w:t>.</w:t>
      </w:r>
    </w:p>
    <w:p w14:paraId="046FE954" w14:textId="77777777" w:rsidR="001447FA" w:rsidRPr="00EF736F" w:rsidRDefault="001447FA" w:rsidP="001447FA">
      <w:pPr>
        <w:pStyle w:val="Rubrik4utannumrering"/>
      </w:pPr>
      <w:r>
        <w:t>Skälen för regeringens bedömning</w:t>
      </w:r>
    </w:p>
    <w:p w14:paraId="5456E0D4" w14:textId="77777777" w:rsidR="001447FA" w:rsidRPr="007450DD" w:rsidRDefault="001447FA" w:rsidP="001447FA">
      <w:pPr>
        <w:pStyle w:val="Rubrik5utannumrering"/>
        <w:spacing w:before="0"/>
      </w:pPr>
      <w:r w:rsidRPr="0039406B">
        <w:t>Gällande rätt</w:t>
      </w:r>
    </w:p>
    <w:p w14:paraId="23FC1064" w14:textId="77777777" w:rsidR="001447FA" w:rsidRPr="0034251E" w:rsidRDefault="001447FA" w:rsidP="001447FA">
      <w:pPr>
        <w:pStyle w:val="Brdtext"/>
      </w:pPr>
      <w:r w:rsidRPr="0034251E">
        <w:t xml:space="preserve">För försäkringsföretag gäller enligt försäkringsrörelselagen </w:t>
      </w:r>
      <w:r>
        <w:t xml:space="preserve">att </w:t>
      </w:r>
      <w:r w:rsidRPr="000B0997">
        <w:t>en solvens- och verksamhetsrapport på gruppnivå</w:t>
      </w:r>
      <w:r>
        <w:t xml:space="preserve"> ska offentliggöras</w:t>
      </w:r>
      <w:r w:rsidRPr="0034251E">
        <w:t xml:space="preserve">. Rapporten ska offentliggöras minst en gång per år (19 kap. 54 § första stycket FRL). </w:t>
      </w:r>
      <w:r w:rsidRPr="000B0997">
        <w:t xml:space="preserve">Bestämmelserna i </w:t>
      </w:r>
      <w:r>
        <w:t>om offentliggöranden som gäller för enskilda företag ska gälla i tillämpliga delar</w:t>
      </w:r>
      <w:r w:rsidRPr="0034251E">
        <w:t xml:space="preserve"> (19 kap. </w:t>
      </w:r>
      <w:r w:rsidRPr="000B0997">
        <w:t xml:space="preserve">54 § andra stycket FRL). </w:t>
      </w:r>
      <w:r>
        <w:t>Vidare finns bestämmelser om offentliggörande av en gemensam solvens- och verk</w:t>
      </w:r>
      <w:r>
        <w:softHyphen/>
        <w:t>samhetsrapport på gruppnivå och för ett enskilt företag (19 kap. 55 § FRL), om innehållet i den rapporten (19 kap. 56 § FRL), om offentlig</w:t>
      </w:r>
      <w:r>
        <w:softHyphen/>
        <w:t>görande av strukturen på en grupp samt om förseningsavgifter för det fall plikten att offentliggöra inte fullgörs (19 kap. 57–62 §§ FRL).</w:t>
      </w:r>
    </w:p>
    <w:p w14:paraId="180D8AF9" w14:textId="77777777" w:rsidR="001447FA" w:rsidRPr="00EF736F"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5A99203D" w14:textId="77777777" w:rsidR="001447FA" w:rsidRPr="007450DD" w:rsidRDefault="001447FA" w:rsidP="001447FA">
      <w:pPr>
        <w:pStyle w:val="Brdtextmedindrag"/>
      </w:pPr>
      <w:r w:rsidRPr="0039406B">
        <w:t>För tjänstepensionskassor finns det inte några bestämmelser om offent</w:t>
      </w:r>
      <w:r>
        <w:softHyphen/>
      </w:r>
      <w:r w:rsidRPr="0039406B">
        <w:t>liggörande.</w:t>
      </w:r>
    </w:p>
    <w:p w14:paraId="3F769D53" w14:textId="77777777" w:rsidR="001447FA" w:rsidRPr="000B0997" w:rsidRDefault="001447FA" w:rsidP="001447FA">
      <w:pPr>
        <w:pStyle w:val="Rubrik5utannumrering"/>
      </w:pPr>
      <w:r w:rsidRPr="000B0997">
        <w:t>Bestämmelser om offentliggörande på gruppnivå</w:t>
      </w:r>
    </w:p>
    <w:p w14:paraId="447E58D6" w14:textId="69054287" w:rsidR="001447FA" w:rsidRPr="0034251E" w:rsidRDefault="001447FA" w:rsidP="001447FA">
      <w:pPr>
        <w:pStyle w:val="Brdtextmedindrag"/>
        <w:ind w:firstLine="0"/>
      </w:pPr>
      <w:r>
        <w:t xml:space="preserve">I denna proposition </w:t>
      </w:r>
      <w:r w:rsidRPr="00EF736F">
        <w:t>görs bedömningen att tjänstepensionsföretag inte bör omfattas av bestämmelser om offentliggörande</w:t>
      </w:r>
      <w:r>
        <w:t xml:space="preserve"> på enskild nivå (</w:t>
      </w:r>
      <w:r w:rsidRPr="00EF736F">
        <w:t>avsnitt 1</w:t>
      </w:r>
      <w:r>
        <w:t>5</w:t>
      </w:r>
      <w:r w:rsidRPr="00EF736F">
        <w:t>.</w:t>
      </w:r>
      <w:r>
        <w:t>8).</w:t>
      </w:r>
      <w:r w:rsidRPr="000B0997">
        <w:t xml:space="preserve"> </w:t>
      </w:r>
      <w:r>
        <w:t>Regeringen instämmer med</w:t>
      </w:r>
      <w:r w:rsidRPr="00EF736F">
        <w:t xml:space="preserve"> </w:t>
      </w:r>
      <w:r w:rsidRPr="00EF736F">
        <w:rPr>
          <w:i/>
        </w:rPr>
        <w:t>Svensk Försäkring</w:t>
      </w:r>
      <w:r w:rsidRPr="00EF736F">
        <w:t xml:space="preserve"> </w:t>
      </w:r>
      <w:r>
        <w:t>att</w:t>
      </w:r>
      <w:r w:rsidRPr="00EF736F">
        <w:t xml:space="preserve"> det </w:t>
      </w:r>
      <w:r>
        <w:t xml:space="preserve">är </w:t>
      </w:r>
      <w:r w:rsidRPr="00EF736F">
        <w:t>tveksamt om bestämmelser offentliggörande, såväl på enskild nivå som på grupp</w:t>
      </w:r>
      <w:r>
        <w:softHyphen/>
      </w:r>
      <w:r w:rsidRPr="00EF736F">
        <w:t xml:space="preserve">nivå, tillför något utöver företagens finansiella redovisning. Vid en samlad bedömning anser regeringen att det inte </w:t>
      </w:r>
      <w:r>
        <w:t xml:space="preserve">bör införas några </w:t>
      </w:r>
      <w:r w:rsidRPr="00EF736F">
        <w:t xml:space="preserve">bestämmelser om offentliggörande på gruppnivå i </w:t>
      </w:r>
      <w:r>
        <w:t xml:space="preserve">den nya </w:t>
      </w:r>
      <w:r w:rsidRPr="00EF736F">
        <w:t>lagen om tjänstepen</w:t>
      </w:r>
      <w:r>
        <w:softHyphen/>
      </w:r>
      <w:r w:rsidRPr="00EF736F">
        <w:t>sions</w:t>
      </w:r>
      <w:r w:rsidR="00D65DF0">
        <w:softHyphen/>
      </w:r>
      <w:r w:rsidRPr="00EF736F">
        <w:t>företag.</w:t>
      </w:r>
    </w:p>
    <w:p w14:paraId="3E22E1DC" w14:textId="77777777" w:rsidR="001447FA" w:rsidRPr="00EF736F" w:rsidRDefault="001447FA" w:rsidP="001447FA">
      <w:pPr>
        <w:pStyle w:val="Brdtextmedindrag"/>
      </w:pPr>
      <w:r w:rsidRPr="00CD467F">
        <w:t>Som</w:t>
      </w:r>
      <w:r w:rsidRPr="00EF736F">
        <w:t xml:space="preserve"> </w:t>
      </w:r>
      <w:r w:rsidRPr="00EF736F">
        <w:rPr>
          <w:i/>
        </w:rPr>
        <w:t>Finansinspektionen</w:t>
      </w:r>
      <w:r w:rsidRPr="00EF736F">
        <w:t xml:space="preserve"> </w:t>
      </w:r>
      <w:r>
        <w:t>påpekar</w:t>
      </w:r>
      <w:r w:rsidRPr="00EF736F">
        <w:t xml:space="preserve"> gäller att ett försäkringsföretag </w:t>
      </w:r>
      <w:r>
        <w:t>som ingår i en grupp som omfattas av grupptillsyn enligt den nya lagen om tjänstepensionsföretag,</w:t>
      </w:r>
      <w:r w:rsidRPr="00EF736F">
        <w:t xml:space="preserve"> fortfarande </w:t>
      </w:r>
      <w:r>
        <w:t xml:space="preserve">ska </w:t>
      </w:r>
      <w:r w:rsidRPr="00EF736F">
        <w:t>omfattas av bestämme</w:t>
      </w:r>
      <w:r>
        <w:t>lse</w:t>
      </w:r>
      <w:r w:rsidRPr="00EF736F">
        <w:t xml:space="preserve">r om </w:t>
      </w:r>
      <w:r w:rsidRPr="00EF736F">
        <w:lastRenderedPageBreak/>
        <w:t>offent</w:t>
      </w:r>
      <w:r>
        <w:softHyphen/>
      </w:r>
      <w:r w:rsidRPr="00EF736F">
        <w:t>lig</w:t>
      </w:r>
      <w:r>
        <w:softHyphen/>
      </w:r>
      <w:r w:rsidRPr="00EF736F">
        <w:t>görande på enskild nivå enligt försäkringsrörelselagen. Motsvar</w:t>
      </w:r>
      <w:r>
        <w:softHyphen/>
      </w:r>
      <w:r w:rsidRPr="00EF736F">
        <w:t xml:space="preserve">ande </w:t>
      </w:r>
      <w:r>
        <w:t xml:space="preserve">ska </w:t>
      </w:r>
      <w:r w:rsidRPr="00EF736F">
        <w:t>gäll</w:t>
      </w:r>
      <w:r>
        <w:t>a</w:t>
      </w:r>
      <w:r w:rsidRPr="00EF736F">
        <w:t xml:space="preserve"> för en EES-försäkringsgivare som </w:t>
      </w:r>
      <w:r>
        <w:t xml:space="preserve">enligt förslaget </w:t>
      </w:r>
      <w:r w:rsidRPr="00EF736F">
        <w:t xml:space="preserve">ska omfattas av grupptillsyn enligt </w:t>
      </w:r>
      <w:r>
        <w:t xml:space="preserve">den nya </w:t>
      </w:r>
      <w:r w:rsidRPr="00EF736F">
        <w:t>lagen om tjänstepensionsföretag</w:t>
      </w:r>
      <w:r>
        <w:t>.</w:t>
      </w:r>
      <w:r w:rsidRPr="00EF736F">
        <w:t xml:space="preserve"> </w:t>
      </w:r>
      <w:r>
        <w:t>Dessa skyldigheter påverkas inte av förslaget att införa en ny reglering för tjänstepensionsföretag.</w:t>
      </w:r>
    </w:p>
    <w:p w14:paraId="5B3F7FC6" w14:textId="77777777" w:rsidR="001447FA" w:rsidRPr="00EF736F" w:rsidRDefault="001447FA" w:rsidP="00C53300">
      <w:pPr>
        <w:pStyle w:val="Rubrik3"/>
        <w:rPr>
          <w:lang w:eastAsia="sv-SE"/>
        </w:rPr>
      </w:pPr>
      <w:bookmarkStart w:id="5266" w:name="_Toc12611741"/>
      <w:bookmarkStart w:id="5267" w:name="_Toc12625008"/>
      <w:bookmarkStart w:id="5268" w:name="_Toc12627497"/>
      <w:bookmarkStart w:id="5269" w:name="_Toc12630387"/>
      <w:bookmarkStart w:id="5270" w:name="_Toc12632882"/>
      <w:bookmarkStart w:id="5271" w:name="_Toc17902954"/>
      <w:r w:rsidRPr="00C53300">
        <w:t>Lämplighetskrav</w:t>
      </w:r>
      <w:r>
        <w:rPr>
          <w:lang w:eastAsia="sv-SE"/>
        </w:rPr>
        <w:t xml:space="preserve"> för ledningen i vissa typer av moderföretag</w:t>
      </w:r>
      <w:bookmarkEnd w:id="5266"/>
      <w:bookmarkEnd w:id="5267"/>
      <w:bookmarkEnd w:id="5268"/>
      <w:bookmarkEnd w:id="5269"/>
      <w:bookmarkEnd w:id="5270"/>
      <w:bookmarkEnd w:id="5271"/>
    </w:p>
    <w:p w14:paraId="2E15BA61" w14:textId="77777777" w:rsidR="001447FA" w:rsidRPr="00EF736F" w:rsidRDefault="001447FA" w:rsidP="001447FA">
      <w:pPr>
        <w:pStyle w:val="Brdtextram"/>
        <w:tabs>
          <w:tab w:val="left" w:pos="4253"/>
        </w:tabs>
      </w:pPr>
      <w:r w:rsidRPr="00EF736F">
        <w:rPr>
          <w:b/>
          <w:lang w:eastAsia="sv-SE"/>
        </w:rPr>
        <w:t xml:space="preserve">Regeringens förslag: </w:t>
      </w:r>
      <w:r w:rsidRPr="00EF736F">
        <w:t>Ett moderföretag som skulle vara ett försäkrings</w:t>
      </w:r>
      <w:r>
        <w:softHyphen/>
      </w:r>
      <w:r w:rsidRPr="00EF736F">
        <w:t xml:space="preserve">holdingföretag om tjänstepensionsföretaget var ett försäkringsföretag eller moderföretag som är ett blandat finansiellt holdingföretag i en grupp över vilken det ska utövas full grupptillsyn enligt </w:t>
      </w:r>
      <w:r>
        <w:t xml:space="preserve">den nya </w:t>
      </w:r>
      <w:r w:rsidRPr="00EF736F">
        <w:t>lagen om tjänstepensionsföretag</w:t>
      </w:r>
      <w:r>
        <w:t>,</w:t>
      </w:r>
      <w:r w:rsidRPr="00EF736F">
        <w:t xml:space="preserve"> ska säkerställa att de som ingår i ledningen </w:t>
      </w:r>
      <w:r>
        <w:t>för</w:t>
      </w:r>
      <w:r w:rsidRPr="00EF736F">
        <w:t xml:space="preserve"> företaget uppfyller samma krav på lämplighet som gäller för </w:t>
      </w:r>
      <w:r>
        <w:t xml:space="preserve">ledningen i </w:t>
      </w:r>
      <w:r w:rsidRPr="00EF736F">
        <w:t xml:space="preserve">tjänstepensionsföretag </w:t>
      </w:r>
      <w:r>
        <w:t>enligt</w:t>
      </w:r>
      <w:r w:rsidRPr="00EF736F">
        <w:t xml:space="preserve"> lagen om tjänstepensions</w:t>
      </w:r>
      <w:r>
        <w:softHyphen/>
      </w:r>
      <w:r w:rsidRPr="00EF736F">
        <w:t xml:space="preserve">företag. Detta ska endast gälla för företag som har hemvist i Sverige. </w:t>
      </w:r>
    </w:p>
    <w:p w14:paraId="129BE0DA" w14:textId="77777777" w:rsidR="001447FA" w:rsidRDefault="001447FA" w:rsidP="001447FA">
      <w:pPr>
        <w:pStyle w:val="Brdtextmedindragram"/>
        <w:rPr>
          <w:b/>
        </w:rPr>
      </w:pPr>
      <w:r>
        <w:t>Ett sådant m</w:t>
      </w:r>
      <w:r w:rsidRPr="00EF736F">
        <w:t>oderföretag ska snarast möjligt till Finansinspektionen anmäla ändringar av vilka som ingår i dess ledning och ska underrätta inspektionen om någon av dessa personer har ersatts på grund av att han eller hon inte längre uppfyller kraven på lämplighet.</w:t>
      </w:r>
    </w:p>
    <w:p w14:paraId="010DB4DC" w14:textId="77777777" w:rsidR="001447FA" w:rsidRPr="00EF736F" w:rsidRDefault="001447FA" w:rsidP="001447FA">
      <w:pPr>
        <w:pStyle w:val="Brdtextmedindragram"/>
      </w:pPr>
      <w:r>
        <w:rPr>
          <w:b/>
        </w:rPr>
        <w:t xml:space="preserve">Regeringens bedömning: </w:t>
      </w:r>
      <w:r>
        <w:t>Det behövs, utöver bestämmelsen om ingripande när moderföretaget inte uppfyller lämplighetskraven för ledningen, inte någon särskild bestämmelse om ingripande mot moderföretag som inte uppfyller de övriga krav som ska gälla för dem enligt reglerna om grupptillsyn i lagen om tjänstepensionsföretag.</w:t>
      </w:r>
    </w:p>
    <w:p w14:paraId="05E00F1A" w14:textId="77777777" w:rsidR="001447FA" w:rsidRPr="00EF736F" w:rsidRDefault="001447FA" w:rsidP="001447FA">
      <w:pPr>
        <w:pStyle w:val="Brdtextmedindrag"/>
        <w:rPr>
          <w:sz w:val="8"/>
          <w:szCs w:val="8"/>
        </w:rPr>
      </w:pPr>
    </w:p>
    <w:p w14:paraId="7FB00E3E" w14:textId="77777777" w:rsidR="001447FA" w:rsidRPr="00EF736F" w:rsidRDefault="001447FA" w:rsidP="001447FA">
      <w:pPr>
        <w:pStyle w:val="Brdtextmedindrag"/>
        <w:tabs>
          <w:tab w:val="left" w:pos="4253"/>
        </w:tabs>
        <w:rPr>
          <w:lang w:eastAsia="sv-SE"/>
        </w:rPr>
      </w:pPr>
      <w:r w:rsidRPr="00EF736F">
        <w:rPr>
          <w:b/>
          <w:lang w:eastAsia="sv-SE"/>
        </w:rPr>
        <w:t xml:space="preserve">Utredningen </w:t>
      </w:r>
      <w:r w:rsidRPr="00EF736F">
        <w:rPr>
          <w:lang w:eastAsia="sv-SE"/>
        </w:rPr>
        <w:t>behandlar inte fråg</w:t>
      </w:r>
      <w:r>
        <w:rPr>
          <w:lang w:eastAsia="sv-SE"/>
        </w:rPr>
        <w:t>an</w:t>
      </w:r>
      <w:r w:rsidRPr="00EF736F">
        <w:rPr>
          <w:lang w:eastAsia="sv-SE"/>
        </w:rPr>
        <w:t>.</w:t>
      </w:r>
    </w:p>
    <w:p w14:paraId="201F55E5"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tar inte upp fråg</w:t>
      </w:r>
      <w:r>
        <w:rPr>
          <w:lang w:eastAsia="sv-SE"/>
        </w:rPr>
        <w:t>an</w:t>
      </w:r>
      <w:r w:rsidRPr="00EF736F">
        <w:rPr>
          <w:lang w:eastAsia="sv-SE"/>
        </w:rPr>
        <w:t>.</w:t>
      </w:r>
    </w:p>
    <w:p w14:paraId="6D2F0609" w14:textId="77777777" w:rsidR="001447FA" w:rsidRPr="00EF736F" w:rsidRDefault="001447FA" w:rsidP="001447FA">
      <w:pPr>
        <w:pStyle w:val="Brdtextmedindrag"/>
        <w:tabs>
          <w:tab w:val="left" w:pos="4253"/>
        </w:tabs>
        <w:rPr>
          <w:lang w:eastAsia="sv-SE"/>
        </w:rPr>
      </w:pPr>
      <w:r w:rsidRPr="00EF736F">
        <w:rPr>
          <w:b/>
          <w:lang w:eastAsia="sv-SE"/>
        </w:rPr>
        <w:t xml:space="preserve">Promemorians förslag </w:t>
      </w:r>
      <w:r w:rsidRPr="00EF736F">
        <w:rPr>
          <w:lang w:eastAsia="sv-SE"/>
        </w:rPr>
        <w:t>överensstämmer delvis med regeringens för</w:t>
      </w:r>
      <w:r>
        <w:rPr>
          <w:lang w:eastAsia="sv-SE"/>
        </w:rPr>
        <w:softHyphen/>
      </w:r>
      <w:r w:rsidRPr="00EF736F">
        <w:rPr>
          <w:lang w:eastAsia="sv-SE"/>
        </w:rPr>
        <w:t xml:space="preserve">slag. Promemorians förslag avviker från regeringens förslag genom att </w:t>
      </w:r>
      <w:r>
        <w:rPr>
          <w:lang w:eastAsia="sv-SE"/>
        </w:rPr>
        <w:t xml:space="preserve">enligt </w:t>
      </w:r>
      <w:r w:rsidRPr="00EF736F">
        <w:rPr>
          <w:lang w:eastAsia="sv-SE"/>
        </w:rPr>
        <w:t xml:space="preserve">promemorians förslag </w:t>
      </w:r>
      <w:r>
        <w:rPr>
          <w:lang w:eastAsia="sv-SE"/>
        </w:rPr>
        <w:t>ska</w:t>
      </w:r>
      <w:r w:rsidRPr="00EF736F">
        <w:rPr>
          <w:lang w:eastAsia="sv-SE"/>
        </w:rPr>
        <w:t xml:space="preserve"> kraven och Finansinspektionens möjligheter att rikta förelägganden till företag </w:t>
      </w:r>
      <w:r>
        <w:rPr>
          <w:lang w:eastAsia="sv-SE"/>
        </w:rPr>
        <w:t xml:space="preserve">inte bara gälla i fråga om dem </w:t>
      </w:r>
      <w:r w:rsidRPr="00EF736F">
        <w:rPr>
          <w:lang w:eastAsia="sv-SE"/>
        </w:rPr>
        <w:t xml:space="preserve">som har hemvist i Sverige. </w:t>
      </w:r>
      <w:r>
        <w:rPr>
          <w:lang w:eastAsia="sv-SE"/>
        </w:rPr>
        <w:t>I promemorian föreslås en särskild bestäm</w:t>
      </w:r>
      <w:r>
        <w:rPr>
          <w:lang w:eastAsia="sv-SE"/>
        </w:rPr>
        <w:softHyphen/>
        <w:t>melse om ingripanden mot moderföretag vars ledning inte upp</w:t>
      </w:r>
      <w:r>
        <w:rPr>
          <w:lang w:eastAsia="sv-SE"/>
        </w:rPr>
        <w:softHyphen/>
        <w:t>fyller lämplighetskraven eller som inte uppfyller de krav som ska ställas på dem enligt reglerna om grupptillsyn i lagen om tjänstepensionsföretag.</w:t>
      </w:r>
    </w:p>
    <w:p w14:paraId="40076AED" w14:textId="77777777" w:rsidR="001447FA" w:rsidRPr="00EF736F" w:rsidRDefault="001447FA" w:rsidP="001447FA">
      <w:pPr>
        <w:pStyle w:val="Brdtextmedindrag"/>
        <w:tabs>
          <w:tab w:val="left" w:pos="4253"/>
        </w:tabs>
        <w:rPr>
          <w:lang w:eastAsia="sv-SE"/>
        </w:rPr>
      </w:pPr>
      <w:r w:rsidRPr="00EF736F">
        <w:rPr>
          <w:b/>
          <w:lang w:eastAsia="sv-SE"/>
        </w:rPr>
        <w:t xml:space="preserve">Remissinstanserna: </w:t>
      </w:r>
      <w:r w:rsidRPr="00EF736F">
        <w:rPr>
          <w:lang w:eastAsia="sv-SE"/>
        </w:rPr>
        <w:t xml:space="preserve">Flertalet remissinstanser tillstyrker förslaget eller har inget att invända mot det. </w:t>
      </w:r>
      <w:r w:rsidRPr="000B0997">
        <w:rPr>
          <w:i/>
          <w:lang w:eastAsia="sv-SE"/>
        </w:rPr>
        <w:t xml:space="preserve">Svensk </w:t>
      </w:r>
      <w:r>
        <w:rPr>
          <w:i/>
          <w:lang w:eastAsia="sv-SE"/>
        </w:rPr>
        <w:t>F</w:t>
      </w:r>
      <w:r w:rsidRPr="000B0997">
        <w:rPr>
          <w:i/>
          <w:lang w:eastAsia="sv-SE"/>
        </w:rPr>
        <w:t>örsäkring</w:t>
      </w:r>
      <w:r w:rsidRPr="00EF736F">
        <w:rPr>
          <w:lang w:eastAsia="sv-SE"/>
        </w:rPr>
        <w:t xml:space="preserve"> </w:t>
      </w:r>
      <w:r>
        <w:rPr>
          <w:lang w:eastAsia="sv-SE"/>
        </w:rPr>
        <w:t>anser</w:t>
      </w:r>
      <w:r w:rsidRPr="00EF736F">
        <w:rPr>
          <w:lang w:eastAsia="sv-SE"/>
        </w:rPr>
        <w:t xml:space="preserve"> att det bör förtyd</w:t>
      </w:r>
      <w:r>
        <w:rPr>
          <w:lang w:eastAsia="sv-SE"/>
        </w:rPr>
        <w:softHyphen/>
      </w:r>
      <w:r w:rsidRPr="00EF736F">
        <w:rPr>
          <w:lang w:eastAsia="sv-SE"/>
        </w:rPr>
        <w:t>ligas vilka krav som kan leda till ett föreläggande om rättelse, bortsett från vad som avser lämplighetskraven för de</w:t>
      </w:r>
      <w:r>
        <w:rPr>
          <w:lang w:eastAsia="sv-SE"/>
        </w:rPr>
        <w:t>m</w:t>
      </w:r>
      <w:r w:rsidRPr="00EF736F">
        <w:rPr>
          <w:lang w:eastAsia="sv-SE"/>
        </w:rPr>
        <w:t xml:space="preserve"> som leder företaget. </w:t>
      </w:r>
      <w:r>
        <w:rPr>
          <w:lang w:eastAsia="sv-SE"/>
        </w:rPr>
        <w:t xml:space="preserve">Enligt </w:t>
      </w:r>
      <w:r w:rsidRPr="00FF1AAB">
        <w:rPr>
          <w:lang w:eastAsia="sv-SE"/>
        </w:rPr>
        <w:t>Svensk Försäkring</w:t>
      </w:r>
      <w:r w:rsidRPr="00190489">
        <w:rPr>
          <w:lang w:eastAsia="sv-SE"/>
        </w:rPr>
        <w:t xml:space="preserve"> </w:t>
      </w:r>
      <w:r>
        <w:rPr>
          <w:lang w:eastAsia="sv-SE"/>
        </w:rPr>
        <w:t>är</w:t>
      </w:r>
      <w:r w:rsidRPr="00EF736F">
        <w:rPr>
          <w:lang w:eastAsia="sv-SE"/>
        </w:rPr>
        <w:t xml:space="preserve"> det oklart hur Finansinspektionens ska kunna agera mot utländska företag då det inte finns något stöd av </w:t>
      </w:r>
      <w:r>
        <w:rPr>
          <w:lang w:eastAsia="sv-SE"/>
        </w:rPr>
        <w:t>unionsrätten</w:t>
      </w:r>
      <w:r w:rsidRPr="00EF736F">
        <w:rPr>
          <w:lang w:eastAsia="sv-SE"/>
        </w:rPr>
        <w:t>.</w:t>
      </w:r>
    </w:p>
    <w:p w14:paraId="779DD00C" w14:textId="77777777" w:rsidR="001447FA" w:rsidRPr="00EF736F" w:rsidRDefault="001447FA" w:rsidP="001447FA">
      <w:pPr>
        <w:pStyle w:val="Rubrik4utannumrering"/>
        <w:rPr>
          <w:lang w:eastAsia="sv-SE"/>
        </w:rPr>
      </w:pPr>
      <w:r>
        <w:t>Skälen för regeringens förslag och bedömning</w:t>
      </w:r>
    </w:p>
    <w:p w14:paraId="7C436746" w14:textId="77777777" w:rsidR="001447FA" w:rsidRPr="007450DD" w:rsidRDefault="001447FA" w:rsidP="001447FA">
      <w:pPr>
        <w:pStyle w:val="Rubrik5utannumrering"/>
        <w:spacing w:before="0"/>
        <w:rPr>
          <w:lang w:eastAsia="sv-SE"/>
        </w:rPr>
      </w:pPr>
      <w:r w:rsidRPr="0039406B">
        <w:rPr>
          <w:lang w:eastAsia="sv-SE"/>
        </w:rPr>
        <w:t>Gällande rätt</w:t>
      </w:r>
    </w:p>
    <w:p w14:paraId="40DDDFA4" w14:textId="77777777" w:rsidR="001447FA" w:rsidRDefault="001447FA" w:rsidP="001447FA">
      <w:pPr>
        <w:pStyle w:val="Brdtext"/>
        <w:rPr>
          <w:lang w:eastAsia="sv-SE"/>
        </w:rPr>
      </w:pPr>
      <w:r w:rsidRPr="00EF736F">
        <w:rPr>
          <w:lang w:eastAsia="sv-SE"/>
        </w:rPr>
        <w:t xml:space="preserve">För försäkringsföretag gäller enligt försäkringsrörelselagen att ett försäkringsholdingföretag eller ett blandat finansiellt holdingföretag ska </w:t>
      </w:r>
      <w:r w:rsidRPr="00EF736F">
        <w:rPr>
          <w:lang w:eastAsia="sv-SE"/>
        </w:rPr>
        <w:lastRenderedPageBreak/>
        <w:t>säkerställa att de som avses ingå i styrelsen för företaget eller vara verk</w:t>
      </w:r>
      <w:r>
        <w:rPr>
          <w:lang w:eastAsia="sv-SE"/>
        </w:rPr>
        <w:softHyphen/>
      </w:r>
      <w:r w:rsidRPr="00EF736F">
        <w:rPr>
          <w:lang w:eastAsia="sv-SE"/>
        </w:rPr>
        <w:t>ställande direktör i det, eller vara ersättare för någon av dem uppfyller krav</w:t>
      </w:r>
      <w:r>
        <w:rPr>
          <w:lang w:eastAsia="sv-SE"/>
        </w:rPr>
        <w:t>en</w:t>
      </w:r>
      <w:r w:rsidRPr="00EF736F">
        <w:rPr>
          <w:lang w:eastAsia="sv-SE"/>
        </w:rPr>
        <w:t xml:space="preserve"> </w:t>
      </w:r>
      <w:r>
        <w:rPr>
          <w:lang w:eastAsia="sv-SE"/>
        </w:rPr>
        <w:t>på lämplighet</w:t>
      </w:r>
      <w:r w:rsidRPr="00EF736F">
        <w:rPr>
          <w:lang w:eastAsia="sv-SE"/>
        </w:rPr>
        <w:t xml:space="preserve"> (19 kap. 63 § första stycket). Ett försäkringsholding</w:t>
      </w:r>
      <w:r>
        <w:rPr>
          <w:lang w:eastAsia="sv-SE"/>
        </w:rPr>
        <w:softHyphen/>
      </w:r>
      <w:r w:rsidRPr="00EF736F">
        <w:rPr>
          <w:lang w:eastAsia="sv-SE"/>
        </w:rPr>
        <w:t>företag eller ett blandat finansiellt holdingföretag ska snarast möjligt till Finansinspektionen anmäla ändringar av vilka som ingår i dess ledning enligt första stycket (19 kap. 63 § andra stycket FRL). Ett försäkrings</w:t>
      </w:r>
      <w:r>
        <w:rPr>
          <w:lang w:eastAsia="sv-SE"/>
        </w:rPr>
        <w:softHyphen/>
      </w:r>
      <w:r w:rsidRPr="00EF736F">
        <w:rPr>
          <w:lang w:eastAsia="sv-SE"/>
        </w:rPr>
        <w:t xml:space="preserve">holdingföretag eller ett blandat finansiellt holdingföretag ska underrätta inspektionen om någon av de personer som avses i första stycket har ersatts på grund av att han eller hon inte längre uppfyller </w:t>
      </w:r>
      <w:r>
        <w:rPr>
          <w:lang w:eastAsia="sv-SE"/>
        </w:rPr>
        <w:t xml:space="preserve">kraven på </w:t>
      </w:r>
      <w:r w:rsidRPr="00EF736F">
        <w:rPr>
          <w:lang w:eastAsia="sv-SE"/>
        </w:rPr>
        <w:t>lämplighet (19 kap. 63 § tredje stycket FRL). Om någon i ledningen i ett försäkrings</w:t>
      </w:r>
      <w:r>
        <w:rPr>
          <w:lang w:eastAsia="sv-SE"/>
        </w:rPr>
        <w:softHyphen/>
      </w:r>
      <w:r w:rsidRPr="00EF736F">
        <w:rPr>
          <w:lang w:eastAsia="sv-SE"/>
        </w:rPr>
        <w:t>holdingföretag eller ett blandat finansiellt holdingföretag inte uppfyller krav</w:t>
      </w:r>
      <w:r>
        <w:rPr>
          <w:lang w:eastAsia="sv-SE"/>
        </w:rPr>
        <w:t>en</w:t>
      </w:r>
      <w:r w:rsidRPr="00EF736F">
        <w:rPr>
          <w:lang w:eastAsia="sv-SE"/>
        </w:rPr>
        <w:t xml:space="preserve">, får Finansinspektionen förelägga företaget att rätta till förhållandet (19 kap. 64 § första stycket FRL). </w:t>
      </w:r>
    </w:p>
    <w:p w14:paraId="1AD9701F" w14:textId="77777777" w:rsidR="001447FA" w:rsidRPr="00EF736F" w:rsidRDefault="001447FA" w:rsidP="001447FA">
      <w:pPr>
        <w:pStyle w:val="Brdtextmedindrag"/>
        <w:rPr>
          <w:lang w:eastAsia="sv-SE"/>
        </w:rPr>
      </w:pPr>
      <w:r w:rsidRPr="00EF736F">
        <w:rPr>
          <w:lang w:eastAsia="sv-SE"/>
        </w:rPr>
        <w:t xml:space="preserve">Finansinspektionen får </w:t>
      </w:r>
      <w:r>
        <w:rPr>
          <w:lang w:eastAsia="sv-SE"/>
        </w:rPr>
        <w:t xml:space="preserve">också </w:t>
      </w:r>
      <w:r w:rsidRPr="00EF736F">
        <w:rPr>
          <w:lang w:eastAsia="sv-SE"/>
        </w:rPr>
        <w:t xml:space="preserve">förelägga ett försäkringsholdingföretag eller ett blandat finansiellt holdingföretag att vidta åtgärder för att göra rättelse, om holdingföretaget inte uppfyller de krav som ställs på det enligt EU-förordningar som antagits med stöd av Solvens II-direktivet, </w:t>
      </w:r>
      <w:r>
        <w:rPr>
          <w:lang w:eastAsia="sv-SE"/>
        </w:rPr>
        <w:t>kapitlet om grupptillsyn i försäkringsrörelselagen</w:t>
      </w:r>
      <w:r w:rsidRPr="00EF736F">
        <w:rPr>
          <w:lang w:eastAsia="sv-SE"/>
        </w:rPr>
        <w:t xml:space="preserve"> eller föreskrifter som meddelats med stöd av det</w:t>
      </w:r>
      <w:r>
        <w:rPr>
          <w:lang w:eastAsia="sv-SE"/>
        </w:rPr>
        <w:t xml:space="preserve"> kapitlet</w:t>
      </w:r>
      <w:r w:rsidRPr="00EF736F">
        <w:rPr>
          <w:lang w:eastAsia="sv-SE"/>
        </w:rPr>
        <w:t xml:space="preserve"> (19 kap. 64 § andra stycket FRL). </w:t>
      </w:r>
    </w:p>
    <w:p w14:paraId="22AF0B10" w14:textId="77777777" w:rsidR="001447FA" w:rsidRDefault="001447FA" w:rsidP="001447FA">
      <w:pPr>
        <w:pStyle w:val="Brdtextmedindrag"/>
      </w:pPr>
      <w:r w:rsidRPr="00EF736F">
        <w:t>Finansinspektionen har meddelat föreskrifter om d</w:t>
      </w:r>
      <w:r>
        <w:t>et</w:t>
      </w:r>
      <w:r w:rsidRPr="00EF736F">
        <w:t xml:space="preserve"> som ska gälla för de försäkringsföretag</w:t>
      </w:r>
      <w:r>
        <w:t xml:space="preserve"> som följer den särskilda övergångsregleringen för livförsäkringsföretagens tjänstepensionsverksamhet (se avsnitt 14.1.1)</w:t>
      </w:r>
      <w:r w:rsidRPr="00EF736F">
        <w:t>.</w:t>
      </w:r>
    </w:p>
    <w:p w14:paraId="30482853" w14:textId="77777777" w:rsidR="001447FA" w:rsidRPr="000B0997" w:rsidRDefault="001447FA" w:rsidP="001447FA">
      <w:pPr>
        <w:pStyle w:val="Brdtextmedindrag"/>
        <w:rPr>
          <w:lang w:eastAsia="sv-SE"/>
        </w:rPr>
      </w:pPr>
      <w:r w:rsidRPr="000B0997">
        <w:rPr>
          <w:lang w:eastAsia="sv-SE"/>
        </w:rPr>
        <w:t xml:space="preserve">För tjänstepensionskassor finns det inte några bestämmelser som riktar sig till vissa särskilda typer av moderföretag. </w:t>
      </w:r>
    </w:p>
    <w:p w14:paraId="5B3FC4E1" w14:textId="77777777" w:rsidR="001447FA" w:rsidRPr="007450DD" w:rsidRDefault="001447FA" w:rsidP="001447FA">
      <w:pPr>
        <w:pStyle w:val="Rubrik5utannumrering"/>
      </w:pPr>
      <w:r w:rsidRPr="000B0997">
        <w:t>Lämplighetskrav</w:t>
      </w:r>
      <w:r w:rsidRPr="0039406B">
        <w:t xml:space="preserve"> för personer som deltar i ledningen av vissa typer av moderföretag</w:t>
      </w:r>
    </w:p>
    <w:p w14:paraId="3870C594" w14:textId="77777777" w:rsidR="001447FA" w:rsidRPr="00EF736F" w:rsidRDefault="001447FA" w:rsidP="001447FA">
      <w:pPr>
        <w:pStyle w:val="Brdtextmedindrag"/>
        <w:ind w:firstLine="0"/>
        <w:rPr>
          <w:lang w:eastAsia="sv-SE"/>
        </w:rPr>
      </w:pPr>
      <w:r w:rsidRPr="00EF736F">
        <w:t xml:space="preserve">Ett tjänstepensionsföretag kommer </w:t>
      </w:r>
      <w:r>
        <w:t xml:space="preserve">enligt förslaget </w:t>
      </w:r>
      <w:r w:rsidRPr="00EF736F">
        <w:t>på samma sätt som ett försäkringsföretag att kunna ingå i grupper med olika typer av holding</w:t>
      </w:r>
      <w:r>
        <w:softHyphen/>
      </w:r>
      <w:r w:rsidRPr="00EF736F">
        <w:t>företag</w:t>
      </w:r>
      <w:r>
        <w:t xml:space="preserve"> som moderföretag</w:t>
      </w:r>
      <w:r w:rsidRPr="00EF736F">
        <w:t>. Detta gäller exempelvis försäkringsholding</w:t>
      </w:r>
      <w:r>
        <w:softHyphen/>
      </w:r>
      <w:r w:rsidRPr="00EF736F">
        <w:t xml:space="preserve">företag och blandade finansiella holdingföretag. Dessa holdingföretag kommer inte att stå under tillsyn som enskilda företag </w:t>
      </w:r>
      <w:r>
        <w:t xml:space="preserve">enligt den nya lagen om tjänstepensionsföretag </w:t>
      </w:r>
      <w:r w:rsidRPr="00EF736F">
        <w:t xml:space="preserve">och därmed kommer de inte heller att omfattas av bestämmelser med lämplighetskrav för </w:t>
      </w:r>
      <w:r>
        <w:t>ledningen</w:t>
      </w:r>
      <w:r w:rsidRPr="00EF736F">
        <w:t xml:space="preserve">. </w:t>
      </w:r>
      <w:r w:rsidRPr="00EF736F">
        <w:rPr>
          <w:lang w:eastAsia="sv-SE"/>
        </w:rPr>
        <w:t xml:space="preserve">I </w:t>
      </w:r>
      <w:r>
        <w:rPr>
          <w:lang w:eastAsia="sv-SE"/>
        </w:rPr>
        <w:t xml:space="preserve">den nya </w:t>
      </w:r>
      <w:r w:rsidRPr="00EF736F">
        <w:rPr>
          <w:lang w:eastAsia="sv-SE"/>
        </w:rPr>
        <w:t>lagen bör det</w:t>
      </w:r>
      <w:r>
        <w:rPr>
          <w:lang w:eastAsia="sv-SE"/>
        </w:rPr>
        <w:t>, på motsvarande sätt som i försäkringsrörelselagen,</w:t>
      </w:r>
      <w:r w:rsidRPr="00EF736F">
        <w:rPr>
          <w:lang w:eastAsia="sv-SE"/>
        </w:rPr>
        <w:t xml:space="preserve"> införas en bestämmelse med lämplighetskrav för de</w:t>
      </w:r>
      <w:r>
        <w:rPr>
          <w:lang w:eastAsia="sv-SE"/>
        </w:rPr>
        <w:t>m</w:t>
      </w:r>
      <w:r w:rsidRPr="00EF736F">
        <w:rPr>
          <w:lang w:eastAsia="sv-SE"/>
        </w:rPr>
        <w:t xml:space="preserve"> som deltar i ledningen av vissa typer av moderföretag till tjänstepensionsföretag. </w:t>
      </w:r>
      <w:r>
        <w:rPr>
          <w:lang w:eastAsia="sv-SE"/>
        </w:rPr>
        <w:t>B</w:t>
      </w:r>
      <w:r w:rsidRPr="00EF736F">
        <w:rPr>
          <w:lang w:eastAsia="sv-SE"/>
        </w:rPr>
        <w:t>estämmelse</w:t>
      </w:r>
      <w:r>
        <w:rPr>
          <w:lang w:eastAsia="sv-SE"/>
        </w:rPr>
        <w:t>n</w:t>
      </w:r>
      <w:r w:rsidRPr="00EF736F">
        <w:rPr>
          <w:lang w:eastAsia="sv-SE"/>
        </w:rPr>
        <w:t xml:space="preserve"> bör utformas </w:t>
      </w:r>
      <w:r>
        <w:rPr>
          <w:lang w:eastAsia="sv-SE"/>
        </w:rPr>
        <w:t>efter</w:t>
      </w:r>
      <w:r w:rsidRPr="00EF736F">
        <w:rPr>
          <w:lang w:eastAsia="sv-SE"/>
        </w:rPr>
        <w:t xml:space="preserve"> förebild </w:t>
      </w:r>
      <w:r>
        <w:rPr>
          <w:lang w:eastAsia="sv-SE"/>
        </w:rPr>
        <w:t>av</w:t>
      </w:r>
      <w:r w:rsidRPr="00EF736F">
        <w:rPr>
          <w:lang w:eastAsia="sv-SE"/>
        </w:rPr>
        <w:t xml:space="preserve"> motsvarande bestämmelse i försäkringsrörelse</w:t>
      </w:r>
      <w:r>
        <w:rPr>
          <w:lang w:eastAsia="sv-SE"/>
        </w:rPr>
        <w:softHyphen/>
      </w:r>
      <w:r w:rsidRPr="00EF736F">
        <w:rPr>
          <w:lang w:eastAsia="sv-SE"/>
        </w:rPr>
        <w:t xml:space="preserve">lagen (19 kap. 63 §). </w:t>
      </w:r>
    </w:p>
    <w:p w14:paraId="59589070" w14:textId="77777777" w:rsidR="001447FA" w:rsidRPr="007450DD" w:rsidRDefault="001447FA" w:rsidP="001447FA">
      <w:pPr>
        <w:pStyle w:val="Rubrik5utannumrering"/>
        <w:rPr>
          <w:lang w:eastAsia="sv-SE"/>
        </w:rPr>
      </w:pPr>
      <w:r w:rsidRPr="0039406B">
        <w:rPr>
          <w:lang w:eastAsia="sv-SE"/>
        </w:rPr>
        <w:t>Skillnader gentemot bestämmelserna i försäkringsrörelselagen</w:t>
      </w:r>
    </w:p>
    <w:p w14:paraId="35A9F214" w14:textId="77777777" w:rsidR="001447FA" w:rsidRPr="00EF736F" w:rsidRDefault="001447FA" w:rsidP="001447FA">
      <w:pPr>
        <w:pStyle w:val="Brdtextmedindrag"/>
        <w:ind w:firstLine="0"/>
      </w:pPr>
      <w:r w:rsidRPr="00EF736F">
        <w:t>Som närmare utvecklas i avsnitt 1</w:t>
      </w:r>
      <w:r>
        <w:t>4</w:t>
      </w:r>
      <w:r w:rsidRPr="00EF736F">
        <w:t>.1.</w:t>
      </w:r>
      <w:r>
        <w:t>2</w:t>
      </w:r>
      <w:r w:rsidRPr="00EF736F">
        <w:t xml:space="preserve"> kommer en grupp</w:t>
      </w:r>
      <w:r>
        <w:t xml:space="preserve"> där ett tjänste</w:t>
      </w:r>
      <w:r>
        <w:softHyphen/>
        <w:t>pensionsföretag är dotterföretag till ett försäkringsholdingföretag</w:t>
      </w:r>
      <w:r w:rsidRPr="00EF736F">
        <w:t>, till följd av definitionen av försäkringsholdingföretag i försäkringsrörelselagen (1 kap. 12 §</w:t>
      </w:r>
      <w:r>
        <w:t> </w:t>
      </w:r>
      <w:r w:rsidRPr="00EF736F">
        <w:t xml:space="preserve">6 FRL), att </w:t>
      </w:r>
      <w:r>
        <w:t>innehålla</w:t>
      </w:r>
      <w:r w:rsidRPr="00EF736F">
        <w:t xml:space="preserve"> minst ett försäkringsföretag, en EES-försäkringsgivare eller en försäkringsgivare från tredjeland. En sådan grupp kommer, i enlighet med försl</w:t>
      </w:r>
      <w:r>
        <w:t>aget</w:t>
      </w:r>
      <w:r w:rsidRPr="00EF736F">
        <w:t xml:space="preserve"> i </w:t>
      </w:r>
      <w:r>
        <w:t xml:space="preserve">det </w:t>
      </w:r>
      <w:r w:rsidRPr="00EF736F">
        <w:t>avsnitt</w:t>
      </w:r>
      <w:r>
        <w:t>et</w:t>
      </w:r>
      <w:r w:rsidRPr="00EF736F">
        <w:t xml:space="preserve">, att undantas från grupptillsyn enligt </w:t>
      </w:r>
      <w:r>
        <w:t xml:space="preserve">den nya </w:t>
      </w:r>
      <w:r w:rsidRPr="00EF736F">
        <w:t>lagen om tjänstepensionsföretag</w:t>
      </w:r>
      <w:r>
        <w:t>. F</w:t>
      </w:r>
      <w:r w:rsidRPr="00EF736F">
        <w:t>örsäkrings</w:t>
      </w:r>
      <w:r>
        <w:softHyphen/>
      </w:r>
      <w:r w:rsidRPr="00EF736F">
        <w:t>holdingföretag</w:t>
      </w:r>
      <w:r>
        <w:t>et</w:t>
      </w:r>
      <w:r w:rsidRPr="00EF736F">
        <w:t xml:space="preserve"> kommer då att omfattas av försäkringsrörelselagens bestämmelser med lämplighetskrav för de</w:t>
      </w:r>
      <w:r>
        <w:t>m</w:t>
      </w:r>
      <w:r w:rsidRPr="00EF736F">
        <w:t xml:space="preserve"> som leder </w:t>
      </w:r>
      <w:r>
        <w:t>det</w:t>
      </w:r>
      <w:r w:rsidRPr="00EF736F">
        <w:t xml:space="preserve"> (19 kap. 63</w:t>
      </w:r>
      <w:r>
        <w:t xml:space="preserve"> och </w:t>
      </w:r>
      <w:r w:rsidRPr="00EF736F">
        <w:lastRenderedPageBreak/>
        <w:t xml:space="preserve">64 §§). I </w:t>
      </w:r>
      <w:r>
        <w:t xml:space="preserve">den nya </w:t>
      </w:r>
      <w:r w:rsidRPr="00EF736F">
        <w:t>lagen behöver det där</w:t>
      </w:r>
      <w:r>
        <w:t>för</w:t>
      </w:r>
      <w:r w:rsidRPr="00EF736F">
        <w:t xml:space="preserve"> inte införas några bestämmelser om lämplighetskrav i de fall ett försäkringsholdingföretag är moderföretag till ett tjänstepensionsföretag. </w:t>
      </w:r>
    </w:p>
    <w:p w14:paraId="53B8B77D" w14:textId="77777777" w:rsidR="001447FA" w:rsidRPr="000B0997" w:rsidRDefault="001447FA" w:rsidP="001447FA">
      <w:pPr>
        <w:pStyle w:val="Brdtextmedindrag"/>
      </w:pPr>
      <w:r w:rsidRPr="0039406B">
        <w:t xml:space="preserve">Annat är fallet om </w:t>
      </w:r>
      <w:r w:rsidRPr="007450DD">
        <w:t xml:space="preserve">moderföretaget inte har något försäkringsföretag </w:t>
      </w:r>
      <w:r w:rsidRPr="0034251E">
        <w:t>som dotterföretag.</w:t>
      </w:r>
      <w:r w:rsidRPr="000B0997">
        <w:t xml:space="preserve"> Som också utvecklas i avsnitt 1</w:t>
      </w:r>
      <w:r>
        <w:t>4</w:t>
      </w:r>
      <w:r w:rsidRPr="000B0997">
        <w:t>.1.</w:t>
      </w:r>
      <w:r>
        <w:t>2</w:t>
      </w:r>
      <w:r w:rsidRPr="000B0997">
        <w:t xml:space="preserve"> kommer ett moder</w:t>
      </w:r>
      <w:r>
        <w:softHyphen/>
      </w:r>
      <w:r w:rsidRPr="000B0997">
        <w:t>företag som endast har tjänstepensionsföretag som dotterföretag inte att vara ett försäkringsholdingföretag och en sådan grupp kommer inte att om</w:t>
      </w:r>
      <w:r>
        <w:softHyphen/>
      </w:r>
      <w:r w:rsidRPr="000B0997">
        <w:t>fattas av försäkringsrörelselagens bestämmelser om grupptillsyn. I dessa fall ska, enligt för</w:t>
      </w:r>
      <w:r>
        <w:t>slaget i denna proposition</w:t>
      </w:r>
      <w:r w:rsidRPr="000B0997">
        <w:t xml:space="preserve">, grupptillsyn </w:t>
      </w:r>
      <w:r>
        <w:t xml:space="preserve">enligt den nya lagen om tjänstepensionsföretag </w:t>
      </w:r>
      <w:r w:rsidRPr="000B0997">
        <w:t>utövas över tjänste</w:t>
      </w:r>
      <w:r>
        <w:softHyphen/>
      </w:r>
      <w:r w:rsidRPr="000B0997">
        <w:t>pensionsföretag vars moderföretag är sådant att det skulle vara ett försäkringsholdingföretag om tjänstepensionsföretaget i stället var ett försäkringsföretag. För dessa typer av moderföretag bör det införas en bestämmelse om lämplighetskrav för de</w:t>
      </w:r>
      <w:r>
        <w:t>m</w:t>
      </w:r>
      <w:r w:rsidRPr="000B0997">
        <w:t xml:space="preserve"> som deltar i ledningen av moderföretaget. I </w:t>
      </w:r>
      <w:r>
        <w:t xml:space="preserve">den nya </w:t>
      </w:r>
      <w:r w:rsidRPr="000B0997">
        <w:t>lagen om tjänste</w:t>
      </w:r>
      <w:r>
        <w:softHyphen/>
      </w:r>
      <w:r w:rsidRPr="000B0997">
        <w:t>pensionsföretag bör det därför införas en bestämmelse om att ett moder</w:t>
      </w:r>
      <w:r>
        <w:softHyphen/>
      </w:r>
      <w:r w:rsidRPr="000B0997">
        <w:t>företag som skulle vara ett försäkringsholdingföretag om tjänste</w:t>
      </w:r>
      <w:r>
        <w:softHyphen/>
      </w:r>
      <w:r w:rsidRPr="000B0997">
        <w:t>pensions</w:t>
      </w:r>
      <w:r>
        <w:softHyphen/>
      </w:r>
      <w:r w:rsidRPr="000B0997">
        <w:t>företaget var ett försäkrings</w:t>
      </w:r>
      <w:r>
        <w:softHyphen/>
      </w:r>
      <w:r w:rsidRPr="000B0997">
        <w:t>företag, ska säkerställa att de som ingår i ledningen av företaget uppfyller samma krav på lämplighet som gäller för enskilda tjänstepensionsföretag.</w:t>
      </w:r>
    </w:p>
    <w:p w14:paraId="70642886" w14:textId="77777777" w:rsidR="001447FA" w:rsidRDefault="001447FA" w:rsidP="001447FA">
      <w:pPr>
        <w:pStyle w:val="Brdtextmedindrag"/>
        <w:rPr>
          <w:lang w:eastAsia="sv-SE"/>
        </w:rPr>
      </w:pPr>
      <w:r w:rsidRPr="000B0997">
        <w:t>Ett tjänstepensionsföretag kan på samma sätt som ett försäkringsföretag ingå i en företagsstruktur med ett blandat finansiellt holdingföretag. Om det i en sådan struktur också finns ett försäkringsföretag kommer det blandade finansiella holdingföretaget att omfattas av försäkringsrörelse</w:t>
      </w:r>
      <w:r>
        <w:softHyphen/>
      </w:r>
      <w:r w:rsidRPr="000B0997">
        <w:t>lagens gruppbestämmelser och det särskilda lämplighetskrav som finns i dessa (19 kap.</w:t>
      </w:r>
      <w:r w:rsidRPr="000B0997">
        <w:rPr>
          <w:lang w:eastAsia="sv-SE"/>
        </w:rPr>
        <w:t xml:space="preserve"> 2 § andra stycket</w:t>
      </w:r>
      <w:r>
        <w:rPr>
          <w:lang w:eastAsia="sv-SE"/>
        </w:rPr>
        <w:t> </w:t>
      </w:r>
      <w:r w:rsidRPr="000B0997">
        <w:rPr>
          <w:lang w:eastAsia="sv-SE"/>
        </w:rPr>
        <w:t>3 och 63 §, se även avsnitt 1</w:t>
      </w:r>
      <w:r>
        <w:rPr>
          <w:lang w:eastAsia="sv-SE"/>
        </w:rPr>
        <w:t>4</w:t>
      </w:r>
      <w:r w:rsidRPr="000B0997">
        <w:rPr>
          <w:lang w:eastAsia="sv-SE"/>
        </w:rPr>
        <w:t>.1.3). Om det som en följd av d</w:t>
      </w:r>
      <w:r>
        <w:rPr>
          <w:lang w:eastAsia="sv-SE"/>
        </w:rPr>
        <w:t>et</w:t>
      </w:r>
      <w:r w:rsidRPr="000B0997">
        <w:rPr>
          <w:lang w:eastAsia="sv-SE"/>
        </w:rPr>
        <w:t xml:space="preserve"> som föreslås i avsnitt 1</w:t>
      </w:r>
      <w:r>
        <w:rPr>
          <w:lang w:eastAsia="sv-SE"/>
        </w:rPr>
        <w:t>4</w:t>
      </w:r>
      <w:r w:rsidRPr="000B0997">
        <w:rPr>
          <w:lang w:eastAsia="sv-SE"/>
        </w:rPr>
        <w:t>.2.2 inte finns något försäk</w:t>
      </w:r>
      <w:r>
        <w:rPr>
          <w:lang w:eastAsia="sv-SE"/>
        </w:rPr>
        <w:softHyphen/>
      </w:r>
      <w:r w:rsidRPr="000B0997">
        <w:rPr>
          <w:lang w:eastAsia="sv-SE"/>
        </w:rPr>
        <w:t>ringsföretag i strukturen, utan endast ett blandat finansiellt holdingföretag, ett tjänstepensionsföretag och ett företag inom bank- och värdepappers</w:t>
      </w:r>
      <w:r>
        <w:rPr>
          <w:lang w:eastAsia="sv-SE"/>
        </w:rPr>
        <w:softHyphen/>
      </w:r>
      <w:r w:rsidRPr="000B0997">
        <w:rPr>
          <w:lang w:eastAsia="sv-SE"/>
        </w:rPr>
        <w:t>sektorn</w:t>
      </w:r>
      <w:r>
        <w:rPr>
          <w:lang w:eastAsia="sv-SE"/>
        </w:rPr>
        <w:t xml:space="preserve"> (se </w:t>
      </w:r>
      <w:r w:rsidRPr="000B0997">
        <w:rPr>
          <w:lang w:eastAsia="sv-SE"/>
        </w:rPr>
        <w:t>exemplet i figur 1</w:t>
      </w:r>
      <w:r>
        <w:rPr>
          <w:lang w:eastAsia="sv-SE"/>
        </w:rPr>
        <w:t>4</w:t>
      </w:r>
      <w:r w:rsidRPr="000B0997">
        <w:rPr>
          <w:lang w:eastAsia="sv-SE"/>
        </w:rPr>
        <w:t>.</w:t>
      </w:r>
      <w:r>
        <w:rPr>
          <w:lang w:eastAsia="sv-SE"/>
        </w:rPr>
        <w:t>21),</w:t>
      </w:r>
      <w:r w:rsidRPr="000B0997">
        <w:rPr>
          <w:lang w:eastAsia="sv-SE"/>
        </w:rPr>
        <w:t xml:space="preserve"> kommer det blandade finansiella holdingföretaget inte att omfattas av försäkringsrörelselagens särskilda lämplighetskrav. </w:t>
      </w:r>
    </w:p>
    <w:p w14:paraId="4D738F05" w14:textId="73108480" w:rsidR="001447FA" w:rsidRPr="00EF736F" w:rsidRDefault="001447FA" w:rsidP="001447FA">
      <w:pPr>
        <w:pStyle w:val="FigurRubrik"/>
      </w:pPr>
      <w:r w:rsidRPr="00EF736F">
        <w:t xml:space="preserve">Figur </w:t>
      </w:r>
      <w:r w:rsidRPr="00122EA0">
        <w:fldChar w:fldCharType="begin"/>
      </w:r>
      <w:r w:rsidRPr="00EF736F">
        <w:instrText xml:space="preserve"> STYLEREF 1 \s </w:instrText>
      </w:r>
      <w:r w:rsidRPr="00122EA0">
        <w:fldChar w:fldCharType="separate"/>
      </w:r>
      <w:r w:rsidR="004E5C8C">
        <w:rPr>
          <w:noProof/>
        </w:rPr>
        <w:t>14</w:t>
      </w:r>
      <w:r w:rsidRPr="00122EA0">
        <w:rPr>
          <w:noProof/>
        </w:rPr>
        <w:fldChar w:fldCharType="end"/>
      </w:r>
      <w:r>
        <w:t>.21</w:t>
      </w:r>
      <w:r w:rsidRPr="00EF736F">
        <w:tab/>
        <w:t>Ett blandat finansiellt holdingföretag som inte har något försäkringsföretag som dotterföretag</w:t>
      </w:r>
    </w:p>
    <w:p w14:paraId="654293D9" w14:textId="77777777" w:rsidR="001447FA" w:rsidRPr="00EF736F" w:rsidRDefault="001447FA" w:rsidP="001447FA">
      <w:pPr>
        <w:pStyle w:val="Brdtext"/>
      </w:pPr>
      <w:r w:rsidRPr="0039406B">
        <w:rPr>
          <w:noProof/>
        </w:rPr>
        <w:drawing>
          <wp:inline distT="0" distB="0" distL="0" distR="0" wp14:anchorId="12D7012E" wp14:editId="7D26835C">
            <wp:extent cx="3721735" cy="1822862"/>
            <wp:effectExtent l="0" t="0" r="0" b="6350"/>
            <wp:docPr id="371" name="Bildobjek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3761057" cy="1842121"/>
                    </a:xfrm>
                    <a:prstGeom prst="rect">
                      <a:avLst/>
                    </a:prstGeom>
                    <a:noFill/>
                  </pic:spPr>
                </pic:pic>
              </a:graphicData>
            </a:graphic>
          </wp:inline>
        </w:drawing>
      </w:r>
    </w:p>
    <w:p w14:paraId="462ECE4A" w14:textId="77777777" w:rsidR="001447FA" w:rsidRDefault="001447FA" w:rsidP="001447FA">
      <w:pPr>
        <w:pStyle w:val="Brdtextmedindrag"/>
        <w:rPr>
          <w:lang w:eastAsia="sv-SE"/>
        </w:rPr>
      </w:pPr>
    </w:p>
    <w:p w14:paraId="0CACBA4A" w14:textId="77777777" w:rsidR="001447FA" w:rsidRPr="000B0997" w:rsidRDefault="001447FA" w:rsidP="001447FA">
      <w:pPr>
        <w:pStyle w:val="Brdtextmedindrag"/>
      </w:pPr>
      <w:r w:rsidRPr="000B0997">
        <w:rPr>
          <w:lang w:eastAsia="sv-SE"/>
        </w:rPr>
        <w:t xml:space="preserve">En sådan struktur ska omfattas av gruppbestämmelserna i </w:t>
      </w:r>
      <w:r>
        <w:rPr>
          <w:lang w:eastAsia="sv-SE"/>
        </w:rPr>
        <w:t xml:space="preserve">den nya </w:t>
      </w:r>
      <w:r w:rsidRPr="000B0997">
        <w:rPr>
          <w:lang w:eastAsia="sv-SE"/>
        </w:rPr>
        <w:t>lagen om tjänstepensionsföretag</w:t>
      </w:r>
      <w:r>
        <w:rPr>
          <w:lang w:eastAsia="sv-SE"/>
        </w:rPr>
        <w:t xml:space="preserve"> (</w:t>
      </w:r>
      <w:r w:rsidRPr="000B0997">
        <w:rPr>
          <w:lang w:eastAsia="sv-SE"/>
        </w:rPr>
        <w:t>se avsnitt 1</w:t>
      </w:r>
      <w:r>
        <w:rPr>
          <w:lang w:eastAsia="sv-SE"/>
        </w:rPr>
        <w:t>4</w:t>
      </w:r>
      <w:r w:rsidRPr="000B0997">
        <w:rPr>
          <w:lang w:eastAsia="sv-SE"/>
        </w:rPr>
        <w:t>.1.</w:t>
      </w:r>
      <w:r>
        <w:rPr>
          <w:lang w:eastAsia="sv-SE"/>
        </w:rPr>
        <w:t>2)</w:t>
      </w:r>
      <w:r w:rsidRPr="000B0997">
        <w:rPr>
          <w:lang w:eastAsia="sv-SE"/>
        </w:rPr>
        <w:t xml:space="preserve"> och för dessa blandade </w:t>
      </w:r>
      <w:r w:rsidRPr="000B0997">
        <w:rPr>
          <w:lang w:eastAsia="sv-SE"/>
        </w:rPr>
        <w:lastRenderedPageBreak/>
        <w:t xml:space="preserve">finansiella holdingföretag bör det i </w:t>
      </w:r>
      <w:r>
        <w:rPr>
          <w:lang w:eastAsia="sv-SE"/>
        </w:rPr>
        <w:t xml:space="preserve">den </w:t>
      </w:r>
      <w:r w:rsidRPr="000B0997">
        <w:rPr>
          <w:lang w:eastAsia="sv-SE"/>
        </w:rPr>
        <w:t>lagen införas en bestäm</w:t>
      </w:r>
      <w:r>
        <w:rPr>
          <w:lang w:eastAsia="sv-SE"/>
        </w:rPr>
        <w:softHyphen/>
      </w:r>
      <w:r w:rsidRPr="000B0997">
        <w:rPr>
          <w:lang w:eastAsia="sv-SE"/>
        </w:rPr>
        <w:t>melse med ett särskilt lämplighetskrav för de</w:t>
      </w:r>
      <w:r>
        <w:rPr>
          <w:lang w:eastAsia="sv-SE"/>
        </w:rPr>
        <w:t>m</w:t>
      </w:r>
      <w:r w:rsidRPr="000B0997">
        <w:rPr>
          <w:lang w:eastAsia="sv-SE"/>
        </w:rPr>
        <w:t xml:space="preserve"> som leder företaget.</w:t>
      </w:r>
    </w:p>
    <w:p w14:paraId="59734E59" w14:textId="77777777" w:rsidR="001447FA" w:rsidRPr="007450DD" w:rsidRDefault="001447FA" w:rsidP="001447FA">
      <w:pPr>
        <w:pStyle w:val="Brdtextmedindrag"/>
        <w:rPr>
          <w:lang w:eastAsia="sv-SE"/>
        </w:rPr>
      </w:pPr>
      <w:r w:rsidRPr="000B0997">
        <w:t>Bestämmelserna i försäkringsrörelselagen med lämplighetskrav för de</w:t>
      </w:r>
      <w:r>
        <w:t>m</w:t>
      </w:r>
      <w:r w:rsidRPr="000B0997">
        <w:t xml:space="preserve"> som leder försäkringsholdingföretag och blandade finansiella holding</w:t>
      </w:r>
      <w:r>
        <w:softHyphen/>
      </w:r>
      <w:r w:rsidRPr="000B0997">
        <w:t>företag och Finansinspektionens möjligheter att ingripa mot dessa har sin grund</w:t>
      </w:r>
      <w:r>
        <w:t xml:space="preserve"> i</w:t>
      </w:r>
      <w:r w:rsidRPr="000B0997">
        <w:t xml:space="preserve"> </w:t>
      </w:r>
      <w:r>
        <w:t>unionsrätt</w:t>
      </w:r>
      <w:r w:rsidRPr="000B0997">
        <w:t>en (artikel 257 i Solvens II-direktivet i lydelse</w:t>
      </w:r>
      <w:r>
        <w:t>n</w:t>
      </w:r>
      <w:r w:rsidRPr="000B0997">
        <w:t xml:space="preserve"> enligt artikel 4.19 i ändringsdirektivet). Andra tjänstepensionsdirektivet inne</w:t>
      </w:r>
      <w:r>
        <w:softHyphen/>
      </w:r>
      <w:r w:rsidRPr="000B0997">
        <w:t>håller inte några bestämmelser om grupptillsyn och därmed finns det inte heller några bestämmelser om lämplighetskrav för de</w:t>
      </w:r>
      <w:r>
        <w:t>m</w:t>
      </w:r>
      <w:r w:rsidRPr="000B0997">
        <w:t xml:space="preserve"> som leder vissa typer av holdingföretag. Lämplighetskraven för de särskilda typerna av moderföretag som </w:t>
      </w:r>
      <w:r>
        <w:t>enligt</w:t>
      </w:r>
      <w:r w:rsidRPr="000B0997">
        <w:t xml:space="preserve"> försl</w:t>
      </w:r>
      <w:r>
        <w:t>aget</w:t>
      </w:r>
      <w:r w:rsidRPr="000B0997">
        <w:t xml:space="preserve"> </w:t>
      </w:r>
      <w:r>
        <w:t>ska gälla enl</w:t>
      </w:r>
      <w:r w:rsidRPr="000B0997">
        <w:t>i</w:t>
      </w:r>
      <w:r>
        <w:t>gt</w:t>
      </w:r>
      <w:r w:rsidRPr="000B0997">
        <w:t xml:space="preserve"> </w:t>
      </w:r>
      <w:r>
        <w:t xml:space="preserve">den nya </w:t>
      </w:r>
      <w:r w:rsidRPr="000B0997">
        <w:t>lagen om tjänstepensionsföretag bör därmed endast gälla för företag som har hem</w:t>
      </w:r>
      <w:r>
        <w:softHyphen/>
      </w:r>
      <w:r w:rsidRPr="000B0997">
        <w:t xml:space="preserve">vist i Sverige. Som </w:t>
      </w:r>
      <w:r w:rsidRPr="000B0997">
        <w:rPr>
          <w:i/>
          <w:lang w:eastAsia="sv-SE"/>
        </w:rPr>
        <w:t>Svensk Försäkring</w:t>
      </w:r>
      <w:r w:rsidRPr="0039406B">
        <w:rPr>
          <w:lang w:eastAsia="sv-SE"/>
        </w:rPr>
        <w:t xml:space="preserve"> </w:t>
      </w:r>
      <w:r>
        <w:rPr>
          <w:lang w:eastAsia="sv-SE"/>
        </w:rPr>
        <w:t>påpekar</w:t>
      </w:r>
      <w:r w:rsidRPr="0039406B">
        <w:rPr>
          <w:lang w:eastAsia="sv-SE"/>
        </w:rPr>
        <w:t xml:space="preserve"> </w:t>
      </w:r>
      <w:r w:rsidRPr="007450DD">
        <w:rPr>
          <w:lang w:eastAsia="sv-SE"/>
        </w:rPr>
        <w:t>bör Fi</w:t>
      </w:r>
      <w:r w:rsidRPr="0034251E">
        <w:rPr>
          <w:lang w:eastAsia="sv-SE"/>
        </w:rPr>
        <w:t>nansinspektionens rätt att ingripa också begränsas till att endast gälla för</w:t>
      </w:r>
      <w:r w:rsidRPr="000B0997">
        <w:rPr>
          <w:lang w:eastAsia="sv-SE"/>
        </w:rPr>
        <w:t>etag som har hemvist i Sverige</w:t>
      </w:r>
      <w:r>
        <w:rPr>
          <w:lang w:eastAsia="sv-SE"/>
        </w:rPr>
        <w:t xml:space="preserve"> (</w:t>
      </w:r>
      <w:r w:rsidRPr="000B0997">
        <w:rPr>
          <w:lang w:eastAsia="sv-SE"/>
        </w:rPr>
        <w:t>se avsnitt 1</w:t>
      </w:r>
      <w:r>
        <w:rPr>
          <w:lang w:eastAsia="sv-SE"/>
        </w:rPr>
        <w:t>3</w:t>
      </w:r>
      <w:r w:rsidRPr="000B0997">
        <w:rPr>
          <w:lang w:eastAsia="sv-SE"/>
        </w:rPr>
        <w:t>.2.7</w:t>
      </w:r>
      <w:r>
        <w:rPr>
          <w:lang w:eastAsia="sv-SE"/>
        </w:rPr>
        <w:t>)</w:t>
      </w:r>
      <w:r w:rsidRPr="0039406B">
        <w:rPr>
          <w:lang w:eastAsia="sv-SE"/>
        </w:rPr>
        <w:t>.</w:t>
      </w:r>
    </w:p>
    <w:p w14:paraId="37917F47" w14:textId="77777777" w:rsidR="001447FA" w:rsidRPr="007450DD" w:rsidRDefault="001447FA" w:rsidP="001447FA">
      <w:pPr>
        <w:pStyle w:val="Rubrik5utannumrering"/>
        <w:rPr>
          <w:lang w:eastAsia="sv-SE"/>
        </w:rPr>
      </w:pPr>
      <w:r w:rsidRPr="00EF736F">
        <w:rPr>
          <w:lang w:eastAsia="sv-SE"/>
        </w:rPr>
        <w:t>Föreläggande mot vissa typer av moderföretag</w:t>
      </w:r>
    </w:p>
    <w:p w14:paraId="63CCA38D" w14:textId="77777777" w:rsidR="001447FA" w:rsidRPr="000B0997" w:rsidRDefault="001447FA" w:rsidP="001447FA">
      <w:pPr>
        <w:pStyle w:val="Brdtextmedindrag"/>
        <w:ind w:firstLine="0"/>
      </w:pPr>
      <w:r w:rsidRPr="0034251E">
        <w:rPr>
          <w:lang w:eastAsia="sv-SE"/>
        </w:rPr>
        <w:t xml:space="preserve">Flera av försäkringsrörelselagens bestämmelser om grupptillsyn har som utgångspunkt </w:t>
      </w:r>
      <w:r w:rsidRPr="000B0997">
        <w:rPr>
          <w:lang w:eastAsia="sv-SE"/>
        </w:rPr>
        <w:t>att det är moderföretaget som ska ansvara för att de materi</w:t>
      </w:r>
      <w:r>
        <w:rPr>
          <w:lang w:eastAsia="sv-SE"/>
        </w:rPr>
        <w:softHyphen/>
      </w:r>
      <w:r w:rsidRPr="000B0997">
        <w:rPr>
          <w:lang w:eastAsia="sv-SE"/>
        </w:rPr>
        <w:t>ella bestämmelserna följs och att det även är moderföretaget som ska rapportera till grupptillsynsmyndigheten. Detta gäller oavsett om moder</w:t>
      </w:r>
      <w:r>
        <w:rPr>
          <w:lang w:eastAsia="sv-SE"/>
        </w:rPr>
        <w:t>-</w:t>
      </w:r>
      <w:r w:rsidRPr="000B0997">
        <w:rPr>
          <w:lang w:eastAsia="sv-SE"/>
        </w:rPr>
        <w:t>företaget är ett försäkringsföretag eller någon form av holdingföretag, se exempelvis bestämmelserna om beräkning och rapportering av grupp</w:t>
      </w:r>
      <w:r>
        <w:rPr>
          <w:lang w:eastAsia="sv-SE"/>
        </w:rPr>
        <w:softHyphen/>
      </w:r>
      <w:r w:rsidRPr="000B0997">
        <w:rPr>
          <w:lang w:eastAsia="sv-SE"/>
        </w:rPr>
        <w:t>solvens (19 kap. 32 och 33 §§ FRL). I försäkringsrörelselagen komplett</w:t>
      </w:r>
      <w:r>
        <w:rPr>
          <w:lang w:eastAsia="sv-SE"/>
        </w:rPr>
        <w:softHyphen/>
      </w:r>
      <w:r w:rsidRPr="000B0997">
        <w:rPr>
          <w:lang w:eastAsia="sv-SE"/>
        </w:rPr>
        <w:t xml:space="preserve">eras sådana bestämmelser med en </w:t>
      </w:r>
      <w:r w:rsidRPr="000B0997">
        <w:t xml:space="preserve">särskild </w:t>
      </w:r>
      <w:r>
        <w:t xml:space="preserve">bestämmelse om </w:t>
      </w:r>
      <w:r w:rsidRPr="000B0997">
        <w:t>ingripande mot vissa typer av holdingföretag. Enligt försäkringsrörelselagen gäller att Finansinspektionen får förelägga ett försäkringsholdingföretag eller ett blandat finansiellt holdingföretag att vidta åtgärder för att göra rättelse, om holdingföretaget inte uppfyller de krav som ställs på det enligt EU-förordningar som antagits med stöd av Solvens II-direktivet, 19 kap</w:t>
      </w:r>
      <w:r>
        <w:t>. samma lag</w:t>
      </w:r>
      <w:r w:rsidRPr="000B0997">
        <w:t xml:space="preserve"> eller föreskrifter som meddelats med stöd av det kapitl</w:t>
      </w:r>
      <w:r>
        <w:t>et</w:t>
      </w:r>
      <w:r w:rsidRPr="000B0997">
        <w:t xml:space="preserve"> (19 kap. 64 § andra stycket). </w:t>
      </w:r>
    </w:p>
    <w:p w14:paraId="3CAB537B" w14:textId="2A45F5EC" w:rsidR="001447FA" w:rsidRDefault="001447FA" w:rsidP="001447FA">
      <w:pPr>
        <w:pStyle w:val="Brdtextmedindrag"/>
      </w:pPr>
      <w:r w:rsidRPr="000B0997">
        <w:t xml:space="preserve">Andra tjänstepensionsdirektivet innehåller, till skillnad mot Solvens II-direktivet, inte några bestämmelser om grupptillsyn. Som en följd av detta </w:t>
      </w:r>
      <w:r>
        <w:t>sk</w:t>
      </w:r>
      <w:r w:rsidRPr="000B0997">
        <w:t xml:space="preserve">a det alltid vara ett tjänstepensionsföretag som ska ansvara för att de materiella kraven </w:t>
      </w:r>
      <w:r w:rsidRPr="00A5304E">
        <w:t xml:space="preserve">i bestämmelserna om grupptillsyn i </w:t>
      </w:r>
      <w:r>
        <w:t xml:space="preserve">den nya </w:t>
      </w:r>
      <w:r w:rsidRPr="00A5304E">
        <w:t xml:space="preserve">lagen om tjänstepensionsföretag </w:t>
      </w:r>
      <w:r w:rsidRPr="000B0997">
        <w:t xml:space="preserve">uppfylls och det </w:t>
      </w:r>
      <w:r>
        <w:t xml:space="preserve">ska </w:t>
      </w:r>
      <w:r w:rsidRPr="000B0997">
        <w:t>också vara ett tjänstepensions</w:t>
      </w:r>
      <w:r>
        <w:softHyphen/>
      </w:r>
      <w:r w:rsidRPr="000B0997">
        <w:t>företag som ska rapportera till Finansinspektionen</w:t>
      </w:r>
      <w:r>
        <w:t xml:space="preserve"> (</w:t>
      </w:r>
      <w:r w:rsidRPr="000B0997">
        <w:t>se exempelvis för</w:t>
      </w:r>
      <w:r>
        <w:softHyphen/>
        <w:t>slaget om</w:t>
      </w:r>
      <w:r w:rsidRPr="000B0997">
        <w:t xml:space="preserve"> bestämmelser om gruppsolvens i avsnitt 1</w:t>
      </w:r>
      <w:r>
        <w:t>4</w:t>
      </w:r>
      <w:r w:rsidRPr="000B0997">
        <w:t>.1.11</w:t>
      </w:r>
      <w:r>
        <w:t>)</w:t>
      </w:r>
      <w:r w:rsidRPr="000B0997">
        <w:t xml:space="preserve">. Detta bör, som </w:t>
      </w:r>
      <w:r w:rsidRPr="000B0997">
        <w:rPr>
          <w:i/>
        </w:rPr>
        <w:t>Svensk Försäkring</w:t>
      </w:r>
      <w:r w:rsidRPr="0039406B">
        <w:t xml:space="preserve"> </w:t>
      </w:r>
      <w:r>
        <w:t>också påpekar</w:t>
      </w:r>
      <w:r w:rsidRPr="007450DD">
        <w:t xml:space="preserve">, </w:t>
      </w:r>
      <w:r w:rsidRPr="0034251E">
        <w:t xml:space="preserve">leda till att det inte införs </w:t>
      </w:r>
      <w:r>
        <w:t>någon</w:t>
      </w:r>
      <w:r w:rsidRPr="0034251E">
        <w:t xml:space="preserve"> särskild bestämmelse om ingripande mot vissa typer av moderföretag i </w:t>
      </w:r>
      <w:r>
        <w:t xml:space="preserve">den nya </w:t>
      </w:r>
      <w:r w:rsidRPr="0034251E">
        <w:t>lagen om tj</w:t>
      </w:r>
      <w:r w:rsidRPr="000B0997">
        <w:t xml:space="preserve">änstepensionsföretag, annat än </w:t>
      </w:r>
      <w:r>
        <w:t>i fråga om</w:t>
      </w:r>
      <w:r w:rsidRPr="000B0997">
        <w:t xml:space="preserve"> det särskilda lämplighetskravet </w:t>
      </w:r>
      <w:r>
        <w:t xml:space="preserve">som föreslås </w:t>
      </w:r>
      <w:r w:rsidRPr="000B0997">
        <w:t>för dessa typer av moderföretag.</w:t>
      </w:r>
    </w:p>
    <w:p w14:paraId="38F19989" w14:textId="3E50BCED" w:rsidR="00D04BFD" w:rsidRDefault="00D04BFD" w:rsidP="001447FA">
      <w:pPr>
        <w:pStyle w:val="Brdtextmedindrag"/>
      </w:pPr>
    </w:p>
    <w:p w14:paraId="3A6CAA63" w14:textId="77777777" w:rsidR="00D04BFD" w:rsidRDefault="00D04BFD" w:rsidP="001447FA">
      <w:pPr>
        <w:pStyle w:val="Brdtextmedindrag"/>
      </w:pPr>
    </w:p>
    <w:p w14:paraId="13AE67CF" w14:textId="77777777" w:rsidR="001447FA" w:rsidRPr="00D65DF0" w:rsidRDefault="001447FA" w:rsidP="00D04BFD">
      <w:pPr>
        <w:pStyle w:val="Rubrik2"/>
        <w:spacing w:before="0"/>
      </w:pPr>
      <w:bookmarkStart w:id="5272" w:name="_Toc518396723"/>
      <w:bookmarkStart w:id="5273" w:name="_Toc518401034"/>
      <w:bookmarkStart w:id="5274" w:name="_Toc518401751"/>
      <w:bookmarkStart w:id="5275" w:name="_Toc518401990"/>
      <w:bookmarkStart w:id="5276" w:name="_Toc518463144"/>
      <w:bookmarkStart w:id="5277" w:name="_Toc518462840"/>
      <w:bookmarkStart w:id="5278" w:name="_Toc518463796"/>
      <w:bookmarkStart w:id="5279" w:name="_Toc518464171"/>
      <w:bookmarkStart w:id="5280" w:name="_Toc518464410"/>
      <w:bookmarkStart w:id="5281" w:name="_Toc518472849"/>
      <w:bookmarkStart w:id="5282" w:name="_Toc8059880"/>
      <w:bookmarkStart w:id="5283" w:name="_Toc8061590"/>
      <w:bookmarkStart w:id="5284" w:name="_Toc8062122"/>
      <w:bookmarkStart w:id="5285" w:name="_Toc8064590"/>
      <w:bookmarkStart w:id="5286" w:name="_Toc8391267"/>
      <w:bookmarkStart w:id="5287" w:name="_Toc8391533"/>
      <w:bookmarkStart w:id="5288" w:name="_Toc8644738"/>
      <w:bookmarkStart w:id="5289" w:name="_Toc8645270"/>
      <w:bookmarkStart w:id="5290" w:name="_Toc8817751"/>
      <w:bookmarkStart w:id="5291" w:name="_Toc8818323"/>
      <w:bookmarkStart w:id="5292" w:name="_Toc8825692"/>
      <w:bookmarkStart w:id="5293" w:name="_Toc8831789"/>
      <w:bookmarkStart w:id="5294" w:name="_Toc8832698"/>
      <w:bookmarkStart w:id="5295" w:name="_Toc11153160"/>
      <w:bookmarkStart w:id="5296" w:name="_Toc11161081"/>
      <w:bookmarkStart w:id="5297" w:name="_Toc11167017"/>
      <w:bookmarkStart w:id="5298" w:name="_Toc11167553"/>
      <w:bookmarkStart w:id="5299" w:name="_Toc11168990"/>
      <w:bookmarkStart w:id="5300" w:name="_Toc11845943"/>
      <w:bookmarkStart w:id="5301" w:name="_Toc12611742"/>
      <w:bookmarkStart w:id="5302" w:name="_Toc12625009"/>
      <w:bookmarkStart w:id="5303" w:name="_Toc12627498"/>
      <w:bookmarkStart w:id="5304" w:name="_Toc12630388"/>
      <w:bookmarkStart w:id="5305" w:name="_Toc12632883"/>
      <w:bookmarkStart w:id="5306" w:name="_Toc17902955"/>
      <w:bookmarkEnd w:id="4652"/>
      <w:r w:rsidRPr="00D65DF0">
        <w:lastRenderedPageBreak/>
        <w:t>Särskild tillsyn över finansiella konglomerat</w:t>
      </w:r>
      <w:bookmarkEnd w:id="5272"/>
      <w:bookmarkEnd w:id="5273"/>
      <w:bookmarkEnd w:id="5274"/>
      <w:bookmarkEnd w:id="5275"/>
      <w:bookmarkEnd w:id="5276"/>
      <w:bookmarkEnd w:id="5277"/>
      <w:bookmarkEnd w:id="5278"/>
      <w:bookmarkEnd w:id="5279"/>
      <w:bookmarkEnd w:id="5280"/>
      <w:bookmarkEnd w:id="5281"/>
      <w:bookmarkEnd w:id="5282"/>
      <w:bookmarkEnd w:id="5283"/>
      <w:bookmarkEnd w:id="5284"/>
      <w:bookmarkEnd w:id="5285"/>
      <w:bookmarkEnd w:id="5286"/>
      <w:bookmarkEnd w:id="5287"/>
      <w:bookmarkEnd w:id="5288"/>
      <w:bookmarkEnd w:id="5289"/>
      <w:bookmarkEnd w:id="5290"/>
      <w:bookmarkEnd w:id="5291"/>
      <w:bookmarkEnd w:id="5292"/>
      <w:bookmarkEnd w:id="5293"/>
      <w:bookmarkEnd w:id="5294"/>
      <w:bookmarkEnd w:id="5295"/>
      <w:bookmarkEnd w:id="5296"/>
      <w:bookmarkEnd w:id="5297"/>
      <w:bookmarkEnd w:id="5298"/>
      <w:bookmarkEnd w:id="5299"/>
      <w:bookmarkEnd w:id="5300"/>
      <w:bookmarkEnd w:id="5301"/>
      <w:bookmarkEnd w:id="5302"/>
      <w:bookmarkEnd w:id="5303"/>
      <w:bookmarkEnd w:id="5304"/>
      <w:bookmarkEnd w:id="5305"/>
      <w:bookmarkEnd w:id="5306"/>
    </w:p>
    <w:p w14:paraId="24D126AD" w14:textId="77777777" w:rsidR="001447FA" w:rsidRPr="004529E5" w:rsidRDefault="001447FA" w:rsidP="009B730A">
      <w:pPr>
        <w:pStyle w:val="Rubrik3"/>
        <w:spacing w:before="0"/>
      </w:pPr>
      <w:bookmarkStart w:id="5307" w:name="_Toc518396724"/>
      <w:bookmarkStart w:id="5308" w:name="_Toc518401035"/>
      <w:bookmarkStart w:id="5309" w:name="_Toc518401752"/>
      <w:bookmarkStart w:id="5310" w:name="_Toc518401991"/>
      <w:bookmarkStart w:id="5311" w:name="_Toc518463145"/>
      <w:bookmarkStart w:id="5312" w:name="_Toc518462841"/>
      <w:bookmarkStart w:id="5313" w:name="_Toc518463797"/>
      <w:bookmarkStart w:id="5314" w:name="_Toc518464172"/>
      <w:bookmarkStart w:id="5315" w:name="_Toc518464411"/>
      <w:bookmarkStart w:id="5316" w:name="_Toc518472850"/>
      <w:bookmarkStart w:id="5317" w:name="_Toc8059881"/>
      <w:bookmarkStart w:id="5318" w:name="_Toc8061591"/>
      <w:bookmarkStart w:id="5319" w:name="_Toc8062123"/>
      <w:bookmarkStart w:id="5320" w:name="_Toc8064591"/>
      <w:bookmarkStart w:id="5321" w:name="_Toc8391268"/>
      <w:bookmarkStart w:id="5322" w:name="_Toc8391534"/>
      <w:bookmarkStart w:id="5323" w:name="_Toc8644739"/>
      <w:bookmarkStart w:id="5324" w:name="_Toc8645271"/>
      <w:bookmarkStart w:id="5325" w:name="_Toc8817752"/>
      <w:bookmarkStart w:id="5326" w:name="_Toc8818324"/>
      <w:bookmarkStart w:id="5327" w:name="_Toc8825693"/>
      <w:bookmarkStart w:id="5328" w:name="_Toc8831790"/>
      <w:bookmarkStart w:id="5329" w:name="_Toc8832699"/>
      <w:bookmarkStart w:id="5330" w:name="_Toc11153161"/>
      <w:bookmarkStart w:id="5331" w:name="_Toc11161082"/>
      <w:bookmarkStart w:id="5332" w:name="_Toc11167018"/>
      <w:bookmarkStart w:id="5333" w:name="_Toc11167554"/>
      <w:bookmarkStart w:id="5334" w:name="_Toc11168991"/>
      <w:bookmarkStart w:id="5335" w:name="_Toc11845944"/>
      <w:bookmarkStart w:id="5336" w:name="_Toc12611743"/>
      <w:bookmarkStart w:id="5337" w:name="_Toc12625010"/>
      <w:bookmarkStart w:id="5338" w:name="_Toc12627499"/>
      <w:bookmarkStart w:id="5339" w:name="_Toc12630389"/>
      <w:bookmarkStart w:id="5340" w:name="_Toc12632884"/>
      <w:bookmarkStart w:id="5341" w:name="_Toc17902956"/>
      <w:r w:rsidRPr="009B730A">
        <w:t>Tjänstepensionsföretag</w:t>
      </w:r>
      <w:r>
        <w:t xml:space="preserve"> ska omfattas av </w:t>
      </w:r>
      <w:r w:rsidDel="002B621D">
        <w:t xml:space="preserve">den </w:t>
      </w:r>
      <w:r w:rsidRPr="00726BAA">
        <w:t>särskild</w:t>
      </w:r>
      <w:r>
        <w:t xml:space="preserve">a </w:t>
      </w:r>
      <w:r w:rsidRPr="00726BAA">
        <w:t>tillsyn</w:t>
      </w:r>
      <w:r>
        <w:t>en över finansiella konglomerat</w:t>
      </w:r>
      <w:bookmarkEnd w:id="5307"/>
      <w:bookmarkEnd w:id="5308"/>
      <w:bookmarkEnd w:id="5309"/>
      <w:bookmarkEnd w:id="5310"/>
      <w:bookmarkEnd w:id="5311"/>
      <w:bookmarkEnd w:id="5312"/>
      <w:bookmarkEnd w:id="5313"/>
      <w:bookmarkEnd w:id="5314"/>
      <w:bookmarkEnd w:id="5315"/>
      <w:bookmarkEnd w:id="5316"/>
      <w:bookmarkEnd w:id="5317"/>
      <w:bookmarkEnd w:id="5318"/>
      <w:bookmarkEnd w:id="5319"/>
      <w:bookmarkEnd w:id="5320"/>
      <w:bookmarkEnd w:id="5321"/>
      <w:bookmarkEnd w:id="5322"/>
      <w:bookmarkEnd w:id="5323"/>
      <w:bookmarkEnd w:id="5324"/>
      <w:bookmarkEnd w:id="5325"/>
      <w:bookmarkEnd w:id="5326"/>
      <w:bookmarkEnd w:id="5327"/>
      <w:bookmarkEnd w:id="5328"/>
      <w:bookmarkEnd w:id="5329"/>
      <w:bookmarkEnd w:id="5330"/>
      <w:bookmarkEnd w:id="5331"/>
      <w:bookmarkEnd w:id="5332"/>
      <w:bookmarkEnd w:id="5333"/>
      <w:bookmarkEnd w:id="5334"/>
      <w:bookmarkEnd w:id="5335"/>
      <w:bookmarkEnd w:id="5336"/>
      <w:bookmarkEnd w:id="5337"/>
      <w:bookmarkEnd w:id="5338"/>
      <w:bookmarkEnd w:id="5339"/>
      <w:bookmarkEnd w:id="5340"/>
      <w:bookmarkEnd w:id="5341"/>
    </w:p>
    <w:p w14:paraId="06C5705A" w14:textId="77777777" w:rsidR="001447FA" w:rsidRPr="00D81805" w:rsidRDefault="001447FA" w:rsidP="001447FA">
      <w:pPr>
        <w:pStyle w:val="Brdtextram"/>
      </w:pPr>
      <w:r>
        <w:rPr>
          <w:b/>
        </w:rPr>
        <w:t xml:space="preserve">Regeringens förslag: </w:t>
      </w:r>
      <w:r>
        <w:t>Tjänstepensionsföretag ska omfattas av bestäm</w:t>
      </w:r>
      <w:r>
        <w:softHyphen/>
        <w:t>melserna om särskild tillsyn över finansiella konglomerat.</w:t>
      </w:r>
      <w:r w:rsidDel="003523D3">
        <w:t xml:space="preserve"> </w:t>
      </w:r>
      <w:r>
        <w:t>De ska även omfattas av bestämmelserna om utvidgad tillämpning av bestämmel</w:t>
      </w:r>
      <w:r>
        <w:softHyphen/>
        <w:t xml:space="preserve">serna om finansiella konglomerat liksom av bestämmelserna om undantag från tillsynen över finansiella konglomerat. </w:t>
      </w:r>
    </w:p>
    <w:p w14:paraId="5F73D455" w14:textId="77777777" w:rsidR="001447FA" w:rsidRPr="003D42A5" w:rsidRDefault="001447FA" w:rsidP="001447FA">
      <w:pPr>
        <w:pStyle w:val="Brdtextmedindrag"/>
        <w:rPr>
          <w:sz w:val="8"/>
          <w:szCs w:val="8"/>
        </w:rPr>
      </w:pPr>
    </w:p>
    <w:p w14:paraId="79A59E16" w14:textId="77777777" w:rsidR="001447FA" w:rsidRPr="000B0997" w:rsidRDefault="001447FA" w:rsidP="001447FA">
      <w:pPr>
        <w:pStyle w:val="Brdtextmedindrag"/>
      </w:pPr>
      <w:r>
        <w:rPr>
          <w:b/>
        </w:rPr>
        <w:t>Utredningens förslag</w:t>
      </w:r>
      <w:r>
        <w:t xml:space="preserve"> avviker från regeringens förslag. U</w:t>
      </w:r>
      <w:r w:rsidRPr="00726BAA">
        <w:t>tredningen</w:t>
      </w:r>
      <w:r>
        <w:t xml:space="preserve"> föreslår att tjänstepensionsföretag inte ska omfattas av </w:t>
      </w:r>
      <w:r w:rsidRPr="00726BAA">
        <w:t>bestämmelser</w:t>
      </w:r>
      <w:r>
        <w:t>na om särskild tillsyn över finansiella konglomerat.</w:t>
      </w:r>
    </w:p>
    <w:p w14:paraId="61AEB0B2" w14:textId="77777777" w:rsidR="001447FA" w:rsidRDefault="001447FA" w:rsidP="001447FA">
      <w:pPr>
        <w:pStyle w:val="Brdtextmedindrag"/>
      </w:pPr>
      <w:r>
        <w:rPr>
          <w:b/>
        </w:rPr>
        <w:t xml:space="preserve">Remissinstanserna: </w:t>
      </w:r>
      <w:r>
        <w:t xml:space="preserve">Flertalet remissinstanser tillstyrker förslaget eller har inget att invända mot det. </w:t>
      </w:r>
      <w:r>
        <w:rPr>
          <w:i/>
        </w:rPr>
        <w:t xml:space="preserve">Ägarföreningen ProSkandia </w:t>
      </w:r>
      <w:r>
        <w:t>anser att det är en brist att utredningen inte lämnar några förslag som rör finansiella kong</w:t>
      </w:r>
      <w:r>
        <w:softHyphen/>
        <w:t xml:space="preserve">lomerat. </w:t>
      </w:r>
      <w:r>
        <w:rPr>
          <w:i/>
        </w:rPr>
        <w:t xml:space="preserve">Livförsäkringsbolaget Skandia </w:t>
      </w:r>
      <w:r>
        <w:t>ser en risk för att förslaget, efter</w:t>
      </w:r>
      <w:r>
        <w:softHyphen/>
        <w:t>som det inte finns några bestämmelser om finansiella konglomerat för tjänstepensionsföretag, kan urholka regelverket för tillsyn över finansiella konglomerat.</w:t>
      </w:r>
    </w:p>
    <w:p w14:paraId="05BD7C80" w14:textId="77777777" w:rsidR="001447FA" w:rsidRDefault="001447FA" w:rsidP="001447FA">
      <w:pPr>
        <w:pStyle w:val="Brdtextmedindrag"/>
        <w:rPr>
          <w:b/>
        </w:rPr>
      </w:pPr>
      <w:r>
        <w:rPr>
          <w:b/>
        </w:rPr>
        <w:t>Promemorians förslag</w:t>
      </w:r>
      <w:r>
        <w:t xml:space="preserve"> överensstämmer med regeringens förslag.</w:t>
      </w:r>
    </w:p>
    <w:p w14:paraId="515DFA30" w14:textId="77777777" w:rsidR="001447FA" w:rsidRDefault="001447FA" w:rsidP="001447FA">
      <w:pPr>
        <w:pStyle w:val="Brdtextmedindrag"/>
      </w:pPr>
      <w:r>
        <w:rPr>
          <w:b/>
        </w:rPr>
        <w:t xml:space="preserve">Remissinstanserna: </w:t>
      </w:r>
      <w:r>
        <w:t xml:space="preserve">Flertalet remissinstanser tillstyrker förslaget eller har inget att invända mot det. </w:t>
      </w:r>
      <w:r w:rsidRPr="000B0997">
        <w:rPr>
          <w:i/>
        </w:rPr>
        <w:t>Svensk Försäkring</w:t>
      </w:r>
      <w:r>
        <w:t xml:space="preserve"> ifrågasätter om bestäm</w:t>
      </w:r>
      <w:r>
        <w:softHyphen/>
        <w:t>melser om konglomerat tillför något utöver de bestämmelser om grupp</w:t>
      </w:r>
      <w:r>
        <w:softHyphen/>
        <w:t>tillsyn som föreslås för tjänstepensionsföretag. Enligt Svensk Försäkring är det dessutom är tveksamt om bestämmelserna om konglomerat tillför något i förhållande till bestämmelserna om grupptillsyn i Solvens II-regel</w:t>
      </w:r>
      <w:r>
        <w:softHyphen/>
        <w:t xml:space="preserve">verket, som utgör förebild för förslaget om bestämmelser om grupptillsyn i fråga om tjänstepensionsföretag. </w:t>
      </w:r>
      <w:r>
        <w:rPr>
          <w:i/>
        </w:rPr>
        <w:t xml:space="preserve">Svenska Bankföreningen </w:t>
      </w:r>
      <w:r w:rsidRPr="002F76AE">
        <w:t>anser att det</w:t>
      </w:r>
      <w:r>
        <w:rPr>
          <w:i/>
        </w:rPr>
        <w:t xml:space="preserve"> </w:t>
      </w:r>
      <w:r>
        <w:t>saknas en analys av vilka effekter den föreslagna regleringen för tjänstepensionsföretag kan få utifrån de kapitalkravsregler som gäller för kreditinstitut och värdepappersföretag. Bankföreningen efterlyser också förtydliganden av hur ett tjänstepensionsföretag ska betraktas i den konsoliderade situationen (kapitalkravet på gruppnivå).</w:t>
      </w:r>
    </w:p>
    <w:p w14:paraId="1D53EC6A" w14:textId="77777777" w:rsidR="001447FA" w:rsidRDefault="001447FA" w:rsidP="001447FA">
      <w:pPr>
        <w:pStyle w:val="Rubrik4utannumrering"/>
      </w:pPr>
      <w:r>
        <w:t>Skälen för regeringens förslag</w:t>
      </w:r>
    </w:p>
    <w:p w14:paraId="37A16458" w14:textId="77777777" w:rsidR="001447FA" w:rsidRDefault="001447FA" w:rsidP="001447FA">
      <w:pPr>
        <w:pStyle w:val="Rubrik5utannumrering"/>
        <w:spacing w:before="0"/>
      </w:pPr>
      <w:r w:rsidRPr="005509BF">
        <w:t>Andra</w:t>
      </w:r>
      <w:r>
        <w:t xml:space="preserve"> </w:t>
      </w:r>
      <w:r w:rsidRPr="005509BF">
        <w:t>tjänstepensionsdirektivet</w:t>
      </w:r>
    </w:p>
    <w:p w14:paraId="45934289" w14:textId="77777777" w:rsidR="001447FA" w:rsidRDefault="001447FA" w:rsidP="001447FA">
      <w:pPr>
        <w:pStyle w:val="Brdtext"/>
      </w:pPr>
      <w:r>
        <w:t xml:space="preserve">Andra tjänstepensionsdirektivet innehåller inte några bestämmelser om att tjänstepensionsföretag ska omfattas av bestämmelser om särskild tillsyn över finansiella konglomerat, </w:t>
      </w:r>
      <w:r w:rsidRPr="00D900B8">
        <w:t xml:space="preserve">dvs. </w:t>
      </w:r>
      <w:r w:rsidRPr="000B0997">
        <w:t>grupper</w:t>
      </w:r>
      <w:r w:rsidRPr="00726BAA">
        <w:t xml:space="preserve"> av företag som </w:t>
      </w:r>
      <w:r w:rsidRPr="009A5DEF">
        <w:t xml:space="preserve">driver </w:t>
      </w:r>
      <w:r w:rsidRPr="00D900B8">
        <w:t>verk</w:t>
      </w:r>
      <w:r>
        <w:softHyphen/>
      </w:r>
      <w:r w:rsidRPr="00D900B8">
        <w:t>samhet av viss storlek både i bank- och värdepapperssektorn och i försäk</w:t>
      </w:r>
      <w:r>
        <w:softHyphen/>
      </w:r>
      <w:r w:rsidRPr="00D900B8">
        <w:t>ringssektorn</w:t>
      </w:r>
      <w:r w:rsidRPr="000B0997">
        <w:t xml:space="preserve">. </w:t>
      </w:r>
    </w:p>
    <w:p w14:paraId="3D6C4EF2" w14:textId="77777777" w:rsidR="001447FA" w:rsidRDefault="001447FA" w:rsidP="001447FA">
      <w:pPr>
        <w:pStyle w:val="Brdtextmedindrag"/>
      </w:pPr>
      <w:r>
        <w:t xml:space="preserve">Tjänstepensionsinstitut är inte heller en sådan reglerad enhet som anges i </w:t>
      </w:r>
      <w:r w:rsidRPr="0020255B">
        <w:t>E</w:t>
      </w:r>
      <w:r>
        <w:t>uropaparlamentets och rådets direktiv 2002/87/EG av den 16 </w:t>
      </w:r>
      <w:r w:rsidRPr="0020255B">
        <w:t>december 2002 om extra tillsyn över kreditinstitut, försäkringsföretag och värde</w:t>
      </w:r>
      <w:r>
        <w:t>-</w:t>
      </w:r>
      <w:r w:rsidRPr="0020255B">
        <w:t>pappersföretag i ett finansiellt konglomerat och om ändring av rådets direktiv 73/239/EEG, 79/267/EEG, 92/49/EEG, 92/96/EEG, 93/6/EEG och 93/22/EEG samt Europaparlamentets och rådets direktiv 98/78/EG och 2000/12/EG</w:t>
      </w:r>
      <w:r>
        <w:t>, i det följande benämnt konglomeratdirektivet.</w:t>
      </w:r>
    </w:p>
    <w:p w14:paraId="7F1D7732" w14:textId="77777777" w:rsidR="001447FA" w:rsidRPr="00D746D6" w:rsidRDefault="001447FA" w:rsidP="001447FA">
      <w:pPr>
        <w:pStyle w:val="Rubrik5utannumrering"/>
      </w:pPr>
      <w:r>
        <w:lastRenderedPageBreak/>
        <w:t xml:space="preserve">Solvens </w:t>
      </w:r>
      <w:r w:rsidRPr="00D746D6">
        <w:t>II-</w:t>
      </w:r>
      <w:r w:rsidRPr="00AC714D">
        <w:t>direktivet</w:t>
      </w:r>
    </w:p>
    <w:p w14:paraId="2872BED7" w14:textId="77777777" w:rsidR="001447FA" w:rsidRDefault="001447FA" w:rsidP="001447FA">
      <w:pPr>
        <w:pStyle w:val="Brdtextmedindrag"/>
        <w:ind w:firstLine="0"/>
      </w:pPr>
      <w:r>
        <w:t>Försäkringsföretag som avses i Solvens II-regelverket omfattas av särskild tillsyn över finansiella konglomerat om de ingår i en grupp som utgör ett finansiellt konglomerat (artikel 2.2 i konglomeratdirektivet i lydelsen enligt artikel 2.1 i Europaparlamentets och rådets direktiv 2011/89/EU av den 16 </w:t>
      </w:r>
      <w:r w:rsidRPr="0020255B">
        <w:t>november 2011 om ändring av direktiven 98/78/EG, 2002/87/EG, 2006/48/EG och 2009/138/EG vad gäller extra tillsyn över finansiella enheter i ett finansiellt konglomerat</w:t>
      </w:r>
      <w:r>
        <w:t>, i det följande benämnt ändrings</w:t>
      </w:r>
      <w:r>
        <w:softHyphen/>
        <w:t>direktivet). Solvens II-direktivet är anpassat till konglomeratdirektivet och i Solvens II-direktivet finns flera hänvisningar till konglomeratdirektivet. Av särskilt intresse för tjänstepensionsföretag är definitionen av blandat finansiellt holdingföretag. I Solvens II-direktivet anges</w:t>
      </w:r>
      <w:r w:rsidRPr="00D900B8">
        <w:t xml:space="preserve"> </w:t>
      </w:r>
      <w:r>
        <w:t xml:space="preserve">det med </w:t>
      </w:r>
      <w:r w:rsidRPr="0050408A">
        <w:t xml:space="preserve">blandat finansiellt holdingföretag </w:t>
      </w:r>
      <w:r>
        <w:t xml:space="preserve">avses </w:t>
      </w:r>
      <w:r w:rsidRPr="0050408A">
        <w:t>ett blandat finansiellt holdingföretag i den mening som avses i artikel</w:t>
      </w:r>
      <w:r>
        <w:t xml:space="preserve"> </w:t>
      </w:r>
      <w:r w:rsidRPr="0050408A">
        <w:t xml:space="preserve">2.15 i </w:t>
      </w:r>
      <w:r>
        <w:t xml:space="preserve">konglomeratdirektivet (artikel 212.1 h i Solvens II-direktivet i lydelsen enligt artikel 4.1 i ändringsdirektivet). </w:t>
      </w:r>
    </w:p>
    <w:p w14:paraId="550FF361" w14:textId="77777777" w:rsidR="001447FA" w:rsidRDefault="001447FA" w:rsidP="001447FA">
      <w:pPr>
        <w:pStyle w:val="Rubrik5utannumrering"/>
      </w:pPr>
      <w:r w:rsidRPr="005509BF">
        <w:t>Konglomeratdirektivet</w:t>
      </w:r>
    </w:p>
    <w:p w14:paraId="5FF8AFB2" w14:textId="77777777" w:rsidR="001447FA" w:rsidRDefault="001447FA" w:rsidP="001447FA">
      <w:pPr>
        <w:pStyle w:val="Brdtextmedindrag"/>
        <w:ind w:firstLine="0"/>
      </w:pPr>
      <w:r>
        <w:t>I konglomeratdirektivet finns bestämmelser om särskild tillsyn över finan</w:t>
      </w:r>
      <w:r>
        <w:softHyphen/>
        <w:t>siella konglomerat. Direktivet innehåller flera bestämmelser om vilka typer av grupper som ska anses utgöra ett finansiellt konglomerat och där</w:t>
      </w:r>
      <w:r>
        <w:softHyphen/>
        <w:t>med omfattas av den extra tillsynen (</w:t>
      </w:r>
      <w:r w:rsidRPr="00D900B8">
        <w:t>artik</w:t>
      </w:r>
      <w:r>
        <w:t>larna 2 och 3). Den extra till</w:t>
      </w:r>
      <w:r>
        <w:softHyphen/>
        <w:t>synen innebär krav på kapitaltäckning genom att en kapitalbas på konglo</w:t>
      </w:r>
      <w:r>
        <w:softHyphen/>
        <w:t>meratnivå ska motsvara ett visst kapitalkrav för konglomeratet (artikel 6), rapportering av riskkoncentrationer (artikel 7) och transaktioner inom det finansiella konglomeratet (artikel 8). På nivån för det finansiella konglo</w:t>
      </w:r>
      <w:r>
        <w:softHyphen/>
        <w:t>meratet ska det finnas rutiner för intern kontroll och metoder för risk</w:t>
      </w:r>
      <w:r>
        <w:softHyphen/>
        <w:t>hantering (artikel 9). I konglomeratdirektivet finns också bestämmelser om vilken behörig myndighet som ska ansvara för utövandet av den extra tillsynen (artiklarna 10 och 11) och samarbete mellan olika behöriga myndigheter (artikel 12).</w:t>
      </w:r>
    </w:p>
    <w:p w14:paraId="6279293C" w14:textId="77777777" w:rsidR="001447FA" w:rsidRDefault="001447FA" w:rsidP="001447FA">
      <w:pPr>
        <w:pStyle w:val="Rubrik5utannumrering"/>
      </w:pPr>
      <w:r>
        <w:t>Frankrike tillämpar lagstiftningen om finansiella konglomerat på tjänstepensionsinstitut</w:t>
      </w:r>
    </w:p>
    <w:p w14:paraId="5D2FE060" w14:textId="77777777" w:rsidR="001447FA" w:rsidRPr="00DC5684" w:rsidRDefault="001447FA" w:rsidP="001447FA">
      <w:pPr>
        <w:pStyle w:val="Brdtextmedindrag"/>
        <w:ind w:firstLine="0"/>
      </w:pPr>
      <w:r>
        <w:t>I den franska lagstiftningen om finansiella konglomerat har det införts bestämmelser om att tjänstepensionsinstitut (</w:t>
      </w:r>
      <w:r>
        <w:rPr>
          <w:i/>
        </w:rPr>
        <w:t xml:space="preserve">fr. </w:t>
      </w:r>
      <w:r>
        <w:t xml:space="preserve">”institution de retraite professionnelle supplémentaire”) ska anses </w:t>
      </w:r>
      <w:r w:rsidRPr="00D900B8">
        <w:t>var</w:t>
      </w:r>
      <w:r>
        <w:t xml:space="preserve">a </w:t>
      </w:r>
      <w:r w:rsidRPr="00726BAA">
        <w:t>reglera</w:t>
      </w:r>
      <w:r>
        <w:t>de företag som till</w:t>
      </w:r>
      <w:r>
        <w:softHyphen/>
        <w:t>hör försäkringssektorn (a</w:t>
      </w:r>
      <w:r w:rsidRPr="00B95FEF">
        <w:t>rtikel L517-2 Code monétaire et financier</w:t>
      </w:r>
      <w:r>
        <w:t>). Detta innebär att franska tjänstepensionsinstitut omfattas av den franska lagstift</w:t>
      </w:r>
      <w:r>
        <w:softHyphen/>
        <w:t>ningen om finansiella konglomerat.</w:t>
      </w:r>
    </w:p>
    <w:p w14:paraId="10BFAD34" w14:textId="77777777" w:rsidR="001447FA" w:rsidRDefault="001447FA" w:rsidP="001447FA">
      <w:pPr>
        <w:pStyle w:val="Rubrik5utannumrering"/>
      </w:pPr>
      <w:r>
        <w:t>L</w:t>
      </w:r>
      <w:r w:rsidRPr="00441FA1">
        <w:t>ag</w:t>
      </w:r>
      <w:r>
        <w:t>en</w:t>
      </w:r>
      <w:r w:rsidRPr="00441FA1">
        <w:t xml:space="preserve"> om särskild tillsyn över </w:t>
      </w:r>
      <w:r w:rsidRPr="0036220A">
        <w:t>finansiella</w:t>
      </w:r>
      <w:r w:rsidRPr="00441FA1">
        <w:t xml:space="preserve"> konglomerat</w:t>
      </w:r>
    </w:p>
    <w:p w14:paraId="24644DB4" w14:textId="77777777" w:rsidR="001447FA" w:rsidRPr="005509BF" w:rsidRDefault="001447FA" w:rsidP="001447FA">
      <w:pPr>
        <w:pStyle w:val="Brdtext"/>
      </w:pPr>
      <w:r>
        <w:t>Konglomeratdirektivet har i svensk rätt genomförts genom konglomerat</w:t>
      </w:r>
      <w:r>
        <w:softHyphen/>
        <w:t>lagen (prop. 2005/06:45). I konglomeratlagen finns bestäm</w:t>
      </w:r>
      <w:r>
        <w:softHyphen/>
        <w:t>melser om vilken typ av grupper som ska omfattas av särskild tillsyn över finansiella konglomerat (1–3 kap.). Det finns bestämmelser om kontroll av den finansiella ställningen och för finansiella konglomerat gäller särskilda bestämmelser om kapitalbas och kapitalkrav (5 kap. 1–6 §§), om risk</w:t>
      </w:r>
      <w:r>
        <w:softHyphen/>
        <w:t xml:space="preserve">koncentrationer (5 kap. 7 och 8 §§) och interna transaktioner (5 kap. 9 §). Det finns även bestämmelser om rapportering av vissa uppgifter som </w:t>
      </w:r>
      <w:r>
        <w:lastRenderedPageBreak/>
        <w:t xml:space="preserve">anknyter till dessa särskilda bestämmelser (5 kap. 10–12 §§). Vidare gäller att det ska finnas ett system för riskhantering och rutiner för intern kontroll för det finansiella konglomeratet (5 kap. 13–15 §§). Det finns även ett särskilt lämplighetskrav för </w:t>
      </w:r>
      <w:r w:rsidRPr="00D900B8">
        <w:t>de</w:t>
      </w:r>
      <w:r>
        <w:t>m som ingår i ledningen för ett blandat finansiellt holdingföretag (5 kap. 16 §). I konglomeratlagen finns också bestämmelser om tillsyn (6 kap.) och ingripanden (7 kap.) samt om vilken myndighet som ska ansvara för tillsynen över finansiella konglomerat, dvs. vara samordnare (4 kap.).</w:t>
      </w:r>
    </w:p>
    <w:p w14:paraId="3705B381" w14:textId="77777777" w:rsidR="001447FA" w:rsidRPr="0034251E" w:rsidRDefault="001447FA" w:rsidP="001447FA">
      <w:pPr>
        <w:pStyle w:val="Rubrik5utannumrering"/>
      </w:pPr>
      <w:r w:rsidRPr="0039406B">
        <w:t>Gällande</w:t>
      </w:r>
      <w:r w:rsidRPr="007450DD">
        <w:t xml:space="preserve"> rätt</w:t>
      </w:r>
    </w:p>
    <w:p w14:paraId="70C42FC8" w14:textId="77777777" w:rsidR="001447FA" w:rsidRDefault="001447FA" w:rsidP="001447FA">
      <w:pPr>
        <w:pStyle w:val="Brdtext"/>
      </w:pPr>
      <w:r>
        <w:t>För att flera företag tillsammans ska utgöra ett finansiellt konglomerat och omfattas av särskild tillsyn krävs att det i en grupp finns företag som driver betydande verksamhet både inom försäkringssektorn och inom bank- och värdepapperssektorn (2 kap. 1 § konglomeratlagen). F</w:t>
      </w:r>
      <w:r w:rsidRPr="00726BAA">
        <w:t>örsäkringsföretag</w:t>
      </w:r>
      <w:r>
        <w:t xml:space="preserve"> eller motsvarande utländska företag, försäkringsholdingföretag och specialföretag tillhör försäkringssektorn (1 kap. 3 § 7 b konglomerat</w:t>
      </w:r>
      <w:r>
        <w:softHyphen/>
        <w:t>lagen). Försäkringsföretag som ingår i grupper där det även finns företag som driver verksamhet inom bank- och värdepapperssektorn kan därmed komma att omfattas av bestämmelserna om särskild tillsyn över finansiella konglomerat.</w:t>
      </w:r>
    </w:p>
    <w:p w14:paraId="3169F648" w14:textId="77777777" w:rsidR="001447FA" w:rsidRPr="000B0997" w:rsidRDefault="001447FA" w:rsidP="001447FA">
      <w:pPr>
        <w:pStyle w:val="Brdtextmedindrag"/>
      </w:pPr>
      <w:r>
        <w:t xml:space="preserve">Även de försäkringsföretag som följer övergångsbestämmelserna kan komma att omfattas av bestämmelser om särskild tillsyn över finansiella konglomerat </w:t>
      </w:r>
      <w:r w:rsidRPr="00620C7E">
        <w:t>(</w:t>
      </w:r>
      <w:r w:rsidRPr="000B0997">
        <w:t>punkt 2 i övergångsbestämmelserna till lagen [2015:700] om ändring i försäkringsrörelselagen [2010:2043]). Detta följer av att dessa företag är försäkringsföretag och därmed omfattas de, på samma sätt som företag som fullt ut tillämpar Solvens II-regelverket, av bestämmel</w:t>
      </w:r>
      <w:r>
        <w:softHyphen/>
      </w:r>
      <w:r w:rsidRPr="000B0997">
        <w:t>serna i konglomeratlagen (1 kap. 3 § 14, se även prop. 2005/06:45 s. 95).</w:t>
      </w:r>
    </w:p>
    <w:p w14:paraId="4919EDEA" w14:textId="77777777" w:rsidR="001447FA" w:rsidRDefault="001447FA" w:rsidP="001447FA">
      <w:pPr>
        <w:pStyle w:val="Brdtextmedindrag"/>
      </w:pPr>
      <w:r>
        <w:t>Tjänstepensionskassor, dvs. understödsföreningar som driver verk</w:t>
      </w:r>
      <w:r>
        <w:softHyphen/>
        <w:t>samhet avseende tjänstepensionsförsäkring, omfattas i dag inte av några bestämmelser om särskild tillsyn över finansiella konglomerat (l</w:t>
      </w:r>
      <w:r w:rsidRPr="0079474A">
        <w:t>ag</w:t>
      </w:r>
      <w:r>
        <w:t>en</w:t>
      </w:r>
      <w:r w:rsidRPr="0079474A">
        <w:t xml:space="preserve"> </w:t>
      </w:r>
      <w:r>
        <w:t>[</w:t>
      </w:r>
      <w:r w:rsidRPr="0079474A">
        <w:t>2010:2073</w:t>
      </w:r>
      <w:r>
        <w:t>] om ändring i lagen [</w:t>
      </w:r>
      <w:r w:rsidRPr="0079474A">
        <w:t>2006:531</w:t>
      </w:r>
      <w:r>
        <w:t>]</w:t>
      </w:r>
      <w:r w:rsidRPr="0079474A">
        <w:t xml:space="preserve"> om särskild tillsyn över finan</w:t>
      </w:r>
      <w:r>
        <w:softHyphen/>
      </w:r>
      <w:r w:rsidRPr="0079474A">
        <w:t>siella konglomerat</w:t>
      </w:r>
      <w:r>
        <w:t>). Före införandet av försäkringsrörelselagen omfatta</w:t>
      </w:r>
      <w:r>
        <w:softHyphen/>
        <w:t>des dock tjänstepensionskassor och andra understödsföreningar av bestämmelser om särskild tillsyn över finansiella konglomerat (se samma prop. s. 95 f.).</w:t>
      </w:r>
    </w:p>
    <w:p w14:paraId="02C907F9" w14:textId="77777777" w:rsidR="001447FA" w:rsidRPr="008279BF" w:rsidRDefault="001447FA" w:rsidP="001447FA">
      <w:pPr>
        <w:pStyle w:val="Rubrik5utannumrering"/>
      </w:pPr>
      <w:r>
        <w:t>Det b</w:t>
      </w:r>
      <w:r w:rsidRPr="008570A0">
        <w:t>ehövs</w:t>
      </w:r>
      <w:r>
        <w:t xml:space="preserve"> bestämmelser om särskild tillsyn över finansiella konglomerat för </w:t>
      </w:r>
      <w:r w:rsidRPr="005317C3">
        <w:t>tjänstepensionsföretag</w:t>
      </w:r>
    </w:p>
    <w:p w14:paraId="75438663" w14:textId="77777777" w:rsidR="001447FA" w:rsidRDefault="001447FA" w:rsidP="001447FA">
      <w:pPr>
        <w:pStyle w:val="Brdtext"/>
      </w:pPr>
      <w:r>
        <w:t>När ett nytt regelverk införs inom det finansiella området är det av yttersta vikt att regelverket inte försämrar den finansiella stabiliteten. Det grund</w:t>
      </w:r>
      <w:r>
        <w:softHyphen/>
        <w:t xml:space="preserve">läggande syftet med det nya regelverket för tjänstepensionsföretag är i och för sig att möjliggöra en effektiv förvaltning av tjänstepensionskapital samtidigt som ett fullgott skydd säkerställs för de framtida pensionärerna, se avsnitt </w:t>
      </w:r>
      <w:r w:rsidRPr="00D900B8">
        <w:t>5.</w:t>
      </w:r>
      <w:r>
        <w:t>6. Dessa intressen om en effektiv förvaltning och ett fullgott skydd för framtida pensionärer får dock inte leda till att den finansiella stabiliteten äventyras</w:t>
      </w:r>
      <w:r w:rsidRPr="00726BAA">
        <w:t>.</w:t>
      </w:r>
    </w:p>
    <w:p w14:paraId="3A87873E" w14:textId="77777777" w:rsidR="001447FA" w:rsidRDefault="001447FA" w:rsidP="001447FA">
      <w:pPr>
        <w:pStyle w:val="Brdtextmedindrag"/>
      </w:pPr>
      <w:r w:rsidRPr="002A0FE5">
        <w:t>Syftet med bestämmelser om särskild tillsyn över finansiella konglo</w:t>
      </w:r>
      <w:r>
        <w:softHyphen/>
      </w:r>
      <w:r w:rsidRPr="002A0FE5">
        <w:t xml:space="preserve">merat är att genom sådan tillsyn förhindra att problem som uppstår i en sektor på finansmarknaderna sprids till andra sektorer, genom de olika sektorernas inbördes bindningar i företagsgrupper med verksamhet inom </w:t>
      </w:r>
      <w:r w:rsidRPr="002A0FE5">
        <w:lastRenderedPageBreak/>
        <w:t>flera sektorer (se skäl</w:t>
      </w:r>
      <w:r>
        <w:t>en</w:t>
      </w:r>
      <w:r w:rsidRPr="002A0FE5">
        <w:t> 2 och 3 i konglomeratdirektivet). Detta syfte upp</w:t>
      </w:r>
      <w:r>
        <w:softHyphen/>
      </w:r>
      <w:r w:rsidRPr="002A0FE5">
        <w:t>nås genom materiella krav inom den särskilda tillsynen bl.a. i form av ett särskilt kapitalkrav för det finansiella konglomeratet, genom krav på und</w:t>
      </w:r>
      <w:r>
        <w:softHyphen/>
      </w:r>
      <w:r w:rsidRPr="002A0FE5">
        <w:t>vikande av alltför stora riskkoncentrationer och på att interna transaktioner inte får hota solvens eller finansiell ställning inom ett finansiellt kong</w:t>
      </w:r>
      <w:r>
        <w:softHyphen/>
      </w:r>
      <w:r w:rsidRPr="002A0FE5">
        <w:t>lomerat. Dessa materiella krav kompletteras med bestämmelser om att vissa uppgifter ska rapporteras till en särskild tillsynsmyndighet (prop. 2005/06:45 s. 86–90).</w:t>
      </w:r>
    </w:p>
    <w:p w14:paraId="7C5C2911" w14:textId="6BC15E97" w:rsidR="001447FA" w:rsidRDefault="001447FA" w:rsidP="001447FA">
      <w:pPr>
        <w:pStyle w:val="Brdtextmedindrag"/>
      </w:pPr>
      <w:r>
        <w:t>Tjänstepensionsföretag kommer, på samma sätt som försäkringsföretag, att kunna ingå i grupper med företag som är verksamma inom andra delar och sektorer av finansmarknaderna, exempelvis banker. Finansinspek</w:t>
      </w:r>
      <w:r>
        <w:softHyphen/>
        <w:t>tionen framför i sin rapport Förslag till kapitalkravsreglering för tjänste</w:t>
      </w:r>
      <w:r>
        <w:softHyphen/>
        <w:t>pensionsföretag den 1 september 2017 (</w:t>
      </w:r>
      <w:r w:rsidR="00321362">
        <w:t>d</w:t>
      </w:r>
      <w:r>
        <w:t>nr 17</w:t>
      </w:r>
      <w:r w:rsidR="00321362">
        <w:t>-</w:t>
      </w:r>
      <w:r>
        <w:t>4640), i det följande benämnd kapitalkravsrapporten, att det i en grupp med företag som driver verksamhet inom både försäkringssektorn samt bank- och värdepappers</w:t>
      </w:r>
      <w:r>
        <w:softHyphen/>
        <w:t>sektorn finns en risk för att finansiella problem i ett av de ingående före</w:t>
      </w:r>
      <w:r>
        <w:softHyphen/>
        <w:t xml:space="preserve">tagen, utöver att påverka företaget och andra företag inom samma sektor, också sprider sig till företag i andra finansiella sektorer (s. 65). </w:t>
      </w:r>
      <w:r w:rsidRPr="00D900B8">
        <w:t xml:space="preserve">Detta </w:t>
      </w:r>
      <w:r>
        <w:t>gäller enligt regeringens mening oavsett om det är ett försäkringsföretag eller ett tjänstepensionsföretag som ingår i gruppen.</w:t>
      </w:r>
    </w:p>
    <w:p w14:paraId="76A05F51" w14:textId="77777777" w:rsidR="001447FA" w:rsidRPr="009A5DEF" w:rsidRDefault="001447FA" w:rsidP="001447FA">
      <w:pPr>
        <w:pStyle w:val="Brdtextmedindrag"/>
      </w:pPr>
      <w:r w:rsidRPr="009A5DEF">
        <w:t>Tjänstepensionsföretag ingår, som framgår ovan, inte i beskrivningen av försäkringssektorn enligt konglomeratlagen. I en koncern kan den domine</w:t>
      </w:r>
      <w:r w:rsidRPr="009A5DEF">
        <w:softHyphen/>
        <w:t>rande försäkringsverksamheten vara sådan som avser tjänstepensions</w:t>
      </w:r>
      <w:r w:rsidRPr="009A5DEF">
        <w:softHyphen/>
        <w:t xml:space="preserve">försäkringar. Om den verksamheten efter en sådan ombildning som avses i avsnitt </w:t>
      </w:r>
      <w:r>
        <w:t>6</w:t>
      </w:r>
      <w:r w:rsidRPr="009A5DEF">
        <w:t>.3 drivs i ett tjänstepensionsföretag, som i sin unionsrättsliga egenskap av tjänstepensionsinstitut inte omfattas av konglomerat</w:t>
      </w:r>
      <w:r w:rsidRPr="009A5DEF">
        <w:softHyphen/>
        <w:t xml:space="preserve">direktivet, kan det medföra att koncernen enligt konglomeratlagen inte längre är ett finansiellt konglomerat. Ett byte av regelverk för ett företag i gruppen kan alltså leda till att hela gruppen inte längre omfattas av den särskilda tillsynen över finansiella konglomerat. </w:t>
      </w:r>
    </w:p>
    <w:p w14:paraId="0175A73B" w14:textId="77777777" w:rsidR="001447FA" w:rsidRDefault="001447FA" w:rsidP="001447FA">
      <w:pPr>
        <w:pStyle w:val="Brdtextmedindrag"/>
      </w:pPr>
      <w:r>
        <w:t>Detta talar för att den tjänstepensionsverksamhet som i dag drivs av försäkringsföretag även efter en omvandling till tjänstepensionsföretag bör omfattas av bestämmelser om särskild tillsyn över finansiella konglo</w:t>
      </w:r>
      <w:r>
        <w:softHyphen/>
        <w:t>merat. På så sätt motverkas att en betydande del av den svenska finans</w:t>
      </w:r>
      <w:r>
        <w:softHyphen/>
        <w:t xml:space="preserve">marknaden och en mycket stor del av försäkringssektorn faller utanför den särskilda tillsynen. Som </w:t>
      </w:r>
      <w:r>
        <w:rPr>
          <w:i/>
        </w:rPr>
        <w:t>L</w:t>
      </w:r>
      <w:r w:rsidRPr="0002111A">
        <w:rPr>
          <w:i/>
        </w:rPr>
        <w:t>ivförsäkringsbolaget</w:t>
      </w:r>
      <w:r>
        <w:rPr>
          <w:i/>
        </w:rPr>
        <w:t xml:space="preserve"> Skandia </w:t>
      </w:r>
      <w:r>
        <w:t>befarar skulle detta kunna leda till att regelverket för tillsyn över finansiella konglomerat urholkas och inte längre kan bidra till att bibehålla den finansiella stabiliteten.</w:t>
      </w:r>
    </w:p>
    <w:p w14:paraId="199D3F34" w14:textId="77777777" w:rsidR="001447FA" w:rsidRDefault="001447FA" w:rsidP="001447FA">
      <w:pPr>
        <w:pStyle w:val="Brdtextmedindrag"/>
      </w:pPr>
      <w:r>
        <w:t>Om tjänstepensionsföretag inte omfattas av en särskild tillsyn över finansiella konglomerat kan det även uppkomma en omotiverad sned</w:t>
      </w:r>
      <w:r>
        <w:softHyphen/>
        <w:t xml:space="preserve">vridning av konkurrensen inom försäkringssektorn (se avsnitt </w:t>
      </w:r>
      <w:r w:rsidRPr="00D900B8">
        <w:t>5.</w:t>
      </w:r>
      <w:r>
        <w:t>7). Det vore mindre lämpligt om en grupp av företag från olika sektorer inte längre är ett finansiellt konglomerat enbart av det skälet att ett försäkringsföretag i koncernen omvandlas till ett tjänstepensionsföretag. I allmänhet innebär en sådan omvandling inte att verksamheten ändrar karaktär, utan endast att den efter omvandlingen drivs enligt ett annat rörelseregelverk. Även detta talar för att tjänstepensionsföretag bör omfattas av den särskilda tillsynen över finansiella konglomerat.</w:t>
      </w:r>
    </w:p>
    <w:p w14:paraId="408E6D48" w14:textId="77777777" w:rsidR="001447FA" w:rsidRDefault="001447FA" w:rsidP="001447FA">
      <w:pPr>
        <w:pStyle w:val="Brdtextmedindrag"/>
      </w:pPr>
      <w:r w:rsidRPr="008C15AD">
        <w:t>När</w:t>
      </w:r>
      <w:r>
        <w:t xml:space="preserve"> det införs bestämmelser om tillsyn på flera olika nivåer kan det finnas en risk för att de olika tillsynerna överlappar varandra och, som </w:t>
      </w:r>
      <w:r w:rsidRPr="00464DB8">
        <w:rPr>
          <w:i/>
        </w:rPr>
        <w:lastRenderedPageBreak/>
        <w:t>Svensk Försäkring</w:t>
      </w:r>
      <w:r>
        <w:t xml:space="preserve"> befarar, att den särskilda tillsynen inte tillför något utöver den övriga tillsyn som ska utövas, över ett företag på individuell nivå eller på gruppnivå. Dock utgår</w:t>
      </w:r>
      <w:r w:rsidRPr="009A5DEF">
        <w:t xml:space="preserve"> tillsyn</w:t>
      </w:r>
      <w:r>
        <w:t xml:space="preserve">en över det enskilda företaget </w:t>
      </w:r>
      <w:r w:rsidRPr="00D900B8">
        <w:t>från det</w:t>
      </w:r>
      <w:r>
        <w:t xml:space="preserve">ta </w:t>
      </w:r>
      <w:r w:rsidRPr="009A5DEF">
        <w:t>företaget</w:t>
      </w:r>
      <w:r>
        <w:t xml:space="preserve"> särskilt,</w:t>
      </w:r>
      <w:r w:rsidRPr="009A5DEF">
        <w:t xml:space="preserve"> </w:t>
      </w:r>
      <w:r>
        <w:t>medan den särskilda tillsynen över finansiella konglomerat utgår från de särskilda risker som finns i koncerner där det ingår företag både från försäkringssektorn och bank- och värdepappers</w:t>
      </w:r>
      <w:r>
        <w:softHyphen/>
        <w:t>sektorn. Det senare perspektivet beaktas enligt regeringens uppfattning inte tillräckligt inom ramen för den tillsyn som utövas över ett företag en</w:t>
      </w:r>
      <w:r>
        <w:softHyphen/>
        <w:t>skilt eller på gruppnivå, dvs. över flera företag som alla tillhör samma sektor</w:t>
      </w:r>
      <w:r w:rsidRPr="009A5DEF">
        <w:t>.</w:t>
      </w:r>
      <w:r>
        <w:t xml:space="preserve"> </w:t>
      </w:r>
    </w:p>
    <w:p w14:paraId="33033BC3" w14:textId="77777777" w:rsidR="001447FA" w:rsidRDefault="001447FA" w:rsidP="001447FA">
      <w:pPr>
        <w:pStyle w:val="Brdtextmedindrag"/>
      </w:pPr>
      <w:r>
        <w:t>Sammantaget finns starka skäl för att tjänstepensionsföretag ska om</w:t>
      </w:r>
      <w:r>
        <w:softHyphen/>
        <w:t>fattas av bestämmelser om särskild tillsyn över finansiella konglomerat och beaktansvärda risker om så inte blir fallet. För att uppnå det resultatet bör det göras ändringar i konglomeratlagen. Bestämmelserna om särskild tillsyn över finansiella konglomerat</w:t>
      </w:r>
      <w:r w:rsidRPr="00D900B8">
        <w:t xml:space="preserve"> bör </w:t>
      </w:r>
      <w:r>
        <w:t>för tjänstepensionsföretagens del omfatta samma områden som gäller för försäkringsföretag som ingår i finansiella konglomerat, dvs. bestämmelser om särskild kapitalbas och kapitalkrav för det finansiella konglomeratet, om riskkoncentrationer och interna transaktioner samt om</w:t>
      </w:r>
      <w:r w:rsidRPr="00D900B8">
        <w:t xml:space="preserve"> </w:t>
      </w:r>
      <w:r>
        <w:t>att det ska finnas ett system för riskhantering och rutiner för intern kontroll. Vissa uppgifter bör även rapporteras till en tillsynsmyndighet. Detta innebär att det inte kommer att uppstå någon sådan brist i bestämmelserna om tjänste</w:t>
      </w:r>
      <w:r>
        <w:softHyphen/>
        <w:t xml:space="preserve">pensionsföretag som </w:t>
      </w:r>
      <w:r>
        <w:rPr>
          <w:i/>
        </w:rPr>
        <w:t>Ägar</w:t>
      </w:r>
      <w:r>
        <w:rPr>
          <w:i/>
        </w:rPr>
        <w:softHyphen/>
        <w:t xml:space="preserve">föreningen ProSkandia </w:t>
      </w:r>
      <w:r>
        <w:t>tar upp.</w:t>
      </w:r>
    </w:p>
    <w:p w14:paraId="1E18667B" w14:textId="77777777" w:rsidR="001447FA" w:rsidRPr="009A357A" w:rsidRDefault="001447FA" w:rsidP="001447FA">
      <w:pPr>
        <w:pStyle w:val="Rubrik5utannumrering"/>
      </w:pPr>
      <w:r w:rsidRPr="009A357A">
        <w:t>Tillsynsförordningen</w:t>
      </w:r>
    </w:p>
    <w:p w14:paraId="292050D4" w14:textId="77777777" w:rsidR="001447FA" w:rsidRDefault="001447FA" w:rsidP="001447FA">
      <w:pPr>
        <w:pStyle w:val="Brdtextmedindrag"/>
        <w:ind w:firstLine="0"/>
      </w:pPr>
      <w:r>
        <w:t>Europaparlamentets och rådets förordning (EU) nr 575/2013 av den 26 juni 2013 om tillsynskrav för kreditinstitut och värdepappersföretag och om ändring av förordning (EU) nr 648/2012 (tillsynsförordningen) innehåller bestämmelser om kapitalkrav för kreditinstitut (i Sverige banker och kreditmarknadsbolag) och värdepappersföretag (i Sverige värde</w:t>
      </w:r>
      <w:r>
        <w:softHyphen/>
        <w:t>pappersbolag). Tillsynsförordningen innehåller bestämmelser om kapital</w:t>
      </w:r>
      <w:r>
        <w:softHyphen/>
        <w:t>krav för enskilda företag (på s.k. solonivå) och för företagsgrupper (det som benämns den konsoliderade situationen).</w:t>
      </w:r>
    </w:p>
    <w:p w14:paraId="57C9AE2E" w14:textId="77777777" w:rsidR="001447FA" w:rsidRDefault="001447FA" w:rsidP="001447FA">
      <w:pPr>
        <w:pStyle w:val="Brdtextmedindrag"/>
      </w:pPr>
      <w:r>
        <w:rPr>
          <w:i/>
        </w:rPr>
        <w:t xml:space="preserve">Svenska Bankföreningen </w:t>
      </w:r>
      <w:r w:rsidRPr="002F76AE">
        <w:t>anser att det</w:t>
      </w:r>
      <w:r>
        <w:rPr>
          <w:i/>
        </w:rPr>
        <w:t xml:space="preserve"> </w:t>
      </w:r>
      <w:r>
        <w:t>saknas en analys av vilka effekter den föreslagna regleringen för tjänstepensionsföretag kan få utifrån de kapitalkravsregler som gäller för kreditinstitut och värdepappersföretag och efterlyser förtydliganden av hur ett tjänstepensionsföretag ska betraktas i den konsoliderade situationen. T</w:t>
      </w:r>
      <w:r w:rsidRPr="00A868DA">
        <w:t>illsynsförordningen träffar f</w:t>
      </w:r>
      <w:r>
        <w:t xml:space="preserve">örsäkringsföretag men inte </w:t>
      </w:r>
      <w:r w:rsidRPr="00A868DA">
        <w:t xml:space="preserve">tjänstepensionsföretag </w:t>
      </w:r>
      <w:r>
        <w:t xml:space="preserve">Vilka företag som ingår i den konsoliderade situationen framgår av del 1, avdelning 2, kapitel 2 tillsynsförordningen. Andra tjänstepensionsdirektivet innebär ingen ändring i den delen. </w:t>
      </w:r>
    </w:p>
    <w:p w14:paraId="6F2BFA64" w14:textId="77777777" w:rsidR="001447FA" w:rsidRPr="00D746D6" w:rsidRDefault="001447FA" w:rsidP="009B730A">
      <w:pPr>
        <w:pStyle w:val="Rubrik3"/>
      </w:pPr>
      <w:bookmarkStart w:id="5342" w:name="_Toc8059882"/>
      <w:bookmarkStart w:id="5343" w:name="_Toc8061592"/>
      <w:bookmarkStart w:id="5344" w:name="_Toc8062124"/>
      <w:bookmarkStart w:id="5345" w:name="_Toc8064592"/>
      <w:bookmarkStart w:id="5346" w:name="_Toc8391269"/>
      <w:bookmarkStart w:id="5347" w:name="_Toc8391535"/>
      <w:bookmarkStart w:id="5348" w:name="_Toc8644740"/>
      <w:bookmarkStart w:id="5349" w:name="_Toc8645272"/>
      <w:bookmarkStart w:id="5350" w:name="_Toc8817753"/>
      <w:bookmarkStart w:id="5351" w:name="_Toc8818325"/>
      <w:bookmarkStart w:id="5352" w:name="_Toc8825694"/>
      <w:bookmarkStart w:id="5353" w:name="_Toc8831791"/>
      <w:bookmarkStart w:id="5354" w:name="_Toc8832700"/>
      <w:bookmarkStart w:id="5355" w:name="_Toc11153162"/>
      <w:bookmarkStart w:id="5356" w:name="_Toc11161083"/>
      <w:bookmarkStart w:id="5357" w:name="_Toc11167019"/>
      <w:bookmarkStart w:id="5358" w:name="_Toc11167555"/>
      <w:bookmarkStart w:id="5359" w:name="_Toc11168992"/>
      <w:bookmarkStart w:id="5360" w:name="_Toc11845945"/>
      <w:bookmarkStart w:id="5361" w:name="_Toc12611744"/>
      <w:bookmarkStart w:id="5362" w:name="_Toc12625011"/>
      <w:bookmarkStart w:id="5363" w:name="_Toc12627500"/>
      <w:bookmarkStart w:id="5364" w:name="_Toc12630390"/>
      <w:bookmarkStart w:id="5365" w:name="_Toc12632885"/>
      <w:bookmarkStart w:id="5366" w:name="_Toc17902957"/>
      <w:r>
        <w:t xml:space="preserve">Ändrade </w:t>
      </w:r>
      <w:r w:rsidRPr="009B730A">
        <w:t>definitioner</w:t>
      </w:r>
      <w:r>
        <w:t xml:space="preserve"> i </w:t>
      </w:r>
      <w:r w:rsidRPr="00AC714D">
        <w:t>konglomeratlagen</w:t>
      </w:r>
      <w:bookmarkEnd w:id="5342"/>
      <w:bookmarkEnd w:id="5343"/>
      <w:bookmarkEnd w:id="5344"/>
      <w:bookmarkEnd w:id="5345"/>
      <w:bookmarkEnd w:id="5346"/>
      <w:bookmarkEnd w:id="5347"/>
      <w:bookmarkEnd w:id="5348"/>
      <w:bookmarkEnd w:id="5349"/>
      <w:bookmarkEnd w:id="5350"/>
      <w:bookmarkEnd w:id="5351"/>
      <w:bookmarkEnd w:id="5352"/>
      <w:bookmarkEnd w:id="5353"/>
      <w:bookmarkEnd w:id="5354"/>
      <w:bookmarkEnd w:id="5355"/>
      <w:bookmarkEnd w:id="5356"/>
      <w:bookmarkEnd w:id="5357"/>
      <w:bookmarkEnd w:id="5358"/>
      <w:bookmarkEnd w:id="5359"/>
      <w:bookmarkEnd w:id="5360"/>
      <w:bookmarkEnd w:id="5361"/>
      <w:bookmarkEnd w:id="5362"/>
      <w:bookmarkEnd w:id="5363"/>
      <w:bookmarkEnd w:id="5364"/>
      <w:bookmarkEnd w:id="5365"/>
      <w:bookmarkEnd w:id="5366"/>
    </w:p>
    <w:p w14:paraId="0531CCD0" w14:textId="77777777" w:rsidR="001447FA" w:rsidRDefault="001447FA" w:rsidP="001447FA">
      <w:pPr>
        <w:pStyle w:val="Brdtextram"/>
      </w:pPr>
      <w:r w:rsidRPr="00420062">
        <w:rPr>
          <w:b/>
        </w:rPr>
        <w:t>Regeringens förslag:</w:t>
      </w:r>
      <w:r>
        <w:t xml:space="preserve"> Ett tjänstepensionsföretag ska enligt konglo</w:t>
      </w:r>
      <w:r>
        <w:softHyphen/>
        <w:t>meratlagen vara ett reglerat företag och ska anses tillhöra försäkrings</w:t>
      </w:r>
      <w:r>
        <w:softHyphen/>
        <w:t xml:space="preserve">sektorn. Definitionen av sektorsbestämmelser i samma lag ska ändras så att den även innefattar de bestämmelser i lag och andra författningar som gäller för den rörelse som drivs av tjänstepensionsföretag. En </w:t>
      </w:r>
      <w:r>
        <w:lastRenderedPageBreak/>
        <w:t>definition av tjänstepensionsföretag ska införas i konglomeratlagen. Det begreppet ska inte vara subsidiärt i förhållande till begreppet blandat finansiellt holdingföretag.</w:t>
      </w:r>
    </w:p>
    <w:p w14:paraId="628AEC0D" w14:textId="77777777" w:rsidR="001447FA" w:rsidRPr="008C3B6E" w:rsidRDefault="001447FA" w:rsidP="001447FA">
      <w:pPr>
        <w:pStyle w:val="Brdtextmedindragram"/>
      </w:pPr>
      <w:r>
        <w:t>Reglerna om vilken myndighet som ska vara samordnare för ett finan</w:t>
      </w:r>
      <w:r>
        <w:softHyphen/>
        <w:t>siellt konglomerat ska anpassas så att tjänstepensionsföretag behandlas på samma sätt som försäkringsföretag när det gäller att bestämma om Finansinspektionen eller någon annan myndighet ska vara samordnare för ett finansiellt konglomerat.</w:t>
      </w:r>
    </w:p>
    <w:p w14:paraId="068E9A2C" w14:textId="77777777" w:rsidR="001447FA" w:rsidRDefault="001447FA" w:rsidP="001447FA">
      <w:pPr>
        <w:pStyle w:val="Brdtextmedindragram"/>
      </w:pPr>
      <w:r>
        <w:rPr>
          <w:b/>
        </w:rPr>
        <w:t>Regeringens bedömning:</w:t>
      </w:r>
      <w:r>
        <w:t xml:space="preserve"> Definitionen av blandat finansiellt holdingföretag i konglomeratlagen bör inte ändras. </w:t>
      </w:r>
    </w:p>
    <w:p w14:paraId="27BD4F98" w14:textId="77777777" w:rsidR="001447FA" w:rsidRPr="00A76360" w:rsidRDefault="001447FA" w:rsidP="001447FA">
      <w:pPr>
        <w:pStyle w:val="Brdtextmedindragram"/>
      </w:pPr>
      <w:r>
        <w:t>Utländska tjänstepensionsinstitut bör inte vara reglerade företag eller omfattas av sektorsbestämmelser. De bör inte heller anses tillhöra försäkringssektorn.</w:t>
      </w:r>
    </w:p>
    <w:p w14:paraId="24A34A3F" w14:textId="77777777" w:rsidR="001447FA" w:rsidRPr="00A76360" w:rsidRDefault="001447FA" w:rsidP="001447FA">
      <w:pPr>
        <w:pStyle w:val="Brdtextmedindrag"/>
        <w:rPr>
          <w:sz w:val="8"/>
          <w:szCs w:val="8"/>
        </w:rPr>
      </w:pPr>
    </w:p>
    <w:p w14:paraId="27640611" w14:textId="77777777" w:rsidR="001447FA" w:rsidRDefault="001447FA" w:rsidP="001447FA">
      <w:pPr>
        <w:pStyle w:val="Brdtextmedindrag"/>
      </w:pPr>
      <w:r w:rsidRPr="0006285B">
        <w:rPr>
          <w:b/>
        </w:rPr>
        <w:t>Utredningen</w:t>
      </w:r>
      <w:r>
        <w:rPr>
          <w:b/>
        </w:rPr>
        <w:t xml:space="preserve"> </w:t>
      </w:r>
      <w:r>
        <w:t>behandlar inte frågan.</w:t>
      </w:r>
    </w:p>
    <w:p w14:paraId="43496FF9" w14:textId="77777777" w:rsidR="001447FA" w:rsidRDefault="001447FA" w:rsidP="001447FA">
      <w:pPr>
        <w:pStyle w:val="Brdtextmedindrag"/>
      </w:pPr>
      <w:r>
        <w:rPr>
          <w:b/>
        </w:rPr>
        <w:t xml:space="preserve">Remissinstanserna </w:t>
      </w:r>
      <w:r>
        <w:t>tar inte upp frågan.</w:t>
      </w:r>
    </w:p>
    <w:p w14:paraId="73598D54" w14:textId="77777777" w:rsidR="001447FA" w:rsidRDefault="001447FA" w:rsidP="001447FA">
      <w:pPr>
        <w:pStyle w:val="Brdtextmedindrag"/>
      </w:pPr>
      <w:r>
        <w:rPr>
          <w:b/>
        </w:rPr>
        <w:t>Promemorians förslag</w:t>
      </w:r>
      <w:r>
        <w:t xml:space="preserve"> avviker från regeringens förslag.</w:t>
      </w:r>
      <w:r w:rsidRPr="00D900B8">
        <w:t xml:space="preserve"> </w:t>
      </w:r>
      <w:r>
        <w:t>Enligt prome</w:t>
      </w:r>
      <w:r>
        <w:softHyphen/>
        <w:t xml:space="preserve">morians förslag ska </w:t>
      </w:r>
      <w:r w:rsidRPr="00D900B8">
        <w:t xml:space="preserve">tjänstepensionsföretag </w:t>
      </w:r>
      <w:r>
        <w:t>inte vara reglerade</w:t>
      </w:r>
      <w:r w:rsidRPr="00D900B8">
        <w:t xml:space="preserve"> företag. Tjänstepensionsföretag ska anses tillhöra försäkringssektorn</w:t>
      </w:r>
      <w:r>
        <w:t xml:space="preserve"> genom att det ska införas en ny typ av finansiella konglomerat där tjänstepensionsföretag ingår och att dessa konglomerat endast ska vara baserade på svensk nationell rätt</w:t>
      </w:r>
      <w:r w:rsidRPr="00D900B8">
        <w:t>.</w:t>
      </w:r>
      <w:r>
        <w:t xml:space="preserve"> Definitionen av blandat finansiellt holdingföretag ska ändras så att tjänstepensionsföretag inte kan innefattas. Definitionen av tjänste</w:t>
      </w:r>
      <w:r>
        <w:softHyphen/>
        <w:t>pensionsföretag ska vara subsidiär i förhållande till begreppet blandat finansiellt holdingföretag. Finansinspektionen ska alltid vara samordnare för de finansiella konglomerat som tillhör den nya typen.</w:t>
      </w:r>
    </w:p>
    <w:p w14:paraId="4D8FC29B" w14:textId="6826183C" w:rsidR="001447FA" w:rsidRDefault="001447FA" w:rsidP="001447FA">
      <w:pPr>
        <w:pStyle w:val="Brdtextmedindrag"/>
        <w:rPr>
          <w:b/>
        </w:rPr>
      </w:pPr>
      <w:r>
        <w:rPr>
          <w:b/>
        </w:rPr>
        <w:t xml:space="preserve">Remissinstanserna: </w:t>
      </w:r>
      <w:r>
        <w:t xml:space="preserve">Flertalet remissinstanser tillstyrker förslaget eller har inget att invända mot det. </w:t>
      </w:r>
      <w:r w:rsidRPr="000B0997">
        <w:rPr>
          <w:i/>
        </w:rPr>
        <w:t>Finansinspektionen</w:t>
      </w:r>
      <w:r w:rsidRPr="000B0997">
        <w:t xml:space="preserve"> och </w:t>
      </w:r>
      <w:r w:rsidRPr="000B0997">
        <w:rPr>
          <w:i/>
        </w:rPr>
        <w:t>Svensk Försäkring</w:t>
      </w:r>
      <w:r w:rsidRPr="000B0997">
        <w:t xml:space="preserve"> </w:t>
      </w:r>
      <w:r>
        <w:t>anser</w:t>
      </w:r>
      <w:r w:rsidRPr="000B0997">
        <w:t xml:space="preserve"> </w:t>
      </w:r>
      <w:r>
        <w:t>att det bör förtydligas och utvecklas hur de nationella bestämmel</w:t>
      </w:r>
      <w:r>
        <w:softHyphen/>
        <w:t xml:space="preserve">serna förhåller sig till de unionsrättsliga konglomeraten. </w:t>
      </w:r>
      <w:r w:rsidRPr="008D46C2">
        <w:t>Finansinspek</w:t>
      </w:r>
      <w:r>
        <w:softHyphen/>
      </w:r>
      <w:r w:rsidRPr="008D46C2">
        <w:t>tionen</w:t>
      </w:r>
      <w:r>
        <w:t xml:space="preserve"> berör särskilt situationen när ett tjänstepensionsföretag befinner sig i toppen av ett unionsrättsligt konglomerat och hur det särskilda kapital</w:t>
      </w:r>
      <w:r>
        <w:softHyphen/>
        <w:t>kravet då ska beräknas. Svensk Försäkring ifrågasätter att Finansinspek</w:t>
      </w:r>
      <w:r>
        <w:softHyphen/>
        <w:t xml:space="preserve">tionen bör vara samordnare för de nya konglomeraten, detta eftersom det rör sig om rent nationell lagstiftning och det </w:t>
      </w:r>
      <w:r w:rsidR="00BE0348">
        <w:t xml:space="preserve">inte </w:t>
      </w:r>
      <w:r>
        <w:t xml:space="preserve">ska ske någon samverkan med andra behöriga myndigheter. </w:t>
      </w:r>
      <w:r w:rsidRPr="00EF736F">
        <w:rPr>
          <w:lang w:eastAsia="sv-SE"/>
        </w:rPr>
        <w:t>Finansinspektionen framför vidare att det kan få oönskade konsekvenser om ett tjänstepensionsföretag, som bl.a. har regler om kapitalbas och kapitalkrav som enskilt företag, ska beaktas som ett blandat finansiellt holdingföretag vid tillämpningen av bestämmel</w:t>
      </w:r>
      <w:r w:rsidR="00E865FD">
        <w:rPr>
          <w:lang w:eastAsia="sv-SE"/>
        </w:rPr>
        <w:softHyphen/>
      </w:r>
      <w:r w:rsidRPr="00EF736F">
        <w:rPr>
          <w:lang w:eastAsia="sv-SE"/>
        </w:rPr>
        <w:t xml:space="preserve">serna om grupper enligt försäkringsrörelselagen och </w:t>
      </w:r>
      <w:r>
        <w:rPr>
          <w:lang w:eastAsia="sv-SE"/>
        </w:rPr>
        <w:t>unionsrätt</w:t>
      </w:r>
      <w:r w:rsidRPr="00EF736F">
        <w:rPr>
          <w:lang w:eastAsia="sv-SE"/>
        </w:rPr>
        <w:t>sliga finansiella konglomerat. Detta skulle leda till att tjänstepensionsföretag inte beaktas med den kapitalbas och det kapitalkrav som gäller för företaget som enskilt företag vid kapital</w:t>
      </w:r>
      <w:r>
        <w:rPr>
          <w:lang w:eastAsia="sv-SE"/>
        </w:rPr>
        <w:softHyphen/>
      </w:r>
      <w:r w:rsidRPr="00EF736F">
        <w:rPr>
          <w:lang w:eastAsia="sv-SE"/>
        </w:rPr>
        <w:t>beräkning för en grupp enligt försäkringsrörelselagen eller inom den sär</w:t>
      </w:r>
      <w:r>
        <w:rPr>
          <w:lang w:eastAsia="sv-SE"/>
        </w:rPr>
        <w:softHyphen/>
      </w:r>
      <w:r w:rsidRPr="00EF736F">
        <w:rPr>
          <w:lang w:eastAsia="sv-SE"/>
        </w:rPr>
        <w:t xml:space="preserve">skilda tillsynen över finansiella konglomerat. </w:t>
      </w:r>
      <w:r>
        <w:rPr>
          <w:lang w:eastAsia="sv-SE"/>
        </w:rPr>
        <w:t>Sv</w:t>
      </w:r>
      <w:r w:rsidRPr="00EF736F">
        <w:rPr>
          <w:lang w:eastAsia="sv-SE"/>
        </w:rPr>
        <w:t xml:space="preserve">ensk Försäkring framför även att det inte kan </w:t>
      </w:r>
      <w:r w:rsidRPr="00122EA0">
        <w:rPr>
          <w:lang w:eastAsia="sv-SE"/>
        </w:rPr>
        <w:t xml:space="preserve">överlämnas åt rättstillämpningen att avgöra om ett tjänstepensionsföretag kan </w:t>
      </w:r>
      <w:r w:rsidRPr="00EF736F">
        <w:rPr>
          <w:lang w:eastAsia="sv-SE"/>
        </w:rPr>
        <w:t>vara</w:t>
      </w:r>
      <w:r w:rsidRPr="00122EA0">
        <w:rPr>
          <w:lang w:eastAsia="sv-SE"/>
        </w:rPr>
        <w:t xml:space="preserve"> ett blandat finansiellt holdingföretag efter</w:t>
      </w:r>
      <w:r>
        <w:rPr>
          <w:lang w:eastAsia="sv-SE"/>
        </w:rPr>
        <w:softHyphen/>
      </w:r>
      <w:r w:rsidRPr="00122EA0">
        <w:rPr>
          <w:lang w:eastAsia="sv-SE"/>
        </w:rPr>
        <w:t>som denna fråga kan vara avgörande för om gruppregler för tjänstepen</w:t>
      </w:r>
      <w:r>
        <w:rPr>
          <w:lang w:eastAsia="sv-SE"/>
        </w:rPr>
        <w:softHyphen/>
      </w:r>
      <w:r w:rsidRPr="00122EA0">
        <w:rPr>
          <w:lang w:eastAsia="sv-SE"/>
        </w:rPr>
        <w:t>sionsföretag över huvud taget ska gälla.</w:t>
      </w:r>
      <w:r>
        <w:rPr>
          <w:i/>
        </w:rPr>
        <w:t xml:space="preserve"> </w:t>
      </w:r>
      <w:r w:rsidRPr="00AE1A0E">
        <w:rPr>
          <w:i/>
        </w:rPr>
        <w:t>Liv</w:t>
      </w:r>
      <w:r>
        <w:rPr>
          <w:i/>
        </w:rPr>
        <w:softHyphen/>
      </w:r>
      <w:r w:rsidRPr="00AE1A0E">
        <w:rPr>
          <w:i/>
        </w:rPr>
        <w:t>försäkrings</w:t>
      </w:r>
      <w:r>
        <w:rPr>
          <w:i/>
        </w:rPr>
        <w:t>bolaget</w:t>
      </w:r>
      <w:r w:rsidRPr="00AE1A0E">
        <w:rPr>
          <w:i/>
        </w:rPr>
        <w:t xml:space="preserve"> Skandia</w:t>
      </w:r>
      <w:r w:rsidRPr="000B0997">
        <w:t>,</w:t>
      </w:r>
      <w:r w:rsidRPr="00AE1A0E">
        <w:rPr>
          <w:i/>
        </w:rPr>
        <w:t xml:space="preserve"> Länsförsäkringar AB</w:t>
      </w:r>
      <w:r w:rsidRPr="000B0997">
        <w:t>,</w:t>
      </w:r>
      <w:r w:rsidRPr="00AE1A0E">
        <w:rPr>
          <w:i/>
        </w:rPr>
        <w:t xml:space="preserve"> Swedbank Försäkring AB </w:t>
      </w:r>
      <w:r w:rsidRPr="000B0997">
        <w:t>och</w:t>
      </w:r>
      <w:r w:rsidRPr="00AE1A0E">
        <w:rPr>
          <w:i/>
        </w:rPr>
        <w:t xml:space="preserve"> SEB Pension och Försäkring AB</w:t>
      </w:r>
      <w:r>
        <w:rPr>
          <w:i/>
        </w:rPr>
        <w:t xml:space="preserve"> </w:t>
      </w:r>
      <w:r>
        <w:t xml:space="preserve">påpekar att beroende på hur koncernen är strukturerad och vilka andra typer av företag som finns </w:t>
      </w:r>
      <w:r>
        <w:lastRenderedPageBreak/>
        <w:t xml:space="preserve">i den, </w:t>
      </w:r>
      <w:r w:rsidRPr="00D6011D">
        <w:t xml:space="preserve">kan ett försäkringsföretag som </w:t>
      </w:r>
      <w:r>
        <w:t>omvandlas till ett tjänstepensions</w:t>
      </w:r>
      <w:r>
        <w:softHyphen/>
        <w:t xml:space="preserve">företag </w:t>
      </w:r>
      <w:r w:rsidRPr="00D6011D">
        <w:t>fortsatt</w:t>
      </w:r>
      <w:r>
        <w:t xml:space="preserve"> komma att</w:t>
      </w:r>
      <w:r w:rsidRPr="00D6011D">
        <w:t xml:space="preserve"> omfattas av Solvens II-regelverkets grupp</w:t>
      </w:r>
      <w:r>
        <w:softHyphen/>
      </w:r>
      <w:r w:rsidRPr="00D6011D">
        <w:t>bestämmelser</w:t>
      </w:r>
      <w:r>
        <w:t>, i egenskap av blandat finansiellt holdingföretag.</w:t>
      </w:r>
    </w:p>
    <w:p w14:paraId="1F298E26" w14:textId="77777777" w:rsidR="001447FA" w:rsidRPr="005317C3" w:rsidRDefault="001447FA" w:rsidP="001447FA">
      <w:pPr>
        <w:pStyle w:val="Rubrik4utannumrering"/>
      </w:pPr>
      <w:r>
        <w:t>Skälen för regeringens förslag och bedömning</w:t>
      </w:r>
    </w:p>
    <w:p w14:paraId="183F197B" w14:textId="77777777" w:rsidR="001447FA" w:rsidRDefault="001447FA" w:rsidP="001447FA">
      <w:pPr>
        <w:pStyle w:val="Rubrik5utannumrering"/>
        <w:spacing w:before="0"/>
      </w:pPr>
      <w:r w:rsidRPr="004305A6">
        <w:t xml:space="preserve">Gällande </w:t>
      </w:r>
      <w:r>
        <w:t>definitioner i konglomeratlagen</w:t>
      </w:r>
    </w:p>
    <w:p w14:paraId="47C136B6" w14:textId="77777777" w:rsidR="001447FA" w:rsidRDefault="001447FA" w:rsidP="001447FA">
      <w:pPr>
        <w:pStyle w:val="Brdtext"/>
      </w:pPr>
      <w:r>
        <w:t xml:space="preserve">Vad som avses med ett finansiellt konglomerat anges i konglomeratlagen (2 kap. 1 §). Ett konglomerat är en grupp som uppfyller en rad villkor (1 kap. 7 §). Av intresse i detta sammanhang är främst villkoren att minst ett av företagen ska tillhöra försäkringssektorn, att minst ett av företagen ska tillhöra bank- och värdepapperssektorn och att gruppens verksamhet i såväl försäkringssektorn som bank- och värdepapperssektorn ska vara betydande. </w:t>
      </w:r>
    </w:p>
    <w:p w14:paraId="5A5CB257" w14:textId="77777777" w:rsidR="001447FA" w:rsidRDefault="001447FA" w:rsidP="001447FA">
      <w:pPr>
        <w:pStyle w:val="Brdtextmedindrag"/>
      </w:pPr>
      <w:r>
        <w:t>I konglomeratlagen har begreppet blandat finansiellt holdingföretag en viktig roll. Med det avses ett moderföretag som inte är ett reglerat företag och som tillsammans med sina dotterföretag, varav minst ett är ett reglerat företag med huvudkontor inom EES, och andra företag utgör ett finansiellt konglomerat (1 kap. 3 § 4). Begreppet reglerat företag definieras i sin tur som ett institut (kreditinstitut, värdepappersbolag, fondbolag och AIF-för</w:t>
      </w:r>
      <w:r>
        <w:softHyphen/>
        <w:t xml:space="preserve">valtare) eller ett försäkringsföretag eller ett motsvarande utländskt företag eller ett specialföretag (1 kap. 3 § 14). </w:t>
      </w:r>
    </w:p>
    <w:p w14:paraId="3132A5B9" w14:textId="77777777" w:rsidR="001447FA" w:rsidRDefault="001447FA" w:rsidP="001447FA">
      <w:pPr>
        <w:pStyle w:val="Brdtextmedindrag"/>
      </w:pPr>
      <w:r>
        <w:t xml:space="preserve">I ett finansiellt konglomerat kan det finnas flera olika typer av företag. Vissa </w:t>
      </w:r>
      <w:r w:rsidRPr="004062C1">
        <w:t>företag</w:t>
      </w:r>
      <w:r>
        <w:t xml:space="preserve"> kommer som enskilda företag att omfattas av olika sektors</w:t>
      </w:r>
      <w:r>
        <w:softHyphen/>
        <w:t>bestämmelser. Detta gäller t.ex. för försäkringsföretag och kreditinstitut. Andra typer av företag omfattas inte av sektorsbestämmelser, vilket vanligtvis är fallet för olika typer av holdingföretag, exempelvis ett blandat finansiellt holdingföretag. V</w:t>
      </w:r>
      <w:r w:rsidRPr="004062C1">
        <w:t xml:space="preserve">id </w:t>
      </w:r>
      <w:r>
        <w:t>den särskilda tillsynen</w:t>
      </w:r>
      <w:r w:rsidRPr="00D900B8">
        <w:t xml:space="preserve"> </w:t>
      </w:r>
      <w:r>
        <w:t>över finansiella konglomerat</w:t>
      </w:r>
      <w:r w:rsidRPr="004062C1">
        <w:t xml:space="preserve"> skiljer </w:t>
      </w:r>
      <w:r>
        <w:t xml:space="preserve">man </w:t>
      </w:r>
      <w:r w:rsidRPr="004062C1">
        <w:t xml:space="preserve">på företag som omfattas av </w:t>
      </w:r>
      <w:r>
        <w:t>sektorsbestämmelser</w:t>
      </w:r>
      <w:r w:rsidRPr="004062C1">
        <w:t xml:space="preserve"> och företag som inte omfattas av sådana</w:t>
      </w:r>
      <w:r>
        <w:t xml:space="preserve"> bestämmelser</w:t>
      </w:r>
      <w:r w:rsidRPr="004062C1">
        <w:t xml:space="preserve">. När man sedan beräknar kapitalkrav på konglomeratsnivå utgår man från det enskilda företag som omfattas av sektorsbestämmelser och detta företag tar då med sig </w:t>
      </w:r>
      <w:r>
        <w:t xml:space="preserve">det </w:t>
      </w:r>
      <w:r w:rsidRPr="004062C1">
        <w:t>kapitalkrav</w:t>
      </w:r>
      <w:r>
        <w:t xml:space="preserve"> som beräknats för företaget enligt sektorsbestämmelser </w:t>
      </w:r>
      <w:r w:rsidRPr="004062C1">
        <w:t xml:space="preserve">till kapitalkravet på konglomeratsnivå. Om ett företag inte omfattas av sektorsbestämmelser behandlar man ett sådant företag som om det </w:t>
      </w:r>
      <w:r>
        <w:t>omfattas</w:t>
      </w:r>
      <w:r w:rsidRPr="004062C1">
        <w:t xml:space="preserve"> av sektorsbestämmelser.</w:t>
      </w:r>
    </w:p>
    <w:p w14:paraId="7F0C762E" w14:textId="77777777" w:rsidR="001447FA" w:rsidRDefault="001447FA" w:rsidP="001447FA">
      <w:pPr>
        <w:pStyle w:val="Brdtextmedindrag"/>
      </w:pPr>
      <w:r>
        <w:t>För varje finansiellt konglomerat ska det finnas en tillsynsmyndighet som är samordnare och ansvarig för tillsynen över konglomeratet (4 kap. 1 § konglomeratlagen och artikel 10 i konglomeratdirektivet). Vilken myndighet inom EES som ska vara samordnare avgörs med ledning av var de enskilda företagen i konglomeratet hör hemma eller var den mest om</w:t>
      </w:r>
      <w:r>
        <w:softHyphen/>
        <w:t>fattande verksamheten bedrivs (4 kap. 2 § konglomeratlagen). Om det finns flera myndigheter inom EES som uppfyller kraven för att bli sam</w:t>
      </w:r>
      <w:r>
        <w:softHyphen/>
        <w:t>ordnare så får de olika myndigheterna ingå en överenskommelse om vilken myndighet som ska ha det ansvaret (4 kap. 2 § tredje stycket och 3 § konglomeratlagen). Konglomeratdirektivet, och därmed även konglome</w:t>
      </w:r>
      <w:r>
        <w:softHyphen/>
        <w:t>ratlagen, bygger på att ett nära samarbete ska äga rum mellan tillsyns</w:t>
      </w:r>
      <w:r>
        <w:softHyphen/>
        <w:t>myndigheterna i de olika länderna inom EES, även i andra avseenden än när det gäller utseende av den myndighet som ska vara samordnare. Som exempel på detta kan nämnas kravet i konglomeratlagen att Finansinspek</w:t>
      </w:r>
      <w:r>
        <w:softHyphen/>
        <w:t xml:space="preserve">tionen ska informera myndigheter i andra länder inom EES om ett beslut </w:t>
      </w:r>
      <w:r>
        <w:lastRenderedPageBreak/>
        <w:t xml:space="preserve">att en viss grupp av företag utgör ett finansiellt konglomerat (4 kap. 5 §) och kravet på att Finansinspektionen, innan inspektionen fattar vissa beslut, ska höra övriga berörda myndigheter (5 kap. 11 §). </w:t>
      </w:r>
    </w:p>
    <w:p w14:paraId="1C1EC9F6" w14:textId="77777777" w:rsidR="001447FA" w:rsidRDefault="001447FA" w:rsidP="001447FA">
      <w:pPr>
        <w:pStyle w:val="Rubrik5utannumrering"/>
      </w:pPr>
      <w:r>
        <w:t>Tjänstepensionsföretag ska vara en typ av reglerat företag och ska tillhöra försäkringssektorn</w:t>
      </w:r>
    </w:p>
    <w:p w14:paraId="64369099" w14:textId="77777777" w:rsidR="001447FA" w:rsidRDefault="001447FA" w:rsidP="001447FA">
      <w:pPr>
        <w:pStyle w:val="Brdtextmedindrag"/>
        <w:ind w:firstLine="0"/>
      </w:pPr>
      <w:r>
        <w:t>I promemorian konstateras (s. 447) att ändringarna i konglomeratlagen föreslås utan att det har gjorts någon ändring i det bakomliggande konglomeratdirektivet. Därav dras i promemorian slutsatsen att tjänste</w:t>
      </w:r>
      <w:r>
        <w:softHyphen/>
        <w:t>pensionsföretagen inte enligt unionsrätten kan tillhöra ett finansiellt konglomerat eftersom den unionsrättsliga företagskategori som de tillhör – tjänstepensionsinstituten – inte på unionsrättslig nivå omfattas av konglomeratdirektivet. För att särskilja de konglomerat som vilar på unionsrättslig grund från dem som vilar på svensk nationell rätt föreslås i promemorian att tjänstepensionsföretag inte ska omfattas av definitionen av reglerat företag i konglomeratlagen och inte heller anses tillhöra försäkringssektorn. I sin tur innebär det att ett tjänstepensionsföretag kan komma att inta ställning av blandat finansiellt holdingföretag i ett finan</w:t>
      </w:r>
      <w:r>
        <w:softHyphen/>
        <w:t>siellt konglomerat, som i figur 14.22 nedan.</w:t>
      </w:r>
    </w:p>
    <w:p w14:paraId="1C561A32" w14:textId="3BCDD1D6" w:rsidR="001447FA" w:rsidRDefault="001447FA" w:rsidP="001447FA">
      <w:pPr>
        <w:pStyle w:val="FigurRubrik"/>
      </w:pPr>
      <w:r>
        <w:t xml:space="preserve">Figur </w:t>
      </w:r>
      <w:fldSimple w:instr=" STYLEREF 1 \s ">
        <w:r w:rsidR="004E5C8C">
          <w:rPr>
            <w:noProof/>
          </w:rPr>
          <w:t>14</w:t>
        </w:r>
      </w:fldSimple>
      <w:r>
        <w:t>.22</w:t>
      </w:r>
      <w:r>
        <w:tab/>
        <w:t>Tjänstepensionsföretag som moderföretag till reglerade företag</w:t>
      </w:r>
    </w:p>
    <w:p w14:paraId="2E37B71F" w14:textId="77777777" w:rsidR="001447FA" w:rsidRDefault="001447FA" w:rsidP="001447FA">
      <w:pPr>
        <w:pStyle w:val="Brdtext"/>
      </w:pPr>
      <w:r>
        <w:rPr>
          <w:noProof/>
        </w:rPr>
        <w:drawing>
          <wp:inline distT="0" distB="0" distL="0" distR="0" wp14:anchorId="1F12A6D4" wp14:editId="7787C78D">
            <wp:extent cx="3726127" cy="1769423"/>
            <wp:effectExtent l="0" t="0" r="8255" b="2540"/>
            <wp:docPr id="372" name="Bildobjekt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3771920" cy="1791169"/>
                    </a:xfrm>
                    <a:prstGeom prst="rect">
                      <a:avLst/>
                    </a:prstGeom>
                    <a:noFill/>
                  </pic:spPr>
                </pic:pic>
              </a:graphicData>
            </a:graphic>
          </wp:inline>
        </w:drawing>
      </w:r>
    </w:p>
    <w:p w14:paraId="2A78FAA0" w14:textId="77777777" w:rsidR="001447FA" w:rsidRDefault="001447FA" w:rsidP="001447FA">
      <w:pPr>
        <w:pStyle w:val="Brdtextmedindrag"/>
        <w:ind w:firstLine="0"/>
      </w:pPr>
    </w:p>
    <w:p w14:paraId="7E33A835" w14:textId="77777777" w:rsidR="001447FA" w:rsidRPr="00372506" w:rsidRDefault="001447FA" w:rsidP="001447FA">
      <w:pPr>
        <w:pStyle w:val="Brdtextmedindrag"/>
      </w:pPr>
      <w:r>
        <w:t>Regeringen instämmer i de synpunkter som</w:t>
      </w:r>
      <w:r w:rsidRPr="00D900B8">
        <w:t xml:space="preserve"> </w:t>
      </w:r>
      <w:r w:rsidRPr="00D900B8">
        <w:rPr>
          <w:i/>
        </w:rPr>
        <w:t>Finansinspektionen</w:t>
      </w:r>
      <w:r w:rsidRPr="00D900B8">
        <w:t xml:space="preserve"> och </w:t>
      </w:r>
      <w:r w:rsidRPr="00D900B8">
        <w:rPr>
          <w:i/>
        </w:rPr>
        <w:t>Svensk Försäkring</w:t>
      </w:r>
      <w:r w:rsidRPr="00D900B8">
        <w:t xml:space="preserve"> framför</w:t>
      </w:r>
      <w:r>
        <w:t xml:space="preserve"> om att</w:t>
      </w:r>
      <w:r w:rsidRPr="00D900B8">
        <w:t xml:space="preserve"> denna lagstiftningsmodell med två olika regelverk inom samma lag, ett </w:t>
      </w:r>
      <w:r>
        <w:t>unionsrätt</w:t>
      </w:r>
      <w:r w:rsidRPr="00D900B8">
        <w:t xml:space="preserve">sligt och ett nationellt, </w:t>
      </w:r>
      <w:r>
        <w:t xml:space="preserve">kan </w:t>
      </w:r>
      <w:r w:rsidRPr="00D900B8">
        <w:t xml:space="preserve">ge upphov till </w:t>
      </w:r>
      <w:r>
        <w:t>gränsdragningsproblem. Det kan leda till att l</w:t>
      </w:r>
      <w:r w:rsidRPr="00D900B8">
        <w:t>agstiftningen bli</w:t>
      </w:r>
      <w:r>
        <w:t>r</w:t>
      </w:r>
      <w:r w:rsidRPr="00D900B8">
        <w:t xml:space="preserve"> svår att överblicka och tillämpa. </w:t>
      </w:r>
      <w:r>
        <w:t>Vidare vore det olyckligt om ett tjänstepensionsföretag, som ska följa ett särskilt kapitalkrav enligt den nya lagen om tjänstepensionsföretag, vid den särskilda tillsynen över finan</w:t>
      </w:r>
      <w:r>
        <w:softHyphen/>
        <w:t xml:space="preserve">siella konglomerat skulle behandlas som ett holdingföretag, som inte har något sådant kapitalkrav att följa. Det leder till den situation som </w:t>
      </w:r>
      <w:r w:rsidRPr="00AE1A0E">
        <w:rPr>
          <w:i/>
        </w:rPr>
        <w:t>Livförsäkrings</w:t>
      </w:r>
      <w:r>
        <w:rPr>
          <w:i/>
        </w:rPr>
        <w:t>bolaget</w:t>
      </w:r>
      <w:r w:rsidRPr="00AE1A0E">
        <w:rPr>
          <w:i/>
        </w:rPr>
        <w:t xml:space="preserve"> Skandia</w:t>
      </w:r>
      <w:r w:rsidRPr="0096448F">
        <w:t>,</w:t>
      </w:r>
      <w:r w:rsidRPr="00AE1A0E">
        <w:rPr>
          <w:i/>
        </w:rPr>
        <w:t xml:space="preserve"> Länsförsäkringar AB</w:t>
      </w:r>
      <w:r w:rsidRPr="0096448F">
        <w:t>,</w:t>
      </w:r>
      <w:r w:rsidRPr="00AE1A0E">
        <w:rPr>
          <w:i/>
        </w:rPr>
        <w:t xml:space="preserve"> Swedbank Försäkring AB </w:t>
      </w:r>
      <w:r w:rsidRPr="0096448F">
        <w:t>och</w:t>
      </w:r>
      <w:r w:rsidRPr="00AE1A0E">
        <w:rPr>
          <w:i/>
        </w:rPr>
        <w:t xml:space="preserve"> SEB Pension och Försäkring AB</w:t>
      </w:r>
      <w:r>
        <w:rPr>
          <w:i/>
        </w:rPr>
        <w:t xml:space="preserve"> </w:t>
      </w:r>
      <w:r>
        <w:t>uppmärksammar, dvs. att ett försäkringsföretag som omvandlas till ett tjänstepensions</w:t>
      </w:r>
      <w:r>
        <w:softHyphen/>
        <w:t xml:space="preserve">företag enligt de regler som föreslås i avsnitt 6.3, även efter omvandlingen ska följa de kapitalkrav som följer av Solvens II-direktivet, trots att det i </w:t>
      </w:r>
      <w:r>
        <w:lastRenderedPageBreak/>
        <w:t xml:space="preserve">övrigt inte omfattas av det direktivet. </w:t>
      </w:r>
      <w:r>
        <w:rPr>
          <w:lang w:eastAsia="sv-SE"/>
        </w:rPr>
        <w:t>Detta kan leda till att försäkrings</w:t>
      </w:r>
      <w:r>
        <w:rPr>
          <w:lang w:eastAsia="sv-SE"/>
        </w:rPr>
        <w:softHyphen/>
        <w:t xml:space="preserve">företag väljer att inte omvandla sig till tjänstepensionsföretag, trots att deras verksamhet uteslutande eller </w:t>
      </w:r>
      <w:r w:rsidRPr="005A1EA2">
        <w:rPr>
          <w:lang w:eastAsia="sv-SE"/>
        </w:rPr>
        <w:t>huvudsakligen består av tjänste</w:t>
      </w:r>
      <w:r>
        <w:rPr>
          <w:lang w:eastAsia="sv-SE"/>
        </w:rPr>
        <w:softHyphen/>
      </w:r>
      <w:r w:rsidRPr="005A1EA2">
        <w:rPr>
          <w:lang w:eastAsia="sv-SE"/>
        </w:rPr>
        <w:t xml:space="preserve">pensionsförsäkringar. Inte heller kan detta anses </w:t>
      </w:r>
      <w:r>
        <w:rPr>
          <w:lang w:eastAsia="sv-SE"/>
        </w:rPr>
        <w:t xml:space="preserve">vara </w:t>
      </w:r>
      <w:r w:rsidRPr="005A1EA2">
        <w:rPr>
          <w:lang w:eastAsia="sv-SE"/>
        </w:rPr>
        <w:t xml:space="preserve">förenligt med det grundläggande syftet med den </w:t>
      </w:r>
      <w:r>
        <w:rPr>
          <w:lang w:eastAsia="sv-SE"/>
        </w:rPr>
        <w:t xml:space="preserve">nya </w:t>
      </w:r>
      <w:r w:rsidRPr="005A1EA2">
        <w:rPr>
          <w:lang w:eastAsia="sv-SE"/>
        </w:rPr>
        <w:t>lag</w:t>
      </w:r>
      <w:r>
        <w:rPr>
          <w:lang w:eastAsia="sv-SE"/>
        </w:rPr>
        <w:t>en</w:t>
      </w:r>
      <w:r w:rsidRPr="005A1EA2">
        <w:rPr>
          <w:lang w:eastAsia="sv-SE"/>
        </w:rPr>
        <w:t xml:space="preserve"> om tjänstepensionsföretag</w:t>
      </w:r>
      <w:r>
        <w:rPr>
          <w:lang w:eastAsia="sv-SE"/>
        </w:rPr>
        <w:t>:</w:t>
      </w:r>
      <w:r w:rsidRPr="005A1EA2">
        <w:rPr>
          <w:lang w:eastAsia="sv-SE"/>
        </w:rPr>
        <w:t xml:space="preserve"> att skapa ett regelverk som är särskilt anpassat till sådan verksamhet som avser tjänstepension</w:t>
      </w:r>
      <w:r>
        <w:rPr>
          <w:lang w:eastAsia="sv-SE"/>
        </w:rPr>
        <w:t xml:space="preserve"> (</w:t>
      </w:r>
      <w:r w:rsidRPr="005A1EA2">
        <w:rPr>
          <w:lang w:eastAsia="sv-SE"/>
        </w:rPr>
        <w:t xml:space="preserve">se avsnitt </w:t>
      </w:r>
      <w:r w:rsidRPr="00D900B8">
        <w:rPr>
          <w:lang w:eastAsia="sv-SE"/>
        </w:rPr>
        <w:t>5.</w:t>
      </w:r>
      <w:r>
        <w:rPr>
          <w:lang w:eastAsia="sv-SE"/>
        </w:rPr>
        <w:t>6)</w:t>
      </w:r>
      <w:r w:rsidRPr="005A1EA2">
        <w:rPr>
          <w:lang w:eastAsia="sv-SE"/>
        </w:rPr>
        <w:t>.</w:t>
      </w:r>
    </w:p>
    <w:p w14:paraId="1EC90286" w14:textId="77777777" w:rsidR="001447FA" w:rsidRDefault="001447FA" w:rsidP="001447FA">
      <w:pPr>
        <w:pStyle w:val="Brdtextmedindrag"/>
      </w:pPr>
      <w:r w:rsidRPr="00D900B8">
        <w:t xml:space="preserve">Om det är möjligt bör en annan och enklare lagstiftningsmodell </w:t>
      </w:r>
      <w:r>
        <w:t>väljas</w:t>
      </w:r>
      <w:r w:rsidRPr="00D900B8">
        <w:t>.</w:t>
      </w:r>
      <w:r>
        <w:t xml:space="preserve"> I den franska lagstiftningen har, som framgår ovan, också motsatt väg valts, dvs. de franska tjänstepensionsinstituten utgör en form av reglerat företag. Regeringen finner därför att det behöver analyseras på nytt om det är möjligt att utforma regleringen i enlighet med den lösning som valts i Frankrike, en lösning som framstår som både enklare och mer robust. Frågan är helt enkelt om det är möjligt för Sverige som medlemsstat i EU att utsträcka konglomeratdirektivets definition av reglerat företag så att den definitionen även innefattar tjänstepensionsföretag, i likhet med det Frankrike har gjort. </w:t>
      </w:r>
    </w:p>
    <w:p w14:paraId="20729F88" w14:textId="77777777" w:rsidR="001447FA" w:rsidRPr="00D900B8" w:rsidRDefault="001447FA" w:rsidP="001447FA">
      <w:pPr>
        <w:pStyle w:val="Brdtextmedindrag"/>
      </w:pPr>
      <w:r w:rsidRPr="00D900B8">
        <w:t>Konglomeratdirektivet ä</w:t>
      </w:r>
      <w:r>
        <w:t xml:space="preserve">r, vilket inte berörs i promemorian, </w:t>
      </w:r>
      <w:r w:rsidRPr="00D900B8">
        <w:t xml:space="preserve">ett </w:t>
      </w:r>
      <w:r>
        <w:t xml:space="preserve">s.k. </w:t>
      </w:r>
      <w:r w:rsidRPr="00D900B8">
        <w:t>minimi</w:t>
      </w:r>
      <w:r>
        <w:t>harmoniserings</w:t>
      </w:r>
      <w:r w:rsidRPr="00D900B8">
        <w:t>direktiv</w:t>
      </w:r>
      <w:r>
        <w:t>, dvs. det lämnar utrymme för medlems-staterna att i nationell rätt införa mera långtgående regler än de som finns i direktivet. I</w:t>
      </w:r>
      <w:r w:rsidRPr="00D900B8">
        <w:t xml:space="preserve"> skälen </w:t>
      </w:r>
      <w:r>
        <w:t xml:space="preserve">i direktivet </w:t>
      </w:r>
      <w:r w:rsidRPr="00D900B8">
        <w:t xml:space="preserve">anges att </w:t>
      </w:r>
      <w:r>
        <w:t>det innehåller</w:t>
      </w:r>
      <w:r w:rsidRPr="00D900B8">
        <w:t xml:space="preserve"> minimistandarder, </w:t>
      </w:r>
      <w:r>
        <w:t xml:space="preserve">och att medlemsstaterna därför får </w:t>
      </w:r>
      <w:r w:rsidRPr="00D900B8">
        <w:t>införa strängare regler (skäl 16</w:t>
      </w:r>
      <w:r>
        <w:t xml:space="preserve"> samt</w:t>
      </w:r>
      <w:r w:rsidRPr="00D900B8">
        <w:t xml:space="preserve"> prop. 2005/06:45 s. 86).</w:t>
      </w:r>
      <w:r>
        <w:t xml:space="preserve"> Detta talar enligt regeringens mening starkt för att Sverige kan välja att utsträcka definitionen av reglerat företag till att om</w:t>
      </w:r>
      <w:r>
        <w:softHyphen/>
        <w:t>fatta fler företagskategorier än dem som enligt konglomeratdirektivet omfattas av definitionen.</w:t>
      </w:r>
    </w:p>
    <w:p w14:paraId="685ED781" w14:textId="77777777" w:rsidR="001447FA" w:rsidRPr="00D900B8" w:rsidRDefault="001447FA" w:rsidP="001447FA">
      <w:pPr>
        <w:pStyle w:val="Brdtextmedindrag"/>
      </w:pPr>
      <w:r>
        <w:t xml:space="preserve">I samma riktning pekar behandlingen av </w:t>
      </w:r>
      <w:r w:rsidRPr="00D900B8">
        <w:t xml:space="preserve">svenska återförsäkringsföretag </w:t>
      </w:r>
      <w:r>
        <w:t xml:space="preserve">när konglomeratdirektivet genomfördes i svensk rätt. </w:t>
      </w:r>
      <w:r w:rsidRPr="00D900B8">
        <w:t xml:space="preserve">Vid denna tidpunkt omfattades återförsäkringsföretag inte av den </w:t>
      </w:r>
      <w:r>
        <w:t>unionsrättsliga</w:t>
      </w:r>
      <w:r w:rsidRPr="00D900B8">
        <w:t xml:space="preserve"> regleringen för försäkringsföretag. Inte heller fanns det något krav på </w:t>
      </w:r>
      <w:r>
        <w:t>europeisk nivå</w:t>
      </w:r>
      <w:r w:rsidRPr="00D900B8">
        <w:t xml:space="preserve"> om att återförsäkringsföretag skulle stå under tillsyn eller uppfylla ett visst kapitalkrav. Detta skiljde sig från de svenska bestämmelserna där åter</w:t>
      </w:r>
      <w:r>
        <w:softHyphen/>
      </w:r>
      <w:r w:rsidRPr="00D900B8">
        <w:t xml:space="preserve">försäkringsföretag omfattades av den </w:t>
      </w:r>
      <w:r>
        <w:t xml:space="preserve">numera upphävda </w:t>
      </w:r>
      <w:r w:rsidRPr="00D900B8">
        <w:t>försäkrings</w:t>
      </w:r>
      <w:r>
        <w:softHyphen/>
      </w:r>
      <w:r w:rsidRPr="00D900B8">
        <w:t xml:space="preserve">rörelselagen </w:t>
      </w:r>
      <w:r>
        <w:t xml:space="preserve">(1982:713) </w:t>
      </w:r>
      <w:r w:rsidRPr="00D900B8">
        <w:t>och för återförsäkringsföretag gällde i stort sett samma bestämmelser som för direktförsäkringsföretag. När konglomerat</w:t>
      </w:r>
      <w:r>
        <w:softHyphen/>
      </w:r>
      <w:r w:rsidRPr="00D900B8">
        <w:t>direktivet genomfördes ansågs att svenska återförsäkringsbolag borde behandlas på samma sätt som direktförsäkringsbolag vid tillämpningen av konglomeratbestämmelserna. De svenska bestämmelserna fick därmed ett vidare tillämpningsområde än konglomeratdirektivet (s</w:t>
      </w:r>
      <w:r>
        <w:t>amma</w:t>
      </w:r>
      <w:r w:rsidRPr="00D900B8">
        <w:t xml:space="preserve"> prop. s. 95 f. och 98). </w:t>
      </w:r>
    </w:p>
    <w:p w14:paraId="197E6B6C" w14:textId="77777777" w:rsidR="001447FA" w:rsidRDefault="001447FA" w:rsidP="001447FA">
      <w:pPr>
        <w:pStyle w:val="Brdtextmedindrag"/>
      </w:pPr>
      <w:r>
        <w:t>Unions</w:t>
      </w:r>
      <w:r w:rsidRPr="00D900B8">
        <w:t xml:space="preserve">rätten har därefter ändrats och återförsäkringsföretag omfattas nu av den </w:t>
      </w:r>
      <w:r>
        <w:t>unionsrätt</w:t>
      </w:r>
      <w:r w:rsidRPr="00D900B8">
        <w:t>sliga regleringen, både som enskilda företag (artikel 13.4 i Solvens II-direktivet) och inom regleringen av finansiella konglomerat (artikel 2.4 och 2.6 i konglomeratdirektivet i lydelse</w:t>
      </w:r>
      <w:r>
        <w:t>n</w:t>
      </w:r>
      <w:r w:rsidRPr="00D900B8">
        <w:t xml:space="preserve"> enligt artikel 2.1 i ändringsdirektivet, se prop. 2012/13:160 s. 49–51).</w:t>
      </w:r>
    </w:p>
    <w:p w14:paraId="21EBD5DE" w14:textId="77777777" w:rsidR="001447FA" w:rsidRDefault="001447FA" w:rsidP="001447FA">
      <w:pPr>
        <w:pStyle w:val="Brdtextmedindrag"/>
      </w:pPr>
      <w:r w:rsidRPr="00D900B8">
        <w:t xml:space="preserve">Regeringen anser därför, till skillnad </w:t>
      </w:r>
      <w:r w:rsidRPr="00F92009">
        <w:t>från</w:t>
      </w:r>
      <w:r w:rsidRPr="00726BAA">
        <w:t xml:space="preserve"> </w:t>
      </w:r>
      <w:r>
        <w:t xml:space="preserve">den bedömning som görs i </w:t>
      </w:r>
      <w:r w:rsidRPr="00726BAA">
        <w:t xml:space="preserve">promemorian, att </w:t>
      </w:r>
      <w:r w:rsidRPr="009A5DEF">
        <w:t>unionsrätten</w:t>
      </w:r>
      <w:r>
        <w:t xml:space="preserve"> tillåter att </w:t>
      </w:r>
      <w:r w:rsidRPr="009A5DEF">
        <w:t xml:space="preserve">tjänstepensionsföretag </w:t>
      </w:r>
      <w:r>
        <w:t>behandlas som</w:t>
      </w:r>
      <w:r w:rsidRPr="009A5DEF">
        <w:t xml:space="preserve"> reglera</w:t>
      </w:r>
      <w:r>
        <w:t>de företag i</w:t>
      </w:r>
      <w:r w:rsidRPr="009A5DEF">
        <w:t xml:space="preserve"> </w:t>
      </w:r>
      <w:r w:rsidRPr="00D900B8">
        <w:t xml:space="preserve">konglomeratlagen. </w:t>
      </w:r>
      <w:r>
        <w:t xml:space="preserve">Den ordningen har, som berörs ovan, en rad fördelar. På motsvarande sätt som tjänstepensionsinstitut enligt fransk rätt ska alltså tjänstepensionsföretag vara ett reglerat företag enligt konglomeratlagen. I likhet med det som enligt fransk rätt gäller för </w:t>
      </w:r>
      <w:r>
        <w:lastRenderedPageBreak/>
        <w:t>tjänstepensionsinstitut bör också tjänstepensionsföretag tillhöra försäk</w:t>
      </w:r>
      <w:r>
        <w:softHyphen/>
        <w:t xml:space="preserve">ringssektorn enligt konglomeratlagen. </w:t>
      </w:r>
    </w:p>
    <w:p w14:paraId="6F7871FF" w14:textId="77777777" w:rsidR="001447FA" w:rsidRDefault="001447FA" w:rsidP="001447FA">
      <w:pPr>
        <w:pStyle w:val="Brdtextmedindrag"/>
      </w:pPr>
      <w:r>
        <w:t>Vid den särskilda tillsynen över finansiella konglomerat ska kapital</w:t>
      </w:r>
      <w:r>
        <w:softHyphen/>
        <w:t>basen och kapitalkravet för ett finansiellt konglomerat beräknas på grund</w:t>
      </w:r>
      <w:r>
        <w:softHyphen/>
        <w:t>val av sektorsbestämmelserna om hur kapitalbasen och kapitalkravet bestäms (5 kap. 3 § konglomeratlagen). För att ett tjänstepensionsföretag som ingår i ett finansiellt konglomerat inte ska riskera att drabbas av ett annat kapitalkrav än det på enskild nivå, dvs. det riskkänsliga kapital</w:t>
      </w:r>
      <w:r>
        <w:softHyphen/>
        <w:t>kravet, bör det införas bestämmelser om att tjänstepensionsföretag om</w:t>
      </w:r>
      <w:r>
        <w:softHyphen/>
        <w:t>fattas av sektorsbestämmelser. Definitionen av sektorsbestämmelser i konglomeratlagen bör därför ändras så att den även innefattar de bestämmelser i lag och andra författningar som gäller för den rörelse som drivs av tjänstepensionsföretag.</w:t>
      </w:r>
    </w:p>
    <w:p w14:paraId="7ABA475B" w14:textId="77777777" w:rsidR="001447FA" w:rsidRDefault="001447FA" w:rsidP="001447FA">
      <w:pPr>
        <w:pStyle w:val="Brdtextmedindrag"/>
      </w:pPr>
      <w:r>
        <w:t xml:space="preserve">Om </w:t>
      </w:r>
      <w:r w:rsidRPr="00D900B8">
        <w:t xml:space="preserve">tjänstepensionsföretag </w:t>
      </w:r>
      <w:r>
        <w:t>ska anses vara</w:t>
      </w:r>
      <w:r w:rsidRPr="00D900B8">
        <w:t xml:space="preserve"> reglerade företag inom den särskilda tillsynen över finansiella konglomerat, </w:t>
      </w:r>
      <w:r>
        <w:t>innebär det</w:t>
      </w:r>
      <w:r w:rsidRPr="00D900B8">
        <w:t xml:space="preserve"> att ett tjänste</w:t>
      </w:r>
      <w:r>
        <w:softHyphen/>
      </w:r>
      <w:r w:rsidRPr="00D900B8">
        <w:t xml:space="preserve">pensionsföretag inte kan anses vara ett blandat finansiellt holdingföretag. Detta kommer att påverka andra </w:t>
      </w:r>
      <w:r>
        <w:t xml:space="preserve">regelverk om </w:t>
      </w:r>
      <w:r w:rsidRPr="00D900B8">
        <w:t xml:space="preserve">tillsyn </w:t>
      </w:r>
      <w:r>
        <w:t>där det finns</w:t>
      </w:r>
      <w:r w:rsidRPr="00D900B8">
        <w:t xml:space="preserve"> hänvis</w:t>
      </w:r>
      <w:r>
        <w:t>ning</w:t>
      </w:r>
      <w:r w:rsidRPr="00D900B8">
        <w:t>ar till bestämmelserna i konglomeratlagen och konglomerat</w:t>
      </w:r>
      <w:r>
        <w:softHyphen/>
      </w:r>
      <w:r w:rsidRPr="00D900B8">
        <w:t>direktivet och de</w:t>
      </w:r>
      <w:r>
        <w:t>n</w:t>
      </w:r>
      <w:r w:rsidRPr="00D900B8">
        <w:t xml:space="preserve"> definition av blandat finansiellt holdingföretag</w:t>
      </w:r>
      <w:r>
        <w:t xml:space="preserve"> som finns där</w:t>
      </w:r>
      <w:r w:rsidRPr="00D900B8">
        <w:t>. Ett tjänste</w:t>
      </w:r>
      <w:r>
        <w:softHyphen/>
      </w:r>
      <w:r w:rsidRPr="00D900B8">
        <w:t>pensionsföretag kommer därmed inte att anses vara ett blandat finansiellt holdingföretag enligt försäkringsrörelselagen (1 kap. 12 § 2</w:t>
      </w:r>
      <w:r>
        <w:t>,</w:t>
      </w:r>
      <w:r w:rsidRPr="00D900B8">
        <w:t xml:space="preserve"> som genom</w:t>
      </w:r>
      <w:r>
        <w:softHyphen/>
      </w:r>
      <w:r w:rsidRPr="00D900B8">
        <w:t>för artikel 212.1 h i Solvens II-direktivet i lydelse</w:t>
      </w:r>
      <w:r>
        <w:t>n</w:t>
      </w:r>
      <w:r w:rsidRPr="00D900B8">
        <w:t xml:space="preserve"> enligt artikel 4.1 i ändringsdirektivet). Ett tjänstepensionsföretag kommer inte heller att anses vara ett blandat finansiellt holdingföretag enligt artikel 4.1.21</w:t>
      </w:r>
      <w:r>
        <w:t xml:space="preserve"> i </w:t>
      </w:r>
      <w:r w:rsidRPr="003312A2">
        <w:t>E</w:t>
      </w:r>
      <w:r>
        <w:t xml:space="preserve">uropaparlamentets och rådets förordning </w:t>
      </w:r>
      <w:r w:rsidRPr="003312A2">
        <w:t>(EU) nr 575/2013 av den 26</w:t>
      </w:r>
      <w:r>
        <w:t> </w:t>
      </w:r>
      <w:r w:rsidRPr="003312A2">
        <w:t>juni 2013 om tillsynskrav för kreditinstitut och värdepappers</w:t>
      </w:r>
      <w:r>
        <w:softHyphen/>
      </w:r>
      <w:r w:rsidRPr="003312A2">
        <w:t>företag och om ändring av förordning (EU) nr 648/2012</w:t>
      </w:r>
      <w:r w:rsidRPr="00D900B8">
        <w:t>. Sammantaget innebär detta att ett tjänstepensionsföretag inte riskerar att drabbas av flera kapitalkrav på de olika tillsynsnivåerna som en följd av att de ingår i en företagsstruktur med företag som omfattas av andra sektorsbestämmelser.</w:t>
      </w:r>
      <w:r>
        <w:t xml:space="preserve"> Därmed undviks den situation som </w:t>
      </w:r>
      <w:r>
        <w:rPr>
          <w:i/>
        </w:rPr>
        <w:t>Finansinspektionen</w:t>
      </w:r>
      <w:r>
        <w:t xml:space="preserve">, </w:t>
      </w:r>
      <w:r>
        <w:rPr>
          <w:i/>
        </w:rPr>
        <w:t>Svensk Försäkring</w:t>
      </w:r>
      <w:r>
        <w:t xml:space="preserve">, </w:t>
      </w:r>
      <w:r w:rsidRPr="00AE1A0E">
        <w:rPr>
          <w:i/>
        </w:rPr>
        <w:t>Livförsäkrings</w:t>
      </w:r>
      <w:r>
        <w:rPr>
          <w:i/>
        </w:rPr>
        <w:softHyphen/>
        <w:t>bolaget</w:t>
      </w:r>
      <w:r w:rsidRPr="00AE1A0E">
        <w:rPr>
          <w:i/>
        </w:rPr>
        <w:t xml:space="preserve"> Skandia</w:t>
      </w:r>
      <w:r w:rsidRPr="0096448F">
        <w:t>,</w:t>
      </w:r>
      <w:r w:rsidRPr="00AE1A0E">
        <w:rPr>
          <w:i/>
        </w:rPr>
        <w:t xml:space="preserve"> Länsförsäkringar AB</w:t>
      </w:r>
      <w:r w:rsidRPr="0096448F">
        <w:t>,</w:t>
      </w:r>
      <w:r w:rsidRPr="00AE1A0E">
        <w:rPr>
          <w:i/>
        </w:rPr>
        <w:t xml:space="preserve"> Swedbank Försäkring AB </w:t>
      </w:r>
      <w:r w:rsidRPr="0096448F">
        <w:t>och</w:t>
      </w:r>
      <w:r w:rsidRPr="00AE1A0E">
        <w:rPr>
          <w:i/>
        </w:rPr>
        <w:t xml:space="preserve"> SEB Pension och Försäkring AB</w:t>
      </w:r>
      <w:r>
        <w:rPr>
          <w:i/>
        </w:rPr>
        <w:t xml:space="preserve"> </w:t>
      </w:r>
      <w:r>
        <w:t xml:space="preserve">varnar för, att ett livförsäkringsföretag skulle omfattas av kapitalkraven i Solvens II-direktivet trots att det omvandlats till ett tjänstepensionsföretag. </w:t>
      </w:r>
    </w:p>
    <w:p w14:paraId="57507AD9" w14:textId="77777777" w:rsidR="001447FA" w:rsidRDefault="001447FA" w:rsidP="001447FA">
      <w:pPr>
        <w:pStyle w:val="Brdtextmedindrag"/>
      </w:pPr>
      <w:r>
        <w:t>Som en konsekvens av att ett tjänstepensionsföretag ska anses som ett reglerat företag behöver det inte göras någon ändring i definitionen av blandat finansiellt holdingföretag i konglomeratlagen. På motsvarande sätt bör definitionen av tjänstepensionsföretag i konglomeratlagen utformas något annorlunda än i promemorians förslag, så att den inte i något läge blir subsidiär i förhållande till blandat finansiellt holdingföretag.</w:t>
      </w:r>
    </w:p>
    <w:p w14:paraId="4585BC5C" w14:textId="77777777" w:rsidR="001447FA" w:rsidRPr="00D746D6" w:rsidRDefault="001447FA" w:rsidP="001447FA">
      <w:pPr>
        <w:pStyle w:val="Rubrik5utannumrering"/>
      </w:pPr>
      <w:r>
        <w:t xml:space="preserve">Utländska </w:t>
      </w:r>
      <w:r w:rsidRPr="00AC714D">
        <w:t>tjänstepensionsinstitut</w:t>
      </w:r>
    </w:p>
    <w:p w14:paraId="3697F3FB" w14:textId="77777777" w:rsidR="001447FA" w:rsidRDefault="001447FA" w:rsidP="001447FA">
      <w:pPr>
        <w:pStyle w:val="Brdtextmedindrag"/>
        <w:ind w:firstLine="0"/>
      </w:pPr>
      <w:r>
        <w:t xml:space="preserve">I konglomeratlagen anges att såväl försäkringsföretag och motsvarande utländska företag ska innefattas i definitionen av reglerat företag </w:t>
      </w:r>
      <w:r w:rsidRPr="00137CCC">
        <w:t>(1</w:t>
      </w:r>
      <w:r>
        <w:t> </w:t>
      </w:r>
      <w:r w:rsidRPr="00137CCC">
        <w:t>kap. 3</w:t>
      </w:r>
      <w:r>
        <w:t> </w:t>
      </w:r>
      <w:r w:rsidRPr="00137CCC">
        <w:t>§</w:t>
      </w:r>
      <w:r>
        <w:t> </w:t>
      </w:r>
      <w:r w:rsidRPr="00137CCC">
        <w:t>14)</w:t>
      </w:r>
      <w:r>
        <w:t>. På samma sätt ska såväl institut (kreditinstitut, värdepappersbolag, fondbolag och AIF-förvaltare) som deras utländska motsvarigheter inne</w:t>
      </w:r>
      <w:r>
        <w:softHyphen/>
        <w:t>fattas. Frågan är då om även utländska tjänstepensionsinstitut, motsvarig</w:t>
      </w:r>
      <w:r>
        <w:softHyphen/>
        <w:t xml:space="preserve">heter i andra länder inom EES till tjänstepensionsföretag, ska anses som reglerade företag i konglomeratlagen. Andra tjänstepensionsdirektivet är </w:t>
      </w:r>
      <w:r>
        <w:lastRenderedPageBreak/>
        <w:t xml:space="preserve">ett minimiharmoniseringsdirektiv och hindrar inte att </w:t>
      </w:r>
      <w:r w:rsidRPr="001F68FF">
        <w:t xml:space="preserve">medlemsstaterna </w:t>
      </w:r>
      <w:r>
        <w:t xml:space="preserve">behåller </w:t>
      </w:r>
      <w:r w:rsidRPr="001F68FF">
        <w:t>eller inför ytterligare bestämmelser för att skydda tjänstepen</w:t>
      </w:r>
      <w:r>
        <w:softHyphen/>
      </w:r>
      <w:r w:rsidRPr="001F68FF">
        <w:t>sionsplaners medlemmar och förmånstagare, förutsatt att sådana bestäm</w:t>
      </w:r>
      <w:r>
        <w:softHyphen/>
      </w:r>
      <w:r w:rsidRPr="001F68FF">
        <w:t>melser står i överensstämmelse med medlemsstaternas förpliktelser enligt unionsrätten</w:t>
      </w:r>
      <w:r>
        <w:t xml:space="preserve"> (</w:t>
      </w:r>
      <w:r w:rsidRPr="00EF0CD0">
        <w:t>skäl</w:t>
      </w:r>
      <w:r>
        <w:t> </w:t>
      </w:r>
      <w:r w:rsidRPr="00EF0CD0">
        <w:t>3</w:t>
      </w:r>
      <w:r>
        <w:t xml:space="preserve"> i direktivet). Utländska tjänstepensionsinstitut om</w:t>
      </w:r>
      <w:r>
        <w:softHyphen/>
        <w:t xml:space="preserve">fattas </w:t>
      </w:r>
      <w:r w:rsidRPr="0068363A">
        <w:t>inte av konglomeratdirektivet och deras situation påminner om den som tidigare gällde för utländska återförsäkringsföretag</w:t>
      </w:r>
      <w:r w:rsidRPr="00514699">
        <w:t xml:space="preserve"> (se ovan).</w:t>
      </w:r>
    </w:p>
    <w:p w14:paraId="7E77C6DC" w14:textId="77777777" w:rsidR="001447FA" w:rsidRPr="00514699" w:rsidRDefault="001447FA" w:rsidP="001447FA">
      <w:pPr>
        <w:pStyle w:val="Brdtextmedindrag"/>
      </w:pPr>
      <w:r w:rsidRPr="00C822F3">
        <w:t>Vid</w:t>
      </w:r>
      <w:r w:rsidRPr="009F39DB">
        <w:t xml:space="preserve"> genomförandet i svensk rätt av konglomeratdirektivet gjordes, som nämns ovan, bedömningen att svenska återförsäkringsföretag ska behand</w:t>
      </w:r>
      <w:r w:rsidRPr="009F39DB">
        <w:softHyphen/>
        <w:t>las som försäkringsföretag och därmed utvidgades tillämpningsområdet för de svenska konglomeratbestämmelserna i förhållande till konglomerat</w:t>
      </w:r>
      <w:r w:rsidRPr="009F39DB">
        <w:softHyphen/>
        <w:t>direktivet</w:t>
      </w:r>
      <w:r>
        <w:t>.</w:t>
      </w:r>
      <w:r w:rsidRPr="009F39DB">
        <w:t xml:space="preserve"> Beträffande utländska återförsäkringsföretag anfördes följande</w:t>
      </w:r>
      <w:r w:rsidRPr="0068363A">
        <w:t>.</w:t>
      </w:r>
      <w:r>
        <w:t xml:space="preserve"> </w:t>
      </w:r>
      <w:r w:rsidRPr="0068363A">
        <w:t xml:space="preserve">Ett synsätt </w:t>
      </w:r>
      <w:r w:rsidRPr="00514699">
        <w:t xml:space="preserve">motsvarande </w:t>
      </w:r>
      <w:r w:rsidRPr="006D5E8A">
        <w:t>det för svenska återförsäkringsföretag kan dock inte tillämpas på ett utländskt återförsäkringsföretag, eftersom ett sådant företag i dag inte behöver stå under tillsyn enligt försäkringsdirektiven. De utländska återförsäk</w:t>
      </w:r>
      <w:r w:rsidRPr="00C822F3">
        <w:softHyphen/>
      </w:r>
      <w:r w:rsidRPr="0068363A">
        <w:t>ringsföretagen bör därför inte betraktas som reglerade företag, men däremot tillhör de den finansiella sektorn. Detta ligger i linje med direktivets synsätt. Ett utländskt återförsäkringsföretag bör därför definieras som ett företag som inte är ett försäk</w:t>
      </w:r>
      <w:r w:rsidRPr="00C822F3">
        <w:softHyphen/>
      </w:r>
      <w:r w:rsidRPr="0068363A">
        <w:t>ringsföretag eller ett utländskt direktförsäkringsföretag och vars huvudsakliga verksamhet är att försäkra risker som överlåts av försäkringsföretag, utländska direktförsäk</w:t>
      </w:r>
      <w:r>
        <w:softHyphen/>
      </w:r>
      <w:r w:rsidRPr="0068363A">
        <w:t>ringsföretag eller utländska återförsäkringsföretag</w:t>
      </w:r>
      <w:r>
        <w:t xml:space="preserve"> </w:t>
      </w:r>
      <w:r w:rsidRPr="00C822F3">
        <w:t>(prop. 2005/06:45 s. 98)</w:t>
      </w:r>
      <w:r w:rsidRPr="0068363A">
        <w:t>.</w:t>
      </w:r>
    </w:p>
    <w:p w14:paraId="5414EE97" w14:textId="77777777" w:rsidR="001447FA" w:rsidRPr="00D900B8" w:rsidRDefault="001447FA" w:rsidP="001447FA">
      <w:pPr>
        <w:pStyle w:val="Brdtextmedindrag"/>
      </w:pPr>
      <w:r w:rsidRPr="009F39DB">
        <w:t>Det som anfördes om utländska återförsäkringsföretag när konglome</w:t>
      </w:r>
      <w:r w:rsidRPr="009F39DB">
        <w:softHyphen/>
        <w:t>ratdirektivet genomfördes i svensk rätt är endast delvis</w:t>
      </w:r>
      <w:r>
        <w:t xml:space="preserve"> relevant för utländska tjänstepensionsinstitut. Utländska tjänstepensionsinstitut om</w:t>
      </w:r>
      <w:r>
        <w:softHyphen/>
        <w:t>fattas inte av konglomeratdirektivet, på samma sätt som tidigare gällde för utländska återförsäkringsföretag. Det finns i</w:t>
      </w:r>
      <w:r w:rsidRPr="00D900B8">
        <w:t>nte heller i andra tjänste</w:t>
      </w:r>
      <w:r>
        <w:softHyphen/>
      </w:r>
      <w:r w:rsidRPr="00D900B8">
        <w:t>pensionsdirektivet något krav på tillstånd</w:t>
      </w:r>
      <w:r>
        <w:t xml:space="preserve"> </w:t>
      </w:r>
      <w:r w:rsidRPr="00D900B8">
        <w:t xml:space="preserve">för att få driva verksamhet som tjänstepensionsinstitut, utan det är tillräckligt med registrering (artikel 9.1). </w:t>
      </w:r>
    </w:p>
    <w:p w14:paraId="4211FCAF" w14:textId="77777777" w:rsidR="001447FA" w:rsidRDefault="001447FA" w:rsidP="001447FA">
      <w:pPr>
        <w:pStyle w:val="Brdtextmedindrag"/>
      </w:pPr>
      <w:r>
        <w:t>Skillnader uppkommer dock när det rör den verksamhet som faktiskt drivs. I Solvens II-direktivet anges att det med återförsäkring avses den verksamhet som består i att överta risker som överlåts av ett försäkrings</w:t>
      </w:r>
      <w:r>
        <w:softHyphen/>
        <w:t>företag eller ett försäkringsföretag i tredjeland eller ett annat återförsäk</w:t>
      </w:r>
      <w:r>
        <w:softHyphen/>
        <w:t>ringsföretag eller ett återförsäkringsföretag i tredjeland (artikel 13.7 a). Redan innan Solvens II-direktivet genomfördes angavs i försäkrings</w:t>
      </w:r>
      <w:r>
        <w:softHyphen/>
        <w:t>rörelselagen att m</w:t>
      </w:r>
      <w:r w:rsidRPr="00B91B27">
        <w:t>ed återförsäkring avses verksamhet som består i att överta risker som överlåts av ett försäkringsföretag eller av en utländsk försäkringsgivare</w:t>
      </w:r>
      <w:r>
        <w:t xml:space="preserve"> (1 kap. 9 §, se även prop. 2009/10:246 s. 430). Oavsett om det var ett svenskt eller ett utländskt återförsäkringsföretag ansågs vid genomförandet av konglomeratdirektivet att det rörde sig om en verk</w:t>
      </w:r>
      <w:r>
        <w:softHyphen/>
        <w:t xml:space="preserve">samhet som avsåg återförsäkring och att dessa företag skulle tillhöra den finansiella sektorn (prop. 2005/06:45 s. 98). </w:t>
      </w:r>
    </w:p>
    <w:p w14:paraId="471799A5" w14:textId="77777777" w:rsidR="001447FA" w:rsidRDefault="001447FA" w:rsidP="001447FA">
      <w:pPr>
        <w:pStyle w:val="Brdtextmedindrag"/>
      </w:pPr>
      <w:r>
        <w:t>För tjänstepensionsinstitut är situationen en annan. I andra tjänstepen</w:t>
      </w:r>
      <w:r>
        <w:softHyphen/>
        <w:t xml:space="preserve">sionsdirektivet anges att </w:t>
      </w:r>
      <w:r w:rsidRPr="004D1B49">
        <w:t>tjänstepensionsinstitut</w:t>
      </w:r>
      <w:r>
        <w:t xml:space="preserve"> är </w:t>
      </w:r>
      <w:r w:rsidRPr="004D1B49">
        <w:t>ett institut som, oavsett sin rättsliga form, förvaltar fonderade medel och som är etablerat oberoende av uppdragsgivande företag eller branschorganisation utifrån syftet att tillhandahålla pensionsförmåner i samband med yrkesutövning på grundval av en överenskommelse eller ett avt</w:t>
      </w:r>
      <w:r>
        <w:t>al som slutits antingen</w:t>
      </w:r>
      <w:r w:rsidRPr="004D1B49">
        <w:t xml:space="preserve"> enskilt eller kollektivt mellan arbetsgivare och arbetstagare eller deras </w:t>
      </w:r>
      <w:r w:rsidRPr="004D1B49">
        <w:lastRenderedPageBreak/>
        <w:t>respektive företrädare, eller med egenföretagare, enskilt eller kollektivt, i enlighet med rätten i hem- och värdmedlemsstaten, och som driver verk</w:t>
      </w:r>
      <w:r>
        <w:softHyphen/>
      </w:r>
      <w:r w:rsidRPr="004D1B49">
        <w:t>samheter som direkt föranleds av dessa</w:t>
      </w:r>
      <w:r>
        <w:t xml:space="preserve"> (artikel 6.1). </w:t>
      </w:r>
    </w:p>
    <w:p w14:paraId="6F6E2123" w14:textId="77777777" w:rsidR="001447FA" w:rsidRDefault="001447FA" w:rsidP="001447FA">
      <w:pPr>
        <w:pStyle w:val="Brdtextmedindrag"/>
      </w:pPr>
      <w:r>
        <w:t>Begreppet tjänstepensionsinstitut är vidare och inte lika tydligt av</w:t>
      </w:r>
      <w:r>
        <w:softHyphen/>
        <w:t>gränsat som begreppet återförsäkringsföretag och kan i sig omfatta flera olika typer av verksamheter. Exempelvis gäller i Sverige att både tjänste</w:t>
      </w:r>
      <w:r>
        <w:softHyphen/>
        <w:t>pensionsföretag och pensionsstiftelser är tjänstepensionsinstitut enligt unionsrätten, men det är endast tjänstepensionsföretag som driver försäk</w:t>
      </w:r>
      <w:r>
        <w:softHyphen/>
        <w:t>rings</w:t>
      </w:r>
      <w:r>
        <w:softHyphen/>
        <w:t>rörelse. Detta medför att tjänstepensionsföretag enligt regeringens förslag, till skillnad från pensionsstiftelser, ska anses tillhöra försäkrings</w:t>
      </w:r>
      <w:r>
        <w:softHyphen/>
        <w:t>sektorn. Detta gällde även när konglomeratdirektivet genomfördes i svensk rätt då understödsföreningar, tjänstepensionskassor, ansågs om</w:t>
      </w:r>
      <w:r>
        <w:softHyphen/>
        <w:t>fattas av direk</w:t>
      </w:r>
      <w:r>
        <w:softHyphen/>
        <w:t>tivets definition av försäkringsföretag, till skillnad från pensionsstiftelser som inte heller då ansågs omfattas av den särskilda till</w:t>
      </w:r>
      <w:r>
        <w:softHyphen/>
        <w:t>synen över finan</w:t>
      </w:r>
      <w:r>
        <w:softHyphen/>
        <w:t>siella konglomerat (prop. 2005/06:45 s. 95 f.).</w:t>
      </w:r>
    </w:p>
    <w:p w14:paraId="6EFA1F84" w14:textId="77777777" w:rsidR="001447FA" w:rsidRDefault="001447FA" w:rsidP="001447FA">
      <w:pPr>
        <w:pStyle w:val="Brdtextmedindrag"/>
      </w:pPr>
      <w:r>
        <w:t>Motsvarande bör gälla för utländska tjänstepensionsinstitut. Vissa utländska tjänstepensionsinstitut kan, på samma sätt som ett tjänste</w:t>
      </w:r>
      <w:r>
        <w:softHyphen/>
        <w:t>pensionsföretag, anses driva försäkringsrörelse samtidigt som andra inte kan anses göra det. Utan närmare kännedom om de enskilda instituten och de nationella bestämmelser som styr deras respektive verksamheter är det inte möjligt att avgöra huruvida ett utländskt tjänstepensionsinstitut driver en verksamhet som ska anses tillhöra den finansiella sektorn enligt konglo</w:t>
      </w:r>
      <w:r>
        <w:softHyphen/>
        <w:t>meratlagen (1 kap. 3 § 7 a, b eller c). Utländska tjänstepensionsinstitut bör därför inte anses vara reglerade företag eller omfattas av sektors</w:t>
      </w:r>
      <w:r>
        <w:softHyphen/>
        <w:t>bestämmelser. Inte heller bör utländska tjänstepensionsinstitut anses till</w:t>
      </w:r>
      <w:r>
        <w:softHyphen/>
        <w:t>höra försäkringssektorn.</w:t>
      </w:r>
    </w:p>
    <w:p w14:paraId="0C980910" w14:textId="7456C0FC" w:rsidR="001447FA" w:rsidRDefault="00C62D22" w:rsidP="001447FA">
      <w:pPr>
        <w:pStyle w:val="Rubrik5utannumrering"/>
      </w:pPr>
      <w:r>
        <w:t>Hur utses</w:t>
      </w:r>
      <w:r w:rsidR="001447FA">
        <w:t xml:space="preserve"> den myndighet som ska vara samordnare</w:t>
      </w:r>
      <w:r>
        <w:t>?</w:t>
      </w:r>
    </w:p>
    <w:p w14:paraId="3FA052E6" w14:textId="77777777" w:rsidR="001447FA" w:rsidRDefault="001447FA" w:rsidP="001447FA">
      <w:pPr>
        <w:pStyle w:val="Brdtextmedindrag"/>
        <w:ind w:firstLine="0"/>
      </w:pPr>
      <w:r w:rsidRPr="000B0997">
        <w:t xml:space="preserve">I promemorian föreslås att Finansinspektionen ska vara samordnare för de </w:t>
      </w:r>
      <w:r>
        <w:t xml:space="preserve">nya </w:t>
      </w:r>
      <w:r w:rsidRPr="000B0997">
        <w:t>finansiella konglomerat som enligt promemorians synsätt vilar enbart på svensk nationell rätt. Regeringen gör däremot, som framgår ovan, bedöm</w:t>
      </w:r>
      <w:r>
        <w:softHyphen/>
      </w:r>
      <w:r w:rsidRPr="000B0997">
        <w:t>ningen att tjänstepensionsföretagen kan inordnas i regleringen av finan</w:t>
      </w:r>
      <w:r>
        <w:softHyphen/>
      </w:r>
      <w:r w:rsidRPr="000B0997">
        <w:t>siella konglomerat på ett sätt som får verkan över hela EES. Där</w:t>
      </w:r>
      <w:r>
        <w:t>med</w:t>
      </w:r>
      <w:r w:rsidRPr="000B0997">
        <w:t xml:space="preserve"> </w:t>
      </w:r>
      <w:r>
        <w:t>finns det inte längre något</w:t>
      </w:r>
      <w:r w:rsidRPr="000B0997">
        <w:t xml:space="preserve"> behov av att </w:t>
      </w:r>
      <w:r>
        <w:t xml:space="preserve">som </w:t>
      </w:r>
      <w:r w:rsidRPr="000B0997">
        <w:t xml:space="preserve">i promemorians förslag skilja mellan konglomerat som skapas som en konsekvens av den nya lagstiftningen om tjänstepensionsföretag å ena sidan och övriga finansiella konglomerat å den andra. </w:t>
      </w:r>
    </w:p>
    <w:p w14:paraId="66ABCC1A" w14:textId="224B58C0" w:rsidR="0079632A" w:rsidRDefault="001447FA" w:rsidP="001447FA">
      <w:pPr>
        <w:pStyle w:val="Brdtextmedindrag"/>
      </w:pPr>
      <w:r>
        <w:t>När det inte finns något behov av att skilja mellan olika typer av finan</w:t>
      </w:r>
      <w:r>
        <w:softHyphen/>
        <w:t>siella konglomerat beroende på om de är sådana konglomerat som upp</w:t>
      </w:r>
      <w:r>
        <w:softHyphen/>
        <w:t>kommer till följd av den nya lagstiftningen om tjänstepensionsföretag eller inte, finns det inte heller något behov av att reglera hur myndighet som ska vara samordnare ska utses på olika sätt för de olika typerna av finansiella konglomerat. Samordnare kan därmed utses enligt samma grundläggande principer som i dag (4 kap. 2 och 3 §§ konglomeratlagen). Det behöver dock göras en ändring i konglomeratlagen så att förekomsten av ett tjänstepensionsföretag i en grupp får samma följder som förekomsten av ett försäkringsföretag när det gäller vilken myndighet som ska vara samordnare (4 kap. 2 §).</w:t>
      </w:r>
    </w:p>
    <w:p w14:paraId="00DB4004" w14:textId="1A105FF6" w:rsidR="00D04BFD" w:rsidRDefault="00D04BFD" w:rsidP="001447FA">
      <w:pPr>
        <w:pStyle w:val="Brdtextmedindrag"/>
      </w:pPr>
    </w:p>
    <w:p w14:paraId="013E13C6" w14:textId="77777777" w:rsidR="00D04BFD" w:rsidRDefault="00D04BFD" w:rsidP="001447FA">
      <w:pPr>
        <w:pStyle w:val="Brdtextmedindrag"/>
      </w:pPr>
    </w:p>
    <w:p w14:paraId="64333148" w14:textId="77777777" w:rsidR="001447FA" w:rsidRDefault="001447FA" w:rsidP="00D04BFD">
      <w:pPr>
        <w:pStyle w:val="Rubrik1"/>
        <w:spacing w:before="0"/>
      </w:pPr>
      <w:bookmarkStart w:id="5367" w:name="_Toc518396726"/>
      <w:bookmarkStart w:id="5368" w:name="_Toc518401037"/>
      <w:bookmarkStart w:id="5369" w:name="_Toc518401754"/>
      <w:bookmarkStart w:id="5370" w:name="_Toc518401993"/>
      <w:bookmarkStart w:id="5371" w:name="_Toc518463147"/>
      <w:bookmarkStart w:id="5372" w:name="_Toc518462843"/>
      <w:bookmarkStart w:id="5373" w:name="_Toc518463799"/>
      <w:bookmarkStart w:id="5374" w:name="_Toc518464174"/>
      <w:bookmarkStart w:id="5375" w:name="_Toc518464413"/>
      <w:bookmarkStart w:id="5376" w:name="_Toc518472852"/>
      <w:bookmarkStart w:id="5377" w:name="_Toc8059883"/>
      <w:bookmarkStart w:id="5378" w:name="_Toc8061593"/>
      <w:bookmarkStart w:id="5379" w:name="_Toc8062125"/>
      <w:bookmarkStart w:id="5380" w:name="_Toc8064593"/>
      <w:bookmarkStart w:id="5381" w:name="_Toc8391270"/>
      <w:bookmarkStart w:id="5382" w:name="_Toc8391536"/>
      <w:bookmarkStart w:id="5383" w:name="_Toc8644741"/>
      <w:bookmarkStart w:id="5384" w:name="_Toc8645273"/>
      <w:bookmarkStart w:id="5385" w:name="_Toc8817754"/>
      <w:bookmarkStart w:id="5386" w:name="_Toc8818326"/>
      <w:bookmarkStart w:id="5387" w:name="_Toc8825695"/>
      <w:bookmarkStart w:id="5388" w:name="_Toc8831792"/>
      <w:bookmarkStart w:id="5389" w:name="_Toc8832701"/>
      <w:bookmarkStart w:id="5390" w:name="_Toc11153163"/>
      <w:bookmarkStart w:id="5391" w:name="_Toc11161084"/>
      <w:bookmarkStart w:id="5392" w:name="_Toc11167020"/>
      <w:bookmarkStart w:id="5393" w:name="_Toc11167556"/>
      <w:bookmarkStart w:id="5394" w:name="_Toc11168993"/>
      <w:bookmarkStart w:id="5395" w:name="_Toc11845946"/>
      <w:bookmarkStart w:id="5396" w:name="_Toc12611745"/>
      <w:bookmarkStart w:id="5397" w:name="_Toc12625012"/>
      <w:bookmarkStart w:id="5398" w:name="_Toc12627501"/>
      <w:bookmarkStart w:id="5399" w:name="_Toc12630391"/>
      <w:bookmarkStart w:id="5400" w:name="_Toc12632886"/>
      <w:bookmarkStart w:id="5401" w:name="_Toc17902958"/>
      <w:r>
        <w:lastRenderedPageBreak/>
        <w:t>Vissa övriga frågor</w:t>
      </w:r>
      <w:bookmarkEnd w:id="5367"/>
      <w:bookmarkEnd w:id="5368"/>
      <w:bookmarkEnd w:id="5369"/>
      <w:bookmarkEnd w:id="5370"/>
      <w:bookmarkEnd w:id="5371"/>
      <w:bookmarkEnd w:id="5372"/>
      <w:bookmarkEnd w:id="5373"/>
      <w:bookmarkEnd w:id="5374"/>
      <w:bookmarkEnd w:id="5375"/>
      <w:bookmarkEnd w:id="5376"/>
      <w:bookmarkEnd w:id="5377"/>
      <w:bookmarkEnd w:id="5378"/>
      <w:bookmarkEnd w:id="5379"/>
      <w:bookmarkEnd w:id="5380"/>
      <w:bookmarkEnd w:id="5381"/>
      <w:bookmarkEnd w:id="5382"/>
      <w:bookmarkEnd w:id="5383"/>
      <w:bookmarkEnd w:id="5384"/>
      <w:bookmarkEnd w:id="5385"/>
      <w:bookmarkEnd w:id="5386"/>
      <w:bookmarkEnd w:id="5387"/>
      <w:bookmarkEnd w:id="5388"/>
      <w:bookmarkEnd w:id="5389"/>
      <w:bookmarkEnd w:id="5390"/>
      <w:bookmarkEnd w:id="5391"/>
      <w:bookmarkEnd w:id="5392"/>
      <w:bookmarkEnd w:id="5393"/>
      <w:bookmarkEnd w:id="5394"/>
      <w:bookmarkEnd w:id="5395"/>
      <w:bookmarkEnd w:id="5396"/>
      <w:bookmarkEnd w:id="5397"/>
      <w:bookmarkEnd w:id="5398"/>
      <w:bookmarkEnd w:id="5399"/>
      <w:bookmarkEnd w:id="5400"/>
      <w:bookmarkEnd w:id="5401"/>
      <w:r>
        <w:t xml:space="preserve"> </w:t>
      </w:r>
    </w:p>
    <w:p w14:paraId="1AF694E3" w14:textId="77777777" w:rsidR="001447FA" w:rsidRDefault="001447FA" w:rsidP="009B730A">
      <w:pPr>
        <w:pStyle w:val="Rubrik2"/>
        <w:spacing w:before="0"/>
      </w:pPr>
      <w:bookmarkStart w:id="5402" w:name="_Toc518396727"/>
      <w:bookmarkStart w:id="5403" w:name="_Toc518401038"/>
      <w:bookmarkStart w:id="5404" w:name="_Toc518401755"/>
      <w:bookmarkStart w:id="5405" w:name="_Toc518401994"/>
      <w:bookmarkStart w:id="5406" w:name="_Toc518463148"/>
      <w:bookmarkStart w:id="5407" w:name="_Toc518462844"/>
      <w:bookmarkStart w:id="5408" w:name="_Toc518463800"/>
      <w:bookmarkStart w:id="5409" w:name="_Toc518464175"/>
      <w:bookmarkStart w:id="5410" w:name="_Toc518464414"/>
      <w:bookmarkStart w:id="5411" w:name="_Toc518472853"/>
      <w:bookmarkStart w:id="5412" w:name="_Toc8059884"/>
      <w:bookmarkStart w:id="5413" w:name="_Toc8061594"/>
      <w:bookmarkStart w:id="5414" w:name="_Toc8062126"/>
      <w:bookmarkStart w:id="5415" w:name="_Toc8064594"/>
      <w:bookmarkStart w:id="5416" w:name="_Toc8391271"/>
      <w:bookmarkStart w:id="5417" w:name="_Toc8391537"/>
      <w:bookmarkStart w:id="5418" w:name="_Toc8644742"/>
      <w:bookmarkStart w:id="5419" w:name="_Toc8645274"/>
      <w:bookmarkStart w:id="5420" w:name="_Toc8817755"/>
      <w:bookmarkStart w:id="5421" w:name="_Toc8818327"/>
      <w:bookmarkStart w:id="5422" w:name="_Toc8825696"/>
      <w:bookmarkStart w:id="5423" w:name="_Toc8831793"/>
      <w:bookmarkStart w:id="5424" w:name="_Toc8832702"/>
      <w:bookmarkStart w:id="5425" w:name="_Toc11153164"/>
      <w:bookmarkStart w:id="5426" w:name="_Toc11161085"/>
      <w:bookmarkStart w:id="5427" w:name="_Toc11167021"/>
      <w:bookmarkStart w:id="5428" w:name="_Toc11167557"/>
      <w:bookmarkStart w:id="5429" w:name="_Toc11168994"/>
      <w:bookmarkStart w:id="5430" w:name="_Toc11845947"/>
      <w:bookmarkStart w:id="5431" w:name="_Toc12611746"/>
      <w:bookmarkStart w:id="5432" w:name="_Toc12625013"/>
      <w:bookmarkStart w:id="5433" w:name="_Toc12627502"/>
      <w:bookmarkStart w:id="5434" w:name="_Toc12630392"/>
      <w:bookmarkStart w:id="5435" w:name="_Toc12632887"/>
      <w:bookmarkStart w:id="5436" w:name="_Toc17902959"/>
      <w:r w:rsidRPr="009B730A">
        <w:t>Ägarprövning</w:t>
      </w:r>
      <w:bookmarkEnd w:id="5402"/>
      <w:bookmarkEnd w:id="5403"/>
      <w:bookmarkEnd w:id="5404"/>
      <w:bookmarkEnd w:id="5405"/>
      <w:bookmarkEnd w:id="5406"/>
      <w:bookmarkEnd w:id="5407"/>
      <w:bookmarkEnd w:id="5408"/>
      <w:bookmarkEnd w:id="5409"/>
      <w:bookmarkEnd w:id="5410"/>
      <w:bookmarkEnd w:id="5411"/>
      <w:bookmarkEnd w:id="5412"/>
      <w:bookmarkEnd w:id="5413"/>
      <w:bookmarkEnd w:id="5414"/>
      <w:bookmarkEnd w:id="5415"/>
      <w:bookmarkEnd w:id="5416"/>
      <w:bookmarkEnd w:id="5417"/>
      <w:bookmarkEnd w:id="5418"/>
      <w:bookmarkEnd w:id="5419"/>
      <w:bookmarkEnd w:id="5420"/>
      <w:bookmarkEnd w:id="5421"/>
      <w:bookmarkEnd w:id="5422"/>
      <w:bookmarkEnd w:id="5423"/>
      <w:bookmarkEnd w:id="5424"/>
      <w:bookmarkEnd w:id="5425"/>
      <w:bookmarkEnd w:id="5426"/>
      <w:bookmarkEnd w:id="5427"/>
      <w:bookmarkEnd w:id="5428"/>
      <w:bookmarkEnd w:id="5429"/>
      <w:bookmarkEnd w:id="5430"/>
      <w:bookmarkEnd w:id="5431"/>
      <w:bookmarkEnd w:id="5432"/>
      <w:bookmarkEnd w:id="5433"/>
      <w:bookmarkEnd w:id="5434"/>
      <w:bookmarkEnd w:id="5435"/>
      <w:bookmarkEnd w:id="5436"/>
    </w:p>
    <w:p w14:paraId="00BA9A5E" w14:textId="29D4FDC4" w:rsidR="001447FA" w:rsidRDefault="001447FA" w:rsidP="001447FA">
      <w:pPr>
        <w:pStyle w:val="Brdtextram"/>
      </w:pPr>
      <w:r>
        <w:rPr>
          <w:b/>
        </w:rPr>
        <w:t>Regeringens</w:t>
      </w:r>
      <w:r w:rsidRPr="00645990">
        <w:rPr>
          <w:b/>
        </w:rPr>
        <w:t xml:space="preserve"> förslag:</w:t>
      </w:r>
      <w:r w:rsidRPr="00645990">
        <w:t xml:space="preserve"> </w:t>
      </w:r>
      <w:r>
        <w:t>Det ska införas bestämmelser om lämplighets</w:t>
      </w:r>
      <w:r w:rsidR="00F5388E">
        <w:softHyphen/>
      </w:r>
      <w:r>
        <w:t>prövning av ägare (s.k. ägarprövning) för t</w:t>
      </w:r>
      <w:r w:rsidRPr="00645990">
        <w:t>jänstepensions</w:t>
      </w:r>
      <w:r>
        <w:softHyphen/>
      </w:r>
      <w:r w:rsidRPr="00645990">
        <w:t xml:space="preserve">aktiebolag </w:t>
      </w:r>
      <w:r>
        <w:t>i den nya lagen om tjänstepensionsföretag. I huvudsak ska bestäm</w:t>
      </w:r>
      <w:r w:rsidR="00F5388E">
        <w:softHyphen/>
      </w:r>
      <w:r>
        <w:t>melserna vara desamma som de som gäller för försäkrings</w:t>
      </w:r>
      <w:r>
        <w:softHyphen/>
        <w:t>aktiebolag enligt försäkringsrörelselagen.</w:t>
      </w:r>
    </w:p>
    <w:p w14:paraId="11C0A9B8" w14:textId="77777777" w:rsidR="001447FA" w:rsidRDefault="001447FA" w:rsidP="001447FA">
      <w:pPr>
        <w:pStyle w:val="Brdtextmedindragram"/>
      </w:pPr>
      <w:r w:rsidRPr="00645990">
        <w:t>De</w:t>
      </w:r>
      <w:r>
        <w:t>n</w:t>
      </w:r>
      <w:r w:rsidRPr="00645990">
        <w:t xml:space="preserve"> </w:t>
      </w:r>
      <w:r>
        <w:t>ordning</w:t>
      </w:r>
      <w:r w:rsidRPr="00645990">
        <w:t xml:space="preserve"> för samråd mellan </w:t>
      </w:r>
      <w:r>
        <w:t>tillsynsmyndighet</w:t>
      </w:r>
      <w:r w:rsidRPr="00645990">
        <w:t>erna inom EES som gäller vid ägar</w:t>
      </w:r>
      <w:r>
        <w:softHyphen/>
      </w:r>
      <w:r w:rsidRPr="00645990">
        <w:t>prövning i försäkringsaktiebolag ska dock inte tillämpas vid hand</w:t>
      </w:r>
      <w:r>
        <w:softHyphen/>
      </w:r>
      <w:r w:rsidRPr="00645990">
        <w:t>läggningen av ärenden om tillstånd till förvärv av aktier i tjänste</w:t>
      </w:r>
      <w:r w:rsidRPr="00645990">
        <w:softHyphen/>
        <w:t xml:space="preserve">pensionsaktiebolag. </w:t>
      </w:r>
    </w:p>
    <w:p w14:paraId="273BB9B5" w14:textId="668538E0" w:rsidR="001447FA" w:rsidRDefault="001447FA" w:rsidP="001447FA">
      <w:pPr>
        <w:pStyle w:val="Brdtextmedindragram"/>
      </w:pPr>
      <w:r w:rsidRPr="00645990">
        <w:t xml:space="preserve">I den nya lagen om </w:t>
      </w:r>
      <w:r>
        <w:t>tjänstepensionsföretag</w:t>
      </w:r>
      <w:r w:rsidRPr="00645990">
        <w:t xml:space="preserve"> ska det införas särskilda bestämmelser om</w:t>
      </w:r>
      <w:r>
        <w:t xml:space="preserve"> vad som gäller vid lämplighetsprövningen samt om</w:t>
      </w:r>
      <w:r w:rsidRPr="00645990">
        <w:t xml:space="preserve"> förvärvstillstånd och röstförbud för vissa holdingföretag</w:t>
      </w:r>
      <w:r>
        <w:t xml:space="preserve"> som i huvud</w:t>
      </w:r>
      <w:r w:rsidR="00E56A4D">
        <w:softHyphen/>
      </w:r>
      <w:r>
        <w:t>sak motsvarar bestämmelserna i försäkringsrörelselagen</w:t>
      </w:r>
      <w:r w:rsidRPr="00645990">
        <w:t>.</w:t>
      </w:r>
    </w:p>
    <w:p w14:paraId="39502D22" w14:textId="77777777" w:rsidR="001447FA" w:rsidRDefault="001447FA" w:rsidP="001447FA">
      <w:pPr>
        <w:pStyle w:val="Brdtextmedindragram"/>
      </w:pPr>
      <w:r>
        <w:t>Bestämmelsen i offentlighets- och sekretesslagen om sekretess vid ägarprövning i finansiella företag ska omfatta uppgifter som före</w:t>
      </w:r>
      <w:r>
        <w:softHyphen/>
        <w:t>kommer i ärenden om ägarprövning i tjänstepensionsaktiebolag.</w:t>
      </w:r>
    </w:p>
    <w:p w14:paraId="53E04169" w14:textId="77777777" w:rsidR="001447FA" w:rsidRPr="005768E4" w:rsidRDefault="001447FA" w:rsidP="001447FA">
      <w:pPr>
        <w:pStyle w:val="Brdtextmedindragram"/>
      </w:pPr>
      <w:r>
        <w:t>Regeringen ska få meddela föreskrifter om handläggningen av ärenden om förvärvstillstånd.</w:t>
      </w:r>
    </w:p>
    <w:p w14:paraId="5D3A4963" w14:textId="77777777" w:rsidR="001447FA" w:rsidRPr="00017688" w:rsidRDefault="001447FA" w:rsidP="001447FA">
      <w:pPr>
        <w:pStyle w:val="Brdtextmedindrag"/>
        <w:rPr>
          <w:sz w:val="8"/>
          <w:szCs w:val="8"/>
        </w:rPr>
      </w:pPr>
    </w:p>
    <w:p w14:paraId="201E388D" w14:textId="77777777" w:rsidR="001447FA" w:rsidRPr="00744CD2" w:rsidRDefault="001447FA" w:rsidP="001447FA">
      <w:pPr>
        <w:pStyle w:val="Brdtextmedindrag"/>
      </w:pPr>
      <w:r>
        <w:rPr>
          <w:b/>
        </w:rPr>
        <w:t>Utredningens förslag</w:t>
      </w:r>
      <w:r>
        <w:t xml:space="preserve"> överensstämmer i huvudsak med regeringens förslag. Utredningen anser inte att det för tjänstepensionsaktiebolagens vidkommande bör införas några bestämmelser som motsvarar kraven på förvärvstillstånd för försäkringsholdingföretag och blandade finansiella holdingföretag.</w:t>
      </w:r>
    </w:p>
    <w:p w14:paraId="426C4E0B" w14:textId="77777777" w:rsidR="001447FA" w:rsidRDefault="001447FA" w:rsidP="001447FA">
      <w:pPr>
        <w:pStyle w:val="Brdtextmedindrag"/>
      </w:pPr>
      <w:r>
        <w:rPr>
          <w:b/>
        </w:rPr>
        <w:t>Remissinstanserna</w:t>
      </w:r>
      <w:r w:rsidRPr="00340D2C">
        <w:t xml:space="preserve"> tillstyrker förslaget eller har inget att invända mot det.</w:t>
      </w:r>
    </w:p>
    <w:p w14:paraId="4FFAC726" w14:textId="77777777" w:rsidR="001447FA" w:rsidRPr="004C3D24" w:rsidRDefault="001447FA" w:rsidP="001447FA">
      <w:pPr>
        <w:pStyle w:val="Brdtextmedindrag"/>
        <w:rPr>
          <w:b/>
        </w:rPr>
      </w:pPr>
      <w:r>
        <w:rPr>
          <w:b/>
        </w:rPr>
        <w:t>Promemorians förslag</w:t>
      </w:r>
      <w:r>
        <w:t xml:space="preserve"> överensstämmer i huvudsak med regeringens förslag. I promemorian föreslås att ägarprövningen även ska ske med beaktande av regelverket mot penningtvätt och finansiering av terrorism.</w:t>
      </w:r>
    </w:p>
    <w:p w14:paraId="62B6DDC3" w14:textId="45B8A4A0" w:rsidR="001447FA" w:rsidRDefault="001447FA" w:rsidP="001447FA">
      <w:pPr>
        <w:pStyle w:val="Brdtextmedindrag"/>
      </w:pPr>
      <w:r w:rsidRPr="004C3D24">
        <w:rPr>
          <w:b/>
        </w:rPr>
        <w:t>Remissinstanserna</w:t>
      </w:r>
      <w:r>
        <w:t xml:space="preserve"> </w:t>
      </w:r>
      <w:r w:rsidR="00E56A4D">
        <w:t>t</w:t>
      </w:r>
      <w:r>
        <w:t xml:space="preserve">illstyrker förslaget eller kommenterar det inte särskilt. </w:t>
      </w:r>
    </w:p>
    <w:p w14:paraId="1C665D54" w14:textId="77777777" w:rsidR="001447FA" w:rsidRDefault="001447FA" w:rsidP="001447FA">
      <w:pPr>
        <w:pStyle w:val="Rubrik4utannumrering"/>
      </w:pPr>
      <w:r>
        <w:t>Skälen för regeringens förslag</w:t>
      </w:r>
    </w:p>
    <w:p w14:paraId="1E17310A" w14:textId="77777777" w:rsidR="001447FA" w:rsidRDefault="001447FA" w:rsidP="001447FA">
      <w:pPr>
        <w:pStyle w:val="Rubrik5utannumrering"/>
        <w:spacing w:before="0"/>
      </w:pPr>
      <w:r>
        <w:t>Andra tjänstepensionsdirektivet</w:t>
      </w:r>
    </w:p>
    <w:p w14:paraId="7AC11815" w14:textId="77777777" w:rsidR="001447FA" w:rsidRPr="007E4B54" w:rsidRDefault="001447FA" w:rsidP="001447FA">
      <w:pPr>
        <w:pStyle w:val="Brdtext"/>
      </w:pPr>
      <w:r>
        <w:t>Andra tjänstepensionsdirektivet innehåller inte några bestämmelser om ägar</w:t>
      </w:r>
      <w:r>
        <w:softHyphen/>
        <w:t>prövning.</w:t>
      </w:r>
    </w:p>
    <w:p w14:paraId="5CC5DA75" w14:textId="77777777" w:rsidR="001447FA" w:rsidRDefault="001447FA" w:rsidP="001447FA">
      <w:pPr>
        <w:pStyle w:val="Rubrik5utannumrering"/>
      </w:pPr>
      <w:r>
        <w:t>Gällande rätt</w:t>
      </w:r>
    </w:p>
    <w:p w14:paraId="2D5AAC06" w14:textId="55A936C6" w:rsidR="001447FA" w:rsidRDefault="001447FA" w:rsidP="001447FA">
      <w:pPr>
        <w:pStyle w:val="Brdtext"/>
      </w:pPr>
      <w:r>
        <w:t>För försäkringsaktiebolag som i dag driver verksamhet enligt försäkrings</w:t>
      </w:r>
      <w:r w:rsidR="00D65DF0">
        <w:softHyphen/>
      </w:r>
      <w:r>
        <w:t>rörelselagen gäller bestämmelser om lämplighets</w:t>
      </w:r>
      <w:r>
        <w:softHyphen/>
        <w:t>prövning av större ägare (s.k. ägarprövning). Bestämmelserna</w:t>
      </w:r>
      <w:r w:rsidRPr="005606C9">
        <w:t xml:space="preserve"> infördes</w:t>
      </w:r>
      <w:r w:rsidRPr="005606C9" w:rsidDel="00734529">
        <w:t xml:space="preserve"> </w:t>
      </w:r>
      <w:r>
        <w:t>när</w:t>
      </w:r>
      <w:r w:rsidRPr="005606C9">
        <w:t xml:space="preserve"> </w:t>
      </w:r>
      <w:r w:rsidRPr="002D2AA6">
        <w:rPr>
          <w:szCs w:val="16"/>
        </w:rPr>
        <w:t>Europa</w:t>
      </w:r>
      <w:r>
        <w:rPr>
          <w:szCs w:val="16"/>
        </w:rPr>
        <w:softHyphen/>
      </w:r>
      <w:r w:rsidRPr="002D2AA6">
        <w:rPr>
          <w:szCs w:val="16"/>
        </w:rPr>
        <w:t>parlamentets och råde</w:t>
      </w:r>
      <w:r>
        <w:rPr>
          <w:szCs w:val="16"/>
        </w:rPr>
        <w:t>ts direktiv 2007/44/EG av den 5 </w:t>
      </w:r>
      <w:r w:rsidRPr="002D2AA6">
        <w:rPr>
          <w:szCs w:val="16"/>
        </w:rPr>
        <w:t>september 2007 om ändring av direktiv 92/49/EEG och direktiven 2002/83/EG, 2004/39/EG, 2005/68/EG och 2006/48/EG vad gäller förfaranderegler och utvärd</w:t>
      </w:r>
      <w:r>
        <w:rPr>
          <w:szCs w:val="16"/>
        </w:rPr>
        <w:softHyphen/>
      </w:r>
      <w:r w:rsidRPr="002D2AA6">
        <w:rPr>
          <w:szCs w:val="16"/>
        </w:rPr>
        <w:t>eringskriterier för bedömning av förvärv och ökning av innehav inom finanssektorn</w:t>
      </w:r>
      <w:r>
        <w:rPr>
          <w:szCs w:val="16"/>
        </w:rPr>
        <w:t xml:space="preserve"> </w:t>
      </w:r>
      <w:r>
        <w:rPr>
          <w:szCs w:val="16"/>
        </w:rPr>
        <w:lastRenderedPageBreak/>
        <w:t>(</w:t>
      </w:r>
      <w:r>
        <w:t>förvärvsdirektivet)</w:t>
      </w:r>
      <w:r w:rsidRPr="005606C9">
        <w:t xml:space="preserve"> </w:t>
      </w:r>
      <w:r>
        <w:t xml:space="preserve">genomfördes i svensk rätt </w:t>
      </w:r>
      <w:r w:rsidRPr="005606C9">
        <w:t>(se prop. 2008/09:155)</w:t>
      </w:r>
      <w:r>
        <w:t>. På EU-nivå finns bestämmelser om ägarprövning numera i Solvens II-direktivet (se artiklarna 57–63). Genomförandet i svensk rätt av det direktivet för</w:t>
      </w:r>
      <w:r>
        <w:softHyphen/>
        <w:t>anledde inte några ändringar av bestämmelserna om ägar</w:t>
      </w:r>
      <w:r w:rsidR="00D65DF0">
        <w:softHyphen/>
      </w:r>
      <w:r>
        <w:t>prövning i försäkringsrörelselagen (15 kap.).</w:t>
      </w:r>
    </w:p>
    <w:p w14:paraId="0A861CC7" w14:textId="77777777" w:rsidR="001447FA" w:rsidRDefault="001447FA" w:rsidP="001447FA">
      <w:pPr>
        <w:pStyle w:val="Brdtextmedindrag"/>
      </w:pPr>
      <w:r>
        <w:t>I försäkringsrörelselagen finns bestämmelser om krav på förvärvstill</w:t>
      </w:r>
      <w:r>
        <w:softHyphen/>
        <w:t>stånd och handläggningen av sådana tillståndsärenden (15 kap. 1–10 §§).</w:t>
      </w:r>
    </w:p>
    <w:p w14:paraId="560AB36B" w14:textId="77777777" w:rsidR="001447FA" w:rsidRDefault="001447FA" w:rsidP="001447FA">
      <w:pPr>
        <w:pStyle w:val="Brdtextmedindrag"/>
      </w:pPr>
      <w:r>
        <w:t>Tillstånd av Finansinspektionen krävs vid förvärv av aktier i ett försäkringsaktiebolag som medför att förvärvarens sammanlagda innehav utgör ett kvalificerat innehav.</w:t>
      </w:r>
      <w:r w:rsidRPr="00DC1CFB">
        <w:t xml:space="preserve"> </w:t>
      </w:r>
      <w:r>
        <w:t>Med ett kvalificerat inne</w:t>
      </w:r>
      <w:r>
        <w:softHyphen/>
        <w:t>hav avses ett direkt eller indirekt ägande i ett företag, om innehavet representerar tio procent eller mer av kapitalet eller av samtliga röster eller annars möjliggör ett väsentligt inflytande över ledningen av företaget (1 kap. 15 § FRL). Tillstånd krävs även för förvärv som innebär att ett kvalificerat innehav ökas så att det uppgår till eller överstiger 20, 30 eller 50 procent av aktie</w:t>
      </w:r>
      <w:r>
        <w:softHyphen/>
        <w:t>kapitalet eller så att försäkringsaktiebolaget blir dotterföretag (15 kap. 1 § FRL). Om ett förvärv har gjorts genom bodelning, arv, testamente, bolags</w:t>
      </w:r>
      <w:r>
        <w:softHyphen/>
        <w:t>skifte eller på annat liknande sätt krävs i stället tillstånd för att förvärvaren ska få behålla aktierna (15 kap. 2 §).</w:t>
      </w:r>
    </w:p>
    <w:p w14:paraId="7391E164" w14:textId="77777777" w:rsidR="001447FA" w:rsidRDefault="001447FA" w:rsidP="001447FA">
      <w:pPr>
        <w:pStyle w:val="Brdtextmedindrag"/>
      </w:pPr>
      <w:r>
        <w:t>Finansinspektionen ska meddela tillstånd till ett sådant förvärv som avses ovan om förvärvaren bedöms lämplig att utöva ett väsentligt inflytande över ledningen av försäkringsaktiebolaget och det kan antas att förvärvet är ekonomiskt sunt. Vid bedömningen av förvärvarens lämplig</w:t>
      </w:r>
      <w:r>
        <w:softHyphen/>
        <w:t>het ska ett antal uppräknade kriterier beaktas, bl.a. förvärvarens anseende och kapitalstyrka (15 kap. 5 §). Om förvärvaren är ett försäkrings</w:t>
      </w:r>
      <w:r>
        <w:softHyphen/>
        <w:t>holdingföretag eller ett blandat finansiellt holdingföretag, ska det vid bedömningen av förvärvarens anseende särskilt beaktas om dess ledning uppfyller de krav som ställs på ledningen i ett sådant företag enligt försäkringsrörelselagen respektive lagen (2006:531) om särskild tillsyn över finansiella konglomerat (15 kap. 6 §).</w:t>
      </w:r>
    </w:p>
    <w:p w14:paraId="3E80AB25" w14:textId="3F3686BF" w:rsidR="001447FA" w:rsidRDefault="001447FA" w:rsidP="001447FA">
      <w:pPr>
        <w:pStyle w:val="Brdtextmedindrag"/>
      </w:pPr>
      <w:r>
        <w:t>Om ett förvärv skulle leda till nära förbindelser mellan försäkrings</w:t>
      </w:r>
      <w:r>
        <w:softHyphen/>
        <w:t>aktiebolaget och någon annan, ska tillstånd ges bara om förbindelserna inte hindrar en effektiv tillsyn av försäkringsaktiebolaget (15 kap. 7 §). I</w:t>
      </w:r>
      <w:r w:rsidR="00D65DF0">
        <w:t> </w:t>
      </w:r>
      <w:r>
        <w:t>försäkringsrörelselagen finns definitioner av vad som utgör nära förbindelser mellan företag och mellan företag och fysiska personer (1 kap. 14 §).</w:t>
      </w:r>
    </w:p>
    <w:p w14:paraId="693280FB" w14:textId="77777777" w:rsidR="001447FA" w:rsidRDefault="001447FA" w:rsidP="001447FA">
      <w:pPr>
        <w:pStyle w:val="Brdtextmedindrag"/>
      </w:pPr>
      <w:r>
        <w:t>Frågan om tillstånd till förvärv får i vissa fall avgöras först efter samråd mellan Finansinspektionen och behörig myndighet i ett annat land inom EES (15 kap. 9 §). Samrådsskyldigheten gäller om förvärvaren är ett i det andra landet auktoriserat försäkringsföretag, kreditinstitut, företag för elektroniska pengar eller värdepappersföretag, eller ett i det landet hemma</w:t>
      </w:r>
      <w:r>
        <w:softHyphen/>
        <w:t xml:space="preserve">hörande förvaltningsbolag som där har tillstånd att driva verksamhet enligt bestämmelserna i </w:t>
      </w:r>
      <w:r w:rsidRPr="006F22FC">
        <w:t>Europaparlamentets och rådets direktiv 2009/65/EG av den 13 juli 2009 om samordning av lagar och andra författningar som avser företag för kollektiva investeringar i överlåtbara värdepapper (fond</w:t>
      </w:r>
      <w:r>
        <w:softHyphen/>
      </w:r>
      <w:r w:rsidRPr="006F22FC">
        <w:t>företag) (</w:t>
      </w:r>
      <w:r>
        <w:t>UCITS-direktivet). Samråd krävs även om förvärvaren är ett moderföretag till ett sådant företag eller en fysisk eller juridisk person som kontrollerar ett sådant företag.</w:t>
      </w:r>
    </w:p>
    <w:p w14:paraId="518B1585" w14:textId="77777777" w:rsidR="001447FA" w:rsidRDefault="001447FA" w:rsidP="001447FA">
      <w:pPr>
        <w:pStyle w:val="Brdtextmedindrag"/>
      </w:pPr>
      <w:r>
        <w:t>Utöver bestämmelserna om förvärvstillstånd finns bestämmelser om skyldighet för innehavare av kvalificerade innehav och försäkrings</w:t>
      </w:r>
      <w:r>
        <w:softHyphen/>
        <w:t xml:space="preserve">aktiebolag att anmäla vissa förhållanden till Finansinspektionen (15 kap. </w:t>
      </w:r>
      <w:r>
        <w:lastRenderedPageBreak/>
        <w:t>11–13 §). Vidare har Finansinspektionen möjlighet att ingripa mot olämpliga ägare av kvalificerade innehav genom beslut om röstförbud och föreläggande om avyttring av aktier (15 kap. 14–18 §§).</w:t>
      </w:r>
    </w:p>
    <w:p w14:paraId="5FC55E37" w14:textId="77777777" w:rsidR="001447FA" w:rsidRPr="004F0BF9" w:rsidRDefault="001447FA" w:rsidP="001447FA">
      <w:pPr>
        <w:pStyle w:val="Brdtextmedindrag"/>
      </w:pPr>
      <w:r>
        <w:t>Enligt offentlighets- och sekretesslagen (2009:400) gäller sekretess för uppgift om en enskilds personliga eller ekonomiska förhållanden, om det kan antas att den enskilde lider skada eller men om uppgiften röjs och uppgiften förekommer i ett ärende hos Finansinspektionen om innehav av aktier i bl.a. försäkringsaktiebolag (30 kap. 5 §).</w:t>
      </w:r>
    </w:p>
    <w:p w14:paraId="31BC4816" w14:textId="77777777" w:rsidR="001447FA" w:rsidRDefault="001447FA" w:rsidP="001447FA">
      <w:pPr>
        <w:pStyle w:val="Brdtextmedindrag"/>
      </w:pPr>
      <w:r>
        <w:t>Även de försäkringsaktiebolag vars tjänstepensionsverksamhet omfattas av punkt 2 i övergångsbestämmelserna till lagen (2015:700) om ändring i försäkringsrörelselagen (2010:2043) (se avsnitt 4.5.1) ska tillämpa de nu aktuella bestämmelserna i försäkringsrörelselagen (15 kap.).</w:t>
      </w:r>
    </w:p>
    <w:p w14:paraId="1F26413F" w14:textId="77777777" w:rsidR="001447FA" w:rsidRDefault="001447FA" w:rsidP="001447FA">
      <w:pPr>
        <w:pStyle w:val="Brdtextmedindrag"/>
      </w:pPr>
      <w:r>
        <w:t>Ömsesidiga försäkringsbolag, försäkringsföreningar och tjänste</w:t>
      </w:r>
      <w:r>
        <w:softHyphen/>
        <w:t>pensionskassor omfattas inte av några bestämmelser om ägarprövning.</w:t>
      </w:r>
    </w:p>
    <w:p w14:paraId="19A1CBC8" w14:textId="77777777" w:rsidR="001447FA" w:rsidRPr="009F6FE3" w:rsidRDefault="001447FA" w:rsidP="001447FA">
      <w:pPr>
        <w:pStyle w:val="Rubrik5utannumrering"/>
      </w:pPr>
      <w:r>
        <w:t>Tjänstepensionsaktiebolagen bör omfattas av bestämmelser om ägarprövning</w:t>
      </w:r>
    </w:p>
    <w:p w14:paraId="6F136C7A" w14:textId="77777777" w:rsidR="001447FA" w:rsidRDefault="001447FA" w:rsidP="001447FA">
      <w:pPr>
        <w:pStyle w:val="Brdtext"/>
      </w:pPr>
      <w:r>
        <w:t>Det finns ingen unionsrättslig skyldighet för Sverige att införa bestäm</w:t>
      </w:r>
      <w:r>
        <w:softHyphen/>
        <w:t>melser om ägarprövning av tilltänkta förvärvare och ägare i tjänstepen</w:t>
      </w:r>
      <w:r>
        <w:softHyphen/>
        <w:t>sions</w:t>
      </w:r>
      <w:r>
        <w:softHyphen/>
        <w:t>aktiebolag. I andra tjänstepensionsdirektivet finns det inte några krav på ägarprövning och tjänstepensionsföretag omfattas inte heller av de EU-direktiv som ligger till grund för bestämmelserna om ägarprövning i försäkringsrörelselagen.</w:t>
      </w:r>
    </w:p>
    <w:p w14:paraId="573586B2" w14:textId="77777777" w:rsidR="001447FA" w:rsidRDefault="001447FA" w:rsidP="001447FA">
      <w:pPr>
        <w:pStyle w:val="Brdtextmedindrag"/>
      </w:pPr>
      <w:r>
        <w:t xml:space="preserve">Det finns dock starka skäl för att införa bestämmelser om ägarprövning för tjänstepensionsaktiebolag på samma sätt som för försäkringsaktiebolag och andra finansiella företag. </w:t>
      </w:r>
      <w:r w:rsidRPr="00731045">
        <w:t xml:space="preserve">Ägarprövning är en </w:t>
      </w:r>
      <w:r>
        <w:t xml:space="preserve">viktig </w:t>
      </w:r>
      <w:r w:rsidRPr="00731045">
        <w:t>del av tillsyn</w:t>
      </w:r>
      <w:r>
        <w:t>en</w:t>
      </w:r>
      <w:r w:rsidRPr="00731045">
        <w:t xml:space="preserve"> över dessa </w:t>
      </w:r>
      <w:r>
        <w:t>företag och syftet med prövningen är att förhindra att en olämplig ägare får möjlighet att missbruka sin ställning och sitt inflytande över verksamheten. Om det inte införs några bestäm</w:t>
      </w:r>
      <w:r>
        <w:softHyphen/>
        <w:t>melser om ägarpröv</w:t>
      </w:r>
      <w:r>
        <w:softHyphen/>
        <w:t>ning i tjänstepensionsaktiebolagen riskerar tillsynen över dessa bolag att bli svagare än tillsynen över andra jämförbara finansiella företag, vilket skulle påverka skyddet för de framtida pensionärerna. Tjänste</w:t>
      </w:r>
      <w:r>
        <w:softHyphen/>
        <w:t>pensions</w:t>
      </w:r>
      <w:r>
        <w:softHyphen/>
        <w:t>aktiebolag kommer även, i likhet med försäkringsaktiebolag, att driva verksamhet avseende tjänstepensionsförsäkring, vilket är en form av försäkrings</w:t>
      </w:r>
      <w:r>
        <w:softHyphen/>
        <w:t>rörelse (se avsnitt 5.2). Det saknas skäl att behandla tjänste</w:t>
      </w:r>
      <w:r>
        <w:softHyphen/>
        <w:t>pensionsaktiebolag och försäkrings</w:t>
      </w:r>
      <w:r>
        <w:softHyphen/>
        <w:t>aktiebolag olika i fråga om ägar</w:t>
      </w:r>
      <w:r>
        <w:softHyphen/>
        <w:t xml:space="preserve">prövning. </w:t>
      </w:r>
    </w:p>
    <w:p w14:paraId="3B7D369A" w14:textId="77777777" w:rsidR="001447FA" w:rsidRDefault="001447FA" w:rsidP="001447FA">
      <w:pPr>
        <w:pStyle w:val="Brdtextmedindrag"/>
      </w:pPr>
      <w:r>
        <w:t>Det kan inte heller anses strida mot unionsrätten att införa bestämmelser om ägarprövning för tjänstepensionsaktiebolagen. Andra tjänstepensions</w:t>
      </w:r>
      <w:r>
        <w:softHyphen/>
        <w:t>direktivet syftar till minimiharmonisering och hindrar inte att medlems</w:t>
      </w:r>
      <w:r>
        <w:softHyphen/>
        <w:t>staterna inför bestämmelser som ger ett mer långtgående skydd för de framtida pensionärerna än vad som följer av direktivet. Det bör därför införas bestämmelser om ägarprövning i den nya lagen om tjänste</w:t>
      </w:r>
      <w:r>
        <w:softHyphen/>
        <w:t>pensions</w:t>
      </w:r>
      <w:r>
        <w:softHyphen/>
        <w:t>företag.</w:t>
      </w:r>
    </w:p>
    <w:p w14:paraId="4DA486EA" w14:textId="77777777" w:rsidR="001447FA" w:rsidRDefault="001447FA" w:rsidP="001447FA">
      <w:pPr>
        <w:pStyle w:val="Brdtextmedindrag"/>
      </w:pPr>
      <w:r>
        <w:t>Vid utformningen av bestämmelserna om ägarprövning i tjänste</w:t>
      </w:r>
      <w:r>
        <w:softHyphen/>
        <w:t>pen</w:t>
      </w:r>
      <w:r>
        <w:softHyphen/>
        <w:t>sionsaktiebolag är det naturligt att utgå från bestämmelserna i försäkrings</w:t>
      </w:r>
      <w:r>
        <w:softHyphen/>
        <w:t>rörelselagen om ägarprövning i försäkrings</w:t>
      </w:r>
      <w:r>
        <w:softHyphen/>
        <w:t xml:space="preserve">aktiebolag (15 kap.). </w:t>
      </w:r>
    </w:p>
    <w:p w14:paraId="3BD89819" w14:textId="77777777" w:rsidR="001447FA" w:rsidRDefault="001447FA" w:rsidP="001447FA">
      <w:pPr>
        <w:pStyle w:val="Brdtextmedindrag"/>
      </w:pPr>
      <w:r>
        <w:t xml:space="preserve">Det </w:t>
      </w:r>
      <w:r w:rsidRPr="008964A4">
        <w:t>system för s</w:t>
      </w:r>
      <w:r>
        <w:t>amråd mellan behöriga myndigheter</w:t>
      </w:r>
      <w:r w:rsidRPr="008964A4">
        <w:t xml:space="preserve"> inom EES </w:t>
      </w:r>
      <w:r>
        <w:t>som används vid prövningen av gräns</w:t>
      </w:r>
      <w:r>
        <w:softHyphen/>
        <w:t xml:space="preserve">överskridande förvärv i </w:t>
      </w:r>
      <w:r w:rsidRPr="008964A4">
        <w:t>försäkrings</w:t>
      </w:r>
      <w:r>
        <w:softHyphen/>
      </w:r>
      <w:r w:rsidRPr="008964A4">
        <w:t>aktiebolag</w:t>
      </w:r>
      <w:r>
        <w:t xml:space="preserve"> och vissa andra finansiella företag</w:t>
      </w:r>
      <w:r w:rsidRPr="008964A4">
        <w:t xml:space="preserve"> </w:t>
      </w:r>
      <w:r>
        <w:t xml:space="preserve">kan dock </w:t>
      </w:r>
      <w:r w:rsidRPr="008964A4">
        <w:t>inte</w:t>
      </w:r>
      <w:r>
        <w:t xml:space="preserve"> tillämpas för </w:t>
      </w:r>
      <w:r>
        <w:lastRenderedPageBreak/>
        <w:t>tjänstepensionsaktiebolag. Samråds</w:t>
      </w:r>
      <w:r>
        <w:softHyphen/>
        <w:t>skyldigheten när det gäller försäk</w:t>
      </w:r>
      <w:r>
        <w:softHyphen/>
        <w:t>ringsaktiebolag följer av förvärvs</w:t>
      </w:r>
      <w:r>
        <w:softHyphen/>
        <w:t>direktivet och regelverket som styr myndighetssamarbetet är därmed harmoniserat inom EES. Tjänste</w:t>
      </w:r>
      <w:r>
        <w:softHyphen/>
        <w:t>pensionsinstitut omfattas inte av förvärvsdirektivet och det finns inte heller några motsvarande regler på EU-nivå om samråd vid ägarförändringar i tjänstepensionsinstitut. Det är därmed inte möjligt att tillämpa bestäm</w:t>
      </w:r>
      <w:r>
        <w:softHyphen/>
        <w:t>melserna i försäkringsrörelselagen om samråd vid ägar</w:t>
      </w:r>
      <w:r>
        <w:softHyphen/>
        <w:t>prövning i tjänste</w:t>
      </w:r>
      <w:r>
        <w:softHyphen/>
        <w:t>pensionsaktiebolag (15 kap. 9 §). Några motsvarande bestämmelser bör därför inte införas i den nya lagen om tjänstepensionsföretag.</w:t>
      </w:r>
    </w:p>
    <w:p w14:paraId="7F4FCFCB" w14:textId="5148AC69" w:rsidR="001447FA" w:rsidRDefault="001447FA" w:rsidP="001447FA">
      <w:pPr>
        <w:pStyle w:val="Brdtextmedindrag"/>
      </w:pPr>
      <w:r>
        <w:t>I avsnitt 14 föreslås att tjänstepensionsföretag ska omfattas av bestäm</w:t>
      </w:r>
      <w:r>
        <w:softHyphen/>
        <w:t>melser om grupptillsyn och tillsyn över finansiella konglomerat. De särskilda krav som ställs på försäkringsholdingföretag och blandade finansiella holdingföretag vid ägarprövning enligt försäkringsrörelselagen bör därför gälla även vid prövningen av sådana företags innehav i tjänste</w:t>
      </w:r>
      <w:r>
        <w:softHyphen/>
        <w:t xml:space="preserve">pensionsaktiebolag. Grupptillsynen över tjänstepensionsföretag ska enligt förslaget regleras särskilt i den nya lagen om tjänstepensionsföretag. I avsnitt </w:t>
      </w:r>
      <w:r w:rsidRPr="00437701">
        <w:t>1</w:t>
      </w:r>
      <w:r>
        <w:t>4</w:t>
      </w:r>
      <w:r w:rsidRPr="00437701">
        <w:t>.1.19</w:t>
      </w:r>
      <w:r>
        <w:t xml:space="preserve"> föreslås att det ska införas en bestämmelse med krav på att de som ingår i ledningen för ett holdingföretag som är moderföretag i en grupp över vilken det ska utövas grupptillsyn enligt den nya lagen ska vara lämpliga för en sådan uppgift. Den bestämmelsen motsvarar bestäm</w:t>
      </w:r>
      <w:r>
        <w:softHyphen/>
        <w:t>melsen i försäkringsrörelselagen om krav på dem som ingår i ledningen för försäkrings</w:t>
      </w:r>
      <w:r>
        <w:softHyphen/>
        <w:t>holdingföretag (19 kap. 63 §). I försäkringsrörelselagen finns bestämmelser om förvärvstillstånd och röstförbud för sådana företag som hänvisar till den bestämmelsen (15 kap. 6 § och 14 § första stycket 3). Motsvarande bestämmelser bör införas i den nya lagen om tjänste</w:t>
      </w:r>
      <w:r>
        <w:softHyphen/>
        <w:t>pensionsföretag för holdingföretag som är moderföretag i en grupp över vilken det ska utövas grupptillsyn enligt den nya lagen. I de bestämmel</w:t>
      </w:r>
      <w:r w:rsidR="00D65DF0">
        <w:softHyphen/>
      </w:r>
      <w:r>
        <w:t>serna bör hänvisning göras till den nämnda bestämmelsen om krav på ledningen i de aktuella moderföretagen.</w:t>
      </w:r>
    </w:p>
    <w:p w14:paraId="33E3A159" w14:textId="07722A70" w:rsidR="001447FA" w:rsidRDefault="001447FA" w:rsidP="001447FA">
      <w:pPr>
        <w:pStyle w:val="Brdtextmedindrag"/>
      </w:pPr>
      <w:r>
        <w:t>Enligt gällande rätt gäller sekretess hos Finansinspektionen vid ägar</w:t>
      </w:r>
      <w:r w:rsidR="00D65DF0">
        <w:softHyphen/>
      </w:r>
      <w:r>
        <w:t>prövning i bl.a. försäkringsaktiebolag. Precis som vid ägarprövning i dessa bolag kan det i ärenden om ägarprövning i tjänstepensionsaktiebolag komma att förekomma uppgifter om enskildas personliga förhållanden som kan vara integritetskänsliga, bl.a. uppgifter i belastnings- eller miss</w:t>
      </w:r>
      <w:r w:rsidR="00B04E1C">
        <w:softHyphen/>
      </w:r>
      <w:r>
        <w:t>tankeregistret. Enligt regeringens uppfattning gör sig därför samma skäl gällande för sekretess i ärenden som rör ägarprövning i tjänste</w:t>
      </w:r>
      <w:r>
        <w:softHyphen/>
        <w:t>pensions</w:t>
      </w:r>
      <w:r w:rsidR="00B04E1C">
        <w:softHyphen/>
      </w:r>
      <w:r>
        <w:t>aktiebolag (se prop. 1994/95:184 s. 123) Sekretess</w:t>
      </w:r>
      <w:r>
        <w:softHyphen/>
        <w:t>bestämmelsen i 30 kap. 5 § offentlighets- och sekretesslagen behöver därför ändras så att den även täcker ärenden om innehav av aktier i tjänstepensionsaktiebolag.</w:t>
      </w:r>
    </w:p>
    <w:p w14:paraId="3EB19DE3" w14:textId="41D2C475" w:rsidR="001447FA" w:rsidRDefault="001447FA" w:rsidP="001447FA">
      <w:pPr>
        <w:pStyle w:val="Brdtextmedindrag"/>
      </w:pPr>
      <w:r>
        <w:t>Regeringen bör få meddela föreskrifter om hand</w:t>
      </w:r>
      <w:r>
        <w:softHyphen/>
        <w:t>läggningen av ärenden om tillstånd till förvärv av aktier i tjänstepensions</w:t>
      </w:r>
      <w:r>
        <w:softHyphen/>
        <w:t>aktiebolag. Ett mot</w:t>
      </w:r>
      <w:r w:rsidR="00B04E1C">
        <w:softHyphen/>
      </w:r>
      <w:r>
        <w:t>svarande bemyndigande finns beträffande hand</w:t>
      </w:r>
      <w:r>
        <w:softHyphen/>
        <w:t>läggningen av tillstånds</w:t>
      </w:r>
      <w:r>
        <w:softHyphen/>
        <w:t>ärenden enligt försäkringsrörelselagen (15 kap. 19 §).</w:t>
      </w:r>
    </w:p>
    <w:p w14:paraId="3F02DD0A" w14:textId="77777777" w:rsidR="001447FA" w:rsidRDefault="001447FA" w:rsidP="009B730A">
      <w:pPr>
        <w:pStyle w:val="Rubrik2"/>
      </w:pPr>
      <w:bookmarkStart w:id="5437" w:name="_Toc518396728"/>
      <w:bookmarkStart w:id="5438" w:name="_Toc518401039"/>
      <w:bookmarkStart w:id="5439" w:name="_Toc518401756"/>
      <w:bookmarkStart w:id="5440" w:name="_Toc518401995"/>
      <w:bookmarkStart w:id="5441" w:name="_Toc518463149"/>
      <w:bookmarkStart w:id="5442" w:name="_Toc518462845"/>
      <w:bookmarkStart w:id="5443" w:name="_Toc518463801"/>
      <w:bookmarkStart w:id="5444" w:name="_Toc518464176"/>
      <w:bookmarkStart w:id="5445" w:name="_Toc518464415"/>
      <w:bookmarkStart w:id="5446" w:name="_Toc518472854"/>
      <w:bookmarkStart w:id="5447" w:name="_Toc8059885"/>
      <w:bookmarkStart w:id="5448" w:name="_Toc8061595"/>
      <w:bookmarkStart w:id="5449" w:name="_Toc8062127"/>
      <w:bookmarkStart w:id="5450" w:name="_Toc8064595"/>
      <w:bookmarkStart w:id="5451" w:name="_Toc8391272"/>
      <w:bookmarkStart w:id="5452" w:name="_Toc8391538"/>
      <w:bookmarkStart w:id="5453" w:name="_Toc8644743"/>
      <w:bookmarkStart w:id="5454" w:name="_Toc8645275"/>
      <w:bookmarkStart w:id="5455" w:name="_Toc8817756"/>
      <w:bookmarkStart w:id="5456" w:name="_Toc8818328"/>
      <w:bookmarkStart w:id="5457" w:name="_Toc8825697"/>
      <w:bookmarkStart w:id="5458" w:name="_Toc8831794"/>
      <w:bookmarkStart w:id="5459" w:name="_Toc8832703"/>
      <w:bookmarkStart w:id="5460" w:name="_Toc11153165"/>
      <w:bookmarkStart w:id="5461" w:name="_Toc11161086"/>
      <w:bookmarkStart w:id="5462" w:name="_Toc11167022"/>
      <w:bookmarkStart w:id="5463" w:name="_Toc11167558"/>
      <w:bookmarkStart w:id="5464" w:name="_Toc11168995"/>
      <w:bookmarkStart w:id="5465" w:name="_Toc11845948"/>
      <w:bookmarkStart w:id="5466" w:name="_Toc12611747"/>
      <w:bookmarkStart w:id="5467" w:name="_Toc12625014"/>
      <w:bookmarkStart w:id="5468" w:name="_Toc12627503"/>
      <w:bookmarkStart w:id="5469" w:name="_Toc12630393"/>
      <w:bookmarkStart w:id="5470" w:name="_Toc12632888"/>
      <w:bookmarkStart w:id="5471" w:name="_Toc17902960"/>
      <w:r w:rsidRPr="009B730A">
        <w:t>Återförsäkring</w:t>
      </w:r>
      <w:bookmarkEnd w:id="5437"/>
      <w:bookmarkEnd w:id="5438"/>
      <w:bookmarkEnd w:id="5439"/>
      <w:bookmarkEnd w:id="5440"/>
      <w:bookmarkEnd w:id="5441"/>
      <w:bookmarkEnd w:id="5442"/>
      <w:bookmarkEnd w:id="5443"/>
      <w:bookmarkEnd w:id="5444"/>
      <w:bookmarkEnd w:id="5445"/>
      <w:bookmarkEnd w:id="5446"/>
      <w:bookmarkEnd w:id="5447"/>
      <w:bookmarkEnd w:id="5448"/>
      <w:bookmarkEnd w:id="5449"/>
      <w:bookmarkEnd w:id="5450"/>
      <w:bookmarkEnd w:id="5451"/>
      <w:bookmarkEnd w:id="5452"/>
      <w:bookmarkEnd w:id="5453"/>
      <w:bookmarkEnd w:id="5454"/>
      <w:bookmarkEnd w:id="5455"/>
      <w:bookmarkEnd w:id="5456"/>
      <w:bookmarkEnd w:id="5457"/>
      <w:bookmarkEnd w:id="5458"/>
      <w:bookmarkEnd w:id="5459"/>
      <w:bookmarkEnd w:id="5460"/>
      <w:bookmarkEnd w:id="5461"/>
      <w:bookmarkEnd w:id="5462"/>
      <w:bookmarkEnd w:id="5463"/>
      <w:bookmarkEnd w:id="5464"/>
      <w:bookmarkEnd w:id="5465"/>
      <w:bookmarkEnd w:id="5466"/>
      <w:bookmarkEnd w:id="5467"/>
      <w:bookmarkEnd w:id="5468"/>
      <w:bookmarkEnd w:id="5469"/>
      <w:bookmarkEnd w:id="5470"/>
      <w:bookmarkEnd w:id="5471"/>
    </w:p>
    <w:p w14:paraId="6BE69EB9" w14:textId="77777777" w:rsidR="001447FA" w:rsidRDefault="001447FA" w:rsidP="001447FA">
      <w:pPr>
        <w:pStyle w:val="Brdtextram"/>
      </w:pPr>
      <w:r>
        <w:rPr>
          <w:b/>
        </w:rPr>
        <w:t>Regeringens</w:t>
      </w:r>
      <w:r w:rsidRPr="00A92636">
        <w:rPr>
          <w:b/>
        </w:rPr>
        <w:t xml:space="preserve"> </w:t>
      </w:r>
      <w:r>
        <w:rPr>
          <w:b/>
        </w:rPr>
        <w:t>förslag</w:t>
      </w:r>
      <w:r w:rsidRPr="00A92636">
        <w:rPr>
          <w:b/>
        </w:rPr>
        <w:t>:</w:t>
      </w:r>
      <w:r w:rsidRPr="00FA5641">
        <w:t xml:space="preserve"> </w:t>
      </w:r>
      <w:r>
        <w:t>Definitionen av återförsäkring i försäkrings</w:t>
      </w:r>
      <w:r>
        <w:softHyphen/>
        <w:t xml:space="preserve">rörelselagen ska ändras så att den även innefattar att överta risker som överlåts från tjänstepensionsföretag. </w:t>
      </w:r>
    </w:p>
    <w:p w14:paraId="09641419" w14:textId="77777777" w:rsidR="001447FA" w:rsidRPr="00FA5641" w:rsidRDefault="001447FA" w:rsidP="001447FA">
      <w:pPr>
        <w:pStyle w:val="Brdtextmedindragram"/>
      </w:pPr>
      <w:r>
        <w:rPr>
          <w:b/>
        </w:rPr>
        <w:lastRenderedPageBreak/>
        <w:t>Regeringens bedömning:</w:t>
      </w:r>
      <w:r w:rsidRPr="004C3D24">
        <w:t xml:space="preserve"> </w:t>
      </w:r>
      <w:r w:rsidRPr="00FA5641">
        <w:t xml:space="preserve">Det </w:t>
      </w:r>
      <w:r>
        <w:t>bör</w:t>
      </w:r>
      <w:r w:rsidRPr="00FA5641">
        <w:t xml:space="preserve"> inte infö</w:t>
      </w:r>
      <w:r>
        <w:t>ras några särskilda bestämmelser om återförsäkring för tjänstepensionsföretagen.</w:t>
      </w:r>
    </w:p>
    <w:p w14:paraId="5F63C458" w14:textId="77777777" w:rsidR="001447FA" w:rsidRPr="00017688" w:rsidRDefault="001447FA" w:rsidP="001447FA">
      <w:pPr>
        <w:pStyle w:val="Brdtextmedindrag"/>
        <w:rPr>
          <w:sz w:val="8"/>
          <w:szCs w:val="8"/>
        </w:rPr>
      </w:pPr>
    </w:p>
    <w:p w14:paraId="117045D4" w14:textId="77777777" w:rsidR="001447FA" w:rsidRPr="00185C2A" w:rsidRDefault="001447FA" w:rsidP="001447FA">
      <w:pPr>
        <w:pStyle w:val="Brdtextmedindrag"/>
      </w:pPr>
      <w:r>
        <w:rPr>
          <w:b/>
        </w:rPr>
        <w:t>Utredningens bedömning</w:t>
      </w:r>
      <w:r>
        <w:t xml:space="preserve"> överensstämmer med regeringens bedöm</w:t>
      </w:r>
      <w:r>
        <w:softHyphen/>
        <w:t>ning.</w:t>
      </w:r>
    </w:p>
    <w:p w14:paraId="1B339209" w14:textId="77777777" w:rsidR="001447FA" w:rsidRPr="00185C2A" w:rsidRDefault="001447FA" w:rsidP="001447FA">
      <w:pPr>
        <w:pStyle w:val="Brdtextmedindrag"/>
      </w:pPr>
      <w:r>
        <w:rPr>
          <w:b/>
        </w:rPr>
        <w:t>Remissinstanserna:</w:t>
      </w:r>
      <w:r>
        <w:t xml:space="preserve"> Flertalet remissinstanser tar inte upp frågan. </w:t>
      </w:r>
      <w:r>
        <w:rPr>
          <w:i/>
        </w:rPr>
        <w:t>FAR</w:t>
      </w:r>
      <w:r>
        <w:t xml:space="preserve"> framhåller att möjligheten att teckna återförsäkring inte bör inskränkas för tjänstepensionsföretag. </w:t>
      </w:r>
    </w:p>
    <w:p w14:paraId="247629B4" w14:textId="77777777" w:rsidR="001447FA" w:rsidRPr="004C3D24" w:rsidRDefault="001447FA" w:rsidP="001447FA">
      <w:pPr>
        <w:pStyle w:val="Brdtextmedindrag"/>
      </w:pPr>
      <w:r>
        <w:rPr>
          <w:b/>
        </w:rPr>
        <w:t xml:space="preserve">Promemorians bedömning </w:t>
      </w:r>
      <w:r>
        <w:t>avviker från regeringens förslag på så sätt att promemorian inte innehåller något förslag om att ändra definitionen av återförsäkring i försäkringsrörelselagen.</w:t>
      </w:r>
    </w:p>
    <w:p w14:paraId="642AAE56" w14:textId="6F6402ED" w:rsidR="001447FA" w:rsidRPr="00185C2A" w:rsidRDefault="001447FA" w:rsidP="001447FA">
      <w:pPr>
        <w:pStyle w:val="Brdtextmedindrag"/>
      </w:pPr>
      <w:r>
        <w:rPr>
          <w:b/>
        </w:rPr>
        <w:t xml:space="preserve">Remissinstanserna: </w:t>
      </w:r>
      <w:r w:rsidR="00E56A4D">
        <w:t>F</w:t>
      </w:r>
      <w:r>
        <w:t>le</w:t>
      </w:r>
      <w:r w:rsidR="00E56A4D">
        <w:t>r</w:t>
      </w:r>
      <w:r>
        <w:t>ta</w:t>
      </w:r>
      <w:r w:rsidR="00E56A4D">
        <w:t>let</w:t>
      </w:r>
      <w:r>
        <w:t xml:space="preserve"> remissinstanser tillstyrker förslaget eller yttrar sig inte särskilt över det. </w:t>
      </w:r>
      <w:r>
        <w:rPr>
          <w:i/>
        </w:rPr>
        <w:t>Svensk Försäkring</w:t>
      </w:r>
      <w:r>
        <w:t xml:space="preserve"> anför att den nuvarande definitionen av återförsäkring i 1 kap. 9 § FRL bör utvidgas till att även omfatta verksamhet som består i att överta risker som överlåts av tjänste</w:t>
      </w:r>
      <w:r w:rsidR="00E56A4D">
        <w:softHyphen/>
      </w:r>
      <w:r>
        <w:t>pensionsföretag.</w:t>
      </w:r>
    </w:p>
    <w:p w14:paraId="546F122D" w14:textId="77777777" w:rsidR="001447FA" w:rsidRDefault="001447FA" w:rsidP="001447FA">
      <w:pPr>
        <w:pStyle w:val="Rubrik4utannumrering"/>
      </w:pPr>
      <w:r>
        <w:t>Skälen för regeringens förslag och bedömning</w:t>
      </w:r>
    </w:p>
    <w:p w14:paraId="441928A1" w14:textId="77777777" w:rsidR="001447FA" w:rsidRDefault="001447FA" w:rsidP="001447FA">
      <w:pPr>
        <w:pStyle w:val="Rubrik5utannumrering"/>
        <w:spacing w:before="0"/>
      </w:pPr>
      <w:r>
        <w:t>Andra tjänstepensionsdirektivet</w:t>
      </w:r>
    </w:p>
    <w:p w14:paraId="143891FE" w14:textId="29DC2953" w:rsidR="001447FA" w:rsidRDefault="001447FA" w:rsidP="001447FA">
      <w:pPr>
        <w:pStyle w:val="Brdtext"/>
      </w:pPr>
      <w:r>
        <w:t>Andra tjänstepensionsdirektivet innehåller inte några bestämmelser</w:t>
      </w:r>
      <w:r w:rsidRPr="00D943B1">
        <w:t xml:space="preserve"> </w:t>
      </w:r>
      <w:r>
        <w:t>om åter</w:t>
      </w:r>
      <w:r>
        <w:softHyphen/>
        <w:t xml:space="preserve">försäkring för tjänstepensionsinstitut. Genom direktivet ändras </w:t>
      </w:r>
      <w:r w:rsidR="00B04E1C">
        <w:t>en bestämmelse</w:t>
      </w:r>
      <w:r>
        <w:t xml:space="preserve"> i Solvens II-direktivet </w:t>
      </w:r>
      <w:r w:rsidR="00B04E1C">
        <w:t xml:space="preserve">(artikel 13.7) </w:t>
      </w:r>
      <w:r>
        <w:t>på så sätt att definitionen av återförsäkring även omfattar ett återförsäkringsföretags tillhanda</w:t>
      </w:r>
      <w:r w:rsidR="00B04E1C">
        <w:softHyphen/>
      </w:r>
      <w:r>
        <w:t>hållande av säkerheter för ett institut som omfattas av andra tjänste</w:t>
      </w:r>
      <w:r w:rsidR="00B04E1C">
        <w:softHyphen/>
      </w:r>
      <w:r>
        <w:t>pensionsdirektivet (artikel 63.1).</w:t>
      </w:r>
    </w:p>
    <w:p w14:paraId="59456728" w14:textId="77777777" w:rsidR="001447FA" w:rsidRDefault="001447FA" w:rsidP="001447FA">
      <w:pPr>
        <w:pStyle w:val="Rubrik5utannumrering"/>
      </w:pPr>
      <w:r>
        <w:t>Gällande rätt</w:t>
      </w:r>
    </w:p>
    <w:p w14:paraId="569357F9" w14:textId="77777777" w:rsidR="001447FA" w:rsidRDefault="001447FA" w:rsidP="001447FA">
      <w:pPr>
        <w:pStyle w:val="Brdtext"/>
      </w:pPr>
      <w:r>
        <w:t>För försäkringsföretag finns bestämmelser om återförsäkring i försäkringsrörelselagen. De bestämmelserna har sin grund i Solvens II-direktivet.</w:t>
      </w:r>
    </w:p>
    <w:p w14:paraId="6DA2E19E" w14:textId="77777777" w:rsidR="001447FA" w:rsidRDefault="001447FA" w:rsidP="001447FA">
      <w:pPr>
        <w:pStyle w:val="Brdtextmedindrag"/>
      </w:pPr>
      <w:r>
        <w:t>Med återförsäkring avses verksamhet som består i att överta risker som överlåts av ett försäkringsföretag eller av en utländsk försäkringsgivare (1 kap. 9 §). Ett försäkringsföretag får avge återförsäkring (dvs. överlåta risker) och driva rörelse avseende mottagen återförsäkring (dvs. vara försäkringsgivare enligt ett återförsäkringsavtal).</w:t>
      </w:r>
    </w:p>
    <w:p w14:paraId="1CB65566" w14:textId="77777777" w:rsidR="001447FA" w:rsidRDefault="001447FA" w:rsidP="001447FA">
      <w:pPr>
        <w:pStyle w:val="Brdtextmedindrag"/>
      </w:pPr>
      <w:r>
        <w:t>Enligt försäkringsrörelselagen ska tillstånd för rörelse avseende mottagen återförsäkring avse risker som hänför sig till en eller flera av de skade- eller livförsäkringsklasser som anges i den lagen (2 kap. 13 §). Tillstånd att uteslutande driva återförsäkringsrörelse får endast ges ett aktiebolag eller ett ömsesidigt försäkringsbolag (2 kap. 14 §). Ett bolag som har fått tillstånd för rörelse som bara avser återförsäkring benämns återförsäkringsbolag (1 kap. 10 §).</w:t>
      </w:r>
    </w:p>
    <w:p w14:paraId="19F6EC38" w14:textId="77777777" w:rsidR="001447FA" w:rsidRDefault="001447FA" w:rsidP="001447FA">
      <w:pPr>
        <w:pStyle w:val="Brdtextmedindrag"/>
      </w:pPr>
      <w:r>
        <w:t>Inom ramen för de s.k. solvensreglerna i försäkringsrörelselagen finns särskilda bestämmelser om behandlingen av återförsäkring (5 kap. 11 §, 6 kap. 13 § och 8 kap. 14 och 20 §§).</w:t>
      </w:r>
    </w:p>
    <w:p w14:paraId="30D0E2BB" w14:textId="29A96FEF" w:rsidR="001447FA" w:rsidRDefault="001447FA" w:rsidP="001447FA">
      <w:pPr>
        <w:pStyle w:val="Brdtextmedindrag"/>
      </w:pPr>
      <w:r>
        <w:t>Tjänstepensionskassor, dvs. understödsföreningar som driver tjänste</w:t>
      </w:r>
      <w:r>
        <w:softHyphen/>
        <w:t>pensionsverksamhet, tillämpar den upphävda lagen om understöds</w:t>
      </w:r>
      <w:r>
        <w:softHyphen/>
        <w:t>föreningar. I samband med genomförandet i svensk rätt av åter</w:t>
      </w:r>
      <w:r>
        <w:softHyphen/>
        <w:t>försäkrings</w:t>
      </w:r>
      <w:r w:rsidR="00B04E1C">
        <w:softHyphen/>
      </w:r>
      <w:r>
        <w:t xml:space="preserve">direktivet gjordes bedömningen att understödsföreningar inte kan bedriva </w:t>
      </w:r>
      <w:r>
        <w:lastRenderedPageBreak/>
        <w:t>återförsäkringsrörelse eftersom deras verksamhet avser inbördes bistånd (se prop. 2007/08:40 s. 58).</w:t>
      </w:r>
    </w:p>
    <w:p w14:paraId="5896F739" w14:textId="77777777" w:rsidR="001447FA" w:rsidRPr="009F6FE3" w:rsidRDefault="001447FA" w:rsidP="001447FA">
      <w:pPr>
        <w:pStyle w:val="Rubrik5utannumrering"/>
      </w:pPr>
      <w:r>
        <w:t>Återförsäkringsverksamhet kan även bestå av övertagande av risker från tjänstepensionsföretag</w:t>
      </w:r>
    </w:p>
    <w:p w14:paraId="32973700" w14:textId="77777777" w:rsidR="001447FA" w:rsidRDefault="001447FA" w:rsidP="001447FA">
      <w:pPr>
        <w:pStyle w:val="Brdtext"/>
      </w:pPr>
      <w:r>
        <w:t xml:space="preserve">Tjänstepensionsinstitut får enligt andra tjänstepensionsdirektivet endast ägna sig åt verksamhet som avser pensionsförmåner (artikel 7). I avsnitt </w:t>
      </w:r>
      <w:r w:rsidRPr="00E96FF2">
        <w:t>5.</w:t>
      </w:r>
      <w:r>
        <w:t>2 görs bedömningen att tjänstepensionsföretag på samma sätt som försäkringsföretagen kommer att driva försäkrings</w:t>
      </w:r>
      <w:r>
        <w:softHyphen/>
        <w:t xml:space="preserve">rörelse och ingå försäkringsavtal. </w:t>
      </w:r>
      <w:r w:rsidRPr="000F6A1C">
        <w:rPr>
          <w:rFonts w:eastAsiaTheme="minorEastAsia"/>
          <w:color w:val="000000" w:themeColor="text1"/>
          <w:kern w:val="24"/>
        </w:rPr>
        <w:t xml:space="preserve">Med </w:t>
      </w:r>
      <w:r>
        <w:t>tjänstepensionsförsäkring</w:t>
      </w:r>
      <w:r>
        <w:rPr>
          <w:rFonts w:eastAsiaTheme="minorEastAsia"/>
          <w:color w:val="000000" w:themeColor="text1"/>
          <w:kern w:val="24"/>
        </w:rPr>
        <w:t xml:space="preserve"> avses</w:t>
      </w:r>
      <w:r w:rsidRPr="000F6A1C">
        <w:rPr>
          <w:rFonts w:eastAsiaTheme="minorEastAsia"/>
          <w:color w:val="000000" w:themeColor="text1"/>
          <w:kern w:val="24"/>
        </w:rPr>
        <w:t xml:space="preserve"> livförsäkring som har samband med yrkesutövning och där utbetalning av försäkringsbelopp beror av att en eller flera personer uppnår eller förväntas uppnå en viss ålder samt försäkringar som meddelas som tillägg till sådana försäkringar.</w:t>
      </w:r>
      <w:r>
        <w:rPr>
          <w:rFonts w:eastAsiaTheme="minorEastAsia"/>
          <w:color w:val="000000" w:themeColor="text1"/>
          <w:kern w:val="24"/>
        </w:rPr>
        <w:t xml:space="preserve"> Den definition av tjänstepensionsförsäkring som föreslås motsvarar defini</w:t>
      </w:r>
      <w:r>
        <w:rPr>
          <w:rFonts w:eastAsiaTheme="minorEastAsia"/>
          <w:color w:val="000000" w:themeColor="text1"/>
          <w:kern w:val="24"/>
        </w:rPr>
        <w:softHyphen/>
        <w:t xml:space="preserve">tionen </w:t>
      </w:r>
      <w:r>
        <w:t xml:space="preserve">av pensionsförmån i </w:t>
      </w:r>
      <w:r>
        <w:rPr>
          <w:rFonts w:eastAsiaTheme="minorEastAsia"/>
          <w:color w:val="000000" w:themeColor="text1"/>
          <w:kern w:val="24"/>
        </w:rPr>
        <w:t>andra tjänstepensionsdirektivet</w:t>
      </w:r>
      <w:r>
        <w:t xml:space="preserve"> (se avsnitt 5.4). I den nya lagen om tjänstepensionsföretag avgränsas enligt förslaget dessutom tillåten verksamhet till verksamhet avseende tjänstepensions</w:t>
      </w:r>
      <w:r>
        <w:softHyphen/>
        <w:t>försäkringar och därmed sammanhängande verksamhet (se avsnitt 6.5).</w:t>
      </w:r>
    </w:p>
    <w:p w14:paraId="6E25C70D" w14:textId="77777777" w:rsidR="001447FA" w:rsidRDefault="001447FA" w:rsidP="001447FA">
      <w:pPr>
        <w:pStyle w:val="Brdtextmedindrag"/>
      </w:pPr>
      <w:r>
        <w:t xml:space="preserve">Eftersom tjänstepensionsföretag kommer att driva verksamhet avseende tjänstepensionsförsäkringar och därmed sammanhängande verksamhet är det naturligt att de, i likhet med försäkringsföretag, får avge återförsäkring. Tjänstepensionsföretagens möjligheter att teckna återförsäkring bör, som </w:t>
      </w:r>
      <w:r w:rsidRPr="006519C2">
        <w:rPr>
          <w:i/>
        </w:rPr>
        <w:t>FAR</w:t>
      </w:r>
      <w:r>
        <w:t xml:space="preserve"> framför, inte begränsas i förhållande till det som gäller för </w:t>
      </w:r>
      <w:r w:rsidRPr="00D10D83">
        <w:t>försäkringsföretag. Därför bör definitionen av återförsäkring i försäkrings</w:t>
      </w:r>
      <w:r w:rsidRPr="00D10D83">
        <w:softHyphen/>
        <w:t xml:space="preserve">rörelselagen (1 kap. 9 §) utvidgas, som </w:t>
      </w:r>
      <w:r w:rsidRPr="00D10D83">
        <w:rPr>
          <w:i/>
        </w:rPr>
        <w:t>Svensk Försäkring</w:t>
      </w:r>
      <w:r w:rsidRPr="00D10D83">
        <w:t xml:space="preserve"> efterlys</w:t>
      </w:r>
      <w:r>
        <w:t>er</w:t>
      </w:r>
      <w:r w:rsidRPr="00D10D83">
        <w:t>, så att den även omfattar risker som överlåts av tjänste</w:t>
      </w:r>
      <w:r w:rsidRPr="00D10D83">
        <w:softHyphen/>
        <w:t>pensionsföretag. Därmed genomförs artikel 63.1 i andra tjänste</w:t>
      </w:r>
      <w:r w:rsidRPr="00D10D83">
        <w:softHyphen/>
        <w:t>pensionsdirektivet om ändring av Solvens II-direktivets</w:t>
      </w:r>
      <w:r>
        <w:t xml:space="preserve"> definition av återförsäkring.</w:t>
      </w:r>
    </w:p>
    <w:p w14:paraId="3A522593" w14:textId="6AD3A814" w:rsidR="001447FA" w:rsidRDefault="001447FA" w:rsidP="001447FA">
      <w:pPr>
        <w:pStyle w:val="Brdtextmedindrag"/>
      </w:pPr>
      <w:r>
        <w:t>Tjänstepensionsföretag bör dock inte få ta emot återförsäkring. Tjänste</w:t>
      </w:r>
      <w:r w:rsidR="00B04E1C">
        <w:softHyphen/>
      </w:r>
      <w:r>
        <w:t>pen</w:t>
      </w:r>
      <w:r>
        <w:softHyphen/>
        <w:t>sionsinstitutens verksamhet ska enligt andra tjänstepen</w:t>
      </w:r>
      <w:r>
        <w:softHyphen/>
        <w:t>sionsdirektivet vara begränsad till sådan verksamhet som avser pensions</w:t>
      </w:r>
      <w:r>
        <w:softHyphen/>
        <w:t>förmåner och därmed sammanhängande verksamhet. Eftersom mottagen återförsäkring inte omfattas av definitionen av pensionsförmåner i andra tjänstepensions</w:t>
      </w:r>
      <w:r>
        <w:softHyphen/>
        <w:t>direktivet ska tjänste</w:t>
      </w:r>
      <w:r>
        <w:softHyphen/>
        <w:t>pensionsföretag inte få överta risker från ett försäkringsföretag eller ett annat tjänste</w:t>
      </w:r>
      <w:r>
        <w:softHyphen/>
        <w:t>pensionsföretag.</w:t>
      </w:r>
    </w:p>
    <w:p w14:paraId="7C7848F2" w14:textId="77777777" w:rsidR="001447FA" w:rsidRDefault="001447FA" w:rsidP="001447FA">
      <w:pPr>
        <w:pStyle w:val="Brdtextmedindrag"/>
      </w:pPr>
      <w:r>
        <w:t xml:space="preserve">Sammantaget finns det – utöver den nämnda ändringen av definitionen av återförsäkring i försäkringsrörelselagen – inte behov av </w:t>
      </w:r>
      <w:r w:rsidRPr="00006FE9">
        <w:t>någ</w:t>
      </w:r>
      <w:r>
        <w:t>ra särskilda bestämmelser om återförsäkring för tjänstepensionsföretagen.</w:t>
      </w:r>
    </w:p>
    <w:p w14:paraId="2D93763C" w14:textId="77777777" w:rsidR="001447FA" w:rsidRDefault="001447FA" w:rsidP="009B730A">
      <w:pPr>
        <w:pStyle w:val="Rubrik2"/>
      </w:pPr>
      <w:bookmarkStart w:id="5472" w:name="_Toc518396731"/>
      <w:bookmarkStart w:id="5473" w:name="_Toc518401042"/>
      <w:bookmarkStart w:id="5474" w:name="_Toc518401759"/>
      <w:bookmarkStart w:id="5475" w:name="_Toc518401998"/>
      <w:bookmarkStart w:id="5476" w:name="_Toc518463152"/>
      <w:bookmarkStart w:id="5477" w:name="_Toc518462848"/>
      <w:bookmarkStart w:id="5478" w:name="_Toc518463804"/>
      <w:bookmarkStart w:id="5479" w:name="_Toc518464179"/>
      <w:bookmarkStart w:id="5480" w:name="_Toc518464418"/>
      <w:bookmarkStart w:id="5481" w:name="_Toc518472857"/>
      <w:bookmarkStart w:id="5482" w:name="_Toc8059886"/>
      <w:bookmarkStart w:id="5483" w:name="_Toc8061596"/>
      <w:bookmarkStart w:id="5484" w:name="_Toc8062128"/>
      <w:bookmarkStart w:id="5485" w:name="_Toc8064596"/>
      <w:bookmarkStart w:id="5486" w:name="_Toc8391273"/>
      <w:bookmarkStart w:id="5487" w:name="_Toc8391539"/>
      <w:bookmarkStart w:id="5488" w:name="_Toc8644744"/>
      <w:bookmarkStart w:id="5489" w:name="_Toc8645276"/>
      <w:bookmarkStart w:id="5490" w:name="_Toc8817757"/>
      <w:bookmarkStart w:id="5491" w:name="_Toc8818329"/>
      <w:bookmarkStart w:id="5492" w:name="_Toc8825698"/>
      <w:bookmarkStart w:id="5493" w:name="_Toc8831795"/>
      <w:bookmarkStart w:id="5494" w:name="_Toc8832704"/>
      <w:bookmarkStart w:id="5495" w:name="_Toc11153166"/>
      <w:bookmarkStart w:id="5496" w:name="_Toc11161087"/>
      <w:bookmarkStart w:id="5497" w:name="_Toc11167023"/>
      <w:bookmarkStart w:id="5498" w:name="_Toc11167559"/>
      <w:bookmarkStart w:id="5499" w:name="_Toc11168996"/>
      <w:bookmarkStart w:id="5500" w:name="_Toc11845949"/>
      <w:bookmarkStart w:id="5501" w:name="_Toc12611748"/>
      <w:bookmarkStart w:id="5502" w:name="_Toc12625015"/>
      <w:bookmarkStart w:id="5503" w:name="_Toc12627504"/>
      <w:bookmarkStart w:id="5504" w:name="_Toc12630394"/>
      <w:bookmarkStart w:id="5505" w:name="_Toc12632889"/>
      <w:bookmarkStart w:id="5506" w:name="_Toc17902961"/>
      <w:r w:rsidRPr="009B730A">
        <w:t>Redovisningsregler</w:t>
      </w:r>
      <w:bookmarkEnd w:id="5472"/>
      <w:bookmarkEnd w:id="5473"/>
      <w:bookmarkEnd w:id="5474"/>
      <w:bookmarkEnd w:id="5475"/>
      <w:bookmarkEnd w:id="5476"/>
      <w:bookmarkEnd w:id="5477"/>
      <w:bookmarkEnd w:id="5478"/>
      <w:bookmarkEnd w:id="5479"/>
      <w:bookmarkEnd w:id="5480"/>
      <w:bookmarkEnd w:id="5481"/>
      <w:bookmarkEnd w:id="5482"/>
      <w:bookmarkEnd w:id="5483"/>
      <w:bookmarkEnd w:id="5484"/>
      <w:bookmarkEnd w:id="5485"/>
      <w:bookmarkEnd w:id="5486"/>
      <w:bookmarkEnd w:id="5487"/>
      <w:bookmarkEnd w:id="5488"/>
      <w:bookmarkEnd w:id="5489"/>
      <w:bookmarkEnd w:id="5490"/>
      <w:bookmarkEnd w:id="5491"/>
      <w:bookmarkEnd w:id="5492"/>
      <w:bookmarkEnd w:id="5493"/>
      <w:bookmarkEnd w:id="5494"/>
      <w:bookmarkEnd w:id="5495"/>
      <w:bookmarkEnd w:id="5496"/>
      <w:bookmarkEnd w:id="5497"/>
      <w:bookmarkEnd w:id="5498"/>
      <w:bookmarkEnd w:id="5499"/>
      <w:bookmarkEnd w:id="5500"/>
      <w:bookmarkEnd w:id="5501"/>
      <w:bookmarkEnd w:id="5502"/>
      <w:bookmarkEnd w:id="5503"/>
      <w:bookmarkEnd w:id="5504"/>
      <w:bookmarkEnd w:id="5505"/>
      <w:bookmarkEnd w:id="5506"/>
    </w:p>
    <w:p w14:paraId="0D2B9B44" w14:textId="54E3F256" w:rsidR="001447FA" w:rsidRDefault="001447FA" w:rsidP="001447FA">
      <w:pPr>
        <w:pStyle w:val="Brdtextram"/>
      </w:pPr>
      <w:r>
        <w:rPr>
          <w:b/>
        </w:rPr>
        <w:t xml:space="preserve">Regeringens förslag: </w:t>
      </w:r>
      <w:r>
        <w:t xml:space="preserve">Tjänstepensionsföretag ska på samma sätt som försäkringsföretag omfattas av bestämmelserna i </w:t>
      </w:r>
      <w:r w:rsidRPr="00836487">
        <w:t>lagen om års</w:t>
      </w:r>
      <w:r>
        <w:softHyphen/>
      </w:r>
      <w:r w:rsidRPr="00836487">
        <w:t>redovis</w:t>
      </w:r>
      <w:r w:rsidR="00B04E1C">
        <w:softHyphen/>
      </w:r>
      <w:r w:rsidRPr="00836487">
        <w:t xml:space="preserve">ning </w:t>
      </w:r>
      <w:r w:rsidRPr="00836487" w:rsidDel="00E45A06">
        <w:t>i</w:t>
      </w:r>
      <w:r w:rsidRPr="00836487">
        <w:t xml:space="preserve"> försäkringsföretag</w:t>
      </w:r>
      <w:r>
        <w:t xml:space="preserve"> och av bestämmelserna i bokförings</w:t>
      </w:r>
      <w:r>
        <w:softHyphen/>
        <w:t>lagen.</w:t>
      </w:r>
    </w:p>
    <w:p w14:paraId="5CF02D68" w14:textId="6EC31616" w:rsidR="001447FA" w:rsidRDefault="001447FA" w:rsidP="001447FA">
      <w:pPr>
        <w:pStyle w:val="Brdtextmedindragram"/>
      </w:pPr>
      <w:r>
        <w:rPr>
          <w:b/>
        </w:rPr>
        <w:t>Regeringens bedömning:</w:t>
      </w:r>
      <w:r>
        <w:t xml:space="preserve"> </w:t>
      </w:r>
      <w:r w:rsidRPr="00C362E3">
        <w:t>Det bör inte införas en särskild års</w:t>
      </w:r>
      <w:r>
        <w:softHyphen/>
      </w:r>
      <w:r w:rsidRPr="00C362E3">
        <w:t>redovis</w:t>
      </w:r>
      <w:r w:rsidR="00B04E1C">
        <w:softHyphen/>
      </w:r>
      <w:r w:rsidRPr="00C362E3">
        <w:t>ningslag för tjänstepensionsföretag.</w:t>
      </w:r>
    </w:p>
    <w:p w14:paraId="050AE758" w14:textId="77777777" w:rsidR="001447FA" w:rsidRPr="00836487" w:rsidRDefault="001447FA" w:rsidP="001447FA">
      <w:pPr>
        <w:pStyle w:val="Brdtextmedindrag"/>
        <w:rPr>
          <w:b/>
          <w:sz w:val="8"/>
          <w:szCs w:val="8"/>
        </w:rPr>
      </w:pPr>
    </w:p>
    <w:p w14:paraId="0E59D86A" w14:textId="77777777" w:rsidR="001447FA" w:rsidRDefault="001447FA" w:rsidP="001447FA">
      <w:pPr>
        <w:pStyle w:val="Brdtextmedindrag"/>
      </w:pPr>
      <w:r>
        <w:rPr>
          <w:b/>
        </w:rPr>
        <w:lastRenderedPageBreak/>
        <w:t>Utredningens förslag</w:t>
      </w:r>
      <w:r>
        <w:t xml:space="preserve"> överensstämmer inte med regeringens förslag och bedömning. Utredningen föreslår en lag med särskilda bestämmelser om årsredo</w:t>
      </w:r>
      <w:r>
        <w:softHyphen/>
        <w:t>visning för tjänstepensionsföretag.</w:t>
      </w:r>
    </w:p>
    <w:p w14:paraId="27D00BE3" w14:textId="77777777" w:rsidR="001447FA" w:rsidRPr="0073457A" w:rsidRDefault="001447FA" w:rsidP="001447FA">
      <w:pPr>
        <w:pStyle w:val="Brdtextmedindrag"/>
      </w:pPr>
      <w:r w:rsidRPr="00836487">
        <w:rPr>
          <w:b/>
        </w:rPr>
        <w:t xml:space="preserve">Remissinstanserna: </w:t>
      </w:r>
      <w:r>
        <w:t xml:space="preserve">Flertalet remissinstanser tar inte upp frågan. </w:t>
      </w:r>
      <w:r>
        <w:rPr>
          <w:i/>
        </w:rPr>
        <w:t xml:space="preserve">Bolagsverket </w:t>
      </w:r>
      <w:r w:rsidRPr="00335EE1">
        <w:t>och</w:t>
      </w:r>
      <w:r>
        <w:rPr>
          <w:i/>
        </w:rPr>
        <w:t xml:space="preserve"> Livförsäkringsbolaget Skandia, ömsesidigt </w:t>
      </w:r>
      <w:r w:rsidRPr="0073457A">
        <w:t xml:space="preserve">anser att det bör övervägas om det verkligen behövs en särskild årsredovisningslag för </w:t>
      </w:r>
      <w:r>
        <w:t>tjänstepensionsföretag</w:t>
      </w:r>
      <w:r w:rsidRPr="0073457A">
        <w:t>en.</w:t>
      </w:r>
      <w:r w:rsidRPr="00B13C4F">
        <w:rPr>
          <w:i/>
        </w:rPr>
        <w:t xml:space="preserve"> </w:t>
      </w:r>
      <w:r w:rsidRPr="00335EE1">
        <w:t>Bolagsverket</w:t>
      </w:r>
      <w:r>
        <w:rPr>
          <w:i/>
        </w:rPr>
        <w:t xml:space="preserve"> </w:t>
      </w:r>
      <w:r>
        <w:t xml:space="preserve">anser att det är angeläget att det tydligt framgår </w:t>
      </w:r>
      <w:r w:rsidRPr="00B81399">
        <w:t>vilka företag som ska skicka in sina årsredovisningar till Bolagsverket och om det ska ske självmant eller endast på begäran av Bolagsverket.</w:t>
      </w:r>
      <w:r w:rsidDel="00B13C4F">
        <w:rPr>
          <w:i/>
        </w:rPr>
        <w:t xml:space="preserve"> </w:t>
      </w:r>
      <w:r>
        <w:rPr>
          <w:i/>
        </w:rPr>
        <w:t xml:space="preserve">FAR </w:t>
      </w:r>
      <w:r w:rsidRPr="0073457A">
        <w:t xml:space="preserve">förordar att den </w:t>
      </w:r>
      <w:r>
        <w:t>särskilda</w:t>
      </w:r>
      <w:r w:rsidRPr="0073457A">
        <w:t xml:space="preserve"> årsredovisningslag </w:t>
      </w:r>
      <w:r>
        <w:t xml:space="preserve">som utredningen föreslår </w:t>
      </w:r>
      <w:r w:rsidRPr="0073457A">
        <w:t>och årsredovis</w:t>
      </w:r>
      <w:r>
        <w:softHyphen/>
      </w:r>
      <w:r w:rsidRPr="0073457A">
        <w:t xml:space="preserve">ningslagen för försäkringsföretag i så stor utsträckning som möjligt </w:t>
      </w:r>
      <w:r w:rsidRPr="00C83920">
        <w:t>ska ha</w:t>
      </w:r>
      <w:r w:rsidRPr="0073457A">
        <w:t xml:space="preserve"> samma </w:t>
      </w:r>
      <w:r>
        <w:t xml:space="preserve">bestämmelser om </w:t>
      </w:r>
      <w:r w:rsidRPr="0073457A">
        <w:t>uppställ</w:t>
      </w:r>
      <w:r>
        <w:softHyphen/>
      </w:r>
      <w:r w:rsidRPr="0073457A">
        <w:t>ning</w:t>
      </w:r>
      <w:r>
        <w:t>sformer</w:t>
      </w:r>
      <w:r w:rsidRPr="0073457A">
        <w:t xml:space="preserve"> och</w:t>
      </w:r>
      <w:r w:rsidRPr="0073457A" w:rsidDel="00B13C4F">
        <w:t xml:space="preserve"> </w:t>
      </w:r>
      <w:r w:rsidRPr="0073457A">
        <w:t>specifika poster om inte skillnader motiveras av tjänste</w:t>
      </w:r>
      <w:r>
        <w:softHyphen/>
      </w:r>
      <w:r w:rsidRPr="0073457A">
        <w:t>pensionsverksamhetens särart.</w:t>
      </w:r>
      <w:r>
        <w:rPr>
          <w:i/>
        </w:rPr>
        <w:t xml:space="preserve"> </w:t>
      </w:r>
      <w:r w:rsidRPr="0073457A">
        <w:rPr>
          <w:i/>
        </w:rPr>
        <w:t>Svensk Försäkring</w:t>
      </w:r>
      <w:r>
        <w:t xml:space="preserve"> anser att en ny särskild lag för årsredovisningen i tjänstepensionsföretag skulle underlätta för lagstiftaren att göra framtida ändringar som endast rör tjänstepensions</w:t>
      </w:r>
      <w:r>
        <w:softHyphen/>
        <w:t xml:space="preserve">företag. Bestämmelserna i den nya särskilda årsredovisningslagen </w:t>
      </w:r>
      <w:r w:rsidRPr="0073457A">
        <w:t xml:space="preserve">bör </w:t>
      </w:r>
      <w:r w:rsidRPr="009D1213">
        <w:t xml:space="preserve">i möjligaste mån </w:t>
      </w:r>
      <w:r w:rsidRPr="0073457A">
        <w:t xml:space="preserve">motsvara </w:t>
      </w:r>
      <w:r>
        <w:t>dem i lagen (1995:1560) om årsredovisning i försäkringsföretag (ÅRFL).</w:t>
      </w:r>
      <w:r w:rsidRPr="009D1213">
        <w:t xml:space="preserve"> </w:t>
      </w:r>
      <w:r>
        <w:t>Svensk Försäkring avstyrker därför</w:t>
      </w:r>
      <w:r w:rsidRPr="009D1213">
        <w:t xml:space="preserve"> förslaget till nya uppställningsformer för balans- och resultaträkningarna</w:t>
      </w:r>
      <w:r>
        <w:t>. Svensk Försäkring anser inte heller att det finns skäl för att i balansräkningen dela upp placeringstillgångar i finansiella och materiella tillgångar på sätt som föreslås. Svensk Försäkring avstyrker även förslaget om att de ekonomiska och aktuariella beräkningarna som ett tjänste</w:t>
      </w:r>
      <w:r>
        <w:softHyphen/>
        <w:t>pensions</w:t>
      </w:r>
      <w:r>
        <w:softHyphen/>
        <w:t>företag gör vid värdering av de tekniska avsätt</w:t>
      </w:r>
      <w:r>
        <w:softHyphen/>
        <w:t>ningarna ska grundas på aktsamma antaganden. Det är tillräckligt med en skrivning som motsvarar nuvarande 4 kap. 9 § ÅRFL, dvs. att de tekniska avsättningarna ska motsvara belopp som krävs för att företaget ska kunna uppfylla alla åtaganden som skäligen kan förväntas uppkomma med anledning av ingångna avtal om tjänste</w:t>
      </w:r>
      <w:r>
        <w:softHyphen/>
        <w:t>pensionsförmåner. Det är enligt Svensk Försäkrings uppfattning inte heller</w:t>
      </w:r>
      <w:r w:rsidRPr="00B81399">
        <w:t xml:space="preserve"> nödvändigt eller lämpligt att ett krav på en resultatanalys per pensionsplan införs. Resultatanalysen bör inte anknyta till plan utan i stället, med </w:t>
      </w:r>
      <w:r>
        <w:t xml:space="preserve">lagen om årsredovisning i försäkringsföretag </w:t>
      </w:r>
      <w:r w:rsidRPr="00B81399">
        <w:t>som förebild, till de typer av tjänstepensionsförmåner som företaget meddelar.</w:t>
      </w:r>
      <w:r>
        <w:t xml:space="preserve"> </w:t>
      </w:r>
    </w:p>
    <w:p w14:paraId="7364D1D6" w14:textId="77777777" w:rsidR="001447FA" w:rsidRDefault="001447FA" w:rsidP="001447FA">
      <w:pPr>
        <w:pStyle w:val="Brdtextmedindrag"/>
      </w:pPr>
      <w:r>
        <w:rPr>
          <w:b/>
        </w:rPr>
        <w:t>Promemorians förslag</w:t>
      </w:r>
      <w:r>
        <w:t xml:space="preserve"> överensstämmer med regeringens förslag och bedömning.</w:t>
      </w:r>
    </w:p>
    <w:p w14:paraId="7DD2FECB" w14:textId="40CDA106" w:rsidR="001447FA" w:rsidRPr="0073457A" w:rsidRDefault="001447FA" w:rsidP="001447FA">
      <w:pPr>
        <w:pStyle w:val="Brdtextmedindrag"/>
      </w:pPr>
      <w:r>
        <w:rPr>
          <w:b/>
        </w:rPr>
        <w:t>Remissinstanserna</w:t>
      </w:r>
      <w:r>
        <w:t xml:space="preserve"> tillstyrker förslaget eller kommenterar det inte särskilt. </w:t>
      </w:r>
    </w:p>
    <w:p w14:paraId="22859BEC" w14:textId="77777777" w:rsidR="001447FA" w:rsidRDefault="001447FA" w:rsidP="001447FA">
      <w:pPr>
        <w:pStyle w:val="Rubrik4utannumrering"/>
      </w:pPr>
      <w:r>
        <w:t>Skälen för regeringens förslag och bedömning</w:t>
      </w:r>
    </w:p>
    <w:p w14:paraId="7ABB6F0B" w14:textId="77777777" w:rsidR="001447FA" w:rsidRPr="0073457A" w:rsidRDefault="001447FA" w:rsidP="001447FA">
      <w:pPr>
        <w:pStyle w:val="Rubrik5utannumrering"/>
        <w:spacing w:before="0"/>
        <w:rPr>
          <w:b/>
        </w:rPr>
      </w:pPr>
      <w:r>
        <w:t>A</w:t>
      </w:r>
      <w:r w:rsidRPr="00310D5E">
        <w:t>ndra tjänstepensionsdirektivet</w:t>
      </w:r>
    </w:p>
    <w:p w14:paraId="039FEFB0" w14:textId="77777777" w:rsidR="001447FA" w:rsidRDefault="001447FA" w:rsidP="001447FA">
      <w:pPr>
        <w:pStyle w:val="Brdtext"/>
        <w:rPr>
          <w:rFonts w:eastAsiaTheme="minorHAnsi"/>
        </w:rPr>
      </w:pPr>
      <w:r>
        <w:rPr>
          <w:rFonts w:eastAsiaTheme="minorHAnsi"/>
        </w:rPr>
        <w:t>Enligt andra tjänstepensionsdirektivet ska tjänstepensionsinstitut</w:t>
      </w:r>
      <w:r w:rsidDel="009A5E3F">
        <w:rPr>
          <w:rFonts w:eastAsiaTheme="minorHAnsi"/>
        </w:rPr>
        <w:t xml:space="preserve"> </w:t>
      </w:r>
      <w:r>
        <w:rPr>
          <w:rFonts w:eastAsiaTheme="minorHAnsi"/>
        </w:rPr>
        <w:t xml:space="preserve">upprätta och offentliggöra årsbokslut och förvaltningsberättelser, där hänsyn ska tas till varje pensionsplan som institutet hanterar och, vid behov, årsbokslut och förvaltningsberättelser för varje pensionsplan (artikel 29). Årsboksluten och förvaltningsberättelserna ska ge en rättvisande och korrekt bild av institutets tillgångar, skulder, finansiella ställning </w:t>
      </w:r>
      <w:r w:rsidRPr="00FE3777">
        <w:rPr>
          <w:rFonts w:eastAsiaTheme="minorHAnsi"/>
        </w:rPr>
        <w:t>och redovisa betydande investeringsinnehav. Årsboksluten och uppgifterna i förvaltnings</w:t>
      </w:r>
      <w:r>
        <w:rPr>
          <w:rFonts w:eastAsiaTheme="minorHAnsi"/>
        </w:rPr>
        <w:softHyphen/>
      </w:r>
      <w:r w:rsidRPr="00FE3777">
        <w:rPr>
          <w:rFonts w:eastAsiaTheme="minorHAnsi"/>
        </w:rPr>
        <w:t xml:space="preserve">berättelserna ska vara konsekventa, uttömmande, sakligt </w:t>
      </w:r>
      <w:r w:rsidRPr="00FE3777">
        <w:rPr>
          <w:rFonts w:eastAsiaTheme="minorHAnsi"/>
        </w:rPr>
        <w:lastRenderedPageBreak/>
        <w:t>presenterade samt i vederbörlig ordning godkända av auktoriserade personer, i enlighet med nationell rätt</w:t>
      </w:r>
      <w:r>
        <w:rPr>
          <w:rFonts w:eastAsiaTheme="minorHAnsi"/>
        </w:rPr>
        <w:t xml:space="preserve">. </w:t>
      </w:r>
    </w:p>
    <w:p w14:paraId="29BADBA0" w14:textId="77777777" w:rsidR="001447FA" w:rsidRPr="006759F2" w:rsidRDefault="001447FA" w:rsidP="001447FA">
      <w:pPr>
        <w:pStyle w:val="Rubrik4utannumrering"/>
        <w:rPr>
          <w:b w:val="0"/>
          <w:i/>
        </w:rPr>
      </w:pPr>
      <w:r>
        <w:rPr>
          <w:b w:val="0"/>
          <w:i/>
        </w:rPr>
        <w:t>En översikt över de befintliga regelverken om bokföring och redovisning</w:t>
      </w:r>
    </w:p>
    <w:p w14:paraId="008854CF" w14:textId="77777777" w:rsidR="001447FA" w:rsidRDefault="001447FA" w:rsidP="001447FA">
      <w:pPr>
        <w:pStyle w:val="Brdtext"/>
        <w:rPr>
          <w:rFonts w:eastAsiaTheme="minorHAnsi"/>
        </w:rPr>
      </w:pPr>
      <w:r w:rsidRPr="00F46044">
        <w:rPr>
          <w:rFonts w:eastAsiaTheme="minorHAnsi"/>
        </w:rPr>
        <w:t>Redovisningslagstiftningen i Sverige består av bestämmelser om bok</w:t>
      </w:r>
      <w:r>
        <w:rPr>
          <w:rFonts w:eastAsiaTheme="minorHAnsi"/>
        </w:rPr>
        <w:softHyphen/>
      </w:r>
      <w:r w:rsidRPr="00F46044">
        <w:rPr>
          <w:rFonts w:eastAsiaTheme="minorHAnsi"/>
        </w:rPr>
        <w:t>föring och redovisning som antingen är allmänna till sin karaktär och gäller för de flesta företag som bedriver näringsverksamhet såsom bokföringslagen (1999:1078</w:t>
      </w:r>
      <w:r>
        <w:rPr>
          <w:rFonts w:eastAsiaTheme="minorHAnsi"/>
        </w:rPr>
        <w:t>)</w:t>
      </w:r>
      <w:r w:rsidRPr="00F46044">
        <w:rPr>
          <w:rFonts w:eastAsiaTheme="minorHAnsi"/>
        </w:rPr>
        <w:t>, BFL</w:t>
      </w:r>
      <w:r>
        <w:rPr>
          <w:rFonts w:eastAsiaTheme="minorHAnsi"/>
        </w:rPr>
        <w:t>,</w:t>
      </w:r>
      <w:r w:rsidRPr="00F46044">
        <w:rPr>
          <w:rFonts w:eastAsiaTheme="minorHAnsi"/>
        </w:rPr>
        <w:t xml:space="preserve"> och årsredovisningslagen (1995:1554</w:t>
      </w:r>
      <w:r>
        <w:rPr>
          <w:rFonts w:eastAsiaTheme="minorHAnsi"/>
        </w:rPr>
        <w:t>)</w:t>
      </w:r>
      <w:r w:rsidRPr="00F46044">
        <w:rPr>
          <w:rFonts w:eastAsiaTheme="minorHAnsi"/>
        </w:rPr>
        <w:t>, ÅRL, eller är särskilda för redovisning i en viss typ av företag</w:t>
      </w:r>
      <w:r w:rsidRPr="0073457A">
        <w:rPr>
          <w:rFonts w:eastAsiaTheme="minorHAnsi"/>
        </w:rPr>
        <w:t xml:space="preserve"> såsom t.ex. finansiella företag. </w:t>
      </w:r>
      <w:r>
        <w:rPr>
          <w:rFonts w:eastAsiaTheme="minorHAnsi"/>
        </w:rPr>
        <w:t>De särskilda</w:t>
      </w:r>
      <w:r w:rsidRPr="0073457A" w:rsidDel="008E7962">
        <w:rPr>
          <w:rFonts w:eastAsiaTheme="minorHAnsi"/>
        </w:rPr>
        <w:t xml:space="preserve"> </w:t>
      </w:r>
      <w:r w:rsidRPr="0073457A">
        <w:rPr>
          <w:rFonts w:eastAsiaTheme="minorHAnsi"/>
        </w:rPr>
        <w:t xml:space="preserve">redovisningslagarna för finansiella företag </w:t>
      </w:r>
      <w:r>
        <w:rPr>
          <w:rFonts w:eastAsiaTheme="minorHAnsi"/>
        </w:rPr>
        <w:t>– l</w:t>
      </w:r>
      <w:r w:rsidRPr="00BA54F8">
        <w:rPr>
          <w:rFonts w:eastAsiaTheme="minorHAnsi"/>
        </w:rPr>
        <w:t>ag</w:t>
      </w:r>
      <w:r>
        <w:rPr>
          <w:rFonts w:eastAsiaTheme="minorHAnsi"/>
        </w:rPr>
        <w:t>en</w:t>
      </w:r>
      <w:r w:rsidRPr="00BA54F8">
        <w:rPr>
          <w:rFonts w:eastAsiaTheme="minorHAnsi"/>
        </w:rPr>
        <w:t xml:space="preserve"> (1995:1559) om årsredovisning i kreditinstitut och värdepappers</w:t>
      </w:r>
      <w:r>
        <w:rPr>
          <w:rFonts w:eastAsiaTheme="minorHAnsi"/>
        </w:rPr>
        <w:softHyphen/>
      </w:r>
      <w:r w:rsidRPr="00BA54F8">
        <w:rPr>
          <w:rFonts w:eastAsiaTheme="minorHAnsi"/>
        </w:rPr>
        <w:t>bolag</w:t>
      </w:r>
      <w:r>
        <w:rPr>
          <w:rFonts w:eastAsiaTheme="minorHAnsi"/>
        </w:rPr>
        <w:t xml:space="preserve"> (ÅRKL) och l</w:t>
      </w:r>
      <w:r w:rsidRPr="00BA54F8">
        <w:rPr>
          <w:rFonts w:eastAsiaTheme="minorHAnsi"/>
        </w:rPr>
        <w:t>ag</w:t>
      </w:r>
      <w:r>
        <w:rPr>
          <w:rFonts w:eastAsiaTheme="minorHAnsi"/>
        </w:rPr>
        <w:t>en</w:t>
      </w:r>
      <w:r w:rsidRPr="00BA54F8">
        <w:rPr>
          <w:rFonts w:eastAsiaTheme="minorHAnsi"/>
        </w:rPr>
        <w:t xml:space="preserve"> om årsredovis</w:t>
      </w:r>
      <w:r>
        <w:rPr>
          <w:rFonts w:eastAsiaTheme="minorHAnsi"/>
        </w:rPr>
        <w:softHyphen/>
      </w:r>
      <w:r w:rsidRPr="00BA54F8">
        <w:rPr>
          <w:rFonts w:eastAsiaTheme="minorHAnsi"/>
        </w:rPr>
        <w:t>ning i försäkrings</w:t>
      </w:r>
      <w:r>
        <w:rPr>
          <w:rFonts w:eastAsiaTheme="minorHAnsi"/>
        </w:rPr>
        <w:softHyphen/>
        <w:t xml:space="preserve">företag – </w:t>
      </w:r>
      <w:r w:rsidRPr="0073457A">
        <w:rPr>
          <w:rFonts w:eastAsiaTheme="minorHAnsi"/>
        </w:rPr>
        <w:t xml:space="preserve">överensstämmer </w:t>
      </w:r>
      <w:r>
        <w:rPr>
          <w:rFonts w:eastAsiaTheme="minorHAnsi"/>
        </w:rPr>
        <w:t>dock till stora delar med årsredovis</w:t>
      </w:r>
      <w:r>
        <w:rPr>
          <w:rFonts w:eastAsiaTheme="minorHAnsi"/>
        </w:rPr>
        <w:softHyphen/>
        <w:t>ningslagen</w:t>
      </w:r>
      <w:r w:rsidRPr="0073457A">
        <w:rPr>
          <w:rFonts w:eastAsiaTheme="minorHAnsi"/>
        </w:rPr>
        <w:t xml:space="preserve">. </w:t>
      </w:r>
    </w:p>
    <w:p w14:paraId="092A27D9" w14:textId="77777777" w:rsidR="001447FA" w:rsidRDefault="001447FA" w:rsidP="001447FA">
      <w:pPr>
        <w:pStyle w:val="Brdtextmedindrag"/>
        <w:rPr>
          <w:rFonts w:eastAsiaTheme="minorHAnsi"/>
        </w:rPr>
      </w:pPr>
      <w:r>
        <w:rPr>
          <w:rFonts w:eastAsiaTheme="minorHAnsi"/>
        </w:rPr>
        <w:t xml:space="preserve">Lagarna om årsredovisning </w:t>
      </w:r>
      <w:r w:rsidRPr="00503CC2">
        <w:rPr>
          <w:rFonts w:eastAsiaTheme="minorHAnsi"/>
        </w:rPr>
        <w:t>har karaktär av ramlag</w:t>
      </w:r>
      <w:r>
        <w:rPr>
          <w:rFonts w:eastAsiaTheme="minorHAnsi"/>
        </w:rPr>
        <w:t>stiftning</w:t>
      </w:r>
      <w:r w:rsidRPr="00503CC2">
        <w:rPr>
          <w:rFonts w:eastAsiaTheme="minorHAnsi"/>
        </w:rPr>
        <w:t>. Inom ramar</w:t>
      </w:r>
      <w:r>
        <w:rPr>
          <w:rFonts w:eastAsiaTheme="minorHAnsi"/>
        </w:rPr>
        <w:t>na</w:t>
      </w:r>
      <w:r w:rsidRPr="00503CC2">
        <w:rPr>
          <w:rFonts w:eastAsiaTheme="minorHAnsi"/>
        </w:rPr>
        <w:t xml:space="preserve"> </w:t>
      </w:r>
      <w:r>
        <w:rPr>
          <w:rFonts w:eastAsiaTheme="minorHAnsi"/>
        </w:rPr>
        <w:t xml:space="preserve">för </w:t>
      </w:r>
      <w:r w:rsidRPr="00503CC2">
        <w:rPr>
          <w:rFonts w:eastAsiaTheme="minorHAnsi"/>
        </w:rPr>
        <w:t>lagarna sker en kompletterande normgivning av vissa myndig</w:t>
      </w:r>
      <w:r>
        <w:rPr>
          <w:rFonts w:eastAsiaTheme="minorHAnsi"/>
        </w:rPr>
        <w:softHyphen/>
      </w:r>
      <w:r w:rsidRPr="00503CC2">
        <w:rPr>
          <w:rFonts w:eastAsiaTheme="minorHAnsi"/>
        </w:rPr>
        <w:t xml:space="preserve">heter och organisationer, t.ex. Bokföringsnämnden, </w:t>
      </w:r>
      <w:r>
        <w:rPr>
          <w:rFonts w:eastAsiaTheme="minorHAnsi"/>
        </w:rPr>
        <w:t>Finansinspektionen</w:t>
      </w:r>
      <w:r w:rsidRPr="00503CC2">
        <w:rPr>
          <w:rFonts w:eastAsiaTheme="minorHAnsi"/>
        </w:rPr>
        <w:t xml:space="preserve"> och Rådet för finansiell rapportering.</w:t>
      </w:r>
      <w:r>
        <w:rPr>
          <w:rFonts w:eastAsiaTheme="minorHAnsi"/>
        </w:rPr>
        <w:t xml:space="preserve"> </w:t>
      </w:r>
      <w:r w:rsidRPr="00503CC2">
        <w:rPr>
          <w:rFonts w:eastAsiaTheme="minorHAnsi"/>
        </w:rPr>
        <w:t>De svenska reglerna om årsredovis</w:t>
      </w:r>
      <w:r>
        <w:rPr>
          <w:rFonts w:eastAsiaTheme="minorHAnsi"/>
        </w:rPr>
        <w:softHyphen/>
      </w:r>
      <w:r w:rsidRPr="00503CC2">
        <w:rPr>
          <w:rFonts w:eastAsiaTheme="minorHAnsi"/>
        </w:rPr>
        <w:t xml:space="preserve">ning och koncernredovisning grundar sig till stor del på </w:t>
      </w:r>
      <w:r w:rsidRPr="001D7B18">
        <w:t>Europa</w:t>
      </w:r>
      <w:r>
        <w:softHyphen/>
      </w:r>
      <w:r w:rsidRPr="001D7B18">
        <w:t>parlamentets och rådets direktiv 2013/34/EU av den 26</w:t>
      </w:r>
      <w:r>
        <w:t> </w:t>
      </w:r>
      <w:r w:rsidRPr="001D7B18">
        <w:t>juni 2013 om årsbokslut, koncernredovisning och rapporter i vissa typer av företag, om ändring av Europaparlamentets och rådets direktiv 2006/43/EG och om upphävande av rådets direktiv 78/660/EEG och 83/</w:t>
      </w:r>
      <w:r w:rsidRPr="00912DC9">
        <w:t>349/EEG</w:t>
      </w:r>
      <w:r>
        <w:t xml:space="preserve"> (</w:t>
      </w:r>
      <w:r w:rsidRPr="00503CC2">
        <w:rPr>
          <w:rFonts w:eastAsiaTheme="minorHAnsi"/>
        </w:rPr>
        <w:t>redovis</w:t>
      </w:r>
      <w:r>
        <w:rPr>
          <w:rFonts w:eastAsiaTheme="minorHAnsi"/>
        </w:rPr>
        <w:softHyphen/>
      </w:r>
      <w:r w:rsidRPr="00503CC2">
        <w:rPr>
          <w:rFonts w:eastAsiaTheme="minorHAnsi"/>
        </w:rPr>
        <w:t>ningsdirektiv</w:t>
      </w:r>
      <w:r>
        <w:rPr>
          <w:rFonts w:eastAsiaTheme="minorHAnsi"/>
        </w:rPr>
        <w:t xml:space="preserve">et) </w:t>
      </w:r>
      <w:r w:rsidRPr="00403B07">
        <w:t>och R</w:t>
      </w:r>
      <w:r w:rsidRPr="00912DC9">
        <w:t>ådets fjärde direktiv 78/660/EEG av den 25</w:t>
      </w:r>
      <w:r>
        <w:t> </w:t>
      </w:r>
      <w:r w:rsidRPr="00912DC9">
        <w:t>juli 1978 om årsbokslut i vissa typer av bolag avseende redovisning i juridisk person och Rådets sjunde direktiv 83/349/EEG av den 13</w:t>
      </w:r>
      <w:r>
        <w:t> </w:t>
      </w:r>
      <w:r w:rsidRPr="00912DC9">
        <w:t>juni 1983 om sammanställd redovisning avseende koncernredovisning</w:t>
      </w:r>
      <w:r w:rsidRPr="00503CC2">
        <w:rPr>
          <w:rFonts w:eastAsiaTheme="minorHAnsi"/>
        </w:rPr>
        <w:t>.</w:t>
      </w:r>
      <w:r>
        <w:rPr>
          <w:rFonts w:eastAsiaTheme="minorHAnsi"/>
        </w:rPr>
        <w:t xml:space="preserve"> </w:t>
      </w:r>
    </w:p>
    <w:p w14:paraId="31476E79" w14:textId="77777777" w:rsidR="001447FA" w:rsidRDefault="001447FA" w:rsidP="001447FA">
      <w:pPr>
        <w:pStyle w:val="Brdtextmedindrag"/>
        <w:rPr>
          <w:rFonts w:eastAsiaTheme="minorHAnsi"/>
          <w:highlight w:val="yellow"/>
        </w:rPr>
      </w:pPr>
      <w:r>
        <w:rPr>
          <w:rFonts w:eastAsiaTheme="minorHAnsi"/>
        </w:rPr>
        <w:t>Därutöver finns standarder framtagna av International Accounting Standards Board (IASB), en inter</w:t>
      </w:r>
      <w:r>
        <w:rPr>
          <w:rFonts w:eastAsiaTheme="minorHAnsi"/>
        </w:rPr>
        <w:softHyphen/>
        <w:t>nationell icke-vinstdrivande organisation som verkar för internationell harmonisering av redovisningsstandarder i världen. De mest relevanta för försäkringsföretag är IFRS 4 om försäkringsavtal och IFRS 9 om finan</w:t>
      </w:r>
      <w:r>
        <w:rPr>
          <w:rFonts w:eastAsiaTheme="minorHAnsi"/>
        </w:rPr>
        <w:softHyphen/>
        <w:t xml:space="preserve">siella instrument. Den förstnämnda kommer att ersättas av IFRS 17 och </w:t>
      </w:r>
      <w:r w:rsidRPr="00EB5AAD">
        <w:rPr>
          <w:rFonts w:eastAsiaTheme="minorHAnsi"/>
        </w:rPr>
        <w:t>innebär nya utgångspunkter för redovisning och värdering av försäkringsavtal. Syftet är att öka transparensen och minska skillnaderna i redovisningen av försäkrings</w:t>
      </w:r>
      <w:r>
        <w:rPr>
          <w:rFonts w:eastAsiaTheme="minorHAnsi"/>
        </w:rPr>
        <w:softHyphen/>
      </w:r>
      <w:r w:rsidRPr="00EB5AAD">
        <w:rPr>
          <w:rFonts w:eastAsiaTheme="minorHAnsi"/>
        </w:rPr>
        <w:t xml:space="preserve">avtal. Den slutliga standarden gavs ut i maj 2017 och </w:t>
      </w:r>
      <w:r>
        <w:rPr>
          <w:rFonts w:eastAsiaTheme="minorHAnsi"/>
        </w:rPr>
        <w:t xml:space="preserve">föreslås </w:t>
      </w:r>
      <w:r w:rsidRPr="00EB5AAD">
        <w:rPr>
          <w:rFonts w:eastAsiaTheme="minorHAnsi"/>
        </w:rPr>
        <w:t>träd</w:t>
      </w:r>
      <w:r>
        <w:rPr>
          <w:rFonts w:eastAsiaTheme="minorHAnsi"/>
        </w:rPr>
        <w:t>a</w:t>
      </w:r>
      <w:r w:rsidRPr="00EB5AAD">
        <w:rPr>
          <w:rFonts w:eastAsiaTheme="minorHAnsi"/>
        </w:rPr>
        <w:t xml:space="preserve"> i kraft </w:t>
      </w:r>
      <w:r>
        <w:rPr>
          <w:rFonts w:eastAsiaTheme="minorHAnsi"/>
        </w:rPr>
        <w:t xml:space="preserve">den </w:t>
      </w:r>
      <w:r w:rsidRPr="00EB5AAD">
        <w:rPr>
          <w:rFonts w:eastAsiaTheme="minorHAnsi"/>
        </w:rPr>
        <w:t>1</w:t>
      </w:r>
      <w:r>
        <w:rPr>
          <w:rFonts w:eastAsiaTheme="minorHAnsi"/>
        </w:rPr>
        <w:t> </w:t>
      </w:r>
      <w:r w:rsidRPr="00EB5AAD">
        <w:rPr>
          <w:rFonts w:eastAsiaTheme="minorHAnsi"/>
        </w:rPr>
        <w:t>januari 202</w:t>
      </w:r>
      <w:r>
        <w:rPr>
          <w:rFonts w:eastAsiaTheme="minorHAnsi"/>
        </w:rPr>
        <w:t>2</w:t>
      </w:r>
      <w:r w:rsidRPr="00EB5AAD">
        <w:rPr>
          <w:rFonts w:eastAsiaTheme="minorHAnsi"/>
        </w:rPr>
        <w:t>.</w:t>
      </w:r>
    </w:p>
    <w:p w14:paraId="1C65F79B" w14:textId="77777777" w:rsidR="001447FA" w:rsidRPr="0073457A" w:rsidRDefault="001447FA" w:rsidP="001447FA">
      <w:pPr>
        <w:pStyle w:val="Rubrik5utannumrering"/>
      </w:pPr>
      <w:r w:rsidRPr="0073457A">
        <w:t>Bokföringslagen</w:t>
      </w:r>
    </w:p>
    <w:p w14:paraId="0ED8B6C3" w14:textId="77777777" w:rsidR="001447FA" w:rsidRDefault="001447FA" w:rsidP="001447FA">
      <w:pPr>
        <w:pStyle w:val="Brdtextmedindrag"/>
        <w:ind w:firstLine="0"/>
        <w:rPr>
          <w:rFonts w:eastAsiaTheme="minorHAnsi"/>
        </w:rPr>
      </w:pPr>
      <w:r w:rsidRPr="001D7B18">
        <w:rPr>
          <w:rFonts w:eastAsiaTheme="minorHAnsi"/>
        </w:rPr>
        <w:t>Bokföringslagen innehåller bestämmelser om vem som är bokförings</w:t>
      </w:r>
      <w:r>
        <w:rPr>
          <w:rFonts w:eastAsiaTheme="minorHAnsi"/>
        </w:rPr>
        <w:softHyphen/>
      </w:r>
      <w:r w:rsidRPr="001D7B18">
        <w:rPr>
          <w:rFonts w:eastAsiaTheme="minorHAnsi"/>
        </w:rPr>
        <w:t>skyldig och om räkenskapsår, löpande bokföring samt arkivering av räkenskapsmaterial. Bestämmelserna syftar till att tillgodose de behov som det bokföringsskyldiga företag</w:t>
      </w:r>
      <w:r w:rsidRPr="00C83C3C">
        <w:rPr>
          <w:rFonts w:eastAsiaTheme="minorHAnsi"/>
        </w:rPr>
        <w:t>ets borgenärer, ägare, medlemmar och anställda samt det allmänna kan ha av att kunna följa upp företagens förhållanden. Den räkenskapsinformation som ingår i den löpande bok</w:t>
      </w:r>
      <w:r>
        <w:rPr>
          <w:rFonts w:eastAsiaTheme="minorHAnsi"/>
        </w:rPr>
        <w:softHyphen/>
      </w:r>
      <w:r w:rsidRPr="00C83C3C">
        <w:rPr>
          <w:rFonts w:eastAsiaTheme="minorHAnsi"/>
        </w:rPr>
        <w:t xml:space="preserve">föringen sammanställs i årsbokslut och årsredovisningar samt, i vissa fall, koncernredovisningar och delårsrapporter. Ett årsbokslut – som inte är en offentlig handling – sammanfattar de affärshändelser som ägt rum under året. </w:t>
      </w:r>
    </w:p>
    <w:p w14:paraId="2AE81093" w14:textId="77777777" w:rsidR="001447FA" w:rsidRDefault="001447FA" w:rsidP="001447FA">
      <w:pPr>
        <w:pStyle w:val="Brdtextmedindrag"/>
        <w:rPr>
          <w:rFonts w:eastAsiaTheme="minorHAnsi"/>
          <w:highlight w:val="yellow"/>
          <w:u w:val="single"/>
        </w:rPr>
      </w:pPr>
      <w:r>
        <w:rPr>
          <w:rFonts w:eastAsiaTheme="minorHAnsi"/>
        </w:rPr>
        <w:lastRenderedPageBreak/>
        <w:t xml:space="preserve">Även </w:t>
      </w:r>
      <w:r w:rsidRPr="00C83C3C">
        <w:rPr>
          <w:rFonts w:eastAsiaTheme="minorHAnsi"/>
        </w:rPr>
        <w:t>årsredovisningar, koncernredovisningar och delårs</w:t>
      </w:r>
      <w:r>
        <w:rPr>
          <w:rFonts w:eastAsiaTheme="minorHAnsi"/>
        </w:rPr>
        <w:softHyphen/>
      </w:r>
      <w:r w:rsidRPr="00C83C3C">
        <w:rPr>
          <w:rFonts w:eastAsiaTheme="minorHAnsi"/>
        </w:rPr>
        <w:t xml:space="preserve">rapporter utgör sammanfattningar av den verksamhet som förevarit under en viss period. </w:t>
      </w:r>
      <w:r>
        <w:rPr>
          <w:rFonts w:eastAsiaTheme="minorHAnsi"/>
        </w:rPr>
        <w:t>S</w:t>
      </w:r>
      <w:r w:rsidRPr="00C83C3C">
        <w:rPr>
          <w:rFonts w:eastAsiaTheme="minorHAnsi"/>
        </w:rPr>
        <w:t>yfte</w:t>
      </w:r>
      <w:r>
        <w:rPr>
          <w:rFonts w:eastAsiaTheme="minorHAnsi"/>
        </w:rPr>
        <w:t>t med sammanfattningarna</w:t>
      </w:r>
      <w:r w:rsidRPr="00C83C3C">
        <w:rPr>
          <w:rFonts w:eastAsiaTheme="minorHAnsi"/>
        </w:rPr>
        <w:t xml:space="preserve"> </w:t>
      </w:r>
      <w:r>
        <w:rPr>
          <w:rFonts w:eastAsiaTheme="minorHAnsi"/>
        </w:rPr>
        <w:t xml:space="preserve">är </w:t>
      </w:r>
      <w:r w:rsidRPr="00C83C3C">
        <w:rPr>
          <w:rFonts w:eastAsiaTheme="minorHAnsi"/>
        </w:rPr>
        <w:t>främst att ge information till företagets externa intressenter</w:t>
      </w:r>
      <w:r>
        <w:rPr>
          <w:rFonts w:eastAsiaTheme="minorHAnsi"/>
        </w:rPr>
        <w:t xml:space="preserve">. Det finns därför särskilda bestämmelser </w:t>
      </w:r>
      <w:r w:rsidRPr="00C83C3C">
        <w:rPr>
          <w:rFonts w:eastAsiaTheme="minorHAnsi"/>
        </w:rPr>
        <w:t>om att handlingar av dessa slag ska offentliggöras. De grundläggande bestämmel</w:t>
      </w:r>
      <w:r>
        <w:rPr>
          <w:rFonts w:eastAsiaTheme="minorHAnsi"/>
        </w:rPr>
        <w:softHyphen/>
      </w:r>
      <w:r w:rsidRPr="00C83C3C">
        <w:rPr>
          <w:rFonts w:eastAsiaTheme="minorHAnsi"/>
        </w:rPr>
        <w:t>serna om vad dessa handlingar ska innehålla och hur de ska offentliggöras f</w:t>
      </w:r>
      <w:r>
        <w:rPr>
          <w:rFonts w:eastAsiaTheme="minorHAnsi"/>
        </w:rPr>
        <w:t>inns i årsredovisningslagen</w:t>
      </w:r>
      <w:r w:rsidRPr="00C83C3C">
        <w:rPr>
          <w:rFonts w:eastAsiaTheme="minorHAnsi"/>
        </w:rPr>
        <w:t xml:space="preserve">, </w:t>
      </w:r>
      <w:r>
        <w:rPr>
          <w:rFonts w:eastAsiaTheme="minorHAnsi"/>
        </w:rPr>
        <w:t xml:space="preserve">lagen </w:t>
      </w:r>
      <w:r w:rsidRPr="008A0A9C">
        <w:rPr>
          <w:rFonts w:eastAsiaTheme="minorHAnsi"/>
        </w:rPr>
        <w:t>om årsredovisning i kreditinstitut och värdepappersbolag</w:t>
      </w:r>
      <w:r>
        <w:rPr>
          <w:rFonts w:eastAsiaTheme="minorHAnsi"/>
        </w:rPr>
        <w:t xml:space="preserve"> och lagen om årsredovisning i försäkringsföretag</w:t>
      </w:r>
      <w:r w:rsidRPr="008A0A9C">
        <w:rPr>
          <w:rFonts w:eastAsiaTheme="minorHAnsi"/>
        </w:rPr>
        <w:t xml:space="preserve">. </w:t>
      </w:r>
    </w:p>
    <w:p w14:paraId="23D09C4D" w14:textId="77777777" w:rsidR="001447FA" w:rsidRPr="0073457A" w:rsidRDefault="001447FA" w:rsidP="001447FA">
      <w:pPr>
        <w:pStyle w:val="Rubrik5utannumrering"/>
      </w:pPr>
      <w:r w:rsidRPr="0073457A">
        <w:t>Årsredovisningslagen och lagen om årsredovisning i försäkringsföretag</w:t>
      </w:r>
    </w:p>
    <w:p w14:paraId="1508FD58" w14:textId="77777777" w:rsidR="001447FA" w:rsidRDefault="001447FA" w:rsidP="001447FA">
      <w:pPr>
        <w:pStyle w:val="Brdtextmedindrag"/>
        <w:ind w:firstLine="0"/>
        <w:rPr>
          <w:rFonts w:eastAsiaTheme="minorHAnsi"/>
        </w:rPr>
      </w:pPr>
      <w:r>
        <w:rPr>
          <w:rFonts w:eastAsiaTheme="minorHAnsi"/>
        </w:rPr>
        <w:t>Årsredovisningslagen,</w:t>
      </w:r>
      <w:r w:rsidRPr="0073457A">
        <w:rPr>
          <w:rFonts w:eastAsiaTheme="minorHAnsi"/>
        </w:rPr>
        <w:t xml:space="preserve"> som är tillämplig på i stort sett samtliga företag som är skyldiga att upprätta en årsredovisning såsom bl.a. aktiebolag</w:t>
      </w:r>
      <w:r>
        <w:rPr>
          <w:rFonts w:eastAsiaTheme="minorHAnsi"/>
        </w:rPr>
        <w:t xml:space="preserve"> och</w:t>
      </w:r>
      <w:r w:rsidRPr="0073457A">
        <w:rPr>
          <w:rFonts w:eastAsiaTheme="minorHAnsi"/>
        </w:rPr>
        <w:t xml:space="preserve"> eko</w:t>
      </w:r>
      <w:r>
        <w:rPr>
          <w:rFonts w:eastAsiaTheme="minorHAnsi"/>
        </w:rPr>
        <w:softHyphen/>
      </w:r>
      <w:r w:rsidRPr="0073457A">
        <w:rPr>
          <w:rFonts w:eastAsiaTheme="minorHAnsi"/>
        </w:rPr>
        <w:t>nomiska föreningar</w:t>
      </w:r>
      <w:r>
        <w:rPr>
          <w:rFonts w:eastAsiaTheme="minorHAnsi"/>
        </w:rPr>
        <w:t>,</w:t>
      </w:r>
      <w:r w:rsidRPr="0073457A">
        <w:rPr>
          <w:rFonts w:eastAsiaTheme="minorHAnsi"/>
        </w:rPr>
        <w:t xml:space="preserve"> innehåller bestämmelser om upprättande och offentliggörande av årsredovisning, koncernredovis</w:t>
      </w:r>
      <w:r>
        <w:rPr>
          <w:rFonts w:eastAsiaTheme="minorHAnsi"/>
        </w:rPr>
        <w:softHyphen/>
      </w:r>
      <w:r w:rsidRPr="0073457A">
        <w:rPr>
          <w:rFonts w:eastAsiaTheme="minorHAnsi"/>
        </w:rPr>
        <w:t>ning och delårs</w:t>
      </w:r>
      <w:r>
        <w:rPr>
          <w:rFonts w:eastAsiaTheme="minorHAnsi"/>
        </w:rPr>
        <w:softHyphen/>
      </w:r>
      <w:r w:rsidRPr="0073457A">
        <w:rPr>
          <w:rFonts w:eastAsiaTheme="minorHAnsi"/>
        </w:rPr>
        <w:t xml:space="preserve">rapport. </w:t>
      </w:r>
      <w:r>
        <w:rPr>
          <w:rFonts w:eastAsiaTheme="minorHAnsi"/>
        </w:rPr>
        <w:t>Årsredovisningslagen</w:t>
      </w:r>
      <w:r w:rsidRPr="009F2C78">
        <w:rPr>
          <w:rFonts w:eastAsiaTheme="minorHAnsi"/>
        </w:rPr>
        <w:t xml:space="preserve"> grundar sig på redovisningsdirektivet som ersatt de fjärde och sjunde bolagsrättsliga direktiven om årsredovisning respektive koncern</w:t>
      </w:r>
      <w:r>
        <w:rPr>
          <w:rFonts w:eastAsiaTheme="minorHAnsi"/>
        </w:rPr>
        <w:softHyphen/>
      </w:r>
      <w:r w:rsidRPr="009F2C78">
        <w:rPr>
          <w:rFonts w:eastAsiaTheme="minorHAnsi"/>
        </w:rPr>
        <w:t>redovisning</w:t>
      </w:r>
      <w:r w:rsidRPr="00B864FA">
        <w:rPr>
          <w:rFonts w:eastAsiaTheme="minorHAnsi"/>
        </w:rPr>
        <w:t xml:space="preserve">. </w:t>
      </w:r>
      <w:r>
        <w:rPr>
          <w:rFonts w:eastAsiaTheme="minorHAnsi"/>
        </w:rPr>
        <w:t>Reglerna i årsredovisningsdirektivet</w:t>
      </w:r>
      <w:r w:rsidRPr="00F21E6D">
        <w:rPr>
          <w:rFonts w:eastAsiaTheme="minorHAnsi"/>
        </w:rPr>
        <w:t xml:space="preserve"> om års- och koncern</w:t>
      </w:r>
      <w:r>
        <w:rPr>
          <w:rFonts w:eastAsiaTheme="minorHAnsi"/>
        </w:rPr>
        <w:softHyphen/>
      </w:r>
      <w:r w:rsidRPr="00F21E6D">
        <w:rPr>
          <w:rFonts w:eastAsiaTheme="minorHAnsi"/>
        </w:rPr>
        <w:t>redovisning</w:t>
      </w:r>
      <w:r>
        <w:rPr>
          <w:rFonts w:eastAsiaTheme="minorHAnsi"/>
        </w:rPr>
        <w:t xml:space="preserve"> </w:t>
      </w:r>
      <w:r w:rsidRPr="00F21E6D">
        <w:rPr>
          <w:rFonts w:eastAsiaTheme="minorHAnsi"/>
        </w:rPr>
        <w:t>överensstäm</w:t>
      </w:r>
      <w:r>
        <w:rPr>
          <w:rFonts w:eastAsiaTheme="minorHAnsi"/>
        </w:rPr>
        <w:t>mer</w:t>
      </w:r>
      <w:r w:rsidRPr="00F21E6D">
        <w:rPr>
          <w:rFonts w:eastAsiaTheme="minorHAnsi"/>
        </w:rPr>
        <w:t xml:space="preserve"> i stora </w:t>
      </w:r>
      <w:r>
        <w:rPr>
          <w:rFonts w:eastAsiaTheme="minorHAnsi"/>
        </w:rPr>
        <w:t>delar</w:t>
      </w:r>
      <w:r w:rsidRPr="00F21E6D">
        <w:rPr>
          <w:rFonts w:eastAsiaTheme="minorHAnsi"/>
        </w:rPr>
        <w:t xml:space="preserve"> med de</w:t>
      </w:r>
      <w:r>
        <w:rPr>
          <w:rFonts w:eastAsiaTheme="minorHAnsi"/>
        </w:rPr>
        <w:t>m</w:t>
      </w:r>
      <w:r w:rsidRPr="00F21E6D">
        <w:rPr>
          <w:rFonts w:eastAsiaTheme="minorHAnsi"/>
        </w:rPr>
        <w:t xml:space="preserve"> i de äldre direktiven. </w:t>
      </w:r>
      <w:r>
        <w:rPr>
          <w:rFonts w:eastAsiaTheme="minorHAnsi"/>
        </w:rPr>
        <w:t>I direktivet har</w:t>
      </w:r>
      <w:r w:rsidRPr="00F21E6D">
        <w:rPr>
          <w:rFonts w:eastAsiaTheme="minorHAnsi"/>
        </w:rPr>
        <w:t xml:space="preserve"> dock </w:t>
      </w:r>
      <w:r>
        <w:rPr>
          <w:rFonts w:eastAsiaTheme="minorHAnsi"/>
        </w:rPr>
        <w:t>både</w:t>
      </w:r>
      <w:r w:rsidRPr="00F21E6D">
        <w:rPr>
          <w:rFonts w:eastAsiaTheme="minorHAnsi"/>
        </w:rPr>
        <w:t xml:space="preserve"> disposition och språklig utformning</w:t>
      </w:r>
      <w:r>
        <w:rPr>
          <w:rFonts w:eastAsiaTheme="minorHAnsi"/>
        </w:rPr>
        <w:t xml:space="preserve"> ändrats och i</w:t>
      </w:r>
      <w:r w:rsidRPr="00F21E6D">
        <w:rPr>
          <w:rFonts w:eastAsiaTheme="minorHAnsi"/>
        </w:rPr>
        <w:t xml:space="preserve"> </w:t>
      </w:r>
      <w:r>
        <w:rPr>
          <w:rFonts w:eastAsiaTheme="minorHAnsi"/>
        </w:rPr>
        <w:t xml:space="preserve">vissa </w:t>
      </w:r>
      <w:r w:rsidRPr="00F21E6D">
        <w:rPr>
          <w:rFonts w:eastAsiaTheme="minorHAnsi"/>
        </w:rPr>
        <w:t xml:space="preserve">avseenden </w:t>
      </w:r>
      <w:r>
        <w:rPr>
          <w:rFonts w:eastAsiaTheme="minorHAnsi"/>
        </w:rPr>
        <w:t>har även reglerna ändrats eller nya regler tillkommit jämfört med de</w:t>
      </w:r>
      <w:r w:rsidRPr="00F21E6D" w:rsidDel="000E19F6">
        <w:rPr>
          <w:rFonts w:eastAsiaTheme="minorHAnsi"/>
        </w:rPr>
        <w:t xml:space="preserve"> </w:t>
      </w:r>
      <w:r>
        <w:rPr>
          <w:rFonts w:eastAsiaTheme="minorHAnsi"/>
        </w:rPr>
        <w:t>tidigare direktiven (jfr prop. 2015/16:3 s. 129)</w:t>
      </w:r>
      <w:r w:rsidRPr="00F21E6D">
        <w:rPr>
          <w:rFonts w:eastAsiaTheme="minorHAnsi"/>
        </w:rPr>
        <w:t>.</w:t>
      </w:r>
      <w:r>
        <w:rPr>
          <w:rFonts w:eastAsiaTheme="minorHAnsi"/>
        </w:rPr>
        <w:t xml:space="preserve"> Redovis</w:t>
      </w:r>
      <w:r>
        <w:rPr>
          <w:rFonts w:eastAsiaTheme="minorHAnsi"/>
        </w:rPr>
        <w:softHyphen/>
        <w:t>ningsdirektivet föranledde därför vissa ändringar i årsredovisningslagen.</w:t>
      </w:r>
    </w:p>
    <w:p w14:paraId="14EBE01E" w14:textId="77777777" w:rsidR="001447FA" w:rsidRDefault="001447FA" w:rsidP="001447FA">
      <w:pPr>
        <w:pStyle w:val="Brdtextmedindrag"/>
        <w:rPr>
          <w:rFonts w:eastAsiaTheme="minorHAnsi"/>
        </w:rPr>
      </w:pPr>
      <w:r w:rsidRPr="00AC1328">
        <w:rPr>
          <w:rFonts w:eastAsiaTheme="minorHAnsi"/>
        </w:rPr>
        <w:t xml:space="preserve">Bestämmelser om de finansiella företagens offentliga redovisning finns i </w:t>
      </w:r>
      <w:r>
        <w:rPr>
          <w:rFonts w:eastAsiaTheme="minorHAnsi"/>
        </w:rPr>
        <w:t>lagen om årsredovisning i kreditinstitut och värdepappersbolag och lagen om årsredovisning i försäkringsföretag</w:t>
      </w:r>
      <w:r w:rsidRPr="00AC1328">
        <w:rPr>
          <w:rFonts w:eastAsiaTheme="minorHAnsi"/>
        </w:rPr>
        <w:t xml:space="preserve">. </w:t>
      </w:r>
      <w:r w:rsidRPr="00682399">
        <w:rPr>
          <w:rFonts w:eastAsiaTheme="minorHAnsi"/>
        </w:rPr>
        <w:t>U</w:t>
      </w:r>
      <w:r w:rsidRPr="0096615F">
        <w:rPr>
          <w:rFonts w:eastAsiaTheme="minorHAnsi"/>
        </w:rPr>
        <w:t>töver försäkringsföretag så tillämpa</w:t>
      </w:r>
      <w:r>
        <w:rPr>
          <w:rFonts w:eastAsiaTheme="minorHAnsi"/>
        </w:rPr>
        <w:t xml:space="preserve">s sistnämnda lag också av </w:t>
      </w:r>
      <w:r w:rsidRPr="0096615F">
        <w:rPr>
          <w:rFonts w:eastAsiaTheme="minorHAnsi"/>
        </w:rPr>
        <w:t>u</w:t>
      </w:r>
      <w:r w:rsidRPr="00682399">
        <w:rPr>
          <w:rFonts w:eastAsiaTheme="minorHAnsi"/>
        </w:rPr>
        <w:t xml:space="preserve">nderstödsföreningar </w:t>
      </w:r>
      <w:r>
        <w:rPr>
          <w:rFonts w:eastAsiaTheme="minorHAnsi"/>
        </w:rPr>
        <w:t>(</w:t>
      </w:r>
      <w:r w:rsidRPr="0096615F">
        <w:rPr>
          <w:rFonts w:eastAsiaTheme="minorHAnsi"/>
        </w:rPr>
        <w:t>d</w:t>
      </w:r>
      <w:r>
        <w:rPr>
          <w:rFonts w:eastAsiaTheme="minorHAnsi"/>
        </w:rPr>
        <w:t>et är då fråga om</w:t>
      </w:r>
      <w:r w:rsidRPr="0096615F">
        <w:rPr>
          <w:rFonts w:eastAsiaTheme="minorHAnsi"/>
        </w:rPr>
        <w:t xml:space="preserve"> de </w:t>
      </w:r>
      <w:r>
        <w:rPr>
          <w:rFonts w:eastAsiaTheme="minorHAnsi"/>
        </w:rPr>
        <w:t xml:space="preserve">bestämmelser </w:t>
      </w:r>
      <w:r w:rsidRPr="0096615F">
        <w:rPr>
          <w:rFonts w:eastAsiaTheme="minorHAnsi"/>
        </w:rPr>
        <w:t>som gäller för räkenskapsår 2010</w:t>
      </w:r>
      <w:r>
        <w:rPr>
          <w:rFonts w:eastAsiaTheme="minorHAnsi"/>
        </w:rPr>
        <w:t>)</w:t>
      </w:r>
      <w:r w:rsidRPr="0096615F">
        <w:rPr>
          <w:rFonts w:eastAsiaTheme="minorHAnsi"/>
        </w:rPr>
        <w:t xml:space="preserve"> med stö</w:t>
      </w:r>
      <w:r>
        <w:rPr>
          <w:rFonts w:eastAsiaTheme="minorHAnsi"/>
        </w:rPr>
        <w:t>d av övergångsbestämmelser (</w:t>
      </w:r>
      <w:r w:rsidRPr="0096615F">
        <w:rPr>
          <w:rFonts w:eastAsiaTheme="minorHAnsi"/>
        </w:rPr>
        <w:t>punkt</w:t>
      </w:r>
      <w:r>
        <w:rPr>
          <w:rFonts w:eastAsiaTheme="minorHAnsi"/>
        </w:rPr>
        <w:t> </w:t>
      </w:r>
      <w:r w:rsidRPr="0096615F">
        <w:rPr>
          <w:rFonts w:eastAsiaTheme="minorHAnsi"/>
        </w:rPr>
        <w:t>2 i ö</w:t>
      </w:r>
      <w:r>
        <w:rPr>
          <w:rFonts w:eastAsiaTheme="minorHAnsi"/>
        </w:rPr>
        <w:t>vergångsbestämmelserna till lagen [2010:2058] om ändring i lagen [1995:1560] om årsredovisning i försäk</w:t>
      </w:r>
      <w:r>
        <w:rPr>
          <w:rFonts w:eastAsiaTheme="minorHAnsi"/>
        </w:rPr>
        <w:softHyphen/>
        <w:t>ringsföretag</w:t>
      </w:r>
      <w:r w:rsidRPr="0096615F">
        <w:rPr>
          <w:rFonts w:eastAsiaTheme="minorHAnsi"/>
        </w:rPr>
        <w:t>).</w:t>
      </w:r>
      <w:r w:rsidRPr="0075334C">
        <w:rPr>
          <w:rFonts w:eastAsiaTheme="minorHAnsi"/>
        </w:rPr>
        <w:t xml:space="preserve"> </w:t>
      </w:r>
      <w:r>
        <w:rPr>
          <w:rFonts w:eastAsiaTheme="minorHAnsi"/>
        </w:rPr>
        <w:t>Bestämmelserna om k</w:t>
      </w:r>
      <w:r w:rsidRPr="0073457A">
        <w:rPr>
          <w:rFonts w:eastAsiaTheme="minorHAnsi"/>
        </w:rPr>
        <w:t>oncern</w:t>
      </w:r>
      <w:r>
        <w:rPr>
          <w:rFonts w:eastAsiaTheme="minorHAnsi"/>
        </w:rPr>
        <w:softHyphen/>
      </w:r>
      <w:r w:rsidRPr="0073457A">
        <w:rPr>
          <w:rFonts w:eastAsiaTheme="minorHAnsi"/>
        </w:rPr>
        <w:t>redovis</w:t>
      </w:r>
      <w:r>
        <w:rPr>
          <w:rFonts w:eastAsiaTheme="minorHAnsi"/>
        </w:rPr>
        <w:softHyphen/>
      </w:r>
      <w:r w:rsidRPr="0073457A">
        <w:rPr>
          <w:rFonts w:eastAsiaTheme="minorHAnsi"/>
        </w:rPr>
        <w:t>ning ska dessutom tillämpas på finansiella holdingföretag som uteslutande eller huvud</w:t>
      </w:r>
      <w:r>
        <w:rPr>
          <w:rFonts w:eastAsiaTheme="minorHAnsi"/>
        </w:rPr>
        <w:softHyphen/>
      </w:r>
      <w:r w:rsidRPr="0073457A">
        <w:rPr>
          <w:rFonts w:eastAsiaTheme="minorHAnsi"/>
        </w:rPr>
        <w:t>sakligen förvaltar andelar i dotterföretag som är försäkrings</w:t>
      </w:r>
      <w:r>
        <w:rPr>
          <w:rFonts w:eastAsiaTheme="minorHAnsi"/>
        </w:rPr>
        <w:softHyphen/>
      </w:r>
      <w:r w:rsidRPr="0073457A">
        <w:rPr>
          <w:rFonts w:eastAsiaTheme="minorHAnsi"/>
        </w:rPr>
        <w:t>företag eller utländska företag av motsvarande slag (försäkrings</w:t>
      </w:r>
      <w:r>
        <w:rPr>
          <w:rFonts w:eastAsiaTheme="minorHAnsi"/>
        </w:rPr>
        <w:softHyphen/>
      </w:r>
      <w:r w:rsidRPr="0073457A">
        <w:rPr>
          <w:rFonts w:eastAsiaTheme="minorHAnsi"/>
        </w:rPr>
        <w:t>holding</w:t>
      </w:r>
      <w:r>
        <w:rPr>
          <w:rFonts w:eastAsiaTheme="minorHAnsi"/>
        </w:rPr>
        <w:softHyphen/>
      </w:r>
      <w:r w:rsidRPr="0073457A">
        <w:rPr>
          <w:rFonts w:eastAsiaTheme="minorHAnsi"/>
        </w:rPr>
        <w:t>företag).</w:t>
      </w:r>
      <w:r>
        <w:rPr>
          <w:rFonts w:eastAsiaTheme="minorHAnsi"/>
        </w:rPr>
        <w:t xml:space="preserve"> </w:t>
      </w:r>
    </w:p>
    <w:p w14:paraId="38019124" w14:textId="2DF6C379" w:rsidR="001447FA" w:rsidRPr="0075334C" w:rsidRDefault="001447FA" w:rsidP="001447FA">
      <w:pPr>
        <w:pStyle w:val="Brdtextmedindrag"/>
      </w:pPr>
      <w:r>
        <w:rPr>
          <w:rFonts w:eastAsiaTheme="minorHAnsi"/>
        </w:rPr>
        <w:t>Lagen om årsredovisning i försäkringsföretag</w:t>
      </w:r>
      <w:r w:rsidRPr="00F6426D">
        <w:rPr>
          <w:rFonts w:eastAsiaTheme="minorHAnsi"/>
        </w:rPr>
        <w:t xml:space="preserve"> kan </w:t>
      </w:r>
      <w:r>
        <w:rPr>
          <w:rFonts w:eastAsiaTheme="minorHAnsi"/>
        </w:rPr>
        <w:t>delas in i</w:t>
      </w:r>
      <w:r w:rsidRPr="00F6426D">
        <w:rPr>
          <w:rFonts w:eastAsiaTheme="minorHAnsi"/>
        </w:rPr>
        <w:t xml:space="preserve"> två delar. Den första d</w:t>
      </w:r>
      <w:r>
        <w:rPr>
          <w:rFonts w:eastAsiaTheme="minorHAnsi"/>
        </w:rPr>
        <w:t>elen består av hänvisningar till årsredovisningslagens</w:t>
      </w:r>
      <w:r w:rsidRPr="00F6426D">
        <w:rPr>
          <w:rFonts w:eastAsiaTheme="minorHAnsi"/>
        </w:rPr>
        <w:t xml:space="preserve"> grund</w:t>
      </w:r>
      <w:r w:rsidR="00F76378">
        <w:rPr>
          <w:rFonts w:eastAsiaTheme="minorHAnsi"/>
        </w:rPr>
        <w:softHyphen/>
      </w:r>
      <w:r w:rsidRPr="00F6426D">
        <w:rPr>
          <w:rFonts w:eastAsiaTheme="minorHAnsi"/>
        </w:rPr>
        <w:t xml:space="preserve">läggande principer och </w:t>
      </w:r>
      <w:r>
        <w:rPr>
          <w:rFonts w:eastAsiaTheme="minorHAnsi"/>
        </w:rPr>
        <w:t>bestämmelser</w:t>
      </w:r>
      <w:r w:rsidRPr="00F6426D">
        <w:rPr>
          <w:rFonts w:eastAsiaTheme="minorHAnsi"/>
        </w:rPr>
        <w:t xml:space="preserve"> </w:t>
      </w:r>
      <w:r>
        <w:rPr>
          <w:rFonts w:eastAsiaTheme="minorHAnsi"/>
        </w:rPr>
        <w:t>vilka</w:t>
      </w:r>
      <w:r w:rsidRPr="00F6426D">
        <w:rPr>
          <w:rFonts w:eastAsiaTheme="minorHAnsi"/>
        </w:rPr>
        <w:t xml:space="preserve"> är av mer generell karaktär och ska tillämpas för företag i allmänhet. Den andra delen avser </w:t>
      </w:r>
      <w:r>
        <w:rPr>
          <w:rFonts w:eastAsiaTheme="minorHAnsi"/>
        </w:rPr>
        <w:t>bestämmelser</w:t>
      </w:r>
      <w:r w:rsidRPr="00F6426D">
        <w:rPr>
          <w:rFonts w:eastAsiaTheme="minorHAnsi"/>
        </w:rPr>
        <w:t xml:space="preserve"> som är speciellt utmärkande för försäkringsföretagens verksamhet. Dessa </w:t>
      </w:r>
      <w:r>
        <w:rPr>
          <w:rFonts w:eastAsiaTheme="minorHAnsi"/>
        </w:rPr>
        <w:t>bestämmelser</w:t>
      </w:r>
      <w:r w:rsidRPr="00F6426D">
        <w:rPr>
          <w:rFonts w:eastAsiaTheme="minorHAnsi"/>
        </w:rPr>
        <w:t xml:space="preserve"> avser t.ex. uppställningsformerna för resultat- och balans</w:t>
      </w:r>
      <w:r w:rsidR="00F76378">
        <w:rPr>
          <w:rFonts w:eastAsiaTheme="minorHAnsi"/>
        </w:rPr>
        <w:softHyphen/>
      </w:r>
      <w:r w:rsidRPr="00F6426D">
        <w:rPr>
          <w:rFonts w:eastAsiaTheme="minorHAnsi"/>
        </w:rPr>
        <w:t>räkning, benämning av posterna i dessa, det exakta innehållet i de försäkringsspecifika posterna, värderingsregler för place</w:t>
      </w:r>
      <w:r>
        <w:rPr>
          <w:rFonts w:eastAsiaTheme="minorHAnsi"/>
        </w:rPr>
        <w:softHyphen/>
      </w:r>
      <w:r w:rsidRPr="00F6426D">
        <w:rPr>
          <w:rFonts w:eastAsiaTheme="minorHAnsi"/>
        </w:rPr>
        <w:t xml:space="preserve">ringstillgångar och försäkringstekniska avsättningar samt </w:t>
      </w:r>
      <w:r w:rsidRPr="00051043">
        <w:rPr>
          <w:rFonts w:eastAsiaTheme="minorHAnsi"/>
        </w:rPr>
        <w:t>upplysn</w:t>
      </w:r>
      <w:r w:rsidRPr="0075334C">
        <w:rPr>
          <w:rFonts w:eastAsiaTheme="minorHAnsi"/>
        </w:rPr>
        <w:t>ingar</w:t>
      </w:r>
      <w:r w:rsidRPr="0073457A">
        <w:rPr>
          <w:rFonts w:eastAsiaTheme="minorHAnsi"/>
        </w:rPr>
        <w:t>.</w:t>
      </w:r>
    </w:p>
    <w:p w14:paraId="2F29D0AF" w14:textId="60E19A81" w:rsidR="001447FA" w:rsidRPr="009F6FE3" w:rsidRDefault="001447FA" w:rsidP="001447FA">
      <w:pPr>
        <w:pStyle w:val="Brdtextmedindrag"/>
      </w:pPr>
      <w:r>
        <w:rPr>
          <w:rFonts w:eastAsiaTheme="minorHAnsi"/>
        </w:rPr>
        <w:t xml:space="preserve">Lagen om årsredovisning i försäkringsföretag </w:t>
      </w:r>
      <w:r w:rsidRPr="00F6426D">
        <w:rPr>
          <w:rFonts w:eastAsiaTheme="minorHAnsi"/>
        </w:rPr>
        <w:t xml:space="preserve">grundar sig på </w:t>
      </w:r>
      <w:r>
        <w:rPr>
          <w:rFonts w:eastAsiaTheme="minorHAnsi"/>
        </w:rPr>
        <w:t>r</w:t>
      </w:r>
      <w:r w:rsidRPr="00F6426D">
        <w:rPr>
          <w:rFonts w:eastAsiaTheme="minorHAnsi"/>
        </w:rPr>
        <w:t>ådets direktiv 91/674/EEG av den 19</w:t>
      </w:r>
      <w:r>
        <w:rPr>
          <w:rFonts w:eastAsiaTheme="minorHAnsi"/>
        </w:rPr>
        <w:t> </w:t>
      </w:r>
      <w:r w:rsidRPr="00F6426D">
        <w:rPr>
          <w:rFonts w:eastAsiaTheme="minorHAnsi"/>
        </w:rPr>
        <w:t>december 1991 om årsbokslut och sammanställd red</w:t>
      </w:r>
      <w:r>
        <w:rPr>
          <w:rFonts w:eastAsiaTheme="minorHAnsi"/>
        </w:rPr>
        <w:t>ovisning för försäkringsföretag (försäkringsredovis</w:t>
      </w:r>
      <w:r>
        <w:rPr>
          <w:rFonts w:eastAsiaTheme="minorHAnsi"/>
        </w:rPr>
        <w:softHyphen/>
        <w:t>ningsdirektivet)</w:t>
      </w:r>
      <w:r w:rsidRPr="00F6426D">
        <w:rPr>
          <w:rFonts w:eastAsiaTheme="minorHAnsi"/>
        </w:rPr>
        <w:t xml:space="preserve">. </w:t>
      </w:r>
      <w:r>
        <w:rPr>
          <w:rFonts w:eastAsiaTheme="minorHAnsi"/>
        </w:rPr>
        <w:t>F</w:t>
      </w:r>
      <w:r w:rsidRPr="00503CC2">
        <w:rPr>
          <w:rFonts w:eastAsiaTheme="minorHAnsi"/>
        </w:rPr>
        <w:t>örsäkringsredovisningsdirektive</w:t>
      </w:r>
      <w:r>
        <w:rPr>
          <w:rFonts w:eastAsiaTheme="minorHAnsi"/>
        </w:rPr>
        <w:t>t</w:t>
      </w:r>
      <w:r w:rsidRPr="00503CC2">
        <w:rPr>
          <w:rFonts w:eastAsiaTheme="minorHAnsi"/>
        </w:rPr>
        <w:t xml:space="preserve"> </w:t>
      </w:r>
      <w:r>
        <w:rPr>
          <w:rFonts w:eastAsiaTheme="minorHAnsi"/>
        </w:rPr>
        <w:t xml:space="preserve">hänvisar i hög grad till fjärde och sjunde bolagsrättsliga direktiven </w:t>
      </w:r>
      <w:r w:rsidRPr="00AF6A1B">
        <w:rPr>
          <w:rFonts w:eastAsiaTheme="minorHAnsi"/>
        </w:rPr>
        <w:t>och nå</w:t>
      </w:r>
      <w:r w:rsidRPr="0073457A">
        <w:rPr>
          <w:rFonts w:eastAsiaTheme="minorHAnsi"/>
        </w:rPr>
        <w:t>g</w:t>
      </w:r>
      <w:r>
        <w:rPr>
          <w:rFonts w:eastAsiaTheme="minorHAnsi"/>
        </w:rPr>
        <w:t>on</w:t>
      </w:r>
      <w:r w:rsidRPr="0073457A">
        <w:rPr>
          <w:rFonts w:eastAsiaTheme="minorHAnsi"/>
        </w:rPr>
        <w:t xml:space="preserve"> justering av hänvis</w:t>
      </w:r>
      <w:r>
        <w:rPr>
          <w:rFonts w:eastAsiaTheme="minorHAnsi"/>
        </w:rPr>
        <w:softHyphen/>
      </w:r>
      <w:r w:rsidRPr="0073457A">
        <w:rPr>
          <w:rFonts w:eastAsiaTheme="minorHAnsi"/>
        </w:rPr>
        <w:t xml:space="preserve">ningarna har inte gjorts trots att </w:t>
      </w:r>
      <w:r>
        <w:rPr>
          <w:rFonts w:eastAsiaTheme="minorHAnsi"/>
        </w:rPr>
        <w:t xml:space="preserve">de båda </w:t>
      </w:r>
      <w:r w:rsidRPr="0073457A">
        <w:rPr>
          <w:rFonts w:eastAsiaTheme="minorHAnsi"/>
        </w:rPr>
        <w:t xml:space="preserve">direktiven </w:t>
      </w:r>
      <w:r>
        <w:rPr>
          <w:rFonts w:eastAsiaTheme="minorHAnsi"/>
        </w:rPr>
        <w:t xml:space="preserve">har </w:t>
      </w:r>
      <w:r w:rsidRPr="0073457A">
        <w:rPr>
          <w:rFonts w:eastAsiaTheme="minorHAnsi"/>
        </w:rPr>
        <w:t>upphävts.</w:t>
      </w:r>
      <w:r w:rsidRPr="00AF6A1B">
        <w:rPr>
          <w:rFonts w:eastAsiaTheme="minorHAnsi"/>
        </w:rPr>
        <w:t xml:space="preserve"> </w:t>
      </w:r>
      <w:r>
        <w:rPr>
          <w:rFonts w:eastAsiaTheme="minorHAnsi"/>
        </w:rPr>
        <w:t>Enligt</w:t>
      </w:r>
      <w:r w:rsidRPr="00AF6A1B">
        <w:rPr>
          <w:rFonts w:eastAsiaTheme="minorHAnsi"/>
        </w:rPr>
        <w:t xml:space="preserve"> </w:t>
      </w:r>
      <w:r>
        <w:rPr>
          <w:rFonts w:eastAsiaTheme="minorHAnsi"/>
        </w:rPr>
        <w:t>redovisningsdirektivet (</w:t>
      </w:r>
      <w:r w:rsidRPr="00AF6A1B">
        <w:rPr>
          <w:rFonts w:eastAsiaTheme="minorHAnsi"/>
        </w:rPr>
        <w:t>artikel 52</w:t>
      </w:r>
      <w:r>
        <w:rPr>
          <w:rFonts w:eastAsiaTheme="minorHAnsi"/>
        </w:rPr>
        <w:t>)</w:t>
      </w:r>
      <w:r w:rsidRPr="00AF6A1B">
        <w:rPr>
          <w:rFonts w:eastAsiaTheme="minorHAnsi"/>
        </w:rPr>
        <w:t xml:space="preserve"> </w:t>
      </w:r>
      <w:r>
        <w:rPr>
          <w:rFonts w:eastAsiaTheme="minorHAnsi"/>
        </w:rPr>
        <w:t>ska</w:t>
      </w:r>
      <w:r w:rsidRPr="00AF6A1B">
        <w:rPr>
          <w:rFonts w:eastAsiaTheme="minorHAnsi"/>
        </w:rPr>
        <w:t xml:space="preserve"> emellertid </w:t>
      </w:r>
      <w:r w:rsidRPr="00503CC2">
        <w:rPr>
          <w:rFonts w:eastAsiaTheme="minorHAnsi"/>
        </w:rPr>
        <w:t xml:space="preserve">hänvisningar till </w:t>
      </w:r>
      <w:r>
        <w:rPr>
          <w:rFonts w:eastAsiaTheme="minorHAnsi"/>
        </w:rPr>
        <w:t>regler</w:t>
      </w:r>
      <w:r w:rsidRPr="00503CC2">
        <w:rPr>
          <w:rFonts w:eastAsiaTheme="minorHAnsi"/>
        </w:rPr>
        <w:t xml:space="preserve"> i </w:t>
      </w:r>
      <w:r w:rsidRPr="00503CC2">
        <w:rPr>
          <w:rFonts w:eastAsiaTheme="minorHAnsi"/>
        </w:rPr>
        <w:lastRenderedPageBreak/>
        <w:t xml:space="preserve">de upphävda direktiven ska ses som hänvisningar till motsvarande </w:t>
      </w:r>
      <w:r>
        <w:rPr>
          <w:rFonts w:eastAsiaTheme="minorHAnsi"/>
        </w:rPr>
        <w:t>regler</w:t>
      </w:r>
      <w:r w:rsidRPr="00503CC2">
        <w:rPr>
          <w:rFonts w:eastAsiaTheme="minorHAnsi"/>
        </w:rPr>
        <w:t xml:space="preserve"> i </w:t>
      </w:r>
      <w:r>
        <w:rPr>
          <w:rFonts w:eastAsiaTheme="minorHAnsi"/>
        </w:rPr>
        <w:t>redovisningsdirektivet. Mot den bakgrunden gjordes vissa justeringar i bl.a. lagen om årsredovisning i försäkringsföretag i samband med att redo</w:t>
      </w:r>
      <w:r w:rsidR="00F76378">
        <w:rPr>
          <w:rFonts w:eastAsiaTheme="minorHAnsi"/>
        </w:rPr>
        <w:softHyphen/>
      </w:r>
      <w:r>
        <w:rPr>
          <w:rFonts w:eastAsiaTheme="minorHAnsi"/>
        </w:rPr>
        <w:t>visningsdirektivet genomfördes i svensk rätt (prop. 2015/16:3 s. 253–255)</w:t>
      </w:r>
      <w:r w:rsidRPr="00503CC2">
        <w:rPr>
          <w:rFonts w:eastAsiaTheme="minorHAnsi"/>
        </w:rPr>
        <w:t>.</w:t>
      </w:r>
    </w:p>
    <w:p w14:paraId="72378703" w14:textId="77777777" w:rsidR="001447FA" w:rsidRPr="0073457A" w:rsidRDefault="001447FA" w:rsidP="001447FA">
      <w:pPr>
        <w:pStyle w:val="Rubrik5utannumrering"/>
      </w:pPr>
      <w:r>
        <w:t>Lagen om årsredovisning i försäkringsföretag och bokföringslagen ska gälla för tjänstepensionsföretagen</w:t>
      </w:r>
    </w:p>
    <w:p w14:paraId="57437C31" w14:textId="13CC3514" w:rsidR="001447FA" w:rsidRDefault="001447FA" w:rsidP="001447FA">
      <w:pPr>
        <w:pStyle w:val="Brdtext"/>
      </w:pPr>
      <w:r>
        <w:t>Tjänstepensionsinstitut</w:t>
      </w:r>
      <w:r w:rsidRPr="00BE541D">
        <w:t xml:space="preserve"> omfattas </w:t>
      </w:r>
      <w:r>
        <w:t xml:space="preserve">i sig </w:t>
      </w:r>
      <w:r w:rsidRPr="00BE541D">
        <w:t>inte av någo</w:t>
      </w:r>
      <w:r>
        <w:t>n unionsrättslig lagstift</w:t>
      </w:r>
      <w:r w:rsidR="00F76378">
        <w:softHyphen/>
      </w:r>
      <w:r>
        <w:t xml:space="preserve">ning om </w:t>
      </w:r>
      <w:r w:rsidRPr="00BE541D">
        <w:t>redovisning.</w:t>
      </w:r>
      <w:r>
        <w:t xml:space="preserve"> För att uppfylla andra tjänstepensions</w:t>
      </w:r>
      <w:r>
        <w:softHyphen/>
        <w:t xml:space="preserve">direktivets krav </w:t>
      </w:r>
      <w:r w:rsidRPr="00F46044">
        <w:t xml:space="preserve">på att årsbokslut och förvaltningsberättelser ska ge en rättvisande och korrekt bild av </w:t>
      </w:r>
      <w:r>
        <w:t>bl.a. institutets</w:t>
      </w:r>
      <w:r w:rsidRPr="00F46044">
        <w:t xml:space="preserve"> tillgångar, skulder och finansiella ställning</w:t>
      </w:r>
      <w:r>
        <w:t xml:space="preserve"> bör det emellertid ställas krav på att ett</w:t>
      </w:r>
      <w:r w:rsidRPr="00F46044">
        <w:t xml:space="preserve"> </w:t>
      </w:r>
      <w:r>
        <w:t>tjänstepensionsföretag</w:t>
      </w:r>
      <w:r w:rsidRPr="00F46044">
        <w:t xml:space="preserve"> </w:t>
      </w:r>
      <w:r>
        <w:t xml:space="preserve">ska </w:t>
      </w:r>
      <w:r w:rsidRPr="00F46044">
        <w:t xml:space="preserve">upprätta </w:t>
      </w:r>
      <w:r>
        <w:t xml:space="preserve">en </w:t>
      </w:r>
      <w:r w:rsidRPr="00F46044">
        <w:t xml:space="preserve">årsredovisning. </w:t>
      </w:r>
      <w:r>
        <w:t xml:space="preserve">En </w:t>
      </w:r>
      <w:r w:rsidRPr="0096615F">
        <w:t>årsredovis</w:t>
      </w:r>
      <w:r>
        <w:softHyphen/>
      </w:r>
      <w:r w:rsidRPr="0096615F">
        <w:t xml:space="preserve">ning </w:t>
      </w:r>
      <w:r>
        <w:t xml:space="preserve">ska </w:t>
      </w:r>
      <w:r w:rsidRPr="0096615F">
        <w:t>innehåll</w:t>
      </w:r>
      <w:r>
        <w:t>a</w:t>
      </w:r>
      <w:r w:rsidRPr="0096615F">
        <w:t xml:space="preserve"> resultat- och balans</w:t>
      </w:r>
      <w:r w:rsidR="00F76378">
        <w:softHyphen/>
      </w:r>
      <w:r w:rsidRPr="0096615F">
        <w:t>räkning och förvaltningsberättelse</w:t>
      </w:r>
      <w:r>
        <w:t xml:space="preserve"> (jfr 2 kap. 1 § ÅRL jämförd med 2 kap. 2 § ÅRFL)</w:t>
      </w:r>
      <w:r w:rsidRPr="0096615F">
        <w:t>.</w:t>
      </w:r>
      <w:r>
        <w:t xml:space="preserve"> Detta innebär</w:t>
      </w:r>
      <w:r w:rsidRPr="00F46044">
        <w:t xml:space="preserve"> – utöver </w:t>
      </w:r>
      <w:r>
        <w:t>bestämm</w:t>
      </w:r>
      <w:r w:rsidRPr="00F46044">
        <w:t>el</w:t>
      </w:r>
      <w:r>
        <w:t>s</w:t>
      </w:r>
      <w:r w:rsidRPr="00F46044">
        <w:t>erna om löpande redovis</w:t>
      </w:r>
      <w:r w:rsidR="00F76378">
        <w:softHyphen/>
      </w:r>
      <w:r w:rsidRPr="00F46044">
        <w:t>ning och årsbokslut (balans- och resultaträkning) som finns i bokförings</w:t>
      </w:r>
      <w:r w:rsidR="00F76378">
        <w:softHyphen/>
      </w:r>
      <w:r w:rsidRPr="00F46044">
        <w:t>lagen (</w:t>
      </w:r>
      <w:r>
        <w:t>6 kap. 3 och 4 §§ BFL</w:t>
      </w:r>
      <w:r w:rsidRPr="00F46044">
        <w:t xml:space="preserve">) – </w:t>
      </w:r>
      <w:r>
        <w:t>att</w:t>
      </w:r>
      <w:r w:rsidRPr="000D3CA1">
        <w:t xml:space="preserve"> företaget </w:t>
      </w:r>
      <w:r w:rsidRPr="0073457A">
        <w:t>bl.a.</w:t>
      </w:r>
      <w:r>
        <w:t xml:space="preserve"> ska</w:t>
      </w:r>
      <w:r w:rsidRPr="0073457A">
        <w:t xml:space="preserve"> </w:t>
      </w:r>
      <w:r w:rsidRPr="000D3CA1">
        <w:t>lämna en förvalt</w:t>
      </w:r>
      <w:r w:rsidR="00F76378">
        <w:softHyphen/>
      </w:r>
      <w:r w:rsidRPr="000D3CA1">
        <w:t>ningsberättelse</w:t>
      </w:r>
      <w:r w:rsidRPr="0073457A">
        <w:t xml:space="preserve"> och</w:t>
      </w:r>
      <w:r w:rsidRPr="000D3CA1">
        <w:t xml:space="preserve"> specifikationer över de redovisade posternas för</w:t>
      </w:r>
      <w:r w:rsidR="00F76378">
        <w:softHyphen/>
      </w:r>
      <w:r w:rsidRPr="000D3CA1">
        <w:t>ändringar</w:t>
      </w:r>
      <w:r>
        <w:t>.</w:t>
      </w:r>
      <w:r w:rsidRPr="00F46044" w:rsidDel="007B2938">
        <w:t xml:space="preserve"> </w:t>
      </w:r>
    </w:p>
    <w:p w14:paraId="5300589D" w14:textId="1C1CFA6A" w:rsidR="001447FA" w:rsidRDefault="001447FA" w:rsidP="001447FA">
      <w:pPr>
        <w:pStyle w:val="Brdtextmedindrag"/>
      </w:pPr>
      <w:r>
        <w:t>Frågan är då var bestämmelser om detta bör införas eller vilka bestämmelser som bör gälla för tjänstepensionsföretagens årsredovisning. Utredningen föreslår att det ska införas en särskild lag om årsredovisning för tjänstepensionsföretagen med lagen om årsredovisning i försäkrings</w:t>
      </w:r>
      <w:r>
        <w:softHyphen/>
        <w:t>företag som förebild. Utredningen anger som skäl för det förslaget bl.a. att</w:t>
      </w:r>
      <w:r w:rsidDel="00167343">
        <w:t xml:space="preserve"> </w:t>
      </w:r>
      <w:r>
        <w:t xml:space="preserve">lagen om årsredovisning i försäkringsföretag baseras på ett </w:t>
      </w:r>
      <w:r w:rsidRPr="00456023">
        <w:t>redovisnings</w:t>
      </w:r>
      <w:r>
        <w:softHyphen/>
      </w:r>
      <w:r w:rsidRPr="00456023">
        <w:t xml:space="preserve">direktiv som specifikt avser försäkringsföretag </w:t>
      </w:r>
      <w:r>
        <w:t>och att det i lagen görs en uppdelning</w:t>
      </w:r>
      <w:r w:rsidRPr="00456023">
        <w:t xml:space="preserve"> av skade- respektive livförsäkringsrörelse</w:t>
      </w:r>
      <w:r>
        <w:t>. Enligt utredningen försvåras tillämpningen av lagen om årsredovisning i försäkringsföretag</w:t>
      </w:r>
      <w:r w:rsidRPr="00456023">
        <w:t xml:space="preserve"> </w:t>
      </w:r>
      <w:r>
        <w:t xml:space="preserve">också </w:t>
      </w:r>
      <w:r w:rsidRPr="00456023">
        <w:t xml:space="preserve">om nya </w:t>
      </w:r>
      <w:r>
        <w:t>bestämmels</w:t>
      </w:r>
      <w:r w:rsidRPr="00456023">
        <w:t xml:space="preserve">er, begrepp och uppställningsformer för </w:t>
      </w:r>
      <w:r>
        <w:t>tjänste</w:t>
      </w:r>
      <w:r w:rsidR="00F76378">
        <w:softHyphen/>
      </w:r>
      <w:r>
        <w:t>pensionsföretag</w:t>
      </w:r>
      <w:r w:rsidRPr="00456023">
        <w:t xml:space="preserve"> införs.</w:t>
      </w:r>
      <w:r>
        <w:t xml:space="preserve"> </w:t>
      </w:r>
    </w:p>
    <w:p w14:paraId="4F545FB1" w14:textId="7E2A2A1E" w:rsidR="001447FA" w:rsidRDefault="001447FA" w:rsidP="001447FA">
      <w:pPr>
        <w:pStyle w:val="Brdtextmedindrag"/>
      </w:pPr>
      <w:r>
        <w:t xml:space="preserve">Det bör emellertid, såsom bl.a. </w:t>
      </w:r>
      <w:r w:rsidRPr="0073457A">
        <w:rPr>
          <w:i/>
        </w:rPr>
        <w:t>Bolagsverket</w:t>
      </w:r>
      <w:r>
        <w:t xml:space="preserve">, </w:t>
      </w:r>
      <w:r w:rsidRPr="00335EE1">
        <w:rPr>
          <w:i/>
        </w:rPr>
        <w:t>FAR</w:t>
      </w:r>
      <w:r>
        <w:t xml:space="preserve"> och </w:t>
      </w:r>
      <w:r w:rsidRPr="00335EE1">
        <w:rPr>
          <w:i/>
        </w:rPr>
        <w:t>Skandia</w:t>
      </w:r>
      <w:r>
        <w:t xml:space="preserve"> påpekar, krävas att det finns klara fördelar med att införa en särskild årsredo</w:t>
      </w:r>
      <w:r>
        <w:softHyphen/>
        <w:t xml:space="preserve">visningslag för att en sådan lösning ska vara att föredra. I avsnitt </w:t>
      </w:r>
      <w:r w:rsidRPr="00E96FF2">
        <w:t>5.</w:t>
      </w:r>
      <w:r>
        <w:t>2 görs bedömningen att tjänstepensionsföretag på samma sätt som försäkrings</w:t>
      </w:r>
      <w:r>
        <w:softHyphen/>
        <w:t>företagen kommer att driva försäkrings</w:t>
      </w:r>
      <w:r>
        <w:softHyphen/>
        <w:t>rörelse och ingå försäkringsavtal. I</w:t>
      </w:r>
      <w:r w:rsidR="00F76378">
        <w:t> </w:t>
      </w:r>
      <w:r>
        <w:t>avsnitt 12 föreslås att understöds</w:t>
      </w:r>
      <w:r>
        <w:softHyphen/>
        <w:t>föreningar ska mot</w:t>
      </w:r>
      <w:r>
        <w:softHyphen/>
        <w:t>svaras av tjänste</w:t>
      </w:r>
      <w:r>
        <w:softHyphen/>
        <w:t>pensionsföreningar i den nya lagen om tjänste</w:t>
      </w:r>
      <w:r>
        <w:softHyphen/>
        <w:t>pensions</w:t>
      </w:r>
      <w:r>
        <w:softHyphen/>
        <w:t>företag. I avsnitt 6.1 föreslås att de associationsformer som ska stå öppna för tjänste</w:t>
      </w:r>
      <w:r>
        <w:softHyphen/>
        <w:t>pensions</w:t>
      </w:r>
      <w:r w:rsidR="00F76378">
        <w:softHyphen/>
      </w:r>
      <w:r>
        <w:t>företag ska vara desamma som för försäkringsföretag. Termer, försäkringsklasser och uttryck i lagen om tjänstepensions</w:t>
      </w:r>
      <w:r>
        <w:softHyphen/>
        <w:t>företag kommer enligt det som föreslås i propositionen i många avseenden att vara de</w:t>
      </w:r>
      <w:r w:rsidR="00F76378">
        <w:softHyphen/>
      </w:r>
      <w:r>
        <w:t>samma eller motsvara dem i försäkringsrörelselagen. Även om det kommer att finnas en del olikheter när det gäller regleringen av försäk</w:t>
      </w:r>
      <w:r>
        <w:softHyphen/>
        <w:t>ringsföretag och tjänstepensionsföretag är dessa inte så stora att det kan antas att stora fördelar står att vinna genom att införa redovisningsregler för tjänstepensions</w:t>
      </w:r>
      <w:r>
        <w:softHyphen/>
        <w:t>företagen i en särskild lag. Övervägande skäl talar därför, såsom en rad remissinstanser påpekar, för att tjänstepensions</w:t>
      </w:r>
      <w:r>
        <w:softHyphen/>
        <w:t xml:space="preserve">företag bör omfattas av lagen om årsredovisning i försäkringsföretag. </w:t>
      </w:r>
    </w:p>
    <w:p w14:paraId="72E7EF47" w14:textId="77777777" w:rsidR="001447FA" w:rsidRDefault="001447FA" w:rsidP="001447FA">
      <w:pPr>
        <w:pStyle w:val="Brdtextmedindrag"/>
      </w:pPr>
      <w:r>
        <w:t xml:space="preserve">Några särskilda </w:t>
      </w:r>
      <w:r w:rsidRPr="00D668CB">
        <w:t xml:space="preserve">redovisningsregler för </w:t>
      </w:r>
      <w:r>
        <w:t>tjänstepensionsföretag</w:t>
      </w:r>
      <w:r w:rsidRPr="00D668CB">
        <w:t xml:space="preserve"> </w:t>
      </w:r>
      <w:r>
        <w:t xml:space="preserve">bedöms således inte behövas. Detta innebär bl.a. att uppställningsformerna för </w:t>
      </w:r>
      <w:r>
        <w:lastRenderedPageBreak/>
        <w:t>balans- och resultaträkningar och redovisningen av försäkringstekniska avsättningar kommer att vara desamma för försäkrings- och tjänste</w:t>
      </w:r>
      <w:r>
        <w:softHyphen/>
        <w:t xml:space="preserve">pensionsföretag, vilket </w:t>
      </w:r>
      <w:r w:rsidRPr="0096615F">
        <w:rPr>
          <w:i/>
        </w:rPr>
        <w:t>Svensk Försäkring</w:t>
      </w:r>
      <w:r>
        <w:t xml:space="preserve"> förordar, och att det finns bestämmelser om ingivande av årsredovisningen, vilket </w:t>
      </w:r>
      <w:r w:rsidRPr="0073457A">
        <w:rPr>
          <w:i/>
        </w:rPr>
        <w:t>Bolagsverket</w:t>
      </w:r>
      <w:r>
        <w:t xml:space="preserve"> önskar. </w:t>
      </w:r>
    </w:p>
    <w:p w14:paraId="46D358CD" w14:textId="77777777" w:rsidR="001447FA" w:rsidRDefault="001447FA" w:rsidP="001447FA">
      <w:pPr>
        <w:pStyle w:val="Brdtextmedindrag"/>
      </w:pPr>
      <w:r>
        <w:t>För att tjänstepensionsföretag ska omfattas av lagen om årsredovisning i försäkringsföretag krävs dock en justering av definitionen av försäkrings</w:t>
      </w:r>
      <w:r>
        <w:softHyphen/>
        <w:t>företag i den lagen och att det tydliggörs att det som specifikt anges om bl.a. försäkringsaktiebolag och ömsesidiga försäkringsbolag ska gälla för motsvarande kategorier tjänstepensionsföretag. De särskilda bestäm</w:t>
      </w:r>
      <w:r>
        <w:softHyphen/>
        <w:t>melser som finns för livförsäkringsföretag, ömsesidiga livförsäkrings</w:t>
      </w:r>
      <w:r>
        <w:softHyphen/>
        <w:t>bolag och livförsäkringsföreningar i lagen om årsredo</w:t>
      </w:r>
      <w:r>
        <w:softHyphen/>
        <w:t>visning i försäk</w:t>
      </w:r>
      <w:r>
        <w:softHyphen/>
        <w:t>rings</w:t>
      </w:r>
      <w:r>
        <w:softHyphen/>
        <w:t>företag bör också gälla för tjänstepensionsföretag, ömsesidiga tjänstepensionsbolag och tjänstepensions</w:t>
      </w:r>
      <w:r>
        <w:softHyphen/>
        <w:t>föreningar.</w:t>
      </w:r>
    </w:p>
    <w:p w14:paraId="35027A6E" w14:textId="77777777" w:rsidR="001447FA" w:rsidRDefault="001447FA" w:rsidP="001447FA">
      <w:pPr>
        <w:pStyle w:val="Brdtextmedindrag"/>
      </w:pPr>
      <w:r>
        <w:t>Enligt andra tjänstepensionsd</w:t>
      </w:r>
      <w:r w:rsidRPr="0073457A">
        <w:t>irektivet</w:t>
      </w:r>
      <w:r>
        <w:t xml:space="preserve"> ska</w:t>
      </w:r>
      <w:r w:rsidRPr="0073457A">
        <w:t xml:space="preserve"> det i årsbokslut och förval</w:t>
      </w:r>
      <w:r>
        <w:t>t</w:t>
      </w:r>
      <w:r>
        <w:softHyphen/>
      </w:r>
      <w:r w:rsidRPr="0073457A">
        <w:t>nings</w:t>
      </w:r>
      <w:r>
        <w:softHyphen/>
      </w:r>
      <w:r w:rsidRPr="0073457A">
        <w:t xml:space="preserve">berättelse tas hänsyn till varje pensionsplan som ett </w:t>
      </w:r>
      <w:r>
        <w:t>tjänste</w:t>
      </w:r>
      <w:r>
        <w:softHyphen/>
        <w:t>pensions</w:t>
      </w:r>
      <w:r>
        <w:softHyphen/>
        <w:t>institut</w:t>
      </w:r>
      <w:r w:rsidRPr="0073457A">
        <w:t xml:space="preserve"> förvaltar, och vid behov </w:t>
      </w:r>
      <w:r>
        <w:t xml:space="preserve">upprättas </w:t>
      </w:r>
      <w:r w:rsidRPr="0073457A">
        <w:t>årsbokslut och förvaltnings</w:t>
      </w:r>
      <w:r>
        <w:softHyphen/>
      </w:r>
      <w:r w:rsidRPr="0073457A">
        <w:t xml:space="preserve">berättelse för varje pensionsplan. </w:t>
      </w:r>
      <w:r>
        <w:t>Årsbokslutet och förvaltnings</w:t>
      </w:r>
      <w:r>
        <w:softHyphen/>
        <w:t>berättelsen ska ge en rättvisande och korrekt bild av tillgångar, skulder och finansiell ställning och redovisa betydande investerings</w:t>
      </w:r>
      <w:r>
        <w:softHyphen/>
        <w:t>innehav. Årsbokslutet och uppgifterna i förvaltningsberättelsen ska också vara konsekventa, uttöm</w:t>
      </w:r>
      <w:r>
        <w:softHyphen/>
        <w:t xml:space="preserve">mande, sakligt presenterade samt i vederbörlig ordning godkända av auktoriserade personer i enlighet med nationell rätt. </w:t>
      </w:r>
    </w:p>
    <w:p w14:paraId="3B1F8C27" w14:textId="77777777" w:rsidR="001447FA" w:rsidRDefault="001447FA" w:rsidP="001447FA">
      <w:pPr>
        <w:pStyle w:val="Brdtextmedindrag"/>
      </w:pPr>
      <w:r>
        <w:t>Bestämmelser om bl.a. årsbokslut och förvaltningsberättelse finns i lagen om årsredovisning i försäkringsföretag och i bokföringslagen. Enligt lagen om årsredovisning i försäkringsföretag (2 kap. 2 §) ska bestäm</w:t>
      </w:r>
      <w:r>
        <w:softHyphen/>
        <w:t>melserna i årsredovisningslagen om bl.a. årsredovisningens delar, över</w:t>
      </w:r>
      <w:r>
        <w:softHyphen/>
        <w:t>skådlighet och rättvisande bild tillämpas också på försäkringsföretag. Det</w:t>
      </w:r>
      <w:r>
        <w:softHyphen/>
        <w:t>samma gäller bestämmelserna i årsredovisningslagen om bl.a. förvalt</w:t>
      </w:r>
      <w:r>
        <w:softHyphen/>
        <w:t>ningsberättelsens innehåll (6 kap. 1 § ÅRFL). Finansinspektionen</w:t>
      </w:r>
      <w:r w:rsidRPr="0073457A">
        <w:t xml:space="preserve"> </w:t>
      </w:r>
      <w:r>
        <w:t>får</w:t>
      </w:r>
      <w:r w:rsidRPr="0073457A">
        <w:t xml:space="preserve"> meddela närmare föreskrifter om bl.a. årsbokslut och årsredovisning </w:t>
      </w:r>
      <w:r>
        <w:t xml:space="preserve">(1 kap. 4 § </w:t>
      </w:r>
      <w:r w:rsidRPr="0073457A">
        <w:t>ÅRFL</w:t>
      </w:r>
      <w:r>
        <w:t xml:space="preserve"> och 4 § f</w:t>
      </w:r>
      <w:r w:rsidRPr="00246643">
        <w:t>ör</w:t>
      </w:r>
      <w:r>
        <w:softHyphen/>
      </w:r>
      <w:r w:rsidRPr="00246643">
        <w:t>ordning</w:t>
      </w:r>
      <w:r>
        <w:t>en</w:t>
      </w:r>
      <w:r w:rsidRPr="00246643">
        <w:t xml:space="preserve"> </w:t>
      </w:r>
      <w:r>
        <w:t>[</w:t>
      </w:r>
      <w:r w:rsidRPr="00246643">
        <w:t>1995:1600</w:t>
      </w:r>
      <w:r>
        <w:t>]</w:t>
      </w:r>
      <w:r w:rsidRPr="00246643">
        <w:t xml:space="preserve"> om årsredovisning i kreditinstitut, värdepappers</w:t>
      </w:r>
      <w:r>
        <w:softHyphen/>
      </w:r>
      <w:r w:rsidRPr="00246643">
        <w:t>bolag och försäkringsföretag</w:t>
      </w:r>
      <w:r>
        <w:t>)</w:t>
      </w:r>
      <w:r w:rsidRPr="0073457A">
        <w:t xml:space="preserve">. </w:t>
      </w:r>
      <w:r>
        <w:t>I begreppet årsredovisning ingår bl.a. förvaltningsberättelse (se ovan). De bestäm</w:t>
      </w:r>
      <w:r>
        <w:softHyphen/>
        <w:t>melser om årsbokslut och förvaltningsberättelser som i dag finns i svensk rätt bedöms uppfylla de krav som ställs upp i andra tjänstepensions-direktivet (artikel 29). Om det behöver göras några förtydliganden när det gäller den hänsyn som ska tas till de pensionsplaner som ett tjänste</w:t>
      </w:r>
      <w:r>
        <w:softHyphen/>
        <w:t>pensionsföretag förvaltar kan det göras i föreskrifter som Finans</w:t>
      </w:r>
      <w:r>
        <w:softHyphen/>
        <w:t>inspektionen</w:t>
      </w:r>
      <w:r w:rsidRPr="0073457A">
        <w:t xml:space="preserve"> </w:t>
      </w:r>
      <w:r>
        <w:t>får meddela inom ramen för befintligt bemyndigande i förordningen om årsredovisning i kreditinstitut, värdepappersbolag och försäkringsföretag.</w:t>
      </w:r>
      <w:r w:rsidRPr="0073457A">
        <w:t xml:space="preserve"> </w:t>
      </w:r>
      <w:r>
        <w:t xml:space="preserve">Ett bemyndigande som, mot bakgrund av det som ovan föreslås om att tjänstepensionsföretag ska omfattas av definitionen av försäkringsföretag i lagen om årsredovisning i försäkringsföretag, också omfattar tjänstepensionsföretag. </w:t>
      </w:r>
      <w:r w:rsidRPr="0073457A">
        <w:t xml:space="preserve">Några särskilda bestämmelser om resultatanalys för </w:t>
      </w:r>
      <w:r>
        <w:t>tjänstepensions</w:t>
      </w:r>
      <w:r>
        <w:softHyphen/>
        <w:t>företag</w:t>
      </w:r>
      <w:r w:rsidRPr="0073457A">
        <w:t xml:space="preserve"> som förvaltar pensionsplaner i lag på sätt som utredningen föresl</w:t>
      </w:r>
      <w:r>
        <w:t>år</w:t>
      </w:r>
      <w:r w:rsidRPr="0073457A">
        <w:t xml:space="preserve"> bedöms därför inte nödvändiga</w:t>
      </w:r>
      <w:r>
        <w:t xml:space="preserve">. Däremot kommer det liksom för försäkringsföretag i dag att finnas krav på resultatanalys för om verksamheten omfattar flera försäkringsgrenar (2 kap. 1 § ÅRFL), vilket </w:t>
      </w:r>
      <w:r w:rsidRPr="0073457A">
        <w:rPr>
          <w:i/>
        </w:rPr>
        <w:t>Svensk Försäkring</w:t>
      </w:r>
      <w:r>
        <w:t xml:space="preserve"> före</w:t>
      </w:r>
      <w:r>
        <w:softHyphen/>
        <w:t>språkar</w:t>
      </w:r>
      <w:r w:rsidRPr="0073457A">
        <w:t xml:space="preserve">. </w:t>
      </w:r>
    </w:p>
    <w:p w14:paraId="445084DE" w14:textId="77777777" w:rsidR="001447FA" w:rsidRDefault="001447FA" w:rsidP="001447FA">
      <w:pPr>
        <w:pStyle w:val="Brdtextmedindrag"/>
      </w:pPr>
      <w:r>
        <w:lastRenderedPageBreak/>
        <w:t>Andra tjänstepensionsdirektivets krav på offentliggörande av årsbokslut och förvaltningsberättelser uppfylls genom de befintliga bestämmelserna om offentliggörande som finns i årsredovisningslagen och lagen om års</w:t>
      </w:r>
      <w:r>
        <w:softHyphen/>
        <w:t>redovisning i försäkringsföretag som också kommer att gälla för tjänste</w:t>
      </w:r>
      <w:r>
        <w:softHyphen/>
        <w:t xml:space="preserve">pensionsföretagen. </w:t>
      </w:r>
    </w:p>
    <w:p w14:paraId="6006042D" w14:textId="77777777" w:rsidR="001447FA" w:rsidRDefault="001447FA" w:rsidP="001447FA">
      <w:pPr>
        <w:pStyle w:val="Brdtextmedindrag"/>
      </w:pPr>
      <w:r>
        <w:t>När det gäller bokföringslagen gör utredningen bedömningen</w:t>
      </w:r>
      <w:r w:rsidDel="00F83A81">
        <w:t xml:space="preserve"> </w:t>
      </w:r>
      <w:r>
        <w:t>att tjänste</w:t>
      </w:r>
      <w:r>
        <w:softHyphen/>
        <w:t>pensionsföretag bör omfattas av den lagen</w:t>
      </w:r>
      <w:r w:rsidDel="000B774C">
        <w:t xml:space="preserve"> </w:t>
      </w:r>
      <w:r>
        <w:t>men att det behöver göras vissa ändringar i den lagen med anledning av den nya lag om årsredovisning för tjänstepensionsföretag som utredningen föreslår. Det finns inte anledning att göra någon annan bedömning när det gäller att tjänstepensionsföretag bör</w:t>
      </w:r>
      <w:r w:rsidDel="00BF52D7">
        <w:t xml:space="preserve"> </w:t>
      </w:r>
      <w:r>
        <w:t>omfattas av bokföringslagen. De hänvisningar i bokföringslagen till lagen om årsredovisning i försäkringsföretag kommer emellertid, enligt det förslag som anges ovan, också att omfatta tjänstepensionsföretag. Det innebär att det inte behöver göras några sådana ändringar i bokförings</w:t>
      </w:r>
      <w:r>
        <w:softHyphen/>
        <w:t>lagen som utredningen föreslår.</w:t>
      </w:r>
    </w:p>
    <w:p w14:paraId="61DB0FC8" w14:textId="77777777" w:rsidR="001447FA" w:rsidRDefault="001447FA" w:rsidP="001447FA">
      <w:pPr>
        <w:pStyle w:val="Brdtextmedindrag"/>
      </w:pPr>
      <w:r>
        <w:t>I bokföringslagen anges</w:t>
      </w:r>
      <w:r w:rsidDel="00DE545D">
        <w:t xml:space="preserve"> </w:t>
      </w:r>
      <w:r>
        <w:t>att bl.a. försäkringsföretag får ha euro som redovisningsvaluta (4 kap. 6 §). På sätt som utredningen föreslår bör den bestämmelsen kompletteras så att den även omfattar tjänstepensions</w:t>
      </w:r>
      <w:r>
        <w:softHyphen/>
        <w:t xml:space="preserve">företag. Utöver detta krävs det inte några ändringar i bokföringslagen. </w:t>
      </w:r>
    </w:p>
    <w:p w14:paraId="2BF958E7" w14:textId="77777777" w:rsidR="001447FA" w:rsidRDefault="001447FA" w:rsidP="009B730A">
      <w:pPr>
        <w:pStyle w:val="Rubrik2"/>
      </w:pPr>
      <w:bookmarkStart w:id="5507" w:name="_Toc518396732"/>
      <w:bookmarkStart w:id="5508" w:name="_Toc518401043"/>
      <w:bookmarkStart w:id="5509" w:name="_Toc518401760"/>
      <w:bookmarkStart w:id="5510" w:name="_Toc518401999"/>
      <w:bookmarkStart w:id="5511" w:name="_Toc518463153"/>
      <w:bookmarkStart w:id="5512" w:name="_Toc518462849"/>
      <w:bookmarkStart w:id="5513" w:name="_Toc518463805"/>
      <w:bookmarkStart w:id="5514" w:name="_Toc518464180"/>
      <w:bookmarkStart w:id="5515" w:name="_Toc518464419"/>
      <w:bookmarkStart w:id="5516" w:name="_Toc518472858"/>
      <w:bookmarkStart w:id="5517" w:name="_Toc8059887"/>
      <w:bookmarkStart w:id="5518" w:name="_Toc8061597"/>
      <w:bookmarkStart w:id="5519" w:name="_Toc8062129"/>
      <w:bookmarkStart w:id="5520" w:name="_Toc8064597"/>
      <w:bookmarkStart w:id="5521" w:name="_Toc8391274"/>
      <w:bookmarkStart w:id="5522" w:name="_Toc8391540"/>
      <w:bookmarkStart w:id="5523" w:name="_Toc8644745"/>
      <w:bookmarkStart w:id="5524" w:name="_Toc8645277"/>
      <w:bookmarkStart w:id="5525" w:name="_Toc8817758"/>
      <w:bookmarkStart w:id="5526" w:name="_Toc8818330"/>
      <w:bookmarkStart w:id="5527" w:name="_Toc8825699"/>
      <w:bookmarkStart w:id="5528" w:name="_Toc8831796"/>
      <w:bookmarkStart w:id="5529" w:name="_Toc8832705"/>
      <w:bookmarkStart w:id="5530" w:name="_Toc11153167"/>
      <w:bookmarkStart w:id="5531" w:name="_Toc11161088"/>
      <w:bookmarkStart w:id="5532" w:name="_Toc11167024"/>
      <w:bookmarkStart w:id="5533" w:name="_Toc11167560"/>
      <w:bookmarkStart w:id="5534" w:name="_Toc11168997"/>
      <w:bookmarkStart w:id="5535" w:name="_Toc11845950"/>
      <w:bookmarkStart w:id="5536" w:name="_Toc12611749"/>
      <w:bookmarkStart w:id="5537" w:name="_Toc12625016"/>
      <w:bookmarkStart w:id="5538" w:name="_Toc12627505"/>
      <w:bookmarkStart w:id="5539" w:name="_Toc12630395"/>
      <w:bookmarkStart w:id="5540" w:name="_Toc12632890"/>
      <w:bookmarkStart w:id="5541" w:name="_Toc17902962"/>
      <w:r w:rsidRPr="009B730A">
        <w:t>Distributionsfrågor</w:t>
      </w:r>
      <w:bookmarkEnd w:id="5507"/>
      <w:bookmarkEnd w:id="5508"/>
      <w:bookmarkEnd w:id="5509"/>
      <w:bookmarkEnd w:id="5510"/>
      <w:bookmarkEnd w:id="5511"/>
      <w:bookmarkEnd w:id="5512"/>
      <w:bookmarkEnd w:id="5513"/>
      <w:bookmarkEnd w:id="5514"/>
      <w:bookmarkEnd w:id="5515"/>
      <w:bookmarkEnd w:id="5516"/>
      <w:bookmarkEnd w:id="5517"/>
      <w:bookmarkEnd w:id="5518"/>
      <w:bookmarkEnd w:id="5519"/>
      <w:bookmarkEnd w:id="5520"/>
      <w:bookmarkEnd w:id="5521"/>
      <w:bookmarkEnd w:id="5522"/>
      <w:bookmarkEnd w:id="5523"/>
      <w:bookmarkEnd w:id="5524"/>
      <w:bookmarkEnd w:id="5525"/>
      <w:bookmarkEnd w:id="5526"/>
      <w:bookmarkEnd w:id="5527"/>
      <w:bookmarkEnd w:id="5528"/>
      <w:bookmarkEnd w:id="5529"/>
      <w:bookmarkEnd w:id="5530"/>
      <w:bookmarkEnd w:id="5531"/>
      <w:bookmarkEnd w:id="5532"/>
      <w:bookmarkEnd w:id="5533"/>
      <w:bookmarkEnd w:id="5534"/>
      <w:bookmarkEnd w:id="5535"/>
      <w:bookmarkEnd w:id="5536"/>
      <w:bookmarkEnd w:id="5537"/>
      <w:bookmarkEnd w:id="5538"/>
      <w:bookmarkEnd w:id="5539"/>
      <w:bookmarkEnd w:id="5540"/>
      <w:bookmarkEnd w:id="5541"/>
    </w:p>
    <w:p w14:paraId="17D46951" w14:textId="77777777" w:rsidR="001447FA" w:rsidRDefault="001447FA" w:rsidP="009B730A">
      <w:pPr>
        <w:pStyle w:val="Rubrik3"/>
        <w:spacing w:before="0"/>
      </w:pPr>
      <w:bookmarkStart w:id="5542" w:name="_Toc8059888"/>
      <w:bookmarkStart w:id="5543" w:name="_Toc8061598"/>
      <w:bookmarkStart w:id="5544" w:name="_Toc8062130"/>
      <w:bookmarkStart w:id="5545" w:name="_Toc8064598"/>
      <w:bookmarkStart w:id="5546" w:name="_Toc8391275"/>
      <w:bookmarkStart w:id="5547" w:name="_Toc8391541"/>
      <w:bookmarkStart w:id="5548" w:name="_Toc8644746"/>
      <w:bookmarkStart w:id="5549" w:name="_Toc8645278"/>
      <w:bookmarkStart w:id="5550" w:name="_Toc8817759"/>
      <w:bookmarkStart w:id="5551" w:name="_Toc8818331"/>
      <w:bookmarkStart w:id="5552" w:name="_Toc8825700"/>
      <w:bookmarkStart w:id="5553" w:name="_Toc8831797"/>
      <w:bookmarkStart w:id="5554" w:name="_Toc8832706"/>
      <w:bookmarkStart w:id="5555" w:name="_Toc11153168"/>
      <w:bookmarkStart w:id="5556" w:name="_Toc11161089"/>
      <w:bookmarkStart w:id="5557" w:name="_Toc11167025"/>
      <w:bookmarkStart w:id="5558" w:name="_Toc11167561"/>
      <w:bookmarkStart w:id="5559" w:name="_Toc11168998"/>
      <w:bookmarkStart w:id="5560" w:name="_Toc11845951"/>
      <w:bookmarkStart w:id="5561" w:name="_Toc12611750"/>
      <w:bookmarkStart w:id="5562" w:name="_Toc12625017"/>
      <w:bookmarkStart w:id="5563" w:name="_Toc12627506"/>
      <w:bookmarkStart w:id="5564" w:name="_Toc12630396"/>
      <w:bookmarkStart w:id="5565" w:name="_Toc12632891"/>
      <w:bookmarkStart w:id="5566" w:name="_Toc17902963"/>
      <w:bookmarkStart w:id="5567" w:name="_Toc518396733"/>
      <w:bookmarkStart w:id="5568" w:name="_Toc518401044"/>
      <w:bookmarkStart w:id="5569" w:name="_Toc518401761"/>
      <w:bookmarkStart w:id="5570" w:name="_Toc518402000"/>
      <w:bookmarkStart w:id="5571" w:name="_Toc518463154"/>
      <w:bookmarkStart w:id="5572" w:name="_Toc518462850"/>
      <w:bookmarkStart w:id="5573" w:name="_Toc518463806"/>
      <w:bookmarkStart w:id="5574" w:name="_Toc518464181"/>
      <w:bookmarkStart w:id="5575" w:name="_Toc518464420"/>
      <w:bookmarkStart w:id="5576" w:name="_Toc518472859"/>
      <w:r w:rsidRPr="009B730A">
        <w:t>Distributionsregler</w:t>
      </w:r>
      <w:r>
        <w:t xml:space="preserve"> för </w:t>
      </w:r>
      <w:r w:rsidRPr="00572A53">
        <w:t>tjänste</w:t>
      </w:r>
      <w:r>
        <w:softHyphen/>
      </w:r>
      <w:r w:rsidRPr="00572A53">
        <w:t>pensionsföretag och utländska tjänstepensions</w:t>
      </w:r>
      <w:r>
        <w:softHyphen/>
      </w:r>
      <w:r w:rsidRPr="00572A53">
        <w:t>institut</w:t>
      </w:r>
      <w:bookmarkEnd w:id="5542"/>
      <w:bookmarkEnd w:id="5543"/>
      <w:bookmarkEnd w:id="5544"/>
      <w:bookmarkEnd w:id="5545"/>
      <w:bookmarkEnd w:id="5546"/>
      <w:bookmarkEnd w:id="5547"/>
      <w:bookmarkEnd w:id="5548"/>
      <w:bookmarkEnd w:id="5549"/>
      <w:bookmarkEnd w:id="5550"/>
      <w:bookmarkEnd w:id="5551"/>
      <w:bookmarkEnd w:id="5552"/>
      <w:bookmarkEnd w:id="5553"/>
      <w:bookmarkEnd w:id="5554"/>
      <w:bookmarkEnd w:id="5555"/>
      <w:bookmarkEnd w:id="5556"/>
      <w:bookmarkEnd w:id="5557"/>
      <w:bookmarkEnd w:id="5558"/>
      <w:bookmarkEnd w:id="5559"/>
      <w:bookmarkEnd w:id="5560"/>
      <w:bookmarkEnd w:id="5561"/>
      <w:bookmarkEnd w:id="5562"/>
      <w:bookmarkEnd w:id="5563"/>
      <w:bookmarkEnd w:id="5564"/>
      <w:bookmarkEnd w:id="5565"/>
      <w:bookmarkEnd w:id="5566"/>
      <w:r w:rsidRPr="00572A53" w:rsidDel="00572A53">
        <w:t xml:space="preserve"> </w:t>
      </w:r>
      <w:bookmarkEnd w:id="5567"/>
      <w:bookmarkEnd w:id="5568"/>
      <w:bookmarkEnd w:id="5569"/>
      <w:bookmarkEnd w:id="5570"/>
      <w:bookmarkEnd w:id="5571"/>
      <w:bookmarkEnd w:id="5572"/>
      <w:bookmarkEnd w:id="5573"/>
      <w:bookmarkEnd w:id="5574"/>
      <w:bookmarkEnd w:id="5575"/>
      <w:bookmarkEnd w:id="5576"/>
    </w:p>
    <w:p w14:paraId="4AD90245" w14:textId="77777777" w:rsidR="001447FA" w:rsidRDefault="001447FA" w:rsidP="001447FA">
      <w:pPr>
        <w:pStyle w:val="Brdtextram"/>
      </w:pPr>
      <w:r>
        <w:rPr>
          <w:b/>
        </w:rPr>
        <w:t>Regeringens förslag:</w:t>
      </w:r>
      <w:r>
        <w:t xml:space="preserve"> </w:t>
      </w:r>
      <w:bookmarkStart w:id="5577" w:name="_Hlk355479"/>
      <w:r>
        <w:t xml:space="preserve">Tjänstepensionsföretag </w:t>
      </w:r>
      <w:bookmarkEnd w:id="5577"/>
      <w:r>
        <w:t>ska omfattas av bestämmelserna i lagen om försäkringsdistribution. Detsamma ska gälla för utländska tjänstepensionsinstitut, om de bedriver försäkrings</w:t>
      </w:r>
      <w:r>
        <w:softHyphen/>
        <w:t>distribution i Sverige.</w:t>
      </w:r>
    </w:p>
    <w:p w14:paraId="0238F39A" w14:textId="34E55170" w:rsidR="001447FA" w:rsidRPr="00486F06" w:rsidRDefault="00C62D22" w:rsidP="001447FA">
      <w:pPr>
        <w:pStyle w:val="Brdtextmedindragram"/>
      </w:pPr>
      <w:r>
        <w:t>S</w:t>
      </w:r>
      <w:r w:rsidR="001447FA">
        <w:t>anktionsavgifter enligt den lagen ska dock inte vara så stor</w:t>
      </w:r>
      <w:r w:rsidR="00F07E70">
        <w:t>a</w:t>
      </w:r>
      <w:r w:rsidR="001447FA">
        <w:t xml:space="preserve"> att tjänstepensionsföretaget därefter inte uppfyller kraven på stabilitet i den nya lagen</w:t>
      </w:r>
      <w:r w:rsidR="00F76378">
        <w:t xml:space="preserve"> om tjänstepensionsföretag</w:t>
      </w:r>
      <w:r w:rsidR="001447FA">
        <w:t>.</w:t>
      </w:r>
    </w:p>
    <w:p w14:paraId="5DE608F3" w14:textId="77777777" w:rsidR="001447FA" w:rsidRPr="00452E84" w:rsidRDefault="001447FA" w:rsidP="001447FA">
      <w:pPr>
        <w:pStyle w:val="Brdtextmedindragram"/>
      </w:pPr>
      <w:r w:rsidRPr="00452E84">
        <w:t xml:space="preserve">Regeringen eller den myndighet som regeringen bestämmer </w:t>
      </w:r>
      <w:r>
        <w:t xml:space="preserve">ska </w:t>
      </w:r>
      <w:r w:rsidRPr="00452E84">
        <w:t xml:space="preserve">få meddela föreskrifter om vad svenska </w:t>
      </w:r>
      <w:r>
        <w:t>tjänstepensionsföretag</w:t>
      </w:r>
      <w:r w:rsidRPr="00452E84">
        <w:t xml:space="preserve"> och utländska </w:t>
      </w:r>
      <w:r>
        <w:t>tjänstepensionsinstitut</w:t>
      </w:r>
      <w:r w:rsidRPr="00452E84">
        <w:t xml:space="preserve"> ska iaktta vid </w:t>
      </w:r>
      <w:r>
        <w:t>försäkringsdistribution</w:t>
      </w:r>
      <w:r w:rsidRPr="00452E84">
        <w:t>.</w:t>
      </w:r>
    </w:p>
    <w:p w14:paraId="5CF24059" w14:textId="4493B6EE" w:rsidR="001447FA" w:rsidRPr="00452E84" w:rsidRDefault="001447FA" w:rsidP="001447FA">
      <w:pPr>
        <w:pStyle w:val="Brdtextmedindragram"/>
      </w:pPr>
      <w:r>
        <w:t>Det ska införas en bestämmelse i lagen om försäkringsdistribution som upplyser om att tjänstepensionsföretag och utländska tjänste</w:t>
      </w:r>
      <w:r w:rsidR="00815C4B">
        <w:softHyphen/>
      </w:r>
      <w:r>
        <w:t>pensionsinstitut ska tillämpa den lagen.</w:t>
      </w:r>
    </w:p>
    <w:p w14:paraId="549B80A8" w14:textId="77777777" w:rsidR="001447FA" w:rsidRPr="000E3D1F" w:rsidRDefault="001447FA" w:rsidP="001447FA">
      <w:pPr>
        <w:pStyle w:val="Brdtextmedindrag"/>
        <w:rPr>
          <w:b/>
          <w:sz w:val="8"/>
          <w:szCs w:val="8"/>
        </w:rPr>
      </w:pPr>
    </w:p>
    <w:p w14:paraId="6CA37D34" w14:textId="77777777" w:rsidR="001447FA" w:rsidRDefault="001447FA" w:rsidP="001447FA">
      <w:pPr>
        <w:pStyle w:val="Brdtextmedindrag"/>
      </w:pPr>
      <w:r>
        <w:rPr>
          <w:b/>
        </w:rPr>
        <w:t xml:space="preserve">Utredningen </w:t>
      </w:r>
      <w:r w:rsidRPr="00A65062">
        <w:t>behandla</w:t>
      </w:r>
      <w:r>
        <w:t>r</w:t>
      </w:r>
      <w:r w:rsidRPr="00A65062">
        <w:t xml:space="preserve"> </w:t>
      </w:r>
      <w:r>
        <w:t>inte</w:t>
      </w:r>
      <w:r w:rsidRPr="00A65062">
        <w:t xml:space="preserve"> fråga</w:t>
      </w:r>
      <w:r>
        <w:t>n</w:t>
      </w:r>
      <w:r w:rsidRPr="00A65062">
        <w:t>.</w:t>
      </w:r>
    </w:p>
    <w:p w14:paraId="57071B5E" w14:textId="77777777" w:rsidR="001447FA" w:rsidRDefault="001447FA" w:rsidP="001447FA">
      <w:pPr>
        <w:pStyle w:val="Brdtextmedindrag"/>
      </w:pPr>
      <w:r w:rsidRPr="00383879">
        <w:rPr>
          <w:b/>
        </w:rPr>
        <w:t>Remissinstanserna</w:t>
      </w:r>
      <w:r>
        <w:t xml:space="preserve"> tar inte upp frågan.</w:t>
      </w:r>
    </w:p>
    <w:p w14:paraId="46B1B925" w14:textId="77777777" w:rsidR="001447FA" w:rsidRPr="00702B93" w:rsidRDefault="001447FA" w:rsidP="001447FA">
      <w:pPr>
        <w:pStyle w:val="Brdtextmedindrag"/>
        <w:rPr>
          <w:b/>
        </w:rPr>
      </w:pPr>
      <w:r>
        <w:rPr>
          <w:b/>
        </w:rPr>
        <w:t>Promemorians förslag</w:t>
      </w:r>
      <w:r>
        <w:t xml:space="preserve"> överensstämmer i huvudsak med regeringens förslag. I promemorian föreslås ingen begränsning i fråga om en sanktionsavgifts storlek. I promemorian föreslås också att utländska tjänstepensionsinstitut ska tillämpa lagen om försäkringsdistribution utan begränsning till den situationen att de bedriver försäkringsdistribution i Sverige.</w:t>
      </w:r>
    </w:p>
    <w:p w14:paraId="2B188BAC" w14:textId="77777777" w:rsidR="001447FA" w:rsidRDefault="001447FA" w:rsidP="001447FA">
      <w:pPr>
        <w:pStyle w:val="Brdtextmedindrag"/>
      </w:pPr>
      <w:r w:rsidRPr="00702B93">
        <w:rPr>
          <w:b/>
        </w:rPr>
        <w:t>Remissinstanserna:</w:t>
      </w:r>
      <w:r>
        <w:rPr>
          <w:b/>
        </w:rPr>
        <w:t xml:space="preserve"> </w:t>
      </w:r>
      <w:r w:rsidRPr="004C3D24">
        <w:t>Flertalet remissinstanser tillstyrker förslaget eller har inget att invända mot det.</w:t>
      </w:r>
      <w:r w:rsidRPr="000801BE">
        <w:t xml:space="preserve"> </w:t>
      </w:r>
      <w:r w:rsidRPr="004C3D24">
        <w:rPr>
          <w:i/>
        </w:rPr>
        <w:t>Finansinspektionen</w:t>
      </w:r>
      <w:r w:rsidRPr="000801BE">
        <w:t xml:space="preserve">, </w:t>
      </w:r>
      <w:r w:rsidRPr="004C3D24">
        <w:rPr>
          <w:i/>
        </w:rPr>
        <w:t>Handelsbanken Liv</w:t>
      </w:r>
      <w:r w:rsidRPr="000801BE">
        <w:t xml:space="preserve">, </w:t>
      </w:r>
      <w:r w:rsidRPr="004C3D24">
        <w:rPr>
          <w:i/>
        </w:rPr>
        <w:t>Livförsäkring</w:t>
      </w:r>
      <w:r>
        <w:rPr>
          <w:i/>
        </w:rPr>
        <w:t>s</w:t>
      </w:r>
      <w:r w:rsidRPr="004C3D24">
        <w:rPr>
          <w:i/>
        </w:rPr>
        <w:t>bolaget Skandia ömsesidigt</w:t>
      </w:r>
      <w:r w:rsidRPr="000801BE">
        <w:t xml:space="preserve">, </w:t>
      </w:r>
      <w:r w:rsidRPr="004C3D24">
        <w:rPr>
          <w:i/>
        </w:rPr>
        <w:t>Länsförsäkringar AB</w:t>
      </w:r>
      <w:r w:rsidRPr="000801BE">
        <w:t xml:space="preserve">, </w:t>
      </w:r>
      <w:r w:rsidRPr="004C3D24">
        <w:rPr>
          <w:i/>
        </w:rPr>
        <w:lastRenderedPageBreak/>
        <w:t>Swedbank Försäkring AB</w:t>
      </w:r>
      <w:r w:rsidRPr="006F1DC7">
        <w:t>,</w:t>
      </w:r>
      <w:r w:rsidRPr="000801BE">
        <w:t xml:space="preserve"> </w:t>
      </w:r>
      <w:r w:rsidRPr="004C3D24">
        <w:rPr>
          <w:i/>
        </w:rPr>
        <w:t>SEB Pension och Försäkring AB</w:t>
      </w:r>
      <w:r w:rsidRPr="000801BE">
        <w:rPr>
          <w:i/>
        </w:rPr>
        <w:t xml:space="preserve"> </w:t>
      </w:r>
      <w:r w:rsidRPr="004C3D24">
        <w:t>och</w:t>
      </w:r>
      <w:r w:rsidRPr="000801BE">
        <w:rPr>
          <w:i/>
        </w:rPr>
        <w:t xml:space="preserve"> SPP</w:t>
      </w:r>
      <w:r w:rsidRPr="000801BE">
        <w:t xml:space="preserve"> framhåller att förslaget är nödvändigt för att säkerställa ett högt kundskydd även vid distribution av tjänstepensionsförsäkringar. När det gäller utländska tjänstepensionsinstitut anser Finansinspektionen att det bör förtydligas om förslaget innebär att distributionsreglerna </w:t>
      </w:r>
      <w:r>
        <w:t xml:space="preserve">bara </w:t>
      </w:r>
      <w:r w:rsidRPr="000801BE">
        <w:t xml:space="preserve">ska tillämpas av sådana </w:t>
      </w:r>
      <w:r>
        <w:t xml:space="preserve">institut </w:t>
      </w:r>
      <w:r w:rsidRPr="000801BE">
        <w:t xml:space="preserve">som även i sitt hemland anses driva försäkringsrörelse. Avseende storleken på sanktionsavgifter enligt lagen om försäkringsdistribution, anser </w:t>
      </w:r>
      <w:r w:rsidRPr="004C3D24">
        <w:t>myndigheten</w:t>
      </w:r>
      <w:r w:rsidRPr="000801BE">
        <w:t xml:space="preserve"> att det bör läggas till en hän</w:t>
      </w:r>
      <w:r>
        <w:softHyphen/>
      </w:r>
      <w:r w:rsidRPr="000801BE">
        <w:t>visning till stabilitets</w:t>
      </w:r>
      <w:r>
        <w:softHyphen/>
      </w:r>
      <w:r w:rsidRPr="000801BE">
        <w:t>principen i den nya lagen</w:t>
      </w:r>
      <w:r>
        <w:t xml:space="preserve"> om tjänste</w:t>
      </w:r>
      <w:r>
        <w:softHyphen/>
        <w:t>pensionsföretag</w:t>
      </w:r>
      <w:r w:rsidRPr="000801BE">
        <w:t>.</w:t>
      </w:r>
      <w:r>
        <w:t xml:space="preserve"> </w:t>
      </w:r>
      <w:r w:rsidRPr="000801BE">
        <w:rPr>
          <w:i/>
        </w:rPr>
        <w:t xml:space="preserve">Svenskt Näringsliv </w:t>
      </w:r>
      <w:r w:rsidRPr="000801BE">
        <w:t>anser att lagen om försäkrings</w:t>
      </w:r>
      <w:r>
        <w:softHyphen/>
      </w:r>
      <w:r w:rsidRPr="000801BE">
        <w:t>distribution inte utgör ett lämpligt regelverk för att reglera distri</w:t>
      </w:r>
      <w:r>
        <w:softHyphen/>
      </w:r>
      <w:r w:rsidRPr="000801BE">
        <w:t>bution av tjänste</w:t>
      </w:r>
      <w:r>
        <w:softHyphen/>
      </w:r>
      <w:r w:rsidRPr="000801BE">
        <w:t xml:space="preserve">pensionsförmåner. </w:t>
      </w:r>
      <w:r w:rsidRPr="004C3D24">
        <w:rPr>
          <w:i/>
        </w:rPr>
        <w:t>Sveriges Kommuner och Landsting</w:t>
      </w:r>
      <w:r w:rsidRPr="000801BE">
        <w:t xml:space="preserve"> anser att arbetsmarknadens parter redan i</w:t>
      </w:r>
      <w:r>
        <w:t xml:space="preserve"> </w:t>
      </w:r>
      <w:r w:rsidRPr="000801BE">
        <w:t>dag upprätthåller ett högt kundskydd i sina kollektivavtalade pensionsplaner och att det i</w:t>
      </w:r>
      <w:r>
        <w:t xml:space="preserve"> </w:t>
      </w:r>
      <w:r w:rsidRPr="000801BE">
        <w:t>stället bör införas en reglering som är mer anpassad för tjänstepensions</w:t>
      </w:r>
      <w:r>
        <w:softHyphen/>
      </w:r>
      <w:r w:rsidRPr="000801BE">
        <w:t>förmåner</w:t>
      </w:r>
      <w:r>
        <w:t>, vilket</w:t>
      </w:r>
      <w:r w:rsidRPr="000801BE">
        <w:t xml:space="preserve"> </w:t>
      </w:r>
      <w:r w:rsidRPr="000801BE">
        <w:rPr>
          <w:i/>
        </w:rPr>
        <w:t>TCO</w:t>
      </w:r>
      <w:r w:rsidRPr="000801BE">
        <w:t xml:space="preserve"> och </w:t>
      </w:r>
      <w:r w:rsidRPr="000801BE">
        <w:rPr>
          <w:i/>
        </w:rPr>
        <w:t xml:space="preserve">Saco </w:t>
      </w:r>
      <w:r>
        <w:t xml:space="preserve">instämmer i. </w:t>
      </w:r>
      <w:r w:rsidRPr="004C3D24">
        <w:rPr>
          <w:i/>
        </w:rPr>
        <w:t>LO</w:t>
      </w:r>
      <w:r w:rsidRPr="000801BE">
        <w:t xml:space="preserve"> anser att förslaget är en följd av det felaktiga ställningstagandet att inte skapa en egen sektor</w:t>
      </w:r>
      <w:r>
        <w:softHyphen/>
      </w:r>
      <w:r w:rsidRPr="000801BE">
        <w:t>reglering för tjänste</w:t>
      </w:r>
      <w:r>
        <w:softHyphen/>
      </w:r>
      <w:r w:rsidRPr="000801BE">
        <w:t xml:space="preserve">pensionsföretag och att bl.a. ett lämpligt kundskydd kan uppnås utan det. </w:t>
      </w:r>
      <w:r w:rsidRPr="004C3D24">
        <w:t>LO</w:t>
      </w:r>
      <w:r w:rsidRPr="000801BE">
        <w:t xml:space="preserve">, </w:t>
      </w:r>
      <w:r w:rsidRPr="000801BE">
        <w:rPr>
          <w:i/>
        </w:rPr>
        <w:t>AFA Försäkring</w:t>
      </w:r>
      <w:r w:rsidRPr="000801BE">
        <w:t xml:space="preserve">, </w:t>
      </w:r>
      <w:r w:rsidRPr="000801BE">
        <w:rPr>
          <w:i/>
        </w:rPr>
        <w:t>Alecta</w:t>
      </w:r>
      <w:r w:rsidRPr="000801BE">
        <w:t xml:space="preserve">, </w:t>
      </w:r>
      <w:r w:rsidRPr="000801BE">
        <w:rPr>
          <w:i/>
        </w:rPr>
        <w:t>AMF</w:t>
      </w:r>
      <w:r w:rsidRPr="000801BE">
        <w:t xml:space="preserve"> och </w:t>
      </w:r>
      <w:r w:rsidRPr="004C3D24">
        <w:rPr>
          <w:i/>
        </w:rPr>
        <w:t>Folksam</w:t>
      </w:r>
      <w:r w:rsidRPr="000801BE">
        <w:t xml:space="preserve"> framhåller att det i och för sig behövs ett regelverk för distribution av tjänstepensions</w:t>
      </w:r>
      <w:r>
        <w:softHyphen/>
      </w:r>
      <w:r w:rsidRPr="000801BE">
        <w:t xml:space="preserve">förmåner, men att reglerna bör utformas utifrån </w:t>
      </w:r>
      <w:r>
        <w:t>det</w:t>
      </w:r>
      <w:r w:rsidRPr="000801BE">
        <w:t xml:space="preserve"> som är bäst för svenska tjänstepensionssparare.</w:t>
      </w:r>
      <w:r>
        <w:t xml:space="preserve"> </w:t>
      </w:r>
      <w:r w:rsidRPr="004C3D24">
        <w:rPr>
          <w:i/>
        </w:rPr>
        <w:t>Kåpan Pensioner</w:t>
      </w:r>
      <w:r>
        <w:t xml:space="preserve"> anser att nyttan med förslaget inte redovisats och att alternativa lösningar inte har prövats. </w:t>
      </w:r>
      <w:r w:rsidRPr="003104E9">
        <w:rPr>
          <w:i/>
        </w:rPr>
        <w:t>Offentlig</w:t>
      </w:r>
      <w:r>
        <w:rPr>
          <w:i/>
        </w:rPr>
        <w:softHyphen/>
      </w:r>
      <w:r w:rsidRPr="003104E9">
        <w:rPr>
          <w:i/>
        </w:rPr>
        <w:t>anställdas Förhandlingsråd</w:t>
      </w:r>
      <w:r>
        <w:rPr>
          <w:i/>
        </w:rPr>
        <w:t xml:space="preserve"> (OFR)</w:t>
      </w:r>
      <w:r>
        <w:t xml:space="preserve">, </w:t>
      </w:r>
      <w:r w:rsidRPr="004C3D24">
        <w:rPr>
          <w:i/>
        </w:rPr>
        <w:t>PT</w:t>
      </w:r>
      <w:r>
        <w:rPr>
          <w:i/>
        </w:rPr>
        <w:t>K</w:t>
      </w:r>
      <w:r>
        <w:t xml:space="preserve"> och </w:t>
      </w:r>
      <w:r>
        <w:rPr>
          <w:i/>
        </w:rPr>
        <w:t>Jusek</w:t>
      </w:r>
      <w:r>
        <w:t xml:space="preserve"> anser att det inte föreligger något behov av förslaget och att det i onödan fördyrar de berörda företagens verksamhet, vilket leder till lägre pensioner. </w:t>
      </w:r>
      <w:r w:rsidRPr="003104E9">
        <w:rPr>
          <w:i/>
        </w:rPr>
        <w:t>Kammarrätten i Stockholm</w:t>
      </w:r>
      <w:r>
        <w:t xml:space="preserve"> anser att bemyndigandet bör omformuleras så att det tar sikte på det tjänstepensionsföretag ska iaktta vid försäkrings</w:t>
      </w:r>
      <w:r>
        <w:softHyphen/>
        <w:t>distribution.</w:t>
      </w:r>
    </w:p>
    <w:p w14:paraId="67B3070B" w14:textId="77777777" w:rsidR="001447FA" w:rsidRDefault="001447FA" w:rsidP="001447FA">
      <w:pPr>
        <w:pStyle w:val="Rubrik4utannumrering"/>
      </w:pPr>
      <w:r>
        <w:t>Skälen för regeringens förslag</w:t>
      </w:r>
    </w:p>
    <w:p w14:paraId="5A222EB9" w14:textId="77777777" w:rsidR="001447FA" w:rsidRDefault="001447FA" w:rsidP="001447FA">
      <w:pPr>
        <w:pStyle w:val="Rubrik5utannumrering"/>
        <w:spacing w:before="0"/>
      </w:pPr>
      <w:r>
        <w:t>Försäkringsdistributionsdirektivet</w:t>
      </w:r>
    </w:p>
    <w:p w14:paraId="6C676777" w14:textId="77777777" w:rsidR="001447FA" w:rsidRDefault="001447FA" w:rsidP="001447FA">
      <w:pPr>
        <w:pStyle w:val="Brdtextmedindrag"/>
        <w:ind w:firstLine="0"/>
      </w:pPr>
      <w:r w:rsidRPr="00D85C3F">
        <w:t>Genom Europaparlamentets och rådets direktiv (EU) 2016/97 av den 20</w:t>
      </w:r>
      <w:r>
        <w:t> </w:t>
      </w:r>
      <w:r w:rsidRPr="00D85C3F">
        <w:t xml:space="preserve">januari 2016 om försäkringsdistribution (försäkringsdistributions-direktivet) har det införts en ny </w:t>
      </w:r>
      <w:r>
        <w:t>unions</w:t>
      </w:r>
      <w:r w:rsidRPr="00D85C3F">
        <w:t xml:space="preserve">rättslig reglering av försäkrings-distribution. </w:t>
      </w:r>
      <w:r>
        <w:t>Det direktivet ersatte Europaparlamentets och rådets direktiv 2002/92 EG av den 9 december 2002 om försäkringsförmedling. Regelverket gäller för försäkringsförmedlare men också för</w:t>
      </w:r>
      <w:r w:rsidRPr="00D85C3F">
        <w:t xml:space="preserve"> försäkrings</w:t>
      </w:r>
      <w:r>
        <w:softHyphen/>
      </w:r>
      <w:r w:rsidRPr="00D85C3F">
        <w:t xml:space="preserve">företagens distribution av försäkringar </w:t>
      </w:r>
      <w:r>
        <w:t xml:space="preserve">Den utvidgade kretsen av aktörer som har att följa bestämmelserna utgör skälet till att det reglerade området numera benämns försäkringsdistribution och inte försäkringsförmedling, trots att de aktiviteter som omfattas i praktiken inte ändrats. </w:t>
      </w:r>
      <w:r w:rsidRPr="00D85C3F">
        <w:t xml:space="preserve">Skälet </w:t>
      </w:r>
      <w:r>
        <w:t>till</w:t>
      </w:r>
      <w:r w:rsidRPr="00D85C3F">
        <w:t xml:space="preserve"> att försäkringsföretagens verksamhet omfattas är enligt direktivet att konsumenter bör erhålla samma skyddsnivå oberoende av vilken distri</w:t>
      </w:r>
      <w:r>
        <w:softHyphen/>
      </w:r>
      <w:r w:rsidRPr="00D85C3F">
        <w:t>butionskanal som försäkringen tillhandahållits genom (skälen 6 och 7). Vid sidan av ambitionen att höja kundskyddsnivån syftar direktivet även till att förbättra den inre marknadens funktionssätt genom att förenkla gränsöverskridande näringsverksamhet, att skapa en sund konkurrens samt att öka harmoniseringen av de administrativa sanktionerna. För försäkringsföretagens vidkommande innehåller försäkringsdistributions</w:t>
      </w:r>
      <w:r>
        <w:softHyphen/>
      </w:r>
      <w:r w:rsidRPr="00D85C3F">
        <w:t xml:space="preserve">direktivet bl.a. regler om yrkeskrav och krav på organisation av </w:t>
      </w:r>
      <w:r w:rsidRPr="00D85C3F">
        <w:lastRenderedPageBreak/>
        <w:t>verksamheten (artikel 10), informationskrav och uppföranderegler (artiklarna 17–20 och 22–25), ytterligare krav för försäkringsbaserade investeringsprodukter (artiklarna 26–30), sanktioner och andra åtgärder (artiklarna 31–36).</w:t>
      </w:r>
    </w:p>
    <w:p w14:paraId="55F92E86" w14:textId="77777777" w:rsidR="001447FA" w:rsidRDefault="001447FA" w:rsidP="001447FA">
      <w:pPr>
        <w:pStyle w:val="Brdtextmedindrag"/>
      </w:pPr>
      <w:r>
        <w:t>Medlemsstaterna behöver dock inte tillämpa vissa allmänna informa</w:t>
      </w:r>
      <w:r>
        <w:softHyphen/>
        <w:t>tionskrav i direktivet när försäkringsdistributörer bedriver distributions</w:t>
      </w:r>
      <w:r>
        <w:softHyphen/>
        <w:t>verksamhet med anknyt</w:t>
      </w:r>
      <w:r>
        <w:softHyphen/>
        <w:t>ning till försäkringar mot stora risker (artikel 22.1 första stycket). Medlemsstaterna behöver inte heller tillämpa vissa särskilda krav om information till kund när försäkringsdistributören bedriver distributions</w:t>
      </w:r>
      <w:r>
        <w:softHyphen/>
        <w:t>verksamhet i för</w:t>
      </w:r>
      <w:r>
        <w:softHyphen/>
        <w:t>hållande till en professionell kund (artikel 22.1 andra stycket).</w:t>
      </w:r>
    </w:p>
    <w:p w14:paraId="537AB2E7" w14:textId="77777777" w:rsidR="001447FA" w:rsidRDefault="001447FA" w:rsidP="001447FA">
      <w:pPr>
        <w:pStyle w:val="Brdtextmedindrag"/>
      </w:pPr>
      <w:r w:rsidRPr="00D85C3F">
        <w:t>Försäkringsdistributionsdirektivet är liksom andra tjänstepensions</w:t>
      </w:r>
      <w:r>
        <w:softHyphen/>
      </w:r>
      <w:r w:rsidRPr="00D85C3F">
        <w:t>direktivet ett s.k. minimiharmoniseringsdirektiv som medger att medlems</w:t>
      </w:r>
      <w:r>
        <w:softHyphen/>
      </w:r>
      <w:r w:rsidRPr="00D85C3F">
        <w:t>staterna inför krav som går utöver dem i direktivet.</w:t>
      </w:r>
    </w:p>
    <w:p w14:paraId="252E3B29" w14:textId="77777777" w:rsidR="001447FA" w:rsidRPr="00D85C3F" w:rsidRDefault="001447FA" w:rsidP="001447FA">
      <w:pPr>
        <w:pStyle w:val="Rubrik5utannumrering"/>
      </w:pPr>
      <w:r>
        <w:t>Lagen om försäkringsdistribution</w:t>
      </w:r>
    </w:p>
    <w:p w14:paraId="79A0554E" w14:textId="77777777" w:rsidR="001447FA" w:rsidRDefault="001447FA" w:rsidP="001447FA">
      <w:pPr>
        <w:pStyle w:val="Brdtextmedindrag"/>
        <w:ind w:firstLine="0"/>
      </w:pPr>
      <w:r w:rsidRPr="00D85C3F">
        <w:t xml:space="preserve">Försäkringsdistributionsdirektivet </w:t>
      </w:r>
      <w:r>
        <w:t xml:space="preserve">är </w:t>
      </w:r>
      <w:r w:rsidRPr="00D85C3F">
        <w:t xml:space="preserve">i svensk rätt </w:t>
      </w:r>
      <w:r>
        <w:t xml:space="preserve">genomfört </w:t>
      </w:r>
      <w:r w:rsidRPr="00D85C3F">
        <w:t>i en ny lag, lagen (2018:1219) om försäkringsdistribution, som ersatte lagen om försäkringsförmedling (prop. 2017/18:216). Den nya lagen, som trädde i kraft den 1</w:t>
      </w:r>
      <w:r>
        <w:t> </w:t>
      </w:r>
      <w:r w:rsidRPr="00D85C3F">
        <w:t>oktober 2018, innehåller huvudsakligen näringsrättsliga bestämmelser som gäll</w:t>
      </w:r>
      <w:r>
        <w:t>er</w:t>
      </w:r>
      <w:r w:rsidRPr="00D85C3F">
        <w:t xml:space="preserve"> för försäkringsdistributörers försäkrings-distribution, dvs. för försäkringsförmedlare och försäkringsföretag när de distribuerar försäkringar. I det avseendet gör bestämmelserna i princip ingen skillnad mellan distribution av tjänstepensionsförsäkringar</w:t>
      </w:r>
      <w:r>
        <w:t xml:space="preserve"> och</w:t>
      </w:r>
      <w:r w:rsidRPr="00D85C3F">
        <w:t xml:space="preserve"> andra typer av försäkringar. </w:t>
      </w:r>
    </w:p>
    <w:p w14:paraId="16F58122" w14:textId="1E51C526" w:rsidR="001447FA" w:rsidRDefault="001447FA" w:rsidP="001447FA">
      <w:pPr>
        <w:pStyle w:val="Brdtextmedindrag"/>
      </w:pPr>
      <w:r>
        <w:t>Som anges ovan är f</w:t>
      </w:r>
      <w:r w:rsidRPr="00D85C3F">
        <w:t>örsäkringsdistributionsdirektivet, liksom andra tjänstepensionsdirektivet, ett s.k. minimiharmoniseringsdirektiv som medger att medlemsstaterna inför krav som går utöver dem i direktivet. Enligt lagen om försäkringsdistribution gäller sådana krav för försäkrings</w:t>
      </w:r>
      <w:r>
        <w:softHyphen/>
      </w:r>
      <w:r w:rsidRPr="00D85C3F">
        <w:t>företag i fråga om bl.a. vissa tredjepartsersättningar (se samma prop. s.</w:t>
      </w:r>
      <w:r w:rsidR="00F76378">
        <w:t> </w:t>
      </w:r>
      <w:r w:rsidRPr="00D85C3F">
        <w:t>326–338). Vissa av de strängare regler som enligt försäkrings</w:t>
      </w:r>
      <w:r w:rsidR="00F76378">
        <w:softHyphen/>
      </w:r>
      <w:r w:rsidRPr="00D85C3F">
        <w:t>distributions</w:t>
      </w:r>
      <w:r>
        <w:softHyphen/>
      </w:r>
      <w:r w:rsidRPr="00D85C3F">
        <w:t>direktivet endast ska gälla vid distribution av försäkrings</w:t>
      </w:r>
      <w:r w:rsidR="00F76378">
        <w:softHyphen/>
      </w:r>
      <w:r w:rsidRPr="00D85C3F">
        <w:t xml:space="preserve">baserade investeringsprodukter, gäller enligt den </w:t>
      </w:r>
      <w:r>
        <w:t xml:space="preserve">nya </w:t>
      </w:r>
      <w:r w:rsidRPr="00D85C3F">
        <w:t>lagen även vid distribution av pensionsförsäkringar som är exponerade mot marknads</w:t>
      </w:r>
      <w:r w:rsidR="00F76378">
        <w:softHyphen/>
      </w:r>
      <w:r w:rsidRPr="00D85C3F">
        <w:t>volatilitet</w:t>
      </w:r>
      <w:r>
        <w:t xml:space="preserve"> </w:t>
      </w:r>
      <w:r w:rsidRPr="00D85C3F">
        <w:t>(se samma prop. s. 3</w:t>
      </w:r>
      <w:r>
        <w:t>48</w:t>
      </w:r>
      <w:r w:rsidRPr="00D85C3F">
        <w:t>–</w:t>
      </w:r>
      <w:r>
        <w:t>357</w:t>
      </w:r>
      <w:r w:rsidRPr="00D85C3F">
        <w:t>). De ytterligare bestämmelser som avser distribution av tjänstepensions</w:t>
      </w:r>
      <w:r>
        <w:softHyphen/>
      </w:r>
      <w:r w:rsidRPr="00D85C3F">
        <w:t>försäkringar som är exponerade mot marknadsvolatilitet ska dock börja tillämpas först den 1</w:t>
      </w:r>
      <w:r>
        <w:t> </w:t>
      </w:r>
      <w:r w:rsidRPr="00D85C3F">
        <w:t>oktober 2019 (punkt</w:t>
      </w:r>
      <w:r>
        <w:t> </w:t>
      </w:r>
      <w:r w:rsidRPr="00D85C3F">
        <w:t>2 i ikraftträdande- och övergångsbestämmelserna).</w:t>
      </w:r>
    </w:p>
    <w:p w14:paraId="6367A920" w14:textId="77777777" w:rsidR="001447FA" w:rsidRPr="0029692D" w:rsidRDefault="001447FA" w:rsidP="001447FA">
      <w:pPr>
        <w:pStyle w:val="Brdtextmedindrag"/>
      </w:pPr>
      <w:r w:rsidRPr="007E4488">
        <w:t>Varken</w:t>
      </w:r>
      <w:r w:rsidRPr="00D85C3F">
        <w:t xml:space="preserve"> lagen om försäkrings</w:t>
      </w:r>
      <w:r>
        <w:t xml:space="preserve">distribution </w:t>
      </w:r>
      <w:r w:rsidRPr="00D85C3F">
        <w:t>eller försäkrings</w:t>
      </w:r>
      <w:r>
        <w:t>distributions</w:t>
      </w:r>
      <w:r>
        <w:softHyphen/>
        <w:t>direktivet är</w:t>
      </w:r>
      <w:r w:rsidRPr="00D85C3F">
        <w:t xml:space="preserve"> emellertid tillämplig</w:t>
      </w:r>
      <w:r>
        <w:t>a</w:t>
      </w:r>
      <w:r w:rsidRPr="00D85C3F">
        <w:t xml:space="preserve"> på </w:t>
      </w:r>
      <w:r>
        <w:t>tjänstepensionsinstitut, dvs. institut som omfattas av andra tjänstepensionsdirektivet</w:t>
      </w:r>
      <w:r w:rsidRPr="00D85C3F">
        <w:t>.</w:t>
      </w:r>
    </w:p>
    <w:p w14:paraId="1AD01E2C" w14:textId="77777777" w:rsidR="001447FA" w:rsidRDefault="001447FA" w:rsidP="001447FA">
      <w:pPr>
        <w:pStyle w:val="Rubrik5utannumrering"/>
      </w:pPr>
      <w:r>
        <w:t>Tjänstepensionsföretagen ska tillämpa lagen om försäkringsdistribution</w:t>
      </w:r>
    </w:p>
    <w:p w14:paraId="3D2246E4" w14:textId="42050976" w:rsidR="001447FA" w:rsidRDefault="001447FA" w:rsidP="001447FA">
      <w:pPr>
        <w:pStyle w:val="Brdtextmedindrag"/>
        <w:ind w:firstLine="0"/>
      </w:pPr>
      <w:r>
        <w:t xml:space="preserve">Lagen om försäkringsdistribution är som anges ovan tillämplig på försäkringsdistribution som bedrivs av bl.a. försäkringsföretag. </w:t>
      </w:r>
      <w:r w:rsidRPr="00573530">
        <w:t xml:space="preserve">Med försäkringsföretag avses </w:t>
      </w:r>
      <w:r>
        <w:t xml:space="preserve">enligt den lagen </w:t>
      </w:r>
      <w:r w:rsidRPr="00573530">
        <w:t xml:space="preserve">företag som har tillstånd att driva försäkringsrörelse enligt </w:t>
      </w:r>
      <w:r>
        <w:t>försäkringsrörelselagen</w:t>
      </w:r>
      <w:r w:rsidRPr="00573530">
        <w:t xml:space="preserve"> eller lagen om utländska försäkringsgivares </w:t>
      </w:r>
      <w:r>
        <w:t xml:space="preserve">och tjänstepensionsinstituts </w:t>
      </w:r>
      <w:r w:rsidRPr="00573530">
        <w:t>verksamhet i Sverige</w:t>
      </w:r>
      <w:r>
        <w:t xml:space="preserve"> (se prop. </w:t>
      </w:r>
      <w:r w:rsidRPr="00EA12D8">
        <w:t>2017/18:216</w:t>
      </w:r>
      <w:r>
        <w:t>. s. 141 f.)</w:t>
      </w:r>
      <w:r w:rsidRPr="00573530">
        <w:t>.</w:t>
      </w:r>
      <w:r>
        <w:t xml:space="preserve"> </w:t>
      </w:r>
    </w:p>
    <w:p w14:paraId="6706688D" w14:textId="30A3AD89" w:rsidR="001447FA" w:rsidRDefault="001447FA" w:rsidP="001447FA">
      <w:pPr>
        <w:pStyle w:val="Brdtextmedindrag"/>
      </w:pPr>
      <w:r>
        <w:lastRenderedPageBreak/>
        <w:t>Av försäkringsdistribu</w:t>
      </w:r>
      <w:r>
        <w:softHyphen/>
        <w:t xml:space="preserve">tionsdirektivet framgår dock att en senare utvärdering av direktivet ska omfatta en diskussion om möjligheterna att tillämpa regelverket på produkter distribuerade av tjänstepensionsinstitut (artikel 41.2). </w:t>
      </w:r>
      <w:r w:rsidRPr="004C3D24">
        <w:rPr>
          <w:i/>
        </w:rPr>
        <w:t>AFA Försäkring</w:t>
      </w:r>
      <w:r w:rsidRPr="00616FFB">
        <w:t xml:space="preserve">, </w:t>
      </w:r>
      <w:r w:rsidRPr="004C3D24">
        <w:rPr>
          <w:i/>
        </w:rPr>
        <w:t>Alecta</w:t>
      </w:r>
      <w:r>
        <w:t>,</w:t>
      </w:r>
      <w:r w:rsidRPr="00616FFB">
        <w:t xml:space="preserve"> </w:t>
      </w:r>
      <w:r w:rsidRPr="004C3D24">
        <w:rPr>
          <w:i/>
        </w:rPr>
        <w:t>AMF</w:t>
      </w:r>
      <w:r>
        <w:t xml:space="preserve"> och </w:t>
      </w:r>
      <w:r w:rsidRPr="004C3D24">
        <w:rPr>
          <w:i/>
        </w:rPr>
        <w:t>Folksam</w:t>
      </w:r>
      <w:r>
        <w:t xml:space="preserve"> anser att ett beslut om förslaget bör avvakta den utvärderingen. När en sådan utvärdering kommer att ske är dock ovisst. Det kan alltså konstateras att om de angivna försäkringsföretagens önskemål tillgodoses, skulle det sannolikt innebära att tjänstepensionsinstituten inte förrän om flera år omfattas av några distributionsregler. Det är inte heller säkert att utgången av en framtida utvärdering av distributionsregler på EU-nivå blir relevant för svenskt vidkommande. Mot den bakgrunden förefaller det inte lämpligt att avvakta den</w:t>
      </w:r>
      <w:r w:rsidR="00F76378">
        <w:t xml:space="preserve"> ovan</w:t>
      </w:r>
      <w:r>
        <w:t xml:space="preserve"> angivna diskussionen eller de efter den, eventuellt följande gemensamma reglerna. Det saknas alltså skäl att tillmötesgå remiss</w:t>
      </w:r>
      <w:r>
        <w:softHyphen/>
        <w:t>instansernas förslag i den delen.</w:t>
      </w:r>
    </w:p>
    <w:p w14:paraId="7BE5CD40" w14:textId="5CF6F946" w:rsidR="001447FA" w:rsidRDefault="001447FA" w:rsidP="001447FA">
      <w:pPr>
        <w:pStyle w:val="Brdtextmedindrag"/>
      </w:pPr>
      <w:r>
        <w:t>I avsnitt 5.2 görs bedömningen att tjänstepensions</w:t>
      </w:r>
      <w:r>
        <w:softHyphen/>
        <w:t>verksamhet är att anse som en form av försäkringsrörelse och att tjänstepensionsföretagen ingår försäkringsavtal</w:t>
      </w:r>
      <w:r w:rsidRPr="003F2735">
        <w:t>.</w:t>
      </w:r>
      <w:r>
        <w:t xml:space="preserve"> Av detta följer bl.a. att samma typ av tjänste</w:t>
      </w:r>
      <w:r>
        <w:softHyphen/>
        <w:t>pensions</w:t>
      </w:r>
      <w:r w:rsidR="00F76378">
        <w:softHyphen/>
      </w:r>
      <w:r>
        <w:t>försäkringar som distribueras av försäkringsföretag och försäk</w:t>
      </w:r>
      <w:r>
        <w:softHyphen/>
        <w:t>rings</w:t>
      </w:r>
      <w:r w:rsidR="00F76378">
        <w:softHyphen/>
      </w:r>
      <w:r>
        <w:t>förmedlare också kommer kunna distribueras av tjänste</w:t>
      </w:r>
      <w:r>
        <w:softHyphen/>
        <w:t>pensions</w:t>
      </w:r>
      <w:r>
        <w:softHyphen/>
        <w:t>företag och utländska tjänstepensionsinstitut. Dessa företags försäkrings</w:t>
      </w:r>
      <w:r>
        <w:softHyphen/>
        <w:t>produkter skiljer sig därmed inte åt, vilket i sig får anses motivera åtgärder för att uppnå ett likartat regelverk vid all distribution av försäkringsavtal.</w:t>
      </w:r>
    </w:p>
    <w:p w14:paraId="39FFFCE6" w14:textId="77777777" w:rsidR="001447FA" w:rsidRDefault="001447FA" w:rsidP="001447FA">
      <w:pPr>
        <w:pStyle w:val="Brdtextmedindrag"/>
      </w:pPr>
      <w:r>
        <w:t>I förevarande fall står valet mellan att för tjänstepensionsföretag och utländska tjänstepensionsinstitut inte införa några bestämmelser om distribution, att införa särskilt utformade bestämmelser om distribu</w:t>
      </w:r>
      <w:r>
        <w:softHyphen/>
        <w:t>tionsregler eller att låta dem omfattas av lagen om försäkringsdistribution. När det gäller det först nämnda alterna</w:t>
      </w:r>
      <w:r>
        <w:softHyphen/>
        <w:t xml:space="preserve">tivet förefaller detta uteslutet mot bakgrund av behovet av skydd för blivande pensionärer och i förhållande till en sund konkurrens mellan olika marknadsaktörer på pensionsområdet. </w:t>
      </w:r>
    </w:p>
    <w:p w14:paraId="2C95C5B8" w14:textId="77777777" w:rsidR="001447FA" w:rsidRDefault="001447FA" w:rsidP="001447FA">
      <w:pPr>
        <w:pStyle w:val="Brdtextmedindrag"/>
      </w:pPr>
      <w:r>
        <w:t xml:space="preserve">När det gäller att, så som </w:t>
      </w:r>
      <w:r w:rsidRPr="004C3D24">
        <w:rPr>
          <w:i/>
        </w:rPr>
        <w:t>Sveriges Kommuner och Landsting</w:t>
      </w:r>
      <w:r w:rsidRPr="004C3D24">
        <w:t xml:space="preserve">, </w:t>
      </w:r>
      <w:r w:rsidRPr="003104E9">
        <w:rPr>
          <w:i/>
        </w:rPr>
        <w:t>TCO</w:t>
      </w:r>
      <w:r>
        <w:t>,</w:t>
      </w:r>
      <w:r>
        <w:rPr>
          <w:i/>
        </w:rPr>
        <w:t xml:space="preserve"> </w:t>
      </w:r>
      <w:r w:rsidRPr="003104E9">
        <w:rPr>
          <w:i/>
        </w:rPr>
        <w:t>Saco</w:t>
      </w:r>
      <w:r>
        <w:t xml:space="preserve">, </w:t>
      </w:r>
      <w:r w:rsidRPr="004C3D24">
        <w:rPr>
          <w:i/>
        </w:rPr>
        <w:t>LO</w:t>
      </w:r>
      <w:r>
        <w:t xml:space="preserve">, </w:t>
      </w:r>
      <w:r w:rsidRPr="003104E9">
        <w:rPr>
          <w:i/>
        </w:rPr>
        <w:t>AFA Försäkring</w:t>
      </w:r>
      <w:r>
        <w:t xml:space="preserve">, </w:t>
      </w:r>
      <w:r w:rsidRPr="003104E9">
        <w:rPr>
          <w:i/>
        </w:rPr>
        <w:t>Alecta</w:t>
      </w:r>
      <w:r>
        <w:t xml:space="preserve">, </w:t>
      </w:r>
      <w:r w:rsidRPr="003104E9">
        <w:rPr>
          <w:i/>
        </w:rPr>
        <w:t>AMF</w:t>
      </w:r>
      <w:r>
        <w:t xml:space="preserve">, </w:t>
      </w:r>
      <w:r w:rsidRPr="00B81136">
        <w:rPr>
          <w:i/>
        </w:rPr>
        <w:t>Folksam</w:t>
      </w:r>
      <w:r>
        <w:t xml:space="preserve"> och </w:t>
      </w:r>
      <w:r w:rsidRPr="004C3D24">
        <w:rPr>
          <w:i/>
        </w:rPr>
        <w:t>Kåpan Pensioner</w:t>
      </w:r>
      <w:r>
        <w:t xml:space="preserve"> förespråkar, införa särskilt utformade bestämmelser om distribution, skulle det i och för sig kunna leda till ett tillfreds</w:t>
      </w:r>
      <w:r>
        <w:softHyphen/>
        <w:t xml:space="preserve">ställande skydd för blivande pensionärer. Däremot skulle en sådan ordning försvåra samspelet mellan försäkringsrörelselagen och lagen om tjänstepensionsföretag. Ett samspel som ter sig centralt i den nya regleringsmiljö som uppkommer i och med införandet av lagen om tjänstepensionsföretag. </w:t>
      </w:r>
    </w:p>
    <w:p w14:paraId="08CEE63C" w14:textId="6CCD15BD" w:rsidR="001447FA" w:rsidRDefault="001447FA" w:rsidP="001447FA">
      <w:pPr>
        <w:pStyle w:val="Brdtextmedindrag"/>
      </w:pPr>
      <w:r>
        <w:t>Regeringen föreslår i det sammanhanget att försäkringsföretag ska kunna omvandlas till tjänstepensionsföretag och vice versa (se avsnitt 6.3). Vidare föreslår regeringen att försäkringsbestånd ska kunna överlåtas mellan tjänstepensionsföretag och försäkringsföretag och vice versa (se avsnitt 11). Slutligen kommer bestämmelserna i försäkringsavtalslagen (2005:104) om återköp och överföring att kunna vara tillämpliga både på försäkringsavtal som ingås av tjänstepensionsföretag och försäkringsavtal som ingås av försäkringsföretag. Den enskilde kommer alltså att kunna få en försäkring överförd från ett försäkringsföretag till ett tjänste</w:t>
      </w:r>
      <w:r w:rsidR="00AA0939">
        <w:softHyphen/>
      </w:r>
      <w:r>
        <w:t>pensions</w:t>
      </w:r>
      <w:r w:rsidR="00A07B62">
        <w:softHyphen/>
      </w:r>
      <w:r>
        <w:t>företag och vice versa. När det gäller återköp och överföringar kan det också noteras att en stor del av den konkurrensutsatta marknaden för tjänstepension bedrivs via upphandlingar. I dessa upp</w:t>
      </w:r>
      <w:r>
        <w:softHyphen/>
        <w:t>handlingar tillfrågas först flera försäkringsföretag, i framtiden sannolikt även tjänstepensions</w:t>
      </w:r>
      <w:r w:rsidR="00A07B62">
        <w:softHyphen/>
      </w:r>
      <w:r>
        <w:t xml:space="preserve">företag, om att lämna offerter för att bli valbara i pensionsplanen. De som </w:t>
      </w:r>
      <w:r>
        <w:lastRenderedPageBreak/>
        <w:t xml:space="preserve">bedöms bäst leva upp till de ställda kraven blir därefter valbara. Det är sedan ofta upp till den anställde att välja vilken av de valbara företagen som ska få förvalta dennes tjänstepension. I flera fall får det alltså antas att både försäkringsföretag och tjänstepensionsföretag kommer att ingå bland de valbara alternativen. </w:t>
      </w:r>
    </w:p>
    <w:p w14:paraId="04633CBB" w14:textId="3FF518EB" w:rsidR="001447FA" w:rsidRDefault="001447FA" w:rsidP="001447FA">
      <w:pPr>
        <w:pStyle w:val="Brdtextmedindrag"/>
      </w:pPr>
      <w:r>
        <w:t>Regeringen finner mot den bakgrunden att det är av stor vikt för tjänste</w:t>
      </w:r>
      <w:r w:rsidR="00A07B62">
        <w:softHyphen/>
      </w:r>
      <w:r>
        <w:t>pensionsmarknaden som helhet att all försäkringsdistribution omfattas av ett gemensamt regelverk. Då kan både försäkringsföretag och tjänste</w:t>
      </w:r>
      <w:r w:rsidR="00A07B62">
        <w:softHyphen/>
      </w:r>
      <w:r>
        <w:t>pensionsföretag delta på den marknaden, omvandlas från den ena kategorin till den andra och försäkringsavtal flytta mellan de två kate</w:t>
      </w:r>
      <w:r w:rsidR="00A07B62">
        <w:softHyphen/>
      </w:r>
      <w:r>
        <w:t xml:space="preserve">gorierna, utan att intresset av skydd vid distributionen för de framtida pensionärerna får stå tillbaka. </w:t>
      </w:r>
    </w:p>
    <w:p w14:paraId="6E1D767F" w14:textId="4905896E" w:rsidR="001447FA" w:rsidRDefault="001447FA" w:rsidP="001447FA">
      <w:pPr>
        <w:pStyle w:val="Brdtextmedindrag"/>
      </w:pPr>
      <w:r>
        <w:t>Eftersom det är obligatoriskt enligt unionsrätten att tillämpa försäkrings</w:t>
      </w:r>
      <w:r>
        <w:softHyphen/>
        <w:t>distributionsdirektivet på försäkringsföretagen måste dessa lyda under lagen om försäkringsdistribution, den svenska lagstiftning som genomför det nämnda direktivet. Om tjänstepensionsföretag och försäk</w:t>
      </w:r>
      <w:r>
        <w:softHyphen/>
        <w:t>ringsföretag ska kunna omfattas av samma distributionsregelverk krävs således att tjänstepensionsföretagen omfattas av lagen om försäkrings</w:t>
      </w:r>
      <w:r>
        <w:softHyphen/>
        <w:t>distribution. Regeringens ställningstagande blir därför att tjänstepensions</w:t>
      </w:r>
      <w:r>
        <w:softHyphen/>
        <w:t>företagen ska tillämpa lagen om försäkringsdistribution. En bestämmelse av den inne</w:t>
      </w:r>
      <w:r>
        <w:softHyphen/>
        <w:t xml:space="preserve">börden bör tas in i </w:t>
      </w:r>
      <w:r w:rsidR="00B34DB9">
        <w:t xml:space="preserve">den nya </w:t>
      </w:r>
      <w:r>
        <w:t xml:space="preserve">lagen om tjänstepensionsföretag. </w:t>
      </w:r>
    </w:p>
    <w:p w14:paraId="7B57D88D" w14:textId="77777777" w:rsidR="001447FA" w:rsidDel="00A634DC" w:rsidRDefault="001447FA" w:rsidP="001447FA">
      <w:pPr>
        <w:pStyle w:val="Rubrik5utannumrering"/>
      </w:pPr>
      <w:r>
        <w:t>U</w:t>
      </w:r>
      <w:r w:rsidDel="00A634DC">
        <w:t>tländska tjänstepensionsinstitut</w:t>
      </w:r>
      <w:r>
        <w:t xml:space="preserve"> ska tillämpa lagen om försäkringsdistribution om de driver försäkringsdistribution i Sverige</w:t>
      </w:r>
    </w:p>
    <w:p w14:paraId="741B8125" w14:textId="74760AEA" w:rsidR="001447FA" w:rsidRDefault="001447FA" w:rsidP="001447FA">
      <w:pPr>
        <w:pStyle w:val="Brdtextmedindrag"/>
        <w:ind w:firstLine="0"/>
      </w:pPr>
      <w:r w:rsidRPr="00CA452C" w:rsidDel="00A634DC">
        <w:rPr>
          <w:i/>
        </w:rPr>
        <w:t>Finansinspektionen</w:t>
      </w:r>
      <w:r w:rsidRPr="00B703AC" w:rsidDel="00A634DC">
        <w:t xml:space="preserve"> </w:t>
      </w:r>
      <w:r w:rsidDel="00A634DC">
        <w:t xml:space="preserve">efterfrågar ett klargörande </w:t>
      </w:r>
      <w:r>
        <w:t>huruvida</w:t>
      </w:r>
      <w:r w:rsidRPr="00B703AC" w:rsidDel="00A634DC">
        <w:t xml:space="preserve"> reglerna </w:t>
      </w:r>
      <w:r>
        <w:t xml:space="preserve">i lagen om försäkringsdistribution </w:t>
      </w:r>
      <w:r w:rsidRPr="00B703AC" w:rsidDel="00A634DC">
        <w:t xml:space="preserve">ska tillämpas av samtliga </w:t>
      </w:r>
      <w:r w:rsidDel="00A634DC">
        <w:t xml:space="preserve">utländska </w:t>
      </w:r>
      <w:r w:rsidRPr="00B703AC" w:rsidDel="00A634DC">
        <w:t>tjänste</w:t>
      </w:r>
      <w:r>
        <w:softHyphen/>
      </w:r>
      <w:r w:rsidRPr="00B703AC" w:rsidDel="00A634DC">
        <w:t>pensinstitut, eller bara sådana som även i sitt hemland anses driva försäkringsrörelse.</w:t>
      </w:r>
      <w:r w:rsidDel="00A634DC">
        <w:t xml:space="preserve"> I det avseendet bör det framhållas att hemlandets bedömning i det avseendet inte är avgörande för frågan. I</w:t>
      </w:r>
      <w:r>
        <w:t xml:space="preserve"> </w:t>
      </w:r>
      <w:r w:rsidDel="00A634DC">
        <w:t>stället bestäms det nu aktuella tillämpningsområdet av huruvida åtgärderna utgör försäk</w:t>
      </w:r>
      <w:r>
        <w:softHyphen/>
      </w:r>
      <w:r w:rsidDel="00A634DC">
        <w:t>ringsdistribution, och som en del av den bedömningen, om den distri</w:t>
      </w:r>
      <w:r>
        <w:softHyphen/>
      </w:r>
      <w:r w:rsidDel="00A634DC">
        <w:t xml:space="preserve">buerade tjänstepensionsförmånen konstituerar ett försäkringsavtal enligt svensk rätt (se prop. 2017/18:216 s. 110 f.). </w:t>
      </w:r>
      <w:r>
        <w:t>Om så är fallet ska ett utländskt tjänstepensionsinstitut tillämpa lagen om försäkrings</w:t>
      </w:r>
      <w:r>
        <w:softHyphen/>
        <w:t>distribution, vilket bör anges i lagen (1998:293) om utländska försäkrings</w:t>
      </w:r>
      <w:r>
        <w:softHyphen/>
        <w:t>givares och tjänste</w:t>
      </w:r>
      <w:r w:rsidR="00B34DB9">
        <w:softHyphen/>
      </w:r>
      <w:r>
        <w:t>pensionsinstituts verksamhet i Sverige. Bedömningen av om ett avtal är ett försäkringsavtal eller inte får göras utifrån det som anges i avsnitt 5.2.</w:t>
      </w:r>
    </w:p>
    <w:p w14:paraId="5E36663F" w14:textId="77777777" w:rsidR="001447FA" w:rsidRDefault="001447FA" w:rsidP="001447FA">
      <w:pPr>
        <w:pStyle w:val="Rubrik5utannumrering"/>
      </w:pPr>
      <w:r>
        <w:t xml:space="preserve">Ökade kostnader och allmänt om tillämpliga bestämmelser </w:t>
      </w:r>
    </w:p>
    <w:p w14:paraId="67FD57D3" w14:textId="77777777" w:rsidR="001447FA" w:rsidRDefault="001447FA" w:rsidP="001447FA">
      <w:pPr>
        <w:pStyle w:val="Brdtextmedindrag"/>
        <w:ind w:firstLine="0"/>
      </w:pPr>
      <w:r>
        <w:t xml:space="preserve">Som </w:t>
      </w:r>
      <w:r w:rsidRPr="003104E9">
        <w:rPr>
          <w:i/>
        </w:rPr>
        <w:t>Offentliganställdas Förhandlingsråd</w:t>
      </w:r>
      <w:r>
        <w:t xml:space="preserve"> </w:t>
      </w:r>
      <w:r w:rsidRPr="0092575E">
        <w:rPr>
          <w:i/>
        </w:rPr>
        <w:t>(OFR)</w:t>
      </w:r>
      <w:r>
        <w:t xml:space="preserve"> och </w:t>
      </w:r>
      <w:r w:rsidRPr="00B81136">
        <w:rPr>
          <w:i/>
        </w:rPr>
        <w:t>PTK</w:t>
      </w:r>
      <w:r>
        <w:t xml:space="preserve"> anför kan det inte bortses från att en tillämpning av distributions</w:t>
      </w:r>
      <w:r>
        <w:softHyphen/>
        <w:t>regelverket kan tänkas till viss del fördyra bl.a. tjänstepensionsföretagens distribution av tjänste</w:t>
      </w:r>
      <w:r>
        <w:softHyphen/>
        <w:t>pensions</w:t>
      </w:r>
      <w:r>
        <w:softHyphen/>
        <w:t xml:space="preserve">försäkringar, jämfört med om inga eller mer begränsade regler införs. Samtidigt bör det, som även </w:t>
      </w:r>
      <w:r w:rsidRPr="009A5A54">
        <w:rPr>
          <w:i/>
        </w:rPr>
        <w:t>Livförsäkringsbolaget Skandia ömsesidigt</w:t>
      </w:r>
      <w:r w:rsidRPr="000801BE">
        <w:t xml:space="preserve">, </w:t>
      </w:r>
      <w:r w:rsidRPr="009A5A54">
        <w:rPr>
          <w:i/>
        </w:rPr>
        <w:t>Länsförsäkringar AB</w:t>
      </w:r>
      <w:r w:rsidRPr="000801BE">
        <w:t xml:space="preserve">, </w:t>
      </w:r>
      <w:r w:rsidRPr="009A5A54">
        <w:rPr>
          <w:i/>
        </w:rPr>
        <w:t>Swedbank Försäkring AB</w:t>
      </w:r>
      <w:r w:rsidRPr="006F1DC7">
        <w:t>,</w:t>
      </w:r>
      <w:r w:rsidRPr="000801BE">
        <w:t xml:space="preserve"> </w:t>
      </w:r>
      <w:r w:rsidRPr="009A5A54">
        <w:rPr>
          <w:i/>
        </w:rPr>
        <w:t>SEB Pension och Försäkring AB</w:t>
      </w:r>
      <w:r w:rsidRPr="000801BE">
        <w:rPr>
          <w:i/>
        </w:rPr>
        <w:t xml:space="preserve"> </w:t>
      </w:r>
      <w:r w:rsidRPr="009A5A54">
        <w:t>och</w:t>
      </w:r>
      <w:r w:rsidRPr="000801BE">
        <w:rPr>
          <w:i/>
        </w:rPr>
        <w:t xml:space="preserve"> SPP</w:t>
      </w:r>
      <w:r>
        <w:t xml:space="preserve"> framhåller, inte vara förenat med några orimliga hinder eller kostnader för tjänstepensions</w:t>
      </w:r>
      <w:r>
        <w:softHyphen/>
        <w:t>företag och utländska tjänstepensionsinstitut att efterleva reglerna i lagen om försäkrings</w:t>
      </w:r>
      <w:r>
        <w:softHyphen/>
        <w:t xml:space="preserve">distribution. Dessutom bör det noteras att samtliga försäkringsföretag, inklusive de som väljer att omvandlas till tjänstepensionsföretag, redan får </w:t>
      </w:r>
      <w:r>
        <w:lastRenderedPageBreak/>
        <w:t>förutsättas gjort de anpassningar som behövs för att följa distributions</w:t>
      </w:r>
      <w:r>
        <w:softHyphen/>
        <w:t>reglerna. I många situationer kommer heller flertalet av reglerna inte ens att aktualiseras, t.ex. då rådgivning inte förekommer eller tredjeparts</w:t>
      </w:r>
      <w:r>
        <w:softHyphen/>
        <w:t>ersättningar inte tas emot eller ges ut. Till detta kommer att vissa särskilda regler som gäller vid distribution av försäkringsbaserade investerings</w:t>
      </w:r>
      <w:r>
        <w:softHyphen/>
        <w:t>produkter, dvs. avseende information och passande</w:t>
      </w:r>
      <w:r>
        <w:softHyphen/>
        <w:t>bedömning, inte behöver tillämpas vid distribution av pensions</w:t>
      </w:r>
      <w:r>
        <w:softHyphen/>
        <w:t xml:space="preserve">försäkringar som är </w:t>
      </w:r>
      <w:r w:rsidRPr="00822931">
        <w:rPr>
          <w:sz w:val="18"/>
        </w:rPr>
        <w:t>expo</w:t>
      </w:r>
      <w:r w:rsidRPr="00822931">
        <w:rPr>
          <w:sz w:val="18"/>
        </w:rPr>
        <w:softHyphen/>
        <w:t>nerade</w:t>
      </w:r>
      <w:r>
        <w:t xml:space="preserve"> mot marknadsvolatilitet (jfr 6 kap. 4–7 och 11–12 §§ med de bestämmelser som räknas upp i 7 kap. 1 §). I de fallen medför således hänvisningen till lagen om försäkrings</w:t>
      </w:r>
      <w:r>
        <w:softHyphen/>
        <w:t xml:space="preserve">distribution inget direkt merarbete. </w:t>
      </w:r>
    </w:p>
    <w:p w14:paraId="7D1F2ACA" w14:textId="534FB5F1" w:rsidR="001447FA" w:rsidRDefault="001447FA" w:rsidP="001447FA">
      <w:pPr>
        <w:pStyle w:val="Brdtextmedindrag"/>
      </w:pPr>
      <w:r>
        <w:t>Eftersom förslaget innebär att tjänstepensionsföretag och utländska tjänstepensionsinstitut åläggs att följa samma regler som försäkrings</w:t>
      </w:r>
      <w:r>
        <w:softHyphen/>
        <w:t>företag är det vidare främst 4, 5 och 7 kap. lagen om försäkrings</w:t>
      </w:r>
      <w:r>
        <w:softHyphen/>
        <w:t>distribution som aktualiseras. I 4 och 5 kap. finns bl.a. de grun</w:t>
      </w:r>
      <w:r>
        <w:softHyphen/>
        <w:t>dläggande bestämmelser som ska följas av försäkrings</w:t>
      </w:r>
      <w:r>
        <w:softHyphen/>
        <w:t>distributörer, såsom kravet på att upprätthålla god försäkrings</w:t>
      </w:r>
      <w:r>
        <w:softHyphen/>
        <w:t>distributionssed, liksom regler kring produktgodkännande</w:t>
      </w:r>
      <w:r>
        <w:softHyphen/>
        <w:t>processer samt kunskap och kompetens för anställda. Reglerna kring hur försäkringsdistributörer ska uppträda får anses vara av central betydelse för all försäkringsdistribution. Regeringen ser inga övertygande skäl till varför inte reglerna också ska gälla för tjänste</w:t>
      </w:r>
      <w:r w:rsidR="00B34DB9">
        <w:softHyphen/>
      </w:r>
      <w:r>
        <w:t xml:space="preserve">pensionsföretag och utländska tjänstepensionsinstitut i motsvarande situationer som är verksamma på samma marknad som försäkringsföretag. I 7 kap. </w:t>
      </w:r>
      <w:r w:rsidR="00B34DB9">
        <w:t>samma</w:t>
      </w:r>
      <w:r>
        <w:t xml:space="preserve"> lag finns, genom hänvisningar till bestämmelser i 6 kap., bl.a. regler om hantering av intressekonflikter. Reglerna har som främsta syfte att förhindra att försäkringsdistributören sätter sina egna intressen före kundens intressen. Typiskt sett är förekomsten av intressekonflikter en av de mest angelägna frågorna inom ramen för försäkringsdistribution och enligt regeringens uppfattning är det av stor vikt att reglerna gäller för alla som tillhandahåller tjänstepensioner, oavsett vem som meddelar försäkringen.</w:t>
      </w:r>
    </w:p>
    <w:p w14:paraId="2FB9923A" w14:textId="77777777" w:rsidR="001447FA" w:rsidRDefault="001447FA" w:rsidP="001447FA">
      <w:pPr>
        <w:pStyle w:val="Brdtextmedindrag"/>
      </w:pPr>
      <w:r>
        <w:t>Det finns här även anledning att poängtera att de allra flesta förfaranden som avses i lagen om försäkringsdistribution i hög grad ska vara anpassade efter den verksamhet som drivs. Särskilt för de tjänstepensionsföretag som är verksamma på det kollektivavtalade tjänste</w:t>
      </w:r>
      <w:r>
        <w:softHyphen/>
        <w:t xml:space="preserve">pensionsområdet torde i och för sig t.ex. det kundskydd som bl.a. </w:t>
      </w:r>
      <w:r w:rsidRPr="009A5A54">
        <w:rPr>
          <w:i/>
        </w:rPr>
        <w:t>Sveriges Kommuner och Landsting</w:t>
      </w:r>
      <w:r w:rsidRPr="000801BE">
        <w:t xml:space="preserve"> </w:t>
      </w:r>
      <w:r>
        <w:t>hänvisar till tala för att förfarandena i praktiken blir begränsade. Om det är fallet eller inte får dock avgöras vid den initiala analys som varje aktör som omfattas av distributionsregelverket ska göra när de förfarandena utformas. För en verksamhet som i stor omfattning riskerar att vara förenad med intressekonflikter är de förfaranden som nu avses naturligtvis mer betungande och följaktligen kostsamma.</w:t>
      </w:r>
    </w:p>
    <w:p w14:paraId="7D2B84DF" w14:textId="77777777" w:rsidR="001447FA" w:rsidRDefault="001447FA" w:rsidP="001447FA">
      <w:pPr>
        <w:pStyle w:val="Brdtextmedindrag"/>
      </w:pPr>
      <w:r>
        <w:t>Med andra ord torde kostnaden för att upprätthålla de nu aktuella förfarandena motsvaras av ett i sammanhanget högst relevant, ökat kund</w:t>
      </w:r>
      <w:r>
        <w:softHyphen/>
        <w:t>skydd samt även motiveras av målsättningen av likabehandling av olika marknadsaktörer.</w:t>
      </w:r>
    </w:p>
    <w:p w14:paraId="09955BFF" w14:textId="77777777" w:rsidR="001447FA" w:rsidRDefault="001447FA" w:rsidP="001447FA">
      <w:pPr>
        <w:pStyle w:val="Rubrik5utannumrering"/>
      </w:pPr>
      <w:r>
        <w:t>Särskilt om informationskrav och prövning av krav och behov</w:t>
      </w:r>
    </w:p>
    <w:p w14:paraId="41F6F837" w14:textId="3403BDB6" w:rsidR="001447FA" w:rsidRDefault="001447FA" w:rsidP="001447FA">
      <w:pPr>
        <w:pStyle w:val="Brdtextmedindrag"/>
        <w:ind w:firstLine="0"/>
      </w:pPr>
      <w:r>
        <w:t xml:space="preserve">I 5 kap. lagen om försäkringsdistribution finns bestämmelser om </w:t>
      </w:r>
      <w:r w:rsidRPr="00B74435">
        <w:t>informa</w:t>
      </w:r>
      <w:r w:rsidR="00B34DB9">
        <w:softHyphen/>
      </w:r>
      <w:r w:rsidRPr="00B74435">
        <w:t xml:space="preserve">tionskrav och prövning av </w:t>
      </w:r>
      <w:r>
        <w:t xml:space="preserve">kundens </w:t>
      </w:r>
      <w:r w:rsidRPr="00B74435">
        <w:t>krav och behov</w:t>
      </w:r>
      <w:r>
        <w:t>. En särskild fråga som aktualiseras i anledning av förslaget, liksom vid genom</w:t>
      </w:r>
      <w:r>
        <w:softHyphen/>
        <w:t xml:space="preserve">förandet i svensk </w:t>
      </w:r>
      <w:r>
        <w:lastRenderedPageBreak/>
        <w:t>rätt av försäkringsdistributionsdirektivet, är hur de reglerna förhåller sig till den relativt komplicerade distributionsmodell som finns på den svenska tjänstepensionsmarknaden (se prop. 2017/18:216 s. 286–289). Mot den bakgrunden anförs följande. Vid kollektivavtalade tjänste</w:t>
      </w:r>
      <w:r>
        <w:softHyphen/>
        <w:t>pensions</w:t>
      </w:r>
      <w:r>
        <w:softHyphen/>
        <w:t>planer följer planen en överenskommelse mellan en arbets</w:t>
      </w:r>
      <w:r>
        <w:softHyphen/>
        <w:t>givar</w:t>
      </w:r>
      <w:r>
        <w:softHyphen/>
        <w:t>organisation och en central arbetstagarorganisation. Som även anges ovan upphandlas tjänstepensions</w:t>
      </w:r>
      <w:r>
        <w:softHyphen/>
        <w:t>företag eller försäkringsföretag för att erbjuda de tjänster som följer av tjänstepensionsplanen. När en arbets</w:t>
      </w:r>
      <w:r>
        <w:softHyphen/>
        <w:t>givare ansluter sig till kollektivavtalet blir denne även skyldig att följa tjänste</w:t>
      </w:r>
      <w:r w:rsidR="00B34DB9">
        <w:softHyphen/>
      </w:r>
      <w:r>
        <w:t>pensionsplanen. Det innebär att arbetsgivarens anställda ansluts till tjänstepensionsplanen och kan välja bland de försäkringar som omfattas. När den anställde har gjort sina val inom planen uppstår det ett försäkrings</w:t>
      </w:r>
      <w:r>
        <w:softHyphen/>
        <w:t>avtal mellan arbetsgivaren och tjänste</w:t>
      </w:r>
      <w:r>
        <w:softHyphen/>
        <w:t>pensionsföretaget eller försäkrings</w:t>
      </w:r>
      <w:r>
        <w:softHyphen/>
        <w:t xml:space="preserve">företaget under vilket den anställde blir försäkrad. </w:t>
      </w:r>
    </w:p>
    <w:p w14:paraId="3A9D20C2" w14:textId="0E91BCD2" w:rsidR="001447FA" w:rsidRDefault="001447FA" w:rsidP="001447FA">
      <w:pPr>
        <w:pStyle w:val="Brdtextmedindrag"/>
      </w:pPr>
      <w:r>
        <w:t>Vid en sådan ordning får arbetsgivaren anses utgöra en sådan grupp</w:t>
      </w:r>
      <w:r>
        <w:softHyphen/>
        <w:t>företrädare som ingår ett försäkringsavtal för gruppmedlemmarnas räkning i försäkrings</w:t>
      </w:r>
      <w:r>
        <w:softHyphen/>
        <w:t>distributions</w:t>
      </w:r>
      <w:r>
        <w:softHyphen/>
        <w:t>direktivets mening (se skäl 49 i försäk</w:t>
      </w:r>
      <w:r w:rsidR="00B34DB9">
        <w:softHyphen/>
      </w:r>
      <w:r>
        <w:t>rings</w:t>
      </w:r>
      <w:r>
        <w:softHyphen/>
        <w:t xml:space="preserve">distributionsdirektivet). Arbetsgivaren är således den som ska betraktas som tjänstepensionsföretagets kund när det kommer till krav- och behovsprövning samt lämnande av information (en annan sak är dock att om </w:t>
      </w:r>
      <w:r w:rsidRPr="00A7114C">
        <w:t>e</w:t>
      </w:r>
      <w:r>
        <w:t xml:space="preserve">tt tjänstepensionsföretag </w:t>
      </w:r>
      <w:r w:rsidRPr="00A7114C">
        <w:t xml:space="preserve">tar direkt kontakt med den anställde, i syfte att påverka dennes val eller avseende dispositioner inom redan slutna försäkringsavtal, är </w:t>
      </w:r>
      <w:r>
        <w:t xml:space="preserve">det </w:t>
      </w:r>
      <w:r w:rsidRPr="00A7114C">
        <w:t>den anställde att anse som kund i</w:t>
      </w:r>
      <w:r>
        <w:t xml:space="preserve"> förhållande till företaget)</w:t>
      </w:r>
      <w:r w:rsidRPr="00A7114C">
        <w:t>.</w:t>
      </w:r>
      <w:r>
        <w:t xml:space="preserve"> Enligt regeringens uppfattning får det i nu aktuellt fall anses ha gjorts en översiktlig krav- och behovsprövning i förhållande till en genomsnittlig arbetsgivare av arbetsmarknadens parter redan när pensionsplanen förhandlades fram inom ramen för kollektivavtalet. Genom att arbetsgivaren (kunden) är ansluten eller ansluter sig till kollek</w:t>
      </w:r>
      <w:r>
        <w:softHyphen/>
        <w:t>tivavtalet och därmed pensionsplanen, får arbetsgivaren anses bekräfta att den prövningen överensstämmer med dennes krav och behov. När det gäller den information som ska lämnas till arbetsgivaren (kunden), och därefter till de försäkrade när de ansluts till planen (5 kap. 17 §), bör ett tjänstepensionsföretag kunna uppdra åt en s.k. valcentral att vidare</w:t>
      </w:r>
      <w:r>
        <w:softHyphen/>
        <w:t>befordra den information som krävs. Även om arbetsgivaren kan ha ett visst intresse av att initialt få information om de enskilda produkterna som planen omfattar, kan denne i förhållande till tjänstepensionsföretaget avböja ytterligare information i det avseendet.</w:t>
      </w:r>
    </w:p>
    <w:p w14:paraId="38FE96F5" w14:textId="64B694FA" w:rsidR="001447FA" w:rsidRDefault="001447FA" w:rsidP="001447FA">
      <w:pPr>
        <w:pStyle w:val="Brdtextmedindrag"/>
      </w:pPr>
      <w:r>
        <w:t xml:space="preserve">Hur hanteringen i det enskilda fallet går till för att uppfylla </w:t>
      </w:r>
      <w:r w:rsidR="00B34DB9">
        <w:t xml:space="preserve">kraven </w:t>
      </w:r>
      <w:r>
        <w:t>i lagen om försäkringsdistribution beror, i förekommande fall, även på hur verksamheten är fördelad mellan tjänstepensionsföretaget och val</w:t>
      </w:r>
      <w:r>
        <w:softHyphen/>
        <w:t>centralen. Valcentraler kan, beroende av hur verksamheten bedrivs, komma att uppfylla kriterierna för en försäkringsdistributör enligt lagen om försäkringsdistribution. I sådana fall krävs tillstånd som försäkrings</w:t>
      </w:r>
      <w:r>
        <w:softHyphen/>
        <w:t xml:space="preserve">förmedlare. Valcentralen skulle i så fall omfattas direkt av lagen om försäkringsdistribution och ska då tillse att de </w:t>
      </w:r>
      <w:r w:rsidR="00B34DB9">
        <w:t xml:space="preserve">kraven </w:t>
      </w:r>
      <w:r>
        <w:t>uppfylls. Valcen</w:t>
      </w:r>
      <w:r>
        <w:softHyphen/>
        <w:t>tralen och det tjänstepensionsinstitut som meddelar tjänste</w:t>
      </w:r>
      <w:r>
        <w:softHyphen/>
        <w:t>pensions</w:t>
      </w:r>
      <w:r>
        <w:softHyphen/>
        <w:t>försäk</w:t>
      </w:r>
      <w:r>
        <w:softHyphen/>
        <w:t>ringen kan, vid tveksamhet om vem som primärt har att uppfylla e</w:t>
      </w:r>
      <w:r w:rsidR="00B34DB9">
        <w:t>tt</w:t>
      </w:r>
      <w:r>
        <w:t xml:space="preserve"> viss</w:t>
      </w:r>
      <w:r w:rsidR="00B34DB9">
        <w:t>t</w:t>
      </w:r>
      <w:r>
        <w:t xml:space="preserve"> </w:t>
      </w:r>
      <w:r w:rsidR="00B34DB9">
        <w:t>krav</w:t>
      </w:r>
      <w:r>
        <w:t xml:space="preserve"> i lagen om försäkringsdistribution, sinsemellan reglera vem som fullgör ett visst åtagande. För det fall valcentralen enbart ägnar sig åt administrativ verksamhet behövs dock inte något tillstånd för försäkrings</w:t>
      </w:r>
      <w:r>
        <w:softHyphen/>
        <w:t xml:space="preserve">distribution. I sådant fall betraktas tjänstepensionsföretaget som ett </w:t>
      </w:r>
      <w:r>
        <w:lastRenderedPageBreak/>
        <w:t xml:space="preserve">direktdistribuerande företag, vilket med stöd av valcentralerna får tillse att t.ex. erforderlig information tillhandahålls de försäkrade och att övriga regler i lagen om försäkringsdistribution </w:t>
      </w:r>
      <w:r w:rsidR="00B34DB9">
        <w:t xml:space="preserve">följs </w:t>
      </w:r>
      <w:r>
        <w:t xml:space="preserve">(jfr </w:t>
      </w:r>
      <w:r w:rsidR="00E56A4D">
        <w:t xml:space="preserve">samma </w:t>
      </w:r>
      <w:r>
        <w:t>prop. s. 131).</w:t>
      </w:r>
    </w:p>
    <w:p w14:paraId="19F1FEBC" w14:textId="37EB5900" w:rsidR="001447FA" w:rsidRDefault="001447FA" w:rsidP="001447FA">
      <w:pPr>
        <w:pStyle w:val="Brdtextmedindrag"/>
      </w:pPr>
      <w:r>
        <w:t>Vid individuella tjänstepensionsplaner utgör planen en del av anställningsavtalet mellan en arbetsgivare och en anställd. Även i dessa fall upphandlas tjänstepensionsföretag eller försäkringsföretag för att erbjuda de tjänster som följer av planen. Vid anställningen ansluts den anställde till tjänstepensionsplanen, varvid denne kan välja bland de försäkringar som omfattas. När den anställde har gjort sina val uppstår, liksom vid kollektivavtalade tjänstepensionsplaner, ett försäkringsavtal mellan arbetsgivaren och tjänstepensionsföretaget eller försäkrings</w:t>
      </w:r>
      <w:r>
        <w:softHyphen/>
        <w:t>företaget under vilket den anställde blir försäkrad. Även här får arbets</w:t>
      </w:r>
      <w:r>
        <w:softHyphen/>
        <w:t>givaren anses utgöra en gruppföreträdare som ingår ett försäkrings</w:t>
      </w:r>
      <w:r>
        <w:softHyphen/>
        <w:t>avtal för gruppmedlemmarnas räkning och är således den som är kund när det kommer till krav- och behovsprövning samt lämnande av information. Vid individuell tjänstepension bör, på motsvarande sätt som vid kollektiv</w:t>
      </w:r>
      <w:r>
        <w:softHyphen/>
        <w:t>avtalad tjänstepension, en erforderlig prövning av arbetsgivarens (kundens) krav och behov kunna ske inom ramen för den upphandling som görs av tjänstepensionsföretag och försäkringsföretag inom planen. Erforderlig information bör även i dessa fall kunna överlämnas till arbetsgivaren (kunden) i samband med den upphandlingen. I de fall arbetsgivaren biträds av en försäkringsförmedlare vid upphandlingen är det förmedlaren som ska uppfylla kraven. I annat fall är det de tjänste</w:t>
      </w:r>
      <w:r w:rsidR="00B34DB9">
        <w:softHyphen/>
      </w:r>
      <w:r>
        <w:t>pensionsföretag och försäkringsföretag som är valbara som ska göra krav- och behovsprövningen och uppfylla informationskraven. Efter det att en anställd anslutits till planen genom sin anställning, ska det tjänste</w:t>
      </w:r>
      <w:r>
        <w:softHyphen/>
        <w:t>pensionsföretag som ingått ett försäkringsavtal säkerställa att motsvarande information lämnas även till denne. I förekommande fall torde en försäkringsförmedlare kunna biträda tjänstepensions</w:t>
      </w:r>
      <w:r>
        <w:softHyphen/>
        <w:t>företaget eller försäk</w:t>
      </w:r>
      <w:r>
        <w:softHyphen/>
        <w:t xml:space="preserve">ringsföretaget med att vidarebefordra den informationen. </w:t>
      </w:r>
    </w:p>
    <w:p w14:paraId="73C641F1" w14:textId="4B7E1F26" w:rsidR="001447FA" w:rsidRPr="00A05593" w:rsidRDefault="001447FA" w:rsidP="001447FA">
      <w:pPr>
        <w:pStyle w:val="Brdtextmedindrag"/>
      </w:pPr>
      <w:r>
        <w:t xml:space="preserve">Mot bakgrund av det ovan anförda bedömer regeringen sammantaget att de anpassade informationsmodeller som i dag används på den svenska marknaden vid tjänstepensioner, bör kunna tillämpas även fortsättningsvis för att uppfylla de krav som ställs upp i lagen om försäkringsdistribution. Inte heller den frågan gör det alltså olämpligt att tillämpa reglerna i </w:t>
      </w:r>
      <w:r w:rsidR="00B34DB9">
        <w:t xml:space="preserve">den </w:t>
      </w:r>
      <w:r>
        <w:t>lagen.</w:t>
      </w:r>
    </w:p>
    <w:p w14:paraId="17DCBDFA" w14:textId="77777777" w:rsidR="001447FA" w:rsidRDefault="001447FA" w:rsidP="001447FA">
      <w:pPr>
        <w:pStyle w:val="Rubrik5utannumrering"/>
      </w:pPr>
      <w:r>
        <w:t>Frågan om dubbelreglering och sanktionsavgifter</w:t>
      </w:r>
    </w:p>
    <w:p w14:paraId="0A70EA61" w14:textId="77777777" w:rsidR="001447FA" w:rsidRDefault="001447FA" w:rsidP="001447FA">
      <w:pPr>
        <w:pStyle w:val="Brdtextmedindrag"/>
        <w:ind w:firstLine="0"/>
      </w:pPr>
      <w:r>
        <w:t xml:space="preserve">Tjänstepensionsföretag och utländska tjänstepensionsinstitut ska både enligt förslag i denna proposition och enligt gällande lagar bl.a. lämna viss information till </w:t>
      </w:r>
      <w:r w:rsidRPr="003F006B">
        <w:t>försäkringstagare och de</w:t>
      </w:r>
      <w:r>
        <w:t>m</w:t>
      </w:r>
      <w:r w:rsidRPr="003F006B">
        <w:t xml:space="preserve"> som erbjuds att teckna en tjänstepensions</w:t>
      </w:r>
      <w:r>
        <w:softHyphen/>
      </w:r>
      <w:r w:rsidRPr="003F006B">
        <w:t>försäkring</w:t>
      </w:r>
      <w:r>
        <w:t xml:space="preserve"> </w:t>
      </w:r>
      <w:r w:rsidRPr="003F6DDD">
        <w:t xml:space="preserve">(se avsnitt </w:t>
      </w:r>
      <w:r w:rsidRPr="004C3D24">
        <w:t>1</w:t>
      </w:r>
      <w:r>
        <w:t>0</w:t>
      </w:r>
      <w:r w:rsidRPr="004C3D24">
        <w:t>)</w:t>
      </w:r>
      <w:r w:rsidRPr="003F6DDD">
        <w:t>. Det kan mot</w:t>
      </w:r>
      <w:r>
        <w:t xml:space="preserve"> den bakgrunden konstateras att en tillämpning av bestämmelserna i lagen om försäkrings</w:t>
      </w:r>
      <w:r>
        <w:softHyphen/>
        <w:t>distribution kommer att ge upphov till viss dubbelreglering, bl.a. i fråga om den ovan nämnda informationsskyldighet som enligt förslaget ska gälla för tjänstepensionsföretag och utländska tjänstepensionsinstitut. För de företagen och insti</w:t>
      </w:r>
      <w:r>
        <w:softHyphen/>
        <w:t>tuten kommer dessutom, utöver de näringsrättsliga bestäm</w:t>
      </w:r>
      <w:r>
        <w:softHyphen/>
        <w:t>melser om information som följer av genomförandet av andra tjänste</w:t>
      </w:r>
      <w:r>
        <w:softHyphen/>
        <w:t>pensions</w:t>
      </w:r>
      <w:r>
        <w:softHyphen/>
        <w:t>direktivet, även civilrättsliga bestämmelser i försäkrings</w:t>
      </w:r>
      <w:r>
        <w:softHyphen/>
        <w:t>avtals</w:t>
      </w:r>
      <w:r>
        <w:softHyphen/>
        <w:t xml:space="preserve">lagen om den information som ska lämnas till den som erbjuds att </w:t>
      </w:r>
      <w:r>
        <w:lastRenderedPageBreak/>
        <w:t>teckna försäkring, till försäkringstagare och andra ersättningsberättigade under utbetal</w:t>
      </w:r>
      <w:r>
        <w:softHyphen/>
        <w:t xml:space="preserve">ningstiden. </w:t>
      </w:r>
    </w:p>
    <w:p w14:paraId="28DC3473" w14:textId="35F09EBA" w:rsidR="001447FA" w:rsidRDefault="001447FA" w:rsidP="001447FA">
      <w:pPr>
        <w:pStyle w:val="Brdtextmedindrag"/>
      </w:pPr>
      <w:r>
        <w:t>Det finns emellertid i denna del inte anledning att göra någon annan bedömning än den regeringen gjorde avseende motsvarande frågor om dubbelreglering när det gäller försäkringsföretag vid genomförandet av försäkringsdistributions</w:t>
      </w:r>
      <w:r>
        <w:softHyphen/>
        <w:t>direktivet (se prop. 2017/18:216 s. 265). Således bedöms en tillämpning av lagen om försäkringsdistribution inte ge upphov till motstridiga krav. Ett tjänstepensionsföretag eller utländskt tjänste</w:t>
      </w:r>
      <w:r>
        <w:softHyphen/>
        <w:t>pensionsinstitut som lever upp till de strängaste av de krav som följer av de nu aktuella lagarna kommer i praktiken att uppfylla sina förpliktelser även enligt liknande bestämmelser i någon annan av dessa lagar. Det anförda innebär att tjänstepensionsföretag och utländska tjänste</w:t>
      </w:r>
      <w:r>
        <w:softHyphen/>
        <w:t>pensions</w:t>
      </w:r>
      <w:r w:rsidR="00AB3D0F">
        <w:softHyphen/>
      </w:r>
      <w:r>
        <w:t>institut i de flesta fall kommer att kunna uppfylla de krav som följer av den nya lagen om tjänstepensionsföretag, l</w:t>
      </w:r>
      <w:r w:rsidRPr="00AD78C7">
        <w:t>ag</w:t>
      </w:r>
      <w:r>
        <w:t xml:space="preserve">en </w:t>
      </w:r>
      <w:r w:rsidRPr="00AD78C7">
        <w:t>om utländska försäkrings</w:t>
      </w:r>
      <w:r w:rsidR="00AB3D0F">
        <w:softHyphen/>
      </w:r>
      <w:r w:rsidRPr="00AD78C7">
        <w:t xml:space="preserve">givares och </w:t>
      </w:r>
      <w:r>
        <w:t>tjänstepensionsinstitut</w:t>
      </w:r>
      <w:r w:rsidRPr="00AD78C7">
        <w:t xml:space="preserve">s verksamhet i Sverige </w:t>
      </w:r>
      <w:r>
        <w:t>eller försäkrings</w:t>
      </w:r>
      <w:r w:rsidR="00AB3D0F">
        <w:softHyphen/>
      </w:r>
      <w:r>
        <w:t>avtalslagen genom att uppfylla motsvarande krav som gäller vid försäkringsdistribution enligt lagen om försäkrings</w:t>
      </w:r>
      <w:r>
        <w:softHyphen/>
        <w:t>distribution. De olika kraven bör således kunna gälla parallellt i de olika lagarna.</w:t>
      </w:r>
    </w:p>
    <w:p w14:paraId="22D4F5DF" w14:textId="36AC7342" w:rsidR="001447FA" w:rsidRDefault="001447FA" w:rsidP="001447FA">
      <w:pPr>
        <w:pStyle w:val="Brdtextmedindrag"/>
      </w:pPr>
      <w:r>
        <w:t>När det gäller storleken på sanktionsavgifter enligt lagen om försäk</w:t>
      </w:r>
      <w:r>
        <w:softHyphen/>
        <w:t xml:space="preserve">ringsdistribution, anser regeringen i enlighet med det </w:t>
      </w:r>
      <w:r w:rsidRPr="004C3D24">
        <w:rPr>
          <w:i/>
        </w:rPr>
        <w:t>Finansinspektionen</w:t>
      </w:r>
      <w:r>
        <w:t xml:space="preserve"> föreslår, att det bör läggas till en hänvisning till stabilitetsprincipen i den nya lagen</w:t>
      </w:r>
      <w:r w:rsidR="00AB3D0F">
        <w:t xml:space="preserve"> om </w:t>
      </w:r>
      <w:r w:rsidR="00AB3D0F" w:rsidRPr="00AB3D0F">
        <w:t>tjänstepensionsföretag</w:t>
      </w:r>
      <w:r>
        <w:t>. I det sammanhanget bör det beaktas att bestämmelserna om sanktionsavgifter i de olika lagarna på finans</w:t>
      </w:r>
      <w:r w:rsidR="00AB3D0F">
        <w:softHyphen/>
        <w:t>marknads</w:t>
      </w:r>
      <w:r>
        <w:t>området i allmänhet innebär begränsningar bl.a. kopplade till respektive relevant kapitalkrav. För de nu aktuella företagen bör alltså den kopplingen således inte göras till kraven i försäkringsrörelselagen utan till den nya lagen.</w:t>
      </w:r>
    </w:p>
    <w:p w14:paraId="5EE93A89" w14:textId="77777777" w:rsidR="001447FA" w:rsidRDefault="001447FA" w:rsidP="001447FA">
      <w:pPr>
        <w:pStyle w:val="Rubrik5utannumrering"/>
      </w:pPr>
      <w:r>
        <w:t>Behovet av föreskrifter på lägre nivå än lag</w:t>
      </w:r>
    </w:p>
    <w:p w14:paraId="34778165" w14:textId="77777777" w:rsidR="001447FA" w:rsidRDefault="001447FA" w:rsidP="001447FA">
      <w:pPr>
        <w:pStyle w:val="Brdtextmedindrag"/>
        <w:ind w:firstLine="0"/>
      </w:pPr>
      <w:r>
        <w:t>Flera av bestämmelserna i lagen om försäkrings</w:t>
      </w:r>
      <w:r>
        <w:softHyphen/>
        <w:t>distribution är allmänt hållna och lagen kompletteras av bestämmelser i de delegerade förord</w:t>
      </w:r>
      <w:r>
        <w:softHyphen/>
        <w:t>ningar som har antagits av kommissionen och myndighets</w:t>
      </w:r>
      <w:r>
        <w:softHyphen/>
        <w:t>föreskrifter. Varken myndighets</w:t>
      </w:r>
      <w:r>
        <w:softHyphen/>
        <w:t>föreskrifter som meddelas enligt bemyndigandena i lagen om försäkringsdistribution eller delegerade förord</w:t>
      </w:r>
      <w:r>
        <w:softHyphen/>
        <w:t>ningar är dock direkt tillämpliga på tjänstepensionsföretag eller utländska tjänstepen</w:t>
      </w:r>
      <w:r>
        <w:softHyphen/>
        <w:t>sionsinstitut. Bestämmelserna i lagen om försäkrings</w:t>
      </w:r>
      <w:r>
        <w:softHyphen/>
        <w:t>distribution är dock i flera fall av teknisk natur och det finns därför anled</w:t>
      </w:r>
      <w:r>
        <w:softHyphen/>
        <w:t>ning att komplettera de bestämmelser som enligt förslaget ska gälla även för tjänstepensions</w:t>
      </w:r>
      <w:r>
        <w:softHyphen/>
        <w:t>företags och utländska tjänste</w:t>
      </w:r>
      <w:r>
        <w:softHyphen/>
        <w:t>pensions</w:t>
      </w:r>
      <w:r>
        <w:softHyphen/>
        <w:t>instituts försäkrings</w:t>
      </w:r>
      <w:r>
        <w:softHyphen/>
        <w:t xml:space="preserve">distribution med föreskrifter på lägre nivå än lag. Det får därför anses vara lämpligt att, liksom för försäkringsdistributörer, införa ett bemyndigande för regeringen eller den myndighet som regeringen bestämmer att få meddela föreskrifter i lagen om försäkringsdistribution. </w:t>
      </w:r>
    </w:p>
    <w:p w14:paraId="67ABE18C" w14:textId="77777777" w:rsidR="001447FA" w:rsidRDefault="001447FA" w:rsidP="001447FA">
      <w:pPr>
        <w:pStyle w:val="Brdtextmedindrag"/>
      </w:pPr>
      <w:r w:rsidRPr="003104E9">
        <w:rPr>
          <w:i/>
        </w:rPr>
        <w:t>Kammarrätten i Stockholm</w:t>
      </w:r>
      <w:r>
        <w:t xml:space="preserve"> anser att bemyndigandet bör formuleras så att det tar sikte på det tjänstepensionsföretag ska iaktta vid försäkrings</w:t>
      </w:r>
      <w:r>
        <w:softHyphen/>
        <w:t xml:space="preserve">distribution. Regeringen anser dock att det är mer ändamålsenligt med ett bemyndigande som är allmänt hållet. </w:t>
      </w:r>
    </w:p>
    <w:p w14:paraId="47F89A3D" w14:textId="77777777" w:rsidR="001447FA" w:rsidRDefault="001447FA" w:rsidP="001447FA">
      <w:pPr>
        <w:pStyle w:val="Brdtextmedindrag"/>
      </w:pPr>
      <w:r>
        <w:t xml:space="preserve">I enlighet därmed bör regeringen eller den myndighet som regeringen bestämmer få meddela föreskrifter som motsvarar dem som har meddelats </w:t>
      </w:r>
      <w:r>
        <w:lastRenderedPageBreak/>
        <w:t>med stöd av bemyndiganden i lagen om försäkrings</w:t>
      </w:r>
      <w:r>
        <w:softHyphen/>
        <w:t>distribution samt be</w:t>
      </w:r>
      <w:r>
        <w:softHyphen/>
        <w:t>stämmelserna i kommissionens delegerade förord</w:t>
      </w:r>
      <w:r>
        <w:softHyphen/>
        <w:t>ningar. De föreskrifterna bör alltså ta sin utgångspunkt i de bestämmelser som har meddelats avseende försäkringsföretagens försäkringsdistribution samt bestämmel</w:t>
      </w:r>
      <w:r>
        <w:softHyphen/>
        <w:t>serna i de delegerade förord</w:t>
      </w:r>
      <w:r>
        <w:softHyphen/>
        <w:t xml:space="preserve">ningarna. </w:t>
      </w:r>
    </w:p>
    <w:p w14:paraId="274202F5" w14:textId="2F69082A" w:rsidR="001447FA" w:rsidRDefault="001447FA" w:rsidP="001447FA">
      <w:pPr>
        <w:pStyle w:val="Brdtextmedindrag"/>
      </w:pPr>
      <w:r w:rsidRPr="004C3D24">
        <w:rPr>
          <w:i/>
        </w:rPr>
        <w:t>AFA Försäkring</w:t>
      </w:r>
      <w:r w:rsidRPr="004C3D24">
        <w:t xml:space="preserve">, </w:t>
      </w:r>
      <w:r w:rsidRPr="004C3D24">
        <w:rPr>
          <w:i/>
        </w:rPr>
        <w:t>Alecta</w:t>
      </w:r>
      <w:r w:rsidRPr="004C3D24">
        <w:t xml:space="preserve">, </w:t>
      </w:r>
      <w:r w:rsidRPr="004C3D24">
        <w:rPr>
          <w:i/>
        </w:rPr>
        <w:t>AMF</w:t>
      </w:r>
      <w:r w:rsidRPr="004C3D24">
        <w:t xml:space="preserve"> och </w:t>
      </w:r>
      <w:r w:rsidRPr="004C3D24">
        <w:rPr>
          <w:i/>
        </w:rPr>
        <w:t>Folksam</w:t>
      </w:r>
      <w:r w:rsidRPr="004C3D24">
        <w:t xml:space="preserve"> </w:t>
      </w:r>
      <w:r>
        <w:t>framhåller dock att kompletterande regelverk kan komma att resultera i att bestämmelser som är framtagna för individuell försäkring blir tillämpliga på tjänstepension, trots att de kan vara dåligt anpassade för det. I det sammanhanget finns det anledning att framhålla att det vid utformningen av kompletterande regelverk, i förekommande fall, särskild hänsyn bör tas till den särart som de nu aktuella företagens tjänstepensionsverksamhet innebär. Det bör därvid även erinras om det bemyndigande som dessutom gör det möjligt att genom föreskrifter ange undantag från det krav som ställs upp i lagen om försäkringsdistribution, om det anses nödvändigt i förhållande till pensionsmarknadens funktion (se prop. 2017/18:216 s. 359).</w:t>
      </w:r>
    </w:p>
    <w:p w14:paraId="2A7840F4" w14:textId="07B29FA8" w:rsidR="001447FA" w:rsidRDefault="001447FA" w:rsidP="00012904">
      <w:pPr>
        <w:pStyle w:val="Rubrik5utannumrering"/>
      </w:pPr>
      <w:bookmarkStart w:id="5578" w:name="_Toc518396734"/>
      <w:bookmarkStart w:id="5579" w:name="_Toc518401045"/>
      <w:bookmarkStart w:id="5580" w:name="_Toc518401762"/>
      <w:bookmarkStart w:id="5581" w:name="_Toc518402001"/>
      <w:bookmarkStart w:id="5582" w:name="_Toc518463155"/>
      <w:bookmarkStart w:id="5583" w:name="_Toc518462851"/>
      <w:bookmarkStart w:id="5584" w:name="_Toc518463807"/>
      <w:bookmarkStart w:id="5585" w:name="_Toc518464182"/>
      <w:bookmarkStart w:id="5586" w:name="_Toc518464421"/>
      <w:bookmarkStart w:id="5587" w:name="_Toc518472860"/>
      <w:bookmarkStart w:id="5588" w:name="_Toc8059889"/>
      <w:bookmarkStart w:id="5589" w:name="_Toc8061599"/>
      <w:bookmarkStart w:id="5590" w:name="_Toc8062131"/>
      <w:bookmarkStart w:id="5591" w:name="_Toc8064599"/>
      <w:bookmarkStart w:id="5592" w:name="_Toc8391276"/>
      <w:bookmarkStart w:id="5593" w:name="_Toc8391542"/>
      <w:bookmarkStart w:id="5594" w:name="_Toc8644747"/>
      <w:bookmarkStart w:id="5595" w:name="_Toc8645279"/>
      <w:bookmarkStart w:id="5596" w:name="_Toc8817760"/>
      <w:bookmarkStart w:id="5597" w:name="_Toc8818332"/>
      <w:bookmarkStart w:id="5598" w:name="_Toc8825701"/>
      <w:bookmarkStart w:id="5599" w:name="_Toc8831798"/>
      <w:bookmarkStart w:id="5600" w:name="_Toc8832707"/>
      <w:r>
        <w:t>Upplysningsbestämmelse</w:t>
      </w:r>
    </w:p>
    <w:p w14:paraId="5FA8A6E4" w14:textId="5E28F354" w:rsidR="002621AD" w:rsidRDefault="002621AD" w:rsidP="00D04BFD">
      <w:pPr>
        <w:pStyle w:val="Brdtext"/>
      </w:pPr>
      <w:r>
        <w:t>Regeringens förslag innebär att tjänstepensionsföretag och utländska tjänstepensions</w:t>
      </w:r>
      <w:r w:rsidR="00343F93">
        <w:t>institut</w:t>
      </w:r>
      <w:r>
        <w:t xml:space="preserve"> ska tillämpa lagen om försäkringsdistribution enligt bestämmelser som hänvisar till den lagen i den nya lagen om tjänste</w:t>
      </w:r>
      <w:r w:rsidR="002E172A">
        <w:softHyphen/>
      </w:r>
      <w:r>
        <w:t>pensionsföretag och</w:t>
      </w:r>
      <w:r w:rsidR="00281C30">
        <w:t xml:space="preserve"> </w:t>
      </w:r>
      <w:r w:rsidRPr="00573530">
        <w:t xml:space="preserve">lagen om utländska försäkringsgivares </w:t>
      </w:r>
      <w:r>
        <w:t>och tjänste</w:t>
      </w:r>
      <w:r w:rsidR="002E172A">
        <w:softHyphen/>
      </w:r>
      <w:r>
        <w:t xml:space="preserve">pensionsinstituts </w:t>
      </w:r>
      <w:r w:rsidRPr="00573530">
        <w:t>verksamhet i Sverige</w:t>
      </w:r>
      <w:r>
        <w:t>. Det bör därför tas in en upplys</w:t>
      </w:r>
      <w:r w:rsidR="002E172A">
        <w:softHyphen/>
      </w:r>
      <w:r>
        <w:t xml:space="preserve">ningsbestämmelse i lagen om försäkringsdistribution så att </w:t>
      </w:r>
      <w:r w:rsidR="00281C30">
        <w:t xml:space="preserve">det </w:t>
      </w:r>
      <w:r w:rsidR="003441A1">
        <w:t xml:space="preserve">tydliggörs </w:t>
      </w:r>
      <w:r>
        <w:t xml:space="preserve">att det finns bestämmelser </w:t>
      </w:r>
      <w:r w:rsidR="004E329E">
        <w:t xml:space="preserve">på annat håll </w:t>
      </w:r>
      <w:r>
        <w:t>som innebär att lagen ska tillämpas även av tjänstepensionsföretag och utländska tjänstepen</w:t>
      </w:r>
      <w:r w:rsidR="003441A1">
        <w:softHyphen/>
      </w:r>
      <w:r>
        <w:t>sionsföretag.</w:t>
      </w:r>
    </w:p>
    <w:p w14:paraId="30622EE7" w14:textId="77777777" w:rsidR="001447FA" w:rsidRDefault="001447FA" w:rsidP="009B730A">
      <w:pPr>
        <w:pStyle w:val="Rubrik3"/>
      </w:pPr>
      <w:bookmarkStart w:id="5601" w:name="_Toc11153169"/>
      <w:bookmarkStart w:id="5602" w:name="_Toc11161090"/>
      <w:bookmarkStart w:id="5603" w:name="_Toc11167026"/>
      <w:bookmarkStart w:id="5604" w:name="_Toc11167562"/>
      <w:bookmarkStart w:id="5605" w:name="_Toc11168999"/>
      <w:bookmarkStart w:id="5606" w:name="_Toc11845952"/>
      <w:bookmarkStart w:id="5607" w:name="_Toc12611751"/>
      <w:bookmarkStart w:id="5608" w:name="_Toc12625018"/>
      <w:bookmarkStart w:id="5609" w:name="_Toc12627507"/>
      <w:bookmarkStart w:id="5610" w:name="_Toc12630397"/>
      <w:bookmarkStart w:id="5611" w:name="_Toc12632892"/>
      <w:bookmarkStart w:id="5612" w:name="_Toc17902964"/>
      <w:r>
        <w:t xml:space="preserve">Avtalsfrihet </w:t>
      </w:r>
      <w:r w:rsidRPr="009B730A">
        <w:t>när</w:t>
      </w:r>
      <w:r>
        <w:t xml:space="preserve"> det gäller distributionsregler</w:t>
      </w:r>
      <w:bookmarkEnd w:id="5578"/>
      <w:bookmarkEnd w:id="5579"/>
      <w:bookmarkEnd w:id="5580"/>
      <w:bookmarkEnd w:id="5581"/>
      <w:bookmarkEnd w:id="5582"/>
      <w:bookmarkEnd w:id="5583"/>
      <w:bookmarkEnd w:id="5584"/>
      <w:bookmarkEnd w:id="5585"/>
      <w:bookmarkEnd w:id="5586"/>
      <w:bookmarkEnd w:id="5587"/>
      <w:bookmarkEnd w:id="5588"/>
      <w:bookmarkEnd w:id="5589"/>
      <w:bookmarkEnd w:id="5590"/>
      <w:bookmarkEnd w:id="5591"/>
      <w:bookmarkEnd w:id="5592"/>
      <w:bookmarkEnd w:id="5593"/>
      <w:bookmarkEnd w:id="5594"/>
      <w:bookmarkEnd w:id="5595"/>
      <w:bookmarkEnd w:id="5596"/>
      <w:bookmarkEnd w:id="5597"/>
      <w:bookmarkEnd w:id="5598"/>
      <w:bookmarkEnd w:id="5599"/>
      <w:bookmarkEnd w:id="5600"/>
      <w:bookmarkEnd w:id="5601"/>
      <w:bookmarkEnd w:id="5602"/>
      <w:bookmarkEnd w:id="5603"/>
      <w:bookmarkEnd w:id="5604"/>
      <w:bookmarkEnd w:id="5605"/>
      <w:bookmarkEnd w:id="5606"/>
      <w:bookmarkEnd w:id="5607"/>
      <w:bookmarkEnd w:id="5608"/>
      <w:bookmarkEnd w:id="5609"/>
      <w:bookmarkEnd w:id="5610"/>
      <w:bookmarkEnd w:id="5611"/>
      <w:bookmarkEnd w:id="5612"/>
    </w:p>
    <w:p w14:paraId="41AE170E" w14:textId="77777777" w:rsidR="001447FA" w:rsidRPr="005768E4" w:rsidRDefault="001447FA" w:rsidP="001447FA">
      <w:pPr>
        <w:pStyle w:val="Brdtextram"/>
      </w:pPr>
      <w:r>
        <w:rPr>
          <w:b/>
        </w:rPr>
        <w:t>Regeringens bedömning:</w:t>
      </w:r>
      <w:r>
        <w:t xml:space="preserve"> Det bör inte råda avtalsfrihet när det gäller bestämmelser om distribution av tjänstepensionsförsäkringar ut</w:t>
      </w:r>
      <w:r>
        <w:softHyphen/>
        <w:t>över det som anges i lagen om försäkringsdistribution.</w:t>
      </w:r>
    </w:p>
    <w:p w14:paraId="4EB74455" w14:textId="77777777" w:rsidR="001447FA" w:rsidRPr="000E3D1F" w:rsidRDefault="001447FA" w:rsidP="001447FA">
      <w:pPr>
        <w:pStyle w:val="Brdtextmedindrag"/>
        <w:rPr>
          <w:b/>
          <w:sz w:val="8"/>
          <w:szCs w:val="8"/>
        </w:rPr>
      </w:pPr>
    </w:p>
    <w:p w14:paraId="67C55F52" w14:textId="77777777" w:rsidR="001447FA" w:rsidRDefault="001447FA" w:rsidP="001447FA">
      <w:pPr>
        <w:pStyle w:val="Brdtextmedindrag"/>
      </w:pPr>
      <w:r>
        <w:rPr>
          <w:b/>
        </w:rPr>
        <w:t>Utredningen</w:t>
      </w:r>
      <w:r>
        <w:t xml:space="preserve"> behandlar inte frågan.</w:t>
      </w:r>
    </w:p>
    <w:p w14:paraId="19E6C2F4" w14:textId="77777777" w:rsidR="001447FA" w:rsidRDefault="001447FA" w:rsidP="001447FA">
      <w:pPr>
        <w:pStyle w:val="Brdtextmedindrag"/>
      </w:pPr>
      <w:r w:rsidRPr="00667602">
        <w:rPr>
          <w:b/>
        </w:rPr>
        <w:t>Remissinstanserna</w:t>
      </w:r>
      <w:r>
        <w:t xml:space="preserve"> tar inte upp frågan.</w:t>
      </w:r>
    </w:p>
    <w:p w14:paraId="44D1CF46" w14:textId="0653BFA0" w:rsidR="001447FA" w:rsidRPr="00702B93" w:rsidRDefault="001447FA" w:rsidP="001447FA">
      <w:pPr>
        <w:pStyle w:val="Brdtextmedindrag"/>
        <w:rPr>
          <w:b/>
        </w:rPr>
      </w:pPr>
      <w:r>
        <w:rPr>
          <w:b/>
        </w:rPr>
        <w:t>Promemorians bedömning</w:t>
      </w:r>
      <w:r>
        <w:t xml:space="preserve"> överensstämmer med regeringens bedöm</w:t>
      </w:r>
      <w:r w:rsidR="00E56A4D">
        <w:softHyphen/>
      </w:r>
      <w:r>
        <w:t>ning.</w:t>
      </w:r>
    </w:p>
    <w:p w14:paraId="400998F4" w14:textId="77777777" w:rsidR="001447FA" w:rsidRDefault="001447FA" w:rsidP="001447FA">
      <w:pPr>
        <w:pStyle w:val="Brdtextmedindrag"/>
      </w:pPr>
      <w:r w:rsidRPr="003F6DDD">
        <w:rPr>
          <w:b/>
        </w:rPr>
        <w:t>Remissinstanserna:</w:t>
      </w:r>
      <w:r>
        <w:rPr>
          <w:b/>
        </w:rPr>
        <w:t xml:space="preserve"> </w:t>
      </w:r>
      <w:r w:rsidRPr="00AE3E03">
        <w:t>Flertalet remissinstanser tillstyrker</w:t>
      </w:r>
      <w:r>
        <w:t xml:space="preserve"> bedömningen</w:t>
      </w:r>
      <w:r w:rsidRPr="00AE3E03">
        <w:t xml:space="preserve"> eller har inget att invända mot de</w:t>
      </w:r>
      <w:r>
        <w:t>n</w:t>
      </w:r>
      <w:r w:rsidRPr="00AE3E03">
        <w:t>.</w:t>
      </w:r>
      <w:r>
        <w:t xml:space="preserve"> </w:t>
      </w:r>
      <w:r w:rsidRPr="004C3D24">
        <w:rPr>
          <w:i/>
        </w:rPr>
        <w:t>Finansinspektionen</w:t>
      </w:r>
      <w:r w:rsidRPr="00A05593">
        <w:t xml:space="preserve"> framhåller att </w:t>
      </w:r>
      <w:r>
        <w:t>bedömningen</w:t>
      </w:r>
      <w:r w:rsidRPr="00A05593">
        <w:t xml:space="preserve"> är logiskt mot bakgrund av att </w:t>
      </w:r>
      <w:r w:rsidRPr="00FD453E">
        <w:t xml:space="preserve">avtalsfrihet inte medges </w:t>
      </w:r>
      <w:r>
        <w:t>när det</w:t>
      </w:r>
      <w:r w:rsidRPr="00FD453E">
        <w:t xml:space="preserve"> gäller försäkringsföretagens distribution av tjänstepensions</w:t>
      </w:r>
      <w:r>
        <w:softHyphen/>
      </w:r>
      <w:r w:rsidRPr="00FD453E">
        <w:t>försäk</w:t>
      </w:r>
      <w:r>
        <w:softHyphen/>
      </w:r>
      <w:r w:rsidRPr="00FD453E">
        <w:t xml:space="preserve">ringar. </w:t>
      </w:r>
      <w:r w:rsidRPr="00FD453E">
        <w:rPr>
          <w:i/>
        </w:rPr>
        <w:t xml:space="preserve">Svenskt Näringsliv </w:t>
      </w:r>
      <w:r w:rsidRPr="004C3D24">
        <w:t>an</w:t>
      </w:r>
      <w:r w:rsidRPr="00A05593">
        <w:t>ser att det bör</w:t>
      </w:r>
      <w:r w:rsidRPr="00FD453E">
        <w:t xml:space="preserve"> råda avtalsfrihet när det gäller distribution av och information om tjänstepensionsförmåner</w:t>
      </w:r>
      <w:r>
        <w:t>. Arbetsgivar</w:t>
      </w:r>
      <w:r>
        <w:softHyphen/>
        <w:t xml:space="preserve">organisationen anser vidare att arbetsmarknadens parter bör ha möjlighet att åtminstone i kollektivavtal reglera de nu aktuella frågorna. </w:t>
      </w:r>
      <w:r w:rsidRPr="005E5492">
        <w:rPr>
          <w:i/>
        </w:rPr>
        <w:t>Sveriges Kommuner och Landsting</w:t>
      </w:r>
      <w:r>
        <w:t xml:space="preserve"> framhåller att ett inskränkande av kollektiv</w:t>
      </w:r>
      <w:r>
        <w:softHyphen/>
        <w:t xml:space="preserve">avtalsparternas avtalsfrihet riskerar skapa obalans mellan parterna samt få långsiktiga konsekvenser. </w:t>
      </w:r>
      <w:r w:rsidRPr="005E5492">
        <w:rPr>
          <w:i/>
        </w:rPr>
        <w:t>LO</w:t>
      </w:r>
      <w:r>
        <w:t xml:space="preserve">, </w:t>
      </w:r>
      <w:r w:rsidRPr="004C3D24">
        <w:rPr>
          <w:i/>
        </w:rPr>
        <w:t>TCO</w:t>
      </w:r>
      <w:r>
        <w:t>,</w:t>
      </w:r>
      <w:r>
        <w:rPr>
          <w:i/>
        </w:rPr>
        <w:t xml:space="preserve"> </w:t>
      </w:r>
      <w:r w:rsidRPr="005E5492">
        <w:rPr>
          <w:i/>
        </w:rPr>
        <w:t>Saco</w:t>
      </w:r>
      <w:r>
        <w:t>,</w:t>
      </w:r>
      <w:r>
        <w:rPr>
          <w:i/>
        </w:rPr>
        <w:t xml:space="preserve"> </w:t>
      </w:r>
      <w:r w:rsidRPr="003104E9">
        <w:rPr>
          <w:i/>
        </w:rPr>
        <w:t>AFA Försäkring</w:t>
      </w:r>
      <w:r>
        <w:t xml:space="preserve">, </w:t>
      </w:r>
      <w:r w:rsidRPr="003104E9">
        <w:rPr>
          <w:i/>
        </w:rPr>
        <w:t>Alecta</w:t>
      </w:r>
      <w:r>
        <w:t xml:space="preserve">, </w:t>
      </w:r>
      <w:r w:rsidRPr="003104E9">
        <w:rPr>
          <w:i/>
        </w:rPr>
        <w:t>AMF</w:t>
      </w:r>
      <w:r>
        <w:t xml:space="preserve">, </w:t>
      </w:r>
      <w:r w:rsidRPr="004C3D24">
        <w:rPr>
          <w:i/>
        </w:rPr>
        <w:t>Folksam</w:t>
      </w:r>
      <w:r>
        <w:rPr>
          <w:i/>
        </w:rPr>
        <w:t xml:space="preserve"> </w:t>
      </w:r>
      <w:r>
        <w:t xml:space="preserve">och </w:t>
      </w:r>
      <w:r w:rsidRPr="004C3D24">
        <w:rPr>
          <w:i/>
        </w:rPr>
        <w:t>Offentliganställdas Förhandlings</w:t>
      </w:r>
      <w:r>
        <w:rPr>
          <w:i/>
        </w:rPr>
        <w:softHyphen/>
      </w:r>
      <w:r w:rsidRPr="004C3D24">
        <w:rPr>
          <w:i/>
        </w:rPr>
        <w:t>råd</w:t>
      </w:r>
      <w:r>
        <w:t xml:space="preserve"> </w:t>
      </w:r>
      <w:r w:rsidRPr="0092575E">
        <w:rPr>
          <w:i/>
        </w:rPr>
        <w:t>(OFR)</w:t>
      </w:r>
      <w:r>
        <w:t xml:space="preserve"> anser att dagens avtalsfrihet bör bibehållas, eftersom den bl.a. leder till låga kostnader på </w:t>
      </w:r>
      <w:r>
        <w:lastRenderedPageBreak/>
        <w:t xml:space="preserve">det kollektivavtalade tjänstepensionsområdet. </w:t>
      </w:r>
      <w:r w:rsidRPr="003104E9">
        <w:rPr>
          <w:i/>
        </w:rPr>
        <w:t>AFA Försäkring</w:t>
      </w:r>
      <w:r>
        <w:t xml:space="preserve">, </w:t>
      </w:r>
      <w:r w:rsidRPr="003104E9">
        <w:rPr>
          <w:i/>
        </w:rPr>
        <w:t>Alecta</w:t>
      </w:r>
      <w:r>
        <w:t xml:space="preserve">, </w:t>
      </w:r>
      <w:r w:rsidRPr="003104E9">
        <w:rPr>
          <w:i/>
        </w:rPr>
        <w:t>AMF</w:t>
      </w:r>
      <w:r>
        <w:t xml:space="preserve"> och </w:t>
      </w:r>
      <w:r w:rsidRPr="004C3D24">
        <w:rPr>
          <w:i/>
        </w:rPr>
        <w:t>Folksam</w:t>
      </w:r>
      <w:r>
        <w:rPr>
          <w:i/>
        </w:rPr>
        <w:t xml:space="preserve"> </w:t>
      </w:r>
      <w:r>
        <w:t>anser därtill att förslaget är otydligt och föreslår en ändring i lagen om försäkringsdistribution vilken gör det möjligt för kollektivavtalsparter att bestämma över hur informa</w:t>
      </w:r>
      <w:r>
        <w:softHyphen/>
        <w:t>tionsgivningen ska fungera. En sådan ändring bör enligt försäkrings</w:t>
      </w:r>
      <w:r>
        <w:softHyphen/>
        <w:t>företagen i första hand omfatta både försäkringsföretag och tjänstepen</w:t>
      </w:r>
      <w:r>
        <w:softHyphen/>
        <w:t>sionsföretag, eller om detta inte är möjligt, i vart fall tjänstepensions</w:t>
      </w:r>
      <w:r>
        <w:softHyphen/>
        <w:t>företag.</w:t>
      </w:r>
    </w:p>
    <w:p w14:paraId="4B3DB164" w14:textId="77777777" w:rsidR="001447FA" w:rsidRDefault="001447FA" w:rsidP="001447FA">
      <w:pPr>
        <w:pStyle w:val="Rubrik4utannumrering"/>
      </w:pPr>
      <w:r>
        <w:t>Skälen för regeringens bedömning</w:t>
      </w:r>
    </w:p>
    <w:p w14:paraId="18CB209F" w14:textId="77777777" w:rsidR="001447FA" w:rsidRPr="003F6DDD" w:rsidRDefault="001447FA" w:rsidP="001447FA">
      <w:pPr>
        <w:pStyle w:val="Rubrik5utannumrering"/>
        <w:spacing w:before="0"/>
      </w:pPr>
      <w:r>
        <w:t>Bakgrund</w:t>
      </w:r>
    </w:p>
    <w:p w14:paraId="43AF3EB1" w14:textId="4AFDF5B1" w:rsidR="001447FA" w:rsidRDefault="001447FA" w:rsidP="001447FA">
      <w:pPr>
        <w:pStyle w:val="Brdtextmedindrag"/>
        <w:ind w:firstLine="0"/>
      </w:pPr>
      <w:r>
        <w:t>Förslaget i denna proposition innebär att tjänstepensionsföretag och utländska tjänstepensionsinstitut ska följa samma regler som försäkrings</w:t>
      </w:r>
      <w:r>
        <w:softHyphen/>
        <w:t xml:space="preserve">företag i lagen om försäkringsdistribution (se avsnitt </w:t>
      </w:r>
      <w:r w:rsidRPr="001F094B">
        <w:t>15</w:t>
      </w:r>
      <w:r w:rsidRPr="006D5039">
        <w:t>.4.1</w:t>
      </w:r>
      <w:r>
        <w:t xml:space="preserve"> ovan). Det innebär att det framför</w:t>
      </w:r>
      <w:r w:rsidR="001F5781">
        <w:t xml:space="preserve"> </w:t>
      </w:r>
      <w:r>
        <w:t>allt är bestämmelserna i 4, 5 och 7 kap. den lagen som aktualiseras. I 4 och 5 kap. finns bl.a. de grundläggande bestämmelser som ska följas av försäkrings</w:t>
      </w:r>
      <w:r>
        <w:softHyphen/>
        <w:t>distributörer, regler kring produkt</w:t>
      </w:r>
      <w:r w:rsidR="001F5781">
        <w:softHyphen/>
      </w:r>
      <w:r>
        <w:t>godkännande</w:t>
      </w:r>
      <w:r>
        <w:softHyphen/>
        <w:t>processer samt kunskap och kompetens för anställda. I 7 kap. finns vidare, genom hänvisningar till bestämmelser i 6 kap., bl.a. regler om hantering av intressekonflikter. Flera av de nu angivna bestämmelserna innehåller informationskrav i olika omfattning.</w:t>
      </w:r>
    </w:p>
    <w:p w14:paraId="3504D85B" w14:textId="77777777" w:rsidR="001447FA" w:rsidRDefault="001447FA" w:rsidP="001447FA">
      <w:pPr>
        <w:pStyle w:val="Brdtextmedindrag"/>
      </w:pPr>
      <w:r w:rsidRPr="00FD453E">
        <w:rPr>
          <w:i/>
        </w:rPr>
        <w:t>Svenskt Näringsliv</w:t>
      </w:r>
      <w:r w:rsidRPr="006F1DC7">
        <w:t>,</w:t>
      </w:r>
      <w:r>
        <w:t xml:space="preserve"> </w:t>
      </w:r>
      <w:r w:rsidRPr="005E5492">
        <w:rPr>
          <w:i/>
        </w:rPr>
        <w:t>LO</w:t>
      </w:r>
      <w:r>
        <w:t xml:space="preserve">, </w:t>
      </w:r>
      <w:r w:rsidRPr="004C3D24">
        <w:rPr>
          <w:i/>
        </w:rPr>
        <w:t>TCO</w:t>
      </w:r>
      <w:r>
        <w:t>,</w:t>
      </w:r>
      <w:r>
        <w:rPr>
          <w:i/>
        </w:rPr>
        <w:t xml:space="preserve"> </w:t>
      </w:r>
      <w:r w:rsidRPr="005E5492">
        <w:rPr>
          <w:i/>
        </w:rPr>
        <w:t>Saco</w:t>
      </w:r>
      <w:r>
        <w:t>,</w:t>
      </w:r>
      <w:r>
        <w:rPr>
          <w:i/>
        </w:rPr>
        <w:t xml:space="preserve"> </w:t>
      </w:r>
      <w:r w:rsidRPr="003104E9">
        <w:rPr>
          <w:i/>
        </w:rPr>
        <w:t>AFA Försäkring</w:t>
      </w:r>
      <w:r>
        <w:t xml:space="preserve">, </w:t>
      </w:r>
      <w:r w:rsidRPr="003104E9">
        <w:rPr>
          <w:i/>
        </w:rPr>
        <w:t>Alecta</w:t>
      </w:r>
      <w:r>
        <w:t xml:space="preserve">, </w:t>
      </w:r>
      <w:r w:rsidRPr="003104E9">
        <w:rPr>
          <w:i/>
        </w:rPr>
        <w:t>AMF</w:t>
      </w:r>
      <w:r>
        <w:t xml:space="preserve">, </w:t>
      </w:r>
      <w:r w:rsidRPr="004C3D24">
        <w:rPr>
          <w:i/>
        </w:rPr>
        <w:t>Folksam</w:t>
      </w:r>
      <w:r>
        <w:rPr>
          <w:i/>
        </w:rPr>
        <w:t xml:space="preserve"> </w:t>
      </w:r>
      <w:r>
        <w:t xml:space="preserve">och </w:t>
      </w:r>
      <w:r w:rsidRPr="004C3D24">
        <w:rPr>
          <w:i/>
        </w:rPr>
        <w:t>Offentliganställdas Förhandlingsråd</w:t>
      </w:r>
      <w:r>
        <w:t xml:space="preserve"> </w:t>
      </w:r>
      <w:r w:rsidRPr="0092575E">
        <w:rPr>
          <w:i/>
        </w:rPr>
        <w:t>(OFR)</w:t>
      </w:r>
      <w:r>
        <w:t xml:space="preserve"> anser samman</w:t>
      </w:r>
      <w:r>
        <w:softHyphen/>
        <w:t xml:space="preserve">fattningsvis att det bör råda avtalsfrihet när det gäller informationskraven i lagen om försäkringsdistribution. </w:t>
      </w:r>
    </w:p>
    <w:p w14:paraId="15ECDC8C" w14:textId="04402D2B" w:rsidR="001447FA" w:rsidRDefault="001447FA" w:rsidP="001447FA">
      <w:pPr>
        <w:pStyle w:val="Brdtextmedindrag"/>
      </w:pPr>
      <w:r>
        <w:t xml:space="preserve">När det gäller </w:t>
      </w:r>
      <w:r w:rsidRPr="00D7569C">
        <w:t>kollektivavtalad tjänstepensionsförsäkring</w:t>
      </w:r>
      <w:r>
        <w:t xml:space="preserve"> är det enligt försäkringsavtalslagen</w:t>
      </w:r>
      <w:r w:rsidRPr="00D7569C">
        <w:t xml:space="preserve"> tillåtet för parterna att i stor utsträckning själva bestämma </w:t>
      </w:r>
      <w:r>
        <w:t>över t.ex. den information som ska lämnas med anledning av försäkringsavtal</w:t>
      </w:r>
      <w:r w:rsidRPr="00D7569C">
        <w:t xml:space="preserve">. En sådan </w:t>
      </w:r>
      <w:r>
        <w:t>ordning</w:t>
      </w:r>
      <w:r w:rsidRPr="00D7569C">
        <w:t xml:space="preserve"> </w:t>
      </w:r>
      <w:r>
        <w:t xml:space="preserve">ansågs </w:t>
      </w:r>
      <w:r w:rsidRPr="00D7569C">
        <w:t>motivera</w:t>
      </w:r>
      <w:r>
        <w:t>d</w:t>
      </w:r>
      <w:r w:rsidRPr="00D7569C">
        <w:t xml:space="preserve"> av att villkoren för de kollektivavtalade försäkringarna förhandlas fram av starka organisa</w:t>
      </w:r>
      <w:r>
        <w:softHyphen/>
      </w:r>
      <w:r w:rsidRPr="00D7569C">
        <w:t xml:space="preserve">tioner som </w:t>
      </w:r>
      <w:r>
        <w:t>var</w:t>
      </w:r>
      <w:r w:rsidRPr="00D7569C">
        <w:t xml:space="preserve"> kvalificerade att ta till vara individernas intressen (prop. 2003/04:150 s. 143). Vid andra gruppförsäkringar f</w:t>
      </w:r>
      <w:r>
        <w:t>i</w:t>
      </w:r>
      <w:r w:rsidRPr="00D7569C">
        <w:t>nns det också ett utrymme för försäkringsföretaget att komma överens med gruppföre</w:t>
      </w:r>
      <w:r>
        <w:softHyphen/>
      </w:r>
      <w:r w:rsidRPr="00D7569C">
        <w:t>trädaren att denne ska fullgöra vissa av försäkringsföretagets skyldigheter (se 17</w:t>
      </w:r>
      <w:r>
        <w:t> kap.</w:t>
      </w:r>
      <w:r w:rsidRPr="00D7569C">
        <w:t xml:space="preserve"> 4</w:t>
      </w:r>
      <w:r>
        <w:t> §</w:t>
      </w:r>
      <w:r w:rsidRPr="00D7569C">
        <w:t xml:space="preserve"> och 19</w:t>
      </w:r>
      <w:r>
        <w:t> kap.</w:t>
      </w:r>
      <w:r w:rsidRPr="00D7569C">
        <w:t xml:space="preserve"> 4</w:t>
      </w:r>
      <w:r>
        <w:t> §</w:t>
      </w:r>
      <w:r w:rsidRPr="00D7569C">
        <w:t xml:space="preserve"> </w:t>
      </w:r>
      <w:r>
        <w:t>FAL</w:t>
      </w:r>
      <w:r w:rsidRPr="00D7569C">
        <w:t xml:space="preserve">). </w:t>
      </w:r>
      <w:r w:rsidRPr="00D17D48">
        <w:t>I försäkringsrörelselagen regleras försäkringsföretagens skyldighet att lämna information i 4</w:t>
      </w:r>
      <w:r>
        <w:t> </w:t>
      </w:r>
      <w:r w:rsidRPr="00D17D48">
        <w:t>kap. 2</w:t>
      </w:r>
      <w:r>
        <w:t> </w:t>
      </w:r>
      <w:r w:rsidRPr="00D17D48">
        <w:t xml:space="preserve">§. Finansinspektionen </w:t>
      </w:r>
      <w:r>
        <w:t xml:space="preserve">får </w:t>
      </w:r>
      <w:r w:rsidRPr="00D17D48">
        <w:t>med stöd av ett bemyndigande meddela före</w:t>
      </w:r>
      <w:r w:rsidR="001F5781">
        <w:softHyphen/>
      </w:r>
      <w:r w:rsidRPr="00D17D48">
        <w:t xml:space="preserve">skrifter om vilken information ett försäkringsföretag ska lämna enligt </w:t>
      </w:r>
      <w:r>
        <w:t>den paragrafen</w:t>
      </w:r>
      <w:r w:rsidRPr="00D17D48">
        <w:t xml:space="preserve"> (4</w:t>
      </w:r>
      <w:r>
        <w:t> </w:t>
      </w:r>
      <w:r w:rsidRPr="00D17D48">
        <w:t>kap. 18</w:t>
      </w:r>
      <w:r>
        <w:t> </w:t>
      </w:r>
      <w:r w:rsidRPr="00D17D48">
        <w:t>§</w:t>
      </w:r>
      <w:r>
        <w:t> </w:t>
      </w:r>
      <w:r w:rsidRPr="00D17D48">
        <w:t>2 försäkringsrörelselagen och 7</w:t>
      </w:r>
      <w:r>
        <w:t> </w:t>
      </w:r>
      <w:r w:rsidRPr="00D17D48">
        <w:t>kap. 2</w:t>
      </w:r>
      <w:r>
        <w:t> </w:t>
      </w:r>
      <w:r w:rsidRPr="00D17D48">
        <w:t>§ första stycket</w:t>
      </w:r>
      <w:r>
        <w:t> </w:t>
      </w:r>
      <w:r w:rsidRPr="00D17D48">
        <w:t>13 försäkringsrörelseförordningen [2011:257]). Finans</w:t>
      </w:r>
      <w:r>
        <w:softHyphen/>
      </w:r>
      <w:r w:rsidRPr="00D17D48">
        <w:t>inspek</w:t>
      </w:r>
      <w:r>
        <w:softHyphen/>
      </w:r>
      <w:r w:rsidRPr="00D17D48">
        <w:t>tionen</w:t>
      </w:r>
      <w:r>
        <w:t xml:space="preserve"> har med stöd av det bemyndigandet meddelat </w:t>
      </w:r>
      <w:r w:rsidRPr="00D17D48">
        <w:t xml:space="preserve">föreskrifter och allmänna råd om information som gäller försäkring och tjänstepension </w:t>
      </w:r>
      <w:r>
        <w:t>(FFFS 2011:39). De föreskrifterna är dispositiva när det gäller kollektiv</w:t>
      </w:r>
      <w:r>
        <w:softHyphen/>
        <w:t>avtalsgrundade försäkringar (4 §).</w:t>
      </w:r>
    </w:p>
    <w:p w14:paraId="3AD5B742" w14:textId="0BC757DA" w:rsidR="001447FA" w:rsidRDefault="001447FA" w:rsidP="001447FA">
      <w:pPr>
        <w:pStyle w:val="Brdtextmedindrag"/>
      </w:pPr>
      <w:r>
        <w:t>De ovan angivna bestämmelserna har medfört att informations</w:t>
      </w:r>
      <w:r>
        <w:softHyphen/>
        <w:t>lämnande</w:t>
      </w:r>
      <w:r w:rsidRPr="00D7569C">
        <w:t xml:space="preserve"> lätt </w:t>
      </w:r>
      <w:r>
        <w:t>har kunnat</w:t>
      </w:r>
      <w:r w:rsidRPr="00D7569C">
        <w:t xml:space="preserve"> anpassas efter de olika typer av kollektiva försäkringar som finns på den svenska mark</w:t>
      </w:r>
      <w:r>
        <w:softHyphen/>
      </w:r>
      <w:r w:rsidRPr="00D7569C">
        <w:t>naden</w:t>
      </w:r>
      <w:r>
        <w:t xml:space="preserve">. </w:t>
      </w:r>
      <w:r w:rsidRPr="00D7569C">
        <w:t>På det kollektiv</w:t>
      </w:r>
      <w:r>
        <w:softHyphen/>
      </w:r>
      <w:r w:rsidRPr="00D7569C">
        <w:t>avtalade området uppfylls t.ex. försäkrings</w:t>
      </w:r>
      <w:r>
        <w:softHyphen/>
      </w:r>
      <w:r w:rsidRPr="00D7569C">
        <w:t>företagens informa</w:t>
      </w:r>
      <w:r>
        <w:softHyphen/>
      </w:r>
      <w:r w:rsidRPr="00D7569C">
        <w:t>tions</w:t>
      </w:r>
      <w:r>
        <w:softHyphen/>
      </w:r>
      <w:r w:rsidRPr="00D7569C">
        <w:t>skyldighet rent praktiskt till stor del av val</w:t>
      </w:r>
      <w:r>
        <w:softHyphen/>
      </w:r>
      <w:r w:rsidRPr="00D7569C">
        <w:t>centraler som bl.a. har till uppgift att vid anslutning av en anställd lämna information till den anställde om de valbara försäkrings</w:t>
      </w:r>
      <w:r w:rsidR="001F5781">
        <w:softHyphen/>
      </w:r>
      <w:r w:rsidRPr="00D7569C">
        <w:t>företagen och deras erbjudanden.</w:t>
      </w:r>
    </w:p>
    <w:p w14:paraId="33E434FF" w14:textId="798203C8" w:rsidR="001447FA" w:rsidRPr="00E252AD" w:rsidRDefault="001447FA" w:rsidP="001447FA">
      <w:pPr>
        <w:pStyle w:val="Brdtextmedindrag"/>
      </w:pPr>
      <w:r>
        <w:lastRenderedPageBreak/>
        <w:t>När försäkringsdistributionsdirektivet genomfördes i svensk rätt genom införandet av lagen om försäkringsdistribution, ändrades de ovan redo</w:t>
      </w:r>
      <w:r>
        <w:softHyphen/>
        <w:t>visade förhållandena till viss del. Den civilrättsliga regleringen i försäk</w:t>
      </w:r>
      <w:r>
        <w:softHyphen/>
        <w:t>ringsavtalslagen, liksom försäkringsrörelselagens informations</w:t>
      </w:r>
      <w:r>
        <w:softHyphen/>
        <w:t>regel, lämnades dock oförändrade. Men beträffande sådan information som ska lämnas även enligt det distributionsrättsliga regelverket (och till samma mottagare) gäller dessutom de strängare krav som följer av lagen om försäk</w:t>
      </w:r>
      <w:r>
        <w:softHyphen/>
        <w:t>ringsdistribution. I praktiken begränsar detta innebörden av att det råder avtalsfrihet enligt försäkringsavtalslagen och de myndighets</w:t>
      </w:r>
      <w:r>
        <w:softHyphen/>
        <w:t>före</w:t>
      </w:r>
      <w:r w:rsidR="001F5781">
        <w:softHyphen/>
      </w:r>
      <w:r>
        <w:t>skrifter som kompletterar försäkringsrörelselagen, såvitt gäller sådan information som även ska lämnas enligt det tvingande regelverket i lagen om försäkringsdistribution. Regeringen noterade i det avseendet bl.a. att vissa av bestämmelserna i försäkrings</w:t>
      </w:r>
      <w:r>
        <w:softHyphen/>
        <w:t>distributionsdirektivet inte var an</w:t>
      </w:r>
      <w:r>
        <w:softHyphen/>
        <w:t>passade till de modeller för informations</w:t>
      </w:r>
      <w:r>
        <w:softHyphen/>
        <w:t xml:space="preserve">lämnande som förekommer på den svenska pensionsmarknaden (prop. 2017/18:216 s. 286–289). </w:t>
      </w:r>
    </w:p>
    <w:p w14:paraId="54D1E231" w14:textId="77777777" w:rsidR="001447FA" w:rsidRPr="004C3D24" w:rsidRDefault="001447FA" w:rsidP="001447FA">
      <w:pPr>
        <w:pStyle w:val="Rubrik5utannumrering"/>
      </w:pPr>
      <w:r w:rsidRPr="004C3D24">
        <w:t>Frågan om avtalsfrihet</w:t>
      </w:r>
    </w:p>
    <w:p w14:paraId="12DF5D8D" w14:textId="286A916C" w:rsidR="001447FA" w:rsidRDefault="001447FA" w:rsidP="001447FA">
      <w:pPr>
        <w:pStyle w:val="Brdtextmedindrag"/>
        <w:ind w:firstLine="0"/>
      </w:pPr>
      <w:r>
        <w:t>Mot den ovan angivna bakgrunden aktualiseras frågan om, och i så fall till vilken grad, d</w:t>
      </w:r>
      <w:r w:rsidRPr="006D280C">
        <w:t xml:space="preserve">et bör råda avtalsfrihet när det gäller </w:t>
      </w:r>
      <w:r>
        <w:t>bestämmelserna om nu aktuell försäkringsdistribution</w:t>
      </w:r>
      <w:r w:rsidRPr="006D280C">
        <w:t>.</w:t>
      </w:r>
      <w:r>
        <w:t xml:space="preserve"> Regeringen instämmer som en utgångs</w:t>
      </w:r>
      <w:r>
        <w:softHyphen/>
        <w:t xml:space="preserve">punkt i det </w:t>
      </w:r>
      <w:r w:rsidRPr="004C3D24">
        <w:rPr>
          <w:i/>
        </w:rPr>
        <w:t>Finansinspektionen</w:t>
      </w:r>
      <w:r w:rsidRPr="00A05593">
        <w:t xml:space="preserve"> </w:t>
      </w:r>
      <w:r>
        <w:t xml:space="preserve">anför om </w:t>
      </w:r>
      <w:r w:rsidRPr="00A05593">
        <w:t xml:space="preserve">att </w:t>
      </w:r>
      <w:r>
        <w:t xml:space="preserve">det </w:t>
      </w:r>
      <w:r w:rsidRPr="00A05593">
        <w:t xml:space="preserve">är logiskt </w:t>
      </w:r>
      <w:r>
        <w:t xml:space="preserve">att reglerna inte bör vara dispositiva, </w:t>
      </w:r>
      <w:r w:rsidRPr="00A05593">
        <w:t xml:space="preserve">mot bakgrund av att </w:t>
      </w:r>
      <w:r w:rsidRPr="00FD453E">
        <w:t xml:space="preserve">avtalsfrihet inte medges </w:t>
      </w:r>
      <w:r>
        <w:t>när det</w:t>
      </w:r>
      <w:r w:rsidRPr="00FD453E">
        <w:t xml:space="preserve"> gäller försäkringsföretagens distribution av tjänstepensions</w:t>
      </w:r>
      <w:r>
        <w:softHyphen/>
      </w:r>
      <w:r w:rsidRPr="00FD453E">
        <w:t>försäkringar.</w:t>
      </w:r>
      <w:r>
        <w:t xml:space="preserve"> I</w:t>
      </w:r>
      <w:r w:rsidR="00E56A4D">
        <w:t> </w:t>
      </w:r>
      <w:r>
        <w:t>sammanhanget bör det liksom i avsnitt 15.4.1 noteras att samtliga försäk</w:t>
      </w:r>
      <w:r>
        <w:softHyphen/>
        <w:t>ringsföretag, inklusive de som väljer att omvandlas till tjänstepensions</w:t>
      </w:r>
      <w:r>
        <w:softHyphen/>
        <w:t>företag, redan får förutsättas gjort de anpassningar som behövs för att följa distributionsreglerna.</w:t>
      </w:r>
    </w:p>
    <w:p w14:paraId="1E14A558" w14:textId="4BA3E180" w:rsidR="001447FA" w:rsidRDefault="001447FA" w:rsidP="001447FA">
      <w:pPr>
        <w:pStyle w:val="Brdtextmedindrag"/>
      </w:pPr>
      <w:r>
        <w:rPr>
          <w:i/>
        </w:rPr>
        <w:t xml:space="preserve">Svenskt Näringsliv </w:t>
      </w:r>
      <w:r w:rsidRPr="009A5A54">
        <w:t>an</w:t>
      </w:r>
      <w:r>
        <w:t xml:space="preserve">ser att det bör råda avtalsfrihet när det gäller distribution av och information om tjänstepensionsförmåner. Vidare anser </w:t>
      </w:r>
      <w:r>
        <w:rPr>
          <w:i/>
        </w:rPr>
        <w:t>Svenskt Näringsliv</w:t>
      </w:r>
      <w:r>
        <w:t xml:space="preserve">, </w:t>
      </w:r>
      <w:r w:rsidRPr="005E5492">
        <w:rPr>
          <w:i/>
        </w:rPr>
        <w:t>LO</w:t>
      </w:r>
      <w:r>
        <w:t xml:space="preserve">, </w:t>
      </w:r>
      <w:r w:rsidRPr="009A5A54">
        <w:rPr>
          <w:i/>
        </w:rPr>
        <w:t>TCO</w:t>
      </w:r>
      <w:r>
        <w:t>,</w:t>
      </w:r>
      <w:r>
        <w:rPr>
          <w:i/>
        </w:rPr>
        <w:t xml:space="preserve"> </w:t>
      </w:r>
      <w:r w:rsidRPr="005E5492">
        <w:rPr>
          <w:i/>
        </w:rPr>
        <w:t>Saco</w:t>
      </w:r>
      <w:r>
        <w:t>,</w:t>
      </w:r>
      <w:r>
        <w:rPr>
          <w:i/>
        </w:rPr>
        <w:t xml:space="preserve"> </w:t>
      </w:r>
      <w:r w:rsidRPr="003104E9">
        <w:rPr>
          <w:i/>
        </w:rPr>
        <w:t>AFA Försäkring</w:t>
      </w:r>
      <w:r>
        <w:t xml:space="preserve">, </w:t>
      </w:r>
      <w:r w:rsidRPr="003104E9">
        <w:rPr>
          <w:i/>
        </w:rPr>
        <w:t>Alecta</w:t>
      </w:r>
      <w:r>
        <w:t xml:space="preserve">, </w:t>
      </w:r>
      <w:r w:rsidRPr="003104E9">
        <w:rPr>
          <w:i/>
        </w:rPr>
        <w:t>AMF</w:t>
      </w:r>
      <w:r>
        <w:t xml:space="preserve">, </w:t>
      </w:r>
      <w:r w:rsidRPr="009A5A54">
        <w:rPr>
          <w:i/>
        </w:rPr>
        <w:t>Folksam</w:t>
      </w:r>
      <w:r>
        <w:rPr>
          <w:i/>
        </w:rPr>
        <w:t xml:space="preserve"> </w:t>
      </w:r>
      <w:r>
        <w:t xml:space="preserve">och </w:t>
      </w:r>
      <w:r w:rsidRPr="009A5A54">
        <w:rPr>
          <w:i/>
        </w:rPr>
        <w:t>Offentliganställdas Förhandlingsråd</w:t>
      </w:r>
      <w:r>
        <w:t xml:space="preserve"> att det bör vara möjligt att åtminstone i kollektivavtal reglera dessa frågor. </w:t>
      </w:r>
      <w:r w:rsidRPr="009A5A54">
        <w:rPr>
          <w:i/>
        </w:rPr>
        <w:t>SKL</w:t>
      </w:r>
      <w:r>
        <w:rPr>
          <w:i/>
        </w:rPr>
        <w:t xml:space="preserve"> </w:t>
      </w:r>
      <w:r w:rsidRPr="004C3D24">
        <w:t>framhåller</w:t>
      </w:r>
      <w:r>
        <w:t xml:space="preserve"> därtill att ett inskränkande av avtalsfriheten riskerar skapa obalans mellan kollektivavtalsparterna samt få långsiktiga konsekvenser. I det avseendet finns det argument som talar såväl för som emot avtalsfrihet gällande informationskraven. Huvudargument för avtalsfrihet är den rättsbildning av dispositiva informationsbestämmelser som gäller enligt försäkrings</w:t>
      </w:r>
      <w:r>
        <w:softHyphen/>
        <w:t>avtalslagen och som tidigare även gällt inom rörelserätten, företrädesvis på det kollektivavtalade tjänste</w:t>
      </w:r>
      <w:r>
        <w:softHyphen/>
        <w:t>pensions</w:t>
      </w:r>
      <w:r>
        <w:softHyphen/>
        <w:t>området. Det argumentet stöds även av det höga kundskydd som över tiden i allmänhet ansetts gälla inom det pensionsområdet. Sam</w:t>
      </w:r>
      <w:r>
        <w:softHyphen/>
        <w:t>tidigt gjordes i det lagstiftningsärende som avser genomförandet i svensk rätt av försäkrings</w:t>
      </w:r>
      <w:r>
        <w:softHyphen/>
        <w:t>distributions</w:t>
      </w:r>
      <w:r>
        <w:softHyphen/>
        <w:t>direktivet bedöm</w:t>
      </w:r>
      <w:r>
        <w:softHyphen/>
        <w:t>ningen att, även om reglerna i det direktivet inte var anpassade för svenska förhållanden, detta inte innebar att de anpassade informationsmodellerna på denna del av den svenska pensionsmarknaden behövde ändras i någon avsevärd omfattning (prop. 2017/18:216 s. 283). Det finns i detta samman</w:t>
      </w:r>
      <w:r w:rsidR="00E56A4D">
        <w:softHyphen/>
      </w:r>
      <w:r>
        <w:t>hang inte anledning att göra något annan bedömning i det avseendet (se även avsnitt 15.4.1 ovan). Mot avtalsfrihet talar även att det finns bestäm</w:t>
      </w:r>
      <w:r>
        <w:softHyphen/>
        <w:t>melser i lagen om försäkrings</w:t>
      </w:r>
      <w:r>
        <w:softHyphen/>
        <w:t>distribution redan omfattas av avtals</w:t>
      </w:r>
      <w:r>
        <w:softHyphen/>
        <w:t xml:space="preserve">frihet (se 1 kap. 8 § andra stycket). Vilket </w:t>
      </w:r>
      <w:r w:rsidRPr="000D7C00">
        <w:t xml:space="preserve">bedöms ge </w:t>
      </w:r>
      <w:r>
        <w:t>en viss</w:t>
      </w:r>
      <w:r w:rsidRPr="000D7C00">
        <w:t xml:space="preserve"> möjlighet att </w:t>
      </w:r>
      <w:r>
        <w:t xml:space="preserve">göra </w:t>
      </w:r>
      <w:r>
        <w:lastRenderedPageBreak/>
        <w:t>anpassningar</w:t>
      </w:r>
      <w:r w:rsidRPr="000D7C00">
        <w:t xml:space="preserve"> till de förutsättningarna som råder inom olika branscher och sektorer.</w:t>
      </w:r>
      <w:r>
        <w:t xml:space="preserve"> Det saknas således även skäl att tillmötesgå det</w:t>
      </w:r>
      <w:r w:rsidRPr="009A5A54">
        <w:t xml:space="preserve"> </w:t>
      </w:r>
      <w:r w:rsidRPr="004C3D24">
        <w:rPr>
          <w:i/>
        </w:rPr>
        <w:t>AFA Försäkring</w:t>
      </w:r>
      <w:r w:rsidRPr="009A5A54">
        <w:t xml:space="preserve">, </w:t>
      </w:r>
      <w:r w:rsidRPr="004C3D24">
        <w:rPr>
          <w:i/>
        </w:rPr>
        <w:t>Alecta</w:t>
      </w:r>
      <w:r w:rsidRPr="009A5A54">
        <w:t xml:space="preserve">, </w:t>
      </w:r>
      <w:r w:rsidRPr="004C3D24">
        <w:rPr>
          <w:i/>
        </w:rPr>
        <w:t>AMF</w:t>
      </w:r>
      <w:r w:rsidRPr="009A5A54">
        <w:t xml:space="preserve"> och </w:t>
      </w:r>
      <w:r w:rsidRPr="004C3D24">
        <w:rPr>
          <w:i/>
        </w:rPr>
        <w:t>Folksam</w:t>
      </w:r>
      <w:r w:rsidRPr="009A5A54">
        <w:t xml:space="preserve"> </w:t>
      </w:r>
      <w:r>
        <w:t xml:space="preserve">föreslår när det gäller </w:t>
      </w:r>
      <w:r w:rsidRPr="009A5A54">
        <w:t>en ändring i lagen om försäkringsdistribution</w:t>
      </w:r>
      <w:r>
        <w:t>. D</w:t>
      </w:r>
      <w:r w:rsidRPr="0067551C">
        <w:t xml:space="preserve">et är </w:t>
      </w:r>
      <w:r>
        <w:t xml:space="preserve">vidare </w:t>
      </w:r>
      <w:r w:rsidRPr="0067551C">
        <w:t>av stor vikt för tjänstepensions</w:t>
      </w:r>
      <w:r w:rsidR="00E56A4D">
        <w:softHyphen/>
      </w:r>
      <w:r w:rsidRPr="0067551C">
        <w:t>marknaden som helhet att all försäkrings</w:t>
      </w:r>
      <w:r>
        <w:softHyphen/>
      </w:r>
      <w:r w:rsidRPr="0067551C">
        <w:t>distribution omfattas av ett gemensamt regelverk</w:t>
      </w:r>
      <w:r>
        <w:t xml:space="preserve"> vilket tillförsäkrar samtliga framtida pensionärer ett starkt kundskydd. Även vikten av att det gäller lika konkurrens</w:t>
      </w:r>
      <w:r>
        <w:softHyphen/>
        <w:t>villkor för olika marknadsaktörer talar med viss styrka emot avtalsfrihet.</w:t>
      </w:r>
    </w:p>
    <w:p w14:paraId="1917E083" w14:textId="0BD81BB3" w:rsidR="001447FA" w:rsidRDefault="001447FA" w:rsidP="001447FA">
      <w:pPr>
        <w:pStyle w:val="Brdtextmedindrag"/>
      </w:pPr>
      <w:r>
        <w:t xml:space="preserve">Mot bakgrund av det som anges ovan samt de skäl som redovisas i avsnitt 15.4.1 finns det sammanfattningsvis, liksom </w:t>
      </w:r>
      <w:r w:rsidRPr="004C3D24">
        <w:rPr>
          <w:i/>
        </w:rPr>
        <w:t>Finansinspektionen</w:t>
      </w:r>
      <w:r>
        <w:t xml:space="preserve"> anser, anledning att göra bedömningen att d</w:t>
      </w:r>
      <w:r w:rsidRPr="00F55E69">
        <w:t xml:space="preserve">et inte </w:t>
      </w:r>
      <w:r>
        <w:t xml:space="preserve">bör </w:t>
      </w:r>
      <w:r w:rsidRPr="00F55E69">
        <w:t xml:space="preserve">råda avtalsfrihet </w:t>
      </w:r>
      <w:r>
        <w:t xml:space="preserve">för tjänstepensionsföretag och utländska tjänstepensionsinstitut </w:t>
      </w:r>
      <w:r w:rsidRPr="00F55E69">
        <w:t xml:space="preserve">när det gäller </w:t>
      </w:r>
      <w:r>
        <w:t xml:space="preserve">de bestämmelser om </w:t>
      </w:r>
      <w:r w:rsidRPr="00F55E69">
        <w:t>distribution som anges i lagen om försäkrings</w:t>
      </w:r>
      <w:r>
        <w:softHyphen/>
      </w:r>
      <w:r w:rsidRPr="00F55E69">
        <w:t>distribution.</w:t>
      </w:r>
    </w:p>
    <w:p w14:paraId="440CB644" w14:textId="77777777" w:rsidR="001447FA" w:rsidRDefault="001447FA" w:rsidP="009B730A">
      <w:pPr>
        <w:pStyle w:val="Rubrik2"/>
      </w:pPr>
      <w:bookmarkStart w:id="5613" w:name="_Toc518396735"/>
      <w:bookmarkStart w:id="5614" w:name="_Toc518401046"/>
      <w:bookmarkStart w:id="5615" w:name="_Toc518401763"/>
      <w:bookmarkStart w:id="5616" w:name="_Toc518402002"/>
      <w:bookmarkStart w:id="5617" w:name="_Toc518463156"/>
      <w:bookmarkStart w:id="5618" w:name="_Toc518462852"/>
      <w:bookmarkStart w:id="5619" w:name="_Toc518463808"/>
      <w:bookmarkStart w:id="5620" w:name="_Toc518464183"/>
      <w:bookmarkStart w:id="5621" w:name="_Toc518464422"/>
      <w:bookmarkStart w:id="5622" w:name="_Toc518472861"/>
      <w:bookmarkStart w:id="5623" w:name="_Toc8059890"/>
      <w:bookmarkStart w:id="5624" w:name="_Toc8061600"/>
      <w:bookmarkStart w:id="5625" w:name="_Toc8062132"/>
      <w:bookmarkStart w:id="5626" w:name="_Toc8064600"/>
      <w:bookmarkStart w:id="5627" w:name="_Toc8391277"/>
      <w:bookmarkStart w:id="5628" w:name="_Toc8391543"/>
      <w:bookmarkStart w:id="5629" w:name="_Toc8644748"/>
      <w:bookmarkStart w:id="5630" w:name="_Toc8645280"/>
      <w:bookmarkStart w:id="5631" w:name="_Toc8817761"/>
      <w:bookmarkStart w:id="5632" w:name="_Toc8818333"/>
      <w:bookmarkStart w:id="5633" w:name="_Toc8825702"/>
      <w:bookmarkStart w:id="5634" w:name="_Toc8831799"/>
      <w:bookmarkStart w:id="5635" w:name="_Toc8832708"/>
      <w:bookmarkStart w:id="5636" w:name="_Toc11153170"/>
      <w:bookmarkStart w:id="5637" w:name="_Toc11161091"/>
      <w:bookmarkStart w:id="5638" w:name="_Toc11167027"/>
      <w:bookmarkStart w:id="5639" w:name="_Toc11167563"/>
      <w:bookmarkStart w:id="5640" w:name="_Toc11169000"/>
      <w:bookmarkStart w:id="5641" w:name="_Toc11845953"/>
      <w:bookmarkStart w:id="5642" w:name="_Toc12611752"/>
      <w:bookmarkStart w:id="5643" w:name="_Toc12625019"/>
      <w:bookmarkStart w:id="5644" w:name="_Toc12627508"/>
      <w:bookmarkStart w:id="5645" w:name="_Toc12630398"/>
      <w:bookmarkStart w:id="5646" w:name="_Toc12632893"/>
      <w:bookmarkStart w:id="5647" w:name="_Toc17902965"/>
      <w:r w:rsidRPr="009B730A">
        <w:t>Överklagande</w:t>
      </w:r>
      <w:r>
        <w:t xml:space="preserve"> m.m.</w:t>
      </w:r>
      <w:bookmarkEnd w:id="5613"/>
      <w:bookmarkEnd w:id="5614"/>
      <w:bookmarkEnd w:id="5615"/>
      <w:bookmarkEnd w:id="5616"/>
      <w:bookmarkEnd w:id="5617"/>
      <w:bookmarkEnd w:id="5618"/>
      <w:bookmarkEnd w:id="5619"/>
      <w:bookmarkEnd w:id="5620"/>
      <w:bookmarkEnd w:id="5621"/>
      <w:bookmarkEnd w:id="5622"/>
      <w:bookmarkEnd w:id="5623"/>
      <w:bookmarkEnd w:id="5624"/>
      <w:bookmarkEnd w:id="5625"/>
      <w:bookmarkEnd w:id="5626"/>
      <w:bookmarkEnd w:id="5627"/>
      <w:bookmarkEnd w:id="5628"/>
      <w:bookmarkEnd w:id="5629"/>
      <w:bookmarkEnd w:id="5630"/>
      <w:bookmarkEnd w:id="5631"/>
      <w:bookmarkEnd w:id="5632"/>
      <w:bookmarkEnd w:id="5633"/>
      <w:bookmarkEnd w:id="5634"/>
      <w:bookmarkEnd w:id="5635"/>
      <w:bookmarkEnd w:id="5636"/>
      <w:bookmarkEnd w:id="5637"/>
      <w:bookmarkEnd w:id="5638"/>
      <w:bookmarkEnd w:id="5639"/>
      <w:bookmarkEnd w:id="5640"/>
      <w:bookmarkEnd w:id="5641"/>
      <w:bookmarkEnd w:id="5642"/>
      <w:bookmarkEnd w:id="5643"/>
      <w:bookmarkEnd w:id="5644"/>
      <w:bookmarkEnd w:id="5645"/>
      <w:bookmarkEnd w:id="5646"/>
      <w:bookmarkEnd w:id="5647"/>
    </w:p>
    <w:p w14:paraId="36B91CC8" w14:textId="77777777" w:rsidR="001447FA" w:rsidRDefault="001447FA" w:rsidP="001447FA">
      <w:pPr>
        <w:pStyle w:val="Brdtextram"/>
      </w:pPr>
      <w:r>
        <w:rPr>
          <w:b/>
        </w:rPr>
        <w:t>Regeringens förslag:</w:t>
      </w:r>
      <w:r>
        <w:t xml:space="preserve"> Finansinspektionens beslut enligt den nya lagen om tjänstepensionsföretag ska få överklagas till allmän förvaltnings</w:t>
      </w:r>
      <w:r>
        <w:softHyphen/>
        <w:t xml:space="preserve">domstol. </w:t>
      </w:r>
    </w:p>
    <w:p w14:paraId="7691E278" w14:textId="56CAA734" w:rsidR="001447FA" w:rsidRDefault="001447FA" w:rsidP="001447FA">
      <w:pPr>
        <w:pStyle w:val="Brdtextmedindragram"/>
      </w:pPr>
      <w:r>
        <w:t xml:space="preserve">Bolagsverkets beslut enligt lagen om tjänstepensionsföretag ska </w:t>
      </w:r>
      <w:r w:rsidR="00391F21">
        <w:t xml:space="preserve">få </w:t>
      </w:r>
      <w:r>
        <w:t>överklagas till allmän domstol.</w:t>
      </w:r>
      <w:r w:rsidDel="000E5BB1">
        <w:t xml:space="preserve"> </w:t>
      </w:r>
    </w:p>
    <w:p w14:paraId="55AA102D" w14:textId="77777777" w:rsidR="001447FA" w:rsidRDefault="001447FA" w:rsidP="001447FA">
      <w:pPr>
        <w:pStyle w:val="Brdtextmedindragram"/>
      </w:pPr>
      <w:r>
        <w:t xml:space="preserve">Det ska vara möjligt att begära förklaring av domstol att vissa ärenden hos Finansinspektionen enligt den nya lagen om tjänstepensionsföretag och lagen om </w:t>
      </w:r>
      <w:r w:rsidRPr="008F2B57">
        <w:t xml:space="preserve">utländska försäkringsgivares och tjänstepensionsinstituts verksamhet i Sverige </w:t>
      </w:r>
      <w:r>
        <w:t>onödigt uppehålls.</w:t>
      </w:r>
    </w:p>
    <w:p w14:paraId="783B6E7A" w14:textId="3FD9FF38" w:rsidR="001447FA" w:rsidRPr="008D375C" w:rsidRDefault="001447FA" w:rsidP="001447FA">
      <w:pPr>
        <w:pStyle w:val="Brdtextmedindragram"/>
      </w:pPr>
      <w:r w:rsidRPr="00442665">
        <w:t>Försäkringsrörelselagens bestämmelse om överklagande av Finans</w:t>
      </w:r>
      <w:r>
        <w:softHyphen/>
      </w:r>
      <w:r w:rsidRPr="00442665">
        <w:t>inspektionens beslut om dispens fr</w:t>
      </w:r>
      <w:r>
        <w:t>ån bosättningskrav enligt aktie</w:t>
      </w:r>
      <w:r>
        <w:softHyphen/>
      </w:r>
      <w:r w:rsidRPr="00442665">
        <w:t xml:space="preserve">bolagslagen </w:t>
      </w:r>
      <w:r w:rsidR="00E92253">
        <w:t xml:space="preserve">ska </w:t>
      </w:r>
      <w:r w:rsidRPr="00442665">
        <w:t xml:space="preserve">ändras så att </w:t>
      </w:r>
      <w:r>
        <w:t xml:space="preserve">besluten får </w:t>
      </w:r>
      <w:r w:rsidRPr="00442665">
        <w:t>överklaga</w:t>
      </w:r>
      <w:r>
        <w:t>s till allmän förvalt</w:t>
      </w:r>
      <w:r>
        <w:softHyphen/>
      </w:r>
      <w:r w:rsidRPr="00442665">
        <w:t>nings</w:t>
      </w:r>
      <w:r>
        <w:softHyphen/>
      </w:r>
      <w:r w:rsidRPr="00442665">
        <w:t>domstol.</w:t>
      </w:r>
      <w:r>
        <w:t xml:space="preserve"> </w:t>
      </w:r>
      <w:r w:rsidRPr="00C34E91">
        <w:t>Prövnin</w:t>
      </w:r>
      <w:r>
        <w:t>gstillstånd ska krävas vid över</w:t>
      </w:r>
      <w:r w:rsidRPr="00C34E91">
        <w:t>klagande till kammarrätten.</w:t>
      </w:r>
    </w:p>
    <w:p w14:paraId="1B0A4040" w14:textId="77777777" w:rsidR="001447FA" w:rsidRPr="00017688" w:rsidRDefault="001447FA" w:rsidP="001447FA">
      <w:pPr>
        <w:pStyle w:val="Brdtextmedindrag"/>
        <w:rPr>
          <w:sz w:val="8"/>
          <w:szCs w:val="8"/>
        </w:rPr>
      </w:pPr>
    </w:p>
    <w:p w14:paraId="734F8986" w14:textId="77777777" w:rsidR="001447FA" w:rsidRPr="00AE3A9B" w:rsidRDefault="001447FA" w:rsidP="001447FA">
      <w:pPr>
        <w:pStyle w:val="Brdtextmedindrag"/>
      </w:pPr>
      <w:r w:rsidRPr="00AE3A9B">
        <w:rPr>
          <w:b/>
        </w:rPr>
        <w:t>Utredningens förslag</w:t>
      </w:r>
      <w:r w:rsidRPr="00AE3A9B">
        <w:t xml:space="preserve"> överensstämmer med </w:t>
      </w:r>
      <w:r>
        <w:t>regeringe</w:t>
      </w:r>
      <w:r w:rsidRPr="00AE3A9B">
        <w:t>ns förslag.</w:t>
      </w:r>
    </w:p>
    <w:p w14:paraId="4D5BD550" w14:textId="77777777" w:rsidR="001447FA" w:rsidRPr="00AE3A9B" w:rsidRDefault="001447FA" w:rsidP="001447FA">
      <w:pPr>
        <w:pStyle w:val="Brdtextmedindrag"/>
      </w:pPr>
      <w:r w:rsidRPr="00AE3A9B">
        <w:rPr>
          <w:b/>
        </w:rPr>
        <w:t>Remissinstanserna</w:t>
      </w:r>
      <w:r w:rsidRPr="00AE3A9B">
        <w:t xml:space="preserve"> tar inte upp frågan.</w:t>
      </w:r>
    </w:p>
    <w:p w14:paraId="57132CD0" w14:textId="1D3BAE7B" w:rsidR="001447FA" w:rsidRPr="00AE3A9B" w:rsidRDefault="001447FA" w:rsidP="001447FA">
      <w:pPr>
        <w:pStyle w:val="Brdtextmedindrag"/>
      </w:pPr>
      <w:r w:rsidRPr="00AE3A9B">
        <w:rPr>
          <w:b/>
        </w:rPr>
        <w:t xml:space="preserve">Promemorians förslag </w:t>
      </w:r>
      <w:r w:rsidRPr="00AE3A9B">
        <w:t>överensstämmer i sak med regeringens förslag.</w:t>
      </w:r>
      <w:r>
        <w:t xml:space="preserve"> I promemorian föreslås inte att bestämmelsen om överklagande av beslut om dispens från bosättningskrav </w:t>
      </w:r>
      <w:r w:rsidR="00E92253">
        <w:t xml:space="preserve">ska </w:t>
      </w:r>
      <w:r>
        <w:t>ändras.</w:t>
      </w:r>
    </w:p>
    <w:p w14:paraId="15AAFDBC" w14:textId="5F9C08D1" w:rsidR="001447FA" w:rsidRPr="00AE3A9B" w:rsidRDefault="001447FA" w:rsidP="001447FA">
      <w:pPr>
        <w:pStyle w:val="Brdtextmedindrag"/>
      </w:pPr>
      <w:r w:rsidRPr="00AE3A9B">
        <w:rPr>
          <w:b/>
        </w:rPr>
        <w:t xml:space="preserve">Remissinstanserna: </w:t>
      </w:r>
      <w:r w:rsidR="00E56A4D">
        <w:t>F</w:t>
      </w:r>
      <w:r w:rsidRPr="00AE3A9B">
        <w:t>le</w:t>
      </w:r>
      <w:r w:rsidR="00E56A4D">
        <w:t>r</w:t>
      </w:r>
      <w:r w:rsidRPr="00AE3A9B">
        <w:t>ta</w:t>
      </w:r>
      <w:r w:rsidR="00E56A4D">
        <w:t>let</w:t>
      </w:r>
      <w:r w:rsidRPr="00AE3A9B">
        <w:t xml:space="preserve"> remissinstanser tillstyrker förslaget eller kommenterar det inte särskilt. </w:t>
      </w:r>
      <w:r w:rsidRPr="00AE3A9B">
        <w:rPr>
          <w:i/>
        </w:rPr>
        <w:t xml:space="preserve">Förvaltningsrätten i Stockholm </w:t>
      </w:r>
      <w:r w:rsidRPr="00AE3A9B">
        <w:t xml:space="preserve">ifrågasätter dock behovet av vissa av de bestämmelser om överklagande som föreslås i promemorian. </w:t>
      </w:r>
    </w:p>
    <w:p w14:paraId="5BD4C46D" w14:textId="77777777" w:rsidR="001447FA" w:rsidRPr="000A35F6" w:rsidRDefault="001447FA" w:rsidP="00AA5B6B">
      <w:pPr>
        <w:pStyle w:val="Rubrik4utannumrering"/>
      </w:pPr>
      <w:r w:rsidRPr="00815241">
        <w:t>Skä</w:t>
      </w:r>
      <w:r w:rsidRPr="000A35F6">
        <w:t>len för regeringens förslag</w:t>
      </w:r>
    </w:p>
    <w:p w14:paraId="0C806D1B" w14:textId="77777777" w:rsidR="001447FA" w:rsidRPr="00C249A6" w:rsidRDefault="001447FA" w:rsidP="001447FA">
      <w:pPr>
        <w:pStyle w:val="Rubrik5utannumrering"/>
        <w:spacing w:before="0"/>
        <w:rPr>
          <w:szCs w:val="20"/>
        </w:rPr>
      </w:pPr>
      <w:r w:rsidRPr="003E5EBF">
        <w:rPr>
          <w:szCs w:val="20"/>
        </w:rPr>
        <w:t>Andra tjänstepensionsdirektivet</w:t>
      </w:r>
    </w:p>
    <w:p w14:paraId="35E660AD" w14:textId="77777777" w:rsidR="001447FA" w:rsidRPr="004C3D24" w:rsidRDefault="001447FA" w:rsidP="001447FA">
      <w:pPr>
        <w:pStyle w:val="Brdtext"/>
      </w:pPr>
      <w:r w:rsidRPr="00AE3A9B">
        <w:t xml:space="preserve">Enligt andra tjänstepensionsdirektivet ska </w:t>
      </w:r>
      <w:r w:rsidRPr="004C3D24">
        <w:t>medlemsstaterna säkerställa att beslut avseende tjänstepensionsinstitut som fattats i enlighet med lagar och andra författningar som antagits i enlighet med direktivet kan överklagas till domstol (artikel 48.9).</w:t>
      </w:r>
    </w:p>
    <w:p w14:paraId="6217ABB5" w14:textId="77777777" w:rsidR="001447FA" w:rsidRPr="00334A3A" w:rsidRDefault="001447FA" w:rsidP="001447FA">
      <w:pPr>
        <w:pStyle w:val="Rubrik5utannumrering"/>
        <w:rPr>
          <w:szCs w:val="20"/>
        </w:rPr>
      </w:pPr>
      <w:r w:rsidRPr="00334A3A">
        <w:rPr>
          <w:szCs w:val="20"/>
        </w:rPr>
        <w:lastRenderedPageBreak/>
        <w:t>Gällande rätt</w:t>
      </w:r>
    </w:p>
    <w:p w14:paraId="412316F2" w14:textId="6A48663E" w:rsidR="001447FA" w:rsidRPr="00AE3A9B" w:rsidRDefault="001447FA" w:rsidP="001447FA">
      <w:pPr>
        <w:pStyle w:val="Brdtext"/>
      </w:pPr>
      <w:r w:rsidRPr="00AE3A9B">
        <w:t>För försäkringsföretag som driver tjänstepensionsverksamhet enligt försäkringsrörelselagen finns bestämmelser om överklagande av Finans</w:t>
      </w:r>
      <w:r w:rsidR="00E56A4D">
        <w:softHyphen/>
      </w:r>
      <w:r w:rsidRPr="00AE3A9B">
        <w:t>inspektionens och Bolagsverkets beslut (21 kap. 1–4 och 6 §§).</w:t>
      </w:r>
    </w:p>
    <w:p w14:paraId="7A3413BC" w14:textId="4CB1484D" w:rsidR="001447FA" w:rsidRDefault="001447FA" w:rsidP="001447FA">
      <w:pPr>
        <w:pStyle w:val="Brdtextmedindrag"/>
      </w:pPr>
      <w:r w:rsidRPr="00AE3A9B">
        <w:t>Finansinspektionens beslut i enskilda fall får i regel överklagas till all</w:t>
      </w:r>
      <w:r w:rsidR="00E92253">
        <w:softHyphen/>
      </w:r>
      <w:r w:rsidRPr="00AE3A9B">
        <w:t>män förvaltningsdomstol.</w:t>
      </w:r>
      <w:r>
        <w:t xml:space="preserve"> För beslut i särskilt angivna tillsyns- och ingrip</w:t>
      </w:r>
      <w:r w:rsidR="00E92253">
        <w:softHyphen/>
      </w:r>
      <w:r>
        <w:t>ande</w:t>
      </w:r>
      <w:r>
        <w:softHyphen/>
        <w:t xml:space="preserve">ärenden gäller </w:t>
      </w:r>
      <w:r w:rsidRPr="00F968AA">
        <w:t>överklagandeförbud. Bolagsverkets beslut i ärenden</w:t>
      </w:r>
      <w:r w:rsidRPr="00575749">
        <w:t xml:space="preserve"> om likvid</w:t>
      </w:r>
      <w:r>
        <w:t xml:space="preserve">ation av försäkringsföretag </w:t>
      </w:r>
      <w:r w:rsidRPr="00575749">
        <w:t>överklagas</w:t>
      </w:r>
      <w:r>
        <w:t xml:space="preserve"> till allmän domstol.</w:t>
      </w:r>
    </w:p>
    <w:p w14:paraId="3AE5FAA0" w14:textId="77777777" w:rsidR="001447FA" w:rsidRPr="00575749" w:rsidRDefault="001447FA" w:rsidP="001447FA">
      <w:pPr>
        <w:pStyle w:val="Brdtextmedindrag"/>
      </w:pPr>
      <w:r>
        <w:t>I försäkringsrörelselagen finns särskilda bestämmelser om rätten att begära förklaring av allmän förvaltningsdomstol att vissa ansöknings</w:t>
      </w:r>
      <w:r>
        <w:softHyphen/>
        <w:t>ärenden hos Finansinspektionen onödigt uppehålls (21 kap. 5 §).</w:t>
      </w:r>
    </w:p>
    <w:p w14:paraId="23CC922F" w14:textId="77777777" w:rsidR="001447FA" w:rsidRDefault="001447FA" w:rsidP="001447FA">
      <w:pPr>
        <w:pStyle w:val="Brdtextmedindrag"/>
      </w:pPr>
      <w:r>
        <w:t>För de försäkringsföretag som följer övergångsbestämmelserna gäller motsvarande bestämmelser om överklagande m.m. i 17 kap. FRL i lydel</w:t>
      </w:r>
      <w:r>
        <w:softHyphen/>
        <w:t>sen före den 1 januari 2016 (punkt 2 i övergångsbestämmelserna till lagen [2015:700] om ändring i försäkringsrörelselagen [2010:2043]).</w:t>
      </w:r>
    </w:p>
    <w:p w14:paraId="7A10E88B" w14:textId="41C375B7" w:rsidR="001447FA" w:rsidRDefault="001447FA" w:rsidP="001447FA">
      <w:pPr>
        <w:pStyle w:val="Brdtextmedindrag"/>
      </w:pPr>
      <w:r>
        <w:t>Tjänstepensionskassorna tillämpar den upphävda lagen om understöds</w:t>
      </w:r>
      <w:r>
        <w:softHyphen/>
        <w:t>föreningar. Enligt den lagen får Finansinspektionens beslut att vägra registrering av en understödsförening överklagas till kammarrätten, medan inspektionens övriga beslut enligt den lagen får överklagas till förvalt</w:t>
      </w:r>
      <w:r>
        <w:softHyphen/>
        <w:t>ningsrätten (75 § UFL). För beslut i vissa ärenden gäller dock över</w:t>
      </w:r>
      <w:r>
        <w:softHyphen/>
        <w:t>klagandeförbud.</w:t>
      </w:r>
    </w:p>
    <w:p w14:paraId="75B603AB" w14:textId="77777777" w:rsidR="001447FA" w:rsidRPr="00AC02F5" w:rsidRDefault="001447FA" w:rsidP="001447FA">
      <w:pPr>
        <w:pStyle w:val="Rubrik5utannumrering"/>
      </w:pPr>
      <w:r>
        <w:t>Tjänstepensionsföretag bör omfattas av bestämmelser om överklagande m.m.</w:t>
      </w:r>
    </w:p>
    <w:p w14:paraId="62B7BBF8" w14:textId="0287C17B" w:rsidR="001447FA" w:rsidRDefault="001447FA" w:rsidP="001447FA">
      <w:pPr>
        <w:pStyle w:val="Brdtext"/>
      </w:pPr>
      <w:r>
        <w:t>Andra tjänstepensionsdirektivet kräver att beslut som har fattats med stöd av bestämmelser som genomför direktivet kan överklagas till domstol. Det bör därför införas bestämmelser i den nya lagen om tjänstepensionsföretag om att tjänstepensionsföretag får överklaga myndighetsbeslut i enskilda fall. Dessa bestämmelser bör lämpligen utformas efter förebild av det som gäller enligt försäkringsrörelselagen eftersom den nya lagen är utformad med utgångspunkt i ställningstagandet att tjänstepensionsföretagen driver en form av försäkrings</w:t>
      </w:r>
      <w:r>
        <w:softHyphen/>
        <w:t>rörelse (jfr avsnitt 5.5). Med hänsyn till att lagstift</w:t>
      </w:r>
      <w:r>
        <w:softHyphen/>
        <w:t>ningstekniken ändrats i förhållande till promemorians förslag bör utform</w:t>
      </w:r>
      <w:r>
        <w:softHyphen/>
        <w:t>ningen av överklagande</w:t>
      </w:r>
      <w:r>
        <w:softHyphen/>
        <w:t>bestämmelserna i den nya lagen ändras något. Där</w:t>
      </w:r>
      <w:r w:rsidR="00E92253">
        <w:softHyphen/>
      </w:r>
      <w:r>
        <w:t xml:space="preserve">igenom tillgodoses även de synpunkter som </w:t>
      </w:r>
      <w:r>
        <w:rPr>
          <w:i/>
        </w:rPr>
        <w:t xml:space="preserve">Förvaltningsrätten i Stockholm </w:t>
      </w:r>
      <w:r>
        <w:t>framför angående överklagande</w:t>
      </w:r>
      <w:r>
        <w:softHyphen/>
        <w:t xml:space="preserve">bestämmelserna. </w:t>
      </w:r>
    </w:p>
    <w:p w14:paraId="3DB2F4E2" w14:textId="000B2BAC" w:rsidR="001447FA" w:rsidRDefault="001447FA" w:rsidP="00D04BFD">
      <w:pPr>
        <w:pStyle w:val="Brdtextmedindrag"/>
      </w:pPr>
      <w:r w:rsidRPr="001944AD">
        <w:t>I enlighet med vad som gäller enligt försäkringsrörelselagen bör Finans</w:t>
      </w:r>
      <w:r w:rsidR="00DD1EE1">
        <w:softHyphen/>
      </w:r>
      <w:r w:rsidRPr="001944AD">
        <w:t xml:space="preserve">inspektionen ha möjlighet att bestämma att beslut om förbud, föreläggande eller återkallelse ska gälla omedelbart. </w:t>
      </w:r>
      <w:r w:rsidRPr="001944AD">
        <w:rPr>
          <w:i/>
        </w:rPr>
        <w:t xml:space="preserve">Lagrådet </w:t>
      </w:r>
      <w:r w:rsidR="00AA0939">
        <w:t>efterfrågar</w:t>
      </w:r>
      <w:r w:rsidRPr="001944AD">
        <w:t xml:space="preserve"> ett förtyd</w:t>
      </w:r>
      <w:r w:rsidR="00DD1EE1">
        <w:softHyphen/>
      </w:r>
      <w:r w:rsidRPr="001944AD">
        <w:t>ligande angående hur bestämmelsen om att beslut ska gälla omedelbart förhåller sig till 35 § tredje stycket förvaltningslagen</w:t>
      </w:r>
      <w:r>
        <w:t xml:space="preserve"> (2017:900)</w:t>
      </w:r>
      <w:r w:rsidRPr="001944AD">
        <w:t xml:space="preserve">. </w:t>
      </w:r>
      <w:r>
        <w:t xml:space="preserve">Lagrådet anför att paragrafen läst efter sin ordalydelse närmast får förstås så att Finansinspektionens bedömning av frågan om det finns skäl att bestämma att ett beslut ska gälla omedelbart i princip ska göras med tillämpning av de förutsättningar som anges i 35 § tredje stycket förvaltningslagen men att inspektionen inte kan bestämma att andra beslut än de angivna ska gälla omedelbart (jfr prop. 2018/19:4 s. 84 f.). </w:t>
      </w:r>
    </w:p>
    <w:p w14:paraId="15694923" w14:textId="77777777" w:rsidR="001447FA" w:rsidRDefault="001447FA" w:rsidP="00D04BFD">
      <w:pPr>
        <w:pStyle w:val="Brdtextmedindrag"/>
      </w:pPr>
      <w:r>
        <w:t>Sedan förvaltningslagen trädde i kraft den 1 juli 2018 finns allmänna bestäm</w:t>
      </w:r>
      <w:r>
        <w:softHyphen/>
        <w:t xml:space="preserve">melser om möjligheten för en myndighet att verkställa ett beslut omedelbart (35 §). I förvaltningslagen stadgas även att om en annan lag </w:t>
      </w:r>
      <w:r>
        <w:lastRenderedPageBreak/>
        <w:t>eller förordning innehåller en bestämmelse som avviker från förvaltnings</w:t>
      </w:r>
      <w:r>
        <w:softHyphen/>
        <w:t>lagen, tillämpas den bestämmelsen (4 §). Flera lagar på finansmarknads</w:t>
      </w:r>
      <w:r>
        <w:softHyphen/>
        <w:t>området innehåller bestämmelser om att Finans</w:t>
      </w:r>
      <w:r>
        <w:softHyphen/>
        <w:t>inspektionen får besluta att vissa typer av beslut ska gälla omedelbart (se t.ex. 17 kap. 1 § femte stycket lagen om bank- och finansieringsrörelse och 26 kap. 1 § fjärde stycket lagen om värdepappers</w:t>
      </w:r>
      <w:r>
        <w:softHyphen/>
        <w:t xml:space="preserve">marknaden). </w:t>
      </w:r>
    </w:p>
    <w:p w14:paraId="03277EB0" w14:textId="377D54D3" w:rsidR="001447FA" w:rsidRPr="004D49BF" w:rsidRDefault="001447FA" w:rsidP="00D04BFD">
      <w:pPr>
        <w:pStyle w:val="Brdtextmedindrag"/>
      </w:pPr>
      <w:r>
        <w:t>Det är inte sällan som Finansinspektionen använder sig av möjligheten att bestämma att ett beslut ska gälla omedel</w:t>
      </w:r>
      <w:r>
        <w:softHyphen/>
        <w:t>bart, t.ex. i fråga om beslut om återkallelse av tillstånd eller före</w:t>
      </w:r>
      <w:r>
        <w:softHyphen/>
        <w:t>lägganden av olika slag. Allmänintresset av omedelbar verk</w:t>
      </w:r>
      <w:r>
        <w:softHyphen/>
        <w:t>ställighet är särskilt stort i vissa fall som avser åter</w:t>
      </w:r>
      <w:r w:rsidR="006F71B9">
        <w:softHyphen/>
      </w:r>
      <w:r>
        <w:t>kallelse av tillstånd när ett företag annars kan fortsätta driva verksamhet som Finans</w:t>
      </w:r>
      <w:r>
        <w:softHyphen/>
        <w:t>inspektionen bedömt strider mot gällande näringsrättsliga regler. Allmän</w:t>
      </w:r>
      <w:r>
        <w:softHyphen/>
        <w:t>intresset av omedelbar verkställighet är enligt regeringens mening mycket stort i de aktuella fallen. Regeringen anser mot den bakgrunden att en bestämmelse om att Finans</w:t>
      </w:r>
      <w:r>
        <w:softHyphen/>
        <w:t>inspektionen får bestämma att ett beslut om föreläggande, förbud eller återkallelse enligt den nya lagen om tjänstepensionsföretag ska gälla omedelbart, bör tas in i den lagen. Det innebär att bestämmelsen i den nya lagen tillämpas när det gäller de typer av beslut som nämns där. För andra typer av beslut som Finans</w:t>
      </w:r>
      <w:r>
        <w:softHyphen/>
        <w:t>inspektionen fattar gäller bestämmelsen om omedelbar verkställig</w:t>
      </w:r>
      <w:r w:rsidR="006F71B9">
        <w:softHyphen/>
      </w:r>
      <w:r>
        <w:t>het i förvaltningslagen. En möjlighet till omedelbar verkställighet för sådana andra typer av beslut torde dock sakna praktisk betydelse.</w:t>
      </w:r>
    </w:p>
    <w:p w14:paraId="1D33D78B" w14:textId="5E2C01CF" w:rsidR="001447FA" w:rsidRDefault="001447FA" w:rsidP="001447FA">
      <w:pPr>
        <w:pStyle w:val="Brdtextmedindrag"/>
      </w:pPr>
      <w:bookmarkStart w:id="5648" w:name="_Hlk5200408"/>
      <w:r>
        <w:t xml:space="preserve">Vissa av bestämmelserna i försäkringsrörelselagen föreslås gälla även för tjänstepensionsinstitut (se avsnitt 5.5). </w:t>
      </w:r>
      <w:bookmarkEnd w:id="5648"/>
      <w:r>
        <w:t>Finansinspektionens beslut i vissa ärenden enligt försäkrings</w:t>
      </w:r>
      <w:r>
        <w:softHyphen/>
        <w:t xml:space="preserve">rörelselagen får inte överklagas till domstol (21 kap. 1 §). Av dessa är det dock endast bestämmelsen om sammankallande av styrelsen eller stämman </w:t>
      </w:r>
      <w:r w:rsidR="00C83E1B">
        <w:t>(</w:t>
      </w:r>
      <w:r>
        <w:t>17 kap. 13 § FRL</w:t>
      </w:r>
      <w:r w:rsidR="00C83E1B">
        <w:t>)</w:t>
      </w:r>
      <w:r>
        <w:t xml:space="preserve"> som före</w:t>
      </w:r>
      <w:r w:rsidR="00C83E1B">
        <w:softHyphen/>
      </w:r>
      <w:r>
        <w:t>slås gälla för tjänste</w:t>
      </w:r>
      <w:r>
        <w:softHyphen/>
        <w:t>pensions</w:t>
      </w:r>
      <w:r>
        <w:softHyphen/>
        <w:t>företag. Ett förbud mot överklagande i dessa fall strider inte mot andra tjänste</w:t>
      </w:r>
      <w:r>
        <w:softHyphen/>
        <w:t xml:space="preserve">pensionsdirektivet eftersom det inte är fråga om bestämmelser som genomför direktivet. </w:t>
      </w:r>
    </w:p>
    <w:p w14:paraId="68E0AC6A" w14:textId="16E93BB8" w:rsidR="001447FA" w:rsidRDefault="001447FA" w:rsidP="00D04BFD">
      <w:pPr>
        <w:pStyle w:val="Brdtextmedindrag"/>
      </w:pPr>
      <w:r>
        <w:t xml:space="preserve">I likhet med det som gäller enligt försäkringsrörelselagen (21 kap. 5 §), bör det vara möjligt att enligt den nya lagen om tjänstepensionsföretag och lagen (1998:293) om </w:t>
      </w:r>
      <w:r w:rsidRPr="008F2B57">
        <w:t>utländska försäkringsgivares och tjänstepensions</w:t>
      </w:r>
      <w:r>
        <w:softHyphen/>
      </w:r>
      <w:r w:rsidRPr="008F2B57">
        <w:t>instituts verksamhet i Sverige</w:t>
      </w:r>
      <w:r>
        <w:t xml:space="preserve"> begära förklaring av domstol att vissa ansöknings</w:t>
      </w:r>
      <w:r>
        <w:softHyphen/>
        <w:t xml:space="preserve">ärenden hos Finansinspektionen onödigt uppehålls. Som </w:t>
      </w:r>
      <w:r>
        <w:rPr>
          <w:i/>
        </w:rPr>
        <w:t>Förvaltningsrätten i Stockholm</w:t>
      </w:r>
      <w:r>
        <w:t xml:space="preserve"> påpekar gäller detta visserligen enligt förvaltningslagen (se 11, 12 och 49 §§</w:t>
      </w:r>
      <w:r w:rsidRPr="004C3D24">
        <w:t>).</w:t>
      </w:r>
      <w:r>
        <w:t xml:space="preserve"> Det krävs dock enligt artikel 12.10 </w:t>
      </w:r>
      <w:r w:rsidRPr="00FB3C47">
        <w:t xml:space="preserve">i </w:t>
      </w:r>
      <w:r>
        <w:t>andra tjänstepensions</w:t>
      </w:r>
      <w:r w:rsidRPr="00FB3C47">
        <w:t xml:space="preserve">direktivet </w:t>
      </w:r>
      <w:r>
        <w:t xml:space="preserve">att </w:t>
      </w:r>
      <w:r w:rsidRPr="00FB3C47">
        <w:t>en myndighet</w:t>
      </w:r>
      <w:r>
        <w:t>s</w:t>
      </w:r>
      <w:r w:rsidRPr="00FB3C47">
        <w:t xml:space="preserve"> under</w:t>
      </w:r>
      <w:r>
        <w:softHyphen/>
      </w:r>
      <w:r w:rsidRPr="00FB3C47">
        <w:t xml:space="preserve">låtenhet </w:t>
      </w:r>
      <w:r>
        <w:t>att handla i ett ärende om godkännande av en gräns</w:t>
      </w:r>
      <w:r>
        <w:softHyphen/>
        <w:t>överskridande bestånds</w:t>
      </w:r>
      <w:r w:rsidR="00C83E1B">
        <w:softHyphen/>
      </w:r>
      <w:r>
        <w:t xml:space="preserve">överlåtelse ska </w:t>
      </w:r>
      <w:r w:rsidRPr="00FB3C47">
        <w:t>kunna överklagas till domstol.</w:t>
      </w:r>
      <w:r>
        <w:t xml:space="preserve"> Myndigheten ska enligt artikel 12.4 meddela beslut inom tre månader. För att genomföra kraven i direktivet i fråga om tidsgränsen för myndighetens handlande och av tydlighetsskäl anser regeringen att det i den nya lagen om tjänste</w:t>
      </w:r>
      <w:r>
        <w:softHyphen/>
        <w:t>pensions</w:t>
      </w:r>
      <w:r w:rsidR="00C83E1B">
        <w:softHyphen/>
      </w:r>
      <w:r>
        <w:t xml:space="preserve">företag </w:t>
      </w:r>
      <w:r w:rsidRPr="008F2B57">
        <w:t xml:space="preserve">och </w:t>
      </w:r>
      <w:r>
        <w:t xml:space="preserve">i lagen </w:t>
      </w:r>
      <w:r w:rsidRPr="008F2B57">
        <w:t>om utländska försäkringsgivares och tjänste</w:t>
      </w:r>
      <w:r>
        <w:softHyphen/>
      </w:r>
      <w:r w:rsidRPr="008F2B57">
        <w:t>pensions</w:t>
      </w:r>
      <w:r w:rsidR="00C83E1B">
        <w:softHyphen/>
      </w:r>
      <w:r w:rsidRPr="008F2B57">
        <w:t xml:space="preserve">instituts verksamhet i Sverige </w:t>
      </w:r>
      <w:r>
        <w:t>bör införas särskilda bestämmelser om rätten att i vissa ärenden begära en förklaring att ärendet onödigt uppehålls. I förhållande till lagrådsremissen görs dock den ändringen att det inte ska vara möjligt att begära förklaring att ett ärende onödigt uppe</w:t>
      </w:r>
      <w:r w:rsidR="006F71B9">
        <w:softHyphen/>
      </w:r>
      <w:r>
        <w:t xml:space="preserve">hålls om Finansinspektionens inte inom en månad lämnat meddelande om att inspektionen anser att en ändring när det gäller förhållanden som angetts i en underrättelse om gränsöverskridande verksamhet inte får göras utan ett </w:t>
      </w:r>
      <w:r>
        <w:lastRenderedPageBreak/>
        <w:t>nytt godkännandeförfarande. Eftersom tjänstepensions</w:t>
      </w:r>
      <w:r>
        <w:softHyphen/>
        <w:t>företaget i ett sådant fall ändå får genomföra ändringen behövs ingen möjlighet att begära förklaring att ärendet onödigt uppehålls.</w:t>
      </w:r>
    </w:p>
    <w:p w14:paraId="0E4342D7" w14:textId="77777777" w:rsidR="001447FA" w:rsidRDefault="001447FA" w:rsidP="001447FA">
      <w:pPr>
        <w:pStyle w:val="Rubrik5utannumrering"/>
      </w:pPr>
      <w:r>
        <w:t xml:space="preserve">Överklagande av beslut om dispens från bosättningskrav </w:t>
      </w:r>
    </w:p>
    <w:p w14:paraId="4567EDE6" w14:textId="1C0D197C" w:rsidR="001447FA" w:rsidRDefault="001447FA" w:rsidP="001447FA">
      <w:pPr>
        <w:pStyle w:val="Brdtext"/>
      </w:pPr>
      <w:r>
        <w:t>Genom lagändringar som trädde i kraft den 1 augusti 2014 ändrades aktie</w:t>
      </w:r>
      <w:r w:rsidR="00C83E1B">
        <w:softHyphen/>
      </w:r>
      <w:r>
        <w:t>bolagslagen (2005:551) bl.a. på det sättet att överprövning av Bolags</w:t>
      </w:r>
      <w:r w:rsidR="00C83E1B">
        <w:softHyphen/>
      </w:r>
      <w:r>
        <w:t xml:space="preserve">verkets beslut om dispens från bosättningskrav flyttades från regeringen till allmän förvaltningsdomstol. Som skäl för ändringen anfördes </w:t>
      </w:r>
      <w:r w:rsidRPr="001E5D8B">
        <w:t>att ärenden av dessa slag lämpar sig bättre för domstolsprövning än för pröv</w:t>
      </w:r>
      <w:r w:rsidR="00C83E1B">
        <w:softHyphen/>
      </w:r>
      <w:r w:rsidRPr="001E5D8B">
        <w:t>ning av regeringen</w:t>
      </w:r>
      <w:r>
        <w:t xml:space="preserve">, eftersom det inte finns </w:t>
      </w:r>
      <w:r w:rsidRPr="002C1762">
        <w:t>behov av ställnings</w:t>
      </w:r>
      <w:r>
        <w:softHyphen/>
      </w:r>
      <w:r w:rsidRPr="002C1762">
        <w:t>taganden från</w:t>
      </w:r>
      <w:r>
        <w:t xml:space="preserve"> regeringen som politiskt organ (se prop. 2013/14:86 s. 63 f.).</w:t>
      </w:r>
      <w:r w:rsidRPr="001E5D8B">
        <w:t xml:space="preserve"> </w:t>
      </w:r>
      <w:r>
        <w:t>Sam</w:t>
      </w:r>
      <w:r w:rsidR="00C83E1B">
        <w:softHyphen/>
      </w:r>
      <w:r>
        <w:t>tidigt gjordes ett antal ändringar i andra lagar, bl.a. i försäkrings</w:t>
      </w:r>
      <w:r>
        <w:softHyphen/>
        <w:t>rörelse</w:t>
      </w:r>
      <w:r w:rsidR="00C83E1B">
        <w:softHyphen/>
      </w:r>
      <w:r>
        <w:t>lagen. Dock ändrades inte motsvarande överklag</w:t>
      </w:r>
      <w:r>
        <w:softHyphen/>
        <w:t>andebestämmelse i försäkringsrörelselagen angå</w:t>
      </w:r>
      <w:r>
        <w:softHyphen/>
        <w:t>en</w:t>
      </w:r>
      <w:r>
        <w:softHyphen/>
        <w:t>de Finansinspektionens beslut om dispens från bosättningskrav enligt aktiebolagslagen, vilket inte motiverades. Det är enligt regeringens mening uppenbart att den ändringen borde ha gjorts eftersom det rör sig om samma slags beslut enligt samma lagrum, med den enda skillnaden att besluten fattas av Finansinspektionen i stället för av Bolagsverket</w:t>
      </w:r>
      <w:r w:rsidRPr="006632FF">
        <w:t xml:space="preserve"> </w:t>
      </w:r>
      <w:r>
        <w:t>när besluten gäller försäkringsföretag Därför bör försäk</w:t>
      </w:r>
      <w:r>
        <w:softHyphen/>
        <w:t>ringsrörelselagen ändras så att allmän förvaltningsdomstol rätteligen anges som överklagandeinstans i dispens</w:t>
      </w:r>
      <w:r>
        <w:softHyphen/>
        <w:t>ärenden även i försäk</w:t>
      </w:r>
      <w:r>
        <w:softHyphen/>
        <w:t xml:space="preserve">ringsrörelselagen. Liksom vid överklagande enligt aktiebolagslagen bör </w:t>
      </w:r>
      <w:r w:rsidRPr="002C1762">
        <w:t>prövningstills</w:t>
      </w:r>
      <w:r>
        <w:t>tånd krävas vid över</w:t>
      </w:r>
      <w:r w:rsidRPr="002C1762">
        <w:t>klagande till kammarrätten</w:t>
      </w:r>
      <w:r>
        <w:t>.</w:t>
      </w:r>
    </w:p>
    <w:p w14:paraId="3F1E6872" w14:textId="77777777" w:rsidR="001447FA" w:rsidRDefault="001447FA" w:rsidP="009B730A">
      <w:pPr>
        <w:pStyle w:val="Rubrik2"/>
      </w:pPr>
      <w:bookmarkStart w:id="5649" w:name="_Toc8059891"/>
      <w:bookmarkStart w:id="5650" w:name="_Toc8061601"/>
      <w:bookmarkStart w:id="5651" w:name="_Toc8062133"/>
      <w:bookmarkStart w:id="5652" w:name="_Toc8064601"/>
      <w:bookmarkStart w:id="5653" w:name="_Toc8391278"/>
      <w:bookmarkStart w:id="5654" w:name="_Toc8391544"/>
      <w:bookmarkStart w:id="5655" w:name="_Toc8644749"/>
      <w:bookmarkStart w:id="5656" w:name="_Toc8645281"/>
      <w:bookmarkStart w:id="5657" w:name="_Toc8817762"/>
      <w:bookmarkStart w:id="5658" w:name="_Toc8818334"/>
      <w:bookmarkStart w:id="5659" w:name="_Toc8825703"/>
      <w:bookmarkStart w:id="5660" w:name="_Toc8831800"/>
      <w:bookmarkStart w:id="5661" w:name="_Toc8832709"/>
      <w:bookmarkStart w:id="5662" w:name="_Toc11153171"/>
      <w:bookmarkStart w:id="5663" w:name="_Toc11161092"/>
      <w:bookmarkStart w:id="5664" w:name="_Toc11167028"/>
      <w:bookmarkStart w:id="5665" w:name="_Toc11167564"/>
      <w:bookmarkStart w:id="5666" w:name="_Toc11169001"/>
      <w:bookmarkStart w:id="5667" w:name="_Toc11845954"/>
      <w:bookmarkStart w:id="5668" w:name="_Toc12611753"/>
      <w:bookmarkStart w:id="5669" w:name="_Toc12625020"/>
      <w:bookmarkStart w:id="5670" w:name="_Toc12627509"/>
      <w:bookmarkStart w:id="5671" w:name="_Toc12630399"/>
      <w:bookmarkStart w:id="5672" w:name="_Toc12632894"/>
      <w:bookmarkStart w:id="5673" w:name="_Toc17902966"/>
      <w:r>
        <w:t xml:space="preserve">Följdändringar i </w:t>
      </w:r>
      <w:r w:rsidRPr="009B730A">
        <w:t>annan</w:t>
      </w:r>
      <w:r>
        <w:t xml:space="preserve"> lagstiftning</w:t>
      </w:r>
      <w:bookmarkEnd w:id="5649"/>
      <w:bookmarkEnd w:id="5650"/>
      <w:bookmarkEnd w:id="5651"/>
      <w:bookmarkEnd w:id="5652"/>
      <w:bookmarkEnd w:id="5653"/>
      <w:bookmarkEnd w:id="5654"/>
      <w:bookmarkEnd w:id="5655"/>
      <w:bookmarkEnd w:id="5656"/>
      <w:bookmarkEnd w:id="5657"/>
      <w:bookmarkEnd w:id="5658"/>
      <w:bookmarkEnd w:id="5659"/>
      <w:bookmarkEnd w:id="5660"/>
      <w:bookmarkEnd w:id="5661"/>
      <w:bookmarkEnd w:id="5662"/>
      <w:bookmarkEnd w:id="5663"/>
      <w:bookmarkEnd w:id="5664"/>
      <w:bookmarkEnd w:id="5665"/>
      <w:bookmarkEnd w:id="5666"/>
      <w:bookmarkEnd w:id="5667"/>
      <w:bookmarkEnd w:id="5668"/>
      <w:bookmarkEnd w:id="5669"/>
      <w:bookmarkEnd w:id="5670"/>
      <w:bookmarkEnd w:id="5671"/>
      <w:bookmarkEnd w:id="5672"/>
      <w:bookmarkEnd w:id="5673"/>
    </w:p>
    <w:p w14:paraId="0C99B9BB" w14:textId="77777777" w:rsidR="001447FA" w:rsidRDefault="001447FA" w:rsidP="001447FA">
      <w:pPr>
        <w:pStyle w:val="Brdtextram"/>
      </w:pPr>
      <w:r>
        <w:rPr>
          <w:b/>
        </w:rPr>
        <w:t>Regeringens</w:t>
      </w:r>
      <w:r w:rsidRPr="007352C5">
        <w:rPr>
          <w:b/>
        </w:rPr>
        <w:t xml:space="preserve"> förslag</w:t>
      </w:r>
      <w:r w:rsidRPr="00FA5641">
        <w:rPr>
          <w:b/>
        </w:rPr>
        <w:t>:</w:t>
      </w:r>
      <w:r>
        <w:t xml:space="preserve"> Bestämmelser i annan lagstiftning som rör försäkringsföretag ska i tillämpliga delar, förutom på skatteområdet, gälla även för tjänstepensionsföretag. </w:t>
      </w:r>
    </w:p>
    <w:p w14:paraId="0076E606" w14:textId="1A7DA5B0" w:rsidR="001447FA" w:rsidRDefault="001447FA" w:rsidP="001447FA">
      <w:pPr>
        <w:pStyle w:val="Brdtextmedindragram"/>
      </w:pPr>
      <w:r>
        <w:t xml:space="preserve">Tjänstepensionsföretag ska undantas från tillståndsplikt enligt lagen om </w:t>
      </w:r>
      <w:r w:rsidR="00391F21">
        <w:t>bank- och finansierings</w:t>
      </w:r>
      <w:r w:rsidR="00391F21">
        <w:softHyphen/>
        <w:t>rörelse</w:t>
      </w:r>
      <w:r>
        <w:t xml:space="preserve"> samt lagen om </w:t>
      </w:r>
      <w:r w:rsidR="00391F21">
        <w:t>värde</w:t>
      </w:r>
      <w:r w:rsidR="00391F21">
        <w:softHyphen/>
        <w:t>pappers</w:t>
      </w:r>
      <w:r w:rsidR="00391F21">
        <w:softHyphen/>
        <w:t>mark</w:t>
      </w:r>
      <w:r w:rsidR="00391F21">
        <w:softHyphen/>
        <w:t>naden</w:t>
      </w:r>
      <w:r>
        <w:t>.</w:t>
      </w:r>
    </w:p>
    <w:p w14:paraId="6C63124C" w14:textId="77777777" w:rsidR="001447FA" w:rsidRDefault="001447FA" w:rsidP="001447FA">
      <w:pPr>
        <w:pStyle w:val="Brdtextmedindragram"/>
      </w:pPr>
      <w:r>
        <w:t>Tjänstepensionsföretag ska anses vara företag av allmänt intresse enligt revisorslagen.</w:t>
      </w:r>
    </w:p>
    <w:p w14:paraId="2FC1EE90" w14:textId="77777777" w:rsidR="001447FA" w:rsidRDefault="001447FA" w:rsidP="001447FA">
      <w:pPr>
        <w:pStyle w:val="Brdtextmedindragram"/>
      </w:pPr>
      <w:r>
        <w:t xml:space="preserve">Hänvisningar till den nya lagen om tjänstepensionsföretag ska införas i de lagar som innehåller hänvisningar till motsvarande bestämmelser i försäkringsrörelselagen. </w:t>
      </w:r>
    </w:p>
    <w:p w14:paraId="3DE9E08E" w14:textId="77777777" w:rsidR="001447FA" w:rsidRDefault="001447FA" w:rsidP="001447FA">
      <w:pPr>
        <w:pStyle w:val="Brdtextmedindrag"/>
        <w:rPr>
          <w:sz w:val="8"/>
          <w:szCs w:val="8"/>
        </w:rPr>
      </w:pPr>
    </w:p>
    <w:p w14:paraId="5058840C" w14:textId="77777777" w:rsidR="001447FA" w:rsidRDefault="001447FA" w:rsidP="001447FA">
      <w:pPr>
        <w:pStyle w:val="Brdtextmedindrag"/>
      </w:pPr>
      <w:r w:rsidRPr="00746EA8">
        <w:rPr>
          <w:b/>
        </w:rPr>
        <w:t>Utredningens</w:t>
      </w:r>
      <w:r w:rsidRPr="00746EA8">
        <w:t xml:space="preserve"> förslag överensstämmer </w:t>
      </w:r>
      <w:r>
        <w:t>inte</w:t>
      </w:r>
      <w:r w:rsidRPr="00746EA8">
        <w:t xml:space="preserve"> med </w:t>
      </w:r>
      <w:r>
        <w:t>regeringens</w:t>
      </w:r>
      <w:r w:rsidRPr="00746EA8">
        <w:t xml:space="preserve"> förslag. </w:t>
      </w:r>
      <w:r>
        <w:t xml:space="preserve">Utredningen föreslår endast författningsändringar inom skatteområdet. </w:t>
      </w:r>
    </w:p>
    <w:p w14:paraId="6ECE9FBE" w14:textId="77777777" w:rsidR="001447FA" w:rsidRDefault="001447FA" w:rsidP="001447FA">
      <w:pPr>
        <w:pStyle w:val="Brdtextmedindrag"/>
      </w:pPr>
      <w:r>
        <w:rPr>
          <w:b/>
        </w:rPr>
        <w:t>Remissinstanserna</w:t>
      </w:r>
      <w:r>
        <w:t xml:space="preserve"> tar inte upp frågan.</w:t>
      </w:r>
    </w:p>
    <w:p w14:paraId="07D31EA2" w14:textId="77777777" w:rsidR="001447FA" w:rsidRDefault="001447FA" w:rsidP="001447FA">
      <w:pPr>
        <w:pStyle w:val="Brdtextmedindrag"/>
      </w:pPr>
      <w:r>
        <w:rPr>
          <w:b/>
        </w:rPr>
        <w:t>Promemorians förslag</w:t>
      </w:r>
      <w:r>
        <w:t xml:space="preserve"> överensstämmer i sak med regeringens förslag.</w:t>
      </w:r>
    </w:p>
    <w:p w14:paraId="494AE1D3" w14:textId="1479BCC0" w:rsidR="001447FA" w:rsidRDefault="001447FA" w:rsidP="001447FA">
      <w:pPr>
        <w:pStyle w:val="Brdtextmedindrag"/>
      </w:pPr>
      <w:r>
        <w:rPr>
          <w:b/>
        </w:rPr>
        <w:t>Remissinstanserna</w:t>
      </w:r>
      <w:r>
        <w:t xml:space="preserve"> tillstyrker förslaget eller kommenterar det inte särskilt.</w:t>
      </w:r>
    </w:p>
    <w:p w14:paraId="58C6459A" w14:textId="4EB6A665" w:rsidR="001447FA" w:rsidRDefault="001447FA" w:rsidP="001447FA">
      <w:pPr>
        <w:pStyle w:val="Brdtextmedindrag"/>
      </w:pPr>
      <w:r w:rsidRPr="00960E94">
        <w:rPr>
          <w:b/>
        </w:rPr>
        <w:t>Skälen för regeringens förslag:</w:t>
      </w:r>
      <w:r>
        <w:t xml:space="preserve"> Den nya lagen om tjänstepensions</w:t>
      </w:r>
      <w:r w:rsidR="006F71B9">
        <w:softHyphen/>
      </w:r>
      <w:r>
        <w:t>företag ger upphov till en rad ändringar i annan lagstiftning. En typ av ändring gäller lagstiftning som innehåller särskilda bestämmelser för försäkringsföretag (eller vissa typer av försäkrings</w:t>
      </w:r>
      <w:r>
        <w:softHyphen/>
        <w:t xml:space="preserve">företag). Eftersom även </w:t>
      </w:r>
      <w:r>
        <w:lastRenderedPageBreak/>
        <w:t xml:space="preserve">tjänstepensionsföretag kommer att driva en form av försäkringsrörelse bör sådana bestämmelser så långt det är möjligt gälla för dessa företag. Nu aktualiseras ändringar av detta slag i följande lagar. </w:t>
      </w:r>
    </w:p>
    <w:p w14:paraId="6D5A8BC2" w14:textId="32DE4AFC" w:rsidR="00E015D0" w:rsidRDefault="00E015D0" w:rsidP="002A173D">
      <w:pPr>
        <w:pStyle w:val="Brdtextmedindrag"/>
      </w:pPr>
      <w:r>
        <w:t>Försäkringsföretag är undantagna från kravet på tillstånd för finansieringsrörelse enligt lagen (2004:297) om bank- och finansierings</w:t>
      </w:r>
      <w:r>
        <w:softHyphen/>
        <w:t>rörelse (2 kap. 3 § första stycket 3). Skälet är att det har ansetts naturligt att försäkringsföretagens kreditgivning regleras i försäkringsrörelselagen (jfr prop. 2002/03:139 s. 227). Motsvarande resonemang gör sig gällande för tjänstepensionsföretag eftersom det enligt förslaget i denna proposition ska införas ett särskilt regelverk för dessa företag. Tjänstepensionsföretag bör därför, i likhet med försäkringsföretag, undantas från tillståndsplikt enligt lagen om bank- och finan</w:t>
      </w:r>
      <w:r>
        <w:softHyphen/>
        <w:t>sierings</w:t>
      </w:r>
      <w:r>
        <w:softHyphen/>
        <w:t>rörelse.</w:t>
      </w:r>
    </w:p>
    <w:p w14:paraId="501A3D0B" w14:textId="22CB171E" w:rsidR="00E015D0" w:rsidRDefault="00E015D0" w:rsidP="002A173D">
      <w:pPr>
        <w:pStyle w:val="Brdtextmedindrag"/>
      </w:pPr>
      <w:r w:rsidRPr="006B5AB8">
        <w:t>Enligt lagen (2007:528) om värde</w:t>
      </w:r>
      <w:r>
        <w:softHyphen/>
      </w:r>
      <w:r w:rsidRPr="006B5AB8">
        <w:t>pappersmarknaden är försäkrings</w:t>
      </w:r>
      <w:r w:rsidRPr="006B5AB8">
        <w:softHyphen/>
        <w:t xml:space="preserve">företag som har tillstånd enligt försäkringsrörelselagen undantagna från kravet på tillstånd för att driva värdepappersrörelse (2 kap. 5 §). </w:t>
      </w:r>
      <w:bookmarkStart w:id="5674" w:name="_Hlk7791155"/>
      <w:r w:rsidRPr="006B5AB8">
        <w:t xml:space="preserve">Det undantaget motsvarar ett undantag för försäkringsföretag i </w:t>
      </w:r>
      <w:r w:rsidRPr="002618A1">
        <w:t>Europa</w:t>
      </w:r>
      <w:r w:rsidRPr="002618A1">
        <w:softHyphen/>
        <w:t>parlamentets och rådets direktiv 2014/65/EU av den 15</w:t>
      </w:r>
      <w:r w:rsidRPr="00A125D4">
        <w:t xml:space="preserve"> maj 2014 om marknader för finansiella instrument och om ändring av direktiv 2002/92/EG och av direktiv 2011/61/EU (MiFID II) (se artikel 2.1 a i det direktivet). MiFID II innehåller inte något motsvarande uttryckligt undantag för tjänstepensionsinstitut. </w:t>
      </w:r>
      <w:r>
        <w:t>I andra tjänstepensionsdirektivet anges dock att direktivet inte ska tillämpas på bl.a. institut som omfattas av MiFID II (artikel 2.2 b). Därigenom måste det</w:t>
      </w:r>
      <w:r w:rsidRPr="00A125D4">
        <w:t xml:space="preserve"> anses framgå </w:t>
      </w:r>
      <w:r>
        <w:t>att avsikten är att tjänstepensionsinstitut på motsvarande sätt ska vara undantagna från tillämpningsområdet för MiFID II.</w:t>
      </w:r>
      <w:r w:rsidRPr="00A125D4">
        <w:t xml:space="preserve"> </w:t>
      </w:r>
      <w:bookmarkEnd w:id="5674"/>
      <w:r w:rsidRPr="00A125D4">
        <w:t>Tjänste</w:t>
      </w:r>
      <w:r>
        <w:softHyphen/>
      </w:r>
      <w:r w:rsidRPr="006B5AB8">
        <w:t>pensionsföretag bör därför, i likhet med försäkringsföretag, inte omfattas av tillståndsplikt enligt lagen om värdepappersmarknaden</w:t>
      </w:r>
      <w:r>
        <w:t>.</w:t>
      </w:r>
    </w:p>
    <w:p w14:paraId="27E04783" w14:textId="77777777" w:rsidR="00E015D0" w:rsidRDefault="00E015D0" w:rsidP="002A173D">
      <w:pPr>
        <w:pStyle w:val="Brdtextmedindrag"/>
        <w:rPr>
          <w:rFonts w:eastAsiaTheme="minorHAnsi"/>
        </w:rPr>
      </w:pPr>
      <w:r>
        <w:t xml:space="preserve">Enligt </w:t>
      </w:r>
      <w:r w:rsidRPr="00D37A15">
        <w:t>revisorslagen</w:t>
      </w:r>
      <w:r w:rsidRPr="00EB6A4C">
        <w:t xml:space="preserve"> (2001:883) </w:t>
      </w:r>
      <w:r>
        <w:t>utgör</w:t>
      </w:r>
      <w:r w:rsidRPr="00EB6A4C">
        <w:t xml:space="preserve"> företag som har tillstånd att driva rörelse enligt </w:t>
      </w:r>
      <w:r>
        <w:t>försäkringsrörelselagen</w:t>
      </w:r>
      <w:r w:rsidRPr="00EB6A4C">
        <w:t>, utom sådana företag som har beviljats undantag enligt den lagen,</w:t>
      </w:r>
      <w:r>
        <w:t xml:space="preserve"> </w:t>
      </w:r>
      <w:r w:rsidRPr="00EB6A4C">
        <w:t>”företag av allmänt intresse”</w:t>
      </w:r>
      <w:r>
        <w:t xml:space="preserve"> (2 § 9 d)</w:t>
      </w:r>
      <w:r w:rsidRPr="00EB6A4C">
        <w:t xml:space="preserve">. </w:t>
      </w:r>
      <w:r>
        <w:t xml:space="preserve">Definitionen </w:t>
      </w:r>
      <w:r w:rsidRPr="00EB6A4C">
        <w:t xml:space="preserve">infördes i samband med att svensk rätt anpassades till </w:t>
      </w:r>
      <w:r w:rsidRPr="00B21738">
        <w:t>Europaparlamentets och rådets förordning (EU) nr 537/2014 av den 16</w:t>
      </w:r>
      <w:r>
        <w:t> </w:t>
      </w:r>
      <w:r w:rsidRPr="00B21738">
        <w:t>april 2014 om särskilda krav avseende lagstadgad revision av företag av allmänt intresse och om upphävande av kommissionens beslut 2005/909/EG</w:t>
      </w:r>
      <w:r>
        <w:t xml:space="preserve"> (</w:t>
      </w:r>
      <w:r w:rsidRPr="00EB6A4C">
        <w:t>revisorsförordning</w:t>
      </w:r>
      <w:r>
        <w:t>en)</w:t>
      </w:r>
      <w:r w:rsidRPr="00EB6A4C">
        <w:t xml:space="preserve"> och </w:t>
      </w:r>
      <w:r w:rsidRPr="00B46441">
        <w:t>Europaparlamentets och rådets direktiv 2006/43/EG av den 17</w:t>
      </w:r>
      <w:r>
        <w:t> </w:t>
      </w:r>
      <w:r w:rsidRPr="00B46441">
        <w:t>maj 2006 om lagstadgad revision av årsbokslut och sammanställd redovisning och om ändring av rådets direktiv 78/660/EEG och 83/349/EEG samt om upphävande av rådets direktiv 84/253/EEG</w:t>
      </w:r>
      <w:r>
        <w:t xml:space="preserve"> (</w:t>
      </w:r>
      <w:r w:rsidRPr="00EB6A4C">
        <w:t>revisorsdirektiv</w:t>
      </w:r>
      <w:r>
        <w:t>et)</w:t>
      </w:r>
      <w:r w:rsidRPr="00EB6A4C">
        <w:t xml:space="preserve"> (se prop. 2015/16:162). Vilka företag som anses vara av allmänt intresse har betydelse genom att revisorsdirektivet innehåller särskilda </w:t>
      </w:r>
      <w:r>
        <w:t>regler</w:t>
      </w:r>
      <w:r w:rsidRPr="00EB6A4C">
        <w:t xml:space="preserve"> som ska gälla vid revisionen av dessa företag. Dessutom är det endast företag av allmänt intresse som omfattas av revisorsförordningen. </w:t>
      </w:r>
      <w:r>
        <w:t>Tjänstepensionsinstitut</w:t>
      </w:r>
      <w:r w:rsidRPr="00EB6A4C">
        <w:t xml:space="preserve"> </w:t>
      </w:r>
      <w:r>
        <w:t xml:space="preserve">finns inte med i uppräkningen av </w:t>
      </w:r>
      <w:r w:rsidRPr="00EB6A4C">
        <w:t>företag av allmänt intresse</w:t>
      </w:r>
      <w:r>
        <w:t xml:space="preserve"> i revisor</w:t>
      </w:r>
      <w:r w:rsidRPr="00EB6A4C">
        <w:t>sdirektivet</w:t>
      </w:r>
      <w:r>
        <w:t>.</w:t>
      </w:r>
      <w:r w:rsidRPr="00EB6A4C">
        <w:t xml:space="preserve"> </w:t>
      </w:r>
      <w:r>
        <w:t xml:space="preserve">Enligt direktivet är det </w:t>
      </w:r>
      <w:r w:rsidRPr="00EB6A4C">
        <w:t xml:space="preserve">dock </w:t>
      </w:r>
      <w:r>
        <w:t xml:space="preserve">möjligt för </w:t>
      </w:r>
      <w:r w:rsidRPr="00EB6A4C">
        <w:t>medlemsstaterna</w:t>
      </w:r>
      <w:r>
        <w:t xml:space="preserve"> att utse</w:t>
      </w:r>
      <w:r w:rsidRPr="00FA5641">
        <w:rPr>
          <w:rFonts w:eastAsiaTheme="minorHAnsi"/>
        </w:rPr>
        <w:t xml:space="preserve"> företag av allmänt intresse, t</w:t>
      </w:r>
      <w:r>
        <w:rPr>
          <w:rFonts w:eastAsiaTheme="minorHAnsi"/>
        </w:rPr>
        <w:t>.</w:t>
      </w:r>
      <w:r w:rsidRPr="00FA5641">
        <w:rPr>
          <w:rFonts w:eastAsiaTheme="minorHAnsi"/>
        </w:rPr>
        <w:t>ex</w:t>
      </w:r>
      <w:r>
        <w:rPr>
          <w:rFonts w:eastAsiaTheme="minorHAnsi"/>
        </w:rPr>
        <w:t>.</w:t>
      </w:r>
      <w:r w:rsidRPr="00FA5641">
        <w:rPr>
          <w:rFonts w:eastAsiaTheme="minorHAnsi"/>
        </w:rPr>
        <w:t xml:space="preserve"> företag</w:t>
      </w:r>
      <w:r>
        <w:rPr>
          <w:rFonts w:eastAsiaTheme="minorHAnsi"/>
        </w:rPr>
        <w:t xml:space="preserve"> </w:t>
      </w:r>
      <w:r w:rsidRPr="00FA5641">
        <w:rPr>
          <w:rFonts w:eastAsiaTheme="minorHAnsi"/>
        </w:rPr>
        <w:t>som är av betydande allmänt intresse på grund av arten av</w:t>
      </w:r>
      <w:r>
        <w:rPr>
          <w:rFonts w:eastAsiaTheme="minorHAnsi"/>
        </w:rPr>
        <w:t xml:space="preserve"> </w:t>
      </w:r>
      <w:r w:rsidRPr="00FA5641">
        <w:rPr>
          <w:rFonts w:eastAsiaTheme="minorHAnsi"/>
        </w:rPr>
        <w:t>sin verksamhet, sin storlek eller antalet anställda</w:t>
      </w:r>
      <w:r>
        <w:rPr>
          <w:rFonts w:eastAsiaTheme="minorHAnsi"/>
        </w:rPr>
        <w:t xml:space="preserve"> (artikel 2). Som </w:t>
      </w:r>
      <w:r>
        <w:rPr>
          <w:rFonts w:eastAsiaTheme="minorHAnsi"/>
          <w:i/>
        </w:rPr>
        <w:t xml:space="preserve">FAR </w:t>
      </w:r>
      <w:r>
        <w:rPr>
          <w:rFonts w:eastAsiaTheme="minorHAnsi"/>
        </w:rPr>
        <w:t xml:space="preserve">och </w:t>
      </w:r>
      <w:r w:rsidRPr="00364A3A">
        <w:rPr>
          <w:rFonts w:eastAsiaTheme="minorHAnsi"/>
          <w:i/>
        </w:rPr>
        <w:t>Revisorsinspektionen</w:t>
      </w:r>
      <w:r>
        <w:rPr>
          <w:rFonts w:eastAsiaTheme="minorHAnsi"/>
        </w:rPr>
        <w:t xml:space="preserve"> påpekar har regeringen tidigare gett uttryck för ett restriktivt synsätt när det gäller definitionen av företag av allmänt intresse. </w:t>
      </w:r>
      <w:r w:rsidRPr="00364A3A">
        <w:rPr>
          <w:rFonts w:eastAsiaTheme="minorHAnsi"/>
        </w:rPr>
        <w:t>Med</w:t>
      </w:r>
      <w:r>
        <w:rPr>
          <w:rFonts w:eastAsiaTheme="minorHAnsi"/>
        </w:rPr>
        <w:t xml:space="preserve"> hänsyn till den verksamhet som tjänstepensions</w:t>
      </w:r>
      <w:r>
        <w:rPr>
          <w:rFonts w:eastAsiaTheme="minorHAnsi"/>
        </w:rPr>
        <w:softHyphen/>
        <w:t xml:space="preserve">företag kommer att driva står det dock klart att de bör anses vara företag </w:t>
      </w:r>
      <w:r>
        <w:rPr>
          <w:rFonts w:eastAsiaTheme="minorHAnsi"/>
        </w:rPr>
        <w:lastRenderedPageBreak/>
        <w:t>av allmänt intresse. Definitionen av företag av allmänt intresse i revisors</w:t>
      </w:r>
      <w:r>
        <w:rPr>
          <w:rFonts w:eastAsiaTheme="minorHAnsi"/>
        </w:rPr>
        <w:softHyphen/>
        <w:t>lagen bör därför ändras så att även tjänstepensionsföretag omfattas.</w:t>
      </w:r>
    </w:p>
    <w:p w14:paraId="62243006" w14:textId="77777777" w:rsidR="00E015D0" w:rsidRDefault="00E015D0" w:rsidP="002A173D">
      <w:pPr>
        <w:pStyle w:val="Brdtextmedindrag"/>
      </w:pPr>
      <w:r>
        <w:t xml:space="preserve">Därutöver bör tjänstepensionsföretag, i likhet med försäkringsföretag, omfattas av bestämmelser i följande lagar: </w:t>
      </w:r>
      <w:r w:rsidRPr="00E87EF4">
        <w:t>lagen (1967:531) om tryggande av pensionsutfästelse m.m.</w:t>
      </w:r>
      <w:r>
        <w:t>, k</w:t>
      </w:r>
      <w:r w:rsidRPr="00F22BE2">
        <w:t>onkurslagen (1987:672), lagen (1987:1245) om styrelserepresentation för de privatanställda, lagen (1988:1385) om Sveriges riksbank, lagen (1995:1571) om insättnings</w:t>
      </w:r>
      <w:r>
        <w:softHyphen/>
      </w:r>
      <w:r w:rsidRPr="00F22BE2">
        <w:t xml:space="preserve">garanti, lagen (1996:764) om företagsrekonstruktion, </w:t>
      </w:r>
      <w:r>
        <w:t>lagen (1999:890) om försäkrings</w:t>
      </w:r>
      <w:r>
        <w:softHyphen/>
        <w:t xml:space="preserve">verksamhet under krig eller krigsfara m.m., </w:t>
      </w:r>
      <w:r w:rsidRPr="00F22BE2">
        <w:t>lagen (2000:35) om byte av redovisningsvaluta i finansiella företag,</w:t>
      </w:r>
      <w:r>
        <w:t xml:space="preserve"> lagen (2010:751) om betaltjänster, </w:t>
      </w:r>
      <w:r w:rsidRPr="00F22BE2">
        <w:t>delgivningslagen</w:t>
      </w:r>
      <w:r>
        <w:t xml:space="preserve"> </w:t>
      </w:r>
      <w:r w:rsidRPr="00F22BE2">
        <w:t>(2010:1932)</w:t>
      </w:r>
      <w:r>
        <w:t xml:space="preserve">, lagen (2011:755) om elektroniska pengar, </w:t>
      </w:r>
      <w:r w:rsidRPr="00F22BE2">
        <w:t>lagen (2014:836) om näringsförbud</w:t>
      </w:r>
      <w:r>
        <w:t xml:space="preserve"> och lagen (2016:1306) med komplett</w:t>
      </w:r>
      <w:r>
        <w:softHyphen/>
        <w:t>erande bestämmelser till EU:s marknads</w:t>
      </w:r>
      <w:r>
        <w:softHyphen/>
        <w:t xml:space="preserve">missbruksförordning. </w:t>
      </w:r>
    </w:p>
    <w:p w14:paraId="64429F0E" w14:textId="122361F0" w:rsidR="00E015D0" w:rsidRDefault="00E015D0" w:rsidP="002A173D">
      <w:pPr>
        <w:pStyle w:val="Brdtextmedindrag"/>
      </w:pPr>
      <w:r>
        <w:rPr>
          <w:lang w:eastAsia="sv-SE"/>
        </w:rPr>
        <w:t xml:space="preserve">En </w:t>
      </w:r>
      <w:r w:rsidRPr="00FA5641">
        <w:t>annan</w:t>
      </w:r>
      <w:r>
        <w:rPr>
          <w:lang w:eastAsia="sv-SE"/>
        </w:rPr>
        <w:t xml:space="preserve"> typ av ändring som bör göras avser bestämmelser som hän</w:t>
      </w:r>
      <w:r>
        <w:rPr>
          <w:lang w:eastAsia="sv-SE"/>
        </w:rPr>
        <w:softHyphen/>
        <w:t xml:space="preserve">visar till bestämmelser i </w:t>
      </w:r>
      <w:r>
        <w:t>försäkringsrörelselagen</w:t>
      </w:r>
      <w:r>
        <w:rPr>
          <w:lang w:eastAsia="sv-SE"/>
        </w:rPr>
        <w:t xml:space="preserve">. Sådana hänvisningar finns i </w:t>
      </w:r>
      <w:r>
        <w:t xml:space="preserve">konkurslagen (1987:672) (8 kap. 7 §), </w:t>
      </w:r>
      <w:r>
        <w:rPr>
          <w:lang w:eastAsia="sv-SE"/>
        </w:rPr>
        <w:t>l</w:t>
      </w:r>
      <w:r w:rsidRPr="00E111EE">
        <w:rPr>
          <w:lang w:eastAsia="sv-SE"/>
        </w:rPr>
        <w:t>ag</w:t>
      </w:r>
      <w:r>
        <w:rPr>
          <w:lang w:eastAsia="sv-SE"/>
        </w:rPr>
        <w:t>en</w:t>
      </w:r>
      <w:r w:rsidRPr="00E111EE">
        <w:rPr>
          <w:lang w:eastAsia="sv-SE"/>
        </w:rPr>
        <w:t xml:space="preserve"> (2000:562) om interna</w:t>
      </w:r>
      <w:r>
        <w:rPr>
          <w:lang w:eastAsia="sv-SE"/>
        </w:rPr>
        <w:softHyphen/>
      </w:r>
      <w:r w:rsidRPr="00E111EE">
        <w:rPr>
          <w:lang w:eastAsia="sv-SE"/>
        </w:rPr>
        <w:t>tionell rättslig hjälp i brottmål</w:t>
      </w:r>
      <w:r>
        <w:rPr>
          <w:lang w:eastAsia="sv-SE"/>
        </w:rPr>
        <w:t xml:space="preserve"> (5 kap. 10 §), aktiebolagslagen (2005:551) (27 kap. 1 §), lagen om värdepappersmarknaden (16 kap. 4 §) och lagen (2014:484) om en databas för övervakning av och tillsyn över finans</w:t>
      </w:r>
      <w:r>
        <w:rPr>
          <w:lang w:eastAsia="sv-SE"/>
        </w:rPr>
        <w:softHyphen/>
        <w:t>marknaderna. Ändringen i lagen om en databas för övervakning av och tillsyn över finansmarknaderna, som är ny i förhållande till promemorians förslag, föranleds av den ändrade lagstiftnings</w:t>
      </w:r>
      <w:r>
        <w:rPr>
          <w:lang w:eastAsia="sv-SE"/>
        </w:rPr>
        <w:softHyphen/>
        <w:t>tekniken. Eftersom det enligt förslagen i denna proposition ska införas mot</w:t>
      </w:r>
      <w:r>
        <w:rPr>
          <w:lang w:eastAsia="sv-SE"/>
        </w:rPr>
        <w:softHyphen/>
        <w:t>svarande bestämmelser för tjänstepensionsföretag i den nya lagen om tjänste</w:t>
      </w:r>
      <w:r>
        <w:rPr>
          <w:lang w:eastAsia="sv-SE"/>
        </w:rPr>
        <w:softHyphen/>
        <w:t xml:space="preserve">pensionsföretag bör dessa bestämmelser i de lagarna kompletteras med hänvisningar till den lagen. När det gäller ändringarna i konkurslagen anför </w:t>
      </w:r>
      <w:r w:rsidRPr="00A85494">
        <w:rPr>
          <w:i/>
        </w:rPr>
        <w:t>Lagrådet</w:t>
      </w:r>
      <w:r>
        <w:t xml:space="preserve"> angående förslaget till ändring av 7 kap. 13 § och 9 kap. 5 § i den lagen att frågan om huruvida undantaget från bevak</w:t>
      </w:r>
      <w:r>
        <w:softHyphen/>
        <w:t>nings</w:t>
      </w:r>
      <w:r>
        <w:softHyphen/>
        <w:t>skyldigheten i livförsäkrings</w:t>
      </w:r>
      <w:r>
        <w:softHyphen/>
        <w:t>bolags och tjänstepensions</w:t>
      </w:r>
      <w:r>
        <w:softHyphen/>
        <w:t>företags konkurs omfattar även annan ersätt</w:t>
      </w:r>
      <w:r>
        <w:softHyphen/>
        <w:t>ningsberättigad än försäk</w:t>
      </w:r>
      <w:r>
        <w:softHyphen/>
        <w:t>ringstagare bör bli föremål för ytterligare över</w:t>
      </w:r>
      <w:r>
        <w:softHyphen/>
        <w:t>väganden. Det kan finnas skäl att närmare överväga den frågan men det saknas förut</w:t>
      </w:r>
      <w:r>
        <w:softHyphen/>
        <w:t>sättningar att göra det inom ramen för detta lagstiftnings</w:t>
      </w:r>
      <w:r>
        <w:softHyphen/>
        <w:t>ärende.</w:t>
      </w:r>
    </w:p>
    <w:p w14:paraId="738802C1" w14:textId="77777777" w:rsidR="001447FA" w:rsidRDefault="001447FA" w:rsidP="001447FA">
      <w:pPr>
        <w:pStyle w:val="Brdtextmedindrag"/>
        <w:rPr>
          <w:lang w:eastAsia="sv-SE"/>
        </w:rPr>
      </w:pPr>
      <w:r>
        <w:rPr>
          <w:lang w:eastAsia="sv-SE"/>
        </w:rPr>
        <w:t>De föreslagna följdändringarna bör genomföras eftersom det</w:t>
      </w:r>
      <w:r>
        <w:t xml:space="preserve"> inte finns skäl att behandla tjänstepensions</w:t>
      </w:r>
      <w:r>
        <w:softHyphen/>
        <w:t>företag och försäkrings</w:t>
      </w:r>
      <w:r>
        <w:softHyphen/>
        <w:t>företag olika vid tillämpningen av de nu nämnda lagarna.</w:t>
      </w:r>
    </w:p>
    <w:p w14:paraId="43DEAD36" w14:textId="77777777" w:rsidR="001447FA" w:rsidRDefault="001447FA" w:rsidP="001447FA">
      <w:pPr>
        <w:pStyle w:val="Brdtextmedindrag"/>
      </w:pPr>
      <w:r>
        <w:t>Utredningens förslag till författningsändringar inom skatteområdet behandlas inte i denna proposition eftersom skatterättsliga frågor bereds i ett annat lagstiftningsärende (se avsnitt 3).</w:t>
      </w:r>
    </w:p>
    <w:p w14:paraId="50A7B746" w14:textId="77777777" w:rsidR="001447FA" w:rsidRDefault="001447FA" w:rsidP="009B730A">
      <w:pPr>
        <w:pStyle w:val="Rubrik2"/>
        <w:rPr>
          <w:lang w:eastAsia="sv-SE"/>
        </w:rPr>
      </w:pPr>
      <w:bookmarkStart w:id="5675" w:name="_Toc8059892"/>
      <w:bookmarkStart w:id="5676" w:name="_Toc8061602"/>
      <w:bookmarkStart w:id="5677" w:name="_Toc8062134"/>
      <w:bookmarkStart w:id="5678" w:name="_Toc8064602"/>
      <w:bookmarkStart w:id="5679" w:name="_Toc8391279"/>
      <w:bookmarkStart w:id="5680" w:name="_Toc8391545"/>
      <w:bookmarkStart w:id="5681" w:name="_Toc8644750"/>
      <w:bookmarkStart w:id="5682" w:name="_Toc8645282"/>
      <w:bookmarkStart w:id="5683" w:name="_Toc8817763"/>
      <w:bookmarkStart w:id="5684" w:name="_Toc8818335"/>
      <w:bookmarkStart w:id="5685" w:name="_Toc8825704"/>
      <w:bookmarkStart w:id="5686" w:name="_Toc8831801"/>
      <w:bookmarkStart w:id="5687" w:name="_Toc8832710"/>
      <w:bookmarkStart w:id="5688" w:name="_Toc11153172"/>
      <w:bookmarkStart w:id="5689" w:name="_Toc11161093"/>
      <w:bookmarkStart w:id="5690" w:name="_Toc11167029"/>
      <w:bookmarkStart w:id="5691" w:name="_Toc11167565"/>
      <w:bookmarkStart w:id="5692" w:name="_Toc11169002"/>
      <w:bookmarkStart w:id="5693" w:name="_Toc11845955"/>
      <w:bookmarkStart w:id="5694" w:name="_Toc12611754"/>
      <w:bookmarkStart w:id="5695" w:name="_Toc12625021"/>
      <w:bookmarkStart w:id="5696" w:name="_Toc12627510"/>
      <w:bookmarkStart w:id="5697" w:name="_Toc12630400"/>
      <w:bookmarkStart w:id="5698" w:name="_Toc12632895"/>
      <w:bookmarkStart w:id="5699" w:name="_Toc17902967"/>
      <w:bookmarkStart w:id="5700" w:name="_Toc518396737"/>
      <w:bookmarkStart w:id="5701" w:name="_Toc518401048"/>
      <w:bookmarkStart w:id="5702" w:name="_Toc518401765"/>
      <w:bookmarkStart w:id="5703" w:name="_Toc518402004"/>
      <w:bookmarkStart w:id="5704" w:name="_Toc518463158"/>
      <w:bookmarkStart w:id="5705" w:name="_Toc518462854"/>
      <w:bookmarkStart w:id="5706" w:name="_Toc518463810"/>
      <w:bookmarkStart w:id="5707" w:name="_Toc518464185"/>
      <w:bookmarkStart w:id="5708" w:name="_Toc518464424"/>
      <w:bookmarkStart w:id="5709" w:name="_Toc518472863"/>
      <w:r>
        <w:rPr>
          <w:lang w:eastAsia="sv-SE"/>
        </w:rPr>
        <w:t>Lagen om åtgärder mot penningtvätt och finansiering av terrorism</w:t>
      </w:r>
      <w:bookmarkEnd w:id="5675"/>
      <w:bookmarkEnd w:id="5676"/>
      <w:bookmarkEnd w:id="5677"/>
      <w:bookmarkEnd w:id="5678"/>
      <w:bookmarkEnd w:id="5679"/>
      <w:bookmarkEnd w:id="5680"/>
      <w:bookmarkEnd w:id="5681"/>
      <w:bookmarkEnd w:id="5682"/>
      <w:bookmarkEnd w:id="5683"/>
      <w:bookmarkEnd w:id="5684"/>
      <w:bookmarkEnd w:id="5685"/>
      <w:bookmarkEnd w:id="5686"/>
      <w:bookmarkEnd w:id="5687"/>
      <w:bookmarkEnd w:id="5688"/>
      <w:bookmarkEnd w:id="5689"/>
      <w:bookmarkEnd w:id="5690"/>
      <w:bookmarkEnd w:id="5691"/>
      <w:bookmarkEnd w:id="5692"/>
      <w:bookmarkEnd w:id="5693"/>
      <w:bookmarkEnd w:id="5694"/>
      <w:bookmarkEnd w:id="5695"/>
      <w:bookmarkEnd w:id="5696"/>
      <w:bookmarkEnd w:id="5697"/>
      <w:bookmarkEnd w:id="5698"/>
      <w:bookmarkEnd w:id="5699"/>
    </w:p>
    <w:p w14:paraId="4D2EDD48" w14:textId="77777777" w:rsidR="001447FA" w:rsidRDefault="001447FA" w:rsidP="001447FA">
      <w:pPr>
        <w:pStyle w:val="Brdtextram"/>
        <w:rPr>
          <w:lang w:eastAsia="sv-SE"/>
        </w:rPr>
      </w:pPr>
      <w:r>
        <w:rPr>
          <w:b/>
          <w:lang w:eastAsia="sv-SE"/>
        </w:rPr>
        <w:t>Regeringens förslag</w:t>
      </w:r>
      <w:r w:rsidRPr="004C3D24">
        <w:rPr>
          <w:b/>
          <w:lang w:eastAsia="sv-SE"/>
        </w:rPr>
        <w:t>:</w:t>
      </w:r>
      <w:r>
        <w:rPr>
          <w:lang w:eastAsia="sv-SE"/>
        </w:rPr>
        <w:t xml:space="preserve"> Verksamhet avseende tjänstepensionsförsäkring enligt den nya lagen om tjänstepensionsföretag ska inte omfattas av lagen om åtgärder mot penningtvätt och finansiering av terrorism.</w:t>
      </w:r>
    </w:p>
    <w:p w14:paraId="19EBFFBB" w14:textId="77777777" w:rsidR="001447FA" w:rsidRPr="004C3D24" w:rsidRDefault="001447FA" w:rsidP="001447FA">
      <w:pPr>
        <w:pStyle w:val="Brdtextmedindrag"/>
        <w:rPr>
          <w:sz w:val="8"/>
          <w:szCs w:val="8"/>
          <w:lang w:eastAsia="sv-SE"/>
        </w:rPr>
      </w:pPr>
    </w:p>
    <w:p w14:paraId="0DBE63FB" w14:textId="77777777" w:rsidR="001447FA" w:rsidRDefault="001447FA" w:rsidP="001447FA">
      <w:pPr>
        <w:pStyle w:val="Brdtextmedindrag"/>
        <w:rPr>
          <w:lang w:eastAsia="sv-SE"/>
        </w:rPr>
      </w:pPr>
      <w:r w:rsidRPr="004C3D24">
        <w:rPr>
          <w:b/>
          <w:lang w:eastAsia="sv-SE"/>
        </w:rPr>
        <w:t>Utredningen</w:t>
      </w:r>
      <w:r>
        <w:rPr>
          <w:lang w:eastAsia="sv-SE"/>
        </w:rPr>
        <w:t xml:space="preserve"> behandlar inte frågan.</w:t>
      </w:r>
    </w:p>
    <w:p w14:paraId="5C0E4CC1" w14:textId="77777777" w:rsidR="001447FA" w:rsidRPr="004C3D24" w:rsidRDefault="001447FA" w:rsidP="001447FA">
      <w:pPr>
        <w:pStyle w:val="Brdtextmedindrag"/>
        <w:rPr>
          <w:lang w:eastAsia="sv-SE"/>
        </w:rPr>
      </w:pPr>
      <w:r>
        <w:rPr>
          <w:b/>
          <w:lang w:eastAsia="sv-SE"/>
        </w:rPr>
        <w:t>Remissinstanserna</w:t>
      </w:r>
      <w:r>
        <w:rPr>
          <w:lang w:eastAsia="sv-SE"/>
        </w:rPr>
        <w:t xml:space="preserve"> tar inte upp frågan.</w:t>
      </w:r>
    </w:p>
    <w:p w14:paraId="2BA36746" w14:textId="54D9E794" w:rsidR="001447FA" w:rsidRDefault="001447FA" w:rsidP="001447FA">
      <w:pPr>
        <w:pStyle w:val="Brdtextmedindrag"/>
        <w:rPr>
          <w:b/>
          <w:lang w:eastAsia="sv-SE"/>
        </w:rPr>
      </w:pPr>
      <w:r w:rsidRPr="004C3D24">
        <w:rPr>
          <w:b/>
          <w:lang w:eastAsia="sv-SE"/>
        </w:rPr>
        <w:lastRenderedPageBreak/>
        <w:t>Promemorians förslag</w:t>
      </w:r>
      <w:r>
        <w:rPr>
          <w:lang w:eastAsia="sv-SE"/>
        </w:rPr>
        <w:t xml:space="preserve"> överensstämmer inte med regeringens förslag. I</w:t>
      </w:r>
      <w:r w:rsidR="00FF586C">
        <w:rPr>
          <w:lang w:eastAsia="sv-SE"/>
        </w:rPr>
        <w:t> </w:t>
      </w:r>
      <w:r>
        <w:rPr>
          <w:lang w:eastAsia="sv-SE"/>
        </w:rPr>
        <w:t>promemorian föreslås att tjänstepensionsföretagens verksamhet ska om</w:t>
      </w:r>
      <w:r>
        <w:rPr>
          <w:lang w:eastAsia="sv-SE"/>
        </w:rPr>
        <w:softHyphen/>
        <w:t>fattas av regelverket mot penningtvätt och finansiering av terrorism.</w:t>
      </w:r>
    </w:p>
    <w:p w14:paraId="36BDB622" w14:textId="4A03E53C" w:rsidR="001447FA" w:rsidRDefault="001447FA" w:rsidP="001447FA">
      <w:pPr>
        <w:pStyle w:val="Brdtextmedindrag"/>
        <w:rPr>
          <w:rFonts w:eastAsiaTheme="minorHAnsi"/>
        </w:rPr>
      </w:pPr>
      <w:r>
        <w:rPr>
          <w:b/>
          <w:lang w:eastAsia="sv-SE"/>
        </w:rPr>
        <w:t>Remissinstanserna:</w:t>
      </w:r>
      <w:r w:rsidRPr="00F54C5E">
        <w:t xml:space="preserve"> </w:t>
      </w:r>
      <w:r>
        <w:t>Flertalet remissinstanser tillstyrker förslag</w:t>
      </w:r>
      <w:r w:rsidR="00FF586C">
        <w:t>et</w:t>
      </w:r>
      <w:r>
        <w:t xml:space="preserve"> eller har inget att invända mot det. </w:t>
      </w:r>
      <w:r w:rsidRPr="001C3BED">
        <w:rPr>
          <w:rFonts w:eastAsiaTheme="minorHAnsi"/>
          <w:i/>
        </w:rPr>
        <w:t>Svenskt Näringsliv</w:t>
      </w:r>
      <w:r w:rsidRPr="00791401">
        <w:rPr>
          <w:rFonts w:eastAsiaTheme="minorHAnsi"/>
        </w:rPr>
        <w:t xml:space="preserve">, </w:t>
      </w:r>
      <w:r w:rsidRPr="001C3BED">
        <w:rPr>
          <w:rFonts w:eastAsiaTheme="minorHAnsi"/>
          <w:i/>
        </w:rPr>
        <w:t>AFA Försäkring</w:t>
      </w:r>
      <w:r w:rsidRPr="00791401">
        <w:rPr>
          <w:rFonts w:eastAsiaTheme="minorHAnsi"/>
        </w:rPr>
        <w:t xml:space="preserve">, </w:t>
      </w:r>
      <w:r w:rsidRPr="001C3BED">
        <w:rPr>
          <w:rFonts w:eastAsiaTheme="minorHAnsi"/>
          <w:i/>
        </w:rPr>
        <w:t>Alecta</w:t>
      </w:r>
      <w:r w:rsidRPr="00791401">
        <w:rPr>
          <w:rFonts w:eastAsiaTheme="minorHAnsi"/>
        </w:rPr>
        <w:t xml:space="preserve">, </w:t>
      </w:r>
      <w:r w:rsidRPr="001C3BED">
        <w:rPr>
          <w:rFonts w:eastAsiaTheme="minorHAnsi"/>
          <w:i/>
        </w:rPr>
        <w:t>AMF</w:t>
      </w:r>
      <w:r w:rsidRPr="00791401">
        <w:rPr>
          <w:rFonts w:eastAsiaTheme="minorHAnsi"/>
        </w:rPr>
        <w:t xml:space="preserve">, </w:t>
      </w:r>
      <w:r w:rsidRPr="001C3BED">
        <w:rPr>
          <w:rFonts w:eastAsiaTheme="minorHAnsi"/>
          <w:i/>
        </w:rPr>
        <w:t>Folksam</w:t>
      </w:r>
      <w:r w:rsidRPr="00791401">
        <w:rPr>
          <w:rFonts w:eastAsiaTheme="minorHAnsi"/>
        </w:rPr>
        <w:t xml:space="preserve"> och </w:t>
      </w:r>
      <w:r w:rsidRPr="001C3BED">
        <w:rPr>
          <w:rFonts w:eastAsiaTheme="minorHAnsi"/>
          <w:i/>
        </w:rPr>
        <w:t>PTK</w:t>
      </w:r>
      <w:r w:rsidRPr="001C3BED">
        <w:rPr>
          <w:rFonts w:eastAsiaTheme="minorHAnsi"/>
        </w:rPr>
        <w:t xml:space="preserve"> anser att </w:t>
      </w:r>
      <w:r w:rsidRPr="00791401">
        <w:rPr>
          <w:rFonts w:eastAsiaTheme="minorHAnsi"/>
        </w:rPr>
        <w:t>tjänstepensions</w:t>
      </w:r>
      <w:r>
        <w:rPr>
          <w:rFonts w:eastAsiaTheme="minorHAnsi"/>
        </w:rPr>
        <w:softHyphen/>
      </w:r>
      <w:r w:rsidRPr="00791401">
        <w:rPr>
          <w:rFonts w:eastAsiaTheme="minorHAnsi"/>
        </w:rPr>
        <w:t>företag</w:t>
      </w:r>
      <w:r>
        <w:rPr>
          <w:rFonts w:eastAsiaTheme="minorHAnsi"/>
        </w:rPr>
        <w:t>ens verksamhet</w:t>
      </w:r>
      <w:r w:rsidRPr="001C3BED">
        <w:rPr>
          <w:rFonts w:eastAsiaTheme="minorHAnsi"/>
        </w:rPr>
        <w:t xml:space="preserve"> inte ska omfattas av regel</w:t>
      </w:r>
      <w:r>
        <w:rPr>
          <w:rFonts w:eastAsiaTheme="minorHAnsi"/>
        </w:rPr>
        <w:softHyphen/>
      </w:r>
      <w:r w:rsidRPr="001C3BED">
        <w:rPr>
          <w:rFonts w:eastAsiaTheme="minorHAnsi"/>
        </w:rPr>
        <w:t>verket mot penningtvätt</w:t>
      </w:r>
      <w:r>
        <w:rPr>
          <w:rFonts w:eastAsiaTheme="minorHAnsi"/>
        </w:rPr>
        <w:t xml:space="preserve"> och finansiering av terrorism</w:t>
      </w:r>
      <w:r w:rsidRPr="001C3BED">
        <w:rPr>
          <w:rFonts w:eastAsiaTheme="minorHAnsi"/>
        </w:rPr>
        <w:t>. Remissinstanse</w:t>
      </w:r>
      <w:r w:rsidRPr="00791401">
        <w:rPr>
          <w:rFonts w:eastAsiaTheme="minorHAnsi"/>
        </w:rPr>
        <w:t>rna betonar</w:t>
      </w:r>
      <w:r>
        <w:rPr>
          <w:rFonts w:eastAsiaTheme="minorHAnsi"/>
        </w:rPr>
        <w:t xml:space="preserve"> att EU:s fjärde penningtvättsdirektiv inte gäller för tjänstepens</w:t>
      </w:r>
      <w:r>
        <w:rPr>
          <w:rFonts w:eastAsiaTheme="minorHAnsi"/>
        </w:rPr>
        <w:softHyphen/>
        <w:t>ionsinstitut och att det inte finns några skäl att utöka tillämpningsområdet på nationell nivå i Sverige. Enligt Svenskt Näringsliv är risken för penningtvätt låg inom den verksamhet som drivs av företag som tryggar och tillhandahåller tjänste</w:t>
      </w:r>
      <w:r>
        <w:rPr>
          <w:rFonts w:eastAsiaTheme="minorHAnsi"/>
        </w:rPr>
        <w:softHyphen/>
        <w:t>pensionsförmåner. Svenskt Näringsliv, AFA Försäkring, Alecta, AMF och Folksam lyfter även fram att bestämmelser om identifiering och kontroll av kunder i vissa fall inte går att tillämpa inom ramen för den svenska modellen för kollektivavtalade tjänste</w:t>
      </w:r>
      <w:r>
        <w:rPr>
          <w:rFonts w:eastAsiaTheme="minorHAnsi"/>
        </w:rPr>
        <w:softHyphen/>
        <w:t xml:space="preserve">pensioner. </w:t>
      </w:r>
      <w:r w:rsidRPr="00791401">
        <w:rPr>
          <w:rFonts w:eastAsiaTheme="minorHAnsi"/>
        </w:rPr>
        <w:t>Företag som tillhanda</w:t>
      </w:r>
      <w:r>
        <w:rPr>
          <w:rFonts w:eastAsiaTheme="minorHAnsi"/>
        </w:rPr>
        <w:softHyphen/>
      </w:r>
      <w:r w:rsidRPr="00791401">
        <w:rPr>
          <w:rFonts w:eastAsiaTheme="minorHAnsi"/>
        </w:rPr>
        <w:t>håller kollektiv</w:t>
      </w:r>
      <w:r w:rsidR="00FF586C">
        <w:rPr>
          <w:rFonts w:eastAsiaTheme="minorHAnsi"/>
        </w:rPr>
        <w:softHyphen/>
      </w:r>
      <w:r w:rsidRPr="00791401">
        <w:rPr>
          <w:rFonts w:eastAsiaTheme="minorHAnsi"/>
        </w:rPr>
        <w:t>avtalade tjänstepens</w:t>
      </w:r>
      <w:r>
        <w:rPr>
          <w:rFonts w:eastAsiaTheme="minorHAnsi"/>
        </w:rPr>
        <w:softHyphen/>
      </w:r>
      <w:r w:rsidRPr="00791401">
        <w:rPr>
          <w:rFonts w:eastAsiaTheme="minorHAnsi"/>
        </w:rPr>
        <w:t xml:space="preserve">ionsförmåner har nämligen varken rätt eller möjlighet att </w:t>
      </w:r>
      <w:r>
        <w:rPr>
          <w:rFonts w:eastAsiaTheme="minorHAnsi"/>
        </w:rPr>
        <w:t>få information om vilken arbets</w:t>
      </w:r>
      <w:r w:rsidRPr="00791401">
        <w:rPr>
          <w:rFonts w:eastAsiaTheme="minorHAnsi"/>
        </w:rPr>
        <w:t>givare som betalar in premier för den anställde.</w:t>
      </w:r>
      <w:r w:rsidRPr="001C3BED">
        <w:rPr>
          <w:rFonts w:eastAsiaTheme="minorHAnsi"/>
        </w:rPr>
        <w:t xml:space="preserve"> </w:t>
      </w:r>
      <w:r>
        <w:rPr>
          <w:rFonts w:ascii="TimesNewRomanPSMT" w:eastAsiaTheme="minorHAnsi" w:hAnsi="TimesNewRomanPSMT" w:cs="TimesNewRomanPSMT"/>
        </w:rPr>
        <w:t>Enligt PTK innebär en tillämpning av regel</w:t>
      </w:r>
      <w:r>
        <w:rPr>
          <w:rFonts w:ascii="TimesNewRomanPSMT" w:eastAsiaTheme="minorHAnsi" w:hAnsi="TimesNewRomanPSMT" w:cs="TimesNewRomanPSMT"/>
        </w:rPr>
        <w:softHyphen/>
        <w:t>verket på tjänste</w:t>
      </w:r>
      <w:r w:rsidR="00FF586C">
        <w:rPr>
          <w:rFonts w:ascii="TimesNewRomanPSMT" w:eastAsiaTheme="minorHAnsi" w:hAnsi="TimesNewRomanPSMT" w:cs="TimesNewRomanPSMT"/>
        </w:rPr>
        <w:softHyphen/>
      </w:r>
      <w:r>
        <w:rPr>
          <w:rFonts w:ascii="TimesNewRomanPSMT" w:eastAsiaTheme="minorHAnsi" w:hAnsi="TimesNewRomanPSMT" w:cs="TimesNewRomanPSMT"/>
        </w:rPr>
        <w:t>pensionsföretag inget förbättrat skydd mot penningtvätt, men däremot ökade kostnader som i slutändan innebär lägre tjänste</w:t>
      </w:r>
      <w:r>
        <w:rPr>
          <w:rFonts w:ascii="TimesNewRomanPSMT" w:eastAsiaTheme="minorHAnsi" w:hAnsi="TimesNewRomanPSMT" w:cs="TimesNewRomanPSMT"/>
        </w:rPr>
        <w:softHyphen/>
        <w:t>pensioner.</w:t>
      </w:r>
      <w:r>
        <w:t xml:space="preserve"> Även </w:t>
      </w:r>
      <w:r>
        <w:rPr>
          <w:i/>
        </w:rPr>
        <w:t>Finansinspektionen</w:t>
      </w:r>
      <w:r>
        <w:t xml:space="preserve"> och </w:t>
      </w:r>
      <w:r>
        <w:rPr>
          <w:i/>
        </w:rPr>
        <w:t>Tjänstepensionsförbundet</w:t>
      </w:r>
      <w:r>
        <w:t xml:space="preserve"> ifråg</w:t>
      </w:r>
      <w:r>
        <w:softHyphen/>
        <w:t xml:space="preserve">asätter om </w:t>
      </w:r>
      <w:r>
        <w:rPr>
          <w:rFonts w:eastAsiaTheme="minorHAnsi"/>
        </w:rPr>
        <w:t>tjänste</w:t>
      </w:r>
      <w:r w:rsidR="00FF586C">
        <w:rPr>
          <w:rFonts w:eastAsiaTheme="minorHAnsi"/>
        </w:rPr>
        <w:softHyphen/>
      </w:r>
      <w:r>
        <w:rPr>
          <w:rFonts w:eastAsiaTheme="minorHAnsi"/>
        </w:rPr>
        <w:t>pensionsföretagens verksamhet kan anses omfattad av fjärde penn</w:t>
      </w:r>
      <w:r>
        <w:rPr>
          <w:rFonts w:eastAsiaTheme="minorHAnsi"/>
        </w:rPr>
        <w:softHyphen/>
        <w:t>ing</w:t>
      </w:r>
      <w:r w:rsidR="00815241">
        <w:rPr>
          <w:rFonts w:eastAsiaTheme="minorHAnsi"/>
        </w:rPr>
        <w:softHyphen/>
      </w:r>
      <w:r>
        <w:rPr>
          <w:rFonts w:eastAsiaTheme="minorHAnsi"/>
        </w:rPr>
        <w:t>tvättsdirektivet. Enligt Finansinspektionen finns det en möjlighet att nationellt utöka kretsen av bl.a. företagskategorier som omfattas av reglerna om verksamheten med särskilt stor sannolikhet används för penningtvätt eller finansiering av terrorism.</w:t>
      </w:r>
      <w:r w:rsidRPr="005814BA">
        <w:rPr>
          <w:rFonts w:eastAsiaTheme="minorHAnsi"/>
        </w:rPr>
        <w:t xml:space="preserve"> </w:t>
      </w:r>
      <w:r>
        <w:rPr>
          <w:rFonts w:eastAsiaTheme="minorHAnsi"/>
        </w:rPr>
        <w:t>Inspektionen bedömer dock att det är låg sannolikhet för penningtvätt och finansiering av terrorism i den verksamhet som tjänstepensionsföretag driver. Vidare konstaterar</w:t>
      </w:r>
      <w:r w:rsidRPr="001C3BED">
        <w:rPr>
          <w:rFonts w:eastAsiaTheme="minorHAnsi"/>
        </w:rPr>
        <w:t xml:space="preserve"> </w:t>
      </w:r>
      <w:r w:rsidRPr="00791401">
        <w:rPr>
          <w:rFonts w:eastAsiaTheme="minorHAnsi"/>
        </w:rPr>
        <w:t>inspektionen</w:t>
      </w:r>
      <w:r w:rsidRPr="001C3BED">
        <w:rPr>
          <w:rFonts w:eastAsiaTheme="minorHAnsi"/>
        </w:rPr>
        <w:t xml:space="preserve"> </w:t>
      </w:r>
      <w:r>
        <w:rPr>
          <w:rFonts w:eastAsiaTheme="minorHAnsi"/>
        </w:rPr>
        <w:t>att det skulle bidra till konkurrensneutralitet i Sverige om tjänstepensionsföretagen</w:t>
      </w:r>
      <w:r w:rsidRPr="00DC5A44">
        <w:rPr>
          <w:rFonts w:eastAsiaTheme="minorHAnsi"/>
        </w:rPr>
        <w:t xml:space="preserve"> </w:t>
      </w:r>
      <w:r>
        <w:rPr>
          <w:rFonts w:eastAsiaTheme="minorHAnsi"/>
        </w:rPr>
        <w:t>tillämpar penningtvättsregleringen. Det kan dock innebära en nackdel i konkurrenshänseende gentemot tjänstepensions</w:t>
      </w:r>
      <w:r>
        <w:rPr>
          <w:rFonts w:eastAsiaTheme="minorHAnsi"/>
        </w:rPr>
        <w:softHyphen/>
        <w:t xml:space="preserve">institut i andra medlemsstater. </w:t>
      </w:r>
      <w:r w:rsidRPr="00791401">
        <w:rPr>
          <w:rFonts w:eastAsiaTheme="minorHAnsi"/>
        </w:rPr>
        <w:t xml:space="preserve">AFA Försäkring, Alecta, AMF och Folksam </w:t>
      </w:r>
      <w:r>
        <w:rPr>
          <w:rFonts w:eastAsiaTheme="minorHAnsi"/>
        </w:rPr>
        <w:t>anser</w:t>
      </w:r>
      <w:r w:rsidRPr="001C3BED">
        <w:rPr>
          <w:rFonts w:eastAsiaTheme="minorHAnsi"/>
        </w:rPr>
        <w:t xml:space="preserve"> </w:t>
      </w:r>
      <w:r>
        <w:rPr>
          <w:rFonts w:eastAsiaTheme="minorHAnsi"/>
        </w:rPr>
        <w:t>att regelverket mot penningtvätt inte heller bör tillämpas på den tjänstepensions</w:t>
      </w:r>
      <w:r>
        <w:rPr>
          <w:rFonts w:eastAsiaTheme="minorHAnsi"/>
        </w:rPr>
        <w:softHyphen/>
        <w:t>verksamhet som drivs av försäkrings</w:t>
      </w:r>
      <w:r>
        <w:rPr>
          <w:rFonts w:eastAsiaTheme="minorHAnsi"/>
        </w:rPr>
        <w:softHyphen/>
        <w:t>företag som följer övergångs</w:t>
      </w:r>
      <w:r>
        <w:rPr>
          <w:rFonts w:eastAsiaTheme="minorHAnsi"/>
        </w:rPr>
        <w:softHyphen/>
        <w:t>bestämmelserna.</w:t>
      </w:r>
    </w:p>
    <w:p w14:paraId="2700F7B1" w14:textId="77777777" w:rsidR="001447FA" w:rsidRDefault="001447FA" w:rsidP="001447FA">
      <w:pPr>
        <w:pStyle w:val="Brdtextmedindrag"/>
        <w:rPr>
          <w:lang w:eastAsia="sv-SE"/>
        </w:rPr>
      </w:pPr>
      <w:r w:rsidRPr="00960E94">
        <w:rPr>
          <w:b/>
          <w:lang w:eastAsia="sv-SE"/>
        </w:rPr>
        <w:t>Skälen för regeringens förslag</w:t>
      </w:r>
      <w:r>
        <w:rPr>
          <w:b/>
          <w:lang w:eastAsia="sv-SE"/>
        </w:rPr>
        <w:t>:</w:t>
      </w:r>
      <w:r w:rsidRPr="00960E94">
        <w:rPr>
          <w:lang w:eastAsia="sv-SE"/>
        </w:rPr>
        <w:t xml:space="preserve"> </w:t>
      </w:r>
      <w:r>
        <w:rPr>
          <w:lang w:eastAsia="sv-SE"/>
        </w:rPr>
        <w:t xml:space="preserve">Tjänstepensionsinstitut finns inte med i uppräkningen över de finansiella institut som omfattas av </w:t>
      </w:r>
      <w:r w:rsidRPr="004C3D24">
        <w:rPr>
          <w:lang w:eastAsia="sv-SE"/>
        </w:rPr>
        <w:t>Europa</w:t>
      </w:r>
      <w:r>
        <w:rPr>
          <w:lang w:eastAsia="sv-SE"/>
        </w:rPr>
        <w:softHyphen/>
      </w:r>
      <w:r w:rsidRPr="004C3D24">
        <w:rPr>
          <w:lang w:eastAsia="sv-SE"/>
        </w:rPr>
        <w:t>parlamentets och rådets d</w:t>
      </w:r>
      <w:r>
        <w:rPr>
          <w:lang w:eastAsia="sv-SE"/>
        </w:rPr>
        <w:t>irektiv (EU) 2015/849 av den 20 </w:t>
      </w:r>
      <w:r w:rsidRPr="004C3D24">
        <w:rPr>
          <w:lang w:eastAsia="sv-SE"/>
        </w:rPr>
        <w:t>maj 2015 om åtgärder för att förhindra att det finansiella systemet används för penning</w:t>
      </w:r>
      <w:r>
        <w:rPr>
          <w:lang w:eastAsia="sv-SE"/>
        </w:rPr>
        <w:softHyphen/>
      </w:r>
      <w:r w:rsidRPr="004C3D24">
        <w:rPr>
          <w:lang w:eastAsia="sv-SE"/>
        </w:rPr>
        <w:t>tvätt eller finansiering av terrorism, om ändring av Europaparlamentets och rådets förordning (EU) nr 648/2012 och om upphävande av Europaparlamentets och rådets direktiv 2005/60/EG och kommissionens direktiv 2006/70/EG</w:t>
      </w:r>
      <w:r>
        <w:rPr>
          <w:lang w:eastAsia="sv-SE"/>
        </w:rPr>
        <w:t xml:space="preserve"> (penning</w:t>
      </w:r>
      <w:r>
        <w:rPr>
          <w:lang w:eastAsia="sv-SE"/>
        </w:rPr>
        <w:softHyphen/>
        <w:t>tvättsdirektivet) (se artiklarna 2.1 och 3.2). Enligt penningtvättsdirektivet är dock medlemsstaterna skyldiga att helt eller delvis utvidga tillämp</w:t>
      </w:r>
      <w:r>
        <w:rPr>
          <w:lang w:eastAsia="sv-SE"/>
        </w:rPr>
        <w:softHyphen/>
        <w:t>ningsområdet till att omfatta andra företags</w:t>
      </w:r>
      <w:r>
        <w:rPr>
          <w:lang w:eastAsia="sv-SE"/>
        </w:rPr>
        <w:softHyphen/>
        <w:t>kategorier än de som anges i direktivet och som bedriver verksamhet som med särskilt stor sannolikhet används för penningtvätt eller för finansiering av terrorism (artikel 4.1).</w:t>
      </w:r>
    </w:p>
    <w:p w14:paraId="6B2B03C3" w14:textId="77777777" w:rsidR="001447FA" w:rsidRDefault="001447FA" w:rsidP="001447FA">
      <w:pPr>
        <w:pStyle w:val="Brdtextmedindrag"/>
        <w:rPr>
          <w:lang w:eastAsia="sv-SE"/>
        </w:rPr>
      </w:pPr>
      <w:r>
        <w:rPr>
          <w:lang w:eastAsia="sv-SE"/>
        </w:rPr>
        <w:t xml:space="preserve">Regeringen bedömer, i likhet med några av remissinstanserna, att det inte föreligger någon särskilt stor sannolikhet att tjänstepensionsföretagens </w:t>
      </w:r>
      <w:r>
        <w:rPr>
          <w:lang w:eastAsia="sv-SE"/>
        </w:rPr>
        <w:lastRenderedPageBreak/>
        <w:t>verksamhet kommer att användas för penningtvätt. Det finns därmed ingen skyldighet att utvidga den svenska penningtvättslagstiftningens tillämp</w:t>
      </w:r>
      <w:r>
        <w:rPr>
          <w:lang w:eastAsia="sv-SE"/>
        </w:rPr>
        <w:softHyphen/>
        <w:t>ningsområde till att omfatta även tjänstepensionsföretag. Penningtvätts</w:t>
      </w:r>
      <w:r>
        <w:rPr>
          <w:lang w:eastAsia="sv-SE"/>
        </w:rPr>
        <w:softHyphen/>
        <w:t>direktivet hindrar dock inte att Sverige antar nationella bestämmelser på ett område som inte regleras av direktivet (se prop. 2016/17:173 s. 174).</w:t>
      </w:r>
    </w:p>
    <w:p w14:paraId="6C3C2E19" w14:textId="77777777" w:rsidR="001447FA" w:rsidRPr="004C3D24" w:rsidRDefault="001447FA" w:rsidP="001447FA">
      <w:pPr>
        <w:pStyle w:val="Brdtextmedindrag"/>
      </w:pPr>
      <w:r w:rsidRPr="006E0E30">
        <w:t>Lagen (2017:63</w:t>
      </w:r>
      <w:r>
        <w:t>0</w:t>
      </w:r>
      <w:r w:rsidRPr="004C3D24">
        <w:t>) om åtgärder mot penningtvätt och finansiering av terrorism (penningtvättslagen), som genomför penningtvättsdirektivet i svensk rätt, gäller bl.a. för fysiska och juridiska personer som driver livförsäkringsrörelse (1 kap. 2 § 2). Frågan är om tjänstepensionsföretag, i likhet med livförsäkringsföretag, bör omfattas av bestämmelserna i den lagen. Enligt promemorian är det lämpligt eftersom tjänstepensionsföretag driver samma typ av verksamhet som försäkringsföretagen, dvs. försäk</w:t>
      </w:r>
      <w:r>
        <w:softHyphen/>
      </w:r>
      <w:r w:rsidRPr="004C3D24">
        <w:t>ringsrörelse.</w:t>
      </w:r>
    </w:p>
    <w:p w14:paraId="5BC16267" w14:textId="254B3DA7" w:rsidR="001447FA" w:rsidRPr="004C3D24" w:rsidRDefault="001447FA" w:rsidP="001447FA">
      <w:pPr>
        <w:pStyle w:val="Brdtextmedindrag"/>
      </w:pPr>
      <w:r w:rsidRPr="004C3D24">
        <w:t xml:space="preserve">Som flera remissinstanser uppmärksammar kommer det </w:t>
      </w:r>
      <w:r>
        <w:t xml:space="preserve">att </w:t>
      </w:r>
      <w:r w:rsidRPr="004C3D24">
        <w:t xml:space="preserve">föreligga praktiska svårigheter att följa regelverket för tjänstepensionsföretag som meddelar kollektivavtalsgrundad tjänstepensionsförsäkring. Dessa företag har enligt överenskommelser mellan kollektivavtalsparterna inte rätt att få reda på hos vilken arbetsgivare som den </w:t>
      </w:r>
      <w:r>
        <w:t>framtida pensionären</w:t>
      </w:r>
      <w:r w:rsidRPr="004C3D24">
        <w:t xml:space="preserve"> (arbets</w:t>
      </w:r>
      <w:r w:rsidR="00815241">
        <w:softHyphen/>
      </w:r>
      <w:r w:rsidRPr="004C3D24">
        <w:t>tagaren) är anställd. Informationen hanteras endast av s.k. val</w:t>
      </w:r>
      <w:r w:rsidRPr="004C3D24">
        <w:softHyphen/>
        <w:t xml:space="preserve">centraler. Därmed kommer penningtvättsregleringens krav på identifiering och kontroll av kunder vara mycket svåra att </w:t>
      </w:r>
      <w:r w:rsidR="00815241">
        <w:t>uppfylla</w:t>
      </w:r>
      <w:r w:rsidRPr="004C3D24">
        <w:t xml:space="preserve"> för de aktuella tjänste</w:t>
      </w:r>
      <w:r w:rsidR="00815241">
        <w:softHyphen/>
      </w:r>
      <w:r w:rsidRPr="004C3D24">
        <w:t>pensionsföretagen. Motsvarande problematik gäller visserligen, som Finansinspektionen påpekar, även för livförsäkringsföretag som till</w:t>
      </w:r>
      <w:r w:rsidRPr="004C3D24">
        <w:softHyphen/>
        <w:t>handahåller kollektivavtalade tjänstepensionsförsäkringar. Enligt penning</w:t>
      </w:r>
      <w:r w:rsidR="00815241">
        <w:softHyphen/>
      </w:r>
      <w:r w:rsidRPr="004C3D24">
        <w:t>tvättsdirektivet är det dock inte möjligt att undanta dessa försäkrings</w:t>
      </w:r>
      <w:r>
        <w:softHyphen/>
      </w:r>
      <w:r w:rsidRPr="004C3D24">
        <w:t>företag från kraven. Det är däremot valfritt för Sverige att tillämpa regelverket på tjänstepensionsföretagens verksamhet. Att en stor del av tjänstepensionssektorn inte har möjlighet att efterleva grund</w:t>
      </w:r>
      <w:r w:rsidRPr="004C3D24">
        <w:softHyphen/>
        <w:t>läggande krav på kundkännedom talar enligt regeringen</w:t>
      </w:r>
      <w:r>
        <w:t>s uppfattning</w:t>
      </w:r>
      <w:r w:rsidRPr="004C3D24">
        <w:t xml:space="preserve"> emot att låta tjänstepensionsföretag omfattas av regleringen.</w:t>
      </w:r>
    </w:p>
    <w:p w14:paraId="24E8E3DC" w14:textId="77777777" w:rsidR="001447FA" w:rsidRDefault="001447FA" w:rsidP="001447FA">
      <w:pPr>
        <w:pStyle w:val="Brdtextmedindrag"/>
        <w:rPr>
          <w:lang w:eastAsia="sv-SE"/>
        </w:rPr>
      </w:pPr>
      <w:r>
        <w:rPr>
          <w:lang w:eastAsia="sv-SE"/>
        </w:rPr>
        <w:t>Mot den bakgrunden, och då det för närvarande inte bedöms föreligga behov av det, anser regeringen att tjänstepensionsföretag inte bör omfattas av penningtvättslagen. Det bör därför införas ett undantag i den lagen för tjänstepensionsföretagens verksamhet.</w:t>
      </w:r>
    </w:p>
    <w:p w14:paraId="157A2B9E" w14:textId="47C3D099" w:rsidR="001447FA" w:rsidRDefault="001447FA" w:rsidP="001447FA">
      <w:pPr>
        <w:pStyle w:val="Brdtextmedindrag"/>
        <w:rPr>
          <w:lang w:eastAsia="sv-SE"/>
        </w:rPr>
      </w:pPr>
      <w:r>
        <w:rPr>
          <w:lang w:eastAsia="sv-SE"/>
        </w:rPr>
        <w:t xml:space="preserve">Det finns inte möjlighet att inom ramen för detta lagstiftningsärende behandla de frågor som </w:t>
      </w:r>
      <w:r w:rsidRPr="004C3D24">
        <w:rPr>
          <w:i/>
          <w:lang w:eastAsia="sv-SE"/>
        </w:rPr>
        <w:t>AFA Försäkring</w:t>
      </w:r>
      <w:r>
        <w:rPr>
          <w:lang w:eastAsia="sv-SE"/>
        </w:rPr>
        <w:t xml:space="preserve"> m.fl. tar upp avseende försäk</w:t>
      </w:r>
      <w:r>
        <w:rPr>
          <w:lang w:eastAsia="sv-SE"/>
        </w:rPr>
        <w:softHyphen/>
        <w:t>ringsföretag som följer övergångsbestämmelserna.</w:t>
      </w:r>
    </w:p>
    <w:p w14:paraId="0AE804D3" w14:textId="1239D92D" w:rsidR="001447FA" w:rsidRPr="000A35F6" w:rsidRDefault="001447FA" w:rsidP="00AA5B6B">
      <w:pPr>
        <w:pStyle w:val="Rubrik2"/>
      </w:pPr>
      <w:bookmarkStart w:id="5710" w:name="_Toc8059893"/>
      <w:bookmarkStart w:id="5711" w:name="_Toc8061603"/>
      <w:bookmarkStart w:id="5712" w:name="_Toc8062135"/>
      <w:bookmarkStart w:id="5713" w:name="_Toc8064603"/>
      <w:bookmarkStart w:id="5714" w:name="_Toc8391280"/>
      <w:bookmarkStart w:id="5715" w:name="_Toc8391546"/>
      <w:bookmarkStart w:id="5716" w:name="_Toc8644751"/>
      <w:bookmarkStart w:id="5717" w:name="_Toc8645283"/>
      <w:bookmarkStart w:id="5718" w:name="_Toc8817764"/>
      <w:bookmarkStart w:id="5719" w:name="_Toc8818336"/>
      <w:bookmarkStart w:id="5720" w:name="_Toc8825705"/>
      <w:bookmarkStart w:id="5721" w:name="_Toc8831802"/>
      <w:bookmarkStart w:id="5722" w:name="_Toc8832711"/>
      <w:bookmarkStart w:id="5723" w:name="_Toc11153173"/>
      <w:bookmarkStart w:id="5724" w:name="_Toc11161094"/>
      <w:bookmarkStart w:id="5725" w:name="_Toc11167030"/>
      <w:bookmarkStart w:id="5726" w:name="_Toc11167566"/>
      <w:bookmarkStart w:id="5727" w:name="_Toc11169003"/>
      <w:bookmarkStart w:id="5728" w:name="_Toc11845956"/>
      <w:bookmarkStart w:id="5729" w:name="_Toc12611755"/>
      <w:bookmarkStart w:id="5730" w:name="_Toc12625022"/>
      <w:bookmarkStart w:id="5731" w:name="_Toc12627511"/>
      <w:bookmarkStart w:id="5732" w:name="_Toc12630401"/>
      <w:bookmarkStart w:id="5733" w:name="_Toc12632896"/>
      <w:bookmarkStart w:id="5734" w:name="_Toc17902968"/>
      <w:r w:rsidRPr="00490657">
        <w:t>Offentliggörande</w:t>
      </w:r>
      <w:bookmarkEnd w:id="5710"/>
      <w:bookmarkEnd w:id="5711"/>
      <w:bookmarkEnd w:id="5712"/>
      <w:bookmarkEnd w:id="5713"/>
      <w:bookmarkEnd w:id="5714"/>
      <w:bookmarkEnd w:id="5715"/>
      <w:bookmarkEnd w:id="5716"/>
      <w:bookmarkEnd w:id="5717"/>
      <w:bookmarkEnd w:id="5718"/>
      <w:bookmarkEnd w:id="5719"/>
      <w:bookmarkEnd w:id="5720"/>
      <w:bookmarkEnd w:id="5721"/>
      <w:bookmarkEnd w:id="5722"/>
      <w:bookmarkEnd w:id="5723"/>
      <w:bookmarkEnd w:id="5724"/>
      <w:bookmarkEnd w:id="5725"/>
      <w:bookmarkEnd w:id="5726"/>
      <w:bookmarkEnd w:id="5727"/>
      <w:bookmarkEnd w:id="5728"/>
      <w:bookmarkEnd w:id="5729"/>
      <w:bookmarkEnd w:id="5730"/>
      <w:bookmarkEnd w:id="5731"/>
      <w:bookmarkEnd w:id="5732"/>
      <w:bookmarkEnd w:id="5733"/>
      <w:r w:rsidR="00C62D22" w:rsidRPr="00490657">
        <w:t xml:space="preserve"> av solvens- och verksamhetsrapport</w:t>
      </w:r>
      <w:bookmarkEnd w:id="5700"/>
      <w:bookmarkEnd w:id="5701"/>
      <w:bookmarkEnd w:id="5702"/>
      <w:bookmarkEnd w:id="5703"/>
      <w:bookmarkEnd w:id="5704"/>
      <w:bookmarkEnd w:id="5705"/>
      <w:bookmarkEnd w:id="5706"/>
      <w:bookmarkEnd w:id="5707"/>
      <w:bookmarkEnd w:id="5708"/>
      <w:bookmarkEnd w:id="5709"/>
      <w:bookmarkEnd w:id="5734"/>
    </w:p>
    <w:p w14:paraId="020DBD84" w14:textId="60235C25" w:rsidR="001447FA" w:rsidRDefault="001447FA" w:rsidP="001447FA">
      <w:pPr>
        <w:pStyle w:val="Brdtextram"/>
      </w:pPr>
      <w:r>
        <w:rPr>
          <w:b/>
        </w:rPr>
        <w:t>Regeringens</w:t>
      </w:r>
      <w:r w:rsidRPr="00420062">
        <w:rPr>
          <w:b/>
        </w:rPr>
        <w:t xml:space="preserve"> </w:t>
      </w:r>
      <w:r>
        <w:rPr>
          <w:b/>
        </w:rPr>
        <w:t>bedömning</w:t>
      </w:r>
      <w:r w:rsidRPr="00420062">
        <w:rPr>
          <w:b/>
        </w:rPr>
        <w:t>:</w:t>
      </w:r>
      <w:r>
        <w:t xml:space="preserve"> Det bör inte införas några bestämmelser om offentliggörande av en solvens- och verksamhetsrapport för tjänste</w:t>
      </w:r>
      <w:r w:rsidR="00FF586C">
        <w:softHyphen/>
      </w:r>
      <w:r>
        <w:t>pensionsföretagen.</w:t>
      </w:r>
    </w:p>
    <w:p w14:paraId="642C2088" w14:textId="77777777" w:rsidR="001447FA" w:rsidRPr="00A76360" w:rsidRDefault="001447FA" w:rsidP="001447FA">
      <w:pPr>
        <w:pStyle w:val="Brdtextmedindrag"/>
        <w:rPr>
          <w:sz w:val="8"/>
          <w:szCs w:val="8"/>
        </w:rPr>
      </w:pPr>
    </w:p>
    <w:p w14:paraId="0BE8E85D" w14:textId="77777777" w:rsidR="001447FA" w:rsidRDefault="001447FA" w:rsidP="001447FA">
      <w:pPr>
        <w:pStyle w:val="Brdtextmedindrag"/>
      </w:pPr>
      <w:r w:rsidRPr="0006285B" w:rsidDel="002C7A9C">
        <w:rPr>
          <w:b/>
        </w:rPr>
        <w:t>Utredningen</w:t>
      </w:r>
      <w:r>
        <w:t xml:space="preserve"> behandlar inte frågan.</w:t>
      </w:r>
    </w:p>
    <w:p w14:paraId="0126F1EF" w14:textId="77777777" w:rsidR="001447FA" w:rsidRDefault="001447FA" w:rsidP="001447FA">
      <w:pPr>
        <w:pStyle w:val="Brdtextmedindrag"/>
      </w:pPr>
      <w:r>
        <w:rPr>
          <w:b/>
        </w:rPr>
        <w:t xml:space="preserve">Remissinstanserna </w:t>
      </w:r>
      <w:r>
        <w:t>tar inte upp frågan.</w:t>
      </w:r>
    </w:p>
    <w:p w14:paraId="4E1C0F80" w14:textId="62E5312A" w:rsidR="001447FA" w:rsidRPr="00761B50" w:rsidRDefault="001447FA" w:rsidP="001447FA">
      <w:pPr>
        <w:pStyle w:val="Brdtextmedindrag"/>
      </w:pPr>
      <w:r>
        <w:rPr>
          <w:b/>
        </w:rPr>
        <w:t xml:space="preserve">Promemorians förslag </w:t>
      </w:r>
      <w:r>
        <w:t>avviker från regeringens bedömning. I prome</w:t>
      </w:r>
      <w:r w:rsidR="00FF586C">
        <w:softHyphen/>
      </w:r>
      <w:r>
        <w:t xml:space="preserve">morian föreslås att tjänstepensionsföretagen ska offentliggöra en solvens- </w:t>
      </w:r>
      <w:r>
        <w:lastRenderedPageBreak/>
        <w:t>och verksamhetsrapport i likhet med vad försäkringsföretag är ålagda att göra enligt försäkringsrörelselagen. Solvens- och verksamhets</w:t>
      </w:r>
      <w:r>
        <w:softHyphen/>
        <w:t>rapporten ska bl.a. innehålla en beskrivning av försäkrings</w:t>
      </w:r>
      <w:r>
        <w:softHyphen/>
        <w:t>företagets verksamhet, resultat och riskprofil.</w:t>
      </w:r>
    </w:p>
    <w:p w14:paraId="258B8BC0" w14:textId="2373E05F" w:rsidR="001447FA" w:rsidRDefault="001447FA" w:rsidP="001447FA">
      <w:pPr>
        <w:pStyle w:val="Brdtextmedindrag"/>
      </w:pPr>
      <w:r>
        <w:rPr>
          <w:b/>
        </w:rPr>
        <w:t xml:space="preserve">Remissinstanserna: </w:t>
      </w:r>
      <w:r w:rsidR="00AA0939">
        <w:t xml:space="preserve">Flertalet remissinstanser tillstyrker förslaget eller har inget att invända mot det. </w:t>
      </w:r>
      <w:r>
        <w:rPr>
          <w:i/>
        </w:rPr>
        <w:t>Svensk Försäkring</w:t>
      </w:r>
      <w:r>
        <w:t xml:space="preserve"> anser att det bör över</w:t>
      </w:r>
      <w:r w:rsidR="00156FB3">
        <w:softHyphen/>
      </w:r>
      <w:r>
        <w:t xml:space="preserve">vägas om tjänstepensionsföretag som inte verkar på en konkurrensutsatt marknad bör undantas från kravet på offentliggörande. Svensk Försäkring anser även kravet på offentliggörande endast bör gälla för verksamheter där det med hänsyn till verksamhetens art och omfattning finns skäl till det. </w:t>
      </w:r>
      <w:r>
        <w:rPr>
          <w:i/>
        </w:rPr>
        <w:t>AFA Försäkring</w:t>
      </w:r>
      <w:r w:rsidRPr="006F1DC7">
        <w:t>,</w:t>
      </w:r>
      <w:r>
        <w:rPr>
          <w:i/>
        </w:rPr>
        <w:t xml:space="preserve"> Alecta</w:t>
      </w:r>
      <w:r w:rsidRPr="006F1DC7">
        <w:t>,</w:t>
      </w:r>
      <w:r>
        <w:rPr>
          <w:i/>
        </w:rPr>
        <w:t xml:space="preserve"> AMF </w:t>
      </w:r>
      <w:r>
        <w:t xml:space="preserve">och </w:t>
      </w:r>
      <w:r>
        <w:rPr>
          <w:i/>
        </w:rPr>
        <w:t>Tjänstepensionsförbundet</w:t>
      </w:r>
      <w:r>
        <w:t xml:space="preserve"> av</w:t>
      </w:r>
      <w:r w:rsidR="00156FB3">
        <w:softHyphen/>
      </w:r>
      <w:r>
        <w:t>styrker de före</w:t>
      </w:r>
      <w:r>
        <w:softHyphen/>
        <w:t xml:space="preserve">slagna reglerna om offentliggörande. </w:t>
      </w:r>
    </w:p>
    <w:p w14:paraId="40155EE3" w14:textId="6509504D" w:rsidR="00D04BFD" w:rsidRDefault="00D04BFD" w:rsidP="001447FA">
      <w:pPr>
        <w:pStyle w:val="Brdtextmedindrag"/>
      </w:pPr>
    </w:p>
    <w:p w14:paraId="315A76A9" w14:textId="77777777" w:rsidR="00D04BFD" w:rsidRDefault="00D04BFD" w:rsidP="001447FA">
      <w:pPr>
        <w:pStyle w:val="Brdtextmedindrag"/>
      </w:pPr>
    </w:p>
    <w:p w14:paraId="757D196B" w14:textId="77777777" w:rsidR="001447FA" w:rsidRDefault="001447FA" w:rsidP="00D04BFD">
      <w:pPr>
        <w:pStyle w:val="Rubrik4utannumrering"/>
        <w:spacing w:before="0"/>
      </w:pPr>
      <w:r>
        <w:t>Skälen för regeringens bedömning</w:t>
      </w:r>
    </w:p>
    <w:p w14:paraId="5B450173" w14:textId="77777777" w:rsidR="001447FA" w:rsidRDefault="001447FA" w:rsidP="001447FA">
      <w:pPr>
        <w:pStyle w:val="Rubrik5utannumrering"/>
        <w:spacing w:before="0"/>
      </w:pPr>
      <w:r>
        <w:t>Andra tjänstepensionsdirektivet</w:t>
      </w:r>
    </w:p>
    <w:p w14:paraId="0155820E" w14:textId="77777777" w:rsidR="001447FA" w:rsidRPr="00211343" w:rsidRDefault="001447FA" w:rsidP="001447FA">
      <w:pPr>
        <w:pStyle w:val="Brdtextmedindrag"/>
        <w:ind w:firstLine="0"/>
      </w:pPr>
      <w:r>
        <w:t>Utöver kraven på att offentliggöra årsbokslut, förvaltningsberättelser och riktlinjer för investeringsverksamheten (artiklarna 29 och 30) innehåller a</w:t>
      </w:r>
      <w:r w:rsidRPr="00211343">
        <w:t xml:space="preserve">ndra tjänstepensionsdirektivet </w:t>
      </w:r>
      <w:r>
        <w:t>inte några bestämmelser</w:t>
      </w:r>
      <w:r w:rsidRPr="00211343">
        <w:t xml:space="preserve"> om offentlig</w:t>
      </w:r>
      <w:r>
        <w:softHyphen/>
      </w:r>
      <w:r w:rsidRPr="00211343">
        <w:t>görande</w:t>
      </w:r>
      <w:r>
        <w:t>.</w:t>
      </w:r>
    </w:p>
    <w:p w14:paraId="486B0E6E" w14:textId="77777777" w:rsidR="001447FA" w:rsidRDefault="001447FA" w:rsidP="001447FA">
      <w:pPr>
        <w:pStyle w:val="Rubrik5utannumrering"/>
      </w:pPr>
      <w:r>
        <w:t>Gällande rätt</w:t>
      </w:r>
    </w:p>
    <w:p w14:paraId="4E156668" w14:textId="298317BE" w:rsidR="001447FA" w:rsidRPr="00816807" w:rsidRDefault="001447FA" w:rsidP="001447FA">
      <w:pPr>
        <w:pStyle w:val="Brdtextmedindrag"/>
        <w:ind w:firstLine="0"/>
      </w:pPr>
      <w:r w:rsidRPr="00816807">
        <w:t xml:space="preserve">För försäkringsföretag finns </w:t>
      </w:r>
      <w:r>
        <w:t>bestämmelser</w:t>
      </w:r>
      <w:r w:rsidRPr="00816807">
        <w:t xml:space="preserve"> om offentliggörande i </w:t>
      </w:r>
      <w:r>
        <w:t>försäkringsrörelselagen</w:t>
      </w:r>
      <w:r w:rsidRPr="00816807">
        <w:t>. Ett försäkringsföretag ska offentliggöra en solvens- och verksamhetsrapport en gång per år</w:t>
      </w:r>
      <w:r>
        <w:t xml:space="preserve"> (</w:t>
      </w:r>
      <w:r w:rsidRPr="00816807">
        <w:t>16</w:t>
      </w:r>
      <w:r>
        <w:t> kap.</w:t>
      </w:r>
      <w:r w:rsidRPr="00816807">
        <w:t xml:space="preserve"> 1</w:t>
      </w:r>
      <w:r>
        <w:t> §)</w:t>
      </w:r>
      <w:r w:rsidRPr="00816807">
        <w:t xml:space="preserve">. Om ett offentliggörande skulle leda till att företagets konkurrenter otillbörligt gynnas eller att företaget bryter mot tystnadsplikt avsedd att skydda försäkringstagare eller annan som företaget har en motpartsrelation till får </w:t>
      </w:r>
      <w:r>
        <w:t>Finansinspektionen</w:t>
      </w:r>
      <w:r w:rsidRPr="00816807">
        <w:t xml:space="preserve"> besluta att ett försäkringsföretag inte behöver offentliggöra vissa uppgifter</w:t>
      </w:r>
      <w:r>
        <w:t xml:space="preserve"> (</w:t>
      </w:r>
      <w:r w:rsidRPr="00816807">
        <w:t>16</w:t>
      </w:r>
      <w:r>
        <w:t> kap.</w:t>
      </w:r>
      <w:r w:rsidRPr="00816807">
        <w:t xml:space="preserve"> 3</w:t>
      </w:r>
      <w:r>
        <w:t> §)</w:t>
      </w:r>
      <w:r w:rsidRPr="00816807">
        <w:t xml:space="preserve">. I </w:t>
      </w:r>
      <w:r>
        <w:t>lagen</w:t>
      </w:r>
      <w:r w:rsidRPr="00816807">
        <w:t xml:space="preserve"> finns </w:t>
      </w:r>
      <w:r>
        <w:t xml:space="preserve">även </w:t>
      </w:r>
      <w:r w:rsidRPr="00816807">
        <w:t>bestäm</w:t>
      </w:r>
      <w:r>
        <w:softHyphen/>
      </w:r>
      <w:r w:rsidRPr="00816807">
        <w:t>melser om att vissa uppgifter ska offentliggöras om försäkringsföretaget inte uppfyller solvens- respektive minimikapitalkravet</w:t>
      </w:r>
      <w:r>
        <w:t xml:space="preserve"> (</w:t>
      </w:r>
      <w:r w:rsidRPr="00816807">
        <w:t>16</w:t>
      </w:r>
      <w:r>
        <w:t> kap.</w:t>
      </w:r>
      <w:r w:rsidRPr="00816807">
        <w:t xml:space="preserve"> 4–7</w:t>
      </w:r>
      <w:r>
        <w:t> §</w:t>
      </w:r>
      <w:r w:rsidRPr="00816807">
        <w:t>§</w:t>
      </w:r>
      <w:r>
        <w:t>)</w:t>
      </w:r>
      <w:r w:rsidRPr="00816807">
        <w:t xml:space="preserve">. </w:t>
      </w:r>
      <w:r>
        <w:t>E</w:t>
      </w:r>
      <w:r w:rsidRPr="00816807">
        <w:t>tt försäkringsföretag ska ha lämpliga informations- och rapporter</w:t>
      </w:r>
      <w:r>
        <w:softHyphen/>
      </w:r>
      <w:r w:rsidRPr="00816807">
        <w:t>ings</w:t>
      </w:r>
      <w:r w:rsidR="007D0E0F">
        <w:softHyphen/>
      </w:r>
      <w:r w:rsidRPr="00816807">
        <w:t>system för att kunna uppfylla bestämmelserna om offentliggörande och ha styr</w:t>
      </w:r>
      <w:r>
        <w:softHyphen/>
      </w:r>
      <w:r w:rsidRPr="00816807">
        <w:t>dokument som säkerställer att alla uppgifter som offentliggörs fort</w:t>
      </w:r>
      <w:r w:rsidR="007D0E0F">
        <w:softHyphen/>
      </w:r>
      <w:r w:rsidRPr="00816807">
        <w:t>löpande är relevanta</w:t>
      </w:r>
      <w:r>
        <w:t xml:space="preserve"> (</w:t>
      </w:r>
      <w:r w:rsidRPr="00816807">
        <w:t>16</w:t>
      </w:r>
      <w:r>
        <w:t> kap.</w:t>
      </w:r>
      <w:r w:rsidRPr="00816807">
        <w:t xml:space="preserve"> 8</w:t>
      </w:r>
      <w:r>
        <w:t> §</w:t>
      </w:r>
      <w:r w:rsidRPr="00816807">
        <w:t xml:space="preserve"> första stycket</w:t>
      </w:r>
      <w:r>
        <w:t>)</w:t>
      </w:r>
      <w:r w:rsidRPr="00816807">
        <w:t>. Solvens- och verk</w:t>
      </w:r>
      <w:r w:rsidR="007D0E0F">
        <w:softHyphen/>
      </w:r>
      <w:r w:rsidRPr="00816807">
        <w:t>samhets</w:t>
      </w:r>
      <w:r>
        <w:softHyphen/>
      </w:r>
      <w:r w:rsidRPr="00816807">
        <w:t>rapporter samt uppdateringar av dessa ska godkännas av styrelse</w:t>
      </w:r>
      <w:r>
        <w:t>n</w:t>
      </w:r>
      <w:r w:rsidRPr="00816807">
        <w:t xml:space="preserve"> innan de offentliggörs</w:t>
      </w:r>
      <w:r>
        <w:t xml:space="preserve"> (</w:t>
      </w:r>
      <w:r w:rsidRPr="00816807">
        <w:t>16</w:t>
      </w:r>
      <w:r>
        <w:t> kap.</w:t>
      </w:r>
      <w:r w:rsidRPr="00816807">
        <w:t xml:space="preserve"> 8</w:t>
      </w:r>
      <w:r>
        <w:t> §</w:t>
      </w:r>
      <w:r w:rsidRPr="00816807">
        <w:t xml:space="preserve"> andra stycket</w:t>
      </w:r>
      <w:r>
        <w:t>)</w:t>
      </w:r>
      <w:r w:rsidRPr="00816807">
        <w:t xml:space="preserve">. </w:t>
      </w:r>
      <w:r>
        <w:t>Finans</w:t>
      </w:r>
      <w:r>
        <w:softHyphen/>
        <w:t>inspektionen</w:t>
      </w:r>
      <w:r w:rsidRPr="00816807">
        <w:t xml:space="preserve"> har med stöd av </w:t>
      </w:r>
      <w:r>
        <w:t>bemyndigandena i</w:t>
      </w:r>
      <w:r w:rsidRPr="00816807">
        <w:t xml:space="preserve"> </w:t>
      </w:r>
      <w:r>
        <w:t>försäkrings</w:t>
      </w:r>
      <w:r>
        <w:softHyphen/>
        <w:t>rörelselagen (</w:t>
      </w:r>
      <w:r w:rsidRPr="00816807">
        <w:t>16</w:t>
      </w:r>
      <w:r>
        <w:t> kap.</w:t>
      </w:r>
      <w:r w:rsidRPr="00816807">
        <w:t xml:space="preserve"> 9</w:t>
      </w:r>
      <w:r>
        <w:t> §) och försäkringsrörelseförordningen (7 kap. 2 § första stycket 51–53)</w:t>
      </w:r>
      <w:r w:rsidRPr="00816807">
        <w:t xml:space="preserve"> meddelat ytterligare bestämmelser om offentlig</w:t>
      </w:r>
      <w:r>
        <w:softHyphen/>
      </w:r>
      <w:r w:rsidRPr="00816807">
        <w:t xml:space="preserve">görande. Dessa finns i </w:t>
      </w:r>
      <w:r>
        <w:t>Finans</w:t>
      </w:r>
      <w:r w:rsidR="007D0E0F">
        <w:softHyphen/>
      </w:r>
      <w:r>
        <w:t>inspektionen</w:t>
      </w:r>
      <w:r w:rsidRPr="00816807">
        <w:t>s föreskrifter och allmänna råd (FFFS 2015:8) om försäkringsrörelse</w:t>
      </w:r>
      <w:r>
        <w:t xml:space="preserve"> (11 kap.)</w:t>
      </w:r>
      <w:r w:rsidRPr="00816807">
        <w:t>.</w:t>
      </w:r>
    </w:p>
    <w:p w14:paraId="26067DEC" w14:textId="77777777" w:rsidR="001447FA" w:rsidRPr="00211343" w:rsidRDefault="001447FA" w:rsidP="001447FA">
      <w:pPr>
        <w:pStyle w:val="Brdtextmedindrag"/>
      </w:pPr>
      <w:r w:rsidRPr="00211343">
        <w:t>Försäkringsföretag som följer övergångs</w:t>
      </w:r>
      <w:r>
        <w:t>bestämmelserna</w:t>
      </w:r>
      <w:r w:rsidRPr="00211343">
        <w:t xml:space="preserve"> omfattas inte av några bestämmelser om offentliggörande</w:t>
      </w:r>
      <w:r>
        <w:t xml:space="preserve"> (</w:t>
      </w:r>
      <w:r w:rsidRPr="0073457A">
        <w:t>punkt</w:t>
      </w:r>
      <w:r>
        <w:t> </w:t>
      </w:r>
      <w:r w:rsidRPr="0073457A">
        <w:t>2 i övergångsbestäm</w:t>
      </w:r>
      <w:r>
        <w:softHyphen/>
      </w:r>
      <w:r w:rsidRPr="0073457A">
        <w:t xml:space="preserve">melserna till lagen </w:t>
      </w:r>
      <w:r>
        <w:t>[</w:t>
      </w:r>
      <w:r w:rsidRPr="0073457A">
        <w:t>2015:700</w:t>
      </w:r>
      <w:r>
        <w:t>]</w:t>
      </w:r>
      <w:r w:rsidRPr="0073457A">
        <w:t xml:space="preserve"> om ändring i </w:t>
      </w:r>
      <w:r>
        <w:t>försäkringsrörelselagen</w:t>
      </w:r>
      <w:r w:rsidRPr="0073457A">
        <w:t xml:space="preserve"> </w:t>
      </w:r>
      <w:r>
        <w:t>[</w:t>
      </w:r>
      <w:r w:rsidRPr="0073457A">
        <w:t>2010:2043</w:t>
      </w:r>
      <w:r>
        <w:t>]</w:t>
      </w:r>
      <w:r w:rsidRPr="0073457A">
        <w:t>)</w:t>
      </w:r>
      <w:r w:rsidRPr="005A507D">
        <w:t>.</w:t>
      </w:r>
    </w:p>
    <w:p w14:paraId="62198DEA" w14:textId="77777777" w:rsidR="001447FA" w:rsidRPr="00211343" w:rsidRDefault="001447FA" w:rsidP="001447FA">
      <w:pPr>
        <w:pStyle w:val="Brdtextmedindrag"/>
      </w:pPr>
      <w:r w:rsidRPr="00211343">
        <w:t>Tjänstepensionskassor omfattas inte av några bestämmelser om offent</w:t>
      </w:r>
      <w:r>
        <w:softHyphen/>
      </w:r>
      <w:r w:rsidRPr="00211343">
        <w:t>liggörande.</w:t>
      </w:r>
    </w:p>
    <w:p w14:paraId="09663948" w14:textId="77777777" w:rsidR="001447FA" w:rsidRPr="00211343" w:rsidRDefault="001447FA" w:rsidP="001447FA">
      <w:pPr>
        <w:pStyle w:val="Rubrik5utannumrering"/>
      </w:pPr>
      <w:r>
        <w:lastRenderedPageBreak/>
        <w:t>Det bör inte införas bestämmelser om offentliggörande av solvens- och verksamhetsrapporter för tjänstepensionsföretagen</w:t>
      </w:r>
    </w:p>
    <w:p w14:paraId="31B02885" w14:textId="2BC89650" w:rsidR="001447FA" w:rsidRDefault="001447FA" w:rsidP="001447FA">
      <w:pPr>
        <w:pStyle w:val="Brdtext"/>
      </w:pPr>
      <w:r>
        <w:t>Före genomförandet av So</w:t>
      </w:r>
      <w:r w:rsidRPr="00FE7817">
        <w:t>l</w:t>
      </w:r>
      <w:r>
        <w:t>v</w:t>
      </w:r>
      <w:r w:rsidRPr="00FE7817">
        <w:t xml:space="preserve">ens II-direktivet </w:t>
      </w:r>
      <w:r>
        <w:t>fanns inte några bestäm</w:t>
      </w:r>
      <w:r>
        <w:softHyphen/>
        <w:t>mel</w:t>
      </w:r>
      <w:r w:rsidR="007D0E0F">
        <w:softHyphen/>
      </w:r>
      <w:r>
        <w:t>ser om offentliggörande av solvens- och verksamhetsrapport i svensk rätt. Syftet med bestämmelserna om offentliggörande i Solvens II-direktivet är att öka transparensen i försäkringsföretag och därmed under</w:t>
      </w:r>
      <w:r>
        <w:softHyphen/>
        <w:t>lätta jämförel</w:t>
      </w:r>
      <w:r w:rsidR="007D0E0F">
        <w:softHyphen/>
      </w:r>
      <w:r>
        <w:t>ser mellan olika försäkringsföretag. Bestämmelserna lägger särskild vikt vid företagets solvens</w:t>
      </w:r>
      <w:r>
        <w:softHyphen/>
        <w:t>situation. Bestämmelserna om offent</w:t>
      </w:r>
      <w:r>
        <w:softHyphen/>
        <w:t>lig</w:t>
      </w:r>
      <w:r>
        <w:softHyphen/>
        <w:t>görande i försäkringsrörelselagen har därmed ett nära samband med försäk</w:t>
      </w:r>
      <w:r>
        <w:softHyphen/>
        <w:t>rings</w:t>
      </w:r>
      <w:r w:rsidR="007D0E0F">
        <w:softHyphen/>
      </w:r>
      <w:r>
        <w:t>företagens solvens- och minimikapitalkrav och Finansinspek</w:t>
      </w:r>
      <w:r>
        <w:softHyphen/>
        <w:t>tionens till</w:t>
      </w:r>
      <w:r w:rsidR="007D0E0F">
        <w:softHyphen/>
      </w:r>
      <w:r>
        <w:t>syn över försäkrings</w:t>
      </w:r>
      <w:r>
        <w:softHyphen/>
        <w:t>företag.</w:t>
      </w:r>
    </w:p>
    <w:p w14:paraId="4E0F33FB" w14:textId="77777777" w:rsidR="001447FA" w:rsidRDefault="001447FA" w:rsidP="001447FA">
      <w:pPr>
        <w:pStyle w:val="Brdtextmedindrag"/>
      </w:pPr>
      <w:r>
        <w:t>För tjänstepensionsföretag föreslås i avsnitt 8 bestämmelser om ett risk</w:t>
      </w:r>
      <w:r>
        <w:softHyphen/>
        <w:t>känsligt kapitalkrav och ett minimikapitalkrav. Dessa kapitalkrav är upp</w:t>
      </w:r>
      <w:r>
        <w:softHyphen/>
        <w:t>byggda på samma sätt som de kapitalkrav som gäller för försäkrings</w:t>
      </w:r>
      <w:r>
        <w:softHyphen/>
        <w:t>företag enligt försäkringsrörelselagen. Detta skulle kunna tala för att även tjänstepensionsföretag bör underkastas krav på offentlig</w:t>
      </w:r>
      <w:r>
        <w:softHyphen/>
        <w:t>göranden mot</w:t>
      </w:r>
      <w:r>
        <w:softHyphen/>
        <w:t>svarande de krav som gäller för försäkringsföretag.</w:t>
      </w:r>
    </w:p>
    <w:p w14:paraId="384A10D5" w14:textId="4B7EDCC4" w:rsidR="001447FA" w:rsidRDefault="001447FA" w:rsidP="001447FA">
      <w:pPr>
        <w:pStyle w:val="Brdtextmedindrag"/>
      </w:pPr>
      <w:r>
        <w:t xml:space="preserve">Det bör emellertid beaktas att tjänstepensionsföretagen kommer att omfattas av redovisningsregler som innebär att de kommer vara tvungna att offentliggöra en mängd uppgifter som tillgodoser externa intressenters behov av insyn. De blivande tjänstepensionsföretagen kommer </w:t>
      </w:r>
      <w:r w:rsidR="007D0E0F">
        <w:t xml:space="preserve">att </w:t>
      </w:r>
      <w:r>
        <w:t>driva verk</w:t>
      </w:r>
      <w:r>
        <w:softHyphen/>
        <w:t>samhet av varierande storlek och omfattande krav på offentlig</w:t>
      </w:r>
      <w:r>
        <w:softHyphen/>
        <w:t>göranden skulle te sig oproportionerliga för verksamheter av begränsad storlek. De företag som driver verksamhet av större omfattning offentlig</w:t>
      </w:r>
      <w:r>
        <w:softHyphen/>
        <w:t xml:space="preserve">gör redan i dag förhållandevis omfattande finansiell information om bl.a. risker och riskhantering, vilket några remissinstanser påpekat. Därtill kommer den synpunkt som </w:t>
      </w:r>
      <w:r>
        <w:rPr>
          <w:i/>
        </w:rPr>
        <w:t>Svensk Försäkring</w:t>
      </w:r>
      <w:r>
        <w:t xml:space="preserve"> framför om att ett antal av de företag som kan förväntas bli tjänstepensionsföretag inte verkar på en konkurrens</w:t>
      </w:r>
      <w:r>
        <w:softHyphen/>
        <w:t>utsatt marknad. Enligt regeringens mening finns det samman</w:t>
      </w:r>
      <w:r>
        <w:softHyphen/>
        <w:t>taget inte tillräckliga skäl att införa regler om offentliggörande för tjänste</w:t>
      </w:r>
      <w:r>
        <w:softHyphen/>
        <w:t>pensions</w:t>
      </w:r>
      <w:r>
        <w:softHyphen/>
        <w:t>företagen av det slag som finns i försäkrings</w:t>
      </w:r>
      <w:r>
        <w:softHyphen/>
        <w:t xml:space="preserve">rörelselagen. </w:t>
      </w:r>
    </w:p>
    <w:p w14:paraId="0C747D65" w14:textId="77777777" w:rsidR="001447FA" w:rsidRDefault="001447FA" w:rsidP="009B730A">
      <w:pPr>
        <w:pStyle w:val="Rubrik2"/>
      </w:pPr>
      <w:bookmarkStart w:id="5735" w:name="_Toc8059894"/>
      <w:bookmarkStart w:id="5736" w:name="_Toc8061604"/>
      <w:bookmarkStart w:id="5737" w:name="_Toc8062136"/>
      <w:bookmarkStart w:id="5738" w:name="_Toc8064604"/>
      <w:bookmarkStart w:id="5739" w:name="_Toc8391281"/>
      <w:bookmarkStart w:id="5740" w:name="_Toc8391547"/>
      <w:bookmarkStart w:id="5741" w:name="_Toc8644752"/>
      <w:bookmarkStart w:id="5742" w:name="_Toc8645284"/>
      <w:bookmarkStart w:id="5743" w:name="_Toc8817765"/>
      <w:bookmarkStart w:id="5744" w:name="_Toc8818337"/>
      <w:bookmarkStart w:id="5745" w:name="_Toc8825706"/>
      <w:bookmarkStart w:id="5746" w:name="_Toc8831803"/>
      <w:bookmarkStart w:id="5747" w:name="_Toc8832712"/>
      <w:bookmarkStart w:id="5748" w:name="_Toc11153174"/>
      <w:bookmarkStart w:id="5749" w:name="_Toc11161095"/>
      <w:bookmarkStart w:id="5750" w:name="_Toc11167031"/>
      <w:bookmarkStart w:id="5751" w:name="_Toc11167567"/>
      <w:bookmarkStart w:id="5752" w:name="_Toc11169004"/>
      <w:bookmarkStart w:id="5753" w:name="_Toc11845957"/>
      <w:bookmarkStart w:id="5754" w:name="_Toc12611756"/>
      <w:bookmarkStart w:id="5755" w:name="_Toc12625023"/>
      <w:bookmarkStart w:id="5756" w:name="_Toc12627512"/>
      <w:bookmarkStart w:id="5757" w:name="_Toc12630402"/>
      <w:bookmarkStart w:id="5758" w:name="_Toc12632897"/>
      <w:bookmarkStart w:id="5759" w:name="_Toc17902969"/>
      <w:r>
        <w:t>Avräkning från kapitalbasen i kreditinstitut av innehav i tjänstepensionsföretag</w:t>
      </w:r>
      <w:bookmarkEnd w:id="5735"/>
      <w:bookmarkEnd w:id="5736"/>
      <w:bookmarkEnd w:id="5737"/>
      <w:bookmarkEnd w:id="5738"/>
      <w:bookmarkEnd w:id="5739"/>
      <w:bookmarkEnd w:id="5740"/>
      <w:bookmarkEnd w:id="5741"/>
      <w:bookmarkEnd w:id="5742"/>
      <w:bookmarkEnd w:id="5743"/>
      <w:bookmarkEnd w:id="5744"/>
      <w:bookmarkEnd w:id="5745"/>
      <w:bookmarkEnd w:id="5746"/>
      <w:bookmarkEnd w:id="5747"/>
      <w:bookmarkEnd w:id="5748"/>
      <w:bookmarkEnd w:id="5749"/>
      <w:bookmarkEnd w:id="5750"/>
      <w:bookmarkEnd w:id="5751"/>
      <w:bookmarkEnd w:id="5752"/>
      <w:bookmarkEnd w:id="5753"/>
      <w:bookmarkEnd w:id="5754"/>
      <w:bookmarkEnd w:id="5755"/>
      <w:bookmarkEnd w:id="5756"/>
      <w:bookmarkEnd w:id="5757"/>
      <w:bookmarkEnd w:id="5758"/>
      <w:bookmarkEnd w:id="5759"/>
    </w:p>
    <w:p w14:paraId="6BFB4024" w14:textId="77777777" w:rsidR="001447FA" w:rsidRPr="004C3D24" w:rsidRDefault="001447FA" w:rsidP="001447FA">
      <w:pPr>
        <w:pStyle w:val="Brdtextram"/>
      </w:pPr>
      <w:r>
        <w:rPr>
          <w:b/>
        </w:rPr>
        <w:t xml:space="preserve">Regeringens bedömning: </w:t>
      </w:r>
      <w:r>
        <w:t>Kreditinstitut och värdepappersbolag bör inte kunna åläggas att göra avdrag från sin kapitalbas för innehav i tjänstepensionsföretag.</w:t>
      </w:r>
    </w:p>
    <w:p w14:paraId="20D8849D" w14:textId="77777777" w:rsidR="001447FA" w:rsidRPr="004C3D24" w:rsidRDefault="001447FA" w:rsidP="001447FA">
      <w:pPr>
        <w:pStyle w:val="Brdtextmedindrag"/>
        <w:rPr>
          <w:b/>
          <w:sz w:val="8"/>
          <w:szCs w:val="8"/>
        </w:rPr>
      </w:pPr>
    </w:p>
    <w:p w14:paraId="2D64454A" w14:textId="6E0F8716" w:rsidR="001447FA" w:rsidRDefault="001447FA" w:rsidP="001447FA">
      <w:pPr>
        <w:pStyle w:val="Brdtextmedindrag"/>
      </w:pPr>
      <w:r>
        <w:rPr>
          <w:b/>
        </w:rPr>
        <w:t>Utredningen</w:t>
      </w:r>
      <w:r>
        <w:t xml:space="preserve"> </w:t>
      </w:r>
      <w:r w:rsidR="007D0E0F">
        <w:t xml:space="preserve">behandlar </w:t>
      </w:r>
      <w:r>
        <w:t xml:space="preserve">inte upp frågan. </w:t>
      </w:r>
    </w:p>
    <w:p w14:paraId="7AC301F1" w14:textId="77777777" w:rsidR="001447FA" w:rsidRDefault="001447FA" w:rsidP="001447FA">
      <w:pPr>
        <w:pStyle w:val="Brdtextmedindrag"/>
      </w:pPr>
      <w:r>
        <w:rPr>
          <w:b/>
        </w:rPr>
        <w:t xml:space="preserve">Remissinstanserna </w:t>
      </w:r>
      <w:r>
        <w:t>tar inte upp frågan.</w:t>
      </w:r>
    </w:p>
    <w:p w14:paraId="262E877E" w14:textId="629CA577" w:rsidR="001447FA" w:rsidRDefault="001447FA" w:rsidP="001447FA">
      <w:pPr>
        <w:pStyle w:val="Brdtextmedindrag"/>
      </w:pPr>
      <w:r>
        <w:rPr>
          <w:b/>
        </w:rPr>
        <w:t xml:space="preserve">Promemorian </w:t>
      </w:r>
      <w:r w:rsidR="007D0E0F" w:rsidRPr="00AA5B6B">
        <w:t>behandlar</w:t>
      </w:r>
      <w:r>
        <w:t xml:space="preserve"> inte </w:t>
      </w:r>
      <w:r w:rsidR="007D0E0F">
        <w:t>frågan</w:t>
      </w:r>
      <w:r>
        <w:t xml:space="preserve">. </w:t>
      </w:r>
    </w:p>
    <w:p w14:paraId="6210B9DF" w14:textId="77777777" w:rsidR="001447FA" w:rsidRPr="00617BC9" w:rsidRDefault="001447FA" w:rsidP="001447FA">
      <w:pPr>
        <w:pStyle w:val="Brdtextmedindrag"/>
      </w:pPr>
      <w:r>
        <w:rPr>
          <w:b/>
        </w:rPr>
        <w:t xml:space="preserve">Remissinstanserna: </w:t>
      </w:r>
      <w:r>
        <w:t xml:space="preserve">Flertalet remissinstanser tar inte upp frågan. </w:t>
      </w:r>
      <w:r>
        <w:rPr>
          <w:i/>
        </w:rPr>
        <w:t xml:space="preserve">Svenska Bankföreningen </w:t>
      </w:r>
      <w:r w:rsidRPr="002F76AE">
        <w:t>anser att det</w:t>
      </w:r>
      <w:r>
        <w:rPr>
          <w:i/>
        </w:rPr>
        <w:t xml:space="preserve"> </w:t>
      </w:r>
      <w:r>
        <w:t xml:space="preserve">saknas en analys av vilka effekter den föreslagna regleringen för tjänstepensionsföretag kan få utifrån de kapitalkravsregler som gäller för kreditinstitut och värdepappersföretag, och efterlyser förtydliganden av hur ett tjänstepensionsföretag ska betraktas i den konsoliderade situationen (kapitalkravet på gruppnivå). </w:t>
      </w:r>
    </w:p>
    <w:p w14:paraId="36B79CB1" w14:textId="3E7B62AF" w:rsidR="001447FA" w:rsidRDefault="001447FA" w:rsidP="001447FA">
      <w:pPr>
        <w:pStyle w:val="Brdtextmedindrag"/>
      </w:pPr>
      <w:r>
        <w:rPr>
          <w:b/>
        </w:rPr>
        <w:lastRenderedPageBreak/>
        <w:t xml:space="preserve">Skälen för regeringens bedömning: </w:t>
      </w:r>
      <w:r>
        <w:t>Europaparlamentets och rådets förordning (EU) nr 575/2013 av den 26 juni 2013 om tillsynskrav för kreditinstitut och värdepappersföretag och om ändring av förordning (EU) nr 648/2012 (tillsynsförordningen) innehåller bestämmelser om kapital</w:t>
      </w:r>
      <w:r>
        <w:softHyphen/>
        <w:t>krav för kreditinstitut (i Sverige banker och kreditmarknadsbolag) och värdepappersföretag (i Sverige värdepappersbolag). Tillsyns</w:t>
      </w:r>
      <w:r>
        <w:softHyphen/>
        <w:t>förord</w:t>
      </w:r>
      <w:r>
        <w:softHyphen/>
        <w:t>ningen innehåller bestämmelser om kapitalkrav för enskilda företag (på s.k. solo</w:t>
      </w:r>
      <w:r w:rsidR="007D0E0F">
        <w:softHyphen/>
      </w:r>
      <w:r>
        <w:t>nivå) och för företagsgrupper (det som benämns den konsoli</w:t>
      </w:r>
      <w:r>
        <w:softHyphen/>
        <w:t xml:space="preserve">derade situationen). </w:t>
      </w:r>
    </w:p>
    <w:p w14:paraId="3D0315BB" w14:textId="33BB04A8" w:rsidR="001447FA" w:rsidRDefault="001447FA" w:rsidP="001447FA">
      <w:pPr>
        <w:pStyle w:val="Brdtextmedindrag"/>
      </w:pPr>
      <w:r>
        <w:t>Enligt tillsynsförordningen ska kreditinstitut och värde</w:t>
      </w:r>
      <w:r w:rsidR="007D0E0F">
        <w:softHyphen/>
      </w:r>
      <w:r>
        <w:t>pappersföretag, vid beräkningen av den kapitalbas med vilken de ska uppfylla kapital</w:t>
      </w:r>
      <w:r w:rsidR="007D0E0F">
        <w:softHyphen/>
      </w:r>
      <w:r>
        <w:t>kravet för den konsoliderade situationen, göra avdrag för innehav i enheter i den finansiella sektorn (artikel 36.1 g–i samt artiklarna 43–47). Som enhet i den finansiella sektorn räknas bl.a. försäkrings</w:t>
      </w:r>
      <w:r w:rsidR="007D0E0F">
        <w:softHyphen/>
      </w:r>
      <w:r>
        <w:t>företag, men inte tjänstepensionsinstitut (artikel 4.1.27 i tillsynsförordningen).</w:t>
      </w:r>
    </w:p>
    <w:p w14:paraId="3F9879FE" w14:textId="1B81301D" w:rsidR="001447FA" w:rsidRDefault="001447FA" w:rsidP="001447FA">
      <w:pPr>
        <w:pStyle w:val="Brdtextmedindrag"/>
      </w:pPr>
      <w:r>
        <w:t>Tillsynsförordningen vilar i det aktuella avseendet på en princip om fullharmonisering. Därför finns inget utrymme för att i svensk rätt införa en plikt för kreditinstitut och värdepappersbolag att göra avdrag från kapitalbasen för innehav i tjänstepensionsföretag, inom ramen för beräk</w:t>
      </w:r>
      <w:r w:rsidR="007D0E0F">
        <w:softHyphen/>
      </w:r>
      <w:r>
        <w:t>ningen av den kapitalbas som ska täcka kapitalkravet enligt tillsyns</w:t>
      </w:r>
      <w:r>
        <w:softHyphen/>
        <w:t>förordningen i den konsoliderade situationen.</w:t>
      </w:r>
    </w:p>
    <w:p w14:paraId="3DC9E49E" w14:textId="77777777" w:rsidR="001447FA" w:rsidRPr="009D7CDA" w:rsidRDefault="001447FA" w:rsidP="009B730A">
      <w:pPr>
        <w:pStyle w:val="Rubrik1"/>
      </w:pPr>
      <w:bookmarkStart w:id="5760" w:name="_Toc518396738"/>
      <w:bookmarkStart w:id="5761" w:name="_Toc518401049"/>
      <w:bookmarkStart w:id="5762" w:name="_Toc518401766"/>
      <w:bookmarkStart w:id="5763" w:name="_Toc518402005"/>
      <w:bookmarkStart w:id="5764" w:name="_Toc518463159"/>
      <w:bookmarkStart w:id="5765" w:name="_Toc518462855"/>
      <w:bookmarkStart w:id="5766" w:name="_Toc518463811"/>
      <w:bookmarkStart w:id="5767" w:name="_Toc518464186"/>
      <w:bookmarkStart w:id="5768" w:name="_Toc518464425"/>
      <w:bookmarkStart w:id="5769" w:name="_Toc518472864"/>
      <w:bookmarkStart w:id="5770" w:name="_Toc8059895"/>
      <w:bookmarkStart w:id="5771" w:name="_Toc8061605"/>
      <w:bookmarkStart w:id="5772" w:name="_Toc8062137"/>
      <w:bookmarkStart w:id="5773" w:name="_Toc8064605"/>
      <w:bookmarkStart w:id="5774" w:name="_Toc8391282"/>
      <w:bookmarkStart w:id="5775" w:name="_Toc8391548"/>
      <w:bookmarkStart w:id="5776" w:name="_Toc8644753"/>
      <w:bookmarkStart w:id="5777" w:name="_Toc8645285"/>
      <w:bookmarkStart w:id="5778" w:name="_Toc8817766"/>
      <w:bookmarkStart w:id="5779" w:name="_Toc8818338"/>
      <w:bookmarkStart w:id="5780" w:name="_Toc8825707"/>
      <w:bookmarkStart w:id="5781" w:name="_Toc8831804"/>
      <w:bookmarkStart w:id="5782" w:name="_Toc8832713"/>
      <w:bookmarkStart w:id="5783" w:name="_Toc11153175"/>
      <w:bookmarkStart w:id="5784" w:name="_Toc11161096"/>
      <w:bookmarkStart w:id="5785" w:name="_Toc11167032"/>
      <w:bookmarkStart w:id="5786" w:name="_Toc11167568"/>
      <w:bookmarkStart w:id="5787" w:name="_Toc11169005"/>
      <w:bookmarkStart w:id="5788" w:name="_Toc11845958"/>
      <w:bookmarkStart w:id="5789" w:name="_Toc12611757"/>
      <w:bookmarkStart w:id="5790" w:name="_Toc12625024"/>
      <w:bookmarkStart w:id="5791" w:name="_Toc12627513"/>
      <w:bookmarkStart w:id="5792" w:name="_Toc12630403"/>
      <w:bookmarkStart w:id="5793" w:name="_Toc12632898"/>
      <w:bookmarkStart w:id="5794" w:name="_Toc17902970"/>
      <w:r w:rsidRPr="009B730A">
        <w:t>Ikraftträdande</w:t>
      </w:r>
      <w:r w:rsidRPr="009D7CDA">
        <w:t>- och övergångsbestämmelser</w:t>
      </w:r>
      <w:bookmarkEnd w:id="5760"/>
      <w:bookmarkEnd w:id="5761"/>
      <w:bookmarkEnd w:id="5762"/>
      <w:bookmarkEnd w:id="5763"/>
      <w:bookmarkEnd w:id="5764"/>
      <w:bookmarkEnd w:id="5765"/>
      <w:bookmarkEnd w:id="5766"/>
      <w:bookmarkEnd w:id="5767"/>
      <w:bookmarkEnd w:id="5768"/>
      <w:bookmarkEnd w:id="5769"/>
      <w:bookmarkEnd w:id="5770"/>
      <w:bookmarkEnd w:id="5771"/>
      <w:bookmarkEnd w:id="5772"/>
      <w:bookmarkEnd w:id="5773"/>
      <w:bookmarkEnd w:id="5774"/>
      <w:bookmarkEnd w:id="5775"/>
      <w:bookmarkEnd w:id="5776"/>
      <w:bookmarkEnd w:id="5777"/>
      <w:bookmarkEnd w:id="5778"/>
      <w:bookmarkEnd w:id="5779"/>
      <w:bookmarkEnd w:id="5780"/>
      <w:bookmarkEnd w:id="5781"/>
      <w:bookmarkEnd w:id="5782"/>
      <w:bookmarkEnd w:id="5783"/>
      <w:bookmarkEnd w:id="5784"/>
      <w:bookmarkEnd w:id="5785"/>
      <w:bookmarkEnd w:id="5786"/>
      <w:bookmarkEnd w:id="5787"/>
      <w:bookmarkEnd w:id="5788"/>
      <w:bookmarkEnd w:id="5789"/>
      <w:bookmarkEnd w:id="5790"/>
      <w:bookmarkEnd w:id="5791"/>
      <w:bookmarkEnd w:id="5792"/>
      <w:bookmarkEnd w:id="5793"/>
      <w:bookmarkEnd w:id="5794"/>
    </w:p>
    <w:p w14:paraId="05546056" w14:textId="77777777" w:rsidR="001447FA" w:rsidRPr="00EE164E" w:rsidRDefault="001447FA" w:rsidP="009B730A">
      <w:pPr>
        <w:pStyle w:val="Rubrik2"/>
        <w:spacing w:before="0"/>
      </w:pPr>
      <w:bookmarkStart w:id="5795" w:name="_Toc518396739"/>
      <w:bookmarkStart w:id="5796" w:name="_Toc518401050"/>
      <w:bookmarkStart w:id="5797" w:name="_Toc518401767"/>
      <w:bookmarkStart w:id="5798" w:name="_Toc518402006"/>
      <w:bookmarkStart w:id="5799" w:name="_Toc518463160"/>
      <w:bookmarkStart w:id="5800" w:name="_Toc518462856"/>
      <w:bookmarkStart w:id="5801" w:name="_Toc518463812"/>
      <w:bookmarkStart w:id="5802" w:name="_Toc518464187"/>
      <w:bookmarkStart w:id="5803" w:name="_Toc518464426"/>
      <w:bookmarkStart w:id="5804" w:name="_Toc518472865"/>
      <w:bookmarkStart w:id="5805" w:name="_Toc8059896"/>
      <w:bookmarkStart w:id="5806" w:name="_Toc8061606"/>
      <w:bookmarkStart w:id="5807" w:name="_Toc8062138"/>
      <w:bookmarkStart w:id="5808" w:name="_Toc8064606"/>
      <w:bookmarkStart w:id="5809" w:name="_Toc8391283"/>
      <w:bookmarkStart w:id="5810" w:name="_Toc8391549"/>
      <w:bookmarkStart w:id="5811" w:name="_Toc8644754"/>
      <w:bookmarkStart w:id="5812" w:name="_Toc8645286"/>
      <w:bookmarkStart w:id="5813" w:name="_Toc8817767"/>
      <w:bookmarkStart w:id="5814" w:name="_Toc8818339"/>
      <w:bookmarkStart w:id="5815" w:name="_Toc8825708"/>
      <w:bookmarkStart w:id="5816" w:name="_Toc8831805"/>
      <w:bookmarkStart w:id="5817" w:name="_Toc8832714"/>
      <w:bookmarkStart w:id="5818" w:name="_Toc11153176"/>
      <w:bookmarkStart w:id="5819" w:name="_Toc11161097"/>
      <w:bookmarkStart w:id="5820" w:name="_Toc11167033"/>
      <w:bookmarkStart w:id="5821" w:name="_Toc11167569"/>
      <w:bookmarkStart w:id="5822" w:name="_Toc11169006"/>
      <w:bookmarkStart w:id="5823" w:name="_Toc11845959"/>
      <w:bookmarkStart w:id="5824" w:name="_Toc12611758"/>
      <w:bookmarkStart w:id="5825" w:name="_Toc12625025"/>
      <w:bookmarkStart w:id="5826" w:name="_Toc12627514"/>
      <w:bookmarkStart w:id="5827" w:name="_Toc12630404"/>
      <w:bookmarkStart w:id="5828" w:name="_Toc12632899"/>
      <w:bookmarkStart w:id="5829" w:name="_Toc17902971"/>
      <w:r w:rsidRPr="009B730A">
        <w:t>Ikraftträdande</w:t>
      </w:r>
      <w:bookmarkEnd w:id="5795"/>
      <w:bookmarkEnd w:id="5796"/>
      <w:bookmarkEnd w:id="5797"/>
      <w:bookmarkEnd w:id="5798"/>
      <w:bookmarkEnd w:id="5799"/>
      <w:bookmarkEnd w:id="5800"/>
      <w:bookmarkEnd w:id="5801"/>
      <w:bookmarkEnd w:id="5802"/>
      <w:bookmarkEnd w:id="5803"/>
      <w:bookmarkEnd w:id="5804"/>
      <w:bookmarkEnd w:id="5805"/>
      <w:bookmarkEnd w:id="5806"/>
      <w:bookmarkEnd w:id="5807"/>
      <w:bookmarkEnd w:id="5808"/>
      <w:bookmarkEnd w:id="5809"/>
      <w:bookmarkEnd w:id="5810"/>
      <w:bookmarkEnd w:id="5811"/>
      <w:bookmarkEnd w:id="5812"/>
      <w:bookmarkEnd w:id="5813"/>
      <w:bookmarkEnd w:id="5814"/>
      <w:bookmarkEnd w:id="5815"/>
      <w:bookmarkEnd w:id="5816"/>
      <w:bookmarkEnd w:id="5817"/>
      <w:bookmarkEnd w:id="5818"/>
      <w:bookmarkEnd w:id="5819"/>
      <w:bookmarkEnd w:id="5820"/>
      <w:bookmarkEnd w:id="5821"/>
      <w:bookmarkEnd w:id="5822"/>
      <w:bookmarkEnd w:id="5823"/>
      <w:bookmarkEnd w:id="5824"/>
      <w:bookmarkEnd w:id="5825"/>
      <w:bookmarkEnd w:id="5826"/>
      <w:bookmarkEnd w:id="5827"/>
      <w:bookmarkEnd w:id="5828"/>
      <w:bookmarkEnd w:id="5829"/>
    </w:p>
    <w:p w14:paraId="11007C0B" w14:textId="28AE7255" w:rsidR="001447FA" w:rsidRPr="00CD3F1E" w:rsidRDefault="001447FA" w:rsidP="001447FA">
      <w:pPr>
        <w:pStyle w:val="Brdtextram"/>
      </w:pPr>
      <w:r>
        <w:rPr>
          <w:b/>
        </w:rPr>
        <w:t>Regeringens förslag</w:t>
      </w:r>
      <w:r w:rsidRPr="001E3544">
        <w:rPr>
          <w:b/>
        </w:rPr>
        <w:t>:</w:t>
      </w:r>
      <w:r w:rsidRPr="00EE164E">
        <w:t xml:space="preserve"> </w:t>
      </w:r>
      <w:r>
        <w:t xml:space="preserve">Den nya lagen om tjänstepensionsföretag och övriga </w:t>
      </w:r>
      <w:r w:rsidRPr="00CD3F1E">
        <w:t>lagändringar ska träda i kraft den 1</w:t>
      </w:r>
      <w:r>
        <w:t>5 </w:t>
      </w:r>
      <w:r w:rsidRPr="00CD3F1E">
        <w:t>december 2019. Bestämmelsen i lagen om tjänstepensionsföretag som hänvisar till försäkringsrörelselagens bestämmelser om flytträtt ska dock träda i</w:t>
      </w:r>
      <w:r w:rsidR="00FF586C">
        <w:t> </w:t>
      </w:r>
      <w:r w:rsidRPr="00CD3F1E">
        <w:t>kraft den 1</w:t>
      </w:r>
      <w:r>
        <w:t> </w:t>
      </w:r>
      <w:r w:rsidRPr="00CD3F1E">
        <w:t>januari 2020.</w:t>
      </w:r>
    </w:p>
    <w:p w14:paraId="5AA35955" w14:textId="77777777" w:rsidR="001447FA" w:rsidRDefault="001447FA" w:rsidP="001447FA">
      <w:pPr>
        <w:pStyle w:val="Brdtextmedindragram"/>
      </w:pPr>
      <w:r w:rsidRPr="00EA5FC8">
        <w:rPr>
          <w:b/>
        </w:rPr>
        <w:t xml:space="preserve">Regeringens bedömning: </w:t>
      </w:r>
      <w:r w:rsidRPr="00EA5FC8">
        <w:t xml:space="preserve">Det bör inte införas några särskilda bestämmelser om tillämpning av den nya lagen i förhållande till länder inom EES som inte är medlemsstater i EU. </w:t>
      </w:r>
    </w:p>
    <w:p w14:paraId="47A6F994" w14:textId="77777777" w:rsidR="001447FA" w:rsidRDefault="001447FA" w:rsidP="001447FA">
      <w:pPr>
        <w:pStyle w:val="Brdtextmedindrag"/>
        <w:rPr>
          <w:b/>
          <w:sz w:val="8"/>
        </w:rPr>
      </w:pPr>
    </w:p>
    <w:p w14:paraId="6BC18B97" w14:textId="038F816F" w:rsidR="001447FA" w:rsidRPr="00A36912" w:rsidRDefault="001447FA" w:rsidP="001447FA">
      <w:pPr>
        <w:pStyle w:val="Brdtextmedindrag"/>
      </w:pPr>
      <w:r>
        <w:rPr>
          <w:b/>
        </w:rPr>
        <w:t>Utredningens förslag</w:t>
      </w:r>
      <w:r w:rsidR="00FF586C">
        <w:rPr>
          <w:b/>
        </w:rPr>
        <w:t xml:space="preserve"> </w:t>
      </w:r>
      <w:r w:rsidR="00FF586C" w:rsidRPr="00012904">
        <w:t>avviker från regeringens förslag.</w:t>
      </w:r>
      <w:r w:rsidRPr="00012904">
        <w:t xml:space="preserve"> </w:t>
      </w:r>
      <w:r w:rsidR="00FF586C">
        <w:t>Enligt utred</w:t>
      </w:r>
      <w:r w:rsidR="00FF586C">
        <w:softHyphen/>
        <w:t>ningens förslag ska d</w:t>
      </w:r>
      <w:r w:rsidRPr="0014737F">
        <w:t>en av utredningen föreslagna</w:t>
      </w:r>
      <w:r>
        <w:t xml:space="preserve"> tjänste</w:t>
      </w:r>
      <w:r>
        <w:softHyphen/>
        <w:t>pensions</w:t>
      </w:r>
      <w:r>
        <w:softHyphen/>
        <w:t xml:space="preserve">rörelselagen träda i kraft den 1 januari 2016. Utredningen tar inte upp frågan om förhållandet till </w:t>
      </w:r>
      <w:r w:rsidR="00DD1B34">
        <w:t xml:space="preserve">länder inom </w:t>
      </w:r>
      <w:r>
        <w:t xml:space="preserve">EES </w:t>
      </w:r>
      <w:r w:rsidR="00DD1B34">
        <w:t>som inte är medlemsstater i</w:t>
      </w:r>
      <w:r>
        <w:t xml:space="preserve"> EU.</w:t>
      </w:r>
    </w:p>
    <w:p w14:paraId="7B14FE1D" w14:textId="336522D7" w:rsidR="001447FA" w:rsidRPr="001B12C8" w:rsidRDefault="001447FA" w:rsidP="001447FA">
      <w:pPr>
        <w:pStyle w:val="Brdtextmedindrag"/>
      </w:pPr>
      <w:r>
        <w:rPr>
          <w:b/>
        </w:rPr>
        <w:t xml:space="preserve">Remissinstanserna </w:t>
      </w:r>
      <w:r>
        <w:t>kommenterar inte förslag</w:t>
      </w:r>
      <w:r w:rsidR="00DD1B34">
        <w:t>et</w:t>
      </w:r>
      <w:r>
        <w:t xml:space="preserve"> särskilt.</w:t>
      </w:r>
    </w:p>
    <w:p w14:paraId="6F658BDA" w14:textId="49F66FB1" w:rsidR="001447FA" w:rsidRDefault="001447FA" w:rsidP="001447FA">
      <w:pPr>
        <w:pStyle w:val="Brdtextmedindrag"/>
      </w:pPr>
      <w:r>
        <w:rPr>
          <w:b/>
        </w:rPr>
        <w:t xml:space="preserve">Promemorians förslag </w:t>
      </w:r>
      <w:r>
        <w:t>avviker från regeringens förslag. I promemorian föreslås att lagen om tjänstepensionsföretag och övriga lag</w:t>
      </w:r>
      <w:r>
        <w:softHyphen/>
        <w:t>ändringar ska träda i kraft den 1 maj 2019.</w:t>
      </w:r>
    </w:p>
    <w:p w14:paraId="25B32B00" w14:textId="41B01177" w:rsidR="001447FA" w:rsidRPr="00CD3F1E" w:rsidRDefault="001447FA" w:rsidP="001447FA">
      <w:pPr>
        <w:pStyle w:val="Brdtextmedindrag"/>
      </w:pPr>
      <w:r>
        <w:rPr>
          <w:b/>
        </w:rPr>
        <w:t xml:space="preserve">Remissinstanserna: </w:t>
      </w:r>
      <w:r>
        <w:t xml:space="preserve">Flertalet remissinstanser, bl.a. </w:t>
      </w:r>
      <w:r>
        <w:rPr>
          <w:i/>
        </w:rPr>
        <w:t>Svensk Försäkring</w:t>
      </w:r>
      <w:r w:rsidRPr="006F1DC7">
        <w:t>,</w:t>
      </w:r>
      <w:r>
        <w:rPr>
          <w:i/>
        </w:rPr>
        <w:t xml:space="preserve"> Tjänstepensionsförbundet</w:t>
      </w:r>
      <w:r w:rsidRPr="006F1DC7">
        <w:t>,</w:t>
      </w:r>
      <w:r>
        <w:rPr>
          <w:i/>
        </w:rPr>
        <w:t xml:space="preserve"> Svenskt Näringsliv</w:t>
      </w:r>
      <w:r w:rsidRPr="006F1DC7">
        <w:t>,</w:t>
      </w:r>
      <w:r>
        <w:rPr>
          <w:i/>
        </w:rPr>
        <w:t xml:space="preserve"> AFA Försäkring</w:t>
      </w:r>
      <w:r w:rsidRPr="006F1DC7">
        <w:t>,</w:t>
      </w:r>
      <w:r>
        <w:rPr>
          <w:i/>
        </w:rPr>
        <w:t xml:space="preserve"> Alecta </w:t>
      </w:r>
      <w:r>
        <w:lastRenderedPageBreak/>
        <w:t xml:space="preserve">och </w:t>
      </w:r>
      <w:r>
        <w:rPr>
          <w:i/>
        </w:rPr>
        <w:t>AMF</w:t>
      </w:r>
      <w:r>
        <w:t xml:space="preserve"> anser att den föreslagna tidsplanen är för snäv och att ikraft</w:t>
      </w:r>
      <w:r>
        <w:softHyphen/>
        <w:t>trädandetidpunkten bör skjutas fram. Flera av remiss</w:t>
      </w:r>
      <w:r>
        <w:softHyphen/>
        <w:t>instanserna anser att lagförslagen i de delar som inte utgör e</w:t>
      </w:r>
      <w:r w:rsidR="00DD1B34">
        <w:t>tt</w:t>
      </w:r>
      <w:r>
        <w:t xml:space="preserve"> renodla</w:t>
      </w:r>
      <w:r w:rsidR="00DD1B34">
        <w:t>t</w:t>
      </w:r>
      <w:r>
        <w:t xml:space="preserve"> </w:t>
      </w:r>
      <w:r w:rsidR="00DD1B34">
        <w:t>genomförande</w:t>
      </w:r>
      <w:r>
        <w:t xml:space="preserve"> av andra tjänstepensionsdirektivet bör senareläggas.</w:t>
      </w:r>
    </w:p>
    <w:p w14:paraId="65855BC4" w14:textId="4238AD5E" w:rsidR="001447FA" w:rsidRDefault="001447FA" w:rsidP="00D04BFD">
      <w:pPr>
        <w:pStyle w:val="Brdtextmedindrag"/>
      </w:pPr>
      <w:r w:rsidRPr="00EE164E">
        <w:rPr>
          <w:b/>
        </w:rPr>
        <w:t xml:space="preserve">Skälen för </w:t>
      </w:r>
      <w:r>
        <w:rPr>
          <w:b/>
        </w:rPr>
        <w:t xml:space="preserve">regeringens </w:t>
      </w:r>
      <w:r w:rsidRPr="008E642E">
        <w:rPr>
          <w:b/>
        </w:rPr>
        <w:t>förslag</w:t>
      </w:r>
      <w:r w:rsidR="00C62D22">
        <w:rPr>
          <w:b/>
        </w:rPr>
        <w:t xml:space="preserve"> och bedömning</w:t>
      </w:r>
      <w:r w:rsidRPr="00CD3F1E">
        <w:rPr>
          <w:b/>
        </w:rPr>
        <w:t>:</w:t>
      </w:r>
      <w:r w:rsidRPr="00EE164E">
        <w:t xml:space="preserve"> </w:t>
      </w:r>
      <w:r w:rsidRPr="00DC1987">
        <w:t>När utredningen lämnade sitt betänkande i augusti 2014 hade andra tjänstepensions</w:t>
      </w:r>
      <w:r w:rsidR="00F07E70">
        <w:softHyphen/>
      </w:r>
      <w:r w:rsidRPr="00DC1987">
        <w:t xml:space="preserve">direktivet inte beslutats. </w:t>
      </w:r>
      <w:r>
        <w:t>D</w:t>
      </w:r>
      <w:r w:rsidRPr="00DC1987">
        <w:t>irektivet sk</w:t>
      </w:r>
      <w:r>
        <w:t>ulle</w:t>
      </w:r>
      <w:r w:rsidRPr="00DC1987">
        <w:t xml:space="preserve"> vara genomfört i nationell rätt senast den 13</w:t>
      </w:r>
      <w:r>
        <w:t> </w:t>
      </w:r>
      <w:r w:rsidRPr="00DC1987">
        <w:t xml:space="preserve">januari 2019. </w:t>
      </w:r>
      <w:r>
        <w:t xml:space="preserve">Lagändringarna bör därför </w:t>
      </w:r>
      <w:r w:rsidRPr="00DC1987">
        <w:t xml:space="preserve">träda i kraft </w:t>
      </w:r>
      <w:r>
        <w:t xml:space="preserve">så snart som möjligt vilket bedöms vara </w:t>
      </w:r>
      <w:r w:rsidRPr="00DC1987">
        <w:t>den</w:t>
      </w:r>
      <w:r w:rsidRPr="00FA213B">
        <w:t xml:space="preserve"> </w:t>
      </w:r>
      <w:r w:rsidRPr="00CD3F1E">
        <w:t>1</w:t>
      </w:r>
      <w:r>
        <w:t>5 </w:t>
      </w:r>
      <w:r w:rsidRPr="00CD3F1E">
        <w:t>december</w:t>
      </w:r>
      <w:r w:rsidRPr="00FA213B">
        <w:t xml:space="preserve"> 2019</w:t>
      </w:r>
      <w:r w:rsidRPr="00DC1987">
        <w:t>.</w:t>
      </w:r>
      <w:r>
        <w:t xml:space="preserve"> Som vissa remiss</w:t>
      </w:r>
      <w:r>
        <w:softHyphen/>
        <w:t>instanser påpekar är andra tjänstepensionsdirektivet ett minimi</w:t>
      </w:r>
      <w:r>
        <w:softHyphen/>
        <w:t>harmoni</w:t>
      </w:r>
      <w:r>
        <w:softHyphen/>
        <w:t>serings</w:t>
      </w:r>
      <w:r>
        <w:softHyphen/>
        <w:t xml:space="preserve">direktiv. Den föreslagna </w:t>
      </w:r>
      <w:r w:rsidR="009110DA">
        <w:t xml:space="preserve">nya </w:t>
      </w:r>
      <w:r>
        <w:t>lagen om tjänstepensionsföretag går i vissa delar längre än direktivet och innehåller också bestämmelser som inte har sin motsvarighet i direktivet. Den föreslagna lagstiftningen utgör dock en helhet där bestämmelserna på de olika områdena tillsammans bildar en fullständig sektorreglering. Att bryta ut enskilda delar och låta dessa träda i kraft vid olika tidpunkter skulle skapa ett mycket svåröver</w:t>
      </w:r>
      <w:r w:rsidR="009110DA">
        <w:softHyphen/>
      </w:r>
      <w:r>
        <w:t>skådligt system. Det är därför inte lämpligt att låta de olika delarna träda i</w:t>
      </w:r>
      <w:r w:rsidR="009110DA">
        <w:t> </w:t>
      </w:r>
      <w:r>
        <w:t xml:space="preserve">kraft vid olika tidpunkter, som vissa remissinstanser efterfrågar. </w:t>
      </w:r>
    </w:p>
    <w:p w14:paraId="481E53F5" w14:textId="175CA99D" w:rsidR="001447FA" w:rsidRPr="00DC1987" w:rsidRDefault="001447FA" w:rsidP="001447FA">
      <w:pPr>
        <w:pStyle w:val="Brdtextmedindrag"/>
      </w:pPr>
      <w:r>
        <w:t>I avsnitt 12.5 föreslås att tjänstepensionsföretag ska tillämpa den be</w:t>
      </w:r>
      <w:r>
        <w:softHyphen/>
        <w:t xml:space="preserve">stämmelse </w:t>
      </w:r>
      <w:r w:rsidR="000A35F6">
        <w:t xml:space="preserve">i försäkringsrörelselagen </w:t>
      </w:r>
      <w:r>
        <w:t>om avgifter vid återköp eller över</w:t>
      </w:r>
      <w:r w:rsidR="000A35F6">
        <w:softHyphen/>
      </w:r>
      <w:r>
        <w:t>föring som föreslås i prop</w:t>
      </w:r>
      <w:r w:rsidR="007E7C9F">
        <w:t>ositionen</w:t>
      </w:r>
      <w:r>
        <w:t xml:space="preserve"> 2018/19:124 En effektivare flytträtt av försäkringssparande</w:t>
      </w:r>
      <w:r w:rsidR="007E7C9F">
        <w:t xml:space="preserve"> (prop. 2018/19:124)</w:t>
      </w:r>
      <w:r>
        <w:t xml:space="preserve">. Den bestämmelsen </w:t>
      </w:r>
      <w:r w:rsidR="000A35F6" w:rsidRPr="000A35F6">
        <w:t xml:space="preserve">i försäkringsrörelselagen </w:t>
      </w:r>
      <w:r>
        <w:t xml:space="preserve">ska enligt det som </w:t>
      </w:r>
      <w:r w:rsidR="007E7C9F">
        <w:t xml:space="preserve">föreslås </w:t>
      </w:r>
      <w:r>
        <w:t>i den propositionen träda i kraft den 1 januari 2020. Bestämmelsen i den nya lagen om tjänstepensionsföretag som innebär att tjänstepensions</w:t>
      </w:r>
      <w:r>
        <w:softHyphen/>
        <w:t xml:space="preserve">företagen ska tillämpa bestämmelsen om avgifter vid återköp eller överföring </w:t>
      </w:r>
      <w:r w:rsidR="000A35F6">
        <w:t xml:space="preserve">i försäkringsrörelselagen </w:t>
      </w:r>
      <w:r>
        <w:t>bör därför träda i kraft vid samma tidpunkt.</w:t>
      </w:r>
    </w:p>
    <w:p w14:paraId="4E87AB1B" w14:textId="056A206E" w:rsidR="001447FA" w:rsidRDefault="001447FA" w:rsidP="00D04BFD">
      <w:pPr>
        <w:pStyle w:val="Brdtextmedindrag"/>
      </w:pPr>
      <w:r>
        <w:t>A</w:t>
      </w:r>
      <w:r w:rsidRPr="00DC1987">
        <w:t xml:space="preserve">ndra tjänstepensionsdirektivet riktar sig till medlemsstaterna i EU (se artikel 67). För att direktivet ska bli gällande även i förhållande till de länder inom EES som inte är medlemsstater i EU (Island, Lichtenstein och Norge) krävs att det införlivas i EES-avtalet. </w:t>
      </w:r>
      <w:r>
        <w:t>Även om n</w:t>
      </w:r>
      <w:r w:rsidRPr="00DC1987">
        <w:t>ågot beslut om ändring av EES-avtalet ännu inte</w:t>
      </w:r>
      <w:r>
        <w:t xml:space="preserve"> har</w:t>
      </w:r>
      <w:r w:rsidRPr="00DC1987">
        <w:t xml:space="preserve"> fattats</w:t>
      </w:r>
      <w:r>
        <w:t xml:space="preserve"> så torde ett sådant beslut komma att fattas inom kort</w:t>
      </w:r>
      <w:r w:rsidRPr="00DC1987">
        <w:t>.</w:t>
      </w:r>
      <w:r>
        <w:rPr>
          <w:i/>
        </w:rPr>
        <w:t xml:space="preserve"> Lagrådet </w:t>
      </w:r>
      <w:r w:rsidR="00B97AD2">
        <w:t>ifråg</w:t>
      </w:r>
      <w:r w:rsidR="00156FB3">
        <w:t>a</w:t>
      </w:r>
      <w:r w:rsidR="00B97AD2">
        <w:t>sätter</w:t>
      </w:r>
      <w:r>
        <w:t xml:space="preserve"> mot den bakgrunden det praktiska behovet av en särskild bestämmelse om tillämpning av den nya lagen i förhållande till </w:t>
      </w:r>
      <w:r w:rsidR="000A35F6">
        <w:t xml:space="preserve">länder inom </w:t>
      </w:r>
      <w:r>
        <w:t>EES</w:t>
      </w:r>
      <w:r w:rsidR="000A35F6">
        <w:t xml:space="preserve"> som inte är medlemsstater i</w:t>
      </w:r>
      <w:r>
        <w:t xml:space="preserve"> EU. Även regeringen bedömer att det saknas behov av en särskild bestämmelse om tillämpning av den nya lagen i</w:t>
      </w:r>
      <w:r w:rsidRPr="00DC1987">
        <w:t xml:space="preserve"> förhållande till </w:t>
      </w:r>
      <w:r w:rsidR="000A35F6">
        <w:t xml:space="preserve">dessa länder inom </w:t>
      </w:r>
      <w:r w:rsidRPr="00DC1987">
        <w:t>EES</w:t>
      </w:r>
      <w:r>
        <w:t>.</w:t>
      </w:r>
      <w:r w:rsidRPr="00DC1987">
        <w:t xml:space="preserve"> </w:t>
      </w:r>
      <w:r>
        <w:t>Någon sådan bestämmelse föreslås därför inte i denna proposition.</w:t>
      </w:r>
      <w:r w:rsidRPr="00DC1987">
        <w:t xml:space="preserve"> </w:t>
      </w:r>
    </w:p>
    <w:p w14:paraId="45BC0120" w14:textId="77777777" w:rsidR="001447FA" w:rsidRPr="002C3C5F" w:rsidRDefault="001447FA" w:rsidP="009B730A">
      <w:pPr>
        <w:pStyle w:val="Rubrik2"/>
      </w:pPr>
      <w:bookmarkStart w:id="5830" w:name="_Toc8059897"/>
      <w:bookmarkStart w:id="5831" w:name="_Toc8061607"/>
      <w:bookmarkStart w:id="5832" w:name="_Toc8062139"/>
      <w:bookmarkStart w:id="5833" w:name="_Toc8064607"/>
      <w:bookmarkStart w:id="5834" w:name="_Toc8391284"/>
      <w:bookmarkStart w:id="5835" w:name="_Toc8391550"/>
      <w:bookmarkStart w:id="5836" w:name="_Toc8644755"/>
      <w:bookmarkStart w:id="5837" w:name="_Toc8645287"/>
      <w:bookmarkStart w:id="5838" w:name="_Toc8817768"/>
      <w:bookmarkStart w:id="5839" w:name="_Toc8818340"/>
      <w:bookmarkStart w:id="5840" w:name="_Toc8825709"/>
      <w:bookmarkStart w:id="5841" w:name="_Toc8831806"/>
      <w:bookmarkStart w:id="5842" w:name="_Toc8832715"/>
      <w:bookmarkStart w:id="5843" w:name="_Toc11153177"/>
      <w:bookmarkStart w:id="5844" w:name="_Toc11161098"/>
      <w:bookmarkStart w:id="5845" w:name="_Toc11167034"/>
      <w:bookmarkStart w:id="5846" w:name="_Toc11167570"/>
      <w:bookmarkStart w:id="5847" w:name="_Toc11169007"/>
      <w:bookmarkStart w:id="5848" w:name="_Toc11845960"/>
      <w:bookmarkStart w:id="5849" w:name="_Toc12611759"/>
      <w:bookmarkStart w:id="5850" w:name="_Toc12625026"/>
      <w:bookmarkStart w:id="5851" w:name="_Toc12627515"/>
      <w:bookmarkStart w:id="5852" w:name="_Toc12630405"/>
      <w:bookmarkStart w:id="5853" w:name="_Toc12632900"/>
      <w:bookmarkStart w:id="5854" w:name="_Toc17902972"/>
      <w:r w:rsidRPr="009B730A">
        <w:t>Ikraftträdandebestämmelse</w:t>
      </w:r>
      <w:r w:rsidRPr="00CD3F1E">
        <w:t xml:space="preserve"> för tjänste</w:t>
      </w:r>
      <w:r w:rsidRPr="00CD3F1E">
        <w:softHyphen/>
        <w:t>pensionsföretags årliga redogörelser</w:t>
      </w:r>
      <w:bookmarkEnd w:id="5830"/>
      <w:bookmarkEnd w:id="5831"/>
      <w:bookmarkEnd w:id="5832"/>
      <w:bookmarkEnd w:id="5833"/>
      <w:bookmarkEnd w:id="5834"/>
      <w:bookmarkEnd w:id="5835"/>
      <w:bookmarkEnd w:id="5836"/>
      <w:bookmarkEnd w:id="5837"/>
      <w:bookmarkEnd w:id="5838"/>
      <w:bookmarkEnd w:id="5839"/>
      <w:bookmarkEnd w:id="5840"/>
      <w:bookmarkEnd w:id="5841"/>
      <w:bookmarkEnd w:id="5842"/>
      <w:bookmarkEnd w:id="5843"/>
      <w:bookmarkEnd w:id="5844"/>
      <w:bookmarkEnd w:id="5845"/>
      <w:bookmarkEnd w:id="5846"/>
      <w:bookmarkEnd w:id="5847"/>
      <w:bookmarkEnd w:id="5848"/>
      <w:bookmarkEnd w:id="5849"/>
      <w:bookmarkEnd w:id="5850"/>
      <w:bookmarkEnd w:id="5851"/>
      <w:bookmarkEnd w:id="5852"/>
      <w:bookmarkEnd w:id="5853"/>
      <w:bookmarkEnd w:id="5854"/>
    </w:p>
    <w:p w14:paraId="58840C0E" w14:textId="77777777" w:rsidR="001447FA" w:rsidRPr="00CD3F1E" w:rsidRDefault="001447FA" w:rsidP="001447FA">
      <w:pPr>
        <w:pStyle w:val="Brdtextmedindragram"/>
        <w:ind w:firstLine="0"/>
      </w:pPr>
      <w:r w:rsidRPr="00CD3F1E">
        <w:rPr>
          <w:b/>
        </w:rPr>
        <w:t>Regeringens förslag:</w:t>
      </w:r>
      <w:r w:rsidRPr="00CD3F1E">
        <w:t xml:space="preserve"> </w:t>
      </w:r>
      <w:r>
        <w:t>B</w:t>
      </w:r>
      <w:r w:rsidRPr="00CD3F1E">
        <w:t>estämmelserna som genomför direktivet om aktieägares rättigheter ska träda i</w:t>
      </w:r>
      <w:r>
        <w:t xml:space="preserve"> </w:t>
      </w:r>
      <w:r w:rsidRPr="00CD3F1E">
        <w:t xml:space="preserve">kraft den </w:t>
      </w:r>
      <w:r>
        <w:t>15 december 2019</w:t>
      </w:r>
      <w:r w:rsidRPr="00CD3F1E">
        <w:t xml:space="preserve">. Bestämmelserna om tjänstepensionsföretags skyldigheter att lämna årliga redogörelser ska dock tillämpas första gången 2020. </w:t>
      </w:r>
    </w:p>
    <w:p w14:paraId="5CCF5059" w14:textId="77777777" w:rsidR="001447FA" w:rsidRPr="00CD3F1E" w:rsidRDefault="001447FA" w:rsidP="001447FA">
      <w:pPr>
        <w:pStyle w:val="Brdtextmedindrag"/>
        <w:rPr>
          <w:sz w:val="8"/>
          <w:szCs w:val="8"/>
        </w:rPr>
      </w:pPr>
    </w:p>
    <w:p w14:paraId="184A4951" w14:textId="77777777" w:rsidR="001447FA" w:rsidRPr="00CD3F1E" w:rsidRDefault="001447FA" w:rsidP="001447FA">
      <w:pPr>
        <w:pStyle w:val="Brdtextmedindrag"/>
      </w:pPr>
      <w:r w:rsidRPr="00C02B1C">
        <w:rPr>
          <w:b/>
        </w:rPr>
        <w:t xml:space="preserve">Promemorian </w:t>
      </w:r>
      <w:bookmarkStart w:id="5855" w:name="_Hlk7599719"/>
      <w:r w:rsidRPr="00C02B1C">
        <w:rPr>
          <w:b/>
        </w:rPr>
        <w:t>Direk</w:t>
      </w:r>
      <w:r>
        <w:rPr>
          <w:b/>
        </w:rPr>
        <w:t>tivet om ett ökat aktieägarenga</w:t>
      </w:r>
      <w:r w:rsidRPr="00C02B1C">
        <w:rPr>
          <w:b/>
        </w:rPr>
        <w:t>gemang</w:t>
      </w:r>
      <w:r>
        <w:rPr>
          <w:b/>
        </w:rPr>
        <w:t>s</w:t>
      </w:r>
      <w:r w:rsidRPr="006269D7">
        <w:rPr>
          <w:b/>
        </w:rPr>
        <w:t xml:space="preserve"> </w:t>
      </w:r>
      <w:bookmarkEnd w:id="5855"/>
      <w:r w:rsidRPr="006269D7">
        <w:rPr>
          <w:b/>
        </w:rPr>
        <w:t>be</w:t>
      </w:r>
      <w:r>
        <w:rPr>
          <w:b/>
        </w:rPr>
        <w:softHyphen/>
      </w:r>
      <w:r w:rsidRPr="006269D7">
        <w:rPr>
          <w:b/>
        </w:rPr>
        <w:t>dömning</w:t>
      </w:r>
      <w:r>
        <w:t xml:space="preserve"> behandlar inte frågan om ikraftträdande av bestämmelser för </w:t>
      </w:r>
      <w:r>
        <w:lastRenderedPageBreak/>
        <w:t>tjänstepensionsföretag. I promemorian föreslås att bestämmelser för andra institutionella investerare ska träda i kraft den 1 juni 2019 och att bestämmelser om deras skyldigheter att lämna årliga redogörelser ska tillämpas första gången 2020</w:t>
      </w:r>
      <w:r w:rsidRPr="00CD3F1E">
        <w:t xml:space="preserve"> (se promemorian s. 214–220, 233, 268–270 och </w:t>
      </w:r>
      <w:r>
        <w:t>469 f.).</w:t>
      </w:r>
    </w:p>
    <w:p w14:paraId="74EB59E0" w14:textId="612F6E65" w:rsidR="001447FA" w:rsidRPr="00CD3F1E" w:rsidRDefault="001447FA" w:rsidP="001447FA">
      <w:pPr>
        <w:pStyle w:val="Brdtextmedindrag"/>
      </w:pPr>
      <w:r w:rsidRPr="00CD3F1E">
        <w:rPr>
          <w:b/>
        </w:rPr>
        <w:t>Remissinstanserna</w:t>
      </w:r>
      <w:r w:rsidRPr="00CD3F1E">
        <w:t xml:space="preserve"> </w:t>
      </w:r>
      <w:r w:rsidR="000C3728">
        <w:t xml:space="preserve">har inget att </w:t>
      </w:r>
      <w:r>
        <w:t>invänd</w:t>
      </w:r>
      <w:r w:rsidR="000C3728">
        <w:t>a</w:t>
      </w:r>
      <w:r w:rsidRPr="00CD3F1E">
        <w:t xml:space="preserve"> </w:t>
      </w:r>
      <w:r w:rsidR="000C3728">
        <w:t xml:space="preserve">mot förslaget </w:t>
      </w:r>
      <w:r w:rsidRPr="00CD3F1E">
        <w:t>e</w:t>
      </w:r>
      <w:r>
        <w:t>ller avstår från att yttra sig.</w:t>
      </w:r>
    </w:p>
    <w:p w14:paraId="03E3E216" w14:textId="73AAF560" w:rsidR="001447FA" w:rsidRPr="00CD3F1E" w:rsidRDefault="001447FA" w:rsidP="001447FA">
      <w:pPr>
        <w:pStyle w:val="Brdtextmedindrag"/>
      </w:pPr>
      <w:r w:rsidRPr="00CD3F1E">
        <w:rPr>
          <w:b/>
        </w:rPr>
        <w:t>Skälen för regeringens förslag:</w:t>
      </w:r>
      <w:r w:rsidRPr="00CD3F1E">
        <w:t xml:space="preserve"> När det gäller direktivet om aktie</w:t>
      </w:r>
      <w:r>
        <w:softHyphen/>
      </w:r>
      <w:r w:rsidRPr="00CD3F1E">
        <w:t>ägares rättigheter sk</w:t>
      </w:r>
      <w:r>
        <w:t>a medlemsstaterna senast den 10 </w:t>
      </w:r>
      <w:r w:rsidRPr="00CD3F1E">
        <w:t>juni 2019 sätta i kraft de lagar, förordningar och administrativa författningar som är nödvändiga för att följa ändringsdirektivet. För de nya artiklarna 3a–3c i direktivet om aktieägares rättigheter gäller i stället att nödvändiga ändringar ska träda i</w:t>
      </w:r>
      <w:r w:rsidR="005F0538">
        <w:t> </w:t>
      </w:r>
      <w:r w:rsidRPr="00CD3F1E">
        <w:t>kraft senast den 3</w:t>
      </w:r>
      <w:r>
        <w:t> </w:t>
      </w:r>
      <w:r w:rsidRPr="00CD3F1E">
        <w:t xml:space="preserve">september 2020 (artikel 2.1 i ändringsdirektivet). </w:t>
      </w:r>
    </w:p>
    <w:p w14:paraId="58651545" w14:textId="77777777" w:rsidR="001447FA" w:rsidRPr="00CD3F1E" w:rsidRDefault="001447FA" w:rsidP="001447FA">
      <w:pPr>
        <w:pStyle w:val="Brdtextmedindrag"/>
      </w:pPr>
      <w:r w:rsidRPr="00CD3F1E">
        <w:t xml:space="preserve">De lagförslag som läggs fram i denna </w:t>
      </w:r>
      <w:r>
        <w:t>proposition</w:t>
      </w:r>
      <w:r w:rsidRPr="00CD3F1E">
        <w:t xml:space="preserve"> syftar till att genom</w:t>
      </w:r>
      <w:r>
        <w:softHyphen/>
      </w:r>
      <w:r w:rsidRPr="00CD3F1E">
        <w:t>föra delar av ändringsdirektivet</w:t>
      </w:r>
      <w:r>
        <w:t xml:space="preserve"> som ska vara genomförda den 10 </w:t>
      </w:r>
      <w:r w:rsidRPr="00CD3F1E">
        <w:t>juni 2019. Lagändringarna ska därför träda i kraft så snart som möjligt.</w:t>
      </w:r>
    </w:p>
    <w:p w14:paraId="38EDE982" w14:textId="0094582B" w:rsidR="001447FA" w:rsidRPr="00691697" w:rsidRDefault="001447FA" w:rsidP="001447FA">
      <w:pPr>
        <w:pStyle w:val="Brdtextmedindrag"/>
      </w:pPr>
      <w:r w:rsidRPr="00CD3F1E">
        <w:t xml:space="preserve">Tjänstepensionsföretagen ska enligt de föreslagna bestämmelserna lämna vissa årliga redogörelser. Eftersom det rör sig om redogörelser för vad som skett under ett år bör de nya bestämmelserna om skyldighet att lämna sådana redogörelser börja tillämpas först från och med året efter det att </w:t>
      </w:r>
      <w:r w:rsidR="001B42BE" w:rsidRPr="00CD3F1E">
        <w:t>lag</w:t>
      </w:r>
      <w:r w:rsidR="001B42BE">
        <w:t>en</w:t>
      </w:r>
      <w:r w:rsidR="001B42BE" w:rsidRPr="00CD3F1E">
        <w:t xml:space="preserve"> </w:t>
      </w:r>
      <w:r w:rsidRPr="00CD3F1E">
        <w:t>trätt i</w:t>
      </w:r>
      <w:r w:rsidR="000C3728">
        <w:t xml:space="preserve"> </w:t>
      </w:r>
      <w:r w:rsidRPr="00CD3F1E">
        <w:t>kraft.</w:t>
      </w:r>
    </w:p>
    <w:p w14:paraId="1A23FA38" w14:textId="77777777" w:rsidR="001447FA" w:rsidRDefault="001447FA" w:rsidP="009B730A">
      <w:pPr>
        <w:pStyle w:val="Rubrik2"/>
      </w:pPr>
      <w:bookmarkStart w:id="5856" w:name="_Toc518396740"/>
      <w:bookmarkStart w:id="5857" w:name="_Toc518401051"/>
      <w:bookmarkStart w:id="5858" w:name="_Toc518401768"/>
      <w:bookmarkStart w:id="5859" w:name="_Toc518402007"/>
      <w:bookmarkStart w:id="5860" w:name="_Toc518463161"/>
      <w:bookmarkStart w:id="5861" w:name="_Toc518462857"/>
      <w:bookmarkStart w:id="5862" w:name="_Toc518463813"/>
      <w:bookmarkStart w:id="5863" w:name="_Toc518464188"/>
      <w:bookmarkStart w:id="5864" w:name="_Toc518464427"/>
      <w:bookmarkStart w:id="5865" w:name="_Toc518472866"/>
      <w:bookmarkStart w:id="5866" w:name="_Toc8059898"/>
      <w:bookmarkStart w:id="5867" w:name="_Toc8061608"/>
      <w:bookmarkStart w:id="5868" w:name="_Toc8062140"/>
      <w:bookmarkStart w:id="5869" w:name="_Toc8064608"/>
      <w:bookmarkStart w:id="5870" w:name="_Toc8391285"/>
      <w:bookmarkStart w:id="5871" w:name="_Toc8391551"/>
      <w:bookmarkStart w:id="5872" w:name="_Toc8644756"/>
      <w:bookmarkStart w:id="5873" w:name="_Toc8645288"/>
      <w:bookmarkStart w:id="5874" w:name="_Toc8817769"/>
      <w:bookmarkStart w:id="5875" w:name="_Toc8818341"/>
      <w:bookmarkStart w:id="5876" w:name="_Toc8819614"/>
      <w:bookmarkStart w:id="5877" w:name="_Toc8825710"/>
      <w:bookmarkStart w:id="5878" w:name="_Toc8831807"/>
      <w:bookmarkStart w:id="5879" w:name="_Toc8832716"/>
      <w:bookmarkStart w:id="5880" w:name="_Toc11153178"/>
      <w:bookmarkStart w:id="5881" w:name="_Toc11161099"/>
      <w:bookmarkStart w:id="5882" w:name="_Toc11167035"/>
      <w:bookmarkStart w:id="5883" w:name="_Toc11167571"/>
      <w:bookmarkStart w:id="5884" w:name="_Toc11169008"/>
      <w:bookmarkStart w:id="5885" w:name="_Toc11845961"/>
      <w:bookmarkStart w:id="5886" w:name="_Toc12611760"/>
      <w:bookmarkStart w:id="5887" w:name="_Toc12625027"/>
      <w:bookmarkStart w:id="5888" w:name="_Toc12627516"/>
      <w:bookmarkStart w:id="5889" w:name="_Toc12630406"/>
      <w:bookmarkStart w:id="5890" w:name="_Toc12632901"/>
      <w:bookmarkStart w:id="5891" w:name="_Toc17902973"/>
      <w:bookmarkStart w:id="5892" w:name="_Hlk500425314"/>
      <w:bookmarkStart w:id="5893" w:name="_Hlk500489566"/>
      <w:r>
        <w:t xml:space="preserve">Ingen </w:t>
      </w:r>
      <w:r w:rsidRPr="009B730A">
        <w:t>ytterligare</w:t>
      </w:r>
      <w:r>
        <w:t xml:space="preserve"> förlängning av övergångsperioden för </w:t>
      </w:r>
      <w:bookmarkEnd w:id="5856"/>
      <w:bookmarkEnd w:id="5857"/>
      <w:bookmarkEnd w:id="5858"/>
      <w:bookmarkEnd w:id="5859"/>
      <w:bookmarkEnd w:id="5860"/>
      <w:bookmarkEnd w:id="5861"/>
      <w:bookmarkEnd w:id="5862"/>
      <w:bookmarkEnd w:id="5863"/>
      <w:bookmarkEnd w:id="5864"/>
      <w:bookmarkEnd w:id="5865"/>
      <w:bookmarkEnd w:id="5866"/>
      <w:bookmarkEnd w:id="5867"/>
      <w:bookmarkEnd w:id="5868"/>
      <w:bookmarkEnd w:id="5869"/>
      <w:bookmarkEnd w:id="5870"/>
      <w:bookmarkEnd w:id="5871"/>
      <w:bookmarkEnd w:id="5872"/>
      <w:bookmarkEnd w:id="5873"/>
      <w:r>
        <w:t>understödsföreningar</w:t>
      </w:r>
      <w:bookmarkEnd w:id="5874"/>
      <w:bookmarkEnd w:id="5875"/>
      <w:bookmarkEnd w:id="5876"/>
      <w:bookmarkEnd w:id="5877"/>
      <w:bookmarkEnd w:id="5878"/>
      <w:bookmarkEnd w:id="5879"/>
      <w:bookmarkEnd w:id="5880"/>
      <w:bookmarkEnd w:id="5881"/>
      <w:bookmarkEnd w:id="5882"/>
      <w:bookmarkEnd w:id="5883"/>
      <w:bookmarkEnd w:id="5884"/>
      <w:bookmarkEnd w:id="5885"/>
      <w:bookmarkEnd w:id="5886"/>
      <w:bookmarkEnd w:id="5887"/>
      <w:bookmarkEnd w:id="5888"/>
      <w:bookmarkEnd w:id="5889"/>
      <w:bookmarkEnd w:id="5890"/>
      <w:bookmarkEnd w:id="5891"/>
    </w:p>
    <w:p w14:paraId="7142EF96" w14:textId="77777777" w:rsidR="001447FA" w:rsidRDefault="001447FA" w:rsidP="001447FA">
      <w:pPr>
        <w:pStyle w:val="Brdtextram"/>
      </w:pPr>
      <w:r>
        <w:rPr>
          <w:b/>
        </w:rPr>
        <w:t xml:space="preserve">Regeringens bedömning: </w:t>
      </w:r>
      <w:r>
        <w:t>Ö</w:t>
      </w:r>
      <w:r w:rsidRPr="00A24A53">
        <w:t>vergångsperiod</w:t>
      </w:r>
      <w:r>
        <w:t>en</w:t>
      </w:r>
      <w:r w:rsidRPr="00A24A53">
        <w:t xml:space="preserve"> för </w:t>
      </w:r>
      <w:r>
        <w:t>u</w:t>
      </w:r>
      <w:r w:rsidRPr="003B343F">
        <w:t>nderstöds</w:t>
      </w:r>
      <w:r>
        <w:softHyphen/>
        <w:t xml:space="preserve">föreningar bör inte förlängas ytterligare. </w:t>
      </w:r>
    </w:p>
    <w:p w14:paraId="2FEE4501" w14:textId="77777777" w:rsidR="001447FA" w:rsidRPr="000E670D" w:rsidRDefault="001447FA" w:rsidP="001447FA">
      <w:pPr>
        <w:pStyle w:val="Brdtextmedindrag"/>
        <w:rPr>
          <w:sz w:val="8"/>
          <w:szCs w:val="8"/>
        </w:rPr>
      </w:pPr>
    </w:p>
    <w:p w14:paraId="62DA0669" w14:textId="56071980" w:rsidR="001447FA" w:rsidRPr="000E670D" w:rsidRDefault="001447FA" w:rsidP="001447FA">
      <w:pPr>
        <w:pStyle w:val="Brdtextmedindrag"/>
      </w:pPr>
      <w:r w:rsidRPr="000E670D">
        <w:rPr>
          <w:b/>
        </w:rPr>
        <w:t>Utredningens förslag</w:t>
      </w:r>
      <w:r w:rsidRPr="000E670D">
        <w:t xml:space="preserve"> </w:t>
      </w:r>
      <w:r w:rsidR="00FF586C">
        <w:t xml:space="preserve">avviker från regeringens </w:t>
      </w:r>
      <w:r w:rsidR="00C62D22">
        <w:t>bedömning</w:t>
      </w:r>
      <w:r w:rsidR="00FF586C">
        <w:t>. Enligt utred</w:t>
      </w:r>
      <w:r w:rsidR="00FF586C">
        <w:softHyphen/>
        <w:t>ningens förslag ska u</w:t>
      </w:r>
      <w:r w:rsidRPr="000E670D">
        <w:t xml:space="preserve">nderstödsföreningar få möjlighet att ansöka om tillstånd (omvandling) enligt den av utredningen föreslagna lagen om tjänstepensionsrörelse senast den 31 december 2017. </w:t>
      </w:r>
    </w:p>
    <w:p w14:paraId="6134DC2F" w14:textId="22D4A183" w:rsidR="001447FA" w:rsidRDefault="001447FA" w:rsidP="001447FA">
      <w:pPr>
        <w:pStyle w:val="Brdtextmedindrag"/>
      </w:pPr>
      <w:r>
        <w:rPr>
          <w:b/>
        </w:rPr>
        <w:t xml:space="preserve">Remissinstanserna: </w:t>
      </w:r>
      <w:r>
        <w:t>Flertalet remissinstanser tillstyrker förslag</w:t>
      </w:r>
      <w:r w:rsidR="00FF586C">
        <w:t>et</w:t>
      </w:r>
      <w:r>
        <w:t xml:space="preserve"> eller kommenterar det inte särskilt. </w:t>
      </w:r>
      <w:r>
        <w:rPr>
          <w:i/>
        </w:rPr>
        <w:t xml:space="preserve">Tjänstepensionsförbundet </w:t>
      </w:r>
      <w:r>
        <w:t xml:space="preserve">anser att tiden för understödsföreningar att ansöka om tillstånd enligt den nya lagstiftningen bör utsträckas till utgången av 2019. </w:t>
      </w:r>
      <w:r w:rsidRPr="006F1DC7">
        <w:rPr>
          <w:i/>
        </w:rPr>
        <w:t xml:space="preserve">Offentliganställdas förhandlingsråd </w:t>
      </w:r>
      <w:r>
        <w:t>(</w:t>
      </w:r>
      <w:r>
        <w:rPr>
          <w:i/>
        </w:rPr>
        <w:t xml:space="preserve">OFR) </w:t>
      </w:r>
      <w:r>
        <w:t>menar att omvandlingarna av understöds</w:t>
      </w:r>
      <w:r>
        <w:softHyphen/>
        <w:t>föreningar till tjänste</w:t>
      </w:r>
      <w:r w:rsidR="00FF586C">
        <w:softHyphen/>
      </w:r>
      <w:r>
        <w:t>pensionsföretag behöver prioriteras eftersom de lyder under en upphävd reglering.</w:t>
      </w:r>
    </w:p>
    <w:p w14:paraId="43EFE272" w14:textId="7954AA51" w:rsidR="001447FA" w:rsidRDefault="001447FA" w:rsidP="001447FA">
      <w:pPr>
        <w:pStyle w:val="Brdtextmedindrag"/>
        <w:rPr>
          <w:b/>
        </w:rPr>
      </w:pPr>
      <w:r>
        <w:rPr>
          <w:b/>
        </w:rPr>
        <w:t xml:space="preserve">Promemorians förslag </w:t>
      </w:r>
      <w:r>
        <w:t>avviker från regeringens bedömning genom att understödsföreningarna enligt promemorians förslag senast den 30 juni 2019 ska ansöka om tillstånd att driva verksamhet enligt lagen om tjänste</w:t>
      </w:r>
      <w:r w:rsidR="00FF586C">
        <w:softHyphen/>
      </w:r>
      <w:r>
        <w:t>pensionsföretag.</w:t>
      </w:r>
    </w:p>
    <w:p w14:paraId="64CF146A" w14:textId="6358E88C" w:rsidR="001447FA" w:rsidRDefault="001447FA" w:rsidP="001447FA">
      <w:pPr>
        <w:pStyle w:val="Brdtextmedindrag"/>
        <w:rPr>
          <w:b/>
        </w:rPr>
      </w:pPr>
      <w:r>
        <w:rPr>
          <w:b/>
        </w:rPr>
        <w:t>Remissinstanserna:</w:t>
      </w:r>
      <w:r>
        <w:t xml:space="preserve"> </w:t>
      </w:r>
      <w:r w:rsidR="00B97AD2">
        <w:t xml:space="preserve">Flertalet remissinstanser tillstyrker förslaget eller har inget att invända mot det. </w:t>
      </w:r>
      <w:r>
        <w:rPr>
          <w:i/>
        </w:rPr>
        <w:t>Svensk Försäkring</w:t>
      </w:r>
      <w:r w:rsidRPr="006F1DC7">
        <w:t>,</w:t>
      </w:r>
      <w:r>
        <w:rPr>
          <w:i/>
        </w:rPr>
        <w:t xml:space="preserve"> Tjänstepensions</w:t>
      </w:r>
      <w:r w:rsidR="00156FB3">
        <w:rPr>
          <w:i/>
        </w:rPr>
        <w:softHyphen/>
      </w:r>
      <w:r>
        <w:rPr>
          <w:i/>
        </w:rPr>
        <w:t>förbundet</w:t>
      </w:r>
      <w:r w:rsidRPr="006F1DC7">
        <w:t>,</w:t>
      </w:r>
      <w:r>
        <w:rPr>
          <w:i/>
        </w:rPr>
        <w:t xml:space="preserve"> Svenskt Näringsliv</w:t>
      </w:r>
      <w:r w:rsidRPr="006F1DC7">
        <w:t>,</w:t>
      </w:r>
      <w:r>
        <w:rPr>
          <w:i/>
        </w:rPr>
        <w:t xml:space="preserve"> AFA Försäkring</w:t>
      </w:r>
      <w:r w:rsidRPr="006F1DC7">
        <w:t>,</w:t>
      </w:r>
      <w:r>
        <w:rPr>
          <w:i/>
        </w:rPr>
        <w:t xml:space="preserve"> Alecta</w:t>
      </w:r>
      <w:r w:rsidRPr="006F1DC7">
        <w:t>,</w:t>
      </w:r>
      <w:r>
        <w:rPr>
          <w:i/>
        </w:rPr>
        <w:t xml:space="preserve"> AMF</w:t>
      </w:r>
      <w:r w:rsidRPr="0050584B">
        <w:rPr>
          <w:i/>
        </w:rPr>
        <w:t xml:space="preserve"> </w:t>
      </w:r>
      <w:r w:rsidRPr="00CD3F1E">
        <w:rPr>
          <w:i/>
        </w:rPr>
        <w:t>Ägar</w:t>
      </w:r>
      <w:r w:rsidR="00156FB3">
        <w:rPr>
          <w:i/>
        </w:rPr>
        <w:softHyphen/>
      </w:r>
      <w:r w:rsidRPr="00CD3F1E">
        <w:rPr>
          <w:i/>
        </w:rPr>
        <w:t>föreningen</w:t>
      </w:r>
      <w:r>
        <w:t xml:space="preserve"> </w:t>
      </w:r>
      <w:r>
        <w:rPr>
          <w:i/>
        </w:rPr>
        <w:t>ProSkandia</w:t>
      </w:r>
      <w:r>
        <w:t xml:space="preserve"> och </w:t>
      </w:r>
      <w:r>
        <w:rPr>
          <w:i/>
        </w:rPr>
        <w:t xml:space="preserve">Kåpan Pensioner försäkringsförening </w:t>
      </w:r>
      <w:r>
        <w:t>anser att under</w:t>
      </w:r>
      <w:r>
        <w:softHyphen/>
        <w:t>stöds</w:t>
      </w:r>
      <w:r>
        <w:softHyphen/>
        <w:t xml:space="preserve">föreningar </w:t>
      </w:r>
      <w:r w:rsidRPr="008C5890">
        <w:rPr>
          <w:color w:val="000000"/>
        </w:rPr>
        <w:t>måste ha skälig tid för att anpassa sig till en ny reglering</w:t>
      </w:r>
      <w:r>
        <w:rPr>
          <w:color w:val="000000"/>
        </w:rPr>
        <w:t xml:space="preserve"> och att den föreslagna tidsfristen är alltför kort. Kåpan föreslår </w:t>
      </w:r>
      <w:r>
        <w:rPr>
          <w:color w:val="000000"/>
        </w:rPr>
        <w:lastRenderedPageBreak/>
        <w:t>att övergångstiden för tjänstepensionskassorna förlängs till den 31 decem</w:t>
      </w:r>
      <w:r w:rsidR="00156FB3">
        <w:rPr>
          <w:color w:val="000000"/>
        </w:rPr>
        <w:softHyphen/>
      </w:r>
      <w:r>
        <w:rPr>
          <w:color w:val="000000"/>
        </w:rPr>
        <w:t xml:space="preserve">ber 2022. Även </w:t>
      </w:r>
      <w:r w:rsidRPr="00CD3F1E">
        <w:rPr>
          <w:i/>
          <w:color w:val="000000"/>
        </w:rPr>
        <w:t>Finansinspektionen</w:t>
      </w:r>
      <w:r>
        <w:rPr>
          <w:color w:val="000000"/>
        </w:rPr>
        <w:t xml:space="preserve"> anser att tidsfristen är för kort och föreslår att tjänstepensionskassorna ges en förlängd tidsfrist till den 31 december 2020.</w:t>
      </w:r>
    </w:p>
    <w:p w14:paraId="774F2103" w14:textId="27590B37" w:rsidR="001447FA" w:rsidRDefault="001447FA" w:rsidP="001447FA">
      <w:pPr>
        <w:pStyle w:val="Brdtextmedindrag"/>
      </w:pPr>
      <w:r>
        <w:rPr>
          <w:b/>
        </w:rPr>
        <w:t xml:space="preserve">Skälen för regeringens </w:t>
      </w:r>
      <w:r w:rsidR="00C62D22">
        <w:rPr>
          <w:b/>
        </w:rPr>
        <w:t>bedömning</w:t>
      </w:r>
      <w:r>
        <w:rPr>
          <w:b/>
        </w:rPr>
        <w:t>:</w:t>
      </w:r>
      <w:r w:rsidRPr="000E670D">
        <w:t xml:space="preserve"> </w:t>
      </w:r>
      <w:r>
        <w:t>Som framgår ovan i</w:t>
      </w:r>
      <w:r w:rsidRPr="0095433F">
        <w:t xml:space="preserve"> avsnitt </w:t>
      </w:r>
      <w:r>
        <w:t>5</w:t>
      </w:r>
      <w:r w:rsidRPr="000E122A">
        <w:t>.</w:t>
      </w:r>
      <w:r>
        <w:t xml:space="preserve">1 får understödsföreningarna </w:t>
      </w:r>
      <w:r w:rsidR="005F0538">
        <w:t xml:space="preserve">fortfarande </w:t>
      </w:r>
      <w:r>
        <w:t xml:space="preserve">tillämpa den upphävda lagen (1972:262) om understödsföreningar. </w:t>
      </w:r>
      <w:r w:rsidRPr="00D021F4">
        <w:t xml:space="preserve">Den tid under vilken de får göra det </w:t>
      </w:r>
      <w:r>
        <w:t xml:space="preserve">har förlängts och </w:t>
      </w:r>
      <w:r w:rsidRPr="00D021F4">
        <w:t xml:space="preserve">löper till utgången av </w:t>
      </w:r>
      <w:r>
        <w:t>år 2020</w:t>
      </w:r>
      <w:r w:rsidRPr="00D021F4">
        <w:t xml:space="preserve"> (7 § lagen [2010:2044] om införande av försäkringsrörelselagen [2010:2043]).</w:t>
      </w:r>
      <w:r>
        <w:t xml:space="preserve"> För understöds</w:t>
      </w:r>
      <w:r w:rsidR="005F0538">
        <w:softHyphen/>
      </w:r>
      <w:r>
        <w:t>föreningar som driver verksamhet avseende tjänstepensionsförsäkringar, tjänstepensions</w:t>
      </w:r>
      <w:r>
        <w:softHyphen/>
        <w:t>kassor, gäller dock en kortare frist till utgången av april 2020. Inom den tiden måste en sådan understöds</w:t>
      </w:r>
      <w:r>
        <w:softHyphen/>
        <w:t>förening ansöka om tillstånd enligt 2 kap. försäkringsrörelse</w:t>
      </w:r>
      <w:r>
        <w:softHyphen/>
        <w:t xml:space="preserve">lagen, annars ska föreningen träda i likvidation. Om en ansökan ges in i rätt tid får föreningen fortsätta att tillämpa lagen om understödsföreningar till dess ett beslut med anledning av ansökan har fått laga kraft (7 § första stycket lagen [2010:2044] om införande av försäkringsrörelselagen). </w:t>
      </w:r>
    </w:p>
    <w:p w14:paraId="31B26F9E" w14:textId="77777777" w:rsidR="001447FA" w:rsidRDefault="001447FA" w:rsidP="001447FA">
      <w:pPr>
        <w:pStyle w:val="Brdtextmedindrag"/>
      </w:pPr>
      <w:r>
        <w:t>I avsnitt 5.3 föreslås att tjänstepensionskassor ska kunna få tillstånd att driva verksamhet enligt den nya lagen om tjänstepensionsföretag. Det ger ett ytterligare handlingsalternativ för tjänstepensionskassorna eftersom det innebär att tjänste</w:t>
      </w:r>
      <w:r>
        <w:softHyphen/>
        <w:t>pensionskassorna kan undgå likvidation både genom att ansöka om tillstånd att driva verksamhet enligt försäkringsrörelselagen och genom att ansöka om tillstånd enligt lagen om tjänstepensionsföretag.</w:t>
      </w:r>
    </w:p>
    <w:p w14:paraId="2570E03C" w14:textId="4ECB569B" w:rsidR="001447FA" w:rsidRDefault="001447FA" w:rsidP="00D04BFD">
      <w:pPr>
        <w:pStyle w:val="Brdtextmedindrag"/>
      </w:pPr>
      <w:r>
        <w:t>Som flera remissinstanser påpekar bör tjänstepensionskassorna ges tid att överväga de alternativ som de olika regleringarna erbjuder. Andra tjänstepensionsdirektivet skulle emellertid ha varit genomfört i medlems</w:t>
      </w:r>
      <w:r w:rsidR="00281C30">
        <w:softHyphen/>
      </w:r>
      <w:r>
        <w:t>staterna den 13 januari 2019 vilket innebär begränsningar när det gäller hur lång övergångstiden kan vara. Enligt regeringens bedömning innebär den över</w:t>
      </w:r>
      <w:r>
        <w:softHyphen/>
        <w:t>gångs</w:t>
      </w:r>
      <w:r>
        <w:softHyphen/>
        <w:t>tid som nu gäller, till utgången av april 2020, en tillräckligt lång tid för tjänste</w:t>
      </w:r>
      <w:r>
        <w:softHyphen/>
        <w:t xml:space="preserve">pensionskassorna att anpassa sina verksamheter och överväga vilken reglering de ska välja att omfattas av. Det finns därför inte skäl att nu förlänga övergångstiden ytterligare. </w:t>
      </w:r>
    </w:p>
    <w:p w14:paraId="76571D7C" w14:textId="77777777" w:rsidR="001447FA" w:rsidRDefault="001447FA" w:rsidP="009B730A">
      <w:pPr>
        <w:pStyle w:val="Rubrik2"/>
      </w:pPr>
      <w:bookmarkStart w:id="5894" w:name="_Toc518396741"/>
      <w:bookmarkStart w:id="5895" w:name="_Toc518401052"/>
      <w:bookmarkStart w:id="5896" w:name="_Toc518401769"/>
      <w:bookmarkStart w:id="5897" w:name="_Toc518402008"/>
      <w:bookmarkStart w:id="5898" w:name="_Toc518463162"/>
      <w:bookmarkStart w:id="5899" w:name="_Toc518462858"/>
      <w:bookmarkStart w:id="5900" w:name="_Toc518463814"/>
      <w:bookmarkStart w:id="5901" w:name="_Toc518464189"/>
      <w:bookmarkStart w:id="5902" w:name="_Toc518464428"/>
      <w:bookmarkStart w:id="5903" w:name="_Toc518472867"/>
      <w:bookmarkStart w:id="5904" w:name="_Toc8059899"/>
      <w:bookmarkStart w:id="5905" w:name="_Toc8061609"/>
      <w:bookmarkStart w:id="5906" w:name="_Toc8062141"/>
      <w:bookmarkStart w:id="5907" w:name="_Toc8064609"/>
      <w:bookmarkStart w:id="5908" w:name="_Toc8391286"/>
      <w:bookmarkStart w:id="5909" w:name="_Toc8391552"/>
      <w:bookmarkStart w:id="5910" w:name="_Toc8644757"/>
      <w:bookmarkStart w:id="5911" w:name="_Toc8645289"/>
      <w:bookmarkStart w:id="5912" w:name="_Toc8817770"/>
      <w:bookmarkStart w:id="5913" w:name="_Toc8818342"/>
      <w:bookmarkStart w:id="5914" w:name="_Toc8825711"/>
      <w:bookmarkStart w:id="5915" w:name="_Toc8831808"/>
      <w:bookmarkStart w:id="5916" w:name="_Toc8832717"/>
      <w:bookmarkStart w:id="5917" w:name="_Toc11153179"/>
      <w:bookmarkStart w:id="5918" w:name="_Toc11161100"/>
      <w:bookmarkStart w:id="5919" w:name="_Toc11167036"/>
      <w:bookmarkStart w:id="5920" w:name="_Toc11167572"/>
      <w:bookmarkStart w:id="5921" w:name="_Toc11169009"/>
      <w:bookmarkStart w:id="5922" w:name="_Toc11845962"/>
      <w:bookmarkStart w:id="5923" w:name="_Toc12611761"/>
      <w:bookmarkStart w:id="5924" w:name="_Toc12625028"/>
      <w:bookmarkStart w:id="5925" w:name="_Toc12627517"/>
      <w:bookmarkStart w:id="5926" w:name="_Toc12630407"/>
      <w:bookmarkStart w:id="5927" w:name="_Toc12632902"/>
      <w:bookmarkStart w:id="5928" w:name="_Toc17902974"/>
      <w:bookmarkEnd w:id="5892"/>
      <w:bookmarkEnd w:id="5893"/>
      <w:r>
        <w:t xml:space="preserve">Förlängd </w:t>
      </w:r>
      <w:r w:rsidRPr="009B730A">
        <w:t>övergångstid</w:t>
      </w:r>
      <w:r>
        <w:t xml:space="preserve"> för försäkrings-företagens tjänstepensionsverksamhet</w:t>
      </w:r>
      <w:bookmarkEnd w:id="5894"/>
      <w:bookmarkEnd w:id="5895"/>
      <w:bookmarkEnd w:id="5896"/>
      <w:bookmarkEnd w:id="5897"/>
      <w:bookmarkEnd w:id="5898"/>
      <w:bookmarkEnd w:id="5899"/>
      <w:bookmarkEnd w:id="5900"/>
      <w:bookmarkEnd w:id="5901"/>
      <w:bookmarkEnd w:id="5902"/>
      <w:bookmarkEnd w:id="5903"/>
      <w:bookmarkEnd w:id="5904"/>
      <w:bookmarkEnd w:id="5905"/>
      <w:bookmarkEnd w:id="5906"/>
      <w:bookmarkEnd w:id="5907"/>
      <w:bookmarkEnd w:id="5908"/>
      <w:bookmarkEnd w:id="5909"/>
      <w:bookmarkEnd w:id="5910"/>
      <w:bookmarkEnd w:id="5911"/>
      <w:bookmarkEnd w:id="5912"/>
      <w:bookmarkEnd w:id="5913"/>
      <w:bookmarkEnd w:id="5914"/>
      <w:bookmarkEnd w:id="5915"/>
      <w:bookmarkEnd w:id="5916"/>
      <w:bookmarkEnd w:id="5917"/>
      <w:bookmarkEnd w:id="5918"/>
      <w:bookmarkEnd w:id="5919"/>
      <w:bookmarkEnd w:id="5920"/>
      <w:bookmarkEnd w:id="5921"/>
      <w:bookmarkEnd w:id="5922"/>
      <w:bookmarkEnd w:id="5923"/>
      <w:bookmarkEnd w:id="5924"/>
      <w:bookmarkEnd w:id="5925"/>
      <w:bookmarkEnd w:id="5926"/>
      <w:bookmarkEnd w:id="5927"/>
      <w:bookmarkEnd w:id="5928"/>
    </w:p>
    <w:p w14:paraId="07130706" w14:textId="69C646FB" w:rsidR="001447FA" w:rsidRDefault="001447FA" w:rsidP="001447FA">
      <w:pPr>
        <w:pStyle w:val="Brdtextram"/>
      </w:pPr>
      <w:r>
        <w:rPr>
          <w:b/>
        </w:rPr>
        <w:t xml:space="preserve">Regeringens förslag: </w:t>
      </w:r>
      <w:r w:rsidRPr="008A4173">
        <w:t>Tiden som f</w:t>
      </w:r>
      <w:r w:rsidRPr="009166B4">
        <w:t>örsäkringsföretag</w:t>
      </w:r>
      <w:r>
        <w:t xml:space="preserve"> som driver verk</w:t>
      </w:r>
      <w:r w:rsidR="005F0538">
        <w:softHyphen/>
      </w:r>
      <w:r>
        <w:t xml:space="preserve">samhet med tjänstepensionsförsäkringar </w:t>
      </w:r>
      <w:r w:rsidR="00B97AD2">
        <w:t xml:space="preserve">ska få </w:t>
      </w:r>
      <w:r>
        <w:t>tillämpa vissa av bestämmelserna i försäkringsrörelselagen i lydelsen före den 1 januari 2016 ska förlängas till utgången av år 2022.</w:t>
      </w:r>
    </w:p>
    <w:p w14:paraId="00013718" w14:textId="1C7DBC62" w:rsidR="001447FA" w:rsidRDefault="001447FA" w:rsidP="001447FA">
      <w:pPr>
        <w:pStyle w:val="Brdtextmedindrag"/>
        <w:spacing w:before="120"/>
        <w:rPr>
          <w:b/>
        </w:rPr>
      </w:pPr>
      <w:r>
        <w:rPr>
          <w:b/>
        </w:rPr>
        <w:t xml:space="preserve">Utredningens förslag </w:t>
      </w:r>
      <w:r>
        <w:t>avviker från regeringens förslag genom att utred</w:t>
      </w:r>
      <w:r w:rsidR="00FF586C">
        <w:softHyphen/>
      </w:r>
      <w:r>
        <w:t>ningen föreslår att den särskilda övergångsperioden för försäkrings</w:t>
      </w:r>
      <w:r>
        <w:softHyphen/>
        <w:t>företagens tjänstepensionsverksamhet som längst ska gälla till den 31</w:t>
      </w:r>
      <w:r w:rsidR="00FF586C">
        <w:t> </w:t>
      </w:r>
      <w:r>
        <w:t>december 2019.</w:t>
      </w:r>
    </w:p>
    <w:p w14:paraId="49AB32E3" w14:textId="0AFCBBED" w:rsidR="001447FA" w:rsidRDefault="001447FA" w:rsidP="001447FA">
      <w:pPr>
        <w:pStyle w:val="Brdtextmedindrag"/>
      </w:pPr>
      <w:r>
        <w:rPr>
          <w:b/>
        </w:rPr>
        <w:t>Remissinstanserna</w:t>
      </w:r>
      <w:r>
        <w:t xml:space="preserve"> tillstyrker förslag</w:t>
      </w:r>
      <w:r w:rsidR="00FF586C">
        <w:t>et</w:t>
      </w:r>
      <w:r>
        <w:t xml:space="preserve"> eller kommenterar det inte särskilt.</w:t>
      </w:r>
    </w:p>
    <w:p w14:paraId="47CC1DE2" w14:textId="77777777" w:rsidR="001447FA" w:rsidRDefault="001447FA" w:rsidP="001447FA">
      <w:pPr>
        <w:pStyle w:val="Brdtextmedindrag"/>
      </w:pPr>
      <w:r>
        <w:rPr>
          <w:b/>
        </w:rPr>
        <w:t xml:space="preserve">Promemorians förslag </w:t>
      </w:r>
      <w:r>
        <w:t>överensstämmer med regeringens förslag.</w:t>
      </w:r>
    </w:p>
    <w:p w14:paraId="7CA3529F" w14:textId="1CC23543" w:rsidR="001447FA" w:rsidRPr="0014737F" w:rsidRDefault="001447FA" w:rsidP="001447FA">
      <w:pPr>
        <w:pStyle w:val="Brdtextmedindrag"/>
      </w:pPr>
      <w:r>
        <w:rPr>
          <w:b/>
        </w:rPr>
        <w:lastRenderedPageBreak/>
        <w:t xml:space="preserve">Remissinstanserna: </w:t>
      </w:r>
      <w:r>
        <w:t>Flertalet remissinstanser tillstyrker förslag</w:t>
      </w:r>
      <w:r w:rsidR="00FF586C">
        <w:t>et</w:t>
      </w:r>
      <w:r>
        <w:t xml:space="preserve"> eller kommenterar det inte särskilt. </w:t>
      </w:r>
      <w:r>
        <w:rPr>
          <w:i/>
        </w:rPr>
        <w:t xml:space="preserve">Finansinspektionen </w:t>
      </w:r>
      <w:r>
        <w:t>anser att reglerna bör utformas så att försäkringsföretagen senast den 31 december 2020 måste ha ansökt om att omvandlas till tjänstepensionsföretag. De företag som ansökt om tillstånd i tid skulle därefter få fortsatta att tillämpa övergångs</w:t>
      </w:r>
      <w:r w:rsidR="00FF586C">
        <w:softHyphen/>
      </w:r>
      <w:r>
        <w:t xml:space="preserve">regleringen till dess att beslutet om tillstånd har vunnit laga kraft, dock längst till den 31 december 2022. </w:t>
      </w:r>
    </w:p>
    <w:p w14:paraId="20A590B4" w14:textId="7A890E23" w:rsidR="001447FA" w:rsidRDefault="001447FA" w:rsidP="001447FA">
      <w:pPr>
        <w:pStyle w:val="Brdtextmedindrag"/>
      </w:pPr>
      <w:r>
        <w:rPr>
          <w:b/>
        </w:rPr>
        <w:t xml:space="preserve">Skälen för regeringens förslag: </w:t>
      </w:r>
      <w:r>
        <w:t xml:space="preserve">I Solvens II-direktivet </w:t>
      </w:r>
      <w:r w:rsidR="00351A2C">
        <w:t>(</w:t>
      </w:r>
      <w:r w:rsidR="00351A2C" w:rsidRPr="00351A2C">
        <w:t>artikel 308b.15</w:t>
      </w:r>
      <w:r w:rsidR="00351A2C">
        <w:t xml:space="preserve">) </w:t>
      </w:r>
      <w:r>
        <w:t>finns en särskild övergångsreglering, som riktar sig till de medlemsstater som tillämpat möjligheten enligt första tjänstepensions</w:t>
      </w:r>
      <w:r w:rsidR="00351A2C">
        <w:softHyphen/>
      </w:r>
      <w:r>
        <w:t xml:space="preserve">direktivet </w:t>
      </w:r>
      <w:r w:rsidR="00351A2C">
        <w:t xml:space="preserve">(artikel 4) </w:t>
      </w:r>
      <w:r>
        <w:t>att låta vissa bestämmelser i direktivet tillämpas på tjänstepensions</w:t>
      </w:r>
      <w:r>
        <w:softHyphen/>
        <w:t>verksamheten hos livförsäkringsföretag. Enligt övergångs</w:t>
      </w:r>
      <w:r w:rsidR="00351A2C">
        <w:softHyphen/>
      </w:r>
      <w:r>
        <w:t>regleringen får medlemsstaterna fortsätta att tillämpa den nationella norm</w:t>
      </w:r>
      <w:r w:rsidR="00351A2C">
        <w:softHyphen/>
      </w:r>
      <w:r>
        <w:t>givning som gällde den 31 december 2015, dvs. före genomförandet av Solvens II-direktivet, och som antagits för att uppfylla de äldre direktiv</w:t>
      </w:r>
      <w:r w:rsidR="00351A2C">
        <w:softHyphen/>
      </w:r>
      <w:r>
        <w:t xml:space="preserve">bestämmelser som gällde före det genomförandet, till den 31 december 2019. </w:t>
      </w:r>
    </w:p>
    <w:p w14:paraId="0AAD1572" w14:textId="7B4ED378" w:rsidR="001447FA" w:rsidRDefault="001447FA" w:rsidP="001447FA">
      <w:pPr>
        <w:pStyle w:val="Brdtextmedindrag"/>
      </w:pPr>
      <w:r>
        <w:t>När Solvens II-direktivet genomfördes i svensk rätt infördes en över</w:t>
      </w:r>
      <w:r w:rsidR="00351A2C">
        <w:softHyphen/>
      </w:r>
      <w:r>
        <w:t>gångsreglering som innebär att försäkringsföretag som den 1 januari 2016 bedrev verksamhet som avser tjänste</w:t>
      </w:r>
      <w:r>
        <w:softHyphen/>
        <w:t>pensionsförsäkringar ska tillämpa äldre bestämmelser om rörelse, tillsyn och ingripande för den delen av verksamheten t.o.m. den 31 december 2019 (se punkt 2 i övergångs</w:t>
      </w:r>
      <w:r w:rsidR="00351A2C">
        <w:softHyphen/>
      </w:r>
      <w:r>
        <w:t>bestämmelserna till lagen [2015:700] om ändring i försäkrings</w:t>
      </w:r>
      <w:r>
        <w:softHyphen/>
        <w:t>rörelselagen [2010:2043]). Om ett företag vill tillämpa Solvens II-regel</w:t>
      </w:r>
      <w:r>
        <w:softHyphen/>
        <w:t>verket på hela sin verksamhet ska företaget anmäla detta till Finans</w:t>
      </w:r>
      <w:r>
        <w:softHyphen/>
        <w:t>inspektionen.</w:t>
      </w:r>
    </w:p>
    <w:p w14:paraId="2D1C77E7" w14:textId="008842AD" w:rsidR="001447FA" w:rsidRDefault="009963A1" w:rsidP="001447FA">
      <w:pPr>
        <w:pStyle w:val="Brdtextmedindrag"/>
      </w:pPr>
      <w:r>
        <w:t>Ovan nämnda övergångsreglering</w:t>
      </w:r>
      <w:r w:rsidR="001447FA">
        <w:t xml:space="preserve"> i Solvens II-direktivet </w:t>
      </w:r>
      <w:r>
        <w:t xml:space="preserve">har </w:t>
      </w:r>
      <w:r w:rsidR="001447FA">
        <w:t>ändra</w:t>
      </w:r>
      <w:r>
        <w:t>t</w:t>
      </w:r>
      <w:r w:rsidR="001447FA">
        <w:t xml:space="preserve">s </w:t>
      </w:r>
      <w:r>
        <w:t>genom</w:t>
      </w:r>
      <w:r w:rsidR="001447FA">
        <w:t xml:space="preserve"> andra tjänstepensionsdirektivet </w:t>
      </w:r>
      <w:r>
        <w:t>(</w:t>
      </w:r>
      <w:r w:rsidRPr="009963A1">
        <w:t>artikel 63.2</w:t>
      </w:r>
      <w:r>
        <w:t xml:space="preserve">) </w:t>
      </w:r>
      <w:r w:rsidR="001447FA">
        <w:t>på så sätt att över</w:t>
      </w:r>
      <w:r>
        <w:softHyphen/>
      </w:r>
      <w:r w:rsidR="001447FA">
        <w:t>gångsperioden förläng</w:t>
      </w:r>
      <w:r>
        <w:t>t</w:t>
      </w:r>
      <w:r w:rsidR="001447FA">
        <w:t>s till den 31 december 2022. Det är alltså möjligt för medlemsstaterna att tillåta försäkringsföretag som driver tjänste</w:t>
      </w:r>
      <w:r>
        <w:softHyphen/>
      </w:r>
      <w:r w:rsidR="001447FA">
        <w:t xml:space="preserve">pensionsverksamhet att tillämpa äldre bestämmelser till den 31 december 2022. </w:t>
      </w:r>
    </w:p>
    <w:p w14:paraId="3830A951" w14:textId="1AF7EEB6" w:rsidR="001447FA" w:rsidRDefault="001447FA" w:rsidP="00D04BFD">
      <w:pPr>
        <w:pStyle w:val="Brdtextmedindrag"/>
      </w:pPr>
      <w:r>
        <w:t xml:space="preserve">I propositionen föreslås att </w:t>
      </w:r>
      <w:r w:rsidR="009963A1">
        <w:t xml:space="preserve">den nya </w:t>
      </w:r>
      <w:r>
        <w:t xml:space="preserve">lagen om tjänstepensionsföretag och övriga lagändringar ska träda i kraft den </w:t>
      </w:r>
      <w:r w:rsidRPr="00CD3F1E">
        <w:t>1</w:t>
      </w:r>
      <w:r>
        <w:t>5 </w:t>
      </w:r>
      <w:r w:rsidRPr="00CD3F1E">
        <w:t>december</w:t>
      </w:r>
      <w:r w:rsidRPr="00FA213B">
        <w:t xml:space="preserve"> 2019</w:t>
      </w:r>
      <w:r>
        <w:t xml:space="preserve">. Från </w:t>
      </w:r>
      <w:r w:rsidR="001B42BE">
        <w:t xml:space="preserve">och med </w:t>
      </w:r>
      <w:r>
        <w:t>det datumet kan alla försäkringsföretag som enbart driver tjänstepensions</w:t>
      </w:r>
      <w:r>
        <w:softHyphen/>
        <w:t>verksamhet omvandlas till tjänstepen</w:t>
      </w:r>
      <w:r>
        <w:softHyphen/>
        <w:t>sionsföretag. För de försäkrings</w:t>
      </w:r>
      <w:r>
        <w:softHyphen/>
        <w:t>företag som omfattas av övergångs</w:t>
      </w:r>
      <w:r>
        <w:softHyphen/>
        <w:t>regleringen står valet mellan att tillämpa Solvens II-regleringen fullt ut eller att renodla sin verksamhet och ansöka om omvandling till ett tjänstepensions</w:t>
      </w:r>
      <w:r>
        <w:softHyphen/>
        <w:t>företag. Försäkrings</w:t>
      </w:r>
      <w:r>
        <w:softHyphen/>
        <w:t>företagen bör givetvis ges möjlighet till en noggrann analys av olika vägar framåt innan ett sådant mycket avgörande strategiskt beslut fattas. En längre övergångs</w:t>
      </w:r>
      <w:r>
        <w:softHyphen/>
        <w:t xml:space="preserve">period kan, som </w:t>
      </w:r>
      <w:r w:rsidRPr="00017FF7">
        <w:rPr>
          <w:i/>
        </w:rPr>
        <w:t>Finansinspektionen</w:t>
      </w:r>
      <w:r>
        <w:t xml:space="preserve"> påpekar, innebära att vissa försäkringsföretag väntar med att tillämpa de nya bestämmelserna i försäkringsrörelselagen. Riskerna med detta bör emellertid inte över</w:t>
      </w:r>
      <w:r>
        <w:softHyphen/>
        <w:t xml:space="preserve">drivas. Som Finansinspektionen uppger bedöms de aktuella företagen generellt ha en tillfredsställande solvens. </w:t>
      </w:r>
    </w:p>
    <w:p w14:paraId="3DDC5E72" w14:textId="067289FE" w:rsidR="001447FA" w:rsidRDefault="001447FA" w:rsidP="001447FA">
      <w:pPr>
        <w:pStyle w:val="Brdtextmedindrag"/>
      </w:pPr>
      <w:r>
        <w:t xml:space="preserve">En längre övergångsperiod ger försäkringsföretagen dessutom gott om tid att överväga och förbereda en eventuell övergång till den nya regleringen för tjänstepensionsföretag. För de försäkringsföretag som väljer att ansöka om tillstånd att driva tjänstepensionsverksamhet enligt den nya lagen kan tillståndsprocessen därigenom förväntas gå snabbare. Det finns därför inte skäl att förkorta övergångstiden i förhållande till </w:t>
      </w:r>
      <w:r>
        <w:lastRenderedPageBreak/>
        <w:t>promemorians förslag på det sätt som Finansinspektionen efterfrågar. Övergångstiden bör således lämpligen förlängas till utgången av år 2022. Det innebär att Sverige utnyttjar hela den möjlighet till förlängning som ges i andra tjänstepensionsdirektivet.</w:t>
      </w:r>
    </w:p>
    <w:p w14:paraId="4A2002F8" w14:textId="77777777" w:rsidR="001447FA" w:rsidRDefault="001447FA" w:rsidP="009B730A">
      <w:pPr>
        <w:pStyle w:val="Rubrik2"/>
      </w:pPr>
      <w:bookmarkStart w:id="5929" w:name="_Toc8059900"/>
      <w:bookmarkStart w:id="5930" w:name="_Toc8061610"/>
      <w:bookmarkStart w:id="5931" w:name="_Toc8062142"/>
      <w:bookmarkStart w:id="5932" w:name="_Toc8064610"/>
      <w:bookmarkStart w:id="5933" w:name="_Toc8391287"/>
      <w:bookmarkStart w:id="5934" w:name="_Toc8391553"/>
      <w:bookmarkStart w:id="5935" w:name="_Toc8644758"/>
      <w:bookmarkStart w:id="5936" w:name="_Toc8645290"/>
      <w:bookmarkStart w:id="5937" w:name="_Toc8817771"/>
      <w:bookmarkStart w:id="5938" w:name="_Toc8818343"/>
      <w:bookmarkStart w:id="5939" w:name="_Toc8825712"/>
      <w:bookmarkStart w:id="5940" w:name="_Toc8831809"/>
      <w:bookmarkStart w:id="5941" w:name="_Toc8832718"/>
      <w:bookmarkStart w:id="5942" w:name="_Toc11153180"/>
      <w:bookmarkStart w:id="5943" w:name="_Toc11161101"/>
      <w:bookmarkStart w:id="5944" w:name="_Toc11167037"/>
      <w:bookmarkStart w:id="5945" w:name="_Toc11167573"/>
      <w:bookmarkStart w:id="5946" w:name="_Toc11169010"/>
      <w:bookmarkStart w:id="5947" w:name="_Toc11845963"/>
      <w:bookmarkStart w:id="5948" w:name="_Toc12611762"/>
      <w:bookmarkStart w:id="5949" w:name="_Toc12625029"/>
      <w:bookmarkStart w:id="5950" w:name="_Toc12627518"/>
      <w:bookmarkStart w:id="5951" w:name="_Toc12630408"/>
      <w:bookmarkStart w:id="5952" w:name="_Toc12632903"/>
      <w:bookmarkStart w:id="5953" w:name="_Toc17902975"/>
      <w:r>
        <w:t xml:space="preserve">En </w:t>
      </w:r>
      <w:r w:rsidRPr="009B730A">
        <w:t>övergångsbestämmelse</w:t>
      </w:r>
      <w:r>
        <w:t xml:space="preserve"> för annan försäkringsverksamhet än tjänstepensionsverksamhet</w:t>
      </w:r>
      <w:bookmarkEnd w:id="5929"/>
      <w:bookmarkEnd w:id="5930"/>
      <w:bookmarkEnd w:id="5931"/>
      <w:bookmarkEnd w:id="5932"/>
      <w:bookmarkEnd w:id="5933"/>
      <w:bookmarkEnd w:id="5934"/>
      <w:bookmarkEnd w:id="5935"/>
      <w:bookmarkEnd w:id="5936"/>
      <w:bookmarkEnd w:id="5937"/>
      <w:bookmarkEnd w:id="5938"/>
      <w:bookmarkEnd w:id="5939"/>
      <w:bookmarkEnd w:id="5940"/>
      <w:bookmarkEnd w:id="5941"/>
      <w:bookmarkEnd w:id="5942"/>
      <w:bookmarkEnd w:id="5943"/>
      <w:bookmarkEnd w:id="5944"/>
      <w:bookmarkEnd w:id="5945"/>
      <w:bookmarkEnd w:id="5946"/>
      <w:bookmarkEnd w:id="5947"/>
      <w:bookmarkEnd w:id="5948"/>
      <w:bookmarkEnd w:id="5949"/>
      <w:bookmarkEnd w:id="5950"/>
      <w:bookmarkEnd w:id="5951"/>
      <w:bookmarkEnd w:id="5952"/>
      <w:bookmarkEnd w:id="5953"/>
    </w:p>
    <w:p w14:paraId="491ECFD7" w14:textId="77777777" w:rsidR="001447FA" w:rsidRDefault="001447FA" w:rsidP="001447FA">
      <w:pPr>
        <w:pStyle w:val="Brdtextram"/>
      </w:pPr>
      <w:r>
        <w:rPr>
          <w:b/>
        </w:rPr>
        <w:t xml:space="preserve">Regeringens förslag: </w:t>
      </w:r>
      <w:r>
        <w:t>Det ska införas en övergångsbestämmelse som innebär att ett tjänstepensionsföretag får driva verksamhet avseende andra försäkringar än tjänstepensionsförsäkringar till utgången av 2034, under förutsättning att verksamheten avseende de försäkringarna utgör en ringa del av tjänstepensionsföretagets verksamhet. Detta ska bara gälla försäkringsavtal som har ingåtts före ikraftträdandet av den nya lagen om tjänstepensionsföretag.</w:t>
      </w:r>
    </w:p>
    <w:p w14:paraId="3E184C96" w14:textId="727DAB34" w:rsidR="001447FA" w:rsidRDefault="001447FA" w:rsidP="001447FA">
      <w:pPr>
        <w:pStyle w:val="Brdtextmedindrag"/>
        <w:spacing w:before="120"/>
        <w:rPr>
          <w:b/>
        </w:rPr>
      </w:pPr>
      <w:r>
        <w:rPr>
          <w:b/>
        </w:rPr>
        <w:t>Utredningens förslag</w:t>
      </w:r>
      <w:r w:rsidR="0033794C" w:rsidRPr="00012904">
        <w:t xml:space="preserve"> </w:t>
      </w:r>
      <w:r w:rsidR="00B97AD2">
        <w:t>överensstämmer delvis med</w:t>
      </w:r>
      <w:r w:rsidR="0033794C" w:rsidRPr="00012904">
        <w:t xml:space="preserve"> regeringens förslag.</w:t>
      </w:r>
      <w:r w:rsidRPr="00012904">
        <w:t xml:space="preserve"> </w:t>
      </w:r>
      <w:r w:rsidR="00C52944">
        <w:t>Enligt u</w:t>
      </w:r>
      <w:r>
        <w:t>tredningen</w:t>
      </w:r>
      <w:r w:rsidR="00C52944">
        <w:t>s</w:t>
      </w:r>
      <w:r>
        <w:t xml:space="preserve"> försl</w:t>
      </w:r>
      <w:r w:rsidR="00C52944">
        <w:t>ag</w:t>
      </w:r>
      <w:r>
        <w:t xml:space="preserve"> </w:t>
      </w:r>
      <w:r w:rsidR="00C52944">
        <w:t xml:space="preserve">ska </w:t>
      </w:r>
      <w:r>
        <w:t>ett tjänstepensions</w:t>
      </w:r>
      <w:r w:rsidR="0033794C">
        <w:softHyphen/>
      </w:r>
      <w:r>
        <w:t xml:space="preserve">företag som omvandlats få fortsätta att förvalta ett bestånd av övriga försäkringar. </w:t>
      </w:r>
      <w:r w:rsidR="00C52944">
        <w:t>E</w:t>
      </w:r>
      <w:r>
        <w:t xml:space="preserve">tt sådant företag </w:t>
      </w:r>
      <w:r w:rsidR="00C52944">
        <w:t xml:space="preserve">ska få </w:t>
      </w:r>
      <w:r>
        <w:t>ha kvar ett bestånd av övriga försäkringar om det innehaft beståndet vid tidpunkten för ansökan, beståndet innehas uteslutande i syfte att slut</w:t>
      </w:r>
      <w:r w:rsidR="00C52944">
        <w:softHyphen/>
      </w:r>
      <w:r>
        <w:t xml:space="preserve">regleras så snart det är möjligt och de åtaganden som följer av beståndet utgör en ringa del av företagets samlade åtaganden (se avsnitt 16.4.2 i betänkandet). </w:t>
      </w:r>
    </w:p>
    <w:p w14:paraId="453EFC65" w14:textId="17B863A4" w:rsidR="001447FA" w:rsidRDefault="001447FA" w:rsidP="001447FA">
      <w:pPr>
        <w:pStyle w:val="Brdtextmedindrag"/>
      </w:pPr>
      <w:r>
        <w:rPr>
          <w:b/>
        </w:rPr>
        <w:t>Remissinstanserna</w:t>
      </w:r>
      <w:r>
        <w:t xml:space="preserve"> tillstyrker förslag</w:t>
      </w:r>
      <w:r w:rsidR="00FF586C">
        <w:t>et</w:t>
      </w:r>
      <w:r>
        <w:t xml:space="preserve"> eller kommenterar det inte sär</w:t>
      </w:r>
      <w:r w:rsidR="00BF51B7">
        <w:softHyphen/>
      </w:r>
      <w:r>
        <w:t>skilt.</w:t>
      </w:r>
    </w:p>
    <w:p w14:paraId="1C6589BB" w14:textId="2D6D3D20" w:rsidR="001447FA" w:rsidRDefault="001447FA" w:rsidP="001447FA">
      <w:pPr>
        <w:pStyle w:val="Brdtextmedindrag"/>
      </w:pPr>
      <w:r>
        <w:rPr>
          <w:b/>
        </w:rPr>
        <w:t xml:space="preserve">Promemorians förslag </w:t>
      </w:r>
      <w:r>
        <w:t>innehåller inte någon övergångsbestämmelse eller särregel för verksamhet avseende försäkringar som inte är tjänste</w:t>
      </w:r>
      <w:r w:rsidR="0033794C">
        <w:softHyphen/>
      </w:r>
      <w:r>
        <w:t>pensionsförsäkringar.</w:t>
      </w:r>
    </w:p>
    <w:p w14:paraId="7E619901" w14:textId="1F852ADF" w:rsidR="001447FA" w:rsidRPr="0014737F" w:rsidRDefault="001447FA" w:rsidP="001447FA">
      <w:pPr>
        <w:pStyle w:val="Brdtextmedindrag"/>
      </w:pPr>
      <w:r>
        <w:rPr>
          <w:b/>
        </w:rPr>
        <w:t>Remissinstanserna</w:t>
      </w:r>
      <w:r w:rsidRPr="006F1DC7">
        <w:rPr>
          <w:b/>
        </w:rPr>
        <w:t>:</w:t>
      </w:r>
      <w:r>
        <w:t xml:space="preserve"> Flera remissinstanser, däribland </w:t>
      </w:r>
      <w:r>
        <w:rPr>
          <w:i/>
        </w:rPr>
        <w:t>Svenskt Näringsliv</w:t>
      </w:r>
      <w:r w:rsidRPr="006F1DC7">
        <w:t>,</w:t>
      </w:r>
      <w:r>
        <w:rPr>
          <w:i/>
        </w:rPr>
        <w:t xml:space="preserve"> AFA Försäkring</w:t>
      </w:r>
      <w:r w:rsidRPr="006F1DC7">
        <w:t>,</w:t>
      </w:r>
      <w:r>
        <w:rPr>
          <w:i/>
        </w:rPr>
        <w:t xml:space="preserve"> Alecta</w:t>
      </w:r>
      <w:r w:rsidRPr="006F1DC7">
        <w:t>,</w:t>
      </w:r>
      <w:r>
        <w:rPr>
          <w:i/>
        </w:rPr>
        <w:t xml:space="preserve"> AMF </w:t>
      </w:r>
      <w:r>
        <w:t xml:space="preserve">och </w:t>
      </w:r>
      <w:r>
        <w:rPr>
          <w:i/>
        </w:rPr>
        <w:t xml:space="preserve">Tjänstepensionsförbundet </w:t>
      </w:r>
      <w:r>
        <w:t>efterfrågar en möjlighet för tjänstepensionsföretag att behålla mindre bestånd av övriga försäkringar, eftersom sådana bestånd är mycket svåra att överlåta. De efterfrågar därför en övergångsbestämmelse som mot</w:t>
      </w:r>
      <w:r w:rsidR="0033794C">
        <w:softHyphen/>
      </w:r>
      <w:r>
        <w:t>svarar utredningens förslag. Tjänstepensionsförbundet tillägger att man i första hand anser att sådana mindre bestånd ska kunna behållas utan tidsbegränsning.</w:t>
      </w:r>
    </w:p>
    <w:p w14:paraId="0137C5E9" w14:textId="481A6F71" w:rsidR="001447FA" w:rsidRDefault="001447FA" w:rsidP="001447FA">
      <w:pPr>
        <w:pStyle w:val="Brdtextmedindrag"/>
      </w:pPr>
      <w:r>
        <w:rPr>
          <w:b/>
        </w:rPr>
        <w:t xml:space="preserve">Skälen för regeringens förslag: </w:t>
      </w:r>
      <w:r>
        <w:t>I avsnitt 6.5 föreslås att tjänste</w:t>
      </w:r>
      <w:r>
        <w:softHyphen/>
        <w:t>pensionsföretag endast ska få driver verksamhet avseende tjänstepensions</w:t>
      </w:r>
      <w:r>
        <w:softHyphen/>
        <w:t xml:space="preserve">försäkring och därmed sammanhängande verksamhet. </w:t>
      </w:r>
    </w:p>
    <w:p w14:paraId="53B02993" w14:textId="39321632" w:rsidR="001447FA" w:rsidRDefault="001447FA" w:rsidP="001447FA">
      <w:pPr>
        <w:pStyle w:val="Brdtextmedindrag"/>
      </w:pPr>
      <w:r>
        <w:t>Det finns i dag försäkringsföretag och tjänstepensionskassor som med</w:t>
      </w:r>
      <w:r w:rsidR="00BF51B7">
        <w:softHyphen/>
      </w:r>
      <w:r>
        <w:t xml:space="preserve">delar tjänstepensionsförsäkring men också har bestånd av andra försäkringar som inte heller kan betraktas som verksamhet som hänger samman med tjänstepensionsverksamheten. </w:t>
      </w:r>
      <w:r>
        <w:rPr>
          <w:i/>
        </w:rPr>
        <w:t>AFA Försäkring</w:t>
      </w:r>
      <w:r w:rsidRPr="006F1DC7">
        <w:t>,</w:t>
      </w:r>
      <w:r>
        <w:rPr>
          <w:i/>
        </w:rPr>
        <w:t xml:space="preserve"> Alecta</w:t>
      </w:r>
      <w:r w:rsidRPr="006F1DC7">
        <w:t>,</w:t>
      </w:r>
      <w:r>
        <w:rPr>
          <w:i/>
        </w:rPr>
        <w:t xml:space="preserve"> AMF </w:t>
      </w:r>
      <w:r>
        <w:t xml:space="preserve">och </w:t>
      </w:r>
      <w:r>
        <w:rPr>
          <w:i/>
        </w:rPr>
        <w:t>Tjänstepensionsförbundet</w:t>
      </w:r>
      <w:r>
        <w:t xml:space="preserve"> nämner bl.a. privata pensions</w:t>
      </w:r>
      <w:r>
        <w:softHyphen/>
        <w:t xml:space="preserve">försäkringar som exempel på sådana försäkringar. I synnerhet när det gäller mindre bestånd av sådana försäkringar kan det vara förenat med stora svårigheter och kostnader att avveckla dessa. Remissinstanserna </w:t>
      </w:r>
      <w:r>
        <w:lastRenderedPageBreak/>
        <w:t xml:space="preserve">pekar också på att det generellt saknas möjlighet att avsluta försäkringarna genom återköp. </w:t>
      </w:r>
    </w:p>
    <w:p w14:paraId="2837D382" w14:textId="77777777" w:rsidR="001447FA" w:rsidRPr="00B56770" w:rsidRDefault="001447FA" w:rsidP="001447FA">
      <w:pPr>
        <w:pStyle w:val="Brdtextmedindrag"/>
      </w:pPr>
      <w:r>
        <w:t xml:space="preserve">Dessa svårigheter att på ett ordnat sätt avveckla bestånden riskerar att drabba de framtida pensionärerna och kan i vissa fall komma att innebära att det inte är möjligt </w:t>
      </w:r>
      <w:r w:rsidRPr="00B56770">
        <w:t>ens för ett försäkrings</w:t>
      </w:r>
      <w:r w:rsidRPr="00B56770">
        <w:softHyphen/>
        <w:t>företag vars verksamhet i princip uteslutande består av tjänste</w:t>
      </w:r>
      <w:r w:rsidRPr="00B56770">
        <w:softHyphen/>
        <w:t>pensions</w:t>
      </w:r>
      <w:r w:rsidRPr="00B56770">
        <w:softHyphen/>
        <w:t xml:space="preserve">försäkring att omvandlas till ett tjänstepensionsföretag. </w:t>
      </w:r>
    </w:p>
    <w:p w14:paraId="00B9DEC6" w14:textId="06F708C4" w:rsidR="001447FA" w:rsidRDefault="001447FA" w:rsidP="001447FA">
      <w:pPr>
        <w:tabs>
          <w:tab w:val="left" w:pos="2268"/>
        </w:tabs>
        <w:overflowPunct w:val="0"/>
        <w:autoSpaceDE w:val="0"/>
        <w:autoSpaceDN w:val="0"/>
        <w:adjustRightInd w:val="0"/>
        <w:spacing w:after="0" w:line="240" w:lineRule="auto"/>
        <w:ind w:firstLine="170"/>
        <w:jc w:val="both"/>
        <w:textAlignment w:val="baseline"/>
      </w:pPr>
      <w:r w:rsidRPr="00B56770">
        <w:rPr>
          <w:rFonts w:ascii="Times New Roman" w:hAnsi="Times New Roman"/>
          <w:sz w:val="20"/>
        </w:rPr>
        <w:t xml:space="preserve">Regeringen delar därför utredningens uppfattning att det bör införas en möjlighet för försäkringsföretag och tjänstepensionskassor som </w:t>
      </w:r>
      <w:r w:rsidR="00BF51B7">
        <w:rPr>
          <w:rFonts w:ascii="Times New Roman" w:hAnsi="Times New Roman"/>
          <w:sz w:val="20"/>
        </w:rPr>
        <w:t>an</w:t>
      </w:r>
      <w:r>
        <w:rPr>
          <w:rFonts w:ascii="Times New Roman" w:hAnsi="Times New Roman"/>
          <w:sz w:val="20"/>
        </w:rPr>
        <w:t xml:space="preserve">söker </w:t>
      </w:r>
      <w:r w:rsidR="00BF51B7">
        <w:rPr>
          <w:rFonts w:ascii="Times New Roman" w:hAnsi="Times New Roman"/>
          <w:sz w:val="20"/>
        </w:rPr>
        <w:t xml:space="preserve">om </w:t>
      </w:r>
      <w:r>
        <w:rPr>
          <w:rFonts w:ascii="Times New Roman" w:hAnsi="Times New Roman"/>
          <w:sz w:val="20"/>
        </w:rPr>
        <w:t>tillstånd att driva verksamhet som</w:t>
      </w:r>
      <w:r w:rsidRPr="00B56770">
        <w:rPr>
          <w:rFonts w:ascii="Times New Roman" w:hAnsi="Times New Roman"/>
          <w:sz w:val="20"/>
        </w:rPr>
        <w:t xml:space="preserve"> tjänstepensionsföretag att få behålla ett mindre bestånd av övriga försäkringar under en övergångsperiod. En sådan ordning innebär att de försäkrings</w:t>
      </w:r>
      <w:r w:rsidRPr="00B56770">
        <w:rPr>
          <w:rFonts w:ascii="Times New Roman" w:hAnsi="Times New Roman"/>
          <w:sz w:val="20"/>
        </w:rPr>
        <w:softHyphen/>
        <w:t>företag och tjänstepensionskassor som har mindre och svåröverlåtna bestånd av andra försäkringar än tjänste</w:t>
      </w:r>
      <w:r>
        <w:rPr>
          <w:rFonts w:ascii="Times New Roman" w:hAnsi="Times New Roman"/>
          <w:sz w:val="20"/>
        </w:rPr>
        <w:softHyphen/>
      </w:r>
      <w:r w:rsidRPr="00B56770">
        <w:rPr>
          <w:rFonts w:ascii="Times New Roman" w:hAnsi="Times New Roman"/>
          <w:sz w:val="20"/>
        </w:rPr>
        <w:t>pensions</w:t>
      </w:r>
      <w:r>
        <w:rPr>
          <w:rFonts w:ascii="Times New Roman" w:hAnsi="Times New Roman"/>
          <w:sz w:val="20"/>
        </w:rPr>
        <w:softHyphen/>
      </w:r>
      <w:r w:rsidRPr="00B56770">
        <w:rPr>
          <w:rFonts w:ascii="Times New Roman" w:hAnsi="Times New Roman"/>
          <w:sz w:val="20"/>
        </w:rPr>
        <w:t xml:space="preserve">försäkringar kan </w:t>
      </w:r>
      <w:r>
        <w:rPr>
          <w:rFonts w:ascii="Times New Roman" w:hAnsi="Times New Roman"/>
          <w:sz w:val="20"/>
        </w:rPr>
        <w:t>bli</w:t>
      </w:r>
      <w:r w:rsidRPr="00B56770">
        <w:rPr>
          <w:rFonts w:ascii="Times New Roman" w:hAnsi="Times New Roman"/>
          <w:sz w:val="20"/>
        </w:rPr>
        <w:t xml:space="preserve"> tjänste</w:t>
      </w:r>
      <w:r w:rsidRPr="00B56770">
        <w:rPr>
          <w:rFonts w:ascii="Times New Roman" w:hAnsi="Times New Roman"/>
          <w:sz w:val="20"/>
        </w:rPr>
        <w:softHyphen/>
        <w:t>pensionsföretag. Möjligheten bör bara gälla försäkringsavtal som är ingångna före ikraftträdandet av den lagen om tjänstepensionsföretag och bara mindre bestånd av försäkringar. V</w:t>
      </w:r>
      <w:r w:rsidRPr="00B56770" w:rsidDel="009F4C46">
        <w:rPr>
          <w:rFonts w:ascii="Times New Roman" w:hAnsi="Times New Roman"/>
          <w:sz w:val="20"/>
        </w:rPr>
        <w:t>erksamheten avseende andra försäkringar än tjänstepensions</w:t>
      </w:r>
      <w:r w:rsidRPr="00B56770" w:rsidDel="009F4C46">
        <w:rPr>
          <w:rFonts w:ascii="Times New Roman" w:hAnsi="Times New Roman"/>
          <w:sz w:val="20"/>
        </w:rPr>
        <w:softHyphen/>
        <w:t xml:space="preserve">försäkringar </w:t>
      </w:r>
      <w:r w:rsidRPr="00B56770">
        <w:rPr>
          <w:rFonts w:ascii="Times New Roman" w:hAnsi="Times New Roman"/>
          <w:sz w:val="20"/>
        </w:rPr>
        <w:t xml:space="preserve">bör därför bara få </w:t>
      </w:r>
      <w:r w:rsidRPr="00B56770" w:rsidDel="009F4C46">
        <w:rPr>
          <w:rFonts w:ascii="Times New Roman" w:hAnsi="Times New Roman"/>
          <w:sz w:val="20"/>
        </w:rPr>
        <w:t>utgör</w:t>
      </w:r>
      <w:r w:rsidRPr="00B56770">
        <w:rPr>
          <w:rFonts w:ascii="Times New Roman" w:hAnsi="Times New Roman"/>
          <w:sz w:val="20"/>
        </w:rPr>
        <w:t>a</w:t>
      </w:r>
      <w:r w:rsidRPr="00B56770" w:rsidDel="009F4C46">
        <w:rPr>
          <w:rFonts w:ascii="Times New Roman" w:hAnsi="Times New Roman"/>
          <w:sz w:val="20"/>
        </w:rPr>
        <w:t xml:space="preserve"> en ringa andel av tjänstepensions</w:t>
      </w:r>
      <w:r w:rsidRPr="00B56770" w:rsidDel="009F4C46">
        <w:rPr>
          <w:rFonts w:ascii="Times New Roman" w:hAnsi="Times New Roman"/>
          <w:sz w:val="20"/>
        </w:rPr>
        <w:softHyphen/>
        <w:t>företagets verk</w:t>
      </w:r>
      <w:r>
        <w:rPr>
          <w:rFonts w:ascii="Times New Roman" w:hAnsi="Times New Roman"/>
          <w:sz w:val="20"/>
        </w:rPr>
        <w:softHyphen/>
      </w:r>
      <w:r w:rsidRPr="00B56770" w:rsidDel="009F4C46">
        <w:rPr>
          <w:rFonts w:ascii="Times New Roman" w:hAnsi="Times New Roman"/>
          <w:sz w:val="20"/>
        </w:rPr>
        <w:t>samhet.</w:t>
      </w:r>
      <w:r w:rsidRPr="00B56770">
        <w:rPr>
          <w:rFonts w:ascii="Times New Roman" w:hAnsi="Times New Roman"/>
          <w:sz w:val="20"/>
        </w:rPr>
        <w:t xml:space="preserve"> I likhet med </w:t>
      </w:r>
      <w:r>
        <w:rPr>
          <w:rFonts w:ascii="Times New Roman" w:hAnsi="Times New Roman"/>
          <w:sz w:val="20"/>
        </w:rPr>
        <w:t>det</w:t>
      </w:r>
      <w:r w:rsidRPr="00B56770">
        <w:rPr>
          <w:rFonts w:ascii="Times New Roman" w:hAnsi="Times New Roman"/>
          <w:sz w:val="20"/>
        </w:rPr>
        <w:t xml:space="preserve"> som gäller enligt bl.a. punkt</w:t>
      </w:r>
      <w:r>
        <w:rPr>
          <w:rFonts w:ascii="Times New Roman" w:hAnsi="Times New Roman"/>
          <w:sz w:val="20"/>
        </w:rPr>
        <w:t> </w:t>
      </w:r>
      <w:r w:rsidRPr="00B56770">
        <w:rPr>
          <w:rFonts w:ascii="Times New Roman" w:hAnsi="Times New Roman"/>
          <w:sz w:val="20"/>
        </w:rPr>
        <w:t>2 fjärde stycket i övergångsbestämmelserna till lagen (2015:700) om ändring i försäkrings</w:t>
      </w:r>
      <w:r>
        <w:rPr>
          <w:rFonts w:ascii="Times New Roman" w:hAnsi="Times New Roman"/>
          <w:sz w:val="20"/>
        </w:rPr>
        <w:softHyphen/>
      </w:r>
      <w:r w:rsidRPr="00B56770">
        <w:rPr>
          <w:rFonts w:ascii="Times New Roman" w:hAnsi="Times New Roman"/>
          <w:sz w:val="20"/>
        </w:rPr>
        <w:t>rörelselagen (2010:2043</w:t>
      </w:r>
      <w:r>
        <w:rPr>
          <w:rFonts w:ascii="Times New Roman" w:hAnsi="Times New Roman"/>
          <w:sz w:val="20"/>
        </w:rPr>
        <w:t>) bör regeringen eller den myndighet som regeringen föreskriver bemyndigas att meddela föreskrifter om vad som utgör en ringa andel av företagets samlade åtaganden.</w:t>
      </w:r>
    </w:p>
    <w:p w14:paraId="75A3FC69" w14:textId="77777777" w:rsidR="001447FA" w:rsidRDefault="001447FA" w:rsidP="001447FA">
      <w:pPr>
        <w:pStyle w:val="Brdtextmedindrag"/>
      </w:pPr>
      <w:r>
        <w:t>Övergångsperioden bör gälla i 15 år från den nya lagens ikraftträdande. Därigenom ges berörda företag relativt gott om tid att avveckla de aktuella försäkringsbestånden, även med beaktande av verksamhetens långsiktiga karaktär. Samtidigt bedömer regeringen att en övergångstid som inte är längre än så går att förena med andra tjänstepensionsdirektivets krav på att tjänstepensionsinstitut ska begränsa sin verksamhet till sådan verksamhet som avser pensionsförmåner och verksamheter som föranleds av dessa (artikel 7 första stycket).</w:t>
      </w:r>
    </w:p>
    <w:p w14:paraId="1B644AC3" w14:textId="77777777" w:rsidR="001447FA" w:rsidRDefault="001447FA" w:rsidP="009B730A">
      <w:pPr>
        <w:pStyle w:val="Rubrik1"/>
      </w:pPr>
      <w:bookmarkStart w:id="5954" w:name="_Toc518396742"/>
      <w:bookmarkStart w:id="5955" w:name="_Toc518401053"/>
      <w:bookmarkStart w:id="5956" w:name="_Toc518401770"/>
      <w:bookmarkStart w:id="5957" w:name="_Toc518402009"/>
      <w:bookmarkStart w:id="5958" w:name="_Toc518463163"/>
      <w:bookmarkStart w:id="5959" w:name="_Toc518462859"/>
      <w:bookmarkStart w:id="5960" w:name="_Toc518463815"/>
      <w:bookmarkStart w:id="5961" w:name="_Toc518464190"/>
      <w:bookmarkStart w:id="5962" w:name="_Toc518464429"/>
      <w:bookmarkStart w:id="5963" w:name="_Toc518472868"/>
      <w:bookmarkStart w:id="5964" w:name="_Toc8059901"/>
      <w:bookmarkStart w:id="5965" w:name="_Toc8061611"/>
      <w:bookmarkStart w:id="5966" w:name="_Toc8062143"/>
      <w:bookmarkStart w:id="5967" w:name="_Toc8064611"/>
      <w:bookmarkStart w:id="5968" w:name="_Toc8391288"/>
      <w:bookmarkStart w:id="5969" w:name="_Toc8391554"/>
      <w:bookmarkStart w:id="5970" w:name="_Toc8644759"/>
      <w:bookmarkStart w:id="5971" w:name="_Toc8645291"/>
      <w:bookmarkStart w:id="5972" w:name="_Toc8817772"/>
      <w:bookmarkStart w:id="5973" w:name="_Toc8818344"/>
      <w:bookmarkStart w:id="5974" w:name="_Toc8825713"/>
      <w:bookmarkStart w:id="5975" w:name="_Toc8831810"/>
      <w:bookmarkStart w:id="5976" w:name="_Toc8832719"/>
      <w:bookmarkStart w:id="5977" w:name="_Toc11153181"/>
      <w:bookmarkStart w:id="5978" w:name="_Toc11161102"/>
      <w:bookmarkStart w:id="5979" w:name="_Toc11167038"/>
      <w:bookmarkStart w:id="5980" w:name="_Toc11167574"/>
      <w:bookmarkStart w:id="5981" w:name="_Toc11169011"/>
      <w:bookmarkStart w:id="5982" w:name="_Toc11845964"/>
      <w:bookmarkStart w:id="5983" w:name="_Toc12611763"/>
      <w:bookmarkStart w:id="5984" w:name="_Toc12625030"/>
      <w:bookmarkStart w:id="5985" w:name="_Toc12627519"/>
      <w:bookmarkStart w:id="5986" w:name="_Toc12630409"/>
      <w:bookmarkStart w:id="5987" w:name="_Toc12632904"/>
      <w:bookmarkStart w:id="5988" w:name="_Toc17902976"/>
      <w:r w:rsidRPr="009B730A">
        <w:t>Konsekvensanalys</w:t>
      </w:r>
      <w:bookmarkEnd w:id="5954"/>
      <w:bookmarkEnd w:id="5955"/>
      <w:bookmarkEnd w:id="5956"/>
      <w:bookmarkEnd w:id="5957"/>
      <w:bookmarkEnd w:id="5958"/>
      <w:bookmarkEnd w:id="5959"/>
      <w:bookmarkEnd w:id="5960"/>
      <w:bookmarkEnd w:id="5961"/>
      <w:bookmarkEnd w:id="5962"/>
      <w:bookmarkEnd w:id="5963"/>
      <w:bookmarkEnd w:id="5964"/>
      <w:bookmarkEnd w:id="5965"/>
      <w:bookmarkEnd w:id="5966"/>
      <w:bookmarkEnd w:id="5967"/>
      <w:bookmarkEnd w:id="5968"/>
      <w:bookmarkEnd w:id="5969"/>
      <w:bookmarkEnd w:id="5970"/>
      <w:bookmarkEnd w:id="5971"/>
      <w:bookmarkEnd w:id="5972"/>
      <w:bookmarkEnd w:id="5973"/>
      <w:bookmarkEnd w:id="5974"/>
      <w:bookmarkEnd w:id="5975"/>
      <w:bookmarkEnd w:id="5976"/>
      <w:bookmarkEnd w:id="5977"/>
      <w:bookmarkEnd w:id="5978"/>
      <w:bookmarkEnd w:id="5979"/>
      <w:bookmarkEnd w:id="5980"/>
      <w:bookmarkEnd w:id="5981"/>
      <w:bookmarkEnd w:id="5982"/>
      <w:bookmarkEnd w:id="5983"/>
      <w:bookmarkEnd w:id="5984"/>
      <w:bookmarkEnd w:id="5985"/>
      <w:bookmarkEnd w:id="5986"/>
      <w:bookmarkEnd w:id="5987"/>
      <w:bookmarkEnd w:id="5988"/>
    </w:p>
    <w:p w14:paraId="7194D6B4" w14:textId="77777777" w:rsidR="001447FA" w:rsidRPr="007F05B1" w:rsidRDefault="001447FA" w:rsidP="009B730A">
      <w:pPr>
        <w:pStyle w:val="Rubrik2"/>
        <w:spacing w:before="0"/>
      </w:pPr>
      <w:bookmarkStart w:id="5989" w:name="_Toc518396743"/>
      <w:bookmarkStart w:id="5990" w:name="_Toc518401054"/>
      <w:bookmarkStart w:id="5991" w:name="_Toc518401771"/>
      <w:bookmarkStart w:id="5992" w:name="_Toc518402010"/>
      <w:bookmarkStart w:id="5993" w:name="_Toc518463164"/>
      <w:bookmarkStart w:id="5994" w:name="_Toc518462860"/>
      <w:bookmarkStart w:id="5995" w:name="_Toc518463816"/>
      <w:bookmarkStart w:id="5996" w:name="_Toc518464191"/>
      <w:bookmarkStart w:id="5997" w:name="_Toc518464430"/>
      <w:bookmarkStart w:id="5998" w:name="_Toc518472869"/>
      <w:bookmarkStart w:id="5999" w:name="_Toc8059902"/>
      <w:bookmarkStart w:id="6000" w:name="_Toc8061612"/>
      <w:bookmarkStart w:id="6001" w:name="_Toc8062144"/>
      <w:bookmarkStart w:id="6002" w:name="_Toc8064612"/>
      <w:bookmarkStart w:id="6003" w:name="_Toc8391289"/>
      <w:bookmarkStart w:id="6004" w:name="_Toc8391555"/>
      <w:bookmarkStart w:id="6005" w:name="_Toc8644760"/>
      <w:bookmarkStart w:id="6006" w:name="_Toc8645292"/>
      <w:bookmarkStart w:id="6007" w:name="_Toc8817773"/>
      <w:bookmarkStart w:id="6008" w:name="_Toc8818345"/>
      <w:bookmarkStart w:id="6009" w:name="_Toc8825714"/>
      <w:bookmarkStart w:id="6010" w:name="_Toc8831811"/>
      <w:bookmarkStart w:id="6011" w:name="_Toc8832720"/>
      <w:bookmarkStart w:id="6012" w:name="_Toc11153182"/>
      <w:bookmarkStart w:id="6013" w:name="_Toc11161103"/>
      <w:bookmarkStart w:id="6014" w:name="_Toc11167039"/>
      <w:bookmarkStart w:id="6015" w:name="_Toc11167575"/>
      <w:bookmarkStart w:id="6016" w:name="_Toc11169012"/>
      <w:bookmarkStart w:id="6017" w:name="_Toc11845965"/>
      <w:bookmarkStart w:id="6018" w:name="_Toc12611764"/>
      <w:bookmarkStart w:id="6019" w:name="_Toc12625031"/>
      <w:bookmarkStart w:id="6020" w:name="_Toc12627520"/>
      <w:bookmarkStart w:id="6021" w:name="_Toc12630410"/>
      <w:bookmarkStart w:id="6022" w:name="_Toc12632905"/>
      <w:bookmarkStart w:id="6023" w:name="_Toc17902977"/>
      <w:r w:rsidRPr="009B730A">
        <w:t>Inledning</w:t>
      </w:r>
      <w:bookmarkEnd w:id="5989"/>
      <w:bookmarkEnd w:id="5990"/>
      <w:bookmarkEnd w:id="5991"/>
      <w:bookmarkEnd w:id="5992"/>
      <w:bookmarkEnd w:id="5993"/>
      <w:bookmarkEnd w:id="5994"/>
      <w:bookmarkEnd w:id="5995"/>
      <w:bookmarkEnd w:id="5996"/>
      <w:bookmarkEnd w:id="5997"/>
      <w:bookmarkEnd w:id="5998"/>
      <w:bookmarkEnd w:id="5999"/>
      <w:bookmarkEnd w:id="6000"/>
      <w:bookmarkEnd w:id="6001"/>
      <w:bookmarkEnd w:id="6002"/>
      <w:bookmarkEnd w:id="6003"/>
      <w:bookmarkEnd w:id="6004"/>
      <w:bookmarkEnd w:id="6005"/>
      <w:bookmarkEnd w:id="6006"/>
      <w:bookmarkEnd w:id="6007"/>
      <w:bookmarkEnd w:id="6008"/>
      <w:bookmarkEnd w:id="6009"/>
      <w:bookmarkEnd w:id="6010"/>
      <w:bookmarkEnd w:id="6011"/>
      <w:bookmarkEnd w:id="6012"/>
      <w:bookmarkEnd w:id="6013"/>
      <w:bookmarkEnd w:id="6014"/>
      <w:bookmarkEnd w:id="6015"/>
      <w:bookmarkEnd w:id="6016"/>
      <w:bookmarkEnd w:id="6017"/>
      <w:bookmarkEnd w:id="6018"/>
      <w:bookmarkEnd w:id="6019"/>
      <w:bookmarkEnd w:id="6020"/>
      <w:bookmarkEnd w:id="6021"/>
      <w:bookmarkEnd w:id="6022"/>
      <w:bookmarkEnd w:id="6023"/>
    </w:p>
    <w:p w14:paraId="75FDBC9C" w14:textId="77777777" w:rsidR="001447FA" w:rsidRDefault="001447FA" w:rsidP="00D04BFD">
      <w:pPr>
        <w:pStyle w:val="Brdtext"/>
      </w:pPr>
      <w:r>
        <w:t>Medlemskapet i Europeiska unionen innebär att Sverige har en skyldighet att införa de bestämmelser i lagar och andra författningar som är nödvändiga för att genomföra andra tjänstepensionsdirektivet och att dessa bestämmelser träder i kraft senast det datum som anges i direktivet.</w:t>
      </w:r>
      <w:r w:rsidRPr="00EF3E32">
        <w:rPr>
          <w:rFonts w:ascii="TimesNewRomanPSMT" w:hAnsi="TimesNewRomanPSMT" w:cs="TimesNewRomanPSMT"/>
        </w:rPr>
        <w:t xml:space="preserve"> </w:t>
      </w:r>
      <w:r>
        <w:rPr>
          <w:rFonts w:ascii="TimesNewRomanPSMT" w:hAnsi="TimesNewRomanPSMT" w:cs="TimesNewRomanPSMT"/>
        </w:rPr>
        <w:t>För svenskt vidkommande</w:t>
      </w:r>
      <w:r w:rsidRPr="00050E04">
        <w:rPr>
          <w:rFonts w:ascii="TimesNewRomanPSMT" w:hAnsi="TimesNewRomanPSMT" w:cs="TimesNewRomanPSMT"/>
        </w:rPr>
        <w:t xml:space="preserve"> </w:t>
      </w:r>
      <w:r>
        <w:rPr>
          <w:rFonts w:ascii="TimesNewRomanPSMT" w:hAnsi="TimesNewRomanPSMT" w:cs="TimesNewRomanPSMT"/>
        </w:rPr>
        <w:t>kommer ikraftträdande av bestämmelserna dock ske först, enligt regeringens förslag, den 15 december</w:t>
      </w:r>
      <w:r w:rsidRPr="00DC7B48">
        <w:rPr>
          <w:rFonts w:ascii="TimesNewRomanPSMT" w:hAnsi="TimesNewRomanPSMT" w:cs="TimesNewRomanPSMT"/>
        </w:rPr>
        <w:t xml:space="preserve"> 2019</w:t>
      </w:r>
      <w:r>
        <w:rPr>
          <w:rFonts w:ascii="TimesNewRomanPSMT" w:hAnsi="TimesNewRomanPSMT" w:cs="TimesNewRomanPSMT"/>
        </w:rPr>
        <w:t>.</w:t>
      </w:r>
    </w:p>
    <w:p w14:paraId="2239AB61" w14:textId="77777777" w:rsidR="001447FA" w:rsidRDefault="001447FA" w:rsidP="001447FA">
      <w:pPr>
        <w:pStyle w:val="Brdtextmedindrag"/>
      </w:pPr>
      <w:r>
        <w:t>Förslaget till en ny lag om tjänstepensionsföretag genomför andra tjänstepensionsdirektivet i svensk rätt.</w:t>
      </w:r>
      <w:r w:rsidRPr="00EF3E32">
        <w:rPr>
          <w:rFonts w:ascii="TimesNewRomanPSMT" w:hAnsi="TimesNewRomanPSMT" w:cs="TimesNewRomanPSMT"/>
        </w:rPr>
        <w:t xml:space="preserve"> </w:t>
      </w:r>
      <w:r>
        <w:rPr>
          <w:rFonts w:ascii="TimesNewRomanPSMT" w:hAnsi="TimesNewRomanPSMT" w:cs="TimesNewRomanPSMT"/>
        </w:rPr>
        <w:t>En central utgångspunkt för den nya lagen är att tjänstepensionsföretagen driver en form av försäkrings</w:t>
      </w:r>
      <w:r>
        <w:rPr>
          <w:rFonts w:ascii="TimesNewRomanPSMT" w:hAnsi="TimesNewRomanPSMT" w:cs="TimesNewRomanPSMT"/>
        </w:rPr>
        <w:softHyphen/>
        <w:t>rörelse, dvs. driver verksamhet inom ramen för tryggandeformen tjänste</w:t>
      </w:r>
      <w:r>
        <w:rPr>
          <w:rFonts w:ascii="TimesNewRomanPSMT" w:hAnsi="TimesNewRomanPSMT" w:cs="TimesNewRomanPSMT"/>
        </w:rPr>
        <w:softHyphen/>
        <w:t>pensionsförsäkring. Av det skälet ska delar av försäkringsrörelse</w:t>
      </w:r>
      <w:r>
        <w:rPr>
          <w:rFonts w:ascii="TimesNewRomanPSMT" w:hAnsi="TimesNewRomanPSMT" w:cs="TimesNewRomanPSMT"/>
        </w:rPr>
        <w:softHyphen/>
        <w:t>lagen enligt regeringens förslag vara tillämplig (se avsnitt 5.5)</w:t>
      </w:r>
      <w:r w:rsidRPr="00DC7B48">
        <w:rPr>
          <w:rFonts w:ascii="TimesNewRomanPSMT" w:hAnsi="TimesNewRomanPSMT" w:cs="TimesNewRomanPSMT"/>
        </w:rPr>
        <w:t xml:space="preserve">. Till skillnad från </w:t>
      </w:r>
      <w:r>
        <w:rPr>
          <w:rFonts w:ascii="TimesNewRomanPSMT" w:hAnsi="TimesNewRomanPSMT" w:cs="TimesNewRomanPSMT"/>
        </w:rPr>
        <w:lastRenderedPageBreak/>
        <w:t>det</w:t>
      </w:r>
      <w:r w:rsidRPr="00DC7B48">
        <w:rPr>
          <w:rFonts w:ascii="TimesNewRomanPSMT" w:hAnsi="TimesNewRomanPSMT" w:cs="TimesNewRomanPSMT"/>
        </w:rPr>
        <w:t xml:space="preserve"> som </w:t>
      </w:r>
      <w:r>
        <w:rPr>
          <w:rFonts w:ascii="TimesNewRomanPSMT" w:hAnsi="TimesNewRomanPSMT" w:cs="TimesNewRomanPSMT"/>
        </w:rPr>
        <w:t>föreslås</w:t>
      </w:r>
      <w:r w:rsidRPr="00DC7B48">
        <w:rPr>
          <w:rFonts w:ascii="TimesNewRomanPSMT" w:hAnsi="TimesNewRomanPSMT" w:cs="TimesNewRomanPSMT"/>
        </w:rPr>
        <w:t xml:space="preserve"> i promemorian anser </w:t>
      </w:r>
      <w:r>
        <w:rPr>
          <w:rFonts w:ascii="TimesNewRomanPSMT" w:hAnsi="TimesNewRomanPSMT" w:cs="TimesNewRomanPSMT"/>
        </w:rPr>
        <w:t xml:space="preserve">dock </w:t>
      </w:r>
      <w:r w:rsidRPr="00DC7B48">
        <w:rPr>
          <w:rFonts w:ascii="TimesNewRomanPSMT" w:hAnsi="TimesNewRomanPSMT" w:cs="TimesNewRomanPSMT"/>
        </w:rPr>
        <w:t xml:space="preserve">regeringen att tillämpliga delar av försäkringsrörelselagen </w:t>
      </w:r>
      <w:r>
        <w:rPr>
          <w:rFonts w:ascii="TimesNewRomanPSMT" w:hAnsi="TimesNewRomanPSMT" w:cs="TimesNewRomanPSMT"/>
        </w:rPr>
        <w:t>inlemmas i regleringen för tjänstepensions</w:t>
      </w:r>
      <w:r>
        <w:rPr>
          <w:rFonts w:ascii="TimesNewRomanPSMT" w:hAnsi="TimesNewRomanPSMT" w:cs="TimesNewRomanPSMT"/>
        </w:rPr>
        <w:softHyphen/>
        <w:t>företag</w:t>
      </w:r>
      <w:r w:rsidRPr="00DC7B48">
        <w:rPr>
          <w:rFonts w:ascii="TimesNewRomanPSMT" w:hAnsi="TimesNewRomanPSMT" w:cs="TimesNewRomanPSMT"/>
        </w:rPr>
        <w:t xml:space="preserve"> </w:t>
      </w:r>
      <w:r>
        <w:rPr>
          <w:rFonts w:ascii="TimesNewRomanPSMT" w:hAnsi="TimesNewRomanPSMT" w:cs="TimesNewRomanPSMT"/>
        </w:rPr>
        <w:t>genom hänvisningar som direkt pekar ut de regler i försäkrings</w:t>
      </w:r>
      <w:r>
        <w:rPr>
          <w:rFonts w:ascii="TimesNewRomanPSMT" w:hAnsi="TimesNewRomanPSMT" w:cs="TimesNewRomanPSMT"/>
        </w:rPr>
        <w:softHyphen/>
        <w:t>rörelselagen som ska gälla för tjänstepensionsföretag. En sådan hänvis</w:t>
      </w:r>
      <w:r>
        <w:rPr>
          <w:rFonts w:ascii="TimesNewRomanPSMT" w:hAnsi="TimesNewRomanPSMT" w:cs="TimesNewRomanPSMT"/>
        </w:rPr>
        <w:softHyphen/>
        <w:t>ningsteknik borde skapa en ökad tydlighet och bättre förutsättningar för en effektiv och säker rättstillämpning</w:t>
      </w:r>
      <w:r w:rsidRPr="00DC7B48">
        <w:rPr>
          <w:rFonts w:ascii="TimesNewRomanPSMT" w:hAnsi="TimesNewRomanPSMT" w:cs="TimesNewRomanPSMT"/>
        </w:rPr>
        <w:t>.</w:t>
      </w:r>
      <w:r>
        <w:t xml:space="preserve"> </w:t>
      </w:r>
    </w:p>
    <w:p w14:paraId="197061B6" w14:textId="4820D946" w:rsidR="001447FA" w:rsidRPr="002B77DE" w:rsidRDefault="004E15D2" w:rsidP="001447FA">
      <w:pPr>
        <w:pStyle w:val="Brdtextmedindrag"/>
      </w:pPr>
      <w:r>
        <w:t>A</w:t>
      </w:r>
      <w:r w:rsidR="002B7651" w:rsidRPr="002B7651">
        <w:t>ndra tjänstepensions</w:t>
      </w:r>
      <w:r>
        <w:t>d</w:t>
      </w:r>
      <w:r w:rsidR="001447FA">
        <w:t>irektivet är ett minimi</w:t>
      </w:r>
      <w:r w:rsidR="001447FA">
        <w:softHyphen/>
        <w:t>harmoniseringsdirektiv och hindrar därmed inte medlemsstaterna från att behålla eller införa ytterligare bestämmelser utöver det som anges i direktivet, för ett ökat kundskydd, förutsatt att sådana bestämmelser står i överensstämmelse med unionsrätten.</w:t>
      </w:r>
      <w:r w:rsidR="001447FA" w:rsidRPr="00EF3E32">
        <w:rPr>
          <w:rFonts w:ascii="TimesNewRomanPSMT" w:hAnsi="TimesNewRomanPSMT" w:cs="TimesNewRomanPSMT"/>
        </w:rPr>
        <w:t xml:space="preserve"> </w:t>
      </w:r>
      <w:r w:rsidR="001447FA">
        <w:rPr>
          <w:rFonts w:ascii="TimesNewRomanPSMT" w:hAnsi="TimesNewRomanPSMT" w:cs="TimesNewRomanPSMT"/>
        </w:rPr>
        <w:t>En direkt konsekvens är att genomförandet av andra tjänste</w:t>
      </w:r>
      <w:r>
        <w:rPr>
          <w:rFonts w:ascii="TimesNewRomanPSMT" w:hAnsi="TimesNewRomanPSMT" w:cs="TimesNewRomanPSMT"/>
        </w:rPr>
        <w:softHyphen/>
      </w:r>
      <w:r w:rsidR="001447FA">
        <w:rPr>
          <w:rFonts w:ascii="TimesNewRomanPSMT" w:hAnsi="TimesNewRomanPSMT" w:cs="TimesNewRomanPSMT"/>
        </w:rPr>
        <w:t>pensionsdirektivet kan komma att skilja sig åt i olika medlemsstater. Detta kan i sin tur medföra andra förutsättningar för bl</w:t>
      </w:r>
      <w:r>
        <w:rPr>
          <w:rFonts w:ascii="TimesNewRomanPSMT" w:hAnsi="TimesNewRomanPSMT" w:cs="TimesNewRomanPSMT"/>
        </w:rPr>
        <w:t>.</w:t>
      </w:r>
      <w:r w:rsidR="001447FA">
        <w:rPr>
          <w:rFonts w:ascii="TimesNewRomanPSMT" w:hAnsi="TimesNewRomanPSMT" w:cs="TimesNewRomanPSMT"/>
        </w:rPr>
        <w:t>a</w:t>
      </w:r>
      <w:r>
        <w:rPr>
          <w:rFonts w:ascii="TimesNewRomanPSMT" w:hAnsi="TimesNewRomanPSMT" w:cs="TimesNewRomanPSMT"/>
        </w:rPr>
        <w:t>.</w:t>
      </w:r>
      <w:r w:rsidR="001447FA">
        <w:rPr>
          <w:rFonts w:ascii="TimesNewRomanPSMT" w:hAnsi="TimesNewRomanPSMT" w:cs="TimesNewRomanPSMT"/>
        </w:rPr>
        <w:t xml:space="preserve"> gränsöverskridande verksamhet och konkurrensförhållanden än vad genomförande av ett fullharmoniserings</w:t>
      </w:r>
      <w:r w:rsidR="001447FA">
        <w:rPr>
          <w:rFonts w:ascii="TimesNewRomanPSMT" w:hAnsi="TimesNewRomanPSMT" w:cs="TimesNewRomanPSMT"/>
        </w:rPr>
        <w:softHyphen/>
        <w:t xml:space="preserve">direktiv skulle ha gjort. </w:t>
      </w:r>
    </w:p>
    <w:p w14:paraId="076142CF" w14:textId="77777777" w:rsidR="001447FA" w:rsidRDefault="001447FA" w:rsidP="001447FA">
      <w:pPr>
        <w:pStyle w:val="Brdtextmedindrag"/>
      </w:pPr>
      <w:r>
        <w:t>Förslaget innebär att Sverige utnyttjar den möjlighet som ges genom andra tjänstepensionsdirektivet att införa en på det direktivet baserad, och därmed särskilt anpassad, nationell reglering för företag som tillhanda</w:t>
      </w:r>
      <w:r>
        <w:softHyphen/>
        <w:t>håller tjänstepensionsförsäkring som har sin grund i överens</w:t>
      </w:r>
      <w:r>
        <w:softHyphen/>
        <w:t xml:space="preserve">kommelser eller avtal mellan arbetsgivare och arbetstagare eller deras respektive företrädare. </w:t>
      </w:r>
    </w:p>
    <w:p w14:paraId="394CC1D0" w14:textId="77777777" w:rsidR="001447FA" w:rsidRDefault="001447FA" w:rsidP="001447FA">
      <w:pPr>
        <w:pStyle w:val="Brdtextmedindrag"/>
      </w:pPr>
      <w:r>
        <w:t xml:space="preserve">Det föreslås att vissa nationella regler införs som går längre än de krav som följer av direktivet, bl.a. att det införs ett riskkänsligt kapitalkrav, </w:t>
      </w:r>
      <w:r>
        <w:rPr>
          <w:rFonts w:ascii="TimesNewRomanPSMT" w:hAnsi="TimesNewRomanPSMT" w:cs="TimesNewRomanPSMT"/>
        </w:rPr>
        <w:t xml:space="preserve">regler för grupper och finansiella konglomerat samt distributionsregler, </w:t>
      </w:r>
      <w:r>
        <w:t xml:space="preserve">men även en förstärkt reglering kring företagsstyrning och riskhantering. </w:t>
      </w:r>
    </w:p>
    <w:p w14:paraId="50B40E65" w14:textId="77777777" w:rsidR="001447FA" w:rsidRPr="00F62ADC" w:rsidRDefault="001447FA" w:rsidP="001447FA">
      <w:pPr>
        <w:pStyle w:val="Brdtextmedindrag"/>
      </w:pPr>
      <w:r w:rsidRPr="00602C6B">
        <w:t xml:space="preserve">I samband med genomförandet av </w:t>
      </w:r>
      <w:r w:rsidRPr="003F6FB5">
        <w:t xml:space="preserve">Solvens II-direktivet </w:t>
      </w:r>
      <w:r w:rsidRPr="00602C6B">
        <w:t>infördes nya bestämmelser om företagsstyrning för försäkringsföretag. Dessa bestäm</w:t>
      </w:r>
      <w:r>
        <w:softHyphen/>
      </w:r>
      <w:r w:rsidRPr="00602C6B">
        <w:t>melser gäller även för de företag som följer övergångs</w:t>
      </w:r>
      <w:r>
        <w:softHyphen/>
      </w:r>
      <w:r w:rsidRPr="00602C6B">
        <w:t>bestämmelserna</w:t>
      </w:r>
      <w:r>
        <w:t xml:space="preserve"> till lagen (2015:700) om ändring i försäkringsrörelselagen (2010:2043)</w:t>
      </w:r>
      <w:r w:rsidRPr="00602C6B">
        <w:t>, dock med vissa lättnader för de företag som driver en verksamhet som endast avser tjänstepensionsförsäkringar eller endast i ringa omfattning driver övrig livförsäkringsverksamhet. Bestämmelserna som nu föreslås för tjänstepensionsföretag går något längre än vad andra tjänstepensions</w:t>
      </w:r>
      <w:r>
        <w:softHyphen/>
      </w:r>
      <w:r w:rsidRPr="00602C6B">
        <w:t xml:space="preserve">direktivet kräver, men </w:t>
      </w:r>
      <w:r>
        <w:t>ligger i många delar nära</w:t>
      </w:r>
      <w:r w:rsidRPr="00602C6B">
        <w:t xml:space="preserve"> </w:t>
      </w:r>
      <w:r>
        <w:t>det</w:t>
      </w:r>
      <w:r w:rsidRPr="00602C6B">
        <w:t xml:space="preserve"> som gäller för de företag som i</w:t>
      </w:r>
      <w:r>
        <w:t xml:space="preserve"> </w:t>
      </w:r>
      <w:r w:rsidRPr="00602C6B">
        <w:t>dag följer försäkringsrörelselagen. De som följer övergångs</w:t>
      </w:r>
      <w:r>
        <w:softHyphen/>
      </w:r>
      <w:r w:rsidRPr="00602C6B">
        <w:t xml:space="preserve">bestämmelserna får </w:t>
      </w:r>
      <w:r>
        <w:t>till viss del en ökad regeluppsättning</w:t>
      </w:r>
      <w:r w:rsidRPr="00602C6B">
        <w:t>.</w:t>
      </w:r>
    </w:p>
    <w:p w14:paraId="26991D9F" w14:textId="77777777" w:rsidR="001447FA" w:rsidRPr="00414EEB" w:rsidRDefault="001447FA" w:rsidP="009B730A">
      <w:pPr>
        <w:pStyle w:val="Rubrik2"/>
      </w:pPr>
      <w:bookmarkStart w:id="6024" w:name="_Toc518396744"/>
      <w:bookmarkStart w:id="6025" w:name="_Toc518401055"/>
      <w:bookmarkStart w:id="6026" w:name="_Toc518401772"/>
      <w:bookmarkStart w:id="6027" w:name="_Toc518402011"/>
      <w:bookmarkStart w:id="6028" w:name="_Toc518463165"/>
      <w:bookmarkStart w:id="6029" w:name="_Toc518462861"/>
      <w:bookmarkStart w:id="6030" w:name="_Toc518463817"/>
      <w:bookmarkStart w:id="6031" w:name="_Toc518464192"/>
      <w:bookmarkStart w:id="6032" w:name="_Toc518464431"/>
      <w:bookmarkStart w:id="6033" w:name="_Toc518472870"/>
      <w:bookmarkStart w:id="6034" w:name="_Toc8059903"/>
      <w:bookmarkStart w:id="6035" w:name="_Toc8061613"/>
      <w:bookmarkStart w:id="6036" w:name="_Toc8062145"/>
      <w:bookmarkStart w:id="6037" w:name="_Toc8064613"/>
      <w:bookmarkStart w:id="6038" w:name="_Toc8391290"/>
      <w:bookmarkStart w:id="6039" w:name="_Toc8391556"/>
      <w:bookmarkStart w:id="6040" w:name="_Toc8644761"/>
      <w:bookmarkStart w:id="6041" w:name="_Toc8645293"/>
      <w:bookmarkStart w:id="6042" w:name="_Toc8817774"/>
      <w:bookmarkStart w:id="6043" w:name="_Toc8818346"/>
      <w:bookmarkStart w:id="6044" w:name="_Toc8825715"/>
      <w:bookmarkStart w:id="6045" w:name="_Toc8831812"/>
      <w:bookmarkStart w:id="6046" w:name="_Toc8832721"/>
      <w:bookmarkStart w:id="6047" w:name="_Toc11153183"/>
      <w:bookmarkStart w:id="6048" w:name="_Toc11161104"/>
      <w:bookmarkStart w:id="6049" w:name="_Toc11167040"/>
      <w:bookmarkStart w:id="6050" w:name="_Toc11167576"/>
      <w:bookmarkStart w:id="6051" w:name="_Toc11169013"/>
      <w:bookmarkStart w:id="6052" w:name="_Toc11845966"/>
      <w:bookmarkStart w:id="6053" w:name="_Toc12611765"/>
      <w:bookmarkStart w:id="6054" w:name="_Toc12625032"/>
      <w:bookmarkStart w:id="6055" w:name="_Toc12627521"/>
      <w:bookmarkStart w:id="6056" w:name="_Toc12630411"/>
      <w:bookmarkStart w:id="6057" w:name="_Toc12632906"/>
      <w:bookmarkStart w:id="6058" w:name="_Toc17902978"/>
      <w:r w:rsidRPr="009B730A">
        <w:t>Problem</w:t>
      </w:r>
      <w:r>
        <w:t xml:space="preserve"> och mål med regleringen</w:t>
      </w:r>
      <w:bookmarkEnd w:id="6024"/>
      <w:bookmarkEnd w:id="6025"/>
      <w:bookmarkEnd w:id="6026"/>
      <w:bookmarkEnd w:id="6027"/>
      <w:bookmarkEnd w:id="6028"/>
      <w:bookmarkEnd w:id="6029"/>
      <w:bookmarkEnd w:id="6030"/>
      <w:bookmarkEnd w:id="6031"/>
      <w:bookmarkEnd w:id="6032"/>
      <w:bookmarkEnd w:id="6033"/>
      <w:bookmarkEnd w:id="6034"/>
      <w:bookmarkEnd w:id="6035"/>
      <w:bookmarkEnd w:id="6036"/>
      <w:bookmarkEnd w:id="6037"/>
      <w:bookmarkEnd w:id="6038"/>
      <w:bookmarkEnd w:id="6039"/>
      <w:bookmarkEnd w:id="6040"/>
      <w:bookmarkEnd w:id="6041"/>
      <w:bookmarkEnd w:id="6042"/>
      <w:bookmarkEnd w:id="6043"/>
      <w:bookmarkEnd w:id="6044"/>
      <w:bookmarkEnd w:id="6045"/>
      <w:bookmarkEnd w:id="6046"/>
      <w:bookmarkEnd w:id="6047"/>
      <w:bookmarkEnd w:id="6048"/>
      <w:bookmarkEnd w:id="6049"/>
      <w:bookmarkEnd w:id="6050"/>
      <w:bookmarkEnd w:id="6051"/>
      <w:bookmarkEnd w:id="6052"/>
      <w:bookmarkEnd w:id="6053"/>
      <w:bookmarkEnd w:id="6054"/>
      <w:bookmarkEnd w:id="6055"/>
      <w:bookmarkEnd w:id="6056"/>
      <w:bookmarkEnd w:id="6057"/>
      <w:bookmarkEnd w:id="6058"/>
    </w:p>
    <w:p w14:paraId="5B1229F0" w14:textId="2F3C2873" w:rsidR="001447FA" w:rsidRDefault="001447FA" w:rsidP="001447FA">
      <w:pPr>
        <w:pStyle w:val="Brdtext"/>
      </w:pPr>
      <w:r>
        <w:t xml:space="preserve">I </w:t>
      </w:r>
      <w:r w:rsidR="009B0683">
        <w:t>avsnitt</w:t>
      </w:r>
      <w:r w:rsidRPr="006011FC">
        <w:t xml:space="preserve"> 5</w:t>
      </w:r>
      <w:r>
        <w:t xml:space="preserve"> finns en översiktlig redogörelse över problem att hantera och mål att uppnå med den nya tjänstepensionsregleringen. </w:t>
      </w:r>
    </w:p>
    <w:p w14:paraId="62DFB979" w14:textId="6574DB0C" w:rsidR="001447FA" w:rsidRDefault="001447FA" w:rsidP="00D04BFD">
      <w:pPr>
        <w:pStyle w:val="Brdtextmedindrag"/>
      </w:pPr>
      <w:r>
        <w:t>I dag är det inte möjligt att i Sverige bilda tjänstepensionsinstitut – dvs. institut som unionsrättsligt lyder under första tjänstepensionsdirektivet – i annan form än pensionsstiftelser enligt lagen (1967:531) om tryggande av pensionsutfästelse m.m. (tryggandelagen). Tidigare fanns en lagstiftning – lagen (1972:262) om understödsföreningar (UFL) – som gav utrymme för under</w:t>
      </w:r>
      <w:r>
        <w:softHyphen/>
        <w:t>stöds</w:t>
      </w:r>
      <w:r>
        <w:softHyphen/>
        <w:t>föreningar, de s.k. tjänstepensionskassorna, att driva tjänste</w:t>
      </w:r>
      <w:r>
        <w:softHyphen/>
        <w:t>pensions</w:t>
      </w:r>
      <w:r>
        <w:softHyphen/>
        <w:t xml:space="preserve">verksamhet i enlighet med första tjänstepensionsdirektivet. Den lagstiftningen upphävdes den 1 april 2011. Tjänstepensionskassorna, </w:t>
      </w:r>
      <w:r>
        <w:lastRenderedPageBreak/>
        <w:t>liksom övriga understödsföreningar, får dock enligt 7 § lagen (2011:2044) om införande av försäkringsrörelselagen (2010:2043) fortsätta driva verk</w:t>
      </w:r>
      <w:r w:rsidR="009B0683">
        <w:softHyphen/>
      </w:r>
      <w:r>
        <w:t>samhet till utgången av juni 2019 och därefter omfattas av bestäm</w:t>
      </w:r>
      <w:r>
        <w:softHyphen/>
        <w:t>melserna i lagen om understödsföreningar. Övergångstiden har nyligen förlängts till utgången av april 2020 (</w:t>
      </w:r>
      <w:r w:rsidR="00B62424">
        <w:t>SFS 2019:316</w:t>
      </w:r>
      <w:r w:rsidRPr="00AD32A3">
        <w:t>)</w:t>
      </w:r>
      <w:r>
        <w:t>.</w:t>
      </w:r>
    </w:p>
    <w:p w14:paraId="3BDB3644" w14:textId="77777777" w:rsidR="001447FA" w:rsidRPr="00C350BB" w:rsidRDefault="001447FA" w:rsidP="001447FA">
      <w:pPr>
        <w:pStyle w:val="Brdtextmedindrag"/>
        <w:rPr>
          <w:highlight w:val="yellow"/>
          <w:lang w:eastAsia="sv-SE"/>
        </w:rPr>
      </w:pPr>
      <w:r>
        <w:t>Genom förslagen i denna proposition kan det nuvarande utbudet av olika tryggandeformer på tjänstepensionsområdet både bibehållas och breddas, dvs. det ges möjlighet att behålla gamla och skapa nya tjänste</w:t>
      </w:r>
      <w:r>
        <w:softHyphen/>
        <w:t>pensions</w:t>
      </w:r>
      <w:r>
        <w:softHyphen/>
        <w:t>lösningar.</w:t>
      </w:r>
      <w:r w:rsidRPr="008F59BA">
        <w:t xml:space="preserve"> </w:t>
      </w:r>
      <w:r>
        <w:t>Tjänstepensionskassor och försäkringsföretag som uppfyller vissa krav ska kunna omvandlas till tjänstepensionsföretag under en obegränsad tid (se avsnitt 6</w:t>
      </w:r>
      <w:r w:rsidRPr="008D7CBE">
        <w:t>.3</w:t>
      </w:r>
      <w:r>
        <w:t xml:space="preserve">). </w:t>
      </w:r>
      <w:r w:rsidRPr="001C0534">
        <w:rPr>
          <w:spacing w:val="-2"/>
          <w:lang w:eastAsia="sv-SE"/>
        </w:rPr>
        <w:t>Förslage</w:t>
      </w:r>
      <w:r>
        <w:rPr>
          <w:spacing w:val="-2"/>
          <w:lang w:eastAsia="sv-SE"/>
        </w:rPr>
        <w:t>n</w:t>
      </w:r>
      <w:r w:rsidRPr="001C0534">
        <w:rPr>
          <w:lang w:eastAsia="sv-SE"/>
        </w:rPr>
        <w:t xml:space="preserve"> ger dessa företag möjlighet att – </w:t>
      </w:r>
      <w:r>
        <w:rPr>
          <w:lang w:eastAsia="sv-SE"/>
        </w:rPr>
        <w:t xml:space="preserve">i förekommande fall </w:t>
      </w:r>
      <w:r w:rsidRPr="001C0534">
        <w:rPr>
          <w:lang w:eastAsia="sv-SE"/>
        </w:rPr>
        <w:t xml:space="preserve">efter renodling av verksamheten – </w:t>
      </w:r>
      <w:r w:rsidRPr="001C0534">
        <w:rPr>
          <w:spacing w:val="-2"/>
          <w:lang w:eastAsia="sv-SE"/>
        </w:rPr>
        <w:t>fortsätta att driva sin tjänstepensionsverksamhet på de villkor som</w:t>
      </w:r>
      <w:r w:rsidRPr="001C0534">
        <w:rPr>
          <w:lang w:eastAsia="sv-SE"/>
        </w:rPr>
        <w:t xml:space="preserve"> gäller enligt</w:t>
      </w:r>
      <w:r>
        <w:rPr>
          <w:lang w:eastAsia="sv-SE"/>
        </w:rPr>
        <w:t xml:space="preserve"> den nya regleringen</w:t>
      </w:r>
      <w:r w:rsidRPr="001C0534">
        <w:rPr>
          <w:lang w:eastAsia="sv-SE"/>
        </w:rPr>
        <w:t xml:space="preserve">. </w:t>
      </w:r>
    </w:p>
    <w:p w14:paraId="63BDAA57" w14:textId="4B26D4AF" w:rsidR="001447FA" w:rsidRDefault="001447FA" w:rsidP="001447FA">
      <w:pPr>
        <w:pStyle w:val="Brdtextmedindrag"/>
      </w:pPr>
      <w:r>
        <w:t>Syftet med andra tjänstepensionsdirektivet är i grunden att skydda och erbjuda trygghet åt nuvarande och framtida pensionärer från fattigdom på ålderdomen (skäl</w:t>
      </w:r>
      <w:r w:rsidR="00B03153">
        <w:t>en</w:t>
      </w:r>
      <w:r>
        <w:t xml:space="preserve"> 2 och 10 i direktivet). Vidare syftar direktivet till att underlätta gränsöverskridande verksamhet av tjänstepensionsinstituten samt rörligheten för arbetstagare mellan medlemsstaterna i EU (skäl</w:t>
      </w:r>
      <w:r w:rsidR="00B03153">
        <w:t>en</w:t>
      </w:r>
      <w:r>
        <w:t xml:space="preserve"> 2, 4 och 6). Dessutom är direktivet också avsett att främja tjänstepension som företeelse, mot bakgrund av tjänstepensionsinstitutens viktiga roll i finansieringen av EU:s ekonomi (skäl 8).</w:t>
      </w:r>
    </w:p>
    <w:p w14:paraId="7E3CAB10" w14:textId="77777777" w:rsidR="001447FA" w:rsidRDefault="001447FA" w:rsidP="001447FA">
      <w:pPr>
        <w:pStyle w:val="Brdtextmedindrag"/>
      </w:pPr>
      <w:r>
        <w:t>Motiven för den svenska regleringen med anledning av andra tjänste</w:t>
      </w:r>
      <w:r>
        <w:softHyphen/>
        <w:t>pensionsdirektivet är, liksom vid genomförandet av första tjänstepensions</w:t>
      </w:r>
      <w:r>
        <w:softHyphen/>
        <w:t xml:space="preserve">direktivet, att möjliggöra en effektiv förvaltning av tjänstepensionskapital samtidigt som ett fullgott skydd för nuvarande och framtida pensionärer säkerställs (se avsnitt 5.6). </w:t>
      </w:r>
    </w:p>
    <w:p w14:paraId="787B6E62" w14:textId="395DF801" w:rsidR="001447FA" w:rsidRDefault="001447FA" w:rsidP="001447FA">
      <w:pPr>
        <w:pStyle w:val="Brdtextmedindrag"/>
      </w:pPr>
      <w:r>
        <w:t>Den svenska regleringen syftar vidare till att undvika omotiverad snedvridning av konkurrensen (se avsnitt 5.7), men strävan att undvika konkurrens</w:t>
      </w:r>
      <w:r>
        <w:softHyphen/>
        <w:t>snedvridning ska inte drivas så långt att den motverkar syftet att åstadkomma en effektiv förvaltning av pensionskapitalet i förening med ett fullgott skydd för nuvarande och framtida pensionärer.</w:t>
      </w:r>
    </w:p>
    <w:p w14:paraId="3246A342" w14:textId="77777777" w:rsidR="001447FA" w:rsidRPr="009B0683" w:rsidRDefault="001447FA" w:rsidP="00AA5B6B">
      <w:pPr>
        <w:pStyle w:val="Rubrik2"/>
      </w:pPr>
      <w:bookmarkStart w:id="6059" w:name="_Toc518396745"/>
      <w:bookmarkStart w:id="6060" w:name="_Toc518401056"/>
      <w:bookmarkStart w:id="6061" w:name="_Toc518401773"/>
      <w:bookmarkStart w:id="6062" w:name="_Toc518402012"/>
      <w:bookmarkStart w:id="6063" w:name="_Toc518463166"/>
      <w:bookmarkStart w:id="6064" w:name="_Toc518462862"/>
      <w:bookmarkStart w:id="6065" w:name="_Toc518463818"/>
      <w:bookmarkStart w:id="6066" w:name="_Toc518464193"/>
      <w:bookmarkStart w:id="6067" w:name="_Toc518464432"/>
      <w:bookmarkStart w:id="6068" w:name="_Toc518472871"/>
      <w:bookmarkStart w:id="6069" w:name="_Toc8059904"/>
      <w:bookmarkStart w:id="6070" w:name="_Toc8061614"/>
      <w:bookmarkStart w:id="6071" w:name="_Toc8062146"/>
      <w:bookmarkStart w:id="6072" w:name="_Toc8064614"/>
      <w:bookmarkStart w:id="6073" w:name="_Toc8391291"/>
      <w:bookmarkStart w:id="6074" w:name="_Toc8391557"/>
      <w:bookmarkStart w:id="6075" w:name="_Toc8644762"/>
      <w:bookmarkStart w:id="6076" w:name="_Toc8645294"/>
      <w:bookmarkStart w:id="6077" w:name="_Toc8817775"/>
      <w:bookmarkStart w:id="6078" w:name="_Toc8818347"/>
      <w:bookmarkStart w:id="6079" w:name="_Toc8825716"/>
      <w:bookmarkStart w:id="6080" w:name="_Toc8831813"/>
      <w:bookmarkStart w:id="6081" w:name="_Toc8832722"/>
      <w:bookmarkStart w:id="6082" w:name="_Toc11153184"/>
      <w:bookmarkStart w:id="6083" w:name="_Toc11161105"/>
      <w:bookmarkStart w:id="6084" w:name="_Toc11167041"/>
      <w:bookmarkStart w:id="6085" w:name="_Toc11167577"/>
      <w:bookmarkStart w:id="6086" w:name="_Toc11169014"/>
      <w:bookmarkStart w:id="6087" w:name="_Toc11845967"/>
      <w:bookmarkStart w:id="6088" w:name="_Toc12611766"/>
      <w:bookmarkStart w:id="6089" w:name="_Toc12625033"/>
      <w:bookmarkStart w:id="6090" w:name="_Toc12627522"/>
      <w:bookmarkStart w:id="6091" w:name="_Toc12630412"/>
      <w:bookmarkStart w:id="6092" w:name="_Toc12632907"/>
      <w:bookmarkStart w:id="6093" w:name="_Toc17902979"/>
      <w:r w:rsidRPr="009B0683">
        <w:t>Alternativa lösningar</w:t>
      </w:r>
      <w:bookmarkEnd w:id="6059"/>
      <w:bookmarkEnd w:id="6060"/>
      <w:bookmarkEnd w:id="6061"/>
      <w:bookmarkEnd w:id="6062"/>
      <w:bookmarkEnd w:id="6063"/>
      <w:bookmarkEnd w:id="6064"/>
      <w:bookmarkEnd w:id="6065"/>
      <w:bookmarkEnd w:id="6066"/>
      <w:bookmarkEnd w:id="6067"/>
      <w:bookmarkEnd w:id="6068"/>
      <w:bookmarkEnd w:id="6069"/>
      <w:bookmarkEnd w:id="6070"/>
      <w:bookmarkEnd w:id="6071"/>
      <w:bookmarkEnd w:id="6072"/>
      <w:bookmarkEnd w:id="6073"/>
      <w:bookmarkEnd w:id="6074"/>
      <w:bookmarkEnd w:id="6075"/>
      <w:bookmarkEnd w:id="6076"/>
      <w:bookmarkEnd w:id="6077"/>
      <w:bookmarkEnd w:id="6078"/>
      <w:bookmarkEnd w:id="6079"/>
      <w:bookmarkEnd w:id="6080"/>
      <w:bookmarkEnd w:id="6081"/>
      <w:bookmarkEnd w:id="6082"/>
      <w:bookmarkEnd w:id="6083"/>
      <w:bookmarkEnd w:id="6084"/>
      <w:bookmarkEnd w:id="6085"/>
      <w:bookmarkEnd w:id="6086"/>
      <w:bookmarkEnd w:id="6087"/>
      <w:bookmarkEnd w:id="6088"/>
      <w:bookmarkEnd w:id="6089"/>
      <w:bookmarkEnd w:id="6090"/>
      <w:bookmarkEnd w:id="6091"/>
      <w:bookmarkEnd w:id="6092"/>
      <w:bookmarkEnd w:id="6093"/>
    </w:p>
    <w:p w14:paraId="5AF1E5FA" w14:textId="77777777" w:rsidR="001447FA" w:rsidRDefault="001447FA" w:rsidP="009B730A">
      <w:pPr>
        <w:pStyle w:val="Rubrik3"/>
        <w:spacing w:before="0"/>
      </w:pPr>
      <w:bookmarkStart w:id="6094" w:name="_Toc518396746"/>
      <w:bookmarkStart w:id="6095" w:name="_Toc518401057"/>
      <w:bookmarkStart w:id="6096" w:name="_Toc518401774"/>
      <w:bookmarkStart w:id="6097" w:name="_Toc518402013"/>
      <w:bookmarkStart w:id="6098" w:name="_Toc518463167"/>
      <w:bookmarkStart w:id="6099" w:name="_Toc518462863"/>
      <w:bookmarkStart w:id="6100" w:name="_Toc518463819"/>
      <w:bookmarkStart w:id="6101" w:name="_Toc518464194"/>
      <w:bookmarkStart w:id="6102" w:name="_Toc518464433"/>
      <w:bookmarkStart w:id="6103" w:name="_Toc518472872"/>
      <w:bookmarkStart w:id="6104" w:name="_Toc8059905"/>
      <w:bookmarkStart w:id="6105" w:name="_Toc8061615"/>
      <w:bookmarkStart w:id="6106" w:name="_Toc8062147"/>
      <w:bookmarkStart w:id="6107" w:name="_Toc8064615"/>
      <w:bookmarkStart w:id="6108" w:name="_Toc8391292"/>
      <w:bookmarkStart w:id="6109" w:name="_Toc8391558"/>
      <w:bookmarkStart w:id="6110" w:name="_Toc8644763"/>
      <w:bookmarkStart w:id="6111" w:name="_Toc8645295"/>
      <w:bookmarkStart w:id="6112" w:name="_Toc8817776"/>
      <w:bookmarkStart w:id="6113" w:name="_Toc8818348"/>
      <w:bookmarkStart w:id="6114" w:name="_Toc8825717"/>
      <w:bookmarkStart w:id="6115" w:name="_Toc8831814"/>
      <w:bookmarkStart w:id="6116" w:name="_Toc8832723"/>
      <w:bookmarkStart w:id="6117" w:name="_Toc11153185"/>
      <w:bookmarkStart w:id="6118" w:name="_Toc11161106"/>
      <w:bookmarkStart w:id="6119" w:name="_Toc11167042"/>
      <w:bookmarkStart w:id="6120" w:name="_Toc11167578"/>
      <w:bookmarkStart w:id="6121" w:name="_Toc11169015"/>
      <w:bookmarkStart w:id="6122" w:name="_Toc11845968"/>
      <w:bookmarkStart w:id="6123" w:name="_Toc12611767"/>
      <w:bookmarkStart w:id="6124" w:name="_Toc12625034"/>
      <w:bookmarkStart w:id="6125" w:name="_Toc12627523"/>
      <w:bookmarkStart w:id="6126" w:name="_Toc12630413"/>
      <w:bookmarkStart w:id="6127" w:name="_Toc12632908"/>
      <w:bookmarkStart w:id="6128" w:name="_Toc17902980"/>
      <w:r>
        <w:t>Vad händer om inte reglerna införs?</w:t>
      </w:r>
      <w:bookmarkEnd w:id="6094"/>
      <w:bookmarkEnd w:id="6095"/>
      <w:bookmarkEnd w:id="6096"/>
      <w:bookmarkEnd w:id="6097"/>
      <w:bookmarkEnd w:id="6098"/>
      <w:bookmarkEnd w:id="6099"/>
      <w:bookmarkEnd w:id="6100"/>
      <w:bookmarkEnd w:id="6101"/>
      <w:bookmarkEnd w:id="6102"/>
      <w:bookmarkEnd w:id="6103"/>
      <w:bookmarkEnd w:id="6104"/>
      <w:bookmarkEnd w:id="6105"/>
      <w:bookmarkEnd w:id="6106"/>
      <w:bookmarkEnd w:id="6107"/>
      <w:bookmarkEnd w:id="6108"/>
      <w:bookmarkEnd w:id="6109"/>
      <w:bookmarkEnd w:id="6110"/>
      <w:bookmarkEnd w:id="6111"/>
      <w:bookmarkEnd w:id="6112"/>
      <w:bookmarkEnd w:id="6113"/>
      <w:bookmarkEnd w:id="6114"/>
      <w:bookmarkEnd w:id="6115"/>
      <w:bookmarkEnd w:id="6116"/>
      <w:bookmarkEnd w:id="6117"/>
      <w:bookmarkEnd w:id="6118"/>
      <w:bookmarkEnd w:id="6119"/>
      <w:bookmarkEnd w:id="6120"/>
      <w:bookmarkEnd w:id="6121"/>
      <w:bookmarkEnd w:id="6122"/>
      <w:bookmarkEnd w:id="6123"/>
      <w:bookmarkEnd w:id="6124"/>
      <w:bookmarkEnd w:id="6125"/>
      <w:bookmarkEnd w:id="6126"/>
      <w:bookmarkEnd w:id="6127"/>
      <w:bookmarkEnd w:id="6128"/>
    </w:p>
    <w:p w14:paraId="0D10A135" w14:textId="77777777" w:rsidR="001447FA" w:rsidRDefault="001447FA" w:rsidP="001447FA">
      <w:pPr>
        <w:pStyle w:val="Brdtext"/>
      </w:pPr>
      <w:r>
        <w:t>Om det inte införs någon ny svensk reglering för tjänstepensionsinstitut som har egna åtaganden gentemot nuvarande och framtida pensionärer, kommer Sverige inte längre att utnyttja möjligheten till en särskilt anpassad reglering för företag som vill driva sådan tjänstepensions</w:t>
      </w:r>
      <w:r>
        <w:softHyphen/>
        <w:t>verksamhet på de villkor som gäller enligt andra tjänste</w:t>
      </w:r>
      <w:r>
        <w:softHyphen/>
        <w:t xml:space="preserve">pensionsdirektivet, dvs. en särskilt anpassad reglering av det slag som hittills har gällt för tjänstepensionskassor. </w:t>
      </w:r>
    </w:p>
    <w:p w14:paraId="52052B9F" w14:textId="528380A4" w:rsidR="001447FA" w:rsidRDefault="001447FA" w:rsidP="001447FA">
      <w:pPr>
        <w:pStyle w:val="Brdtextmedindrag"/>
      </w:pPr>
      <w:r>
        <w:t xml:space="preserve">Vid genomförandet av Europaparlamentets och rådets direktiv 2009/138/EG av den 25 november 2009 om upptagande och utövande av försäkrings- och </w:t>
      </w:r>
      <w:r w:rsidRPr="00B4698B">
        <w:t>återförsäkringsverksamhet (Solvens II-direktivet), i</w:t>
      </w:r>
      <w:r>
        <w:t xml:space="preserve">nfördes en övergångsreglering som innebär att försäkringsföretag som driver tjänstepensionsverksamhet för den delen av verksamheten t.o.m. den 31 december 2019 får tillämpa äldre bestämmelser om rörelse, tillsyn </w:t>
      </w:r>
      <w:r>
        <w:lastRenderedPageBreak/>
        <w:t>och ingripande samt föreskrifter som har meddelats med stöd av dessa bestämmelser (se avsnitt 4.5.1). Om det inte införs någon svensk tjänstepensionsreglering måste dessa företag från och med den 1 januari 2020 följa försäkringsrörelselagen (2010:2043</w:t>
      </w:r>
      <w:r w:rsidR="009B0683">
        <w:t>)</w:t>
      </w:r>
      <w:r>
        <w:t xml:space="preserve">, </w:t>
      </w:r>
      <w:r w:rsidR="009B0683">
        <w:t xml:space="preserve">förkortad </w:t>
      </w:r>
      <w:r>
        <w:t>FRL.</w:t>
      </w:r>
    </w:p>
    <w:p w14:paraId="2B674389" w14:textId="3403A7E2" w:rsidR="001447FA" w:rsidRDefault="001447FA" w:rsidP="001447FA">
      <w:pPr>
        <w:pStyle w:val="Brdtextmedindrag"/>
      </w:pPr>
      <w:r>
        <w:t xml:space="preserve">Tjänstepensionskassorna </w:t>
      </w:r>
      <w:r w:rsidRPr="00977C98">
        <w:t xml:space="preserve">har </w:t>
      </w:r>
      <w:r>
        <w:t xml:space="preserve">som </w:t>
      </w:r>
      <w:r w:rsidR="00AB23A2">
        <w:t>anges</w:t>
      </w:r>
      <w:r>
        <w:t xml:space="preserve"> ovan </w:t>
      </w:r>
      <w:r w:rsidRPr="00977C98">
        <w:t>tid</w:t>
      </w:r>
      <w:r>
        <w:t>igare tillämpat lagen</w:t>
      </w:r>
      <w:r w:rsidRPr="00977C98">
        <w:t xml:space="preserve"> om unde</w:t>
      </w:r>
      <w:r>
        <w:t>rstödsföreningar (se åter avsnitt 4.5.1)</w:t>
      </w:r>
      <w:r w:rsidRPr="00977C98">
        <w:t xml:space="preserve">. </w:t>
      </w:r>
      <w:r>
        <w:t>Om det inte införs någon ny svensk reglering på grundval av andra tjänstepensionsdirektivet måste en tjänstepensionskassa senast den sista juni 2019 ansöka om tillstånd att driva verksamhet enligt försäkringsrörelselagen eller träda i likvidation (se 7 § lagen [2010:2044] om införande av försäkringsrörelselagen [2010:2043]).</w:t>
      </w:r>
    </w:p>
    <w:p w14:paraId="3396B144" w14:textId="4B17DAAB" w:rsidR="001447FA" w:rsidRPr="00347EF0" w:rsidRDefault="001447FA" w:rsidP="001447FA">
      <w:pPr>
        <w:pStyle w:val="Brdtextmedindrag"/>
      </w:pPr>
      <w:r w:rsidRPr="00634891">
        <w:rPr>
          <w:i/>
        </w:rPr>
        <w:t>Finansinspektionen</w:t>
      </w:r>
      <w:r w:rsidRPr="006F25C1">
        <w:t xml:space="preserve"> efterfrågar i sitt remissvar en </w:t>
      </w:r>
      <w:r w:rsidRPr="0089016B">
        <w:t>bedömning av dels konsekvenserna om försäkringsföretag och understödsföreningar skulle driva tjänstepensionsverksamhet enligt försäkringsrörelselagen i</w:t>
      </w:r>
      <w:r w:rsidR="00135C3E">
        <w:t xml:space="preserve"> </w:t>
      </w:r>
      <w:r w:rsidRPr="0089016B">
        <w:t xml:space="preserve">stället för enligt </w:t>
      </w:r>
      <w:r>
        <w:t xml:space="preserve">den nya </w:t>
      </w:r>
      <w:r w:rsidRPr="0089016B">
        <w:t>lagen om tjänstepensionsföretag, dels konsekvenser av att införa olika regleringar för dessa typer av företag i</w:t>
      </w:r>
      <w:r w:rsidR="00135C3E">
        <w:t xml:space="preserve"> </w:t>
      </w:r>
      <w:r w:rsidRPr="0089016B">
        <w:t xml:space="preserve">stället för att införa en gemensam lag. I det första fallet skulle ett för denna verksamhet särskilt anpassat regelverk inte </w:t>
      </w:r>
      <w:r>
        <w:t>skapas</w:t>
      </w:r>
      <w:r w:rsidRPr="0089016B">
        <w:t xml:space="preserve">, </w:t>
      </w:r>
      <w:r>
        <w:t xml:space="preserve">vilket </w:t>
      </w:r>
      <w:r w:rsidRPr="0089016B">
        <w:t>innebär en risk för diskrepans mellan de risker verksamheten är förknippad med och de krav som ställs för att driva den. I det andra fallet kan konstateras att den proportionali</w:t>
      </w:r>
      <w:r>
        <w:softHyphen/>
      </w:r>
      <w:r w:rsidRPr="0089016B">
        <w:t xml:space="preserve">tetsprincip </w:t>
      </w:r>
      <w:r w:rsidRPr="006F25C1">
        <w:t>–</w:t>
      </w:r>
      <w:r w:rsidRPr="0089016B">
        <w:t xml:space="preserve"> se </w:t>
      </w:r>
      <w:r>
        <w:t>avsnitt 9</w:t>
      </w:r>
      <w:r w:rsidRPr="008D7CBE">
        <w:t>.3</w:t>
      </w:r>
      <w:r w:rsidRPr="0089016B">
        <w:t xml:space="preserve"> </w:t>
      </w:r>
      <w:r w:rsidRPr="006F25C1">
        <w:t>–</w:t>
      </w:r>
      <w:r w:rsidRPr="0089016B">
        <w:t xml:space="preserve"> som </w:t>
      </w:r>
      <w:r>
        <w:t>ska gälla enligt den nya</w:t>
      </w:r>
      <w:r w:rsidRPr="0089016B">
        <w:t xml:space="preserve"> lagen </w:t>
      </w:r>
      <w:r w:rsidRPr="006F25C1">
        <w:t xml:space="preserve">om </w:t>
      </w:r>
      <w:r w:rsidRPr="0089016B">
        <w:t>tjänste</w:t>
      </w:r>
      <w:r>
        <w:softHyphen/>
      </w:r>
      <w:r w:rsidRPr="0089016B">
        <w:t>pensions</w:t>
      </w:r>
      <w:r w:rsidR="00135C3E">
        <w:softHyphen/>
      </w:r>
      <w:r w:rsidRPr="0089016B">
        <w:t xml:space="preserve">företag innebär att omvandlade </w:t>
      </w:r>
      <w:r w:rsidRPr="006F25C1">
        <w:t xml:space="preserve">försäkringsföretag och </w:t>
      </w:r>
      <w:r w:rsidRPr="0089016B">
        <w:t xml:space="preserve">omvandlade </w:t>
      </w:r>
      <w:r w:rsidRPr="006F25C1">
        <w:t>under</w:t>
      </w:r>
      <w:r w:rsidR="00135C3E">
        <w:softHyphen/>
      </w:r>
      <w:r w:rsidRPr="006F25C1">
        <w:t>stödsföreningar</w:t>
      </w:r>
      <w:r w:rsidRPr="0089016B">
        <w:t xml:space="preserve"> kommer möta</w:t>
      </w:r>
      <w:r>
        <w:t>s av olika krav i den nya regleringen</w:t>
      </w:r>
      <w:r w:rsidRPr="0089016B">
        <w:t>, anpassade efter respektive verksamhets inriktning och riskmässiga egen</w:t>
      </w:r>
      <w:r w:rsidR="00135C3E">
        <w:softHyphen/>
      </w:r>
      <w:r w:rsidRPr="0089016B">
        <w:t>skaper.</w:t>
      </w:r>
      <w:r>
        <w:t xml:space="preserve"> En nyansering av kraven kan alltså uppnås inom ramen för ett enda regelverk. </w:t>
      </w:r>
    </w:p>
    <w:p w14:paraId="371B5705" w14:textId="77777777" w:rsidR="001447FA" w:rsidRDefault="001447FA" w:rsidP="009B730A">
      <w:pPr>
        <w:pStyle w:val="Rubrik3"/>
      </w:pPr>
      <w:bookmarkStart w:id="6129" w:name="_Toc518396747"/>
      <w:bookmarkStart w:id="6130" w:name="_Toc518401058"/>
      <w:bookmarkStart w:id="6131" w:name="_Toc518401775"/>
      <w:bookmarkStart w:id="6132" w:name="_Toc518402014"/>
      <w:bookmarkStart w:id="6133" w:name="_Toc518463168"/>
      <w:bookmarkStart w:id="6134" w:name="_Toc518462864"/>
      <w:bookmarkStart w:id="6135" w:name="_Toc518463820"/>
      <w:bookmarkStart w:id="6136" w:name="_Toc518464195"/>
      <w:bookmarkStart w:id="6137" w:name="_Toc518464434"/>
      <w:bookmarkStart w:id="6138" w:name="_Toc518472873"/>
      <w:bookmarkStart w:id="6139" w:name="_Toc8059906"/>
      <w:bookmarkStart w:id="6140" w:name="_Toc8061616"/>
      <w:bookmarkStart w:id="6141" w:name="_Toc8062148"/>
      <w:bookmarkStart w:id="6142" w:name="_Toc8064616"/>
      <w:bookmarkStart w:id="6143" w:name="_Toc8391293"/>
      <w:bookmarkStart w:id="6144" w:name="_Toc8391559"/>
      <w:bookmarkStart w:id="6145" w:name="_Toc8644764"/>
      <w:bookmarkStart w:id="6146" w:name="_Toc8645296"/>
      <w:bookmarkStart w:id="6147" w:name="_Toc8817777"/>
      <w:bookmarkStart w:id="6148" w:name="_Toc8818349"/>
      <w:bookmarkStart w:id="6149" w:name="_Toc8825718"/>
      <w:bookmarkStart w:id="6150" w:name="_Toc8831815"/>
      <w:bookmarkStart w:id="6151" w:name="_Toc8832724"/>
      <w:bookmarkStart w:id="6152" w:name="_Toc11153186"/>
      <w:bookmarkStart w:id="6153" w:name="_Toc11161107"/>
      <w:bookmarkStart w:id="6154" w:name="_Toc11167043"/>
      <w:bookmarkStart w:id="6155" w:name="_Toc11167579"/>
      <w:bookmarkStart w:id="6156" w:name="_Toc11169016"/>
      <w:bookmarkStart w:id="6157" w:name="_Toc11845969"/>
      <w:bookmarkStart w:id="6158" w:name="_Toc12611768"/>
      <w:bookmarkStart w:id="6159" w:name="_Toc12625035"/>
      <w:bookmarkStart w:id="6160" w:name="_Toc12627524"/>
      <w:bookmarkStart w:id="6161" w:name="_Toc12630414"/>
      <w:bookmarkStart w:id="6162" w:name="_Toc12632909"/>
      <w:bookmarkStart w:id="6163" w:name="_Toc17902981"/>
      <w:r>
        <w:t>Konsekvenser om de nationella tilläggen inte införs</w:t>
      </w:r>
      <w:bookmarkEnd w:id="6129"/>
      <w:bookmarkEnd w:id="6130"/>
      <w:bookmarkEnd w:id="6131"/>
      <w:bookmarkEnd w:id="6132"/>
      <w:bookmarkEnd w:id="6133"/>
      <w:bookmarkEnd w:id="6134"/>
      <w:bookmarkEnd w:id="6135"/>
      <w:bookmarkEnd w:id="6136"/>
      <w:bookmarkEnd w:id="6137"/>
      <w:bookmarkEnd w:id="6138"/>
      <w:bookmarkEnd w:id="6139"/>
      <w:bookmarkEnd w:id="6140"/>
      <w:bookmarkEnd w:id="6141"/>
      <w:bookmarkEnd w:id="6142"/>
      <w:bookmarkEnd w:id="6143"/>
      <w:bookmarkEnd w:id="6144"/>
      <w:bookmarkEnd w:id="6145"/>
      <w:bookmarkEnd w:id="6146"/>
      <w:bookmarkEnd w:id="6147"/>
      <w:bookmarkEnd w:id="6148"/>
      <w:bookmarkEnd w:id="6149"/>
      <w:bookmarkEnd w:id="6150"/>
      <w:bookmarkEnd w:id="6151"/>
      <w:bookmarkEnd w:id="6152"/>
      <w:bookmarkEnd w:id="6153"/>
      <w:bookmarkEnd w:id="6154"/>
      <w:bookmarkEnd w:id="6155"/>
      <w:bookmarkEnd w:id="6156"/>
      <w:bookmarkEnd w:id="6157"/>
      <w:bookmarkEnd w:id="6158"/>
      <w:bookmarkEnd w:id="6159"/>
      <w:bookmarkEnd w:id="6160"/>
      <w:bookmarkEnd w:id="6161"/>
      <w:bookmarkEnd w:id="6162"/>
      <w:bookmarkEnd w:id="6163"/>
    </w:p>
    <w:p w14:paraId="2EE62213" w14:textId="77777777" w:rsidR="001447FA" w:rsidRPr="00655171" w:rsidRDefault="001447FA" w:rsidP="001447FA">
      <w:pPr>
        <w:pStyle w:val="Brdtext"/>
      </w:pPr>
      <w:r>
        <w:t>De nya reglerna i den nya lagen om tjänstepensionsföretag är delvis direkt baserade på andra tjänstepensionsdirektivet. Delvis utgörs de reglerna av tillägg som görs på nationell nivå. Regeringen behandlar här konse</w:t>
      </w:r>
      <w:r>
        <w:softHyphen/>
        <w:t>kvenserna av de viktigaste tilläggen som regeringen föreslår på svensk nationell nivå.</w:t>
      </w:r>
    </w:p>
    <w:p w14:paraId="4DB602C7" w14:textId="77777777" w:rsidR="001447FA" w:rsidRPr="006F25C1" w:rsidRDefault="001447FA" w:rsidP="001447FA">
      <w:pPr>
        <w:pStyle w:val="Rubrik5utannumrering"/>
      </w:pPr>
      <w:r w:rsidRPr="006F25C1">
        <w:t>Riskkänsligt kapitalkrav</w:t>
      </w:r>
    </w:p>
    <w:p w14:paraId="5A9557E5" w14:textId="77777777" w:rsidR="001447FA" w:rsidRDefault="001447FA" w:rsidP="001447FA">
      <w:pPr>
        <w:pStyle w:val="Brdtext"/>
      </w:pPr>
      <w:r>
        <w:t xml:space="preserve">Om det inte införs något nationellt riskkänsligt kapitalkrav kommer nivån av kundskydd i den nya lagen om tjänstepensionsföretag att vara klart lägre än nivån i försäkringsrörelselagen. För att stärka kundskyddet för dem som är kunder hos försäkringsföretag som driver </w:t>
      </w:r>
      <w:r w:rsidRPr="00946D0B">
        <w:t>verksamhet avseende tjänste</w:t>
      </w:r>
      <w:r>
        <w:softHyphen/>
      </w:r>
      <w:r w:rsidRPr="00946D0B">
        <w:t>pensions</w:t>
      </w:r>
      <w:r>
        <w:softHyphen/>
      </w:r>
      <w:r w:rsidRPr="00946D0B">
        <w:t>försäkring</w:t>
      </w:r>
      <w:r>
        <w:t>, eller hos tjänste</w:t>
      </w:r>
      <w:r>
        <w:softHyphen/>
        <w:t>pensions</w:t>
      </w:r>
      <w:r>
        <w:softHyphen/>
        <w:t>kassor, har Finansinspektionen infört sitt tillsynsverktyg Trafik</w:t>
      </w:r>
      <w:r>
        <w:softHyphen/>
        <w:t xml:space="preserve">ljusmodellen (se </w:t>
      </w:r>
      <w:r w:rsidRPr="008D7CBE">
        <w:t>avsnitt 4.</w:t>
      </w:r>
      <w:r>
        <w:t>6). Nackdelen med denna lösning är att Finansinspektionen inte har några ingripandemöjligheter. Det innebär att konsumentskyddet blir lägre i jämförelse med den föreslagna lösningen med införandet av ett riskkänsligt kapitalkrav och ingripandemöjligheter i lagen.</w:t>
      </w:r>
    </w:p>
    <w:p w14:paraId="2E59D099" w14:textId="1AE7E8CA" w:rsidR="001447FA" w:rsidRDefault="001447FA" w:rsidP="001447FA">
      <w:pPr>
        <w:pStyle w:val="Brdtextmedindrag"/>
      </w:pPr>
      <w:r>
        <w:t>Att inte införa ett riskkänsligt kapitalkrav i den nya lagen om tjänste</w:t>
      </w:r>
      <w:r>
        <w:softHyphen/>
        <w:t xml:space="preserve">pensionsföretag kan förutom det försämrade kundskyddet innebära en </w:t>
      </w:r>
      <w:r>
        <w:lastRenderedPageBreak/>
        <w:t>omotiverad inhemsk konkurrenssnedvridning mellan de försäkrings</w:t>
      </w:r>
      <w:r>
        <w:softHyphen/>
        <w:t>företag som tillhandahåller tjänstepensionsförsäkringar och följer försäk</w:t>
      </w:r>
      <w:r>
        <w:softHyphen/>
        <w:t>ringsrörelselagen och tjänstepensionsföretag. Den svenska reg</w:t>
      </w:r>
      <w:r>
        <w:softHyphen/>
        <w:t>leringen bör, som nämns</w:t>
      </w:r>
      <w:r w:rsidR="00183472">
        <w:t xml:space="preserve"> ovan</w:t>
      </w:r>
      <w:r>
        <w:t xml:space="preserve">, undvika omotiverad snedvridning av konkurrensen (se avsnitt 5.7). </w:t>
      </w:r>
    </w:p>
    <w:p w14:paraId="46A44058" w14:textId="77777777" w:rsidR="001447FA" w:rsidRPr="003F6FB5" w:rsidRDefault="001447FA" w:rsidP="001447FA">
      <w:pPr>
        <w:pStyle w:val="Rubrik5utannumrering"/>
      </w:pPr>
      <w:r w:rsidRPr="003F6FB5">
        <w:t>Grupper och finansiella konglomerat</w:t>
      </w:r>
    </w:p>
    <w:p w14:paraId="264543BE" w14:textId="77777777" w:rsidR="001447FA" w:rsidRPr="00EE6B0F" w:rsidRDefault="001447FA" w:rsidP="001447FA">
      <w:pPr>
        <w:pStyle w:val="Brdtextmedindrag"/>
        <w:ind w:firstLine="0"/>
      </w:pPr>
      <w:r w:rsidRPr="00484044">
        <w:t xml:space="preserve">Om regler </w:t>
      </w:r>
      <w:r>
        <w:t xml:space="preserve">om </w:t>
      </w:r>
      <w:r w:rsidRPr="00484044">
        <w:t>grupp</w:t>
      </w:r>
      <w:r>
        <w:t>tillsyn</w:t>
      </w:r>
      <w:r w:rsidRPr="00484044">
        <w:t xml:space="preserve"> och </w:t>
      </w:r>
      <w:r>
        <w:t xml:space="preserve">särskild tillsyn över </w:t>
      </w:r>
      <w:r w:rsidRPr="00484044">
        <w:t xml:space="preserve">finansiella konglomerat inte införs </w:t>
      </w:r>
      <w:r>
        <w:t xml:space="preserve">för tjänstepensionsföretag </w:t>
      </w:r>
      <w:r w:rsidRPr="00484044">
        <w:t>skulle Finans</w:t>
      </w:r>
      <w:r>
        <w:softHyphen/>
      </w:r>
      <w:r w:rsidRPr="00484044">
        <w:t>inspektionen sakna verktyg för att säkerställa att eventuell instabilitet, med risk för smittoeffekter, inom en grupp</w:t>
      </w:r>
      <w:r>
        <w:t xml:space="preserve"> eller ett konglomerat,</w:t>
      </w:r>
      <w:r w:rsidRPr="00484044">
        <w:t xml:space="preserve"> inte äventyrar </w:t>
      </w:r>
      <w:r>
        <w:t xml:space="preserve">möjligheten att infria </w:t>
      </w:r>
      <w:r w:rsidRPr="00484044">
        <w:t>tjänstepensionsutfästelserna</w:t>
      </w:r>
      <w:r>
        <w:t xml:space="preserve"> (</w:t>
      </w:r>
      <w:r w:rsidRPr="00484044">
        <w:t xml:space="preserve">se </w:t>
      </w:r>
      <w:r w:rsidRPr="004D003A">
        <w:t>avsnitt 1</w:t>
      </w:r>
      <w:r>
        <w:t>4</w:t>
      </w:r>
      <w:r w:rsidRPr="004D003A">
        <w:t>.1.1</w:t>
      </w:r>
      <w:r>
        <w:t>)</w:t>
      </w:r>
      <w:r w:rsidRPr="00484044">
        <w:t xml:space="preserve">. Införandet av reglerna ska därför ses i ljuset av direktivets övergripande syfte om att skydda och erbjuda trygghet åt </w:t>
      </w:r>
      <w:r>
        <w:t>nuvarande och framtida pensionärer</w:t>
      </w:r>
      <w:r w:rsidRPr="00484044">
        <w:t xml:space="preserve">. </w:t>
      </w:r>
      <w:r w:rsidRPr="00F61920">
        <w:t xml:space="preserve">Till skillnad </w:t>
      </w:r>
      <w:r>
        <w:t>från</w:t>
      </w:r>
      <w:r w:rsidRPr="00F61920">
        <w:t xml:space="preserve"> </w:t>
      </w:r>
      <w:r>
        <w:t>det</w:t>
      </w:r>
      <w:r w:rsidRPr="00F61920">
        <w:t xml:space="preserve"> som ang</w:t>
      </w:r>
      <w:r>
        <w:t>es</w:t>
      </w:r>
      <w:r w:rsidRPr="00F61920">
        <w:t xml:space="preserve"> i promemorian anser emellertid regeringen att definitionen av begreppet reglerat företag i </w:t>
      </w:r>
      <w:r>
        <w:t>lagen</w:t>
      </w:r>
      <w:r w:rsidRPr="00F61920">
        <w:t xml:space="preserve"> (2006:531) </w:t>
      </w:r>
      <w:r>
        <w:t xml:space="preserve">om särskild tillsyn över finansiella konglomerat </w:t>
      </w:r>
      <w:r w:rsidRPr="00F61920">
        <w:t>ska ändras</w:t>
      </w:r>
      <w:r>
        <w:t xml:space="preserve"> (</w:t>
      </w:r>
      <w:r w:rsidRPr="00F61920">
        <w:t xml:space="preserve">se </w:t>
      </w:r>
      <w:r w:rsidRPr="009813A0">
        <w:t>avsnitt 1</w:t>
      </w:r>
      <w:r>
        <w:t>4</w:t>
      </w:r>
      <w:r w:rsidRPr="009813A0">
        <w:t>.1.2</w:t>
      </w:r>
      <w:r>
        <w:t>)</w:t>
      </w:r>
      <w:r w:rsidRPr="00F61920">
        <w:t>. Därigenom undviks att ett tjänste</w:t>
      </w:r>
      <w:r w:rsidRPr="00F61920">
        <w:softHyphen/>
        <w:t xml:space="preserve">pensionsföretag får status av blandat finansiellt holdingföretag </w:t>
      </w:r>
      <w:r>
        <w:t>som</w:t>
      </w:r>
      <w:r w:rsidRPr="00F61920">
        <w:t xml:space="preserve"> omfattas av kapitalkraven i Solvens II-direktivet </w:t>
      </w:r>
      <w:r>
        <w:t xml:space="preserve">och </w:t>
      </w:r>
      <w:r w:rsidRPr="00F61920">
        <w:t>kapitaltäckningsdirektivet.</w:t>
      </w:r>
    </w:p>
    <w:p w14:paraId="4A448659" w14:textId="77777777" w:rsidR="001447FA" w:rsidRPr="00EE6B0F" w:rsidRDefault="001447FA" w:rsidP="001447FA">
      <w:pPr>
        <w:pStyle w:val="Rubrik5utannumrering"/>
      </w:pPr>
      <w:r w:rsidRPr="00EE6B0F">
        <w:t>Distributionsregler</w:t>
      </w:r>
    </w:p>
    <w:p w14:paraId="41E2D242" w14:textId="77777777" w:rsidR="001447FA" w:rsidRDefault="001447FA" w:rsidP="001447FA">
      <w:pPr>
        <w:autoSpaceDE w:val="0"/>
        <w:autoSpaceDN w:val="0"/>
        <w:adjustRightInd w:val="0"/>
        <w:spacing w:after="0" w:line="240" w:lineRule="auto"/>
        <w:jc w:val="both"/>
        <w:rPr>
          <w:rFonts w:ascii="Times New Roman" w:hAnsi="Times New Roman"/>
          <w:sz w:val="20"/>
        </w:rPr>
      </w:pPr>
      <w:r w:rsidRPr="00EE6B0F">
        <w:rPr>
          <w:rFonts w:ascii="Times New Roman" w:hAnsi="Times New Roman"/>
          <w:sz w:val="20"/>
        </w:rPr>
        <w:t xml:space="preserve">Om distributionsregler inte införs </w:t>
      </w:r>
      <w:r w:rsidRPr="00EE6B0F">
        <w:rPr>
          <w:rFonts w:ascii="TimesNewRomanPSMT" w:hAnsi="TimesNewRomanPSMT" w:cs="TimesNewRomanPSMT"/>
          <w:sz w:val="20"/>
        </w:rPr>
        <w:t>i</w:t>
      </w:r>
      <w:r>
        <w:rPr>
          <w:rFonts w:ascii="TimesNewRomanPSMT" w:hAnsi="TimesNewRomanPSMT" w:cs="TimesNewRomanPSMT"/>
          <w:sz w:val="20"/>
        </w:rPr>
        <w:t xml:space="preserve"> den nya</w:t>
      </w:r>
      <w:r w:rsidRPr="00EE6B0F">
        <w:rPr>
          <w:rFonts w:ascii="TimesNewRomanPSMT" w:hAnsi="TimesNewRomanPSMT" w:cs="TimesNewRomanPSMT"/>
          <w:sz w:val="20"/>
        </w:rPr>
        <w:t xml:space="preserve"> lagen om tjänstepensions</w:t>
      </w:r>
      <w:r>
        <w:rPr>
          <w:rFonts w:ascii="TimesNewRomanPSMT" w:hAnsi="TimesNewRomanPSMT" w:cs="TimesNewRomanPSMT"/>
          <w:sz w:val="20"/>
        </w:rPr>
        <w:softHyphen/>
      </w:r>
      <w:r w:rsidRPr="00EE6B0F">
        <w:rPr>
          <w:rFonts w:ascii="TimesNewRomanPSMT" w:hAnsi="TimesNewRomanPSMT" w:cs="TimesNewRomanPSMT"/>
          <w:sz w:val="20"/>
        </w:rPr>
        <w:t xml:space="preserve">företag skulle </w:t>
      </w:r>
      <w:r w:rsidRPr="00EE6B0F">
        <w:rPr>
          <w:rFonts w:ascii="Times New Roman" w:hAnsi="Times New Roman"/>
          <w:sz w:val="20"/>
        </w:rPr>
        <w:t xml:space="preserve">skyddet för </w:t>
      </w:r>
      <w:r>
        <w:rPr>
          <w:rFonts w:ascii="Times New Roman" w:hAnsi="Times New Roman"/>
          <w:sz w:val="20"/>
        </w:rPr>
        <w:t xml:space="preserve">nuvarande och framtida </w:t>
      </w:r>
      <w:r w:rsidRPr="00EE6B0F">
        <w:rPr>
          <w:rFonts w:ascii="Times New Roman" w:hAnsi="Times New Roman"/>
          <w:sz w:val="20"/>
        </w:rPr>
        <w:t xml:space="preserve">pensionärer bli lägre vid </w:t>
      </w:r>
      <w:r>
        <w:rPr>
          <w:rFonts w:ascii="Times New Roman" w:hAnsi="Times New Roman"/>
          <w:sz w:val="20"/>
        </w:rPr>
        <w:t xml:space="preserve">bl.a. </w:t>
      </w:r>
      <w:r w:rsidRPr="00EE6B0F">
        <w:rPr>
          <w:rFonts w:ascii="Times New Roman" w:hAnsi="Times New Roman"/>
          <w:sz w:val="20"/>
        </w:rPr>
        <w:t>flytt av försäkringar</w:t>
      </w:r>
      <w:r>
        <w:rPr>
          <w:rFonts w:ascii="Times New Roman" w:hAnsi="Times New Roman"/>
          <w:sz w:val="20"/>
        </w:rPr>
        <w:t xml:space="preserve"> mellan olika kategorier eller företag (se avsnitt 15</w:t>
      </w:r>
      <w:r w:rsidRPr="00482DE2">
        <w:rPr>
          <w:rFonts w:ascii="Times New Roman" w:hAnsi="Times New Roman"/>
          <w:sz w:val="20"/>
        </w:rPr>
        <w:t>.4.</w:t>
      </w:r>
      <w:r>
        <w:rPr>
          <w:rFonts w:ascii="Times New Roman" w:hAnsi="Times New Roman"/>
          <w:sz w:val="20"/>
        </w:rPr>
        <w:t>1)</w:t>
      </w:r>
      <w:r w:rsidRPr="00EF3E32">
        <w:rPr>
          <w:rFonts w:ascii="Times New Roman" w:hAnsi="Times New Roman"/>
          <w:sz w:val="20"/>
        </w:rPr>
        <w:t>. Vidare skulle konkurrensförhållandena mellan olika marknads</w:t>
      </w:r>
      <w:r>
        <w:rPr>
          <w:rFonts w:ascii="Times New Roman" w:hAnsi="Times New Roman"/>
          <w:sz w:val="20"/>
        </w:rPr>
        <w:softHyphen/>
      </w:r>
      <w:r w:rsidRPr="00EF3E32">
        <w:rPr>
          <w:rFonts w:ascii="Times New Roman" w:hAnsi="Times New Roman"/>
          <w:sz w:val="20"/>
        </w:rPr>
        <w:t xml:space="preserve">aktörer på </w:t>
      </w:r>
      <w:r>
        <w:rPr>
          <w:rFonts w:ascii="Times New Roman" w:hAnsi="Times New Roman"/>
          <w:sz w:val="20"/>
        </w:rPr>
        <w:t>pensions</w:t>
      </w:r>
      <w:r w:rsidRPr="00EF3E32">
        <w:rPr>
          <w:rFonts w:ascii="Times New Roman" w:hAnsi="Times New Roman"/>
          <w:sz w:val="20"/>
        </w:rPr>
        <w:t>området påverkas negativt.</w:t>
      </w:r>
    </w:p>
    <w:p w14:paraId="35A90438" w14:textId="77777777" w:rsidR="001447FA" w:rsidRDefault="001447FA" w:rsidP="001447FA">
      <w:pPr>
        <w:pStyle w:val="Brdtextmedindrag"/>
      </w:pPr>
      <w:r>
        <w:t>Införandet av distributionsregler i den nya lagen underlättar också nyttjandet av de flexibla omvandlingsmöjligheter mellan försäkrings</w:t>
      </w:r>
      <w:r>
        <w:softHyphen/>
        <w:t>företag och tjänstepensionsföretag (och vice versa) som den nya reg</w:t>
      </w:r>
      <w:r>
        <w:softHyphen/>
        <w:t>leringen erbjuder (</w:t>
      </w:r>
      <w:r w:rsidRPr="00482DE2">
        <w:t>se av</w:t>
      </w:r>
      <w:r>
        <w:t>snitt 17</w:t>
      </w:r>
      <w:r w:rsidRPr="00482DE2">
        <w:t>.5.3</w:t>
      </w:r>
      <w:r>
        <w:t>)</w:t>
      </w:r>
      <w:r w:rsidRPr="00482DE2">
        <w:t>.</w:t>
      </w:r>
    </w:p>
    <w:p w14:paraId="3013B4CE" w14:textId="77777777" w:rsidR="001447FA" w:rsidRPr="00FD664B" w:rsidRDefault="001447FA" w:rsidP="001447FA">
      <w:pPr>
        <w:pStyle w:val="Brdtextmedindrag"/>
      </w:pPr>
      <w:r>
        <w:t>De distributionsregler som har införts genom lagen (2018:1219) om försäkringsdistribution är i viss utsträckning anpassade för tjänste</w:t>
      </w:r>
      <w:r>
        <w:softHyphen/>
        <w:t>pensions</w:t>
      </w:r>
      <w:r>
        <w:softHyphen/>
        <w:t>sektorn, vilket medför att de torde kunna tillämpas av tjänste</w:t>
      </w:r>
      <w:r>
        <w:softHyphen/>
        <w:t>pensionsföretagen utan onödiga merkostnader.</w:t>
      </w:r>
    </w:p>
    <w:p w14:paraId="7F0C2237" w14:textId="77777777" w:rsidR="001447FA" w:rsidRPr="006F25C1" w:rsidRDefault="001447FA" w:rsidP="001447FA">
      <w:pPr>
        <w:pStyle w:val="Rubrik5utannumrering"/>
      </w:pPr>
      <w:r w:rsidRPr="006F25C1">
        <w:t>Företagsstyrning och riskhantering</w:t>
      </w:r>
    </w:p>
    <w:p w14:paraId="0F89A0F4" w14:textId="77777777" w:rsidR="001447FA" w:rsidRDefault="001447FA" w:rsidP="001447FA">
      <w:pPr>
        <w:autoSpaceDE w:val="0"/>
        <w:autoSpaceDN w:val="0"/>
        <w:adjustRightInd w:val="0"/>
        <w:spacing w:after="0" w:line="240" w:lineRule="auto"/>
        <w:jc w:val="both"/>
        <w:rPr>
          <w:rFonts w:ascii="Times New Roman" w:hAnsi="Times New Roman"/>
          <w:sz w:val="20"/>
        </w:rPr>
      </w:pPr>
      <w:r>
        <w:rPr>
          <w:rFonts w:ascii="Times New Roman" w:hAnsi="Times New Roman"/>
          <w:sz w:val="20"/>
        </w:rPr>
        <w:t>Reglerna om företagsstyrning och riskhantering främjar en god kvalitet i den interna styrningen och kontrollen i berörda företag, i syfte att säkerställa en långsiktigt hållbar hantering av tjänstepensionsmedlen. Reglerna skapar även en likartad konkurrenssituation för olika typer av företag som hanterar tjänstepensionsmedel. Om reglerna inte införs även</w:t>
      </w:r>
      <w:r>
        <w:rPr>
          <w:rFonts w:ascii="Times New Roman" w:hAnsi="Times New Roman"/>
          <w:sz w:val="20"/>
        </w:rPr>
        <w:softHyphen/>
        <w:t xml:space="preserve">tyras dessa syften (se </w:t>
      </w:r>
      <w:r w:rsidRPr="00482DE2">
        <w:rPr>
          <w:rFonts w:ascii="Times New Roman" w:hAnsi="Times New Roman"/>
          <w:sz w:val="20"/>
        </w:rPr>
        <w:t>kapitel 10</w:t>
      </w:r>
      <w:r>
        <w:rPr>
          <w:rFonts w:ascii="Times New Roman" w:hAnsi="Times New Roman"/>
          <w:sz w:val="20"/>
        </w:rPr>
        <w:t>).</w:t>
      </w:r>
    </w:p>
    <w:p w14:paraId="2DF0659E" w14:textId="08562DD3" w:rsidR="001447FA" w:rsidRDefault="001447FA" w:rsidP="001447FA">
      <w:pPr>
        <w:pStyle w:val="Brdtextmedindrag"/>
      </w:pPr>
      <w:r w:rsidRPr="00C46977">
        <w:t xml:space="preserve">Den nya lagen </w:t>
      </w:r>
      <w:r w:rsidR="00DB66F4" w:rsidRPr="00DB66F4">
        <w:t xml:space="preserve">om tjänstepensionsföretag </w:t>
      </w:r>
      <w:r w:rsidRPr="00C46977">
        <w:t>innehåller krav avseende rikt</w:t>
      </w:r>
      <w:r w:rsidR="00DB66F4">
        <w:softHyphen/>
      </w:r>
      <w:r w:rsidRPr="00C46977">
        <w:t xml:space="preserve">linjer, centrala funktioner och system för samtliga tjänstepensionsföretag. </w:t>
      </w:r>
      <w:r w:rsidRPr="0089016B">
        <w:t>Omfattningen</w:t>
      </w:r>
      <w:r w:rsidRPr="00C46977">
        <w:t xml:space="preserve"> </w:t>
      </w:r>
      <w:r>
        <w:t>av</w:t>
      </w:r>
      <w:r w:rsidRPr="00C46977">
        <w:t xml:space="preserve"> kraven kommer dock </w:t>
      </w:r>
      <w:r>
        <w:t xml:space="preserve">att </w:t>
      </w:r>
      <w:r w:rsidRPr="00C46977">
        <w:t>utifrån e</w:t>
      </w:r>
      <w:r>
        <w:t>n</w:t>
      </w:r>
      <w:r w:rsidRPr="00C46977">
        <w:t xml:space="preserve"> proportionalitets</w:t>
      </w:r>
      <w:r w:rsidR="00DB66F4">
        <w:softHyphen/>
      </w:r>
      <w:r w:rsidRPr="00C46977">
        <w:t>p</w:t>
      </w:r>
      <w:r>
        <w:t xml:space="preserve">rincip skilja sig åt beroende på </w:t>
      </w:r>
      <w:r w:rsidRPr="00151B1D">
        <w:t>storleken, arten, omfa</w:t>
      </w:r>
      <w:r>
        <w:t xml:space="preserve">ttningen och komplexiteten i </w:t>
      </w:r>
      <w:r w:rsidRPr="00151B1D">
        <w:t>företagets verk</w:t>
      </w:r>
      <w:r>
        <w:softHyphen/>
      </w:r>
      <w:r w:rsidRPr="00151B1D">
        <w:t>samhet</w:t>
      </w:r>
      <w:r>
        <w:t xml:space="preserve"> (se </w:t>
      </w:r>
      <w:r w:rsidRPr="00482DE2">
        <w:t>avsnitt</w:t>
      </w:r>
      <w:r>
        <w:t xml:space="preserve"> 9</w:t>
      </w:r>
      <w:r w:rsidRPr="00482DE2">
        <w:t>.3</w:t>
      </w:r>
      <w:r>
        <w:t>). T</w:t>
      </w:r>
      <w:r w:rsidRPr="00C46977">
        <w:t>jänstepensions</w:t>
      </w:r>
      <w:r w:rsidR="00DB66F4">
        <w:softHyphen/>
      </w:r>
      <w:r>
        <w:t>kassor</w:t>
      </w:r>
      <w:r w:rsidRPr="00C46977">
        <w:t xml:space="preserve"> som omvandlats</w:t>
      </w:r>
      <w:r>
        <w:t xml:space="preserve"> till</w:t>
      </w:r>
      <w:r w:rsidRPr="00C46977">
        <w:t xml:space="preserve"> </w:t>
      </w:r>
      <w:r>
        <w:t>tjänste</w:t>
      </w:r>
      <w:r>
        <w:softHyphen/>
        <w:t>pensionsföretag</w:t>
      </w:r>
      <w:r w:rsidRPr="00C46977">
        <w:t xml:space="preserve"> </w:t>
      </w:r>
      <w:r>
        <w:t>torde</w:t>
      </w:r>
      <w:r w:rsidRPr="00C46977">
        <w:t xml:space="preserve"> därmed </w:t>
      </w:r>
      <w:r>
        <w:t>i allmän</w:t>
      </w:r>
      <w:r w:rsidR="00DB66F4">
        <w:softHyphen/>
      </w:r>
      <w:r>
        <w:t xml:space="preserve">het </w:t>
      </w:r>
      <w:r w:rsidRPr="00C46977">
        <w:t xml:space="preserve">möta lägre krav än </w:t>
      </w:r>
      <w:r>
        <w:t>försäkrings</w:t>
      </w:r>
      <w:r>
        <w:softHyphen/>
        <w:t>företag</w:t>
      </w:r>
      <w:r w:rsidRPr="00C46977">
        <w:t xml:space="preserve"> som omvandlats</w:t>
      </w:r>
      <w:r>
        <w:t xml:space="preserve">, med tanke på </w:t>
      </w:r>
      <w:r>
        <w:lastRenderedPageBreak/>
        <w:t xml:space="preserve">dessa båda företagskategoriers nuvarande genomsnittliga </w:t>
      </w:r>
      <w:r w:rsidRPr="00C46977">
        <w:t xml:space="preserve">storlek och verksamhetsinriktning. </w:t>
      </w:r>
      <w:r>
        <w:t>Tjänstepen</w:t>
      </w:r>
      <w:r>
        <w:softHyphen/>
        <w:t>sionskassorna</w:t>
      </w:r>
      <w:r w:rsidRPr="00C46977">
        <w:t xml:space="preserve"> kommer dock möta en större </w:t>
      </w:r>
      <w:r>
        <w:t>regel</w:t>
      </w:r>
      <w:r w:rsidRPr="00C46977">
        <w:t>mängd än tidigare, men detta beror inte i huvudsak på natione</w:t>
      </w:r>
      <w:r>
        <w:t>lla tillägg utan på genomförandet</w:t>
      </w:r>
      <w:r w:rsidRPr="00C46977">
        <w:t xml:space="preserve"> av regler som följer av </w:t>
      </w:r>
      <w:r>
        <w:t xml:space="preserve">andra </w:t>
      </w:r>
      <w:r w:rsidRPr="00C46977">
        <w:t xml:space="preserve">tjänstepensionsdirektivet. Ser man till </w:t>
      </w:r>
      <w:r>
        <w:t xml:space="preserve">själva </w:t>
      </w:r>
      <w:r w:rsidRPr="00C46977">
        <w:t xml:space="preserve">syftet med reglerna är </w:t>
      </w:r>
      <w:r>
        <w:t xml:space="preserve">dock </w:t>
      </w:r>
      <w:r w:rsidRPr="00C46977">
        <w:t xml:space="preserve">överensstämmelsen stor mellan </w:t>
      </w:r>
      <w:r>
        <w:t>andra tjänste</w:t>
      </w:r>
      <w:r>
        <w:softHyphen/>
        <w:t>pensions</w:t>
      </w:r>
      <w:r w:rsidRPr="00C46977">
        <w:t>direktiv</w:t>
      </w:r>
      <w:r>
        <w:t>et</w:t>
      </w:r>
      <w:r w:rsidRPr="00C46977">
        <w:t xml:space="preserve"> och </w:t>
      </w:r>
      <w:r>
        <w:t xml:space="preserve">de lagförslag som regeringen nu lägger fram. </w:t>
      </w:r>
    </w:p>
    <w:p w14:paraId="7A7721FB" w14:textId="523D2FE3" w:rsidR="001447FA" w:rsidRPr="00BE7145" w:rsidRDefault="001447FA" w:rsidP="001447FA">
      <w:pPr>
        <w:pStyle w:val="Brdtextmedindrag"/>
      </w:pPr>
      <w:r>
        <w:t xml:space="preserve">Till </w:t>
      </w:r>
      <w:r w:rsidRPr="00BE7145">
        <w:t xml:space="preserve">skillnad från </w:t>
      </w:r>
      <w:r>
        <w:t>det</w:t>
      </w:r>
      <w:r w:rsidRPr="00BE7145">
        <w:t xml:space="preserve"> som ang</w:t>
      </w:r>
      <w:r>
        <w:t>es</w:t>
      </w:r>
      <w:r w:rsidRPr="00BE7145">
        <w:t xml:space="preserve"> i promemorian anser emellertid regeringen att det inte ska införas några ytterligare regler om offentlig</w:t>
      </w:r>
      <w:r>
        <w:softHyphen/>
      </w:r>
      <w:r w:rsidRPr="00BE7145">
        <w:t>görande för tjänstepensionsföretagen</w:t>
      </w:r>
      <w:r>
        <w:t xml:space="preserve"> utöver det som följer av unions</w:t>
      </w:r>
      <w:r>
        <w:softHyphen/>
        <w:t xml:space="preserve">rätten (se </w:t>
      </w:r>
      <w:r w:rsidRPr="009813A0">
        <w:t xml:space="preserve">avsnitt </w:t>
      </w:r>
      <w:r>
        <w:t>15</w:t>
      </w:r>
      <w:r w:rsidRPr="009813A0">
        <w:t>.8</w:t>
      </w:r>
      <w:r>
        <w:t>)</w:t>
      </w:r>
      <w:r w:rsidRPr="00BE7145">
        <w:t xml:space="preserve">. </w:t>
      </w:r>
      <w:r w:rsidRPr="000C58CA">
        <w:t>Detta b</w:t>
      </w:r>
      <w:r>
        <w:t>orde</w:t>
      </w:r>
      <w:r w:rsidRPr="000C58CA">
        <w:t xml:space="preserve"> underlätta </w:t>
      </w:r>
      <w:r>
        <w:t xml:space="preserve">hanteringen </w:t>
      </w:r>
      <w:r w:rsidRPr="000C58CA">
        <w:t xml:space="preserve">för berörda företag utan att risken i verksamheten ökar, </w:t>
      </w:r>
      <w:r>
        <w:t>vilket</w:t>
      </w:r>
      <w:r w:rsidRPr="000C58CA">
        <w:t xml:space="preserve"> </w:t>
      </w:r>
      <w:r>
        <w:t xml:space="preserve">i förlängningen </w:t>
      </w:r>
      <w:r w:rsidRPr="000C58CA">
        <w:t xml:space="preserve">gagnar </w:t>
      </w:r>
      <w:r>
        <w:t>nu</w:t>
      </w:r>
      <w:r w:rsidR="00DB66F4">
        <w:softHyphen/>
      </w:r>
      <w:r>
        <w:t>varande och framtida pensionärer</w:t>
      </w:r>
      <w:r w:rsidRPr="000C58CA">
        <w:t>.</w:t>
      </w:r>
    </w:p>
    <w:p w14:paraId="475F943E" w14:textId="77777777" w:rsidR="001447FA" w:rsidRDefault="001447FA" w:rsidP="009B730A">
      <w:pPr>
        <w:pStyle w:val="Rubrik2"/>
      </w:pPr>
      <w:bookmarkStart w:id="6164" w:name="_Toc518396748"/>
      <w:bookmarkStart w:id="6165" w:name="_Toc518401059"/>
      <w:bookmarkStart w:id="6166" w:name="_Toc518401776"/>
      <w:bookmarkStart w:id="6167" w:name="_Toc518402015"/>
      <w:bookmarkStart w:id="6168" w:name="_Toc518463169"/>
      <w:bookmarkStart w:id="6169" w:name="_Toc518462865"/>
      <w:bookmarkStart w:id="6170" w:name="_Toc518463821"/>
      <w:bookmarkStart w:id="6171" w:name="_Toc518464196"/>
      <w:bookmarkStart w:id="6172" w:name="_Toc518464435"/>
      <w:bookmarkStart w:id="6173" w:name="_Toc518472874"/>
      <w:bookmarkStart w:id="6174" w:name="_Toc8059907"/>
      <w:bookmarkStart w:id="6175" w:name="_Toc8061617"/>
      <w:bookmarkStart w:id="6176" w:name="_Toc8062149"/>
      <w:bookmarkStart w:id="6177" w:name="_Toc8064617"/>
      <w:bookmarkStart w:id="6178" w:name="_Toc8391294"/>
      <w:bookmarkStart w:id="6179" w:name="_Toc8391560"/>
      <w:bookmarkStart w:id="6180" w:name="_Toc8644765"/>
      <w:bookmarkStart w:id="6181" w:name="_Toc8645297"/>
      <w:bookmarkStart w:id="6182" w:name="_Toc8817778"/>
      <w:bookmarkStart w:id="6183" w:name="_Toc8818350"/>
      <w:bookmarkStart w:id="6184" w:name="_Toc8825719"/>
      <w:bookmarkStart w:id="6185" w:name="_Toc8831816"/>
      <w:bookmarkStart w:id="6186" w:name="_Toc8832725"/>
      <w:bookmarkStart w:id="6187" w:name="_Toc11153187"/>
      <w:bookmarkStart w:id="6188" w:name="_Toc11161108"/>
      <w:bookmarkStart w:id="6189" w:name="_Toc11167044"/>
      <w:bookmarkStart w:id="6190" w:name="_Toc11167580"/>
      <w:bookmarkStart w:id="6191" w:name="_Toc11169017"/>
      <w:bookmarkStart w:id="6192" w:name="_Toc11845970"/>
      <w:bookmarkStart w:id="6193" w:name="_Toc12611769"/>
      <w:bookmarkStart w:id="6194" w:name="_Toc12625036"/>
      <w:bookmarkStart w:id="6195" w:name="_Toc12627525"/>
      <w:bookmarkStart w:id="6196" w:name="_Toc12630415"/>
      <w:bookmarkStart w:id="6197" w:name="_Toc12632910"/>
      <w:bookmarkStart w:id="6198" w:name="_Toc17902982"/>
      <w:r>
        <w:t xml:space="preserve">Berörda av </w:t>
      </w:r>
      <w:r w:rsidRPr="009B730A">
        <w:t>regleringen</w:t>
      </w:r>
      <w:bookmarkEnd w:id="6164"/>
      <w:bookmarkEnd w:id="6165"/>
      <w:bookmarkEnd w:id="6166"/>
      <w:bookmarkEnd w:id="6167"/>
      <w:bookmarkEnd w:id="6168"/>
      <w:bookmarkEnd w:id="6169"/>
      <w:bookmarkEnd w:id="6170"/>
      <w:bookmarkEnd w:id="6171"/>
      <w:bookmarkEnd w:id="6172"/>
      <w:bookmarkEnd w:id="6173"/>
      <w:bookmarkEnd w:id="6174"/>
      <w:bookmarkEnd w:id="6175"/>
      <w:bookmarkEnd w:id="6176"/>
      <w:bookmarkEnd w:id="6177"/>
      <w:bookmarkEnd w:id="6178"/>
      <w:bookmarkEnd w:id="6179"/>
      <w:bookmarkEnd w:id="6180"/>
      <w:bookmarkEnd w:id="6181"/>
      <w:bookmarkEnd w:id="6182"/>
      <w:bookmarkEnd w:id="6183"/>
      <w:bookmarkEnd w:id="6184"/>
      <w:bookmarkEnd w:id="6185"/>
      <w:bookmarkEnd w:id="6186"/>
      <w:bookmarkEnd w:id="6187"/>
      <w:bookmarkEnd w:id="6188"/>
      <w:bookmarkEnd w:id="6189"/>
      <w:bookmarkEnd w:id="6190"/>
      <w:bookmarkEnd w:id="6191"/>
      <w:bookmarkEnd w:id="6192"/>
      <w:bookmarkEnd w:id="6193"/>
      <w:bookmarkEnd w:id="6194"/>
      <w:bookmarkEnd w:id="6195"/>
      <w:bookmarkEnd w:id="6196"/>
      <w:bookmarkEnd w:id="6197"/>
      <w:bookmarkEnd w:id="6198"/>
    </w:p>
    <w:p w14:paraId="38C6E451" w14:textId="77777777" w:rsidR="001447FA" w:rsidRDefault="001447FA" w:rsidP="001447FA">
      <w:pPr>
        <w:pStyle w:val="Brdtext"/>
      </w:pPr>
      <w:r>
        <w:t>Regleringen berör dels den som vill starta en helt ny verk</w:t>
      </w:r>
      <w:r>
        <w:softHyphen/>
        <w:t xml:space="preserve">samhet baserad på regleringen i andra tjänstepensionsdirektivet och den nya lagen om tjänstepensionsföretag, dels de </w:t>
      </w:r>
      <w:r w:rsidRPr="005E335A">
        <w:rPr>
          <w:spacing w:val="-2"/>
        </w:rPr>
        <w:t>understödsföreningar (tjänstepensions</w:t>
      </w:r>
      <w:r>
        <w:rPr>
          <w:spacing w:val="-2"/>
        </w:rPr>
        <w:softHyphen/>
      </w:r>
      <w:r w:rsidRPr="005E335A">
        <w:rPr>
          <w:spacing w:val="-2"/>
        </w:rPr>
        <w:t xml:space="preserve">kassor) och </w:t>
      </w:r>
      <w:r w:rsidRPr="005E335A">
        <w:rPr>
          <w:spacing w:val="-4"/>
        </w:rPr>
        <w:t>försäkringsföretag</w:t>
      </w:r>
      <w:r>
        <w:t xml:space="preserve"> som i dag meddelar tjänstepensions</w:t>
      </w:r>
      <w:r>
        <w:softHyphen/>
        <w:t>försäkringar och som önskar gå över till att driva verksamhet enligt den nya lagen.</w:t>
      </w:r>
    </w:p>
    <w:p w14:paraId="4131D071" w14:textId="77777777" w:rsidR="001447FA" w:rsidRPr="00832D5F" w:rsidRDefault="001447FA" w:rsidP="001447FA">
      <w:pPr>
        <w:pStyle w:val="Brdtextmedindrag"/>
      </w:pPr>
      <w:r>
        <w:t xml:space="preserve">Regleringen berör också ägarna till nyss nämnda företag, och företagens kunder som inte samtidigt är ägare. </w:t>
      </w:r>
    </w:p>
    <w:p w14:paraId="2F1650CD" w14:textId="77777777" w:rsidR="001447FA" w:rsidRDefault="001447FA" w:rsidP="001447FA">
      <w:pPr>
        <w:pStyle w:val="Brdtextmedindrag"/>
      </w:pPr>
      <w:r>
        <w:t>De myndigheter som främst berörs är Finansinspektionen, Bolagsverket och Sveriges Domstolar. Bland övriga som berörs av regleringen bör särskilt nämnas par</w:t>
      </w:r>
      <w:r>
        <w:softHyphen/>
        <w:t>terna på arbetsmarknaden.</w:t>
      </w:r>
    </w:p>
    <w:p w14:paraId="06268279" w14:textId="77777777" w:rsidR="001447FA" w:rsidRDefault="001447FA" w:rsidP="001447FA">
      <w:pPr>
        <w:pStyle w:val="Brdtextmedindrag"/>
      </w:pPr>
      <w:r w:rsidRPr="005E335A">
        <w:rPr>
          <w:spacing w:val="-2"/>
        </w:rPr>
        <w:t>Nedan redovisas uppgifter kring de nuvarande företag som berörs</w:t>
      </w:r>
      <w:r>
        <w:t xml:space="preserve"> av regleringen. Av naturliga skäl är det svårt att uppskatta hur stort intresset kommer att vara att omvandla sig till</w:t>
      </w:r>
      <w:r w:rsidRPr="00D93787">
        <w:t xml:space="preserve"> </w:t>
      </w:r>
      <w:r>
        <w:t xml:space="preserve">tjänstepensionsföretag. </w:t>
      </w:r>
    </w:p>
    <w:p w14:paraId="0E67FFB4" w14:textId="77777777" w:rsidR="001447FA" w:rsidRDefault="001447FA" w:rsidP="001447FA">
      <w:pPr>
        <w:pStyle w:val="Brdtextmedindrag"/>
      </w:pPr>
      <w:r>
        <w:rPr>
          <w:rFonts w:ascii="TimesNewRomanPSMT" w:hAnsi="TimesNewRomanPSMT" w:cs="TimesNewRomanPSMT"/>
        </w:rPr>
        <w:t>När det gäller särskilda informationsinsatser kan konstateras dels att reglerna riktar sig till professionella aktörer väl insatta i de aktuella frågorna, dels att Finansinspektionen driver löpande arbete av informa</w:t>
      </w:r>
      <w:r>
        <w:rPr>
          <w:rFonts w:ascii="TimesNewRomanPSMT" w:hAnsi="TimesNewRomanPSMT" w:cs="TimesNewRomanPSMT"/>
        </w:rPr>
        <w:softHyphen/>
        <w:t>tionskaraktär gentemot berörda aktörer inom ramen för sitt myndighets</w:t>
      </w:r>
      <w:r>
        <w:rPr>
          <w:rFonts w:ascii="TimesNewRomanPSMT" w:hAnsi="TimesNewRomanPSMT" w:cs="TimesNewRomanPSMT"/>
        </w:rPr>
        <w:softHyphen/>
        <w:t>uppdrag. Något behov av särskilda informationsinsatser anses därför inte föreligga.</w:t>
      </w:r>
    </w:p>
    <w:p w14:paraId="46C94228" w14:textId="77777777" w:rsidR="001447FA" w:rsidRDefault="001447FA" w:rsidP="009B730A">
      <w:pPr>
        <w:pStyle w:val="Rubrik3"/>
      </w:pPr>
      <w:bookmarkStart w:id="6199" w:name="_Toc8059908"/>
      <w:bookmarkStart w:id="6200" w:name="_Toc8061618"/>
      <w:bookmarkStart w:id="6201" w:name="_Toc8062150"/>
      <w:bookmarkStart w:id="6202" w:name="_Toc8064618"/>
      <w:bookmarkStart w:id="6203" w:name="_Toc8391295"/>
      <w:bookmarkStart w:id="6204" w:name="_Toc8391561"/>
      <w:bookmarkStart w:id="6205" w:name="_Toc8644766"/>
      <w:bookmarkStart w:id="6206" w:name="_Toc8645298"/>
      <w:bookmarkStart w:id="6207" w:name="_Toc8817779"/>
      <w:bookmarkStart w:id="6208" w:name="_Toc8818351"/>
      <w:bookmarkStart w:id="6209" w:name="_Toc8825720"/>
      <w:bookmarkStart w:id="6210" w:name="_Toc8831817"/>
      <w:bookmarkStart w:id="6211" w:name="_Toc8832726"/>
      <w:bookmarkStart w:id="6212" w:name="_Toc11153188"/>
      <w:bookmarkStart w:id="6213" w:name="_Toc11161109"/>
      <w:bookmarkStart w:id="6214" w:name="_Toc11167045"/>
      <w:bookmarkStart w:id="6215" w:name="_Toc11167581"/>
      <w:bookmarkStart w:id="6216" w:name="_Toc11169018"/>
      <w:bookmarkStart w:id="6217" w:name="_Toc11845971"/>
      <w:bookmarkStart w:id="6218" w:name="_Toc12611770"/>
      <w:bookmarkStart w:id="6219" w:name="_Toc12625037"/>
      <w:bookmarkStart w:id="6220" w:name="_Toc12627526"/>
      <w:bookmarkStart w:id="6221" w:name="_Toc12630416"/>
      <w:bookmarkStart w:id="6222" w:name="_Toc12632911"/>
      <w:bookmarkStart w:id="6223" w:name="_Toc17902983"/>
      <w:r w:rsidRPr="009B730A">
        <w:t>Understödsföreningar</w:t>
      </w:r>
      <w:r>
        <w:t xml:space="preserve"> (tjänstepensionskassor)</w:t>
      </w:r>
      <w:bookmarkEnd w:id="6199"/>
      <w:bookmarkEnd w:id="6200"/>
      <w:bookmarkEnd w:id="6201"/>
      <w:bookmarkEnd w:id="6202"/>
      <w:bookmarkEnd w:id="6203"/>
      <w:bookmarkEnd w:id="6204"/>
      <w:bookmarkEnd w:id="6205"/>
      <w:bookmarkEnd w:id="6206"/>
      <w:bookmarkEnd w:id="6207"/>
      <w:bookmarkEnd w:id="6208"/>
      <w:bookmarkEnd w:id="6209"/>
      <w:bookmarkEnd w:id="6210"/>
      <w:bookmarkEnd w:id="6211"/>
      <w:bookmarkEnd w:id="6212"/>
      <w:bookmarkEnd w:id="6213"/>
      <w:bookmarkEnd w:id="6214"/>
      <w:bookmarkEnd w:id="6215"/>
      <w:bookmarkEnd w:id="6216"/>
      <w:bookmarkEnd w:id="6217"/>
      <w:bookmarkEnd w:id="6218"/>
      <w:bookmarkEnd w:id="6219"/>
      <w:bookmarkEnd w:id="6220"/>
      <w:bookmarkEnd w:id="6221"/>
      <w:bookmarkEnd w:id="6222"/>
      <w:bookmarkEnd w:id="6223"/>
    </w:p>
    <w:p w14:paraId="31FBC0FD" w14:textId="28226236" w:rsidR="001447FA" w:rsidRDefault="001447FA" w:rsidP="001447FA">
      <w:pPr>
        <w:pStyle w:val="Brdtext"/>
      </w:pPr>
      <w:r>
        <w:t>De antals- och storleksmässiga uppgifter som finns i detta och följande avsnitt (</w:t>
      </w:r>
      <w:r w:rsidR="00183472">
        <w:t xml:space="preserve">avsnitten </w:t>
      </w:r>
      <w:r>
        <w:t>17.4.1 och 17.4.2) avser läget vid utgången av 2017. På aggregerad nivå har de totala volymerna i de berörda områdena ökat under 2018 med i storleksordningen tre procent (tjänstepensionskassor) respek</w:t>
      </w:r>
      <w:r w:rsidR="00183472">
        <w:softHyphen/>
      </w:r>
      <w:r>
        <w:t>tive sex procent (försäkringsföretag).</w:t>
      </w:r>
    </w:p>
    <w:p w14:paraId="22277630" w14:textId="12017657" w:rsidR="001447FA" w:rsidRPr="00094767" w:rsidRDefault="001447FA" w:rsidP="001447FA">
      <w:pPr>
        <w:pStyle w:val="Brdtextmedindrag"/>
      </w:pPr>
      <w:r w:rsidRPr="00094767">
        <w:t>Det finns 11 stycken understödsföreningar som driver tjänste</w:t>
      </w:r>
      <w:r w:rsidRPr="00094767">
        <w:softHyphen/>
      </w:r>
      <w:r w:rsidRPr="00094767">
        <w:rPr>
          <w:spacing w:val="-2"/>
        </w:rPr>
        <w:t>pensions</w:t>
      </w:r>
      <w:r>
        <w:rPr>
          <w:spacing w:val="-2"/>
        </w:rPr>
        <w:softHyphen/>
      </w:r>
      <w:r w:rsidRPr="00094767">
        <w:rPr>
          <w:spacing w:val="-2"/>
        </w:rPr>
        <w:t>verksamhet, s.k. tjänstepensionskassor. Dessa förvaltar till</w:t>
      </w:r>
      <w:r w:rsidRPr="00094767">
        <w:rPr>
          <w:spacing w:val="-2"/>
        </w:rPr>
        <w:softHyphen/>
        <w:t>sammans</w:t>
      </w:r>
      <w:r w:rsidRPr="00094767">
        <w:t xml:space="preserve"> ca</w:t>
      </w:r>
      <w:r w:rsidR="001472AE">
        <w:t> </w:t>
      </w:r>
      <w:r w:rsidRPr="00094767">
        <w:t>193</w:t>
      </w:r>
      <w:r w:rsidR="001472AE">
        <w:t> </w:t>
      </w:r>
      <w:r w:rsidRPr="00094767">
        <w:t>miljarder kronor, fördelat enligt följande.</w:t>
      </w:r>
    </w:p>
    <w:p w14:paraId="5EEDE5D4" w14:textId="77777777" w:rsidR="001447FA" w:rsidRPr="00094767" w:rsidRDefault="001447FA" w:rsidP="001447FA">
      <w:pPr>
        <w:pStyle w:val="Brdtextmedindrag"/>
      </w:pPr>
    </w:p>
    <w:tbl>
      <w:tblPr>
        <w:tblW w:w="5000" w:type="pct"/>
        <w:tblLook w:val="04A0" w:firstRow="1" w:lastRow="0" w:firstColumn="1" w:lastColumn="0" w:noHBand="0" w:noVBand="1"/>
      </w:tblPr>
      <w:tblGrid>
        <w:gridCol w:w="2407"/>
        <w:gridCol w:w="3490"/>
      </w:tblGrid>
      <w:tr w:rsidR="001447FA" w14:paraId="10E0D8AA" w14:textId="77777777" w:rsidTr="00340A29">
        <w:trPr>
          <w:trHeight w:val="351"/>
        </w:trPr>
        <w:tc>
          <w:tcPr>
            <w:tcW w:w="2041" w:type="pct"/>
            <w:tcMar>
              <w:left w:w="0" w:type="dxa"/>
            </w:tcMar>
            <w:vAlign w:val="center"/>
          </w:tcPr>
          <w:p w14:paraId="6796E069" w14:textId="77777777" w:rsidR="001447FA" w:rsidRPr="00094767" w:rsidRDefault="001447FA" w:rsidP="00340A29">
            <w:pPr>
              <w:pStyle w:val="Punktlista"/>
              <w:numPr>
                <w:ilvl w:val="0"/>
                <w:numId w:val="0"/>
              </w:numPr>
              <w:jc w:val="left"/>
            </w:pPr>
            <w:r w:rsidRPr="00094767">
              <w:t xml:space="preserve">1 förening </w:t>
            </w:r>
          </w:p>
        </w:tc>
        <w:tc>
          <w:tcPr>
            <w:tcW w:w="2959" w:type="pct"/>
            <w:tcMar>
              <w:right w:w="0" w:type="dxa"/>
            </w:tcMar>
            <w:vAlign w:val="center"/>
          </w:tcPr>
          <w:p w14:paraId="222C19A7" w14:textId="77777777" w:rsidR="001447FA" w:rsidRPr="00094767" w:rsidRDefault="001447FA" w:rsidP="00340A29">
            <w:pPr>
              <w:pStyle w:val="Punktlista"/>
              <w:numPr>
                <w:ilvl w:val="0"/>
                <w:numId w:val="0"/>
              </w:numPr>
              <w:jc w:val="left"/>
            </w:pPr>
            <w:r w:rsidRPr="00094767">
              <w:t>85–90 miljarder</w:t>
            </w:r>
          </w:p>
        </w:tc>
      </w:tr>
      <w:tr w:rsidR="001447FA" w14:paraId="66C0F912" w14:textId="77777777" w:rsidTr="00340A29">
        <w:trPr>
          <w:trHeight w:val="351"/>
        </w:trPr>
        <w:tc>
          <w:tcPr>
            <w:tcW w:w="2041" w:type="pct"/>
            <w:tcMar>
              <w:left w:w="0" w:type="dxa"/>
            </w:tcMar>
            <w:vAlign w:val="center"/>
          </w:tcPr>
          <w:p w14:paraId="1CE49FB1" w14:textId="77777777" w:rsidR="001447FA" w:rsidRPr="00094767" w:rsidRDefault="001447FA" w:rsidP="00340A29">
            <w:pPr>
              <w:pStyle w:val="Punktlista"/>
              <w:numPr>
                <w:ilvl w:val="0"/>
                <w:numId w:val="0"/>
              </w:numPr>
              <w:jc w:val="left"/>
            </w:pPr>
            <w:r w:rsidRPr="00094767">
              <w:lastRenderedPageBreak/>
              <w:t>1 förening</w:t>
            </w:r>
          </w:p>
        </w:tc>
        <w:tc>
          <w:tcPr>
            <w:tcW w:w="2959" w:type="pct"/>
            <w:tcMar>
              <w:right w:w="0" w:type="dxa"/>
            </w:tcMar>
            <w:vAlign w:val="center"/>
          </w:tcPr>
          <w:p w14:paraId="09CF0A0B" w14:textId="77777777" w:rsidR="001447FA" w:rsidRPr="00094767" w:rsidRDefault="001447FA" w:rsidP="00340A29">
            <w:pPr>
              <w:pStyle w:val="Punktlista"/>
              <w:numPr>
                <w:ilvl w:val="0"/>
                <w:numId w:val="0"/>
              </w:numPr>
              <w:jc w:val="left"/>
            </w:pPr>
            <w:r w:rsidRPr="00094767">
              <w:t>20–25 miljarder</w:t>
            </w:r>
          </w:p>
        </w:tc>
      </w:tr>
      <w:tr w:rsidR="001447FA" w14:paraId="2399A67A" w14:textId="77777777" w:rsidTr="00340A29">
        <w:trPr>
          <w:trHeight w:val="351"/>
        </w:trPr>
        <w:tc>
          <w:tcPr>
            <w:tcW w:w="2041" w:type="pct"/>
            <w:tcMar>
              <w:left w:w="0" w:type="dxa"/>
            </w:tcMar>
            <w:vAlign w:val="center"/>
          </w:tcPr>
          <w:p w14:paraId="142026C5" w14:textId="77777777" w:rsidR="001447FA" w:rsidRPr="00094767" w:rsidRDefault="001447FA" w:rsidP="00340A29">
            <w:pPr>
              <w:pStyle w:val="Punktlista"/>
              <w:numPr>
                <w:ilvl w:val="0"/>
                <w:numId w:val="0"/>
              </w:numPr>
              <w:jc w:val="left"/>
            </w:pPr>
            <w:r w:rsidRPr="00094767">
              <w:t xml:space="preserve">4 föreningar </w:t>
            </w:r>
          </w:p>
        </w:tc>
        <w:tc>
          <w:tcPr>
            <w:tcW w:w="2959" w:type="pct"/>
            <w:tcMar>
              <w:right w:w="0" w:type="dxa"/>
            </w:tcMar>
            <w:vAlign w:val="center"/>
          </w:tcPr>
          <w:p w14:paraId="307C1761" w14:textId="77777777" w:rsidR="001447FA" w:rsidRPr="00094767" w:rsidRDefault="001447FA" w:rsidP="00340A29">
            <w:pPr>
              <w:pStyle w:val="Punktlista"/>
              <w:numPr>
                <w:ilvl w:val="0"/>
                <w:numId w:val="0"/>
              </w:numPr>
              <w:jc w:val="left"/>
            </w:pPr>
            <w:r w:rsidRPr="00094767">
              <w:t>10–20 miljarder per företag</w:t>
            </w:r>
          </w:p>
        </w:tc>
      </w:tr>
      <w:tr w:rsidR="001447FA" w14:paraId="3042E21F" w14:textId="77777777" w:rsidTr="00340A29">
        <w:trPr>
          <w:trHeight w:val="351"/>
        </w:trPr>
        <w:tc>
          <w:tcPr>
            <w:tcW w:w="2041" w:type="pct"/>
            <w:tcMar>
              <w:left w:w="0" w:type="dxa"/>
            </w:tcMar>
            <w:vAlign w:val="center"/>
          </w:tcPr>
          <w:p w14:paraId="58945FAD" w14:textId="77777777" w:rsidR="001447FA" w:rsidRPr="00094767" w:rsidRDefault="001447FA" w:rsidP="00340A29">
            <w:pPr>
              <w:pStyle w:val="Punktlista"/>
              <w:numPr>
                <w:ilvl w:val="0"/>
                <w:numId w:val="0"/>
              </w:numPr>
              <w:jc w:val="left"/>
            </w:pPr>
            <w:r w:rsidRPr="00094767">
              <w:t>Övriga föreningar</w:t>
            </w:r>
          </w:p>
        </w:tc>
        <w:tc>
          <w:tcPr>
            <w:tcW w:w="2959" w:type="pct"/>
            <w:tcMar>
              <w:right w:w="0" w:type="dxa"/>
            </w:tcMar>
            <w:vAlign w:val="center"/>
          </w:tcPr>
          <w:p w14:paraId="4F274304" w14:textId="77777777" w:rsidR="001447FA" w:rsidRPr="009373D3" w:rsidRDefault="001447FA" w:rsidP="00340A29">
            <w:pPr>
              <w:pStyle w:val="Punktlista"/>
              <w:numPr>
                <w:ilvl w:val="0"/>
                <w:numId w:val="0"/>
              </w:numPr>
              <w:jc w:val="left"/>
            </w:pPr>
            <w:r w:rsidRPr="00094767">
              <w:t>0–9 miljarder per företag</w:t>
            </w:r>
          </w:p>
        </w:tc>
      </w:tr>
    </w:tbl>
    <w:p w14:paraId="10E987CC" w14:textId="77777777" w:rsidR="001447FA" w:rsidRDefault="001447FA" w:rsidP="001447FA">
      <w:pPr>
        <w:pStyle w:val="Brdtextmedindrag"/>
      </w:pPr>
    </w:p>
    <w:p w14:paraId="6A0B49FD" w14:textId="77777777" w:rsidR="001447FA" w:rsidRDefault="001447FA" w:rsidP="001447FA">
      <w:pPr>
        <w:pStyle w:val="Brdtext"/>
      </w:pPr>
      <w:r>
        <w:t>De omvandlingsregler som föreslås för tjänstepensionskassorna innebär att de, för att undvika likvidation, antingen</w:t>
      </w:r>
      <w:r w:rsidRPr="00C61D1C">
        <w:t xml:space="preserve"> måste</w:t>
      </w:r>
      <w:r>
        <w:t xml:space="preserve"> bli tjänstepensions</w:t>
      </w:r>
      <w:r>
        <w:softHyphen/>
        <w:t>föreningar eller försäkringsföreningar. Det mesta tyder på att tjänstepen</w:t>
      </w:r>
      <w:r>
        <w:softHyphen/>
        <w:t>sionskassorna kommer att</w:t>
      </w:r>
      <w:r w:rsidRPr="000F100C">
        <w:rPr>
          <w:rFonts w:ascii="TimesNewRomanPSMT" w:hAnsi="TimesNewRomanPSMT" w:cs="TimesNewRomanPSMT"/>
        </w:rPr>
        <w:t xml:space="preserve"> </w:t>
      </w:r>
      <w:r>
        <w:rPr>
          <w:rFonts w:ascii="TimesNewRomanPSMT" w:hAnsi="TimesNewRomanPSMT" w:cs="TimesNewRomanPSMT"/>
        </w:rPr>
        <w:t>utnyttja möjligheten att omvandlas till tjänste</w:t>
      </w:r>
      <w:r>
        <w:rPr>
          <w:rFonts w:ascii="TimesNewRomanPSMT" w:hAnsi="TimesNewRomanPSMT" w:cs="TimesNewRomanPSMT"/>
        </w:rPr>
        <w:softHyphen/>
        <w:t>pensionsföretag och</w:t>
      </w:r>
      <w:r>
        <w:t xml:space="preserve"> följa den nya reglering som föreslås i denna proposi</w:t>
      </w:r>
      <w:r>
        <w:softHyphen/>
        <w:t xml:space="preserve">tion. Det har inte funnits några indikationer på att det </w:t>
      </w:r>
      <w:r w:rsidRPr="005E335A">
        <w:rPr>
          <w:spacing w:val="-2"/>
        </w:rPr>
        <w:t>finns tjänste</w:t>
      </w:r>
      <w:r>
        <w:rPr>
          <w:spacing w:val="-2"/>
        </w:rPr>
        <w:softHyphen/>
      </w:r>
      <w:r w:rsidRPr="005E335A">
        <w:rPr>
          <w:spacing w:val="-2"/>
        </w:rPr>
        <w:t>pen</w:t>
      </w:r>
      <w:r>
        <w:rPr>
          <w:spacing w:val="-2"/>
        </w:rPr>
        <w:softHyphen/>
      </w:r>
      <w:r w:rsidRPr="005E335A">
        <w:rPr>
          <w:spacing w:val="-2"/>
        </w:rPr>
        <w:t>sions</w:t>
      </w:r>
      <w:r>
        <w:rPr>
          <w:spacing w:val="-2"/>
        </w:rPr>
        <w:softHyphen/>
      </w:r>
      <w:r w:rsidRPr="005E335A">
        <w:rPr>
          <w:spacing w:val="-2"/>
        </w:rPr>
        <w:t xml:space="preserve">kassor som kommer att </w:t>
      </w:r>
      <w:r>
        <w:t>utnyttja möjligheten att ansöka om till</w:t>
      </w:r>
      <w:r>
        <w:softHyphen/>
        <w:t xml:space="preserve">stånd enligt försäkringsrörelselagen eller helt avsluta sin verksamhet. </w:t>
      </w:r>
    </w:p>
    <w:p w14:paraId="4E22678B" w14:textId="77777777" w:rsidR="001447FA" w:rsidRDefault="001447FA" w:rsidP="009B730A">
      <w:pPr>
        <w:pStyle w:val="Rubrik3"/>
      </w:pPr>
      <w:bookmarkStart w:id="6224" w:name="_Toc8059909"/>
      <w:bookmarkStart w:id="6225" w:name="_Toc8061619"/>
      <w:bookmarkStart w:id="6226" w:name="_Toc8062151"/>
      <w:bookmarkStart w:id="6227" w:name="_Toc8064619"/>
      <w:bookmarkStart w:id="6228" w:name="_Toc8391296"/>
      <w:bookmarkStart w:id="6229" w:name="_Toc8391562"/>
      <w:bookmarkStart w:id="6230" w:name="_Toc8644767"/>
      <w:bookmarkStart w:id="6231" w:name="_Toc8645299"/>
      <w:bookmarkStart w:id="6232" w:name="_Toc8817780"/>
      <w:bookmarkStart w:id="6233" w:name="_Toc8818352"/>
      <w:bookmarkStart w:id="6234" w:name="_Toc8825721"/>
      <w:bookmarkStart w:id="6235" w:name="_Toc8831818"/>
      <w:bookmarkStart w:id="6236" w:name="_Toc8832727"/>
      <w:bookmarkStart w:id="6237" w:name="_Toc11153189"/>
      <w:bookmarkStart w:id="6238" w:name="_Toc11161110"/>
      <w:bookmarkStart w:id="6239" w:name="_Toc11167046"/>
      <w:bookmarkStart w:id="6240" w:name="_Toc11167582"/>
      <w:bookmarkStart w:id="6241" w:name="_Toc11169019"/>
      <w:bookmarkStart w:id="6242" w:name="_Toc11845972"/>
      <w:bookmarkStart w:id="6243" w:name="_Toc12611771"/>
      <w:bookmarkStart w:id="6244" w:name="_Toc12625038"/>
      <w:bookmarkStart w:id="6245" w:name="_Toc12627527"/>
      <w:bookmarkStart w:id="6246" w:name="_Toc12630417"/>
      <w:bookmarkStart w:id="6247" w:name="_Toc12632912"/>
      <w:bookmarkStart w:id="6248" w:name="_Toc17902984"/>
      <w:r w:rsidRPr="009B730A">
        <w:t>Försäkringsföretag</w:t>
      </w:r>
      <w:bookmarkEnd w:id="6224"/>
      <w:bookmarkEnd w:id="6225"/>
      <w:bookmarkEnd w:id="6226"/>
      <w:bookmarkEnd w:id="6227"/>
      <w:bookmarkEnd w:id="6228"/>
      <w:bookmarkEnd w:id="6229"/>
      <w:bookmarkEnd w:id="6230"/>
      <w:bookmarkEnd w:id="6231"/>
      <w:bookmarkEnd w:id="6232"/>
      <w:bookmarkEnd w:id="6233"/>
      <w:bookmarkEnd w:id="6234"/>
      <w:bookmarkEnd w:id="6235"/>
      <w:bookmarkEnd w:id="6236"/>
      <w:bookmarkEnd w:id="6237"/>
      <w:bookmarkEnd w:id="6238"/>
      <w:bookmarkEnd w:id="6239"/>
      <w:bookmarkEnd w:id="6240"/>
      <w:bookmarkEnd w:id="6241"/>
      <w:bookmarkEnd w:id="6242"/>
      <w:bookmarkEnd w:id="6243"/>
      <w:bookmarkEnd w:id="6244"/>
      <w:bookmarkEnd w:id="6245"/>
      <w:bookmarkEnd w:id="6246"/>
      <w:bookmarkEnd w:id="6247"/>
      <w:bookmarkEnd w:id="6248"/>
      <w:r>
        <w:t xml:space="preserve"> </w:t>
      </w:r>
    </w:p>
    <w:p w14:paraId="18EB2A46" w14:textId="77777777" w:rsidR="001447FA" w:rsidRDefault="001447FA" w:rsidP="001447FA">
      <w:pPr>
        <w:pStyle w:val="Brdtext"/>
      </w:pPr>
      <w:r>
        <w:t>De försäkringsföretag som berörs av den föreslagna regleringen är de försäkringsföretag som meddelar tjänstepensions</w:t>
      </w:r>
      <w:r>
        <w:softHyphen/>
        <w:t>försäkring. Tjänstepen</w:t>
      </w:r>
      <w:r>
        <w:softHyphen/>
        <w:t>sionsförsäkring kan meddelas både av livför</w:t>
      </w:r>
      <w:r>
        <w:softHyphen/>
        <w:t>säkringsföretag som meddelar s.k. traditionell livförsäkring, dvs. försäkringar som inne</w:t>
      </w:r>
      <w:r>
        <w:softHyphen/>
        <w:t>håller någon form av garanterad avkastning, och livförsäkringsföretag som meddelar fond</w:t>
      </w:r>
      <w:r>
        <w:softHyphen/>
        <w:t xml:space="preserve">försäkringar eller depåförsäkringar, dvs. livförsäkringar vars värde är knutet till andelar i värdepappersfonder eller specialfonder eller, när det gäller depåförsäkringar, andra värdepapper. Det finns därutöver även ett fåtal andra försäkringsföretag som meddelar försäkringar relaterade till </w:t>
      </w:r>
      <w:r w:rsidRPr="005E335A">
        <w:rPr>
          <w:spacing w:val="-2"/>
        </w:rPr>
        <w:t>tjänste</w:t>
      </w:r>
      <w:r>
        <w:rPr>
          <w:spacing w:val="-2"/>
        </w:rPr>
        <w:softHyphen/>
      </w:r>
      <w:r w:rsidRPr="005E335A">
        <w:rPr>
          <w:spacing w:val="-2"/>
        </w:rPr>
        <w:t>pension. Det är främst sjuk- och olycksfallsförsäkringar samt</w:t>
      </w:r>
      <w:r>
        <w:t xml:space="preserve"> tjänstegrupp</w:t>
      </w:r>
      <w:r>
        <w:softHyphen/>
        <w:t>livförsäkringar.</w:t>
      </w:r>
    </w:p>
    <w:p w14:paraId="10C16CB1" w14:textId="57C7E736" w:rsidR="001447FA" w:rsidRDefault="001447FA" w:rsidP="001447FA">
      <w:pPr>
        <w:pStyle w:val="Brdtextmedindrag"/>
      </w:pPr>
      <w:r w:rsidRPr="00634891">
        <w:t>Det finns 31 livförsäkringsföretag som meddelar tjänstepensions</w:t>
      </w:r>
      <w:r>
        <w:softHyphen/>
      </w:r>
      <w:r w:rsidRPr="00634891">
        <w:t xml:space="preserve">försäkringar varav 8 är fondförsäkringsföretag. </w:t>
      </w:r>
    </w:p>
    <w:p w14:paraId="67736AAF" w14:textId="4DDA4AC0" w:rsidR="001447FA" w:rsidRPr="00DB66F4" w:rsidRDefault="001447FA" w:rsidP="00AA5B6B">
      <w:pPr>
        <w:pStyle w:val="Rubrik5utannumrering"/>
      </w:pPr>
      <w:r w:rsidRPr="00DB66F4">
        <w:t>Balansomslutningar – livförsäkringsföretag exklusive fondförsäkringsföretag</w:t>
      </w:r>
    </w:p>
    <w:p w14:paraId="51D0B81B" w14:textId="5CBA68E3" w:rsidR="001447FA" w:rsidRPr="004F63D5" w:rsidRDefault="001447FA" w:rsidP="001447FA">
      <w:pPr>
        <w:pStyle w:val="Brdtextmedindrag"/>
        <w:ind w:firstLine="0"/>
      </w:pPr>
      <w:r w:rsidRPr="004F63D5">
        <w:t>Livförsäkringsföretagens sammanlagda balansomslutning uppgår till ca</w:t>
      </w:r>
      <w:r w:rsidR="00DB66F4">
        <w:t> </w:t>
      </w:r>
      <w:r w:rsidRPr="004F63D5">
        <w:t>3 300 miljarder kronor, fördelat enligt föl</w:t>
      </w:r>
      <w:r w:rsidRPr="004F63D5">
        <w:softHyphen/>
        <w:t>jande.</w:t>
      </w:r>
    </w:p>
    <w:p w14:paraId="4F33B94D" w14:textId="77777777" w:rsidR="001447FA" w:rsidRPr="004F63D5" w:rsidRDefault="001447FA" w:rsidP="001447FA">
      <w:pPr>
        <w:pStyle w:val="Brdtextmedindrag"/>
        <w:ind w:firstLine="0"/>
      </w:pPr>
    </w:p>
    <w:tbl>
      <w:tblPr>
        <w:tblW w:w="5000" w:type="pct"/>
        <w:tblLook w:val="04A0" w:firstRow="1" w:lastRow="0" w:firstColumn="1" w:lastColumn="0" w:noHBand="0" w:noVBand="1"/>
      </w:tblPr>
      <w:tblGrid>
        <w:gridCol w:w="2272"/>
        <w:gridCol w:w="3625"/>
      </w:tblGrid>
      <w:tr w:rsidR="001447FA" w14:paraId="26E17415" w14:textId="77777777" w:rsidTr="00340A29">
        <w:trPr>
          <w:trHeight w:val="351"/>
        </w:trPr>
        <w:tc>
          <w:tcPr>
            <w:tcW w:w="1926" w:type="pct"/>
            <w:tcMar>
              <w:left w:w="0" w:type="dxa"/>
            </w:tcMar>
            <w:vAlign w:val="center"/>
          </w:tcPr>
          <w:p w14:paraId="0E58A27B" w14:textId="77777777" w:rsidR="001447FA" w:rsidRPr="004F63D5" w:rsidRDefault="001447FA" w:rsidP="00340A29">
            <w:pPr>
              <w:pStyle w:val="Punktlista"/>
              <w:numPr>
                <w:ilvl w:val="0"/>
                <w:numId w:val="0"/>
              </w:numPr>
              <w:jc w:val="left"/>
            </w:pPr>
            <w:r w:rsidRPr="004F63D5">
              <w:t xml:space="preserve">1 företag </w:t>
            </w:r>
          </w:p>
        </w:tc>
        <w:tc>
          <w:tcPr>
            <w:tcW w:w="3074" w:type="pct"/>
            <w:tcMar>
              <w:right w:w="0" w:type="dxa"/>
            </w:tcMar>
            <w:vAlign w:val="center"/>
          </w:tcPr>
          <w:p w14:paraId="795E048C" w14:textId="77777777" w:rsidR="001447FA" w:rsidRPr="004F63D5" w:rsidRDefault="001447FA" w:rsidP="00340A29">
            <w:pPr>
              <w:pStyle w:val="Punktlista"/>
              <w:numPr>
                <w:ilvl w:val="0"/>
                <w:numId w:val="0"/>
              </w:numPr>
              <w:jc w:val="left"/>
            </w:pPr>
            <w:r w:rsidRPr="004F63D5">
              <w:t>820 miljarder</w:t>
            </w:r>
          </w:p>
        </w:tc>
      </w:tr>
      <w:tr w:rsidR="001447FA" w14:paraId="3B0EB848" w14:textId="77777777" w:rsidTr="00340A29">
        <w:trPr>
          <w:trHeight w:val="351"/>
        </w:trPr>
        <w:tc>
          <w:tcPr>
            <w:tcW w:w="1926" w:type="pct"/>
            <w:tcMar>
              <w:left w:w="0" w:type="dxa"/>
            </w:tcMar>
            <w:vAlign w:val="center"/>
          </w:tcPr>
          <w:p w14:paraId="322F21F8" w14:textId="77777777" w:rsidR="001447FA" w:rsidRPr="004F63D5" w:rsidRDefault="001447FA" w:rsidP="00340A29">
            <w:pPr>
              <w:pStyle w:val="Punktlista"/>
              <w:numPr>
                <w:ilvl w:val="0"/>
                <w:numId w:val="0"/>
              </w:numPr>
              <w:jc w:val="left"/>
            </w:pPr>
            <w:r w:rsidRPr="004F63D5">
              <w:t xml:space="preserve">2 företag </w:t>
            </w:r>
          </w:p>
        </w:tc>
        <w:tc>
          <w:tcPr>
            <w:tcW w:w="3074" w:type="pct"/>
            <w:tcMar>
              <w:right w:w="0" w:type="dxa"/>
            </w:tcMar>
            <w:vAlign w:val="center"/>
          </w:tcPr>
          <w:p w14:paraId="553706DA" w14:textId="77777777" w:rsidR="001447FA" w:rsidRPr="004F63D5" w:rsidRDefault="001447FA" w:rsidP="00340A29">
            <w:pPr>
              <w:pStyle w:val="Punktlista"/>
              <w:numPr>
                <w:ilvl w:val="0"/>
                <w:numId w:val="0"/>
              </w:numPr>
              <w:jc w:val="left"/>
            </w:pPr>
            <w:r w:rsidRPr="004F63D5">
              <w:t>430–480 miljarder per företag</w:t>
            </w:r>
          </w:p>
        </w:tc>
      </w:tr>
      <w:tr w:rsidR="001447FA" w14:paraId="5C9EB0F8" w14:textId="77777777" w:rsidTr="00340A29">
        <w:trPr>
          <w:trHeight w:val="351"/>
        </w:trPr>
        <w:tc>
          <w:tcPr>
            <w:tcW w:w="1926" w:type="pct"/>
            <w:tcMar>
              <w:left w:w="0" w:type="dxa"/>
            </w:tcMar>
            <w:vAlign w:val="center"/>
          </w:tcPr>
          <w:p w14:paraId="3EC068E4" w14:textId="77777777" w:rsidR="001447FA" w:rsidRPr="004F63D5" w:rsidRDefault="001447FA" w:rsidP="00340A29">
            <w:pPr>
              <w:pStyle w:val="Punktlista"/>
              <w:numPr>
                <w:ilvl w:val="0"/>
                <w:numId w:val="0"/>
              </w:numPr>
              <w:jc w:val="left"/>
            </w:pPr>
            <w:r w:rsidRPr="004F63D5">
              <w:t>5 företag</w:t>
            </w:r>
          </w:p>
        </w:tc>
        <w:tc>
          <w:tcPr>
            <w:tcW w:w="3074" w:type="pct"/>
            <w:tcMar>
              <w:right w:w="0" w:type="dxa"/>
            </w:tcMar>
            <w:vAlign w:val="center"/>
          </w:tcPr>
          <w:p w14:paraId="7684B849" w14:textId="77777777" w:rsidR="001447FA" w:rsidRPr="004F63D5" w:rsidRDefault="001447FA" w:rsidP="00340A29">
            <w:pPr>
              <w:pStyle w:val="Punktlista"/>
              <w:numPr>
                <w:ilvl w:val="0"/>
                <w:numId w:val="0"/>
              </w:numPr>
              <w:jc w:val="left"/>
            </w:pPr>
            <w:r w:rsidRPr="004F63D5">
              <w:t>155–180 miljarder per företag</w:t>
            </w:r>
          </w:p>
        </w:tc>
      </w:tr>
      <w:tr w:rsidR="001447FA" w14:paraId="15A032B8" w14:textId="77777777" w:rsidTr="00340A29">
        <w:trPr>
          <w:trHeight w:val="351"/>
        </w:trPr>
        <w:tc>
          <w:tcPr>
            <w:tcW w:w="1926" w:type="pct"/>
            <w:tcMar>
              <w:left w:w="0" w:type="dxa"/>
            </w:tcMar>
            <w:vAlign w:val="center"/>
          </w:tcPr>
          <w:p w14:paraId="4EF7FC06" w14:textId="77777777" w:rsidR="001447FA" w:rsidRPr="004F63D5" w:rsidRDefault="001447FA" w:rsidP="00340A29">
            <w:pPr>
              <w:pStyle w:val="Punktlista"/>
              <w:numPr>
                <w:ilvl w:val="0"/>
                <w:numId w:val="0"/>
              </w:numPr>
              <w:jc w:val="left"/>
            </w:pPr>
            <w:r w:rsidRPr="004F63D5">
              <w:t xml:space="preserve">4 företag </w:t>
            </w:r>
          </w:p>
        </w:tc>
        <w:tc>
          <w:tcPr>
            <w:tcW w:w="3074" w:type="pct"/>
            <w:tcMar>
              <w:right w:w="0" w:type="dxa"/>
            </w:tcMar>
            <w:vAlign w:val="center"/>
          </w:tcPr>
          <w:p w14:paraId="1A8C5B88" w14:textId="77777777" w:rsidR="001447FA" w:rsidRPr="004F63D5" w:rsidRDefault="001447FA" w:rsidP="00340A29">
            <w:pPr>
              <w:pStyle w:val="Punktlista"/>
              <w:numPr>
                <w:ilvl w:val="0"/>
                <w:numId w:val="0"/>
              </w:numPr>
              <w:jc w:val="left"/>
            </w:pPr>
            <w:r w:rsidRPr="004F63D5">
              <w:t>115–135 miljarder per företag</w:t>
            </w:r>
          </w:p>
        </w:tc>
      </w:tr>
      <w:tr w:rsidR="001447FA" w14:paraId="16A2872A" w14:textId="77777777" w:rsidTr="00340A29">
        <w:trPr>
          <w:trHeight w:val="351"/>
        </w:trPr>
        <w:tc>
          <w:tcPr>
            <w:tcW w:w="1926" w:type="pct"/>
            <w:tcMar>
              <w:left w:w="0" w:type="dxa"/>
            </w:tcMar>
            <w:vAlign w:val="center"/>
          </w:tcPr>
          <w:p w14:paraId="3DC68D2B" w14:textId="77777777" w:rsidR="001447FA" w:rsidRPr="004F63D5" w:rsidRDefault="001447FA" w:rsidP="00340A29">
            <w:pPr>
              <w:pStyle w:val="Punktlista"/>
              <w:numPr>
                <w:ilvl w:val="0"/>
                <w:numId w:val="0"/>
              </w:numPr>
              <w:jc w:val="left"/>
            </w:pPr>
            <w:r w:rsidRPr="004F63D5">
              <w:t>3 företag</w:t>
            </w:r>
          </w:p>
        </w:tc>
        <w:tc>
          <w:tcPr>
            <w:tcW w:w="3074" w:type="pct"/>
            <w:tcMar>
              <w:right w:w="0" w:type="dxa"/>
            </w:tcMar>
            <w:vAlign w:val="center"/>
          </w:tcPr>
          <w:p w14:paraId="052279AD" w14:textId="77777777" w:rsidR="001447FA" w:rsidRPr="004F63D5" w:rsidRDefault="001447FA" w:rsidP="00340A29">
            <w:pPr>
              <w:pStyle w:val="Punktlista"/>
              <w:numPr>
                <w:ilvl w:val="0"/>
                <w:numId w:val="0"/>
              </w:numPr>
              <w:jc w:val="left"/>
            </w:pPr>
            <w:r w:rsidRPr="004F63D5">
              <w:t>30–75 miljarder per företag</w:t>
            </w:r>
          </w:p>
        </w:tc>
      </w:tr>
      <w:tr w:rsidR="001447FA" w14:paraId="5414C7E6" w14:textId="77777777" w:rsidTr="00340A29">
        <w:trPr>
          <w:trHeight w:val="351"/>
        </w:trPr>
        <w:tc>
          <w:tcPr>
            <w:tcW w:w="1926" w:type="pct"/>
            <w:tcMar>
              <w:left w:w="0" w:type="dxa"/>
            </w:tcMar>
            <w:vAlign w:val="center"/>
          </w:tcPr>
          <w:p w14:paraId="74281B44" w14:textId="77777777" w:rsidR="001447FA" w:rsidRPr="004F63D5" w:rsidRDefault="001447FA" w:rsidP="00340A29">
            <w:pPr>
              <w:pStyle w:val="Punktlista"/>
              <w:numPr>
                <w:ilvl w:val="0"/>
                <w:numId w:val="0"/>
              </w:numPr>
              <w:jc w:val="left"/>
            </w:pPr>
            <w:r w:rsidRPr="004F63D5">
              <w:t>Övriga företag</w:t>
            </w:r>
          </w:p>
        </w:tc>
        <w:tc>
          <w:tcPr>
            <w:tcW w:w="3074" w:type="pct"/>
            <w:tcMar>
              <w:right w:w="0" w:type="dxa"/>
            </w:tcMar>
            <w:vAlign w:val="center"/>
          </w:tcPr>
          <w:p w14:paraId="41AAE4B5" w14:textId="77777777" w:rsidR="001447FA" w:rsidRPr="004F63D5" w:rsidRDefault="001447FA" w:rsidP="00340A29">
            <w:pPr>
              <w:pStyle w:val="Punktlista"/>
              <w:numPr>
                <w:ilvl w:val="0"/>
                <w:numId w:val="0"/>
              </w:numPr>
              <w:jc w:val="left"/>
            </w:pPr>
            <w:r w:rsidRPr="004F63D5">
              <w:t>0–19 miljarder per företag</w:t>
            </w:r>
          </w:p>
        </w:tc>
      </w:tr>
    </w:tbl>
    <w:p w14:paraId="3C459BB8" w14:textId="77777777" w:rsidR="001447FA" w:rsidRPr="004F63D5" w:rsidRDefault="001447FA" w:rsidP="001447FA">
      <w:pPr>
        <w:pStyle w:val="Brdtextmedindrag"/>
      </w:pPr>
    </w:p>
    <w:p w14:paraId="5573C187" w14:textId="7656AC5F" w:rsidR="001447FA" w:rsidRPr="004F63D5" w:rsidRDefault="001447FA" w:rsidP="001447FA">
      <w:pPr>
        <w:pStyle w:val="Brdtext"/>
      </w:pPr>
      <w:r w:rsidRPr="004F63D5">
        <w:t>De tre största livförsäkringsföretagen står för ca 55 procent av de för</w:t>
      </w:r>
      <w:r w:rsidR="00DB66F4">
        <w:softHyphen/>
      </w:r>
      <w:r w:rsidRPr="004F63D5">
        <w:t xml:space="preserve">valtade </w:t>
      </w:r>
      <w:r>
        <w:t>tillgångarna</w:t>
      </w:r>
      <w:r w:rsidRPr="004F63D5">
        <w:t>, de 10 största livförsäkringsföretagen för drygt 87 procent av de</w:t>
      </w:r>
      <w:r>
        <w:t xml:space="preserve"> </w:t>
      </w:r>
      <w:r w:rsidRPr="004F63D5">
        <w:t xml:space="preserve">förvaltade </w:t>
      </w:r>
      <w:r>
        <w:t>tillgångarna</w:t>
      </w:r>
      <w:r w:rsidRPr="004F63D5">
        <w:t xml:space="preserve"> samt de 15 största före</w:t>
      </w:r>
      <w:r w:rsidRPr="004F63D5">
        <w:softHyphen/>
        <w:t xml:space="preserve">tagen för i princip </w:t>
      </w:r>
      <w:r>
        <w:t>alla förvaltade tillgångar</w:t>
      </w:r>
      <w:r w:rsidRPr="004F63D5">
        <w:t xml:space="preserve"> (ca 95 procent). </w:t>
      </w:r>
    </w:p>
    <w:p w14:paraId="54D43028" w14:textId="77777777" w:rsidR="001447FA" w:rsidRPr="004F63D5" w:rsidRDefault="001447FA" w:rsidP="001447FA">
      <w:pPr>
        <w:pStyle w:val="Brdtextmedindrag"/>
      </w:pPr>
      <w:r w:rsidRPr="004F63D5">
        <w:lastRenderedPageBreak/>
        <w:t>Fyra livförsäkringsföretags verksamhet består i princip bara av tjänstepensionsförsäkring. Dessa förvaltar nästan hä</w:t>
      </w:r>
      <w:r>
        <w:t>l</w:t>
      </w:r>
      <w:r w:rsidRPr="004F63D5">
        <w:t xml:space="preserve">ften av </w:t>
      </w:r>
      <w:r>
        <w:t>tillgångarna i livförsäkringssektorn</w:t>
      </w:r>
      <w:r w:rsidRPr="004F63D5">
        <w:t>, knappt 1 500 miljarder kronor.</w:t>
      </w:r>
      <w:r w:rsidRPr="004F63D5">
        <w:rPr>
          <w:spacing w:val="-2"/>
        </w:rPr>
        <w:t xml:space="preserve"> Övriga </w:t>
      </w:r>
      <w:r>
        <w:rPr>
          <w:spacing w:val="-2"/>
        </w:rPr>
        <w:t>11</w:t>
      </w:r>
      <w:r w:rsidRPr="004F63D5">
        <w:rPr>
          <w:spacing w:val="-2"/>
        </w:rPr>
        <w:t xml:space="preserve"> av de största företagens verksamhet består av tjänste</w:t>
      </w:r>
      <w:r w:rsidRPr="004F63D5">
        <w:rPr>
          <w:spacing w:val="-2"/>
        </w:rPr>
        <w:softHyphen/>
        <w:t>pensionsförsäkring</w:t>
      </w:r>
      <w:r w:rsidRPr="004F63D5">
        <w:t xml:space="preserve"> i varier</w:t>
      </w:r>
      <w:r>
        <w:softHyphen/>
      </w:r>
      <w:r w:rsidRPr="004F63D5">
        <w:t>ande grad, mellan 0</w:t>
      </w:r>
      <w:r>
        <w:t xml:space="preserve"> och </w:t>
      </w:r>
      <w:r w:rsidRPr="004F63D5">
        <w:t>85 procent.</w:t>
      </w:r>
    </w:p>
    <w:p w14:paraId="6B485FBF" w14:textId="77777777" w:rsidR="001447FA" w:rsidRPr="004F63D5" w:rsidRDefault="001447FA" w:rsidP="001447FA">
      <w:pPr>
        <w:pStyle w:val="Rubrik5utannumrering"/>
      </w:pPr>
      <w:r w:rsidRPr="004F63D5">
        <w:t>Balansomslutningar - fondförsäkringsföretag</w:t>
      </w:r>
    </w:p>
    <w:p w14:paraId="528E0DD5" w14:textId="371E3756" w:rsidR="001447FA" w:rsidRPr="004F63D5" w:rsidRDefault="001447FA" w:rsidP="001447FA">
      <w:pPr>
        <w:pStyle w:val="Brdtextmedindrag"/>
        <w:ind w:firstLine="0"/>
      </w:pPr>
      <w:r w:rsidRPr="004F63D5">
        <w:rPr>
          <w:spacing w:val="-4"/>
        </w:rPr>
        <w:t xml:space="preserve">Fondförsäkringsföretagens samlande balansomslutning </w:t>
      </w:r>
      <w:r w:rsidRPr="004F63D5">
        <w:t>uppgår till ca</w:t>
      </w:r>
      <w:r w:rsidR="00DB66F4">
        <w:t> </w:t>
      </w:r>
      <w:r w:rsidRPr="004F63D5">
        <w:t>620</w:t>
      </w:r>
      <w:r>
        <w:t> </w:t>
      </w:r>
      <w:r w:rsidRPr="004F63D5">
        <w:t>miljarder kronor, fördelat enligt föl</w:t>
      </w:r>
      <w:r w:rsidRPr="004F63D5">
        <w:softHyphen/>
        <w:t>jande.</w:t>
      </w:r>
    </w:p>
    <w:p w14:paraId="2EB59080" w14:textId="77777777" w:rsidR="001447FA" w:rsidRPr="004F63D5" w:rsidRDefault="001447FA" w:rsidP="001447FA">
      <w:pPr>
        <w:pStyle w:val="Brdtextmedindrag"/>
        <w:ind w:firstLine="0"/>
      </w:pPr>
    </w:p>
    <w:tbl>
      <w:tblPr>
        <w:tblW w:w="4999" w:type="pct"/>
        <w:tblLook w:val="04A0" w:firstRow="1" w:lastRow="0" w:firstColumn="1" w:lastColumn="0" w:noHBand="0" w:noVBand="1"/>
      </w:tblPr>
      <w:tblGrid>
        <w:gridCol w:w="2273"/>
        <w:gridCol w:w="3623"/>
      </w:tblGrid>
      <w:tr w:rsidR="001447FA" w14:paraId="5738E42B" w14:textId="77777777" w:rsidTr="00340A29">
        <w:trPr>
          <w:trHeight w:val="352"/>
        </w:trPr>
        <w:tc>
          <w:tcPr>
            <w:tcW w:w="1928" w:type="pct"/>
            <w:tcMar>
              <w:left w:w="0" w:type="dxa"/>
            </w:tcMar>
            <w:vAlign w:val="center"/>
          </w:tcPr>
          <w:p w14:paraId="06755C77" w14:textId="77777777" w:rsidR="001447FA" w:rsidRPr="004F63D5" w:rsidRDefault="001447FA" w:rsidP="00340A29">
            <w:pPr>
              <w:pStyle w:val="Brdtextmedindrag"/>
              <w:ind w:firstLine="0"/>
              <w:jc w:val="left"/>
            </w:pPr>
            <w:r w:rsidRPr="004F63D5">
              <w:t>2 företag</w:t>
            </w:r>
          </w:p>
        </w:tc>
        <w:tc>
          <w:tcPr>
            <w:tcW w:w="3072" w:type="pct"/>
            <w:tcMar>
              <w:right w:w="0" w:type="dxa"/>
            </w:tcMar>
            <w:vAlign w:val="center"/>
          </w:tcPr>
          <w:p w14:paraId="5F68EC2A" w14:textId="77777777" w:rsidR="001447FA" w:rsidRPr="004F63D5" w:rsidRDefault="001447FA" w:rsidP="00340A29">
            <w:pPr>
              <w:pStyle w:val="Brdtextmedindrag"/>
              <w:ind w:firstLine="0"/>
              <w:jc w:val="left"/>
            </w:pPr>
            <w:r w:rsidRPr="004F63D5">
              <w:t>170–230 miljarder</w:t>
            </w:r>
            <w:r>
              <w:t xml:space="preserve"> per företag</w:t>
            </w:r>
          </w:p>
        </w:tc>
      </w:tr>
      <w:tr w:rsidR="001447FA" w14:paraId="34F90167" w14:textId="77777777" w:rsidTr="00340A29">
        <w:trPr>
          <w:trHeight w:val="352"/>
        </w:trPr>
        <w:tc>
          <w:tcPr>
            <w:tcW w:w="1928" w:type="pct"/>
            <w:tcMar>
              <w:left w:w="0" w:type="dxa"/>
            </w:tcMar>
            <w:vAlign w:val="center"/>
          </w:tcPr>
          <w:p w14:paraId="3C962874" w14:textId="77777777" w:rsidR="001447FA" w:rsidRPr="004F63D5" w:rsidRDefault="001447FA" w:rsidP="00340A29">
            <w:pPr>
              <w:pStyle w:val="Brdtextmedindrag"/>
              <w:ind w:firstLine="0"/>
              <w:jc w:val="left"/>
            </w:pPr>
            <w:r w:rsidRPr="004F63D5">
              <w:t>3 företag</w:t>
            </w:r>
          </w:p>
        </w:tc>
        <w:tc>
          <w:tcPr>
            <w:tcW w:w="3072" w:type="pct"/>
            <w:tcMar>
              <w:right w:w="0" w:type="dxa"/>
            </w:tcMar>
            <w:vAlign w:val="center"/>
          </w:tcPr>
          <w:p w14:paraId="679AB405" w14:textId="77777777" w:rsidR="001447FA" w:rsidRPr="004F63D5" w:rsidRDefault="001447FA" w:rsidP="00340A29">
            <w:pPr>
              <w:pStyle w:val="Brdtextmedindrag"/>
              <w:ind w:firstLine="0"/>
              <w:jc w:val="left"/>
            </w:pPr>
            <w:r w:rsidRPr="004F63D5">
              <w:t>40–90 miljarder per företag</w:t>
            </w:r>
          </w:p>
        </w:tc>
      </w:tr>
      <w:tr w:rsidR="001447FA" w14:paraId="7B951A04" w14:textId="77777777" w:rsidTr="00340A29">
        <w:trPr>
          <w:trHeight w:val="352"/>
        </w:trPr>
        <w:tc>
          <w:tcPr>
            <w:tcW w:w="1928" w:type="pct"/>
            <w:tcMar>
              <w:left w:w="0" w:type="dxa"/>
            </w:tcMar>
            <w:vAlign w:val="center"/>
          </w:tcPr>
          <w:p w14:paraId="4FB7A13C" w14:textId="77777777" w:rsidR="001447FA" w:rsidRPr="004F63D5" w:rsidRDefault="001447FA" w:rsidP="00340A29">
            <w:pPr>
              <w:pStyle w:val="Brdtextmedindrag"/>
              <w:ind w:firstLine="0"/>
              <w:jc w:val="left"/>
            </w:pPr>
            <w:r w:rsidRPr="004F63D5">
              <w:t>Övriga företag</w:t>
            </w:r>
          </w:p>
        </w:tc>
        <w:tc>
          <w:tcPr>
            <w:tcW w:w="3072" w:type="pct"/>
            <w:tcMar>
              <w:right w:w="0" w:type="dxa"/>
            </w:tcMar>
            <w:vAlign w:val="center"/>
          </w:tcPr>
          <w:p w14:paraId="52B16C50" w14:textId="77777777" w:rsidR="001447FA" w:rsidRPr="004F63D5" w:rsidRDefault="001447FA" w:rsidP="00340A29">
            <w:pPr>
              <w:pStyle w:val="Brdtextmedindrag"/>
              <w:ind w:firstLine="0"/>
              <w:jc w:val="left"/>
            </w:pPr>
            <w:r w:rsidRPr="004F63D5">
              <w:t xml:space="preserve">0–4 miljarder per företag </w:t>
            </w:r>
          </w:p>
        </w:tc>
      </w:tr>
    </w:tbl>
    <w:p w14:paraId="22140D4E" w14:textId="77777777" w:rsidR="001447FA" w:rsidRPr="004F63D5" w:rsidRDefault="001447FA" w:rsidP="001447FA">
      <w:pPr>
        <w:pStyle w:val="Brdtext"/>
      </w:pPr>
    </w:p>
    <w:p w14:paraId="764F3AEE" w14:textId="61E8E507" w:rsidR="001447FA" w:rsidRPr="00517F0A" w:rsidRDefault="001447FA" w:rsidP="001447FA">
      <w:pPr>
        <w:pStyle w:val="Brdtext"/>
      </w:pPr>
      <w:r w:rsidRPr="004F63D5">
        <w:t xml:space="preserve">Två fondförsäkringsföretags verksamhet består i princip bara av </w:t>
      </w:r>
      <w:r w:rsidRPr="004F63D5">
        <w:rPr>
          <w:spacing w:val="-2"/>
        </w:rPr>
        <w:t>tjänste</w:t>
      </w:r>
      <w:r w:rsidR="002B5345">
        <w:rPr>
          <w:spacing w:val="-2"/>
        </w:rPr>
        <w:softHyphen/>
      </w:r>
      <w:r w:rsidRPr="004F63D5">
        <w:rPr>
          <w:spacing w:val="-2"/>
        </w:rPr>
        <w:t>pensionsförsäkring. Dessa förvaltar drygt 250 miljarder</w:t>
      </w:r>
      <w:r w:rsidRPr="004F63D5">
        <w:t xml:space="preserve"> kronor, ca</w:t>
      </w:r>
      <w:r w:rsidR="002B5345">
        <w:t> </w:t>
      </w:r>
      <w:r w:rsidRPr="004F63D5">
        <w:t xml:space="preserve">40 procent av </w:t>
      </w:r>
      <w:r>
        <w:t>tillgångarna</w:t>
      </w:r>
      <w:r w:rsidRPr="004F63D5">
        <w:t>. Resten av fondförsäkringsföretagen har tjänstepensionsförsäkringar i varierande grad, mellan 35</w:t>
      </w:r>
      <w:r>
        <w:t xml:space="preserve"> och </w:t>
      </w:r>
      <w:r w:rsidRPr="004F63D5">
        <w:t>85 procent.</w:t>
      </w:r>
    </w:p>
    <w:p w14:paraId="5894B53F" w14:textId="77777777" w:rsidR="001447FA" w:rsidRDefault="001447FA" w:rsidP="001447FA">
      <w:pPr>
        <w:pStyle w:val="Brdtextmedindrag"/>
      </w:pPr>
      <w:r w:rsidRPr="00483963">
        <w:rPr>
          <w:spacing w:val="-4"/>
        </w:rPr>
        <w:t xml:space="preserve">De omvandlingsregler som föreslås för försäkringsföretagen </w:t>
      </w:r>
      <w:r>
        <w:rPr>
          <w:spacing w:val="-4"/>
        </w:rPr>
        <w:t>innebär</w:t>
      </w:r>
      <w:r w:rsidRPr="00483963">
        <w:rPr>
          <w:spacing w:val="-2"/>
        </w:rPr>
        <w:t xml:space="preserve"> att </w:t>
      </w:r>
      <w:r>
        <w:rPr>
          <w:spacing w:val="-2"/>
        </w:rPr>
        <w:t>de</w:t>
      </w:r>
      <w:r w:rsidRPr="00483963">
        <w:rPr>
          <w:spacing w:val="-2"/>
        </w:rPr>
        <w:t xml:space="preserve"> </w:t>
      </w:r>
      <w:r>
        <w:rPr>
          <w:spacing w:val="-2"/>
        </w:rPr>
        <w:t>antingen</w:t>
      </w:r>
      <w:r w:rsidRPr="00483963">
        <w:rPr>
          <w:spacing w:val="-2"/>
        </w:rPr>
        <w:t xml:space="preserve"> </w:t>
      </w:r>
      <w:r w:rsidRPr="0058308A">
        <w:rPr>
          <w:spacing w:val="-2"/>
        </w:rPr>
        <w:t>måste</w:t>
      </w:r>
      <w:r w:rsidRPr="00483963">
        <w:rPr>
          <w:spacing w:val="-2"/>
        </w:rPr>
        <w:t xml:space="preserve"> omvandlas</w:t>
      </w:r>
      <w:r>
        <w:t xml:space="preserve"> </w:t>
      </w:r>
      <w:r w:rsidRPr="00483963">
        <w:rPr>
          <w:spacing w:val="-2"/>
        </w:rPr>
        <w:t xml:space="preserve">till </w:t>
      </w:r>
      <w:r>
        <w:rPr>
          <w:spacing w:val="-2"/>
        </w:rPr>
        <w:t xml:space="preserve">tjänstepensionsföretag eller </w:t>
      </w:r>
      <w:r w:rsidRPr="00483963">
        <w:rPr>
          <w:spacing w:val="-2"/>
        </w:rPr>
        <w:t>fort</w:t>
      </w:r>
      <w:r w:rsidRPr="00483963">
        <w:rPr>
          <w:spacing w:val="-2"/>
        </w:rPr>
        <w:softHyphen/>
        <w:t>sätta</w:t>
      </w:r>
      <w:r>
        <w:t xml:space="preserve"> att driva sin verksamhet i försäkringsföretagsform. Det finns skäl att anta att de flesta av de försäkringsföretag som i dag i princip bara har tjänste</w:t>
      </w:r>
      <w:r>
        <w:softHyphen/>
        <w:t>pensions</w:t>
      </w:r>
      <w:r>
        <w:softHyphen/>
        <w:t xml:space="preserve">försäkringar kommer att välja att omvandla sig till tjänstepensionsföretag. </w:t>
      </w:r>
    </w:p>
    <w:p w14:paraId="5BFA043B" w14:textId="77777777" w:rsidR="001447FA" w:rsidRPr="00752FE7" w:rsidRDefault="001447FA" w:rsidP="001447FA">
      <w:pPr>
        <w:pStyle w:val="Rubrik5utannumrering"/>
      </w:pPr>
      <w:r w:rsidRPr="00752FE7">
        <w:t>Försäkringsföretag som endast tillhandahåller tilläggsförsäkring</w:t>
      </w:r>
    </w:p>
    <w:p w14:paraId="21813D2D" w14:textId="77777777" w:rsidR="001447FA" w:rsidRDefault="001447FA" w:rsidP="001447FA">
      <w:pPr>
        <w:pStyle w:val="Brdtext"/>
      </w:pPr>
      <w:r w:rsidRPr="00DC7B48">
        <w:rPr>
          <w:rFonts w:ascii="TimesNewRomanPSMT" w:hAnsi="TimesNewRomanPSMT" w:cs="TimesNewRomanPSMT"/>
        </w:rPr>
        <w:t xml:space="preserve">Till skillnad från </w:t>
      </w:r>
      <w:r>
        <w:rPr>
          <w:rFonts w:ascii="TimesNewRomanPSMT" w:hAnsi="TimesNewRomanPSMT" w:cs="TimesNewRomanPSMT"/>
        </w:rPr>
        <w:t>det</w:t>
      </w:r>
      <w:r w:rsidRPr="00DC7B48">
        <w:rPr>
          <w:rFonts w:ascii="TimesNewRomanPSMT" w:hAnsi="TimesNewRomanPSMT" w:cs="TimesNewRomanPSMT"/>
        </w:rPr>
        <w:t xml:space="preserve"> som </w:t>
      </w:r>
      <w:r>
        <w:rPr>
          <w:rFonts w:ascii="TimesNewRomanPSMT" w:hAnsi="TimesNewRomanPSMT" w:cs="TimesNewRomanPSMT"/>
        </w:rPr>
        <w:t xml:space="preserve">anges </w:t>
      </w:r>
      <w:r w:rsidRPr="00DC7B48">
        <w:rPr>
          <w:rFonts w:ascii="TimesNewRomanPSMT" w:hAnsi="TimesNewRomanPSMT" w:cs="TimesNewRomanPSMT"/>
        </w:rPr>
        <w:t xml:space="preserve">i promemorian anser regeringen att </w:t>
      </w:r>
      <w:r>
        <w:rPr>
          <w:rFonts w:ascii="TimesNewRomanPSMT" w:hAnsi="TimesNewRomanPSMT" w:cs="TimesNewRomanPSMT"/>
        </w:rPr>
        <w:t xml:space="preserve">även </w:t>
      </w:r>
      <w:r>
        <w:rPr>
          <w:spacing w:val="-4"/>
        </w:rPr>
        <w:t>f</w:t>
      </w:r>
      <w:r w:rsidRPr="00752FE7">
        <w:rPr>
          <w:spacing w:val="-4"/>
        </w:rPr>
        <w:t>örsäkringsföretag som endast</w:t>
      </w:r>
      <w:r w:rsidRPr="00752FE7">
        <w:t xml:space="preserve"> </w:t>
      </w:r>
      <w:r w:rsidRPr="00752FE7">
        <w:rPr>
          <w:spacing w:val="-2"/>
        </w:rPr>
        <w:t>tillhandahåller tilläggsförsäkring</w:t>
      </w:r>
      <w:r>
        <w:rPr>
          <w:spacing w:val="-2"/>
        </w:rPr>
        <w:t>ar</w:t>
      </w:r>
      <w:r w:rsidRPr="00752FE7">
        <w:rPr>
          <w:spacing w:val="-2"/>
        </w:rPr>
        <w:t xml:space="preserve"> </w:t>
      </w:r>
      <w:r>
        <w:t>ska kunna</w:t>
      </w:r>
      <w:r w:rsidRPr="00752FE7">
        <w:t xml:space="preserve"> omvandla sig till ett </w:t>
      </w:r>
      <w:r>
        <w:t xml:space="preserve">tjänstepensionsföretag (se </w:t>
      </w:r>
      <w:r w:rsidRPr="00482DE2">
        <w:t>avsnitt</w:t>
      </w:r>
      <w:r>
        <w:t>en</w:t>
      </w:r>
      <w:r w:rsidRPr="00482DE2">
        <w:t xml:space="preserve"> </w:t>
      </w:r>
      <w:r>
        <w:t>6</w:t>
      </w:r>
      <w:r w:rsidRPr="00482DE2">
        <w:t>.2</w:t>
      </w:r>
      <w:r>
        <w:t xml:space="preserve"> och 6</w:t>
      </w:r>
      <w:r w:rsidRPr="00482DE2">
        <w:t>.3</w:t>
      </w:r>
      <w:r>
        <w:t>). Detta torde skapa bättre förutsättningar för de blivande tjänstepensions</w:t>
      </w:r>
      <w:r>
        <w:softHyphen/>
        <w:t>företagen att själva avgöra hur de vill organisera och driva sin verksamhet. Därigenom förbättras företagens möjligheter att erbjuda ändamålsenliga och effektiva lösningar, vilket är till gagn för nuvarande och framtida pensionärer.</w:t>
      </w:r>
    </w:p>
    <w:p w14:paraId="7614B6D8" w14:textId="77777777" w:rsidR="001447FA" w:rsidRPr="005A6DEE" w:rsidRDefault="001447FA" w:rsidP="009B730A">
      <w:pPr>
        <w:pStyle w:val="Rubrik3"/>
      </w:pPr>
      <w:bookmarkStart w:id="6249" w:name="_Toc8059910"/>
      <w:bookmarkStart w:id="6250" w:name="_Toc8061620"/>
      <w:bookmarkStart w:id="6251" w:name="_Toc8062152"/>
      <w:bookmarkStart w:id="6252" w:name="_Toc8064620"/>
      <w:bookmarkStart w:id="6253" w:name="_Toc8391297"/>
      <w:bookmarkStart w:id="6254" w:name="_Toc8391563"/>
      <w:bookmarkStart w:id="6255" w:name="_Toc8644768"/>
      <w:bookmarkStart w:id="6256" w:name="_Toc8645300"/>
      <w:bookmarkStart w:id="6257" w:name="_Toc8817781"/>
      <w:bookmarkStart w:id="6258" w:name="_Toc8818353"/>
      <w:bookmarkStart w:id="6259" w:name="_Toc8825722"/>
      <w:bookmarkStart w:id="6260" w:name="_Toc8831819"/>
      <w:bookmarkStart w:id="6261" w:name="_Toc8832728"/>
      <w:bookmarkStart w:id="6262" w:name="_Toc11153190"/>
      <w:bookmarkStart w:id="6263" w:name="_Toc11161111"/>
      <w:bookmarkStart w:id="6264" w:name="_Toc11167047"/>
      <w:bookmarkStart w:id="6265" w:name="_Toc11167583"/>
      <w:bookmarkStart w:id="6266" w:name="_Toc11169020"/>
      <w:bookmarkStart w:id="6267" w:name="_Toc11845973"/>
      <w:bookmarkStart w:id="6268" w:name="_Toc12611772"/>
      <w:bookmarkStart w:id="6269" w:name="_Toc12625039"/>
      <w:bookmarkStart w:id="6270" w:name="_Toc12627528"/>
      <w:bookmarkStart w:id="6271" w:name="_Toc12630418"/>
      <w:bookmarkStart w:id="6272" w:name="_Toc12632913"/>
      <w:bookmarkStart w:id="6273" w:name="_Toc17902985"/>
      <w:r>
        <w:t>Särskilt om små och medelstora företag</w:t>
      </w:r>
      <w:bookmarkEnd w:id="6249"/>
      <w:bookmarkEnd w:id="6250"/>
      <w:bookmarkEnd w:id="6251"/>
      <w:bookmarkEnd w:id="6252"/>
      <w:bookmarkEnd w:id="6253"/>
      <w:bookmarkEnd w:id="6254"/>
      <w:bookmarkEnd w:id="6255"/>
      <w:bookmarkEnd w:id="6256"/>
      <w:bookmarkEnd w:id="6257"/>
      <w:bookmarkEnd w:id="6258"/>
      <w:bookmarkEnd w:id="6259"/>
      <w:bookmarkEnd w:id="6260"/>
      <w:bookmarkEnd w:id="6261"/>
      <w:bookmarkEnd w:id="6262"/>
      <w:bookmarkEnd w:id="6263"/>
      <w:bookmarkEnd w:id="6264"/>
      <w:bookmarkEnd w:id="6265"/>
      <w:bookmarkEnd w:id="6266"/>
      <w:bookmarkEnd w:id="6267"/>
      <w:bookmarkEnd w:id="6268"/>
      <w:bookmarkEnd w:id="6269"/>
      <w:bookmarkEnd w:id="6270"/>
      <w:bookmarkEnd w:id="6271"/>
      <w:bookmarkEnd w:id="6272"/>
      <w:bookmarkEnd w:id="6273"/>
    </w:p>
    <w:p w14:paraId="13B771F6" w14:textId="77777777" w:rsidR="001447FA" w:rsidRPr="005A6DEE" w:rsidRDefault="001447FA" w:rsidP="001447FA">
      <w:pPr>
        <w:pStyle w:val="Brdtext"/>
      </w:pPr>
      <w:r>
        <w:rPr>
          <w:spacing w:val="-2"/>
        </w:rPr>
        <w:t xml:space="preserve">Försäkringsföretagen som träffas av regleringen är i huvudsak stora företag enligt ovan. Fyra livförsäkringsföretag och en tjänstepensionskassa har dock </w:t>
      </w:r>
      <w:r w:rsidRPr="005A6DEE">
        <w:t>en verk</w:t>
      </w:r>
      <w:r>
        <w:softHyphen/>
      </w:r>
      <w:r w:rsidRPr="00483963">
        <w:rPr>
          <w:spacing w:val="-2"/>
        </w:rPr>
        <w:t>samhet som innebär att de kan ses som ett medelstort företag enligt</w:t>
      </w:r>
      <w:r w:rsidRPr="005A6DEE">
        <w:t xml:space="preserve"> </w:t>
      </w:r>
      <w:r w:rsidRPr="00483963">
        <w:rPr>
          <w:spacing w:val="-4"/>
        </w:rPr>
        <w:t>rekommendationen från EU om definition av mikroföretag samt små</w:t>
      </w:r>
      <w:r>
        <w:t xml:space="preserve"> och medelstora företag (SMF)</w:t>
      </w:r>
      <w:r w:rsidRPr="005A6DEE">
        <w:t xml:space="preserve"> som gäller från och med den 1 januari 2005.</w:t>
      </w:r>
      <w:r>
        <w:t xml:space="preserve"> Det bör dock noteras att två av de företagen ingår i koncerner.</w:t>
      </w:r>
    </w:p>
    <w:p w14:paraId="7F9B96A5" w14:textId="77777777" w:rsidR="001447FA" w:rsidRPr="005A6DEE" w:rsidRDefault="001447FA" w:rsidP="001447FA">
      <w:pPr>
        <w:pStyle w:val="Brdtextmedindrag"/>
      </w:pPr>
      <w:r w:rsidRPr="005A6DEE">
        <w:t>Definition enligt personalstyrk</w:t>
      </w:r>
      <w:r>
        <w:t>a och finansiella trösklar för SMF</w:t>
      </w:r>
      <w:r w:rsidRPr="005A6DEE">
        <w:t xml:space="preserve"> är följande:</w:t>
      </w:r>
    </w:p>
    <w:p w14:paraId="0EEF458F" w14:textId="77777777" w:rsidR="001447FA" w:rsidRPr="005A6DEE" w:rsidRDefault="001447FA" w:rsidP="001447FA">
      <w:pPr>
        <w:pStyle w:val="Strecklista"/>
      </w:pPr>
      <w:r w:rsidRPr="00634891">
        <w:rPr>
          <w:spacing w:val="-2"/>
        </w:rPr>
        <w:t>Kategorin</w:t>
      </w:r>
      <w:r w:rsidRPr="00634891">
        <w:t xml:space="preserve"> medelstora företag utgörs av fristående företag som ensamma eller tillsammans med</w:t>
      </w:r>
      <w:r w:rsidRPr="005A6DEE">
        <w:t xml:space="preserve"> partne</w:t>
      </w:r>
      <w:r>
        <w:t xml:space="preserve">rföretag eller anknutna företag </w:t>
      </w:r>
      <w:r w:rsidRPr="005A6DEE">
        <w:t>syssels</w:t>
      </w:r>
      <w:r>
        <w:t xml:space="preserve">ätter färre än 250 personer och </w:t>
      </w:r>
      <w:r w:rsidRPr="005A6DEE">
        <w:t xml:space="preserve">vars årsomsättning inte </w:t>
      </w:r>
      <w:r w:rsidRPr="005A6DEE">
        <w:lastRenderedPageBreak/>
        <w:t>överstiger 50 miljoner euro eller vars balansomslutning inte överstiger 43 miljoner euro per år.</w:t>
      </w:r>
    </w:p>
    <w:p w14:paraId="0C4C3E1E" w14:textId="77777777" w:rsidR="001447FA" w:rsidRPr="005A6DEE" w:rsidRDefault="001447FA" w:rsidP="001447FA">
      <w:pPr>
        <w:pStyle w:val="Strecklista"/>
      </w:pPr>
      <w:r>
        <w:t>Inom SMF-kategorin</w:t>
      </w:r>
      <w:r w:rsidRPr="00483963">
        <w:t xml:space="preserve"> definieras små företag som fristående före</w:t>
      </w:r>
      <w:r w:rsidRPr="00483963">
        <w:softHyphen/>
        <w:t>tag</w:t>
      </w:r>
      <w:r>
        <w:t xml:space="preserve"> som, ensamma eller tillsammans med</w:t>
      </w:r>
      <w:r w:rsidRPr="00483963">
        <w:t xml:space="preserve"> partnerföretag eller anknut</w:t>
      </w:r>
      <w:r w:rsidRPr="00483963">
        <w:softHyphen/>
        <w:t>na</w:t>
      </w:r>
      <w:r w:rsidRPr="005A6DEE">
        <w:t xml:space="preserve"> företag, sysselsätter färre än 50 personer och vars om</w:t>
      </w:r>
      <w:r>
        <w:softHyphen/>
      </w:r>
      <w:r w:rsidRPr="005A6DEE">
        <w:t>sättning eller balansomslutning inte överstiger 10 miljoner euro per år.</w:t>
      </w:r>
    </w:p>
    <w:p w14:paraId="63F7BD18" w14:textId="77777777" w:rsidR="001447FA" w:rsidRPr="005A6DEE" w:rsidRDefault="001447FA" w:rsidP="001447FA">
      <w:pPr>
        <w:pStyle w:val="Strecklista"/>
      </w:pPr>
      <w:r>
        <w:t>Inom SMF-kategorin</w:t>
      </w:r>
      <w:r w:rsidRPr="005A6DEE">
        <w:t xml:space="preserve"> definieras mikroföretag som företag som </w:t>
      </w:r>
      <w:r w:rsidRPr="00483963">
        <w:rPr>
          <w:spacing w:val="-2"/>
        </w:rPr>
        <w:t>sysselsätter färre än 10 personer och vars omsättning eller balans</w:t>
      </w:r>
      <w:r w:rsidRPr="00483963">
        <w:rPr>
          <w:spacing w:val="-2"/>
        </w:rPr>
        <w:softHyphen/>
        <w:t>omslutning</w:t>
      </w:r>
      <w:r w:rsidRPr="005A6DEE">
        <w:t xml:space="preserve"> inte överstiger 2 miljoner euro per år.</w:t>
      </w:r>
    </w:p>
    <w:p w14:paraId="3E4E18D1" w14:textId="77777777" w:rsidR="002B5345" w:rsidRDefault="002B5345" w:rsidP="001447FA">
      <w:pPr>
        <w:pStyle w:val="Brdtext"/>
        <w:rPr>
          <w:spacing w:val="-2"/>
        </w:rPr>
      </w:pPr>
    </w:p>
    <w:p w14:paraId="321E2467" w14:textId="23D505D9" w:rsidR="001447FA" w:rsidRPr="005A6DEE" w:rsidRDefault="001447FA" w:rsidP="001447FA">
      <w:pPr>
        <w:pStyle w:val="Brdtext"/>
      </w:pPr>
      <w:r>
        <w:rPr>
          <w:spacing w:val="-2"/>
        </w:rPr>
        <w:t>Det föreslås</w:t>
      </w:r>
      <w:r w:rsidRPr="00483963">
        <w:rPr>
          <w:spacing w:val="-2"/>
        </w:rPr>
        <w:t xml:space="preserve"> inga lättnader för små och medelstora företag</w:t>
      </w:r>
      <w:r>
        <w:t xml:space="preserve"> i den nya lagen om tjänstepensionsföretag.</w:t>
      </w:r>
      <w:r w:rsidRPr="005A6DEE">
        <w:t xml:space="preserve"> </w:t>
      </w:r>
    </w:p>
    <w:p w14:paraId="49673F5C" w14:textId="77777777" w:rsidR="001447FA" w:rsidRPr="007B269E" w:rsidRDefault="001447FA" w:rsidP="009B730A">
      <w:pPr>
        <w:pStyle w:val="Rubrik2"/>
      </w:pPr>
      <w:bookmarkStart w:id="6274" w:name="_Toc518396749"/>
      <w:bookmarkStart w:id="6275" w:name="_Toc518401060"/>
      <w:bookmarkStart w:id="6276" w:name="_Toc518401777"/>
      <w:bookmarkStart w:id="6277" w:name="_Toc518402016"/>
      <w:bookmarkStart w:id="6278" w:name="_Toc518463170"/>
      <w:bookmarkStart w:id="6279" w:name="_Toc518462866"/>
      <w:bookmarkStart w:id="6280" w:name="_Toc518463822"/>
      <w:bookmarkStart w:id="6281" w:name="_Toc518464197"/>
      <w:bookmarkStart w:id="6282" w:name="_Toc518464436"/>
      <w:bookmarkStart w:id="6283" w:name="_Toc518472875"/>
      <w:bookmarkStart w:id="6284" w:name="_Toc8059911"/>
      <w:bookmarkStart w:id="6285" w:name="_Toc8061621"/>
      <w:bookmarkStart w:id="6286" w:name="_Toc8062153"/>
      <w:bookmarkStart w:id="6287" w:name="_Toc8064621"/>
      <w:bookmarkStart w:id="6288" w:name="_Toc8391298"/>
      <w:bookmarkStart w:id="6289" w:name="_Toc8391564"/>
      <w:bookmarkStart w:id="6290" w:name="_Toc8644769"/>
      <w:bookmarkStart w:id="6291" w:name="_Toc8645301"/>
      <w:bookmarkStart w:id="6292" w:name="_Toc8817782"/>
      <w:bookmarkStart w:id="6293" w:name="_Toc8818354"/>
      <w:bookmarkStart w:id="6294" w:name="_Toc8825723"/>
      <w:bookmarkStart w:id="6295" w:name="_Toc8831820"/>
      <w:bookmarkStart w:id="6296" w:name="_Toc8832729"/>
      <w:bookmarkStart w:id="6297" w:name="_Toc11153191"/>
      <w:bookmarkStart w:id="6298" w:name="_Toc11161112"/>
      <w:bookmarkStart w:id="6299" w:name="_Toc11167048"/>
      <w:bookmarkStart w:id="6300" w:name="_Toc11167584"/>
      <w:bookmarkStart w:id="6301" w:name="_Toc11169021"/>
      <w:bookmarkStart w:id="6302" w:name="_Toc11845974"/>
      <w:bookmarkStart w:id="6303" w:name="_Toc12611773"/>
      <w:bookmarkStart w:id="6304" w:name="_Toc12625040"/>
      <w:bookmarkStart w:id="6305" w:name="_Toc12627529"/>
      <w:bookmarkStart w:id="6306" w:name="_Toc12630419"/>
      <w:bookmarkStart w:id="6307" w:name="_Toc12632914"/>
      <w:bookmarkStart w:id="6308" w:name="_Toc17902986"/>
      <w:r w:rsidRPr="007F05B1">
        <w:t>Konsekvenser</w:t>
      </w:r>
      <w:r>
        <w:t xml:space="preserve"> för företag</w:t>
      </w:r>
      <w:bookmarkEnd w:id="6274"/>
      <w:bookmarkEnd w:id="6275"/>
      <w:bookmarkEnd w:id="6276"/>
      <w:bookmarkEnd w:id="6277"/>
      <w:bookmarkEnd w:id="6278"/>
      <w:bookmarkEnd w:id="6279"/>
      <w:bookmarkEnd w:id="6280"/>
      <w:bookmarkEnd w:id="6281"/>
      <w:bookmarkEnd w:id="6282"/>
      <w:bookmarkEnd w:id="6283"/>
      <w:r>
        <w:t>en</w:t>
      </w:r>
      <w:bookmarkEnd w:id="6284"/>
      <w:bookmarkEnd w:id="6285"/>
      <w:bookmarkEnd w:id="6286"/>
      <w:bookmarkEnd w:id="6287"/>
      <w:bookmarkEnd w:id="6288"/>
      <w:bookmarkEnd w:id="6289"/>
      <w:bookmarkEnd w:id="6290"/>
      <w:bookmarkEnd w:id="6291"/>
      <w:bookmarkEnd w:id="6292"/>
      <w:bookmarkEnd w:id="6293"/>
      <w:bookmarkEnd w:id="6294"/>
      <w:bookmarkEnd w:id="6295"/>
      <w:bookmarkEnd w:id="6296"/>
      <w:bookmarkEnd w:id="6297"/>
      <w:bookmarkEnd w:id="6298"/>
      <w:bookmarkEnd w:id="6299"/>
      <w:bookmarkEnd w:id="6300"/>
      <w:bookmarkEnd w:id="6301"/>
      <w:bookmarkEnd w:id="6302"/>
      <w:bookmarkEnd w:id="6303"/>
      <w:bookmarkEnd w:id="6304"/>
      <w:bookmarkEnd w:id="6305"/>
      <w:bookmarkEnd w:id="6306"/>
      <w:bookmarkEnd w:id="6307"/>
      <w:bookmarkEnd w:id="6308"/>
    </w:p>
    <w:p w14:paraId="18F69241" w14:textId="77777777" w:rsidR="001447FA" w:rsidRDefault="001447FA" w:rsidP="009B730A">
      <w:pPr>
        <w:pStyle w:val="Rubrik3"/>
        <w:spacing w:before="0"/>
      </w:pPr>
      <w:bookmarkStart w:id="6309" w:name="_Toc518396750"/>
      <w:bookmarkStart w:id="6310" w:name="_Toc518401061"/>
      <w:bookmarkStart w:id="6311" w:name="_Toc518401778"/>
      <w:bookmarkStart w:id="6312" w:name="_Toc518402017"/>
      <w:bookmarkStart w:id="6313" w:name="_Toc518463171"/>
      <w:bookmarkStart w:id="6314" w:name="_Toc518462867"/>
      <w:bookmarkStart w:id="6315" w:name="_Toc518463823"/>
      <w:bookmarkStart w:id="6316" w:name="_Toc518464198"/>
      <w:bookmarkStart w:id="6317" w:name="_Toc518464437"/>
      <w:bookmarkStart w:id="6318" w:name="_Toc518472876"/>
      <w:bookmarkStart w:id="6319" w:name="_Toc8059912"/>
      <w:bookmarkStart w:id="6320" w:name="_Toc8061622"/>
      <w:bookmarkStart w:id="6321" w:name="_Toc8062154"/>
      <w:bookmarkStart w:id="6322" w:name="_Toc8064622"/>
      <w:bookmarkStart w:id="6323" w:name="_Toc8391299"/>
      <w:bookmarkStart w:id="6324" w:name="_Toc8391565"/>
      <w:bookmarkStart w:id="6325" w:name="_Toc8644770"/>
      <w:bookmarkStart w:id="6326" w:name="_Toc8645302"/>
      <w:bookmarkStart w:id="6327" w:name="_Toc8817783"/>
      <w:bookmarkStart w:id="6328" w:name="_Toc8818355"/>
      <w:bookmarkStart w:id="6329" w:name="_Toc8825724"/>
      <w:bookmarkStart w:id="6330" w:name="_Toc8831821"/>
      <w:bookmarkStart w:id="6331" w:name="_Toc8832730"/>
      <w:bookmarkStart w:id="6332" w:name="_Toc11153192"/>
      <w:bookmarkStart w:id="6333" w:name="_Toc11161113"/>
      <w:bookmarkStart w:id="6334" w:name="_Toc11167049"/>
      <w:bookmarkStart w:id="6335" w:name="_Toc11167585"/>
      <w:bookmarkStart w:id="6336" w:name="_Toc11169022"/>
      <w:bookmarkStart w:id="6337" w:name="_Toc11845975"/>
      <w:bookmarkStart w:id="6338" w:name="_Toc12611774"/>
      <w:bookmarkStart w:id="6339" w:name="_Toc12625041"/>
      <w:bookmarkStart w:id="6340" w:name="_Toc12627530"/>
      <w:bookmarkStart w:id="6341" w:name="_Toc12630420"/>
      <w:bookmarkStart w:id="6342" w:name="_Toc12632915"/>
      <w:bookmarkStart w:id="6343" w:name="_Toc17902987"/>
      <w:r w:rsidRPr="009B730A">
        <w:t>Konsekvenser</w:t>
      </w:r>
      <w:r>
        <w:t xml:space="preserve"> för nya företag</w:t>
      </w:r>
      <w:bookmarkEnd w:id="6309"/>
      <w:bookmarkEnd w:id="6310"/>
      <w:bookmarkEnd w:id="6311"/>
      <w:bookmarkEnd w:id="6312"/>
      <w:bookmarkEnd w:id="6313"/>
      <w:bookmarkEnd w:id="6314"/>
      <w:bookmarkEnd w:id="6315"/>
      <w:bookmarkEnd w:id="6316"/>
      <w:bookmarkEnd w:id="6317"/>
      <w:bookmarkEnd w:id="6318"/>
      <w:bookmarkEnd w:id="6319"/>
      <w:bookmarkEnd w:id="6320"/>
      <w:bookmarkEnd w:id="6321"/>
      <w:bookmarkEnd w:id="6322"/>
      <w:bookmarkEnd w:id="6323"/>
      <w:bookmarkEnd w:id="6324"/>
      <w:bookmarkEnd w:id="6325"/>
      <w:bookmarkEnd w:id="6326"/>
      <w:bookmarkEnd w:id="6327"/>
      <w:bookmarkEnd w:id="6328"/>
      <w:bookmarkEnd w:id="6329"/>
      <w:bookmarkEnd w:id="6330"/>
      <w:bookmarkEnd w:id="6331"/>
      <w:bookmarkEnd w:id="6332"/>
      <w:bookmarkEnd w:id="6333"/>
      <w:bookmarkEnd w:id="6334"/>
      <w:bookmarkEnd w:id="6335"/>
      <w:bookmarkEnd w:id="6336"/>
      <w:bookmarkEnd w:id="6337"/>
      <w:bookmarkEnd w:id="6338"/>
      <w:bookmarkEnd w:id="6339"/>
      <w:bookmarkEnd w:id="6340"/>
      <w:bookmarkEnd w:id="6341"/>
      <w:bookmarkEnd w:id="6342"/>
      <w:bookmarkEnd w:id="6343"/>
    </w:p>
    <w:p w14:paraId="46557552" w14:textId="77777777" w:rsidR="001447FA" w:rsidRPr="002367B2" w:rsidRDefault="001447FA" w:rsidP="001447FA">
      <w:pPr>
        <w:pStyle w:val="Brdtext"/>
      </w:pPr>
      <w:r w:rsidRPr="002367B2">
        <w:t>Den som vill starta</w:t>
      </w:r>
      <w:r>
        <w:t xml:space="preserve"> en</w:t>
      </w:r>
      <w:r w:rsidRPr="002367B2">
        <w:t xml:space="preserve"> helt ny verksamhet som avser </w:t>
      </w:r>
      <w:r w:rsidRPr="002367B2">
        <w:rPr>
          <w:spacing w:val="2"/>
        </w:rPr>
        <w:t>till</w:t>
      </w:r>
      <w:r w:rsidRPr="002367B2">
        <w:rPr>
          <w:spacing w:val="2"/>
        </w:rPr>
        <w:softHyphen/>
      </w:r>
      <w:r w:rsidRPr="002367B2">
        <w:rPr>
          <w:spacing w:val="-4"/>
        </w:rPr>
        <w:t xml:space="preserve">handahållande av </w:t>
      </w:r>
      <w:r>
        <w:rPr>
          <w:spacing w:val="-4"/>
        </w:rPr>
        <w:t>tjänstepensionsförsäkring, med</w:t>
      </w:r>
      <w:r w:rsidRPr="002367B2">
        <w:rPr>
          <w:spacing w:val="-4"/>
        </w:rPr>
        <w:t xml:space="preserve"> grund i över</w:t>
      </w:r>
      <w:r w:rsidRPr="002367B2">
        <w:rPr>
          <w:spacing w:val="-4"/>
        </w:rPr>
        <w:softHyphen/>
        <w:t>ens</w:t>
      </w:r>
      <w:r w:rsidRPr="002367B2">
        <w:rPr>
          <w:spacing w:val="-4"/>
        </w:rPr>
        <w:softHyphen/>
      </w:r>
      <w:r w:rsidRPr="002367B2">
        <w:rPr>
          <w:spacing w:val="-4"/>
        </w:rPr>
        <w:softHyphen/>
        <w:t>kommelser</w:t>
      </w:r>
      <w:r w:rsidRPr="002367B2">
        <w:t xml:space="preserve"> på arbets</w:t>
      </w:r>
      <w:r>
        <w:softHyphen/>
      </w:r>
      <w:r w:rsidRPr="002367B2">
        <w:t>marknaden</w:t>
      </w:r>
      <w:r>
        <w:t>,</w:t>
      </w:r>
      <w:r w:rsidRPr="002367B2">
        <w:t xml:space="preserve"> får genom förslag</w:t>
      </w:r>
      <w:r>
        <w:t>et</w:t>
      </w:r>
      <w:r w:rsidRPr="002367B2">
        <w:t xml:space="preserve"> tillgång till ett modernt och särskilt anpassat regelverk baserat på</w:t>
      </w:r>
      <w:r>
        <w:t xml:space="preserve"> andra</w:t>
      </w:r>
      <w:r w:rsidRPr="002367B2">
        <w:t xml:space="preserve"> tjänste</w:t>
      </w:r>
      <w:r>
        <w:softHyphen/>
      </w:r>
      <w:r w:rsidRPr="002367B2">
        <w:t>pensions</w:t>
      </w:r>
      <w:r>
        <w:softHyphen/>
      </w:r>
      <w:r w:rsidRPr="002367B2">
        <w:t>direktivet. Det ges möjlighet att driva verksam</w:t>
      </w:r>
      <w:r>
        <w:softHyphen/>
      </w:r>
      <w:r w:rsidRPr="00904A9C">
        <w:rPr>
          <w:spacing w:val="-2"/>
        </w:rPr>
        <w:t>het i olika associationsformer; sluten eller öppen tjänstepensions</w:t>
      </w:r>
      <w:r w:rsidRPr="00904A9C">
        <w:rPr>
          <w:spacing w:val="-2"/>
        </w:rPr>
        <w:softHyphen/>
      </w:r>
      <w:r w:rsidRPr="00904A9C">
        <w:rPr>
          <w:spacing w:val="-4"/>
        </w:rPr>
        <w:t>förening, tjänstepensionsaktiebolag som kan vara både vinstutdelande</w:t>
      </w:r>
      <w:r w:rsidRPr="002367B2">
        <w:t xml:space="preserve"> och icke vinstutdelande samt ömsesidigt tjänstepensions</w:t>
      </w:r>
      <w:r>
        <w:softHyphen/>
      </w:r>
      <w:r w:rsidRPr="002367B2">
        <w:t>bolag.</w:t>
      </w:r>
    </w:p>
    <w:p w14:paraId="57829CFC" w14:textId="6A6B6EDC" w:rsidR="001447FA" w:rsidRDefault="001447FA" w:rsidP="001447FA">
      <w:pPr>
        <w:pStyle w:val="Brdtextmedindrag"/>
      </w:pPr>
      <w:r>
        <w:t>Det är svårt att uppskatta kostnaderna för att starta ett nytt tjänste</w:t>
      </w:r>
      <w:r w:rsidR="00183472">
        <w:softHyphen/>
      </w:r>
      <w:r>
        <w:t>pensionsföretag eftersom det beror på vem som startar företaget, vilken associationsform som väljs, risk</w:t>
      </w:r>
      <w:r>
        <w:softHyphen/>
        <w:t xml:space="preserve">exponeringen för verksamheten (som till viss del kommer att styra </w:t>
      </w:r>
      <w:r w:rsidRPr="00904A9C">
        <w:rPr>
          <w:spacing w:val="-2"/>
        </w:rPr>
        <w:t>nivån på det kapital som krävs för att driva verksamheten</w:t>
      </w:r>
      <w:r>
        <w:rPr>
          <w:spacing w:val="-2"/>
        </w:rPr>
        <w:t>),</w:t>
      </w:r>
      <w:r w:rsidRPr="00904A9C">
        <w:rPr>
          <w:spacing w:val="-2"/>
        </w:rPr>
        <w:t xml:space="preserve"> samt olika</w:t>
      </w:r>
      <w:r>
        <w:t xml:space="preserve"> former av avgifter som krävs för att </w:t>
      </w:r>
      <w:r w:rsidR="002B5345">
        <w:t>an</w:t>
      </w:r>
      <w:r>
        <w:t xml:space="preserve">söka </w:t>
      </w:r>
      <w:r w:rsidR="002B5345">
        <w:t xml:space="preserve">om </w:t>
      </w:r>
      <w:r>
        <w:t xml:space="preserve">tillstånd, t.ex. avgifter till Finansinspektionen. </w:t>
      </w:r>
    </w:p>
    <w:p w14:paraId="48CD535A" w14:textId="1DB399D9" w:rsidR="001447FA" w:rsidRDefault="001447FA" w:rsidP="00D04BFD">
      <w:pPr>
        <w:pStyle w:val="Brdtextmedindrag"/>
      </w:pPr>
      <w:r w:rsidRPr="005F22CA">
        <w:t>Finansinspekt</w:t>
      </w:r>
      <w:r>
        <w:t>ionen föreslår i sin rapport Avgifter hos Finansinspek</w:t>
      </w:r>
      <w:r>
        <w:softHyphen/>
        <w:t>tionen av den 8 april 2019 (dnr 19-4452), nedan benämnd avgifts</w:t>
      </w:r>
      <w:r>
        <w:softHyphen/>
        <w:t>rapporten, att avgiften för att ansöka om tillstånd att driva tjänste</w:t>
      </w:r>
      <w:r w:rsidR="00183472">
        <w:softHyphen/>
      </w:r>
      <w:r>
        <w:t xml:space="preserve">pensionsverksamhet som tjänstepensionsföretag ska uppgå till 420 000 kronor. Till det kommer Bolagsverkets avgifter för registrering av </w:t>
      </w:r>
      <w:r w:rsidRPr="00904A9C">
        <w:rPr>
          <w:spacing w:val="-2"/>
        </w:rPr>
        <w:t>olika handlingar beroende på vilken associa</w:t>
      </w:r>
      <w:r>
        <w:rPr>
          <w:spacing w:val="-2"/>
        </w:rPr>
        <w:softHyphen/>
      </w:r>
      <w:r w:rsidRPr="00904A9C">
        <w:rPr>
          <w:spacing w:val="-2"/>
        </w:rPr>
        <w:t>tionsform som ska tilläm</w:t>
      </w:r>
      <w:r w:rsidRPr="00904A9C">
        <w:rPr>
          <w:spacing w:val="-2"/>
        </w:rPr>
        <w:softHyphen/>
        <w:t>pas</w:t>
      </w:r>
      <w:r>
        <w:t xml:space="preserve">. </w:t>
      </w:r>
    </w:p>
    <w:p w14:paraId="08037B71" w14:textId="77777777" w:rsidR="001447FA" w:rsidRPr="00F42F16" w:rsidRDefault="001447FA" w:rsidP="001447FA">
      <w:pPr>
        <w:pStyle w:val="Brdtextmedindrag"/>
      </w:pPr>
      <w:r>
        <w:t>Alternativet för d</w:t>
      </w:r>
      <w:r w:rsidRPr="002367B2">
        <w:t>en som vill starta</w:t>
      </w:r>
      <w:r>
        <w:t xml:space="preserve"> en helt ny verksamhet avseende</w:t>
      </w:r>
      <w:r w:rsidRPr="002367B2">
        <w:rPr>
          <w:spacing w:val="-4"/>
        </w:rPr>
        <w:t xml:space="preserve"> </w:t>
      </w:r>
      <w:r>
        <w:rPr>
          <w:spacing w:val="-4"/>
        </w:rPr>
        <w:t>tjänstepensionsförsäkring</w:t>
      </w:r>
      <w:r>
        <w:t xml:space="preserve"> är att i stället för ett tjänstepensionsföretag eller tjänstepensionsförening starta ett försäkringsföretag eller en försäkrings</w:t>
      </w:r>
      <w:r>
        <w:softHyphen/>
        <w:t>förening. Bedömningen</w:t>
      </w:r>
      <w:r w:rsidRPr="00F42F16">
        <w:t xml:space="preserve"> är att de administrativa kostnaderna</w:t>
      </w:r>
      <w:r>
        <w:t xml:space="preserve"> för att starta ett försäkringsföretag eller en försäkringsförening</w:t>
      </w:r>
      <w:r w:rsidRPr="00F42F16">
        <w:t xml:space="preserve"> skulle bli högre</w:t>
      </w:r>
      <w:r>
        <w:t>.</w:t>
      </w:r>
    </w:p>
    <w:p w14:paraId="08A34611" w14:textId="77777777" w:rsidR="001447FA" w:rsidRPr="00F42F16" w:rsidRDefault="001447FA" w:rsidP="009B730A">
      <w:pPr>
        <w:pStyle w:val="Rubrik3"/>
      </w:pPr>
      <w:bookmarkStart w:id="6344" w:name="_Toc518396751"/>
      <w:bookmarkStart w:id="6345" w:name="_Toc518401062"/>
      <w:bookmarkStart w:id="6346" w:name="_Toc518401779"/>
      <w:bookmarkStart w:id="6347" w:name="_Toc518402018"/>
      <w:bookmarkStart w:id="6348" w:name="_Toc518463172"/>
      <w:bookmarkStart w:id="6349" w:name="_Toc518462868"/>
      <w:bookmarkStart w:id="6350" w:name="_Toc518463824"/>
      <w:bookmarkStart w:id="6351" w:name="_Toc518464199"/>
      <w:bookmarkStart w:id="6352" w:name="_Toc518464438"/>
      <w:bookmarkStart w:id="6353" w:name="_Toc518472877"/>
      <w:bookmarkStart w:id="6354" w:name="_Toc8059913"/>
      <w:bookmarkStart w:id="6355" w:name="_Toc8061623"/>
      <w:bookmarkStart w:id="6356" w:name="_Toc8062155"/>
      <w:bookmarkStart w:id="6357" w:name="_Toc8064623"/>
      <w:bookmarkStart w:id="6358" w:name="_Toc8391300"/>
      <w:bookmarkStart w:id="6359" w:name="_Toc8391566"/>
      <w:bookmarkStart w:id="6360" w:name="_Toc8644771"/>
      <w:bookmarkStart w:id="6361" w:name="_Toc8645303"/>
      <w:bookmarkStart w:id="6362" w:name="_Toc8817784"/>
      <w:bookmarkStart w:id="6363" w:name="_Toc8818356"/>
      <w:bookmarkStart w:id="6364" w:name="_Toc8825725"/>
      <w:bookmarkStart w:id="6365" w:name="_Toc8831822"/>
      <w:bookmarkStart w:id="6366" w:name="_Toc8832731"/>
      <w:bookmarkStart w:id="6367" w:name="_Toc11153193"/>
      <w:bookmarkStart w:id="6368" w:name="_Toc11161114"/>
      <w:bookmarkStart w:id="6369" w:name="_Toc11167050"/>
      <w:bookmarkStart w:id="6370" w:name="_Toc11167586"/>
      <w:bookmarkStart w:id="6371" w:name="_Toc11169023"/>
      <w:bookmarkStart w:id="6372" w:name="_Toc11845976"/>
      <w:bookmarkStart w:id="6373" w:name="_Toc12611775"/>
      <w:bookmarkStart w:id="6374" w:name="_Toc12625042"/>
      <w:bookmarkStart w:id="6375" w:name="_Toc12627531"/>
      <w:bookmarkStart w:id="6376" w:name="_Toc12630421"/>
      <w:bookmarkStart w:id="6377" w:name="_Toc12632916"/>
      <w:bookmarkStart w:id="6378" w:name="_Toc17902988"/>
      <w:r w:rsidRPr="00F42F16">
        <w:t xml:space="preserve">Konsekvenser för </w:t>
      </w:r>
      <w:r w:rsidRPr="009B730A">
        <w:t>tjänstepensionskassor</w:t>
      </w:r>
      <w:bookmarkEnd w:id="6344"/>
      <w:bookmarkEnd w:id="6345"/>
      <w:bookmarkEnd w:id="6346"/>
      <w:bookmarkEnd w:id="6347"/>
      <w:bookmarkEnd w:id="6348"/>
      <w:bookmarkEnd w:id="6349"/>
      <w:bookmarkEnd w:id="6350"/>
      <w:bookmarkEnd w:id="6351"/>
      <w:bookmarkEnd w:id="6352"/>
      <w:bookmarkEnd w:id="6353"/>
      <w:bookmarkEnd w:id="6354"/>
      <w:bookmarkEnd w:id="6355"/>
      <w:bookmarkEnd w:id="6356"/>
      <w:bookmarkEnd w:id="6357"/>
      <w:bookmarkEnd w:id="6358"/>
      <w:bookmarkEnd w:id="6359"/>
      <w:bookmarkEnd w:id="6360"/>
      <w:bookmarkEnd w:id="6361"/>
      <w:bookmarkEnd w:id="6362"/>
      <w:bookmarkEnd w:id="6363"/>
      <w:bookmarkEnd w:id="6364"/>
      <w:bookmarkEnd w:id="6365"/>
      <w:bookmarkEnd w:id="6366"/>
      <w:bookmarkEnd w:id="6367"/>
      <w:bookmarkEnd w:id="6368"/>
      <w:bookmarkEnd w:id="6369"/>
      <w:bookmarkEnd w:id="6370"/>
      <w:bookmarkEnd w:id="6371"/>
      <w:bookmarkEnd w:id="6372"/>
      <w:bookmarkEnd w:id="6373"/>
      <w:bookmarkEnd w:id="6374"/>
      <w:bookmarkEnd w:id="6375"/>
      <w:bookmarkEnd w:id="6376"/>
      <w:bookmarkEnd w:id="6377"/>
      <w:bookmarkEnd w:id="6378"/>
    </w:p>
    <w:p w14:paraId="7AC3AD80" w14:textId="319ADFB1" w:rsidR="001447FA" w:rsidRPr="00662A24" w:rsidRDefault="001447FA" w:rsidP="001447FA">
      <w:pPr>
        <w:pStyle w:val="Brdtext"/>
        <w:rPr>
          <w:rFonts w:ascii="TimesNewRomanPSMT" w:hAnsi="TimesNewRomanPSMT" w:cs="TimesNewRomanPSMT"/>
        </w:rPr>
      </w:pPr>
      <w:r w:rsidRPr="00F42F16">
        <w:t xml:space="preserve">Tjänstepensionskassorna får </w:t>
      </w:r>
      <w:r>
        <w:t>senast</w:t>
      </w:r>
      <w:r w:rsidRPr="00F42F16">
        <w:rPr>
          <w:spacing w:val="-2"/>
        </w:rPr>
        <w:t xml:space="preserve"> den </w:t>
      </w:r>
      <w:r w:rsidRPr="00223A54">
        <w:rPr>
          <w:spacing w:val="-2"/>
        </w:rPr>
        <w:t>30</w:t>
      </w:r>
      <w:r>
        <w:rPr>
          <w:spacing w:val="-2"/>
        </w:rPr>
        <w:t> april 2020</w:t>
      </w:r>
      <w:r w:rsidRPr="00F42F16">
        <w:rPr>
          <w:spacing w:val="-2"/>
        </w:rPr>
        <w:t xml:space="preserve"> ansöka</w:t>
      </w:r>
      <w:r w:rsidRPr="00F42F16">
        <w:t xml:space="preserve"> </w:t>
      </w:r>
      <w:r w:rsidRPr="00F42F16">
        <w:rPr>
          <w:spacing w:val="-2"/>
        </w:rPr>
        <w:t>om ombild</w:t>
      </w:r>
      <w:r w:rsidR="00183472">
        <w:rPr>
          <w:spacing w:val="-2"/>
        </w:rPr>
        <w:softHyphen/>
      </w:r>
      <w:r w:rsidRPr="00F42F16">
        <w:rPr>
          <w:spacing w:val="-2"/>
        </w:rPr>
        <w:t xml:space="preserve">ning till försäkringsförening enligt </w:t>
      </w:r>
      <w:r>
        <w:t xml:space="preserve">försäkringsrörelselagen </w:t>
      </w:r>
      <w:r w:rsidRPr="00752FE7">
        <w:rPr>
          <w:spacing w:val="-4"/>
        </w:rPr>
        <w:t>eller</w:t>
      </w:r>
      <w:r w:rsidRPr="00F42F16">
        <w:rPr>
          <w:spacing w:val="-4"/>
        </w:rPr>
        <w:t xml:space="preserve"> omvandling till tjänstepensionsförening</w:t>
      </w:r>
      <w:r>
        <w:rPr>
          <w:spacing w:val="-4"/>
        </w:rPr>
        <w:t xml:space="preserve"> enligt den nya lagen om tjänste</w:t>
      </w:r>
      <w:r>
        <w:rPr>
          <w:spacing w:val="-4"/>
        </w:rPr>
        <w:softHyphen/>
        <w:t>pensionsföretag</w:t>
      </w:r>
      <w:r w:rsidRPr="00F42F16">
        <w:rPr>
          <w:spacing w:val="-4"/>
        </w:rPr>
        <w:t>.</w:t>
      </w:r>
      <w:r w:rsidRPr="00F42F16">
        <w:t xml:space="preserve"> </w:t>
      </w:r>
      <w:r>
        <w:t>Till dess att ett beslut med anledning av en tillstånds</w:t>
      </w:r>
      <w:r>
        <w:softHyphen/>
        <w:t xml:space="preserve">ansökan har fått laga </w:t>
      </w:r>
      <w:r>
        <w:lastRenderedPageBreak/>
        <w:t>kraft, får en understödsförening tillämpa den upphävda lagen om under</w:t>
      </w:r>
      <w:r w:rsidR="00183472">
        <w:softHyphen/>
      </w:r>
      <w:r>
        <w:t xml:space="preserve">stödsföreningar. </w:t>
      </w:r>
    </w:p>
    <w:p w14:paraId="3FE3F199" w14:textId="77777777" w:rsidR="001447FA" w:rsidRPr="00F42F16" w:rsidRDefault="001447FA" w:rsidP="001447FA">
      <w:pPr>
        <w:pStyle w:val="Brdtextmedindrag"/>
      </w:pPr>
      <w:r w:rsidRPr="00F42F16">
        <w:t>De flesta tjänstepensionskassor kommer troligen inte att behöva renodla sin verksamhet på det sätt som kan bli aktuell</w:t>
      </w:r>
      <w:r>
        <w:t>t</w:t>
      </w:r>
      <w:r w:rsidRPr="00F42F16">
        <w:t xml:space="preserve"> för i </w:t>
      </w:r>
      <w:r w:rsidRPr="00A17419">
        <w:t>vart fall vissa försäk</w:t>
      </w:r>
      <w:r>
        <w:softHyphen/>
      </w:r>
      <w:r w:rsidRPr="00A17419">
        <w:t xml:space="preserve">ringsföretag. </w:t>
      </w:r>
      <w:r w:rsidRPr="001C1F06">
        <w:t>Bedömning</w:t>
      </w:r>
      <w:r>
        <w:t>en</w:t>
      </w:r>
      <w:r w:rsidRPr="001C1F06">
        <w:t xml:space="preserve"> är att den om</w:t>
      </w:r>
      <w:r w:rsidRPr="001C1F06">
        <w:softHyphen/>
        <w:t>bildningsprocess som finns i försäkringsregleringen</w:t>
      </w:r>
      <w:r>
        <w:t xml:space="preserve"> kan vara</w:t>
      </w:r>
      <w:r w:rsidRPr="001C1F06">
        <w:t xml:space="preserve"> mer kompli</w:t>
      </w:r>
      <w:r w:rsidRPr="001C1F06">
        <w:softHyphen/>
      </w:r>
      <w:r w:rsidRPr="001C1F06">
        <w:rPr>
          <w:spacing w:val="-4"/>
        </w:rPr>
        <w:t>cerad och kostsam än den omvandlingsprocess som föreslås för att bli en tjänstepensionsförening</w:t>
      </w:r>
      <w:r w:rsidRPr="001C1F06">
        <w:t xml:space="preserve">. </w:t>
      </w:r>
    </w:p>
    <w:p w14:paraId="26B85C37" w14:textId="77777777" w:rsidR="001447FA" w:rsidRPr="00F42F16" w:rsidRDefault="001447FA" w:rsidP="001447FA">
      <w:pPr>
        <w:pStyle w:val="Brdtextmedindrag"/>
      </w:pPr>
      <w:r w:rsidRPr="00F42F16">
        <w:t>Konsekvenser för tjänstepensionskassorna relaterade till det för</w:t>
      </w:r>
      <w:r>
        <w:softHyphen/>
      </w:r>
      <w:r w:rsidRPr="00F42F16">
        <w:rPr>
          <w:spacing w:val="-4"/>
        </w:rPr>
        <w:t>stärkta kapitalkravet – som inte är av administrativ karaktär – behand</w:t>
      </w:r>
      <w:r w:rsidRPr="00F42F16">
        <w:rPr>
          <w:spacing w:val="-4"/>
        </w:rPr>
        <w:softHyphen/>
        <w:t>las</w:t>
      </w:r>
      <w:r w:rsidRPr="00F42F16">
        <w:t xml:space="preserve"> i </w:t>
      </w:r>
      <w:r w:rsidRPr="0069749D">
        <w:t>avsnitt 1</w:t>
      </w:r>
      <w:r>
        <w:t>7</w:t>
      </w:r>
      <w:r w:rsidRPr="0069749D">
        <w:t>.5.4</w:t>
      </w:r>
      <w:r w:rsidRPr="000751AA">
        <w:t>.</w:t>
      </w:r>
    </w:p>
    <w:p w14:paraId="09B67776" w14:textId="77777777" w:rsidR="001447FA" w:rsidRPr="00F42F16" w:rsidRDefault="001447FA" w:rsidP="001447FA">
      <w:pPr>
        <w:pStyle w:val="Rubrik5utannumrering"/>
      </w:pPr>
      <w:r w:rsidRPr="00F42F16">
        <w:t>Administrativa kostnader</w:t>
      </w:r>
    </w:p>
    <w:p w14:paraId="3811964D" w14:textId="77777777" w:rsidR="001447FA" w:rsidRDefault="001447FA" w:rsidP="001447FA">
      <w:pPr>
        <w:pStyle w:val="Brdtext"/>
      </w:pPr>
      <w:r w:rsidRPr="00F42F16">
        <w:rPr>
          <w:spacing w:val="-2"/>
        </w:rPr>
        <w:t>De administrativa kostnaderna för tjänstepensionskassorna kommer</w:t>
      </w:r>
      <w:r w:rsidRPr="00F42F16">
        <w:t xml:space="preserve"> att variera b</w:t>
      </w:r>
      <w:r>
        <w:t xml:space="preserve">eroende på bl.a. </w:t>
      </w:r>
      <w:r w:rsidRPr="00F42F16">
        <w:t>kassans storlek och be</w:t>
      </w:r>
      <w:r>
        <w:softHyphen/>
      </w:r>
      <w:r w:rsidRPr="00F42F16">
        <w:t>fintliga organisation. Vid en omvandling kommer tjänstepensions</w:t>
      </w:r>
      <w:r>
        <w:softHyphen/>
      </w:r>
      <w:r w:rsidRPr="00F42F16">
        <w:t xml:space="preserve">kassorna i grunden att </w:t>
      </w:r>
      <w:r>
        <w:t>möta</w:t>
      </w:r>
      <w:r w:rsidRPr="00F42F16">
        <w:t xml:space="preserve"> samma slags administrationskost</w:t>
      </w:r>
      <w:r>
        <w:softHyphen/>
      </w:r>
      <w:r w:rsidRPr="00F42F16">
        <w:rPr>
          <w:spacing w:val="-2"/>
        </w:rPr>
        <w:t xml:space="preserve">nader som försäkringsföretagen (se </w:t>
      </w:r>
      <w:r>
        <w:rPr>
          <w:spacing w:val="-2"/>
        </w:rPr>
        <w:t>avsnitt 17</w:t>
      </w:r>
      <w:r w:rsidRPr="00830C5C">
        <w:rPr>
          <w:spacing w:val="-2"/>
        </w:rPr>
        <w:t>.5.3</w:t>
      </w:r>
      <w:r w:rsidRPr="00F42F16">
        <w:rPr>
          <w:spacing w:val="-2"/>
        </w:rPr>
        <w:t xml:space="preserve">). </w:t>
      </w:r>
      <w:r>
        <w:rPr>
          <w:spacing w:val="-2"/>
        </w:rPr>
        <w:t xml:space="preserve">Utslaget per medlem kan de </w:t>
      </w:r>
      <w:r w:rsidRPr="00F42F16">
        <w:t>administrativa kostnaderna bli något högre för tjänstepensionskassorna,</w:t>
      </w:r>
      <w:r>
        <w:t xml:space="preserve"> på grund av att </w:t>
      </w:r>
      <w:r w:rsidRPr="00F42F16">
        <w:t>kassor</w:t>
      </w:r>
      <w:r>
        <w:t>na generellt se</w:t>
      </w:r>
      <w:r w:rsidRPr="00F42F16">
        <w:t>tt är mindre än försäk</w:t>
      </w:r>
      <w:r>
        <w:softHyphen/>
      </w:r>
      <w:r w:rsidRPr="00F42F16">
        <w:t xml:space="preserve">ringsföretag. Vidare har tjänstepensionskassorna generellt mindre </w:t>
      </w:r>
      <w:r>
        <w:t>tillgångar under förvaltning</w:t>
      </w:r>
      <w:r w:rsidRPr="00F42F16">
        <w:t xml:space="preserve"> än försäkringsföretagen </w:t>
      </w:r>
      <w:r>
        <w:t xml:space="preserve">och </w:t>
      </w:r>
      <w:r w:rsidRPr="00F42F16">
        <w:rPr>
          <w:spacing w:val="-2"/>
        </w:rPr>
        <w:t xml:space="preserve">mindre organisationer, och </w:t>
      </w:r>
      <w:r>
        <w:rPr>
          <w:spacing w:val="-2"/>
        </w:rPr>
        <w:t xml:space="preserve">torde </w:t>
      </w:r>
      <w:r w:rsidRPr="00F42F16">
        <w:rPr>
          <w:spacing w:val="-2"/>
        </w:rPr>
        <w:t>därför i samband med en omvand</w:t>
      </w:r>
      <w:r w:rsidRPr="00F42F16">
        <w:rPr>
          <w:spacing w:val="-2"/>
        </w:rPr>
        <w:softHyphen/>
        <w:t>ling</w:t>
      </w:r>
      <w:r>
        <w:t xml:space="preserve"> behöva</w:t>
      </w:r>
      <w:r w:rsidRPr="00F42F16">
        <w:t xml:space="preserve"> anlita externa konsulter i större utsträckning än vad som är nödvändigt för försäkringsföretagen. </w:t>
      </w:r>
    </w:p>
    <w:p w14:paraId="15BFD6CD" w14:textId="3EA718BB" w:rsidR="001447FA" w:rsidRPr="007C5F13" w:rsidRDefault="001447FA" w:rsidP="001447FA">
      <w:pPr>
        <w:pStyle w:val="Brdtextmedindrag"/>
      </w:pPr>
      <w:r w:rsidRPr="007C5F13">
        <w:t xml:space="preserve">De tjänstepensionskassor som väljer att ombilda sig till </w:t>
      </w:r>
      <w:r>
        <w:t>tjänstepensions</w:t>
      </w:r>
      <w:r>
        <w:softHyphen/>
        <w:t>företag</w:t>
      </w:r>
      <w:r w:rsidRPr="007C5F13">
        <w:t xml:space="preserve"> kommer att omfattas av betydligt mer omfattande regler om företagsstyrning än</w:t>
      </w:r>
      <w:r>
        <w:t xml:space="preserve"> det som i</w:t>
      </w:r>
      <w:r w:rsidR="00183472">
        <w:t xml:space="preserve"> </w:t>
      </w:r>
      <w:r>
        <w:t xml:space="preserve">dag gäller enligt </w:t>
      </w:r>
      <w:r w:rsidR="00C1443A">
        <w:t xml:space="preserve">den upphävda </w:t>
      </w:r>
      <w:r>
        <w:t>lagen om understöds</w:t>
      </w:r>
      <w:r>
        <w:softHyphen/>
        <w:t>föreningar</w:t>
      </w:r>
      <w:r w:rsidRPr="007C5F13">
        <w:t>.</w:t>
      </w:r>
      <w:r w:rsidRPr="000F100C">
        <w:rPr>
          <w:rFonts w:ascii="TimesNewRomanPSMT" w:hAnsi="TimesNewRomanPSMT" w:cs="TimesNewRomanPSMT"/>
        </w:rPr>
        <w:t xml:space="preserve"> </w:t>
      </w:r>
      <w:r>
        <w:rPr>
          <w:rFonts w:ascii="TimesNewRomanPSMT" w:hAnsi="TimesNewRomanPSMT" w:cs="TimesNewRomanPSMT"/>
        </w:rPr>
        <w:t>Som nämns i avsnitt 17</w:t>
      </w:r>
      <w:r w:rsidRPr="00830C5C">
        <w:rPr>
          <w:rFonts w:ascii="TimesNewRomanPSMT" w:hAnsi="TimesNewRomanPSMT" w:cs="TimesNewRomanPSMT"/>
        </w:rPr>
        <w:t>.3.2</w:t>
      </w:r>
      <w:r>
        <w:rPr>
          <w:rFonts w:ascii="TimesNewRomanPSMT" w:hAnsi="TimesNewRomanPSMT" w:cs="TimesNewRomanPSMT"/>
        </w:rPr>
        <w:t xml:space="preserve"> är detta i huvudsak men inte endast en konsekvens av genomförandet av andra tjänstepensions</w:t>
      </w:r>
      <w:r w:rsidR="00C1443A">
        <w:rPr>
          <w:rFonts w:ascii="TimesNewRomanPSMT" w:hAnsi="TimesNewRomanPSMT" w:cs="TimesNewRomanPSMT"/>
        </w:rPr>
        <w:softHyphen/>
      </w:r>
      <w:r>
        <w:rPr>
          <w:rFonts w:ascii="TimesNewRomanPSMT" w:hAnsi="TimesNewRomanPSMT" w:cs="TimesNewRomanPSMT"/>
        </w:rPr>
        <w:t xml:space="preserve">direktivet. </w:t>
      </w:r>
      <w:r w:rsidRPr="007C5F13">
        <w:t xml:space="preserve">Det införs generella krav på att ett </w:t>
      </w:r>
      <w:r>
        <w:t>tjänstepensionsföretag</w:t>
      </w:r>
      <w:r w:rsidRPr="007C5F13">
        <w:t xml:space="preserve"> ska ha ett företags</w:t>
      </w:r>
      <w:r>
        <w:softHyphen/>
      </w:r>
      <w:r w:rsidRPr="007C5F13">
        <w:t xml:space="preserve">styrningssystem som säkerställer att företaget styrs på ett sunt och ansvarsfullt sätt samt att det ska finnas system, resurser och rutiner som möjliggör att verksamheten kan drivas med kontinuitet och i enlighet med gällande regler. Vidare ställs nu krav på att </w:t>
      </w:r>
      <w:r>
        <w:t>tjänstepensions</w:t>
      </w:r>
      <w:r w:rsidR="00C1443A">
        <w:softHyphen/>
      </w:r>
      <w:r>
        <w:t>företag</w:t>
      </w:r>
      <w:r w:rsidRPr="007C5F13">
        <w:t>en s</w:t>
      </w:r>
      <w:r>
        <w:t xml:space="preserve">ka ha vissa centrala </w:t>
      </w:r>
      <w:r w:rsidRPr="007C5F13">
        <w:t>funktioner för riskhantering, internrevision</w:t>
      </w:r>
      <w:r>
        <w:t xml:space="preserve"> och</w:t>
      </w:r>
      <w:r w:rsidRPr="007C5F13">
        <w:t xml:space="preserve"> regel</w:t>
      </w:r>
      <w:r>
        <w:softHyphen/>
      </w:r>
      <w:r w:rsidRPr="007C5F13">
        <w:t xml:space="preserve">efterlevnad </w:t>
      </w:r>
      <w:r>
        <w:t xml:space="preserve">samt en </w:t>
      </w:r>
      <w:r w:rsidRPr="007C5F13">
        <w:t>aktuarie</w:t>
      </w:r>
      <w:r>
        <w:softHyphen/>
      </w:r>
      <w:r w:rsidRPr="007C5F13">
        <w:t xml:space="preserve">funktion. Till skillnad från </w:t>
      </w:r>
      <w:r>
        <w:t>det</w:t>
      </w:r>
      <w:r w:rsidRPr="007C5F13">
        <w:t xml:space="preserve"> som </w:t>
      </w:r>
      <w:r>
        <w:t xml:space="preserve">hittills </w:t>
      </w:r>
      <w:r w:rsidRPr="007C5F13">
        <w:t xml:space="preserve">gällt </w:t>
      </w:r>
      <w:r>
        <w:t xml:space="preserve">för tjänstepensionskassorna </w:t>
      </w:r>
      <w:r w:rsidRPr="007C5F13">
        <w:t xml:space="preserve">ska ett </w:t>
      </w:r>
      <w:r>
        <w:t>tjänstepensionsföretag dessutom</w:t>
      </w:r>
      <w:r w:rsidRPr="007C5F13">
        <w:t xml:space="preserve"> ha system för riskhantering och internkontroll samt upprätta och regelbundet se över olika styrdokument som rör verksamheten. Det införs även särskilda regler för uppdragsavtal som avser tjänstepensions</w:t>
      </w:r>
      <w:r>
        <w:softHyphen/>
      </w:r>
      <w:r w:rsidRPr="007C5F13">
        <w:t>verk</w:t>
      </w:r>
      <w:r w:rsidR="00C1443A">
        <w:softHyphen/>
      </w:r>
      <w:r w:rsidRPr="007C5F13">
        <w:t xml:space="preserve">samheten och krav på att </w:t>
      </w:r>
      <w:r>
        <w:t>tjänstepensionsföretag</w:t>
      </w:r>
      <w:r w:rsidRPr="007C5F13">
        <w:t>en regelbundet ska genomföra en risk- och solvensbedömning.</w:t>
      </w:r>
      <w:r w:rsidRPr="000F100C">
        <w:rPr>
          <w:rFonts w:ascii="TimesNewRomanPSMT" w:hAnsi="TimesNewRomanPSMT" w:cs="TimesNewRomanPSMT"/>
        </w:rPr>
        <w:t xml:space="preserve"> </w:t>
      </w:r>
      <w:r>
        <w:rPr>
          <w:rFonts w:ascii="TimesNewRomanPSMT" w:hAnsi="TimesNewRomanPSMT" w:cs="TimesNewRomanPSMT"/>
        </w:rPr>
        <w:t>Som också nämns i avsnitt 17</w:t>
      </w:r>
      <w:r w:rsidRPr="00830C5C">
        <w:rPr>
          <w:rFonts w:ascii="TimesNewRomanPSMT" w:hAnsi="TimesNewRomanPSMT" w:cs="TimesNewRomanPSMT"/>
        </w:rPr>
        <w:t>.3.2</w:t>
      </w:r>
      <w:r>
        <w:rPr>
          <w:rFonts w:ascii="TimesNewRomanPSMT" w:hAnsi="TimesNewRomanPSMT" w:cs="TimesNewRomanPSMT"/>
        </w:rPr>
        <w:t xml:space="preserve"> kommer emellertid proportionalitetshänsyn tas till tjänstepensions</w:t>
      </w:r>
      <w:r>
        <w:rPr>
          <w:rFonts w:ascii="TimesNewRomanPSMT" w:hAnsi="TimesNewRomanPSMT" w:cs="TimesNewRomanPSMT"/>
        </w:rPr>
        <w:softHyphen/>
        <w:t>företag av mindre storlek och mer begränsad verksamhetsinriktning. V</w:t>
      </w:r>
      <w:r>
        <w:t xml:space="preserve">idare finns </w:t>
      </w:r>
      <w:r w:rsidRPr="00C46977">
        <w:t>stordriftsfördelar att hämta vid uppbygg</w:t>
      </w:r>
      <w:r>
        <w:t>nad</w:t>
      </w:r>
      <w:r w:rsidRPr="00C46977">
        <w:t xml:space="preserve"> av de centrala funktionerna, </w:t>
      </w:r>
      <w:r>
        <w:t>då</w:t>
      </w:r>
      <w:r w:rsidRPr="00C46977">
        <w:t xml:space="preserve"> det är möjligt att bygga </w:t>
      </w:r>
      <w:r>
        <w:t xml:space="preserve">upp </w:t>
      </w:r>
      <w:r w:rsidRPr="00C46977">
        <w:t>funktioner som hanterar mer än ett av områdena riskhantering, internrevision, regelefterlevnad och aktuarie</w:t>
      </w:r>
      <w:r>
        <w:t>ll verksamhet</w:t>
      </w:r>
      <w:r w:rsidRPr="00C46977">
        <w:t>.</w:t>
      </w:r>
    </w:p>
    <w:p w14:paraId="7BA02D3E" w14:textId="77777777" w:rsidR="001447FA" w:rsidRDefault="001447FA" w:rsidP="001447FA">
      <w:pPr>
        <w:pStyle w:val="Brdtextmedindrag"/>
      </w:pPr>
      <w:r w:rsidRPr="00F42F16">
        <w:t>Om en tjänstepensionskassa väljer att inte omvandla sig till en tjänstepensionsförening måste kassan ombildas till en försäkrings</w:t>
      </w:r>
      <w:r>
        <w:softHyphen/>
      </w:r>
      <w:r w:rsidRPr="00F42F16">
        <w:t>förening eller träda i likvidation. Om ombildning sker till en för</w:t>
      </w:r>
      <w:r>
        <w:softHyphen/>
      </w:r>
      <w:r w:rsidRPr="000F0044">
        <w:rPr>
          <w:spacing w:val="-2"/>
        </w:rPr>
        <w:t xml:space="preserve">säkringsförening </w:t>
      </w:r>
      <w:r w:rsidRPr="000F0044">
        <w:rPr>
          <w:spacing w:val="-2"/>
        </w:rPr>
        <w:lastRenderedPageBreak/>
        <w:t>kommer kassan troligen att drabbas av något högre</w:t>
      </w:r>
      <w:r w:rsidRPr="00F42F16">
        <w:t xml:space="preserve"> administrativa kostnader på grund av en mer komplicerad ombild</w:t>
      </w:r>
      <w:r>
        <w:softHyphen/>
      </w:r>
      <w:r w:rsidRPr="000F0044">
        <w:rPr>
          <w:spacing w:val="-2"/>
        </w:rPr>
        <w:t>ningsprocess, jämfört med de administrativa kostnader som uppstår</w:t>
      </w:r>
      <w:r w:rsidRPr="00F42F16">
        <w:t xml:space="preserve"> vid en omvandling till en tjänste</w:t>
      </w:r>
      <w:r>
        <w:softHyphen/>
      </w:r>
      <w:r w:rsidRPr="00F42F16">
        <w:t>pensionsförening.</w:t>
      </w:r>
      <w:r>
        <w:t xml:space="preserve"> Vidare är reglerna om företagsstyrning och risk</w:t>
      </w:r>
      <w:r>
        <w:softHyphen/>
        <w:t xml:space="preserve">hantering mer omfattande i försäkringsrörelselagen. </w:t>
      </w:r>
    </w:p>
    <w:p w14:paraId="4AF49B42" w14:textId="77777777" w:rsidR="001447FA" w:rsidRPr="00F42F16" w:rsidRDefault="001447FA" w:rsidP="009B730A">
      <w:pPr>
        <w:pStyle w:val="Rubrik3"/>
      </w:pPr>
      <w:bookmarkStart w:id="6379" w:name="_Toc518396752"/>
      <w:bookmarkStart w:id="6380" w:name="_Toc518401063"/>
      <w:bookmarkStart w:id="6381" w:name="_Toc518401780"/>
      <w:bookmarkStart w:id="6382" w:name="_Toc518402019"/>
      <w:bookmarkStart w:id="6383" w:name="_Toc518463173"/>
      <w:bookmarkStart w:id="6384" w:name="_Toc518462869"/>
      <w:bookmarkStart w:id="6385" w:name="_Toc518463825"/>
      <w:bookmarkStart w:id="6386" w:name="_Toc518464200"/>
      <w:bookmarkStart w:id="6387" w:name="_Toc518464439"/>
      <w:bookmarkStart w:id="6388" w:name="_Toc518472878"/>
      <w:bookmarkStart w:id="6389" w:name="_Toc8059914"/>
      <w:bookmarkStart w:id="6390" w:name="_Toc8061624"/>
      <w:bookmarkStart w:id="6391" w:name="_Toc8062156"/>
      <w:bookmarkStart w:id="6392" w:name="_Toc8064624"/>
      <w:bookmarkStart w:id="6393" w:name="_Toc8391301"/>
      <w:bookmarkStart w:id="6394" w:name="_Toc8391567"/>
      <w:bookmarkStart w:id="6395" w:name="_Toc8644772"/>
      <w:bookmarkStart w:id="6396" w:name="_Toc8645304"/>
      <w:bookmarkStart w:id="6397" w:name="_Toc8817785"/>
      <w:bookmarkStart w:id="6398" w:name="_Toc8818357"/>
      <w:bookmarkStart w:id="6399" w:name="_Toc8825726"/>
      <w:bookmarkStart w:id="6400" w:name="_Toc8831823"/>
      <w:bookmarkStart w:id="6401" w:name="_Toc8832732"/>
      <w:bookmarkStart w:id="6402" w:name="_Toc11153194"/>
      <w:bookmarkStart w:id="6403" w:name="_Toc11161115"/>
      <w:bookmarkStart w:id="6404" w:name="_Toc11167051"/>
      <w:bookmarkStart w:id="6405" w:name="_Toc11167587"/>
      <w:bookmarkStart w:id="6406" w:name="_Toc11169024"/>
      <w:bookmarkStart w:id="6407" w:name="_Toc11845977"/>
      <w:bookmarkStart w:id="6408" w:name="_Toc12611776"/>
      <w:bookmarkStart w:id="6409" w:name="_Toc12625043"/>
      <w:bookmarkStart w:id="6410" w:name="_Toc12627532"/>
      <w:bookmarkStart w:id="6411" w:name="_Toc12630422"/>
      <w:bookmarkStart w:id="6412" w:name="_Toc12632917"/>
      <w:bookmarkStart w:id="6413" w:name="_Toc17902989"/>
      <w:r w:rsidRPr="00F42F16">
        <w:t xml:space="preserve">Konsekvenser för </w:t>
      </w:r>
      <w:r w:rsidRPr="009B730A">
        <w:t>försäkringsföretag</w:t>
      </w:r>
      <w:bookmarkEnd w:id="6379"/>
      <w:bookmarkEnd w:id="6380"/>
      <w:bookmarkEnd w:id="6381"/>
      <w:bookmarkEnd w:id="6382"/>
      <w:bookmarkEnd w:id="6383"/>
      <w:bookmarkEnd w:id="6384"/>
      <w:bookmarkEnd w:id="6385"/>
      <w:bookmarkEnd w:id="6386"/>
      <w:bookmarkEnd w:id="6387"/>
      <w:bookmarkEnd w:id="6388"/>
      <w:bookmarkEnd w:id="6389"/>
      <w:bookmarkEnd w:id="6390"/>
      <w:bookmarkEnd w:id="6391"/>
      <w:bookmarkEnd w:id="6392"/>
      <w:bookmarkEnd w:id="6393"/>
      <w:bookmarkEnd w:id="6394"/>
      <w:bookmarkEnd w:id="6395"/>
      <w:bookmarkEnd w:id="6396"/>
      <w:bookmarkEnd w:id="6397"/>
      <w:bookmarkEnd w:id="6398"/>
      <w:bookmarkEnd w:id="6399"/>
      <w:bookmarkEnd w:id="6400"/>
      <w:bookmarkEnd w:id="6401"/>
      <w:bookmarkEnd w:id="6402"/>
      <w:bookmarkEnd w:id="6403"/>
      <w:bookmarkEnd w:id="6404"/>
      <w:bookmarkEnd w:id="6405"/>
      <w:bookmarkEnd w:id="6406"/>
      <w:bookmarkEnd w:id="6407"/>
      <w:bookmarkEnd w:id="6408"/>
      <w:bookmarkEnd w:id="6409"/>
      <w:bookmarkEnd w:id="6410"/>
      <w:bookmarkEnd w:id="6411"/>
      <w:bookmarkEnd w:id="6412"/>
      <w:bookmarkEnd w:id="6413"/>
      <w:r w:rsidRPr="00F42F16">
        <w:t xml:space="preserve"> </w:t>
      </w:r>
    </w:p>
    <w:p w14:paraId="24F51702" w14:textId="46B32AB4" w:rsidR="001447FA" w:rsidRPr="00F42F16" w:rsidRDefault="001447FA" w:rsidP="001447FA">
      <w:pPr>
        <w:pStyle w:val="Brdtext"/>
      </w:pPr>
      <w:r w:rsidRPr="00F42F16">
        <w:t xml:space="preserve">Förslaget innebär att försäkringsföretag har </w:t>
      </w:r>
      <w:r w:rsidRPr="00752FE7">
        <w:t>möjlighet</w:t>
      </w:r>
      <w:r w:rsidRPr="003F06EA">
        <w:t xml:space="preserve"> att</w:t>
      </w:r>
      <w:r w:rsidRPr="00F42F16">
        <w:t xml:space="preserve"> omvandla sig till </w:t>
      </w:r>
      <w:r>
        <w:t>tjänstepensionsföretag</w:t>
      </w:r>
      <w:r w:rsidRPr="00F42F16">
        <w:t xml:space="preserve">. Det finns </w:t>
      </w:r>
      <w:r>
        <w:t>tre</w:t>
      </w:r>
      <w:r w:rsidRPr="00F42F16">
        <w:t xml:space="preserve"> huvudtyper av försäk</w:t>
      </w:r>
      <w:r>
        <w:softHyphen/>
      </w:r>
      <w:r w:rsidRPr="00F42F16">
        <w:t>ringsföretag som kan komma i</w:t>
      </w:r>
      <w:r w:rsidR="00C1443A">
        <w:t xml:space="preserve"> </w:t>
      </w:r>
      <w:r w:rsidRPr="00F42F16">
        <w:t>fråga för omvandling.</w:t>
      </w:r>
    </w:p>
    <w:p w14:paraId="69806E02" w14:textId="5AC30728" w:rsidR="001447FA" w:rsidRDefault="001447FA" w:rsidP="001447FA">
      <w:pPr>
        <w:pStyle w:val="Strecklista"/>
      </w:pPr>
      <w:r w:rsidRPr="008F68C2">
        <w:t>Försäkringsföretag som endast meddelar tjänste</w:t>
      </w:r>
      <w:r w:rsidRPr="008F68C2">
        <w:softHyphen/>
        <w:t>pensionsförsäkring med eventuella tilläggsförsäkringar i form av sjuk- och efterlevande</w:t>
      </w:r>
      <w:r w:rsidR="00C1443A">
        <w:softHyphen/>
      </w:r>
      <w:r w:rsidRPr="008F68C2">
        <w:t>skydd samt vissa typer av gruppförsäkringar (redan renodlade företag).</w:t>
      </w:r>
    </w:p>
    <w:p w14:paraId="7F092B19" w14:textId="77777777" w:rsidR="001447FA" w:rsidRPr="008F68C2" w:rsidRDefault="001447FA" w:rsidP="001447FA">
      <w:pPr>
        <w:pStyle w:val="Strecklista"/>
      </w:pPr>
      <w:r w:rsidRPr="008F68C2">
        <w:t>Försäkringsföretag som endast meddelar tilläggsförsäkringar i form av sjuk- och efterlevandeskydd samt vissa typer av gruppförsäkringar (redan renodlade företag)</w:t>
      </w:r>
      <w:r>
        <w:t>.</w:t>
      </w:r>
    </w:p>
    <w:p w14:paraId="1DC75F43" w14:textId="0C014975" w:rsidR="001447FA" w:rsidRDefault="001447FA" w:rsidP="001447FA">
      <w:pPr>
        <w:pStyle w:val="Strecklista"/>
      </w:pPr>
      <w:r w:rsidRPr="008F68C2">
        <w:t>Försäkringsföretag som driver s.k. blandad verksamhet, dvs. de med</w:t>
      </w:r>
      <w:r w:rsidR="00C1443A">
        <w:softHyphen/>
      </w:r>
      <w:r w:rsidRPr="008F68C2">
        <w:t xml:space="preserve">delar tjänstepensionsförsäkringar och övriga försäkringar </w:t>
      </w:r>
      <w:r w:rsidRPr="00703E85">
        <w:rPr>
          <w:spacing w:val="-2"/>
        </w:rPr>
        <w:t>eller tilläggs</w:t>
      </w:r>
      <w:r w:rsidR="00C1443A">
        <w:rPr>
          <w:spacing w:val="-2"/>
        </w:rPr>
        <w:softHyphen/>
      </w:r>
      <w:r w:rsidRPr="00703E85">
        <w:rPr>
          <w:spacing w:val="-2"/>
        </w:rPr>
        <w:t>försäkringar i form av sjuk- och efterlevandeskydd, vissa</w:t>
      </w:r>
      <w:r w:rsidRPr="008F68C2">
        <w:t xml:space="preserve"> typer av gruppförsäkringar samt andra skadeförsäkringar (blan</w:t>
      </w:r>
      <w:r w:rsidRPr="008F68C2">
        <w:softHyphen/>
        <w:t>dade företag).</w:t>
      </w:r>
    </w:p>
    <w:p w14:paraId="049E4684" w14:textId="23029AA6" w:rsidR="001447FA" w:rsidRDefault="001447FA" w:rsidP="001447FA">
      <w:pPr>
        <w:pStyle w:val="Brdtextmedindrag"/>
      </w:pPr>
      <w:r w:rsidRPr="00F42F16">
        <w:t xml:space="preserve">Gemensamt för de </w:t>
      </w:r>
      <w:r>
        <w:t>tre</w:t>
      </w:r>
      <w:r w:rsidRPr="00F42F16">
        <w:t xml:space="preserve"> huvudtyperna av försäkringsföretag är att </w:t>
      </w:r>
      <w:r w:rsidRPr="000F0044">
        <w:rPr>
          <w:spacing w:val="-2"/>
        </w:rPr>
        <w:t>deras verksamhet måste vara förenlig med</w:t>
      </w:r>
      <w:r>
        <w:rPr>
          <w:spacing w:val="-2"/>
        </w:rPr>
        <w:t xml:space="preserve"> den nya regleringens</w:t>
      </w:r>
      <w:r w:rsidRPr="00F42F16">
        <w:t xml:space="preserve"> krav på verksamheten för att företaget ska kunna få tillstånd att omvandlas</w:t>
      </w:r>
      <w:r>
        <w:t>. Centralt i det sammanhanget är</w:t>
      </w:r>
      <w:r w:rsidRPr="00F42F16">
        <w:t xml:space="preserve"> krav</w:t>
      </w:r>
      <w:r>
        <w:t>et</w:t>
      </w:r>
      <w:r w:rsidRPr="00F42F16">
        <w:t xml:space="preserve"> på att verksamhet</w:t>
      </w:r>
      <w:r>
        <w:t>en i ett tjänste</w:t>
      </w:r>
      <w:r>
        <w:softHyphen/>
        <w:t>pensionsföretag</w:t>
      </w:r>
      <w:r w:rsidRPr="00F42F16">
        <w:t xml:space="preserve"> </w:t>
      </w:r>
      <w:r w:rsidRPr="00752FE7">
        <w:t>enbart</w:t>
      </w:r>
      <w:r w:rsidRPr="00F42F16">
        <w:t xml:space="preserve"> ska bestå i tillhandahållande av </w:t>
      </w:r>
      <w:r w:rsidRPr="001C1F06">
        <w:t>tjänste</w:t>
      </w:r>
      <w:r w:rsidRPr="001C1F06">
        <w:softHyphen/>
        <w:t>pensions</w:t>
      </w:r>
      <w:r w:rsidRPr="001C1F06">
        <w:softHyphen/>
        <w:t>försäkring</w:t>
      </w:r>
      <w:r>
        <w:t>ar</w:t>
      </w:r>
      <w:r w:rsidRPr="00F42F16">
        <w:t xml:space="preserve">. </w:t>
      </w:r>
      <w:r>
        <w:t xml:space="preserve">För de företag som driver blandad verksamhet krävs en renodling av verksamheten för att företaget ska kunna omvandlas till ett tjänstepensionsföretag. </w:t>
      </w:r>
    </w:p>
    <w:p w14:paraId="4703D9C5" w14:textId="77777777" w:rsidR="001447FA" w:rsidRPr="00F42F16" w:rsidRDefault="001447FA" w:rsidP="001447FA">
      <w:pPr>
        <w:pStyle w:val="Rubrik5utannumrering"/>
      </w:pPr>
      <w:r w:rsidRPr="00F42F16">
        <w:t>Renodling av verksamhet</w:t>
      </w:r>
      <w:r>
        <w:t>en</w:t>
      </w:r>
    </w:p>
    <w:p w14:paraId="79C62DA9" w14:textId="32D8E42A" w:rsidR="001447FA" w:rsidRPr="00FC42E4" w:rsidRDefault="001447FA" w:rsidP="001447FA">
      <w:pPr>
        <w:pStyle w:val="Brdtext"/>
      </w:pPr>
      <w:r>
        <w:t xml:space="preserve">Genom den nya lagen </w:t>
      </w:r>
      <w:r w:rsidR="00C1443A" w:rsidRPr="00C1443A">
        <w:t xml:space="preserve">om tjänstepensionsföretag </w:t>
      </w:r>
      <w:r>
        <w:t xml:space="preserve">får företagen möjlighet att följa en för tjänstepensionsverksamhet särskilt anpassad reglering, men det kräver att verksamheten renodlas till att just omfatta sådan verksamhet som avser tjänstepensionsförsäkring. </w:t>
      </w:r>
      <w:r w:rsidRPr="00F42F16">
        <w:t>Den nödvändiga renodlingen</w:t>
      </w:r>
      <w:r>
        <w:t xml:space="preserve"> av verksamheten</w:t>
      </w:r>
      <w:r w:rsidRPr="00F42F16">
        <w:t xml:space="preserve"> kan t.ex. ske genom att företaget av</w:t>
      </w:r>
      <w:r>
        <w:softHyphen/>
      </w:r>
      <w:r w:rsidRPr="00F42F16">
        <w:t xml:space="preserve">yttrar sådan verksamhet som inte är </w:t>
      </w:r>
      <w:r>
        <w:t>tjänstepensionsförsäkring</w:t>
      </w:r>
      <w:r w:rsidRPr="000F0044">
        <w:rPr>
          <w:spacing w:val="-4"/>
        </w:rPr>
        <w:t>, vilket kan ske genom t.ex. överlåtelse</w:t>
      </w:r>
      <w:r w:rsidRPr="00F42F16">
        <w:t xml:space="preserve"> </w:t>
      </w:r>
      <w:r>
        <w:t>av försäkringsbestånd till annat försäkringsföretag. D</w:t>
      </w:r>
      <w:r w:rsidRPr="00F42F16">
        <w:t>elning</w:t>
      </w:r>
      <w:r>
        <w:t xml:space="preserve"> av företaget är en annan möjlighet</w:t>
      </w:r>
      <w:r w:rsidRPr="00F42F16">
        <w:t xml:space="preserve">. </w:t>
      </w:r>
    </w:p>
    <w:p w14:paraId="42D29718" w14:textId="77777777" w:rsidR="001447FA" w:rsidRPr="00F42F16" w:rsidRDefault="001447FA" w:rsidP="001447FA">
      <w:pPr>
        <w:pStyle w:val="Brdtextmedindrag"/>
      </w:pPr>
      <w:r w:rsidRPr="00F42F16">
        <w:t xml:space="preserve">Beståndsöverlåtelser är en möjlighet för alla försäkringsföretag, </w:t>
      </w:r>
      <w:r w:rsidRPr="000F0044">
        <w:rPr>
          <w:spacing w:val="-2"/>
        </w:rPr>
        <w:t>men det finns vissa praktiska begränsningar. Även om företagen</w:t>
      </w:r>
      <w:r w:rsidRPr="00F42F16">
        <w:t xml:space="preserve"> kan dela upp upparbetade överskott kan det vara komplicerat och kostsamt för företaget att säkerställa att försäkringstagarnas rätt i det överlåtande </w:t>
      </w:r>
      <w:r w:rsidRPr="000F0044">
        <w:rPr>
          <w:spacing w:val="-2"/>
        </w:rPr>
        <w:t>beståndet inte försämras samt att försäkringstagarnas rätt i det över</w:t>
      </w:r>
      <w:r w:rsidRPr="000F0044">
        <w:rPr>
          <w:spacing w:val="-2"/>
        </w:rPr>
        <w:softHyphen/>
        <w:t>tagande företaget inte försämras, vilket är krav för att få tillstånd</w:t>
      </w:r>
      <w:r w:rsidRPr="00F42F16">
        <w:t xml:space="preserve"> </w:t>
      </w:r>
      <w:r>
        <w:rPr>
          <w:spacing w:val="-2"/>
        </w:rPr>
        <w:t>för beståndsöverlåtelsen.</w:t>
      </w:r>
    </w:p>
    <w:p w14:paraId="23FB405F" w14:textId="77777777" w:rsidR="001447FA" w:rsidRDefault="001447FA" w:rsidP="001447FA">
      <w:pPr>
        <w:pStyle w:val="Brdtextmedindrag"/>
        <w:rPr>
          <w:rFonts w:ascii="TimesNewRomanPSMT" w:hAnsi="TimesNewRomanPSMT" w:cs="TimesNewRomanPSMT"/>
        </w:rPr>
      </w:pPr>
      <w:r w:rsidRPr="00F42F16">
        <w:t>Överlåtelser av delbestånd kan också medföra vissa skattekon</w:t>
      </w:r>
      <w:r>
        <w:softHyphen/>
      </w:r>
      <w:r w:rsidRPr="00F42F16">
        <w:t>sekvenser eftersom inkomstskattelagen</w:t>
      </w:r>
      <w:r>
        <w:t>s</w:t>
      </w:r>
      <w:r w:rsidRPr="00F42F16">
        <w:t xml:space="preserve"> regler om skatteneutralitet främst tar sikte på överlåtelse av </w:t>
      </w:r>
      <w:r>
        <w:t>hela</w:t>
      </w:r>
      <w:r w:rsidRPr="00F42F16">
        <w:t xml:space="preserve"> försäkringsbestånd. </w:t>
      </w:r>
      <w:r>
        <w:t>Det är dock svårt att</w:t>
      </w:r>
      <w:r w:rsidRPr="00F42F16">
        <w:t xml:space="preserve"> bedöma de skattemässiga kon</w:t>
      </w:r>
      <w:r>
        <w:softHyphen/>
      </w:r>
      <w:r w:rsidRPr="000F0044">
        <w:rPr>
          <w:spacing w:val="-2"/>
        </w:rPr>
        <w:t>sekvenserna eftersom de utgår från respektive företags skattemässiga</w:t>
      </w:r>
      <w:r w:rsidRPr="00F42F16">
        <w:t xml:space="preserve"> status.</w:t>
      </w:r>
      <w:r w:rsidRPr="000F100C">
        <w:rPr>
          <w:rFonts w:ascii="TimesNewRomanPSMT" w:hAnsi="TimesNewRomanPSMT" w:cs="TimesNewRomanPSMT"/>
        </w:rPr>
        <w:t xml:space="preserve"> </w:t>
      </w:r>
      <w:r>
        <w:rPr>
          <w:rFonts w:ascii="TimesNewRomanPSMT" w:hAnsi="TimesNewRomanPSMT" w:cs="TimesNewRomanPSMT"/>
        </w:rPr>
        <w:t xml:space="preserve">Det pågår också ett särskilt arbete i Regeringskansliet </w:t>
      </w:r>
      <w:r>
        <w:rPr>
          <w:rFonts w:ascii="TimesNewRomanPSMT" w:hAnsi="TimesNewRomanPSMT" w:cs="TimesNewRomanPSMT"/>
        </w:rPr>
        <w:lastRenderedPageBreak/>
        <w:t>med att ta fram skatteregler för tjänstepensionsföretag och frågorna om behandlingen i skattehänseende av beståndsöverlåtelser ingår i det arbetet.</w:t>
      </w:r>
    </w:p>
    <w:p w14:paraId="78E14F61" w14:textId="1D22E4CA" w:rsidR="001447FA" w:rsidRPr="00F42F16" w:rsidRDefault="001447FA" w:rsidP="001447FA">
      <w:pPr>
        <w:pStyle w:val="Brdtextmedindrag"/>
      </w:pPr>
      <w:r>
        <w:rPr>
          <w:rFonts w:ascii="TimesNewRomanPSMT" w:hAnsi="TimesNewRomanPSMT" w:cs="TimesNewRomanPSMT"/>
        </w:rPr>
        <w:t>Till skillnad från det</w:t>
      </w:r>
      <w:r w:rsidRPr="00DC7B48">
        <w:rPr>
          <w:rFonts w:ascii="TimesNewRomanPSMT" w:hAnsi="TimesNewRomanPSMT" w:cs="TimesNewRomanPSMT"/>
        </w:rPr>
        <w:t xml:space="preserve"> som </w:t>
      </w:r>
      <w:r>
        <w:rPr>
          <w:rFonts w:ascii="TimesNewRomanPSMT" w:hAnsi="TimesNewRomanPSMT" w:cs="TimesNewRomanPSMT"/>
        </w:rPr>
        <w:t xml:space="preserve">anges </w:t>
      </w:r>
      <w:r w:rsidRPr="00DC7B48">
        <w:rPr>
          <w:rFonts w:ascii="TimesNewRomanPSMT" w:hAnsi="TimesNewRomanPSMT" w:cs="TimesNewRomanPSMT"/>
        </w:rPr>
        <w:t xml:space="preserve">i </w:t>
      </w:r>
      <w:r>
        <w:rPr>
          <w:rFonts w:ascii="TimesNewRomanPSMT" w:hAnsi="TimesNewRomanPSMT" w:cs="TimesNewRomanPSMT"/>
        </w:rPr>
        <w:t xml:space="preserve">promemorian </w:t>
      </w:r>
      <w:r w:rsidRPr="00DC7B48">
        <w:rPr>
          <w:rFonts w:ascii="TimesNewRomanPSMT" w:hAnsi="TimesNewRomanPSMT" w:cs="TimesNewRomanPSMT"/>
        </w:rPr>
        <w:t xml:space="preserve">anser regeringen </w:t>
      </w:r>
      <w:r>
        <w:rPr>
          <w:rFonts w:ascii="TimesNewRomanPSMT" w:hAnsi="TimesNewRomanPSMT" w:cs="TimesNewRomanPSMT"/>
        </w:rPr>
        <w:t>att tjänstepensionsföretag under en övergångstid</w:t>
      </w:r>
      <w:r w:rsidRPr="00E10BEB">
        <w:rPr>
          <w:rFonts w:ascii="TimesNewRomanPSMT" w:hAnsi="TimesNewRomanPSMT" w:cs="TimesNewRomanPSMT"/>
        </w:rPr>
        <w:t xml:space="preserve"> och i begränsad omfattning</w:t>
      </w:r>
      <w:r>
        <w:rPr>
          <w:rFonts w:ascii="TimesNewRomanPSMT" w:hAnsi="TimesNewRomanPSMT" w:cs="TimesNewRomanPSMT"/>
        </w:rPr>
        <w:t xml:space="preserve"> ska kunna behålla försäkringsbestånd som kan betraktas som en för tjänstepensionsföretag främmande verksamhet, se </w:t>
      </w:r>
      <w:r w:rsidRPr="00465E70">
        <w:rPr>
          <w:rFonts w:ascii="TimesNewRomanPSMT" w:hAnsi="TimesNewRomanPSMT" w:cs="TimesNewRomanPSMT"/>
        </w:rPr>
        <w:t>avsnitt 1</w:t>
      </w:r>
      <w:r>
        <w:rPr>
          <w:rFonts w:ascii="TimesNewRomanPSMT" w:hAnsi="TimesNewRomanPSMT" w:cs="TimesNewRomanPSMT"/>
        </w:rPr>
        <w:t>6</w:t>
      </w:r>
      <w:r w:rsidRPr="00465E70">
        <w:rPr>
          <w:rFonts w:ascii="TimesNewRomanPSMT" w:hAnsi="TimesNewRomanPSMT" w:cs="TimesNewRomanPSMT"/>
        </w:rPr>
        <w:t>.5</w:t>
      </w:r>
      <w:r>
        <w:rPr>
          <w:rFonts w:ascii="TimesNewRomanPSMT" w:hAnsi="TimesNewRomanPSMT" w:cs="TimesNewRomanPSMT"/>
        </w:rPr>
        <w:t>.</w:t>
      </w:r>
      <w:r w:rsidRPr="00EE326E">
        <w:t xml:space="preserve"> </w:t>
      </w:r>
      <w:r>
        <w:t>En sådan övergångsreglering minskar riskerna för verksamhetsskadliga regelverks</w:t>
      </w:r>
      <w:r>
        <w:softHyphen/>
        <w:t>drivna avyttringar och de svårigheter och kostnader sådana kan vara förknippade med.</w:t>
      </w:r>
    </w:p>
    <w:p w14:paraId="76AF3864" w14:textId="51319F73" w:rsidR="001447FA" w:rsidRPr="00F42F16" w:rsidRDefault="001447FA" w:rsidP="001447FA">
      <w:pPr>
        <w:pStyle w:val="Brdtextmedindrag"/>
      </w:pPr>
      <w:r w:rsidRPr="00F42F16">
        <w:t>Alternativet delning är i</w:t>
      </w:r>
      <w:r w:rsidR="00135C3E">
        <w:t xml:space="preserve"> </w:t>
      </w:r>
      <w:r w:rsidRPr="00F42F16">
        <w:t xml:space="preserve">dag endast tillgängligt för de försäkringsföretag som driver sin verksamhet i aktiebolagsform. </w:t>
      </w:r>
      <w:r w:rsidRPr="000F0044">
        <w:rPr>
          <w:spacing w:val="-2"/>
        </w:rPr>
        <w:t>De aktiebolagsrättsliga reglerna samspelar med de skattemässiga reg</w:t>
      </w:r>
      <w:r w:rsidRPr="000F0044">
        <w:rPr>
          <w:spacing w:val="-2"/>
        </w:rPr>
        <w:softHyphen/>
        <w:t>lerna</w:t>
      </w:r>
      <w:r w:rsidRPr="00F42F16">
        <w:t xml:space="preserve"> om delning (fission) som syftar till att uppnå skattemässig neutralitet och kontinuitet. Samma problematik som finns vid be</w:t>
      </w:r>
      <w:r>
        <w:softHyphen/>
      </w:r>
      <w:r w:rsidRPr="000F0044">
        <w:rPr>
          <w:spacing w:val="-2"/>
        </w:rPr>
        <w:t>ståndsöverlåtelser avseende överskotts</w:t>
      </w:r>
      <w:r>
        <w:rPr>
          <w:spacing w:val="-2"/>
        </w:rPr>
        <w:softHyphen/>
      </w:r>
      <w:r w:rsidRPr="000F0044">
        <w:rPr>
          <w:spacing w:val="-2"/>
        </w:rPr>
        <w:t>hantering och att försäkrings</w:t>
      </w:r>
      <w:r w:rsidRPr="000F0044">
        <w:rPr>
          <w:spacing w:val="-2"/>
        </w:rPr>
        <w:softHyphen/>
        <w:t>tagarnas</w:t>
      </w:r>
      <w:r w:rsidRPr="00F42F16">
        <w:t xml:space="preserve"> rätt inte får försämras är även relevant vid delning. </w:t>
      </w:r>
    </w:p>
    <w:p w14:paraId="3B1353C8" w14:textId="46066CEE" w:rsidR="001447FA" w:rsidRPr="00F42F16" w:rsidRDefault="001447FA" w:rsidP="001447FA">
      <w:pPr>
        <w:pStyle w:val="Brdtextmedindrag"/>
      </w:pPr>
      <w:r w:rsidRPr="00F42F16">
        <w:t>Delning av bestånd kan också medföra merkostnader i form av ”dubbla” organisationer, bemanningsproblematik samt ökade kost</w:t>
      </w:r>
      <w:r>
        <w:softHyphen/>
      </w:r>
      <w:r w:rsidRPr="00F42F16">
        <w:t xml:space="preserve">nader </w:t>
      </w:r>
      <w:r>
        <w:t>för</w:t>
      </w:r>
      <w:r w:rsidRPr="00F42F16">
        <w:t xml:space="preserve"> mervärdesskatt. De kan också leda till utländsk skatt på investeringar utanför Sverige. </w:t>
      </w:r>
    </w:p>
    <w:p w14:paraId="6F81F872" w14:textId="77777777" w:rsidR="001447FA" w:rsidRPr="00F42F16" w:rsidRDefault="001447FA" w:rsidP="001447FA">
      <w:pPr>
        <w:pStyle w:val="Brdtextmedindrag"/>
      </w:pPr>
      <w:r w:rsidRPr="00485667">
        <w:t>Regler om delning saknas i lagen om ekonomiska föreningar, vilket innebär att ömsesidiga försäkringsföretag och försäkrings</w:t>
      </w:r>
      <w:r w:rsidRPr="00485667">
        <w:softHyphen/>
        <w:t xml:space="preserve">föreningar inte kan använda sig av denna </w:t>
      </w:r>
      <w:r>
        <w:t>form av</w:t>
      </w:r>
      <w:r w:rsidRPr="00485667">
        <w:t xml:space="preserve"> renodling. </w:t>
      </w:r>
    </w:p>
    <w:p w14:paraId="6825109E" w14:textId="77777777" w:rsidR="001447FA" w:rsidRDefault="001447FA" w:rsidP="001447FA">
      <w:pPr>
        <w:pStyle w:val="Brdtextmedindrag"/>
      </w:pPr>
      <w:r>
        <w:rPr>
          <w:spacing w:val="-2"/>
        </w:rPr>
        <w:t>I</w:t>
      </w:r>
      <w:r w:rsidRPr="000F0044">
        <w:rPr>
          <w:spacing w:val="-2"/>
        </w:rPr>
        <w:t xml:space="preserve"> första hand </w:t>
      </w:r>
      <w:r>
        <w:rPr>
          <w:spacing w:val="-2"/>
        </w:rPr>
        <w:t>får berörda</w:t>
      </w:r>
      <w:r w:rsidRPr="00F42F16">
        <w:t xml:space="preserve"> företags högsta beslutande organ, dvs. förenings- eller bolags</w:t>
      </w:r>
      <w:r>
        <w:softHyphen/>
      </w:r>
      <w:r w:rsidRPr="00F42F16">
        <w:t xml:space="preserve">stämma, göra bedömningen </w:t>
      </w:r>
      <w:r>
        <w:t>huruvida</w:t>
      </w:r>
      <w:r w:rsidRPr="00F42F16">
        <w:t xml:space="preserve"> </w:t>
      </w:r>
      <w:r>
        <w:t xml:space="preserve">fördelarna med en anpassad reglering motiverar </w:t>
      </w:r>
      <w:r w:rsidRPr="00F42F16">
        <w:t xml:space="preserve">kostnaderna för en renodling av verksamheten. </w:t>
      </w:r>
    </w:p>
    <w:p w14:paraId="70FB6A1E" w14:textId="77777777" w:rsidR="001447FA" w:rsidRDefault="001447FA" w:rsidP="001447FA">
      <w:pPr>
        <w:pStyle w:val="Rubrik5utannumrering"/>
      </w:pPr>
      <w:r>
        <w:t>Överlåtelse av tjänstepensionsförsäkringsbestånd</w:t>
      </w:r>
    </w:p>
    <w:p w14:paraId="7822F03D" w14:textId="77777777" w:rsidR="001447FA" w:rsidRPr="00F877DE" w:rsidRDefault="001447FA" w:rsidP="001447FA">
      <w:pPr>
        <w:pStyle w:val="Brdtext"/>
      </w:pPr>
      <w:r>
        <w:t>Utöver ovan beskrivna överlåtelser av försäkringsbestånd i syfte att renodla en verksamhet inför omvandling, anser regeringen – till skillnad från det som anges i promemorian – att det även ska vara möjligt att överlåta försäkringsbestånd från ett försäkringsföretag till ett tjänste</w:t>
      </w:r>
      <w:r>
        <w:softHyphen/>
        <w:t xml:space="preserve">pensionsföretag (se </w:t>
      </w:r>
      <w:r w:rsidRPr="00274589">
        <w:t>avsnitt 1</w:t>
      </w:r>
      <w:r>
        <w:t>1</w:t>
      </w:r>
      <w:r w:rsidRPr="00274589">
        <w:t>.1</w:t>
      </w:r>
      <w:r>
        <w:t>)</w:t>
      </w:r>
      <w:r w:rsidRPr="00485667">
        <w:t xml:space="preserve">. </w:t>
      </w:r>
      <w:r>
        <w:t>En sådan möjlighet torde skapa ytter</w:t>
      </w:r>
      <w:r>
        <w:softHyphen/>
        <w:t>ligare flexibilitet för företagen vilket underlättar de omstruktureringar som den nya regleringen för tjänstepensionsföretag sannolikt kommer att ge upphov till.</w:t>
      </w:r>
    </w:p>
    <w:p w14:paraId="6F67515D" w14:textId="77777777" w:rsidR="001447FA" w:rsidRPr="00F42F16" w:rsidRDefault="001447FA" w:rsidP="001447FA">
      <w:pPr>
        <w:pStyle w:val="Rubrik5utannumrering"/>
      </w:pPr>
      <w:r>
        <w:t>Ökad flexibilitet möjliggörs av en grundläggande överensstämmelse mellan regelverken</w:t>
      </w:r>
    </w:p>
    <w:p w14:paraId="69A94AB4" w14:textId="45B5F859" w:rsidR="001447FA" w:rsidRPr="00F42F16" w:rsidRDefault="001447FA" w:rsidP="001447FA">
      <w:pPr>
        <w:pStyle w:val="Brdtextmedindrag"/>
        <w:ind w:firstLine="0"/>
      </w:pPr>
      <w:r>
        <w:t>De erbjudna möjligheterna att röra sig fram och åter mellan företags</w:t>
      </w:r>
      <w:r w:rsidR="00C1443A">
        <w:softHyphen/>
      </w:r>
      <w:r>
        <w:t>formerna försäkringsföretag och tjänstepensionsföretag, dvs. mellan försäkringsrörelselagen och den nya lagen om tjänstepensions</w:t>
      </w:r>
      <w:r>
        <w:softHyphen/>
        <w:t>företag – avseende såväl företagsomvandling som innehavsöverlåtelser – skapar en stor flexibilitet för berörda företag att anpassa sin verksamhet till över tid förändrade omständigheter. Denna flexibilitet möjliggörs genom en i vissa delar grundläggande överensstämmelse mellan de båda regelverken. I</w:t>
      </w:r>
      <w:r w:rsidR="00C1443A">
        <w:t> </w:t>
      </w:r>
      <w:r>
        <w:t>första hand avses utgångspunkten att tjänstepension är en form av försäkring och att den föreslagna regleringen för tjänstepensions</w:t>
      </w:r>
      <w:r>
        <w:softHyphen/>
        <w:t xml:space="preserve">företag till </w:t>
      </w:r>
      <w:r>
        <w:lastRenderedPageBreak/>
        <w:t>sin uppbyggnad i hög grad motsvarar den som gäller för försäkrings</w:t>
      </w:r>
      <w:r w:rsidR="00C1443A">
        <w:softHyphen/>
      </w:r>
      <w:r>
        <w:t>företag. En annan grundläggande överensstämmelse är att försäkrings</w:t>
      </w:r>
      <w:r w:rsidR="00C1443A">
        <w:softHyphen/>
      </w:r>
      <w:r>
        <w:t>distributionsreglerna samordnas mellan de båda regelverken. Regeringens bedömning är därför att handlingsfriheten för företagen inte leder till några särskilda tillämpningssvårigheter eller till risker för nuvarande och framtida pensionärer.</w:t>
      </w:r>
    </w:p>
    <w:p w14:paraId="1EA3C737" w14:textId="77777777" w:rsidR="001447FA" w:rsidRPr="00F42F16" w:rsidRDefault="001447FA" w:rsidP="001447FA">
      <w:pPr>
        <w:pStyle w:val="Rubrik5utannumrering"/>
      </w:pPr>
      <w:r w:rsidRPr="00F42F16">
        <w:t>Administrativa kostnader</w:t>
      </w:r>
    </w:p>
    <w:p w14:paraId="0C1E4B12" w14:textId="563E59A8" w:rsidR="001447FA" w:rsidRDefault="001447FA" w:rsidP="00D04BFD">
      <w:pPr>
        <w:pStyle w:val="Brdtext"/>
      </w:pPr>
      <w:r w:rsidRPr="00F42F16">
        <w:t xml:space="preserve">De administrativa kostnaderna för de försäkringsföretag som väljer att omvandla sig </w:t>
      </w:r>
      <w:r>
        <w:t xml:space="preserve">till tjänstepensionsföretag </w:t>
      </w:r>
      <w:r w:rsidRPr="00F42F16">
        <w:t>kommer att variera beroende på försäkringsföreta</w:t>
      </w:r>
      <w:r>
        <w:softHyphen/>
      </w:r>
      <w:r w:rsidRPr="00F42F16">
        <w:t xml:space="preserve">gets storlek och befintliga organisation. </w:t>
      </w:r>
      <w:r>
        <w:t>Finansinspek</w:t>
      </w:r>
      <w:r>
        <w:softHyphen/>
        <w:t>tionen föreslår i avgiftsrapporten att avgiften för att ansöka om omvand</w:t>
      </w:r>
      <w:r w:rsidR="00281C30">
        <w:softHyphen/>
      </w:r>
      <w:r>
        <w:t xml:space="preserve">ling från ett försäkringsföretag till ett tjänstepensionsföretag (eller vice versa) ska uppgå till 186 000 kronor. </w:t>
      </w:r>
      <w:r w:rsidRPr="00F42F16">
        <w:t>Till det kommer registrerings</w:t>
      </w:r>
      <w:r>
        <w:softHyphen/>
      </w:r>
      <w:r w:rsidRPr="00F42F16">
        <w:t>avgifter till Bolagsverket</w:t>
      </w:r>
      <w:r>
        <w:t>.</w:t>
      </w:r>
      <w:r w:rsidRPr="00F42F16">
        <w:t xml:space="preserve"> </w:t>
      </w:r>
    </w:p>
    <w:p w14:paraId="0132ACF6" w14:textId="77777777" w:rsidR="001447FA" w:rsidRPr="00F42F16" w:rsidRDefault="001447FA" w:rsidP="001447FA">
      <w:pPr>
        <w:pStyle w:val="Brdtextmedindrag"/>
      </w:pPr>
      <w:r w:rsidRPr="00F42F16">
        <w:t xml:space="preserve">Den nya </w:t>
      </w:r>
      <w:r>
        <w:t>lagen om tjänstepensionsföretag</w:t>
      </w:r>
      <w:r w:rsidRPr="00F42F16">
        <w:t xml:space="preserve"> innebär</w:t>
      </w:r>
      <w:r>
        <w:t xml:space="preserve"> även</w:t>
      </w:r>
      <w:r w:rsidRPr="00F42F16">
        <w:t xml:space="preserve"> att företage</w:t>
      </w:r>
      <w:r>
        <w:t>n måste studera</w:t>
      </w:r>
      <w:r w:rsidRPr="00F42F16">
        <w:t xml:space="preserve"> det nya regelverket och genomföra utbildnings</w:t>
      </w:r>
      <w:r>
        <w:softHyphen/>
      </w:r>
      <w:r w:rsidRPr="00F42F16">
        <w:t xml:space="preserve">insatser i organisationen. </w:t>
      </w:r>
    </w:p>
    <w:p w14:paraId="10220E6B" w14:textId="56C9BAA9" w:rsidR="001447FA" w:rsidRDefault="001447FA" w:rsidP="001447FA">
      <w:pPr>
        <w:pStyle w:val="Brdtextmedindrag"/>
      </w:pPr>
      <w:r w:rsidRPr="00F42F16">
        <w:t>De nya kraven på beräkning av ett riskkänsligt kapitalkrav k</w:t>
      </w:r>
      <w:r>
        <w:t xml:space="preserve">an komma att kräva en del </w:t>
      </w:r>
      <w:r w:rsidRPr="00F42F16">
        <w:t>anpassningar</w:t>
      </w:r>
      <w:r>
        <w:t xml:space="preserve"> av </w:t>
      </w:r>
      <w:r w:rsidR="00183472">
        <w:t>it</w:t>
      </w:r>
      <w:r>
        <w:t>-system</w:t>
      </w:r>
      <w:r w:rsidRPr="00F42F16">
        <w:t>. Här ska dock noteras att i vart fall vissa företag redan har gjort en del anpassningar till följd av kraven på förberedelser inför genomförandet av Solvens II-</w:t>
      </w:r>
      <w:r w:rsidRPr="000F0044">
        <w:rPr>
          <w:spacing w:val="-2"/>
        </w:rPr>
        <w:t>regelverket. Kostnaderna för systemanpassningar påverkas av vilken</w:t>
      </w:r>
      <w:r w:rsidRPr="00F42F16">
        <w:t xml:space="preserve"> </w:t>
      </w:r>
      <w:r w:rsidR="00183472">
        <w:t>it</w:t>
      </w:r>
      <w:r w:rsidRPr="00F42F16">
        <w:t>-miljö företaget har i</w:t>
      </w:r>
      <w:r>
        <w:t xml:space="preserve"> </w:t>
      </w:r>
      <w:r w:rsidRPr="00F42F16">
        <w:t xml:space="preserve">dag. En del företag har relativt ålderdomliga </w:t>
      </w:r>
      <w:r w:rsidR="00183472">
        <w:t>it</w:t>
      </w:r>
      <w:r w:rsidRPr="00F42F16">
        <w:t>-system, medan de företag som har startats under 2000-talet van</w:t>
      </w:r>
      <w:r>
        <w:softHyphen/>
      </w:r>
      <w:r w:rsidRPr="00F42F16">
        <w:t>ligtvis har mer moderna system. Vissa företag har avvaktat med att genomf</w:t>
      </w:r>
      <w:r>
        <w:t>öra anpassningar av sina system</w:t>
      </w:r>
      <w:r w:rsidRPr="00F42F16">
        <w:t xml:space="preserve"> eftersom det har funnits osäkerhet kring de slutliga regelkraven.</w:t>
      </w:r>
      <w:r>
        <w:t xml:space="preserve"> </w:t>
      </w:r>
    </w:p>
    <w:p w14:paraId="058FE96E" w14:textId="77777777" w:rsidR="001447FA" w:rsidRDefault="001447FA" w:rsidP="001447FA">
      <w:pPr>
        <w:pStyle w:val="Brdtextmedindrag"/>
      </w:pPr>
      <w:r w:rsidRPr="00A82234">
        <w:t xml:space="preserve">De företagsstyrningsregler som nu föreslås för </w:t>
      </w:r>
      <w:r>
        <w:t>tjänstepensionsföretag</w:t>
      </w:r>
      <w:r w:rsidRPr="00A82234">
        <w:t>en har i huvudsak utformats med de bestämmelser som gäller för försäkrings</w:t>
      </w:r>
      <w:r>
        <w:softHyphen/>
        <w:t>företagen enligt försäkringsrörelselagen</w:t>
      </w:r>
      <w:r w:rsidRPr="00A82234">
        <w:t xml:space="preserve"> som förebild och bestämmelserna om företags</w:t>
      </w:r>
      <w:r>
        <w:softHyphen/>
      </w:r>
      <w:r w:rsidRPr="00A82234">
        <w:t>styrning i</w:t>
      </w:r>
      <w:r>
        <w:t xml:space="preserve"> </w:t>
      </w:r>
      <w:r w:rsidRPr="00A82234">
        <w:t>andra tjänstepensionsdirektivet</w:t>
      </w:r>
      <w:r>
        <w:t>. Försäkrings</w:t>
      </w:r>
      <w:r>
        <w:softHyphen/>
        <w:t>företag som driver verksamhet avseende tjänste</w:t>
      </w:r>
      <w:r>
        <w:softHyphen/>
        <w:t>pensions</w:t>
      </w:r>
      <w:r>
        <w:softHyphen/>
        <w:t>försäkring och följer övergångsregleringen följer redan i dag bestämmelserna i försäkrings</w:t>
      </w:r>
      <w:r>
        <w:softHyphen/>
        <w:t>rörelselagen avseende företagsstyrning. Företags</w:t>
      </w:r>
      <w:r>
        <w:softHyphen/>
        <w:t>styrnings</w:t>
      </w:r>
      <w:r>
        <w:softHyphen/>
        <w:t>reglerna i den nya lagen om tjänstepensionsföretag</w:t>
      </w:r>
      <w:r w:rsidRPr="00A82234">
        <w:t xml:space="preserve"> överensstämmer</w:t>
      </w:r>
      <w:r>
        <w:t xml:space="preserve"> </w:t>
      </w:r>
      <w:r w:rsidRPr="00A82234">
        <w:t>i stort med mot</w:t>
      </w:r>
      <w:r>
        <w:softHyphen/>
      </w:r>
      <w:r w:rsidRPr="00A82234">
        <w:t xml:space="preserve">svarande bestämmelser i Solvens II-regelverket. </w:t>
      </w:r>
    </w:p>
    <w:p w14:paraId="7CFAD5AB" w14:textId="140AD305" w:rsidR="001447FA" w:rsidRDefault="001447FA" w:rsidP="001447FA">
      <w:pPr>
        <w:pStyle w:val="Brdtextmedindrag"/>
      </w:pPr>
      <w:r w:rsidRPr="00A82234">
        <w:t>Vissa mindre skillnader kommer</w:t>
      </w:r>
      <w:r>
        <w:t xml:space="preserve"> dock att</w:t>
      </w:r>
      <w:r w:rsidRPr="00A82234">
        <w:t xml:space="preserve"> gälla till följd av att</w:t>
      </w:r>
      <w:r>
        <w:t xml:space="preserve"> </w:t>
      </w:r>
      <w:r w:rsidRPr="00A82234">
        <w:t>andra tjänstepensions</w:t>
      </w:r>
      <w:r>
        <w:softHyphen/>
      </w:r>
      <w:r w:rsidRPr="00A82234">
        <w:t>direktivet i vissa avseenden är mer långtgående än Solvens</w:t>
      </w:r>
      <w:r w:rsidR="00183472">
        <w:t> </w:t>
      </w:r>
      <w:r w:rsidRPr="00A82234">
        <w:t>II-dir</w:t>
      </w:r>
      <w:r>
        <w:t>ektivet. Detta leder bl.a.</w:t>
      </w:r>
      <w:r w:rsidRPr="00A82234">
        <w:t xml:space="preserve"> till att för </w:t>
      </w:r>
      <w:r>
        <w:t>tjänstepensionsföretag</w:t>
      </w:r>
      <w:r w:rsidRPr="00A82234">
        <w:t>en kommer fler personer att omfattas av lämplighetskraven och ett större antal upp</w:t>
      </w:r>
      <w:r>
        <w:softHyphen/>
      </w:r>
      <w:r w:rsidRPr="00A82234">
        <w:t xml:space="preserve">dragsavtal kommer att behöva anmälas till </w:t>
      </w:r>
      <w:r>
        <w:t>Finansinspektionen</w:t>
      </w:r>
      <w:r w:rsidRPr="00A82234">
        <w:t xml:space="preserve">. </w:t>
      </w:r>
    </w:p>
    <w:p w14:paraId="3DE40C3A" w14:textId="7105556E" w:rsidR="001447FA" w:rsidRPr="00F57409" w:rsidRDefault="001447FA" w:rsidP="001447FA">
      <w:pPr>
        <w:pStyle w:val="Brdtextmedindrag"/>
      </w:pPr>
      <w:r>
        <w:t>När det gäller</w:t>
      </w:r>
      <w:r w:rsidRPr="00F57409">
        <w:t xml:space="preserve"> lämplighetskraven för styrelseledamöter och verk</w:t>
      </w:r>
      <w:r w:rsidR="00C1443A">
        <w:softHyphen/>
      </w:r>
      <w:r w:rsidRPr="00F57409">
        <w:t xml:space="preserve">ställande direktör för tjänstepensionsföretagen anser dock regeringen, till skillnad </w:t>
      </w:r>
      <w:r>
        <w:t>från</w:t>
      </w:r>
      <w:r w:rsidRPr="00F57409">
        <w:t xml:space="preserve"> </w:t>
      </w:r>
      <w:r>
        <w:t>det</w:t>
      </w:r>
      <w:r w:rsidRPr="00F57409">
        <w:t xml:space="preserve"> som </w:t>
      </w:r>
      <w:r>
        <w:t xml:space="preserve">anges </w:t>
      </w:r>
      <w:r w:rsidRPr="00F57409">
        <w:t>i promemorian, att det i likhet med försäk</w:t>
      </w:r>
      <w:r>
        <w:softHyphen/>
      </w:r>
      <w:r w:rsidRPr="00F57409">
        <w:t>ringsrörelselagen</w:t>
      </w:r>
      <w:r>
        <w:t>s krav</w:t>
      </w:r>
      <w:r w:rsidRPr="00F57409">
        <w:t xml:space="preserve"> är personernas individuella kompetens som ska beaktas. De individuella krav som ställs kan utifrån ett propor</w:t>
      </w:r>
      <w:r>
        <w:softHyphen/>
      </w:r>
      <w:r w:rsidRPr="00F57409">
        <w:t>tionalitets</w:t>
      </w:r>
      <w:r>
        <w:softHyphen/>
      </w:r>
      <w:r w:rsidRPr="00F57409">
        <w:t>perspektiv komma att skilja sig åt beroende på tjänste</w:t>
      </w:r>
      <w:r>
        <w:softHyphen/>
      </w:r>
      <w:r w:rsidRPr="00F57409">
        <w:t>pensionsföretagets storlek och inriktning av verksamhet</w:t>
      </w:r>
      <w:r>
        <w:t xml:space="preserve"> (se </w:t>
      </w:r>
      <w:r w:rsidRPr="00274589">
        <w:t xml:space="preserve">avsnitt </w:t>
      </w:r>
      <w:r>
        <w:t>9</w:t>
      </w:r>
      <w:r w:rsidRPr="00274589">
        <w:t>.6.3</w:t>
      </w:r>
      <w:r>
        <w:t>). Detta borde</w:t>
      </w:r>
      <w:r w:rsidRPr="00F57409">
        <w:t xml:space="preserve"> skapa en större enhetlighet mellan </w:t>
      </w:r>
      <w:r>
        <w:t xml:space="preserve">de berörda </w:t>
      </w:r>
      <w:r w:rsidRPr="00F57409">
        <w:t xml:space="preserve">regelverken avseende denna typ av bedömningar. </w:t>
      </w:r>
    </w:p>
    <w:p w14:paraId="70B5DC1E" w14:textId="77777777" w:rsidR="001447FA" w:rsidRPr="00A82234" w:rsidRDefault="001447FA" w:rsidP="001447FA">
      <w:pPr>
        <w:pStyle w:val="Brdtextmedindrag"/>
      </w:pPr>
      <w:r w:rsidRPr="00F57409">
        <w:lastRenderedPageBreak/>
        <w:t xml:space="preserve">I de flesta fall </w:t>
      </w:r>
      <w:r>
        <w:t>torde</w:t>
      </w:r>
      <w:r w:rsidRPr="00F57409">
        <w:t xml:space="preserve"> dock i stort sett samma </w:t>
      </w:r>
      <w:r>
        <w:t>företagsstyrnings</w:t>
      </w:r>
      <w:r w:rsidRPr="00F57409">
        <w:t>regler gälla för</w:t>
      </w:r>
      <w:r w:rsidRPr="00A82234">
        <w:t xml:space="preserve"> </w:t>
      </w:r>
      <w:r>
        <w:t>tjänstepensionsföretag</w:t>
      </w:r>
      <w:r w:rsidRPr="00A82234">
        <w:t>en som för försäkringsföretagen även om be</w:t>
      </w:r>
      <w:r>
        <w:softHyphen/>
      </w:r>
      <w:r w:rsidRPr="00A82234">
        <w:t>stä</w:t>
      </w:r>
      <w:r>
        <w:t>mmelserna finns på olika nivåer;</w:t>
      </w:r>
      <w:r w:rsidRPr="00A82234">
        <w:t xml:space="preserve"> för </w:t>
      </w:r>
      <w:r>
        <w:t>tjänstepensionsföretag</w:t>
      </w:r>
      <w:r w:rsidRPr="00A82234">
        <w:t>en i lag och föreskrifter som meddelats med stöd av ett bemyndigande</w:t>
      </w:r>
      <w:r>
        <w:t>, medan</w:t>
      </w:r>
      <w:r w:rsidRPr="00A82234">
        <w:t xml:space="preserve"> de för </w:t>
      </w:r>
      <w:r>
        <w:t>försäkringsföretagen finns i försäkringsrörelselagen och Solvens</w:t>
      </w:r>
      <w:r w:rsidRPr="00A82234">
        <w:t xml:space="preserve"> II-förordningen. Detta gäller exempelvis för reglerna om ersättningspolicy och investeringsriktlinjer.</w:t>
      </w:r>
    </w:p>
    <w:p w14:paraId="0BCA5CF1" w14:textId="77777777" w:rsidR="001447FA" w:rsidRPr="00F42F16" w:rsidRDefault="001447FA" w:rsidP="001447FA">
      <w:pPr>
        <w:pStyle w:val="Brdtextmedindrag"/>
      </w:pPr>
      <w:r w:rsidRPr="00F42F16">
        <w:t xml:space="preserve">I samband med en omvandling kan företaget behöva genomföra </w:t>
      </w:r>
      <w:r w:rsidRPr="000F0044">
        <w:rPr>
          <w:spacing w:val="-4"/>
        </w:rPr>
        <w:t xml:space="preserve">ändringar av </w:t>
      </w:r>
      <w:r>
        <w:rPr>
          <w:spacing w:val="-4"/>
        </w:rPr>
        <w:t>sitt företagsnamn</w:t>
      </w:r>
      <w:r w:rsidRPr="000F0044">
        <w:rPr>
          <w:spacing w:val="-4"/>
        </w:rPr>
        <w:t>. Det innebär att trycksaker, broschyrer</w:t>
      </w:r>
      <w:r w:rsidRPr="00F42F16">
        <w:t xml:space="preserve">, avtal m.m. kan behöva uppdateras i de fall hela namnet används. </w:t>
      </w:r>
      <w:r w:rsidRPr="000F0044">
        <w:rPr>
          <w:spacing w:val="-2"/>
        </w:rPr>
        <w:t>Ett omvandlat företag kan behöva infor</w:t>
      </w:r>
      <w:r w:rsidRPr="000F0044">
        <w:rPr>
          <w:spacing w:val="-2"/>
        </w:rPr>
        <w:softHyphen/>
        <w:t>mera</w:t>
      </w:r>
      <w:r w:rsidRPr="00F42F16">
        <w:t xml:space="preserve"> olika avtals- och samarbet</w:t>
      </w:r>
      <w:r>
        <w:t>spartners om ändrad företagskategori</w:t>
      </w:r>
      <w:r w:rsidRPr="00F42F16">
        <w:t xml:space="preserve">. </w:t>
      </w:r>
    </w:p>
    <w:p w14:paraId="6D5C4EB5" w14:textId="7E4E1053" w:rsidR="001447FA" w:rsidRDefault="001447FA" w:rsidP="001447FA">
      <w:pPr>
        <w:pStyle w:val="Brdtextmedindrag"/>
      </w:pPr>
      <w:r>
        <w:t>De</w:t>
      </w:r>
      <w:r w:rsidRPr="00F42F16">
        <w:t xml:space="preserve"> administrativa kostnaderna för en om</w:t>
      </w:r>
      <w:r>
        <w:softHyphen/>
      </w:r>
      <w:r w:rsidRPr="00F42F16">
        <w:t xml:space="preserve">vandling ska ses som en helhet, eftersom det är svårt att uppskatta kostnaderna för varje delmoment för sig. </w:t>
      </w:r>
      <w:r>
        <w:t>D</w:t>
      </w:r>
      <w:r w:rsidRPr="00F42F16">
        <w:t xml:space="preserve">e administrativa </w:t>
      </w:r>
      <w:r w:rsidRPr="007462CC">
        <w:t>kostnaderna bör också ställas i relation till verk</w:t>
      </w:r>
      <w:r>
        <w:softHyphen/>
      </w:r>
      <w:r w:rsidRPr="007462CC">
        <w:t xml:space="preserve">samheten i övrigt. Om ett försäkringsföretag med en balansomslutning på </w:t>
      </w:r>
      <w:r>
        <w:t>exempelvis</w:t>
      </w:r>
      <w:r w:rsidRPr="007462CC">
        <w:t xml:space="preserve"> 150 miljarder kronor uppskattar sina kostnader för en omvand</w:t>
      </w:r>
      <w:r>
        <w:softHyphen/>
      </w:r>
      <w:r w:rsidRPr="007462CC">
        <w:t>ling till 200</w:t>
      </w:r>
      <w:r>
        <w:t> </w:t>
      </w:r>
      <w:r w:rsidRPr="007462CC">
        <w:t>miljoner kronor och har 2,5 miljoner kunder</w:t>
      </w:r>
      <w:r>
        <w:t>,</w:t>
      </w:r>
      <w:r w:rsidRPr="007462CC">
        <w:t xml:space="preserve"> innebär det en kostnad </w:t>
      </w:r>
      <w:r>
        <w:t>på</w:t>
      </w:r>
      <w:r w:rsidRPr="007462CC">
        <w:t xml:space="preserve"> 80</w:t>
      </w:r>
      <w:r>
        <w:t> </w:t>
      </w:r>
      <w:r w:rsidRPr="007462CC">
        <w:t>kronor per kund första året. Om hälften av kost</w:t>
      </w:r>
      <w:r w:rsidRPr="007462CC">
        <w:softHyphen/>
        <w:t xml:space="preserve">naderna avser investeringar av engångskaraktär i </w:t>
      </w:r>
      <w:r w:rsidR="00183472">
        <w:t>it</w:t>
      </w:r>
      <w:r w:rsidRPr="007462CC">
        <w:t>-system</w:t>
      </w:r>
      <w:r>
        <w:t>,</w:t>
      </w:r>
      <w:r w:rsidRPr="007462CC">
        <w:t xml:space="preserve"> innebär det en framtida kostnad på 40 kronor per kund och år. Om kost</w:t>
      </w:r>
      <w:r w:rsidRPr="007462CC">
        <w:softHyphen/>
      </w:r>
      <w:r w:rsidRPr="007462CC">
        <w:rPr>
          <w:spacing w:val="-4"/>
        </w:rPr>
        <w:t>naden upp</w:t>
      </w:r>
      <w:r>
        <w:rPr>
          <w:spacing w:val="-4"/>
        </w:rPr>
        <w:softHyphen/>
      </w:r>
      <w:r w:rsidRPr="007462CC">
        <w:rPr>
          <w:spacing w:val="-4"/>
        </w:rPr>
        <w:t>skattas till 50 miljoner kronor under samma förutsättningar</w:t>
      </w:r>
      <w:r w:rsidRPr="007462CC">
        <w:t xml:space="preserve"> uppgår de initiala kost</w:t>
      </w:r>
      <w:r>
        <w:softHyphen/>
      </w:r>
      <w:r w:rsidRPr="007462CC">
        <w:t>naderna till 20</w:t>
      </w:r>
      <w:r>
        <w:t> </w:t>
      </w:r>
      <w:r w:rsidRPr="007462CC">
        <w:t>kronor per kund och år och de framtida kostnaderna till 10 kronor per kund och år.</w:t>
      </w:r>
      <w:r w:rsidRPr="00F42F16">
        <w:t xml:space="preserve"> </w:t>
      </w:r>
    </w:p>
    <w:p w14:paraId="094468B3" w14:textId="77777777" w:rsidR="001447FA" w:rsidRDefault="001447FA" w:rsidP="009B730A">
      <w:pPr>
        <w:pStyle w:val="Rubrik3"/>
      </w:pPr>
      <w:bookmarkStart w:id="6414" w:name="_Toc518396753"/>
      <w:bookmarkStart w:id="6415" w:name="_Toc518401064"/>
      <w:bookmarkStart w:id="6416" w:name="_Toc518401781"/>
      <w:bookmarkStart w:id="6417" w:name="_Toc518402020"/>
      <w:bookmarkStart w:id="6418" w:name="_Toc518463174"/>
      <w:bookmarkStart w:id="6419" w:name="_Toc518462870"/>
      <w:bookmarkStart w:id="6420" w:name="_Toc518463826"/>
      <w:bookmarkStart w:id="6421" w:name="_Toc518464201"/>
      <w:bookmarkStart w:id="6422" w:name="_Toc518464440"/>
      <w:bookmarkStart w:id="6423" w:name="_Toc518472879"/>
      <w:bookmarkStart w:id="6424" w:name="_Toc8059915"/>
      <w:bookmarkStart w:id="6425" w:name="_Toc8061625"/>
      <w:bookmarkStart w:id="6426" w:name="_Toc8062157"/>
      <w:bookmarkStart w:id="6427" w:name="_Toc8064625"/>
      <w:bookmarkStart w:id="6428" w:name="_Toc8391302"/>
      <w:bookmarkStart w:id="6429" w:name="_Toc8391568"/>
      <w:bookmarkStart w:id="6430" w:name="_Toc8644773"/>
      <w:bookmarkStart w:id="6431" w:name="_Toc8645305"/>
      <w:bookmarkStart w:id="6432" w:name="_Toc8817786"/>
      <w:bookmarkStart w:id="6433" w:name="_Toc8818358"/>
      <w:bookmarkStart w:id="6434" w:name="_Toc8825727"/>
      <w:bookmarkStart w:id="6435" w:name="_Toc8831824"/>
      <w:bookmarkStart w:id="6436" w:name="_Toc8832733"/>
      <w:bookmarkStart w:id="6437" w:name="_Toc11153195"/>
      <w:bookmarkStart w:id="6438" w:name="_Toc11161116"/>
      <w:bookmarkStart w:id="6439" w:name="_Toc11167052"/>
      <w:bookmarkStart w:id="6440" w:name="_Toc11167588"/>
      <w:bookmarkStart w:id="6441" w:name="_Toc11169025"/>
      <w:bookmarkStart w:id="6442" w:name="_Toc11845978"/>
      <w:bookmarkStart w:id="6443" w:name="_Toc12611777"/>
      <w:bookmarkStart w:id="6444" w:name="_Toc12625044"/>
      <w:bookmarkStart w:id="6445" w:name="_Toc12627533"/>
      <w:bookmarkStart w:id="6446" w:name="_Toc12630423"/>
      <w:bookmarkStart w:id="6447" w:name="_Toc12632918"/>
      <w:bookmarkStart w:id="6448" w:name="_Toc17902990"/>
      <w:r w:rsidRPr="009B730A">
        <w:t>Konsekvenser</w:t>
      </w:r>
      <w:r w:rsidRPr="00F42F16">
        <w:t xml:space="preserve"> </w:t>
      </w:r>
      <w:r>
        <w:t xml:space="preserve">av det </w:t>
      </w:r>
      <w:r w:rsidRPr="00F42F16">
        <w:t>nya</w:t>
      </w:r>
      <w:r>
        <w:t xml:space="preserve"> riskkänsliga</w:t>
      </w:r>
      <w:r w:rsidRPr="00F42F16">
        <w:t xml:space="preserve"> kapitalkravet</w:t>
      </w:r>
      <w:bookmarkEnd w:id="6414"/>
      <w:bookmarkEnd w:id="6415"/>
      <w:bookmarkEnd w:id="6416"/>
      <w:bookmarkEnd w:id="6417"/>
      <w:bookmarkEnd w:id="6418"/>
      <w:bookmarkEnd w:id="6419"/>
      <w:bookmarkEnd w:id="6420"/>
      <w:bookmarkEnd w:id="6421"/>
      <w:bookmarkEnd w:id="6422"/>
      <w:bookmarkEnd w:id="6423"/>
      <w:bookmarkEnd w:id="6424"/>
      <w:bookmarkEnd w:id="6425"/>
      <w:bookmarkEnd w:id="6426"/>
      <w:bookmarkEnd w:id="6427"/>
      <w:bookmarkEnd w:id="6428"/>
      <w:bookmarkEnd w:id="6429"/>
      <w:bookmarkEnd w:id="6430"/>
      <w:bookmarkEnd w:id="6431"/>
      <w:bookmarkEnd w:id="6432"/>
      <w:bookmarkEnd w:id="6433"/>
      <w:bookmarkEnd w:id="6434"/>
      <w:bookmarkEnd w:id="6435"/>
      <w:bookmarkEnd w:id="6436"/>
      <w:bookmarkEnd w:id="6437"/>
      <w:bookmarkEnd w:id="6438"/>
      <w:bookmarkEnd w:id="6439"/>
      <w:bookmarkEnd w:id="6440"/>
      <w:bookmarkEnd w:id="6441"/>
      <w:bookmarkEnd w:id="6442"/>
      <w:bookmarkEnd w:id="6443"/>
      <w:bookmarkEnd w:id="6444"/>
      <w:bookmarkEnd w:id="6445"/>
      <w:bookmarkEnd w:id="6446"/>
      <w:bookmarkEnd w:id="6447"/>
      <w:bookmarkEnd w:id="6448"/>
    </w:p>
    <w:p w14:paraId="207140B8" w14:textId="77777777" w:rsidR="001447FA" w:rsidRDefault="001447FA" w:rsidP="001447FA">
      <w:pPr>
        <w:pStyle w:val="Brdtext"/>
      </w:pPr>
      <w:r>
        <w:t xml:space="preserve">Det föreslås en </w:t>
      </w:r>
      <w:r w:rsidRPr="00F42F16">
        <w:t>förstärkt solvensreglering</w:t>
      </w:r>
      <w:r>
        <w:t xml:space="preserve"> genom införande av</w:t>
      </w:r>
      <w:r w:rsidRPr="00F42F16">
        <w:t xml:space="preserve"> ett</w:t>
      </w:r>
      <w:r>
        <w:t xml:space="preserve"> nationellt</w:t>
      </w:r>
      <w:r w:rsidRPr="00F42F16">
        <w:t xml:space="preserve"> riskkänsligt kapitalkrav.</w:t>
      </w:r>
      <w:r w:rsidRPr="00F42F16" w:rsidDel="00691917">
        <w:t xml:space="preserve"> </w:t>
      </w:r>
      <w:r w:rsidRPr="00DC7B48">
        <w:rPr>
          <w:rFonts w:ascii="TimesNewRomanPSMT" w:hAnsi="TimesNewRomanPSMT" w:cs="TimesNewRomanPSMT"/>
        </w:rPr>
        <w:t xml:space="preserve">Till skillnad från </w:t>
      </w:r>
      <w:r>
        <w:rPr>
          <w:rFonts w:ascii="TimesNewRomanPSMT" w:hAnsi="TimesNewRomanPSMT" w:cs="TimesNewRomanPSMT"/>
        </w:rPr>
        <w:t>det</w:t>
      </w:r>
      <w:r w:rsidRPr="00DC7B48">
        <w:rPr>
          <w:rFonts w:ascii="TimesNewRomanPSMT" w:hAnsi="TimesNewRomanPSMT" w:cs="TimesNewRomanPSMT"/>
        </w:rPr>
        <w:t xml:space="preserve"> som </w:t>
      </w:r>
      <w:r>
        <w:rPr>
          <w:rFonts w:ascii="TimesNewRomanPSMT" w:hAnsi="TimesNewRomanPSMT" w:cs="TimesNewRomanPSMT"/>
        </w:rPr>
        <w:t xml:space="preserve">anges </w:t>
      </w:r>
      <w:r w:rsidRPr="00DC7B48">
        <w:rPr>
          <w:rFonts w:ascii="TimesNewRomanPSMT" w:hAnsi="TimesNewRomanPSMT" w:cs="TimesNewRomanPSMT"/>
        </w:rPr>
        <w:t>i promemorian anser regeringen att</w:t>
      </w:r>
      <w:r>
        <w:rPr>
          <w:rFonts w:ascii="TimesNewRomanPSMT" w:hAnsi="TimesNewRomanPSMT" w:cs="TimesNewRomanPSMT"/>
        </w:rPr>
        <w:t xml:space="preserve"> det </w:t>
      </w:r>
      <w:r>
        <w:t>riskkänsliga kapitalkravet ska utgöra den minsta storlek på kapitalbasen som krävs för att tjänstepensionsföretaget med 97 procents sannolikhet ska ha tillgångar under kommande tolv månader som täcker värdet av åtagandena gentemot försäkringstagarna och andra ersätt</w:t>
      </w:r>
      <w:r>
        <w:softHyphen/>
        <w:t>nings</w:t>
      </w:r>
      <w:r>
        <w:softHyphen/>
        <w:t xml:space="preserve">berättigade på grund av försäkringar (se </w:t>
      </w:r>
      <w:r w:rsidRPr="00274589">
        <w:t xml:space="preserve">avsnitt </w:t>
      </w:r>
      <w:r>
        <w:t>8</w:t>
      </w:r>
      <w:r w:rsidRPr="00274589">
        <w:t>.5.1</w:t>
      </w:r>
      <w:r>
        <w:t xml:space="preserve">). Den s.k. konfidensnivån bestäms alltså till 97 procent. Enligt en fördjupad analys som nu gjorts motsvarar denna konfidensnivå kapitalbehovet enligt dagens trafikljusmodell. </w:t>
      </w:r>
    </w:p>
    <w:p w14:paraId="33CC9455" w14:textId="77777777" w:rsidR="001447FA" w:rsidRDefault="001447FA" w:rsidP="001447FA">
      <w:pPr>
        <w:pStyle w:val="Brdtextmedindrag"/>
      </w:pPr>
      <w:r>
        <w:t>Eftersom det riskkänsliga kapitalkravet förväntas motsvara kapital</w:t>
      </w:r>
      <w:r>
        <w:softHyphen/>
        <w:t xml:space="preserve">behovet enligt </w:t>
      </w:r>
      <w:r w:rsidRPr="00D03BA9">
        <w:t>dagens</w:t>
      </w:r>
      <w:r>
        <w:t xml:space="preserve"> trafikljusmodell, som tillämpas av</w:t>
      </w:r>
      <w:r w:rsidRPr="00490EE3">
        <w:t xml:space="preserve"> försäkrings</w:t>
      </w:r>
      <w:r>
        <w:softHyphen/>
      </w:r>
      <w:r w:rsidRPr="00490EE3">
        <w:t xml:space="preserve">företag </w:t>
      </w:r>
      <w:r>
        <w:t>som</w:t>
      </w:r>
      <w:r w:rsidRPr="00490EE3">
        <w:t xml:space="preserve"> följer övergångs</w:t>
      </w:r>
      <w:r>
        <w:softHyphen/>
      </w:r>
      <w:r w:rsidRPr="00490EE3">
        <w:t>regleringen samt</w:t>
      </w:r>
      <w:r>
        <w:t xml:space="preserve"> av</w:t>
      </w:r>
      <w:r w:rsidRPr="00490EE3">
        <w:t xml:space="preserve"> tjänstepensionskassorna</w:t>
      </w:r>
      <w:r>
        <w:t>, förväntas införandet av det riskkänsliga kapitalkravet inte få några större effekter. Möjligheterna till ingripande förtydligas, men flertalet företag har goda marginaler till kraven. Därför väntas inga större konsekvenser på aggregerad nivå på företagens solvens, tillgångsallokering, den förväntade avkastningen, framtida pensions</w:t>
      </w:r>
      <w:r>
        <w:softHyphen/>
        <w:t xml:space="preserve">nivåer, de finansiella marknaderna eller på den finansiella stabiliteten. </w:t>
      </w:r>
    </w:p>
    <w:p w14:paraId="4A635147" w14:textId="77777777" w:rsidR="001447FA" w:rsidRPr="00890131" w:rsidRDefault="001447FA" w:rsidP="001447FA">
      <w:pPr>
        <w:pStyle w:val="Brdtextmedindrag"/>
      </w:pPr>
      <w:r w:rsidRPr="000F0FEB">
        <w:rPr>
          <w:rFonts w:ascii="TimesNewRomanPSMT" w:hAnsi="TimesNewRomanPSMT" w:cs="TimesNewRomanPSMT"/>
        </w:rPr>
        <w:t xml:space="preserve">Till skillnad från </w:t>
      </w:r>
      <w:r>
        <w:rPr>
          <w:rFonts w:ascii="TimesNewRomanPSMT" w:hAnsi="TimesNewRomanPSMT" w:cs="TimesNewRomanPSMT"/>
        </w:rPr>
        <w:t>det</w:t>
      </w:r>
      <w:r w:rsidRPr="000F0FEB">
        <w:rPr>
          <w:rFonts w:ascii="TimesNewRomanPSMT" w:hAnsi="TimesNewRomanPSMT" w:cs="TimesNewRomanPSMT"/>
        </w:rPr>
        <w:t xml:space="preserve"> som </w:t>
      </w:r>
      <w:r>
        <w:rPr>
          <w:rFonts w:ascii="TimesNewRomanPSMT" w:hAnsi="TimesNewRomanPSMT" w:cs="TimesNewRomanPSMT"/>
        </w:rPr>
        <w:t xml:space="preserve">anges </w:t>
      </w:r>
      <w:r w:rsidRPr="000F0FEB">
        <w:rPr>
          <w:rFonts w:ascii="TimesNewRomanPSMT" w:hAnsi="TimesNewRomanPSMT" w:cs="TimesNewRomanPSMT"/>
        </w:rPr>
        <w:t xml:space="preserve">i promemorian anser regeringen att ett tjänstepensionsföretag under vissa förutsättningar även kan räkna in upptagna förlagslån för att uppfylla kapitalbaskraven och för att tillgodose </w:t>
      </w:r>
      <w:r w:rsidRPr="000F0FEB">
        <w:rPr>
          <w:rFonts w:ascii="TimesNewRomanPSMT" w:hAnsi="TimesNewRomanPSMT" w:cs="TimesNewRomanPSMT"/>
        </w:rPr>
        <w:lastRenderedPageBreak/>
        <w:t>tillfälliga likviditetsbehov</w:t>
      </w:r>
      <w:r>
        <w:rPr>
          <w:rFonts w:ascii="TimesNewRomanPSMT" w:hAnsi="TimesNewRomanPSMT" w:cs="TimesNewRomanPSMT"/>
        </w:rPr>
        <w:t xml:space="preserve"> (</w:t>
      </w:r>
      <w:r w:rsidRPr="000F0FEB">
        <w:rPr>
          <w:rFonts w:ascii="TimesNewRomanPSMT" w:hAnsi="TimesNewRomanPSMT" w:cs="TimesNewRomanPSMT"/>
        </w:rPr>
        <w:t xml:space="preserve">se </w:t>
      </w:r>
      <w:r w:rsidRPr="00274589">
        <w:rPr>
          <w:rFonts w:ascii="TimesNewRomanPSMT" w:hAnsi="TimesNewRomanPSMT" w:cs="TimesNewRomanPSMT"/>
        </w:rPr>
        <w:t xml:space="preserve">avsnitt </w:t>
      </w:r>
      <w:r>
        <w:rPr>
          <w:rFonts w:ascii="TimesNewRomanPSMT" w:hAnsi="TimesNewRomanPSMT" w:cs="TimesNewRomanPSMT"/>
        </w:rPr>
        <w:t>8</w:t>
      </w:r>
      <w:r w:rsidRPr="00274589">
        <w:rPr>
          <w:rFonts w:ascii="TimesNewRomanPSMT" w:hAnsi="TimesNewRomanPSMT" w:cs="TimesNewRomanPSMT"/>
        </w:rPr>
        <w:t>.4.2</w:t>
      </w:r>
      <w:r>
        <w:rPr>
          <w:rFonts w:ascii="TimesNewRomanPSMT" w:hAnsi="TimesNewRomanPSMT" w:cs="TimesNewRomanPSMT"/>
        </w:rPr>
        <w:t>)</w:t>
      </w:r>
      <w:r w:rsidRPr="000F0FEB">
        <w:rPr>
          <w:rFonts w:ascii="TimesNewRomanPSMT" w:hAnsi="TimesNewRomanPSMT" w:cs="TimesNewRomanPSMT"/>
        </w:rPr>
        <w:t>. Detta b</w:t>
      </w:r>
      <w:r>
        <w:rPr>
          <w:rFonts w:ascii="TimesNewRomanPSMT" w:hAnsi="TimesNewRomanPSMT" w:cs="TimesNewRomanPSMT"/>
        </w:rPr>
        <w:t>orde</w:t>
      </w:r>
      <w:r w:rsidRPr="000F0FEB">
        <w:rPr>
          <w:rFonts w:ascii="TimesNewRomanPSMT" w:hAnsi="TimesNewRomanPSMT" w:cs="TimesNewRomanPSMT"/>
        </w:rPr>
        <w:t xml:space="preserve"> ge </w:t>
      </w:r>
      <w:r w:rsidRPr="00CD7456">
        <w:rPr>
          <w:rFonts w:ascii="TimesNewRomanPSMT" w:hAnsi="TimesNewRomanPSMT" w:cs="TimesNewRomanPSMT"/>
        </w:rPr>
        <w:t>tjänste</w:t>
      </w:r>
      <w:r>
        <w:rPr>
          <w:rFonts w:ascii="TimesNewRomanPSMT" w:hAnsi="TimesNewRomanPSMT" w:cs="TimesNewRomanPSMT"/>
        </w:rPr>
        <w:softHyphen/>
      </w:r>
      <w:r w:rsidRPr="00CD7456">
        <w:rPr>
          <w:rFonts w:ascii="TimesNewRomanPSMT" w:hAnsi="TimesNewRomanPSMT" w:cs="TimesNewRomanPSMT"/>
        </w:rPr>
        <w:t xml:space="preserve">pensionsföretagen en ökad flexibilitet </w:t>
      </w:r>
      <w:r>
        <w:rPr>
          <w:rFonts w:ascii="TimesNewRomanPSMT" w:hAnsi="TimesNewRomanPSMT" w:cs="TimesNewRomanPSMT"/>
        </w:rPr>
        <w:t>i arbetet med att följa kapitalkraven enligt den nya regleringen.</w:t>
      </w:r>
    </w:p>
    <w:p w14:paraId="5F31E6CF" w14:textId="77777777" w:rsidR="001447FA" w:rsidRDefault="001447FA" w:rsidP="001447FA">
      <w:pPr>
        <w:pStyle w:val="Brdtextmedindrag"/>
      </w:pPr>
      <w:r w:rsidRPr="00890131">
        <w:t xml:space="preserve">Införandet av ett riskkänsligt kapitalkrav </w:t>
      </w:r>
      <w:r>
        <w:t>torde</w:t>
      </w:r>
      <w:r w:rsidRPr="00890131">
        <w:t xml:space="preserve"> inte påverka företagens vilja att delta i upphandlingar och i övrigt erbjuda produkter på marknaden för premiebestämda tjänstepensioner. Det</w:t>
      </w:r>
      <w:r>
        <w:t xml:space="preserve"> torde inte heller få några konsekvenser för hur företagen väljer att utforma sina produkter med t.ex. garantiinslag, eftersom det riskkänsliga kapitalkravet förväntas motsvara kapital</w:t>
      </w:r>
      <w:r>
        <w:softHyphen/>
        <w:t xml:space="preserve">behovet enligt </w:t>
      </w:r>
      <w:r w:rsidRPr="00D03BA9">
        <w:t>dagens</w:t>
      </w:r>
      <w:r>
        <w:t xml:space="preserve"> trafikljus.</w:t>
      </w:r>
    </w:p>
    <w:p w14:paraId="1870811F" w14:textId="77777777" w:rsidR="001447FA" w:rsidRDefault="001447FA" w:rsidP="009B730A">
      <w:pPr>
        <w:pStyle w:val="Rubrik3"/>
      </w:pPr>
      <w:bookmarkStart w:id="6449" w:name="_Toc518396754"/>
      <w:bookmarkStart w:id="6450" w:name="_Toc518401065"/>
      <w:bookmarkStart w:id="6451" w:name="_Toc518401782"/>
      <w:bookmarkStart w:id="6452" w:name="_Toc518402021"/>
      <w:bookmarkStart w:id="6453" w:name="_Toc518463175"/>
      <w:bookmarkStart w:id="6454" w:name="_Toc518462871"/>
      <w:bookmarkStart w:id="6455" w:name="_Toc518463827"/>
      <w:bookmarkStart w:id="6456" w:name="_Toc518464202"/>
      <w:bookmarkStart w:id="6457" w:name="_Toc518464441"/>
      <w:bookmarkStart w:id="6458" w:name="_Toc518472880"/>
      <w:bookmarkStart w:id="6459" w:name="_Toc8059916"/>
      <w:bookmarkStart w:id="6460" w:name="_Toc8061626"/>
      <w:bookmarkStart w:id="6461" w:name="_Toc8062158"/>
      <w:bookmarkStart w:id="6462" w:name="_Toc8064626"/>
      <w:bookmarkStart w:id="6463" w:name="_Toc8391303"/>
      <w:bookmarkStart w:id="6464" w:name="_Toc8391569"/>
      <w:bookmarkStart w:id="6465" w:name="_Toc8644774"/>
      <w:bookmarkStart w:id="6466" w:name="_Toc8645306"/>
      <w:bookmarkStart w:id="6467" w:name="_Toc8817787"/>
      <w:bookmarkStart w:id="6468" w:name="_Toc8818359"/>
      <w:bookmarkStart w:id="6469" w:name="_Toc8825728"/>
      <w:bookmarkStart w:id="6470" w:name="_Toc8831825"/>
      <w:bookmarkStart w:id="6471" w:name="_Toc8832734"/>
      <w:bookmarkStart w:id="6472" w:name="_Toc11153196"/>
      <w:bookmarkStart w:id="6473" w:name="_Toc11161117"/>
      <w:bookmarkStart w:id="6474" w:name="_Toc11167053"/>
      <w:bookmarkStart w:id="6475" w:name="_Toc11167589"/>
      <w:bookmarkStart w:id="6476" w:name="_Toc11169026"/>
      <w:bookmarkStart w:id="6477" w:name="_Toc11845979"/>
      <w:bookmarkStart w:id="6478" w:name="_Toc12611778"/>
      <w:bookmarkStart w:id="6479" w:name="_Toc12625045"/>
      <w:bookmarkStart w:id="6480" w:name="_Toc12627534"/>
      <w:bookmarkStart w:id="6481" w:name="_Toc12630424"/>
      <w:bookmarkStart w:id="6482" w:name="_Toc12632919"/>
      <w:bookmarkStart w:id="6483" w:name="_Toc17902991"/>
      <w:r w:rsidRPr="009B730A">
        <w:t>Konkurrensförhållanden</w:t>
      </w:r>
      <w:bookmarkEnd w:id="6449"/>
      <w:bookmarkEnd w:id="6450"/>
      <w:bookmarkEnd w:id="6451"/>
      <w:bookmarkEnd w:id="6452"/>
      <w:bookmarkEnd w:id="6453"/>
      <w:bookmarkEnd w:id="6454"/>
      <w:bookmarkEnd w:id="6455"/>
      <w:bookmarkEnd w:id="6456"/>
      <w:bookmarkEnd w:id="6457"/>
      <w:bookmarkEnd w:id="6458"/>
      <w:bookmarkEnd w:id="6459"/>
      <w:bookmarkEnd w:id="6460"/>
      <w:bookmarkEnd w:id="6461"/>
      <w:bookmarkEnd w:id="6462"/>
      <w:bookmarkEnd w:id="6463"/>
      <w:bookmarkEnd w:id="6464"/>
      <w:bookmarkEnd w:id="6465"/>
      <w:bookmarkEnd w:id="6466"/>
      <w:bookmarkEnd w:id="6467"/>
      <w:bookmarkEnd w:id="6468"/>
      <w:bookmarkEnd w:id="6469"/>
      <w:bookmarkEnd w:id="6470"/>
      <w:bookmarkEnd w:id="6471"/>
      <w:bookmarkEnd w:id="6472"/>
      <w:bookmarkEnd w:id="6473"/>
      <w:bookmarkEnd w:id="6474"/>
      <w:bookmarkEnd w:id="6475"/>
      <w:bookmarkEnd w:id="6476"/>
      <w:bookmarkEnd w:id="6477"/>
      <w:bookmarkEnd w:id="6478"/>
      <w:bookmarkEnd w:id="6479"/>
      <w:bookmarkEnd w:id="6480"/>
      <w:bookmarkEnd w:id="6481"/>
      <w:bookmarkEnd w:id="6482"/>
      <w:bookmarkEnd w:id="6483"/>
    </w:p>
    <w:p w14:paraId="2F1647A6" w14:textId="77777777" w:rsidR="001447FA" w:rsidRDefault="001447FA" w:rsidP="001447FA">
      <w:pPr>
        <w:pStyle w:val="Brdtext"/>
      </w:pPr>
      <w:r>
        <w:t xml:space="preserve">Som framgår av </w:t>
      </w:r>
      <w:r w:rsidRPr="00274589">
        <w:t>avsnitt 5.</w:t>
      </w:r>
      <w:r>
        <w:t xml:space="preserve">7 bör den svenska regleringen undvika omotiverad snedvridning av konkurrensen. </w:t>
      </w:r>
      <w:r w:rsidRPr="008E4D12">
        <w:t>Konkurrensneutralitet bör eftersträvas såväl på den inhemska marknaden som i ett internationellt perspektiv. Det är angeläget att svenska företag inte missgynnas i förhåll</w:t>
      </w:r>
      <w:r>
        <w:softHyphen/>
      </w:r>
      <w:r w:rsidRPr="008E4D12">
        <w:t xml:space="preserve">ande till sina utländska motsvarigheter till följd av inhemsk reglering. </w:t>
      </w:r>
    </w:p>
    <w:p w14:paraId="04C7666D" w14:textId="5C3B7E0E" w:rsidR="001447FA" w:rsidRDefault="001447FA" w:rsidP="001447FA">
      <w:pPr>
        <w:pStyle w:val="Brdtextmedindrag"/>
      </w:pPr>
      <w:r>
        <w:t xml:space="preserve">Som nämns ovan (se </w:t>
      </w:r>
      <w:r w:rsidRPr="00274589">
        <w:t xml:space="preserve">avsnitt </w:t>
      </w:r>
      <w:r>
        <w:t>17</w:t>
      </w:r>
      <w:r w:rsidRPr="00274589">
        <w:t>.1</w:t>
      </w:r>
      <w:r>
        <w:t>) medför EU:s val att ge andra tjänste</w:t>
      </w:r>
      <w:r w:rsidR="00D032DA">
        <w:softHyphen/>
      </w:r>
      <w:r>
        <w:t>pensionsdirektivet karaktär av minimiharmoniseringsdirektiv i stället för fullharmoniseringsdirektiv konsekvenser bl.a. för konkurrens</w:t>
      </w:r>
      <w:r>
        <w:softHyphen/>
        <w:t>förhållan</w:t>
      </w:r>
      <w:r w:rsidR="00D032DA">
        <w:softHyphen/>
      </w:r>
      <w:r>
        <w:t xml:space="preserve">dena. Valet av direktivtyp bör, som regeringen uttalar i avsnitt 5.7, kunna ses som en markering från EU att andra aspekter är högre prioriterade än fullständig konkurrensneutralitet. </w:t>
      </w:r>
    </w:p>
    <w:p w14:paraId="70B12322" w14:textId="77777777" w:rsidR="001447FA" w:rsidRDefault="001447FA" w:rsidP="001447FA">
      <w:pPr>
        <w:pStyle w:val="Brdtextmedindrag"/>
      </w:pPr>
      <w:r>
        <w:t>Det kan samtidigt konstateras att ett antal av de nationella tillägg som införs i den nya lagen om tjänstepensionsföretag kommer öka neutraliteten mellan försäkringsrörelselagen och den nya lagen om tjänstepensions</w:t>
      </w:r>
      <w:r>
        <w:softHyphen/>
        <w:t>företag och därmed bidra till ökad inhemsk konkurrensneutralitet mellan tjänstepensionsföretag och försäkringsföretag.</w:t>
      </w:r>
    </w:p>
    <w:p w14:paraId="569DD0C0" w14:textId="77777777" w:rsidR="001447FA" w:rsidRDefault="001447FA" w:rsidP="001447FA">
      <w:pPr>
        <w:pStyle w:val="Brdtextmedindrag"/>
        <w:rPr>
          <w:rFonts w:ascii="TimesNewRomanPSMT" w:hAnsi="TimesNewRomanPSMT" w:cs="TimesNewRomanPSMT"/>
        </w:rPr>
      </w:pPr>
      <w:r>
        <w:rPr>
          <w:rFonts w:ascii="TimesNewRomanPSMT" w:hAnsi="TimesNewRomanPSMT" w:cs="TimesNewRomanPSMT"/>
        </w:rPr>
        <w:t>Nationella tillägg kan å andra sidan komma att ha oönskade effekter på konkurrensförhållandena gentemot utländska tjänstepensionsföretag samt för gränsöverskridande verksamhet. Återigen innebär valet att ge andra tjänstepensionsdirektivet karaktär av minimiharmoniseringsdirektiv att sådana effekter är svåra att undvika, eftersom direktivet lämnar utrymme för medlemsstaterna att införa olika nationella tillägg.</w:t>
      </w:r>
    </w:p>
    <w:p w14:paraId="7F5E4A43" w14:textId="77777777" w:rsidR="001447FA" w:rsidRDefault="001447FA" w:rsidP="009B730A">
      <w:pPr>
        <w:pStyle w:val="Rubrik3"/>
      </w:pPr>
      <w:bookmarkStart w:id="6484" w:name="_Toc8059917"/>
      <w:bookmarkStart w:id="6485" w:name="_Toc8061627"/>
      <w:bookmarkStart w:id="6486" w:name="_Toc8062159"/>
      <w:bookmarkStart w:id="6487" w:name="_Toc8064627"/>
      <w:bookmarkStart w:id="6488" w:name="_Toc8391304"/>
      <w:bookmarkStart w:id="6489" w:name="_Toc8391570"/>
      <w:bookmarkStart w:id="6490" w:name="_Toc8644775"/>
      <w:bookmarkStart w:id="6491" w:name="_Toc8645307"/>
      <w:bookmarkStart w:id="6492" w:name="_Toc8817788"/>
      <w:bookmarkStart w:id="6493" w:name="_Toc8818360"/>
      <w:bookmarkStart w:id="6494" w:name="_Toc8825729"/>
      <w:bookmarkStart w:id="6495" w:name="_Toc8831826"/>
      <w:bookmarkStart w:id="6496" w:name="_Toc8832735"/>
      <w:bookmarkStart w:id="6497" w:name="_Toc11153197"/>
      <w:bookmarkStart w:id="6498" w:name="_Toc11161118"/>
      <w:bookmarkStart w:id="6499" w:name="_Toc11167054"/>
      <w:bookmarkStart w:id="6500" w:name="_Toc11167590"/>
      <w:bookmarkStart w:id="6501" w:name="_Toc11169027"/>
      <w:bookmarkStart w:id="6502" w:name="_Toc11845980"/>
      <w:bookmarkStart w:id="6503" w:name="_Toc12611779"/>
      <w:bookmarkStart w:id="6504" w:name="_Toc12625046"/>
      <w:bookmarkStart w:id="6505" w:name="_Toc12627535"/>
      <w:bookmarkStart w:id="6506" w:name="_Toc12630425"/>
      <w:bookmarkStart w:id="6507" w:name="_Toc12632920"/>
      <w:bookmarkStart w:id="6508" w:name="_Toc17902992"/>
      <w:r w:rsidRPr="009B730A">
        <w:t>Penningtvättsregler</w:t>
      </w:r>
      <w:bookmarkEnd w:id="6484"/>
      <w:bookmarkEnd w:id="6485"/>
      <w:bookmarkEnd w:id="6486"/>
      <w:bookmarkEnd w:id="6487"/>
      <w:bookmarkEnd w:id="6488"/>
      <w:bookmarkEnd w:id="6489"/>
      <w:bookmarkEnd w:id="6490"/>
      <w:bookmarkEnd w:id="6491"/>
      <w:bookmarkEnd w:id="6492"/>
      <w:bookmarkEnd w:id="6493"/>
      <w:bookmarkEnd w:id="6494"/>
      <w:bookmarkEnd w:id="6495"/>
      <w:bookmarkEnd w:id="6496"/>
      <w:bookmarkEnd w:id="6497"/>
      <w:bookmarkEnd w:id="6498"/>
      <w:bookmarkEnd w:id="6499"/>
      <w:bookmarkEnd w:id="6500"/>
      <w:bookmarkEnd w:id="6501"/>
      <w:bookmarkEnd w:id="6502"/>
      <w:bookmarkEnd w:id="6503"/>
      <w:bookmarkEnd w:id="6504"/>
      <w:bookmarkEnd w:id="6505"/>
      <w:bookmarkEnd w:id="6506"/>
      <w:bookmarkEnd w:id="6507"/>
      <w:bookmarkEnd w:id="6508"/>
    </w:p>
    <w:p w14:paraId="5F53D77C" w14:textId="41001364" w:rsidR="001447FA" w:rsidRPr="00FF5D20" w:rsidRDefault="001447FA" w:rsidP="001447FA">
      <w:pPr>
        <w:pStyle w:val="Brdtext"/>
      </w:pPr>
      <w:r w:rsidRPr="00EE77DE">
        <w:t xml:space="preserve">Till skillnad från </w:t>
      </w:r>
      <w:r>
        <w:t>det</w:t>
      </w:r>
      <w:r w:rsidRPr="00EE77DE">
        <w:t xml:space="preserve"> som </w:t>
      </w:r>
      <w:r>
        <w:t xml:space="preserve">anges </w:t>
      </w:r>
      <w:r w:rsidRPr="00EE77DE">
        <w:t xml:space="preserve">i promemorian anser regeringen att </w:t>
      </w:r>
      <w:r>
        <w:t xml:space="preserve">den nya </w:t>
      </w:r>
      <w:r w:rsidRPr="00EE77DE">
        <w:t>lagen om tjänstepensionsföretag inte ska innefatta regler</w:t>
      </w:r>
      <w:r>
        <w:t xml:space="preserve"> om </w:t>
      </w:r>
      <w:r w:rsidR="00D032DA">
        <w:t xml:space="preserve">åtgärder mot </w:t>
      </w:r>
      <w:r>
        <w:t xml:space="preserve">penningtvätt, bl.a. därför att </w:t>
      </w:r>
      <w:r w:rsidRPr="005A1C2A">
        <w:t xml:space="preserve">risken för </w:t>
      </w:r>
      <w:r>
        <w:t>penningtvätt</w:t>
      </w:r>
      <w:r w:rsidRPr="005A1C2A">
        <w:t xml:space="preserve"> anses låg inom den aktuella sektorn </w:t>
      </w:r>
      <w:r>
        <w:t xml:space="preserve">(se </w:t>
      </w:r>
      <w:r w:rsidRPr="004731A6">
        <w:t xml:space="preserve">avsnitt </w:t>
      </w:r>
      <w:r>
        <w:t>15</w:t>
      </w:r>
      <w:r w:rsidRPr="004731A6">
        <w:t>.</w:t>
      </w:r>
      <w:r>
        <w:t>7). Detta torde medföra en för verk</w:t>
      </w:r>
      <w:r>
        <w:softHyphen/>
        <w:t xml:space="preserve">samhetens risker bättre anpassad regelbörda och att administrativa rutiner kan hållas på en lämplig nivå, vilket i sin tur torde bidra till att hålla administrativa kostnader nere för tjänstepensionsföretagen. </w:t>
      </w:r>
    </w:p>
    <w:p w14:paraId="2E7EA6A9" w14:textId="77777777" w:rsidR="001447FA" w:rsidRPr="00F42F16" w:rsidRDefault="001447FA" w:rsidP="009B730A">
      <w:pPr>
        <w:pStyle w:val="Rubrik2"/>
      </w:pPr>
      <w:bookmarkStart w:id="6509" w:name="_Toc518396755"/>
      <w:bookmarkStart w:id="6510" w:name="_Toc518401066"/>
      <w:bookmarkStart w:id="6511" w:name="_Toc518401783"/>
      <w:bookmarkStart w:id="6512" w:name="_Toc518402022"/>
      <w:bookmarkStart w:id="6513" w:name="_Toc518463176"/>
      <w:bookmarkStart w:id="6514" w:name="_Toc518462872"/>
      <w:bookmarkStart w:id="6515" w:name="_Toc518463828"/>
      <w:bookmarkStart w:id="6516" w:name="_Toc518464203"/>
      <w:bookmarkStart w:id="6517" w:name="_Toc518464442"/>
      <w:bookmarkStart w:id="6518" w:name="_Toc518472881"/>
      <w:bookmarkStart w:id="6519" w:name="_Toc8059918"/>
      <w:bookmarkStart w:id="6520" w:name="_Toc8061628"/>
      <w:bookmarkStart w:id="6521" w:name="_Toc8062160"/>
      <w:bookmarkStart w:id="6522" w:name="_Toc8064628"/>
      <w:bookmarkStart w:id="6523" w:name="_Toc8391305"/>
      <w:bookmarkStart w:id="6524" w:name="_Toc8391571"/>
      <w:bookmarkStart w:id="6525" w:name="_Toc8644776"/>
      <w:bookmarkStart w:id="6526" w:name="_Toc8645308"/>
      <w:bookmarkStart w:id="6527" w:name="_Toc8817789"/>
      <w:bookmarkStart w:id="6528" w:name="_Toc8818361"/>
      <w:bookmarkStart w:id="6529" w:name="_Toc8825730"/>
      <w:bookmarkStart w:id="6530" w:name="_Toc8831827"/>
      <w:bookmarkStart w:id="6531" w:name="_Toc8832736"/>
      <w:bookmarkStart w:id="6532" w:name="_Toc11153198"/>
      <w:bookmarkStart w:id="6533" w:name="_Toc11161119"/>
      <w:bookmarkStart w:id="6534" w:name="_Toc11167055"/>
      <w:bookmarkStart w:id="6535" w:name="_Toc11167591"/>
      <w:bookmarkStart w:id="6536" w:name="_Toc11169028"/>
      <w:bookmarkStart w:id="6537" w:name="_Toc11845981"/>
      <w:bookmarkStart w:id="6538" w:name="_Toc12611780"/>
      <w:bookmarkStart w:id="6539" w:name="_Toc12625047"/>
      <w:bookmarkStart w:id="6540" w:name="_Toc12627536"/>
      <w:bookmarkStart w:id="6541" w:name="_Toc12630426"/>
      <w:bookmarkStart w:id="6542" w:name="_Toc12632921"/>
      <w:bookmarkStart w:id="6543" w:name="_Toc17902993"/>
      <w:r w:rsidRPr="002D37CC">
        <w:t>Konsekvenser</w:t>
      </w:r>
      <w:r w:rsidRPr="00F42F16">
        <w:t xml:space="preserve"> för tjänstepensionsmarknaden</w:t>
      </w:r>
      <w:bookmarkEnd w:id="6509"/>
      <w:bookmarkEnd w:id="6510"/>
      <w:bookmarkEnd w:id="6511"/>
      <w:bookmarkEnd w:id="6512"/>
      <w:bookmarkEnd w:id="6513"/>
      <w:bookmarkEnd w:id="6514"/>
      <w:bookmarkEnd w:id="6515"/>
      <w:bookmarkEnd w:id="6516"/>
      <w:bookmarkEnd w:id="6517"/>
      <w:bookmarkEnd w:id="6518"/>
      <w:bookmarkEnd w:id="6519"/>
      <w:bookmarkEnd w:id="6520"/>
      <w:bookmarkEnd w:id="6521"/>
      <w:bookmarkEnd w:id="6522"/>
      <w:bookmarkEnd w:id="6523"/>
      <w:bookmarkEnd w:id="6524"/>
      <w:bookmarkEnd w:id="6525"/>
      <w:bookmarkEnd w:id="6526"/>
      <w:bookmarkEnd w:id="6527"/>
      <w:bookmarkEnd w:id="6528"/>
      <w:bookmarkEnd w:id="6529"/>
      <w:bookmarkEnd w:id="6530"/>
      <w:bookmarkEnd w:id="6531"/>
      <w:bookmarkEnd w:id="6532"/>
      <w:bookmarkEnd w:id="6533"/>
      <w:bookmarkEnd w:id="6534"/>
      <w:bookmarkEnd w:id="6535"/>
      <w:bookmarkEnd w:id="6536"/>
      <w:bookmarkEnd w:id="6537"/>
      <w:bookmarkEnd w:id="6538"/>
      <w:bookmarkEnd w:id="6539"/>
      <w:bookmarkEnd w:id="6540"/>
      <w:bookmarkEnd w:id="6541"/>
      <w:bookmarkEnd w:id="6542"/>
      <w:bookmarkEnd w:id="6543"/>
    </w:p>
    <w:p w14:paraId="4BCC697A" w14:textId="13D5321F" w:rsidR="001447FA" w:rsidRPr="00F42F16" w:rsidRDefault="001447FA" w:rsidP="001447FA">
      <w:pPr>
        <w:pStyle w:val="Brdtextmedindrag"/>
        <w:ind w:firstLine="0"/>
      </w:pPr>
      <w:bookmarkStart w:id="6544" w:name="_Hlk515973347"/>
      <w:r w:rsidRPr="001E0F9C">
        <w:t xml:space="preserve">Den huvudsakliga delen av tjänstepensionsmarknaden </w:t>
      </w:r>
      <w:r>
        <w:t>finns inom</w:t>
      </w:r>
      <w:r>
        <w:rPr>
          <w:spacing w:val="-2"/>
        </w:rPr>
        <w:t xml:space="preserve"> den</w:t>
      </w:r>
      <w:r w:rsidRPr="00F42F16">
        <w:t xml:space="preserve"> kollektivavtal</w:t>
      </w:r>
      <w:r>
        <w:t>ade sektorn</w:t>
      </w:r>
      <w:r w:rsidRPr="00F42F16">
        <w:t xml:space="preserve"> (</w:t>
      </w:r>
      <w:r w:rsidRPr="00B10F81">
        <w:t>ca 80</w:t>
      </w:r>
      <w:r>
        <w:t> </w:t>
      </w:r>
      <w:r w:rsidRPr="00F42F16">
        <w:t xml:space="preserve">procent). Det är kollektivavtalsparterna </w:t>
      </w:r>
      <w:r w:rsidRPr="00F42F16">
        <w:lastRenderedPageBreak/>
        <w:t>som har skapat denna marknad genom att ingå kollektivavtal och parterna kan också i sto</w:t>
      </w:r>
      <w:r>
        <w:t>r utsträckning påverka hur</w:t>
      </w:r>
      <w:r w:rsidRPr="00F42F16">
        <w:t xml:space="preserve"> marknad</w:t>
      </w:r>
      <w:r>
        <w:t>en</w:t>
      </w:r>
      <w:r w:rsidRPr="00F42F16">
        <w:t xml:space="preserve"> fungerar,</w:t>
      </w:r>
      <w:r>
        <w:t xml:space="preserve"> främst</w:t>
      </w:r>
      <w:r w:rsidRPr="00F42F16">
        <w:t xml:space="preserve"> genom att ingå nya överenskommelser. I Sverige omfattar de kollektiv</w:t>
      </w:r>
      <w:r>
        <w:softHyphen/>
      </w:r>
      <w:r w:rsidRPr="00F42F16">
        <w:t xml:space="preserve">avtalade pensionsplanerna </w:t>
      </w:r>
      <w:r w:rsidRPr="00031315">
        <w:t xml:space="preserve">nära </w:t>
      </w:r>
      <w:r w:rsidRPr="00A82234">
        <w:t>90 p</w:t>
      </w:r>
      <w:r w:rsidRPr="00031315">
        <w:t>rocent</w:t>
      </w:r>
      <w:r w:rsidRPr="00F42F16">
        <w:t xml:space="preserve"> av den arbe</w:t>
      </w:r>
      <w:r>
        <w:softHyphen/>
      </w:r>
      <w:r w:rsidRPr="00F42F16">
        <w:t>tande befolkningen.</w:t>
      </w:r>
      <w:bookmarkEnd w:id="6544"/>
      <w:r w:rsidRPr="00F42F16">
        <w:t xml:space="preserve"> Anslut</w:t>
      </w:r>
      <w:r>
        <w:softHyphen/>
      </w:r>
      <w:r w:rsidRPr="00F42F16">
        <w:t xml:space="preserve">ningen till en tjänstepensionsplan sker vanligtvis automatiskt. En </w:t>
      </w:r>
      <w:r w:rsidRPr="001E0F9C">
        <w:rPr>
          <w:spacing w:val="-2"/>
        </w:rPr>
        <w:t>arbetstagare som arbetar vid ett företag som har ingått kollektivavtal</w:t>
      </w:r>
      <w:r w:rsidRPr="00F42F16">
        <w:t xml:space="preserve"> omfattas automatiskt av den överenskommelse om tjänstepension som arbetsgivaren är bunden av, oavsett om arbetstagaren är med</w:t>
      </w:r>
      <w:r>
        <w:softHyphen/>
      </w:r>
      <w:r w:rsidRPr="00F42F16">
        <w:t xml:space="preserve">lem i en </w:t>
      </w:r>
      <w:r>
        <w:t xml:space="preserve">facklig organisation eller inte (se </w:t>
      </w:r>
      <w:r w:rsidR="00183472">
        <w:t>avsnitt</w:t>
      </w:r>
      <w:r>
        <w:t xml:space="preserve"> 4).</w:t>
      </w:r>
    </w:p>
    <w:p w14:paraId="7BF73D1E" w14:textId="77777777" w:rsidR="001447FA" w:rsidRDefault="001447FA" w:rsidP="001447FA">
      <w:pPr>
        <w:pStyle w:val="Brdtextmedindrag"/>
      </w:pPr>
      <w:r w:rsidRPr="00F42F16">
        <w:t>Marknaden för tjänstepensioner kan</w:t>
      </w:r>
      <w:r>
        <w:t>, bland många alternativa sätt att dela upp den,</w:t>
      </w:r>
      <w:r w:rsidRPr="00F42F16">
        <w:t xml:space="preserve"> delas upp i två delmark</w:t>
      </w:r>
      <w:r>
        <w:softHyphen/>
      </w:r>
      <w:r w:rsidRPr="00F42F16">
        <w:t xml:space="preserve">nader. </w:t>
      </w:r>
      <w:r w:rsidRPr="00752FE7">
        <w:t xml:space="preserve">Marknaden för </w:t>
      </w:r>
      <w:r w:rsidRPr="00376C85">
        <w:rPr>
          <w:i/>
        </w:rPr>
        <w:t>pensions</w:t>
      </w:r>
      <w:r>
        <w:rPr>
          <w:i/>
        </w:rPr>
        <w:softHyphen/>
      </w:r>
      <w:r w:rsidRPr="00376C85">
        <w:rPr>
          <w:i/>
        </w:rPr>
        <w:t>utfästelser</w:t>
      </w:r>
      <w:r w:rsidRPr="00F42F16">
        <w:t xml:space="preserve"> har sin utgångspunkt i arbetsmarknaden och utgörs av ett utbud av pensionsförmåner från arbetsgivare och efterfrågan från arbetstagare. </w:t>
      </w:r>
      <w:r w:rsidRPr="00752FE7">
        <w:t xml:space="preserve">Marknaden för </w:t>
      </w:r>
      <w:r w:rsidRPr="00376C85">
        <w:rPr>
          <w:i/>
        </w:rPr>
        <w:t>tryg</w:t>
      </w:r>
      <w:r w:rsidRPr="00376C85">
        <w:rPr>
          <w:i/>
        </w:rPr>
        <w:softHyphen/>
        <w:t>gande av utfästelser</w:t>
      </w:r>
      <w:r w:rsidRPr="00F42F16">
        <w:rPr>
          <w:i/>
        </w:rPr>
        <w:t xml:space="preserve"> </w:t>
      </w:r>
      <w:r w:rsidRPr="00F42F16">
        <w:t>består av arbetsgivarnas efter</w:t>
      </w:r>
      <w:r>
        <w:softHyphen/>
      </w:r>
      <w:r w:rsidRPr="00F42F16">
        <w:t xml:space="preserve">frågan på </w:t>
      </w:r>
      <w:r w:rsidRPr="001E0F9C">
        <w:rPr>
          <w:spacing w:val="-2"/>
        </w:rPr>
        <w:t>tryggande av pensionsutfästelserna. Marknaden för pensions</w:t>
      </w:r>
      <w:r>
        <w:rPr>
          <w:spacing w:val="-2"/>
        </w:rPr>
        <w:softHyphen/>
      </w:r>
      <w:r w:rsidRPr="001E0F9C">
        <w:rPr>
          <w:spacing w:val="-2"/>
        </w:rPr>
        <w:t>utfästel</w:t>
      </w:r>
      <w:r w:rsidRPr="001E0F9C">
        <w:rPr>
          <w:spacing w:val="-2"/>
        </w:rPr>
        <w:softHyphen/>
        <w:t>ser</w:t>
      </w:r>
      <w:r w:rsidRPr="00F42F16">
        <w:t xml:space="preserve"> torde inte i sig påverkas av förslag</w:t>
      </w:r>
      <w:r>
        <w:t>en</w:t>
      </w:r>
      <w:r w:rsidRPr="00F42F16">
        <w:t>, medan mark</w:t>
      </w:r>
      <w:r>
        <w:softHyphen/>
      </w:r>
      <w:r w:rsidRPr="00F42F16">
        <w:t>naden för tryggande av utfästelser däremot i viss mån</w:t>
      </w:r>
      <w:r>
        <w:t xml:space="preserve"> kan</w:t>
      </w:r>
      <w:r w:rsidRPr="00F42F16">
        <w:t xml:space="preserve"> </w:t>
      </w:r>
      <w:r>
        <w:t>komma</w:t>
      </w:r>
      <w:r w:rsidRPr="00F42F16">
        <w:t xml:space="preserve"> att påverkas. </w:t>
      </w:r>
      <w:r>
        <w:t>Om det blir några effekter på de villkor arbetsmarknadsparterna ställer vid upphandling av valbara alternativ och om dessa kommer att anpassas i samband med införandet av en ny sektorreglering för tjänstepensions</w:t>
      </w:r>
      <w:r>
        <w:softHyphen/>
        <w:t>företag är emellertid svårt att avgöra.</w:t>
      </w:r>
    </w:p>
    <w:p w14:paraId="56F092E5" w14:textId="28FCFE00" w:rsidR="001447FA" w:rsidRDefault="001447FA" w:rsidP="001447FA">
      <w:pPr>
        <w:pStyle w:val="Brdtextmedindrag"/>
      </w:pPr>
      <w:r>
        <w:t>Förslagen</w:t>
      </w:r>
      <w:r w:rsidRPr="00F42F16">
        <w:t xml:space="preserve"> innebär att utbudet av företag som verkar inom denna marknad med tillämpning av bestämmelserna i</w:t>
      </w:r>
      <w:r>
        <w:t xml:space="preserve"> andra</w:t>
      </w:r>
      <w:r w:rsidRPr="00F42F16">
        <w:t xml:space="preserve"> tjänste</w:t>
      </w:r>
      <w:r>
        <w:softHyphen/>
      </w:r>
      <w:r w:rsidRPr="00F42F16">
        <w:t>pensions</w:t>
      </w:r>
      <w:r>
        <w:softHyphen/>
      </w:r>
      <w:r w:rsidRPr="00F42F16">
        <w:t>direktivet kommer att kunna bibehållas, men också utökas med helt nya former</w:t>
      </w:r>
      <w:r>
        <w:t xml:space="preserve"> av företag, tjänstepensionsföretagen</w:t>
      </w:r>
      <w:r w:rsidRPr="00F42F16">
        <w:t xml:space="preserve">. I vilken utsträckning det kommer att bildas nya </w:t>
      </w:r>
      <w:r>
        <w:t>tjänstepensionsföretag</w:t>
      </w:r>
      <w:r w:rsidRPr="00F42F16">
        <w:t xml:space="preserve"> och i vilken utsträckning företagen kommer att utnyttja </w:t>
      </w:r>
      <w:r w:rsidRPr="001E0F9C">
        <w:rPr>
          <w:spacing w:val="-2"/>
        </w:rPr>
        <w:t xml:space="preserve">möjligheten till omvandling är </w:t>
      </w:r>
      <w:r>
        <w:rPr>
          <w:spacing w:val="-2"/>
        </w:rPr>
        <w:t xml:space="preserve">det </w:t>
      </w:r>
      <w:r w:rsidRPr="001E0F9C">
        <w:rPr>
          <w:spacing w:val="-2"/>
        </w:rPr>
        <w:t xml:space="preserve">svårt att bedöma, </w:t>
      </w:r>
      <w:r>
        <w:rPr>
          <w:spacing w:val="-2"/>
        </w:rPr>
        <w:t>då detta</w:t>
      </w:r>
      <w:r w:rsidRPr="001E0F9C">
        <w:rPr>
          <w:spacing w:val="-2"/>
        </w:rPr>
        <w:t xml:space="preserve"> </w:t>
      </w:r>
      <w:r>
        <w:rPr>
          <w:spacing w:val="-2"/>
        </w:rPr>
        <w:t>påverkas av huruvida företagen anser att den nya</w:t>
      </w:r>
      <w:r w:rsidRPr="00F42F16">
        <w:t xml:space="preserve"> regleringen baserad på </w:t>
      </w:r>
      <w:r>
        <w:t>andra</w:t>
      </w:r>
      <w:r w:rsidRPr="00F42F16">
        <w:t xml:space="preserve"> tjänstepensions</w:t>
      </w:r>
      <w:r>
        <w:softHyphen/>
      </w:r>
      <w:r w:rsidRPr="00F42F16">
        <w:t>direktivet utgör ett mer anpassat och därmed ”bättre” regelverk för renodlad tjänste</w:t>
      </w:r>
      <w:r>
        <w:softHyphen/>
      </w:r>
      <w:r w:rsidRPr="00F42F16">
        <w:t>pensions</w:t>
      </w:r>
      <w:r>
        <w:softHyphen/>
      </w:r>
      <w:r w:rsidRPr="00F42F16">
        <w:t xml:space="preserve">verksamhet än </w:t>
      </w:r>
      <w:r w:rsidRPr="00F62ADC">
        <w:t>försäkrings</w:t>
      </w:r>
      <w:r w:rsidRPr="00F62ADC">
        <w:softHyphen/>
        <w:t>regleringen</w:t>
      </w:r>
      <w:r w:rsidRPr="007C5F13">
        <w:t xml:space="preserve"> ell</w:t>
      </w:r>
      <w:r w:rsidRPr="00F42F16">
        <w:t>er regleringen för de andra tryggandeformerna.</w:t>
      </w:r>
      <w:r>
        <w:t xml:space="preserve"> Det finns dock skäl att anta att de flesta av de försäkringsföretag som i</w:t>
      </w:r>
      <w:r w:rsidR="00135C3E">
        <w:t xml:space="preserve"> </w:t>
      </w:r>
      <w:r>
        <w:t>dag i princip bara har tjänste</w:t>
      </w:r>
      <w:r>
        <w:softHyphen/>
        <w:t>pensions</w:t>
      </w:r>
      <w:r w:rsidR="00135C3E">
        <w:softHyphen/>
      </w:r>
      <w:r>
        <w:t xml:space="preserve">försäkringar, och tjänstepensionskassorna, kommer att välja att omvandla sig till tjänstepensionsföretag. </w:t>
      </w:r>
    </w:p>
    <w:p w14:paraId="664043B7" w14:textId="77777777" w:rsidR="001447FA" w:rsidRDefault="001447FA" w:rsidP="009B730A">
      <w:pPr>
        <w:pStyle w:val="Rubrik2"/>
      </w:pPr>
      <w:bookmarkStart w:id="6545" w:name="_Toc518396756"/>
      <w:bookmarkStart w:id="6546" w:name="_Toc518401067"/>
      <w:bookmarkStart w:id="6547" w:name="_Toc518401784"/>
      <w:bookmarkStart w:id="6548" w:name="_Toc518402023"/>
      <w:bookmarkStart w:id="6549" w:name="_Toc518463177"/>
      <w:bookmarkStart w:id="6550" w:name="_Toc518462873"/>
      <w:bookmarkStart w:id="6551" w:name="_Toc518463829"/>
      <w:bookmarkStart w:id="6552" w:name="_Toc518464204"/>
      <w:bookmarkStart w:id="6553" w:name="_Toc518464443"/>
      <w:bookmarkStart w:id="6554" w:name="_Toc518472882"/>
      <w:bookmarkStart w:id="6555" w:name="_Toc8059919"/>
      <w:bookmarkStart w:id="6556" w:name="_Toc8061629"/>
      <w:bookmarkStart w:id="6557" w:name="_Toc8062161"/>
      <w:bookmarkStart w:id="6558" w:name="_Toc8064629"/>
      <w:bookmarkStart w:id="6559" w:name="_Toc8391306"/>
      <w:bookmarkStart w:id="6560" w:name="_Toc8391572"/>
      <w:bookmarkStart w:id="6561" w:name="_Toc8644777"/>
      <w:bookmarkStart w:id="6562" w:name="_Toc8645309"/>
      <w:bookmarkStart w:id="6563" w:name="_Toc8817790"/>
      <w:bookmarkStart w:id="6564" w:name="_Toc8818362"/>
      <w:bookmarkStart w:id="6565" w:name="_Toc8825731"/>
      <w:bookmarkStart w:id="6566" w:name="_Toc8831828"/>
      <w:bookmarkStart w:id="6567" w:name="_Toc8832737"/>
      <w:bookmarkStart w:id="6568" w:name="_Toc11153199"/>
      <w:bookmarkStart w:id="6569" w:name="_Toc11161120"/>
      <w:bookmarkStart w:id="6570" w:name="_Toc11167056"/>
      <w:bookmarkStart w:id="6571" w:name="_Toc11167592"/>
      <w:bookmarkStart w:id="6572" w:name="_Toc11169029"/>
      <w:bookmarkStart w:id="6573" w:name="_Toc11845982"/>
      <w:bookmarkStart w:id="6574" w:name="_Toc12611781"/>
      <w:bookmarkStart w:id="6575" w:name="_Toc12625048"/>
      <w:bookmarkStart w:id="6576" w:name="_Toc12627537"/>
      <w:bookmarkStart w:id="6577" w:name="_Toc12630427"/>
      <w:bookmarkStart w:id="6578" w:name="_Toc12632922"/>
      <w:bookmarkStart w:id="6579" w:name="_Toc17902994"/>
      <w:r>
        <w:t xml:space="preserve">Konsekvenser för </w:t>
      </w:r>
      <w:bookmarkEnd w:id="6545"/>
      <w:bookmarkEnd w:id="6546"/>
      <w:bookmarkEnd w:id="6547"/>
      <w:bookmarkEnd w:id="6548"/>
      <w:bookmarkEnd w:id="6549"/>
      <w:bookmarkEnd w:id="6550"/>
      <w:bookmarkEnd w:id="6551"/>
      <w:bookmarkEnd w:id="6552"/>
      <w:bookmarkEnd w:id="6553"/>
      <w:bookmarkEnd w:id="6554"/>
      <w:r>
        <w:t xml:space="preserve">nuvarande och framtida </w:t>
      </w:r>
      <w:r w:rsidRPr="009B730A">
        <w:t>pensionärer</w:t>
      </w:r>
      <w:bookmarkEnd w:id="6555"/>
      <w:bookmarkEnd w:id="6556"/>
      <w:bookmarkEnd w:id="6557"/>
      <w:bookmarkEnd w:id="6558"/>
      <w:bookmarkEnd w:id="6559"/>
      <w:bookmarkEnd w:id="6560"/>
      <w:bookmarkEnd w:id="6561"/>
      <w:bookmarkEnd w:id="6562"/>
      <w:bookmarkEnd w:id="6563"/>
      <w:bookmarkEnd w:id="6564"/>
      <w:bookmarkEnd w:id="6565"/>
      <w:bookmarkEnd w:id="6566"/>
      <w:bookmarkEnd w:id="6567"/>
      <w:bookmarkEnd w:id="6568"/>
      <w:bookmarkEnd w:id="6569"/>
      <w:bookmarkEnd w:id="6570"/>
      <w:bookmarkEnd w:id="6571"/>
      <w:bookmarkEnd w:id="6572"/>
      <w:bookmarkEnd w:id="6573"/>
      <w:bookmarkEnd w:id="6574"/>
      <w:bookmarkEnd w:id="6575"/>
      <w:bookmarkEnd w:id="6576"/>
      <w:bookmarkEnd w:id="6577"/>
      <w:bookmarkEnd w:id="6578"/>
      <w:bookmarkEnd w:id="6579"/>
    </w:p>
    <w:p w14:paraId="4A72AC3B" w14:textId="74AB5AC3" w:rsidR="001447FA" w:rsidRDefault="001447FA" w:rsidP="001447FA">
      <w:pPr>
        <w:pStyle w:val="Brdtext"/>
      </w:pPr>
      <w:r>
        <w:rPr>
          <w:spacing w:val="-4"/>
        </w:rPr>
        <w:t>Tjänstepensionen är en viktig del av det svenska pensionssystemet och utgör ett</w:t>
      </w:r>
      <w:r w:rsidRPr="00462E64">
        <w:rPr>
          <w:spacing w:val="-4"/>
        </w:rPr>
        <w:t xml:space="preserve"> komplement till den allmänna pensionen</w:t>
      </w:r>
      <w:r>
        <w:rPr>
          <w:spacing w:val="-4"/>
        </w:rPr>
        <w:t>.</w:t>
      </w:r>
      <w:r w:rsidRPr="00462E64">
        <w:rPr>
          <w:spacing w:val="-4"/>
        </w:rPr>
        <w:t xml:space="preserve"> </w:t>
      </w:r>
      <w:r>
        <w:t>Det finns inget krav enligt svensk lagstiftning att en arbetsgivare ska tillhandahålla tjänste</w:t>
      </w:r>
      <w:r>
        <w:softHyphen/>
        <w:t xml:space="preserve">pensioner till sina anställda. Det har helt överlåtits åt arbetsmarknadens parter och åt enskilda arbetsgivare och arbetstagare att komma överens om huruvida tjänstepensioner ska tillhandahållas och hur de ska utformas. </w:t>
      </w:r>
      <w:r>
        <w:rPr>
          <w:spacing w:val="-2"/>
        </w:rPr>
        <w:t>Den stora majoriteten av arbetstagarna i</w:t>
      </w:r>
      <w:r w:rsidRPr="007A72C3">
        <w:rPr>
          <w:spacing w:val="-2"/>
        </w:rPr>
        <w:t xml:space="preserve"> Sverige omfattas</w:t>
      </w:r>
      <w:r>
        <w:rPr>
          <w:spacing w:val="-2"/>
        </w:rPr>
        <w:t xml:space="preserve"> dock, som nämns</w:t>
      </w:r>
      <w:r w:rsidR="001238BC">
        <w:rPr>
          <w:spacing w:val="-2"/>
        </w:rPr>
        <w:t xml:space="preserve"> ovan</w:t>
      </w:r>
      <w:r>
        <w:rPr>
          <w:spacing w:val="-2"/>
        </w:rPr>
        <w:t>, av kollektivavtalad tjänstepension</w:t>
      </w:r>
      <w:r>
        <w:t xml:space="preserve"> och tjänstepensionssparande utgör enligt Finansinspektionens beräkning mer än 20 procent av hushållens finans</w:t>
      </w:r>
      <w:r>
        <w:softHyphen/>
      </w:r>
      <w:r>
        <w:lastRenderedPageBreak/>
        <w:t>iella sparande. För många blir tjänstepensionen därmed en viktig inkomst</w:t>
      </w:r>
      <w:r>
        <w:softHyphen/>
        <w:t>förstärkare och Pensionsmyndigheten bedömer att tjänste</w:t>
      </w:r>
      <w:r>
        <w:softHyphen/>
        <w:t>pensionen kan utgöra mellan 15 och 30 procent av en persons totala pension. Nivån på tjänstepensionen och därmed även den slutliga pensionen påverkar i stor utsträckning den enskildes möjlighet till konsumtion efter pensioneringen.</w:t>
      </w:r>
    </w:p>
    <w:p w14:paraId="2C462ABA" w14:textId="77777777" w:rsidR="001447FA" w:rsidRDefault="001447FA" w:rsidP="001447FA">
      <w:pPr>
        <w:pStyle w:val="Brdtextmedindrag"/>
      </w:pPr>
      <w:r>
        <w:t xml:space="preserve">Syftet med förslagen i denna proposition är att möjliggöra en effektiv </w:t>
      </w:r>
      <w:r w:rsidRPr="00490EE3">
        <w:t xml:space="preserve">förvaltning av tjänstepensionskapitalet samtidigt som ett fullgott skydd för </w:t>
      </w:r>
      <w:r>
        <w:t>nuvarande och framtida pensionärer</w:t>
      </w:r>
      <w:r w:rsidRPr="00490EE3">
        <w:t xml:space="preserve"> säkerställs</w:t>
      </w:r>
      <w:r>
        <w:t xml:space="preserve"> (</w:t>
      </w:r>
      <w:r w:rsidRPr="00490EE3">
        <w:t xml:space="preserve">se </w:t>
      </w:r>
      <w:r w:rsidRPr="00013932">
        <w:t>avsnitt 5.</w:t>
      </w:r>
      <w:r>
        <w:t>6)</w:t>
      </w:r>
      <w:r w:rsidRPr="00490EE3">
        <w:t>. Genom införande av ett</w:t>
      </w:r>
      <w:r>
        <w:t xml:space="preserve"> nationellt</w:t>
      </w:r>
      <w:r w:rsidRPr="00490EE3">
        <w:t xml:space="preserve"> riskkänsligt kapitalkrav</w:t>
      </w:r>
      <w:r>
        <w:t xml:space="preserve">, som går utöver kraven i direktivet och </w:t>
      </w:r>
      <w:r w:rsidRPr="00490EE3">
        <w:t xml:space="preserve">med ingripandemöjligheter för </w:t>
      </w:r>
      <w:r>
        <w:t>Finansinspektionen,</w:t>
      </w:r>
      <w:r w:rsidRPr="00490EE3">
        <w:t xml:space="preserve"> ökar kundskyddet jämfört med</w:t>
      </w:r>
      <w:r>
        <w:t xml:space="preserve"> nuvarande</w:t>
      </w:r>
      <w:r w:rsidRPr="00490EE3">
        <w:t xml:space="preserve"> reglering för försäkringsföretag som driver verksamhet avseende tjänste</w:t>
      </w:r>
      <w:r w:rsidRPr="00490EE3">
        <w:softHyphen/>
        <w:t>pensionsförsäkring och följer över</w:t>
      </w:r>
      <w:r>
        <w:softHyphen/>
      </w:r>
      <w:r w:rsidRPr="00490EE3">
        <w:t>gångs</w:t>
      </w:r>
      <w:r>
        <w:softHyphen/>
      </w:r>
      <w:r w:rsidRPr="00490EE3">
        <w:t>regleringen</w:t>
      </w:r>
      <w:r>
        <w:t>,</w:t>
      </w:r>
      <w:r w:rsidRPr="00490EE3">
        <w:t xml:space="preserve"> samt tjänstepensionskassorna. </w:t>
      </w:r>
    </w:p>
    <w:p w14:paraId="1AE1EC80" w14:textId="77777777" w:rsidR="001447FA" w:rsidRDefault="001447FA" w:rsidP="001447FA">
      <w:pPr>
        <w:pStyle w:val="Brdtextmedindrag"/>
      </w:pPr>
      <w:r>
        <w:t>V</w:t>
      </w:r>
      <w:r w:rsidRPr="00490EE3">
        <w:t xml:space="preserve">alet av </w:t>
      </w:r>
      <w:r>
        <w:t xml:space="preserve">97 procents </w:t>
      </w:r>
      <w:r w:rsidRPr="00490EE3">
        <w:t>konfidens</w:t>
      </w:r>
      <w:r>
        <w:softHyphen/>
      </w:r>
      <w:r w:rsidRPr="00490EE3">
        <w:t>nivå</w:t>
      </w:r>
      <w:r>
        <w:t xml:space="preserve"> för det riskkänsliga kapitalkravet, vilket motsvarar kapitalbehovet enligt dagens trafikljusmodell,</w:t>
      </w:r>
      <w:r w:rsidRPr="00490EE3">
        <w:t xml:space="preserve"> möjliggör en fortsatt effektiv förvaltning av tjänstepensionskapitalet</w:t>
      </w:r>
      <w:r>
        <w:t xml:space="preserve"> och bedöms inte påverka vare sig den framtida avkastningen eller de framtida pensions</w:t>
      </w:r>
      <w:r>
        <w:softHyphen/>
        <w:t>nivåerna. Därmed borde inte heller valet av förvaltningsform för avgifts</w:t>
      </w:r>
      <w:r>
        <w:softHyphen/>
        <w:t>bestämd pension eller tjänste</w:t>
      </w:r>
      <w:r>
        <w:softHyphen/>
        <w:t>pensionsprodukternas utformning påverkas. Om en högre konfidensnivå hade valts så skulle det troligtvis ha inneburit en allokering till mindre riskfyllda tillgångar i de produkter där försäk</w:t>
      </w:r>
      <w:r>
        <w:softHyphen/>
        <w:t>rings</w:t>
      </w:r>
      <w:r>
        <w:softHyphen/>
        <w:t>företaget bär investeringsrisker, vilket i sin tur medfört lägre förväntad avkastning och lägre framtida pensionsnivåer. Detta hade kunnat få till effekt att nuvarande och framtida pensionärer, för att få högre avkastning, skulle placera en större del av premierna i fondförsäkring i stället för i traditionell försäkring. Effekten av detta hade blivit att den finansiella risken flyttats över till den framtida pensionären samtidigt som rådgiv</w:t>
      </w:r>
      <w:r>
        <w:softHyphen/>
        <w:t>ningskostnader och avgiftsuttag, som minskar de framtida pensionerna, troligtvis skulle ha ökat.</w:t>
      </w:r>
    </w:p>
    <w:p w14:paraId="683AB68D" w14:textId="77777777" w:rsidR="001447FA" w:rsidRDefault="001447FA" w:rsidP="001447FA">
      <w:pPr>
        <w:pStyle w:val="Brdtextmedindrag"/>
      </w:pPr>
      <w:r>
        <w:t xml:space="preserve">Likaså medför införandet av regler om grupptillsyn, distributionsregler och regler avseende företagsstyrning att skyddet för nuvarande och framtida pensionärer ökar, eftersom förutsättningarna för en långsiktigt hållbar hantering av pensionsmedlen stärks (se </w:t>
      </w:r>
      <w:r w:rsidRPr="00013932">
        <w:t>avsnitt 1</w:t>
      </w:r>
      <w:r>
        <w:t>7</w:t>
      </w:r>
      <w:r w:rsidRPr="00013932">
        <w:t>.3.2</w:t>
      </w:r>
      <w:r>
        <w:t>).</w:t>
      </w:r>
    </w:p>
    <w:p w14:paraId="2F7A2713" w14:textId="1A71F238" w:rsidR="001447FA" w:rsidRDefault="001447FA" w:rsidP="001447FA">
      <w:pPr>
        <w:pStyle w:val="Brdtextmedindrag"/>
      </w:pPr>
      <w:r>
        <w:t>Avseende införandet av aktuella distributionsregler för tjänstepensions</w:t>
      </w:r>
      <w:r>
        <w:softHyphen/>
        <w:t>företag kan även nämnas att en av utgångspunkterna vid införandet av lagen (2018:1219) om försäkringsdistribution var att genomföra försäk</w:t>
      </w:r>
      <w:r>
        <w:softHyphen/>
        <w:t>ringsdistributionsdirektivets huvudsyfte om en ökad kundskyddsnivå, bl.a. genom införandet av ökade informationskrav. Även om det i frågan om ingående av tjänstepensionsavtal är arbetsgivaren och inte den anställde som ska anses som kund, skapar de ökade informationskraven bättre förutsättningar för arbetsgivaren att göra mer välinformerade val av tjänste</w:t>
      </w:r>
      <w:r>
        <w:softHyphen/>
        <w:t>pensionsplan för de anställda. Vidare åläggs tjänstepensions</w:t>
      </w:r>
      <w:r>
        <w:softHyphen/>
        <w:t>företagen</w:t>
      </w:r>
      <w:r w:rsidR="00694FDE">
        <w:t xml:space="preserve"> (</w:t>
      </w:r>
      <w:r>
        <w:t>enligt 5 kap. 17 § samma lag</w:t>
      </w:r>
      <w:r w:rsidR="00694FDE">
        <w:t>)</w:t>
      </w:r>
      <w:r>
        <w:t xml:space="preserve"> ett särskilt informationskrav </w:t>
      </w:r>
      <w:r w:rsidR="001238BC">
        <w:t>–</w:t>
      </w:r>
      <w:r>
        <w:t xml:space="preserve"> direkt gentemot anställda </w:t>
      </w:r>
      <w:r w:rsidR="00694FDE">
        <w:t>–</w:t>
      </w:r>
      <w:r>
        <w:t xml:space="preserve"> vid anslutning till obligatorisk tjänstepensions</w:t>
      </w:r>
      <w:r>
        <w:softHyphen/>
        <w:t>försäkringsplan (vilket utgör den dominerande formen av tjänstepensions</w:t>
      </w:r>
      <w:r>
        <w:softHyphen/>
        <w:t>försäkringsplan på den svenska marknaden). Vidare innebär den ifråga</w:t>
      </w:r>
      <w:r w:rsidR="00694FDE">
        <w:softHyphen/>
      </w:r>
      <w:r>
        <w:t>varande regleringen att om en försäkringsdistributör kontaktar en anställd i syfte att påverka ett redan ingånget försäkringsavtal, kommer den an</w:t>
      </w:r>
      <w:r w:rsidR="00694FDE">
        <w:softHyphen/>
      </w:r>
      <w:r>
        <w:t>ställde att ses som kund i den situationen, varför distributörens informa</w:t>
      </w:r>
      <w:r w:rsidR="00694FDE">
        <w:softHyphen/>
      </w:r>
      <w:r>
        <w:t>tionsplikt i</w:t>
      </w:r>
      <w:r w:rsidR="00135C3E">
        <w:t xml:space="preserve"> </w:t>
      </w:r>
      <w:r>
        <w:t>stället gäller gentemot den anställde.</w:t>
      </w:r>
    </w:p>
    <w:p w14:paraId="7C39D44C" w14:textId="77777777" w:rsidR="001447FA" w:rsidRDefault="001447FA" w:rsidP="001447FA">
      <w:pPr>
        <w:pStyle w:val="Brdtextmedindrag"/>
      </w:pPr>
      <w:bookmarkStart w:id="6580" w:name="_Hlk517957157"/>
      <w:r>
        <w:lastRenderedPageBreak/>
        <w:t>Det nya regelverket kan innebära ökade kostnader för tjänstepensions</w:t>
      </w:r>
      <w:r>
        <w:softHyphen/>
        <w:t>företagen, jämfört med om inga eller mer begränsade regler införs. De kostnaderna kan i sin tur komma att överföras på nuvarande och framtida pensionärer. Hur stora dessa kostnader blir är svårt att uppskatta, men de motsvaras av ett ökat kundsskydd och en effektivare förvaltning vilket kommer nuvarande och framtida pensionärer till del. Det bör dock även noteras att samtliga befintliga försäkringsföretag, inklusive de som väljer att omvandlas till tjänstepensionsföretag, redan får förutsättas gjort de anpassningar som behövs för att följa distributionsreglerna.</w:t>
      </w:r>
    </w:p>
    <w:p w14:paraId="519263FD" w14:textId="77777777" w:rsidR="001447FA" w:rsidRDefault="001447FA" w:rsidP="001447FA">
      <w:pPr>
        <w:pStyle w:val="Brdtextmedindrag"/>
      </w:pPr>
      <w:r>
        <w:t>När det gäller understödsföreningar som är tjänstepensionskassor, vilka för närvarande inte är föremål för bestämmelserna i lagen om försäkrings</w:t>
      </w:r>
      <w:r>
        <w:softHyphen/>
        <w:t>distribution,</w:t>
      </w:r>
      <w:r w:rsidRPr="00E21C13">
        <w:t xml:space="preserve"> </w:t>
      </w:r>
      <w:r>
        <w:t>är alternativet att antingen upphöra med sin verksamhet eller att ombildas sig till försäkringsföretag eller tjänstepensionsföretag (eftersom lagen om understödsföreningar är upphävd och övergångs</w:t>
      </w:r>
      <w:r>
        <w:softHyphen/>
        <w:t>regleringen för försäkringsföretag som driver verksamhet avseende tjänstepensions</w:t>
      </w:r>
      <w:r>
        <w:softHyphen/>
        <w:t xml:space="preserve">försäkring kommer att upphöra). I det senare fallet kommer de företagen i vart fall ha att följa lagen om försäkringsdistribution. </w:t>
      </w:r>
    </w:p>
    <w:p w14:paraId="7812CED4" w14:textId="77777777" w:rsidR="001447FA" w:rsidRPr="00F42F16" w:rsidRDefault="001447FA" w:rsidP="00366706">
      <w:pPr>
        <w:pStyle w:val="Rubrik2"/>
      </w:pPr>
      <w:bookmarkStart w:id="6581" w:name="_Toc518396757"/>
      <w:bookmarkStart w:id="6582" w:name="_Toc518401068"/>
      <w:bookmarkStart w:id="6583" w:name="_Toc518401785"/>
      <w:bookmarkStart w:id="6584" w:name="_Toc518402024"/>
      <w:bookmarkStart w:id="6585" w:name="_Toc518463178"/>
      <w:bookmarkStart w:id="6586" w:name="_Toc518462874"/>
      <w:bookmarkStart w:id="6587" w:name="_Toc518463830"/>
      <w:bookmarkStart w:id="6588" w:name="_Toc518464205"/>
      <w:bookmarkStart w:id="6589" w:name="_Toc518464444"/>
      <w:bookmarkStart w:id="6590" w:name="_Toc518472883"/>
      <w:bookmarkStart w:id="6591" w:name="_Toc8059920"/>
      <w:bookmarkStart w:id="6592" w:name="_Toc8061630"/>
      <w:bookmarkStart w:id="6593" w:name="_Toc8062162"/>
      <w:bookmarkStart w:id="6594" w:name="_Toc8064630"/>
      <w:bookmarkStart w:id="6595" w:name="_Toc8391307"/>
      <w:bookmarkStart w:id="6596" w:name="_Toc8391573"/>
      <w:bookmarkStart w:id="6597" w:name="_Toc8644778"/>
      <w:bookmarkStart w:id="6598" w:name="_Toc8645310"/>
      <w:bookmarkStart w:id="6599" w:name="_Toc8817791"/>
      <w:bookmarkStart w:id="6600" w:name="_Toc8818363"/>
      <w:bookmarkStart w:id="6601" w:name="_Toc8825732"/>
      <w:bookmarkStart w:id="6602" w:name="_Toc8831829"/>
      <w:bookmarkStart w:id="6603" w:name="_Toc8832738"/>
      <w:bookmarkStart w:id="6604" w:name="_Toc11153200"/>
      <w:bookmarkStart w:id="6605" w:name="_Toc11161121"/>
      <w:bookmarkStart w:id="6606" w:name="_Toc11167057"/>
      <w:bookmarkStart w:id="6607" w:name="_Toc11167593"/>
      <w:bookmarkStart w:id="6608" w:name="_Toc11169030"/>
      <w:bookmarkStart w:id="6609" w:name="_Toc11845983"/>
      <w:bookmarkStart w:id="6610" w:name="_Toc12611782"/>
      <w:bookmarkStart w:id="6611" w:name="_Toc12625049"/>
      <w:bookmarkStart w:id="6612" w:name="_Toc12627538"/>
      <w:bookmarkStart w:id="6613" w:name="_Toc12630428"/>
      <w:bookmarkStart w:id="6614" w:name="_Toc12632923"/>
      <w:bookmarkStart w:id="6615" w:name="_Toc17902995"/>
      <w:bookmarkEnd w:id="6580"/>
      <w:r w:rsidRPr="002D37CC">
        <w:t>Samhällsekonomiska</w:t>
      </w:r>
      <w:r>
        <w:t xml:space="preserve"> </w:t>
      </w:r>
      <w:r w:rsidRPr="00366706">
        <w:t>konsekvenser</w:t>
      </w:r>
      <w:r w:rsidRPr="00F42F16">
        <w:t xml:space="preserve"> </w:t>
      </w:r>
      <w:r>
        <w:t>m.m.</w:t>
      </w:r>
      <w:bookmarkEnd w:id="6581"/>
      <w:bookmarkEnd w:id="6582"/>
      <w:bookmarkEnd w:id="6583"/>
      <w:bookmarkEnd w:id="6584"/>
      <w:bookmarkEnd w:id="6585"/>
      <w:bookmarkEnd w:id="6586"/>
      <w:bookmarkEnd w:id="6587"/>
      <w:bookmarkEnd w:id="6588"/>
      <w:bookmarkEnd w:id="6589"/>
      <w:bookmarkEnd w:id="6590"/>
      <w:bookmarkEnd w:id="6591"/>
      <w:bookmarkEnd w:id="6592"/>
      <w:bookmarkEnd w:id="6593"/>
      <w:bookmarkEnd w:id="6594"/>
      <w:bookmarkEnd w:id="6595"/>
      <w:bookmarkEnd w:id="6596"/>
      <w:bookmarkEnd w:id="6597"/>
      <w:bookmarkEnd w:id="6598"/>
      <w:bookmarkEnd w:id="6599"/>
      <w:bookmarkEnd w:id="6600"/>
      <w:bookmarkEnd w:id="6601"/>
      <w:bookmarkEnd w:id="6602"/>
      <w:bookmarkEnd w:id="6603"/>
      <w:bookmarkEnd w:id="6604"/>
      <w:bookmarkEnd w:id="6605"/>
      <w:bookmarkEnd w:id="6606"/>
      <w:bookmarkEnd w:id="6607"/>
      <w:bookmarkEnd w:id="6608"/>
      <w:bookmarkEnd w:id="6609"/>
      <w:bookmarkEnd w:id="6610"/>
      <w:bookmarkEnd w:id="6611"/>
      <w:bookmarkEnd w:id="6612"/>
      <w:bookmarkEnd w:id="6613"/>
      <w:bookmarkEnd w:id="6614"/>
      <w:bookmarkEnd w:id="6615"/>
    </w:p>
    <w:p w14:paraId="049586C4" w14:textId="74F08D60" w:rsidR="001447FA" w:rsidRDefault="001447FA" w:rsidP="001447FA">
      <w:pPr>
        <w:pStyle w:val="Brdtext"/>
      </w:pPr>
      <w:r>
        <w:t xml:space="preserve">Som framgår av </w:t>
      </w:r>
      <w:r w:rsidR="00183472">
        <w:t>avsnitt</w:t>
      </w:r>
      <w:r w:rsidRPr="00013932">
        <w:t xml:space="preserve"> 4</w:t>
      </w:r>
      <w:r>
        <w:t xml:space="preserve"> har tjänstepensionerna en stor samhälls</w:t>
      </w:r>
      <w:r>
        <w:softHyphen/>
        <w:t>ekonomisk och social betydelse och kommer även framgent utgöra en viktig försörjningskälla för pensionärerna. Med tanke på de mycket stora medel som finns avsatta och investerade för framtida tjänste</w:t>
      </w:r>
      <w:r>
        <w:softHyphen/>
        <w:t>pensioner har tjänstepensionerna därutöver ett stort värde för kapital</w:t>
      </w:r>
      <w:r>
        <w:softHyphen/>
        <w:t>försörjningen på de finansiella marknaderna.</w:t>
      </w:r>
    </w:p>
    <w:p w14:paraId="775FC878" w14:textId="77777777" w:rsidR="001447FA" w:rsidRDefault="001447FA" w:rsidP="001447FA">
      <w:pPr>
        <w:pStyle w:val="Brdtextmedindrag"/>
      </w:pPr>
      <w:r>
        <w:t>Tjänstepensionernas betydelse för samhällsekonomin och framtidens pensionärer innebär att regleringen av de institut som ska förvalta tjänste</w:t>
      </w:r>
      <w:r>
        <w:softHyphen/>
        <w:t xml:space="preserve">pensionerna måste utformas med omsorg. En rad intresseavvägningar måste göras. Det gäller bl.a. avvägningen mellan trygghet för framtidens pensionärer och de framtida pensionernas storlek. Även samspelet med den arbetsrättsliga lagstiftningen och med socialförsäkringssystemen – däri inbegripet den allmänna pensionen – bör beaktas. </w:t>
      </w:r>
    </w:p>
    <w:p w14:paraId="309A976F" w14:textId="65A9E030" w:rsidR="001447FA" w:rsidRDefault="001447FA" w:rsidP="001447FA">
      <w:pPr>
        <w:pStyle w:val="Brdtextmedindrag"/>
      </w:pPr>
      <w:r>
        <w:t>Skyddet för nuvarande och framtida pensionärer måste balanseras mot intresset av att tillräcklig avkastning kan erhållas på de medel som arbetsgivare betalar för att trygga tjänstepension. Om regleringen ställer väldigt höga krav på t.ex. begränsning av risktagandet i tjänstepensions</w:t>
      </w:r>
      <w:r>
        <w:softHyphen/>
        <w:t>institutens placeringar, kommer det att leda till att placeringarna måste ske i tillgångar med låg risknivå. Sådana tillgångar är allmänt sett också förenade med lägre avkastning. Låg avkastning på tjänstepensions</w:t>
      </w:r>
      <w:r>
        <w:softHyphen/>
        <w:t>institutens placeringar leder i sin tur till låga pensioner. Lägre tjänste</w:t>
      </w:r>
      <w:r>
        <w:softHyphen/>
        <w:t>pensioner kan därmed medföra en ökad belastning på de offentliga trygg</w:t>
      </w:r>
      <w:r w:rsidR="00694FDE">
        <w:softHyphen/>
      </w:r>
      <w:r>
        <w:t xml:space="preserve">hetssystemen. </w:t>
      </w:r>
    </w:p>
    <w:p w14:paraId="35B05045" w14:textId="77777777" w:rsidR="001447FA" w:rsidRDefault="001447FA" w:rsidP="001447FA">
      <w:pPr>
        <w:pStyle w:val="Brdtextmedindrag"/>
      </w:pPr>
      <w:r>
        <w:t>Bedömningen är att förslagets utformning inte kommer att leda till större förändringar i företagens allokering av sina tillgångar, men ge ett starkare skydd för kundernas pensioner genom ökad tydlighet kring ingripanden m.m. Därmed är de samhällsekonomiska konsekvenserna begränsade, och positiva.</w:t>
      </w:r>
    </w:p>
    <w:p w14:paraId="480443D4" w14:textId="248EC663" w:rsidR="001447FA" w:rsidRDefault="001447FA" w:rsidP="001447FA">
      <w:pPr>
        <w:pStyle w:val="Brdtextmedindrag"/>
      </w:pPr>
      <w:r>
        <w:lastRenderedPageBreak/>
        <w:t xml:space="preserve">I den nya lagen </w:t>
      </w:r>
      <w:r w:rsidR="00694FDE" w:rsidRPr="00694FDE">
        <w:t xml:space="preserve">om tjänstepensionsföretag </w:t>
      </w:r>
      <w:r>
        <w:t>förtydligas att tjänste</w:t>
      </w:r>
      <w:r w:rsidR="00694FDE">
        <w:softHyphen/>
      </w:r>
      <w:r>
        <w:t>pensionsföretag får beakta hållbarhets</w:t>
      </w:r>
      <w:r>
        <w:softHyphen/>
        <w:t>faktorer i sina investeringsbeslut, vilket torde få en positiv inverkan på målet att finansmarknaden ska bidra till en hållbar utveckling.</w:t>
      </w:r>
    </w:p>
    <w:p w14:paraId="2DA86367" w14:textId="77777777" w:rsidR="00D04BFD" w:rsidRDefault="00D04BFD" w:rsidP="001447FA">
      <w:pPr>
        <w:pStyle w:val="Brdtextmedindrag"/>
      </w:pPr>
    </w:p>
    <w:p w14:paraId="66AAF0E8" w14:textId="77777777" w:rsidR="001447FA" w:rsidRPr="007462CC" w:rsidRDefault="001447FA" w:rsidP="00D04BFD">
      <w:pPr>
        <w:pStyle w:val="Rubrik2"/>
        <w:spacing w:before="120"/>
      </w:pPr>
      <w:bookmarkStart w:id="6616" w:name="_Toc518396758"/>
      <w:bookmarkStart w:id="6617" w:name="_Toc518401069"/>
      <w:bookmarkStart w:id="6618" w:name="_Toc518401786"/>
      <w:bookmarkStart w:id="6619" w:name="_Toc518402025"/>
      <w:bookmarkStart w:id="6620" w:name="_Toc518463179"/>
      <w:bookmarkStart w:id="6621" w:name="_Toc518462875"/>
      <w:bookmarkStart w:id="6622" w:name="_Toc518463831"/>
      <w:bookmarkStart w:id="6623" w:name="_Toc518464206"/>
      <w:bookmarkStart w:id="6624" w:name="_Toc518464445"/>
      <w:bookmarkStart w:id="6625" w:name="_Toc518472884"/>
      <w:bookmarkStart w:id="6626" w:name="_Toc8059921"/>
      <w:bookmarkStart w:id="6627" w:name="_Toc8061631"/>
      <w:bookmarkStart w:id="6628" w:name="_Toc8062163"/>
      <w:bookmarkStart w:id="6629" w:name="_Toc8064631"/>
      <w:bookmarkStart w:id="6630" w:name="_Toc8391308"/>
      <w:bookmarkStart w:id="6631" w:name="_Toc8391574"/>
      <w:bookmarkStart w:id="6632" w:name="_Toc8644779"/>
      <w:bookmarkStart w:id="6633" w:name="_Toc8645311"/>
      <w:bookmarkStart w:id="6634" w:name="_Toc8817792"/>
      <w:bookmarkStart w:id="6635" w:name="_Toc8818364"/>
      <w:bookmarkStart w:id="6636" w:name="_Toc8825733"/>
      <w:bookmarkStart w:id="6637" w:name="_Toc8831830"/>
      <w:bookmarkStart w:id="6638" w:name="_Toc8832739"/>
      <w:bookmarkStart w:id="6639" w:name="_Toc11153201"/>
      <w:bookmarkStart w:id="6640" w:name="_Toc11161122"/>
      <w:bookmarkStart w:id="6641" w:name="_Toc11167058"/>
      <w:bookmarkStart w:id="6642" w:name="_Toc11167594"/>
      <w:bookmarkStart w:id="6643" w:name="_Toc11169031"/>
      <w:bookmarkStart w:id="6644" w:name="_Toc11845984"/>
      <w:bookmarkStart w:id="6645" w:name="_Toc12611783"/>
      <w:bookmarkStart w:id="6646" w:name="_Toc12625050"/>
      <w:bookmarkStart w:id="6647" w:name="_Toc12627539"/>
      <w:bookmarkStart w:id="6648" w:name="_Toc12630429"/>
      <w:bookmarkStart w:id="6649" w:name="_Toc12632924"/>
      <w:bookmarkStart w:id="6650" w:name="_Toc17902996"/>
      <w:r w:rsidRPr="009B730A">
        <w:t>Konsekvenser</w:t>
      </w:r>
      <w:r w:rsidRPr="007462CC">
        <w:t xml:space="preserve"> för myndigheter</w:t>
      </w:r>
      <w:bookmarkEnd w:id="6616"/>
      <w:bookmarkEnd w:id="6617"/>
      <w:bookmarkEnd w:id="6618"/>
      <w:bookmarkEnd w:id="6619"/>
      <w:bookmarkEnd w:id="6620"/>
      <w:bookmarkEnd w:id="6621"/>
      <w:bookmarkEnd w:id="6622"/>
      <w:bookmarkEnd w:id="6623"/>
      <w:bookmarkEnd w:id="6624"/>
      <w:bookmarkEnd w:id="6625"/>
      <w:bookmarkEnd w:id="6626"/>
      <w:bookmarkEnd w:id="6627"/>
      <w:bookmarkEnd w:id="6628"/>
      <w:bookmarkEnd w:id="6629"/>
      <w:bookmarkEnd w:id="6630"/>
      <w:bookmarkEnd w:id="6631"/>
      <w:bookmarkEnd w:id="6632"/>
      <w:bookmarkEnd w:id="6633"/>
      <w:bookmarkEnd w:id="6634"/>
      <w:bookmarkEnd w:id="6635"/>
      <w:bookmarkEnd w:id="6636"/>
      <w:bookmarkEnd w:id="6637"/>
      <w:bookmarkEnd w:id="6638"/>
      <w:bookmarkEnd w:id="6639"/>
      <w:bookmarkEnd w:id="6640"/>
      <w:bookmarkEnd w:id="6641"/>
      <w:bookmarkEnd w:id="6642"/>
      <w:bookmarkEnd w:id="6643"/>
      <w:bookmarkEnd w:id="6644"/>
      <w:bookmarkEnd w:id="6645"/>
      <w:bookmarkEnd w:id="6646"/>
      <w:bookmarkEnd w:id="6647"/>
      <w:bookmarkEnd w:id="6648"/>
      <w:bookmarkEnd w:id="6649"/>
      <w:bookmarkEnd w:id="6650"/>
    </w:p>
    <w:p w14:paraId="46E8ECC4" w14:textId="77777777" w:rsidR="001447FA" w:rsidRPr="007462CC" w:rsidRDefault="001447FA" w:rsidP="00366706">
      <w:pPr>
        <w:pStyle w:val="Rubrik3"/>
        <w:spacing w:before="0"/>
      </w:pPr>
      <w:bookmarkStart w:id="6651" w:name="_Toc518396759"/>
      <w:bookmarkStart w:id="6652" w:name="_Toc518401070"/>
      <w:bookmarkStart w:id="6653" w:name="_Toc518401787"/>
      <w:bookmarkStart w:id="6654" w:name="_Toc518402026"/>
      <w:bookmarkStart w:id="6655" w:name="_Toc518463180"/>
      <w:bookmarkStart w:id="6656" w:name="_Toc518462876"/>
      <w:bookmarkStart w:id="6657" w:name="_Toc518463832"/>
      <w:bookmarkStart w:id="6658" w:name="_Toc518464207"/>
      <w:bookmarkStart w:id="6659" w:name="_Toc518464446"/>
      <w:bookmarkStart w:id="6660" w:name="_Toc518472885"/>
      <w:bookmarkStart w:id="6661" w:name="_Toc8059922"/>
      <w:bookmarkStart w:id="6662" w:name="_Toc8061632"/>
      <w:bookmarkStart w:id="6663" w:name="_Toc8062164"/>
      <w:bookmarkStart w:id="6664" w:name="_Toc8064632"/>
      <w:bookmarkStart w:id="6665" w:name="_Toc8391309"/>
      <w:bookmarkStart w:id="6666" w:name="_Toc8391575"/>
      <w:bookmarkStart w:id="6667" w:name="_Toc8644780"/>
      <w:bookmarkStart w:id="6668" w:name="_Toc8645312"/>
      <w:bookmarkStart w:id="6669" w:name="_Toc8817793"/>
      <w:bookmarkStart w:id="6670" w:name="_Toc8818365"/>
      <w:bookmarkStart w:id="6671" w:name="_Toc8825734"/>
      <w:bookmarkStart w:id="6672" w:name="_Toc8831831"/>
      <w:bookmarkStart w:id="6673" w:name="_Toc8832740"/>
      <w:bookmarkStart w:id="6674" w:name="_Toc11153202"/>
      <w:bookmarkStart w:id="6675" w:name="_Toc11161123"/>
      <w:bookmarkStart w:id="6676" w:name="_Toc11167059"/>
      <w:bookmarkStart w:id="6677" w:name="_Toc11167595"/>
      <w:bookmarkStart w:id="6678" w:name="_Toc11169032"/>
      <w:bookmarkStart w:id="6679" w:name="_Toc11845985"/>
      <w:bookmarkStart w:id="6680" w:name="_Toc12611784"/>
      <w:bookmarkStart w:id="6681" w:name="_Toc12625051"/>
      <w:bookmarkStart w:id="6682" w:name="_Toc12627540"/>
      <w:bookmarkStart w:id="6683" w:name="_Toc12630430"/>
      <w:bookmarkStart w:id="6684" w:name="_Toc12632925"/>
      <w:bookmarkStart w:id="6685" w:name="_Toc17902997"/>
      <w:r>
        <w:t>Bolagsverket</w:t>
      </w:r>
      <w:bookmarkEnd w:id="6651"/>
      <w:bookmarkEnd w:id="6652"/>
      <w:bookmarkEnd w:id="6653"/>
      <w:bookmarkEnd w:id="6654"/>
      <w:bookmarkEnd w:id="6655"/>
      <w:bookmarkEnd w:id="6656"/>
      <w:bookmarkEnd w:id="6657"/>
      <w:bookmarkEnd w:id="6658"/>
      <w:bookmarkEnd w:id="6659"/>
      <w:bookmarkEnd w:id="6660"/>
      <w:bookmarkEnd w:id="6661"/>
      <w:bookmarkEnd w:id="6662"/>
      <w:bookmarkEnd w:id="6663"/>
      <w:bookmarkEnd w:id="6664"/>
      <w:bookmarkEnd w:id="6665"/>
      <w:bookmarkEnd w:id="6666"/>
      <w:bookmarkEnd w:id="6667"/>
      <w:bookmarkEnd w:id="6668"/>
      <w:bookmarkEnd w:id="6669"/>
      <w:bookmarkEnd w:id="6670"/>
      <w:bookmarkEnd w:id="6671"/>
      <w:bookmarkEnd w:id="6672"/>
      <w:bookmarkEnd w:id="6673"/>
      <w:bookmarkEnd w:id="6674"/>
      <w:bookmarkEnd w:id="6675"/>
      <w:bookmarkEnd w:id="6676"/>
      <w:bookmarkEnd w:id="6677"/>
      <w:bookmarkEnd w:id="6678"/>
      <w:bookmarkEnd w:id="6679"/>
      <w:bookmarkEnd w:id="6680"/>
      <w:bookmarkEnd w:id="6681"/>
      <w:bookmarkEnd w:id="6682"/>
      <w:bookmarkEnd w:id="6683"/>
      <w:bookmarkEnd w:id="6684"/>
      <w:bookmarkEnd w:id="6685"/>
    </w:p>
    <w:p w14:paraId="70CFF809" w14:textId="0104649E" w:rsidR="001447FA" w:rsidRDefault="001447FA" w:rsidP="001447FA">
      <w:pPr>
        <w:pStyle w:val="Brdtext"/>
      </w:pPr>
      <w:r w:rsidRPr="00F42F16">
        <w:t>Enligt förslaget ska Bolagsverket vara registreringsmyndighet</w:t>
      </w:r>
      <w:r>
        <w:t xml:space="preserve"> för tjänste</w:t>
      </w:r>
      <w:r w:rsidR="00694FDE">
        <w:softHyphen/>
      </w:r>
      <w:r>
        <w:t>pensionsföretag och ska i sitt försäkringsregister föra in de uppgifter som enligt lagar och andra författningar ska anmälas för registrering. Bolags</w:t>
      </w:r>
      <w:r w:rsidR="00694FDE">
        <w:softHyphen/>
      </w:r>
      <w:r>
        <w:t>verket har således redan den organisation och de system som krävs för dessa uppgifter. Eventuella kostnader kan därför hanteras inom befintlig</w:t>
      </w:r>
      <w:r w:rsidR="00DE120B">
        <w:t>a</w:t>
      </w:r>
      <w:r>
        <w:t xml:space="preserve"> </w:t>
      </w:r>
      <w:r w:rsidR="00DE120B">
        <w:t>ekonomiska ramar</w:t>
      </w:r>
      <w:r>
        <w:t>.</w:t>
      </w:r>
    </w:p>
    <w:p w14:paraId="756B737E" w14:textId="77777777" w:rsidR="001447FA" w:rsidRPr="007462CC" w:rsidRDefault="001447FA" w:rsidP="00366706">
      <w:pPr>
        <w:pStyle w:val="Rubrik3"/>
      </w:pPr>
      <w:bookmarkStart w:id="6686" w:name="_Toc518472886"/>
      <w:bookmarkStart w:id="6687" w:name="_Toc8059923"/>
      <w:bookmarkStart w:id="6688" w:name="_Toc8061633"/>
      <w:bookmarkStart w:id="6689" w:name="_Toc8062165"/>
      <w:bookmarkStart w:id="6690" w:name="_Toc8064633"/>
      <w:bookmarkStart w:id="6691" w:name="_Toc8391310"/>
      <w:bookmarkStart w:id="6692" w:name="_Toc8391576"/>
      <w:bookmarkStart w:id="6693" w:name="_Toc8644781"/>
      <w:bookmarkStart w:id="6694" w:name="_Toc8645313"/>
      <w:bookmarkStart w:id="6695" w:name="_Toc8817794"/>
      <w:bookmarkStart w:id="6696" w:name="_Toc8818366"/>
      <w:bookmarkStart w:id="6697" w:name="_Toc8825735"/>
      <w:bookmarkStart w:id="6698" w:name="_Toc8831832"/>
      <w:bookmarkStart w:id="6699" w:name="_Toc8832741"/>
      <w:bookmarkStart w:id="6700" w:name="_Toc11153203"/>
      <w:bookmarkStart w:id="6701" w:name="_Toc11161124"/>
      <w:bookmarkStart w:id="6702" w:name="_Toc11167060"/>
      <w:bookmarkStart w:id="6703" w:name="_Toc11167596"/>
      <w:bookmarkStart w:id="6704" w:name="_Toc11169033"/>
      <w:bookmarkStart w:id="6705" w:name="_Toc11845986"/>
      <w:bookmarkStart w:id="6706" w:name="_Toc12611785"/>
      <w:bookmarkStart w:id="6707" w:name="_Toc12625052"/>
      <w:bookmarkStart w:id="6708" w:name="_Toc12627541"/>
      <w:bookmarkStart w:id="6709" w:name="_Toc12630431"/>
      <w:bookmarkStart w:id="6710" w:name="_Toc12632926"/>
      <w:bookmarkStart w:id="6711" w:name="_Toc17902998"/>
      <w:r w:rsidRPr="00366706">
        <w:t>Finansinspektionen</w:t>
      </w:r>
      <w:bookmarkEnd w:id="6686"/>
      <w:bookmarkEnd w:id="6687"/>
      <w:bookmarkEnd w:id="6688"/>
      <w:bookmarkEnd w:id="6689"/>
      <w:bookmarkEnd w:id="6690"/>
      <w:bookmarkEnd w:id="6691"/>
      <w:bookmarkEnd w:id="6692"/>
      <w:bookmarkEnd w:id="6693"/>
      <w:bookmarkEnd w:id="6694"/>
      <w:bookmarkEnd w:id="6695"/>
      <w:bookmarkEnd w:id="6696"/>
      <w:bookmarkEnd w:id="6697"/>
      <w:bookmarkEnd w:id="6698"/>
      <w:bookmarkEnd w:id="6699"/>
      <w:bookmarkEnd w:id="6700"/>
      <w:bookmarkEnd w:id="6701"/>
      <w:bookmarkEnd w:id="6702"/>
      <w:bookmarkEnd w:id="6703"/>
      <w:bookmarkEnd w:id="6704"/>
      <w:bookmarkEnd w:id="6705"/>
      <w:bookmarkEnd w:id="6706"/>
      <w:bookmarkEnd w:id="6707"/>
      <w:bookmarkEnd w:id="6708"/>
      <w:bookmarkEnd w:id="6709"/>
      <w:bookmarkEnd w:id="6710"/>
      <w:bookmarkEnd w:id="6711"/>
    </w:p>
    <w:p w14:paraId="01B0E4BF" w14:textId="2094BF5E" w:rsidR="001447FA" w:rsidRDefault="001447FA" w:rsidP="00A85494">
      <w:pPr>
        <w:pStyle w:val="Brdtextmedindrag"/>
        <w:ind w:firstLine="0"/>
      </w:pPr>
      <w:r w:rsidRPr="00F42F16">
        <w:t xml:space="preserve">Enligt förslaget ska </w:t>
      </w:r>
      <w:r>
        <w:t>Finansinspektionen</w:t>
      </w:r>
      <w:r w:rsidRPr="00F42F16">
        <w:t xml:space="preserve"> vara </w:t>
      </w:r>
      <w:r>
        <w:t>tillsynsmyndighet</w:t>
      </w:r>
      <w:r w:rsidRPr="00F42F16">
        <w:t xml:space="preserve"> för </w:t>
      </w:r>
      <w:r>
        <w:t>tjänste</w:t>
      </w:r>
      <w:r w:rsidR="00694FDE">
        <w:softHyphen/>
      </w:r>
      <w:r>
        <w:t>pensionsföretag</w:t>
      </w:r>
      <w:r w:rsidRPr="00F42F16">
        <w:t>en</w:t>
      </w:r>
      <w:r>
        <w:t>.</w:t>
      </w:r>
      <w:r w:rsidRPr="00F42F16">
        <w:t xml:space="preserve"> </w:t>
      </w:r>
      <w:r>
        <w:t>Samtliga tjänstepensionsföretag kommer be</w:t>
      </w:r>
      <w:r>
        <w:softHyphen/>
        <w:t>höva löpande tillsyn och ärendehantering från Finansinspektionens sida (det gäller t.ex. ändringar av bolagsordningar, beståndsöverlåtelser och lämplighets</w:t>
      </w:r>
      <w:r>
        <w:softHyphen/>
        <w:t xml:space="preserve">prövningar). Tillsynen bör ha samma omfattning som tillsynen över försäkringsföretag. Vidare föreslås </w:t>
      </w:r>
      <w:r w:rsidRPr="00F42F16">
        <w:t xml:space="preserve">också bemyndiganden på </w:t>
      </w:r>
      <w:r w:rsidRPr="00056982">
        <w:t>olika områden.</w:t>
      </w:r>
      <w:r>
        <w:t xml:space="preserve"> </w:t>
      </w:r>
      <w:r w:rsidRPr="00056982">
        <w:t>Det</w:t>
      </w:r>
      <w:r>
        <w:t>ta</w:t>
      </w:r>
      <w:r w:rsidRPr="00056982">
        <w:t xml:space="preserve"> innebär</w:t>
      </w:r>
      <w:r>
        <w:t xml:space="preserve"> att Finansinspektionen</w:t>
      </w:r>
      <w:r w:rsidRPr="00056982">
        <w:t xml:space="preserve"> måste</w:t>
      </w:r>
      <w:r w:rsidRPr="00F42F16">
        <w:t xml:space="preserve"> anpassa sitt tillsyns</w:t>
      </w:r>
      <w:r>
        <w:softHyphen/>
      </w:r>
      <w:r w:rsidRPr="00F42F16">
        <w:t>arbete</w:t>
      </w:r>
      <w:r>
        <w:t xml:space="preserve"> samt</w:t>
      </w:r>
      <w:r w:rsidRPr="00F42F16">
        <w:t xml:space="preserve"> sina</w:t>
      </w:r>
      <w:r>
        <w:t xml:space="preserve"> befintliga</w:t>
      </w:r>
      <w:r w:rsidRPr="00F42F16">
        <w:t xml:space="preserve"> föreskrifter</w:t>
      </w:r>
      <w:r>
        <w:t xml:space="preserve"> och allmänna råd till den nya lag</w:t>
      </w:r>
      <w:r>
        <w:softHyphen/>
        <w:t>stiftningen</w:t>
      </w:r>
      <w:r w:rsidRPr="00F42F16">
        <w:t xml:space="preserve">. </w:t>
      </w:r>
      <w:r>
        <w:t>Det innebär även att Finansinspektionen behöver utarbeta nya föreskrifter och allmänna råd avseende tjänstepensionsföretagens verk</w:t>
      </w:r>
      <w:r>
        <w:softHyphen/>
        <w:t>samhet. I det sammanhanget bör dock beaktas att det finns</w:t>
      </w:r>
      <w:r w:rsidRPr="00F42F16">
        <w:t xml:space="preserve"> likheter mellan det nuvarande regelverket</w:t>
      </w:r>
      <w:r>
        <w:t xml:space="preserve"> för försäkringsföretag</w:t>
      </w:r>
      <w:r w:rsidRPr="00F42F16">
        <w:t xml:space="preserve"> och den reglering</w:t>
      </w:r>
      <w:r>
        <w:t xml:space="preserve"> för tjänstepensionsföretag</w:t>
      </w:r>
      <w:r w:rsidRPr="00F42F16">
        <w:t xml:space="preserve"> som</w:t>
      </w:r>
      <w:r>
        <w:t xml:space="preserve"> nu</w:t>
      </w:r>
      <w:r w:rsidRPr="00F42F16">
        <w:t xml:space="preserve"> föreslå</w:t>
      </w:r>
      <w:r>
        <w:t>s, samt att de befintliga företag som kan omfattas av den nya regleringen redan står under Finansinspektionens tillsyn</w:t>
      </w:r>
      <w:r w:rsidRPr="00F42F16">
        <w:t xml:space="preserve">. </w:t>
      </w:r>
    </w:p>
    <w:p w14:paraId="7A442416" w14:textId="0A78DC84" w:rsidR="001447FA" w:rsidRDefault="001447FA" w:rsidP="001447FA">
      <w:pPr>
        <w:pStyle w:val="Brdtextmedindrag"/>
        <w:rPr>
          <w:rFonts w:ascii="TimesNewRomanPSMT" w:hAnsi="TimesNewRomanPSMT" w:cs="TimesNewRomanPSMT"/>
        </w:rPr>
      </w:pPr>
      <w:r w:rsidRPr="00056982">
        <w:rPr>
          <w:spacing w:val="-4"/>
        </w:rPr>
        <w:t xml:space="preserve">Till detta kommer </w:t>
      </w:r>
      <w:r>
        <w:rPr>
          <w:spacing w:val="-4"/>
        </w:rPr>
        <w:t xml:space="preserve">dock </w:t>
      </w:r>
      <w:r w:rsidRPr="00056982">
        <w:rPr>
          <w:spacing w:val="-4"/>
        </w:rPr>
        <w:t>att eventuella omvandlingar av tjänstepensions</w:t>
      </w:r>
      <w:r w:rsidRPr="00056982">
        <w:rPr>
          <w:spacing w:val="-4"/>
        </w:rPr>
        <w:softHyphen/>
        <w:t>kassor</w:t>
      </w:r>
      <w:r w:rsidRPr="00F42F16">
        <w:t xml:space="preserve"> och försäkringsföretag kan antas komma att kräva ett </w:t>
      </w:r>
      <w:r>
        <w:t xml:space="preserve">relativt </w:t>
      </w:r>
      <w:r w:rsidRPr="00F42F16">
        <w:t>om</w:t>
      </w:r>
      <w:r>
        <w:softHyphen/>
      </w:r>
      <w:r w:rsidRPr="00F42F16">
        <w:t>fattande arbete</w:t>
      </w:r>
      <w:r w:rsidR="005660D1">
        <w:t>.</w:t>
      </w:r>
      <w:r>
        <w:t xml:space="preserve"> Vidare innebär Finansinspektionen</w:t>
      </w:r>
      <w:r w:rsidRPr="00F42F16">
        <w:t>s tillsyns</w:t>
      </w:r>
      <w:r>
        <w:softHyphen/>
      </w:r>
      <w:r w:rsidRPr="00F42F16">
        <w:t xml:space="preserve">ansvar att inrapporteringen </w:t>
      </w:r>
      <w:r w:rsidRPr="00056982">
        <w:rPr>
          <w:spacing w:val="-2"/>
        </w:rPr>
        <w:t>till inspektionen och webbsidor måste ändras och upp</w:t>
      </w:r>
      <w:r w:rsidR="00694FDE">
        <w:rPr>
          <w:spacing w:val="-2"/>
        </w:rPr>
        <w:softHyphen/>
      </w:r>
      <w:r w:rsidRPr="00056982">
        <w:rPr>
          <w:spacing w:val="-2"/>
        </w:rPr>
        <w:t>dateras. Detta</w:t>
      </w:r>
      <w:r w:rsidRPr="00F42F16">
        <w:t xml:space="preserve"> kräver vissa utbildningsinsatser, både internt och externt. Dessa </w:t>
      </w:r>
      <w:r w:rsidRPr="00056982">
        <w:rPr>
          <w:spacing w:val="-2"/>
        </w:rPr>
        <w:t xml:space="preserve">kostnader är till sin natur mer av engångskaraktär. </w:t>
      </w:r>
      <w:r>
        <w:rPr>
          <w:spacing w:val="-2"/>
        </w:rPr>
        <w:t>Det kan även finnas behov av att ändra och utveckla rapporteringssystemet. Även dessa kostnader är av engångskaraktär.</w:t>
      </w:r>
      <w:r w:rsidRPr="00525923">
        <w:rPr>
          <w:rFonts w:ascii="TimesNewRomanPSMT" w:hAnsi="TimesNewRomanPSMT" w:cs="TimesNewRomanPSMT"/>
        </w:rPr>
        <w:t xml:space="preserve"> </w:t>
      </w:r>
    </w:p>
    <w:p w14:paraId="232962BF" w14:textId="77777777" w:rsidR="001447FA" w:rsidRDefault="001447FA" w:rsidP="001447FA">
      <w:pPr>
        <w:pStyle w:val="Brdtextmedindrag"/>
      </w:pPr>
      <w:r>
        <w:rPr>
          <w:rFonts w:ascii="TimesNewRomanPSMT" w:hAnsi="TimesNewRomanPSMT" w:cs="TimesNewRomanPSMT"/>
        </w:rPr>
        <w:t>Finansinspektionen nämner i sitt remissvar att kostnader inte bara av engångskaraktär kommer att uppstå, eftersom parallella regleringar kan förväntas skapa tolkningssvårigheter vid såväl tillståndshantering som tillsynsarbete.</w:t>
      </w:r>
    </w:p>
    <w:p w14:paraId="05BE0272" w14:textId="34903177" w:rsidR="001447FA" w:rsidRDefault="001447FA" w:rsidP="001447FA">
      <w:pPr>
        <w:pStyle w:val="Brdtextmedindrag"/>
      </w:pPr>
      <w:r>
        <w:t>Sammanfattningsvis kan det konstateras att förslagen innebär nya och delvis utökade arbetsuppgifter för Finansinspektionen. Den ökade arbets</w:t>
      </w:r>
      <w:r w:rsidR="00694FDE">
        <w:softHyphen/>
      </w:r>
      <w:r>
        <w:t>belastningen som uppstår genom omarbetning av befintliga före</w:t>
      </w:r>
      <w:r>
        <w:softHyphen/>
        <w:t xml:space="preserve">skrifter och allmänna råd, och framtagande av nya sådana, samt genom hantering av ansökningar om omvandling, får dock i huvudsak anses vara av </w:t>
      </w:r>
      <w:r>
        <w:lastRenderedPageBreak/>
        <w:t xml:space="preserve">engångskaraktär. Samtliga budgetära konsekvenser ska hanteras inom befintliga </w:t>
      </w:r>
      <w:r w:rsidR="005660D1">
        <w:t>ekonomiska ramar</w:t>
      </w:r>
      <w:r>
        <w:t>.</w:t>
      </w:r>
    </w:p>
    <w:p w14:paraId="23257976" w14:textId="77777777" w:rsidR="00D04BFD" w:rsidRDefault="00D04BFD" w:rsidP="001447FA">
      <w:pPr>
        <w:pStyle w:val="Brdtextmedindrag"/>
      </w:pPr>
    </w:p>
    <w:p w14:paraId="657086B6" w14:textId="77777777" w:rsidR="001447FA" w:rsidRDefault="001447FA" w:rsidP="00D04BFD">
      <w:pPr>
        <w:pStyle w:val="Rubrik3"/>
        <w:spacing w:before="0"/>
      </w:pPr>
      <w:bookmarkStart w:id="6712" w:name="_Toc518396761"/>
      <w:bookmarkStart w:id="6713" w:name="_Toc518401072"/>
      <w:bookmarkStart w:id="6714" w:name="_Toc518401789"/>
      <w:bookmarkStart w:id="6715" w:name="_Toc518402028"/>
      <w:bookmarkStart w:id="6716" w:name="_Toc518463182"/>
      <w:bookmarkStart w:id="6717" w:name="_Toc518462878"/>
      <w:bookmarkStart w:id="6718" w:name="_Toc518463834"/>
      <w:bookmarkStart w:id="6719" w:name="_Toc518464209"/>
      <w:bookmarkStart w:id="6720" w:name="_Toc518464448"/>
      <w:bookmarkStart w:id="6721" w:name="_Toc518472887"/>
      <w:bookmarkStart w:id="6722" w:name="_Toc8059924"/>
      <w:bookmarkStart w:id="6723" w:name="_Toc8061634"/>
      <w:bookmarkStart w:id="6724" w:name="_Toc8062166"/>
      <w:bookmarkStart w:id="6725" w:name="_Toc8064634"/>
      <w:bookmarkStart w:id="6726" w:name="_Toc8391311"/>
      <w:bookmarkStart w:id="6727" w:name="_Toc8391577"/>
      <w:bookmarkStart w:id="6728" w:name="_Toc8644782"/>
      <w:bookmarkStart w:id="6729" w:name="_Toc8645314"/>
      <w:bookmarkStart w:id="6730" w:name="_Toc8817795"/>
      <w:bookmarkStart w:id="6731" w:name="_Toc8818367"/>
      <w:bookmarkStart w:id="6732" w:name="_Toc8825736"/>
      <w:bookmarkStart w:id="6733" w:name="_Toc8831833"/>
      <w:bookmarkStart w:id="6734" w:name="_Toc8832742"/>
      <w:bookmarkStart w:id="6735" w:name="_Toc11153204"/>
      <w:bookmarkStart w:id="6736" w:name="_Toc11161125"/>
      <w:bookmarkStart w:id="6737" w:name="_Toc11167061"/>
      <w:bookmarkStart w:id="6738" w:name="_Toc11167597"/>
      <w:bookmarkStart w:id="6739" w:name="_Toc11169034"/>
      <w:bookmarkStart w:id="6740" w:name="_Toc11845987"/>
      <w:bookmarkStart w:id="6741" w:name="_Toc12611786"/>
      <w:bookmarkStart w:id="6742" w:name="_Toc12625053"/>
      <w:bookmarkStart w:id="6743" w:name="_Toc12627542"/>
      <w:bookmarkStart w:id="6744" w:name="_Toc12630432"/>
      <w:bookmarkStart w:id="6745" w:name="_Toc12632927"/>
      <w:bookmarkStart w:id="6746" w:name="_Toc17902999"/>
      <w:r w:rsidRPr="00366706">
        <w:t>Sveriges</w:t>
      </w:r>
      <w:r>
        <w:t xml:space="preserve"> Domstolar</w:t>
      </w:r>
      <w:bookmarkEnd w:id="6712"/>
      <w:bookmarkEnd w:id="6713"/>
      <w:bookmarkEnd w:id="6714"/>
      <w:bookmarkEnd w:id="6715"/>
      <w:bookmarkEnd w:id="6716"/>
      <w:bookmarkEnd w:id="6717"/>
      <w:bookmarkEnd w:id="6718"/>
      <w:bookmarkEnd w:id="6719"/>
      <w:bookmarkEnd w:id="6720"/>
      <w:bookmarkEnd w:id="6721"/>
      <w:bookmarkEnd w:id="6722"/>
      <w:bookmarkEnd w:id="6723"/>
      <w:bookmarkEnd w:id="6724"/>
      <w:bookmarkEnd w:id="6725"/>
      <w:bookmarkEnd w:id="6726"/>
      <w:bookmarkEnd w:id="6727"/>
      <w:bookmarkEnd w:id="6728"/>
      <w:bookmarkEnd w:id="6729"/>
      <w:bookmarkEnd w:id="6730"/>
      <w:bookmarkEnd w:id="6731"/>
      <w:bookmarkEnd w:id="6732"/>
      <w:bookmarkEnd w:id="6733"/>
      <w:bookmarkEnd w:id="6734"/>
      <w:bookmarkEnd w:id="6735"/>
      <w:bookmarkEnd w:id="6736"/>
      <w:bookmarkEnd w:id="6737"/>
      <w:bookmarkEnd w:id="6738"/>
      <w:bookmarkEnd w:id="6739"/>
      <w:bookmarkEnd w:id="6740"/>
      <w:bookmarkEnd w:id="6741"/>
      <w:bookmarkEnd w:id="6742"/>
      <w:bookmarkEnd w:id="6743"/>
      <w:bookmarkEnd w:id="6744"/>
      <w:bookmarkEnd w:id="6745"/>
      <w:bookmarkEnd w:id="6746"/>
    </w:p>
    <w:p w14:paraId="28ECCFE8" w14:textId="77777777" w:rsidR="001447FA" w:rsidRDefault="001447FA" w:rsidP="001447FA">
      <w:pPr>
        <w:pStyle w:val="Brdtext"/>
      </w:pPr>
      <w:r>
        <w:t>Enligt den föreslagna nya lagen om tjänstepensionsföretag ska, i likhet med det som gäller enligt försäkringsrörelselagen, Finansinspektionens och Bolagsverkets beslut få överklagas till allmän förvaltningsdomstol respektive allmän domstol. Det ska även vara möjligt att begära förklaring av allmän förvaltningsdomstol att vissa ärenden hos Finansinspektionen onödigt uppehålls.</w:t>
      </w:r>
    </w:p>
    <w:p w14:paraId="1FF0BE51" w14:textId="33FAF9D3" w:rsidR="001447FA" w:rsidRDefault="001447FA" w:rsidP="001447FA">
      <w:pPr>
        <w:pStyle w:val="Brdtextmedindrag"/>
      </w:pPr>
      <w:r w:rsidRPr="00371799">
        <w:t xml:space="preserve">Förvaltningsrätten </w:t>
      </w:r>
      <w:r>
        <w:t>i Stockholm och</w:t>
      </w:r>
      <w:r w:rsidRPr="00371799">
        <w:t xml:space="preserve"> Kammarrätten i Stockholm </w:t>
      </w:r>
      <w:r>
        <w:t>nämner i sina remissvar att den nya regleringen kommer medföra en</w:t>
      </w:r>
      <w:r w:rsidRPr="00371799">
        <w:t xml:space="preserve"> </w:t>
      </w:r>
      <w:r>
        <w:t xml:space="preserve">ökad arbetsmängd, </w:t>
      </w:r>
      <w:r w:rsidRPr="00371799">
        <w:t xml:space="preserve">mer komplexa </w:t>
      </w:r>
      <w:r>
        <w:t xml:space="preserve">fall </w:t>
      </w:r>
      <w:r w:rsidRPr="00371799">
        <w:t xml:space="preserve">och </w:t>
      </w:r>
      <w:r>
        <w:t xml:space="preserve">tidigare </w:t>
      </w:r>
      <w:r w:rsidRPr="00371799">
        <w:t xml:space="preserve">oprövade </w:t>
      </w:r>
      <w:r>
        <w:t>frågor.</w:t>
      </w:r>
      <w:r w:rsidRPr="001B11CA">
        <w:t xml:space="preserve"> </w:t>
      </w:r>
      <w:r>
        <w:t>Bedöm</w:t>
      </w:r>
      <w:r w:rsidR="00004E6E">
        <w:softHyphen/>
      </w:r>
      <w:r>
        <w:t>ningen är dock att förslagen endast leder till ett begränsat antal mål i domstolarna och att kostnaderna för detta kan hanteras inom befintliga anslagsramar.</w:t>
      </w:r>
    </w:p>
    <w:p w14:paraId="71C1E464" w14:textId="77777777" w:rsidR="001447FA" w:rsidRDefault="001447FA" w:rsidP="00366706">
      <w:pPr>
        <w:pStyle w:val="Rubrik2"/>
      </w:pPr>
      <w:bookmarkStart w:id="6747" w:name="_Toc8059925"/>
      <w:bookmarkStart w:id="6748" w:name="_Toc8061635"/>
      <w:bookmarkStart w:id="6749" w:name="_Toc8062167"/>
      <w:bookmarkStart w:id="6750" w:name="_Toc8064635"/>
      <w:bookmarkStart w:id="6751" w:name="_Toc8391312"/>
      <w:bookmarkStart w:id="6752" w:name="_Toc8391578"/>
      <w:bookmarkStart w:id="6753" w:name="_Toc8644783"/>
      <w:bookmarkStart w:id="6754" w:name="_Toc8645315"/>
      <w:bookmarkStart w:id="6755" w:name="_Toc8817796"/>
      <w:bookmarkStart w:id="6756" w:name="_Toc8818368"/>
      <w:bookmarkStart w:id="6757" w:name="_Toc8825737"/>
      <w:bookmarkStart w:id="6758" w:name="_Toc8831834"/>
      <w:bookmarkStart w:id="6759" w:name="_Toc8832743"/>
      <w:bookmarkStart w:id="6760" w:name="_Toc11153205"/>
      <w:bookmarkStart w:id="6761" w:name="_Toc11161126"/>
      <w:bookmarkStart w:id="6762" w:name="_Toc11167062"/>
      <w:bookmarkStart w:id="6763" w:name="_Toc11167598"/>
      <w:bookmarkStart w:id="6764" w:name="_Toc11169035"/>
      <w:bookmarkStart w:id="6765" w:name="_Toc11845988"/>
      <w:bookmarkStart w:id="6766" w:name="_Toc12611787"/>
      <w:bookmarkStart w:id="6767" w:name="_Toc12625054"/>
      <w:bookmarkStart w:id="6768" w:name="_Toc12627543"/>
      <w:bookmarkStart w:id="6769" w:name="_Toc12630433"/>
      <w:bookmarkStart w:id="6770" w:name="_Toc12632928"/>
      <w:bookmarkStart w:id="6771" w:name="_Toc17903000"/>
      <w:r>
        <w:t>Konsekvenser av genomförandet av direktivet om aktieägares rättigheter</w:t>
      </w:r>
      <w:bookmarkEnd w:id="6747"/>
      <w:bookmarkEnd w:id="6748"/>
      <w:bookmarkEnd w:id="6749"/>
      <w:bookmarkEnd w:id="6750"/>
      <w:bookmarkEnd w:id="6751"/>
      <w:bookmarkEnd w:id="6752"/>
      <w:bookmarkEnd w:id="6753"/>
      <w:bookmarkEnd w:id="6754"/>
      <w:bookmarkEnd w:id="6755"/>
      <w:bookmarkEnd w:id="6756"/>
      <w:bookmarkEnd w:id="6757"/>
      <w:bookmarkEnd w:id="6758"/>
      <w:bookmarkEnd w:id="6759"/>
      <w:bookmarkEnd w:id="6760"/>
      <w:bookmarkEnd w:id="6761"/>
      <w:bookmarkEnd w:id="6762"/>
      <w:bookmarkEnd w:id="6763"/>
      <w:bookmarkEnd w:id="6764"/>
      <w:bookmarkEnd w:id="6765"/>
      <w:bookmarkEnd w:id="6766"/>
      <w:bookmarkEnd w:id="6767"/>
      <w:bookmarkEnd w:id="6768"/>
      <w:bookmarkEnd w:id="6769"/>
      <w:bookmarkEnd w:id="6770"/>
      <w:bookmarkEnd w:id="6771"/>
    </w:p>
    <w:p w14:paraId="3663CEA8" w14:textId="77777777" w:rsidR="001447FA" w:rsidRPr="00634891" w:rsidRDefault="001447FA" w:rsidP="001447FA">
      <w:pPr>
        <w:pStyle w:val="Brdtext"/>
      </w:pPr>
      <w:r w:rsidRPr="00634891">
        <w:t xml:space="preserve">De föreslagna </w:t>
      </w:r>
      <w:r w:rsidRPr="004F0A4B">
        <w:t>bestämmelserna i den nya lagen om tjänstepensionsföretag</w:t>
      </w:r>
      <w:r w:rsidRPr="00634891">
        <w:t xml:space="preserve"> är påkallade av de nya EU-reglerna. Bestämmelserna i ändrings</w:t>
      </w:r>
      <w:r>
        <w:t>direktivet är tvingande. Möjlighe</w:t>
      </w:r>
      <w:r w:rsidRPr="00634891">
        <w:t>terna att välja alternativa lösningar</w:t>
      </w:r>
      <w:r>
        <w:t xml:space="preserve"> är mycket be</w:t>
      </w:r>
      <w:r>
        <w:softHyphen/>
        <w:t>gränsade. Ändrings</w:t>
      </w:r>
      <w:r w:rsidRPr="00634891">
        <w:t>direktivet ger dock medlems</w:t>
      </w:r>
      <w:r w:rsidRPr="00634891">
        <w:softHyphen/>
        <w:t>staterna vissa val</w:t>
      </w:r>
      <w:r>
        <w:softHyphen/>
      </w:r>
      <w:r w:rsidRPr="00634891">
        <w:t>möjlig</w:t>
      </w:r>
      <w:r>
        <w:softHyphen/>
      </w:r>
      <w:r w:rsidRPr="00634891">
        <w:t>heter.</w:t>
      </w:r>
      <w:r>
        <w:t xml:space="preserve"> I valet mellan olika alter</w:t>
      </w:r>
      <w:r w:rsidRPr="00634891">
        <w:t>nativ är strävan att välja det alterna</w:t>
      </w:r>
      <w:r>
        <w:t>tiv som innebär den minsta adminis</w:t>
      </w:r>
      <w:r w:rsidRPr="00634891">
        <w:t>trativa bördan för det enskilda företage</w:t>
      </w:r>
      <w:r>
        <w:t>t. Vidare hålls den administra</w:t>
      </w:r>
      <w:r w:rsidRPr="00634891">
        <w:t>tiva bördan nere genom utgångspunkten</w:t>
      </w:r>
      <w:r>
        <w:t xml:space="preserve"> att inte gå längre än ändringsdirek</w:t>
      </w:r>
      <w:r w:rsidRPr="00634891">
        <w:t xml:space="preserve">tivets krav. </w:t>
      </w:r>
    </w:p>
    <w:p w14:paraId="2DFBE676" w14:textId="77777777" w:rsidR="001447FA" w:rsidRPr="00634891" w:rsidRDefault="001447FA" w:rsidP="001447FA">
      <w:pPr>
        <w:pStyle w:val="Brdtextmedindrag"/>
      </w:pPr>
      <w:r w:rsidRPr="00634891">
        <w:t xml:space="preserve">För tjänstepensionsföretagen föreslås nya informationsskyldigheter. </w:t>
      </w:r>
      <w:r>
        <w:t>Som flera remissin</w:t>
      </w:r>
      <w:r w:rsidRPr="00634891">
        <w:t>stanser påpekar kan skyldigheterna antas leda till ökade administrativa kostnader för de berörda företagen. Vissa av informations</w:t>
      </w:r>
      <w:r w:rsidRPr="00634891">
        <w:softHyphen/>
        <w:t>kraven finns dock redan i självregleringen. Kraven är därför inte helt nya, även om detaljnivån nu ökar. Det ska dessutom vara möjligt att avstå från att följa vissa krav. Regeringen bedömer därför att de ökade administrativa bördorna inte kan antas vara betydande.</w:t>
      </w:r>
    </w:p>
    <w:p w14:paraId="33C51822" w14:textId="77777777" w:rsidR="001447FA" w:rsidRPr="00634891" w:rsidRDefault="001447FA" w:rsidP="001447FA">
      <w:pPr>
        <w:pStyle w:val="Brdtextmedindrag"/>
      </w:pPr>
      <w:r w:rsidRPr="00634891">
        <w:t>Som flera remissinstanser påtalar har svenska institutionella investerare och kapitalförvaltare redan i dag generellt sett ett stort och långsiktigt enga</w:t>
      </w:r>
      <w:r w:rsidRPr="00634891">
        <w:softHyphen/>
        <w:t>gemang i de bolag i vilka de investerar. Ändringarna får anses skapa incitament för dem att engagera sig ytterligare. Ett engagemang bidrar till en god bolagsstyrning och i förlängningen en sund marknad och ett fun</w:t>
      </w:r>
      <w:r w:rsidRPr="00634891">
        <w:softHyphen/>
        <w:t xml:space="preserve">gerande näringsliv, vilket gynnar bl.a. investerarna. </w:t>
      </w:r>
    </w:p>
    <w:p w14:paraId="2B3B8CF8" w14:textId="77777777" w:rsidR="001447FA" w:rsidRPr="00634891" w:rsidRDefault="001447FA" w:rsidP="001447FA">
      <w:pPr>
        <w:pStyle w:val="Brdtextmedindrag"/>
      </w:pPr>
      <w:r w:rsidRPr="00634891">
        <w:t>Förslagen innebär att Finansinspektionens tillsyns</w:t>
      </w:r>
      <w:r w:rsidRPr="004F0A4B">
        <w:t>uppgifter</w:t>
      </w:r>
      <w:r w:rsidRPr="00634891">
        <w:t xml:space="preserve"> utökas. Sett till de</w:t>
      </w:r>
      <w:r w:rsidRPr="004F0A4B">
        <w:t>t tillsyns</w:t>
      </w:r>
      <w:r w:rsidRPr="00634891">
        <w:t xml:space="preserve">ansvar som Finansinspektionen redan har över de företag som omfattas av regleringen </w:t>
      </w:r>
      <w:r w:rsidRPr="004F0A4B">
        <w:t>rör det sig om en be</w:t>
      </w:r>
      <w:r w:rsidRPr="00634891">
        <w:t>gränsad ökning av arbets</w:t>
      </w:r>
      <w:r>
        <w:softHyphen/>
      </w:r>
      <w:r w:rsidRPr="00634891">
        <w:t>uppgifter som endast kommer ha en marginell påverkan på Finans</w:t>
      </w:r>
      <w:r>
        <w:softHyphen/>
      </w:r>
      <w:r w:rsidRPr="00634891">
        <w:t>inspek</w:t>
      </w:r>
      <w:r>
        <w:softHyphen/>
      </w:r>
      <w:r w:rsidRPr="00634891">
        <w:t xml:space="preserve">tionens verksamhet. Kostnaderna kan </w:t>
      </w:r>
      <w:r w:rsidRPr="004F0A4B">
        <w:t>hanteras inom befintliga ramar.</w:t>
      </w:r>
    </w:p>
    <w:p w14:paraId="01741F6B" w14:textId="244F5A24" w:rsidR="001447FA" w:rsidRDefault="001447FA" w:rsidP="00D04BFD">
      <w:pPr>
        <w:pStyle w:val="Brdtextmedindrag"/>
        <w:spacing w:after="360"/>
      </w:pPr>
      <w:r w:rsidRPr="00634891">
        <w:t>Ändringarna bedöms inte föranleda negativa effekter för företagens ar</w:t>
      </w:r>
      <w:r w:rsidRPr="00634891">
        <w:softHyphen/>
        <w:t xml:space="preserve">betsförutsättningar, konkurrensförmåga eller villkor i övrigt. De bedöms </w:t>
      </w:r>
      <w:r w:rsidRPr="00634891">
        <w:lastRenderedPageBreak/>
        <w:t>inte få några konsekvenser för jämställdheten mellan män och kvinnor. De bedöms inte heller i övrigt ha några sociala eller miljömässiga konsek</w:t>
      </w:r>
      <w:r w:rsidRPr="00634891">
        <w:softHyphen/>
        <w:t>venser.</w:t>
      </w:r>
    </w:p>
    <w:p w14:paraId="37429D77" w14:textId="77777777" w:rsidR="0034465A" w:rsidRPr="009D7CDA" w:rsidRDefault="0034465A" w:rsidP="00D04BFD">
      <w:pPr>
        <w:pStyle w:val="Rubrik1"/>
        <w:spacing w:before="120"/>
      </w:pPr>
      <w:bookmarkStart w:id="6772" w:name="_Toc518472888"/>
      <w:bookmarkStart w:id="6773" w:name="_Toc8059926"/>
      <w:bookmarkStart w:id="6774" w:name="_Toc8061636"/>
      <w:bookmarkStart w:id="6775" w:name="_Toc8062168"/>
      <w:bookmarkStart w:id="6776" w:name="_Toc8064636"/>
      <w:bookmarkStart w:id="6777" w:name="_Toc8391313"/>
      <w:bookmarkStart w:id="6778" w:name="_Toc8391579"/>
      <w:bookmarkStart w:id="6779" w:name="_Toc8644784"/>
      <w:bookmarkStart w:id="6780" w:name="_Toc8645316"/>
      <w:bookmarkStart w:id="6781" w:name="_Toc8817797"/>
      <w:bookmarkStart w:id="6782" w:name="_Toc8818369"/>
      <w:bookmarkStart w:id="6783" w:name="_Toc8825738"/>
      <w:bookmarkStart w:id="6784" w:name="_Toc8831835"/>
      <w:bookmarkStart w:id="6785" w:name="_Toc8832744"/>
      <w:bookmarkStart w:id="6786" w:name="_Toc11153206"/>
      <w:bookmarkStart w:id="6787" w:name="_Toc11161127"/>
      <w:bookmarkStart w:id="6788" w:name="_Toc11167063"/>
      <w:bookmarkStart w:id="6789" w:name="_Toc11167599"/>
      <w:bookmarkStart w:id="6790" w:name="_Toc11169036"/>
      <w:bookmarkStart w:id="6791" w:name="_Toc11845989"/>
      <w:bookmarkStart w:id="6792" w:name="_Toc12611788"/>
      <w:bookmarkStart w:id="6793" w:name="_Toc12625055"/>
      <w:bookmarkStart w:id="6794" w:name="_Toc12627544"/>
      <w:bookmarkStart w:id="6795" w:name="_Toc12630434"/>
      <w:bookmarkStart w:id="6796" w:name="_Toc12632929"/>
      <w:bookmarkStart w:id="6797" w:name="_Toc17903001"/>
      <w:bookmarkStart w:id="6798" w:name="_Hlk2674865"/>
      <w:r w:rsidRPr="00366706">
        <w:t>Författningskommentar</w:t>
      </w:r>
      <w:bookmarkEnd w:id="6772"/>
      <w:bookmarkEnd w:id="6773"/>
      <w:bookmarkEnd w:id="6774"/>
      <w:bookmarkEnd w:id="6775"/>
      <w:bookmarkEnd w:id="6776"/>
      <w:bookmarkEnd w:id="6777"/>
      <w:bookmarkEnd w:id="6778"/>
      <w:bookmarkEnd w:id="6779"/>
      <w:bookmarkEnd w:id="6780"/>
      <w:bookmarkEnd w:id="6781"/>
      <w:bookmarkEnd w:id="6782"/>
      <w:bookmarkEnd w:id="6783"/>
      <w:bookmarkEnd w:id="6784"/>
      <w:bookmarkEnd w:id="6785"/>
      <w:bookmarkEnd w:id="6786"/>
      <w:bookmarkEnd w:id="6787"/>
      <w:bookmarkEnd w:id="6788"/>
      <w:bookmarkEnd w:id="6789"/>
      <w:bookmarkEnd w:id="6790"/>
      <w:bookmarkEnd w:id="6791"/>
      <w:bookmarkEnd w:id="6792"/>
      <w:bookmarkEnd w:id="6793"/>
      <w:bookmarkEnd w:id="6794"/>
      <w:bookmarkEnd w:id="6795"/>
      <w:bookmarkEnd w:id="6796"/>
      <w:bookmarkEnd w:id="6797"/>
    </w:p>
    <w:p w14:paraId="119FC1E3" w14:textId="77777777" w:rsidR="0034465A" w:rsidRDefault="0034465A" w:rsidP="00366706">
      <w:pPr>
        <w:pStyle w:val="Rubrik2"/>
        <w:spacing w:before="0"/>
      </w:pPr>
      <w:bookmarkStart w:id="6799" w:name="_Toc518396763"/>
      <w:bookmarkStart w:id="6800" w:name="_Toc518401074"/>
      <w:bookmarkStart w:id="6801" w:name="_Toc518401791"/>
      <w:bookmarkStart w:id="6802" w:name="_Toc518402030"/>
      <w:bookmarkStart w:id="6803" w:name="_Toc518463184"/>
      <w:bookmarkStart w:id="6804" w:name="_Toc518462880"/>
      <w:bookmarkStart w:id="6805" w:name="_Toc518463836"/>
      <w:bookmarkStart w:id="6806" w:name="_Toc518464211"/>
      <w:bookmarkStart w:id="6807" w:name="_Toc518464450"/>
      <w:bookmarkStart w:id="6808" w:name="_Toc518472889"/>
      <w:bookmarkStart w:id="6809" w:name="_Toc8059927"/>
      <w:bookmarkStart w:id="6810" w:name="_Toc8061637"/>
      <w:bookmarkStart w:id="6811" w:name="_Toc8062169"/>
      <w:bookmarkStart w:id="6812" w:name="_Toc8064637"/>
      <w:bookmarkStart w:id="6813" w:name="_Toc8391314"/>
      <w:bookmarkStart w:id="6814" w:name="_Toc8391580"/>
      <w:bookmarkStart w:id="6815" w:name="_Toc8644785"/>
      <w:bookmarkStart w:id="6816" w:name="_Toc8645317"/>
      <w:bookmarkStart w:id="6817" w:name="_Toc8817798"/>
      <w:bookmarkStart w:id="6818" w:name="_Toc8818370"/>
      <w:bookmarkStart w:id="6819" w:name="_Toc8825739"/>
      <w:bookmarkStart w:id="6820" w:name="_Toc8831836"/>
      <w:bookmarkStart w:id="6821" w:name="_Toc8832745"/>
      <w:bookmarkStart w:id="6822" w:name="_Toc11153207"/>
      <w:bookmarkStart w:id="6823" w:name="_Toc11161128"/>
      <w:bookmarkStart w:id="6824" w:name="_Toc11167064"/>
      <w:bookmarkStart w:id="6825" w:name="_Toc11167600"/>
      <w:bookmarkStart w:id="6826" w:name="_Toc11169037"/>
      <w:bookmarkStart w:id="6827" w:name="_Toc11845990"/>
      <w:bookmarkStart w:id="6828" w:name="_Toc12611789"/>
      <w:bookmarkStart w:id="6829" w:name="_Toc12625056"/>
      <w:bookmarkStart w:id="6830" w:name="_Toc12627545"/>
      <w:bookmarkStart w:id="6831" w:name="_Toc12630435"/>
      <w:bookmarkStart w:id="6832" w:name="_Toc12632930"/>
      <w:bookmarkStart w:id="6833" w:name="_Toc17903002"/>
      <w:bookmarkStart w:id="6834" w:name="_Hlk500425618"/>
      <w:bookmarkStart w:id="6835" w:name="_Hlk1380499"/>
      <w:r w:rsidRPr="00E50676">
        <w:t>Förslaget</w:t>
      </w:r>
      <w:r>
        <w:t xml:space="preserve"> till lag om tjänstepensionsföretag</w:t>
      </w:r>
      <w:bookmarkEnd w:id="6799"/>
      <w:bookmarkEnd w:id="6800"/>
      <w:bookmarkEnd w:id="6801"/>
      <w:bookmarkEnd w:id="6802"/>
      <w:bookmarkEnd w:id="6803"/>
      <w:bookmarkEnd w:id="6804"/>
      <w:bookmarkEnd w:id="6805"/>
      <w:bookmarkEnd w:id="6806"/>
      <w:bookmarkEnd w:id="6807"/>
      <w:bookmarkEnd w:id="6808"/>
      <w:bookmarkEnd w:id="6809"/>
      <w:bookmarkEnd w:id="6810"/>
      <w:bookmarkEnd w:id="6811"/>
      <w:bookmarkEnd w:id="6812"/>
      <w:bookmarkEnd w:id="6813"/>
      <w:bookmarkEnd w:id="6814"/>
      <w:bookmarkEnd w:id="6815"/>
      <w:bookmarkEnd w:id="6816"/>
      <w:bookmarkEnd w:id="6817"/>
      <w:bookmarkEnd w:id="6818"/>
      <w:bookmarkEnd w:id="6819"/>
      <w:bookmarkEnd w:id="6820"/>
      <w:bookmarkEnd w:id="6821"/>
      <w:bookmarkEnd w:id="6822"/>
      <w:bookmarkEnd w:id="6823"/>
      <w:bookmarkEnd w:id="6824"/>
      <w:bookmarkEnd w:id="6825"/>
      <w:bookmarkEnd w:id="6826"/>
      <w:bookmarkEnd w:id="6827"/>
      <w:bookmarkEnd w:id="6828"/>
      <w:bookmarkEnd w:id="6829"/>
      <w:bookmarkEnd w:id="6830"/>
      <w:bookmarkEnd w:id="6831"/>
      <w:bookmarkEnd w:id="6832"/>
      <w:bookmarkEnd w:id="6833"/>
    </w:p>
    <w:p w14:paraId="38DDEB45" w14:textId="77777777" w:rsidR="0034465A" w:rsidRPr="00593080" w:rsidRDefault="0034465A" w:rsidP="0034465A">
      <w:pPr>
        <w:pStyle w:val="Rubrik4utannumrering"/>
        <w:spacing w:before="0"/>
      </w:pPr>
      <w:bookmarkStart w:id="6836" w:name="_Hlk532372033"/>
      <w:bookmarkEnd w:id="6798"/>
      <w:bookmarkEnd w:id="6834"/>
      <w:r w:rsidRPr="00593080">
        <w:t>1</w:t>
      </w:r>
      <w:r>
        <w:t> kap.</w:t>
      </w:r>
      <w:r w:rsidRPr="00593080">
        <w:t xml:space="preserve"> Inledande bestämmelser</w:t>
      </w:r>
    </w:p>
    <w:p w14:paraId="34978CAF" w14:textId="77777777" w:rsidR="0034465A" w:rsidRPr="00593080" w:rsidRDefault="0034465A" w:rsidP="0034465A">
      <w:pPr>
        <w:pStyle w:val="Rubrik4utannumrering"/>
        <w:spacing w:before="0"/>
      </w:pPr>
      <w:r w:rsidRPr="00593080">
        <w:t>1</w:t>
      </w:r>
      <w:r>
        <w:t> §</w:t>
      </w:r>
    </w:p>
    <w:p w14:paraId="34FCEE84" w14:textId="1F6704E1" w:rsidR="0034465A" w:rsidRDefault="0034465A" w:rsidP="00D04BFD">
      <w:pPr>
        <w:pStyle w:val="Brdtext"/>
        <w:rPr>
          <w:spacing w:val="-2"/>
        </w:rPr>
      </w:pPr>
      <w:r>
        <w:rPr>
          <w:spacing w:val="-2"/>
        </w:rPr>
        <w:t>P</w:t>
      </w:r>
      <w:r w:rsidRPr="0021103C">
        <w:rPr>
          <w:spacing w:val="-2"/>
        </w:rPr>
        <w:t>ar</w:t>
      </w:r>
      <w:r>
        <w:rPr>
          <w:spacing w:val="-2"/>
        </w:rPr>
        <w:t>a</w:t>
      </w:r>
      <w:r w:rsidRPr="0021103C">
        <w:rPr>
          <w:spacing w:val="-2"/>
        </w:rPr>
        <w:t xml:space="preserve">grafen </w:t>
      </w:r>
      <w:r>
        <w:rPr>
          <w:spacing w:val="-2"/>
        </w:rPr>
        <w:t xml:space="preserve">innehåller en bestämmelse om lagens tillämpningsområde. Den genomför delvis artikel 1.1 i andra tjänstepensionsdirektivet. </w:t>
      </w:r>
      <w:r>
        <w:t>Överväg</w:t>
      </w:r>
      <w:r>
        <w:softHyphen/>
        <w:t>an</w:t>
      </w:r>
      <w:r w:rsidR="004A1BBC">
        <w:softHyphen/>
      </w:r>
      <w:r>
        <w:t>dena finns i avsnitten 5.2, 5.3 och 5.5.</w:t>
      </w:r>
    </w:p>
    <w:p w14:paraId="665708BB" w14:textId="77777777" w:rsidR="0034465A" w:rsidRPr="000811CE" w:rsidRDefault="0034465A" w:rsidP="0034465A">
      <w:pPr>
        <w:pStyle w:val="Brdtextmedindrag"/>
      </w:pPr>
      <w:r>
        <w:rPr>
          <w:spacing w:val="-2"/>
        </w:rPr>
        <w:t xml:space="preserve">Lagen gäller för den tjänstepensionsverksamhet som drivs av svenska tjänstepensionsföretag. Med tjänstepensionsverksamhet avses verksamhet avseende tjänstepensionsförsäkringar, vilket är </w:t>
      </w:r>
      <w:r>
        <w:t>en form av försäkrings</w:t>
      </w:r>
      <w:r>
        <w:softHyphen/>
        <w:t>rörelse. Försäkringsrörelselagen (2010:2043, FRL) är endast tillämplig på försäkringsrörelse som drivs av svenska försäkringsföretag (1 kap. 1 § FRL). Den lagen är därför inte tillämplig på tjänstepensionsföretag som driver tjänstepensionsverksamhet. Vissa bestämmelser i försäkrings</w:t>
      </w:r>
      <w:r>
        <w:softHyphen/>
        <w:t xml:space="preserve">rörelselagen är dock tillämpliga även på sådana företag. Det regleras i 16 §. </w:t>
      </w:r>
    </w:p>
    <w:p w14:paraId="33F6D26A" w14:textId="4435776F" w:rsidR="0034465A" w:rsidRPr="000811CE" w:rsidRDefault="0034465A" w:rsidP="00D04BFD">
      <w:pPr>
        <w:pStyle w:val="Brdtextmedindrag"/>
      </w:pPr>
      <w:r>
        <w:t xml:space="preserve">Lagen är även tillämplig på europabolag och europakooperativ med säte i Sverige som driver verksamhet avseende tjänstepensionsförsäkring (se artikel 9.3 i rådets förordning </w:t>
      </w:r>
      <w:r w:rsidR="00524C0B">
        <w:t>(</w:t>
      </w:r>
      <w:r>
        <w:t>EG</w:t>
      </w:r>
      <w:r w:rsidR="00524C0B">
        <w:t>)</w:t>
      </w:r>
      <w:r>
        <w:t xml:space="preserve"> nr 2157/2001 av den 8 oktober 2001 om stadga för europabolag </w:t>
      </w:r>
      <w:r w:rsidR="00524C0B">
        <w:t>(</w:t>
      </w:r>
      <w:r>
        <w:t>SE-förordningen</w:t>
      </w:r>
      <w:r w:rsidR="00524C0B">
        <w:t>)</w:t>
      </w:r>
      <w:r>
        <w:t xml:space="preserve"> och artikel 8.2 i rådets för</w:t>
      </w:r>
      <w:r>
        <w:softHyphen/>
        <w:t xml:space="preserve">ordning </w:t>
      </w:r>
      <w:r w:rsidR="00524C0B">
        <w:t>(</w:t>
      </w:r>
      <w:r>
        <w:t>EG</w:t>
      </w:r>
      <w:r w:rsidR="00524C0B">
        <w:t>)</w:t>
      </w:r>
      <w:r>
        <w:t xml:space="preserve"> nr 1435/2003 av den 22 juli 2003 om stadga för europeiska kooperativa föreningar </w:t>
      </w:r>
      <w:r w:rsidR="00524C0B">
        <w:t>(</w:t>
      </w:r>
      <w:r>
        <w:t>SCE-förordningen</w:t>
      </w:r>
      <w:r w:rsidR="00524C0B">
        <w:t>)).</w:t>
      </w:r>
      <w:r>
        <w:t xml:space="preserve"> Tillämpningen av lagen på europabolag och europakooperativ behandlas även i 2 kap. 2 §.</w:t>
      </w:r>
    </w:p>
    <w:p w14:paraId="1EF2F63D" w14:textId="77777777" w:rsidR="0034465A" w:rsidRDefault="0034465A" w:rsidP="0034465A">
      <w:pPr>
        <w:pStyle w:val="Rubrik4utannumrering"/>
      </w:pPr>
      <w:r>
        <w:t>2 §</w:t>
      </w:r>
    </w:p>
    <w:p w14:paraId="69DD51CF" w14:textId="24B05BD0" w:rsidR="0034465A" w:rsidRDefault="0034465A" w:rsidP="0034465A">
      <w:pPr>
        <w:pStyle w:val="Brdtextmedindrag"/>
        <w:ind w:firstLine="0"/>
      </w:pPr>
      <w:r>
        <w:t>Paragrafen innehåller en hänvisning till den särskilda lagstiftningen för utländska tjänstepensionsinstituts verksamhet i Sverige. Paragrafen mot</w:t>
      </w:r>
      <w:r>
        <w:softHyphen/>
        <w:t>svarar 1 kap. 2 § FRL. Med utländskt tjänstepensionsinstitut avses ett utländskt institut vars hemland hör till EES och som utan att vara försäk</w:t>
      </w:r>
      <w:r>
        <w:softHyphen/>
        <w:t xml:space="preserve">ringsgivare enligt lagen </w:t>
      </w:r>
      <w:r w:rsidR="008E66E6">
        <w:t>(</w:t>
      </w:r>
      <w:r w:rsidR="008E66E6" w:rsidRPr="008E66E6">
        <w:t>1998:293</w:t>
      </w:r>
      <w:r w:rsidR="008E66E6">
        <w:t>)</w:t>
      </w:r>
      <w:r w:rsidR="008E66E6" w:rsidRPr="008E66E6">
        <w:t xml:space="preserve"> </w:t>
      </w:r>
      <w:r>
        <w:t>om utländska försäkringsgivares och tjänstepen</w:t>
      </w:r>
      <w:r>
        <w:softHyphen/>
        <w:t>sionsinstituts verksamhet i Sverige</w:t>
      </w:r>
      <w:r w:rsidRPr="002D2C80">
        <w:t xml:space="preserve"> </w:t>
      </w:r>
      <w:r>
        <w:t>omfattas av andra tjänste</w:t>
      </w:r>
      <w:r w:rsidR="008E66E6">
        <w:softHyphen/>
      </w:r>
      <w:r>
        <w:t>pensions</w:t>
      </w:r>
      <w:r>
        <w:softHyphen/>
        <w:t xml:space="preserve">direktivet (1 kap. 5 § första stycket 3 </w:t>
      </w:r>
      <w:bookmarkStart w:id="6837" w:name="_Hlk3969874"/>
      <w:r w:rsidRPr="002D2C80">
        <w:t xml:space="preserve">lagen om utländska försäkringsgivares och </w:t>
      </w:r>
      <w:r>
        <w:t>tjänstepensionsinstitut</w:t>
      </w:r>
      <w:r w:rsidRPr="002D2C80">
        <w:t>s verksamhet i Sverige</w:t>
      </w:r>
      <w:bookmarkEnd w:id="6837"/>
      <w:r>
        <w:t xml:space="preserve">). </w:t>
      </w:r>
    </w:p>
    <w:p w14:paraId="6A984F42" w14:textId="77777777" w:rsidR="0034465A" w:rsidRDefault="0034465A" w:rsidP="0034465A">
      <w:pPr>
        <w:pStyle w:val="Rubrik4utannumrering"/>
      </w:pPr>
      <w:r>
        <w:t>3 §</w:t>
      </w:r>
    </w:p>
    <w:p w14:paraId="702587BE" w14:textId="77777777" w:rsidR="0034465A" w:rsidRDefault="0034465A" w:rsidP="00D04BFD">
      <w:pPr>
        <w:pStyle w:val="Brdtext"/>
      </w:pPr>
      <w:r>
        <w:t>Paragrafen innehåller en bestämmelse om vilka associationsformer som finns för tjänstepensions</w:t>
      </w:r>
      <w:r>
        <w:softHyphen/>
        <w:t xml:space="preserve">företag. </w:t>
      </w:r>
      <w:r>
        <w:rPr>
          <w:spacing w:val="-2"/>
        </w:rPr>
        <w:t xml:space="preserve">Den genomför artikel 2.1 och delvis artiklarna 1 och 6.1 i andra tjänstepensionsdirektivet. </w:t>
      </w:r>
      <w:r>
        <w:t>Paragrafen är ut</w:t>
      </w:r>
      <w:r>
        <w:softHyphen/>
        <w:t>formad efter förebild av 1 kap. 3 § FRL. Över</w:t>
      </w:r>
      <w:r>
        <w:softHyphen/>
        <w:t xml:space="preserve">vägandena finns i </w:t>
      </w:r>
      <w:r w:rsidRPr="005165E3">
        <w:t xml:space="preserve">avsnitt </w:t>
      </w:r>
      <w:r>
        <w:t>6</w:t>
      </w:r>
      <w:r w:rsidRPr="005165E3">
        <w:t>.</w:t>
      </w:r>
      <w:r w:rsidRPr="000820FE">
        <w:t>1</w:t>
      </w:r>
      <w:r w:rsidRPr="005165E3">
        <w:t>.</w:t>
      </w:r>
    </w:p>
    <w:p w14:paraId="6AD56C06" w14:textId="77777777" w:rsidR="0034465A" w:rsidRPr="00DC3288" w:rsidRDefault="0034465A" w:rsidP="0034465A">
      <w:pPr>
        <w:pStyle w:val="Brdtextmedindrag"/>
      </w:pPr>
      <w:r>
        <w:t xml:space="preserve">De tillåtna associationsformerna för tjänstepensionsföretag motsvarar de som är tillåtna för försäkringsföretag. Med tjänstepensionsaktiebolag </w:t>
      </w:r>
      <w:r>
        <w:lastRenderedPageBreak/>
        <w:t>avses ett aktiebolag som har fått tillstånd att driva tjänstepensions</w:t>
      </w:r>
      <w:r>
        <w:softHyphen/>
        <w:t>verksamhet enligt denna lag.</w:t>
      </w:r>
      <w:r w:rsidRPr="00764242">
        <w:t xml:space="preserve"> </w:t>
      </w:r>
      <w:r>
        <w:t>Ett ömsesidigt tjänstepensionsbolag är ett bolag som har till ändamål att främja delägarnas ekonomiska intressen genom tjänstepensionsverksamhet som tjänstepensionsföretag (jfr prop. 2009/10:246 s. 429</w:t>
      </w:r>
      <w:r w:rsidRPr="006A1332">
        <w:t xml:space="preserve"> </w:t>
      </w:r>
      <w:r>
        <w:t>ang. ömsesidiga försäkrings</w:t>
      </w:r>
      <w:r>
        <w:softHyphen/>
        <w:t xml:space="preserve">bolag). I </w:t>
      </w:r>
      <w:r w:rsidRPr="005165E3">
        <w:t>1</w:t>
      </w:r>
      <w:r w:rsidRPr="000820FE">
        <w:t>0</w:t>
      </w:r>
      <w:r>
        <w:t> </w:t>
      </w:r>
      <w:r w:rsidRPr="000820FE">
        <w:t>kap. 4</w:t>
      </w:r>
      <w:r>
        <w:t>7</w:t>
      </w:r>
      <w:r w:rsidRPr="000820FE">
        <w:t xml:space="preserve"> § </w:t>
      </w:r>
      <w:r>
        <w:t>anges att en tjänstepensionsförening är en förening som har till ändamål att främja medlemmarnas ekonomiska intressen genom att driva tjänste</w:t>
      </w:r>
      <w:r>
        <w:softHyphen/>
        <w:t>pensionsverksamhet som tjänstepensionsföretag i vilken medlem</w:t>
      </w:r>
      <w:r>
        <w:softHyphen/>
        <w:t>marna deltar genom att använda föreningens tjänster som försäkrings</w:t>
      </w:r>
      <w:r>
        <w:softHyphen/>
        <w:t>tagare eller som försäkrad.</w:t>
      </w:r>
    </w:p>
    <w:p w14:paraId="189E0084" w14:textId="77777777" w:rsidR="0034465A" w:rsidRDefault="0034465A" w:rsidP="0034465A">
      <w:pPr>
        <w:pStyle w:val="Rubrik4utannumrering"/>
      </w:pPr>
      <w:r>
        <w:t>4 §</w:t>
      </w:r>
    </w:p>
    <w:p w14:paraId="008695CF" w14:textId="77777777" w:rsidR="0034465A" w:rsidRDefault="0034465A" w:rsidP="00D04BFD">
      <w:pPr>
        <w:pStyle w:val="Brdtextmedindrag"/>
        <w:ind w:firstLine="0"/>
      </w:pPr>
      <w:r>
        <w:t>Paragrafen innehåller en definition av tjänstepensionsförsäkring. Defini</w:t>
      </w:r>
      <w:r>
        <w:softHyphen/>
        <w:t>tionen mot</w:t>
      </w:r>
      <w:r>
        <w:softHyphen/>
        <w:t>svarar, inom ramen för tryggandeformen tjänstepensions</w:t>
      </w:r>
      <w:r>
        <w:softHyphen/>
        <w:t>försäk</w:t>
      </w:r>
      <w:r>
        <w:softHyphen/>
        <w:t>ring, definitionen av pensionsförmån i andra tjänstepensions</w:t>
      </w:r>
      <w:r>
        <w:softHyphen/>
        <w:t xml:space="preserve">direktivet (artikel 6.4). </w:t>
      </w:r>
      <w:r>
        <w:rPr>
          <w:spacing w:val="-2"/>
        </w:rPr>
        <w:t xml:space="preserve">Paragrafen genomför artiklarna 6.4 och 10.2 och delvis artikel 6.1 i andra tjänstepensionsdirektivet. </w:t>
      </w:r>
      <w:r>
        <w:t>Över</w:t>
      </w:r>
      <w:r>
        <w:softHyphen/>
        <w:t>vägandena finns i avsnitt 5.4.</w:t>
      </w:r>
    </w:p>
    <w:p w14:paraId="462DCF1C" w14:textId="77777777" w:rsidR="0034465A" w:rsidRDefault="0034465A" w:rsidP="0034465A">
      <w:pPr>
        <w:pStyle w:val="Brdtextmedindrag"/>
      </w:pPr>
      <w:r>
        <w:t>Paragrafen har samma lydelse som 1 kap. 8 § FRL före den 1 januari 2016, vilken är den bestämmelse i svensk rätt som genomförde defini</w:t>
      </w:r>
      <w:r>
        <w:softHyphen/>
        <w:t>tionen av pensionsförmån i första tjänstepensionsdirektivet (se prop. 2004/05:165 s. 219 f.). Paragrafen innehåller dock en hänvisning till 2 kap. 11 § i syfte att förtydliga vad som avses med livförsäkring. Paragrafen innebär att det endast är livförsäkringar enligt 2 kap. 11 § som kan utgöra tjänste</w:t>
      </w:r>
      <w:r>
        <w:softHyphen/>
        <w:t>pensionsförsäkringar. Avgränsningen görs eftersom unionsrätten inte tillåter att ett tjänstepensionsföretag driver direkt skade</w:t>
      </w:r>
      <w:r>
        <w:softHyphen/>
        <w:t>försäkrings</w:t>
      </w:r>
      <w:r>
        <w:softHyphen/>
        <w:t xml:space="preserve">rörelse. </w:t>
      </w:r>
    </w:p>
    <w:p w14:paraId="666F45C1" w14:textId="77777777" w:rsidR="0034465A" w:rsidRPr="0017101F" w:rsidRDefault="0034465A" w:rsidP="0034465A">
      <w:pPr>
        <w:pStyle w:val="Rubrik4utannumrering"/>
      </w:pPr>
      <w:r w:rsidRPr="0017101F">
        <w:t>5 §</w:t>
      </w:r>
    </w:p>
    <w:p w14:paraId="55D3E796" w14:textId="77777777" w:rsidR="0034465A" w:rsidRDefault="0034465A" w:rsidP="0034465A">
      <w:pPr>
        <w:pStyle w:val="Brdtext"/>
        <w:rPr>
          <w:lang w:eastAsia="sv-SE"/>
        </w:rPr>
      </w:pPr>
      <w:r>
        <w:rPr>
          <w:lang w:eastAsia="sv-SE"/>
        </w:rPr>
        <w:t xml:space="preserve">Paragrafen innehåller ett antal definitioner av begrepp som förekommer i lagen. </w:t>
      </w:r>
      <w:r>
        <w:t>Övervägandena finns i avsnitten 5.2, 8.2.1, 8.2.4 och 14.1.2.</w:t>
      </w:r>
    </w:p>
    <w:p w14:paraId="3D68439A" w14:textId="77777777" w:rsidR="0034465A" w:rsidRDefault="0034465A" w:rsidP="0034465A">
      <w:pPr>
        <w:pStyle w:val="Brdtextmedindrag"/>
        <w:rPr>
          <w:lang w:eastAsia="sv-SE"/>
        </w:rPr>
      </w:pPr>
      <w:r>
        <w:rPr>
          <w:lang w:eastAsia="sv-SE"/>
        </w:rPr>
        <w:t>I </w:t>
      </w:r>
      <w:r>
        <w:rPr>
          <w:i/>
          <w:lang w:eastAsia="sv-SE"/>
        </w:rPr>
        <w:t>punkt 1</w:t>
      </w:r>
      <w:r>
        <w:rPr>
          <w:lang w:eastAsia="sv-SE"/>
        </w:rPr>
        <w:t xml:space="preserve"> definieras behörig myndighet. Definitionen genomför artikel 6.8 i andra tjänstepensionsdirektivet.</w:t>
      </w:r>
    </w:p>
    <w:p w14:paraId="63F64A2D" w14:textId="77777777" w:rsidR="0034465A" w:rsidRDefault="0034465A" w:rsidP="0034465A">
      <w:pPr>
        <w:pStyle w:val="Brdtextmedindrag"/>
      </w:pPr>
      <w:r w:rsidRPr="000820FE">
        <w:rPr>
          <w:lang w:eastAsia="sv-SE"/>
        </w:rPr>
        <w:t>I</w:t>
      </w:r>
      <w:r>
        <w:rPr>
          <w:lang w:eastAsia="sv-SE"/>
        </w:rPr>
        <w:t> </w:t>
      </w:r>
      <w:r>
        <w:rPr>
          <w:i/>
          <w:lang w:eastAsia="sv-SE"/>
        </w:rPr>
        <w:t>punkterna 2</w:t>
      </w:r>
      <w:r w:rsidRPr="001E1BD9">
        <w:rPr>
          <w:lang w:eastAsia="sv-SE"/>
        </w:rPr>
        <w:t>–</w:t>
      </w:r>
      <w:r>
        <w:rPr>
          <w:i/>
          <w:lang w:eastAsia="sv-SE"/>
        </w:rPr>
        <w:t>9</w:t>
      </w:r>
      <w:r>
        <w:t xml:space="preserve"> definieras Solvens II-direktivet, blandat finansiellt holdingföretag, EES, EES-försäkringsgivare, försäkringsföretag, försäk</w:t>
      </w:r>
      <w:r>
        <w:softHyphen/>
        <w:t>ringsholdingföretag, försäkringshold</w:t>
      </w:r>
      <w:r>
        <w:softHyphen/>
        <w:t>ingföretag med blandad verk</w:t>
      </w:r>
      <w:r>
        <w:softHyphen/>
        <w:t>samhet och försäkringsgivare från tredjeland. Definitionerna motsvarar defini</w:t>
      </w:r>
      <w:r>
        <w:softHyphen/>
        <w:t>tionerna av dessa begrepp i försäkrings</w:t>
      </w:r>
      <w:r>
        <w:softHyphen/>
        <w:t>rörelselagen (1 kap. 12 § 2–4, 6–8 och 10 FRL), med undantag för definitionen av försäkringsföretag som i denna lag avser företag som har tillstånd att driva försäkringsrörelse enligt försäkringsrörelselagen. Begreppen har bl.a. betydelse för bestämmelserna om grupptillsyn i 16 kap. Avsikten är att begreppen ska ha samma inne</w:t>
      </w:r>
      <w:r>
        <w:softHyphen/>
        <w:t>börd i denna lag som i försäkringsrörelselagen.</w:t>
      </w:r>
    </w:p>
    <w:p w14:paraId="7A889B60" w14:textId="77777777" w:rsidR="0034465A" w:rsidRDefault="0034465A" w:rsidP="0034465A">
      <w:pPr>
        <w:pStyle w:val="Brdtextmedindrag"/>
      </w:pPr>
      <w:r>
        <w:t>I </w:t>
      </w:r>
      <w:r>
        <w:rPr>
          <w:i/>
        </w:rPr>
        <w:t>punkt 10</w:t>
      </w:r>
      <w:r>
        <w:t xml:space="preserve"> definieras MTF-plattform, OTF-plattform och reglerad marknad. Begreppen har betydelse för bestämmelserna om investeringar i 6 kap. och bestämmelserna om offentliggörande i 13 kap. Definitionerna genomför artikel 6.14–6.16 i andra tjänstepensionsdirektivet.</w:t>
      </w:r>
    </w:p>
    <w:p w14:paraId="65BDBBD1" w14:textId="77777777" w:rsidR="0034465A" w:rsidRPr="007D30A1" w:rsidRDefault="0034465A" w:rsidP="0034465A">
      <w:pPr>
        <w:pStyle w:val="Brdtextmedindrag"/>
      </w:pPr>
      <w:r w:rsidRPr="007D30A1">
        <w:t>I </w:t>
      </w:r>
      <w:r w:rsidRPr="007D30A1">
        <w:rPr>
          <w:i/>
        </w:rPr>
        <w:t>punkt</w:t>
      </w:r>
      <w:r>
        <w:rPr>
          <w:i/>
        </w:rPr>
        <w:t> </w:t>
      </w:r>
      <w:r w:rsidRPr="007D30A1">
        <w:rPr>
          <w:i/>
        </w:rPr>
        <w:t>1</w:t>
      </w:r>
      <w:r>
        <w:rPr>
          <w:i/>
        </w:rPr>
        <w:t>1</w:t>
      </w:r>
      <w:r w:rsidRPr="007D30A1">
        <w:t xml:space="preserve"> definieras uppdragsgivande företag. Begreppet har betydelse för bestämmelserna om </w:t>
      </w:r>
      <w:r>
        <w:t xml:space="preserve">gränsöverskridande verksamhet </w:t>
      </w:r>
      <w:r w:rsidRPr="007D30A1">
        <w:t xml:space="preserve">i </w:t>
      </w:r>
      <w:r>
        <w:t>3 k</w:t>
      </w:r>
      <w:r w:rsidRPr="007D30A1">
        <w:t>ap</w:t>
      </w:r>
      <w:r>
        <w:t>.,</w:t>
      </w:r>
      <w:r w:rsidRPr="007D30A1">
        <w:t xml:space="preserve"> </w:t>
      </w:r>
      <w:r>
        <w:t xml:space="preserve">om </w:t>
      </w:r>
      <w:r w:rsidRPr="007D30A1">
        <w:lastRenderedPageBreak/>
        <w:t>investeringar i 6 kap</w:t>
      </w:r>
      <w:r>
        <w:t>. och om gränsöverskridande överlåtelser i 11 kap</w:t>
      </w:r>
      <w:r w:rsidRPr="007D30A1">
        <w:t>. Definitionen genomför artikel 6.3 i andra tjänstepensionsdirektivet.</w:t>
      </w:r>
    </w:p>
    <w:p w14:paraId="3ADB2A33" w14:textId="77777777" w:rsidR="0034465A" w:rsidRDefault="0034465A" w:rsidP="0034465A">
      <w:pPr>
        <w:pStyle w:val="Rubrik4utannumrering"/>
        <w:rPr>
          <w:lang w:eastAsia="sv-SE"/>
        </w:rPr>
      </w:pPr>
      <w:r>
        <w:rPr>
          <w:lang w:eastAsia="sv-SE"/>
        </w:rPr>
        <w:t>6 §</w:t>
      </w:r>
    </w:p>
    <w:p w14:paraId="04EEC83D" w14:textId="77777777" w:rsidR="0034465A" w:rsidRPr="00025CC9" w:rsidRDefault="0034465A" w:rsidP="0034465A">
      <w:pPr>
        <w:pStyle w:val="Brdtext"/>
        <w:rPr>
          <w:lang w:eastAsia="sv-SE"/>
        </w:rPr>
      </w:pPr>
      <w:r>
        <w:rPr>
          <w:lang w:eastAsia="sv-SE"/>
        </w:rPr>
        <w:t>I paragrafen definieras begreppen försäkringstagare och försäkrad. Para</w:t>
      </w:r>
      <w:r>
        <w:rPr>
          <w:lang w:eastAsia="sv-SE"/>
        </w:rPr>
        <w:softHyphen/>
        <w:t>grafen motsvarar 1 kap. 11 § FRL. Övervägandena finns i avsnitt 5.2.</w:t>
      </w:r>
    </w:p>
    <w:p w14:paraId="57847A3D" w14:textId="77777777" w:rsidR="0034465A" w:rsidRDefault="0034465A" w:rsidP="0034465A">
      <w:pPr>
        <w:pStyle w:val="Brdtextmedindrag"/>
      </w:pPr>
      <w:bookmarkStart w:id="6838" w:name="_Hlk500425472"/>
      <w:bookmarkEnd w:id="6836"/>
      <w:r>
        <w:t xml:space="preserve">Vid tjänstepensionsförsäkring är det </w:t>
      </w:r>
      <w:r w:rsidRPr="002F6C1C">
        <w:t xml:space="preserve">vanligtvis </w:t>
      </w:r>
      <w:r>
        <w:t>arbetsgivaren som är försäkringstagare och den anställde som är försäkrad. Det kan dock finnas situationer där den anställde är den som tecknar försäkringen och därmed är försäkringstagare.</w:t>
      </w:r>
    </w:p>
    <w:p w14:paraId="10526B34" w14:textId="77777777" w:rsidR="0034465A" w:rsidRDefault="0034465A" w:rsidP="0034465A">
      <w:pPr>
        <w:pStyle w:val="Brdtextmedindrag"/>
        <w:rPr>
          <w:lang w:eastAsia="sv-SE"/>
        </w:rPr>
      </w:pPr>
      <w:r>
        <w:rPr>
          <w:lang w:eastAsia="sv-SE"/>
        </w:rPr>
        <w:t>I lagen jämställs i många situationer ”andra ersättningsberättigade” med försäkringstagare och försäkrade. Det kan exempelvis vara fråga om efter</w:t>
      </w:r>
      <w:r>
        <w:rPr>
          <w:lang w:eastAsia="sv-SE"/>
        </w:rPr>
        <w:softHyphen/>
        <w:t>levande som har rätt till ersättning enligt försäkringsavtalet, men som inte är försäkringstagare eller försäkrade enligt detsamma. När uttrycket ”försäkringstagarna, de försäkrade och andra ersättningsberättigade” används i lagen avses samma personkrets som i bl.a. 4 kap. 1 § FRL.</w:t>
      </w:r>
    </w:p>
    <w:p w14:paraId="44E752BA" w14:textId="77777777" w:rsidR="0034465A" w:rsidRDefault="0034465A" w:rsidP="0034465A">
      <w:pPr>
        <w:pStyle w:val="Rubrik4utannumrering"/>
        <w:rPr>
          <w:lang w:eastAsia="sv-SE"/>
        </w:rPr>
      </w:pPr>
      <w:r>
        <w:rPr>
          <w:lang w:eastAsia="sv-SE"/>
        </w:rPr>
        <w:t>7 §</w:t>
      </w:r>
    </w:p>
    <w:p w14:paraId="4C5CC584" w14:textId="2EA580EB" w:rsidR="00366706" w:rsidRPr="00366706" w:rsidRDefault="0034465A" w:rsidP="00AA5B6B">
      <w:pPr>
        <w:pStyle w:val="Brdtext"/>
        <w:rPr>
          <w:lang w:eastAsia="sv-SE"/>
        </w:rPr>
      </w:pPr>
      <w:r>
        <w:rPr>
          <w:lang w:eastAsia="sv-SE"/>
        </w:rPr>
        <w:t>I paragrafen preciseras vad som avses med ägarintresse. Paragrafen motsvarar 1 kap. 13 § FRL. Begreppet ägarintresse används i 16 kap.</w:t>
      </w:r>
    </w:p>
    <w:p w14:paraId="137E8535" w14:textId="77777777" w:rsidR="0034465A" w:rsidRPr="00AA5B6B" w:rsidRDefault="0034465A" w:rsidP="00AA5B6B">
      <w:pPr>
        <w:pStyle w:val="Rubrik4utannumrering"/>
      </w:pPr>
      <w:r w:rsidRPr="00AA5B6B">
        <w:t>8 §</w:t>
      </w:r>
    </w:p>
    <w:p w14:paraId="77C901B7" w14:textId="77777777" w:rsidR="0034465A" w:rsidRDefault="0034465A" w:rsidP="0034465A">
      <w:pPr>
        <w:pStyle w:val="Brdtext"/>
        <w:rPr>
          <w:lang w:eastAsia="sv-SE"/>
        </w:rPr>
      </w:pPr>
      <w:r>
        <w:rPr>
          <w:lang w:eastAsia="sv-SE"/>
        </w:rPr>
        <w:t>I paragrafen preciseras vad som avses med nära förbindelser. Paragrafen motsvarar 1 kap. 14 § FRL. Begreppet nära förbindelser används i 2 och 16 kap.</w:t>
      </w:r>
    </w:p>
    <w:p w14:paraId="7553C3E9" w14:textId="77777777" w:rsidR="0034465A" w:rsidRDefault="0034465A" w:rsidP="0034465A">
      <w:pPr>
        <w:pStyle w:val="Rubrik4utannumrering"/>
        <w:rPr>
          <w:lang w:eastAsia="sv-SE"/>
        </w:rPr>
      </w:pPr>
      <w:r>
        <w:rPr>
          <w:lang w:eastAsia="sv-SE"/>
        </w:rPr>
        <w:t>9 §</w:t>
      </w:r>
    </w:p>
    <w:p w14:paraId="298FBA5B" w14:textId="77777777" w:rsidR="0034465A" w:rsidRDefault="0034465A" w:rsidP="0034465A">
      <w:pPr>
        <w:pStyle w:val="Brdtext"/>
        <w:rPr>
          <w:lang w:eastAsia="sv-SE"/>
        </w:rPr>
      </w:pPr>
      <w:r>
        <w:rPr>
          <w:lang w:eastAsia="sv-SE"/>
        </w:rPr>
        <w:t>I paragrafen preciseras vad som avses med kvalificerat innehav. Para</w:t>
      </w:r>
      <w:r>
        <w:rPr>
          <w:lang w:eastAsia="sv-SE"/>
        </w:rPr>
        <w:softHyphen/>
        <w:t>grafen motsvarar 1 kap. 15 § FRL. Begreppet kvalificerat innehav används i 2, 10 och 12 kap.</w:t>
      </w:r>
    </w:p>
    <w:p w14:paraId="09ED0084" w14:textId="77777777" w:rsidR="0034465A" w:rsidRDefault="0034465A" w:rsidP="0034465A">
      <w:pPr>
        <w:pStyle w:val="Rubrik4utannumrering"/>
        <w:rPr>
          <w:lang w:eastAsia="sv-SE"/>
        </w:rPr>
      </w:pPr>
      <w:r>
        <w:rPr>
          <w:lang w:eastAsia="sv-SE"/>
        </w:rPr>
        <w:t>10 §</w:t>
      </w:r>
    </w:p>
    <w:p w14:paraId="6439780E" w14:textId="77777777" w:rsidR="0034465A" w:rsidRDefault="0034465A" w:rsidP="0034465A">
      <w:pPr>
        <w:pStyle w:val="Brdtext"/>
      </w:pPr>
      <w:r>
        <w:rPr>
          <w:lang w:eastAsia="sv-SE"/>
        </w:rPr>
        <w:t xml:space="preserve">I paragrafen regleras vilka bestämmelser i andra lagar och föreskrifter som </w:t>
      </w:r>
      <w:r>
        <w:t>ska tillämpas vid bedömningen av om ett innehav är kvalificerat. Paragrafen motsvarar 1 kap. 16 § FRL första–tredje styckena.</w:t>
      </w:r>
    </w:p>
    <w:p w14:paraId="0BBFA275" w14:textId="77777777" w:rsidR="0034465A" w:rsidRDefault="0034465A" w:rsidP="0034465A">
      <w:pPr>
        <w:pStyle w:val="Rubrik4utannumrering"/>
        <w:rPr>
          <w:lang w:eastAsia="sv-SE"/>
        </w:rPr>
      </w:pPr>
      <w:r>
        <w:rPr>
          <w:lang w:eastAsia="sv-SE"/>
        </w:rPr>
        <w:t>11 §</w:t>
      </w:r>
    </w:p>
    <w:p w14:paraId="51C80F29" w14:textId="77777777" w:rsidR="0034465A" w:rsidRPr="00E50E67" w:rsidRDefault="0034465A" w:rsidP="0034465A">
      <w:pPr>
        <w:pStyle w:val="Brdtext"/>
      </w:pPr>
      <w:r>
        <w:rPr>
          <w:lang w:eastAsia="sv-SE"/>
        </w:rPr>
        <w:t xml:space="preserve">Paragrafen innehåller ytterligare bestämmelser om bedömningen av om ett innehav är kvalificerat. </w:t>
      </w:r>
      <w:r>
        <w:t>Paragrafen motsvarar 1 kap. 16 § FRL fjärde och femte styckena.</w:t>
      </w:r>
    </w:p>
    <w:p w14:paraId="02FA7BA1" w14:textId="77777777" w:rsidR="0034465A" w:rsidRDefault="0034465A" w:rsidP="0034465A">
      <w:pPr>
        <w:pStyle w:val="Rubrik4utannumrering"/>
      </w:pPr>
      <w:r>
        <w:t>12 §</w:t>
      </w:r>
    </w:p>
    <w:p w14:paraId="5E6579E5" w14:textId="77777777" w:rsidR="0034465A" w:rsidRDefault="0034465A" w:rsidP="0034465A">
      <w:pPr>
        <w:pStyle w:val="Brdtext"/>
      </w:pPr>
      <w:r>
        <w:t>I paragrafen definieras begreppet anknutet företag. Paragrafen motsvarar 1 kap. 16 a § FRL. Begreppet anknutet företag används i 16 kap.</w:t>
      </w:r>
    </w:p>
    <w:p w14:paraId="76023F0D" w14:textId="77777777" w:rsidR="0034465A" w:rsidRDefault="0034465A" w:rsidP="0034465A">
      <w:pPr>
        <w:pStyle w:val="Rubrik4utannumrering"/>
      </w:pPr>
      <w:r>
        <w:lastRenderedPageBreak/>
        <w:t>13 §</w:t>
      </w:r>
    </w:p>
    <w:p w14:paraId="4F39C60A" w14:textId="77777777" w:rsidR="0034465A" w:rsidRDefault="0034465A" w:rsidP="0034465A">
      <w:pPr>
        <w:pStyle w:val="Brdtext"/>
      </w:pPr>
      <w:r>
        <w:t>Paragrafen innehåller bestämmelser om när företag anses ha gemensam eller i huvudsak gemensam ledning. Para</w:t>
      </w:r>
      <w:r>
        <w:softHyphen/>
        <w:t>grafen motsvarar 1 kap. 16 b § FRL. Begreppen gemensam eller i huvudsak gemensam ledning används i 12 § och i 10 och 16 kap.</w:t>
      </w:r>
    </w:p>
    <w:p w14:paraId="04F1EB66" w14:textId="77777777" w:rsidR="00D04BFD" w:rsidRPr="00D04BFD" w:rsidRDefault="00D04BFD" w:rsidP="00D04BFD">
      <w:pPr>
        <w:pStyle w:val="Brdtextmedindrag"/>
      </w:pPr>
    </w:p>
    <w:p w14:paraId="766F5242" w14:textId="77777777" w:rsidR="0034465A" w:rsidRDefault="0034465A" w:rsidP="00D04BFD">
      <w:pPr>
        <w:pStyle w:val="Rubrik4utannumrering"/>
        <w:spacing w:before="120"/>
      </w:pPr>
      <w:r>
        <w:t>14 §</w:t>
      </w:r>
    </w:p>
    <w:p w14:paraId="27B3AC02" w14:textId="77777777" w:rsidR="0034465A" w:rsidRDefault="0034465A" w:rsidP="00D04BFD">
      <w:pPr>
        <w:pStyle w:val="Brdtext"/>
        <w:rPr>
          <w:lang w:eastAsia="sv-SE"/>
        </w:rPr>
      </w:pPr>
      <w:r>
        <w:t>Paragrafen reglerar förhållandet mellan denna lag och försäkringsrörelse</w:t>
      </w:r>
      <w:r>
        <w:softHyphen/>
        <w:t>lagen. Övervägandena finns i avsnitt 5.5.</w:t>
      </w:r>
    </w:p>
    <w:p w14:paraId="32DA9049" w14:textId="77777777" w:rsidR="0034465A" w:rsidRDefault="0034465A" w:rsidP="00D04BFD">
      <w:pPr>
        <w:pStyle w:val="Brdtextmedindrag"/>
        <w:rPr>
          <w:lang w:eastAsia="sv-SE"/>
        </w:rPr>
      </w:pPr>
      <w:r>
        <w:t xml:space="preserve">I paragrafen anges att bestämmelserna i försäkringsrörelselagen gäller för tjänstepensionsföretag utöver bestämmelserna i denna lag, när detta uttryckligen anges. </w:t>
      </w:r>
    </w:p>
    <w:p w14:paraId="05DE05E8" w14:textId="77777777" w:rsidR="0034465A" w:rsidRDefault="0034465A" w:rsidP="00D04BFD">
      <w:pPr>
        <w:pStyle w:val="Rubrik4utannumrering"/>
      </w:pPr>
      <w:r>
        <w:t xml:space="preserve">15 § </w:t>
      </w:r>
    </w:p>
    <w:p w14:paraId="31955067" w14:textId="2DC426CA" w:rsidR="0034465A" w:rsidRDefault="0034465A" w:rsidP="0034465A">
      <w:pPr>
        <w:pStyle w:val="Brdtext"/>
      </w:pPr>
      <w:r w:rsidRPr="00D70F3C">
        <w:t xml:space="preserve">I paragrafen </w:t>
      </w:r>
      <w:r>
        <w:t xml:space="preserve">regleras </w:t>
      </w:r>
      <w:r w:rsidRPr="000820FE">
        <w:t xml:space="preserve">att övergångsreglerna för vissa försäkringar i </w:t>
      </w:r>
      <w:r w:rsidRPr="00D70F3C">
        <w:t>1</w:t>
      </w:r>
      <w:r w:rsidRPr="000820FE">
        <w:t> </w:t>
      </w:r>
      <w:r w:rsidRPr="00D70F3C">
        <w:t>kap.</w:t>
      </w:r>
      <w:r w:rsidRPr="000820FE">
        <w:t xml:space="preserve"> 24 och 25 §§</w:t>
      </w:r>
      <w:r w:rsidRPr="00D70F3C">
        <w:t xml:space="preserve"> FRL gäll</w:t>
      </w:r>
      <w:r>
        <w:t>er</w:t>
      </w:r>
      <w:r w:rsidRPr="00D70F3C">
        <w:t xml:space="preserve"> för tjänstepensionsföretag</w:t>
      </w:r>
      <w:r>
        <w:t xml:space="preserve">. </w:t>
      </w:r>
      <w:r w:rsidRPr="00D70F3C">
        <w:t xml:space="preserve">Övervägandena finns i avsnitt </w:t>
      </w:r>
      <w:r>
        <w:t>12</w:t>
      </w:r>
      <w:r w:rsidRPr="00D70F3C">
        <w:t>.</w:t>
      </w:r>
      <w:r>
        <w:t>5</w:t>
      </w:r>
      <w:r w:rsidRPr="00D70F3C">
        <w:t>.</w:t>
      </w:r>
    </w:p>
    <w:p w14:paraId="66E7108D" w14:textId="2BD3780E" w:rsidR="0034465A" w:rsidRDefault="0034465A" w:rsidP="0034465A">
      <w:pPr>
        <w:pStyle w:val="Brdtext"/>
      </w:pPr>
      <w:r>
        <w:t xml:space="preserve">Paragrafen innehåller bestämmelser om tillämpningen av </w:t>
      </w:r>
      <w:r w:rsidRPr="002679CA">
        <w:t xml:space="preserve">lagen </w:t>
      </w:r>
      <w:r>
        <w:t>om försäkrings</w:t>
      </w:r>
      <w:r>
        <w:softHyphen/>
        <w:t>distribution för tjänstepensionsföretag. Över</w:t>
      </w:r>
      <w:r>
        <w:softHyphen/>
        <w:t>vägandena finns i avsnitt 15.4.1.</w:t>
      </w:r>
    </w:p>
    <w:p w14:paraId="4F3D2C12" w14:textId="77777777" w:rsidR="0034465A" w:rsidRDefault="0034465A" w:rsidP="0034465A">
      <w:pPr>
        <w:pStyle w:val="Brdtextmedindrag"/>
      </w:pPr>
      <w:r>
        <w:t>Vad som avses med försäkringsdistribution anges i 1 kap. 1 och 2 §§ lagen om försäkrings</w:t>
      </w:r>
      <w:r>
        <w:softHyphen/>
        <w:t>distribution (se p</w:t>
      </w:r>
      <w:r w:rsidRPr="00911D4E">
        <w:t>rop. 2017/18:216</w:t>
      </w:r>
      <w:r>
        <w:t xml:space="preserve"> s. 102–145). </w:t>
      </w:r>
    </w:p>
    <w:p w14:paraId="78D092DD" w14:textId="045CCB3F" w:rsidR="0034465A" w:rsidRDefault="0034465A" w:rsidP="0034465A">
      <w:pPr>
        <w:pStyle w:val="Brdtextmedindrag"/>
      </w:pPr>
      <w:r>
        <w:t xml:space="preserve">I </w:t>
      </w:r>
      <w:r>
        <w:rPr>
          <w:i/>
        </w:rPr>
        <w:t>tredje</w:t>
      </w:r>
      <w:r w:rsidRPr="000820FE">
        <w:rPr>
          <w:i/>
        </w:rPr>
        <w:t xml:space="preserve"> meningen</w:t>
      </w:r>
      <w:r>
        <w:t xml:space="preserve"> finns en bestämmelse som anger att en sanktionsavgift i anledning av överträdelser av distributionsreglerna </w:t>
      </w:r>
      <w:r w:rsidRPr="009F12E6">
        <w:t>inte få vara så stor att tjänstepensionsföretaget därefter inte uppfyller kraven på stabilitet i lagen</w:t>
      </w:r>
      <w:r>
        <w:t xml:space="preserve"> om tjänste</w:t>
      </w:r>
      <w:r>
        <w:softHyphen/>
        <w:t>pensionsföretag, vilket motsvarar det som gäller för försäk</w:t>
      </w:r>
      <w:r>
        <w:softHyphen/>
        <w:t>rings</w:t>
      </w:r>
      <w:r w:rsidR="004A5970">
        <w:softHyphen/>
      </w:r>
      <w:r>
        <w:t>företag och försäkringsförmedlare enligt 9 kap. 14 § tredje stycket lagen om försäkringsdistribution</w:t>
      </w:r>
      <w:r w:rsidRPr="009F12E6">
        <w:t>.</w:t>
      </w:r>
      <w:r>
        <w:t xml:space="preserve"> </w:t>
      </w:r>
    </w:p>
    <w:p w14:paraId="749F30CD" w14:textId="77777777" w:rsidR="0034465A" w:rsidRDefault="0034465A" w:rsidP="0034465A">
      <w:pPr>
        <w:pStyle w:val="Brdtextmedindrag"/>
        <w:rPr>
          <w:lang w:eastAsia="sv-SE"/>
        </w:rPr>
      </w:pPr>
      <w:r>
        <w:t>I 17 § finns ett bemyndigande för regeringen eller den myndighet som regeringen bestämmer att meddela föreskrifter om vad tjänste</w:t>
      </w:r>
      <w:r>
        <w:softHyphen/>
        <w:t>pensions</w:t>
      </w:r>
      <w:r>
        <w:softHyphen/>
        <w:t>företag ska iaktta när de distribuerar tjänstepensions</w:t>
      </w:r>
      <w:r>
        <w:softHyphen/>
        <w:t>försäkringar (se författningskommentaren till den paragrafen).</w:t>
      </w:r>
    </w:p>
    <w:p w14:paraId="1A2026E1" w14:textId="77777777" w:rsidR="0034465A" w:rsidRDefault="0034465A" w:rsidP="0034465A">
      <w:pPr>
        <w:pStyle w:val="Rubrik4utannumrering"/>
      </w:pPr>
      <w:r>
        <w:t>17 §</w:t>
      </w:r>
    </w:p>
    <w:p w14:paraId="5E8049B2" w14:textId="77777777" w:rsidR="0034465A" w:rsidRDefault="0034465A" w:rsidP="0034465A">
      <w:pPr>
        <w:pStyle w:val="Brdtextmedindrag"/>
        <w:ind w:firstLine="0"/>
      </w:pPr>
      <w:r>
        <w:t>Paragrafen innehåller ett bemyndigande för regeringen eller den myndig</w:t>
      </w:r>
      <w:r>
        <w:softHyphen/>
        <w:t>het som regeringen bestämmer att meddela föreskrifter om vad tjänstepen</w:t>
      </w:r>
      <w:r>
        <w:softHyphen/>
        <w:t>sionsföretag ska iaktta när de distribuerar försäkringar. Övervägandena finns i avsnitt 15.4.1.</w:t>
      </w:r>
    </w:p>
    <w:p w14:paraId="7A982833" w14:textId="6AB17DA9" w:rsidR="0034465A" w:rsidRDefault="0034465A" w:rsidP="0034465A">
      <w:pPr>
        <w:pStyle w:val="Brdtextmedindrag"/>
      </w:pPr>
      <w:r>
        <w:t>Enligt</w:t>
      </w:r>
      <w:r w:rsidRPr="000D0A19">
        <w:t xml:space="preserve"> </w:t>
      </w:r>
      <w:r>
        <w:t>16 §</w:t>
      </w:r>
      <w:r w:rsidRPr="000474BE">
        <w:t xml:space="preserve"> </w:t>
      </w:r>
      <w:r>
        <w:t>gäller</w:t>
      </w:r>
      <w:r w:rsidRPr="000D0A19">
        <w:t xml:space="preserve"> </w:t>
      </w:r>
      <w:r w:rsidRPr="000474BE">
        <w:t xml:space="preserve">lagen </w:t>
      </w:r>
      <w:r w:rsidRPr="00700BE2">
        <w:t>om försäkrings</w:t>
      </w:r>
      <w:r w:rsidRPr="00700BE2">
        <w:softHyphen/>
        <w:t xml:space="preserve">distribution </w:t>
      </w:r>
      <w:r w:rsidRPr="006E4932">
        <w:t xml:space="preserve">för </w:t>
      </w:r>
      <w:r>
        <w:t>tjänstepensions</w:t>
      </w:r>
      <w:r w:rsidR="0016409F">
        <w:softHyphen/>
      </w:r>
      <w:r>
        <w:t>företag</w:t>
      </w:r>
      <w:r w:rsidRPr="0058186C">
        <w:t>.</w:t>
      </w:r>
      <w:r>
        <w:t xml:space="preserve"> Med stöd av bemyndigandet i denna paragraf kan föreskrifter meddelas som, i tillämpliga delar, i allt väsentligt motsvarar de föreskrifter som meddelas med stöd av bemyndig</w:t>
      </w:r>
      <w:r>
        <w:softHyphen/>
        <w:t>andena i lagen om försäkrings</w:t>
      </w:r>
      <w:r w:rsidR="00004E6E">
        <w:softHyphen/>
      </w:r>
      <w:r>
        <w:t>distribution. Föreskrifterna kan därutöver, i tillämp</w:t>
      </w:r>
      <w:r>
        <w:softHyphen/>
        <w:t>liga delar, motsvara de bestämmelser som anges i kommissionens dele</w:t>
      </w:r>
      <w:r>
        <w:softHyphen/>
        <w:t>gerade förordningar som meddelats med stöd av Europaparlamentets och rådets direktiv (EU) 2016/97 av den 20 januari 2016 om försäkrings</w:t>
      </w:r>
      <w:r>
        <w:softHyphen/>
        <w:t xml:space="preserve">distribution (se artikel 38 i </w:t>
      </w:r>
      <w:r>
        <w:lastRenderedPageBreak/>
        <w:t>det direktivet). De delegerade förordningarna gäller inte för tjänstepen</w:t>
      </w:r>
      <w:r w:rsidR="00004E6E">
        <w:softHyphen/>
      </w:r>
      <w:r>
        <w:t>sionsinstitut, den unionsrättsliga institutskategori som tjänstepensions</w:t>
      </w:r>
      <w:r w:rsidR="00004E6E">
        <w:softHyphen/>
      </w:r>
      <w:r>
        <w:t>företagen tillhör.</w:t>
      </w:r>
    </w:p>
    <w:p w14:paraId="3F1A78BC" w14:textId="77777777" w:rsidR="00D04BFD" w:rsidRPr="00CA6ED1" w:rsidRDefault="00D04BFD" w:rsidP="0034465A">
      <w:pPr>
        <w:pStyle w:val="Brdtextmedindrag"/>
      </w:pPr>
    </w:p>
    <w:p w14:paraId="3A4B1401" w14:textId="77777777" w:rsidR="0034465A" w:rsidRDefault="0034465A" w:rsidP="00D04BFD">
      <w:pPr>
        <w:pStyle w:val="Rubrik4utannumrering"/>
        <w:spacing w:before="0"/>
      </w:pPr>
      <w:r>
        <w:t>2 kap. Tillstånd för tjänstepensionsföretag</w:t>
      </w:r>
    </w:p>
    <w:p w14:paraId="6D4B3E5B" w14:textId="77777777" w:rsidR="0034465A" w:rsidRPr="00547AEF" w:rsidRDefault="0034465A" w:rsidP="0034465A">
      <w:pPr>
        <w:pStyle w:val="Rubrik4utannumrering"/>
        <w:spacing w:before="0"/>
      </w:pPr>
      <w:r w:rsidRPr="00547AEF">
        <w:t>1</w:t>
      </w:r>
      <w:r>
        <w:t> §</w:t>
      </w:r>
    </w:p>
    <w:p w14:paraId="7AA41AA6" w14:textId="77777777" w:rsidR="0034465A" w:rsidRDefault="0034465A" w:rsidP="0034465A">
      <w:pPr>
        <w:pStyle w:val="Brdtext"/>
      </w:pPr>
      <w:r>
        <w:t>I paragrafen finns en bestämmelse med krav på tillstånd för att driva tjänstepensionsverksamhet som tjänstepensionsföretag. Genom para</w:t>
      </w:r>
      <w:r>
        <w:softHyphen/>
        <w:t>grafen tillgodoses kravet på auktorisation eller registrering i artikel 9.1 i andra tjänstepensionsdirektivet. Paragrafen motsvarar 2 kap. 1 § FRL.</w:t>
      </w:r>
      <w:r w:rsidRPr="00147EA0">
        <w:t xml:space="preserve"> </w:t>
      </w:r>
      <w:r>
        <w:t>Över</w:t>
      </w:r>
      <w:r>
        <w:softHyphen/>
        <w:t xml:space="preserve">vägandena finns i </w:t>
      </w:r>
      <w:r w:rsidRPr="004033AC">
        <w:t xml:space="preserve">avsnitten </w:t>
      </w:r>
      <w:r>
        <w:t>6</w:t>
      </w:r>
      <w:r w:rsidRPr="004033AC">
        <w:t xml:space="preserve">.1 och </w:t>
      </w:r>
      <w:r>
        <w:t>6</w:t>
      </w:r>
      <w:r w:rsidRPr="004033AC">
        <w:t>.3</w:t>
      </w:r>
      <w:r>
        <w:t>.</w:t>
      </w:r>
    </w:p>
    <w:p w14:paraId="049F3A3C" w14:textId="2AB41CE0" w:rsidR="0034465A" w:rsidRDefault="0034465A" w:rsidP="0034465A">
      <w:pPr>
        <w:pStyle w:val="Brdtextmedindrag"/>
      </w:pPr>
      <w:r>
        <w:t xml:space="preserve">På samma sätt som i 2 kap. 1 § FRL anges att tillstånd får ges till ett aktiebolag. Ett aktiebolag kan vara bildat redan när det </w:t>
      </w:r>
      <w:r w:rsidR="00AA6ED0">
        <w:t>an</w:t>
      </w:r>
      <w:r>
        <w:t>söker</w:t>
      </w:r>
      <w:r w:rsidR="00AA6ED0">
        <w:t xml:space="preserve"> om</w:t>
      </w:r>
      <w:r>
        <w:t xml:space="preserve"> till</w:t>
      </w:r>
      <w:r w:rsidR="00CD2CA0">
        <w:softHyphen/>
      </w:r>
      <w:r>
        <w:t>stånd att driva verksamhet enligt lagen (jfr prop. 2009/10:246 s. 437 f.). Ett aktiebolag blir då ett tjänstepensionsaktiebolag i och med tillstånds</w:t>
      </w:r>
      <w:r>
        <w:softHyphen/>
        <w:t>beslutet. Tillstånd kan också ges till ett försäkringsaktiebolag, dvs. ett aktiebolag som har tillstånd att driva försäkringsrörelse enligt försäkrings</w:t>
      </w:r>
      <w:r>
        <w:softHyphen/>
        <w:t>rörelselagen. För ett försäkringsaktiebolag gäller emellertid ytterligare förut</w:t>
      </w:r>
      <w:r>
        <w:softHyphen/>
      </w:r>
      <w:r>
        <w:softHyphen/>
        <w:t>sättningar för till</w:t>
      </w:r>
      <w:r>
        <w:softHyphen/>
        <w:t>stånd enligt 5 § (omvandling, se författnings</w:t>
      </w:r>
      <w:r>
        <w:softHyphen/>
        <w:t>kommen</w:t>
      </w:r>
      <w:r>
        <w:softHyphen/>
        <w:t>taren till den paragrafen).</w:t>
      </w:r>
    </w:p>
    <w:p w14:paraId="6B89C0DF" w14:textId="77777777" w:rsidR="0034465A" w:rsidRDefault="0034465A" w:rsidP="0034465A">
      <w:pPr>
        <w:pStyle w:val="Brdtextmedindrag"/>
      </w:pPr>
      <w:r>
        <w:t>Tillstånd kan vidare ges till ett ömsesidigt tjänstepensionsbolag och en tjänstepensionsförening. Sådana kan inte existera utan ett tillstånd att driva tjänstepensionsverksamhet som tjänstepensionsföretag. Även ett ömse</w:t>
      </w:r>
      <w:r>
        <w:softHyphen/>
        <w:t>sidigt försäkringsbolag och en försäkringsförening kan omvandlas till ett ömse</w:t>
      </w:r>
      <w:r>
        <w:softHyphen/>
        <w:t>sidigt tjänstepensions</w:t>
      </w:r>
      <w:r>
        <w:softHyphen/>
        <w:t>bolag respektive tjänstepensionsförening. I de fallen gäller ytterligare förutsättningar för tillstånd enligt 5 §.</w:t>
      </w:r>
    </w:p>
    <w:p w14:paraId="1EB92A3E" w14:textId="77777777" w:rsidR="0034465A" w:rsidRDefault="0034465A" w:rsidP="0034465A">
      <w:pPr>
        <w:pStyle w:val="Brdtextmedindrag"/>
      </w:pPr>
      <w:r>
        <w:t>Ömsesidiga försäkringsbolag och försäkringsföreningar får ansöka om tillstånd enligt lagen. Enligt 18 kap. 12 § FRL ska ett tillstånd att driva försäkringsrörelse enligt den lagen återkallas när ett försäkrings</w:t>
      </w:r>
      <w:r>
        <w:softHyphen/>
        <w:t>företag får tillstånd enligt denna lag.</w:t>
      </w:r>
    </w:p>
    <w:p w14:paraId="4096507C" w14:textId="68ADCCC0" w:rsidR="0034465A" w:rsidRDefault="0034465A" w:rsidP="0034465A">
      <w:pPr>
        <w:pStyle w:val="Brdtextmedindrag"/>
      </w:pPr>
      <w:r>
        <w:t>Omvandlingen från verksamhet enligt försäkrings</w:t>
      </w:r>
      <w:r>
        <w:softHyphen/>
        <w:t>rörelselagen till verk</w:t>
      </w:r>
      <w:r w:rsidR="004B0AAC">
        <w:softHyphen/>
      </w:r>
      <w:r>
        <w:t>samhet enligt denna lag innebär inte någon förändring av de inblandade företagens associationsrättsliga ställning. De företag som genomför en sådan omvandling behåller därför sin associationsform och förblir samma juridiska person vid övergången. Ett försäkringsaktiebolag som får tillstånd enligt denna lag omvandlas alltså till ett tjänste</w:t>
      </w:r>
      <w:r>
        <w:softHyphen/>
        <w:t>pen</w:t>
      </w:r>
      <w:r>
        <w:softHyphen/>
        <w:t>sions</w:t>
      </w:r>
      <w:r>
        <w:softHyphen/>
        <w:t>aktiebolag, ett ömsesidigt försäkringsbolag omvandlas till ett ömse</w:t>
      </w:r>
      <w:r>
        <w:softHyphen/>
        <w:t>sidigt tjänstepensionsbolag och en försäkringsförening omvandlas till en tjänste</w:t>
      </w:r>
      <w:r w:rsidR="004B0AAC">
        <w:softHyphen/>
      </w:r>
      <w:r>
        <w:t xml:space="preserve">pensionsförening. </w:t>
      </w:r>
    </w:p>
    <w:p w14:paraId="619A7538" w14:textId="54629CF6" w:rsidR="0034465A" w:rsidRDefault="0034465A" w:rsidP="0034465A">
      <w:pPr>
        <w:pStyle w:val="Brdtextmedindrag"/>
      </w:pPr>
      <w:r>
        <w:t>Om omvandling sker åt andra hållet, dvs. från verksamhet enligt denna lag till verksamhet enligt försäkringsrörelselagen, blir förhållandena de motsatta (se 2 kap. 1 och 4 a §</w:t>
      </w:r>
      <w:r w:rsidR="004B0AAC">
        <w:t>§</w:t>
      </w:r>
      <w:r>
        <w:t xml:space="preserve"> FRL).</w:t>
      </w:r>
    </w:p>
    <w:p w14:paraId="7D8FCCD1" w14:textId="37EF634F" w:rsidR="0034465A" w:rsidRDefault="0034465A" w:rsidP="0034465A">
      <w:pPr>
        <w:pStyle w:val="Brdtextmedindrag"/>
      </w:pPr>
      <w:r>
        <w:t xml:space="preserve">Av den ändring </w:t>
      </w:r>
      <w:r w:rsidR="002B27D4">
        <w:t xml:space="preserve">som görs </w:t>
      </w:r>
      <w:r>
        <w:t>i 7 § andra stycket lagen (2010:2044) om införande av försäkringsrörelselagen (2010:2043) framgår att understöds</w:t>
      </w:r>
      <w:r>
        <w:softHyphen/>
        <w:t>föreningar som omfattas av den bestämmelsen kan få tillstånd att bedriva tjänstepensionsverksamhet som tjänstepensionsföretag</w:t>
      </w:r>
      <w:r w:rsidR="00B4064B">
        <w:t xml:space="preserve"> (se författnings</w:t>
      </w:r>
      <w:r w:rsidR="00CD2CA0">
        <w:softHyphen/>
      </w:r>
      <w:r w:rsidR="00B4064B">
        <w:t>kommentaren till den paragrafen)</w:t>
      </w:r>
      <w:r>
        <w:t xml:space="preserve">. </w:t>
      </w:r>
    </w:p>
    <w:p w14:paraId="10B16836" w14:textId="77777777" w:rsidR="0034465A" w:rsidRPr="00CF633E" w:rsidRDefault="0034465A" w:rsidP="0034465A">
      <w:pPr>
        <w:pStyle w:val="Rubrik4utannumrering"/>
      </w:pPr>
      <w:r w:rsidRPr="00CF633E">
        <w:lastRenderedPageBreak/>
        <w:t>2</w:t>
      </w:r>
      <w:r>
        <w:t> §</w:t>
      </w:r>
    </w:p>
    <w:p w14:paraId="00F7A3E2" w14:textId="21172CE0" w:rsidR="0034465A" w:rsidRDefault="0034465A" w:rsidP="0034465A">
      <w:pPr>
        <w:pStyle w:val="Brdtext"/>
      </w:pPr>
      <w:r>
        <w:t>I paragrafen anges vilka bestämmelser som ska tillämpas på s</w:t>
      </w:r>
      <w:r w:rsidR="0019187F">
        <w:t>.</w:t>
      </w:r>
      <w:r>
        <w:t>k</w:t>
      </w:r>
      <w:r w:rsidR="0019187F">
        <w:t>.</w:t>
      </w:r>
      <w:r>
        <w:t xml:space="preserve"> dualistiskt organiserade europabolag och europakooperativ. </w:t>
      </w:r>
      <w:r w:rsidRPr="001B0D40">
        <w:t>Paragrafen</w:t>
      </w:r>
      <w:r>
        <w:t xml:space="preserve"> </w:t>
      </w:r>
      <w:r w:rsidRPr="001B0D40">
        <w:t>motsvarar 2</w:t>
      </w:r>
      <w:r>
        <w:t> kap.</w:t>
      </w:r>
      <w:r w:rsidRPr="001B0D40">
        <w:t xml:space="preserve"> 2</w:t>
      </w:r>
      <w:r>
        <w:t> §</w:t>
      </w:r>
      <w:r w:rsidRPr="001B0D40">
        <w:t xml:space="preserve"> FRL.</w:t>
      </w:r>
      <w:r>
        <w:t xml:space="preserve"> </w:t>
      </w:r>
      <w:r w:rsidRPr="001B0D40">
        <w:t>Överväg</w:t>
      </w:r>
      <w:r>
        <w:softHyphen/>
      </w:r>
      <w:r w:rsidRPr="001B0D40">
        <w:t>andena finns i avsnitt 1</w:t>
      </w:r>
      <w:r>
        <w:t>2</w:t>
      </w:r>
      <w:r w:rsidRPr="001B0D40">
        <w:t>.</w:t>
      </w:r>
      <w:r>
        <w:t>4.</w:t>
      </w:r>
    </w:p>
    <w:p w14:paraId="3756B46C" w14:textId="77777777" w:rsidR="0034465A" w:rsidRDefault="0034465A" w:rsidP="0034465A">
      <w:pPr>
        <w:pStyle w:val="Rubrik4utannumrering"/>
      </w:pPr>
      <w:r>
        <w:t>3 §</w:t>
      </w:r>
    </w:p>
    <w:p w14:paraId="14546A3B" w14:textId="77777777" w:rsidR="0034465A" w:rsidRPr="00F03FF4" w:rsidRDefault="0034465A" w:rsidP="0034465A">
      <w:pPr>
        <w:pStyle w:val="Brdtext"/>
      </w:pPr>
      <w:r>
        <w:t>Paragrafen innehåller en bestämmelse om att Finansinspektionen efter ansökan ska lämna förhandsbesked om huruvida tillstånd för viss verksamhet krävs. Paragrafen motsvarar 2 kap. 3 § FRL.</w:t>
      </w:r>
      <w:r w:rsidRPr="00147EA0">
        <w:t xml:space="preserve"> </w:t>
      </w:r>
      <w:r>
        <w:t>Överväg</w:t>
      </w:r>
      <w:r>
        <w:softHyphen/>
        <w:t>andena finns i avsnitt 6.1.</w:t>
      </w:r>
    </w:p>
    <w:p w14:paraId="057C13F5" w14:textId="77777777" w:rsidR="0034465A" w:rsidRPr="000811CE" w:rsidRDefault="0034465A" w:rsidP="0034465A">
      <w:pPr>
        <w:pStyle w:val="Rubrik4utannumrering"/>
        <w:rPr>
          <w:i/>
        </w:rPr>
      </w:pPr>
      <w:r>
        <w:t>4 §</w:t>
      </w:r>
    </w:p>
    <w:p w14:paraId="04164C2A" w14:textId="77777777" w:rsidR="0034465A" w:rsidRDefault="0034465A" w:rsidP="0034465A">
      <w:pPr>
        <w:pStyle w:val="Brdtext"/>
      </w:pPr>
      <w:r>
        <w:t>I paragrafen finns bestämmelser om förutsättningarna för att ett företag ska få tillstånd att driva tjänstepensionsverksamhet. Paragrafen är utformad efter förebild av 2 kap. 4 § FRL. Paragrafen genomför delvis artikel 22 i andra tjänste</w:t>
      </w:r>
      <w:r>
        <w:softHyphen/>
        <w:t>pensionsdirektivet. Övervägandena finns i avsnitt 6.1.</w:t>
      </w:r>
    </w:p>
    <w:p w14:paraId="66749689" w14:textId="77777777" w:rsidR="0034465A" w:rsidRDefault="0034465A" w:rsidP="0034465A">
      <w:pPr>
        <w:pStyle w:val="Brdtextmedindrag"/>
      </w:pPr>
      <w:r>
        <w:t>I paragrafen anges de förhållanden som ska beaktas vid prövningen av en ansökan om tillstånd (jfr det som anges angående försäkringsföretag i prop. 2009/10:246 s. 435). För vissa företag gäller ytterligare förutsätt</w:t>
      </w:r>
      <w:r>
        <w:softHyphen/>
        <w:t>ningar för tillstånd enligt 5 § (se författningskommentaren till den para</w:t>
      </w:r>
      <w:r>
        <w:softHyphen/>
        <w:t xml:space="preserve">grafen). </w:t>
      </w:r>
    </w:p>
    <w:p w14:paraId="21BFF737" w14:textId="77777777" w:rsidR="0034465A" w:rsidRDefault="0034465A" w:rsidP="0034465A">
      <w:pPr>
        <w:pStyle w:val="Rubrik4utannumrering"/>
      </w:pPr>
      <w:r>
        <w:t>5 §</w:t>
      </w:r>
    </w:p>
    <w:p w14:paraId="5C7BAC9B" w14:textId="47D80DCB" w:rsidR="0034465A" w:rsidRDefault="0034465A" w:rsidP="0034465A">
      <w:pPr>
        <w:pStyle w:val="Brdtext"/>
      </w:pPr>
      <w:r>
        <w:t>P</w:t>
      </w:r>
      <w:r w:rsidRPr="00661E49">
        <w:t xml:space="preserve">aragrafen </w:t>
      </w:r>
      <w:r>
        <w:t>innehåller bestämmelser om</w:t>
      </w:r>
      <w:r w:rsidRPr="00661E49">
        <w:t xml:space="preserve"> </w:t>
      </w:r>
      <w:r>
        <w:t xml:space="preserve">omvandling från </w:t>
      </w:r>
      <w:r w:rsidRPr="00661E49">
        <w:t>ett försäkrings</w:t>
      </w:r>
      <w:r>
        <w:softHyphen/>
      </w:r>
      <w:r w:rsidRPr="00661E49">
        <w:t>aktiebolag</w:t>
      </w:r>
      <w:r>
        <w:t>, ett ömsesidigt försäkrings</w:t>
      </w:r>
      <w:r>
        <w:softHyphen/>
        <w:t xml:space="preserve">bolag </w:t>
      </w:r>
      <w:r w:rsidR="00B4064B">
        <w:t>eller en</w:t>
      </w:r>
      <w:r>
        <w:t xml:space="preserve"> försäkrings</w:t>
      </w:r>
      <w:r>
        <w:softHyphen/>
        <w:t>förening till ett tjänstepensionsföretag. Övervägandena finns i avsnitt 6.4.</w:t>
      </w:r>
    </w:p>
    <w:p w14:paraId="0F9995EC" w14:textId="77777777" w:rsidR="0034465A" w:rsidRDefault="0034465A" w:rsidP="0034465A">
      <w:pPr>
        <w:pStyle w:val="Brdtextmedindrag"/>
      </w:pPr>
      <w:r>
        <w:rPr>
          <w:i/>
        </w:rPr>
        <w:t xml:space="preserve">Punkt 1 </w:t>
      </w:r>
      <w:r>
        <w:t>anger att ett första krav för omvandling är att förutsättningarna enligt 4 § är uppfyllda.</w:t>
      </w:r>
    </w:p>
    <w:p w14:paraId="12192986" w14:textId="4695FA3D" w:rsidR="0034465A" w:rsidRDefault="0034465A" w:rsidP="0034465A">
      <w:pPr>
        <w:pStyle w:val="Brdtextmedindrag"/>
      </w:pPr>
      <w:r>
        <w:t xml:space="preserve">Enligt </w:t>
      </w:r>
      <w:r>
        <w:rPr>
          <w:i/>
        </w:rPr>
        <w:t>punkt </w:t>
      </w:r>
      <w:r w:rsidRPr="001600B8">
        <w:rPr>
          <w:i/>
        </w:rPr>
        <w:t>2</w:t>
      </w:r>
      <w:r>
        <w:rPr>
          <w:i/>
        </w:rPr>
        <w:t xml:space="preserve"> </w:t>
      </w:r>
      <w:r>
        <w:t>gäller vidare som förutsättning för tillstånd till omvand</w:t>
      </w:r>
      <w:r w:rsidR="0019187F">
        <w:softHyphen/>
      </w:r>
      <w:r>
        <w:t>ling att den rätt som tillkommer försäkringstagarna, de försäkrade och andra ersättningsberättigade inte försämras. Utgångs</w:t>
      </w:r>
      <w:r>
        <w:softHyphen/>
        <w:t>punkten är att de två</w:t>
      </w:r>
      <w:r w:rsidR="0019187F">
        <w:t> </w:t>
      </w:r>
      <w:r>
        <w:t>regelverken erbjuder ett likvärdigt skydd för försäk</w:t>
      </w:r>
      <w:r>
        <w:softHyphen/>
        <w:t>ringstagarna, de försäkrade och andra ersättnings</w:t>
      </w:r>
      <w:r>
        <w:softHyphen/>
        <w:t>berättigade. Enbart den omständigheten att ett försäkringsföretag som omvandlas till ett tjänste</w:t>
      </w:r>
      <w:r>
        <w:softHyphen/>
        <w:t>pensionsföretag kommer att lyda under ett nytt regelverk, t.ex. när det gäller kapitalkrav, innebär inte att omvandlingen medför någon försämring för den rätt som tillkommer försäkringstagarna, de försäkrade eller andra ersättnings</w:t>
      </w:r>
      <w:r>
        <w:softHyphen/>
        <w:t xml:space="preserve">berättigade. </w:t>
      </w:r>
      <w:bookmarkStart w:id="6839" w:name="_Hlk6216591"/>
      <w:r>
        <w:t>Genom bestämmelsen ges dock Finans</w:t>
      </w:r>
      <w:r>
        <w:softHyphen/>
        <w:t>inspek</w:t>
      </w:r>
      <w:r>
        <w:softHyphen/>
        <w:t>tionen en möjlighet att bevaka försäkrings</w:t>
      </w:r>
      <w:r>
        <w:softHyphen/>
        <w:t>tagarnas, de försäkrades och andra ersättnings</w:t>
      </w:r>
      <w:r>
        <w:softHyphen/>
        <w:t>berättigades intressen, eftersom Finans</w:t>
      </w:r>
      <w:r>
        <w:softHyphen/>
        <w:t>inspektionen inte ska bevilja tillstånd om det i samband med en ansökan om omvandling skulle uppstå situationer då försämringar för dessa uppstår.</w:t>
      </w:r>
      <w:bookmarkEnd w:id="6839"/>
      <w:r>
        <w:t xml:space="preserve"> Motsvarande pröv</w:t>
      </w:r>
      <w:r w:rsidR="0019187F">
        <w:softHyphen/>
      </w:r>
      <w:r>
        <w:t xml:space="preserve">ning ska enligt 11 kap. 6 § 1 göras vid beståndsöverlåtelser. </w:t>
      </w:r>
    </w:p>
    <w:p w14:paraId="6A5AA24A" w14:textId="02ADD9AB" w:rsidR="0034465A" w:rsidRDefault="0034465A" w:rsidP="0034465A">
      <w:pPr>
        <w:pStyle w:val="Brdtextmedindrag"/>
      </w:pPr>
      <w:r>
        <w:t xml:space="preserve">Enligt </w:t>
      </w:r>
      <w:r>
        <w:rPr>
          <w:i/>
        </w:rPr>
        <w:t>punkt 3</w:t>
      </w:r>
      <w:r w:rsidR="0019187F">
        <w:rPr>
          <w:i/>
        </w:rPr>
        <w:t> </w:t>
      </w:r>
      <w:r>
        <w:rPr>
          <w:i/>
        </w:rPr>
        <w:t xml:space="preserve">a </w:t>
      </w:r>
      <w:r>
        <w:t xml:space="preserve">krävs för ett försäkringsaktiebolag att ansökan om tillstånd har godkänts genom ett bolagsstämmobeslut som har biträtts av aktieägare med minst två tredjedelar av såväl de avgivna rösterna som de aktier som är företrädda på stämman. Det motsvarar det majoritetskrav som enligt 11 kap. 1 § FRL och 7 kap. 42 § aktiebolagslagen (2005:551), </w:t>
      </w:r>
      <w:r>
        <w:lastRenderedPageBreak/>
        <w:t>ABL, gäller för att en bolagsstämmas beslut om ändring av bolags</w:t>
      </w:r>
      <w:r>
        <w:softHyphen/>
        <w:t xml:space="preserve">ordningen i ett försäkringsaktiebolag ska vara giltigt. </w:t>
      </w:r>
    </w:p>
    <w:p w14:paraId="3210DBF5" w14:textId="628430FD" w:rsidR="0034465A" w:rsidRDefault="0034465A" w:rsidP="0034465A">
      <w:pPr>
        <w:pStyle w:val="Brdtextmedindrag"/>
      </w:pPr>
      <w:r>
        <w:t xml:space="preserve">För ett ömsesidigt försäkringsbolag krävs enligt </w:t>
      </w:r>
      <w:r w:rsidRPr="004153CC">
        <w:rPr>
          <w:i/>
        </w:rPr>
        <w:t>punkt</w:t>
      </w:r>
      <w:r>
        <w:rPr>
          <w:i/>
        </w:rPr>
        <w:t> 3</w:t>
      </w:r>
      <w:r w:rsidR="0019187F">
        <w:rPr>
          <w:i/>
        </w:rPr>
        <w:t> </w:t>
      </w:r>
      <w:r w:rsidRPr="00F06096">
        <w:rPr>
          <w:i/>
        </w:rPr>
        <w:t>b</w:t>
      </w:r>
      <w:r>
        <w:t xml:space="preserve"> att ansökan om tillstånd har godkänts genom ett bolagsstämmobeslut som har biträtts av minst två tredjedelar av de röstande. Det motsvarar det krav som gäller enligt 12 kap. </w:t>
      </w:r>
      <w:r w:rsidRPr="000820FE">
        <w:t>32</w:t>
      </w:r>
      <w:r w:rsidRPr="007639C6">
        <w:t> § FRL och 6</w:t>
      </w:r>
      <w:r w:rsidRPr="000820FE">
        <w:t> </w:t>
      </w:r>
      <w:r w:rsidRPr="007639C6">
        <w:t>kap. 35</w:t>
      </w:r>
      <w:r w:rsidRPr="000820FE">
        <w:t> </w:t>
      </w:r>
      <w:r w:rsidRPr="007639C6">
        <w:t>§ lagen (2018:672) om ekonomiska föreningar</w:t>
      </w:r>
      <w:r>
        <w:t xml:space="preserve"> (FL) för att ett beslut om ändring av bolagsordningen i ett ömsesidigt försäkringsbolag ska vara giltigt. </w:t>
      </w:r>
    </w:p>
    <w:p w14:paraId="4BD30F22" w14:textId="045838C7" w:rsidR="0034465A" w:rsidRDefault="0034465A" w:rsidP="0034465A">
      <w:pPr>
        <w:pStyle w:val="Brdtextmedindrag"/>
      </w:pPr>
      <w:r>
        <w:t xml:space="preserve">Enligt </w:t>
      </w:r>
      <w:r>
        <w:rPr>
          <w:i/>
        </w:rPr>
        <w:t>punkt 3</w:t>
      </w:r>
      <w:r w:rsidR="0019187F">
        <w:rPr>
          <w:i/>
        </w:rPr>
        <w:t> </w:t>
      </w:r>
      <w:r>
        <w:rPr>
          <w:i/>
        </w:rPr>
        <w:t xml:space="preserve">c </w:t>
      </w:r>
      <w:r>
        <w:t>krävs för en försäkringsförening att ansökan om till</w:t>
      </w:r>
      <w:r w:rsidR="0019187F">
        <w:softHyphen/>
      </w:r>
      <w:r>
        <w:t xml:space="preserve">stånd har godkänts genom ett föreningsstämmobeslut som har biträtts av minst två tredjedelar av de röstande. Det överensstämmer med den ordning för ändring av en försäkringsförenings stadgar som gäller enligt </w:t>
      </w:r>
      <w:r w:rsidRPr="007639C6">
        <w:t>13</w:t>
      </w:r>
      <w:r w:rsidRPr="000820FE">
        <w:t> </w:t>
      </w:r>
      <w:r w:rsidRPr="007639C6">
        <w:t>kap. 2</w:t>
      </w:r>
      <w:r w:rsidRPr="000820FE">
        <w:t> </w:t>
      </w:r>
      <w:r w:rsidRPr="007639C6">
        <w:t>§ FRL och 6 kap.</w:t>
      </w:r>
      <w:r>
        <w:t xml:space="preserve"> 35 § FL. </w:t>
      </w:r>
    </w:p>
    <w:p w14:paraId="7AF86FFA" w14:textId="77777777" w:rsidR="0034465A" w:rsidRDefault="0034465A" w:rsidP="0034465A">
      <w:pPr>
        <w:pStyle w:val="Brdtextmedindrag"/>
      </w:pPr>
      <w:r>
        <w:t>Motsvarande bestämmelse införs i försäkringsrörelselagen för tjänste</w:t>
      </w:r>
      <w:r>
        <w:softHyphen/>
        <w:t>pensionsföretag som ansöker om omvandling till försäkringsföretag (se författnings</w:t>
      </w:r>
      <w:r>
        <w:softHyphen/>
        <w:t>kommentaren till 2 kap. 4 a § FRL).</w:t>
      </w:r>
    </w:p>
    <w:p w14:paraId="27ECC7DA" w14:textId="77777777" w:rsidR="0034465A" w:rsidRDefault="0034465A" w:rsidP="0034465A">
      <w:pPr>
        <w:pStyle w:val="Brdtextmedindrag"/>
      </w:pPr>
      <w:r>
        <w:t>Omvandling enligt den aktuella paragrafen innebär inte att företaget i fråga ska anses vara en ny juridisk person.</w:t>
      </w:r>
    </w:p>
    <w:p w14:paraId="41BBBDC1" w14:textId="3F0ECB2A" w:rsidR="0034465A" w:rsidRDefault="0034465A" w:rsidP="0034465A">
      <w:pPr>
        <w:pStyle w:val="Brdtextmedindrag"/>
      </w:pPr>
      <w:r>
        <w:t>Prövning av att förutsättningarna för tillstånd är uppfyllda ska enligt 14 § göras av Finansinspektionen.</w:t>
      </w:r>
    </w:p>
    <w:p w14:paraId="5A6B5A7F" w14:textId="77777777" w:rsidR="0034465A" w:rsidRPr="0019187F" w:rsidRDefault="0034465A" w:rsidP="00AA5B6B">
      <w:pPr>
        <w:pStyle w:val="Rubrik4utannumrering"/>
      </w:pPr>
      <w:r w:rsidRPr="0019187F">
        <w:t>6 §</w:t>
      </w:r>
    </w:p>
    <w:p w14:paraId="637B9B9E" w14:textId="77777777" w:rsidR="0034465A" w:rsidRDefault="0034465A" w:rsidP="0034465A">
      <w:pPr>
        <w:pStyle w:val="Brdtext"/>
      </w:pPr>
      <w:r>
        <w:t xml:space="preserve">I paragrafen finns en bestämmelse om förutsättningar för tillstånd om företaget har nära förbindelser med någon annan. </w:t>
      </w:r>
      <w:r w:rsidRPr="00FC6A40">
        <w:t>Paragrafen motsvarar 2</w:t>
      </w:r>
      <w:r>
        <w:t> kap.</w:t>
      </w:r>
      <w:r w:rsidRPr="00FC6A40">
        <w:t xml:space="preserve"> 5</w:t>
      </w:r>
      <w:r>
        <w:t> §</w:t>
      </w:r>
      <w:r w:rsidRPr="00FC6A40">
        <w:t xml:space="preserve"> FRL.</w:t>
      </w:r>
      <w:r>
        <w:t xml:space="preserve"> Övervägandena finns i avsnitt 6.1. En definition av nära förbindelser finns i 1 kap. 8 §.</w:t>
      </w:r>
    </w:p>
    <w:p w14:paraId="180DE24E" w14:textId="77777777" w:rsidR="0034465A" w:rsidRDefault="0034465A" w:rsidP="0034465A">
      <w:pPr>
        <w:pStyle w:val="Rubrik4utannumrering"/>
      </w:pPr>
      <w:r>
        <w:t>7 §</w:t>
      </w:r>
    </w:p>
    <w:p w14:paraId="67AF7F02" w14:textId="77777777" w:rsidR="0034465A" w:rsidRDefault="0034465A" w:rsidP="0034465A">
      <w:pPr>
        <w:pStyle w:val="Brdtext"/>
      </w:pPr>
      <w:r>
        <w:t>I paragrafen finns bestämmelser om för vilken tidsperiod tillstånd ges och om vad som gäller vid förlängning och ändring av ett meddelat tillstånd. Para</w:t>
      </w:r>
      <w:r>
        <w:softHyphen/>
        <w:t>grafen motsvarar 2 kap. 6 § FRL. Övervägandena finns i avsnitt 6.1.</w:t>
      </w:r>
    </w:p>
    <w:p w14:paraId="52A8642A" w14:textId="77777777" w:rsidR="0034465A" w:rsidRDefault="0034465A" w:rsidP="0034465A">
      <w:pPr>
        <w:pStyle w:val="Brdtextmedindrag"/>
      </w:pPr>
      <w:r>
        <w:t xml:space="preserve">Enligt </w:t>
      </w:r>
      <w:r w:rsidRPr="00E4457D">
        <w:rPr>
          <w:i/>
        </w:rPr>
        <w:t>första stycket</w:t>
      </w:r>
      <w:r>
        <w:t xml:space="preserve"> får tillstånd ges tills vidare eller, om särskilda omständigheter ger anledning till det, för en bestämd tid. Denna ordning överensstämmer med den som gäller enligt försäkringsrörelselagen. </w:t>
      </w:r>
    </w:p>
    <w:p w14:paraId="21178370" w14:textId="3E41EC8C" w:rsidR="0034465A" w:rsidRPr="00A50162" w:rsidRDefault="0034465A" w:rsidP="0034465A">
      <w:pPr>
        <w:pStyle w:val="Brdtextmedindrag"/>
      </w:pPr>
      <w:r>
        <w:t xml:space="preserve">I </w:t>
      </w:r>
      <w:r w:rsidRPr="00E4457D">
        <w:rPr>
          <w:i/>
        </w:rPr>
        <w:t>andra stycket</w:t>
      </w:r>
      <w:r>
        <w:t xml:space="preserve"> anges att bestämmelserna i 4 och 6 §§ ska tillämpas även vid prövningen av förlängning av ett tillstånd och vid ändring av ett med</w:t>
      </w:r>
      <w:r w:rsidR="00DC231D">
        <w:softHyphen/>
      </w:r>
      <w:r>
        <w:t>delat tillstånd. Även denna ordning motsvarar det som gäller enligt försäkrings</w:t>
      </w:r>
      <w:r>
        <w:softHyphen/>
        <w:t>rörelselagen.</w:t>
      </w:r>
    </w:p>
    <w:p w14:paraId="1E1A33E9" w14:textId="77777777" w:rsidR="0034465A" w:rsidRDefault="0034465A" w:rsidP="0034465A">
      <w:pPr>
        <w:pStyle w:val="Rubrik4utannumrering"/>
      </w:pPr>
      <w:r>
        <w:t>8 §</w:t>
      </w:r>
    </w:p>
    <w:p w14:paraId="6E462B69" w14:textId="77777777" w:rsidR="0034465A" w:rsidRDefault="0034465A" w:rsidP="0034465A">
      <w:pPr>
        <w:pStyle w:val="Brdtextmedindrag"/>
        <w:ind w:firstLine="0"/>
      </w:pPr>
      <w:r>
        <w:t>Paragrafen innehåller en bestämmelse om vilket organ som ska besluta om att ansöka om förlängning av tillstånd. Paragrafen motsvarar 2 kap. 7 § FRL. Övervägandena finns i avsnitt 6.1.</w:t>
      </w:r>
    </w:p>
    <w:p w14:paraId="14FC5D13" w14:textId="4B960EA6" w:rsidR="0034465A" w:rsidRDefault="0034465A" w:rsidP="0034465A">
      <w:pPr>
        <w:pStyle w:val="Brdtextmedindrag"/>
      </w:pPr>
      <w:r>
        <w:t>Enligt p</w:t>
      </w:r>
      <w:r w:rsidRPr="00D07C08">
        <w:t xml:space="preserve">aragrafen </w:t>
      </w:r>
      <w:r>
        <w:t>ska</w:t>
      </w:r>
      <w:r w:rsidRPr="00D07C08">
        <w:t xml:space="preserve"> </w:t>
      </w:r>
      <w:r>
        <w:t xml:space="preserve">ett tjänstepensionsföretags beslut att ansöka </w:t>
      </w:r>
      <w:r w:rsidRPr="00900B73">
        <w:rPr>
          <w:spacing w:val="-2"/>
        </w:rPr>
        <w:t xml:space="preserve">om förlängning av tillstånd </w:t>
      </w:r>
      <w:r>
        <w:rPr>
          <w:spacing w:val="-2"/>
        </w:rPr>
        <w:t>att driva tjänstepensionsverksamhet</w:t>
      </w:r>
      <w:r w:rsidRPr="00900B73">
        <w:rPr>
          <w:spacing w:val="-2"/>
        </w:rPr>
        <w:t xml:space="preserve"> fattas</w:t>
      </w:r>
      <w:r>
        <w:t xml:space="preserve"> av dess stämma. Liksom för försäkringsföretag fordras inte att ordinarie stämma fattar besluten i fråga (</w:t>
      </w:r>
      <w:r w:rsidR="00B4064B">
        <w:t xml:space="preserve">jfr </w:t>
      </w:r>
      <w:r>
        <w:t>prop. 2009/10:246 s. 435).</w:t>
      </w:r>
    </w:p>
    <w:p w14:paraId="308B542E" w14:textId="77777777" w:rsidR="0034465A" w:rsidRDefault="0034465A" w:rsidP="0034465A">
      <w:pPr>
        <w:pStyle w:val="Rubrik4utannumrering"/>
      </w:pPr>
      <w:r>
        <w:lastRenderedPageBreak/>
        <w:t>9 §</w:t>
      </w:r>
    </w:p>
    <w:p w14:paraId="6C293DFA" w14:textId="5AAA3F59" w:rsidR="0034465A" w:rsidRDefault="0034465A" w:rsidP="0034465A">
      <w:pPr>
        <w:pStyle w:val="Brdtext"/>
      </w:pPr>
      <w:r>
        <w:t>Paragrafen innehåller bestämmelser om Finansinspektionens prövning av ett tjänstepensionsföretags bolagsordning eller stadgar. Paragrafen mot</w:t>
      </w:r>
      <w:r w:rsidR="00004E6E">
        <w:softHyphen/>
      </w:r>
      <w:r>
        <w:t>svarar 2 kap. 8 § FRL. Övervägandena finns i avsnitt 6.1.</w:t>
      </w:r>
    </w:p>
    <w:p w14:paraId="06B79EE5" w14:textId="77777777" w:rsidR="00D04BFD" w:rsidRPr="00D04BFD" w:rsidRDefault="00D04BFD" w:rsidP="00D04BFD">
      <w:pPr>
        <w:pStyle w:val="Brdtextmedindrag"/>
      </w:pPr>
    </w:p>
    <w:p w14:paraId="053B94CA" w14:textId="77777777" w:rsidR="0034465A" w:rsidRPr="00277FD5" w:rsidRDefault="0034465A" w:rsidP="00D04BFD">
      <w:pPr>
        <w:pStyle w:val="Rubrik4utannumrering"/>
        <w:spacing w:before="120"/>
      </w:pPr>
      <w:bookmarkStart w:id="6840" w:name="_Hlk17791851"/>
      <w:r w:rsidRPr="00277FD5">
        <w:t>10 §</w:t>
      </w:r>
    </w:p>
    <w:p w14:paraId="59C7AB53" w14:textId="196A1D99" w:rsidR="0034465A" w:rsidRDefault="0034465A" w:rsidP="00D04BFD">
      <w:pPr>
        <w:pStyle w:val="Brdtext"/>
      </w:pPr>
      <w:r>
        <w:t xml:space="preserve">Paragrafen behandlar beslut om ändring av bolagsordning eller stadgar. Paragrafen motsvarar </w:t>
      </w:r>
      <w:r w:rsidRPr="001411DA">
        <w:t>2</w:t>
      </w:r>
      <w:r>
        <w:t> kap.</w:t>
      </w:r>
      <w:r w:rsidRPr="001411DA">
        <w:t xml:space="preserve"> 9</w:t>
      </w:r>
      <w:r>
        <w:t> §</w:t>
      </w:r>
      <w:r w:rsidRPr="001411DA">
        <w:t xml:space="preserve"> FRL. </w:t>
      </w:r>
      <w:r>
        <w:t xml:space="preserve">I förhållande till </w:t>
      </w:r>
      <w:r w:rsidR="00B4064B">
        <w:t>den bestämmelsen</w:t>
      </w:r>
      <w:r>
        <w:t xml:space="preserve"> görs dock en ändring i </w:t>
      </w:r>
      <w:r>
        <w:rPr>
          <w:i/>
        </w:rPr>
        <w:t>andra stycket</w:t>
      </w:r>
      <w:r>
        <w:t xml:space="preserve"> för att tydliggöra att det är ändringen av bolagsordningen eller stadgarna som måste godkännas före registrering.</w:t>
      </w:r>
      <w:r w:rsidRPr="001411DA">
        <w:t xml:space="preserve"> </w:t>
      </w:r>
      <w:r>
        <w:t>Någon ändring i sak är inte avsedd. Övervägandena finns i avsnitt 6.1.</w:t>
      </w:r>
    </w:p>
    <w:bookmarkEnd w:id="6840"/>
    <w:p w14:paraId="5C0473DB" w14:textId="77777777" w:rsidR="0034465A" w:rsidRDefault="0034465A" w:rsidP="0034465A">
      <w:pPr>
        <w:pStyle w:val="Rubrik4utannumrering"/>
      </w:pPr>
      <w:r>
        <w:t>11 §</w:t>
      </w:r>
    </w:p>
    <w:p w14:paraId="31DD7732" w14:textId="7B222B21" w:rsidR="0034465A" w:rsidRDefault="0034465A" w:rsidP="0034465A">
      <w:pPr>
        <w:pStyle w:val="Brdtext"/>
      </w:pPr>
      <w:r>
        <w:t xml:space="preserve">Paragrafen innehåller bestämmelser om vad ett tillstånd enligt lagen ska avse. Paragrafen motsvarar 2 kap. 12 § FRL. </w:t>
      </w:r>
      <w:r w:rsidRPr="008C458D">
        <w:t xml:space="preserve">Övervägandena finns i </w:t>
      </w:r>
      <w:r>
        <w:t>av</w:t>
      </w:r>
      <w:r w:rsidR="00DC231D">
        <w:softHyphen/>
      </w:r>
      <w:r>
        <w:t>snitt 6.2.</w:t>
      </w:r>
    </w:p>
    <w:p w14:paraId="18327C74" w14:textId="73265816" w:rsidR="0034465A" w:rsidRDefault="0034465A" w:rsidP="0034465A">
      <w:pPr>
        <w:pStyle w:val="Brdtextmedindrag"/>
      </w:pPr>
      <w:r w:rsidRPr="007631DD">
        <w:t>Paragrafen innebär att ett tillstånd för ett tjänstepensionsföretag ges för en viss försäkringsklass eller risk som hänför sig till en sådan klass. De försäkringsklasser som ett tjänstepensionsföretag kan få tillstånd för mot</w:t>
      </w:r>
      <w:r w:rsidR="00DC231D">
        <w:softHyphen/>
      </w:r>
      <w:r w:rsidRPr="007631DD">
        <w:t>svarar de försäkringsklasser som ett livförsäkringsföretag kan få tillstånd för enligt 2 kap. 12 § FRL. När det gäller att bestämma vilken verksamhet som ett tjänstepensionsföretag får driva kompletteras para</w:t>
      </w:r>
      <w:r>
        <w:softHyphen/>
      </w:r>
      <w:r w:rsidRPr="007631DD">
        <w:t xml:space="preserve">grafen av 1 kap. 4 § som anger vad </w:t>
      </w:r>
      <w:r>
        <w:t>som avses med begreppet</w:t>
      </w:r>
      <w:r w:rsidRPr="007631DD">
        <w:t xml:space="preserve"> tjänste</w:t>
      </w:r>
      <w:r>
        <w:softHyphen/>
      </w:r>
      <w:r w:rsidRPr="007631DD">
        <w:t>pensions</w:t>
      </w:r>
      <w:r w:rsidRPr="007631DD">
        <w:softHyphen/>
        <w:t>försäkring och 4 kap. 5 § om förbud mot främmande verk</w:t>
      </w:r>
      <w:r w:rsidRPr="007631DD">
        <w:softHyphen/>
        <w:t>samhet.</w:t>
      </w:r>
    </w:p>
    <w:p w14:paraId="63DD25F6" w14:textId="77777777" w:rsidR="0034465A" w:rsidRDefault="0034465A" w:rsidP="0034465A">
      <w:pPr>
        <w:pStyle w:val="Rubrik4utannumrering"/>
      </w:pPr>
      <w:r>
        <w:t>12 §</w:t>
      </w:r>
    </w:p>
    <w:p w14:paraId="36063492" w14:textId="59B98755" w:rsidR="0034465A" w:rsidRDefault="0034465A" w:rsidP="0034465A">
      <w:pPr>
        <w:pStyle w:val="Brdtext"/>
      </w:pPr>
      <w:r>
        <w:t>Paragrafen innehåller bestämmelser om ansökan om tillstånd före registre</w:t>
      </w:r>
      <w:r w:rsidR="00DC231D">
        <w:softHyphen/>
      </w:r>
      <w:r>
        <w:t xml:space="preserve">ring eller bildande. Paragrafen motsvarar 2 kap. 17 § FRL. </w:t>
      </w:r>
      <w:r w:rsidRPr="008C458D">
        <w:t>Över</w:t>
      </w:r>
      <w:r w:rsidRPr="008C458D">
        <w:softHyphen/>
        <w:t xml:space="preserve">vägandena finns i avsnitt </w:t>
      </w:r>
      <w:r>
        <w:t>6</w:t>
      </w:r>
      <w:r w:rsidRPr="008C458D">
        <w:t>.1.</w:t>
      </w:r>
    </w:p>
    <w:p w14:paraId="271B9597" w14:textId="77777777" w:rsidR="0034465A" w:rsidRPr="00EE0916" w:rsidRDefault="0034465A" w:rsidP="0034465A">
      <w:pPr>
        <w:pStyle w:val="Brdtextmedindrag"/>
        <w:rPr>
          <w:lang w:eastAsia="sv-SE"/>
        </w:rPr>
      </w:pPr>
      <w:r>
        <w:t xml:space="preserve">Enligt </w:t>
      </w:r>
      <w:r>
        <w:rPr>
          <w:i/>
        </w:rPr>
        <w:t xml:space="preserve">första stycket </w:t>
      </w:r>
      <w:r>
        <w:t>får ett redan</w:t>
      </w:r>
      <w:r w:rsidRPr="00EE0916">
        <w:t xml:space="preserve"> bildat aktiebolag, som ännu </w:t>
      </w:r>
      <w:r w:rsidRPr="00900B73">
        <w:rPr>
          <w:spacing w:val="-2"/>
        </w:rPr>
        <w:t xml:space="preserve">inte </w:t>
      </w:r>
      <w:r w:rsidRPr="00900B73">
        <w:rPr>
          <w:spacing w:val="-2"/>
          <w:lang w:eastAsia="sv-SE"/>
        </w:rPr>
        <w:t>registrerats i aktiebolags- eller europabolagsregistret, ansöka</w:t>
      </w:r>
      <w:r w:rsidRPr="00EE0916">
        <w:rPr>
          <w:lang w:eastAsia="sv-SE"/>
        </w:rPr>
        <w:t xml:space="preserve"> om tillstånd att </w:t>
      </w:r>
      <w:r>
        <w:rPr>
          <w:lang w:eastAsia="sv-SE"/>
        </w:rPr>
        <w:t>driva tjänstepensionsverksamhet som tjänstepensionsföretag</w:t>
      </w:r>
      <w:r w:rsidRPr="00EE0916">
        <w:rPr>
          <w:lang w:eastAsia="sv-SE"/>
        </w:rPr>
        <w:t xml:space="preserve">. Något hinder mot att ansöka om </w:t>
      </w:r>
      <w:r>
        <w:rPr>
          <w:lang w:eastAsia="sv-SE"/>
        </w:rPr>
        <w:t xml:space="preserve">sådant </w:t>
      </w:r>
      <w:r w:rsidRPr="00EE0916">
        <w:rPr>
          <w:lang w:eastAsia="sv-SE"/>
        </w:rPr>
        <w:t xml:space="preserve">tillstånd efter </w:t>
      </w:r>
      <w:r>
        <w:rPr>
          <w:lang w:eastAsia="sv-SE"/>
        </w:rPr>
        <w:t xml:space="preserve">det </w:t>
      </w:r>
      <w:r w:rsidRPr="00EE0916">
        <w:rPr>
          <w:lang w:eastAsia="sv-SE"/>
        </w:rPr>
        <w:t>att ett</w:t>
      </w:r>
      <w:r>
        <w:rPr>
          <w:lang w:eastAsia="sv-SE"/>
        </w:rPr>
        <w:t xml:space="preserve"> bolag registrerats finns inte. Inte heller finns något som hindrar att stiftarna ger in en ansökan innan tjänstepensionsaktiebolaget formellt har bildats.</w:t>
      </w:r>
    </w:p>
    <w:p w14:paraId="68467F72" w14:textId="203317C2" w:rsidR="0034465A" w:rsidRPr="00EE0916" w:rsidRDefault="0034465A" w:rsidP="0034465A">
      <w:pPr>
        <w:pStyle w:val="Brdtextmedindrag"/>
        <w:rPr>
          <w:lang w:eastAsia="sv-SE"/>
        </w:rPr>
      </w:pPr>
      <w:r w:rsidRPr="00900B73">
        <w:rPr>
          <w:spacing w:val="-4"/>
          <w:lang w:eastAsia="sv-SE"/>
        </w:rPr>
        <w:t xml:space="preserve">I </w:t>
      </w:r>
      <w:r w:rsidRPr="00900B73">
        <w:rPr>
          <w:i/>
          <w:spacing w:val="-4"/>
          <w:lang w:eastAsia="sv-SE"/>
        </w:rPr>
        <w:t>andra stycket</w:t>
      </w:r>
      <w:r w:rsidRPr="00900B73">
        <w:rPr>
          <w:spacing w:val="-4"/>
          <w:lang w:eastAsia="sv-SE"/>
        </w:rPr>
        <w:t xml:space="preserve"> anges att tiden för när styrelsen ska göra en registre</w:t>
      </w:r>
      <w:r w:rsidRPr="00900B73">
        <w:rPr>
          <w:spacing w:val="-4"/>
          <w:lang w:eastAsia="sv-SE"/>
        </w:rPr>
        <w:softHyphen/>
        <w:t>rings</w:t>
      </w:r>
      <w:r w:rsidR="00DC231D">
        <w:rPr>
          <w:spacing w:val="-4"/>
          <w:lang w:eastAsia="sv-SE"/>
        </w:rPr>
        <w:softHyphen/>
      </w:r>
      <w:r w:rsidRPr="00900B73">
        <w:rPr>
          <w:spacing w:val="-4"/>
          <w:lang w:eastAsia="sv-SE"/>
        </w:rPr>
        <w:t>anmälan</w:t>
      </w:r>
      <w:r w:rsidRPr="00EE0916">
        <w:rPr>
          <w:lang w:eastAsia="sv-SE"/>
        </w:rPr>
        <w:t xml:space="preserve"> enligt aktiebolagslagen</w:t>
      </w:r>
      <w:r>
        <w:rPr>
          <w:lang w:eastAsia="sv-SE"/>
        </w:rPr>
        <w:t xml:space="preserve"> </w:t>
      </w:r>
      <w:r w:rsidRPr="00900B73">
        <w:rPr>
          <w:spacing w:val="-2"/>
          <w:lang w:eastAsia="sv-SE"/>
        </w:rPr>
        <w:t xml:space="preserve">ska räknas från tillståndsbeslutet, för det fall att ansökan </w:t>
      </w:r>
      <w:r w:rsidRPr="00900B73">
        <w:rPr>
          <w:spacing w:val="-4"/>
          <w:lang w:eastAsia="sv-SE"/>
        </w:rPr>
        <w:t>har gjorts inom sex månader</w:t>
      </w:r>
      <w:r w:rsidRPr="00900B73">
        <w:rPr>
          <w:spacing w:val="-2"/>
          <w:lang w:eastAsia="sv-SE"/>
        </w:rPr>
        <w:t xml:space="preserve"> från stiftelse</w:t>
      </w:r>
      <w:r w:rsidRPr="00900B73">
        <w:rPr>
          <w:spacing w:val="-2"/>
          <w:lang w:eastAsia="sv-SE"/>
        </w:rPr>
        <w:softHyphen/>
        <w:t>urkundens under</w:t>
      </w:r>
      <w:r w:rsidR="00DC231D">
        <w:rPr>
          <w:spacing w:val="-2"/>
          <w:lang w:eastAsia="sv-SE"/>
        </w:rPr>
        <w:softHyphen/>
      </w:r>
      <w:r w:rsidRPr="00900B73">
        <w:rPr>
          <w:spacing w:val="-2"/>
          <w:lang w:eastAsia="sv-SE"/>
        </w:rPr>
        <w:t>tecknande</w:t>
      </w:r>
      <w:r w:rsidRPr="00EE0916">
        <w:rPr>
          <w:lang w:eastAsia="sv-SE"/>
        </w:rPr>
        <w:t xml:space="preserve">. </w:t>
      </w:r>
    </w:p>
    <w:p w14:paraId="73941E17" w14:textId="77777777" w:rsidR="0034465A" w:rsidRDefault="0034465A" w:rsidP="0034465A">
      <w:pPr>
        <w:pStyle w:val="Brdtextmedindrag"/>
        <w:rPr>
          <w:lang w:eastAsia="sv-SE"/>
        </w:rPr>
      </w:pPr>
      <w:r>
        <w:rPr>
          <w:lang w:eastAsia="sv-SE"/>
        </w:rPr>
        <w:t>Enligt</w:t>
      </w:r>
      <w:r w:rsidRPr="00EE0916">
        <w:rPr>
          <w:lang w:eastAsia="sv-SE"/>
        </w:rPr>
        <w:t xml:space="preserve"> </w:t>
      </w:r>
      <w:r w:rsidRPr="00EE0916">
        <w:rPr>
          <w:i/>
          <w:lang w:eastAsia="sv-SE"/>
        </w:rPr>
        <w:t>tredje stycket</w:t>
      </w:r>
      <w:r w:rsidRPr="00EE0916">
        <w:rPr>
          <w:lang w:eastAsia="sv-SE"/>
        </w:rPr>
        <w:t xml:space="preserve"> </w:t>
      </w:r>
      <w:r>
        <w:rPr>
          <w:lang w:eastAsia="sv-SE"/>
        </w:rPr>
        <w:t>ska ett ömsesidigt tjänstepension</w:t>
      </w:r>
      <w:r w:rsidRPr="00EE0916">
        <w:rPr>
          <w:lang w:eastAsia="sv-SE"/>
        </w:rPr>
        <w:t xml:space="preserve">sbolag och en </w:t>
      </w:r>
      <w:r>
        <w:rPr>
          <w:lang w:eastAsia="sv-SE"/>
        </w:rPr>
        <w:t>tjänstepension</w:t>
      </w:r>
      <w:r w:rsidRPr="00EE0916">
        <w:rPr>
          <w:lang w:eastAsia="sv-SE"/>
        </w:rPr>
        <w:t>sförening ansöka om tillstånd innan bo</w:t>
      </w:r>
      <w:r>
        <w:rPr>
          <w:lang w:eastAsia="sv-SE"/>
        </w:rPr>
        <w:softHyphen/>
        <w:t xml:space="preserve">laget respektive föreningen har bildats. Motsatsvis följer att ömsesidiga försäkringsbolag och försäkringsföreningar inte behöver göra det. </w:t>
      </w:r>
      <w:r w:rsidRPr="0009069A">
        <w:rPr>
          <w:lang w:eastAsia="sv-SE"/>
        </w:rPr>
        <w:t xml:space="preserve">Sådana institut kan alltså ansöka om tillstånd efter det att bolaget respektive föreningen har bildats. </w:t>
      </w:r>
      <w:r w:rsidRPr="000820FE">
        <w:rPr>
          <w:lang w:eastAsia="sv-SE"/>
        </w:rPr>
        <w:t>För ömsesidiga försäkringsbolag och försäkringsföreningar gäller emeller</w:t>
      </w:r>
      <w:r>
        <w:rPr>
          <w:lang w:eastAsia="sv-SE"/>
        </w:rPr>
        <w:softHyphen/>
      </w:r>
      <w:r w:rsidRPr="000820FE">
        <w:rPr>
          <w:lang w:eastAsia="sv-SE"/>
        </w:rPr>
        <w:t xml:space="preserve">tid enligt 2 kap. 17 § FRL att de måste ansöka om tillstånd att driva försäkringsrörelse innan de har bildats. </w:t>
      </w:r>
    </w:p>
    <w:p w14:paraId="145344DB" w14:textId="77777777" w:rsidR="0034465A" w:rsidRDefault="0034465A" w:rsidP="0034465A">
      <w:pPr>
        <w:pStyle w:val="Rubrik4utannumrering"/>
        <w:rPr>
          <w:lang w:eastAsia="sv-SE"/>
        </w:rPr>
      </w:pPr>
      <w:r>
        <w:rPr>
          <w:lang w:eastAsia="sv-SE"/>
        </w:rPr>
        <w:lastRenderedPageBreak/>
        <w:t>13 §</w:t>
      </w:r>
    </w:p>
    <w:p w14:paraId="598539A2" w14:textId="77777777" w:rsidR="0034465A" w:rsidRDefault="0034465A" w:rsidP="0034465A">
      <w:pPr>
        <w:pStyle w:val="Brdtextmedindrag"/>
        <w:ind w:firstLine="0"/>
        <w:rPr>
          <w:lang w:eastAsia="sv-SE"/>
        </w:rPr>
      </w:pPr>
      <w:r>
        <w:rPr>
          <w:lang w:eastAsia="sv-SE"/>
        </w:rPr>
        <w:t xml:space="preserve">Paragrafen innehåller en bestämmelse om att en verksamhetsplan ska finnas med i en ansökan om tillstånd. </w:t>
      </w:r>
      <w:r>
        <w:t xml:space="preserve">Paragrafen motsvarar 2 kap. 18 § FRL. </w:t>
      </w:r>
      <w:r w:rsidRPr="008C458D">
        <w:t xml:space="preserve">Övervägandena finns i avsnitt </w:t>
      </w:r>
      <w:r>
        <w:t>6</w:t>
      </w:r>
      <w:r w:rsidRPr="008C458D">
        <w:t>.1</w:t>
      </w:r>
    </w:p>
    <w:p w14:paraId="6700DEE8" w14:textId="77777777" w:rsidR="0034465A" w:rsidRDefault="0034465A" w:rsidP="0034465A">
      <w:pPr>
        <w:pStyle w:val="Brdtextmedindrag"/>
        <w:rPr>
          <w:lang w:eastAsia="sv-SE"/>
        </w:rPr>
      </w:pPr>
      <w:r>
        <w:rPr>
          <w:lang w:eastAsia="sv-SE"/>
        </w:rPr>
        <w:t>I 15 § finns ett bemyndigande för regeringen eller den myndighet som regeringen bestämmer att meddela föreskrifter om vad en verksamhetsplan ska innehålla.</w:t>
      </w:r>
    </w:p>
    <w:p w14:paraId="27744911" w14:textId="77777777" w:rsidR="0034465A" w:rsidRPr="00277FD5" w:rsidRDefault="0034465A" w:rsidP="0034465A">
      <w:pPr>
        <w:pStyle w:val="Rubrik4utannumrering"/>
      </w:pPr>
      <w:r w:rsidRPr="00277FD5">
        <w:t>14 §</w:t>
      </w:r>
    </w:p>
    <w:p w14:paraId="26A29AFE" w14:textId="77777777" w:rsidR="00CD369E" w:rsidRDefault="0034465A" w:rsidP="00CD369E">
      <w:pPr>
        <w:pStyle w:val="Brdtext"/>
      </w:pPr>
      <w:r w:rsidRPr="00C57EA8">
        <w:t xml:space="preserve">Paragrafen </w:t>
      </w:r>
      <w:r>
        <w:t xml:space="preserve">innehåller bestämmelser om prövningen av ansökningar. Paragrafen motsvarar 2 kap. 15 § FRL. Övervägandena finns i avsnitt 6.1. </w:t>
      </w:r>
    </w:p>
    <w:p w14:paraId="3323E266" w14:textId="54E66AF8" w:rsidR="0034465A" w:rsidRDefault="0034465A" w:rsidP="00AA5B6B">
      <w:pPr>
        <w:pStyle w:val="Brdtextmedindrag"/>
      </w:pPr>
      <w:r>
        <w:t>Paragrafen innebär att det är Finansinspektionen som ska pröva frågor om tillstånd att driva tjänste</w:t>
      </w:r>
      <w:r>
        <w:softHyphen/>
        <w:t>pensions</w:t>
      </w:r>
      <w:r>
        <w:softHyphen/>
        <w:t>verk</w:t>
      </w:r>
      <w:r>
        <w:softHyphen/>
        <w:t>samhet som tjänste</w:t>
      </w:r>
      <w:r>
        <w:softHyphen/>
        <w:t>pen</w:t>
      </w:r>
      <w:r>
        <w:softHyphen/>
        <w:t>sions</w:t>
      </w:r>
      <w:r>
        <w:softHyphen/>
        <w:t>företag och om godkännande av bolagsordning eller stadgar enligt 9 och 10 §§.</w:t>
      </w:r>
    </w:p>
    <w:p w14:paraId="02B13900" w14:textId="77777777" w:rsidR="0034465A" w:rsidRDefault="0034465A" w:rsidP="0034465A">
      <w:pPr>
        <w:pStyle w:val="Rubrik4utannumrering"/>
      </w:pPr>
      <w:r>
        <w:t>15 §</w:t>
      </w:r>
    </w:p>
    <w:p w14:paraId="63E47596" w14:textId="77777777" w:rsidR="0034465A" w:rsidRPr="006B224F" w:rsidRDefault="0034465A" w:rsidP="0034465A">
      <w:pPr>
        <w:pStyle w:val="Brdtextmedindrag"/>
        <w:ind w:firstLine="0"/>
        <w:rPr>
          <w:lang w:eastAsia="sv-SE"/>
        </w:rPr>
      </w:pPr>
      <w:r w:rsidRPr="00B23232">
        <w:rPr>
          <w:spacing w:val="-2"/>
        </w:rPr>
        <w:t xml:space="preserve">I paragrafen </w:t>
      </w:r>
      <w:r>
        <w:rPr>
          <w:spacing w:val="-2"/>
        </w:rPr>
        <w:t>finns ett bemyndigande för</w:t>
      </w:r>
      <w:r w:rsidRPr="00B23232">
        <w:rPr>
          <w:spacing w:val="-2"/>
        </w:rPr>
        <w:t xml:space="preserve"> regeringen eller den myndighet som regeringen bestämmer att meddela föreskrifter </w:t>
      </w:r>
      <w:r>
        <w:t xml:space="preserve">om </w:t>
      </w:r>
      <w:r w:rsidRPr="00B44041">
        <w:t xml:space="preserve">vad en verksamhetsplan enligt </w:t>
      </w:r>
      <w:r>
        <w:t>13 §</w:t>
      </w:r>
      <w:r w:rsidRPr="00B44041">
        <w:t xml:space="preserve"> ska innehålla.</w:t>
      </w:r>
      <w:r>
        <w:t xml:space="preserve"> Paragrafen motsvarar 2 kap. 19 § 3 FRL. </w:t>
      </w:r>
      <w:bookmarkEnd w:id="6835"/>
      <w:bookmarkEnd w:id="6838"/>
      <w:r>
        <w:t>Över</w:t>
      </w:r>
      <w:r>
        <w:softHyphen/>
        <w:t>vägandena finns i avsnitt 6.1.</w:t>
      </w:r>
    </w:p>
    <w:p w14:paraId="4E7FEB5D" w14:textId="77777777" w:rsidR="0034465A" w:rsidRPr="00B551B7" w:rsidRDefault="0034465A" w:rsidP="00AA5B6B">
      <w:pPr>
        <w:pStyle w:val="Rubrik4utannumrering"/>
      </w:pPr>
      <w:r w:rsidRPr="001F6A6A">
        <w:t>3 kap. Gränsöverskridande verksamhet</w:t>
      </w:r>
    </w:p>
    <w:p w14:paraId="1C752089" w14:textId="77777777" w:rsidR="0034465A" w:rsidRDefault="0034465A" w:rsidP="0034465A">
      <w:pPr>
        <w:pStyle w:val="Rubrik4utannumrering"/>
        <w:spacing w:before="0"/>
      </w:pPr>
      <w:r>
        <w:t>1 §</w:t>
      </w:r>
    </w:p>
    <w:p w14:paraId="546DE1C3" w14:textId="77777777" w:rsidR="0034465A" w:rsidRDefault="0034465A" w:rsidP="0034465A">
      <w:pPr>
        <w:pStyle w:val="Brdtextmedindrag"/>
        <w:ind w:firstLine="0"/>
      </w:pPr>
      <w:r>
        <w:t>Paragrafen innehåller en bestämmelse om rätten för tjänstepensionsföretag att driva gränsöverskridande verksamhet och en definition av gränsöver</w:t>
      </w:r>
      <w:r>
        <w:softHyphen/>
        <w:t xml:space="preserve">skridande verksamhet. </w:t>
      </w:r>
      <w:r w:rsidRPr="00127013">
        <w:t>Paragrafen genomför artik</w:t>
      </w:r>
      <w:r>
        <w:t>larna</w:t>
      </w:r>
      <w:r w:rsidRPr="00127013">
        <w:t xml:space="preserve"> </w:t>
      </w:r>
      <w:r>
        <w:t xml:space="preserve">6.19, </w:t>
      </w:r>
      <w:r w:rsidRPr="00127013">
        <w:t>11.</w:t>
      </w:r>
      <w:r>
        <w:t>1</w:t>
      </w:r>
      <w:r w:rsidRPr="00127013">
        <w:t xml:space="preserve"> och 11.</w:t>
      </w:r>
      <w:r>
        <w:t>2</w:t>
      </w:r>
      <w:r w:rsidRPr="00127013">
        <w:t xml:space="preserve"> i </w:t>
      </w:r>
      <w:r>
        <w:t>andra tjänstepensions</w:t>
      </w:r>
      <w:r w:rsidRPr="00127013">
        <w:t>direktivet.</w:t>
      </w:r>
      <w:r>
        <w:t xml:space="preserve"> Övervägandena finns i avsnitt 7.1.</w:t>
      </w:r>
    </w:p>
    <w:p w14:paraId="167AE64F" w14:textId="77777777" w:rsidR="0034465A" w:rsidRDefault="0034465A" w:rsidP="0034465A">
      <w:pPr>
        <w:pStyle w:val="Brdtextmedindrag"/>
      </w:pPr>
      <w:r>
        <w:t xml:space="preserve">Enligt </w:t>
      </w:r>
      <w:r w:rsidRPr="00F45DCA">
        <w:rPr>
          <w:i/>
        </w:rPr>
        <w:t>första stycket</w:t>
      </w:r>
      <w:r>
        <w:t xml:space="preserve"> får tjänstepensionsföretag driva gränsöverskridande verksamhet om Finansinspektionen godkänner det. Bestämmelser om Finansinspektionens prövning finns i 3–5 §§. En bestämmelse om när verksamheten får påbörjas finns i 7 §.</w:t>
      </w:r>
    </w:p>
    <w:p w14:paraId="03E230D5" w14:textId="77777777" w:rsidR="0034465A" w:rsidRDefault="0034465A" w:rsidP="0034465A">
      <w:pPr>
        <w:pStyle w:val="Brdtextmedindrag"/>
      </w:pPr>
      <w:r>
        <w:t xml:space="preserve">I </w:t>
      </w:r>
      <w:r w:rsidRPr="00F45DCA">
        <w:rPr>
          <w:i/>
        </w:rPr>
        <w:t>andra stycket</w:t>
      </w:r>
      <w:r>
        <w:t xml:space="preserve"> genomförs andra tjänstepensionsdirektivets definition av gränsöverskridande verksamhet i fråga om tjänstepensionsföretag. Den defini</w:t>
      </w:r>
      <w:r>
        <w:softHyphen/>
        <w:t>tion som finns i paragrafen är anpassad till den verksamhet som tjänstepensionsföretag driver, dvs. tjänste</w:t>
      </w:r>
      <w:r>
        <w:softHyphen/>
        <w:t>pensionsverksamhet som tjänste</w:t>
      </w:r>
      <w:r>
        <w:softHyphen/>
        <w:t>pensionsföretag. En defini</w:t>
      </w:r>
      <w:r>
        <w:softHyphen/>
        <w:t>tion av uppdragsgivande företag finns i 1 kap. 5 § 11. Definitionen i denna paragraf innebär att det som är avgörande för om verksamheten är gräns</w:t>
      </w:r>
      <w:r>
        <w:softHyphen/>
        <w:t>överskridande är om den arbetsgivare som betalar premier till tjänste</w:t>
      </w:r>
      <w:r>
        <w:softHyphen/>
        <w:t>pensionsföretaget ska tillämpa en annan social- och arbetsmarknads</w:t>
      </w:r>
      <w:r>
        <w:softHyphen/>
        <w:t>lagstiftning i fråga om tjänste</w:t>
      </w:r>
      <w:r>
        <w:softHyphen/>
        <w:t>pensionerna än den som är tillämplig i Sverige. Det kan därmed i undantagsfall vara fråga om gräns</w:t>
      </w:r>
      <w:r>
        <w:softHyphen/>
        <w:t>överskridande verksamhet även om både tjänstepensionsföretaget och det uppdrags</w:t>
      </w:r>
      <w:r>
        <w:softHyphen/>
        <w:t xml:space="preserve">givande företaget har hemvist i Sverige. </w:t>
      </w:r>
    </w:p>
    <w:p w14:paraId="1777FD79" w14:textId="77777777" w:rsidR="0034465A" w:rsidRDefault="0034465A" w:rsidP="0034465A">
      <w:pPr>
        <w:pStyle w:val="Brdtextmedindrag"/>
      </w:pPr>
      <w:r>
        <w:t>När det gäller vad som avses med social- och arbetsmarknads</w:t>
      </w:r>
      <w:r>
        <w:softHyphen/>
        <w:t>lagstiftning finns viss ledning i prop. 2004/05:165 s. 242 f.</w:t>
      </w:r>
    </w:p>
    <w:p w14:paraId="7143D73B" w14:textId="77777777" w:rsidR="0034465A" w:rsidRDefault="0034465A" w:rsidP="0034465A">
      <w:pPr>
        <w:pStyle w:val="Rubrik4utannumrering"/>
      </w:pPr>
      <w:r>
        <w:lastRenderedPageBreak/>
        <w:t>2 §</w:t>
      </w:r>
    </w:p>
    <w:p w14:paraId="52A4EF30" w14:textId="5F880E02" w:rsidR="0034465A" w:rsidRDefault="0034465A" w:rsidP="0034465A">
      <w:pPr>
        <w:pStyle w:val="Brdtext"/>
      </w:pPr>
      <w:r>
        <w:t>Paragrafen innehåller bestämmelser om tjänstepensionsföretags under</w:t>
      </w:r>
      <w:r>
        <w:softHyphen/>
        <w:t>rättelse till Finansinspektionen om gränsöverskridande verksamhet. Den genomför artikel 11.3 i andra tjänstepensionsdirektivet. Paragrafen är</w:t>
      </w:r>
      <w:r w:rsidDel="000831FB">
        <w:t xml:space="preserve"> </w:t>
      </w:r>
      <w:r>
        <w:t>utformad efter förebild av 3 kap. 8 § jämförd med 3 kap. 22 § FRL i</w:t>
      </w:r>
      <w:r w:rsidDel="00CF4BE3">
        <w:t xml:space="preserve"> </w:t>
      </w:r>
      <w:r>
        <w:t>lydelserna före den 1 januari 2016.</w:t>
      </w:r>
      <w:r w:rsidRPr="00F60059">
        <w:t xml:space="preserve"> </w:t>
      </w:r>
      <w:r>
        <w:t>Vissa krav på uppgifter i under</w:t>
      </w:r>
      <w:r>
        <w:softHyphen/>
        <w:t xml:space="preserve">rättelsen tillkommer dock i </w:t>
      </w:r>
      <w:r w:rsidR="008D1818">
        <w:t xml:space="preserve">andra stycket </w:t>
      </w:r>
      <w:r>
        <w:t>i punkterna 1 och 2.</w:t>
      </w:r>
      <w:r w:rsidRPr="00F45DCA">
        <w:t xml:space="preserve"> </w:t>
      </w:r>
      <w:r w:rsidRPr="00E85F65">
        <w:t>Övervägandena</w:t>
      </w:r>
      <w:r>
        <w:t xml:space="preserve"> finns i avsnitt 7</w:t>
      </w:r>
      <w:r w:rsidRPr="000811CE">
        <w:t>.1</w:t>
      </w:r>
      <w:r>
        <w:t>.</w:t>
      </w:r>
    </w:p>
    <w:p w14:paraId="1C78EEEA" w14:textId="77777777" w:rsidR="0034465A" w:rsidRDefault="0034465A" w:rsidP="0034465A">
      <w:pPr>
        <w:pStyle w:val="Brdtextmedindrag"/>
      </w:pPr>
      <w:r>
        <w:t xml:space="preserve">Enligt </w:t>
      </w:r>
      <w:r w:rsidRPr="00F45DCA">
        <w:rPr>
          <w:i/>
        </w:rPr>
        <w:t>första stycket</w:t>
      </w:r>
      <w:r>
        <w:t xml:space="preserve"> ska ett tjänstepensionsföretag underrätta Finans</w:t>
      </w:r>
      <w:r>
        <w:softHyphen/>
        <w:t>inspektionen om det avser att driva gränsöverskridande verksamhet.</w:t>
      </w:r>
    </w:p>
    <w:p w14:paraId="66723EC1" w14:textId="77777777" w:rsidR="0034465A" w:rsidRDefault="0034465A" w:rsidP="0034465A">
      <w:pPr>
        <w:pStyle w:val="Brdtextmedindrag"/>
      </w:pPr>
      <w:r>
        <w:t xml:space="preserve">Enligt </w:t>
      </w:r>
      <w:r w:rsidRPr="00F45DCA">
        <w:rPr>
          <w:i/>
        </w:rPr>
        <w:t>andra stycket</w:t>
      </w:r>
      <w:r>
        <w:t> </w:t>
      </w:r>
      <w:r w:rsidRPr="00F45DCA">
        <w:rPr>
          <w:i/>
        </w:rPr>
        <w:t>1</w:t>
      </w:r>
      <w:r>
        <w:t xml:space="preserve"> ska det uppdragsgivande företagets namn och hemvist anges i underrättelsen. En definition av uppdragsgivande företag finns i 1 kap. 5 § 11.</w:t>
      </w:r>
      <w:r w:rsidRPr="00F45DCA">
        <w:t xml:space="preserve"> </w:t>
      </w:r>
      <w:r>
        <w:t>Med hemvist avses i detta fall det uppdrags</w:t>
      </w:r>
      <w:r>
        <w:softHyphen/>
        <w:t>givande företagets huvudsakliga förvaltningsort.</w:t>
      </w:r>
    </w:p>
    <w:p w14:paraId="47DE5159" w14:textId="77777777" w:rsidR="0034465A" w:rsidRDefault="0034465A" w:rsidP="00D04BFD">
      <w:pPr>
        <w:pStyle w:val="Brdtextmedindrag"/>
      </w:pPr>
      <w:r>
        <w:t xml:space="preserve">Av </w:t>
      </w:r>
      <w:r>
        <w:rPr>
          <w:i/>
        </w:rPr>
        <w:t>andra stycket 2</w:t>
      </w:r>
      <w:r>
        <w:t xml:space="preserve"> följer att tjänstepensionsföretaget ska uppge vilket lands social- och arbetsmarknadslagstiftning som reglerar förhållandet mellan det uppdragsgivande företaget och den som i egenskap av försäkringstagare eller försäkrad har rätt till ersättning. Med detta avses detsamma som i definitionen av gränsöverskridande verksamhet i 1 § andra stycket. Det är alltså den lagstiftning som är relevant på tjänste</w:t>
      </w:r>
      <w:r>
        <w:softHyphen/>
        <w:t>pensionsområdet som avses. Normalt behöver upp</w:t>
      </w:r>
      <w:r>
        <w:softHyphen/>
        <w:t>giften om vilken lag</w:t>
      </w:r>
      <w:r>
        <w:softHyphen/>
        <w:t>stift</w:t>
      </w:r>
      <w:r>
        <w:softHyphen/>
        <w:t>ning som ska tillämpas komma från arbetsgivaren. Det land vars lagstiftning ska tillämpas benämns värdlandet.</w:t>
      </w:r>
    </w:p>
    <w:p w14:paraId="36E39800" w14:textId="291A0678" w:rsidR="0034465A" w:rsidRDefault="0034465A" w:rsidP="0034465A">
      <w:pPr>
        <w:pStyle w:val="Brdtextmedindrag"/>
      </w:pPr>
      <w:r>
        <w:t xml:space="preserve">Enligt </w:t>
      </w:r>
      <w:r>
        <w:rPr>
          <w:i/>
        </w:rPr>
        <w:t xml:space="preserve">andra stycket 3 </w:t>
      </w:r>
      <w:r>
        <w:t>ska det huvudsakliga innehållet i de överens</w:t>
      </w:r>
      <w:r>
        <w:softHyphen/>
        <w:t>kommelser som ska ligga till grund för tjänstepensionsförsäkringarna anges. Detta överensstämmer med det som hittills gällt för försäkrings</w:t>
      </w:r>
      <w:r>
        <w:softHyphen/>
        <w:t xml:space="preserve">företag som tillämpar punkt 2 i </w:t>
      </w:r>
      <w:r w:rsidR="00F35B52">
        <w:t xml:space="preserve">ikraftträdande- och </w:t>
      </w:r>
      <w:r>
        <w:t>övergångsbestämmel</w:t>
      </w:r>
      <w:r w:rsidR="00F35B52">
        <w:softHyphen/>
      </w:r>
      <w:r>
        <w:t>serna till lagen (2015:700) om ändring i försäkringsrörelselagen (2010:2043) (övergångs</w:t>
      </w:r>
      <w:r>
        <w:softHyphen/>
        <w:t>bestämmelserna) och med det som hittills gällt för tjänstepensions</w:t>
      </w:r>
      <w:r>
        <w:softHyphen/>
        <w:t xml:space="preserve">kassorna. </w:t>
      </w:r>
    </w:p>
    <w:p w14:paraId="544B1B94" w14:textId="77777777" w:rsidR="0034465A" w:rsidRDefault="0034465A" w:rsidP="0034465A">
      <w:pPr>
        <w:pStyle w:val="Rubrik4utannumrering"/>
      </w:pPr>
      <w:r>
        <w:t>3 §</w:t>
      </w:r>
    </w:p>
    <w:p w14:paraId="731C0F77" w14:textId="31718FDE" w:rsidR="0034465A" w:rsidRDefault="0034465A" w:rsidP="00D04BFD">
      <w:pPr>
        <w:pStyle w:val="Brdtextmedindrag"/>
        <w:ind w:firstLine="0"/>
      </w:pPr>
      <w:r>
        <w:t>Paragrafen innehåller bestämmelser om förutsättningarna för att godkänna gränsöverskridande verksamhet. Den genomför delvis artikel 11.4 i andra tjänstepensions</w:t>
      </w:r>
      <w:r>
        <w:softHyphen/>
        <w:t>direktivet. Paragrafen är</w:t>
      </w:r>
      <w:r w:rsidDel="000831FB">
        <w:t xml:space="preserve"> </w:t>
      </w:r>
      <w:r>
        <w:t>utformad efter förebild av 3 kap. 9 § jämförd med 3 kap. 2 och 22 §§ FRL i</w:t>
      </w:r>
      <w:r w:rsidDel="00CF4BE3">
        <w:t xml:space="preserve"> </w:t>
      </w:r>
      <w:r>
        <w:t xml:space="preserve">lydelserna före den 1 januari 2016. I förhållande till de </w:t>
      </w:r>
      <w:r w:rsidR="00DF5381">
        <w:t>bestämmelserna</w:t>
      </w:r>
      <w:r>
        <w:t xml:space="preserve"> förtydligas att bedömningen avser den planerade verksamheten. Övervägandena finns i avsnitt 7</w:t>
      </w:r>
      <w:r w:rsidRPr="00692D9C">
        <w:t>.1</w:t>
      </w:r>
      <w:r>
        <w:t>.</w:t>
      </w:r>
    </w:p>
    <w:p w14:paraId="168A4729" w14:textId="6CA8F96F" w:rsidR="0034465A" w:rsidRDefault="0034465A" w:rsidP="0034465A">
      <w:pPr>
        <w:pStyle w:val="Brdtextmedindrag"/>
      </w:pPr>
      <w:r>
        <w:t>Innebörden och omfattningen av Finansinspektionens prövning mot</w:t>
      </w:r>
      <w:r>
        <w:softHyphen/>
        <w:t>svarar i huvudsak det som hittills gällt för försäkringsföretag som följer övergångs</w:t>
      </w:r>
      <w:r>
        <w:softHyphen/>
        <w:t>bestämmelserna och för tjänste</w:t>
      </w:r>
      <w:r>
        <w:softHyphen/>
        <w:t xml:space="preserve">pensionskassorna (prop. 2004/05:165 s. 191 f. och 222). </w:t>
      </w:r>
      <w:r w:rsidRPr="00C27402">
        <w:rPr>
          <w:i/>
        </w:rPr>
        <w:t>Punkt</w:t>
      </w:r>
      <w:r>
        <w:rPr>
          <w:i/>
        </w:rPr>
        <w:t>erna </w:t>
      </w:r>
      <w:r w:rsidRPr="00C27402">
        <w:rPr>
          <w:i/>
        </w:rPr>
        <w:t xml:space="preserve">1 </w:t>
      </w:r>
      <w:r w:rsidRPr="00350E90">
        <w:t>och</w:t>
      </w:r>
      <w:r w:rsidRPr="00C27402">
        <w:rPr>
          <w:i/>
        </w:rPr>
        <w:t xml:space="preserve"> 2</w:t>
      </w:r>
      <w:r>
        <w:t xml:space="preserve"> motsvarar det som hittills gällt. Enligt </w:t>
      </w:r>
      <w:r w:rsidRPr="00601851">
        <w:rPr>
          <w:i/>
        </w:rPr>
        <w:t>punkt</w:t>
      </w:r>
      <w:r>
        <w:rPr>
          <w:i/>
        </w:rPr>
        <w:t> </w:t>
      </w:r>
      <w:r w:rsidRPr="00601851">
        <w:rPr>
          <w:i/>
        </w:rPr>
        <w:t>3</w:t>
      </w:r>
      <w:r w:rsidRPr="00C27402">
        <w:t xml:space="preserve">, som har en </w:t>
      </w:r>
      <w:r>
        <w:t xml:space="preserve">något </w:t>
      </w:r>
      <w:r w:rsidRPr="00C27402">
        <w:t>annorlunda lydelse</w:t>
      </w:r>
      <w:r>
        <w:t xml:space="preserve"> i </w:t>
      </w:r>
      <w:r w:rsidRPr="00C27402">
        <w:t>förhållande</w:t>
      </w:r>
      <w:r>
        <w:t xml:space="preserve"> till det som hittills gällt</w:t>
      </w:r>
      <w:r w:rsidRPr="00C27402">
        <w:t>,</w:t>
      </w:r>
      <w:r>
        <w:t xml:space="preserve"> ska ledningsprövningen omfatta den som ska leda verksamheten. Ledningsprövningen ska göras i för</w:t>
      </w:r>
      <w:r>
        <w:softHyphen/>
        <w:t>hållande till den planerade gränsöver</w:t>
      </w:r>
      <w:r>
        <w:softHyphen/>
        <w:t>skridande verksam</w:t>
      </w:r>
      <w:r>
        <w:softHyphen/>
        <w:t>heten. Styrelsen och den som är verkställande direktör ingår alltid i lednings</w:t>
      </w:r>
      <w:r>
        <w:softHyphen/>
        <w:t>pröv</w:t>
      </w:r>
      <w:r>
        <w:softHyphen/>
        <w:t>ningen enligt denna paragraf. Om även någon annan inom organisationen ska leda den gräns</w:t>
      </w:r>
      <w:r>
        <w:softHyphen/>
        <w:t>över</w:t>
      </w:r>
      <w:r>
        <w:softHyphen/>
        <w:t>skridande verksam</w:t>
      </w:r>
      <w:r>
        <w:softHyphen/>
        <w:t>heten, t.ex. en företrädare för en sekundär</w:t>
      </w:r>
      <w:r>
        <w:softHyphen/>
        <w:t xml:space="preserve">etablering i ett annat land, ska också den personen omfattas av prövningen. </w:t>
      </w:r>
    </w:p>
    <w:p w14:paraId="677D65BB" w14:textId="3460F8E1" w:rsidR="00D04BFD" w:rsidRDefault="00D04BFD" w:rsidP="0034465A">
      <w:pPr>
        <w:pStyle w:val="Brdtextmedindrag"/>
      </w:pPr>
    </w:p>
    <w:p w14:paraId="07389D85" w14:textId="77777777" w:rsidR="00D04BFD" w:rsidRDefault="00D04BFD" w:rsidP="0034465A">
      <w:pPr>
        <w:pStyle w:val="Brdtextmedindrag"/>
      </w:pPr>
    </w:p>
    <w:p w14:paraId="51D8BE58" w14:textId="77777777" w:rsidR="0034465A" w:rsidRDefault="0034465A" w:rsidP="00D04BFD">
      <w:pPr>
        <w:pStyle w:val="Rubrik4utannumrering"/>
        <w:spacing w:before="0"/>
      </w:pPr>
      <w:r>
        <w:t>4 §</w:t>
      </w:r>
    </w:p>
    <w:p w14:paraId="030B16A1" w14:textId="71A65F6C" w:rsidR="0034465A" w:rsidRDefault="0034465A" w:rsidP="0034465A">
      <w:pPr>
        <w:pStyle w:val="Brdtext"/>
      </w:pPr>
      <w:r>
        <w:t>I paragrafen finns bestämmelser som rör Finansinspektionens åtgärder om gränsöverskridande verksamhet godkänns.</w:t>
      </w:r>
      <w:r w:rsidRPr="00451813">
        <w:t xml:space="preserve"> </w:t>
      </w:r>
      <w:r>
        <w:t>Paragrafen genomför delvis artikel 11.4 i andra tjänstepensions</w:t>
      </w:r>
      <w:r>
        <w:softHyphen/>
        <w:t>direktivet. Övervägandena finns i av</w:t>
      </w:r>
      <w:r w:rsidR="00182587">
        <w:softHyphen/>
      </w:r>
      <w:r>
        <w:t>snitt 7.1.</w:t>
      </w:r>
    </w:p>
    <w:p w14:paraId="5B6FDE1A" w14:textId="29761A9A" w:rsidR="0034465A" w:rsidRDefault="0034465A" w:rsidP="00D04BFD">
      <w:pPr>
        <w:pStyle w:val="Brdtextmedindrag"/>
      </w:pPr>
      <w:r>
        <w:t xml:space="preserve">Enligt </w:t>
      </w:r>
      <w:r w:rsidRPr="00277E00">
        <w:rPr>
          <w:i/>
        </w:rPr>
        <w:t>första stycket</w:t>
      </w:r>
      <w:r>
        <w:t xml:space="preserve"> ska Finansinspektionen lämna ett meddelande till den behöriga myndigheten i värdlandet. I 2 § andra stycket</w:t>
      </w:r>
      <w:r w:rsidR="00182587">
        <w:t> </w:t>
      </w:r>
      <w:r>
        <w:t xml:space="preserve">2 anges vad som avses med värdlandet. I enlighet med direktivet ska meddelandet innehålla alla de uppgifter som tjänstepensionsföretaget ska ange i en underrättelse till den behöriga myndigheten enligt 2 §. </w:t>
      </w:r>
    </w:p>
    <w:p w14:paraId="6DA86D74" w14:textId="32E7426A" w:rsidR="0034465A" w:rsidRDefault="0034465A" w:rsidP="0034465A">
      <w:pPr>
        <w:pStyle w:val="Brdtextmedindrag"/>
      </w:pPr>
      <w:r>
        <w:t xml:space="preserve">I </w:t>
      </w:r>
      <w:r w:rsidRPr="00277E00">
        <w:rPr>
          <w:i/>
        </w:rPr>
        <w:t>andra stycket</w:t>
      </w:r>
      <w:r>
        <w:t xml:space="preserve"> finns en tidsfrist som avser när meddelandet ska lämnas till den behöriga myndigheten i </w:t>
      </w:r>
      <w:r w:rsidR="003677D9">
        <w:t>värdlandet</w:t>
      </w:r>
      <w:r>
        <w:t>. Meddelandet ska lämnas inom tre månader från det att företagets under</w:t>
      </w:r>
      <w:r>
        <w:softHyphen/>
        <w:t>rättelse enligt 2 § togs emot.</w:t>
      </w:r>
    </w:p>
    <w:p w14:paraId="717BDC18" w14:textId="123E295E" w:rsidR="0034465A" w:rsidRDefault="0034465A" w:rsidP="0034465A">
      <w:pPr>
        <w:pStyle w:val="Brdtextmedindrag"/>
      </w:pPr>
      <w:r>
        <w:t xml:space="preserve">Enligt </w:t>
      </w:r>
      <w:r>
        <w:rPr>
          <w:i/>
        </w:rPr>
        <w:t xml:space="preserve">tredje stycket </w:t>
      </w:r>
      <w:r>
        <w:t>ska Finansinspektionen underrätta tjänstepensions</w:t>
      </w:r>
      <w:r>
        <w:softHyphen/>
        <w:t>företaget om att ett meddelande till den behöriga myndigheten har lämnats.</w:t>
      </w:r>
    </w:p>
    <w:p w14:paraId="37B786B8" w14:textId="77777777" w:rsidR="0034465A" w:rsidRDefault="0034465A" w:rsidP="0034465A">
      <w:pPr>
        <w:pStyle w:val="Rubrik4utannumrering"/>
      </w:pPr>
      <w:r>
        <w:t>5 §</w:t>
      </w:r>
    </w:p>
    <w:p w14:paraId="16B82061" w14:textId="01FABBDB" w:rsidR="0034465A" w:rsidRDefault="0034465A" w:rsidP="0034465A">
      <w:pPr>
        <w:pStyle w:val="Brdtextmedindrag"/>
        <w:ind w:firstLine="0"/>
      </w:pPr>
      <w:r>
        <w:rPr>
          <w:spacing w:val="-2"/>
        </w:rPr>
        <w:t>I p</w:t>
      </w:r>
      <w:r w:rsidRPr="00900B73">
        <w:rPr>
          <w:spacing w:val="-2"/>
        </w:rPr>
        <w:t xml:space="preserve">aragrafen </w:t>
      </w:r>
      <w:r>
        <w:rPr>
          <w:spacing w:val="-2"/>
        </w:rPr>
        <w:t xml:space="preserve">finns bestämmelser om Finansinspektionens skyldighet att meddela beslut inom viss tid om ett meddelande inte lämnas till den behöriga myndigheten </w:t>
      </w:r>
      <w:r w:rsidR="003677D9">
        <w:rPr>
          <w:spacing w:val="-2"/>
        </w:rPr>
        <w:t xml:space="preserve">i värdlandet </w:t>
      </w:r>
      <w:r>
        <w:rPr>
          <w:spacing w:val="-2"/>
        </w:rPr>
        <w:t xml:space="preserve">enligt 4 §. </w:t>
      </w:r>
      <w:r>
        <w:t>Paragrafen genomför delvis artikel 11.4 och 11.5 i andra tjänste</w:t>
      </w:r>
      <w:r>
        <w:softHyphen/>
        <w:t>pensionsdirektivet. Paragrafen är utformad efter förebild av 3 kap. 13 § FRL jämförd med 3 kap. 22 § FRL i</w:t>
      </w:r>
      <w:r w:rsidDel="00CF4BE3">
        <w:t xml:space="preserve"> </w:t>
      </w:r>
      <w:r>
        <w:t>lydelserna före den 1 januari 2016.</w:t>
      </w:r>
      <w:r w:rsidRPr="00644683">
        <w:t xml:space="preserve"> </w:t>
      </w:r>
      <w:r w:rsidRPr="00265DE9">
        <w:t>Övervägandena</w:t>
      </w:r>
      <w:r>
        <w:t xml:space="preserve"> finns i avsnitt 7</w:t>
      </w:r>
      <w:r w:rsidRPr="000811CE">
        <w:t>.1</w:t>
      </w:r>
      <w:r>
        <w:t>.</w:t>
      </w:r>
    </w:p>
    <w:p w14:paraId="30BEF36B" w14:textId="36F114F0" w:rsidR="0034465A" w:rsidRDefault="0034465A" w:rsidP="00D04BFD">
      <w:pPr>
        <w:pStyle w:val="Brdtextmedindrag"/>
      </w:pPr>
      <w:r>
        <w:t>Enligt paragrafen ska Finansinspektionen</w:t>
      </w:r>
      <w:r w:rsidDel="000831FB">
        <w:t xml:space="preserve"> </w:t>
      </w:r>
      <w:r>
        <w:t>meddela beslut inom tre månader från det att företagets under</w:t>
      </w:r>
      <w:r>
        <w:softHyphen/>
        <w:t>rättelse om gränsöverskridande verksamhet enligt 2 § togs emot. Beslut ska meddelas om inspektionen bedömer att det inte finns förut</w:t>
      </w:r>
      <w:r>
        <w:softHyphen/>
        <w:t>sättningar för företaget att godkänna den planerade gränsöverskridande verksamheten enligt 3 § eller om inspek</w:t>
      </w:r>
      <w:r>
        <w:softHyphen/>
        <w:t xml:space="preserve">tionen av någon annan anledning underlåter att lämna ett meddelande till den behöriga myndigheten </w:t>
      </w:r>
      <w:r w:rsidR="003677D9">
        <w:t xml:space="preserve">i värdlandet </w:t>
      </w:r>
      <w:r>
        <w:t xml:space="preserve">enligt 4 §. Med någon annan anledning avses t.ex. att inspektionen av formella skäl inte gör någon prövning i sak eller att inspektionen inte hinner fatta beslut inom angiven tidsfrist. </w:t>
      </w:r>
    </w:p>
    <w:p w14:paraId="288D22F8" w14:textId="77777777" w:rsidR="0034465A" w:rsidRDefault="0034465A" w:rsidP="0034465A">
      <w:pPr>
        <w:pStyle w:val="Rubrik4utannumrering"/>
      </w:pPr>
      <w:r>
        <w:t>6 §</w:t>
      </w:r>
    </w:p>
    <w:p w14:paraId="4983486E" w14:textId="275B018D" w:rsidR="0034465A" w:rsidRDefault="0034465A" w:rsidP="00D04BFD">
      <w:pPr>
        <w:pStyle w:val="Brdtext"/>
      </w:pPr>
      <w:r>
        <w:t xml:space="preserve">Paragrafen innehåller bestämmelser om Finansinspektionens skyldighet att underrätta ett tjänstepensionsföretag om vilka regler som är tillämpliga i värdlandet. </w:t>
      </w:r>
      <w:r w:rsidRPr="000811CE">
        <w:t xml:space="preserve">Paragrafen genomför </w:t>
      </w:r>
      <w:r>
        <w:t xml:space="preserve">delvis </w:t>
      </w:r>
      <w:r w:rsidRPr="000811CE">
        <w:t>artik</w:t>
      </w:r>
      <w:r>
        <w:t>el</w:t>
      </w:r>
      <w:r w:rsidRPr="000811CE">
        <w:t xml:space="preserve"> 11.7 och 11.9 i andra tjänst</w:t>
      </w:r>
      <w:r>
        <w:t xml:space="preserve">epensionsdirektivet. </w:t>
      </w:r>
      <w:r w:rsidR="003677D9">
        <w:t>F</w:t>
      </w:r>
      <w:r>
        <w:t>örsta stycke</w:t>
      </w:r>
      <w:r w:rsidR="003677D9">
        <w:t>t</w:t>
      </w:r>
      <w:r>
        <w:t xml:space="preserve"> är utformat efter förebild av 3 kap. 11 § jämförd med 3 kap. 22 § FRL i</w:t>
      </w:r>
      <w:r w:rsidDel="00CF4BE3">
        <w:t xml:space="preserve"> </w:t>
      </w:r>
      <w:r>
        <w:t>lydelserna före den 1 januari 2016.</w:t>
      </w:r>
      <w:r w:rsidRPr="00281317">
        <w:t xml:space="preserve"> </w:t>
      </w:r>
      <w:r>
        <w:t>Övervägandena finns i avsnitt 7</w:t>
      </w:r>
      <w:r w:rsidRPr="00F32327">
        <w:t>.1</w:t>
      </w:r>
      <w:r>
        <w:t>.</w:t>
      </w:r>
    </w:p>
    <w:p w14:paraId="4C7E709D" w14:textId="6957531D" w:rsidR="0034465A" w:rsidRDefault="0034465A" w:rsidP="00D04BFD">
      <w:pPr>
        <w:pStyle w:val="Brdtextmedindrag"/>
      </w:pPr>
      <w:r>
        <w:t xml:space="preserve">Enligt </w:t>
      </w:r>
      <w:r w:rsidRPr="00277E00">
        <w:rPr>
          <w:i/>
        </w:rPr>
        <w:t>första stycket</w:t>
      </w:r>
      <w:r>
        <w:rPr>
          <w:i/>
        </w:rPr>
        <w:t xml:space="preserve"> </w:t>
      </w:r>
      <w:r>
        <w:t>ska Finansinspektionen underrätta tjänstepensions</w:t>
      </w:r>
      <w:r>
        <w:softHyphen/>
        <w:t>företaget om vilka regler för verksamheten som är tillämpliga i värdlandet, om inspektionen får sådan information med anledning av ett meddelande om godkännande</w:t>
      </w:r>
      <w:r w:rsidDel="003053CB">
        <w:t xml:space="preserve"> </w:t>
      </w:r>
      <w:r>
        <w:t>enligt 4 § första stycket. I 2 § andra stycket</w:t>
      </w:r>
      <w:r w:rsidR="00E74B33">
        <w:t> </w:t>
      </w:r>
      <w:r>
        <w:t>2 anges vad som avses med värdlandet. Enligt direktivet ska den behöriga myndig</w:t>
      </w:r>
      <w:r w:rsidR="00004E6E">
        <w:softHyphen/>
      </w:r>
      <w:r>
        <w:t xml:space="preserve">heten i det landet lämna information till myndigheten i hemlandet om vilka </w:t>
      </w:r>
      <w:r>
        <w:lastRenderedPageBreak/>
        <w:t>krav som gäller enligt det landets lagstiftning. Uppgifterna kan avse i det landet tillämplig social- och arbetsmarknads</w:t>
      </w:r>
      <w:r>
        <w:softHyphen/>
        <w:t>lagstiftning och bestämmelser om vilken information som ska lämnas till försäkrings</w:t>
      </w:r>
      <w:r>
        <w:softHyphen/>
        <w:t xml:space="preserve">tagare och försäkrade (prop. 2004/05:165 s. 222). </w:t>
      </w:r>
    </w:p>
    <w:p w14:paraId="29B309E8" w14:textId="1D3534A8" w:rsidR="0034465A" w:rsidRDefault="0034465A" w:rsidP="0034465A">
      <w:pPr>
        <w:pStyle w:val="Brdtextmedindrag"/>
      </w:pPr>
      <w:r>
        <w:t>Om Finansinspektionen får information om att reglerna för verksam</w:t>
      </w:r>
      <w:r>
        <w:softHyphen/>
        <w:t xml:space="preserve">heten i </w:t>
      </w:r>
      <w:r w:rsidR="003677D9">
        <w:t xml:space="preserve">värdlandet </w:t>
      </w:r>
      <w:r>
        <w:t xml:space="preserve">har ändrats ska inspektionen enligt </w:t>
      </w:r>
      <w:r w:rsidRPr="00277E00">
        <w:rPr>
          <w:i/>
        </w:rPr>
        <w:t>andra stycket</w:t>
      </w:r>
      <w:r>
        <w:t xml:space="preserve"> underrätta tjänstepensionsföretaget om ändringarna. </w:t>
      </w:r>
    </w:p>
    <w:p w14:paraId="548FDF13" w14:textId="77777777" w:rsidR="0034465A" w:rsidRDefault="0034465A" w:rsidP="0034465A">
      <w:pPr>
        <w:pStyle w:val="Rubrik4utannumrering"/>
      </w:pPr>
      <w:r>
        <w:t>7 §</w:t>
      </w:r>
    </w:p>
    <w:p w14:paraId="2E6DB4EB" w14:textId="77777777" w:rsidR="0034465A" w:rsidRDefault="0034465A" w:rsidP="0034465A">
      <w:pPr>
        <w:pStyle w:val="Brdtext"/>
      </w:pPr>
      <w:r>
        <w:t>Paragrafen innehåller bestämmelser om när den gränsöverskridande verk</w:t>
      </w:r>
      <w:r>
        <w:softHyphen/>
        <w:t>samheten får påbörjas. Paragrafen genomför artikel 11.8 i andra tjänste</w:t>
      </w:r>
      <w:r>
        <w:softHyphen/>
        <w:t>pensionsdirektivet. Paragrafen är</w:t>
      </w:r>
      <w:r w:rsidDel="000831FB">
        <w:t xml:space="preserve"> </w:t>
      </w:r>
      <w:r>
        <w:t>utformad efter förebild av 3 kap. 12 § jämförd med 3 kap. 22 § FRL i</w:t>
      </w:r>
      <w:r w:rsidDel="00CF4BE3">
        <w:t xml:space="preserve"> </w:t>
      </w:r>
      <w:r>
        <w:t>lydelserna före den 1 januari 2016. Över</w:t>
      </w:r>
      <w:r>
        <w:softHyphen/>
        <w:t>vägandena finns i avsnitt 7</w:t>
      </w:r>
      <w:r w:rsidRPr="000921D4">
        <w:t>.1</w:t>
      </w:r>
      <w:r>
        <w:t>.</w:t>
      </w:r>
    </w:p>
    <w:p w14:paraId="41C26D1E" w14:textId="011BD3D1" w:rsidR="0034465A" w:rsidRDefault="0034465A" w:rsidP="00D04BFD">
      <w:pPr>
        <w:pStyle w:val="Brdtextmedindrag"/>
      </w:pPr>
      <w:r>
        <w:t>Paragrafen innebär att ett tjänstepensionsföretag får påbörja den gräns</w:t>
      </w:r>
      <w:r>
        <w:softHyphen/>
        <w:t>överskridande verksamheten när företaget har tagit emot en under</w:t>
      </w:r>
      <w:r>
        <w:softHyphen/>
        <w:t>rättelse enligt 6 § första stycket om vilka regler för verksamheten som ska tilläm</w:t>
      </w:r>
      <w:r w:rsidR="00004E6E">
        <w:softHyphen/>
      </w:r>
      <w:r>
        <w:t>pas i värdlandet. Om ingen sådan information lämnas får verksam</w:t>
      </w:r>
      <w:r>
        <w:softHyphen/>
        <w:t xml:space="preserve">heten inledas i varje fall sex veckor efter det att den behöriga myndigheten </w:t>
      </w:r>
      <w:r w:rsidR="003677D9">
        <w:t xml:space="preserve">i värdlandet </w:t>
      </w:r>
      <w:r>
        <w:t>tagit emot inspektionens meddelande om godkän</w:t>
      </w:r>
      <w:r>
        <w:softHyphen/>
        <w:t>nande enligt 4 § första stycket.</w:t>
      </w:r>
    </w:p>
    <w:p w14:paraId="5AE0F841" w14:textId="77777777" w:rsidR="0034465A" w:rsidRPr="00E74B33" w:rsidRDefault="0034465A" w:rsidP="00AA5B6B">
      <w:pPr>
        <w:pStyle w:val="Rubrik4utannumrering"/>
      </w:pPr>
      <w:r w:rsidRPr="00E74B33">
        <w:t>8 §</w:t>
      </w:r>
    </w:p>
    <w:p w14:paraId="03A0C616" w14:textId="77777777" w:rsidR="0034465A" w:rsidRPr="00507DEF" w:rsidRDefault="0034465A" w:rsidP="0034465A">
      <w:pPr>
        <w:pStyle w:val="Brdtext"/>
      </w:pPr>
      <w:r>
        <w:t>P</w:t>
      </w:r>
      <w:r w:rsidRPr="00514A39">
        <w:t xml:space="preserve">aragrafen </w:t>
      </w:r>
      <w:r>
        <w:t>innehåller bestämmelser om ändrade förhållanden vid gräns</w:t>
      </w:r>
      <w:r>
        <w:softHyphen/>
        <w:t>överskridande verksamhet. Paragrafen är utformad efter förebild av 3 kap. 6 och 7 §§ FRL i</w:t>
      </w:r>
      <w:r w:rsidDel="00CF4BE3">
        <w:t xml:space="preserve"> </w:t>
      </w:r>
      <w:r>
        <w:t>lydelserna före den 1 januari 2016.</w:t>
      </w:r>
      <w:r w:rsidRPr="00281317">
        <w:t xml:space="preserve"> </w:t>
      </w:r>
      <w:r w:rsidRPr="00514A39">
        <w:t>Över</w:t>
      </w:r>
      <w:r>
        <w:softHyphen/>
      </w:r>
      <w:r w:rsidRPr="00514A39">
        <w:t>vägandena finns i avsnitt </w:t>
      </w:r>
      <w:r>
        <w:t>7</w:t>
      </w:r>
      <w:r w:rsidRPr="000811CE">
        <w:t>.1</w:t>
      </w:r>
      <w:r w:rsidRPr="00514A39">
        <w:t>.</w:t>
      </w:r>
    </w:p>
    <w:p w14:paraId="49DBDFC1" w14:textId="77777777" w:rsidR="0034465A" w:rsidRDefault="0034465A" w:rsidP="0034465A">
      <w:pPr>
        <w:pStyle w:val="Brdtextmedindrag"/>
      </w:pPr>
      <w:r>
        <w:t xml:space="preserve">Enligt </w:t>
      </w:r>
      <w:r w:rsidRPr="00277E00">
        <w:rPr>
          <w:i/>
        </w:rPr>
        <w:t>första stycket</w:t>
      </w:r>
      <w:r>
        <w:t xml:space="preserve"> ska ett tjänstepensionsföretag</w:t>
      </w:r>
      <w:r w:rsidRPr="000811CE">
        <w:t xml:space="preserve"> </w:t>
      </w:r>
      <w:r>
        <w:t>underrätta Finans</w:t>
      </w:r>
      <w:r>
        <w:softHyphen/>
        <w:t>inspektionen om något av de förhållanden som angetts i en underrättelse om gränsöverskridande verksamhet ska ändras. Under</w:t>
      </w:r>
      <w:r>
        <w:softHyphen/>
        <w:t>rättelsen ska lämnas minst en månad innan ändringen är avsedd att genomföras.</w:t>
      </w:r>
    </w:p>
    <w:p w14:paraId="1323DDEF" w14:textId="5FF4AA0E" w:rsidR="0034465A" w:rsidRPr="000811CE" w:rsidRDefault="0034465A" w:rsidP="0034465A">
      <w:pPr>
        <w:pStyle w:val="Brdtextmedindrag"/>
      </w:pPr>
      <w:r>
        <w:t>Finansinspektionen</w:t>
      </w:r>
      <w:r w:rsidRPr="00514A39">
        <w:t xml:space="preserve"> </w:t>
      </w:r>
      <w:r w:rsidRPr="000811CE">
        <w:t xml:space="preserve">har </w:t>
      </w:r>
      <w:r>
        <w:t xml:space="preserve">enligt </w:t>
      </w:r>
      <w:r w:rsidRPr="00277E00">
        <w:rPr>
          <w:i/>
        </w:rPr>
        <w:t>andra stycket</w:t>
      </w:r>
      <w:r>
        <w:t xml:space="preserve"> </w:t>
      </w:r>
      <w:r w:rsidRPr="000811CE">
        <w:t xml:space="preserve">en månad på sig </w:t>
      </w:r>
      <w:r>
        <w:t>att pröva om ändringen får göras utan att 1–7 §§ behöver tillämpas på nytt. Finans</w:t>
      </w:r>
      <w:r w:rsidR="00F54229">
        <w:softHyphen/>
      </w:r>
      <w:r>
        <w:t>inspektionens prövning avser därmed i huvudsak om ändringen är av sådan karaktär att det får anses vara fråga om ett nytt uppdrag avseende gräns</w:t>
      </w:r>
      <w:r w:rsidR="00F54229">
        <w:softHyphen/>
      </w:r>
      <w:r>
        <w:t>överskridande verksamhet. Så kan exempelvis vara fallet om det huvud</w:t>
      </w:r>
      <w:r>
        <w:softHyphen/>
        <w:t>sakliga innehållet i de överens</w:t>
      </w:r>
      <w:r>
        <w:softHyphen/>
        <w:t>kommelser som ska ligga till grund för tjänstepensionsförsäkringarna ändras på ett sätt som medför nya risker för företaget som inte tidigare varit föremål för bedömning.</w:t>
      </w:r>
    </w:p>
    <w:p w14:paraId="6205E619" w14:textId="77777777" w:rsidR="0034465A" w:rsidRDefault="0034465A" w:rsidP="0034465A">
      <w:pPr>
        <w:pStyle w:val="Rubrik4utannumrering"/>
      </w:pPr>
      <w:r>
        <w:t>4 kap. Grundläggande bestämmelser om ett tjänstepensionsföretags verksamhet</w:t>
      </w:r>
    </w:p>
    <w:p w14:paraId="175949D7" w14:textId="77777777" w:rsidR="0034465A" w:rsidRPr="00547AEF" w:rsidRDefault="0034465A" w:rsidP="0034465A">
      <w:pPr>
        <w:pStyle w:val="Rubrik4utannumrering"/>
        <w:spacing w:before="0"/>
      </w:pPr>
      <w:r>
        <w:t>1 §</w:t>
      </w:r>
    </w:p>
    <w:p w14:paraId="57728124" w14:textId="77777777" w:rsidR="0034465A" w:rsidRDefault="0034465A" w:rsidP="00D04BFD">
      <w:pPr>
        <w:pStyle w:val="Brdtext"/>
      </w:pPr>
      <w:r>
        <w:t>Paragrafen innehåller en grundläggande princip om stabilitet för tjänste</w:t>
      </w:r>
      <w:r>
        <w:softHyphen/>
        <w:t xml:space="preserve">pensionsverksamhet. Den genomför delvis artikel 7 tredje stycket och artikel 10.1 a i andra tjänstepensionsdirektivet. Paragrafen är utformad efter förebild av 4 kap. 1 § FRL. Övervägandena finns i avsnitt 6.5. </w:t>
      </w:r>
    </w:p>
    <w:p w14:paraId="5ED11938" w14:textId="77777777" w:rsidR="0034465A" w:rsidRDefault="0034465A" w:rsidP="0034465A">
      <w:pPr>
        <w:pStyle w:val="Brdtextmedindrag"/>
      </w:pPr>
      <w:r>
        <w:lastRenderedPageBreak/>
        <w:t>Enligt paragrafen ska tjänstepensionsverksamhet som tjänstepensions</w:t>
      </w:r>
      <w:r>
        <w:softHyphen/>
        <w:t>företag drivas med en för verksamhetens omfattning och art tillfreds</w:t>
      </w:r>
      <w:r>
        <w:softHyphen/>
        <w:t>ställande soliditet, likviditet och kontroll över försäkringsrisker, investeringsrisker och verksamhetsrisker. Begreppet investeringsrisker motsvarar begreppet placeringsrisker i försäkringsrörelselagen. Begreppet verksamhetsrisker motsvarar begreppet rörelserisker i försäkringsrörelse</w:t>
      </w:r>
      <w:r>
        <w:softHyphen/>
        <w:t>lagen. Eftersom tjänstepensionsföretagen driver en form av livförsäkrings</w:t>
      </w:r>
      <w:r>
        <w:softHyphen/>
        <w:t>rörelse innebär principen i allmänhet högt ställda krav på långsiktighet och hantering av risker för att säkerställa att åtagandena kan fullgöras. När det gäller principens innebörd, se även bl.a. prop. 1998/99:87 s. 176–178 och 391 f.</w:t>
      </w:r>
      <w:r w:rsidRPr="00F83607">
        <w:t xml:space="preserve"> </w:t>
      </w:r>
    </w:p>
    <w:p w14:paraId="16C15CB4" w14:textId="77777777" w:rsidR="0034465A" w:rsidRPr="00547AEF" w:rsidRDefault="0034465A" w:rsidP="0034465A">
      <w:pPr>
        <w:pStyle w:val="Rubrik4utannumrering"/>
      </w:pPr>
      <w:r>
        <w:t>2 §</w:t>
      </w:r>
    </w:p>
    <w:p w14:paraId="130E1353" w14:textId="77777777" w:rsidR="0034465A" w:rsidRPr="00A11E5F" w:rsidRDefault="0034465A" w:rsidP="0034465A">
      <w:pPr>
        <w:pStyle w:val="Brdtext"/>
      </w:pPr>
      <w:r>
        <w:t>Paragrafen innehåller bestämmelser om den information som ett tjänste</w:t>
      </w:r>
      <w:r>
        <w:softHyphen/>
        <w:t>pensionsföretag ska lämna om de tjänstepensionsförsäkringar som före</w:t>
      </w:r>
      <w:r>
        <w:softHyphen/>
        <w:t xml:space="preserve">taget meddelar. Paragrafen genomför delvis artiklarna 36, 37 och 41–44 i andra tjänstepensionsdirektivet. Paragrafen motsvarar i sak </w:t>
      </w:r>
      <w:r w:rsidRPr="00A11E5F">
        <w:t>4</w:t>
      </w:r>
      <w:r>
        <w:t> kap.</w:t>
      </w:r>
      <w:r w:rsidRPr="00A11E5F">
        <w:t xml:space="preserve"> 2</w:t>
      </w:r>
      <w:r>
        <w:t> §</w:t>
      </w:r>
      <w:r w:rsidRPr="00A11E5F">
        <w:t xml:space="preserve"> FRL </w:t>
      </w:r>
      <w:r w:rsidRPr="004D7188">
        <w:t>i lydelse</w:t>
      </w:r>
      <w:r>
        <w:t>n</w:t>
      </w:r>
      <w:r w:rsidRPr="004D7188">
        <w:t xml:space="preserve"> </w:t>
      </w:r>
      <w:r>
        <w:t>före den 1 </w:t>
      </w:r>
      <w:r w:rsidRPr="00A11E5F">
        <w:t>januari 2016</w:t>
      </w:r>
      <w:r>
        <w:t xml:space="preserve"> men är utformad något annorlunda för att tydliggöra att den innehåller en skyldighet för tjänste</w:t>
      </w:r>
      <w:r>
        <w:softHyphen/>
        <w:t>pensions</w:t>
      </w:r>
      <w:r>
        <w:softHyphen/>
        <w:t>företagen att lämna information</w:t>
      </w:r>
      <w:r w:rsidRPr="00A11E5F">
        <w:t>.</w:t>
      </w:r>
      <w:r w:rsidRPr="00F83607">
        <w:t xml:space="preserve"> </w:t>
      </w:r>
      <w:r>
        <w:t>Övervägandena finns i avsnitt 10.1.</w:t>
      </w:r>
    </w:p>
    <w:p w14:paraId="1E0817E5" w14:textId="77777777" w:rsidR="0034465A" w:rsidRDefault="0034465A" w:rsidP="0034465A">
      <w:pPr>
        <w:pStyle w:val="Brdtextmedindrag"/>
      </w:pPr>
      <w:r>
        <w:t>Paragrafen ger uttryck för den</w:t>
      </w:r>
      <w:r>
        <w:rPr>
          <w:i/>
        </w:rPr>
        <w:t xml:space="preserve"> </w:t>
      </w:r>
      <w:r>
        <w:t xml:space="preserve">grundläggande genomlysningsprincip som gäller för tjänstepensionsföretagen. Med detta menas att </w:t>
      </w:r>
      <w:r w:rsidRPr="0010005A">
        <w:t>information till försäkrings</w:t>
      </w:r>
      <w:r>
        <w:softHyphen/>
      </w:r>
      <w:r w:rsidRPr="0010005A">
        <w:t>tagare</w:t>
      </w:r>
      <w:r>
        <w:t>, försäkrade</w:t>
      </w:r>
      <w:r w:rsidRPr="0010005A">
        <w:t xml:space="preserve"> och sådana som erbjuds att teckna en försäkring i bolaget ska ge en god genomlysning av försäkringens villkor och värdeutveckling</w:t>
      </w:r>
      <w:r>
        <w:t xml:space="preserve"> och företagets verksamhet. Utgångs</w:t>
      </w:r>
      <w:r>
        <w:softHyphen/>
        <w:t>punkten är att ett tjänstepensionsföretag ska lämna den information som behövs. Vilken information som ska lämnas kommer att variera beroende på villkoren för den enskilda tjänstepensionen. En försäkringstagare, en försäkrad eller en annan ersättningsberättigad ska alltid få tillräcklig information för att kunna överblicka och planera sin ekonomiska situation. Upp</w:t>
      </w:r>
      <w:r>
        <w:softHyphen/>
        <w:t>gifter om företaget och dess verksamhet samt om de eventuella överens</w:t>
      </w:r>
      <w:r>
        <w:softHyphen/>
        <w:t>kommelser som ligger till grund för försäkringarna ska alltid lämnas. Eftersom försäkringstagaren när det gäller tjänstepensionsförsäkringar i regel är arbetsgivaren finns det sällan behov av att ge denna grupp information. Det kan dock förekomma att arbetstagaren även är försäkringstagaren. Är försäkringstagaren också den försäkrade finns det naturligtvis inte skäl att lämna information två gånger. Det måste inte vara tjänstepensions</w:t>
      </w:r>
      <w:r>
        <w:softHyphen/>
        <w:t>företaget som rent praktiskt lämnar informationen, utan själva uppgiften kan utföras av någon annan. Det är dock alltid tjänstepensionsföretaget som har det yttersta ansvaret för att försäkringstagare, försäkrade och andra ersättningsberättigade får informationen.</w:t>
      </w:r>
    </w:p>
    <w:p w14:paraId="37895D45" w14:textId="1D31C688" w:rsidR="0034465A" w:rsidRPr="00903AD1" w:rsidRDefault="0034465A" w:rsidP="0034465A">
      <w:pPr>
        <w:pStyle w:val="Brdtextmedindrag"/>
      </w:pPr>
      <w:r>
        <w:t>Regeringen eller den myndighet som regeringen bestämmer får enligt 10 § första stycket 2</w:t>
      </w:r>
      <w:r w:rsidDel="00263BA3">
        <w:t xml:space="preserve"> </w:t>
      </w:r>
      <w:r>
        <w:t xml:space="preserve">meddela </w:t>
      </w:r>
      <w:r w:rsidR="001C3371">
        <w:t>föreskrifter</w:t>
      </w:r>
      <w:r>
        <w:t xml:space="preserve"> om vilken informa</w:t>
      </w:r>
      <w:r>
        <w:softHyphen/>
        <w:t>tion ett tjänste</w:t>
      </w:r>
      <w:r>
        <w:softHyphen/>
        <w:t>pensionsföretag ska lämna. I 10 § andra stycket finns en upplysnings</w:t>
      </w:r>
      <w:r>
        <w:softHyphen/>
        <w:t>bestämmelse om att regeringen kan meddela verkställighets</w:t>
      </w:r>
      <w:r>
        <w:softHyphen/>
        <w:t xml:space="preserve">föreskrifter om hur informationen ska lämnas. </w:t>
      </w:r>
    </w:p>
    <w:p w14:paraId="2BCBF8EF" w14:textId="77777777" w:rsidR="0034465A" w:rsidRDefault="0034465A" w:rsidP="0034465A">
      <w:pPr>
        <w:pStyle w:val="Rubrik4utannumrering"/>
      </w:pPr>
      <w:r>
        <w:lastRenderedPageBreak/>
        <w:t>3 §</w:t>
      </w:r>
    </w:p>
    <w:p w14:paraId="4B19ACA2" w14:textId="77777777" w:rsidR="0034465A" w:rsidRDefault="0034465A" w:rsidP="0034465A">
      <w:pPr>
        <w:pStyle w:val="Brdtextmedindrag"/>
        <w:ind w:firstLine="0"/>
      </w:pPr>
      <w:r>
        <w:t>Paragrafen innehåller bestämmelser om pensionsbesked. Bestämmelserna genomför delvis artiklarna 38–40 i andra tjänstepensionsdirektivet.</w:t>
      </w:r>
      <w:r w:rsidRPr="00F83607">
        <w:t xml:space="preserve"> </w:t>
      </w:r>
      <w:r>
        <w:t>Över</w:t>
      </w:r>
      <w:r>
        <w:softHyphen/>
        <w:t>väg</w:t>
      </w:r>
      <w:r>
        <w:softHyphen/>
        <w:t>andena finns i avsnitt 10.2.</w:t>
      </w:r>
    </w:p>
    <w:p w14:paraId="3300AB74" w14:textId="77777777" w:rsidR="0034465A" w:rsidRDefault="0034465A" w:rsidP="0034465A">
      <w:pPr>
        <w:pStyle w:val="Brdtextmedindrag"/>
      </w:pPr>
      <w:r>
        <w:t>I paragrafen anges att ett tjänstepensionsföretag varje år ska upprätta ett pensionsbesked. Pensionsbeskedet ska innehålla uppgifter om de individ</w:t>
      </w:r>
      <w:r>
        <w:softHyphen/>
        <w:t>uella förmånerna för den försäkrade. Det ska även finnas en upplysning om var ytterligare informa</w:t>
      </w:r>
      <w:r>
        <w:softHyphen/>
        <w:t>tion finns, bl.a. om de allmänna försäkrings</w:t>
      </w:r>
      <w:r>
        <w:softHyphen/>
        <w:t xml:space="preserve">villkoren. </w:t>
      </w:r>
    </w:p>
    <w:p w14:paraId="3BBE4A7F" w14:textId="7A5DE749" w:rsidR="0034465A" w:rsidRDefault="0034465A" w:rsidP="0034465A">
      <w:pPr>
        <w:pStyle w:val="Brdtextmedindrag"/>
      </w:pPr>
      <w:r>
        <w:t>Ett pensionsbesked ska alltid innehålla personuppgifter om den för</w:t>
      </w:r>
      <w:r>
        <w:softHyphen/>
        <w:t>säkrade, uppgifter om tjänstepensionsföretagets namn och kontaktadress samt ett tydligt angivande av den tjänstepension som beskedet gäller. I pensionsbeskedet ska det även anges vilken dag informationen avser och vilka betydande förändringar som skett från föregående år. Det avgörande för vilken information som ska lämnas är att den försäkrade genom informationen ska kunna överblicka sin ekonomiska situation. Informa</w:t>
      </w:r>
      <w:r w:rsidR="0033724E">
        <w:softHyphen/>
      </w:r>
      <w:r>
        <w:t>tionen, bortsett från vissa basfakta som alltid ska finnas med, kan variera utifrån villkoren för den enskilda tjänste</w:t>
      </w:r>
      <w:r>
        <w:softHyphen/>
        <w:t>pensionen under förutsättning att den enskilde får en heltäckande bild av förmåner, risker och avgifter. Det måste inte vara tjänstepensionsföretaget som rent praktiskt tillhandahåller pensionsbeskedet, utan själva uppgiften kan utföras av någon annan. Det är dock alltid tjänstepensionsföretaget som har det yttersta ansvaret för att försäkringstagare, försäkrade och andra ersätt</w:t>
      </w:r>
      <w:r>
        <w:softHyphen/>
        <w:t>nings</w:t>
      </w:r>
      <w:r>
        <w:softHyphen/>
        <w:t>berättigade får pensionsbeskedet. Inget hindrar att pensionsbeskedet hålls tillgängligt i elektronisk form, t.ex. på en webb</w:t>
      </w:r>
      <w:r>
        <w:softHyphen/>
        <w:t>portal, men det ska också på begäran tillhandahållas som papperskopia.</w:t>
      </w:r>
    </w:p>
    <w:p w14:paraId="0E3CBD4F" w14:textId="77777777" w:rsidR="0034465A" w:rsidRDefault="0034465A" w:rsidP="0034465A">
      <w:pPr>
        <w:pStyle w:val="Brdtextmedindrag"/>
      </w:pPr>
      <w:r>
        <w:t>Regeringen eller den myndighet som regeringen bestämmer får enligt 10 § första stycket 3 meddela föreskrifter om vilken information som ska finnas i pensionsbeskedet. I 10 § andra stycket finns en upplysnings</w:t>
      </w:r>
      <w:r>
        <w:softHyphen/>
        <w:t>bestämmelse om att regeringen kan meddela verkställighetsföreskrifter om hur informationen ska lämnas.</w:t>
      </w:r>
    </w:p>
    <w:p w14:paraId="4B374B00" w14:textId="77777777" w:rsidR="0034465A" w:rsidRDefault="0034465A" w:rsidP="0034465A">
      <w:pPr>
        <w:pStyle w:val="Rubrik4utannumrering"/>
      </w:pPr>
      <w:r>
        <w:t>4 §</w:t>
      </w:r>
    </w:p>
    <w:p w14:paraId="23452DE5" w14:textId="77777777" w:rsidR="0034465A" w:rsidRDefault="0034465A" w:rsidP="00D04BFD">
      <w:pPr>
        <w:pStyle w:val="Brdtext"/>
      </w:pPr>
      <w:r>
        <w:t>Paragrafen innehåller en bestämmelse om god tjänstepensionsstandard. Den genomför delvis artikel 7 tredje stycket och artikel 10.1 a i andra tjänstepensionsdirektivet. Paragrafen motsvarar 4 kap. 3 § FRL som behandlar god försäkrings</w:t>
      </w:r>
      <w:r>
        <w:softHyphen/>
        <w:t>standard.</w:t>
      </w:r>
      <w:r w:rsidRPr="00F83607">
        <w:t xml:space="preserve"> </w:t>
      </w:r>
      <w:r>
        <w:t>Över</w:t>
      </w:r>
      <w:r>
        <w:softHyphen/>
        <w:t>vägandena finns i avsnitt 6.5.</w:t>
      </w:r>
    </w:p>
    <w:p w14:paraId="2FFE7D70" w14:textId="4866FBFE" w:rsidR="0034465A" w:rsidRDefault="0034465A" w:rsidP="0034465A">
      <w:pPr>
        <w:pStyle w:val="Brdtextmedindrag"/>
      </w:pPr>
      <w:r>
        <w:t>Bestämmelsen syftar till att lagfästa en kvalitativt tillfredsställande standard som finns hos en representativ krets av tjänstepensions</w:t>
      </w:r>
      <w:r>
        <w:softHyphen/>
        <w:t>företag. Den lämpliga standard som i dag finns hos försäkringsföretag som är verksamma i tjänstepensionssektorn kan bilda utgångspunkt för vad begreppet god tjänstepensionsstandard innebär för tjänstepensions</w:t>
      </w:r>
      <w:r>
        <w:softHyphen/>
        <w:t>företag (se även bl.a. prop. 1998/99:87 s. 392 f. när det gäller principens närmare innebörd).</w:t>
      </w:r>
    </w:p>
    <w:p w14:paraId="511F03F5" w14:textId="77777777" w:rsidR="0034465A" w:rsidRDefault="0034465A" w:rsidP="00D04BFD">
      <w:pPr>
        <w:pStyle w:val="Brdtextmedindrag"/>
      </w:pPr>
      <w:r>
        <w:t>Regeringen eller den myndighet som regeringen bestämmer får enligt 10 § första stycket 4 meddela föreskrifter om vilka åtgärder ett tjänste</w:t>
      </w:r>
      <w:r>
        <w:softHyphen/>
        <w:t>pensions</w:t>
      </w:r>
      <w:r>
        <w:softHyphen/>
        <w:t>företag ska vidta för att uppfylla kraven på god tjänste</w:t>
      </w:r>
      <w:r>
        <w:softHyphen/>
        <w:t>pensions</w:t>
      </w:r>
      <w:r>
        <w:softHyphen/>
        <w:t xml:space="preserve">standard. </w:t>
      </w:r>
    </w:p>
    <w:p w14:paraId="0329DA1F" w14:textId="77777777" w:rsidR="00D04BFD" w:rsidRPr="004B5FBB" w:rsidRDefault="00D04BFD" w:rsidP="00D04BFD">
      <w:pPr>
        <w:pStyle w:val="Brdtextmedindrag"/>
      </w:pPr>
    </w:p>
    <w:p w14:paraId="2DE7B8C7" w14:textId="77777777" w:rsidR="0034465A" w:rsidRDefault="0034465A" w:rsidP="00D04BFD">
      <w:pPr>
        <w:pStyle w:val="Rubrik4utannumrering"/>
        <w:spacing w:before="40"/>
      </w:pPr>
      <w:r>
        <w:lastRenderedPageBreak/>
        <w:t>5 §</w:t>
      </w:r>
    </w:p>
    <w:p w14:paraId="2DA87DEA" w14:textId="31DE179D" w:rsidR="0034465A" w:rsidRDefault="0034465A" w:rsidP="0034465A">
      <w:pPr>
        <w:pStyle w:val="Brdtext"/>
      </w:pPr>
      <w:r>
        <w:t>I paragrafen finns en bestämmelse om förbud mot främmande verksamhet. Paragrafen genomför artikel 7 första stycket i andra tjänstepensions</w:t>
      </w:r>
      <w:r>
        <w:softHyphen/>
        <w:t>direktivet. Paragrafen är utformad efter förebild av 4 kap. 4 § FRL. Över</w:t>
      </w:r>
      <w:r>
        <w:softHyphen/>
        <w:t>vägandena finns i avsnitt 6</w:t>
      </w:r>
      <w:r w:rsidRPr="007D0EAE">
        <w:t>.5.</w:t>
      </w:r>
    </w:p>
    <w:p w14:paraId="33F348C2" w14:textId="62FCF3E8" w:rsidR="0034465A" w:rsidRDefault="0034465A" w:rsidP="0034465A">
      <w:pPr>
        <w:pStyle w:val="Brdtextmedindrag"/>
      </w:pPr>
      <w:r>
        <w:t>I sak motsvarar paragrafen det som hittills gällt för tjänstepensions</w:t>
      </w:r>
      <w:r>
        <w:softHyphen/>
        <w:t xml:space="preserve">kassor enligt 7 § tredje stycket </w:t>
      </w:r>
      <w:r w:rsidR="00CD369E">
        <w:t xml:space="preserve">den upphävda </w:t>
      </w:r>
      <w:r>
        <w:t>lagen (1972:262) om under</w:t>
      </w:r>
      <w:r w:rsidR="003541F4">
        <w:softHyphen/>
      </w:r>
      <w:r>
        <w:t>stödsföreningar, UFL. Paragrafen innebär att ett tjänstepensions</w:t>
      </w:r>
      <w:r w:rsidR="003541F4">
        <w:softHyphen/>
      </w:r>
      <w:r>
        <w:t>företag inte får driva annan verksamhet än att meddela tjänstepensions</w:t>
      </w:r>
      <w:r w:rsidR="003541F4">
        <w:softHyphen/>
      </w:r>
      <w:r>
        <w:t>försäkringar och därmed sammanhängande verksamhet. Med tjänste</w:t>
      </w:r>
      <w:r w:rsidR="003541F4">
        <w:softHyphen/>
      </w:r>
      <w:r>
        <w:t>pensionsförsäkring avses enligt definitionen i 1 kap. 4 § livförsäkring som har samband med yrkes</w:t>
      </w:r>
      <w:r>
        <w:softHyphen/>
        <w:t>utövning och där utbetalning av försäkringsbelopp (engångsbelopp eller periodiska utbetalningar) är beroende av att en eller flera personer uppnår eller förväntas uppnå en viss ålder samt försäkringar som meddelas som tillägg till sådana försäkringar. Vilka försäkrings</w:t>
      </w:r>
      <w:r w:rsidR="003541F4">
        <w:softHyphen/>
      </w:r>
      <w:r>
        <w:t>klasser som ett tjänste</w:t>
      </w:r>
      <w:r>
        <w:softHyphen/>
        <w:t>pensions</w:t>
      </w:r>
      <w:r>
        <w:softHyphen/>
        <w:t>företag kan få tillstånd för regleras i 2 kap. 11 §.</w:t>
      </w:r>
    </w:p>
    <w:p w14:paraId="173B10A6" w14:textId="303CC1CB" w:rsidR="0034465A" w:rsidRDefault="0034465A" w:rsidP="0034465A">
      <w:pPr>
        <w:pStyle w:val="Brdtextmedindrag"/>
      </w:pPr>
      <w:r>
        <w:t>Uttrycket därmed sammanhängande verksamhet har samma innebörd som i 4 kap. 4 § FRL. Vid tolkningen av det begreppet kan ledning hämtas i förarbetena till den bestämmelsen (se prop. 2007/08:40 s. 141 och prop. 2009/10:246 s. 444). Annan försäkringsrörelse än sådan avseende tjänste</w:t>
      </w:r>
      <w:r>
        <w:softHyphen/>
        <w:t>pensionsförsäkringar kan inte utgöra med tjänstepensions</w:t>
      </w:r>
      <w:r>
        <w:softHyphen/>
        <w:t>verksam</w:t>
      </w:r>
      <w:r>
        <w:softHyphen/>
        <w:t>heten sammanhängande verksamhet. Det kan dock vara tillåtet för ett tjänste</w:t>
      </w:r>
      <w:r>
        <w:softHyphen/>
        <w:t>pensionsföretag att driva annan försäkrings</w:t>
      </w:r>
      <w:r>
        <w:softHyphen/>
        <w:t>rörelse än sådan avseende tjänstepensionsförsäkringar under en över</w:t>
      </w:r>
      <w:r>
        <w:softHyphen/>
        <w:t>gångstid (se punkt </w:t>
      </w:r>
      <w:r w:rsidR="0033724E">
        <w:t>3</w:t>
      </w:r>
      <w:r>
        <w:t xml:space="preserve"> i </w:t>
      </w:r>
      <w:r w:rsidR="0033724E">
        <w:t>ikraft</w:t>
      </w:r>
      <w:r w:rsidR="0033724E">
        <w:softHyphen/>
        <w:t xml:space="preserve">trädande- och </w:t>
      </w:r>
      <w:r>
        <w:t>över</w:t>
      </w:r>
      <w:r>
        <w:softHyphen/>
        <w:t xml:space="preserve">gångsbestämmelserna). </w:t>
      </w:r>
    </w:p>
    <w:p w14:paraId="4FFA5F6F" w14:textId="77777777" w:rsidR="0034465A" w:rsidRPr="0033724E" w:rsidRDefault="0034465A" w:rsidP="00AA5B6B">
      <w:pPr>
        <w:pStyle w:val="Rubrik4utannumrering"/>
      </w:pPr>
      <w:r w:rsidRPr="0033724E">
        <w:t>6 §</w:t>
      </w:r>
    </w:p>
    <w:p w14:paraId="532C08D4" w14:textId="77777777" w:rsidR="0034465A" w:rsidRDefault="0034465A" w:rsidP="0034465A">
      <w:pPr>
        <w:pStyle w:val="Brdtext"/>
      </w:pPr>
      <w:r>
        <w:t>I paragrafen finns en bestämmelse om förbud mot att ställa säkerhet för tredje man. Paragrafen genomför artikel 19.3 första meningen i andra tjänstepensionsdirektivet.</w:t>
      </w:r>
      <w:r w:rsidRPr="00F83607">
        <w:t xml:space="preserve"> </w:t>
      </w:r>
      <w:r>
        <w:t>Paragrafen är utformad efter förebild av 26 § fjärde stycket UFL och 4 kap. 6 § FRL i lydelsen före den 1 januari 2016. Övervägandena finns i avsnitt 6</w:t>
      </w:r>
      <w:r w:rsidRPr="00FC0F70">
        <w:t>.5.</w:t>
      </w:r>
    </w:p>
    <w:p w14:paraId="5B5B8F3F" w14:textId="77777777" w:rsidR="0034465A" w:rsidRDefault="0034465A" w:rsidP="0034465A">
      <w:pPr>
        <w:pStyle w:val="Rubrik4utannumrering"/>
      </w:pPr>
      <w:bookmarkStart w:id="6841" w:name="_Hlk17792875"/>
      <w:r>
        <w:t>7 §</w:t>
      </w:r>
    </w:p>
    <w:p w14:paraId="629342BF" w14:textId="692346B9" w:rsidR="0034465A" w:rsidRDefault="0034465A" w:rsidP="0034465A">
      <w:pPr>
        <w:pStyle w:val="Brdtext"/>
      </w:pPr>
      <w:r>
        <w:t>I paragrafen regleras tjänstepensionsföretags möjlighet att ta upp eller ta över lån. Paragrafen genomför artikel 19.3 andra meningen i andra tjänste</w:t>
      </w:r>
      <w:r>
        <w:softHyphen/>
        <w:t>pensionsdirektivet. Andra och tredje styckena motsvarar 4 kap. 6 § andra och tredje styckena FRL och 4 kap. 5 § tredje och fjärde styckena FRL i lydelsen före den 1 januari 2016. Övervägandena finns i avsnitt 6.5.</w:t>
      </w:r>
    </w:p>
    <w:p w14:paraId="46747194" w14:textId="77777777" w:rsidR="0034465A" w:rsidRDefault="0034465A" w:rsidP="0034465A">
      <w:pPr>
        <w:pStyle w:val="Brdtextmedindrag"/>
      </w:pPr>
      <w:r>
        <w:t xml:space="preserve">Enligt </w:t>
      </w:r>
      <w:r w:rsidRPr="00E75B66">
        <w:rPr>
          <w:i/>
        </w:rPr>
        <w:t>första stycket</w:t>
      </w:r>
      <w:r>
        <w:t xml:space="preserve"> får ett tjänstepensionsföretag ta upp eller ta över lån bara om det görs för att tillgodose tillfälliga likviditetsbehov eller för att uppfylla kraven på en tillräcklig kapitalbas enligt 7 kap. Upplåning är således bara tillåten i dessa två fall. Det innebär att exempelvis förlagslån bara är tillåtna om lånet är sådant att det får ingå i kapitalbasen enligt bestämmelserna i 7 kap.</w:t>
      </w:r>
    </w:p>
    <w:p w14:paraId="7C360C95" w14:textId="77777777" w:rsidR="0034465A" w:rsidRDefault="0034465A" w:rsidP="0034465A">
      <w:pPr>
        <w:pStyle w:val="Brdtextmedindrag"/>
      </w:pPr>
      <w:r>
        <w:t xml:space="preserve">Av </w:t>
      </w:r>
      <w:r w:rsidRPr="000820FE">
        <w:rPr>
          <w:i/>
        </w:rPr>
        <w:t>andra stycket</w:t>
      </w:r>
      <w:r>
        <w:t xml:space="preserve"> följer att den samlade upplåningen ska vara av ringa betydelse med hänsyn till verksamhetens omfattning och kapitalbasens storlek. Vägledning om vad som avses med ringa betydelse kan hämtas i </w:t>
      </w:r>
      <w:r>
        <w:lastRenderedPageBreak/>
        <w:t>förarbetena till och den praxis som bildats kring 4 kap. 5 § tredje stycket FRL i lydelsen före den 1 januari 2016 (se bl.a. prop. 1998/99:87 s. 260–267 och Finansinspektionens beslutspromemoria Föreskrifter om över</w:t>
      </w:r>
      <w:r>
        <w:softHyphen/>
        <w:t xml:space="preserve">gångsreglering för försäkringsrörelse, dnr 10-9537 s. 17 f.). </w:t>
      </w:r>
    </w:p>
    <w:p w14:paraId="408DBDD2" w14:textId="512EAD52" w:rsidR="0034465A" w:rsidRDefault="0034465A" w:rsidP="0034465A">
      <w:pPr>
        <w:pStyle w:val="Brdtextmedindrag"/>
      </w:pPr>
      <w:r>
        <w:t xml:space="preserve">I </w:t>
      </w:r>
      <w:r w:rsidRPr="000820FE">
        <w:rPr>
          <w:i/>
        </w:rPr>
        <w:t>tredje stycket</w:t>
      </w:r>
      <w:r>
        <w:t xml:space="preserve"> anges att Finansinspektionen i ett enskilt fall, om det finns särskilda skäl, får besluta om undantag från kravet på att upplåningen ska vara av ringa betydelse. Det kan t</w:t>
      </w:r>
      <w:r w:rsidR="00350510">
        <w:t>.</w:t>
      </w:r>
      <w:r>
        <w:t>ex</w:t>
      </w:r>
      <w:r w:rsidR="00350510">
        <w:t>.</w:t>
      </w:r>
      <w:r>
        <w:t xml:space="preserve"> gälla situationer då ett tjänste</w:t>
      </w:r>
      <w:r w:rsidR="00350510">
        <w:softHyphen/>
      </w:r>
      <w:r>
        <w:t>pensionsföretag befinner sig i ett uppbyggnadsskede eller rekon</w:t>
      </w:r>
      <w:r>
        <w:softHyphen/>
        <w:t>struktions</w:t>
      </w:r>
      <w:r w:rsidR="00350510">
        <w:softHyphen/>
      </w:r>
      <w:r>
        <w:t>läge. En bedömning av om upplåning är godtagbar med hänsyn till försäkrings</w:t>
      </w:r>
      <w:r w:rsidR="00350510">
        <w:softHyphen/>
      </w:r>
      <w:r>
        <w:t>tagarnas skyddsintressen måste dock självfallet alltid göras. Även vid bedömningen av vad som kan utgöra särskilda skäl till undantag kan vägledning hämtas i förarbetena till best</w:t>
      </w:r>
      <w:r>
        <w:softHyphen/>
        <w:t xml:space="preserve">ämmelsen i 4 kap. 5 § fjärde stycket FRL i lydelsen före den 1 januari 2016 och i den praxis som bildats kring den bestämmelsen (se bl.a. samma prop. s. 266 f.). </w:t>
      </w:r>
    </w:p>
    <w:bookmarkEnd w:id="6841"/>
    <w:p w14:paraId="18B7E75A" w14:textId="77777777" w:rsidR="0034465A" w:rsidRDefault="0034465A" w:rsidP="0034465A">
      <w:pPr>
        <w:pStyle w:val="Rubrik4utannumrering"/>
      </w:pPr>
      <w:r>
        <w:t>8 §</w:t>
      </w:r>
    </w:p>
    <w:p w14:paraId="623314CD" w14:textId="77777777" w:rsidR="0034465A" w:rsidRPr="000474BE" w:rsidRDefault="0034465A" w:rsidP="0034465A">
      <w:pPr>
        <w:pStyle w:val="Brdtext"/>
        <w:rPr>
          <w:lang w:eastAsia="sv-SE"/>
        </w:rPr>
      </w:pPr>
      <w:r>
        <w:rPr>
          <w:lang w:eastAsia="sv-SE"/>
        </w:rPr>
        <w:t>Paragrafen anger de bestämmelser i 4 kap. FRL som ska gälla för tjänste</w:t>
      </w:r>
      <w:r>
        <w:rPr>
          <w:lang w:eastAsia="sv-SE"/>
        </w:rPr>
        <w:softHyphen/>
        <w:t>pensionsföretag.</w:t>
      </w:r>
      <w:r w:rsidRPr="00F83607">
        <w:rPr>
          <w:lang w:eastAsia="sv-SE"/>
        </w:rPr>
        <w:t xml:space="preserve"> </w:t>
      </w:r>
      <w:r>
        <w:rPr>
          <w:lang w:eastAsia="sv-SE"/>
        </w:rPr>
        <w:t xml:space="preserve">Övervägandena finns i avsnitten 6.5 </w:t>
      </w:r>
      <w:r w:rsidRPr="004D6ED8">
        <w:rPr>
          <w:lang w:eastAsia="sv-SE"/>
        </w:rPr>
        <w:t xml:space="preserve">och </w:t>
      </w:r>
      <w:r>
        <w:rPr>
          <w:lang w:eastAsia="sv-SE"/>
        </w:rPr>
        <w:t>12</w:t>
      </w:r>
      <w:r w:rsidRPr="004D6ED8">
        <w:rPr>
          <w:lang w:eastAsia="sv-SE"/>
        </w:rPr>
        <w:t>.</w:t>
      </w:r>
      <w:r>
        <w:rPr>
          <w:lang w:eastAsia="sv-SE"/>
        </w:rPr>
        <w:t>5</w:t>
      </w:r>
      <w:r w:rsidRPr="00C07FAF">
        <w:rPr>
          <w:lang w:eastAsia="sv-SE"/>
        </w:rPr>
        <w:t>.</w:t>
      </w:r>
    </w:p>
    <w:p w14:paraId="5CB1E3A6" w14:textId="1C88EDD2" w:rsidR="0034465A" w:rsidRDefault="0034465A" w:rsidP="0034465A">
      <w:pPr>
        <w:pStyle w:val="Brdtextmedindrag"/>
      </w:pPr>
      <w:r>
        <w:rPr>
          <w:lang w:eastAsia="sv-SE"/>
        </w:rPr>
        <w:t xml:space="preserve">I </w:t>
      </w:r>
      <w:r>
        <w:rPr>
          <w:i/>
          <w:lang w:eastAsia="sv-SE"/>
        </w:rPr>
        <w:t xml:space="preserve">första stycket </w:t>
      </w:r>
      <w:r>
        <w:rPr>
          <w:lang w:eastAsia="sv-SE"/>
        </w:rPr>
        <w:t xml:space="preserve">anges de paragrafer i 4 kap. FRL som ska gälla för tjänstepensionsföretag. Det </w:t>
      </w:r>
      <w:r w:rsidR="007776D9">
        <w:rPr>
          <w:lang w:eastAsia="sv-SE"/>
        </w:rPr>
        <w:t xml:space="preserve">är fråga om </w:t>
      </w:r>
      <w:r>
        <w:t xml:space="preserve">bestämmelserna om avtal med en jävskrets om tjänster (9 och 10 §§), om försäkringar med solidarisk ansvarighet </w:t>
      </w:r>
      <w:r>
        <w:rPr>
          <w:sz w:val="18"/>
        </w:rPr>
        <w:t>(</w:t>
      </w:r>
      <w:r>
        <w:t>11 §), om förbud mot att förespegla återbäring (12 §), om förbud mot meddelande av nya försäkringar vid likvidation eller konkurs (13 §), om sekretess m.m. (14–16 §§)</w:t>
      </w:r>
      <w:r w:rsidR="00350510">
        <w:t>,</w:t>
      </w:r>
      <w:r>
        <w:t xml:space="preserve"> om huvudkontor i Sverige (17 §), och om återköp och överföring (17 a och 17 b §§). </w:t>
      </w:r>
    </w:p>
    <w:p w14:paraId="2F7735B7" w14:textId="77777777" w:rsidR="0034465A" w:rsidRDefault="0034465A" w:rsidP="0034465A">
      <w:pPr>
        <w:pStyle w:val="Brdtextmedindrag"/>
        <w:rPr>
          <w:lang w:eastAsia="sv-SE"/>
        </w:rPr>
      </w:pPr>
      <w:r>
        <w:t xml:space="preserve">I </w:t>
      </w:r>
      <w:r>
        <w:rPr>
          <w:i/>
        </w:rPr>
        <w:t xml:space="preserve">andra stycket </w:t>
      </w:r>
      <w:r>
        <w:t>anges att när de aktuella bestämmelserna i försäkrings</w:t>
      </w:r>
      <w:r>
        <w:softHyphen/>
        <w:t>rörelselagen tillämpas på tjänstepensions</w:t>
      </w:r>
      <w:r>
        <w:softHyphen/>
        <w:t>företag ska det som sägs om försäkringsföretag gälla tjänstepensionsföretag.</w:t>
      </w:r>
    </w:p>
    <w:p w14:paraId="0B54823A" w14:textId="77777777" w:rsidR="0034465A" w:rsidRPr="005165E3" w:rsidRDefault="0034465A" w:rsidP="0034465A">
      <w:pPr>
        <w:pStyle w:val="Rubrik4utannumrering"/>
      </w:pPr>
      <w:r w:rsidRPr="005165E3">
        <w:t>9 §</w:t>
      </w:r>
    </w:p>
    <w:p w14:paraId="4414AF41" w14:textId="1A80AC6F" w:rsidR="0034465A" w:rsidRPr="000820FE" w:rsidRDefault="0034465A" w:rsidP="0034465A">
      <w:pPr>
        <w:pStyle w:val="Brdtext"/>
        <w:rPr>
          <w:lang w:eastAsia="sv-SE"/>
        </w:rPr>
      </w:pPr>
      <w:r w:rsidRPr="004D6ED8">
        <w:rPr>
          <w:lang w:eastAsia="sv-SE"/>
        </w:rPr>
        <w:t xml:space="preserve">I paragrafen anges att tjänstepensionsföretag </w:t>
      </w:r>
      <w:r>
        <w:rPr>
          <w:lang w:eastAsia="sv-SE"/>
        </w:rPr>
        <w:t xml:space="preserve">utöver de bestämmelser som räknas upp i 8 § </w:t>
      </w:r>
      <w:r w:rsidRPr="004D6ED8">
        <w:rPr>
          <w:lang w:eastAsia="sv-SE"/>
        </w:rPr>
        <w:t xml:space="preserve">ska tillämpa en </w:t>
      </w:r>
      <w:r>
        <w:rPr>
          <w:lang w:eastAsia="sv-SE"/>
        </w:rPr>
        <w:t xml:space="preserve">föreslagen </w:t>
      </w:r>
      <w:r w:rsidR="00350510">
        <w:rPr>
          <w:lang w:eastAsia="sv-SE"/>
        </w:rPr>
        <w:t xml:space="preserve">ny </w:t>
      </w:r>
      <w:r w:rsidRPr="004D6ED8">
        <w:rPr>
          <w:lang w:eastAsia="sv-SE"/>
        </w:rPr>
        <w:t xml:space="preserve">bestämmelse i </w:t>
      </w:r>
      <w:r w:rsidR="00350510">
        <w:rPr>
          <w:lang w:eastAsia="sv-SE"/>
        </w:rPr>
        <w:t>försäkrings</w:t>
      </w:r>
      <w:r w:rsidR="00350510">
        <w:rPr>
          <w:lang w:eastAsia="sv-SE"/>
        </w:rPr>
        <w:softHyphen/>
        <w:t>rörelselagen</w:t>
      </w:r>
      <w:r w:rsidRPr="004D6ED8">
        <w:rPr>
          <w:lang w:eastAsia="sv-SE"/>
        </w:rPr>
        <w:t xml:space="preserve"> </w:t>
      </w:r>
      <w:r w:rsidRPr="000820FE">
        <w:rPr>
          <w:lang w:eastAsia="sv-SE"/>
        </w:rPr>
        <w:t>som rör</w:t>
      </w:r>
      <w:r w:rsidRPr="004D6ED8">
        <w:rPr>
          <w:lang w:eastAsia="sv-SE"/>
        </w:rPr>
        <w:t xml:space="preserve"> </w:t>
      </w:r>
      <w:r w:rsidRPr="00C07FAF">
        <w:rPr>
          <w:lang w:eastAsia="sv-SE"/>
        </w:rPr>
        <w:t xml:space="preserve">avgifter vid återköp eller överföring </w:t>
      </w:r>
      <w:r w:rsidRPr="000820FE">
        <w:rPr>
          <w:lang w:eastAsia="sv-SE"/>
        </w:rPr>
        <w:t xml:space="preserve">enligt 11 kap. </w:t>
      </w:r>
      <w:bookmarkStart w:id="6842" w:name="_Hlk3969762"/>
      <w:r w:rsidRPr="000820FE">
        <w:rPr>
          <w:lang w:eastAsia="sv-SE"/>
        </w:rPr>
        <w:t>5 § försäkrings</w:t>
      </w:r>
      <w:r>
        <w:rPr>
          <w:lang w:eastAsia="sv-SE"/>
        </w:rPr>
        <w:softHyphen/>
      </w:r>
      <w:r w:rsidRPr="000820FE">
        <w:rPr>
          <w:lang w:eastAsia="sv-SE"/>
        </w:rPr>
        <w:t>avtals</w:t>
      </w:r>
      <w:r w:rsidR="00350510">
        <w:rPr>
          <w:lang w:eastAsia="sv-SE"/>
        </w:rPr>
        <w:softHyphen/>
      </w:r>
      <w:r w:rsidRPr="000820FE">
        <w:rPr>
          <w:lang w:eastAsia="sv-SE"/>
        </w:rPr>
        <w:t xml:space="preserve">lagen (2005:104) </w:t>
      </w:r>
      <w:bookmarkEnd w:id="6842"/>
      <w:r w:rsidRPr="004D6ED8">
        <w:rPr>
          <w:lang w:eastAsia="sv-SE"/>
        </w:rPr>
        <w:t xml:space="preserve">samt </w:t>
      </w:r>
      <w:r w:rsidRPr="00C07FAF">
        <w:rPr>
          <w:lang w:eastAsia="sv-SE"/>
        </w:rPr>
        <w:t>före</w:t>
      </w:r>
      <w:r>
        <w:rPr>
          <w:lang w:eastAsia="sv-SE"/>
        </w:rPr>
        <w:softHyphen/>
      </w:r>
      <w:r w:rsidRPr="00C07FAF">
        <w:rPr>
          <w:lang w:eastAsia="sv-SE"/>
        </w:rPr>
        <w:t xml:space="preserve">skrifter </w:t>
      </w:r>
      <w:r w:rsidRPr="00B52E7C">
        <w:rPr>
          <w:lang w:eastAsia="sv-SE"/>
        </w:rPr>
        <w:t xml:space="preserve">som har meddelats med stöd av ett </w:t>
      </w:r>
      <w:r>
        <w:rPr>
          <w:lang w:eastAsia="sv-SE"/>
        </w:rPr>
        <w:t>föreslaget</w:t>
      </w:r>
      <w:r w:rsidRPr="00B52E7C">
        <w:rPr>
          <w:lang w:eastAsia="sv-SE"/>
        </w:rPr>
        <w:t xml:space="preserve"> </w:t>
      </w:r>
      <w:r w:rsidR="00350510">
        <w:rPr>
          <w:lang w:eastAsia="sv-SE"/>
        </w:rPr>
        <w:t xml:space="preserve">nytt </w:t>
      </w:r>
      <w:r w:rsidRPr="00B52E7C">
        <w:rPr>
          <w:lang w:eastAsia="sv-SE"/>
        </w:rPr>
        <w:t>bemyndigande som avser sådana avgifter.</w:t>
      </w:r>
      <w:r w:rsidRPr="00F83607">
        <w:rPr>
          <w:lang w:eastAsia="sv-SE"/>
        </w:rPr>
        <w:t xml:space="preserve"> </w:t>
      </w:r>
      <w:r>
        <w:rPr>
          <w:lang w:eastAsia="sv-SE"/>
        </w:rPr>
        <w:t xml:space="preserve">Bestämmelserna i </w:t>
      </w:r>
      <w:r w:rsidR="00350510" w:rsidRPr="00350510">
        <w:rPr>
          <w:lang w:eastAsia="sv-SE"/>
        </w:rPr>
        <w:t>försäkringsrörelselagen</w:t>
      </w:r>
      <w:r>
        <w:rPr>
          <w:lang w:eastAsia="sv-SE"/>
        </w:rPr>
        <w:t xml:space="preserve"> som paragrafen hänvisar till föreslås i </w:t>
      </w:r>
      <w:r>
        <w:t xml:space="preserve">prop. 2018/19:124 </w:t>
      </w:r>
      <w:r>
        <w:rPr>
          <w:lang w:eastAsia="sv-SE"/>
        </w:rPr>
        <w:t>En effektivare flytträtt av försäkrings</w:t>
      </w:r>
      <w:r w:rsidR="00350510">
        <w:rPr>
          <w:lang w:eastAsia="sv-SE"/>
        </w:rPr>
        <w:softHyphen/>
      </w:r>
      <w:r>
        <w:rPr>
          <w:lang w:eastAsia="sv-SE"/>
        </w:rPr>
        <w:t>sparande.</w:t>
      </w:r>
      <w:r w:rsidRPr="00F83607">
        <w:rPr>
          <w:lang w:eastAsia="sv-SE"/>
        </w:rPr>
        <w:t xml:space="preserve"> </w:t>
      </w:r>
      <w:r>
        <w:rPr>
          <w:lang w:eastAsia="sv-SE"/>
        </w:rPr>
        <w:t>I paragrafen anges även att det som sägs i försäkrings</w:t>
      </w:r>
      <w:r>
        <w:rPr>
          <w:lang w:eastAsia="sv-SE"/>
        </w:rPr>
        <w:softHyphen/>
        <w:t>rörelselagen om försäkrings</w:t>
      </w:r>
      <w:r>
        <w:rPr>
          <w:lang w:eastAsia="sv-SE"/>
        </w:rPr>
        <w:softHyphen/>
        <w:t>företag ska gälla tjänste</w:t>
      </w:r>
      <w:r>
        <w:rPr>
          <w:lang w:eastAsia="sv-SE"/>
        </w:rPr>
        <w:softHyphen/>
        <w:t>pensions</w:t>
      </w:r>
      <w:r>
        <w:rPr>
          <w:lang w:eastAsia="sv-SE"/>
        </w:rPr>
        <w:softHyphen/>
        <w:t xml:space="preserve">företag. </w:t>
      </w:r>
      <w:r w:rsidRPr="00C07FAF">
        <w:rPr>
          <w:lang w:eastAsia="sv-SE"/>
        </w:rPr>
        <w:t>Övervägandena finns i avsnitt 1</w:t>
      </w:r>
      <w:r>
        <w:rPr>
          <w:lang w:eastAsia="sv-SE"/>
        </w:rPr>
        <w:t>2</w:t>
      </w:r>
      <w:r w:rsidRPr="00C07FAF">
        <w:rPr>
          <w:lang w:eastAsia="sv-SE"/>
        </w:rPr>
        <w:t>.</w:t>
      </w:r>
      <w:r>
        <w:rPr>
          <w:lang w:eastAsia="sv-SE"/>
        </w:rPr>
        <w:t>5</w:t>
      </w:r>
      <w:r w:rsidRPr="00C07FAF">
        <w:rPr>
          <w:lang w:eastAsia="sv-SE"/>
        </w:rPr>
        <w:t>.</w:t>
      </w:r>
    </w:p>
    <w:p w14:paraId="689435B0" w14:textId="22CCA2F4" w:rsidR="0034465A" w:rsidRPr="004D6ED8" w:rsidRDefault="0034465A" w:rsidP="00D04BFD">
      <w:pPr>
        <w:pStyle w:val="Brdtextmedindrag"/>
        <w:rPr>
          <w:lang w:eastAsia="sv-SE"/>
        </w:rPr>
      </w:pPr>
      <w:r w:rsidRPr="004D6ED8">
        <w:rPr>
          <w:lang w:eastAsia="sv-SE"/>
        </w:rPr>
        <w:t xml:space="preserve">Av </w:t>
      </w:r>
      <w:r w:rsidR="00350510">
        <w:rPr>
          <w:lang w:eastAsia="sv-SE"/>
        </w:rPr>
        <w:t xml:space="preserve">punkt 1 i </w:t>
      </w:r>
      <w:r w:rsidRPr="004D6ED8">
        <w:rPr>
          <w:lang w:eastAsia="sv-SE"/>
        </w:rPr>
        <w:t>ikraftträdande</w:t>
      </w:r>
      <w:r w:rsidR="00350510">
        <w:rPr>
          <w:lang w:eastAsia="sv-SE"/>
        </w:rPr>
        <w:t>- och övergångs</w:t>
      </w:r>
      <w:r w:rsidRPr="004D6ED8">
        <w:rPr>
          <w:lang w:eastAsia="sv-SE"/>
        </w:rPr>
        <w:t xml:space="preserve">bestämmelserna </w:t>
      </w:r>
      <w:r w:rsidRPr="000820FE">
        <w:rPr>
          <w:lang w:eastAsia="sv-SE"/>
        </w:rPr>
        <w:t xml:space="preserve">till </w:t>
      </w:r>
      <w:r>
        <w:rPr>
          <w:lang w:eastAsia="sv-SE"/>
        </w:rPr>
        <w:t>denna</w:t>
      </w:r>
      <w:r w:rsidRPr="000820FE">
        <w:rPr>
          <w:lang w:eastAsia="sv-SE"/>
        </w:rPr>
        <w:t xml:space="preserve"> lag </w:t>
      </w:r>
      <w:r w:rsidRPr="004D6ED8">
        <w:rPr>
          <w:lang w:eastAsia="sv-SE"/>
        </w:rPr>
        <w:t xml:space="preserve">följer </w:t>
      </w:r>
      <w:r w:rsidRPr="000820FE">
        <w:rPr>
          <w:lang w:eastAsia="sv-SE"/>
        </w:rPr>
        <w:t>att</w:t>
      </w:r>
      <w:r w:rsidRPr="004D6ED8">
        <w:rPr>
          <w:lang w:eastAsia="sv-SE"/>
        </w:rPr>
        <w:t xml:space="preserve"> </w:t>
      </w:r>
      <w:r w:rsidRPr="000820FE">
        <w:rPr>
          <w:lang w:eastAsia="sv-SE"/>
        </w:rPr>
        <w:t xml:space="preserve">paragrafen </w:t>
      </w:r>
      <w:r w:rsidRPr="004D6ED8">
        <w:rPr>
          <w:lang w:eastAsia="sv-SE"/>
        </w:rPr>
        <w:t>träder i kraft den 1 januari 20</w:t>
      </w:r>
      <w:r w:rsidRPr="000820FE">
        <w:rPr>
          <w:lang w:eastAsia="sv-SE"/>
        </w:rPr>
        <w:t>20 i stället för den 1</w:t>
      </w:r>
      <w:r>
        <w:rPr>
          <w:lang w:eastAsia="sv-SE"/>
        </w:rPr>
        <w:t>5</w:t>
      </w:r>
      <w:r w:rsidRPr="000820FE">
        <w:rPr>
          <w:lang w:eastAsia="sv-SE"/>
        </w:rPr>
        <w:t> december 2019</w:t>
      </w:r>
      <w:r>
        <w:rPr>
          <w:lang w:eastAsia="sv-SE"/>
        </w:rPr>
        <w:t>, vilket är samma datum som bestämmelserna i försäkringsrörelselagen som paragrafen hänvisar till föreslås träda i kraft</w:t>
      </w:r>
      <w:r w:rsidRPr="000820FE">
        <w:rPr>
          <w:lang w:eastAsia="sv-SE"/>
        </w:rPr>
        <w:t>.</w:t>
      </w:r>
    </w:p>
    <w:p w14:paraId="18DCA26B" w14:textId="77777777" w:rsidR="0034465A" w:rsidRDefault="0034465A" w:rsidP="0034465A">
      <w:pPr>
        <w:pStyle w:val="Rubrik4utannumrering"/>
      </w:pPr>
      <w:r w:rsidRPr="005165E3">
        <w:t>10 §</w:t>
      </w:r>
    </w:p>
    <w:p w14:paraId="634F918D" w14:textId="77777777" w:rsidR="0034465A" w:rsidRDefault="0034465A" w:rsidP="0034465A">
      <w:pPr>
        <w:pStyle w:val="Brdtext"/>
      </w:pPr>
      <w:r>
        <w:t xml:space="preserve">I paragrafen finns bemyndiganden för regeringen eller den myndighet som regeringen bestämmer att meddela föreskrifter på angivna områden och en upplysning om att regeringen eller den myndighet som regeringen </w:t>
      </w:r>
      <w:r>
        <w:lastRenderedPageBreak/>
        <w:t>bestämmer kan meddela föreskrifter om hur information lämnas enligt 2 och 3 §§. Övervägandena finns i avsnitten 6.5, 10.</w:t>
      </w:r>
      <w:r w:rsidDel="002E03E9">
        <w:t>1</w:t>
      </w:r>
      <w:r>
        <w:t xml:space="preserve"> och 10</w:t>
      </w:r>
      <w:r w:rsidDel="002E03E9">
        <w:t>.</w:t>
      </w:r>
      <w:r>
        <w:t>2</w:t>
      </w:r>
      <w:r>
        <w:rPr>
          <w:lang w:eastAsia="sv-SE"/>
        </w:rPr>
        <w:t>.</w:t>
      </w:r>
    </w:p>
    <w:p w14:paraId="7E8FAE47" w14:textId="77777777" w:rsidR="0034465A" w:rsidRPr="003131B2" w:rsidRDefault="0034465A" w:rsidP="0034465A">
      <w:pPr>
        <w:pStyle w:val="Brdtextmedindrag"/>
      </w:pPr>
      <w:r>
        <w:rPr>
          <w:i/>
        </w:rPr>
        <w:t xml:space="preserve">Första stycket 1 </w:t>
      </w:r>
      <w:r>
        <w:t>gör det möjligt att precisera vilka åtgärder ett tjänste</w:t>
      </w:r>
      <w:r>
        <w:softHyphen/>
        <w:t>pensionsföretag ska vidta för att uppfylla det grundläggande kravet på stabilitet i 1 §.</w:t>
      </w:r>
    </w:p>
    <w:p w14:paraId="691DD4C0" w14:textId="77777777" w:rsidR="0034465A" w:rsidRDefault="0034465A" w:rsidP="0034465A">
      <w:pPr>
        <w:pStyle w:val="Brdtextmedindrag"/>
      </w:pPr>
      <w:r>
        <w:rPr>
          <w:i/>
        </w:rPr>
        <w:t xml:space="preserve">Första stycket 2 </w:t>
      </w:r>
      <w:r w:rsidRPr="00FA24D3">
        <w:t>ger</w:t>
      </w:r>
      <w:r>
        <w:t xml:space="preserve"> möjlighet att meddela ytterligare föreskrifter om den infor</w:t>
      </w:r>
      <w:r>
        <w:softHyphen/>
        <w:t>mation som ett tjänstepensionsföretag enligt 2 § ska lämna till försäkrings</w:t>
      </w:r>
      <w:r>
        <w:softHyphen/>
        <w:t xml:space="preserve">tagarna, de försäkrade och andra ersättningsberättigade och till dem som erbjuds att teckna en försäkring i företaget. </w:t>
      </w:r>
    </w:p>
    <w:p w14:paraId="3877A670" w14:textId="77777777" w:rsidR="0034465A" w:rsidRDefault="0034465A" w:rsidP="0034465A">
      <w:pPr>
        <w:pStyle w:val="Brdtextmedindrag"/>
      </w:pPr>
      <w:r>
        <w:rPr>
          <w:i/>
        </w:rPr>
        <w:t>Första stycket 3</w:t>
      </w:r>
      <w:r>
        <w:t xml:space="preserve"> gäller</w:t>
      </w:r>
      <w:r w:rsidDel="002E03E9">
        <w:t xml:space="preserve"> </w:t>
      </w:r>
      <w:r>
        <w:t>vilken information som ska anges i pensions</w:t>
      </w:r>
      <w:r>
        <w:softHyphen/>
        <w:t>beskedet enligt 3 §.</w:t>
      </w:r>
    </w:p>
    <w:p w14:paraId="6138E49C" w14:textId="77777777" w:rsidR="0034465A" w:rsidRDefault="0034465A" w:rsidP="0034465A">
      <w:pPr>
        <w:pStyle w:val="Brdtextmedindrag"/>
      </w:pPr>
      <w:r>
        <w:t xml:space="preserve">Enligt </w:t>
      </w:r>
      <w:r w:rsidRPr="001C785B">
        <w:rPr>
          <w:i/>
        </w:rPr>
        <w:t>första stycket</w:t>
      </w:r>
      <w:r>
        <w:rPr>
          <w:i/>
        </w:rPr>
        <w:t> 4</w:t>
      </w:r>
      <w:r>
        <w:t xml:space="preserve"> får föreskrifter meddelas om vilka åtgärder ett tjänste</w:t>
      </w:r>
      <w:r>
        <w:softHyphen/>
        <w:t>pensionsföretag ska vidta för att uppfylla kravet på god tjänste</w:t>
      </w:r>
      <w:r>
        <w:softHyphen/>
        <w:t>pensions</w:t>
      </w:r>
      <w:r>
        <w:softHyphen/>
        <w:t>standard enligt 4 §.</w:t>
      </w:r>
    </w:p>
    <w:p w14:paraId="5EA73147" w14:textId="77777777" w:rsidR="0034465A" w:rsidRDefault="0034465A" w:rsidP="0034465A">
      <w:pPr>
        <w:pStyle w:val="Brdtextmedindrag"/>
      </w:pPr>
      <w:r>
        <w:rPr>
          <w:i/>
        </w:rPr>
        <w:t xml:space="preserve">Första stycket 5 </w:t>
      </w:r>
      <w:r>
        <w:t>gör det möjligt att precisera villkor för upplåning enligt 7 §.</w:t>
      </w:r>
    </w:p>
    <w:p w14:paraId="4F1A4D41" w14:textId="5563CF2D" w:rsidR="0034465A" w:rsidRDefault="0034465A" w:rsidP="0034465A">
      <w:pPr>
        <w:pStyle w:val="Brdtextmedindrag"/>
      </w:pPr>
      <w:r>
        <w:t xml:space="preserve">I </w:t>
      </w:r>
      <w:r>
        <w:rPr>
          <w:i/>
        </w:rPr>
        <w:t>andra stycket</w:t>
      </w:r>
      <w:r>
        <w:t xml:space="preserve"> finns en upplysningsbestämmelse om att regeringen eller den myndighet som regeringen bestämmer kan meddela föreskrifter om hur information lämnas enligt 2 och 3 §§. Genom bemyndigandet i första stycket 2 och verkställighetsföreskrifter kan de delar av artiklarna 36, 37 och 41–44 i andra tjänstepensionsdirektivet som inte genomförs </w:t>
      </w:r>
      <w:r w:rsidR="007776D9">
        <w:t xml:space="preserve">i </w:t>
      </w:r>
      <w:r>
        <w:t xml:space="preserve">2 § genomföras. På samma sätt kan artiklarna 38–40 i </w:t>
      </w:r>
      <w:r w:rsidR="007776D9">
        <w:t>andra tjänstepensions</w:t>
      </w:r>
      <w:r w:rsidR="003541F4">
        <w:softHyphen/>
      </w:r>
      <w:r>
        <w:t>direktivet genomföras genom första stycket</w:t>
      </w:r>
      <w:r>
        <w:rPr>
          <w:i/>
        </w:rPr>
        <w:t> </w:t>
      </w:r>
      <w:r w:rsidRPr="00C715E8">
        <w:t>3</w:t>
      </w:r>
      <w:r>
        <w:rPr>
          <w:i/>
        </w:rPr>
        <w:t xml:space="preserve"> </w:t>
      </w:r>
      <w:r>
        <w:t>och verkställighets</w:t>
      </w:r>
      <w:r w:rsidR="003541F4">
        <w:softHyphen/>
      </w:r>
      <w:r>
        <w:t xml:space="preserve">föreskrifter i de delar som inte genomförs genom 3 §. </w:t>
      </w:r>
    </w:p>
    <w:p w14:paraId="3F1295FF" w14:textId="77777777" w:rsidR="0034465A" w:rsidRPr="00350510" w:rsidRDefault="0034465A" w:rsidP="00AA5B6B">
      <w:pPr>
        <w:pStyle w:val="Rubrik4utannumrering"/>
      </w:pPr>
      <w:r w:rsidRPr="00350510">
        <w:t>5 kap. Försäkringstekniska avsättningar</w:t>
      </w:r>
    </w:p>
    <w:p w14:paraId="47113A3E" w14:textId="77777777" w:rsidR="0034465A" w:rsidRPr="00BF0DD5" w:rsidRDefault="0034465A" w:rsidP="0034465A">
      <w:pPr>
        <w:pStyle w:val="Rubrik4utannumrering"/>
        <w:spacing w:before="0"/>
      </w:pPr>
      <w:r w:rsidRPr="00BF0DD5">
        <w:t>1 §</w:t>
      </w:r>
    </w:p>
    <w:p w14:paraId="7AF437DC" w14:textId="77777777" w:rsidR="0034465A" w:rsidRDefault="0034465A" w:rsidP="0034465A">
      <w:pPr>
        <w:pStyle w:val="Brdtextmedindrag"/>
        <w:ind w:firstLine="0"/>
      </w:pPr>
      <w:r>
        <w:t>I paragrafen finns bestämmelser om omfattningen av ett tjänstepensions</w:t>
      </w:r>
      <w:r>
        <w:softHyphen/>
        <w:t>företags försäkringstekniska avsättningar. Bestämmelserna genomför artikel 13.1 och 13.2 i andra tjänstepensionsdirektivet.</w:t>
      </w:r>
      <w:r w:rsidRPr="00866E07">
        <w:t xml:space="preserve"> </w:t>
      </w:r>
      <w:r>
        <w:t>Övervägandena finns i avsnitt 8.1.1.</w:t>
      </w:r>
    </w:p>
    <w:p w14:paraId="060FDCE0" w14:textId="77777777" w:rsidR="0034465A" w:rsidRDefault="0034465A" w:rsidP="0034465A">
      <w:pPr>
        <w:pStyle w:val="Brdtextmedindrag"/>
      </w:pPr>
      <w:r>
        <w:t>Paragrafen är utformad efter förebild av 5 kap. 1 § FRL i lydelsen före den 1 januari 2016 och 7 kap. 1 § första stycket försäkringsrörelselagen (1982:713) (1982 års FRL).</w:t>
      </w:r>
    </w:p>
    <w:p w14:paraId="29992ADC" w14:textId="77777777" w:rsidR="0034465A" w:rsidRDefault="0034465A" w:rsidP="0034465A">
      <w:pPr>
        <w:pStyle w:val="Brdtextmedindrag"/>
      </w:pPr>
      <w:r>
        <w:t xml:space="preserve">Av </w:t>
      </w:r>
      <w:r w:rsidRPr="000811CE">
        <w:rPr>
          <w:i/>
        </w:rPr>
        <w:t>första stycket</w:t>
      </w:r>
      <w:r>
        <w:t xml:space="preserve"> följer att ett tjänstepensionsföretag är skyldigt att göra försäkringstekniska avsättningar. De försäkringstekniska avsättningarna ska motsvara det belopp som krävs för att företaget vid varje tidpunkt ska kunna uppfylla alla åtaganden som skäligen kan förväntas uppkomma med anledning av ingångna försäkringsavtal.</w:t>
      </w:r>
    </w:p>
    <w:p w14:paraId="740DF736" w14:textId="77777777" w:rsidR="0034465A" w:rsidRDefault="0034465A" w:rsidP="0034465A">
      <w:pPr>
        <w:pStyle w:val="Brdtextmedindrag"/>
      </w:pPr>
      <w:r>
        <w:t xml:space="preserve">I </w:t>
      </w:r>
      <w:r>
        <w:rPr>
          <w:i/>
        </w:rPr>
        <w:t>a</w:t>
      </w:r>
      <w:r w:rsidRPr="000811CE">
        <w:rPr>
          <w:i/>
        </w:rPr>
        <w:t>ndra stycket</w:t>
      </w:r>
      <w:r>
        <w:t xml:space="preserve"> anges de specifika situationer för vilka försäkrings</w:t>
      </w:r>
      <w:r>
        <w:softHyphen/>
        <w:t xml:space="preserve">tekniska avsättningar ska göras. </w:t>
      </w:r>
    </w:p>
    <w:p w14:paraId="56D1C2C9" w14:textId="70645FE3" w:rsidR="0034465A" w:rsidRDefault="0034465A" w:rsidP="0034465A">
      <w:pPr>
        <w:pStyle w:val="Brdtextmedindrag"/>
      </w:pPr>
      <w:r>
        <w:t xml:space="preserve">Enligt </w:t>
      </w:r>
      <w:r>
        <w:rPr>
          <w:i/>
        </w:rPr>
        <w:t>andra stycket 1</w:t>
      </w:r>
      <w:r>
        <w:t xml:space="preserve"> ska avsättningar göras för försäkringsfall, förvaltnings</w:t>
      </w:r>
      <w:r>
        <w:softHyphen/>
        <w:t>kostnader och andra kostnader under resten av avtalsperioden för löpande försäkringar (s.k. livförsäkringsavsättning). Livförsäkrings</w:t>
      </w:r>
      <w:r>
        <w:softHyphen/>
        <w:t>avsättning om</w:t>
      </w:r>
      <w:r>
        <w:softHyphen/>
        <w:t>fattar också ansvarighet för fondförsäkringar som tjänste</w:t>
      </w:r>
      <w:r>
        <w:softHyphen/>
        <w:t>pensionsföretaget står risken för. Sådana fondförsäkringsåtaganden som försäkringstagarna, de försäkrade eller andra ersättningsberättigade står investeringsrisken för regleras i punkt</w:t>
      </w:r>
      <w:r w:rsidR="00C46662">
        <w:t> 5</w:t>
      </w:r>
      <w:r>
        <w:t>.</w:t>
      </w:r>
    </w:p>
    <w:p w14:paraId="482A6FB6" w14:textId="660DCDCB" w:rsidR="0034465A" w:rsidRDefault="0034465A" w:rsidP="0034465A">
      <w:pPr>
        <w:pStyle w:val="Brdtextmedindrag"/>
      </w:pPr>
      <w:r>
        <w:lastRenderedPageBreak/>
        <w:t xml:space="preserve">I </w:t>
      </w:r>
      <w:r>
        <w:rPr>
          <w:i/>
        </w:rPr>
        <w:t xml:space="preserve">andra stycket 2 </w:t>
      </w:r>
      <w:r>
        <w:t>anges att avsättningar ska göras för inträffade oregler</w:t>
      </w:r>
      <w:r w:rsidR="006F7579">
        <w:softHyphen/>
      </w:r>
      <w:r>
        <w:t>ade försäkringsfall, kostnader för regleringen av dessa samt återbäring som förfallit till betalning men inte betalats ut (s.k. oreglerade skador).</w:t>
      </w:r>
    </w:p>
    <w:p w14:paraId="1F0C7907" w14:textId="77777777" w:rsidR="0034465A" w:rsidRDefault="0034465A" w:rsidP="0034465A">
      <w:pPr>
        <w:pStyle w:val="Brdtextmedindrag"/>
      </w:pPr>
      <w:r>
        <w:t xml:space="preserve">Enligt </w:t>
      </w:r>
      <w:r>
        <w:rPr>
          <w:i/>
        </w:rPr>
        <w:t>andra stycket 3</w:t>
      </w:r>
      <w:r>
        <w:t xml:space="preserve"> ska avsättningar göras för sådan återbäring som är garan</w:t>
      </w:r>
      <w:r>
        <w:softHyphen/>
        <w:t>terad i nominella eller reala belopp och som inte omfattas av punkt 1 eller punkt 2 (s.k. garanterad återbäring).</w:t>
      </w:r>
    </w:p>
    <w:p w14:paraId="3C8BC833" w14:textId="77777777" w:rsidR="0034465A" w:rsidRDefault="0034465A" w:rsidP="0034465A">
      <w:pPr>
        <w:pStyle w:val="Brdtextmedindrag"/>
      </w:pPr>
      <w:r>
        <w:t>I</w:t>
      </w:r>
      <w:r>
        <w:rPr>
          <w:i/>
        </w:rPr>
        <w:t xml:space="preserve"> andra stycket 4</w:t>
      </w:r>
      <w:r>
        <w:t xml:space="preserve"> anges att avsättningar ska göras för återbäring som är villkorad av värdeförändringar på tillgångar eller av visst försäkrings</w:t>
      </w:r>
      <w:r>
        <w:softHyphen/>
        <w:t>tekniskt resultat som försäkringstagarna, de försäkrade eller andra ersättnings</w:t>
      </w:r>
      <w:r>
        <w:softHyphen/>
        <w:t>berättigade står risken för (s.k. villkorad återbäring). Villkorad återbäring omfattar också tjänstepensionsföretags ansvarighet för depå</w:t>
      </w:r>
      <w:r>
        <w:softHyphen/>
        <w:t>försäk</w:t>
      </w:r>
      <w:r>
        <w:softHyphen/>
        <w:t>ringar.</w:t>
      </w:r>
    </w:p>
    <w:p w14:paraId="598C3161" w14:textId="77777777" w:rsidR="0034465A" w:rsidRDefault="0034465A" w:rsidP="00D04BFD">
      <w:pPr>
        <w:pStyle w:val="Brdtextmedindrag"/>
      </w:pPr>
      <w:r>
        <w:t xml:space="preserve">Enligt </w:t>
      </w:r>
      <w:r>
        <w:rPr>
          <w:i/>
        </w:rPr>
        <w:t>andra stycket 5</w:t>
      </w:r>
      <w:r>
        <w:t xml:space="preserve"> ska avsättningar göras för fondförsäkrings</w:t>
      </w:r>
      <w:r>
        <w:softHyphen/>
        <w:t>åtaganden där försäkrings</w:t>
      </w:r>
      <w:r>
        <w:softHyphen/>
        <w:t>tagarna, de försäkrade eller andra ersättnings</w:t>
      </w:r>
      <w:r>
        <w:softHyphen/>
        <w:t>berättigade bär investerings</w:t>
      </w:r>
      <w:r>
        <w:softHyphen/>
        <w:t>risken).</w:t>
      </w:r>
    </w:p>
    <w:p w14:paraId="724F42CE" w14:textId="77777777" w:rsidR="0034465A" w:rsidRDefault="0034465A" w:rsidP="0034465A">
      <w:pPr>
        <w:pStyle w:val="Brdtextmedindrag"/>
      </w:pPr>
      <w:r>
        <w:t xml:space="preserve">I 7 § finns ett bemyndigande för regeringen eller den myndighet som regeringen bestämmer att meddela föreskrifter om de försäkringstekniska avsättningarnas innehåll enligt </w:t>
      </w:r>
      <w:r w:rsidRPr="00B469BA">
        <w:t>denna</w:t>
      </w:r>
      <w:r>
        <w:t xml:space="preserve"> paragraf.</w:t>
      </w:r>
    </w:p>
    <w:p w14:paraId="65C2E09B" w14:textId="77777777" w:rsidR="0034465A" w:rsidRPr="00BF0DD5" w:rsidRDefault="0034465A" w:rsidP="0034465A">
      <w:pPr>
        <w:pStyle w:val="Rubrik4utannumrering"/>
      </w:pPr>
      <w:r w:rsidRPr="00BF0DD5">
        <w:t>2 §</w:t>
      </w:r>
    </w:p>
    <w:p w14:paraId="002F793F" w14:textId="77777777" w:rsidR="0034465A" w:rsidRDefault="0034465A" w:rsidP="0034465A">
      <w:pPr>
        <w:pStyle w:val="Brdtext"/>
      </w:pPr>
      <w:r>
        <w:t xml:space="preserve">Paragrafen innehåller grundläggande bestämmelser om de metoder som </w:t>
      </w:r>
      <w:r w:rsidRPr="00994184">
        <w:t xml:space="preserve">ett tjänstepensionsföretag </w:t>
      </w:r>
      <w:r>
        <w:t xml:space="preserve">ska använda vid beräkning av </w:t>
      </w:r>
      <w:r w:rsidRPr="00FB6BEA">
        <w:t>försäkringstekniska avsättningar</w:t>
      </w:r>
      <w:r>
        <w:t>. Över</w:t>
      </w:r>
      <w:r>
        <w:softHyphen/>
        <w:t>vägandena finns i avsnitt 8.1.2.</w:t>
      </w:r>
    </w:p>
    <w:p w14:paraId="384B1EAF" w14:textId="77777777" w:rsidR="0034465A" w:rsidRPr="000820FE" w:rsidRDefault="0034465A" w:rsidP="0034465A">
      <w:pPr>
        <w:pStyle w:val="Brdtextmedindrag"/>
      </w:pPr>
      <w:r w:rsidRPr="000820FE">
        <w:t>I</w:t>
      </w:r>
      <w:r>
        <w:t xml:space="preserve"> </w:t>
      </w:r>
      <w:r>
        <w:rPr>
          <w:i/>
        </w:rPr>
        <w:t>första stycket</w:t>
      </w:r>
      <w:r>
        <w:t xml:space="preserve"> anges att de försäkringstekniska avsättningarna ska beräknas utan avdrag för avgiven återförsäkring (återförsäkring som tjänstepensionsföretaget tecknat som försäkringstagare), dvs. brutto, och mot</w:t>
      </w:r>
      <w:r>
        <w:softHyphen/>
        <w:t>svaras av det förväntade nuvärdet av de framtida kassaflöden som kan uppkomma med anledning av ingångna försäkringsavtal. Beräkningarna ska enligt 3 § grundas på finansiella och aktuariella antaganden som är akt</w:t>
      </w:r>
      <w:r>
        <w:softHyphen/>
        <w:t>samma (se författningskommentaren till den paragrafen). Vidare ska hänsyn tas till alla in- och utbetalningar som krävs för att reglera försäkringsåtagandena under deras återstående löptid. Bestämmelsen är utformad efter förebild av 5 kap. 6 § FRL.</w:t>
      </w:r>
    </w:p>
    <w:p w14:paraId="34E4ED47" w14:textId="77777777" w:rsidR="0034465A" w:rsidRDefault="0034465A" w:rsidP="0034465A">
      <w:pPr>
        <w:pStyle w:val="Brdtextmedindrag"/>
      </w:pPr>
      <w:r>
        <w:t xml:space="preserve">Enligt </w:t>
      </w:r>
      <w:r>
        <w:rPr>
          <w:i/>
        </w:rPr>
        <w:t>andra stycket</w:t>
      </w:r>
      <w:r>
        <w:t xml:space="preserve"> får en alternativ metod under vissa förhållanden användas vid beräkning av försäkringstekniska avsättningar för villkorad återbäring enligt 1 § andra stycket 4 och fondförsäkringsåtaganden enligt 1 § andra stycket 5. Dessa avsättningar får tas upp till värdet på placerings</w:t>
      </w:r>
      <w:r>
        <w:softHyphen/>
        <w:t>tillgångarna för vilka försäkringstagarna, de försäkrade eller andra ersättningsberättigade bär investeringsrisken, om värdet inte är lägre än resultatet av en beräkning enligt första stycket.</w:t>
      </w:r>
    </w:p>
    <w:p w14:paraId="4D6F8C84" w14:textId="2B4C7057" w:rsidR="0034465A" w:rsidRDefault="0034465A" w:rsidP="0034465A">
      <w:pPr>
        <w:pStyle w:val="Brdtextmedindrag"/>
      </w:pPr>
      <w:r>
        <w:t xml:space="preserve">I 7 § finns ett bemyndigande för regeringen eller den myndighet som regeringen bestämmer att meddela föreskrifter om </w:t>
      </w:r>
      <w:r w:rsidR="009078CD">
        <w:t xml:space="preserve">beräkning av </w:t>
      </w:r>
      <w:r>
        <w:t>de försäkringstekniska avsättningarna enligt bl.a. denna paragraf.</w:t>
      </w:r>
    </w:p>
    <w:p w14:paraId="4B6E87FB" w14:textId="77777777" w:rsidR="0034465A" w:rsidRPr="00BF0DD5" w:rsidRDefault="0034465A" w:rsidP="0034465A">
      <w:pPr>
        <w:pStyle w:val="Rubrik4utannumrering"/>
      </w:pPr>
      <w:r w:rsidRPr="00BF0DD5">
        <w:t>3 §</w:t>
      </w:r>
    </w:p>
    <w:p w14:paraId="6A6394D4" w14:textId="2E7E9086" w:rsidR="0034465A" w:rsidRDefault="0034465A" w:rsidP="00D04BFD">
      <w:pPr>
        <w:pStyle w:val="Brdtext"/>
      </w:pPr>
      <w:r>
        <w:t xml:space="preserve">I paragrafen finns ett krav på att </w:t>
      </w:r>
      <w:r w:rsidRPr="00C87533">
        <w:t>tjänstepensionsföretag</w:t>
      </w:r>
      <w:r>
        <w:t xml:space="preserve"> ska grunda beräk</w:t>
      </w:r>
      <w:r>
        <w:softHyphen/>
        <w:t>ningen av de försäkringstekniska avsättningarna på aktsamma antaganden. Paragrafen genom</w:t>
      </w:r>
      <w:r>
        <w:softHyphen/>
        <w:t>för artikel 13.4 a och c i andra tjänstepen</w:t>
      </w:r>
      <w:r>
        <w:softHyphen/>
        <w:t xml:space="preserve">sionsdirektivet. </w:t>
      </w:r>
      <w:r w:rsidRPr="00343D1D">
        <w:t xml:space="preserve">Paragrafen </w:t>
      </w:r>
      <w:r>
        <w:t xml:space="preserve">överensstämmer i sak med </w:t>
      </w:r>
      <w:r w:rsidRPr="00343D1D">
        <w:t>5</w:t>
      </w:r>
      <w:r>
        <w:t> kap.</w:t>
      </w:r>
      <w:r w:rsidRPr="00343D1D">
        <w:t xml:space="preserve"> 6 och 7</w:t>
      </w:r>
      <w:r>
        <w:t> §</w:t>
      </w:r>
      <w:r w:rsidRPr="00343D1D">
        <w:t>§ FRL i lydelse</w:t>
      </w:r>
      <w:r>
        <w:t>rna</w:t>
      </w:r>
      <w:r w:rsidRPr="00343D1D">
        <w:t xml:space="preserve"> </w:t>
      </w:r>
      <w:r w:rsidRPr="00343D1D">
        <w:lastRenderedPageBreak/>
        <w:t>före den 1</w:t>
      </w:r>
      <w:r>
        <w:t> </w:t>
      </w:r>
      <w:r w:rsidRPr="00343D1D">
        <w:t xml:space="preserve">januari 2016 </w:t>
      </w:r>
      <w:r>
        <w:t>och 7 kap. 2 § fjärde och femte stycke</w:t>
      </w:r>
      <w:r w:rsidR="003541F4">
        <w:t>na</w:t>
      </w:r>
      <w:r>
        <w:t xml:space="preserve"> 1982 års FRL. Övervägandena finns i avsnitt 8.1.2.</w:t>
      </w:r>
    </w:p>
    <w:p w14:paraId="09517165" w14:textId="487B3321" w:rsidR="0034465A" w:rsidRDefault="0034465A" w:rsidP="0034465A">
      <w:pPr>
        <w:pStyle w:val="Brdtextmedindrag"/>
      </w:pPr>
      <w:r>
        <w:t xml:space="preserve">Av </w:t>
      </w:r>
      <w:r w:rsidR="009078CD">
        <w:t>paragrafen</w:t>
      </w:r>
      <w:r>
        <w:t xml:space="preserve"> följer att beräkningen av de försäkringstekniska av</w:t>
      </w:r>
      <w:r>
        <w:softHyphen/>
        <w:t>sätt</w:t>
      </w:r>
      <w:r w:rsidR="009078CD">
        <w:softHyphen/>
      </w:r>
      <w:r>
        <w:t>ningarna enligt 2 § ska grundas på antaganden om dödlighet, andra risk</w:t>
      </w:r>
      <w:r w:rsidR="009078CD">
        <w:softHyphen/>
      </w:r>
      <w:r>
        <w:t xml:space="preserve">mått, räntesatser samt driftskostnader som var för sig är aktsamma. Uppräkningen av de olika typer av antaganden som måste göras är inte uttömmande. Bestämmelsen innebär att beräkningen av </w:t>
      </w:r>
      <w:r w:rsidRPr="00823C0A">
        <w:t>avsättning</w:t>
      </w:r>
      <w:r>
        <w:t>arna ska inne</w:t>
      </w:r>
      <w:r>
        <w:softHyphen/>
        <w:t>fatta en marknadsmässig – dvs. realistisk – värdering av tjänste</w:t>
      </w:r>
      <w:r>
        <w:softHyphen/>
        <w:t>pensions</w:t>
      </w:r>
      <w:r>
        <w:softHyphen/>
        <w:t>företagets åtaganden. Krav</w:t>
      </w:r>
      <w:r>
        <w:softHyphen/>
        <w:t>et på aktsamhet medför att i de fall det råder osäkerhet avseende vilket antagande som är mest realistiskt bör det antagande som ger den högsta beräknade avsättningen göras. Därigenom beaktas även behovet av en tillräcklig säkerhetsmarginal i enlighet med artikel 13.4 a i andra tjänstepensions</w:t>
      </w:r>
      <w:r>
        <w:softHyphen/>
        <w:t>direktivet.</w:t>
      </w:r>
    </w:p>
    <w:p w14:paraId="1477E425" w14:textId="77777777" w:rsidR="0034465A" w:rsidRDefault="0034465A" w:rsidP="0034465A">
      <w:pPr>
        <w:pStyle w:val="Brdtextmedindrag"/>
      </w:pPr>
      <w:r>
        <w:t>I 7 § finns ett bemyndigande för regeringen eller den myndighet som regeringen bestämmer att meddela föreskrifter enligt bl.a. denna paragraf. Bemyndigandet ger möjlighet att meddela föreskrifter om principer för aktsamma antaganden vid beräkning av försäkrings</w:t>
      </w:r>
      <w:r>
        <w:softHyphen/>
        <w:t>tekniska avsättningar, t.ex. om hur diskonteringsräntor ska fastställas. Genom sådana föreskrifter kan bestämmelserna om maximiräntesatser i artikel 13.4 b i andra tjänste</w:t>
      </w:r>
      <w:r>
        <w:softHyphen/>
        <w:t>pensionsdirektivet genomföras.</w:t>
      </w:r>
    </w:p>
    <w:p w14:paraId="5678189C" w14:textId="77777777" w:rsidR="0034465A" w:rsidRPr="00BF0DD5" w:rsidRDefault="0034465A" w:rsidP="0034465A">
      <w:pPr>
        <w:pStyle w:val="Rubrik4utannumrering"/>
      </w:pPr>
      <w:r w:rsidRPr="00BF0DD5">
        <w:t>4 §</w:t>
      </w:r>
    </w:p>
    <w:p w14:paraId="58550937" w14:textId="40DA154B" w:rsidR="0034465A" w:rsidRDefault="0034465A" w:rsidP="0034465A">
      <w:pPr>
        <w:pStyle w:val="Brdtext"/>
      </w:pPr>
      <w:r>
        <w:t>I paragrafen regleras hur ett tjänstepensionsföretag ska beräkna de försäkrings</w:t>
      </w:r>
      <w:r>
        <w:softHyphen/>
        <w:t>tekniska avsättningarna när företaget ansvarar solidariskt för en försäkring. Paragrafen är utformad efter förebild av 5 kap. 2 § FRL i</w:t>
      </w:r>
      <w:r w:rsidDel="00CF4BE3">
        <w:t xml:space="preserve"> </w:t>
      </w:r>
      <w:r>
        <w:t>lydelsen före den 1 januari 2016 och 7 kap. 1 § andra stycket 1982 års FRL. Bestämmelsen överens</w:t>
      </w:r>
      <w:r>
        <w:softHyphen/>
        <w:t xml:space="preserve">stämmer i sak med 5 kap. 16 § FRL. </w:t>
      </w:r>
      <w:r w:rsidRPr="00823C0A">
        <w:t>Över</w:t>
      </w:r>
      <w:r w:rsidR="009078CD">
        <w:softHyphen/>
      </w:r>
      <w:r w:rsidRPr="00823C0A">
        <w:t xml:space="preserve">vägandena finns i avsnitt </w:t>
      </w:r>
      <w:r>
        <w:t>8</w:t>
      </w:r>
      <w:r w:rsidRPr="00823C0A">
        <w:t>.1.2.</w:t>
      </w:r>
    </w:p>
    <w:p w14:paraId="514F5613" w14:textId="77777777" w:rsidR="0034465A" w:rsidRDefault="0034465A" w:rsidP="0034465A">
      <w:pPr>
        <w:pStyle w:val="Brdtextmedindrag"/>
      </w:pPr>
      <w:r>
        <w:t>Om ett tjänstepensionsföretag ansvarar solidariskt för en försäkring ska företaget när de</w:t>
      </w:r>
      <w:r w:rsidDel="00C87533">
        <w:t>t</w:t>
      </w:r>
      <w:r>
        <w:t xml:space="preserve"> beräknar de försäkringstekniska avsätt</w:t>
      </w:r>
      <w:r>
        <w:softHyphen/>
        <w:t>ningarna beakta bara den del av försäkringen som enligt avtal mellan de berörda försäkringsgivarna avser företaget. För att ett tjänstepensionsföretag ska få meddela försäkringar med solidarisk ansvarighet krävs tillstånd enligt 4 kap. 11 § FRL jämförd med 4 kap. 8 § denna lag (se författnings</w:t>
      </w:r>
      <w:r>
        <w:softHyphen/>
        <w:t>kommentaren till den senare paragrafen).</w:t>
      </w:r>
    </w:p>
    <w:p w14:paraId="6BA60199" w14:textId="77777777" w:rsidR="0034465A" w:rsidRPr="00BF0DD5" w:rsidRDefault="0034465A" w:rsidP="0034465A">
      <w:pPr>
        <w:pStyle w:val="Rubrik4utannumrering"/>
      </w:pPr>
      <w:r w:rsidRPr="00BF0DD5">
        <w:t>5 §</w:t>
      </w:r>
    </w:p>
    <w:p w14:paraId="5A983D98" w14:textId="77777777" w:rsidR="0034465A" w:rsidRDefault="0034465A" w:rsidP="00D04BFD">
      <w:pPr>
        <w:pStyle w:val="Brdtext"/>
      </w:pPr>
      <w:r w:rsidRPr="007B7420">
        <w:t xml:space="preserve">I paragrafen </w:t>
      </w:r>
      <w:r>
        <w:t xml:space="preserve">finns bestämmelser om hur ofta </w:t>
      </w:r>
      <w:r w:rsidRPr="00C406AE">
        <w:t xml:space="preserve">ett tjänstepensionsföretag </w:t>
      </w:r>
      <w:r>
        <w:t xml:space="preserve">ska </w:t>
      </w:r>
      <w:r w:rsidRPr="007B7420">
        <w:t>beräkn</w:t>
      </w:r>
      <w:r>
        <w:t>a</w:t>
      </w:r>
      <w:r w:rsidRPr="007B7420">
        <w:t xml:space="preserve"> de </w:t>
      </w:r>
      <w:r>
        <w:t>försäk</w:t>
      </w:r>
      <w:r>
        <w:softHyphen/>
        <w:t>rings</w:t>
      </w:r>
      <w:r w:rsidRPr="007B7420">
        <w:t>tekniska avsättningarna</w:t>
      </w:r>
      <w:r>
        <w:t xml:space="preserve">. Bestämmelserna genomför delvis artikel </w:t>
      </w:r>
      <w:r w:rsidRPr="00077C5B">
        <w:t>13.3</w:t>
      </w:r>
      <w:r>
        <w:t xml:space="preserve"> i andra tjänstepensionsdirektivet. Paragrafen motsvarar 5 kap. 8 § FRL i</w:t>
      </w:r>
      <w:r w:rsidDel="00B40389">
        <w:t xml:space="preserve"> </w:t>
      </w:r>
      <w:r>
        <w:t xml:space="preserve">lydelsen före den 1 januari 2016 och 7 kap. 2 § sjätte och sjunde styckena 1982 års FRL. </w:t>
      </w:r>
      <w:r w:rsidRPr="00823C0A">
        <w:t>Övervägan</w:t>
      </w:r>
      <w:r>
        <w:softHyphen/>
      </w:r>
      <w:r w:rsidRPr="00823C0A">
        <w:t xml:space="preserve">dena finns i avsnitt </w:t>
      </w:r>
      <w:r>
        <w:t>8</w:t>
      </w:r>
      <w:r w:rsidRPr="00823C0A">
        <w:t>.1.2.</w:t>
      </w:r>
    </w:p>
    <w:p w14:paraId="1D7FE988" w14:textId="77777777" w:rsidR="0034465A" w:rsidRDefault="0034465A" w:rsidP="0034465A">
      <w:pPr>
        <w:pStyle w:val="Brdtextmedindrag"/>
      </w:pPr>
      <w:r>
        <w:t xml:space="preserve">Enligt </w:t>
      </w:r>
      <w:r>
        <w:rPr>
          <w:i/>
        </w:rPr>
        <w:t>första stycket</w:t>
      </w:r>
      <w:r>
        <w:t xml:space="preserve"> ska beräkningen av de försäkringstekniska avsätt</w:t>
      </w:r>
      <w:r>
        <w:softHyphen/>
        <w:t xml:space="preserve">ningarna göras minst en gång per år. I 1 § anges att avsättningarna ska motsvara belopp som krävs för att ett </w:t>
      </w:r>
      <w:r w:rsidRPr="008938FC">
        <w:t xml:space="preserve">tjänstepensionsföretag vid varje tidpunkt </w:t>
      </w:r>
      <w:r w:rsidRPr="00780759">
        <w:t>ska</w:t>
      </w:r>
      <w:r>
        <w:t xml:space="preserve"> kunna uppfylla sina åtaganden. För att säkerställa att detta krav är uppfyllt kan det vara nödvändigt att utföra beräkningarna oftare än en gång per år beroende på vilka åtaganden tjänstepensionsföretaget har. Bestämmelsen hindrar inte heller Finansinspektionen från att inom ramen </w:t>
      </w:r>
      <w:r>
        <w:lastRenderedPageBreak/>
        <w:t>för myndighetens tillsyn kräva att ett tjänstepensionsföretag beräknar sina avsättningar oftare än en gång per år.</w:t>
      </w:r>
    </w:p>
    <w:p w14:paraId="4F2EBCCE" w14:textId="77777777" w:rsidR="0034465A" w:rsidRDefault="0034465A" w:rsidP="0034465A">
      <w:pPr>
        <w:pStyle w:val="Brdtextmedindrag"/>
      </w:pPr>
      <w:r>
        <w:t xml:space="preserve">Finansinspektionen får enligt </w:t>
      </w:r>
      <w:r>
        <w:rPr>
          <w:i/>
        </w:rPr>
        <w:t>andra stycket</w:t>
      </w:r>
      <w:r>
        <w:t xml:space="preserve"> i ett enskilt fall besluta om undantag från kravet i första stycket. Den yttersta gränsen för undantag är att beräkningarna alltid ska göras minst vart tredje år. I artikel 13.3 i andra tjänstepensionsdirektivet finns närmare bestämmelser om under vilka förutsättningar undantag får medges. De bestämmelserna kan genomföras i föreskrifter som meddelas med stöd av bemyndigandet i 7 §.</w:t>
      </w:r>
    </w:p>
    <w:p w14:paraId="4F0DFFBB" w14:textId="77777777" w:rsidR="0034465A" w:rsidRPr="00BF0DD5" w:rsidRDefault="0034465A" w:rsidP="0034465A">
      <w:pPr>
        <w:pStyle w:val="Rubrik4utannumrering"/>
      </w:pPr>
      <w:r w:rsidRPr="00BF0DD5">
        <w:t>6 §</w:t>
      </w:r>
    </w:p>
    <w:p w14:paraId="67187B0E" w14:textId="306AD41E" w:rsidR="0034465A" w:rsidRDefault="0034465A" w:rsidP="0034465A">
      <w:pPr>
        <w:pStyle w:val="Brdtext"/>
      </w:pPr>
      <w:r>
        <w:t xml:space="preserve">Paragrafen innehåller bestämmelser om </w:t>
      </w:r>
      <w:r w:rsidRPr="00C701D1">
        <w:t>tjänstepensionsföretag</w:t>
      </w:r>
      <w:r>
        <w:t>ets</w:t>
      </w:r>
      <w:r w:rsidRPr="00C701D1">
        <w:t xml:space="preserve"> </w:t>
      </w:r>
      <w:r>
        <w:t>aktu</w:t>
      </w:r>
      <w:r>
        <w:softHyphen/>
        <w:t>ariefunktion och krav på dem som utför beräkningarna av de försäkrings</w:t>
      </w:r>
      <w:r>
        <w:softHyphen/>
        <w:t>tekniska avsättningarna. Bestämmelserna genomför delvis</w:t>
      </w:r>
      <w:r w:rsidDel="00DA4B0D">
        <w:t xml:space="preserve"> </w:t>
      </w:r>
      <w:r>
        <w:t xml:space="preserve">artiklarna </w:t>
      </w:r>
      <w:r w:rsidRPr="00077C5B">
        <w:t>1</w:t>
      </w:r>
      <w:r>
        <w:t>3.4 och 27.1 a i andra tjänste</w:t>
      </w:r>
      <w:r>
        <w:softHyphen/>
        <w:t xml:space="preserve">pensionsdirektivet. </w:t>
      </w:r>
      <w:r w:rsidRPr="009968AA">
        <w:t xml:space="preserve">Övervägandena finns i avsnitt </w:t>
      </w:r>
      <w:r>
        <w:t>8</w:t>
      </w:r>
      <w:r w:rsidRPr="009968AA">
        <w:t>.1.2.</w:t>
      </w:r>
    </w:p>
    <w:p w14:paraId="3135A4EC" w14:textId="77777777" w:rsidR="0034465A" w:rsidRDefault="0034465A" w:rsidP="0034465A">
      <w:pPr>
        <w:pStyle w:val="Brdtextmedindrag"/>
      </w:pPr>
      <w:r>
        <w:t>De försäkringstekniska avsättningarna ska beräknas under överinseende av aktuariefunktionen. Detta är en av aktuariefunktionens uppgifter. De övriga uppgifterna anges i 9 kap. 13 § första stycket.</w:t>
      </w:r>
    </w:p>
    <w:p w14:paraId="7204CD98" w14:textId="396559A6" w:rsidR="0034465A" w:rsidRDefault="0034465A" w:rsidP="0034465A">
      <w:pPr>
        <w:pStyle w:val="Brdtextmedindrag"/>
      </w:pPr>
      <w:r>
        <w:t xml:space="preserve">I </w:t>
      </w:r>
      <w:r w:rsidR="0041688C">
        <w:t>paragrafen</w:t>
      </w:r>
      <w:r>
        <w:t xml:space="preserve"> finns även ett kompetenskrav för dem som beräknar de försäkringstekniska avsättningarna. De som utför dessa beräkningar ska ha den kunskap och erfarenhet av dessa frågor som krävs med hänsyn till omfattningen och arten av tjänstepensionsföretagets verksamhet.</w:t>
      </w:r>
    </w:p>
    <w:p w14:paraId="3D503495" w14:textId="77777777" w:rsidR="0034465A" w:rsidRPr="000177D8" w:rsidRDefault="0034465A" w:rsidP="00AA5B6B">
      <w:pPr>
        <w:pStyle w:val="Rubrik4utannumrering"/>
      </w:pPr>
      <w:r w:rsidRPr="000177D8">
        <w:t>7 §</w:t>
      </w:r>
    </w:p>
    <w:p w14:paraId="48FE156A" w14:textId="77777777" w:rsidR="0034465A" w:rsidRDefault="0034465A" w:rsidP="0034465A">
      <w:pPr>
        <w:pStyle w:val="Brdtext"/>
      </w:pPr>
      <w:r>
        <w:t xml:space="preserve">I paragrafen finns bemyndigande för regeringen eller den myndighet som regeringen bestämmer att meddela föreskrifter om de försäkringstekniska avsättningarnas innehåll och beräkning. Paragrafen motsvarar 5 kap. 17 § första stycket 1 FRL i lydelsen före den 1 januari 2016 och 7 kap. 1 § fjärde stycket 1982 års FRL. </w:t>
      </w:r>
      <w:r w:rsidRPr="00C701D1">
        <w:t>Över</w:t>
      </w:r>
      <w:r>
        <w:softHyphen/>
      </w:r>
      <w:r w:rsidRPr="00C701D1">
        <w:t>vägandena finns i avsnitt</w:t>
      </w:r>
      <w:r>
        <w:t>en</w:t>
      </w:r>
      <w:r w:rsidRPr="00C701D1">
        <w:t xml:space="preserve"> </w:t>
      </w:r>
      <w:r>
        <w:t>8</w:t>
      </w:r>
      <w:r w:rsidRPr="00C701D1">
        <w:t xml:space="preserve">.1.1 och </w:t>
      </w:r>
      <w:r>
        <w:t>8</w:t>
      </w:r>
      <w:r w:rsidRPr="00C701D1">
        <w:t>.1.2.</w:t>
      </w:r>
    </w:p>
    <w:p w14:paraId="568862D1" w14:textId="77777777" w:rsidR="0034465A" w:rsidRDefault="0034465A" w:rsidP="0034465A">
      <w:pPr>
        <w:pStyle w:val="Brdtextmedindrag"/>
      </w:pPr>
      <w:r>
        <w:t>B</w:t>
      </w:r>
      <w:r w:rsidRPr="008F4726">
        <w:t>emyndigandet</w:t>
      </w:r>
      <w:r>
        <w:t xml:space="preserve"> avseende de försäkringstekniska avsättningarnas inne</w:t>
      </w:r>
      <w:r>
        <w:softHyphen/>
        <w:t>håll gör det möjligt att meddela föreskrifter om t.ex. gränsdragningen mellan de olika avsättningar som ska göras enligt 1 §.</w:t>
      </w:r>
    </w:p>
    <w:p w14:paraId="4943C790" w14:textId="400CD6BE" w:rsidR="0034465A" w:rsidRDefault="0034465A" w:rsidP="0034465A">
      <w:pPr>
        <w:pStyle w:val="Brdtextmedindrag"/>
      </w:pPr>
      <w:r>
        <w:t>Bemyndigandet avseende beräkningen av de försäkringstekniska avsätt</w:t>
      </w:r>
      <w:r w:rsidR="0041688C">
        <w:softHyphen/>
      </w:r>
      <w:r>
        <w:t>ningarna ger möjlighet att meddela föreskrifter om t.ex. principerna för att beräkna diskonteringsräntor. Genom föreskrifter som meddelas med stöd av bemyndigandet genomförs bestämmelserna om maximiräntesatser i artikel 13.4 b i andra tjänstepensionsdirektivet. Bemyndigandet gör det även möjligt att meddela föreskrifter som genomför artikel 13.4 d och delvis artikel 13.3 i direktivet (se författnings</w:t>
      </w:r>
      <w:r>
        <w:softHyphen/>
        <w:t>kommentaren till 5 §).</w:t>
      </w:r>
    </w:p>
    <w:p w14:paraId="484BBEC5" w14:textId="77777777" w:rsidR="0034465A" w:rsidRDefault="0034465A" w:rsidP="0034465A">
      <w:pPr>
        <w:pStyle w:val="Rubrik4utannumrering"/>
      </w:pPr>
      <w:r>
        <w:t>6 kap. Investeringar</w:t>
      </w:r>
    </w:p>
    <w:p w14:paraId="1CE27525" w14:textId="77777777" w:rsidR="0034465A" w:rsidRPr="00236351" w:rsidRDefault="0034465A" w:rsidP="0034465A">
      <w:pPr>
        <w:pStyle w:val="Rubrik4utannumrering"/>
        <w:spacing w:before="0"/>
      </w:pPr>
      <w:r w:rsidRPr="00236351">
        <w:t>1 §</w:t>
      </w:r>
    </w:p>
    <w:p w14:paraId="36B4BD4C" w14:textId="77777777" w:rsidR="0034465A" w:rsidRPr="003E04E0" w:rsidRDefault="0034465A" w:rsidP="0034465A">
      <w:pPr>
        <w:pStyle w:val="Brdtext"/>
      </w:pPr>
      <w:r>
        <w:t>I paragrafen finns grundläggande bestämmelser om aktsamhetsprincipen. Paragrafen genomför artikel 19.1 första stycket och delvis artikel 19.1 första stycket g i andra tjänstepensions</w:t>
      </w:r>
      <w:r>
        <w:softHyphen/>
        <w:t xml:space="preserve">direktivet. Paragrafen är utformad efter förebild av 6 kap. 20 och 25 §§ FRL i lydelserna före den 1 januari 2016. </w:t>
      </w:r>
      <w:r w:rsidRPr="00DD0D09">
        <w:t xml:space="preserve">Övervägandena finns i avsnitt </w:t>
      </w:r>
      <w:r>
        <w:t>8</w:t>
      </w:r>
      <w:r w:rsidRPr="00DD0D09">
        <w:t>.2.1.</w:t>
      </w:r>
    </w:p>
    <w:p w14:paraId="4ECED092" w14:textId="77777777" w:rsidR="0034465A" w:rsidRDefault="0034465A" w:rsidP="0034465A">
      <w:pPr>
        <w:pStyle w:val="Brdtextmedindrag"/>
      </w:pPr>
      <w:r>
        <w:lastRenderedPageBreak/>
        <w:t xml:space="preserve">Enligt </w:t>
      </w:r>
      <w:r>
        <w:rPr>
          <w:i/>
        </w:rPr>
        <w:t>första stycket</w:t>
      </w:r>
      <w:r>
        <w:t xml:space="preserve"> ska ett tjänstepensionsföretags tillgångar investeras i enlighet med bestämmelserna i 2–11 §§ och också i övrigt på ett aktsamt sätt. Detta innebär att tjänstepensionsföretag ska investera sina tillgångar i enlighet med aktsamhetsprincipen. I praktiken innebär det att investering</w:t>
      </w:r>
      <w:r>
        <w:softHyphen/>
        <w:t>arna ska göras med omsorg och skicklighet av en person med god kunskap om den specifika verksamheten (prop. 2004/05:165 s. 101–103).</w:t>
      </w:r>
    </w:p>
    <w:p w14:paraId="6F244136" w14:textId="02D11541" w:rsidR="0034465A" w:rsidRDefault="0034465A" w:rsidP="0034465A">
      <w:pPr>
        <w:pStyle w:val="Brdtextmedindrag"/>
      </w:pPr>
      <w:r>
        <w:t xml:space="preserve">Av </w:t>
      </w:r>
      <w:r w:rsidRPr="000820FE">
        <w:rPr>
          <w:i/>
        </w:rPr>
        <w:t>andra stycket</w:t>
      </w:r>
      <w:r>
        <w:t xml:space="preserve"> följer att bestämmelserna i 4 och 5 §§ inte gäller för investeringar i tillgångar som motsvarar avsättningar för villkorad åter</w:t>
      </w:r>
      <w:r>
        <w:softHyphen/>
        <w:t xml:space="preserve">bäring enligt 5 kap. 1 § andra stycket 4 och fondförsäkringsåtaganden enligt 5 kap. 1 § andra stycket 5. Det innebär att sådana </w:t>
      </w:r>
      <w:r w:rsidRPr="00DD0D09">
        <w:t xml:space="preserve">tillgångar där försäkringstagare, försäkrade eller andra ersättningsberättigade bär </w:t>
      </w:r>
      <w:r>
        <w:t>investerings</w:t>
      </w:r>
      <w:r w:rsidRPr="00DD0D09">
        <w:t>risken inte omfattas av krav på bl.a. riskspridning.</w:t>
      </w:r>
    </w:p>
    <w:p w14:paraId="5CE69C17" w14:textId="77777777" w:rsidR="0034465A" w:rsidRPr="00F1508C" w:rsidRDefault="0034465A" w:rsidP="0034465A">
      <w:pPr>
        <w:pStyle w:val="Rubrik4utannumrering"/>
      </w:pPr>
      <w:r w:rsidRPr="00F1508C">
        <w:t>2 §</w:t>
      </w:r>
    </w:p>
    <w:p w14:paraId="15FF18B7" w14:textId="77777777" w:rsidR="0034465A" w:rsidRDefault="0034465A" w:rsidP="00D04BFD">
      <w:pPr>
        <w:pStyle w:val="Brdtext"/>
      </w:pPr>
      <w:r>
        <w:t>I paragrafen finns bestämmelser om vilka intressen som ska styra ett tjänstepensionsföretags investeringar. Paragrafen genomför artikel 19.1 första stycket a i andra tjänste</w:t>
      </w:r>
      <w:r>
        <w:softHyphen/>
        <w:t xml:space="preserve">pensionsdirektivet. </w:t>
      </w:r>
      <w:r w:rsidRPr="00EB528B">
        <w:t>Överväg</w:t>
      </w:r>
      <w:r>
        <w:softHyphen/>
      </w:r>
      <w:r w:rsidRPr="00EB528B">
        <w:t xml:space="preserve">andena finns i avsnitt </w:t>
      </w:r>
      <w:r>
        <w:t>8</w:t>
      </w:r>
      <w:r w:rsidRPr="00EB528B">
        <w:t>.2.1.</w:t>
      </w:r>
    </w:p>
    <w:p w14:paraId="7663EFB5" w14:textId="77777777" w:rsidR="0034465A" w:rsidRDefault="0034465A" w:rsidP="00D04BFD">
      <w:pPr>
        <w:pStyle w:val="Brdtextmedindrag"/>
      </w:pPr>
      <w:r>
        <w:t>Enligt paragrafen ska ett tjänstepensionsföretags tillgångar investeras på det sätt som bäst gagnar försäkringstagarnas, de försäkrades och andra ersättningsberättigades intressen på såväl kort som lång sikt. Vid tjänste</w:t>
      </w:r>
      <w:r>
        <w:softHyphen/>
        <w:t xml:space="preserve">pensionsförsäkring är det </w:t>
      </w:r>
      <w:r w:rsidRPr="002F6C1C">
        <w:t xml:space="preserve">vanligtvis </w:t>
      </w:r>
      <w:r>
        <w:t>arbetsgivaren som är försäkrings</w:t>
      </w:r>
      <w:r>
        <w:softHyphen/>
        <w:t>tagare och den anställde som är försäkrad. I dessa fall har försäkrings</w:t>
      </w:r>
      <w:r>
        <w:softHyphen/>
        <w:t>tagaren inte rätt till ersättning ur försäkringen och dennes intressen omfattas därmed inte av paragrafen. Det kan dock finnas situationer där den anställde är den som tecknar försäk</w:t>
      </w:r>
      <w:r>
        <w:softHyphen/>
        <w:t>ringen. Eftersom försäkrings</w:t>
      </w:r>
      <w:r>
        <w:softHyphen/>
        <w:t>tagaren då är ersätt</w:t>
      </w:r>
      <w:r>
        <w:softHyphen/>
        <w:t>ningsberättigad ska tjänste</w:t>
      </w:r>
      <w:r>
        <w:softHyphen/>
        <w:t>pensionsföretaget i sådana fall beakta försäkringstagarens intressen i samband med investerings</w:t>
      </w:r>
      <w:r>
        <w:softHyphen/>
        <w:t>beslut.</w:t>
      </w:r>
    </w:p>
    <w:p w14:paraId="72EFDAAD" w14:textId="77777777" w:rsidR="0034465A" w:rsidRPr="003E04E0" w:rsidRDefault="0034465A" w:rsidP="0034465A">
      <w:pPr>
        <w:pStyle w:val="Brdtextmedindrag"/>
      </w:pPr>
      <w:r>
        <w:t xml:space="preserve">Bedömningen av vad som </w:t>
      </w:r>
      <w:r w:rsidRPr="00A132EF">
        <w:t xml:space="preserve">bäst gagnar </w:t>
      </w:r>
      <w:r>
        <w:t>de</w:t>
      </w:r>
      <w:r w:rsidRPr="00A132EF">
        <w:t xml:space="preserve"> ersättningsberättigades intressen </w:t>
      </w:r>
      <w:r>
        <w:t>ska enligt bestämmelsen göras på såväl kort som lång sikt. Det innebär ett högre krav än i andra tjänstepensionsdirektivet eftersom det enligt direktivet bara är deras intressen på lång sikt som behöver beaktas. Bestämmelsen hindrar inte att ett tjänstepensionsföretag beaktar även andra intressen i samband med investeringsbeslut, exempelvis arbets</w:t>
      </w:r>
      <w:r>
        <w:softHyphen/>
        <w:t>givares intressen (ej ersättningsberättigade försäkringstagare). Däremot innebär kravet att de ersättningsberättigades intressen alltid ska gå före andra intressenters i sådana situationer där intressena står mot varandra. I paragrafen anges även uttryckligen att vid intressekonflikter ska investeringar göras uteslutande i försäkringstagarnas, de försäkrades och andra ersättnings</w:t>
      </w:r>
      <w:r>
        <w:softHyphen/>
        <w:t>berättigades intressen.</w:t>
      </w:r>
    </w:p>
    <w:p w14:paraId="76A51CA6" w14:textId="77777777" w:rsidR="0034465A" w:rsidRPr="00F1508C" w:rsidRDefault="0034465A" w:rsidP="0034465A">
      <w:pPr>
        <w:pStyle w:val="Rubrik4utannumrering"/>
      </w:pPr>
      <w:r w:rsidRPr="00F1508C">
        <w:t>3 §</w:t>
      </w:r>
    </w:p>
    <w:p w14:paraId="37490B9C" w14:textId="77777777" w:rsidR="0034465A" w:rsidRDefault="0034465A" w:rsidP="0034465A">
      <w:pPr>
        <w:pStyle w:val="Brdtext"/>
      </w:pPr>
      <w:r>
        <w:t xml:space="preserve">I paragrafen anges de krav som ställs på </w:t>
      </w:r>
      <w:r w:rsidRPr="00A674C6">
        <w:t xml:space="preserve">ett tjänstepensionsföretags </w:t>
      </w:r>
      <w:r>
        <w:t>investeringar i fråga om risk</w:t>
      </w:r>
      <w:r>
        <w:softHyphen/>
        <w:t xml:space="preserve">kontroll. Paragrafen motsvarar 6 kap. 2 § FRL. </w:t>
      </w:r>
      <w:r w:rsidRPr="00AB5FFD">
        <w:t xml:space="preserve">Övervägandena finns i avsnitt </w:t>
      </w:r>
      <w:r>
        <w:t>8</w:t>
      </w:r>
      <w:r w:rsidRPr="00AB5FFD">
        <w:t>.2.1.</w:t>
      </w:r>
    </w:p>
    <w:p w14:paraId="084F2A87" w14:textId="77777777" w:rsidR="0034465A" w:rsidRDefault="0034465A" w:rsidP="0034465A">
      <w:pPr>
        <w:pStyle w:val="Brdtextmedindrag"/>
      </w:pPr>
      <w:r>
        <w:t>Enligt paragrafen får investeringar bara göras i finansiella instrument – däribland derivatinstrument – och andra tillgångar vars risker tjänste</w:t>
      </w:r>
      <w:r>
        <w:softHyphen/>
        <w:t xml:space="preserve">pensionsföretaget kan identifiera, mäta, övervaka, hantera, kontrollera och </w:t>
      </w:r>
      <w:r>
        <w:lastRenderedPageBreak/>
        <w:t>rapportera. Vidare krävs att riskerna på lämpligt sätt kan beaktas i företagets egen risk- och solvensbedömning.</w:t>
      </w:r>
    </w:p>
    <w:p w14:paraId="601F4220" w14:textId="77777777" w:rsidR="0034465A" w:rsidRDefault="0034465A" w:rsidP="0034465A">
      <w:pPr>
        <w:pStyle w:val="Brdtextmedindrag"/>
      </w:pPr>
      <w:r>
        <w:t>Med finansiella instrument avses detsamma som i definitionen i 1 kap. 4 § lagen (2007:528) om värdepappersmarknaden</w:t>
      </w:r>
      <w:r w:rsidDel="00AB5FFD">
        <w:t>.</w:t>
      </w:r>
    </w:p>
    <w:p w14:paraId="2A38B199" w14:textId="77777777" w:rsidR="0034465A" w:rsidRPr="00F1508C" w:rsidRDefault="0034465A" w:rsidP="0034465A">
      <w:pPr>
        <w:pStyle w:val="Rubrik4utannumrering"/>
      </w:pPr>
      <w:r w:rsidRPr="00F1508C">
        <w:t>4 §</w:t>
      </w:r>
    </w:p>
    <w:p w14:paraId="5C020A9B" w14:textId="77777777" w:rsidR="0034465A" w:rsidRDefault="0034465A" w:rsidP="0034465A">
      <w:pPr>
        <w:pStyle w:val="Brdtext"/>
      </w:pPr>
      <w:r>
        <w:t>I paragrafen finns grundläggande bestämmelser om riskspridning. Para</w:t>
      </w:r>
      <w:r>
        <w:softHyphen/>
        <w:t>grafen genomför artikel 19.1</w:t>
      </w:r>
      <w:r w:rsidRPr="00157A35">
        <w:t xml:space="preserve"> </w:t>
      </w:r>
      <w:r>
        <w:t>första stycket c i andra tjänstepensions</w:t>
      </w:r>
      <w:r>
        <w:softHyphen/>
        <w:t xml:space="preserve">direktivet. Paragrafen motsvarar 6 kap. 3 § FRL. </w:t>
      </w:r>
      <w:r w:rsidRPr="00127547">
        <w:t xml:space="preserve">Övervägandena finns i avsnitt </w:t>
      </w:r>
      <w:r>
        <w:t>8</w:t>
      </w:r>
      <w:r w:rsidRPr="00127547">
        <w:t>.2.1.</w:t>
      </w:r>
    </w:p>
    <w:p w14:paraId="555DB5D9" w14:textId="028FE8EC" w:rsidR="0034465A" w:rsidRDefault="0034465A" w:rsidP="0034465A">
      <w:pPr>
        <w:pStyle w:val="Brdtextmedindrag"/>
      </w:pPr>
      <w:r>
        <w:t xml:space="preserve">I </w:t>
      </w:r>
      <w:r w:rsidRPr="000811CE">
        <w:rPr>
          <w:i/>
        </w:rPr>
        <w:t>första stycke</w:t>
      </w:r>
      <w:r>
        <w:rPr>
          <w:i/>
        </w:rPr>
        <w:t>t</w:t>
      </w:r>
      <w:r w:rsidDel="007E75E7">
        <w:t xml:space="preserve"> </w:t>
      </w:r>
      <w:r>
        <w:t>finns ett allmänt krav på lämplig riskspridning. Det innebär att ett tj</w:t>
      </w:r>
      <w:r w:rsidRPr="00B150E8">
        <w:t>änstepensionsföretag</w:t>
      </w:r>
      <w:r>
        <w:t xml:space="preserve"> ska göra sina investeringar i finansiella instrument och andra tillgångar på ett sätt som tillförsäkrar säkerhet och kvalitet för de samlade tillgångarna. I begreppet lämplig riskspridning inbegrips att tillgångarna ska investeras så att risken för valutaförluster begränsas. I 5 § finns ytterligare bestämmelser om hur ett tjänstepensionsföretag ska göra sina investeringar för att de ska uppfylla kraven på riskspridning.</w:t>
      </w:r>
    </w:p>
    <w:p w14:paraId="071621FF" w14:textId="65E75E74" w:rsidR="0034465A" w:rsidRDefault="0034465A" w:rsidP="0034465A">
      <w:pPr>
        <w:pStyle w:val="Brdtextmedindrag"/>
      </w:pPr>
      <w:r>
        <w:t xml:space="preserve">I </w:t>
      </w:r>
      <w:r>
        <w:rPr>
          <w:i/>
        </w:rPr>
        <w:t>andra stycket</w:t>
      </w:r>
      <w:r>
        <w:t xml:space="preserve"> anges att samtliga tillgångar ska investeras så att </w:t>
      </w:r>
      <w:r w:rsidRPr="00A674C6">
        <w:t>tjänste</w:t>
      </w:r>
      <w:r>
        <w:softHyphen/>
      </w:r>
      <w:r w:rsidRPr="00A674C6">
        <w:t>pensions</w:t>
      </w:r>
      <w:r>
        <w:t>före</w:t>
      </w:r>
      <w:r>
        <w:softHyphen/>
        <w:t>tagets betalningsberedskap är tillfredsställande och den för</w:t>
      </w:r>
      <w:r>
        <w:softHyphen/>
        <w:t>väntade avkast</w:t>
      </w:r>
      <w:r>
        <w:softHyphen/>
        <w:t>ningen tillräcklig. Det innebär att företagets tillgångar ska investeras på ett sätt som tillförsäkrar likviditet och lönsamhet för den samlade portföljen. Investeringar ska göras med beaktande av tjänste</w:t>
      </w:r>
      <w:r>
        <w:softHyphen/>
        <w:t>pensionsföretagets försäkringsåtaganden och förändringar i tillgångarnas framtida värde och avkastning.</w:t>
      </w:r>
    </w:p>
    <w:p w14:paraId="7722F725" w14:textId="77777777" w:rsidR="0034465A" w:rsidRDefault="0034465A" w:rsidP="0034465A">
      <w:pPr>
        <w:pStyle w:val="Brdtextmedindrag"/>
      </w:pPr>
      <w:r>
        <w:t>Av 1 § andra stycket följer att bestämmelserna i denna paragraf inte gäller för tillgångar som svarar mot avsättningar för villkorad återbäring enligt 5 kap. 1 § andra stycket 4 och fondförsäkringsåtaganden enligt 5 kap. 1 § andra stycket 5.</w:t>
      </w:r>
    </w:p>
    <w:p w14:paraId="13703989" w14:textId="77777777" w:rsidR="0034465A" w:rsidRDefault="0034465A" w:rsidP="0034465A">
      <w:pPr>
        <w:pStyle w:val="Rubrik4utannumrering"/>
      </w:pPr>
      <w:r>
        <w:t>5 §</w:t>
      </w:r>
    </w:p>
    <w:p w14:paraId="535BF03F" w14:textId="4EF0067B" w:rsidR="0034465A" w:rsidRDefault="0034465A" w:rsidP="0034465A">
      <w:pPr>
        <w:pStyle w:val="Brdtext"/>
      </w:pPr>
      <w:r>
        <w:t>I paragrafen finns bestämmelser om riskspridning som kompletterar 4 §. Paragrafen genomför artikel 19.1 första stycket f och delvis artikel 19.1 första stycket g och andra stycket i andra tjänstepensionsdirektivet. Para</w:t>
      </w:r>
      <w:r w:rsidR="0054446A">
        <w:softHyphen/>
      </w:r>
      <w:r>
        <w:t>grafen är utformad efter före</w:t>
      </w:r>
      <w:r>
        <w:softHyphen/>
        <w:t xml:space="preserve">bild av 6 kap. 15 § FRL i lydelsen före den 1 januari 2016. </w:t>
      </w:r>
      <w:r w:rsidRPr="004F6CE2">
        <w:t>Över</w:t>
      </w:r>
      <w:r>
        <w:softHyphen/>
      </w:r>
      <w:r w:rsidRPr="004F6CE2">
        <w:t xml:space="preserve">vägandena finns i avsnitt </w:t>
      </w:r>
      <w:r>
        <w:t>8</w:t>
      </w:r>
      <w:r w:rsidRPr="004F6CE2">
        <w:t>.2.1.</w:t>
      </w:r>
    </w:p>
    <w:p w14:paraId="091C7290" w14:textId="77777777" w:rsidR="0034465A" w:rsidRDefault="0034465A" w:rsidP="0034465A">
      <w:pPr>
        <w:pStyle w:val="Brdtextmedindrag"/>
      </w:pPr>
      <w:r>
        <w:t xml:space="preserve">Av </w:t>
      </w:r>
      <w:r>
        <w:rPr>
          <w:i/>
        </w:rPr>
        <w:t>första stycket</w:t>
      </w:r>
      <w:r>
        <w:t xml:space="preserve"> följer att ett tjänstepensionsföretag ska göra sina investeringar i finansiella instrument och andra tillgångar på ett sådant sätt att det undviker överdrivet beroende av någon särskild tillgång, emittent, låntagare eller företagsgrupp (</w:t>
      </w:r>
      <w:r>
        <w:rPr>
          <w:i/>
        </w:rPr>
        <w:t>första stycket 1)</w:t>
      </w:r>
      <w:r>
        <w:t>. Vidare ska investeringar göras så att tjänste</w:t>
      </w:r>
      <w:r>
        <w:softHyphen/>
        <w:t>pensionsföretaget undviker ackumulation av risker i den samlade portföljen (</w:t>
      </w:r>
      <w:r>
        <w:rPr>
          <w:i/>
        </w:rPr>
        <w:t>första stycket 2</w:t>
      </w:r>
      <w:r>
        <w:t>).</w:t>
      </w:r>
    </w:p>
    <w:p w14:paraId="2363B157" w14:textId="77777777" w:rsidR="0034465A" w:rsidRDefault="0034465A" w:rsidP="00D04BFD">
      <w:pPr>
        <w:pStyle w:val="Brdtextmedindrag"/>
      </w:pPr>
      <w:r>
        <w:t xml:space="preserve">I </w:t>
      </w:r>
      <w:r>
        <w:rPr>
          <w:i/>
        </w:rPr>
        <w:t>andra stycket</w:t>
      </w:r>
      <w:r>
        <w:t xml:space="preserve"> anges att investeringar i tillgångar från samma emittent eller låntagare eller från företag i en sådan grupp av emittenter eller lån</w:t>
      </w:r>
      <w:r>
        <w:softHyphen/>
        <w:t>tagare med inbördes anknytning som avses i tredje stycket inte får innebära att det blir en överdriven riskkoncentration för tjänstepensionsföretaget.</w:t>
      </w:r>
    </w:p>
    <w:p w14:paraId="429724D5" w14:textId="77777777" w:rsidR="0034465A" w:rsidRDefault="0034465A" w:rsidP="00D04BFD">
      <w:pPr>
        <w:pStyle w:val="Brdtextmedindrag"/>
      </w:pPr>
      <w:r>
        <w:rPr>
          <w:i/>
        </w:rPr>
        <w:t>Tredje stycket</w:t>
      </w:r>
      <w:r>
        <w:t xml:space="preserve"> innehåller en definition av begreppet grupp av emittenter eller låntagare med inbördes anknytning. </w:t>
      </w:r>
      <w:r w:rsidRPr="007D3825">
        <w:t xml:space="preserve">En </w:t>
      </w:r>
      <w:r>
        <w:t xml:space="preserve">sådan </w:t>
      </w:r>
      <w:r w:rsidRPr="007D3825">
        <w:t>grupp föreligger</w:t>
      </w:r>
      <w:r w:rsidDel="004F6CE2">
        <w:t xml:space="preserve"> </w:t>
      </w:r>
      <w:r w:rsidRPr="007D3825">
        <w:t xml:space="preserve">när </w:t>
      </w:r>
      <w:r w:rsidRPr="007D3825">
        <w:lastRenderedPageBreak/>
        <w:t>det finns affärs</w:t>
      </w:r>
      <w:r>
        <w:t xml:space="preserve">- </w:t>
      </w:r>
      <w:r w:rsidRPr="007D3825">
        <w:t>eller intressegemenskap mellan emittenterna eller lån</w:t>
      </w:r>
      <w:r>
        <w:softHyphen/>
      </w:r>
      <w:r w:rsidRPr="007D3825">
        <w:t xml:space="preserve">tagarna. Som exempel på sådan gemenskap kan nämnas gemensamt ägande, gemensam ledning, korsvisa garantier och ett direkt kommersiellt beroende som inte kan brytas på kort sikt. </w:t>
      </w:r>
      <w:r>
        <w:t>Om ett av företagen</w:t>
      </w:r>
      <w:r w:rsidRPr="007D3825">
        <w:t xml:space="preserve"> får finansiella problem är det </w:t>
      </w:r>
      <w:r>
        <w:t xml:space="preserve">nämligen </w:t>
      </w:r>
      <w:r w:rsidRPr="007D3825">
        <w:t>sannolikt att även de andra företagen i gruppen kan få problem.</w:t>
      </w:r>
    </w:p>
    <w:p w14:paraId="3B6CCB22" w14:textId="77777777" w:rsidR="0034465A" w:rsidRPr="000D1757" w:rsidRDefault="0034465A" w:rsidP="0034465A">
      <w:pPr>
        <w:pStyle w:val="Brdtextmedindrag"/>
      </w:pPr>
      <w:r>
        <w:t xml:space="preserve">Enligt </w:t>
      </w:r>
      <w:r>
        <w:rPr>
          <w:i/>
        </w:rPr>
        <w:t>fjärde stycket</w:t>
      </w:r>
      <w:r>
        <w:t xml:space="preserve"> omfattar bestämmelserna om riskspridning inte sådana tillgångar som svenska staten eller en utländsk stat svarar för. Detta innebär att obligationer och andra skuldförbindelser som emitterats av en stat är undantagna från kraven i första och andra styckena. Däremot om</w:t>
      </w:r>
      <w:r>
        <w:softHyphen/>
        <w:t>fattar undantaget inte skuldförbindelser som emitterats av exempelvis regionala och lokala självstyrelseorgan såsom kommuner och landsting. Även för investeringar i tillgångar som stater svarar för gäller aktsamhets</w:t>
      </w:r>
      <w:r>
        <w:softHyphen/>
        <w:t>principen som huvudregel, vilket utesluter eller minskar möjligheten till investeringar i tillgångar som exempelvis stater med osäkra statsfinanser svarar för.</w:t>
      </w:r>
    </w:p>
    <w:p w14:paraId="57B9A354" w14:textId="77777777" w:rsidR="0034465A" w:rsidRDefault="0034465A" w:rsidP="0034465A">
      <w:pPr>
        <w:pStyle w:val="Rubrik4utannumrering"/>
      </w:pPr>
      <w:r w:rsidRPr="00F1508C">
        <w:t>6 §</w:t>
      </w:r>
    </w:p>
    <w:p w14:paraId="07BBAE67" w14:textId="77777777" w:rsidR="0034465A" w:rsidRDefault="0034465A" w:rsidP="0034465A">
      <w:pPr>
        <w:pStyle w:val="Brdtextmedindrag"/>
        <w:ind w:firstLine="0"/>
      </w:pPr>
      <w:r>
        <w:t>I paragrafen finns bestämmelser om investeringar på reglerade marknader och i tillgångar som inte är föremål för handel på reglerade finans</w:t>
      </w:r>
      <w:r>
        <w:softHyphen/>
        <w:t>marknader. Paragrafen genomför artikel 19.1</w:t>
      </w:r>
      <w:r w:rsidRPr="00157A35">
        <w:t xml:space="preserve"> </w:t>
      </w:r>
      <w:r>
        <w:t>första stycket d i andra tjänstepensionsdirektivet. Övervägandena finns i avsnitt 8.2.1.</w:t>
      </w:r>
    </w:p>
    <w:p w14:paraId="461E5393" w14:textId="1C8A7E6F" w:rsidR="0034465A" w:rsidRDefault="0034465A" w:rsidP="0034465A">
      <w:pPr>
        <w:pStyle w:val="Brdtextmedindrag"/>
      </w:pPr>
      <w:r>
        <w:t xml:space="preserve">Enligt </w:t>
      </w:r>
      <w:r w:rsidRPr="000820FE">
        <w:rPr>
          <w:i/>
        </w:rPr>
        <w:t>första ledet</w:t>
      </w:r>
      <w:r>
        <w:t xml:space="preserve"> ska ett tjänstepensionsföretags tillgångar till över</w:t>
      </w:r>
      <w:r>
        <w:softHyphen/>
        <w:t>vägande del investeras på reglerade marknader. Med reglerad marknad avses enligt 1 kap. 5 § </w:t>
      </w:r>
      <w:r w:rsidDel="00F70012">
        <w:t>1</w:t>
      </w:r>
      <w:r>
        <w:t>0 detsamma som i definitionen i 1 kap. 4 b § lagen om värdepappers</w:t>
      </w:r>
      <w:r>
        <w:softHyphen/>
        <w:t xml:space="preserve">marknaden. </w:t>
      </w:r>
      <w:r w:rsidRPr="001161BD">
        <w:t>Med reglerad marknad avses, något för</w:t>
      </w:r>
      <w:r w:rsidR="0054446A">
        <w:softHyphen/>
      </w:r>
      <w:r w:rsidRPr="001161BD">
        <w:t>enklat, ett multilateralt system inom EES som möjliggör handel med finansiella instrument, t.ex. aktier, i enlighet med särskilda regler.</w:t>
      </w:r>
    </w:p>
    <w:p w14:paraId="1479040C" w14:textId="77777777" w:rsidR="0034465A" w:rsidRDefault="0034465A" w:rsidP="0034465A">
      <w:pPr>
        <w:pStyle w:val="Brdtextmedindrag"/>
      </w:pPr>
      <w:r>
        <w:t xml:space="preserve">I </w:t>
      </w:r>
      <w:r>
        <w:rPr>
          <w:i/>
        </w:rPr>
        <w:t>andra ledet</w:t>
      </w:r>
      <w:r w:rsidRPr="00C90768">
        <w:t xml:space="preserve"> anges</w:t>
      </w:r>
      <w:r>
        <w:t xml:space="preserve"> att </w:t>
      </w:r>
      <w:r w:rsidRPr="00AD115B">
        <w:t xml:space="preserve">investeringar i </w:t>
      </w:r>
      <w:r w:rsidRPr="00AD115B" w:rsidDel="00934A2D">
        <w:t xml:space="preserve">finansiella instrument och andra </w:t>
      </w:r>
      <w:r w:rsidRPr="007D29CA">
        <w:t>tillgångar som inte är föremål för handel på en reglerad marknad</w:t>
      </w:r>
      <w:r w:rsidRPr="00E47EDF">
        <w:t>, en MTF-plattform</w:t>
      </w:r>
      <w:r w:rsidRPr="00A06238">
        <w:t xml:space="preserve"> eller </w:t>
      </w:r>
      <w:r>
        <w:t xml:space="preserve">en </w:t>
      </w:r>
      <w:r w:rsidRPr="00F441CC">
        <w:t xml:space="preserve">OTF-plattform </w:t>
      </w:r>
      <w:r w:rsidRPr="0032641C">
        <w:t>ska hållas på aktsamma nivåer.</w:t>
      </w:r>
      <w:r w:rsidRPr="003A20C7">
        <w:t xml:space="preserve"> </w:t>
      </w:r>
      <w:r w:rsidRPr="00DE011C">
        <w:t xml:space="preserve">Med </w:t>
      </w:r>
      <w:r w:rsidRPr="00DA3079">
        <w:t>reglerad marknad, MTF-plattform och OTF-plattform</w:t>
      </w:r>
      <w:r w:rsidRPr="00A13180">
        <w:t xml:space="preserve"> avses det som i </w:t>
      </w:r>
      <w:r w:rsidRPr="00872E77">
        <w:t>andra tjänstepensionsdirektivet benämns reglerade finans</w:t>
      </w:r>
      <w:r w:rsidRPr="00872E77">
        <w:softHyphen/>
        <w:t xml:space="preserve">marknader. </w:t>
      </w:r>
      <w:r>
        <w:t>Med</w:t>
      </w:r>
      <w:r w:rsidRPr="00316E0A">
        <w:t xml:space="preserve"> MTF-plattform och OTF-plattform </w:t>
      </w:r>
      <w:r>
        <w:t>avses enligt 1 kap. 5 § </w:t>
      </w:r>
      <w:r w:rsidDel="00F70012">
        <w:t>1</w:t>
      </w:r>
      <w:r>
        <w:t xml:space="preserve">0 detsamma som i </w:t>
      </w:r>
      <w:r w:rsidRPr="00316E0A">
        <w:t>defini</w:t>
      </w:r>
      <w:r>
        <w:t>tionerna</w:t>
      </w:r>
      <w:r w:rsidRPr="00316E0A">
        <w:t xml:space="preserve"> i </w:t>
      </w:r>
      <w:r w:rsidRPr="008266EA">
        <w:t>1 kap. 4 b § lagen om värdepappersmarknaden</w:t>
      </w:r>
      <w:r w:rsidRPr="009B4D24">
        <w:t>. Med MTF-plattform</w:t>
      </w:r>
      <w:r w:rsidRPr="009B4D24" w:rsidDel="009E0035">
        <w:t xml:space="preserve"> </w:t>
      </w:r>
      <w:r w:rsidRPr="009B4D24">
        <w:t xml:space="preserve">avses </w:t>
      </w:r>
      <w:r w:rsidRPr="000820FE">
        <w:t xml:space="preserve">ett multilateralt system inom EES som sammanför flera tredjeparters köp- och säljintressen i finansiella instrument </w:t>
      </w:r>
      <w:r>
        <w:t>–</w:t>
      </w:r>
      <w:r w:rsidRPr="000820FE">
        <w:t xml:space="preserve"> inom systemet och i enlighet med icke skönsmässiga regler </w:t>
      </w:r>
      <w:r>
        <w:t>–</w:t>
      </w:r>
      <w:r w:rsidRPr="000820FE">
        <w:t xml:space="preserve"> så att det leder till ett kontrakt. Med OTF-plattform</w:t>
      </w:r>
      <w:r w:rsidRPr="00C90768" w:rsidDel="009E0035">
        <w:t xml:space="preserve"> </w:t>
      </w:r>
      <w:r w:rsidRPr="00C90768">
        <w:t>avse</w:t>
      </w:r>
      <w:r w:rsidRPr="00AD115B">
        <w:t xml:space="preserve">s </w:t>
      </w:r>
      <w:r w:rsidRPr="000820FE">
        <w:t>ett multilateralt system inom EES som inte är en reglerad marknad eller en MTF-plattform, och inom vilket flera tredjeparters köp- och säljintressen i obligationer, strukturerade finansiella produkter, utsläppsrätter eller derivat kan interagera inom systemet så att det leder till ett kontrakt.</w:t>
      </w:r>
      <w:r>
        <w:t xml:space="preserve"> Bestämmelsen innebär att investeringar utanför EES ska hållas på aktsamma nivåer.</w:t>
      </w:r>
    </w:p>
    <w:p w14:paraId="019D0B71" w14:textId="77777777" w:rsidR="0034465A" w:rsidRPr="00F1508C" w:rsidRDefault="0034465A" w:rsidP="0034465A">
      <w:pPr>
        <w:pStyle w:val="Rubrik4utannumrering"/>
      </w:pPr>
      <w:r w:rsidRPr="00F1508C">
        <w:t>7 §</w:t>
      </w:r>
    </w:p>
    <w:p w14:paraId="00CCA1AE" w14:textId="77777777" w:rsidR="0034465A" w:rsidRDefault="0034465A" w:rsidP="0034465A">
      <w:pPr>
        <w:pStyle w:val="Brdtextmedindrag"/>
        <w:ind w:firstLine="0"/>
      </w:pPr>
      <w:r>
        <w:t>I paragrafen finns en bestämmelse om att tjänstepensionsföretag får ta hän</w:t>
      </w:r>
      <w:r>
        <w:softHyphen/>
        <w:t>syn till hållbarhetsfaktorer vid investeringsbeslut. Paragrafen genom</w:t>
      </w:r>
      <w:r>
        <w:softHyphen/>
        <w:t xml:space="preserve">för </w:t>
      </w:r>
      <w:r>
        <w:lastRenderedPageBreak/>
        <w:t>artikel 19.1</w:t>
      </w:r>
      <w:r w:rsidRPr="00157A35">
        <w:t xml:space="preserve"> </w:t>
      </w:r>
      <w:r>
        <w:t>första stycket b i</w:t>
      </w:r>
      <w:r w:rsidDel="0042734E">
        <w:t xml:space="preserve"> </w:t>
      </w:r>
      <w:r>
        <w:t xml:space="preserve">andra tjänstepensionsdirektivet. </w:t>
      </w:r>
      <w:r w:rsidRPr="00C36693">
        <w:t>Övervägan</w:t>
      </w:r>
      <w:r>
        <w:softHyphen/>
      </w:r>
      <w:r w:rsidRPr="00C36693">
        <w:t>dena</w:t>
      </w:r>
      <w:r>
        <w:t xml:space="preserve"> finns i avsnitt 8.2.1.</w:t>
      </w:r>
    </w:p>
    <w:p w14:paraId="45634975" w14:textId="77777777" w:rsidR="0034465A" w:rsidRPr="00C36693" w:rsidRDefault="0034465A" w:rsidP="0034465A">
      <w:pPr>
        <w:pStyle w:val="Brdtextmedindrag"/>
      </w:pPr>
      <w:r>
        <w:t>Enligt paragrafen får ett tjänstepensionsföretag beakta miljöfaktorer, sociala faktorer och företagsstyrningsfaktorer (hållbarhetsfaktorer) i sina investeringsbeslut. Utöver rent ekonomiska faktorer är det alltså tillåtet att, inom ramen för aktsamhetsprincipen, ta hänsyn till investeringsbeslutens möjliga långsiktiga konsekvenser när det gäller hållbarhetsfaktorer.</w:t>
      </w:r>
    </w:p>
    <w:p w14:paraId="0D05EA27" w14:textId="77777777" w:rsidR="0034465A" w:rsidRPr="00CC769D" w:rsidRDefault="0034465A" w:rsidP="0034465A">
      <w:pPr>
        <w:pStyle w:val="Rubrik4utannumrering"/>
      </w:pPr>
      <w:r w:rsidRPr="00CC769D">
        <w:t>8 §</w:t>
      </w:r>
    </w:p>
    <w:p w14:paraId="36F4A0D4" w14:textId="77777777" w:rsidR="0034465A" w:rsidRDefault="0034465A" w:rsidP="0034465A">
      <w:pPr>
        <w:pStyle w:val="Brdtextmedindrag"/>
        <w:ind w:firstLine="0"/>
      </w:pPr>
      <w:r>
        <w:t xml:space="preserve">I paragrafen finns bestämmelser om förvaring av tillgångar. Paragrafen genomför artiklarna 33.8, 34.5 a–c och </w:t>
      </w:r>
      <w:r w:rsidRPr="00BA5227">
        <w:t>35.3</w:t>
      </w:r>
      <w:r>
        <w:t xml:space="preserve"> i andra tjänstepensions</w:t>
      </w:r>
      <w:r>
        <w:softHyphen/>
        <w:t>direk</w:t>
      </w:r>
      <w:r>
        <w:softHyphen/>
        <w:t xml:space="preserve">tivet. Paragrafen motsvarar delvis 6 kap. 4 § FRL. </w:t>
      </w:r>
      <w:r w:rsidRPr="00C36693">
        <w:t>Över</w:t>
      </w:r>
      <w:r>
        <w:softHyphen/>
      </w:r>
      <w:r w:rsidRPr="00C36693">
        <w:t>vägandena</w:t>
      </w:r>
      <w:r>
        <w:t xml:space="preserve"> finns i avsnitt 8.2.2.</w:t>
      </w:r>
    </w:p>
    <w:p w14:paraId="61CAA381" w14:textId="77777777" w:rsidR="0034465A" w:rsidRDefault="0034465A" w:rsidP="0034465A">
      <w:pPr>
        <w:pStyle w:val="Brdtextmedindrag"/>
      </w:pPr>
      <w:r w:rsidRPr="003E04E0">
        <w:t>Enligt</w:t>
      </w:r>
      <w:r>
        <w:t xml:space="preserve"> paragrafen ska ett tjänstepensionsföretags tillgångar förvaras på ett sådant sätt att de alltid är identifierbara och åtkomliga för företaget. Förvaringen ska ske på ett säkert sätt och ska inte ge upphov till intresse</w:t>
      </w:r>
      <w:r>
        <w:softHyphen/>
        <w:t>konflikter. Dessa krav innebär att tjänstepensionsföretaget ska ha kontroll över sina tillgångar. Kravet på att en tillgång ska vara identifierbar kan uppfyllas genom att tjänstepensionsföretaget för en förteckning över sina tillgångar eller genom att tillgångarna förs in i ett oberoende konto- eller registersystem i företagets namn. Att tillgångarna ska vara åtkomliga med</w:t>
      </w:r>
      <w:r>
        <w:softHyphen/>
        <w:t>för att de ska vara geografiskt lokaliserade så att de är tillgängliga för tjänstepensionsföretaget. Vidare får det inte finnas några legala hinder för deras tillgänglighet.</w:t>
      </w:r>
    </w:p>
    <w:p w14:paraId="35EF786F" w14:textId="77777777" w:rsidR="0034465A" w:rsidRPr="00F1508C" w:rsidRDefault="0034465A" w:rsidP="0034465A">
      <w:pPr>
        <w:pStyle w:val="Rubrik4utannumrering"/>
      </w:pPr>
      <w:r w:rsidRPr="00F1508C">
        <w:t>9 §</w:t>
      </w:r>
    </w:p>
    <w:p w14:paraId="3EEC1BBB" w14:textId="77777777" w:rsidR="0034465A" w:rsidRDefault="0034465A" w:rsidP="0034465A">
      <w:pPr>
        <w:pStyle w:val="Brdtextmedindrag"/>
        <w:ind w:firstLine="0"/>
      </w:pPr>
      <w:r>
        <w:t>I paragrafen finns bestämmelser om användningen av derivatinstrument. Paragrafen genomför delvis artikel 19.1</w:t>
      </w:r>
      <w:r w:rsidRPr="00157A35">
        <w:t xml:space="preserve"> </w:t>
      </w:r>
      <w:r>
        <w:t>första stycket e i andra tjänste</w:t>
      </w:r>
      <w:r>
        <w:softHyphen/>
        <w:t>pensionsdirektivet. Paragrafen motsvarar 6 kap. 5 § FRL. Övervägandena finns i avsnitt 8.2.3.</w:t>
      </w:r>
    </w:p>
    <w:p w14:paraId="02F0B3DF" w14:textId="77777777" w:rsidR="0034465A" w:rsidRDefault="0034465A" w:rsidP="0034465A">
      <w:pPr>
        <w:pStyle w:val="Brdtextmedindrag"/>
      </w:pPr>
      <w:r>
        <w:t>Enligt paragrafen får ett tjänstepensionsföretag använda derivat</w:t>
      </w:r>
      <w:r>
        <w:softHyphen/>
        <w:t>instrument (optioner och terminskontrakt eller andra liknande finansiella instrument) för att sänka den finansiella risken i företaget. Företaget får även använda sådana tillgångar för att i övrigt effektivisera förvaltningen av tillgångarna och skulderna.</w:t>
      </w:r>
    </w:p>
    <w:p w14:paraId="67312ACE" w14:textId="77777777" w:rsidR="0034465A" w:rsidRDefault="0034465A" w:rsidP="0034465A">
      <w:pPr>
        <w:pStyle w:val="Brdtextmedindrag"/>
      </w:pPr>
      <w:r>
        <w:t>I 22 § 1 finns ett bemyndigande för regeringen eller den myndighet som regeringen bestämmer att meddela föreskrifter om användning av derivat</w:t>
      </w:r>
      <w:r>
        <w:softHyphen/>
        <w:t>instrument. Genom sådana föreskrifter kan artikel 19.1</w:t>
      </w:r>
      <w:r w:rsidRPr="00157A35">
        <w:t xml:space="preserve"> </w:t>
      </w:r>
      <w:r>
        <w:t>första stycket e sista meningen i andra tjänstepensions</w:t>
      </w:r>
      <w:r>
        <w:softHyphen/>
        <w:t>direktivet genomföras.</w:t>
      </w:r>
    </w:p>
    <w:p w14:paraId="644414E6" w14:textId="77777777" w:rsidR="0034465A" w:rsidRPr="00CC769D" w:rsidRDefault="0034465A" w:rsidP="0034465A">
      <w:pPr>
        <w:pStyle w:val="Rubrik4utannumrering"/>
      </w:pPr>
      <w:r w:rsidRPr="00CC769D">
        <w:t>10 §</w:t>
      </w:r>
    </w:p>
    <w:p w14:paraId="22E2BA43" w14:textId="47970313" w:rsidR="0034465A" w:rsidRDefault="0034465A" w:rsidP="0034465A">
      <w:pPr>
        <w:pStyle w:val="Brdtext"/>
      </w:pPr>
      <w:r>
        <w:t>I paragrafen finns bestämmelser om investeringar i uppdrags</w:t>
      </w:r>
      <w:r>
        <w:softHyphen/>
        <w:t>givande företag. Paragrafen genomför delvis artikel 19.1</w:t>
      </w:r>
      <w:r w:rsidRPr="00157A35">
        <w:t xml:space="preserve"> </w:t>
      </w:r>
      <w:r>
        <w:t>första stycket g och andra stycket i andra tjänstepensions</w:t>
      </w:r>
      <w:r>
        <w:softHyphen/>
        <w:t>direktivet. Paragrafen är utformad efter förebild av 6 kap. 21 § 3 och 4 FRL i lydelsen före den 1 januari 2016. Till skillnad från de bestämmelserna gäller paragrafen endast för tjänste</w:t>
      </w:r>
      <w:r>
        <w:softHyphen/>
        <w:t xml:space="preserve">pensionsföretag som bara har ett enda uppdragsgivande företag. Om ett tjänstepensionsföretag har flera uppdragsgivande företag omfattas investeringar i dessa företag endast av bestämmelserna om aktsamhet och </w:t>
      </w:r>
      <w:r>
        <w:lastRenderedPageBreak/>
        <w:t>risk</w:t>
      </w:r>
      <w:r>
        <w:softHyphen/>
        <w:t>spridning i 1 § första stycket</w:t>
      </w:r>
      <w:r w:rsidR="008370B4">
        <w:t xml:space="preserve">, </w:t>
      </w:r>
      <w:r>
        <w:t>4 och 5 §§ (se författnings</w:t>
      </w:r>
      <w:r>
        <w:softHyphen/>
        <w:t>kommen</w:t>
      </w:r>
      <w:r>
        <w:softHyphen/>
        <w:t>tarerna till de paragraferna). Övervägandena finns i avsnitt 8.2.4.</w:t>
      </w:r>
    </w:p>
    <w:p w14:paraId="6F1055BB" w14:textId="5B80EC2E" w:rsidR="0034465A" w:rsidRDefault="0034465A" w:rsidP="0034465A">
      <w:pPr>
        <w:pStyle w:val="Brdtextmedindrag"/>
      </w:pPr>
      <w:r>
        <w:t xml:space="preserve">Enligt </w:t>
      </w:r>
      <w:r>
        <w:rPr>
          <w:i/>
        </w:rPr>
        <w:t>första stycket</w:t>
      </w:r>
      <w:r>
        <w:t xml:space="preserve"> gäller vissa kvantitativa begränsningar för ett tjänstepensionsföretags investeringar i det uppdragsgivande företaget. Med uppdragsgivande företag avses enligt</w:t>
      </w:r>
      <w:r w:rsidRPr="007F5B4C">
        <w:t xml:space="preserve"> </w:t>
      </w:r>
      <w:r w:rsidRPr="00C939C2">
        <w:t xml:space="preserve">1 kap. </w:t>
      </w:r>
      <w:r>
        <w:t>5</w:t>
      </w:r>
      <w:r w:rsidRPr="00C939C2">
        <w:t> § </w:t>
      </w:r>
      <w:r w:rsidRPr="00C939C2" w:rsidDel="00E81E14">
        <w:t>1</w:t>
      </w:r>
      <w:r>
        <w:t>1 den som i egen</w:t>
      </w:r>
      <w:r>
        <w:softHyphen/>
        <w:t>skap av arbetsgivare betalar försäkringspremier till tjänste</w:t>
      </w:r>
      <w:r>
        <w:softHyphen/>
        <w:t>pensions</w:t>
      </w:r>
      <w:r>
        <w:softHyphen/>
        <w:t>företaget. Av de samlade tillgångarna i ett tjänstepensionsföretag som bara har ett enda uppdragsgivande företag får högst fem procent utgöras av aktier och andra värdepapper som kan jämställas med aktier samt obliga</w:t>
      </w:r>
      <w:r w:rsidR="0054446A">
        <w:softHyphen/>
      </w:r>
      <w:r>
        <w:t>tioner och andra skuldförbindelser, om värdepapperen eller skuld</w:t>
      </w:r>
      <w:r w:rsidR="0054446A">
        <w:softHyphen/>
      </w:r>
      <w:r>
        <w:t>förbindelserna getts ut av det uppdragsgivande företaget (</w:t>
      </w:r>
      <w:r>
        <w:rPr>
          <w:i/>
        </w:rPr>
        <w:t>första stycket 1</w:t>
      </w:r>
      <w:r>
        <w:t>). Tio procent av de samlade tillgångarna får utgöras av sådana tillgångar som avses i punkt 1, och som har getts ut av företag i en grupp av emittenter eller låntagare med inbördes anknytning som det uppdrags</w:t>
      </w:r>
      <w:r>
        <w:softHyphen/>
        <w:t>givande företag ingår i</w:t>
      </w:r>
      <w:r w:rsidDel="00A54C1D">
        <w:t xml:space="preserve"> </w:t>
      </w:r>
      <w:r w:rsidRPr="000820FE">
        <w:t>(</w:t>
      </w:r>
      <w:r>
        <w:rPr>
          <w:i/>
        </w:rPr>
        <w:t>första stycket </w:t>
      </w:r>
      <w:r w:rsidRPr="000820FE">
        <w:rPr>
          <w:i/>
        </w:rPr>
        <w:t>2</w:t>
      </w:r>
      <w:r w:rsidRPr="000820FE">
        <w:t>).</w:t>
      </w:r>
      <w:r>
        <w:t xml:space="preserve"> </w:t>
      </w:r>
      <w:r w:rsidRPr="007D3825">
        <w:t xml:space="preserve">En </w:t>
      </w:r>
      <w:r>
        <w:t xml:space="preserve">sådan </w:t>
      </w:r>
      <w:r w:rsidRPr="007D3825">
        <w:t xml:space="preserve">grupp föreligger enligt </w:t>
      </w:r>
      <w:r>
        <w:t xml:space="preserve">5 § tredje stycket </w:t>
      </w:r>
      <w:r w:rsidRPr="007D3825">
        <w:t>när det finns affärs</w:t>
      </w:r>
      <w:r>
        <w:t xml:space="preserve">- </w:t>
      </w:r>
      <w:r w:rsidRPr="007D3825">
        <w:t>eller intressegemenskap mella</w:t>
      </w:r>
      <w:r>
        <w:t xml:space="preserve">n emittenterna eller låntagarna (se </w:t>
      </w:r>
      <w:r w:rsidRPr="007D3825">
        <w:t>författnings</w:t>
      </w:r>
      <w:r>
        <w:softHyphen/>
      </w:r>
      <w:r w:rsidRPr="007D3825">
        <w:t xml:space="preserve">kommentaren till </w:t>
      </w:r>
      <w:r w:rsidRPr="000820FE">
        <w:t>den para</w:t>
      </w:r>
      <w:r w:rsidR="0054446A">
        <w:softHyphen/>
      </w:r>
      <w:r w:rsidRPr="000820FE">
        <w:t>grafen</w:t>
      </w:r>
      <w:r>
        <w:t>).</w:t>
      </w:r>
    </w:p>
    <w:p w14:paraId="60B5EC61" w14:textId="77777777" w:rsidR="0034465A" w:rsidRDefault="0034465A" w:rsidP="0034465A">
      <w:pPr>
        <w:pStyle w:val="Brdtextmedindrag"/>
      </w:pPr>
      <w:r>
        <w:t xml:space="preserve">Enligt </w:t>
      </w:r>
      <w:r w:rsidDel="007F5B4C">
        <w:rPr>
          <w:i/>
        </w:rPr>
        <w:t>andra stycket</w:t>
      </w:r>
      <w:r w:rsidDel="007F5B4C">
        <w:t xml:space="preserve"> </w:t>
      </w:r>
      <w:r>
        <w:t>gäller bestämmelserna om investeringar i upp</w:t>
      </w:r>
      <w:r>
        <w:softHyphen/>
        <w:t>drags</w:t>
      </w:r>
      <w:r>
        <w:softHyphen/>
        <w:t xml:space="preserve">givande företag inte sådana tillgångar som svenska staten eller en utländsk stat svarar för. Detta innebär att </w:t>
      </w:r>
      <w:r w:rsidRPr="00B30681">
        <w:t xml:space="preserve">begränsningarna i första stycket </w:t>
      </w:r>
      <w:r>
        <w:t>inte gäller obligationer och andra skuld</w:t>
      </w:r>
      <w:r>
        <w:softHyphen/>
        <w:t>förbindelser som emitterats av en stat. Däremot omfattar undantaget i andra stycket inte skuldförbindelser som emitterats av exempelvis regionala och lokala självstyrelseorgan såsom kommuner och landsting. Även för investeringar i tillgångar som stater svarar för gäller aktsamhets</w:t>
      </w:r>
      <w:r>
        <w:softHyphen/>
        <w:t>principen som huvudregel, vilket utesluter eller minskar möjligheten till investeringar i tillgångar som exempelvis stater med osäkra statsfinanser svarar för.</w:t>
      </w:r>
    </w:p>
    <w:p w14:paraId="3E3A3269" w14:textId="77777777" w:rsidR="0034465A" w:rsidRPr="00F1508C" w:rsidRDefault="0034465A" w:rsidP="0034465A">
      <w:pPr>
        <w:pStyle w:val="Rubrik4utannumrering"/>
      </w:pPr>
      <w:r w:rsidRPr="00F1508C">
        <w:t>1</w:t>
      </w:r>
      <w:r>
        <w:t>1</w:t>
      </w:r>
      <w:r w:rsidRPr="00F1508C">
        <w:t> §</w:t>
      </w:r>
    </w:p>
    <w:p w14:paraId="59ACB292" w14:textId="77777777" w:rsidR="0034465A" w:rsidRDefault="0034465A" w:rsidP="0034465A">
      <w:pPr>
        <w:pStyle w:val="Brdtext"/>
      </w:pPr>
      <w:r>
        <w:t xml:space="preserve">I paragrafen finns bestämmelser om fondförsäkringstillgångar. Paragrafen motsvarar 6 kap. 9 § FRL och överensstämmer i sak med 6 kap. 33 § FRL i lydelsen före den 1 januari 2016. </w:t>
      </w:r>
      <w:r w:rsidRPr="00B30681">
        <w:t xml:space="preserve">Övervägandena finns i avsnitt </w:t>
      </w:r>
      <w:r>
        <w:t>8</w:t>
      </w:r>
      <w:r w:rsidRPr="00B30681">
        <w:t>.2.5.</w:t>
      </w:r>
    </w:p>
    <w:p w14:paraId="514B6F5E" w14:textId="77777777" w:rsidR="0034465A" w:rsidRDefault="0034465A" w:rsidP="0034465A">
      <w:pPr>
        <w:pStyle w:val="Brdtextmedindrag"/>
      </w:pPr>
      <w:r>
        <w:t xml:space="preserve">Enligt </w:t>
      </w:r>
      <w:r>
        <w:rPr>
          <w:i/>
        </w:rPr>
        <w:t xml:space="preserve">första </w:t>
      </w:r>
      <w:r w:rsidRPr="008F6E4A">
        <w:t>stycket</w:t>
      </w:r>
      <w:r>
        <w:t xml:space="preserve"> ska p</w:t>
      </w:r>
      <w:r w:rsidRPr="003E04E0">
        <w:t>remier</w:t>
      </w:r>
      <w:r>
        <w:t xml:space="preserve"> för fondförsäkring investeras så att de så nära som möjligt motsvarar andelar i sådana fonder som är knutna till försäkringen och som försäkringstagaren eller den försäkrade från tid till annan bestämmer. </w:t>
      </w:r>
    </w:p>
    <w:p w14:paraId="55FC4B4E" w14:textId="77777777" w:rsidR="0034465A" w:rsidRDefault="0034465A" w:rsidP="0034465A">
      <w:pPr>
        <w:pStyle w:val="Brdtextmedindrag"/>
      </w:pPr>
      <w:r>
        <w:t xml:space="preserve">I </w:t>
      </w:r>
      <w:r>
        <w:rPr>
          <w:i/>
        </w:rPr>
        <w:t>andra stycket</w:t>
      </w:r>
      <w:r>
        <w:t xml:space="preserve"> regleras vad utdelning och ersättning vid inlösen av andelarna får användas till.</w:t>
      </w:r>
    </w:p>
    <w:p w14:paraId="4AE1C73A" w14:textId="77777777" w:rsidR="0034465A" w:rsidRPr="00236351" w:rsidRDefault="0034465A" w:rsidP="0034465A">
      <w:pPr>
        <w:pStyle w:val="Rubrik4utannumrering"/>
      </w:pPr>
      <w:r w:rsidRPr="00236351">
        <w:t>1</w:t>
      </w:r>
      <w:r>
        <w:t>2</w:t>
      </w:r>
      <w:r w:rsidRPr="00236351">
        <w:t> §</w:t>
      </w:r>
    </w:p>
    <w:p w14:paraId="52A4D862" w14:textId="77777777" w:rsidR="0034465A" w:rsidRDefault="0034465A" w:rsidP="0034465A">
      <w:pPr>
        <w:pStyle w:val="Brdtextmedindrag"/>
        <w:ind w:firstLine="0"/>
      </w:pPr>
      <w:r w:rsidRPr="00900B73">
        <w:rPr>
          <w:spacing w:val="-4"/>
        </w:rPr>
        <w:t xml:space="preserve">I paragrafen </w:t>
      </w:r>
      <w:r>
        <w:rPr>
          <w:spacing w:val="-4"/>
        </w:rPr>
        <w:t xml:space="preserve">finns krav på innehav av tillräckliga tillgångar för skuldtäckning. </w:t>
      </w:r>
      <w:r>
        <w:t>Paragrafen genomför delvis artikel 14.1 och 14.3 i andra tjänste</w:t>
      </w:r>
      <w:r>
        <w:softHyphen/>
        <w:t>pensions</w:t>
      </w:r>
      <w:r>
        <w:softHyphen/>
        <w:t xml:space="preserve">direktivet. Paragrafen är utformad efter förebild av 6 kap. 1 § FRL i lydelsen före den 1 januari 2016. </w:t>
      </w:r>
      <w:r w:rsidRPr="0019221D">
        <w:t xml:space="preserve">Övervägandena finns i avsnitt </w:t>
      </w:r>
      <w:r>
        <w:t>8</w:t>
      </w:r>
      <w:r w:rsidRPr="0019221D">
        <w:t>.3.1.</w:t>
      </w:r>
    </w:p>
    <w:p w14:paraId="190DF90D" w14:textId="7A14DF02" w:rsidR="0034465A" w:rsidRDefault="0034465A" w:rsidP="0034465A">
      <w:pPr>
        <w:pStyle w:val="Brdtextmedindrag"/>
      </w:pPr>
      <w:r>
        <w:t xml:space="preserve">Enligt </w:t>
      </w:r>
      <w:r>
        <w:rPr>
          <w:i/>
        </w:rPr>
        <w:t>första stycket</w:t>
      </w:r>
      <w:r>
        <w:t xml:space="preserve"> ska ett tjänstepensionsföretag ha tillgångar som minst uppgår till ett belopp som motsvarar de försäkringstekniska avsätt</w:t>
      </w:r>
      <w:r w:rsidR="000177D8">
        <w:softHyphen/>
      </w:r>
      <w:r>
        <w:t xml:space="preserve">ningar som företaget ska göra enligt bestämmelserna i 5 kap. </w:t>
      </w:r>
    </w:p>
    <w:p w14:paraId="48182C35" w14:textId="77777777" w:rsidR="0034465A" w:rsidRDefault="0034465A" w:rsidP="0034465A">
      <w:pPr>
        <w:pStyle w:val="Brdtextmedindrag"/>
      </w:pPr>
      <w:r>
        <w:lastRenderedPageBreak/>
        <w:t xml:space="preserve">Enligt </w:t>
      </w:r>
      <w:r>
        <w:rPr>
          <w:i/>
        </w:rPr>
        <w:t>andra stycket</w:t>
      </w:r>
      <w:r>
        <w:t xml:space="preserve"> ska dessa tillgångar, utöver det som följer av </w:t>
      </w:r>
      <w:r>
        <w:br/>
        <w:t>1–11 §§, investeras och värderas enligt 13–15 §§. För dessa tillgångar gäller även särskilda krav på registerföring i 16 §.</w:t>
      </w:r>
    </w:p>
    <w:p w14:paraId="6264C7D7" w14:textId="77777777" w:rsidR="0034465A" w:rsidRPr="00F1508C" w:rsidRDefault="0034465A" w:rsidP="0034465A">
      <w:pPr>
        <w:pStyle w:val="Rubrik4utannumrering"/>
      </w:pPr>
      <w:r w:rsidRPr="00F1508C">
        <w:t>1</w:t>
      </w:r>
      <w:r>
        <w:t>3</w:t>
      </w:r>
      <w:r w:rsidRPr="00F1508C">
        <w:t> §</w:t>
      </w:r>
    </w:p>
    <w:p w14:paraId="4F537419" w14:textId="77777777" w:rsidR="0034465A" w:rsidRDefault="0034465A" w:rsidP="0034465A">
      <w:pPr>
        <w:pStyle w:val="Brdtextmedindrag"/>
        <w:ind w:firstLine="0"/>
      </w:pPr>
      <w:r w:rsidRPr="00900B73">
        <w:rPr>
          <w:spacing w:val="-2"/>
        </w:rPr>
        <w:t xml:space="preserve">I paragrafen </w:t>
      </w:r>
      <w:r>
        <w:rPr>
          <w:spacing w:val="-2"/>
        </w:rPr>
        <w:t xml:space="preserve">finns krav på innehav av lämpliga tillgångar för skuldtäckning. </w:t>
      </w:r>
      <w:r>
        <w:t>P</w:t>
      </w:r>
      <w:r w:rsidRPr="00FA5D3B">
        <w:t>aragrafen</w:t>
      </w:r>
      <w:r>
        <w:t xml:space="preserve"> genomför delvis artikel 14.1 i andra tjänstepensionsdirektivet. Paragrafen är utformad efter förebild av 6 kap. 7 § första meningen FRL. Övervägandena finns i avsnitt 8.3.1.</w:t>
      </w:r>
    </w:p>
    <w:p w14:paraId="4F99B9A0" w14:textId="77777777" w:rsidR="0034465A" w:rsidRDefault="0034465A" w:rsidP="0034465A">
      <w:pPr>
        <w:pStyle w:val="Brdtextmedindrag"/>
      </w:pPr>
      <w:r>
        <w:t xml:space="preserve">Enligt paragrafen ska </w:t>
      </w:r>
      <w:r w:rsidRPr="0019221D">
        <w:t xml:space="preserve">ett tjänstepensionsföretag </w:t>
      </w:r>
      <w:r>
        <w:t>investera tillgångar som motsvarar försäkringstekniska avsättningar på ett sätt som är lämpligt med hänsyn till åtagandenas art och löptid. Det innebär att dessa tillgångar ska vara lämpliga för skuldtäckning.</w:t>
      </w:r>
    </w:p>
    <w:p w14:paraId="57730118" w14:textId="77777777" w:rsidR="0034465A" w:rsidRPr="00F1508C" w:rsidRDefault="0034465A" w:rsidP="0034465A">
      <w:pPr>
        <w:pStyle w:val="Rubrik4utannumrering"/>
      </w:pPr>
      <w:r w:rsidRPr="00F1508C">
        <w:t>14 §</w:t>
      </w:r>
    </w:p>
    <w:p w14:paraId="71FDEAFB" w14:textId="77777777" w:rsidR="0034465A" w:rsidRDefault="0034465A" w:rsidP="0034465A">
      <w:pPr>
        <w:pStyle w:val="Brdtextmedindrag"/>
        <w:ind w:firstLine="0"/>
      </w:pPr>
      <w:r w:rsidRPr="00900B73">
        <w:rPr>
          <w:spacing w:val="-2"/>
        </w:rPr>
        <w:t xml:space="preserve">I paragrafen </w:t>
      </w:r>
      <w:r>
        <w:rPr>
          <w:spacing w:val="-2"/>
        </w:rPr>
        <w:t>finns en grundläggande bestämmelse om värdering av till</w:t>
      </w:r>
      <w:r>
        <w:rPr>
          <w:spacing w:val="-2"/>
        </w:rPr>
        <w:softHyphen/>
        <w:t xml:space="preserve">gångar som används för skuldtäckning. </w:t>
      </w:r>
      <w:r>
        <w:t>Paragrafen motsvarar 6 kap. 27 § FRL i</w:t>
      </w:r>
      <w:r w:rsidDel="00B40389">
        <w:t xml:space="preserve"> </w:t>
      </w:r>
      <w:r>
        <w:t xml:space="preserve">lydelsen före den 1 januari 2016. </w:t>
      </w:r>
      <w:r w:rsidRPr="0019221D">
        <w:t xml:space="preserve">Övervägandena finns i avsnitt </w:t>
      </w:r>
      <w:r>
        <w:t>8</w:t>
      </w:r>
      <w:r w:rsidRPr="0019221D">
        <w:t>.3.2.</w:t>
      </w:r>
    </w:p>
    <w:p w14:paraId="352C834A" w14:textId="77777777" w:rsidR="0034465A" w:rsidRDefault="0034465A" w:rsidP="0034465A">
      <w:pPr>
        <w:pStyle w:val="Brdtextmedindrag"/>
      </w:pPr>
      <w:r>
        <w:t xml:space="preserve">Enligt paragrafen </w:t>
      </w:r>
      <w:r>
        <w:rPr>
          <w:spacing w:val="-2"/>
        </w:rPr>
        <w:t>ska skuldtäckningstillgångar värderas till verkligt värde. Eventuella skulder som hänför sig till förvärvet av tillgången ska dras av vid fastställandet av värdet.</w:t>
      </w:r>
    </w:p>
    <w:p w14:paraId="07B57B23" w14:textId="77777777" w:rsidR="0034465A" w:rsidRDefault="0034465A" w:rsidP="0034465A">
      <w:pPr>
        <w:pStyle w:val="Brdtextmedindrag"/>
      </w:pPr>
      <w:r>
        <w:t>I 22 § 2 finns ett bemyndigande för regeringen eller den myndighet som regeringen bestämmer att meddela föreskrifter om värdering till verkligt värde</w:t>
      </w:r>
      <w:r w:rsidDel="0019221D">
        <w:t>.</w:t>
      </w:r>
    </w:p>
    <w:p w14:paraId="5841AB9B" w14:textId="77777777" w:rsidR="0034465A" w:rsidRPr="00CC769D" w:rsidRDefault="0034465A" w:rsidP="0034465A">
      <w:pPr>
        <w:pStyle w:val="Rubrik4utannumrering"/>
      </w:pPr>
      <w:r w:rsidRPr="00CC769D">
        <w:t>15 §</w:t>
      </w:r>
    </w:p>
    <w:p w14:paraId="6A61347E" w14:textId="77777777" w:rsidR="0034465A" w:rsidRDefault="0034465A" w:rsidP="0034465A">
      <w:pPr>
        <w:pStyle w:val="Brdtextmedindrag"/>
        <w:ind w:firstLine="0"/>
      </w:pPr>
      <w:r>
        <w:t>I paragrafen finns en bestämmelse om värdering av fordringar på någon annan än försäkringstagaren.</w:t>
      </w:r>
      <w:r w:rsidDel="00F10340">
        <w:t xml:space="preserve"> </w:t>
      </w:r>
      <w:r>
        <w:t>Paragrafen motsvarar 6 kap. 29 § FRL i lydelsen före den 1 januari 2016. Övervägandena finns i avsnitt 8</w:t>
      </w:r>
      <w:r w:rsidRPr="0019221D">
        <w:t>.3.4.</w:t>
      </w:r>
    </w:p>
    <w:p w14:paraId="2E27C826" w14:textId="77777777" w:rsidR="0034465A" w:rsidRDefault="0034465A" w:rsidP="0034465A">
      <w:pPr>
        <w:pStyle w:val="Brdtextmedindrag"/>
      </w:pPr>
      <w:r w:rsidRPr="003E04E0">
        <w:t>Enligt</w:t>
      </w:r>
      <w:r>
        <w:t xml:space="preserve"> paragrafen ska fordringar på någon annan än försäkringstagaren</w:t>
      </w:r>
      <w:r w:rsidDel="00F10340">
        <w:t xml:space="preserve"> </w:t>
      </w:r>
      <w:r>
        <w:t>bara beaktas i skuldtäckningen till den del de överstiger fordringar som gäldenären har på tjänstepensionsföretaget. De tillgångar som kan vara aktuella är exempelvis skattefordringar, vissa typer av återköpstrans</w:t>
      </w:r>
      <w:r>
        <w:softHyphen/>
        <w:t>aktioner och koncerninterna fordringar.</w:t>
      </w:r>
    </w:p>
    <w:p w14:paraId="473635BE" w14:textId="77777777" w:rsidR="0034465A" w:rsidRPr="00F1508C" w:rsidRDefault="0034465A" w:rsidP="0034465A">
      <w:pPr>
        <w:pStyle w:val="Rubrik4utannumrering"/>
      </w:pPr>
      <w:r w:rsidRPr="00F1508C">
        <w:t>16 §</w:t>
      </w:r>
    </w:p>
    <w:p w14:paraId="05B88EFF" w14:textId="77777777" w:rsidR="0034465A" w:rsidRDefault="0034465A" w:rsidP="0034465A">
      <w:pPr>
        <w:pStyle w:val="Brdtext"/>
      </w:pPr>
      <w:r>
        <w:t xml:space="preserve">Paragrafen innehåller bestämmelser om register över tillgångar som används för skuldtäckning. Paragrafen motsvarar i huvudsak 6 kap. 11 § FRL. </w:t>
      </w:r>
      <w:r w:rsidRPr="0019221D">
        <w:t xml:space="preserve">Övervägandena finns i avsnitt </w:t>
      </w:r>
      <w:r>
        <w:t>8</w:t>
      </w:r>
      <w:r w:rsidRPr="0019221D">
        <w:t>.3.5.</w:t>
      </w:r>
    </w:p>
    <w:p w14:paraId="14527F5E" w14:textId="77777777" w:rsidR="0034465A" w:rsidRPr="003E04E0" w:rsidRDefault="0034465A" w:rsidP="0034465A">
      <w:pPr>
        <w:pStyle w:val="Brdtextmedindrag"/>
      </w:pPr>
      <w:r>
        <w:t xml:space="preserve">Enligt </w:t>
      </w:r>
      <w:r>
        <w:rPr>
          <w:i/>
        </w:rPr>
        <w:t xml:space="preserve">första </w:t>
      </w:r>
      <w:r w:rsidRPr="003E04E0">
        <w:rPr>
          <w:i/>
        </w:rPr>
        <w:t>stycket</w:t>
      </w:r>
      <w:r>
        <w:t xml:space="preserve"> ska ett tjänstepensionsföretag föra ett register över de tillgångar som används för skuldtäckning och som ska omfattas av den särskilda förmånsrätt som upptas i 4 a § förmånsrättslagen (1970:979).</w:t>
      </w:r>
    </w:p>
    <w:p w14:paraId="3BECEB80" w14:textId="77777777" w:rsidR="0034465A" w:rsidRDefault="0034465A" w:rsidP="0034465A">
      <w:pPr>
        <w:pStyle w:val="Brdtextmedindrag"/>
      </w:pPr>
      <w:r>
        <w:t xml:space="preserve">I </w:t>
      </w:r>
      <w:r>
        <w:rPr>
          <w:i/>
        </w:rPr>
        <w:t>andra stycket</w:t>
      </w:r>
      <w:r>
        <w:t xml:space="preserve"> anges att om en tillgång som har antecknats i registret har upplåtits med sådan rätt att dess fulla värde inte kan utnyttjas för skuld</w:t>
      </w:r>
      <w:r>
        <w:softHyphen/>
        <w:t>täckning, ska detta antecknas i registret.</w:t>
      </w:r>
    </w:p>
    <w:p w14:paraId="0B1369BE" w14:textId="77777777" w:rsidR="0034465A" w:rsidRDefault="0034465A" w:rsidP="0034465A">
      <w:pPr>
        <w:pStyle w:val="Brdtextmedindrag"/>
      </w:pPr>
      <w:r>
        <w:t>I 22 § 3 finns ett bemyndigande för regeringen eller den myndighet som regeringen bestämmer att meddela föreskrifter om förande av register</w:t>
      </w:r>
      <w:r w:rsidDel="0019221D">
        <w:t>.</w:t>
      </w:r>
    </w:p>
    <w:p w14:paraId="02CC4225" w14:textId="77777777" w:rsidR="0034465A" w:rsidRPr="00F1508C" w:rsidRDefault="0034465A" w:rsidP="0034465A">
      <w:pPr>
        <w:pStyle w:val="Rubrik4utannumrering"/>
      </w:pPr>
      <w:r w:rsidRPr="00F1508C">
        <w:lastRenderedPageBreak/>
        <w:t>17 §</w:t>
      </w:r>
    </w:p>
    <w:p w14:paraId="711227AE" w14:textId="77777777" w:rsidR="0034465A" w:rsidRDefault="0034465A" w:rsidP="0034465A">
      <w:pPr>
        <w:pStyle w:val="Brdtext"/>
      </w:pPr>
      <w:r>
        <w:t xml:space="preserve">I paragrafen finns bestämmelser om förmånsrätt. Paragrafen motsvarar i huvudsak 6 kap. 13 § FRL. </w:t>
      </w:r>
      <w:r w:rsidRPr="0019221D">
        <w:t xml:space="preserve">Övervägandena finns i avsnitt </w:t>
      </w:r>
      <w:r>
        <w:t>8</w:t>
      </w:r>
      <w:r w:rsidRPr="0019221D">
        <w:t>.3.6.</w:t>
      </w:r>
    </w:p>
    <w:p w14:paraId="60893ECA" w14:textId="075DD7C2" w:rsidR="0034465A" w:rsidRDefault="0034465A" w:rsidP="0034465A">
      <w:pPr>
        <w:pStyle w:val="Brdtextmedindrag"/>
      </w:pPr>
      <w:r>
        <w:t xml:space="preserve">Enligt </w:t>
      </w:r>
      <w:r>
        <w:rPr>
          <w:i/>
        </w:rPr>
        <w:t>första stycket</w:t>
      </w:r>
      <w:r>
        <w:t xml:space="preserve"> följer förmånsrätt enligt 4 a § förmånsrättslagen med fordran som grundas på försäkringsavtal (</w:t>
      </w:r>
      <w:r>
        <w:rPr>
          <w:i/>
        </w:rPr>
        <w:t>första stycket 1</w:t>
      </w:r>
      <w:r>
        <w:t xml:space="preserve">) eller </w:t>
      </w:r>
      <w:r w:rsidRPr="00333C2D">
        <w:t>avser åter</w:t>
      </w:r>
      <w:r>
        <w:softHyphen/>
      </w:r>
      <w:r w:rsidRPr="00333C2D">
        <w:t>betalning</w:t>
      </w:r>
      <w:r>
        <w:t xml:space="preserve"> av premier för att ett försäkringsavtal inte har kommit till stånd eller har upphört att gälla (</w:t>
      </w:r>
      <w:r>
        <w:rPr>
          <w:i/>
        </w:rPr>
        <w:t>första stycket 2</w:t>
      </w:r>
      <w:r>
        <w:t>).</w:t>
      </w:r>
    </w:p>
    <w:p w14:paraId="0C3AB09D" w14:textId="77777777" w:rsidR="0034465A" w:rsidRDefault="0034465A" w:rsidP="0034465A">
      <w:pPr>
        <w:pStyle w:val="Brdtextmedindrag"/>
      </w:pPr>
      <w:r>
        <w:t xml:space="preserve">I </w:t>
      </w:r>
      <w:r>
        <w:rPr>
          <w:i/>
        </w:rPr>
        <w:t xml:space="preserve">andra stycket </w:t>
      </w:r>
      <w:r>
        <w:t>anges att förmånsrätten omfattar de tillgångar som finns upptagna i skuldtäckningsregistret enligt 16 § när företaget försätts i konkurs eller utmätning äger rum.</w:t>
      </w:r>
    </w:p>
    <w:p w14:paraId="429639B9" w14:textId="77777777" w:rsidR="0034465A" w:rsidRDefault="0034465A" w:rsidP="0034465A">
      <w:pPr>
        <w:pStyle w:val="Rubrik4utannumrering"/>
      </w:pPr>
      <w:r>
        <w:t>18 §</w:t>
      </w:r>
    </w:p>
    <w:p w14:paraId="18313B03" w14:textId="77777777" w:rsidR="0034465A" w:rsidRPr="001161BD" w:rsidRDefault="0034465A" w:rsidP="00D04BFD">
      <w:pPr>
        <w:pStyle w:val="Brdtext"/>
      </w:pPr>
      <w:r w:rsidRPr="001161BD">
        <w:t>Paragrafen</w:t>
      </w:r>
      <w:r>
        <w:t xml:space="preserve"> </w:t>
      </w:r>
      <w:r w:rsidRPr="001161BD">
        <w:t xml:space="preserve">behandlar skyldigheten för ett </w:t>
      </w:r>
      <w:r>
        <w:t>tjänstepensions</w:t>
      </w:r>
      <w:r w:rsidRPr="001161BD">
        <w:softHyphen/>
        <w:t>före</w:t>
      </w:r>
      <w:r>
        <w:softHyphen/>
      </w:r>
      <w:r w:rsidRPr="001161BD">
        <w:t>tag att anta principer för sitt aktieägarengagemang. Paragrafen genom</w:t>
      </w:r>
      <w:r>
        <w:softHyphen/>
      </w:r>
      <w:r w:rsidRPr="001161BD">
        <w:t>för delvis nya artikel 3g.1 i direktivet om aktieägares rättig</w:t>
      </w:r>
      <w:r>
        <w:softHyphen/>
      </w:r>
      <w:r w:rsidRPr="001161BD">
        <w:t>heter.</w:t>
      </w:r>
      <w:r>
        <w:t xml:space="preserve"> Paragrafen motsvarar 6 kap. 13 a § FRL. </w:t>
      </w:r>
      <w:r w:rsidRPr="006768E3">
        <w:t xml:space="preserve">Övervägandena finns i avsnitt </w:t>
      </w:r>
      <w:r>
        <w:t>8</w:t>
      </w:r>
      <w:r w:rsidRPr="006768E3">
        <w:t>.2.11.</w:t>
      </w:r>
    </w:p>
    <w:p w14:paraId="33B19C89" w14:textId="77777777" w:rsidR="0034465A" w:rsidRPr="001161BD" w:rsidRDefault="0034465A" w:rsidP="00D04BFD">
      <w:pPr>
        <w:pStyle w:val="Brdtextmedindrag"/>
      </w:pPr>
      <w:r>
        <w:t>Enligt</w:t>
      </w:r>
      <w:r w:rsidRPr="001161BD">
        <w:t xml:space="preserve"> </w:t>
      </w:r>
      <w:r w:rsidRPr="001161BD">
        <w:rPr>
          <w:i/>
        </w:rPr>
        <w:t>första stycke</w:t>
      </w:r>
      <w:r>
        <w:rPr>
          <w:i/>
        </w:rPr>
        <w:t>t</w:t>
      </w:r>
      <w:r w:rsidRPr="001161BD">
        <w:t xml:space="preserve"> </w:t>
      </w:r>
      <w:r>
        <w:t>sk</w:t>
      </w:r>
      <w:r w:rsidRPr="001161BD">
        <w:t xml:space="preserve">a </w:t>
      </w:r>
      <w:r>
        <w:t>ett tjänstepensionsföretag</w:t>
      </w:r>
      <w:r w:rsidRPr="001161BD">
        <w:t xml:space="preserve"> anta principer för aktieägarengagemang, om </w:t>
      </w:r>
      <w:r>
        <w:t>företaget</w:t>
      </w:r>
      <w:r w:rsidRPr="001161BD">
        <w:t xml:space="preserve"> investerar i aktier i bolag inom EES som är upptagna till handel på en reglerad marknad. Med principer avses det som i direktivet </w:t>
      </w:r>
      <w:r>
        <w:t>om aktieägares rättigheter</w:t>
      </w:r>
      <w:r w:rsidRPr="001161BD">
        <w:t xml:space="preserve"> benämns policy. </w:t>
      </w:r>
      <w:bookmarkStart w:id="6843" w:name="_Hlk527030631"/>
      <w:r>
        <w:t>Begreppet reglerad marknad definieras i 1 kap. 5 § 10 och med det</w:t>
      </w:r>
      <w:r w:rsidRPr="001161BD">
        <w:t xml:space="preserve"> avses, något förenklat, ett multilateralt sys</w:t>
      </w:r>
      <w:r>
        <w:softHyphen/>
      </w:r>
      <w:r w:rsidRPr="001161BD">
        <w:t xml:space="preserve">tem inom EES som möjliggör handel med finansiella instrument, t.ex. aktier, i enlighet med särskilda regler. </w:t>
      </w:r>
      <w:bookmarkEnd w:id="6843"/>
      <w:r w:rsidRPr="001161BD">
        <w:t>E</w:t>
      </w:r>
      <w:r>
        <w:t>tt tjänstepensions</w:t>
      </w:r>
      <w:r>
        <w:softHyphen/>
        <w:t>företag</w:t>
      </w:r>
      <w:r w:rsidRPr="001161BD">
        <w:t xml:space="preserve"> som t.ex. ute</w:t>
      </w:r>
      <w:r>
        <w:softHyphen/>
      </w:r>
      <w:r w:rsidRPr="001161BD">
        <w:t>slutande investerar i andra typer av värdepapper än aktier</w:t>
      </w:r>
      <w:r>
        <w:t>,</w:t>
      </w:r>
      <w:r w:rsidRPr="001161BD">
        <w:t xml:space="preserve"> omfattas således inte av skyl</w:t>
      </w:r>
      <w:r>
        <w:softHyphen/>
      </w:r>
      <w:r w:rsidRPr="001161BD">
        <w:t>dig</w:t>
      </w:r>
      <w:r>
        <w:softHyphen/>
      </w:r>
      <w:r w:rsidRPr="001161BD">
        <w:t xml:space="preserve">heten. </w:t>
      </w:r>
    </w:p>
    <w:p w14:paraId="3FCF0152" w14:textId="37C9F477" w:rsidR="0034465A" w:rsidRPr="001161BD" w:rsidRDefault="0034465A" w:rsidP="0034465A">
      <w:pPr>
        <w:pStyle w:val="Brdtextmedindrag"/>
      </w:pPr>
      <w:r w:rsidRPr="001161BD">
        <w:t>Av första stycke</w:t>
      </w:r>
      <w:r>
        <w:t>t</w:t>
      </w:r>
      <w:r w:rsidRPr="001161BD">
        <w:t xml:space="preserve"> f</w:t>
      </w:r>
      <w:r>
        <w:t>ölje</w:t>
      </w:r>
      <w:r w:rsidRPr="001161BD">
        <w:t xml:space="preserve">r också att principerna ska visa hur </w:t>
      </w:r>
      <w:r>
        <w:t>tjänste</w:t>
      </w:r>
      <w:r>
        <w:softHyphen/>
        <w:t>pensionsföretaget</w:t>
      </w:r>
      <w:r w:rsidRPr="001161BD">
        <w:t xml:space="preserve"> integrerar aktieägar</w:t>
      </w:r>
      <w:r w:rsidRPr="001161BD">
        <w:softHyphen/>
        <w:t>engagemanget i sin investerings</w:t>
      </w:r>
      <w:r w:rsidRPr="001161BD">
        <w:softHyphen/>
        <w:t>strategi.</w:t>
      </w:r>
    </w:p>
    <w:p w14:paraId="0372808F" w14:textId="59B44C53" w:rsidR="0034465A" w:rsidRPr="001161BD" w:rsidRDefault="0034465A" w:rsidP="0034465A">
      <w:pPr>
        <w:pStyle w:val="Brdtextmedindrag"/>
      </w:pPr>
      <w:r>
        <w:t>I</w:t>
      </w:r>
      <w:r w:rsidRPr="001161BD">
        <w:t xml:space="preserve"> </w:t>
      </w:r>
      <w:r w:rsidRPr="001161BD">
        <w:rPr>
          <w:i/>
        </w:rPr>
        <w:t>andra stycke</w:t>
      </w:r>
      <w:r>
        <w:rPr>
          <w:i/>
        </w:rPr>
        <w:t>t</w:t>
      </w:r>
      <w:r w:rsidRPr="001161BD">
        <w:t xml:space="preserve"> </w:t>
      </w:r>
      <w:r>
        <w:t>anges</w:t>
      </w:r>
      <w:r w:rsidRPr="001161BD">
        <w:t xml:space="preserve"> vilket innehåll i övrigt som principerna i vart fall ska ha. Principerna ska alltid omfatta en redo</w:t>
      </w:r>
      <w:r>
        <w:softHyphen/>
      </w:r>
      <w:r w:rsidRPr="001161BD">
        <w:t xml:space="preserve">görelse för hur </w:t>
      </w:r>
      <w:r>
        <w:t>tjänste</w:t>
      </w:r>
      <w:r>
        <w:softHyphen/>
        <w:t>pensionsföretaget</w:t>
      </w:r>
      <w:r w:rsidRPr="001161BD">
        <w:t xml:space="preserve"> övervakar portföljbolagen i relevanta frågor. Med port</w:t>
      </w:r>
      <w:r>
        <w:softHyphen/>
      </w:r>
      <w:r w:rsidRPr="001161BD">
        <w:t xml:space="preserve">följbolag avses det som i direktivet </w:t>
      </w:r>
      <w:r>
        <w:t>om aktieägares rättigheter</w:t>
      </w:r>
      <w:r w:rsidRPr="001161BD">
        <w:t xml:space="preserve"> </w:t>
      </w:r>
      <w:r>
        <w:t>benämn</w:t>
      </w:r>
      <w:r w:rsidRPr="001161BD">
        <w:t>s investerings</w:t>
      </w:r>
      <w:r>
        <w:softHyphen/>
      </w:r>
      <w:r w:rsidRPr="001161BD">
        <w:t xml:space="preserve">objekt. Det är upp till </w:t>
      </w:r>
      <w:r>
        <w:t>tjänstepensionsföretaget</w:t>
      </w:r>
      <w:r w:rsidRPr="001161BD">
        <w:t xml:space="preserve"> att, med utgångspunkt i sin investe</w:t>
      </w:r>
      <w:r>
        <w:softHyphen/>
      </w:r>
      <w:r w:rsidRPr="001161BD">
        <w:t xml:space="preserve">ringsstrategi, avgöra vilka frågor som är relevanta att redovisa. </w:t>
      </w:r>
      <w:r>
        <w:t>I</w:t>
      </w:r>
      <w:r w:rsidRPr="000D790F">
        <w:rPr>
          <w:i/>
        </w:rPr>
        <w:t xml:space="preserve"> </w:t>
      </w:r>
      <w:r>
        <w:rPr>
          <w:i/>
        </w:rPr>
        <w:t>andra stycket</w:t>
      </w:r>
      <w:r w:rsidRPr="000D790F">
        <w:rPr>
          <w:i/>
        </w:rPr>
        <w:t> 1</w:t>
      </w:r>
      <w:r w:rsidRPr="001161BD">
        <w:t xml:space="preserve"> ange</w:t>
      </w:r>
      <w:r>
        <w:t>s</w:t>
      </w:r>
      <w:r w:rsidRPr="001161BD">
        <w:t xml:space="preserve"> emellertid vilka frågor som alltid anses vara relevanta. </w:t>
      </w:r>
      <w:r w:rsidRPr="00B46084">
        <w:t>Att ordet bolagsstyrning används i</w:t>
      </w:r>
      <w:r>
        <w:t> </w:t>
      </w:r>
      <w:r w:rsidRPr="00B46084">
        <w:t>stället för företagsstyrning beror på att paragrafens tillämpningsområde är begränsat till bolag.</w:t>
      </w:r>
      <w:r>
        <w:t xml:space="preserve"> </w:t>
      </w:r>
      <w:r w:rsidRPr="001161BD">
        <w:t xml:space="preserve">Principerna ska också innehålla en beskrivning av hur </w:t>
      </w:r>
      <w:r>
        <w:t>tjänste</w:t>
      </w:r>
      <w:r w:rsidR="002002D6">
        <w:softHyphen/>
      </w:r>
      <w:r>
        <w:t>pensionsföretaget</w:t>
      </w:r>
      <w:r w:rsidRPr="001161BD">
        <w:t xml:space="preserve"> för dialoger med portfölj</w:t>
      </w:r>
      <w:r>
        <w:softHyphen/>
      </w:r>
      <w:r w:rsidRPr="001161BD">
        <w:t>bolagen, utövar rösträtt och andra rättigheter knutna till aktieinnehavet, samarbetar och kommu</w:t>
      </w:r>
      <w:r>
        <w:softHyphen/>
      </w:r>
      <w:r w:rsidRPr="001161BD">
        <w:t>nice</w:t>
      </w:r>
      <w:r>
        <w:softHyphen/>
      </w:r>
      <w:r w:rsidRPr="001161BD">
        <w:t>rar med andra aktieägare och intressenter samt hanterar intresse</w:t>
      </w:r>
      <w:r>
        <w:softHyphen/>
      </w:r>
      <w:r w:rsidRPr="001161BD">
        <w:t>kon</w:t>
      </w:r>
      <w:r>
        <w:softHyphen/>
      </w:r>
      <w:r w:rsidRPr="001161BD">
        <w:t>flikter.</w:t>
      </w:r>
    </w:p>
    <w:p w14:paraId="5ABA924A" w14:textId="77777777" w:rsidR="0034465A" w:rsidRPr="001161BD" w:rsidRDefault="0034465A" w:rsidP="0034465A">
      <w:pPr>
        <w:pStyle w:val="Brdtextmedindrag"/>
      </w:pPr>
      <w:r w:rsidRPr="001161BD">
        <w:t>Innehållet i principerna ska vara övergripande och avse investerings</w:t>
      </w:r>
      <w:r w:rsidRPr="001161BD">
        <w:softHyphen/>
        <w:t xml:space="preserve">portföljen som helhet. Det finns således inte någon skyldighet att lämna en redogörelse i förhållande till varje enskilt portföljbolag. Utifrån detta, och utifrån syftet med principerna, är det </w:t>
      </w:r>
      <w:r>
        <w:t>tjänstepensionsföretaget</w:t>
      </w:r>
      <w:r w:rsidRPr="001161BD">
        <w:t xml:space="preserve"> som avgör den närmare utformningen av principerna. </w:t>
      </w:r>
    </w:p>
    <w:p w14:paraId="428AFE65" w14:textId="77777777" w:rsidR="0034465A" w:rsidRPr="006768E3" w:rsidRDefault="0034465A" w:rsidP="0034465A">
      <w:pPr>
        <w:pStyle w:val="Brdtextmedindrag"/>
      </w:pPr>
      <w:r w:rsidRPr="001161BD">
        <w:t xml:space="preserve">Av </w:t>
      </w:r>
      <w:r w:rsidRPr="006768E3">
        <w:rPr>
          <w:i/>
        </w:rPr>
        <w:t xml:space="preserve">tredje stycket </w:t>
      </w:r>
      <w:r w:rsidRPr="006768E3">
        <w:t>f</w:t>
      </w:r>
      <w:r>
        <w:t>öljer</w:t>
      </w:r>
      <w:r w:rsidRPr="006768E3">
        <w:t xml:space="preserve"> att</w:t>
      </w:r>
      <w:r w:rsidRPr="006768E3">
        <w:rPr>
          <w:i/>
        </w:rPr>
        <w:t xml:space="preserve"> </w:t>
      </w:r>
      <w:r>
        <w:t>tjänstepensions</w:t>
      </w:r>
      <w:r w:rsidRPr="006768E3">
        <w:t>företagets skyldighet att anta prin</w:t>
      </w:r>
      <w:r>
        <w:softHyphen/>
      </w:r>
      <w:r w:rsidRPr="006768E3">
        <w:t xml:space="preserve">ciper inte omfattar tillgångar som </w:t>
      </w:r>
      <w:r>
        <w:t>mot</w:t>
      </w:r>
      <w:r w:rsidRPr="006768E3">
        <w:t xml:space="preserve">svarar avsättningar för villkorad återbäring och för fondförsäkringsåtaganden där försäkringstagarna, de försäkrade eller andra ersättningsberättigade bär </w:t>
      </w:r>
      <w:r>
        <w:t>investerings</w:t>
      </w:r>
      <w:r w:rsidRPr="006768E3">
        <w:t xml:space="preserve">risken enligt </w:t>
      </w:r>
      <w:r w:rsidRPr="006768E3">
        <w:lastRenderedPageBreak/>
        <w:t>5 kap. 1 § andra stycket</w:t>
      </w:r>
      <w:r>
        <w:t> </w:t>
      </w:r>
      <w:r w:rsidRPr="006768E3">
        <w:t xml:space="preserve">4 och 5. Således finns det inte någon skyldighet att anta principer för exempelvis fond- eller depåförsäkringar. </w:t>
      </w:r>
    </w:p>
    <w:p w14:paraId="694E368A" w14:textId="77777777" w:rsidR="0034465A" w:rsidRPr="006768E3" w:rsidRDefault="0034465A" w:rsidP="0034465A">
      <w:pPr>
        <w:pStyle w:val="Brdtextmedindrag"/>
      </w:pPr>
      <w:r>
        <w:t>Enligt</w:t>
      </w:r>
      <w:r w:rsidRPr="006768E3">
        <w:t xml:space="preserve"> 20 § </w:t>
      </w:r>
      <w:r>
        <w:t>får</w:t>
      </w:r>
      <w:r w:rsidRPr="006768E3">
        <w:t xml:space="preserve"> ett tjänstepensionsföretag under vissa förut</w:t>
      </w:r>
      <w:r w:rsidRPr="006768E3">
        <w:softHyphen/>
        <w:t xml:space="preserve">sättningar avvika från kraven i </w:t>
      </w:r>
      <w:r>
        <w:t>denna</w:t>
      </w:r>
      <w:r w:rsidRPr="006768E3">
        <w:t xml:space="preserve"> paragraf. </w:t>
      </w:r>
    </w:p>
    <w:p w14:paraId="788F41C4" w14:textId="77777777" w:rsidR="0034465A" w:rsidRDefault="0034465A" w:rsidP="0034465A">
      <w:pPr>
        <w:pStyle w:val="Brdtextmedindrag"/>
      </w:pPr>
      <w:r w:rsidRPr="006768E3">
        <w:t>Av 21</w:t>
      </w:r>
      <w:r w:rsidRPr="000820FE">
        <w:t> </w:t>
      </w:r>
      <w:r w:rsidRPr="006768E3">
        <w:t>§ f</w:t>
      </w:r>
      <w:r>
        <w:t>öljer</w:t>
      </w:r>
      <w:r w:rsidRPr="006768E3">
        <w:t xml:space="preserve"> att principerna ska offentliggöras.</w:t>
      </w:r>
    </w:p>
    <w:p w14:paraId="2ADB0327" w14:textId="77777777" w:rsidR="0034465A" w:rsidRDefault="0034465A" w:rsidP="0034465A">
      <w:pPr>
        <w:pStyle w:val="Rubrik4utannumrering"/>
      </w:pPr>
      <w:r>
        <w:t>19 §</w:t>
      </w:r>
    </w:p>
    <w:p w14:paraId="2F14A7E4" w14:textId="774AB47F" w:rsidR="0034465A" w:rsidRPr="006768E3" w:rsidRDefault="0034465A" w:rsidP="00D04BFD">
      <w:pPr>
        <w:pStyle w:val="Brdtext"/>
      </w:pPr>
      <w:r w:rsidRPr="003E04E0">
        <w:t>Paragrafen behandlar skyldigheten för ett tjänstepensionsföretag att lämna en årlig redogörelse för hur principerna för aktieägar</w:t>
      </w:r>
      <w:r w:rsidRPr="003E04E0">
        <w:softHyphen/>
        <w:t>enga</w:t>
      </w:r>
      <w:r w:rsidRPr="003E04E0">
        <w:softHyphen/>
        <w:t>ge</w:t>
      </w:r>
      <w:r w:rsidRPr="003E04E0">
        <w:softHyphen/>
        <w:t>mang har tillämpats. Pa</w:t>
      </w:r>
      <w:r w:rsidRPr="00C36693">
        <w:t xml:space="preserve">ragrafen genomför delvis nya artikel 3g.1 i direktivet om </w:t>
      </w:r>
      <w:r w:rsidRPr="006768E3">
        <w:t>aktieägares rättigheter.</w:t>
      </w:r>
      <w:r>
        <w:t xml:space="preserve"> Paragrafen motsvarar 6 kap. 13 b § FRL. </w:t>
      </w:r>
      <w:r w:rsidRPr="006768E3">
        <w:t>Över</w:t>
      </w:r>
      <w:r w:rsidR="00586041">
        <w:softHyphen/>
      </w:r>
      <w:r w:rsidRPr="006768E3">
        <w:t xml:space="preserve">vägandena finns i avsnitt </w:t>
      </w:r>
      <w:r>
        <w:t>8</w:t>
      </w:r>
      <w:r w:rsidRPr="006768E3">
        <w:t>.2.11.</w:t>
      </w:r>
    </w:p>
    <w:p w14:paraId="46799C8F" w14:textId="77777777" w:rsidR="0034465A" w:rsidRPr="006768E3" w:rsidRDefault="0034465A" w:rsidP="0034465A">
      <w:pPr>
        <w:pStyle w:val="Brdtextmedindrag"/>
      </w:pPr>
      <w:r w:rsidRPr="006768E3">
        <w:t xml:space="preserve">Enligt </w:t>
      </w:r>
      <w:r w:rsidRPr="000D790F">
        <w:rPr>
          <w:i/>
        </w:rPr>
        <w:t>första stycket</w:t>
      </w:r>
      <w:r w:rsidRPr="006768E3">
        <w:t xml:space="preserve"> ska ett tjänstepensionsföretag varje år lämna en redogörelse för hur principerna som avses i 18 § har tillämpats. Det finns inget krav som specificerar vid vilken tidpunkt som redogörelsen ska lämnas. Det står därför tjänstepensionsföretaget fritt att välja när det ska ske. För att det ska vara fråga om en årlig redogörelse bör tidpunkten dock vara densamma från år till år. </w:t>
      </w:r>
    </w:p>
    <w:p w14:paraId="427805C5" w14:textId="77777777" w:rsidR="0034465A" w:rsidRPr="006768E3" w:rsidRDefault="0034465A" w:rsidP="00D04BFD">
      <w:pPr>
        <w:pStyle w:val="Brdtextmedindrag"/>
      </w:pPr>
      <w:r>
        <w:t>I</w:t>
      </w:r>
      <w:r w:rsidRPr="006768E3" w:rsidDel="00785A32">
        <w:t xml:space="preserve"> </w:t>
      </w:r>
      <w:r w:rsidRPr="000D790F">
        <w:rPr>
          <w:i/>
        </w:rPr>
        <w:t>andra</w:t>
      </w:r>
      <w:r w:rsidRPr="000820FE">
        <w:t xml:space="preserve"> </w:t>
      </w:r>
      <w:r w:rsidRPr="006768E3">
        <w:t xml:space="preserve">och </w:t>
      </w:r>
      <w:r w:rsidRPr="000D790F">
        <w:rPr>
          <w:i/>
        </w:rPr>
        <w:t>tredje styckena</w:t>
      </w:r>
      <w:r w:rsidRPr="006768E3">
        <w:t xml:space="preserve"> </w:t>
      </w:r>
      <w:r>
        <w:t>anges</w:t>
      </w:r>
      <w:r w:rsidRPr="006768E3">
        <w:t xml:space="preserve"> vilket innehåll den årliga redogörelsen </w:t>
      </w:r>
      <w:r>
        <w:t>åtminstone</w:t>
      </w:r>
      <w:r w:rsidRPr="006768E3">
        <w:t xml:space="preserve"> ska ha. Redogörelsen ska innehålla en allmän beskrivning av tjänstepensionsföretagets röstnings</w:t>
      </w:r>
      <w:r w:rsidRPr="006768E3">
        <w:softHyphen/>
        <w:t>beteende i portfölj</w:t>
      </w:r>
      <w:r w:rsidRPr="006768E3">
        <w:softHyphen/>
      </w:r>
      <w:r w:rsidRPr="003E04E0">
        <w:t xml:space="preserve">bolagen. Med det avses generella uppgifter om hur </w:t>
      </w:r>
      <w:r>
        <w:t>företaget</w:t>
      </w:r>
      <w:r w:rsidRPr="003E04E0">
        <w:t xml:space="preserve"> röstar</w:t>
      </w:r>
      <w:r w:rsidRPr="00C36693">
        <w:t xml:space="preserve">, t.ex. att </w:t>
      </w:r>
      <w:r>
        <w:t>tjänstepensions</w:t>
      </w:r>
      <w:r>
        <w:softHyphen/>
        <w:t>företaget</w:t>
      </w:r>
      <w:r w:rsidRPr="00C36693">
        <w:t xml:space="preserve"> regel</w:t>
      </w:r>
      <w:r>
        <w:softHyphen/>
      </w:r>
      <w:r w:rsidRPr="00C36693">
        <w:t xml:space="preserve">mässigt röstar på ett visst sätt i en viss typ av fråga eller att </w:t>
      </w:r>
      <w:r>
        <w:t>företaget</w:t>
      </w:r>
      <w:r w:rsidRPr="00C36693">
        <w:t xml:space="preserve"> i vissa situationer väljer att inte utnyttja rösträtten. Med port</w:t>
      </w:r>
      <w:r w:rsidRPr="00C36693">
        <w:softHyphen/>
        <w:t xml:space="preserve">följbolag avses det som i direktivet </w:t>
      </w:r>
      <w:r>
        <w:t>om aktieägares rättigheter</w:t>
      </w:r>
      <w:r w:rsidRPr="00C36693">
        <w:t xml:space="preserve"> benämns investerings</w:t>
      </w:r>
      <w:r w:rsidRPr="00C36693">
        <w:softHyphen/>
        <w:t>objekt. Redogörelsen ska också innehålla en förklaring av de viktigaste omröstningarna och uppgift om användningen av röstnings</w:t>
      </w:r>
      <w:r>
        <w:softHyphen/>
      </w:r>
      <w:r w:rsidRPr="00C36693">
        <w:t xml:space="preserve">rådgivare. Med röstningsrådgivare avses en sådan aktör som anges i lagen </w:t>
      </w:r>
      <w:r>
        <w:t>(2019:284)</w:t>
      </w:r>
      <w:r w:rsidRPr="00C36693">
        <w:t xml:space="preserve"> om röstningsrådgivare. Därutöver ska redo</w:t>
      </w:r>
      <w:r>
        <w:softHyphen/>
      </w:r>
      <w:r w:rsidRPr="00C36693">
        <w:t>görelsen innehålla uppgifter om hur tjänstepensions</w:t>
      </w:r>
      <w:r>
        <w:softHyphen/>
      </w:r>
      <w:r w:rsidRPr="00C36693">
        <w:t>företaget har röstat på portfölj</w:t>
      </w:r>
      <w:r w:rsidRPr="00C36693">
        <w:softHyphen/>
        <w:t>bolagens stämmor. Omröstningar som är obetydliga (eller oviktiga, som det uttrycks i direktivet) på grund av ämnet eller storleken på aktie</w:t>
      </w:r>
      <w:r>
        <w:softHyphen/>
      </w:r>
      <w:r w:rsidRPr="00C36693">
        <w:t>innehavet behöver dock inte redovisas. Det kan t.ex. vara omröstningar i rena procedur</w:t>
      </w:r>
      <w:r w:rsidRPr="00C36693">
        <w:softHyphen/>
        <w:t xml:space="preserve">frågor eller i bolag där </w:t>
      </w:r>
      <w:r>
        <w:t>tjänstepensionsföre</w:t>
      </w:r>
      <w:r>
        <w:softHyphen/>
        <w:t>taget</w:t>
      </w:r>
      <w:r w:rsidRPr="00C36693">
        <w:t xml:space="preserve"> har en mycket liten andel i förhållande till sitt innehav i andra portföljbolag. Tjänstepensions</w:t>
      </w:r>
      <w:r>
        <w:softHyphen/>
      </w:r>
      <w:r w:rsidRPr="00C36693">
        <w:t xml:space="preserve">företagen kan främja en </w:t>
      </w:r>
      <w:r w:rsidRPr="006768E3">
        <w:t>konsek</w:t>
      </w:r>
      <w:r w:rsidRPr="006768E3">
        <w:softHyphen/>
        <w:t>vent tillämpning av undantaget genom att fastställa egna kriterier för när omröstningar anses obetydliga.</w:t>
      </w:r>
    </w:p>
    <w:p w14:paraId="11823F05" w14:textId="77777777" w:rsidR="0034465A" w:rsidRPr="006768E3" w:rsidRDefault="0034465A" w:rsidP="0034465A">
      <w:pPr>
        <w:pStyle w:val="Brdtextmedindrag"/>
      </w:pPr>
      <w:r w:rsidRPr="006768E3">
        <w:t>Redogörelsen ska ge transparens åt hur principerna tillämpas i praktiken, men det är tjänstepensionsföretaget som avgör den närmare utform</w:t>
      </w:r>
      <w:r w:rsidRPr="006768E3">
        <w:softHyphen/>
        <w:t xml:space="preserve">ningen. </w:t>
      </w:r>
    </w:p>
    <w:p w14:paraId="4CB85E3C" w14:textId="77777777" w:rsidR="0034465A" w:rsidRPr="006768E3" w:rsidRDefault="0034465A" w:rsidP="0034465A">
      <w:pPr>
        <w:pStyle w:val="Brdtextmedindrag"/>
      </w:pPr>
      <w:r>
        <w:t>Enligt</w:t>
      </w:r>
      <w:r w:rsidRPr="006768E3">
        <w:t xml:space="preserve"> 20 § </w:t>
      </w:r>
      <w:r>
        <w:t>får</w:t>
      </w:r>
      <w:r w:rsidRPr="006768E3">
        <w:t xml:space="preserve"> ett tjänstepensionsföretag under vissa förutsättningar avvika från kraven i </w:t>
      </w:r>
      <w:r>
        <w:t>denna</w:t>
      </w:r>
      <w:r w:rsidRPr="006768E3">
        <w:t xml:space="preserve"> paragraf. </w:t>
      </w:r>
    </w:p>
    <w:p w14:paraId="5803FF35" w14:textId="77777777" w:rsidR="0034465A" w:rsidRDefault="0034465A" w:rsidP="0034465A">
      <w:pPr>
        <w:pStyle w:val="Brdtextmedindrag"/>
      </w:pPr>
      <w:r w:rsidRPr="006768E3">
        <w:t>Av 21</w:t>
      </w:r>
      <w:r w:rsidRPr="000820FE">
        <w:t> </w:t>
      </w:r>
      <w:r w:rsidRPr="006768E3">
        <w:t>§ f</w:t>
      </w:r>
      <w:r>
        <w:t>ölje</w:t>
      </w:r>
      <w:r w:rsidRPr="006768E3">
        <w:t>r att den årliga redogörelsen ska offentliggöras.</w:t>
      </w:r>
    </w:p>
    <w:p w14:paraId="2C62852C" w14:textId="77777777" w:rsidR="0034465A" w:rsidRDefault="0034465A" w:rsidP="0034465A">
      <w:pPr>
        <w:pStyle w:val="Rubrik4utannumrering"/>
      </w:pPr>
      <w:r>
        <w:t>20 §</w:t>
      </w:r>
    </w:p>
    <w:p w14:paraId="5A9BB88F" w14:textId="77777777" w:rsidR="0034465A" w:rsidRPr="006768E3" w:rsidRDefault="0034465A" w:rsidP="00D04BFD">
      <w:pPr>
        <w:pStyle w:val="Brdtext"/>
      </w:pPr>
      <w:r w:rsidRPr="001161BD">
        <w:t>Paragrafen</w:t>
      </w:r>
      <w:r>
        <w:t xml:space="preserve"> </w:t>
      </w:r>
      <w:r w:rsidRPr="001161BD">
        <w:t xml:space="preserve">behandlar möjligheten för ett </w:t>
      </w:r>
      <w:r w:rsidRPr="007D1202">
        <w:t>tjänstepensionsföretag</w:t>
      </w:r>
      <w:r w:rsidRPr="001161BD">
        <w:t xml:space="preserve"> att avvika </w:t>
      </w:r>
      <w:r w:rsidRPr="006768E3">
        <w:t>från kraven i 18 och 19 §§. Paragrafen genom</w:t>
      </w:r>
      <w:r w:rsidRPr="006768E3">
        <w:softHyphen/>
        <w:t xml:space="preserve">för delvis nya artikel 3g.1 i direktivet om aktieägares rättigheter. </w:t>
      </w:r>
      <w:r>
        <w:t xml:space="preserve">Paragrafen motsvarar 6 kap. 13 c § FRL. </w:t>
      </w:r>
      <w:r w:rsidRPr="006768E3">
        <w:t>Över</w:t>
      </w:r>
      <w:r w:rsidRPr="006768E3">
        <w:softHyphen/>
        <w:t xml:space="preserve">vägandena finns i avsnitt </w:t>
      </w:r>
      <w:r>
        <w:t>8</w:t>
      </w:r>
      <w:r w:rsidRPr="006768E3">
        <w:t>.2.11.</w:t>
      </w:r>
    </w:p>
    <w:p w14:paraId="23041C0B" w14:textId="778F888A" w:rsidR="0034465A" w:rsidRPr="006768E3" w:rsidRDefault="0034465A" w:rsidP="0034465A">
      <w:pPr>
        <w:pStyle w:val="Brdtextmedindrag"/>
      </w:pPr>
      <w:r w:rsidRPr="006768E3">
        <w:lastRenderedPageBreak/>
        <w:t>Bestämmelsen genomför principen följ eller förklara. Ett tjänste</w:t>
      </w:r>
      <w:r>
        <w:softHyphen/>
      </w:r>
      <w:r w:rsidRPr="006768E3">
        <w:t>pensionsföretag kan välja att avstå från att anta principer för aktieägar</w:t>
      </w:r>
      <w:r w:rsidRPr="006768E3">
        <w:softHyphen/>
        <w:t>engage</w:t>
      </w:r>
      <w:r w:rsidRPr="006768E3">
        <w:softHyphen/>
        <w:t>mang eller från att lämna en årlig redogörelse för tillämpningen av dem, eller ge principerna eller redogörelsen ett annat innehåll än det före</w:t>
      </w:r>
      <w:r w:rsidRPr="006768E3">
        <w:softHyphen/>
        <w:t>skriv</w:t>
      </w:r>
      <w:r w:rsidRPr="006768E3">
        <w:softHyphen/>
        <w:t xml:space="preserve">na. Tjänstepensionsföretaget ska i så fall i stället tydligt ange skälen för, dvs. motiveringen till, varje avvikelse. Med det avses det som i direktivet </w:t>
      </w:r>
      <w:r w:rsidR="008370B4">
        <w:t xml:space="preserve">om aktieägares rättigheter </w:t>
      </w:r>
      <w:r w:rsidRPr="006768E3">
        <w:t>benämns en tydlig och motiverad förklaring. Skälen ska vara så tydliga och utförliga att avvikelsen förklaras.</w:t>
      </w:r>
    </w:p>
    <w:p w14:paraId="6FB4A085" w14:textId="77777777" w:rsidR="0034465A" w:rsidRDefault="0034465A" w:rsidP="0034465A">
      <w:pPr>
        <w:pStyle w:val="Brdtextmedindrag"/>
      </w:pPr>
      <w:r w:rsidRPr="006768E3">
        <w:t>Av 21 § f</w:t>
      </w:r>
      <w:r>
        <w:t>ölje</w:t>
      </w:r>
      <w:r w:rsidRPr="006768E3">
        <w:t>r att förklaringarna ska offentliggöras.</w:t>
      </w:r>
    </w:p>
    <w:p w14:paraId="7F7EF5F0" w14:textId="77777777" w:rsidR="0034465A" w:rsidRDefault="0034465A" w:rsidP="0034465A">
      <w:pPr>
        <w:pStyle w:val="Rubrik4utannumrering"/>
      </w:pPr>
      <w:r>
        <w:t>21 §</w:t>
      </w:r>
    </w:p>
    <w:p w14:paraId="44AE007B" w14:textId="77777777" w:rsidR="0034465A" w:rsidRPr="001161BD" w:rsidRDefault="0034465A" w:rsidP="00D04BFD">
      <w:pPr>
        <w:pStyle w:val="Brdtext"/>
      </w:pPr>
      <w:r w:rsidRPr="001161BD">
        <w:t>Paragrafen</w:t>
      </w:r>
      <w:r>
        <w:t xml:space="preserve"> </w:t>
      </w:r>
      <w:r w:rsidRPr="001161BD">
        <w:t xml:space="preserve">behandlar skyldigheten för ett </w:t>
      </w:r>
      <w:r w:rsidRPr="007D1202">
        <w:t>tjänstepensionsföretag</w:t>
      </w:r>
      <w:r w:rsidRPr="001161BD">
        <w:t xml:space="preserve"> att offentliggöra viss information. Paragrafen genomför delvis nya artikel 3g.2 i direktivet om aktieägares rättigheter</w:t>
      </w:r>
      <w:r>
        <w:t xml:space="preserve">. Paragrafen motsvarar 6 kap. 13 d § FRL. </w:t>
      </w:r>
      <w:r w:rsidRPr="006768E3">
        <w:t xml:space="preserve">Övervägandena finns i avsnitt </w:t>
      </w:r>
      <w:r>
        <w:t>8</w:t>
      </w:r>
      <w:r w:rsidRPr="006768E3">
        <w:t>.2.11.</w:t>
      </w:r>
    </w:p>
    <w:p w14:paraId="6255581B" w14:textId="77777777" w:rsidR="0034465A" w:rsidRPr="001161BD" w:rsidRDefault="0034465A" w:rsidP="0034465A">
      <w:pPr>
        <w:pStyle w:val="Brdtextmedindrag"/>
      </w:pPr>
      <w:r>
        <w:t>Enligt</w:t>
      </w:r>
      <w:r w:rsidRPr="001161BD">
        <w:t xml:space="preserve"> </w:t>
      </w:r>
      <w:r w:rsidRPr="001161BD">
        <w:rPr>
          <w:i/>
        </w:rPr>
        <w:t xml:space="preserve">första stycket </w:t>
      </w:r>
      <w:r>
        <w:t>sk</w:t>
      </w:r>
      <w:r w:rsidRPr="001161BD">
        <w:t xml:space="preserve">a </w:t>
      </w:r>
      <w:r>
        <w:t>ett tjänstepensionsföretag</w:t>
      </w:r>
      <w:r w:rsidRPr="001161BD" w:rsidDel="00785A32">
        <w:t xml:space="preserve"> </w:t>
      </w:r>
      <w:r w:rsidRPr="001161BD">
        <w:t xml:space="preserve">hålla principerna, redogörelsen och eventuella uppgifter om avvikelser tillgängliga på sin webbplats. De </w:t>
      </w:r>
      <w:r>
        <w:t>tjänstepensionsföretag</w:t>
      </w:r>
      <w:r w:rsidRPr="001161BD">
        <w:t xml:space="preserve"> som inte har en egen webbplats ska hålla informationen tillgänglig på en annan webbplats som enkelt kan nås. Med det avses bl.a. att valet av webbplats ter sig naturligt från in</w:t>
      </w:r>
      <w:r>
        <w:softHyphen/>
      </w:r>
      <w:r w:rsidRPr="001161BD">
        <w:t>tressen</w:t>
      </w:r>
      <w:r>
        <w:softHyphen/>
      </w:r>
      <w:r w:rsidRPr="001161BD">
        <w:t xml:space="preserve">ternas perspektiv. </w:t>
      </w:r>
    </w:p>
    <w:p w14:paraId="7F21F373" w14:textId="58F7323A" w:rsidR="0034465A" w:rsidRPr="001161BD" w:rsidRDefault="0034465A" w:rsidP="00D04BFD">
      <w:pPr>
        <w:pStyle w:val="Brdtextmedindrag"/>
      </w:pPr>
      <w:r>
        <w:rPr>
          <w:i/>
        </w:rPr>
        <w:t>A</w:t>
      </w:r>
      <w:r w:rsidRPr="001161BD">
        <w:rPr>
          <w:i/>
        </w:rPr>
        <w:t>ndra stycke</w:t>
      </w:r>
      <w:r>
        <w:rPr>
          <w:i/>
        </w:rPr>
        <w:t>t</w:t>
      </w:r>
      <w:r w:rsidRPr="001161BD">
        <w:t xml:space="preserve"> tar sikte på </w:t>
      </w:r>
      <w:r>
        <w:t>tjänstepensionsföretag</w:t>
      </w:r>
      <w:r w:rsidRPr="001161BD">
        <w:t xml:space="preserve"> som har gett en kapitalförvaltare i uppdrag att ansvara för investeringarna och då tillämpa principerna för aktieägarengagemang. Med kapital</w:t>
      </w:r>
      <w:r w:rsidRPr="001161BD">
        <w:softHyphen/>
        <w:t>förvaltare avses såda</w:t>
      </w:r>
      <w:r>
        <w:softHyphen/>
      </w:r>
      <w:r w:rsidRPr="001161BD">
        <w:t>na förvaltare som definieras i nya artikel 2</w:t>
      </w:r>
      <w:r>
        <w:t xml:space="preserve"> i direktivet om aktieägares rättig</w:t>
      </w:r>
      <w:r>
        <w:softHyphen/>
        <w:t>heter</w:t>
      </w:r>
      <w:r w:rsidRPr="001161BD">
        <w:t>. Definitionen om</w:t>
      </w:r>
      <w:r>
        <w:softHyphen/>
      </w:r>
      <w:r w:rsidRPr="001161BD">
        <w:t xml:space="preserve">fattar, något förenklat, </w:t>
      </w:r>
      <w:r w:rsidR="008370B4">
        <w:t>värdepappersbolag</w:t>
      </w:r>
      <w:r w:rsidR="008370B4" w:rsidRPr="001161BD">
        <w:t>,</w:t>
      </w:r>
      <w:r w:rsidR="008370B4">
        <w:t xml:space="preserve"> </w:t>
      </w:r>
      <w:r>
        <w:t xml:space="preserve">utländska </w:t>
      </w:r>
      <w:r w:rsidRPr="001161BD">
        <w:t>värdepappers</w:t>
      </w:r>
      <w:r>
        <w:softHyphen/>
        <w:t>företag</w:t>
      </w:r>
      <w:r w:rsidRPr="001161BD">
        <w:t xml:space="preserve">, </w:t>
      </w:r>
      <w:r w:rsidDel="00D60458">
        <w:t>AIF-förvaltare</w:t>
      </w:r>
      <w:r>
        <w:t xml:space="preserve">, </w:t>
      </w:r>
      <w:r w:rsidR="008370B4">
        <w:t xml:space="preserve">fondbolag och </w:t>
      </w:r>
      <w:r>
        <w:t>utländska</w:t>
      </w:r>
      <w:r w:rsidDel="00D60458">
        <w:t xml:space="preserve"> </w:t>
      </w:r>
      <w:r w:rsidRPr="001161BD">
        <w:t>f</w:t>
      </w:r>
      <w:r>
        <w:t>örvaltnings</w:t>
      </w:r>
      <w:r w:rsidRPr="001161BD">
        <w:t>bolag. I</w:t>
      </w:r>
      <w:r>
        <w:t xml:space="preserve"> de </w:t>
      </w:r>
      <w:r w:rsidRPr="001161BD">
        <w:t>situationer som avses är det kapital</w:t>
      </w:r>
      <w:r>
        <w:softHyphen/>
      </w:r>
      <w:r w:rsidRPr="001161BD">
        <w:t>förvaltaren som röstar på portfölj</w:t>
      </w:r>
      <w:r>
        <w:softHyphen/>
      </w:r>
      <w:r w:rsidRPr="001161BD">
        <w:t xml:space="preserve">bolagens bolagsstämmor för </w:t>
      </w:r>
      <w:r>
        <w:t>tjänstepensionsföretagets</w:t>
      </w:r>
      <w:r w:rsidRPr="001161BD">
        <w:t xml:space="preserve"> räkning. Om </w:t>
      </w:r>
      <w:r>
        <w:t>tjänstepensionsföretaget</w:t>
      </w:r>
      <w:r w:rsidRPr="001161BD">
        <w:t xml:space="preserve"> väljer att därför inte beskriva omröstningar i den årliga redogörelsen</w:t>
      </w:r>
      <w:r>
        <w:t>,</w:t>
      </w:r>
      <w:r w:rsidRPr="001161BD">
        <w:t xml:space="preserve"> ska </w:t>
      </w:r>
      <w:r>
        <w:t>företaget</w:t>
      </w:r>
      <w:r w:rsidRPr="001161BD">
        <w:t xml:space="preserve"> i stället ange var kapital</w:t>
      </w:r>
      <w:r w:rsidRPr="001161BD">
        <w:softHyphen/>
        <w:t xml:space="preserve">förvaltaren har offentliggjort informationen. Det finns dock inget som hindrar att </w:t>
      </w:r>
      <w:r>
        <w:t>tjänste</w:t>
      </w:r>
      <w:r>
        <w:softHyphen/>
        <w:t>pensionsföretaget</w:t>
      </w:r>
      <w:r w:rsidRPr="001161BD">
        <w:t xml:space="preserve"> även i dessa fall beskriver omröstningarna i sin redogörelse. I sådant fall finns det inte någon skyl</w:t>
      </w:r>
      <w:r>
        <w:softHyphen/>
      </w:r>
      <w:r w:rsidRPr="001161BD">
        <w:t>dighet att dessutom hänvisa till den plats där kapitalförvaltaren har offentlig</w:t>
      </w:r>
      <w:r>
        <w:softHyphen/>
      </w:r>
      <w:r w:rsidRPr="001161BD">
        <w:t>gjort informa</w:t>
      </w:r>
      <w:r>
        <w:softHyphen/>
      </w:r>
      <w:r w:rsidRPr="001161BD">
        <w:t xml:space="preserve">tionen. </w:t>
      </w:r>
    </w:p>
    <w:p w14:paraId="54857557" w14:textId="77777777" w:rsidR="0034465A" w:rsidRPr="003E04E0" w:rsidRDefault="0034465A" w:rsidP="0034465A">
      <w:pPr>
        <w:pStyle w:val="Brdtextmedindrag"/>
      </w:pPr>
      <w:r>
        <w:t>I</w:t>
      </w:r>
      <w:r w:rsidRPr="001161BD">
        <w:t xml:space="preserve"> </w:t>
      </w:r>
      <w:r w:rsidRPr="001161BD">
        <w:rPr>
          <w:i/>
        </w:rPr>
        <w:t xml:space="preserve">tredje stycket </w:t>
      </w:r>
      <w:r>
        <w:t>anges</w:t>
      </w:r>
      <w:r w:rsidRPr="001161BD">
        <w:t xml:space="preserve"> att </w:t>
      </w:r>
      <w:r>
        <w:t>tjänstepensionsföretag</w:t>
      </w:r>
      <w:r w:rsidRPr="001161BD">
        <w:t xml:space="preserve"> inte får ta ut några avgifter för tillh</w:t>
      </w:r>
      <w:r>
        <w:t>andahållandet av informationen.</w:t>
      </w:r>
    </w:p>
    <w:p w14:paraId="1EF38078" w14:textId="77777777" w:rsidR="0034465A" w:rsidRPr="00F1508C" w:rsidRDefault="0034465A" w:rsidP="0034465A">
      <w:pPr>
        <w:pStyle w:val="Rubrik4utannumrering"/>
      </w:pPr>
      <w:r w:rsidRPr="00F1508C">
        <w:t>22 §</w:t>
      </w:r>
    </w:p>
    <w:p w14:paraId="7E944AB7" w14:textId="77777777" w:rsidR="0034465A" w:rsidRDefault="0034465A" w:rsidP="0034465A">
      <w:pPr>
        <w:pStyle w:val="Brdtextmedindrag"/>
        <w:ind w:firstLine="0"/>
      </w:pPr>
      <w:r>
        <w:t>I paragrafen finns bemyndiganden för regeringen eller den myndighet som regeringen bestämmer att meddela föreskrifter. Övervägandena finns i avsnitten 8.2.3, 8.3.2 och 8.3.5.</w:t>
      </w:r>
    </w:p>
    <w:p w14:paraId="1A03477E" w14:textId="77777777" w:rsidR="0034465A" w:rsidRDefault="0034465A" w:rsidP="0034465A">
      <w:pPr>
        <w:pStyle w:val="Brdtextmedindrag"/>
      </w:pPr>
      <w:r>
        <w:rPr>
          <w:i/>
        </w:rPr>
        <w:t>Punkt </w:t>
      </w:r>
      <w:r w:rsidRPr="000D1757">
        <w:rPr>
          <w:i/>
        </w:rPr>
        <w:t>1</w:t>
      </w:r>
      <w:r w:rsidRPr="000820FE">
        <w:t xml:space="preserve"> </w:t>
      </w:r>
      <w:r>
        <w:t>avser användning av derivatinstrument enligt 9 §. Genom före</w:t>
      </w:r>
      <w:r>
        <w:softHyphen/>
        <w:t>skrifter som meddelas med stöd av denna punkt kan artikel 19.1</w:t>
      </w:r>
      <w:r w:rsidRPr="00157A35">
        <w:t xml:space="preserve"> </w:t>
      </w:r>
      <w:r>
        <w:t>första stycket e sista meningen i andra tjänste</w:t>
      </w:r>
      <w:r>
        <w:softHyphen/>
        <w:t xml:space="preserve">pensionsdirektivet genomföras. Bemyndigandet överensstämmer i sak med 6 kap. 34 § 10 FRL i lydelsen före den 1 januari 2016. </w:t>
      </w:r>
    </w:p>
    <w:p w14:paraId="0ADA6DBD" w14:textId="77777777" w:rsidR="0034465A" w:rsidRDefault="0034465A" w:rsidP="0034465A">
      <w:pPr>
        <w:pStyle w:val="Brdtextmedindrag"/>
      </w:pPr>
      <w:r>
        <w:rPr>
          <w:i/>
        </w:rPr>
        <w:lastRenderedPageBreak/>
        <w:t>Punkt </w:t>
      </w:r>
      <w:r w:rsidRPr="000D1757">
        <w:rPr>
          <w:i/>
        </w:rPr>
        <w:t>2</w:t>
      </w:r>
      <w:r>
        <w:t xml:space="preserve"> avser värdering av skuldtäckningstillgångar till verkligt värde enligt 14 § och överensstämmer i sak med 6 kap. 34 § 9 FRL i lydelsen före den 1 januari 2016.</w:t>
      </w:r>
    </w:p>
    <w:p w14:paraId="78B0B1A4" w14:textId="77777777" w:rsidR="0034465A" w:rsidRDefault="0034465A" w:rsidP="0034465A">
      <w:pPr>
        <w:pStyle w:val="Brdtextmedindrag"/>
      </w:pPr>
      <w:r>
        <w:rPr>
          <w:i/>
        </w:rPr>
        <w:t>Punkt 3</w:t>
      </w:r>
      <w:r w:rsidRPr="000820FE">
        <w:t xml:space="preserve"> avser</w:t>
      </w:r>
      <w:r>
        <w:t xml:space="preserve"> förande av register över tillgångar som används för skuld</w:t>
      </w:r>
      <w:r>
        <w:softHyphen/>
        <w:t>täckning enligt 16 § och överensstämmer i sak med 6 kap. 14 § 4 FRL.</w:t>
      </w:r>
    </w:p>
    <w:p w14:paraId="2D9BD372" w14:textId="77777777" w:rsidR="0034465A" w:rsidRDefault="0034465A" w:rsidP="0034465A">
      <w:pPr>
        <w:pStyle w:val="Rubrik4utannumrering"/>
      </w:pPr>
      <w:r>
        <w:t xml:space="preserve">7 kap. Kapitalbas </w:t>
      </w:r>
    </w:p>
    <w:p w14:paraId="4E0B816C" w14:textId="77777777" w:rsidR="0034465A" w:rsidRDefault="0034465A" w:rsidP="0034465A">
      <w:pPr>
        <w:pStyle w:val="Rubrik4utannumrering"/>
        <w:spacing w:before="0"/>
      </w:pPr>
      <w:r w:rsidRPr="00DE7F91">
        <w:t>1</w:t>
      </w:r>
      <w:r>
        <w:t> §</w:t>
      </w:r>
    </w:p>
    <w:p w14:paraId="2A70F13D" w14:textId="77777777" w:rsidR="0034465A" w:rsidRDefault="0034465A" w:rsidP="0034465A">
      <w:pPr>
        <w:pStyle w:val="Brdtextmedindrag"/>
        <w:ind w:firstLine="0"/>
      </w:pPr>
      <w:r>
        <w:t>I paragrafen finns grundläggande bestämmelser om tjänstepensions</w:t>
      </w:r>
      <w:r>
        <w:softHyphen/>
        <w:t>företags kapitalbas. Paragrafen genomför artikl</w:t>
      </w:r>
      <w:r w:rsidDel="00905730">
        <w:t>arna</w:t>
      </w:r>
      <w:r>
        <w:t xml:space="preserve"> 15.1 och 16.1 i andra tjänstepensionsdirektivet.</w:t>
      </w:r>
      <w:r w:rsidRPr="00F4543D">
        <w:t xml:space="preserve"> </w:t>
      </w:r>
      <w:r w:rsidRPr="00721A47">
        <w:t>Paragrafen är</w:t>
      </w:r>
      <w:r w:rsidRPr="000820FE" w:rsidDel="000831FB">
        <w:t xml:space="preserve"> </w:t>
      </w:r>
      <w:r w:rsidRPr="00721A47">
        <w:t xml:space="preserve">utformad </w:t>
      </w:r>
      <w:r>
        <w:t xml:space="preserve">efter </w:t>
      </w:r>
      <w:r w:rsidRPr="00721A47">
        <w:t xml:space="preserve">förebild </w:t>
      </w:r>
      <w:r>
        <w:t>av</w:t>
      </w:r>
      <w:r w:rsidRPr="00721A47">
        <w:t xml:space="preserve"> </w:t>
      </w:r>
      <w:r w:rsidRPr="000820FE">
        <w:t xml:space="preserve">7 kap. </w:t>
      </w:r>
      <w:r w:rsidRPr="00721A47">
        <w:t>1 § FRL</w:t>
      </w:r>
      <w:r w:rsidRPr="000820FE">
        <w:t xml:space="preserve"> och 7</w:t>
      </w:r>
      <w:r>
        <w:t> </w:t>
      </w:r>
      <w:r w:rsidRPr="000820FE">
        <w:t>kap. 1</w:t>
      </w:r>
      <w:r>
        <w:t> </w:t>
      </w:r>
      <w:r w:rsidRPr="000820FE">
        <w:t>§ FRL i</w:t>
      </w:r>
      <w:r w:rsidRPr="000820FE" w:rsidDel="00B40389">
        <w:t xml:space="preserve"> </w:t>
      </w:r>
      <w:r w:rsidRPr="000820FE">
        <w:t>lydelse</w:t>
      </w:r>
      <w:r>
        <w:t>n</w:t>
      </w:r>
      <w:r w:rsidRPr="000820FE">
        <w:t xml:space="preserve"> före den 1 januari 2016.</w:t>
      </w:r>
      <w:r>
        <w:t xml:space="preserve"> </w:t>
      </w:r>
      <w:r w:rsidRPr="00CE724B">
        <w:t>Överväg</w:t>
      </w:r>
      <w:r>
        <w:softHyphen/>
      </w:r>
      <w:r w:rsidRPr="00CE724B">
        <w:t xml:space="preserve">andena finns i avsnitt </w:t>
      </w:r>
      <w:r>
        <w:t>8</w:t>
      </w:r>
      <w:r w:rsidRPr="00CE724B">
        <w:t>.4.1.</w:t>
      </w:r>
    </w:p>
    <w:p w14:paraId="49E3854E" w14:textId="6E3D0B3B" w:rsidR="0034465A" w:rsidRDefault="0034465A" w:rsidP="0034465A">
      <w:pPr>
        <w:pStyle w:val="Brdtextmedindrag"/>
      </w:pPr>
      <w:r>
        <w:t xml:space="preserve">Enligt </w:t>
      </w:r>
      <w:r>
        <w:rPr>
          <w:i/>
        </w:rPr>
        <w:t>första stycket</w:t>
      </w:r>
      <w:r>
        <w:t xml:space="preserve"> ska ett tjänstepensionsföretag vid varje tidpunkt, utöver de tillgångar som krävs för skuldtäckning enligt 6 kap. 12 §,</w:t>
      </w:r>
      <w:r w:rsidDel="00B151AF">
        <w:t xml:space="preserve"> </w:t>
      </w:r>
      <w:r>
        <w:t>ha en tillräcklig kapitalbas. Ett tjänstepensionsföretag ska ha tillgångar för skuldtäckning som minst uppgår till ett belopp som motsvarar de försäkringstekniska avsättningar som företaget ska göra enligt bestämmel</w:t>
      </w:r>
      <w:r>
        <w:softHyphen/>
        <w:t>serna i 5 kap. (se författningskommentaren till 6 kap. 12 §). Första stycket innebär att ett tjänstepensionsföretag därutöver ska ha en kapitalbuffert av tillräcklig storlek i form av en kapitalbas.</w:t>
      </w:r>
    </w:p>
    <w:p w14:paraId="387DDA80" w14:textId="77777777" w:rsidR="0034465A" w:rsidRDefault="0034465A" w:rsidP="0034465A">
      <w:pPr>
        <w:pStyle w:val="Brdtextmedindrag"/>
      </w:pPr>
      <w:r>
        <w:t xml:space="preserve">Kapitalbasens storlek ska enligt </w:t>
      </w:r>
      <w:r w:rsidRPr="000820FE">
        <w:rPr>
          <w:i/>
        </w:rPr>
        <w:t>andra</w:t>
      </w:r>
      <w:r>
        <w:t xml:space="preserve"> </w:t>
      </w:r>
      <w:r>
        <w:rPr>
          <w:i/>
        </w:rPr>
        <w:t xml:space="preserve">stycket </w:t>
      </w:r>
      <w:r>
        <w:t>minst uppgå till de kapitalkrav som följer av lagen. Den ska minst uppgå till det risk</w:t>
      </w:r>
      <w:r>
        <w:softHyphen/>
        <w:t>känsliga kapitalkravet beräknat enligt 8 kap. 1–6 §§, men aldrig vara mindre än d</w:t>
      </w:r>
      <w:r w:rsidDel="00722008">
        <w:t>et högsta av minimikapitalkravet beräknat enligt 8</w:t>
      </w:r>
      <w:r>
        <w:t> kap.</w:t>
      </w:r>
      <w:r w:rsidDel="00722008">
        <w:t xml:space="preserve"> 7–12</w:t>
      </w:r>
      <w:r>
        <w:t> §§</w:t>
      </w:r>
      <w:r w:rsidDel="00722008">
        <w:t xml:space="preserve"> eller garanti</w:t>
      </w:r>
      <w:r>
        <w:softHyphen/>
      </w:r>
      <w:r w:rsidDel="00722008">
        <w:t>beloppet enligt 8</w:t>
      </w:r>
      <w:r>
        <w:t> kap.</w:t>
      </w:r>
      <w:r w:rsidDel="00722008">
        <w:t xml:space="preserve"> 13</w:t>
      </w:r>
      <w:r>
        <w:t xml:space="preserve"> och 14 §§</w:t>
      </w:r>
      <w:r w:rsidDel="00722008">
        <w:t>.</w:t>
      </w:r>
    </w:p>
    <w:p w14:paraId="4F34402F" w14:textId="77777777" w:rsidR="0034465A" w:rsidRDefault="0034465A" w:rsidP="0034465A">
      <w:pPr>
        <w:pStyle w:val="Rubrik4utannumrering"/>
      </w:pPr>
      <w:r>
        <w:t>2 §</w:t>
      </w:r>
    </w:p>
    <w:p w14:paraId="228F2331" w14:textId="77777777" w:rsidR="0034465A" w:rsidRDefault="0034465A" w:rsidP="0034465A">
      <w:pPr>
        <w:pStyle w:val="Brdtext"/>
      </w:pPr>
      <w:r>
        <w:t>I paragrafen finns en bestämmelse om vilka poster som t</w:t>
      </w:r>
      <w:r w:rsidRPr="00B151AF">
        <w:t>jänstepensions</w:t>
      </w:r>
      <w:r>
        <w:softHyphen/>
      </w:r>
      <w:r w:rsidRPr="00B151AF">
        <w:t>företags</w:t>
      </w:r>
      <w:r>
        <w:t xml:space="preserve"> kapitalbas får omfatta utan att det krävs särskilt tillstånd från Finansinspektionen enligt 3 §. Para</w:t>
      </w:r>
      <w:r>
        <w:softHyphen/>
        <w:t>grafen genomför, tillsammans med 4 §, artikel 16.2 i andra tjänstepensions</w:t>
      </w:r>
      <w:r>
        <w:softHyphen/>
        <w:t>direktivet. Den motsvarar i allt väsent</w:t>
      </w:r>
      <w:r>
        <w:softHyphen/>
        <w:t xml:space="preserve">ligt </w:t>
      </w:r>
      <w:r w:rsidRPr="0081496A">
        <w:t>7 kap. 2 § första stycket FRL i</w:t>
      </w:r>
      <w:r w:rsidRPr="0081496A" w:rsidDel="00B40389">
        <w:t xml:space="preserve"> </w:t>
      </w:r>
      <w:r w:rsidRPr="0081496A">
        <w:t>lydelse</w:t>
      </w:r>
      <w:r>
        <w:t>n</w:t>
      </w:r>
      <w:r w:rsidRPr="0081496A">
        <w:t xml:space="preserve"> före den</w:t>
      </w:r>
      <w:r>
        <w:t> </w:t>
      </w:r>
      <w:r w:rsidRPr="0081496A">
        <w:t>1 januari 2016 samt 7 kap. 22 § 1982 års FRL</w:t>
      </w:r>
      <w:r>
        <w:t>. Över</w:t>
      </w:r>
      <w:r>
        <w:softHyphen/>
        <w:t>vägandena finns i avsnitt 8.4.2.</w:t>
      </w:r>
    </w:p>
    <w:p w14:paraId="6845D9A7" w14:textId="77777777" w:rsidR="0034465A" w:rsidRDefault="0034465A" w:rsidP="0034465A">
      <w:pPr>
        <w:pStyle w:val="Brdtextmedindrag"/>
      </w:pPr>
      <w:r>
        <w:t xml:space="preserve">Kapitalbasen får enligt </w:t>
      </w:r>
      <w:r w:rsidRPr="000820FE">
        <w:rPr>
          <w:i/>
        </w:rPr>
        <w:t>punkt</w:t>
      </w:r>
      <w:r>
        <w:rPr>
          <w:i/>
        </w:rPr>
        <w:t> </w:t>
      </w:r>
      <w:r w:rsidRPr="000820FE">
        <w:rPr>
          <w:i/>
        </w:rPr>
        <w:t>1</w:t>
      </w:r>
      <w:r>
        <w:t xml:space="preserve"> omfatta inbetalt aktiekapital, garanti</w:t>
      </w:r>
      <w:r>
        <w:softHyphen/>
        <w:t xml:space="preserve">kapital eller verksamhetskapital. I förtydligande syfte anges i </w:t>
      </w:r>
      <w:r w:rsidRPr="000820FE">
        <w:rPr>
          <w:i/>
        </w:rPr>
        <w:t>punkt</w:t>
      </w:r>
      <w:r>
        <w:rPr>
          <w:i/>
        </w:rPr>
        <w:t> </w:t>
      </w:r>
      <w:r w:rsidRPr="000820FE">
        <w:rPr>
          <w:i/>
        </w:rPr>
        <w:t>2</w:t>
      </w:r>
      <w:r>
        <w:t xml:space="preserve"> att kapitalbasen även får omfatta ett tjänstepensionsföretags konsoliderings</w:t>
      </w:r>
      <w:r>
        <w:softHyphen/>
        <w:t xml:space="preserve">fond. Konsolideringsfonden är en buffertfond inom kategorin eget kapital för företag som meddelar livförsäkring och som inte får dela ut vinst (prop. 1998/99:87 s. 208). Den har även hittills fått ingå i kapitalbasen för företag som meddelar tjänstepensionsförsäkring men då i posten övrigt eget kapital. Av </w:t>
      </w:r>
      <w:r w:rsidRPr="000820FE">
        <w:rPr>
          <w:i/>
        </w:rPr>
        <w:t>punkt</w:t>
      </w:r>
      <w:r>
        <w:rPr>
          <w:i/>
        </w:rPr>
        <w:t>erna </w:t>
      </w:r>
      <w:r w:rsidRPr="000820FE">
        <w:rPr>
          <w:i/>
        </w:rPr>
        <w:t>3</w:t>
      </w:r>
      <w:r>
        <w:t xml:space="preserve"> och </w:t>
      </w:r>
      <w:r w:rsidRPr="000820FE">
        <w:rPr>
          <w:i/>
        </w:rPr>
        <w:t>4</w:t>
      </w:r>
      <w:r>
        <w:t xml:space="preserve"> följer att kapitalbasen också får omfatta övrigt eget kapital och obeskattade reserver.</w:t>
      </w:r>
    </w:p>
    <w:p w14:paraId="5ABBC71D" w14:textId="1D4D302D" w:rsidR="0034465A" w:rsidRDefault="0034465A" w:rsidP="0034465A">
      <w:pPr>
        <w:pStyle w:val="Brdtextmedindrag"/>
      </w:pPr>
      <w:r>
        <w:t>I 8 § finns ett bemyndigande för regeringen eller den myndighet som regeringen bestämmer att meddela föreskrifter om bl.a. omfattningen av de poster i kapitalbasen som anges i paragrafen. Ett sådant bemyndigande kan utnyttjas för att säkerställa att andra tjänstepensionsdirektivets krav uppfylls när det gäller att kapitalbasen i den nu aktuella delen ska mot</w:t>
      </w:r>
      <w:r w:rsidR="007170DD">
        <w:softHyphen/>
      </w:r>
      <w:r>
        <w:lastRenderedPageBreak/>
        <w:t>svaras av tillgångar som är fria från alla förutsebara förpliktelser. Omfatt</w:t>
      </w:r>
      <w:r w:rsidR="007170DD">
        <w:softHyphen/>
      </w:r>
      <w:r>
        <w:t>ningen av de poster som räknas upp i paragrafen bestäms annars i huvud</w:t>
      </w:r>
      <w:r w:rsidR="007170DD">
        <w:softHyphen/>
      </w:r>
      <w:r>
        <w:t>sak av de regler för extern redovisning som tjänstepensionsföretaget tillämpar.</w:t>
      </w:r>
    </w:p>
    <w:p w14:paraId="70D28F81" w14:textId="77777777" w:rsidR="0034465A" w:rsidRDefault="0034465A" w:rsidP="0034465A">
      <w:pPr>
        <w:pStyle w:val="Rubrik4utannumrering"/>
      </w:pPr>
      <w:r>
        <w:t>3 §</w:t>
      </w:r>
    </w:p>
    <w:p w14:paraId="58D83E40" w14:textId="77777777" w:rsidR="0034465A" w:rsidRDefault="0034465A" w:rsidP="0034465A">
      <w:pPr>
        <w:pStyle w:val="Brdtext"/>
      </w:pPr>
      <w:r>
        <w:t>P</w:t>
      </w:r>
      <w:r w:rsidRPr="003756BC">
        <w:t xml:space="preserve">aragrafen </w:t>
      </w:r>
      <w:r>
        <w:t>innehåller en bestämmelse om att</w:t>
      </w:r>
      <w:r w:rsidRPr="003756BC">
        <w:t xml:space="preserve"> </w:t>
      </w:r>
      <w:r>
        <w:t>Finansinspektionen</w:t>
      </w:r>
      <w:r w:rsidRPr="003756BC">
        <w:t xml:space="preserve"> i ett enskilt fall </w:t>
      </w:r>
      <w:r>
        <w:t xml:space="preserve">får </w:t>
      </w:r>
      <w:r w:rsidRPr="003756BC">
        <w:t xml:space="preserve">besluta att </w:t>
      </w:r>
      <w:r>
        <w:t xml:space="preserve">också </w:t>
      </w:r>
      <w:r w:rsidRPr="003756BC">
        <w:t>andra poster än de som anges i 2</w:t>
      </w:r>
      <w:r>
        <w:t> § får ingå i kapitalbasen</w:t>
      </w:r>
      <w:r w:rsidRPr="003756BC">
        <w:t xml:space="preserve">. Paragrafen genomför </w:t>
      </w:r>
      <w:r>
        <w:t xml:space="preserve">delvis </w:t>
      </w:r>
      <w:r w:rsidRPr="003756BC">
        <w:t xml:space="preserve">artikel </w:t>
      </w:r>
      <w:r>
        <w:t xml:space="preserve">16.3 och </w:t>
      </w:r>
      <w:r w:rsidRPr="003756BC">
        <w:t>16.4 i andra tjänstepensionsdirektivet.</w:t>
      </w:r>
      <w:r w:rsidRPr="00C33EF0">
        <w:t xml:space="preserve"> </w:t>
      </w:r>
      <w:r w:rsidRPr="003756BC">
        <w:t xml:space="preserve">Paragrafen är utformad </w:t>
      </w:r>
      <w:r>
        <w:t>efter förebild av</w:t>
      </w:r>
      <w:r w:rsidRPr="003756BC">
        <w:t xml:space="preserve"> 7</w:t>
      </w:r>
      <w:r>
        <w:t> kap.</w:t>
      </w:r>
      <w:r w:rsidRPr="003756BC">
        <w:t xml:space="preserve"> 3</w:t>
      </w:r>
      <w:r>
        <w:t> §</w:t>
      </w:r>
      <w:r w:rsidRPr="003756BC">
        <w:t xml:space="preserve"> FRL i</w:t>
      </w:r>
      <w:r w:rsidRPr="003756BC" w:rsidDel="00B40389">
        <w:t xml:space="preserve"> </w:t>
      </w:r>
      <w:r w:rsidRPr="003756BC">
        <w:t>lydelse</w:t>
      </w:r>
      <w:r>
        <w:t>n</w:t>
      </w:r>
      <w:r w:rsidRPr="003756BC">
        <w:t xml:space="preserve"> före den 1 januari 2016.</w:t>
      </w:r>
      <w:r>
        <w:t xml:space="preserve"> Övervägandena finns i avsnitt 8.4.2.</w:t>
      </w:r>
    </w:p>
    <w:p w14:paraId="7AD8F6C9" w14:textId="77777777" w:rsidR="0034465A" w:rsidRDefault="0034465A" w:rsidP="0034465A">
      <w:pPr>
        <w:pStyle w:val="Brdtextmedindrag"/>
      </w:pPr>
      <w:r>
        <w:t>Tillstånd enligt paragrafen får endast meddelas på tjänstepensions</w:t>
      </w:r>
      <w:r>
        <w:softHyphen/>
        <w:t>företagets begäran, dvs. efter ansökan från företaget. Finansinspektionen får inte tillåta att andra poster ingår i kapital</w:t>
      </w:r>
      <w:r>
        <w:softHyphen/>
        <w:t>basen än de som medlems</w:t>
      </w:r>
      <w:r>
        <w:softHyphen/>
        <w:t>staterna får tillåta enligt artikel 16.3 och 16.4 i andra tjänstepensions</w:t>
      </w:r>
      <w:r>
        <w:softHyphen/>
        <w:t>direktivet.</w:t>
      </w:r>
    </w:p>
    <w:p w14:paraId="70807F8B" w14:textId="77777777" w:rsidR="0034465A" w:rsidRDefault="0034465A" w:rsidP="0034465A">
      <w:pPr>
        <w:pStyle w:val="Brdtextmedindrag"/>
      </w:pPr>
      <w:r>
        <w:t>I 8 § finns ett bemyndigande för regeringen eller den myndighet som regeringen bestämmer att meddela föreskrifter om bl.a. villkor för att ta in och bestämma omfattningen av poster i kapitalbasen. Genom sådana föreskrifter kan artikel 16.4 i andra tjänstepensions</w:t>
      </w:r>
      <w:r>
        <w:softHyphen/>
        <w:t xml:space="preserve">direktivet genomföras fullt ut. Genom bemyndigandet kan även föreskrifter meddelas om sådant kapital som medlemsstaterna får tillåta i kapitalbasen enligt artikel 16.3 i </w:t>
      </w:r>
      <w:r w:rsidRPr="006B49D6">
        <w:t>direktivet</w:t>
      </w:r>
      <w:r w:rsidDel="00BF57FF">
        <w:t>.</w:t>
      </w:r>
    </w:p>
    <w:p w14:paraId="0CA9E186" w14:textId="77777777" w:rsidR="0034465A" w:rsidRDefault="0034465A" w:rsidP="0034465A">
      <w:pPr>
        <w:pStyle w:val="Rubrik4utannumrering"/>
      </w:pPr>
      <w:r>
        <w:t>4 §</w:t>
      </w:r>
    </w:p>
    <w:p w14:paraId="6C3D860D" w14:textId="746BD2C9" w:rsidR="0034465A" w:rsidRDefault="0034465A" w:rsidP="0034465A">
      <w:pPr>
        <w:pStyle w:val="Brdtext"/>
      </w:pPr>
      <w:r>
        <w:t>I paragrafen finns en bestämmelse om att tjänstepensionsföretaget ska räkna av immateriella tillgångar, utdelningar och förutbetalda anskaff</w:t>
      </w:r>
      <w:r>
        <w:softHyphen/>
        <w:t>ningskostnader från kapitalbasen. Paragrafen genomför, tillsammans med 2 §, artikel 16.2 i andra tjänste</w:t>
      </w:r>
      <w:r>
        <w:softHyphen/>
        <w:t>pensionsdirektivet. Övervägandena finns i avsnitt 8.4.2.</w:t>
      </w:r>
    </w:p>
    <w:p w14:paraId="0F4C9FA8" w14:textId="77777777" w:rsidR="0034465A" w:rsidRDefault="0034465A" w:rsidP="0034465A">
      <w:pPr>
        <w:pStyle w:val="Rubrik4utannumrering"/>
      </w:pPr>
      <w:r>
        <w:t>5 §</w:t>
      </w:r>
    </w:p>
    <w:p w14:paraId="0995981F" w14:textId="77777777" w:rsidR="0034465A" w:rsidRDefault="0034465A" w:rsidP="0034465A">
      <w:pPr>
        <w:pStyle w:val="Brdtext"/>
      </w:pPr>
      <w:r>
        <w:t>Paragrafen innehåller bestämmelser om att ett tjänstepensionsföretag också ska räkna av aktier och tillskott i vissa företag från kapitalbasen. Paragrafen är utformad efter förebild av 7 kap. 4 § FRL i</w:t>
      </w:r>
      <w:r w:rsidDel="00B40389">
        <w:t xml:space="preserve"> </w:t>
      </w:r>
      <w:r>
        <w:t>lydelsen före den 1 januari 2016. Över</w:t>
      </w:r>
      <w:r>
        <w:softHyphen/>
        <w:t>vägandena finns i avsnitt 8.4.2.</w:t>
      </w:r>
    </w:p>
    <w:p w14:paraId="4AF9978E" w14:textId="67825CEE" w:rsidR="0034465A" w:rsidRDefault="0034465A" w:rsidP="0034465A">
      <w:pPr>
        <w:pStyle w:val="Brdtextmedindrag"/>
      </w:pPr>
      <w:r>
        <w:t xml:space="preserve">Av </w:t>
      </w:r>
      <w:r w:rsidRPr="000820FE">
        <w:rPr>
          <w:i/>
        </w:rPr>
        <w:t>första stycket</w:t>
      </w:r>
      <w:r>
        <w:t xml:space="preserve"> följer att det är det bokförda värdet som ska räknas av. Vidare anges vilka innehav av aktier och tillskott som omfattas av skyldig</w:t>
      </w:r>
      <w:r w:rsidR="005A131B">
        <w:softHyphen/>
      </w:r>
      <w:r>
        <w:t>heten att göra avräkning.</w:t>
      </w:r>
    </w:p>
    <w:p w14:paraId="64380890" w14:textId="5D4B70F4" w:rsidR="0034465A" w:rsidRDefault="0034465A" w:rsidP="00D04BFD">
      <w:pPr>
        <w:pStyle w:val="Brdtextmedindrag"/>
      </w:pPr>
      <w:r>
        <w:t xml:space="preserve">I </w:t>
      </w:r>
      <w:r w:rsidRPr="000820FE">
        <w:rPr>
          <w:i/>
        </w:rPr>
        <w:t>andra stycket</w:t>
      </w:r>
      <w:r>
        <w:t xml:space="preserve"> anges när avräkning ska göras för de innehav som anges i första stycket. Med termen företag avses här det företag som tjänste</w:t>
      </w:r>
      <w:r>
        <w:softHyphen/>
        <w:t>pensionsföretaget har ett innehav i enligt någon av punkterna i första stycket. I jämförelse med 7 kap. 4 § FRL i</w:t>
      </w:r>
      <w:r w:rsidDel="00B40389">
        <w:t xml:space="preserve"> </w:t>
      </w:r>
      <w:r>
        <w:t xml:space="preserve">lydelsen före den 1 januari 2016 har </w:t>
      </w:r>
      <w:r>
        <w:rPr>
          <w:i/>
        </w:rPr>
        <w:t>andra stycket </w:t>
      </w:r>
      <w:r w:rsidRPr="000820FE">
        <w:rPr>
          <w:i/>
        </w:rPr>
        <w:t>2</w:t>
      </w:r>
      <w:r>
        <w:rPr>
          <w:i/>
        </w:rPr>
        <w:t> </w:t>
      </w:r>
      <w:r w:rsidRPr="000820FE">
        <w:rPr>
          <w:i/>
        </w:rPr>
        <w:t>b</w:t>
      </w:r>
      <w:r w:rsidRPr="00BC59AD">
        <w:t xml:space="preserve"> </w:t>
      </w:r>
      <w:r w:rsidRPr="000820FE">
        <w:t>en annorlunda utformning</w:t>
      </w:r>
      <w:r>
        <w:t xml:space="preserve">. Det föranleds av att </w:t>
      </w:r>
      <w:r w:rsidRPr="000820FE">
        <w:t xml:space="preserve">begreppet intresseföretag inte används i lagen. </w:t>
      </w:r>
      <w:r>
        <w:t>Någon ändring i sak är dock inte avsedd. I</w:t>
      </w:r>
      <w:r w:rsidRPr="000820FE">
        <w:t xml:space="preserve">nnehållet </w:t>
      </w:r>
      <w:r>
        <w:t xml:space="preserve">i bestämmelsen motsvarar </w:t>
      </w:r>
      <w:r w:rsidRPr="000820FE">
        <w:t>definitionen av intresse</w:t>
      </w:r>
      <w:r w:rsidR="00ED1D58">
        <w:softHyphen/>
      </w:r>
      <w:r w:rsidRPr="000820FE">
        <w:t>företag i 1</w:t>
      </w:r>
      <w:r>
        <w:t> </w:t>
      </w:r>
      <w:r w:rsidRPr="000820FE">
        <w:t>kap. 13</w:t>
      </w:r>
      <w:r>
        <w:t> </w:t>
      </w:r>
      <w:r w:rsidRPr="000820FE">
        <w:t xml:space="preserve">§ </w:t>
      </w:r>
      <w:r>
        <w:t>FRL i</w:t>
      </w:r>
      <w:r w:rsidDel="00B40389">
        <w:t xml:space="preserve"> </w:t>
      </w:r>
      <w:r>
        <w:t xml:space="preserve">lydelsen före den 1 januari 2016. </w:t>
      </w:r>
    </w:p>
    <w:p w14:paraId="593F1D38" w14:textId="77777777" w:rsidR="00D04BFD" w:rsidRDefault="00D04BFD" w:rsidP="00D04BFD">
      <w:pPr>
        <w:pStyle w:val="Brdtextmedindrag"/>
      </w:pPr>
    </w:p>
    <w:p w14:paraId="54AD5E51" w14:textId="77777777" w:rsidR="0034465A" w:rsidRDefault="0034465A" w:rsidP="00D04BFD">
      <w:pPr>
        <w:pStyle w:val="Rubrik4utannumrering"/>
        <w:spacing w:before="120"/>
      </w:pPr>
      <w:r>
        <w:lastRenderedPageBreak/>
        <w:t>6 §</w:t>
      </w:r>
    </w:p>
    <w:p w14:paraId="1A0839BF" w14:textId="77777777" w:rsidR="0034465A" w:rsidRDefault="0034465A" w:rsidP="0034465A">
      <w:pPr>
        <w:pStyle w:val="Brdtext"/>
      </w:pPr>
      <w:r>
        <w:t>I paragrafen finns en bestämmelse om när avräkning enligt 5 § inte ska göras. Paragrafen är utformad efter förebild av 7 kap. 5 § FRL i</w:t>
      </w:r>
      <w:r w:rsidDel="00B40389">
        <w:t xml:space="preserve"> </w:t>
      </w:r>
      <w:r>
        <w:t>lydelsen före den 1 januari 2016. Övervägandena finns i avsnitt 8.4.2.</w:t>
      </w:r>
    </w:p>
    <w:p w14:paraId="489C1294" w14:textId="754BDA59" w:rsidR="0034465A" w:rsidRPr="00587901" w:rsidRDefault="0034465A" w:rsidP="0034465A">
      <w:pPr>
        <w:pStyle w:val="Brdtextmedindrag"/>
      </w:pPr>
      <w:r>
        <w:t>Uttrycket grupptillsyn med avseende på gruppsolvens avser bl.a. tillsyn enligt 16 kap. 15–23 §§. Även motsvarande tillsyn enligt Solvens II-regel</w:t>
      </w:r>
      <w:r w:rsidR="005A131B">
        <w:softHyphen/>
      </w:r>
      <w:r>
        <w:t>verket om</w:t>
      </w:r>
      <w:r>
        <w:softHyphen/>
        <w:t>fattas av undantaget, liksom tillsyn enligt lagen (2006:531) om särskild tillsyn över finansiella konglomerat.</w:t>
      </w:r>
    </w:p>
    <w:p w14:paraId="26818877" w14:textId="77777777" w:rsidR="0034465A" w:rsidRPr="007506D9" w:rsidRDefault="0034465A" w:rsidP="0034465A">
      <w:pPr>
        <w:pStyle w:val="Rubrik4utannumrering"/>
      </w:pPr>
      <w:r w:rsidRPr="007506D9">
        <w:t>7 §</w:t>
      </w:r>
    </w:p>
    <w:p w14:paraId="525D08C2" w14:textId="77777777" w:rsidR="0034465A" w:rsidRDefault="0034465A" w:rsidP="0034465A">
      <w:pPr>
        <w:pStyle w:val="Brdtext"/>
      </w:pPr>
      <w:r>
        <w:t>Paragrafen behandlar avräkning från kapitalbasen på grund av skillnader i värderingen av de försäkrings</w:t>
      </w:r>
      <w:r>
        <w:softHyphen/>
        <w:t xml:space="preserve">tekniska avsättningarna. </w:t>
      </w:r>
      <w:r w:rsidRPr="00BF57FF">
        <w:t xml:space="preserve">Övervägandena finns i avsnitt </w:t>
      </w:r>
      <w:r>
        <w:t>8</w:t>
      </w:r>
      <w:r w:rsidRPr="00BF57FF">
        <w:t>.4.3.</w:t>
      </w:r>
    </w:p>
    <w:p w14:paraId="5625D7E9" w14:textId="77777777" w:rsidR="0034465A" w:rsidRDefault="0034465A" w:rsidP="0034465A">
      <w:pPr>
        <w:pStyle w:val="Brdtextmedindrag"/>
      </w:pPr>
      <w:r>
        <w:t xml:space="preserve">Värderingen av posterna i kapitalbasen för tjänstepensionsföretag följer de värderingsregler som tillämpas enligt </w:t>
      </w:r>
      <w:bookmarkStart w:id="6844" w:name="_Hlk3969770"/>
      <w:r>
        <w:t>lagen (1995:1560) om årsredo</w:t>
      </w:r>
      <w:r>
        <w:softHyphen/>
        <w:t>visning i försäkringsföretag</w:t>
      </w:r>
      <w:bookmarkEnd w:id="6844"/>
      <w:r>
        <w:t>. Regleringen bygger i stor utsträckning på internationella redovisningsstandarder och omfattar även regler för beräk</w:t>
      </w:r>
      <w:r>
        <w:softHyphen/>
        <w:t>ningen av de försäkringstekniska avsättningarna. De regler för extern redo</w:t>
      </w:r>
      <w:r>
        <w:softHyphen/>
        <w:t>visning som tjänstepensionsföretaget tillämpar påverkar storleken på det kapital som får ingå i kapitalbasen enligt 2 § och då framför allt omfatt</w:t>
      </w:r>
      <w:r>
        <w:softHyphen/>
        <w:t>ningen av posten övrigt eget kapital. Värderingen kan i vissa fall avvika från resultatet av den beräkning av de försäkringstekniska avsättningarna som företaget gör med tillämpning av 5 kap. 2 §. I den</w:t>
      </w:r>
      <w:r w:rsidDel="003A1A94">
        <w:t xml:space="preserve"> </w:t>
      </w:r>
      <w:r>
        <w:t>paragrafen finns bestämmelser om hur de försäkringstekniska avsättningarna ska beräknas för solvensändamål. Av denna paragraf följer att skillnaden mellan be</w:t>
      </w:r>
      <w:r>
        <w:softHyphen/>
        <w:t>loppen ska räknas av från kapitalbasen om det belopp som de försäkrings</w:t>
      </w:r>
      <w:r>
        <w:softHyphen/>
        <w:t>tekniska avsättningarna uppgår till enligt 5 kap. 2 § är högre än det belopp som de försäkringstekniska avsättningarna uppgår till enligt de regler för extern redovisning som tjänstepensionsföretaget tillämpar. Syftet med avräkningen är att beräkningen enligt 5 kap. 2 § ska bestämma den lägsta tillåtna nivån för kapitalbasens storlek i nu aktuellt avseende.</w:t>
      </w:r>
    </w:p>
    <w:p w14:paraId="04D8F2E5" w14:textId="77777777" w:rsidR="0034465A" w:rsidRDefault="0034465A" w:rsidP="0034465A">
      <w:pPr>
        <w:pStyle w:val="Rubrik4utannumrering"/>
      </w:pPr>
      <w:r>
        <w:t>8 §</w:t>
      </w:r>
    </w:p>
    <w:p w14:paraId="11EAE83A" w14:textId="77777777" w:rsidR="0034465A" w:rsidRDefault="0034465A" w:rsidP="0034465A">
      <w:pPr>
        <w:pStyle w:val="Brdtextmedindrag"/>
        <w:ind w:firstLine="0"/>
      </w:pPr>
      <w:r>
        <w:t>Paragrafen innehåller ett bemyndigande för regeringen eller den myndig</w:t>
      </w:r>
      <w:r>
        <w:softHyphen/>
        <w:t>het som regeringen bestämmer att meddela föreskrifter om villkor för att ta in, räkna av och bestämma omfattningen av poster i kapitalbasen samt hur den i övrigt ska beräknas. Paragrafen motsvarar 7 kap. 21 § 1 FRL i</w:t>
      </w:r>
      <w:r w:rsidDel="00B40389">
        <w:t xml:space="preserve"> </w:t>
      </w:r>
      <w:r>
        <w:t>lydelsen före den 1 januari 2016. Övervägandena finns i avsnitt 8.4.2.</w:t>
      </w:r>
    </w:p>
    <w:p w14:paraId="7BDBB2E9" w14:textId="77777777" w:rsidR="0034465A" w:rsidRDefault="0034465A" w:rsidP="0034465A">
      <w:pPr>
        <w:pStyle w:val="Brdtextmedindrag"/>
      </w:pPr>
      <w:r>
        <w:t>När det gäller kapitalbasens sammansättning enligt 2 § ger bemyn</w:t>
      </w:r>
      <w:r>
        <w:softHyphen/>
        <w:t>digandet möjlighet att säkerställa att tjänstepensionsföretag får räkna med sådant kapital i kapitalbasen som uppfyller de krav som framgår av andra tjänstepensionsdirektivet. För att kapital ska få räknas med i kapitalbasen utan krav på tillstånd förutsätts enligt direktivet att kapitalet motsvaras av tillgångar i tjänstepensionsföretaget som är fria från alla förutsebara förpliktelser.</w:t>
      </w:r>
    </w:p>
    <w:p w14:paraId="366B9D8A" w14:textId="77777777" w:rsidR="0034465A" w:rsidRDefault="0034465A" w:rsidP="0034465A">
      <w:pPr>
        <w:pStyle w:val="Brdtextmedindrag"/>
      </w:pPr>
      <w:r>
        <w:t>Genom föreskrifter som meddelas med stöd av bemyndigandet kan</w:t>
      </w:r>
      <w:r w:rsidDel="0002772B">
        <w:t xml:space="preserve"> </w:t>
      </w:r>
      <w:r>
        <w:t>bl.a. artikel 16.4 i andra tjänste</w:t>
      </w:r>
      <w:r>
        <w:softHyphen/>
        <w:t>pensionsdirektivet genomföras fullt ut.</w:t>
      </w:r>
      <w:r w:rsidRPr="00305140">
        <w:t xml:space="preserve"> </w:t>
      </w:r>
      <w:r>
        <w:t>Genom bemyn</w:t>
      </w:r>
      <w:r>
        <w:softHyphen/>
        <w:t>digandet kan även föreskrifter meddelas om sådant kapital som medlems</w:t>
      </w:r>
      <w:r>
        <w:softHyphen/>
        <w:t xml:space="preserve">staterna får tillåta i kapitalbasen enligt artikel 16.3 i direktivet. </w:t>
      </w:r>
      <w:r>
        <w:lastRenderedPageBreak/>
        <w:t>Bemyndig</w:t>
      </w:r>
      <w:r>
        <w:softHyphen/>
        <w:t>andet ger också utrymme för att i så fall fullt ut genomföra artikel 16.3 i fråga om de villkor och begräns</w:t>
      </w:r>
      <w:r>
        <w:softHyphen/>
        <w:t>ningar som anges där.</w:t>
      </w:r>
    </w:p>
    <w:p w14:paraId="59878B93" w14:textId="77777777" w:rsidR="0034465A" w:rsidRPr="00277FD5" w:rsidRDefault="0034465A" w:rsidP="0034465A">
      <w:pPr>
        <w:pStyle w:val="Rubrik4utannumrering"/>
      </w:pPr>
      <w:r w:rsidRPr="00277FD5">
        <w:t>8 kap. Kapitalkrav</w:t>
      </w:r>
    </w:p>
    <w:p w14:paraId="40027B71" w14:textId="77777777" w:rsidR="0034465A" w:rsidRPr="00613BFE" w:rsidRDefault="0034465A" w:rsidP="0034465A">
      <w:pPr>
        <w:pStyle w:val="Brdtext"/>
      </w:pPr>
      <w:r>
        <w:t>Kapitlet innehåller bestämmelser om hur ett tjänstepensionsföretag ska beräkna det riskkänsliga kapitalkravet och minimikapitalkravet. I kapitlet</w:t>
      </w:r>
      <w:r w:rsidDel="007A4FDA">
        <w:t xml:space="preserve"> </w:t>
      </w:r>
      <w:r>
        <w:t>finns även bestämmelser om garantibeloppet för tjänstepensionsföretag. Vidare anges när Finansinspektionen ska underrättas om bristande upp</w:t>
      </w:r>
      <w:r>
        <w:softHyphen/>
        <w:t>fyllelse av kapitalkraven.</w:t>
      </w:r>
    </w:p>
    <w:p w14:paraId="3A466D40" w14:textId="77777777" w:rsidR="0034465A" w:rsidRDefault="0034465A" w:rsidP="0034465A">
      <w:pPr>
        <w:pStyle w:val="Brdtextmedindrag"/>
      </w:pPr>
      <w:r>
        <w:t>Det riskkänsliga kapitalkravet syftar till att säkerställa att ett tjänste</w:t>
      </w:r>
      <w:r>
        <w:softHyphen/>
        <w:t>pensionsföretag har en tillräcklig kapitalbas (buffertkapital) som ska täcka alla oförutsedda förluster i verksamheten. Minimikapitalkravet motsvarar det kapitalkrav som följer av andra tjänstepensionsdirektivet. Kapitalbasen ska minst uppgå till garantibeloppet för att ett tjänstepensionsföretag ska få starta och driva sin verksamhet. Förhållandet mellan kapitalkraven, garantibeloppet och den minsta tillåtna storleken på kapitalbasen regleras i 7 kap. 1 §.</w:t>
      </w:r>
    </w:p>
    <w:p w14:paraId="3ADA09DD" w14:textId="77777777" w:rsidR="0034465A" w:rsidRPr="008158BB" w:rsidRDefault="0034465A" w:rsidP="00D04BFD">
      <w:pPr>
        <w:pStyle w:val="Brdtextmedindrag"/>
      </w:pPr>
      <w:r>
        <w:t>I 15 kap. finns bestämmelser om ingripande från Finansinspektionen vid bristande uppfyllelse av det riskkänsliga kapitalkravet, minimikapital</w:t>
      </w:r>
      <w:r>
        <w:softHyphen/>
        <w:t>kravet eller garantibeloppet</w:t>
      </w:r>
      <w:r w:rsidRPr="00FF0681">
        <w:t xml:space="preserve"> </w:t>
      </w:r>
      <w:r>
        <w:t>och om skyldigheten att upprätta en åtgärds</w:t>
      </w:r>
      <w:r>
        <w:softHyphen/>
        <w:t>plan.</w:t>
      </w:r>
    </w:p>
    <w:p w14:paraId="59B9466A" w14:textId="77777777" w:rsidR="0034465A" w:rsidRPr="00EB1E4D" w:rsidRDefault="0034465A" w:rsidP="007F32A2">
      <w:pPr>
        <w:pStyle w:val="Rubrik4utannumrering"/>
      </w:pPr>
      <w:r w:rsidRPr="00EB1E4D">
        <w:t>1</w:t>
      </w:r>
      <w:r>
        <w:t> §</w:t>
      </w:r>
    </w:p>
    <w:p w14:paraId="33CF3643" w14:textId="4B1244E1" w:rsidR="0034465A" w:rsidRDefault="0034465A" w:rsidP="0034465A">
      <w:pPr>
        <w:pStyle w:val="Brdtextmedindrag"/>
        <w:ind w:firstLine="0"/>
      </w:pPr>
      <w:r>
        <w:t xml:space="preserve">I paragrafen finns bestämmelser om beräkningen av det riskkänsliga kapitalkravet. Paragrafen är utformad efter förebild av 8 kap. 1 § FRL. </w:t>
      </w:r>
      <w:r w:rsidRPr="00003F04">
        <w:t>Över</w:t>
      </w:r>
      <w:r>
        <w:softHyphen/>
      </w:r>
      <w:r w:rsidRPr="00003F04">
        <w:t xml:space="preserve">vägandena finns i avsnitt </w:t>
      </w:r>
      <w:r>
        <w:t>8</w:t>
      </w:r>
      <w:r w:rsidRPr="00003F04">
        <w:t>.5.1.</w:t>
      </w:r>
    </w:p>
    <w:p w14:paraId="2F617571" w14:textId="77777777" w:rsidR="0034465A" w:rsidRDefault="0034465A" w:rsidP="0034465A">
      <w:pPr>
        <w:pStyle w:val="Brdtextmedindrag"/>
      </w:pPr>
      <w:r>
        <w:t xml:space="preserve">I </w:t>
      </w:r>
      <w:r>
        <w:rPr>
          <w:i/>
        </w:rPr>
        <w:t>första stycket</w:t>
      </w:r>
      <w:r>
        <w:t xml:space="preserve"> anges att det riskkänsliga kapitalkravet utgör den minsta storlek på kapitalbasen som krävs för att tjänstepensionsföretaget med 97 procents sannolikhet ska ha tillgångar under kommande tolv månader som täcker värdet av företagets åtaganden (skyddsnivå). Vidare klargörs att den fastställda skyddsnivån ska beaktas även vid beräk</w:t>
      </w:r>
      <w:r>
        <w:softHyphen/>
        <w:t>ningen av kapitalkravet för var och en av de risker som ingår i det risk</w:t>
      </w:r>
      <w:r>
        <w:softHyphen/>
        <w:t>känsliga kapitalkravet. Att det riskkänsliga kapitalkravet ska beräknas utifrån förhållandena under en tolvmånadersperiod medför att företaget ska beakta såväl befintliga som sådana nya åtaganden som kan förväntas tillkomma under denna period.</w:t>
      </w:r>
    </w:p>
    <w:p w14:paraId="48E3465E" w14:textId="77777777" w:rsidR="0034465A" w:rsidRDefault="0034465A" w:rsidP="0034465A">
      <w:pPr>
        <w:pStyle w:val="Brdtextmedindrag"/>
      </w:pPr>
      <w:r>
        <w:t xml:space="preserve">I </w:t>
      </w:r>
      <w:r>
        <w:rPr>
          <w:i/>
        </w:rPr>
        <w:t>andra stycket</w:t>
      </w:r>
      <w:r>
        <w:t xml:space="preserve"> anges att det riskkänsliga kapitalkravet ska beräknas under antagandet att tjänstepensionsföretaget kommer att fortsätta driva sin verksamhet (fortlevnadsprincipen).</w:t>
      </w:r>
    </w:p>
    <w:p w14:paraId="520F6794" w14:textId="77777777" w:rsidR="0034465A" w:rsidRDefault="0034465A" w:rsidP="0034465A">
      <w:pPr>
        <w:pStyle w:val="Rubrik4utannumrering"/>
      </w:pPr>
      <w:r>
        <w:t>2 §</w:t>
      </w:r>
    </w:p>
    <w:p w14:paraId="34057408" w14:textId="77777777" w:rsidR="0034465A" w:rsidRDefault="0034465A" w:rsidP="0034465A">
      <w:pPr>
        <w:pStyle w:val="Brdtextmedindrag"/>
        <w:ind w:firstLine="0"/>
      </w:pPr>
      <w:r>
        <w:t>I paragrafen finns en bestämmelse om den grundläggande beräknings</w:t>
      </w:r>
      <w:r>
        <w:softHyphen/>
        <w:t>metoden för det risk</w:t>
      </w:r>
      <w:r>
        <w:softHyphen/>
        <w:t>känsliga kapitalkravet, dvs. hur det riskkänsliga kapitalkravet ska läggas samman. Avsikten är att de väsentliga risker som förekommer i ett tjänste</w:t>
      </w:r>
      <w:r>
        <w:softHyphen/>
        <w:t>pensionsföretags verksamhet ska fångas upp av det riskkänsliga kapital</w:t>
      </w:r>
      <w:r>
        <w:softHyphen/>
        <w:t xml:space="preserve">kravet. </w:t>
      </w:r>
      <w:r w:rsidRPr="00C026F8">
        <w:t xml:space="preserve">Övervägandena finns i avsnitt </w:t>
      </w:r>
      <w:r>
        <w:t>8</w:t>
      </w:r>
      <w:r w:rsidRPr="00C026F8">
        <w:t>.5.2.</w:t>
      </w:r>
    </w:p>
    <w:p w14:paraId="50411386" w14:textId="77777777" w:rsidR="0034465A" w:rsidRDefault="0034465A" w:rsidP="0034465A">
      <w:pPr>
        <w:pStyle w:val="Brdtextmedindrag"/>
      </w:pPr>
      <w:r>
        <w:t xml:space="preserve">Det riskkänsliga kapitalkravet ska beräknas genom en sammanläggning av separata kapitalkrav för marknadsrisk, försäkringsrisk och operativ risk, minskat med ett justeringsbelopp för förlusttäckningskapaciteten hos </w:t>
      </w:r>
      <w:r>
        <w:lastRenderedPageBreak/>
        <w:t>de försäkringstekniska avsättningarna. Vid sammanläggningen av kapital</w:t>
      </w:r>
      <w:r>
        <w:softHyphen/>
        <w:t>kraven för marknadsrisk och försäkringsrisk ska justering ske för diversi</w:t>
      </w:r>
      <w:r>
        <w:softHyphen/>
        <w:t>fieringseffekter.</w:t>
      </w:r>
    </w:p>
    <w:p w14:paraId="6B96D37E" w14:textId="77777777" w:rsidR="0034465A" w:rsidRDefault="0034465A" w:rsidP="0034465A">
      <w:pPr>
        <w:pStyle w:val="Brdtextmedindrag"/>
      </w:pPr>
      <w:r w:rsidRPr="00B23415">
        <w:t>I 1</w:t>
      </w:r>
      <w:r>
        <w:t>6 § 1</w:t>
      </w:r>
      <w:r w:rsidRPr="00B23415">
        <w:t xml:space="preserve"> finns ett </w:t>
      </w:r>
      <w:r w:rsidRPr="00401899">
        <w:t>bemyndigande</w:t>
      </w:r>
      <w:r w:rsidRPr="00B23415">
        <w:t xml:space="preserve"> för regeringen eller den myndighet som regeringen bestämmer att meddela föreskrifter om </w:t>
      </w:r>
      <w:r>
        <w:t>bl.a. den beräkning som ska göras när det riskkänsliga kapitalkravet läggs samman.</w:t>
      </w:r>
    </w:p>
    <w:p w14:paraId="143C847C" w14:textId="77777777" w:rsidR="0034465A" w:rsidRDefault="0034465A" w:rsidP="0034465A">
      <w:pPr>
        <w:pStyle w:val="Rubrik4utannumrering"/>
      </w:pPr>
      <w:r>
        <w:t>3 §</w:t>
      </w:r>
    </w:p>
    <w:p w14:paraId="70B33853" w14:textId="77777777" w:rsidR="0034465A" w:rsidRDefault="0034465A" w:rsidP="0034465A">
      <w:pPr>
        <w:pStyle w:val="Brdtextmedindrag"/>
        <w:ind w:firstLine="0"/>
      </w:pPr>
      <w:r>
        <w:t xml:space="preserve">I paragrafen finns en bestämmelse om hur kapitalkravet för marknadsrisk ska beräknas. </w:t>
      </w:r>
      <w:r w:rsidRPr="00A57A81">
        <w:t>Över</w:t>
      </w:r>
      <w:r>
        <w:softHyphen/>
      </w:r>
      <w:r w:rsidRPr="00A57A81">
        <w:t>väganden</w:t>
      </w:r>
      <w:r>
        <w:t>a</w:t>
      </w:r>
      <w:r w:rsidRPr="00A57A81">
        <w:t xml:space="preserve"> finns i avsnitt </w:t>
      </w:r>
      <w:r>
        <w:t>8</w:t>
      </w:r>
      <w:r w:rsidRPr="00A57A81">
        <w:t>.5.2.</w:t>
      </w:r>
    </w:p>
    <w:p w14:paraId="2684B998" w14:textId="2C6BFD2B" w:rsidR="0034465A" w:rsidRPr="005F48F2" w:rsidRDefault="0034465A" w:rsidP="0034465A">
      <w:pPr>
        <w:pStyle w:val="Brdtextmedindrag"/>
      </w:pPr>
      <w:r w:rsidRPr="00C250B0">
        <w:t xml:space="preserve">Kapitalkravet ska </w:t>
      </w:r>
      <w:r>
        <w:t xml:space="preserve">enligt paragrafen </w:t>
      </w:r>
      <w:r w:rsidRPr="00C250B0">
        <w:t>beräknas genom en justerad samman</w:t>
      </w:r>
      <w:r w:rsidRPr="005F48F2">
        <w:t>läggning av kapitalkraven för ränterisk, aktiekursrisk, fastighets</w:t>
      </w:r>
      <w:r>
        <w:softHyphen/>
      </w:r>
      <w:r w:rsidRPr="00C250B0">
        <w:t xml:space="preserve">prisrisk, </w:t>
      </w:r>
      <w:r>
        <w:t>ränteskillnadsrisk</w:t>
      </w:r>
      <w:r w:rsidRPr="00C250B0">
        <w:t xml:space="preserve">, valutakursrisk och koncentrationsrisk, dvs. </w:t>
      </w:r>
      <w:r w:rsidRPr="005F48F2">
        <w:t>med hän</w:t>
      </w:r>
      <w:r>
        <w:softHyphen/>
      </w:r>
      <w:r w:rsidRPr="00C250B0">
        <w:t>syn till förekomsten av diversifieringseffekter mellan respektive risk</w:t>
      </w:r>
      <w:r w:rsidRPr="005F48F2">
        <w:t>.</w:t>
      </w:r>
    </w:p>
    <w:p w14:paraId="4CD0D65B" w14:textId="6B427864" w:rsidR="0034465A" w:rsidRDefault="0034465A" w:rsidP="0034465A">
      <w:pPr>
        <w:pStyle w:val="Brdtextmedindrag"/>
      </w:pPr>
      <w:r>
        <w:t xml:space="preserve">Med ränterisk enligt </w:t>
      </w:r>
      <w:r w:rsidRPr="000820FE">
        <w:rPr>
          <w:i/>
        </w:rPr>
        <w:t>punkt</w:t>
      </w:r>
      <w:r>
        <w:rPr>
          <w:i/>
        </w:rPr>
        <w:t> </w:t>
      </w:r>
      <w:r w:rsidRPr="000820FE">
        <w:rPr>
          <w:i/>
        </w:rPr>
        <w:t>1</w:t>
      </w:r>
      <w:r>
        <w:t xml:space="preserve"> avses risken för att ett </w:t>
      </w:r>
      <w:r w:rsidRPr="00F85101">
        <w:t>tjänstepensions</w:t>
      </w:r>
      <w:r w:rsidRPr="00F85101">
        <w:softHyphen/>
        <w:t>företags</w:t>
      </w:r>
      <w:r>
        <w:t xml:space="preserve"> finansiella ställning påverkas negativt av förändringar i mark</w:t>
      </w:r>
      <w:r>
        <w:softHyphen/>
        <w:t xml:space="preserve">nadsräntor. </w:t>
      </w:r>
    </w:p>
    <w:p w14:paraId="02BC4E9C" w14:textId="7A6FCC75" w:rsidR="0034465A" w:rsidRDefault="0034465A" w:rsidP="0034465A">
      <w:pPr>
        <w:pStyle w:val="Brdtextmedindrag"/>
      </w:pPr>
      <w:r>
        <w:t xml:space="preserve">Med aktiekursrisk enligt </w:t>
      </w:r>
      <w:r w:rsidRPr="000820FE">
        <w:rPr>
          <w:i/>
        </w:rPr>
        <w:t>punkt</w:t>
      </w:r>
      <w:r>
        <w:rPr>
          <w:i/>
        </w:rPr>
        <w:t> </w:t>
      </w:r>
      <w:r w:rsidRPr="000820FE">
        <w:rPr>
          <w:i/>
        </w:rPr>
        <w:t>2</w:t>
      </w:r>
      <w:r>
        <w:t xml:space="preserve"> avses risken för att marknadsvärdet på tjänstepensionsföretagets innehav i aktier sjunker. Kategorin omfattar även motsvarande risk vid innehav av andra riskfyllda tillgångar som inte omfattas av undergrupperna ränterisk, fastighetsprisrisk och ränteskill</w:t>
      </w:r>
      <w:r>
        <w:softHyphen/>
        <w:t>nadsrisk.</w:t>
      </w:r>
    </w:p>
    <w:p w14:paraId="0D205938" w14:textId="77777777" w:rsidR="0034465A" w:rsidRDefault="0034465A" w:rsidP="0034465A">
      <w:pPr>
        <w:pStyle w:val="Brdtextmedindrag"/>
      </w:pPr>
      <w:r>
        <w:t xml:space="preserve">Med fastighetsprisrisk enligt </w:t>
      </w:r>
      <w:r w:rsidRPr="000820FE">
        <w:rPr>
          <w:i/>
        </w:rPr>
        <w:t>punkt</w:t>
      </w:r>
      <w:r>
        <w:rPr>
          <w:i/>
        </w:rPr>
        <w:t> </w:t>
      </w:r>
      <w:r w:rsidRPr="000820FE">
        <w:rPr>
          <w:i/>
        </w:rPr>
        <w:t>3</w:t>
      </w:r>
      <w:r>
        <w:t xml:space="preserve"> avses</w:t>
      </w:r>
      <w:r w:rsidRPr="00033F11">
        <w:t xml:space="preserve"> </w:t>
      </w:r>
      <w:r>
        <w:t>risken för en nedgång i marknadsvärdet för direkt och indirekt ägda fastigheter och byggnader. Eftersom kategorin är avsedd att fånga en viss typ av risk är den inte begränsad till att endast omfatta fast egendom i juridisk mening.</w:t>
      </w:r>
    </w:p>
    <w:p w14:paraId="2D0B62B5" w14:textId="77777777" w:rsidR="0034465A" w:rsidRDefault="0034465A" w:rsidP="0034465A">
      <w:pPr>
        <w:pStyle w:val="Brdtextmedindrag"/>
      </w:pPr>
      <w:r>
        <w:t xml:space="preserve">Med ränteskillnadsrisk enligt </w:t>
      </w:r>
      <w:r w:rsidRPr="000820FE">
        <w:rPr>
          <w:i/>
        </w:rPr>
        <w:t>punkt</w:t>
      </w:r>
      <w:r>
        <w:rPr>
          <w:i/>
        </w:rPr>
        <w:t> </w:t>
      </w:r>
      <w:r w:rsidRPr="000820FE">
        <w:rPr>
          <w:i/>
        </w:rPr>
        <w:t>4</w:t>
      </w:r>
      <w:r>
        <w:t xml:space="preserve"> avses risken för att marknads</w:t>
      </w:r>
      <w:r>
        <w:softHyphen/>
        <w:t xml:space="preserve">värdet på räntebärande </w:t>
      </w:r>
      <w:r w:rsidRPr="00033F11">
        <w:t>tillgångar</w:t>
      </w:r>
      <w:r>
        <w:t xml:space="preserve"> och andra finansiella skulder till tjänste</w:t>
      </w:r>
      <w:r>
        <w:softHyphen/>
        <w:t>pensions</w:t>
      </w:r>
      <w:r>
        <w:softHyphen/>
        <w:t>företaget sjunker på grund av ökad s.k. kreditspread.</w:t>
      </w:r>
      <w:r w:rsidRPr="00033F11">
        <w:t xml:space="preserve"> </w:t>
      </w:r>
      <w:r>
        <w:t>Med kreditspread avses skillnaden mellan den riskfria räntan och räntan för riskfyllda invest</w:t>
      </w:r>
      <w:r>
        <w:softHyphen/>
        <w:t>eringar, oavsett om denna skillnad motsvarar en premie för kredit-, motparts-, likviditetsrisk eller något annat.</w:t>
      </w:r>
      <w:r w:rsidRPr="0073442F">
        <w:t xml:space="preserve"> </w:t>
      </w:r>
      <w:r>
        <w:t>Ett annat ord som används för samma risk är spreadrisk.</w:t>
      </w:r>
    </w:p>
    <w:p w14:paraId="28D68E6A" w14:textId="77777777" w:rsidR="0034465A" w:rsidRPr="00033F11" w:rsidRDefault="0034465A" w:rsidP="0034465A">
      <w:pPr>
        <w:pStyle w:val="Brdtextmedindrag"/>
      </w:pPr>
      <w:r>
        <w:t xml:space="preserve">Med valutakursrisk enligt </w:t>
      </w:r>
      <w:r w:rsidRPr="000820FE">
        <w:rPr>
          <w:i/>
        </w:rPr>
        <w:t>punkt</w:t>
      </w:r>
      <w:r>
        <w:rPr>
          <w:i/>
        </w:rPr>
        <w:t> </w:t>
      </w:r>
      <w:r w:rsidRPr="000820FE">
        <w:rPr>
          <w:i/>
        </w:rPr>
        <w:t>5</w:t>
      </w:r>
      <w:r>
        <w:t xml:space="preserve"> avses</w:t>
      </w:r>
      <w:r w:rsidRPr="00033F11">
        <w:t xml:space="preserve"> </w:t>
      </w:r>
      <w:r>
        <w:t>risken för att företagets finan</w:t>
      </w:r>
      <w:r>
        <w:softHyphen/>
        <w:t xml:space="preserve">siella ställning påverkas </w:t>
      </w:r>
      <w:r w:rsidRPr="00033F11">
        <w:t>negativt</w:t>
      </w:r>
      <w:r>
        <w:t xml:space="preserve"> på grund av förändringar i de valuta</w:t>
      </w:r>
      <w:r>
        <w:softHyphen/>
        <w:t>kurser som företaget har exponering mot.</w:t>
      </w:r>
    </w:p>
    <w:p w14:paraId="4A224CD7" w14:textId="77777777" w:rsidR="0034465A" w:rsidRDefault="0034465A" w:rsidP="0034465A">
      <w:pPr>
        <w:pStyle w:val="Brdtextmedindrag"/>
      </w:pPr>
      <w:r>
        <w:t xml:space="preserve">Med koncentrationsrisk enligt </w:t>
      </w:r>
      <w:r w:rsidRPr="000820FE">
        <w:rPr>
          <w:i/>
        </w:rPr>
        <w:t>punkt</w:t>
      </w:r>
      <w:r>
        <w:rPr>
          <w:i/>
        </w:rPr>
        <w:t> </w:t>
      </w:r>
      <w:r w:rsidRPr="000820FE">
        <w:rPr>
          <w:i/>
        </w:rPr>
        <w:t>6</w:t>
      </w:r>
      <w:r>
        <w:t xml:space="preserve"> avses den risk som följer av att ett företag har stora exponeringar mot en och samma emittent (företag eller grupp av närstående företag) och på så sätt riskerar att marknadsvärdet på dessa exponeringar samtidigt påverkas </w:t>
      </w:r>
      <w:r w:rsidRPr="00033F11">
        <w:t>negativt</w:t>
      </w:r>
      <w:r>
        <w:t>.</w:t>
      </w:r>
    </w:p>
    <w:p w14:paraId="20EAAB83" w14:textId="77777777" w:rsidR="0034465A" w:rsidRDefault="0034465A" w:rsidP="0034465A">
      <w:pPr>
        <w:pStyle w:val="Brdtextmedindrag"/>
      </w:pPr>
      <w:r w:rsidRPr="00B23415">
        <w:t>I 1</w:t>
      </w:r>
      <w:r>
        <w:t>6 § 1</w:t>
      </w:r>
      <w:r w:rsidRPr="00B23415">
        <w:t xml:space="preserve"> finns ett </w:t>
      </w:r>
      <w:r w:rsidRPr="00401899">
        <w:t>bemyndigande</w:t>
      </w:r>
      <w:r w:rsidRPr="00B23415">
        <w:t xml:space="preserve"> för regeringen eller den myndighet som regeringen bestämmer att meddela föreskrifter om </w:t>
      </w:r>
      <w:r>
        <w:t>bl.a. beräkningen av marknadsrisk i det riskkänsliga kapitalkravet</w:t>
      </w:r>
      <w:r w:rsidRPr="00B23415">
        <w:t>.</w:t>
      </w:r>
    </w:p>
    <w:p w14:paraId="65C282D3" w14:textId="77777777" w:rsidR="0034465A" w:rsidRDefault="0034465A" w:rsidP="0034465A">
      <w:pPr>
        <w:pStyle w:val="Rubrik4utannumrering"/>
      </w:pPr>
      <w:r>
        <w:t>4 §</w:t>
      </w:r>
    </w:p>
    <w:p w14:paraId="7221C85E" w14:textId="77777777" w:rsidR="0034465A" w:rsidRDefault="0034465A" w:rsidP="0034465A">
      <w:pPr>
        <w:pStyle w:val="Brdtextmedindrag"/>
        <w:ind w:firstLine="0"/>
      </w:pPr>
      <w:r>
        <w:t xml:space="preserve">I paragrafen finns en bestämmelse om hur kapitalkravet för försäkringsrisk ska beräknas. </w:t>
      </w:r>
      <w:r w:rsidRPr="00A57A81">
        <w:t>Överväganden</w:t>
      </w:r>
      <w:r>
        <w:t>a</w:t>
      </w:r>
      <w:r w:rsidRPr="00A57A81">
        <w:t xml:space="preserve"> finns i avsnitt </w:t>
      </w:r>
      <w:r>
        <w:t>8</w:t>
      </w:r>
      <w:r w:rsidRPr="00A57A81">
        <w:t>.5.2.</w:t>
      </w:r>
    </w:p>
    <w:p w14:paraId="1510B7AF" w14:textId="6D52A2C4" w:rsidR="0034465A" w:rsidRPr="005F48F2" w:rsidRDefault="0034465A" w:rsidP="0034465A">
      <w:pPr>
        <w:pStyle w:val="Brdtextmedindrag"/>
      </w:pPr>
      <w:r w:rsidRPr="00C250B0">
        <w:lastRenderedPageBreak/>
        <w:t>Kapitalkravet för försäkringsrisk ska beräknas genom en justerad samman</w:t>
      </w:r>
      <w:r w:rsidRPr="005F48F2">
        <w:t>läggning av kapitalkraven för åtminstone långlevnads</w:t>
      </w:r>
      <w:r w:rsidRPr="00F56089">
        <w:t>- och dödlighets</w:t>
      </w:r>
      <w:r w:rsidRPr="00215747">
        <w:t xml:space="preserve">risk, sjuklighetsrisk, annullationsrisk och kostnadsrisk, dvs. </w:t>
      </w:r>
      <w:r w:rsidRPr="00006352">
        <w:t>med hänsyn till diversifieringseffekter mellan respektive risk.</w:t>
      </w:r>
    </w:p>
    <w:p w14:paraId="3D638007" w14:textId="77777777" w:rsidR="0034465A" w:rsidRDefault="0034465A" w:rsidP="0034465A">
      <w:pPr>
        <w:pStyle w:val="Brdtextmedindrag"/>
      </w:pPr>
      <w:r>
        <w:t xml:space="preserve">Med långlevnadsrisk enligt </w:t>
      </w:r>
      <w:r w:rsidRPr="000820FE">
        <w:rPr>
          <w:i/>
        </w:rPr>
        <w:t>punkt</w:t>
      </w:r>
      <w:r>
        <w:rPr>
          <w:i/>
        </w:rPr>
        <w:t> </w:t>
      </w:r>
      <w:r w:rsidRPr="000820FE">
        <w:rPr>
          <w:i/>
        </w:rPr>
        <w:t>1</w:t>
      </w:r>
      <w:r>
        <w:t xml:space="preserve"> avses risken för </w:t>
      </w:r>
      <w:r w:rsidRPr="00FA7587">
        <w:t xml:space="preserve">att </w:t>
      </w:r>
      <w:r>
        <w:t xml:space="preserve">de som omfattas av försäkringen </w:t>
      </w:r>
      <w:r w:rsidRPr="00FA7587">
        <w:t xml:space="preserve">lever längre än vad </w:t>
      </w:r>
      <w:r>
        <w:t>tjänstepensionsföretaget</w:t>
      </w:r>
      <w:r w:rsidRPr="00FA7587">
        <w:t xml:space="preserve"> har antagit</w:t>
      </w:r>
      <w:r>
        <w:t xml:space="preserve">. </w:t>
      </w:r>
      <w:r w:rsidRPr="00D66204">
        <w:t xml:space="preserve">Dödlighetsrisk </w:t>
      </w:r>
      <w:r>
        <w:t>innebär</w:t>
      </w:r>
      <w:r w:rsidRPr="00FA7587">
        <w:t xml:space="preserve"> </w:t>
      </w:r>
      <w:r>
        <w:t xml:space="preserve">å andra sidan </w:t>
      </w:r>
      <w:r w:rsidRPr="00FA7587">
        <w:t xml:space="preserve">att </w:t>
      </w:r>
      <w:r>
        <w:t xml:space="preserve">de som omfattas av försäkringen avlider </w:t>
      </w:r>
      <w:r w:rsidRPr="00FA7587">
        <w:t xml:space="preserve">tidigare än vad </w:t>
      </w:r>
      <w:r>
        <w:t xml:space="preserve">företaget </w:t>
      </w:r>
      <w:r w:rsidRPr="00FA7587">
        <w:t>har antagit</w:t>
      </w:r>
      <w:r>
        <w:t xml:space="preserve">. Riskerna behandlas i samma kategori på grund av det samband som i regel finns mellan dem hos företag med tjänstepensionsverksamhet. </w:t>
      </w:r>
    </w:p>
    <w:p w14:paraId="2D336303" w14:textId="77777777" w:rsidR="0034465A" w:rsidRDefault="0034465A" w:rsidP="0034465A">
      <w:pPr>
        <w:pStyle w:val="Brdtextmedindrag"/>
      </w:pPr>
      <w:r>
        <w:t xml:space="preserve">Med sjuklighetsrisk enligt </w:t>
      </w:r>
      <w:r w:rsidRPr="000820FE">
        <w:rPr>
          <w:i/>
        </w:rPr>
        <w:t>punkt</w:t>
      </w:r>
      <w:r>
        <w:rPr>
          <w:i/>
        </w:rPr>
        <w:t> </w:t>
      </w:r>
      <w:r w:rsidRPr="000820FE">
        <w:rPr>
          <w:i/>
        </w:rPr>
        <w:t>2</w:t>
      </w:r>
      <w:r>
        <w:t xml:space="preserve"> avses</w:t>
      </w:r>
      <w:r w:rsidRPr="00033F11">
        <w:t xml:space="preserve"> </w:t>
      </w:r>
      <w:r>
        <w:t xml:space="preserve">att insjuknandet är högre än vad företaget har antagit, att </w:t>
      </w:r>
      <w:r w:rsidRPr="00033F11">
        <w:t>avvecklingen</w:t>
      </w:r>
      <w:r>
        <w:t xml:space="preserve"> genom tillfrisknande eller dödsfall är lägre än vad företaget har antagit och att den s.k. invaliditetsgraden ökar.</w:t>
      </w:r>
    </w:p>
    <w:p w14:paraId="276A3518" w14:textId="77777777" w:rsidR="0034465A" w:rsidRDefault="0034465A" w:rsidP="0034465A">
      <w:pPr>
        <w:pStyle w:val="Brdtextmedindrag"/>
      </w:pPr>
      <w:r>
        <w:t xml:space="preserve">Med annullationsrisk enligt </w:t>
      </w:r>
      <w:r w:rsidRPr="000820FE">
        <w:rPr>
          <w:i/>
        </w:rPr>
        <w:t>punkt</w:t>
      </w:r>
      <w:r>
        <w:rPr>
          <w:i/>
        </w:rPr>
        <w:t> </w:t>
      </w:r>
      <w:r w:rsidRPr="000820FE">
        <w:rPr>
          <w:i/>
        </w:rPr>
        <w:t>3</w:t>
      </w:r>
      <w:r>
        <w:t xml:space="preserve"> avses </w:t>
      </w:r>
      <w:r w:rsidRPr="00EA683E">
        <w:t xml:space="preserve">risken </w:t>
      </w:r>
      <w:r>
        <w:t xml:space="preserve">för </w:t>
      </w:r>
      <w:r w:rsidRPr="00EA683E">
        <w:t xml:space="preserve">att </w:t>
      </w:r>
      <w:r>
        <w:t>tjänstepensions</w:t>
      </w:r>
      <w:r>
        <w:softHyphen/>
        <w:t xml:space="preserve">företagets </w:t>
      </w:r>
      <w:r w:rsidRPr="00EA683E">
        <w:t>kapital för att bära drift</w:t>
      </w:r>
      <w:r>
        <w:t>s</w:t>
      </w:r>
      <w:r w:rsidRPr="00EA683E">
        <w:t>kostnader minskar</w:t>
      </w:r>
      <w:r>
        <w:t xml:space="preserve"> </w:t>
      </w:r>
      <w:r w:rsidRPr="00EA683E">
        <w:t xml:space="preserve">och att framtida intäkter minskar på grund av att premiebetalningarna upphör eller att </w:t>
      </w:r>
      <w:r>
        <w:t>försäkrings</w:t>
      </w:r>
      <w:r w:rsidRPr="00EA683E">
        <w:t xml:space="preserve">avtal </w:t>
      </w:r>
      <w:r>
        <w:t xml:space="preserve">och </w:t>
      </w:r>
      <w:r w:rsidRPr="00EA683E">
        <w:t>kapital flyttas från företaget</w:t>
      </w:r>
      <w:r>
        <w:t>.</w:t>
      </w:r>
    </w:p>
    <w:p w14:paraId="3083ACBE" w14:textId="77777777" w:rsidR="0034465A" w:rsidRDefault="0034465A" w:rsidP="0034465A">
      <w:pPr>
        <w:pStyle w:val="Brdtextmedindrag"/>
      </w:pPr>
      <w:r>
        <w:t xml:space="preserve">Med kostnadsrisk enligt </w:t>
      </w:r>
      <w:r w:rsidRPr="000820FE">
        <w:rPr>
          <w:i/>
        </w:rPr>
        <w:t>punkt</w:t>
      </w:r>
      <w:r>
        <w:rPr>
          <w:i/>
        </w:rPr>
        <w:t> </w:t>
      </w:r>
      <w:r w:rsidRPr="000820FE">
        <w:rPr>
          <w:i/>
        </w:rPr>
        <w:t>4</w:t>
      </w:r>
      <w:r>
        <w:t xml:space="preserve"> avses</w:t>
      </w:r>
      <w:r w:rsidRPr="00033F11">
        <w:t xml:space="preserve"> </w:t>
      </w:r>
      <w:r>
        <w:t>risken för att ett tjänstepensions</w:t>
      </w:r>
      <w:r>
        <w:softHyphen/>
        <w:t>företags finansiella ställning försämras på grund av att kostnaderna ökar.</w:t>
      </w:r>
    </w:p>
    <w:p w14:paraId="4686B264" w14:textId="77777777" w:rsidR="0034465A" w:rsidRDefault="0034465A" w:rsidP="0034465A">
      <w:pPr>
        <w:pStyle w:val="Brdtextmedindrag"/>
      </w:pPr>
      <w:r w:rsidRPr="00B23415">
        <w:t>I 1</w:t>
      </w:r>
      <w:r>
        <w:t>6 § 1</w:t>
      </w:r>
      <w:r w:rsidRPr="00B23415">
        <w:t xml:space="preserve"> finns ett </w:t>
      </w:r>
      <w:r w:rsidRPr="009F3B05">
        <w:t>bemyndigande</w:t>
      </w:r>
      <w:r w:rsidRPr="00B23415">
        <w:t xml:space="preserve"> för regeringen eller den myndighet som regeringen bestämmer att meddela föreskrifter om </w:t>
      </w:r>
      <w:r>
        <w:t>bl.a. beräkningen av försäkringsrisk i det riskkänsliga kapitalkravet</w:t>
      </w:r>
      <w:r w:rsidRPr="00B23415">
        <w:t>.</w:t>
      </w:r>
      <w:r>
        <w:t xml:space="preserve"> Eftersom uppräkningen i </w:t>
      </w:r>
      <w:r w:rsidRPr="004D353A">
        <w:t>denna</w:t>
      </w:r>
      <w:r>
        <w:t xml:space="preserve"> paragraf inte är uttömmande finns det utrymme att meddela före</w:t>
      </w:r>
      <w:r>
        <w:softHyphen/>
        <w:t>skrifter om kapitalkrav för väsentliga risker inom tilläggsförsäkringar som inte omfattas av någon av de angivna undergrupperna.</w:t>
      </w:r>
    </w:p>
    <w:p w14:paraId="3876771A" w14:textId="77777777" w:rsidR="0034465A" w:rsidRDefault="0034465A" w:rsidP="0034465A">
      <w:pPr>
        <w:pStyle w:val="Rubrik4utannumrering"/>
      </w:pPr>
      <w:r>
        <w:t>5 §</w:t>
      </w:r>
    </w:p>
    <w:p w14:paraId="33C3F2F1" w14:textId="77777777" w:rsidR="0034465A" w:rsidRDefault="0034465A" w:rsidP="0034465A">
      <w:pPr>
        <w:pStyle w:val="Brdtextmedindrag"/>
        <w:ind w:firstLine="0"/>
      </w:pPr>
      <w:r>
        <w:t xml:space="preserve">I paragrafen finns en bestämmelse om beräkningen av kapitalkravet för operativ risk. Paragrafen är utformad efter förebild av 8 kap. 9 § FRL. </w:t>
      </w:r>
      <w:r w:rsidRPr="002C4F8E">
        <w:t>Över</w:t>
      </w:r>
      <w:r>
        <w:softHyphen/>
      </w:r>
      <w:r w:rsidRPr="002C4F8E">
        <w:t xml:space="preserve">vägandena finns i avsnitt </w:t>
      </w:r>
      <w:r>
        <w:t>8</w:t>
      </w:r>
      <w:r w:rsidRPr="002C4F8E">
        <w:t>.5.2.</w:t>
      </w:r>
    </w:p>
    <w:p w14:paraId="7F4BE0DD" w14:textId="77777777" w:rsidR="0034465A" w:rsidRDefault="0034465A" w:rsidP="0034465A">
      <w:pPr>
        <w:pStyle w:val="Brdtextmedindrag"/>
      </w:pPr>
      <w:r>
        <w:t xml:space="preserve">Av paragrafen följer att kapitalkravet för operativ risk ska beräknas med beaktande av sådana risker som tjänstepensionsföretaget är utsatt för och som inte beaktats vid beräkningen av kapitalkravet för marknadsrisk eller försäkringsrisk. </w:t>
      </w:r>
    </w:p>
    <w:p w14:paraId="1CFE6BE8" w14:textId="77777777" w:rsidR="0034465A" w:rsidRDefault="0034465A" w:rsidP="0034465A">
      <w:pPr>
        <w:pStyle w:val="Brdtextmedindrag"/>
      </w:pPr>
      <w:r>
        <w:t xml:space="preserve">Begreppet operativ risk innefattar olika typer av risker som är kopplade till </w:t>
      </w:r>
      <w:r w:rsidRPr="00796835">
        <w:t xml:space="preserve">otillräckliga interna rutiner </w:t>
      </w:r>
      <w:r>
        <w:t>och som orsakas</w:t>
      </w:r>
      <w:r w:rsidRPr="00796835">
        <w:t xml:space="preserve"> av personal, system eller externa händelser där oväntade och potentiellt stora kostnader </w:t>
      </w:r>
      <w:r>
        <w:t xml:space="preserve">kan </w:t>
      </w:r>
      <w:r w:rsidRPr="00796835">
        <w:t>upp</w:t>
      </w:r>
      <w:r>
        <w:softHyphen/>
        <w:t>komma</w:t>
      </w:r>
      <w:r w:rsidRPr="00796835">
        <w:t xml:space="preserve">. </w:t>
      </w:r>
    </w:p>
    <w:p w14:paraId="677E733A" w14:textId="77777777" w:rsidR="0034465A" w:rsidRPr="007D4436" w:rsidRDefault="0034465A" w:rsidP="0034465A">
      <w:pPr>
        <w:pStyle w:val="Brdtextmedindrag"/>
      </w:pPr>
      <w:r w:rsidRPr="00B23415">
        <w:t>I 1</w:t>
      </w:r>
      <w:r>
        <w:t>6 § 1</w:t>
      </w:r>
      <w:r w:rsidRPr="00B23415">
        <w:t xml:space="preserve"> finns ett bemyndigande för regeringen eller den myndighet som regeringen bestämmer att meddela föreskrifter om </w:t>
      </w:r>
      <w:r>
        <w:t>bl.a. beräkningen av operativ risk i det riskkänsliga kapitalkravet</w:t>
      </w:r>
      <w:r w:rsidRPr="00B23415">
        <w:t>.</w:t>
      </w:r>
      <w:r w:rsidRPr="007D4436" w:rsidDel="001C4BD3">
        <w:t xml:space="preserve"> </w:t>
      </w:r>
    </w:p>
    <w:p w14:paraId="79177100" w14:textId="77777777" w:rsidR="0034465A" w:rsidRDefault="0034465A" w:rsidP="0034465A">
      <w:pPr>
        <w:pStyle w:val="Rubrik4utannumrering"/>
      </w:pPr>
      <w:r>
        <w:t>6 §</w:t>
      </w:r>
    </w:p>
    <w:p w14:paraId="135713A6" w14:textId="77777777" w:rsidR="0034465A" w:rsidRDefault="0034465A" w:rsidP="0034465A">
      <w:pPr>
        <w:pStyle w:val="Brdtextmedindrag"/>
        <w:ind w:firstLine="0"/>
      </w:pPr>
      <w:r w:rsidRPr="007D4436">
        <w:t>P</w:t>
      </w:r>
      <w:r>
        <w:t>aragrafen innehåller bestämmelser om beräkningen av det justerings</w:t>
      </w:r>
      <w:r>
        <w:softHyphen/>
        <w:t>belopp som enligt 2 § kan minska det sammanlagda riskkänsliga kapital</w:t>
      </w:r>
      <w:r>
        <w:softHyphen/>
        <w:t xml:space="preserve">kravet. Paragrafen är utformad efter förebild av 8 kap. 10 § FRL. </w:t>
      </w:r>
      <w:r w:rsidRPr="00C250B0">
        <w:t>Över</w:t>
      </w:r>
      <w:r>
        <w:softHyphen/>
      </w:r>
      <w:r w:rsidRPr="00C250B0">
        <w:t xml:space="preserve">vägandena finns i avsnitt </w:t>
      </w:r>
      <w:r>
        <w:t>8</w:t>
      </w:r>
      <w:r w:rsidRPr="00C250B0">
        <w:t>.5.2.</w:t>
      </w:r>
    </w:p>
    <w:p w14:paraId="0E998A85" w14:textId="1FE3E141" w:rsidR="0034465A" w:rsidRDefault="0034465A" w:rsidP="0034465A">
      <w:pPr>
        <w:pStyle w:val="Brdtextmedindrag"/>
      </w:pPr>
      <w:r>
        <w:rPr>
          <w:i/>
        </w:rPr>
        <w:t>Punkt 1</w:t>
      </w:r>
      <w:r>
        <w:t xml:space="preserve"> innebär att justeringsbeloppet ska omfatta minskningen av tjänstepensionsföretagets oförutsedda förluster som beror på att företagets </w:t>
      </w:r>
      <w:r>
        <w:lastRenderedPageBreak/>
        <w:t>åtaganden minskar till följd av villkoren i försäkringsavtalet. Detta gäller exempelvis sådan återbäring från tjänstepensionsföretaget som är vill</w:t>
      </w:r>
      <w:r>
        <w:softHyphen/>
        <w:t>korad av värdeförändringar på tillgångar som den som omfattas av försäk</w:t>
      </w:r>
      <w:r>
        <w:softHyphen/>
        <w:t>ringen står risken för (s.k. villkorad återbäring).</w:t>
      </w:r>
    </w:p>
    <w:p w14:paraId="3363C12C" w14:textId="77777777" w:rsidR="0034465A" w:rsidRDefault="0034465A" w:rsidP="0034465A">
      <w:pPr>
        <w:pStyle w:val="Brdtextmedindrag"/>
      </w:pPr>
      <w:r>
        <w:t xml:space="preserve">Av </w:t>
      </w:r>
      <w:r w:rsidRPr="00BE664A">
        <w:rPr>
          <w:i/>
        </w:rPr>
        <w:t>punkt</w:t>
      </w:r>
      <w:r>
        <w:rPr>
          <w:i/>
        </w:rPr>
        <w:t> </w:t>
      </w:r>
      <w:r w:rsidRPr="00BE664A">
        <w:rPr>
          <w:i/>
        </w:rPr>
        <w:t>2</w:t>
      </w:r>
      <w:r>
        <w:t xml:space="preserve"> följer att justeringsbeloppet ska motsvara den minskning av företagets oförutsedda förluster som beror på att de uppskjutna skatterna minskar.</w:t>
      </w:r>
    </w:p>
    <w:p w14:paraId="14F678F3" w14:textId="77777777" w:rsidR="0034465A" w:rsidRDefault="0034465A" w:rsidP="0034465A">
      <w:pPr>
        <w:pStyle w:val="Brdtextmedindrag"/>
      </w:pPr>
      <w:r>
        <w:t xml:space="preserve">Enligt </w:t>
      </w:r>
      <w:r>
        <w:rPr>
          <w:i/>
        </w:rPr>
        <w:t>punkt 3</w:t>
      </w:r>
      <w:r>
        <w:t xml:space="preserve"> ska justeringsbeloppet motsvara den minskning av oförut</w:t>
      </w:r>
      <w:r>
        <w:softHyphen/>
        <w:t>sedda förluster som beror på en kombination av de orsaker som anges i punkterna 1 och 2.</w:t>
      </w:r>
    </w:p>
    <w:p w14:paraId="4E8AAC16" w14:textId="77777777" w:rsidR="0034465A" w:rsidRDefault="0034465A" w:rsidP="0034465A">
      <w:pPr>
        <w:pStyle w:val="Brdtextmedindrag"/>
      </w:pPr>
      <w:r w:rsidRPr="00B23415">
        <w:t>I 1</w:t>
      </w:r>
      <w:r>
        <w:t xml:space="preserve">6 § 1 </w:t>
      </w:r>
      <w:r w:rsidRPr="00B23415">
        <w:t xml:space="preserve">finns ett bemyndigande för regeringen eller den myndighet som regeringen bestämmer att meddela föreskrifter om </w:t>
      </w:r>
      <w:r>
        <w:t>bl.a.</w:t>
      </w:r>
      <w:r w:rsidRPr="00B23415">
        <w:t xml:space="preserve"> hur justerings</w:t>
      </w:r>
      <w:r>
        <w:softHyphen/>
      </w:r>
      <w:r w:rsidRPr="00B23415">
        <w:t>beloppet ska beräknas.</w:t>
      </w:r>
    </w:p>
    <w:p w14:paraId="38F8AF78" w14:textId="77777777" w:rsidR="0034465A" w:rsidRDefault="0034465A" w:rsidP="0034465A">
      <w:pPr>
        <w:pStyle w:val="Rubrik4utannumrering"/>
      </w:pPr>
      <w:r>
        <w:t>7 §</w:t>
      </w:r>
    </w:p>
    <w:p w14:paraId="37706284" w14:textId="14E3EA4B" w:rsidR="0034465A" w:rsidRDefault="0034465A" w:rsidP="0034465A">
      <w:pPr>
        <w:pStyle w:val="Brdtext"/>
      </w:pPr>
      <w:r>
        <w:t>I paragrafen finns bestämmelser om beräkningen av minimikapitalkravet för livförsäkring som inte utgör tilläggsförsäkring. Paragrafen genomför artikel 17.2 och 17.6 i andra tjänstepensionsdirektivet. Paragrafen mot</w:t>
      </w:r>
      <w:r>
        <w:softHyphen/>
        <w:t>svarar 7 kap. 12 § FRL i</w:t>
      </w:r>
      <w:r w:rsidDel="00B40389">
        <w:t xml:space="preserve"> </w:t>
      </w:r>
      <w:r>
        <w:t xml:space="preserve">lydelsen före den 1 januari 2016 och 7 kap. 23 § 1982 års FRL. Jämfört med dessa paragrafer byter bestämmelserna i punkterna 3 och 4 plats i förtydligande syfte. </w:t>
      </w:r>
      <w:r w:rsidRPr="00F56089">
        <w:t>Över</w:t>
      </w:r>
      <w:r>
        <w:softHyphen/>
      </w:r>
      <w:r w:rsidRPr="00F56089">
        <w:t xml:space="preserve">vägandena finns i avsnitt </w:t>
      </w:r>
      <w:r>
        <w:t>8</w:t>
      </w:r>
      <w:r w:rsidRPr="00F56089">
        <w:t>.5.4.</w:t>
      </w:r>
    </w:p>
    <w:p w14:paraId="6D802636" w14:textId="66127510" w:rsidR="0034465A" w:rsidRDefault="0034465A" w:rsidP="0034465A">
      <w:pPr>
        <w:pStyle w:val="Brdtextmedindrag"/>
      </w:pPr>
      <w:r>
        <w:t>Paragrafen gäller bl.a. beräkning av</w:t>
      </w:r>
      <w:r w:rsidDel="00DA1175">
        <w:t xml:space="preserve"> </w:t>
      </w:r>
      <w:r>
        <w:t xml:space="preserve">kapitalkravet för långa åtaganden som avser sjuk- och olycksfallsförsäkring. I </w:t>
      </w:r>
      <w:r w:rsidRPr="004D353A">
        <w:rPr>
          <w:i/>
        </w:rPr>
        <w:t>första stycket</w:t>
      </w:r>
      <w:r>
        <w:t xml:space="preserve"> anges därför att paragrafen, utöver det som anges i ovan angivna hittillsvarande bestäm</w:t>
      </w:r>
      <w:r>
        <w:softHyphen/>
        <w:t>melser, även omfattar livförsäkringsklass IV. Paragrafen omfattar sammantaget all försäkring som ett tjänstepensions</w:t>
      </w:r>
      <w:r>
        <w:softHyphen/>
        <w:t>företag tillhandahåller med undantag för tilläggsförsäkringar enligt klass I b. För tilläggs</w:t>
      </w:r>
      <w:r>
        <w:softHyphen/>
        <w:t>försäkringar gäller i stället bestämmelserna i 8–12 §§.</w:t>
      </w:r>
    </w:p>
    <w:p w14:paraId="6846D1A9" w14:textId="6C720136" w:rsidR="0034465A" w:rsidRDefault="0034465A" w:rsidP="0034465A">
      <w:pPr>
        <w:pStyle w:val="Brdtextmedindrag"/>
      </w:pPr>
      <w:r>
        <w:rPr>
          <w:i/>
        </w:rPr>
        <w:t>Första stycket </w:t>
      </w:r>
      <w:r w:rsidRPr="000820FE">
        <w:rPr>
          <w:i/>
        </w:rPr>
        <w:t>1</w:t>
      </w:r>
      <w:r>
        <w:t xml:space="preserve"> innebär att minimikapitalkravet som utgångspunkt ska omfatta fyra procent av den del av de försäkringstekniska avsättningarna som svarar mot åtaganden med en finansiell eller försäkringsteknisk risk för tjänstepensionsföretaget. Enligt </w:t>
      </w:r>
      <w:r>
        <w:rPr>
          <w:i/>
        </w:rPr>
        <w:t>första stycket </w:t>
      </w:r>
      <w:r w:rsidRPr="000820FE">
        <w:rPr>
          <w:i/>
        </w:rPr>
        <w:t>2</w:t>
      </w:r>
      <w:r>
        <w:t xml:space="preserve"> ska en procent användas vid beräkningen för de försäkringstekniska avsättningarna i övrigt, om det belopp som ska täcka driftskostnaderna är bestämt för längre tid än fem år. Den senare beräkningen ska bl.a. användas för fondförsäkringsåtaganden där den som omfattas av försäkringen bär investeringsrisken. Det gäller dock endast om det belopp som ska täcka driftskostnaderna är bestämt för längre tid än fem år. Om det saknas förut</w:t>
      </w:r>
      <w:r w:rsidR="00C147B4">
        <w:softHyphen/>
      </w:r>
      <w:r>
        <w:t>sättningar för att tillämpa punkt 2 följer det av</w:t>
      </w:r>
      <w:r>
        <w:rPr>
          <w:i/>
        </w:rPr>
        <w:t xml:space="preserve"> första stycket </w:t>
      </w:r>
      <w:r w:rsidRPr="000820FE">
        <w:rPr>
          <w:i/>
        </w:rPr>
        <w:t>3</w:t>
      </w:r>
      <w:r>
        <w:t xml:space="preserve"> att minimi</w:t>
      </w:r>
      <w:r w:rsidR="00C147B4">
        <w:softHyphen/>
      </w:r>
      <w:r>
        <w:t>kapitalkravet i stället ska beräknas med utgångspunkt i netto</w:t>
      </w:r>
      <w:r>
        <w:softHyphen/>
        <w:t>drifts</w:t>
      </w:r>
      <w:r w:rsidR="00C147B4">
        <w:softHyphen/>
      </w:r>
      <w:r>
        <w:t>kostnaderna.</w:t>
      </w:r>
    </w:p>
    <w:p w14:paraId="7FE63DE5" w14:textId="77777777" w:rsidR="0034465A" w:rsidDel="006B726E" w:rsidRDefault="0034465A" w:rsidP="0034465A">
      <w:pPr>
        <w:pStyle w:val="Brdtextmedindrag"/>
      </w:pPr>
      <w:r>
        <w:t xml:space="preserve">Med risksumma enligt </w:t>
      </w:r>
      <w:r>
        <w:rPr>
          <w:i/>
        </w:rPr>
        <w:t>första stycket </w:t>
      </w:r>
      <w:r w:rsidRPr="000820FE">
        <w:rPr>
          <w:i/>
        </w:rPr>
        <w:t>4</w:t>
      </w:r>
      <w:r>
        <w:t xml:space="preserve"> avses skillnaden mellan försäkringens värde omedelbart efter inträffat dödsfall och försäkringens värde omedel</w:t>
      </w:r>
      <w:r>
        <w:softHyphen/>
        <w:t>bart före inträffat dödsfall. Risksumman är positiv om företaget får skjuta till belopp, utöver de försäkringstekniska avsätt</w:t>
      </w:r>
      <w:r>
        <w:softHyphen/>
        <w:t>ningarna, vid en utbetal</w:t>
      </w:r>
      <w:r>
        <w:softHyphen/>
        <w:t>ning på grund av ett dödsfall. Sådana positiva risk</w:t>
      </w:r>
      <w:r>
        <w:softHyphen/>
        <w:t>summor ska beaktas vid beräkningen av minimikapitalkravet.</w:t>
      </w:r>
    </w:p>
    <w:p w14:paraId="3EE183E9" w14:textId="77777777" w:rsidR="0034465A" w:rsidRDefault="0034465A" w:rsidP="0034465A">
      <w:pPr>
        <w:pStyle w:val="Brdtextmedindrag"/>
      </w:pPr>
      <w:r w:rsidRPr="00656FE0">
        <w:lastRenderedPageBreak/>
        <w:t xml:space="preserve">Av </w:t>
      </w:r>
      <w:r w:rsidRPr="00656FE0">
        <w:rPr>
          <w:i/>
        </w:rPr>
        <w:t>andra stycket</w:t>
      </w:r>
      <w:r w:rsidRPr="00656FE0">
        <w:t xml:space="preserve"> följer att minimikapitalkravet </w:t>
      </w:r>
      <w:r>
        <w:t xml:space="preserve">avseende </w:t>
      </w:r>
      <w:r w:rsidRPr="00656FE0">
        <w:t>positiva risk</w:t>
      </w:r>
      <w:r>
        <w:softHyphen/>
      </w:r>
      <w:r w:rsidRPr="00656FE0">
        <w:t xml:space="preserve">summor för vissa försäkringar ska beräknas med lägre procentandelar än det som följer av </w:t>
      </w:r>
      <w:r>
        <w:t>första stycket </w:t>
      </w:r>
      <w:r w:rsidRPr="00656FE0">
        <w:t>4.</w:t>
      </w:r>
    </w:p>
    <w:p w14:paraId="6C8E5616" w14:textId="77777777" w:rsidR="0034465A" w:rsidRPr="00277FD5" w:rsidRDefault="0034465A" w:rsidP="0034465A">
      <w:pPr>
        <w:pStyle w:val="Rubrik4utannumrering"/>
      </w:pPr>
      <w:r w:rsidRPr="00277FD5">
        <w:t>8 §</w:t>
      </w:r>
    </w:p>
    <w:p w14:paraId="2B897F08" w14:textId="77777777" w:rsidR="0034465A" w:rsidRDefault="0034465A" w:rsidP="0034465A">
      <w:pPr>
        <w:pStyle w:val="Brdtext"/>
      </w:pPr>
      <w:r>
        <w:t>I paragrafen finns en bestämmelse som anger att minimikapitalkravet för tilläggsförsäkringar ska beräknas med utgångspunkt i premiebasen eller ersättningsbasen. Para</w:t>
      </w:r>
      <w:r>
        <w:softHyphen/>
        <w:t>grafen genomför artiklarna 17.3 och 18.1 i andra tjänstepensions</w:t>
      </w:r>
      <w:r>
        <w:softHyphen/>
        <w:t>direktivet. Paragrafen är utformad efter förebild av 7 kap. 7 § FRL i</w:t>
      </w:r>
      <w:r w:rsidDel="00B40389">
        <w:t xml:space="preserve"> </w:t>
      </w:r>
      <w:r>
        <w:t xml:space="preserve">lydelsen före den </w:t>
      </w:r>
      <w:r w:rsidRPr="004308AC">
        <w:t>1 januari 2016</w:t>
      </w:r>
      <w:r>
        <w:t xml:space="preserve"> jämförd med 7 kap. 14 § FRL i angiven lydelse. I para</w:t>
      </w:r>
      <w:r>
        <w:softHyphen/>
        <w:t xml:space="preserve">grafen används i enlighet </w:t>
      </w:r>
      <w:r w:rsidDel="00F93188">
        <w:t>med</w:t>
      </w:r>
      <w:r>
        <w:t xml:space="preserve"> andra tjänste</w:t>
      </w:r>
      <w:r>
        <w:softHyphen/>
        <w:t>pensionsdirektivet termerna premiebas och ersättningsbas i stället för termerna premieindex och skade</w:t>
      </w:r>
      <w:r>
        <w:softHyphen/>
        <w:t>index so</w:t>
      </w:r>
      <w:r w:rsidRPr="00F93188">
        <w:t>m an</w:t>
      </w:r>
      <w:r>
        <w:t>vänds</w:t>
      </w:r>
      <w:r w:rsidRPr="00F93188">
        <w:t xml:space="preserve"> i hittills</w:t>
      </w:r>
      <w:r>
        <w:softHyphen/>
      </w:r>
      <w:r w:rsidRPr="00F93188">
        <w:t xml:space="preserve">varande </w:t>
      </w:r>
      <w:r>
        <w:t xml:space="preserve">lydelser av ovannämnda </w:t>
      </w:r>
      <w:r w:rsidRPr="00F93188">
        <w:t>bestämmelser</w:t>
      </w:r>
      <w:r>
        <w:t xml:space="preserve">. </w:t>
      </w:r>
      <w:r w:rsidRPr="004308AC" w:rsidDel="00A751EF">
        <w:t>Över</w:t>
      </w:r>
      <w:r>
        <w:softHyphen/>
      </w:r>
      <w:r w:rsidRPr="004308AC" w:rsidDel="00A751EF">
        <w:t>väganden</w:t>
      </w:r>
      <w:r w:rsidDel="00A751EF">
        <w:t>a</w:t>
      </w:r>
      <w:r w:rsidRPr="004308AC" w:rsidDel="00A751EF">
        <w:t xml:space="preserve"> finns i avsnitt </w:t>
      </w:r>
      <w:r>
        <w:t>8</w:t>
      </w:r>
      <w:r w:rsidRPr="004308AC" w:rsidDel="00A751EF">
        <w:t>.5.4.</w:t>
      </w:r>
    </w:p>
    <w:p w14:paraId="54DB2541" w14:textId="77777777" w:rsidR="0034465A" w:rsidRDefault="0034465A" w:rsidP="0034465A">
      <w:pPr>
        <w:pStyle w:val="Rubrik4utannumrering"/>
      </w:pPr>
      <w:r>
        <w:t>9 §</w:t>
      </w:r>
    </w:p>
    <w:p w14:paraId="76311629" w14:textId="3E86183C" w:rsidR="0034465A" w:rsidRDefault="0034465A" w:rsidP="0034465A">
      <w:pPr>
        <w:pStyle w:val="Brdtext"/>
      </w:pPr>
      <w:r w:rsidRPr="004308AC">
        <w:t>Paragrafen innehåller bestämmelser om beräkning</w:t>
      </w:r>
      <w:r>
        <w:t>en</w:t>
      </w:r>
      <w:r w:rsidRPr="004308AC">
        <w:t xml:space="preserve"> av premiebasen.</w:t>
      </w:r>
      <w:r>
        <w:t xml:space="preserve"> Paragrafen </w:t>
      </w:r>
      <w:r w:rsidRPr="004308AC">
        <w:t xml:space="preserve">genomför artikel 18.3 </w:t>
      </w:r>
      <w:r>
        <w:t xml:space="preserve">första–femte styckena </w:t>
      </w:r>
      <w:r w:rsidRPr="004308AC">
        <w:t>i</w:t>
      </w:r>
      <w:r>
        <w:t xml:space="preserve"> </w:t>
      </w:r>
      <w:r w:rsidRPr="004308AC">
        <w:t>andra tjänste</w:t>
      </w:r>
      <w:r>
        <w:softHyphen/>
      </w:r>
      <w:r w:rsidRPr="004308AC">
        <w:t xml:space="preserve">pensionsdirektivet. Paragrafen </w:t>
      </w:r>
      <w:r>
        <w:t xml:space="preserve">motsvarar </w:t>
      </w:r>
      <w:r w:rsidRPr="004308AC">
        <w:t>7</w:t>
      </w:r>
      <w:r>
        <w:t> kap.</w:t>
      </w:r>
      <w:r w:rsidRPr="004308AC">
        <w:t xml:space="preserve"> 8</w:t>
      </w:r>
      <w:r>
        <w:t> §</w:t>
      </w:r>
      <w:r w:rsidRPr="004308AC">
        <w:t xml:space="preserve"> FRL i</w:t>
      </w:r>
      <w:r w:rsidRPr="004308AC" w:rsidDel="00B40389">
        <w:t xml:space="preserve"> </w:t>
      </w:r>
      <w:r w:rsidRPr="004308AC">
        <w:t>lydelse</w:t>
      </w:r>
      <w:r>
        <w:t>n</w:t>
      </w:r>
      <w:r w:rsidRPr="004308AC">
        <w:t xml:space="preserve"> före den 1 januari 2016</w:t>
      </w:r>
      <w:r>
        <w:t>. I enlighet med andra tjänstepensions</w:t>
      </w:r>
      <w:r>
        <w:softHyphen/>
        <w:t>direktivet ska dock indexering som grundas på förändringar i det euro</w:t>
      </w:r>
      <w:r>
        <w:softHyphen/>
        <w:t>peiska konsument</w:t>
      </w:r>
      <w:r>
        <w:softHyphen/>
        <w:t>prisindexet inte ingå i beräkningen av premiebasen. Över</w:t>
      </w:r>
      <w:r>
        <w:softHyphen/>
        <w:t xml:space="preserve">vägandena finns i </w:t>
      </w:r>
      <w:r w:rsidRPr="004165AE">
        <w:t xml:space="preserve">avsnitt </w:t>
      </w:r>
      <w:r>
        <w:t>8</w:t>
      </w:r>
      <w:r w:rsidRPr="004165AE">
        <w:t>.5.4</w:t>
      </w:r>
      <w:r>
        <w:t>.</w:t>
      </w:r>
    </w:p>
    <w:p w14:paraId="542C2425" w14:textId="77777777" w:rsidR="0034465A" w:rsidRDefault="0034465A" w:rsidP="0034465A">
      <w:pPr>
        <w:pStyle w:val="Rubrik4utannumrering"/>
      </w:pPr>
      <w:r>
        <w:t>10 §</w:t>
      </w:r>
    </w:p>
    <w:p w14:paraId="3C738605" w14:textId="77777777" w:rsidR="0034465A" w:rsidRDefault="0034465A" w:rsidP="0034465A">
      <w:pPr>
        <w:pStyle w:val="Brdtext"/>
      </w:pPr>
      <w:r w:rsidRPr="00130F5A">
        <w:t>Paragrafen innehåller bestämmelser om beräkning</w:t>
      </w:r>
      <w:r>
        <w:t>en</w:t>
      </w:r>
      <w:r w:rsidRPr="00130F5A">
        <w:t xml:space="preserve"> av ersättningsbasen. </w:t>
      </w:r>
      <w:r>
        <w:t xml:space="preserve">Paragrafen genomför </w:t>
      </w:r>
      <w:r w:rsidRPr="00130F5A">
        <w:t xml:space="preserve">artikel 18.4 </w:t>
      </w:r>
      <w:r>
        <w:t xml:space="preserve">första–sjätte styckena </w:t>
      </w:r>
      <w:r w:rsidRPr="00130F5A">
        <w:t>i andra tjänste</w:t>
      </w:r>
      <w:r>
        <w:softHyphen/>
      </w:r>
      <w:r w:rsidRPr="00130F5A">
        <w:t>pensionsdirektivet.</w:t>
      </w:r>
      <w:r>
        <w:t xml:space="preserve"> </w:t>
      </w:r>
      <w:r w:rsidRPr="00130F5A">
        <w:t xml:space="preserve">Paragrafen </w:t>
      </w:r>
      <w:r>
        <w:t xml:space="preserve">motsvarar </w:t>
      </w:r>
      <w:r w:rsidRPr="00130F5A">
        <w:t>7</w:t>
      </w:r>
      <w:r>
        <w:t> kap.</w:t>
      </w:r>
      <w:r w:rsidRPr="00130F5A">
        <w:t xml:space="preserve"> 9</w:t>
      </w:r>
      <w:r>
        <w:t> §</w:t>
      </w:r>
      <w:r w:rsidRPr="00130F5A">
        <w:t xml:space="preserve"> FRL i</w:t>
      </w:r>
      <w:r w:rsidRPr="00130F5A" w:rsidDel="00B40389">
        <w:t xml:space="preserve"> </w:t>
      </w:r>
      <w:r w:rsidRPr="00130F5A">
        <w:t>lydelse</w:t>
      </w:r>
      <w:r>
        <w:t>n</w:t>
      </w:r>
      <w:r w:rsidRPr="00130F5A">
        <w:t xml:space="preserve"> före den 1 januari 2016</w:t>
      </w:r>
      <w:r>
        <w:t>. I enlighet med andra tjänstepensions</w:t>
      </w:r>
      <w:r>
        <w:softHyphen/>
        <w:t>direktivet ska dock indexering som grundas på förändringar i det euro</w:t>
      </w:r>
      <w:r>
        <w:softHyphen/>
        <w:t>peiska konsument</w:t>
      </w:r>
      <w:r>
        <w:softHyphen/>
        <w:t>prisindexet inte ingå i beräkningen av ersättnings</w:t>
      </w:r>
      <w:r>
        <w:softHyphen/>
        <w:t xml:space="preserve">basen. </w:t>
      </w:r>
      <w:r w:rsidRPr="00130F5A">
        <w:t>Överväganden</w:t>
      </w:r>
      <w:r>
        <w:t>a</w:t>
      </w:r>
      <w:r w:rsidRPr="00130F5A">
        <w:t xml:space="preserve"> finns i avsnitt </w:t>
      </w:r>
      <w:r>
        <w:t>8</w:t>
      </w:r>
      <w:r w:rsidRPr="00130F5A">
        <w:t>.5.4.</w:t>
      </w:r>
    </w:p>
    <w:p w14:paraId="36E93AD8" w14:textId="77777777" w:rsidR="0034465A" w:rsidRDefault="0034465A" w:rsidP="0034465A">
      <w:pPr>
        <w:pStyle w:val="Rubrik4utannumrering"/>
      </w:pPr>
      <w:r>
        <w:t>11 §</w:t>
      </w:r>
    </w:p>
    <w:p w14:paraId="2C833FD2" w14:textId="77777777" w:rsidR="0034465A" w:rsidRDefault="0034465A" w:rsidP="00D04BFD">
      <w:pPr>
        <w:pStyle w:val="Brdtext"/>
      </w:pPr>
      <w:r>
        <w:t>Paragrafen innehåller bestämmelser om beräkningen av minimikapital</w:t>
      </w:r>
      <w:r>
        <w:softHyphen/>
        <w:t xml:space="preserve">kravet för tilläggsförsäkringar och har utformats i enlighet med </w:t>
      </w:r>
      <w:r w:rsidRPr="003B58D9">
        <w:rPr>
          <w:i/>
        </w:rPr>
        <w:t>Lagrådets</w:t>
      </w:r>
      <w:r>
        <w:t xml:space="preserve"> synpunkter. Paragrafen genomför artikel 18.2, 18.3 sjätte stycket och 18.4 sjunde stycket i andra tjänstepensionsdirektivet. </w:t>
      </w:r>
      <w:r w:rsidRPr="00130F5A">
        <w:t xml:space="preserve">Paragrafen </w:t>
      </w:r>
      <w:r>
        <w:t>motsvarar 7 kap. 10 § FRL i</w:t>
      </w:r>
      <w:r w:rsidDel="00B40389">
        <w:t xml:space="preserve"> </w:t>
      </w:r>
      <w:r>
        <w:t xml:space="preserve">lydelsen före den 1 januari 2016. </w:t>
      </w:r>
      <w:r w:rsidRPr="00FD0196">
        <w:t>Överväganden</w:t>
      </w:r>
      <w:r>
        <w:t>a</w:t>
      </w:r>
      <w:r w:rsidRPr="00FD0196">
        <w:t xml:space="preserve"> finns i avsnitt </w:t>
      </w:r>
      <w:r>
        <w:t>8</w:t>
      </w:r>
      <w:r w:rsidRPr="00FD0196">
        <w:t>.5.4.</w:t>
      </w:r>
    </w:p>
    <w:p w14:paraId="42341C7A" w14:textId="77777777" w:rsidR="0034465A" w:rsidRDefault="0034465A" w:rsidP="0034465A">
      <w:pPr>
        <w:pStyle w:val="Rubrik4utannumrering"/>
      </w:pPr>
      <w:r>
        <w:t>12 §</w:t>
      </w:r>
    </w:p>
    <w:p w14:paraId="64354F35" w14:textId="77777777" w:rsidR="0034465A" w:rsidRDefault="0034465A" w:rsidP="0034465A">
      <w:pPr>
        <w:pStyle w:val="Brdtext"/>
      </w:pPr>
      <w:r>
        <w:t xml:space="preserve">Paragrafen behandlar en viss justering som ska göras vid beräkningen av minimikapitalkravet för tilläggsförsäkringar. Paragrafen genomför </w:t>
      </w:r>
      <w:r w:rsidRPr="00D7009B">
        <w:t>artikel</w:t>
      </w:r>
      <w:r>
        <w:t> </w:t>
      </w:r>
      <w:r w:rsidRPr="00D7009B">
        <w:t>18.5</w:t>
      </w:r>
      <w:r>
        <w:t xml:space="preserve"> i andra tjänstepensionsdirektivet. </w:t>
      </w:r>
      <w:r w:rsidRPr="00130F5A">
        <w:t xml:space="preserve">Paragrafen </w:t>
      </w:r>
      <w:r>
        <w:t xml:space="preserve">motsvarar 7 kap. </w:t>
      </w:r>
      <w:r>
        <w:lastRenderedPageBreak/>
        <w:t>11 § FRL i</w:t>
      </w:r>
      <w:r w:rsidDel="00B40389">
        <w:t xml:space="preserve"> </w:t>
      </w:r>
      <w:r>
        <w:t xml:space="preserve">lydelsen före den 1 januari 2016. Övervägandena </w:t>
      </w:r>
      <w:r w:rsidRPr="004165AE">
        <w:t xml:space="preserve">finns i avsnitt </w:t>
      </w:r>
      <w:r>
        <w:t>8</w:t>
      </w:r>
      <w:r w:rsidRPr="004165AE">
        <w:t>.5.4.</w:t>
      </w:r>
    </w:p>
    <w:p w14:paraId="6C2C8AC1" w14:textId="77777777" w:rsidR="0034465A" w:rsidRDefault="0034465A" w:rsidP="0034465A">
      <w:pPr>
        <w:pStyle w:val="Rubrik4utannumrering"/>
      </w:pPr>
      <w:r>
        <w:t>13 §</w:t>
      </w:r>
    </w:p>
    <w:p w14:paraId="03D3FA8A" w14:textId="77777777" w:rsidR="0034465A" w:rsidRDefault="0034465A" w:rsidP="00D04BFD">
      <w:pPr>
        <w:pStyle w:val="Brdtextmedindrag"/>
        <w:ind w:firstLine="0"/>
      </w:pPr>
      <w:r>
        <w:t>I paragrafen finns en bestämmelse om garantibeloppets storlek</w:t>
      </w:r>
      <w:r w:rsidRPr="00563479">
        <w:t>.</w:t>
      </w:r>
      <w:r>
        <w:t xml:space="preserve"> Paragrafen är utformad efter förebild av 7 kap. 18 § första stycket FRL i lydelsen före den 1 januari 2016. Garanti</w:t>
      </w:r>
      <w:r>
        <w:softHyphen/>
        <w:t>beloppet uppgår till 790 prisbasbelopp enligt socialför</w:t>
      </w:r>
      <w:r>
        <w:softHyphen/>
        <w:t>säkrings</w:t>
      </w:r>
      <w:r>
        <w:softHyphen/>
        <w:t>balken. Över</w:t>
      </w:r>
      <w:r>
        <w:softHyphen/>
        <w:t>vägandena finns i avsnitt 8</w:t>
      </w:r>
      <w:r w:rsidRPr="004165AE">
        <w:t>.5.</w:t>
      </w:r>
      <w:r>
        <w:t>5.</w:t>
      </w:r>
    </w:p>
    <w:p w14:paraId="763F2D50" w14:textId="77777777" w:rsidR="0034465A" w:rsidRDefault="0034465A" w:rsidP="0034465A">
      <w:pPr>
        <w:pStyle w:val="Rubrik4utannumrering"/>
      </w:pPr>
      <w:r>
        <w:t>14 §</w:t>
      </w:r>
    </w:p>
    <w:p w14:paraId="70BA4434" w14:textId="77777777" w:rsidR="0034465A" w:rsidRDefault="0034465A" w:rsidP="0034465A">
      <w:pPr>
        <w:pStyle w:val="Brdtextmedindrag"/>
        <w:ind w:firstLine="0"/>
      </w:pPr>
      <w:r>
        <w:t>I paragrafen</w:t>
      </w:r>
      <w:r w:rsidDel="00352C9B">
        <w:t xml:space="preserve"> </w:t>
      </w:r>
      <w:r>
        <w:t>finns en bestämmelse om att Finansinspektionen i ett enskilt fall får besluta att sätta ned garantibeloppet med högst hälften av beloppet om det finns sär</w:t>
      </w:r>
      <w:r>
        <w:softHyphen/>
        <w:t>skilda skäl. Paragrafen är</w:t>
      </w:r>
      <w:r w:rsidDel="000831FB">
        <w:t xml:space="preserve"> </w:t>
      </w:r>
      <w:r>
        <w:t>utformad efter förebild av 7 kap. 20 § FRL i</w:t>
      </w:r>
      <w:r w:rsidDel="00B40389">
        <w:t xml:space="preserve"> </w:t>
      </w:r>
      <w:r>
        <w:t>lydelsen före den 1 januari 2016. Övervägandena finns i avsnitt 8</w:t>
      </w:r>
      <w:r w:rsidRPr="004165AE">
        <w:t>.5.</w:t>
      </w:r>
      <w:r>
        <w:t>5.</w:t>
      </w:r>
    </w:p>
    <w:p w14:paraId="34D77FB2" w14:textId="77777777" w:rsidR="0034465A" w:rsidRDefault="0034465A" w:rsidP="0034465A">
      <w:pPr>
        <w:pStyle w:val="Brdtextmedindrag"/>
      </w:pPr>
      <w:r>
        <w:t>Det är främst för mindre tjänstepensionsföretag som det kan komma i fråga att sätta ned garantibeloppet. En omständighet som kan ha betyd</w:t>
      </w:r>
      <w:r>
        <w:softHyphen/>
        <w:t>else vid bedömningen är om företaget vänder sig till en begränsad krets försäkringstagare. För företag som får dela ut vinst torde det sällan finnas utrymme att sätta ned garanti</w:t>
      </w:r>
      <w:r>
        <w:softHyphen/>
        <w:t>beloppet. Vid prövningen bör en helhets</w:t>
      </w:r>
      <w:r>
        <w:softHyphen/>
        <w:t>bedömning göras (prop. 2002/03:94 s. 62 f.).</w:t>
      </w:r>
    </w:p>
    <w:p w14:paraId="4A4A8C6E" w14:textId="77777777" w:rsidR="0034465A" w:rsidRDefault="0034465A" w:rsidP="0034465A">
      <w:pPr>
        <w:pStyle w:val="Brdtextmedindrag"/>
      </w:pPr>
      <w:r w:rsidRPr="00B23415">
        <w:t>I 1</w:t>
      </w:r>
      <w:r>
        <w:t xml:space="preserve">6 § 2 </w:t>
      </w:r>
      <w:r w:rsidRPr="00B23415">
        <w:t xml:space="preserve">finns ett bemyndigande för regeringen eller den myndighet som regeringen bestämmer att meddela föreskrifter om </w:t>
      </w:r>
      <w:r>
        <w:t>villkor som ska vara uppfyllda för att nedsättning av garantibeloppet ska komma i fråga.</w:t>
      </w:r>
    </w:p>
    <w:p w14:paraId="28FA3DB7" w14:textId="77777777" w:rsidR="0034465A" w:rsidRDefault="0034465A" w:rsidP="0034465A">
      <w:pPr>
        <w:pStyle w:val="Rubrik4utannumrering"/>
      </w:pPr>
      <w:r>
        <w:t>15 §</w:t>
      </w:r>
    </w:p>
    <w:p w14:paraId="231E6295" w14:textId="77777777" w:rsidR="0034465A" w:rsidRDefault="0034465A" w:rsidP="00D04BFD">
      <w:pPr>
        <w:pStyle w:val="Brdtextmedindrag"/>
        <w:ind w:firstLine="0"/>
      </w:pPr>
      <w:bookmarkStart w:id="6845" w:name="_Hlk11142682"/>
      <w:r>
        <w:t>Paragrafen behandlar ett tjänstepensionsföretags skyldighet att vidta åtgärder ifall tjänstepensionsföretaget inte uppfyller något av kapital</w:t>
      </w:r>
      <w:r>
        <w:softHyphen/>
        <w:t>kraven eller garanti</w:t>
      </w:r>
      <w:r>
        <w:softHyphen/>
        <w:t xml:space="preserve">beloppet eller om det finns risk för detta under de närmaste tre månaderna. Paragrafen är utformad efter förebild av 8 kap. 16 § FRL. Övervägandena finns i </w:t>
      </w:r>
      <w:r w:rsidRPr="007D211E">
        <w:t xml:space="preserve">avsnitt </w:t>
      </w:r>
      <w:r>
        <w:t>8</w:t>
      </w:r>
      <w:r w:rsidRPr="007D211E">
        <w:t>.5.6.</w:t>
      </w:r>
    </w:p>
    <w:p w14:paraId="5FB8C472" w14:textId="1E4EC6D2" w:rsidR="0034465A" w:rsidRDefault="0034465A" w:rsidP="0034465A">
      <w:pPr>
        <w:pStyle w:val="Brdtextmedindrag"/>
      </w:pPr>
      <w:r>
        <w:t xml:space="preserve">Underrättelseskyldigheten enligt </w:t>
      </w:r>
      <w:r>
        <w:rPr>
          <w:i/>
        </w:rPr>
        <w:t xml:space="preserve">första stycket </w:t>
      </w:r>
      <w:r>
        <w:t>avser en situation när kapitalbasen för ett tjänstepensionsföretag inte uppfyller kraven</w:t>
      </w:r>
      <w:r w:rsidDel="008C42D4">
        <w:t xml:space="preserve"> </w:t>
      </w:r>
      <w:r>
        <w:t>i 7 kap. 1 § andra stycket, eller det finns risk för detta under de närmaste tre</w:t>
      </w:r>
      <w:r w:rsidR="008959BE">
        <w:t> </w:t>
      </w:r>
      <w:r>
        <w:t>månaderna. Det andra ledet i bestämmelsen, dvs. att underrättelse ska ske om det finns risk för att företaget inte uppfyller kapitalkraven, är avsett att skapa förutsättningar för en proaktiv tillsyn och en nära dialog med Finans</w:t>
      </w:r>
      <w:r>
        <w:softHyphen/>
        <w:t>inspektionen om det finns risk för att tjänstepensionsföretaget inte kommer att uppfylla något av kapitalkraven. Det är alltså inte varje teoretisk risk som avses utan sådana situationer när ett aktsamt företag rimligen redan följer hur det finansiella läget utvecklar sig</w:t>
      </w:r>
      <w:r w:rsidRPr="000358E8">
        <w:t xml:space="preserve"> </w:t>
      </w:r>
      <w:r>
        <w:t>mer noggrant.</w:t>
      </w:r>
    </w:p>
    <w:p w14:paraId="4E552CD8" w14:textId="77777777" w:rsidR="0034465A" w:rsidRDefault="0034465A" w:rsidP="007F32A2">
      <w:pPr>
        <w:pStyle w:val="Brdtextmedindrag"/>
      </w:pPr>
      <w:r>
        <w:t xml:space="preserve">I </w:t>
      </w:r>
      <w:r>
        <w:rPr>
          <w:i/>
        </w:rPr>
        <w:t xml:space="preserve">andra stycket </w:t>
      </w:r>
      <w:r>
        <w:t>finns en upplysning om att det i 15 kap. 5 och 8 §§ finns bestämmelser om skyldigheten att upprätta en åtgärdsplan eller en finansiell saneringsplan ifall något av kapitalkraven eller garantibeloppet inte uppfylls.</w:t>
      </w:r>
    </w:p>
    <w:bookmarkEnd w:id="6845"/>
    <w:p w14:paraId="34A635BC" w14:textId="77777777" w:rsidR="0034465A" w:rsidRDefault="0034465A" w:rsidP="0034465A">
      <w:pPr>
        <w:pStyle w:val="Rubrik4utannumrering"/>
      </w:pPr>
      <w:r>
        <w:lastRenderedPageBreak/>
        <w:t>16 §</w:t>
      </w:r>
    </w:p>
    <w:p w14:paraId="676829E9" w14:textId="77777777" w:rsidR="0034465A" w:rsidRPr="000820FE" w:rsidRDefault="0034465A" w:rsidP="0034465A">
      <w:pPr>
        <w:pStyle w:val="Brdtextmedindrag"/>
        <w:ind w:firstLine="0"/>
      </w:pPr>
      <w:r w:rsidRPr="00762965">
        <w:t>Paragrafen innehåller ett bemyndigande för regeringen eller den myn</w:t>
      </w:r>
      <w:r>
        <w:softHyphen/>
      </w:r>
      <w:r w:rsidRPr="00762965">
        <w:t>dighet som regeringen bestämmer att meddela föreskrifter om beräkningen av det riskkänsliga kapitalkravet och villkoren för nedsättning av garanti</w:t>
      </w:r>
      <w:r>
        <w:softHyphen/>
      </w:r>
      <w:r w:rsidRPr="00762965">
        <w:t>beloppet.</w:t>
      </w:r>
      <w:r>
        <w:t xml:space="preserve"> Övervägandena finns i </w:t>
      </w:r>
      <w:r w:rsidRPr="00B23415">
        <w:t>avsnitt</w:t>
      </w:r>
      <w:r>
        <w:t>en</w:t>
      </w:r>
      <w:r w:rsidRPr="00B23415">
        <w:t xml:space="preserve"> </w:t>
      </w:r>
      <w:r>
        <w:t>8</w:t>
      </w:r>
      <w:r w:rsidRPr="00B23415">
        <w:t>.5.</w:t>
      </w:r>
      <w:r>
        <w:t>2 och 8</w:t>
      </w:r>
      <w:r w:rsidRPr="00B23415">
        <w:t>.5</w:t>
      </w:r>
      <w:r>
        <w:t>.5</w:t>
      </w:r>
      <w:r w:rsidRPr="00B23415">
        <w:t>.</w:t>
      </w:r>
    </w:p>
    <w:p w14:paraId="221CCDD3" w14:textId="77777777" w:rsidR="0034465A" w:rsidRDefault="0034465A" w:rsidP="0034465A">
      <w:pPr>
        <w:pStyle w:val="Brdtextmedindrag"/>
      </w:pPr>
      <w:r>
        <w:t xml:space="preserve">När det gäller det riskkänsliga kapitalkravet i </w:t>
      </w:r>
      <w:r w:rsidRPr="00656FE0">
        <w:rPr>
          <w:i/>
        </w:rPr>
        <w:t>punkt 1</w:t>
      </w:r>
      <w:r>
        <w:t xml:space="preserve"> avser bemyn</w:t>
      </w:r>
      <w:r>
        <w:softHyphen/>
        <w:t>digandet bl.a. beräkningen av kapitalkraven för respektive risk och hur det riskkänsliga kapitalkravet ska läggas samman.</w:t>
      </w:r>
    </w:p>
    <w:p w14:paraId="4610ECFF" w14:textId="77777777" w:rsidR="0034465A" w:rsidRDefault="0034465A" w:rsidP="0034465A">
      <w:pPr>
        <w:pStyle w:val="Brdtextmedindrag"/>
      </w:pPr>
      <w:bookmarkStart w:id="6846" w:name="_Hlk1481543"/>
      <w:r>
        <w:t xml:space="preserve">Bemyndigandet avseende garantibeloppet i </w:t>
      </w:r>
      <w:r w:rsidRPr="00656FE0">
        <w:rPr>
          <w:i/>
        </w:rPr>
        <w:t>punkt 2</w:t>
      </w:r>
      <w:r>
        <w:t xml:space="preserve"> ger möjlighet att meddela föreskrifter om villkor som ska vara uppfyllda för att nedsättning av garantibeloppet ska komma i fråga.</w:t>
      </w:r>
      <w:bookmarkEnd w:id="6846"/>
    </w:p>
    <w:p w14:paraId="1260C835" w14:textId="77777777" w:rsidR="0034465A" w:rsidRPr="00277FD5" w:rsidRDefault="0034465A" w:rsidP="0034465A">
      <w:pPr>
        <w:pStyle w:val="Rubrik4utannumrering"/>
      </w:pPr>
      <w:r w:rsidRPr="00277FD5">
        <w:t>9 kap. Företagsstyrning</w:t>
      </w:r>
    </w:p>
    <w:p w14:paraId="25ED5D5E" w14:textId="6E0C05E9" w:rsidR="0034465A" w:rsidRDefault="0034465A" w:rsidP="0034465A">
      <w:pPr>
        <w:pStyle w:val="Brdtext"/>
      </w:pPr>
      <w:r w:rsidRPr="001A3439">
        <w:t>Kapitlet innehåller bes</w:t>
      </w:r>
      <w:r>
        <w:t>tämmelser om företagsstyrning hos</w:t>
      </w:r>
      <w:r w:rsidRPr="001A3439">
        <w:t xml:space="preserve"> </w:t>
      </w:r>
      <w:r>
        <w:t>tjänstepensions</w:t>
      </w:r>
      <w:r>
        <w:softHyphen/>
        <w:t>företag</w:t>
      </w:r>
      <w:r w:rsidRPr="001A3439">
        <w:t xml:space="preserve">. </w:t>
      </w:r>
      <w:r>
        <w:t>Bestämmelserna införs i huvudsak för att genomföra andra tjänste</w:t>
      </w:r>
      <w:r>
        <w:softHyphen/>
        <w:t xml:space="preserve">pensionsdirektivet i svensk rätt. Flera av bestämmelserna i </w:t>
      </w:r>
      <w:r w:rsidR="00AC55C7">
        <w:t xml:space="preserve">det </w:t>
      </w:r>
      <w:r>
        <w:t>direktivet överensstämmer med motsvarande bestämmelser för försäkringsföretag i Solvens II-direktivet. En stor del av bestämmelserna för tjänstepensions</w:t>
      </w:r>
      <w:r w:rsidR="00593F2A">
        <w:softHyphen/>
      </w:r>
      <w:r>
        <w:t>företag motsvarar därmed eller är utformade efter förebild av det som gäller för försäkringsföretag enligt f</w:t>
      </w:r>
      <w:r w:rsidRPr="005000E9">
        <w:t>örsäkringsrörelse</w:t>
      </w:r>
      <w:r>
        <w:softHyphen/>
      </w:r>
      <w:r w:rsidRPr="005000E9">
        <w:t>lag</w:t>
      </w:r>
      <w:r>
        <w:t>en.</w:t>
      </w:r>
    </w:p>
    <w:p w14:paraId="1E2396E6" w14:textId="290F627C" w:rsidR="0034465A" w:rsidRPr="003017F9" w:rsidRDefault="0034465A" w:rsidP="0034465A">
      <w:pPr>
        <w:pStyle w:val="Brdtextmedindrag"/>
      </w:pPr>
      <w:r>
        <w:t>På samma sätt som för försäkringsföretag är b</w:t>
      </w:r>
      <w:r w:rsidRPr="001A3439">
        <w:t>estämmelserna om företagsstyrning en sär</w:t>
      </w:r>
      <w:r>
        <w:t>reglering i förhållande till de</w:t>
      </w:r>
      <w:r w:rsidRPr="001A3439">
        <w:t xml:space="preserve"> gällande allmänna associationsrättsliga regelverke</w:t>
      </w:r>
      <w:r>
        <w:t>n</w:t>
      </w:r>
      <w:r w:rsidRPr="001A3439">
        <w:t xml:space="preserve"> i </w:t>
      </w:r>
      <w:r>
        <w:t>a</w:t>
      </w:r>
      <w:r w:rsidRPr="001A3439">
        <w:t>ktiebolagslag</w:t>
      </w:r>
      <w:r>
        <w:t xml:space="preserve">en </w:t>
      </w:r>
      <w:r w:rsidRPr="001A3439">
        <w:t xml:space="preserve">och </w:t>
      </w:r>
      <w:r>
        <w:t>l</w:t>
      </w:r>
      <w:r w:rsidRPr="001A3439">
        <w:t>ag</w:t>
      </w:r>
      <w:r>
        <w:t>en</w:t>
      </w:r>
      <w:r w:rsidRPr="001A3439">
        <w:t xml:space="preserve"> om ekonomiska föreningar.</w:t>
      </w:r>
      <w:r>
        <w:t xml:space="preserve"> En stor del av bestämmelserna i aktiebolagslagen och lagen om ekonomiska föreningar ska dock, på motsvarande sätt som för försäkringsföretag, också gälla för tjänstepensionsföretag, se bestäm</w:t>
      </w:r>
      <w:r>
        <w:softHyphen/>
        <w:t>melserna i 10 kap.</w:t>
      </w:r>
    </w:p>
    <w:p w14:paraId="5660AE6D" w14:textId="77777777" w:rsidR="0034465A" w:rsidRDefault="0034465A" w:rsidP="0034465A">
      <w:pPr>
        <w:pStyle w:val="Rubrik4utannumrering"/>
      </w:pPr>
      <w:r>
        <w:t>1 §</w:t>
      </w:r>
    </w:p>
    <w:p w14:paraId="56106044" w14:textId="77777777" w:rsidR="0034465A" w:rsidRDefault="0034465A" w:rsidP="0034465A">
      <w:pPr>
        <w:pStyle w:val="Brdtextmedindrag"/>
        <w:ind w:firstLine="0"/>
      </w:pPr>
      <w:r>
        <w:t>Paragrafen innehåller grundläggande bestämmelser om företagsstyrnings</w:t>
      </w:r>
      <w:r>
        <w:softHyphen/>
        <w:t>system. Bestämmelsen genomför artiklarna 21.1, 21.2, 23.3 g och 24.1 andra meningen i andra tjänstepensionsdirektivet.</w:t>
      </w:r>
      <w:r w:rsidDel="00B537E9">
        <w:t xml:space="preserve"> </w:t>
      </w:r>
      <w:r>
        <w:t xml:space="preserve">Paragrafen motsvarar 4 kap. 5 § och 10 kap. 1 § FRL. </w:t>
      </w:r>
      <w:r w:rsidRPr="001B0730">
        <w:t>Öv</w:t>
      </w:r>
      <w:r>
        <w:t>ervägandena finns i avsnitten 9</w:t>
      </w:r>
      <w:r w:rsidRPr="001B0730">
        <w:t xml:space="preserve">.2 och </w:t>
      </w:r>
      <w:r>
        <w:t>9</w:t>
      </w:r>
      <w:r w:rsidRPr="001B0730">
        <w:t>.3.</w:t>
      </w:r>
    </w:p>
    <w:p w14:paraId="4D49F448" w14:textId="6E540595" w:rsidR="0034465A" w:rsidRDefault="0034465A" w:rsidP="00D04BFD">
      <w:pPr>
        <w:pStyle w:val="Brdtextmedindrag"/>
      </w:pPr>
      <w:r>
        <w:t xml:space="preserve">I </w:t>
      </w:r>
      <w:r>
        <w:rPr>
          <w:i/>
        </w:rPr>
        <w:t xml:space="preserve">första stycket </w:t>
      </w:r>
      <w:r>
        <w:t>anges att ett tjänstepensionsföretag ska ha ett företags</w:t>
      </w:r>
      <w:r>
        <w:softHyphen/>
        <w:t>styrningssystem som säkerställer att företaget styrs på ett sunt och ansvars</w:t>
      </w:r>
      <w:r w:rsidR="00B459E6">
        <w:softHyphen/>
      </w:r>
      <w:r>
        <w:t xml:space="preserve">fullt sätt. Detta generella krav innefattar de krav som anges i 2–26 §§ och i föreskrifter som har meddelats med stöd av 27 §. I kravet ryms även andra tjänstepensionsdirektivets krav på </w:t>
      </w:r>
      <w:r w:rsidRPr="00503BC4">
        <w:t>en tillfreds</w:t>
      </w:r>
      <w:r>
        <w:softHyphen/>
      </w:r>
      <w:r w:rsidRPr="00503BC4">
        <w:t>ställande och transparent organisations</w:t>
      </w:r>
      <w:r>
        <w:softHyphen/>
      </w:r>
      <w:r w:rsidRPr="00503BC4">
        <w:t>struktur med en tydlig ansvars</w:t>
      </w:r>
      <w:r>
        <w:softHyphen/>
      </w:r>
      <w:r w:rsidRPr="00503BC4">
        <w:t>fördelning med lämplig grad av uppdelning av uppgifterna och ett effektivt system för att säkerställa att information förs vidare</w:t>
      </w:r>
      <w:r>
        <w:t xml:space="preserve"> (artikel 21.1 i andra tjänste</w:t>
      </w:r>
      <w:r>
        <w:softHyphen/>
        <w:t>pensionsdirektivet)</w:t>
      </w:r>
      <w:r w:rsidRPr="00503BC4">
        <w:t>.</w:t>
      </w:r>
      <w:r>
        <w:t xml:space="preserve"> </w:t>
      </w:r>
      <w:r w:rsidRPr="000820FE">
        <w:t>I</w:t>
      </w:r>
      <w:r w:rsidR="00B459E6">
        <w:t> </w:t>
      </w:r>
      <w:r w:rsidRPr="000820FE">
        <w:t xml:space="preserve">detta ingår </w:t>
      </w:r>
      <w:r>
        <w:t xml:space="preserve">också </w:t>
      </w:r>
      <w:r w:rsidRPr="000820FE">
        <w:t>att företaget ska göra det möjligt för personer som inne</w:t>
      </w:r>
      <w:r w:rsidR="00B459E6">
        <w:softHyphen/>
      </w:r>
      <w:r w:rsidRPr="000820FE">
        <w:t>har centrala funktioner att utföra sina uppgifter effektivt på ett objektivt, korrekt och oberoende sätt (artikel 24.1 andra meningen).</w:t>
      </w:r>
      <w:r>
        <w:t xml:space="preserve"> Bestämmelser om centrala funktioner finns i 8–13 §§. Dessutom gäller att företags</w:t>
      </w:r>
      <w:r>
        <w:softHyphen/>
        <w:t xml:space="preserve">styrningssystemet </w:t>
      </w:r>
      <w:r w:rsidRPr="003A72AB">
        <w:t>ska beakta miljöfaktorer, sociala faktorer och företags</w:t>
      </w:r>
      <w:r>
        <w:softHyphen/>
      </w:r>
      <w:r w:rsidRPr="003A72AB">
        <w:t>styrningsfaktorer i samband med investerings</w:t>
      </w:r>
      <w:r>
        <w:softHyphen/>
      </w:r>
      <w:r w:rsidRPr="003A72AB">
        <w:t>ti</w:t>
      </w:r>
      <w:r>
        <w:t>llgångar vid investerings</w:t>
      </w:r>
      <w:r>
        <w:softHyphen/>
        <w:t>beslut (artikel 21.1 i). Vidare gäller att f</w:t>
      </w:r>
      <w:r w:rsidRPr="00C218E9">
        <w:t>öretags</w:t>
      </w:r>
      <w:r>
        <w:softHyphen/>
      </w:r>
      <w:r w:rsidRPr="00C218E9">
        <w:t xml:space="preserve">styrningen av ersättningar </w:t>
      </w:r>
      <w:r w:rsidRPr="00C218E9">
        <w:lastRenderedPageBreak/>
        <w:t>och deras övervakning</w:t>
      </w:r>
      <w:r>
        <w:t xml:space="preserve"> ska</w:t>
      </w:r>
      <w:r w:rsidRPr="00C218E9">
        <w:t xml:space="preserve"> vara tydlig, transparent och effektiv</w:t>
      </w:r>
      <w:r>
        <w:t xml:space="preserve"> (artikel 23.3 g)</w:t>
      </w:r>
      <w:r w:rsidRPr="00C218E9">
        <w:t>.</w:t>
      </w:r>
      <w:r>
        <w:t xml:space="preserve"> Företagsstyrningssystemet ska regel</w:t>
      </w:r>
      <w:r>
        <w:softHyphen/>
        <w:t xml:space="preserve">bundet ses över. </w:t>
      </w:r>
    </w:p>
    <w:p w14:paraId="292D575B" w14:textId="286707A9" w:rsidR="0034465A" w:rsidRPr="001B0730" w:rsidRDefault="0034465A" w:rsidP="0034465A">
      <w:pPr>
        <w:pStyle w:val="Brdtextmedindrag"/>
      </w:pPr>
      <w:r>
        <w:t xml:space="preserve">I </w:t>
      </w:r>
      <w:r>
        <w:rPr>
          <w:i/>
        </w:rPr>
        <w:t xml:space="preserve">andra stycket </w:t>
      </w:r>
      <w:r w:rsidRPr="00CF3DD2">
        <w:t>anges</w:t>
      </w:r>
      <w:r>
        <w:t xml:space="preserve"> att företagsstyrningssystemet ska stå i proportion till storleken, arten, omfattningen och komplexiteten i tjänstepensions</w:t>
      </w:r>
      <w:r>
        <w:softHyphen/>
        <w:t>företagets verksamhet. Bestämmelsen motsvarar artikel 21.2 i andra tjänstepensionsdirektivet men gäller i lagen för samtliga bestämmelser om företagsstyrning, även dem som inte har sin grund i någon bestämmelse i direktivet.</w:t>
      </w:r>
    </w:p>
    <w:p w14:paraId="4B7D18CC" w14:textId="77777777" w:rsidR="0034465A" w:rsidRDefault="0034465A" w:rsidP="0034465A">
      <w:pPr>
        <w:pStyle w:val="Rubrik4utannumrering"/>
      </w:pPr>
      <w:r>
        <w:t>2 §</w:t>
      </w:r>
    </w:p>
    <w:p w14:paraId="192D22AD" w14:textId="77777777" w:rsidR="0034465A" w:rsidRDefault="0034465A" w:rsidP="0034465A">
      <w:pPr>
        <w:pStyle w:val="Brdtextmedindrag"/>
        <w:ind w:firstLine="0"/>
      </w:pPr>
      <w:r>
        <w:t>Paragrafen innehåller bestämmelser om kontinuitet i verksamheten. Bestämmelsen genomför artikel 21.5 i andra tjänstepensionsdirektivet. Paragrafen motsvarar 10 kap. 3 § FRL. Övervägandena finns i avsnitt 9</w:t>
      </w:r>
      <w:r w:rsidRPr="001B0730">
        <w:t>.</w:t>
      </w:r>
      <w:r w:rsidRPr="000820FE">
        <w:t>5</w:t>
      </w:r>
      <w:r w:rsidRPr="001B0730">
        <w:t>.</w:t>
      </w:r>
    </w:p>
    <w:p w14:paraId="73981525" w14:textId="581BEEFF" w:rsidR="0034465A" w:rsidRDefault="0034465A" w:rsidP="0034465A">
      <w:pPr>
        <w:pStyle w:val="Brdtextmedindrag"/>
      </w:pPr>
      <w:r>
        <w:t xml:space="preserve">I </w:t>
      </w:r>
      <w:r w:rsidRPr="000820FE">
        <w:rPr>
          <w:i/>
        </w:rPr>
        <w:t>första stycket</w:t>
      </w:r>
      <w:r>
        <w:t xml:space="preserve"> anges att ett tjänstepensionsföretag ska ha system, resurser och rutiner som är lämpliga för att verksamheten ska kunna drivas med kontinuitet och i enlighet med gällande regler. Ett tjänste</w:t>
      </w:r>
      <w:r>
        <w:softHyphen/>
        <w:t>pensions</w:t>
      </w:r>
      <w:r w:rsidR="00AB1698">
        <w:softHyphen/>
      </w:r>
      <w:r>
        <w:t>företag ska vidta rimliga åtgärder för att säkerställa detta (artikel 21.5 i andra tjänstepensionsdirektivet). S</w:t>
      </w:r>
      <w:r w:rsidRPr="009D1A63">
        <w:t>ystem</w:t>
      </w:r>
      <w:r>
        <w:t>en</w:t>
      </w:r>
      <w:r w:rsidRPr="009D1A63">
        <w:t>, resurser</w:t>
      </w:r>
      <w:r>
        <w:t>na</w:t>
      </w:r>
      <w:r w:rsidRPr="009D1A63">
        <w:t xml:space="preserve"> och </w:t>
      </w:r>
      <w:r w:rsidRPr="00BE2E7D">
        <w:t xml:space="preserve">rutinerna </w:t>
      </w:r>
      <w:r w:rsidRPr="000820FE">
        <w:t>ska</w:t>
      </w:r>
      <w:r w:rsidRPr="00BE2E7D">
        <w:t xml:space="preserve"> </w:t>
      </w:r>
      <w:r>
        <w:t>alltså</w:t>
      </w:r>
      <w:r w:rsidRPr="00BE2E7D">
        <w:t xml:space="preserve"> </w:t>
      </w:r>
      <w:r>
        <w:t>vara proportionerliga i förhållande till den verksamhet som tjänste</w:t>
      </w:r>
      <w:r w:rsidR="00AB1698">
        <w:softHyphen/>
      </w:r>
      <w:r>
        <w:t>pensionsföretaget driver</w:t>
      </w:r>
      <w:r w:rsidRPr="009D1A63">
        <w:t>.</w:t>
      </w:r>
    </w:p>
    <w:p w14:paraId="2C702587" w14:textId="77777777" w:rsidR="0034465A" w:rsidRDefault="0034465A" w:rsidP="00D04BFD">
      <w:pPr>
        <w:pStyle w:val="Brdtextmedindrag"/>
      </w:pPr>
      <w:r>
        <w:t xml:space="preserve">I </w:t>
      </w:r>
      <w:r w:rsidRPr="000820FE">
        <w:rPr>
          <w:i/>
        </w:rPr>
        <w:t>andra stycket</w:t>
      </w:r>
      <w:r w:rsidRPr="006121A2">
        <w:t xml:space="preserve"> </w:t>
      </w:r>
      <w:r>
        <w:t>anges</w:t>
      </w:r>
      <w:r w:rsidRPr="006121A2">
        <w:t xml:space="preserve"> att ett tjänstepensionsföretag ska ha en beredskaps</w:t>
      </w:r>
      <w:r>
        <w:softHyphen/>
      </w:r>
      <w:r w:rsidRPr="006121A2">
        <w:t>plan. Utarbetandet av en beredskapsplan är en av åtgärderna som ett tjänstepensionsföretag ska vidta för att säkerställa att d</w:t>
      </w:r>
      <w:r>
        <w:t>e</w:t>
      </w:r>
      <w:r w:rsidRPr="006121A2">
        <w:t>s</w:t>
      </w:r>
      <w:r>
        <w:t>s</w:t>
      </w:r>
      <w:r w:rsidRPr="006121A2">
        <w:t xml:space="preserve"> verk</w:t>
      </w:r>
      <w:r w:rsidRPr="006121A2">
        <w:softHyphen/>
        <w:t>samhet drivs med kontinuitet och på ett korrekt sätt.</w:t>
      </w:r>
    </w:p>
    <w:p w14:paraId="655C73E6" w14:textId="77777777" w:rsidR="0034465A" w:rsidRDefault="0034465A" w:rsidP="0034465A">
      <w:pPr>
        <w:pStyle w:val="Rubrik4utannumrering"/>
      </w:pPr>
      <w:r>
        <w:t>3 §</w:t>
      </w:r>
    </w:p>
    <w:p w14:paraId="26D71FD0" w14:textId="23E2B0C8" w:rsidR="0034465A" w:rsidRDefault="0034465A" w:rsidP="0034465A">
      <w:pPr>
        <w:pStyle w:val="Brdtextmedindrag"/>
        <w:ind w:firstLine="0"/>
      </w:pPr>
      <w:r>
        <w:t>Paragrafen innehåller lämplighetskrav för dem som är verksamma i ett tjänstepensionsföretag. Bestämmelsen</w:t>
      </w:r>
      <w:r w:rsidDel="00897399">
        <w:t xml:space="preserve"> </w:t>
      </w:r>
      <w:r>
        <w:t>genomför artikel 22.1 a i</w:t>
      </w:r>
      <w:r w:rsidR="00AB1698">
        <w:t xml:space="preserve"> och</w:t>
      </w:r>
      <w:r>
        <w:t> iii och b i andra tjänstepensionsdirektivet. Bestämmelsen genomför även del</w:t>
      </w:r>
      <w:r w:rsidR="00AB1698">
        <w:softHyphen/>
      </w:r>
      <w:r>
        <w:t>vis artiklarna 22.1 a ii, 22.2 och 24.3. Paragrafen är utformad efter förebild av 10 kap. 5 § FRL</w:t>
      </w:r>
      <w:r w:rsidDel="00897399">
        <w:t>.</w:t>
      </w:r>
      <w:r>
        <w:t xml:space="preserve"> Övervägandena finns i </w:t>
      </w:r>
      <w:r w:rsidRPr="00463CC5">
        <w:t xml:space="preserve">avsnitt </w:t>
      </w:r>
      <w:r>
        <w:t>9</w:t>
      </w:r>
      <w:r w:rsidRPr="000820FE">
        <w:t>.6.3.</w:t>
      </w:r>
    </w:p>
    <w:p w14:paraId="25EC3F90" w14:textId="77777777" w:rsidR="0034465A" w:rsidRDefault="0034465A" w:rsidP="0034465A">
      <w:pPr>
        <w:pStyle w:val="Brdtextmedindrag"/>
      </w:pPr>
      <w:r>
        <w:t xml:space="preserve">I </w:t>
      </w:r>
      <w:r w:rsidRPr="006D6CFB">
        <w:rPr>
          <w:i/>
        </w:rPr>
        <w:t>f</w:t>
      </w:r>
      <w:r w:rsidRPr="00342263">
        <w:rPr>
          <w:i/>
        </w:rPr>
        <w:t>örsta stycket</w:t>
      </w:r>
      <w:r>
        <w:rPr>
          <w:i/>
        </w:rPr>
        <w:t> 1</w:t>
      </w:r>
      <w:r w:rsidDel="00DF5B61">
        <w:t xml:space="preserve"> </w:t>
      </w:r>
      <w:r w:rsidDel="00897399">
        <w:t xml:space="preserve">anges </w:t>
      </w:r>
      <w:r>
        <w:t>lämplighetskrav för dem som leder tjänste</w:t>
      </w:r>
      <w:r>
        <w:softHyphen/>
        <w:t>pensionsföretaget. För dem som ingår i styrelsen och för den verkställande direktören, eller för dem som är</w:t>
      </w:r>
      <w:r w:rsidDel="00DF5B61">
        <w:t xml:space="preserve"> </w:t>
      </w:r>
      <w:r>
        <w:t>ersättare för någon av dem,</w:t>
      </w:r>
      <w:r w:rsidDel="00115F09">
        <w:t xml:space="preserve"> </w:t>
      </w:r>
      <w:r>
        <w:t>gäller att de var för sig ska ha de insikter och den erfarenhet som krävs för att delta i ledningen av tjänstepensionsföretaget.</w:t>
      </w:r>
    </w:p>
    <w:p w14:paraId="734F3859" w14:textId="77777777" w:rsidR="0034465A" w:rsidRDefault="0034465A" w:rsidP="0034465A">
      <w:pPr>
        <w:pStyle w:val="Brdtextmedindrag"/>
      </w:pPr>
      <w:r>
        <w:rPr>
          <w:rFonts w:eastAsiaTheme="minorHAnsi"/>
        </w:rPr>
        <w:t xml:space="preserve">I </w:t>
      </w:r>
      <w:r w:rsidRPr="00F20C2B">
        <w:rPr>
          <w:rFonts w:eastAsiaTheme="minorHAnsi"/>
          <w:i/>
        </w:rPr>
        <w:t>första stycket</w:t>
      </w:r>
      <w:r>
        <w:rPr>
          <w:rFonts w:eastAsiaTheme="minorHAnsi"/>
          <w:i/>
        </w:rPr>
        <w:t> 2</w:t>
      </w:r>
      <w:r>
        <w:rPr>
          <w:rFonts w:eastAsiaTheme="minorHAnsi"/>
        </w:rPr>
        <w:t xml:space="preserve"> </w:t>
      </w:r>
      <w:r w:rsidDel="006437D9">
        <w:rPr>
          <w:rFonts w:eastAsiaTheme="minorHAnsi"/>
        </w:rPr>
        <w:t xml:space="preserve">anges </w:t>
      </w:r>
      <w:r>
        <w:rPr>
          <w:rFonts w:eastAsiaTheme="minorHAnsi"/>
        </w:rPr>
        <w:t>lämplighetskrav</w:t>
      </w:r>
      <w:r w:rsidRPr="00B16977">
        <w:rPr>
          <w:rFonts w:eastAsiaTheme="minorHAnsi"/>
        </w:rPr>
        <w:t xml:space="preserve"> </w:t>
      </w:r>
      <w:r>
        <w:rPr>
          <w:rFonts w:eastAsiaTheme="minorHAnsi"/>
        </w:rPr>
        <w:t xml:space="preserve">för </w:t>
      </w:r>
      <w:r>
        <w:t>dem som ansvarar för eller utför arbete i en central funktion i tjänstepensionsföretaget, dvs. risk</w:t>
      </w:r>
      <w:r>
        <w:softHyphen/>
        <w:t>hanteringsfunktionen, funktionen för regelefterlevnad, internrevisions</w:t>
      </w:r>
      <w:r>
        <w:softHyphen/>
        <w:t>funktionen och aktuariefunktionen. För dessa personer gäller att de ska ha de insikter och den erfarenhet som krävs för uppgiften. För dem som ska ansvara för eller utföra arbete i funktionen för internrevision eller aktuarie</w:t>
      </w:r>
      <w:r>
        <w:softHyphen/>
        <w:t xml:space="preserve">funktionen finns ytterligare krav för att de ska anses lämpliga för dessa uppgifter, se </w:t>
      </w:r>
      <w:r w:rsidRPr="000820FE">
        <w:t>1</w:t>
      </w:r>
      <w:r>
        <w:t>2</w:t>
      </w:r>
      <w:r w:rsidRPr="000820FE">
        <w:t xml:space="preserve"> och </w:t>
      </w:r>
      <w:r>
        <w:t>13</w:t>
      </w:r>
      <w:r w:rsidRPr="000820FE">
        <w:t> §§</w:t>
      </w:r>
      <w:r w:rsidRPr="001B0730">
        <w:t>.</w:t>
      </w:r>
      <w:r>
        <w:t xml:space="preserve"> </w:t>
      </w:r>
    </w:p>
    <w:p w14:paraId="4131A1A6" w14:textId="77777777" w:rsidR="0034465A" w:rsidRDefault="0034465A" w:rsidP="0034465A">
      <w:pPr>
        <w:pStyle w:val="Brdtextmedindrag"/>
      </w:pPr>
      <w:r>
        <w:t>För såväl dem som leder tjänstepensionsföretaget som dem som ansvarar för eller utför arbete i en central funktion gäller att de även i övrigt ska vara lämpliga för uppgiften. Denna prövning ska, som vid övriga lämp</w:t>
      </w:r>
      <w:r>
        <w:softHyphen/>
        <w:t>lighets</w:t>
      </w:r>
      <w:r>
        <w:softHyphen/>
        <w:t>krav, göras individuellt och ska motsvara högt ställda krav på anseende och integritet (artikel 22.1 b i andra tjänstepensionsdirektivet).</w:t>
      </w:r>
    </w:p>
    <w:p w14:paraId="281325C3" w14:textId="77777777" w:rsidR="0034465A" w:rsidRPr="007E40BD" w:rsidRDefault="0034465A" w:rsidP="0034465A">
      <w:pPr>
        <w:pStyle w:val="Brdtextmedindrag"/>
      </w:pPr>
      <w:r>
        <w:lastRenderedPageBreak/>
        <w:t>Lämplighetskraven gäller även för personer som genom uppdragsavtal anlitas för att ansvara för eller utföra arbete i centrala funktioner (artikel 22.1 i andra tjänstepensionsdirektivet).</w:t>
      </w:r>
    </w:p>
    <w:p w14:paraId="019C761F" w14:textId="77777777" w:rsidR="0034465A" w:rsidRPr="007E40BD" w:rsidRDefault="0034465A" w:rsidP="0034465A">
      <w:pPr>
        <w:pStyle w:val="Brdtextmedindrag"/>
      </w:pPr>
      <w:r w:rsidRPr="007E40BD">
        <w:t xml:space="preserve">Enligt </w:t>
      </w:r>
      <w:r w:rsidRPr="007E40BD">
        <w:rPr>
          <w:i/>
        </w:rPr>
        <w:t>a</w:t>
      </w:r>
      <w:r w:rsidRPr="00876537">
        <w:rPr>
          <w:i/>
        </w:rPr>
        <w:t>ndra</w:t>
      </w:r>
      <w:r w:rsidRPr="00415517">
        <w:rPr>
          <w:i/>
        </w:rPr>
        <w:t xml:space="preserve"> stycket</w:t>
      </w:r>
      <w:r w:rsidRPr="00415517">
        <w:t xml:space="preserve"> ska ett tjänstepensionsföretag </w:t>
      </w:r>
      <w:r w:rsidRPr="00F20C2B">
        <w:t xml:space="preserve">snarast möjligt till Finansinspektionen anmäla ändringar av </w:t>
      </w:r>
      <w:r>
        <w:t>vilka</w:t>
      </w:r>
      <w:r w:rsidRPr="007E40BD">
        <w:t xml:space="preserve"> som ingår</w:t>
      </w:r>
      <w:r>
        <w:t xml:space="preserve"> i företagets ledning, dvs. de som ingår </w:t>
      </w:r>
      <w:r w:rsidRPr="007E40BD">
        <w:t>i styrelsen för företaget eller är verkställande direktör i det</w:t>
      </w:r>
      <w:r>
        <w:t>,</w:t>
      </w:r>
      <w:r w:rsidRPr="007E40BD">
        <w:t xml:space="preserve"> eller är ersättare för någon av dem</w:t>
      </w:r>
      <w:r>
        <w:t xml:space="preserve">. </w:t>
      </w:r>
      <w:r w:rsidRPr="000820FE">
        <w:t xml:space="preserve">Detsamma </w:t>
      </w:r>
      <w:r w:rsidRPr="00C734C6">
        <w:t xml:space="preserve">gäller vid ändringar av </w:t>
      </w:r>
      <w:r>
        <w:t>vilka</w:t>
      </w:r>
      <w:r w:rsidRPr="00C734C6">
        <w:t xml:space="preserve"> som ansvarar för en central funktion i företaget</w:t>
      </w:r>
      <w:r w:rsidRPr="00F20C2B">
        <w:t xml:space="preserve">. Detta </w:t>
      </w:r>
      <w:r>
        <w:t>överensstämmer</w:t>
      </w:r>
      <w:r w:rsidRPr="00F20C2B">
        <w:t xml:space="preserve"> </w:t>
      </w:r>
      <w:r>
        <w:t>med</w:t>
      </w:r>
      <w:r w:rsidRPr="00F20C2B">
        <w:t xml:space="preserve"> </w:t>
      </w:r>
      <w:r>
        <w:t>det</w:t>
      </w:r>
      <w:r w:rsidRPr="00F20C2B">
        <w:t xml:space="preserve"> som gäller för försäkringsföretag</w:t>
      </w:r>
      <w:r>
        <w:t xml:space="preserve"> enligt 10 kap. 5 § andra stycket FRL</w:t>
      </w:r>
      <w:r w:rsidRPr="00F20C2B">
        <w:t>.</w:t>
      </w:r>
    </w:p>
    <w:p w14:paraId="6A6C334A" w14:textId="77777777" w:rsidR="0034465A" w:rsidRPr="00F20C2B" w:rsidRDefault="0034465A" w:rsidP="0034465A">
      <w:pPr>
        <w:pStyle w:val="Brdtextmedindrag"/>
      </w:pPr>
      <w:r w:rsidRPr="007E40BD">
        <w:t xml:space="preserve">I </w:t>
      </w:r>
      <w:r w:rsidRPr="00F20C2B">
        <w:rPr>
          <w:i/>
        </w:rPr>
        <w:t>tredje stycket</w:t>
      </w:r>
      <w:r w:rsidRPr="007E40BD">
        <w:t xml:space="preserve"> anges att tjänstepensionsföretag ska </w:t>
      </w:r>
      <w:r w:rsidRPr="00F20C2B">
        <w:t xml:space="preserve">underrätta </w:t>
      </w:r>
      <w:r>
        <w:t>Finans</w:t>
      </w:r>
      <w:r>
        <w:softHyphen/>
        <w:t xml:space="preserve">inspektionen </w:t>
      </w:r>
      <w:r w:rsidRPr="00F20C2B">
        <w:t>om någon av de</w:t>
      </w:r>
      <w:r>
        <w:t>m</w:t>
      </w:r>
      <w:r w:rsidRPr="00F20C2B">
        <w:t xml:space="preserve"> som omfattas av lämplighetskraven, </w:t>
      </w:r>
      <w:r>
        <w:t xml:space="preserve">dvs. </w:t>
      </w:r>
      <w:r w:rsidRPr="007E40BD">
        <w:t xml:space="preserve">de som ingår i styrelsen för företaget eller är verkställande direktör i det, eller är ersättare för någon av dem </w:t>
      </w:r>
      <w:r>
        <w:t>samt</w:t>
      </w:r>
      <w:r w:rsidRPr="00415517">
        <w:t xml:space="preserve"> de som ansvarar för eller utför arbete i en central funktion</w:t>
      </w:r>
      <w:r>
        <w:t>,</w:t>
      </w:r>
      <w:r w:rsidRPr="007E40BD">
        <w:t xml:space="preserve"> </w:t>
      </w:r>
      <w:r w:rsidRPr="00F20C2B">
        <w:t xml:space="preserve">har ersatts på grund av att han eller hon inte längre uppfyller lämplighetskraven. </w:t>
      </w:r>
      <w:r w:rsidRPr="007E40BD">
        <w:t xml:space="preserve">Även detta </w:t>
      </w:r>
      <w:r>
        <w:t>överensstämmer med</w:t>
      </w:r>
      <w:r w:rsidRPr="007E40BD">
        <w:t xml:space="preserve"> </w:t>
      </w:r>
      <w:r>
        <w:t>det</w:t>
      </w:r>
      <w:r w:rsidRPr="007E40BD">
        <w:t xml:space="preserve"> som gäller för försäkringsföretag</w:t>
      </w:r>
      <w:r>
        <w:t xml:space="preserve"> enligt 10 kap. 5 § tredje stycket FRL</w:t>
      </w:r>
      <w:r w:rsidRPr="007E40BD">
        <w:t>.</w:t>
      </w:r>
    </w:p>
    <w:p w14:paraId="53F88848" w14:textId="398E49C1" w:rsidR="0034465A" w:rsidRDefault="0034465A" w:rsidP="0034465A">
      <w:pPr>
        <w:pStyle w:val="Brdtextmedindrag"/>
      </w:pPr>
      <w:r w:rsidRPr="007E40BD">
        <w:t xml:space="preserve">Regeringen eller den myndighet </w:t>
      </w:r>
      <w:r>
        <w:t xml:space="preserve">som regeringen bestämmer får meddela föreskrifter om de krav som ska gälla för personer som är verksamma i ett tjänstepensionsföretag, se </w:t>
      </w:r>
      <w:r w:rsidRPr="000820FE">
        <w:t>2</w:t>
      </w:r>
      <w:r>
        <w:t>7</w:t>
      </w:r>
      <w:r w:rsidRPr="000820FE">
        <w:t> §</w:t>
      </w:r>
      <w:r>
        <w:t xml:space="preserve"> första stycket</w:t>
      </w:r>
      <w:r w:rsidRPr="000820FE">
        <w:t> </w:t>
      </w:r>
      <w:r>
        <w:t>1.</w:t>
      </w:r>
    </w:p>
    <w:p w14:paraId="009114C4" w14:textId="77777777" w:rsidR="0034465A" w:rsidRPr="00AB1698" w:rsidRDefault="0034465A" w:rsidP="00AA5B6B">
      <w:pPr>
        <w:pStyle w:val="Rubrik4utannumrering"/>
      </w:pPr>
      <w:r w:rsidRPr="00F82FA7">
        <w:t>4</w:t>
      </w:r>
      <w:r w:rsidRPr="00AB1698">
        <w:t> §</w:t>
      </w:r>
    </w:p>
    <w:p w14:paraId="58D6582D" w14:textId="77777777" w:rsidR="0034465A" w:rsidRDefault="0034465A" w:rsidP="0034465A">
      <w:pPr>
        <w:pStyle w:val="Brdtextmedindrag"/>
        <w:ind w:firstLine="0"/>
      </w:pPr>
      <w:r>
        <w:t>Paragrafen innehåller bestämmelser om styrdokument.</w:t>
      </w:r>
      <w:r w:rsidRPr="009107CC">
        <w:t xml:space="preserve"> </w:t>
      </w:r>
      <w:r>
        <w:t>Bestämmelsen genomför artikel 21.3 och delvis artiklarna 23.1, 23.3 f, 24.3 och 30 i andra tjänstepensionsdirektivet. Paragrafen</w:t>
      </w:r>
      <w:r w:rsidDel="00897399">
        <w:t xml:space="preserve"> </w:t>
      </w:r>
      <w:r>
        <w:t>är utformad efter förebild av 10 kap. 2 § FRL. Övervägandena finns i avsnitt 9</w:t>
      </w:r>
      <w:r w:rsidRPr="000820FE">
        <w:t>.4</w:t>
      </w:r>
      <w:r w:rsidRPr="001B0730">
        <w:t>.1</w:t>
      </w:r>
      <w:r>
        <w:rPr>
          <w:color w:val="0D0D0D" w:themeColor="text1" w:themeTint="F2"/>
        </w:rPr>
        <w:t>.</w:t>
      </w:r>
    </w:p>
    <w:p w14:paraId="3201A04C" w14:textId="77777777" w:rsidR="0034465A" w:rsidRDefault="0034465A" w:rsidP="0034465A">
      <w:pPr>
        <w:pStyle w:val="Brdtextmedindrag"/>
      </w:pPr>
      <w:r>
        <w:t xml:space="preserve">I </w:t>
      </w:r>
      <w:r w:rsidRPr="00342263">
        <w:rPr>
          <w:i/>
        </w:rPr>
        <w:t>första stycket</w:t>
      </w:r>
      <w:r>
        <w:t xml:space="preserve"> anges att ett tjänstepensionsföretag</w:t>
      </w:r>
      <w:r w:rsidDel="00281737">
        <w:t xml:space="preserve"> ska upprätta och följa olika styrdokument. </w:t>
      </w:r>
      <w:r>
        <w:t xml:space="preserve">De styrdokument som ska upprättas är </w:t>
      </w:r>
      <w:bookmarkStart w:id="6847" w:name="_Hlk340017"/>
      <w:r>
        <w:t xml:space="preserve">styrdokument för riskhantering, styrdokument för </w:t>
      </w:r>
      <w:r w:rsidRPr="00A158A8">
        <w:t>internkontroll,</w:t>
      </w:r>
      <w:r>
        <w:t xml:space="preserve"> styrdokument för </w:t>
      </w:r>
      <w:r w:rsidRPr="00A158A8">
        <w:t>intern</w:t>
      </w:r>
      <w:r>
        <w:softHyphen/>
      </w:r>
      <w:r w:rsidRPr="00A158A8">
        <w:t>revision,</w:t>
      </w:r>
      <w:r>
        <w:t xml:space="preserve"> försäkringstekniska riktlinjer</w:t>
      </w:r>
      <w:r w:rsidRPr="00DA1A06">
        <w:t>,</w:t>
      </w:r>
      <w:r>
        <w:t xml:space="preserve"> styrdokument för </w:t>
      </w:r>
      <w:r w:rsidRPr="00A158A8">
        <w:t>verk</w:t>
      </w:r>
      <w:r>
        <w:softHyphen/>
      </w:r>
      <w:r w:rsidRPr="00A158A8">
        <w:t xml:space="preserve">samhet som omfattas av bestämmelser </w:t>
      </w:r>
      <w:r>
        <w:t xml:space="preserve">om uppdragsavtal </w:t>
      </w:r>
      <w:r w:rsidRPr="0068285A">
        <w:t>enligt denna lag</w:t>
      </w:r>
      <w:r>
        <w:t>, styrdokument för uppgiftslämnande till Finansinspektionen och kvalitets</w:t>
      </w:r>
      <w:r>
        <w:softHyphen/>
        <w:t>kontroll av uppgifterna, styrdokument för ersättningar, invest</w:t>
      </w:r>
      <w:r>
        <w:softHyphen/>
        <w:t>erings</w:t>
      </w:r>
      <w:r>
        <w:softHyphen/>
        <w:t>rikt</w:t>
      </w:r>
      <w:r>
        <w:softHyphen/>
        <w:t>linjer och styrdokument för hantering av intresse</w:t>
      </w:r>
      <w:r>
        <w:softHyphen/>
        <w:t>konflikter mellan företagets intressenter.</w:t>
      </w:r>
      <w:bookmarkEnd w:id="6847"/>
      <w:r>
        <w:t xml:space="preserve"> </w:t>
      </w:r>
    </w:p>
    <w:p w14:paraId="036F62C6" w14:textId="17BDCEF3" w:rsidR="0034465A" w:rsidRPr="001B0730" w:rsidRDefault="0034465A" w:rsidP="0034465A">
      <w:pPr>
        <w:pStyle w:val="Brdtextmedindrag"/>
      </w:pPr>
      <w:r>
        <w:t>Detta motsvarar i huvudsak det som gäller för försäkrings</w:t>
      </w:r>
      <w:r>
        <w:softHyphen/>
        <w:t xml:space="preserve">företag enligt 10 kap. 2, 23 och 24 §§ FRL. </w:t>
      </w:r>
      <w:r w:rsidRPr="00A11E5F">
        <w:t>Bestämmelse</w:t>
      </w:r>
      <w:r>
        <w:t>r</w:t>
      </w:r>
      <w:r w:rsidRPr="00A11E5F">
        <w:t>n</w:t>
      </w:r>
      <w:r>
        <w:t>a</w:t>
      </w:r>
      <w:r w:rsidRPr="00A11E5F">
        <w:t xml:space="preserve"> är mer omfattande än va</w:t>
      </w:r>
      <w:r>
        <w:t xml:space="preserve">d </w:t>
      </w:r>
      <w:r w:rsidRPr="00A11E5F">
        <w:t xml:space="preserve">andra tjänstepensionsdirektivet </w:t>
      </w:r>
      <w:r>
        <w:t>kräver då</w:t>
      </w:r>
      <w:r w:rsidRPr="00A11E5F">
        <w:t xml:space="preserve"> ett </w:t>
      </w:r>
      <w:r>
        <w:t>tjänstepensionsföretag</w:t>
      </w:r>
      <w:r w:rsidRPr="00A11E5F">
        <w:t xml:space="preserve"> på samma sätt som ett försäkringsföretag ska upprätta styrdokument för </w:t>
      </w:r>
      <w:r w:rsidRPr="001B0730">
        <w:t xml:space="preserve">internkontroll samt för uppgiftslämnande till Finansinspektionen och kvalitetskontroll av uppgifterna. Riktlinjerna för verksamhet som omfattas av bestämmelser om uppdragsavtal behöver endast omfatta uppdragsavtal som rör tjänstepensionsföretagets försäkringsrörelse, se </w:t>
      </w:r>
      <w:r w:rsidR="00040802">
        <w:t>författnings</w:t>
      </w:r>
      <w:r w:rsidR="00040802">
        <w:softHyphen/>
      </w:r>
      <w:r w:rsidRPr="001B0730">
        <w:t>kommentaren till 2</w:t>
      </w:r>
      <w:r>
        <w:t>3</w:t>
      </w:r>
      <w:r w:rsidRPr="001B0730">
        <w:t> §.</w:t>
      </w:r>
    </w:p>
    <w:p w14:paraId="632CED44" w14:textId="77777777" w:rsidR="0034465A" w:rsidRPr="00927D4C" w:rsidRDefault="0034465A" w:rsidP="0034465A">
      <w:pPr>
        <w:pStyle w:val="Brdtextmedindrag"/>
      </w:pPr>
      <w:r>
        <w:t>I</w:t>
      </w:r>
      <w:r w:rsidRPr="001B0730">
        <w:t xml:space="preserve"> </w:t>
      </w:r>
      <w:r w:rsidRPr="001B0730">
        <w:rPr>
          <w:i/>
        </w:rPr>
        <w:t>andra stycket</w:t>
      </w:r>
      <w:r w:rsidRPr="001B0730">
        <w:t xml:space="preserve"> </w:t>
      </w:r>
      <w:r>
        <w:t>anges</w:t>
      </w:r>
      <w:r w:rsidRPr="001B0730">
        <w:t xml:space="preserve"> att styrelsen ska fastställa styrdokumenten. Styrelsen ska utvärdera och se över styrdokumenten minst en gång per år. Inom ramen för detta arbete ska styrdokumenten anpassas till väsentliga förändringar inom </w:t>
      </w:r>
      <w:r w:rsidRPr="0099596C">
        <w:t>det berörda systemet eller området</w:t>
      </w:r>
      <w:r>
        <w:t xml:space="preserve"> (artikel 21.3 i andra tjänstepensionsdirektivet). </w:t>
      </w:r>
    </w:p>
    <w:p w14:paraId="4D973167" w14:textId="77777777" w:rsidR="0034465A" w:rsidRDefault="0034465A" w:rsidP="0034465A">
      <w:pPr>
        <w:pStyle w:val="Brdtextmedindrag"/>
      </w:pPr>
      <w:r>
        <w:lastRenderedPageBreak/>
        <w:t>Regeringen eller den myndighet som regeringen bestämmer får meddela föreskrifter om innehållet i styrdokumenten, se 27 § första stycket 2.</w:t>
      </w:r>
    </w:p>
    <w:p w14:paraId="3C4F253E" w14:textId="77777777" w:rsidR="0034465A" w:rsidRDefault="0034465A" w:rsidP="0034465A">
      <w:pPr>
        <w:pStyle w:val="Rubrik4utannumrering"/>
      </w:pPr>
      <w:r>
        <w:t>5 §</w:t>
      </w:r>
    </w:p>
    <w:p w14:paraId="435499C9" w14:textId="77777777" w:rsidR="0034465A" w:rsidRDefault="0034465A" w:rsidP="0034465A">
      <w:pPr>
        <w:pStyle w:val="Brdtextmedindrag"/>
        <w:ind w:firstLine="0"/>
      </w:pPr>
      <w:r>
        <w:t>Paragrafen innehåller bestämmelser om ingivande av försäkringstekniska riktlinjer och försäkringstekniskt beräkningsunderlag. Paragrafen är ut</w:t>
      </w:r>
      <w:r>
        <w:softHyphen/>
        <w:t xml:space="preserve">formad efter förebild av 10 kap. 23 och 25 §§ FRL. </w:t>
      </w:r>
      <w:r w:rsidRPr="001B0730">
        <w:t xml:space="preserve">Övervägandena finns i avsnitt </w:t>
      </w:r>
      <w:r>
        <w:t>9</w:t>
      </w:r>
      <w:r w:rsidRPr="001B0730">
        <w:t>.4.2.</w:t>
      </w:r>
    </w:p>
    <w:p w14:paraId="1F9C7AD4" w14:textId="77777777" w:rsidR="0034465A" w:rsidRDefault="0034465A" w:rsidP="00D04BFD">
      <w:pPr>
        <w:pStyle w:val="Brdtextmedindrag"/>
      </w:pPr>
      <w:r>
        <w:t xml:space="preserve">I </w:t>
      </w:r>
      <w:r w:rsidRPr="001B21D1">
        <w:rPr>
          <w:i/>
        </w:rPr>
        <w:t>första stycket</w:t>
      </w:r>
      <w:r>
        <w:t xml:space="preserve"> anges att de försäkringstekniska riktlinjerna ska ges in till Finansinspektionen senast den dag de börjar användas. Även när riktlinjerna ändras ska de ges in senast den dag som de börjar användas. Att ett tjänstepensionsföretag ska upprätta och följa försäkringstekniska riktlinjer följer av 4 § första stycket 4.</w:t>
      </w:r>
    </w:p>
    <w:p w14:paraId="5120E371" w14:textId="77777777" w:rsidR="0034465A" w:rsidRDefault="0034465A" w:rsidP="0034465A">
      <w:pPr>
        <w:pStyle w:val="Brdtextmedindrag"/>
      </w:pPr>
      <w:bookmarkStart w:id="6848" w:name="_Hlk5623355"/>
      <w:r>
        <w:t xml:space="preserve">Enligt </w:t>
      </w:r>
      <w:r w:rsidRPr="001B21D1">
        <w:rPr>
          <w:i/>
        </w:rPr>
        <w:t>andra stycket</w:t>
      </w:r>
      <w:r>
        <w:t xml:space="preserve"> ska ett tjänstepensionsföretag tillsammans med riktlinjerna lämna en redogörelse för de konsekvenser som riktlinjerna får för tjänstepensionsföretaget, </w:t>
      </w:r>
      <w:r w:rsidRPr="00DA1A06">
        <w:t xml:space="preserve">försäkringstagarna, de försäkrade och </w:t>
      </w:r>
      <w:r>
        <w:t>andra ersättningsberättigade.</w:t>
      </w:r>
      <w:bookmarkEnd w:id="6848"/>
    </w:p>
    <w:p w14:paraId="75C24A60" w14:textId="77777777" w:rsidR="0034465A" w:rsidRDefault="0034465A" w:rsidP="0034465A">
      <w:pPr>
        <w:pStyle w:val="Brdtextmedindrag"/>
      </w:pPr>
      <w:r>
        <w:t xml:space="preserve">Ett tjänstepensionsföretag ska enligt </w:t>
      </w:r>
      <w:r>
        <w:rPr>
          <w:i/>
        </w:rPr>
        <w:t>tredje</w:t>
      </w:r>
      <w:r>
        <w:t xml:space="preserve"> </w:t>
      </w:r>
      <w:r w:rsidRPr="00DA1A06">
        <w:rPr>
          <w:i/>
        </w:rPr>
        <w:t>stycket</w:t>
      </w:r>
      <w:r>
        <w:t xml:space="preserve"> komplettera de försäkringstekniska riktlinjerna med ett försäkringstekniskt beräknings</w:t>
      </w:r>
      <w:r>
        <w:softHyphen/>
        <w:t>underlag.</w:t>
      </w:r>
      <w:r w:rsidRPr="004426EC">
        <w:t xml:space="preserve"> </w:t>
      </w:r>
      <w:r>
        <w:t>Som tidigare gällt får det försäkringstekniska beräknings</w:t>
      </w:r>
      <w:r>
        <w:softHyphen/>
        <w:t>underlaget och de försäkringstekniska riktlinjerna anpassas efter de enskilda pensionsförsäkringarna och hur riskfyllda och väsentliga åtagandena är för företaget (prop. 1998/99:87 s. 238).</w:t>
      </w:r>
    </w:p>
    <w:p w14:paraId="39AC4D65" w14:textId="017B491E" w:rsidR="0034465A" w:rsidRDefault="0034465A" w:rsidP="0034465A">
      <w:pPr>
        <w:pStyle w:val="Brdtextmedindrag"/>
      </w:pPr>
      <w:r>
        <w:t xml:space="preserve">Finansinspektionen får enligt </w:t>
      </w:r>
      <w:r>
        <w:rPr>
          <w:i/>
        </w:rPr>
        <w:t>fjärde</w:t>
      </w:r>
      <w:r>
        <w:t xml:space="preserve"> </w:t>
      </w:r>
      <w:r w:rsidRPr="00DA1A06">
        <w:rPr>
          <w:i/>
        </w:rPr>
        <w:t>stycket</w:t>
      </w:r>
      <w:r>
        <w:t xml:space="preserve"> i ett enskilt fall besluta om undantag från skyldigheten att upprätta ett försäkringstekniskt beräknings</w:t>
      </w:r>
      <w:r>
        <w:softHyphen/>
        <w:t xml:space="preserve">underlag. För ett beslut om detta krävs att det med hänsyn till försäkringarnas beskaffenhet eller av något annat särskilt skäl saknas anledning att upprätta ett sådant underlag. Detta motsvarar det som gäller enligt försäkringsrörelselagen (10 kap. 23 § fjärde stycket). </w:t>
      </w:r>
      <w:r w:rsidRPr="001C41BD">
        <w:t xml:space="preserve">Ett </w:t>
      </w:r>
      <w:r>
        <w:t xml:space="preserve">beslut om </w:t>
      </w:r>
      <w:r w:rsidRPr="001C41BD">
        <w:t xml:space="preserve">undantag kan vara </w:t>
      </w:r>
      <w:r>
        <w:t>aktuellt</w:t>
      </w:r>
      <w:r w:rsidRPr="001C41BD">
        <w:t xml:space="preserve"> för fond</w:t>
      </w:r>
      <w:r>
        <w:t>- eller depå</w:t>
      </w:r>
      <w:r w:rsidRPr="001C41BD">
        <w:t xml:space="preserve">försäkringar där </w:t>
      </w:r>
      <w:r>
        <w:t>den försäkrade</w:t>
      </w:r>
      <w:r w:rsidRPr="001C41BD">
        <w:t xml:space="preserve"> står all </w:t>
      </w:r>
      <w:r>
        <w:t>investering</w:t>
      </w:r>
      <w:r w:rsidRPr="001C41BD">
        <w:t xml:space="preserve">srisk. </w:t>
      </w:r>
      <w:r>
        <w:t>Även</w:t>
      </w:r>
      <w:r w:rsidRPr="001C41BD">
        <w:t xml:space="preserve"> i andra fall </w:t>
      </w:r>
      <w:r>
        <w:t>bör ett beslut om undantag kunna meddelas om</w:t>
      </w:r>
      <w:r w:rsidRPr="001C41BD">
        <w:t xml:space="preserve"> det av särskilda skäl inte är meningsfullt</w:t>
      </w:r>
      <w:r>
        <w:t xml:space="preserve"> att upprätta ett försäkringstekniskt beräkningsunderlag</w:t>
      </w:r>
      <w:r w:rsidRPr="001C41BD">
        <w:t>, t.ex. om en viss försäkring</w:t>
      </w:r>
      <w:r>
        <w:t xml:space="preserve"> är av mindre värde för tjänstepensionsföretaget (</w:t>
      </w:r>
      <w:r w:rsidR="00456C84">
        <w:t xml:space="preserve">samma </w:t>
      </w:r>
      <w:r>
        <w:t>prop. s. 408).</w:t>
      </w:r>
    </w:p>
    <w:p w14:paraId="2221F3BC" w14:textId="77777777" w:rsidR="0034465A" w:rsidRDefault="0034465A" w:rsidP="0034465A">
      <w:pPr>
        <w:pStyle w:val="Brdtextmedindrag"/>
      </w:pPr>
      <w:r>
        <w:t xml:space="preserve">Regeringen eller den myndighet som regeringen bestämmer får meddela föreskrifter om innehållet i det försäkringstekniska beräkningsunderlaget, se </w:t>
      </w:r>
      <w:r w:rsidRPr="000820FE">
        <w:t>2</w:t>
      </w:r>
      <w:r>
        <w:t>7</w:t>
      </w:r>
      <w:r w:rsidRPr="000820FE">
        <w:t> §</w:t>
      </w:r>
      <w:r>
        <w:t xml:space="preserve"> första stycket</w:t>
      </w:r>
      <w:r w:rsidRPr="000820FE">
        <w:t> </w:t>
      </w:r>
      <w:r>
        <w:t>3</w:t>
      </w:r>
      <w:r w:rsidRPr="001B0730">
        <w:t>.</w:t>
      </w:r>
    </w:p>
    <w:p w14:paraId="0B90372F" w14:textId="77777777" w:rsidR="0034465A" w:rsidRDefault="0034465A" w:rsidP="0034465A">
      <w:pPr>
        <w:pStyle w:val="Rubrik4utannumrering"/>
      </w:pPr>
      <w:r>
        <w:t>6 §</w:t>
      </w:r>
    </w:p>
    <w:p w14:paraId="36A1CF48" w14:textId="71B0C349" w:rsidR="0034465A" w:rsidRDefault="0034465A" w:rsidP="0034465A">
      <w:pPr>
        <w:pStyle w:val="Brdtext"/>
      </w:pPr>
      <w:r>
        <w:rPr>
          <w:color w:val="000000" w:themeColor="text1"/>
        </w:rPr>
        <w:t xml:space="preserve">Paragrafen innehåller </w:t>
      </w:r>
      <w:r w:rsidR="00B03437">
        <w:rPr>
          <w:color w:val="000000" w:themeColor="text1"/>
        </w:rPr>
        <w:t xml:space="preserve">en </w:t>
      </w:r>
      <w:r>
        <w:rPr>
          <w:color w:val="000000" w:themeColor="text1"/>
        </w:rPr>
        <w:t>bestämmelse om o</w:t>
      </w:r>
      <w:r w:rsidRPr="006B4516">
        <w:rPr>
          <w:color w:val="000000" w:themeColor="text1"/>
        </w:rPr>
        <w:t>ffentliggörande av information om styrdokument för ersättningar</w:t>
      </w:r>
      <w:r>
        <w:rPr>
          <w:color w:val="000000" w:themeColor="text1"/>
        </w:rPr>
        <w:t xml:space="preserve">. Bestämmelsen genomför artikel 23.2 i andra tjänstepensionsdirektivet. </w:t>
      </w:r>
      <w:r>
        <w:t>Övervägandena finns i avsnitt 9</w:t>
      </w:r>
      <w:r w:rsidRPr="000820FE">
        <w:t>.1</w:t>
      </w:r>
      <w:r>
        <w:t>3</w:t>
      </w:r>
      <w:r w:rsidRPr="000820FE">
        <w:t>.</w:t>
      </w:r>
    </w:p>
    <w:p w14:paraId="7899C263" w14:textId="77777777" w:rsidR="0034465A" w:rsidDel="005C5A7B" w:rsidRDefault="0034465A" w:rsidP="0034465A">
      <w:pPr>
        <w:pStyle w:val="Brdtextmedindrag"/>
      </w:pPr>
      <w:r>
        <w:t>I bestämmelsen anges, i enlighet med artikel 23.2 i andra tjänste</w:t>
      </w:r>
      <w:r>
        <w:softHyphen/>
        <w:t>pensionsdirektivet, att ett tjänstepensionsföretag regelbundet ska offentlig</w:t>
      </w:r>
      <w:r>
        <w:softHyphen/>
        <w:t>göra information om sitt styrdokument för ersättningar. Det är inte hela styrdokumentet som behöver offentliggöras, utan endast relevant informa</w:t>
      </w:r>
      <w:r>
        <w:softHyphen/>
        <w:t>tion om detta. Vad som är relevant får avgöras utifrån tjänste</w:t>
      </w:r>
      <w:r>
        <w:softHyphen/>
        <w:t>pensions</w:t>
      </w:r>
      <w:r>
        <w:softHyphen/>
        <w:t xml:space="preserve">företagets enskilda styrdokument för ersättningar och den verksamhet som </w:t>
      </w:r>
      <w:r>
        <w:lastRenderedPageBreak/>
        <w:t>företaget driver. Att ett sådant styrdokument ska upprättas och följas framgår av 4 § första stycket 7. Att r</w:t>
      </w:r>
      <w:r w:rsidRPr="00054A3D">
        <w:t xml:space="preserve">egeringen eller den myndighet som regeringen bestämmer får </w:t>
      </w:r>
      <w:r>
        <w:t>meddela</w:t>
      </w:r>
      <w:r w:rsidDel="00E96B82">
        <w:t xml:space="preserve"> </w:t>
      </w:r>
      <w:r>
        <w:t>föreskrifter om vad styrdokumentet för ersättningar ska innehålla anges i 27 § första stycket 2. Vidare finns i 27 § andra stycket en upplysningsbestämmelse om att regeringen eller den myndighet som regeringen be</w:t>
      </w:r>
      <w:r>
        <w:softHyphen/>
        <w:t>stämmer kan meddela föreskrifter om hur information om styrdokumentet för ersättningar ska offentliggöras.</w:t>
      </w:r>
    </w:p>
    <w:p w14:paraId="3DC349E0" w14:textId="77777777" w:rsidR="0034465A" w:rsidRPr="005C5A7B" w:rsidRDefault="0034465A" w:rsidP="0034465A">
      <w:pPr>
        <w:pStyle w:val="Rubrik4utannumrering"/>
      </w:pPr>
      <w:r>
        <w:t>7 </w:t>
      </w:r>
      <w:r w:rsidRPr="00CC769D">
        <w:t>§</w:t>
      </w:r>
    </w:p>
    <w:p w14:paraId="07F5DE3C" w14:textId="77777777" w:rsidR="0034465A" w:rsidRPr="001B0730" w:rsidRDefault="0034465A" w:rsidP="00D04BFD">
      <w:pPr>
        <w:pStyle w:val="Brdtext"/>
      </w:pPr>
      <w:r w:rsidRPr="001B0730">
        <w:t xml:space="preserve">Paragrafen innehåller bestämmelser om ingivande av investeringsriktlinjer </w:t>
      </w:r>
      <w:r w:rsidRPr="001B21D1">
        <w:t xml:space="preserve">och </w:t>
      </w:r>
      <w:r w:rsidRPr="001B0730">
        <w:t>deras innehåll</w:t>
      </w:r>
      <w:r w:rsidRPr="001B21D1">
        <w:t xml:space="preserve"> samt offentliggörande</w:t>
      </w:r>
      <w:r w:rsidRPr="001B0730">
        <w:t>. Paragrafen genomför del</w:t>
      </w:r>
      <w:r>
        <w:t>vis</w:t>
      </w:r>
      <w:r w:rsidRPr="001B0730">
        <w:t xml:space="preserve"> artikel 30 i andra tjänstepensionsdirektivet. Den är</w:t>
      </w:r>
      <w:r w:rsidRPr="001B0730" w:rsidDel="000831FB">
        <w:t xml:space="preserve"> </w:t>
      </w:r>
      <w:r w:rsidRPr="001B0730">
        <w:t xml:space="preserve">utformad </w:t>
      </w:r>
      <w:r>
        <w:t>efter</w:t>
      </w:r>
      <w:r w:rsidRPr="001B0730">
        <w:t xml:space="preserve"> förebild </w:t>
      </w:r>
      <w:r>
        <w:t>av</w:t>
      </w:r>
      <w:r w:rsidRPr="001B0730" w:rsidDel="00FC165F">
        <w:t xml:space="preserve"> </w:t>
      </w:r>
      <w:r w:rsidRPr="001B0730">
        <w:t>8 kap. 4, 6 och 8 §§ FRL i lydelse</w:t>
      </w:r>
      <w:r>
        <w:t>rna</w:t>
      </w:r>
      <w:r w:rsidRPr="001B0730">
        <w:t xml:space="preserve"> före den 1 januari 2016 samt 24 c och 28 a §§ UFL.</w:t>
      </w:r>
      <w:r>
        <w:t xml:space="preserve"> </w:t>
      </w:r>
      <w:r w:rsidRPr="001B0730">
        <w:t xml:space="preserve">Övervägandena finns i avsnitt </w:t>
      </w:r>
      <w:r>
        <w:t>9</w:t>
      </w:r>
      <w:r w:rsidRPr="001B0730">
        <w:t>.4.3</w:t>
      </w:r>
      <w:r w:rsidRPr="000820FE">
        <w:t>.</w:t>
      </w:r>
    </w:p>
    <w:p w14:paraId="7E5B5EB0" w14:textId="77777777" w:rsidR="0034465A" w:rsidRDefault="0034465A" w:rsidP="00D04BFD">
      <w:pPr>
        <w:pStyle w:val="Brdtextmedindrag"/>
      </w:pPr>
      <w:r w:rsidRPr="001B0730">
        <w:t xml:space="preserve">Ett tjänstepensionsföretag ska enligt </w:t>
      </w:r>
      <w:r w:rsidRPr="001B0730">
        <w:rPr>
          <w:i/>
        </w:rPr>
        <w:t>första stycket</w:t>
      </w:r>
      <w:r w:rsidRPr="001B0730">
        <w:t xml:space="preserve"> </w:t>
      </w:r>
      <w:r w:rsidRPr="001B21D1">
        <w:t xml:space="preserve">ge in </w:t>
      </w:r>
      <w:r>
        <w:t>i</w:t>
      </w:r>
      <w:r w:rsidRPr="001B21D1">
        <w:t>nvesterings</w:t>
      </w:r>
      <w:r>
        <w:softHyphen/>
      </w:r>
      <w:r w:rsidRPr="001B21D1">
        <w:t xml:space="preserve">riktlinjerna till Finansinspektionen senast den dag </w:t>
      </w:r>
      <w:r>
        <w:t xml:space="preserve">som </w:t>
      </w:r>
      <w:r w:rsidRPr="001B21D1">
        <w:t xml:space="preserve">de börjar användas. </w:t>
      </w:r>
      <w:r>
        <w:t>Även när riktlinjerna ändras ska de ges in senast den dag som de börjar användas. Att ett tjänstepensionsföretag ska upprätta och följa investeringsriktlinjer följer av 4 § första stycket 8. I stycket anges också att investeringsriktlinjerna ska ses över snarast möjligt om det sker en väsentlig förändring av investeringspolicyn och att riktlinjerna ska offentliggöras. Investeringsriktlinjerna är ett över</w:t>
      </w:r>
      <w:r>
        <w:softHyphen/>
        <w:t>gripande dokument som innehåller de huvudsakliga principerna för före</w:t>
      </w:r>
      <w:r>
        <w:softHyphen/>
        <w:t>tagets investeringar. Detta skiljer sig från investeringspolicyn som är företagets inriktning av investeringsverksamheten.</w:t>
      </w:r>
    </w:p>
    <w:p w14:paraId="124C7D4D" w14:textId="77777777" w:rsidR="0034465A" w:rsidRDefault="0034465A" w:rsidP="0034465A">
      <w:pPr>
        <w:pStyle w:val="Brdtextmedindrag"/>
      </w:pPr>
      <w:r w:rsidRPr="001B0730">
        <w:t xml:space="preserve">Enligt </w:t>
      </w:r>
      <w:r w:rsidRPr="001B0730">
        <w:rPr>
          <w:i/>
        </w:rPr>
        <w:t>andra stycket</w:t>
      </w:r>
      <w:r w:rsidRPr="001B0730">
        <w:t xml:space="preserve"> </w:t>
      </w:r>
      <w:r>
        <w:t>ska ett tjänstepensionsföretag tillsammans med rikt</w:t>
      </w:r>
      <w:r>
        <w:softHyphen/>
        <w:t xml:space="preserve">linjerna lämna en redogörelse för de </w:t>
      </w:r>
      <w:r w:rsidRPr="002E2A57">
        <w:t xml:space="preserve">konsekvenser som riktlinjerna får för tjänstepensionsföretaget, försäkringstagarna, </w:t>
      </w:r>
      <w:r w:rsidRPr="00DA1A06">
        <w:t xml:space="preserve">de försäkrade </w:t>
      </w:r>
      <w:r>
        <w:t xml:space="preserve">och andra ersättningsberättigade. </w:t>
      </w:r>
    </w:p>
    <w:p w14:paraId="1B6FB417" w14:textId="5CED5910" w:rsidR="0034465A" w:rsidRDefault="0034465A" w:rsidP="0034465A">
      <w:pPr>
        <w:pStyle w:val="Brdtextmedindrag"/>
      </w:pPr>
      <w:r>
        <w:t xml:space="preserve">I </w:t>
      </w:r>
      <w:r w:rsidRPr="00587B4B">
        <w:rPr>
          <w:i/>
        </w:rPr>
        <w:t>tredje stycket</w:t>
      </w:r>
      <w:r>
        <w:t xml:space="preserve"> anges vad investeringsriktlinjerna ska innehålla. Rikt</w:t>
      </w:r>
      <w:r w:rsidR="00B03437">
        <w:softHyphen/>
      </w:r>
      <w:r>
        <w:t xml:space="preserve">linjerna ska innehålla uppgifter om </w:t>
      </w:r>
      <w:r w:rsidRPr="00953A81">
        <w:t>metoder för att mäta investerings</w:t>
      </w:r>
      <w:r>
        <w:softHyphen/>
      </w:r>
      <w:r w:rsidRPr="00953A81">
        <w:t>risker,</w:t>
      </w:r>
      <w:r>
        <w:t xml:space="preserve"> tjänstepensionsföretagets </w:t>
      </w:r>
      <w:r w:rsidRPr="00953A81">
        <w:t xml:space="preserve">processer för riskhantering och </w:t>
      </w:r>
      <w:r>
        <w:t>fördel</w:t>
      </w:r>
      <w:r>
        <w:softHyphen/>
        <w:t xml:space="preserve">ning mellan olika </w:t>
      </w:r>
      <w:r w:rsidRPr="00953A81">
        <w:t>tillgångar i förhållande till pensions</w:t>
      </w:r>
      <w:r>
        <w:softHyphen/>
      </w:r>
      <w:r w:rsidRPr="00953A81">
        <w:t xml:space="preserve">åtagandenas art och </w:t>
      </w:r>
      <w:r>
        <w:t>löptid</w:t>
      </w:r>
      <w:r w:rsidRPr="00953A81" w:rsidDel="00B31F2E">
        <w:t xml:space="preserve"> </w:t>
      </w:r>
      <w:r w:rsidRPr="00953A81">
        <w:t>samt</w:t>
      </w:r>
      <w:r>
        <w:t xml:space="preserve"> </w:t>
      </w:r>
      <w:r w:rsidRPr="000257D7">
        <w:t>hur hänsyn tas i investerings</w:t>
      </w:r>
      <w:r>
        <w:softHyphen/>
      </w:r>
      <w:r w:rsidRPr="000257D7">
        <w:t>policyn till</w:t>
      </w:r>
      <w:r w:rsidRPr="00953A81">
        <w:t xml:space="preserve"> miljöfaktorer, sociala faktorer och företagsstyrningsfaktorer</w:t>
      </w:r>
      <w:r>
        <w:t>. Det är endast den strategiska för</w:t>
      </w:r>
      <w:r>
        <w:softHyphen/>
        <w:t>delningen av tillgångar som behöver anges i investeringsriktlinjerna (jfr artikel 30).</w:t>
      </w:r>
    </w:p>
    <w:p w14:paraId="275C83EA" w14:textId="77777777" w:rsidR="0034465A" w:rsidRPr="001B0730" w:rsidRDefault="0034465A" w:rsidP="0034465A">
      <w:pPr>
        <w:pStyle w:val="Brdtextmedindrag"/>
      </w:pPr>
      <w:r w:rsidRPr="001B0730">
        <w:t xml:space="preserve">Regeringen eller den myndighet som regeringen bestämmer får </w:t>
      </w:r>
      <w:r>
        <w:t xml:space="preserve">enligt 27 § första stycket 2 och 4 </w:t>
      </w:r>
      <w:r w:rsidRPr="001B0730">
        <w:t>med</w:t>
      </w:r>
      <w:r w:rsidRPr="001B0730">
        <w:softHyphen/>
        <w:t>dela föreskrifter om vad investerings</w:t>
      </w:r>
      <w:r>
        <w:softHyphen/>
      </w:r>
      <w:r w:rsidRPr="001B0730">
        <w:t>riktlinjerna och redo</w:t>
      </w:r>
      <w:r>
        <w:softHyphen/>
      </w:r>
      <w:r w:rsidRPr="001B0730">
        <w:t>görelsen för konsekvenserna ska innehålla.</w:t>
      </w:r>
    </w:p>
    <w:p w14:paraId="233D6C45" w14:textId="77777777" w:rsidR="0034465A" w:rsidRDefault="0034465A" w:rsidP="0034465A">
      <w:pPr>
        <w:pStyle w:val="Rubrik4utannumrering"/>
      </w:pPr>
      <w:r>
        <w:t>8 §</w:t>
      </w:r>
    </w:p>
    <w:p w14:paraId="066F58C1" w14:textId="44460E11" w:rsidR="0034465A" w:rsidRDefault="0034465A" w:rsidP="0034465A">
      <w:pPr>
        <w:pStyle w:val="Brdtextmedindrag"/>
        <w:ind w:firstLine="0"/>
      </w:pPr>
      <w:r>
        <w:t>Paragrafen innehåller bestämmelser om vilka centrala funktioner ett tjänstepensionsföretag ska ha. Bestämmelsen genomför artiklarna 24.1 första meningen och 27.1 i andra tjänstepensionsdirektivet. Bestämmelsen genomför även delvis artiklarna 25.1 första stycket och 26 i andra tjänste</w:t>
      </w:r>
      <w:r w:rsidR="00B03437">
        <w:softHyphen/>
      </w:r>
      <w:r>
        <w:t>pensionsdirektivet. Paragrafen motsvarar 10 kap. 4 § FRL. Över</w:t>
      </w:r>
      <w:r>
        <w:softHyphen/>
        <w:t>vägan</w:t>
      </w:r>
      <w:r w:rsidR="00B03437">
        <w:softHyphen/>
      </w:r>
      <w:r>
        <w:t>dena finns i avsnitt 9</w:t>
      </w:r>
      <w:r w:rsidRPr="000820FE">
        <w:t>.</w:t>
      </w:r>
      <w:r>
        <w:t>6.2</w:t>
      </w:r>
      <w:r w:rsidRPr="003E3C71">
        <w:t>.</w:t>
      </w:r>
    </w:p>
    <w:p w14:paraId="78AC94BD" w14:textId="2540BAFD" w:rsidR="0034465A" w:rsidRDefault="0034465A" w:rsidP="0034465A">
      <w:pPr>
        <w:pStyle w:val="Brdtextmedindrag"/>
      </w:pPr>
      <w:r>
        <w:lastRenderedPageBreak/>
        <w:t>I paragrafen anges att ett tjänstepensionsföretag inom sitt företags</w:t>
      </w:r>
      <w:r>
        <w:softHyphen/>
        <w:t xml:space="preserve">styrningssystem ska ha följande centrala funktioner: en </w:t>
      </w:r>
      <w:r w:rsidRPr="00A14249">
        <w:t>funktion för risk</w:t>
      </w:r>
      <w:r>
        <w:softHyphen/>
      </w:r>
      <w:r w:rsidRPr="00A14249">
        <w:t xml:space="preserve">hantering, </w:t>
      </w:r>
      <w:r>
        <w:t>en funktion för regelefterlevnad, en funktion för intern</w:t>
      </w:r>
      <w:r>
        <w:softHyphen/>
        <w:t xml:space="preserve">revision och en aktuariefunktion. I andra tjänstepensionsdirektivet anges endast att ett tjänstepensionsinstitut ska ha </w:t>
      </w:r>
      <w:r w:rsidRPr="00E82540">
        <w:t>en riskhanterings</w:t>
      </w:r>
      <w:r>
        <w:softHyphen/>
      </w:r>
      <w:r w:rsidRPr="00E82540">
        <w:t>funktion, en intern</w:t>
      </w:r>
      <w:r>
        <w:softHyphen/>
      </w:r>
      <w:r w:rsidRPr="00E82540">
        <w:t>revisionsfunktion samt, i tillämpliga fall, en aktuarie</w:t>
      </w:r>
      <w:r>
        <w:softHyphen/>
      </w:r>
      <w:r w:rsidRPr="00E82540">
        <w:t>funktion.</w:t>
      </w:r>
      <w:r>
        <w:t xml:space="preserve"> Kravet på en funktion för regelefterlevnad går därmed utöver vad direktivet kräver</w:t>
      </w:r>
      <w:r w:rsidRPr="005863DC">
        <w:t xml:space="preserve">. </w:t>
      </w:r>
      <w:r>
        <w:t>Kravet på inrättande av en aktuariefunktion är tillämpligt på tjänste</w:t>
      </w:r>
      <w:r w:rsidR="00B03437">
        <w:softHyphen/>
      </w:r>
      <w:r>
        <w:t>pensionsföretagen eftersom de har egna åtaganden gentemot de framtida pensionärerna, vilket inte är fallet för t.ex. pensionsstiftelser.</w:t>
      </w:r>
    </w:p>
    <w:p w14:paraId="0FD31272" w14:textId="77777777" w:rsidR="0034465A" w:rsidRPr="005C5A7B" w:rsidRDefault="0034465A" w:rsidP="0034465A">
      <w:pPr>
        <w:pStyle w:val="Rubrik4utannumrering"/>
      </w:pPr>
      <w:r>
        <w:t>9 §</w:t>
      </w:r>
    </w:p>
    <w:p w14:paraId="2F775597" w14:textId="77777777" w:rsidR="0034465A" w:rsidRDefault="0034465A" w:rsidP="0034465A">
      <w:pPr>
        <w:pStyle w:val="Brdtextmedindrag"/>
        <w:ind w:firstLine="0"/>
      </w:pPr>
      <w:r>
        <w:t xml:space="preserve">Paragrafen innehåller bestämmelser om skyldighet att rapportera till Finansinspektionen. Bestämmelsen genomför </w:t>
      </w:r>
      <w:r w:rsidRPr="003D2632">
        <w:t>artike</w:t>
      </w:r>
      <w:r>
        <w:t>l</w:t>
      </w:r>
      <w:r w:rsidRPr="003D2632">
        <w:t xml:space="preserve"> 24.5</w:t>
      </w:r>
      <w:r>
        <w:t xml:space="preserve"> </w:t>
      </w:r>
      <w:r w:rsidRPr="003D2632">
        <w:t>i andra tjänste</w:t>
      </w:r>
      <w:r>
        <w:softHyphen/>
      </w:r>
      <w:r w:rsidRPr="003D2632">
        <w:t>pensionsdirektivet</w:t>
      </w:r>
      <w:r>
        <w:t>. Övervägandena finns i avsnitt 9.6.4.</w:t>
      </w:r>
    </w:p>
    <w:p w14:paraId="101B41D9" w14:textId="77777777" w:rsidR="0034465A" w:rsidRPr="003D7E65" w:rsidRDefault="0034465A" w:rsidP="0034465A">
      <w:pPr>
        <w:pStyle w:val="Brdtextmedindrag"/>
      </w:pPr>
      <w:r>
        <w:t>Enligt paragrafen är den som ansvarar för en central funktion i ett tjänstepensionsföretag skyldig att underrätta Finansinspektionen om han eller hon</w:t>
      </w:r>
      <w:r w:rsidDel="00AD3C81">
        <w:t xml:space="preserve"> </w:t>
      </w:r>
      <w:r>
        <w:t>upptäcker allvarliga missförhållanden inom funktionen. Skyldig</w:t>
      </w:r>
      <w:r>
        <w:softHyphen/>
        <w:t>heten att underrätta Finans</w:t>
      </w:r>
      <w:r>
        <w:softHyphen/>
        <w:t xml:space="preserve">inspektionen inträder först när styrelsen eller den </w:t>
      </w:r>
      <w:r w:rsidRPr="003D7E65">
        <w:t xml:space="preserve">verkställande direktören har informerats om missförhållandena och trots detta inte inom skälig tid har vidtagit lämpliga åtgärder. Denna skyldighet påverkar inte </w:t>
      </w:r>
      <w:r>
        <w:t>ett vittnes rätt att vägra att yttra sig om en omständighet, vars yppande skulle röja att vittnet eller någon vittnet närstående har förövat brottslig eller vanärande handling</w:t>
      </w:r>
      <w:r w:rsidRPr="003D7E65" w:rsidDel="003D4AD1">
        <w:t xml:space="preserve"> </w:t>
      </w:r>
      <w:r w:rsidRPr="003D7E65">
        <w:t>(</w:t>
      </w:r>
      <w:r>
        <w:t>36 kap. 6 § första stycket rättegångsbalken</w:t>
      </w:r>
      <w:r w:rsidRPr="003D7E65">
        <w:t xml:space="preserve"> </w:t>
      </w:r>
      <w:r>
        <w:t xml:space="preserve">och </w:t>
      </w:r>
      <w:r w:rsidRPr="003D7E65">
        <w:t>artikel 24.5</w:t>
      </w:r>
      <w:r w:rsidRPr="00257A0B">
        <w:t xml:space="preserve"> i andra tjänstepensions</w:t>
      </w:r>
      <w:r w:rsidRPr="00257A0B">
        <w:softHyphen/>
        <w:t>direktivet</w:t>
      </w:r>
      <w:r w:rsidRPr="003D7E65">
        <w:t>).</w:t>
      </w:r>
    </w:p>
    <w:p w14:paraId="00B9D9F5" w14:textId="77777777" w:rsidR="0034465A" w:rsidRDefault="0034465A" w:rsidP="0034465A">
      <w:pPr>
        <w:pStyle w:val="Brdtextmedindrag"/>
      </w:pPr>
      <w:r w:rsidRPr="003D7E65">
        <w:t xml:space="preserve">I paragrafen </w:t>
      </w:r>
      <w:r w:rsidRPr="003D7E65" w:rsidDel="00AD3C81">
        <w:t xml:space="preserve">anges </w:t>
      </w:r>
      <w:r>
        <w:t xml:space="preserve">i vilka situationer det uppkommer en skyldighet att underrätta Finansinspektionen. Detta är enligt </w:t>
      </w:r>
      <w:r w:rsidRPr="00257A0B">
        <w:rPr>
          <w:i/>
        </w:rPr>
        <w:t>punkt</w:t>
      </w:r>
      <w:r>
        <w:rPr>
          <w:i/>
        </w:rPr>
        <w:t> </w:t>
      </w:r>
      <w:r w:rsidRPr="00257A0B">
        <w:rPr>
          <w:i/>
        </w:rPr>
        <w:t>1</w:t>
      </w:r>
      <w:r>
        <w:t xml:space="preserve"> om det inom den centrala funktionen har upptäckts att det finns en betydande risk att företaget inte kommer att </w:t>
      </w:r>
      <w:r w:rsidRPr="00463CC5">
        <w:t>uppfylla ett väsentligt krav enligt lag och d</w:t>
      </w:r>
      <w:r w:rsidRPr="00CB295C">
        <w:t xml:space="preserve">etta kan få väsentlig påverkan på </w:t>
      </w:r>
      <w:r w:rsidRPr="000820FE">
        <w:t>försäkringstagarnas, de försäkrades eller andra ersättningsberättigades intressen</w:t>
      </w:r>
      <w:r w:rsidRPr="00463CC5">
        <w:t xml:space="preserve">. </w:t>
      </w:r>
      <w:r>
        <w:t xml:space="preserve">Enligt </w:t>
      </w:r>
      <w:r>
        <w:rPr>
          <w:i/>
        </w:rPr>
        <w:t>punkt 2</w:t>
      </w:r>
      <w:r>
        <w:t xml:space="preserve"> inträder skyldig</w:t>
      </w:r>
      <w:r>
        <w:softHyphen/>
        <w:t>heten att underrätta Finans</w:t>
      </w:r>
      <w:r>
        <w:softHyphen/>
        <w:t>inspektionen om det inom den centrala funktionen har konstaterats att det förekommit en väsentlig överträdelse av lag eller andra bestämmelser som gäller för företagets verksamhet.</w:t>
      </w:r>
    </w:p>
    <w:p w14:paraId="74EB415A" w14:textId="77777777" w:rsidR="0034465A" w:rsidRPr="00792718" w:rsidRDefault="0034465A" w:rsidP="0034465A">
      <w:pPr>
        <w:pStyle w:val="Rubrik4utannumrering"/>
      </w:pPr>
      <w:r>
        <w:t>10 §</w:t>
      </w:r>
    </w:p>
    <w:p w14:paraId="00370021" w14:textId="77777777" w:rsidR="0034465A" w:rsidRDefault="0034465A" w:rsidP="0034465A">
      <w:pPr>
        <w:pStyle w:val="Brdtextmedindrag"/>
        <w:ind w:firstLine="0"/>
      </w:pPr>
      <w:r>
        <w:t>Paragrafen</w:t>
      </w:r>
      <w:r w:rsidDel="008B35CC">
        <w:t xml:space="preserve"> </w:t>
      </w:r>
      <w:r>
        <w:t xml:space="preserve">innehåller bestämmelser om funktionen för riskhantering. Bestämmelsen genomför delvis artiklarna 24.4 och 25.1 första stycket i andra tjänstepensionsdirektivet. Paragrafen är utformad efter förebild av 10 kap. 15 § FRL. </w:t>
      </w:r>
      <w:r w:rsidRPr="00CB295C">
        <w:t xml:space="preserve">Övervägandena finns i avsnitt </w:t>
      </w:r>
      <w:r>
        <w:t>9</w:t>
      </w:r>
      <w:r w:rsidRPr="000820FE">
        <w:t>.7.4</w:t>
      </w:r>
      <w:r>
        <w:rPr>
          <w:color w:val="0D0D0D" w:themeColor="text1" w:themeTint="F2"/>
        </w:rPr>
        <w:t>.</w:t>
      </w:r>
    </w:p>
    <w:p w14:paraId="590C9654" w14:textId="77777777" w:rsidR="0034465A" w:rsidRDefault="0034465A" w:rsidP="0034465A">
      <w:pPr>
        <w:pStyle w:val="Brdtextmedindrag"/>
      </w:pPr>
      <w:r>
        <w:t xml:space="preserve">Funktionen för riskhantering i ett tjänstepensionsföretag ska enligt </w:t>
      </w:r>
      <w:r w:rsidRPr="00257A0B">
        <w:rPr>
          <w:i/>
        </w:rPr>
        <w:t>första</w:t>
      </w:r>
      <w:r>
        <w:t xml:space="preserve"> </w:t>
      </w:r>
      <w:r w:rsidRPr="00257A0B">
        <w:rPr>
          <w:i/>
        </w:rPr>
        <w:t>stycket</w:t>
      </w:r>
      <w:r>
        <w:t xml:space="preserve"> ges en struktur som underlättar genomförande av risk</w:t>
      </w:r>
      <w:r>
        <w:softHyphen/>
        <w:t>hanteringssystemet. Att ett tjänstepensionsföretag ska ha en funktion för riskhantering anges i 8 §.</w:t>
      </w:r>
    </w:p>
    <w:p w14:paraId="52EFF207" w14:textId="77777777" w:rsidR="0034465A" w:rsidRDefault="0034465A" w:rsidP="0034465A">
      <w:pPr>
        <w:pStyle w:val="Brdtextmedindrag"/>
      </w:pPr>
      <w:r>
        <w:t xml:space="preserve">I </w:t>
      </w:r>
      <w:r w:rsidRPr="00257A0B">
        <w:rPr>
          <w:i/>
        </w:rPr>
        <w:t>andra</w:t>
      </w:r>
      <w:r>
        <w:t xml:space="preserve"> </w:t>
      </w:r>
      <w:r w:rsidRPr="00257A0B">
        <w:rPr>
          <w:i/>
        </w:rPr>
        <w:t>stycket</w:t>
      </w:r>
      <w:r>
        <w:t xml:space="preserve"> anges vilka uppgifter som funktionen för riskhantering ska utföra. Funktionen ska utvärdera systemet för riskhantering, </w:t>
      </w:r>
      <w:r>
        <w:rPr>
          <w:i/>
        </w:rPr>
        <w:t>andra stycket 1</w:t>
      </w:r>
      <w:r>
        <w:t xml:space="preserve">. Funktionen ska även identifiera, värdera och övervaka de risker som omfattas av systemet för riskhantering, </w:t>
      </w:r>
      <w:r>
        <w:rPr>
          <w:i/>
        </w:rPr>
        <w:t>andra stycket 2</w:t>
      </w:r>
      <w:r>
        <w:t xml:space="preserve">. Funktionen </w:t>
      </w:r>
      <w:r>
        <w:lastRenderedPageBreak/>
        <w:t xml:space="preserve">ska dessutom rapportera till </w:t>
      </w:r>
      <w:r w:rsidRPr="009A44B3">
        <w:t>styrelsen</w:t>
      </w:r>
      <w:r>
        <w:t xml:space="preserve"> och den verkställande direktören om de risker som tjänstepensionsföretaget är eller kan komma att bli exponerat för samt beroenden mellan risker, </w:t>
      </w:r>
      <w:r>
        <w:rPr>
          <w:i/>
        </w:rPr>
        <w:t>andra stycket 3</w:t>
      </w:r>
      <w:r>
        <w:t>.</w:t>
      </w:r>
    </w:p>
    <w:p w14:paraId="5A24D2C7" w14:textId="4009F9F8" w:rsidR="0034465A" w:rsidRPr="00CB295C" w:rsidRDefault="0034465A" w:rsidP="0034465A">
      <w:pPr>
        <w:pStyle w:val="Brdtextmedindrag"/>
      </w:pPr>
      <w:r>
        <w:t xml:space="preserve">Regeringen eller </w:t>
      </w:r>
      <w:r w:rsidRPr="00463CC5">
        <w:t>den myndighet som regeringen bestämmer</w:t>
      </w:r>
      <w:r w:rsidRPr="00CB295C">
        <w:t xml:space="preserve"> får </w:t>
      </w:r>
      <w:r>
        <w:t>enligt 27 § första stycket 5</w:t>
      </w:r>
      <w:r w:rsidRPr="00CB295C">
        <w:t xml:space="preserve"> meddela föreskrifter om vilka uppgifter som funk</w:t>
      </w:r>
      <w:r w:rsidR="001612F0">
        <w:softHyphen/>
      </w:r>
      <w:r w:rsidRPr="00CB295C">
        <w:t>tionen för risk</w:t>
      </w:r>
      <w:r>
        <w:softHyphen/>
      </w:r>
      <w:r w:rsidRPr="00CB295C">
        <w:t>hantering ska ut</w:t>
      </w:r>
      <w:r w:rsidRPr="00CB295C">
        <w:softHyphen/>
        <w:t>föra.</w:t>
      </w:r>
    </w:p>
    <w:p w14:paraId="51B70D22" w14:textId="77777777" w:rsidR="0034465A" w:rsidRDefault="0034465A" w:rsidP="0034465A">
      <w:pPr>
        <w:pStyle w:val="Rubrik4utannumrering"/>
      </w:pPr>
      <w:r>
        <w:t>11 §</w:t>
      </w:r>
    </w:p>
    <w:p w14:paraId="767FC051" w14:textId="77777777" w:rsidR="0034465A" w:rsidRDefault="0034465A" w:rsidP="0034465A">
      <w:pPr>
        <w:pStyle w:val="Brdtextmedindrag"/>
        <w:ind w:firstLine="0"/>
      </w:pPr>
      <w:r>
        <w:t>Paragrafen innehåller bestämmelser om funktionen för regelefterlevnad. Paragrafen är utformad efter förebild av 10 kap. 16 § FRL. Övervägandena finns i avsnitt 9.9.2</w:t>
      </w:r>
      <w:r>
        <w:rPr>
          <w:color w:val="0D0D0D" w:themeColor="text1" w:themeTint="F2"/>
        </w:rPr>
        <w:t>.</w:t>
      </w:r>
    </w:p>
    <w:p w14:paraId="1E01E401" w14:textId="009B8172" w:rsidR="0034465A" w:rsidRDefault="0034465A" w:rsidP="0034465A">
      <w:pPr>
        <w:pStyle w:val="Brdtextmedindrag"/>
      </w:pPr>
      <w:r>
        <w:t>I paragrafen anges vilka uppgifter som funktionen för regel</w:t>
      </w:r>
      <w:r>
        <w:softHyphen/>
        <w:t>efterlevnad ska utföra. Att ett tjänstepensionsföretag ska ha en funktion för regel</w:t>
      </w:r>
      <w:r w:rsidR="001612F0">
        <w:softHyphen/>
      </w:r>
      <w:r>
        <w:t>efterlevnad anges i 8 §.</w:t>
      </w:r>
    </w:p>
    <w:p w14:paraId="4994C883" w14:textId="7F98727A" w:rsidR="0034465A" w:rsidRDefault="0034465A" w:rsidP="0034465A">
      <w:pPr>
        <w:pStyle w:val="Brdtextmedindrag"/>
      </w:pPr>
      <w:r>
        <w:t>Funktionen för regelefterlevnad ska rapportera till styrelsen och den verkställande direktören om efterlevnaden av de bestämmelser som gäller för tjänstepensionsföretagets verksamhet. Detta gäller bestäm</w:t>
      </w:r>
      <w:r>
        <w:softHyphen/>
        <w:t>melserna i denna lag och före</w:t>
      </w:r>
      <w:r>
        <w:softHyphen/>
        <w:t xml:space="preserve">skrifter som </w:t>
      </w:r>
      <w:r w:rsidR="001612F0">
        <w:t xml:space="preserve">har </w:t>
      </w:r>
      <w:r>
        <w:t xml:space="preserve">meddelats med stöd av den, </w:t>
      </w:r>
      <w:r>
        <w:rPr>
          <w:i/>
        </w:rPr>
        <w:t>punkt 1 a</w:t>
      </w:r>
      <w:r>
        <w:t>, samt bestämmelserna i försäkrings</w:t>
      </w:r>
      <w:r>
        <w:softHyphen/>
        <w:t>rörelselagen som ska gälla för tjänste</w:t>
      </w:r>
      <w:r>
        <w:softHyphen/>
        <w:t xml:space="preserve">pensionsföretag, </w:t>
      </w:r>
      <w:r>
        <w:rPr>
          <w:i/>
        </w:rPr>
        <w:t>punkt 1 b</w:t>
      </w:r>
      <w:r>
        <w:t>. Om företaget driver gränsöverskridande verk</w:t>
      </w:r>
      <w:r>
        <w:softHyphen/>
        <w:t xml:space="preserve">samhet, omfattas även de föreskrifter och riktlinjer som den behöriga myndigheten i det landet har meddelat, </w:t>
      </w:r>
      <w:r>
        <w:rPr>
          <w:i/>
        </w:rPr>
        <w:t>punkt 1 c</w:t>
      </w:r>
      <w:r>
        <w:t>. Funktionen ska även lämna råd till företagets styrelse och den verkställande direktören om hur bristande efterlevnad av de bestämmelser som gäller för ett tjänste</w:t>
      </w:r>
      <w:r>
        <w:softHyphen/>
        <w:t xml:space="preserve">pensionsföretags verksamhet kan förebyggas, </w:t>
      </w:r>
      <w:r>
        <w:rPr>
          <w:i/>
        </w:rPr>
        <w:t>punkt 2</w:t>
      </w:r>
      <w:r>
        <w:t>, och bedöma konsekvenserna av att de bestäm</w:t>
      </w:r>
      <w:r>
        <w:softHyphen/>
        <w:t xml:space="preserve">melserna ändras, </w:t>
      </w:r>
      <w:r>
        <w:rPr>
          <w:i/>
        </w:rPr>
        <w:t>punkt 3</w:t>
      </w:r>
      <w:r>
        <w:t>. Funktionen ska dessutom identifiera och be</w:t>
      </w:r>
      <w:r>
        <w:softHyphen/>
        <w:t xml:space="preserve">döma risker för bristande efterlevnad av de bestämmelser som gäller ett tjänstepensionsföretags verksamhet, </w:t>
      </w:r>
      <w:r>
        <w:rPr>
          <w:i/>
        </w:rPr>
        <w:t>punkt 4</w:t>
      </w:r>
      <w:r>
        <w:t>.</w:t>
      </w:r>
    </w:p>
    <w:p w14:paraId="6BDD34BC" w14:textId="269295C0" w:rsidR="0034465A" w:rsidRDefault="0034465A" w:rsidP="0034465A">
      <w:pPr>
        <w:pStyle w:val="Brdtextmedindrag"/>
      </w:pPr>
      <w:r>
        <w:t>Regeringen eller den myndighet som regeringen bestämmer får enligt 27 § första stycket 6 meddela föreskrifter om vilka uppgifter som funk</w:t>
      </w:r>
      <w:r w:rsidR="001612F0">
        <w:softHyphen/>
      </w:r>
      <w:r>
        <w:t>tionen för regel</w:t>
      </w:r>
      <w:r>
        <w:softHyphen/>
        <w:t>efterlevnad ska utföra.</w:t>
      </w:r>
    </w:p>
    <w:p w14:paraId="203D06C3" w14:textId="77777777" w:rsidR="0034465A" w:rsidRDefault="0034465A" w:rsidP="0034465A">
      <w:pPr>
        <w:pStyle w:val="Rubrik4utannumrering"/>
      </w:pPr>
      <w:r>
        <w:t>12 §</w:t>
      </w:r>
    </w:p>
    <w:p w14:paraId="6039210F" w14:textId="50272CAB" w:rsidR="0034465A" w:rsidRDefault="0034465A" w:rsidP="0034465A">
      <w:pPr>
        <w:pStyle w:val="Brdtext"/>
      </w:pPr>
      <w:r>
        <w:t xml:space="preserve">Paragrafen innehåller bestämmelser om funktionen för internrevision. </w:t>
      </w:r>
      <w:r w:rsidR="00F82FA7">
        <w:t>Paragrafen</w:t>
      </w:r>
      <w:r>
        <w:t xml:space="preserve"> genomför artikel 24.2 i andra tjänstepensionsdirektivet. </w:t>
      </w:r>
      <w:r w:rsidR="00F82FA7">
        <w:t>Paragrafen</w:t>
      </w:r>
      <w:r>
        <w:t xml:space="preserve"> genomför även delvis artiklarna 22.1 a ii, 24.4 och 26 i andra tjänstepensionsdirektivet. Paragrafen är utformad efter förebild av 10 kap. 17 § FRL. </w:t>
      </w:r>
      <w:r w:rsidRPr="00E21CF1">
        <w:t>Övervägandena finns i avsnitt</w:t>
      </w:r>
      <w:r>
        <w:t>en 9.6.3 och 9.11.</w:t>
      </w:r>
    </w:p>
    <w:p w14:paraId="0AB61B76" w14:textId="77777777" w:rsidR="0034465A" w:rsidRDefault="0034465A" w:rsidP="0034465A">
      <w:pPr>
        <w:pStyle w:val="Brdtextmedindrag"/>
      </w:pPr>
      <w:r>
        <w:t xml:space="preserve">I </w:t>
      </w:r>
      <w:r w:rsidRPr="002F4C81">
        <w:rPr>
          <w:i/>
        </w:rPr>
        <w:t>första</w:t>
      </w:r>
      <w:r>
        <w:t xml:space="preserve"> </w:t>
      </w:r>
      <w:r w:rsidRPr="002F4C81">
        <w:rPr>
          <w:i/>
        </w:rPr>
        <w:t>stycket</w:t>
      </w:r>
      <w:r>
        <w:t xml:space="preserve"> anges vilka uppgifter som funktionen för internrevision ska utföra. Att ett tjänstepensionsföretag ska ha en funktion för intern</w:t>
      </w:r>
      <w:r>
        <w:softHyphen/>
        <w:t>revision anges i 8 §.</w:t>
      </w:r>
    </w:p>
    <w:p w14:paraId="07483DA3" w14:textId="77777777" w:rsidR="0034465A" w:rsidRDefault="0034465A" w:rsidP="0034465A">
      <w:pPr>
        <w:pStyle w:val="Brdtextmedindrag"/>
      </w:pPr>
      <w:r>
        <w:t>Funktionen för internrevision ska utvärdera systemet för intern</w:t>
      </w:r>
      <w:r>
        <w:softHyphen/>
        <w:t xml:space="preserve">kontroll, </w:t>
      </w:r>
      <w:r>
        <w:rPr>
          <w:i/>
        </w:rPr>
        <w:t>första stycket 1</w:t>
      </w:r>
      <w:r>
        <w:t>. Funktionen ska även utvärdera andra delar av företags</w:t>
      </w:r>
      <w:r>
        <w:softHyphen/>
        <w:t xml:space="preserve">styrningssystemet, </w:t>
      </w:r>
      <w:r>
        <w:rPr>
          <w:i/>
        </w:rPr>
        <w:t>första stycket 2</w:t>
      </w:r>
      <w:r>
        <w:t xml:space="preserve">. Detta gäller </w:t>
      </w:r>
      <w:r w:rsidRPr="00CB295C">
        <w:t>även</w:t>
      </w:r>
      <w:r w:rsidRPr="000820FE">
        <w:t>, i förekommande fall, verksamheter som omfattas av uppdragsavtal (artikel 26 i andra tjänste</w:t>
      </w:r>
      <w:r>
        <w:softHyphen/>
      </w:r>
      <w:r w:rsidRPr="000820FE">
        <w:t>pensionsdirektivet).</w:t>
      </w:r>
      <w:r w:rsidRPr="00CB295C">
        <w:t xml:space="preserve"> Funktionen ska dessutom </w:t>
      </w:r>
      <w:r>
        <w:t xml:space="preserve">rapportera resultat och lämna rekommendationer efter utvärderingarna till företagets styrelse, </w:t>
      </w:r>
      <w:r>
        <w:rPr>
          <w:i/>
        </w:rPr>
        <w:t>första stycket 3</w:t>
      </w:r>
      <w:r>
        <w:t>.</w:t>
      </w:r>
    </w:p>
    <w:p w14:paraId="7971396E" w14:textId="77777777" w:rsidR="0034465A" w:rsidRPr="00F06FE7" w:rsidRDefault="0034465A" w:rsidP="0034465A">
      <w:pPr>
        <w:pStyle w:val="Brdtextmedindrag"/>
      </w:pPr>
      <w:r>
        <w:lastRenderedPageBreak/>
        <w:t xml:space="preserve">I </w:t>
      </w:r>
      <w:r w:rsidRPr="002F4C81">
        <w:rPr>
          <w:i/>
        </w:rPr>
        <w:t>andra</w:t>
      </w:r>
      <w:r>
        <w:t xml:space="preserve"> </w:t>
      </w:r>
      <w:r w:rsidRPr="002F4C81">
        <w:rPr>
          <w:i/>
        </w:rPr>
        <w:t>stycket</w:t>
      </w:r>
      <w:r>
        <w:t xml:space="preserve"> anges att funktionen för internrevision ska utföra sina uppgifter med opartiskhet och vara oberoende från den verksamhet som utvärderas</w:t>
      </w:r>
      <w:r w:rsidRPr="00F06FE7">
        <w:t xml:space="preserve">. En person som ansvarar för eller utför </w:t>
      </w:r>
      <w:r>
        <w:t>arbete</w:t>
      </w:r>
      <w:r w:rsidRPr="00F06FE7">
        <w:t xml:space="preserve"> i funktionen för internrevision får därmed inte, till skillnad </w:t>
      </w:r>
      <w:r>
        <w:t>från</w:t>
      </w:r>
      <w:r w:rsidRPr="00F06FE7">
        <w:t xml:space="preserve"> vad som gäller för de andra centrala funktionerna, utöva flera </w:t>
      </w:r>
      <w:r>
        <w:t>centrala funktioner</w:t>
      </w:r>
      <w:r w:rsidRPr="00F06FE7">
        <w:t xml:space="preserve"> (artikel 24.</w:t>
      </w:r>
      <w:r>
        <w:t>2</w:t>
      </w:r>
      <w:r w:rsidRPr="002F4C81">
        <w:t xml:space="preserve"> i andra tjänstepensionsdirektivet</w:t>
      </w:r>
      <w:r w:rsidRPr="00F06FE7">
        <w:t>).</w:t>
      </w:r>
    </w:p>
    <w:p w14:paraId="07B5190A" w14:textId="77777777" w:rsidR="0034465A" w:rsidRDefault="0034465A" w:rsidP="0034465A">
      <w:pPr>
        <w:pStyle w:val="Brdtextmedindrag"/>
      </w:pPr>
      <w:r w:rsidRPr="00F06FE7">
        <w:t xml:space="preserve">Den som ansvarar för eller utför arbete </w:t>
      </w:r>
      <w:r w:rsidRPr="00A11E5F">
        <w:t>i funktionen för internrevision ska</w:t>
      </w:r>
      <w:r>
        <w:t xml:space="preserve"> enligt </w:t>
      </w:r>
      <w:r w:rsidRPr="002F4C81">
        <w:rPr>
          <w:i/>
        </w:rPr>
        <w:t>tredje</w:t>
      </w:r>
      <w:r>
        <w:t xml:space="preserve"> </w:t>
      </w:r>
      <w:r w:rsidRPr="002F4C81">
        <w:rPr>
          <w:i/>
        </w:rPr>
        <w:t>stycket</w:t>
      </w:r>
      <w:r w:rsidRPr="00A11E5F">
        <w:t>,</w:t>
      </w:r>
      <w:r w:rsidRPr="00A11E5F" w:rsidDel="00442892">
        <w:t xml:space="preserve"> </w:t>
      </w:r>
      <w:r w:rsidRPr="00A11E5F">
        <w:t>utöver de lämplighet</w:t>
      </w:r>
      <w:r>
        <w:t>skrav</w:t>
      </w:r>
      <w:r w:rsidRPr="00A11E5F">
        <w:t xml:space="preserve"> som </w:t>
      </w:r>
      <w:r>
        <w:t>anges i</w:t>
      </w:r>
      <w:r w:rsidRPr="00A11E5F">
        <w:t xml:space="preserve"> </w:t>
      </w:r>
      <w:r>
        <w:t>3</w:t>
      </w:r>
      <w:r w:rsidRPr="000820FE">
        <w:t> § första stycket 2</w:t>
      </w:r>
      <w:r w:rsidRPr="00CB295C">
        <w:t xml:space="preserve">, </w:t>
      </w:r>
      <w:r w:rsidRPr="00A11E5F">
        <w:t>ha de kunskaper och erfarenheter av funktionens uppgifter som är tillräckliga med hänsyn till arten, omfattningen och komplexiteten av företagets verksamhet.</w:t>
      </w:r>
      <w:r>
        <w:t xml:space="preserve"> Dessa krav gäller även för personer som genom uppdragsavtal anlitas för att ansvara för eller utföra arbete i funktionen (artikel 22.1 i andra tjänstepensions</w:t>
      </w:r>
      <w:r>
        <w:softHyphen/>
        <w:t>direktivet).</w:t>
      </w:r>
    </w:p>
    <w:p w14:paraId="498E53A6" w14:textId="7A1B4498" w:rsidR="0034465A" w:rsidRDefault="0034465A" w:rsidP="0034465A">
      <w:pPr>
        <w:pStyle w:val="Brdtextmedindrag"/>
      </w:pPr>
      <w:r w:rsidRPr="006D6CFB">
        <w:t xml:space="preserve">Regeringen eller den myndighet som regeringen </w:t>
      </w:r>
      <w:r w:rsidRPr="00E21CF1">
        <w:t>bestämmer får meddela föreskrifter om vilka uppgifter som funktionen för internrevision ska ut</w:t>
      </w:r>
      <w:r>
        <w:softHyphen/>
      </w:r>
      <w:r w:rsidRPr="00E21CF1">
        <w:t xml:space="preserve">föra, se </w:t>
      </w:r>
      <w:r w:rsidR="00964FB9">
        <w:t>författnings</w:t>
      </w:r>
      <w:r w:rsidRPr="00E21CF1">
        <w:t xml:space="preserve">kommentaren till </w:t>
      </w:r>
      <w:r w:rsidRPr="00CB295C">
        <w:t>2</w:t>
      </w:r>
      <w:r>
        <w:t>7</w:t>
      </w:r>
      <w:r w:rsidRPr="00CB295C">
        <w:t> §</w:t>
      </w:r>
      <w:r>
        <w:t xml:space="preserve"> första stycket</w:t>
      </w:r>
      <w:r w:rsidRPr="00CB295C">
        <w:t> </w:t>
      </w:r>
      <w:r>
        <w:t>7</w:t>
      </w:r>
      <w:r w:rsidRPr="00CB295C">
        <w:t xml:space="preserve">. </w:t>
      </w:r>
      <w:r w:rsidRPr="002F4C81">
        <w:t xml:space="preserve">Regeringen eller den myndighet som regeringen bestämmer får </w:t>
      </w:r>
      <w:r>
        <w:t>enligt 27 § första stycket 1</w:t>
      </w:r>
      <w:r w:rsidRPr="002F4C81">
        <w:t xml:space="preserve"> även meddela föreskrifter om</w:t>
      </w:r>
      <w:r w:rsidRPr="00E21CF1">
        <w:t xml:space="preserve"> </w:t>
      </w:r>
      <w:r>
        <w:t>krav som ska gälla för den som</w:t>
      </w:r>
      <w:r w:rsidRPr="00E21CF1">
        <w:t xml:space="preserve"> ska ansvara för eller utföra </w:t>
      </w:r>
      <w:r>
        <w:t>arbete</w:t>
      </w:r>
      <w:r w:rsidRPr="00E21CF1">
        <w:t xml:space="preserve"> i funktionen</w:t>
      </w:r>
      <w:r w:rsidRPr="00CB295C">
        <w:t>.</w:t>
      </w:r>
    </w:p>
    <w:p w14:paraId="742BD7ED" w14:textId="77777777" w:rsidR="0034465A" w:rsidRPr="00F82FA7" w:rsidRDefault="0034465A" w:rsidP="00AA5B6B">
      <w:pPr>
        <w:pStyle w:val="Rubrik4utannumrering"/>
      </w:pPr>
      <w:r w:rsidRPr="002F2888">
        <w:t>13 §</w:t>
      </w:r>
    </w:p>
    <w:p w14:paraId="51078A05" w14:textId="108A2999" w:rsidR="0034465A" w:rsidRDefault="0034465A" w:rsidP="0034465A">
      <w:pPr>
        <w:pStyle w:val="Brdtextmedindrag"/>
        <w:ind w:firstLine="0"/>
      </w:pPr>
      <w:r>
        <w:t>Paragrafen innehåller bestämmelser om aktuariefunktionen. Paragrafen genomför artikel 27.1 b–h och 27.2 i andra tjänstepensions</w:t>
      </w:r>
      <w:r>
        <w:softHyphen/>
        <w:t xml:space="preserve">direktivet. </w:t>
      </w:r>
      <w:r w:rsidR="00964FB9">
        <w:t>Paragrafen</w:t>
      </w:r>
      <w:r>
        <w:t xml:space="preserve"> genomför även delvis artiklarna 22.1 a ii, 24.4 och 27.1 a i andra tjänstepensionsdirektivet. Paragrafen är utformad efter förebild av 10 kap. 18 § FRL. Övervägandena finns i avsnitten 9.6.3 och 9.10.</w:t>
      </w:r>
    </w:p>
    <w:p w14:paraId="2946C373" w14:textId="77777777" w:rsidR="0034465A" w:rsidRDefault="0034465A" w:rsidP="0034465A">
      <w:pPr>
        <w:pStyle w:val="Brdtextmedindrag"/>
      </w:pPr>
      <w:r>
        <w:t xml:space="preserve">I </w:t>
      </w:r>
      <w:r w:rsidRPr="00342263">
        <w:rPr>
          <w:i/>
        </w:rPr>
        <w:t>första stycket</w:t>
      </w:r>
      <w:r>
        <w:t xml:space="preserve"> anges vilka uppgifter som aktuariefunktionen ska utföra. Att ett tjänstepensionsföretag ska ha en aktuariefunktion anges i 8 §.</w:t>
      </w:r>
    </w:p>
    <w:p w14:paraId="1AC4E041" w14:textId="77777777" w:rsidR="0034465A" w:rsidRPr="002F4C81" w:rsidRDefault="0034465A" w:rsidP="0034465A">
      <w:pPr>
        <w:pStyle w:val="Brdtextmedindrag"/>
      </w:pPr>
      <w:r>
        <w:t xml:space="preserve">Aktuariefunktionen ska samordna och svara för kvaliteten i de försäkringstekniska beräkningarna och utredningarna, </w:t>
      </w:r>
      <w:r>
        <w:rPr>
          <w:i/>
        </w:rPr>
        <w:t>första stycket 1</w:t>
      </w:r>
      <w:r>
        <w:t>. Funktionen ska även bistå styrelsen och den verkställande direktören och på eget initiativ rapportera till dem i frågor som rör metoder, beräkningar och bedömningar av de försäkringstekniska av</w:t>
      </w:r>
      <w:r>
        <w:softHyphen/>
        <w:t xml:space="preserve">sättningarna, </w:t>
      </w:r>
      <w:r>
        <w:rPr>
          <w:i/>
        </w:rPr>
        <w:t>första stycket 2 a</w:t>
      </w:r>
      <w:r>
        <w:t xml:space="preserve">, värderingen av försäkringsriskerna, </w:t>
      </w:r>
      <w:r>
        <w:rPr>
          <w:i/>
        </w:rPr>
        <w:t>första stycket 2 b</w:t>
      </w:r>
      <w:r>
        <w:t xml:space="preserve">, och återförsäkringsskydd och andra riskreduceringstekniker, </w:t>
      </w:r>
      <w:r>
        <w:rPr>
          <w:i/>
        </w:rPr>
        <w:t>första stycket 2 c</w:t>
      </w:r>
      <w:r>
        <w:t xml:space="preserve">. Funktionen ska dessutom bidra till företagets riskhanteringssystem, </w:t>
      </w:r>
      <w:r>
        <w:rPr>
          <w:i/>
        </w:rPr>
        <w:t>första stycket 3</w:t>
      </w:r>
      <w:r>
        <w:t>. Aktuariefunktionen ska även överse</w:t>
      </w:r>
      <w:r w:rsidRPr="002F4C81">
        <w:t xml:space="preserve"> beräkningen av de försäk</w:t>
      </w:r>
      <w:r>
        <w:softHyphen/>
      </w:r>
      <w:r w:rsidRPr="002F4C81">
        <w:t>ringstekniska avsättningarna</w:t>
      </w:r>
      <w:r>
        <w:t>. Detta framgår av 5 kap. 6 §.</w:t>
      </w:r>
    </w:p>
    <w:p w14:paraId="0DDBF06A" w14:textId="0449AFF1" w:rsidR="0034465A" w:rsidRDefault="0034465A" w:rsidP="0034465A">
      <w:pPr>
        <w:pStyle w:val="Brdtextmedindrag"/>
      </w:pPr>
      <w:r w:rsidRPr="004213CE">
        <w:t xml:space="preserve">Den som ansvarar för eller utför arbete i aktuariefunktionen ska enligt </w:t>
      </w:r>
      <w:r w:rsidRPr="002F4C81">
        <w:rPr>
          <w:i/>
        </w:rPr>
        <w:t>andra</w:t>
      </w:r>
      <w:r w:rsidRPr="004213CE">
        <w:t xml:space="preserve"> </w:t>
      </w:r>
      <w:r w:rsidRPr="002F4C81">
        <w:rPr>
          <w:i/>
        </w:rPr>
        <w:t>stycket</w:t>
      </w:r>
      <w:r w:rsidRPr="004213CE">
        <w:t xml:space="preserve">, utöver de </w:t>
      </w:r>
      <w:r w:rsidRPr="00A11E5F">
        <w:t>lämplighet</w:t>
      </w:r>
      <w:r>
        <w:t>skrav</w:t>
      </w:r>
      <w:r w:rsidRPr="00A11E5F">
        <w:t xml:space="preserve"> som </w:t>
      </w:r>
      <w:r>
        <w:t>anges i</w:t>
      </w:r>
      <w:r w:rsidRPr="00A11E5F">
        <w:t xml:space="preserve"> </w:t>
      </w:r>
      <w:r>
        <w:t>3</w:t>
      </w:r>
      <w:r w:rsidRPr="000820FE">
        <w:t> § första stycket 2</w:t>
      </w:r>
      <w:r w:rsidRPr="00CB295C">
        <w:t>, ha de kunskaper och erfarenheter av funkti</w:t>
      </w:r>
      <w:r>
        <w:t>onens uppgifter som är till</w:t>
      </w:r>
      <w:r w:rsidR="00964FB9">
        <w:softHyphen/>
      </w:r>
      <w:r>
        <w:t xml:space="preserve">räckliga med hänsyn till arten, omfattningen och komplexiteten av riskerna i företagets verksamhet. </w:t>
      </w:r>
      <w:r w:rsidRPr="009938AF">
        <w:t xml:space="preserve">Dessa krav gäller även för personer som genom uppdragsavtal anlitas för att ansvara för eller utföra </w:t>
      </w:r>
      <w:r>
        <w:t>arbete i funktionen</w:t>
      </w:r>
      <w:r w:rsidRPr="009938AF">
        <w:t xml:space="preserve"> (artikel 22.1</w:t>
      </w:r>
      <w:r>
        <w:t xml:space="preserve"> i andra tjänstepensionsdirektivet</w:t>
      </w:r>
      <w:r w:rsidRPr="009938AF">
        <w:t>).</w:t>
      </w:r>
    </w:p>
    <w:p w14:paraId="49A2BAF8" w14:textId="77777777" w:rsidR="0034465A" w:rsidRPr="00CB295C" w:rsidRDefault="0034465A" w:rsidP="0034465A">
      <w:pPr>
        <w:pStyle w:val="Brdtextmedindrag"/>
      </w:pPr>
      <w:r>
        <w:t>Ett t</w:t>
      </w:r>
      <w:r w:rsidRPr="000716FC">
        <w:t>jänstepensionsföretag</w:t>
      </w:r>
      <w:r>
        <w:t xml:space="preserve"> ska enligt </w:t>
      </w:r>
      <w:r>
        <w:rPr>
          <w:i/>
        </w:rPr>
        <w:t xml:space="preserve">tredje </w:t>
      </w:r>
      <w:r w:rsidRPr="000716FC">
        <w:rPr>
          <w:i/>
        </w:rPr>
        <w:t>stycket</w:t>
      </w:r>
      <w:r>
        <w:t xml:space="preserve"> </w:t>
      </w:r>
      <w:r w:rsidRPr="000716FC">
        <w:t>utse</w:t>
      </w:r>
      <w:r>
        <w:t xml:space="preserve"> minst en </w:t>
      </w:r>
      <w:r w:rsidRPr="00190295">
        <w:t xml:space="preserve">oberoende </w:t>
      </w:r>
      <w:r>
        <w:t xml:space="preserve">person som ansvarar för aktuariefunktionen. </w:t>
      </w:r>
      <w:r w:rsidRPr="000820FE">
        <w:t>Oberoendet ska gälla gentemot dem som kan ha ett intresse av att de försäkringstekniska avsättningarna blir lägre eller högre än vad beräkningarna faktiskt visar.</w:t>
      </w:r>
    </w:p>
    <w:p w14:paraId="02EB993C" w14:textId="07DB624B" w:rsidR="0034465A" w:rsidRDefault="0034465A" w:rsidP="0034465A">
      <w:pPr>
        <w:pStyle w:val="Brdtextmedindrag"/>
      </w:pPr>
      <w:r>
        <w:rPr>
          <w:color w:val="0D0D0D" w:themeColor="text1" w:themeTint="F2"/>
        </w:rPr>
        <w:lastRenderedPageBreak/>
        <w:t>R</w:t>
      </w:r>
      <w:r>
        <w:t xml:space="preserve">egeringen eller den myndighet som regeringen bestämmer får enligt 27 § första stycket 8 meddela föreskrifter om </w:t>
      </w:r>
      <w:r w:rsidRPr="00BE6950">
        <w:t>vilka uppgifter som aktuarie</w:t>
      </w:r>
      <w:r w:rsidR="00711E8B">
        <w:softHyphen/>
      </w:r>
      <w:r w:rsidRPr="00BE6950">
        <w:t>funktionen ska utföra</w:t>
      </w:r>
      <w:r w:rsidRPr="00CB295C">
        <w:t>.</w:t>
      </w:r>
      <w:r w:rsidRPr="002F4C81">
        <w:t xml:space="preserve"> Regeringen eller den myndighet som regeringen bestämmer får </w:t>
      </w:r>
      <w:r>
        <w:t xml:space="preserve">enligt 27 § första stycket 1 </w:t>
      </w:r>
      <w:r w:rsidRPr="002F4C81">
        <w:t>även meddela föreskrifter om</w:t>
      </w:r>
      <w:r w:rsidRPr="00BE6950">
        <w:t xml:space="preserve"> </w:t>
      </w:r>
      <w:r>
        <w:t>kraven som ska gälla för den som ska ansvara för eller utföra arbete i funktionen</w:t>
      </w:r>
      <w:r w:rsidRPr="00CB295C">
        <w:t>.</w:t>
      </w:r>
    </w:p>
    <w:p w14:paraId="23623DCF" w14:textId="77777777" w:rsidR="0034465A" w:rsidRDefault="0034465A" w:rsidP="0034465A">
      <w:pPr>
        <w:pStyle w:val="Rubrik4utannumrering"/>
      </w:pPr>
      <w:r w:rsidRPr="00AA4AB3">
        <w:t>1</w:t>
      </w:r>
      <w:r>
        <w:t>4 §</w:t>
      </w:r>
    </w:p>
    <w:p w14:paraId="0AE9EBB9" w14:textId="56520BDA" w:rsidR="0034465A" w:rsidRDefault="0034465A" w:rsidP="0034465A">
      <w:pPr>
        <w:pStyle w:val="Brdtextmedindrag"/>
        <w:ind w:firstLine="0"/>
      </w:pPr>
      <w:r>
        <w:t xml:space="preserve">Paragrafen innehåller bestämmelser om riskhanteringssystem. </w:t>
      </w:r>
      <w:r w:rsidR="00711E8B">
        <w:t>Paragrafen</w:t>
      </w:r>
      <w:r>
        <w:t xml:space="preserve"> genomför artikel 25.1 andra stycket i andra tjänste</w:t>
      </w:r>
      <w:r>
        <w:softHyphen/>
        <w:t>pensions</w:t>
      </w:r>
      <w:r>
        <w:softHyphen/>
        <w:t xml:space="preserve">direktivet. </w:t>
      </w:r>
      <w:r w:rsidR="00711E8B">
        <w:t>Paragrafen</w:t>
      </w:r>
      <w:r>
        <w:t xml:space="preserve"> genomför även delvis artikel 25.1 första stycket i andra </w:t>
      </w:r>
      <w:r w:rsidRPr="004F2297">
        <w:t>tjänste</w:t>
      </w:r>
      <w:r w:rsidR="00711E8B">
        <w:softHyphen/>
      </w:r>
      <w:r w:rsidRPr="004F2297">
        <w:t>pensionsdirektivet. Paragrafen motsvarar 10 kap. 6 § FRL.</w:t>
      </w:r>
      <w:r>
        <w:t xml:space="preserve"> </w:t>
      </w:r>
      <w:r w:rsidRPr="004F2297">
        <w:t>Övervägan</w:t>
      </w:r>
      <w:r w:rsidR="00711E8B">
        <w:softHyphen/>
      </w:r>
      <w:r w:rsidRPr="004F2297">
        <w:t xml:space="preserve">dena finns i avsnitt </w:t>
      </w:r>
      <w:r>
        <w:t>9.7</w:t>
      </w:r>
      <w:r w:rsidRPr="000820FE">
        <w:t>.1</w:t>
      </w:r>
      <w:r w:rsidRPr="004F2297">
        <w:t>.</w:t>
      </w:r>
    </w:p>
    <w:p w14:paraId="4B04C131" w14:textId="77777777" w:rsidR="0034465A" w:rsidRDefault="0034465A" w:rsidP="0034465A">
      <w:pPr>
        <w:pStyle w:val="Brdtextmedindrag"/>
      </w:pPr>
      <w:r>
        <w:t xml:space="preserve">Ett tjänstepensionsföretag ska enligt </w:t>
      </w:r>
      <w:r w:rsidRPr="00D92D87">
        <w:rPr>
          <w:i/>
        </w:rPr>
        <w:t>första stycket</w:t>
      </w:r>
      <w:r>
        <w:t xml:space="preserve"> ha ett system för riskhantering. Systemet för riskhantering ska innehålla de strategier, processer och rapporteringsrutiner som behövs för att säkerställa att företaget fortlöpande kan identifiera, värdera, övervaka, hantera och rapportera risker samt beroenden mellan risker. Detta överensstämmer med det som gäller för försäkringsföretag (se prop.</w:t>
      </w:r>
      <w:r w:rsidRPr="000F58AC">
        <w:t xml:space="preserve"> 2015/16:9</w:t>
      </w:r>
      <w:r>
        <w:t xml:space="preserve"> s. 601 f.). </w:t>
      </w:r>
      <w:r w:rsidRPr="00AB4E49">
        <w:t>Med strategier avses</w:t>
      </w:r>
      <w:r>
        <w:t xml:space="preserve"> </w:t>
      </w:r>
      <w:r w:rsidRPr="00AB4E49">
        <w:t xml:space="preserve">de beslut kring mål, risktolerans m.m. som måste finnas bl.a. för att det ska vara möjligt att identifiera och värdera en </w:t>
      </w:r>
      <w:r>
        <w:t xml:space="preserve">risk. Med processer avses allt, </w:t>
      </w:r>
      <w:r w:rsidRPr="00AB4E49">
        <w:t>intern arbetsordning och beslutsstruktur m.m.</w:t>
      </w:r>
      <w:r>
        <w:t>,</w:t>
      </w:r>
      <w:r w:rsidRPr="00AB4E49">
        <w:t xml:space="preserve"> som måste finnas, exempelvis för att företaget på ett effektivt sätt ska kunna hantera och kontrollera riskerna. Med rapporteringsrutiner avses de rutiner som måste finnas för att nödvändig information ska spridas till berörda.</w:t>
      </w:r>
      <w:r>
        <w:t xml:space="preserve"> D</w:t>
      </w:r>
      <w:r w:rsidRPr="000F58AC">
        <w:t xml:space="preserve">et första ledet i processen </w:t>
      </w:r>
      <w:r>
        <w:t>är</w:t>
      </w:r>
      <w:r w:rsidRPr="000F58AC">
        <w:t xml:space="preserve"> att identifiera riskerna. Därefter ska såväl de enskilda riskerna som de samlade riskerna uppskattas, dvs. värderas. Vidare ska riskerna hanteras, vilket innebär att företaget ska vidta nödvändiga åtgärder till följd av de identifierade riskerna. Kravet på rapportering innebär att det ska finnas väl fungerande</w:t>
      </w:r>
      <w:r>
        <w:t xml:space="preserve"> </w:t>
      </w:r>
      <w:r w:rsidRPr="000F58AC">
        <w:t>informationsvägar för att styrelsen, den verkställande direktören och andra beslutfattare i organisationen ska hållas underrättade om riskernas storlek och utveckling.</w:t>
      </w:r>
    </w:p>
    <w:p w14:paraId="10745C5B" w14:textId="77777777" w:rsidR="0034465A" w:rsidRDefault="0034465A" w:rsidP="00D04BFD">
      <w:pPr>
        <w:pStyle w:val="Brdtextmedindrag"/>
      </w:pPr>
      <w:r>
        <w:t xml:space="preserve">I </w:t>
      </w:r>
      <w:r w:rsidRPr="00D92D87">
        <w:rPr>
          <w:i/>
        </w:rPr>
        <w:t>andra stycket</w:t>
      </w:r>
      <w:r>
        <w:t xml:space="preserve"> anges att riskhanteringssystemet ska vara integrerat i företagets organisations- och beslutsstruktur. Det innebär att systemet ska kunna samla in information från tjänstepensionsföretagets verksamhet som ger en allsidig och saklig bild av riskerna. Systemet ska också kunna göra denna information, tillsammans med analyser av riskerna, tillgänglig för företagets ledning. Systemet ska också vara utformat med lämplig hänsyn till de personer som leder företaget eller ingår i en central funktion. Med detta avses att de som leder tjänstepensionsföretaget, eller de som ansvarar för eller utför centrala funktioner i företaget, ska kunna beakta den informa</w:t>
      </w:r>
      <w:r>
        <w:softHyphen/>
        <w:t>tion och de analyser som görs inom riskhanteringssystemet när de utför sina uppgifter.</w:t>
      </w:r>
    </w:p>
    <w:p w14:paraId="5B07C395" w14:textId="77777777" w:rsidR="0034465A" w:rsidRPr="004F2297" w:rsidRDefault="0034465A" w:rsidP="0034465A">
      <w:pPr>
        <w:pStyle w:val="Rubrik4utannumrering"/>
      </w:pPr>
      <w:r w:rsidRPr="00AA4AB3">
        <w:t>1</w:t>
      </w:r>
      <w:r>
        <w:t>5</w:t>
      </w:r>
      <w:r w:rsidRPr="004F2297">
        <w:t> §</w:t>
      </w:r>
    </w:p>
    <w:p w14:paraId="53E711A1" w14:textId="249D835D" w:rsidR="0034465A" w:rsidRPr="004F2297" w:rsidRDefault="0034465A" w:rsidP="0034465A">
      <w:pPr>
        <w:pStyle w:val="Brdtextmedindrag"/>
        <w:ind w:firstLine="0"/>
      </w:pPr>
      <w:r w:rsidRPr="004F2297">
        <w:t xml:space="preserve">Paragrafen innehåller bestämmelser om </w:t>
      </w:r>
      <w:r>
        <w:t>omfattningen av ett tjänstepen</w:t>
      </w:r>
      <w:r>
        <w:softHyphen/>
        <w:t>sionsföretags riskhanteringssystem</w:t>
      </w:r>
      <w:r w:rsidRPr="004F2297">
        <w:t xml:space="preserve">. </w:t>
      </w:r>
      <w:r w:rsidR="00E65D0A">
        <w:t>Paragrafen</w:t>
      </w:r>
      <w:r w:rsidRPr="004F2297">
        <w:t xml:space="preserve"> genomför artikel 25.2 och </w:t>
      </w:r>
      <w:r w:rsidRPr="004F2297">
        <w:lastRenderedPageBreak/>
        <w:t xml:space="preserve">25.3 i andra tjänstepensionsdirektivet. Paragrafen är utformad </w:t>
      </w:r>
      <w:r>
        <w:t>efter</w:t>
      </w:r>
      <w:r w:rsidRPr="004F2297">
        <w:t xml:space="preserve"> före</w:t>
      </w:r>
      <w:r w:rsidR="00E65D0A">
        <w:softHyphen/>
      </w:r>
      <w:r w:rsidRPr="004F2297">
        <w:t xml:space="preserve">bild </w:t>
      </w:r>
      <w:r>
        <w:t>av</w:t>
      </w:r>
      <w:r w:rsidRPr="004F2297">
        <w:t xml:space="preserve"> 10 kap.</w:t>
      </w:r>
      <w:r>
        <w:t xml:space="preserve"> </w:t>
      </w:r>
      <w:r w:rsidRPr="004F2297">
        <w:t>7 § FRL.</w:t>
      </w:r>
      <w:r>
        <w:t xml:space="preserve"> </w:t>
      </w:r>
      <w:r w:rsidRPr="00CB295C">
        <w:t xml:space="preserve">Övervägandena finns i avsnitt </w:t>
      </w:r>
      <w:r>
        <w:t>9</w:t>
      </w:r>
      <w:r w:rsidRPr="00CB295C">
        <w:t>.</w:t>
      </w:r>
      <w:r>
        <w:t>7</w:t>
      </w:r>
      <w:r w:rsidRPr="000820FE">
        <w:t>.1</w:t>
      </w:r>
      <w:r>
        <w:rPr>
          <w:color w:val="0D0D0D" w:themeColor="text1" w:themeTint="F2"/>
        </w:rPr>
        <w:t>.</w:t>
      </w:r>
    </w:p>
    <w:p w14:paraId="629C39E8" w14:textId="77777777" w:rsidR="0034465A" w:rsidRPr="004F2297" w:rsidRDefault="0034465A" w:rsidP="0034465A">
      <w:pPr>
        <w:pStyle w:val="Brdtextmedindrag"/>
      </w:pPr>
      <w:r w:rsidRPr="004F2297">
        <w:t xml:space="preserve">I </w:t>
      </w:r>
      <w:r w:rsidRPr="004F2297">
        <w:rPr>
          <w:i/>
        </w:rPr>
        <w:t>första stycket</w:t>
      </w:r>
      <w:r w:rsidRPr="004F2297">
        <w:t xml:space="preserve"> anges att systemet för riskhantering ska avse både de risker som täcks av </w:t>
      </w:r>
      <w:r w:rsidRPr="000820FE">
        <w:t xml:space="preserve">det riskkänsliga </w:t>
      </w:r>
      <w:r w:rsidRPr="004F2297">
        <w:t xml:space="preserve">kapitalkravet och risker som inte, eller </w:t>
      </w:r>
      <w:r>
        <w:t>bara</w:t>
      </w:r>
      <w:r w:rsidRPr="004F2297">
        <w:t xml:space="preserve"> delvis</w:t>
      </w:r>
      <w:r>
        <w:t>,</w:t>
      </w:r>
      <w:r w:rsidRPr="004F2297">
        <w:t xml:space="preserve"> beaktas vid </w:t>
      </w:r>
      <w:r>
        <w:t>beräkningen av det kravet</w:t>
      </w:r>
      <w:r w:rsidRPr="004F2297">
        <w:t>. Detta gäller såväl risker som kan uppstå inom tjänstepensionsföretaget som i företag som tjänste</w:t>
      </w:r>
      <w:r w:rsidRPr="004F2297">
        <w:softHyphen/>
        <w:t>pensionsföretaget har anlitat genom ett uppdragsavtal (artikel 25.2 i andra tjänstepensionsdirektivet).</w:t>
      </w:r>
    </w:p>
    <w:p w14:paraId="1E66731E" w14:textId="77777777" w:rsidR="0034465A" w:rsidRPr="004F2297" w:rsidRDefault="0034465A" w:rsidP="0034465A">
      <w:pPr>
        <w:pStyle w:val="Brdtextmedindrag"/>
      </w:pPr>
      <w:r w:rsidRPr="004F2297">
        <w:t xml:space="preserve">I </w:t>
      </w:r>
      <w:r w:rsidRPr="004F2297">
        <w:rPr>
          <w:i/>
        </w:rPr>
        <w:t>andra stycket</w:t>
      </w:r>
      <w:r w:rsidRPr="004F2297">
        <w:t xml:space="preserve"> anges vilka risker som systemet för riskhantering ska omfatta. Systemet ska omfatta försäkringsrisker, matchningsrisker, investeringsrisker, särskilt avseende derivatinstrument och liknande åtaganden, likviditets- och koncentrationsrisker, operativa risker, risker hänförliga till återförsäkring och andra riskreduceringstekniker, miljö</w:t>
      </w:r>
      <w:r w:rsidRPr="004F2297">
        <w:softHyphen/>
        <w:t>risker, sociala risker och företagsstyrningsrisker hänförliga till investeringsportföljen och dess förvaltning och beroenden mellan risker som företaget är eller kan komma att bli exponera</w:t>
      </w:r>
      <w:r>
        <w:t>t</w:t>
      </w:r>
      <w:r w:rsidRPr="004F2297">
        <w:t xml:space="preserve"> för.</w:t>
      </w:r>
    </w:p>
    <w:p w14:paraId="5B5B06B6" w14:textId="77777777" w:rsidR="0034465A" w:rsidRPr="004F2297" w:rsidRDefault="0034465A" w:rsidP="0034465A">
      <w:pPr>
        <w:pStyle w:val="Brdtextmedindrag"/>
      </w:pPr>
      <w:r w:rsidRPr="004F2297">
        <w:t xml:space="preserve">Om försäkringstagarna, de försäkrade eller andra ersättningsberättigade står för </w:t>
      </w:r>
      <w:r>
        <w:t>investerings</w:t>
      </w:r>
      <w:r w:rsidRPr="004F2297">
        <w:t xml:space="preserve">risker ska systemet för riskhantering enligt </w:t>
      </w:r>
      <w:r w:rsidRPr="004F2297">
        <w:rPr>
          <w:i/>
        </w:rPr>
        <w:t>tredje stycket</w:t>
      </w:r>
      <w:r w:rsidRPr="004F2297">
        <w:t xml:space="preserve"> även beakta riskerna </w:t>
      </w:r>
      <w:r>
        <w:t>ur</w:t>
      </w:r>
      <w:r w:rsidRPr="004F2297">
        <w:t xml:space="preserve"> deras </w:t>
      </w:r>
      <w:r>
        <w:t>synvinkel</w:t>
      </w:r>
      <w:r w:rsidRPr="004F2297">
        <w:t>.</w:t>
      </w:r>
    </w:p>
    <w:p w14:paraId="4E1D5287" w14:textId="574C8EED" w:rsidR="0034465A" w:rsidRDefault="0034465A" w:rsidP="0034465A">
      <w:pPr>
        <w:pStyle w:val="Brdtextmedindrag"/>
      </w:pPr>
      <w:r>
        <w:t>Regeringen eller den myndighet som regeringen bestämmer får enligt 27 § första stycket 9 meddela föreskrifter om innehållet i systemet för riskhantering samt omfattningen av riskerna i detta system.</w:t>
      </w:r>
    </w:p>
    <w:p w14:paraId="55F3D9C9" w14:textId="77777777" w:rsidR="0034465A" w:rsidRPr="00711E8B" w:rsidRDefault="0034465A" w:rsidP="00AA5B6B">
      <w:pPr>
        <w:pStyle w:val="Rubrik4utannumrering"/>
      </w:pPr>
      <w:r w:rsidRPr="002F2888">
        <w:t>16 §</w:t>
      </w:r>
    </w:p>
    <w:p w14:paraId="06F6DE92" w14:textId="77777777" w:rsidR="0034465A" w:rsidRDefault="0034465A" w:rsidP="0034465A">
      <w:pPr>
        <w:pStyle w:val="Brdtextmedindrag"/>
        <w:ind w:firstLine="0"/>
      </w:pPr>
      <w:r>
        <w:t>Paragrafen</w:t>
      </w:r>
      <w:r w:rsidDel="00030027">
        <w:t xml:space="preserve"> </w:t>
      </w:r>
      <w:r>
        <w:t>innehåller bestämmelser om regelbunden utvärdering. Para</w:t>
      </w:r>
      <w:r>
        <w:softHyphen/>
        <w:t>grafen är utformad efter förebild av</w:t>
      </w:r>
      <w:r w:rsidDel="00030027">
        <w:t xml:space="preserve"> </w:t>
      </w:r>
      <w:r>
        <w:t xml:space="preserve">10 kap. 9 § FRL. Övervägandena finns i </w:t>
      </w:r>
      <w:r w:rsidRPr="00463CC5">
        <w:t xml:space="preserve">avsnitt </w:t>
      </w:r>
      <w:r>
        <w:t>9</w:t>
      </w:r>
      <w:r w:rsidRPr="00CB295C">
        <w:t>.</w:t>
      </w:r>
      <w:r>
        <w:t>7</w:t>
      </w:r>
      <w:r w:rsidRPr="000820FE">
        <w:t>.2</w:t>
      </w:r>
      <w:r>
        <w:rPr>
          <w:color w:val="0D0D0D" w:themeColor="text1" w:themeTint="F2"/>
        </w:rPr>
        <w:t>.</w:t>
      </w:r>
    </w:p>
    <w:p w14:paraId="47C545C1" w14:textId="77777777" w:rsidR="0034465A" w:rsidRDefault="0034465A" w:rsidP="0034465A">
      <w:pPr>
        <w:pStyle w:val="Brdtextmedindrag"/>
      </w:pPr>
      <w:r>
        <w:t>Enligt paragrafen ska e</w:t>
      </w:r>
      <w:r w:rsidRPr="00AA0EA7">
        <w:t xml:space="preserve">tt </w:t>
      </w:r>
      <w:r>
        <w:t>tjänstepensionsföretag</w:t>
      </w:r>
      <w:r w:rsidRPr="00AA0EA7">
        <w:t xml:space="preserve"> regelbundet bedöma hur känsliga de försäkringstekniska avsättningarna och </w:t>
      </w:r>
      <w:r>
        <w:t>kapitalbasen</w:t>
      </w:r>
      <w:r w:rsidRPr="00AA0EA7">
        <w:t xml:space="preserve"> är för de antaganden som ligger till grund för fastställandet av ränta</w:t>
      </w:r>
      <w:r>
        <w:t>n, dvs.</w:t>
      </w:r>
      <w:r w:rsidRPr="00AA0EA7">
        <w:t xml:space="preserve"> </w:t>
      </w:r>
      <w:r>
        <w:t xml:space="preserve">diskonteringsräntan, </w:t>
      </w:r>
      <w:r w:rsidRPr="00AA0EA7">
        <w:t>som används vid beräkningen av de försäkrings</w:t>
      </w:r>
      <w:r>
        <w:softHyphen/>
      </w:r>
      <w:r w:rsidRPr="00AA0EA7">
        <w:t>tekniska avsättningarna.</w:t>
      </w:r>
    </w:p>
    <w:p w14:paraId="7611D839" w14:textId="77777777" w:rsidR="0034465A" w:rsidRDefault="0034465A" w:rsidP="0034465A">
      <w:pPr>
        <w:pStyle w:val="Brdtextmedindrag"/>
      </w:pPr>
      <w:r>
        <w:t>Regeringen eller den myndighet som regeringen bestämmer får enligt 27 § första stycket 10 meddela föreskrifter om kraven på de regelbundna utvärdering</w:t>
      </w:r>
      <w:r>
        <w:softHyphen/>
        <w:t xml:space="preserve">arna av företagets känslighet </w:t>
      </w:r>
      <w:r w:rsidRPr="00131440">
        <w:t xml:space="preserve">för de antaganden som ligger till grund för fastställandet av den </w:t>
      </w:r>
      <w:r>
        <w:t xml:space="preserve">ränta </w:t>
      </w:r>
      <w:r w:rsidRPr="00131440">
        <w:t>som används vid beräkningen av de försäkrings</w:t>
      </w:r>
      <w:r>
        <w:softHyphen/>
      </w:r>
      <w:r w:rsidRPr="00131440">
        <w:t>tekniska av</w:t>
      </w:r>
      <w:r>
        <w:softHyphen/>
      </w:r>
      <w:r w:rsidRPr="00131440">
        <w:t>sättningarna</w:t>
      </w:r>
      <w:r w:rsidRPr="00463CC5">
        <w:t>.</w:t>
      </w:r>
    </w:p>
    <w:p w14:paraId="25A0FE1E" w14:textId="77777777" w:rsidR="0034465A" w:rsidRDefault="0034465A" w:rsidP="0034465A">
      <w:pPr>
        <w:pStyle w:val="Rubrik4utannumrering"/>
      </w:pPr>
      <w:r w:rsidRPr="00AA4AB3">
        <w:t>1</w:t>
      </w:r>
      <w:r>
        <w:t>7 §</w:t>
      </w:r>
    </w:p>
    <w:p w14:paraId="2C417EAB" w14:textId="77777777" w:rsidR="0034465A" w:rsidRDefault="0034465A" w:rsidP="0034465A">
      <w:pPr>
        <w:pStyle w:val="Brdtextmedindrag"/>
        <w:ind w:firstLine="0"/>
      </w:pPr>
      <w:r>
        <w:t xml:space="preserve">Paragrafen innehåller bestämmelser om analys av externa bedömningar. Paragrafen är utformad efter förebild av 10 kap. 10 § FRL. </w:t>
      </w:r>
      <w:r w:rsidRPr="00CB295C">
        <w:t xml:space="preserve">Övervägandena finns i avsnitt </w:t>
      </w:r>
      <w:r>
        <w:t>9</w:t>
      </w:r>
      <w:r w:rsidRPr="000820FE">
        <w:t>.7.3.</w:t>
      </w:r>
    </w:p>
    <w:p w14:paraId="67A541AE" w14:textId="6EC7D014" w:rsidR="0034465A" w:rsidRDefault="0034465A" w:rsidP="0034465A">
      <w:pPr>
        <w:pStyle w:val="Brdtextmedindrag"/>
      </w:pPr>
      <w:r>
        <w:t>Enligt paragrafen ska ett tjänstepensionsföretag som använder be</w:t>
      </w:r>
      <w:r>
        <w:softHyphen/>
        <w:t>döm</w:t>
      </w:r>
      <w:r w:rsidR="00E65D0A">
        <w:softHyphen/>
      </w:r>
      <w:r>
        <w:t>ningar från externa kreditvärderingsinstitut vid beräkningen av de försäkringstekniska av</w:t>
      </w:r>
      <w:r>
        <w:softHyphen/>
        <w:t xml:space="preserve">sättningarna eller </w:t>
      </w:r>
      <w:r w:rsidRPr="007D211E">
        <w:rPr>
          <w:color w:val="0D0D0D" w:themeColor="text1" w:themeTint="F2"/>
        </w:rPr>
        <w:t>det riskkänsliga kapitalkrave</w:t>
      </w:r>
      <w:r w:rsidRPr="00BE664A">
        <w:t>t</w:t>
      </w:r>
      <w:r>
        <w:t xml:space="preserve">, när det är möjligt, göra en egen bedömning av de externa värderingarna. Med externt kreditvärderingsinstitut avses ett kreditvärderingsinstitut som har fått tillstånd eller blivit certifierat enligt Europaparlamentets och rådets </w:t>
      </w:r>
      <w:r>
        <w:lastRenderedPageBreak/>
        <w:t>förordning (EG) nr 1060/2009 av den 16 september 2009 om kredit</w:t>
      </w:r>
      <w:r>
        <w:softHyphen/>
        <w:t>värderingsinstitut eller en centralbank som utfärdar kredit</w:t>
      </w:r>
      <w:r>
        <w:softHyphen/>
        <w:t xml:space="preserve">värderingar som inte omfattas av den förordningen (se 1 kap. 12 § 5 FRL). </w:t>
      </w:r>
    </w:p>
    <w:p w14:paraId="49D5AF10" w14:textId="77777777" w:rsidR="0034465A" w:rsidRPr="00CB295C" w:rsidRDefault="0034465A" w:rsidP="0034465A">
      <w:pPr>
        <w:pStyle w:val="Brdtextmedindrag"/>
      </w:pPr>
      <w:r>
        <w:t>Regeringen eller den myndighet som regeringen bestämmer får enligt 27 § första stycket 11 meddela föreskrifter om hur en bedömning av externa värderingar ska genomföras</w:t>
      </w:r>
      <w:r w:rsidRPr="00463CC5">
        <w:t>.</w:t>
      </w:r>
    </w:p>
    <w:p w14:paraId="25A9E682" w14:textId="77777777" w:rsidR="0034465A" w:rsidRDefault="0034465A" w:rsidP="0034465A">
      <w:pPr>
        <w:pStyle w:val="Rubrik4utannumrering"/>
      </w:pPr>
      <w:r>
        <w:t>18 §</w:t>
      </w:r>
    </w:p>
    <w:p w14:paraId="01FCE013" w14:textId="3E2405F4" w:rsidR="0034465A" w:rsidRDefault="0034465A" w:rsidP="0034465A">
      <w:pPr>
        <w:pStyle w:val="Brdtextmedindrag"/>
        <w:ind w:firstLine="0"/>
      </w:pPr>
      <w:r>
        <w:t xml:space="preserve">Paragrafen innehåller bestämmelser om ett tjänstepensionsföretags system för internkontroll. </w:t>
      </w:r>
      <w:r w:rsidR="00741BEF">
        <w:t>Paragrafen</w:t>
      </w:r>
      <w:r>
        <w:t xml:space="preserve"> genomför artikel 21.4 i andra tjänste</w:t>
      </w:r>
      <w:r w:rsidR="00E65D0A">
        <w:softHyphen/>
      </w:r>
      <w:r>
        <w:t>pensionsdirektivet. Paragrafen motsvarar 10 kap. 14 § FRL. Över</w:t>
      </w:r>
      <w:r>
        <w:softHyphen/>
        <w:t>vägan</w:t>
      </w:r>
      <w:r w:rsidR="00741BEF">
        <w:softHyphen/>
      </w:r>
      <w:r>
        <w:t>dena finns i avsnitt 9</w:t>
      </w:r>
      <w:r w:rsidRPr="002F4C81">
        <w:t>.</w:t>
      </w:r>
      <w:r>
        <w:t>9.1</w:t>
      </w:r>
      <w:r w:rsidRPr="002F4C81">
        <w:t>.</w:t>
      </w:r>
    </w:p>
    <w:p w14:paraId="5D2CDA05" w14:textId="77777777" w:rsidR="0034465A" w:rsidRDefault="0034465A" w:rsidP="0034465A">
      <w:pPr>
        <w:pStyle w:val="Brdtextmedindrag"/>
      </w:pPr>
      <w:r>
        <w:t xml:space="preserve">Ett tjänstepensionsföretag ska enligt </w:t>
      </w:r>
      <w:r w:rsidRPr="002F4C81">
        <w:rPr>
          <w:i/>
        </w:rPr>
        <w:t>första stycket</w:t>
      </w:r>
      <w:r>
        <w:t xml:space="preserve"> ha ett system för internkontroll.</w:t>
      </w:r>
    </w:p>
    <w:p w14:paraId="1CB4D69A" w14:textId="2AF8585F" w:rsidR="0034465A" w:rsidRDefault="0034465A" w:rsidP="0034465A">
      <w:pPr>
        <w:pStyle w:val="Brdtextmedindrag"/>
      </w:pPr>
      <w:r>
        <w:t xml:space="preserve">I </w:t>
      </w:r>
      <w:r w:rsidRPr="002F4C81">
        <w:rPr>
          <w:i/>
        </w:rPr>
        <w:t>andra</w:t>
      </w:r>
      <w:r>
        <w:t xml:space="preserve"> </w:t>
      </w:r>
      <w:r w:rsidRPr="002F4C81">
        <w:rPr>
          <w:i/>
        </w:rPr>
        <w:t>stycket</w:t>
      </w:r>
      <w:r>
        <w:t xml:space="preserve"> anges vad systemet ska omfatta. Ett system för intern</w:t>
      </w:r>
      <w:r w:rsidR="00E65D0A">
        <w:softHyphen/>
      </w:r>
      <w:r>
        <w:t>kontroll ska, i enlighet med artikel 21.4 i andra tjänstepensions</w:t>
      </w:r>
      <w:r>
        <w:softHyphen/>
        <w:t>direktivet, omfatta förvaltnings- och redovisningsmetoder, ramar för internkontrollen och lämpliga rapporterings</w:t>
      </w:r>
      <w:r>
        <w:softHyphen/>
        <w:t>rutiner. Därutöver ska systemet omfatta en funktion för regelefterlevnad, vilket dock inte följer av den nämnda artikeln i direktivet.</w:t>
      </w:r>
    </w:p>
    <w:p w14:paraId="609981D3" w14:textId="77777777" w:rsidR="0034465A" w:rsidRPr="00E65D0A" w:rsidRDefault="0034465A" w:rsidP="00AA5B6B">
      <w:pPr>
        <w:pStyle w:val="Rubrik4utannumrering"/>
      </w:pPr>
      <w:r w:rsidRPr="00E65D0A">
        <w:t>19 §</w:t>
      </w:r>
    </w:p>
    <w:p w14:paraId="7C16581C" w14:textId="7F5F51E7" w:rsidR="0034465A" w:rsidRDefault="0034465A" w:rsidP="0034465A">
      <w:pPr>
        <w:pStyle w:val="Brdtextmedindrag"/>
        <w:ind w:firstLine="0"/>
      </w:pPr>
      <w:r>
        <w:t xml:space="preserve">Paragrafen innehåller bestämmelser om system för ersättningar. </w:t>
      </w:r>
      <w:r w:rsidR="00741BEF">
        <w:t>Para</w:t>
      </w:r>
      <w:r w:rsidR="00741BEF">
        <w:softHyphen/>
        <w:t>grafen</w:t>
      </w:r>
      <w:r>
        <w:t xml:space="preserve"> genomför artikel 23.1 och 23.3 d–f i andra tjänstepensions</w:t>
      </w:r>
      <w:r>
        <w:softHyphen/>
        <w:t xml:space="preserve">direktivet. Paragrafen är utformad efter förebild av 2 kap. 17 c § </w:t>
      </w:r>
      <w:r>
        <w:rPr>
          <w:rFonts w:cs="Helvetica"/>
          <w:color w:val="0D0D0D"/>
        </w:rPr>
        <w:t>lagen (2004:46) om värdepappersfonder</w:t>
      </w:r>
      <w:r w:rsidDel="003779EA">
        <w:t>.</w:t>
      </w:r>
      <w:r>
        <w:t xml:space="preserve"> Övervägandena finns i avsnitt 9</w:t>
      </w:r>
      <w:r w:rsidRPr="000820FE">
        <w:t>.1</w:t>
      </w:r>
      <w:r>
        <w:t>3</w:t>
      </w:r>
      <w:r w:rsidRPr="000820FE">
        <w:t>.</w:t>
      </w:r>
      <w:r>
        <w:t xml:space="preserve"> </w:t>
      </w:r>
    </w:p>
    <w:p w14:paraId="003F2FEC" w14:textId="77777777" w:rsidR="0034465A" w:rsidRDefault="0034465A" w:rsidP="0034465A">
      <w:pPr>
        <w:pStyle w:val="Brdtextmedindrag"/>
      </w:pPr>
      <w:r>
        <w:t xml:space="preserve">Ett tjänstepensionsföretag ska enligt </w:t>
      </w:r>
      <w:r w:rsidRPr="000820FE">
        <w:rPr>
          <w:i/>
        </w:rPr>
        <w:t>första stycket</w:t>
      </w:r>
      <w:r>
        <w:t xml:space="preserve"> ha ett system för ersättningar som skapar en sund och effektiv riskhantering. Detta innebär bl.a. att ersättningssystemet inte ska stå i strid med tjänstepensions</w:t>
      </w:r>
      <w:r>
        <w:softHyphen/>
        <w:t>företagets riskprofil (jfr prop. 2015/16:170 s. 140 f.). Systemet ska inte heller uppmuntra till ett överdrivet risktagande, vilket också är ett krav för ersättningspolicyn enligt andra tjänstepensionsdirektivet (artikel 23.3 d).</w:t>
      </w:r>
    </w:p>
    <w:p w14:paraId="131E2D0E" w14:textId="77777777" w:rsidR="0034465A" w:rsidRDefault="0034465A" w:rsidP="0034465A">
      <w:pPr>
        <w:pStyle w:val="Brdtextmedindrag"/>
      </w:pPr>
      <w:r>
        <w:t>Systemet ska omfatta tjänstepensionsföretagets</w:t>
      </w:r>
      <w:r w:rsidRPr="00A75519">
        <w:t xml:space="preserve"> </w:t>
      </w:r>
      <w:r>
        <w:t>upprättade</w:t>
      </w:r>
      <w:r w:rsidRPr="00A75519">
        <w:t xml:space="preserve"> </w:t>
      </w:r>
      <w:r>
        <w:t>styrdoku</w:t>
      </w:r>
      <w:r>
        <w:softHyphen/>
        <w:t>ment för ersättningar</w:t>
      </w:r>
      <w:r w:rsidRPr="00A75519">
        <w:t xml:space="preserve"> </w:t>
      </w:r>
      <w:r>
        <w:t>och</w:t>
      </w:r>
      <w:r w:rsidRPr="00A75519">
        <w:t xml:space="preserve"> den praktiska tillämpningen av de</w:t>
      </w:r>
      <w:r>
        <w:t>tta. Bestäm</w:t>
      </w:r>
      <w:r>
        <w:softHyphen/>
        <w:t>melser om styrdokumentet för ersättningar finns i 4 och 6 §§.</w:t>
      </w:r>
    </w:p>
    <w:p w14:paraId="07B32E09" w14:textId="06D5F4CC" w:rsidR="0034465A" w:rsidRDefault="0034465A" w:rsidP="0034465A">
      <w:pPr>
        <w:pStyle w:val="Brdtextmedindrag"/>
        <w:rPr>
          <w:color w:val="000000" w:themeColor="text1"/>
        </w:rPr>
      </w:pPr>
      <w:r>
        <w:t xml:space="preserve">I </w:t>
      </w:r>
      <w:r w:rsidRPr="000820FE">
        <w:rPr>
          <w:i/>
        </w:rPr>
        <w:t>andra stycket</w:t>
      </w:r>
      <w:r>
        <w:t xml:space="preserve"> anges vilka som ska omfattas av systemet för ersätt</w:t>
      </w:r>
      <w:r w:rsidR="00741BEF">
        <w:softHyphen/>
      </w:r>
      <w:r>
        <w:t xml:space="preserve">ningar. Systemet ska omfatta ersättningar till dem som ingår i styrelsen för företaget eller är verkställande direktör i det, eller är ersättare för någon av dem. Systemet ska även omfatta ersättningar till dem som ansvarar för eller utför arbete i centrala funktioner. Därutöver ska </w:t>
      </w:r>
      <w:r w:rsidRPr="000820FE">
        <w:rPr>
          <w:color w:val="000000" w:themeColor="text1"/>
        </w:rPr>
        <w:t>systemet omfatta ersättningar till andra som kan påverka tjänstepensionsföretagets risk</w:t>
      </w:r>
      <w:r w:rsidRPr="000820FE">
        <w:rPr>
          <w:color w:val="000000" w:themeColor="text1"/>
        </w:rPr>
        <w:softHyphen/>
        <w:t>profil. Även ersättningar till de</w:t>
      </w:r>
      <w:r>
        <w:rPr>
          <w:color w:val="000000" w:themeColor="text1"/>
        </w:rPr>
        <w:t>m</w:t>
      </w:r>
      <w:r w:rsidRPr="000820FE">
        <w:rPr>
          <w:color w:val="000000" w:themeColor="text1"/>
        </w:rPr>
        <w:t xml:space="preserve"> som genom ett uppdragsavtal ansvarar för eller utför arbete i centrala funktioner, samt utför arbete som kan påverka tjänstepensionsföretagets riskprofil omfattas, såvida inte dessa uppdragstagare omfattas av</w:t>
      </w:r>
      <w:r>
        <w:rPr>
          <w:color w:val="000000" w:themeColor="text1"/>
        </w:rPr>
        <w:t xml:space="preserve"> </w:t>
      </w:r>
      <w:r w:rsidRPr="00792718">
        <w:rPr>
          <w:color w:val="000000" w:themeColor="text1"/>
        </w:rPr>
        <w:t>Europaparlamentets och rådet</w:t>
      </w:r>
      <w:r>
        <w:rPr>
          <w:color w:val="000000" w:themeColor="text1"/>
        </w:rPr>
        <w:t>s direktiv 2009/65/EG av den 13 </w:t>
      </w:r>
      <w:r w:rsidRPr="00792718">
        <w:rPr>
          <w:color w:val="000000" w:themeColor="text1"/>
        </w:rPr>
        <w:t>juli 2009 om samordning av lagar och andra författningar som avser företag för kollektiva investeringar i överlåtbara värdepapper (fondföretag)</w:t>
      </w:r>
      <w:r>
        <w:rPr>
          <w:color w:val="000000" w:themeColor="text1"/>
        </w:rPr>
        <w:t xml:space="preserve">, dvs. </w:t>
      </w:r>
      <w:r w:rsidRPr="000820FE">
        <w:rPr>
          <w:color w:val="000000" w:themeColor="text1"/>
        </w:rPr>
        <w:t xml:space="preserve">UCITS-direktivet, Solvens II-direktivet, </w:t>
      </w:r>
      <w:r w:rsidRPr="00792718">
        <w:rPr>
          <w:color w:val="000000" w:themeColor="text1"/>
        </w:rPr>
        <w:t>Europaparlamentets och rådets direktiv 2011/61/EU av den 8</w:t>
      </w:r>
      <w:r>
        <w:rPr>
          <w:color w:val="000000" w:themeColor="text1"/>
        </w:rPr>
        <w:t> </w:t>
      </w:r>
      <w:r w:rsidRPr="00792718">
        <w:rPr>
          <w:color w:val="000000" w:themeColor="text1"/>
        </w:rPr>
        <w:t xml:space="preserve">juni 2011 </w:t>
      </w:r>
      <w:r w:rsidRPr="00792718">
        <w:rPr>
          <w:color w:val="000000" w:themeColor="text1"/>
        </w:rPr>
        <w:lastRenderedPageBreak/>
        <w:t>om förvaltare av alternativa investeringsfonder samt om ändring av direktiv 2003/41/EG och 2009/65/EG och förordningarna (EG) nr 1060/2009 och (EU) nr 1095/2010</w:t>
      </w:r>
      <w:r>
        <w:rPr>
          <w:color w:val="000000" w:themeColor="text1"/>
        </w:rPr>
        <w:t xml:space="preserve">, dvs. </w:t>
      </w:r>
      <w:r w:rsidRPr="000820FE">
        <w:rPr>
          <w:color w:val="000000" w:themeColor="text1"/>
        </w:rPr>
        <w:t>AIFM-direktivet,</w:t>
      </w:r>
      <w:r>
        <w:rPr>
          <w:color w:val="000000" w:themeColor="text1"/>
        </w:rPr>
        <w:t xml:space="preserve"> </w:t>
      </w:r>
      <w:r w:rsidRPr="00792718">
        <w:rPr>
          <w:color w:val="000000" w:themeColor="text1"/>
        </w:rPr>
        <w:t>Europa</w:t>
      </w:r>
      <w:r>
        <w:rPr>
          <w:color w:val="000000" w:themeColor="text1"/>
        </w:rPr>
        <w:softHyphen/>
      </w:r>
      <w:r w:rsidRPr="00792718">
        <w:rPr>
          <w:color w:val="000000" w:themeColor="text1"/>
        </w:rPr>
        <w:t>parlamentets och rådets direktiv 2013/36/EU av den 26</w:t>
      </w:r>
      <w:r>
        <w:rPr>
          <w:color w:val="000000" w:themeColor="text1"/>
        </w:rPr>
        <w:t> </w:t>
      </w:r>
      <w:r w:rsidRPr="00792718">
        <w:rPr>
          <w:color w:val="000000" w:themeColor="text1"/>
        </w:rPr>
        <w:t>juni 2013 om behörighet att utöva verksamhet i kreditinstitut och om tillsyn av kredit</w:t>
      </w:r>
      <w:r>
        <w:rPr>
          <w:color w:val="000000" w:themeColor="text1"/>
        </w:rPr>
        <w:softHyphen/>
      </w:r>
      <w:r w:rsidRPr="00792718">
        <w:rPr>
          <w:color w:val="000000" w:themeColor="text1"/>
        </w:rPr>
        <w:t>institut och värdepappersföretag, om ändring av direktiv 2002/87/EG och om upphävande av direktiv 2006/48/EG och 2006/49/EG</w:t>
      </w:r>
      <w:r>
        <w:rPr>
          <w:color w:val="000000" w:themeColor="text1"/>
        </w:rPr>
        <w:t xml:space="preserve">, dvs. </w:t>
      </w:r>
      <w:r w:rsidRPr="000820FE">
        <w:rPr>
          <w:color w:val="000000" w:themeColor="text1"/>
        </w:rPr>
        <w:t>kapital</w:t>
      </w:r>
      <w:r>
        <w:rPr>
          <w:color w:val="000000" w:themeColor="text1"/>
        </w:rPr>
        <w:softHyphen/>
      </w:r>
      <w:r w:rsidRPr="000820FE">
        <w:rPr>
          <w:color w:val="000000" w:themeColor="text1"/>
        </w:rPr>
        <w:t xml:space="preserve">täckningsdirektivet eller </w:t>
      </w:r>
      <w:r w:rsidRPr="00792718">
        <w:rPr>
          <w:color w:val="000000" w:themeColor="text1"/>
        </w:rPr>
        <w:t>Europaparlamentets och rådets direktiv 2014/65/EU av den 15</w:t>
      </w:r>
      <w:r>
        <w:rPr>
          <w:color w:val="000000" w:themeColor="text1"/>
        </w:rPr>
        <w:t> </w:t>
      </w:r>
      <w:r w:rsidRPr="00792718">
        <w:rPr>
          <w:color w:val="000000" w:themeColor="text1"/>
        </w:rPr>
        <w:t>maj 2014 om marknader för finansiella instrument och om ändring av direktiv 2002/92/EG och av direktiv 2011/61/EU</w:t>
      </w:r>
      <w:r>
        <w:rPr>
          <w:color w:val="000000" w:themeColor="text1"/>
        </w:rPr>
        <w:t xml:space="preserve">, dvs. </w:t>
      </w:r>
      <w:r w:rsidRPr="000820FE">
        <w:rPr>
          <w:color w:val="000000" w:themeColor="text1"/>
        </w:rPr>
        <w:t>MiFID II</w:t>
      </w:r>
      <w:r>
        <w:rPr>
          <w:color w:val="000000" w:themeColor="text1"/>
        </w:rPr>
        <w:t xml:space="preserve"> (artikel 23.3 e i andra tjänstepensions</w:t>
      </w:r>
      <w:r>
        <w:rPr>
          <w:color w:val="000000" w:themeColor="text1"/>
        </w:rPr>
        <w:softHyphen/>
        <w:t>direktivet)</w:t>
      </w:r>
      <w:r w:rsidRPr="000820FE">
        <w:rPr>
          <w:color w:val="000000" w:themeColor="text1"/>
        </w:rPr>
        <w:t>.</w:t>
      </w:r>
    </w:p>
    <w:p w14:paraId="7FF9B6BC" w14:textId="77777777" w:rsidR="0034465A" w:rsidRDefault="0034465A" w:rsidP="0034465A">
      <w:pPr>
        <w:pStyle w:val="Rubrik4utannumrering"/>
      </w:pPr>
      <w:r>
        <w:t>20 §</w:t>
      </w:r>
    </w:p>
    <w:p w14:paraId="29E447C9" w14:textId="4345C7AB" w:rsidR="0034465A" w:rsidRDefault="0034465A" w:rsidP="0034465A">
      <w:pPr>
        <w:pStyle w:val="Brdtextmedindrag"/>
        <w:ind w:firstLine="0"/>
      </w:pPr>
      <w:r>
        <w:t xml:space="preserve">Paragrafen innehåller bestämmelser om egen risk- och solvensbedömning. </w:t>
      </w:r>
      <w:r w:rsidR="00741BEF" w:rsidRPr="00741BEF">
        <w:t>Paragrafen</w:t>
      </w:r>
      <w:r>
        <w:t xml:space="preserve"> genomför artikel 28.1 första stycket, 28.3 och 28.4 i andra tjänstepensionsdirektivet. </w:t>
      </w:r>
      <w:r w:rsidR="00741BEF" w:rsidRPr="00741BEF">
        <w:t>Paragrafen</w:t>
      </w:r>
      <w:r>
        <w:t xml:space="preserve"> genomför även delvis artikel 28.2 d i andra tjänstepensionsdirektivet. Paragrafen är utformad efter före</w:t>
      </w:r>
      <w:r>
        <w:softHyphen/>
        <w:t xml:space="preserve">bild av 10 kap. 11 § FRL. Övervägandena finns i </w:t>
      </w:r>
      <w:r w:rsidRPr="00463CC5">
        <w:t xml:space="preserve">avsnitt </w:t>
      </w:r>
      <w:r>
        <w:t>9</w:t>
      </w:r>
      <w:r w:rsidRPr="000820FE">
        <w:t>.8.</w:t>
      </w:r>
    </w:p>
    <w:p w14:paraId="35A2AEE1" w14:textId="77777777" w:rsidR="0034465A" w:rsidRPr="00710378" w:rsidRDefault="0034465A" w:rsidP="0034465A">
      <w:pPr>
        <w:pStyle w:val="Brdtextmedindrag"/>
      </w:pPr>
      <w:r>
        <w:t xml:space="preserve">Ett tjänstepensionsföretag ska enligt </w:t>
      </w:r>
      <w:r w:rsidRPr="00F944DE">
        <w:rPr>
          <w:i/>
        </w:rPr>
        <w:t>första stycket</w:t>
      </w:r>
      <w:r>
        <w:t xml:space="preserve"> </w:t>
      </w:r>
      <w:r w:rsidRPr="00710378">
        <w:t xml:space="preserve">genomföra </w:t>
      </w:r>
      <w:r w:rsidRPr="000820FE">
        <w:t>och dokumentera</w:t>
      </w:r>
      <w:r w:rsidRPr="00710378">
        <w:t xml:space="preserve"> en egen risk- och solvensbedömning.</w:t>
      </w:r>
    </w:p>
    <w:p w14:paraId="3D1BC4CE" w14:textId="353E0CB1" w:rsidR="0034465A" w:rsidRDefault="0034465A" w:rsidP="0034465A">
      <w:pPr>
        <w:pStyle w:val="Brdtextmedindrag"/>
      </w:pPr>
      <w:r>
        <w:t xml:space="preserve">I </w:t>
      </w:r>
      <w:r>
        <w:rPr>
          <w:i/>
        </w:rPr>
        <w:t>a</w:t>
      </w:r>
      <w:r w:rsidRPr="00342263">
        <w:rPr>
          <w:i/>
        </w:rPr>
        <w:t>ndra stycket</w:t>
      </w:r>
      <w:r>
        <w:t xml:space="preserve"> anges vad som ska ingå i den egna risk- och solvens</w:t>
      </w:r>
      <w:r>
        <w:softHyphen/>
        <w:t>bedömningen. Ett tjänstepensionsföretag ska i den egna risk- och solvens</w:t>
      </w:r>
      <w:r>
        <w:softHyphen/>
        <w:t>bedömningen göra en bedömning av företagets totala solvensbehov med hänsyn till dess specifika riskprofil, risktolerans och affärsstrategi. Före</w:t>
      </w:r>
      <w:r w:rsidR="00741BEF">
        <w:softHyphen/>
      </w:r>
      <w:r>
        <w:t>taget ska också göra en bedömning av företagets fortlöpande efterlevnad av bestämmel</w:t>
      </w:r>
      <w:r>
        <w:softHyphen/>
        <w:t>serna om kapitalkraven och försäkringstekniska avsätt</w:t>
      </w:r>
      <w:r w:rsidR="00741BEF">
        <w:softHyphen/>
      </w:r>
      <w:r>
        <w:t>ningar. I risk- och solvensbedömningen ska tjänstepensionsföretaget även göra en bedöm</w:t>
      </w:r>
      <w:r>
        <w:softHyphen/>
        <w:t xml:space="preserve">ning av </w:t>
      </w:r>
      <w:r w:rsidRPr="001E65E7">
        <w:t>hur betydande skillnaderna är mellan företagets riskprofil och de antaganden om risker som har legat till grund för beräkningen av det riskkänsliga kapitalkravet</w:t>
      </w:r>
      <w:r>
        <w:t>.</w:t>
      </w:r>
    </w:p>
    <w:p w14:paraId="6D59EF38" w14:textId="77777777" w:rsidR="0034465A" w:rsidRDefault="0034465A" w:rsidP="00D04BFD">
      <w:pPr>
        <w:pStyle w:val="Brdtextmedindrag"/>
      </w:pPr>
      <w:r>
        <w:t>För bedömningen av det totala solvensbehovet ska ett tjänstepensions</w:t>
      </w:r>
      <w:r>
        <w:softHyphen/>
        <w:t xml:space="preserve">företag enligt </w:t>
      </w:r>
      <w:r w:rsidRPr="00257A0B">
        <w:rPr>
          <w:i/>
        </w:rPr>
        <w:t>tredje stycket</w:t>
      </w:r>
      <w:r>
        <w:t xml:space="preserve"> ha processer som säkerställer att de risker som företaget är eller kan komma att bli exponerat för, på såväl kort som lång sikt, identifieras och värderas. I enlighet med artikel 28.3 tredje meningen i andra tjänstepensionsdirektivet ska företaget redovisa de processer som använts vid bedömningen. </w:t>
      </w:r>
    </w:p>
    <w:p w14:paraId="2E3B3620" w14:textId="77777777" w:rsidR="0034465A" w:rsidRDefault="0034465A" w:rsidP="0034465A">
      <w:pPr>
        <w:pStyle w:val="Brdtextmedindrag"/>
      </w:pPr>
      <w:r>
        <w:t xml:space="preserve">I </w:t>
      </w:r>
      <w:r>
        <w:rPr>
          <w:i/>
        </w:rPr>
        <w:t>fjärde</w:t>
      </w:r>
      <w:r w:rsidRPr="00F944DE">
        <w:rPr>
          <w:i/>
        </w:rPr>
        <w:t xml:space="preserve"> stycket</w:t>
      </w:r>
      <w:r>
        <w:t xml:space="preserve"> anges att den egna risk- och solvensbedömningen ska ingå som en integrerad del i tjänstepensionsföretagets affärsstrategier. Den egna risk- och solvensbedömningen ska även beaktas vid strategiska beslut.</w:t>
      </w:r>
    </w:p>
    <w:p w14:paraId="309829FD" w14:textId="77777777" w:rsidR="0034465A" w:rsidRDefault="0034465A" w:rsidP="0034465A">
      <w:pPr>
        <w:pStyle w:val="Brdtextmedindrag"/>
      </w:pPr>
      <w:r>
        <w:t>Regeringen eller den myndighet som regeringen bestämmer får enligt 27 § första stycket 12 meddela föreskrifter om vad som ska ingå i risk- och solvensbedömningen</w:t>
      </w:r>
      <w:r w:rsidRPr="00463CC5">
        <w:t>.</w:t>
      </w:r>
    </w:p>
    <w:p w14:paraId="588FA9DF" w14:textId="77777777" w:rsidR="0034465A" w:rsidRDefault="0034465A" w:rsidP="0034465A">
      <w:pPr>
        <w:pStyle w:val="Rubrik4utannumrering"/>
      </w:pPr>
      <w:r w:rsidRPr="00AA4AB3">
        <w:t>2</w:t>
      </w:r>
      <w:r>
        <w:t>1 §</w:t>
      </w:r>
    </w:p>
    <w:p w14:paraId="1A74BD7C" w14:textId="7AFE783F" w:rsidR="0034465A" w:rsidRPr="00C8478C" w:rsidRDefault="0034465A" w:rsidP="0034465A">
      <w:pPr>
        <w:pStyle w:val="Brdtext"/>
      </w:pPr>
      <w:r>
        <w:t xml:space="preserve">Paragrafen innehåller bestämmelser om frekvensen för en risk- och solvensbedömning. </w:t>
      </w:r>
      <w:r w:rsidR="00741BEF" w:rsidRPr="00741BEF">
        <w:t>Paragrafen</w:t>
      </w:r>
      <w:r>
        <w:t xml:space="preserve"> genomför artikel 28.1 andra stycket första meningen i andra tjänste</w:t>
      </w:r>
      <w:r>
        <w:softHyphen/>
        <w:t>pensionsdirektivet. Paragrafen motsvarar 10 kap. 12 § FRL. Övervägandena finns i avsnitt 9</w:t>
      </w:r>
      <w:r w:rsidRPr="000820FE">
        <w:t>.</w:t>
      </w:r>
      <w:r>
        <w:t>8</w:t>
      </w:r>
      <w:r w:rsidRPr="00C8478C">
        <w:t>.</w:t>
      </w:r>
    </w:p>
    <w:p w14:paraId="0B95FFFD" w14:textId="77777777" w:rsidR="0034465A" w:rsidRPr="007F57E0" w:rsidRDefault="0034465A" w:rsidP="0034465A">
      <w:pPr>
        <w:pStyle w:val="Brdtextmedindrag"/>
      </w:pPr>
      <w:r>
        <w:lastRenderedPageBreak/>
        <w:t>Ett tjänstepensionsföretag ska enligt paragrafen genomföra en egen risk- och solvensbedömning minst en gång per år. Detta avviker från andra tjänstepensionsdirektivet som endast kräver att riskbedömningen ska genomföras åtminstone vart tredje år och överensstämmer med vad som gäller för försäkringsföretag enligt försäkringsrörelselagen (10 kap. 12 §). Om det inom denna tidsperiod har skett en väsentlig förändring av de risker som tjänste</w:t>
      </w:r>
      <w:r>
        <w:softHyphen/>
        <w:t>pensionsföretaget är utsatt för, ska företaget genomföra en ny risk- och solvenbedömning snarast möjligt.</w:t>
      </w:r>
    </w:p>
    <w:p w14:paraId="148A3A65" w14:textId="77777777" w:rsidR="0034465A" w:rsidRPr="003D1A6B" w:rsidRDefault="0034465A" w:rsidP="0034465A">
      <w:pPr>
        <w:pStyle w:val="Rubrik4utannumrering"/>
      </w:pPr>
      <w:r w:rsidRPr="00AA4AB3">
        <w:t>2</w:t>
      </w:r>
      <w:r>
        <w:t>2 §</w:t>
      </w:r>
    </w:p>
    <w:p w14:paraId="15EEF1FC" w14:textId="77777777" w:rsidR="0034465A" w:rsidRDefault="0034465A" w:rsidP="0034465A">
      <w:pPr>
        <w:pStyle w:val="Brdtextmedindrag"/>
        <w:ind w:firstLine="0"/>
      </w:pPr>
      <w:r>
        <w:t xml:space="preserve">Paragrafen innehåller bestämmelser om rapportering av resultatet av den egna risk- och solvensbedömningen. Paragrafen motsvarar 10 kap. 13 § FRL. Övervägandena finns i </w:t>
      </w:r>
      <w:r w:rsidRPr="00C8478C">
        <w:t xml:space="preserve">avsnitt </w:t>
      </w:r>
      <w:r>
        <w:t>9</w:t>
      </w:r>
      <w:r w:rsidRPr="000820FE">
        <w:t>.</w:t>
      </w:r>
      <w:r>
        <w:t>8</w:t>
      </w:r>
      <w:r w:rsidRPr="00C8478C">
        <w:t>.</w:t>
      </w:r>
    </w:p>
    <w:p w14:paraId="0AC61A5B" w14:textId="77777777" w:rsidR="0034465A" w:rsidRDefault="0034465A" w:rsidP="0034465A">
      <w:pPr>
        <w:pStyle w:val="Brdtextmedindrag"/>
      </w:pPr>
      <w:r>
        <w:t>Enligt paragrafen ska ett tjänstepensionsföretag rapportera resultatet av varje egen risk- och solvensbedömning till Finansinspektionen.</w:t>
      </w:r>
    </w:p>
    <w:p w14:paraId="6CEDC54F" w14:textId="533CAFAA" w:rsidR="0034465A" w:rsidRDefault="0034465A" w:rsidP="0034465A">
      <w:pPr>
        <w:pStyle w:val="Brdtextmedindrag"/>
      </w:pPr>
      <w:r>
        <w:t>Regeringen eller den myndighet som regeringen bestämmer får enligt 27 § första stycket 12 meddela föreskrifter om rapporteringen av resultatet av ett tjänste</w:t>
      </w:r>
      <w:r>
        <w:softHyphen/>
        <w:t>pensionsföretags egna risk- och solvensbedömning.</w:t>
      </w:r>
    </w:p>
    <w:p w14:paraId="78B76700" w14:textId="77777777" w:rsidR="0034465A" w:rsidRPr="001512FE" w:rsidRDefault="0034465A" w:rsidP="00AA5B6B">
      <w:pPr>
        <w:pStyle w:val="Rubrik4utannumrering"/>
      </w:pPr>
      <w:r w:rsidRPr="002F2888">
        <w:t>23</w:t>
      </w:r>
      <w:r w:rsidRPr="001512FE">
        <w:t> §</w:t>
      </w:r>
    </w:p>
    <w:p w14:paraId="2EF75C38" w14:textId="500381FB" w:rsidR="0034465A" w:rsidRDefault="0034465A" w:rsidP="0034465A">
      <w:pPr>
        <w:pStyle w:val="Brdtextmedindrag"/>
        <w:ind w:firstLine="0"/>
      </w:pPr>
      <w:r>
        <w:t xml:space="preserve">Paragrafen innehåller grundläggande bestämmelser om uppdragsavtal. </w:t>
      </w:r>
      <w:r w:rsidR="00741BEF" w:rsidRPr="00741BEF">
        <w:t>Paragrafen</w:t>
      </w:r>
      <w:r>
        <w:t xml:space="preserve"> genomför artikel 31.1 och 31.2 i andra tjänstepensions</w:t>
      </w:r>
      <w:r>
        <w:softHyphen/>
        <w:t xml:space="preserve">direktivet. </w:t>
      </w:r>
      <w:r w:rsidR="00741BEF">
        <w:t>Paragrafen</w:t>
      </w:r>
      <w:r>
        <w:t xml:space="preserve"> motsvarar 10 kap. 19 § FRL. Övervägandena finns i avsnitt 9</w:t>
      </w:r>
      <w:r w:rsidRPr="000820FE">
        <w:t>.1</w:t>
      </w:r>
      <w:r>
        <w:t>2</w:t>
      </w:r>
      <w:r w:rsidRPr="000820FE">
        <w:t>.1.</w:t>
      </w:r>
    </w:p>
    <w:p w14:paraId="62999580" w14:textId="77777777" w:rsidR="0034465A" w:rsidRDefault="0034465A" w:rsidP="00D04BFD">
      <w:pPr>
        <w:pStyle w:val="Brdtextmedindrag"/>
      </w:pPr>
      <w:r w:rsidRPr="00991038">
        <w:t xml:space="preserve">I </w:t>
      </w:r>
      <w:r>
        <w:rPr>
          <w:i/>
        </w:rPr>
        <w:t>första stycket</w:t>
      </w:r>
      <w:r w:rsidRPr="00991038">
        <w:t xml:space="preserve"> anges att ett tjänstepensionsföretag får uppdra åt någon annan att utföra ett visst arbete och vissa funktioner som ingår i företagets försäkringsrörelse, dvs</w:t>
      </w:r>
      <w:r>
        <w:t>.</w:t>
      </w:r>
      <w:r w:rsidRPr="00991038">
        <w:t xml:space="preserve"> den verksamhet som avser tjänstepensions</w:t>
      </w:r>
      <w:r w:rsidRPr="00991038">
        <w:softHyphen/>
        <w:t xml:space="preserve">försäkringar. </w:t>
      </w:r>
      <w:r>
        <w:t>Detta avser t.ex. investeringsverksamheten och de centrala funktionerna.</w:t>
      </w:r>
      <w:r w:rsidRPr="00991038">
        <w:t xml:space="preserve"> Ett sådant avtal benämns uppdragsavtal. </w:t>
      </w:r>
      <w:r>
        <w:t>Avtal för operativa tjänster, t.ex. säkerhets- och underhållspersonal, utgör inte uppdragsavtal (se skäl 61 i andra tjänste</w:t>
      </w:r>
      <w:r>
        <w:softHyphen/>
        <w:t>pensions</w:t>
      </w:r>
      <w:r>
        <w:softHyphen/>
        <w:t xml:space="preserve">direktivet). </w:t>
      </w:r>
      <w:r w:rsidRPr="00991038">
        <w:t xml:space="preserve">I </w:t>
      </w:r>
      <w:r>
        <w:t>paragrafen</w:t>
      </w:r>
      <w:r w:rsidRPr="00991038">
        <w:t xml:space="preserve"> anges också att ett sådant uppdrag inte inskränker företagets ansvar enligt </w:t>
      </w:r>
      <w:r>
        <w:t xml:space="preserve">denna </w:t>
      </w:r>
      <w:r w:rsidRPr="00991038">
        <w:t xml:space="preserve">lag. Detta gäller även ansvar enligt bestämmelser </w:t>
      </w:r>
      <w:r>
        <w:t xml:space="preserve">i andra lagar </w:t>
      </w:r>
      <w:r w:rsidRPr="00991038">
        <w:t xml:space="preserve">som </w:t>
      </w:r>
      <w:r>
        <w:t xml:space="preserve">gäller </w:t>
      </w:r>
      <w:r w:rsidRPr="00991038">
        <w:t>för tjänste</w:t>
      </w:r>
      <w:r>
        <w:softHyphen/>
      </w:r>
      <w:r w:rsidRPr="00991038">
        <w:t>pensionsföretag</w:t>
      </w:r>
      <w:r>
        <w:t>.</w:t>
      </w:r>
      <w:r w:rsidRPr="000820FE">
        <w:t xml:space="preserve"> </w:t>
      </w:r>
      <w:r w:rsidRPr="00991038">
        <w:t xml:space="preserve">I </w:t>
      </w:r>
      <w:r w:rsidRPr="000820FE">
        <w:t>2</w:t>
      </w:r>
      <w:r>
        <w:t>4</w:t>
      </w:r>
      <w:r w:rsidRPr="000820FE">
        <w:t xml:space="preserve"> § </w:t>
      </w:r>
      <w:r>
        <w:t>anges</w:t>
      </w:r>
      <w:r w:rsidRPr="00991038">
        <w:t xml:space="preserve"> begränsningar i ett tjänste</w:t>
      </w:r>
      <w:r>
        <w:softHyphen/>
      </w:r>
      <w:r w:rsidRPr="00991038">
        <w:t>pensionsföretags möjlighet att ingå uppdrags</w:t>
      </w:r>
      <w:r w:rsidRPr="00991038">
        <w:softHyphen/>
        <w:t>avtal.</w:t>
      </w:r>
    </w:p>
    <w:p w14:paraId="39094271" w14:textId="77777777" w:rsidR="0034465A" w:rsidRDefault="0034465A" w:rsidP="00D04BFD">
      <w:pPr>
        <w:pStyle w:val="Brdtextmedindrag"/>
      </w:pPr>
      <w:r>
        <w:t xml:space="preserve">Enligt </w:t>
      </w:r>
      <w:r w:rsidRPr="00342263">
        <w:rPr>
          <w:i/>
        </w:rPr>
        <w:t>andra stycket</w:t>
      </w:r>
      <w:r>
        <w:t xml:space="preserve"> ska ett tjänstepensionsföretag säkerställa att den verksamhet som omfattas av ett uppdragsavtal fungerar väl. Detta ska ske dels genom valet av uppdragstagare, dels genom en löpande uppföljning av den verksamhet som omfattas av uppdragsavtal.</w:t>
      </w:r>
    </w:p>
    <w:p w14:paraId="3346B4F4" w14:textId="77777777" w:rsidR="0034465A" w:rsidRDefault="0034465A" w:rsidP="00D04BFD">
      <w:pPr>
        <w:pStyle w:val="Brdtextmedindrag"/>
      </w:pPr>
      <w:r>
        <w:t xml:space="preserve">Av </w:t>
      </w:r>
      <w:r w:rsidRPr="00710DF7">
        <w:rPr>
          <w:i/>
        </w:rPr>
        <w:t>tredje</w:t>
      </w:r>
      <w:r>
        <w:t xml:space="preserve"> </w:t>
      </w:r>
      <w:r w:rsidRPr="00710DF7">
        <w:rPr>
          <w:i/>
        </w:rPr>
        <w:t>stycket</w:t>
      </w:r>
      <w:r>
        <w:t xml:space="preserve"> följer att ett uppdragsavtal ska vara skriftligt och tydligt ange parternas rättigheter och skyldigheter. I 26 § anges vissa skyldigheter som kan följa av ett uppdragsavtal.</w:t>
      </w:r>
    </w:p>
    <w:p w14:paraId="3A98CE8E" w14:textId="77777777" w:rsidR="0034465A" w:rsidRDefault="0034465A" w:rsidP="00D04BFD">
      <w:pPr>
        <w:pStyle w:val="Brdtextmedindrag"/>
      </w:pPr>
      <w:r>
        <w:t>Regeringen eller den myndighet som regeringen bestämmer får enligt 27 § första stycket 13 meddela föreskrifter om vad ett tjänste</w:t>
      </w:r>
      <w:r>
        <w:softHyphen/>
        <w:t>pensions</w:t>
      </w:r>
      <w:r>
        <w:softHyphen/>
        <w:t>företag ska beakta när det ingår ett uppdragsavtal och om innehållet i ett sådant avtal</w:t>
      </w:r>
      <w:r w:rsidRPr="00DA1CDD">
        <w:t>.</w:t>
      </w:r>
    </w:p>
    <w:p w14:paraId="1338F63B" w14:textId="77777777" w:rsidR="0034465A" w:rsidRDefault="0034465A" w:rsidP="0034465A">
      <w:pPr>
        <w:pStyle w:val="Rubrik4utannumrering"/>
      </w:pPr>
      <w:r>
        <w:lastRenderedPageBreak/>
        <w:t>24 §</w:t>
      </w:r>
    </w:p>
    <w:p w14:paraId="0B4AE458" w14:textId="319E5B24" w:rsidR="0034465A" w:rsidRDefault="0034465A" w:rsidP="0034465A">
      <w:pPr>
        <w:pStyle w:val="Brdtextmedindrag"/>
        <w:ind w:firstLine="0"/>
      </w:pPr>
      <w:r>
        <w:t xml:space="preserve">Paragrafen innehåller bestämmelser om begränsningar i möjligheten att ingå uppdragsavtal. </w:t>
      </w:r>
      <w:r w:rsidR="00F214C8" w:rsidRPr="00F214C8">
        <w:t>Paragrafen</w:t>
      </w:r>
      <w:r>
        <w:t xml:space="preserve"> genomför artikel 31.3 a–d, 31.4 och 31.5 i andra tjänstepensionsdirektivet. Paragrafen är utformad efter före</w:t>
      </w:r>
      <w:r>
        <w:softHyphen/>
        <w:t>bild av 10 kap. 20 § FRL. Övervägandena finns i avsnitt 9</w:t>
      </w:r>
      <w:r w:rsidRPr="00DA1CDD">
        <w:t>.1</w:t>
      </w:r>
      <w:r>
        <w:t>2</w:t>
      </w:r>
      <w:r w:rsidRPr="000820FE">
        <w:t>.1</w:t>
      </w:r>
      <w:r>
        <w:t>.</w:t>
      </w:r>
    </w:p>
    <w:p w14:paraId="5326AC34" w14:textId="2F2FE1B2" w:rsidR="0034465A" w:rsidRDefault="0034465A" w:rsidP="0034465A">
      <w:pPr>
        <w:pStyle w:val="Brdtextmedindrag"/>
      </w:pPr>
      <w:r>
        <w:t>I paragrafen anges krav för att ett tjänstepensionsföretag ska få ingå uppdragsavtal. Ett tjänstepen</w:t>
      </w:r>
      <w:r>
        <w:softHyphen/>
        <w:t xml:space="preserve">sionsföretag får inte ingå ett uppdragsavtal om det leder till att kvaliteten i företagsstyrningssystemet försämras, </w:t>
      </w:r>
      <w:r>
        <w:rPr>
          <w:i/>
        </w:rPr>
        <w:t>punkt 1</w:t>
      </w:r>
      <w:r>
        <w:t>. Detta överensstämmer med artikel 31.3 a i andra tjänste</w:t>
      </w:r>
      <w:r>
        <w:softHyphen/>
        <w:t>pensions</w:t>
      </w:r>
      <w:r w:rsidR="00F214C8">
        <w:softHyphen/>
      </w:r>
      <w:r>
        <w:t>direktivet och avviker från motsvarande bestämmelse i försäk</w:t>
      </w:r>
      <w:r>
        <w:softHyphen/>
        <w:t>ringsrörelse</w:t>
      </w:r>
      <w:r w:rsidR="00F214C8">
        <w:softHyphen/>
      </w:r>
      <w:r>
        <w:t xml:space="preserve">lagen som endast anger att ett uppdragsavtal inte får leda till att kvaliteten i företagsstyrningssystemet försämras väsentligt (10 kap. 20 § 1). Inte heller får ett uppdragsavtal leda till att den operativa risken i företaget ökar väsentligt, </w:t>
      </w:r>
      <w:r>
        <w:rPr>
          <w:i/>
        </w:rPr>
        <w:t>punkt 2</w:t>
      </w:r>
      <w:r>
        <w:t xml:space="preserve">, eller att Finansinspektionens möjlighet att utöva tillsyn över tjänstepensionsföretagets verksamhet försämras, </w:t>
      </w:r>
      <w:r>
        <w:rPr>
          <w:i/>
        </w:rPr>
        <w:t>punkt 3</w:t>
      </w:r>
      <w:r>
        <w:t>. Dessutom gäller att ett uppdragsavtal inte får leda till att försäkringstagarnas, de försäk</w:t>
      </w:r>
      <w:r>
        <w:softHyphen/>
        <w:t>rades och andra ersättnings</w:t>
      </w:r>
      <w:r>
        <w:softHyphen/>
        <w:t>berättigades möjlighet till tillfreds</w:t>
      </w:r>
      <w:r>
        <w:softHyphen/>
        <w:t xml:space="preserve">ställande och fortlöpande service inte kan upprätthållas, </w:t>
      </w:r>
      <w:r>
        <w:rPr>
          <w:i/>
        </w:rPr>
        <w:t>punkt 4</w:t>
      </w:r>
      <w:r>
        <w:t>.</w:t>
      </w:r>
    </w:p>
    <w:p w14:paraId="0DA9357D" w14:textId="77777777" w:rsidR="0034465A" w:rsidRPr="00F214C8" w:rsidRDefault="0034465A" w:rsidP="00AA5B6B">
      <w:pPr>
        <w:pStyle w:val="Rubrik4utannumrering"/>
      </w:pPr>
      <w:r w:rsidRPr="002F2888">
        <w:t>25</w:t>
      </w:r>
      <w:r w:rsidRPr="00F214C8">
        <w:t> §</w:t>
      </w:r>
    </w:p>
    <w:p w14:paraId="2F75B3C9" w14:textId="12AAFAAD" w:rsidR="0034465A" w:rsidRDefault="0034465A" w:rsidP="0034465A">
      <w:pPr>
        <w:pStyle w:val="Brdtextmedindrag"/>
        <w:ind w:firstLine="0"/>
      </w:pPr>
      <w:r>
        <w:t xml:space="preserve">Paragrafen innehåller bestämmelser om anmälan av uppdragsavtal. </w:t>
      </w:r>
      <w:r w:rsidR="00F214C8" w:rsidRPr="00F214C8">
        <w:t>Para</w:t>
      </w:r>
      <w:r w:rsidR="00F214C8">
        <w:softHyphen/>
      </w:r>
      <w:r w:rsidR="00F214C8" w:rsidRPr="00F214C8">
        <w:t>grafen</w:t>
      </w:r>
      <w:r>
        <w:t xml:space="preserve"> genomför artikel 31.6 i andra tjänstepensionsdirektivet.</w:t>
      </w:r>
      <w:r w:rsidDel="000245CE">
        <w:t xml:space="preserve"> </w:t>
      </w:r>
      <w:r>
        <w:t>Paragrafen är utformad efter förebild av</w:t>
      </w:r>
      <w:r w:rsidDel="0006075C">
        <w:t xml:space="preserve"> </w:t>
      </w:r>
      <w:r>
        <w:t xml:space="preserve">10 kap. 21 § FRL. Övervägandena finns i </w:t>
      </w:r>
      <w:r w:rsidRPr="00DA1CDD">
        <w:t>av</w:t>
      </w:r>
      <w:r w:rsidRPr="00CC769D">
        <w:t xml:space="preserve">snitt </w:t>
      </w:r>
      <w:r>
        <w:t>9</w:t>
      </w:r>
      <w:r w:rsidRPr="00F1508C">
        <w:t>.1</w:t>
      </w:r>
      <w:r>
        <w:t>2</w:t>
      </w:r>
      <w:r w:rsidRPr="000820FE">
        <w:t>.2.</w:t>
      </w:r>
    </w:p>
    <w:p w14:paraId="517EE269" w14:textId="445F6B81" w:rsidR="0034465A" w:rsidRDefault="0034465A" w:rsidP="0034465A">
      <w:pPr>
        <w:pStyle w:val="Brdtextmedindrag"/>
      </w:pPr>
      <w:r>
        <w:t>I paragrafen anges att ett tjänstepensionsföretag ska anmäla ett upp</w:t>
      </w:r>
      <w:r w:rsidR="00F214C8">
        <w:softHyphen/>
      </w:r>
      <w:r>
        <w:t>dragsavtal till Finansinspektionen. En anmälan ska ske innan avtalet börjar gälla. Detta avviker från det som anges i andra tjänstepensions</w:t>
      </w:r>
      <w:r>
        <w:softHyphen/>
        <w:t>direktivet, som tillåter att vissa typer av avtal får anmälas vid en senare tidpunkt. I</w:t>
      </w:r>
      <w:r w:rsidR="00F214C8">
        <w:t> </w:t>
      </w:r>
      <w:r>
        <w:t>paragrafen anges också att om det inträffar väsentliga förändringar som rör den verksamhet som omfattas av ett uppdragsavtal, ska tjänste</w:t>
      </w:r>
      <w:r w:rsidR="00F214C8">
        <w:softHyphen/>
      </w:r>
      <w:r>
        <w:t>pensionsföretaget snarast möjligt anmäla detta till Finans</w:t>
      </w:r>
      <w:r>
        <w:softHyphen/>
        <w:t>inspektionen.</w:t>
      </w:r>
    </w:p>
    <w:p w14:paraId="0BC0BF6C" w14:textId="77777777" w:rsidR="0034465A" w:rsidRDefault="0034465A" w:rsidP="0034465A">
      <w:pPr>
        <w:pStyle w:val="Rubrik4utannumrering"/>
      </w:pPr>
      <w:r w:rsidRPr="00AA4AB3">
        <w:t>2</w:t>
      </w:r>
      <w:r>
        <w:t>6 §</w:t>
      </w:r>
    </w:p>
    <w:p w14:paraId="7C7C4D93" w14:textId="1BAC1798" w:rsidR="0034465A" w:rsidRDefault="0034465A" w:rsidP="00D04BFD">
      <w:pPr>
        <w:pStyle w:val="Brdtextmedindrag"/>
        <w:ind w:firstLine="0"/>
      </w:pPr>
      <w:r>
        <w:t>Paragrafen innehåller bestämmelser om å</w:t>
      </w:r>
      <w:r w:rsidRPr="0077347C">
        <w:t xml:space="preserve">tgärder </w:t>
      </w:r>
      <w:r w:rsidRPr="006B0EA8">
        <w:t xml:space="preserve">som krävs </w:t>
      </w:r>
      <w:r>
        <w:t>vid</w:t>
      </w:r>
      <w:r w:rsidRPr="006B0EA8">
        <w:t xml:space="preserve"> uppdrags</w:t>
      </w:r>
      <w:r w:rsidR="004F4CA1">
        <w:softHyphen/>
      </w:r>
      <w:r w:rsidRPr="006B0EA8">
        <w:t>avtal</w:t>
      </w:r>
      <w:r>
        <w:t xml:space="preserve">. </w:t>
      </w:r>
      <w:r w:rsidR="00F214C8" w:rsidRPr="00F214C8">
        <w:t>Paragrafen</w:t>
      </w:r>
      <w:r>
        <w:t xml:space="preserve"> genomför delvis artikel 31.7 i andra tjänstepensions</w:t>
      </w:r>
      <w:r>
        <w:softHyphen/>
        <w:t>direktivet. Paragrafen mot</w:t>
      </w:r>
      <w:r>
        <w:softHyphen/>
        <w:t>svarar 10 kap. 22 § FRL. Övervägandena finns i avsnitt 9</w:t>
      </w:r>
      <w:r w:rsidRPr="00710DF7">
        <w:t>.1</w:t>
      </w:r>
      <w:r>
        <w:t>2</w:t>
      </w:r>
      <w:r w:rsidRPr="00710DF7">
        <w:t>.3</w:t>
      </w:r>
      <w:r>
        <w:t>.</w:t>
      </w:r>
    </w:p>
    <w:p w14:paraId="47B8FB36" w14:textId="77777777" w:rsidR="0034465A" w:rsidRDefault="0034465A" w:rsidP="0034465A">
      <w:pPr>
        <w:pStyle w:val="Brdtextmedindrag"/>
      </w:pPr>
      <w:r>
        <w:t xml:space="preserve">Ett tjänstepensionsföretag ska enligt </w:t>
      </w:r>
      <w:r w:rsidRPr="00E0430D">
        <w:rPr>
          <w:i/>
        </w:rPr>
        <w:t>punkt</w:t>
      </w:r>
      <w:r>
        <w:rPr>
          <w:i/>
        </w:rPr>
        <w:t> </w:t>
      </w:r>
      <w:r w:rsidRPr="00E0430D">
        <w:rPr>
          <w:i/>
        </w:rPr>
        <w:t>1</w:t>
      </w:r>
      <w:r>
        <w:t xml:space="preserve"> vidta de åtgärder som krävs för att säkerställa att uppdragstagaren samarbetar med Finansinspektionen när det gäller den verksamhet eller de funktioner som omfattas av upp</w:t>
      </w:r>
      <w:r>
        <w:softHyphen/>
        <w:t>dragsavtalet.</w:t>
      </w:r>
    </w:p>
    <w:p w14:paraId="1E8A155F" w14:textId="77777777" w:rsidR="0034465A" w:rsidRDefault="0034465A" w:rsidP="0034465A">
      <w:pPr>
        <w:pStyle w:val="Brdtextmedindrag"/>
      </w:pPr>
      <w:r w:rsidRPr="000F0E17">
        <w:t>Ett</w:t>
      </w:r>
      <w:r>
        <w:t xml:space="preserve"> tjänstepensionsföretag ska också vidta de åtgärder som krävs för att säkerställa att uppdragstagaren ger tjänstepensionsföretaget, dess revisorer och Finansinspektionen tillgång till uppgifter som rör den verksamhet eller de funktioner som omfattas av uppdragsavtalet, </w:t>
      </w:r>
      <w:r>
        <w:rPr>
          <w:i/>
        </w:rPr>
        <w:t>punkt 2</w:t>
      </w:r>
      <w:r>
        <w:t xml:space="preserve">. </w:t>
      </w:r>
    </w:p>
    <w:p w14:paraId="32628D51" w14:textId="77777777" w:rsidR="0034465A" w:rsidRDefault="0034465A" w:rsidP="0034465A">
      <w:pPr>
        <w:pStyle w:val="Brdtextmedindrag"/>
      </w:pPr>
      <w:r>
        <w:t xml:space="preserve">Dessutom gäller att ett tjänstepensionsföretag ska vidta de åtgärder som krävs för att säkerställa att uppdragstagaren ger Finansinspektionen faktiskt tillträde till uppdragstagarens lokaler, </w:t>
      </w:r>
      <w:r>
        <w:rPr>
          <w:i/>
        </w:rPr>
        <w:t>punkt 3</w:t>
      </w:r>
      <w:r>
        <w:t>.</w:t>
      </w:r>
    </w:p>
    <w:p w14:paraId="09E6AADB" w14:textId="77777777" w:rsidR="00D04BFD" w:rsidRDefault="00D04BFD" w:rsidP="0034465A">
      <w:pPr>
        <w:pStyle w:val="Brdtextmedindrag"/>
      </w:pPr>
    </w:p>
    <w:p w14:paraId="09D431EC" w14:textId="77777777" w:rsidR="0034465A" w:rsidRDefault="0034465A" w:rsidP="00D04BFD">
      <w:pPr>
        <w:pStyle w:val="Rubrik4utannumrering"/>
        <w:spacing w:before="120"/>
      </w:pPr>
      <w:r>
        <w:lastRenderedPageBreak/>
        <w:t>27 §</w:t>
      </w:r>
    </w:p>
    <w:p w14:paraId="2C8BE7E1" w14:textId="77777777" w:rsidR="0034465A" w:rsidRDefault="0034465A" w:rsidP="0034465A">
      <w:pPr>
        <w:pStyle w:val="Brdtextmedindrag"/>
        <w:ind w:firstLine="0"/>
        <w:rPr>
          <w:i/>
        </w:rPr>
      </w:pPr>
      <w:bookmarkStart w:id="6849" w:name="_Hlk3539964"/>
      <w:r>
        <w:t>Paragrafen innehåller bemyndiganden för regeringen eller den myndighet som regeringen bestämmer om att få meddela föreskrifter inom de angivna områdena.</w:t>
      </w:r>
      <w:bookmarkEnd w:id="6849"/>
    </w:p>
    <w:p w14:paraId="0E4B5E9C" w14:textId="77777777" w:rsidR="0034465A" w:rsidRPr="00F43D03" w:rsidRDefault="0034465A" w:rsidP="0034465A">
      <w:pPr>
        <w:pStyle w:val="Brdtextmedindrag"/>
      </w:pPr>
      <w:r>
        <w:rPr>
          <w:i/>
        </w:rPr>
        <w:t xml:space="preserve">Första stycket 1 </w:t>
      </w:r>
      <w:r>
        <w:t xml:space="preserve">avser </w:t>
      </w:r>
      <w:r w:rsidRPr="00F43D03">
        <w:t>de krav som ska gälla för de som är verksamma i tjänste</w:t>
      </w:r>
      <w:r w:rsidRPr="00F43D03">
        <w:softHyphen/>
        <w:t xml:space="preserve">pensionsföretaget enligt </w:t>
      </w:r>
      <w:r>
        <w:t>3</w:t>
      </w:r>
      <w:r w:rsidRPr="00F43D03">
        <w:t xml:space="preserve">, </w:t>
      </w:r>
      <w:r>
        <w:t>12</w:t>
      </w:r>
      <w:r w:rsidRPr="00F43D03">
        <w:t xml:space="preserve"> och </w:t>
      </w:r>
      <w:r>
        <w:t>13</w:t>
      </w:r>
      <w:r w:rsidRPr="00F43D03">
        <w:t> §§ och omfattar därmed dels de</w:t>
      </w:r>
      <w:r>
        <w:t xml:space="preserve"> </w:t>
      </w:r>
      <w:r w:rsidRPr="00F43D03">
        <w:t xml:space="preserve">som ska </w:t>
      </w:r>
      <w:r>
        <w:t>leda</w:t>
      </w:r>
      <w:r w:rsidRPr="00F43D03">
        <w:t xml:space="preserve"> tjänstepensionsföretaget, dvs</w:t>
      </w:r>
      <w:r>
        <w:t>.</w:t>
      </w:r>
      <w:r w:rsidRPr="00F43D03">
        <w:t xml:space="preserve"> styrelse</w:t>
      </w:r>
      <w:r>
        <w:softHyphen/>
      </w:r>
      <w:r w:rsidRPr="00F43D03">
        <w:t>ledamöter, verk</w:t>
      </w:r>
      <w:r>
        <w:softHyphen/>
      </w:r>
      <w:r w:rsidRPr="00F43D03">
        <w:t>ställande direktör och ersättare för dessa, dels de som ska ansvara för eller utföra arbete i de centrala funktionerna.</w:t>
      </w:r>
    </w:p>
    <w:p w14:paraId="7C793F2A" w14:textId="77777777" w:rsidR="0034465A" w:rsidRDefault="0034465A" w:rsidP="0034465A">
      <w:pPr>
        <w:pStyle w:val="Brdtextmedindrag"/>
      </w:pPr>
      <w:r>
        <w:rPr>
          <w:i/>
        </w:rPr>
        <w:t xml:space="preserve">Första stycket 2 </w:t>
      </w:r>
      <w:r>
        <w:t>avser innehållet i de styrdokument som ett tjänste</w:t>
      </w:r>
      <w:r>
        <w:softHyphen/>
        <w:t>pensions</w:t>
      </w:r>
      <w:r>
        <w:softHyphen/>
        <w:t xml:space="preserve">företag ska upprätta </w:t>
      </w:r>
      <w:r w:rsidRPr="00173C3F">
        <w:t xml:space="preserve">enligt </w:t>
      </w:r>
      <w:r>
        <w:t>4</w:t>
      </w:r>
      <w:r w:rsidRPr="00173C3F">
        <w:t xml:space="preserve"> §. </w:t>
      </w:r>
      <w:r w:rsidRPr="00EC6369">
        <w:t>Artikel 23.3</w:t>
      </w:r>
      <w:r w:rsidRPr="00710DF7">
        <w:t> a–c</w:t>
      </w:r>
      <w:r>
        <w:t xml:space="preserve"> och delvis artikel 24.3 </w:t>
      </w:r>
      <w:r w:rsidRPr="00EC6369">
        <w:t>i andra tjänste</w:t>
      </w:r>
      <w:r>
        <w:softHyphen/>
      </w:r>
      <w:r w:rsidRPr="00EC6369">
        <w:t>pensionsdirektivet kan genomföras i föreskrifter som meddelas med stöd av denna punkt.</w:t>
      </w:r>
    </w:p>
    <w:p w14:paraId="52792CD0" w14:textId="77777777" w:rsidR="0034465A" w:rsidRDefault="0034465A" w:rsidP="0034465A">
      <w:pPr>
        <w:pStyle w:val="Brdtextmedindrag"/>
      </w:pPr>
      <w:r>
        <w:rPr>
          <w:i/>
        </w:rPr>
        <w:t xml:space="preserve">Första stycket 3 </w:t>
      </w:r>
      <w:r>
        <w:t>avser innehållet i det försäkringstekniska beräknings</w:t>
      </w:r>
      <w:r>
        <w:softHyphen/>
        <w:t>underlaget enligt 5 §.</w:t>
      </w:r>
    </w:p>
    <w:p w14:paraId="0DB8F976" w14:textId="77777777" w:rsidR="0034465A" w:rsidRPr="00173C3F" w:rsidRDefault="0034465A" w:rsidP="0034465A">
      <w:pPr>
        <w:pStyle w:val="Brdtextmedindrag"/>
      </w:pPr>
      <w:r>
        <w:rPr>
          <w:i/>
        </w:rPr>
        <w:t xml:space="preserve">Första stycket 4 </w:t>
      </w:r>
      <w:r>
        <w:t>avser innehållet i konsekvensredogörelsen som ska lämnas enligt 7 §, i samband med ändringar av investeringsriktlinjerna.</w:t>
      </w:r>
    </w:p>
    <w:p w14:paraId="0C46EBCD" w14:textId="77777777" w:rsidR="0034465A" w:rsidRDefault="0034465A" w:rsidP="0034465A">
      <w:pPr>
        <w:pStyle w:val="Brdtextmedindrag"/>
        <w:rPr>
          <w:i/>
        </w:rPr>
      </w:pPr>
      <w:r>
        <w:rPr>
          <w:i/>
        </w:rPr>
        <w:t>Första stycket 5</w:t>
      </w:r>
      <w:r>
        <w:t xml:space="preserve"> avser uppgifter som funktionen för riskhantering ska utföra enligt 10</w:t>
      </w:r>
      <w:r w:rsidRPr="000820FE">
        <w:t> §</w:t>
      </w:r>
      <w:r>
        <w:t>.</w:t>
      </w:r>
    </w:p>
    <w:p w14:paraId="17D0D956" w14:textId="77777777" w:rsidR="0034465A" w:rsidRDefault="0034465A" w:rsidP="0034465A">
      <w:pPr>
        <w:pStyle w:val="Brdtextmedindrag"/>
      </w:pPr>
      <w:r>
        <w:rPr>
          <w:i/>
        </w:rPr>
        <w:t xml:space="preserve">Första stycket 6 </w:t>
      </w:r>
      <w:r>
        <w:t>avser uppgifter som funktionen för regelefterlevnad ska utföra enligt 11</w:t>
      </w:r>
      <w:r w:rsidRPr="0033754B">
        <w:t> §.</w:t>
      </w:r>
    </w:p>
    <w:p w14:paraId="422E851E" w14:textId="77777777" w:rsidR="0034465A" w:rsidRDefault="0034465A" w:rsidP="0034465A">
      <w:pPr>
        <w:pStyle w:val="Brdtextmedindrag"/>
      </w:pPr>
      <w:r>
        <w:rPr>
          <w:i/>
        </w:rPr>
        <w:t xml:space="preserve">Första stycket 7 </w:t>
      </w:r>
      <w:r>
        <w:t>avser uppgifter som funktionen för internrevision ska utföra enligt 12</w:t>
      </w:r>
      <w:r w:rsidRPr="0033754B">
        <w:t> §.</w:t>
      </w:r>
    </w:p>
    <w:p w14:paraId="0DB5B7AD" w14:textId="77777777" w:rsidR="0034465A" w:rsidRPr="0033754B" w:rsidRDefault="0034465A" w:rsidP="0034465A">
      <w:pPr>
        <w:pStyle w:val="Brdtextmedindrag"/>
      </w:pPr>
      <w:r>
        <w:rPr>
          <w:i/>
        </w:rPr>
        <w:t>Första stycket 8</w:t>
      </w:r>
      <w:r>
        <w:t xml:space="preserve"> avser uppgifter som aktuariefunktionen ska utföra enligt 13</w:t>
      </w:r>
      <w:r w:rsidRPr="0033754B">
        <w:t> §.</w:t>
      </w:r>
    </w:p>
    <w:p w14:paraId="0F543148" w14:textId="77777777" w:rsidR="0034465A" w:rsidRPr="00F43D03" w:rsidRDefault="0034465A" w:rsidP="0034465A">
      <w:pPr>
        <w:pStyle w:val="Brdtextmedindrag"/>
      </w:pPr>
      <w:r>
        <w:rPr>
          <w:i/>
        </w:rPr>
        <w:t>Första stycket</w:t>
      </w:r>
      <w:r w:rsidRPr="00F43D03">
        <w:rPr>
          <w:i/>
        </w:rPr>
        <w:t> </w:t>
      </w:r>
      <w:r>
        <w:rPr>
          <w:i/>
        </w:rPr>
        <w:t>9</w:t>
      </w:r>
      <w:r w:rsidRPr="00F43D03">
        <w:t xml:space="preserve"> avser innehållet i systemet för riskhantering enligt 1</w:t>
      </w:r>
      <w:r>
        <w:t>5</w:t>
      </w:r>
      <w:r w:rsidRPr="00F43D03">
        <w:t> § samt omfattningen av riskerna i detta system.</w:t>
      </w:r>
    </w:p>
    <w:p w14:paraId="2BF34AEF" w14:textId="6831B864" w:rsidR="0034465A" w:rsidRDefault="0034465A" w:rsidP="0034465A">
      <w:pPr>
        <w:pStyle w:val="Brdtextmedindrag"/>
        <w:rPr>
          <w:i/>
        </w:rPr>
      </w:pPr>
      <w:r>
        <w:rPr>
          <w:i/>
        </w:rPr>
        <w:t>Första stycket</w:t>
      </w:r>
      <w:r w:rsidRPr="00F43D03">
        <w:rPr>
          <w:i/>
        </w:rPr>
        <w:t> </w:t>
      </w:r>
      <w:r>
        <w:rPr>
          <w:i/>
        </w:rPr>
        <w:t>10</w:t>
      </w:r>
      <w:r w:rsidRPr="00F43D03">
        <w:rPr>
          <w:i/>
        </w:rPr>
        <w:t xml:space="preserve"> </w:t>
      </w:r>
      <w:r w:rsidRPr="00F43D03">
        <w:t>avser krav på de regelbundna utvärderingar av tjänste</w:t>
      </w:r>
      <w:r w:rsidR="00F214C8">
        <w:softHyphen/>
      </w:r>
      <w:r w:rsidRPr="00F43D03">
        <w:t>pensions</w:t>
      </w:r>
      <w:r w:rsidRPr="00F43D03">
        <w:softHyphen/>
        <w:t>företagets känslighet för de antaganden som ligger till grund för fast</w:t>
      </w:r>
      <w:r w:rsidRPr="00F43D03">
        <w:softHyphen/>
        <w:t>ställandet av den ränta som används vid beräkningen av de försäkrings</w:t>
      </w:r>
      <w:r w:rsidRPr="00F43D03">
        <w:softHyphen/>
        <w:t>tekniska avsättningarna enligt 1</w:t>
      </w:r>
      <w:r>
        <w:t>6</w:t>
      </w:r>
      <w:r w:rsidRPr="00F43D03">
        <w:t> §.</w:t>
      </w:r>
    </w:p>
    <w:p w14:paraId="2F8E7A02" w14:textId="77777777" w:rsidR="0034465A" w:rsidRDefault="0034465A" w:rsidP="0034465A">
      <w:pPr>
        <w:pStyle w:val="Brdtextmedindrag"/>
      </w:pPr>
      <w:r>
        <w:rPr>
          <w:i/>
        </w:rPr>
        <w:t>Första stycket</w:t>
      </w:r>
      <w:r w:rsidRPr="00F43D03">
        <w:rPr>
          <w:i/>
        </w:rPr>
        <w:t> </w:t>
      </w:r>
      <w:r>
        <w:rPr>
          <w:i/>
        </w:rPr>
        <w:t>11</w:t>
      </w:r>
      <w:r w:rsidRPr="00F43D03">
        <w:t xml:space="preserve"> avser hur ett tjänstepensionsföretag ska genomföra en analys av externa kreditvärderingar enligt 1</w:t>
      </w:r>
      <w:r>
        <w:t>7</w:t>
      </w:r>
      <w:r w:rsidRPr="00F43D03">
        <w:t> §.</w:t>
      </w:r>
    </w:p>
    <w:p w14:paraId="07EB67A3" w14:textId="76E91993" w:rsidR="0034465A" w:rsidRDefault="0034465A" w:rsidP="0034465A">
      <w:pPr>
        <w:pStyle w:val="Brdtextmedindrag"/>
      </w:pPr>
      <w:r>
        <w:rPr>
          <w:i/>
        </w:rPr>
        <w:t xml:space="preserve">Första stycket 12 </w:t>
      </w:r>
      <w:r>
        <w:t xml:space="preserve">avser </w:t>
      </w:r>
      <w:r w:rsidRPr="00ED07E9">
        <w:t>den</w:t>
      </w:r>
      <w:r>
        <w:t xml:space="preserve"> egna risk- och solvensbedömning som ett tjänste</w:t>
      </w:r>
      <w:r>
        <w:softHyphen/>
        <w:t>pensionsföretag ska genomföra enligt 20</w:t>
      </w:r>
      <w:r w:rsidRPr="00F43D03">
        <w:t> §</w:t>
      </w:r>
      <w:r>
        <w:t xml:space="preserve">. </w:t>
      </w:r>
      <w:bookmarkStart w:id="6850" w:name="_Hlk7795116"/>
      <w:r>
        <w:t>Artikel 28.1 andra stycket andra meningen</w:t>
      </w:r>
      <w:bookmarkEnd w:id="6850"/>
      <w:r>
        <w:t>, 28.2 a–c och e–h samt delvis artikel 28.2 d i andra tjänstepensionsdirektivet kan därmed genom</w:t>
      </w:r>
      <w:r>
        <w:softHyphen/>
        <w:t>föras i föreskrifter som med</w:t>
      </w:r>
      <w:r w:rsidR="00F214C8">
        <w:softHyphen/>
      </w:r>
      <w:r>
        <w:t>delas med stöd av denna punkt. Bemyndigandet omfattar även hur resultatet av den egna risk- och solvens</w:t>
      </w:r>
      <w:r>
        <w:softHyphen/>
        <w:t>bedömningen ska rapporteras enligt 22</w:t>
      </w:r>
      <w:r w:rsidRPr="00F43D03">
        <w:t> §</w:t>
      </w:r>
      <w:r>
        <w:t>.</w:t>
      </w:r>
    </w:p>
    <w:p w14:paraId="6CF38193" w14:textId="77777777" w:rsidR="0034465A" w:rsidRDefault="0034465A" w:rsidP="00D04BFD">
      <w:pPr>
        <w:pStyle w:val="Brdtextmedindrag"/>
      </w:pPr>
      <w:r>
        <w:rPr>
          <w:i/>
        </w:rPr>
        <w:t xml:space="preserve">Första stycket 13 </w:t>
      </w:r>
      <w:r>
        <w:t xml:space="preserve">avser vad ett tjänstepensionsföretag ska beakta när det ingår ett uppdragsavtal enligt </w:t>
      </w:r>
      <w:r w:rsidRPr="0033754B">
        <w:t>2</w:t>
      </w:r>
      <w:r>
        <w:t>3</w:t>
      </w:r>
      <w:r w:rsidRPr="0033754B">
        <w:t xml:space="preserve"> § </w:t>
      </w:r>
      <w:r>
        <w:t>och innehållet i ett sådant avtal.</w:t>
      </w:r>
    </w:p>
    <w:p w14:paraId="54BEC86E" w14:textId="77777777" w:rsidR="0034465A" w:rsidRDefault="0034465A" w:rsidP="0034465A">
      <w:pPr>
        <w:pStyle w:val="Brdtextmedindrag"/>
        <w:rPr>
          <w:i/>
        </w:rPr>
      </w:pPr>
      <w:r w:rsidRPr="00764080">
        <w:t>I</w:t>
      </w:r>
      <w:r>
        <w:rPr>
          <w:i/>
        </w:rPr>
        <w:t xml:space="preserve"> andra stycket </w:t>
      </w:r>
      <w:r>
        <w:t>finns en upplysningsbestämmelse om att regeringen eller den myndighet som regeringen bestämmer kan meddela föreskrifter om hur information om styrdokumentet för ersättningar ska offentliggöras enligt 6 §.</w:t>
      </w:r>
    </w:p>
    <w:p w14:paraId="361C10AF" w14:textId="77777777" w:rsidR="0034465A" w:rsidRDefault="0034465A" w:rsidP="0034465A">
      <w:pPr>
        <w:pStyle w:val="Rubrik4utannumrering"/>
      </w:pPr>
      <w:r>
        <w:lastRenderedPageBreak/>
        <w:t>10 kap. Associationsrättsliga bestämmelser för tjänstepensionsföretag</w:t>
      </w:r>
    </w:p>
    <w:p w14:paraId="6DB8D28D" w14:textId="77777777" w:rsidR="0034465A" w:rsidRDefault="0034465A" w:rsidP="0034465A">
      <w:pPr>
        <w:pStyle w:val="Rubrik4utannumrering"/>
        <w:spacing w:before="0"/>
      </w:pPr>
      <w:r>
        <w:t>1 §</w:t>
      </w:r>
    </w:p>
    <w:p w14:paraId="66726847" w14:textId="15DFBCD7" w:rsidR="0034465A" w:rsidRPr="003B53FB" w:rsidRDefault="0034465A" w:rsidP="0034465A">
      <w:pPr>
        <w:pStyle w:val="Brdtext"/>
        <w:rPr>
          <w:lang w:eastAsia="sv-SE"/>
        </w:rPr>
      </w:pPr>
      <w:r>
        <w:rPr>
          <w:lang w:eastAsia="sv-SE"/>
        </w:rPr>
        <w:t>I p</w:t>
      </w:r>
      <w:r w:rsidRPr="00830005">
        <w:rPr>
          <w:lang w:eastAsia="sv-SE"/>
        </w:rPr>
        <w:t>aragrafen</w:t>
      </w:r>
      <w:r>
        <w:rPr>
          <w:lang w:eastAsia="sv-SE"/>
        </w:rPr>
        <w:t xml:space="preserve"> regleras vilka allmänna bestämmelser för aktiebolag som ska tillämpas på</w:t>
      </w:r>
      <w:r w:rsidRPr="007E59BD">
        <w:rPr>
          <w:lang w:eastAsia="sv-SE"/>
        </w:rPr>
        <w:t xml:space="preserve"> </w:t>
      </w:r>
      <w:r>
        <w:rPr>
          <w:lang w:eastAsia="sv-SE"/>
        </w:rPr>
        <w:t>tjänstepensionsaktiebolag.</w:t>
      </w:r>
      <w:r w:rsidRPr="007E59BD">
        <w:rPr>
          <w:lang w:eastAsia="sv-SE"/>
        </w:rPr>
        <w:t xml:space="preserve"> </w:t>
      </w:r>
      <w:r>
        <w:rPr>
          <w:lang w:eastAsia="sv-SE"/>
        </w:rPr>
        <w:t>Paragrafen är utformad efter före</w:t>
      </w:r>
      <w:r w:rsidR="00863BB8">
        <w:rPr>
          <w:lang w:eastAsia="sv-SE"/>
        </w:rPr>
        <w:softHyphen/>
      </w:r>
      <w:r>
        <w:rPr>
          <w:lang w:eastAsia="sv-SE"/>
        </w:rPr>
        <w:t>bild av 11 kap. 1 § FRL.</w:t>
      </w:r>
      <w:r w:rsidRPr="000869A9">
        <w:rPr>
          <w:lang w:eastAsia="sv-SE"/>
        </w:rPr>
        <w:t xml:space="preserve"> </w:t>
      </w:r>
      <w:r w:rsidRPr="000C2249">
        <w:rPr>
          <w:lang w:eastAsia="sv-SE"/>
        </w:rPr>
        <w:t>Över</w:t>
      </w:r>
      <w:r>
        <w:rPr>
          <w:lang w:eastAsia="sv-SE"/>
        </w:rPr>
        <w:softHyphen/>
      </w:r>
      <w:r w:rsidRPr="000C2249">
        <w:rPr>
          <w:lang w:eastAsia="sv-SE"/>
        </w:rPr>
        <w:t>vägandena finns</w:t>
      </w:r>
      <w:r>
        <w:rPr>
          <w:lang w:eastAsia="sv-SE"/>
        </w:rPr>
        <w:t xml:space="preserve"> i </w:t>
      </w:r>
      <w:r w:rsidRPr="000C2249">
        <w:rPr>
          <w:lang w:eastAsia="sv-SE"/>
        </w:rPr>
        <w:t xml:space="preserve">avsnitt </w:t>
      </w:r>
      <w:r>
        <w:rPr>
          <w:lang w:eastAsia="sv-SE"/>
        </w:rPr>
        <w:t>12</w:t>
      </w:r>
      <w:r w:rsidRPr="000C2249">
        <w:rPr>
          <w:lang w:eastAsia="sv-SE"/>
        </w:rPr>
        <w:t>.</w:t>
      </w:r>
      <w:r>
        <w:rPr>
          <w:lang w:eastAsia="sv-SE"/>
        </w:rPr>
        <w:t>1</w:t>
      </w:r>
      <w:r w:rsidRPr="000C2249">
        <w:rPr>
          <w:lang w:eastAsia="sv-SE"/>
        </w:rPr>
        <w:t>.</w:t>
      </w:r>
    </w:p>
    <w:p w14:paraId="4E174BC7" w14:textId="180658C5" w:rsidR="0034465A" w:rsidRDefault="0034465A" w:rsidP="00D04BFD">
      <w:pPr>
        <w:pStyle w:val="Brdtextmedindrag"/>
        <w:rPr>
          <w:lang w:eastAsia="sv-SE"/>
        </w:rPr>
      </w:pPr>
      <w:r>
        <w:rPr>
          <w:lang w:eastAsia="sv-SE"/>
        </w:rPr>
        <w:t xml:space="preserve">I </w:t>
      </w:r>
      <w:r w:rsidRPr="000820FE">
        <w:rPr>
          <w:i/>
          <w:lang w:eastAsia="sv-SE"/>
        </w:rPr>
        <w:t>första stycke</w:t>
      </w:r>
      <w:r>
        <w:rPr>
          <w:i/>
          <w:lang w:eastAsia="sv-SE"/>
        </w:rPr>
        <w:t>t</w:t>
      </w:r>
      <w:r w:rsidRPr="00830005">
        <w:rPr>
          <w:lang w:eastAsia="sv-SE"/>
        </w:rPr>
        <w:t xml:space="preserve"> </w:t>
      </w:r>
      <w:r>
        <w:rPr>
          <w:lang w:eastAsia="sv-SE"/>
        </w:rPr>
        <w:t>anges</w:t>
      </w:r>
      <w:r w:rsidRPr="00830005">
        <w:rPr>
          <w:lang w:eastAsia="sv-SE"/>
        </w:rPr>
        <w:t xml:space="preserve"> </w:t>
      </w:r>
      <w:r>
        <w:rPr>
          <w:lang w:eastAsia="sv-SE"/>
        </w:rPr>
        <w:t>att</w:t>
      </w:r>
      <w:r w:rsidRPr="00830005">
        <w:rPr>
          <w:lang w:eastAsia="sv-SE"/>
        </w:rPr>
        <w:t xml:space="preserve"> föreskrifter</w:t>
      </w:r>
      <w:r>
        <w:rPr>
          <w:lang w:eastAsia="sv-SE"/>
        </w:rPr>
        <w:t xml:space="preserve"> för aktiebolag i allmänhet </w:t>
      </w:r>
      <w:r w:rsidRPr="00830005">
        <w:rPr>
          <w:lang w:eastAsia="sv-SE"/>
        </w:rPr>
        <w:t xml:space="preserve">ska tillämpas </w:t>
      </w:r>
      <w:r>
        <w:rPr>
          <w:lang w:eastAsia="sv-SE"/>
        </w:rPr>
        <w:t>om inte annat</w:t>
      </w:r>
      <w:r w:rsidRPr="00EC69DB">
        <w:rPr>
          <w:lang w:eastAsia="sv-SE"/>
        </w:rPr>
        <w:t xml:space="preserve"> är särskilt föreskrivet</w:t>
      </w:r>
      <w:r w:rsidRPr="00830005">
        <w:rPr>
          <w:lang w:eastAsia="sv-SE"/>
        </w:rPr>
        <w:t>.</w:t>
      </w:r>
      <w:r>
        <w:rPr>
          <w:lang w:eastAsia="sv-SE"/>
        </w:rPr>
        <w:t xml:space="preserve"> Det innebär att </w:t>
      </w:r>
      <w:bookmarkStart w:id="6851" w:name="_Hlk3549373"/>
      <w:r>
        <w:rPr>
          <w:lang w:eastAsia="sv-SE"/>
        </w:rPr>
        <w:t>aktie</w:t>
      </w:r>
      <w:r>
        <w:rPr>
          <w:lang w:eastAsia="sv-SE"/>
        </w:rPr>
        <w:softHyphen/>
        <w:t>bolags</w:t>
      </w:r>
      <w:r w:rsidR="000529D8">
        <w:rPr>
          <w:lang w:eastAsia="sv-SE"/>
        </w:rPr>
        <w:softHyphen/>
      </w:r>
      <w:r>
        <w:rPr>
          <w:lang w:eastAsia="sv-SE"/>
        </w:rPr>
        <w:t xml:space="preserve">lagen </w:t>
      </w:r>
      <w:bookmarkEnd w:id="6851"/>
      <w:r>
        <w:rPr>
          <w:lang w:eastAsia="sv-SE"/>
        </w:rPr>
        <w:t xml:space="preserve">och </w:t>
      </w:r>
      <w:r w:rsidRPr="00830005">
        <w:rPr>
          <w:lang w:eastAsia="sv-SE"/>
        </w:rPr>
        <w:t xml:space="preserve">andra författningar som rör aktiebolag </w:t>
      </w:r>
      <w:r>
        <w:rPr>
          <w:lang w:eastAsia="sv-SE"/>
        </w:rPr>
        <w:t xml:space="preserve">som huvudregel </w:t>
      </w:r>
      <w:r w:rsidRPr="00830005">
        <w:rPr>
          <w:lang w:eastAsia="sv-SE"/>
        </w:rPr>
        <w:t>är tillämplig</w:t>
      </w:r>
      <w:r>
        <w:rPr>
          <w:lang w:eastAsia="sv-SE"/>
        </w:rPr>
        <w:t>a</w:t>
      </w:r>
      <w:r w:rsidRPr="00830005">
        <w:rPr>
          <w:lang w:eastAsia="sv-SE"/>
        </w:rPr>
        <w:t xml:space="preserve"> på </w:t>
      </w:r>
      <w:r>
        <w:rPr>
          <w:lang w:eastAsia="sv-SE"/>
        </w:rPr>
        <w:t>tjänstepensionsaktiebolag på samma sätt som på försäk</w:t>
      </w:r>
      <w:r>
        <w:rPr>
          <w:lang w:eastAsia="sv-SE"/>
        </w:rPr>
        <w:softHyphen/>
        <w:t>ringsaktiebolag. Föreskrifter om avvikelser finns i detta kapitel och i de bestämmelser i försäkringsrörelselagen som det hänvisas till i kapitlet. I</w:t>
      </w:r>
      <w:r w:rsidR="00747F5E">
        <w:rPr>
          <w:lang w:eastAsia="sv-SE"/>
        </w:rPr>
        <w:t> </w:t>
      </w:r>
      <w:r>
        <w:rPr>
          <w:lang w:eastAsia="sv-SE"/>
        </w:rPr>
        <w:t>likhet med motsvarande bestämmelse i försäkringsrörelselagen före</w:t>
      </w:r>
      <w:r w:rsidR="00747F5E">
        <w:rPr>
          <w:lang w:eastAsia="sv-SE"/>
        </w:rPr>
        <w:softHyphen/>
      </w:r>
      <w:r>
        <w:rPr>
          <w:lang w:eastAsia="sv-SE"/>
        </w:rPr>
        <w:t>skrivs att när det i aktiebolagslagen hänvisas till bestämmelser i den lagen ska hänvisningen avse denna lag eller försäkringsrörelselagen, om det finns bestämmelser som gäller i stället för aktiebolagslagen. Det innebär att om en bestämmelse i denna lag eller försäkringsrörelselagen innehåller avvikelser från aktiebolagslagen, och det i någon annan bestämmelse i aktiebolagslagen finns hänvisningar till de bestämmelser som denna lag eller försäkringsrörelselagen avviker från, ska hänvisningen i aktiebolags</w:t>
      </w:r>
      <w:r w:rsidR="004F4CA1">
        <w:rPr>
          <w:lang w:eastAsia="sv-SE"/>
        </w:rPr>
        <w:softHyphen/>
      </w:r>
      <w:r>
        <w:rPr>
          <w:lang w:eastAsia="sv-SE"/>
        </w:rPr>
        <w:t>lagen för tjänstepensionsaktiebolagens del avse denna lag eller försäk</w:t>
      </w:r>
      <w:r w:rsidR="004F4CA1">
        <w:rPr>
          <w:lang w:eastAsia="sv-SE"/>
        </w:rPr>
        <w:softHyphen/>
      </w:r>
      <w:r>
        <w:rPr>
          <w:lang w:eastAsia="sv-SE"/>
        </w:rPr>
        <w:t>rings</w:t>
      </w:r>
      <w:r w:rsidR="004F4CA1">
        <w:rPr>
          <w:lang w:eastAsia="sv-SE"/>
        </w:rPr>
        <w:softHyphen/>
      </w:r>
      <w:r>
        <w:rPr>
          <w:lang w:eastAsia="sv-SE"/>
        </w:rPr>
        <w:t>rörelselagen.</w:t>
      </w:r>
    </w:p>
    <w:p w14:paraId="6EC2DEEB" w14:textId="77777777" w:rsidR="0034465A" w:rsidRDefault="0034465A" w:rsidP="0034465A">
      <w:pPr>
        <w:pStyle w:val="Brdtextmedindrag"/>
        <w:rPr>
          <w:lang w:eastAsia="sv-SE"/>
        </w:rPr>
      </w:pPr>
      <w:r>
        <w:rPr>
          <w:lang w:eastAsia="sv-SE"/>
        </w:rPr>
        <w:t xml:space="preserve">Av </w:t>
      </w:r>
      <w:r w:rsidRPr="000820FE">
        <w:rPr>
          <w:i/>
          <w:lang w:eastAsia="sv-SE"/>
        </w:rPr>
        <w:t>andra stycket</w:t>
      </w:r>
      <w:r>
        <w:rPr>
          <w:lang w:eastAsia="sv-SE"/>
        </w:rPr>
        <w:t xml:space="preserve"> följer att Finansinspektionen, i stället för Bolagsverket, ska fatta beslut om undantag från vissa bosättningskrav enligt aktie</w:t>
      </w:r>
      <w:r>
        <w:rPr>
          <w:lang w:eastAsia="sv-SE"/>
        </w:rPr>
        <w:softHyphen/>
        <w:t>bolags</w:t>
      </w:r>
      <w:r>
        <w:rPr>
          <w:lang w:eastAsia="sv-SE"/>
        </w:rPr>
        <w:softHyphen/>
        <w:t>lagen för tjänstepensionsaktiebolagens del, och att vissa föreskrifter i aktie</w:t>
      </w:r>
      <w:r>
        <w:rPr>
          <w:lang w:eastAsia="sv-SE"/>
        </w:rPr>
        <w:softHyphen/>
        <w:t>bolagslagen som gäller handläggning av ärenden om verkställande av fusionsplan ska gälla Finansinspektionen i stället för Bolagsverket i fråga om tjänstepensionsaktiebolag.</w:t>
      </w:r>
    </w:p>
    <w:p w14:paraId="44EEBE1B" w14:textId="77777777" w:rsidR="0034465A" w:rsidRPr="00474B99" w:rsidRDefault="0034465A" w:rsidP="0034465A">
      <w:pPr>
        <w:pStyle w:val="Brdtextmedindrag"/>
        <w:rPr>
          <w:lang w:eastAsia="sv-SE"/>
        </w:rPr>
      </w:pPr>
      <w:r>
        <w:rPr>
          <w:lang w:eastAsia="sv-SE"/>
        </w:rPr>
        <w:t xml:space="preserve">I </w:t>
      </w:r>
      <w:r w:rsidRPr="000820FE">
        <w:rPr>
          <w:i/>
          <w:lang w:eastAsia="sv-SE"/>
        </w:rPr>
        <w:t>tredje stycket</w:t>
      </w:r>
      <w:r>
        <w:rPr>
          <w:lang w:eastAsia="sv-SE"/>
        </w:rPr>
        <w:t xml:space="preserve"> slås fast att bestämmelser om särskild vinstutdelnings</w:t>
      </w:r>
      <w:r>
        <w:rPr>
          <w:lang w:eastAsia="sv-SE"/>
        </w:rPr>
        <w:softHyphen/>
        <w:t>begränsning i aktiebolagslagen inte gäller för tjänstepensionsaktiebolag.</w:t>
      </w:r>
    </w:p>
    <w:p w14:paraId="15FFD878" w14:textId="77777777" w:rsidR="0034465A" w:rsidRDefault="0034465A" w:rsidP="0034465A">
      <w:pPr>
        <w:pStyle w:val="Rubrik4utannumrering"/>
      </w:pPr>
      <w:r>
        <w:rPr>
          <w:lang w:eastAsia="sv-SE"/>
        </w:rPr>
        <w:t>2</w:t>
      </w:r>
      <w:r>
        <w:t> §</w:t>
      </w:r>
    </w:p>
    <w:p w14:paraId="13203216" w14:textId="77777777" w:rsidR="0034465A" w:rsidRDefault="0034465A" w:rsidP="0034465A">
      <w:pPr>
        <w:pStyle w:val="Brdtext"/>
      </w:pPr>
      <w:r>
        <w:t>I paragrafen regleras tillämpningen av associationsrättsliga bestämmelser i försäk</w:t>
      </w:r>
      <w:r>
        <w:softHyphen/>
        <w:t>rings</w:t>
      </w:r>
      <w:r>
        <w:softHyphen/>
        <w:t>rörelselagen på tjänstepensionsaktiebolag. Överväg</w:t>
      </w:r>
      <w:r>
        <w:softHyphen/>
        <w:t>an</w:t>
      </w:r>
      <w:r>
        <w:softHyphen/>
        <w:t>dena finns i avsnitt 12.1.</w:t>
      </w:r>
    </w:p>
    <w:p w14:paraId="552E3C33" w14:textId="4309C5C4" w:rsidR="0034465A" w:rsidRPr="00A34001" w:rsidRDefault="0034465A" w:rsidP="0034465A">
      <w:pPr>
        <w:pStyle w:val="Brdtextmedindrag"/>
      </w:pPr>
      <w:r>
        <w:t xml:space="preserve">I </w:t>
      </w:r>
      <w:r>
        <w:rPr>
          <w:i/>
        </w:rPr>
        <w:t>första stycket</w:t>
      </w:r>
      <w:r>
        <w:t xml:space="preserve"> finns en uppräkning av de bestämmelser i försäk</w:t>
      </w:r>
      <w:r>
        <w:softHyphen/>
        <w:t>rings</w:t>
      </w:r>
      <w:r>
        <w:softHyphen/>
        <w:t xml:space="preserve">rörelselagen som ska tillämpas på tjänstepensionsaktiebolag. </w:t>
      </w:r>
    </w:p>
    <w:p w14:paraId="69C851EF" w14:textId="77777777" w:rsidR="0034465A" w:rsidRPr="00CA6ED1" w:rsidRDefault="0034465A" w:rsidP="0034465A">
      <w:pPr>
        <w:pStyle w:val="Brdtextmedindrag"/>
      </w:pPr>
      <w:r>
        <w:t xml:space="preserve">I </w:t>
      </w:r>
      <w:r>
        <w:rPr>
          <w:i/>
        </w:rPr>
        <w:t xml:space="preserve">andra stycket </w:t>
      </w:r>
      <w:r>
        <w:t>anges hur vissa ord i de paragrafer som det hänvisas till ska förstås när de tillämpas på tjänstepensionsaktiebolag.</w:t>
      </w:r>
    </w:p>
    <w:p w14:paraId="44FC1CC2" w14:textId="77777777" w:rsidR="0034465A" w:rsidRDefault="0034465A" w:rsidP="0034465A">
      <w:pPr>
        <w:pStyle w:val="Rubrik4utannumrering"/>
      </w:pPr>
      <w:r>
        <w:t>3 §</w:t>
      </w:r>
    </w:p>
    <w:p w14:paraId="16E81DA3" w14:textId="77777777" w:rsidR="0034465A" w:rsidRDefault="0034465A" w:rsidP="0034465A">
      <w:pPr>
        <w:pStyle w:val="Brdtext"/>
      </w:pPr>
      <w:r>
        <w:t>I paragrafen finns bestämmelser om hinder för bildande av tjänste</w:t>
      </w:r>
      <w:r>
        <w:softHyphen/>
        <w:t>pen</w:t>
      </w:r>
      <w:r>
        <w:softHyphen/>
        <w:t>sions</w:t>
      </w:r>
      <w:r>
        <w:softHyphen/>
        <w:t>aktiebolag. Paragrafen motsvarar 11 kap. 2 § FRL. Överväg</w:t>
      </w:r>
      <w:r>
        <w:softHyphen/>
        <w:t>an</w:t>
      </w:r>
      <w:r>
        <w:softHyphen/>
        <w:t xml:space="preserve">dena finns i </w:t>
      </w:r>
      <w:r w:rsidRPr="00B51C87">
        <w:t xml:space="preserve">avsnitt </w:t>
      </w:r>
      <w:r>
        <w:t>12</w:t>
      </w:r>
      <w:r w:rsidRPr="00B51C87">
        <w:t>.</w:t>
      </w:r>
      <w:r>
        <w:t>1</w:t>
      </w:r>
      <w:r w:rsidRPr="00B51C87">
        <w:t>.</w:t>
      </w:r>
    </w:p>
    <w:p w14:paraId="61C5C3EA" w14:textId="77777777" w:rsidR="0034465A" w:rsidRDefault="0034465A" w:rsidP="00D04BFD">
      <w:pPr>
        <w:pStyle w:val="Brdtextmedindrag"/>
      </w:pPr>
      <w:r>
        <w:t>Enligt paragrafen får bolag inte bildas om teckning av aktier innebär ett kvalificerat innehav för någon som inte har bedömts lämplig enligt 2 </w:t>
      </w:r>
      <w:r w:rsidDel="00C65023">
        <w:t xml:space="preserve">kap. </w:t>
      </w:r>
      <w:r>
        <w:t>4 § första stycket 3. Vad som avses med</w:t>
      </w:r>
      <w:r w:rsidRPr="00551E1F" w:rsidDel="001D7A09">
        <w:t xml:space="preserve"> ett</w:t>
      </w:r>
      <w:r w:rsidRPr="00551E1F">
        <w:t xml:space="preserve"> kvalificerat innehav </w:t>
      </w:r>
      <w:r>
        <w:t xml:space="preserve">anges i </w:t>
      </w:r>
      <w:r w:rsidRPr="00551E1F">
        <w:t>1 kap. 9 §.</w:t>
      </w:r>
      <w:r>
        <w:t xml:space="preserve"> Det finns ingenting som hindrar att en bedömning görs inför bolagsbildandet om det inte har gjorts tidigare.</w:t>
      </w:r>
    </w:p>
    <w:p w14:paraId="7AF9CFB5" w14:textId="77777777" w:rsidR="0034465A" w:rsidRDefault="0034465A" w:rsidP="00D04BFD">
      <w:pPr>
        <w:pStyle w:val="Rubrik4utannumrering"/>
        <w:spacing w:before="120"/>
      </w:pPr>
      <w:r>
        <w:lastRenderedPageBreak/>
        <w:t>4 §</w:t>
      </w:r>
    </w:p>
    <w:p w14:paraId="5CA23B94" w14:textId="77777777" w:rsidR="0034465A" w:rsidRDefault="0034465A" w:rsidP="0034465A">
      <w:pPr>
        <w:pStyle w:val="Brdtext"/>
      </w:pPr>
      <w:r>
        <w:t>I p</w:t>
      </w:r>
      <w:r w:rsidRPr="00190356">
        <w:t xml:space="preserve">aragrafen </w:t>
      </w:r>
      <w:r>
        <w:t>behandlas bolagsordningens innehåll. Paragrafen är utfor</w:t>
      </w:r>
      <w:r>
        <w:softHyphen/>
        <w:t>m</w:t>
      </w:r>
      <w:r>
        <w:softHyphen/>
        <w:t xml:space="preserve">ad efter förebild av 11 kap. 3 § FRL. Övervägandena finns i </w:t>
      </w:r>
      <w:r w:rsidRPr="00B51C87">
        <w:t xml:space="preserve">avsnitt </w:t>
      </w:r>
      <w:r>
        <w:t>12</w:t>
      </w:r>
      <w:r w:rsidRPr="00B51C87">
        <w:t>.</w:t>
      </w:r>
      <w:r>
        <w:t>1</w:t>
      </w:r>
      <w:r w:rsidRPr="00B51C87">
        <w:t>.</w:t>
      </w:r>
    </w:p>
    <w:p w14:paraId="56D47B19" w14:textId="77777777" w:rsidR="0034465A" w:rsidRDefault="0034465A" w:rsidP="0034465A">
      <w:pPr>
        <w:pStyle w:val="Brdtextmedindrag"/>
      </w:pPr>
      <w:r>
        <w:t xml:space="preserve">Enligt </w:t>
      </w:r>
      <w:r w:rsidRPr="000820FE">
        <w:rPr>
          <w:i/>
        </w:rPr>
        <w:t>första stycket</w:t>
      </w:r>
      <w:r>
        <w:t xml:space="preserve"> ska bolagsordningen innehålla uppgifter om försäk</w:t>
      </w:r>
      <w:r>
        <w:softHyphen/>
        <w:t>rings</w:t>
      </w:r>
      <w:r>
        <w:softHyphen/>
        <w:t>klasser och om verksamhet utanför EES. Försäkringsklasser inom tjänste</w:t>
      </w:r>
      <w:r>
        <w:softHyphen/>
        <w:t xml:space="preserve">pensionsverksamhet som drivs av tjänstepensionsföretag regleras i 2 kap. 11 §. </w:t>
      </w:r>
    </w:p>
    <w:p w14:paraId="30836239" w14:textId="5F0DD046" w:rsidR="0034465A" w:rsidRDefault="0034465A" w:rsidP="0034465A">
      <w:pPr>
        <w:pStyle w:val="Brdtextmedindrag"/>
      </w:pPr>
      <w:r>
        <w:t xml:space="preserve">I </w:t>
      </w:r>
      <w:r w:rsidRPr="000820FE">
        <w:rPr>
          <w:i/>
        </w:rPr>
        <w:t>andra stycket</w:t>
      </w:r>
      <w:r>
        <w:t xml:space="preserve"> föreskrivs att bolagsordningen ska innehålla uppgift om hur bolagsstämman får förfoga över bolagets vinst eller på annat sätt täcka bolagets förlust. Detta gäller i stället för kravet i 3 kap. 3 § ABL att bolags</w:t>
      </w:r>
      <w:r w:rsidR="00150433">
        <w:softHyphen/>
      </w:r>
      <w:r>
        <w:t xml:space="preserve">ordningen ska ange om bolagets verksamhet helt eller delvis ska ha ett annat syfte än att ge vinst åt aktieägarna. </w:t>
      </w:r>
    </w:p>
    <w:p w14:paraId="3B5BED03" w14:textId="77777777" w:rsidR="0034465A" w:rsidRPr="00150433" w:rsidRDefault="0034465A" w:rsidP="00AA5B6B">
      <w:pPr>
        <w:pStyle w:val="Rubrik4utannumrering"/>
      </w:pPr>
      <w:r w:rsidRPr="00150433">
        <w:t>5 §</w:t>
      </w:r>
    </w:p>
    <w:p w14:paraId="50A070CB" w14:textId="77777777" w:rsidR="0034465A" w:rsidRPr="00A53548" w:rsidRDefault="0034465A" w:rsidP="0034465A">
      <w:pPr>
        <w:pStyle w:val="Brdtext"/>
      </w:pPr>
      <w:bookmarkStart w:id="6852" w:name="_Hlk7961244"/>
      <w:r>
        <w:t>I p</w:t>
      </w:r>
      <w:r w:rsidRPr="00190356">
        <w:t xml:space="preserve">aragrafen </w:t>
      </w:r>
      <w:r>
        <w:t>behandlas</w:t>
      </w:r>
      <w:r w:rsidRPr="00190356">
        <w:t xml:space="preserve"> kravet </w:t>
      </w:r>
      <w:r>
        <w:t>på</w:t>
      </w:r>
      <w:r w:rsidRPr="00190356">
        <w:t xml:space="preserve"> </w:t>
      </w:r>
      <w:r>
        <w:t xml:space="preserve">att ha ett </w:t>
      </w:r>
      <w:r w:rsidRPr="00190356">
        <w:t>revisionsutskott</w:t>
      </w:r>
      <w:r>
        <w:t xml:space="preserve"> i styrelsen.</w:t>
      </w:r>
      <w:r w:rsidRPr="00190356">
        <w:t xml:space="preserve"> </w:t>
      </w:r>
      <w:r>
        <w:t>Paragrafen är utformad efter förebild av 11 kap. 7 b § FRL. Överväg</w:t>
      </w:r>
      <w:r>
        <w:softHyphen/>
        <w:t>an</w:t>
      </w:r>
      <w:r>
        <w:softHyphen/>
        <w:t xml:space="preserve">dena finns i </w:t>
      </w:r>
      <w:r w:rsidRPr="00B51C87">
        <w:t xml:space="preserve">avsnitt </w:t>
      </w:r>
      <w:r>
        <w:t>12</w:t>
      </w:r>
      <w:r w:rsidRPr="00B51C87">
        <w:t>.</w:t>
      </w:r>
      <w:r>
        <w:t>1</w:t>
      </w:r>
      <w:r w:rsidRPr="00B51C87">
        <w:t>.</w:t>
      </w:r>
    </w:p>
    <w:p w14:paraId="3613FA62" w14:textId="71303C44" w:rsidR="0034465A" w:rsidRDefault="0034465A" w:rsidP="0034465A">
      <w:pPr>
        <w:pStyle w:val="Brdtextmedindrag"/>
      </w:pPr>
      <w:r>
        <w:t>I</w:t>
      </w:r>
      <w:r w:rsidRPr="00190356">
        <w:t xml:space="preserve"> 8</w:t>
      </w:r>
      <w:r>
        <w:t> kap.</w:t>
      </w:r>
      <w:r w:rsidRPr="00190356">
        <w:t xml:space="preserve"> 49</w:t>
      </w:r>
      <w:r>
        <w:t> </w:t>
      </w:r>
      <w:r w:rsidRPr="00190356">
        <w:t>a</w:t>
      </w:r>
      <w:r>
        <w:t> § ABL</w:t>
      </w:r>
      <w:r w:rsidRPr="00190356">
        <w:t xml:space="preserve"> </w:t>
      </w:r>
      <w:r>
        <w:t>regleras i vilka aktiebolag styrelsen ska ha ett revi</w:t>
      </w:r>
      <w:r>
        <w:softHyphen/>
        <w:t>si</w:t>
      </w:r>
      <w:r>
        <w:softHyphen/>
        <w:t>onsutskott, nämligen i</w:t>
      </w:r>
      <w:r w:rsidRPr="007849C7">
        <w:t xml:space="preserve"> </w:t>
      </w:r>
      <w:r>
        <w:t>dem som har värdepapper</w:t>
      </w:r>
      <w:r w:rsidRPr="00CB303E">
        <w:t xml:space="preserve"> upptagna till handel på en reglerad marknad</w:t>
      </w:r>
      <w:r>
        <w:t xml:space="preserve">. Av </w:t>
      </w:r>
      <w:r w:rsidR="00150433">
        <w:t>denna</w:t>
      </w:r>
      <w:r>
        <w:t xml:space="preserve"> paragraf följer att alla tjänste</w:t>
      </w:r>
      <w:r>
        <w:softHyphen/>
        <w:t>pensions</w:t>
      </w:r>
      <w:r>
        <w:softHyphen/>
      </w:r>
      <w:r w:rsidRPr="00190356">
        <w:t>aktie</w:t>
      </w:r>
      <w:r>
        <w:softHyphen/>
      </w:r>
      <w:r w:rsidRPr="00190356">
        <w:t>bolag</w:t>
      </w:r>
      <w:r>
        <w:t xml:space="preserve"> ska ha ett </w:t>
      </w:r>
      <w:r w:rsidRPr="00190356">
        <w:t>revisionsutskott</w:t>
      </w:r>
      <w:r>
        <w:t xml:space="preserve"> oavsett om </w:t>
      </w:r>
      <w:r w:rsidRPr="007C265E">
        <w:t>de har värde</w:t>
      </w:r>
      <w:r>
        <w:softHyphen/>
      </w:r>
      <w:r w:rsidRPr="007C265E">
        <w:t>papper upptagna till handel på en reglerad marknad</w:t>
      </w:r>
      <w:r>
        <w:t xml:space="preserve"> eller inte</w:t>
      </w:r>
      <w:r w:rsidRPr="00190356">
        <w:t>.</w:t>
      </w:r>
    </w:p>
    <w:bookmarkEnd w:id="6852"/>
    <w:p w14:paraId="377944E3" w14:textId="77777777" w:rsidR="0034465A" w:rsidRPr="00277FD5" w:rsidRDefault="0034465A" w:rsidP="0034465A">
      <w:pPr>
        <w:pStyle w:val="Rubrik4utannumrering"/>
      </w:pPr>
      <w:r w:rsidRPr="00277FD5">
        <w:t xml:space="preserve">6 § </w:t>
      </w:r>
    </w:p>
    <w:p w14:paraId="425496A6" w14:textId="77777777" w:rsidR="0034465A" w:rsidRPr="00A53548" w:rsidRDefault="0034465A" w:rsidP="0034465A">
      <w:pPr>
        <w:pStyle w:val="Brdtext"/>
      </w:pPr>
      <w:r>
        <w:t xml:space="preserve">Paragrafen reglerar en revisors uppdragstid. Paragrafen är utformad efter förebild av 11 kap. 13 a § FRL. Övervägandena finns i </w:t>
      </w:r>
      <w:r w:rsidRPr="00B51C87">
        <w:t xml:space="preserve">avsnitt </w:t>
      </w:r>
      <w:r>
        <w:t>12</w:t>
      </w:r>
      <w:r w:rsidRPr="00B51C87">
        <w:t>.</w:t>
      </w:r>
      <w:r>
        <w:t>1.</w:t>
      </w:r>
    </w:p>
    <w:p w14:paraId="42244482" w14:textId="449D1AB8" w:rsidR="0034465A" w:rsidRPr="00A53548" w:rsidRDefault="0034465A" w:rsidP="00D04BFD">
      <w:pPr>
        <w:pStyle w:val="Brdtextmedindrag"/>
      </w:pPr>
      <w:bookmarkStart w:id="6853" w:name="_Hlk7962392"/>
      <w:r>
        <w:t>P</w:t>
      </w:r>
      <w:r w:rsidRPr="00897FE1">
        <w:t>aragrafen</w:t>
      </w:r>
      <w:r>
        <w:t xml:space="preserve"> innebär</w:t>
      </w:r>
      <w:r w:rsidRPr="00897FE1">
        <w:t xml:space="preserve"> att </w:t>
      </w:r>
      <w:r>
        <w:t>9 kap. 21 a § första stycket ABL, som</w:t>
      </w:r>
      <w:r w:rsidRPr="00703A8C">
        <w:t xml:space="preserve"> föreskriver att ett uppdrag som revisor får gälla högst sju år i följd i fråga om aktie</w:t>
      </w:r>
      <w:r w:rsidR="00150433">
        <w:softHyphen/>
      </w:r>
      <w:r w:rsidRPr="00703A8C">
        <w:t>bolag som har värdepapper upptagna till handel på en reglerad marknad, gäller för alla tjänstepensionsaktiebolag.</w:t>
      </w:r>
      <w:r w:rsidRPr="00897FE1">
        <w:t xml:space="preserve"> </w:t>
      </w:r>
      <w:r>
        <w:t>E</w:t>
      </w:r>
      <w:r w:rsidRPr="00897FE1">
        <w:t xml:space="preserve">tt </w:t>
      </w:r>
      <w:r>
        <w:t>tjänstepensions</w:t>
      </w:r>
      <w:r w:rsidR="004F4CA1">
        <w:softHyphen/>
      </w:r>
      <w:r w:rsidRPr="00897FE1">
        <w:t xml:space="preserve">aktiebolag </w:t>
      </w:r>
      <w:r>
        <w:t xml:space="preserve">har dock </w:t>
      </w:r>
      <w:r w:rsidRPr="00897FE1">
        <w:t xml:space="preserve">inte möjlighet att förlänga revisionsuppdraget </w:t>
      </w:r>
      <w:r>
        <w:t>enligt 9 kap. 21 a § andra stycket ABL</w:t>
      </w:r>
      <w:bookmarkEnd w:id="6853"/>
      <w:r>
        <w:t>.</w:t>
      </w:r>
      <w:r w:rsidRPr="00897FE1">
        <w:t xml:space="preserve"> </w:t>
      </w:r>
    </w:p>
    <w:p w14:paraId="0464FFC7" w14:textId="77777777" w:rsidR="0034465A" w:rsidRDefault="0034465A" w:rsidP="0034465A">
      <w:pPr>
        <w:pStyle w:val="Rubrik4utannumrering"/>
      </w:pPr>
      <w:r>
        <w:t>7 §</w:t>
      </w:r>
    </w:p>
    <w:p w14:paraId="31B532E3" w14:textId="77777777" w:rsidR="0034465A" w:rsidRPr="00A53548" w:rsidRDefault="0034465A" w:rsidP="0034465A">
      <w:pPr>
        <w:pStyle w:val="Brdtext"/>
      </w:pPr>
      <w:r>
        <w:t xml:space="preserve">Paragrafen reglerar en domstols entledigande av en revisor. Paragrafen är utformad efter förebild av 11 kap. 13 b § FRL. Övervägandena finns i </w:t>
      </w:r>
      <w:r w:rsidRPr="00B46A13">
        <w:t xml:space="preserve">avsnitt </w:t>
      </w:r>
      <w:r>
        <w:t>12.1</w:t>
      </w:r>
      <w:r w:rsidRPr="00B46A13">
        <w:t>.</w:t>
      </w:r>
    </w:p>
    <w:p w14:paraId="0F6DEDC8" w14:textId="77777777" w:rsidR="0034465A" w:rsidRDefault="0034465A" w:rsidP="0034465A">
      <w:pPr>
        <w:pStyle w:val="Brdtextmedindrag"/>
      </w:pPr>
      <w:r>
        <w:t>Bestämmelsen innebär</w:t>
      </w:r>
      <w:r w:rsidRPr="00897FE1">
        <w:t xml:space="preserve"> att möjlig</w:t>
      </w:r>
      <w:r>
        <w:softHyphen/>
      </w:r>
      <w:r w:rsidRPr="00897FE1">
        <w:t xml:space="preserve">heten </w:t>
      </w:r>
      <w:r>
        <w:t>enligt 9 kap. 22 a § ABL</w:t>
      </w:r>
      <w:r w:rsidRPr="00897FE1" w:rsidDel="00F54B10">
        <w:t xml:space="preserve"> </w:t>
      </w:r>
      <w:r w:rsidRPr="00897FE1">
        <w:t xml:space="preserve">att vid domstol begära att revisorn ska entledigas gäller för alla </w:t>
      </w:r>
      <w:r>
        <w:t>tjänstepensions</w:t>
      </w:r>
      <w:r>
        <w:softHyphen/>
      </w:r>
      <w:r w:rsidRPr="00897FE1">
        <w:t>aktiebolag</w:t>
      </w:r>
      <w:r>
        <w:t xml:space="preserve"> oavsett om </w:t>
      </w:r>
      <w:bookmarkStart w:id="6854" w:name="_Hlk7944797"/>
      <w:r>
        <w:t>de har värdepapper</w:t>
      </w:r>
      <w:r w:rsidRPr="00CB303E">
        <w:t xml:space="preserve"> upptagna till handel på en reglerad marknad</w:t>
      </w:r>
      <w:bookmarkEnd w:id="6854"/>
      <w:r>
        <w:t xml:space="preserve"> eller inte</w:t>
      </w:r>
      <w:r w:rsidRPr="00897FE1">
        <w:t>.</w:t>
      </w:r>
      <w:r>
        <w:t xml:space="preserve"> </w:t>
      </w:r>
    </w:p>
    <w:p w14:paraId="0747D7CB" w14:textId="77777777" w:rsidR="0034465A" w:rsidRDefault="0034465A" w:rsidP="0034465A">
      <w:pPr>
        <w:pStyle w:val="Rubrik4utannumrering"/>
      </w:pPr>
      <w:r>
        <w:t>8 §</w:t>
      </w:r>
    </w:p>
    <w:p w14:paraId="6A2E3AD2" w14:textId="77777777" w:rsidR="0034465A" w:rsidRPr="00A53548" w:rsidRDefault="0034465A" w:rsidP="0034465A">
      <w:pPr>
        <w:pStyle w:val="Brdtext"/>
      </w:pPr>
      <w:r>
        <w:t xml:space="preserve">Paragrafen är en upplysningsbestämmelse som är utformad efter förebild av 11 kap. 13 c § FRL. Övervägandena finns i </w:t>
      </w:r>
      <w:r w:rsidRPr="00B46A13">
        <w:t xml:space="preserve">avsnitt </w:t>
      </w:r>
      <w:r>
        <w:t>12.1</w:t>
      </w:r>
      <w:r w:rsidRPr="00B46A13">
        <w:t>.</w:t>
      </w:r>
    </w:p>
    <w:p w14:paraId="0A936D59" w14:textId="77777777" w:rsidR="0034465A" w:rsidRDefault="0034465A" w:rsidP="0034465A">
      <w:pPr>
        <w:pStyle w:val="Brdtextmedindrag"/>
      </w:pPr>
      <w:r>
        <w:t>Paragrafen upplyser om att det även i</w:t>
      </w:r>
      <w:r w:rsidRPr="00104BA8">
        <w:t xml:space="preserve"> Europaparlamentets och rådets förordning (EU) nr 537/2014 av den 16 april 2014 om särskilda krav </w:t>
      </w:r>
      <w:r w:rsidRPr="00104BA8">
        <w:lastRenderedPageBreak/>
        <w:t>avseende lagstadgad revision av företag av allmänt intresse och om upp</w:t>
      </w:r>
      <w:r>
        <w:softHyphen/>
      </w:r>
      <w:r w:rsidRPr="00104BA8">
        <w:t xml:space="preserve">hävande av kommissionens beslut 2005/909/EG </w:t>
      </w:r>
      <w:r>
        <w:t xml:space="preserve">(revisorsförordningen) finns </w:t>
      </w:r>
      <w:r w:rsidRPr="00104BA8">
        <w:t>revision</w:t>
      </w:r>
      <w:r>
        <w:t>s</w:t>
      </w:r>
      <w:r>
        <w:softHyphen/>
        <w:t>bestäm</w:t>
      </w:r>
      <w:r>
        <w:softHyphen/>
        <w:t>melser som gäller för</w:t>
      </w:r>
      <w:r w:rsidRPr="00104BA8">
        <w:t xml:space="preserve"> tjänstepensionsaktiebolag</w:t>
      </w:r>
      <w:r>
        <w:t>.</w:t>
      </w:r>
      <w:r w:rsidRPr="00104BA8">
        <w:t xml:space="preserve"> </w:t>
      </w:r>
      <w:r>
        <w:t>Ett tjänstepensionsaktiebolag är ett företag av allmänt intresse enligt 2 </w:t>
      </w:r>
      <w:r w:rsidRPr="00104BA8">
        <w:t>§</w:t>
      </w:r>
      <w:r>
        <w:t> 9 e</w:t>
      </w:r>
      <w:r w:rsidRPr="00104BA8">
        <w:t xml:space="preserve"> revisorslagen (2001:883)</w:t>
      </w:r>
      <w:r>
        <w:t>. Till skillnad från det som gäller för bolag som omfattas av motsvarande upplysningsbestämmelse i aktiebolagslagen ska revisorsförordningen tillämpas på alla tjänstepensionsaktiebolag, oavsett om de har värdepapper upptagna till handel på en reglerad marknad eller inte.</w:t>
      </w:r>
    </w:p>
    <w:p w14:paraId="54D6A7C1" w14:textId="77777777" w:rsidR="0034465A" w:rsidRDefault="0034465A" w:rsidP="0034465A">
      <w:pPr>
        <w:pStyle w:val="Rubrik4utannumrering"/>
      </w:pPr>
      <w:r>
        <w:t>9 §</w:t>
      </w:r>
    </w:p>
    <w:p w14:paraId="49EE6856" w14:textId="77777777" w:rsidR="0034465A" w:rsidRDefault="0034465A" w:rsidP="0034465A">
      <w:pPr>
        <w:pStyle w:val="Brdtext"/>
      </w:pPr>
      <w:r>
        <w:t>I paragrafen finns föreskrifter om överlåtande bolag vid fusion. Paragrafen är utformad efter förebild av 11 kap. 31 § FRL. Övervägandena finns i avsnitt 12.1.</w:t>
      </w:r>
    </w:p>
    <w:p w14:paraId="5A25812F" w14:textId="77777777" w:rsidR="0034465A" w:rsidRPr="00A53548" w:rsidRDefault="0034465A" w:rsidP="0034465A">
      <w:pPr>
        <w:pStyle w:val="Brdtextmedindrag"/>
      </w:pPr>
      <w:r>
        <w:t>Paragrafen slår fast i vilka fall ett tjänstepensionsaktiebolag får vara överlåtande bolag vid fusion, nämligen bara sådana som innebär över</w:t>
      </w:r>
      <w:r>
        <w:softHyphen/>
        <w:t>låtande inom samma juridiska organisationsform.</w:t>
      </w:r>
    </w:p>
    <w:p w14:paraId="6BD9CF06" w14:textId="77777777" w:rsidR="0034465A" w:rsidRPr="00601063" w:rsidRDefault="0034465A" w:rsidP="0034465A">
      <w:pPr>
        <w:pStyle w:val="Rubrik4utannumrering"/>
      </w:pPr>
      <w:r>
        <w:t>10 §</w:t>
      </w:r>
    </w:p>
    <w:p w14:paraId="1DE8090D" w14:textId="77777777" w:rsidR="0034465A" w:rsidRDefault="0034465A" w:rsidP="0034465A">
      <w:pPr>
        <w:pStyle w:val="Brdtext"/>
      </w:pPr>
      <w:r>
        <w:t xml:space="preserve">I paragrafen anges vilka bestämmelser som ska gälla för fusion. Paragrafen motsvarar 11 kap. 32 § FRL. Övervägandena finns i </w:t>
      </w:r>
      <w:r w:rsidRPr="00B46A13">
        <w:t xml:space="preserve">avsnitt </w:t>
      </w:r>
      <w:r>
        <w:t>12</w:t>
      </w:r>
      <w:r w:rsidRPr="00B46A13">
        <w:t>.</w:t>
      </w:r>
      <w:r>
        <w:t>1.</w:t>
      </w:r>
    </w:p>
    <w:p w14:paraId="69AFF28A" w14:textId="77777777" w:rsidR="0034465A" w:rsidRPr="00277FD5" w:rsidRDefault="0034465A" w:rsidP="0034465A">
      <w:pPr>
        <w:pStyle w:val="Rubrik4utannumrering"/>
      </w:pPr>
      <w:r w:rsidRPr="00277FD5">
        <w:t>11 §</w:t>
      </w:r>
    </w:p>
    <w:p w14:paraId="1DF88887" w14:textId="77777777" w:rsidR="0034465A" w:rsidRDefault="0034465A" w:rsidP="0034465A">
      <w:pPr>
        <w:pStyle w:val="Brdtext"/>
      </w:pPr>
      <w:r>
        <w:t>Paragrafen reglerar förfarandet för ansökan om tillstånd att verkställa en fusionsplan. Paragrafen motsvarar i sak 11 kap. 33 § FRL. Övervägandena finns i avsnitt 12.1.</w:t>
      </w:r>
    </w:p>
    <w:p w14:paraId="629A6833" w14:textId="77777777" w:rsidR="0034465A" w:rsidRPr="00601063" w:rsidRDefault="0034465A" w:rsidP="0034465A">
      <w:pPr>
        <w:pStyle w:val="Rubrik4utannumrering"/>
      </w:pPr>
      <w:r>
        <w:t>12 §</w:t>
      </w:r>
    </w:p>
    <w:p w14:paraId="589C5F77" w14:textId="77777777" w:rsidR="0034465A" w:rsidRDefault="0034465A" w:rsidP="0034465A">
      <w:pPr>
        <w:pStyle w:val="Brdtext"/>
      </w:pPr>
      <w:r>
        <w:t>Paragrafen reglerar vad som ska prövas vid en ansökan om tillstånd att verkställa en fusionsplan. Paragrafen motsvarar 11 kap. 34 § FRL. Över</w:t>
      </w:r>
      <w:r>
        <w:softHyphen/>
        <w:t xml:space="preserve">vägandena finns i avsnitt 12.1. </w:t>
      </w:r>
    </w:p>
    <w:p w14:paraId="02074A80" w14:textId="77777777" w:rsidR="0034465A" w:rsidRPr="00416AB0" w:rsidRDefault="0034465A" w:rsidP="00D04BFD">
      <w:pPr>
        <w:pStyle w:val="Brdtextmedindrag"/>
      </w:pPr>
      <w:r>
        <w:t>Finansinspektionen ska enligt paragrafen pröva om försäkringstagare, försäkrade och andra borgenärer tillförsäkras en betryggande säkerhet. Med andra borgenärer avses bl.a. andra än försäkringstagare och försäkrade som är ersättningsberättigade på grund av försäkringar hos något av de fusionerande bolagen.</w:t>
      </w:r>
    </w:p>
    <w:p w14:paraId="6CC1C40C" w14:textId="77777777" w:rsidR="0034465A" w:rsidRPr="00601063" w:rsidRDefault="0034465A" w:rsidP="0034465A">
      <w:pPr>
        <w:pStyle w:val="Rubrik4utannumrering"/>
      </w:pPr>
      <w:r>
        <w:t>13 §</w:t>
      </w:r>
    </w:p>
    <w:p w14:paraId="608AFF5D" w14:textId="77777777" w:rsidR="0034465A" w:rsidRDefault="0034465A" w:rsidP="0034465A">
      <w:pPr>
        <w:pStyle w:val="Brdtext"/>
      </w:pPr>
      <w:r>
        <w:t>I paragrafen finns bestämmelser om när en ansökan om tillstånd att verkställa en fusionsplan ska avslås. Paragrafen motsvarar 11 kap. 35 § FRL. Övervägandena finns i avsnitt 12.1.</w:t>
      </w:r>
    </w:p>
    <w:p w14:paraId="4F737F0E" w14:textId="77777777" w:rsidR="0034465A" w:rsidRPr="00601063" w:rsidRDefault="0034465A" w:rsidP="0034465A">
      <w:pPr>
        <w:pStyle w:val="Rubrik4utannumrering"/>
      </w:pPr>
      <w:r>
        <w:t>14 §</w:t>
      </w:r>
    </w:p>
    <w:p w14:paraId="1CDE27FC" w14:textId="77777777" w:rsidR="0034465A" w:rsidRDefault="0034465A" w:rsidP="0034465A">
      <w:pPr>
        <w:pStyle w:val="Brdtext"/>
      </w:pPr>
      <w:r>
        <w:t>Paragrafen reglerar registrering av fusionen. Paragrafen motsvarar 11 kap. 36 § FRL. Övervägandena finns i avsnitt 12.1.</w:t>
      </w:r>
    </w:p>
    <w:p w14:paraId="7DFF4C8F" w14:textId="77777777" w:rsidR="00D04BFD" w:rsidRPr="00D04BFD" w:rsidRDefault="00D04BFD" w:rsidP="00D04BFD">
      <w:pPr>
        <w:pStyle w:val="Brdtextmedindrag"/>
      </w:pPr>
    </w:p>
    <w:p w14:paraId="11B0B79B" w14:textId="77777777" w:rsidR="0034465A" w:rsidRPr="00601063" w:rsidRDefault="0034465A" w:rsidP="00D04BFD">
      <w:pPr>
        <w:pStyle w:val="Rubrik4utannumrering"/>
        <w:spacing w:before="120"/>
      </w:pPr>
      <w:r>
        <w:lastRenderedPageBreak/>
        <w:t>15 §</w:t>
      </w:r>
    </w:p>
    <w:p w14:paraId="43806C9B" w14:textId="77777777" w:rsidR="0034465A" w:rsidRPr="00A53548" w:rsidRDefault="0034465A" w:rsidP="0034465A">
      <w:pPr>
        <w:pStyle w:val="Brdtext"/>
      </w:pPr>
      <w:r>
        <w:t>I paragrafen regleras absorption av ett helägt dotterbolag. Paragrafen motsvarar i sak 11 kap. 37 § FRL. Övervägandena finns i avsnitt 12.1.</w:t>
      </w:r>
    </w:p>
    <w:p w14:paraId="30D35219" w14:textId="77777777" w:rsidR="0034465A" w:rsidRDefault="0034465A" w:rsidP="0034465A">
      <w:pPr>
        <w:pStyle w:val="Rubrik4utannumrering"/>
      </w:pPr>
      <w:r>
        <w:t>16 §</w:t>
      </w:r>
    </w:p>
    <w:p w14:paraId="3601501D" w14:textId="389C1B2B" w:rsidR="0034465A" w:rsidRDefault="0034465A" w:rsidP="0034465A">
      <w:pPr>
        <w:pStyle w:val="Brdtext"/>
      </w:pPr>
      <w:r>
        <w:t xml:space="preserve">Paragrafen reglerar tvångslikvidation av tjänstepensionsaktiebolag. </w:t>
      </w:r>
      <w:r w:rsidRPr="001B10B6">
        <w:t>Para</w:t>
      </w:r>
      <w:r>
        <w:softHyphen/>
      </w:r>
      <w:r w:rsidRPr="001B10B6">
        <w:t xml:space="preserve">grafen </w:t>
      </w:r>
      <w:r>
        <w:t xml:space="preserve">motsvarar huvudsakligen innebörden av </w:t>
      </w:r>
      <w:r w:rsidRPr="001B10B6">
        <w:t>11</w:t>
      </w:r>
      <w:r>
        <w:t> kap.</w:t>
      </w:r>
      <w:r w:rsidRPr="001B10B6">
        <w:t xml:space="preserve"> 45</w:t>
      </w:r>
      <w:r>
        <w:t> §</w:t>
      </w:r>
      <w:r w:rsidRPr="001B10B6">
        <w:t xml:space="preserve"> FRL.</w:t>
      </w:r>
      <w:r w:rsidRPr="002F4D13">
        <w:t xml:space="preserve"> </w:t>
      </w:r>
      <w:r w:rsidRPr="001B10B6">
        <w:t>Över</w:t>
      </w:r>
      <w:r w:rsidR="00150433">
        <w:softHyphen/>
      </w:r>
      <w:r w:rsidRPr="001B10B6">
        <w:t>väg</w:t>
      </w:r>
      <w:r>
        <w:softHyphen/>
      </w:r>
      <w:r w:rsidRPr="001B10B6">
        <w:t xml:space="preserve">andena finns i avsnitt </w:t>
      </w:r>
      <w:r>
        <w:t>12</w:t>
      </w:r>
      <w:r w:rsidRPr="001B10B6">
        <w:t>.</w:t>
      </w:r>
      <w:r>
        <w:t>1</w:t>
      </w:r>
      <w:r w:rsidRPr="001B10B6">
        <w:t>.</w:t>
      </w:r>
    </w:p>
    <w:p w14:paraId="6B6B49DD" w14:textId="197C4E17" w:rsidR="0034465A" w:rsidRDefault="0034465A" w:rsidP="0034465A">
      <w:pPr>
        <w:pStyle w:val="Brdtextmedindrag"/>
      </w:pPr>
      <w:r>
        <w:t xml:space="preserve">I </w:t>
      </w:r>
      <w:r w:rsidRPr="000C4D2D">
        <w:rPr>
          <w:i/>
        </w:rPr>
        <w:t xml:space="preserve">första stycket </w:t>
      </w:r>
      <w:r>
        <w:t>anges</w:t>
      </w:r>
      <w:r w:rsidRPr="00CB6EE9">
        <w:t xml:space="preserve"> </w:t>
      </w:r>
      <w:r>
        <w:t>ytterligare likvidationsgrunder för tjänstepensions</w:t>
      </w:r>
      <w:r>
        <w:softHyphen/>
        <w:t>aktiebolag utöver dem som följer av aktiebolagslagen. Genom att kravet på likvidation inte gäller om ett företag efter att tillståndet återkallats i</w:t>
      </w:r>
      <w:r w:rsidR="00150433">
        <w:t> </w:t>
      </w:r>
      <w:r>
        <w:t>stället har fått tillstånd att driva försäkringsrörelse eller annan finansiell rörelse säkerställs bl.a. att tvångslikvidation undviks</w:t>
      </w:r>
      <w:r w:rsidRPr="001B10B6">
        <w:t xml:space="preserve"> </w:t>
      </w:r>
      <w:r>
        <w:t xml:space="preserve">vid omvandling av företag enligt 2 kap. 5 §. </w:t>
      </w:r>
    </w:p>
    <w:p w14:paraId="0DFDA19E" w14:textId="77777777" w:rsidR="0034465A" w:rsidRDefault="0034465A" w:rsidP="0034465A">
      <w:pPr>
        <w:pStyle w:val="Brdtextmedindrag"/>
      </w:pPr>
      <w:r>
        <w:rPr>
          <w:i/>
        </w:rPr>
        <w:t xml:space="preserve">Andra </w:t>
      </w:r>
      <w:r w:rsidRPr="00C60600">
        <w:rPr>
          <w:i/>
        </w:rPr>
        <w:t>stycket</w:t>
      </w:r>
      <w:r>
        <w:t xml:space="preserve"> reglerar vilka som får väcka en fråga om tvångslikvidation genom ansökan eller anmälan. </w:t>
      </w:r>
    </w:p>
    <w:p w14:paraId="562DE777" w14:textId="78FA3BC9" w:rsidR="0034465A" w:rsidRPr="001B10B6" w:rsidRDefault="0034465A" w:rsidP="0034465A">
      <w:pPr>
        <w:pStyle w:val="Brdtextmedindrag"/>
      </w:pPr>
      <w:r w:rsidRPr="00C60600">
        <w:rPr>
          <w:i/>
        </w:rPr>
        <w:t>Tredje stycket</w:t>
      </w:r>
      <w:r>
        <w:t xml:space="preserve"> föreskriver att beslut om likvidation på grund av att </w:t>
      </w:r>
      <w:r w:rsidRPr="00076D44">
        <w:t>till</w:t>
      </w:r>
      <w:r w:rsidR="00150433">
        <w:softHyphen/>
      </w:r>
      <w:r w:rsidRPr="00076D44">
        <w:t xml:space="preserve">ståndet har återkallats utan att bolaget i stället har fått ett </w:t>
      </w:r>
      <w:r>
        <w:t xml:space="preserve">annat </w:t>
      </w:r>
      <w:r w:rsidRPr="00076D44">
        <w:t>tillstånd</w:t>
      </w:r>
      <w:r>
        <w:t xml:space="preserve"> ska fattas </w:t>
      </w:r>
      <w:r w:rsidRPr="00076D44">
        <w:t>senast dagen efter</w:t>
      </w:r>
      <w:r>
        <w:t xml:space="preserve"> att</w:t>
      </w:r>
      <w:r w:rsidRPr="00076D44">
        <w:t xml:space="preserve"> </w:t>
      </w:r>
      <w:r>
        <w:t xml:space="preserve">ärendet kom in </w:t>
      </w:r>
      <w:r w:rsidRPr="00076D44">
        <w:t>och gäll</w:t>
      </w:r>
      <w:r>
        <w:t>er</w:t>
      </w:r>
      <w:r w:rsidRPr="00076D44">
        <w:t xml:space="preserve"> omedelbart</w:t>
      </w:r>
      <w:r>
        <w:t>. Av bestämmelsen följer också att det inte krävs förelägganden och kun</w:t>
      </w:r>
      <w:r w:rsidR="00150433">
        <w:softHyphen/>
      </w:r>
      <w:r>
        <w:t>göranden enligt 25 kap. 24 § ABL i sådana ärenden.</w:t>
      </w:r>
    </w:p>
    <w:p w14:paraId="3A159B7E" w14:textId="77777777" w:rsidR="0034465A" w:rsidRPr="00601063" w:rsidRDefault="0034465A" w:rsidP="0034465A">
      <w:pPr>
        <w:pStyle w:val="Rubrik4utannumrering"/>
      </w:pPr>
      <w:r>
        <w:t>17 §</w:t>
      </w:r>
    </w:p>
    <w:p w14:paraId="69FB13C0" w14:textId="77777777" w:rsidR="0034465A" w:rsidRPr="00C60600" w:rsidRDefault="0034465A" w:rsidP="0034465A">
      <w:pPr>
        <w:pStyle w:val="Brdtext"/>
      </w:pPr>
      <w:r>
        <w:t>I paragrafen finns bestämmelser om kontrollbalansräkningens</w:t>
      </w:r>
      <w:r w:rsidRPr="000D5DA4">
        <w:t xml:space="preserve"> </w:t>
      </w:r>
      <w:r>
        <w:t xml:space="preserve">innehåll. Paragrafen motsvarar i sak 11 kap. 48 § FRL. Övervägandena finns i avsnitt 12.1. </w:t>
      </w:r>
    </w:p>
    <w:p w14:paraId="6031AAED" w14:textId="77777777" w:rsidR="0034465A" w:rsidRDefault="0034465A" w:rsidP="0034465A">
      <w:pPr>
        <w:pStyle w:val="Brdtextmedindrag"/>
      </w:pPr>
      <w:r>
        <w:t xml:space="preserve">Enligt </w:t>
      </w:r>
      <w:r w:rsidRPr="00C60600">
        <w:rPr>
          <w:i/>
        </w:rPr>
        <w:t>första stycket</w:t>
      </w:r>
      <w:r>
        <w:t xml:space="preserve"> ska vissa uppgifter lämnas utöver vad som följer av 25 kap. 14 § ABL. </w:t>
      </w:r>
    </w:p>
    <w:p w14:paraId="6C7741CD" w14:textId="5312E562" w:rsidR="0034465A" w:rsidRDefault="0034465A" w:rsidP="0034465A">
      <w:pPr>
        <w:pStyle w:val="Brdtextmedindrag"/>
      </w:pPr>
      <w:r>
        <w:t xml:space="preserve">I </w:t>
      </w:r>
      <w:r w:rsidRPr="00C60600">
        <w:rPr>
          <w:i/>
        </w:rPr>
        <w:t>andra stycket</w:t>
      </w:r>
      <w:r>
        <w:t xml:space="preserve"> finns en uppräkning av vilka värdehandlingar som får tas upp till högre värde än vad som följer av lagen om årsredovisning i för</w:t>
      </w:r>
      <w:r>
        <w:softHyphen/>
        <w:t>säkringsföretag.</w:t>
      </w:r>
    </w:p>
    <w:p w14:paraId="36245168" w14:textId="77777777" w:rsidR="0034465A" w:rsidRDefault="0034465A" w:rsidP="0034465A">
      <w:pPr>
        <w:pStyle w:val="Brdtextmedindrag"/>
      </w:pPr>
      <w:r>
        <w:t xml:space="preserve">I </w:t>
      </w:r>
      <w:r w:rsidRPr="00C60600">
        <w:rPr>
          <w:i/>
        </w:rPr>
        <w:t>tredje stycket</w:t>
      </w:r>
      <w:r>
        <w:t xml:space="preserve"> anges ytterligare värdehandlingar som får </w:t>
      </w:r>
      <w:r w:rsidRPr="002D4D8A">
        <w:t>tas upp över det verkliga värdet</w:t>
      </w:r>
      <w:r>
        <w:t>.</w:t>
      </w:r>
    </w:p>
    <w:p w14:paraId="2A53C70B" w14:textId="77777777" w:rsidR="0034465A" w:rsidRDefault="0034465A" w:rsidP="0034465A">
      <w:pPr>
        <w:pStyle w:val="Rubrik4utannumrering"/>
      </w:pPr>
      <w:r>
        <w:t>18 §</w:t>
      </w:r>
    </w:p>
    <w:p w14:paraId="6B07B6AD" w14:textId="77777777" w:rsidR="0034465A" w:rsidRDefault="0034465A" w:rsidP="0034465A">
      <w:pPr>
        <w:pStyle w:val="Brdtextmedindrag"/>
        <w:ind w:firstLine="0"/>
      </w:pPr>
      <w:r>
        <w:t>I paragrafen regleras vissa hinder för beslut om att en likvidation ska upp</w:t>
      </w:r>
      <w:r>
        <w:softHyphen/>
        <w:t>hö</w:t>
      </w:r>
      <w:r>
        <w:softHyphen/>
        <w:t>ra. Paragrafen motsvarar i sak 11 kap. 49 § FRL. Över</w:t>
      </w:r>
      <w:r>
        <w:softHyphen/>
        <w:t>vägan</w:t>
      </w:r>
      <w:r>
        <w:softHyphen/>
        <w:t>dena finns i avsnitt 12</w:t>
      </w:r>
      <w:r w:rsidRPr="001B10B6">
        <w:t>.</w:t>
      </w:r>
      <w:r>
        <w:t>1</w:t>
      </w:r>
      <w:r w:rsidRPr="001B10B6">
        <w:t>.</w:t>
      </w:r>
    </w:p>
    <w:p w14:paraId="21F80834" w14:textId="77777777" w:rsidR="0034465A" w:rsidRDefault="0034465A" w:rsidP="0034465A">
      <w:pPr>
        <w:pStyle w:val="Rubrik4utannumrering"/>
      </w:pPr>
      <w:r>
        <w:t>19 §</w:t>
      </w:r>
    </w:p>
    <w:p w14:paraId="435F8862" w14:textId="77777777" w:rsidR="0034465A" w:rsidRDefault="0034465A" w:rsidP="0034465A">
      <w:pPr>
        <w:pStyle w:val="Brdtextmedindrag"/>
        <w:ind w:firstLine="0"/>
      </w:pPr>
      <w:r>
        <w:t>Paragrafen reglerar tjänstepensionsaktiebolags företagsnamn. Paragrafen är utformad efter förebild av 11 kap. 50 § FRL. Övervägandena finns i avsnitt 12</w:t>
      </w:r>
      <w:r w:rsidRPr="001B10B6">
        <w:t>.1.</w:t>
      </w:r>
    </w:p>
    <w:p w14:paraId="18EB3832" w14:textId="77777777" w:rsidR="001C3D5F" w:rsidRDefault="001C3D5F" w:rsidP="0034465A">
      <w:pPr>
        <w:pStyle w:val="Brdtextmedindrag"/>
        <w:ind w:firstLine="0"/>
      </w:pPr>
    </w:p>
    <w:p w14:paraId="42FFFB1B" w14:textId="77777777" w:rsidR="0034465A" w:rsidRDefault="0034465A" w:rsidP="001C3D5F">
      <w:pPr>
        <w:pStyle w:val="Rubrik4utannumrering"/>
        <w:spacing w:before="120"/>
      </w:pPr>
      <w:r>
        <w:lastRenderedPageBreak/>
        <w:t>20 §</w:t>
      </w:r>
    </w:p>
    <w:p w14:paraId="71511D09" w14:textId="77777777" w:rsidR="0034465A" w:rsidRDefault="0034465A" w:rsidP="0034465A">
      <w:pPr>
        <w:pStyle w:val="Brdtextmedindrag"/>
        <w:ind w:firstLine="0"/>
      </w:pPr>
      <w:r>
        <w:t>I paragrafen finns bestämmelser om innebörden av vissa hänvisningar. Paragrafen är utformad efter förebild av 12 kap. 3 § FRL. Övervägandena finns i avsnitt 12</w:t>
      </w:r>
      <w:r w:rsidRPr="001B10B6">
        <w:t>.</w:t>
      </w:r>
      <w:r>
        <w:t>2</w:t>
      </w:r>
      <w:r w:rsidRPr="001B10B6">
        <w:t>.</w:t>
      </w:r>
    </w:p>
    <w:p w14:paraId="4FD3E77E" w14:textId="77777777" w:rsidR="0034465A" w:rsidRDefault="0034465A" w:rsidP="0034465A">
      <w:pPr>
        <w:pStyle w:val="Rubrik4utannumrering"/>
      </w:pPr>
      <w:r>
        <w:t>21 §</w:t>
      </w:r>
    </w:p>
    <w:p w14:paraId="0F64A51E" w14:textId="77777777" w:rsidR="0034465A" w:rsidRDefault="0034465A" w:rsidP="0034465A">
      <w:pPr>
        <w:pStyle w:val="Brdtextmedindrag"/>
        <w:ind w:firstLine="0"/>
      </w:pPr>
      <w:r>
        <w:t>Paragrafen reglerar vilka bestämmelser i försäkringsrörelselagen som är tillämp</w:t>
      </w:r>
      <w:r>
        <w:softHyphen/>
        <w:t>liga på ömsesidiga tjänstepensionsbolag.</w:t>
      </w:r>
      <w:r w:rsidRPr="00003691">
        <w:t xml:space="preserve"> </w:t>
      </w:r>
      <w:r>
        <w:t>Övervägandena finns i avsnitt 12</w:t>
      </w:r>
      <w:r w:rsidRPr="001B10B6">
        <w:t>.</w:t>
      </w:r>
      <w:r>
        <w:t>2</w:t>
      </w:r>
      <w:r w:rsidRPr="001B10B6">
        <w:t>.</w:t>
      </w:r>
    </w:p>
    <w:p w14:paraId="231F294C" w14:textId="16F6B56C" w:rsidR="0034465A" w:rsidRDefault="0034465A" w:rsidP="0034465A">
      <w:pPr>
        <w:pStyle w:val="Brdtextmedindrag"/>
      </w:pPr>
      <w:r>
        <w:t xml:space="preserve">I </w:t>
      </w:r>
      <w:r>
        <w:rPr>
          <w:i/>
        </w:rPr>
        <w:t>första stycke</w:t>
      </w:r>
      <w:r w:rsidR="00150433">
        <w:rPr>
          <w:i/>
        </w:rPr>
        <w:t>t</w:t>
      </w:r>
      <w:r>
        <w:t xml:space="preserve"> räknas de paragrafer i försäkringsrörelselagen upp som ska tillämpas på ömsesidiga tjänstepensionsbolag. </w:t>
      </w:r>
    </w:p>
    <w:p w14:paraId="7D800154" w14:textId="4108BE19" w:rsidR="0034465A" w:rsidRDefault="0034465A" w:rsidP="0034465A">
      <w:pPr>
        <w:pStyle w:val="Brdtextmedindrag"/>
      </w:pPr>
      <w:r>
        <w:t xml:space="preserve">I </w:t>
      </w:r>
      <w:r>
        <w:rPr>
          <w:i/>
        </w:rPr>
        <w:t>andra stycket</w:t>
      </w:r>
      <w:r>
        <w:t xml:space="preserve"> regleras att vissa ord i de paragrafer som det hänvisas till ska ha en annan innebörd när de tillämpas på ömsesidiga tjänste</w:t>
      </w:r>
      <w:r>
        <w:softHyphen/>
        <w:t>pensions</w:t>
      </w:r>
      <w:r>
        <w:softHyphen/>
        <w:t xml:space="preserve">bolag. </w:t>
      </w:r>
    </w:p>
    <w:p w14:paraId="32BFE09D" w14:textId="77777777" w:rsidR="0034465A" w:rsidRPr="002F2888" w:rsidRDefault="0034465A" w:rsidP="00AA5B6B">
      <w:pPr>
        <w:pStyle w:val="Rubrik4utannumrering"/>
      </w:pPr>
      <w:r w:rsidRPr="002F2888">
        <w:t xml:space="preserve">22 § </w:t>
      </w:r>
    </w:p>
    <w:p w14:paraId="0618AC7F" w14:textId="77777777" w:rsidR="0034465A" w:rsidRDefault="0034465A" w:rsidP="0034465A">
      <w:pPr>
        <w:pStyle w:val="Brdtext"/>
      </w:pPr>
      <w:r>
        <w:t>I paragrafen finns bestämmelser om ansvar för ett ömsesidigt tjänste</w:t>
      </w:r>
      <w:r>
        <w:softHyphen/>
        <w:t>pen</w:t>
      </w:r>
      <w:r>
        <w:softHyphen/>
        <w:t>sions</w:t>
      </w:r>
      <w:r>
        <w:softHyphen/>
      </w:r>
      <w:r>
        <w:softHyphen/>
        <w:t>bolags förpliktelser.</w:t>
      </w:r>
      <w:r w:rsidRPr="00AC422A">
        <w:t xml:space="preserve"> </w:t>
      </w:r>
      <w:r>
        <w:t>Paragrafen motsvarar delvis 12 kap. 2 § FRL. Övervägandena finns i avsnitt 12</w:t>
      </w:r>
      <w:r w:rsidRPr="001B10B6">
        <w:t>.</w:t>
      </w:r>
      <w:r>
        <w:t>2.</w:t>
      </w:r>
    </w:p>
    <w:p w14:paraId="7B9E4638" w14:textId="77777777" w:rsidR="0034465A" w:rsidRDefault="0034465A" w:rsidP="0034465A">
      <w:pPr>
        <w:pStyle w:val="Brdtextmedindrag"/>
      </w:pPr>
      <w:r>
        <w:t xml:space="preserve">Enligt </w:t>
      </w:r>
      <w:r w:rsidRPr="000811CE">
        <w:rPr>
          <w:i/>
        </w:rPr>
        <w:t>första stycket</w:t>
      </w:r>
      <w:r>
        <w:t xml:space="preserve"> har delägarna som huvudregel inte något personligt betalningsansvar för bolagets förpliktelser.</w:t>
      </w:r>
    </w:p>
    <w:p w14:paraId="01F8DA7E" w14:textId="77777777" w:rsidR="0034465A" w:rsidRDefault="0034465A" w:rsidP="0034465A">
      <w:pPr>
        <w:pStyle w:val="Brdtextmedindrag"/>
      </w:pPr>
      <w:r>
        <w:t xml:space="preserve">Enligt </w:t>
      </w:r>
      <w:r w:rsidRPr="000C4D2D">
        <w:rPr>
          <w:i/>
        </w:rPr>
        <w:t>andra stycket</w:t>
      </w:r>
      <w:r>
        <w:t xml:space="preserve"> får det i bolagsordningen föreskrivas om personligt an</w:t>
      </w:r>
      <w:r>
        <w:softHyphen/>
        <w:t xml:space="preserve">svar genom uttaxering. Med uttaxering avses enligt paragrafen att delägare ska vara skyldiga att göra kapitaltillskott till bolaget för att täcka skulder, avsättningar eller förluster som bolaget inte kan täcka med egna medel. Uttaxering får bara avse delägare som i egenskap av arbetsgivare är försäkringstagare enligt ett tjänstepensionsförsäkringsavtal. En anställd, annan framtida eller nuvarande pensionär som är försäkrad kan alltså inte åläggas skyldighet att göra kapitaltillskott även om denne är delägare i bolaget. </w:t>
      </w:r>
    </w:p>
    <w:p w14:paraId="42E2C8E6" w14:textId="77777777" w:rsidR="0034465A" w:rsidRDefault="0034465A" w:rsidP="0034465A">
      <w:pPr>
        <w:pStyle w:val="Rubrik4utannumrering"/>
      </w:pPr>
      <w:r>
        <w:t>23 §</w:t>
      </w:r>
    </w:p>
    <w:p w14:paraId="1141F115" w14:textId="60FC6E5B" w:rsidR="0034465A" w:rsidRPr="00A53548" w:rsidRDefault="0034465A" w:rsidP="0034465A">
      <w:pPr>
        <w:pStyle w:val="Brdtext"/>
      </w:pPr>
      <w:r>
        <w:t>Paragrafen innehåller ett bemyndigande att meddela föreskrifter om tillämplighet av koncernbestäm</w:t>
      </w:r>
      <w:r>
        <w:softHyphen/>
        <w:t>melser. Paragrafen är utformad efter före</w:t>
      </w:r>
      <w:r w:rsidR="00150433">
        <w:softHyphen/>
      </w:r>
      <w:r>
        <w:t>bild av 12 kap. 5 § FRL. Övervägandena finns i avsnitt 12.2.</w:t>
      </w:r>
    </w:p>
    <w:p w14:paraId="29CA6EB9" w14:textId="77777777" w:rsidR="0034465A" w:rsidRDefault="0034465A" w:rsidP="0034465A">
      <w:pPr>
        <w:pStyle w:val="Rubrik4utannumrering"/>
      </w:pPr>
      <w:r>
        <w:t>24 §</w:t>
      </w:r>
    </w:p>
    <w:p w14:paraId="56067C9B" w14:textId="38D76CD2" w:rsidR="0034465A" w:rsidRPr="00A53548" w:rsidRDefault="0034465A" w:rsidP="0034465A">
      <w:pPr>
        <w:pStyle w:val="Brdtext"/>
      </w:pPr>
      <w:r>
        <w:t xml:space="preserve">Paragrafen innehåller bestämmelser om återbetalning av garantikapital. </w:t>
      </w:r>
      <w:r w:rsidRPr="000811CE">
        <w:t xml:space="preserve">Paragrafen </w:t>
      </w:r>
      <w:r>
        <w:t>motsvarar</w:t>
      </w:r>
      <w:r w:rsidRPr="000811CE">
        <w:t xml:space="preserve"> 12</w:t>
      </w:r>
      <w:r>
        <w:t> kap.</w:t>
      </w:r>
      <w:r w:rsidRPr="000811CE">
        <w:t xml:space="preserve"> 10</w:t>
      </w:r>
      <w:r>
        <w:t> §</w:t>
      </w:r>
      <w:r w:rsidRPr="000811CE">
        <w:t xml:space="preserve"> FRL. </w:t>
      </w:r>
      <w:r>
        <w:t>Övervägandena finns i avsnitt 12.2.</w:t>
      </w:r>
    </w:p>
    <w:p w14:paraId="51E73880" w14:textId="77777777" w:rsidR="0034465A" w:rsidRDefault="0034465A" w:rsidP="0034465A">
      <w:pPr>
        <w:pStyle w:val="Rubrik4utannumrering"/>
      </w:pPr>
      <w:r>
        <w:t xml:space="preserve">25 § </w:t>
      </w:r>
    </w:p>
    <w:p w14:paraId="2E6F5972" w14:textId="77777777" w:rsidR="0034465A" w:rsidRDefault="0034465A" w:rsidP="0034465A">
      <w:pPr>
        <w:pStyle w:val="Brdtext"/>
      </w:pPr>
      <w:r>
        <w:t xml:space="preserve">Paragrafen reglerar bolagsordningens innehåll. Paragrafen är utformad efter förebild av 12 kap. 11 § FRL. </w:t>
      </w:r>
      <w:r w:rsidRPr="001B10B6">
        <w:t xml:space="preserve">Övervägandena finns i avsnitt </w:t>
      </w:r>
      <w:r>
        <w:t>12</w:t>
      </w:r>
      <w:r w:rsidRPr="001B10B6">
        <w:t>.</w:t>
      </w:r>
      <w:r>
        <w:t>2</w:t>
      </w:r>
      <w:r w:rsidRPr="001B10B6">
        <w:t>.</w:t>
      </w:r>
    </w:p>
    <w:p w14:paraId="1C11C8A7" w14:textId="77777777" w:rsidR="001C3D5F" w:rsidRPr="001C3D5F" w:rsidRDefault="001C3D5F" w:rsidP="001C3D5F">
      <w:pPr>
        <w:pStyle w:val="Brdtextmedindrag"/>
      </w:pPr>
    </w:p>
    <w:p w14:paraId="00C7472E" w14:textId="77777777" w:rsidR="0034465A" w:rsidRDefault="0034465A" w:rsidP="001C3D5F">
      <w:pPr>
        <w:pStyle w:val="Rubrik4utannumrering"/>
        <w:spacing w:before="120"/>
      </w:pPr>
      <w:r>
        <w:lastRenderedPageBreak/>
        <w:t>26 §</w:t>
      </w:r>
    </w:p>
    <w:p w14:paraId="78025E3D" w14:textId="77777777" w:rsidR="0034465A" w:rsidRDefault="0034465A" w:rsidP="0034465A">
      <w:pPr>
        <w:pStyle w:val="Brdtext"/>
      </w:pPr>
      <w:r>
        <w:t>I paragrafen regleras vilka bestämmelser om företagets ledning som är tillämpliga på ömsesidiga tjänstepensionsbolag</w:t>
      </w:r>
      <w:r w:rsidRPr="00A20C9C">
        <w:t>.</w:t>
      </w:r>
      <w:r>
        <w:t xml:space="preserve"> Paragrafen motsvarar 12 kap. 24 § FRL. Övervägandena finns i avsnitt 12.2.</w:t>
      </w:r>
    </w:p>
    <w:p w14:paraId="0DE642A6" w14:textId="77777777" w:rsidR="0034465A" w:rsidRDefault="0034465A" w:rsidP="0034465A">
      <w:pPr>
        <w:pStyle w:val="Rubrik4utannumrering"/>
      </w:pPr>
      <w:r>
        <w:t>27 §</w:t>
      </w:r>
    </w:p>
    <w:p w14:paraId="55979C51" w14:textId="77777777" w:rsidR="0034465A" w:rsidRDefault="0034465A" w:rsidP="0034465A">
      <w:pPr>
        <w:pStyle w:val="Brdtext"/>
      </w:pPr>
      <w:r>
        <w:t>I paragrafen behandlas krav på att ha ett revisionsutskott. Paragrafen är utformad efter förebild av 12 kap. 25 a § FRL</w:t>
      </w:r>
      <w:r w:rsidRPr="00A20C9C">
        <w:t>.</w:t>
      </w:r>
      <w:r>
        <w:t xml:space="preserve"> Övervägandena finns i avsnitt 12.2.</w:t>
      </w:r>
    </w:p>
    <w:p w14:paraId="3454AA3D" w14:textId="074D9E4F" w:rsidR="0034465A" w:rsidRDefault="0034465A" w:rsidP="0034465A">
      <w:pPr>
        <w:pStyle w:val="Brdtextmedindrag"/>
      </w:pPr>
      <w:r>
        <w:t>I</w:t>
      </w:r>
      <w:r w:rsidRPr="00F90ECA">
        <w:t xml:space="preserve"> </w:t>
      </w:r>
      <w:r w:rsidRPr="00413170">
        <w:t>7</w:t>
      </w:r>
      <w:r>
        <w:t> kap.</w:t>
      </w:r>
      <w:r w:rsidRPr="00413170">
        <w:t xml:space="preserve"> </w:t>
      </w:r>
      <w:r w:rsidRPr="000811CE">
        <w:t>47</w:t>
      </w:r>
      <w:r>
        <w:t> §</w:t>
      </w:r>
      <w:r w:rsidRPr="000811CE">
        <w:t xml:space="preserve"> lagen om ekonomiska föreningar</w:t>
      </w:r>
      <w:r w:rsidRPr="00F90ECA">
        <w:t xml:space="preserve"> </w:t>
      </w:r>
      <w:r>
        <w:t xml:space="preserve">regleras i vilka föreningar styrelsen ska ha ett revisionsutskott, nämligen de som har värdepapper upptagna till handel på en reglerad marknad. Av </w:t>
      </w:r>
      <w:r w:rsidR="002F2888">
        <w:t>denna</w:t>
      </w:r>
      <w:r>
        <w:t xml:space="preserve"> paragraf följer att alla ömsesidiga tjänstepensionsbolag ska ha ett revisionsutskott oavsett om de har värdepapper upptagna till handel på en reglerad marknad eller inte</w:t>
      </w:r>
      <w:r w:rsidRPr="00F90ECA">
        <w:t xml:space="preserve">. </w:t>
      </w:r>
    </w:p>
    <w:p w14:paraId="2F13C5B2" w14:textId="77777777" w:rsidR="0034465A" w:rsidRPr="002F2888" w:rsidRDefault="0034465A" w:rsidP="00AA5B6B">
      <w:pPr>
        <w:pStyle w:val="Rubrik4utannumrering"/>
      </w:pPr>
      <w:r w:rsidRPr="002F2888">
        <w:t>28 §</w:t>
      </w:r>
    </w:p>
    <w:p w14:paraId="249407D8" w14:textId="77777777" w:rsidR="0034465A" w:rsidRPr="00A53548" w:rsidRDefault="0034465A" w:rsidP="0034465A">
      <w:pPr>
        <w:pStyle w:val="Brdtext"/>
      </w:pPr>
      <w:r>
        <w:t>I paragrafen regleras tillämpliga bestämmelser om bolagsstämma. Para</w:t>
      </w:r>
      <w:r>
        <w:softHyphen/>
        <w:t>grafen motsvarar 12 kap. 32 § FRL</w:t>
      </w:r>
      <w:r w:rsidRPr="000811CE">
        <w:t xml:space="preserve">. </w:t>
      </w:r>
      <w:r>
        <w:t>Övervägandena finns i avsnitt 12.2.</w:t>
      </w:r>
    </w:p>
    <w:p w14:paraId="5DFDBC90" w14:textId="77777777" w:rsidR="0034465A" w:rsidRDefault="0034465A" w:rsidP="0034465A">
      <w:pPr>
        <w:pStyle w:val="Rubrik4utannumrering"/>
      </w:pPr>
      <w:r>
        <w:t>29 §</w:t>
      </w:r>
    </w:p>
    <w:p w14:paraId="6A37CB02" w14:textId="77777777" w:rsidR="0034465A" w:rsidRDefault="0034465A" w:rsidP="0034465A">
      <w:pPr>
        <w:pStyle w:val="Brdtext"/>
      </w:pPr>
      <w:r>
        <w:t>Paragrafen reglerar kungörande av beslut om uttaxering. Paragrafen mot</w:t>
      </w:r>
      <w:r>
        <w:softHyphen/>
        <w:t>svarar 12 kap. 41 § andra stycket FRL</w:t>
      </w:r>
      <w:r w:rsidRPr="000811CE">
        <w:t xml:space="preserve">. </w:t>
      </w:r>
      <w:r>
        <w:t>Över</w:t>
      </w:r>
      <w:r>
        <w:softHyphen/>
        <w:t>vägandena finns i avsnitt 12.2.</w:t>
      </w:r>
    </w:p>
    <w:p w14:paraId="7973FEBD" w14:textId="77777777" w:rsidR="0034465A" w:rsidRDefault="0034465A" w:rsidP="0034465A">
      <w:pPr>
        <w:pStyle w:val="Rubrik4utannumrering"/>
      </w:pPr>
      <w:r>
        <w:t>30 §</w:t>
      </w:r>
    </w:p>
    <w:p w14:paraId="720091E4" w14:textId="77777777" w:rsidR="0034465A" w:rsidRDefault="0034465A" w:rsidP="0034465A">
      <w:pPr>
        <w:pStyle w:val="Brdtext"/>
      </w:pPr>
      <w:r>
        <w:t>Paragrafen anger tillämpliga bestämmelser om revision och särskild granskning. Paragrafen motsvarar 12 kap. 42 § FRL</w:t>
      </w:r>
      <w:r w:rsidRPr="000811CE">
        <w:t>.</w:t>
      </w:r>
      <w:r>
        <w:t xml:space="preserve"> Övervägandena finns i avsnitt 12.2.</w:t>
      </w:r>
    </w:p>
    <w:p w14:paraId="1AE9D423" w14:textId="77777777" w:rsidR="0034465A" w:rsidRPr="00277FD5" w:rsidRDefault="0034465A" w:rsidP="0034465A">
      <w:pPr>
        <w:pStyle w:val="Rubrik4utannumrering"/>
      </w:pPr>
      <w:r w:rsidRPr="00277FD5">
        <w:t>31 §</w:t>
      </w:r>
    </w:p>
    <w:p w14:paraId="177C0361" w14:textId="77777777" w:rsidR="0034465A" w:rsidRPr="00A53548" w:rsidRDefault="0034465A" w:rsidP="0034465A">
      <w:pPr>
        <w:pStyle w:val="Brdtext"/>
      </w:pPr>
      <w:r>
        <w:t>Paragrafen reglerar uppdragstiden för en revisor. Paragrafen är utformad efter förebild av 12 kap. 43 a § FRL. Övervägandena finns i avsnitt 12.2.</w:t>
      </w:r>
    </w:p>
    <w:p w14:paraId="0B9A70B7" w14:textId="53A2A701" w:rsidR="0034465A" w:rsidRPr="00203814" w:rsidRDefault="0034465A" w:rsidP="0034465A">
      <w:pPr>
        <w:pStyle w:val="Brdtextmedindrag"/>
      </w:pPr>
      <w:r>
        <w:t>P</w:t>
      </w:r>
      <w:r w:rsidRPr="00897FE1">
        <w:t>aragrafen</w:t>
      </w:r>
      <w:r>
        <w:t xml:space="preserve"> innebär</w:t>
      </w:r>
      <w:r w:rsidRPr="00897FE1">
        <w:t xml:space="preserve"> att </w:t>
      </w:r>
      <w:r>
        <w:t>8 kap. 54 § lagen om ekonomiska föreningar, som</w:t>
      </w:r>
      <w:r w:rsidRPr="00703A8C">
        <w:t xml:space="preserve"> föreskriver att ett uppdrag som revisor får gälla högst sju år i följd i fråga om </w:t>
      </w:r>
      <w:r>
        <w:t>ekonomiska föreningar</w:t>
      </w:r>
      <w:r w:rsidRPr="00703A8C">
        <w:t xml:space="preserve"> som har värdepapper upptagna till handel på en reglerad marknad, gäller för alla </w:t>
      </w:r>
      <w:r>
        <w:t>ömsesidiga tjänstepensionsbolag oav</w:t>
      </w:r>
      <w:r w:rsidR="002F2888">
        <w:softHyphen/>
      </w:r>
      <w:r>
        <w:t>sett om de har</w:t>
      </w:r>
      <w:r w:rsidRPr="00703A8C">
        <w:t xml:space="preserve"> värdepapper </w:t>
      </w:r>
      <w:r>
        <w:t>upptagna till handel på en reglerad marknad eller</w:t>
      </w:r>
      <w:r w:rsidRPr="00703A8C">
        <w:t xml:space="preserve"> inte.</w:t>
      </w:r>
      <w:r w:rsidRPr="00897FE1">
        <w:t xml:space="preserve"> </w:t>
      </w:r>
      <w:r>
        <w:t>E</w:t>
      </w:r>
      <w:r w:rsidRPr="00897FE1">
        <w:t xml:space="preserve">tt </w:t>
      </w:r>
      <w:r>
        <w:t>ömsesidigt tjänstepensionsbolag</w:t>
      </w:r>
      <w:r w:rsidRPr="00897FE1">
        <w:t xml:space="preserve"> </w:t>
      </w:r>
      <w:r>
        <w:t xml:space="preserve">har dock </w:t>
      </w:r>
      <w:r w:rsidRPr="00897FE1">
        <w:t>inte möjlighet att förlänga revisionsuppdraget</w:t>
      </w:r>
      <w:r>
        <w:t>.</w:t>
      </w:r>
      <w:r w:rsidRPr="00897FE1">
        <w:t xml:space="preserve"> </w:t>
      </w:r>
    </w:p>
    <w:p w14:paraId="3EE2D31B" w14:textId="77777777" w:rsidR="0034465A" w:rsidRDefault="0034465A" w:rsidP="0034465A">
      <w:pPr>
        <w:pStyle w:val="Rubrik4utannumrering"/>
      </w:pPr>
      <w:r>
        <w:t>32 §</w:t>
      </w:r>
    </w:p>
    <w:p w14:paraId="1EC9763F" w14:textId="77777777" w:rsidR="0034465A" w:rsidRPr="00A53548" w:rsidRDefault="0034465A" w:rsidP="0034465A">
      <w:pPr>
        <w:pStyle w:val="Brdtext"/>
      </w:pPr>
      <w:r>
        <w:t>Paragrafen innehåller bestämmelser om revisionsberättelsen. Pa</w:t>
      </w:r>
      <w:r>
        <w:softHyphen/>
        <w:t>ra</w:t>
      </w:r>
      <w:r>
        <w:softHyphen/>
        <w:t>grafen är utformad efter förebild av 12 kap. 43 b § FRL. Övervägandena finns i avsnitt 12.2.</w:t>
      </w:r>
    </w:p>
    <w:p w14:paraId="31CA14A5" w14:textId="77777777" w:rsidR="0034465A" w:rsidRPr="00203814" w:rsidRDefault="0034465A" w:rsidP="0034465A">
      <w:pPr>
        <w:pStyle w:val="Brdtextmedindrag"/>
      </w:pPr>
      <w:r>
        <w:t>P</w:t>
      </w:r>
      <w:r w:rsidRPr="00897FE1">
        <w:t>aragrafen</w:t>
      </w:r>
      <w:r>
        <w:t xml:space="preserve"> innebär</w:t>
      </w:r>
      <w:r w:rsidRPr="00897FE1">
        <w:t xml:space="preserve"> att </w:t>
      </w:r>
      <w:r>
        <w:t xml:space="preserve">8 kap. </w:t>
      </w:r>
      <w:r w:rsidRPr="00E1155B">
        <w:t>56–59</w:t>
      </w:r>
      <w:r>
        <w:t> </w:t>
      </w:r>
      <w:r w:rsidRPr="00E1155B">
        <w:t xml:space="preserve">§§ lagen </w:t>
      </w:r>
      <w:r>
        <w:t>om ekonomiska föreningar om</w:t>
      </w:r>
      <w:r w:rsidRPr="00703A8C">
        <w:t xml:space="preserve"> </w:t>
      </w:r>
      <w:r>
        <w:t>revisionsberättelsen för</w:t>
      </w:r>
      <w:r w:rsidRPr="00703A8C">
        <w:t xml:space="preserve"> </w:t>
      </w:r>
      <w:r>
        <w:t>ekonomiska föreningar</w:t>
      </w:r>
      <w:r w:rsidRPr="00703A8C">
        <w:t xml:space="preserve"> som har värdepapper </w:t>
      </w:r>
      <w:r w:rsidRPr="00703A8C">
        <w:lastRenderedPageBreak/>
        <w:t xml:space="preserve">upptagna till handel på en reglerad marknad, gäller för alla </w:t>
      </w:r>
      <w:r>
        <w:t>ömsesidiga tjänstepensionsbolag oavsett om de har</w:t>
      </w:r>
      <w:r w:rsidRPr="00703A8C">
        <w:t xml:space="preserve"> värdepapper </w:t>
      </w:r>
      <w:r>
        <w:t>upptagna till handel på en reglerad marknad eller</w:t>
      </w:r>
      <w:r w:rsidRPr="00703A8C">
        <w:t xml:space="preserve"> inte.</w:t>
      </w:r>
    </w:p>
    <w:p w14:paraId="3086DBE7" w14:textId="77777777" w:rsidR="0034465A" w:rsidRDefault="0034465A" w:rsidP="0034465A">
      <w:pPr>
        <w:pStyle w:val="Rubrik4utannumrering"/>
      </w:pPr>
      <w:r>
        <w:t>33 §</w:t>
      </w:r>
    </w:p>
    <w:p w14:paraId="40AEFE37" w14:textId="2B50D7A6" w:rsidR="0034465A" w:rsidRPr="00A53548" w:rsidRDefault="0034465A" w:rsidP="0034465A">
      <w:pPr>
        <w:pStyle w:val="Brdtext"/>
      </w:pPr>
      <w:r>
        <w:t>I paragrafen finns bestämmelser om koncernrevision. Paragrafen är utfor</w:t>
      </w:r>
      <w:r w:rsidR="00D11DA3">
        <w:softHyphen/>
      </w:r>
      <w:r>
        <w:t>mad efter förebild av 12 kap. 43 c § FRL</w:t>
      </w:r>
      <w:r w:rsidRPr="00A20C9C">
        <w:t>.</w:t>
      </w:r>
      <w:r>
        <w:t xml:space="preserve"> Övervägandena finns i avsnitt 12.2.</w:t>
      </w:r>
    </w:p>
    <w:p w14:paraId="145B60E5" w14:textId="6301CF06" w:rsidR="0034465A" w:rsidRDefault="0034465A" w:rsidP="0034465A">
      <w:pPr>
        <w:pStyle w:val="Brdtextmedindrag"/>
      </w:pPr>
      <w:r>
        <w:t>Av p</w:t>
      </w:r>
      <w:r w:rsidRPr="00897FE1">
        <w:t>aragrafen</w:t>
      </w:r>
      <w:r>
        <w:t xml:space="preserve"> följer</w:t>
      </w:r>
      <w:r w:rsidRPr="00897FE1">
        <w:t xml:space="preserve"> att </w:t>
      </w:r>
      <w:r>
        <w:t>8 kap. 60 </w:t>
      </w:r>
      <w:r w:rsidRPr="00E1155B">
        <w:t xml:space="preserve">§ lagen </w:t>
      </w:r>
      <w:r>
        <w:t xml:space="preserve">om ekonomiska föreningar om </w:t>
      </w:r>
      <w:r w:rsidRPr="00107644">
        <w:t>koncernrevision avseende en ekonomisk förening vars överlåtbara värde</w:t>
      </w:r>
      <w:r>
        <w:softHyphen/>
      </w:r>
      <w:r w:rsidRPr="00107644">
        <w:t>papper är upptagna till handel på en reglerad marknad</w:t>
      </w:r>
      <w:r w:rsidRPr="00703A8C">
        <w:t xml:space="preserve"> gäller för alla </w:t>
      </w:r>
      <w:r>
        <w:t>ömsesidiga tjänstepensionsbolag oavsett om de har</w:t>
      </w:r>
      <w:r w:rsidRPr="00703A8C">
        <w:t xml:space="preserve"> värdepapper </w:t>
      </w:r>
      <w:r>
        <w:t>upptagna till handel på en reglerad marknad eller</w:t>
      </w:r>
      <w:r w:rsidRPr="00703A8C">
        <w:t xml:space="preserve"> inte.</w:t>
      </w:r>
    </w:p>
    <w:p w14:paraId="10A0EDA9" w14:textId="77777777" w:rsidR="0034465A" w:rsidRDefault="0034465A" w:rsidP="00AA5B6B">
      <w:pPr>
        <w:pStyle w:val="Rubrik4utannumrering"/>
      </w:pPr>
      <w:r>
        <w:t>34 §</w:t>
      </w:r>
    </w:p>
    <w:p w14:paraId="08CA3647" w14:textId="77777777" w:rsidR="0034465A" w:rsidRPr="00A53548" w:rsidRDefault="0034465A" w:rsidP="0034465A">
      <w:pPr>
        <w:pStyle w:val="Brdtext"/>
      </w:pPr>
      <w:r>
        <w:t>Paragrafen reglerar en domstols entledigande av revisorn. Paragrafen är utformad efter förebild av 12 kap. 43 d § FRL. Övervägandena finns i avsnitt 12.2.</w:t>
      </w:r>
    </w:p>
    <w:p w14:paraId="5090F904" w14:textId="5A47FE01" w:rsidR="0034465A" w:rsidRPr="00671CE1" w:rsidRDefault="0034465A" w:rsidP="0034465A">
      <w:pPr>
        <w:pStyle w:val="Brdtextmedindrag"/>
      </w:pPr>
      <w:r w:rsidRPr="00D25DDD">
        <w:t>A</w:t>
      </w:r>
      <w:r>
        <w:t>v paragrafen följer att 8 kap. 55 </w:t>
      </w:r>
      <w:r w:rsidRPr="00D25DDD">
        <w:t xml:space="preserve">§ lagen om ekonomiska föreningar om </w:t>
      </w:r>
      <w:r>
        <w:t>entledigande av en revisor i e</w:t>
      </w:r>
      <w:r w:rsidRPr="00D25DDD">
        <w:t>n ekonomisk förening vars överlåtbara värde</w:t>
      </w:r>
      <w:r w:rsidR="00D11DA3">
        <w:softHyphen/>
      </w:r>
      <w:r w:rsidRPr="00D25DDD">
        <w:t>papper är upptagna till handel på en reglerad marknad gäller för alla ömse</w:t>
      </w:r>
      <w:r w:rsidR="00D11DA3">
        <w:softHyphen/>
      </w:r>
      <w:r w:rsidRPr="00D25DDD">
        <w:t xml:space="preserve">sidiga tjänstepensionsbolag oavsett om de har värdepapper upptagna till handel på en reglerad marknad eller </w:t>
      </w:r>
      <w:r>
        <w:t>inte.</w:t>
      </w:r>
    </w:p>
    <w:p w14:paraId="64ADE345" w14:textId="77777777" w:rsidR="0034465A" w:rsidRPr="000811CE" w:rsidRDefault="0034465A" w:rsidP="0034465A">
      <w:pPr>
        <w:pStyle w:val="Rubrik4utannumrering"/>
      </w:pPr>
      <w:r>
        <w:t>35 §</w:t>
      </w:r>
    </w:p>
    <w:p w14:paraId="7DF4BF94" w14:textId="77777777" w:rsidR="0034465A" w:rsidRDefault="0034465A" w:rsidP="0034465A">
      <w:pPr>
        <w:pStyle w:val="Brdtext"/>
      </w:pPr>
      <w:r>
        <w:t xml:space="preserve">Paragrafen är en upplysningsbestämmelse. </w:t>
      </w:r>
      <w:r w:rsidRPr="000811CE">
        <w:t xml:space="preserve">Paragrafen </w:t>
      </w:r>
      <w:r>
        <w:t>är utformad efter förebild av</w:t>
      </w:r>
      <w:r w:rsidRPr="000811CE">
        <w:t xml:space="preserve"> 12</w:t>
      </w:r>
      <w:r>
        <w:t> kap.</w:t>
      </w:r>
      <w:r w:rsidRPr="000811CE">
        <w:t xml:space="preserve"> 43 e</w:t>
      </w:r>
      <w:r>
        <w:t> §</w:t>
      </w:r>
      <w:r w:rsidRPr="000811CE">
        <w:t xml:space="preserve"> FRL</w:t>
      </w:r>
      <w:r w:rsidRPr="00A20C9C">
        <w:t>.</w:t>
      </w:r>
      <w:r>
        <w:t xml:space="preserve"> Övervägandena finns i avsnitt 12.2. </w:t>
      </w:r>
    </w:p>
    <w:p w14:paraId="34F54D76" w14:textId="77777777" w:rsidR="004F4CA1" w:rsidRDefault="0034465A" w:rsidP="0034465A">
      <w:pPr>
        <w:pStyle w:val="Brdtextmedindrag"/>
      </w:pPr>
      <w:r w:rsidRPr="000D69CC">
        <w:t xml:space="preserve">Paragrafen upplyser om att det även i </w:t>
      </w:r>
      <w:r>
        <w:t>EU:s revisorsförordning finns revisions</w:t>
      </w:r>
      <w:r w:rsidRPr="000D69CC">
        <w:t xml:space="preserve">bestämmelser som gäller för </w:t>
      </w:r>
      <w:r>
        <w:t>ömsesidiga tjänstepensions</w:t>
      </w:r>
      <w:r w:rsidRPr="000D69CC">
        <w:t xml:space="preserve">bolag. </w:t>
      </w:r>
      <w:r>
        <w:t>Ömsesidiga tjänstepensionsbolag är företag av allmänt intresse enligt 2 § 9 </w:t>
      </w:r>
      <w:r w:rsidRPr="008E000E">
        <w:t>e revisorslagen.</w:t>
      </w:r>
      <w:r w:rsidRPr="00C47477">
        <w:t xml:space="preserve"> Till skillnad från </w:t>
      </w:r>
      <w:r>
        <w:t>det som gäller för ekonomiska föreningar</w:t>
      </w:r>
      <w:r w:rsidRPr="00C47477">
        <w:t xml:space="preserve"> som omfattas av </w:t>
      </w:r>
      <w:r>
        <w:t>motsvarande upplysnings</w:t>
      </w:r>
      <w:r w:rsidRPr="00C47477">
        <w:t>bestämmelse</w:t>
      </w:r>
      <w:r>
        <w:t xml:space="preserve"> i </w:t>
      </w:r>
      <w:r w:rsidRPr="00C47477">
        <w:t xml:space="preserve">lagen </w:t>
      </w:r>
      <w:r>
        <w:t xml:space="preserve">om ekonomiska föreningar </w:t>
      </w:r>
      <w:r w:rsidRPr="00C47477">
        <w:t xml:space="preserve">ska revisorsförordningen tillämpas på alla </w:t>
      </w:r>
      <w:r>
        <w:t xml:space="preserve">ömsesidiga </w:t>
      </w:r>
      <w:r w:rsidRPr="00C47477">
        <w:t>tjänstepensionsbolag, oavsett om de har värdepapper upptagna till handel på en reglerad marknad eller inte</w:t>
      </w:r>
      <w:r>
        <w:t>.</w:t>
      </w:r>
    </w:p>
    <w:p w14:paraId="31669816" w14:textId="272E440C" w:rsidR="0034465A" w:rsidRPr="000811CE" w:rsidRDefault="0034465A" w:rsidP="00DB0B51">
      <w:pPr>
        <w:pStyle w:val="Rubrik4utannumrering"/>
      </w:pPr>
      <w:r>
        <w:t>36 §</w:t>
      </w:r>
    </w:p>
    <w:p w14:paraId="47E55FA1" w14:textId="77777777" w:rsidR="0034465A" w:rsidRDefault="0034465A" w:rsidP="0034465A">
      <w:pPr>
        <w:pStyle w:val="Brdtext"/>
      </w:pPr>
      <w:r>
        <w:t xml:space="preserve">Paragrafen reglerar frivillig likvidation i ömsesidiga tjänstepensionsbolag. </w:t>
      </w:r>
      <w:r w:rsidRPr="000811CE">
        <w:t xml:space="preserve">Paragrafen motsvarar </w:t>
      </w:r>
      <w:r>
        <w:t xml:space="preserve">i sak </w:t>
      </w:r>
      <w:r w:rsidRPr="000811CE">
        <w:t>12</w:t>
      </w:r>
      <w:r>
        <w:t> kap.</w:t>
      </w:r>
      <w:r w:rsidRPr="000811CE">
        <w:t xml:space="preserve"> </w:t>
      </w:r>
      <w:r>
        <w:t>73 §</w:t>
      </w:r>
      <w:r w:rsidRPr="000811CE">
        <w:t xml:space="preserve"> FRL</w:t>
      </w:r>
      <w:r>
        <w:t xml:space="preserve">. Övervägandena finns i avsnitt 12.2. </w:t>
      </w:r>
    </w:p>
    <w:p w14:paraId="459282F2" w14:textId="77777777" w:rsidR="0034465A" w:rsidRPr="00A9220E" w:rsidRDefault="0034465A" w:rsidP="0034465A">
      <w:pPr>
        <w:pStyle w:val="Rubrik4utannumrering"/>
      </w:pPr>
      <w:r>
        <w:t>37 §</w:t>
      </w:r>
    </w:p>
    <w:p w14:paraId="20B6677E" w14:textId="3E09323F" w:rsidR="0034465A" w:rsidRDefault="0034465A" w:rsidP="001C3D5F">
      <w:pPr>
        <w:pStyle w:val="Brdtext"/>
      </w:pPr>
      <w:bookmarkStart w:id="6855" w:name="_Hlk12349084"/>
      <w:r>
        <w:t>I paragrafen regleras tvångslikvidation av ömsesidiga tjänstepensions</w:t>
      </w:r>
      <w:r>
        <w:softHyphen/>
        <w:t>bolag.</w:t>
      </w:r>
      <w:r w:rsidRPr="00CA3543">
        <w:t xml:space="preserve"> </w:t>
      </w:r>
      <w:r>
        <w:t>Paragrafen motsvarar i huvudsak innehållet i 12 kap. 74 § FRL. Övervägandena finns i avsnitt 12.2.</w:t>
      </w:r>
      <w:r w:rsidRPr="00897709">
        <w:t xml:space="preserve"> Paragrafen </w:t>
      </w:r>
      <w:r>
        <w:t>har</w:t>
      </w:r>
      <w:r w:rsidRPr="00897709">
        <w:t xml:space="preserve"> utforma</w:t>
      </w:r>
      <w:r>
        <w:t>ts</w:t>
      </w:r>
      <w:r w:rsidRPr="00897709">
        <w:t xml:space="preserve"> efter syn</w:t>
      </w:r>
      <w:r w:rsidR="00044923">
        <w:softHyphen/>
      </w:r>
      <w:r w:rsidRPr="00897709">
        <w:t xml:space="preserve">punkter från </w:t>
      </w:r>
      <w:r w:rsidRPr="00897709">
        <w:rPr>
          <w:i/>
        </w:rPr>
        <w:t>Lagrådet</w:t>
      </w:r>
      <w:r w:rsidRPr="00897709">
        <w:t>.</w:t>
      </w:r>
    </w:p>
    <w:p w14:paraId="10ACFDA1" w14:textId="1968B9C9" w:rsidR="0034465A" w:rsidRPr="006B240E" w:rsidRDefault="0034465A" w:rsidP="001C3D5F">
      <w:pPr>
        <w:pStyle w:val="Brdtextmedindrag"/>
      </w:pPr>
      <w:r w:rsidRPr="00897709">
        <w:rPr>
          <w:i/>
        </w:rPr>
        <w:lastRenderedPageBreak/>
        <w:t>Första stycket</w:t>
      </w:r>
      <w:r>
        <w:t xml:space="preserve"> föreskriver att bestämmelsen om allmän domstols beslut om likvidation i 17 kap. 16 § första stycket</w:t>
      </w:r>
      <w:r w:rsidR="00747F5E">
        <w:t> </w:t>
      </w:r>
      <w:r>
        <w:t>1 lagen om ekonomiska föreningar ska gälla också för ömsesidiga tjänstepensionsbolag. Det inne</w:t>
      </w:r>
      <w:r w:rsidR="00D11DA3">
        <w:softHyphen/>
      </w:r>
      <w:r>
        <w:t>bär att allmän domstol ska besluta att ett ömsesidigt tjänste</w:t>
      </w:r>
      <w:r>
        <w:softHyphen/>
        <w:t>pensions</w:t>
      </w:r>
      <w:r>
        <w:softHyphen/>
        <w:t>bolag ska gå i likvidation, om bolaget enligt bolagsordningen är skyldigt att gå i likvidation. Det anges vidare i vilka fall Bolagsverket ska besluta om likvidation. Undantaget från tvångslikvidation när ett tillstånd att driva tjänstepensionsverksamhet som tjänste</w:t>
      </w:r>
      <w:r>
        <w:softHyphen/>
        <w:t xml:space="preserve">pensionsföretag visserligen har återkallats men bolaget i stället har fått tillstånd att driva försäkringsrörelse enligt försäkringsrörelselagen säkerställer att ett bolag som omvandlas från tjänstepensionsföretag till försäkringsföretag inte tvångslikvideras när tillståndet enligt denna lag </w:t>
      </w:r>
      <w:r w:rsidRPr="00970999">
        <w:t xml:space="preserve">återkallas. </w:t>
      </w:r>
    </w:p>
    <w:p w14:paraId="578ACD72" w14:textId="77777777" w:rsidR="0034465A" w:rsidRDefault="0034465A" w:rsidP="0034465A">
      <w:pPr>
        <w:pStyle w:val="Brdtextmedindrag"/>
      </w:pPr>
      <w:r>
        <w:t xml:space="preserve">I </w:t>
      </w:r>
      <w:r>
        <w:rPr>
          <w:i/>
        </w:rPr>
        <w:t>andra</w:t>
      </w:r>
      <w:r w:rsidRPr="000811CE">
        <w:rPr>
          <w:i/>
        </w:rPr>
        <w:t xml:space="preserve"> stycket </w:t>
      </w:r>
      <w:r>
        <w:t xml:space="preserve">regleras vilka som kan väcka frågan om likvidation genom anmälan eller ansökan och Bolagsverkets handläggning av ärenden om likvidation när ett tillstånd har återkallats. </w:t>
      </w:r>
    </w:p>
    <w:p w14:paraId="02F884F4" w14:textId="77777777" w:rsidR="0034465A" w:rsidRDefault="0034465A" w:rsidP="0034465A">
      <w:pPr>
        <w:pStyle w:val="Brdtextmedindrag"/>
      </w:pPr>
      <w:r>
        <w:t xml:space="preserve">I </w:t>
      </w:r>
      <w:r>
        <w:rPr>
          <w:i/>
        </w:rPr>
        <w:t>t</w:t>
      </w:r>
      <w:r w:rsidRPr="000820FE">
        <w:rPr>
          <w:i/>
        </w:rPr>
        <w:t>redje</w:t>
      </w:r>
      <w:r>
        <w:rPr>
          <w:i/>
        </w:rPr>
        <w:t xml:space="preserve"> </w:t>
      </w:r>
      <w:r w:rsidRPr="000820FE">
        <w:rPr>
          <w:i/>
        </w:rPr>
        <w:t>stycke</w:t>
      </w:r>
      <w:r>
        <w:rPr>
          <w:i/>
        </w:rPr>
        <w:t>t</w:t>
      </w:r>
      <w:r w:rsidDel="00533E16">
        <w:t xml:space="preserve"> </w:t>
      </w:r>
      <w:r>
        <w:t>finns bestämmelser om likvidationsbeslut.</w:t>
      </w:r>
    </w:p>
    <w:p w14:paraId="131145C2" w14:textId="3870303B" w:rsidR="0034465A" w:rsidRDefault="0034465A" w:rsidP="001C3D5F">
      <w:pPr>
        <w:pStyle w:val="Brdtextmedindrag"/>
      </w:pPr>
      <w:r w:rsidRPr="00897709">
        <w:rPr>
          <w:i/>
        </w:rPr>
        <w:t>Fjärde stycket</w:t>
      </w:r>
      <w:r>
        <w:t xml:space="preserve"> innehåller en upplysning om att det i 18 kap. 13 och 14 §§ lagen om ekonomiska föreningar finns bestämmelser om allmän domstols beslut om likvidation vid konkurs. Att </w:t>
      </w:r>
      <w:r w:rsidRPr="00897709">
        <w:t>de bestämmelserna gäller för ömsesidiga tjänstepensionsbolag</w:t>
      </w:r>
      <w:r w:rsidRPr="005C102F">
        <w:t xml:space="preserve"> följer av 1</w:t>
      </w:r>
      <w:r w:rsidRPr="00897709">
        <w:t xml:space="preserve">0 kap. 21 § första stycket. </w:t>
      </w:r>
      <w:r>
        <w:t>I</w:t>
      </w:r>
      <w:r w:rsidR="00747F5E">
        <w:t> </w:t>
      </w:r>
      <w:r>
        <w:t xml:space="preserve">18 kap. 13 § </w:t>
      </w:r>
      <w:r w:rsidRPr="00690422">
        <w:t>lagen om ekonomiska föreningar</w:t>
      </w:r>
      <w:r>
        <w:t xml:space="preserve"> föreskrivs bl.a. att</w:t>
      </w:r>
      <w:r w:rsidRPr="008A7B6F">
        <w:t xml:space="preserve"> </w:t>
      </w:r>
      <w:r>
        <w:t>om en konkurs har avslutats utan överskott ska allmän domstol efter ansökan av den som berörs besluta om likvidation, om det visar sig att föreningen har tillgångar som inte omfattas av konkursen, om talan väcks mot föreningen, eller om det av något annat skäl uppkommer behov av en likvidations</w:t>
      </w:r>
      <w:r>
        <w:softHyphen/>
        <w:t>åtgärd. Av</w:t>
      </w:r>
      <w:r w:rsidRPr="00897709">
        <w:t xml:space="preserve"> 18 kap. 14 §</w:t>
      </w:r>
      <w:r>
        <w:t xml:space="preserve"> följer att a</w:t>
      </w:r>
      <w:r w:rsidRPr="00BE3B82">
        <w:t xml:space="preserve">llmän domstol </w:t>
      </w:r>
      <w:r>
        <w:t xml:space="preserve">i </w:t>
      </w:r>
      <w:r w:rsidRPr="005C102F">
        <w:t>samband med att</w:t>
      </w:r>
      <w:r>
        <w:t xml:space="preserve"> en</w:t>
      </w:r>
      <w:r w:rsidRPr="005C102F">
        <w:t xml:space="preserve"> konkurs avslutas</w:t>
      </w:r>
      <w:r>
        <w:t xml:space="preserve"> ska</w:t>
      </w:r>
      <w:r w:rsidRPr="005C102F">
        <w:t xml:space="preserve"> </w:t>
      </w:r>
      <w:r>
        <w:t>b</w:t>
      </w:r>
      <w:r w:rsidRPr="0034270D">
        <w:t>eslut</w:t>
      </w:r>
      <w:r>
        <w:t>a</w:t>
      </w:r>
      <w:r w:rsidRPr="0034270D">
        <w:t xml:space="preserve"> </w:t>
      </w:r>
      <w:r>
        <w:t>att bolaget ska gå i likvidation,</w:t>
      </w:r>
      <w:r w:rsidRPr="005C102F">
        <w:t xml:space="preserve"> </w:t>
      </w:r>
      <w:r>
        <w:t>o</w:t>
      </w:r>
      <w:r w:rsidRPr="005C102F">
        <w:t>m konkurs</w:t>
      </w:r>
      <w:r>
        <w:t>en</w:t>
      </w:r>
      <w:r w:rsidRPr="005C102F">
        <w:t xml:space="preserve"> avslutas med överskott eller läggs ner efter en frivillig uppgörelse, eller om egendomen i konkursboet återställs till </w:t>
      </w:r>
      <w:r>
        <w:t>bolaget</w:t>
      </w:r>
      <w:r w:rsidRPr="005C102F">
        <w:t xml:space="preserve"> till följd av att ett ackord har fastställts</w:t>
      </w:r>
      <w:r>
        <w:t>.</w:t>
      </w:r>
      <w:r w:rsidRPr="005C102F">
        <w:t xml:space="preserve"> </w:t>
      </w:r>
    </w:p>
    <w:bookmarkEnd w:id="6855"/>
    <w:p w14:paraId="18ADD10A" w14:textId="77777777" w:rsidR="0034465A" w:rsidRDefault="0034465A" w:rsidP="0034465A">
      <w:pPr>
        <w:pStyle w:val="Rubrik4utannumrering"/>
      </w:pPr>
      <w:r>
        <w:t>38 §</w:t>
      </w:r>
    </w:p>
    <w:p w14:paraId="5F392188" w14:textId="77777777" w:rsidR="0034465A" w:rsidRPr="00A53548" w:rsidRDefault="0034465A" w:rsidP="001C3D5F">
      <w:pPr>
        <w:pStyle w:val="Brdtext"/>
      </w:pPr>
      <w:r>
        <w:t>Paragrafen reglerar tillämpliga bestämmelser för genomförande av likvidation och motsvarar i sak 12 kap. 75 § FRL. Övervägandena finns i avsnitt 12.2.</w:t>
      </w:r>
    </w:p>
    <w:p w14:paraId="2DC84163" w14:textId="77777777" w:rsidR="0034465A" w:rsidRDefault="0034465A" w:rsidP="0034465A">
      <w:pPr>
        <w:pStyle w:val="Rubrik4utannumrering"/>
      </w:pPr>
      <w:r>
        <w:t>39 §</w:t>
      </w:r>
    </w:p>
    <w:p w14:paraId="76814AC7" w14:textId="77777777" w:rsidR="0034465A" w:rsidRPr="00A53548" w:rsidRDefault="0034465A" w:rsidP="001C3D5F">
      <w:pPr>
        <w:pStyle w:val="Brdtext"/>
      </w:pPr>
      <w:r>
        <w:t>I paragrafen regleras ö</w:t>
      </w:r>
      <w:r w:rsidRPr="009E4B25">
        <w:t xml:space="preserve">verlåtande </w:t>
      </w:r>
      <w:r>
        <w:t>bolag vid fusion. Paragrafen motsvarar 12 kap. 80 § FRL. Över</w:t>
      </w:r>
      <w:r>
        <w:softHyphen/>
        <w:t>vägandena finns i avsnitt 12.2.</w:t>
      </w:r>
    </w:p>
    <w:p w14:paraId="591EB000" w14:textId="77777777" w:rsidR="0034465A" w:rsidRDefault="0034465A" w:rsidP="0034465A">
      <w:pPr>
        <w:pStyle w:val="Rubrik4utannumrering"/>
      </w:pPr>
      <w:r>
        <w:t>40 §</w:t>
      </w:r>
    </w:p>
    <w:p w14:paraId="0952C5A6" w14:textId="00099AF6" w:rsidR="0034465A" w:rsidRDefault="0034465A" w:rsidP="0034465A">
      <w:pPr>
        <w:pStyle w:val="Brdtext"/>
      </w:pPr>
      <w:r>
        <w:t>Paragrafen reglerar tillämpliga bestämmelser vid fusion. Paragrafen mot</w:t>
      </w:r>
      <w:r w:rsidR="00D11DA3">
        <w:softHyphen/>
      </w:r>
      <w:r>
        <w:t>svarar 12 kap. 81 § FRL. Övervägandena finns i avsnitt 12.2.</w:t>
      </w:r>
    </w:p>
    <w:p w14:paraId="47751605" w14:textId="77777777" w:rsidR="0034465A" w:rsidRDefault="0034465A" w:rsidP="0034465A">
      <w:pPr>
        <w:pStyle w:val="Rubrik4utannumrering"/>
      </w:pPr>
      <w:r>
        <w:t>41 §</w:t>
      </w:r>
    </w:p>
    <w:p w14:paraId="71DA97CD" w14:textId="77777777" w:rsidR="0034465A" w:rsidRDefault="0034465A" w:rsidP="0034465A">
      <w:pPr>
        <w:pStyle w:val="Brdtext"/>
      </w:pPr>
      <w:r>
        <w:t>Paragrafen, som reglerar förfarandet vid ansökan om tillstånd att verkställa en fusionsplan, motsvarar 12 kap. 82 § FRL. Övervägandena finns i avsnitt 12.2.</w:t>
      </w:r>
    </w:p>
    <w:p w14:paraId="69FE9971" w14:textId="77777777" w:rsidR="0034465A" w:rsidRPr="00277FD5" w:rsidRDefault="0034465A" w:rsidP="001C3D5F">
      <w:pPr>
        <w:pStyle w:val="Rubrik4utannumrering"/>
        <w:spacing w:before="240"/>
      </w:pPr>
      <w:r w:rsidRPr="00277FD5">
        <w:lastRenderedPageBreak/>
        <w:t>42 §</w:t>
      </w:r>
    </w:p>
    <w:p w14:paraId="67517B8F" w14:textId="6E38FEA9" w:rsidR="0034465A" w:rsidRPr="00A53548" w:rsidRDefault="0034465A" w:rsidP="001C3D5F">
      <w:pPr>
        <w:pStyle w:val="Brdtext"/>
      </w:pPr>
      <w:r>
        <w:t>I paragrafen regleras prövning av vissa frågor i en ansökan om att verk</w:t>
      </w:r>
      <w:r w:rsidR="00635F8B">
        <w:softHyphen/>
      </w:r>
      <w:r>
        <w:t>ställa en fusionsplan. Paragrafen motsvarar 12 kap. 83 § FRL. Över</w:t>
      </w:r>
      <w:r>
        <w:softHyphen/>
        <w:t>vägan</w:t>
      </w:r>
      <w:r w:rsidR="00635F8B">
        <w:softHyphen/>
      </w:r>
      <w:r>
        <w:t>dena finns i avsnitt 12.2. Se författningskommentaren till 12 § i fråga om andra borgenärer.</w:t>
      </w:r>
    </w:p>
    <w:p w14:paraId="3BFE124A" w14:textId="77777777" w:rsidR="0034465A" w:rsidRDefault="0034465A" w:rsidP="0034465A">
      <w:pPr>
        <w:pStyle w:val="Rubrik4utannumrering"/>
      </w:pPr>
      <w:r>
        <w:t>43 §</w:t>
      </w:r>
    </w:p>
    <w:p w14:paraId="1D106598" w14:textId="765E3DF5" w:rsidR="0034465A" w:rsidRDefault="0034465A" w:rsidP="0034465A">
      <w:pPr>
        <w:pStyle w:val="Brdtext"/>
      </w:pPr>
      <w:r>
        <w:t>Paragrafen reglerar när en ansökan om tillstånd att verkställa en fusions</w:t>
      </w:r>
      <w:r>
        <w:softHyphen/>
        <w:t>plan ska avslås, och motsvarar 12 kap. 84 § FRL. Övervägandena finns i avsnitt 12.2.</w:t>
      </w:r>
    </w:p>
    <w:p w14:paraId="1916415A" w14:textId="77777777" w:rsidR="0034465A" w:rsidRDefault="0034465A" w:rsidP="00AA5B6B">
      <w:pPr>
        <w:pStyle w:val="Rubrik4utannumrering"/>
      </w:pPr>
      <w:r>
        <w:t>44 §</w:t>
      </w:r>
    </w:p>
    <w:p w14:paraId="05D5D7F7" w14:textId="77777777" w:rsidR="0034465A" w:rsidRDefault="0034465A" w:rsidP="0034465A">
      <w:pPr>
        <w:pStyle w:val="Brdtext"/>
      </w:pPr>
      <w:r>
        <w:t>Paragrafen reglerar registrering av fusion och motsvarar 12 kap. 85 § FRL. Övervägandena finns i avsnitt 12.2.</w:t>
      </w:r>
    </w:p>
    <w:p w14:paraId="77CAD008" w14:textId="77777777" w:rsidR="0034465A" w:rsidRPr="000820FE" w:rsidRDefault="0034465A" w:rsidP="0034465A">
      <w:pPr>
        <w:pStyle w:val="Rubrik4utannumrering"/>
      </w:pPr>
      <w:r w:rsidRPr="000820FE">
        <w:t>4</w:t>
      </w:r>
      <w:r>
        <w:t>5</w:t>
      </w:r>
      <w:r w:rsidRPr="000820FE">
        <w:t xml:space="preserve"> §</w:t>
      </w:r>
    </w:p>
    <w:p w14:paraId="3A9BB0AD" w14:textId="77777777" w:rsidR="0034465A" w:rsidRDefault="0034465A" w:rsidP="0034465A">
      <w:pPr>
        <w:pStyle w:val="Brdtext"/>
      </w:pPr>
      <w:r>
        <w:t xml:space="preserve">Paragrafen reglerar absorption av helägt dotterbolag och motsvarar 12 kap. 86 § FRL. Övervägandena finns i avsnitt 12.2. </w:t>
      </w:r>
    </w:p>
    <w:p w14:paraId="01D5BABD" w14:textId="77777777" w:rsidR="0034465A" w:rsidRDefault="0034465A" w:rsidP="0034465A">
      <w:pPr>
        <w:pStyle w:val="Rubrik4utannumrering"/>
      </w:pPr>
      <w:r>
        <w:t>46 §</w:t>
      </w:r>
    </w:p>
    <w:p w14:paraId="7F69889F" w14:textId="77777777" w:rsidR="0034465A" w:rsidRDefault="0034465A" w:rsidP="0034465A">
      <w:pPr>
        <w:pStyle w:val="Brdtext"/>
      </w:pPr>
      <w:r w:rsidRPr="00375B71">
        <w:t>Paragrafen inneh</w:t>
      </w:r>
      <w:r>
        <w:t>åller bestämmelser om ett ömsesidigt tjänstepensions</w:t>
      </w:r>
      <w:r>
        <w:softHyphen/>
      </w:r>
      <w:r w:rsidRPr="00375B71">
        <w:t>bolags f</w:t>
      </w:r>
      <w:r>
        <w:t>öretagsnamn</w:t>
      </w:r>
      <w:r w:rsidRPr="00375B71">
        <w:t xml:space="preserve">. </w:t>
      </w:r>
      <w:r>
        <w:t>Paragrafen är utformad efter förebild av</w:t>
      </w:r>
      <w:r w:rsidDel="00141A3D">
        <w:t xml:space="preserve"> </w:t>
      </w:r>
      <w:r>
        <w:t>12 kap. 88 § FRL. Övervägandena finns i avsnitt 12</w:t>
      </w:r>
      <w:r w:rsidRPr="0002740F">
        <w:t>.</w:t>
      </w:r>
      <w:r>
        <w:t>2.</w:t>
      </w:r>
    </w:p>
    <w:p w14:paraId="0EAB432A" w14:textId="77777777" w:rsidR="0034465A" w:rsidRDefault="0034465A" w:rsidP="0034465A">
      <w:pPr>
        <w:pStyle w:val="Rubrik4utannumrering"/>
      </w:pPr>
      <w:r>
        <w:t>47 §</w:t>
      </w:r>
    </w:p>
    <w:p w14:paraId="5B3C4EFD" w14:textId="7F8B7B60" w:rsidR="0034465A" w:rsidRPr="00A53548" w:rsidRDefault="0034465A" w:rsidP="0034465A">
      <w:pPr>
        <w:pStyle w:val="Brdtext"/>
      </w:pPr>
      <w:r>
        <w:t>Paragrafen reglerar vad som avses med en tjänstepensionsförening. Para</w:t>
      </w:r>
      <w:r w:rsidR="00635F8B">
        <w:softHyphen/>
      </w:r>
      <w:r>
        <w:t>grafen</w:t>
      </w:r>
      <w:r w:rsidRPr="006918F4">
        <w:t xml:space="preserve"> </w:t>
      </w:r>
      <w:r>
        <w:t xml:space="preserve">är utformad efter förebild av </w:t>
      </w:r>
      <w:r w:rsidRPr="006918F4">
        <w:t>13</w:t>
      </w:r>
      <w:r>
        <w:t> kap.</w:t>
      </w:r>
      <w:r w:rsidRPr="006918F4">
        <w:t xml:space="preserve"> </w:t>
      </w:r>
      <w:r>
        <w:t>1 §</w:t>
      </w:r>
      <w:r w:rsidRPr="006918F4">
        <w:t xml:space="preserve"> FRL</w:t>
      </w:r>
      <w:r>
        <w:t>. Övervägan</w:t>
      </w:r>
      <w:r>
        <w:softHyphen/>
        <w:t>dena finns i avsnitt 12.3.</w:t>
      </w:r>
    </w:p>
    <w:p w14:paraId="33AF2A9C" w14:textId="77777777" w:rsidR="0034465A" w:rsidRDefault="0034465A" w:rsidP="0034465A">
      <w:pPr>
        <w:pStyle w:val="Rubrik4utannumrering"/>
      </w:pPr>
      <w:r>
        <w:t>48 §</w:t>
      </w:r>
    </w:p>
    <w:p w14:paraId="62026F52" w14:textId="35F86549" w:rsidR="0034465A" w:rsidRDefault="0034465A" w:rsidP="001C3D5F">
      <w:pPr>
        <w:pStyle w:val="Brdtextmedindrag"/>
        <w:ind w:firstLine="0"/>
      </w:pPr>
      <w:r>
        <w:t>I paragrafen regleras tillämpning av allmänna bestäm</w:t>
      </w:r>
      <w:r>
        <w:softHyphen/>
        <w:t>melser för ekono</w:t>
      </w:r>
      <w:r>
        <w:softHyphen/>
        <w:t xml:space="preserve">miska föreningar på tjänstepensionsföreningar. </w:t>
      </w:r>
      <w:r w:rsidRPr="00E6283F">
        <w:t>Para</w:t>
      </w:r>
      <w:r>
        <w:softHyphen/>
      </w:r>
      <w:r w:rsidRPr="00E6283F">
        <w:t>grafen</w:t>
      </w:r>
      <w:r>
        <w:t xml:space="preserve"> är utformad efter förebild av 13 kap. 2 § FRL. Övervägandena finns i avsnitt 12</w:t>
      </w:r>
      <w:r w:rsidRPr="001B10B6">
        <w:t>.</w:t>
      </w:r>
      <w:r>
        <w:t>3</w:t>
      </w:r>
      <w:r w:rsidRPr="001B10B6">
        <w:t>.</w:t>
      </w:r>
      <w:r>
        <w:t xml:space="preserve"> Se författningskommentaren till 1 § i fråga om andra meningen om hänvis</w:t>
      </w:r>
      <w:r w:rsidR="00747F5E">
        <w:softHyphen/>
      </w:r>
      <w:r>
        <w:t>ningar i lagen om ekonomiska föreningar.</w:t>
      </w:r>
    </w:p>
    <w:p w14:paraId="12759607" w14:textId="77777777" w:rsidR="0034465A" w:rsidRDefault="0034465A" w:rsidP="0034465A">
      <w:pPr>
        <w:pStyle w:val="Rubrik4utannumrering"/>
      </w:pPr>
      <w:r>
        <w:t>49 §</w:t>
      </w:r>
    </w:p>
    <w:p w14:paraId="440939F9" w14:textId="77777777" w:rsidR="0034465A" w:rsidRDefault="0034465A" w:rsidP="0034465A">
      <w:pPr>
        <w:pStyle w:val="Brdtextmedindrag"/>
        <w:ind w:firstLine="0"/>
      </w:pPr>
      <w:r>
        <w:t>I paragrafen regleras vilka bestämmelser om försäkringsföreningar i försäkringsrörelselagen som är tillämpliga på tjänstepensionsföreningar. Övervägandena finns i avsnitt 12</w:t>
      </w:r>
      <w:r w:rsidRPr="001B10B6">
        <w:t>.</w:t>
      </w:r>
      <w:r>
        <w:t>3</w:t>
      </w:r>
      <w:r w:rsidRPr="001B10B6">
        <w:t>.</w:t>
      </w:r>
    </w:p>
    <w:p w14:paraId="3101DE79" w14:textId="77777777" w:rsidR="0034465A" w:rsidRDefault="0034465A" w:rsidP="0034465A">
      <w:pPr>
        <w:pStyle w:val="Rubrik4utannumrering"/>
      </w:pPr>
      <w:r>
        <w:t>50 §</w:t>
      </w:r>
    </w:p>
    <w:p w14:paraId="2FC099B5" w14:textId="77777777" w:rsidR="0034465A" w:rsidRDefault="0034465A" w:rsidP="0034465A">
      <w:pPr>
        <w:pStyle w:val="Brdtext"/>
      </w:pPr>
      <w:r>
        <w:t xml:space="preserve">Paragrafen reglerar </w:t>
      </w:r>
      <w:r w:rsidRPr="002E188B">
        <w:t xml:space="preserve">ansvar för en </w:t>
      </w:r>
      <w:r>
        <w:t>tjänstepensions</w:t>
      </w:r>
      <w:r w:rsidRPr="002E188B">
        <w:t xml:space="preserve">förenings </w:t>
      </w:r>
      <w:r>
        <w:t>förpliktelser.</w:t>
      </w:r>
      <w:r w:rsidRPr="00F917BF">
        <w:t xml:space="preserve"> </w:t>
      </w:r>
      <w:r>
        <w:t>Paragrafen är utformad efter förebild av</w:t>
      </w:r>
      <w:r w:rsidDel="00DF0BCB">
        <w:t xml:space="preserve"> </w:t>
      </w:r>
      <w:r>
        <w:t>13 kap. 4 § FRL. Övervägandena finns i avsnitt 12</w:t>
      </w:r>
      <w:r w:rsidRPr="001B10B6">
        <w:t>.</w:t>
      </w:r>
      <w:r>
        <w:t>3.</w:t>
      </w:r>
    </w:p>
    <w:p w14:paraId="0AD56EC1" w14:textId="12F74A53" w:rsidR="0034465A" w:rsidRDefault="0034465A" w:rsidP="0034465A">
      <w:pPr>
        <w:pStyle w:val="Brdtextmedindrag"/>
      </w:pPr>
      <w:r>
        <w:lastRenderedPageBreak/>
        <w:t>Enligt paragrafen får det i</w:t>
      </w:r>
      <w:r w:rsidRPr="002E188B">
        <w:t xml:space="preserve"> en </w:t>
      </w:r>
      <w:r>
        <w:t>tjänstepension</w:t>
      </w:r>
      <w:r w:rsidRPr="002E188B">
        <w:t>s</w:t>
      </w:r>
      <w:r>
        <w:softHyphen/>
      </w:r>
      <w:r w:rsidRPr="002E188B">
        <w:t>förenings stadgar före</w:t>
      </w:r>
      <w:r w:rsidR="00F85DD2">
        <w:softHyphen/>
      </w:r>
      <w:r w:rsidRPr="002E188B">
        <w:t>skriva</w:t>
      </w:r>
      <w:r>
        <w:t xml:space="preserve">s om personligt ansvar genom uttaxering. Genom sådana föreskrifter kan </w:t>
      </w:r>
      <w:r w:rsidRPr="002E188B">
        <w:t xml:space="preserve">en medlem </w:t>
      </w:r>
      <w:r>
        <w:t>som i egenskap av arbetsgivare är försäk</w:t>
      </w:r>
      <w:r>
        <w:softHyphen/>
        <w:t>ringstagare vara skyldig att göra kapitaltillskott till föreningen för att täcka skulder, avsättningar eller förluster, dock bara om</w:t>
      </w:r>
      <w:r w:rsidRPr="002E188B">
        <w:t xml:space="preserve"> föreningen inte kan täcka </w:t>
      </w:r>
      <w:r>
        <w:t>dessa med</w:t>
      </w:r>
      <w:r w:rsidRPr="002E188B">
        <w:t xml:space="preserve"> egna tillgångar eller medel</w:t>
      </w:r>
      <w:r>
        <w:t>. Eftersom skyldigheten bara kan gälla medlemmar som i egenskap av arbetsgivare är försäkringstagare kan aldrig en nuvarande eller framtida pensionär åläggas skyldighet att göra kapital</w:t>
      </w:r>
      <w:r w:rsidR="00F85DD2">
        <w:softHyphen/>
      </w:r>
      <w:r>
        <w:t xml:space="preserve">tillskott till </w:t>
      </w:r>
      <w:r>
        <w:softHyphen/>
        <w:t>föreningen.</w:t>
      </w:r>
    </w:p>
    <w:p w14:paraId="390685DB" w14:textId="77777777" w:rsidR="0034465A" w:rsidRDefault="0034465A" w:rsidP="00AA5B6B">
      <w:pPr>
        <w:pStyle w:val="Rubrik4utannumrering"/>
      </w:pPr>
      <w:r>
        <w:t>51 §</w:t>
      </w:r>
    </w:p>
    <w:p w14:paraId="4A49EEAF" w14:textId="77777777" w:rsidR="0034465A" w:rsidRDefault="0034465A" w:rsidP="0034465A">
      <w:pPr>
        <w:pStyle w:val="Brdtext"/>
      </w:pPr>
      <w:r>
        <w:t xml:space="preserve">Paragrafen innehåller bestämmelser om verksamhetskapital. </w:t>
      </w:r>
      <w:r w:rsidRPr="006918F4">
        <w:t xml:space="preserve">Paragrafen </w:t>
      </w:r>
      <w:r>
        <w:t>motsvarar</w:t>
      </w:r>
      <w:r w:rsidRPr="006918F4">
        <w:t xml:space="preserve"> 13</w:t>
      </w:r>
      <w:r>
        <w:t> kap.</w:t>
      </w:r>
      <w:r w:rsidRPr="006918F4">
        <w:t xml:space="preserve"> 5</w:t>
      </w:r>
      <w:r>
        <w:t> §</w:t>
      </w:r>
      <w:r w:rsidRPr="006918F4">
        <w:t xml:space="preserve"> FRL. </w:t>
      </w:r>
      <w:r>
        <w:t>Övervägandena finns i avsnitt 12.3.</w:t>
      </w:r>
    </w:p>
    <w:p w14:paraId="11569E65" w14:textId="77777777" w:rsidR="0034465A" w:rsidRDefault="0034465A" w:rsidP="0034465A">
      <w:pPr>
        <w:pStyle w:val="Rubrik4utannumrering"/>
      </w:pPr>
      <w:r>
        <w:t>52 §</w:t>
      </w:r>
    </w:p>
    <w:p w14:paraId="430754F8" w14:textId="0EF68DA5" w:rsidR="0034465A" w:rsidRPr="00A53548" w:rsidRDefault="0034465A" w:rsidP="0034465A">
      <w:pPr>
        <w:pStyle w:val="Brdtext"/>
      </w:pPr>
      <w:r>
        <w:t xml:space="preserve">Paragrafen reglerar en tjänstepensionsförenings stadgar. </w:t>
      </w:r>
      <w:r w:rsidRPr="006918F4">
        <w:t xml:space="preserve">Paragrafen </w:t>
      </w:r>
      <w:r>
        <w:t>mot</w:t>
      </w:r>
      <w:r w:rsidR="00F85DD2">
        <w:softHyphen/>
      </w:r>
      <w:r>
        <w:t>svarar huvudsakligen</w:t>
      </w:r>
      <w:r w:rsidRPr="006918F4">
        <w:t xml:space="preserve"> 13</w:t>
      </w:r>
      <w:r>
        <w:t> kap.</w:t>
      </w:r>
      <w:r w:rsidRPr="006918F4">
        <w:t xml:space="preserve"> </w:t>
      </w:r>
      <w:r>
        <w:t>6 §</w:t>
      </w:r>
      <w:r w:rsidRPr="006918F4">
        <w:t xml:space="preserve"> FRL. </w:t>
      </w:r>
      <w:r>
        <w:t>Övervägandena finns i av</w:t>
      </w:r>
      <w:r w:rsidR="00F85DD2">
        <w:softHyphen/>
      </w:r>
      <w:r>
        <w:t>snitt 12.3. </w:t>
      </w:r>
    </w:p>
    <w:p w14:paraId="0B53847D" w14:textId="77777777" w:rsidR="0034465A" w:rsidRDefault="0034465A" w:rsidP="0034465A">
      <w:pPr>
        <w:pStyle w:val="Rubrik4utannumrering"/>
      </w:pPr>
      <w:r>
        <w:t>53 §</w:t>
      </w:r>
    </w:p>
    <w:p w14:paraId="1E0E7373" w14:textId="2564B5EA" w:rsidR="0034465A" w:rsidRDefault="0034465A" w:rsidP="001C3D5F">
      <w:pPr>
        <w:pStyle w:val="Brdtext"/>
      </w:pPr>
      <w:r>
        <w:t>I paragrafen finns bestämmelser om revisionsutskott. Paragrafen är ut</w:t>
      </w:r>
      <w:r w:rsidR="00747F5E">
        <w:softHyphen/>
      </w:r>
      <w:r>
        <w:t>formad efter förebild av 13 kap. 9 a § FRL. Övervägandena finns i avsnitt 12.3.</w:t>
      </w:r>
    </w:p>
    <w:p w14:paraId="2B6FB38F" w14:textId="5C4F2489" w:rsidR="0034465A" w:rsidDel="002A230C" w:rsidRDefault="0034465A" w:rsidP="0034465A">
      <w:pPr>
        <w:pStyle w:val="Brdtextmedindrag"/>
      </w:pPr>
      <w:r>
        <w:t>I</w:t>
      </w:r>
      <w:r w:rsidRPr="00F90ECA">
        <w:t xml:space="preserve"> </w:t>
      </w:r>
      <w:r w:rsidRPr="006918F4">
        <w:t>7</w:t>
      </w:r>
      <w:r>
        <w:t> kap.</w:t>
      </w:r>
      <w:r w:rsidRPr="006918F4">
        <w:t xml:space="preserve"> 47</w:t>
      </w:r>
      <w:r>
        <w:t> §</w:t>
      </w:r>
      <w:r w:rsidRPr="006918F4">
        <w:t xml:space="preserve"> lagen om ekonomiska föreningar</w:t>
      </w:r>
      <w:r w:rsidRPr="00F90ECA">
        <w:t xml:space="preserve"> </w:t>
      </w:r>
      <w:r>
        <w:t xml:space="preserve">regleras i vilka föreningar styrelsen ska ha ett revisionsutskott, nämligen de som har värdepapper upptagna till handel på en reglerad marknad. Av </w:t>
      </w:r>
      <w:r w:rsidR="00F85DD2">
        <w:t>denna</w:t>
      </w:r>
      <w:r>
        <w:t xml:space="preserve"> paragraf följer att alla tjänstepensionsföreningar ska ha ett revisionsutskott oavsett om de har värdepapper upptagna till handel på en reglerad marknad eller inte.</w:t>
      </w:r>
    </w:p>
    <w:p w14:paraId="774831F0" w14:textId="77777777" w:rsidR="0034465A" w:rsidRPr="00FE2EA0" w:rsidRDefault="0034465A" w:rsidP="0034465A">
      <w:pPr>
        <w:pStyle w:val="Rubrik4utannumrering"/>
      </w:pPr>
      <w:r>
        <w:t>54 §</w:t>
      </w:r>
    </w:p>
    <w:p w14:paraId="27B0BED9" w14:textId="77777777" w:rsidR="0034465A" w:rsidRPr="00A53548" w:rsidRDefault="0034465A" w:rsidP="001C3D5F">
      <w:pPr>
        <w:pStyle w:val="Brdtext"/>
      </w:pPr>
      <w:r>
        <w:t>Paragrafen reglerar en revisors uppdragstid. Paragrafen är utformad efter förebild av 13 kap. 18 a § FRL. Övervägandena finns i avsnitt 12.3.</w:t>
      </w:r>
    </w:p>
    <w:p w14:paraId="42964BA5" w14:textId="77777777" w:rsidR="0034465A" w:rsidRPr="002A230C" w:rsidDel="002A230C" w:rsidRDefault="0034465A" w:rsidP="0034465A">
      <w:pPr>
        <w:pStyle w:val="Brdtextmedindrag"/>
      </w:pPr>
      <w:r>
        <w:t>Paragrafen innebär att 8 kap. 54 § lagen om ekonomiska föreningar, som föreskriver att ett uppdrag som revisor får gälla högst sju år i följd i fråga om ekonomiska föreningar som har värdepapper upptagna till handel på en reglerad marknad, gäller för alla tjänstepensionsföreningar oavsett om de har värdepapper upptagna till handel på en reglerad marknad eller inte. En tjänstepensionsförening har dock inte möjlighet att förlänga revisions</w:t>
      </w:r>
      <w:r>
        <w:softHyphen/>
        <w:t>uppdraget.</w:t>
      </w:r>
    </w:p>
    <w:p w14:paraId="1AE0D75B" w14:textId="77777777" w:rsidR="0034465A" w:rsidRPr="00BE7B9F" w:rsidRDefault="0034465A" w:rsidP="0034465A">
      <w:pPr>
        <w:pStyle w:val="Rubrik4utannumrering"/>
      </w:pPr>
      <w:r>
        <w:t>55 §</w:t>
      </w:r>
    </w:p>
    <w:p w14:paraId="3EB26C71" w14:textId="610F0CBA" w:rsidR="0034465A" w:rsidRDefault="0034465A" w:rsidP="001C3D5F">
      <w:pPr>
        <w:pStyle w:val="Brdtext"/>
      </w:pPr>
      <w:r>
        <w:t>I paragrafen finns bestämmelser om revisionsberättelsen. Paragrafen är ut</w:t>
      </w:r>
      <w:r w:rsidR="00890F52">
        <w:softHyphen/>
      </w:r>
      <w:r>
        <w:t>formad efter förebild av 13 kap. 18 b § FRL. Övervägandena finns i av</w:t>
      </w:r>
      <w:r w:rsidR="00747F5E">
        <w:softHyphen/>
      </w:r>
      <w:r>
        <w:t>snitt 12.3.</w:t>
      </w:r>
    </w:p>
    <w:p w14:paraId="5DF6EF3C" w14:textId="77777777" w:rsidR="0034465A" w:rsidRDefault="0034465A" w:rsidP="0034465A">
      <w:pPr>
        <w:pStyle w:val="Brdtextmedindrag"/>
      </w:pPr>
      <w:r>
        <w:t xml:space="preserve">Paragrafen innebär att 8 kap. 56–59 §§ lagen om ekonomiska föreningar om revisionsberättelsen för ekonomiska föreningar som har värdepapper </w:t>
      </w:r>
      <w:r>
        <w:lastRenderedPageBreak/>
        <w:t>upptagna till handel på en reglerad marknad, gäller för alla tjänste</w:t>
      </w:r>
      <w:r>
        <w:softHyphen/>
        <w:t>pensionsföreningar oavsett om de har värdepapper upptagna till handel på en reglerad marknad eller inte.</w:t>
      </w:r>
    </w:p>
    <w:p w14:paraId="6544B5E0" w14:textId="77777777" w:rsidR="0034465A" w:rsidRPr="00277FD5" w:rsidRDefault="0034465A" w:rsidP="0034465A">
      <w:pPr>
        <w:pStyle w:val="Rubrik4utannumrering"/>
      </w:pPr>
      <w:r w:rsidRPr="00277FD5">
        <w:t>56 §</w:t>
      </w:r>
    </w:p>
    <w:p w14:paraId="18022D7E" w14:textId="498A7C00" w:rsidR="0034465A" w:rsidRDefault="0034465A" w:rsidP="001C3D5F">
      <w:pPr>
        <w:pStyle w:val="Brdtext"/>
      </w:pPr>
      <w:r>
        <w:t>Paragrafen innehåller bestämmelser om koncernrevision. Paragrafen är ut</w:t>
      </w:r>
      <w:r w:rsidR="00890F52">
        <w:softHyphen/>
      </w:r>
      <w:r>
        <w:t>formad efter förebild av 13 kap. 18 c § FRL.</w:t>
      </w:r>
      <w:r w:rsidRPr="004D2374">
        <w:t xml:space="preserve"> </w:t>
      </w:r>
      <w:r>
        <w:t>Övervägandena finns i avsnitt 12.3.</w:t>
      </w:r>
    </w:p>
    <w:p w14:paraId="2697E975" w14:textId="485C842E" w:rsidR="0034465A" w:rsidRPr="00286DC9" w:rsidDel="00286DC9" w:rsidRDefault="0034465A" w:rsidP="0034465A">
      <w:pPr>
        <w:pStyle w:val="Brdtextmedindrag"/>
      </w:pPr>
      <w:r>
        <w:t>Av paragrafen följer att 8 kap. 60 § lagen om ekonomiska föreningar om koncernrevision avseende en ekonomisk förening vars överlåtbara värde</w:t>
      </w:r>
      <w:r w:rsidR="00890F52">
        <w:softHyphen/>
      </w:r>
      <w:r>
        <w:t>papper är upptagna till handel på en reglerad marknad gäller för alla tjänstepensionsföreningar oavsett om de har värdepapper upptagna till handel på en reglerad marknad eller inte.</w:t>
      </w:r>
    </w:p>
    <w:p w14:paraId="2CE3E733" w14:textId="77777777" w:rsidR="0034465A" w:rsidRDefault="0034465A" w:rsidP="0034465A">
      <w:pPr>
        <w:pStyle w:val="Rubrik4utannumrering"/>
      </w:pPr>
      <w:r>
        <w:t>57 §</w:t>
      </w:r>
    </w:p>
    <w:p w14:paraId="3E29641F" w14:textId="62CF12E6" w:rsidR="0034465A" w:rsidRDefault="0034465A" w:rsidP="001C3D5F">
      <w:pPr>
        <w:pStyle w:val="Brdtext"/>
      </w:pPr>
      <w:r>
        <w:t>I paragrafen finns bestämmelser om domstols entledigande av en revisor. Paragrafen är utformad efter förebild av 13 kap. 18 d § FRL</w:t>
      </w:r>
      <w:r w:rsidRPr="00A20C9C">
        <w:t>.</w:t>
      </w:r>
      <w:r>
        <w:t xml:space="preserve"> Över</w:t>
      </w:r>
      <w:r w:rsidR="00747F5E">
        <w:softHyphen/>
      </w:r>
      <w:r>
        <w:t>vägan</w:t>
      </w:r>
      <w:r w:rsidR="00890F52">
        <w:softHyphen/>
      </w:r>
      <w:r>
        <w:t>dena finns i avsnitt 12.3.</w:t>
      </w:r>
    </w:p>
    <w:p w14:paraId="54F2D5DF" w14:textId="7362121C" w:rsidR="0034465A" w:rsidRPr="00286DC9" w:rsidDel="00286DC9" w:rsidRDefault="0034465A" w:rsidP="0034465A">
      <w:pPr>
        <w:pStyle w:val="Brdtextmedindrag"/>
      </w:pPr>
      <w:r>
        <w:t>Av paragrafen följer att 8 kap. 55 § lagen om ekonomiska föreningar om entledigande av en revisor i en ekonomisk förening vars överlåtbara värde</w:t>
      </w:r>
      <w:r w:rsidR="00890F52">
        <w:softHyphen/>
      </w:r>
      <w:r>
        <w:t>papper är upptagna till handel på en reglerad marknad gäller för alla tjänstepensionsföreningar oavsett om de har värdepapper upptagna till handel på en reglerad marknad eller inte.</w:t>
      </w:r>
    </w:p>
    <w:p w14:paraId="0303B956" w14:textId="77777777" w:rsidR="0034465A" w:rsidRPr="000811CE" w:rsidRDefault="0034465A" w:rsidP="0034465A">
      <w:pPr>
        <w:pStyle w:val="Rubrik4utannumrering"/>
      </w:pPr>
      <w:r>
        <w:t>58 §</w:t>
      </w:r>
    </w:p>
    <w:p w14:paraId="40E9CC3E" w14:textId="77777777" w:rsidR="0034465A" w:rsidRPr="00A53548" w:rsidRDefault="0034465A" w:rsidP="001C3D5F">
      <w:pPr>
        <w:pStyle w:val="Brdtext"/>
      </w:pPr>
      <w:r>
        <w:t>Paragrafen är en upplysningsbestämmelse som</w:t>
      </w:r>
      <w:r w:rsidRPr="000811CE">
        <w:t xml:space="preserve"> </w:t>
      </w:r>
      <w:r>
        <w:t>är utformad efter förebild av</w:t>
      </w:r>
      <w:r w:rsidRPr="000811CE">
        <w:t xml:space="preserve"> </w:t>
      </w:r>
      <w:r w:rsidRPr="00E511B0">
        <w:t>13</w:t>
      </w:r>
      <w:r w:rsidRPr="000820FE">
        <w:t> </w:t>
      </w:r>
      <w:r w:rsidRPr="00E511B0">
        <w:t>kap. 18</w:t>
      </w:r>
      <w:r w:rsidRPr="000820FE">
        <w:t> </w:t>
      </w:r>
      <w:r w:rsidRPr="00E511B0">
        <w:t>e</w:t>
      </w:r>
      <w:r w:rsidRPr="000820FE">
        <w:t> </w:t>
      </w:r>
      <w:r w:rsidRPr="00E511B0">
        <w:t xml:space="preserve">§ </w:t>
      </w:r>
      <w:r w:rsidRPr="000820FE">
        <w:t>FRL</w:t>
      </w:r>
      <w:r>
        <w:t>.</w:t>
      </w:r>
      <w:r w:rsidRPr="000820FE">
        <w:t xml:space="preserve"> </w:t>
      </w:r>
      <w:r>
        <w:t>Övervägandena finns i avsnitt 12.3.</w:t>
      </w:r>
    </w:p>
    <w:p w14:paraId="644D429C" w14:textId="77777777" w:rsidR="0034465A" w:rsidRPr="004C10E7" w:rsidRDefault="0034465A" w:rsidP="0034465A">
      <w:pPr>
        <w:pStyle w:val="Brdtextmedindrag"/>
      </w:pPr>
      <w:r>
        <w:t>I paragrafen finns en upplysning om att det finns revisionskrav som gäller tjänstepensionsföreningar i EU:s revisorsförordning. Tjänstepen</w:t>
      </w:r>
      <w:r>
        <w:softHyphen/>
        <w:t xml:space="preserve">sionsföreningar är företag av allmänt intresse enligt </w:t>
      </w:r>
      <w:r w:rsidRPr="008E000E">
        <w:t>2</w:t>
      </w:r>
      <w:r>
        <w:t> </w:t>
      </w:r>
      <w:r w:rsidRPr="008E000E">
        <w:t>§</w:t>
      </w:r>
      <w:r>
        <w:t> </w:t>
      </w:r>
      <w:r w:rsidRPr="008E000E">
        <w:t>9</w:t>
      </w:r>
      <w:r>
        <w:t> </w:t>
      </w:r>
      <w:r w:rsidRPr="008E000E">
        <w:t>e revisorslagen (2001:883).</w:t>
      </w:r>
      <w:r w:rsidRPr="00286DC9">
        <w:t xml:space="preserve"> </w:t>
      </w:r>
      <w:r>
        <w:t>Till skillnad från det som gäller för ekonomiska föreningar som omfattas av motsvarande upplysningsbestämmelse i lagen om ekonomiska föreningar ska revisorsförordningen tillämpas på alla tjänste</w:t>
      </w:r>
      <w:r>
        <w:softHyphen/>
        <w:t>pensionsföreningar, oavsett om de har värdepapper upptagna till handel på en reglerad marknad eller inte.</w:t>
      </w:r>
    </w:p>
    <w:p w14:paraId="03015496" w14:textId="77777777" w:rsidR="0034465A" w:rsidRDefault="0034465A" w:rsidP="0034465A">
      <w:pPr>
        <w:pStyle w:val="Rubrik4utannumrering"/>
      </w:pPr>
      <w:r>
        <w:t>59 §</w:t>
      </w:r>
    </w:p>
    <w:p w14:paraId="65169FE9" w14:textId="5D8ED328" w:rsidR="0034465A" w:rsidRDefault="0034465A" w:rsidP="0034465A">
      <w:pPr>
        <w:pStyle w:val="Brdtext"/>
      </w:pPr>
      <w:r>
        <w:t xml:space="preserve">Paragrafen reglerar tvångslikvidation av tjänstepensionsföreningar. </w:t>
      </w:r>
      <w:r w:rsidRPr="0002740F">
        <w:t>Para</w:t>
      </w:r>
      <w:r w:rsidR="00747F5E">
        <w:softHyphen/>
      </w:r>
      <w:r w:rsidRPr="0002740F">
        <w:t>grafen motsvarar</w:t>
      </w:r>
      <w:r>
        <w:t xml:space="preserve"> i sak </w:t>
      </w:r>
      <w:r w:rsidRPr="0002740F">
        <w:t>13</w:t>
      </w:r>
      <w:r>
        <w:t> kap.</w:t>
      </w:r>
      <w:r w:rsidRPr="0002740F">
        <w:t xml:space="preserve"> 27</w:t>
      </w:r>
      <w:r>
        <w:t> §</w:t>
      </w:r>
      <w:r w:rsidRPr="0002740F">
        <w:t xml:space="preserve"> FRL.</w:t>
      </w:r>
      <w:r>
        <w:t xml:space="preserve"> </w:t>
      </w:r>
      <w:r w:rsidRPr="0002740F">
        <w:t xml:space="preserve">Övervägandena finns i avsnitt </w:t>
      </w:r>
      <w:r>
        <w:t>12</w:t>
      </w:r>
      <w:r w:rsidRPr="0002740F">
        <w:t>.</w:t>
      </w:r>
      <w:r>
        <w:t>3</w:t>
      </w:r>
      <w:r w:rsidRPr="0002740F">
        <w:t>.</w:t>
      </w:r>
    </w:p>
    <w:p w14:paraId="300187F0" w14:textId="77777777" w:rsidR="0034465A" w:rsidRDefault="0034465A" w:rsidP="0034465A">
      <w:pPr>
        <w:pStyle w:val="Brdtextmedindrag"/>
      </w:pPr>
      <w:r>
        <w:t xml:space="preserve">I </w:t>
      </w:r>
      <w:r w:rsidRPr="00C60600">
        <w:rPr>
          <w:i/>
        </w:rPr>
        <w:t>första stycket</w:t>
      </w:r>
      <w:r>
        <w:t xml:space="preserve"> anges vilka likvidationsgrunder som</w:t>
      </w:r>
      <w:r w:rsidDel="00E37005">
        <w:t xml:space="preserve"> </w:t>
      </w:r>
      <w:r>
        <w:t>gäller för tjänste</w:t>
      </w:r>
      <w:r>
        <w:softHyphen/>
        <w:t xml:space="preserve">pensionsföreningar utöver det som </w:t>
      </w:r>
      <w:r w:rsidDel="00D259B0">
        <w:t>anges i</w:t>
      </w:r>
      <w:r>
        <w:t xml:space="preserve"> lagen om ekonomiska föreningar. Undantag från tvångs</w:t>
      </w:r>
      <w:r>
        <w:softHyphen/>
        <w:t>likvidation när ett till</w:t>
      </w:r>
      <w:r>
        <w:softHyphen/>
        <w:t>stånd att driva tjänstepensionsverksamhet som tjänstepensions</w:t>
      </w:r>
      <w:r>
        <w:softHyphen/>
        <w:t>företag har åter</w:t>
      </w:r>
      <w:r>
        <w:softHyphen/>
        <w:t>kallats gäller om föreningen i stället har fått ett tillstånd att driva försäk</w:t>
      </w:r>
      <w:r>
        <w:softHyphen/>
        <w:t>rings</w:t>
      </w:r>
      <w:r>
        <w:softHyphen/>
        <w:t>rörelse enligt försäkringsrörelselagen. Genom undantaget säker</w:t>
      </w:r>
      <w:r>
        <w:softHyphen/>
        <w:t>ställs att en förening som omvandlas från tjänstepensionsförening till försäkrings</w:t>
      </w:r>
      <w:r>
        <w:softHyphen/>
        <w:t>förening inte tvång</w:t>
      </w:r>
      <w:r w:rsidRPr="0002740F">
        <w:t xml:space="preserve">slikvideras </w:t>
      </w:r>
      <w:r>
        <w:t>när</w:t>
      </w:r>
      <w:r w:rsidRPr="0002740F">
        <w:t xml:space="preserve"> tillstånd</w:t>
      </w:r>
      <w:r>
        <w:t>et återkallas</w:t>
      </w:r>
      <w:r w:rsidRPr="0002740F">
        <w:t xml:space="preserve">. </w:t>
      </w:r>
    </w:p>
    <w:p w14:paraId="45C8C7F2" w14:textId="77777777" w:rsidR="0034465A" w:rsidRDefault="0034465A" w:rsidP="0034465A">
      <w:pPr>
        <w:pStyle w:val="Brdtextmedindrag"/>
      </w:pPr>
      <w:r w:rsidRPr="00C60600">
        <w:rPr>
          <w:i/>
        </w:rPr>
        <w:lastRenderedPageBreak/>
        <w:t>Andra stycket</w:t>
      </w:r>
      <w:r>
        <w:t xml:space="preserve"> reglerar vilka som får väcka frågan om likvidation genom ansökan eller anmälan.</w:t>
      </w:r>
    </w:p>
    <w:p w14:paraId="42AB6CE0" w14:textId="77777777" w:rsidR="0034465A" w:rsidRPr="00A26EC4" w:rsidRDefault="0034465A" w:rsidP="0034465A">
      <w:pPr>
        <w:pStyle w:val="Brdtextmedindrag"/>
      </w:pPr>
      <w:r>
        <w:t xml:space="preserve">I </w:t>
      </w:r>
      <w:r w:rsidRPr="00C60600">
        <w:rPr>
          <w:i/>
        </w:rPr>
        <w:t>tredje stycket</w:t>
      </w:r>
      <w:r>
        <w:t xml:space="preserve"> föreskrivs särskilda regler för ärenden om likvidation på grund av ett återkallat tillstånd.</w:t>
      </w:r>
    </w:p>
    <w:p w14:paraId="457C9EAC" w14:textId="77777777" w:rsidR="0034465A" w:rsidRPr="00277FD5" w:rsidRDefault="0034465A" w:rsidP="0034465A">
      <w:pPr>
        <w:pStyle w:val="Rubrik4utannumrering"/>
      </w:pPr>
      <w:r w:rsidRPr="00277FD5">
        <w:t>60 §</w:t>
      </w:r>
    </w:p>
    <w:p w14:paraId="58E00965" w14:textId="5A60C677" w:rsidR="0034465A" w:rsidRDefault="0034465A" w:rsidP="0034465A">
      <w:pPr>
        <w:pStyle w:val="Brdtext"/>
      </w:pPr>
      <w:r>
        <w:t>Paragrafen reglerar i vilka fall en tjänstepensionsförening får vara över</w:t>
      </w:r>
      <w:r w:rsidR="00890F52">
        <w:softHyphen/>
      </w:r>
      <w:r>
        <w:t xml:space="preserve">låtande förening vid en fusion. </w:t>
      </w:r>
      <w:r w:rsidRPr="0002740F">
        <w:t>Paragrafen motsvarar</w:t>
      </w:r>
      <w:r>
        <w:t xml:space="preserve"> </w:t>
      </w:r>
      <w:r w:rsidRPr="0002740F">
        <w:t>13</w:t>
      </w:r>
      <w:r>
        <w:t> kap.</w:t>
      </w:r>
      <w:r w:rsidRPr="0002740F">
        <w:t xml:space="preserve"> </w:t>
      </w:r>
      <w:r>
        <w:t>31 §</w:t>
      </w:r>
      <w:r w:rsidRPr="0002740F">
        <w:t xml:space="preserve"> FRL.</w:t>
      </w:r>
      <w:r>
        <w:t xml:space="preserve"> </w:t>
      </w:r>
      <w:r w:rsidRPr="0002740F">
        <w:t xml:space="preserve">Övervägandena finns i avsnitt </w:t>
      </w:r>
      <w:r>
        <w:t>12</w:t>
      </w:r>
      <w:r w:rsidRPr="0002740F">
        <w:t>.</w:t>
      </w:r>
      <w:r>
        <w:t>3</w:t>
      </w:r>
      <w:r w:rsidRPr="0002740F">
        <w:t>.</w:t>
      </w:r>
    </w:p>
    <w:p w14:paraId="25D54A86" w14:textId="77777777" w:rsidR="0034465A" w:rsidRPr="00604507" w:rsidRDefault="0034465A" w:rsidP="00AA5B6B">
      <w:pPr>
        <w:pStyle w:val="Rubrik4utannumrering"/>
      </w:pPr>
      <w:r>
        <w:t xml:space="preserve">61 § </w:t>
      </w:r>
    </w:p>
    <w:p w14:paraId="0298C090" w14:textId="543A7950" w:rsidR="0034465A" w:rsidRPr="00A53548" w:rsidRDefault="0034465A" w:rsidP="0034465A">
      <w:pPr>
        <w:pStyle w:val="Brdtext"/>
      </w:pPr>
      <w:r>
        <w:t>Paragrafen reglerar tillämpliga bestämmelser vid fusion. Paragrafen mot</w:t>
      </w:r>
      <w:r w:rsidR="00890F52">
        <w:softHyphen/>
      </w:r>
      <w:r>
        <w:t>svarar 13 kap. 32 § FRL. Övervägandena finns i avsnitt 12.3.</w:t>
      </w:r>
    </w:p>
    <w:p w14:paraId="39200B89" w14:textId="77777777" w:rsidR="0034465A" w:rsidRPr="00604507" w:rsidRDefault="0034465A" w:rsidP="0034465A">
      <w:pPr>
        <w:pStyle w:val="Rubrik4utannumrering"/>
      </w:pPr>
      <w:r>
        <w:t xml:space="preserve">62 § </w:t>
      </w:r>
    </w:p>
    <w:p w14:paraId="1D675B98" w14:textId="77777777" w:rsidR="0034465A" w:rsidRDefault="0034465A" w:rsidP="0034465A">
      <w:pPr>
        <w:pStyle w:val="Brdtext"/>
      </w:pPr>
      <w:r>
        <w:t>Paragrafen reglerar a</w:t>
      </w:r>
      <w:r w:rsidRPr="005E7CF0">
        <w:t>nsökan om tillstånd att verkställa</w:t>
      </w:r>
      <w:r>
        <w:t xml:space="preserve"> en fusionsplan. Para</w:t>
      </w:r>
      <w:r>
        <w:softHyphen/>
        <w:t>grafen motsvarar 13 kap. 33 § FRL. Övervägandena finns i avsnitt 12.3.</w:t>
      </w:r>
    </w:p>
    <w:p w14:paraId="21319204" w14:textId="77777777" w:rsidR="0034465A" w:rsidRPr="00604507" w:rsidRDefault="0034465A" w:rsidP="0034465A">
      <w:pPr>
        <w:pStyle w:val="Rubrik4utannumrering"/>
      </w:pPr>
      <w:r>
        <w:t xml:space="preserve">63 § </w:t>
      </w:r>
    </w:p>
    <w:p w14:paraId="05BB54FC" w14:textId="77777777" w:rsidR="0034465A" w:rsidRDefault="0034465A" w:rsidP="0034465A">
      <w:pPr>
        <w:pStyle w:val="Brdtext"/>
      </w:pPr>
      <w:r>
        <w:t>Paragrafen reglerar vissa frågor som ska prövas vid en fusion. Paragrafen motsvarar 13 kap. 34 § FRL. Övervägandena finns i avsnitt 12.3.</w:t>
      </w:r>
    </w:p>
    <w:p w14:paraId="7EB7FD7E" w14:textId="77777777" w:rsidR="0034465A" w:rsidRPr="00604507" w:rsidRDefault="0034465A" w:rsidP="0034465A">
      <w:pPr>
        <w:pStyle w:val="Rubrik4utannumrering"/>
      </w:pPr>
      <w:r>
        <w:t xml:space="preserve">64 § </w:t>
      </w:r>
    </w:p>
    <w:p w14:paraId="7384C295" w14:textId="77777777" w:rsidR="0034465A" w:rsidRDefault="0034465A" w:rsidP="0034465A">
      <w:pPr>
        <w:pStyle w:val="Brdtext"/>
      </w:pPr>
      <w:r>
        <w:t>Paragrafen reglerar i vilka fall</w:t>
      </w:r>
      <w:r w:rsidRPr="005E7CF0">
        <w:t xml:space="preserve"> en ansökan om att verkställa en fusionsplan ska avslås</w:t>
      </w:r>
      <w:r>
        <w:t>. Paragrafen motsvarar 13 kap. 35 § FRL. Övervägandena finns i avsnitt 12.3.</w:t>
      </w:r>
    </w:p>
    <w:p w14:paraId="4729B90D" w14:textId="77777777" w:rsidR="0034465A" w:rsidRDefault="0034465A" w:rsidP="0034465A">
      <w:pPr>
        <w:pStyle w:val="Rubrik4utannumrering"/>
      </w:pPr>
      <w:r>
        <w:t>65 §</w:t>
      </w:r>
    </w:p>
    <w:p w14:paraId="26AD095B" w14:textId="392BBE95" w:rsidR="0034465A" w:rsidRDefault="0034465A" w:rsidP="0034465A">
      <w:pPr>
        <w:pStyle w:val="Brdtext"/>
      </w:pPr>
      <w:r w:rsidRPr="005454C2">
        <w:t xml:space="preserve">Paragrafen </w:t>
      </w:r>
      <w:r>
        <w:t>innehåller bestämmelser om tjänstepensionsföreningars före</w:t>
      </w:r>
      <w:r w:rsidR="00890F52">
        <w:softHyphen/>
      </w:r>
      <w:r>
        <w:t>tagsnamn.</w:t>
      </w:r>
      <w:r w:rsidRPr="00C60600">
        <w:t xml:space="preserve"> </w:t>
      </w:r>
      <w:r>
        <w:t>Paragrafen är utformad efter förebild av</w:t>
      </w:r>
      <w:r w:rsidDel="00E17071">
        <w:t xml:space="preserve"> </w:t>
      </w:r>
      <w:r>
        <w:t>13 kap. 39 § FRL. Övervägandena finns i avsnitt 12</w:t>
      </w:r>
      <w:r w:rsidRPr="0002740F">
        <w:t>.</w:t>
      </w:r>
      <w:r>
        <w:t>3</w:t>
      </w:r>
      <w:r w:rsidRPr="0002740F">
        <w:t>.</w:t>
      </w:r>
    </w:p>
    <w:p w14:paraId="574CB589" w14:textId="77777777" w:rsidR="0034465A" w:rsidRDefault="0034465A" w:rsidP="0034465A">
      <w:pPr>
        <w:pStyle w:val="Rubrik4utannumrering"/>
      </w:pPr>
      <w:r>
        <w:t>66 §</w:t>
      </w:r>
    </w:p>
    <w:p w14:paraId="34DD1B91" w14:textId="77777777" w:rsidR="0034465A" w:rsidRDefault="0034465A" w:rsidP="0034465A">
      <w:pPr>
        <w:pStyle w:val="Brdtext"/>
      </w:pPr>
      <w:r w:rsidRPr="005454C2">
        <w:t xml:space="preserve">Paragrafen </w:t>
      </w:r>
      <w:r>
        <w:t>innehåller en straffbestämmelse.</w:t>
      </w:r>
      <w:r w:rsidRPr="00C60600">
        <w:t xml:space="preserve"> </w:t>
      </w:r>
      <w:r>
        <w:t>Paragrafen är utformad efter förebild av</w:t>
      </w:r>
      <w:r w:rsidDel="00E17071">
        <w:t xml:space="preserve"> </w:t>
      </w:r>
      <w:r>
        <w:t>13 kap. 40 § FRL. Övervägandena finns i avsnitt 12</w:t>
      </w:r>
      <w:r w:rsidRPr="0002740F">
        <w:t>.</w:t>
      </w:r>
      <w:r>
        <w:t>3</w:t>
      </w:r>
      <w:r w:rsidRPr="0002740F">
        <w:t>.</w:t>
      </w:r>
    </w:p>
    <w:p w14:paraId="21775881" w14:textId="77777777" w:rsidR="0034465A" w:rsidRDefault="0034465A" w:rsidP="0034465A">
      <w:pPr>
        <w:pStyle w:val="Rubrik4utannumrering"/>
      </w:pPr>
      <w:bookmarkStart w:id="6856" w:name="_Hlk515614085"/>
      <w:r>
        <w:t>11 kap. Överlåtelse av försäkringsbestånd</w:t>
      </w:r>
    </w:p>
    <w:p w14:paraId="7A8B03A2" w14:textId="77777777" w:rsidR="0034465A" w:rsidRDefault="0034465A" w:rsidP="0034465A">
      <w:pPr>
        <w:pStyle w:val="Rubrik4utannumrering"/>
        <w:spacing w:before="0"/>
      </w:pPr>
      <w:r w:rsidRPr="001908CD">
        <w:t>1</w:t>
      </w:r>
      <w:r>
        <w:t> §</w:t>
      </w:r>
    </w:p>
    <w:p w14:paraId="42175596" w14:textId="77777777" w:rsidR="0034465A" w:rsidRDefault="0034465A" w:rsidP="0034465A">
      <w:pPr>
        <w:pStyle w:val="Brdtext"/>
      </w:pPr>
      <w:r>
        <w:rPr>
          <w:lang w:eastAsia="sv-SE"/>
        </w:rPr>
        <w:t>I paragrafen regleras ett tjänstepensionsföretags rätt att överlåta försäk</w:t>
      </w:r>
      <w:r>
        <w:rPr>
          <w:lang w:eastAsia="sv-SE"/>
        </w:rPr>
        <w:softHyphen/>
        <w:t>rings</w:t>
      </w:r>
      <w:r>
        <w:rPr>
          <w:lang w:eastAsia="sv-SE"/>
        </w:rPr>
        <w:softHyphen/>
        <w:t xml:space="preserve">bestånd. </w:t>
      </w:r>
      <w:r w:rsidRPr="00FA41DD">
        <w:t>Paragrafen</w:t>
      </w:r>
      <w:r>
        <w:rPr>
          <w:lang w:eastAsia="sv-SE"/>
        </w:rPr>
        <w:t xml:space="preserve"> genomför artikel </w:t>
      </w:r>
      <w:r w:rsidRPr="00790B5A">
        <w:rPr>
          <w:lang w:eastAsia="sv-SE"/>
        </w:rPr>
        <w:t xml:space="preserve">12.1 </w:t>
      </w:r>
      <w:r>
        <w:rPr>
          <w:lang w:eastAsia="sv-SE"/>
        </w:rPr>
        <w:t>i andra tjänste</w:t>
      </w:r>
      <w:r>
        <w:rPr>
          <w:lang w:eastAsia="sv-SE"/>
        </w:rPr>
        <w:softHyphen/>
        <w:t>pen</w:t>
      </w:r>
      <w:r>
        <w:rPr>
          <w:lang w:eastAsia="sv-SE"/>
        </w:rPr>
        <w:softHyphen/>
        <w:t>si</w:t>
      </w:r>
      <w:r>
        <w:rPr>
          <w:lang w:eastAsia="sv-SE"/>
        </w:rPr>
        <w:softHyphen/>
        <w:t>ons</w:t>
      </w:r>
      <w:r>
        <w:rPr>
          <w:lang w:eastAsia="sv-SE"/>
        </w:rPr>
        <w:softHyphen/>
        <w:t xml:space="preserve">direktivet. Övervägandena finns i </w:t>
      </w:r>
      <w:r w:rsidRPr="00FC1795">
        <w:rPr>
          <w:lang w:eastAsia="sv-SE"/>
        </w:rPr>
        <w:t xml:space="preserve">avsnitt </w:t>
      </w:r>
      <w:r>
        <w:rPr>
          <w:lang w:eastAsia="sv-SE"/>
        </w:rPr>
        <w:t>11</w:t>
      </w:r>
      <w:r w:rsidRPr="00FC1795">
        <w:rPr>
          <w:lang w:eastAsia="sv-SE"/>
        </w:rPr>
        <w:t>.1.</w:t>
      </w:r>
    </w:p>
    <w:p w14:paraId="143B3F86" w14:textId="5C65EE2C" w:rsidR="0034465A" w:rsidRDefault="0034465A" w:rsidP="001C3D5F">
      <w:pPr>
        <w:pStyle w:val="Brdtextmedindrag"/>
        <w:rPr>
          <w:lang w:eastAsia="sv-SE"/>
        </w:rPr>
      </w:pPr>
      <w:r>
        <w:rPr>
          <w:lang w:eastAsia="sv-SE"/>
        </w:rPr>
        <w:t xml:space="preserve">I </w:t>
      </w:r>
      <w:r w:rsidRPr="000820FE">
        <w:rPr>
          <w:i/>
          <w:lang w:eastAsia="sv-SE"/>
        </w:rPr>
        <w:t>första stycke</w:t>
      </w:r>
      <w:r w:rsidR="00747F5E">
        <w:rPr>
          <w:i/>
          <w:lang w:eastAsia="sv-SE"/>
        </w:rPr>
        <w:t>t</w:t>
      </w:r>
      <w:r>
        <w:rPr>
          <w:lang w:eastAsia="sv-SE"/>
        </w:rPr>
        <w:t xml:space="preserve"> anges till vilka företagstyper ett tjänste</w:t>
      </w:r>
      <w:r>
        <w:rPr>
          <w:lang w:eastAsia="sv-SE"/>
        </w:rPr>
        <w:softHyphen/>
        <w:t>pen</w:t>
      </w:r>
      <w:r>
        <w:rPr>
          <w:lang w:eastAsia="sv-SE"/>
        </w:rPr>
        <w:softHyphen/>
        <w:t>si</w:t>
      </w:r>
      <w:r>
        <w:rPr>
          <w:lang w:eastAsia="sv-SE"/>
        </w:rPr>
        <w:softHyphen/>
        <w:t xml:space="preserve">onsföretag får överlåta ett försäkringsbestånd. Enligt </w:t>
      </w:r>
      <w:r w:rsidRPr="001B1284">
        <w:rPr>
          <w:i/>
          <w:lang w:eastAsia="sv-SE"/>
        </w:rPr>
        <w:t xml:space="preserve">första </w:t>
      </w:r>
      <w:r>
        <w:rPr>
          <w:i/>
          <w:lang w:eastAsia="sv-SE"/>
        </w:rPr>
        <w:t xml:space="preserve">stycket 1 </w:t>
      </w:r>
      <w:r>
        <w:rPr>
          <w:lang w:eastAsia="sv-SE"/>
        </w:rPr>
        <w:t>får ett bestånd överlåtas till ett annat tjänstepensionsföretag. M</w:t>
      </w:r>
      <w:r w:rsidRPr="00812803">
        <w:rPr>
          <w:lang w:eastAsia="sv-SE"/>
        </w:rPr>
        <w:t>ed tjänste</w:t>
      </w:r>
      <w:r>
        <w:rPr>
          <w:lang w:eastAsia="sv-SE"/>
        </w:rPr>
        <w:softHyphen/>
      </w:r>
      <w:r w:rsidRPr="00812803">
        <w:rPr>
          <w:lang w:eastAsia="sv-SE"/>
        </w:rPr>
        <w:t xml:space="preserve">pensionsföretag </w:t>
      </w:r>
      <w:r w:rsidRPr="00812803">
        <w:rPr>
          <w:lang w:eastAsia="sv-SE"/>
        </w:rPr>
        <w:lastRenderedPageBreak/>
        <w:t xml:space="preserve">avses </w:t>
      </w:r>
      <w:r>
        <w:rPr>
          <w:lang w:eastAsia="sv-SE"/>
        </w:rPr>
        <w:t xml:space="preserve">enligt 1 kap. 3 § </w:t>
      </w:r>
      <w:r w:rsidRPr="00812803">
        <w:rPr>
          <w:lang w:eastAsia="sv-SE"/>
        </w:rPr>
        <w:t>tjänstepensionsaktiebolag, ömse</w:t>
      </w:r>
      <w:r>
        <w:rPr>
          <w:lang w:eastAsia="sv-SE"/>
        </w:rPr>
        <w:softHyphen/>
      </w:r>
      <w:r w:rsidRPr="00812803">
        <w:rPr>
          <w:lang w:eastAsia="sv-SE"/>
        </w:rPr>
        <w:t>sidigt tjänste</w:t>
      </w:r>
      <w:r w:rsidR="00747F5E">
        <w:rPr>
          <w:lang w:eastAsia="sv-SE"/>
        </w:rPr>
        <w:softHyphen/>
      </w:r>
      <w:r w:rsidRPr="00812803">
        <w:rPr>
          <w:lang w:eastAsia="sv-SE"/>
        </w:rPr>
        <w:t>pensionsbolag och tjänstepensionsförening.</w:t>
      </w:r>
      <w:r>
        <w:rPr>
          <w:lang w:eastAsia="sv-SE"/>
        </w:rPr>
        <w:t xml:space="preserve"> Med försäkrings</w:t>
      </w:r>
      <w:r>
        <w:rPr>
          <w:lang w:eastAsia="sv-SE"/>
        </w:rPr>
        <w:softHyphen/>
        <w:t xml:space="preserve">företag enligt </w:t>
      </w:r>
      <w:r>
        <w:rPr>
          <w:i/>
          <w:lang w:eastAsia="sv-SE"/>
        </w:rPr>
        <w:t>första stycket 2</w:t>
      </w:r>
      <w:r>
        <w:rPr>
          <w:lang w:eastAsia="sv-SE"/>
        </w:rPr>
        <w:t xml:space="preserve"> avses </w:t>
      </w:r>
      <w:r>
        <w:t>ett företag som har tillstånd att driva försäkrings</w:t>
      </w:r>
      <w:r>
        <w:softHyphen/>
        <w:t>rörelse enligt för</w:t>
      </w:r>
      <w:r>
        <w:softHyphen/>
        <w:t>säk</w:t>
      </w:r>
      <w:r>
        <w:softHyphen/>
        <w:t>rings</w:t>
      </w:r>
      <w:r>
        <w:softHyphen/>
        <w:t>rörelselagen, vilket an</w:t>
      </w:r>
      <w:r>
        <w:softHyphen/>
        <w:t xml:space="preserve">ges i </w:t>
      </w:r>
      <w:r>
        <w:rPr>
          <w:lang w:eastAsia="sv-SE"/>
        </w:rPr>
        <w:t xml:space="preserve">1 kap. 5 § 6. I </w:t>
      </w:r>
      <w:r>
        <w:rPr>
          <w:i/>
          <w:lang w:eastAsia="sv-SE"/>
        </w:rPr>
        <w:t>första stycket 3</w:t>
      </w:r>
      <w:r>
        <w:rPr>
          <w:lang w:eastAsia="sv-SE"/>
        </w:rPr>
        <w:t xml:space="preserve"> föreskrivs att ett bestånd får överlåtas till ett utländskt tjänste</w:t>
      </w:r>
      <w:r w:rsidR="008B2C0B">
        <w:rPr>
          <w:lang w:eastAsia="sv-SE"/>
        </w:rPr>
        <w:softHyphen/>
      </w:r>
      <w:r>
        <w:rPr>
          <w:lang w:eastAsia="sv-SE"/>
        </w:rPr>
        <w:t xml:space="preserve">pensionsinstitut som är registrerat eller auktoriserat i ett land inom EES. Överlåtelsen kan avse hela beståndet eller en del av det. </w:t>
      </w:r>
      <w:r w:rsidRPr="00790B5A">
        <w:rPr>
          <w:lang w:eastAsia="sv-SE"/>
        </w:rPr>
        <w:t>Bestånd som över</w:t>
      </w:r>
      <w:r w:rsidR="008B2C0B">
        <w:rPr>
          <w:lang w:eastAsia="sv-SE"/>
        </w:rPr>
        <w:softHyphen/>
      </w:r>
      <w:r w:rsidRPr="00790B5A">
        <w:rPr>
          <w:lang w:eastAsia="sv-SE"/>
        </w:rPr>
        <w:t>låts från ett tjänste</w:t>
      </w:r>
      <w:r>
        <w:rPr>
          <w:lang w:eastAsia="sv-SE"/>
        </w:rPr>
        <w:softHyphen/>
      </w:r>
      <w:r w:rsidRPr="00790B5A">
        <w:rPr>
          <w:lang w:eastAsia="sv-SE"/>
        </w:rPr>
        <w:t>pen</w:t>
      </w:r>
      <w:r>
        <w:rPr>
          <w:lang w:eastAsia="sv-SE"/>
        </w:rPr>
        <w:softHyphen/>
      </w:r>
      <w:r w:rsidRPr="00790B5A">
        <w:rPr>
          <w:lang w:eastAsia="sv-SE"/>
        </w:rPr>
        <w:t>si</w:t>
      </w:r>
      <w:r>
        <w:rPr>
          <w:lang w:eastAsia="sv-SE"/>
        </w:rPr>
        <w:softHyphen/>
      </w:r>
      <w:r w:rsidRPr="00790B5A">
        <w:rPr>
          <w:lang w:eastAsia="sv-SE"/>
        </w:rPr>
        <w:t>ons</w:t>
      </w:r>
      <w:r>
        <w:rPr>
          <w:lang w:eastAsia="sv-SE"/>
        </w:rPr>
        <w:softHyphen/>
      </w:r>
      <w:r w:rsidRPr="00790B5A">
        <w:rPr>
          <w:lang w:eastAsia="sv-SE"/>
        </w:rPr>
        <w:t xml:space="preserve">företag kommer i de allra flesta fall </w:t>
      </w:r>
      <w:r>
        <w:rPr>
          <w:lang w:eastAsia="sv-SE"/>
        </w:rPr>
        <w:t>omfatta</w:t>
      </w:r>
      <w:r w:rsidRPr="00790B5A">
        <w:rPr>
          <w:lang w:eastAsia="sv-SE"/>
        </w:rPr>
        <w:t xml:space="preserve"> tjänste</w:t>
      </w:r>
      <w:r>
        <w:rPr>
          <w:lang w:eastAsia="sv-SE"/>
        </w:rPr>
        <w:softHyphen/>
      </w:r>
      <w:r w:rsidRPr="00790B5A">
        <w:rPr>
          <w:lang w:eastAsia="sv-SE"/>
        </w:rPr>
        <w:t>pen</w:t>
      </w:r>
      <w:r>
        <w:rPr>
          <w:lang w:eastAsia="sv-SE"/>
        </w:rPr>
        <w:softHyphen/>
      </w:r>
      <w:r w:rsidRPr="00790B5A">
        <w:rPr>
          <w:lang w:eastAsia="sv-SE"/>
        </w:rPr>
        <w:t>si</w:t>
      </w:r>
      <w:r>
        <w:rPr>
          <w:lang w:eastAsia="sv-SE"/>
        </w:rPr>
        <w:softHyphen/>
      </w:r>
      <w:r w:rsidRPr="00790B5A">
        <w:rPr>
          <w:lang w:eastAsia="sv-SE"/>
        </w:rPr>
        <w:t>ons</w:t>
      </w:r>
      <w:r>
        <w:rPr>
          <w:lang w:eastAsia="sv-SE"/>
        </w:rPr>
        <w:softHyphen/>
      </w:r>
      <w:r w:rsidRPr="00790B5A">
        <w:rPr>
          <w:lang w:eastAsia="sv-SE"/>
        </w:rPr>
        <w:t>för</w:t>
      </w:r>
      <w:r>
        <w:rPr>
          <w:lang w:eastAsia="sv-SE"/>
        </w:rPr>
        <w:softHyphen/>
      </w:r>
      <w:r w:rsidRPr="00790B5A">
        <w:rPr>
          <w:lang w:eastAsia="sv-SE"/>
        </w:rPr>
        <w:t>säk</w:t>
      </w:r>
      <w:r>
        <w:rPr>
          <w:lang w:eastAsia="sv-SE"/>
        </w:rPr>
        <w:softHyphen/>
      </w:r>
      <w:r w:rsidRPr="00790B5A">
        <w:rPr>
          <w:lang w:eastAsia="sv-SE"/>
        </w:rPr>
        <w:t>ring</w:t>
      </w:r>
      <w:r>
        <w:rPr>
          <w:lang w:eastAsia="sv-SE"/>
        </w:rPr>
        <w:softHyphen/>
      </w:r>
      <w:r w:rsidRPr="00790B5A">
        <w:rPr>
          <w:lang w:eastAsia="sv-SE"/>
        </w:rPr>
        <w:t xml:space="preserve">ar, men en överlåtelse kan också </w:t>
      </w:r>
      <w:r>
        <w:rPr>
          <w:lang w:eastAsia="sv-SE"/>
        </w:rPr>
        <w:t>mot bakgrund av</w:t>
      </w:r>
      <w:r w:rsidRPr="00790B5A">
        <w:rPr>
          <w:lang w:eastAsia="sv-SE"/>
        </w:rPr>
        <w:t xml:space="preserve"> </w:t>
      </w:r>
      <w:r w:rsidR="008B2C0B">
        <w:rPr>
          <w:lang w:eastAsia="sv-SE"/>
        </w:rPr>
        <w:t xml:space="preserve">punkt 3 i ikraftträdande- och </w:t>
      </w:r>
      <w:r w:rsidRPr="00790B5A">
        <w:rPr>
          <w:lang w:eastAsia="sv-SE"/>
        </w:rPr>
        <w:t>övergångsbestämmelse</w:t>
      </w:r>
      <w:r w:rsidR="008B2C0B">
        <w:rPr>
          <w:lang w:eastAsia="sv-SE"/>
        </w:rPr>
        <w:t>r</w:t>
      </w:r>
      <w:r w:rsidRPr="00790B5A">
        <w:rPr>
          <w:lang w:eastAsia="sv-SE"/>
        </w:rPr>
        <w:t>n</w:t>
      </w:r>
      <w:r w:rsidR="008B2C0B">
        <w:rPr>
          <w:lang w:eastAsia="sv-SE"/>
        </w:rPr>
        <w:t>a</w:t>
      </w:r>
      <w:r>
        <w:rPr>
          <w:lang w:eastAsia="sv-SE"/>
        </w:rPr>
        <w:t xml:space="preserve"> under en över</w:t>
      </w:r>
      <w:r>
        <w:rPr>
          <w:lang w:eastAsia="sv-SE"/>
        </w:rPr>
        <w:softHyphen/>
        <w:t>gångsperiod avse</w:t>
      </w:r>
      <w:r w:rsidRPr="00790B5A">
        <w:rPr>
          <w:lang w:eastAsia="sv-SE"/>
        </w:rPr>
        <w:t xml:space="preserve"> </w:t>
      </w:r>
      <w:r>
        <w:rPr>
          <w:lang w:eastAsia="sv-SE"/>
        </w:rPr>
        <w:t>andra</w:t>
      </w:r>
      <w:r w:rsidRPr="00790B5A">
        <w:rPr>
          <w:lang w:eastAsia="sv-SE"/>
        </w:rPr>
        <w:t xml:space="preserve"> försäkringsslag.</w:t>
      </w:r>
    </w:p>
    <w:p w14:paraId="4000BDF6" w14:textId="77777777" w:rsidR="0034465A" w:rsidRDefault="0034465A" w:rsidP="001C3D5F">
      <w:pPr>
        <w:pStyle w:val="Brdtextmedindrag"/>
        <w:rPr>
          <w:lang w:eastAsia="sv-SE"/>
        </w:rPr>
      </w:pPr>
      <w:r>
        <w:rPr>
          <w:lang w:eastAsia="sv-SE"/>
        </w:rPr>
        <w:t xml:space="preserve">Enligt </w:t>
      </w:r>
      <w:r w:rsidRPr="000820FE">
        <w:rPr>
          <w:i/>
          <w:lang w:eastAsia="sv-SE"/>
        </w:rPr>
        <w:t>andra stycket</w:t>
      </w:r>
      <w:r>
        <w:rPr>
          <w:lang w:eastAsia="sv-SE"/>
        </w:rPr>
        <w:t xml:space="preserve"> får ett tjänstepensionsföretag överta ett bestånd av tjänstepensionsavtal från ett utländskt tjänstepen</w:t>
      </w:r>
      <w:r>
        <w:rPr>
          <w:lang w:eastAsia="sv-SE"/>
        </w:rPr>
        <w:softHyphen/>
        <w:t>sions</w:t>
      </w:r>
      <w:r>
        <w:rPr>
          <w:lang w:eastAsia="sv-SE"/>
        </w:rPr>
        <w:softHyphen/>
        <w:t>institut. Beståndet vid sådana överlåtelser benämns inte försäkrings</w:t>
      </w:r>
      <w:r>
        <w:rPr>
          <w:lang w:eastAsia="sv-SE"/>
        </w:rPr>
        <w:softHyphen/>
        <w:t>bestånd eftersom det kan avse annat än försäkringsavtal enligt lagstiftningen i det över</w:t>
      </w:r>
      <w:r>
        <w:rPr>
          <w:lang w:eastAsia="sv-SE"/>
        </w:rPr>
        <w:softHyphen/>
        <w:t>låtande institutets hemland. För att det övertagande tjänstepensions</w:t>
      </w:r>
      <w:r>
        <w:rPr>
          <w:lang w:eastAsia="sv-SE"/>
        </w:rPr>
        <w:softHyphen/>
        <w:t>före</w:t>
      </w:r>
      <w:r>
        <w:rPr>
          <w:lang w:eastAsia="sv-SE"/>
        </w:rPr>
        <w:softHyphen/>
        <w:t>taget ska kunna förvalta beståndet efter att överlåtelsen har verkställts, måste det dock enligt 4 kap. 5 § vara att betrakta som verksamhet med tjänste</w:t>
      </w:r>
      <w:r>
        <w:rPr>
          <w:lang w:eastAsia="sv-SE"/>
        </w:rPr>
        <w:softHyphen/>
        <w:t>pensions</w:t>
      </w:r>
      <w:r>
        <w:rPr>
          <w:lang w:eastAsia="sv-SE"/>
        </w:rPr>
        <w:softHyphen/>
        <w:t xml:space="preserve">försäkringar eller därmed sammanhängande verksamhet. </w:t>
      </w:r>
    </w:p>
    <w:p w14:paraId="77846EBD" w14:textId="77777777" w:rsidR="0034465A" w:rsidRDefault="0034465A" w:rsidP="0034465A">
      <w:pPr>
        <w:pStyle w:val="Brdtextmedindrag"/>
        <w:rPr>
          <w:lang w:eastAsia="sv-SE"/>
        </w:rPr>
      </w:pPr>
      <w:r>
        <w:rPr>
          <w:lang w:eastAsia="sv-SE"/>
        </w:rPr>
        <w:t xml:space="preserve">I </w:t>
      </w:r>
      <w:r w:rsidRPr="000820FE">
        <w:rPr>
          <w:i/>
          <w:lang w:eastAsia="sv-SE"/>
        </w:rPr>
        <w:t>tredje stycket</w:t>
      </w:r>
      <w:r>
        <w:rPr>
          <w:lang w:eastAsia="sv-SE"/>
        </w:rPr>
        <w:t xml:space="preserve"> finns en upplysning om att det finns bestämmelser om överlåtelser av försäkringsbestånd i andra lagar. I försäkrings</w:t>
      </w:r>
      <w:r>
        <w:rPr>
          <w:lang w:eastAsia="sv-SE"/>
        </w:rPr>
        <w:softHyphen/>
        <w:t xml:space="preserve">rörelselagen regleras överlåtelser från försäkringsföretag och i lagen (1998:293) </w:t>
      </w:r>
      <w:r w:rsidRPr="001738D3">
        <w:rPr>
          <w:lang w:eastAsia="sv-SE"/>
        </w:rPr>
        <w:t>om utländska försäkringsgivares och tjänstepensionsinstituts verksamhet i Sverige</w:t>
      </w:r>
      <w:r>
        <w:rPr>
          <w:lang w:eastAsia="sv-SE"/>
        </w:rPr>
        <w:t xml:space="preserve"> finns bestämmelser om överlåtelser från utländska tjänstepen</w:t>
      </w:r>
      <w:r>
        <w:rPr>
          <w:lang w:eastAsia="sv-SE"/>
        </w:rPr>
        <w:softHyphen/>
        <w:t>sions</w:t>
      </w:r>
      <w:r>
        <w:rPr>
          <w:lang w:eastAsia="sv-SE"/>
        </w:rPr>
        <w:softHyphen/>
        <w:t xml:space="preserve">institut som </w:t>
      </w:r>
      <w:r w:rsidRPr="00852C63">
        <w:rPr>
          <w:lang w:eastAsia="sv-SE"/>
        </w:rPr>
        <w:t>driver</w:t>
      </w:r>
      <w:r>
        <w:rPr>
          <w:lang w:eastAsia="sv-SE"/>
        </w:rPr>
        <w:t xml:space="preserve"> verksamhet i Sverige till svenska tjänstepensions</w:t>
      </w:r>
      <w:r>
        <w:rPr>
          <w:lang w:eastAsia="sv-SE"/>
        </w:rPr>
        <w:softHyphen/>
        <w:t xml:space="preserve">företag. </w:t>
      </w:r>
    </w:p>
    <w:p w14:paraId="2E9949D7" w14:textId="77777777" w:rsidR="0034465A" w:rsidRDefault="0034465A" w:rsidP="0034465A">
      <w:pPr>
        <w:pStyle w:val="Rubrik4utannumrering"/>
      </w:pPr>
      <w:r>
        <w:t>2 §</w:t>
      </w:r>
    </w:p>
    <w:p w14:paraId="49B27647" w14:textId="77777777" w:rsidR="0034465A" w:rsidRPr="00AC0B25" w:rsidRDefault="0034465A" w:rsidP="0034465A">
      <w:pPr>
        <w:pStyle w:val="Brdtext"/>
      </w:pPr>
      <w:r>
        <w:t>Paragrafen reglerar krav på s</w:t>
      </w:r>
      <w:r w:rsidRPr="00871825">
        <w:t>tämmans godkännande och handlingar som ska hållas tillgängliga för stämman</w:t>
      </w:r>
      <w:r>
        <w:t>.</w:t>
      </w:r>
      <w:r w:rsidRPr="00791349">
        <w:t xml:space="preserve"> </w:t>
      </w:r>
      <w:r>
        <w:t xml:space="preserve">Paragrafen motsvarar 14 kap. 2 och 3 §§ FRL. Övervägandena finns i </w:t>
      </w:r>
      <w:r w:rsidRPr="00FC1795">
        <w:t xml:space="preserve">avsnitt </w:t>
      </w:r>
      <w:r>
        <w:t>11</w:t>
      </w:r>
      <w:r w:rsidRPr="00FC1795">
        <w:t>.2</w:t>
      </w:r>
      <w:r>
        <w:t>.</w:t>
      </w:r>
    </w:p>
    <w:p w14:paraId="5E704BF8" w14:textId="77777777" w:rsidR="0034465A" w:rsidRDefault="0034465A" w:rsidP="001C3D5F">
      <w:pPr>
        <w:pStyle w:val="Brdtextmedindrag"/>
      </w:pPr>
      <w:r>
        <w:t xml:space="preserve">I </w:t>
      </w:r>
      <w:r w:rsidRPr="000820FE">
        <w:rPr>
          <w:i/>
        </w:rPr>
        <w:t>första stycke</w:t>
      </w:r>
      <w:r>
        <w:rPr>
          <w:i/>
        </w:rPr>
        <w:t>t</w:t>
      </w:r>
      <w:r>
        <w:t xml:space="preserve"> anges att e</w:t>
      </w:r>
      <w:r w:rsidRPr="00251EC6">
        <w:t xml:space="preserve">tt avtal om överlåtelse </w:t>
      </w:r>
      <w:r>
        <w:t xml:space="preserve">av försäkringsbestånd </w:t>
      </w:r>
      <w:r w:rsidRPr="00251EC6">
        <w:t xml:space="preserve">ska godkännas av stämman i det överlåtande företaget för att bli giltigt. Vad som </w:t>
      </w:r>
      <w:r>
        <w:t>krävs för ett</w:t>
      </w:r>
      <w:r w:rsidRPr="00251EC6">
        <w:t xml:space="preserve"> </w:t>
      </w:r>
      <w:r>
        <w:t>giltigt</w:t>
      </w:r>
      <w:r w:rsidRPr="00251EC6">
        <w:t xml:space="preserve"> stämmobeslut beror på vad som gäller i fråga om majoritetsbeslut för </w:t>
      </w:r>
      <w:r>
        <w:t xml:space="preserve">den aktuella </w:t>
      </w:r>
      <w:r w:rsidRPr="00251EC6">
        <w:t>företagsformen enligt lag eller bolags</w:t>
      </w:r>
      <w:r>
        <w:softHyphen/>
      </w:r>
      <w:r w:rsidRPr="00251EC6">
        <w:t>ordning.</w:t>
      </w:r>
      <w:r>
        <w:t xml:space="preserve"> Det</w:t>
      </w:r>
      <w:r w:rsidDel="005A59C6">
        <w:t xml:space="preserve"> </w:t>
      </w:r>
      <w:r>
        <w:t xml:space="preserve">anges också vilken information och vilka handlingar som ska hållas tillgängliga inför stämmans ställningstagande och sedan läggas fram på stämman. </w:t>
      </w:r>
    </w:p>
    <w:p w14:paraId="151F628E" w14:textId="2DEDCDCE" w:rsidR="0034465A" w:rsidRDefault="0034465A" w:rsidP="001C3D5F">
      <w:pPr>
        <w:pStyle w:val="Brdtextmedindrag"/>
      </w:pPr>
      <w:r w:rsidRPr="009627FD">
        <w:rPr>
          <w:i/>
        </w:rPr>
        <w:t>Andra stycket</w:t>
      </w:r>
      <w:r>
        <w:t xml:space="preserve"> föreskriver vilka ytterligare handlingar som ska hållas till</w:t>
      </w:r>
      <w:r w:rsidR="008B2C0B">
        <w:softHyphen/>
      </w:r>
      <w:r>
        <w:t xml:space="preserve">gängliga och läggas fram i de fall då </w:t>
      </w:r>
      <w:r w:rsidRPr="005A59C6">
        <w:t xml:space="preserve">årsredovisningen inte ska behandlas på </w:t>
      </w:r>
      <w:r>
        <w:t xml:space="preserve">samma stämma som frågan om godkännande av överlåtelsen. </w:t>
      </w:r>
    </w:p>
    <w:p w14:paraId="7014A5EB" w14:textId="77777777" w:rsidR="0034465A" w:rsidRDefault="0034465A" w:rsidP="0034465A">
      <w:pPr>
        <w:pStyle w:val="Brdtextmedindrag"/>
      </w:pPr>
      <w:r w:rsidRPr="00C60600">
        <w:rPr>
          <w:i/>
        </w:rPr>
        <w:t>Tredje stycket</w:t>
      </w:r>
      <w:r>
        <w:t xml:space="preserve"> innehåller krav på att skicka handlingarna med post i vissa fall.</w:t>
      </w:r>
    </w:p>
    <w:p w14:paraId="632E1B62" w14:textId="77777777" w:rsidR="0034465A" w:rsidRDefault="0034465A" w:rsidP="0034465A">
      <w:pPr>
        <w:pStyle w:val="Rubrik4utannumrering"/>
      </w:pPr>
      <w:r>
        <w:t>3 §</w:t>
      </w:r>
    </w:p>
    <w:p w14:paraId="7ADD77E8" w14:textId="77777777" w:rsidR="0034465A" w:rsidRDefault="0034465A" w:rsidP="0034465A">
      <w:pPr>
        <w:pStyle w:val="Brdtext"/>
      </w:pPr>
      <w:r>
        <w:t>I paragrafen finns bestämmelser om registrering av ett stämmobeslut. Paragrafen motsvarar 14 kap. 4 § FRL. Övervägandena finns i avsnitt 11.2.</w:t>
      </w:r>
    </w:p>
    <w:p w14:paraId="1D4E0269" w14:textId="77777777" w:rsidR="0034465A" w:rsidRDefault="0034465A" w:rsidP="0034465A">
      <w:pPr>
        <w:pStyle w:val="Brdtextmedindrag"/>
      </w:pPr>
      <w:r>
        <w:lastRenderedPageBreak/>
        <w:t xml:space="preserve">Enligt </w:t>
      </w:r>
      <w:r w:rsidRPr="000820FE">
        <w:rPr>
          <w:i/>
        </w:rPr>
        <w:t>första stycke</w:t>
      </w:r>
      <w:r>
        <w:rPr>
          <w:i/>
        </w:rPr>
        <w:t>t</w:t>
      </w:r>
      <w:r>
        <w:t xml:space="preserve"> ska det överlåtande företaget inom viss tid anmäla stämmans beslut om godkännande för registrering. </w:t>
      </w:r>
    </w:p>
    <w:p w14:paraId="54BF24D3" w14:textId="77777777" w:rsidR="0034465A" w:rsidRDefault="0034465A" w:rsidP="0034465A">
      <w:pPr>
        <w:pStyle w:val="Brdtextmedindrag"/>
      </w:pPr>
      <w:r>
        <w:t xml:space="preserve">I </w:t>
      </w:r>
      <w:r w:rsidRPr="000820FE">
        <w:rPr>
          <w:i/>
        </w:rPr>
        <w:t>andra stycket</w:t>
      </w:r>
      <w:r>
        <w:t xml:space="preserve"> anges att frågan om överlåtelse faller under vissa förut</w:t>
      </w:r>
      <w:r>
        <w:softHyphen/>
        <w:t>sätt</w:t>
      </w:r>
      <w:r>
        <w:softHyphen/>
        <w:t>ningar.</w:t>
      </w:r>
    </w:p>
    <w:p w14:paraId="43F492B6" w14:textId="77777777" w:rsidR="0034465A" w:rsidRDefault="0034465A" w:rsidP="0034465A">
      <w:pPr>
        <w:pStyle w:val="Rubrik4utannumrering"/>
      </w:pPr>
      <w:r>
        <w:t>4 §</w:t>
      </w:r>
    </w:p>
    <w:p w14:paraId="18AD24B7" w14:textId="772D1CCB" w:rsidR="0034465A" w:rsidRDefault="0034465A" w:rsidP="0034465A">
      <w:pPr>
        <w:pStyle w:val="Brdtext"/>
      </w:pPr>
      <w:r>
        <w:t>Paragrafen innehåller krav på tillstånd för att verkställa ett över</w:t>
      </w:r>
      <w:r>
        <w:softHyphen/>
        <w:t>låtels</w:t>
      </w:r>
      <w:r>
        <w:softHyphen/>
        <w:t>e</w:t>
      </w:r>
      <w:r>
        <w:softHyphen/>
        <w:t>avtal.</w:t>
      </w:r>
      <w:r w:rsidRPr="005B153C">
        <w:t xml:space="preserve"> </w:t>
      </w:r>
      <w:r>
        <w:t>Paragrafen mot</w:t>
      </w:r>
      <w:r>
        <w:softHyphen/>
        <w:t xml:space="preserve">svarar 14 kap. 5 § FRL. </w:t>
      </w:r>
      <w:r w:rsidRPr="007D211E">
        <w:t xml:space="preserve">Övervägandena finns </w:t>
      </w:r>
      <w:r w:rsidRPr="000D72BA">
        <w:t xml:space="preserve">i </w:t>
      </w:r>
      <w:r w:rsidRPr="000820FE">
        <w:t>av</w:t>
      </w:r>
      <w:r>
        <w:softHyphen/>
      </w:r>
      <w:r w:rsidRPr="000820FE">
        <w:t xml:space="preserve">snitt </w:t>
      </w:r>
      <w:r>
        <w:t>11</w:t>
      </w:r>
      <w:r w:rsidRPr="000820FE">
        <w:t>.3</w:t>
      </w:r>
      <w:r w:rsidRPr="000D72BA">
        <w:t>.</w:t>
      </w:r>
    </w:p>
    <w:p w14:paraId="456636BB" w14:textId="77777777" w:rsidR="0034465A" w:rsidRPr="00277FD5" w:rsidRDefault="0034465A" w:rsidP="00AA5B6B">
      <w:pPr>
        <w:pStyle w:val="Rubrik4utannumrering"/>
      </w:pPr>
      <w:r w:rsidRPr="00277FD5">
        <w:t>5 §</w:t>
      </w:r>
    </w:p>
    <w:p w14:paraId="7D4E6AE3" w14:textId="77777777" w:rsidR="0034465A" w:rsidRDefault="0034465A" w:rsidP="0034465A">
      <w:pPr>
        <w:pStyle w:val="Brdtext"/>
      </w:pPr>
      <w:r>
        <w:t>I paragrafen regleras förfarandet för ansökan om tillstånd. Paragrafen mot</w:t>
      </w:r>
      <w:r>
        <w:softHyphen/>
        <w:t xml:space="preserve">svarar 14 kap. 6 § FRL Övervägandena finns i </w:t>
      </w:r>
      <w:r w:rsidRPr="000D72BA">
        <w:t xml:space="preserve">avsnitt </w:t>
      </w:r>
      <w:r>
        <w:t>11</w:t>
      </w:r>
      <w:r w:rsidRPr="000D72BA">
        <w:t>.3</w:t>
      </w:r>
      <w:r>
        <w:t xml:space="preserve">. </w:t>
      </w:r>
    </w:p>
    <w:p w14:paraId="44678731" w14:textId="77777777" w:rsidR="0034465A" w:rsidRDefault="0034465A" w:rsidP="0034465A">
      <w:pPr>
        <w:pStyle w:val="Brdtextmedindrag"/>
      </w:pPr>
      <w:r>
        <w:t xml:space="preserve">I </w:t>
      </w:r>
      <w:r>
        <w:rPr>
          <w:i/>
        </w:rPr>
        <w:t>f</w:t>
      </w:r>
      <w:r w:rsidRPr="00C60600">
        <w:rPr>
          <w:i/>
        </w:rPr>
        <w:t>örsta stycket</w:t>
      </w:r>
      <w:r>
        <w:t xml:space="preserve"> föreskrivs vem som ska ge in en ansökan och inom vilken tid det ska ske</w:t>
      </w:r>
      <w:r w:rsidRPr="000D72BA">
        <w:t>.</w:t>
      </w:r>
      <w:r>
        <w:t xml:space="preserve"> </w:t>
      </w:r>
    </w:p>
    <w:p w14:paraId="52BA3F09" w14:textId="77777777" w:rsidR="0034465A" w:rsidRPr="001B10B6" w:rsidRDefault="0034465A" w:rsidP="0034465A">
      <w:pPr>
        <w:pStyle w:val="Brdtextmedindrag"/>
      </w:pPr>
      <w:r>
        <w:t xml:space="preserve">I </w:t>
      </w:r>
      <w:r w:rsidRPr="00C60600">
        <w:rPr>
          <w:i/>
        </w:rPr>
        <w:t>andra stycket</w:t>
      </w:r>
      <w:r>
        <w:t xml:space="preserve"> regleras vissa skyldigheter för Finansinspektionen och Bolagsverket under ansökningsförfarandet.</w:t>
      </w:r>
    </w:p>
    <w:p w14:paraId="4E112D1C" w14:textId="77777777" w:rsidR="0034465A" w:rsidRDefault="0034465A" w:rsidP="0034465A">
      <w:pPr>
        <w:pStyle w:val="Rubrik4utannumrering"/>
      </w:pPr>
      <w:r>
        <w:t>6 §</w:t>
      </w:r>
    </w:p>
    <w:p w14:paraId="03FC7A25" w14:textId="77777777" w:rsidR="0034465A" w:rsidRDefault="0034465A" w:rsidP="0034465A">
      <w:pPr>
        <w:pStyle w:val="Brdtext"/>
      </w:pPr>
      <w:r>
        <w:t>I paragrafen regleras förutsättningarna för</w:t>
      </w:r>
      <w:r w:rsidDel="008B3B5E">
        <w:t xml:space="preserve"> </w:t>
      </w:r>
      <w:r>
        <w:t>tillstånd.</w:t>
      </w:r>
      <w:r w:rsidDel="008B3B5E">
        <w:t xml:space="preserve"> </w:t>
      </w:r>
      <w:r>
        <w:t>Paragrafen är utform</w:t>
      </w:r>
      <w:r>
        <w:softHyphen/>
        <w:t>ad efter före</w:t>
      </w:r>
      <w:r>
        <w:softHyphen/>
        <w:t xml:space="preserve">bild av 14 kap. 7 § första stycket FRL. </w:t>
      </w:r>
      <w:r w:rsidRPr="001B10B6">
        <w:t xml:space="preserve">Övervägandena finns i </w:t>
      </w:r>
      <w:r w:rsidRPr="000D72BA">
        <w:t xml:space="preserve">avsnitt </w:t>
      </w:r>
      <w:r>
        <w:t>11</w:t>
      </w:r>
      <w:r w:rsidRPr="000D72BA">
        <w:t>.4.</w:t>
      </w:r>
      <w:r w:rsidRPr="008B3B5E">
        <w:t xml:space="preserve"> </w:t>
      </w:r>
    </w:p>
    <w:p w14:paraId="07E6914C" w14:textId="5003A555" w:rsidR="0034465A" w:rsidRPr="001B10B6" w:rsidRDefault="0034465A" w:rsidP="001C3D5F">
      <w:pPr>
        <w:pStyle w:val="Brdtextmedindrag"/>
      </w:pPr>
      <w:r>
        <w:t xml:space="preserve">Ett av kraven för tillstånd är att den behöriga myndigheten i värdlandet i förekommande fall samtycker eller inte har yttrat sig. Kravet syftar på de fall där överlåtelsen leder till sådan gränsöverskridande verksamhet som avses i 3 kap. 1 § andra stycket. Behörig myndighet definieras i 1 kap. 5 § 1. Med värdland avses samma sak som i 3 kap. 2 § andra stycket 2, dvs. det </w:t>
      </w:r>
      <w:r w:rsidRPr="00B6119B">
        <w:t>land</w:t>
      </w:r>
      <w:r>
        <w:t xml:space="preserve"> vars</w:t>
      </w:r>
      <w:r w:rsidRPr="00B6119B">
        <w:t xml:space="preserve"> social- och arbetsmarknadslagstiftning reglerar för</w:t>
      </w:r>
      <w:r w:rsidR="00F600B2">
        <w:softHyphen/>
      </w:r>
      <w:r w:rsidRPr="00B6119B">
        <w:t>hållandet mellan det uppdragsgivande företaget och den som i egenskap av försäkringstagare eller försäkrad har rätt till ersättning</w:t>
      </w:r>
      <w:r>
        <w:t>.</w:t>
      </w:r>
    </w:p>
    <w:p w14:paraId="3360B866" w14:textId="77777777" w:rsidR="0034465A" w:rsidRPr="001B10B6" w:rsidRDefault="0034465A" w:rsidP="0034465A">
      <w:pPr>
        <w:pStyle w:val="Rubrik4utannumrering"/>
      </w:pPr>
      <w:r>
        <w:t>7 §</w:t>
      </w:r>
    </w:p>
    <w:p w14:paraId="208EE5D7" w14:textId="77777777" w:rsidR="0034465A" w:rsidRPr="009B4D24" w:rsidRDefault="0034465A" w:rsidP="0034465A">
      <w:pPr>
        <w:pStyle w:val="Brdtext"/>
      </w:pPr>
      <w:r>
        <w:t>I paragrafen finns bestämmelser om förelägganden om komplettering. Paragrafen är utformad efter förebild av 14 kap. 8 § FRL. Över</w:t>
      </w:r>
      <w:r>
        <w:softHyphen/>
        <w:t>vägan</w:t>
      </w:r>
      <w:r>
        <w:softHyphen/>
        <w:t>de</w:t>
      </w:r>
      <w:r>
        <w:softHyphen/>
        <w:t>na finns i avsnitt 11.5.</w:t>
      </w:r>
      <w:r w:rsidRPr="008B3B5E">
        <w:t xml:space="preserve"> </w:t>
      </w:r>
    </w:p>
    <w:p w14:paraId="25143935" w14:textId="77777777" w:rsidR="0034465A" w:rsidRDefault="0034465A" w:rsidP="0034465A">
      <w:pPr>
        <w:pStyle w:val="Rubrik4utannumrering"/>
      </w:pPr>
      <w:r>
        <w:t>8 §</w:t>
      </w:r>
    </w:p>
    <w:p w14:paraId="13E36067" w14:textId="77777777" w:rsidR="0034465A" w:rsidRPr="009B4D24" w:rsidRDefault="0034465A" w:rsidP="0034465A">
      <w:pPr>
        <w:pStyle w:val="Brdtext"/>
      </w:pPr>
      <w:r>
        <w:t xml:space="preserve">I paragrafen finns bestämmelser om </w:t>
      </w:r>
      <w:r w:rsidRPr="00840090">
        <w:t>kungöra</w:t>
      </w:r>
      <w:r>
        <w:t>nde av</w:t>
      </w:r>
      <w:r w:rsidRPr="00840090">
        <w:t xml:space="preserve"> ansök</w:t>
      </w:r>
      <w:r>
        <w:t>ni</w:t>
      </w:r>
      <w:r w:rsidRPr="00840090">
        <w:t>n</w:t>
      </w:r>
      <w:r>
        <w:t>gar. Para</w:t>
      </w:r>
      <w:r>
        <w:softHyphen/>
        <w:t>graf</w:t>
      </w:r>
      <w:r>
        <w:softHyphen/>
        <w:t>en motsvarar 14 kap. 9 § FRL. Övervägandena finns i avsnitt 11</w:t>
      </w:r>
      <w:r w:rsidRPr="000D72BA">
        <w:t>.5.</w:t>
      </w:r>
    </w:p>
    <w:p w14:paraId="14F60119" w14:textId="77777777" w:rsidR="0034465A" w:rsidRDefault="0034465A" w:rsidP="0034465A">
      <w:pPr>
        <w:pStyle w:val="Rubrik4utannumrering"/>
      </w:pPr>
      <w:r>
        <w:t>9 §</w:t>
      </w:r>
    </w:p>
    <w:p w14:paraId="3C94DFF8" w14:textId="77777777" w:rsidR="0034465A" w:rsidRDefault="0034465A" w:rsidP="0034465A">
      <w:pPr>
        <w:pStyle w:val="Brdtext"/>
      </w:pPr>
      <w:r>
        <w:t>Paragrafen innehåller bestämmelser om inhämtande av yttrande från be</w:t>
      </w:r>
      <w:r>
        <w:softHyphen/>
        <w:t xml:space="preserve">hörig myndighet. Paragrafen är utformad efter förebild av 14 kap. 10 § FRL. Övervägandena finns i </w:t>
      </w:r>
      <w:r w:rsidRPr="000D72BA">
        <w:t xml:space="preserve">avsnitt </w:t>
      </w:r>
      <w:r>
        <w:t>11</w:t>
      </w:r>
      <w:r w:rsidRPr="000D72BA">
        <w:t>.5.</w:t>
      </w:r>
      <w:r w:rsidRPr="00632832">
        <w:t xml:space="preserve"> </w:t>
      </w:r>
    </w:p>
    <w:p w14:paraId="3660F64D" w14:textId="446F6F09" w:rsidR="0034465A" w:rsidRPr="00671B14" w:rsidRDefault="0034465A" w:rsidP="001C3D5F">
      <w:pPr>
        <w:pStyle w:val="Brdtextmedindrag"/>
      </w:pPr>
      <w:r>
        <w:t>Finansinspektionen ska enligt bestämmelsen i vissa fall ge en utländsk be</w:t>
      </w:r>
      <w:r>
        <w:softHyphen/>
        <w:t xml:space="preserve">hörig myndighet tillfälle att yttra sig, nämligen när en överlåtelse leder till gränsöverskridande verksamhet. Se författningskommentaren till 6 §. </w:t>
      </w:r>
      <w:r>
        <w:lastRenderedPageBreak/>
        <w:t>Den utländska myndigheten är inte skyldig att svara enligt denna bestäm</w:t>
      </w:r>
      <w:r w:rsidR="00F600B2">
        <w:softHyphen/>
      </w:r>
      <w:r>
        <w:t>melse men ska ges möjlighet att göra det. Finans</w:t>
      </w:r>
      <w:r>
        <w:softHyphen/>
        <w:t>inspektionen avgör hur lång tid myndigheten ska ges för att komma in med ett yttrande, men tiden ska vara minst tre månader.</w:t>
      </w:r>
    </w:p>
    <w:p w14:paraId="40D5AD35" w14:textId="77777777" w:rsidR="0034465A" w:rsidRDefault="0034465A" w:rsidP="0034465A">
      <w:pPr>
        <w:pStyle w:val="Rubrik4utannumrering"/>
      </w:pPr>
      <w:r w:rsidRPr="001B10B6">
        <w:t>1</w:t>
      </w:r>
      <w:r>
        <w:t>0 §</w:t>
      </w:r>
    </w:p>
    <w:p w14:paraId="60629DCC" w14:textId="77777777" w:rsidR="0034465A" w:rsidRPr="001B10B6" w:rsidRDefault="0034465A" w:rsidP="0034465A">
      <w:pPr>
        <w:pStyle w:val="Brdtextmedindrag"/>
        <w:ind w:firstLine="0"/>
      </w:pPr>
      <w:r>
        <w:t>I paragrafen finns föreskrifter om registrering av tillståndsbeslut. Pa</w:t>
      </w:r>
      <w:r>
        <w:softHyphen/>
        <w:t>ra</w:t>
      </w:r>
      <w:r>
        <w:softHyphen/>
        <w:t>graf</w:t>
      </w:r>
      <w:r>
        <w:softHyphen/>
        <w:t xml:space="preserve">en </w:t>
      </w:r>
      <w:r w:rsidRPr="000D72BA">
        <w:t>motsvarar 14 kap. 12 § FRL. Över</w:t>
      </w:r>
      <w:r>
        <w:softHyphen/>
      </w:r>
      <w:r w:rsidRPr="000D72BA">
        <w:t xml:space="preserve">vägandena finns i avsnitt </w:t>
      </w:r>
      <w:r>
        <w:t>11</w:t>
      </w:r>
      <w:r w:rsidRPr="000D72BA">
        <w:t>.6.</w:t>
      </w:r>
    </w:p>
    <w:p w14:paraId="424C8941" w14:textId="77777777" w:rsidR="0034465A" w:rsidRDefault="0034465A" w:rsidP="0034465A">
      <w:pPr>
        <w:pStyle w:val="Brdtextmedindrag"/>
      </w:pPr>
      <w:r>
        <w:t xml:space="preserve">I </w:t>
      </w:r>
      <w:r w:rsidRPr="000820FE">
        <w:rPr>
          <w:i/>
        </w:rPr>
        <w:t>första stycket</w:t>
      </w:r>
      <w:r>
        <w:t xml:space="preserve"> regleras en skyldighet för det övertagande företaget att genast anmäla ett tillståndsbeslut för registrering, vilket normalt innebär samma dag som beslutet togs emot eller senast följande dag.</w:t>
      </w:r>
    </w:p>
    <w:p w14:paraId="0D3A5CE8" w14:textId="3932028C" w:rsidR="0034465A" w:rsidRDefault="0034465A" w:rsidP="0034465A">
      <w:pPr>
        <w:pStyle w:val="Brdtextmedindrag"/>
      </w:pPr>
      <w:r w:rsidRPr="00786507">
        <w:t>Enligt</w:t>
      </w:r>
      <w:r>
        <w:t xml:space="preserve"> </w:t>
      </w:r>
      <w:r w:rsidRPr="000811CE">
        <w:rPr>
          <w:i/>
        </w:rPr>
        <w:t>andra stycket</w:t>
      </w:r>
      <w:r>
        <w:t xml:space="preserve"> ska Bolagsverket genast registrera beslutet om till</w:t>
      </w:r>
      <w:r w:rsidR="00F600B2">
        <w:softHyphen/>
      </w:r>
      <w:r>
        <w:t>stånd, varvid ansvaret för beståndet övergår på det övertagande före</w:t>
      </w:r>
      <w:r>
        <w:softHyphen/>
        <w:t>taget.</w:t>
      </w:r>
    </w:p>
    <w:p w14:paraId="130ADF0A" w14:textId="77777777" w:rsidR="0034465A" w:rsidRDefault="0034465A" w:rsidP="0034465A">
      <w:pPr>
        <w:pStyle w:val="Rubrik4utannumrering"/>
      </w:pPr>
      <w:r w:rsidRPr="001B10B6">
        <w:t>1</w:t>
      </w:r>
      <w:r>
        <w:t>1 §</w:t>
      </w:r>
    </w:p>
    <w:p w14:paraId="231B434C" w14:textId="77777777" w:rsidR="0034465A" w:rsidRPr="009B4D24" w:rsidRDefault="0034465A" w:rsidP="0034465A">
      <w:pPr>
        <w:pStyle w:val="Brdtext"/>
      </w:pPr>
      <w:r>
        <w:t>I paragrafen finns bestämmelser om underrättelser från det övertagande företaget. Paragrafen motsvarar i huvudsak 14 kap. 13 § FRL. Över</w:t>
      </w:r>
      <w:r>
        <w:softHyphen/>
        <w:t>vägan</w:t>
      </w:r>
      <w:r>
        <w:softHyphen/>
        <w:t xml:space="preserve">dena finns i </w:t>
      </w:r>
      <w:r w:rsidRPr="000D72BA">
        <w:t xml:space="preserve">avsnitt </w:t>
      </w:r>
      <w:r>
        <w:t>11</w:t>
      </w:r>
      <w:r w:rsidRPr="000D72BA">
        <w:t>.6.</w:t>
      </w:r>
    </w:p>
    <w:p w14:paraId="67F18B15" w14:textId="77777777" w:rsidR="0034465A" w:rsidRDefault="0034465A" w:rsidP="0034465A">
      <w:pPr>
        <w:pStyle w:val="Rubrik4utannumrering"/>
      </w:pPr>
      <w:r w:rsidRPr="001B10B6">
        <w:t>1</w:t>
      </w:r>
      <w:r>
        <w:t>2 §</w:t>
      </w:r>
    </w:p>
    <w:p w14:paraId="3871819E" w14:textId="77777777" w:rsidR="0034465A" w:rsidRDefault="0034465A" w:rsidP="001C3D5F">
      <w:pPr>
        <w:pStyle w:val="Brdtext"/>
      </w:pPr>
      <w:r>
        <w:t>I paragrafen finns bestämmelser om kungörande vid gränsöverskridande verksamhet. Med värdland avses samma sak som i 3 kap. 2 § andra stycket 2. Paragrafen motsvarar 14 kap. 14 § FRL. Över</w:t>
      </w:r>
      <w:r>
        <w:softHyphen/>
        <w:t xml:space="preserve">vägandena finns i </w:t>
      </w:r>
      <w:r w:rsidRPr="0093235B">
        <w:t xml:space="preserve">avsnitt </w:t>
      </w:r>
      <w:r>
        <w:t>11</w:t>
      </w:r>
      <w:r w:rsidRPr="0093235B">
        <w:t>.6.</w:t>
      </w:r>
    </w:p>
    <w:p w14:paraId="75864DD5" w14:textId="7CE2C35B" w:rsidR="0034465A" w:rsidRDefault="0034465A" w:rsidP="0034465A">
      <w:pPr>
        <w:pStyle w:val="Rubrik4utannumrering"/>
      </w:pPr>
      <w:r w:rsidRPr="001B10B6">
        <w:t>1</w:t>
      </w:r>
      <w:r>
        <w:t>3 §</w:t>
      </w:r>
    </w:p>
    <w:p w14:paraId="2C24F6B3" w14:textId="77777777" w:rsidR="00044923" w:rsidRDefault="00044923" w:rsidP="001C3D5F">
      <w:pPr>
        <w:pStyle w:val="Brdtext"/>
      </w:pPr>
      <w:r w:rsidRPr="001B10B6">
        <w:t xml:space="preserve">I paragrafen </w:t>
      </w:r>
      <w:r>
        <w:t>regleras godkännanden av en överlåtelse till ett utländskt tjänstepensionsinstitut. Paragrafen genomför artikel 12.3 i andra tjänste</w:t>
      </w:r>
      <w:r>
        <w:softHyphen/>
        <w:t>pen</w:t>
      </w:r>
      <w:r>
        <w:softHyphen/>
        <w:t xml:space="preserve">sionsdirektivet. </w:t>
      </w:r>
      <w:r w:rsidRPr="001B10B6">
        <w:t xml:space="preserve">Övervägandena finns i </w:t>
      </w:r>
      <w:r w:rsidRPr="000820FE">
        <w:t xml:space="preserve">avsnitt </w:t>
      </w:r>
      <w:r>
        <w:t>11</w:t>
      </w:r>
      <w:r w:rsidRPr="000820FE">
        <w:t>.7</w:t>
      </w:r>
      <w:r>
        <w:t xml:space="preserve"> </w:t>
      </w:r>
    </w:p>
    <w:p w14:paraId="2118F032" w14:textId="77777777" w:rsidR="00044923" w:rsidRDefault="00044923" w:rsidP="001C3D5F">
      <w:pPr>
        <w:pStyle w:val="Brdtextmedindrag"/>
      </w:pPr>
      <w:r w:rsidRPr="00E5416D">
        <w:t>I</w:t>
      </w:r>
      <w:r>
        <w:rPr>
          <w:i/>
        </w:rPr>
        <w:t xml:space="preserve"> </w:t>
      </w:r>
      <w:r w:rsidRPr="007673F7">
        <w:rPr>
          <w:i/>
        </w:rPr>
        <w:t>första stycket</w:t>
      </w:r>
      <w:r>
        <w:t> </w:t>
      </w:r>
      <w:r>
        <w:rPr>
          <w:i/>
        </w:rPr>
        <w:t xml:space="preserve">1 </w:t>
      </w:r>
      <w:r w:rsidRPr="009627FD">
        <w:t>anges</w:t>
      </w:r>
      <w:r>
        <w:rPr>
          <w:i/>
        </w:rPr>
        <w:t xml:space="preserve"> </w:t>
      </w:r>
      <w:r>
        <w:t>att överlåtelsen ska godkännas av en majoritet av de försäkringstagare och försäkrade som är ersättnings</w:t>
      </w:r>
      <w:r>
        <w:softHyphen/>
        <w:t xml:space="preserve">berättigade enligt de försäkringsavtal som omfattas av </w:t>
      </w:r>
      <w:r w:rsidRPr="00790B5A">
        <w:t>överlåtelsen. En</w:t>
      </w:r>
      <w:r>
        <w:t xml:space="preserve"> arbetsgivare som tecknar en tjänstepensionsförsäkring är visserligen normalt försäkrings</w:t>
      </w:r>
      <w:r>
        <w:softHyphen/>
        <w:t>tagare i ett tjänstepensionsavtal, men inte en ersätt</w:t>
      </w:r>
      <w:r>
        <w:softHyphen/>
        <w:t>ningsberättigad försäk</w:t>
      </w:r>
      <w:r>
        <w:softHyphen/>
        <w:t>ringstagare, och därför ingår inte arbetsgivare i denna kategori. God</w:t>
      </w:r>
      <w:r>
        <w:softHyphen/>
        <w:t>kännandet kan som alternativ ges av företrädare för de berörda. Före</w:t>
      </w:r>
      <w:r>
        <w:softHyphen/>
        <w:t>träd</w:t>
      </w:r>
      <w:r>
        <w:softHyphen/>
        <w:t>are kan exempelvis vara en arbetstagarorganisation eller en annan organi</w:t>
      </w:r>
      <w:r>
        <w:softHyphen/>
        <w:t>sation som företräder en viss grupp av ersättnings</w:t>
      </w:r>
      <w:r>
        <w:softHyphen/>
        <w:t>berättigade. Överlåtelsen måste enligt</w:t>
      </w:r>
      <w:r w:rsidDel="00D41E87">
        <w:t xml:space="preserve"> </w:t>
      </w:r>
      <w:r>
        <w:rPr>
          <w:i/>
        </w:rPr>
        <w:t xml:space="preserve">första stycket 2 </w:t>
      </w:r>
      <w:r>
        <w:t xml:space="preserve">också godkännas av det uppdragsgivande företaget. Med uppdragsgivande företag avses i svensk rätt enligt 1 kap. 5 § 11 </w:t>
      </w:r>
      <w:r w:rsidRPr="000A43FF">
        <w:t>den som i egenskap av arbetsgivare betalar försäkrings</w:t>
      </w:r>
      <w:r>
        <w:softHyphen/>
      </w:r>
      <w:r w:rsidRPr="000A43FF">
        <w:t>premier till tjänste</w:t>
      </w:r>
      <w:r>
        <w:softHyphen/>
      </w:r>
      <w:r w:rsidRPr="000A43FF">
        <w:t>pensions</w:t>
      </w:r>
      <w:r>
        <w:softHyphen/>
      </w:r>
      <w:r w:rsidRPr="000A43FF">
        <w:t>företaget</w:t>
      </w:r>
      <w:r>
        <w:t>.</w:t>
      </w:r>
      <w:r w:rsidRPr="000A43FF" w:rsidDel="00BF5622">
        <w:t xml:space="preserve"> </w:t>
      </w:r>
    </w:p>
    <w:p w14:paraId="54C3665C" w14:textId="77777777" w:rsidR="00044923" w:rsidRDefault="00044923" w:rsidP="001C3D5F">
      <w:pPr>
        <w:pStyle w:val="Brdtextmedindrag"/>
      </w:pPr>
      <w:r>
        <w:t xml:space="preserve">I </w:t>
      </w:r>
      <w:r w:rsidRPr="007673F7">
        <w:rPr>
          <w:i/>
        </w:rPr>
        <w:t>andra stycket</w:t>
      </w:r>
      <w:r>
        <w:t xml:space="preserve"> finns föreskrifter om information som ska lämnas till dem vars godkännande krävs.</w:t>
      </w:r>
    </w:p>
    <w:p w14:paraId="0C1C5C08" w14:textId="77777777" w:rsidR="001C3D5F" w:rsidRDefault="001C3D5F" w:rsidP="001C3D5F">
      <w:pPr>
        <w:pStyle w:val="Brdtextmedindrag"/>
      </w:pPr>
    </w:p>
    <w:p w14:paraId="3C64D080" w14:textId="77777777" w:rsidR="0034465A" w:rsidRPr="001B10B6" w:rsidRDefault="0034465A" w:rsidP="001C3D5F">
      <w:pPr>
        <w:pStyle w:val="Rubrik4utannumrering"/>
        <w:spacing w:before="120"/>
      </w:pPr>
      <w:r w:rsidRPr="001B10B6">
        <w:lastRenderedPageBreak/>
        <w:t>1</w:t>
      </w:r>
      <w:r>
        <w:t>4 §</w:t>
      </w:r>
    </w:p>
    <w:p w14:paraId="029F9C8A" w14:textId="390F9AF5" w:rsidR="0034465A" w:rsidRDefault="0034465A" w:rsidP="001C3D5F">
      <w:pPr>
        <w:pStyle w:val="Brdtext"/>
      </w:pPr>
      <w:r>
        <w:t xml:space="preserve">Paragrafen innehåller </w:t>
      </w:r>
      <w:r w:rsidDel="00981E10">
        <w:t>bestämmelser om</w:t>
      </w:r>
      <w:r>
        <w:t xml:space="preserve"> att en överlåtelse till ett utländskt institut ska godkännas</w:t>
      </w:r>
      <w:r w:rsidDel="00A70DA6">
        <w:t xml:space="preserve"> </w:t>
      </w:r>
      <w:r>
        <w:t>av behörig myndighet. Para</w:t>
      </w:r>
      <w:r>
        <w:softHyphen/>
        <w:t>grafen genomför artikel 12.1 och 12.4 i andra tjänstepensions</w:t>
      </w:r>
      <w:r>
        <w:softHyphen/>
        <w:t>direktivet. Över</w:t>
      </w:r>
      <w:r>
        <w:softHyphen/>
        <w:t xml:space="preserve">vägandena finns i </w:t>
      </w:r>
      <w:r w:rsidRPr="002427DC">
        <w:t xml:space="preserve">avsnitt </w:t>
      </w:r>
      <w:r>
        <w:t>11</w:t>
      </w:r>
      <w:r w:rsidRPr="002427DC">
        <w:t>.7</w:t>
      </w:r>
      <w:r>
        <w:t>.</w:t>
      </w:r>
    </w:p>
    <w:p w14:paraId="40450C09" w14:textId="77777777" w:rsidR="0034465A" w:rsidRPr="001B10B6" w:rsidRDefault="0034465A" w:rsidP="00AA5B6B">
      <w:pPr>
        <w:pStyle w:val="Rubrik4utannumrering"/>
      </w:pPr>
      <w:r w:rsidRPr="001B10B6">
        <w:t>1</w:t>
      </w:r>
      <w:r>
        <w:t>5 §</w:t>
      </w:r>
    </w:p>
    <w:p w14:paraId="33EB8E10" w14:textId="611DBBFB" w:rsidR="0034465A" w:rsidRDefault="0034465A" w:rsidP="0034465A">
      <w:pPr>
        <w:pStyle w:val="Brdtext"/>
      </w:pPr>
      <w:r w:rsidRPr="001B10B6">
        <w:t xml:space="preserve">I paragrafen </w:t>
      </w:r>
      <w:r>
        <w:t xml:space="preserve">regleras Finansinspektionens bedömning av en överlåtelse. Paragrafen genomför artikel 12.1, 12.2, 12.8 och 12.9 </w:t>
      </w:r>
      <w:r w:rsidR="00A64B17">
        <w:t xml:space="preserve">och delvis artikel 12.4 </w:t>
      </w:r>
      <w:r>
        <w:t xml:space="preserve">i andra tjänstepensionsdirektivet. </w:t>
      </w:r>
      <w:r w:rsidRPr="001B10B6">
        <w:t xml:space="preserve">Övervägandena finns i </w:t>
      </w:r>
      <w:r w:rsidRPr="002372B4">
        <w:t xml:space="preserve">avsnitt </w:t>
      </w:r>
      <w:r>
        <w:t>11</w:t>
      </w:r>
      <w:r w:rsidRPr="002372B4">
        <w:t>.7.</w:t>
      </w:r>
    </w:p>
    <w:p w14:paraId="6EB5CFA8" w14:textId="4CC16EF0" w:rsidR="0034465A" w:rsidRDefault="0034465A" w:rsidP="001C3D5F">
      <w:pPr>
        <w:pStyle w:val="Brdtextmedindrag"/>
      </w:pPr>
      <w:r>
        <w:t xml:space="preserve">I </w:t>
      </w:r>
      <w:r w:rsidRPr="000820FE">
        <w:rPr>
          <w:i/>
        </w:rPr>
        <w:t>första stycket</w:t>
      </w:r>
      <w:r>
        <w:t xml:space="preserve"> anges vad Finansinspektionen ska bedöma i fråga om en överlåtelse, vilket motsvarar artikel 12.2 och 12.8 i andra tjänstepensions</w:t>
      </w:r>
      <w:r>
        <w:softHyphen/>
        <w:t xml:space="preserve">direktivet. Enligt </w:t>
      </w:r>
      <w:r>
        <w:rPr>
          <w:i/>
        </w:rPr>
        <w:t>första stycket 1</w:t>
      </w:r>
      <w:r>
        <w:t xml:space="preserve"> ska Finansinspektionen bedöma om </w:t>
      </w:r>
      <w:r w:rsidRPr="004C5796">
        <w:t>den rätt som tillkommer försäkringstagarna, de försäkrade och andra ersätt</w:t>
      </w:r>
      <w:r>
        <w:softHyphen/>
      </w:r>
      <w:r w:rsidRPr="004C5796">
        <w:t>ningsbe</w:t>
      </w:r>
      <w:r>
        <w:softHyphen/>
      </w:r>
      <w:r w:rsidRPr="004C5796">
        <w:t>rättigade försämras</w:t>
      </w:r>
      <w:r>
        <w:t>. Däri ingår att bedöma</w:t>
      </w:r>
      <w:r w:rsidDel="006676CE">
        <w:t xml:space="preserve"> </w:t>
      </w:r>
      <w:r>
        <w:t>dels om för</w:t>
      </w:r>
      <w:r>
        <w:softHyphen/>
        <w:t>säk</w:t>
      </w:r>
      <w:r>
        <w:softHyphen/>
        <w:t>rings</w:t>
      </w:r>
      <w:r>
        <w:softHyphen/>
        <w:t>tagarnas, de försäkrades och andra ersättningsberättigades individuella rät</w:t>
      </w:r>
      <w:r>
        <w:softHyphen/>
        <w:t>tig</w:t>
      </w:r>
      <w:r>
        <w:softHyphen/>
        <w:t>heter försämras på grund av överlåtelsen, dels hur intressena för dem som är kvar hos det överlåtande företaget påverkas vid en partiell över</w:t>
      </w:r>
      <w:r w:rsidR="003A671B">
        <w:softHyphen/>
      </w:r>
      <w:r>
        <w:t>låtelse och om kostnaderna för överlåtelsen kommer att belasta dem. I</w:t>
      </w:r>
      <w:r w:rsidR="003A671B">
        <w:t> </w:t>
      </w:r>
      <w:r>
        <w:rPr>
          <w:i/>
        </w:rPr>
        <w:t xml:space="preserve">första stycket 2 </w:t>
      </w:r>
      <w:r>
        <w:t xml:space="preserve">anges att Finansinspektionen ska bedöma om </w:t>
      </w:r>
      <w:r w:rsidRPr="00F9043E">
        <w:t>det över</w:t>
      </w:r>
      <w:r>
        <w:softHyphen/>
      </w:r>
      <w:r w:rsidRPr="00F9043E">
        <w:t>låtande</w:t>
      </w:r>
      <w:r>
        <w:t xml:space="preserve"> företaget har</w:t>
      </w:r>
      <w:r w:rsidRPr="004C5796">
        <w:t xml:space="preserve"> den kapitalbas som krävs med beaktande av det för</w:t>
      </w:r>
      <w:r>
        <w:softHyphen/>
      </w:r>
      <w:r w:rsidRPr="004C5796">
        <w:t>säk</w:t>
      </w:r>
      <w:r>
        <w:softHyphen/>
      </w:r>
      <w:r w:rsidRPr="004C5796">
        <w:t>ringsbestånd som ska överlåtas</w:t>
      </w:r>
      <w:r>
        <w:t>. Detta</w:t>
      </w:r>
      <w:r w:rsidRPr="004C5796">
        <w:t xml:space="preserve"> </w:t>
      </w:r>
      <w:r>
        <w:t>innebär att Finansinspek</w:t>
      </w:r>
      <w:r>
        <w:softHyphen/>
        <w:t>tionen ska bedöma om det överlåtande</w:t>
      </w:r>
      <w:r w:rsidRPr="00F9043E">
        <w:t xml:space="preserve"> företag</w:t>
      </w:r>
      <w:r>
        <w:t>et</w:t>
      </w:r>
      <w:r w:rsidRPr="00F9043E">
        <w:t xml:space="preserve"> har tillräckliga tillgångar i för</w:t>
      </w:r>
      <w:r>
        <w:softHyphen/>
      </w:r>
      <w:r w:rsidRPr="00F9043E">
        <w:t>hål</w:t>
      </w:r>
      <w:r>
        <w:softHyphen/>
      </w:r>
      <w:r w:rsidRPr="00F9043E">
        <w:t>l</w:t>
      </w:r>
      <w:r>
        <w:softHyphen/>
      </w:r>
      <w:r w:rsidRPr="00F9043E">
        <w:t>ande till skulder och avsättningar</w:t>
      </w:r>
      <w:r>
        <w:t xml:space="preserve"> med beaktande av det försäk</w:t>
      </w:r>
      <w:r>
        <w:softHyphen/>
        <w:t>rings</w:t>
      </w:r>
      <w:r>
        <w:softHyphen/>
        <w:t>bestånd som ska överlåtas. Om inspektionens bedömning är att över</w:t>
      </w:r>
      <w:r>
        <w:softHyphen/>
        <w:t>låtel</w:t>
      </w:r>
      <w:r>
        <w:softHyphen/>
        <w:t>s</w:t>
      </w:r>
      <w:r>
        <w:softHyphen/>
        <w:t>en kan godkännas innebär det inte att överlåtelseavtalet genast får verk</w:t>
      </w:r>
      <w:r>
        <w:softHyphen/>
        <w:t>ställas. Inspektionens godkännande utgör ett förhandsgodkännande som ska beaktas av den utländska behöriga myndighet som prövar överlåtelsen.</w:t>
      </w:r>
    </w:p>
    <w:p w14:paraId="4FEC43AF" w14:textId="77777777" w:rsidR="0034465A" w:rsidRDefault="0034465A" w:rsidP="0034465A">
      <w:pPr>
        <w:pStyle w:val="Brdtextmedindrag"/>
      </w:pPr>
      <w:r>
        <w:t xml:space="preserve">I </w:t>
      </w:r>
      <w:r w:rsidRPr="000820FE">
        <w:rPr>
          <w:i/>
        </w:rPr>
        <w:t>andra stycket</w:t>
      </w:r>
      <w:r>
        <w:t xml:space="preserve"> anges den tid Finansinspektionen har för att lämna sin bedömning till den utländska myndigheten.</w:t>
      </w:r>
    </w:p>
    <w:p w14:paraId="35ED80E5" w14:textId="77777777" w:rsidR="0034465A" w:rsidRPr="001B10B6" w:rsidRDefault="0034465A" w:rsidP="0034465A">
      <w:pPr>
        <w:pStyle w:val="Rubrik4utannumrering"/>
      </w:pPr>
      <w:r w:rsidRPr="001B10B6">
        <w:t>1</w:t>
      </w:r>
      <w:r>
        <w:t>6 §</w:t>
      </w:r>
    </w:p>
    <w:p w14:paraId="73768F61" w14:textId="77777777" w:rsidR="0034465A" w:rsidRDefault="0034465A" w:rsidP="0034465A">
      <w:pPr>
        <w:pStyle w:val="Brdtext"/>
      </w:pPr>
      <w:r>
        <w:t>Paragrafen innehåller bestämmelser om att Finans</w:t>
      </w:r>
      <w:r>
        <w:softHyphen/>
        <w:t>inspek</w:t>
      </w:r>
      <w:r>
        <w:softHyphen/>
        <w:t>tionen ska lämna information till den utländska myndigheten. Paragrafen genomför delvis artikel 12.11 i andra tjänste</w:t>
      </w:r>
      <w:r>
        <w:softHyphen/>
        <w:t xml:space="preserve">pensionsdirektivet. </w:t>
      </w:r>
      <w:r w:rsidRPr="001B10B6">
        <w:t xml:space="preserve">Övervägandena finns </w:t>
      </w:r>
      <w:r w:rsidRPr="005221CB">
        <w:t xml:space="preserve">i avsnitt </w:t>
      </w:r>
      <w:r>
        <w:t>11</w:t>
      </w:r>
      <w:r w:rsidRPr="005221CB">
        <w:t>.7.</w:t>
      </w:r>
    </w:p>
    <w:p w14:paraId="2667734D" w14:textId="77777777" w:rsidR="0034465A" w:rsidRPr="001B10B6" w:rsidRDefault="0034465A" w:rsidP="001C3D5F">
      <w:pPr>
        <w:pStyle w:val="Brdtextmedindrag"/>
      </w:pPr>
      <w:r>
        <w:t xml:space="preserve">De regler som Finansinspektionen ska informera om är den </w:t>
      </w:r>
      <w:r w:rsidRPr="00DC132F">
        <w:t>social- och arbetsmarknadslagstiftning på tjänstepensionsområdet</w:t>
      </w:r>
      <w:r>
        <w:t xml:space="preserve"> som är tillämplig på det överlåtna försäkringsbeståndet</w:t>
      </w:r>
      <w:r w:rsidRPr="00DC132F">
        <w:t xml:space="preserve"> </w:t>
      </w:r>
      <w:r>
        <w:t>och</w:t>
      </w:r>
      <w:r w:rsidRPr="00DC132F">
        <w:t xml:space="preserve"> de bestämmelser om informa</w:t>
      </w:r>
      <w:r>
        <w:softHyphen/>
      </w:r>
      <w:r w:rsidRPr="00DC132F">
        <w:t>tion som gäller gentemot dem som ingår eller avser att i</w:t>
      </w:r>
      <w:r>
        <w:t xml:space="preserve">ngå ett avtal om tjänstepension. Informationen ska lämnas oavsett om det är svensk eller annan lagstiftning som är tillämplig. Normalt bör uppgifter om tillämplig lagstiftning finnas hos den berörda arbetsgivaren. </w:t>
      </w:r>
    </w:p>
    <w:p w14:paraId="69BF1C93" w14:textId="77777777" w:rsidR="0034465A" w:rsidRPr="001B10B6" w:rsidRDefault="0034465A" w:rsidP="0034465A">
      <w:pPr>
        <w:pStyle w:val="Rubrik4utannumrering"/>
      </w:pPr>
      <w:r w:rsidRPr="001B10B6">
        <w:t>1</w:t>
      </w:r>
      <w:r>
        <w:t>7 §</w:t>
      </w:r>
    </w:p>
    <w:p w14:paraId="63B817CE" w14:textId="33C9D676" w:rsidR="0034465A" w:rsidRDefault="0034465A" w:rsidP="0034465A">
      <w:pPr>
        <w:pStyle w:val="Brdtext"/>
      </w:pPr>
      <w:r>
        <w:t>I p</w:t>
      </w:r>
      <w:r w:rsidRPr="000E1E4E">
        <w:t>aragrafen</w:t>
      </w:r>
      <w:r>
        <w:t xml:space="preserve"> finns bestämmelser om när </w:t>
      </w:r>
      <w:r w:rsidRPr="00DE14FF">
        <w:t>ansvaret för ett överlåtet för</w:t>
      </w:r>
      <w:r>
        <w:softHyphen/>
      </w:r>
      <w:r w:rsidRPr="00DE14FF">
        <w:t>säk</w:t>
      </w:r>
      <w:r>
        <w:softHyphen/>
      </w:r>
      <w:r w:rsidRPr="00DE14FF">
        <w:t>ringsbestånd går över</w:t>
      </w:r>
      <w:r>
        <w:t xml:space="preserve"> från det överlåtande till det övertagande företaget. </w:t>
      </w:r>
      <w:r w:rsidR="003A671B">
        <w:lastRenderedPageBreak/>
        <w:t>Paragrafen</w:t>
      </w:r>
      <w:r>
        <w:t xml:space="preserve"> genomför artikel 12.12 i andra tjänste</w:t>
      </w:r>
      <w:r>
        <w:softHyphen/>
        <w:t>pensions</w:t>
      </w:r>
      <w:r>
        <w:softHyphen/>
        <w:t xml:space="preserve">direktivet. </w:t>
      </w:r>
      <w:r w:rsidRPr="001B10B6">
        <w:t>Över</w:t>
      </w:r>
      <w:r>
        <w:softHyphen/>
      </w:r>
      <w:r w:rsidRPr="001B10B6">
        <w:t>vägan</w:t>
      </w:r>
      <w:r>
        <w:softHyphen/>
      </w:r>
      <w:r w:rsidRPr="001B10B6">
        <w:t xml:space="preserve">dena finns i </w:t>
      </w:r>
      <w:r w:rsidRPr="005221CB">
        <w:t xml:space="preserve">avsnitt </w:t>
      </w:r>
      <w:r>
        <w:t>11</w:t>
      </w:r>
      <w:r w:rsidRPr="005221CB">
        <w:t>.7</w:t>
      </w:r>
      <w:r w:rsidRPr="001B10B6">
        <w:t>.</w:t>
      </w:r>
      <w:r w:rsidRPr="00DE14FF">
        <w:t xml:space="preserve"> </w:t>
      </w:r>
    </w:p>
    <w:p w14:paraId="287622F6" w14:textId="4BDB9D57" w:rsidR="0034465A" w:rsidRDefault="0034465A" w:rsidP="0034465A">
      <w:pPr>
        <w:pStyle w:val="Brdtextmedindrag"/>
      </w:pPr>
      <w:r>
        <w:t>Att ansvaret övergår innebär att avtalet verkställs och det övertagande tjänste</w:t>
      </w:r>
      <w:r>
        <w:softHyphen/>
        <w:t>pensionsinstitutet börjar förvalta beståndet. Därmed flyttas det civilrättsliga ansvaret för de för</w:t>
      </w:r>
      <w:r>
        <w:softHyphen/>
        <w:t>säk</w:t>
      </w:r>
      <w:r>
        <w:softHyphen/>
        <w:t>ringsavtal som ingår i överlåtelsen.</w:t>
      </w:r>
    </w:p>
    <w:p w14:paraId="57280B23" w14:textId="77777777" w:rsidR="0034465A" w:rsidRPr="001B10B6" w:rsidRDefault="0034465A" w:rsidP="00AA5B6B">
      <w:pPr>
        <w:pStyle w:val="Rubrik4utannumrering"/>
      </w:pPr>
      <w:bookmarkStart w:id="6857" w:name="_Hlk8052027"/>
      <w:r>
        <w:t>18 §</w:t>
      </w:r>
    </w:p>
    <w:p w14:paraId="36401A67" w14:textId="77777777" w:rsidR="0034465A" w:rsidRDefault="0034465A" w:rsidP="0034465A">
      <w:pPr>
        <w:pStyle w:val="Brdtext"/>
      </w:pPr>
      <w:r>
        <w:t xml:space="preserve">I paragrafen finns bestämmelser om tillstånd till överlåtelse från ett utländskt tjänstepensionsinstitut till ett svenskt tjänstepensionsföretag. </w:t>
      </w:r>
      <w:r w:rsidRPr="00990598">
        <w:t>Paragrafen</w:t>
      </w:r>
      <w:r>
        <w:t xml:space="preserve"> genomför delvis artikel 12.4 i andra tjänstepensionsdirektivet. </w:t>
      </w:r>
      <w:r w:rsidRPr="001B10B6">
        <w:t>Överväg</w:t>
      </w:r>
      <w:r>
        <w:softHyphen/>
      </w:r>
      <w:r w:rsidRPr="001B10B6">
        <w:t xml:space="preserve">andena finns i </w:t>
      </w:r>
      <w:r w:rsidRPr="00E742FA">
        <w:t xml:space="preserve">avsnitt </w:t>
      </w:r>
      <w:r>
        <w:t>11</w:t>
      </w:r>
      <w:r w:rsidRPr="00E742FA">
        <w:t>.8.</w:t>
      </w:r>
    </w:p>
    <w:p w14:paraId="5441AF58" w14:textId="78F0EA6C" w:rsidR="0034465A" w:rsidRDefault="0034465A" w:rsidP="0034465A">
      <w:pPr>
        <w:pStyle w:val="Brdtextmedindrag"/>
      </w:pPr>
      <w:r>
        <w:t>Paragrafen reglerar bara överlåtelser från institut som inte driver verk</w:t>
      </w:r>
      <w:r>
        <w:softHyphen/>
        <w:t>samhet i Sverige</w:t>
      </w:r>
      <w:r w:rsidRPr="001B10B6">
        <w:t>.</w:t>
      </w:r>
      <w:r>
        <w:t xml:space="preserve"> Överlåtelser från utländska institut som driver verk</w:t>
      </w:r>
      <w:r>
        <w:softHyphen/>
        <w:t>sam</w:t>
      </w:r>
      <w:r>
        <w:softHyphen/>
        <w:t xml:space="preserve">het i Sverige regleras i lagen </w:t>
      </w:r>
      <w:r w:rsidRPr="00331898">
        <w:t>om utländska försäkrings</w:t>
      </w:r>
      <w:r>
        <w:softHyphen/>
      </w:r>
      <w:r w:rsidRPr="00331898">
        <w:t>givares och tjänste</w:t>
      </w:r>
      <w:r w:rsidR="003A671B">
        <w:softHyphen/>
      </w:r>
      <w:r w:rsidRPr="00331898">
        <w:t>pensionsinstituts verksamhet i Sverige</w:t>
      </w:r>
      <w:r>
        <w:t xml:space="preserve">. </w:t>
      </w:r>
    </w:p>
    <w:p w14:paraId="76F09935" w14:textId="4BB4E548" w:rsidR="0034465A" w:rsidRDefault="0034465A" w:rsidP="0034465A">
      <w:pPr>
        <w:pStyle w:val="Brdtextmedindrag"/>
      </w:pPr>
      <w:r>
        <w:t xml:space="preserve">Med bestånd av tjänstepensionsavtal avses de avtal om förvaltning av medel för tillhandahållande av pensionsförmåner som ingår i det utländska institutets verksamhet (se definitioner i artikel 6 i </w:t>
      </w:r>
      <w:r w:rsidR="003A671B">
        <w:t>andra tjänstepensions</w:t>
      </w:r>
      <w:r w:rsidR="003A671B">
        <w:softHyphen/>
      </w:r>
      <w:r>
        <w:t>direktivet). Till skillnad från bestånd som överlåts från svenska tjänste</w:t>
      </w:r>
      <w:r w:rsidR="003A671B">
        <w:softHyphen/>
      </w:r>
      <w:r>
        <w:t>pensionsföretag behöver avtalen som ingår i beståndet inte anses vara försäkringar enligt lag</w:t>
      </w:r>
      <w:r>
        <w:softHyphen/>
        <w:t>stift</w:t>
      </w:r>
      <w:r>
        <w:softHyphen/>
        <w:t>ningen i det överlåtande institutets hem</w:t>
      </w:r>
      <w:r>
        <w:softHyphen/>
        <w:t>land. För att ett svenskt tjänste</w:t>
      </w:r>
      <w:r>
        <w:softHyphen/>
        <w:t>pensionsföretag ska kunna förvalta be</w:t>
      </w:r>
      <w:r>
        <w:softHyphen/>
        <w:t>stånd</w:t>
      </w:r>
      <w:r>
        <w:softHyphen/>
        <w:t>et krävs dock att företagets verksamhet efter överlåtelsen är att betrakta som försäkringsrörelse med avseende på tjänstepensions</w:t>
      </w:r>
      <w:r>
        <w:softHyphen/>
        <w:t>försäkringar en</w:t>
      </w:r>
      <w:r>
        <w:softHyphen/>
        <w:t xml:space="preserve">ligt svensk rätt. </w:t>
      </w:r>
    </w:p>
    <w:p w14:paraId="07328915" w14:textId="77777777" w:rsidR="0034465A" w:rsidRPr="001B10B6" w:rsidRDefault="0034465A" w:rsidP="0034465A">
      <w:pPr>
        <w:pStyle w:val="Rubrik4utannumrering"/>
      </w:pPr>
      <w:r w:rsidRPr="001B10B6">
        <w:t>1</w:t>
      </w:r>
      <w:r>
        <w:t>9 §</w:t>
      </w:r>
    </w:p>
    <w:p w14:paraId="38C1A3CD" w14:textId="4D5E3137" w:rsidR="0034465A" w:rsidRDefault="0034465A" w:rsidP="0034465A">
      <w:pPr>
        <w:pStyle w:val="Brdtext"/>
      </w:pPr>
      <w:r w:rsidRPr="001B10B6">
        <w:t xml:space="preserve">I paragrafen </w:t>
      </w:r>
      <w:r>
        <w:t xml:space="preserve">finns bestämmelser om ansökan om tillstånd att verkställa ett överlåtelseavtal. Paragrafen genomför </w:t>
      </w:r>
      <w:r w:rsidR="003A671B">
        <w:t xml:space="preserve">delvis </w:t>
      </w:r>
      <w:r>
        <w:t>artikel 12.4 och artikel 12.5 i andra tjänstepensions</w:t>
      </w:r>
      <w:r>
        <w:softHyphen/>
        <w:t xml:space="preserve">direktivet. </w:t>
      </w:r>
      <w:r w:rsidRPr="001B10B6">
        <w:t>Öv</w:t>
      </w:r>
      <w:r>
        <w:t xml:space="preserve">ervägandena finns </w:t>
      </w:r>
      <w:r w:rsidRPr="00E742FA">
        <w:t>i av</w:t>
      </w:r>
      <w:r>
        <w:softHyphen/>
      </w:r>
      <w:r w:rsidRPr="00E742FA">
        <w:t xml:space="preserve">snitt </w:t>
      </w:r>
      <w:r>
        <w:t>11</w:t>
      </w:r>
      <w:r w:rsidRPr="00E742FA">
        <w:t>.8.</w:t>
      </w:r>
    </w:p>
    <w:p w14:paraId="77B5B9A6" w14:textId="77777777" w:rsidR="0034465A" w:rsidRPr="001B10B6" w:rsidRDefault="0034465A" w:rsidP="0034465A">
      <w:pPr>
        <w:pStyle w:val="Brdtextmedindrag"/>
      </w:pPr>
      <w:r>
        <w:t xml:space="preserve">I </w:t>
      </w:r>
      <w:r w:rsidRPr="00E5416D">
        <w:rPr>
          <w:i/>
        </w:rPr>
        <w:t>första stycket</w:t>
      </w:r>
      <w:r>
        <w:t xml:space="preserve"> föreskrivs att en ansökan ska göras av det övertagande företaget, dvs. det svenska tjänstepensionsföretaget, och ges in till Finans</w:t>
      </w:r>
      <w:r>
        <w:softHyphen/>
        <w:t>inspektionen.</w:t>
      </w:r>
    </w:p>
    <w:p w14:paraId="11A00EC4" w14:textId="544E4E9F" w:rsidR="0034465A" w:rsidRDefault="0034465A" w:rsidP="0034465A">
      <w:pPr>
        <w:pStyle w:val="Brdtextmedindrag"/>
      </w:pPr>
      <w:r w:rsidRPr="002646C0">
        <w:t>Ansökan</w:t>
      </w:r>
      <w:r>
        <w:t xml:space="preserve"> ska enligt </w:t>
      </w:r>
      <w:r>
        <w:rPr>
          <w:i/>
        </w:rPr>
        <w:t>andra</w:t>
      </w:r>
      <w:r w:rsidRPr="00E5416D">
        <w:rPr>
          <w:i/>
        </w:rPr>
        <w:t xml:space="preserve"> stycket</w:t>
      </w:r>
      <w:r>
        <w:t> </w:t>
      </w:r>
      <w:r>
        <w:rPr>
          <w:i/>
        </w:rPr>
        <w:t>1</w:t>
      </w:r>
      <w:r>
        <w:t xml:space="preserve"> innehålla det skriftliga överlåtelse</w:t>
      </w:r>
      <w:r>
        <w:softHyphen/>
        <w:t xml:space="preserve">avtalet. I avtalet framgår villkoren för överlåtelsen. </w:t>
      </w:r>
      <w:r w:rsidR="003A671B">
        <w:t xml:space="preserve">I </w:t>
      </w:r>
      <w:r w:rsidR="003A671B">
        <w:rPr>
          <w:i/>
        </w:rPr>
        <w:t>a</w:t>
      </w:r>
      <w:r>
        <w:rPr>
          <w:i/>
        </w:rPr>
        <w:t>ndra stycket 2</w:t>
      </w:r>
      <w:r>
        <w:t xml:space="preserve"> före</w:t>
      </w:r>
      <w:r>
        <w:softHyphen/>
        <w:t>skriv</w:t>
      </w:r>
      <w:r w:rsidR="003A671B">
        <w:t>s</w:t>
      </w:r>
      <w:r>
        <w:t xml:space="preserve"> att ansökan ska innehålla </w:t>
      </w:r>
      <w:r w:rsidRPr="00274139">
        <w:t>uppgifter om av</w:t>
      </w:r>
      <w:r>
        <w:softHyphen/>
      </w:r>
      <w:r w:rsidRPr="00274139">
        <w:t>tals</w:t>
      </w:r>
      <w:r>
        <w:softHyphen/>
      </w:r>
      <w:r w:rsidRPr="00274139">
        <w:t xml:space="preserve">parternas namn, hemvist och det </w:t>
      </w:r>
      <w:r w:rsidR="003A671B">
        <w:t xml:space="preserve">land inom </w:t>
      </w:r>
      <w:r w:rsidRPr="00274139">
        <w:t>EES där respektive part är</w:t>
      </w:r>
      <w:r>
        <w:t xml:space="preserve"> re</w:t>
      </w:r>
      <w:r>
        <w:softHyphen/>
        <w:t>gistrerad eller aukto</w:t>
      </w:r>
      <w:r>
        <w:softHyphen/>
        <w:t xml:space="preserve">riserad. </w:t>
      </w:r>
      <w:r w:rsidRPr="002646C0">
        <w:t>Med hemvist avses</w:t>
      </w:r>
      <w:r>
        <w:t xml:space="preserve"> ett</w:t>
      </w:r>
      <w:r w:rsidRPr="002646C0">
        <w:t xml:space="preserve"> företags huvudsakliga förvaltningsort.</w:t>
      </w:r>
      <w:r>
        <w:t xml:space="preserve"> I</w:t>
      </w:r>
      <w:r>
        <w:rPr>
          <w:i/>
        </w:rPr>
        <w:t xml:space="preserve"> andra stycket 3</w:t>
      </w:r>
      <w:r>
        <w:t xml:space="preserve"> anges att ansökan även ska innehålla en beskrivning av </w:t>
      </w:r>
      <w:r w:rsidRPr="00BC3C13">
        <w:t>det bestånd som ska övertas</w:t>
      </w:r>
      <w:r w:rsidRPr="00B6209F">
        <w:t xml:space="preserve"> och det huvudsakliga innehållet i de överens</w:t>
      </w:r>
      <w:r>
        <w:softHyphen/>
      </w:r>
      <w:r w:rsidRPr="00B6209F">
        <w:t>kommelser som ligger till grund för avtalen</w:t>
      </w:r>
      <w:r>
        <w:t>. Se författningskommentar till 3 kap. 2 § andra styck</w:t>
      </w:r>
      <w:r>
        <w:softHyphen/>
        <w:t>et 3 i fråga om det huvud</w:t>
      </w:r>
      <w:r>
        <w:softHyphen/>
        <w:t xml:space="preserve">sakliga innehållet. Enligt </w:t>
      </w:r>
      <w:r>
        <w:rPr>
          <w:i/>
        </w:rPr>
        <w:t>andra stycket 4</w:t>
      </w:r>
      <w:r>
        <w:t xml:space="preserve"> ska </w:t>
      </w:r>
      <w:r w:rsidRPr="00274139">
        <w:t>ansökan innehålla uppgifter om namn och hemvist för arbetsgivare eller egenföretagare</w:t>
      </w:r>
      <w:r>
        <w:t>,</w:t>
      </w:r>
      <w:r w:rsidRPr="00274139">
        <w:t xml:space="preserve"> </w:t>
      </w:r>
      <w:r>
        <w:t>vilket</w:t>
      </w:r>
      <w:r w:rsidRPr="00274139" w:rsidDel="005B4859">
        <w:t xml:space="preserve"> </w:t>
      </w:r>
      <w:r>
        <w:t>motsvarar</w:t>
      </w:r>
      <w:r w:rsidRPr="00274139">
        <w:t xml:space="preserve"> </w:t>
      </w:r>
      <w:r>
        <w:t>det</w:t>
      </w:r>
      <w:r w:rsidRPr="00274139">
        <w:t xml:space="preserve"> uppdragsgivande företag</w:t>
      </w:r>
      <w:r>
        <w:t>et</w:t>
      </w:r>
      <w:r w:rsidRPr="00274139">
        <w:t xml:space="preserve"> enligt</w:t>
      </w:r>
      <w:r w:rsidRPr="00274139" w:rsidDel="005B4859">
        <w:t xml:space="preserve"> </w:t>
      </w:r>
      <w:r w:rsidRPr="00274139">
        <w:t xml:space="preserve">definitionen i artikel 6.3 i </w:t>
      </w:r>
      <w:r w:rsidR="003A671B">
        <w:t>andra tjänstepensions</w:t>
      </w:r>
      <w:r w:rsidRPr="00274139">
        <w:t>direktivet</w:t>
      </w:r>
      <w:r>
        <w:t>. D</w:t>
      </w:r>
      <w:r w:rsidRPr="00274139">
        <w:t xml:space="preserve">et kan således vara </w:t>
      </w:r>
      <w:r>
        <w:t xml:space="preserve">fråga om </w:t>
      </w:r>
      <w:r w:rsidRPr="00274139">
        <w:t>ett företag eller annat organ som består av en eller flera juridiska eller fysiska personer</w:t>
      </w:r>
      <w:r>
        <w:t>, och d</w:t>
      </w:r>
      <w:r w:rsidRPr="00274139">
        <w:t>et kan vara en kombina</w:t>
      </w:r>
      <w:r w:rsidR="003A671B">
        <w:softHyphen/>
      </w:r>
      <w:r w:rsidRPr="00274139">
        <w:t xml:space="preserve">tion av arbetsgivare </w:t>
      </w:r>
      <w:r>
        <w:t>och</w:t>
      </w:r>
      <w:r w:rsidRPr="00274139">
        <w:t xml:space="preserve"> egenföretagare. </w:t>
      </w:r>
      <w:r>
        <w:t>Vilka som omfattas beror på</w:t>
      </w:r>
      <w:r w:rsidRPr="00274139">
        <w:t xml:space="preserve"> hur </w:t>
      </w:r>
      <w:r w:rsidRPr="00274139">
        <w:lastRenderedPageBreak/>
        <w:t>det överlåtande tjänste</w:t>
      </w:r>
      <w:r>
        <w:softHyphen/>
      </w:r>
      <w:r w:rsidRPr="00274139">
        <w:t>pensionsinstitutets hem</w:t>
      </w:r>
      <w:r w:rsidR="003A671B">
        <w:t>land</w:t>
      </w:r>
      <w:r w:rsidRPr="00274139">
        <w:t xml:space="preserve"> har genom</w:t>
      </w:r>
      <w:r>
        <w:softHyphen/>
      </w:r>
      <w:r w:rsidRPr="00274139">
        <w:t>fört direk</w:t>
      </w:r>
      <w:r w:rsidR="003A671B">
        <w:softHyphen/>
      </w:r>
      <w:r w:rsidRPr="00274139">
        <w:t>tivet, och kan således skilja sig från den svenska definitionen av uppdrags</w:t>
      </w:r>
      <w:r w:rsidR="003A671B">
        <w:softHyphen/>
      </w:r>
      <w:r w:rsidRPr="00274139">
        <w:t>givande före</w:t>
      </w:r>
      <w:r>
        <w:softHyphen/>
      </w:r>
      <w:r w:rsidRPr="00274139">
        <w:t>tag i 1</w:t>
      </w:r>
      <w:r>
        <w:t> </w:t>
      </w:r>
      <w:r w:rsidRPr="00274139">
        <w:t xml:space="preserve">kap. </w:t>
      </w:r>
      <w:r>
        <w:t>5 </w:t>
      </w:r>
      <w:r w:rsidRPr="00274139">
        <w:t>§</w:t>
      </w:r>
      <w:r>
        <w:t> </w:t>
      </w:r>
      <w:r w:rsidRPr="00274139">
        <w:t>1</w:t>
      </w:r>
      <w:r>
        <w:t>1</w:t>
      </w:r>
      <w:r w:rsidRPr="00274139">
        <w:t xml:space="preserve">. </w:t>
      </w:r>
      <w:r>
        <w:t>Hemvist avser även i denna punkt före</w:t>
      </w:r>
      <w:r w:rsidR="003A671B">
        <w:softHyphen/>
      </w:r>
      <w:r>
        <w:t>tagets huvud</w:t>
      </w:r>
      <w:r>
        <w:softHyphen/>
        <w:t>sakliga förvalt</w:t>
      </w:r>
      <w:r>
        <w:softHyphen/>
        <w:t xml:space="preserve">ningsort. </w:t>
      </w:r>
    </w:p>
    <w:p w14:paraId="4463399D" w14:textId="1FB6D445" w:rsidR="0034465A" w:rsidRDefault="0034465A" w:rsidP="001C3D5F">
      <w:pPr>
        <w:pStyle w:val="Brdtextmedindrag"/>
      </w:pPr>
      <w:r>
        <w:t>I</w:t>
      </w:r>
      <w:r w:rsidRPr="00274139">
        <w:t xml:space="preserve"> </w:t>
      </w:r>
      <w:r>
        <w:rPr>
          <w:i/>
        </w:rPr>
        <w:t>andra stycket 5</w:t>
      </w:r>
      <w:r>
        <w:t xml:space="preserve"> finns krav på </w:t>
      </w:r>
      <w:r w:rsidRPr="00897263">
        <w:t>doku</w:t>
      </w:r>
      <w:r>
        <w:softHyphen/>
      </w:r>
      <w:r w:rsidRPr="00897263">
        <w:t>men</w:t>
      </w:r>
      <w:r>
        <w:softHyphen/>
      </w:r>
      <w:r w:rsidRPr="00897263">
        <w:t xml:space="preserve">tation </w:t>
      </w:r>
      <w:r>
        <w:t>av godkännanden från</w:t>
      </w:r>
      <w:r w:rsidRPr="00897263">
        <w:t xml:space="preserve"> arbetsgivare</w:t>
      </w:r>
      <w:r>
        <w:t>n</w:t>
      </w:r>
      <w:r w:rsidRPr="00897263">
        <w:t xml:space="preserve"> eller egenföretagare</w:t>
      </w:r>
      <w:r>
        <w:t>n</w:t>
      </w:r>
      <w:r w:rsidRPr="00897263">
        <w:t xml:space="preserve"> och en majoritet av</w:t>
      </w:r>
      <w:r w:rsidRPr="0038146D" w:rsidDel="00BB5017">
        <w:t xml:space="preserve"> </w:t>
      </w:r>
      <w:r>
        <w:t>de</w:t>
      </w:r>
      <w:r w:rsidRPr="0038146D">
        <w:t xml:space="preserve"> personer som har eller kommer att ha rätt till pensionsförmåner enligt tjänste</w:t>
      </w:r>
      <w:r>
        <w:softHyphen/>
      </w:r>
      <w:r w:rsidRPr="0038146D">
        <w:t>pen</w:t>
      </w:r>
      <w:r>
        <w:softHyphen/>
      </w:r>
      <w:r w:rsidRPr="0038146D">
        <w:t>sionsavtalen eller den överens</w:t>
      </w:r>
      <w:r>
        <w:softHyphen/>
      </w:r>
      <w:r w:rsidRPr="0038146D">
        <w:t>kom</w:t>
      </w:r>
      <w:r>
        <w:softHyphen/>
      </w:r>
      <w:r w:rsidRPr="0038146D">
        <w:t>melse som ligger till grund för dem</w:t>
      </w:r>
      <w:r w:rsidRPr="00897263">
        <w:t>, eller en majoritet av företrädare för dessa personer</w:t>
      </w:r>
      <w:r>
        <w:t>. Ett godkännande från upp</w:t>
      </w:r>
      <w:r>
        <w:softHyphen/>
        <w:t>räkna</w:t>
      </w:r>
      <w:r>
        <w:softHyphen/>
        <w:t>de personer eller organisationer behöver inte ha samma form som ett godkännande enligt 14 § vid en överlåtelse från ett svenskt företag utan ska följa regleringen av sådana godkännanden i det överlåtande tjänste</w:t>
      </w:r>
      <w:r w:rsidR="00747F5E">
        <w:softHyphen/>
      </w:r>
      <w:r>
        <w:t>pensionsinstitutets hem</w:t>
      </w:r>
      <w:r w:rsidR="003A671B">
        <w:t>land</w:t>
      </w:r>
      <w:r>
        <w:t xml:space="preserve">. En ansökan ska också enligt </w:t>
      </w:r>
      <w:r>
        <w:rPr>
          <w:i/>
        </w:rPr>
        <w:t>andra stycket 6</w:t>
      </w:r>
      <w:r>
        <w:t xml:space="preserve"> innehålla </w:t>
      </w:r>
      <w:r w:rsidRPr="00897263">
        <w:t xml:space="preserve">uppgifter om vilket </w:t>
      </w:r>
      <w:r w:rsidRPr="008E0E80">
        <w:t>land</w:t>
      </w:r>
      <w:r>
        <w:t xml:space="preserve"> </w:t>
      </w:r>
      <w:r w:rsidRPr="008E0E80">
        <w:t>s</w:t>
      </w:r>
      <w:r>
        <w:t>om är värdland i fråga om tjänste</w:t>
      </w:r>
      <w:r w:rsidR="003A671B">
        <w:softHyphen/>
      </w:r>
      <w:r>
        <w:t>pensionsavtalen. Med värdland avses samma sak som i 3 kap. 2 § andra stycket 2, dvs. det land vars</w:t>
      </w:r>
      <w:r w:rsidRPr="008E0E80">
        <w:t xml:space="preserve"> social- och arbets</w:t>
      </w:r>
      <w:r>
        <w:softHyphen/>
      </w:r>
      <w:r w:rsidRPr="008E0E80">
        <w:t>marknads</w:t>
      </w:r>
      <w:r>
        <w:softHyphen/>
      </w:r>
      <w:r w:rsidRPr="008E0E80">
        <w:t>lagstiftning är tillämplig på de tjänstepen</w:t>
      </w:r>
      <w:r>
        <w:softHyphen/>
      </w:r>
      <w:r w:rsidRPr="008E0E80">
        <w:t>sionsavtal som ingår i över</w:t>
      </w:r>
      <w:r>
        <w:softHyphen/>
      </w:r>
      <w:r w:rsidRPr="008E0E80">
        <w:t>låtelsen</w:t>
      </w:r>
      <w:r>
        <w:t>.</w:t>
      </w:r>
    </w:p>
    <w:p w14:paraId="2DA60FA8" w14:textId="77777777" w:rsidR="0034465A" w:rsidRPr="00277FD5" w:rsidRDefault="0034465A" w:rsidP="0034465A">
      <w:pPr>
        <w:pStyle w:val="Rubrik4utannumrering"/>
      </w:pPr>
      <w:r w:rsidRPr="00277FD5">
        <w:t>20 §</w:t>
      </w:r>
    </w:p>
    <w:p w14:paraId="56B36EC8" w14:textId="1A9A9F77" w:rsidR="0034465A" w:rsidRDefault="0034465A" w:rsidP="0034465A">
      <w:pPr>
        <w:pStyle w:val="Brdtextmedindrag"/>
        <w:ind w:firstLine="0"/>
      </w:pPr>
      <w:r>
        <w:t>I paragrafen finns bestämmelser om ö</w:t>
      </w:r>
      <w:r w:rsidRPr="00BE3A36">
        <w:t xml:space="preserve">versändande av </w:t>
      </w:r>
      <w:r>
        <w:t xml:space="preserve">en </w:t>
      </w:r>
      <w:r w:rsidRPr="00BE3A36">
        <w:t>ansökan till be</w:t>
      </w:r>
      <w:r>
        <w:softHyphen/>
      </w:r>
      <w:r w:rsidRPr="00BE3A36">
        <w:t xml:space="preserve">hörig myndighet i det överlåtande institutets </w:t>
      </w:r>
      <w:r w:rsidRPr="00F5315A" w:rsidDel="00BE3A36">
        <w:t>hemlan</w:t>
      </w:r>
      <w:r w:rsidDel="00BE3A36">
        <w:t>d</w:t>
      </w:r>
      <w:r>
        <w:t>. Paragrafen genom</w:t>
      </w:r>
      <w:r w:rsidR="00747F5E">
        <w:softHyphen/>
      </w:r>
      <w:r>
        <w:t>för artikel 12.6 i andra tjänste</w:t>
      </w:r>
      <w:r>
        <w:softHyphen/>
        <w:t>pen</w:t>
      </w:r>
      <w:r>
        <w:softHyphen/>
        <w:t>sionsdirektivet. Övervägandena finns i av</w:t>
      </w:r>
      <w:r>
        <w:softHyphen/>
        <w:t>snitt 11.8.</w:t>
      </w:r>
    </w:p>
    <w:p w14:paraId="3CADC4D3" w14:textId="77777777" w:rsidR="0034465A" w:rsidRPr="001B10B6" w:rsidRDefault="0034465A" w:rsidP="0034465A">
      <w:pPr>
        <w:pStyle w:val="Rubrik4utannumrering"/>
      </w:pPr>
      <w:r>
        <w:t>21 §</w:t>
      </w:r>
    </w:p>
    <w:p w14:paraId="7164A825" w14:textId="77777777" w:rsidR="0034465A" w:rsidRPr="001B10B6" w:rsidRDefault="0034465A" w:rsidP="0034465A">
      <w:pPr>
        <w:pStyle w:val="Brdtext"/>
      </w:pPr>
      <w:r w:rsidRPr="001B10B6">
        <w:t xml:space="preserve">I paragrafen </w:t>
      </w:r>
      <w:r>
        <w:t>regleras förutsättningarna för till</w:t>
      </w:r>
      <w:r>
        <w:softHyphen/>
        <w:t>stånd att verkställa ett avtal</w:t>
      </w:r>
      <w:r w:rsidRPr="001B10B6">
        <w:t>.</w:t>
      </w:r>
      <w:r>
        <w:t xml:space="preserve"> Paragrafen genomför artikel 12.2 och 12.7 i andra tjänste</w:t>
      </w:r>
      <w:r>
        <w:softHyphen/>
        <w:t>pen</w:t>
      </w:r>
      <w:r>
        <w:softHyphen/>
        <w:t>si</w:t>
      </w:r>
      <w:r>
        <w:softHyphen/>
        <w:t>ons</w:t>
      </w:r>
      <w:r>
        <w:softHyphen/>
        <w:t xml:space="preserve">direktivet. </w:t>
      </w:r>
      <w:r w:rsidRPr="001B10B6">
        <w:t xml:space="preserve">Övervägandena finns i </w:t>
      </w:r>
      <w:r w:rsidRPr="0053512B">
        <w:t xml:space="preserve">avsnitt </w:t>
      </w:r>
      <w:r>
        <w:t>11</w:t>
      </w:r>
      <w:r w:rsidRPr="0053512B">
        <w:t>.8.</w:t>
      </w:r>
    </w:p>
    <w:p w14:paraId="3D9376F2" w14:textId="77777777" w:rsidR="0034465A" w:rsidRPr="001B10B6" w:rsidRDefault="0034465A" w:rsidP="0034465A">
      <w:pPr>
        <w:pStyle w:val="Brdtextmedindrag"/>
      </w:pPr>
      <w:r>
        <w:t xml:space="preserve">I bedömningen av om </w:t>
      </w:r>
      <w:r w:rsidRPr="004B22EF">
        <w:t>de rättigheter som tillkommer försäkringstagarna, de försäkrade och andra ersättningsberättigade hos det övertagande före</w:t>
      </w:r>
      <w:r>
        <w:softHyphen/>
      </w:r>
      <w:r w:rsidRPr="004B22EF">
        <w:t>taget före och efter överlåtelsen är tillräckligt skyddade</w:t>
      </w:r>
      <w:r>
        <w:t xml:space="preserve"> ingår bl.a. att säker</w:t>
      </w:r>
      <w:r>
        <w:softHyphen/>
        <w:t>ställa att kostnaderna för överlåtelsen inte belastar försäkringstagare och ersättningsberättigade som redan finns hos det övertagande företaget. En be</w:t>
      </w:r>
      <w:r>
        <w:softHyphen/>
        <w:t>dömning av om det övertagande företaget har den kapitalbas som krävs sedan överlåtelsen har beaktats om</w:t>
      </w:r>
      <w:r>
        <w:softHyphen/>
        <w:t>fattar ställningstagande till om före</w:t>
      </w:r>
      <w:r>
        <w:softHyphen/>
        <w:t>tagets finansiella ställning är fören</w:t>
      </w:r>
      <w:r>
        <w:softHyphen/>
        <w:t>lig med den föreslagna överlåtelsen, om företagets tekniska avsätt</w:t>
      </w:r>
      <w:r>
        <w:softHyphen/>
        <w:t>ningar är fullt skuldtäckta vid överlåtelsen och om tillgångarna som ska överlåtas är tillräckliga enligt svensk rätt för att täcka de skulder och avsättningar som ingår i över</w:t>
      </w:r>
      <w:r>
        <w:softHyphen/>
        <w:t xml:space="preserve">låtelsen. </w:t>
      </w:r>
    </w:p>
    <w:p w14:paraId="5D470425" w14:textId="267E4071" w:rsidR="0034465A" w:rsidRPr="001B10B6" w:rsidRDefault="0034465A" w:rsidP="0034465A">
      <w:pPr>
        <w:pStyle w:val="Brdtextmedindrag"/>
      </w:pPr>
      <w:r>
        <w:t>Med den som deltar i ledningen av det övertagande företaget avses samma personkrets som i 3 kap. 3 § 3. Se författningskommentar</w:t>
      </w:r>
      <w:r w:rsidR="003A671B">
        <w:t>en</w:t>
      </w:r>
      <w:r>
        <w:t xml:space="preserve"> till den bestämmelsen.</w:t>
      </w:r>
    </w:p>
    <w:p w14:paraId="0876DE4E" w14:textId="77777777" w:rsidR="0034465A" w:rsidRPr="001B10B6" w:rsidRDefault="0034465A" w:rsidP="0034465A">
      <w:pPr>
        <w:pStyle w:val="Rubrik4utannumrering"/>
      </w:pPr>
      <w:r>
        <w:t>22 §</w:t>
      </w:r>
    </w:p>
    <w:p w14:paraId="533B082A" w14:textId="77777777" w:rsidR="0034465A" w:rsidRDefault="0034465A" w:rsidP="0034465A">
      <w:pPr>
        <w:pStyle w:val="Brdtextmedindrag"/>
        <w:ind w:firstLine="0"/>
      </w:pPr>
      <w:r w:rsidRPr="001B10B6">
        <w:t xml:space="preserve">I paragrafen </w:t>
      </w:r>
      <w:r>
        <w:t xml:space="preserve">finns bestämmelser om förelägganden om kompletteringar. Bestämmelsen motsvarar 7 § som gäller nationella överlåtelser. </w:t>
      </w:r>
      <w:r w:rsidRPr="001B10B6">
        <w:t>Över</w:t>
      </w:r>
      <w:r>
        <w:softHyphen/>
      </w:r>
      <w:r w:rsidRPr="001B10B6">
        <w:t>väg</w:t>
      </w:r>
      <w:r>
        <w:softHyphen/>
      </w:r>
      <w:r w:rsidRPr="001B10B6">
        <w:t>an</w:t>
      </w:r>
      <w:r>
        <w:softHyphen/>
      </w:r>
      <w:r w:rsidRPr="001B10B6">
        <w:t xml:space="preserve">dena finns i </w:t>
      </w:r>
      <w:r w:rsidRPr="0053512B">
        <w:t xml:space="preserve">avsnitt </w:t>
      </w:r>
      <w:r>
        <w:t>11</w:t>
      </w:r>
      <w:r w:rsidRPr="0053512B">
        <w:t>.8.</w:t>
      </w:r>
    </w:p>
    <w:p w14:paraId="1AB50515" w14:textId="77777777" w:rsidR="0034465A" w:rsidRPr="001B10B6" w:rsidRDefault="0034465A" w:rsidP="0034465A">
      <w:pPr>
        <w:pStyle w:val="Rubrik4utannumrering"/>
      </w:pPr>
      <w:r>
        <w:lastRenderedPageBreak/>
        <w:t>23 §</w:t>
      </w:r>
    </w:p>
    <w:p w14:paraId="2D90B798" w14:textId="77777777" w:rsidR="0034465A" w:rsidRDefault="0034465A" w:rsidP="0034465A">
      <w:pPr>
        <w:pStyle w:val="Brdtext"/>
      </w:pPr>
      <w:r>
        <w:t>I paragrafen föreskrivs frister för beslut och underrättelser. Paragrafen genom</w:t>
      </w:r>
      <w:r>
        <w:softHyphen/>
        <w:t xml:space="preserve">för artikel 12.4 och 12.11 i andra tjänstepensionsdirektivet. </w:t>
      </w:r>
      <w:r w:rsidRPr="001B10B6">
        <w:t>Över</w:t>
      </w:r>
      <w:r>
        <w:softHyphen/>
      </w:r>
      <w:r w:rsidRPr="001B10B6">
        <w:t xml:space="preserve">vägandena finns i </w:t>
      </w:r>
      <w:r w:rsidRPr="0053512B">
        <w:t xml:space="preserve">avsnitt </w:t>
      </w:r>
      <w:r>
        <w:t>11</w:t>
      </w:r>
      <w:r w:rsidRPr="0053512B">
        <w:t>.8.</w:t>
      </w:r>
    </w:p>
    <w:p w14:paraId="23E00834" w14:textId="229F86FD" w:rsidR="0034465A" w:rsidRDefault="0034465A" w:rsidP="0034465A">
      <w:pPr>
        <w:pStyle w:val="Brdtextmedindrag"/>
      </w:pPr>
      <w:r>
        <w:t xml:space="preserve">Med regler för verksamheten avses </w:t>
      </w:r>
      <w:bookmarkStart w:id="6858" w:name="_Hlk5550096"/>
      <w:r w:rsidRPr="00E97212">
        <w:t>den social- och arbetsmarknads</w:t>
      </w:r>
      <w:r>
        <w:softHyphen/>
      </w:r>
      <w:r w:rsidRPr="00E97212">
        <w:t>lag</w:t>
      </w:r>
      <w:r>
        <w:softHyphen/>
      </w:r>
      <w:r w:rsidRPr="00E97212">
        <w:t xml:space="preserve">stiftning på tjänstepensionsområdet som är tillämplig på det överlåtna beståndet </w:t>
      </w:r>
      <w:r>
        <w:t>av tjänstepensionsavta</w:t>
      </w:r>
      <w:bookmarkEnd w:id="6858"/>
      <w:r>
        <w:t xml:space="preserve">l, </w:t>
      </w:r>
      <w:r w:rsidRPr="00E97212">
        <w:t xml:space="preserve">och de bestämmelser om information som gäller gentemot dem som ingår eller avser att ingå ett </w:t>
      </w:r>
      <w:r>
        <w:t xml:space="preserve">sådant </w:t>
      </w:r>
      <w:r w:rsidRPr="00E97212">
        <w:t>avtal</w:t>
      </w:r>
      <w:r>
        <w:t>.</w:t>
      </w:r>
    </w:p>
    <w:p w14:paraId="64A77F64" w14:textId="77777777" w:rsidR="0034465A" w:rsidRPr="001B10B6" w:rsidRDefault="0034465A" w:rsidP="00AA5B6B">
      <w:pPr>
        <w:pStyle w:val="Rubrik4utannumrering"/>
      </w:pPr>
      <w:r>
        <w:t>24 §</w:t>
      </w:r>
    </w:p>
    <w:p w14:paraId="08CF0AA1" w14:textId="43FA20AD" w:rsidR="0034465A" w:rsidRPr="00346214" w:rsidRDefault="0034465A" w:rsidP="001C3D5F">
      <w:pPr>
        <w:pStyle w:val="Brdtext"/>
      </w:pPr>
      <w:r>
        <w:t>I paragrafen finns bestämmelser om registrering av tillståndsbeslutet och ansvar för ett överlåtet bestånd. Se författningskommentar</w:t>
      </w:r>
      <w:r w:rsidR="003A671B">
        <w:t>en</w:t>
      </w:r>
      <w:r>
        <w:t xml:space="preserve"> till 10 § i</w:t>
      </w:r>
      <w:r w:rsidR="003A671B">
        <w:t> </w:t>
      </w:r>
      <w:r>
        <w:t xml:space="preserve">fråga om vad som avses med kravet på att det ska ske genast. </w:t>
      </w:r>
      <w:r w:rsidRPr="001B10B6">
        <w:t>Över</w:t>
      </w:r>
      <w:r>
        <w:softHyphen/>
      </w:r>
      <w:r w:rsidRPr="001B10B6">
        <w:t>vägan</w:t>
      </w:r>
      <w:r w:rsidR="003A671B">
        <w:softHyphen/>
      </w:r>
      <w:r w:rsidRPr="001B10B6">
        <w:t xml:space="preserve">dena finns i </w:t>
      </w:r>
      <w:r w:rsidRPr="0053512B">
        <w:t xml:space="preserve">avsnitt </w:t>
      </w:r>
      <w:r>
        <w:t>11</w:t>
      </w:r>
      <w:r w:rsidRPr="0053512B">
        <w:t>.8.</w:t>
      </w:r>
    </w:p>
    <w:p w14:paraId="09D77A2A" w14:textId="77777777" w:rsidR="0034465A" w:rsidRPr="00277FD5" w:rsidRDefault="0034465A" w:rsidP="0034465A">
      <w:pPr>
        <w:pStyle w:val="Rubrik4utannumrering"/>
      </w:pPr>
      <w:r w:rsidRPr="00277FD5">
        <w:t>25 §</w:t>
      </w:r>
    </w:p>
    <w:p w14:paraId="2A764F29" w14:textId="77777777" w:rsidR="0034465A" w:rsidRDefault="0034465A" w:rsidP="0034465A">
      <w:pPr>
        <w:pStyle w:val="Brdtext"/>
      </w:pPr>
      <w:r>
        <w:t>P</w:t>
      </w:r>
      <w:r w:rsidRPr="001B10B6">
        <w:t xml:space="preserve">aragrafen </w:t>
      </w:r>
      <w:r>
        <w:t>reglerar m</w:t>
      </w:r>
      <w:r w:rsidRPr="00E04BCC">
        <w:t xml:space="preserve">edling </w:t>
      </w:r>
      <w:r>
        <w:t>av</w:t>
      </w:r>
      <w:r w:rsidRPr="00E04BCC">
        <w:t xml:space="preserve"> Europeiska för</w:t>
      </w:r>
      <w:r>
        <w:softHyphen/>
      </w:r>
      <w:r w:rsidRPr="00E04BCC">
        <w:t>säk</w:t>
      </w:r>
      <w:r>
        <w:softHyphen/>
      </w:r>
      <w:r w:rsidRPr="00E04BCC">
        <w:t>rings- och tjänste</w:t>
      </w:r>
      <w:r>
        <w:softHyphen/>
      </w:r>
      <w:r w:rsidRPr="00E04BCC">
        <w:t>pen</w:t>
      </w:r>
      <w:r>
        <w:softHyphen/>
      </w:r>
      <w:r w:rsidRPr="00E04BCC">
        <w:t>sionsmyndigheten</w:t>
      </w:r>
      <w:r>
        <w:t xml:space="preserve"> (Eiopa)</w:t>
      </w:r>
      <w:r w:rsidRPr="00790B5A">
        <w:t>.</w:t>
      </w:r>
      <w:r w:rsidRPr="001B10B6">
        <w:t xml:space="preserve"> Paragrafen genomför artikel 12.13</w:t>
      </w:r>
      <w:r w:rsidRPr="00EA7B38">
        <w:t xml:space="preserve"> </w:t>
      </w:r>
      <w:r>
        <w:t>i andra tjänste</w:t>
      </w:r>
      <w:r>
        <w:softHyphen/>
      </w:r>
      <w:r>
        <w:softHyphen/>
        <w:t>pens</w:t>
      </w:r>
      <w:r>
        <w:softHyphen/>
        <w:t>io</w:t>
      </w:r>
      <w:r>
        <w:softHyphen/>
        <w:t xml:space="preserve">nsdirektivet. </w:t>
      </w:r>
      <w:r w:rsidRPr="001B10B6">
        <w:t xml:space="preserve">Övervägandena finns i </w:t>
      </w:r>
      <w:r w:rsidRPr="00743D00">
        <w:t>av</w:t>
      </w:r>
      <w:r>
        <w:softHyphen/>
      </w:r>
      <w:r w:rsidRPr="00743D00">
        <w:t>snitt</w:t>
      </w:r>
      <w:r>
        <w:t> 11</w:t>
      </w:r>
      <w:r w:rsidRPr="00743D00">
        <w:t>.9.</w:t>
      </w:r>
    </w:p>
    <w:p w14:paraId="17C7B0B0" w14:textId="77777777" w:rsidR="0034465A" w:rsidRPr="00AE06D1" w:rsidRDefault="0034465A" w:rsidP="0034465A">
      <w:pPr>
        <w:pStyle w:val="Brdtextmedindrag"/>
      </w:pPr>
      <w:r>
        <w:t>Den medling som avses är sådan som regleras i artikel 31 andra stycket </w:t>
      </w:r>
      <w:r w:rsidRPr="00AE06D1">
        <w:t>c i Europapar</w:t>
      </w:r>
      <w:r>
        <w:t>lamentets och rådets för</w:t>
      </w:r>
      <w:r w:rsidRPr="00AE06D1">
        <w:t>ordning (EU) nr 1094</w:t>
      </w:r>
      <w:r>
        <w:t>/2010 av den 24 </w:t>
      </w:r>
      <w:r w:rsidRPr="00AE06D1">
        <w:t>november 2010 om inrättande av en europeisk tillsynsmyndighet (Euro</w:t>
      </w:r>
      <w:r>
        <w:t>peiska försäkrings- och tjänstepensions</w:t>
      </w:r>
      <w:r w:rsidRPr="00AE06D1">
        <w:t>myndigheten), om ändring av b</w:t>
      </w:r>
      <w:r>
        <w:t>eslut nr 716/2009/EG och om upphävan</w:t>
      </w:r>
      <w:r w:rsidRPr="00AE06D1">
        <w:t>de av kommissionens beslut 2009/79/EG</w:t>
      </w:r>
      <w:r>
        <w:t xml:space="preserve">. Det handlar om icke-bindande medling som genomförs av Eiopa för att </w:t>
      </w:r>
      <w:r w:rsidRPr="00AE06D1">
        <w:t>främja samordnade reaktioner från unionen</w:t>
      </w:r>
      <w:r>
        <w:t>.</w:t>
      </w:r>
    </w:p>
    <w:bookmarkEnd w:id="6857"/>
    <w:p w14:paraId="62D20CC7" w14:textId="77777777" w:rsidR="0034465A" w:rsidRDefault="0034465A" w:rsidP="0034465A">
      <w:pPr>
        <w:pStyle w:val="Rubrik4utannumrering"/>
      </w:pPr>
      <w:r w:rsidRPr="000820FE">
        <w:t>2</w:t>
      </w:r>
      <w:r>
        <w:t>6</w:t>
      </w:r>
      <w:r w:rsidRPr="000820FE">
        <w:t xml:space="preserve"> §</w:t>
      </w:r>
      <w:r>
        <w:t xml:space="preserve"> </w:t>
      </w:r>
    </w:p>
    <w:p w14:paraId="2F411B04" w14:textId="77777777" w:rsidR="0034465A" w:rsidRDefault="0034465A" w:rsidP="0034465A">
      <w:pPr>
        <w:pStyle w:val="Brdtext"/>
      </w:pPr>
      <w:r>
        <w:t>I paragrafen finns bestämmelser om överlåtelser vid likvidation eller konkurs. Paragrafen är utformad efter förebild av 14 kap. 16 § FRL. Över</w:t>
      </w:r>
      <w:r>
        <w:softHyphen/>
        <w:t xml:space="preserve">vägandena finns i </w:t>
      </w:r>
      <w:r w:rsidRPr="00664E9E">
        <w:t xml:space="preserve">avsnitt </w:t>
      </w:r>
      <w:r>
        <w:t>11</w:t>
      </w:r>
      <w:r w:rsidRPr="00664E9E">
        <w:t>.10.</w:t>
      </w:r>
    </w:p>
    <w:p w14:paraId="6FB6316E" w14:textId="77777777" w:rsidR="0034465A" w:rsidRDefault="0034465A" w:rsidP="0034465A">
      <w:pPr>
        <w:pStyle w:val="Brdtextmedindrag"/>
      </w:pPr>
      <w:r>
        <w:t>När det gäller en överlåtelse till ett utländskt tjänstepensionsinstitut är det myndigheten i det övertagande institutets hemland som ska godkänna överlåtelsen, vilket innebär att en ansökan om godkännande av över</w:t>
      </w:r>
      <w:r>
        <w:softHyphen/>
        <w:t>låt</w:t>
      </w:r>
      <w:r>
        <w:softHyphen/>
        <w:t>el</w:t>
      </w:r>
      <w:r>
        <w:softHyphen/>
        <w:t>s</w:t>
      </w:r>
      <w:r>
        <w:softHyphen/>
        <w:t>en kan komma att avslås om den myndigheten anser att likvidationen eller konkursen utgör hinder för överlåtelsen.</w:t>
      </w:r>
    </w:p>
    <w:p w14:paraId="3B934604" w14:textId="77777777" w:rsidR="0034465A" w:rsidRPr="000820FE" w:rsidRDefault="0034465A" w:rsidP="0034465A">
      <w:pPr>
        <w:pStyle w:val="Rubrik4utannumrering"/>
      </w:pPr>
      <w:r>
        <w:t>27</w:t>
      </w:r>
      <w:r w:rsidRPr="000820FE">
        <w:t xml:space="preserve"> §</w:t>
      </w:r>
    </w:p>
    <w:p w14:paraId="1BF1E770" w14:textId="77777777" w:rsidR="0034465A" w:rsidRDefault="0034465A" w:rsidP="0034465A">
      <w:pPr>
        <w:pStyle w:val="Brdtext"/>
      </w:pPr>
      <w:r>
        <w:t>Paragrafen reglerar förutsättningarna för en över</w:t>
      </w:r>
      <w:r>
        <w:softHyphen/>
        <w:t>låtelse vid likvidation eller konkurs. Paragrafen är utformad efter förebild av</w:t>
      </w:r>
      <w:r w:rsidRPr="001B10B6">
        <w:t xml:space="preserve"> 14</w:t>
      </w:r>
      <w:r>
        <w:t> kap.</w:t>
      </w:r>
      <w:r w:rsidRPr="001B10B6">
        <w:t xml:space="preserve"> 17</w:t>
      </w:r>
      <w:r>
        <w:t> §</w:t>
      </w:r>
      <w:r w:rsidRPr="001B10B6">
        <w:t xml:space="preserve"> FRL.</w:t>
      </w:r>
      <w:r>
        <w:t xml:space="preserve"> </w:t>
      </w:r>
      <w:r w:rsidRPr="001B10B6">
        <w:t>Över</w:t>
      </w:r>
      <w:r>
        <w:softHyphen/>
      </w:r>
      <w:r w:rsidRPr="001B10B6">
        <w:t xml:space="preserve">vägandena finns i </w:t>
      </w:r>
      <w:r w:rsidRPr="005E6D3A">
        <w:t xml:space="preserve">avsnitt </w:t>
      </w:r>
      <w:r>
        <w:t>11</w:t>
      </w:r>
      <w:r w:rsidRPr="005E6D3A">
        <w:t>.10.</w:t>
      </w:r>
    </w:p>
    <w:p w14:paraId="2A488151" w14:textId="77777777" w:rsidR="0034465A" w:rsidRPr="000820FE" w:rsidRDefault="0034465A" w:rsidP="0034465A">
      <w:pPr>
        <w:pStyle w:val="Rubrik4utannumrering"/>
      </w:pPr>
      <w:r>
        <w:t>28</w:t>
      </w:r>
      <w:r w:rsidRPr="000820FE">
        <w:t xml:space="preserve"> §</w:t>
      </w:r>
    </w:p>
    <w:p w14:paraId="3A95BACC" w14:textId="77777777" w:rsidR="0034465A" w:rsidRPr="00A53548" w:rsidRDefault="0034465A" w:rsidP="0034465A">
      <w:pPr>
        <w:pStyle w:val="Brdtextmedindrag"/>
        <w:ind w:firstLine="0"/>
      </w:pPr>
      <w:r>
        <w:t>I paragrafen regleras</w:t>
      </w:r>
      <w:r w:rsidDel="008A1C65">
        <w:t xml:space="preserve"> </w:t>
      </w:r>
      <w:r>
        <w:t>talan i konkurs om återgång av överlåtelseavtal. Para</w:t>
      </w:r>
      <w:r>
        <w:softHyphen/>
        <w:t xml:space="preserve">grafen är utformad efter förebild av 14 kap. 15 § FRL. Övervägandena finns i </w:t>
      </w:r>
      <w:r w:rsidRPr="005E6D3A">
        <w:t xml:space="preserve">avsnitt </w:t>
      </w:r>
      <w:r>
        <w:t>11</w:t>
      </w:r>
      <w:r w:rsidRPr="005E6D3A">
        <w:t>.10.</w:t>
      </w:r>
    </w:p>
    <w:p w14:paraId="1D2BEAB2" w14:textId="77777777" w:rsidR="0034465A" w:rsidRDefault="0034465A" w:rsidP="001C3D5F">
      <w:pPr>
        <w:pStyle w:val="Rubrik4utannumrering"/>
        <w:spacing w:before="120"/>
      </w:pPr>
      <w:r>
        <w:lastRenderedPageBreak/>
        <w:t>12 kap. Lämpl</w:t>
      </w:r>
      <w:bookmarkEnd w:id="6856"/>
      <w:r>
        <w:t>ighetsprövning av ägare i tjänstepensionsaktiebolag</w:t>
      </w:r>
    </w:p>
    <w:p w14:paraId="38D76630" w14:textId="77777777" w:rsidR="0034465A" w:rsidRDefault="0034465A" w:rsidP="0034465A">
      <w:pPr>
        <w:pStyle w:val="Rubrik4utannumrering"/>
        <w:spacing w:before="0"/>
      </w:pPr>
      <w:r>
        <w:t>1 §</w:t>
      </w:r>
    </w:p>
    <w:p w14:paraId="3A7809C4" w14:textId="430541DE" w:rsidR="0034465A" w:rsidRDefault="0034465A" w:rsidP="0034465A">
      <w:pPr>
        <w:pStyle w:val="Brdtext"/>
      </w:pPr>
      <w:r w:rsidRPr="00CD59FB">
        <w:rPr>
          <w:lang w:eastAsia="sv-SE"/>
        </w:rPr>
        <w:t xml:space="preserve">Paragrafen </w:t>
      </w:r>
      <w:r>
        <w:rPr>
          <w:lang w:eastAsia="sv-SE"/>
        </w:rPr>
        <w:t xml:space="preserve">anger vilka </w:t>
      </w:r>
      <w:r w:rsidRPr="00CD59FB">
        <w:rPr>
          <w:lang w:eastAsia="sv-SE"/>
        </w:rPr>
        <w:t xml:space="preserve">bestämmelser i </w:t>
      </w:r>
      <w:r>
        <w:rPr>
          <w:lang w:eastAsia="sv-SE"/>
        </w:rPr>
        <w:t>15 kap. FRL</w:t>
      </w:r>
      <w:r w:rsidRPr="00CD59FB">
        <w:rPr>
          <w:lang w:eastAsia="sv-SE"/>
        </w:rPr>
        <w:t xml:space="preserve"> </w:t>
      </w:r>
      <w:r>
        <w:rPr>
          <w:lang w:eastAsia="sv-SE"/>
        </w:rPr>
        <w:t xml:space="preserve">som </w:t>
      </w:r>
      <w:r w:rsidRPr="00CD59FB">
        <w:rPr>
          <w:lang w:eastAsia="sv-SE"/>
        </w:rPr>
        <w:t xml:space="preserve">gäller för </w:t>
      </w:r>
      <w:r>
        <w:rPr>
          <w:lang w:eastAsia="sv-SE"/>
        </w:rPr>
        <w:t>tjänste</w:t>
      </w:r>
      <w:r w:rsidR="00747F5E">
        <w:rPr>
          <w:lang w:eastAsia="sv-SE"/>
        </w:rPr>
        <w:softHyphen/>
      </w:r>
      <w:r>
        <w:rPr>
          <w:lang w:eastAsia="sv-SE"/>
        </w:rPr>
        <w:t>pensionsföretag</w:t>
      </w:r>
      <w:r w:rsidRPr="00CD59FB">
        <w:rPr>
          <w:lang w:eastAsia="sv-SE"/>
        </w:rPr>
        <w:t xml:space="preserve">. </w:t>
      </w:r>
      <w:r>
        <w:t xml:space="preserve">Övervägandena finns </w:t>
      </w:r>
      <w:r w:rsidRPr="002F2CA5">
        <w:t xml:space="preserve">i avsnitt </w:t>
      </w:r>
      <w:r>
        <w:t>15</w:t>
      </w:r>
      <w:r w:rsidRPr="002F2CA5">
        <w:t>.1.</w:t>
      </w:r>
    </w:p>
    <w:p w14:paraId="2A1B853D" w14:textId="77777777" w:rsidR="0034465A" w:rsidRDefault="0034465A" w:rsidP="0034465A">
      <w:pPr>
        <w:pStyle w:val="Brdtextmedindrag"/>
      </w:pPr>
      <w:r>
        <w:t xml:space="preserve">Enligt </w:t>
      </w:r>
      <w:r>
        <w:rPr>
          <w:i/>
        </w:rPr>
        <w:t>första stycket</w:t>
      </w:r>
      <w:r>
        <w:t xml:space="preserve"> gäller följande bestämmelser i 15 kap. FRL gäller för tjänstepensionsföretag: 1–3, 7, 8 och 10 §§ (förvärvstillstånd), 11–13 §§ (anmälningsskyldighet) och 15–18 §§ (Finansinspektionens ingripanden).</w:t>
      </w:r>
      <w:r w:rsidRPr="00591F69">
        <w:t xml:space="preserve"> </w:t>
      </w:r>
      <w:r>
        <w:t>I 1 kap. 8 och 9 §§ finns definitioner av begreppen nära förbindelser och kvalificerat innehav som har betydelse för tillämpningen av de aktuella bestämmelserna.</w:t>
      </w:r>
    </w:p>
    <w:p w14:paraId="7CD33140" w14:textId="5E5CADF7" w:rsidR="0034465A" w:rsidRDefault="0034465A" w:rsidP="0034465A">
      <w:pPr>
        <w:pStyle w:val="Brdtextmedindrag"/>
      </w:pPr>
      <w:r w:rsidRPr="006620D0">
        <w:t xml:space="preserve">I </w:t>
      </w:r>
      <w:r w:rsidRPr="006620D0">
        <w:rPr>
          <w:i/>
        </w:rPr>
        <w:t>andra stycke</w:t>
      </w:r>
      <w:r w:rsidR="003514DC">
        <w:rPr>
          <w:i/>
        </w:rPr>
        <w:t>t</w:t>
      </w:r>
      <w:r w:rsidRPr="006620D0">
        <w:rPr>
          <w:i/>
        </w:rPr>
        <w:t xml:space="preserve"> </w:t>
      </w:r>
      <w:r w:rsidRPr="006620D0">
        <w:t>anges hur hänvisningarna i</w:t>
      </w:r>
      <w:r>
        <w:rPr>
          <w:sz w:val="22"/>
        </w:rPr>
        <w:t xml:space="preserve"> </w:t>
      </w:r>
      <w:r>
        <w:t>15 kap. 15, 17 och 18 §§ FRL ska förstås när de tillämpas på tjänstepensionsföretag enligt första stycket. Hänvisningarna där ska avse 5 §, som för tjänste</w:t>
      </w:r>
      <w:r>
        <w:softHyphen/>
        <w:t>pensions</w:t>
      </w:r>
      <w:r>
        <w:softHyphen/>
        <w:t>företag gäller i</w:t>
      </w:r>
      <w:r w:rsidR="00D0191D">
        <w:t> </w:t>
      </w:r>
      <w:r>
        <w:t xml:space="preserve">stället för 15 kap. 14 § FRL. </w:t>
      </w:r>
    </w:p>
    <w:p w14:paraId="4D155804" w14:textId="77777777" w:rsidR="0034465A" w:rsidRPr="00277FD5" w:rsidRDefault="0034465A" w:rsidP="0034465A">
      <w:pPr>
        <w:pStyle w:val="Rubrik4utannumrering"/>
      </w:pPr>
      <w:r w:rsidRPr="00277FD5">
        <w:t>2 §</w:t>
      </w:r>
    </w:p>
    <w:p w14:paraId="46DE5D5B" w14:textId="77777777" w:rsidR="0034465A" w:rsidRPr="001D35EB" w:rsidRDefault="0034465A" w:rsidP="0034465A">
      <w:pPr>
        <w:pStyle w:val="Brdtext"/>
      </w:pPr>
      <w:r>
        <w:t xml:space="preserve">I paragrafen anges förutsättningarna för att få tillstånd till förvärv av aktier i ett tjänstepensionsaktiebolag. Bestämmelsen är utformad efter förebild av 15 kap. 4 § FRL. Övervägandena finns i </w:t>
      </w:r>
      <w:r w:rsidRPr="0002740F">
        <w:t xml:space="preserve">avsnitt </w:t>
      </w:r>
      <w:r>
        <w:t>15</w:t>
      </w:r>
      <w:r w:rsidRPr="0002740F">
        <w:t>.1.</w:t>
      </w:r>
    </w:p>
    <w:p w14:paraId="5BB045F9" w14:textId="77777777" w:rsidR="0034465A" w:rsidRPr="00F55739" w:rsidRDefault="0034465A" w:rsidP="0034465A">
      <w:pPr>
        <w:pStyle w:val="Rubrik4utannumrering"/>
      </w:pPr>
      <w:r>
        <w:t>3 §</w:t>
      </w:r>
    </w:p>
    <w:p w14:paraId="14793A1A" w14:textId="55261F3E" w:rsidR="0034465A" w:rsidRPr="001D35EB" w:rsidRDefault="0034465A" w:rsidP="0034465A">
      <w:pPr>
        <w:pStyle w:val="Brdtext"/>
      </w:pPr>
      <w:r>
        <w:t>I paragrafen anges de omständigheter som ska beaktas vid tillstånds</w:t>
      </w:r>
      <w:r>
        <w:softHyphen/>
        <w:t>prövningen enligt 2 §. Bestämmelsen är utformad efter förebild av 15 kap. 5 § FRL. Någon motsvarighet till 15 kap. 5 § 4 FRL finns dock inte, efter</w:t>
      </w:r>
      <w:r w:rsidR="00D0191D">
        <w:softHyphen/>
      </w:r>
      <w:r>
        <w:t>som tjänstepensionsföretagen inte omfattas av penning</w:t>
      </w:r>
      <w:r>
        <w:softHyphen/>
        <w:t>tvättsregler. Över</w:t>
      </w:r>
      <w:r w:rsidR="00D0191D">
        <w:softHyphen/>
      </w:r>
      <w:r>
        <w:t xml:space="preserve">vägandena finns i </w:t>
      </w:r>
      <w:r w:rsidRPr="0002740F">
        <w:t xml:space="preserve">avsnitt </w:t>
      </w:r>
      <w:r>
        <w:t>15</w:t>
      </w:r>
      <w:r w:rsidRPr="0002740F">
        <w:t>.1.</w:t>
      </w:r>
    </w:p>
    <w:p w14:paraId="09B6A65B" w14:textId="77777777" w:rsidR="0034465A" w:rsidRPr="00F55739" w:rsidRDefault="0034465A" w:rsidP="0034465A">
      <w:pPr>
        <w:pStyle w:val="Rubrik4utannumrering"/>
      </w:pPr>
      <w:r>
        <w:t>4 §</w:t>
      </w:r>
    </w:p>
    <w:p w14:paraId="3F18994C" w14:textId="32897AC5" w:rsidR="0034465A" w:rsidRDefault="0034465A" w:rsidP="0034465A">
      <w:pPr>
        <w:pStyle w:val="Brdtext"/>
      </w:pPr>
      <w:r>
        <w:t>Paragrafen innehåller bestämmelser om tillstånd till förvärv om den till</w:t>
      </w:r>
      <w:r w:rsidR="00D0191D">
        <w:softHyphen/>
      </w:r>
      <w:r>
        <w:t>tänkte förvärvaren är ett försäkringsholdingföretag, ett företag som skulle vara ett försäkringsholdingföretag om ett eller flera av dess dotter</w:t>
      </w:r>
      <w:r>
        <w:softHyphen/>
        <w:t xml:space="preserve">företag som är tjänstepensionsföretag i stället var försäkringsföretag eller ett blandat finansiellt holdingföretag. Paragrafen motsvarar i huvudsak 15 kap. 6 § FRL. Övervägandena finns i </w:t>
      </w:r>
      <w:r w:rsidRPr="0002740F">
        <w:t xml:space="preserve">avsnitt </w:t>
      </w:r>
      <w:r>
        <w:t>15</w:t>
      </w:r>
      <w:r w:rsidRPr="0002740F">
        <w:t>.1.</w:t>
      </w:r>
    </w:p>
    <w:p w14:paraId="2DBDC0D7" w14:textId="77777777" w:rsidR="0034465A" w:rsidRPr="001D35EB" w:rsidRDefault="0034465A" w:rsidP="0034465A">
      <w:pPr>
        <w:pStyle w:val="Brdtextmedindrag"/>
      </w:pPr>
      <w:r>
        <w:t>Om en tilltänkt förvärvare är ett sådant företag som anges i paragrafen ska det vid bedömningen av förvärvarens anseende enligt 3 § särskilt beaktas om den som ingår i ledningen för holdingföretaget har tillräcklig insikt och erfarenhet för att delta i ledningen av företaget och även i övrigt är lämplig för en sådan uppgift.</w:t>
      </w:r>
    </w:p>
    <w:p w14:paraId="639BD5D7" w14:textId="77777777" w:rsidR="0034465A" w:rsidRDefault="0034465A" w:rsidP="0034465A">
      <w:pPr>
        <w:pStyle w:val="Rubrik4utannumrering"/>
      </w:pPr>
      <w:r>
        <w:t>5 §</w:t>
      </w:r>
    </w:p>
    <w:p w14:paraId="6C677BDC" w14:textId="77777777" w:rsidR="0034465A" w:rsidRPr="00766C36" w:rsidRDefault="0034465A" w:rsidP="0034465A">
      <w:pPr>
        <w:pStyle w:val="Brdtext"/>
      </w:pPr>
      <w:r>
        <w:t>Paragrafen innehåller bestämmelser om när Finansinspektionen får besluta om röstförbud vid bolagsstämma i tjänstepensions</w:t>
      </w:r>
      <w:r>
        <w:softHyphen/>
        <w:t>aktiebolag. Paragrafen motsvarar i huvudsak 15 kap. 14 § FRL.</w:t>
      </w:r>
      <w:r w:rsidDel="00627CAA">
        <w:t xml:space="preserve"> </w:t>
      </w:r>
      <w:r>
        <w:t>Övervägandena finns i avsnitt 15.1.</w:t>
      </w:r>
    </w:p>
    <w:p w14:paraId="59079032" w14:textId="77777777" w:rsidR="0034465A" w:rsidRDefault="0034465A" w:rsidP="0034465A">
      <w:pPr>
        <w:pStyle w:val="Brdtextmedindrag"/>
      </w:pPr>
      <w:r>
        <w:t xml:space="preserve">I </w:t>
      </w:r>
      <w:r>
        <w:rPr>
          <w:i/>
        </w:rPr>
        <w:t xml:space="preserve">första stycket </w:t>
      </w:r>
      <w:r>
        <w:t xml:space="preserve">anges i vilka fall Finansinspektionen får besluta att ägaren till ett kvalificerat innehav av aktier inte får företräda fler aktier än </w:t>
      </w:r>
      <w:r>
        <w:lastRenderedPageBreak/>
        <w:t>som motsvarar ett innehav som inte är kvalificerat. Vad som utgör ett kvalificerat innehav anges i 1 kap. 9 §.</w:t>
      </w:r>
    </w:p>
    <w:p w14:paraId="1233AFF3" w14:textId="6E180562" w:rsidR="0034465A" w:rsidRDefault="0034465A" w:rsidP="0034465A">
      <w:pPr>
        <w:pStyle w:val="Brdtextmedindrag"/>
      </w:pPr>
      <w:r>
        <w:t>Om ägaren till ett kvalificerat innehav av aktier inte har ansökt om till</w:t>
      </w:r>
      <w:r w:rsidR="001F54E4">
        <w:softHyphen/>
      </w:r>
      <w:r>
        <w:t xml:space="preserve">stånd till ytterligare förvärv, får Finansinspektionen enligt </w:t>
      </w:r>
      <w:r w:rsidRPr="00220CF0">
        <w:rPr>
          <w:i/>
        </w:rPr>
        <w:t>andra stycket</w:t>
      </w:r>
      <w:r>
        <w:t xml:space="preserve"> besluta att ägaren inte får företräda aktierna till den del de omfattas av ett krav på tillstånd. </w:t>
      </w:r>
    </w:p>
    <w:p w14:paraId="63F1B253" w14:textId="3E76DE90" w:rsidR="0034465A" w:rsidRDefault="0034465A" w:rsidP="0034465A">
      <w:pPr>
        <w:pStyle w:val="Brdtextmedindrag"/>
      </w:pPr>
      <w:r>
        <w:t xml:space="preserve">I </w:t>
      </w:r>
      <w:r>
        <w:rPr>
          <w:i/>
        </w:rPr>
        <w:t>tredje stycket</w:t>
      </w:r>
      <w:r>
        <w:t xml:space="preserve"> anges att om någon i strid med ett beslut av Finans</w:t>
      </w:r>
      <w:r w:rsidR="00C52944">
        <w:softHyphen/>
      </w:r>
      <w:r>
        <w:t>inspektionen i fråga om tillstånd enligt 15 kap. 1 eller 2 § FRL har ett kvalificerat innehav, får innehavaren inte företräda aktierna till den del innehavet står i strid med beslutet.</w:t>
      </w:r>
    </w:p>
    <w:p w14:paraId="4A530B12" w14:textId="77777777" w:rsidR="0034465A" w:rsidRDefault="0034465A" w:rsidP="0034465A">
      <w:pPr>
        <w:pStyle w:val="Rubrik4utannumrering"/>
      </w:pPr>
      <w:r>
        <w:t>6 §</w:t>
      </w:r>
    </w:p>
    <w:p w14:paraId="6EDC811C" w14:textId="4197DA05" w:rsidR="0034465A" w:rsidRDefault="0034465A" w:rsidP="0034465A">
      <w:pPr>
        <w:pStyle w:val="Brdtext"/>
      </w:pPr>
      <w:r>
        <w:t>Paragrafen innehåller ett bemyndigande för regeringen att meddela före</w:t>
      </w:r>
      <w:r>
        <w:softHyphen/>
        <w:t>skrifter om Finansinspektionens handläggning av tillståndsärenden. Para</w:t>
      </w:r>
      <w:r w:rsidR="001F54E4">
        <w:softHyphen/>
      </w:r>
      <w:r>
        <w:t xml:space="preserve">grafen är utformad efter förebild av 15 kap. 19 § FRL. Övervägandena finns i </w:t>
      </w:r>
      <w:r w:rsidRPr="002F2CA5">
        <w:t xml:space="preserve">avsnitt </w:t>
      </w:r>
      <w:r>
        <w:t>15</w:t>
      </w:r>
      <w:r w:rsidRPr="002F2CA5">
        <w:t>.1.</w:t>
      </w:r>
    </w:p>
    <w:p w14:paraId="1C520BA1" w14:textId="77777777" w:rsidR="0034465A" w:rsidRDefault="0034465A" w:rsidP="0034465A">
      <w:pPr>
        <w:pStyle w:val="Rubrik4utannumrering"/>
      </w:pPr>
      <w:r>
        <w:t>13 kap. Offentliggöranden</w:t>
      </w:r>
    </w:p>
    <w:p w14:paraId="1294EE17" w14:textId="77777777" w:rsidR="0034465A" w:rsidRDefault="0034465A" w:rsidP="0034465A">
      <w:pPr>
        <w:pStyle w:val="Rubrik4utannumrering"/>
        <w:spacing w:before="0"/>
      </w:pPr>
      <w:r>
        <w:rPr>
          <w:color w:val="0D0D0D" w:themeColor="text1" w:themeTint="F2"/>
        </w:rPr>
        <w:t>1 §</w:t>
      </w:r>
    </w:p>
    <w:p w14:paraId="767EB095" w14:textId="0DCEF613" w:rsidR="0034465A" w:rsidRPr="001161BD" w:rsidRDefault="0034465A" w:rsidP="001C3D5F">
      <w:pPr>
        <w:pStyle w:val="Brdtext"/>
      </w:pPr>
      <w:r w:rsidRPr="001161BD">
        <w:t>Paragrafen</w:t>
      </w:r>
      <w:r>
        <w:t xml:space="preserve"> behandlar skyldigheten för ett tjänstepensionsföretag</w:t>
      </w:r>
      <w:r w:rsidRPr="001161BD">
        <w:t xml:space="preserve"> att redo</w:t>
      </w:r>
      <w:r w:rsidR="00DC76A9">
        <w:softHyphen/>
      </w:r>
      <w:r w:rsidRPr="001161BD">
        <w:t>göra för inslag i sin aktieinvesterings</w:t>
      </w:r>
      <w:r w:rsidRPr="001161BD">
        <w:softHyphen/>
        <w:t>strategi. Paragrafen genom</w:t>
      </w:r>
      <w:r>
        <w:softHyphen/>
      </w:r>
      <w:r w:rsidRPr="001161BD">
        <w:t>för delvis nya artikel 3h.1 i direktivet om aktieägares rättig</w:t>
      </w:r>
      <w:r>
        <w:softHyphen/>
      </w:r>
      <w:r w:rsidRPr="001161BD">
        <w:t>heter</w:t>
      </w:r>
      <w:r>
        <w:t>. Paragrafen mot</w:t>
      </w:r>
      <w:r w:rsidR="00CB37CE">
        <w:softHyphen/>
      </w:r>
      <w:r>
        <w:t>svarar 16 kap. 8 a § FRL.</w:t>
      </w:r>
      <w:r w:rsidDel="00496F60">
        <w:rPr>
          <w:rFonts w:asciiTheme="minorHAnsi" w:hAnsiTheme="minorHAnsi"/>
        </w:rPr>
        <w:t xml:space="preserve"> </w:t>
      </w:r>
      <w:r w:rsidRPr="001161BD">
        <w:t>Över</w:t>
      </w:r>
      <w:r>
        <w:softHyphen/>
      </w:r>
      <w:r w:rsidRPr="001161BD">
        <w:t>vägandena finns i avsnitt</w:t>
      </w:r>
      <w:r>
        <w:t xml:space="preserve"> 8</w:t>
      </w:r>
      <w:r w:rsidRPr="00713D1A">
        <w:t>.2.11</w:t>
      </w:r>
      <w:r w:rsidRPr="001161BD">
        <w:t>.</w:t>
      </w:r>
    </w:p>
    <w:p w14:paraId="75494839" w14:textId="3C78DBFE" w:rsidR="0034465A" w:rsidRPr="001161BD" w:rsidRDefault="0034465A" w:rsidP="001C3D5F">
      <w:pPr>
        <w:pStyle w:val="Brdtextmedindrag"/>
      </w:pPr>
      <w:r>
        <w:t>I</w:t>
      </w:r>
      <w:r w:rsidRPr="001161BD">
        <w:t xml:space="preserve"> </w:t>
      </w:r>
      <w:r w:rsidRPr="001161BD">
        <w:rPr>
          <w:i/>
        </w:rPr>
        <w:t>första stycke</w:t>
      </w:r>
      <w:r>
        <w:rPr>
          <w:i/>
        </w:rPr>
        <w:t>t</w:t>
      </w:r>
      <w:r w:rsidRPr="001161BD">
        <w:t xml:space="preserve"> </w:t>
      </w:r>
      <w:r>
        <w:t>anges</w:t>
      </w:r>
      <w:r w:rsidRPr="001161BD">
        <w:t xml:space="preserve"> att paragrafen riktar sig till </w:t>
      </w:r>
      <w:r>
        <w:t>tjänstepensionsföretag</w:t>
      </w:r>
      <w:r w:rsidRPr="001161BD">
        <w:t xml:space="preserve"> som investerar </w:t>
      </w:r>
      <w:bookmarkStart w:id="6859" w:name="_Hlk534375378"/>
      <w:r w:rsidRPr="001161BD">
        <w:t xml:space="preserve">i aktier </w:t>
      </w:r>
      <w:r>
        <w:t xml:space="preserve">som har getts ut av </w:t>
      </w:r>
      <w:r w:rsidRPr="001161BD">
        <w:t>bolag inom EES</w:t>
      </w:r>
      <w:r>
        <w:t xml:space="preserve"> och </w:t>
      </w:r>
      <w:r w:rsidRPr="001161BD">
        <w:t>som är upp</w:t>
      </w:r>
      <w:r>
        <w:softHyphen/>
      </w:r>
      <w:r w:rsidRPr="001161BD">
        <w:t>tagna till handel på en reglerad marknad</w:t>
      </w:r>
      <w:bookmarkEnd w:id="6859"/>
      <w:r w:rsidRPr="001161BD">
        <w:t xml:space="preserve">. </w:t>
      </w:r>
      <w:r>
        <w:t>Begreppet</w:t>
      </w:r>
      <w:r w:rsidRPr="001161BD">
        <w:t xml:space="preserve"> reglerad marknad</w:t>
      </w:r>
      <w:r w:rsidRPr="001161BD" w:rsidDel="00620520">
        <w:t xml:space="preserve"> </w:t>
      </w:r>
      <w:r>
        <w:t xml:space="preserve">definieras i 1 kap. 5 § 10 och med det avses, något förenklat, </w:t>
      </w:r>
      <w:r w:rsidRPr="005B2226">
        <w:t>ett multi</w:t>
      </w:r>
      <w:r w:rsidR="00DC76A9">
        <w:softHyphen/>
      </w:r>
      <w:r w:rsidRPr="005B2226">
        <w:t>lateralt system inom EES som möjliggör handel med finansiella instru</w:t>
      </w:r>
      <w:r w:rsidR="00DC76A9">
        <w:softHyphen/>
      </w:r>
      <w:r w:rsidRPr="005B2226">
        <w:t>ment, t.ex. aktier, i enlighet med särskilda regler</w:t>
      </w:r>
      <w:r w:rsidRPr="001161BD">
        <w:t>. Redo</w:t>
      </w:r>
      <w:r>
        <w:softHyphen/>
      </w:r>
      <w:r w:rsidRPr="001161BD">
        <w:t xml:space="preserve">görelsen behöver således endast ta sikte på aktier </w:t>
      </w:r>
      <w:r>
        <w:t xml:space="preserve">som har getts ut av </w:t>
      </w:r>
      <w:r w:rsidRPr="001161BD">
        <w:t>bolag inom EES</w:t>
      </w:r>
      <w:r>
        <w:t xml:space="preserve"> och </w:t>
      </w:r>
      <w:r w:rsidRPr="001161BD">
        <w:t>som är upp</w:t>
      </w:r>
      <w:r>
        <w:softHyphen/>
      </w:r>
      <w:r w:rsidRPr="001161BD">
        <w:t xml:space="preserve">tagna till handel på en reglerad marknad, dvs. inom EES. </w:t>
      </w:r>
      <w:r>
        <w:t>Tjänstepensions</w:t>
      </w:r>
      <w:r>
        <w:softHyphen/>
        <w:t>företage</w:t>
      </w:r>
      <w:r w:rsidRPr="001161BD">
        <w:t>t är skyldigt att redogöra för hur de viktigaste insla</w:t>
      </w:r>
      <w:r>
        <w:softHyphen/>
      </w:r>
      <w:r w:rsidRPr="001161BD">
        <w:t>gen i aktie</w:t>
      </w:r>
      <w:r>
        <w:softHyphen/>
      </w:r>
      <w:r w:rsidRPr="001161BD">
        <w:t>investerings</w:t>
      </w:r>
      <w:r>
        <w:softHyphen/>
      </w:r>
      <w:r w:rsidRPr="001161BD">
        <w:t>strategin stämmer överens med profilen och löp</w:t>
      </w:r>
      <w:r>
        <w:softHyphen/>
      </w:r>
      <w:r w:rsidRPr="001161BD">
        <w:t xml:space="preserve">tiden för </w:t>
      </w:r>
      <w:r>
        <w:t>tjänstepensions</w:t>
      </w:r>
      <w:r>
        <w:softHyphen/>
        <w:t>företagets</w:t>
      </w:r>
      <w:r w:rsidRPr="001161BD">
        <w:t xml:space="preserve"> åtaganden och hur inslagen bidrar till till</w:t>
      </w:r>
      <w:r>
        <w:softHyphen/>
      </w:r>
      <w:r w:rsidRPr="001161BD">
        <w:t>gångar</w:t>
      </w:r>
      <w:r>
        <w:softHyphen/>
      </w:r>
      <w:r w:rsidRPr="001161BD">
        <w:t xml:space="preserve">nas utveckling på medellång till lång sikt. Företaget är inte skyldigt att lämna en sådan redogörelse </w:t>
      </w:r>
      <w:r>
        <w:t>för</w:t>
      </w:r>
      <w:r w:rsidRPr="001161BD">
        <w:t xml:space="preserve"> aktier som handlas på andra marknads</w:t>
      </w:r>
      <w:r>
        <w:softHyphen/>
      </w:r>
      <w:r w:rsidRPr="001161BD">
        <w:t xml:space="preserve">platser eller </w:t>
      </w:r>
      <w:r>
        <w:t>för</w:t>
      </w:r>
      <w:r w:rsidRPr="001161BD">
        <w:t xml:space="preserve"> andra typer av värdepapper än aktier. </w:t>
      </w:r>
    </w:p>
    <w:p w14:paraId="1764BBE7" w14:textId="77777777" w:rsidR="0034465A" w:rsidRPr="001161BD" w:rsidRDefault="0034465A" w:rsidP="0034465A">
      <w:pPr>
        <w:pStyle w:val="Brdtextmedindrag"/>
      </w:pPr>
      <w:r w:rsidRPr="001161BD">
        <w:t>Redogörelsen ska förklara hur aktieinvesteringsstrategin stämmer över</w:t>
      </w:r>
      <w:r>
        <w:softHyphen/>
      </w:r>
      <w:r w:rsidRPr="001161BD">
        <w:t xml:space="preserve">ens med profilen och löptiden för </w:t>
      </w:r>
      <w:r>
        <w:t>tjänstepensionsföretagets</w:t>
      </w:r>
      <w:r w:rsidRPr="001161BD">
        <w:t xml:space="preserve"> åtaganden och ska bidra till att utveckla mer långsiktiga investeringsstrategier. Redo</w:t>
      </w:r>
      <w:r>
        <w:softHyphen/>
      </w:r>
      <w:r w:rsidRPr="001161BD">
        <w:t>görelsen ska endast omfatta de viktigaste inslagen i investerings</w:t>
      </w:r>
      <w:r w:rsidRPr="001161BD">
        <w:softHyphen/>
        <w:t>strategin, och ska således inte vara heltäckande. Vidare tar informations</w:t>
      </w:r>
      <w:r w:rsidRPr="001161BD">
        <w:softHyphen/>
        <w:t xml:space="preserve">skyldigheten inte sikte på varje enskild investering, utan de aktuella investeringarna som helhet, dvs. aktier i bolag inom EES </w:t>
      </w:r>
      <w:r>
        <w:t xml:space="preserve">som handlas </w:t>
      </w:r>
      <w:r w:rsidRPr="001161BD">
        <w:t>på reglerade marknader. Avsikten är att redovisningen ska vara översiktlig och även i övrigt utfor</w:t>
      </w:r>
      <w:r>
        <w:softHyphen/>
      </w:r>
      <w:r w:rsidRPr="001161BD">
        <w:t>mas med beaktande av att informationen i första hand riktar sig till privat</w:t>
      </w:r>
      <w:r w:rsidRPr="001161BD">
        <w:softHyphen/>
        <w:t>personer.</w:t>
      </w:r>
    </w:p>
    <w:p w14:paraId="0E8956E0" w14:textId="77777777" w:rsidR="0034465A" w:rsidRPr="001161BD" w:rsidRDefault="0034465A" w:rsidP="0034465A">
      <w:pPr>
        <w:pStyle w:val="Brdtextmedindrag"/>
      </w:pPr>
      <w:r>
        <w:t>Enligt</w:t>
      </w:r>
      <w:r w:rsidRPr="001161BD">
        <w:t xml:space="preserve"> </w:t>
      </w:r>
      <w:r w:rsidRPr="001161BD">
        <w:rPr>
          <w:i/>
        </w:rPr>
        <w:t xml:space="preserve">andra stycket </w:t>
      </w:r>
      <w:r>
        <w:t>omf</w:t>
      </w:r>
      <w:r w:rsidRPr="001161BD">
        <w:t>att</w:t>
      </w:r>
      <w:r>
        <w:t>ar</w:t>
      </w:r>
      <w:r w:rsidRPr="001161BD">
        <w:rPr>
          <w:i/>
        </w:rPr>
        <w:t xml:space="preserve"> </w:t>
      </w:r>
      <w:r>
        <w:t xml:space="preserve">skyldigheten </w:t>
      </w:r>
      <w:r w:rsidRPr="001161BD">
        <w:t xml:space="preserve">inte </w:t>
      </w:r>
      <w:r>
        <w:t>t</w:t>
      </w:r>
      <w:r w:rsidRPr="002D09DF">
        <w:t xml:space="preserve">illgångar som </w:t>
      </w:r>
      <w:r>
        <w:t>mot</w:t>
      </w:r>
      <w:r w:rsidRPr="002D09DF">
        <w:t>svarar avsättningar för villkorad återbäring och f</w:t>
      </w:r>
      <w:r>
        <w:t>ör fondförsäkrings</w:t>
      </w:r>
      <w:r>
        <w:softHyphen/>
        <w:t xml:space="preserve">åtaganden </w:t>
      </w:r>
      <w:r w:rsidRPr="00713D1A">
        <w:t xml:space="preserve">där </w:t>
      </w:r>
      <w:r w:rsidRPr="00713D1A">
        <w:lastRenderedPageBreak/>
        <w:t>försäkringstagarna, de försäkrade eller andra ersättnings</w:t>
      </w:r>
      <w:r>
        <w:softHyphen/>
      </w:r>
      <w:r w:rsidRPr="00713D1A">
        <w:t xml:space="preserve">berättigade bär </w:t>
      </w:r>
      <w:r>
        <w:t>investerings</w:t>
      </w:r>
      <w:r w:rsidRPr="00713D1A">
        <w:t>risken enligt 5 kap. 1 § andra stycket</w:t>
      </w:r>
      <w:r>
        <w:t> </w:t>
      </w:r>
      <w:r w:rsidRPr="00713D1A">
        <w:t>4 och 5</w:t>
      </w:r>
      <w:r w:rsidRPr="002D09DF">
        <w:t>.</w:t>
      </w:r>
      <w:r>
        <w:t xml:space="preserve"> Det innebär att det inte</w:t>
      </w:r>
      <w:r w:rsidRPr="001161BD">
        <w:t xml:space="preserve"> finns någon skyldighet att </w:t>
      </w:r>
      <w:r>
        <w:t xml:space="preserve">behandla </w:t>
      </w:r>
      <w:r w:rsidRPr="001161BD">
        <w:t xml:space="preserve">exempelvis </w:t>
      </w:r>
      <w:r>
        <w:t>fond- eller depå</w:t>
      </w:r>
      <w:r>
        <w:softHyphen/>
        <w:t>försäkringar i redogörelsen.</w:t>
      </w:r>
    </w:p>
    <w:p w14:paraId="45D68D91" w14:textId="16884541" w:rsidR="0034465A" w:rsidRDefault="0034465A" w:rsidP="0034465A">
      <w:pPr>
        <w:pStyle w:val="Brdtextmedindrag"/>
      </w:pPr>
      <w:r w:rsidRPr="001161BD">
        <w:t xml:space="preserve">Av </w:t>
      </w:r>
      <w:r w:rsidRPr="000820FE">
        <w:t>3</w:t>
      </w:r>
      <w:r w:rsidRPr="00790E62">
        <w:t> §</w:t>
      </w:r>
      <w:r w:rsidRPr="001161BD">
        <w:t xml:space="preserve"> f</w:t>
      </w:r>
      <w:r>
        <w:t>ölje</w:t>
      </w:r>
      <w:r w:rsidRPr="001161BD">
        <w:t>r att redogörelsen ska offentliggöras och uppdateras varje år.</w:t>
      </w:r>
    </w:p>
    <w:p w14:paraId="5301C45F" w14:textId="77777777" w:rsidR="0034465A" w:rsidRPr="00AA5B6B" w:rsidRDefault="0034465A" w:rsidP="00AA5B6B">
      <w:pPr>
        <w:pStyle w:val="Rubrik4utannumrering"/>
      </w:pPr>
      <w:r w:rsidRPr="00AA5B6B">
        <w:t>2 §</w:t>
      </w:r>
    </w:p>
    <w:p w14:paraId="05D76268" w14:textId="77777777" w:rsidR="0034465A" w:rsidRPr="001161BD" w:rsidRDefault="0034465A" w:rsidP="001C3D5F">
      <w:pPr>
        <w:pStyle w:val="Brdtextmedindrag"/>
        <w:ind w:firstLine="0"/>
      </w:pPr>
      <w:r w:rsidRPr="001161BD">
        <w:t>Paragrafen</w:t>
      </w:r>
      <w:r>
        <w:t xml:space="preserve"> </w:t>
      </w:r>
      <w:r w:rsidRPr="001161BD">
        <w:t xml:space="preserve">behandlar skyldigheten för ett </w:t>
      </w:r>
      <w:r>
        <w:t>tjänstepensionsföretag</w:t>
      </w:r>
      <w:r w:rsidRPr="001161BD">
        <w:t xml:space="preserve"> att redo</w:t>
      </w:r>
      <w:r>
        <w:softHyphen/>
      </w:r>
      <w:r w:rsidRPr="001161BD">
        <w:t>göra för inslag i sina överenskommelser med kapitalför</w:t>
      </w:r>
      <w:r>
        <w:softHyphen/>
      </w:r>
      <w:r w:rsidRPr="001161BD">
        <w:t>val</w:t>
      </w:r>
      <w:r>
        <w:softHyphen/>
      </w:r>
      <w:r w:rsidRPr="001161BD">
        <w:t>tare. Paragrafen genomför delvis nya artikel 3h.2 i direktivet om aktieägares rättigheter</w:t>
      </w:r>
      <w:r>
        <w:t xml:space="preserve">. Paragrafen motsvarar 16 kap. 8 b § FRL. </w:t>
      </w:r>
      <w:r w:rsidRPr="001161BD">
        <w:t xml:space="preserve">Övervägandena finns i avsnitt </w:t>
      </w:r>
      <w:r>
        <w:t>8</w:t>
      </w:r>
      <w:r w:rsidRPr="00D92A76">
        <w:t>.2.11</w:t>
      </w:r>
      <w:r w:rsidRPr="001161BD">
        <w:t>.</w:t>
      </w:r>
    </w:p>
    <w:p w14:paraId="32E6E6DB" w14:textId="5ED129A8" w:rsidR="0034465A" w:rsidRPr="001161BD" w:rsidRDefault="0034465A" w:rsidP="001C3D5F">
      <w:pPr>
        <w:pStyle w:val="Brdtextmedindrag"/>
      </w:pPr>
      <w:r>
        <w:t>P</w:t>
      </w:r>
      <w:r w:rsidRPr="001161BD">
        <w:t>aragrafen</w:t>
      </w:r>
      <w:r>
        <w:t xml:space="preserve"> riktar sig, enligt</w:t>
      </w:r>
      <w:r w:rsidRPr="001161BD">
        <w:t xml:space="preserve"> </w:t>
      </w:r>
      <w:r w:rsidRPr="001161BD">
        <w:rPr>
          <w:i/>
        </w:rPr>
        <w:t>första stycke</w:t>
      </w:r>
      <w:r>
        <w:rPr>
          <w:i/>
        </w:rPr>
        <w:t>t</w:t>
      </w:r>
      <w:r>
        <w:t>,</w:t>
      </w:r>
      <w:r w:rsidRPr="001161BD">
        <w:t xml:space="preserve"> till </w:t>
      </w:r>
      <w:r>
        <w:t>tjänstepensionsföretag</w:t>
      </w:r>
      <w:r w:rsidRPr="001161BD">
        <w:t xml:space="preserve"> som investerar i aktier </w:t>
      </w:r>
      <w:r>
        <w:t xml:space="preserve">som har getts ut av </w:t>
      </w:r>
      <w:r w:rsidRPr="001161BD">
        <w:t xml:space="preserve">bolag inom EES </w:t>
      </w:r>
      <w:r>
        <w:t xml:space="preserve">och som är </w:t>
      </w:r>
      <w:r w:rsidRPr="001161BD">
        <w:t>upptagna till handel på en reglerad marknad</w:t>
      </w:r>
      <w:r w:rsidRPr="001161BD" w:rsidDel="00E4728A">
        <w:t xml:space="preserve"> </w:t>
      </w:r>
      <w:r>
        <w:t>(se författningskommentaren till 1 §)</w:t>
      </w:r>
      <w:r w:rsidRPr="001161BD">
        <w:t xml:space="preserve">. </w:t>
      </w:r>
      <w:r>
        <w:t>P</w:t>
      </w:r>
      <w:r w:rsidRPr="001161BD">
        <w:t>aragrafen tar sikte på investeringar som görs av kapitalförvaltare</w:t>
      </w:r>
      <w:r>
        <w:t xml:space="preserve"> i enlighet med en överenskommelse med tjänstepensionsföretaget</w:t>
      </w:r>
      <w:r w:rsidRPr="001161BD">
        <w:t>. Med kapitalförvaltare avses sådana kapital</w:t>
      </w:r>
      <w:r>
        <w:softHyphen/>
      </w:r>
      <w:r w:rsidRPr="001161BD">
        <w:t>förvaltare som definieras i nya artikel 2</w:t>
      </w:r>
      <w:r>
        <w:t xml:space="preserve"> f i </w:t>
      </w:r>
      <w:r w:rsidRPr="001161BD">
        <w:t>direktivet. D</w:t>
      </w:r>
      <w:r>
        <w:t>en d</w:t>
      </w:r>
      <w:r w:rsidRPr="001161BD">
        <w:t xml:space="preserve">efinitionen omfattar, något förenklat, </w:t>
      </w:r>
      <w:r w:rsidR="00670B9E">
        <w:t>värde</w:t>
      </w:r>
      <w:r w:rsidR="00593F2A">
        <w:softHyphen/>
      </w:r>
      <w:r w:rsidR="00670B9E">
        <w:t>pappersbolag</w:t>
      </w:r>
      <w:r w:rsidR="00670B9E" w:rsidRPr="001161BD">
        <w:t>,</w:t>
      </w:r>
      <w:r w:rsidR="00670B9E">
        <w:t xml:space="preserve"> utländska </w:t>
      </w:r>
      <w:r w:rsidR="00670B9E" w:rsidRPr="001161BD">
        <w:t>värdepappers</w:t>
      </w:r>
      <w:r w:rsidR="00670B9E">
        <w:softHyphen/>
        <w:t>företag</w:t>
      </w:r>
      <w:r w:rsidR="00670B9E" w:rsidRPr="001161BD">
        <w:t xml:space="preserve">, </w:t>
      </w:r>
      <w:r w:rsidR="00670B9E" w:rsidDel="00D60458">
        <w:t>AIF-förvaltare</w:t>
      </w:r>
      <w:r w:rsidR="00670B9E">
        <w:t>, fondbolag och utländska</w:t>
      </w:r>
      <w:r w:rsidR="00670B9E" w:rsidDel="00D60458">
        <w:t xml:space="preserve"> </w:t>
      </w:r>
      <w:r w:rsidR="00670B9E" w:rsidRPr="001161BD">
        <w:t>f</w:t>
      </w:r>
      <w:r w:rsidR="00670B9E">
        <w:t>örvaltnings</w:t>
      </w:r>
      <w:r w:rsidR="00670B9E" w:rsidRPr="001161BD">
        <w:t>bolag.</w:t>
      </w:r>
      <w:r w:rsidRPr="001161BD">
        <w:t xml:space="preserve"> Både överens</w:t>
      </w:r>
      <w:r w:rsidRPr="001161BD">
        <w:softHyphen/>
        <w:t>kommelser om diskretionär för</w:t>
      </w:r>
      <w:r>
        <w:softHyphen/>
      </w:r>
      <w:r w:rsidRPr="001161BD">
        <w:t>valtning och fond</w:t>
      </w:r>
      <w:r w:rsidRPr="001161BD">
        <w:softHyphen/>
        <w:t xml:space="preserve">förvaltning omfattas av paragrafen. </w:t>
      </w:r>
    </w:p>
    <w:p w14:paraId="5F332670" w14:textId="77777777" w:rsidR="0034465A" w:rsidRPr="001161BD" w:rsidRDefault="0034465A" w:rsidP="0034465A">
      <w:pPr>
        <w:pStyle w:val="Brdtextmedindrag"/>
      </w:pPr>
      <w:r w:rsidRPr="001161BD">
        <w:t xml:space="preserve">Ett </w:t>
      </w:r>
      <w:r>
        <w:t>tjänstepensionsföretag</w:t>
      </w:r>
      <w:r w:rsidRPr="001161BD">
        <w:t xml:space="preserve"> som </w:t>
      </w:r>
      <w:r>
        <w:t>ingår</w:t>
      </w:r>
      <w:r w:rsidRPr="001161BD">
        <w:t xml:space="preserve"> en överenskommelse med en ka</w:t>
      </w:r>
      <w:r>
        <w:softHyphen/>
      </w:r>
      <w:r w:rsidRPr="001161BD">
        <w:t>pi</w:t>
      </w:r>
      <w:r>
        <w:softHyphen/>
      </w:r>
      <w:r w:rsidRPr="001161BD">
        <w:t xml:space="preserve">talförvaltare om förvaltning av aktier </w:t>
      </w:r>
      <w:r>
        <w:t xml:space="preserve">som har getts ut av bolag </w:t>
      </w:r>
      <w:r w:rsidRPr="001161BD">
        <w:t xml:space="preserve">inom EES </w:t>
      </w:r>
      <w:r>
        <w:t xml:space="preserve">och </w:t>
      </w:r>
      <w:r w:rsidRPr="001161BD">
        <w:t>som är upp</w:t>
      </w:r>
      <w:r>
        <w:softHyphen/>
      </w:r>
      <w:r w:rsidRPr="001161BD">
        <w:t>tag</w:t>
      </w:r>
      <w:r>
        <w:softHyphen/>
      </w:r>
      <w:r w:rsidRPr="001161BD">
        <w:t>na till handel på en reglerad marknad</w:t>
      </w:r>
      <w:r>
        <w:t>,</w:t>
      </w:r>
      <w:r w:rsidRPr="001161BD">
        <w:t xml:space="preserve"> ska således redo</w:t>
      </w:r>
      <w:r>
        <w:softHyphen/>
      </w:r>
      <w:r w:rsidRPr="001161BD">
        <w:t>göra för vissa in</w:t>
      </w:r>
      <w:r>
        <w:softHyphen/>
      </w:r>
      <w:r w:rsidRPr="001161BD">
        <w:t>slag i överens</w:t>
      </w:r>
      <w:r>
        <w:softHyphen/>
      </w:r>
      <w:r w:rsidRPr="001161BD">
        <w:t xml:space="preserve">kommelsen. Redogörelsen ska säkerställa att ett </w:t>
      </w:r>
      <w:r>
        <w:t>tjänstepensionsföretags</w:t>
      </w:r>
      <w:r w:rsidRPr="001161BD">
        <w:t xml:space="preserve"> aktieinvesteringsstrategi tillämpas även i de fall där en större eller mindre del av investeringsbesluten fattas av en kapital</w:t>
      </w:r>
      <w:r>
        <w:softHyphen/>
      </w:r>
      <w:r w:rsidRPr="001161BD">
        <w:t>för</w:t>
      </w:r>
      <w:r>
        <w:softHyphen/>
      </w:r>
      <w:r w:rsidRPr="001161BD">
        <w:t>valtare.</w:t>
      </w:r>
    </w:p>
    <w:p w14:paraId="48569072" w14:textId="48D07DE1" w:rsidR="0034465A" w:rsidRPr="001161BD" w:rsidRDefault="0034465A" w:rsidP="0034465A">
      <w:pPr>
        <w:pStyle w:val="Brdtextmedindrag"/>
      </w:pPr>
      <w:r w:rsidRPr="001161BD">
        <w:t xml:space="preserve">Enligt </w:t>
      </w:r>
      <w:r>
        <w:rPr>
          <w:i/>
        </w:rPr>
        <w:t>första stycket 1</w:t>
      </w:r>
      <w:r w:rsidRPr="001161BD">
        <w:rPr>
          <w:i/>
        </w:rPr>
        <w:t xml:space="preserve"> </w:t>
      </w:r>
      <w:r w:rsidRPr="001161BD">
        <w:t xml:space="preserve">ska </w:t>
      </w:r>
      <w:r>
        <w:t>tjänstepensionsföretaget</w:t>
      </w:r>
      <w:r w:rsidRPr="001161BD">
        <w:t xml:space="preserve"> lämna information om hur överenskommelsen främjar att investeringsstrategin och investe</w:t>
      </w:r>
      <w:r w:rsidR="00CB37CE">
        <w:softHyphen/>
      </w:r>
      <w:r w:rsidRPr="001161BD">
        <w:t>rings</w:t>
      </w:r>
      <w:r w:rsidRPr="001161BD">
        <w:softHyphen/>
        <w:t xml:space="preserve">besluten stämmer överens med profilen och löptiden för </w:t>
      </w:r>
      <w:r>
        <w:t>företagets</w:t>
      </w:r>
      <w:r w:rsidRPr="001161BD">
        <w:t xml:space="preserve"> åtaganden (</w:t>
      </w:r>
      <w:r>
        <w:t>”</w:t>
      </w:r>
      <w:r w:rsidRPr="001161BD">
        <w:t>ansvarsförbindelser</w:t>
      </w:r>
      <w:r>
        <w:t>”</w:t>
      </w:r>
      <w:r w:rsidRPr="001161BD">
        <w:t xml:space="preserve"> i direktivet</w:t>
      </w:r>
      <w:r>
        <w:t xml:space="preserve"> om aktieägares rättigheter</w:t>
      </w:r>
      <w:r w:rsidRPr="001161BD">
        <w:t xml:space="preserve">). Avsikten är att säkerställa att </w:t>
      </w:r>
      <w:r>
        <w:t xml:space="preserve">tjänstepensionsföretagets </w:t>
      </w:r>
      <w:r w:rsidRPr="001161BD">
        <w:t xml:space="preserve">åtaganden beaktas även när en kapitalförvaltare ansvarar för förvaltningen. </w:t>
      </w:r>
    </w:p>
    <w:p w14:paraId="3BF0459F" w14:textId="77777777" w:rsidR="0034465A" w:rsidRPr="001161BD" w:rsidRDefault="0034465A" w:rsidP="0034465A">
      <w:pPr>
        <w:pStyle w:val="Brdtextmedindrag"/>
      </w:pPr>
      <w:r>
        <w:t>Tjänstepensionsföretaget</w:t>
      </w:r>
      <w:r w:rsidRPr="001161BD">
        <w:t xml:space="preserve"> </w:t>
      </w:r>
      <w:r>
        <w:t xml:space="preserve">ska, </w:t>
      </w:r>
      <w:r w:rsidRPr="001161BD">
        <w:t xml:space="preserve">enligt </w:t>
      </w:r>
      <w:r>
        <w:rPr>
          <w:i/>
        </w:rPr>
        <w:t>första stycket 2</w:t>
      </w:r>
      <w:r>
        <w:t>,</w:t>
      </w:r>
      <w:r w:rsidRPr="001161BD">
        <w:rPr>
          <w:i/>
        </w:rPr>
        <w:t xml:space="preserve"> </w:t>
      </w:r>
      <w:r w:rsidRPr="001161BD">
        <w:t>lämna infor</w:t>
      </w:r>
      <w:r>
        <w:softHyphen/>
      </w:r>
      <w:r w:rsidRPr="001161BD">
        <w:t>ma</w:t>
      </w:r>
      <w:r>
        <w:softHyphen/>
      </w:r>
      <w:r w:rsidRPr="001161BD">
        <w:t>tion om hur överenskommelsen främjar investeringsbeslut som grundas på bedöm</w:t>
      </w:r>
      <w:r>
        <w:softHyphen/>
      </w:r>
      <w:r w:rsidRPr="001161BD">
        <w:t>ningar av portföljbolagens finansiella och icke-finan</w:t>
      </w:r>
      <w:r>
        <w:softHyphen/>
      </w:r>
      <w:r w:rsidRPr="001161BD">
        <w:t>siella resultat på medellång till lång sikt och förklara hur överens</w:t>
      </w:r>
      <w:r>
        <w:softHyphen/>
      </w:r>
      <w:r w:rsidRPr="001161BD">
        <w:t>kom</w:t>
      </w:r>
      <w:r>
        <w:softHyphen/>
      </w:r>
      <w:r w:rsidRPr="001161BD">
        <w:t>mel</w:t>
      </w:r>
      <w:r>
        <w:softHyphen/>
      </w:r>
      <w:r w:rsidRPr="001161BD">
        <w:t>sen främjar ett engagemang i portföljbolagen i syfte att förbättra deras resultat på medel</w:t>
      </w:r>
      <w:r>
        <w:softHyphen/>
      </w:r>
      <w:r w:rsidRPr="001161BD">
        <w:t xml:space="preserve">lång till lång sikt. Informationen ska ge </w:t>
      </w:r>
      <w:r>
        <w:t>tjänstepensionsföretaget</w:t>
      </w:r>
      <w:r w:rsidRPr="001161BD">
        <w:t xml:space="preserve"> incita</w:t>
      </w:r>
      <w:r>
        <w:softHyphen/>
      </w:r>
      <w:r w:rsidRPr="001161BD">
        <w:t xml:space="preserve">ment till mer långsiktiga engagemang i portföljbolagen. </w:t>
      </w:r>
    </w:p>
    <w:p w14:paraId="0BABC74C" w14:textId="77777777" w:rsidR="0034465A" w:rsidRPr="001161BD" w:rsidRDefault="0034465A" w:rsidP="0034465A">
      <w:pPr>
        <w:pStyle w:val="Brdtextmedindrag"/>
        <w:rPr>
          <w:rFonts w:asciiTheme="minorHAnsi" w:hAnsiTheme="minorHAnsi"/>
          <w:sz w:val="22"/>
        </w:rPr>
      </w:pPr>
      <w:r w:rsidRPr="001161BD">
        <w:t xml:space="preserve">Enligt </w:t>
      </w:r>
      <w:r>
        <w:rPr>
          <w:i/>
        </w:rPr>
        <w:t>första stycket 3</w:t>
      </w:r>
      <w:r w:rsidRPr="001161BD">
        <w:rPr>
          <w:i/>
        </w:rPr>
        <w:t xml:space="preserve"> </w:t>
      </w:r>
      <w:r w:rsidRPr="001161BD">
        <w:t xml:space="preserve">ska </w:t>
      </w:r>
      <w:r>
        <w:t>tjänstepensionsföretaget</w:t>
      </w:r>
      <w:r w:rsidRPr="001161BD">
        <w:t xml:space="preserve"> redogöra för hur meto</w:t>
      </w:r>
      <w:r>
        <w:softHyphen/>
      </w:r>
      <w:r w:rsidRPr="001161BD">
        <w:t>den för utvärdering av kapitalförvaltarens prestationer, inbegripet läng</w:t>
      </w:r>
      <w:r>
        <w:softHyphen/>
      </w:r>
      <w:r w:rsidRPr="001161BD">
        <w:t>den av den tidsperiod som läggs till grund för utvärderingen, samt ersätt</w:t>
      </w:r>
      <w:r>
        <w:softHyphen/>
      </w:r>
      <w:r w:rsidRPr="001161BD">
        <w:t xml:space="preserve">ningen för kapitalförvaltningstjänsterna stämmer överens med profilen och löptiden för </w:t>
      </w:r>
      <w:r>
        <w:t>företagets</w:t>
      </w:r>
      <w:r w:rsidRPr="001161BD">
        <w:t xml:space="preserve"> åtaganden samt beaktar det långsiktiga resultatet i absoluta tal. </w:t>
      </w:r>
      <w:r w:rsidRPr="00AB4E41">
        <w:t>Enligt</w:t>
      </w:r>
      <w:r>
        <w:rPr>
          <w:i/>
        </w:rPr>
        <w:t xml:space="preserve"> första stycket 4</w:t>
      </w:r>
      <w:r w:rsidRPr="001161BD">
        <w:rPr>
          <w:i/>
        </w:rPr>
        <w:t xml:space="preserve"> </w:t>
      </w:r>
      <w:r>
        <w:t>ska</w:t>
      </w:r>
      <w:r w:rsidRPr="001161BD">
        <w:t xml:space="preserve"> information lämnas om hur </w:t>
      </w:r>
      <w:r>
        <w:t>tjänstepensions</w:t>
      </w:r>
      <w:r>
        <w:softHyphen/>
        <w:t>företaget</w:t>
      </w:r>
      <w:r w:rsidRPr="001161BD">
        <w:t xml:space="preserve"> bevakar dels kapital</w:t>
      </w:r>
      <w:r>
        <w:softHyphen/>
      </w:r>
      <w:r w:rsidRPr="001161BD">
        <w:t>förvaltarens kostnader för portföljens omsättning, dels portföljens av</w:t>
      </w:r>
      <w:r>
        <w:softHyphen/>
      </w:r>
      <w:r w:rsidRPr="001161BD">
        <w:t xml:space="preserve">sedda omsättningshastighet </w:t>
      </w:r>
      <w:r w:rsidRPr="001161BD">
        <w:lastRenderedPageBreak/>
        <w:t>eller gränser för omsättningshastigheten. Det handlar således om informa</w:t>
      </w:r>
      <w:r>
        <w:softHyphen/>
      </w:r>
      <w:r w:rsidRPr="001161BD">
        <w:t>tion om hur kapitalförvaltarens prestation utvär</w:t>
      </w:r>
      <w:r>
        <w:softHyphen/>
      </w:r>
      <w:r w:rsidRPr="001161BD">
        <w:t xml:space="preserve">deras och ersätts och hur portföljen övervakas. Enligt </w:t>
      </w:r>
      <w:r>
        <w:rPr>
          <w:i/>
        </w:rPr>
        <w:t>första stycket 5</w:t>
      </w:r>
      <w:r w:rsidRPr="001161BD">
        <w:t xml:space="preserve"> ska information lämnas om överenskommelsens varaktighet.</w:t>
      </w:r>
    </w:p>
    <w:p w14:paraId="58095C9D" w14:textId="77777777" w:rsidR="0034465A" w:rsidRPr="001161BD" w:rsidRDefault="0034465A" w:rsidP="0034465A">
      <w:pPr>
        <w:pStyle w:val="Brdtextmedindrag"/>
      </w:pPr>
      <w:r w:rsidRPr="001161BD">
        <w:t>Informationsskyldigheten tar inte sik</w:t>
      </w:r>
      <w:r>
        <w:t>te på varje enskild investering</w:t>
      </w:r>
      <w:r w:rsidRPr="001161BD">
        <w:t xml:space="preserve"> utan</w:t>
      </w:r>
      <w:r>
        <w:t xml:space="preserve"> på</w:t>
      </w:r>
      <w:r w:rsidRPr="001161BD">
        <w:t xml:space="preserve"> de aktuella investeringarna som helhet, dvs. aktier i bolag inom EES </w:t>
      </w:r>
      <w:r>
        <w:t xml:space="preserve">som handlas </w:t>
      </w:r>
      <w:r w:rsidRPr="001161BD">
        <w:t>på reglerade marknader. Avsikten är att redovisningen ska vara över</w:t>
      </w:r>
      <w:r>
        <w:softHyphen/>
      </w:r>
      <w:r w:rsidRPr="001161BD">
        <w:t>siktlig och även i övrigt utformas med beaktande av att informa</w:t>
      </w:r>
      <w:r>
        <w:softHyphen/>
      </w:r>
      <w:r w:rsidRPr="001161BD">
        <w:t xml:space="preserve">tionen i första hand riktar sig till </w:t>
      </w:r>
      <w:r>
        <w:t>tjänstepensionsföretagets</w:t>
      </w:r>
      <w:r w:rsidRPr="001161BD">
        <w:t xml:space="preserve"> kunder, som ofta är privatpersoner.</w:t>
      </w:r>
    </w:p>
    <w:p w14:paraId="7A32E11A" w14:textId="77777777" w:rsidR="0034465A" w:rsidRPr="001161BD" w:rsidRDefault="0034465A" w:rsidP="0034465A">
      <w:pPr>
        <w:pStyle w:val="Brdtextmedindrag"/>
      </w:pPr>
      <w:r>
        <w:t>O</w:t>
      </w:r>
      <w:r w:rsidRPr="001161BD">
        <w:t>m överenskommelsen saknar e</w:t>
      </w:r>
      <w:r>
        <w:t xml:space="preserve">n </w:t>
      </w:r>
      <w:r w:rsidRPr="001161BD">
        <w:t xml:space="preserve">eller flera av </w:t>
      </w:r>
      <w:r>
        <w:t>de delar som redo</w:t>
      </w:r>
      <w:r>
        <w:softHyphen/>
        <w:t xml:space="preserve">görelsen ska omfatta, </w:t>
      </w:r>
      <w:r w:rsidRPr="001161BD">
        <w:t xml:space="preserve">ska </w:t>
      </w:r>
      <w:r>
        <w:t xml:space="preserve">tjänstepensionsföretaget, enligt </w:t>
      </w:r>
      <w:r w:rsidRPr="00663FA9">
        <w:rPr>
          <w:i/>
        </w:rPr>
        <w:t>andra styc</w:t>
      </w:r>
      <w:r>
        <w:rPr>
          <w:i/>
        </w:rPr>
        <w:t>k</w:t>
      </w:r>
      <w:r w:rsidRPr="00663FA9">
        <w:rPr>
          <w:i/>
        </w:rPr>
        <w:t>et</w:t>
      </w:r>
      <w:r>
        <w:t>,</w:t>
      </w:r>
      <w:r w:rsidRPr="001161BD">
        <w:t xml:space="preserve"> ange skälen för det. Med det avses det som i direktivet </w:t>
      </w:r>
      <w:r w:rsidRPr="00056A8E">
        <w:t xml:space="preserve">om aktieägares rättigheter </w:t>
      </w:r>
      <w:r w:rsidRPr="001161BD">
        <w:t>benämns en tydlig och motiverad förklaring. Skälen ska vara så tydliga och utförliga att det förklaras varför ett inslag har uteslutits.</w:t>
      </w:r>
    </w:p>
    <w:p w14:paraId="0CF29C22" w14:textId="77777777" w:rsidR="0034465A" w:rsidRDefault="0034465A" w:rsidP="0034465A">
      <w:pPr>
        <w:pStyle w:val="Brdtextmedindrag"/>
      </w:pPr>
      <w:r>
        <w:t>R</w:t>
      </w:r>
      <w:r w:rsidRPr="001161BD">
        <w:t xml:space="preserve">edogörelsen ska </w:t>
      </w:r>
      <w:r>
        <w:t xml:space="preserve">enligt 3 § </w:t>
      </w:r>
      <w:r w:rsidRPr="001161BD">
        <w:t>offentliggöras och uppdateras varje år</w:t>
      </w:r>
      <w:r>
        <w:t>.</w:t>
      </w:r>
    </w:p>
    <w:p w14:paraId="525C773A" w14:textId="77777777" w:rsidR="0034465A" w:rsidRPr="005B2226" w:rsidRDefault="0034465A" w:rsidP="0034465A">
      <w:pPr>
        <w:pStyle w:val="Rubrik4utannumrering"/>
      </w:pPr>
      <w:r w:rsidRPr="005B2226">
        <w:t>3 §</w:t>
      </w:r>
    </w:p>
    <w:p w14:paraId="4056D2B9" w14:textId="77777777" w:rsidR="0034465A" w:rsidRPr="001161BD" w:rsidRDefault="0034465A" w:rsidP="001C3D5F">
      <w:pPr>
        <w:pStyle w:val="Brdtextmedindrag"/>
        <w:ind w:firstLine="0"/>
      </w:pPr>
      <w:r w:rsidRPr="001161BD">
        <w:t>Paragrafen</w:t>
      </w:r>
      <w:r>
        <w:t xml:space="preserve"> </w:t>
      </w:r>
      <w:r w:rsidRPr="001161BD">
        <w:t xml:space="preserve">behandlar skyldigheten för ett </w:t>
      </w:r>
      <w:r>
        <w:t>tjänstepensionsföretag</w:t>
      </w:r>
      <w:r w:rsidRPr="001161BD">
        <w:t xml:space="preserve"> att offentliggöra viss information. Paragrafen genomför delvis nya artikel 3h.3 i direktivet om aktieägares rättigheter</w:t>
      </w:r>
      <w:r>
        <w:t xml:space="preserve">. Paragrafen motsvarar 16 kap. 8 c § FRL. </w:t>
      </w:r>
      <w:r w:rsidRPr="001161BD">
        <w:t xml:space="preserve">Övervägandena finns i avsnitt </w:t>
      </w:r>
      <w:r>
        <w:t>8</w:t>
      </w:r>
      <w:r w:rsidRPr="00D92A76">
        <w:t>.2.11</w:t>
      </w:r>
      <w:r w:rsidRPr="001161BD">
        <w:t>.</w:t>
      </w:r>
    </w:p>
    <w:p w14:paraId="5DDED733" w14:textId="77777777" w:rsidR="0034465A" w:rsidRPr="001161BD" w:rsidRDefault="0034465A" w:rsidP="0034465A">
      <w:pPr>
        <w:pStyle w:val="Brdtextmedindrag"/>
      </w:pPr>
      <w:r w:rsidRPr="001161BD">
        <w:t xml:space="preserve">Enligt </w:t>
      </w:r>
      <w:r w:rsidRPr="001161BD">
        <w:rPr>
          <w:i/>
        </w:rPr>
        <w:t xml:space="preserve">första stycket </w:t>
      </w:r>
      <w:r w:rsidRPr="001161BD">
        <w:t xml:space="preserve">ska ett </w:t>
      </w:r>
      <w:r>
        <w:t>tjänstepensionsföretag</w:t>
      </w:r>
      <w:r w:rsidRPr="001161BD">
        <w:t xml:space="preserve"> hålla den information som avses i </w:t>
      </w:r>
      <w:r w:rsidRPr="000820FE">
        <w:t>1</w:t>
      </w:r>
      <w:r w:rsidRPr="00D92A76">
        <w:t xml:space="preserve"> och </w:t>
      </w:r>
      <w:r w:rsidRPr="000820FE">
        <w:t>2</w:t>
      </w:r>
      <w:r w:rsidRPr="00D92A76">
        <w:t> §§</w:t>
      </w:r>
      <w:r w:rsidRPr="001161BD">
        <w:t xml:space="preserve"> tillgänglig </w:t>
      </w:r>
      <w:r>
        <w:t>på sin webbplats. T</w:t>
      </w:r>
      <w:r w:rsidRPr="00D92A76">
        <w:t>jänstepen</w:t>
      </w:r>
      <w:r>
        <w:softHyphen/>
      </w:r>
      <w:r w:rsidRPr="00D92A76">
        <w:t>sions</w:t>
      </w:r>
      <w:r>
        <w:softHyphen/>
      </w:r>
      <w:r w:rsidRPr="00D92A76">
        <w:t>företaget</w:t>
      </w:r>
      <w:r w:rsidRPr="00CA2BD0">
        <w:t xml:space="preserve"> </w:t>
      </w:r>
      <w:r>
        <w:t>får</w:t>
      </w:r>
      <w:r w:rsidRPr="00CA2BD0">
        <w:t xml:space="preserve"> int</w:t>
      </w:r>
      <w:r>
        <w:t>e ta ut några av</w:t>
      </w:r>
      <w:r w:rsidRPr="00CA2BD0">
        <w:t>gifter för tillhandahållandet av informa</w:t>
      </w:r>
      <w:r>
        <w:softHyphen/>
      </w:r>
      <w:r w:rsidRPr="00CA2BD0">
        <w:t xml:space="preserve">tionen. </w:t>
      </w:r>
      <w:r w:rsidRPr="001161BD">
        <w:t xml:space="preserve">Den information som avses är vissa inslag i </w:t>
      </w:r>
      <w:r w:rsidRPr="00D92A76">
        <w:t>aktie</w:t>
      </w:r>
      <w:r>
        <w:softHyphen/>
      </w:r>
      <w:r w:rsidRPr="00D92A76">
        <w:t>investerings</w:t>
      </w:r>
      <w:r>
        <w:softHyphen/>
      </w:r>
      <w:r w:rsidRPr="00D92A76">
        <w:t>strategin (</w:t>
      </w:r>
      <w:r w:rsidRPr="000820FE">
        <w:t>1</w:t>
      </w:r>
      <w:r w:rsidRPr="00D92A76">
        <w:t> §</w:t>
      </w:r>
      <w:r w:rsidRPr="001161BD">
        <w:t>) och vissa inslag i överenskommelser med kapitalförvaltare (</w:t>
      </w:r>
      <w:r w:rsidRPr="000820FE">
        <w:t>2</w:t>
      </w:r>
      <w:r w:rsidRPr="00D92A76">
        <w:t> §</w:t>
      </w:r>
      <w:r w:rsidRPr="001161BD">
        <w:t xml:space="preserve">). De </w:t>
      </w:r>
      <w:r>
        <w:t>tjänstepensionsföretag</w:t>
      </w:r>
      <w:r w:rsidRPr="001161BD">
        <w:t xml:space="preserve"> som inte har en egen webbplats ska publi</w:t>
      </w:r>
      <w:r>
        <w:softHyphen/>
      </w:r>
      <w:r w:rsidRPr="001161BD">
        <w:t>cera informationen på en webbplats som enkelt kan nås. Med det avses bl.a. att valet av webbplats ter sig naturligt från intressenternas perspektiv.</w:t>
      </w:r>
    </w:p>
    <w:p w14:paraId="48F2B11E" w14:textId="77777777" w:rsidR="0034465A" w:rsidRPr="001161BD" w:rsidRDefault="0034465A" w:rsidP="0034465A">
      <w:pPr>
        <w:pStyle w:val="Brdtextmedindrag"/>
      </w:pPr>
      <w:r w:rsidRPr="001161BD">
        <w:t xml:space="preserve">Enligt </w:t>
      </w:r>
      <w:r w:rsidRPr="001161BD">
        <w:rPr>
          <w:i/>
        </w:rPr>
        <w:t>andra stycket</w:t>
      </w:r>
      <w:r w:rsidRPr="001161BD">
        <w:t xml:space="preserve"> ska </w:t>
      </w:r>
      <w:r>
        <w:t>tjänstepensionsföretaget</w:t>
      </w:r>
      <w:r w:rsidRPr="001161BD">
        <w:t xml:space="preserve"> uppdatera informa</w:t>
      </w:r>
      <w:r>
        <w:softHyphen/>
      </w:r>
      <w:r w:rsidRPr="001161BD">
        <w:t xml:space="preserve">tionen varje år. </w:t>
      </w:r>
      <w:r>
        <w:t>Tjänstepensionsföretaget</w:t>
      </w:r>
      <w:r w:rsidRPr="001161BD">
        <w:t xml:space="preserve"> får dock avstå från att göra en uppdatering om det inte har skett någon väsentlig förändring. Så kan exempelvis vara fallet om det enbart har skett mindre justeringar i den överenskommelse som träffats med en kapitalförvaltare.</w:t>
      </w:r>
    </w:p>
    <w:p w14:paraId="2181B3D3" w14:textId="77777777" w:rsidR="0034465A" w:rsidRPr="009C009B" w:rsidRDefault="0034465A" w:rsidP="0034465A">
      <w:pPr>
        <w:pStyle w:val="Rubrik4utannumrering"/>
      </w:pPr>
      <w:r w:rsidRPr="009C009B">
        <w:t>14 kap. Tillsyn</w:t>
      </w:r>
    </w:p>
    <w:p w14:paraId="07DC7D06" w14:textId="77777777" w:rsidR="0034465A" w:rsidRDefault="0034465A" w:rsidP="0034465A">
      <w:pPr>
        <w:pStyle w:val="Rubrik4utannumrering"/>
        <w:spacing w:before="0"/>
      </w:pPr>
      <w:r>
        <w:t>1 §</w:t>
      </w:r>
    </w:p>
    <w:p w14:paraId="30B4FAB7" w14:textId="77777777" w:rsidR="0034465A" w:rsidRDefault="0034465A" w:rsidP="0034465A">
      <w:pPr>
        <w:pStyle w:val="Brdtext"/>
      </w:pPr>
      <w:r>
        <w:rPr>
          <w:lang w:eastAsia="sv-SE"/>
        </w:rPr>
        <w:t>I p</w:t>
      </w:r>
      <w:r w:rsidRPr="00CD59FB">
        <w:rPr>
          <w:lang w:eastAsia="sv-SE"/>
        </w:rPr>
        <w:t xml:space="preserve">aragrafen </w:t>
      </w:r>
      <w:r>
        <w:rPr>
          <w:lang w:eastAsia="sv-SE"/>
        </w:rPr>
        <w:t xml:space="preserve">anges att </w:t>
      </w:r>
      <w:r>
        <w:t>bestämmelserna i 17 kap. FRL om underrättelse från ett försäkringsföretag om påbörjad verksamhet (4 §), om förordnande av aktuarie (10 §), om förordnande av revisor (11 §), om sammankallande av styrelsen eller stämma (13 §), om Finansinspektionens befogenheter vid ett försäkrings</w:t>
      </w:r>
      <w:r>
        <w:softHyphen/>
        <w:t>företags likvidation (15 §) och om rapport angående de försäkrings</w:t>
      </w:r>
      <w:r>
        <w:softHyphen/>
        <w:t>tekniska avsättningarna (17 §) gäller vid tillsynen över tjänste</w:t>
      </w:r>
      <w:r>
        <w:softHyphen/>
        <w:t xml:space="preserve">pensionsföretag. </w:t>
      </w:r>
      <w:r w:rsidRPr="00EA38D0">
        <w:t xml:space="preserve">När de </w:t>
      </w:r>
      <w:r>
        <w:t xml:space="preserve">nu </w:t>
      </w:r>
      <w:r w:rsidRPr="00EA38D0">
        <w:t>aktuella bestämmelserna i försäk</w:t>
      </w:r>
      <w:r>
        <w:softHyphen/>
      </w:r>
      <w:r w:rsidRPr="00EA38D0">
        <w:t>rings</w:t>
      </w:r>
      <w:r>
        <w:softHyphen/>
      </w:r>
      <w:r w:rsidRPr="00EA38D0">
        <w:t>rörelse</w:t>
      </w:r>
      <w:r>
        <w:softHyphen/>
      </w:r>
      <w:r w:rsidRPr="00EA38D0">
        <w:t>lagen tillämpas på tjänste</w:t>
      </w:r>
      <w:r>
        <w:t xml:space="preserve">pensionsföretag gäller enligt </w:t>
      </w:r>
      <w:r>
        <w:rPr>
          <w:i/>
        </w:rPr>
        <w:t xml:space="preserve">andra stycket </w:t>
      </w:r>
      <w:r w:rsidRPr="00EA38D0">
        <w:t xml:space="preserve">att det som </w:t>
      </w:r>
      <w:r>
        <w:t>anges i försäkringsrörelselagen</w:t>
      </w:r>
      <w:r w:rsidRPr="00EA38D0">
        <w:t xml:space="preserve"> om försäkringsföretag ska avse tjänste</w:t>
      </w:r>
      <w:r>
        <w:softHyphen/>
      </w:r>
      <w:r w:rsidRPr="00EA38D0">
        <w:t>pensions</w:t>
      </w:r>
      <w:r>
        <w:softHyphen/>
      </w:r>
      <w:r w:rsidRPr="00EA38D0">
        <w:t>företag.</w:t>
      </w:r>
      <w:r>
        <w:t xml:space="preserve"> Övervägandena finns i avsnitt 13.1.1.</w:t>
      </w:r>
    </w:p>
    <w:p w14:paraId="2A03066A" w14:textId="77777777" w:rsidR="0034465A" w:rsidRDefault="0034465A" w:rsidP="001C3D5F">
      <w:pPr>
        <w:pStyle w:val="Rubrik4utannumrering"/>
        <w:spacing w:before="120"/>
      </w:pPr>
      <w:r>
        <w:lastRenderedPageBreak/>
        <w:t>2 §</w:t>
      </w:r>
    </w:p>
    <w:p w14:paraId="5119D25E" w14:textId="77777777" w:rsidR="0034465A" w:rsidRDefault="0034465A" w:rsidP="0034465A">
      <w:pPr>
        <w:pStyle w:val="Brdtext"/>
      </w:pPr>
      <w:r>
        <w:t>I paragrafen finns bestämmelser om registrering av tjänstepensionsföretag. Paragrafen motsvarar 17 kap. 1 § FRL. Övervägandena finns i avsnitt 13.1.1.</w:t>
      </w:r>
    </w:p>
    <w:p w14:paraId="66A85363" w14:textId="77777777" w:rsidR="0034465A" w:rsidRDefault="0034465A" w:rsidP="0034465A">
      <w:pPr>
        <w:pStyle w:val="Brdtextmedindrag"/>
      </w:pPr>
      <w:r>
        <w:t>I</w:t>
      </w:r>
      <w:r w:rsidRPr="000820FE">
        <w:t xml:space="preserve"> </w:t>
      </w:r>
      <w:r w:rsidRPr="000820FE">
        <w:rPr>
          <w:i/>
        </w:rPr>
        <w:t>första</w:t>
      </w:r>
      <w:r>
        <w:rPr>
          <w:i/>
        </w:rPr>
        <w:t xml:space="preserve"> stycket </w:t>
      </w:r>
      <w:r>
        <w:t>anges att Bolagsverket är registreringsmyndighet för tjänstepensionsföretag.</w:t>
      </w:r>
    </w:p>
    <w:p w14:paraId="6293E4BD" w14:textId="77777777" w:rsidR="0034465A" w:rsidRPr="000B4F99" w:rsidRDefault="0034465A" w:rsidP="0034465A">
      <w:pPr>
        <w:pStyle w:val="Brdtextmedindrag"/>
      </w:pPr>
      <w:r w:rsidRPr="000820FE">
        <w:t xml:space="preserve">Enligt </w:t>
      </w:r>
      <w:r>
        <w:rPr>
          <w:i/>
        </w:rPr>
        <w:t>andra stycket</w:t>
      </w:r>
      <w:r w:rsidRPr="000820FE">
        <w:t xml:space="preserve"> </w:t>
      </w:r>
      <w:r>
        <w:t>ska uppgifter om tjänstepensionsföretag registreras i det försäkringsregister som Bolagsverket ska föra enligt 17 kap. 1 § FRL.</w:t>
      </w:r>
    </w:p>
    <w:p w14:paraId="5EBB1674" w14:textId="77777777" w:rsidR="0034465A" w:rsidRDefault="0034465A" w:rsidP="0034465A">
      <w:pPr>
        <w:pStyle w:val="Rubrik4utannumrering"/>
      </w:pPr>
      <w:r>
        <w:t>3 §</w:t>
      </w:r>
    </w:p>
    <w:p w14:paraId="4A593A47" w14:textId="4043AF70" w:rsidR="0034465A" w:rsidRDefault="0034465A" w:rsidP="0034465A">
      <w:pPr>
        <w:pStyle w:val="Brdtext"/>
      </w:pPr>
      <w:r>
        <w:t>I paragrafen finns grundläggande bestämmelser om tillsynen över tjänste</w:t>
      </w:r>
      <w:r>
        <w:softHyphen/>
        <w:t>pensionsföretag. Paragrafen genomför artiklarna 19.2, 46, 47.1, 47.2, 47.4 och 48.1 samt delvis artiklarna 45.1 och 47.3 i andra tjänstepensions</w:t>
      </w:r>
      <w:r>
        <w:softHyphen/>
        <w:t>direktivet. Paragrafen motsvarar i huvudsak 17 kap. 2 § FRL. Över</w:t>
      </w:r>
      <w:r>
        <w:softHyphen/>
        <w:t>vägan</w:t>
      </w:r>
      <w:r w:rsidR="00F52E52">
        <w:softHyphen/>
      </w:r>
      <w:r>
        <w:t>dena finns i avsnitt 13.1.1.</w:t>
      </w:r>
    </w:p>
    <w:p w14:paraId="5C1DA356" w14:textId="77777777" w:rsidR="0034465A" w:rsidRDefault="0034465A" w:rsidP="0034465A">
      <w:pPr>
        <w:pStyle w:val="Brdtextmedindrag"/>
      </w:pPr>
      <w:r>
        <w:rPr>
          <w:i/>
        </w:rPr>
        <w:t xml:space="preserve">Första stycket </w:t>
      </w:r>
      <w:r>
        <w:t>innebär att Finansinspektionen är den svenska myndighet som är behörig myndighet enligt artikel 6.8 i andra tjänstepensions</w:t>
      </w:r>
      <w:r>
        <w:softHyphen/>
        <w:t>direk</w:t>
      </w:r>
      <w:r>
        <w:softHyphen/>
        <w:t>tivet.</w:t>
      </w:r>
    </w:p>
    <w:p w14:paraId="78100982" w14:textId="77777777" w:rsidR="0034465A" w:rsidRDefault="0034465A" w:rsidP="0034465A">
      <w:pPr>
        <w:pStyle w:val="Brdtextmedindrag"/>
      </w:pPr>
      <w:r>
        <w:t xml:space="preserve">I </w:t>
      </w:r>
      <w:r w:rsidRPr="00CF3DD2">
        <w:rPr>
          <w:i/>
        </w:rPr>
        <w:t>andra</w:t>
      </w:r>
      <w:r>
        <w:rPr>
          <w:i/>
        </w:rPr>
        <w:t xml:space="preserve"> stycket</w:t>
      </w:r>
      <w:r w:rsidRPr="000820FE">
        <w:t xml:space="preserve"> anges</w:t>
      </w:r>
      <w:r>
        <w:t xml:space="preserve"> vad Finansinspektionens tillsyn ska omfatta. Till</w:t>
      </w:r>
      <w:r>
        <w:softHyphen/>
        <w:t>synen ska omfatta att tjänstepensionsföretaget bedriver sin verksamhet i enlighet med lagar och andra författningar som reglerar företagets verk</w:t>
      </w:r>
      <w:r>
        <w:softHyphen/>
        <w:t>samhet (</w:t>
      </w:r>
      <w:r>
        <w:rPr>
          <w:i/>
        </w:rPr>
        <w:t>punkterna 1</w:t>
      </w:r>
      <w:r w:rsidRPr="000820FE">
        <w:t xml:space="preserve"> och </w:t>
      </w:r>
      <w:r>
        <w:rPr>
          <w:i/>
        </w:rPr>
        <w:t>2</w:t>
      </w:r>
      <w:r w:rsidRPr="000820FE">
        <w:t>)</w:t>
      </w:r>
      <w:r w:rsidRPr="006F1DC7">
        <w:rPr>
          <w:sz w:val="22"/>
        </w:rPr>
        <w:t>,</w:t>
      </w:r>
      <w:r>
        <w:t xml:space="preserve"> företagets bolagsordning eller stadgar (</w:t>
      </w:r>
      <w:r w:rsidRPr="000820FE">
        <w:rPr>
          <w:i/>
        </w:rPr>
        <w:t>punkt</w:t>
      </w:r>
      <w:r>
        <w:rPr>
          <w:i/>
        </w:rPr>
        <w:t> </w:t>
      </w:r>
      <w:r w:rsidRPr="000820FE">
        <w:rPr>
          <w:i/>
        </w:rPr>
        <w:t>3</w:t>
      </w:r>
      <w:r>
        <w:t>) och upprättade styrdokument som har sin grund i författningar som reglerar företagets verksamhet (</w:t>
      </w:r>
      <w:r w:rsidRPr="000820FE">
        <w:rPr>
          <w:i/>
        </w:rPr>
        <w:t>punkt</w:t>
      </w:r>
      <w:r>
        <w:rPr>
          <w:i/>
        </w:rPr>
        <w:t> </w:t>
      </w:r>
      <w:r w:rsidRPr="000820FE">
        <w:rPr>
          <w:i/>
        </w:rPr>
        <w:t>4</w:t>
      </w:r>
      <w:r>
        <w:t>). Punkt 4 avser bl.a. de styr</w:t>
      </w:r>
      <w:r>
        <w:softHyphen/>
        <w:t>dokument som anges i 9 kap. 4 §.</w:t>
      </w:r>
    </w:p>
    <w:p w14:paraId="1A49B651" w14:textId="77777777" w:rsidR="0034465A" w:rsidRDefault="0034465A" w:rsidP="0034465A">
      <w:pPr>
        <w:pStyle w:val="Brdtextmedindrag"/>
      </w:pPr>
      <w:r>
        <w:t>Enligt</w:t>
      </w:r>
      <w:r w:rsidRPr="000820FE">
        <w:t xml:space="preserve"> </w:t>
      </w:r>
      <w:r>
        <w:rPr>
          <w:i/>
        </w:rPr>
        <w:t xml:space="preserve">tredje stycket </w:t>
      </w:r>
      <w:r>
        <w:rPr>
          <w:rFonts w:ascii="TimesNewRoman" w:eastAsiaTheme="minorHAnsi" w:hAnsi="TimesNewRoman" w:cs="TimesNewRoman"/>
        </w:rPr>
        <w:t>ingår det i Finansinspektionens uppgifter att se till att ägare och personer som ingår i ledningen eller ansvarar för centrala funktioner är lämpliga. Vilka som ska lämplighetsprövas anges i 2 kap. 4 § första stycket 3 och 4 samt 12 kap.</w:t>
      </w:r>
    </w:p>
    <w:p w14:paraId="18E3FF18" w14:textId="631C9C89" w:rsidR="0034465A" w:rsidRDefault="0034465A" w:rsidP="0034465A">
      <w:pPr>
        <w:pStyle w:val="Brdtextmedindrag"/>
      </w:pPr>
      <w:r>
        <w:t xml:space="preserve">Enligt </w:t>
      </w:r>
      <w:r>
        <w:rPr>
          <w:i/>
        </w:rPr>
        <w:t>fjärde stycket</w:t>
      </w:r>
      <w:r>
        <w:t xml:space="preserve"> ska </w:t>
      </w:r>
      <w:r w:rsidRPr="0014529B">
        <w:t>Finansinspektionens</w:t>
      </w:r>
      <w:r>
        <w:t xml:space="preserve"> tillsyn utgå från en pro</w:t>
      </w:r>
      <w:r w:rsidR="00243D8A">
        <w:softHyphen/>
      </w:r>
      <w:r>
        <w:t>aktiv och riskbaserad metod (se prop. 2015/16:9 s. 344–346).</w:t>
      </w:r>
    </w:p>
    <w:p w14:paraId="7DBE0200" w14:textId="77777777" w:rsidR="0034465A" w:rsidRDefault="0034465A" w:rsidP="0034465A">
      <w:pPr>
        <w:pStyle w:val="Rubrik4utannumrering"/>
      </w:pPr>
      <w:r>
        <w:t>4 §</w:t>
      </w:r>
    </w:p>
    <w:p w14:paraId="7D5FA25F" w14:textId="77777777" w:rsidR="0034465A" w:rsidRDefault="0034465A" w:rsidP="001C3D5F">
      <w:pPr>
        <w:pStyle w:val="Brdtext"/>
      </w:pPr>
      <w:r>
        <w:t>I paragrafen finns bestämmelser om Finansinspektionens samarbete och utbyte av information. Paragrafen genomför artiklarna 59 och 60 i andra tjänste</w:t>
      </w:r>
      <w:r>
        <w:softHyphen/>
        <w:t>pensionsdirektivet. Den är utformad efter förebild av 17 kap. 3 § FRL. Över</w:t>
      </w:r>
      <w:r>
        <w:softHyphen/>
        <w:t>vägandena finns i avsnitt 13.1.1.</w:t>
      </w:r>
    </w:p>
    <w:p w14:paraId="58E517C3" w14:textId="77777777" w:rsidR="0034465A" w:rsidRDefault="0034465A" w:rsidP="0034465A">
      <w:pPr>
        <w:pStyle w:val="Brdtextmedindrag"/>
      </w:pPr>
      <w:r>
        <w:t>Paragrafen innebär en skyldighet för Finansinspektionen att i sin till</w:t>
      </w:r>
      <w:r>
        <w:softHyphen/>
        <w:t>synsverksamhet samarbeta och utbyta information med behöriga myndig</w:t>
      </w:r>
      <w:r>
        <w:softHyphen/>
        <w:t>heter, Europeiska kommissionen och Eiopa. I 1 kap. 5 § 1 anges vad som avses med behörig myndighet.</w:t>
      </w:r>
    </w:p>
    <w:p w14:paraId="67CD7A6A" w14:textId="77777777" w:rsidR="0034465A" w:rsidRDefault="0034465A" w:rsidP="0034465A">
      <w:pPr>
        <w:pStyle w:val="Rubrik4utannumrering"/>
      </w:pPr>
      <w:r>
        <w:t>5 §</w:t>
      </w:r>
    </w:p>
    <w:p w14:paraId="50DE27E6" w14:textId="1631C435" w:rsidR="0034465A" w:rsidRDefault="0034465A" w:rsidP="001C3D5F">
      <w:pPr>
        <w:pStyle w:val="Brdtext"/>
      </w:pPr>
      <w:r>
        <w:t>I paragrafen finns bestämmelser om ett tjänstepensionsföretags upplys</w:t>
      </w:r>
      <w:r>
        <w:softHyphen/>
        <w:t>ningsskyldighet. Paragrafen genomför artiklarna 31.7, 34.5 d, 49.1 och 49.2 samt delvis artikel 50 a–d och f i andra tjänstepensions</w:t>
      </w:r>
      <w:r>
        <w:softHyphen/>
        <w:t>direktivet. Den motsvarar 17 kap. 5 § FRL. Övervägandena finns i avsnitt 13.1.1.</w:t>
      </w:r>
    </w:p>
    <w:p w14:paraId="75AD71E7" w14:textId="77777777" w:rsidR="0034465A" w:rsidRDefault="0034465A" w:rsidP="0034465A">
      <w:pPr>
        <w:pStyle w:val="Brdtextmedindrag"/>
      </w:pPr>
      <w:r w:rsidRPr="00A81A36">
        <w:lastRenderedPageBreak/>
        <w:t>Paragrafen</w:t>
      </w:r>
      <w:r>
        <w:t xml:space="preserve"> innebär en skyldighet för ett tjänstepensionsföretag att lämna Finansinspektionen de upplysningar om sin verksamhet som inspektionen begär. Upplysnings</w:t>
      </w:r>
      <w:r>
        <w:softHyphen/>
        <w:t>skyldigheten gäller även i förhållande till en utländsk behörig myndighet som, i egenskap av värdlandsmyndighet, utövar tillsyn över tjänstepen</w:t>
      </w:r>
      <w:r>
        <w:softHyphen/>
        <w:t>sionsföretaget vid gränsöverskridande verksamhet. I 1 kap. 5 § 1 anges vad som avses med behörig myndighet.</w:t>
      </w:r>
    </w:p>
    <w:p w14:paraId="19F79279" w14:textId="683A75F1" w:rsidR="0034465A" w:rsidRDefault="0034465A" w:rsidP="0034465A">
      <w:pPr>
        <w:pStyle w:val="Brdtextmedindrag"/>
      </w:pPr>
      <w:r>
        <w:t xml:space="preserve">I 18 § första </w:t>
      </w:r>
      <w:r w:rsidRPr="0014529B">
        <w:t>stycket</w:t>
      </w:r>
      <w:r>
        <w:t> 1 finns ett bemyndigande för regeringen eller den myndighet som regeringen bestämmer att meddela föreskrifter. Genom sådana föreskrifter kan de mera detaljerade bestämmelserna om uppgifts</w:t>
      </w:r>
      <w:r>
        <w:softHyphen/>
        <w:t>lämnande i artikel 50 a–d och f i andra tjänstepensionsdirektivet genom</w:t>
      </w:r>
      <w:r w:rsidR="00243D8A">
        <w:softHyphen/>
      </w:r>
      <w:r>
        <w:t>föras i svensk rätt.</w:t>
      </w:r>
    </w:p>
    <w:p w14:paraId="49BAE0A2" w14:textId="77777777" w:rsidR="0034465A" w:rsidRDefault="0034465A" w:rsidP="0034465A">
      <w:pPr>
        <w:pStyle w:val="Rubrik4utannumrering"/>
      </w:pPr>
      <w:r>
        <w:t>6 §</w:t>
      </w:r>
    </w:p>
    <w:p w14:paraId="214874EE" w14:textId="77777777" w:rsidR="0034465A" w:rsidRDefault="0034465A" w:rsidP="001C3D5F">
      <w:pPr>
        <w:pStyle w:val="Brdtext"/>
      </w:pPr>
      <w:r>
        <w:t>I paragrafen behandlas Finansinspektionens möjligheter att genomföra platsundersökningar. Paragrafen genomför, tillsammans med 3 §, artikel 47.3 i andra tjänstepensionsdirektivet. Paragrafen genomför även delvis artikel 50 e i direktivet. Den motsvarar 17 kap. 7 § FRL. Övervägandena finns i avsnitt 13.1.1.</w:t>
      </w:r>
    </w:p>
    <w:p w14:paraId="73BA8C46" w14:textId="77777777" w:rsidR="0034465A" w:rsidRDefault="0034465A" w:rsidP="0034465A">
      <w:pPr>
        <w:pStyle w:val="Brdtextmedindrag"/>
      </w:pPr>
      <w:r>
        <w:t xml:space="preserve">Enligt </w:t>
      </w:r>
      <w:r>
        <w:rPr>
          <w:i/>
        </w:rPr>
        <w:t xml:space="preserve">första stycket </w:t>
      </w:r>
      <w:r>
        <w:t>får Finansinspektionen, när den anser det nödvän</w:t>
      </w:r>
      <w:r>
        <w:softHyphen/>
        <w:t>digt, genomföra en undersökning hos ett tjänstepensionsföretag.</w:t>
      </w:r>
    </w:p>
    <w:p w14:paraId="56A45403" w14:textId="77777777" w:rsidR="0034465A" w:rsidRDefault="0034465A" w:rsidP="0034465A">
      <w:pPr>
        <w:pStyle w:val="Brdtextmedindrag"/>
      </w:pPr>
      <w:r>
        <w:t xml:space="preserve">Enligt </w:t>
      </w:r>
      <w:r>
        <w:rPr>
          <w:i/>
        </w:rPr>
        <w:t>andra stycket</w:t>
      </w:r>
      <w:r>
        <w:t xml:space="preserve"> ska styrelsen och den verkställande direktören hålla tillgångar och räkenskapsmaterial m.m. tillgängliga för granskning.</w:t>
      </w:r>
    </w:p>
    <w:p w14:paraId="7937D738" w14:textId="77777777" w:rsidR="0034465A" w:rsidRDefault="0034465A" w:rsidP="0034465A">
      <w:pPr>
        <w:pStyle w:val="Brdtextmedindrag"/>
      </w:pPr>
      <w:r>
        <w:t xml:space="preserve">Enligt </w:t>
      </w:r>
      <w:r>
        <w:rPr>
          <w:i/>
        </w:rPr>
        <w:t>tredje stycket</w:t>
      </w:r>
      <w:r>
        <w:t xml:space="preserve"> får Finansinspektionen – utöver hos tjänste</w:t>
      </w:r>
      <w:r>
        <w:softHyphen/>
        <w:t>pensionsföretag – genomföra en undersökning hos ett företag som har fått i uppdrag av ett tjänstepensionsföretag att utföra viss verksamhet eller vissa funktioner, om det behövs för tillsynen av tjänstepensions</w:t>
      </w:r>
      <w:r>
        <w:softHyphen/>
        <w:t>företaget. Ett tjänstepensionsföretags möjligheter att uppdra åt någon annan att utföra ett visst arbete och vissa funktioner regleras i 9 kap. 23–26 §§.</w:t>
      </w:r>
    </w:p>
    <w:p w14:paraId="6E488144" w14:textId="77777777" w:rsidR="0034465A" w:rsidRDefault="0034465A" w:rsidP="0034465A">
      <w:pPr>
        <w:pStyle w:val="Rubrik4utannumrering"/>
      </w:pPr>
      <w:r>
        <w:t>7 §</w:t>
      </w:r>
    </w:p>
    <w:p w14:paraId="6E940CB4" w14:textId="77777777" w:rsidR="0034465A" w:rsidRPr="004841DD" w:rsidRDefault="0034465A" w:rsidP="001C3D5F">
      <w:pPr>
        <w:pStyle w:val="Brdtext"/>
      </w:pPr>
      <w:r>
        <w:t>I paragrafen finns bestämmelser om skyldighet för vissa andra än tjänste</w:t>
      </w:r>
      <w:r>
        <w:softHyphen/>
        <w:t>pensionsföretag att lämna upplysningar till Finansinspektionen. Para</w:t>
      </w:r>
      <w:r>
        <w:softHyphen/>
        <w:t>grafen innehåller även bestämmelser om rätt för inspektionen att göra platsundersökningar hos vissa andra företag. Den genomför delvis artikel 50 i andra tjänstepensionsdirektivet. Paragrafen motsvarar 17 kap. 8 § FRL. Över</w:t>
      </w:r>
      <w:r>
        <w:softHyphen/>
        <w:t>vägandena finns i avsnitt 13.1.1.</w:t>
      </w:r>
    </w:p>
    <w:p w14:paraId="40B85119" w14:textId="77777777" w:rsidR="0034465A" w:rsidRDefault="0034465A" w:rsidP="0034465A">
      <w:pPr>
        <w:pStyle w:val="Rubrik4utannumrering"/>
      </w:pPr>
      <w:r>
        <w:t>8 §</w:t>
      </w:r>
    </w:p>
    <w:p w14:paraId="7A0C01B9" w14:textId="77777777" w:rsidR="0034465A" w:rsidRDefault="0034465A" w:rsidP="0034465A">
      <w:pPr>
        <w:pStyle w:val="Brdtext"/>
      </w:pPr>
      <w:r>
        <w:t>Paragrafen innehåller bestämmelser om Finansinspektionens befogenhet att begära en särskild redovisning över s.k. intressegemenskap med ett tjänstepensionsföretag. Paragrafen motsvarar 17 kap. 9 § FRL. Över</w:t>
      </w:r>
      <w:r>
        <w:softHyphen/>
        <w:t>vägandena finns i avsnitt 13.1.1.</w:t>
      </w:r>
    </w:p>
    <w:p w14:paraId="39AB07A6" w14:textId="77777777" w:rsidR="0034465A" w:rsidRDefault="0034465A" w:rsidP="0034465A">
      <w:pPr>
        <w:pStyle w:val="Brdtextmedindrag"/>
      </w:pPr>
      <w:r>
        <w:t>Enligt paragrafen får föreläggande om särskild redovisning riktas mot ett aktiebolag som denna lag inte är tillämplig på eller en ekonomisk förening. Ett s</w:t>
      </w:r>
      <w:r w:rsidRPr="0014529B">
        <w:t xml:space="preserve">ådant föreläggande får dock bara meddelas om det behövs med hänsyn till tillsynen över </w:t>
      </w:r>
      <w:r>
        <w:t>tjänstepensions</w:t>
      </w:r>
      <w:r>
        <w:softHyphen/>
      </w:r>
      <w:r w:rsidRPr="0014529B">
        <w:t>verksamheten. Redovis</w:t>
      </w:r>
      <w:r>
        <w:softHyphen/>
      </w:r>
      <w:r w:rsidRPr="0014529B">
        <w:t>ningen ska lämnas enligt anvisningar av Finansinspektionen.</w:t>
      </w:r>
    </w:p>
    <w:p w14:paraId="20C98A55" w14:textId="77777777" w:rsidR="001C3D5F" w:rsidRPr="000B4F99" w:rsidRDefault="001C3D5F" w:rsidP="0034465A">
      <w:pPr>
        <w:pStyle w:val="Brdtextmedindrag"/>
      </w:pPr>
    </w:p>
    <w:p w14:paraId="71514571" w14:textId="77777777" w:rsidR="0034465A" w:rsidRDefault="0034465A" w:rsidP="001C3D5F">
      <w:pPr>
        <w:pStyle w:val="Rubrik4utannumrering"/>
        <w:spacing w:before="120"/>
      </w:pPr>
      <w:r>
        <w:lastRenderedPageBreak/>
        <w:t>9 §</w:t>
      </w:r>
    </w:p>
    <w:p w14:paraId="55E1ED98" w14:textId="083C3AB9" w:rsidR="0034465A" w:rsidRDefault="0034465A" w:rsidP="0034465A">
      <w:pPr>
        <w:pStyle w:val="Brdtext"/>
      </w:pPr>
      <w:r>
        <w:t>Paragrafen innehåller bestämmelser om revisorers och särskilda gran</w:t>
      </w:r>
      <w:r w:rsidR="00243D8A">
        <w:softHyphen/>
      </w:r>
      <w:r>
        <w:t>skares rapporteringsskyldighet. Paragrafen motsvarar 17 kap. 12 § FRL. Över</w:t>
      </w:r>
      <w:r>
        <w:softHyphen/>
        <w:t>vägandena finns i avsnitt 13.1.1.</w:t>
      </w:r>
    </w:p>
    <w:p w14:paraId="5764CFA3" w14:textId="4DC38FB7" w:rsidR="0034465A" w:rsidRDefault="0034465A" w:rsidP="0034465A">
      <w:pPr>
        <w:pStyle w:val="Brdtextmedindrag"/>
      </w:pPr>
      <w:r>
        <w:t xml:space="preserve">Enligt </w:t>
      </w:r>
      <w:r>
        <w:rPr>
          <w:i/>
        </w:rPr>
        <w:t xml:space="preserve">första stycket </w:t>
      </w:r>
      <w:r>
        <w:t>ska en revisor eller särskild granskare genast rapportera till Finansinspektionen om han eller hon vid fullgörandet av sitt uppdrag i ett tjänstepensionsföretag får kännedom om vissa angivna för</w:t>
      </w:r>
      <w:r w:rsidR="00243D8A">
        <w:softHyphen/>
      </w:r>
      <w:r>
        <w:t>hållanden i företaget.</w:t>
      </w:r>
    </w:p>
    <w:p w14:paraId="517E7DE0" w14:textId="77777777" w:rsidR="0034465A" w:rsidRDefault="0034465A" w:rsidP="0034465A">
      <w:pPr>
        <w:pStyle w:val="Brdtextmedindrag"/>
      </w:pPr>
      <w:r>
        <w:t xml:space="preserve">Enligt </w:t>
      </w:r>
      <w:r>
        <w:rPr>
          <w:i/>
        </w:rPr>
        <w:t>andra stycket</w:t>
      </w:r>
      <w:r>
        <w:t xml:space="preserve"> gäller rapporteringsskyldigheten även vid full</w:t>
      </w:r>
      <w:r>
        <w:softHyphen/>
        <w:t>görande av uppdrag i tjänstepensionsföretagets moderföretag eller dotter</w:t>
      </w:r>
      <w:r>
        <w:softHyphen/>
        <w:t>företag eller ett företag som har en likartad förbindelse med tjänste</w:t>
      </w:r>
      <w:r>
        <w:softHyphen/>
        <w:t>pensionsföretaget.</w:t>
      </w:r>
    </w:p>
    <w:p w14:paraId="7CAFD629" w14:textId="77777777" w:rsidR="0034465A" w:rsidRDefault="0034465A" w:rsidP="0034465A">
      <w:pPr>
        <w:pStyle w:val="Rubrik4utannumrering"/>
      </w:pPr>
      <w:r>
        <w:t>10 §</w:t>
      </w:r>
    </w:p>
    <w:p w14:paraId="00B7D04B" w14:textId="77777777" w:rsidR="0034465A" w:rsidRDefault="0034465A" w:rsidP="0034465A">
      <w:pPr>
        <w:pStyle w:val="Brdtext"/>
      </w:pPr>
      <w:r>
        <w:t>I paragrafen finns bestämmelser om allmänt ombud vid konkurs. Para</w:t>
      </w:r>
      <w:r>
        <w:softHyphen/>
        <w:t>grafen motsvarar 17 kap. 14 § FRL. Övervägandena finns i avsnitt 13.1.1.</w:t>
      </w:r>
    </w:p>
    <w:p w14:paraId="26BE8837" w14:textId="7C66814A" w:rsidR="0034465A" w:rsidRDefault="0034465A" w:rsidP="001C3D5F">
      <w:pPr>
        <w:pStyle w:val="Brdtextmedindrag"/>
      </w:pPr>
      <w:r>
        <w:t xml:space="preserve">Enligt </w:t>
      </w:r>
      <w:r>
        <w:rPr>
          <w:i/>
        </w:rPr>
        <w:t xml:space="preserve">första stycket </w:t>
      </w:r>
      <w:r>
        <w:t>ska Finansinspektionen förordna ett allmänt ombud om ett tjänstepensionsföretag har försatts i konkurs. Det allmänna om</w:t>
      </w:r>
      <w:r w:rsidR="00243D8A">
        <w:softHyphen/>
      </w:r>
      <w:r>
        <w:t>budet ska delta i konkursboets förvaltning tillsammans med den eller de förvaltare som utses enligt konkurslagen och se till att försäkrings</w:t>
      </w:r>
      <w:r>
        <w:softHyphen/>
        <w:t>tagarna, de försäkrade och andra ersättningsberättigade omfattas av den förmåns</w:t>
      </w:r>
      <w:r w:rsidR="00243D8A">
        <w:softHyphen/>
      </w:r>
      <w:r>
        <w:t>rätt som följer med försäkringsavtalen (se författningskommen</w:t>
      </w:r>
      <w:r>
        <w:softHyphen/>
        <w:t>taren till 6 kap. 17 §).</w:t>
      </w:r>
    </w:p>
    <w:p w14:paraId="767C7DF2" w14:textId="037AE63A" w:rsidR="0034465A" w:rsidRDefault="0034465A" w:rsidP="0034465A">
      <w:pPr>
        <w:pStyle w:val="Brdtextmedindrag"/>
      </w:pPr>
      <w:r>
        <w:t xml:space="preserve">I </w:t>
      </w:r>
      <w:r>
        <w:rPr>
          <w:i/>
        </w:rPr>
        <w:t xml:space="preserve">andra </w:t>
      </w:r>
      <w:r w:rsidRPr="0014529B">
        <w:t>och</w:t>
      </w:r>
      <w:r>
        <w:rPr>
          <w:i/>
        </w:rPr>
        <w:t xml:space="preserve"> tredje styckena</w:t>
      </w:r>
      <w:r>
        <w:t xml:space="preserve"> finns bestämmelser om det allmänna om</w:t>
      </w:r>
      <w:r w:rsidR="00243D8A">
        <w:softHyphen/>
      </w:r>
      <w:r>
        <w:t>budets befogenheter.</w:t>
      </w:r>
    </w:p>
    <w:p w14:paraId="20F89BB3" w14:textId="77777777" w:rsidR="0034465A" w:rsidRDefault="0034465A" w:rsidP="0034465A">
      <w:pPr>
        <w:pStyle w:val="Brdtextmedindrag"/>
      </w:pPr>
      <w:r>
        <w:t xml:space="preserve">Enligt </w:t>
      </w:r>
      <w:r>
        <w:rPr>
          <w:i/>
        </w:rPr>
        <w:t xml:space="preserve">fjärde stycket </w:t>
      </w:r>
      <w:r>
        <w:t>gäller b</w:t>
      </w:r>
      <w:r w:rsidRPr="00455DA3">
        <w:t>estämmelserna i konkurslagen om arvode till konkursförvaltare också det allmänna ombudet</w:t>
      </w:r>
      <w:r>
        <w:t>.</w:t>
      </w:r>
    </w:p>
    <w:p w14:paraId="7C79D7BF" w14:textId="77777777" w:rsidR="0034465A" w:rsidRDefault="0034465A" w:rsidP="0034465A">
      <w:pPr>
        <w:pStyle w:val="Rubrik4utannumrering"/>
      </w:pPr>
      <w:r>
        <w:t>11 §</w:t>
      </w:r>
    </w:p>
    <w:p w14:paraId="6956C3A7" w14:textId="77777777" w:rsidR="0034465A" w:rsidRPr="003F6034" w:rsidRDefault="0034465A" w:rsidP="0034465A">
      <w:pPr>
        <w:pStyle w:val="Brdtext"/>
      </w:pPr>
      <w:r>
        <w:t>Paragrafen innehåller bestämmelser om krav på redogörelse för ett tjänste</w:t>
      </w:r>
      <w:r>
        <w:softHyphen/>
        <w:t>pensionsföretags förmåga att hantera ändrade ekonomiska förhållanden. Paragrafen motsvarar 17 kap. 16 § FRL. Övervägandena finns i avsnitt 13.1.1.</w:t>
      </w:r>
    </w:p>
    <w:p w14:paraId="409CD4E1" w14:textId="77777777" w:rsidR="0034465A" w:rsidRDefault="0034465A" w:rsidP="0034465A">
      <w:pPr>
        <w:pStyle w:val="Rubrik4utannumrering"/>
      </w:pPr>
      <w:r>
        <w:t>12 §</w:t>
      </w:r>
    </w:p>
    <w:p w14:paraId="5B9F9534" w14:textId="77777777" w:rsidR="0034465A" w:rsidRDefault="0034465A" w:rsidP="0034465A">
      <w:pPr>
        <w:pStyle w:val="Brdtext"/>
      </w:pPr>
      <w:r>
        <w:t>Paragrafen innehåller bestämmelser om befogenhet för Finansinspek</w:t>
      </w:r>
      <w:r>
        <w:softHyphen/>
        <w:t>tionen att besluta om ett tillägg till det riskkänsliga kapitalkravet för ett tjänstepensionsföretag (kapitaltillägg). Paragrafen motsvarar 17 kap. 24 § FRL. Övervägandena finns i avsnitt 13.1.2.</w:t>
      </w:r>
    </w:p>
    <w:p w14:paraId="142BC116" w14:textId="77777777" w:rsidR="0034465A" w:rsidRDefault="0034465A" w:rsidP="0034465A">
      <w:pPr>
        <w:pStyle w:val="Brdtextmedindrag"/>
      </w:pPr>
      <w:r>
        <w:rPr>
          <w:i/>
        </w:rPr>
        <w:t xml:space="preserve">Punkt 1 </w:t>
      </w:r>
      <w:r>
        <w:t>motsvarar 17 kap. 24 § 1 FRL. Den behandlar kapitaltillägg på den grunden att ett tjänstepensions</w:t>
      </w:r>
      <w:r>
        <w:softHyphen/>
        <w:t xml:space="preserve">företags riskprofil avviker </w:t>
      </w:r>
      <w:r w:rsidRPr="00BC320A">
        <w:t>väsentligt från de</w:t>
      </w:r>
      <w:r>
        <w:t xml:space="preserve"> </w:t>
      </w:r>
      <w:r w:rsidRPr="00BC320A">
        <w:t>antaganden som ligger till grund för beräkningen av</w:t>
      </w:r>
      <w:r>
        <w:t xml:space="preserve"> det risk</w:t>
      </w:r>
      <w:r>
        <w:softHyphen/>
        <w:t>känsliga kapitalkravet enligt 8 kap. 1–6 §§. En bestämmelse om hur ett sådant kapitaltillägg ska beräknas finns i 13 § första stycket.</w:t>
      </w:r>
    </w:p>
    <w:p w14:paraId="6D9B309F" w14:textId="77777777" w:rsidR="0034465A" w:rsidRDefault="0034465A" w:rsidP="0034465A">
      <w:pPr>
        <w:pStyle w:val="Brdtextmedindrag"/>
      </w:pPr>
      <w:r>
        <w:rPr>
          <w:i/>
        </w:rPr>
        <w:t xml:space="preserve">Punkt 2 </w:t>
      </w:r>
      <w:r>
        <w:t xml:space="preserve">motsvarar 17 kap. 24 § 4 FRL. Den behandlar kapitaltillägg på den grunden att </w:t>
      </w:r>
      <w:r w:rsidRPr="00BC320A">
        <w:t>företagets företagsstyrningssystem avviker väsentligt från</w:t>
      </w:r>
      <w:r>
        <w:t xml:space="preserve"> kraven</w:t>
      </w:r>
      <w:r w:rsidRPr="00BC320A">
        <w:t xml:space="preserve"> i </w:t>
      </w:r>
      <w:r>
        <w:t>9 kap.</w:t>
      </w:r>
      <w:r w:rsidRPr="00BC320A">
        <w:t xml:space="preserve"> 1</w:t>
      </w:r>
      <w:r>
        <w:t> §</w:t>
      </w:r>
      <w:r w:rsidRPr="00BC320A">
        <w:t>, samtidigt som avvikelserna medför att</w:t>
      </w:r>
      <w:r>
        <w:t xml:space="preserve"> </w:t>
      </w:r>
      <w:r w:rsidRPr="00BC320A">
        <w:t>företaget inte kan garantera en korrekt identifiering,</w:t>
      </w:r>
      <w:r>
        <w:t xml:space="preserve"> </w:t>
      </w:r>
      <w:r w:rsidRPr="00BC320A">
        <w:t xml:space="preserve">mätning, övervakning, hantering </w:t>
      </w:r>
      <w:r w:rsidRPr="00BC320A">
        <w:lastRenderedPageBreak/>
        <w:t>och rapportering av de risker</w:t>
      </w:r>
      <w:r>
        <w:t xml:space="preserve"> </w:t>
      </w:r>
      <w:r w:rsidRPr="00BC320A">
        <w:t>som företaget exponeras för eller kan komma att bli exponerat</w:t>
      </w:r>
      <w:r>
        <w:t xml:space="preserve"> </w:t>
      </w:r>
      <w:r w:rsidRPr="00BC320A">
        <w:t>för och det är osannolikt att bristerna kan åtgärdas inom</w:t>
      </w:r>
      <w:r>
        <w:t xml:space="preserve"> </w:t>
      </w:r>
      <w:r w:rsidRPr="00BC320A">
        <w:t>skälig tid.</w:t>
      </w:r>
      <w:r>
        <w:t xml:space="preserve"> En bestämmelse om hur ett sådant kapitaltillägg ska beräknas finns i 13 § andra stycket. </w:t>
      </w:r>
    </w:p>
    <w:p w14:paraId="75A53679" w14:textId="77777777" w:rsidR="0034465A" w:rsidRDefault="0034465A" w:rsidP="0034465A">
      <w:pPr>
        <w:pStyle w:val="Brdtextmedindrag"/>
      </w:pPr>
      <w:r>
        <w:t>I 16 § finns bestämmelser om omprövning av beslut om kapitaltillägg.</w:t>
      </w:r>
    </w:p>
    <w:p w14:paraId="5E27C3C1" w14:textId="77777777" w:rsidR="0034465A" w:rsidRPr="00243D8A" w:rsidRDefault="0034465A" w:rsidP="00AA5B6B">
      <w:pPr>
        <w:pStyle w:val="Rubrik4utannumrering"/>
      </w:pPr>
      <w:r w:rsidRPr="00F53204">
        <w:t>13 §</w:t>
      </w:r>
    </w:p>
    <w:p w14:paraId="368DB06F" w14:textId="77777777" w:rsidR="0034465A" w:rsidRDefault="0034465A" w:rsidP="0034465A">
      <w:pPr>
        <w:pStyle w:val="Brdtext"/>
      </w:pPr>
      <w:r>
        <w:t>Paragrafen innehåller bestämmelser om beräkningen av kapitaltillägg som beslutas enligt 12 §. Paragrafen motsvarar 17 kap. 25 § FRL. Övervägan</w:t>
      </w:r>
      <w:r>
        <w:softHyphen/>
        <w:t>dena finns i avsnitt 14.1.2.</w:t>
      </w:r>
    </w:p>
    <w:p w14:paraId="74B66CAF" w14:textId="77777777" w:rsidR="0034465A" w:rsidRDefault="0034465A" w:rsidP="0034465A">
      <w:pPr>
        <w:pStyle w:val="Brdtextmedindrag"/>
      </w:pPr>
      <w:r>
        <w:t xml:space="preserve">I </w:t>
      </w:r>
      <w:r>
        <w:rPr>
          <w:i/>
        </w:rPr>
        <w:t xml:space="preserve">första stycket </w:t>
      </w:r>
      <w:r>
        <w:t xml:space="preserve">regleras beräkningen av ett sådant kapitaltillägg som avses i 12 § 1. I </w:t>
      </w:r>
      <w:r>
        <w:rPr>
          <w:i/>
        </w:rPr>
        <w:t xml:space="preserve">andra stycket </w:t>
      </w:r>
      <w:r>
        <w:t>regleras beräkningen av kapitaltillägg enligt 12 § 2.</w:t>
      </w:r>
    </w:p>
    <w:p w14:paraId="15747807" w14:textId="77777777" w:rsidR="0034465A" w:rsidRDefault="0034465A" w:rsidP="0034465A">
      <w:pPr>
        <w:pStyle w:val="Rubrik4utannumrering"/>
      </w:pPr>
      <w:r>
        <w:t>14 §</w:t>
      </w:r>
    </w:p>
    <w:p w14:paraId="302D6129" w14:textId="77777777" w:rsidR="0034465A" w:rsidRPr="00A6346E" w:rsidRDefault="0034465A" w:rsidP="0034465A">
      <w:pPr>
        <w:pStyle w:val="Brdtextmedindrag"/>
        <w:ind w:firstLine="0"/>
      </w:pPr>
      <w:r>
        <w:t>Paragrafen reglerar</w:t>
      </w:r>
      <w:r w:rsidDel="00ED382A">
        <w:t xml:space="preserve"> </w:t>
      </w:r>
      <w:r>
        <w:t>ett tjänstepensionsföretags riskkänsliga kapitalkrav efter beslut om kapitaltillägg. Paragrafen motsvarar 17 kap. 26 § FRL. Övervägandena finns i avsnitt 13.1.2.</w:t>
      </w:r>
    </w:p>
    <w:p w14:paraId="57F539B6" w14:textId="77777777" w:rsidR="0034465A" w:rsidRPr="00A6346E" w:rsidRDefault="0034465A" w:rsidP="0034465A">
      <w:pPr>
        <w:pStyle w:val="Brdtextmedindrag"/>
      </w:pPr>
      <w:r>
        <w:t>Efter ett beslut om kapitaltillägg utgörs det riskkänsliga kapitalkravet av summan av kapitaltillägget och det riskkänsliga kapitalkravet beräknat enligt bestämmelserna i 8 kap.</w:t>
      </w:r>
      <w:r w:rsidDel="00787BC5">
        <w:t xml:space="preserve"> </w:t>
      </w:r>
    </w:p>
    <w:p w14:paraId="75B3D075" w14:textId="77777777" w:rsidR="0034465A" w:rsidRDefault="0034465A" w:rsidP="0034465A">
      <w:pPr>
        <w:pStyle w:val="Rubrik4utannumrering"/>
      </w:pPr>
      <w:r>
        <w:t>15 §</w:t>
      </w:r>
    </w:p>
    <w:p w14:paraId="0E511470" w14:textId="77777777" w:rsidR="0034465A" w:rsidRDefault="0034465A" w:rsidP="0034465A">
      <w:pPr>
        <w:pStyle w:val="Brdtext"/>
      </w:pPr>
      <w:r>
        <w:t>Paragrafen innebär att Finansinspektionen ska förelägga ett tjänste</w:t>
      </w:r>
      <w:r>
        <w:softHyphen/>
        <w:t>pensionsföretag att vidta rättelse av de brister som föranlett ett beslut om kapitaltillägg enligt 12 § 2. Paragrafen motsvarar 17 kap. 27 § FRL. Över</w:t>
      </w:r>
      <w:r>
        <w:softHyphen/>
        <w:t>vägandena finns i avsnitt 13.1.2.</w:t>
      </w:r>
    </w:p>
    <w:p w14:paraId="5789D0F2" w14:textId="77777777" w:rsidR="0034465A" w:rsidRDefault="0034465A" w:rsidP="0034465A">
      <w:pPr>
        <w:pStyle w:val="Rubrik4utannumrering"/>
      </w:pPr>
      <w:r>
        <w:t>16 §</w:t>
      </w:r>
    </w:p>
    <w:p w14:paraId="5D21BFF6" w14:textId="77777777" w:rsidR="0034465A" w:rsidRDefault="0034465A" w:rsidP="0034465A">
      <w:pPr>
        <w:pStyle w:val="Brdtext"/>
      </w:pPr>
      <w:r>
        <w:t>I paragrafen finns bestämmelser om omprövning av beslut om kapital</w:t>
      </w:r>
      <w:r>
        <w:softHyphen/>
        <w:t>tillägg. Paragrafen motsvarar 17 kap. 28 § FRL. Övervägandena finns i avsnitt 13.1.2.</w:t>
      </w:r>
    </w:p>
    <w:p w14:paraId="72CE175B" w14:textId="77777777" w:rsidR="0034465A" w:rsidRPr="003F6034" w:rsidRDefault="0034465A" w:rsidP="0034465A">
      <w:pPr>
        <w:pStyle w:val="Brdtextmedindrag"/>
      </w:pPr>
      <w:r w:rsidRPr="00455DA3">
        <w:t>Ett beslut om kapitaltillägg ska omprövas minst en gång</w:t>
      </w:r>
      <w:r w:rsidRPr="006D59CD">
        <w:t xml:space="preserve"> </w:t>
      </w:r>
      <w:r w:rsidRPr="00455DA3">
        <w:t>per år. Beslutet ska ändras när de förhållanden som låg till</w:t>
      </w:r>
      <w:r>
        <w:t xml:space="preserve"> </w:t>
      </w:r>
      <w:r w:rsidRPr="00455DA3">
        <w:t>grund för beslutet har ändrats.</w:t>
      </w:r>
    </w:p>
    <w:p w14:paraId="6762F9D7" w14:textId="77777777" w:rsidR="0034465A" w:rsidRDefault="0034465A" w:rsidP="0034465A">
      <w:pPr>
        <w:pStyle w:val="Rubrik4utannumrering"/>
      </w:pPr>
      <w:r>
        <w:t>17 §</w:t>
      </w:r>
    </w:p>
    <w:p w14:paraId="5B1789A4" w14:textId="77777777" w:rsidR="0034465A" w:rsidRPr="00C23063" w:rsidRDefault="0034465A" w:rsidP="0034465A">
      <w:pPr>
        <w:pStyle w:val="Brdtext"/>
      </w:pPr>
      <w:r>
        <w:t>I paragrafen regleras tjänstepensionsföretagens avgiftsskyldighet mot Finansinspektionen och Statistiska centralbyrån. Bestämmelserna om</w:t>
      </w:r>
      <w:r>
        <w:softHyphen/>
        <w:t>fattar såväl årliga avgifter som avgifter av engångskaraktär, såsom avgifter för prövning av ansökan om tillstånd enligt 2 kap. Paragrafen motsvarar 17 kap. 29 § FRL. Övervägandena finns i avsnitt 13.1.1.</w:t>
      </w:r>
    </w:p>
    <w:p w14:paraId="31083EEE" w14:textId="77777777" w:rsidR="0034465A" w:rsidRDefault="0034465A" w:rsidP="0034465A">
      <w:pPr>
        <w:pStyle w:val="Rubrik4utannumrering"/>
      </w:pPr>
      <w:r>
        <w:t>18 §</w:t>
      </w:r>
    </w:p>
    <w:p w14:paraId="24630EF3" w14:textId="4404EFAE" w:rsidR="0034465A" w:rsidRDefault="0034465A" w:rsidP="0034465A">
      <w:pPr>
        <w:pStyle w:val="Brdtext"/>
      </w:pPr>
      <w:r>
        <w:t>Paragrafen</w:t>
      </w:r>
      <w:r w:rsidDel="007F2D52">
        <w:t xml:space="preserve"> </w:t>
      </w:r>
      <w:r>
        <w:t>innehåller bemyndiganden för regeringen eller den myndighet som regeringen bestämmer att meddela föreskrifter</w:t>
      </w:r>
      <w:r w:rsidR="005709E2">
        <w:t xml:space="preserve"> </w:t>
      </w:r>
      <w:r w:rsidR="005709E2" w:rsidRPr="005709E2">
        <w:t>samt en upplysnings</w:t>
      </w:r>
      <w:r w:rsidR="005709E2">
        <w:softHyphen/>
      </w:r>
      <w:r w:rsidR="005709E2" w:rsidRPr="005709E2">
        <w:t>bestämmelse angående verkställighetsföreskrifter</w:t>
      </w:r>
      <w:r>
        <w:t>. Övervägandena finns i avsnitt 13.1.1.</w:t>
      </w:r>
    </w:p>
    <w:p w14:paraId="074135A1" w14:textId="77777777" w:rsidR="0034465A" w:rsidRDefault="0034465A" w:rsidP="0034465A">
      <w:pPr>
        <w:pStyle w:val="Brdtextmedindrag"/>
      </w:pPr>
      <w:r w:rsidRPr="000820FE">
        <w:lastRenderedPageBreak/>
        <w:t xml:space="preserve">Bemyndigandet i </w:t>
      </w:r>
      <w:r>
        <w:rPr>
          <w:i/>
        </w:rPr>
        <w:t xml:space="preserve">första stycket 1 </w:t>
      </w:r>
      <w:r w:rsidRPr="000820FE">
        <w:t xml:space="preserve">avser </w:t>
      </w:r>
      <w:r>
        <w:t>ett tjänstepensionsföretags upp</w:t>
      </w:r>
      <w:r>
        <w:softHyphen/>
        <w:t>lysningsskyldighet enligt 5 §. Det gör det möjligt att meddela föreskrifter om t.ex. periodisk rapportering. Med stöd av bemyndigandet kan artikel 50 a–d och f i andra tjänstepensionsdirektivet delvis genomföras. Bemyn</w:t>
      </w:r>
      <w:r>
        <w:softHyphen/>
        <w:t>digandet motsvarar delvis 17 kap. 30 § andra stycket FRL.</w:t>
      </w:r>
    </w:p>
    <w:p w14:paraId="6BB3218D" w14:textId="77777777" w:rsidR="0034465A" w:rsidRPr="00A6346E" w:rsidRDefault="0034465A" w:rsidP="0034465A">
      <w:pPr>
        <w:pStyle w:val="Brdtextmedindrag"/>
      </w:pPr>
      <w:r>
        <w:t xml:space="preserve">Bemyndigandet i </w:t>
      </w:r>
      <w:r>
        <w:rPr>
          <w:i/>
        </w:rPr>
        <w:t>första stycket 2</w:t>
      </w:r>
      <w:r>
        <w:t xml:space="preserve"> ger regeringen eller den myndighet som regeringen bestämmer rätt att meddela föreskrifter om att vissa upp</w:t>
      </w:r>
      <w:r>
        <w:softHyphen/>
        <w:t>gifter som enligt upplysningsskyldigheten i 5 § ska lämnas till Finans</w:t>
      </w:r>
      <w:r>
        <w:softHyphen/>
        <w:t>inspektionen i stället ska lämnas till Statistiska centralbyrån.</w:t>
      </w:r>
    </w:p>
    <w:p w14:paraId="521B03AD" w14:textId="77777777" w:rsidR="0034465A" w:rsidRDefault="0034465A" w:rsidP="0034465A">
      <w:pPr>
        <w:pStyle w:val="Brdtextmedindrag"/>
      </w:pPr>
      <w:r w:rsidRPr="000820FE">
        <w:t xml:space="preserve">Bemyndigandet i </w:t>
      </w:r>
      <w:r>
        <w:rPr>
          <w:i/>
        </w:rPr>
        <w:t xml:space="preserve">andra stycket </w:t>
      </w:r>
      <w:r>
        <w:t>ger regeringen rätt att meddela före</w:t>
      </w:r>
      <w:r>
        <w:softHyphen/>
        <w:t>skrifter om sådana avgifter som får tas ut av tjänstepensionsföretag enligt 17 §. Det motsvarar 17 kap. 30 § första stycket FRL.</w:t>
      </w:r>
    </w:p>
    <w:p w14:paraId="7168DB96" w14:textId="0C20FF76" w:rsidR="0034465A" w:rsidRDefault="0034465A" w:rsidP="0034465A">
      <w:pPr>
        <w:pStyle w:val="Brdtextmedindrag"/>
      </w:pPr>
      <w:r>
        <w:t xml:space="preserve">I </w:t>
      </w:r>
      <w:r>
        <w:rPr>
          <w:i/>
        </w:rPr>
        <w:t>tredje stycket</w:t>
      </w:r>
      <w:r>
        <w:t xml:space="preserve"> finns en upplysning om att regeringen eller den myndig</w:t>
      </w:r>
      <w:r>
        <w:softHyphen/>
        <w:t>het som regeringen bestämmer kan meddela föreskrifter om hur upp</w:t>
      </w:r>
      <w:r>
        <w:softHyphen/>
        <w:t>lys</w:t>
      </w:r>
      <w:r w:rsidR="006403FF">
        <w:softHyphen/>
      </w:r>
      <w:r>
        <w:t>ningar ska lämnas enligt 5 §.</w:t>
      </w:r>
    </w:p>
    <w:p w14:paraId="5EBCFE3B" w14:textId="77777777" w:rsidR="0034465A" w:rsidRDefault="0034465A" w:rsidP="001C3D5F">
      <w:pPr>
        <w:pStyle w:val="Rubrik4utannumrering"/>
      </w:pPr>
      <w:r>
        <w:t xml:space="preserve">15 kap. </w:t>
      </w:r>
      <w:r w:rsidRPr="00945872">
        <w:t>Ingripanden och andra åtgärder</w:t>
      </w:r>
    </w:p>
    <w:p w14:paraId="1371F747" w14:textId="77777777" w:rsidR="0034465A" w:rsidRDefault="0034465A" w:rsidP="0034465A">
      <w:pPr>
        <w:pStyle w:val="Rubrik4utannumrering"/>
        <w:spacing w:before="0"/>
      </w:pPr>
      <w:r>
        <w:t>1 §</w:t>
      </w:r>
    </w:p>
    <w:p w14:paraId="16280A1B" w14:textId="77777777" w:rsidR="0034465A" w:rsidRDefault="0034465A" w:rsidP="0034465A">
      <w:pPr>
        <w:pStyle w:val="Brdtext"/>
      </w:pPr>
      <w:r>
        <w:t>I paragrafen finns bestämmelser om när Finansinspektionen ska ingripa mot ett tjänstepensionsföretag. Paragrafen genomför artikel 11.10 tredje meningen och, tillsammans med 2 §, artikel 48.2 i andra tjänstepen</w:t>
      </w:r>
      <w:r>
        <w:softHyphen/>
        <w:t>sions</w:t>
      </w:r>
      <w:r>
        <w:softHyphen/>
        <w:t>direktivet.</w:t>
      </w:r>
      <w:r w:rsidDel="001D3A51">
        <w:t xml:space="preserve"> </w:t>
      </w:r>
      <w:r>
        <w:t>Första stycket motsvarar 18 kap. 1 § FRL och andra stycket motsvarar 18 kap. 9 § FRL och 71 § sjätte stycket UFL. Över</w:t>
      </w:r>
      <w:r>
        <w:softHyphen/>
        <w:t>vägandena finns i avsnitt 13.2.1.</w:t>
      </w:r>
    </w:p>
    <w:p w14:paraId="191860D6" w14:textId="77777777" w:rsidR="0034465A" w:rsidRDefault="0034465A" w:rsidP="001C3D5F">
      <w:pPr>
        <w:pStyle w:val="Brdtextmedindrag"/>
      </w:pPr>
      <w:r>
        <w:t xml:space="preserve">Att ingripande enligt </w:t>
      </w:r>
      <w:r w:rsidRPr="00EF5752">
        <w:rPr>
          <w:i/>
        </w:rPr>
        <w:t>första stycket</w:t>
      </w:r>
      <w:r>
        <w:t xml:space="preserve"> ska ske vid överträdelser av andra författningar än denna lag som reglerar ett tjänstepensionsföretags verk</w:t>
      </w:r>
      <w:r>
        <w:softHyphen/>
        <w:t>samhet innebär bl.a. att Finansinspektionen ska ingripa vid överträdelser av bestämmelser i försäkringsrörelselagen som gäller för tjänstepensions</w:t>
      </w:r>
      <w:r>
        <w:softHyphen/>
        <w:t>företag enligt hänvisningar i denna lag.</w:t>
      </w:r>
    </w:p>
    <w:p w14:paraId="5747BFF7" w14:textId="77777777" w:rsidR="0034465A" w:rsidRDefault="0034465A" w:rsidP="0034465A">
      <w:pPr>
        <w:pStyle w:val="Brdtextmedindrag"/>
      </w:pPr>
      <w:r>
        <w:t xml:space="preserve">Enligt </w:t>
      </w:r>
      <w:r w:rsidRPr="00EF5752">
        <w:rPr>
          <w:i/>
        </w:rPr>
        <w:t>andra stycket</w:t>
      </w:r>
      <w:r>
        <w:t xml:space="preserve"> ska Finansinspektionen ingripa med de åtgärder som behövs om ett tjänstepensionsföretag som driver gränsöverskridande verksamhet överträder bl.a. den social- och arbetsmarknadslagstiftning som gäller i det land inom EES där verksamheten drivs och företaget inte har rättat sig efter ett föreläggande från inspektionen eller behörig</w:t>
      </w:r>
      <w:r w:rsidDel="00B239F9">
        <w:t xml:space="preserve"> </w:t>
      </w:r>
      <w:r>
        <w:t>myndighet i det landet. I 1 kap. 5 § 1 anges vad som avses med behörig myndighet.</w:t>
      </w:r>
    </w:p>
    <w:p w14:paraId="769C58D8" w14:textId="77777777" w:rsidR="0034465A" w:rsidRDefault="0034465A" w:rsidP="0034465A">
      <w:pPr>
        <w:pStyle w:val="Rubrik4utannumrering"/>
      </w:pPr>
      <w:r>
        <w:t>2 §</w:t>
      </w:r>
    </w:p>
    <w:p w14:paraId="670948CF" w14:textId="77777777" w:rsidR="0034465A" w:rsidRDefault="0034465A" w:rsidP="0034465A">
      <w:pPr>
        <w:pStyle w:val="Brdtext"/>
      </w:pPr>
      <w:r>
        <w:t>I paragrafen regleras hur Finansinspektionen ska ingripa mot ett tjänste</w:t>
      </w:r>
      <w:r>
        <w:softHyphen/>
        <w:t>pensionsföretag. Paragrafen genomför, tillsammans med 1 §, artikel 48.2, tillsammans med 10 §, artikel 48.6 och, tillsammans med 25 §, artikel 49.3 i andra tjänstepensionsdirektivet.</w:t>
      </w:r>
      <w:r w:rsidRPr="00FC3767">
        <w:t xml:space="preserve"> </w:t>
      </w:r>
      <w:r>
        <w:t>Paragrafen motsvarar 18 kap. 2 § FRL. Övervägandena finns i avsnitt 13.2.2.</w:t>
      </w:r>
    </w:p>
    <w:p w14:paraId="6A3B0E3B" w14:textId="77777777" w:rsidR="0034465A" w:rsidRDefault="0034465A" w:rsidP="0034465A">
      <w:pPr>
        <w:pStyle w:val="Brdtextmedindrag"/>
      </w:pPr>
      <w:r>
        <w:t xml:space="preserve">Enligt </w:t>
      </w:r>
      <w:r>
        <w:rPr>
          <w:i/>
        </w:rPr>
        <w:t xml:space="preserve">första stycket </w:t>
      </w:r>
      <w:r>
        <w:t xml:space="preserve">får Finansinspektionen ingripa genom beslut om föreläggande om rättelse, genom förbud att verkställa beslut eller genom anmärkning. </w:t>
      </w:r>
    </w:p>
    <w:p w14:paraId="769DCFE3" w14:textId="77777777" w:rsidR="0034465A" w:rsidRDefault="0034465A" w:rsidP="0034465A">
      <w:pPr>
        <w:pStyle w:val="Brdtextmedindrag"/>
      </w:pPr>
      <w:r>
        <w:t xml:space="preserve">I </w:t>
      </w:r>
      <w:r w:rsidRPr="003F0241">
        <w:rPr>
          <w:i/>
        </w:rPr>
        <w:t>andra stycket</w:t>
      </w:r>
      <w:r>
        <w:t xml:space="preserve"> hänvisas till bestämmelserna i 10 § om Finansinspek</w:t>
      </w:r>
      <w:r>
        <w:softHyphen/>
        <w:t xml:space="preserve">tionens befogenhet att </w:t>
      </w:r>
      <w:r w:rsidRPr="00F9170A">
        <w:t>begränsa ett</w:t>
      </w:r>
      <w:r>
        <w:t xml:space="preserve"> tjänstepensions</w:t>
      </w:r>
      <w:r w:rsidRPr="00F9170A">
        <w:t>företags förfoganderätt eller förbjuda företaget</w:t>
      </w:r>
      <w:r>
        <w:t xml:space="preserve"> </w:t>
      </w:r>
      <w:r w:rsidRPr="00F9170A">
        <w:t>att förfoga över sina tillgångar i Sverige.</w:t>
      </w:r>
    </w:p>
    <w:p w14:paraId="1F3D2B3B" w14:textId="5E918D60" w:rsidR="0034465A" w:rsidRDefault="0034465A" w:rsidP="0034465A">
      <w:pPr>
        <w:pStyle w:val="Brdtextmedindrag"/>
      </w:pPr>
      <w:r>
        <w:lastRenderedPageBreak/>
        <w:t xml:space="preserve">Enligt </w:t>
      </w:r>
      <w:r>
        <w:rPr>
          <w:i/>
        </w:rPr>
        <w:t xml:space="preserve">tredje stycket </w:t>
      </w:r>
      <w:r>
        <w:t>ska Finansinspektionen återkalla ett tjänste</w:t>
      </w:r>
      <w:r>
        <w:softHyphen/>
        <w:t>pensionsföretags tillstånd om en överträdelse är allvarlig. Om det är till</w:t>
      </w:r>
      <w:r>
        <w:softHyphen/>
        <w:t>räckligt får varning meddelas.</w:t>
      </w:r>
      <w:r w:rsidRPr="003D7371">
        <w:t xml:space="preserve"> </w:t>
      </w:r>
      <w:r>
        <w:t>I 11–14 §§ finns ytterligare bestämmel</w:t>
      </w:r>
      <w:r>
        <w:softHyphen/>
        <w:t>ser om återkallelse av tillstånd.</w:t>
      </w:r>
    </w:p>
    <w:p w14:paraId="08B04257" w14:textId="77777777" w:rsidR="0034465A" w:rsidRPr="00FC6333" w:rsidRDefault="0034465A" w:rsidP="00AA5B6B">
      <w:pPr>
        <w:pStyle w:val="Rubrik4utannumrering"/>
      </w:pPr>
      <w:r w:rsidRPr="00F53204">
        <w:t>3 §</w:t>
      </w:r>
    </w:p>
    <w:p w14:paraId="6CEDB727" w14:textId="77777777" w:rsidR="0034465A" w:rsidRDefault="0034465A" w:rsidP="001C3D5F">
      <w:pPr>
        <w:pStyle w:val="Brdtext"/>
      </w:pPr>
      <w:r>
        <w:t>Paragrafen innehåller bestämmelser om omständigheter som ska beaktas vid val av ingripande. Den är utformad efter förebild av 18 kap. 3 § första stycket och 3 a § FRL. Övervägan</w:t>
      </w:r>
      <w:r>
        <w:softHyphen/>
        <w:t>dena finns i avsnitt 13.2.2.</w:t>
      </w:r>
    </w:p>
    <w:p w14:paraId="7698522B" w14:textId="77777777" w:rsidR="0034465A" w:rsidRDefault="0034465A" w:rsidP="0034465A">
      <w:pPr>
        <w:pStyle w:val="Brdtextmedindrag"/>
      </w:pPr>
      <w:r>
        <w:t xml:space="preserve">Utgångspunkten är att alla relevanta omständigheter ska beaktas. I </w:t>
      </w:r>
      <w:r>
        <w:rPr>
          <w:i/>
        </w:rPr>
        <w:t>första stycket</w:t>
      </w:r>
      <w:r>
        <w:t xml:space="preserve"> finns en uppräkning av omständigheter som typiskt sett är relevanta och som kan påverka valet av ingripande i både förmildrande och för</w:t>
      </w:r>
      <w:r>
        <w:softHyphen/>
        <w:t>svårande riktning. Uppräkningen är inte uttömmande utan även andra omständigheter kan beaktas.</w:t>
      </w:r>
    </w:p>
    <w:p w14:paraId="4C953754" w14:textId="77777777" w:rsidR="0034465A" w:rsidRDefault="0034465A" w:rsidP="001C3D5F">
      <w:pPr>
        <w:pStyle w:val="Brdtextmedindrag"/>
      </w:pPr>
      <w:r>
        <w:t xml:space="preserve">I </w:t>
      </w:r>
      <w:r>
        <w:rPr>
          <w:i/>
        </w:rPr>
        <w:t>andra stycket</w:t>
      </w:r>
      <w:r>
        <w:t xml:space="preserve"> anges att tidigare överträdelser ska beaktas i försvårande riktning. Särskild vikt bör fästas vid om ny överträdelse avser samma bestämmelser som en tidigare överträdelse, eller på annat sätt kan sägas vara av samma art.</w:t>
      </w:r>
    </w:p>
    <w:p w14:paraId="13786729" w14:textId="6121A1FF" w:rsidR="0034465A" w:rsidRDefault="0034465A" w:rsidP="001C3D5F">
      <w:pPr>
        <w:pStyle w:val="Brdtextmedindrag"/>
      </w:pPr>
      <w:r>
        <w:rPr>
          <w:rFonts w:eastAsiaTheme="minorHAnsi"/>
        </w:rPr>
        <w:t xml:space="preserve">Enligt </w:t>
      </w:r>
      <w:r>
        <w:rPr>
          <w:rFonts w:ascii="TimesNewRomanPS-ItalicMT" w:eastAsiaTheme="minorHAnsi" w:hAnsi="TimesNewRomanPS-ItalicMT" w:cs="TimesNewRomanPS-ItalicMT"/>
          <w:i/>
          <w:iCs/>
        </w:rPr>
        <w:t xml:space="preserve">tredje stycket </w:t>
      </w:r>
      <w:r>
        <w:rPr>
          <w:rFonts w:eastAsiaTheme="minorHAnsi"/>
        </w:rPr>
        <w:t>ska det i förmildrande riktning beaktas om tjänste</w:t>
      </w:r>
      <w:r>
        <w:rPr>
          <w:rFonts w:eastAsiaTheme="minorHAnsi"/>
        </w:rPr>
        <w:softHyphen/>
        <w:t>pensionsföretaget i väsentlig utsträckning genom aktivt samarbete har underlättat Finansinspektionens utredning och om företaget snabbt upp</w:t>
      </w:r>
      <w:r>
        <w:rPr>
          <w:rFonts w:eastAsiaTheme="minorHAnsi"/>
        </w:rPr>
        <w:softHyphen/>
        <w:t>hört med överträdelsen sedan den anmälts till eller påtalats av inspek</w:t>
      </w:r>
      <w:r>
        <w:rPr>
          <w:rFonts w:eastAsiaTheme="minorHAnsi"/>
        </w:rPr>
        <w:softHyphen/>
        <w:t>tionen. För att bestämmelsen ska vara tillämplig bör det krävas att före</w:t>
      </w:r>
      <w:r>
        <w:rPr>
          <w:rFonts w:eastAsiaTheme="minorHAnsi"/>
        </w:rPr>
        <w:softHyphen/>
        <w:t>taget självmant för fram viktig information som Finansinspektionen inte redan förfogar över, och att det när anmälan görs eller uppgifter lämnas upphört eller snarast upphör med överträdelsen. Att rättelse görs kan alltså föranleda antingen att ingripande underlåts enligt 4 § eller beaktas vid tillämpningen av denna bestämmelse. Frågan om förekomsten av en snabb rättelse ska medföra att Finansinspektionen avstår från ett ingripande, eller att det blir av mindre allvarlig art, får bedömas i det enskilda fallet. Finans</w:t>
      </w:r>
      <w:r w:rsidR="00FC6333">
        <w:rPr>
          <w:rFonts w:eastAsiaTheme="minorHAnsi"/>
        </w:rPr>
        <w:softHyphen/>
      </w:r>
      <w:r>
        <w:rPr>
          <w:rFonts w:eastAsiaTheme="minorHAnsi"/>
        </w:rPr>
        <w:t>inspektionen bör dock först pröva om det finns skäl att avstå från ingrip</w:t>
      </w:r>
      <w:r w:rsidR="00FC6333">
        <w:rPr>
          <w:rFonts w:eastAsiaTheme="minorHAnsi"/>
        </w:rPr>
        <w:softHyphen/>
      </w:r>
      <w:r>
        <w:rPr>
          <w:rFonts w:eastAsiaTheme="minorHAnsi"/>
        </w:rPr>
        <w:t>ande. Om detta inte är fallet bör rättelsen kunna beaktas genom tillämpning av denna bestämmelse.</w:t>
      </w:r>
    </w:p>
    <w:p w14:paraId="0D1A5AFA" w14:textId="77777777" w:rsidR="0034465A" w:rsidRDefault="0034465A" w:rsidP="0034465A">
      <w:pPr>
        <w:pStyle w:val="Rubrik4utannumrering"/>
      </w:pPr>
      <w:r>
        <w:t>4 §</w:t>
      </w:r>
    </w:p>
    <w:p w14:paraId="4720DC72" w14:textId="77777777" w:rsidR="0034465A" w:rsidRDefault="0034465A" w:rsidP="001C3D5F">
      <w:pPr>
        <w:pStyle w:val="Brdtext"/>
      </w:pPr>
      <w:r>
        <w:t>Paragrafen ger Finansinspektionen möjlighet att avstå från ingripande i ett enskilt fall om angivna förutsättningar är uppfyllda. Den är utformad efter förebild av 18 kap. 3 § andra stycket FRL. Övervägandena finns i avsnitt 13.2.2.</w:t>
      </w:r>
    </w:p>
    <w:p w14:paraId="52B5E106" w14:textId="77777777" w:rsidR="0034465A" w:rsidRDefault="0034465A" w:rsidP="0034465A">
      <w:pPr>
        <w:pStyle w:val="Rubrik4utannumrering"/>
      </w:pPr>
      <w:r>
        <w:t>5 §</w:t>
      </w:r>
    </w:p>
    <w:p w14:paraId="26867454" w14:textId="62508BAD" w:rsidR="0034465A" w:rsidRDefault="0034465A" w:rsidP="001C3D5F">
      <w:pPr>
        <w:pStyle w:val="Brdtext"/>
      </w:pPr>
      <w:r>
        <w:t>Paragrafen reglerar hur ett tjänstepensionsföretag ska agera om företaget inte uppfyller det riskkänsliga kapitalkravet enligt 8 kap. 1–6 §§, i före</w:t>
      </w:r>
      <w:r w:rsidR="00FC6333">
        <w:softHyphen/>
      </w:r>
      <w:r>
        <w:t>kommande fall efter beslut om kapitaltillägg enligt 14 kap. Paragrafen motsvarar i sak 18 kap. 4 § FRL. Övervägandena finns i avsnitt 13.2.3.</w:t>
      </w:r>
    </w:p>
    <w:p w14:paraId="0F29897E" w14:textId="77777777" w:rsidR="0034465A" w:rsidRDefault="0034465A" w:rsidP="0034465A">
      <w:pPr>
        <w:pStyle w:val="Brdtextmedindrag"/>
      </w:pPr>
      <w:r>
        <w:t>Bestämmelsen i 18 kap. 4 § FRL är</w:t>
      </w:r>
      <w:r w:rsidDel="008E3C48">
        <w:t xml:space="preserve"> </w:t>
      </w:r>
      <w:r>
        <w:t xml:space="preserve">utformad som en handlingsregel för Finansinspektionen att utfärda ett föreläggande mot ett försäkringsföretag som inte uppfyller solvenskapitalkravet. Enligt denna paragraf är det i stället tjänstepensionsföretaget som har ansvaret för att vidta åtgärder. </w:t>
      </w:r>
      <w:r>
        <w:lastRenderedPageBreak/>
        <w:t xml:space="preserve">Det är tjänstepensionsföretaget som enligt </w:t>
      </w:r>
      <w:r>
        <w:rPr>
          <w:i/>
        </w:rPr>
        <w:t xml:space="preserve">första stycket </w:t>
      </w:r>
      <w:r>
        <w:t>har ansvaret, både för att upprätta en åtgärdsplan och för att överlämna den till Finans</w:t>
      </w:r>
      <w:r>
        <w:softHyphen/>
        <w:t>inspek</w:t>
      </w:r>
      <w:r>
        <w:softHyphen/>
        <w:t>tionen.</w:t>
      </w:r>
    </w:p>
    <w:p w14:paraId="478C6B7C" w14:textId="77777777" w:rsidR="0034465A" w:rsidRDefault="0034465A" w:rsidP="0034465A">
      <w:pPr>
        <w:pStyle w:val="Brdtextmedindrag"/>
      </w:pPr>
      <w:r>
        <w:t xml:space="preserve">Finansinspektionen får enligt </w:t>
      </w:r>
      <w:r>
        <w:rPr>
          <w:i/>
        </w:rPr>
        <w:t xml:space="preserve">andra stycket </w:t>
      </w:r>
      <w:r>
        <w:t>förelägga ett tjänste</w:t>
      </w:r>
      <w:r>
        <w:softHyphen/>
        <w:t>pensionsföretag som inte i rätt tid upprättar och överlämnar en sådan åtgärdsplan som avses i första stycket att fullgöra dessa skyldigheter. Om företaget</w:t>
      </w:r>
      <w:r w:rsidDel="00B51C24">
        <w:t xml:space="preserve"> </w:t>
      </w:r>
      <w:r>
        <w:t>inte i rätt tid upprättar och överlämnar en åtgärds</w:t>
      </w:r>
      <w:r>
        <w:softHyphen/>
        <w:t>plan får Finans</w:t>
      </w:r>
      <w:r>
        <w:softHyphen/>
        <w:t xml:space="preserve">inspektionen med stöd av </w:t>
      </w:r>
      <w:r w:rsidRPr="00B51C24">
        <w:t>1</w:t>
      </w:r>
      <w:r>
        <w:t>3 §</w:t>
      </w:r>
      <w:r w:rsidRPr="00B51C24">
        <w:t xml:space="preserve"> </w:t>
      </w:r>
      <w:r>
        <w:t>första stycket </w:t>
      </w:r>
      <w:r w:rsidRPr="00B51C24">
        <w:t xml:space="preserve">4 återkalla tillståndet </w:t>
      </w:r>
      <w:r>
        <w:t xml:space="preserve">eller, om det är tillräckligt, meddela företaget en varning. </w:t>
      </w:r>
    </w:p>
    <w:p w14:paraId="71043D2D" w14:textId="77777777" w:rsidR="0034465A" w:rsidRDefault="0034465A" w:rsidP="0034465A">
      <w:pPr>
        <w:pStyle w:val="Brdtextmedindrag"/>
      </w:pPr>
      <w:r>
        <w:t xml:space="preserve">I </w:t>
      </w:r>
      <w:r>
        <w:rPr>
          <w:i/>
        </w:rPr>
        <w:t xml:space="preserve">tredje stycket </w:t>
      </w:r>
      <w:r>
        <w:t>anges att ett tjänstepensionsföretag är skyldigt att vidta de åtgärder som anges i en sådan åtgärdsplan som avses i första stycket. Om företaget underlåter att göra det får Finansinspektionen återkalla tillståndet enligt 13 § första stycket 5.</w:t>
      </w:r>
    </w:p>
    <w:p w14:paraId="4AABCBFA" w14:textId="77777777" w:rsidR="0034465A" w:rsidRDefault="0034465A" w:rsidP="0034465A">
      <w:pPr>
        <w:pStyle w:val="Rubrik4utannumrering"/>
      </w:pPr>
      <w:r>
        <w:t>6 §</w:t>
      </w:r>
    </w:p>
    <w:p w14:paraId="3BBD0D90" w14:textId="77777777" w:rsidR="0034465A" w:rsidRDefault="0034465A" w:rsidP="0034465A">
      <w:pPr>
        <w:pStyle w:val="Brdtext"/>
      </w:pPr>
      <w:r>
        <w:t>Paragrafen innehåller bestämmelser om åtgärder som Finansinspektionen ska vidta när en åtgärdsplan för att åter uppfylla det riskkänsliga kapital</w:t>
      </w:r>
      <w:r>
        <w:softHyphen/>
        <w:t>kravet överlämnas till inspektionen. Övervägandena finns i avsnitt 13.2.3.</w:t>
      </w:r>
    </w:p>
    <w:p w14:paraId="5EBE1BB0" w14:textId="77777777" w:rsidR="0034465A" w:rsidRDefault="0034465A" w:rsidP="0034465A">
      <w:pPr>
        <w:pStyle w:val="Brdtextmedindrag"/>
      </w:pPr>
      <w:r>
        <w:t>Finansinspektionen</w:t>
      </w:r>
      <w:r w:rsidRPr="00EF5752">
        <w:t xml:space="preserve"> får enligt</w:t>
      </w:r>
      <w:r>
        <w:rPr>
          <w:i/>
        </w:rPr>
        <w:t xml:space="preserve"> första stycket</w:t>
      </w:r>
      <w:r>
        <w:t xml:space="preserve"> utfärda ett föreläggande till tjänstepensionsföretaget om inspektionen anser att åtgärderna i en över</w:t>
      </w:r>
      <w:r>
        <w:softHyphen/>
        <w:t>lämnad åtgärdsplan är otillräckliga för att företaget inom föreskriven tid åter ska uppfylla det riskkänsliga kapitalkravet. Inspektionen får då före</w:t>
      </w:r>
      <w:r>
        <w:softHyphen/>
        <w:t>lägga företaget att göra de ändringar i planen som krävs för att det, om planen följs, åter ska uppfylla det risk</w:t>
      </w:r>
      <w:r>
        <w:softHyphen/>
        <w:t>känsliga kapitalkravet inom högst tolv månader. Enligt 13 § första stycket 5 får Finansinspektionen återkalla tillståndet för ett tjänstepensi</w:t>
      </w:r>
      <w:r>
        <w:softHyphen/>
        <w:t>onsföretag som inte i tid vidtar de åtgärder som finns angivna i en åtgärds</w:t>
      </w:r>
      <w:r>
        <w:softHyphen/>
        <w:t xml:space="preserve">plan, i förekommande fall efter ändringar till följd av ett föreläggande enligt detta stycke. </w:t>
      </w:r>
    </w:p>
    <w:p w14:paraId="3E3908A1" w14:textId="0F52AE28" w:rsidR="0034465A" w:rsidRDefault="0034465A" w:rsidP="0034465A">
      <w:pPr>
        <w:pStyle w:val="Brdtextmedindrag"/>
      </w:pPr>
      <w:r>
        <w:t xml:space="preserve">Finansinspektionen får enligt </w:t>
      </w:r>
      <w:r w:rsidRPr="00EF5752">
        <w:rPr>
          <w:i/>
        </w:rPr>
        <w:t>andra stycket</w:t>
      </w:r>
      <w:r>
        <w:t xml:space="preserve"> förlänga tidsfristerna för återställande av det riskkänsliga kapitalkravet med högst ett år och sex månader, utöver den tolvmånadersfrist som gäller enligt 5 §. Denna möjlighet motsvarar den som Finansinspektionen har enligt 18 kap. 4 § andra stycket FRL när det gäller försäkringsföretag. En skillnad i för</w:t>
      </w:r>
      <w:r>
        <w:softHyphen/>
        <w:t>hållande till den bestämmelsen är att det inte preciseras i paragrafen hur lång förlängningen ska vara, endast hur lång den som längst får vara. En annan skillnad är att tidsfristen får förlängas flera gånger, genom olika beslut av Finansinspektionen, så länge den sammanlagda tiden för förläng</w:t>
      </w:r>
      <w:r w:rsidR="00B87B96">
        <w:softHyphen/>
      </w:r>
      <w:r>
        <w:t>ning inte överskrider ett år och sex månader.</w:t>
      </w:r>
    </w:p>
    <w:p w14:paraId="2D0CCC3A" w14:textId="2C22201C" w:rsidR="0034465A" w:rsidRDefault="0034465A" w:rsidP="0034465A">
      <w:pPr>
        <w:pStyle w:val="Brdtextmedindrag"/>
      </w:pPr>
      <w:r>
        <w:t xml:space="preserve">Vid prövningen av om tidsfristen ska förlängas enligt andra stycket och vid fastställande av tiden för en sådan förlängning är utgångspunkten att alla relevanta omständigheter ska beaktas. I </w:t>
      </w:r>
      <w:r>
        <w:rPr>
          <w:i/>
        </w:rPr>
        <w:t xml:space="preserve">tredje stycket </w:t>
      </w:r>
      <w:r>
        <w:t>anges dock att Finansinspektionen särskilt ska beakta i vilken grad den bristande upp</w:t>
      </w:r>
      <w:r>
        <w:softHyphen/>
        <w:t>fyllelsen av det riskkänsliga kapitalkravet beror på förhållanden som stått utanför tjänstepensionsföretagets kontroll och om företaget skäligen kunde förväntas räkna med dem. Även andra omständigheter kan beaktas, som t.ex. konsekvenserna för försäkrings</w:t>
      </w:r>
      <w:r>
        <w:softHyphen/>
        <w:t>tagarna, de försäkrade och andra ersättningsberättigade samt praktiska hänsyn, vilket följer av att det i para</w:t>
      </w:r>
      <w:r w:rsidR="00B87B96">
        <w:softHyphen/>
      </w:r>
      <w:r>
        <w:t>grafen endast anges vad som särskilt ska beaktas.</w:t>
      </w:r>
    </w:p>
    <w:p w14:paraId="5F038856" w14:textId="77777777" w:rsidR="0034465A" w:rsidRDefault="0034465A" w:rsidP="0034465A">
      <w:pPr>
        <w:pStyle w:val="Rubrik4utannumrering"/>
      </w:pPr>
      <w:r>
        <w:lastRenderedPageBreak/>
        <w:t>7 §</w:t>
      </w:r>
    </w:p>
    <w:p w14:paraId="25923F15" w14:textId="77777777" w:rsidR="0034465A" w:rsidRDefault="0034465A" w:rsidP="0034465A">
      <w:pPr>
        <w:pStyle w:val="Brdtext"/>
      </w:pPr>
      <w:r>
        <w:t>Paragrafen innehåller bestämmelser om förlängd tidsfrist att åter uppfylla det riskkänsliga kapitalkravet vid synnerligen ogynnsamma marknads</w:t>
      </w:r>
      <w:r>
        <w:softHyphen/>
        <w:t>förhållanden. Övervägandena finns i avsnitt 13.2.4.</w:t>
      </w:r>
    </w:p>
    <w:p w14:paraId="768ADB6C" w14:textId="77777777" w:rsidR="0034465A" w:rsidRDefault="0034465A" w:rsidP="0034465A">
      <w:pPr>
        <w:pStyle w:val="Brdtextmedindrag"/>
      </w:pPr>
      <w:r>
        <w:t>Paragrafen motsvarar till viss del 18 kap. 5 § FRL. En</w:t>
      </w:r>
      <w:r w:rsidDel="002D7672">
        <w:t xml:space="preserve"> </w:t>
      </w:r>
      <w:r>
        <w:t>skillnad i för</w:t>
      </w:r>
      <w:r>
        <w:softHyphen/>
        <w:t>hållande till bestämmelsen i försäkringsrörelselagen är att det i det fallet är Eiopa som avgör om det föreligger exceptionella förhållanden eller inte, medan det är Finansinspektionen som enligt denna paragraf avgör om det föreligger synnerligen ogynnsamma marknadsförhållanden.</w:t>
      </w:r>
    </w:p>
    <w:p w14:paraId="4810B36C" w14:textId="77777777" w:rsidR="0034465A" w:rsidRDefault="0034465A" w:rsidP="0034465A">
      <w:pPr>
        <w:pStyle w:val="Brdtextmedindrag"/>
      </w:pPr>
      <w:r>
        <w:t xml:space="preserve">Enligt </w:t>
      </w:r>
      <w:r>
        <w:rPr>
          <w:i/>
        </w:rPr>
        <w:t xml:space="preserve">första </w:t>
      </w:r>
      <w:r w:rsidRPr="00E9210A">
        <w:rPr>
          <w:i/>
        </w:rPr>
        <w:t>stycket</w:t>
      </w:r>
      <w:r>
        <w:t xml:space="preserve"> får Finansinspektionen förlänga tidsfristen för ett tjänstepensionsföretag att enligt en sådan åtgärdsplan som avses i 5 § första stycket 1 åter uppfylla det riskkänsliga kapitalkravet om det före</w:t>
      </w:r>
      <w:r>
        <w:softHyphen/>
        <w:t>ligger synnerligen ogynnsamma marknadsförhållanden. Förlängning får ske genom ett eller flera beslut med sammanlagt högst tolv år. Med ut</w:t>
      </w:r>
      <w:r>
        <w:softHyphen/>
        <w:t>trycket synnerligen ogynnsamma marknadsförhållanden avses bl.a. sådana förhållanden som anges i artikel 138.4 i Solvens II-direktivet, dvs. särskilt tvära och oväntade kursfall, långvariga lågräntelägen och katastrofer. Även andra situationer som är att jämställa med dessa bör</w:t>
      </w:r>
      <w:r w:rsidDel="004A2948">
        <w:t xml:space="preserve"> </w:t>
      </w:r>
      <w:r>
        <w:t xml:space="preserve">kunna föranleda beslut om en längre tidsfrist. Av ordet synnerligen följer att det ska handla om verkliga undantagsfall. </w:t>
      </w:r>
    </w:p>
    <w:p w14:paraId="43C0135F" w14:textId="77777777" w:rsidR="0034465A" w:rsidRDefault="0034465A" w:rsidP="0034465A">
      <w:pPr>
        <w:pStyle w:val="Brdtextmedindrag"/>
      </w:pPr>
      <w:r w:rsidRPr="000820FE">
        <w:t xml:space="preserve">Enligt </w:t>
      </w:r>
      <w:r>
        <w:rPr>
          <w:i/>
        </w:rPr>
        <w:t>andra stycket</w:t>
      </w:r>
      <w:r>
        <w:t xml:space="preserve"> ska ett tjänstepensionsföretag som har beviljats en förlängd tidsfrist enligt första stycket regelbundet ge in en lägesrapport till Finansinspektionen. Lägesrapporten ska visa vilka åtgärder som har vid</w:t>
      </w:r>
      <w:r>
        <w:softHyphen/>
        <w:t>tagits för att åter uppfylla det riskkänsliga kapitalkravet och i vilken mån kravet åter uppfyllts. Finansinspektionen ska i samband med beslut om förlängd tidsfrist besluta hur ofta rapporten ska ges in. Vid den prövningen ska inspektionen särskilt beakta hur lång den förlängda tidsfristen är. Lägesrapportering ska inte ske med kortare intervall än var tredje månad.</w:t>
      </w:r>
    </w:p>
    <w:p w14:paraId="3AB3F4E2" w14:textId="5D5BC5F9" w:rsidR="0034465A" w:rsidRDefault="0034465A" w:rsidP="0034465A">
      <w:pPr>
        <w:pStyle w:val="Brdtextmedindrag"/>
      </w:pPr>
      <w:r>
        <w:t xml:space="preserve">Enligt </w:t>
      </w:r>
      <w:r>
        <w:rPr>
          <w:i/>
        </w:rPr>
        <w:t>tredje stycket</w:t>
      </w:r>
      <w:r>
        <w:t xml:space="preserve"> ska Finansinspektionen som huvudregel be</w:t>
      </w:r>
      <w:r>
        <w:softHyphen/>
        <w:t>sluta att den förlängda tidsfristen ska upphöra att gälla om ett tjänste</w:t>
      </w:r>
      <w:r>
        <w:softHyphen/>
        <w:t>pensions</w:t>
      </w:r>
      <w:r w:rsidR="00B87B96">
        <w:softHyphen/>
      </w:r>
      <w:r>
        <w:t>företags lägesrapport visar att det inte har skett några väsentliga framsteg med att åter uppfylla det riskkänsliga kapitalkravet. Finans</w:t>
      </w:r>
      <w:r>
        <w:softHyphen/>
        <w:t>inspektionen får avstå från att fatta ett sådant beslut om det finns särskilda skäl. Det kan exempelvis komma i fråga om marknadsläget är sådant att det inte rimligen kan krävas att tjänstepensionsföretaget visar väsentliga framsteg. Att det krävs särskilda skäl innebär att möjligheten att avstå från ett beslut om att den förlängda tidsfristen ska upphöra att gälla bara ska användas om det i något relevant avseende föreligger tydligt förmildrande omstän</w:t>
      </w:r>
      <w:r w:rsidR="00B87B96">
        <w:softHyphen/>
      </w:r>
      <w:r>
        <w:t>digheter för tjänstepensionsföretaget.</w:t>
      </w:r>
    </w:p>
    <w:p w14:paraId="24C665FC" w14:textId="77777777" w:rsidR="0034465A" w:rsidRDefault="0034465A" w:rsidP="0034465A">
      <w:pPr>
        <w:pStyle w:val="Rubrik4utannumrering"/>
      </w:pPr>
      <w:r>
        <w:t>8 §</w:t>
      </w:r>
    </w:p>
    <w:p w14:paraId="6A432CE4" w14:textId="77777777" w:rsidR="0034465A" w:rsidRDefault="0034465A" w:rsidP="0034465A">
      <w:pPr>
        <w:pStyle w:val="Brdtext"/>
      </w:pPr>
      <w:r>
        <w:t>Paragrafen innehåller bestämmelser om skyldighet för ett tjänste</w:t>
      </w:r>
      <w:r>
        <w:softHyphen/>
        <w:t>pensions</w:t>
      </w:r>
      <w:r>
        <w:softHyphen/>
        <w:t xml:space="preserve">företag att upprätta en finansiell saneringsplan och att vidta de åtgärder som anges i en sådan plan. </w:t>
      </w:r>
      <w:r w:rsidRPr="0033270D">
        <w:t>Paragrafen motsvarar 18</w:t>
      </w:r>
      <w:r>
        <w:t> kap.</w:t>
      </w:r>
      <w:r w:rsidRPr="0033270D">
        <w:t xml:space="preserve"> 8</w:t>
      </w:r>
      <w:r>
        <w:t> §</w:t>
      </w:r>
      <w:r w:rsidRPr="0033270D">
        <w:t xml:space="preserve"> FRL och är utformad </w:t>
      </w:r>
      <w:r>
        <w:t>efter</w:t>
      </w:r>
      <w:r w:rsidRPr="0033270D">
        <w:t xml:space="preserve"> </w:t>
      </w:r>
      <w:r>
        <w:t>förebild av</w:t>
      </w:r>
      <w:r w:rsidRPr="0033270D">
        <w:t xml:space="preserve"> den bestämmelsen.</w:t>
      </w:r>
      <w:r>
        <w:t xml:space="preserve"> Övervägandena finns i avsnitt 13.2.5.</w:t>
      </w:r>
    </w:p>
    <w:p w14:paraId="2E1E1772" w14:textId="77777777" w:rsidR="0034465A" w:rsidRDefault="0034465A" w:rsidP="0034465A">
      <w:pPr>
        <w:pStyle w:val="Brdtextmedindrag"/>
      </w:pPr>
      <w:r>
        <w:t xml:space="preserve">Ett tjänstepensionsföretag som inte uppfyller minimikapitalkravet eller garantibeloppet enligt 8 kap. ska enligt </w:t>
      </w:r>
      <w:r>
        <w:rPr>
          <w:i/>
        </w:rPr>
        <w:t xml:space="preserve">första stycket </w:t>
      </w:r>
      <w:r>
        <w:t xml:space="preserve">upprätta en finansiell saneringsplan och överlämna planen till Finansinspektionen. En skillnad i förhållande till motsvarande bestämmelse i försäkringsrörelselagen är att </w:t>
      </w:r>
      <w:r>
        <w:lastRenderedPageBreak/>
        <w:t>det enligt paragrafen är tjänstepensionsföretaget som har ansvaret för att upprätta och lämna in en finansiell saneringsplan, medan det enligt</w:t>
      </w:r>
      <w:r w:rsidDel="008A2D9F">
        <w:t xml:space="preserve"> </w:t>
      </w:r>
      <w:r>
        <w:t>bestämmelsen i försäkringsrörelselagen är Finansinspektionen som ska förelägga ett försäkringsföretag att vidta motsvarande åtgärder.</w:t>
      </w:r>
    </w:p>
    <w:p w14:paraId="53764A7A" w14:textId="77777777" w:rsidR="0034465A" w:rsidRDefault="0034465A" w:rsidP="0034465A">
      <w:pPr>
        <w:pStyle w:val="Brdtextmedindrag"/>
      </w:pPr>
      <w:r>
        <w:t>Om ett tjänstepensionsföretag underlåter att inom den angivna fristen på en månad upprätta och lämna in en finansiell saneringsplan, ska tillståndet återkallas enligt 11 § 5.</w:t>
      </w:r>
    </w:p>
    <w:p w14:paraId="7C1410E5" w14:textId="77777777" w:rsidR="0034465A" w:rsidRDefault="0034465A" w:rsidP="0034465A">
      <w:pPr>
        <w:pStyle w:val="Brdtextmedindrag"/>
      </w:pPr>
      <w:r>
        <w:t xml:space="preserve">Enligt </w:t>
      </w:r>
      <w:r>
        <w:rPr>
          <w:i/>
        </w:rPr>
        <w:t>andra stycket</w:t>
      </w:r>
      <w:r w:rsidRPr="00B32AFE">
        <w:t xml:space="preserve"> </w:t>
      </w:r>
      <w:r>
        <w:t>ska ett tjänstepensionsföretag vidta de åtgärder som anges i en finansiell saneringsplan som avses i första stycket. Om företaget inte gör det,</w:t>
      </w:r>
      <w:r w:rsidDel="0033270D">
        <w:t xml:space="preserve"> </w:t>
      </w:r>
      <w:r>
        <w:t>ska Finansinspektionen återkalla tillståndet enligt 11 § 6.</w:t>
      </w:r>
    </w:p>
    <w:p w14:paraId="28D91495" w14:textId="77777777" w:rsidR="0034465A" w:rsidRDefault="0034465A" w:rsidP="0034465A">
      <w:pPr>
        <w:pStyle w:val="Rubrik4utannumrering"/>
      </w:pPr>
      <w:r>
        <w:t>9 §</w:t>
      </w:r>
    </w:p>
    <w:p w14:paraId="2AF7677B" w14:textId="77777777" w:rsidR="0034465A" w:rsidRDefault="0034465A" w:rsidP="0034465A">
      <w:pPr>
        <w:pStyle w:val="Brdtext"/>
      </w:pPr>
      <w:r>
        <w:t>Paragrafen anger vilka åtgärder som Finansinspektionen får och ska vidta när ett tjänstepensionsföretag har överlämnat en finansiell saneringsplan. Övervägandena finns i avsnitt 13.2.5.</w:t>
      </w:r>
    </w:p>
    <w:p w14:paraId="70499ADE" w14:textId="77777777" w:rsidR="0034465A" w:rsidRDefault="0034465A" w:rsidP="0034465A">
      <w:pPr>
        <w:pStyle w:val="Brdtextmedindrag"/>
      </w:pPr>
      <w:r>
        <w:t xml:space="preserve">Enligt </w:t>
      </w:r>
      <w:r>
        <w:rPr>
          <w:i/>
        </w:rPr>
        <w:t xml:space="preserve">första stycket </w:t>
      </w:r>
      <w:r w:rsidRPr="00201199">
        <w:t>ska</w:t>
      </w:r>
      <w:r>
        <w:t xml:space="preserve"> Finansinspektionen förelägga ett tjänstepen</w:t>
      </w:r>
      <w:r>
        <w:softHyphen/>
        <w:t>sionsföretag vars finansiella åtgärdsplan inte är tillräcklig att göra de ändringar som krävs för att företaget inom tre månader från det att bristen upptäcktes åter ska uppfylla minimikapitalkravet eller garantibeloppet.</w:t>
      </w:r>
    </w:p>
    <w:p w14:paraId="52C737E6" w14:textId="77777777" w:rsidR="0034465A" w:rsidRDefault="0034465A" w:rsidP="0034465A">
      <w:pPr>
        <w:pStyle w:val="Brdtextmedindrag"/>
      </w:pPr>
      <w:r w:rsidRPr="005C13A1">
        <w:t>Enligt</w:t>
      </w:r>
      <w:r>
        <w:rPr>
          <w:i/>
        </w:rPr>
        <w:t xml:space="preserve"> andra stycket </w:t>
      </w:r>
      <w:r w:rsidRPr="005C13A1">
        <w:t>får</w:t>
      </w:r>
      <w:r>
        <w:t xml:space="preserve"> Finansinspektionen förlänga tidsfristen för ett tjänstepensionsföretag att åter uppfylla minimikapitalkravet eller garanti</w:t>
      </w:r>
      <w:r>
        <w:softHyphen/>
        <w:t>beloppet. Någon sådan möjlighet har Finansinspektionen inte enligt försäkringsrörelselagen när det gäller ett försäkringsföretag som inte upp</w:t>
      </w:r>
      <w:r>
        <w:softHyphen/>
        <w:t>fyller minimikapitalkravet enligt den lagen. Totalt får förlängning ske med högst nio månader. Även när det gäller minimikapitalkravet får förläng</w:t>
      </w:r>
      <w:r>
        <w:softHyphen/>
        <w:t>ning ske flera gånger, genom olika beslut, så länge niomånaders</w:t>
      </w:r>
      <w:r>
        <w:softHyphen/>
        <w:t xml:space="preserve">gränsen inte överskrids. Det är motsvarande ordning som </w:t>
      </w:r>
      <w:r w:rsidDel="004E5DEF">
        <w:t xml:space="preserve">den </w:t>
      </w:r>
      <w:r>
        <w:t>som enligt 6 § gäller i fråga om det riskkänsliga kapitalkravet.</w:t>
      </w:r>
    </w:p>
    <w:p w14:paraId="3FB85922" w14:textId="77777777" w:rsidR="0034465A" w:rsidRDefault="0034465A" w:rsidP="0034465A">
      <w:pPr>
        <w:pStyle w:val="Brdtextmedindrag"/>
      </w:pPr>
      <w:r>
        <w:t xml:space="preserve">I </w:t>
      </w:r>
      <w:r>
        <w:rPr>
          <w:i/>
        </w:rPr>
        <w:t xml:space="preserve">tredje stycket </w:t>
      </w:r>
      <w:r>
        <w:t>regleras Finansinspektionens prövning av frågan om huruvida förlängning ska ske och frågan om hur lång en förlängning i så fall ska vara. Liksom i fråga om det riskkänsliga kapitalkravet ska samt</w:t>
      </w:r>
      <w:r>
        <w:softHyphen/>
        <w:t>liga relevanta omständigheter beaktas. Finansinspektionen ska dock särskilt beakta i vilken grad den bristande uppfyllelsen av minimikapitalkravet eller garantibeloppet beror på förhållanden som stått utanför tjänste</w:t>
      </w:r>
      <w:r>
        <w:softHyphen/>
        <w:t>pensionsföretagets kontroll och om företaget skäligen kunde förväntas räkna med dem. Av ordet särskilt följer att även andra omständigheter kan beaktas (se författningskommentaren till 6 §).</w:t>
      </w:r>
    </w:p>
    <w:p w14:paraId="1E403A61" w14:textId="77777777" w:rsidR="0034465A" w:rsidRDefault="0034465A" w:rsidP="0034465A">
      <w:pPr>
        <w:pStyle w:val="Rubrik4utannumrering"/>
      </w:pPr>
      <w:r>
        <w:t>10 §</w:t>
      </w:r>
    </w:p>
    <w:p w14:paraId="210C6A97" w14:textId="77777777" w:rsidR="0034465A" w:rsidRDefault="0034465A" w:rsidP="0034465A">
      <w:pPr>
        <w:pStyle w:val="Brdtext"/>
      </w:pPr>
      <w:r>
        <w:t>Paragrafen innehåller bestämmelser om att Finansinspektionen får be</w:t>
      </w:r>
      <w:r>
        <w:softHyphen/>
        <w:t>gränsa ett tjänstepensionsföretags rätt att förfoga över sina tillgångar och förbjuda</w:t>
      </w:r>
      <w:r w:rsidDel="006D242E">
        <w:t xml:space="preserve"> </w:t>
      </w:r>
      <w:r>
        <w:t xml:space="preserve">ett tjänstepensionsföretag att förfoga över sina tillgångar i Sverige. Paragrafen genomför, tillsammans med 2 §, artikel 48.6 i andra tjänstepensionsdirektivet. Den motsvarar 18 kap. 10 § FRL. </w:t>
      </w:r>
      <w:r w:rsidRPr="00A34916">
        <w:t>Övervägan</w:t>
      </w:r>
      <w:r>
        <w:softHyphen/>
      </w:r>
      <w:r w:rsidRPr="00A34916">
        <w:t xml:space="preserve">dena finns i avsnitt </w:t>
      </w:r>
      <w:r>
        <w:t>13</w:t>
      </w:r>
      <w:r w:rsidRPr="00A34916">
        <w:t>.2.2.</w:t>
      </w:r>
    </w:p>
    <w:p w14:paraId="7461E40A" w14:textId="77777777" w:rsidR="0034465A" w:rsidRDefault="0034465A" w:rsidP="0034465A">
      <w:pPr>
        <w:pStyle w:val="Brdtextmedindrag"/>
      </w:pPr>
      <w:r>
        <w:t>Av 15 § följer att Finansinspektionens beslut enligt paragrafen ska anmälas till Eiopa.</w:t>
      </w:r>
    </w:p>
    <w:p w14:paraId="6A7654E2" w14:textId="77777777" w:rsidR="0034465A" w:rsidRDefault="0034465A" w:rsidP="001C3D5F">
      <w:pPr>
        <w:pStyle w:val="Rubrik4utannumrering"/>
        <w:spacing w:before="240"/>
      </w:pPr>
      <w:r>
        <w:lastRenderedPageBreak/>
        <w:t>11 §</w:t>
      </w:r>
    </w:p>
    <w:p w14:paraId="58A348AD" w14:textId="77777777" w:rsidR="0034465A" w:rsidRDefault="0034465A" w:rsidP="0034465A">
      <w:pPr>
        <w:pStyle w:val="Brdtext"/>
      </w:pPr>
      <w:r>
        <w:t>Paragrafen innehåller en uppräkning av de situationer när det är obliga</w:t>
      </w:r>
      <w:r>
        <w:softHyphen/>
        <w:t>toriskt för Finansinspektionen att återkalla ett tjänstepensionsföretags till</w:t>
      </w:r>
      <w:r>
        <w:softHyphen/>
        <w:t xml:space="preserve">stånd. Paragrafen motsvarar 18 kap. 12 § FRL. </w:t>
      </w:r>
      <w:r w:rsidRPr="00A34916">
        <w:t xml:space="preserve">Övervägandena finns i avsnitten </w:t>
      </w:r>
      <w:r>
        <w:t>6</w:t>
      </w:r>
      <w:r w:rsidRPr="00A34916">
        <w:t>.4, 1</w:t>
      </w:r>
      <w:r>
        <w:t>3</w:t>
      </w:r>
      <w:r w:rsidRPr="00A34916">
        <w:t>.2.5 och 1</w:t>
      </w:r>
      <w:r>
        <w:t>3</w:t>
      </w:r>
      <w:r w:rsidRPr="00A34916">
        <w:t>.2.6.</w:t>
      </w:r>
    </w:p>
    <w:p w14:paraId="0B28083E" w14:textId="77777777" w:rsidR="0034465A" w:rsidRDefault="0034465A" w:rsidP="0034465A">
      <w:pPr>
        <w:pStyle w:val="Brdtextmedindrag"/>
      </w:pPr>
      <w:r>
        <w:rPr>
          <w:i/>
        </w:rPr>
        <w:t>Punkterna 1</w:t>
      </w:r>
      <w:r w:rsidRPr="00EF5752">
        <w:t>–</w:t>
      </w:r>
      <w:r>
        <w:rPr>
          <w:i/>
        </w:rPr>
        <w:t xml:space="preserve">3 </w:t>
      </w:r>
      <w:r>
        <w:t>motsvarar 18 kap. 12 § 1–3 FRL.</w:t>
      </w:r>
    </w:p>
    <w:p w14:paraId="19D0DB83" w14:textId="77777777" w:rsidR="0034465A" w:rsidRDefault="0034465A" w:rsidP="0034465A">
      <w:pPr>
        <w:pStyle w:val="Brdtextmedindrag"/>
      </w:pPr>
      <w:r>
        <w:rPr>
          <w:i/>
        </w:rPr>
        <w:t xml:space="preserve">Punkt 4 </w:t>
      </w:r>
      <w:r w:rsidRPr="00201199">
        <w:t>motsvarar</w:t>
      </w:r>
      <w:r>
        <w:t xml:space="preserve"> 18 kap. 12 § 4 FRL. En skillnad i förhållande till den bestämmelsen är att det krävs att Finansinspektionen först har förelagt företaget att vidta rättelse innan det kan bli aktuellt att återkalla tillståndet.</w:t>
      </w:r>
    </w:p>
    <w:p w14:paraId="7C81F1C6" w14:textId="77777777" w:rsidR="0034465A" w:rsidRDefault="0034465A" w:rsidP="0034465A">
      <w:pPr>
        <w:pStyle w:val="Brdtextmedindrag"/>
      </w:pPr>
      <w:r w:rsidRPr="005C13A1">
        <w:t>Enligt</w:t>
      </w:r>
      <w:r>
        <w:rPr>
          <w:i/>
        </w:rPr>
        <w:t xml:space="preserve"> punkt 5 </w:t>
      </w:r>
      <w:r>
        <w:t>ska ett tjänstepensionsföretags tillstånd återkallas om företaget inte uppfyller minimikapitalkravet och inte upprättar och över</w:t>
      </w:r>
      <w:r>
        <w:softHyphen/>
        <w:t>lämnar en finansiell saneringsplan till Finansinspektionen i enlighet med 8 §.</w:t>
      </w:r>
    </w:p>
    <w:p w14:paraId="20253A2F" w14:textId="77777777" w:rsidR="0034465A" w:rsidRDefault="0034465A" w:rsidP="0034465A">
      <w:pPr>
        <w:pStyle w:val="Brdtextmedindrag"/>
      </w:pPr>
      <w:r w:rsidRPr="005C13A1">
        <w:t>Enligt</w:t>
      </w:r>
      <w:r>
        <w:rPr>
          <w:i/>
        </w:rPr>
        <w:t xml:space="preserve"> punkt 6</w:t>
      </w:r>
      <w:r w:rsidRPr="00BE038D">
        <w:t>,</w:t>
      </w:r>
      <w:r w:rsidRPr="00F75FCC">
        <w:t xml:space="preserve"> som</w:t>
      </w:r>
      <w:r>
        <w:rPr>
          <w:i/>
        </w:rPr>
        <w:t xml:space="preserve"> </w:t>
      </w:r>
      <w:r>
        <w:t>motsvarar 18 kap. 12 § 5 FRL, ska ett tjänstepen</w:t>
      </w:r>
      <w:r>
        <w:softHyphen/>
        <w:t>sionsföretags tillstånd återkallas om företaget inte inom tre månader, eller den längre tid som kan följa av ett beslut om förlängning enligt 9 § andra stycket, från den tidpunkt då företaget inte längre uppfyllde minimi</w:t>
      </w:r>
      <w:r>
        <w:softHyphen/>
        <w:t>kapitalkravet enligt 8 kap. 7–12 §§ eller garantibeloppet enligt 8 kap. 13 § har vidtagit de åtgärder som finns angivna i företagets finansiella sane</w:t>
      </w:r>
      <w:r>
        <w:softHyphen/>
        <w:t>ringsplan, i förekommande fall efter ändringar till följd av ett föreläggande enligt 9 §.</w:t>
      </w:r>
    </w:p>
    <w:p w14:paraId="4F35DD4A" w14:textId="77777777" w:rsidR="0034465A" w:rsidRPr="006806B2" w:rsidRDefault="0034465A" w:rsidP="001C3D5F">
      <w:pPr>
        <w:pStyle w:val="Brdtextmedindrag"/>
      </w:pPr>
      <w:r>
        <w:rPr>
          <w:i/>
        </w:rPr>
        <w:t xml:space="preserve">Punkt 7 </w:t>
      </w:r>
      <w:r>
        <w:t>motsvarar nya 18 kap. 12 § 6 FRL (se författningskommentaren till den paragrafen). Punkten</w:t>
      </w:r>
      <w:r w:rsidDel="00022C43">
        <w:t xml:space="preserve"> </w:t>
      </w:r>
      <w:r>
        <w:t>är tillämplig när ett tjänstepen</w:t>
      </w:r>
      <w:r>
        <w:softHyphen/>
        <w:t>sionsföretag får tillstånd enligt 2 kap. FRL.</w:t>
      </w:r>
    </w:p>
    <w:p w14:paraId="60772CE8" w14:textId="77777777" w:rsidR="0034465A" w:rsidRDefault="0034465A" w:rsidP="0034465A">
      <w:pPr>
        <w:pStyle w:val="Brdtextmedindrag"/>
      </w:pPr>
      <w:r>
        <w:t>Enligt 15 § ska Finansinspektionens beslut enligt paragrafen anmälas till Eiopa.</w:t>
      </w:r>
    </w:p>
    <w:p w14:paraId="5702B5FE" w14:textId="77777777" w:rsidR="0034465A" w:rsidRDefault="0034465A" w:rsidP="0034465A">
      <w:pPr>
        <w:pStyle w:val="Rubrik4utannumrering"/>
      </w:pPr>
      <w:r>
        <w:t>12 §</w:t>
      </w:r>
    </w:p>
    <w:p w14:paraId="1E0CB8D4" w14:textId="77777777" w:rsidR="0034465A" w:rsidRDefault="0034465A" w:rsidP="0034465A">
      <w:pPr>
        <w:pStyle w:val="Brdtext"/>
      </w:pPr>
      <w:r>
        <w:t>I paragrafen finns bestämmelser om återkallelse av ett tjänstepensions</w:t>
      </w:r>
      <w:r>
        <w:softHyphen/>
        <w:t>företags tillstånd när någon som ingår i ledningen eller ansvarar för centrala funk</w:t>
      </w:r>
      <w:r>
        <w:softHyphen/>
        <w:t>tioner i företaget inte längre uppfyller kraven på lämplighet. Paragrafen genomför artikel 48.7 i andra tjänstepensionsdirektivet. Den är utformad efter förebild av 18 kap. 11 § FRL. Övervägandena finns i avsnitt 13</w:t>
      </w:r>
      <w:r w:rsidRPr="000820FE">
        <w:t>.2.6</w:t>
      </w:r>
      <w:r>
        <w:t>.</w:t>
      </w:r>
    </w:p>
    <w:p w14:paraId="691B518A" w14:textId="77777777" w:rsidR="0034465A" w:rsidRPr="00B04736" w:rsidRDefault="0034465A" w:rsidP="0034465A">
      <w:pPr>
        <w:pStyle w:val="Brdtextmedindrag"/>
      </w:pPr>
      <w:r>
        <w:t xml:space="preserve">I </w:t>
      </w:r>
      <w:r w:rsidRPr="008007F1">
        <w:rPr>
          <w:i/>
        </w:rPr>
        <w:t>första stycket</w:t>
      </w:r>
      <w:r>
        <w:t xml:space="preserve"> anges att Finansinspektionen ska återkalla ett tjänste</w:t>
      </w:r>
      <w:r>
        <w:softHyphen/>
        <w:t>pensionsföretags tillstånd om någon som ingår i företagets styrelse eller är dess verkställande direktör eller ansvarar för en central funktion i företaget inte uppfyller de krav som anges i 9 kap. 3 §. Detta får dock bara ske om inspektionen först har beslutat att anmärka på att personen ingår i styrelsen eller är verkställande direktör eller ansvarar för en central funktion och om han eller hon, sedan en av inspektionen bestämd tid om högst tre månader har gått, fortfarande finns kvar i styrelsen eller som verkställande direktör eller som ansvarig för en central funktion.</w:t>
      </w:r>
    </w:p>
    <w:p w14:paraId="581401A2" w14:textId="77777777" w:rsidR="0034465A" w:rsidRPr="00316C1C" w:rsidRDefault="0034465A" w:rsidP="0034465A">
      <w:pPr>
        <w:pStyle w:val="Brdtextmedindrag"/>
      </w:pPr>
      <w:r>
        <w:t xml:space="preserve">Enligt </w:t>
      </w:r>
      <w:r w:rsidRPr="008007F1">
        <w:rPr>
          <w:i/>
        </w:rPr>
        <w:t>andra</w:t>
      </w:r>
      <w:r>
        <w:t xml:space="preserve"> </w:t>
      </w:r>
      <w:r w:rsidRPr="008007F1">
        <w:rPr>
          <w:i/>
        </w:rPr>
        <w:t>stycket</w:t>
      </w:r>
      <w:r>
        <w:t xml:space="preserve"> får Finansinspektionen, i stället för att återkalla tillståndet, besluta att en styrelseledamot eller verkställande direktör eller den som ansvarar för en central funktion inte längre får kvarstå i sin befattning. Finansinspektionen får då förordna en ersättare. En ersättares uppdrag gäller till dess tjänstepensionsföretaget har utsett en ny styrelse</w:t>
      </w:r>
      <w:r>
        <w:softHyphen/>
        <w:t>ledamot eller verkställande direktör eller ansvarig för en central funktion.</w:t>
      </w:r>
    </w:p>
    <w:p w14:paraId="128F9047" w14:textId="1F43C77A" w:rsidR="0034465A" w:rsidRDefault="0034465A" w:rsidP="0034465A">
      <w:pPr>
        <w:pStyle w:val="Brdtextmedindrag"/>
      </w:pPr>
      <w:r>
        <w:lastRenderedPageBreak/>
        <w:t>Enligt 15 § ska Finansinspektionens beslut enligt paragrafen anmälas till Eiopa.</w:t>
      </w:r>
    </w:p>
    <w:p w14:paraId="289EA0E7" w14:textId="77777777" w:rsidR="0034465A" w:rsidRPr="00B87B96" w:rsidRDefault="0034465A" w:rsidP="00AA5B6B">
      <w:pPr>
        <w:pStyle w:val="Rubrik4utannumrering"/>
      </w:pPr>
      <w:r w:rsidRPr="00F53204">
        <w:t>13 §</w:t>
      </w:r>
    </w:p>
    <w:p w14:paraId="688F7EBB" w14:textId="77777777" w:rsidR="0034465A" w:rsidRDefault="0034465A" w:rsidP="001C3D5F">
      <w:pPr>
        <w:pStyle w:val="Brdtext"/>
      </w:pPr>
      <w:r>
        <w:t xml:space="preserve">Paragrafen </w:t>
      </w:r>
      <w:r w:rsidRPr="001936C0">
        <w:t>innehåller en uppräkning av</w:t>
      </w:r>
      <w:r>
        <w:t xml:space="preserve"> situationer när Finansinspektionen får återkalla ett tjänstepensionsföretags tillstånd. Paragrafen genomför artikel 48.8 i andra tjänstepensionsdirektivet. Den motsvarar i huvudsak 18 kap. 13 § FRL. Övervägandena finns i avsnitten 13.2.3 och 13.2.6.</w:t>
      </w:r>
    </w:p>
    <w:p w14:paraId="63FDAA57" w14:textId="77777777" w:rsidR="0034465A" w:rsidRDefault="0034465A" w:rsidP="0034465A">
      <w:pPr>
        <w:pStyle w:val="Brdtextmedindrag"/>
      </w:pPr>
      <w:r>
        <w:rPr>
          <w:i/>
        </w:rPr>
        <w:t>Första stycket 1</w:t>
      </w:r>
      <w:r w:rsidRPr="00EF5752">
        <w:t>–</w:t>
      </w:r>
      <w:r>
        <w:rPr>
          <w:i/>
        </w:rPr>
        <w:t xml:space="preserve">3 </w:t>
      </w:r>
      <w:r>
        <w:t xml:space="preserve">överensstämmer med 18 kap. 13 § 1–3 FRL. </w:t>
      </w:r>
    </w:p>
    <w:p w14:paraId="157CC6B7" w14:textId="77777777" w:rsidR="0034465A" w:rsidRDefault="0034465A" w:rsidP="0034465A">
      <w:pPr>
        <w:pStyle w:val="Brdtextmedindrag"/>
      </w:pPr>
      <w:r>
        <w:rPr>
          <w:i/>
        </w:rPr>
        <w:t>Första stycket 4</w:t>
      </w:r>
      <w:r w:rsidDel="00F41886">
        <w:rPr>
          <w:i/>
        </w:rPr>
        <w:t xml:space="preserve"> </w:t>
      </w:r>
      <w:r>
        <w:t>har inte någon motsvarighet i 18 kap. 13 § FRL. Den ger möj</w:t>
      </w:r>
      <w:r>
        <w:softHyphen/>
        <w:t>lighet att återkalla ett tjänstepensionsföretags tillstånd om företag inte i rätt tid upprättar och överlämnar en åtgärdsplan för att åter uppfylla det risk</w:t>
      </w:r>
      <w:r>
        <w:softHyphen/>
        <w:t>känsliga kapitalkravet. Ett alternativ till återkallelse är före</w:t>
      </w:r>
      <w:r>
        <w:softHyphen/>
        <w:t>läggande enligt 5 § andra stycket.</w:t>
      </w:r>
    </w:p>
    <w:p w14:paraId="6EE01EAA" w14:textId="77777777" w:rsidR="0034465A" w:rsidRDefault="0034465A" w:rsidP="0034465A">
      <w:pPr>
        <w:pStyle w:val="Brdtextmedindrag"/>
      </w:pPr>
      <w:r>
        <w:rPr>
          <w:i/>
        </w:rPr>
        <w:t xml:space="preserve">Första stycket 5 </w:t>
      </w:r>
      <w:r>
        <w:t>motsvarar 18 kap. 13 § första stycket 4 FRL.</w:t>
      </w:r>
    </w:p>
    <w:p w14:paraId="270544D7" w14:textId="77777777" w:rsidR="0034465A" w:rsidRDefault="0034465A" w:rsidP="0034465A">
      <w:pPr>
        <w:pStyle w:val="Brdtextmedindrag"/>
      </w:pPr>
      <w:r>
        <w:rPr>
          <w:i/>
        </w:rPr>
        <w:t xml:space="preserve">Första stycket 6 </w:t>
      </w:r>
      <w:r>
        <w:t>motsvarar 18 kap. 13 § första stycket 5 FRL.</w:t>
      </w:r>
    </w:p>
    <w:p w14:paraId="102EA0EF" w14:textId="77777777" w:rsidR="0034465A" w:rsidRPr="00B143AB" w:rsidRDefault="0034465A" w:rsidP="0034465A">
      <w:pPr>
        <w:pStyle w:val="Brdtextmedindrag"/>
      </w:pPr>
      <w:r>
        <w:rPr>
          <w:i/>
        </w:rPr>
        <w:t xml:space="preserve">Andra stycket </w:t>
      </w:r>
      <w:r>
        <w:t>motsvarar 18 kap. 13 § andra stycket FRL.</w:t>
      </w:r>
    </w:p>
    <w:p w14:paraId="67E0A679" w14:textId="77777777" w:rsidR="0034465A" w:rsidRDefault="0034465A" w:rsidP="0034465A">
      <w:pPr>
        <w:pStyle w:val="Brdtextmedindrag"/>
      </w:pPr>
      <w:r>
        <w:t>Enligt 15 § ska Finansinspektionens beslut enligt paragrafen anmälas till Eiopa.</w:t>
      </w:r>
    </w:p>
    <w:p w14:paraId="305F4BE5" w14:textId="77777777" w:rsidR="0034465A" w:rsidRDefault="0034465A" w:rsidP="0034465A">
      <w:pPr>
        <w:pStyle w:val="Rubrik4utannumrering"/>
      </w:pPr>
      <w:r>
        <w:t>14 §</w:t>
      </w:r>
    </w:p>
    <w:p w14:paraId="52EF6529" w14:textId="77777777" w:rsidR="0034465A" w:rsidRDefault="0034465A" w:rsidP="0034465A">
      <w:pPr>
        <w:pStyle w:val="Brdtext"/>
      </w:pPr>
      <w:r w:rsidRPr="00035C97">
        <w:t xml:space="preserve">I paragrafen anges de beslut som </w:t>
      </w:r>
      <w:r>
        <w:t>får åtfölja ett beslut om återkallelse.</w:t>
      </w:r>
      <w:r w:rsidRPr="00035C97">
        <w:t xml:space="preserve"> Para</w:t>
      </w:r>
      <w:r>
        <w:softHyphen/>
      </w:r>
      <w:r w:rsidRPr="00035C97">
        <w:t>grafen motsvarar 18 kap. 14 § FRL.</w:t>
      </w:r>
      <w:r>
        <w:t xml:space="preserve"> </w:t>
      </w:r>
      <w:r w:rsidRPr="00A34916">
        <w:t xml:space="preserve">Övervägandena finns i avsnitt </w:t>
      </w:r>
      <w:r>
        <w:t>13</w:t>
      </w:r>
      <w:r w:rsidRPr="00A34916">
        <w:t>.2.2.</w:t>
      </w:r>
    </w:p>
    <w:p w14:paraId="4508AEFC" w14:textId="77777777" w:rsidR="0034465A" w:rsidRDefault="0034465A" w:rsidP="0034465A">
      <w:pPr>
        <w:pStyle w:val="Brdtextmedindrag"/>
      </w:pPr>
      <w:r>
        <w:t>Om ett tjänstepensionsföretags tillstånd återkallas, får Finansinspek</w:t>
      </w:r>
      <w:r>
        <w:softHyphen/>
        <w:t xml:space="preserve">tionen enligt </w:t>
      </w:r>
      <w:r>
        <w:rPr>
          <w:i/>
        </w:rPr>
        <w:t>första stycket</w:t>
      </w:r>
      <w:r>
        <w:t xml:space="preserve"> bestämma hur avvecklingen av </w:t>
      </w:r>
      <w:r>
        <w:rPr>
          <w:rStyle w:val="BrdtextChar"/>
        </w:rPr>
        <w:t>verksamheten</w:t>
      </w:r>
      <w:r>
        <w:t xml:space="preserve"> ska ske. </w:t>
      </w:r>
    </w:p>
    <w:p w14:paraId="792DD242" w14:textId="77777777" w:rsidR="0034465A" w:rsidRDefault="0034465A" w:rsidP="0034465A">
      <w:pPr>
        <w:pStyle w:val="Brdtextmedindrag"/>
      </w:pPr>
      <w:r>
        <w:t xml:space="preserve">Enligt </w:t>
      </w:r>
      <w:r>
        <w:rPr>
          <w:i/>
        </w:rPr>
        <w:t>andra stycket</w:t>
      </w:r>
      <w:r>
        <w:t xml:space="preserve"> får ett beslut om återkallelse även förenas med förbud att fortsätta hela eller delar av verksamheten.</w:t>
      </w:r>
    </w:p>
    <w:p w14:paraId="6DE83093" w14:textId="77777777" w:rsidR="0034465A" w:rsidRDefault="0034465A" w:rsidP="0034465A">
      <w:pPr>
        <w:pStyle w:val="Rubrik4utannumrering"/>
      </w:pPr>
      <w:r>
        <w:t>15 §</w:t>
      </w:r>
    </w:p>
    <w:p w14:paraId="7F9C6851" w14:textId="77777777" w:rsidR="0034465A" w:rsidRDefault="0034465A" w:rsidP="0034465A">
      <w:pPr>
        <w:pStyle w:val="Brdtext"/>
      </w:pPr>
      <w:r>
        <w:t>Paragrafen innebär en skyldighet för Finansinspektionen att anmäla vissa beslut till Eiopa. Anmälningsskyldigheten omfattar beslut om begräns</w:t>
      </w:r>
      <w:r>
        <w:softHyphen/>
        <w:t>ningar av ett tjänstepensionsföretags förfoganderätt över sina tillgångar, beslut om förbud för ett tjänstepensionsföretag att förfoga över sina till</w:t>
      </w:r>
      <w:r>
        <w:softHyphen/>
        <w:t>gångar och beslut om återkallelse av ett tjänstepensionsföretags tillstånd. Paragrafen genomför artikel 48.5 andra meningen i andra tjänste</w:t>
      </w:r>
      <w:r>
        <w:softHyphen/>
        <w:t>pensions</w:t>
      </w:r>
      <w:r>
        <w:softHyphen/>
        <w:t>direktivet. Den motsvarar delvis 18 kap. 15 § FRL. Övervägan</w:t>
      </w:r>
      <w:r>
        <w:softHyphen/>
        <w:t>dena finns i avsnitt 13.2.2.</w:t>
      </w:r>
    </w:p>
    <w:p w14:paraId="2E5AE170" w14:textId="77777777" w:rsidR="0034465A" w:rsidRDefault="0034465A" w:rsidP="0034465A">
      <w:pPr>
        <w:pStyle w:val="Rubrik4utannumrering"/>
      </w:pPr>
      <w:r>
        <w:t>16 §</w:t>
      </w:r>
    </w:p>
    <w:p w14:paraId="6F8762D2" w14:textId="77777777" w:rsidR="0034465A" w:rsidRDefault="0034465A" w:rsidP="0034465A">
      <w:pPr>
        <w:pStyle w:val="Brdtext"/>
      </w:pPr>
      <w:r>
        <w:t>I paragrafen finns bestämmelser om sanktionsavgift för tjänstepensions</w:t>
      </w:r>
      <w:r>
        <w:softHyphen/>
        <w:t>företag. Paragrafen motsvarar 18 kap. 16 § FRL. Övervägandena finns i avsnitt 13.2.2.</w:t>
      </w:r>
    </w:p>
    <w:p w14:paraId="37E70A06" w14:textId="77777777" w:rsidR="0034465A" w:rsidRDefault="0034465A" w:rsidP="0034465A">
      <w:pPr>
        <w:pStyle w:val="Brdtextmedindrag"/>
      </w:pPr>
      <w:r>
        <w:t xml:space="preserve">Enligt </w:t>
      </w:r>
      <w:r>
        <w:rPr>
          <w:i/>
        </w:rPr>
        <w:t>första stycket</w:t>
      </w:r>
      <w:r>
        <w:t xml:space="preserve"> får beslut om anmärkning eller varning mot ett tjänstepensionsföretag förenas med beslut om att företaget ska betala en sanktionsavgift. I 17 § finns b</w:t>
      </w:r>
      <w:r w:rsidRPr="001716D5">
        <w:t xml:space="preserve">estämmelser om storleken på </w:t>
      </w:r>
      <w:r>
        <w:t>sanktions</w:t>
      </w:r>
      <w:r>
        <w:softHyphen/>
        <w:t>avgiften.</w:t>
      </w:r>
    </w:p>
    <w:p w14:paraId="35786C36" w14:textId="01B9A760" w:rsidR="0034465A" w:rsidRDefault="0034465A" w:rsidP="0034465A">
      <w:pPr>
        <w:pStyle w:val="Brdtextmedindrag"/>
      </w:pPr>
      <w:r>
        <w:t xml:space="preserve">I </w:t>
      </w:r>
      <w:r>
        <w:rPr>
          <w:i/>
        </w:rPr>
        <w:t xml:space="preserve">andra stycket </w:t>
      </w:r>
      <w:r>
        <w:t xml:space="preserve">anges att avgiften tillfaller staten. </w:t>
      </w:r>
    </w:p>
    <w:p w14:paraId="67DC19E6" w14:textId="77777777" w:rsidR="0034465A" w:rsidRPr="00B87B96" w:rsidRDefault="0034465A" w:rsidP="00AA5B6B">
      <w:pPr>
        <w:pStyle w:val="Rubrik4utannumrering"/>
      </w:pPr>
      <w:r w:rsidRPr="00F53204">
        <w:lastRenderedPageBreak/>
        <w:t>17 §</w:t>
      </w:r>
    </w:p>
    <w:p w14:paraId="01DA74EF" w14:textId="77777777" w:rsidR="0034465A" w:rsidRDefault="0034465A" w:rsidP="0034465A">
      <w:pPr>
        <w:pStyle w:val="Brdtext"/>
      </w:pPr>
      <w:r>
        <w:t>Paragrafen innehåller bestämmelser om beräkningen av sanktionsavgifter för tjänstepensionsföretag. Paragrafen motsvarar 18 kap. 17 § FRL. Över</w:t>
      </w:r>
      <w:r>
        <w:softHyphen/>
        <w:t>vägandena finns i avsnitt 13.2.2.</w:t>
      </w:r>
    </w:p>
    <w:p w14:paraId="34C4A946" w14:textId="77777777" w:rsidR="0034465A" w:rsidRDefault="0034465A" w:rsidP="0034465A">
      <w:pPr>
        <w:pStyle w:val="Brdtextmedindrag"/>
      </w:pPr>
      <w:r>
        <w:t xml:space="preserve">Enligt </w:t>
      </w:r>
      <w:r>
        <w:rPr>
          <w:i/>
        </w:rPr>
        <w:t>första stycket</w:t>
      </w:r>
      <w:r>
        <w:t xml:space="preserve"> ska sanktionsavgiften fastställas till lägst 5 000 kronor och högst 50 miljoner kronor.</w:t>
      </w:r>
    </w:p>
    <w:p w14:paraId="779EC1F6" w14:textId="77777777" w:rsidR="0034465A" w:rsidRDefault="0034465A" w:rsidP="0034465A">
      <w:pPr>
        <w:pStyle w:val="Brdtextmedindrag"/>
      </w:pPr>
      <w:r>
        <w:t xml:space="preserve">I </w:t>
      </w:r>
      <w:r>
        <w:rPr>
          <w:i/>
        </w:rPr>
        <w:t>andra stycket</w:t>
      </w:r>
      <w:r>
        <w:t xml:space="preserve"> finns en begränsningsregel som innebär att sanktions</w:t>
      </w:r>
      <w:r>
        <w:softHyphen/>
        <w:t>avgiften aldrig får överstiga tio procent av tjänstepensionsföretagets om</w:t>
      </w:r>
      <w:r>
        <w:softHyphen/>
        <w:t>sättning under närmast föregående räkenskapsår. De poster som ingår i omsättningen beror på vilken typ av verksamhet avseende tjänstepensions</w:t>
      </w:r>
      <w:r>
        <w:softHyphen/>
        <w:t>försäkring som tjänstepensionsföretaget driver. Omsättningen för tjänste</w:t>
      </w:r>
      <w:r>
        <w:softHyphen/>
        <w:t>pensionsföretag utgörs av premieinkomsten efter avgiven åter</w:t>
      </w:r>
      <w:r>
        <w:softHyphen/>
        <w:t>försäk</w:t>
      </w:r>
      <w:r>
        <w:softHyphen/>
        <w:t>ring, se bilaga 2 post II.1. till lagen om årsredovisning i försäkrings</w:t>
      </w:r>
      <w:r>
        <w:softHyphen/>
        <w:t>företag. För tjänstepensionsföretag med fond</w:t>
      </w:r>
      <w:r>
        <w:softHyphen/>
        <w:t>försäkrings</w:t>
      </w:r>
      <w:r>
        <w:softHyphen/>
        <w:t>produkter kommer endast en del av de inbetalda premierna att redovisas i resultat</w:t>
      </w:r>
      <w:r>
        <w:softHyphen/>
        <w:t>räkningen, medan den större delen av de inbetalda premierna redovisas i balansräkningen. Därför utgörs omsättningen i ett tjänste</w:t>
      </w:r>
      <w:r>
        <w:softHyphen/>
        <w:t>pensionsföretag med fondförsäkrings</w:t>
      </w:r>
      <w:r>
        <w:softHyphen/>
        <w:t>produkter av inbetalda premier.</w:t>
      </w:r>
    </w:p>
    <w:p w14:paraId="208401EA" w14:textId="77777777" w:rsidR="0034465A" w:rsidRDefault="0034465A" w:rsidP="0034465A">
      <w:pPr>
        <w:pStyle w:val="Brdtextmedindrag"/>
      </w:pPr>
      <w:r>
        <w:t xml:space="preserve">Enligt </w:t>
      </w:r>
      <w:r>
        <w:rPr>
          <w:i/>
        </w:rPr>
        <w:t>tredje stycket</w:t>
      </w:r>
      <w:r>
        <w:t xml:space="preserve"> får sanktionsavgiften inte vara så stor att tjänstepen</w:t>
      </w:r>
      <w:r>
        <w:softHyphen/>
        <w:t>sionsföretaget därefter inte uppfyller kraven på stabilitet enligt 4 kap. 1 §.</w:t>
      </w:r>
    </w:p>
    <w:p w14:paraId="034A381E" w14:textId="77777777" w:rsidR="0034465A" w:rsidRDefault="0034465A" w:rsidP="0034465A">
      <w:pPr>
        <w:pStyle w:val="Rubrik4utannumrering"/>
      </w:pPr>
      <w:r>
        <w:t>18 §</w:t>
      </w:r>
    </w:p>
    <w:p w14:paraId="51577CA9" w14:textId="475A0193" w:rsidR="0034465A" w:rsidRDefault="0034465A" w:rsidP="0034465A">
      <w:pPr>
        <w:pStyle w:val="Brdtext"/>
      </w:pPr>
      <w:r>
        <w:t>Paragrafen behandlar de omständigheter som ska beaktas när sanktions</w:t>
      </w:r>
      <w:r>
        <w:softHyphen/>
        <w:t>avgiftens storlek fastställs. Den motsvarar 18 kap. 18 § FRL.</w:t>
      </w:r>
      <w:r w:rsidRPr="00A24E0C">
        <w:t xml:space="preserve"> </w:t>
      </w:r>
      <w:r>
        <w:t>Överväg</w:t>
      </w:r>
      <w:r>
        <w:softHyphen/>
        <w:t>an</w:t>
      </w:r>
      <w:r w:rsidR="00B87B96">
        <w:softHyphen/>
      </w:r>
      <w:r>
        <w:t>dena finns i avsnitt 13.2.2.</w:t>
      </w:r>
    </w:p>
    <w:p w14:paraId="24564E38" w14:textId="77777777" w:rsidR="0034465A" w:rsidRDefault="0034465A" w:rsidP="001C3D5F">
      <w:pPr>
        <w:pStyle w:val="Brdtextmedindrag"/>
      </w:pPr>
      <w:r>
        <w:t>Utgångspunkten är att alla relevanta omständigheter ska beaktas. Enligt paragrafen ska dock särskild hänsyn tas till sådana omständigheter som ska beaktas vid val av ingripande samt till tjänstepensionsföretagets finan</w:t>
      </w:r>
      <w:r>
        <w:softHyphen/>
        <w:t>siella ställning och, om det går att fastställa, den vinst som gjorts till följd av regelöverträdelsen. Uttrycket den vinst som gjorts avser ett netto</w:t>
      </w:r>
      <w:r>
        <w:softHyphen/>
        <w:t>belopp och omfattar de vinster som erhållits och de förluster som undvikits, dvs. den fördel som erhållits. Även andra hänsyn kan tas, vilket följer av att det i paragrafen endast anges vilka omständigheter som särskilt ska beaktas. Sanktionsavgiftens storlek bör, som en allmän utgångspunkt, stå i propor</w:t>
      </w:r>
      <w:r>
        <w:softHyphen/>
        <w:t xml:space="preserve">tion till överträdelsens grad av allvar. </w:t>
      </w:r>
    </w:p>
    <w:p w14:paraId="1E037743" w14:textId="77777777" w:rsidR="0034465A" w:rsidRDefault="0034465A" w:rsidP="0034465A">
      <w:pPr>
        <w:pStyle w:val="Rubrik4utannumrering"/>
      </w:pPr>
      <w:r>
        <w:t>19 §</w:t>
      </w:r>
    </w:p>
    <w:p w14:paraId="060312AB" w14:textId="77777777" w:rsidR="0034465A" w:rsidRDefault="0034465A" w:rsidP="0034465A">
      <w:pPr>
        <w:pStyle w:val="Brdtext"/>
      </w:pPr>
      <w:r>
        <w:t>Paragrafen innehåller bestämmelser om förseningsavgift när ett tjänste</w:t>
      </w:r>
      <w:r>
        <w:softHyphen/>
        <w:t>pensionsföretag inte fullgör sin upplysningsskyldighet enligt föreskrifter som meddelats med stöd av bemyndigandet i 14 kap. 18 § första stycket. Den motsvarar 18 kap. 19 § FRL. Övervägandena finns i avsnitt 13.2.2.</w:t>
      </w:r>
    </w:p>
    <w:p w14:paraId="3EEFEEFB" w14:textId="77777777" w:rsidR="0034465A" w:rsidRDefault="0034465A" w:rsidP="0034465A">
      <w:pPr>
        <w:pStyle w:val="Rubrik4utannumrering"/>
      </w:pPr>
      <w:r>
        <w:t>20 §</w:t>
      </w:r>
    </w:p>
    <w:p w14:paraId="15AFEA41" w14:textId="77777777" w:rsidR="0034465A" w:rsidRDefault="0034465A" w:rsidP="0034465A">
      <w:pPr>
        <w:pStyle w:val="Brdtext"/>
      </w:pPr>
      <w:r>
        <w:t>I paragrafen finns bestämmelser om betalning av sanktions- och förse</w:t>
      </w:r>
      <w:r>
        <w:softHyphen/>
        <w:t>ningsavgift. Paragrafen motsvarar 18 kap. 20 § FRL. Skillnaden i för</w:t>
      </w:r>
      <w:r>
        <w:softHyphen/>
        <w:t>hållande till bestämmelsen i försäkringsrörelselagen är att denna bestäm</w:t>
      </w:r>
      <w:r>
        <w:softHyphen/>
        <w:t>melse inte omfattar sanktionsavgift som beslutas genom sanktionsföre</w:t>
      </w:r>
      <w:r>
        <w:softHyphen/>
        <w:t xml:space="preserve">läggande. </w:t>
      </w:r>
      <w:r w:rsidRPr="008E1DDA">
        <w:t xml:space="preserve">Det är dock bara en följd av att det i denna lag inte finns någon </w:t>
      </w:r>
      <w:r w:rsidRPr="008E1DDA">
        <w:lastRenderedPageBreak/>
        <w:t>sådan möjlighet att besluta om sanktionsförelägganden som i försäkrings</w:t>
      </w:r>
      <w:r>
        <w:softHyphen/>
      </w:r>
      <w:r w:rsidRPr="008E1DDA">
        <w:t xml:space="preserve">rörelselagen. </w:t>
      </w:r>
      <w:r>
        <w:t>Övervägandena finns i avsnitt 13.2.2.</w:t>
      </w:r>
    </w:p>
    <w:p w14:paraId="18BA75A4" w14:textId="77777777" w:rsidR="0034465A" w:rsidRDefault="0034465A" w:rsidP="0034465A">
      <w:pPr>
        <w:pStyle w:val="Rubrik4utannumrering"/>
      </w:pPr>
      <w:r>
        <w:t>21 §</w:t>
      </w:r>
    </w:p>
    <w:p w14:paraId="443FC6A1" w14:textId="77777777" w:rsidR="0034465A" w:rsidRDefault="0034465A" w:rsidP="0034465A">
      <w:pPr>
        <w:pStyle w:val="Brdtext"/>
      </w:pPr>
      <w:r w:rsidRPr="00BE038D">
        <w:rPr>
          <w:rFonts w:eastAsiaTheme="minorHAnsi"/>
        </w:rPr>
        <w:t xml:space="preserve">Paragrafen behandlar verkställighet av beslut om sanktions- </w:t>
      </w:r>
      <w:r w:rsidRPr="003C428E">
        <w:rPr>
          <w:rFonts w:eastAsiaTheme="minorHAnsi"/>
        </w:rPr>
        <w:t>eller förse</w:t>
      </w:r>
      <w:r w:rsidRPr="00BC5949">
        <w:rPr>
          <w:rFonts w:eastAsiaTheme="minorHAnsi"/>
        </w:rPr>
        <w:softHyphen/>
        <w:t>ningsavgift</w:t>
      </w:r>
      <w:r w:rsidRPr="00C72075">
        <w:rPr>
          <w:rFonts w:eastAsiaTheme="minorHAnsi"/>
        </w:rPr>
        <w:t xml:space="preserve"> som har fått laga kraft. Den motsvarar</w:t>
      </w:r>
      <w:r>
        <w:rPr>
          <w:rFonts w:eastAsiaTheme="minorHAnsi"/>
        </w:rPr>
        <w:t xml:space="preserve"> i sak </w:t>
      </w:r>
      <w:r w:rsidRPr="00C72075">
        <w:rPr>
          <w:rFonts w:eastAsiaTheme="minorHAnsi"/>
        </w:rPr>
        <w:t xml:space="preserve">18 kap. 21 § FRL. </w:t>
      </w:r>
      <w:r>
        <w:t>Över</w:t>
      </w:r>
      <w:r>
        <w:softHyphen/>
        <w:t>vägandena finns i avsnitt 13.2.2.</w:t>
      </w:r>
    </w:p>
    <w:p w14:paraId="5DB3F537" w14:textId="77777777" w:rsidR="0034465A" w:rsidRDefault="0034465A" w:rsidP="0034465A">
      <w:pPr>
        <w:pStyle w:val="Rubrik4utannumrering"/>
      </w:pPr>
      <w:r>
        <w:t>22 §</w:t>
      </w:r>
    </w:p>
    <w:p w14:paraId="5BD319F1" w14:textId="77777777" w:rsidR="0034465A" w:rsidRDefault="0034465A" w:rsidP="0034465A">
      <w:pPr>
        <w:pStyle w:val="Brdtext"/>
      </w:pPr>
      <w:r>
        <w:t>Paragrafen innehåller bestämmelser om indrivning av sanktions- och förseningsavgifter. Den motsvarar 18 kap. 22 § FRL. Övervägandena finns i avsnitt 13.2.2.</w:t>
      </w:r>
    </w:p>
    <w:p w14:paraId="4C972005" w14:textId="77777777" w:rsidR="0034465A" w:rsidRDefault="0034465A" w:rsidP="0034465A">
      <w:pPr>
        <w:pStyle w:val="Rubrik4utannumrering"/>
      </w:pPr>
      <w:r>
        <w:t>23 §</w:t>
      </w:r>
    </w:p>
    <w:p w14:paraId="5CB4481D" w14:textId="77777777" w:rsidR="0034465A" w:rsidRPr="003B6FB2" w:rsidRDefault="0034465A" w:rsidP="0034465A">
      <w:pPr>
        <w:pStyle w:val="Brdtext"/>
      </w:pPr>
      <w:r>
        <w:t>Paragrafen innehåller bestämmelser om preskription av påförda sanktions- och förseningsavgifter. Paragrafen motsvarar 18 kap. 23 § FRL. Till skillnad från bestämmelsen i försäkringsrörelselagen omfattar bestäm</w:t>
      </w:r>
      <w:r>
        <w:softHyphen/>
        <w:t xml:space="preserve">melsen inte </w:t>
      </w:r>
      <w:r w:rsidRPr="008E1DDA">
        <w:t xml:space="preserve">sanktionsavgift som beslutas genom </w:t>
      </w:r>
      <w:r>
        <w:t>sanktions</w:t>
      </w:r>
      <w:r>
        <w:softHyphen/>
        <w:t>förelägganden. Detta beror på att det inte finns någon möjlighet att besluta om sanktions</w:t>
      </w:r>
      <w:r>
        <w:softHyphen/>
        <w:t>förelägganden i denna lag. Övervägande finns i avsnitt 13.2.2.</w:t>
      </w:r>
    </w:p>
    <w:p w14:paraId="0B3F7ABF" w14:textId="77777777" w:rsidR="0034465A" w:rsidRDefault="0034465A" w:rsidP="0034465A">
      <w:pPr>
        <w:pStyle w:val="Rubrik4utannumrering"/>
      </w:pPr>
      <w:r>
        <w:t>24 §</w:t>
      </w:r>
    </w:p>
    <w:p w14:paraId="1D54AEAE" w14:textId="77777777" w:rsidR="0034465A" w:rsidRDefault="0034465A" w:rsidP="0034465A">
      <w:pPr>
        <w:pStyle w:val="Brdtext"/>
      </w:pPr>
      <w:r>
        <w:t>Paragrafen innehåller bestämmelser om ingripanden mot moderföretag som skulle vara försäkringsholdingföretag om ett eller flera av dess dotter</w:t>
      </w:r>
      <w:r>
        <w:softHyphen/>
        <w:t>företag som är tjänstepensionsföretag i stället var försäkringsföretag, eller är blandade finansiella holdingföretag. Paragrafen motsvarar 19 kap. 64 § första stycket FRL. Övervägandena finns i avsnitt 13.2.7.</w:t>
      </w:r>
    </w:p>
    <w:p w14:paraId="54BE1304" w14:textId="77777777" w:rsidR="0034465A" w:rsidRDefault="0034465A" w:rsidP="0034465A">
      <w:pPr>
        <w:pStyle w:val="Rubrik4utannumrering"/>
      </w:pPr>
      <w:r>
        <w:t>25 §</w:t>
      </w:r>
    </w:p>
    <w:p w14:paraId="1AEC5713" w14:textId="77777777" w:rsidR="0034465A" w:rsidRPr="003B6FB2" w:rsidRDefault="0034465A" w:rsidP="0034465A">
      <w:pPr>
        <w:pStyle w:val="Brdtext"/>
      </w:pPr>
      <w:r>
        <w:t>I paragrafen anges att Finansinspektionens beslut om föreläggande får förenas med vite. Med beslut om föreläggande avses både påbud och förbud enligt denna lag. Allmänna bestämmelser om vite finns i lagen (1985:206) om viten. Paragrafen genomför, tillsammans med 2 §, artikel 49.3 i andra tjänstepensions</w:t>
      </w:r>
      <w:r>
        <w:softHyphen/>
        <w:t>direktivet. Den motsvarar i sak 18 kap. 27 § FRL. Övervägandena finns i avsnitt 13.2.2.</w:t>
      </w:r>
    </w:p>
    <w:p w14:paraId="77D5267A" w14:textId="77777777" w:rsidR="0034465A" w:rsidRDefault="0034465A" w:rsidP="0034465A">
      <w:pPr>
        <w:pStyle w:val="Rubrik4utannumrering"/>
      </w:pPr>
      <w:r>
        <w:t>26 §</w:t>
      </w:r>
    </w:p>
    <w:p w14:paraId="47320776" w14:textId="20C2F6B7" w:rsidR="0034465A" w:rsidRDefault="0034465A" w:rsidP="0034465A">
      <w:pPr>
        <w:pStyle w:val="Brdtext"/>
      </w:pPr>
      <w:r>
        <w:t>Paragrafen innehåller bemyndigande för regeringen eller den myndighet som regeringen bestämmer att meddela föreskrifter om innehållet i en åtgärdsplan för att åter uppfylla det riskkänsliga kapitalkravet (</w:t>
      </w:r>
      <w:r>
        <w:rPr>
          <w:i/>
        </w:rPr>
        <w:t>punkt 1</w:t>
      </w:r>
      <w:r w:rsidRPr="000820FE">
        <w:t>)</w:t>
      </w:r>
      <w:r>
        <w:t xml:space="preserve"> och om innehållet i en finansiell saneringsplan för att åter uppfylla minimi</w:t>
      </w:r>
      <w:r>
        <w:softHyphen/>
        <w:t>kapitalkravet eller garantibeloppet (</w:t>
      </w:r>
      <w:r w:rsidRPr="000820FE">
        <w:rPr>
          <w:i/>
        </w:rPr>
        <w:t>punkt</w:t>
      </w:r>
      <w:r>
        <w:rPr>
          <w:i/>
        </w:rPr>
        <w:t> </w:t>
      </w:r>
      <w:r w:rsidRPr="000820FE">
        <w:rPr>
          <w:i/>
        </w:rPr>
        <w:t>2</w:t>
      </w:r>
      <w:r>
        <w:t>). Den motsvarar 18 kap. 28 § 1 och 3 FRL. Övervägandena finns i avsnitten 13.2.3 och 13.2.5.</w:t>
      </w:r>
    </w:p>
    <w:p w14:paraId="448A3786" w14:textId="740AE1B6" w:rsidR="001C3D5F" w:rsidRDefault="001C3D5F" w:rsidP="001C3D5F">
      <w:pPr>
        <w:pStyle w:val="Brdtextmedindrag"/>
      </w:pPr>
    </w:p>
    <w:p w14:paraId="608202A5" w14:textId="77777777" w:rsidR="001C3D5F" w:rsidRPr="001C3D5F" w:rsidRDefault="001C3D5F" w:rsidP="001C3D5F">
      <w:pPr>
        <w:pStyle w:val="Brdtextmedindrag"/>
      </w:pPr>
    </w:p>
    <w:p w14:paraId="65551E7E" w14:textId="77777777" w:rsidR="0034465A" w:rsidRPr="00B87B96" w:rsidRDefault="0034465A" w:rsidP="00AA5B6B">
      <w:pPr>
        <w:pStyle w:val="Rubrik4utannumrering"/>
      </w:pPr>
      <w:r w:rsidRPr="00F53204">
        <w:lastRenderedPageBreak/>
        <w:t>16 kap.</w:t>
      </w:r>
      <w:r w:rsidRPr="00B87B96">
        <w:t xml:space="preserve"> Grupptillsyn</w:t>
      </w:r>
    </w:p>
    <w:p w14:paraId="0D7FC5CE" w14:textId="77777777" w:rsidR="0034465A" w:rsidRDefault="0034465A" w:rsidP="0034465A">
      <w:pPr>
        <w:pStyle w:val="Brdtext"/>
      </w:pPr>
      <w:r>
        <w:t>Kapitlet innehåller bestämmelser om grupptillsyn. Bestämmelserna mot</w:t>
      </w:r>
      <w:r>
        <w:softHyphen/>
        <w:t>svarar bestämmelserna om grupptillsyn i försäkringsrörelselagen. Grupp</w:t>
      </w:r>
      <w:r>
        <w:softHyphen/>
        <w:t>tillsynen enligt denna lag är dock uteslutande en svensk nationell reglering. Bestämmelserna är utformade efter förebild av bestämmelserna i försäkringsrörelselagen. Vissa bestämmelser i försäkringsrörelselagen som baserar sig på Solvens II-direktivet saknar dock motsvarighet i denna lag. Detta gäller för bestäm</w:t>
      </w:r>
      <w:r>
        <w:softHyphen/>
        <w:t>melser i försäkringsrörelselagen som rör företag som inte har hemvist i Sverige, bestämmelser om grupptillsyns</w:t>
      </w:r>
      <w:r>
        <w:softHyphen/>
        <w:t>myndighet och sam</w:t>
      </w:r>
      <w:r>
        <w:softHyphen/>
        <w:t xml:space="preserve">verkan med behöriga myndigheter i andra länder och Eiopa. </w:t>
      </w:r>
    </w:p>
    <w:p w14:paraId="79D4373D" w14:textId="01F36C51" w:rsidR="0034465A" w:rsidRDefault="0034465A" w:rsidP="0034465A">
      <w:pPr>
        <w:pStyle w:val="Brdtextmedindrag"/>
      </w:pPr>
      <w:r>
        <w:t>Bestämmelserna i detta kapitel avser i huvudsak samma materiella om</w:t>
      </w:r>
      <w:r>
        <w:softHyphen/>
        <w:t>råden som grupptillsynen för försäkringsföretag enligt försäkringsrörelse</w:t>
      </w:r>
      <w:r>
        <w:softHyphen/>
        <w:t>lagen: gruppsolvens, rapportering av riskkoncentrationer och transaktioner inom en grupp, företagsstyrning inom en grupp och tillgång till infor</w:t>
      </w:r>
      <w:r w:rsidR="00A024F2">
        <w:softHyphen/>
      </w:r>
      <w:r>
        <w:t xml:space="preserve">mation. </w:t>
      </w:r>
    </w:p>
    <w:p w14:paraId="5D582355" w14:textId="77777777" w:rsidR="0034465A" w:rsidRDefault="0034465A" w:rsidP="0034465A">
      <w:pPr>
        <w:pStyle w:val="Brdtextmedindrag"/>
      </w:pPr>
      <w:r>
        <w:t>Det övergripande syftet med bestämmelserna är att säkerställa att skyddet för dem som omfattas av ett pensionsåtagande inte försämras till följd av att tjänstepensionsföretaget som står för åtagandet ingår i en grupp med andra företag. På samma sätt som för försäkringsföretag enligt försäk</w:t>
      </w:r>
      <w:r>
        <w:softHyphen/>
        <w:t>ringsrörelselagen utgör grupptillsyn ett komplement till den tillsyn som ska utövas individuellt över det enskilda tjänstepensionsföretaget enligt 14 kap.</w:t>
      </w:r>
    </w:p>
    <w:p w14:paraId="19505D9B" w14:textId="77777777" w:rsidR="0034465A" w:rsidRDefault="0034465A" w:rsidP="0034465A">
      <w:pPr>
        <w:pStyle w:val="Rubrik4utannumrering"/>
      </w:pPr>
      <w:r w:rsidDel="00D71555">
        <w:t>1 §</w:t>
      </w:r>
    </w:p>
    <w:p w14:paraId="3B23C219" w14:textId="7E87B43A" w:rsidR="0034465A" w:rsidRDefault="0034465A" w:rsidP="001C3D5F">
      <w:pPr>
        <w:pStyle w:val="Brdtextmedindrag"/>
        <w:ind w:firstLine="0"/>
      </w:pPr>
      <w:r>
        <w:t>I paragrafen finns en grundläggande bestämmelse om grupptillsyn över tjänstepensionsföretag, en definition av begreppet grupp och en upp</w:t>
      </w:r>
      <w:r w:rsidR="00044923">
        <w:softHyphen/>
      </w:r>
      <w:r>
        <w:t>lys</w:t>
      </w:r>
      <w:r w:rsidR="00A024F2">
        <w:softHyphen/>
      </w:r>
      <w:r>
        <w:t>ning om vilka de materiella områdena för grupptillsyn är. Paragrafen mot</w:t>
      </w:r>
      <w:r w:rsidR="00A024F2">
        <w:softHyphen/>
      </w:r>
      <w:r>
        <w:t xml:space="preserve">svarar 19 kap. 1 § första stycket och 2 § första stycket FRL. Paragrafen har delvis utformats i enlighet med </w:t>
      </w:r>
      <w:r>
        <w:rPr>
          <w:i/>
        </w:rPr>
        <w:t xml:space="preserve">Lagrådets </w:t>
      </w:r>
      <w:r w:rsidRPr="008844B5">
        <w:t>förslag</w:t>
      </w:r>
      <w:r>
        <w:t>.</w:t>
      </w:r>
      <w:r w:rsidDel="00256352">
        <w:t xml:space="preserve"> Övervägandena finns i avsnitt</w:t>
      </w:r>
      <w:r>
        <w:t>en 14.1.1 och</w:t>
      </w:r>
      <w:r w:rsidDel="00256352">
        <w:t xml:space="preserve"> </w:t>
      </w:r>
      <w:r>
        <w:t>14</w:t>
      </w:r>
      <w:r w:rsidDel="00256352">
        <w:t>.1.2.</w:t>
      </w:r>
    </w:p>
    <w:p w14:paraId="65DA1B29" w14:textId="77777777" w:rsidR="0034465A" w:rsidRDefault="0034465A" w:rsidP="001C3D5F">
      <w:pPr>
        <w:pStyle w:val="Brdtextmedindrag"/>
      </w:pPr>
      <w:r>
        <w:t xml:space="preserve">I </w:t>
      </w:r>
      <w:r w:rsidRPr="008F2976">
        <w:rPr>
          <w:i/>
        </w:rPr>
        <w:t>första stycket</w:t>
      </w:r>
      <w:r>
        <w:t xml:space="preserve"> anges att </w:t>
      </w:r>
      <w:r>
        <w:rPr>
          <w:lang w:eastAsia="sv-SE"/>
        </w:rPr>
        <w:t>s</w:t>
      </w:r>
      <w:r w:rsidRPr="00D6429A">
        <w:rPr>
          <w:lang w:eastAsia="sv-SE"/>
        </w:rPr>
        <w:t xml:space="preserve">ärskild tillsyn över </w:t>
      </w:r>
      <w:r>
        <w:rPr>
          <w:lang w:eastAsia="sv-SE"/>
        </w:rPr>
        <w:t>tjänstepensions</w:t>
      </w:r>
      <w:r>
        <w:rPr>
          <w:lang w:eastAsia="sv-SE"/>
        </w:rPr>
        <w:softHyphen/>
        <w:t>företag</w:t>
      </w:r>
      <w:r w:rsidRPr="00D6429A">
        <w:rPr>
          <w:lang w:eastAsia="sv-SE"/>
        </w:rPr>
        <w:t xml:space="preserve"> som ingår i en grupp</w:t>
      </w:r>
      <w:r>
        <w:rPr>
          <w:lang w:eastAsia="sv-SE"/>
        </w:rPr>
        <w:t xml:space="preserve">, </w:t>
      </w:r>
      <w:r w:rsidRPr="00D6429A">
        <w:rPr>
          <w:lang w:eastAsia="sv-SE"/>
        </w:rPr>
        <w:t>grupptillsyn</w:t>
      </w:r>
      <w:r>
        <w:rPr>
          <w:lang w:eastAsia="sv-SE"/>
        </w:rPr>
        <w:t>,</w:t>
      </w:r>
      <w:r w:rsidRPr="00D6429A">
        <w:rPr>
          <w:lang w:eastAsia="sv-SE"/>
        </w:rPr>
        <w:t xml:space="preserve"> ska utövas enligt detta kapitel</w:t>
      </w:r>
      <w:r>
        <w:rPr>
          <w:lang w:eastAsia="sv-SE"/>
        </w:rPr>
        <w:t>.</w:t>
      </w:r>
    </w:p>
    <w:p w14:paraId="7B50EB2D" w14:textId="77777777" w:rsidR="0034465A" w:rsidRDefault="0034465A" w:rsidP="001C3D5F">
      <w:pPr>
        <w:pStyle w:val="Brdtextmedindrag"/>
      </w:pPr>
      <w:r>
        <w:t xml:space="preserve">I </w:t>
      </w:r>
      <w:r w:rsidRPr="008F2976">
        <w:rPr>
          <w:i/>
        </w:rPr>
        <w:t>andra stycket</w:t>
      </w:r>
      <w:r>
        <w:t xml:space="preserve"> anges att i en grupp ingår ett företag, dess dotterföretag och andra anknutna företag samt de företag som dotterföretaget har ett ägar</w:t>
      </w:r>
      <w:r>
        <w:softHyphen/>
        <w:t>intresse i. Denna definition av grupp gäller endast för detta kapitel. Med anknutet företag avses ett företag som är ett dotterföretag, ett företag som annars är föremål för ägarintresse eller ett företag som har gemensam eller i huvudsak gemensam ledning med ett annat företag, se 1 kap. 12 §. Begreppet gemensam eller huvudsak gemensam ledning definieras i 1 kap. 13 §. Med ägarintresse avses att ett företag direkt eller indirekt innehar minst 20 procent av kapitalet eller minst 20 procent av samtliga röster i ett annat företag (se 1 kap. 7 §).</w:t>
      </w:r>
    </w:p>
    <w:p w14:paraId="6A5B2424" w14:textId="371A1CFE" w:rsidR="0034465A" w:rsidRDefault="0034465A" w:rsidP="001C3D5F">
      <w:pPr>
        <w:pStyle w:val="Brdtextmedindrag"/>
      </w:pPr>
      <w:r>
        <w:t xml:space="preserve">I </w:t>
      </w:r>
      <w:r w:rsidRPr="00105BC2">
        <w:rPr>
          <w:i/>
        </w:rPr>
        <w:t>tredje stycket</w:t>
      </w:r>
      <w:r>
        <w:t xml:space="preserve"> anges att grupptillsyn ska omfatta krav inom områdena gruppsolvens, rapportering av riskkoncentrationer och transak</w:t>
      </w:r>
      <w:r>
        <w:softHyphen/>
        <w:t>tioner</w:t>
      </w:r>
      <w:r w:rsidR="00E1070B">
        <w:t xml:space="preserve"> inom gruppen</w:t>
      </w:r>
      <w:r>
        <w:t>, god kontroll och rapportering av transaktioner</w:t>
      </w:r>
      <w:r w:rsidR="00B45CC7">
        <w:t xml:space="preserve"> inom grupper med vissa typer av moderföretag</w:t>
      </w:r>
      <w:r>
        <w:t>, företagsstyrning inom gruppen, tillgång till information och lämplig</w:t>
      </w:r>
      <w:r>
        <w:softHyphen/>
        <w:t>hetskrav för ledningen i vissa typer av moder</w:t>
      </w:r>
      <w:r w:rsidR="00A024F2">
        <w:softHyphen/>
      </w:r>
      <w:r>
        <w:t xml:space="preserve">företag. Kraven inom dessa områden anges i 14–40 §§. I 2 och 3 §§ anges i vilka fall det ska utövas fullständig grupptillsyn respektive begränsad </w:t>
      </w:r>
      <w:r>
        <w:lastRenderedPageBreak/>
        <w:t>grupptillsyn över ett tjänste</w:t>
      </w:r>
      <w:r>
        <w:softHyphen/>
        <w:t xml:space="preserve">pensionsföretag och vilka krav som gäller för den tillsynen. </w:t>
      </w:r>
    </w:p>
    <w:p w14:paraId="45867097" w14:textId="77777777" w:rsidR="0034465A" w:rsidRDefault="0034465A" w:rsidP="0034465A">
      <w:pPr>
        <w:pStyle w:val="Rubrik4utannumrering"/>
        <w:rPr>
          <w:lang w:eastAsia="sv-SE"/>
        </w:rPr>
      </w:pPr>
      <w:r>
        <w:rPr>
          <w:lang w:eastAsia="sv-SE"/>
        </w:rPr>
        <w:t>2 §</w:t>
      </w:r>
    </w:p>
    <w:p w14:paraId="519A1FD4" w14:textId="4E2019EC" w:rsidR="0034465A" w:rsidRDefault="0034465A" w:rsidP="0034465A">
      <w:pPr>
        <w:pStyle w:val="Brdtext"/>
        <w:rPr>
          <w:lang w:eastAsia="sv-SE"/>
        </w:rPr>
      </w:pPr>
      <w:r>
        <w:rPr>
          <w:lang w:eastAsia="sv-SE"/>
        </w:rPr>
        <w:t xml:space="preserve">I paragrafen finns bestämmelser om </w:t>
      </w:r>
      <w:r w:rsidR="00885128">
        <w:rPr>
          <w:lang w:eastAsia="sv-SE"/>
        </w:rPr>
        <w:t xml:space="preserve">fall då </w:t>
      </w:r>
      <w:r>
        <w:rPr>
          <w:lang w:eastAsia="sv-SE"/>
        </w:rPr>
        <w:t xml:space="preserve">fullständig grupptillsyn </w:t>
      </w:r>
      <w:r w:rsidR="00885128">
        <w:rPr>
          <w:lang w:eastAsia="sv-SE"/>
        </w:rPr>
        <w:t>ska utövas</w:t>
      </w:r>
      <w:r>
        <w:rPr>
          <w:lang w:eastAsia="sv-SE"/>
        </w:rPr>
        <w:t xml:space="preserve">. Paragrafen är utformad efter förebild av 19 kap. 2 § andra stycket FRL. </w:t>
      </w:r>
      <w:r w:rsidRPr="00791307">
        <w:rPr>
          <w:lang w:eastAsia="sv-SE"/>
        </w:rPr>
        <w:t xml:space="preserve">Övervägandena finns i avsnitt </w:t>
      </w:r>
      <w:r>
        <w:rPr>
          <w:lang w:eastAsia="sv-SE"/>
        </w:rPr>
        <w:t>14</w:t>
      </w:r>
      <w:r w:rsidRPr="00791307">
        <w:rPr>
          <w:lang w:eastAsia="sv-SE"/>
        </w:rPr>
        <w:t>.1.2.</w:t>
      </w:r>
    </w:p>
    <w:p w14:paraId="20C3F317" w14:textId="08CAA471" w:rsidR="0034465A" w:rsidRDefault="0034465A" w:rsidP="001C3D5F">
      <w:pPr>
        <w:pStyle w:val="Brdtextmedindrag"/>
        <w:rPr>
          <w:lang w:eastAsia="sv-SE"/>
        </w:rPr>
      </w:pPr>
      <w:r>
        <w:rPr>
          <w:lang w:eastAsia="sv-SE"/>
        </w:rPr>
        <w:t>I paragrafen anges de fall när fullständig grupptillsyn ska utövas över tjänste</w:t>
      </w:r>
      <w:r>
        <w:rPr>
          <w:lang w:eastAsia="sv-SE"/>
        </w:rPr>
        <w:softHyphen/>
        <w:t>pensionsföretag</w:t>
      </w:r>
      <w:r w:rsidR="00BC562A">
        <w:rPr>
          <w:lang w:eastAsia="sv-SE"/>
        </w:rPr>
        <w:t xml:space="preserve">. Bestämmelserna om fullständig grupptillsyn och de krav som följer med denna </w:t>
      </w:r>
      <w:r w:rsidR="005B1F75">
        <w:rPr>
          <w:lang w:eastAsia="sv-SE"/>
        </w:rPr>
        <w:t xml:space="preserve">tillsyn </w:t>
      </w:r>
      <w:r w:rsidR="00BC562A">
        <w:rPr>
          <w:lang w:eastAsia="sv-SE"/>
        </w:rPr>
        <w:t xml:space="preserve">gäller bara för </w:t>
      </w:r>
      <w:r w:rsidR="005B1F75">
        <w:rPr>
          <w:lang w:eastAsia="sv-SE"/>
        </w:rPr>
        <w:t xml:space="preserve">de </w:t>
      </w:r>
      <w:r w:rsidR="00BC562A">
        <w:rPr>
          <w:lang w:eastAsia="sv-SE"/>
        </w:rPr>
        <w:t>tjänstepensions</w:t>
      </w:r>
      <w:r w:rsidR="00CD15CE">
        <w:rPr>
          <w:lang w:eastAsia="sv-SE"/>
        </w:rPr>
        <w:softHyphen/>
      </w:r>
      <w:r w:rsidR="00BC562A">
        <w:rPr>
          <w:lang w:eastAsia="sv-SE"/>
        </w:rPr>
        <w:t>företag som ingår i en grupp med andra företag</w:t>
      </w:r>
      <w:r w:rsidR="005B1F75">
        <w:rPr>
          <w:lang w:eastAsia="sv-SE"/>
        </w:rPr>
        <w:t xml:space="preserve"> (1 § första stycket)</w:t>
      </w:r>
      <w:r>
        <w:rPr>
          <w:lang w:eastAsia="sv-SE"/>
        </w:rPr>
        <w:t>.</w:t>
      </w:r>
      <w:r w:rsidR="00BC562A">
        <w:rPr>
          <w:lang w:eastAsia="sv-SE"/>
        </w:rPr>
        <w:t xml:space="preserve"> I 1 § andra stycket </w:t>
      </w:r>
      <w:r w:rsidR="005B1F75">
        <w:rPr>
          <w:lang w:eastAsia="sv-SE"/>
        </w:rPr>
        <w:t>anges att</w:t>
      </w:r>
      <w:r w:rsidR="00BC562A">
        <w:rPr>
          <w:lang w:eastAsia="sv-SE"/>
        </w:rPr>
        <w:t xml:space="preserve"> </w:t>
      </w:r>
      <w:r w:rsidR="00BC562A">
        <w:t>i en grupp ingår ett företag, dess dotterföretag och andra anknutna företag samt de företag som dotterföretaget har ett ägar</w:t>
      </w:r>
      <w:r w:rsidR="00BC562A">
        <w:softHyphen/>
        <w:t>intresse i.</w:t>
      </w:r>
      <w:r>
        <w:rPr>
          <w:lang w:eastAsia="sv-SE"/>
        </w:rPr>
        <w:t xml:space="preserve"> </w:t>
      </w:r>
      <w:r w:rsidRPr="00C9136F">
        <w:rPr>
          <w:lang w:eastAsia="sv-SE"/>
        </w:rPr>
        <w:t>Full</w:t>
      </w:r>
      <w:r>
        <w:rPr>
          <w:lang w:eastAsia="sv-SE"/>
        </w:rPr>
        <w:t>ständig</w:t>
      </w:r>
      <w:r w:rsidRPr="00C9136F">
        <w:rPr>
          <w:lang w:eastAsia="sv-SE"/>
        </w:rPr>
        <w:t xml:space="preserve"> grupptillsyn är grupptillsyn som omfattar </w:t>
      </w:r>
      <w:r>
        <w:rPr>
          <w:lang w:eastAsia="sv-SE"/>
        </w:rPr>
        <w:t xml:space="preserve">krav inom områdena </w:t>
      </w:r>
      <w:r w:rsidRPr="00C9136F">
        <w:rPr>
          <w:lang w:eastAsia="sv-SE"/>
        </w:rPr>
        <w:t>grupp</w:t>
      </w:r>
      <w:r>
        <w:rPr>
          <w:lang w:eastAsia="sv-SE"/>
        </w:rPr>
        <w:softHyphen/>
      </w:r>
      <w:r w:rsidRPr="00C9136F">
        <w:rPr>
          <w:lang w:eastAsia="sv-SE"/>
        </w:rPr>
        <w:t>solvens, rapport</w:t>
      </w:r>
      <w:r w:rsidRPr="00C9136F">
        <w:rPr>
          <w:lang w:eastAsia="sv-SE"/>
        </w:rPr>
        <w:softHyphen/>
        <w:t>ering av risk</w:t>
      </w:r>
      <w:r>
        <w:rPr>
          <w:lang w:eastAsia="sv-SE"/>
        </w:rPr>
        <w:softHyphen/>
      </w:r>
      <w:r w:rsidRPr="00C9136F">
        <w:rPr>
          <w:lang w:eastAsia="sv-SE"/>
        </w:rPr>
        <w:t>koncentrationer och transak</w:t>
      </w:r>
      <w:r w:rsidR="00A024F2">
        <w:rPr>
          <w:lang w:eastAsia="sv-SE"/>
        </w:rPr>
        <w:softHyphen/>
      </w:r>
      <w:r w:rsidRPr="00C9136F">
        <w:rPr>
          <w:lang w:eastAsia="sv-SE"/>
        </w:rPr>
        <w:t>tioner inom grupp</w:t>
      </w:r>
      <w:r w:rsidR="00E1070B">
        <w:rPr>
          <w:lang w:eastAsia="sv-SE"/>
        </w:rPr>
        <w:t>en</w:t>
      </w:r>
      <w:r w:rsidRPr="00C9136F">
        <w:rPr>
          <w:lang w:eastAsia="sv-SE"/>
        </w:rPr>
        <w:t>, före</w:t>
      </w:r>
      <w:r w:rsidRPr="00C9136F">
        <w:rPr>
          <w:lang w:eastAsia="sv-SE"/>
        </w:rPr>
        <w:softHyphen/>
        <w:t>tagsstyrning inom grupp</w:t>
      </w:r>
      <w:r>
        <w:rPr>
          <w:lang w:eastAsia="sv-SE"/>
        </w:rPr>
        <w:t>en,</w:t>
      </w:r>
      <w:r w:rsidRPr="00C9136F">
        <w:rPr>
          <w:lang w:eastAsia="sv-SE"/>
        </w:rPr>
        <w:t xml:space="preserve"> tillgång till infor</w:t>
      </w:r>
      <w:r w:rsidR="00A024F2">
        <w:rPr>
          <w:lang w:eastAsia="sv-SE"/>
        </w:rPr>
        <w:softHyphen/>
      </w:r>
      <w:r w:rsidRPr="00C9136F">
        <w:rPr>
          <w:lang w:eastAsia="sv-SE"/>
        </w:rPr>
        <w:t>mation</w:t>
      </w:r>
      <w:r>
        <w:rPr>
          <w:lang w:eastAsia="sv-SE"/>
        </w:rPr>
        <w:t xml:space="preserve"> och lämplighetskrav för ledningen i vissa typer av moder</w:t>
      </w:r>
      <w:r w:rsidR="00CD15CE">
        <w:rPr>
          <w:lang w:eastAsia="sv-SE"/>
        </w:rPr>
        <w:softHyphen/>
      </w:r>
      <w:r>
        <w:rPr>
          <w:lang w:eastAsia="sv-SE"/>
        </w:rPr>
        <w:t>företag (</w:t>
      </w:r>
      <w:r w:rsidRPr="00C9136F">
        <w:rPr>
          <w:lang w:eastAsia="sv-SE"/>
        </w:rPr>
        <w:t>se</w:t>
      </w:r>
      <w:r>
        <w:rPr>
          <w:lang w:eastAsia="sv-SE"/>
        </w:rPr>
        <w:t xml:space="preserve"> </w:t>
      </w:r>
      <w:r w:rsidRPr="00C9136F">
        <w:rPr>
          <w:lang w:eastAsia="sv-SE"/>
        </w:rPr>
        <w:t>1</w:t>
      </w:r>
      <w:r>
        <w:rPr>
          <w:lang w:eastAsia="sv-SE"/>
        </w:rPr>
        <w:t>4</w:t>
      </w:r>
      <w:r w:rsidRPr="00C9136F">
        <w:rPr>
          <w:lang w:eastAsia="sv-SE"/>
        </w:rPr>
        <w:t>–2</w:t>
      </w:r>
      <w:r>
        <w:rPr>
          <w:lang w:eastAsia="sv-SE"/>
        </w:rPr>
        <w:t>6 och</w:t>
      </w:r>
      <w:r w:rsidRPr="00C9136F">
        <w:rPr>
          <w:lang w:eastAsia="sv-SE"/>
        </w:rPr>
        <w:t xml:space="preserve"> </w:t>
      </w:r>
      <w:r>
        <w:rPr>
          <w:lang w:eastAsia="sv-SE"/>
        </w:rPr>
        <w:t>29</w:t>
      </w:r>
      <w:r w:rsidRPr="00C9136F">
        <w:rPr>
          <w:lang w:eastAsia="sv-SE"/>
        </w:rPr>
        <w:t>–</w:t>
      </w:r>
      <w:r>
        <w:rPr>
          <w:lang w:eastAsia="sv-SE"/>
        </w:rPr>
        <w:t>40</w:t>
      </w:r>
      <w:r w:rsidRPr="00C9136F">
        <w:rPr>
          <w:lang w:eastAsia="sv-SE"/>
        </w:rPr>
        <w:t> §§</w:t>
      </w:r>
      <w:r>
        <w:rPr>
          <w:lang w:eastAsia="sv-SE"/>
        </w:rPr>
        <w:t>)</w:t>
      </w:r>
      <w:r w:rsidRPr="00C9136F">
        <w:rPr>
          <w:lang w:eastAsia="sv-SE"/>
        </w:rPr>
        <w:t>.</w:t>
      </w:r>
      <w:r>
        <w:rPr>
          <w:lang w:eastAsia="sv-SE"/>
        </w:rPr>
        <w:t xml:space="preserve"> </w:t>
      </w:r>
    </w:p>
    <w:p w14:paraId="1851827D" w14:textId="5FBC0952" w:rsidR="0034465A" w:rsidRDefault="0034465A" w:rsidP="001C3D5F">
      <w:pPr>
        <w:pStyle w:val="Brdtextmedindrag"/>
        <w:rPr>
          <w:lang w:eastAsia="sv-SE"/>
        </w:rPr>
      </w:pPr>
      <w:r>
        <w:rPr>
          <w:lang w:eastAsia="sv-SE"/>
        </w:rPr>
        <w:t xml:space="preserve">Fullständig grupptillsyn ska enligt </w:t>
      </w:r>
      <w:r>
        <w:rPr>
          <w:i/>
          <w:lang w:eastAsia="sv-SE"/>
        </w:rPr>
        <w:t>punkt 1</w:t>
      </w:r>
      <w:r>
        <w:rPr>
          <w:lang w:eastAsia="sv-SE"/>
        </w:rPr>
        <w:t xml:space="preserve"> utövas över tjänste</w:t>
      </w:r>
      <w:r>
        <w:rPr>
          <w:lang w:eastAsia="sv-SE"/>
        </w:rPr>
        <w:softHyphen/>
        <w:t>pensions</w:t>
      </w:r>
      <w:r>
        <w:rPr>
          <w:lang w:eastAsia="sv-SE"/>
        </w:rPr>
        <w:softHyphen/>
        <w:t>företag som är moderföretag till eller har ägarintresse i åtminstone ett tjänstepen</w:t>
      </w:r>
      <w:r>
        <w:rPr>
          <w:lang w:eastAsia="sv-SE"/>
        </w:rPr>
        <w:softHyphen/>
        <w:t xml:space="preserve">sionsföretag, ett utländskt tjänstepensionsinstitut, ett </w:t>
      </w:r>
      <w:r w:rsidDel="00AA739E">
        <w:rPr>
          <w:lang w:eastAsia="sv-SE"/>
        </w:rPr>
        <w:t>försäk</w:t>
      </w:r>
      <w:r w:rsidR="00044923">
        <w:rPr>
          <w:lang w:eastAsia="sv-SE"/>
        </w:rPr>
        <w:softHyphen/>
      </w:r>
      <w:r w:rsidDel="00AA739E">
        <w:rPr>
          <w:lang w:eastAsia="sv-SE"/>
        </w:rPr>
        <w:t>ringsföretag</w:t>
      </w:r>
      <w:r>
        <w:rPr>
          <w:lang w:eastAsia="sv-SE"/>
        </w:rPr>
        <w:t xml:space="preserve">, en EES-försäkringsgivare eller en försäkringsgivare från tredjeland. </w:t>
      </w:r>
      <w:r>
        <w:t>Med utländskt tjänstepensionsinstitut avses ett utländskt institut vars hemland hör till EES och som utan att vara försäkringsgivare enligt lagen om utländska försäkringsgivares och tjänstepensionsinstituts verksamhet i Sverige</w:t>
      </w:r>
      <w:r w:rsidRPr="002D2C80">
        <w:t xml:space="preserve"> </w:t>
      </w:r>
      <w:r>
        <w:t>omfattas av andra tjänstepensionsdirektivet (se 1 kap. 5 § 3 LUFT). E</w:t>
      </w:r>
      <w:r>
        <w:rPr>
          <w:lang w:eastAsia="sv-SE"/>
        </w:rPr>
        <w:t xml:space="preserve">tt försäkringsföretag är </w:t>
      </w:r>
      <w:r w:rsidRPr="0029683A">
        <w:rPr>
          <w:lang w:eastAsia="sv-SE"/>
        </w:rPr>
        <w:t xml:space="preserve">ett </w:t>
      </w:r>
      <w:r>
        <w:rPr>
          <w:lang w:eastAsia="sv-SE"/>
        </w:rPr>
        <w:t xml:space="preserve">företag som har tillstånd att driva försäkringsrörelse </w:t>
      </w:r>
      <w:r w:rsidRPr="0029683A">
        <w:rPr>
          <w:lang w:eastAsia="sv-SE"/>
        </w:rPr>
        <w:t>enligt försäkringsrörelselagen</w:t>
      </w:r>
      <w:r>
        <w:rPr>
          <w:lang w:eastAsia="sv-SE"/>
        </w:rPr>
        <w:t xml:space="preserve"> (1 kap. 5 § 6 denna lag). En EES-försäkrings</w:t>
      </w:r>
      <w:r>
        <w:rPr>
          <w:lang w:eastAsia="sv-SE"/>
        </w:rPr>
        <w:softHyphen/>
        <w:t xml:space="preserve">givare är </w:t>
      </w:r>
      <w:r w:rsidRPr="000A7C2D">
        <w:t>en utländsk försäk</w:t>
      </w:r>
      <w:r w:rsidR="00044923">
        <w:softHyphen/>
      </w:r>
      <w:r w:rsidRPr="000A7C2D">
        <w:t>ringsgivare vars hemland hör till EES och som omfattas av Solvens II-direktivet</w:t>
      </w:r>
      <w:r>
        <w:t xml:space="preserve"> (1 kap. 5 § 5 denna lag) och en </w:t>
      </w:r>
      <w:r>
        <w:rPr>
          <w:lang w:eastAsia="sv-SE"/>
        </w:rPr>
        <w:t>försäkrings</w:t>
      </w:r>
      <w:r>
        <w:rPr>
          <w:lang w:eastAsia="sv-SE"/>
        </w:rPr>
        <w:softHyphen/>
        <w:t xml:space="preserve">givare från tredjeland är </w:t>
      </w:r>
      <w:r>
        <w:t>en utländsk försäkringsgivare vars hemland inte hör till EES och som skulle omfattas av Solvens II-direktivet om dess hemland hörde till EES (1 kap. 5 § 7 denna lag).</w:t>
      </w:r>
    </w:p>
    <w:p w14:paraId="0A07B3AE" w14:textId="1F1DBE1C" w:rsidR="0034465A" w:rsidRDefault="0034465A" w:rsidP="001C3D5F">
      <w:pPr>
        <w:pStyle w:val="Brdtextmedindrag"/>
      </w:pPr>
      <w:r>
        <w:rPr>
          <w:lang w:eastAsia="sv-SE"/>
        </w:rPr>
        <w:t xml:space="preserve">Enligt </w:t>
      </w:r>
      <w:r>
        <w:rPr>
          <w:i/>
          <w:lang w:eastAsia="sv-SE"/>
        </w:rPr>
        <w:t>punkt 2</w:t>
      </w:r>
      <w:r>
        <w:rPr>
          <w:lang w:eastAsia="sv-SE"/>
        </w:rPr>
        <w:t xml:space="preserve"> ska fullständig grupptillsyn också utövas över </w:t>
      </w:r>
      <w:r>
        <w:t>tjänste</w:t>
      </w:r>
      <w:r>
        <w:softHyphen/>
        <w:t>pensions</w:t>
      </w:r>
      <w:r>
        <w:softHyphen/>
        <w:t>företag som har en gemensam eller i huvudsak gemensam ledning med ett annat tjänstepensionsföretag, ett utländskt tjänste</w:t>
      </w:r>
      <w:r>
        <w:softHyphen/>
        <w:t xml:space="preserve">pensionsinstitut, ett försäkringsföretag, en EES-försäkringsgivare eller en försäkringsgivare från tredjeland. </w:t>
      </w:r>
      <w:r w:rsidRPr="000A7C2D">
        <w:t>Företag har gemensam eller i huvudsak gemensam ledning om de</w:t>
      </w:r>
      <w:r>
        <w:t xml:space="preserve"> </w:t>
      </w:r>
      <w:r w:rsidRPr="000A7C2D">
        <w:t>1</w:t>
      </w:r>
      <w:r>
        <w:t>)</w:t>
      </w:r>
      <w:r w:rsidRPr="000A7C2D">
        <w:t> står under samma ledning på grund av ett avtal mellan</w:t>
      </w:r>
      <w:r>
        <w:t xml:space="preserve"> </w:t>
      </w:r>
      <w:r w:rsidRPr="000A7C2D">
        <w:t>företagen eller en bestämmelse i företagens bolagsordning, bolagsavtal eller därmed jämförbara stadgar eller</w:t>
      </w:r>
      <w:r>
        <w:t xml:space="preserve"> </w:t>
      </w:r>
      <w:r w:rsidRPr="000A7C2D">
        <w:t>2</w:t>
      </w:r>
      <w:r>
        <w:t>)</w:t>
      </w:r>
      <w:r w:rsidRPr="000A7C2D">
        <w:t xml:space="preserve"> har styrelser eller motsvarande organ i utländska företag som till större </w:t>
      </w:r>
      <w:r w:rsidRPr="003216BC">
        <w:t>delen består av samma personer och som har fullgjort sitt uppdrag under räkenskapsåret och fram till dess att års</w:t>
      </w:r>
      <w:r w:rsidR="00A024F2">
        <w:softHyphen/>
      </w:r>
      <w:r w:rsidRPr="003216BC">
        <w:t>redovisningar har upprättats i de berörda företagen</w:t>
      </w:r>
      <w:r>
        <w:t xml:space="preserve"> (1 kap. 13 §)</w:t>
      </w:r>
      <w:r w:rsidRPr="003216BC">
        <w:t>.</w:t>
      </w:r>
    </w:p>
    <w:p w14:paraId="6484CB83" w14:textId="77777777" w:rsidR="0034465A" w:rsidRDefault="0034465A" w:rsidP="0034465A">
      <w:pPr>
        <w:pStyle w:val="Brdtextmedindrag"/>
      </w:pPr>
      <w:r>
        <w:t>Fullständig grupptillsyn ska även utövas över tjänstepensions</w:t>
      </w:r>
      <w:r>
        <w:softHyphen/>
        <w:t>företag som är dotterföretag till vissa typer av företag. Fullständig grupptillsyn ska utövas över tjänstepensionsföretag vars moderföretag är ett utländskt tjänstepensions</w:t>
      </w:r>
      <w:r>
        <w:softHyphen/>
        <w:t>institut, ett försäkringsföretag, en EES-försäkringsgivare eller en försäk</w:t>
      </w:r>
      <w:r>
        <w:softHyphen/>
        <w:t xml:space="preserve">ringsgivare från tredjeland, </w:t>
      </w:r>
      <w:r>
        <w:rPr>
          <w:i/>
        </w:rPr>
        <w:t>punkt 3 a</w:t>
      </w:r>
      <w:r>
        <w:t xml:space="preserve">, ett företag som skulle </w:t>
      </w:r>
      <w:r>
        <w:lastRenderedPageBreak/>
        <w:t>vara ett försäkringsholdingföretag om tjänstepensionsföretaget var ett försäkrings</w:t>
      </w:r>
      <w:r>
        <w:softHyphen/>
        <w:t xml:space="preserve">företag, </w:t>
      </w:r>
      <w:r>
        <w:rPr>
          <w:i/>
        </w:rPr>
        <w:t>punkt 3 b</w:t>
      </w:r>
      <w:r>
        <w:t xml:space="preserve">, eller ett blandat finansiellt holdingföretag </w:t>
      </w:r>
      <w:r>
        <w:rPr>
          <w:i/>
        </w:rPr>
        <w:t>punkt 3 c</w:t>
      </w:r>
      <w:r>
        <w:t>. Med försäkringsholdingföretag avses ett moderföretag som inte är ett försäkringsföretag, en EES-försäkringsgivare, ett försäkringsföretag från tredjeland eller ett blandat finansiellt holdingföretag och vars huvud</w:t>
      </w:r>
      <w:r>
        <w:softHyphen/>
        <w:t>sakliga verksamhet är att förvärva och förvalta andelar i dotterföretag som uteslutande eller huvudsakligen är försäkringsföretag, EES-försäkrings</w:t>
      </w:r>
      <w:r>
        <w:softHyphen/>
        <w:t xml:space="preserve">givare eller försäkringsgivare från tredjeland (1 kap. 5 § 8). Ett blandat finansiellt holdingföretag är ett </w:t>
      </w:r>
      <w:r w:rsidRPr="00683D2F">
        <w:t>sådant företag som avses i 1</w:t>
      </w:r>
      <w:r>
        <w:t> </w:t>
      </w:r>
      <w:r w:rsidRPr="00683D2F">
        <w:t>kap. 3</w:t>
      </w:r>
      <w:r>
        <w:t> </w:t>
      </w:r>
      <w:r w:rsidRPr="00683D2F">
        <w:t>§</w:t>
      </w:r>
      <w:r>
        <w:t> </w:t>
      </w:r>
      <w:r w:rsidRPr="000A7C2D">
        <w:t>4 lagen (2006:531) om särskild tillsyn över finansiella konglomerat</w:t>
      </w:r>
      <w:r>
        <w:t xml:space="preserve"> (konglomeratlagen) (1 kap. 5 § 2).</w:t>
      </w:r>
    </w:p>
    <w:p w14:paraId="55804E5C" w14:textId="77777777" w:rsidR="0034465A" w:rsidRDefault="0034465A" w:rsidP="0034465A">
      <w:pPr>
        <w:pStyle w:val="Rubrik4utannumrering"/>
        <w:rPr>
          <w:lang w:eastAsia="sv-SE"/>
        </w:rPr>
      </w:pPr>
      <w:r>
        <w:rPr>
          <w:lang w:eastAsia="sv-SE"/>
        </w:rPr>
        <w:t>3 §</w:t>
      </w:r>
    </w:p>
    <w:p w14:paraId="364AFD3C" w14:textId="216C734F" w:rsidR="0034465A" w:rsidRDefault="0034465A" w:rsidP="0034465A">
      <w:pPr>
        <w:pStyle w:val="Brdtext"/>
        <w:rPr>
          <w:lang w:eastAsia="sv-SE"/>
        </w:rPr>
      </w:pPr>
      <w:r>
        <w:rPr>
          <w:lang w:eastAsia="sv-SE"/>
        </w:rPr>
        <w:t>I paragrafen finns bestämmelser om</w:t>
      </w:r>
      <w:r w:rsidR="00885128">
        <w:rPr>
          <w:lang w:eastAsia="sv-SE"/>
        </w:rPr>
        <w:t xml:space="preserve"> fall då</w:t>
      </w:r>
      <w:r>
        <w:rPr>
          <w:lang w:eastAsia="sv-SE"/>
        </w:rPr>
        <w:t xml:space="preserve"> begränsad grupptillsyn </w:t>
      </w:r>
      <w:r w:rsidR="00885128">
        <w:rPr>
          <w:lang w:eastAsia="sv-SE"/>
        </w:rPr>
        <w:t>ska utövas</w:t>
      </w:r>
      <w:r>
        <w:rPr>
          <w:lang w:eastAsia="sv-SE"/>
        </w:rPr>
        <w:t xml:space="preserve">. Paragrafen är utformad efter förebild av 19 kap. 2 § fjärde stycket FRL. </w:t>
      </w:r>
      <w:r w:rsidRPr="00D819D9">
        <w:rPr>
          <w:lang w:eastAsia="sv-SE"/>
        </w:rPr>
        <w:t xml:space="preserve">Övervägandena finns i avsnitt </w:t>
      </w:r>
      <w:r>
        <w:rPr>
          <w:lang w:eastAsia="sv-SE"/>
        </w:rPr>
        <w:t>14</w:t>
      </w:r>
      <w:r w:rsidRPr="00D819D9">
        <w:rPr>
          <w:lang w:eastAsia="sv-SE"/>
        </w:rPr>
        <w:t>.1.2.</w:t>
      </w:r>
    </w:p>
    <w:p w14:paraId="75E1AA28" w14:textId="58905751" w:rsidR="0034465A" w:rsidRDefault="0034465A" w:rsidP="001C3D5F">
      <w:pPr>
        <w:pStyle w:val="Brdtextmedindrag"/>
        <w:rPr>
          <w:lang w:eastAsia="sv-SE"/>
        </w:rPr>
      </w:pPr>
      <w:r w:rsidRPr="00D819D9">
        <w:rPr>
          <w:lang w:eastAsia="sv-SE"/>
        </w:rPr>
        <w:t xml:space="preserve">I </w:t>
      </w:r>
      <w:r>
        <w:rPr>
          <w:lang w:eastAsia="sv-SE"/>
        </w:rPr>
        <w:t>paragrafen</w:t>
      </w:r>
      <w:r w:rsidRPr="00D819D9">
        <w:rPr>
          <w:lang w:eastAsia="sv-SE"/>
        </w:rPr>
        <w:t xml:space="preserve"> anges de fall när begränsad grupptillsyn ska utövas över tjänstepensionsföretag. </w:t>
      </w:r>
      <w:r w:rsidR="005B1F75">
        <w:rPr>
          <w:lang w:eastAsia="sv-SE"/>
        </w:rPr>
        <w:t xml:space="preserve">Bestämmelserna om begränsad grupptillsyn och de krav som följer av denna tillsyn gäller på samma sätt som bestämmelserna om fullständig grupptillsyn bara för tjänstepensionsföretag som ingår i en grupp med andra företag (1 § första stycket). I 1 § andra stycket anges att </w:t>
      </w:r>
      <w:r w:rsidR="005B1F75">
        <w:t>i en grupp ingår ett företag, dess dotterföretag och andra anknutna företag samt de företag som dotterföretaget har ett ägar</w:t>
      </w:r>
      <w:r w:rsidR="005B1F75">
        <w:softHyphen/>
        <w:t xml:space="preserve">intresse i. </w:t>
      </w:r>
      <w:r>
        <w:rPr>
          <w:lang w:eastAsia="sv-SE"/>
        </w:rPr>
        <w:t>Begränsad grupptillsyn är grupptillsyn som bara omfattar krav inom området g</w:t>
      </w:r>
      <w:r w:rsidRPr="007E5252">
        <w:rPr>
          <w:lang w:eastAsia="sv-SE"/>
        </w:rPr>
        <w:t xml:space="preserve">od kontroll </w:t>
      </w:r>
      <w:r>
        <w:rPr>
          <w:lang w:eastAsia="sv-SE"/>
        </w:rPr>
        <w:t xml:space="preserve">över </w:t>
      </w:r>
      <w:r w:rsidRPr="007E5252">
        <w:rPr>
          <w:lang w:eastAsia="sv-SE"/>
        </w:rPr>
        <w:t>och rapportering av transaktioner</w:t>
      </w:r>
      <w:r>
        <w:rPr>
          <w:lang w:eastAsia="sv-SE"/>
        </w:rPr>
        <w:t xml:space="preserve"> </w:t>
      </w:r>
      <w:r w:rsidR="00B45CC7">
        <w:rPr>
          <w:lang w:eastAsia="sv-SE"/>
        </w:rPr>
        <w:t xml:space="preserve">inom grupper med vissa typer av moderföretag </w:t>
      </w:r>
      <w:r>
        <w:rPr>
          <w:lang w:eastAsia="sv-SE"/>
        </w:rPr>
        <w:t xml:space="preserve">(27 och 28 §§). </w:t>
      </w:r>
    </w:p>
    <w:p w14:paraId="6D49A5AF" w14:textId="178C2F06" w:rsidR="0034465A" w:rsidRDefault="0034465A" w:rsidP="0034465A">
      <w:pPr>
        <w:pStyle w:val="Brdtextmedindrag"/>
        <w:rPr>
          <w:lang w:eastAsia="sv-SE"/>
        </w:rPr>
      </w:pPr>
      <w:r>
        <w:rPr>
          <w:lang w:eastAsia="sv-SE"/>
        </w:rPr>
        <w:t xml:space="preserve">Begränsad grupptillsyn ska, enligt </w:t>
      </w:r>
      <w:r w:rsidRPr="00207479">
        <w:rPr>
          <w:i/>
          <w:lang w:eastAsia="sv-SE"/>
        </w:rPr>
        <w:t>punkt</w:t>
      </w:r>
      <w:r>
        <w:rPr>
          <w:i/>
          <w:lang w:eastAsia="sv-SE"/>
        </w:rPr>
        <w:t> </w:t>
      </w:r>
      <w:r w:rsidRPr="00207479">
        <w:rPr>
          <w:i/>
          <w:lang w:eastAsia="sv-SE"/>
        </w:rPr>
        <w:t>1</w:t>
      </w:r>
      <w:r>
        <w:rPr>
          <w:lang w:eastAsia="sv-SE"/>
        </w:rPr>
        <w:t>, utövas över tjänstepensions</w:t>
      </w:r>
      <w:r>
        <w:rPr>
          <w:lang w:eastAsia="sv-SE"/>
        </w:rPr>
        <w:softHyphen/>
        <w:t xml:space="preserve">företag vars moderföretag är ett försäkringsholdingföretag med blandad verksamhet. Begränsad grupptillsyn ska, enligt </w:t>
      </w:r>
      <w:r w:rsidRPr="00FA177E">
        <w:rPr>
          <w:i/>
          <w:lang w:eastAsia="sv-SE"/>
        </w:rPr>
        <w:t>punkt 2</w:t>
      </w:r>
      <w:r>
        <w:rPr>
          <w:lang w:eastAsia="sv-SE"/>
        </w:rPr>
        <w:t>, också utövas över tjänstepensionsföretag vars moderföretag är ett företag som inte är ett tjänstepensionsföretag eller ett utländskt tjänstepensionsinstitut och som skulle vara ett försäkringsholdingföretag med blandad verksamhet om tjänstepensionsföretaget var ett försäkringsföretag. Ett försäkrings</w:t>
      </w:r>
      <w:r>
        <w:rPr>
          <w:lang w:eastAsia="sv-SE"/>
        </w:rPr>
        <w:softHyphen/>
        <w:t xml:space="preserve">holdingföretag med blandad verksamhet är enligt definitionen i 1 kap. 5 § 9 </w:t>
      </w:r>
      <w:r>
        <w:t>ett moderföretag som inte är ett försäkringsföretag, en EES-försäkrings</w:t>
      </w:r>
      <w:r w:rsidR="00A024F2">
        <w:softHyphen/>
      </w:r>
      <w:r>
        <w:t>givare, en försäkringsgivare från tredjeland, ett blandat finansiellt holdingföretag eller ett försäkrings</w:t>
      </w:r>
      <w:r>
        <w:softHyphen/>
        <w:t>holdingföretag och som har minst ett dotterföretag som är försäkrings</w:t>
      </w:r>
      <w:r>
        <w:softHyphen/>
        <w:t>företag.</w:t>
      </w:r>
    </w:p>
    <w:p w14:paraId="3D660CCE" w14:textId="77777777" w:rsidR="0034465A" w:rsidRDefault="0034465A" w:rsidP="0034465A">
      <w:pPr>
        <w:pStyle w:val="Rubrik4utannumrering"/>
      </w:pPr>
      <w:r>
        <w:t>4 §</w:t>
      </w:r>
    </w:p>
    <w:p w14:paraId="0F0619C6" w14:textId="20BCD88C" w:rsidR="0034465A" w:rsidRDefault="0034465A" w:rsidP="0034465A">
      <w:pPr>
        <w:pStyle w:val="Brdtext"/>
      </w:pPr>
      <w:r>
        <w:t>I paragrafen finns en bestämmelse om u</w:t>
      </w:r>
      <w:r w:rsidRPr="00D25CAE">
        <w:t>ndantag från grupptillsyn för före</w:t>
      </w:r>
      <w:r w:rsidR="00CE73A0">
        <w:softHyphen/>
      </w:r>
      <w:r w:rsidRPr="00D25CAE">
        <w:t>tag som omfattas av grupptillsyn enligt försäkringsrörelselagen</w:t>
      </w:r>
      <w:r>
        <w:t xml:space="preserve">. </w:t>
      </w:r>
      <w:r w:rsidRPr="001A4D84">
        <w:t>Över</w:t>
      </w:r>
      <w:r>
        <w:softHyphen/>
      </w:r>
      <w:r w:rsidRPr="001A4D84">
        <w:t xml:space="preserve">vägandena finns i avsnitt </w:t>
      </w:r>
      <w:r>
        <w:t>14</w:t>
      </w:r>
      <w:r w:rsidRPr="001A4D84">
        <w:t>.1.3.</w:t>
      </w:r>
    </w:p>
    <w:p w14:paraId="781779B9" w14:textId="30521BC9" w:rsidR="0034465A" w:rsidRDefault="0034465A" w:rsidP="0034465A">
      <w:pPr>
        <w:pStyle w:val="Brdtextmedindrag"/>
      </w:pPr>
      <w:r>
        <w:t>Ett tjänstepensionsföretag kan ingå i en grupp med försäkringsföretag och omfattas av bestämmelser om grupptillsyn enligt försäkringsrörelse</w:t>
      </w:r>
      <w:r>
        <w:softHyphen/>
        <w:t>lagen eller nationell lagstiftning i ett annat land inom EES som genomför Solvens II-direktivet. Om e</w:t>
      </w:r>
      <w:r>
        <w:rPr>
          <w:lang w:eastAsia="sv-SE"/>
        </w:rPr>
        <w:t>tt tjänstepensionsföretag omfattas av sådana bestämmelser om grupptillsyn ska företaget inte om</w:t>
      </w:r>
      <w:r>
        <w:rPr>
          <w:lang w:eastAsia="sv-SE"/>
        </w:rPr>
        <w:softHyphen/>
        <w:t xml:space="preserve">fattas av grupptillsyn enligt detta kapitel. </w:t>
      </w:r>
      <w:r w:rsidRPr="008879E8">
        <w:t xml:space="preserve">I 5 § finns bestämmelser om när tillsynen över ett </w:t>
      </w:r>
      <w:r w:rsidRPr="008879E8">
        <w:lastRenderedPageBreak/>
        <w:t xml:space="preserve">sådant tjänstepensionsföretag ska kompletteras med den tillsyn som behövs för att grupptillsynen ska motsvara kraven enligt detta kapitel. Därutöver finns i 6 § bestämmelser om att ett tjänstepensionsföretag i vissa särskilda fall ska omfattas av grupptillsyn både enligt denna lag och </w:t>
      </w:r>
      <w:r>
        <w:t>enligt försäkringsrörelselagen eller nationell lagstiftning i ett annat land inom EES som genomför Solvens II-direktivet</w:t>
      </w:r>
      <w:r w:rsidRPr="008879E8">
        <w:t>.</w:t>
      </w:r>
    </w:p>
    <w:p w14:paraId="37A5A246" w14:textId="77777777" w:rsidR="0034465A" w:rsidRDefault="0034465A" w:rsidP="0034465A">
      <w:pPr>
        <w:pStyle w:val="Rubrik4utannumrering"/>
      </w:pPr>
      <w:r>
        <w:t>5 §</w:t>
      </w:r>
    </w:p>
    <w:p w14:paraId="684F18D7" w14:textId="0197B252" w:rsidR="0034465A" w:rsidRDefault="0034465A" w:rsidP="001C3D5F">
      <w:pPr>
        <w:pStyle w:val="Brdtext"/>
      </w:pPr>
      <w:r>
        <w:t>I paragrafen finns en bestämmelse om det som ska gälla när ett tjänste</w:t>
      </w:r>
      <w:r>
        <w:softHyphen/>
        <w:t>pensionsföretag omfattas av grupptillsyn enligt bestämmelser som genom</w:t>
      </w:r>
      <w:r>
        <w:softHyphen/>
        <w:t>för Solvens II-direktivet och denna grupptillsyn är mindre omfattande än den grupptillsyn som skulle gälla om tjänstepensionsföretaget endast om</w:t>
      </w:r>
      <w:r>
        <w:softHyphen/>
        <w:t xml:space="preserve">fattas av grupptillsyn enligt denna lag. </w:t>
      </w:r>
      <w:r>
        <w:rPr>
          <w:lang w:eastAsia="sv-SE"/>
        </w:rPr>
        <w:t>Paragrafen har i huvudsak utform</w:t>
      </w:r>
      <w:r w:rsidR="00CE73A0">
        <w:rPr>
          <w:lang w:eastAsia="sv-SE"/>
        </w:rPr>
        <w:softHyphen/>
      </w:r>
      <w:r>
        <w:rPr>
          <w:lang w:eastAsia="sv-SE"/>
        </w:rPr>
        <w:t xml:space="preserve">ats i enlighet med </w:t>
      </w:r>
      <w:r w:rsidRPr="00CF7FEB">
        <w:rPr>
          <w:i/>
          <w:lang w:eastAsia="sv-SE"/>
        </w:rPr>
        <w:t>Lagrådets</w:t>
      </w:r>
      <w:r>
        <w:rPr>
          <w:lang w:eastAsia="sv-SE"/>
        </w:rPr>
        <w:t xml:space="preserve"> förslag. Övervägandena finns i avsnitt 14.1.3.</w:t>
      </w:r>
    </w:p>
    <w:p w14:paraId="3D78DFE6" w14:textId="33A0A338" w:rsidR="0034465A" w:rsidRDefault="0034465A" w:rsidP="001C3D5F">
      <w:pPr>
        <w:pStyle w:val="Brdtextmedindrag"/>
      </w:pPr>
      <w:r>
        <w:t xml:space="preserve">Ett tjänstepensionsföretag kan ingå i en grupp med försäkringsföretag och därigenom omfattas av bestämmelser om grupptillsyn enligt </w:t>
      </w:r>
      <w:r w:rsidRPr="001A4D84">
        <w:rPr>
          <w:lang w:eastAsia="sv-SE"/>
        </w:rPr>
        <w:t>försäk</w:t>
      </w:r>
      <w:r>
        <w:rPr>
          <w:lang w:eastAsia="sv-SE"/>
        </w:rPr>
        <w:softHyphen/>
      </w:r>
      <w:r w:rsidRPr="001A4D84">
        <w:rPr>
          <w:lang w:eastAsia="sv-SE"/>
        </w:rPr>
        <w:t>ringsrörelselagen</w:t>
      </w:r>
      <w:r>
        <w:rPr>
          <w:lang w:eastAsia="sv-SE"/>
        </w:rPr>
        <w:t xml:space="preserve"> </w:t>
      </w:r>
      <w:r>
        <w:t>eller nationell lagstiftning i ett annat land inom EES som genomför Solvens II-direktivet. Att ett tjänste</w:t>
      </w:r>
      <w:r>
        <w:softHyphen/>
        <w:t>pensionsföretag som om</w:t>
      </w:r>
      <w:r>
        <w:softHyphen/>
        <w:t xml:space="preserve">fattas av sådana bestämmelser om grupptillsyn som huvudregel inte ska omfattas av grupptillsyn enligt denna lag regleras i 4 §. För vissa typer av grupper är grupptillsynen enligt </w:t>
      </w:r>
      <w:r w:rsidRPr="001A4D84">
        <w:rPr>
          <w:lang w:eastAsia="sv-SE"/>
        </w:rPr>
        <w:t>försäkrings</w:t>
      </w:r>
      <w:r>
        <w:rPr>
          <w:lang w:eastAsia="sv-SE"/>
        </w:rPr>
        <w:softHyphen/>
      </w:r>
      <w:r w:rsidRPr="001A4D84">
        <w:rPr>
          <w:lang w:eastAsia="sv-SE"/>
        </w:rPr>
        <w:t>rörelselagen</w:t>
      </w:r>
      <w:r>
        <w:rPr>
          <w:lang w:eastAsia="sv-SE"/>
        </w:rPr>
        <w:t xml:space="preserve"> </w:t>
      </w:r>
      <w:r>
        <w:t>eller nationell lagstiftning i ett annat land inom EES som genomför Solvens II-direk</w:t>
      </w:r>
      <w:r>
        <w:softHyphen/>
        <w:t>tivet begränsad och omfattar inte samtliga krav inom de olika områdena för grupptillsyn enligt denna lag, dvs. gruppsolvens, rapportering av risk</w:t>
      </w:r>
      <w:r>
        <w:softHyphen/>
        <w:t>koncentrationer och transaktioner</w:t>
      </w:r>
      <w:r w:rsidR="00E1070B">
        <w:t xml:space="preserve"> inom gruppen</w:t>
      </w:r>
      <w:r>
        <w:t>, god kontroll över och rapportering av transaktioner</w:t>
      </w:r>
      <w:r w:rsidR="00B45CC7">
        <w:t xml:space="preserve"> inom grupper med vissa typer av moder</w:t>
      </w:r>
      <w:r w:rsidR="00CE73A0">
        <w:softHyphen/>
      </w:r>
      <w:r w:rsidR="00B45CC7">
        <w:t>företag</w:t>
      </w:r>
      <w:r>
        <w:t>, företagsstyrning inom gruppen, tillgång till information och lämplighetskrav för ledningen i vissa typer av moderföretag. Detta gäller t.ex. för försäkringsföretag vars moderföretag är ett försäkringsholding</w:t>
      </w:r>
      <w:r w:rsidR="00CD15CE">
        <w:softHyphen/>
      </w:r>
      <w:r>
        <w:t>företag med blandad verksamhet (19 kap. 2 § fjärde stycket FRL).</w:t>
      </w:r>
    </w:p>
    <w:p w14:paraId="613254B1" w14:textId="7BE1A921" w:rsidR="0034465A" w:rsidRDefault="0034465A" w:rsidP="0034465A">
      <w:pPr>
        <w:pStyle w:val="Brdtextmedindrag"/>
        <w:rPr>
          <w:lang w:eastAsia="sv-SE"/>
        </w:rPr>
      </w:pPr>
      <w:r>
        <w:t xml:space="preserve">Om ett tjänstepensionsföretag omfattas av grupptillsyn enligt </w:t>
      </w:r>
      <w:r w:rsidRPr="001A4D84">
        <w:rPr>
          <w:lang w:eastAsia="sv-SE"/>
        </w:rPr>
        <w:t>försäk</w:t>
      </w:r>
      <w:r>
        <w:rPr>
          <w:lang w:eastAsia="sv-SE"/>
        </w:rPr>
        <w:softHyphen/>
      </w:r>
      <w:r w:rsidRPr="001A4D84">
        <w:rPr>
          <w:lang w:eastAsia="sv-SE"/>
        </w:rPr>
        <w:t>ringsrörelselagen</w:t>
      </w:r>
      <w:r>
        <w:rPr>
          <w:lang w:eastAsia="sv-SE"/>
        </w:rPr>
        <w:t xml:space="preserve"> </w:t>
      </w:r>
      <w:r>
        <w:t>eller enligt lagstiftning i ett annat land inom EES som genomför Solvens II-direktivet och denna grupptillsyn inte omfattar samt</w:t>
      </w:r>
      <w:r w:rsidR="00CE73A0">
        <w:softHyphen/>
      </w:r>
      <w:r>
        <w:t>liga krav inom de områden som skulle gälla för företaget om det i stället bara omfattades av grupptillsyn enligt denna lag, ska företaget även om</w:t>
      </w:r>
      <w:r w:rsidR="00CE73A0">
        <w:softHyphen/>
      </w:r>
      <w:r>
        <w:t xml:space="preserve">fattas av grupptillsyn enligt denna lag. </w:t>
      </w:r>
      <w:r>
        <w:rPr>
          <w:lang w:eastAsia="sv-SE"/>
        </w:rPr>
        <w:t xml:space="preserve">Grupptillsynen enligt denna lag ska då komplettera grupptillsynen enligt </w:t>
      </w:r>
      <w:r w:rsidRPr="001A4D84">
        <w:rPr>
          <w:lang w:eastAsia="sv-SE"/>
        </w:rPr>
        <w:t>försäkringsrörelselagen</w:t>
      </w:r>
      <w:r>
        <w:rPr>
          <w:lang w:eastAsia="sv-SE"/>
        </w:rPr>
        <w:t xml:space="preserve"> eller nation</w:t>
      </w:r>
      <w:r w:rsidR="00CE73A0">
        <w:rPr>
          <w:lang w:eastAsia="sv-SE"/>
        </w:rPr>
        <w:softHyphen/>
      </w:r>
      <w:r>
        <w:rPr>
          <w:lang w:eastAsia="sv-SE"/>
        </w:rPr>
        <w:t>ell lagstiftning i ett annat land inom EES som genomför Solvens II-direk</w:t>
      </w:r>
      <w:r w:rsidR="00CE73A0">
        <w:rPr>
          <w:lang w:eastAsia="sv-SE"/>
        </w:rPr>
        <w:softHyphen/>
      </w:r>
      <w:r>
        <w:rPr>
          <w:lang w:eastAsia="sv-SE"/>
        </w:rPr>
        <w:t>tivet så att den grupptillsyn som utövas över tjänste</w:t>
      </w:r>
      <w:r>
        <w:rPr>
          <w:lang w:eastAsia="sv-SE"/>
        </w:rPr>
        <w:softHyphen/>
        <w:t>pensionsföretaget i sin helhet blir lika omfattande som om företaget endast hade om</w:t>
      </w:r>
      <w:r>
        <w:rPr>
          <w:lang w:eastAsia="sv-SE"/>
        </w:rPr>
        <w:softHyphen/>
        <w:t xml:space="preserve">fattats av grupptillsyn enligt denna lag. </w:t>
      </w:r>
    </w:p>
    <w:p w14:paraId="62E7F7D8" w14:textId="77777777" w:rsidR="0034465A" w:rsidRDefault="0034465A" w:rsidP="0034465A">
      <w:pPr>
        <w:pStyle w:val="Rubrik4utannumrering"/>
        <w:rPr>
          <w:lang w:eastAsia="sv-SE"/>
        </w:rPr>
      </w:pPr>
      <w:r>
        <w:rPr>
          <w:lang w:eastAsia="sv-SE"/>
        </w:rPr>
        <w:t>6 §</w:t>
      </w:r>
    </w:p>
    <w:p w14:paraId="781C08BC" w14:textId="1274ABB2" w:rsidR="0034465A" w:rsidRDefault="0034465A" w:rsidP="001C3D5F">
      <w:pPr>
        <w:pStyle w:val="Brdtext"/>
        <w:rPr>
          <w:lang w:eastAsia="sv-SE"/>
        </w:rPr>
      </w:pPr>
      <w:r>
        <w:rPr>
          <w:lang w:eastAsia="sv-SE"/>
        </w:rPr>
        <w:t xml:space="preserve">I paragrafen, som delvis har utformats i enlighet med </w:t>
      </w:r>
      <w:r>
        <w:rPr>
          <w:i/>
          <w:lang w:eastAsia="sv-SE"/>
        </w:rPr>
        <w:t>Lagrådets</w:t>
      </w:r>
      <w:r>
        <w:rPr>
          <w:lang w:eastAsia="sv-SE"/>
        </w:rPr>
        <w:t xml:space="preserve"> förslag, finns en bestämmelse om vad som ska gälla när</w:t>
      </w:r>
      <w:r>
        <w:t xml:space="preserve"> ett tjänste</w:t>
      </w:r>
      <w:r>
        <w:softHyphen/>
        <w:t>pensionsföretag som omfattas av grupptillsyn enligt bestämmelser som genomför Solvens</w:t>
      </w:r>
      <w:r w:rsidR="008B6BC0">
        <w:t> </w:t>
      </w:r>
      <w:r>
        <w:t>II-direktivet är anknutet företag till ett tjänste</w:t>
      </w:r>
      <w:r>
        <w:softHyphen/>
        <w:t>pensions</w:t>
      </w:r>
      <w:r>
        <w:softHyphen/>
        <w:t>företag som inte omfattas av sådana bestämmelser. Övervägan</w:t>
      </w:r>
      <w:r>
        <w:softHyphen/>
        <w:t>dena finns i avsnitt 14.1.3.</w:t>
      </w:r>
    </w:p>
    <w:p w14:paraId="66880A62" w14:textId="77777777" w:rsidR="0034465A" w:rsidRDefault="0034465A" w:rsidP="0034465A">
      <w:pPr>
        <w:pStyle w:val="Brdtextmedindrag"/>
        <w:rPr>
          <w:lang w:eastAsia="sv-SE"/>
        </w:rPr>
      </w:pPr>
      <w:r>
        <w:lastRenderedPageBreak/>
        <w:t xml:space="preserve">Med anknutet företag avses enligt definitionen i 1 kap. 12 § ett företag som är ett dotterföretag, ett företag som annars är föremål för ägarintresse eller ett företag som har gemensam eller i huvudsak gemensam ledning med ett annat företag. Om det i en grupp finns ett tjänstepensionsföretag som omfattas av grupptillsyn enligt </w:t>
      </w:r>
      <w:r w:rsidRPr="001A4D84">
        <w:rPr>
          <w:lang w:eastAsia="sv-SE"/>
        </w:rPr>
        <w:t>försäkrings</w:t>
      </w:r>
      <w:r>
        <w:rPr>
          <w:lang w:eastAsia="sv-SE"/>
        </w:rPr>
        <w:softHyphen/>
      </w:r>
      <w:r w:rsidRPr="001A4D84">
        <w:rPr>
          <w:lang w:eastAsia="sv-SE"/>
        </w:rPr>
        <w:t>rörelselagen</w:t>
      </w:r>
      <w:r>
        <w:rPr>
          <w:lang w:eastAsia="sv-SE"/>
        </w:rPr>
        <w:t xml:space="preserve"> </w:t>
      </w:r>
      <w:r>
        <w:t>eller enligt nationell lagstiftning i ett annat land inom EES som genomför Solvens II-direktivet och detta företag är anknutet företag till ett tjänstepensions</w:t>
      </w:r>
      <w:r>
        <w:softHyphen/>
        <w:t>företag, som inte omfattas av sådana bestäm</w:t>
      </w:r>
      <w:r>
        <w:softHyphen/>
        <w:t>melser, ska båda tjänste</w:t>
      </w:r>
      <w:r>
        <w:softHyphen/>
        <w:t>pensionsföretagen omfattas av grupptillsyn enligt denna lag. Detta innebär att tjänstepen</w:t>
      </w:r>
      <w:r>
        <w:softHyphen/>
        <w:t>sionsföretaget som är anknutet företag kommer att omfattas av grupp</w:t>
      </w:r>
      <w:r>
        <w:softHyphen/>
        <w:t xml:space="preserve">tillsyn dels enligt </w:t>
      </w:r>
      <w:r w:rsidRPr="001A4D84">
        <w:rPr>
          <w:lang w:eastAsia="sv-SE"/>
        </w:rPr>
        <w:t>försäkringsrörelse</w:t>
      </w:r>
      <w:r>
        <w:rPr>
          <w:lang w:eastAsia="sv-SE"/>
        </w:rPr>
        <w:softHyphen/>
      </w:r>
      <w:r w:rsidRPr="001A4D84">
        <w:rPr>
          <w:lang w:eastAsia="sv-SE"/>
        </w:rPr>
        <w:t>lagen</w:t>
      </w:r>
      <w:r>
        <w:rPr>
          <w:lang w:eastAsia="sv-SE"/>
        </w:rPr>
        <w:t xml:space="preserve"> </w:t>
      </w:r>
      <w:r>
        <w:t>eller nationell lagstift</w:t>
      </w:r>
      <w:r>
        <w:softHyphen/>
        <w:t>ning i ett annat land inom EES som genomför Solvens II-direktivet, dels enligt denna lag</w:t>
      </w:r>
      <w:r w:rsidDel="003A0B10">
        <w:t>.</w:t>
      </w:r>
    </w:p>
    <w:p w14:paraId="0C0335A2" w14:textId="77777777" w:rsidR="0034465A" w:rsidRDefault="0034465A" w:rsidP="0034465A">
      <w:pPr>
        <w:pStyle w:val="Rubrik4utannumrering"/>
        <w:rPr>
          <w:lang w:eastAsia="sv-SE"/>
        </w:rPr>
      </w:pPr>
      <w:bookmarkStart w:id="6860" w:name="_Hlk10471525"/>
      <w:r>
        <w:rPr>
          <w:lang w:eastAsia="sv-SE"/>
        </w:rPr>
        <w:t>7 §</w:t>
      </w:r>
    </w:p>
    <w:p w14:paraId="722D4E22" w14:textId="77777777" w:rsidR="0034465A" w:rsidRDefault="0034465A" w:rsidP="0034465A">
      <w:pPr>
        <w:pStyle w:val="Brdtext"/>
        <w:rPr>
          <w:lang w:eastAsia="sv-SE"/>
        </w:rPr>
      </w:pPr>
      <w:r>
        <w:rPr>
          <w:lang w:eastAsia="sv-SE"/>
        </w:rPr>
        <w:t>Paragrafen innehåller bestämmelser om nivån för grupptillsyn. Paragrafen är utformad efter förebild av 19 kap. 4 § första stycket FRL. Övervägan</w:t>
      </w:r>
      <w:r>
        <w:rPr>
          <w:lang w:eastAsia="sv-SE"/>
        </w:rPr>
        <w:softHyphen/>
        <w:t>dena finns i avsnitt 14.1.4.</w:t>
      </w:r>
    </w:p>
    <w:p w14:paraId="4F1B56BA" w14:textId="7F17ABF7" w:rsidR="0034465A" w:rsidRDefault="0034465A" w:rsidP="0034465A">
      <w:pPr>
        <w:pStyle w:val="Brdtextmedindrag"/>
        <w:rPr>
          <w:lang w:eastAsia="sv-SE"/>
        </w:rPr>
      </w:pPr>
      <w:r w:rsidRPr="00C447FB">
        <w:rPr>
          <w:lang w:eastAsia="sv-SE"/>
        </w:rPr>
        <w:t xml:space="preserve">I </w:t>
      </w:r>
      <w:r>
        <w:rPr>
          <w:lang w:eastAsia="sv-SE"/>
        </w:rPr>
        <w:t>paragrafen</w:t>
      </w:r>
      <w:r w:rsidRPr="00C447FB">
        <w:rPr>
          <w:lang w:eastAsia="sv-SE"/>
        </w:rPr>
        <w:t xml:space="preserve"> anges hur grupptillsyn ska utövas när det i en grupp finns flera företag på olika nivåer som det ska utövas grupptillsyn över.</w:t>
      </w:r>
      <w:r>
        <w:rPr>
          <w:lang w:eastAsia="sv-SE"/>
        </w:rPr>
        <w:t xml:space="preserve"> Ett tjänstepensionsföretag kan ingå i en grupp med företag på flera olika nivåer. Som exempel kan det i en grupp finnas ett tjänstepensionsföretag som är moderföretag till ett annat tjänste</w:t>
      </w:r>
      <w:r>
        <w:rPr>
          <w:lang w:eastAsia="sv-SE"/>
        </w:rPr>
        <w:softHyphen/>
        <w:t>pensionsföretag som i sin tur är moderföretag till ett tredje tjänstepensions</w:t>
      </w:r>
      <w:r>
        <w:rPr>
          <w:lang w:eastAsia="sv-SE"/>
        </w:rPr>
        <w:softHyphen/>
        <w:t>företag. I en sådan grupp kan det finnas flera företag som det ska utövas grupptillsyn över (se författ</w:t>
      </w:r>
      <w:r>
        <w:rPr>
          <w:lang w:eastAsia="sv-SE"/>
        </w:rPr>
        <w:softHyphen/>
        <w:t>ningskommentaren till 2 §). Bestämmelsen är tillämplig om det direkt under företaget i toppen av gruppen, dvs. på den näst högsta nivån, finns ett sådant tjänste</w:t>
      </w:r>
      <w:r>
        <w:rPr>
          <w:lang w:eastAsia="sv-SE"/>
        </w:rPr>
        <w:softHyphen/>
        <w:t>pensionsföretag som anges i 2 § 1 eller 2, dvs. 1) ett tjänstepensionsföretag som är moderföretag till eller har ägarintresse i åtminstone ett annat tjänstepensionsföretag, ett utländskt tjänstepensions</w:t>
      </w:r>
      <w:r>
        <w:rPr>
          <w:lang w:eastAsia="sv-SE"/>
        </w:rPr>
        <w:softHyphen/>
        <w:t xml:space="preserve">institut, ett försäkringsföretag, en EES-försäkringsgivare eller en försäkringsgivare från tredjeland eller 2) ett </w:t>
      </w:r>
      <w:r>
        <w:t>tjänstepensionsföretag som har en gemensam eller i huvudsak gemensam ledning med ett annat tjänstepensionsföretag, ett utländskt tjänstepensionsinstitut, ett försäk</w:t>
      </w:r>
      <w:r w:rsidR="00EC540C">
        <w:softHyphen/>
      </w:r>
      <w:r>
        <w:t>ringsföretag, en EES-försäkringsgivare eller en försäkringsgivare från tredjeland.</w:t>
      </w:r>
      <w:r>
        <w:rPr>
          <w:lang w:eastAsia="sv-SE"/>
        </w:rPr>
        <w:t xml:space="preserve"> Om det på den näst högsta nivån i stället finns ett sådant moderföretag som anges i 2 § 3 b eller c, dvs. </w:t>
      </w:r>
      <w:bookmarkStart w:id="6861" w:name="_Hlk7704192"/>
      <w:r>
        <w:t>ett företag som är moder</w:t>
      </w:r>
      <w:r>
        <w:softHyphen/>
        <w:t>företag till ett tjänstepensionsföretag och som skulle vara ett försäkrings</w:t>
      </w:r>
      <w:r>
        <w:softHyphen/>
        <w:t>holdingföretag om tjänste</w:t>
      </w:r>
      <w:r>
        <w:softHyphen/>
        <w:t>pensions</w:t>
      </w:r>
      <w:r>
        <w:softHyphen/>
        <w:t>företaget var ett försäkrings</w:t>
      </w:r>
      <w:r>
        <w:softHyphen/>
        <w:t>företag, eller ett blandat finansiellt holding</w:t>
      </w:r>
      <w:r>
        <w:softHyphen/>
        <w:t>företag som är moderföretag till ett tjänstepensionsföretag</w:t>
      </w:r>
      <w:bookmarkEnd w:id="6861"/>
      <w:r>
        <w:t>,</w:t>
      </w:r>
      <w:r>
        <w:rPr>
          <w:lang w:eastAsia="sv-SE"/>
        </w:rPr>
        <w:t xml:space="preserve"> gäller bestämmelserna i 8 §. Bestämmelsen reglerar, på samma sätt som 8 </w:t>
      </w:r>
      <w:r>
        <w:t xml:space="preserve">§, bara nivån för grupptillsynen och vilka företag som därmed ska beaktas vid denna tillsyn. </w:t>
      </w:r>
      <w:r>
        <w:rPr>
          <w:lang w:eastAsia="sv-SE"/>
        </w:rPr>
        <w:t xml:space="preserve">I </w:t>
      </w:r>
      <w:r>
        <w:rPr>
          <w:i/>
          <w:lang w:eastAsia="sv-SE"/>
        </w:rPr>
        <w:t>första stycket</w:t>
      </w:r>
      <w:r>
        <w:rPr>
          <w:lang w:eastAsia="sv-SE"/>
        </w:rPr>
        <w:t xml:space="preserve"> anges att om det i toppen av en grupp finns ett tjänste</w:t>
      </w:r>
      <w:r>
        <w:rPr>
          <w:lang w:eastAsia="sv-SE"/>
        </w:rPr>
        <w:softHyphen/>
        <w:t>pensionsföretag, ett utländskt tjänstepensionsinstitut, ett försäkrings</w:t>
      </w:r>
      <w:r>
        <w:rPr>
          <w:lang w:eastAsia="sv-SE"/>
        </w:rPr>
        <w:softHyphen/>
        <w:t>företag eller en EES-försäkrings</w:t>
      </w:r>
      <w:r>
        <w:rPr>
          <w:lang w:eastAsia="sv-SE"/>
        </w:rPr>
        <w:softHyphen/>
        <w:t xml:space="preserve">givare som är moderföretag till ett sådant tjänstepensionsföretag som avses i 2 § 1 eller 2, ska bestämmelserna om grupptillsyn tillämpas bara på nivån för detta yttersta moderföretag. </w:t>
      </w:r>
    </w:p>
    <w:p w14:paraId="66DAF875" w14:textId="4BBE6AA7" w:rsidR="0034465A" w:rsidRDefault="0034465A" w:rsidP="0034465A">
      <w:pPr>
        <w:pStyle w:val="Brdtextmedindrag"/>
        <w:rPr>
          <w:lang w:eastAsia="sv-SE"/>
        </w:rPr>
      </w:pPr>
      <w:r>
        <w:rPr>
          <w:lang w:eastAsia="sv-SE"/>
        </w:rPr>
        <w:lastRenderedPageBreak/>
        <w:t xml:space="preserve">Av </w:t>
      </w:r>
      <w:r>
        <w:rPr>
          <w:i/>
          <w:lang w:eastAsia="sv-SE"/>
        </w:rPr>
        <w:t>andra stycket</w:t>
      </w:r>
      <w:r>
        <w:rPr>
          <w:lang w:eastAsia="sv-SE"/>
        </w:rPr>
        <w:t xml:space="preserve"> följer att bestämmelserna i första stycket ska gälla även om det yttersta moderföretaget är ett företag som skulle vara ett försäk</w:t>
      </w:r>
      <w:r>
        <w:rPr>
          <w:lang w:eastAsia="sv-SE"/>
        </w:rPr>
        <w:softHyphen/>
        <w:t>ringsholdingföretag om tjänstepensionsföretaget som är dotterföretag i</w:t>
      </w:r>
      <w:r w:rsidR="00CE73A0">
        <w:rPr>
          <w:lang w:eastAsia="sv-SE"/>
        </w:rPr>
        <w:t> </w:t>
      </w:r>
      <w:r>
        <w:rPr>
          <w:lang w:eastAsia="sv-SE"/>
        </w:rPr>
        <w:t>stället var ett försäkringsföretag (</w:t>
      </w:r>
      <w:r>
        <w:rPr>
          <w:i/>
          <w:lang w:eastAsia="sv-SE"/>
        </w:rPr>
        <w:t>andra stycket 1</w:t>
      </w:r>
      <w:r>
        <w:rPr>
          <w:lang w:eastAsia="sv-SE"/>
        </w:rPr>
        <w:t>) eller det yttersta moder</w:t>
      </w:r>
      <w:r>
        <w:rPr>
          <w:lang w:eastAsia="sv-SE"/>
        </w:rPr>
        <w:softHyphen/>
        <w:t>företaget är ett blandat finansiellt holdingföretag (</w:t>
      </w:r>
      <w:r>
        <w:rPr>
          <w:i/>
          <w:lang w:eastAsia="sv-SE"/>
        </w:rPr>
        <w:t>andra stycket 2</w:t>
      </w:r>
      <w:r>
        <w:rPr>
          <w:lang w:eastAsia="sv-SE"/>
        </w:rPr>
        <w:t>).</w:t>
      </w:r>
    </w:p>
    <w:p w14:paraId="797A8701" w14:textId="77777777" w:rsidR="0034465A" w:rsidRDefault="0034465A" w:rsidP="0034465A">
      <w:pPr>
        <w:pStyle w:val="Rubrik4utannumrering"/>
      </w:pPr>
      <w:r>
        <w:t>8 §</w:t>
      </w:r>
    </w:p>
    <w:p w14:paraId="6C9A1DC8" w14:textId="630E56AB" w:rsidR="0034465A" w:rsidRDefault="0034465A" w:rsidP="0034465A">
      <w:pPr>
        <w:pStyle w:val="Brdtext"/>
      </w:pPr>
      <w:r>
        <w:t xml:space="preserve">Paragrafen innehåller </w:t>
      </w:r>
      <w:r w:rsidR="00524C0B">
        <w:t xml:space="preserve">en bestämmelse </w:t>
      </w:r>
      <w:r>
        <w:t>om nivån för grupptillsyn. Para</w:t>
      </w:r>
      <w:r w:rsidR="00593F2A">
        <w:softHyphen/>
      </w:r>
      <w:r>
        <w:t xml:space="preserve">grafen är utformad efter förebild av 19 kap. 4 § andra stycket FRL. </w:t>
      </w:r>
      <w:r w:rsidDel="00256352">
        <w:t>Över</w:t>
      </w:r>
      <w:r w:rsidR="00593F2A">
        <w:softHyphen/>
      </w:r>
      <w:r w:rsidDel="00256352">
        <w:t>vägan</w:t>
      </w:r>
      <w:r>
        <w:softHyphen/>
      </w:r>
      <w:r w:rsidDel="00256352">
        <w:t xml:space="preserve">dena finns i avsnitt </w:t>
      </w:r>
      <w:r>
        <w:t>14</w:t>
      </w:r>
      <w:r w:rsidDel="00256352">
        <w:t>.1.4.</w:t>
      </w:r>
    </w:p>
    <w:p w14:paraId="6F757B90" w14:textId="4DB6C81F" w:rsidR="0034465A" w:rsidRDefault="0034465A" w:rsidP="001C3D5F">
      <w:pPr>
        <w:pStyle w:val="Brdtextmedindrag"/>
        <w:rPr>
          <w:lang w:eastAsia="sv-SE"/>
        </w:rPr>
      </w:pPr>
      <w:r>
        <w:t>I paragrafen anges</w:t>
      </w:r>
      <w:r w:rsidRPr="00C447FB">
        <w:t xml:space="preserve"> hur grupptillsyn ska utövas när det i en grupp finns flera företag på olika nivåer som det ska utövas grupptillsyn över</w:t>
      </w:r>
      <w:r>
        <w:t xml:space="preserve"> (jfr författningskommentaren till 7 §). </w:t>
      </w:r>
      <w:r>
        <w:rPr>
          <w:lang w:eastAsia="sv-SE"/>
        </w:rPr>
        <w:t>Bestäm</w:t>
      </w:r>
      <w:r>
        <w:rPr>
          <w:lang w:eastAsia="sv-SE"/>
        </w:rPr>
        <w:softHyphen/>
        <w:t>melsen är tillämplig om det direkt under företaget i toppen av gruppen, dvs. på den näst högsta nivån, finns ett sådant moder</w:t>
      </w:r>
      <w:r>
        <w:rPr>
          <w:lang w:eastAsia="sv-SE"/>
        </w:rPr>
        <w:softHyphen/>
        <w:t xml:space="preserve">företag som anges i </w:t>
      </w:r>
      <w:r>
        <w:t>2 § 3 b eller c</w:t>
      </w:r>
      <w:r>
        <w:rPr>
          <w:lang w:eastAsia="sv-SE"/>
        </w:rPr>
        <w:t xml:space="preserve">, dvs. </w:t>
      </w:r>
      <w:r>
        <w:t>ett företag som är moder</w:t>
      </w:r>
      <w:r>
        <w:softHyphen/>
        <w:t>företag till ett tjänstepensionsföretag och som skulle vara ett försäkrings</w:t>
      </w:r>
      <w:r>
        <w:softHyphen/>
        <w:t>holding</w:t>
      </w:r>
      <w:r>
        <w:softHyphen/>
        <w:t>företag om tjänste</w:t>
      </w:r>
      <w:r>
        <w:softHyphen/>
        <w:t>pensionsföretaget var ett försäkrings</w:t>
      </w:r>
      <w:r>
        <w:softHyphen/>
        <w:t>företag, eller ett blandat finansiellt holdingföretag som är moderföretag till ett tjänste</w:t>
      </w:r>
      <w:r>
        <w:softHyphen/>
        <w:t xml:space="preserve">pensionsföretag. </w:t>
      </w:r>
      <w:r>
        <w:rPr>
          <w:lang w:eastAsia="sv-SE"/>
        </w:rPr>
        <w:t>Om det på denna nivå i stället finns ett sådant tjänste</w:t>
      </w:r>
      <w:r>
        <w:rPr>
          <w:lang w:eastAsia="sv-SE"/>
        </w:rPr>
        <w:softHyphen/>
        <w:t>pensionsföretag som anges i 2 § 1 eller 2, dvs. 1) ett tjänste</w:t>
      </w:r>
      <w:r>
        <w:rPr>
          <w:lang w:eastAsia="sv-SE"/>
        </w:rPr>
        <w:softHyphen/>
        <w:t>pensions</w:t>
      </w:r>
      <w:r>
        <w:rPr>
          <w:lang w:eastAsia="sv-SE"/>
        </w:rPr>
        <w:softHyphen/>
        <w:t>företag som är moderföretag till eller har ägarintresse i åtminstone ett annat tjänstepensionsföretag, ett utländskt tjänstepensions</w:t>
      </w:r>
      <w:r>
        <w:rPr>
          <w:lang w:eastAsia="sv-SE"/>
        </w:rPr>
        <w:softHyphen/>
        <w:t xml:space="preserve">institut, ett försäkringsföretag, en EES-försäkringsgivare eller en försäkringsgivare från tredjeland eller 2) ett </w:t>
      </w:r>
      <w:r>
        <w:t>tjänstepensionsföretag som har en gemensam eller i huvudsak gemensam ledning med ett annat tjänstepensionsföretag, ett utländskt tjänstepensionsinstitut, ett försäkringsföretag, en EES-försäkringsgivare eller en försäkringsgivare från tredjeland,</w:t>
      </w:r>
      <w:r>
        <w:rPr>
          <w:lang w:eastAsia="sv-SE"/>
        </w:rPr>
        <w:t xml:space="preserve"> gäller bestäm</w:t>
      </w:r>
      <w:r>
        <w:rPr>
          <w:lang w:eastAsia="sv-SE"/>
        </w:rPr>
        <w:softHyphen/>
        <w:t>melserna i 7 §. Bestämmelsen reglerar, på samma sätt som 7 </w:t>
      </w:r>
      <w:r>
        <w:t>§, bara nivån för grupptillsynen och vilka företag som därmed ska beaktas vid denna tillsyn.</w:t>
      </w:r>
    </w:p>
    <w:p w14:paraId="09123189" w14:textId="77777777" w:rsidR="0034465A" w:rsidRDefault="0034465A" w:rsidP="0034465A">
      <w:pPr>
        <w:pStyle w:val="Brdtextmedindrag"/>
      </w:pPr>
      <w:r>
        <w:t>Om det i toppen av en grupp finns ett tjänste</w:t>
      </w:r>
      <w:r>
        <w:softHyphen/>
        <w:t>pensionsföretag, ett utländskt tjänstepensionsinstitut, ett försäkrings</w:t>
      </w:r>
      <w:r>
        <w:softHyphen/>
        <w:t>företag eller en EES-försäkringsgivare som är moderföretag till ett sådant moderföretag som avses i 2 § 3 b eller c, ska bestämmelserna om grupp</w:t>
      </w:r>
      <w:r>
        <w:softHyphen/>
        <w:t>tillsyn tillämpas bara på nivån för detta yttersta moderföretag.</w:t>
      </w:r>
    </w:p>
    <w:bookmarkEnd w:id="6860"/>
    <w:p w14:paraId="1A030FBE" w14:textId="77777777" w:rsidR="0034465A" w:rsidRPr="00262C41" w:rsidRDefault="0034465A" w:rsidP="0034465A">
      <w:pPr>
        <w:pStyle w:val="Rubrik4utannumrering"/>
      </w:pPr>
      <w:r>
        <w:t>9</w:t>
      </w:r>
      <w:r w:rsidRPr="00262C41">
        <w:t> §</w:t>
      </w:r>
    </w:p>
    <w:p w14:paraId="027F9DA1" w14:textId="77777777" w:rsidR="0034465A" w:rsidRDefault="0034465A" w:rsidP="0034465A">
      <w:pPr>
        <w:pStyle w:val="Brdtext"/>
      </w:pPr>
      <w:r>
        <w:t>Paragrafen innehåller en bestämmelse om fortsatt tillsyn över enskilda tjänstepensionsföretag. Paragrafen är utformad efter förebild av 19 kap. 5 § FRL. Övervägandena finns i avsnitt 14.1.5.</w:t>
      </w:r>
    </w:p>
    <w:p w14:paraId="74CEE667" w14:textId="77777777" w:rsidR="0034465A" w:rsidRDefault="0034465A" w:rsidP="0034465A">
      <w:pPr>
        <w:pStyle w:val="Brdtextmedindrag"/>
      </w:pPr>
      <w:r>
        <w:t xml:space="preserve">I paragrafen anges att </w:t>
      </w:r>
      <w:bookmarkStart w:id="6862" w:name="_Hlk3461807"/>
      <w:r>
        <w:t>ett tjänstepensionsföretag som ingår i en grupp som omfattas av grupptillsyn även står under tillsyn som enskilt tjänste</w:t>
      </w:r>
      <w:r>
        <w:softHyphen/>
        <w:t>pensionsföretag.</w:t>
      </w:r>
      <w:bookmarkEnd w:id="6862"/>
      <w:r>
        <w:t xml:space="preserve"> Grupptillsynen är särskilt inriktad på gruppen som helhet till skillnad från tillsynen på enskild nivå som utgår ifrån det enskilda före</w:t>
      </w:r>
      <w:r>
        <w:softHyphen/>
        <w:t xml:space="preserve">taget. Bestämmelser om grupptillsyn utgör därmed ett komplement till den tillsyn som utövas över de enskilda företagen. Tillsynen på enskild nivå ska därför inte påverkas av att ett tjänstepensionsföretag omfattas av bestämmelser om grupptillsyn. Detta gäller oavsett om det rör sig om </w:t>
      </w:r>
      <w:r>
        <w:lastRenderedPageBreak/>
        <w:t>grupptillsyn enligt denna lag eller grupptillsyn enligt försäkringsrörelse</w:t>
      </w:r>
      <w:r>
        <w:softHyphen/>
        <w:t xml:space="preserve">lagen. </w:t>
      </w:r>
    </w:p>
    <w:p w14:paraId="4069F11C" w14:textId="77777777" w:rsidR="0034465A" w:rsidRDefault="0034465A" w:rsidP="0034465A">
      <w:pPr>
        <w:pStyle w:val="Rubrik4utannumrering"/>
      </w:pPr>
      <w:r>
        <w:t>10 §</w:t>
      </w:r>
    </w:p>
    <w:p w14:paraId="3B539B1C" w14:textId="77777777" w:rsidR="0034465A" w:rsidRDefault="0034465A" w:rsidP="0034465A">
      <w:pPr>
        <w:pStyle w:val="Brdtext"/>
      </w:pPr>
      <w:r>
        <w:t>Paragrafen innehåller bestämmelser om grupptillsynsmyndighet. Para</w:t>
      </w:r>
      <w:r>
        <w:softHyphen/>
        <w:t xml:space="preserve">grafen är utformad efter förebild av 19 kap. 6 och 7 §§ FRL. </w:t>
      </w:r>
      <w:r w:rsidDel="00256352">
        <w:t>Övervägan</w:t>
      </w:r>
      <w:r>
        <w:softHyphen/>
      </w:r>
      <w:r w:rsidDel="00256352">
        <w:t xml:space="preserve">dena finns i avsnitt </w:t>
      </w:r>
      <w:r>
        <w:t>14</w:t>
      </w:r>
      <w:r w:rsidDel="00256352">
        <w:t>.1.6.</w:t>
      </w:r>
    </w:p>
    <w:p w14:paraId="11725625" w14:textId="5CD267B8" w:rsidR="0034465A" w:rsidRDefault="0034465A" w:rsidP="0034465A">
      <w:pPr>
        <w:pStyle w:val="Brdtextmedindrag"/>
        <w:rPr>
          <w:lang w:eastAsia="sv-SE"/>
        </w:rPr>
      </w:pPr>
      <w:r>
        <w:t>I paragrafen anges att Finansinspektionen ska vara grupptillsyns</w:t>
      </w:r>
      <w:r>
        <w:softHyphen/>
        <w:t>myndighet och ansvara för den grupptillsyn som ska utövas enligt denna lag. Det innebär att Finansinspektionen ska</w:t>
      </w:r>
      <w:r w:rsidDel="00A93077">
        <w:t xml:space="preserve"> </w:t>
      </w:r>
      <w:r>
        <w:t>ansvara för den grupptillsyn som omfattar gruppsolvens, rapportering av riskkoncentrationer och transaktioner inom grupp</w:t>
      </w:r>
      <w:r w:rsidR="00E1070B">
        <w:t>en</w:t>
      </w:r>
      <w:r>
        <w:t>, företagsstyrning inom en grupp och tillgång till information, dvs. fullständig grupptillsyn (se författnings</w:t>
      </w:r>
      <w:r>
        <w:softHyphen/>
        <w:t xml:space="preserve">kommentaren till 2 §). Finansinspektionen ska också ansvara för </w:t>
      </w:r>
      <w:r>
        <w:rPr>
          <w:lang w:eastAsia="sv-SE"/>
        </w:rPr>
        <w:t>grupp</w:t>
      </w:r>
      <w:r>
        <w:rPr>
          <w:lang w:eastAsia="sv-SE"/>
        </w:rPr>
        <w:softHyphen/>
        <w:t>tillsyn som endast omfattar att tjänstepensionsföretag ska ha en god kontroll över transak</w:t>
      </w:r>
      <w:r w:rsidR="00EF2275">
        <w:rPr>
          <w:lang w:eastAsia="sv-SE"/>
        </w:rPr>
        <w:softHyphen/>
      </w:r>
      <w:r>
        <w:rPr>
          <w:lang w:eastAsia="sv-SE"/>
        </w:rPr>
        <w:t xml:space="preserve">tioner med moderföretaget och dess andra anknutna företag, dvs. begränsad grupptillsyn (se författningskommentaren till 3 §). </w:t>
      </w:r>
    </w:p>
    <w:p w14:paraId="6A5F7C2A" w14:textId="77777777" w:rsidR="0034465A" w:rsidRDefault="0034465A" w:rsidP="0034465A">
      <w:pPr>
        <w:pStyle w:val="Brdtextmedindrag"/>
      </w:pPr>
      <w:r>
        <w:rPr>
          <w:lang w:eastAsia="sv-SE"/>
        </w:rPr>
        <w:t>I vissa fall ska grupptillsyn utövas både enligt försäkringsrörelse</w:t>
      </w:r>
      <w:r>
        <w:rPr>
          <w:lang w:eastAsia="sv-SE"/>
        </w:rPr>
        <w:softHyphen/>
        <w:t>lagen och denna lag (se författningskommentaren till 5 §). Finansinspek</w:t>
      </w:r>
      <w:r>
        <w:rPr>
          <w:lang w:eastAsia="sv-SE"/>
        </w:rPr>
        <w:softHyphen/>
        <w:t>tionen ska vara grupptillsynsmyndighet också för denna kompletterande grupp</w:t>
      </w:r>
      <w:r>
        <w:rPr>
          <w:lang w:eastAsia="sv-SE"/>
        </w:rPr>
        <w:softHyphen/>
        <w:t>tillsyn. Finansinspektionen ska även vara grupptillsynsmyndighet för den särskilda grupptillsyn som ska utövas enligt 6 § (se författnings</w:t>
      </w:r>
      <w:r>
        <w:rPr>
          <w:lang w:eastAsia="sv-SE"/>
        </w:rPr>
        <w:softHyphen/>
        <w:t>kommentaren till den bestämmelsen).</w:t>
      </w:r>
    </w:p>
    <w:p w14:paraId="6C2B5655" w14:textId="77777777" w:rsidR="0034465A" w:rsidRPr="00262C41" w:rsidRDefault="0034465A" w:rsidP="0034465A">
      <w:pPr>
        <w:pStyle w:val="Rubrik4utannumrering"/>
      </w:pPr>
      <w:r w:rsidRPr="00262C41">
        <w:t>1</w:t>
      </w:r>
      <w:r>
        <w:t>1</w:t>
      </w:r>
      <w:r w:rsidRPr="00262C41">
        <w:t> §</w:t>
      </w:r>
    </w:p>
    <w:p w14:paraId="559BFD7A" w14:textId="77777777" w:rsidR="0034465A" w:rsidRDefault="0034465A" w:rsidP="0034465A">
      <w:pPr>
        <w:pStyle w:val="Brdtext"/>
      </w:pPr>
      <w:r>
        <w:t xml:space="preserve">Paragrafen innehåller bestämmelser om att Finansinspektionen i vissa fall får besluta om att inte beakta ett företag i en grupp vid grupptillsynen. Paragrafen är utformad efter förebild av 19 kap. 11 § FRL. </w:t>
      </w:r>
      <w:r w:rsidDel="00256352">
        <w:t xml:space="preserve">Övervägandena finns i avsnitt </w:t>
      </w:r>
      <w:r>
        <w:t>14</w:t>
      </w:r>
      <w:r w:rsidDel="00256352">
        <w:t>.1.7.</w:t>
      </w:r>
    </w:p>
    <w:p w14:paraId="5C58223C" w14:textId="77777777" w:rsidR="0034465A" w:rsidRDefault="0034465A" w:rsidP="0034465A">
      <w:pPr>
        <w:pStyle w:val="Brdtextmedindrag"/>
      </w:pPr>
      <w:r>
        <w:t xml:space="preserve">I </w:t>
      </w:r>
      <w:r>
        <w:rPr>
          <w:i/>
        </w:rPr>
        <w:t>första stycket</w:t>
      </w:r>
      <w:r>
        <w:t xml:space="preserve"> anges att Finansinspektionen i ett enskilt fall får besluta att, helt eller delvis, inte beakta ett företag som ingår i en grupp vid grupp</w:t>
      </w:r>
      <w:r>
        <w:softHyphen/>
        <w:t>tillsynen. Ett sådant beslut får fattas om företaget är beläget utomlands och det finns rättsliga hinder mot överföring av nödvändig information (</w:t>
      </w:r>
      <w:r>
        <w:rPr>
          <w:i/>
        </w:rPr>
        <w:t>första stycket 1</w:t>
      </w:r>
      <w:r>
        <w:t>). Finansinspektionen får också besluta att, helt eller delvis, inte beakta ett företag som ingår i en grupp vid grupptillsynen om företaget är av ringa betydelse med hänsyn till syftet med grupptillsynen (</w:t>
      </w:r>
      <w:r>
        <w:rPr>
          <w:i/>
        </w:rPr>
        <w:t>första stycket 2</w:t>
      </w:r>
      <w:r>
        <w:t>) eller om det skulle vara olämpligt eller vilseledande med hänsyn till syftet med grupptillsynen att låta företaget omfattas (</w:t>
      </w:r>
      <w:r>
        <w:rPr>
          <w:i/>
        </w:rPr>
        <w:t>första stycket 3</w:t>
      </w:r>
      <w:r>
        <w:t>).</w:t>
      </w:r>
    </w:p>
    <w:p w14:paraId="3C264DBC" w14:textId="77777777" w:rsidR="0034465A" w:rsidRDefault="0034465A" w:rsidP="0034465A">
      <w:pPr>
        <w:pStyle w:val="Brdtextmedindrag"/>
      </w:pPr>
      <w:r>
        <w:t xml:space="preserve">I </w:t>
      </w:r>
      <w:r>
        <w:rPr>
          <w:i/>
        </w:rPr>
        <w:t>andra stycket</w:t>
      </w:r>
      <w:r>
        <w:t xml:space="preserve"> anges att när första stycket 2 är tillämpligt på flera före</w:t>
      </w:r>
      <w:r>
        <w:softHyphen/>
        <w:t>tag, dvs. det i gruppen finns flera företag som var för sig är av ringa betyd</w:t>
      </w:r>
      <w:r>
        <w:softHyphen/>
        <w:t>else med hänsyn till syftet med grupptillsynen, får ett beslut att, helt eller delvis, inte beakta ett företag inte fattas, utom om företagen tillsammans är av ringa betydelse med hänsyn till syftet med grupptillsynen.</w:t>
      </w:r>
    </w:p>
    <w:p w14:paraId="2480FB64" w14:textId="77777777" w:rsidR="0034465A" w:rsidRPr="00262C41" w:rsidRDefault="0034465A" w:rsidP="0034465A">
      <w:pPr>
        <w:pStyle w:val="Rubrik4utannumrering"/>
      </w:pPr>
      <w:r w:rsidRPr="00262C41">
        <w:t>1</w:t>
      </w:r>
      <w:r>
        <w:t>2</w:t>
      </w:r>
      <w:r w:rsidRPr="00262C41">
        <w:t> §</w:t>
      </w:r>
    </w:p>
    <w:p w14:paraId="0338F9DB" w14:textId="77777777" w:rsidR="0034465A" w:rsidRDefault="0034465A" w:rsidP="0034465A">
      <w:pPr>
        <w:pStyle w:val="Brdtext"/>
      </w:pPr>
      <w:r>
        <w:t>I paragrafen finns bestämmelser för det fall ett blandat finansiellt holding</w:t>
      </w:r>
      <w:r>
        <w:softHyphen/>
        <w:t>företag omfattas av tillsyn enligt konglomeratlagen och av grupptillsyn enligt denna lag. Paragrafen är utformad efter förebild av 19 kap. 13 § FRL. Övervägandena finns i avsnitt 14.1.8.</w:t>
      </w:r>
    </w:p>
    <w:p w14:paraId="3BD607D2" w14:textId="3CF0D13D" w:rsidR="0034465A" w:rsidRDefault="0034465A" w:rsidP="0034465A">
      <w:pPr>
        <w:pStyle w:val="Brdtextmedindrag"/>
      </w:pPr>
      <w:r>
        <w:lastRenderedPageBreak/>
        <w:t xml:space="preserve">I </w:t>
      </w:r>
      <w:r>
        <w:rPr>
          <w:i/>
        </w:rPr>
        <w:t>första stycket</w:t>
      </w:r>
      <w:r>
        <w:t xml:space="preserve"> anges att om ett blandat finansiellt holdingföretag om</w:t>
      </w:r>
      <w:r>
        <w:softHyphen/>
        <w:t>fattas av tillsyn enligt konglomeratlagen och av grupptillsyn enligt denna lag, får Finansinspektionen besluta om undantag från grupptillsynen enligt denna lag. Det blandade finansiella holdingföretaget behöver då bara tillämpa de relevanta bestämmelserna för konglomerat. Detta överens</w:t>
      </w:r>
      <w:r>
        <w:softHyphen/>
        <w:t>stämmer med vad som gäller vid grupptillsyn enligt försäkringsrörelse</w:t>
      </w:r>
      <w:r>
        <w:softHyphen/>
        <w:t>lagen (19 kap. 13 §) och vid gruppbaserad tillsyn enligt 4 kap. 10 § första stycket l</w:t>
      </w:r>
      <w:r w:rsidRPr="004D5510">
        <w:t>ag</w:t>
      </w:r>
      <w:r>
        <w:t>en</w:t>
      </w:r>
      <w:r w:rsidRPr="004D5510">
        <w:t xml:space="preserve"> (2014:968) om särskild tillsyn över kreditinstitut och värde</w:t>
      </w:r>
      <w:r w:rsidR="00EF2275">
        <w:softHyphen/>
      </w:r>
      <w:r w:rsidRPr="004D5510">
        <w:t>pappersbolag</w:t>
      </w:r>
      <w:r>
        <w:t xml:space="preserve"> (tillsynslagen). Med de relevanta bestämmelserna avses dels de bestämmelser i konglomeratlagen, dels de tekniska standarder som kommissionen antagit, som i det enskilda fallet gäller för det blandade finansiella holdingföretaget (jfr prop. 2015/16:9 s. 418).</w:t>
      </w:r>
    </w:p>
    <w:p w14:paraId="1CF6E526" w14:textId="77777777" w:rsidR="0034465A" w:rsidRDefault="0034465A" w:rsidP="0034465A">
      <w:pPr>
        <w:pStyle w:val="Brdtextmedindrag"/>
      </w:pPr>
      <w:r>
        <w:t xml:space="preserve">I </w:t>
      </w:r>
      <w:r>
        <w:rPr>
          <w:i/>
        </w:rPr>
        <w:t>andra stycket</w:t>
      </w:r>
      <w:r>
        <w:t xml:space="preserve"> anges att ett beslut om undantag från grupptillsyn bara får fattas om tillsynen över företaget enligt konglomeratlagen kan anses likvärdig med grupptillsynen enligt denna lag,</w:t>
      </w:r>
      <w:r w:rsidRPr="00DB1C74">
        <w:t xml:space="preserve"> </w:t>
      </w:r>
      <w:r>
        <w:t>särskilt när det gäller riskbaserad tillsyn</w:t>
      </w:r>
      <w:r w:rsidDel="003A0B10">
        <w:t>.</w:t>
      </w:r>
    </w:p>
    <w:p w14:paraId="46C1B5D3" w14:textId="77777777" w:rsidR="0034465A" w:rsidRDefault="0034465A" w:rsidP="0034465A">
      <w:pPr>
        <w:pStyle w:val="Rubrik4utannumrering"/>
      </w:pPr>
      <w:r>
        <w:t>13 §</w:t>
      </w:r>
    </w:p>
    <w:p w14:paraId="10694363" w14:textId="77777777" w:rsidR="0034465A" w:rsidRDefault="0034465A" w:rsidP="0034465A">
      <w:pPr>
        <w:pStyle w:val="Brdtext"/>
      </w:pPr>
      <w:r>
        <w:t>I paragrafen finns bestämmelser för det fall ett blandat finansiellt holding</w:t>
      </w:r>
      <w:r>
        <w:softHyphen/>
        <w:t xml:space="preserve">företag omfattas av grupptillsyn enligt denna lag och av gruppbaserad tillsyn enligt tillsynslagen. Paragrafen är utformad efter förebild av 19 kap. 14 § FRL. </w:t>
      </w:r>
      <w:r w:rsidDel="00256352">
        <w:t>Över</w:t>
      </w:r>
      <w:r>
        <w:softHyphen/>
      </w:r>
      <w:r w:rsidDel="00256352">
        <w:t xml:space="preserve">vägandena finns i avsnitt </w:t>
      </w:r>
      <w:r>
        <w:t>14</w:t>
      </w:r>
      <w:r w:rsidDel="00256352">
        <w:t>.1.8.</w:t>
      </w:r>
    </w:p>
    <w:p w14:paraId="314AD760" w14:textId="77777777" w:rsidR="0034465A" w:rsidRDefault="0034465A" w:rsidP="0034465A">
      <w:pPr>
        <w:pStyle w:val="Brdtextmedindrag"/>
      </w:pPr>
      <w:r>
        <w:t xml:space="preserve">Enligt </w:t>
      </w:r>
      <w:r>
        <w:rPr>
          <w:i/>
        </w:rPr>
        <w:t>första stycket</w:t>
      </w:r>
      <w:r>
        <w:t xml:space="preserve"> får Finansinspektionen, om ett blandat finansiellt holdingföretag om</w:t>
      </w:r>
      <w:r>
        <w:softHyphen/>
        <w:t>fattas av grupptillsyn enligt denna lag och av grupp</w:t>
      </w:r>
      <w:r>
        <w:softHyphen/>
        <w:t>baserad tillsyn enligt tillsynslagen, besluta om undantag från grupp</w:t>
      </w:r>
      <w:r>
        <w:softHyphen/>
        <w:t>tillsynen enligt denna lag. Det blandade finansiella holdingföretaget behöver då bara tillämpa de relevanta bestämmelserna för den största sektorn enligt 2 kap. 3 § konglomeratlagen. Med de relevanta bestäm</w:t>
      </w:r>
      <w:r>
        <w:softHyphen/>
        <w:t>melserna avses de bestämmelser som i det enskilda fallet gäller för det blandade finansiella holdingföretaget.</w:t>
      </w:r>
    </w:p>
    <w:p w14:paraId="1F355060" w14:textId="77777777" w:rsidR="0034465A" w:rsidRDefault="0034465A" w:rsidP="0034465A">
      <w:pPr>
        <w:pStyle w:val="Brdtextmedindrag"/>
      </w:pPr>
      <w:r>
        <w:t xml:space="preserve">I </w:t>
      </w:r>
      <w:r w:rsidRPr="000820FE">
        <w:rPr>
          <w:i/>
        </w:rPr>
        <w:t>andra stycket</w:t>
      </w:r>
      <w:r>
        <w:t xml:space="preserve"> anges att ett beslut om undantag från grupptillsyn bara får fattas om tillsynen över företaget enligt tillsynslagen kan anses likvärdig med grupptillsynen enligt denna lag, särskilt när det gäller risk</w:t>
      </w:r>
      <w:r>
        <w:softHyphen/>
        <w:t>baserad tillsyn</w:t>
      </w:r>
      <w:r w:rsidDel="003A0B10">
        <w:t>.</w:t>
      </w:r>
    </w:p>
    <w:p w14:paraId="5B5925D3" w14:textId="77777777" w:rsidR="0034465A" w:rsidRPr="00262C41" w:rsidRDefault="0034465A" w:rsidP="0034465A">
      <w:pPr>
        <w:pStyle w:val="Rubrik4utannumrering"/>
      </w:pPr>
      <w:r w:rsidRPr="00262C41">
        <w:t>1</w:t>
      </w:r>
      <w:r>
        <w:t>4</w:t>
      </w:r>
      <w:r w:rsidRPr="00262C41">
        <w:t> §</w:t>
      </w:r>
    </w:p>
    <w:p w14:paraId="060CFD47" w14:textId="77777777" w:rsidR="0034465A" w:rsidRDefault="0034465A" w:rsidP="0034465A">
      <w:pPr>
        <w:pStyle w:val="Brdtext"/>
      </w:pPr>
      <w:r>
        <w:t>Paragrafen innehåller bestämmelser om kapitalbas och kapitalkrav på gruppnivå. Paragrafen motsvarar 19 kap. 16 § första stycket FRL. Över</w:t>
      </w:r>
      <w:r>
        <w:softHyphen/>
        <w:t>vägandena finns i avsnitt 14.1.9.</w:t>
      </w:r>
    </w:p>
    <w:p w14:paraId="3B5D364E" w14:textId="74CE2A44" w:rsidR="0034465A" w:rsidRDefault="0034465A" w:rsidP="0034465A">
      <w:pPr>
        <w:pStyle w:val="Brdtextmedindrag"/>
      </w:pPr>
      <w:r>
        <w:t xml:space="preserve">I paragrafen anges att </w:t>
      </w:r>
      <w:r w:rsidR="006871F3">
        <w:t xml:space="preserve">ett sådant </w:t>
      </w:r>
      <w:r>
        <w:t xml:space="preserve">tjänstepensionsföretag som </w:t>
      </w:r>
      <w:r w:rsidR="006871F3">
        <w:t>avses i</w:t>
      </w:r>
      <w:r>
        <w:t xml:space="preserve"> 2 § ska säkerställa att det inom gruppen sammantaget finns en gruppbaserad kapitalbas som alltid minst uppgår till antingen ett gruppbaserat kapital</w:t>
      </w:r>
      <w:r w:rsidR="00EF2275">
        <w:softHyphen/>
      </w:r>
      <w:r>
        <w:t>krav beräknat enligt 15–17 §§ (</w:t>
      </w:r>
      <w:r>
        <w:rPr>
          <w:i/>
        </w:rPr>
        <w:t>punkt 1</w:t>
      </w:r>
      <w:r w:rsidRPr="00932D46">
        <w:t>)</w:t>
      </w:r>
      <w:r>
        <w:t xml:space="preserve"> eller det högre belopp som Finans</w:t>
      </w:r>
      <w:r w:rsidR="00EF2275">
        <w:softHyphen/>
      </w:r>
      <w:r>
        <w:t>inspektionen har beslutat enligt 20 § (</w:t>
      </w:r>
      <w:r>
        <w:rPr>
          <w:i/>
        </w:rPr>
        <w:t>punkt 2)</w:t>
      </w:r>
      <w:r>
        <w:t xml:space="preserve">. </w:t>
      </w:r>
      <w:r w:rsidR="00BA435D">
        <w:t>I en grupp som det ska utövas grupptillsyn över kan det finnas mer än ett tjänstepensions</w:t>
      </w:r>
      <w:r w:rsidR="008B6BC0">
        <w:softHyphen/>
      </w:r>
      <w:r w:rsidR="00BA435D">
        <w:t>företag. Så är</w:t>
      </w:r>
      <w:r w:rsidR="00CF15A7">
        <w:t xml:space="preserve"> t.ex. </w:t>
      </w:r>
      <w:r w:rsidR="00BA435D">
        <w:t>fallet om det i en grupp finns ett tjänstepensionsföretag som är moderföretag till ett annat tjänstepensionsföretag (se 2 §</w:t>
      </w:r>
      <w:r w:rsidR="00F7713E">
        <w:t> </w:t>
      </w:r>
      <w:r w:rsidR="00BA435D">
        <w:t xml:space="preserve">1). </w:t>
      </w:r>
      <w:r w:rsidR="00E4793A">
        <w:t xml:space="preserve">I en sådan grupp </w:t>
      </w:r>
      <w:r w:rsidR="00A85494">
        <w:t>ska</w:t>
      </w:r>
      <w:r w:rsidR="00E4793A">
        <w:t xml:space="preserve"> det tjänstepensionsföretaget som är moderföretag säkerställa att </w:t>
      </w:r>
      <w:r w:rsidR="00E4793A">
        <w:lastRenderedPageBreak/>
        <w:t>det inom gruppen sammantaget finns en gruppbaserad kapitalbas som uppfyller kraven enligt punkt 1 eller 2.</w:t>
      </w:r>
    </w:p>
    <w:p w14:paraId="01F919F1" w14:textId="77777777" w:rsidR="0034465A" w:rsidRDefault="0034465A" w:rsidP="0034465A">
      <w:pPr>
        <w:pStyle w:val="Rubrik4utannumrering"/>
      </w:pPr>
      <w:r>
        <w:t>15 §</w:t>
      </w:r>
    </w:p>
    <w:p w14:paraId="4C64F097" w14:textId="77777777" w:rsidR="0034465A" w:rsidRDefault="0034465A" w:rsidP="0034465A">
      <w:pPr>
        <w:pStyle w:val="Brdtext"/>
      </w:pPr>
      <w:r>
        <w:t>Paragrafen innehåller bestämmelser om metoder för beräkning av kapital</w:t>
      </w:r>
      <w:r>
        <w:softHyphen/>
        <w:t xml:space="preserve">bas och kapitalkrav. Paragrafen är utformad efter förebild av 5 kap. 4 § första stycket lagen om särskild tillsyn över finansiella konglomerat. </w:t>
      </w:r>
      <w:r w:rsidDel="00256352">
        <w:t>Över</w:t>
      </w:r>
      <w:r>
        <w:softHyphen/>
      </w:r>
      <w:r w:rsidDel="00256352">
        <w:t xml:space="preserve">vägandena finns i avsnitt </w:t>
      </w:r>
      <w:r>
        <w:t>14</w:t>
      </w:r>
      <w:r w:rsidDel="00256352">
        <w:t>.1.10.</w:t>
      </w:r>
    </w:p>
    <w:p w14:paraId="576EB9FB" w14:textId="77777777" w:rsidR="0034465A" w:rsidRDefault="0034465A" w:rsidP="0034465A">
      <w:pPr>
        <w:pStyle w:val="Brdtextmedindrag"/>
      </w:pPr>
      <w:r>
        <w:t>I paragrafen anges hur kapitalbasen och kapitalkravet ska beräknas för en grupp. Ett tjänstepensionsföretag som det ska utövas fullständig grupp</w:t>
      </w:r>
      <w:r>
        <w:softHyphen/>
        <w:t>tillsyn över ska säkerställa att det inom gruppen sammantaget finns en gruppbaserad kapitalbas som alltid är minst lika med ett gruppbaserat kapitalkrav (se författningskommentaren till 14 §). Kapitalbasen och kapitalkravet för en grupp som står under grupptillsyn ska beräknas enligt en sammanläggnings- och avräkningsmetod. Enligt denna metod ska kapitalbaser och kapitalkrav för gruppens enskilda företag, efter elimine</w:t>
      </w:r>
      <w:r>
        <w:softHyphen/>
        <w:t>ringar för inbördes poster, läggas samman för att beräkna den grupp</w:t>
      </w:r>
      <w:r>
        <w:softHyphen/>
        <w:t>baserade ekonomiska ställningen. Den gruppbaserade kapitalbasen och kapitalkravet får i vissa fall beräknas enligt en annan metod. Om det är lämpligt, får Finansinspektionen i ett enskilt fall besluta att kapitalbasen och kapitalkravet ska beräknas enligt en konsolideringsmetod, eller enligt en kombination av sammanläggnings- och avräkningsmetoden och konso</w:t>
      </w:r>
      <w:r>
        <w:softHyphen/>
        <w:t>lideringsmetoden. Konsolideringsmetoden bygger, till skillnad från sammanläggnings- och avräkningsmetoden, på att det finns en koncern</w:t>
      </w:r>
      <w:r>
        <w:softHyphen/>
        <w:t>redovisning eller motsvarande sammanställning som visar gruppen som om den vore en enda enhet.</w:t>
      </w:r>
    </w:p>
    <w:p w14:paraId="4DE1BCF5" w14:textId="77777777" w:rsidR="0034465A" w:rsidRPr="00262C41" w:rsidRDefault="0034465A" w:rsidP="0034465A">
      <w:pPr>
        <w:pStyle w:val="Rubrik4utannumrering"/>
      </w:pPr>
      <w:r w:rsidRPr="00262C41">
        <w:t>1</w:t>
      </w:r>
      <w:r>
        <w:t>6</w:t>
      </w:r>
      <w:r w:rsidRPr="00262C41">
        <w:t> §</w:t>
      </w:r>
    </w:p>
    <w:p w14:paraId="681AD69F" w14:textId="77777777" w:rsidR="0034465A" w:rsidRDefault="0034465A" w:rsidP="0034465A">
      <w:pPr>
        <w:pStyle w:val="Brdtext"/>
      </w:pPr>
      <w:r>
        <w:t xml:space="preserve">I paragrafen finns bestämmelser om proportionellt beaktande av innehav. Paragrafen är utformad efter förebild av 19 kap. 18 och 19 §§ FRL. </w:t>
      </w:r>
      <w:r w:rsidDel="00256352">
        <w:t>Över</w:t>
      </w:r>
      <w:r>
        <w:softHyphen/>
      </w:r>
      <w:r w:rsidDel="00256352">
        <w:t xml:space="preserve">vägandena finns i avsnitt </w:t>
      </w:r>
      <w:r>
        <w:t>14</w:t>
      </w:r>
      <w:r w:rsidDel="00256352">
        <w:t>.1.10.</w:t>
      </w:r>
    </w:p>
    <w:p w14:paraId="68A886DF" w14:textId="77777777" w:rsidR="0034465A" w:rsidRDefault="0034465A" w:rsidP="0034465A">
      <w:pPr>
        <w:pStyle w:val="Brdtextmedindrag"/>
      </w:pPr>
      <w:r>
        <w:t xml:space="preserve">En grundläggande princip för beräkning av kapitalbas och kapitalkrav på gruppnivå är att dotterföretag och företag där det finns ett ägarintresse ska beaktas proportionellt i förhållande till innehavets storlek. </w:t>
      </w:r>
      <w:r w:rsidRPr="000A7C2D">
        <w:t>Med ägar</w:t>
      </w:r>
      <w:r>
        <w:softHyphen/>
      </w:r>
      <w:r w:rsidRPr="000A7C2D">
        <w:t xml:space="preserve">intresse avses </w:t>
      </w:r>
      <w:r>
        <w:t xml:space="preserve">enligt 1 kap. 7 § </w:t>
      </w:r>
      <w:r w:rsidRPr="000A7C2D">
        <w:t>att ett företag direkt eller</w:t>
      </w:r>
      <w:r>
        <w:t xml:space="preserve"> </w:t>
      </w:r>
      <w:r w:rsidRPr="00424F52">
        <w:t>indirekt innehar minst 20</w:t>
      </w:r>
      <w:r>
        <w:t> </w:t>
      </w:r>
      <w:r w:rsidRPr="000A7C2D">
        <w:t>procent av kapitalet eller minst 20</w:t>
      </w:r>
      <w:r>
        <w:t> </w:t>
      </w:r>
      <w:r w:rsidRPr="000A7C2D">
        <w:t>procent av samtliga röster i ett annat företag</w:t>
      </w:r>
      <w:r>
        <w:t>.</w:t>
      </w:r>
    </w:p>
    <w:p w14:paraId="244B158B" w14:textId="694DA30C" w:rsidR="0034465A" w:rsidRDefault="0034465A" w:rsidP="001C3D5F">
      <w:pPr>
        <w:pStyle w:val="Brdtextmedindrag"/>
      </w:pPr>
      <w:r>
        <w:t xml:space="preserve">I </w:t>
      </w:r>
      <w:r>
        <w:rPr>
          <w:i/>
        </w:rPr>
        <w:t>första stycket</w:t>
      </w:r>
      <w:r>
        <w:t xml:space="preserve"> anges att vid beräkningen av den gruppbaserade kapital</w:t>
      </w:r>
      <w:r>
        <w:softHyphen/>
        <w:t>basen och det gruppbaserade kapitalkravet ska ett anknutet företag beaktas proportionellt efter det innehav som ett sådant tjänstepensionsföretag som avses i 2 § 1 eller 2 har i det anknutna företaget. De tjänstepensionsföretag som avses i 2 § 1 är</w:t>
      </w:r>
      <w:r>
        <w:rPr>
          <w:lang w:eastAsia="sv-SE"/>
        </w:rPr>
        <w:t xml:space="preserve"> de som är moderföretag till eller har ägarintresse i åtminstone ett annat tjänstepensionsföretag, ett utländskt tjänstepensions</w:t>
      </w:r>
      <w:r>
        <w:rPr>
          <w:lang w:eastAsia="sv-SE"/>
        </w:rPr>
        <w:softHyphen/>
        <w:t>institut, ett försäkringsföretag, en EES-försäk</w:t>
      </w:r>
      <w:r>
        <w:rPr>
          <w:lang w:eastAsia="sv-SE"/>
        </w:rPr>
        <w:softHyphen/>
        <w:t>rings</w:t>
      </w:r>
      <w:r>
        <w:rPr>
          <w:lang w:eastAsia="sv-SE"/>
        </w:rPr>
        <w:softHyphen/>
        <w:t xml:space="preserve">givare eller en försäkringsgivare från tredjeland. De </w:t>
      </w:r>
      <w:r>
        <w:t>tjänste</w:t>
      </w:r>
      <w:r>
        <w:softHyphen/>
        <w:t>pensionsföretag som avses i 2 § 2 är de som har en gemensam eller i huvudsak gemensam ledning med ett annat tjänstepensionsföretag, ett utländskt tjänste</w:t>
      </w:r>
      <w:r>
        <w:softHyphen/>
        <w:t xml:space="preserve">pensionsinstitut, ett försäkringsföretag, en EES-försäkringsgivare eller en försäkringsgivare från tredjeland. Även anknutna företag till ett sådant moderföretag som </w:t>
      </w:r>
      <w:r>
        <w:lastRenderedPageBreak/>
        <w:t xml:space="preserve">avses i 2 § 3 a, b eller c ska beaktas proportionellt efter innehavets storlek vid beräkning av den gruppbaserade kapitalbasen och det gruppbaserade kapitalkravet. De moderföretag som avses är </w:t>
      </w:r>
      <w:bookmarkStart w:id="6863" w:name="_Hlk7703978"/>
      <w:r>
        <w:t>a) ett utländskt tjänste</w:t>
      </w:r>
      <w:r>
        <w:softHyphen/>
        <w:t>pensionsinstitut, ett försäkringsföretag, en EES-försäkringsgivare eller en försäkringsgivare från tredjeland</w:t>
      </w:r>
      <w:bookmarkEnd w:id="6863"/>
      <w:r>
        <w:t xml:space="preserve"> som är moder</w:t>
      </w:r>
      <w:r>
        <w:softHyphen/>
        <w:t>företag till ett tjänste</w:t>
      </w:r>
      <w:r>
        <w:softHyphen/>
        <w:t>pensionsföretag och b) ett företag som är moderföretag till ett tjänste</w:t>
      </w:r>
      <w:r>
        <w:softHyphen/>
        <w:t>pensionsföretag och skulle vara ett försäkringsholdingföretag om tjänste</w:t>
      </w:r>
      <w:r>
        <w:softHyphen/>
        <w:t>pensionsföretaget var ett försäkringsföretag eller c) ett blandat finansiellt holdingföretag som är moderföretag till ett tjänstepensions</w:t>
      </w:r>
      <w:r>
        <w:softHyphen/>
        <w:t xml:space="preserve">företag. </w:t>
      </w:r>
      <w:r w:rsidRPr="000A7C2D">
        <w:t xml:space="preserve">Ett anknutet företag är </w:t>
      </w:r>
      <w:r>
        <w:t xml:space="preserve">enligt definitionen i 1 kap. 12 § </w:t>
      </w:r>
      <w:r w:rsidRPr="000A7C2D">
        <w:t>ett företag som är</w:t>
      </w:r>
      <w:r>
        <w:t xml:space="preserve"> </w:t>
      </w:r>
      <w:r w:rsidRPr="000A7C2D">
        <w:t>ett dotter</w:t>
      </w:r>
      <w:r>
        <w:softHyphen/>
      </w:r>
      <w:r w:rsidRPr="000A7C2D">
        <w:t>företag,</w:t>
      </w:r>
      <w:r>
        <w:t xml:space="preserve"> </w:t>
      </w:r>
      <w:r w:rsidRPr="000A7C2D">
        <w:t>ett företag som annars är föremål för ägarintresse eller</w:t>
      </w:r>
      <w:r>
        <w:t xml:space="preserve"> </w:t>
      </w:r>
      <w:r w:rsidRPr="000A7C2D">
        <w:t>ett företag som har gemensam eller i huvudsak gemensam</w:t>
      </w:r>
      <w:r>
        <w:t xml:space="preserve"> </w:t>
      </w:r>
      <w:r w:rsidRPr="000A7C2D">
        <w:t>ledning med ett annat företag</w:t>
      </w:r>
      <w:r>
        <w:t>. I</w:t>
      </w:r>
      <w:r w:rsidDel="00723A53">
        <w:t xml:space="preserve"> </w:t>
      </w:r>
      <w:r>
        <w:t>stycket anges även att innehav får beaktas till en annan andel om det finns särskilda skäl. Detta kan bli aktuellt om det finns ett solvensunderskott i ett anknutet företag som i vissa fall bör beaktas i sin helhet.</w:t>
      </w:r>
    </w:p>
    <w:p w14:paraId="6F864AFD" w14:textId="77777777" w:rsidR="0034465A" w:rsidRDefault="0034465A" w:rsidP="0034465A">
      <w:pPr>
        <w:pStyle w:val="Brdtextmedindrag"/>
      </w:pPr>
      <w:r>
        <w:t>Ett företag kan ingå i en grupp och omfattas av grupptillsyn även om det inte finns några kapitalbindningar mellan vissa av företagen, t.ex.</w:t>
      </w:r>
      <w:r w:rsidRPr="008A65FC">
        <w:t xml:space="preserve"> när </w:t>
      </w:r>
      <w:r>
        <w:t>ett företag</w:t>
      </w:r>
      <w:r w:rsidRPr="008A65FC">
        <w:t xml:space="preserve"> med ägarintresse inte äger andelar i det anknutna företaget men har ett bestämmande inflytande över</w:t>
      </w:r>
      <w:r>
        <w:t xml:space="preserve"> det</w:t>
      </w:r>
      <w:r w:rsidRPr="008A65FC">
        <w:t xml:space="preserve"> företaget.</w:t>
      </w:r>
      <w:r>
        <w:t xml:space="preserve"> Enligt </w:t>
      </w:r>
      <w:r>
        <w:rPr>
          <w:i/>
        </w:rPr>
        <w:t>andra stycket</w:t>
      </w:r>
      <w:r>
        <w:t xml:space="preserve"> ska Finansinspektionen i ett sådant fall besluta vilken proportionell andel som ska beaktas.</w:t>
      </w:r>
    </w:p>
    <w:p w14:paraId="0DF7AF6B" w14:textId="77777777" w:rsidR="0034465A" w:rsidRPr="00262C41" w:rsidRDefault="0034465A" w:rsidP="0034465A">
      <w:pPr>
        <w:pStyle w:val="Rubrik4utannumrering"/>
      </w:pPr>
      <w:r w:rsidRPr="00262C41">
        <w:t>1</w:t>
      </w:r>
      <w:r>
        <w:t>7</w:t>
      </w:r>
      <w:r w:rsidRPr="00262C41">
        <w:t> §</w:t>
      </w:r>
    </w:p>
    <w:p w14:paraId="721157BC" w14:textId="77777777" w:rsidR="0034465A" w:rsidRDefault="0034465A" w:rsidP="0034465A">
      <w:pPr>
        <w:pStyle w:val="Brdtext"/>
      </w:pPr>
      <w:r>
        <w:t>I paragrafen finns bestämmelser om avdrag vid beräkning av den grupp</w:t>
      </w:r>
      <w:r>
        <w:softHyphen/>
        <w:t>baserade kapitalbasen. Paragrafen är utformad efter förebild av 19 kap. 20 § FRL. Övervägandena finns i avsnitt 14.1.10.</w:t>
      </w:r>
    </w:p>
    <w:p w14:paraId="1E5FCC86" w14:textId="77777777" w:rsidR="0034465A" w:rsidRDefault="0034465A" w:rsidP="0034465A">
      <w:pPr>
        <w:pStyle w:val="Brdtextmedindrag"/>
      </w:pPr>
      <w:r>
        <w:t xml:space="preserve">I paragrafen finns bestämmelser om avdrag som ska göras när den gruppbaserade kapitalbasen ska beräknas. Avdrag ska enligt </w:t>
      </w:r>
      <w:r w:rsidRPr="00932D46">
        <w:rPr>
          <w:i/>
        </w:rPr>
        <w:t>första stycket</w:t>
      </w:r>
      <w:r>
        <w:t xml:space="preserve"> göras </w:t>
      </w:r>
      <w:bookmarkStart w:id="6864" w:name="_Hlk3470691"/>
      <w:r>
        <w:t>vid beräk</w:t>
      </w:r>
      <w:r>
        <w:softHyphen/>
        <w:t xml:space="preserve">ningen så att det inte sker en dubbelräkning av poster som ingår i kapitalbasen i flera företag i gruppen. </w:t>
      </w:r>
    </w:p>
    <w:p w14:paraId="5C35E2A8" w14:textId="77777777" w:rsidR="0034465A" w:rsidRDefault="0034465A" w:rsidP="0034465A">
      <w:pPr>
        <w:pStyle w:val="Brdtextmedindrag"/>
      </w:pPr>
      <w:r>
        <w:t xml:space="preserve">I </w:t>
      </w:r>
      <w:r w:rsidRPr="00932D46">
        <w:rPr>
          <w:i/>
        </w:rPr>
        <w:t>andra stycket</w:t>
      </w:r>
      <w:r>
        <w:t xml:space="preserve"> anges att avdrag också ska göras för värden som skapats internt inom gruppen och som härrör från ömsesidig finansiering.</w:t>
      </w:r>
      <w:bookmarkEnd w:id="6864"/>
    </w:p>
    <w:p w14:paraId="1A4526CB" w14:textId="77777777" w:rsidR="0034465A" w:rsidRDefault="0034465A" w:rsidP="0034465A">
      <w:pPr>
        <w:pStyle w:val="Rubrik4utannumrering"/>
      </w:pPr>
      <w:r>
        <w:t>18 §</w:t>
      </w:r>
    </w:p>
    <w:p w14:paraId="69EDF277" w14:textId="77777777" w:rsidR="0034465A" w:rsidRDefault="0034465A" w:rsidP="0034465A">
      <w:pPr>
        <w:pStyle w:val="Brdtext"/>
      </w:pPr>
      <w:r>
        <w:t>Paragrafen innehåller bestämmelser om återkommande beräkningar av kapitalbas och kapitalkrav på gruppnivå. Paragrafen är utformad efter före</w:t>
      </w:r>
      <w:r>
        <w:softHyphen/>
        <w:t xml:space="preserve">bild av 19 kap. 32 och 33 §§ FRL. </w:t>
      </w:r>
      <w:r w:rsidDel="00256352">
        <w:t xml:space="preserve">Övervägandena finns i avsnitt </w:t>
      </w:r>
      <w:r>
        <w:t>14</w:t>
      </w:r>
      <w:r w:rsidDel="00256352">
        <w:t>.1.11.</w:t>
      </w:r>
    </w:p>
    <w:p w14:paraId="0AC883DA" w14:textId="2DE5D431" w:rsidR="00366706" w:rsidRDefault="0034465A" w:rsidP="001C3D5F">
      <w:pPr>
        <w:pStyle w:val="Brdtextmedindrag"/>
      </w:pPr>
      <w:r>
        <w:t>I paragrafen anges att den gruppbaserade kapitalbasen och det grupp</w:t>
      </w:r>
      <w:r>
        <w:softHyphen/>
        <w:t xml:space="preserve">baserade kapitalkravet ska beräknas minst en gång per år. </w:t>
      </w:r>
      <w:bookmarkStart w:id="6865" w:name="_Hlk11247350"/>
      <w:r>
        <w:t xml:space="preserve">Beräkningarna ska utföras av </w:t>
      </w:r>
      <w:r w:rsidR="00E4793A">
        <w:t xml:space="preserve">ett sådant </w:t>
      </w:r>
      <w:r>
        <w:t xml:space="preserve">tjänstepensionsföretag som </w:t>
      </w:r>
      <w:r w:rsidR="00E4793A">
        <w:t>avses i</w:t>
      </w:r>
      <w:bookmarkEnd w:id="6865"/>
      <w:r>
        <w:t xml:space="preserve"> 2 §. </w:t>
      </w:r>
      <w:r w:rsidR="00E4793A">
        <w:t xml:space="preserve">I en grupp kan det finnas flera tjänstepensionsföretag. Så är </w:t>
      </w:r>
      <w:r w:rsidR="00CF15A7">
        <w:t xml:space="preserve">t.ex. </w:t>
      </w:r>
      <w:r w:rsidR="00E4793A">
        <w:t>fallet om ett tjänste</w:t>
      </w:r>
      <w:r w:rsidR="00EF2275">
        <w:softHyphen/>
      </w:r>
      <w:r w:rsidR="00E4793A">
        <w:t>pensionsföretag är moderföretag till ett annat tjänstepensionsföretag (se 2 §</w:t>
      </w:r>
      <w:r w:rsidR="00F7713E">
        <w:t> </w:t>
      </w:r>
      <w:r w:rsidR="00E4793A">
        <w:t xml:space="preserve">1). I en sådan grupp </w:t>
      </w:r>
      <w:r w:rsidR="00A85494">
        <w:t>ska</w:t>
      </w:r>
      <w:r w:rsidR="00E4793A">
        <w:t xml:space="preserve"> det tjänstepensionsföretaget som är moder</w:t>
      </w:r>
      <w:r w:rsidR="00EF2275">
        <w:softHyphen/>
      </w:r>
      <w:r w:rsidR="00E4793A">
        <w:t xml:space="preserve">företag utföra beräkningarna. </w:t>
      </w:r>
      <w:r>
        <w:t>Det är även detta företag som ska rapportera resultatet av beräkningen till Finansinspek</w:t>
      </w:r>
      <w:r>
        <w:softHyphen/>
        <w:t>tionen.</w:t>
      </w:r>
    </w:p>
    <w:p w14:paraId="4805D078" w14:textId="77777777" w:rsidR="001C3D5F" w:rsidRDefault="001C3D5F" w:rsidP="001C3D5F">
      <w:pPr>
        <w:pStyle w:val="Brdtextmedindrag"/>
      </w:pPr>
    </w:p>
    <w:p w14:paraId="6B8ED7F9" w14:textId="77777777" w:rsidR="0034465A" w:rsidRPr="00DB7AEA" w:rsidRDefault="0034465A" w:rsidP="001C3D5F">
      <w:pPr>
        <w:pStyle w:val="Rubrik4utannumrering"/>
        <w:spacing w:before="240"/>
      </w:pPr>
      <w:r w:rsidRPr="00F53204">
        <w:lastRenderedPageBreak/>
        <w:t>19 §</w:t>
      </w:r>
    </w:p>
    <w:p w14:paraId="620053E8" w14:textId="77777777" w:rsidR="0034465A" w:rsidRDefault="0034465A" w:rsidP="0034465A">
      <w:pPr>
        <w:pStyle w:val="Brdtext"/>
      </w:pPr>
      <w:r>
        <w:t>I paragrafen finns bestämmelser om övervakning av kapitalkravet på gruppnivå. Paragrafen motsvarar 19 kap. 34 § FRL. Övervägandena finns i avsnitt 14.1.11.</w:t>
      </w:r>
    </w:p>
    <w:p w14:paraId="419FCD36" w14:textId="77777777" w:rsidR="0034465A" w:rsidRDefault="0034465A" w:rsidP="0034465A">
      <w:pPr>
        <w:pStyle w:val="Brdtextmedindrag"/>
      </w:pPr>
      <w:r>
        <w:t>I paragrafen anges att det företag som ska ansvara för rapporteringen enligt 18 § fortlöpande ska övervaka kapitalkravet för gruppen. Enligt 18 § är det företag som det ska utövas grupptillsyn över som ska utföra beräk</w:t>
      </w:r>
      <w:r>
        <w:softHyphen/>
        <w:t>ningarna och rapportera resultatet till Finansinspektionen (se författnings</w:t>
      </w:r>
      <w:r>
        <w:softHyphen/>
        <w:t>kommentarerna till 2 och 18 §§). Om det finns grundad anled</w:t>
      </w:r>
      <w:r>
        <w:softHyphen/>
        <w:t>ning att anta att gruppens riskprofil förändrats väsentligt sedan dagen för den senaste rapporteringen av kapitalkravet på gruppnivå, ska företaget göra en ny beräkning av detta krav och snarast möjligt rapportera resultatet till Finansinspektionen. Detta överensstämmer med vad som gäller vid grupp</w:t>
      </w:r>
      <w:r>
        <w:softHyphen/>
        <w:t>tillsyn enligt försäkringsrörelselagen (19 kap. 34 §). Finansinspek</w:t>
      </w:r>
      <w:r>
        <w:softHyphen/>
        <w:t>tionen får under samma förutsätt</w:t>
      </w:r>
      <w:r>
        <w:softHyphen/>
        <w:t>ningar på eget initiativ begära en förnyad beräk</w:t>
      </w:r>
      <w:r>
        <w:softHyphen/>
        <w:t>ning av kapitalkravet.</w:t>
      </w:r>
    </w:p>
    <w:p w14:paraId="2A9079F8" w14:textId="77777777" w:rsidR="0034465A" w:rsidRDefault="0034465A" w:rsidP="0034465A">
      <w:pPr>
        <w:pStyle w:val="Rubrik4utannumrering"/>
      </w:pPr>
      <w:r>
        <w:t>20 §</w:t>
      </w:r>
    </w:p>
    <w:p w14:paraId="03A3E169" w14:textId="77777777" w:rsidR="0034465A" w:rsidRDefault="0034465A" w:rsidP="0034465A">
      <w:pPr>
        <w:pStyle w:val="Brdtext"/>
      </w:pPr>
      <w:r>
        <w:t xml:space="preserve">I paragrafen finns bestämmelser om kapitaltillägg på gruppnivå till det gruppbaserade kapitalkravet. Paragrafen är utformad efter förebild av 19 kap. 29 § FRL. </w:t>
      </w:r>
      <w:r w:rsidRPr="003A0B10" w:rsidDel="00256352">
        <w:t xml:space="preserve">Övervägandena finns i avsnitt </w:t>
      </w:r>
      <w:r>
        <w:t>14</w:t>
      </w:r>
      <w:r w:rsidRPr="003A0B10" w:rsidDel="00256352">
        <w:t>.1.12.</w:t>
      </w:r>
    </w:p>
    <w:p w14:paraId="410B231B" w14:textId="77777777" w:rsidR="0034465A" w:rsidRDefault="0034465A" w:rsidP="0034465A">
      <w:pPr>
        <w:pStyle w:val="Brdtextmedindrag"/>
      </w:pPr>
      <w:r>
        <w:t xml:space="preserve">Finansinspektionen får enligt </w:t>
      </w:r>
      <w:r>
        <w:rPr>
          <w:i/>
        </w:rPr>
        <w:t>första stycket</w:t>
      </w:r>
      <w:r>
        <w:t xml:space="preserve"> besluta om ett kapitaltillägg utöver det gruppbaserade kapitalkravet, om detta kapitalkrav inte stämmer överens med gruppens riskprofil. Finansinspektionen får också besluta om kapitaltillägg på gruppnivå om förutsättningarna enligt 14 kap. 12 § 2 är uppfyllda. De förutsättningar som ska vara uppfyllda är </w:t>
      </w:r>
      <w:bookmarkStart w:id="6866" w:name="_Hlk1049487"/>
      <w:r>
        <w:t>att tjänste</w:t>
      </w:r>
      <w:r>
        <w:softHyphen/>
        <w:t>pensionsföretagets företagsstyrningssystem avviker väsentligt från kraven i 9 kap. 1 §, samtidigt som avvikelserna medför att företaget inte kan garantera en korrekt identifiering, mätning, övervakning, hantering och rapportering av de risker som företaget exponeras för eller kan komma att bli exponerat för och det är osannolikt att bristerna kan åtgärdas inom skälig tid (se författningskommentaren till 14 kap. 12 §).</w:t>
      </w:r>
      <w:bookmarkEnd w:id="6866"/>
    </w:p>
    <w:p w14:paraId="634E91DB" w14:textId="77777777" w:rsidR="0034465A" w:rsidRPr="00B751D4" w:rsidRDefault="0034465A" w:rsidP="0034465A">
      <w:pPr>
        <w:pStyle w:val="Brdtextmedindrag"/>
      </w:pPr>
      <w:r>
        <w:rPr>
          <w:i/>
        </w:rPr>
        <w:t>Andra stycket</w:t>
      </w:r>
      <w:r>
        <w:t xml:space="preserve"> innebär</w:t>
      </w:r>
      <w:r w:rsidDel="00E9443A">
        <w:t xml:space="preserve"> </w:t>
      </w:r>
      <w:r>
        <w:t>att de bestämmelser som ska tillämpas på enskild nivå för beräkning av kapitaltillägg, kapitalkrav efter beslut om kapital</w:t>
      </w:r>
      <w:r>
        <w:softHyphen/>
        <w:t>tillägg</w:t>
      </w:r>
      <w:r w:rsidDel="00E9443A">
        <w:t xml:space="preserve">, </w:t>
      </w:r>
      <w:r>
        <w:t>föreläggande i samband med beslut om kapitaltillägg och ompröv</w:t>
      </w:r>
      <w:r>
        <w:softHyphen/>
        <w:t>ning av beslut om kapitaltillägg, gäller för ett beslut om kapital</w:t>
      </w:r>
      <w:r>
        <w:softHyphen/>
        <w:t>tillägg på gruppnivå enligt första stycket.</w:t>
      </w:r>
      <w:r w:rsidDel="00DB6950">
        <w:t xml:space="preserve"> </w:t>
      </w:r>
    </w:p>
    <w:p w14:paraId="583E7099" w14:textId="77777777" w:rsidR="0034465A" w:rsidRPr="00281E4F" w:rsidRDefault="0034465A" w:rsidP="0034465A">
      <w:pPr>
        <w:pStyle w:val="Rubrik4utannumrering"/>
      </w:pPr>
      <w:r w:rsidRPr="00262C41">
        <w:t>2</w:t>
      </w:r>
      <w:r>
        <w:t>1</w:t>
      </w:r>
      <w:r w:rsidRPr="00262C41">
        <w:t> §</w:t>
      </w:r>
    </w:p>
    <w:p w14:paraId="6E7288F4" w14:textId="77777777" w:rsidR="0034465A" w:rsidRDefault="0034465A" w:rsidP="0034465A">
      <w:pPr>
        <w:pStyle w:val="Brdtext"/>
      </w:pPr>
      <w:r>
        <w:t xml:space="preserve">I paragrafen finns bestämmelser om åtgärder vid bristande efterlevnad av kapitalkravet för gruppen. Paragrafen är utformad efter förebild av 19 kap. 35 § FRL. </w:t>
      </w:r>
      <w:r w:rsidRPr="000820FE" w:rsidDel="00256352">
        <w:t xml:space="preserve">Övervägandena finns i avsnitt </w:t>
      </w:r>
      <w:r>
        <w:t>14</w:t>
      </w:r>
      <w:r w:rsidRPr="000820FE" w:rsidDel="00256352">
        <w:t>.1.12.</w:t>
      </w:r>
    </w:p>
    <w:p w14:paraId="3AFCDDA5" w14:textId="77777777" w:rsidR="0034465A" w:rsidRPr="00B751D4" w:rsidRDefault="0034465A" w:rsidP="0034465A">
      <w:pPr>
        <w:pStyle w:val="Brdtextmedindrag"/>
      </w:pPr>
      <w:r w:rsidRPr="00B751D4">
        <w:t xml:space="preserve">Av </w:t>
      </w:r>
      <w:r w:rsidRPr="000820FE">
        <w:rPr>
          <w:i/>
        </w:rPr>
        <w:t>första stycket</w:t>
      </w:r>
      <w:r w:rsidRPr="00B751D4">
        <w:t xml:space="preserve"> följer att om en grupp inte </w:t>
      </w:r>
      <w:r>
        <w:t>uppfyller</w:t>
      </w:r>
      <w:r w:rsidRPr="00B751D4">
        <w:t xml:space="preserve"> det gruppbaserade kapitalkrav som gäller </w:t>
      </w:r>
      <w:r>
        <w:t xml:space="preserve">för gruppen </w:t>
      </w:r>
      <w:r w:rsidRPr="00B751D4">
        <w:t xml:space="preserve">enligt </w:t>
      </w:r>
      <w:r w:rsidRPr="000820FE">
        <w:t>1</w:t>
      </w:r>
      <w:r>
        <w:t>4</w:t>
      </w:r>
      <w:r w:rsidRPr="000820FE">
        <w:t> §</w:t>
      </w:r>
      <w:r w:rsidRPr="00B751D4">
        <w:t xml:space="preserve"> eller om det finns risk för </w:t>
      </w:r>
      <w:r>
        <w:t>att grupp</w:t>
      </w:r>
      <w:r w:rsidRPr="00B751D4">
        <w:t xml:space="preserve">en </w:t>
      </w:r>
      <w:r>
        <w:t>inte kommer att göra det</w:t>
      </w:r>
      <w:r w:rsidRPr="00B751D4">
        <w:t xml:space="preserve"> inom tre månader, ska det tjänste</w:t>
      </w:r>
      <w:r>
        <w:softHyphen/>
      </w:r>
      <w:r w:rsidRPr="00B751D4">
        <w:t xml:space="preserve">pensionsföretag som </w:t>
      </w:r>
      <w:r>
        <w:t>är ansvarigt för beräkning och rapportering enligt</w:t>
      </w:r>
      <w:r w:rsidRPr="00B751D4">
        <w:t xml:space="preserve"> </w:t>
      </w:r>
      <w:r w:rsidRPr="000820FE">
        <w:t>1</w:t>
      </w:r>
      <w:r>
        <w:t>8</w:t>
      </w:r>
      <w:r w:rsidRPr="000820FE">
        <w:t xml:space="preserve"> § </w:t>
      </w:r>
      <w:r w:rsidRPr="00B751D4">
        <w:t>underrätta Finansinspektionen omgående.</w:t>
      </w:r>
    </w:p>
    <w:p w14:paraId="11CFD717" w14:textId="77777777" w:rsidR="0034465A" w:rsidRDefault="0034465A" w:rsidP="0034465A">
      <w:pPr>
        <w:pStyle w:val="Brdtextmedindrag"/>
      </w:pPr>
      <w:r>
        <w:rPr>
          <w:i/>
        </w:rPr>
        <w:t>Andra stycket</w:t>
      </w:r>
      <w:r>
        <w:t xml:space="preserve"> innebär att de bestämmelser som ska tillämpas på enskild nivå i fråga om </w:t>
      </w:r>
      <w:bookmarkStart w:id="6867" w:name="_Hlk1055245"/>
      <w:r>
        <w:t>åtgärds</w:t>
      </w:r>
      <w:r>
        <w:softHyphen/>
        <w:t xml:space="preserve">plan, förlängd tidsfrist, underrättelse och finansiell </w:t>
      </w:r>
      <w:r>
        <w:lastRenderedPageBreak/>
        <w:t>saneringsplan ska gälla i tillämpliga delar vid en sådan situation som avses i första stycket (</w:t>
      </w:r>
      <w:r w:rsidRPr="00D7121A">
        <w:t>se 15 kap. 5–9 §§</w:t>
      </w:r>
      <w:r>
        <w:t>).</w:t>
      </w:r>
      <w:bookmarkEnd w:id="6867"/>
    </w:p>
    <w:p w14:paraId="6D7B4028" w14:textId="77777777" w:rsidR="0034465A" w:rsidRPr="00281E4F" w:rsidRDefault="0034465A" w:rsidP="0034465A">
      <w:pPr>
        <w:pStyle w:val="Rubrik4utannumrering"/>
      </w:pPr>
      <w:r w:rsidRPr="00262C41">
        <w:t>2</w:t>
      </w:r>
      <w:r>
        <w:t>2</w:t>
      </w:r>
      <w:r w:rsidRPr="00262C41">
        <w:t> §</w:t>
      </w:r>
    </w:p>
    <w:p w14:paraId="2C591E37" w14:textId="77777777" w:rsidR="0034465A" w:rsidRDefault="0034465A" w:rsidP="0034465A">
      <w:pPr>
        <w:pStyle w:val="Brdtext"/>
      </w:pPr>
      <w:r>
        <w:t>I paragrafen finns bestämmelser om gruppsolvens för tjänstepensions</w:t>
      </w:r>
      <w:r>
        <w:softHyphen/>
        <w:t>företag som är dotterföretag till vissa typer av företag. Paragrafen är ut</w:t>
      </w:r>
      <w:r>
        <w:softHyphen/>
        <w:t xml:space="preserve">formad efter förebild av 19 kap. 36 § FRL. </w:t>
      </w:r>
      <w:r w:rsidDel="00256352">
        <w:t xml:space="preserve">Övervägandena finns i avsnitt </w:t>
      </w:r>
      <w:r>
        <w:t>14</w:t>
      </w:r>
      <w:r w:rsidDel="00256352">
        <w:t>.1.13.</w:t>
      </w:r>
    </w:p>
    <w:p w14:paraId="71E8FC2B" w14:textId="77777777" w:rsidR="0034465A" w:rsidRDefault="0034465A" w:rsidP="0034465A">
      <w:pPr>
        <w:pStyle w:val="Brdtextmedindrag"/>
      </w:pPr>
      <w:r w:rsidRPr="00645AF5">
        <w:t>Full</w:t>
      </w:r>
      <w:r>
        <w:t>ständig</w:t>
      </w:r>
      <w:r w:rsidRPr="00645AF5">
        <w:t xml:space="preserve"> grupptillsyn ska utövas över tjänstepensionsföretag som är dotter</w:t>
      </w:r>
      <w:r>
        <w:softHyphen/>
      </w:r>
      <w:r w:rsidRPr="00645AF5">
        <w:t xml:space="preserve">företag till vissa typer av holdingföretag </w:t>
      </w:r>
      <w:r>
        <w:t>(</w:t>
      </w:r>
      <w:r w:rsidRPr="00645AF5">
        <w:t>se författnings</w:t>
      </w:r>
      <w:r>
        <w:softHyphen/>
      </w:r>
      <w:r w:rsidRPr="00645AF5">
        <w:t xml:space="preserve">kommentaren till </w:t>
      </w:r>
      <w:r>
        <w:t>2</w:t>
      </w:r>
      <w:r w:rsidRPr="00645AF5">
        <w:t> §</w:t>
      </w:r>
      <w:r>
        <w:t>)</w:t>
      </w:r>
      <w:r w:rsidRPr="00645AF5">
        <w:t xml:space="preserve">. </w:t>
      </w:r>
      <w:r>
        <w:t xml:space="preserve">Ett </w:t>
      </w:r>
      <w:r w:rsidDel="00265446">
        <w:t>holdingföretag</w:t>
      </w:r>
      <w:r>
        <w:t xml:space="preserve"> omfattas vanligtvis inte</w:t>
      </w:r>
      <w:r w:rsidDel="00265446">
        <w:t xml:space="preserve"> </w:t>
      </w:r>
      <w:r>
        <w:t>av bestämmelser om kapitalbas och kapitalkrav på enskild nivå. Detta gäller såväl enligt denna lag som andra lagar inom finansmarknadsområdet.</w:t>
      </w:r>
    </w:p>
    <w:p w14:paraId="121EF5CF" w14:textId="77777777" w:rsidR="0034465A" w:rsidRDefault="0034465A" w:rsidP="0034465A">
      <w:pPr>
        <w:pStyle w:val="Brdtextmedindrag"/>
      </w:pPr>
      <w:r>
        <w:t xml:space="preserve">I </w:t>
      </w:r>
      <w:r>
        <w:rPr>
          <w:i/>
        </w:rPr>
        <w:t>första stycket</w:t>
      </w:r>
      <w:r>
        <w:t xml:space="preserve"> anges hur vissa typer av holdingföretag som är moder</w:t>
      </w:r>
      <w:r>
        <w:softHyphen/>
        <w:t>företag till tjänstepensionsföretag ska hanteras vid beräkning av grupp</w:t>
      </w:r>
      <w:r>
        <w:softHyphen/>
        <w:t xml:space="preserve">solvens. </w:t>
      </w:r>
      <w:r w:rsidRPr="00C11139">
        <w:t xml:space="preserve">När ett tjänstepensionsföretag är dotterföretag till ett företag som skulle vara ett försäkringsholdingföretag om tjänstepensionsföretaget var ett försäkringsföretag ska beräkningen göras med hänsyn även till det moderföretaget. </w:t>
      </w:r>
      <w:r>
        <w:t>Motsvarande gäller om tjänstepensionsföretaget är dotter</w:t>
      </w:r>
      <w:r>
        <w:softHyphen/>
        <w:t xml:space="preserve">företag till </w:t>
      </w:r>
      <w:r w:rsidRPr="00C11139">
        <w:t>ett blandat finansiellt holdingföretag</w:t>
      </w:r>
      <w:r>
        <w:t xml:space="preserve">. </w:t>
      </w:r>
      <w:r w:rsidRPr="00C11139">
        <w:t xml:space="preserve">Beräkningen ska </w:t>
      </w:r>
      <w:r>
        <w:t>i dessa fall göras</w:t>
      </w:r>
      <w:r w:rsidRPr="00C11139">
        <w:t xml:space="preserve"> enligt 1</w:t>
      </w:r>
      <w:r>
        <w:t>5</w:t>
      </w:r>
      <w:r w:rsidRPr="00C11139">
        <w:t>–1</w:t>
      </w:r>
      <w:r>
        <w:t>7</w:t>
      </w:r>
      <w:r w:rsidRPr="00C11139">
        <w:t xml:space="preserve"> och 2</w:t>
      </w:r>
      <w:r>
        <w:t>0 </w:t>
      </w:r>
      <w:r w:rsidRPr="00C11139">
        <w:t>§§.</w:t>
      </w:r>
    </w:p>
    <w:p w14:paraId="48C8C729" w14:textId="77777777" w:rsidR="0034465A" w:rsidRDefault="0034465A" w:rsidP="0034465A">
      <w:pPr>
        <w:pStyle w:val="Brdtextmedindrag"/>
      </w:pPr>
      <w:r>
        <w:t xml:space="preserve">Enligt </w:t>
      </w:r>
      <w:r w:rsidRPr="000820FE">
        <w:rPr>
          <w:i/>
        </w:rPr>
        <w:t>andra stycket</w:t>
      </w:r>
      <w:r>
        <w:t xml:space="preserve"> ska moderföretaget vid </w:t>
      </w:r>
      <w:r w:rsidRPr="00CD5970">
        <w:t>beräkningen enligt första stycket hanteras som ett tjänstepensionsföretag som omfattas av bestämmelserna om riskkänsligt kapitalkrav</w:t>
      </w:r>
      <w:r>
        <w:t xml:space="preserve"> (</w:t>
      </w:r>
      <w:r>
        <w:rPr>
          <w:i/>
        </w:rPr>
        <w:t>andra stycket</w:t>
      </w:r>
      <w:r w:rsidRPr="00344998">
        <w:rPr>
          <w:i/>
        </w:rPr>
        <w:t> 1</w:t>
      </w:r>
      <w:r>
        <w:t>)</w:t>
      </w:r>
      <w:r w:rsidRPr="00CD5970">
        <w:t xml:space="preserve"> </w:t>
      </w:r>
      <w:r w:rsidRPr="00CD5970" w:rsidDel="00B91F90">
        <w:t>och villkor</w:t>
      </w:r>
      <w:r w:rsidDel="00B91F90">
        <w:t xml:space="preserve"> </w:t>
      </w:r>
      <w:r>
        <w:t xml:space="preserve">för att poster </w:t>
      </w:r>
      <w:r w:rsidRPr="00CD5970">
        <w:t>ska få ingå i kapitalbasen</w:t>
      </w:r>
      <w:r>
        <w:t xml:space="preserve"> (</w:t>
      </w:r>
      <w:r>
        <w:rPr>
          <w:i/>
        </w:rPr>
        <w:t>andra stycket</w:t>
      </w:r>
      <w:r w:rsidRPr="00344998">
        <w:rPr>
          <w:i/>
        </w:rPr>
        <w:t> 2</w:t>
      </w:r>
      <w:r>
        <w:t xml:space="preserve">) (se </w:t>
      </w:r>
      <w:r w:rsidRPr="00B91F90" w:rsidDel="00B91F90">
        <w:t>8 kap. 1–6 §§</w:t>
      </w:r>
      <w:r>
        <w:t xml:space="preserve"> respektive </w:t>
      </w:r>
      <w:r w:rsidRPr="00B91F90" w:rsidDel="00B91F90">
        <w:t>7 kap. 2–</w:t>
      </w:r>
      <w:r>
        <w:t>7</w:t>
      </w:r>
      <w:r w:rsidRPr="00B91F90" w:rsidDel="00B91F90">
        <w:t> §§</w:t>
      </w:r>
      <w:r>
        <w:t>)</w:t>
      </w:r>
      <w:r w:rsidRPr="00CD5970">
        <w:t>.</w:t>
      </w:r>
    </w:p>
    <w:p w14:paraId="598D5C3D" w14:textId="77777777" w:rsidR="0034465A" w:rsidRDefault="0034465A" w:rsidP="0034465A">
      <w:pPr>
        <w:pStyle w:val="Rubrik4utannumrering"/>
      </w:pPr>
      <w:r>
        <w:t>23 §</w:t>
      </w:r>
    </w:p>
    <w:p w14:paraId="1F188307" w14:textId="77777777" w:rsidR="0034465A" w:rsidRDefault="0034465A" w:rsidP="0034465A">
      <w:pPr>
        <w:pStyle w:val="Brdtext"/>
      </w:pPr>
      <w:r>
        <w:t>Paragrafen innehåller bestämmelser om ett företags rapportering av väsentliga risk</w:t>
      </w:r>
      <w:r>
        <w:softHyphen/>
        <w:t xml:space="preserve">koncentrationer och betydande transaktioner inom en grupp. Paragrafen är utformad efter förebild av delar av 19 kap. 37 och 38 §§ FRL. </w:t>
      </w:r>
      <w:r w:rsidDel="00256352">
        <w:rPr>
          <w:lang w:eastAsia="sv-SE"/>
        </w:rPr>
        <w:t xml:space="preserve">Övervägandena finns i avsnitt </w:t>
      </w:r>
      <w:r>
        <w:rPr>
          <w:lang w:eastAsia="sv-SE"/>
        </w:rPr>
        <w:t>14</w:t>
      </w:r>
      <w:r w:rsidDel="00256352">
        <w:rPr>
          <w:lang w:eastAsia="sv-SE"/>
        </w:rPr>
        <w:t>.1.14.</w:t>
      </w:r>
    </w:p>
    <w:p w14:paraId="0A67687B" w14:textId="77777777" w:rsidR="0034465A" w:rsidRDefault="0034465A" w:rsidP="0034465A">
      <w:pPr>
        <w:pStyle w:val="Brdtextmedindrag"/>
      </w:pPr>
      <w:r>
        <w:t xml:space="preserve">I </w:t>
      </w:r>
      <w:r w:rsidRPr="00932D46">
        <w:rPr>
          <w:i/>
        </w:rPr>
        <w:t>första stycket</w:t>
      </w:r>
      <w:r>
        <w:t xml:space="preserve"> anges att väsentliga riskkoncentrationer och betydande transaktioner inom en grupp ska rapporteras till Finansinspektionen. I 24 § finns bestämmelser om vilka riskkoncentrationer och transaktioner inom en grupp som ska anses vara väsentliga och betydande. Rapportering ska ske minst en gång per år. Finansinspektionen får i vissa fall besluta om undantag från denna del av grupptillsynen (se 25 och 26 §§).</w:t>
      </w:r>
    </w:p>
    <w:p w14:paraId="3C1FEE5B" w14:textId="77777777" w:rsidR="0034465A" w:rsidRDefault="0034465A" w:rsidP="0034465A">
      <w:pPr>
        <w:pStyle w:val="Brdtextmedindrag"/>
      </w:pPr>
      <w:r>
        <w:rPr>
          <w:lang w:eastAsia="sv-SE"/>
        </w:rPr>
        <w:t xml:space="preserve">Enligt </w:t>
      </w:r>
      <w:r w:rsidRPr="00344998">
        <w:rPr>
          <w:i/>
          <w:lang w:eastAsia="sv-SE"/>
        </w:rPr>
        <w:t>andra stycket</w:t>
      </w:r>
      <w:r>
        <w:rPr>
          <w:lang w:eastAsia="sv-SE"/>
        </w:rPr>
        <w:t xml:space="preserve"> ska detta även gälla för </w:t>
      </w:r>
      <w:r w:rsidRPr="00344998">
        <w:rPr>
          <w:lang w:eastAsia="sv-SE"/>
        </w:rPr>
        <w:t xml:space="preserve">betydande </w:t>
      </w:r>
      <w:r>
        <w:rPr>
          <w:lang w:eastAsia="sv-SE"/>
        </w:rPr>
        <w:t>transak</w:t>
      </w:r>
      <w:r>
        <w:rPr>
          <w:lang w:eastAsia="sv-SE"/>
        </w:rPr>
        <w:softHyphen/>
        <w:t>tioner som har gjorts med fysiska personer som har nära förbindelser med något företag inom gruppen. En definition av nära förbindelser finns i 1 kap. 8 §.</w:t>
      </w:r>
    </w:p>
    <w:p w14:paraId="3007F153" w14:textId="77777777" w:rsidR="0034465A" w:rsidRDefault="0034465A" w:rsidP="0034465A">
      <w:pPr>
        <w:pStyle w:val="Brdtextmedindrag"/>
        <w:rPr>
          <w:lang w:eastAsia="sv-SE"/>
        </w:rPr>
      </w:pPr>
      <w:r>
        <w:t>O</w:t>
      </w:r>
      <w:r w:rsidRPr="00A67E46">
        <w:rPr>
          <w:lang w:eastAsia="sv-SE"/>
        </w:rPr>
        <w:t>m en transaktion har en mycket betydande omfattning ska den</w:t>
      </w:r>
      <w:r>
        <w:rPr>
          <w:lang w:eastAsia="sv-SE"/>
        </w:rPr>
        <w:t xml:space="preserve"> enligt </w:t>
      </w:r>
      <w:r>
        <w:rPr>
          <w:i/>
          <w:lang w:eastAsia="sv-SE"/>
        </w:rPr>
        <w:t>tredje</w:t>
      </w:r>
      <w:r w:rsidRPr="00344998">
        <w:rPr>
          <w:i/>
          <w:lang w:eastAsia="sv-SE"/>
        </w:rPr>
        <w:t xml:space="preserve"> stycket</w:t>
      </w:r>
      <w:r w:rsidRPr="00A67E46">
        <w:rPr>
          <w:lang w:eastAsia="sv-SE"/>
        </w:rPr>
        <w:t xml:space="preserve"> rapporteras snarast möjligt.</w:t>
      </w:r>
    </w:p>
    <w:p w14:paraId="3BC1D5F1" w14:textId="036539B6" w:rsidR="0034465A" w:rsidRDefault="0034465A" w:rsidP="001C3D5F">
      <w:pPr>
        <w:pStyle w:val="Brdtextmedindrag"/>
        <w:rPr>
          <w:lang w:eastAsia="sv-SE"/>
        </w:rPr>
      </w:pPr>
      <w:r>
        <w:rPr>
          <w:lang w:eastAsia="sv-SE"/>
        </w:rPr>
        <w:t xml:space="preserve">I </w:t>
      </w:r>
      <w:r>
        <w:rPr>
          <w:i/>
          <w:lang w:eastAsia="sv-SE"/>
        </w:rPr>
        <w:t>fjärde</w:t>
      </w:r>
      <w:r w:rsidRPr="006D08AF">
        <w:rPr>
          <w:i/>
          <w:lang w:eastAsia="sv-SE"/>
        </w:rPr>
        <w:t xml:space="preserve"> stycket</w:t>
      </w:r>
      <w:r>
        <w:rPr>
          <w:lang w:eastAsia="sv-SE"/>
        </w:rPr>
        <w:t xml:space="preserve"> anges vilket företag som ska rapportera </w:t>
      </w:r>
      <w:bookmarkStart w:id="6868" w:name="_Hlk5881585"/>
      <w:r>
        <w:rPr>
          <w:lang w:eastAsia="sv-SE"/>
        </w:rPr>
        <w:t>om v</w:t>
      </w:r>
      <w:r>
        <w:t>äsentliga riskkoncentrationer och betydande transaktioner inom en grupp</w:t>
      </w:r>
      <w:bookmarkEnd w:id="6868"/>
      <w:r>
        <w:t xml:space="preserve">. Denna rapportering ska göras av </w:t>
      </w:r>
      <w:r w:rsidR="00E4793A">
        <w:t xml:space="preserve">ett sådant </w:t>
      </w:r>
      <w:r>
        <w:t xml:space="preserve">tjänstepensionsföretag som </w:t>
      </w:r>
      <w:r w:rsidR="00E4793A">
        <w:t>avses i</w:t>
      </w:r>
      <w:r>
        <w:t xml:space="preserve"> 2 §</w:t>
      </w:r>
      <w:r w:rsidR="00E4793A">
        <w:rPr>
          <w:lang w:eastAsia="sv-SE"/>
        </w:rPr>
        <w:t xml:space="preserve">. I en grupp kan det finnas mer än ett tjänstepensionsföretag. Så är </w:t>
      </w:r>
      <w:r w:rsidR="00CF15A7">
        <w:rPr>
          <w:lang w:eastAsia="sv-SE"/>
        </w:rPr>
        <w:t xml:space="preserve">t.ex. </w:t>
      </w:r>
      <w:r w:rsidR="00E4793A">
        <w:rPr>
          <w:lang w:eastAsia="sv-SE"/>
        </w:rPr>
        <w:t xml:space="preserve">fallet om </w:t>
      </w:r>
      <w:r w:rsidR="00CF15A7">
        <w:rPr>
          <w:lang w:eastAsia="sv-SE"/>
        </w:rPr>
        <w:t>ett tjänstepensionsföretag är moderföretag till ett annat tjänste</w:t>
      </w:r>
      <w:r w:rsidR="008B6BC0">
        <w:rPr>
          <w:lang w:eastAsia="sv-SE"/>
        </w:rPr>
        <w:softHyphen/>
      </w:r>
      <w:r w:rsidR="00CF15A7">
        <w:rPr>
          <w:lang w:eastAsia="sv-SE"/>
        </w:rPr>
        <w:t>pensionsföretag (se 2 §</w:t>
      </w:r>
      <w:r w:rsidR="00F7713E">
        <w:rPr>
          <w:lang w:eastAsia="sv-SE"/>
        </w:rPr>
        <w:t> </w:t>
      </w:r>
      <w:r w:rsidR="00CF15A7">
        <w:rPr>
          <w:lang w:eastAsia="sv-SE"/>
        </w:rPr>
        <w:t xml:space="preserve">1). I en sådan grupp </w:t>
      </w:r>
      <w:r w:rsidR="007A3B21">
        <w:rPr>
          <w:lang w:eastAsia="sv-SE"/>
        </w:rPr>
        <w:t>ska</w:t>
      </w:r>
      <w:r w:rsidR="00CF15A7">
        <w:rPr>
          <w:lang w:eastAsia="sv-SE"/>
        </w:rPr>
        <w:t xml:space="preserve"> tjänstepensionsföretaget </w:t>
      </w:r>
      <w:r w:rsidR="00CF15A7">
        <w:rPr>
          <w:lang w:eastAsia="sv-SE"/>
        </w:rPr>
        <w:lastRenderedPageBreak/>
        <w:t>som är moderföretag rapportera om v</w:t>
      </w:r>
      <w:r w:rsidR="00CF15A7">
        <w:t>äsentliga riskkoncentrationer och betydande transaktioner.</w:t>
      </w:r>
    </w:p>
    <w:p w14:paraId="163961C2" w14:textId="77777777" w:rsidR="0034465A" w:rsidRDefault="0034465A" w:rsidP="0034465A">
      <w:pPr>
        <w:pStyle w:val="Rubrik4utannumrering"/>
      </w:pPr>
      <w:r>
        <w:rPr>
          <w:lang w:eastAsia="sv-SE"/>
        </w:rPr>
        <w:t>24 §</w:t>
      </w:r>
    </w:p>
    <w:p w14:paraId="326815D6" w14:textId="77777777" w:rsidR="0034465A" w:rsidRDefault="0034465A" w:rsidP="0034465A">
      <w:pPr>
        <w:pStyle w:val="Brdtext"/>
      </w:pPr>
      <w:r>
        <w:t>Paragrafen innehåller bestämmelser om Finansinspektionens tillsyn över rapportering av väsentliga risk</w:t>
      </w:r>
      <w:r>
        <w:softHyphen/>
        <w:t>koncentrationer och betydande trans</w:t>
      </w:r>
      <w:r>
        <w:softHyphen/>
        <w:t xml:space="preserve">aktioner inom en grupp. Paragrafen är utformad efter förebild av delar av 19 kap. 37 § FRL. </w:t>
      </w:r>
      <w:r w:rsidDel="00256352">
        <w:rPr>
          <w:lang w:eastAsia="sv-SE"/>
        </w:rPr>
        <w:t xml:space="preserve">Övervägandena finns i avsnitt </w:t>
      </w:r>
      <w:r>
        <w:rPr>
          <w:lang w:eastAsia="sv-SE"/>
        </w:rPr>
        <w:t>14</w:t>
      </w:r>
      <w:r w:rsidDel="00256352">
        <w:rPr>
          <w:lang w:eastAsia="sv-SE"/>
        </w:rPr>
        <w:t>.1.14.</w:t>
      </w:r>
    </w:p>
    <w:p w14:paraId="5E1A7BB9" w14:textId="7FB346BA" w:rsidR="0034465A" w:rsidRDefault="0034465A" w:rsidP="001C3D5F">
      <w:pPr>
        <w:pStyle w:val="Brdtextmedindrag"/>
      </w:pPr>
      <w:r>
        <w:t xml:space="preserve">Väsentliga riskkoncentrationer och betydande transaktioner inom en grupp ska enligt 23 § rapporteras till Finansinspektionen. I </w:t>
      </w:r>
      <w:r w:rsidRPr="00344998">
        <w:rPr>
          <w:i/>
        </w:rPr>
        <w:t>första stycket</w:t>
      </w:r>
      <w:r>
        <w:t xml:space="preserve"> anges att Finansinspektionen ska besluta om v</w:t>
      </w:r>
      <w:r w:rsidRPr="00FE71FE">
        <w:t>ilka riskkonc</w:t>
      </w:r>
      <w:r>
        <w:t>entrationer och transaktioner som ska anses vara väsent</w:t>
      </w:r>
      <w:r>
        <w:softHyphen/>
        <w:t xml:space="preserve">liga respektive betydande. Ett sådant beslut ska fattas för varje enskild grupp. I samband med ett sådant beslut ska Finansinspektionen också besluta om </w:t>
      </w:r>
      <w:r w:rsidRPr="00FE71FE">
        <w:t xml:space="preserve">lämpliga tröskelvärden. </w:t>
      </w:r>
      <w:r>
        <w:t>Dessa t</w:t>
      </w:r>
      <w:r w:rsidRPr="00FE71FE">
        <w:t xml:space="preserve">röskelvärden ska baseras på kapitalkrav eller försäkringstekniska avsättningar eller båda dessa värden och hänsyn ska tas till gruppens struktur och riskhanteringssystem. </w:t>
      </w:r>
      <w:r>
        <w:t>Innan ett beslut fattas om vilka risk</w:t>
      </w:r>
      <w:r>
        <w:softHyphen/>
        <w:t>koncentrationer och transaktioner som ska anses vara väsentliga respek</w:t>
      </w:r>
      <w:r w:rsidR="00EF2275">
        <w:softHyphen/>
      </w:r>
      <w:r>
        <w:t>tive betydande och beslut om tröskel</w:t>
      </w:r>
      <w:r>
        <w:softHyphen/>
        <w:t>värden,</w:t>
      </w:r>
      <w:r w:rsidRPr="00900C97">
        <w:t xml:space="preserve"> </w:t>
      </w:r>
      <w:r>
        <w:t xml:space="preserve">ska inspektionen ha hört gruppen. </w:t>
      </w:r>
    </w:p>
    <w:p w14:paraId="39093EE6" w14:textId="77777777" w:rsidR="0034465A" w:rsidRDefault="0034465A" w:rsidP="001C3D5F">
      <w:pPr>
        <w:pStyle w:val="Brdtextmedindrag"/>
        <w:rPr>
          <w:lang w:eastAsia="sv-SE"/>
        </w:rPr>
      </w:pPr>
      <w:r>
        <w:t xml:space="preserve">Av </w:t>
      </w:r>
      <w:r>
        <w:rPr>
          <w:i/>
        </w:rPr>
        <w:t>andra</w:t>
      </w:r>
      <w:r w:rsidRPr="00344998">
        <w:rPr>
          <w:i/>
        </w:rPr>
        <w:t xml:space="preserve"> stycket</w:t>
      </w:r>
      <w:r>
        <w:t xml:space="preserve"> följer att v</w:t>
      </w:r>
      <w:r w:rsidRPr="00007824">
        <w:t>id bedömningen av riskkoncentrationer ska Finansinspektionen beakta risker för spridning inom gruppen, intresse</w:t>
      </w:r>
      <w:r>
        <w:softHyphen/>
      </w:r>
      <w:r w:rsidRPr="00007824">
        <w:t>konflikter samt riskernas nivå och omfattning.</w:t>
      </w:r>
    </w:p>
    <w:p w14:paraId="32BEDD77" w14:textId="77777777" w:rsidR="0034465A" w:rsidRDefault="0034465A" w:rsidP="0034465A">
      <w:pPr>
        <w:pStyle w:val="Rubrik4utannumrering"/>
        <w:rPr>
          <w:lang w:eastAsia="sv-SE"/>
        </w:rPr>
      </w:pPr>
      <w:r>
        <w:rPr>
          <w:lang w:eastAsia="sv-SE"/>
        </w:rPr>
        <w:t>25 §</w:t>
      </w:r>
    </w:p>
    <w:p w14:paraId="5F42E4E3" w14:textId="77777777" w:rsidR="0034465A" w:rsidRDefault="0034465A" w:rsidP="0034465A">
      <w:pPr>
        <w:pStyle w:val="Brdtext"/>
        <w:rPr>
          <w:lang w:eastAsia="sv-SE"/>
        </w:rPr>
      </w:pPr>
      <w:r>
        <w:rPr>
          <w:lang w:eastAsia="sv-SE"/>
        </w:rPr>
        <w:t>Paragrafen innehåller bestämmelser om undantag då tillsyn även ska utövas enligt konglomeratlagen. Para</w:t>
      </w:r>
      <w:r>
        <w:rPr>
          <w:lang w:eastAsia="sv-SE"/>
        </w:rPr>
        <w:softHyphen/>
        <w:t xml:space="preserve">grafen motsvarar 19 kap. 39 § första stycket FRL. </w:t>
      </w:r>
      <w:r w:rsidDel="00256352">
        <w:t xml:space="preserve">Övervägandena finns i avsnitt </w:t>
      </w:r>
      <w:r>
        <w:t>14</w:t>
      </w:r>
      <w:r w:rsidDel="00256352">
        <w:t>.1.14.</w:t>
      </w:r>
    </w:p>
    <w:p w14:paraId="2453BD52" w14:textId="77777777" w:rsidR="0034465A" w:rsidRDefault="0034465A" w:rsidP="0034465A">
      <w:pPr>
        <w:pStyle w:val="Brdtextmedindrag"/>
      </w:pPr>
      <w:r>
        <w:rPr>
          <w:lang w:eastAsia="sv-SE"/>
        </w:rPr>
        <w:t>Ett tjänstepensionsföretag kan ingå i en grupp med företag på olika nivåer. I gruppen kan det finnas flera företag på olika nivåer, som det ska utövas grupptillsyn över enligt denna lag. Om det i toppen av en grupp finns en viss typ av företag ska bestäm</w:t>
      </w:r>
      <w:r>
        <w:rPr>
          <w:lang w:eastAsia="sv-SE"/>
        </w:rPr>
        <w:softHyphen/>
        <w:t>melserna om grupptillsyn tillämpas enbart på nivån för detta yttersta moderföretag (se 7 och 8 §§). Detta yttersta moderföretag kan i sin tur vara dotterföretag till ett annat företag. O</w:t>
      </w:r>
      <w:r>
        <w:t>m det i en grupp finns ett sådant moderföretag och det företaget i sin tur är dotterföretag till ett sådant företag som avses i 3 kap. 1 § konglomerat</w:t>
      </w:r>
      <w:r>
        <w:softHyphen/>
        <w:t>lagen, dvs. ett reglerat företag som är auktoriserat inom EES och som 1) finns i toppen av det finansiella konglomeratet, 2) har ett moderföretag som är ett blandat finansiellt holdingföretag med huvudkontor inom EES eller 3) står under gemensam eller i huvudsak gemensam ledning med ett annat företag inom den finansiella sektorn, får Finansinspektionen besluta att på nivån för detta dotterföretag inte tillämpa bestämmelserna i denna lag om tillsyn</w:t>
      </w:r>
      <w:r w:rsidDel="001D7994">
        <w:t xml:space="preserve"> </w:t>
      </w:r>
      <w:r>
        <w:t>över väsentliga risk</w:t>
      </w:r>
      <w:r>
        <w:softHyphen/>
        <w:t>koncentrationer och betydande transak</w:t>
      </w:r>
      <w:r>
        <w:softHyphen/>
        <w:t>tioner inom en grupp.</w:t>
      </w:r>
    </w:p>
    <w:p w14:paraId="3B92B8FF" w14:textId="77777777" w:rsidR="0034465A" w:rsidRDefault="0034465A" w:rsidP="0034465A">
      <w:pPr>
        <w:pStyle w:val="Rubrik4utannumrering"/>
      </w:pPr>
      <w:r>
        <w:t>26 §</w:t>
      </w:r>
    </w:p>
    <w:p w14:paraId="06CFF00C" w14:textId="77777777" w:rsidR="0034465A" w:rsidRDefault="0034465A" w:rsidP="0034465A">
      <w:pPr>
        <w:pStyle w:val="Brdtext"/>
      </w:pPr>
      <w:r>
        <w:t xml:space="preserve">Paragrafen innehåller bestämmelser om undantag från kravet på tillsyn över </w:t>
      </w:r>
      <w:r w:rsidRPr="001D7994">
        <w:t xml:space="preserve">väsentliga </w:t>
      </w:r>
      <w:r>
        <w:t xml:space="preserve">riskkoncentrationer och </w:t>
      </w:r>
      <w:r w:rsidRPr="001D7994">
        <w:t>betydande</w:t>
      </w:r>
      <w:r>
        <w:t xml:space="preserve"> transaktioner inom en </w:t>
      </w:r>
      <w:r>
        <w:lastRenderedPageBreak/>
        <w:t xml:space="preserve">grupp. Paragrafen är utformad efter förebild av 19 kap. 40 § FRL. </w:t>
      </w:r>
      <w:r w:rsidDel="00256352">
        <w:t>Över</w:t>
      </w:r>
      <w:r>
        <w:softHyphen/>
      </w:r>
      <w:r w:rsidDel="00256352">
        <w:t xml:space="preserve">vägandena finns i avsnitt </w:t>
      </w:r>
      <w:r>
        <w:t>14</w:t>
      </w:r>
      <w:r w:rsidDel="00256352">
        <w:t>.1.14.</w:t>
      </w:r>
    </w:p>
    <w:p w14:paraId="7238B4ED" w14:textId="77777777" w:rsidR="0034465A" w:rsidRDefault="0034465A" w:rsidP="001C3D5F">
      <w:pPr>
        <w:pStyle w:val="Brdtextmedindrag"/>
      </w:pPr>
      <w:r>
        <w:t xml:space="preserve">I paragrafen anges att Finansinspektionen får besluta att tillsyn över väsentliga riskkoncentrationer och betydande transaktioner inom en grupp inte ska utövas på nivån för ett sådant tjänstepensionsföretag som avses i 2 § 1 eller 2. De tjänstepensionsföretag som avses är </w:t>
      </w:r>
      <w:r>
        <w:rPr>
          <w:lang w:eastAsia="sv-SE"/>
        </w:rPr>
        <w:t>1) ett tjänste</w:t>
      </w:r>
      <w:r>
        <w:rPr>
          <w:lang w:eastAsia="sv-SE"/>
        </w:rPr>
        <w:softHyphen/>
        <w:t>pensionsföretag som är moderföretag till eller har ägarintresse i åtminstone ett annat tjänstepensionsföretag, ett utländskt tjänstepensions</w:t>
      </w:r>
      <w:r>
        <w:rPr>
          <w:lang w:eastAsia="sv-SE"/>
        </w:rPr>
        <w:softHyphen/>
        <w:t>institut, ett försäkringsföretag, en EES-försäk</w:t>
      </w:r>
      <w:r>
        <w:rPr>
          <w:lang w:eastAsia="sv-SE"/>
        </w:rPr>
        <w:softHyphen/>
        <w:t xml:space="preserve">ringsgivare eller en försäkringsgivare från tredjeland eller 2) ett </w:t>
      </w:r>
      <w:r>
        <w:t>tjänste</w:t>
      </w:r>
      <w:r>
        <w:softHyphen/>
        <w:t>pensionsföretag som har en gemensam eller i huvudsak gemensam ledning med ett annat tjänstepensionsföretag, ett utländskt tjänstepensionsinstitut, ett försäkringsföretag, en EES-försäkringsgivare eller en försäkringsgivare från tredjeland. Finansinspek</w:t>
      </w:r>
      <w:r>
        <w:softHyphen/>
        <w:t xml:space="preserve">tionen får på samma sätt besluta att sådan tillsyn inte heller ska utövas på nivån för det moderföretag som avses i 2 § 3 b eller c, </w:t>
      </w:r>
      <w:r>
        <w:rPr>
          <w:lang w:eastAsia="sv-SE"/>
        </w:rPr>
        <w:t xml:space="preserve">dvs. </w:t>
      </w:r>
      <w:r>
        <w:t>ett företag som är moderföretag till ett tjänstepensionsföretag och som skulle vara ett försäkringsholdingföretag om tjänste</w:t>
      </w:r>
      <w:r>
        <w:softHyphen/>
        <w:t>pensions</w:t>
      </w:r>
      <w:r>
        <w:softHyphen/>
        <w:t>företaget var ett försäkrings</w:t>
      </w:r>
      <w:r>
        <w:softHyphen/>
        <w:t>företag, eller ett blandat finansiellt holding</w:t>
      </w:r>
      <w:r>
        <w:softHyphen/>
        <w:t>företag som är moderföretag till ett tjänstepensionsföretag. Detta gäller om företaget i sig är ett anknutet företag till ett reglerat företag eller självt är ett reglerat företag eller ett blandat finan</w:t>
      </w:r>
      <w:r>
        <w:softHyphen/>
        <w:t>siellt holdingföretag som omfattas av konglomeratlagen. Med reglerat företag avses enligt definitionen i 1 kap. 3 § 14 konglomerat</w:t>
      </w:r>
      <w:r>
        <w:softHyphen/>
        <w:t>lagen ett institut eller ett motsvarande utländskt företag, ett försäkrings</w:t>
      </w:r>
      <w:r>
        <w:softHyphen/>
        <w:t>företag eller ett motsvarande utländskt företag, ett special</w:t>
      </w:r>
      <w:r>
        <w:softHyphen/>
        <w:t>företag eller ett tjänstepensionsföretag.</w:t>
      </w:r>
    </w:p>
    <w:p w14:paraId="0481EDA0" w14:textId="77777777" w:rsidR="0034465A" w:rsidRDefault="0034465A" w:rsidP="0034465A">
      <w:pPr>
        <w:pStyle w:val="Rubrik4utannumrering"/>
      </w:pPr>
      <w:r>
        <w:t>27 §</w:t>
      </w:r>
    </w:p>
    <w:p w14:paraId="0785BA9E" w14:textId="77777777" w:rsidR="0034465A" w:rsidRDefault="0034465A" w:rsidP="0034465A">
      <w:pPr>
        <w:pStyle w:val="Brdtext"/>
      </w:pPr>
      <w:r>
        <w:t xml:space="preserve">Paragrafen innehåller bestämmelser om transaktioner inom grupper med vissa typer av moderföretag. Paragrafen är utformad efter förebild av 19 kap. 41 § FRL. </w:t>
      </w:r>
      <w:r w:rsidDel="00256352">
        <w:t xml:space="preserve">Övervägandena finns i avsnitt </w:t>
      </w:r>
      <w:r>
        <w:t>14</w:t>
      </w:r>
      <w:r w:rsidDel="00256352">
        <w:t>.1.15.</w:t>
      </w:r>
    </w:p>
    <w:p w14:paraId="3054E850" w14:textId="53EBB1DD" w:rsidR="0034465A" w:rsidRDefault="0034465A" w:rsidP="001C3D5F">
      <w:pPr>
        <w:pStyle w:val="Brdtextmedindrag"/>
      </w:pPr>
      <w:r>
        <w:t>Paragrafen innehåller bestämmelser om begränsad grupptillsyn och vad grupptillsynen då ska avse. De tjänstepensionsföretag som ska omfattas av begränsad grupptillsyn är tjänstepensionsföretag vars moderföretag är 1) ett försäkringsholding</w:t>
      </w:r>
      <w:r>
        <w:softHyphen/>
        <w:t>företag med blandad verksamhet eller 2) ett företag som inte är ett tjänstepensionsföretag eller ett utländskt tjänste</w:t>
      </w:r>
      <w:r>
        <w:softHyphen/>
        <w:t>pension</w:t>
      </w:r>
      <w:r>
        <w:softHyphen/>
        <w:t>sinstitut och som skulle vara ett försäkringsholdingföretag med blandad verksamhet om tjänstepensionsföretaget var ett försäkrings</w:t>
      </w:r>
      <w:r>
        <w:softHyphen/>
        <w:t xml:space="preserve">företag (se 3 §). Vid begränsad grupptillsyn omfattar grupptillsynen enligt </w:t>
      </w:r>
      <w:r>
        <w:rPr>
          <w:i/>
        </w:rPr>
        <w:t>första stycket</w:t>
      </w:r>
      <w:r>
        <w:t xml:space="preserve"> att ett tjänste</w:t>
      </w:r>
      <w:r>
        <w:softHyphen/>
        <w:t xml:space="preserve">pensionsföretag ska ha god kontroll över de transaktioner som tjänstepensionsföretaget har med </w:t>
      </w:r>
      <w:r w:rsidR="007D7B76">
        <w:t xml:space="preserve">vissa </w:t>
      </w:r>
      <w:r>
        <w:t>andra företag inom gruppen. De transaktioner som ett tjänstepensionsföretag ska ha god kontroll över är dels transaktioner med moderföretaget (</w:t>
      </w:r>
      <w:r>
        <w:rPr>
          <w:i/>
        </w:rPr>
        <w:t>första stycket 1)</w:t>
      </w:r>
      <w:r>
        <w:t>, dels transaktioner med företag som är anknutna till tjänstepensions</w:t>
      </w:r>
      <w:r>
        <w:softHyphen/>
        <w:t xml:space="preserve">företagets moderföretag, </w:t>
      </w:r>
      <w:r w:rsidR="00FE7B68">
        <w:t>t.ex</w:t>
      </w:r>
      <w:r>
        <w:t>. andra företag som har samma moderföretag som tjänstepensions</w:t>
      </w:r>
      <w:r>
        <w:softHyphen/>
        <w:t xml:space="preserve">företaget </w:t>
      </w:r>
      <w:r w:rsidRPr="007B4D8C">
        <w:rPr>
          <w:i/>
        </w:rPr>
        <w:t>(första stycket 2)</w:t>
      </w:r>
      <w:r>
        <w:t xml:space="preserve">. </w:t>
      </w:r>
    </w:p>
    <w:p w14:paraId="4460FF48" w14:textId="141356BC" w:rsidR="0034465A" w:rsidRDefault="0034465A" w:rsidP="0034465A">
      <w:pPr>
        <w:pStyle w:val="Brdtextmedindrag"/>
      </w:pPr>
      <w:r>
        <w:t>Kravet på god kontroll enligt första stycket gäller för samtliga transak</w:t>
      </w:r>
      <w:r>
        <w:softHyphen/>
        <w:t>tioner mellan tjänstepensionsföretaget och moderföretaget och företag som är anknutna till tjänstepensionsföretagets moderföretag. Tjänste</w:t>
      </w:r>
      <w:r>
        <w:softHyphen/>
        <w:t xml:space="preserve">pensionsföretaget ska enligt </w:t>
      </w:r>
      <w:r w:rsidRPr="00A63DC7">
        <w:rPr>
          <w:i/>
        </w:rPr>
        <w:t>andra stycket</w:t>
      </w:r>
      <w:r>
        <w:t xml:space="preserve"> också rapportera </w:t>
      </w:r>
      <w:r w:rsidR="007D7B76">
        <w:t>en del av dessa</w:t>
      </w:r>
      <w:r>
        <w:t xml:space="preserve"> </w:t>
      </w:r>
      <w:r>
        <w:lastRenderedPageBreak/>
        <w:t>transaktioner till Finansinspektionen. De transaktioner som ska rapport</w:t>
      </w:r>
      <w:r>
        <w:softHyphen/>
        <w:t xml:space="preserve">eras är transaktioner som är betydande. I 28 § finns bestämmelser om vilka transaktioner som ska anses vara betydande. Rapportering ska ske minst en gång per år. </w:t>
      </w:r>
      <w:r>
        <w:rPr>
          <w:lang w:eastAsia="sv-SE"/>
        </w:rPr>
        <w:t>O</w:t>
      </w:r>
      <w:r w:rsidRPr="00A67E46">
        <w:rPr>
          <w:lang w:eastAsia="sv-SE"/>
        </w:rPr>
        <w:t xml:space="preserve">m </w:t>
      </w:r>
      <w:r>
        <w:rPr>
          <w:lang w:eastAsia="sv-SE"/>
        </w:rPr>
        <w:t>en transaktion har en</w:t>
      </w:r>
      <w:r w:rsidRPr="00A67E46">
        <w:rPr>
          <w:lang w:eastAsia="sv-SE"/>
        </w:rPr>
        <w:t xml:space="preserve"> mycket betydande omfattning ska </w:t>
      </w:r>
      <w:r>
        <w:rPr>
          <w:lang w:eastAsia="sv-SE"/>
        </w:rPr>
        <w:t xml:space="preserve">denna rapporteras </w:t>
      </w:r>
      <w:r w:rsidRPr="00A67E46">
        <w:rPr>
          <w:lang w:eastAsia="sv-SE"/>
        </w:rPr>
        <w:t>snarast möjligt.</w:t>
      </w:r>
      <w:r>
        <w:rPr>
          <w:lang w:eastAsia="sv-SE"/>
        </w:rPr>
        <w:t xml:space="preserve"> </w:t>
      </w:r>
    </w:p>
    <w:p w14:paraId="582E4C2A" w14:textId="77777777" w:rsidR="0034465A" w:rsidRDefault="0034465A" w:rsidP="0034465A">
      <w:pPr>
        <w:pStyle w:val="Rubrik4utannumrering"/>
      </w:pPr>
      <w:r>
        <w:t>28 §</w:t>
      </w:r>
    </w:p>
    <w:p w14:paraId="032CCD64" w14:textId="77777777" w:rsidR="0034465A" w:rsidRDefault="0034465A" w:rsidP="0034465A">
      <w:pPr>
        <w:pStyle w:val="Brdtext"/>
      </w:pPr>
      <w:r>
        <w:t xml:space="preserve">Paragrafen innehåller bestämmelser om Finansinspektionens tillsyn över transaktioner inom grupper med vissa typer av moderföretag. Paragrafen är utformad efter förebild av 19 kap. 37 § FRL. </w:t>
      </w:r>
      <w:r w:rsidDel="00256352">
        <w:t xml:space="preserve">Övervägandena finns i avsnitt </w:t>
      </w:r>
      <w:r>
        <w:t>14</w:t>
      </w:r>
      <w:r w:rsidDel="00256352">
        <w:t>.1.15.</w:t>
      </w:r>
    </w:p>
    <w:p w14:paraId="68D0188B" w14:textId="44F32FE8" w:rsidR="0034465A" w:rsidRDefault="0034465A" w:rsidP="0034465A">
      <w:pPr>
        <w:pStyle w:val="Brdtextmedindrag"/>
      </w:pPr>
      <w:r>
        <w:t>För grupper som omfattas av begränsad grupptillsyn gäller att ett tjänste</w:t>
      </w:r>
      <w:r>
        <w:softHyphen/>
        <w:t xml:space="preserve">pensionsföretag ska ha god kontroll över </w:t>
      </w:r>
      <w:r w:rsidR="007D7B76">
        <w:t xml:space="preserve">sina </w:t>
      </w:r>
      <w:r>
        <w:t xml:space="preserve">transaktioner </w:t>
      </w:r>
      <w:r w:rsidR="007D7B76">
        <w:t xml:space="preserve">med vissa andra företag </w:t>
      </w:r>
      <w:r>
        <w:t xml:space="preserve">inom gruppen. Om dessa transaktioner är betydande ska de enligt 27 § andra stycket rapporteras till Finansinspektionen. I </w:t>
      </w:r>
      <w:r w:rsidRPr="00B12EBE">
        <w:rPr>
          <w:i/>
        </w:rPr>
        <w:t>första stycket</w:t>
      </w:r>
      <w:r>
        <w:t xml:space="preserve"> anges att Finansinspektionen ska besluta om v</w:t>
      </w:r>
      <w:r w:rsidRPr="00007824">
        <w:t>ilka transaktioner som ska anses vara betydande</w:t>
      </w:r>
      <w:r>
        <w:t>. Ett sådant beslut ska fattas för varje enskild grupp. I samband med ett sådant beslut ska inspektionen också bestämma</w:t>
      </w:r>
      <w:r w:rsidRPr="00007824">
        <w:t xml:space="preserve"> </w:t>
      </w:r>
      <w:r>
        <w:t xml:space="preserve">om </w:t>
      </w:r>
      <w:r w:rsidRPr="00007824">
        <w:t>lämpliga tröskelvärden</w:t>
      </w:r>
      <w:r>
        <w:t>.</w:t>
      </w:r>
      <w:r w:rsidRPr="00007824">
        <w:t xml:space="preserve"> Tröskel</w:t>
      </w:r>
      <w:r>
        <w:softHyphen/>
      </w:r>
      <w:r w:rsidRPr="00007824">
        <w:t>värdena ska baseras på kapitalkrav eller försäkring</w:t>
      </w:r>
      <w:r>
        <w:softHyphen/>
      </w:r>
      <w:r w:rsidRPr="00007824">
        <w:t>stekniska avsättningar eller båda dessa värden och hänsyn ska tas till gruppens struktur och riskhanteringssystem.</w:t>
      </w:r>
    </w:p>
    <w:p w14:paraId="124A7494" w14:textId="77777777" w:rsidR="0034465A" w:rsidRDefault="0034465A" w:rsidP="0034465A">
      <w:pPr>
        <w:pStyle w:val="Brdtextmedindrag"/>
      </w:pPr>
      <w:r>
        <w:t xml:space="preserve">Enligt </w:t>
      </w:r>
      <w:r w:rsidRPr="00F96B6B">
        <w:rPr>
          <w:i/>
        </w:rPr>
        <w:t>andra stycket</w:t>
      </w:r>
      <w:r>
        <w:t xml:space="preserve"> ska Finansi</w:t>
      </w:r>
      <w:r w:rsidRPr="00FE71FE">
        <w:t xml:space="preserve">nspektionen, innan beslut </w:t>
      </w:r>
      <w:r>
        <w:t xml:space="preserve">enligt första stycket </w:t>
      </w:r>
      <w:r w:rsidRPr="00FE71FE">
        <w:t>meddelas, ha hört gruppen.</w:t>
      </w:r>
    </w:p>
    <w:p w14:paraId="4D670158" w14:textId="77777777" w:rsidR="0034465A" w:rsidRDefault="0034465A" w:rsidP="0034465A">
      <w:pPr>
        <w:pStyle w:val="Rubrik4utannumrering"/>
      </w:pPr>
      <w:r>
        <w:t>29 §</w:t>
      </w:r>
    </w:p>
    <w:p w14:paraId="03AB73ED" w14:textId="06136D25" w:rsidR="0034465A" w:rsidRDefault="0034465A" w:rsidP="0034465A">
      <w:pPr>
        <w:pStyle w:val="Brdtext"/>
      </w:pPr>
      <w:r>
        <w:t>I paragrafen finns bestämmelser om företagsstyrningssystem på grupp</w:t>
      </w:r>
      <w:r>
        <w:softHyphen/>
        <w:t>nivå. Paragrafen är utformad efter förebild av 19 kap. 42 § första–tredje stycke</w:t>
      </w:r>
      <w:r w:rsidR="00EF2275">
        <w:t>na</w:t>
      </w:r>
      <w:r>
        <w:t xml:space="preserve"> FRL. </w:t>
      </w:r>
      <w:r w:rsidDel="00256352">
        <w:t>Över</w:t>
      </w:r>
      <w:r>
        <w:softHyphen/>
      </w:r>
      <w:r w:rsidDel="00256352">
        <w:t>vägan</w:t>
      </w:r>
      <w:r>
        <w:softHyphen/>
      </w:r>
      <w:r w:rsidDel="00256352">
        <w:t xml:space="preserve">dena finns i avsnitt </w:t>
      </w:r>
      <w:r>
        <w:t>14</w:t>
      </w:r>
      <w:r w:rsidDel="00256352">
        <w:t>.1.16.</w:t>
      </w:r>
    </w:p>
    <w:p w14:paraId="638AEE3D" w14:textId="77777777" w:rsidR="0034465A" w:rsidRDefault="0034465A" w:rsidP="0034465A">
      <w:pPr>
        <w:pStyle w:val="Brdtextmedindrag"/>
      </w:pPr>
      <w:r>
        <w:t xml:space="preserve">I </w:t>
      </w:r>
      <w:r w:rsidRPr="000820FE">
        <w:rPr>
          <w:i/>
        </w:rPr>
        <w:t>första stycket</w:t>
      </w:r>
      <w:r>
        <w:t xml:space="preserve"> anges att bestämmelserna i </w:t>
      </w:r>
      <w:r w:rsidRPr="000820FE">
        <w:t>9 kap.</w:t>
      </w:r>
      <w:r>
        <w:t xml:space="preserve"> om företagsstyrning på enskild nivå ska gälla i tillämpliga delar på gruppnivå.</w:t>
      </w:r>
    </w:p>
    <w:p w14:paraId="63E27B44" w14:textId="324EE149" w:rsidR="0034465A" w:rsidRDefault="0034465A" w:rsidP="001C3D5F">
      <w:pPr>
        <w:pStyle w:val="Brdtextmedindrag"/>
      </w:pPr>
      <w:r>
        <w:t xml:space="preserve">Enligt </w:t>
      </w:r>
      <w:r>
        <w:rPr>
          <w:i/>
        </w:rPr>
        <w:t>andra stycket</w:t>
      </w:r>
      <w:r>
        <w:t xml:space="preserve"> ska </w:t>
      </w:r>
      <w:r w:rsidR="00CF15A7">
        <w:t xml:space="preserve">ett sådant </w:t>
      </w:r>
      <w:r>
        <w:t xml:space="preserve">tjänstepensionsföretag som </w:t>
      </w:r>
      <w:r w:rsidR="00CF15A7">
        <w:t>avses i 2 §</w:t>
      </w:r>
      <w:r>
        <w:t xml:space="preserve"> ansvara för att kraven på företagsstyrning i tillämp</w:t>
      </w:r>
      <w:r>
        <w:softHyphen/>
        <w:t>liga delar följs på gruppnivå.</w:t>
      </w:r>
      <w:r w:rsidR="00CF15A7">
        <w:t xml:space="preserve"> </w:t>
      </w:r>
      <w:r w:rsidR="00CF15A7">
        <w:rPr>
          <w:lang w:eastAsia="sv-SE"/>
        </w:rPr>
        <w:t>I en grupp kan det finnas mer än ett tjänstepensionsföretag. Så är t.ex. fallet om ett tjänstepensionsföretag är moderföretag till ett annat tjänstepensionsföretag (se 2 §</w:t>
      </w:r>
      <w:r w:rsidR="00F034FB">
        <w:rPr>
          <w:lang w:eastAsia="sv-SE"/>
        </w:rPr>
        <w:t> </w:t>
      </w:r>
      <w:r w:rsidR="00CF15A7">
        <w:rPr>
          <w:lang w:eastAsia="sv-SE"/>
        </w:rPr>
        <w:t xml:space="preserve">1). I en sådan grupp </w:t>
      </w:r>
      <w:r w:rsidR="007A3B21">
        <w:rPr>
          <w:lang w:eastAsia="sv-SE"/>
        </w:rPr>
        <w:t>ska</w:t>
      </w:r>
      <w:r w:rsidR="00CF15A7">
        <w:rPr>
          <w:lang w:eastAsia="sv-SE"/>
        </w:rPr>
        <w:t xml:space="preserve"> tjänstepensions</w:t>
      </w:r>
      <w:r w:rsidR="008B6BC0">
        <w:rPr>
          <w:lang w:eastAsia="sv-SE"/>
        </w:rPr>
        <w:softHyphen/>
      </w:r>
      <w:r w:rsidR="00CF15A7">
        <w:rPr>
          <w:lang w:eastAsia="sv-SE"/>
        </w:rPr>
        <w:t>företaget som är moderföretag ansvara för att kraven på företagsstyrning följs på gruppnivå.</w:t>
      </w:r>
    </w:p>
    <w:p w14:paraId="029FC922" w14:textId="77777777" w:rsidR="0034465A" w:rsidRDefault="0034465A" w:rsidP="001C3D5F">
      <w:pPr>
        <w:pStyle w:val="Brdtextmedindrag"/>
      </w:pPr>
      <w:r>
        <w:t xml:space="preserve">Av </w:t>
      </w:r>
      <w:r w:rsidRPr="000820FE">
        <w:rPr>
          <w:i/>
        </w:rPr>
        <w:t>tredje stycket</w:t>
      </w:r>
      <w:r>
        <w:t xml:space="preserve"> följer att system för riskhantering, internkontroll och rapportering ska genomföras konsekvent i alla företag som omfattas av grupp</w:t>
      </w:r>
      <w:r>
        <w:softHyphen/>
        <w:t>tillsyn så att dessa system och rapporter kan kontrolleras på grupp</w:t>
      </w:r>
      <w:r>
        <w:softHyphen/>
        <w:t xml:space="preserve">nivå. </w:t>
      </w:r>
    </w:p>
    <w:p w14:paraId="46F3C045" w14:textId="77777777" w:rsidR="0034465A" w:rsidRDefault="0034465A" w:rsidP="0034465A">
      <w:pPr>
        <w:pStyle w:val="Rubrik4utannumrering"/>
      </w:pPr>
      <w:r>
        <w:t>30 §</w:t>
      </w:r>
    </w:p>
    <w:p w14:paraId="1023E346" w14:textId="13E60BD4" w:rsidR="0034465A" w:rsidRDefault="0034465A" w:rsidP="0034465A">
      <w:pPr>
        <w:pStyle w:val="Brdtextmedindrag"/>
        <w:ind w:firstLine="0"/>
      </w:pPr>
      <w:r>
        <w:t>I paragrafen finns bestämmelser om system för internkontroll på grupp</w:t>
      </w:r>
      <w:r w:rsidR="008B6BC0">
        <w:softHyphen/>
      </w:r>
      <w:r>
        <w:t xml:space="preserve">nivå. Paragrafen motsvarar 19 kap. </w:t>
      </w:r>
      <w:r w:rsidRPr="00D60F3A">
        <w:t>42</w:t>
      </w:r>
      <w:r>
        <w:t xml:space="preserve"> § </w:t>
      </w:r>
      <w:r w:rsidRPr="00D60F3A">
        <w:t>fjärde</w:t>
      </w:r>
      <w:r>
        <w:t xml:space="preserve"> stycket FRL. </w:t>
      </w:r>
      <w:r w:rsidDel="00256352">
        <w:t>Över</w:t>
      </w:r>
      <w:r>
        <w:softHyphen/>
      </w:r>
      <w:r w:rsidDel="00256352">
        <w:t>vägan</w:t>
      </w:r>
      <w:r w:rsidR="008B6BC0">
        <w:softHyphen/>
      </w:r>
      <w:r w:rsidDel="00256352">
        <w:t xml:space="preserve">dena finns i avsnitt </w:t>
      </w:r>
      <w:r>
        <w:t>14</w:t>
      </w:r>
      <w:r w:rsidDel="00256352">
        <w:t>.1.16.</w:t>
      </w:r>
    </w:p>
    <w:p w14:paraId="4BD2B47E" w14:textId="473FB749" w:rsidR="0034465A" w:rsidRDefault="0034465A" w:rsidP="0034465A">
      <w:pPr>
        <w:pStyle w:val="Brdtextmedindrag"/>
      </w:pPr>
      <w:r>
        <w:t xml:space="preserve">I </w:t>
      </w:r>
      <w:r w:rsidRPr="005D3521">
        <w:t>paragrafen</w:t>
      </w:r>
      <w:r>
        <w:t xml:space="preserve"> anges att systemet för internkontroll inom en grupp ska omfatta rutiner avseende gruppsolvens för att identifiera och mäta alla betydande risker gruppen är utsatt för och på lämpligt sätt anpassa </w:t>
      </w:r>
      <w:r>
        <w:lastRenderedPageBreak/>
        <w:t>kapitalbasen till riskerna (</w:t>
      </w:r>
      <w:r>
        <w:rPr>
          <w:i/>
        </w:rPr>
        <w:t>punkt 1)</w:t>
      </w:r>
      <w:r>
        <w:t>. Systemet för internkontroll inom en grupp ska enligt (</w:t>
      </w:r>
      <w:r w:rsidRPr="00365C22">
        <w:rPr>
          <w:i/>
        </w:rPr>
        <w:t>punkt 2</w:t>
      </w:r>
      <w:r>
        <w:rPr>
          <w:i/>
        </w:rPr>
        <w:t>)</w:t>
      </w:r>
      <w:r>
        <w:t xml:space="preserve"> även omfatta sunda rapporterings- och redovis</w:t>
      </w:r>
      <w:r w:rsidR="00EF2275">
        <w:softHyphen/>
      </w:r>
      <w:r>
        <w:t>ningsmetoder för att övervaka och hantera transaktioner inom gruppen och riskkoncen</w:t>
      </w:r>
      <w:r>
        <w:softHyphen/>
        <w:t>trationer. Detta överensstämmer med det som gäller enligt försäkrings</w:t>
      </w:r>
      <w:r>
        <w:softHyphen/>
        <w:t>rörelselagen (19 kap. 42 § fjärde stycket). Den närmare inne</w:t>
      </w:r>
      <w:r w:rsidR="00EF2275">
        <w:softHyphen/>
      </w:r>
      <w:r>
        <w:t>börden av dessa krav får avgöras utifrån förhållandena i den enskilda gruppen och de företag som ingår i den.</w:t>
      </w:r>
    </w:p>
    <w:p w14:paraId="6D632B39" w14:textId="77777777" w:rsidR="0034465A" w:rsidRDefault="0034465A" w:rsidP="0034465A">
      <w:pPr>
        <w:pStyle w:val="Rubrik4utannumrering"/>
      </w:pPr>
      <w:r>
        <w:t>31 §</w:t>
      </w:r>
    </w:p>
    <w:p w14:paraId="107E27AA" w14:textId="77777777" w:rsidR="0034465A" w:rsidRDefault="0034465A" w:rsidP="0034465A">
      <w:pPr>
        <w:pStyle w:val="Brdtext"/>
      </w:pPr>
      <w:r>
        <w:t xml:space="preserve">I paragrafen finns bestämmelser om egen risk- och solvensbedömning på gruppnivå. Paragrafen är utformad efter förebild av 19 kap. 43 § FRL. </w:t>
      </w:r>
      <w:r w:rsidDel="00256352">
        <w:t>Över</w:t>
      </w:r>
      <w:r>
        <w:softHyphen/>
      </w:r>
      <w:r w:rsidDel="00256352">
        <w:t xml:space="preserve">vägandena finns i avsnitt </w:t>
      </w:r>
      <w:r>
        <w:t>14</w:t>
      </w:r>
      <w:r w:rsidDel="00256352">
        <w:t>.1.16.</w:t>
      </w:r>
    </w:p>
    <w:p w14:paraId="52C46545" w14:textId="77777777" w:rsidR="0034465A" w:rsidRDefault="0034465A" w:rsidP="001C3D5F">
      <w:pPr>
        <w:pStyle w:val="Brdtextmedindrag"/>
      </w:pPr>
      <w:r>
        <w:t xml:space="preserve">En egen risk- och solvensbedömning som omfattar hela gruppen ska enligt </w:t>
      </w:r>
      <w:r>
        <w:rPr>
          <w:i/>
        </w:rPr>
        <w:t>första stycket</w:t>
      </w:r>
      <w:r>
        <w:t xml:space="preserve"> genomföras i enlighet med 9 kap. 20–22 §§. I 29 § andra stycket anges att det tjänstepensionsföretag som det ska utövas full</w:t>
      </w:r>
      <w:r>
        <w:softHyphen/>
        <w:t>ständig grupp</w:t>
      </w:r>
      <w:r>
        <w:softHyphen/>
        <w:t>tillsyn över ska ansvara för att kraven på företagsstyrning i tillämp</w:t>
      </w:r>
      <w:r>
        <w:softHyphen/>
        <w:t>liga delar följs på gruppnivå. Det är därmed detta företag som ska ansvara för att denna egna risk- och solvensbedömning genomförs.</w:t>
      </w:r>
    </w:p>
    <w:p w14:paraId="536DF0F7" w14:textId="4096B10E" w:rsidR="0034465A" w:rsidRDefault="0034465A" w:rsidP="001C3D5F">
      <w:pPr>
        <w:pStyle w:val="Brdtextmedindrag"/>
      </w:pPr>
      <w:r>
        <w:t xml:space="preserve">Enligt </w:t>
      </w:r>
      <w:r>
        <w:rPr>
          <w:i/>
        </w:rPr>
        <w:t xml:space="preserve">andra stycket </w:t>
      </w:r>
      <w:r>
        <w:t>får Finansinspektionen besluta att tjänste</w:t>
      </w:r>
      <w:r>
        <w:softHyphen/>
        <w:t>pensions</w:t>
      </w:r>
      <w:r>
        <w:softHyphen/>
        <w:t>företaget i stället får göra den egna risk- och solvens</w:t>
      </w:r>
      <w:r>
        <w:softHyphen/>
        <w:t>bedömningen på gruppnivå och på nivån för ett dotterföretag inom gruppen. En enda hand</w:t>
      </w:r>
      <w:r w:rsidR="00C504DE">
        <w:softHyphen/>
      </w:r>
      <w:r>
        <w:t>ling ska då omfatta samtliga bedömningar.</w:t>
      </w:r>
    </w:p>
    <w:p w14:paraId="3BC218F6" w14:textId="40958E53" w:rsidR="0034465A" w:rsidRPr="00F734E5" w:rsidRDefault="0034465A" w:rsidP="0034465A">
      <w:pPr>
        <w:pStyle w:val="Brdtextmedindrag"/>
      </w:pPr>
      <w:r>
        <w:t>Tjänstepensionsföretag kan på samma sätt som försäkringsföretag ingå i en grupp som omfattas av bestämmelser om egen risk- och solvens</w:t>
      </w:r>
      <w:r>
        <w:softHyphen/>
        <w:t>bedömning på gruppnivå. Dessa typer av företag omfattas av bestäm</w:t>
      </w:r>
      <w:r>
        <w:softHyphen/>
        <w:t xml:space="preserve">melser om egen risk- och solvensbedömning som enskilda företag, dvs. på enskild nivå. I </w:t>
      </w:r>
      <w:r>
        <w:rPr>
          <w:i/>
        </w:rPr>
        <w:t>tredje stycket</w:t>
      </w:r>
      <w:r>
        <w:t xml:space="preserve"> anges att ett beslut enligt andra stycket inte påverkar dotterföretagets skyldig</w:t>
      </w:r>
      <w:r>
        <w:softHyphen/>
        <w:t>heter enligt 9 kap. 20–22 §§ denna lag eller enligt 10 kap. 11–13 §§ FRL. Bestämmelserna i denna lag om egen risk- och solvens</w:t>
      </w:r>
      <w:r>
        <w:softHyphen/>
        <w:t>bedömning på gruppnivå påverkar därmed inte ett tjänste</w:t>
      </w:r>
      <w:r w:rsidR="00C504DE">
        <w:softHyphen/>
      </w:r>
      <w:r>
        <w:t>pensions</w:t>
      </w:r>
      <w:r>
        <w:softHyphen/>
        <w:t>företags eller ett försäkringsföretags skyldighet att genom</w:t>
      </w:r>
      <w:r>
        <w:softHyphen/>
        <w:t>föra en egen risk- och solvensbedömning på enskild nivå.</w:t>
      </w:r>
    </w:p>
    <w:p w14:paraId="2044580E" w14:textId="77777777" w:rsidR="0034465A" w:rsidRDefault="0034465A" w:rsidP="0034465A">
      <w:pPr>
        <w:pStyle w:val="Rubrik4utannumrering"/>
      </w:pPr>
      <w:r>
        <w:t>32 §</w:t>
      </w:r>
    </w:p>
    <w:p w14:paraId="78F2DDE2" w14:textId="77777777" w:rsidR="0034465A" w:rsidRDefault="0034465A" w:rsidP="0034465A">
      <w:pPr>
        <w:pStyle w:val="Brdtext"/>
      </w:pPr>
      <w:r>
        <w:t xml:space="preserve">Paragrafen innehåller bestämmelser om informationsutbyte inom en grupp. Paragrafen är utformad efter förebild av 19 kap. 44 § FRL. </w:t>
      </w:r>
      <w:r w:rsidDel="004C7317">
        <w:t>Över</w:t>
      </w:r>
      <w:r>
        <w:softHyphen/>
      </w:r>
      <w:r w:rsidDel="004C7317">
        <w:t xml:space="preserve">vägandena finns i avsnitt </w:t>
      </w:r>
      <w:r>
        <w:t>14</w:t>
      </w:r>
      <w:r w:rsidDel="004C7317">
        <w:t>.1.17.</w:t>
      </w:r>
    </w:p>
    <w:p w14:paraId="18372E46" w14:textId="05112BF3" w:rsidR="0034465A" w:rsidRDefault="0034465A" w:rsidP="001C3D5F">
      <w:pPr>
        <w:pStyle w:val="Brdtextmedindrag"/>
      </w:pPr>
      <w:r>
        <w:t>Ett</w:t>
      </w:r>
      <w:r w:rsidR="00CF15A7">
        <w:t xml:space="preserve"> sådant</w:t>
      </w:r>
      <w:r>
        <w:t xml:space="preserve"> tjänstepensionsföretag som </w:t>
      </w:r>
      <w:r w:rsidR="00CF15A7">
        <w:t xml:space="preserve">avses i 2 § </w:t>
      </w:r>
      <w:r>
        <w:t>ska uppfylla vissa krav på gruppsolvens, rapportering av risk</w:t>
      </w:r>
      <w:r>
        <w:softHyphen/>
        <w:t>koncentrationer och transaktioner</w:t>
      </w:r>
      <w:r w:rsidR="00E1070B">
        <w:t xml:space="preserve"> inom gruppen</w:t>
      </w:r>
      <w:r>
        <w:t xml:space="preserve"> samt företagsstyrning på grupp</w:t>
      </w:r>
      <w:r>
        <w:softHyphen/>
        <w:t>nivå. Det innebär att tjänste</w:t>
      </w:r>
      <w:r>
        <w:softHyphen/>
        <w:t>pensions</w:t>
      </w:r>
      <w:r w:rsidR="00E1070B">
        <w:softHyphen/>
      </w:r>
      <w:r>
        <w:t xml:space="preserve">företaget måste samla in information, hantera informationen och därefter rapportera delar av informationen till Finansinspektionen. För att </w:t>
      </w:r>
      <w:r w:rsidR="00CF15A7">
        <w:t>tjänstepensionsföretag</w:t>
      </w:r>
      <w:r w:rsidR="00C67456">
        <w:t>et</w:t>
      </w:r>
      <w:r w:rsidR="00CF15A7">
        <w:t xml:space="preserve"> </w:t>
      </w:r>
      <w:r>
        <w:t xml:space="preserve">ska kunna utföra dessa uppgifter krävs att andra företag i gruppen eller fysiska personer som har nära förbindelser med företag inom gruppen lämnar de uppgifter som behövs. I 1 kap. 8 § anges vad som avses med nära förbindelser. Enligt </w:t>
      </w:r>
      <w:r>
        <w:rPr>
          <w:i/>
        </w:rPr>
        <w:t>första stycket</w:t>
      </w:r>
      <w:r w:rsidDel="00E07327">
        <w:t xml:space="preserve"> </w:t>
      </w:r>
      <w:r>
        <w:t xml:space="preserve">ska </w:t>
      </w:r>
      <w:r w:rsidR="00CF15A7">
        <w:t xml:space="preserve">ett sådant </w:t>
      </w:r>
      <w:r>
        <w:t xml:space="preserve">tjänstepensionsföretag som </w:t>
      </w:r>
      <w:r w:rsidR="00CF15A7">
        <w:t xml:space="preserve">avses i </w:t>
      </w:r>
      <w:r>
        <w:t>2 §, ett företag som ingår i samma grupp som ett sådant tjänstepensions</w:t>
      </w:r>
      <w:r>
        <w:softHyphen/>
        <w:t xml:space="preserve">företag och sådana fysiska personer som avses i 23 § andra stycket, dvs. fysiska personer som har nära </w:t>
      </w:r>
      <w:r>
        <w:lastRenderedPageBreak/>
        <w:t>förbindelser med något företag inom gruppen, på begäran lämna informa</w:t>
      </w:r>
      <w:r w:rsidR="0026755C">
        <w:softHyphen/>
      </w:r>
      <w:r>
        <w:t>tion till varandra som behövs för att uppfylla kraven för grupptillsynen enligt denna lag.</w:t>
      </w:r>
    </w:p>
    <w:p w14:paraId="17F700FC" w14:textId="77777777" w:rsidR="0034465A" w:rsidRDefault="0034465A" w:rsidP="0034465A">
      <w:pPr>
        <w:pStyle w:val="Brdtextmedindrag"/>
      </w:pPr>
      <w:r>
        <w:t xml:space="preserve">I </w:t>
      </w:r>
      <w:r w:rsidRPr="000820FE">
        <w:rPr>
          <w:i/>
        </w:rPr>
        <w:t>andra stycket</w:t>
      </w:r>
      <w:r w:rsidRPr="00847B57">
        <w:t xml:space="preserve"> </w:t>
      </w:r>
      <w:r>
        <w:t xml:space="preserve">anges </w:t>
      </w:r>
      <w:r w:rsidRPr="00847B57">
        <w:t>att f</w:t>
      </w:r>
      <w:r w:rsidRPr="000820FE">
        <w:t xml:space="preserve">örsta stycket </w:t>
      </w:r>
      <w:r>
        <w:t>bara gäller</w:t>
      </w:r>
      <w:r w:rsidRPr="000820FE">
        <w:t xml:space="preserve"> företag och fysiska personer som har hemvist i Sverige.</w:t>
      </w:r>
    </w:p>
    <w:p w14:paraId="79ED76F2" w14:textId="77777777" w:rsidR="0034465A" w:rsidRDefault="0034465A" w:rsidP="0034465A">
      <w:pPr>
        <w:pStyle w:val="Rubrik4utannumrering"/>
      </w:pPr>
      <w:r>
        <w:t>33 §</w:t>
      </w:r>
    </w:p>
    <w:p w14:paraId="25F912FC" w14:textId="77777777" w:rsidR="0034465A" w:rsidRDefault="0034465A" w:rsidP="0034465A">
      <w:pPr>
        <w:pStyle w:val="Brdtext"/>
      </w:pPr>
      <w:r>
        <w:t>Paragrafen innehåller bestämmelser om skyldighet att lämna upplysningar som behövs för grupptillsynen till Finansinspektionen. Paragrafen mot</w:t>
      </w:r>
      <w:r>
        <w:softHyphen/>
        <w:t>svarar 19 kap. 49 § FRL. Över</w:t>
      </w:r>
      <w:r>
        <w:softHyphen/>
        <w:t>vägandena finns i avsnitt 14.1.17.</w:t>
      </w:r>
    </w:p>
    <w:p w14:paraId="5F5A04C4" w14:textId="2CEA4349" w:rsidR="0034465A" w:rsidRDefault="0034465A" w:rsidP="001C3D5F">
      <w:pPr>
        <w:pStyle w:val="Brdtextmedindrag"/>
      </w:pPr>
      <w:r>
        <w:t xml:space="preserve">Paragrafen innebär att </w:t>
      </w:r>
      <w:r w:rsidR="00CF15A7">
        <w:t xml:space="preserve">ett sådant </w:t>
      </w:r>
      <w:r>
        <w:t xml:space="preserve">tjänstepensionsföretag som </w:t>
      </w:r>
      <w:r w:rsidR="00CF15A7">
        <w:t xml:space="preserve">avses i </w:t>
      </w:r>
      <w:r>
        <w:t>2 § på begäran av Finansinspektionen ska lämna de upplysningar till inspek</w:t>
      </w:r>
      <w:r w:rsidR="0026755C">
        <w:softHyphen/>
      </w:r>
      <w:r>
        <w:t>tionen som behövs för grupptillsynen enligt denna lag</w:t>
      </w:r>
      <w:r w:rsidDel="00015144">
        <w:t>.</w:t>
      </w:r>
    </w:p>
    <w:p w14:paraId="1B75CE63" w14:textId="77777777" w:rsidR="0034465A" w:rsidRDefault="0034465A" w:rsidP="0034465A">
      <w:pPr>
        <w:pStyle w:val="Rubrik4utannumrering"/>
      </w:pPr>
      <w:r w:rsidDel="003E06ED">
        <w:t>3</w:t>
      </w:r>
      <w:r>
        <w:t>4 §</w:t>
      </w:r>
    </w:p>
    <w:p w14:paraId="117B771F" w14:textId="77777777" w:rsidR="0034465A" w:rsidRDefault="0034465A" w:rsidP="0034465A">
      <w:pPr>
        <w:pStyle w:val="Brdtext"/>
      </w:pPr>
      <w:r>
        <w:t>Paragrafen innehåller bestämmelser om möjlighet för Finansinspektionen att förelägga företag att lämna upplysningar som behövs för grupp</w:t>
      </w:r>
      <w:r>
        <w:softHyphen/>
        <w:t>tillsynen. Paragrafen är utformad efter förebild av 19 kap. 50 § FRL. Övervägandena finns i avsnitt 14.1.17.</w:t>
      </w:r>
    </w:p>
    <w:p w14:paraId="48959ADB" w14:textId="77777777" w:rsidR="0034465A" w:rsidRDefault="0034465A" w:rsidP="0034465A">
      <w:pPr>
        <w:pStyle w:val="Brdtextmedindrag"/>
      </w:pPr>
      <w:r>
        <w:t>Paragrafen innebär att om ett tjänstepensionsföretag inte fullgör sin upplysningsskyldighet enligt 33 § inom skälig tid får Finansinspektionen förelägga ett annat företag inom gruppen att lämna upplysningar som rör detta företag direkt till inspek</w:t>
      </w:r>
      <w:r>
        <w:softHyphen/>
        <w:t>tionen, om upplysningarna behövs för grupptillsynen enligt denna lag. Vad som är skälig tid får avgöras utifrån omständigheterna och vilka uppgifter som det rör sig om i det enskilda fallet. Det är endast företag som har hemvist i Sverige som kan föreläggas att lämna information.</w:t>
      </w:r>
    </w:p>
    <w:p w14:paraId="2E629F0C" w14:textId="77777777" w:rsidR="0034465A" w:rsidRDefault="0034465A" w:rsidP="0034465A">
      <w:pPr>
        <w:pStyle w:val="Rubrik4utannumrering"/>
      </w:pPr>
      <w:r>
        <w:t>35 §</w:t>
      </w:r>
    </w:p>
    <w:p w14:paraId="187C60E2" w14:textId="77777777" w:rsidR="0034465A" w:rsidRDefault="0034465A" w:rsidP="0034465A">
      <w:pPr>
        <w:pStyle w:val="Brdtext"/>
      </w:pPr>
      <w:r>
        <w:t>Paragrafen innehåller bestämmelser om Finansinspektionens möjlighet att kontrollera information på plats. Paragrafen är utformad efter förebild av 19 kap. 51 § FRL. Övervägandena finns i avsnitt 14.1.17.</w:t>
      </w:r>
    </w:p>
    <w:p w14:paraId="769D898D" w14:textId="77777777" w:rsidR="0034465A" w:rsidRDefault="0034465A" w:rsidP="0034465A">
      <w:pPr>
        <w:pStyle w:val="Brdtextmedindrag"/>
      </w:pPr>
      <w:r>
        <w:t>Finansinspektionen får enligt paragrafen på plats kontrollera all infor</w:t>
      </w:r>
      <w:r>
        <w:softHyphen/>
        <w:t>mation som behövs för grupptillsynen enligt denna lag. Detta gäller hos tjänstepensionsföretag som omfattas av grupptillsynen, företag som är anknutna till tjänstepensionsföretaget, moderföretag till tjänstepensions</w:t>
      </w:r>
      <w:r>
        <w:softHyphen/>
        <w:t>företaget och företag som är anknutna till tjänste</w:t>
      </w:r>
      <w:r>
        <w:softHyphen/>
        <w:t>pensionsföretagets moderföretag. I 1 kap. 12 § anges vad som avses med anknutet företag.</w:t>
      </w:r>
    </w:p>
    <w:p w14:paraId="14B2E30E" w14:textId="77777777" w:rsidR="0034465A" w:rsidRDefault="0034465A" w:rsidP="0034465A">
      <w:pPr>
        <w:pStyle w:val="Rubrik4utannumrering"/>
      </w:pPr>
      <w:r>
        <w:t>36 §</w:t>
      </w:r>
    </w:p>
    <w:p w14:paraId="2DBD5B3E" w14:textId="77777777" w:rsidR="0034465A" w:rsidRDefault="0034465A" w:rsidP="0034465A">
      <w:pPr>
        <w:pStyle w:val="Brdtext"/>
      </w:pPr>
      <w:r>
        <w:t xml:space="preserve">I paragrafen finns en bestämmelse om tystnadsplikt. Paragrafen motsvarar 19 kap. 45 § FRL. </w:t>
      </w:r>
      <w:r w:rsidRPr="002E20BA" w:rsidDel="004C7317">
        <w:t xml:space="preserve">Övervägandena finns i avsnitt </w:t>
      </w:r>
      <w:r>
        <w:t>14</w:t>
      </w:r>
      <w:r w:rsidRPr="002E20BA" w:rsidDel="004C7317">
        <w:t>.1.17.</w:t>
      </w:r>
    </w:p>
    <w:p w14:paraId="5462141E" w14:textId="77777777" w:rsidR="0034465A" w:rsidRPr="002E20BA" w:rsidRDefault="0034465A" w:rsidP="0034465A">
      <w:pPr>
        <w:pStyle w:val="Brdtextmedindrag"/>
      </w:pPr>
      <w:r>
        <w:t>Paragrafen innebär</w:t>
      </w:r>
      <w:r w:rsidRPr="002E20BA">
        <w:t xml:space="preserve"> att en styrelseledamot eller annan befattningshavare hos ett företag som vid fullgörande av skyldigheter enligt </w:t>
      </w:r>
      <w:r>
        <w:t>detta kapitel</w:t>
      </w:r>
      <w:r w:rsidRPr="002E20BA">
        <w:t xml:space="preserve"> får kunskap om affärsförhållanden i ett företag eller hos en person som enligt </w:t>
      </w:r>
      <w:r w:rsidRPr="000820FE">
        <w:t>3</w:t>
      </w:r>
      <w:r>
        <w:t>2</w:t>
      </w:r>
      <w:r w:rsidRPr="000820FE">
        <w:t> §</w:t>
      </w:r>
      <w:r w:rsidRPr="002E20BA">
        <w:t xml:space="preserve"> ska lämna uppgifter, inte obehörigen </w:t>
      </w:r>
      <w:r>
        <w:t xml:space="preserve">får </w:t>
      </w:r>
      <w:r w:rsidRPr="002E20BA">
        <w:t>röja vad han eller hon fått veta och inte heller utnyttja kunskapen i strid med uppgiftslämnarens intresse</w:t>
      </w:r>
      <w:r>
        <w:t xml:space="preserve"> (jfr prop. 1999/2000:99 s. 53 f.).</w:t>
      </w:r>
    </w:p>
    <w:p w14:paraId="51AA9E63" w14:textId="77777777" w:rsidR="0034465A" w:rsidRPr="00DB7AEA" w:rsidRDefault="0034465A" w:rsidP="001C3D5F">
      <w:pPr>
        <w:pStyle w:val="Rubrik4utannumrering"/>
        <w:spacing w:before="240"/>
      </w:pPr>
      <w:r w:rsidRPr="00F53204">
        <w:lastRenderedPageBreak/>
        <w:t>37 §</w:t>
      </w:r>
    </w:p>
    <w:p w14:paraId="198B0D7D" w14:textId="77777777" w:rsidR="0034465A" w:rsidRDefault="0034465A" w:rsidP="0034465A">
      <w:pPr>
        <w:pStyle w:val="Brdtext"/>
      </w:pPr>
      <w:r>
        <w:t xml:space="preserve">Paragrafen innehåller bestämmelser om uppgiftsskyldighet i samband med utredningar om brott. Paragrafen motsvarar 19 kap. 46 § FRL. </w:t>
      </w:r>
      <w:r w:rsidRPr="00015144" w:rsidDel="004C7317">
        <w:t>Övervägan</w:t>
      </w:r>
      <w:r>
        <w:softHyphen/>
      </w:r>
      <w:r w:rsidRPr="00015144" w:rsidDel="004C7317">
        <w:t xml:space="preserve">dena finns i avsnitt </w:t>
      </w:r>
      <w:r>
        <w:t>14</w:t>
      </w:r>
      <w:r w:rsidRPr="00015144" w:rsidDel="004C7317">
        <w:t>.1.17.</w:t>
      </w:r>
    </w:p>
    <w:p w14:paraId="06913FDE" w14:textId="77777777" w:rsidR="0034465A" w:rsidRPr="002E20BA" w:rsidRDefault="0034465A" w:rsidP="0034465A">
      <w:pPr>
        <w:pStyle w:val="Brdtextmedindrag"/>
      </w:pPr>
      <w:r>
        <w:t>Paragrafen innebär</w:t>
      </w:r>
      <w:r w:rsidRPr="002E20BA">
        <w:t xml:space="preserve"> att ett företag som vid fullgörandet av skyldigheter enligt </w:t>
      </w:r>
      <w:r>
        <w:t>detta kapitel</w:t>
      </w:r>
      <w:r w:rsidRPr="002E20BA">
        <w:t xml:space="preserve"> får sådan kunskap som avses i </w:t>
      </w:r>
      <w:r>
        <w:t>36</w:t>
      </w:r>
      <w:r w:rsidRPr="000820FE">
        <w:t> §</w:t>
      </w:r>
      <w:r w:rsidRPr="002E20BA">
        <w:t xml:space="preserve"> är skyldigt att lämna ut uppgifter om enskildas förhållanden till företaget, om det under en utredning enligt bestämmelserna om förundersökning i brottmål begärs av undersöknings</w:t>
      </w:r>
      <w:r>
        <w:softHyphen/>
      </w:r>
      <w:r w:rsidRPr="002E20BA">
        <w:t>ledaren eller om det begärs av åklagare i ett ärende om rättslig hjälp i brottmål, på framställning av en annan stat eller en mellan</w:t>
      </w:r>
      <w:r>
        <w:softHyphen/>
      </w:r>
      <w:r w:rsidRPr="002E20BA">
        <w:t>folklig domstol, eller i ett ärende om erkännande och verkställighet av en europeisk utred</w:t>
      </w:r>
      <w:r>
        <w:softHyphen/>
      </w:r>
      <w:r w:rsidRPr="002E20BA">
        <w:t>ningsorder.</w:t>
      </w:r>
    </w:p>
    <w:p w14:paraId="0D4BD7C1" w14:textId="77777777" w:rsidR="0034465A" w:rsidRDefault="0034465A" w:rsidP="0034465A">
      <w:pPr>
        <w:pStyle w:val="Rubrik4utannumrering"/>
      </w:pPr>
      <w:r>
        <w:t>38 §</w:t>
      </w:r>
    </w:p>
    <w:p w14:paraId="31A0D21E" w14:textId="77777777" w:rsidR="0034465A" w:rsidRDefault="0034465A" w:rsidP="0034465A">
      <w:pPr>
        <w:pStyle w:val="Brdtext"/>
      </w:pPr>
      <w:r>
        <w:t xml:space="preserve">Paragrafen innehåller bestämmelser om meddelandeförbud. Paragrafen motsvarar 19 kap. 47 § FRL. </w:t>
      </w:r>
      <w:r w:rsidRPr="002E20BA" w:rsidDel="004C7317">
        <w:t xml:space="preserve">Övervägandena finns i avsnitt </w:t>
      </w:r>
      <w:r>
        <w:t>14</w:t>
      </w:r>
      <w:r w:rsidRPr="002E20BA" w:rsidDel="004C7317">
        <w:t>.1.17.</w:t>
      </w:r>
    </w:p>
    <w:p w14:paraId="01A99BEC" w14:textId="77777777" w:rsidR="0034465A" w:rsidRDefault="0034465A" w:rsidP="0034465A">
      <w:pPr>
        <w:pStyle w:val="Brdtextmedindrag"/>
      </w:pPr>
      <w:r>
        <w:t xml:space="preserve">Enligt </w:t>
      </w:r>
      <w:r>
        <w:rPr>
          <w:i/>
        </w:rPr>
        <w:t>första stycket</w:t>
      </w:r>
      <w:r>
        <w:t xml:space="preserve"> får den undersökningsledare eller åklagare som begär uppgifter enligt 37 §</w:t>
      </w:r>
      <w:r w:rsidDel="00B1465F">
        <w:t xml:space="preserve"> </w:t>
      </w:r>
      <w:r>
        <w:t>besluta att företaget samt dess styrelse</w:t>
      </w:r>
      <w:r>
        <w:softHyphen/>
        <w:t>ledamöter och anställda inte får röja för kunden eller för någon utom</w:t>
      </w:r>
      <w:r>
        <w:softHyphen/>
        <w:t>stående att uppgifter har lämnats eller att det pågår en förundersökning, ett ärende om rättslig hjälp i brottmål eller ett ärende om erkännande och verkställighet av en europeisk utredningsorder.</w:t>
      </w:r>
    </w:p>
    <w:p w14:paraId="62CF6A19" w14:textId="77777777" w:rsidR="0034465A" w:rsidRPr="002E20BA" w:rsidRDefault="0034465A" w:rsidP="0034465A">
      <w:pPr>
        <w:pStyle w:val="Brdtextmedindrag"/>
      </w:pPr>
      <w:r>
        <w:t xml:space="preserve">Enligt </w:t>
      </w:r>
      <w:r>
        <w:rPr>
          <w:i/>
        </w:rPr>
        <w:t>andra stycket</w:t>
      </w:r>
      <w:r>
        <w:t xml:space="preserve"> får ett sådant förbud som avses i första stycket</w:t>
      </w:r>
      <w:r w:rsidRPr="002E20BA">
        <w:t xml:space="preserve"> meddelas om det krävs för att en utredning om brott inte ska äventyras eller för att uppfylla en internationell överenskommelse som är bindande för Sverige. </w:t>
      </w:r>
    </w:p>
    <w:p w14:paraId="4A263838" w14:textId="77777777" w:rsidR="0034465A" w:rsidRPr="002E20BA" w:rsidRDefault="0034465A" w:rsidP="0034465A">
      <w:pPr>
        <w:pStyle w:val="Brdtextmedindrag"/>
      </w:pPr>
      <w:r w:rsidRPr="002E20BA">
        <w:t xml:space="preserve">Förbudet ska enligt </w:t>
      </w:r>
      <w:r w:rsidRPr="000820FE">
        <w:rPr>
          <w:i/>
        </w:rPr>
        <w:t>tredje stycket</w:t>
      </w:r>
      <w:r w:rsidRPr="002E20BA">
        <w:t xml:space="preserve"> vara tidsbegränsat, med möjlighet till förlängning, och får inte avse längre tid än vad som är motiverat med hänsyn till syftet med förbudet. I ett ärende om rättslig hjälp i brottmål eller om erkännande och verkställighet av en europeisk utredningsorder får dock förbudet tidsbegränsas bara om den stat eller mellanfolkliga dom</w:t>
      </w:r>
      <w:r>
        <w:softHyphen/>
      </w:r>
      <w:r w:rsidRPr="002E20BA">
        <w:t xml:space="preserve">stol som ansökt om rättslig hjälp eller den utländska myndighet som har utfärdat utredningsordern samtycker till detta. </w:t>
      </w:r>
    </w:p>
    <w:p w14:paraId="37479A4E" w14:textId="77777777" w:rsidR="0034465A" w:rsidRPr="002E20BA" w:rsidRDefault="0034465A" w:rsidP="0034465A">
      <w:pPr>
        <w:pStyle w:val="Brdtextmedindrag"/>
      </w:pPr>
      <w:r w:rsidRPr="002E20BA">
        <w:t xml:space="preserve">I </w:t>
      </w:r>
      <w:r w:rsidRPr="000820FE">
        <w:rPr>
          <w:i/>
        </w:rPr>
        <w:t>fjärde stycket</w:t>
      </w:r>
      <w:r w:rsidRPr="002E20BA">
        <w:t xml:space="preserve"> anges att om ett förbud inte längre är motiverat med hänsyn till syftet med förbudet, ska undersökningsledaren eller åklagaren besluta att förbudet ska upphöra.</w:t>
      </w:r>
    </w:p>
    <w:p w14:paraId="50F773A2" w14:textId="77777777" w:rsidR="0034465A" w:rsidRDefault="0034465A" w:rsidP="0034465A">
      <w:pPr>
        <w:pStyle w:val="Rubrik4utannumrering"/>
      </w:pPr>
      <w:r>
        <w:t>39 §</w:t>
      </w:r>
    </w:p>
    <w:p w14:paraId="401BEAC3" w14:textId="77777777" w:rsidR="0034465A" w:rsidRDefault="0034465A" w:rsidP="001C3D5F">
      <w:pPr>
        <w:pStyle w:val="Brdtext"/>
      </w:pPr>
      <w:r>
        <w:t xml:space="preserve">Paragrafen innehåller bestämmelser om straff. Paragrafen motsvarar 19 kap. 48 § FRL. </w:t>
      </w:r>
      <w:r w:rsidRPr="002E20BA" w:rsidDel="004C7317">
        <w:t xml:space="preserve">Övervägandena finns i avsnitt </w:t>
      </w:r>
      <w:r>
        <w:t>14</w:t>
      </w:r>
      <w:r w:rsidRPr="002E20BA" w:rsidDel="004C7317">
        <w:t>.1.17.</w:t>
      </w:r>
    </w:p>
    <w:p w14:paraId="0A0A1DAD" w14:textId="77777777" w:rsidR="0034465A" w:rsidRPr="002E20BA" w:rsidRDefault="0034465A" w:rsidP="0034465A">
      <w:pPr>
        <w:pStyle w:val="Brdtextmedindrag"/>
      </w:pPr>
      <w:r>
        <w:t>Paragrafen innebär</w:t>
      </w:r>
      <w:r w:rsidRPr="002E20BA">
        <w:t xml:space="preserve"> att den som uppsåtligen eller av grov oaktsamhet bryter mot ett meddelandeförbud enligt </w:t>
      </w:r>
      <w:r w:rsidRPr="000820FE">
        <w:t>3</w:t>
      </w:r>
      <w:r>
        <w:t>8</w:t>
      </w:r>
      <w:r w:rsidRPr="000820FE">
        <w:t xml:space="preserve"> § </w:t>
      </w:r>
      <w:r w:rsidRPr="002E20BA">
        <w:t>döms till böter</w:t>
      </w:r>
      <w:r w:rsidRPr="00BF165A">
        <w:t>.</w:t>
      </w:r>
    </w:p>
    <w:p w14:paraId="4121195D" w14:textId="77777777" w:rsidR="0034465A" w:rsidRDefault="0034465A" w:rsidP="0034465A">
      <w:pPr>
        <w:pStyle w:val="Rubrik4utannumrering"/>
      </w:pPr>
      <w:r>
        <w:t>40 §</w:t>
      </w:r>
    </w:p>
    <w:p w14:paraId="2DD6E25F" w14:textId="77777777" w:rsidR="0034465A" w:rsidRDefault="0034465A" w:rsidP="001C3D5F">
      <w:pPr>
        <w:pStyle w:val="Brdtext"/>
      </w:pPr>
      <w:r>
        <w:t xml:space="preserve">I paragrafen finns bestämmelser om lämplighetskrav för ledningen i vissa typer av moderföretag. Paragrafen är utformad efter förebild av 19 kap. 63 § FRL. </w:t>
      </w:r>
      <w:r w:rsidRPr="002E20BA" w:rsidDel="004C7317">
        <w:t xml:space="preserve">Övervägandena finns i avsnitt </w:t>
      </w:r>
      <w:r>
        <w:t>14</w:t>
      </w:r>
      <w:r w:rsidRPr="002E20BA" w:rsidDel="004C7317">
        <w:t>.1.19.</w:t>
      </w:r>
    </w:p>
    <w:p w14:paraId="27B72B55" w14:textId="77777777" w:rsidR="0034465A" w:rsidRDefault="0034465A" w:rsidP="0034465A">
      <w:pPr>
        <w:pStyle w:val="Brdtextmedindrag"/>
      </w:pPr>
      <w:bookmarkStart w:id="6869" w:name="_Hlk3454104"/>
      <w:r>
        <w:lastRenderedPageBreak/>
        <w:t>Grupptillsyn ska utövas över tjänstepensionsföretag vars moderföretag är ett företag som skulle vara ett försäkringsholdingföretag om tjänste</w:t>
      </w:r>
      <w:r>
        <w:softHyphen/>
        <w:t>pensionsföretaget var ett försäkringsföretag. Grupptillsyn ska också utövas över tjänstepensionsföretag vars moderföretag är ett blandat finan</w:t>
      </w:r>
      <w:r>
        <w:softHyphen/>
        <w:t>siellt holdingföretag (se 2 §). Sådana moder</w:t>
      </w:r>
      <w:r>
        <w:softHyphen/>
        <w:t>företag omfattas inte alltid av näringsrättsliga bestämmelser som enskilda företag.</w:t>
      </w:r>
      <w:bookmarkEnd w:id="6869"/>
      <w:r>
        <w:t xml:space="preserve"> I </w:t>
      </w:r>
      <w:r>
        <w:rPr>
          <w:i/>
        </w:rPr>
        <w:t>första stycket</w:t>
      </w:r>
      <w:r>
        <w:t xml:space="preserve"> anges att ett sådant moderföretag som avses i 2 § 3 b och c, </w:t>
      </w:r>
      <w:r>
        <w:rPr>
          <w:lang w:eastAsia="sv-SE"/>
        </w:rPr>
        <w:t xml:space="preserve">dvs. </w:t>
      </w:r>
      <w:r>
        <w:t>ett företag som är moderföretag till ett tjänstepensionsföretag och som skulle vara ett försäkringsholdingföretag om tjänste</w:t>
      </w:r>
      <w:r>
        <w:softHyphen/>
        <w:t>pensionsföretaget var ett försäkrings</w:t>
      </w:r>
      <w:r>
        <w:softHyphen/>
        <w:t>företag, eller ett blandat finansiellt holdingföretag som är moderföretag till ett tjänstepensions</w:t>
      </w:r>
      <w:r>
        <w:softHyphen/>
        <w:t>företag, och som har hemvist i Sverige ska säkerställa att de som ingår i styrelsen för företaget eller är verkställande direktör i det, eller är ersättare för någon av dem, uppfyller de krav som anges i 9 kap. 3 § första stycket 1. Den som ingår i styrelsen för företaget eller är verkställande direktör i det, eller är ersättare för någon av dem ska därmed ha de insikter och den erfarenhet som krävs för att delta i ledningen av företaget och i övrigt vara lämpliga för uppgiften, se författnings</w:t>
      </w:r>
      <w:r>
        <w:softHyphen/>
        <w:t>kommentaren till 9 kap. 3 §.</w:t>
      </w:r>
    </w:p>
    <w:p w14:paraId="39062708" w14:textId="77777777" w:rsidR="0034465A" w:rsidRPr="002E20BA" w:rsidRDefault="0034465A" w:rsidP="0034465A">
      <w:pPr>
        <w:pStyle w:val="Brdtextmedindrag"/>
      </w:pPr>
      <w:r>
        <w:t xml:space="preserve">Moderföretaget ska enligt </w:t>
      </w:r>
      <w:r>
        <w:rPr>
          <w:i/>
        </w:rPr>
        <w:t xml:space="preserve">andra stycket </w:t>
      </w:r>
      <w:r w:rsidRPr="002E20BA">
        <w:t>snarast möjligt till Finans</w:t>
      </w:r>
      <w:r>
        <w:softHyphen/>
      </w:r>
      <w:r w:rsidRPr="002E20BA">
        <w:t>inspektionen anmäla ändringar av vilka som ingår i dess ledning enligt första stycket.</w:t>
      </w:r>
    </w:p>
    <w:p w14:paraId="3C143EDD" w14:textId="77777777" w:rsidR="0034465A" w:rsidRDefault="0034465A" w:rsidP="0034465A">
      <w:pPr>
        <w:pStyle w:val="Brdtextmedindrag"/>
      </w:pPr>
      <w:r>
        <w:t>Enligt</w:t>
      </w:r>
      <w:r w:rsidRPr="002E20BA">
        <w:t xml:space="preserve"> </w:t>
      </w:r>
      <w:r w:rsidRPr="000820FE">
        <w:rPr>
          <w:i/>
        </w:rPr>
        <w:t>tredje stycket</w:t>
      </w:r>
      <w:r w:rsidRPr="002E20BA">
        <w:t xml:space="preserve"> </w:t>
      </w:r>
      <w:r>
        <w:t>ska</w:t>
      </w:r>
      <w:r w:rsidRPr="002E20BA">
        <w:t xml:space="preserve"> moderföretaget underrätta inspektionen om någon av de personer som avses i första stycket har ersatts på grund av att han eller hon inte längre uppfyller lämplighetskraven.</w:t>
      </w:r>
      <w:r>
        <w:t xml:space="preserve"> </w:t>
      </w:r>
    </w:p>
    <w:p w14:paraId="6FBC7FC5" w14:textId="77777777" w:rsidR="0034465A" w:rsidRDefault="0034465A" w:rsidP="0034465A">
      <w:pPr>
        <w:pStyle w:val="Rubrik4utannumrering"/>
      </w:pPr>
      <w:r>
        <w:t>41 §</w:t>
      </w:r>
    </w:p>
    <w:p w14:paraId="2D7EA074" w14:textId="77777777" w:rsidR="0034465A" w:rsidRDefault="0034465A" w:rsidP="0034465A">
      <w:pPr>
        <w:pStyle w:val="Brdtext"/>
      </w:pPr>
      <w:r>
        <w:t>Paragrafen innehåller bemyndiganden för regeringen eller den myndighet som regeringen bestämmer att</w:t>
      </w:r>
      <w:r w:rsidDel="008C7110">
        <w:t xml:space="preserve"> </w:t>
      </w:r>
      <w:r>
        <w:t>meddela föreskrifter inom de angivna områdena samt en upplysningsbestämmelse angående verkställighets</w:t>
      </w:r>
      <w:r>
        <w:softHyphen/>
        <w:t xml:space="preserve">föreskrifter. </w:t>
      </w:r>
      <w:r w:rsidRPr="002E20BA" w:rsidDel="004C7317">
        <w:t>Övervägandena finns i avsnitt</w:t>
      </w:r>
      <w:r>
        <w:t>en</w:t>
      </w:r>
      <w:r w:rsidRPr="002E20BA" w:rsidDel="004C7317">
        <w:t xml:space="preserve"> </w:t>
      </w:r>
      <w:r>
        <w:t>14</w:t>
      </w:r>
      <w:r w:rsidRPr="002E20BA" w:rsidDel="004C7317">
        <w:t>.1.</w:t>
      </w:r>
      <w:r>
        <w:t>10–14.1.14, 14.1.16 och 14.1.17</w:t>
      </w:r>
      <w:r w:rsidRPr="002E20BA" w:rsidDel="004C7317">
        <w:t>.</w:t>
      </w:r>
    </w:p>
    <w:p w14:paraId="6DDE4D97" w14:textId="77777777" w:rsidR="0034465A" w:rsidRDefault="0034465A" w:rsidP="0034465A">
      <w:pPr>
        <w:pStyle w:val="Brdtextmedindrag"/>
      </w:pPr>
      <w:r>
        <w:rPr>
          <w:i/>
        </w:rPr>
        <w:t>Första stycket 1</w:t>
      </w:r>
      <w:r>
        <w:t xml:space="preserve"> avser hur den gruppbaserade kapitalbasen och det grupp</w:t>
      </w:r>
      <w:r>
        <w:softHyphen/>
        <w:t>baserade kapitalkravet ska beräknas enligt 15–17, 20 och 22 §§. Bemyn</w:t>
      </w:r>
      <w:r>
        <w:softHyphen/>
        <w:t>digandet motsvarar 19 kap. 104 § 1 FRL.</w:t>
      </w:r>
    </w:p>
    <w:p w14:paraId="045396B1" w14:textId="77777777" w:rsidR="0034465A" w:rsidRPr="002E20BA" w:rsidRDefault="0034465A" w:rsidP="0034465A">
      <w:pPr>
        <w:pStyle w:val="Brdtextmedindrag"/>
      </w:pPr>
      <w:r>
        <w:rPr>
          <w:i/>
        </w:rPr>
        <w:t>Första stycket </w:t>
      </w:r>
      <w:r w:rsidRPr="000820FE">
        <w:rPr>
          <w:i/>
        </w:rPr>
        <w:t>2</w:t>
      </w:r>
      <w:r w:rsidRPr="002E20BA">
        <w:t xml:space="preserve"> avser innehållet i samt omfattningen och fullgörandet av rapporteringen enligt </w:t>
      </w:r>
      <w:r w:rsidRPr="000820FE">
        <w:t>1</w:t>
      </w:r>
      <w:r>
        <w:t>8</w:t>
      </w:r>
      <w:r w:rsidRPr="000820FE">
        <w:t> §</w:t>
      </w:r>
      <w:r w:rsidRPr="002E20BA">
        <w:t>.</w:t>
      </w:r>
      <w:r w:rsidRPr="004478AB">
        <w:t xml:space="preserve"> </w:t>
      </w:r>
      <w:r>
        <w:t>Bemyndigandet motsvarar 19 kap. 104 § 3 FRL.</w:t>
      </w:r>
    </w:p>
    <w:p w14:paraId="15C8A918" w14:textId="77777777" w:rsidR="0034465A" w:rsidRPr="002E20BA" w:rsidRDefault="0034465A" w:rsidP="0034465A">
      <w:pPr>
        <w:pStyle w:val="Brdtextmedindrag"/>
      </w:pPr>
      <w:r>
        <w:rPr>
          <w:i/>
        </w:rPr>
        <w:t>Första stycket </w:t>
      </w:r>
      <w:r w:rsidRPr="000820FE">
        <w:rPr>
          <w:i/>
        </w:rPr>
        <w:t>3</w:t>
      </w:r>
      <w:r w:rsidRPr="002E20BA">
        <w:t xml:space="preserve"> </w:t>
      </w:r>
      <w:bookmarkStart w:id="6870" w:name="_Hlk1057187"/>
      <w:r w:rsidRPr="002E20BA">
        <w:t xml:space="preserve">avser innehållet i en åtgärdsplan och </w:t>
      </w:r>
      <w:r w:rsidRPr="000820FE">
        <w:t>en finansiell saneringsplan</w:t>
      </w:r>
      <w:r w:rsidRPr="000820FE" w:rsidDel="00C55286">
        <w:t xml:space="preserve"> </w:t>
      </w:r>
      <w:r w:rsidRPr="002E20BA">
        <w:t xml:space="preserve">enligt </w:t>
      </w:r>
      <w:r w:rsidRPr="000820FE">
        <w:t>2</w:t>
      </w:r>
      <w:r>
        <w:t>1</w:t>
      </w:r>
      <w:r w:rsidRPr="000820FE">
        <w:t> §</w:t>
      </w:r>
      <w:r w:rsidRPr="002E20BA">
        <w:t xml:space="preserve"> andra stycket</w:t>
      </w:r>
      <w:bookmarkEnd w:id="6870"/>
      <w:r w:rsidRPr="002E20BA">
        <w:t>.</w:t>
      </w:r>
      <w:r w:rsidRPr="004478AB">
        <w:t xml:space="preserve"> </w:t>
      </w:r>
      <w:r>
        <w:t>Bemyndigandet motsvarar 19 kap. 104 § 4 FRL.</w:t>
      </w:r>
    </w:p>
    <w:p w14:paraId="4E0BB850" w14:textId="77777777" w:rsidR="0034465A" w:rsidRPr="002E20BA" w:rsidRDefault="0034465A" w:rsidP="0034465A">
      <w:pPr>
        <w:pStyle w:val="Brdtextmedindrag"/>
      </w:pPr>
      <w:r>
        <w:rPr>
          <w:i/>
        </w:rPr>
        <w:t>Första stycket </w:t>
      </w:r>
      <w:r w:rsidRPr="000820FE">
        <w:rPr>
          <w:i/>
        </w:rPr>
        <w:t>4</w:t>
      </w:r>
      <w:r w:rsidRPr="002E20BA">
        <w:t xml:space="preserve"> avser vilka upplysningar ett företag ska lämna till Finans</w:t>
      </w:r>
      <w:r>
        <w:softHyphen/>
      </w:r>
      <w:r w:rsidRPr="002E20BA">
        <w:t xml:space="preserve">inspektionen enligt </w:t>
      </w:r>
      <w:r w:rsidRPr="008B2144">
        <w:t>2</w:t>
      </w:r>
      <w:r>
        <w:t>3</w:t>
      </w:r>
      <w:r w:rsidRPr="008B2144">
        <w:t xml:space="preserve"> och 3</w:t>
      </w:r>
      <w:r>
        <w:t>3</w:t>
      </w:r>
      <w:r w:rsidRPr="000820FE">
        <w:t> §§</w:t>
      </w:r>
      <w:r w:rsidRPr="002E20BA">
        <w:t>.</w:t>
      </w:r>
      <w:r>
        <w:t xml:space="preserve"> Bemyndigandet motsvarar 19 kap. 104 § 5 FRL.</w:t>
      </w:r>
    </w:p>
    <w:p w14:paraId="32AAB08D" w14:textId="77777777" w:rsidR="0034465A" w:rsidRPr="008B2144" w:rsidRDefault="0034465A" w:rsidP="0034465A">
      <w:pPr>
        <w:pStyle w:val="Brdtextmedindrag"/>
      </w:pPr>
      <w:r>
        <w:rPr>
          <w:i/>
        </w:rPr>
        <w:t>Första stycket</w:t>
      </w:r>
      <w:r w:rsidRPr="008B2144">
        <w:rPr>
          <w:i/>
        </w:rPr>
        <w:t> 5</w:t>
      </w:r>
      <w:r w:rsidRPr="008B2144">
        <w:t xml:space="preserve"> avser företagsstyrningssystem inom en grupp enligt </w:t>
      </w:r>
      <w:r>
        <w:t>29</w:t>
      </w:r>
      <w:r w:rsidRPr="008B2144">
        <w:t> §.</w:t>
      </w:r>
      <w:r>
        <w:t xml:space="preserve"> Bemyndigandet motsvarar 19 kap. 104 § 6 FRL.</w:t>
      </w:r>
    </w:p>
    <w:p w14:paraId="5943E2BE" w14:textId="77777777" w:rsidR="0034465A" w:rsidRDefault="0034465A" w:rsidP="0034465A">
      <w:pPr>
        <w:pStyle w:val="Brdtextmedindrag"/>
      </w:pPr>
      <w:r>
        <w:rPr>
          <w:i/>
        </w:rPr>
        <w:t>Första stycket </w:t>
      </w:r>
      <w:r w:rsidRPr="000820FE">
        <w:rPr>
          <w:i/>
        </w:rPr>
        <w:t>6</w:t>
      </w:r>
      <w:r w:rsidRPr="002E20BA">
        <w:t xml:space="preserve"> avser innehållet i en egen risk- och solvensbedömning inom en grupp enligt </w:t>
      </w:r>
      <w:r w:rsidRPr="008B2144">
        <w:t>3</w:t>
      </w:r>
      <w:r>
        <w:t>1</w:t>
      </w:r>
      <w:r w:rsidRPr="008B2144">
        <w:t> §.</w:t>
      </w:r>
      <w:r w:rsidRPr="008B2144">
        <w:rPr>
          <w:rFonts w:eastAsiaTheme="minorHAnsi"/>
          <w:lang w:eastAsia="sv-SE"/>
        </w:rPr>
        <w:t xml:space="preserve"> </w:t>
      </w:r>
      <w:r>
        <w:t>Bemyndigandet motsvarar 19 kap. 104 § 7 FRL.</w:t>
      </w:r>
    </w:p>
    <w:p w14:paraId="1C5E84D8" w14:textId="77777777" w:rsidR="0034465A" w:rsidRDefault="0034465A" w:rsidP="0034465A">
      <w:pPr>
        <w:pStyle w:val="Brdtextmedindrag"/>
      </w:pPr>
      <w:r>
        <w:lastRenderedPageBreak/>
        <w:t xml:space="preserve">I </w:t>
      </w:r>
      <w:r w:rsidRPr="00C362E3">
        <w:rPr>
          <w:i/>
        </w:rPr>
        <w:t>andra stycket</w:t>
      </w:r>
      <w:r>
        <w:rPr>
          <w:i/>
        </w:rPr>
        <w:t xml:space="preserve"> </w:t>
      </w:r>
      <w:r>
        <w:t xml:space="preserve">finns en upplysningsbestämmelse om att regeringen eller den myndighet som regeringen bestämmer kan meddela föreskrifter </w:t>
      </w:r>
      <w:r w:rsidRPr="002E20BA">
        <w:t xml:space="preserve">om hur och när upplysningarna </w:t>
      </w:r>
      <w:r>
        <w:t xml:space="preserve">enligt 23 och 33 §§ </w:t>
      </w:r>
      <w:r w:rsidRPr="002E20BA">
        <w:t>ska lämnas</w:t>
      </w:r>
      <w:r>
        <w:t>.</w:t>
      </w:r>
    </w:p>
    <w:p w14:paraId="711B0292" w14:textId="77777777" w:rsidR="0034465A" w:rsidRDefault="0034465A" w:rsidP="0034465A">
      <w:pPr>
        <w:pStyle w:val="Rubrik4utannumrering"/>
      </w:pPr>
      <w:r>
        <w:t xml:space="preserve">17 kap. </w:t>
      </w:r>
      <w:r w:rsidRPr="004E57A2">
        <w:t>Överklagande</w:t>
      </w:r>
      <w:r>
        <w:t xml:space="preserve"> m.m.</w:t>
      </w:r>
    </w:p>
    <w:p w14:paraId="343E8C68" w14:textId="77777777" w:rsidR="0034465A" w:rsidRPr="00547AEF" w:rsidRDefault="0034465A" w:rsidP="0034465A">
      <w:pPr>
        <w:pStyle w:val="Rubrik4utannumrering"/>
        <w:spacing w:before="0"/>
      </w:pPr>
      <w:r w:rsidRPr="00547AEF">
        <w:t>1</w:t>
      </w:r>
      <w:r>
        <w:t> §</w:t>
      </w:r>
    </w:p>
    <w:p w14:paraId="5E9D44E0" w14:textId="77777777" w:rsidR="0034465A" w:rsidRPr="00746C98" w:rsidRDefault="0034465A" w:rsidP="001C3D5F">
      <w:pPr>
        <w:pStyle w:val="Brdtext"/>
      </w:pPr>
      <w:r>
        <w:t>P</w:t>
      </w:r>
      <w:r w:rsidRPr="00A11E5F">
        <w:t xml:space="preserve">aragrafen </w:t>
      </w:r>
      <w:r>
        <w:t>innehåller bestämmelser om överklagande och</w:t>
      </w:r>
      <w:r w:rsidRPr="00A11E5F">
        <w:t xml:space="preserve"> </w:t>
      </w:r>
      <w:r>
        <w:t>innebär</w:t>
      </w:r>
      <w:r w:rsidRPr="00A11E5F">
        <w:t xml:space="preserve"> att beslut </w:t>
      </w:r>
      <w:bookmarkStart w:id="6871" w:name="_Hlk5289302"/>
      <w:r w:rsidRPr="00A11E5F">
        <w:t xml:space="preserve">av </w:t>
      </w:r>
      <w:r>
        <w:t>Finansinspektionen</w:t>
      </w:r>
      <w:r w:rsidRPr="00A11E5F">
        <w:t xml:space="preserve"> som </w:t>
      </w:r>
      <w:r>
        <w:t>fattas enligt denna lag</w:t>
      </w:r>
      <w:r w:rsidRPr="00A11E5F">
        <w:t xml:space="preserve"> får överklagas </w:t>
      </w:r>
      <w:r>
        <w:t>till</w:t>
      </w:r>
      <w:r w:rsidRPr="00A11E5F">
        <w:t xml:space="preserve"> allmän förvaltnings</w:t>
      </w:r>
      <w:r>
        <w:softHyphen/>
      </w:r>
      <w:r w:rsidRPr="00A11E5F">
        <w:t xml:space="preserve">domstol. </w:t>
      </w:r>
      <w:r>
        <w:t>Prövningstillstånd krävs vid överklagande till kammarrätten.</w:t>
      </w:r>
      <w:bookmarkEnd w:id="6871"/>
      <w:r w:rsidRPr="00A11E5F">
        <w:t xml:space="preserve"> Paragrafen genomför artikel 48.9</w:t>
      </w:r>
      <w:r>
        <w:t xml:space="preserve"> och delvis artikel 12.10</w:t>
      </w:r>
      <w:r w:rsidRPr="00A11E5F">
        <w:t xml:space="preserve"> i andra tjänstepensions</w:t>
      </w:r>
      <w:r>
        <w:softHyphen/>
      </w:r>
      <w:r w:rsidRPr="00A11E5F">
        <w:t>direktivet. Övervägandena finns i avsnitt 1</w:t>
      </w:r>
      <w:r>
        <w:t>5</w:t>
      </w:r>
      <w:r w:rsidRPr="00A11E5F">
        <w:t>.</w:t>
      </w:r>
      <w:r>
        <w:t>5</w:t>
      </w:r>
      <w:r w:rsidRPr="00A11E5F">
        <w:t>.</w:t>
      </w:r>
    </w:p>
    <w:p w14:paraId="52683012" w14:textId="43D47BEC" w:rsidR="0034465A" w:rsidRDefault="0034465A" w:rsidP="0034465A">
      <w:pPr>
        <w:pStyle w:val="Brdtextmedindrag"/>
      </w:pPr>
      <w:r>
        <w:t>Finansinspektionen kommer även att fatta beslut angående tjänste</w:t>
      </w:r>
      <w:r w:rsidR="0026755C">
        <w:softHyphen/>
      </w:r>
      <w:r>
        <w:t>pensions</w:t>
      </w:r>
      <w:r>
        <w:softHyphen/>
        <w:t>företagen enligt försäkringsrörelselagen, aktiebolagslagen (2005:551) och lagen (2018:1219) om försäkringsdistribution. För sådana beslut gäller bestämmelserna om överklagande i de lagarna.</w:t>
      </w:r>
    </w:p>
    <w:p w14:paraId="0209158F" w14:textId="77777777" w:rsidR="0034465A" w:rsidRDefault="0034465A" w:rsidP="0034465A">
      <w:pPr>
        <w:pStyle w:val="Brdtextmedindrag"/>
      </w:pPr>
      <w:r>
        <w:t>De beslut som inte får ö</w:t>
      </w:r>
      <w:r w:rsidRPr="00A11E5F">
        <w:t>verklag</w:t>
      </w:r>
      <w:r>
        <w:t>as</w:t>
      </w:r>
      <w:r w:rsidRPr="00A11E5F">
        <w:t xml:space="preserve"> </w:t>
      </w:r>
      <w:r>
        <w:t>enligt försäkringsrörelselagen</w:t>
      </w:r>
      <w:r w:rsidRPr="00A11E5F">
        <w:t xml:space="preserve"> </w:t>
      </w:r>
      <w:r>
        <w:t>anges i 21 kap. 1 § FRL, som nämner Finansinspektionens beslut i ärenden enligt 17 kap. 13 § första stycket och 18 kap. 26 § andra stycket samt beslut om sanktionsförelägganden. Av dessa är det endast beslut om samman</w:t>
      </w:r>
      <w:r>
        <w:softHyphen/>
        <w:t xml:space="preserve">kallande av styrelse eller stämma enligt </w:t>
      </w:r>
      <w:r w:rsidRPr="00A11E5F">
        <w:t>17</w:t>
      </w:r>
      <w:r>
        <w:t> kap.</w:t>
      </w:r>
      <w:r w:rsidRPr="00A11E5F">
        <w:t xml:space="preserve"> 13</w:t>
      </w:r>
      <w:r>
        <w:t> §</w:t>
      </w:r>
      <w:r w:rsidRPr="00A11E5F">
        <w:t xml:space="preserve"> första stycket FRL </w:t>
      </w:r>
      <w:r>
        <w:t>som kan bli aktuella för tjänstepensionsföretagens del. Denna bestäm</w:t>
      </w:r>
      <w:r>
        <w:softHyphen/>
        <w:t xml:space="preserve">melse är tillämplig för tjänstepensionsföretagen enligt 14 kap. 1 §. </w:t>
      </w:r>
    </w:p>
    <w:p w14:paraId="318CBB75" w14:textId="172573E1" w:rsidR="0034465A" w:rsidRPr="00A11E5F" w:rsidRDefault="00F53204" w:rsidP="0034465A">
      <w:pPr>
        <w:pStyle w:val="Brdtextmedindrag"/>
      </w:pPr>
      <w:r>
        <w:t>I</w:t>
      </w:r>
      <w:r w:rsidR="0034465A">
        <w:t xml:space="preserve"> 21 kap. 2 § FRL </w:t>
      </w:r>
      <w:r>
        <w:t xml:space="preserve">görs en ändring som </w:t>
      </w:r>
      <w:r w:rsidR="0034465A">
        <w:t>innebär att beslut som avses i 11 kap. 1 § andra stycket 1 får överklagas till allmän förvaltningsdomstol</w:t>
      </w:r>
      <w:r w:rsidR="009D0A03">
        <w:t xml:space="preserve"> (se författningskommentaren till </w:t>
      </w:r>
      <w:r>
        <w:t>21 kap. 2 § FRL</w:t>
      </w:r>
      <w:r w:rsidR="009D0A03">
        <w:t>)</w:t>
      </w:r>
      <w:r w:rsidR="0034465A">
        <w:t>. Även denna bestäm</w:t>
      </w:r>
      <w:r>
        <w:softHyphen/>
      </w:r>
      <w:r w:rsidR="0034465A">
        <w:t>melse gäller för tjänstepensionsaktiebolagen enligt 10 kap. 1 § första stycket.</w:t>
      </w:r>
    </w:p>
    <w:p w14:paraId="7F004D4C" w14:textId="77777777" w:rsidR="0034465A" w:rsidRDefault="0034465A" w:rsidP="0034465A">
      <w:pPr>
        <w:pStyle w:val="Rubrik4utannumrering"/>
      </w:pPr>
      <w:r>
        <w:t>2 §</w:t>
      </w:r>
    </w:p>
    <w:p w14:paraId="49A24CA0" w14:textId="77777777" w:rsidR="0034465A" w:rsidRDefault="0034465A" w:rsidP="001C3D5F">
      <w:pPr>
        <w:pStyle w:val="Brdtext"/>
      </w:pPr>
      <w:r>
        <w:t>Paragrafen innehåller bestämmelser om förordnande om att beslut ska gälla omedelbart och innebär att Finansinspektionen får bestämma att ett beslut om förbud, föreläggande eller återkallelse ska gälla omedelbart. När det gäller andra beslut av Finansinspektionen gäller förvaltningslagens (2017:900) bestämmelser om omedelbar verkställighet (35 § tredje stycket den lagen). Paragrafen motsvarar 21 kap. 4 § FRL. Övervägandena finns i avsnitt 15.5.</w:t>
      </w:r>
    </w:p>
    <w:p w14:paraId="7262853E" w14:textId="77777777" w:rsidR="0034465A" w:rsidRDefault="0034465A" w:rsidP="0034465A">
      <w:pPr>
        <w:pStyle w:val="Rubrik4utannumrering"/>
      </w:pPr>
      <w:r>
        <w:t>3 §</w:t>
      </w:r>
    </w:p>
    <w:p w14:paraId="489E83AC" w14:textId="72959302" w:rsidR="0034465A" w:rsidRDefault="0034465A" w:rsidP="0034465A">
      <w:pPr>
        <w:pStyle w:val="Brdtext"/>
      </w:pPr>
      <w:r>
        <w:t>Paragrafen innehåller bestämmelser om rätt att beträffande vissa ärenden begära förklaring av allmän förvaltningsdomstol att ärendet onödigt uppe</w:t>
      </w:r>
      <w:r>
        <w:softHyphen/>
        <w:t xml:space="preserve">hålls. </w:t>
      </w:r>
      <w:bookmarkStart w:id="6872" w:name="_Hlk8811201"/>
      <w:r>
        <w:t>Paragrafen genomför delvis artiklarna 11.5 och 12.10 i andra tjänste</w:t>
      </w:r>
      <w:r w:rsidR="0026755C">
        <w:softHyphen/>
      </w:r>
      <w:r>
        <w:t>pensionsdirektivet. Paragrafen motsvarar 21 kap. 5 § FRL. Övervägan</w:t>
      </w:r>
      <w:r w:rsidR="0026755C">
        <w:softHyphen/>
      </w:r>
      <w:r>
        <w:t>dena finns i avsnitt 15.5.</w:t>
      </w:r>
    </w:p>
    <w:bookmarkEnd w:id="6872"/>
    <w:p w14:paraId="042E49E9" w14:textId="77777777" w:rsidR="0034465A" w:rsidRDefault="0034465A" w:rsidP="0034465A">
      <w:pPr>
        <w:pStyle w:val="Rubrik4utannumrering"/>
      </w:pPr>
      <w:r>
        <w:t>4 §</w:t>
      </w:r>
    </w:p>
    <w:p w14:paraId="7ED61CBF" w14:textId="77777777" w:rsidR="0034465A" w:rsidRDefault="0034465A" w:rsidP="0034465A">
      <w:pPr>
        <w:pStyle w:val="Brdtextmedindrag"/>
        <w:ind w:firstLine="0"/>
      </w:pPr>
      <w:r>
        <w:t>Paragrafen innehåller bestämmelser om rätt att överklaga Bolagsverkets beslut i ärenden om likvidation av tjänstepensionsföretag. Paragrafen mot</w:t>
      </w:r>
      <w:r>
        <w:softHyphen/>
        <w:t>svarar 21 kap. 6 § FRL. Övervägandena finns i avsnitt 15.5.</w:t>
      </w:r>
    </w:p>
    <w:p w14:paraId="7719D8EC" w14:textId="77777777" w:rsidR="0034465A" w:rsidRPr="00F53204" w:rsidRDefault="0034465A" w:rsidP="00AA5B6B">
      <w:pPr>
        <w:pStyle w:val="Rubrik4utannumrering"/>
      </w:pPr>
      <w:r w:rsidRPr="00F53204">
        <w:lastRenderedPageBreak/>
        <w:t>Ikraftträdande- och övergångsbestämmelser</w:t>
      </w:r>
    </w:p>
    <w:p w14:paraId="35A3DA95" w14:textId="77777777" w:rsidR="0034465A" w:rsidRDefault="0034465A" w:rsidP="001C3D5F">
      <w:pPr>
        <w:pStyle w:val="Brdtext"/>
      </w:pPr>
      <w:r>
        <w:t xml:space="preserve">Ikraftträdandebestämmelsen i </w:t>
      </w:r>
      <w:r>
        <w:rPr>
          <w:i/>
        </w:rPr>
        <w:t xml:space="preserve">punkt 1 </w:t>
      </w:r>
      <w:r>
        <w:t>genomför artikel 64 i andra tjänste</w:t>
      </w:r>
      <w:r>
        <w:softHyphen/>
        <w:t>pensionsdirektivet</w:t>
      </w:r>
      <w:r>
        <w:rPr>
          <w:i/>
        </w:rPr>
        <w:t xml:space="preserve"> </w:t>
      </w:r>
      <w:r>
        <w:t xml:space="preserve">och innebär att lagen träder i kraft den </w:t>
      </w:r>
      <w:r w:rsidRPr="00302690">
        <w:t>1</w:t>
      </w:r>
      <w:r>
        <w:t>5</w:t>
      </w:r>
      <w:r w:rsidRPr="00302690">
        <w:t> </w:t>
      </w:r>
      <w:r w:rsidRPr="000820FE">
        <w:t>december</w:t>
      </w:r>
      <w:r w:rsidRPr="00302690">
        <w:t xml:space="preserve"> 2019</w:t>
      </w:r>
      <w:r>
        <w:t xml:space="preserve">. </w:t>
      </w:r>
      <w:r w:rsidRPr="005165E3">
        <w:t>Lagen träder dock i kraft den 1 januari 2020 i fråga om 4 kap. 9 § som innehåller hänvisningar till vissa bestämmelser i försäkringsrörelse</w:t>
      </w:r>
      <w:r w:rsidRPr="005165E3">
        <w:softHyphen/>
        <w:t xml:space="preserve">lagen som föreslås i </w:t>
      </w:r>
      <w:r>
        <w:t xml:space="preserve">prop. 2018/19:124 </w:t>
      </w:r>
      <w:r w:rsidRPr="00674C6B">
        <w:t>En effektivare flytträtt av försäk</w:t>
      </w:r>
      <w:r>
        <w:softHyphen/>
      </w:r>
      <w:r w:rsidRPr="00674C6B">
        <w:t>ringssparande.</w:t>
      </w:r>
      <w:r w:rsidRPr="00DC3BB7">
        <w:t xml:space="preserve"> </w:t>
      </w:r>
      <w:r>
        <w:t>Övervägandena finns i avsnitt 16.1.</w:t>
      </w:r>
    </w:p>
    <w:p w14:paraId="6A0561EA" w14:textId="12DB47B9" w:rsidR="0034465A" w:rsidRDefault="0034465A" w:rsidP="0034465A">
      <w:pPr>
        <w:pStyle w:val="Brdtextmedindrag"/>
      </w:pPr>
      <w:r>
        <w:t xml:space="preserve">I förhållande till lagrådsremissens förslag har efter </w:t>
      </w:r>
      <w:r>
        <w:rPr>
          <w:i/>
        </w:rPr>
        <w:t xml:space="preserve">Lagrådets </w:t>
      </w:r>
      <w:r>
        <w:t>syn</w:t>
      </w:r>
      <w:r w:rsidR="00EC540C">
        <w:softHyphen/>
      </w:r>
      <w:r>
        <w:t>punkter ikraft</w:t>
      </w:r>
      <w:r>
        <w:softHyphen/>
        <w:t>trädandebestämmelsen om tillämpning av lagen i förhållande till de länder inom EES som inte är medlemsstater i EU tagits bort.</w:t>
      </w:r>
      <w:r w:rsidR="00EC540C">
        <w:t xml:space="preserve"> </w:t>
      </w:r>
      <w:r w:rsidRPr="001161BD">
        <w:t xml:space="preserve">Av </w:t>
      </w:r>
      <w:r w:rsidRPr="00842A40">
        <w:rPr>
          <w:i/>
        </w:rPr>
        <w:t>punkt 2</w:t>
      </w:r>
      <w:r w:rsidRPr="001161BD">
        <w:t xml:space="preserve"> f</w:t>
      </w:r>
      <w:r w:rsidR="00F53204">
        <w:t>öljer</w:t>
      </w:r>
      <w:r w:rsidRPr="001161BD">
        <w:t xml:space="preserve"> att </w:t>
      </w:r>
      <w:r>
        <w:t xml:space="preserve">ett tjänstepensionsföretag </w:t>
      </w:r>
      <w:r w:rsidRPr="00AA662B">
        <w:t>inte är skyldig</w:t>
      </w:r>
      <w:r>
        <w:t>t</w:t>
      </w:r>
      <w:r w:rsidRPr="00AA662B">
        <w:t xml:space="preserve"> att hålla någon </w:t>
      </w:r>
      <w:r>
        <w:t xml:space="preserve">sådan </w:t>
      </w:r>
      <w:r w:rsidRPr="00AA662B">
        <w:t xml:space="preserve">årlig redogörelse </w:t>
      </w:r>
      <w:r>
        <w:t xml:space="preserve">som avses i 6 kap. 19 § </w:t>
      </w:r>
      <w:r w:rsidRPr="00AA662B">
        <w:t xml:space="preserve">tillgänglig förrän 2020. </w:t>
      </w:r>
      <w:r w:rsidRPr="001161BD">
        <w:t xml:space="preserve">När under året en rapportering sker bestäms av </w:t>
      </w:r>
      <w:r>
        <w:t>vilken</w:t>
      </w:r>
      <w:r w:rsidRPr="001161BD">
        <w:t xml:space="preserve"> rapporterings</w:t>
      </w:r>
      <w:r w:rsidRPr="001161BD">
        <w:softHyphen/>
        <w:t xml:space="preserve">period </w:t>
      </w:r>
      <w:r>
        <w:t>tjänstepensions</w:t>
      </w:r>
      <w:r w:rsidRPr="001161BD">
        <w:t xml:space="preserve">företaget </w:t>
      </w:r>
      <w:r>
        <w:t>valt</w:t>
      </w:r>
      <w:r w:rsidRPr="001161BD">
        <w:t>.</w:t>
      </w:r>
      <w:r w:rsidRPr="000F0F5D">
        <w:t xml:space="preserve"> </w:t>
      </w:r>
      <w:r>
        <w:t>Övervägandena finns i avsnitt 16.2.</w:t>
      </w:r>
    </w:p>
    <w:p w14:paraId="6B8A3B67" w14:textId="77777777" w:rsidR="0034465A" w:rsidRDefault="0034465A" w:rsidP="0034465A">
      <w:pPr>
        <w:pStyle w:val="Brdtextmedindrag"/>
      </w:pPr>
      <w:r>
        <w:rPr>
          <w:i/>
        </w:rPr>
        <w:t>Punkt </w:t>
      </w:r>
      <w:r w:rsidRPr="00D90F36">
        <w:rPr>
          <w:i/>
        </w:rPr>
        <w:t>3</w:t>
      </w:r>
      <w:r>
        <w:t xml:space="preserve"> innehåller en övergångsbestämmelse som innebär att tjänste</w:t>
      </w:r>
      <w:r>
        <w:softHyphen/>
        <w:t>pensionsföretag trots förbudet mot främmande verksamhet i 4 kap. 5 § får driva verksamhet avseende försäkringar som inte är tjänste</w:t>
      </w:r>
      <w:r>
        <w:softHyphen/>
        <w:t>pensions</w:t>
      </w:r>
      <w:r>
        <w:softHyphen/>
        <w:t>försäkringar. Då krävs dock att försäkringsavtalen som den verksamheten avser ska ha ingåtts senast vid ikraftträdandet av lagen om tjänstepensions</w:t>
      </w:r>
      <w:r>
        <w:softHyphen/>
        <w:t>företag. Detta krav innebär att det endast är sådana försäkrings</w:t>
      </w:r>
      <w:r>
        <w:softHyphen/>
        <w:t>företag som omvandlas till tjänstepensionsföretag enligt 2 kap. 5 § och tjänstepen</w:t>
      </w:r>
      <w:r>
        <w:softHyphen/>
        <w:t xml:space="preserve">sionskassor som undantagsbestämmelsen kan bli tillämplig på. </w:t>
      </w:r>
    </w:p>
    <w:p w14:paraId="3115BFC0" w14:textId="77777777" w:rsidR="0034465A" w:rsidRPr="0012313E" w:rsidRDefault="0034465A" w:rsidP="0034465A">
      <w:pPr>
        <w:pStyle w:val="Brdtextmedindrag"/>
      </w:pPr>
      <w:r>
        <w:t>En ytterligare förut</w:t>
      </w:r>
      <w:r>
        <w:softHyphen/>
        <w:t xml:space="preserve">sättning är att </w:t>
      </w:r>
      <w:bookmarkStart w:id="6873" w:name="_Hlk1646670"/>
      <w:r>
        <w:t>verksamheten avseende försäkringar som inte är tjänstepensionsförsäkringar utgör en ringa andel av ett tjänste</w:t>
      </w:r>
      <w:r>
        <w:softHyphen/>
        <w:t xml:space="preserve">pensionsföretags verksamhet. Enligt andra stycket får regeringen eller den myndighet som regeringen bestämmer meddela föreskrifter om vad som avses med ringa andel. I föreskrifterna kan det klargöras hur den bedömningen ska göras och vilka omständigheter som ska vara avgörande för hur bedömningen utfaller. </w:t>
      </w:r>
      <w:bookmarkEnd w:id="6873"/>
      <w:r>
        <w:t>Övervägandena finns i avsnitt 16.5.</w:t>
      </w:r>
    </w:p>
    <w:p w14:paraId="2A6A00CB" w14:textId="77777777" w:rsidR="0034465A" w:rsidRPr="00E87EF4" w:rsidRDefault="0034465A" w:rsidP="00366706">
      <w:pPr>
        <w:pStyle w:val="Rubrik2"/>
      </w:pPr>
      <w:bookmarkStart w:id="6874" w:name="_Toc518396764"/>
      <w:bookmarkStart w:id="6875" w:name="_Toc518401075"/>
      <w:bookmarkStart w:id="6876" w:name="_Toc518401792"/>
      <w:bookmarkStart w:id="6877" w:name="_Toc518402031"/>
      <w:bookmarkStart w:id="6878" w:name="_Toc518463185"/>
      <w:bookmarkStart w:id="6879" w:name="_Toc518462881"/>
      <w:bookmarkStart w:id="6880" w:name="_Toc518463837"/>
      <w:bookmarkStart w:id="6881" w:name="_Toc518464212"/>
      <w:bookmarkStart w:id="6882" w:name="_Toc518464451"/>
      <w:bookmarkStart w:id="6883" w:name="_Toc518472890"/>
      <w:bookmarkStart w:id="6884" w:name="_Toc8059928"/>
      <w:bookmarkStart w:id="6885" w:name="_Toc8061638"/>
      <w:bookmarkStart w:id="6886" w:name="_Toc8062170"/>
      <w:bookmarkStart w:id="6887" w:name="_Toc8064638"/>
      <w:bookmarkStart w:id="6888" w:name="_Toc8391315"/>
      <w:bookmarkStart w:id="6889" w:name="_Toc8391581"/>
      <w:bookmarkStart w:id="6890" w:name="_Toc8644786"/>
      <w:bookmarkStart w:id="6891" w:name="_Toc8645318"/>
      <w:bookmarkStart w:id="6892" w:name="_Toc8817799"/>
      <w:bookmarkStart w:id="6893" w:name="_Toc8818371"/>
      <w:bookmarkStart w:id="6894" w:name="_Toc8825740"/>
      <w:bookmarkStart w:id="6895" w:name="_Toc8831837"/>
      <w:bookmarkStart w:id="6896" w:name="_Toc8832746"/>
      <w:bookmarkStart w:id="6897" w:name="_Toc11153208"/>
      <w:bookmarkStart w:id="6898" w:name="_Toc11161129"/>
      <w:bookmarkStart w:id="6899" w:name="_Toc11167065"/>
      <w:bookmarkStart w:id="6900" w:name="_Toc11167601"/>
      <w:bookmarkStart w:id="6901" w:name="_Toc11169038"/>
      <w:bookmarkStart w:id="6902" w:name="_Toc11845991"/>
      <w:bookmarkStart w:id="6903" w:name="_Toc12611790"/>
      <w:bookmarkStart w:id="6904" w:name="_Toc12625057"/>
      <w:bookmarkStart w:id="6905" w:name="_Toc12627546"/>
      <w:bookmarkStart w:id="6906" w:name="_Toc12630436"/>
      <w:bookmarkStart w:id="6907" w:name="_Toc12632931"/>
      <w:bookmarkStart w:id="6908" w:name="_Toc17903003"/>
      <w:r w:rsidRPr="00366706">
        <w:t>Förslaget</w:t>
      </w:r>
      <w:r w:rsidRPr="00E87EF4">
        <w:t xml:space="preserve"> till lag om ändring i </w:t>
      </w:r>
      <w:bookmarkStart w:id="6909" w:name="_Hlk3969856"/>
      <w:r w:rsidRPr="006B7A9B">
        <w:t>lagen</w:t>
      </w:r>
      <w:r w:rsidRPr="00E87EF4">
        <w:t xml:space="preserve"> (1967:531) om tryggande av pensionsutfästelse </w:t>
      </w:r>
      <w:bookmarkEnd w:id="6909"/>
      <w:r w:rsidRPr="00E87EF4">
        <w:t>m.m.</w:t>
      </w:r>
      <w:bookmarkEnd w:id="6874"/>
      <w:bookmarkEnd w:id="6875"/>
      <w:bookmarkEnd w:id="6876"/>
      <w:bookmarkEnd w:id="6877"/>
      <w:bookmarkEnd w:id="6878"/>
      <w:bookmarkEnd w:id="6879"/>
      <w:bookmarkEnd w:id="6880"/>
      <w:bookmarkEnd w:id="6881"/>
      <w:bookmarkEnd w:id="6882"/>
      <w:bookmarkEnd w:id="6883"/>
      <w:bookmarkEnd w:id="6884"/>
      <w:bookmarkEnd w:id="6885"/>
      <w:bookmarkEnd w:id="6886"/>
      <w:bookmarkEnd w:id="6887"/>
      <w:bookmarkEnd w:id="6888"/>
      <w:bookmarkEnd w:id="6889"/>
      <w:bookmarkEnd w:id="6890"/>
      <w:bookmarkEnd w:id="6891"/>
      <w:bookmarkEnd w:id="6892"/>
      <w:bookmarkEnd w:id="6893"/>
      <w:bookmarkEnd w:id="6894"/>
      <w:bookmarkEnd w:id="6895"/>
      <w:bookmarkEnd w:id="6896"/>
      <w:bookmarkEnd w:id="6897"/>
      <w:bookmarkEnd w:id="6898"/>
      <w:bookmarkEnd w:id="6899"/>
      <w:bookmarkEnd w:id="6900"/>
      <w:bookmarkEnd w:id="6901"/>
      <w:bookmarkEnd w:id="6902"/>
      <w:bookmarkEnd w:id="6903"/>
      <w:bookmarkEnd w:id="6904"/>
      <w:bookmarkEnd w:id="6905"/>
      <w:bookmarkEnd w:id="6906"/>
      <w:bookmarkEnd w:id="6907"/>
      <w:bookmarkEnd w:id="6908"/>
    </w:p>
    <w:p w14:paraId="3FAD2FA2" w14:textId="77777777" w:rsidR="0034465A" w:rsidRPr="00E87EF4" w:rsidRDefault="0034465A" w:rsidP="0034465A">
      <w:pPr>
        <w:pStyle w:val="Rubrik4utannumrering"/>
        <w:spacing w:before="0"/>
      </w:pPr>
      <w:r w:rsidRPr="00E87EF4">
        <w:t>5</w:t>
      </w:r>
      <w:r>
        <w:t> §</w:t>
      </w:r>
    </w:p>
    <w:p w14:paraId="7209230E" w14:textId="77777777" w:rsidR="0034465A" w:rsidRDefault="0034465A" w:rsidP="0034465A">
      <w:pPr>
        <w:pStyle w:val="Brdtextmedindrag"/>
        <w:ind w:firstLine="0"/>
      </w:pPr>
      <w:r>
        <w:t>Paragrafen innehåller bestämmelser om arbetsgivares skuldföring av pensionsutfästelser genom kontoavsättning i balansräkningen. Överväg</w:t>
      </w:r>
      <w:r>
        <w:softHyphen/>
        <w:t>andena finns i avsnitt 15.6.</w:t>
      </w:r>
    </w:p>
    <w:p w14:paraId="6392BBAE" w14:textId="22168A2A" w:rsidR="0034465A" w:rsidRDefault="00892441" w:rsidP="0034465A">
      <w:pPr>
        <w:pStyle w:val="Brdtextmedindrag"/>
      </w:pPr>
      <w:r>
        <w:t>Paragrafen</w:t>
      </w:r>
      <w:r w:rsidR="0034465A">
        <w:t xml:space="preserve"> rör en arbetsgivares tryggande av tjänstepension genom kontotryggande. Ett</w:t>
      </w:r>
      <w:r w:rsidR="0034465A" w:rsidRPr="00E87EF4">
        <w:t xml:space="preserve"> </w:t>
      </w:r>
      <w:r w:rsidR="0034465A">
        <w:t xml:space="preserve">tjänstepensionsföretag </w:t>
      </w:r>
      <w:r w:rsidR="0034465A" w:rsidRPr="00E87EF4">
        <w:t>kan vara arbetsgivare</w:t>
      </w:r>
      <w:r w:rsidR="0034465A">
        <w:t xml:space="preserve"> och får </w:t>
      </w:r>
      <w:r w:rsidR="0034465A" w:rsidRPr="00617935">
        <w:t xml:space="preserve">som </w:t>
      </w:r>
      <w:r w:rsidR="0034465A">
        <w:t xml:space="preserve">en </w:t>
      </w:r>
      <w:r w:rsidR="0034465A" w:rsidRPr="00617935">
        <w:t xml:space="preserve">skuld i balansräkningen under rubriken Avsatt till pensioner </w:t>
      </w:r>
      <w:r w:rsidR="0034465A">
        <w:t>ta upp</w:t>
      </w:r>
      <w:r w:rsidR="0034465A" w:rsidRPr="00617935">
        <w:t xml:space="preserve"> vad </w:t>
      </w:r>
      <w:r w:rsidR="0034465A">
        <w:t xml:space="preserve">arbetsgivaren </w:t>
      </w:r>
      <w:r w:rsidR="0034465A" w:rsidRPr="00617935">
        <w:t xml:space="preserve">enligt </w:t>
      </w:r>
      <w:r w:rsidR="0034465A">
        <w:t xml:space="preserve">en </w:t>
      </w:r>
      <w:r w:rsidR="0034465A" w:rsidRPr="00617935">
        <w:t xml:space="preserve">allmän pensionsplan </w:t>
      </w:r>
      <w:r w:rsidR="0034465A">
        <w:t xml:space="preserve">har </w:t>
      </w:r>
      <w:r w:rsidR="0034465A" w:rsidRPr="00617935">
        <w:t>åtagit sig att redovisa under denna rubrik.</w:t>
      </w:r>
      <w:r w:rsidR="0034465A">
        <w:t xml:space="preserve"> I </w:t>
      </w:r>
      <w:r w:rsidR="0034465A" w:rsidRPr="00CC2347">
        <w:rPr>
          <w:i/>
        </w:rPr>
        <w:t>andra stycket</w:t>
      </w:r>
      <w:r w:rsidR="0034465A">
        <w:t xml:space="preserve"> görs ett tillägg som innebär att</w:t>
      </w:r>
      <w:r w:rsidR="0034465A" w:rsidRPr="00E87EF4">
        <w:t xml:space="preserve"> bestäm</w:t>
      </w:r>
      <w:r w:rsidR="0034465A">
        <w:softHyphen/>
      </w:r>
      <w:r w:rsidR="0034465A" w:rsidRPr="00E87EF4">
        <w:t>melser</w:t>
      </w:r>
      <w:r w:rsidR="0034465A">
        <w:t>na</w:t>
      </w:r>
      <w:r w:rsidR="0034465A" w:rsidRPr="00E87EF4">
        <w:t xml:space="preserve"> om vad arbetsgivare får redovisa som avsatt till pensioner även </w:t>
      </w:r>
      <w:r w:rsidR="0034465A">
        <w:t>gäller för ömsesidiga tjänstepensionsbolag och tjänste</w:t>
      </w:r>
      <w:r w:rsidR="0034465A">
        <w:softHyphen/>
        <w:t>pensionsföreningar. Tjänstepensionsaktiebolag omfattas av bestämmel</w:t>
      </w:r>
      <w:r w:rsidR="0034465A">
        <w:softHyphen/>
        <w:t>serna genom begreppet aktiebolag. Detta innebär att tjänste</w:t>
      </w:r>
      <w:r w:rsidR="0034465A">
        <w:softHyphen/>
        <w:t>pensions</w:t>
      </w:r>
      <w:r w:rsidR="0034465A">
        <w:softHyphen/>
        <w:t>företag, dvs. tjänstepensions</w:t>
      </w:r>
      <w:r w:rsidR="00593F2A">
        <w:softHyphen/>
      </w:r>
      <w:r w:rsidR="0034465A">
        <w:t>aktiebolag, ömsesidiga tjänstepen</w:t>
      </w:r>
      <w:r w:rsidR="0034465A">
        <w:softHyphen/>
        <w:t>sions</w:t>
      </w:r>
      <w:r w:rsidR="0034465A">
        <w:softHyphen/>
        <w:t>bolag och tjänstepensions</w:t>
      </w:r>
      <w:r w:rsidR="00593F2A">
        <w:softHyphen/>
      </w:r>
      <w:r w:rsidR="0034465A">
        <w:t xml:space="preserve">föreningar, behandlas på samma sätt som </w:t>
      </w:r>
      <w:r w:rsidR="0034465A">
        <w:rPr>
          <w:spacing w:val="-4"/>
        </w:rPr>
        <w:t>aktiebolag, ömsesidiga försäk</w:t>
      </w:r>
      <w:r w:rsidR="0034465A" w:rsidRPr="006E1500">
        <w:rPr>
          <w:spacing w:val="-4"/>
        </w:rPr>
        <w:t>ringsbolag, ekonomisk</w:t>
      </w:r>
      <w:r w:rsidR="0034465A">
        <w:rPr>
          <w:spacing w:val="-4"/>
        </w:rPr>
        <w:t>a</w:t>
      </w:r>
      <w:r w:rsidR="0034465A" w:rsidRPr="006E1500">
        <w:rPr>
          <w:spacing w:val="-4"/>
        </w:rPr>
        <w:t xml:space="preserve"> förening</w:t>
      </w:r>
      <w:r w:rsidR="0034465A">
        <w:rPr>
          <w:spacing w:val="-4"/>
        </w:rPr>
        <w:t>ar</w:t>
      </w:r>
      <w:r w:rsidR="0034465A" w:rsidRPr="006E1500">
        <w:rPr>
          <w:spacing w:val="-4"/>
        </w:rPr>
        <w:t xml:space="preserve"> och sparbank</w:t>
      </w:r>
      <w:r w:rsidR="0034465A">
        <w:rPr>
          <w:spacing w:val="-4"/>
        </w:rPr>
        <w:t>er.</w:t>
      </w:r>
      <w:r w:rsidR="0034465A">
        <w:t xml:space="preserve"> I</w:t>
      </w:r>
      <w:r w:rsidR="00DB7AEA">
        <w:t> </w:t>
      </w:r>
      <w:r w:rsidR="0034465A" w:rsidRPr="007F5165">
        <w:t xml:space="preserve">stycket </w:t>
      </w:r>
      <w:r w:rsidR="0034465A">
        <w:t xml:space="preserve">görs även </w:t>
      </w:r>
      <w:r w:rsidR="0034465A">
        <w:lastRenderedPageBreak/>
        <w:t>ett tillägg som innebär att försäkrings</w:t>
      </w:r>
      <w:r w:rsidR="0034465A">
        <w:softHyphen/>
        <w:t>föreningar, i</w:t>
      </w:r>
      <w:r w:rsidR="00DB7AEA">
        <w:t> </w:t>
      </w:r>
      <w:r w:rsidR="0034465A">
        <w:t>likhet med övriga typer av försäkringsföretag, försäkrings</w:t>
      </w:r>
      <w:r w:rsidR="0034465A">
        <w:softHyphen/>
        <w:t>aktiebolag och ömse</w:t>
      </w:r>
      <w:r w:rsidR="0034465A">
        <w:softHyphen/>
        <w:t>sidiga försäkrings</w:t>
      </w:r>
      <w:r w:rsidR="00DB7AEA">
        <w:softHyphen/>
      </w:r>
      <w:r w:rsidR="0034465A">
        <w:t>bolag, omfattas av bestämmelserna.</w:t>
      </w:r>
    </w:p>
    <w:p w14:paraId="0F36FC1F" w14:textId="77777777" w:rsidR="0034465A" w:rsidRPr="000A431B" w:rsidRDefault="0034465A" w:rsidP="0034465A">
      <w:pPr>
        <w:pStyle w:val="Brdtextmedindrag"/>
      </w:pPr>
      <w:r>
        <w:t>Övriga ändringar i paragrafen är språkliga</w:t>
      </w:r>
      <w:r w:rsidRPr="000A431B">
        <w:t>.</w:t>
      </w:r>
    </w:p>
    <w:p w14:paraId="4B72F90B" w14:textId="77777777" w:rsidR="0034465A" w:rsidRDefault="0034465A" w:rsidP="00366706">
      <w:pPr>
        <w:pStyle w:val="Rubrik2"/>
      </w:pPr>
      <w:bookmarkStart w:id="6910" w:name="_Toc518396765"/>
      <w:bookmarkStart w:id="6911" w:name="_Toc518401076"/>
      <w:bookmarkStart w:id="6912" w:name="_Toc518401793"/>
      <w:bookmarkStart w:id="6913" w:name="_Toc518402032"/>
      <w:bookmarkStart w:id="6914" w:name="_Toc518463186"/>
      <w:bookmarkStart w:id="6915" w:name="_Toc518462882"/>
      <w:bookmarkStart w:id="6916" w:name="_Toc518463838"/>
      <w:bookmarkStart w:id="6917" w:name="_Toc518464213"/>
      <w:bookmarkStart w:id="6918" w:name="_Toc518464452"/>
      <w:bookmarkStart w:id="6919" w:name="_Toc518472891"/>
      <w:bookmarkStart w:id="6920" w:name="_Toc8059929"/>
      <w:bookmarkStart w:id="6921" w:name="_Toc8061639"/>
      <w:bookmarkStart w:id="6922" w:name="_Toc8062171"/>
      <w:bookmarkStart w:id="6923" w:name="_Toc8064639"/>
      <w:bookmarkStart w:id="6924" w:name="_Toc8391316"/>
      <w:bookmarkStart w:id="6925" w:name="_Toc8391582"/>
      <w:bookmarkStart w:id="6926" w:name="_Toc8644787"/>
      <w:bookmarkStart w:id="6927" w:name="_Toc8645319"/>
      <w:bookmarkStart w:id="6928" w:name="_Toc8817800"/>
      <w:bookmarkStart w:id="6929" w:name="_Toc8818372"/>
      <w:bookmarkStart w:id="6930" w:name="_Toc8825741"/>
      <w:bookmarkStart w:id="6931" w:name="_Toc8831838"/>
      <w:bookmarkStart w:id="6932" w:name="_Toc8832747"/>
      <w:bookmarkStart w:id="6933" w:name="_Toc11153209"/>
      <w:bookmarkStart w:id="6934" w:name="_Toc11161130"/>
      <w:bookmarkStart w:id="6935" w:name="_Toc11167066"/>
      <w:bookmarkStart w:id="6936" w:name="_Toc11167602"/>
      <w:bookmarkStart w:id="6937" w:name="_Toc11169039"/>
      <w:bookmarkStart w:id="6938" w:name="_Toc11845992"/>
      <w:bookmarkStart w:id="6939" w:name="_Toc12611791"/>
      <w:bookmarkStart w:id="6940" w:name="_Toc12625058"/>
      <w:bookmarkStart w:id="6941" w:name="_Toc12627547"/>
      <w:bookmarkStart w:id="6942" w:name="_Toc12630437"/>
      <w:bookmarkStart w:id="6943" w:name="_Toc12632932"/>
      <w:bookmarkStart w:id="6944" w:name="_Toc17903004"/>
      <w:r>
        <w:t xml:space="preserve">Förslaget till lag om ändring i </w:t>
      </w:r>
      <w:bookmarkStart w:id="6945" w:name="_Hlk514859055"/>
      <w:r>
        <w:t>förmånsrättslagen</w:t>
      </w:r>
      <w:bookmarkEnd w:id="6945"/>
      <w:r>
        <w:t xml:space="preserve"> (1970:979)</w:t>
      </w:r>
      <w:bookmarkEnd w:id="6910"/>
      <w:bookmarkEnd w:id="6911"/>
      <w:bookmarkEnd w:id="6912"/>
      <w:bookmarkEnd w:id="6913"/>
      <w:bookmarkEnd w:id="6914"/>
      <w:bookmarkEnd w:id="6915"/>
      <w:bookmarkEnd w:id="6916"/>
      <w:bookmarkEnd w:id="6917"/>
      <w:bookmarkEnd w:id="6918"/>
      <w:bookmarkEnd w:id="6919"/>
      <w:bookmarkEnd w:id="6920"/>
      <w:bookmarkEnd w:id="6921"/>
      <w:bookmarkEnd w:id="6922"/>
      <w:bookmarkEnd w:id="6923"/>
      <w:bookmarkEnd w:id="6924"/>
      <w:bookmarkEnd w:id="6925"/>
      <w:bookmarkEnd w:id="6926"/>
      <w:bookmarkEnd w:id="6927"/>
      <w:bookmarkEnd w:id="6928"/>
      <w:bookmarkEnd w:id="6929"/>
      <w:bookmarkEnd w:id="6930"/>
      <w:bookmarkEnd w:id="6931"/>
      <w:bookmarkEnd w:id="6932"/>
      <w:bookmarkEnd w:id="6933"/>
      <w:bookmarkEnd w:id="6934"/>
      <w:bookmarkEnd w:id="6935"/>
      <w:bookmarkEnd w:id="6936"/>
      <w:bookmarkEnd w:id="6937"/>
      <w:bookmarkEnd w:id="6938"/>
      <w:bookmarkEnd w:id="6939"/>
      <w:bookmarkEnd w:id="6940"/>
      <w:bookmarkEnd w:id="6941"/>
      <w:bookmarkEnd w:id="6942"/>
      <w:bookmarkEnd w:id="6943"/>
      <w:bookmarkEnd w:id="6944"/>
    </w:p>
    <w:p w14:paraId="14C8F54A" w14:textId="77777777" w:rsidR="0034465A" w:rsidRDefault="0034465A" w:rsidP="0034465A">
      <w:pPr>
        <w:pStyle w:val="Rubrik4utannumrering"/>
        <w:spacing w:before="0"/>
      </w:pPr>
      <w:r>
        <w:t>4 a §</w:t>
      </w:r>
    </w:p>
    <w:p w14:paraId="7C76C6A2" w14:textId="77777777" w:rsidR="0034465A" w:rsidRDefault="0034465A" w:rsidP="0034465A">
      <w:pPr>
        <w:pStyle w:val="Brdtext"/>
      </w:pPr>
      <w:r>
        <w:t>Paragrafen innehåller bestämmelser om förmånsrätt för fordringar på försäkringsgivare. Övervägandena finns i avsnitt 8.3.6.</w:t>
      </w:r>
    </w:p>
    <w:p w14:paraId="73AF423D" w14:textId="55BF38F9" w:rsidR="0034465A" w:rsidRPr="00F610E2" w:rsidRDefault="0034465A" w:rsidP="0034465A">
      <w:pPr>
        <w:pStyle w:val="Brdtextmedindrag"/>
      </w:pPr>
      <w:r w:rsidRPr="00037840">
        <w:t>Förmånsrätt följer med försäkringstagares och andra ersättnings</w:t>
      </w:r>
      <w:r>
        <w:softHyphen/>
      </w:r>
      <w:r w:rsidRPr="00037840">
        <w:t>berättigades fordran hos försäkringsgivare i den egendom och i den omfattning som anges i 6</w:t>
      </w:r>
      <w:r>
        <w:t> </w:t>
      </w:r>
      <w:r w:rsidRPr="00037840">
        <w:t>kap. 13</w:t>
      </w:r>
      <w:r>
        <w:t> </w:t>
      </w:r>
      <w:r w:rsidRPr="00037840">
        <w:t>§ försäkringsrörelselagen och 5</w:t>
      </w:r>
      <w:r>
        <w:t> </w:t>
      </w:r>
      <w:r w:rsidRPr="00037840">
        <w:t>kap. 11</w:t>
      </w:r>
      <w:r>
        <w:t> </w:t>
      </w:r>
      <w:r w:rsidRPr="00037840">
        <w:t>§ lagen (1998:293) om utländska försäkringsgivares och tjänstepen</w:t>
      </w:r>
      <w:r>
        <w:softHyphen/>
      </w:r>
      <w:r w:rsidRPr="00037840">
        <w:t>sions</w:t>
      </w:r>
      <w:r>
        <w:softHyphen/>
      </w:r>
      <w:r w:rsidRPr="00037840">
        <w:t>instituts verksamhet i Sverige</w:t>
      </w:r>
      <w:r>
        <w:t>. I paragrafen görs ett tillägg för tjänste</w:t>
      </w:r>
      <w:r>
        <w:softHyphen/>
        <w:t>pen</w:t>
      </w:r>
      <w:r>
        <w:softHyphen/>
        <w:t>sionsföretag. F</w:t>
      </w:r>
      <w:r w:rsidRPr="00037840">
        <w:t>örsäkringstagare</w:t>
      </w:r>
      <w:r>
        <w:t>s</w:t>
      </w:r>
      <w:r w:rsidRPr="00037840">
        <w:t xml:space="preserve"> och andra ersättnings</w:t>
      </w:r>
      <w:r>
        <w:softHyphen/>
      </w:r>
      <w:r w:rsidRPr="00037840">
        <w:t>berättigade</w:t>
      </w:r>
      <w:r>
        <w:t>s fordran hos tjänstepensionsföretag kommer därmed att behandlas på samma sätt som om de i stället hade haft en fordran hos en försäkrings</w:t>
      </w:r>
      <w:r>
        <w:softHyphen/>
        <w:t>givare eller en utländsk försäkringsgivare som driver verksamhet i Sverige. Förmånsrätt följer i och med detta med fordran på ett tjänstepen</w:t>
      </w:r>
      <w:r>
        <w:softHyphen/>
        <w:t>sionsföretag i den egendom och i den omfattning som anges i 6 kap. 17 § den nya lagen om tjänste</w:t>
      </w:r>
      <w:r>
        <w:softHyphen/>
        <w:t xml:space="preserve">pensionsföretag. </w:t>
      </w:r>
    </w:p>
    <w:p w14:paraId="258D1513" w14:textId="77777777" w:rsidR="0034465A" w:rsidRDefault="0034465A" w:rsidP="00366706">
      <w:pPr>
        <w:pStyle w:val="Rubrik2"/>
      </w:pPr>
      <w:bookmarkStart w:id="6946" w:name="_Toc518396766"/>
      <w:bookmarkStart w:id="6947" w:name="_Toc518401077"/>
      <w:bookmarkStart w:id="6948" w:name="_Toc518401794"/>
      <w:bookmarkStart w:id="6949" w:name="_Toc518402033"/>
      <w:bookmarkStart w:id="6950" w:name="_Toc518463187"/>
      <w:bookmarkStart w:id="6951" w:name="_Toc518462883"/>
      <w:bookmarkStart w:id="6952" w:name="_Toc518463839"/>
      <w:bookmarkStart w:id="6953" w:name="_Toc518464214"/>
      <w:bookmarkStart w:id="6954" w:name="_Toc518464453"/>
      <w:bookmarkStart w:id="6955" w:name="_Toc518472892"/>
      <w:bookmarkStart w:id="6956" w:name="_Toc8059930"/>
      <w:bookmarkStart w:id="6957" w:name="_Toc8061640"/>
      <w:bookmarkStart w:id="6958" w:name="_Toc8062172"/>
      <w:bookmarkStart w:id="6959" w:name="_Toc8064640"/>
      <w:bookmarkStart w:id="6960" w:name="_Toc8391317"/>
      <w:bookmarkStart w:id="6961" w:name="_Toc8391583"/>
      <w:bookmarkStart w:id="6962" w:name="_Toc8644788"/>
      <w:bookmarkStart w:id="6963" w:name="_Toc8645320"/>
      <w:bookmarkStart w:id="6964" w:name="_Toc8817801"/>
      <w:bookmarkStart w:id="6965" w:name="_Toc8818373"/>
      <w:bookmarkStart w:id="6966" w:name="_Toc8825742"/>
      <w:bookmarkStart w:id="6967" w:name="_Toc8831839"/>
      <w:bookmarkStart w:id="6968" w:name="_Toc8832748"/>
      <w:bookmarkStart w:id="6969" w:name="_Toc11153210"/>
      <w:bookmarkStart w:id="6970" w:name="_Toc11161131"/>
      <w:bookmarkStart w:id="6971" w:name="_Toc11167067"/>
      <w:bookmarkStart w:id="6972" w:name="_Toc11167603"/>
      <w:bookmarkStart w:id="6973" w:name="_Toc11169040"/>
      <w:bookmarkStart w:id="6974" w:name="_Toc11845993"/>
      <w:bookmarkStart w:id="6975" w:name="_Toc12611792"/>
      <w:bookmarkStart w:id="6976" w:name="_Toc12625059"/>
      <w:bookmarkStart w:id="6977" w:name="_Toc12627548"/>
      <w:bookmarkStart w:id="6978" w:name="_Toc12630438"/>
      <w:bookmarkStart w:id="6979" w:name="_Toc12632933"/>
      <w:bookmarkStart w:id="6980" w:name="_Toc17903005"/>
      <w:r>
        <w:t xml:space="preserve">Förslaget till lag om ändring i </w:t>
      </w:r>
      <w:bookmarkStart w:id="6981" w:name="_Hlk514857338"/>
      <w:r>
        <w:t>konkurslagen (1987:672)</w:t>
      </w:r>
      <w:bookmarkEnd w:id="6946"/>
      <w:bookmarkEnd w:id="6947"/>
      <w:bookmarkEnd w:id="6948"/>
      <w:bookmarkEnd w:id="6949"/>
      <w:bookmarkEnd w:id="6950"/>
      <w:bookmarkEnd w:id="6951"/>
      <w:bookmarkEnd w:id="6952"/>
      <w:bookmarkEnd w:id="6953"/>
      <w:bookmarkEnd w:id="6954"/>
      <w:bookmarkEnd w:id="6955"/>
      <w:bookmarkEnd w:id="6956"/>
      <w:bookmarkEnd w:id="6957"/>
      <w:bookmarkEnd w:id="6958"/>
      <w:bookmarkEnd w:id="6959"/>
      <w:bookmarkEnd w:id="6960"/>
      <w:bookmarkEnd w:id="6961"/>
      <w:bookmarkEnd w:id="6962"/>
      <w:bookmarkEnd w:id="6963"/>
      <w:bookmarkEnd w:id="6964"/>
      <w:bookmarkEnd w:id="6965"/>
      <w:bookmarkEnd w:id="6966"/>
      <w:bookmarkEnd w:id="6967"/>
      <w:bookmarkEnd w:id="6968"/>
      <w:bookmarkEnd w:id="6969"/>
      <w:bookmarkEnd w:id="6970"/>
      <w:bookmarkEnd w:id="6971"/>
      <w:bookmarkEnd w:id="6972"/>
      <w:bookmarkEnd w:id="6973"/>
      <w:bookmarkEnd w:id="6974"/>
      <w:bookmarkEnd w:id="6975"/>
      <w:bookmarkEnd w:id="6976"/>
      <w:bookmarkEnd w:id="6977"/>
      <w:bookmarkEnd w:id="6978"/>
      <w:bookmarkEnd w:id="6979"/>
      <w:bookmarkEnd w:id="6980"/>
      <w:bookmarkEnd w:id="6981"/>
    </w:p>
    <w:p w14:paraId="306E3792" w14:textId="77777777" w:rsidR="0034465A" w:rsidRDefault="0034465A" w:rsidP="0034465A">
      <w:pPr>
        <w:pStyle w:val="Rubrik4utannumrering"/>
        <w:spacing w:before="0"/>
      </w:pPr>
      <w:r>
        <w:t>7 kap. 13 §</w:t>
      </w:r>
    </w:p>
    <w:p w14:paraId="0F56A253" w14:textId="77777777" w:rsidR="0034465A" w:rsidRPr="006E1236" w:rsidRDefault="0034465A" w:rsidP="0034465A">
      <w:pPr>
        <w:pStyle w:val="Brdtext"/>
      </w:pPr>
      <w:r>
        <w:rPr>
          <w:spacing w:val="-2"/>
        </w:rPr>
        <w:t>P</w:t>
      </w:r>
      <w:r w:rsidRPr="0021103C">
        <w:rPr>
          <w:spacing w:val="-2"/>
        </w:rPr>
        <w:t>ar</w:t>
      </w:r>
      <w:r>
        <w:rPr>
          <w:spacing w:val="-2"/>
        </w:rPr>
        <w:t>a</w:t>
      </w:r>
      <w:r w:rsidRPr="0021103C">
        <w:rPr>
          <w:spacing w:val="-2"/>
        </w:rPr>
        <w:t xml:space="preserve">grafen </w:t>
      </w:r>
      <w:r>
        <w:rPr>
          <w:spacing w:val="-2"/>
        </w:rPr>
        <w:t>innehåller bestämmelser om bouppteckning. Övervägandena finns i avsnitt 15.6.</w:t>
      </w:r>
    </w:p>
    <w:p w14:paraId="099E0C2B" w14:textId="77777777" w:rsidR="0034465A" w:rsidRDefault="0034465A" w:rsidP="0034465A">
      <w:pPr>
        <w:pStyle w:val="Brdtextmedindrag"/>
      </w:pPr>
      <w:r w:rsidRPr="000811CE">
        <w:t xml:space="preserve">I </w:t>
      </w:r>
      <w:r>
        <w:rPr>
          <w:i/>
        </w:rPr>
        <w:t>s</w:t>
      </w:r>
      <w:r w:rsidRPr="004E004F">
        <w:rPr>
          <w:i/>
        </w:rPr>
        <w:t>jätte stycket</w:t>
      </w:r>
      <w:r w:rsidRPr="004E004F">
        <w:t xml:space="preserve"> </w:t>
      </w:r>
      <w:r>
        <w:t>finns bestämmelser om att</w:t>
      </w:r>
      <w:r w:rsidRPr="006C278B">
        <w:t xml:space="preserve">, </w:t>
      </w:r>
      <w:r>
        <w:t>f</w:t>
      </w:r>
      <w:r w:rsidRPr="006C278B">
        <w:t xml:space="preserve">örvaltaren så snart som möjligt och senast en vecka från beslutet om bevakningsförfarandet </w:t>
      </w:r>
      <w:r w:rsidRPr="006E1236">
        <w:t>ska</w:t>
      </w:r>
      <w:r w:rsidRPr="006C278B">
        <w:t xml:space="preserve"> skicka en förteckning över borgenärerna med uppgift om varje borgenärs postadress till rätten och tillsynsmyndigheten</w:t>
      </w:r>
      <w:r w:rsidRPr="00F55151">
        <w:t xml:space="preserve"> </w:t>
      </w:r>
      <w:r>
        <w:t>när ett bevakningsförfarande s</w:t>
      </w:r>
      <w:r w:rsidRPr="006C278B">
        <w:t>ka äga rum och om någon bouppteckning ännu inte har getts in till rätten.</w:t>
      </w:r>
      <w:r>
        <w:t xml:space="preserve"> I bestämmelsen görs ett tillägg för tjänstepensionsföretag. </w:t>
      </w:r>
      <w:r w:rsidRPr="006C278B">
        <w:t>I ett tjänste</w:t>
      </w:r>
      <w:r>
        <w:softHyphen/>
      </w:r>
      <w:r w:rsidRPr="006C278B">
        <w:t>pensionsföretags konkurs ska</w:t>
      </w:r>
      <w:r>
        <w:t>,</w:t>
      </w:r>
      <w:r w:rsidRPr="006C278B">
        <w:t xml:space="preserve"> på </w:t>
      </w:r>
      <w:r>
        <w:t>samma sätt som för ett livförsäkrings</w:t>
      </w:r>
      <w:r>
        <w:softHyphen/>
        <w:t xml:space="preserve">bolags, </w:t>
      </w:r>
      <w:r w:rsidRPr="006C278B">
        <w:t>bifogas uppgift om försäkringstagarna och deras fordringar.</w:t>
      </w:r>
    </w:p>
    <w:p w14:paraId="0F458213" w14:textId="77777777" w:rsidR="0034465A" w:rsidRDefault="0034465A" w:rsidP="0034465A">
      <w:pPr>
        <w:pStyle w:val="Brdtextmedindrag"/>
      </w:pPr>
      <w:r>
        <w:t>Övriga ändringar i paragrafen är språkliga.</w:t>
      </w:r>
    </w:p>
    <w:p w14:paraId="789BCC12" w14:textId="77777777" w:rsidR="0034465A" w:rsidRPr="00EB5FBF" w:rsidRDefault="0034465A" w:rsidP="0034465A">
      <w:pPr>
        <w:pStyle w:val="Rubrik4utannumrering"/>
      </w:pPr>
      <w:r w:rsidRPr="00EB5FBF">
        <w:t>8 kap. 7 §</w:t>
      </w:r>
    </w:p>
    <w:p w14:paraId="0BF0BF16" w14:textId="77777777" w:rsidR="0034465A" w:rsidRPr="006B7A9B" w:rsidRDefault="0034465A" w:rsidP="0034465A">
      <w:pPr>
        <w:pStyle w:val="Brdtextmedindrag"/>
        <w:ind w:firstLine="0"/>
      </w:pPr>
      <w:r>
        <w:rPr>
          <w:spacing w:val="-2"/>
        </w:rPr>
        <w:t>Paragrafen innehåller bestämmelser om försäljning av lös egendom. Över</w:t>
      </w:r>
      <w:r>
        <w:rPr>
          <w:spacing w:val="-2"/>
        </w:rPr>
        <w:softHyphen/>
        <w:t>vägandena finns i avsnitt 15.6.</w:t>
      </w:r>
    </w:p>
    <w:p w14:paraId="2DDF5BE0" w14:textId="77777777" w:rsidR="0034465A" w:rsidRDefault="0034465A" w:rsidP="0034465A">
      <w:pPr>
        <w:pStyle w:val="Brdtextmedindrag"/>
      </w:pPr>
      <w:r w:rsidRPr="00656D35">
        <w:t xml:space="preserve">I </w:t>
      </w:r>
      <w:r w:rsidRPr="00656D35">
        <w:rPr>
          <w:i/>
        </w:rPr>
        <w:t>fjärde stycket</w:t>
      </w:r>
      <w:r w:rsidRPr="00656D35">
        <w:t xml:space="preserve"> </w:t>
      </w:r>
      <w:r>
        <w:t xml:space="preserve">görs ett tillägg för bestämmelserna i den nya lagen om tjänstepensionsföretag. Särskilda bestämmelser finns därmed, på samma sätt som för försäkringsföretag, för överlåtelse av försäkringsbestånd i ett tjänstepensionsföretag. </w:t>
      </w:r>
    </w:p>
    <w:p w14:paraId="6CD472A5" w14:textId="77777777" w:rsidR="0034465A" w:rsidRDefault="0034465A" w:rsidP="00366706">
      <w:pPr>
        <w:pStyle w:val="Rubrik4utannumrering"/>
        <w:spacing w:before="120"/>
      </w:pPr>
      <w:r>
        <w:lastRenderedPageBreak/>
        <w:t>9 kap. 5 §</w:t>
      </w:r>
    </w:p>
    <w:p w14:paraId="2D3F0EB7" w14:textId="77777777" w:rsidR="0034465A" w:rsidRDefault="0034465A" w:rsidP="0034465A">
      <w:pPr>
        <w:pStyle w:val="Brdtext"/>
      </w:pPr>
      <w:r>
        <w:rPr>
          <w:spacing w:val="-2"/>
        </w:rPr>
        <w:t>P</w:t>
      </w:r>
      <w:r w:rsidRPr="0021103C">
        <w:rPr>
          <w:spacing w:val="-2"/>
        </w:rPr>
        <w:t>ar</w:t>
      </w:r>
      <w:r>
        <w:rPr>
          <w:spacing w:val="-2"/>
        </w:rPr>
        <w:t>a</w:t>
      </w:r>
      <w:r w:rsidRPr="0021103C">
        <w:rPr>
          <w:spacing w:val="-2"/>
        </w:rPr>
        <w:t xml:space="preserve">grafen </w:t>
      </w:r>
      <w:r>
        <w:rPr>
          <w:spacing w:val="-2"/>
        </w:rPr>
        <w:t>innehåller bestämmelser om att en borgenär i vissa fall inte behöver bevaka sin fordran. Övervägandena finns i avsnitt 15.6.</w:t>
      </w:r>
    </w:p>
    <w:p w14:paraId="6724562C" w14:textId="77777777" w:rsidR="0034465A" w:rsidRPr="0032636E" w:rsidRDefault="0034465A" w:rsidP="0034465A">
      <w:pPr>
        <w:pStyle w:val="Brdtextmedindrag"/>
      </w:pPr>
      <w:r>
        <w:t xml:space="preserve">I </w:t>
      </w:r>
      <w:r w:rsidRPr="006E1236">
        <w:rPr>
          <w:i/>
        </w:rPr>
        <w:t>andra stycket</w:t>
      </w:r>
      <w:r>
        <w:t xml:space="preserve"> görs ett tillägg för tjänstepensionsföretag. En </w:t>
      </w:r>
      <w:r w:rsidRPr="0032636E">
        <w:t>försäk</w:t>
      </w:r>
      <w:r>
        <w:softHyphen/>
      </w:r>
      <w:r w:rsidRPr="0032636E">
        <w:t xml:space="preserve">ringstagare behöver därmed inte bevaka sin fordran i ett </w:t>
      </w:r>
      <w:r w:rsidRPr="006E1236">
        <w:t>tjänste</w:t>
      </w:r>
      <w:r w:rsidRPr="006E1236">
        <w:softHyphen/>
        <w:t>pensions</w:t>
      </w:r>
      <w:r>
        <w:softHyphen/>
      </w:r>
      <w:r w:rsidRPr="006E1236">
        <w:t xml:space="preserve">företags </w:t>
      </w:r>
      <w:r w:rsidRPr="0032636E">
        <w:t>konkurs, om upp</w:t>
      </w:r>
      <w:r w:rsidRPr="0032636E">
        <w:softHyphen/>
        <w:t xml:space="preserve">gift om fordringen lämnats enligt </w:t>
      </w:r>
      <w:r>
        <w:t>7 kap. 13 § sjätte stycket</w:t>
      </w:r>
      <w:r w:rsidRPr="0032636E">
        <w:t>.</w:t>
      </w:r>
      <w:r>
        <w:t xml:space="preserve"> Detta motsvarar det som hittills gällt för en försäkrings</w:t>
      </w:r>
      <w:r>
        <w:softHyphen/>
        <w:t>tagare i ett livförsäkringsbolags konkurs.</w:t>
      </w:r>
    </w:p>
    <w:p w14:paraId="780AD210" w14:textId="77777777" w:rsidR="0034465A" w:rsidRPr="00D56296" w:rsidRDefault="0034465A" w:rsidP="00366706">
      <w:pPr>
        <w:pStyle w:val="Rubrik2"/>
        <w:rPr>
          <w:lang w:eastAsia="sv-SE"/>
        </w:rPr>
      </w:pPr>
      <w:bookmarkStart w:id="6982" w:name="_Toc518396767"/>
      <w:bookmarkStart w:id="6983" w:name="_Toc518401078"/>
      <w:bookmarkStart w:id="6984" w:name="_Toc518401795"/>
      <w:bookmarkStart w:id="6985" w:name="_Toc518402034"/>
      <w:bookmarkStart w:id="6986" w:name="_Toc518463188"/>
      <w:bookmarkStart w:id="6987" w:name="_Toc518462884"/>
      <w:bookmarkStart w:id="6988" w:name="_Toc518463840"/>
      <w:bookmarkStart w:id="6989" w:name="_Toc518464215"/>
      <w:bookmarkStart w:id="6990" w:name="_Toc518464454"/>
      <w:bookmarkStart w:id="6991" w:name="_Toc518472893"/>
      <w:bookmarkStart w:id="6992" w:name="_Toc8059931"/>
      <w:bookmarkStart w:id="6993" w:name="_Toc8061641"/>
      <w:bookmarkStart w:id="6994" w:name="_Toc8062173"/>
      <w:bookmarkStart w:id="6995" w:name="_Toc8064641"/>
      <w:bookmarkStart w:id="6996" w:name="_Toc8391318"/>
      <w:bookmarkStart w:id="6997" w:name="_Toc8391584"/>
      <w:bookmarkStart w:id="6998" w:name="_Toc8644789"/>
      <w:bookmarkStart w:id="6999" w:name="_Toc8645321"/>
      <w:bookmarkStart w:id="7000" w:name="_Toc8817802"/>
      <w:bookmarkStart w:id="7001" w:name="_Toc8818374"/>
      <w:bookmarkStart w:id="7002" w:name="_Toc8825743"/>
      <w:bookmarkStart w:id="7003" w:name="_Toc8831840"/>
      <w:bookmarkStart w:id="7004" w:name="_Toc8832749"/>
      <w:bookmarkStart w:id="7005" w:name="_Toc11153211"/>
      <w:bookmarkStart w:id="7006" w:name="_Toc11161132"/>
      <w:bookmarkStart w:id="7007" w:name="_Toc11167068"/>
      <w:bookmarkStart w:id="7008" w:name="_Toc11167604"/>
      <w:bookmarkStart w:id="7009" w:name="_Toc11169041"/>
      <w:bookmarkStart w:id="7010" w:name="_Toc11845994"/>
      <w:bookmarkStart w:id="7011" w:name="_Toc12611793"/>
      <w:bookmarkStart w:id="7012" w:name="_Toc12625060"/>
      <w:bookmarkStart w:id="7013" w:name="_Toc12627549"/>
      <w:bookmarkStart w:id="7014" w:name="_Toc12630439"/>
      <w:bookmarkStart w:id="7015" w:name="_Toc12632934"/>
      <w:bookmarkStart w:id="7016" w:name="_Toc17903006"/>
      <w:r>
        <w:rPr>
          <w:lang w:eastAsia="sv-SE"/>
        </w:rPr>
        <w:t xml:space="preserve">Förslaget </w:t>
      </w:r>
      <w:r w:rsidRPr="00366706">
        <w:t>till</w:t>
      </w:r>
      <w:r>
        <w:rPr>
          <w:lang w:eastAsia="sv-SE"/>
        </w:rPr>
        <w:t xml:space="preserve"> lag om ändring i </w:t>
      </w:r>
      <w:bookmarkStart w:id="7017" w:name="_Hlk514858553"/>
      <w:r>
        <w:rPr>
          <w:lang w:eastAsia="sv-SE"/>
        </w:rPr>
        <w:t>l</w:t>
      </w:r>
      <w:r w:rsidRPr="00D56296">
        <w:rPr>
          <w:lang w:eastAsia="sv-SE"/>
        </w:rPr>
        <w:t>ag</w:t>
      </w:r>
      <w:r>
        <w:rPr>
          <w:lang w:eastAsia="sv-SE"/>
        </w:rPr>
        <w:t>en</w:t>
      </w:r>
      <w:r w:rsidRPr="00D56296">
        <w:rPr>
          <w:lang w:eastAsia="sv-SE"/>
        </w:rPr>
        <w:t xml:space="preserve"> (1987:1245) om styrelserepresentation för de privatanställda</w:t>
      </w:r>
      <w:bookmarkEnd w:id="6982"/>
      <w:bookmarkEnd w:id="6983"/>
      <w:bookmarkEnd w:id="6984"/>
      <w:bookmarkEnd w:id="6985"/>
      <w:bookmarkEnd w:id="6986"/>
      <w:bookmarkEnd w:id="6987"/>
      <w:bookmarkEnd w:id="6988"/>
      <w:bookmarkEnd w:id="6989"/>
      <w:bookmarkEnd w:id="6990"/>
      <w:bookmarkEnd w:id="6991"/>
      <w:bookmarkEnd w:id="6992"/>
      <w:bookmarkEnd w:id="6993"/>
      <w:bookmarkEnd w:id="6994"/>
      <w:bookmarkEnd w:id="6995"/>
      <w:bookmarkEnd w:id="6996"/>
      <w:bookmarkEnd w:id="6997"/>
      <w:bookmarkEnd w:id="6998"/>
      <w:bookmarkEnd w:id="6999"/>
      <w:bookmarkEnd w:id="7000"/>
      <w:bookmarkEnd w:id="7001"/>
      <w:bookmarkEnd w:id="7002"/>
      <w:bookmarkEnd w:id="7003"/>
      <w:bookmarkEnd w:id="7004"/>
      <w:bookmarkEnd w:id="7005"/>
      <w:bookmarkEnd w:id="7006"/>
      <w:bookmarkEnd w:id="7007"/>
      <w:bookmarkEnd w:id="7008"/>
      <w:bookmarkEnd w:id="7009"/>
      <w:bookmarkEnd w:id="7010"/>
      <w:bookmarkEnd w:id="7011"/>
      <w:bookmarkEnd w:id="7012"/>
      <w:bookmarkEnd w:id="7013"/>
      <w:bookmarkEnd w:id="7014"/>
      <w:bookmarkEnd w:id="7015"/>
      <w:bookmarkEnd w:id="7016"/>
      <w:bookmarkEnd w:id="7017"/>
    </w:p>
    <w:p w14:paraId="5229A839" w14:textId="77777777" w:rsidR="0034465A" w:rsidRDefault="0034465A" w:rsidP="0034465A">
      <w:pPr>
        <w:pStyle w:val="Rubrik4utannumrering"/>
        <w:spacing w:before="0"/>
      </w:pPr>
      <w:r>
        <w:t>2 §</w:t>
      </w:r>
    </w:p>
    <w:p w14:paraId="232768A7" w14:textId="77777777" w:rsidR="0034465A" w:rsidRDefault="0034465A" w:rsidP="0034465A">
      <w:pPr>
        <w:pStyle w:val="Brdtext"/>
      </w:pPr>
      <w:r>
        <w:t xml:space="preserve">Paragrafen innehåller en definition av begreppet företag. </w:t>
      </w:r>
      <w:r>
        <w:rPr>
          <w:spacing w:val="-2"/>
        </w:rPr>
        <w:t>Övervägandena finns i avsnitt 15.6.</w:t>
      </w:r>
    </w:p>
    <w:p w14:paraId="39E68F42" w14:textId="77777777" w:rsidR="0034465A" w:rsidRPr="0032636E" w:rsidRDefault="0034465A" w:rsidP="0034465A">
      <w:pPr>
        <w:pStyle w:val="Brdtextmedindrag"/>
      </w:pPr>
      <w:r>
        <w:t xml:space="preserve">I </w:t>
      </w:r>
      <w:r w:rsidRPr="000811CE">
        <w:rPr>
          <w:i/>
        </w:rPr>
        <w:t>f</w:t>
      </w:r>
      <w:r w:rsidRPr="00962DE3">
        <w:rPr>
          <w:i/>
        </w:rPr>
        <w:t>ö</w:t>
      </w:r>
      <w:r>
        <w:rPr>
          <w:i/>
        </w:rPr>
        <w:t>rsta stycket</w:t>
      </w:r>
      <w:r w:rsidRPr="000811CE">
        <w:t xml:space="preserve"> </w:t>
      </w:r>
      <w:r>
        <w:t>ändras definitionen av företag så att den även omfattar tjänstepensionsföretag. Med företag avses därmed aktiebolag, bank, hypoteks</w:t>
      </w:r>
      <w:r>
        <w:softHyphen/>
        <w:t xml:space="preserve">institut, </w:t>
      </w:r>
      <w:r w:rsidRPr="0018710A">
        <w:t>försäkringsföretag</w:t>
      </w:r>
      <w:r w:rsidRPr="006E1236">
        <w:t>, tjänste</w:t>
      </w:r>
      <w:r w:rsidRPr="006E1236">
        <w:softHyphen/>
        <w:t>pensions</w:t>
      </w:r>
      <w:r w:rsidRPr="006E1236">
        <w:softHyphen/>
        <w:t>företag</w:t>
      </w:r>
      <w:r w:rsidRPr="0018710A">
        <w:t xml:space="preserve"> och ekono</w:t>
      </w:r>
      <w:r>
        <w:softHyphen/>
      </w:r>
      <w:r w:rsidRPr="0018710A">
        <w:t>misk förening samt europakooperativ för vilket lagen gäller enligt 1 b §</w:t>
      </w:r>
      <w:r>
        <w:t>.</w:t>
      </w:r>
    </w:p>
    <w:p w14:paraId="5D12A07B" w14:textId="77777777" w:rsidR="0034465A" w:rsidRPr="00731F1C" w:rsidRDefault="0034465A" w:rsidP="00366706">
      <w:pPr>
        <w:pStyle w:val="Rubrik2"/>
      </w:pPr>
      <w:bookmarkStart w:id="7018" w:name="_Toc518396768"/>
      <w:bookmarkStart w:id="7019" w:name="_Toc518401079"/>
      <w:bookmarkStart w:id="7020" w:name="_Toc518401796"/>
      <w:bookmarkStart w:id="7021" w:name="_Toc518402035"/>
      <w:bookmarkStart w:id="7022" w:name="_Toc518463189"/>
      <w:bookmarkStart w:id="7023" w:name="_Toc518462885"/>
      <w:bookmarkStart w:id="7024" w:name="_Toc518463841"/>
      <w:bookmarkStart w:id="7025" w:name="_Toc518464216"/>
      <w:bookmarkStart w:id="7026" w:name="_Toc518464455"/>
      <w:bookmarkStart w:id="7027" w:name="_Toc518472894"/>
      <w:bookmarkStart w:id="7028" w:name="_Toc8059932"/>
      <w:bookmarkStart w:id="7029" w:name="_Toc8061642"/>
      <w:bookmarkStart w:id="7030" w:name="_Toc8062174"/>
      <w:bookmarkStart w:id="7031" w:name="_Toc8064642"/>
      <w:bookmarkStart w:id="7032" w:name="_Toc8391319"/>
      <w:bookmarkStart w:id="7033" w:name="_Toc8391585"/>
      <w:bookmarkStart w:id="7034" w:name="_Toc8644790"/>
      <w:bookmarkStart w:id="7035" w:name="_Toc8645322"/>
      <w:bookmarkStart w:id="7036" w:name="_Toc8817803"/>
      <w:bookmarkStart w:id="7037" w:name="_Toc8818375"/>
      <w:bookmarkStart w:id="7038" w:name="_Toc8825744"/>
      <w:bookmarkStart w:id="7039" w:name="_Toc8831841"/>
      <w:bookmarkStart w:id="7040" w:name="_Toc8832750"/>
      <w:bookmarkStart w:id="7041" w:name="_Toc11153212"/>
      <w:bookmarkStart w:id="7042" w:name="_Toc11161133"/>
      <w:bookmarkStart w:id="7043" w:name="_Toc11167069"/>
      <w:bookmarkStart w:id="7044" w:name="_Toc11167605"/>
      <w:bookmarkStart w:id="7045" w:name="_Toc11169042"/>
      <w:bookmarkStart w:id="7046" w:name="_Toc11845995"/>
      <w:bookmarkStart w:id="7047" w:name="_Toc12611794"/>
      <w:bookmarkStart w:id="7048" w:name="_Toc12625061"/>
      <w:bookmarkStart w:id="7049" w:name="_Toc12627550"/>
      <w:bookmarkStart w:id="7050" w:name="_Toc12630440"/>
      <w:bookmarkStart w:id="7051" w:name="_Toc12632935"/>
      <w:bookmarkStart w:id="7052" w:name="_Toc17903007"/>
      <w:r w:rsidRPr="00731F1C">
        <w:t>Förslag</w:t>
      </w:r>
      <w:r>
        <w:t>et</w:t>
      </w:r>
      <w:r w:rsidRPr="00731F1C">
        <w:t xml:space="preserve"> till lag om ändring i </w:t>
      </w:r>
      <w:bookmarkStart w:id="7053" w:name="_Hlk514858561"/>
      <w:r w:rsidRPr="00731F1C">
        <w:t xml:space="preserve">lagen (1988:1385) om </w:t>
      </w:r>
      <w:r w:rsidRPr="00366706">
        <w:t>Sveriges</w:t>
      </w:r>
      <w:r w:rsidRPr="00731F1C">
        <w:t xml:space="preserve"> riksbank</w:t>
      </w:r>
      <w:bookmarkEnd w:id="7018"/>
      <w:bookmarkEnd w:id="7019"/>
      <w:bookmarkEnd w:id="7020"/>
      <w:bookmarkEnd w:id="7021"/>
      <w:bookmarkEnd w:id="7022"/>
      <w:bookmarkEnd w:id="7023"/>
      <w:bookmarkEnd w:id="7024"/>
      <w:bookmarkEnd w:id="7025"/>
      <w:bookmarkEnd w:id="7026"/>
      <w:bookmarkEnd w:id="7027"/>
      <w:bookmarkEnd w:id="7028"/>
      <w:bookmarkEnd w:id="7029"/>
      <w:bookmarkEnd w:id="7030"/>
      <w:bookmarkEnd w:id="7031"/>
      <w:bookmarkEnd w:id="7032"/>
      <w:bookmarkEnd w:id="7033"/>
      <w:bookmarkEnd w:id="7034"/>
      <w:bookmarkEnd w:id="7035"/>
      <w:bookmarkEnd w:id="7036"/>
      <w:bookmarkEnd w:id="7037"/>
      <w:bookmarkEnd w:id="7038"/>
      <w:bookmarkEnd w:id="7039"/>
      <w:bookmarkEnd w:id="7040"/>
      <w:bookmarkEnd w:id="7041"/>
      <w:bookmarkEnd w:id="7042"/>
      <w:bookmarkEnd w:id="7043"/>
      <w:bookmarkEnd w:id="7044"/>
      <w:bookmarkEnd w:id="7045"/>
      <w:bookmarkEnd w:id="7046"/>
      <w:bookmarkEnd w:id="7047"/>
      <w:bookmarkEnd w:id="7048"/>
      <w:bookmarkEnd w:id="7049"/>
      <w:bookmarkEnd w:id="7050"/>
      <w:bookmarkEnd w:id="7051"/>
      <w:bookmarkEnd w:id="7052"/>
      <w:bookmarkEnd w:id="7053"/>
    </w:p>
    <w:p w14:paraId="2EA36FCB" w14:textId="77777777" w:rsidR="0034465A" w:rsidRDefault="0034465A" w:rsidP="0034465A">
      <w:pPr>
        <w:pStyle w:val="Rubrik4utannumrering"/>
        <w:spacing w:before="0"/>
      </w:pPr>
      <w:r>
        <w:t>6 kap. 1 §</w:t>
      </w:r>
    </w:p>
    <w:p w14:paraId="4F0481CE" w14:textId="6F35A83D" w:rsidR="0034465A" w:rsidRDefault="0034465A" w:rsidP="0034465A">
      <w:pPr>
        <w:pStyle w:val="Brdtext"/>
      </w:pPr>
      <w:r>
        <w:t>Paragrafen innehåller definitioner av begreppen bankinstitut och finans</w:t>
      </w:r>
      <w:r w:rsidR="0026755C">
        <w:softHyphen/>
      </w:r>
      <w:r>
        <w:t>institut.</w:t>
      </w:r>
      <w:r w:rsidRPr="00AE2C21">
        <w:rPr>
          <w:spacing w:val="-2"/>
        </w:rPr>
        <w:t xml:space="preserve"> </w:t>
      </w:r>
      <w:r>
        <w:rPr>
          <w:spacing w:val="-2"/>
        </w:rPr>
        <w:t>Övervägandena finns i avsnitt 15.6.</w:t>
      </w:r>
    </w:p>
    <w:p w14:paraId="7AF4AB7A" w14:textId="364EDC14" w:rsidR="0034465A" w:rsidRDefault="0034465A" w:rsidP="0034465A">
      <w:pPr>
        <w:pStyle w:val="Brdtextmedindrag"/>
        <w:rPr>
          <w:lang w:eastAsia="sv-SE"/>
        </w:rPr>
      </w:pPr>
      <w:r>
        <w:t xml:space="preserve">I </w:t>
      </w:r>
      <w:r>
        <w:rPr>
          <w:i/>
        </w:rPr>
        <w:t>andra stycket</w:t>
      </w:r>
      <w:r w:rsidRPr="000811CE">
        <w:t xml:space="preserve"> </w:t>
      </w:r>
      <w:r>
        <w:t>ändras definitionen av finansinstitut så att den även omfattar tjänstepensionsföretag som har tillstånd enligt den nya lagen om tjänstepensionsföretag. Med finansinstitut avses därmed bankinstitut, kreditmarknads</w:t>
      </w:r>
      <w:r>
        <w:softHyphen/>
        <w:t>företag, värdepappersinstitut, Första–Fjärde AP-fonderna enligt lagen (2000:192) om allmänna pensions</w:t>
      </w:r>
      <w:r>
        <w:softHyphen/>
        <w:t xml:space="preserve">fonder (AP-fonder), Sjätte AP-fonden enligt lagen (2000:193) om </w:t>
      </w:r>
      <w:r w:rsidRPr="00BE7275">
        <w:t>Sjätte AP</w:t>
      </w:r>
      <w:r w:rsidR="00BA3093">
        <w:t>-</w:t>
      </w:r>
      <w:r w:rsidRPr="00BE7275">
        <w:t>fonden, försäkrings</w:t>
      </w:r>
      <w:r w:rsidRPr="00BE7275">
        <w:softHyphen/>
        <w:t xml:space="preserve">företag som har tillstånd att driva försäkringsrörelse här i landet enligt försäkringsrörelselagen, </w:t>
      </w:r>
      <w:r w:rsidRPr="006E1236">
        <w:t>tjänstepensions</w:t>
      </w:r>
      <w:r w:rsidRPr="006E1236">
        <w:softHyphen/>
        <w:t>företag som har tillstånd att driva tjänstepensionsverksamhet enligt lagen om tjänstepensionsföretag,</w:t>
      </w:r>
      <w:r w:rsidRPr="00BE7275">
        <w:t xml:space="preserve"> Svenska skeppshypoteks</w:t>
      </w:r>
      <w:r w:rsidRPr="00BE7275">
        <w:softHyphen/>
        <w:t>kassan samt utländska</w:t>
      </w:r>
      <w:r>
        <w:t xml:space="preserve"> företag som med stöd av 4 kap. 1, 3 eller 4 § lagen (2004:297) om bank- och finansie</w:t>
      </w:r>
      <w:r>
        <w:softHyphen/>
        <w:t xml:space="preserve">ringsrörelse driver verksamhet från filial i Sverige. </w:t>
      </w:r>
    </w:p>
    <w:p w14:paraId="176359E3" w14:textId="77777777" w:rsidR="0034465A" w:rsidRDefault="0034465A" w:rsidP="00366706">
      <w:pPr>
        <w:pStyle w:val="Rubrik2"/>
      </w:pPr>
      <w:bookmarkStart w:id="7054" w:name="_Toc518396769"/>
      <w:bookmarkStart w:id="7055" w:name="_Toc518401080"/>
      <w:bookmarkStart w:id="7056" w:name="_Toc518401797"/>
      <w:bookmarkStart w:id="7057" w:name="_Toc518402036"/>
      <w:bookmarkStart w:id="7058" w:name="_Toc518463190"/>
      <w:bookmarkStart w:id="7059" w:name="_Toc518462886"/>
      <w:bookmarkStart w:id="7060" w:name="_Toc518463842"/>
      <w:bookmarkStart w:id="7061" w:name="_Toc518464217"/>
      <w:bookmarkStart w:id="7062" w:name="_Toc518464456"/>
      <w:bookmarkStart w:id="7063" w:name="_Toc518472895"/>
      <w:bookmarkStart w:id="7064" w:name="_Toc8059933"/>
      <w:bookmarkStart w:id="7065" w:name="_Toc8061643"/>
      <w:bookmarkStart w:id="7066" w:name="_Toc8062175"/>
      <w:bookmarkStart w:id="7067" w:name="_Toc8064643"/>
      <w:bookmarkStart w:id="7068" w:name="_Toc8391320"/>
      <w:bookmarkStart w:id="7069" w:name="_Toc8391586"/>
      <w:bookmarkStart w:id="7070" w:name="_Toc8644791"/>
      <w:bookmarkStart w:id="7071" w:name="_Toc8645323"/>
      <w:bookmarkStart w:id="7072" w:name="_Toc8817804"/>
      <w:bookmarkStart w:id="7073" w:name="_Toc8818376"/>
      <w:bookmarkStart w:id="7074" w:name="_Toc8825745"/>
      <w:bookmarkStart w:id="7075" w:name="_Toc8831842"/>
      <w:bookmarkStart w:id="7076" w:name="_Toc8832751"/>
      <w:bookmarkStart w:id="7077" w:name="_Toc11153213"/>
      <w:bookmarkStart w:id="7078" w:name="_Toc11161134"/>
      <w:bookmarkStart w:id="7079" w:name="_Toc11167070"/>
      <w:bookmarkStart w:id="7080" w:name="_Toc11167606"/>
      <w:bookmarkStart w:id="7081" w:name="_Toc11169043"/>
      <w:bookmarkStart w:id="7082" w:name="_Toc11845996"/>
      <w:bookmarkStart w:id="7083" w:name="_Toc12611795"/>
      <w:bookmarkStart w:id="7084" w:name="_Toc12625062"/>
      <w:bookmarkStart w:id="7085" w:name="_Toc12627551"/>
      <w:bookmarkStart w:id="7086" w:name="_Toc12630441"/>
      <w:bookmarkStart w:id="7087" w:name="_Toc12632936"/>
      <w:bookmarkStart w:id="7088" w:name="_Toc17903008"/>
      <w:r>
        <w:lastRenderedPageBreak/>
        <w:t xml:space="preserve">Förslaget </w:t>
      </w:r>
      <w:r w:rsidRPr="00366706">
        <w:t>till</w:t>
      </w:r>
      <w:r>
        <w:t xml:space="preserve"> lag om ändring i </w:t>
      </w:r>
      <w:r w:rsidRPr="00CE1DD8">
        <w:t>lagen (1995:1560) om årsredovisning i försäkringsföretag</w:t>
      </w:r>
      <w:bookmarkEnd w:id="7054"/>
      <w:bookmarkEnd w:id="7055"/>
      <w:bookmarkEnd w:id="7056"/>
      <w:bookmarkEnd w:id="7057"/>
      <w:bookmarkEnd w:id="7058"/>
      <w:bookmarkEnd w:id="7059"/>
      <w:bookmarkEnd w:id="7060"/>
      <w:bookmarkEnd w:id="7061"/>
      <w:bookmarkEnd w:id="7062"/>
      <w:bookmarkEnd w:id="7063"/>
      <w:bookmarkEnd w:id="7064"/>
      <w:bookmarkEnd w:id="7065"/>
      <w:bookmarkEnd w:id="7066"/>
      <w:bookmarkEnd w:id="7067"/>
      <w:bookmarkEnd w:id="7068"/>
      <w:bookmarkEnd w:id="7069"/>
      <w:bookmarkEnd w:id="7070"/>
      <w:bookmarkEnd w:id="7071"/>
      <w:bookmarkEnd w:id="7072"/>
      <w:bookmarkEnd w:id="7073"/>
      <w:bookmarkEnd w:id="7074"/>
      <w:bookmarkEnd w:id="7075"/>
      <w:bookmarkEnd w:id="7076"/>
      <w:bookmarkEnd w:id="7077"/>
      <w:bookmarkEnd w:id="7078"/>
      <w:bookmarkEnd w:id="7079"/>
      <w:bookmarkEnd w:id="7080"/>
      <w:bookmarkEnd w:id="7081"/>
      <w:bookmarkEnd w:id="7082"/>
      <w:bookmarkEnd w:id="7083"/>
      <w:bookmarkEnd w:id="7084"/>
      <w:bookmarkEnd w:id="7085"/>
      <w:bookmarkEnd w:id="7086"/>
      <w:bookmarkEnd w:id="7087"/>
      <w:bookmarkEnd w:id="7088"/>
    </w:p>
    <w:p w14:paraId="597C28F6" w14:textId="77777777" w:rsidR="0034465A" w:rsidRDefault="0034465A" w:rsidP="0034465A">
      <w:pPr>
        <w:pStyle w:val="Rubrik4utannumrering"/>
        <w:spacing w:before="0"/>
      </w:pPr>
      <w:r>
        <w:t>1 kap. 1 §</w:t>
      </w:r>
    </w:p>
    <w:p w14:paraId="0B3C5ADC" w14:textId="0A5DA8EF" w:rsidR="0034465A" w:rsidRPr="003066E5" w:rsidRDefault="0034465A" w:rsidP="0034465A">
      <w:pPr>
        <w:pStyle w:val="Brdtext"/>
      </w:pPr>
      <w:r>
        <w:t xml:space="preserve">Paragrafen anger tillämpningsområdet. </w:t>
      </w:r>
      <w:r w:rsidR="00BA3093">
        <w:t>Paragrafen</w:t>
      </w:r>
      <w:r>
        <w:t xml:space="preserve"> </w:t>
      </w:r>
      <w:r w:rsidRPr="000811CE">
        <w:t>genomför delvis artikel 29</w:t>
      </w:r>
      <w:r>
        <w:t xml:space="preserve"> i andra tjänstepensionsdirektivet</w:t>
      </w:r>
      <w:r w:rsidRPr="000811CE">
        <w:t>.</w:t>
      </w:r>
      <w:r w:rsidRPr="00DC3BB7">
        <w:t xml:space="preserve"> </w:t>
      </w:r>
      <w:r w:rsidRPr="003066E5">
        <w:t xml:space="preserve">Övervägandena finns i avsnitt </w:t>
      </w:r>
      <w:r>
        <w:t>15</w:t>
      </w:r>
      <w:r w:rsidRPr="003066E5">
        <w:t>.</w:t>
      </w:r>
      <w:r>
        <w:t>3</w:t>
      </w:r>
      <w:r w:rsidRPr="003066E5">
        <w:t>.</w:t>
      </w:r>
    </w:p>
    <w:p w14:paraId="25765635" w14:textId="77777777" w:rsidR="0034465A" w:rsidRDefault="0034465A" w:rsidP="0034465A">
      <w:pPr>
        <w:pStyle w:val="Brdtextmedindrag"/>
      </w:pPr>
      <w:r>
        <w:t xml:space="preserve">I </w:t>
      </w:r>
      <w:r w:rsidRPr="00EA7436">
        <w:rPr>
          <w:i/>
        </w:rPr>
        <w:t>första stycket</w:t>
      </w:r>
      <w:r>
        <w:t xml:space="preserve"> ändras definitionen av försäkringsföretag. I </w:t>
      </w:r>
      <w:r>
        <w:rPr>
          <w:i/>
        </w:rPr>
        <w:t>första stycket</w:t>
      </w:r>
      <w:r w:rsidRPr="006621CD">
        <w:rPr>
          <w:i/>
        </w:rPr>
        <w:t> 2</w:t>
      </w:r>
      <w:r>
        <w:t>, som är ny, anges att tjänste</w:t>
      </w:r>
      <w:r>
        <w:softHyphen/>
        <w:t>pensionsaktiebolag, ömsesidiga tjänstepensions</w:t>
      </w:r>
      <w:r>
        <w:softHyphen/>
        <w:t>bolag och tjänste</w:t>
      </w:r>
      <w:r>
        <w:softHyphen/>
        <w:t>pensions</w:t>
      </w:r>
      <w:r>
        <w:softHyphen/>
        <w:t>föreningar som omfattas av den nya lagen om tjänstepensionsföretag ska anses vara försäkringsföretag. Definitionen av försäkringsföretag delas upp i två punkter för tydlighets skull. Genom tillägget ”i denna lag” tydliggörs att det endast är i denna lag som tjänste</w:t>
      </w:r>
      <w:r>
        <w:softHyphen/>
        <w:t xml:space="preserve">pensionsföretag ska anses vara försäkringsföretag. </w:t>
      </w:r>
    </w:p>
    <w:p w14:paraId="47D5F024" w14:textId="77777777" w:rsidR="0034465A" w:rsidRDefault="0034465A" w:rsidP="0034465A">
      <w:pPr>
        <w:pStyle w:val="Brdtextmedindrag"/>
      </w:pPr>
      <w:r>
        <w:t xml:space="preserve">I ett nytt </w:t>
      </w:r>
      <w:r w:rsidRPr="00EA7436">
        <w:rPr>
          <w:i/>
        </w:rPr>
        <w:t>andra stycke</w:t>
      </w:r>
      <w:r>
        <w:t xml:space="preserve"> införs bestämmelser om att det som i lagen föreskrivs för försäkringsaktiebolag, ömsesidiga försäkringsbolag och försäkringsföreningar samt livförsäkringsföretag ska gälla också för tjänstepensionsaktiebolag, ömsesidiga tjänstepensionsbolag, tjänste</w:t>
      </w:r>
      <w:r>
        <w:softHyphen/>
        <w:t>pen</w:t>
      </w:r>
      <w:r>
        <w:softHyphen/>
        <w:t>sions</w:t>
      </w:r>
      <w:r>
        <w:softHyphen/>
        <w:t>föreningar och tjänstepensionsföretag. Därigenom säkerställs att de bestämmelser som specifikt träffar försäkringsaktiebolag, ömse</w:t>
      </w:r>
      <w:r>
        <w:softHyphen/>
        <w:t>sidiga försäkringsbolag, försäkringsföreningar och livförsäkringsföretag också ska gälla för de motsvarande associationsformerna bland tjänstepensions</w:t>
      </w:r>
      <w:r>
        <w:softHyphen/>
        <w:t xml:space="preserve">företagen. </w:t>
      </w:r>
    </w:p>
    <w:p w14:paraId="756A7A74" w14:textId="77777777" w:rsidR="0034465A" w:rsidRDefault="0034465A" w:rsidP="0034465A">
      <w:pPr>
        <w:pStyle w:val="Brdtextmedindrag"/>
      </w:pPr>
      <w:r>
        <w:rPr>
          <w:i/>
        </w:rPr>
        <w:t>T</w:t>
      </w:r>
      <w:r w:rsidRPr="00EA7436">
        <w:rPr>
          <w:i/>
        </w:rPr>
        <w:t>re</w:t>
      </w:r>
      <w:r>
        <w:rPr>
          <w:i/>
        </w:rPr>
        <w:t>dje</w:t>
      </w:r>
      <w:r w:rsidRPr="00AA5B6B">
        <w:t>–</w:t>
      </w:r>
      <w:r w:rsidRPr="00EA7436">
        <w:rPr>
          <w:i/>
        </w:rPr>
        <w:t>fem</w:t>
      </w:r>
      <w:r>
        <w:rPr>
          <w:i/>
        </w:rPr>
        <w:t>te styckena</w:t>
      </w:r>
      <w:r>
        <w:t xml:space="preserve"> motsvarar hittillsvarande andra–fjärde styckena.</w:t>
      </w:r>
    </w:p>
    <w:p w14:paraId="10E8AB21" w14:textId="77777777" w:rsidR="0034465A" w:rsidRDefault="0034465A" w:rsidP="00D01899">
      <w:pPr>
        <w:pStyle w:val="Rubrik2"/>
      </w:pPr>
      <w:bookmarkStart w:id="7089" w:name="_Toc518396770"/>
      <w:bookmarkStart w:id="7090" w:name="_Toc518401081"/>
      <w:bookmarkStart w:id="7091" w:name="_Toc518401798"/>
      <w:bookmarkStart w:id="7092" w:name="_Toc518402037"/>
      <w:bookmarkStart w:id="7093" w:name="_Toc518463191"/>
      <w:bookmarkStart w:id="7094" w:name="_Toc518462887"/>
      <w:bookmarkStart w:id="7095" w:name="_Toc518463843"/>
      <w:bookmarkStart w:id="7096" w:name="_Toc518464218"/>
      <w:bookmarkStart w:id="7097" w:name="_Toc518464457"/>
      <w:bookmarkStart w:id="7098" w:name="_Toc518472896"/>
      <w:bookmarkStart w:id="7099" w:name="_Toc8059934"/>
      <w:bookmarkStart w:id="7100" w:name="_Toc8061644"/>
      <w:bookmarkStart w:id="7101" w:name="_Toc8062176"/>
      <w:bookmarkStart w:id="7102" w:name="_Toc8064644"/>
      <w:bookmarkStart w:id="7103" w:name="_Toc8391321"/>
      <w:bookmarkStart w:id="7104" w:name="_Toc8391587"/>
      <w:bookmarkStart w:id="7105" w:name="_Toc8644792"/>
      <w:bookmarkStart w:id="7106" w:name="_Toc8645324"/>
      <w:bookmarkStart w:id="7107" w:name="_Toc8817805"/>
      <w:bookmarkStart w:id="7108" w:name="_Toc8818377"/>
      <w:bookmarkStart w:id="7109" w:name="_Toc8825746"/>
      <w:bookmarkStart w:id="7110" w:name="_Toc8831843"/>
      <w:bookmarkStart w:id="7111" w:name="_Toc8832752"/>
      <w:bookmarkStart w:id="7112" w:name="_Toc11153214"/>
      <w:bookmarkStart w:id="7113" w:name="_Toc11161135"/>
      <w:bookmarkStart w:id="7114" w:name="_Toc11167071"/>
      <w:bookmarkStart w:id="7115" w:name="_Toc11167607"/>
      <w:bookmarkStart w:id="7116" w:name="_Toc11169044"/>
      <w:bookmarkStart w:id="7117" w:name="_Toc11845997"/>
      <w:bookmarkStart w:id="7118" w:name="_Toc12611796"/>
      <w:bookmarkStart w:id="7119" w:name="_Toc12625063"/>
      <w:bookmarkStart w:id="7120" w:name="_Toc12627552"/>
      <w:bookmarkStart w:id="7121" w:name="_Toc12630442"/>
      <w:bookmarkStart w:id="7122" w:name="_Toc12632937"/>
      <w:bookmarkStart w:id="7123" w:name="_Toc17903009"/>
      <w:r w:rsidRPr="00D01899">
        <w:t>Förslaget</w:t>
      </w:r>
      <w:r>
        <w:t xml:space="preserve"> till lag om ändring i </w:t>
      </w:r>
      <w:bookmarkStart w:id="7124" w:name="_Hlk514858577"/>
      <w:r>
        <w:t>lagen (1995:1571) om insättningsgaranti</w:t>
      </w:r>
      <w:bookmarkEnd w:id="7089"/>
      <w:bookmarkEnd w:id="7090"/>
      <w:bookmarkEnd w:id="7091"/>
      <w:bookmarkEnd w:id="7092"/>
      <w:bookmarkEnd w:id="7093"/>
      <w:bookmarkEnd w:id="7094"/>
      <w:bookmarkEnd w:id="7095"/>
      <w:bookmarkEnd w:id="7096"/>
      <w:bookmarkEnd w:id="7097"/>
      <w:bookmarkEnd w:id="7098"/>
      <w:bookmarkEnd w:id="7099"/>
      <w:bookmarkEnd w:id="7100"/>
      <w:bookmarkEnd w:id="7101"/>
      <w:bookmarkEnd w:id="7102"/>
      <w:bookmarkEnd w:id="7103"/>
      <w:bookmarkEnd w:id="7104"/>
      <w:bookmarkEnd w:id="7105"/>
      <w:bookmarkEnd w:id="7106"/>
      <w:bookmarkEnd w:id="7107"/>
      <w:bookmarkEnd w:id="7108"/>
      <w:bookmarkEnd w:id="7109"/>
      <w:bookmarkEnd w:id="7110"/>
      <w:bookmarkEnd w:id="7111"/>
      <w:bookmarkEnd w:id="7112"/>
      <w:bookmarkEnd w:id="7113"/>
      <w:bookmarkEnd w:id="7114"/>
      <w:bookmarkEnd w:id="7115"/>
      <w:bookmarkEnd w:id="7116"/>
      <w:bookmarkEnd w:id="7117"/>
      <w:bookmarkEnd w:id="7118"/>
      <w:bookmarkEnd w:id="7119"/>
      <w:bookmarkEnd w:id="7120"/>
      <w:bookmarkEnd w:id="7121"/>
      <w:bookmarkEnd w:id="7122"/>
      <w:bookmarkEnd w:id="7123"/>
      <w:bookmarkEnd w:id="7124"/>
    </w:p>
    <w:p w14:paraId="48F9D58C" w14:textId="77777777" w:rsidR="0034465A" w:rsidRDefault="0034465A" w:rsidP="0034465A">
      <w:pPr>
        <w:pStyle w:val="Rubrik4utannumrering"/>
        <w:spacing w:before="0"/>
      </w:pPr>
      <w:r>
        <w:t>5 §</w:t>
      </w:r>
    </w:p>
    <w:p w14:paraId="33823D6B" w14:textId="77777777" w:rsidR="0034465A" w:rsidRDefault="0034465A" w:rsidP="0034465A">
      <w:pPr>
        <w:pStyle w:val="Brdtext"/>
      </w:pPr>
      <w:r>
        <w:t xml:space="preserve">Paragrafen innehåller bestämmelser om vilka </w:t>
      </w:r>
      <w:r w:rsidRPr="00552079">
        <w:t>kategorier av insättare som är undantagna från rätten till ersättning från garantin.</w:t>
      </w:r>
      <w:r>
        <w:t xml:space="preserve"> </w:t>
      </w:r>
      <w:r>
        <w:rPr>
          <w:spacing w:val="-2"/>
        </w:rPr>
        <w:t>Övervägandena finns i avsnitt 15.6.</w:t>
      </w:r>
    </w:p>
    <w:p w14:paraId="267AF861" w14:textId="52B2B72F" w:rsidR="0034465A" w:rsidRDefault="0034465A" w:rsidP="0034465A">
      <w:pPr>
        <w:pStyle w:val="Brdtextmedindrag"/>
      </w:pPr>
      <w:r>
        <w:t xml:space="preserve">I </w:t>
      </w:r>
      <w:r w:rsidRPr="001767B8">
        <w:rPr>
          <w:i/>
        </w:rPr>
        <w:t>punkt 6</w:t>
      </w:r>
      <w:r>
        <w:t>, som är ny, görs ett tillägg för tjänstepensionsföretag. Ett tjänste</w:t>
      </w:r>
      <w:r>
        <w:softHyphen/>
        <w:t xml:space="preserve">pensionsföretag kan därmed inte, </w:t>
      </w:r>
      <w:r w:rsidR="00892441">
        <w:t xml:space="preserve">i likhet med </w:t>
      </w:r>
      <w:r>
        <w:t>de andra kategorierna av insättare eller utländska motsvarigheter, exempelvis försäkringsföretag, få ersättning från garantin.</w:t>
      </w:r>
    </w:p>
    <w:p w14:paraId="56977827" w14:textId="03ADFDCF" w:rsidR="0034465A" w:rsidRDefault="0034465A" w:rsidP="0034465A">
      <w:pPr>
        <w:pStyle w:val="Brdtextmedindrag"/>
      </w:pPr>
      <w:r w:rsidRPr="001767B8">
        <w:rPr>
          <w:i/>
        </w:rPr>
        <w:t>Punkterna 7–12</w:t>
      </w:r>
      <w:r>
        <w:t>, hittillsvarande punkterna 6–11, få</w:t>
      </w:r>
      <w:r w:rsidR="00BA3093">
        <w:t>r</w:t>
      </w:r>
      <w:r>
        <w:t xml:space="preserve"> ny numre</w:t>
      </w:r>
      <w:r>
        <w:softHyphen/>
        <w:t>ring till följd av att det införs en ny punkt 6 om tjänstepensionsföretag.</w:t>
      </w:r>
    </w:p>
    <w:p w14:paraId="0BE964FC" w14:textId="77777777" w:rsidR="0034465A" w:rsidRPr="00EB5FBF" w:rsidRDefault="0034465A" w:rsidP="00D01899">
      <w:pPr>
        <w:pStyle w:val="Rubrik2"/>
      </w:pPr>
      <w:bookmarkStart w:id="7125" w:name="_Toc518396771"/>
      <w:bookmarkStart w:id="7126" w:name="_Toc518401082"/>
      <w:bookmarkStart w:id="7127" w:name="_Toc518401799"/>
      <w:bookmarkStart w:id="7128" w:name="_Toc518402038"/>
      <w:bookmarkStart w:id="7129" w:name="_Toc518463192"/>
      <w:bookmarkStart w:id="7130" w:name="_Toc518462888"/>
      <w:bookmarkStart w:id="7131" w:name="_Toc518463844"/>
      <w:bookmarkStart w:id="7132" w:name="_Toc518464219"/>
      <w:bookmarkStart w:id="7133" w:name="_Toc518464458"/>
      <w:bookmarkStart w:id="7134" w:name="_Toc518472897"/>
      <w:bookmarkStart w:id="7135" w:name="_Toc8059935"/>
      <w:bookmarkStart w:id="7136" w:name="_Toc8061645"/>
      <w:bookmarkStart w:id="7137" w:name="_Toc8062177"/>
      <w:bookmarkStart w:id="7138" w:name="_Toc8064645"/>
      <w:bookmarkStart w:id="7139" w:name="_Toc8391322"/>
      <w:bookmarkStart w:id="7140" w:name="_Toc8391588"/>
      <w:bookmarkStart w:id="7141" w:name="_Toc8644793"/>
      <w:bookmarkStart w:id="7142" w:name="_Toc8645325"/>
      <w:bookmarkStart w:id="7143" w:name="_Toc8817806"/>
      <w:bookmarkStart w:id="7144" w:name="_Toc8818378"/>
      <w:bookmarkStart w:id="7145" w:name="_Toc8825747"/>
      <w:bookmarkStart w:id="7146" w:name="_Toc8831844"/>
      <w:bookmarkStart w:id="7147" w:name="_Toc8832753"/>
      <w:bookmarkStart w:id="7148" w:name="_Toc11153215"/>
      <w:bookmarkStart w:id="7149" w:name="_Toc11161136"/>
      <w:bookmarkStart w:id="7150" w:name="_Toc11167072"/>
      <w:bookmarkStart w:id="7151" w:name="_Toc11167608"/>
      <w:bookmarkStart w:id="7152" w:name="_Toc11169045"/>
      <w:bookmarkStart w:id="7153" w:name="_Toc11845998"/>
      <w:bookmarkStart w:id="7154" w:name="_Toc12611797"/>
      <w:bookmarkStart w:id="7155" w:name="_Toc12625064"/>
      <w:bookmarkStart w:id="7156" w:name="_Toc12627553"/>
      <w:bookmarkStart w:id="7157" w:name="_Toc12630443"/>
      <w:bookmarkStart w:id="7158" w:name="_Toc12632938"/>
      <w:bookmarkStart w:id="7159" w:name="_Toc17903010"/>
      <w:r w:rsidRPr="00EB5FBF">
        <w:t xml:space="preserve">Förslaget till lag </w:t>
      </w:r>
      <w:r w:rsidRPr="00D01899">
        <w:t>om</w:t>
      </w:r>
      <w:r w:rsidRPr="00EB5FBF">
        <w:t xml:space="preserve"> ändring i </w:t>
      </w:r>
      <w:bookmarkStart w:id="7160" w:name="_Hlk514858595"/>
      <w:r w:rsidRPr="00EB5FBF">
        <w:t>lagen (1996:764) om företagsrekonstruktion</w:t>
      </w:r>
      <w:bookmarkEnd w:id="7125"/>
      <w:bookmarkEnd w:id="7126"/>
      <w:bookmarkEnd w:id="7127"/>
      <w:bookmarkEnd w:id="7128"/>
      <w:bookmarkEnd w:id="7129"/>
      <w:bookmarkEnd w:id="7130"/>
      <w:bookmarkEnd w:id="7131"/>
      <w:bookmarkEnd w:id="7132"/>
      <w:bookmarkEnd w:id="7133"/>
      <w:bookmarkEnd w:id="7134"/>
      <w:bookmarkEnd w:id="7135"/>
      <w:bookmarkEnd w:id="7136"/>
      <w:bookmarkEnd w:id="7137"/>
      <w:bookmarkEnd w:id="7138"/>
      <w:bookmarkEnd w:id="7139"/>
      <w:bookmarkEnd w:id="7140"/>
      <w:bookmarkEnd w:id="7141"/>
      <w:bookmarkEnd w:id="7142"/>
      <w:bookmarkEnd w:id="7143"/>
      <w:bookmarkEnd w:id="7144"/>
      <w:bookmarkEnd w:id="7145"/>
      <w:bookmarkEnd w:id="7146"/>
      <w:bookmarkEnd w:id="7147"/>
      <w:bookmarkEnd w:id="7148"/>
      <w:bookmarkEnd w:id="7149"/>
      <w:bookmarkEnd w:id="7150"/>
      <w:bookmarkEnd w:id="7151"/>
      <w:bookmarkEnd w:id="7152"/>
      <w:bookmarkEnd w:id="7153"/>
      <w:bookmarkEnd w:id="7154"/>
      <w:bookmarkEnd w:id="7155"/>
      <w:bookmarkEnd w:id="7156"/>
      <w:bookmarkEnd w:id="7157"/>
      <w:bookmarkEnd w:id="7158"/>
      <w:bookmarkEnd w:id="7159"/>
      <w:bookmarkEnd w:id="7160"/>
    </w:p>
    <w:p w14:paraId="13D3D1D8" w14:textId="77777777" w:rsidR="0034465A" w:rsidRPr="00656D35" w:rsidRDefault="0034465A" w:rsidP="0034465A">
      <w:pPr>
        <w:pStyle w:val="Rubrik4utannumrering"/>
        <w:spacing w:before="0"/>
      </w:pPr>
      <w:r w:rsidRPr="00656D35">
        <w:t>1</w:t>
      </w:r>
      <w:r>
        <w:t> kap.</w:t>
      </w:r>
      <w:r w:rsidRPr="00656D35">
        <w:t xml:space="preserve"> 3</w:t>
      </w:r>
      <w:r>
        <w:t> §</w:t>
      </w:r>
    </w:p>
    <w:p w14:paraId="40260B15" w14:textId="77777777" w:rsidR="0034465A" w:rsidRPr="006E1236" w:rsidRDefault="0034465A" w:rsidP="0034465A">
      <w:pPr>
        <w:pStyle w:val="Brdtext"/>
      </w:pPr>
      <w:r>
        <w:t xml:space="preserve">I paragrafen anges att bestämmelserna om gäldenär i denna lag inte gäller för vissa typer av gäldenärer. </w:t>
      </w:r>
      <w:r>
        <w:rPr>
          <w:spacing w:val="-2"/>
        </w:rPr>
        <w:t>Övervägandena finns i avsnitt 15.6.</w:t>
      </w:r>
    </w:p>
    <w:p w14:paraId="0E8406A3" w14:textId="77777777" w:rsidR="0034465A" w:rsidRPr="00656D35" w:rsidRDefault="0034465A" w:rsidP="0034465A">
      <w:pPr>
        <w:pStyle w:val="Brdtextmedindrag"/>
      </w:pPr>
      <w:r>
        <w:lastRenderedPageBreak/>
        <w:t xml:space="preserve">I </w:t>
      </w:r>
      <w:r>
        <w:rPr>
          <w:i/>
        </w:rPr>
        <w:t>f</w:t>
      </w:r>
      <w:r w:rsidRPr="00693348">
        <w:rPr>
          <w:i/>
        </w:rPr>
        <w:t>örsta</w:t>
      </w:r>
      <w:r w:rsidRPr="00656D35">
        <w:rPr>
          <w:i/>
        </w:rPr>
        <w:t xml:space="preserve"> stycket</w:t>
      </w:r>
      <w:r w:rsidRPr="00656D35">
        <w:t xml:space="preserve"> </w:t>
      </w:r>
      <w:r>
        <w:t>görs ett tillägg för tjänstepensionsföretag. Bestämmel</w:t>
      </w:r>
      <w:r>
        <w:softHyphen/>
        <w:t>serna om gäldenär gäller därmed inte för tjänstepensionsföretag. Detta överensstämmer med vad som hittills varit fallet för t.ex. försäkrings</w:t>
      </w:r>
      <w:r>
        <w:softHyphen/>
        <w:t>företag.</w:t>
      </w:r>
    </w:p>
    <w:p w14:paraId="79FF652A" w14:textId="77777777" w:rsidR="0034465A" w:rsidRPr="00AC720E" w:rsidRDefault="0034465A" w:rsidP="00D01899">
      <w:pPr>
        <w:pStyle w:val="Rubrik2"/>
      </w:pPr>
      <w:bookmarkStart w:id="7161" w:name="_Toc518396772"/>
      <w:bookmarkStart w:id="7162" w:name="_Toc518401083"/>
      <w:bookmarkStart w:id="7163" w:name="_Toc518401800"/>
      <w:bookmarkStart w:id="7164" w:name="_Toc518402039"/>
      <w:bookmarkStart w:id="7165" w:name="_Toc518463193"/>
      <w:bookmarkStart w:id="7166" w:name="_Toc518462889"/>
      <w:bookmarkStart w:id="7167" w:name="_Toc518463845"/>
      <w:bookmarkStart w:id="7168" w:name="_Toc518464220"/>
      <w:bookmarkStart w:id="7169" w:name="_Toc518464459"/>
      <w:bookmarkStart w:id="7170" w:name="_Toc518472898"/>
      <w:bookmarkStart w:id="7171" w:name="_Toc8059936"/>
      <w:bookmarkStart w:id="7172" w:name="_Toc8061646"/>
      <w:bookmarkStart w:id="7173" w:name="_Toc8062178"/>
      <w:bookmarkStart w:id="7174" w:name="_Toc8064646"/>
      <w:bookmarkStart w:id="7175" w:name="_Toc8391323"/>
      <w:bookmarkStart w:id="7176" w:name="_Toc8391589"/>
      <w:bookmarkStart w:id="7177" w:name="_Toc8644794"/>
      <w:bookmarkStart w:id="7178" w:name="_Toc8645326"/>
      <w:bookmarkStart w:id="7179" w:name="_Toc8817807"/>
      <w:bookmarkStart w:id="7180" w:name="_Toc8818379"/>
      <w:bookmarkStart w:id="7181" w:name="_Toc8825748"/>
      <w:bookmarkStart w:id="7182" w:name="_Toc8831845"/>
      <w:bookmarkStart w:id="7183" w:name="_Toc8832754"/>
      <w:bookmarkStart w:id="7184" w:name="_Toc11153216"/>
      <w:bookmarkStart w:id="7185" w:name="_Toc11161137"/>
      <w:bookmarkStart w:id="7186" w:name="_Toc11167073"/>
      <w:bookmarkStart w:id="7187" w:name="_Toc11167609"/>
      <w:bookmarkStart w:id="7188" w:name="_Toc11169046"/>
      <w:bookmarkStart w:id="7189" w:name="_Toc11845999"/>
      <w:bookmarkStart w:id="7190" w:name="_Toc12611798"/>
      <w:bookmarkStart w:id="7191" w:name="_Toc12625065"/>
      <w:bookmarkStart w:id="7192" w:name="_Toc12627554"/>
      <w:bookmarkStart w:id="7193" w:name="_Toc12630444"/>
      <w:bookmarkStart w:id="7194" w:name="_Toc12632939"/>
      <w:bookmarkStart w:id="7195" w:name="_Toc17903011"/>
      <w:r w:rsidRPr="005E353D">
        <w:t>Förslag</w:t>
      </w:r>
      <w:r>
        <w:t xml:space="preserve">et </w:t>
      </w:r>
      <w:r w:rsidRPr="00D01899">
        <w:t>till</w:t>
      </w:r>
      <w:r>
        <w:t xml:space="preserve"> lag om ändring i lagen (1998:293) om utländska försäkringsgivares och tjänstepensionsinstituts verksamhet i Sverige</w:t>
      </w:r>
      <w:bookmarkEnd w:id="7161"/>
      <w:bookmarkEnd w:id="7162"/>
      <w:bookmarkEnd w:id="7163"/>
      <w:bookmarkEnd w:id="7164"/>
      <w:bookmarkEnd w:id="7165"/>
      <w:bookmarkEnd w:id="7166"/>
      <w:bookmarkEnd w:id="7167"/>
      <w:bookmarkEnd w:id="7168"/>
      <w:bookmarkEnd w:id="7169"/>
      <w:bookmarkEnd w:id="7170"/>
      <w:bookmarkEnd w:id="7171"/>
      <w:bookmarkEnd w:id="7172"/>
      <w:bookmarkEnd w:id="7173"/>
      <w:bookmarkEnd w:id="7174"/>
      <w:bookmarkEnd w:id="7175"/>
      <w:bookmarkEnd w:id="7176"/>
      <w:bookmarkEnd w:id="7177"/>
      <w:bookmarkEnd w:id="7178"/>
      <w:bookmarkEnd w:id="7179"/>
      <w:bookmarkEnd w:id="7180"/>
      <w:bookmarkEnd w:id="7181"/>
      <w:bookmarkEnd w:id="7182"/>
      <w:bookmarkEnd w:id="7183"/>
      <w:bookmarkEnd w:id="7184"/>
      <w:bookmarkEnd w:id="7185"/>
      <w:bookmarkEnd w:id="7186"/>
      <w:bookmarkEnd w:id="7187"/>
      <w:bookmarkEnd w:id="7188"/>
      <w:bookmarkEnd w:id="7189"/>
      <w:bookmarkEnd w:id="7190"/>
      <w:bookmarkEnd w:id="7191"/>
      <w:bookmarkEnd w:id="7192"/>
      <w:bookmarkEnd w:id="7193"/>
      <w:bookmarkEnd w:id="7194"/>
      <w:bookmarkEnd w:id="7195"/>
    </w:p>
    <w:p w14:paraId="55D9072D" w14:textId="77777777" w:rsidR="0034465A" w:rsidRDefault="0034465A" w:rsidP="0034465A">
      <w:pPr>
        <w:pStyle w:val="Rubrik4utannumrering"/>
        <w:spacing w:before="0"/>
      </w:pPr>
      <w:r>
        <w:t>1 kap. 5 §</w:t>
      </w:r>
    </w:p>
    <w:p w14:paraId="01F51A33" w14:textId="77777777" w:rsidR="0034465A" w:rsidRDefault="0034465A" w:rsidP="0034465A">
      <w:pPr>
        <w:pStyle w:val="Brdtext"/>
      </w:pPr>
      <w:r>
        <w:t>Paragrafen innehåller vissa definitioner m.m. Övervägandena finns i avsnitt 7.2.</w:t>
      </w:r>
    </w:p>
    <w:p w14:paraId="32FAC9A1" w14:textId="77777777" w:rsidR="0034465A" w:rsidRDefault="0034465A" w:rsidP="0034465A">
      <w:pPr>
        <w:pStyle w:val="Brdtextmedindrag"/>
      </w:pPr>
      <w:r>
        <w:t xml:space="preserve">Definitionen i </w:t>
      </w:r>
      <w:r w:rsidRPr="00700B85">
        <w:rPr>
          <w:i/>
        </w:rPr>
        <w:t>första stycket</w:t>
      </w:r>
      <w:r>
        <w:rPr>
          <w:i/>
        </w:rPr>
        <w:t> </w:t>
      </w:r>
      <w:r w:rsidRPr="00700B85">
        <w:rPr>
          <w:i/>
        </w:rPr>
        <w:t>3</w:t>
      </w:r>
      <w:r>
        <w:t xml:space="preserve"> av utländskt tjänstepensionsinstitut ändras på så sätt att en hänvisning görs till andra tjänstepensionsdirektivet i stället för första</w:t>
      </w:r>
      <w:r w:rsidRPr="00F527B6">
        <w:t xml:space="preserve"> </w:t>
      </w:r>
      <w:r>
        <w:t>tjänstepensionsdirektivet. Definitionen görs även statisk, vilket innebär att den avser direktivet i dess ursprungliga lydelse.</w:t>
      </w:r>
    </w:p>
    <w:p w14:paraId="5A15FAAF" w14:textId="77777777" w:rsidR="0034465A" w:rsidRDefault="0034465A" w:rsidP="0034465A">
      <w:pPr>
        <w:pStyle w:val="Brdtextmedindrag"/>
      </w:pPr>
      <w:r>
        <w:t xml:space="preserve">I </w:t>
      </w:r>
      <w:r>
        <w:rPr>
          <w:i/>
        </w:rPr>
        <w:t xml:space="preserve">tredje stycket </w:t>
      </w:r>
      <w:r>
        <w:t>görs en ändring så att det framgår att även 9 kap. om beståndsöverlåtelser innehåller bestämmelser som i tillämpliga delar gäller för utländska tjänstepensionsinstitut.</w:t>
      </w:r>
    </w:p>
    <w:p w14:paraId="183EEA36" w14:textId="77777777" w:rsidR="0034465A" w:rsidRDefault="0034465A" w:rsidP="0034465A">
      <w:pPr>
        <w:pStyle w:val="Rubrik4utannumrering"/>
      </w:pPr>
      <w:r>
        <w:t>1 kap. 6 §</w:t>
      </w:r>
    </w:p>
    <w:p w14:paraId="40ABDCE7" w14:textId="77777777" w:rsidR="0034465A" w:rsidRDefault="0034465A" w:rsidP="0034465A">
      <w:pPr>
        <w:pStyle w:val="Brdtext"/>
      </w:pPr>
      <w:r>
        <w:t>Paragrafen innehåller ytterligare definitioner. Övervägandena finns i avsnitt 7.2.</w:t>
      </w:r>
    </w:p>
    <w:p w14:paraId="1C46681B" w14:textId="77777777" w:rsidR="0034465A" w:rsidRDefault="0034465A" w:rsidP="0034465A">
      <w:pPr>
        <w:pStyle w:val="Brdtextmedindrag"/>
      </w:pPr>
      <w:r>
        <w:t xml:space="preserve">I </w:t>
      </w:r>
      <w:r w:rsidRPr="00D0365C">
        <w:rPr>
          <w:i/>
        </w:rPr>
        <w:t>tredje stycket</w:t>
      </w:r>
      <w:r>
        <w:t xml:space="preserve"> ändras definitionen av tjänstepensionsförsäkring på så sätt att den hänvisar till definitionen av sådan försäkring i den nya lagen om tjänste</w:t>
      </w:r>
      <w:r>
        <w:softHyphen/>
        <w:t>pensionsföretag. Definitionen är densamma som den som hittills gällt enligt denna lag.</w:t>
      </w:r>
    </w:p>
    <w:p w14:paraId="541493A6" w14:textId="77777777" w:rsidR="0034465A" w:rsidRDefault="0034465A" w:rsidP="0034465A">
      <w:pPr>
        <w:pStyle w:val="Brdtextmedindrag"/>
      </w:pPr>
      <w:r>
        <w:t xml:space="preserve">I </w:t>
      </w:r>
      <w:r>
        <w:rPr>
          <w:i/>
        </w:rPr>
        <w:t>femte</w:t>
      </w:r>
      <w:r w:rsidRPr="000820FE">
        <w:rPr>
          <w:i/>
        </w:rPr>
        <w:t xml:space="preserve"> stycket</w:t>
      </w:r>
      <w:r>
        <w:t xml:space="preserve"> görs en ändring i fråga om definitionen av tjänstepension. Definitionen ändras på så sätt att tjänstepension i denna lag inte längre behöver avse avtal med arbetsgivare </w:t>
      </w:r>
      <w:r w:rsidRPr="000820FE">
        <w:rPr>
          <w:i/>
        </w:rPr>
        <w:t>i Sverige</w:t>
      </w:r>
      <w:r>
        <w:t>. Av den definition av gränsöverskridande verksamhet som finns i andra tjänstepensions</w:t>
      </w:r>
      <w:r>
        <w:softHyphen/>
        <w:t>direktivet (artikel 6.19) följer att det kan vara fråga om gränsöverskridande verksamhet även om arbetsgivaren och tjänstepensionsinstitutet är belägna i samma medlemsstat (se författningskommentaren till 3 kap. 1 § lagen om tjänstepensionsföretag).</w:t>
      </w:r>
    </w:p>
    <w:p w14:paraId="347117DB" w14:textId="77777777" w:rsidR="0034465A" w:rsidRDefault="0034465A" w:rsidP="0034465A">
      <w:pPr>
        <w:pStyle w:val="Rubrik4utannumrering"/>
      </w:pPr>
      <w:r>
        <w:t>1 kap. 7 §</w:t>
      </w:r>
    </w:p>
    <w:p w14:paraId="71ACEA26" w14:textId="44EEB289" w:rsidR="0034465A" w:rsidRDefault="0034465A" w:rsidP="0034465A">
      <w:pPr>
        <w:pStyle w:val="Brdtext"/>
      </w:pPr>
      <w:r>
        <w:t>Paragrafen innehåller definitioner som bl.a. har betydelse för vad som är att anse som gränsöverskridande verksamhet.</w:t>
      </w:r>
      <w:r w:rsidRPr="00A269CD">
        <w:t xml:space="preserve"> </w:t>
      </w:r>
      <w:r>
        <w:t xml:space="preserve">Ändringen i femte stycket genomför artikel 6.19 i andra tjänstepensionsdirektivet </w:t>
      </w:r>
      <w:r w:rsidR="00892441">
        <w:t xml:space="preserve">i fråga om </w:t>
      </w:r>
      <w:r>
        <w:t>utländska tjänstepensionsinstitut. Övervägandena finns i avsnitt 7.2.</w:t>
      </w:r>
    </w:p>
    <w:p w14:paraId="119F997C" w14:textId="77777777" w:rsidR="0034465A" w:rsidRDefault="0034465A" w:rsidP="0034465A">
      <w:pPr>
        <w:pStyle w:val="Brdtextmedindrag"/>
      </w:pPr>
      <w:r w:rsidRPr="000820FE">
        <w:rPr>
          <w:i/>
        </w:rPr>
        <w:t>Femte stycket</w:t>
      </w:r>
      <w:r>
        <w:t xml:space="preserve"> ändras med anledning av den nya definition av gräns</w:t>
      </w:r>
      <w:r>
        <w:softHyphen/>
        <w:t xml:space="preserve">överskridande verksamhet som finns i andra tjänstepensionsdirektivet (artikel 6.19). I stycket anges i vilka fall Sverige anses vara det land där åtagandet ska fullgöras när det gäller tjänstepension. Denna definition har bl.a. betydelse för definitionen av gränsöverskridande verksamhet i 13 § andra stycket. Ändringen innebär att Sverige anses vara det land där </w:t>
      </w:r>
      <w:r>
        <w:lastRenderedPageBreak/>
        <w:t>åtagandet ska fullgöras om förhållandet mellan det uppdragsgivande företaget och den som har eller kommer att få rätt till ersättning regleras av svensk social- och arbetsmarknadslagstiftning på tjänstepensions</w:t>
      </w:r>
      <w:r>
        <w:softHyphen/>
        <w:t>området. Uttrycket ”social- och arbets</w:t>
      </w:r>
      <w:r>
        <w:softHyphen/>
        <w:t>marknads</w:t>
      </w:r>
      <w:r>
        <w:softHyphen/>
        <w:t>lagstiftning” följer av direktivets definition av gräns</w:t>
      </w:r>
      <w:r>
        <w:softHyphen/>
        <w:t>överskridande verksamhet. När det gäller vad som avses med uttrycket från ett svenskt perspektiv finns viss ledning i prop. 2004/05:165 s. 242 f.</w:t>
      </w:r>
      <w:r w:rsidRPr="00A269CD">
        <w:t xml:space="preserve"> </w:t>
      </w:r>
      <w:r w:rsidRPr="00AA5EA4">
        <w:t>Med uppdrags</w:t>
      </w:r>
      <w:r w:rsidRPr="00AA5EA4">
        <w:softHyphen/>
        <w:t xml:space="preserve">givande företag </w:t>
      </w:r>
      <w:r>
        <w:t xml:space="preserve">avses </w:t>
      </w:r>
      <w:r w:rsidRPr="00AA5EA4">
        <w:t>ett företag eller organ som i egenskap av arbetsgivare erbjuder en pensions</w:t>
      </w:r>
      <w:r>
        <w:softHyphen/>
      </w:r>
      <w:r w:rsidRPr="00AA5EA4">
        <w:t>plan eller som gör inbetal</w:t>
      </w:r>
      <w:r w:rsidRPr="00AA5EA4">
        <w:softHyphen/>
        <w:t>ningar till tjänstepensionsinstitutet (</w:t>
      </w:r>
      <w:r>
        <w:t xml:space="preserve">artikel </w:t>
      </w:r>
      <w:r w:rsidRPr="00AA5EA4">
        <w:t>6.3). Med pensions</w:t>
      </w:r>
      <w:r>
        <w:softHyphen/>
      </w:r>
      <w:r w:rsidRPr="00AA5EA4">
        <w:t>plan avses enligt direktivet ett avtal, en överenskommelse, en stiftelse</w:t>
      </w:r>
      <w:r>
        <w:softHyphen/>
      </w:r>
      <w:r w:rsidRPr="00AA5EA4">
        <w:t>urkund eller be</w:t>
      </w:r>
      <w:r>
        <w:softHyphen/>
      </w:r>
      <w:r w:rsidRPr="00AA5EA4">
        <w:t>stämmelser där det anges vilka pensions</w:t>
      </w:r>
      <w:r>
        <w:softHyphen/>
      </w:r>
      <w:r w:rsidRPr="00AA5EA4">
        <w:t xml:space="preserve">förmåner som ska lämnas och på vilka villkor (artikel 6.2). </w:t>
      </w:r>
    </w:p>
    <w:p w14:paraId="32CFF041" w14:textId="77777777" w:rsidR="0034465A" w:rsidRDefault="0034465A" w:rsidP="0034465A">
      <w:pPr>
        <w:pStyle w:val="Brdtextmedindrag"/>
      </w:pPr>
      <w:r>
        <w:t>I övrigt görs endast språkliga ändringar.</w:t>
      </w:r>
    </w:p>
    <w:p w14:paraId="6E40CF04" w14:textId="77777777" w:rsidR="0034465A" w:rsidRDefault="0034465A" w:rsidP="0034465A">
      <w:pPr>
        <w:pStyle w:val="Rubrik4utannumrering"/>
      </w:pPr>
      <w:r>
        <w:t>2 kap.</w:t>
      </w:r>
      <w:r w:rsidRPr="003A0E1D">
        <w:t xml:space="preserve"> 1</w:t>
      </w:r>
      <w:r>
        <w:t> a §</w:t>
      </w:r>
    </w:p>
    <w:p w14:paraId="4752D1C0" w14:textId="1443FE6D" w:rsidR="0034465A" w:rsidRDefault="0034465A" w:rsidP="0034465A">
      <w:pPr>
        <w:pStyle w:val="Brdtextmedindrag"/>
        <w:ind w:firstLine="0"/>
      </w:pPr>
      <w:r>
        <w:t xml:space="preserve">Paragrafen innehåller bestämmelser om utländska tjänstepensionsinstituts rätt att driva verksamhet i Sverige. Ändringen genomför artikel 11.8 i andra tjänstepensionsdirektivet </w:t>
      </w:r>
      <w:r w:rsidR="00E66EF8">
        <w:t xml:space="preserve">i fråga om </w:t>
      </w:r>
      <w:r>
        <w:t>utländska tjänste</w:t>
      </w:r>
      <w:r>
        <w:softHyphen/>
        <w:t>pensions</w:t>
      </w:r>
      <w:r>
        <w:softHyphen/>
        <w:t>institut.</w:t>
      </w:r>
      <w:r w:rsidRPr="00DF476B">
        <w:t xml:space="preserve"> </w:t>
      </w:r>
      <w:r>
        <w:t>Övervägandena finns i avsnitt 7.2.</w:t>
      </w:r>
    </w:p>
    <w:p w14:paraId="4F4591FC" w14:textId="77777777" w:rsidR="0034465A" w:rsidRDefault="0034465A" w:rsidP="0034465A">
      <w:pPr>
        <w:pStyle w:val="Brdtextmedindrag"/>
      </w:pPr>
      <w:r>
        <w:t xml:space="preserve">I </w:t>
      </w:r>
      <w:r w:rsidRPr="000820FE">
        <w:rPr>
          <w:i/>
        </w:rPr>
        <w:t>andra stycket</w:t>
      </w:r>
      <w:r>
        <w:t xml:space="preserve"> ändras den angivna tidsfristen för när verksamheten får inledas från två månader till sex veckor efter det att Finansinspektionen tagit emot en underrättelse från den behöriga myndigheten i tjänste</w:t>
      </w:r>
      <w:r>
        <w:softHyphen/>
        <w:t>pensionsinstitutets hemland. I övrigt görs endast en redaktionell ändring och en följdändring.</w:t>
      </w:r>
    </w:p>
    <w:p w14:paraId="3AFE4537" w14:textId="77777777" w:rsidR="0034465A" w:rsidRDefault="0034465A" w:rsidP="0034465A">
      <w:pPr>
        <w:pStyle w:val="Rubrik4utannumrering"/>
      </w:pPr>
      <w:r>
        <w:t>2 kap. 2 §</w:t>
      </w:r>
    </w:p>
    <w:p w14:paraId="47B2328F" w14:textId="0F84481C" w:rsidR="0034465A" w:rsidRDefault="0034465A" w:rsidP="0034465A">
      <w:pPr>
        <w:pStyle w:val="Brdtext"/>
      </w:pPr>
      <w:r>
        <w:t xml:space="preserve">I paragrafen finns bestämmelser om underrättelse avseende verksamhet från en sekundäretablering. Ändringarna genomför delvis artikel 11.3 i andra tjänstepensionsdirektivet </w:t>
      </w:r>
      <w:r w:rsidR="00E66EF8">
        <w:t xml:space="preserve">i fråga om </w:t>
      </w:r>
      <w:r>
        <w:t>utländska tjänste</w:t>
      </w:r>
      <w:r>
        <w:softHyphen/>
        <w:t>pensions</w:t>
      </w:r>
      <w:r>
        <w:softHyphen/>
        <w:t>institut. Övervägandena finns i avsnitt 7.2.</w:t>
      </w:r>
    </w:p>
    <w:p w14:paraId="1A4A8127" w14:textId="77777777" w:rsidR="0034465A" w:rsidRPr="000861D3" w:rsidRDefault="0034465A" w:rsidP="0034465A">
      <w:pPr>
        <w:pStyle w:val="Brdtextmedindrag"/>
      </w:pPr>
      <w:r>
        <w:t xml:space="preserve">Ändringen i </w:t>
      </w:r>
      <w:r w:rsidRPr="00AC1D53">
        <w:rPr>
          <w:i/>
        </w:rPr>
        <w:t>tredje stycket</w:t>
      </w:r>
      <w:r>
        <w:t xml:space="preserve"> innebär i sak att underrättelsen ska innehålla uppgifter om det uppdragsgivande företagets namn och hemvist samt i vilket land tjänstepensionsavtalen ska fullgöras.</w:t>
      </w:r>
    </w:p>
    <w:p w14:paraId="3749698B" w14:textId="77777777" w:rsidR="0034465A" w:rsidRDefault="0034465A" w:rsidP="0034465A">
      <w:pPr>
        <w:pStyle w:val="Rubrik4utannumrering"/>
      </w:pPr>
      <w:r>
        <w:t>2 kap. 3 §</w:t>
      </w:r>
    </w:p>
    <w:p w14:paraId="1662D210" w14:textId="60CF099A" w:rsidR="0034465A" w:rsidRDefault="0034465A" w:rsidP="0034465A">
      <w:pPr>
        <w:pStyle w:val="Brdtext"/>
      </w:pPr>
      <w:r>
        <w:t>I paragrafen finns bestämmelser om underrättelse avseende gräns</w:t>
      </w:r>
      <w:r>
        <w:softHyphen/>
        <w:t>över</w:t>
      </w:r>
      <w:r w:rsidR="0085547C">
        <w:softHyphen/>
      </w:r>
      <w:r>
        <w:t xml:space="preserve">skridande verksamhet. Ändringarna genomför delvis artikel 11.3 i andra tjänstepensionsdirektivet </w:t>
      </w:r>
      <w:r w:rsidR="00E66EF8">
        <w:t xml:space="preserve">i fråga om </w:t>
      </w:r>
      <w:r>
        <w:t>utländska tjänste</w:t>
      </w:r>
      <w:r>
        <w:softHyphen/>
        <w:t>pensions</w:t>
      </w:r>
      <w:r>
        <w:softHyphen/>
        <w:t>institut. Övervägandena finns i avsnitt 7.2.</w:t>
      </w:r>
    </w:p>
    <w:p w14:paraId="68217E1C" w14:textId="77777777" w:rsidR="0034465A" w:rsidRDefault="0034465A" w:rsidP="0034465A">
      <w:pPr>
        <w:pStyle w:val="Brdtextmedindrag"/>
        <w:rPr>
          <w:i/>
        </w:rPr>
      </w:pPr>
      <w:r>
        <w:t xml:space="preserve">Ändringen i </w:t>
      </w:r>
      <w:r w:rsidRPr="000820FE">
        <w:rPr>
          <w:i/>
        </w:rPr>
        <w:t>fjärde stycket</w:t>
      </w:r>
      <w:r>
        <w:rPr>
          <w:i/>
        </w:rPr>
        <w:t xml:space="preserve"> </w:t>
      </w:r>
      <w:r w:rsidRPr="002F629B">
        <w:t>innebär i sak att underrättelsen ska innehålla uppgifter om det uppdragsgivande företagets namn och hemvist samt i vilket land tjänstepensionsavtalen ska fullgöras</w:t>
      </w:r>
      <w:r>
        <w:rPr>
          <w:i/>
        </w:rPr>
        <w:t>.</w:t>
      </w:r>
      <w:r w:rsidDel="002F629B">
        <w:rPr>
          <w:i/>
        </w:rPr>
        <w:t xml:space="preserve"> </w:t>
      </w:r>
    </w:p>
    <w:p w14:paraId="67EFF141" w14:textId="77777777" w:rsidR="0034465A" w:rsidRPr="00EB5FBF" w:rsidRDefault="0034465A" w:rsidP="0034465A">
      <w:pPr>
        <w:pStyle w:val="Rubrik4utannumrering"/>
      </w:pPr>
      <w:r w:rsidRPr="00EB5FBF">
        <w:t>3 kap. 2 §</w:t>
      </w:r>
    </w:p>
    <w:p w14:paraId="7B0738D4" w14:textId="01B031F7" w:rsidR="0034465A" w:rsidRDefault="0034465A" w:rsidP="0034465A">
      <w:pPr>
        <w:pStyle w:val="Brdtextmedindrag"/>
        <w:ind w:firstLine="0"/>
      </w:pPr>
      <w:r>
        <w:t>Paragrafen innehåller bestämmelser om vissa uppgifter som Finans</w:t>
      </w:r>
      <w:r>
        <w:softHyphen/>
        <w:t xml:space="preserve">inspektionen har som värdlandsmyndighet. Fjärde stycket genomför artikel 11.7 i andra tjänstepensionsdirektivet </w:t>
      </w:r>
      <w:r w:rsidR="00E66EF8">
        <w:t xml:space="preserve">i fråga om </w:t>
      </w:r>
      <w:r>
        <w:t>utländska tjänste</w:t>
      </w:r>
      <w:r>
        <w:softHyphen/>
        <w:t>pensionsinstitut. Övervägandena finns i avsnitt 7.2.</w:t>
      </w:r>
    </w:p>
    <w:p w14:paraId="5F1C24A2" w14:textId="77777777" w:rsidR="0034465A" w:rsidRDefault="0034465A" w:rsidP="0034465A">
      <w:pPr>
        <w:pStyle w:val="Brdtextmedindrag"/>
      </w:pPr>
      <w:r>
        <w:lastRenderedPageBreak/>
        <w:t xml:space="preserve">I </w:t>
      </w:r>
      <w:r w:rsidRPr="000820FE">
        <w:rPr>
          <w:i/>
        </w:rPr>
        <w:t>tredje stycket</w:t>
      </w:r>
      <w:r>
        <w:t xml:space="preserve"> ersätts uttrycket ”tillämplig arbetsrätt” med uttrycket ”social- och arbetsmarknadslagstiftning” i enlighet med den ändring som görs för utländska tjänstepensionsinstitut i fjärde stycket. I övrigt görs endast följdändringar. </w:t>
      </w:r>
    </w:p>
    <w:p w14:paraId="55B6525C" w14:textId="6CB9A32B" w:rsidR="0034465A" w:rsidRDefault="0034465A" w:rsidP="0034465A">
      <w:pPr>
        <w:pStyle w:val="Brdtextmedindrag"/>
      </w:pPr>
      <w:r>
        <w:t xml:space="preserve">I </w:t>
      </w:r>
      <w:r w:rsidRPr="000820FE">
        <w:rPr>
          <w:i/>
        </w:rPr>
        <w:t>fjärde stycket</w:t>
      </w:r>
      <w:r>
        <w:t xml:space="preserve">, som är nytt, finns bestämmelser om Finansinspektionens skyldighet att inom viss tid lämna uppgifter till den behöriga myndigheten i det utländska tjänstepensionsinstitutets hemland. Ändringen innebär i huvudsak att tidsfristen för när Finansinspektionen senast ska lämna informationen förkortas från två månader till sex veckor. Vidare ersätts uttrycket ”tillämplig arbetsrätt” med </w:t>
      </w:r>
      <w:r w:rsidR="00EA4590">
        <w:t>andra tjänstepensions</w:t>
      </w:r>
      <w:r>
        <w:t>direktivets uttryck ”social- och arbetsmarknadslagstiftning”. Någon ändring i sak är dock inte avsedd. När det gäller vilken information som ska lämnas till den behöriga myndig</w:t>
      </w:r>
      <w:r>
        <w:softHyphen/>
        <w:t xml:space="preserve">heten finns ledning i prop. 2004/05:165 s. 242 f. </w:t>
      </w:r>
    </w:p>
    <w:p w14:paraId="4E8288C2" w14:textId="77777777" w:rsidR="0034465A" w:rsidRDefault="0034465A" w:rsidP="0034465A">
      <w:pPr>
        <w:pStyle w:val="Brdtextmedindrag"/>
      </w:pPr>
      <w:r>
        <w:t xml:space="preserve">Ändringen i </w:t>
      </w:r>
      <w:r>
        <w:rPr>
          <w:i/>
        </w:rPr>
        <w:t>femte stycket</w:t>
      </w:r>
      <w:r>
        <w:t>, hittillsvarande fjärde stycket,</w:t>
      </w:r>
      <w:r>
        <w:rPr>
          <w:i/>
        </w:rPr>
        <w:t xml:space="preserve"> </w:t>
      </w:r>
      <w:r>
        <w:t>är endast av redaktionell art.</w:t>
      </w:r>
    </w:p>
    <w:p w14:paraId="00C5658E" w14:textId="77777777" w:rsidR="0034465A" w:rsidRDefault="0034465A" w:rsidP="0034465A">
      <w:pPr>
        <w:pStyle w:val="Rubrik4utannumrering"/>
      </w:pPr>
      <w:r>
        <w:t>3 kap.</w:t>
      </w:r>
      <w:r w:rsidRPr="003A0E1D">
        <w:t xml:space="preserve"> </w:t>
      </w:r>
      <w:r>
        <w:t>6 §</w:t>
      </w:r>
    </w:p>
    <w:p w14:paraId="2FD59B5B" w14:textId="77777777" w:rsidR="0034465A" w:rsidRDefault="0034465A" w:rsidP="0034465A">
      <w:pPr>
        <w:pStyle w:val="Brdtextmedindrag"/>
        <w:ind w:firstLine="0"/>
      </w:pPr>
      <w:r>
        <w:t>Paragrafen innehåller vissa bestämmelser om ingripanden från Finans</w:t>
      </w:r>
      <w:r>
        <w:softHyphen/>
        <w:t xml:space="preserve">inspektionen. </w:t>
      </w:r>
    </w:p>
    <w:p w14:paraId="30B5B054" w14:textId="77777777" w:rsidR="0034465A" w:rsidRDefault="0034465A" w:rsidP="0034465A">
      <w:pPr>
        <w:pStyle w:val="Brdtextmedindrag"/>
      </w:pPr>
      <w:r>
        <w:t xml:space="preserve">Ändringarna i paragrafen är endast av redaktionell art och innebär att de hittillsvarande </w:t>
      </w:r>
      <w:r w:rsidRPr="000820FE">
        <w:rPr>
          <w:i/>
        </w:rPr>
        <w:t>andra</w:t>
      </w:r>
      <w:r>
        <w:t xml:space="preserve"> och </w:t>
      </w:r>
      <w:r w:rsidRPr="000820FE">
        <w:rPr>
          <w:i/>
        </w:rPr>
        <w:t>tredje styckena</w:t>
      </w:r>
      <w:r>
        <w:t xml:space="preserve"> läggs samman.</w:t>
      </w:r>
    </w:p>
    <w:p w14:paraId="453A4352" w14:textId="77777777" w:rsidR="0034465A" w:rsidRDefault="0034465A" w:rsidP="0034465A">
      <w:pPr>
        <w:pStyle w:val="Rubrik4utannumrering"/>
      </w:pPr>
      <w:r>
        <w:t>8 kap. 1 b §</w:t>
      </w:r>
    </w:p>
    <w:p w14:paraId="673576D8" w14:textId="77777777" w:rsidR="0034465A" w:rsidRPr="00791CBE" w:rsidRDefault="0034465A" w:rsidP="0034465A">
      <w:pPr>
        <w:pStyle w:val="Brdtext"/>
      </w:pPr>
      <w:r>
        <w:t>I paragrafen finns bestämmelser om utländska tjänstepensionsinstituts skyldighet att lämna information till enskilda och ett bemyndigande avseende sådan information. Paragrafen genomför artikel 11.6 i andra tjänstepensionsdirektivet.</w:t>
      </w:r>
      <w:r w:rsidRPr="00141B39">
        <w:t xml:space="preserve"> </w:t>
      </w:r>
      <w:r>
        <w:t>Övervägandena finns i avsnitt 7.2.</w:t>
      </w:r>
    </w:p>
    <w:p w14:paraId="091D1ABB" w14:textId="77777777" w:rsidR="0034465A" w:rsidRDefault="0034465A" w:rsidP="0034465A">
      <w:pPr>
        <w:pStyle w:val="Brdtextmedindrag"/>
      </w:pPr>
      <w:r>
        <w:t xml:space="preserve">I </w:t>
      </w:r>
      <w:r>
        <w:rPr>
          <w:i/>
        </w:rPr>
        <w:t xml:space="preserve">tredje </w:t>
      </w:r>
      <w:r w:rsidRPr="00ED57F3">
        <w:rPr>
          <w:i/>
        </w:rPr>
        <w:t>stycket</w:t>
      </w:r>
      <w:r>
        <w:t xml:space="preserve">, som är nytt, finns en upplysning om att regeringen eller den myndighet som regeringen bestämmer kan meddela föreskrifter om hur information ska lämnas enligt första stycket. </w:t>
      </w:r>
    </w:p>
    <w:p w14:paraId="3C973EBE" w14:textId="77777777" w:rsidR="0034465A" w:rsidRPr="001965AC" w:rsidRDefault="0034465A" w:rsidP="0034465A">
      <w:pPr>
        <w:pStyle w:val="Brdtextmedindrag"/>
      </w:pPr>
      <w:r>
        <w:t>I övrigt görs endast språkliga ändringar.</w:t>
      </w:r>
    </w:p>
    <w:p w14:paraId="114ECB74" w14:textId="77777777" w:rsidR="0034465A" w:rsidRDefault="0034465A" w:rsidP="0034465A">
      <w:pPr>
        <w:pStyle w:val="Rubrik4utannumrering"/>
        <w:rPr>
          <w:b w:val="0"/>
        </w:rPr>
      </w:pPr>
      <w:r>
        <w:t>8 kap.</w:t>
      </w:r>
      <w:r w:rsidRPr="003A0E1D">
        <w:t xml:space="preserve"> </w:t>
      </w:r>
      <w:r>
        <w:t>6 §</w:t>
      </w:r>
    </w:p>
    <w:p w14:paraId="16DFDF1C" w14:textId="77777777" w:rsidR="0034465A" w:rsidRPr="00791CBE" w:rsidRDefault="0034465A" w:rsidP="0034465A">
      <w:pPr>
        <w:pStyle w:val="Brdtext"/>
      </w:pPr>
      <w:r>
        <w:t xml:space="preserve">Paragrafen, som är ny, innehåller bestämmelser </w:t>
      </w:r>
      <w:r w:rsidRPr="008C5291">
        <w:t>för utländska tjänstepen</w:t>
      </w:r>
      <w:r>
        <w:softHyphen/>
      </w:r>
      <w:r w:rsidRPr="008C5291">
        <w:t>sionsinstitut som bedriver försäkringsdistribution i Sverige.</w:t>
      </w:r>
      <w:r w:rsidRPr="000F5243">
        <w:t xml:space="preserve"> </w:t>
      </w:r>
      <w:r>
        <w:t>Överväg</w:t>
      </w:r>
      <w:r>
        <w:softHyphen/>
        <w:t>andena finns i avsnitt 15.4.1.</w:t>
      </w:r>
    </w:p>
    <w:p w14:paraId="257EF0F7" w14:textId="5F797C1D" w:rsidR="0034465A" w:rsidRDefault="0034465A" w:rsidP="0034465A">
      <w:pPr>
        <w:pStyle w:val="Brdtextmedindrag"/>
      </w:pPr>
      <w:r>
        <w:t xml:space="preserve">I </w:t>
      </w:r>
      <w:r w:rsidRPr="00332D68">
        <w:rPr>
          <w:i/>
        </w:rPr>
        <w:t>första stycket</w:t>
      </w:r>
      <w:r>
        <w:t xml:space="preserve"> anges att lagen om försäkringsdistribution gäller för utländska tjänstepensionsinstitut, om de bedriver försäkrings</w:t>
      </w:r>
      <w:r>
        <w:softHyphen/>
        <w:t>distribution i Sverige. Att utländska försäkringsföretag ska följa lagen om försäkrings</w:t>
      </w:r>
      <w:r>
        <w:softHyphen/>
        <w:t>distribution i tillämpliga delar följer direkt av den lagen (1 kap. 5 §). Vad som avses med försäkringsdistribution anges i 1 kap. 1 och 2 §§ lagen om försäkrings</w:t>
      </w:r>
      <w:r>
        <w:softHyphen/>
        <w:t>distribution (p</w:t>
      </w:r>
      <w:r w:rsidRPr="00911D4E">
        <w:t>rop. 2017/18:216</w:t>
      </w:r>
      <w:r>
        <w:t xml:space="preserve"> s. 102–145).</w:t>
      </w:r>
    </w:p>
    <w:p w14:paraId="11EF0BA0" w14:textId="105D7DB4" w:rsidR="0034465A" w:rsidRPr="000811CE" w:rsidRDefault="0034465A" w:rsidP="0034465A">
      <w:pPr>
        <w:pStyle w:val="Brdtextmedindrag"/>
        <w:rPr>
          <w:i/>
        </w:rPr>
      </w:pPr>
      <w:r>
        <w:t xml:space="preserve">I </w:t>
      </w:r>
      <w:r w:rsidRPr="00332D68">
        <w:rPr>
          <w:i/>
        </w:rPr>
        <w:t>andra stycket</w:t>
      </w:r>
      <w:r>
        <w:t xml:space="preserve"> finns ett bemyndigande för regeringen eller den myndighet som regeringen bestämmer att meddela föreskrifter om vad utländska tjänstepensionsinstitut ska iaktta när de distribuerar tjänste</w:t>
      </w:r>
      <w:r>
        <w:softHyphen/>
        <w:t xml:space="preserve">pensionsförsäkringar. </w:t>
      </w:r>
      <w:r w:rsidRPr="00E92A58">
        <w:t xml:space="preserve">De föreskrifterna avses, i tillämpliga delar, i allt väsentligt motsvara de föreskrifter som </w:t>
      </w:r>
      <w:r w:rsidR="008B4626">
        <w:t xml:space="preserve">har </w:t>
      </w:r>
      <w:r w:rsidRPr="00E92A58">
        <w:t>meddelats med stöd av bemyn</w:t>
      </w:r>
      <w:r>
        <w:softHyphen/>
      </w:r>
      <w:r w:rsidRPr="00E92A58">
        <w:t xml:space="preserve">digandena i lagen om försäkringsdistribution. I tillämpliga delar </w:t>
      </w:r>
      <w:r>
        <w:t>bör</w:t>
      </w:r>
      <w:r w:rsidRPr="00E92A58">
        <w:t xml:space="preserve"> före</w:t>
      </w:r>
      <w:r>
        <w:softHyphen/>
      </w:r>
      <w:r w:rsidRPr="00E92A58">
        <w:t xml:space="preserve">skrifterna därutöver motsvara de bestämmelser som </w:t>
      </w:r>
      <w:r>
        <w:t>finns</w:t>
      </w:r>
      <w:r w:rsidRPr="00E92A58">
        <w:t xml:space="preserve"> i kommis</w:t>
      </w:r>
      <w:r>
        <w:softHyphen/>
      </w:r>
      <w:r w:rsidRPr="00E92A58">
        <w:t xml:space="preserve">sionens </w:t>
      </w:r>
      <w:r w:rsidRPr="00E92A58">
        <w:lastRenderedPageBreak/>
        <w:t>delegerade förordningar som meddelats med stöd av Europa</w:t>
      </w:r>
      <w:r>
        <w:softHyphen/>
      </w:r>
      <w:r w:rsidRPr="00E92A58">
        <w:t>parlamentets och rådets direktiv (EU) 2016/97 av den 20</w:t>
      </w:r>
      <w:r>
        <w:t> </w:t>
      </w:r>
      <w:r w:rsidRPr="00E92A58">
        <w:t>januari 2016 om försäkrings</w:t>
      </w:r>
      <w:r>
        <w:softHyphen/>
      </w:r>
      <w:r w:rsidRPr="00E92A58">
        <w:t>distribution (se artikel 38 i det direktivet).</w:t>
      </w:r>
      <w:r>
        <w:t xml:space="preserve"> De delegerade förordningarna gäller annars inte för tjänstepensionsinstitut.</w:t>
      </w:r>
    </w:p>
    <w:p w14:paraId="1A9DAF13" w14:textId="77777777" w:rsidR="0034465A" w:rsidRDefault="0034465A" w:rsidP="0034465A">
      <w:pPr>
        <w:pStyle w:val="Rubrik4utannumrering"/>
      </w:pPr>
      <w:r>
        <w:t>9 kap. 1 §</w:t>
      </w:r>
    </w:p>
    <w:p w14:paraId="2E523D5A" w14:textId="77777777" w:rsidR="0034465A" w:rsidRDefault="0034465A" w:rsidP="0034465A">
      <w:pPr>
        <w:pStyle w:val="Brdtext"/>
      </w:pPr>
      <w:r>
        <w:t>I paragrafen finns bestämmelser om överlåtelse</w:t>
      </w:r>
      <w:r w:rsidRPr="002B1585">
        <w:t xml:space="preserve"> av </w:t>
      </w:r>
      <w:r>
        <w:t>försäkrings</w:t>
      </w:r>
      <w:r w:rsidRPr="002B1585">
        <w:t>bestånd</w:t>
      </w:r>
      <w:r>
        <w:t xml:space="preserve">. </w:t>
      </w:r>
      <w:r w:rsidRPr="00890E63">
        <w:t xml:space="preserve">Övervägandena finns i avsnitt </w:t>
      </w:r>
      <w:r>
        <w:t>11</w:t>
      </w:r>
      <w:r w:rsidRPr="00890E63">
        <w:t>.8.</w:t>
      </w:r>
    </w:p>
    <w:p w14:paraId="24086A2F" w14:textId="29AEE64D" w:rsidR="0034465A" w:rsidRDefault="0034465A" w:rsidP="001C3D5F">
      <w:pPr>
        <w:pStyle w:val="Brdtextmedindrag"/>
      </w:pPr>
      <w:r>
        <w:rPr>
          <w:i/>
        </w:rPr>
        <w:t>A</w:t>
      </w:r>
      <w:r w:rsidRPr="000820FE">
        <w:rPr>
          <w:i/>
        </w:rPr>
        <w:t>ndra stycke</w:t>
      </w:r>
      <w:r>
        <w:rPr>
          <w:i/>
        </w:rPr>
        <w:t>t</w:t>
      </w:r>
      <w:r w:rsidRPr="006F1DC7">
        <w:t>,</w:t>
      </w:r>
      <w:r>
        <w:rPr>
          <w:i/>
        </w:rPr>
        <w:t xml:space="preserve"> </w:t>
      </w:r>
      <w:r w:rsidRPr="00AE5796">
        <w:t>som är nytt,</w:t>
      </w:r>
      <w:r>
        <w:t xml:space="preserve"> reglerar överlåtelse av be</w:t>
      </w:r>
      <w:r>
        <w:softHyphen/>
        <w:t xml:space="preserve">stånd </w:t>
      </w:r>
      <w:r w:rsidRPr="00890E63">
        <w:t xml:space="preserve">från ett utländskt tjänstepensionsinstitut som driver verksamhet i Sverige. </w:t>
      </w:r>
      <w:r>
        <w:t>Ett utländskt tjänstepensionsinstitut får, under de förutsättningar som anges i 9–17 §§, helt eller delvis överlåta ett bestånd av tjänstepensionsavtal. Det</w:t>
      </w:r>
      <w:r w:rsidRPr="00890E63">
        <w:t xml:space="preserve"> bestånd som överlåts kan avse </w:t>
      </w:r>
      <w:r>
        <w:t>verksamhet som drivs i</w:t>
      </w:r>
      <w:r w:rsidRPr="00890E63">
        <w:t xml:space="preserve"> Sverige eller </w:t>
      </w:r>
      <w:r>
        <w:t xml:space="preserve">i ett </w:t>
      </w:r>
      <w:r w:rsidRPr="00890E63">
        <w:t xml:space="preserve">annat </w:t>
      </w:r>
      <w:r w:rsidR="008B4626">
        <w:t xml:space="preserve">land inom </w:t>
      </w:r>
      <w:r w:rsidRPr="00890E63">
        <w:t>EES. Bestäm</w:t>
      </w:r>
      <w:r>
        <w:softHyphen/>
      </w:r>
      <w:r w:rsidRPr="00890E63">
        <w:t>melsen motsvarar 1</w:t>
      </w:r>
      <w:r>
        <w:t>1</w:t>
      </w:r>
      <w:r w:rsidRPr="00890E63">
        <w:t xml:space="preserve"> kap. 1 § andra stycket </w:t>
      </w:r>
      <w:r>
        <w:t xml:space="preserve">den nya </w:t>
      </w:r>
      <w:r w:rsidRPr="00890E63">
        <w:t>lagen om tjänstepensions</w:t>
      </w:r>
      <w:r>
        <w:softHyphen/>
      </w:r>
      <w:r w:rsidRPr="00890E63">
        <w:t>företag som reglerar överlåtelser från utländska tjänstepensions</w:t>
      </w:r>
      <w:r>
        <w:t>institut</w:t>
      </w:r>
      <w:r w:rsidRPr="00890E63">
        <w:t xml:space="preserve"> som inte driver verksamhet i Sverige till svenska tjänstepensionsföretag.</w:t>
      </w:r>
      <w:r>
        <w:t xml:space="preserve"> </w:t>
      </w:r>
    </w:p>
    <w:p w14:paraId="71DE414C" w14:textId="35C5DB09" w:rsidR="0034465A" w:rsidRPr="00890E63" w:rsidRDefault="0034465A" w:rsidP="0034465A">
      <w:pPr>
        <w:pStyle w:val="Brdtextmedindrag"/>
      </w:pPr>
      <w:r w:rsidRPr="002C26BD">
        <w:t xml:space="preserve">Bestånd </w:t>
      </w:r>
      <w:r>
        <w:t>som över</w:t>
      </w:r>
      <w:r w:rsidRPr="002C26BD">
        <w:t xml:space="preserve">låts </w:t>
      </w:r>
      <w:r>
        <w:t xml:space="preserve">enligt </w:t>
      </w:r>
      <w:r w:rsidRPr="002C26BD">
        <w:rPr>
          <w:i/>
        </w:rPr>
        <w:t>andra stycket</w:t>
      </w:r>
      <w:r>
        <w:t xml:space="preserve"> benämns inte försäkrings</w:t>
      </w:r>
      <w:r>
        <w:softHyphen/>
      </w:r>
      <w:r w:rsidRPr="002C26BD">
        <w:t>bestånd eftersom det vid övertagande från ett utländskt institut kan ingå avtal som utgör annat än försäkringsavtal e</w:t>
      </w:r>
      <w:r>
        <w:t>nligt lagstiftningen i det över</w:t>
      </w:r>
      <w:r w:rsidRPr="002C26BD">
        <w:t>låtande institutets hemland. För att det övertagande tjänstepensions</w:t>
      </w:r>
      <w:r>
        <w:softHyphen/>
      </w:r>
      <w:r w:rsidRPr="002C26BD">
        <w:t>företaget ska kunna förvalta avtalen efter att överlåtelsen har verkställts, måste det dock enligt 4</w:t>
      </w:r>
      <w:r>
        <w:t> </w:t>
      </w:r>
      <w:r w:rsidRPr="002C26BD">
        <w:t>kap. 5</w:t>
      </w:r>
      <w:r>
        <w:t> </w:t>
      </w:r>
      <w:r w:rsidRPr="002C26BD">
        <w:t>§</w:t>
      </w:r>
      <w:r>
        <w:t xml:space="preserve"> den nya lagen om tjänstepensionsföretag</w:t>
      </w:r>
      <w:r w:rsidRPr="00890E63">
        <w:t xml:space="preserve"> </w:t>
      </w:r>
      <w:r w:rsidRPr="002C26BD">
        <w:t xml:space="preserve">vara att betrakta som </w:t>
      </w:r>
      <w:r>
        <w:t>verksamhet med tjänstepensions</w:t>
      </w:r>
      <w:r w:rsidRPr="002C26BD">
        <w:t>försäkringar eller därmed sammanhängande verksamhet.</w:t>
      </w:r>
    </w:p>
    <w:p w14:paraId="767BF199" w14:textId="77777777" w:rsidR="0034465A" w:rsidRDefault="0034465A" w:rsidP="0034465A">
      <w:pPr>
        <w:pStyle w:val="Rubrik4utannumrering"/>
      </w:pPr>
      <w:r>
        <w:t>9 kap. 4 §</w:t>
      </w:r>
    </w:p>
    <w:p w14:paraId="0BF0777E" w14:textId="77777777" w:rsidR="0034465A" w:rsidRPr="00B272EC" w:rsidRDefault="0034465A" w:rsidP="0034465A">
      <w:pPr>
        <w:pStyle w:val="Brdtextmedindrag"/>
        <w:ind w:firstLine="0"/>
      </w:pPr>
      <w:r>
        <w:t>Ändringen är en följdändring med anledning av att det införs ett nytt andra stycke i 1 §.</w:t>
      </w:r>
    </w:p>
    <w:p w14:paraId="2324C875" w14:textId="77777777" w:rsidR="0034465A" w:rsidRPr="00EF5EA0" w:rsidRDefault="0034465A" w:rsidP="0034465A">
      <w:pPr>
        <w:pStyle w:val="Rubrik4utannumrering"/>
        <w:rPr>
          <w:rFonts w:eastAsia="Times New Roman" w:cs="Times New Roman"/>
          <w:b w:val="0"/>
          <w:szCs w:val="20"/>
        </w:rPr>
      </w:pPr>
      <w:r>
        <w:t>9 kap. 9 §</w:t>
      </w:r>
      <w:r w:rsidRPr="00EF5EA0">
        <w:rPr>
          <w:rFonts w:eastAsia="Times New Roman" w:cs="Times New Roman"/>
          <w:b w:val="0"/>
          <w:szCs w:val="20"/>
        </w:rPr>
        <w:t xml:space="preserve"> </w:t>
      </w:r>
    </w:p>
    <w:p w14:paraId="552B065F" w14:textId="0270B18E" w:rsidR="0034465A" w:rsidRDefault="0034465A" w:rsidP="0034465A">
      <w:pPr>
        <w:pStyle w:val="Brdtext"/>
      </w:pPr>
      <w:r>
        <w:t>Paragrafen, som är ny, föreskriver</w:t>
      </w:r>
      <w:r w:rsidDel="00EF5EA0">
        <w:t xml:space="preserve"> </w:t>
      </w:r>
      <w:r>
        <w:t>e</w:t>
      </w:r>
      <w:r w:rsidRPr="00B272EC">
        <w:t xml:space="preserve">tt </w:t>
      </w:r>
      <w:r>
        <w:t xml:space="preserve">tillståndskrav för överlåtelse från ett </w:t>
      </w:r>
      <w:r w:rsidRPr="00B272EC">
        <w:t>utländskt tjänstepensionsinstitut</w:t>
      </w:r>
      <w:r>
        <w:t xml:space="preserve"> till ett svenskt tjänstepensionsföretag.</w:t>
      </w:r>
      <w:r w:rsidRPr="00EF5EA0">
        <w:t xml:space="preserve"> Paragrafen genomför delvis artikel 12.4 i andra tjänstepensionsdirektivet. </w:t>
      </w:r>
      <w:r w:rsidRPr="00890E63">
        <w:t xml:space="preserve">Bestämmelsen motsvarar </w:t>
      </w:r>
      <w:r w:rsidRPr="000820FE">
        <w:t>1</w:t>
      </w:r>
      <w:r>
        <w:t>1</w:t>
      </w:r>
      <w:r w:rsidRPr="000820FE">
        <w:t xml:space="preserve"> kap. </w:t>
      </w:r>
      <w:r>
        <w:t>18</w:t>
      </w:r>
      <w:r w:rsidRPr="00890E63">
        <w:t xml:space="preserve"> § </w:t>
      </w:r>
      <w:r>
        <w:t>den nya</w:t>
      </w:r>
      <w:r w:rsidRPr="00890E63">
        <w:t xml:space="preserve"> lagen om tjänst</w:t>
      </w:r>
      <w:r>
        <w:t>epen</w:t>
      </w:r>
      <w:r>
        <w:softHyphen/>
        <w:t>sions</w:t>
      </w:r>
      <w:r w:rsidR="005520A2">
        <w:softHyphen/>
      </w:r>
      <w:r>
        <w:t>företag</w:t>
      </w:r>
      <w:r w:rsidRPr="00890E63">
        <w:t xml:space="preserve"> som reglerar överlåtelser från utländska </w:t>
      </w:r>
      <w:r>
        <w:t>tjänstepensions</w:t>
      </w:r>
      <w:r>
        <w:softHyphen/>
        <w:t>institut</w:t>
      </w:r>
      <w:r w:rsidRPr="00890E63">
        <w:t xml:space="preserve"> som inte driver verksamhet i Sverige. </w:t>
      </w:r>
      <w:r w:rsidRPr="00EF5EA0">
        <w:t xml:space="preserve">Övervägandena finns i avsnitt </w:t>
      </w:r>
      <w:r>
        <w:t>11</w:t>
      </w:r>
      <w:r w:rsidRPr="00EF5EA0">
        <w:t>.8.</w:t>
      </w:r>
      <w:r w:rsidRPr="00B272EC">
        <w:t xml:space="preserve"> </w:t>
      </w:r>
    </w:p>
    <w:p w14:paraId="6EA04A7E" w14:textId="610DE126" w:rsidR="0034465A" w:rsidRPr="00890E63" w:rsidRDefault="0034465A" w:rsidP="0034465A">
      <w:pPr>
        <w:pStyle w:val="Brdtextmedindrag"/>
      </w:pPr>
      <w:r>
        <w:t xml:space="preserve">Vad som avses med tjänstepension anges i 1 kap. 6 § femte stycket. </w:t>
      </w:r>
      <w:r w:rsidRPr="00890E63" w:rsidDel="000C127B">
        <w:t xml:space="preserve">Med tjänstepensionsföretag avses </w:t>
      </w:r>
      <w:r>
        <w:t>ett företag som har tillstånd att driva tjänste</w:t>
      </w:r>
      <w:r>
        <w:softHyphen/>
        <w:t>pensionsverksamhet enligt</w:t>
      </w:r>
      <w:r w:rsidRPr="00890E63" w:rsidDel="000C127B">
        <w:t xml:space="preserve"> </w:t>
      </w:r>
      <w:bookmarkStart w:id="7196" w:name="_Hlk2597501"/>
      <w:r>
        <w:t xml:space="preserve">den nya </w:t>
      </w:r>
      <w:r w:rsidRPr="00890E63" w:rsidDel="000C127B">
        <w:t xml:space="preserve">lagen om tjänstepensionsföretag. </w:t>
      </w:r>
      <w:r w:rsidRPr="00811657">
        <w:t xml:space="preserve">Med bestånd av tjänstepensionsavtal avses de avtal om förvaltning av medel för tillhandahållande av pensionsförmåner som ingår i det utländska institutets verksamhet (se definitioner i artikel 6 i </w:t>
      </w:r>
      <w:r w:rsidR="005520A2">
        <w:t>andra tjänstepensions</w:t>
      </w:r>
      <w:r w:rsidRPr="00811657">
        <w:t>direktivet).</w:t>
      </w:r>
    </w:p>
    <w:p w14:paraId="1656B7C4" w14:textId="77777777" w:rsidR="0034465A" w:rsidRDefault="0034465A" w:rsidP="0034465A">
      <w:pPr>
        <w:pStyle w:val="Rubrik4utannumrering"/>
      </w:pPr>
      <w:bookmarkStart w:id="7197" w:name="_Toc518396773"/>
      <w:bookmarkStart w:id="7198" w:name="_Toc518401084"/>
      <w:bookmarkStart w:id="7199" w:name="_Toc518401801"/>
      <w:bookmarkStart w:id="7200" w:name="_Toc518402040"/>
      <w:bookmarkStart w:id="7201" w:name="_Toc518463194"/>
      <w:bookmarkStart w:id="7202" w:name="_Toc518462890"/>
      <w:bookmarkStart w:id="7203" w:name="_Toc518463846"/>
      <w:bookmarkStart w:id="7204" w:name="_Toc518464221"/>
      <w:bookmarkStart w:id="7205" w:name="_Toc518464460"/>
      <w:bookmarkStart w:id="7206" w:name="_Toc518472899"/>
      <w:bookmarkEnd w:id="7196"/>
      <w:r>
        <w:t>9 kap. 10 §</w:t>
      </w:r>
    </w:p>
    <w:p w14:paraId="17D49493" w14:textId="38583A6D" w:rsidR="0034465A" w:rsidRDefault="0034465A" w:rsidP="0034465A">
      <w:pPr>
        <w:pStyle w:val="Brdtext"/>
      </w:pPr>
      <w:r>
        <w:t xml:space="preserve">Paragrafen, </w:t>
      </w:r>
      <w:r w:rsidRPr="008E1EE4">
        <w:t xml:space="preserve">som är ny, </w:t>
      </w:r>
      <w:r>
        <w:t xml:space="preserve">reglerar ansökan om tillstånd att verkställa ett avtal om överlåtelse. Bestämmelsen </w:t>
      </w:r>
      <w:r w:rsidRPr="008E1EE4">
        <w:t xml:space="preserve">motsvarar </w:t>
      </w:r>
      <w:r w:rsidRPr="000820FE">
        <w:t>1</w:t>
      </w:r>
      <w:r>
        <w:t>1</w:t>
      </w:r>
      <w:r w:rsidRPr="000820FE">
        <w:t xml:space="preserve"> kap. </w:t>
      </w:r>
      <w:r>
        <w:t>19</w:t>
      </w:r>
      <w:r w:rsidRPr="008E1EE4">
        <w:t> §</w:t>
      </w:r>
      <w:r>
        <w:t xml:space="preserve"> den nya</w:t>
      </w:r>
      <w:r w:rsidRPr="008E1EE4">
        <w:t xml:space="preserve"> lagen om </w:t>
      </w:r>
      <w:r w:rsidRPr="008E1EE4">
        <w:lastRenderedPageBreak/>
        <w:t>tjänstepensionsföretag, som reglerar överlåtelser från utländska tjänste</w:t>
      </w:r>
      <w:r>
        <w:softHyphen/>
      </w:r>
      <w:r w:rsidRPr="008E1EE4">
        <w:t>pensions</w:t>
      </w:r>
      <w:r>
        <w:t>institut</w:t>
      </w:r>
      <w:r w:rsidRPr="008E1EE4">
        <w:t xml:space="preserve"> som inte driver verksamhet i Sverige. </w:t>
      </w:r>
      <w:r w:rsidRPr="00D6230E">
        <w:t>Paragrafen genom</w:t>
      </w:r>
      <w:r>
        <w:softHyphen/>
      </w:r>
      <w:r w:rsidRPr="00D6230E">
        <w:t xml:space="preserve">för </w:t>
      </w:r>
      <w:r>
        <w:t xml:space="preserve">delvis </w:t>
      </w:r>
      <w:r w:rsidRPr="00D6230E">
        <w:t>artikel 12.4</w:t>
      </w:r>
      <w:r>
        <w:t xml:space="preserve"> samt</w:t>
      </w:r>
      <w:r w:rsidRPr="00D6230E">
        <w:t xml:space="preserve"> artikel 12.5 i andra tjänstepensions</w:t>
      </w:r>
      <w:r>
        <w:softHyphen/>
      </w:r>
      <w:r w:rsidRPr="00D6230E">
        <w:t>direktivet. Överväg</w:t>
      </w:r>
      <w:r>
        <w:softHyphen/>
      </w:r>
      <w:r w:rsidRPr="00D6230E">
        <w:t>andena fi</w:t>
      </w:r>
      <w:r>
        <w:t>nns i avsnitt 11.8.</w:t>
      </w:r>
    </w:p>
    <w:p w14:paraId="515491FC" w14:textId="77777777" w:rsidR="0034465A" w:rsidRDefault="0034465A" w:rsidP="0034465A">
      <w:pPr>
        <w:pStyle w:val="Brdtextmedindrag"/>
      </w:pPr>
      <w:r>
        <w:t xml:space="preserve">Ansökan ska göras av det övertagande företaget och ansökan ska enligt </w:t>
      </w:r>
      <w:r w:rsidRPr="00B94821">
        <w:rPr>
          <w:i/>
        </w:rPr>
        <w:t>punkt</w:t>
      </w:r>
      <w:r>
        <w:rPr>
          <w:i/>
        </w:rPr>
        <w:t> 1</w:t>
      </w:r>
      <w:r>
        <w:t xml:space="preserve"> innehålla det skriftliga överlåtelseavtalet. I avtalet framgår vill</w:t>
      </w:r>
      <w:r>
        <w:softHyphen/>
        <w:t xml:space="preserve">koren för överlåtelsen. </w:t>
      </w:r>
    </w:p>
    <w:p w14:paraId="34714E6F" w14:textId="2BC63707" w:rsidR="0034465A" w:rsidRDefault="0034465A" w:rsidP="0034465A">
      <w:pPr>
        <w:pStyle w:val="Brdtextmedindrag"/>
      </w:pPr>
      <w:r>
        <w:rPr>
          <w:i/>
        </w:rPr>
        <w:t>P</w:t>
      </w:r>
      <w:r w:rsidRPr="00B94821">
        <w:rPr>
          <w:i/>
        </w:rPr>
        <w:t>unkt</w:t>
      </w:r>
      <w:r>
        <w:rPr>
          <w:i/>
        </w:rPr>
        <w:t> 2</w:t>
      </w:r>
      <w:r>
        <w:t xml:space="preserve"> föreskriver att ansökan ska innehålla uppgifter om avtals</w:t>
      </w:r>
      <w:r>
        <w:softHyphen/>
        <w:t xml:space="preserve">parternas namn, hemvist och det </w:t>
      </w:r>
      <w:r w:rsidR="005520A2">
        <w:t xml:space="preserve">land inom </w:t>
      </w:r>
      <w:r>
        <w:t>EES där respektive part är regi</w:t>
      </w:r>
      <w:r>
        <w:softHyphen/>
        <w:t>strerad eller auktoriserad. Med hemvist avses företagens huvudsakliga förvaltningsort.</w:t>
      </w:r>
    </w:p>
    <w:p w14:paraId="79DAC2A6" w14:textId="6E39C056" w:rsidR="0034465A" w:rsidRDefault="0034465A" w:rsidP="0034465A">
      <w:pPr>
        <w:pStyle w:val="Brdtextmedindrag"/>
      </w:pPr>
      <w:r>
        <w:t xml:space="preserve">I </w:t>
      </w:r>
      <w:r w:rsidRPr="00B94821">
        <w:rPr>
          <w:i/>
        </w:rPr>
        <w:t>punkt</w:t>
      </w:r>
      <w:r>
        <w:rPr>
          <w:i/>
        </w:rPr>
        <w:t> 3</w:t>
      </w:r>
      <w:r>
        <w:t xml:space="preserve"> anges att ansökan även ska innehålla en beskrivning av det </w:t>
      </w:r>
      <w:r w:rsidRPr="00811657">
        <w:t>bestånd</w:t>
      </w:r>
      <w:r>
        <w:t xml:space="preserve"> som ska överlåtas och det huvudsakliga innehållet i de överens</w:t>
      </w:r>
      <w:r>
        <w:softHyphen/>
        <w:t xml:space="preserve">kommelser som ligger till grund för avtalen. </w:t>
      </w:r>
      <w:r w:rsidRPr="00811657">
        <w:t>Se författningskommentar till 3</w:t>
      </w:r>
      <w:r>
        <w:t> </w:t>
      </w:r>
      <w:r w:rsidRPr="00811657">
        <w:t xml:space="preserve">kap. </w:t>
      </w:r>
      <w:r>
        <w:t>2 § andra stycket 3 den nya lagen om tjänstepensionsföretag i fråga om det huvudsakliga innehållet.</w:t>
      </w:r>
    </w:p>
    <w:p w14:paraId="586A61B3" w14:textId="77B725DE" w:rsidR="0034465A" w:rsidRDefault="0034465A" w:rsidP="0034465A">
      <w:pPr>
        <w:pStyle w:val="Brdtextmedindrag"/>
      </w:pPr>
      <w:r>
        <w:t xml:space="preserve">I </w:t>
      </w:r>
      <w:r w:rsidRPr="00B94821">
        <w:rPr>
          <w:i/>
        </w:rPr>
        <w:t>punkt</w:t>
      </w:r>
      <w:r>
        <w:rPr>
          <w:i/>
        </w:rPr>
        <w:t> 4</w:t>
      </w:r>
      <w:r>
        <w:t xml:space="preserve"> föreskrivs att en ansökan ska innehålla uppgifter om namn och hemvist för arbetsgivare eller egenföretagare</w:t>
      </w:r>
      <w:r w:rsidRPr="003C2100">
        <w:t>, vilket motsvarar</w:t>
      </w:r>
      <w:r>
        <w:t xml:space="preserve"> det upp</w:t>
      </w:r>
      <w:r>
        <w:softHyphen/>
        <w:t xml:space="preserve">dragsgivande </w:t>
      </w:r>
      <w:r w:rsidRPr="003C2100">
        <w:t>företaget enligt</w:t>
      </w:r>
      <w:r>
        <w:t xml:space="preserve"> definitionen i artikel 6.3 i </w:t>
      </w:r>
      <w:r w:rsidR="005520A2">
        <w:t>andra tjänste</w:t>
      </w:r>
      <w:r w:rsidR="005520A2">
        <w:softHyphen/>
        <w:t>pensions</w:t>
      </w:r>
      <w:r>
        <w:t>direktivet</w:t>
      </w:r>
      <w:r w:rsidRPr="003C2100">
        <w:t>. Det</w:t>
      </w:r>
      <w:r>
        <w:t xml:space="preserve"> kan således vara </w:t>
      </w:r>
      <w:r w:rsidRPr="003C2100">
        <w:t xml:space="preserve">fråga om </w:t>
      </w:r>
      <w:r>
        <w:t>ett företag eller annat organ som består av en eller flera juridiska eller fysiska personer</w:t>
      </w:r>
      <w:r w:rsidRPr="003C2100">
        <w:t>, och det</w:t>
      </w:r>
      <w:r>
        <w:t xml:space="preserve"> kan vara en </w:t>
      </w:r>
      <w:r w:rsidRPr="003C2100">
        <w:t xml:space="preserve">kombination av </w:t>
      </w:r>
      <w:r>
        <w:t xml:space="preserve">arbetsgivare </w:t>
      </w:r>
      <w:r w:rsidRPr="003C2100">
        <w:t>och</w:t>
      </w:r>
      <w:r>
        <w:t xml:space="preserve"> egenföretagare</w:t>
      </w:r>
      <w:r w:rsidRPr="003C2100">
        <w:t>.</w:t>
      </w:r>
      <w:r>
        <w:t xml:space="preserve"> Vilka som avses beror på hur det överlåt</w:t>
      </w:r>
      <w:r>
        <w:softHyphen/>
        <w:t xml:space="preserve">ande tjänstepensionsinstitutets </w:t>
      </w:r>
      <w:r w:rsidR="00892441">
        <w:t xml:space="preserve">hemland </w:t>
      </w:r>
      <w:r>
        <w:t>har genomfört direktivet</w:t>
      </w:r>
      <w:r w:rsidRPr="003C2100">
        <w:t xml:space="preserve">, och </w:t>
      </w:r>
      <w:r>
        <w:t xml:space="preserve">det </w:t>
      </w:r>
      <w:r w:rsidRPr="003C2100">
        <w:t>kan således skilja sig från den svenska definitionen av uppdrags</w:t>
      </w:r>
      <w:r>
        <w:softHyphen/>
      </w:r>
      <w:r w:rsidRPr="003C2100">
        <w:t>givande företag i 1</w:t>
      </w:r>
      <w:r>
        <w:t> </w:t>
      </w:r>
      <w:r w:rsidRPr="003C2100">
        <w:t>kap. 5</w:t>
      </w:r>
      <w:r>
        <w:t> </w:t>
      </w:r>
      <w:r w:rsidRPr="003C2100">
        <w:t>§</w:t>
      </w:r>
      <w:r>
        <w:t> </w:t>
      </w:r>
      <w:r w:rsidRPr="003C2100">
        <w:t>11</w:t>
      </w:r>
      <w:r>
        <w:t xml:space="preserve"> den nya lagen om tjänstepensionsföretag</w:t>
      </w:r>
      <w:r w:rsidRPr="003C2100">
        <w:t>. Hemvist avser även</w:t>
      </w:r>
      <w:r>
        <w:t xml:space="preserve"> i denna punkt företagets huvudsakliga förvaltningsort. </w:t>
      </w:r>
    </w:p>
    <w:p w14:paraId="0432F290" w14:textId="4834A332" w:rsidR="0034465A" w:rsidRDefault="0034465A" w:rsidP="001C3D5F">
      <w:pPr>
        <w:pStyle w:val="Brdtextmedindrag"/>
      </w:pPr>
      <w:r>
        <w:rPr>
          <w:i/>
        </w:rPr>
        <w:t>P</w:t>
      </w:r>
      <w:r w:rsidRPr="00B94821">
        <w:rPr>
          <w:i/>
        </w:rPr>
        <w:t>unkt</w:t>
      </w:r>
      <w:r>
        <w:rPr>
          <w:i/>
        </w:rPr>
        <w:t> 5</w:t>
      </w:r>
      <w:r>
        <w:t xml:space="preserve"> innehåller krav på dokumentation </w:t>
      </w:r>
      <w:r w:rsidRPr="003C2100">
        <w:t>av godkännanden från arbets</w:t>
      </w:r>
      <w:r>
        <w:softHyphen/>
      </w:r>
      <w:r w:rsidRPr="003C2100">
        <w:t>givaren</w:t>
      </w:r>
      <w:r>
        <w:t xml:space="preserve"> eller </w:t>
      </w:r>
      <w:r w:rsidRPr="003C2100">
        <w:t>egenföretagaren</w:t>
      </w:r>
      <w:r>
        <w:t xml:space="preserve"> och en majoritet av </w:t>
      </w:r>
      <w:r w:rsidRPr="003C2100">
        <w:t>de</w:t>
      </w:r>
      <w:r>
        <w:t xml:space="preserve"> personer som har eller kommer att ha rätt till pensionsförmåner</w:t>
      </w:r>
      <w:r w:rsidRPr="00D6230E">
        <w:t xml:space="preserve"> enligt </w:t>
      </w:r>
      <w:r>
        <w:t>tjänste</w:t>
      </w:r>
      <w:r w:rsidRPr="003C2100">
        <w:t>pensions</w:t>
      </w:r>
      <w:r>
        <w:softHyphen/>
      </w:r>
      <w:r w:rsidRPr="003C2100">
        <w:t>avtalen</w:t>
      </w:r>
      <w:r w:rsidRPr="00D6230E">
        <w:t xml:space="preserve"> eller den överenskommelse som ligger till grund för dem</w:t>
      </w:r>
      <w:r>
        <w:t>, eller en majoritet av företrädare för dessa personer</w:t>
      </w:r>
      <w:r w:rsidRPr="003C2100">
        <w:t>. Ett godkännande från uppräknade personer eller organisationer behöver inte ha samma form som ett godkännande enligt</w:t>
      </w:r>
      <w:r>
        <w:t xml:space="preserve"> 11 kap.</w:t>
      </w:r>
      <w:r w:rsidRPr="003C2100">
        <w:t xml:space="preserve"> 14</w:t>
      </w:r>
      <w:r>
        <w:t> </w:t>
      </w:r>
      <w:r w:rsidRPr="003C2100">
        <w:t xml:space="preserve">§ </w:t>
      </w:r>
      <w:r>
        <w:t xml:space="preserve">den nya lagen om tjänstepensionsföretag </w:t>
      </w:r>
      <w:r w:rsidRPr="003C2100">
        <w:t>vid en över</w:t>
      </w:r>
      <w:r>
        <w:softHyphen/>
      </w:r>
      <w:r w:rsidRPr="003C2100">
        <w:t xml:space="preserve">låtelse från ett svenskt företag utan </w:t>
      </w:r>
      <w:r>
        <w:t>ska följa regleringen av sådana god</w:t>
      </w:r>
      <w:r w:rsidR="0026755C">
        <w:softHyphen/>
      </w:r>
      <w:r>
        <w:t>kännanden i det</w:t>
      </w:r>
      <w:r w:rsidRPr="003C2100">
        <w:t xml:space="preserve"> överlåtande</w:t>
      </w:r>
      <w:r>
        <w:t xml:space="preserve"> tjänstepensionsinstitutets </w:t>
      </w:r>
      <w:r w:rsidR="008B4C64">
        <w:t>hemland</w:t>
      </w:r>
      <w:r>
        <w:t xml:space="preserve">. </w:t>
      </w:r>
    </w:p>
    <w:p w14:paraId="31902C52" w14:textId="77777777" w:rsidR="0034465A" w:rsidRPr="00D6230E" w:rsidRDefault="0034465A" w:rsidP="001C3D5F">
      <w:pPr>
        <w:pStyle w:val="Brdtextmedindrag"/>
      </w:pPr>
      <w:r>
        <w:t xml:space="preserve">En ansökan ska också enligt </w:t>
      </w:r>
      <w:r w:rsidRPr="00B94821">
        <w:rPr>
          <w:i/>
        </w:rPr>
        <w:t>punkt</w:t>
      </w:r>
      <w:r>
        <w:rPr>
          <w:i/>
        </w:rPr>
        <w:t> 6</w:t>
      </w:r>
      <w:r>
        <w:t xml:space="preserve"> innehålla uppgifter om vilket lands social- och arbetsmarknadslagstiftning som är tillämplig på de tjänstepen</w:t>
      </w:r>
      <w:r>
        <w:softHyphen/>
        <w:t>sions</w:t>
      </w:r>
      <w:r>
        <w:softHyphen/>
        <w:t>avtal som ingår i överlåtelsen. Det land som avses är det som i den nya lagen om tjänstepensionsföretag</w:t>
      </w:r>
      <w:r w:rsidRPr="003019C5">
        <w:t xml:space="preserve"> </w:t>
      </w:r>
      <w:r>
        <w:t>kallas värdland (3 kap. 2 § lagen om tjänstepensionsföretag).</w:t>
      </w:r>
    </w:p>
    <w:p w14:paraId="03010D80" w14:textId="77777777" w:rsidR="0034465A" w:rsidRDefault="0034465A" w:rsidP="0034465A">
      <w:pPr>
        <w:pStyle w:val="Rubrik4utannumrering"/>
      </w:pPr>
      <w:r>
        <w:t>9 kap. 11 §</w:t>
      </w:r>
    </w:p>
    <w:p w14:paraId="5A6F9475" w14:textId="26657E39" w:rsidR="0034465A" w:rsidRDefault="0034465A" w:rsidP="0034465A">
      <w:pPr>
        <w:pStyle w:val="Brdtext"/>
      </w:pPr>
      <w:r>
        <w:t xml:space="preserve">Paragrafen, som är ny, </w:t>
      </w:r>
      <w:r w:rsidRPr="00D05AB4">
        <w:t xml:space="preserve">reglerar </w:t>
      </w:r>
      <w:r>
        <w:t xml:space="preserve">en skyldighet för </w:t>
      </w:r>
      <w:r w:rsidRPr="00D05AB4">
        <w:t>Finansinspektionen att översända en tillståndsansökan till den behöriga myndigheten i det över</w:t>
      </w:r>
      <w:r w:rsidR="00F74444">
        <w:softHyphen/>
      </w:r>
      <w:r w:rsidRPr="00D05AB4">
        <w:t>låtande institutets hemland för bedömning.</w:t>
      </w:r>
      <w:r>
        <w:t xml:space="preserve"> Paragrafen</w:t>
      </w:r>
      <w:r w:rsidRPr="00D05AB4">
        <w:t xml:space="preserve"> </w:t>
      </w:r>
      <w:r>
        <w:t xml:space="preserve">motsvarar </w:t>
      </w:r>
      <w:r w:rsidRPr="000820FE">
        <w:t>1</w:t>
      </w:r>
      <w:r>
        <w:t>1</w:t>
      </w:r>
      <w:r w:rsidRPr="000820FE">
        <w:t> kap. 2</w:t>
      </w:r>
      <w:r>
        <w:t>0 § den nya lagen om tjänstepensionsföretag, som reglerar över</w:t>
      </w:r>
      <w:r>
        <w:softHyphen/>
        <w:t xml:space="preserve">låtelser från utländska tjänstepensionsinstitut som inte driver verksamhet i Sverige. </w:t>
      </w:r>
      <w:r w:rsidRPr="00D05AB4">
        <w:t>Paragrafen genomför artikel 12.6 i andra tjänste</w:t>
      </w:r>
      <w:r>
        <w:softHyphen/>
      </w:r>
      <w:r w:rsidRPr="00D05AB4">
        <w:t>pen</w:t>
      </w:r>
      <w:r>
        <w:softHyphen/>
      </w:r>
      <w:r w:rsidRPr="00D05AB4">
        <w:t>sions</w:t>
      </w:r>
      <w:r>
        <w:softHyphen/>
      </w:r>
      <w:r w:rsidRPr="00D05AB4">
        <w:t xml:space="preserve">direktivet. Övervägandena finns i avsnitt </w:t>
      </w:r>
      <w:r>
        <w:t>11</w:t>
      </w:r>
      <w:r w:rsidRPr="00D05AB4">
        <w:t>.8.</w:t>
      </w:r>
      <w:r>
        <w:t xml:space="preserve"> </w:t>
      </w:r>
    </w:p>
    <w:p w14:paraId="4577E7AE" w14:textId="74EEA132" w:rsidR="0034465A" w:rsidRDefault="0034465A" w:rsidP="0034465A">
      <w:pPr>
        <w:pStyle w:val="Brdtext"/>
      </w:pPr>
      <w:r>
        <w:lastRenderedPageBreak/>
        <w:t xml:space="preserve">Paragrafen, som är ny, anger förutsättningarna för att Finansinspektionen ska ge tillstånd att verkställa ett avtal om överlåtelse. Paragrafen motsvarar </w:t>
      </w:r>
      <w:r w:rsidRPr="000820FE">
        <w:t>1</w:t>
      </w:r>
      <w:r>
        <w:t>1</w:t>
      </w:r>
      <w:r w:rsidRPr="000820FE">
        <w:t> kap. 2</w:t>
      </w:r>
      <w:r>
        <w:t>1 § den nya lagen om tjänstepensionsföretag, som reglerar över</w:t>
      </w:r>
      <w:r w:rsidR="00F74444">
        <w:softHyphen/>
      </w:r>
      <w:r>
        <w:t>låtelser från utländska tjänste</w:t>
      </w:r>
      <w:r>
        <w:softHyphen/>
        <w:t>pensionsinstitut som inte driver verk</w:t>
      </w:r>
      <w:r>
        <w:softHyphen/>
        <w:t>samhet i Sverige. Paragrafen genomför artikel 12.2 och 12.7 i andra tjänste</w:t>
      </w:r>
      <w:r w:rsidR="00F74444">
        <w:softHyphen/>
      </w:r>
      <w:r>
        <w:t>pensionsdirektivet. Över</w:t>
      </w:r>
      <w:r>
        <w:softHyphen/>
        <w:t xml:space="preserve">vägandena finns i avsnitt 11.8. </w:t>
      </w:r>
    </w:p>
    <w:p w14:paraId="23FFC924" w14:textId="03AEFBBB" w:rsidR="0034465A" w:rsidRDefault="0034465A" w:rsidP="0034465A">
      <w:pPr>
        <w:pStyle w:val="Brdtextmedindrag"/>
      </w:pPr>
      <w:r>
        <w:t>I bedömningen av om de rättigheter som tillkommer försäkringstagarna, de försäkrade och andra ersättningsberättigade hos det övertagande före</w:t>
      </w:r>
      <w:r w:rsidR="00F74444">
        <w:softHyphen/>
      </w:r>
      <w:r>
        <w:t>taget före och efter överlåtelsen är tillräckligt skyddade ingår bl.a. att säkerställa att kostnaderna för överlåtelsen inte belastar dem som redan finns hos det övertagande företaget. En bedömning av om det övertagande företaget har den kapitalbas som krävs sedan överlåtelsen har beaktats omfattar ställningstagande till om företagets finansiella ställning är förenlig med den föreslagna överlåtelsen, om företagets tekniska avsätt</w:t>
      </w:r>
      <w:r>
        <w:softHyphen/>
        <w:t>ningar är fullt skuldtäckta vid överlåtelsen och om tillgångarna som ska överlåtas är tillräckliga för att täcka de skulder och avsättningar som ingår i överlåtelsen enligt svensk rätt.</w:t>
      </w:r>
    </w:p>
    <w:p w14:paraId="26D43622" w14:textId="01AB02DD" w:rsidR="0034465A" w:rsidRPr="001027E3" w:rsidRDefault="0034465A" w:rsidP="0034465A">
      <w:pPr>
        <w:pStyle w:val="Brdtextmedindrag"/>
      </w:pPr>
      <w:r w:rsidRPr="001027E3">
        <w:t>Med den som deltar i ledningen av det övertagande företaget avses samma personkrets som i 3</w:t>
      </w:r>
      <w:r>
        <w:t> </w:t>
      </w:r>
      <w:r w:rsidRPr="001027E3">
        <w:t>kap. 3</w:t>
      </w:r>
      <w:r>
        <w:t> </w:t>
      </w:r>
      <w:r w:rsidRPr="001027E3">
        <w:t>§</w:t>
      </w:r>
      <w:r>
        <w:t> </w:t>
      </w:r>
      <w:r w:rsidRPr="001027E3">
        <w:t>3</w:t>
      </w:r>
      <w:r>
        <w:t xml:space="preserve"> den nya lagen om tjänstepensions</w:t>
      </w:r>
      <w:r>
        <w:softHyphen/>
        <w:t>företag</w:t>
      </w:r>
      <w:r w:rsidRPr="001027E3">
        <w:t>. Se författningskommentar till den bestämmelsen.</w:t>
      </w:r>
    </w:p>
    <w:p w14:paraId="362D77D7" w14:textId="77777777" w:rsidR="0034465A" w:rsidRDefault="0034465A" w:rsidP="0034465A">
      <w:pPr>
        <w:pStyle w:val="Rubrik4utannumrering"/>
      </w:pPr>
      <w:r>
        <w:t>9 kap. 13 §</w:t>
      </w:r>
    </w:p>
    <w:p w14:paraId="095B4382" w14:textId="189989F7" w:rsidR="0034465A" w:rsidRDefault="0034465A" w:rsidP="0034465A">
      <w:pPr>
        <w:pStyle w:val="Brdtext"/>
      </w:pPr>
      <w:r>
        <w:t>Paragrafen, som är ny, föreskriver en rätt för</w:t>
      </w:r>
      <w:r w:rsidRPr="00C239B5">
        <w:t xml:space="preserve"> Finansinspektionen att </w:t>
      </w:r>
      <w:r>
        <w:t>ut</w:t>
      </w:r>
      <w:r>
        <w:softHyphen/>
        <w:t xml:space="preserve">färda </w:t>
      </w:r>
      <w:r w:rsidRPr="00C239B5">
        <w:t>förelägga</w:t>
      </w:r>
      <w:r>
        <w:t xml:space="preserve">nde om </w:t>
      </w:r>
      <w:r w:rsidRPr="00C239B5">
        <w:t>kompletter</w:t>
      </w:r>
      <w:r>
        <w:t>ingar</w:t>
      </w:r>
      <w:r w:rsidRPr="00C239B5">
        <w:t>. Bestämmelsen</w:t>
      </w:r>
      <w:r>
        <w:t xml:space="preserve"> motsvarar </w:t>
      </w:r>
      <w:r w:rsidRPr="000820FE">
        <w:t>1</w:t>
      </w:r>
      <w:r>
        <w:t>1</w:t>
      </w:r>
      <w:r w:rsidRPr="000820FE">
        <w:t> kap. 2</w:t>
      </w:r>
      <w:r>
        <w:t>2 § den nya lagen om tjänstepensions</w:t>
      </w:r>
      <w:r>
        <w:softHyphen/>
        <w:t>företag, som reglerar överlåtelser från utländska tjänstepensionsinstitut som inte driver verksamhet i Sverige. Över</w:t>
      </w:r>
      <w:r>
        <w:softHyphen/>
        <w:t xml:space="preserve">vägandena finns i avsnitt 11.8. </w:t>
      </w:r>
    </w:p>
    <w:p w14:paraId="0D3981E2" w14:textId="77777777" w:rsidR="0034465A" w:rsidRDefault="0034465A" w:rsidP="0034465A">
      <w:pPr>
        <w:pStyle w:val="Rubrik4utannumrering"/>
      </w:pPr>
      <w:r>
        <w:t>9 kap. 14 §</w:t>
      </w:r>
    </w:p>
    <w:p w14:paraId="723882A8" w14:textId="554E8C9E" w:rsidR="0034465A" w:rsidRDefault="0034465A" w:rsidP="0034465A">
      <w:pPr>
        <w:pStyle w:val="Brdtext"/>
      </w:pPr>
      <w:r>
        <w:t xml:space="preserve">I paragrafen, som är ny, föreskrivs frister för beslut och underrättelser. Paragrafen motsvarar </w:t>
      </w:r>
      <w:r w:rsidRPr="000820FE">
        <w:t>1</w:t>
      </w:r>
      <w:r>
        <w:t>1</w:t>
      </w:r>
      <w:r w:rsidRPr="000820FE">
        <w:t> kap. 2</w:t>
      </w:r>
      <w:r>
        <w:t>3 § första stycket den nya lagen om tjänstepensionsföretag, som reglerar överlåtelser från utländska tjänste</w:t>
      </w:r>
      <w:r>
        <w:softHyphen/>
        <w:t>pensionsinstitut som inte driver verksamhet i Sverige. Paragrafen genom</w:t>
      </w:r>
      <w:r>
        <w:softHyphen/>
        <w:t>för delvis artikel 12.4 och 12.11 i andra tjänste</w:t>
      </w:r>
      <w:r>
        <w:softHyphen/>
        <w:t>pensionsdirektivet. Över</w:t>
      </w:r>
      <w:r>
        <w:softHyphen/>
        <w:t>vägandena finns i avsnitt 11.8.</w:t>
      </w:r>
    </w:p>
    <w:p w14:paraId="7CF952C6" w14:textId="77777777" w:rsidR="0034465A" w:rsidRDefault="0034465A" w:rsidP="0034465A">
      <w:pPr>
        <w:pStyle w:val="Rubrik4utannumrering"/>
      </w:pPr>
      <w:r>
        <w:t>9 kap. 15 §</w:t>
      </w:r>
    </w:p>
    <w:p w14:paraId="03E97DEE" w14:textId="77777777" w:rsidR="0034465A" w:rsidRDefault="0034465A" w:rsidP="0034465A">
      <w:pPr>
        <w:pStyle w:val="Brdtext"/>
      </w:pPr>
      <w:r>
        <w:t>Paragrafen, som är ny, föreskriver en underrättelseskyldighet för Finans</w:t>
      </w:r>
      <w:r>
        <w:softHyphen/>
        <w:t xml:space="preserve">inspektionen. Paragrafen motsvarar </w:t>
      </w:r>
      <w:r w:rsidRPr="000820FE">
        <w:t>1</w:t>
      </w:r>
      <w:r>
        <w:t>1</w:t>
      </w:r>
      <w:r w:rsidRPr="000820FE">
        <w:t> kap. 2</w:t>
      </w:r>
      <w:r>
        <w:t>3 § andra stycket lagen om tjänstepensionsföretag, som reglerar överlåtelser från utländska tjänste</w:t>
      </w:r>
      <w:r>
        <w:softHyphen/>
        <w:t>pensionsinstitut som inte driver verksamhet i Sverige. Paragrafen genom</w:t>
      </w:r>
      <w:r>
        <w:softHyphen/>
        <w:t>för delvis artikel 12.4 och 12.11 i andra tjänstepensionsdirektivet. Över</w:t>
      </w:r>
      <w:r>
        <w:softHyphen/>
        <w:t>väg</w:t>
      </w:r>
      <w:r>
        <w:softHyphen/>
        <w:t>andena finns i avsnitt 11.8.</w:t>
      </w:r>
    </w:p>
    <w:p w14:paraId="2F90BAA6" w14:textId="77777777" w:rsidR="0034465A" w:rsidRDefault="0034465A" w:rsidP="0034465A">
      <w:pPr>
        <w:pStyle w:val="Brdtextmedindrag"/>
      </w:pPr>
      <w:r>
        <w:t>Med regler för verksamheten avses den social- och arbetsmarknads</w:t>
      </w:r>
      <w:r>
        <w:softHyphen/>
        <w:t xml:space="preserve">lagstiftning på tjänstepensionsområdet som är tillämplig på det överlåtna beståndet av tjänstepensionsavtal, och de bestämmelser om information som gäller gentemot dem som ingår eller avser att ingå ett sådant avtal. </w:t>
      </w:r>
    </w:p>
    <w:p w14:paraId="33C5D679" w14:textId="77777777" w:rsidR="001C3D5F" w:rsidRDefault="001C3D5F" w:rsidP="0034465A">
      <w:pPr>
        <w:pStyle w:val="Brdtextmedindrag"/>
      </w:pPr>
    </w:p>
    <w:p w14:paraId="5E554C11" w14:textId="77777777" w:rsidR="0034465A" w:rsidRPr="00F74444" w:rsidRDefault="0034465A" w:rsidP="001C3D5F">
      <w:pPr>
        <w:pStyle w:val="Rubrik4utannumrering"/>
        <w:spacing w:before="120"/>
      </w:pPr>
      <w:r w:rsidRPr="00182603">
        <w:lastRenderedPageBreak/>
        <w:t>9 kap. 16 §</w:t>
      </w:r>
    </w:p>
    <w:p w14:paraId="0954193F" w14:textId="4175699B" w:rsidR="0034465A" w:rsidRDefault="0034465A" w:rsidP="001C3D5F">
      <w:pPr>
        <w:pStyle w:val="Brdtext"/>
      </w:pPr>
      <w:r>
        <w:t>I paragrafen, som är ny, finns bestämmelser om registrering av tillstånds</w:t>
      </w:r>
      <w:r>
        <w:softHyphen/>
        <w:t>beslutet och ansvar för det överlåtna beståndet. Paragrafen hänvisar till förfarandet i motsvarande bestämmelser i 11</w:t>
      </w:r>
      <w:r w:rsidRPr="000820FE">
        <w:t> kap. 2</w:t>
      </w:r>
      <w:r>
        <w:t>4 § den nya lagen om tjänstepensions</w:t>
      </w:r>
      <w:r>
        <w:softHyphen/>
        <w:t>företag, som reglerar överlåtelser från utländska tjänste</w:t>
      </w:r>
      <w:r w:rsidR="0026755C">
        <w:softHyphen/>
      </w:r>
      <w:r>
        <w:t>pensionsinstitut som inte driver verk</w:t>
      </w:r>
      <w:r>
        <w:softHyphen/>
        <w:t>samhet i Sverige. Överväg</w:t>
      </w:r>
      <w:r>
        <w:softHyphen/>
        <w:t xml:space="preserve">andena finns i </w:t>
      </w:r>
      <w:r w:rsidRPr="000820FE">
        <w:t xml:space="preserve">avsnitt </w:t>
      </w:r>
      <w:r>
        <w:t>11</w:t>
      </w:r>
      <w:r w:rsidRPr="000820FE">
        <w:t>.</w:t>
      </w:r>
      <w:r>
        <w:t>8</w:t>
      </w:r>
      <w:r w:rsidRPr="00915ACA">
        <w:t>.</w:t>
      </w:r>
    </w:p>
    <w:p w14:paraId="7A593D08" w14:textId="77777777" w:rsidR="0034465A" w:rsidRDefault="0034465A" w:rsidP="0034465A">
      <w:pPr>
        <w:pStyle w:val="Rubrik4utannumrering"/>
      </w:pPr>
      <w:r>
        <w:t>9 kap. 17 §</w:t>
      </w:r>
    </w:p>
    <w:p w14:paraId="4C87501F" w14:textId="3E27A97A" w:rsidR="0034465A" w:rsidRDefault="0034465A" w:rsidP="0034465A">
      <w:pPr>
        <w:pStyle w:val="Brdtext"/>
      </w:pPr>
      <w:r>
        <w:t xml:space="preserve">Paragrafen, som är ny, </w:t>
      </w:r>
      <w:r w:rsidRPr="00FB6442">
        <w:t>reglerar en möjlighet till medling mellan Finans</w:t>
      </w:r>
      <w:r>
        <w:softHyphen/>
      </w:r>
      <w:r w:rsidRPr="00FB6442">
        <w:t xml:space="preserve">inspektionen och en </w:t>
      </w:r>
      <w:r w:rsidR="00F74444">
        <w:t xml:space="preserve">behörig </w:t>
      </w:r>
      <w:r w:rsidRPr="00FB6442">
        <w:t xml:space="preserve">myndighet i ett annat </w:t>
      </w:r>
      <w:r w:rsidR="00F74444">
        <w:t xml:space="preserve">land inom </w:t>
      </w:r>
      <w:r w:rsidRPr="00FB6442">
        <w:t>EES</w:t>
      </w:r>
      <w:r>
        <w:t>.</w:t>
      </w:r>
      <w:r w:rsidRPr="00FB6442">
        <w:t xml:space="preserve"> </w:t>
      </w:r>
      <w:r>
        <w:t xml:space="preserve">Paragrafen motsvarar </w:t>
      </w:r>
      <w:r w:rsidRPr="000820FE">
        <w:t>1</w:t>
      </w:r>
      <w:r>
        <w:t>1</w:t>
      </w:r>
      <w:r w:rsidRPr="000820FE">
        <w:t> kap. 2</w:t>
      </w:r>
      <w:r>
        <w:t>5 § den nya lagen om tjänstepensions</w:t>
      </w:r>
      <w:r w:rsidR="00F74444">
        <w:softHyphen/>
      </w:r>
      <w:r>
        <w:t>företag, som reglerar över</w:t>
      </w:r>
      <w:r w:rsidR="0026755C">
        <w:softHyphen/>
      </w:r>
      <w:r>
        <w:t>låtelser från utländska tjänstepensionsinstitut som inte driver verksamhet i Sverige.</w:t>
      </w:r>
      <w:r w:rsidRPr="00FB6442">
        <w:t xml:space="preserve"> Paragrafen genomför artikel 12.13 i andra tjänste</w:t>
      </w:r>
      <w:r>
        <w:softHyphen/>
      </w:r>
      <w:r w:rsidRPr="00FB6442">
        <w:t>pensions</w:t>
      </w:r>
      <w:r w:rsidR="0026755C">
        <w:softHyphen/>
      </w:r>
      <w:r w:rsidRPr="00FB6442">
        <w:t xml:space="preserve">direktivet. </w:t>
      </w:r>
      <w:r>
        <w:t xml:space="preserve">Övervägandena finns i </w:t>
      </w:r>
      <w:r w:rsidRPr="00FB6442">
        <w:t xml:space="preserve">avsnitt </w:t>
      </w:r>
      <w:r>
        <w:t>11</w:t>
      </w:r>
      <w:r w:rsidRPr="00FB6442">
        <w:t>.9.</w:t>
      </w:r>
    </w:p>
    <w:p w14:paraId="7E19849B" w14:textId="77777777" w:rsidR="0034465A" w:rsidRPr="001B6363" w:rsidRDefault="0034465A" w:rsidP="0034465A">
      <w:pPr>
        <w:pStyle w:val="Brdtextmedindrag"/>
      </w:pPr>
      <w:r w:rsidRPr="001B6363">
        <w:t>Den medling som avses är sådan icke-bindande medling som genomförs av Europeiska försäkrings- och tjänstepensions</w:t>
      </w:r>
      <w:r>
        <w:softHyphen/>
      </w:r>
      <w:r w:rsidRPr="001B6363">
        <w:t>myndig</w:t>
      </w:r>
      <w:r>
        <w:softHyphen/>
      </w:r>
      <w:r w:rsidRPr="001B6363">
        <w:t xml:space="preserve">heten </w:t>
      </w:r>
      <w:r>
        <w:t>(</w:t>
      </w:r>
      <w:r w:rsidRPr="001B6363">
        <w:t>Eiopa</w:t>
      </w:r>
      <w:r>
        <w:t>)</w:t>
      </w:r>
      <w:r w:rsidRPr="001B6363">
        <w:t xml:space="preserve"> för att främja sam</w:t>
      </w:r>
      <w:r>
        <w:t xml:space="preserve">ordnade reaktioner från unionen </w:t>
      </w:r>
      <w:r w:rsidRPr="001B6363">
        <w:t>som regl</w:t>
      </w:r>
      <w:r>
        <w:t>eras i artikel 31 andra stycket </w:t>
      </w:r>
      <w:r w:rsidRPr="001B6363">
        <w:t>c i Europaparlamentets och rådets förordning (EU) nr 1094/2010 av den 24</w:t>
      </w:r>
      <w:r>
        <w:t> </w:t>
      </w:r>
      <w:r w:rsidRPr="001B6363">
        <w:t>november 2010 om inrättande av en euro</w:t>
      </w:r>
      <w:r>
        <w:softHyphen/>
      </w:r>
      <w:r w:rsidRPr="001B6363">
        <w:t>peisk tillsynsmyndighet (</w:t>
      </w:r>
      <w:bookmarkStart w:id="7207" w:name="_Hlk8055356"/>
      <w:r w:rsidRPr="001B6363">
        <w:t>Europeiska försäkrings- och tjänste</w:t>
      </w:r>
      <w:r>
        <w:softHyphen/>
      </w:r>
      <w:r w:rsidRPr="001B6363">
        <w:t>pensions</w:t>
      </w:r>
      <w:r>
        <w:softHyphen/>
      </w:r>
      <w:r w:rsidRPr="001B6363">
        <w:t>myndig</w:t>
      </w:r>
      <w:r>
        <w:softHyphen/>
      </w:r>
      <w:r w:rsidRPr="001B6363">
        <w:t>heten</w:t>
      </w:r>
      <w:bookmarkEnd w:id="7207"/>
      <w:r w:rsidRPr="001B6363">
        <w:t xml:space="preserve">), om ändring av beslut nr 716/2009/EG och om upphävande av kommissionens beslut </w:t>
      </w:r>
      <w:r>
        <w:t>2009/79/EG.</w:t>
      </w:r>
      <w:r w:rsidRPr="001B6363">
        <w:t xml:space="preserve"> </w:t>
      </w:r>
    </w:p>
    <w:p w14:paraId="34013C39" w14:textId="77777777" w:rsidR="0034465A" w:rsidRDefault="0034465A" w:rsidP="0034465A">
      <w:pPr>
        <w:pStyle w:val="Rubrik4utannumrering"/>
      </w:pPr>
      <w:r>
        <w:t>10 kap. 4 b §</w:t>
      </w:r>
    </w:p>
    <w:p w14:paraId="2E7031BF" w14:textId="129D7508" w:rsidR="0034465A" w:rsidRDefault="0034465A" w:rsidP="0034465A">
      <w:pPr>
        <w:pStyle w:val="Brdtext"/>
      </w:pPr>
      <w:r>
        <w:t>I paragrafen, som är ny, finns bestämmelser om rätten att begära en för</w:t>
      </w:r>
      <w:r>
        <w:softHyphen/>
        <w:t xml:space="preserve">klaring </w:t>
      </w:r>
      <w:r w:rsidRPr="007C54B4">
        <w:t xml:space="preserve">av domstol </w:t>
      </w:r>
      <w:r>
        <w:t>att ett ärende</w:t>
      </w:r>
      <w:r w:rsidRPr="007C54B4">
        <w:t xml:space="preserve"> onödigt uppehålls</w:t>
      </w:r>
      <w:r>
        <w:t>. Paragrafen är utform</w:t>
      </w:r>
      <w:r>
        <w:softHyphen/>
        <w:t>ad efter förebild av 21 kap. 5 § FRL och motsvarar 17 kap. 3 § den nya lagen om tjänstepensionsföretag. Paragrafen genomför delvis artikel 12.10 i andra tjänstepensionsdirektivet. Över</w:t>
      </w:r>
      <w:r>
        <w:softHyphen/>
        <w:t xml:space="preserve">vägandena finns i </w:t>
      </w:r>
      <w:r w:rsidRPr="000820FE">
        <w:t xml:space="preserve">avsnitt </w:t>
      </w:r>
      <w:r>
        <w:t>15</w:t>
      </w:r>
      <w:r w:rsidRPr="000820FE">
        <w:t>.</w:t>
      </w:r>
      <w:r>
        <w:t>5.</w:t>
      </w:r>
    </w:p>
    <w:p w14:paraId="21313A77" w14:textId="77777777" w:rsidR="0034465A" w:rsidRDefault="0034465A" w:rsidP="00D01899">
      <w:pPr>
        <w:pStyle w:val="Rubrik2"/>
      </w:pPr>
      <w:bookmarkStart w:id="7208" w:name="_Toc8059937"/>
      <w:bookmarkStart w:id="7209" w:name="_Toc8061647"/>
      <w:bookmarkStart w:id="7210" w:name="_Toc8062179"/>
      <w:bookmarkStart w:id="7211" w:name="_Toc8064647"/>
      <w:bookmarkStart w:id="7212" w:name="_Toc8391324"/>
      <w:bookmarkStart w:id="7213" w:name="_Toc8391590"/>
      <w:bookmarkStart w:id="7214" w:name="_Toc8644795"/>
      <w:bookmarkStart w:id="7215" w:name="_Toc8645327"/>
      <w:bookmarkStart w:id="7216" w:name="_Toc8817808"/>
      <w:bookmarkStart w:id="7217" w:name="_Toc8818380"/>
      <w:bookmarkStart w:id="7218" w:name="_Toc8825749"/>
      <w:bookmarkStart w:id="7219" w:name="_Toc8831846"/>
      <w:bookmarkStart w:id="7220" w:name="_Toc8832755"/>
      <w:bookmarkStart w:id="7221" w:name="_Toc11153217"/>
      <w:bookmarkStart w:id="7222" w:name="_Toc11161138"/>
      <w:bookmarkStart w:id="7223" w:name="_Toc11167074"/>
      <w:bookmarkStart w:id="7224" w:name="_Toc11167610"/>
      <w:bookmarkStart w:id="7225" w:name="_Toc11169047"/>
      <w:bookmarkStart w:id="7226" w:name="_Toc11846000"/>
      <w:bookmarkStart w:id="7227" w:name="_Toc12611799"/>
      <w:bookmarkStart w:id="7228" w:name="_Toc12625066"/>
      <w:bookmarkStart w:id="7229" w:name="_Toc12627555"/>
      <w:bookmarkStart w:id="7230" w:name="_Toc12630445"/>
      <w:bookmarkStart w:id="7231" w:name="_Toc12632940"/>
      <w:bookmarkStart w:id="7232" w:name="_Toc17903012"/>
      <w:r>
        <w:t xml:space="preserve">Förslaget </w:t>
      </w:r>
      <w:r w:rsidRPr="00D01899">
        <w:t>till</w:t>
      </w:r>
      <w:r>
        <w:t xml:space="preserve"> lag om ändring i </w:t>
      </w:r>
      <w:bookmarkStart w:id="7233" w:name="_Hlk514858611"/>
      <w:r>
        <w:t>lagen (1999:890) om försäkringsverksamhet under krig eller krigsfara m.m.</w:t>
      </w:r>
      <w:bookmarkEnd w:id="7197"/>
      <w:bookmarkEnd w:id="7198"/>
      <w:bookmarkEnd w:id="7199"/>
      <w:bookmarkEnd w:id="7200"/>
      <w:bookmarkEnd w:id="7201"/>
      <w:bookmarkEnd w:id="7202"/>
      <w:bookmarkEnd w:id="7203"/>
      <w:bookmarkEnd w:id="7204"/>
      <w:bookmarkEnd w:id="7205"/>
      <w:bookmarkEnd w:id="7206"/>
      <w:bookmarkEnd w:id="7208"/>
      <w:bookmarkEnd w:id="7209"/>
      <w:bookmarkEnd w:id="7210"/>
      <w:bookmarkEnd w:id="7211"/>
      <w:bookmarkEnd w:id="7212"/>
      <w:bookmarkEnd w:id="7213"/>
      <w:bookmarkEnd w:id="7214"/>
      <w:bookmarkEnd w:id="7215"/>
      <w:bookmarkEnd w:id="7216"/>
      <w:bookmarkEnd w:id="7217"/>
      <w:bookmarkEnd w:id="7218"/>
      <w:bookmarkEnd w:id="7219"/>
      <w:bookmarkEnd w:id="7220"/>
      <w:bookmarkEnd w:id="7221"/>
      <w:bookmarkEnd w:id="7222"/>
      <w:bookmarkEnd w:id="7223"/>
      <w:bookmarkEnd w:id="7224"/>
      <w:bookmarkEnd w:id="7225"/>
      <w:bookmarkEnd w:id="7226"/>
      <w:bookmarkEnd w:id="7227"/>
      <w:bookmarkEnd w:id="7228"/>
      <w:bookmarkEnd w:id="7229"/>
      <w:bookmarkEnd w:id="7230"/>
      <w:bookmarkEnd w:id="7231"/>
      <w:bookmarkEnd w:id="7232"/>
      <w:bookmarkEnd w:id="7233"/>
    </w:p>
    <w:p w14:paraId="789CA50B" w14:textId="77777777" w:rsidR="0034465A" w:rsidRDefault="0034465A" w:rsidP="0034465A">
      <w:pPr>
        <w:pStyle w:val="Rubrik4utannumrering"/>
        <w:spacing w:before="0"/>
      </w:pPr>
      <w:r>
        <w:t>2 kap. 3 §</w:t>
      </w:r>
    </w:p>
    <w:p w14:paraId="2C749195" w14:textId="406A9D4B" w:rsidR="0034465A" w:rsidRDefault="0034465A" w:rsidP="0034465A">
      <w:pPr>
        <w:pStyle w:val="Brdtext"/>
      </w:pPr>
      <w:r>
        <w:t xml:space="preserve">I paragrafen finns </w:t>
      </w:r>
      <w:r w:rsidR="00F65F39">
        <w:t xml:space="preserve">en </w:t>
      </w:r>
      <w:r>
        <w:t>bestämmelse om att Finansinspektionen får besluta att ett svenskt försäkringsföretag får avvika från bestämmelser i bolags</w:t>
      </w:r>
      <w:r>
        <w:softHyphen/>
        <w:t>ordningen.</w:t>
      </w:r>
      <w:r w:rsidRPr="00AE2C21">
        <w:rPr>
          <w:spacing w:val="-2"/>
        </w:rPr>
        <w:t xml:space="preserve"> </w:t>
      </w:r>
      <w:r>
        <w:rPr>
          <w:spacing w:val="-2"/>
        </w:rPr>
        <w:t>Övervägandena finns i avsnitt 15.6.</w:t>
      </w:r>
    </w:p>
    <w:p w14:paraId="0F01BAE7" w14:textId="39DE4674" w:rsidR="0034465A" w:rsidRPr="00656D35" w:rsidRDefault="0034465A" w:rsidP="001C3D5F">
      <w:pPr>
        <w:pStyle w:val="Brdtextmedindrag"/>
      </w:pPr>
      <w:r>
        <w:t>I bestämmelsen görs ett tillägg för ett svenskt tjänstepensionsföretag. Finansinspektionen får därmed, på motsvarande sätt som gäller för ett svenskt försäkringsföretag, besluta om att ett svenskt tjänstepensions</w:t>
      </w:r>
      <w:r>
        <w:softHyphen/>
        <w:t>företag får avvika från bestämmelser i bolagsordningen. Med tjänste</w:t>
      </w:r>
      <w:r>
        <w:softHyphen/>
        <w:t>pensionsföretag avses sådana företag som har tillstånd att driva tjänste</w:t>
      </w:r>
      <w:r>
        <w:softHyphen/>
        <w:t>pensionsverksamhet enligt den nya lagen om tjänstepensions</w:t>
      </w:r>
      <w:r>
        <w:softHyphen/>
        <w:t xml:space="preserve">företag. </w:t>
      </w:r>
    </w:p>
    <w:p w14:paraId="506BE51E" w14:textId="77777777" w:rsidR="0034465A" w:rsidRPr="00656D35" w:rsidRDefault="0034465A" w:rsidP="00D01899">
      <w:pPr>
        <w:pStyle w:val="Rubrik4utannumrering"/>
        <w:spacing w:before="120"/>
      </w:pPr>
      <w:r w:rsidRPr="00656D35">
        <w:lastRenderedPageBreak/>
        <w:t>2</w:t>
      </w:r>
      <w:r>
        <w:t> kap.</w:t>
      </w:r>
      <w:r w:rsidRPr="00656D35">
        <w:t xml:space="preserve"> 5</w:t>
      </w:r>
      <w:r>
        <w:t> §</w:t>
      </w:r>
    </w:p>
    <w:p w14:paraId="56418863" w14:textId="77777777" w:rsidR="0034465A" w:rsidRDefault="0034465A" w:rsidP="0034465A">
      <w:pPr>
        <w:pStyle w:val="Brdtext"/>
      </w:pPr>
      <w:r w:rsidRPr="00656D35">
        <w:t xml:space="preserve">Paragrafen </w:t>
      </w:r>
      <w:r>
        <w:t>innehåller</w:t>
      </w:r>
      <w:r w:rsidRPr="00656D35">
        <w:t xml:space="preserve"> ett generellt förbud mot beslut om vinst</w:t>
      </w:r>
      <w:r w:rsidRPr="00656D35">
        <w:softHyphen/>
        <w:t>dispositioner i livförsäkringsföretag under krigsförhållanden och till dess att krigs</w:t>
      </w:r>
      <w:r>
        <w:softHyphen/>
      </w:r>
      <w:r w:rsidRPr="00656D35">
        <w:t xml:space="preserve">bokslut upprättats. </w:t>
      </w:r>
      <w:r>
        <w:rPr>
          <w:spacing w:val="-2"/>
        </w:rPr>
        <w:t>Övervägandena finns i avsnitt 15.6.</w:t>
      </w:r>
    </w:p>
    <w:p w14:paraId="2B1A2BA9" w14:textId="77777777" w:rsidR="0034465A" w:rsidRPr="00656D35" w:rsidRDefault="0034465A" w:rsidP="0034465A">
      <w:pPr>
        <w:pStyle w:val="Brdtextmedindrag"/>
      </w:pPr>
      <w:r>
        <w:t xml:space="preserve">I bestämmelsen görs ett tillägg för tjänstepensionsföretag. Detta </w:t>
      </w:r>
      <w:r w:rsidRPr="00656D35">
        <w:t xml:space="preserve">innebär att även </w:t>
      </w:r>
      <w:r>
        <w:t>tjänstepensionsföretag</w:t>
      </w:r>
      <w:r w:rsidRPr="00656D35">
        <w:t xml:space="preserve"> om</w:t>
      </w:r>
      <w:r>
        <w:softHyphen/>
      </w:r>
      <w:r w:rsidRPr="00656D35">
        <w:t xml:space="preserve">fattas av </w:t>
      </w:r>
      <w:r>
        <w:t>det generella förbudet</w:t>
      </w:r>
      <w:r w:rsidRPr="00656D35">
        <w:t xml:space="preserve">. </w:t>
      </w:r>
      <w:r>
        <w:t>Tjänstepensionsföretag</w:t>
      </w:r>
      <w:r w:rsidRPr="00656D35">
        <w:t xml:space="preserve"> får därmed </w:t>
      </w:r>
      <w:r>
        <w:t>under krigsförhållanden och till dess krigsbokslut upprättats</w:t>
      </w:r>
      <w:r w:rsidRPr="00656D35">
        <w:t xml:space="preserve"> inte tillämpa bestämmelser</w:t>
      </w:r>
      <w:r>
        <w:t>na</w:t>
      </w:r>
      <w:r w:rsidRPr="00656D35">
        <w:t xml:space="preserve"> om vinstutdelning och gottskrivning av återbäring i 11–13</w:t>
      </w:r>
      <w:r>
        <w:t> kap.</w:t>
      </w:r>
      <w:r w:rsidRPr="00656D35">
        <w:t xml:space="preserve"> </w:t>
      </w:r>
      <w:r>
        <w:t>försäkringsrörelselagen</w:t>
      </w:r>
      <w:r w:rsidRPr="00656D35">
        <w:t xml:space="preserve"> </w:t>
      </w:r>
      <w:r>
        <w:t>som enligt</w:t>
      </w:r>
      <w:r w:rsidRPr="00656D35">
        <w:t xml:space="preserve"> 1</w:t>
      </w:r>
      <w:r>
        <w:t>0 kap.</w:t>
      </w:r>
      <w:r w:rsidRPr="00656D35">
        <w:t xml:space="preserve"> </w:t>
      </w:r>
      <w:r>
        <w:t>2, 21 och 49 §§</w:t>
      </w:r>
      <w:r w:rsidRPr="00656D35">
        <w:t xml:space="preserve"> lagen om </w:t>
      </w:r>
      <w:r>
        <w:t>tjänstepensionsföretag ska gälla för tjänstepensionsföretag</w:t>
      </w:r>
      <w:r w:rsidRPr="00656D35">
        <w:t>.</w:t>
      </w:r>
      <w:r>
        <w:t xml:space="preserve"> </w:t>
      </w:r>
    </w:p>
    <w:p w14:paraId="2609C93D" w14:textId="77777777" w:rsidR="0034465A" w:rsidRPr="00656D35" w:rsidRDefault="0034465A" w:rsidP="00D01899">
      <w:pPr>
        <w:pStyle w:val="Rubrik2"/>
      </w:pPr>
      <w:bookmarkStart w:id="7234" w:name="_Toc518396774"/>
      <w:bookmarkStart w:id="7235" w:name="_Toc518401085"/>
      <w:bookmarkStart w:id="7236" w:name="_Toc518401802"/>
      <w:bookmarkStart w:id="7237" w:name="_Toc518402041"/>
      <w:bookmarkStart w:id="7238" w:name="_Toc518463195"/>
      <w:bookmarkStart w:id="7239" w:name="_Toc518462891"/>
      <w:bookmarkStart w:id="7240" w:name="_Toc518463847"/>
      <w:bookmarkStart w:id="7241" w:name="_Toc518464222"/>
      <w:bookmarkStart w:id="7242" w:name="_Toc518464461"/>
      <w:bookmarkStart w:id="7243" w:name="_Toc518472900"/>
      <w:bookmarkStart w:id="7244" w:name="_Toc8059938"/>
      <w:bookmarkStart w:id="7245" w:name="_Toc8061648"/>
      <w:bookmarkStart w:id="7246" w:name="_Toc8062180"/>
      <w:bookmarkStart w:id="7247" w:name="_Toc8064648"/>
      <w:bookmarkStart w:id="7248" w:name="_Toc8391325"/>
      <w:bookmarkStart w:id="7249" w:name="_Toc8391591"/>
      <w:bookmarkStart w:id="7250" w:name="_Toc8644796"/>
      <w:bookmarkStart w:id="7251" w:name="_Toc8645328"/>
      <w:bookmarkStart w:id="7252" w:name="_Toc8817809"/>
      <w:bookmarkStart w:id="7253" w:name="_Toc8818381"/>
      <w:bookmarkStart w:id="7254" w:name="_Toc8825750"/>
      <w:bookmarkStart w:id="7255" w:name="_Toc8831847"/>
      <w:bookmarkStart w:id="7256" w:name="_Toc8832756"/>
      <w:bookmarkStart w:id="7257" w:name="_Toc11153218"/>
      <w:bookmarkStart w:id="7258" w:name="_Toc11161139"/>
      <w:bookmarkStart w:id="7259" w:name="_Toc11167075"/>
      <w:bookmarkStart w:id="7260" w:name="_Toc11167611"/>
      <w:bookmarkStart w:id="7261" w:name="_Toc11169048"/>
      <w:bookmarkStart w:id="7262" w:name="_Toc11846001"/>
      <w:bookmarkStart w:id="7263" w:name="_Toc12611800"/>
      <w:bookmarkStart w:id="7264" w:name="_Toc12625067"/>
      <w:bookmarkStart w:id="7265" w:name="_Toc12627556"/>
      <w:bookmarkStart w:id="7266" w:name="_Toc12630446"/>
      <w:bookmarkStart w:id="7267" w:name="_Toc12632941"/>
      <w:bookmarkStart w:id="7268" w:name="_Toc17903013"/>
      <w:r w:rsidRPr="00656D35">
        <w:t>Förslaget till lag om ändring i bokföringslagen (1999:1078)</w:t>
      </w:r>
      <w:bookmarkEnd w:id="7234"/>
      <w:bookmarkEnd w:id="7235"/>
      <w:bookmarkEnd w:id="7236"/>
      <w:bookmarkEnd w:id="7237"/>
      <w:bookmarkEnd w:id="7238"/>
      <w:bookmarkEnd w:id="7239"/>
      <w:bookmarkEnd w:id="7240"/>
      <w:bookmarkEnd w:id="7241"/>
      <w:bookmarkEnd w:id="7242"/>
      <w:bookmarkEnd w:id="7243"/>
      <w:bookmarkEnd w:id="7244"/>
      <w:bookmarkEnd w:id="7245"/>
      <w:bookmarkEnd w:id="7246"/>
      <w:bookmarkEnd w:id="7247"/>
      <w:bookmarkEnd w:id="7248"/>
      <w:bookmarkEnd w:id="7249"/>
      <w:bookmarkEnd w:id="7250"/>
      <w:bookmarkEnd w:id="7251"/>
      <w:bookmarkEnd w:id="7252"/>
      <w:bookmarkEnd w:id="7253"/>
      <w:bookmarkEnd w:id="7254"/>
      <w:bookmarkEnd w:id="7255"/>
      <w:bookmarkEnd w:id="7256"/>
      <w:bookmarkEnd w:id="7257"/>
      <w:bookmarkEnd w:id="7258"/>
      <w:bookmarkEnd w:id="7259"/>
      <w:bookmarkEnd w:id="7260"/>
      <w:bookmarkEnd w:id="7261"/>
      <w:bookmarkEnd w:id="7262"/>
      <w:bookmarkEnd w:id="7263"/>
      <w:bookmarkEnd w:id="7264"/>
      <w:bookmarkEnd w:id="7265"/>
      <w:bookmarkEnd w:id="7266"/>
      <w:bookmarkEnd w:id="7267"/>
      <w:bookmarkEnd w:id="7268"/>
    </w:p>
    <w:p w14:paraId="6079F0A4" w14:textId="77777777" w:rsidR="0034465A" w:rsidRPr="00656D35" w:rsidRDefault="0034465A" w:rsidP="0034465A">
      <w:pPr>
        <w:pStyle w:val="Rubrik4utannumrering"/>
        <w:spacing w:before="0"/>
      </w:pPr>
      <w:r w:rsidRPr="00656D35">
        <w:t>4</w:t>
      </w:r>
      <w:r>
        <w:t> kap.</w:t>
      </w:r>
      <w:r w:rsidRPr="00656D35">
        <w:t xml:space="preserve"> 6</w:t>
      </w:r>
      <w:r>
        <w:t> §</w:t>
      </w:r>
    </w:p>
    <w:p w14:paraId="4111A85B" w14:textId="77777777" w:rsidR="0034465A" w:rsidRDefault="0034465A" w:rsidP="0034465A">
      <w:pPr>
        <w:pStyle w:val="Brdtext"/>
      </w:pPr>
      <w:r w:rsidRPr="00656D35">
        <w:t xml:space="preserve">Paragrafen innehåller bestämmelser om vilken redovisningsvaluta ett företags affärshändelser får presenteras i, när byte får ske samt att filialer får ha en annan redovisningsvaluta. Övervägandena finns i avsnitt </w:t>
      </w:r>
      <w:r>
        <w:t>15</w:t>
      </w:r>
      <w:r w:rsidRPr="00656D35">
        <w:t>.</w:t>
      </w:r>
      <w:r>
        <w:t>3</w:t>
      </w:r>
      <w:r w:rsidRPr="00656D35">
        <w:t>.</w:t>
      </w:r>
    </w:p>
    <w:p w14:paraId="5D7490A9" w14:textId="77777777" w:rsidR="0034465A" w:rsidRDefault="0034465A" w:rsidP="0034465A">
      <w:pPr>
        <w:pStyle w:val="Brdtextmedindrag"/>
      </w:pPr>
      <w:r>
        <w:t>Ä</w:t>
      </w:r>
      <w:r w:rsidRPr="00656D35">
        <w:t xml:space="preserve">ndringen i </w:t>
      </w:r>
      <w:r w:rsidRPr="00656D35">
        <w:rPr>
          <w:i/>
        </w:rPr>
        <w:t>första stycket</w:t>
      </w:r>
      <w:r w:rsidRPr="00656D35">
        <w:t xml:space="preserve"> innebär att </w:t>
      </w:r>
      <w:r>
        <w:t>tjänstepensionsföretag</w:t>
      </w:r>
      <w:r w:rsidRPr="00656D35">
        <w:t>, i likhet med försäkringsföretag, får presentera sina affärshändelser i redovisnings</w:t>
      </w:r>
      <w:r>
        <w:softHyphen/>
      </w:r>
      <w:r w:rsidRPr="00656D35">
        <w:t>valutan euro i stället för svenska kronor.</w:t>
      </w:r>
      <w:r>
        <w:t xml:space="preserve"> </w:t>
      </w:r>
    </w:p>
    <w:p w14:paraId="5BDE88EC" w14:textId="77777777" w:rsidR="0034465A" w:rsidRPr="000811CE" w:rsidRDefault="0034465A" w:rsidP="00D01899">
      <w:pPr>
        <w:pStyle w:val="Rubrik2"/>
      </w:pPr>
      <w:bookmarkStart w:id="7269" w:name="_Toc518396775"/>
      <w:bookmarkStart w:id="7270" w:name="_Toc518401086"/>
      <w:bookmarkStart w:id="7271" w:name="_Toc518401803"/>
      <w:bookmarkStart w:id="7272" w:name="_Toc518402042"/>
      <w:bookmarkStart w:id="7273" w:name="_Toc518463196"/>
      <w:bookmarkStart w:id="7274" w:name="_Toc518462892"/>
      <w:bookmarkStart w:id="7275" w:name="_Toc518463848"/>
      <w:bookmarkStart w:id="7276" w:name="_Toc518464223"/>
      <w:bookmarkStart w:id="7277" w:name="_Toc518464462"/>
      <w:bookmarkStart w:id="7278" w:name="_Toc518472901"/>
      <w:bookmarkStart w:id="7279" w:name="_Toc8059939"/>
      <w:bookmarkStart w:id="7280" w:name="_Toc8061649"/>
      <w:bookmarkStart w:id="7281" w:name="_Toc8062181"/>
      <w:bookmarkStart w:id="7282" w:name="_Toc8064649"/>
      <w:bookmarkStart w:id="7283" w:name="_Toc8391326"/>
      <w:bookmarkStart w:id="7284" w:name="_Toc8391592"/>
      <w:bookmarkStart w:id="7285" w:name="_Toc8644797"/>
      <w:bookmarkStart w:id="7286" w:name="_Toc8645329"/>
      <w:bookmarkStart w:id="7287" w:name="_Toc8817810"/>
      <w:bookmarkStart w:id="7288" w:name="_Toc8818382"/>
      <w:bookmarkStart w:id="7289" w:name="_Toc8825751"/>
      <w:bookmarkStart w:id="7290" w:name="_Toc8831848"/>
      <w:bookmarkStart w:id="7291" w:name="_Toc8832757"/>
      <w:bookmarkStart w:id="7292" w:name="_Toc11153219"/>
      <w:bookmarkStart w:id="7293" w:name="_Toc11161140"/>
      <w:bookmarkStart w:id="7294" w:name="_Toc11167076"/>
      <w:bookmarkStart w:id="7295" w:name="_Toc11167612"/>
      <w:bookmarkStart w:id="7296" w:name="_Toc11169049"/>
      <w:bookmarkStart w:id="7297" w:name="_Toc11846002"/>
      <w:bookmarkStart w:id="7298" w:name="_Toc12611801"/>
      <w:bookmarkStart w:id="7299" w:name="_Toc12625068"/>
      <w:bookmarkStart w:id="7300" w:name="_Toc12627557"/>
      <w:bookmarkStart w:id="7301" w:name="_Toc12630447"/>
      <w:bookmarkStart w:id="7302" w:name="_Toc12632942"/>
      <w:bookmarkStart w:id="7303" w:name="_Toc17903014"/>
      <w:r w:rsidRPr="000811CE">
        <w:t>Förslag</w:t>
      </w:r>
      <w:r>
        <w:t>et</w:t>
      </w:r>
      <w:r w:rsidRPr="000811CE">
        <w:t xml:space="preserve"> till lag om ändring i </w:t>
      </w:r>
      <w:bookmarkStart w:id="7304" w:name="_Hlk514858635"/>
      <w:r w:rsidRPr="000811CE">
        <w:t>lagen (2000:35) om byte av redovisningsvaluta i finansiella företag</w:t>
      </w:r>
      <w:bookmarkEnd w:id="7269"/>
      <w:bookmarkEnd w:id="7270"/>
      <w:bookmarkEnd w:id="7271"/>
      <w:bookmarkEnd w:id="7272"/>
      <w:bookmarkEnd w:id="7273"/>
      <w:bookmarkEnd w:id="7274"/>
      <w:bookmarkEnd w:id="7275"/>
      <w:bookmarkEnd w:id="7276"/>
      <w:bookmarkEnd w:id="7277"/>
      <w:bookmarkEnd w:id="7278"/>
      <w:bookmarkEnd w:id="7279"/>
      <w:bookmarkEnd w:id="7280"/>
      <w:bookmarkEnd w:id="7281"/>
      <w:bookmarkEnd w:id="7282"/>
      <w:bookmarkEnd w:id="7283"/>
      <w:bookmarkEnd w:id="7284"/>
      <w:bookmarkEnd w:id="7285"/>
      <w:bookmarkEnd w:id="7286"/>
      <w:bookmarkEnd w:id="7287"/>
      <w:bookmarkEnd w:id="7288"/>
      <w:bookmarkEnd w:id="7289"/>
      <w:bookmarkEnd w:id="7290"/>
      <w:bookmarkEnd w:id="7291"/>
      <w:bookmarkEnd w:id="7292"/>
      <w:bookmarkEnd w:id="7293"/>
      <w:bookmarkEnd w:id="7294"/>
      <w:bookmarkEnd w:id="7295"/>
      <w:bookmarkEnd w:id="7296"/>
      <w:bookmarkEnd w:id="7297"/>
      <w:bookmarkEnd w:id="7298"/>
      <w:bookmarkEnd w:id="7299"/>
      <w:bookmarkEnd w:id="7300"/>
      <w:bookmarkEnd w:id="7301"/>
      <w:bookmarkEnd w:id="7302"/>
      <w:bookmarkEnd w:id="7303"/>
      <w:bookmarkEnd w:id="7304"/>
    </w:p>
    <w:p w14:paraId="0337A44C" w14:textId="77777777" w:rsidR="0034465A" w:rsidRDefault="0034465A" w:rsidP="0034465A">
      <w:pPr>
        <w:pStyle w:val="Rubrik4utannumrering"/>
        <w:spacing w:before="0"/>
      </w:pPr>
      <w:r>
        <w:t>2 §</w:t>
      </w:r>
    </w:p>
    <w:p w14:paraId="08A6B3EE" w14:textId="77777777" w:rsidR="0034465A" w:rsidRDefault="0034465A" w:rsidP="0034465A">
      <w:pPr>
        <w:pStyle w:val="Brdtext"/>
      </w:pPr>
      <w:r>
        <w:t>Paragrafen innehåller definitioner av begrepp som används lagen.</w:t>
      </w:r>
      <w:r w:rsidRPr="00AE2C21">
        <w:rPr>
          <w:spacing w:val="-2"/>
        </w:rPr>
        <w:t xml:space="preserve"> </w:t>
      </w:r>
      <w:r>
        <w:rPr>
          <w:spacing w:val="-2"/>
        </w:rPr>
        <w:t>Över</w:t>
      </w:r>
      <w:r>
        <w:rPr>
          <w:spacing w:val="-2"/>
        </w:rPr>
        <w:softHyphen/>
        <w:t>vägandena finns i avsnitt 15.6.</w:t>
      </w:r>
    </w:p>
    <w:p w14:paraId="7E516D67" w14:textId="77777777" w:rsidR="0034465A" w:rsidRPr="000811CE" w:rsidRDefault="0034465A" w:rsidP="001C3D5F">
      <w:pPr>
        <w:pStyle w:val="Brdtextmedindrag"/>
        <w:rPr>
          <w:rFonts w:eastAsiaTheme="minorHAnsi"/>
        </w:rPr>
      </w:pPr>
      <w:r>
        <w:t xml:space="preserve">I paragrafen utvidgas definitionen av försäkringsföretag genom att det i </w:t>
      </w:r>
      <w:r>
        <w:rPr>
          <w:i/>
        </w:rPr>
        <w:t>första stycket 1 b</w:t>
      </w:r>
      <w:r>
        <w:t>, som är ny, görs ett tillägg så att begreppet försäkrings</w:t>
      </w:r>
      <w:r>
        <w:softHyphen/>
        <w:t>företag</w:t>
      </w:r>
      <w:r w:rsidRPr="00AA07CC">
        <w:t xml:space="preserve"> </w:t>
      </w:r>
      <w:r>
        <w:t>även</w:t>
      </w:r>
      <w:r w:rsidRPr="00AA07CC">
        <w:t xml:space="preserve"> omfatta</w:t>
      </w:r>
      <w:r>
        <w:t xml:space="preserve">r </w:t>
      </w:r>
      <w:r w:rsidRPr="00AA07CC">
        <w:t>tjänstepensionsaktiebolag, ömsesidig</w:t>
      </w:r>
      <w:r>
        <w:t>a</w:t>
      </w:r>
      <w:r w:rsidRPr="00AA07CC">
        <w:t xml:space="preserve"> tjänste</w:t>
      </w:r>
      <w:r>
        <w:softHyphen/>
      </w:r>
      <w:r w:rsidRPr="00AA07CC">
        <w:t>pen</w:t>
      </w:r>
      <w:r>
        <w:softHyphen/>
      </w:r>
      <w:r w:rsidRPr="00AA07CC">
        <w:t>sionsbolag oc</w:t>
      </w:r>
      <w:r w:rsidRPr="00656D35">
        <w:t>h tjänste</w:t>
      </w:r>
      <w:r w:rsidRPr="00656D35">
        <w:softHyphen/>
        <w:t>pensionsföreningar</w:t>
      </w:r>
      <w:r>
        <w:t xml:space="preserve"> enligt den nya</w:t>
      </w:r>
      <w:r w:rsidRPr="00CB69F1">
        <w:t xml:space="preserve"> lagen om tjänste</w:t>
      </w:r>
      <w:r>
        <w:softHyphen/>
      </w:r>
      <w:r w:rsidRPr="00CB69F1">
        <w:t>pensions</w:t>
      </w:r>
      <w:r>
        <w:softHyphen/>
      </w:r>
      <w:r w:rsidRPr="00CB69F1">
        <w:t>företag</w:t>
      </w:r>
      <w:r w:rsidRPr="00656D35">
        <w:t>.</w:t>
      </w:r>
      <w:r w:rsidRPr="007D5986">
        <w:rPr>
          <w:i/>
        </w:rPr>
        <w:t xml:space="preserve"> </w:t>
      </w:r>
      <w:r>
        <w:t xml:space="preserve">I </w:t>
      </w:r>
      <w:r>
        <w:rPr>
          <w:i/>
        </w:rPr>
        <w:t>första stycket </w:t>
      </w:r>
      <w:r w:rsidRPr="00251F7F">
        <w:rPr>
          <w:i/>
        </w:rPr>
        <w:t>1</w:t>
      </w:r>
      <w:r>
        <w:rPr>
          <w:i/>
        </w:rPr>
        <w:t> </w:t>
      </w:r>
      <w:r w:rsidRPr="00251F7F">
        <w:rPr>
          <w:i/>
        </w:rPr>
        <w:t>a</w:t>
      </w:r>
      <w:r>
        <w:t xml:space="preserve"> anges den hittills</w:t>
      </w:r>
      <w:r>
        <w:softHyphen/>
        <w:t>varande definitionen av försäkringsföretag.</w:t>
      </w:r>
    </w:p>
    <w:p w14:paraId="14DF053E" w14:textId="77777777" w:rsidR="0034465A" w:rsidRPr="00F5214D" w:rsidRDefault="0034465A" w:rsidP="0034465A">
      <w:pPr>
        <w:pStyle w:val="Rubrik4utannumrering"/>
      </w:pPr>
      <w:r w:rsidRPr="00F5214D">
        <w:t>3 §</w:t>
      </w:r>
    </w:p>
    <w:p w14:paraId="4AD8D764" w14:textId="77777777" w:rsidR="0034465A" w:rsidRDefault="0034465A" w:rsidP="0034465A">
      <w:pPr>
        <w:pStyle w:val="Brdtextmedindrag"/>
        <w:ind w:firstLine="0"/>
      </w:pPr>
      <w:r>
        <w:t>Paragrafen innehåller definitioner av begreppet stadgar i lagen.</w:t>
      </w:r>
      <w:r w:rsidRPr="00AE2C21">
        <w:rPr>
          <w:spacing w:val="-2"/>
        </w:rPr>
        <w:t xml:space="preserve"> </w:t>
      </w:r>
      <w:r>
        <w:rPr>
          <w:spacing w:val="-2"/>
        </w:rPr>
        <w:t>Överväg</w:t>
      </w:r>
      <w:r>
        <w:rPr>
          <w:spacing w:val="-2"/>
        </w:rPr>
        <w:softHyphen/>
        <w:t>andena finns i avsnitt 15.6.</w:t>
      </w:r>
    </w:p>
    <w:p w14:paraId="7BCBF62F" w14:textId="77777777" w:rsidR="0034465A" w:rsidRPr="00656D35" w:rsidRDefault="0034465A" w:rsidP="0034465A">
      <w:pPr>
        <w:pStyle w:val="Brdtextmedindrag"/>
      </w:pPr>
      <w:r>
        <w:t xml:space="preserve">Ändringen innebär att </w:t>
      </w:r>
      <w:r w:rsidRPr="00656D35">
        <w:t>definitionen av stadgar även omfattar bolags</w:t>
      </w:r>
      <w:r>
        <w:softHyphen/>
      </w:r>
      <w:r w:rsidRPr="00656D35">
        <w:t>ordningen i tjänstepensionsaktiebolag och ömsesidiga tjänste</w:t>
      </w:r>
      <w:r>
        <w:softHyphen/>
      </w:r>
      <w:r w:rsidRPr="00656D35">
        <w:t>pensions</w:t>
      </w:r>
      <w:r>
        <w:softHyphen/>
      </w:r>
      <w:r w:rsidRPr="00656D35">
        <w:t>bolag</w:t>
      </w:r>
      <w:r>
        <w:t xml:space="preserve">, </w:t>
      </w:r>
      <w:r>
        <w:rPr>
          <w:i/>
        </w:rPr>
        <w:t>punkt 1</w:t>
      </w:r>
      <w:r w:rsidRPr="006F1DC7">
        <w:t>,</w:t>
      </w:r>
      <w:r w:rsidRPr="00656D35">
        <w:t xml:space="preserve"> samt stadgarna i </w:t>
      </w:r>
      <w:r>
        <w:t xml:space="preserve">en </w:t>
      </w:r>
      <w:r w:rsidRPr="00656D35">
        <w:t>tjänstepensionsförening</w:t>
      </w:r>
      <w:r>
        <w:t xml:space="preserve">, </w:t>
      </w:r>
      <w:r>
        <w:rPr>
          <w:i/>
        </w:rPr>
        <w:t>punkt 3</w:t>
      </w:r>
      <w:r w:rsidRPr="00656D35">
        <w:t>.</w:t>
      </w:r>
      <w:r>
        <w:t xml:space="preserve"> </w:t>
      </w:r>
    </w:p>
    <w:p w14:paraId="5AB067A0" w14:textId="77777777" w:rsidR="0034465A" w:rsidRPr="00656D35" w:rsidRDefault="0034465A" w:rsidP="00D01899">
      <w:pPr>
        <w:pStyle w:val="Rubrik2"/>
        <w:rPr>
          <w:lang w:eastAsia="sv-SE"/>
        </w:rPr>
      </w:pPr>
      <w:bookmarkStart w:id="7305" w:name="_Toc518396776"/>
      <w:bookmarkStart w:id="7306" w:name="_Toc518401087"/>
      <w:bookmarkStart w:id="7307" w:name="_Toc518401804"/>
      <w:bookmarkStart w:id="7308" w:name="_Toc518402043"/>
      <w:bookmarkStart w:id="7309" w:name="_Toc518463197"/>
      <w:bookmarkStart w:id="7310" w:name="_Toc518462893"/>
      <w:bookmarkStart w:id="7311" w:name="_Toc518463849"/>
      <w:bookmarkStart w:id="7312" w:name="_Toc518464224"/>
      <w:bookmarkStart w:id="7313" w:name="_Toc518464463"/>
      <w:bookmarkStart w:id="7314" w:name="_Toc518472902"/>
      <w:bookmarkStart w:id="7315" w:name="_Toc8059940"/>
      <w:bookmarkStart w:id="7316" w:name="_Toc8061650"/>
      <w:bookmarkStart w:id="7317" w:name="_Toc8062182"/>
      <w:bookmarkStart w:id="7318" w:name="_Toc8064650"/>
      <w:bookmarkStart w:id="7319" w:name="_Toc8391327"/>
      <w:bookmarkStart w:id="7320" w:name="_Toc8391593"/>
      <w:bookmarkStart w:id="7321" w:name="_Toc8644798"/>
      <w:bookmarkStart w:id="7322" w:name="_Toc8645330"/>
      <w:bookmarkStart w:id="7323" w:name="_Toc8817811"/>
      <w:bookmarkStart w:id="7324" w:name="_Toc8818383"/>
      <w:bookmarkStart w:id="7325" w:name="_Toc8825752"/>
      <w:bookmarkStart w:id="7326" w:name="_Toc8831849"/>
      <w:bookmarkStart w:id="7327" w:name="_Toc8832758"/>
      <w:bookmarkStart w:id="7328" w:name="_Toc11153220"/>
      <w:bookmarkStart w:id="7329" w:name="_Toc11161141"/>
      <w:bookmarkStart w:id="7330" w:name="_Toc11167077"/>
      <w:bookmarkStart w:id="7331" w:name="_Toc11167613"/>
      <w:bookmarkStart w:id="7332" w:name="_Toc11169050"/>
      <w:bookmarkStart w:id="7333" w:name="_Toc11846003"/>
      <w:bookmarkStart w:id="7334" w:name="_Toc12611802"/>
      <w:bookmarkStart w:id="7335" w:name="_Toc12625069"/>
      <w:bookmarkStart w:id="7336" w:name="_Toc12627558"/>
      <w:bookmarkStart w:id="7337" w:name="_Toc12630448"/>
      <w:bookmarkStart w:id="7338" w:name="_Toc12632943"/>
      <w:bookmarkStart w:id="7339" w:name="_Toc17903015"/>
      <w:r w:rsidRPr="00656D35">
        <w:lastRenderedPageBreak/>
        <w:t xml:space="preserve">Förslaget till lag om ändring i </w:t>
      </w:r>
      <w:bookmarkStart w:id="7340" w:name="_Hlk514858645"/>
      <w:r w:rsidRPr="00656D35">
        <w:rPr>
          <w:lang w:eastAsia="sv-SE"/>
        </w:rPr>
        <w:t>lagen (2000:562) om internationell rättslig hjälp i brottmål</w:t>
      </w:r>
      <w:bookmarkEnd w:id="7305"/>
      <w:bookmarkEnd w:id="7306"/>
      <w:bookmarkEnd w:id="7307"/>
      <w:bookmarkEnd w:id="7308"/>
      <w:bookmarkEnd w:id="7309"/>
      <w:bookmarkEnd w:id="7310"/>
      <w:bookmarkEnd w:id="7311"/>
      <w:bookmarkEnd w:id="7312"/>
      <w:bookmarkEnd w:id="7313"/>
      <w:bookmarkEnd w:id="7314"/>
      <w:bookmarkEnd w:id="7315"/>
      <w:bookmarkEnd w:id="7316"/>
      <w:bookmarkEnd w:id="7317"/>
      <w:bookmarkEnd w:id="7318"/>
      <w:bookmarkEnd w:id="7319"/>
      <w:bookmarkEnd w:id="7320"/>
      <w:bookmarkEnd w:id="7321"/>
      <w:bookmarkEnd w:id="7322"/>
      <w:bookmarkEnd w:id="7323"/>
      <w:bookmarkEnd w:id="7324"/>
      <w:bookmarkEnd w:id="7325"/>
      <w:bookmarkEnd w:id="7326"/>
      <w:bookmarkEnd w:id="7327"/>
      <w:bookmarkEnd w:id="7328"/>
      <w:bookmarkEnd w:id="7329"/>
      <w:bookmarkEnd w:id="7330"/>
      <w:bookmarkEnd w:id="7331"/>
      <w:bookmarkEnd w:id="7332"/>
      <w:bookmarkEnd w:id="7333"/>
      <w:bookmarkEnd w:id="7334"/>
      <w:bookmarkEnd w:id="7335"/>
      <w:bookmarkEnd w:id="7336"/>
      <w:bookmarkEnd w:id="7337"/>
      <w:bookmarkEnd w:id="7338"/>
      <w:bookmarkEnd w:id="7339"/>
      <w:bookmarkEnd w:id="7340"/>
    </w:p>
    <w:p w14:paraId="3C845D63" w14:textId="77777777" w:rsidR="0034465A" w:rsidRPr="00656D35" w:rsidRDefault="0034465A" w:rsidP="0034465A">
      <w:pPr>
        <w:pStyle w:val="Rubrik4utannumrering"/>
        <w:spacing w:before="0"/>
      </w:pPr>
      <w:r w:rsidRPr="00656D35">
        <w:t>5</w:t>
      </w:r>
      <w:r>
        <w:t> kap.</w:t>
      </w:r>
      <w:r w:rsidRPr="00656D35">
        <w:t xml:space="preserve"> 10</w:t>
      </w:r>
      <w:r>
        <w:t> §</w:t>
      </w:r>
    </w:p>
    <w:p w14:paraId="3CFF66E6" w14:textId="77777777" w:rsidR="0034465A" w:rsidRDefault="0034465A" w:rsidP="0034465A">
      <w:pPr>
        <w:pStyle w:val="Brdtext"/>
      </w:pPr>
      <w:r w:rsidRPr="00656D35">
        <w:t xml:space="preserve">I paragrafen finns hänvisningar till bestämmelser om uppgiftsskyldighet i andra lagar. </w:t>
      </w:r>
      <w:r>
        <w:rPr>
          <w:spacing w:val="-2"/>
        </w:rPr>
        <w:t>Övervägandena finns i avsnitt 15.6.</w:t>
      </w:r>
    </w:p>
    <w:p w14:paraId="2D1B476B" w14:textId="215E2733" w:rsidR="0034465A" w:rsidRPr="00656D35" w:rsidRDefault="0034465A" w:rsidP="0034465A">
      <w:pPr>
        <w:pStyle w:val="Brdtextmedindrag"/>
      </w:pPr>
      <w:r>
        <w:t xml:space="preserve">I </w:t>
      </w:r>
      <w:r>
        <w:rPr>
          <w:i/>
        </w:rPr>
        <w:t>första stycket</w:t>
      </w:r>
      <w:r>
        <w:t xml:space="preserve"> görs ett tillägg för bestämmelserna i den nya lagen om tjänstepensionsföretag. </w:t>
      </w:r>
      <w:r w:rsidRPr="00656D35">
        <w:t xml:space="preserve">Ändringen föranleds av att det införs särskilda bestämmelser om uppgiftsskyldighet för </w:t>
      </w:r>
      <w:r>
        <w:t>tjänstepensionsföretag</w:t>
      </w:r>
      <w:r w:rsidRPr="00656D35">
        <w:t xml:space="preserve"> i </w:t>
      </w:r>
      <w:r w:rsidR="007377C6">
        <w:t xml:space="preserve">den </w:t>
      </w:r>
      <w:r w:rsidRPr="00656D35">
        <w:t>lagen.</w:t>
      </w:r>
      <w:r>
        <w:t xml:space="preserve"> </w:t>
      </w:r>
    </w:p>
    <w:p w14:paraId="0A8FA0C0" w14:textId="77777777" w:rsidR="0034465A" w:rsidRPr="00656D35" w:rsidRDefault="0034465A" w:rsidP="00D01899">
      <w:pPr>
        <w:pStyle w:val="Rubrik2"/>
      </w:pPr>
      <w:bookmarkStart w:id="7341" w:name="_Toc518396777"/>
      <w:bookmarkStart w:id="7342" w:name="_Toc518401088"/>
      <w:bookmarkStart w:id="7343" w:name="_Toc518401805"/>
      <w:bookmarkStart w:id="7344" w:name="_Toc518402044"/>
      <w:bookmarkStart w:id="7345" w:name="_Toc518463198"/>
      <w:bookmarkStart w:id="7346" w:name="_Toc518462894"/>
      <w:bookmarkStart w:id="7347" w:name="_Toc518463850"/>
      <w:bookmarkStart w:id="7348" w:name="_Toc518464225"/>
      <w:bookmarkStart w:id="7349" w:name="_Toc518464464"/>
      <w:bookmarkStart w:id="7350" w:name="_Toc518472903"/>
      <w:bookmarkStart w:id="7351" w:name="_Toc8059941"/>
      <w:bookmarkStart w:id="7352" w:name="_Toc8061651"/>
      <w:bookmarkStart w:id="7353" w:name="_Toc8062183"/>
      <w:bookmarkStart w:id="7354" w:name="_Toc8064651"/>
      <w:bookmarkStart w:id="7355" w:name="_Toc8391328"/>
      <w:bookmarkStart w:id="7356" w:name="_Toc8391594"/>
      <w:bookmarkStart w:id="7357" w:name="_Toc8644799"/>
      <w:bookmarkStart w:id="7358" w:name="_Toc8645331"/>
      <w:bookmarkStart w:id="7359" w:name="_Toc8817812"/>
      <w:bookmarkStart w:id="7360" w:name="_Toc8818384"/>
      <w:bookmarkStart w:id="7361" w:name="_Toc8825753"/>
      <w:bookmarkStart w:id="7362" w:name="_Toc8831850"/>
      <w:bookmarkStart w:id="7363" w:name="_Toc8832759"/>
      <w:bookmarkStart w:id="7364" w:name="_Toc11153221"/>
      <w:bookmarkStart w:id="7365" w:name="_Toc11161142"/>
      <w:bookmarkStart w:id="7366" w:name="_Toc11167078"/>
      <w:bookmarkStart w:id="7367" w:name="_Toc11167614"/>
      <w:bookmarkStart w:id="7368" w:name="_Toc11169051"/>
      <w:bookmarkStart w:id="7369" w:name="_Toc11846004"/>
      <w:bookmarkStart w:id="7370" w:name="_Toc12611803"/>
      <w:bookmarkStart w:id="7371" w:name="_Toc12625070"/>
      <w:bookmarkStart w:id="7372" w:name="_Toc12627559"/>
      <w:bookmarkStart w:id="7373" w:name="_Toc12630449"/>
      <w:bookmarkStart w:id="7374" w:name="_Toc12632944"/>
      <w:bookmarkStart w:id="7375" w:name="_Toc17903016"/>
      <w:r w:rsidRPr="00656D35">
        <w:t xml:space="preserve">Förslaget till lag om ändring i </w:t>
      </w:r>
      <w:r w:rsidRPr="00D01899">
        <w:t>revisorslagen</w:t>
      </w:r>
      <w:r w:rsidRPr="00656D35">
        <w:t xml:space="preserve"> (2001:883)</w:t>
      </w:r>
      <w:bookmarkEnd w:id="7341"/>
      <w:bookmarkEnd w:id="7342"/>
      <w:bookmarkEnd w:id="7343"/>
      <w:bookmarkEnd w:id="7344"/>
      <w:bookmarkEnd w:id="7345"/>
      <w:bookmarkEnd w:id="7346"/>
      <w:bookmarkEnd w:id="7347"/>
      <w:bookmarkEnd w:id="7348"/>
      <w:bookmarkEnd w:id="7349"/>
      <w:bookmarkEnd w:id="7350"/>
      <w:bookmarkEnd w:id="7351"/>
      <w:bookmarkEnd w:id="7352"/>
      <w:bookmarkEnd w:id="7353"/>
      <w:bookmarkEnd w:id="7354"/>
      <w:bookmarkEnd w:id="7355"/>
      <w:bookmarkEnd w:id="7356"/>
      <w:bookmarkEnd w:id="7357"/>
      <w:bookmarkEnd w:id="7358"/>
      <w:bookmarkEnd w:id="7359"/>
      <w:bookmarkEnd w:id="7360"/>
      <w:bookmarkEnd w:id="7361"/>
      <w:bookmarkEnd w:id="7362"/>
      <w:bookmarkEnd w:id="7363"/>
      <w:bookmarkEnd w:id="7364"/>
      <w:bookmarkEnd w:id="7365"/>
      <w:bookmarkEnd w:id="7366"/>
      <w:bookmarkEnd w:id="7367"/>
      <w:bookmarkEnd w:id="7368"/>
      <w:bookmarkEnd w:id="7369"/>
      <w:bookmarkEnd w:id="7370"/>
      <w:bookmarkEnd w:id="7371"/>
      <w:bookmarkEnd w:id="7372"/>
      <w:bookmarkEnd w:id="7373"/>
      <w:bookmarkEnd w:id="7374"/>
      <w:bookmarkEnd w:id="7375"/>
    </w:p>
    <w:p w14:paraId="4316A72A" w14:textId="77777777" w:rsidR="0034465A" w:rsidRPr="00656D35" w:rsidRDefault="0034465A" w:rsidP="0034465A">
      <w:pPr>
        <w:pStyle w:val="Rubrik4utannumrering"/>
        <w:spacing w:before="0"/>
      </w:pPr>
      <w:r w:rsidRPr="00656D35">
        <w:t>2</w:t>
      </w:r>
      <w:r>
        <w:t> §</w:t>
      </w:r>
    </w:p>
    <w:p w14:paraId="5717BFB0" w14:textId="77777777" w:rsidR="0034465A" w:rsidRDefault="0034465A" w:rsidP="0034465A">
      <w:pPr>
        <w:pStyle w:val="Brdtext"/>
      </w:pPr>
      <w:r w:rsidRPr="00656D35">
        <w:t xml:space="preserve">Paragrafen innehåller definitioner av vissa begrepp i lagen. </w:t>
      </w:r>
      <w:r>
        <w:rPr>
          <w:spacing w:val="-2"/>
        </w:rPr>
        <w:t>Överväg</w:t>
      </w:r>
      <w:r>
        <w:rPr>
          <w:spacing w:val="-2"/>
        </w:rPr>
        <w:softHyphen/>
        <w:t>andena finns i avsnitt 15.6.</w:t>
      </w:r>
    </w:p>
    <w:p w14:paraId="45219D14" w14:textId="77777777" w:rsidR="0034465A" w:rsidRDefault="0034465A" w:rsidP="0034465A">
      <w:pPr>
        <w:pStyle w:val="Brdtextmedindrag"/>
      </w:pPr>
      <w:r>
        <w:t xml:space="preserve">I </w:t>
      </w:r>
      <w:r>
        <w:rPr>
          <w:i/>
        </w:rPr>
        <w:t>punkt 9 </w:t>
      </w:r>
      <w:r w:rsidRPr="007D11DC">
        <w:rPr>
          <w:i/>
        </w:rPr>
        <w:t>e</w:t>
      </w:r>
      <w:r>
        <w:t xml:space="preserve">, som är ny, ändras definitionen av företag av allmänt intresse. </w:t>
      </w:r>
      <w:r w:rsidRPr="00656D35">
        <w:t xml:space="preserve">Ändringen innebär att definitionen av </w:t>
      </w:r>
      <w:r>
        <w:t xml:space="preserve">begreppet </w:t>
      </w:r>
      <w:r w:rsidRPr="00656D35">
        <w:t xml:space="preserve">företag av allmänt intresse </w:t>
      </w:r>
      <w:r>
        <w:t>utvidgas</w:t>
      </w:r>
      <w:r w:rsidRPr="00656D35">
        <w:t xml:space="preserve"> så att de</w:t>
      </w:r>
      <w:r>
        <w:t>t</w:t>
      </w:r>
      <w:r w:rsidRPr="00656D35">
        <w:t xml:space="preserve"> även omfattar </w:t>
      </w:r>
      <w:r>
        <w:t>företag</w:t>
      </w:r>
      <w:r w:rsidRPr="00656D35">
        <w:t xml:space="preserve"> som har tillstånd att driva </w:t>
      </w:r>
      <w:r>
        <w:t>tjänste</w:t>
      </w:r>
      <w:r>
        <w:softHyphen/>
        <w:t>pensionsverk</w:t>
      </w:r>
      <w:r>
        <w:softHyphen/>
        <w:t xml:space="preserve">samhet </w:t>
      </w:r>
      <w:r w:rsidRPr="00656D35">
        <w:t>enligt</w:t>
      </w:r>
      <w:r>
        <w:t xml:space="preserve"> den nya </w:t>
      </w:r>
      <w:r w:rsidRPr="00656D35">
        <w:t>lagen om tjänstepensions</w:t>
      </w:r>
      <w:r>
        <w:softHyphen/>
      </w:r>
      <w:r w:rsidRPr="00656D35">
        <w:t>företag.</w:t>
      </w:r>
    </w:p>
    <w:p w14:paraId="3593CF73" w14:textId="77777777" w:rsidR="0034465A" w:rsidRDefault="0034465A" w:rsidP="0034465A">
      <w:pPr>
        <w:pStyle w:val="Brdtextmedindrag"/>
      </w:pPr>
      <w:r>
        <w:t>Övriga ändringar är redaktionella.</w:t>
      </w:r>
    </w:p>
    <w:p w14:paraId="028A37B0" w14:textId="77777777" w:rsidR="0034465A" w:rsidRDefault="0034465A" w:rsidP="00D01899">
      <w:pPr>
        <w:pStyle w:val="Rubrik2"/>
      </w:pPr>
      <w:bookmarkStart w:id="7376" w:name="_Toc518396778"/>
      <w:bookmarkStart w:id="7377" w:name="_Toc518401089"/>
      <w:bookmarkStart w:id="7378" w:name="_Toc518401806"/>
      <w:bookmarkStart w:id="7379" w:name="_Toc518402045"/>
      <w:bookmarkStart w:id="7380" w:name="_Toc518463199"/>
      <w:bookmarkStart w:id="7381" w:name="_Toc518462895"/>
      <w:bookmarkStart w:id="7382" w:name="_Toc518463851"/>
      <w:bookmarkStart w:id="7383" w:name="_Toc518464226"/>
      <w:bookmarkStart w:id="7384" w:name="_Toc518464465"/>
      <w:bookmarkStart w:id="7385" w:name="_Toc518472904"/>
      <w:bookmarkStart w:id="7386" w:name="_Toc8059942"/>
      <w:bookmarkStart w:id="7387" w:name="_Toc8061652"/>
      <w:bookmarkStart w:id="7388" w:name="_Toc8062184"/>
      <w:bookmarkStart w:id="7389" w:name="_Toc8064652"/>
      <w:bookmarkStart w:id="7390" w:name="_Toc8391329"/>
      <w:bookmarkStart w:id="7391" w:name="_Toc8391595"/>
      <w:bookmarkStart w:id="7392" w:name="_Toc8644800"/>
      <w:bookmarkStart w:id="7393" w:name="_Toc8645332"/>
      <w:bookmarkStart w:id="7394" w:name="_Toc8817813"/>
      <w:bookmarkStart w:id="7395" w:name="_Toc8818385"/>
      <w:bookmarkStart w:id="7396" w:name="_Toc8825754"/>
      <w:bookmarkStart w:id="7397" w:name="_Toc8831851"/>
      <w:bookmarkStart w:id="7398" w:name="_Toc8832760"/>
      <w:bookmarkStart w:id="7399" w:name="_Toc11153222"/>
      <w:bookmarkStart w:id="7400" w:name="_Toc11161143"/>
      <w:bookmarkStart w:id="7401" w:name="_Toc11167079"/>
      <w:bookmarkStart w:id="7402" w:name="_Toc11167615"/>
      <w:bookmarkStart w:id="7403" w:name="_Toc11169052"/>
      <w:bookmarkStart w:id="7404" w:name="_Toc11846005"/>
      <w:bookmarkStart w:id="7405" w:name="_Toc12611804"/>
      <w:bookmarkStart w:id="7406" w:name="_Toc12625071"/>
      <w:bookmarkStart w:id="7407" w:name="_Toc12627560"/>
      <w:bookmarkStart w:id="7408" w:name="_Toc12630450"/>
      <w:bookmarkStart w:id="7409" w:name="_Toc12632945"/>
      <w:bookmarkStart w:id="7410" w:name="_Toc17903017"/>
      <w:r>
        <w:t>Förslaget till lag om ändring i lagen (2004:</w:t>
      </w:r>
      <w:r w:rsidRPr="00D01899">
        <w:t>297</w:t>
      </w:r>
      <w:r>
        <w:t>) om bank- och finansieringsrörelse</w:t>
      </w:r>
      <w:bookmarkEnd w:id="7376"/>
      <w:bookmarkEnd w:id="7377"/>
      <w:bookmarkEnd w:id="7378"/>
      <w:bookmarkEnd w:id="7379"/>
      <w:bookmarkEnd w:id="7380"/>
      <w:bookmarkEnd w:id="7381"/>
      <w:bookmarkEnd w:id="7382"/>
      <w:bookmarkEnd w:id="7383"/>
      <w:bookmarkEnd w:id="7384"/>
      <w:bookmarkEnd w:id="7385"/>
      <w:bookmarkEnd w:id="7386"/>
      <w:bookmarkEnd w:id="7387"/>
      <w:bookmarkEnd w:id="7388"/>
      <w:bookmarkEnd w:id="7389"/>
      <w:bookmarkEnd w:id="7390"/>
      <w:bookmarkEnd w:id="7391"/>
      <w:bookmarkEnd w:id="7392"/>
      <w:bookmarkEnd w:id="7393"/>
      <w:bookmarkEnd w:id="7394"/>
      <w:bookmarkEnd w:id="7395"/>
      <w:bookmarkEnd w:id="7396"/>
      <w:bookmarkEnd w:id="7397"/>
      <w:bookmarkEnd w:id="7398"/>
      <w:bookmarkEnd w:id="7399"/>
      <w:bookmarkEnd w:id="7400"/>
      <w:bookmarkEnd w:id="7401"/>
      <w:bookmarkEnd w:id="7402"/>
      <w:bookmarkEnd w:id="7403"/>
      <w:bookmarkEnd w:id="7404"/>
      <w:bookmarkEnd w:id="7405"/>
      <w:bookmarkEnd w:id="7406"/>
      <w:bookmarkEnd w:id="7407"/>
      <w:bookmarkEnd w:id="7408"/>
      <w:bookmarkEnd w:id="7409"/>
      <w:bookmarkEnd w:id="7410"/>
    </w:p>
    <w:p w14:paraId="0B87044D" w14:textId="77777777" w:rsidR="0034465A" w:rsidRDefault="0034465A" w:rsidP="0034465A">
      <w:pPr>
        <w:pStyle w:val="Rubrik4utannumrering"/>
        <w:spacing w:before="0"/>
      </w:pPr>
      <w:r>
        <w:t>2 kap. 3 §</w:t>
      </w:r>
    </w:p>
    <w:p w14:paraId="55BCBBA4" w14:textId="77777777" w:rsidR="0034465A" w:rsidRDefault="0034465A" w:rsidP="0034465A">
      <w:pPr>
        <w:pStyle w:val="Brdtext"/>
      </w:pPr>
      <w:r>
        <w:t>Paragrafen innehåller bestämmelser om att det i vissa fall inte behövs till</w:t>
      </w:r>
      <w:r>
        <w:softHyphen/>
        <w:t>stånd för att driva finansieringsrörelse. Övervägandena finns i avsnitt 15</w:t>
      </w:r>
      <w:r w:rsidRPr="00656D35">
        <w:t>.</w:t>
      </w:r>
      <w:r>
        <w:t>6.</w:t>
      </w:r>
    </w:p>
    <w:p w14:paraId="44775FDB" w14:textId="77777777" w:rsidR="0034465A" w:rsidRPr="006922F0" w:rsidRDefault="0034465A" w:rsidP="0034465A">
      <w:pPr>
        <w:pStyle w:val="Brdtextmedindrag"/>
      </w:pPr>
      <w:r>
        <w:t xml:space="preserve">I </w:t>
      </w:r>
      <w:r>
        <w:rPr>
          <w:i/>
        </w:rPr>
        <w:t xml:space="preserve">första stycket 3 </w:t>
      </w:r>
      <w:r>
        <w:t>görs ett tillägg för tjänstepensionsföretag. Det innebär att tjänstepensionsföretag, i likhet med det som hittills gällt för bl.a. försäkringsföretag, inte behöver tillstånd för att driva finansierings</w:t>
      </w:r>
      <w:r>
        <w:softHyphen/>
        <w:t>rörelse enligt lagen.</w:t>
      </w:r>
    </w:p>
    <w:p w14:paraId="32A52495" w14:textId="77777777" w:rsidR="0034465A" w:rsidRDefault="0034465A" w:rsidP="00D01899">
      <w:pPr>
        <w:pStyle w:val="Rubrik2"/>
      </w:pPr>
      <w:bookmarkStart w:id="7411" w:name="_Toc518396779"/>
      <w:bookmarkStart w:id="7412" w:name="_Toc518401090"/>
      <w:bookmarkStart w:id="7413" w:name="_Toc518401807"/>
      <w:bookmarkStart w:id="7414" w:name="_Toc518402046"/>
      <w:bookmarkStart w:id="7415" w:name="_Toc518463200"/>
      <w:bookmarkStart w:id="7416" w:name="_Toc518462896"/>
      <w:bookmarkStart w:id="7417" w:name="_Toc518463852"/>
      <w:bookmarkStart w:id="7418" w:name="_Toc518464227"/>
      <w:bookmarkStart w:id="7419" w:name="_Toc518464466"/>
      <w:bookmarkStart w:id="7420" w:name="_Toc518472905"/>
      <w:bookmarkStart w:id="7421" w:name="_Toc8059943"/>
      <w:bookmarkStart w:id="7422" w:name="_Toc8061653"/>
      <w:bookmarkStart w:id="7423" w:name="_Toc8062185"/>
      <w:bookmarkStart w:id="7424" w:name="_Toc8064653"/>
      <w:bookmarkStart w:id="7425" w:name="_Toc8391330"/>
      <w:bookmarkStart w:id="7426" w:name="_Toc8391596"/>
      <w:bookmarkStart w:id="7427" w:name="_Toc8644801"/>
      <w:bookmarkStart w:id="7428" w:name="_Toc8645333"/>
      <w:bookmarkStart w:id="7429" w:name="_Toc8817814"/>
      <w:bookmarkStart w:id="7430" w:name="_Toc8818386"/>
      <w:bookmarkStart w:id="7431" w:name="_Toc8825755"/>
      <w:bookmarkStart w:id="7432" w:name="_Toc8831852"/>
      <w:bookmarkStart w:id="7433" w:name="_Toc8832761"/>
      <w:bookmarkStart w:id="7434" w:name="_Toc11153223"/>
      <w:bookmarkStart w:id="7435" w:name="_Toc11161144"/>
      <w:bookmarkStart w:id="7436" w:name="_Toc11167080"/>
      <w:bookmarkStart w:id="7437" w:name="_Toc11167616"/>
      <w:bookmarkStart w:id="7438" w:name="_Toc11169053"/>
      <w:bookmarkStart w:id="7439" w:name="_Toc11846006"/>
      <w:bookmarkStart w:id="7440" w:name="_Toc12611805"/>
      <w:bookmarkStart w:id="7441" w:name="_Toc12625072"/>
      <w:bookmarkStart w:id="7442" w:name="_Toc12627561"/>
      <w:bookmarkStart w:id="7443" w:name="_Toc12630451"/>
      <w:bookmarkStart w:id="7444" w:name="_Toc12632946"/>
      <w:bookmarkStart w:id="7445" w:name="_Toc17903018"/>
      <w:r w:rsidRPr="00D01899">
        <w:t>Förslaget</w:t>
      </w:r>
      <w:r w:rsidRPr="00631660">
        <w:t xml:space="preserve"> till lag om ändring</w:t>
      </w:r>
      <w:r>
        <w:t xml:space="preserve"> i lagen (2004:575) om europabolag</w:t>
      </w:r>
      <w:bookmarkEnd w:id="7411"/>
      <w:bookmarkEnd w:id="7412"/>
      <w:bookmarkEnd w:id="7413"/>
      <w:bookmarkEnd w:id="7414"/>
      <w:bookmarkEnd w:id="7415"/>
      <w:bookmarkEnd w:id="7416"/>
      <w:bookmarkEnd w:id="7417"/>
      <w:bookmarkEnd w:id="7418"/>
      <w:bookmarkEnd w:id="7419"/>
      <w:bookmarkEnd w:id="7420"/>
      <w:bookmarkEnd w:id="7421"/>
      <w:bookmarkEnd w:id="7422"/>
      <w:bookmarkEnd w:id="7423"/>
      <w:bookmarkEnd w:id="7424"/>
      <w:bookmarkEnd w:id="7425"/>
      <w:bookmarkEnd w:id="7426"/>
      <w:bookmarkEnd w:id="7427"/>
      <w:bookmarkEnd w:id="7428"/>
      <w:bookmarkEnd w:id="7429"/>
      <w:bookmarkEnd w:id="7430"/>
      <w:bookmarkEnd w:id="7431"/>
      <w:bookmarkEnd w:id="7432"/>
      <w:bookmarkEnd w:id="7433"/>
      <w:bookmarkEnd w:id="7434"/>
      <w:bookmarkEnd w:id="7435"/>
      <w:bookmarkEnd w:id="7436"/>
      <w:bookmarkEnd w:id="7437"/>
      <w:bookmarkEnd w:id="7438"/>
      <w:bookmarkEnd w:id="7439"/>
      <w:bookmarkEnd w:id="7440"/>
      <w:bookmarkEnd w:id="7441"/>
      <w:bookmarkEnd w:id="7442"/>
      <w:bookmarkEnd w:id="7443"/>
      <w:bookmarkEnd w:id="7444"/>
      <w:bookmarkEnd w:id="7445"/>
    </w:p>
    <w:p w14:paraId="047941AC" w14:textId="77777777" w:rsidR="0034465A" w:rsidRDefault="0034465A" w:rsidP="0034465A">
      <w:pPr>
        <w:pStyle w:val="Rubrik4utannumrering"/>
        <w:spacing w:before="0"/>
      </w:pPr>
      <w:r>
        <w:t>6 §</w:t>
      </w:r>
    </w:p>
    <w:p w14:paraId="3AD91949" w14:textId="77777777" w:rsidR="0034465A" w:rsidRDefault="0034465A" w:rsidP="0034465A">
      <w:pPr>
        <w:pStyle w:val="Brdtext"/>
      </w:pPr>
      <w:r>
        <w:t xml:space="preserve">Paragrafen innehåller bestämmelser om att </w:t>
      </w:r>
      <w:r w:rsidRPr="005D3124">
        <w:t xml:space="preserve">Bolagsverket </w:t>
      </w:r>
      <w:r>
        <w:t xml:space="preserve">vid en viss tidpunkt </w:t>
      </w:r>
      <w:r w:rsidRPr="005D3124">
        <w:t>ska utfärda ett sådant intyg som avses i artikel 25.2 i SE-förordningen</w:t>
      </w:r>
      <w:r>
        <w:t>. Övervägandena finns i avsnitt 12.4.</w:t>
      </w:r>
    </w:p>
    <w:p w14:paraId="35ABC908" w14:textId="34128181" w:rsidR="0034465A" w:rsidRDefault="0034465A" w:rsidP="001C3D5F">
      <w:pPr>
        <w:pStyle w:val="Brdtextmedindrag"/>
      </w:pPr>
      <w:r>
        <w:t xml:space="preserve">I </w:t>
      </w:r>
      <w:r w:rsidRPr="00AE5796">
        <w:rPr>
          <w:i/>
        </w:rPr>
        <w:t>andra stycket</w:t>
      </w:r>
      <w:r>
        <w:t xml:space="preserve"> görs ett tillägg för tjänstepensionsföretag. Dessutom tas den felaktiga hänvisningen till 11 kap. 35 § försäkringsrörelselagen (2010:2043) bort så att hänvisningen endast avser beslut enligt 11 kap. </w:t>
      </w:r>
      <w:r>
        <w:lastRenderedPageBreak/>
        <w:t xml:space="preserve">33 § </w:t>
      </w:r>
      <w:r w:rsidR="007377C6">
        <w:t>samma lag</w:t>
      </w:r>
      <w:r>
        <w:t xml:space="preserve">. </w:t>
      </w:r>
      <w:r w:rsidRPr="009D4307">
        <w:t xml:space="preserve">När det gäller europabolag </w:t>
      </w:r>
      <w:r w:rsidRPr="0029443A">
        <w:t>som driver försäkrings</w:t>
      </w:r>
      <w:r>
        <w:softHyphen/>
      </w:r>
      <w:r w:rsidRPr="0029443A">
        <w:t xml:space="preserve">rörelse ska Bolagsverket utfärda intyget när beslut om tillstånd att verkställa en fusionsplan har meddelats enligt </w:t>
      </w:r>
      <w:bookmarkStart w:id="7446" w:name="_Hlk3883195"/>
      <w:r w:rsidRPr="00AE5796">
        <w:t>10 kap. 11</w:t>
      </w:r>
      <w:r>
        <w:t> </w:t>
      </w:r>
      <w:r w:rsidRPr="00AE5796">
        <w:t xml:space="preserve">§ </w:t>
      </w:r>
      <w:bookmarkEnd w:id="7446"/>
      <w:r>
        <w:t xml:space="preserve">den nya </w:t>
      </w:r>
      <w:r w:rsidRPr="00AE5796">
        <w:t>lagen om tjänste</w:t>
      </w:r>
      <w:r w:rsidR="00EC540C">
        <w:softHyphen/>
      </w:r>
      <w:r w:rsidRPr="00AE5796">
        <w:t>pensions</w:t>
      </w:r>
      <w:r w:rsidRPr="00AE5796">
        <w:softHyphen/>
        <w:t>företag</w:t>
      </w:r>
      <w:r w:rsidRPr="0029443A">
        <w:t xml:space="preserve"> och beslutet har </w:t>
      </w:r>
      <w:r w:rsidRPr="00AE5796">
        <w:t>fått</w:t>
      </w:r>
      <w:r w:rsidRPr="0029443A">
        <w:t xml:space="preserve"> laga kraft.</w:t>
      </w:r>
      <w:r>
        <w:t xml:space="preserve"> Detta motsvarar det som hittills gällt när beslut om tillstånd att verkställa en fusionsplan har meddelats enligt </w:t>
      </w:r>
      <w:r w:rsidRPr="0029443A">
        <w:t>11</w:t>
      </w:r>
      <w:r w:rsidRPr="00C3701B">
        <w:t> kap. 33</w:t>
      </w:r>
      <w:r>
        <w:t> </w:t>
      </w:r>
      <w:r w:rsidRPr="00C3701B">
        <w:t xml:space="preserve">§ </w:t>
      </w:r>
      <w:r>
        <w:t>FRL.</w:t>
      </w:r>
    </w:p>
    <w:p w14:paraId="1A4C04A3" w14:textId="77777777" w:rsidR="0034465A" w:rsidRDefault="0034465A" w:rsidP="0034465A">
      <w:pPr>
        <w:pStyle w:val="Brdtextmedindrag"/>
      </w:pPr>
      <w:r>
        <w:t>I paragrafen görs även språkliga ändringar.</w:t>
      </w:r>
    </w:p>
    <w:p w14:paraId="715A94B0" w14:textId="77777777" w:rsidR="0034465A" w:rsidRDefault="0034465A" w:rsidP="0034465A">
      <w:pPr>
        <w:pStyle w:val="Rubrik4utannumrering"/>
      </w:pPr>
      <w:r>
        <w:t>16 §</w:t>
      </w:r>
    </w:p>
    <w:p w14:paraId="3B071BF9" w14:textId="77777777" w:rsidR="0034465A" w:rsidRDefault="0034465A" w:rsidP="0034465A">
      <w:pPr>
        <w:pStyle w:val="Brdtext"/>
      </w:pPr>
      <w:r>
        <w:t>Paragrafen innehåller bestämmelser för d</w:t>
      </w:r>
      <w:r w:rsidRPr="008F4ADF">
        <w:t>ualistiskt organiserade europa</w:t>
      </w:r>
      <w:r>
        <w:softHyphen/>
      </w:r>
      <w:r w:rsidRPr="008F4ADF">
        <w:t>bolag</w:t>
      </w:r>
      <w:r>
        <w:t>. Övervägandena finns i avsnitt 12.4.</w:t>
      </w:r>
    </w:p>
    <w:p w14:paraId="1AC8F900" w14:textId="0A35D623" w:rsidR="0034465A" w:rsidRDefault="0034465A" w:rsidP="0034465A">
      <w:pPr>
        <w:pStyle w:val="Brdtextmedindrag"/>
      </w:pPr>
      <w:r>
        <w:t xml:space="preserve">I </w:t>
      </w:r>
      <w:r w:rsidRPr="00AE5796">
        <w:rPr>
          <w:i/>
        </w:rPr>
        <w:t>fjärde stycket</w:t>
      </w:r>
      <w:r>
        <w:t xml:space="preserve"> görs ett tillägg för tjänstepensionsföretag. </w:t>
      </w:r>
      <w:r w:rsidRPr="0036754F">
        <w:t xml:space="preserve">För dualistiskt organiserade europabolag som driver tjänstepensionsverksamhet som tjänstepensionsföretag gäller </w:t>
      </w:r>
      <w:r>
        <w:t xml:space="preserve">därmed </w:t>
      </w:r>
      <w:r w:rsidRPr="0036754F">
        <w:t>även 2</w:t>
      </w:r>
      <w:r>
        <w:t> </w:t>
      </w:r>
      <w:r w:rsidRPr="0036754F">
        <w:t>kap. 2</w:t>
      </w:r>
      <w:r>
        <w:t> </w:t>
      </w:r>
      <w:r w:rsidRPr="0036754F">
        <w:t xml:space="preserve">§ </w:t>
      </w:r>
      <w:r>
        <w:t xml:space="preserve">den nya </w:t>
      </w:r>
      <w:r w:rsidRPr="0036754F">
        <w:t>lagen om tjänstepensionsföretag.</w:t>
      </w:r>
      <w:r>
        <w:t xml:space="preserve"> I 2 kap. 2 § den lagen finns bestämmelser </w:t>
      </w:r>
      <w:r w:rsidRPr="00410381">
        <w:t xml:space="preserve">om </w:t>
      </w:r>
      <w:r>
        <w:t xml:space="preserve">att vissa särskilt angivna </w:t>
      </w:r>
      <w:r w:rsidRPr="00410381">
        <w:t>bestämmelser om</w:t>
      </w:r>
      <w:r w:rsidRPr="002F394C">
        <w:t xml:space="preserve"> </w:t>
      </w:r>
      <w:r w:rsidRPr="00410381">
        <w:t>styrelsen eller dess ledamöter</w:t>
      </w:r>
      <w:r>
        <w:t xml:space="preserve"> ska </w:t>
      </w:r>
      <w:r w:rsidRPr="00410381">
        <w:t>tillämpas på tillsynsorganet</w:t>
      </w:r>
      <w:r w:rsidRPr="002F394C">
        <w:t xml:space="preserve"> </w:t>
      </w:r>
      <w:r w:rsidRPr="00410381">
        <w:t>eller dess ledamöter</w:t>
      </w:r>
      <w:r>
        <w:t xml:space="preserve"> hos </w:t>
      </w:r>
      <w:r w:rsidRPr="00410381">
        <w:t xml:space="preserve">europabolag och europakooperativ som </w:t>
      </w:r>
      <w:r w:rsidRPr="002F394C">
        <w:t xml:space="preserve">driver </w:t>
      </w:r>
      <w:r>
        <w:t>tjänstepen</w:t>
      </w:r>
      <w:r>
        <w:softHyphen/>
        <w:t>sionsverksamhet som tjänste</w:t>
      </w:r>
      <w:r w:rsidR="00822DF0">
        <w:softHyphen/>
      </w:r>
      <w:r>
        <w:t>pensionsföretag</w:t>
      </w:r>
      <w:r w:rsidRPr="00410381">
        <w:t xml:space="preserve"> och som har ett sådant förvaltningssystem som avses i artiklarna 39–42 i rådets förordning (EG) nr 2157/2001 av den 8 oktober 2001 om stadga för europabolag eller artiklarna 37–41 i rådets förordning (EG) nr 1435/2003</w:t>
      </w:r>
      <w:r w:rsidRPr="002F394C">
        <w:t xml:space="preserve"> </w:t>
      </w:r>
      <w:r w:rsidRPr="00410381">
        <w:t>av den 22 juli 2003 om stadga för europeiska kooperativa</w:t>
      </w:r>
      <w:r w:rsidRPr="002F394C">
        <w:t xml:space="preserve"> </w:t>
      </w:r>
      <w:r w:rsidRPr="00410381">
        <w:t>föreningar</w:t>
      </w:r>
      <w:r>
        <w:t xml:space="preserve">. Detta överensstämmer med vad som hittills gällt för </w:t>
      </w:r>
      <w:r w:rsidRPr="0062667F">
        <w:t>dualistiskt organiserade europa</w:t>
      </w:r>
      <w:r>
        <w:softHyphen/>
      </w:r>
      <w:r w:rsidRPr="0062667F">
        <w:t>bolag som driver försäk</w:t>
      </w:r>
      <w:r>
        <w:softHyphen/>
      </w:r>
      <w:r w:rsidRPr="0062667F">
        <w:t>rings</w:t>
      </w:r>
      <w:r>
        <w:softHyphen/>
      </w:r>
      <w:r w:rsidRPr="0062667F">
        <w:t>rörelse</w:t>
      </w:r>
      <w:r>
        <w:t xml:space="preserve"> för vilka det finns motsvarande bestämmelser i </w:t>
      </w:r>
      <w:r w:rsidRPr="0062667F">
        <w:t>2</w:t>
      </w:r>
      <w:r>
        <w:t> kap.</w:t>
      </w:r>
      <w:r w:rsidRPr="0062667F">
        <w:t xml:space="preserve"> 2</w:t>
      </w:r>
      <w:r>
        <w:t> §</w:t>
      </w:r>
      <w:r w:rsidRPr="0062667F">
        <w:t xml:space="preserve"> </w:t>
      </w:r>
      <w:r>
        <w:t>FRL.</w:t>
      </w:r>
    </w:p>
    <w:p w14:paraId="2B052ACD" w14:textId="77777777" w:rsidR="0034465A" w:rsidRDefault="0034465A" w:rsidP="00D01899">
      <w:pPr>
        <w:pStyle w:val="Rubrik2"/>
        <w:rPr>
          <w:lang w:eastAsia="sv-SE"/>
        </w:rPr>
      </w:pPr>
      <w:bookmarkStart w:id="7447" w:name="_Toc518396780"/>
      <w:bookmarkStart w:id="7448" w:name="_Toc518401091"/>
      <w:bookmarkStart w:id="7449" w:name="_Toc518401808"/>
      <w:bookmarkStart w:id="7450" w:name="_Toc518402047"/>
      <w:bookmarkStart w:id="7451" w:name="_Toc518463201"/>
      <w:bookmarkStart w:id="7452" w:name="_Toc518462897"/>
      <w:bookmarkStart w:id="7453" w:name="_Toc518463853"/>
      <w:bookmarkStart w:id="7454" w:name="_Toc518464228"/>
      <w:bookmarkStart w:id="7455" w:name="_Toc518464467"/>
      <w:bookmarkStart w:id="7456" w:name="_Toc518472906"/>
      <w:bookmarkStart w:id="7457" w:name="_Toc8059944"/>
      <w:bookmarkStart w:id="7458" w:name="_Toc8061654"/>
      <w:bookmarkStart w:id="7459" w:name="_Toc8062186"/>
      <w:bookmarkStart w:id="7460" w:name="_Toc8064654"/>
      <w:bookmarkStart w:id="7461" w:name="_Toc8391331"/>
      <w:bookmarkStart w:id="7462" w:name="_Toc8391597"/>
      <w:bookmarkStart w:id="7463" w:name="_Toc8644802"/>
      <w:bookmarkStart w:id="7464" w:name="_Toc8645334"/>
      <w:bookmarkStart w:id="7465" w:name="_Toc8817815"/>
      <w:bookmarkStart w:id="7466" w:name="_Toc8818387"/>
      <w:bookmarkStart w:id="7467" w:name="_Toc8825756"/>
      <w:bookmarkStart w:id="7468" w:name="_Toc8831853"/>
      <w:bookmarkStart w:id="7469" w:name="_Toc8832762"/>
      <w:bookmarkStart w:id="7470" w:name="_Toc11153224"/>
      <w:bookmarkStart w:id="7471" w:name="_Toc11161145"/>
      <w:bookmarkStart w:id="7472" w:name="_Toc11167081"/>
      <w:bookmarkStart w:id="7473" w:name="_Toc11167617"/>
      <w:bookmarkStart w:id="7474" w:name="_Toc11169054"/>
      <w:bookmarkStart w:id="7475" w:name="_Toc11846007"/>
      <w:bookmarkStart w:id="7476" w:name="_Toc12611806"/>
      <w:bookmarkStart w:id="7477" w:name="_Toc12625073"/>
      <w:bookmarkStart w:id="7478" w:name="_Toc12627562"/>
      <w:bookmarkStart w:id="7479" w:name="_Toc12630452"/>
      <w:bookmarkStart w:id="7480" w:name="_Toc12632947"/>
      <w:bookmarkStart w:id="7481" w:name="_Toc17903019"/>
      <w:bookmarkStart w:id="7482" w:name="_Hlk511316045"/>
      <w:r>
        <w:rPr>
          <w:lang w:eastAsia="sv-SE"/>
        </w:rPr>
        <w:t xml:space="preserve">Förslaget till lag om ändring i </w:t>
      </w:r>
      <w:bookmarkStart w:id="7483" w:name="_Hlk514858655"/>
      <w:r w:rsidRPr="00D01899">
        <w:t>aktiebolagslagen</w:t>
      </w:r>
      <w:r>
        <w:rPr>
          <w:lang w:eastAsia="sv-SE"/>
        </w:rPr>
        <w:t xml:space="preserve"> (2005:551)</w:t>
      </w:r>
      <w:bookmarkEnd w:id="7447"/>
      <w:bookmarkEnd w:id="7448"/>
      <w:bookmarkEnd w:id="7449"/>
      <w:bookmarkEnd w:id="7450"/>
      <w:bookmarkEnd w:id="7451"/>
      <w:bookmarkEnd w:id="7452"/>
      <w:bookmarkEnd w:id="7453"/>
      <w:bookmarkEnd w:id="7454"/>
      <w:bookmarkEnd w:id="7455"/>
      <w:bookmarkEnd w:id="7456"/>
      <w:bookmarkEnd w:id="7457"/>
      <w:bookmarkEnd w:id="7458"/>
      <w:bookmarkEnd w:id="7459"/>
      <w:bookmarkEnd w:id="7460"/>
      <w:bookmarkEnd w:id="7461"/>
      <w:bookmarkEnd w:id="7462"/>
      <w:bookmarkEnd w:id="7463"/>
      <w:bookmarkEnd w:id="7464"/>
      <w:bookmarkEnd w:id="7465"/>
      <w:bookmarkEnd w:id="7466"/>
      <w:bookmarkEnd w:id="7467"/>
      <w:bookmarkEnd w:id="7468"/>
      <w:bookmarkEnd w:id="7469"/>
      <w:bookmarkEnd w:id="7470"/>
      <w:bookmarkEnd w:id="7471"/>
      <w:bookmarkEnd w:id="7472"/>
      <w:bookmarkEnd w:id="7473"/>
      <w:bookmarkEnd w:id="7474"/>
      <w:bookmarkEnd w:id="7475"/>
      <w:bookmarkEnd w:id="7476"/>
      <w:bookmarkEnd w:id="7477"/>
      <w:bookmarkEnd w:id="7478"/>
      <w:bookmarkEnd w:id="7479"/>
      <w:bookmarkEnd w:id="7480"/>
      <w:bookmarkEnd w:id="7481"/>
      <w:bookmarkEnd w:id="7483"/>
    </w:p>
    <w:p w14:paraId="0047BDFD" w14:textId="77777777" w:rsidR="0034465A" w:rsidRDefault="0034465A" w:rsidP="0034465A">
      <w:pPr>
        <w:pStyle w:val="Rubrik4utannumrering"/>
        <w:spacing w:before="0"/>
      </w:pPr>
      <w:r>
        <w:t>27 kap. 1 §</w:t>
      </w:r>
    </w:p>
    <w:p w14:paraId="5B503946" w14:textId="77777777" w:rsidR="0034465A" w:rsidRDefault="0034465A" w:rsidP="0034465A">
      <w:pPr>
        <w:pStyle w:val="Brdtext"/>
      </w:pPr>
      <w:r>
        <w:t>Paragrafen innehåller bestämmelser för Bolagsverket om aktiebolags</w:t>
      </w:r>
      <w:r>
        <w:softHyphen/>
        <w:t xml:space="preserve">register. </w:t>
      </w:r>
      <w:r>
        <w:rPr>
          <w:spacing w:val="-2"/>
        </w:rPr>
        <w:t>Övervägandena finns i avsnitt 15.6.</w:t>
      </w:r>
    </w:p>
    <w:p w14:paraId="2FB20C46" w14:textId="4E64BECD" w:rsidR="0034465A" w:rsidRPr="0034085D" w:rsidRDefault="0034465A" w:rsidP="0034465A">
      <w:pPr>
        <w:pStyle w:val="Brdtextmedindrag"/>
      </w:pPr>
      <w:r>
        <w:t xml:space="preserve">I </w:t>
      </w:r>
      <w:r>
        <w:rPr>
          <w:i/>
        </w:rPr>
        <w:t xml:space="preserve">andra stycket </w:t>
      </w:r>
      <w:r>
        <w:t xml:space="preserve">görs ett tillägg för tjänstepensionsaktiebolag. </w:t>
      </w:r>
      <w:r w:rsidRPr="0034085D">
        <w:t>Ett tjänste</w:t>
      </w:r>
      <w:r>
        <w:softHyphen/>
      </w:r>
      <w:r w:rsidRPr="0034085D">
        <w:t xml:space="preserve">pensionsföretag ska, som framgår av </w:t>
      </w:r>
      <w:r w:rsidRPr="00AE5796">
        <w:t>14 kap. 2 § den nya lagen om tjänstepensionsföretag</w:t>
      </w:r>
      <w:r>
        <w:t>,</w:t>
      </w:r>
      <w:r w:rsidRPr="0034085D">
        <w:t xml:space="preserve"> registreras i försäkringsregistret. </w:t>
      </w:r>
      <w:r>
        <w:t>Vidare anges att n</w:t>
      </w:r>
      <w:r w:rsidRPr="0034085D">
        <w:t xml:space="preserve">är det i denna lag hänvisas till aktiebolagsregistret, ska hänvisningen beträffande </w:t>
      </w:r>
      <w:r w:rsidRPr="00AE5796">
        <w:t>tjänste</w:t>
      </w:r>
      <w:r w:rsidRPr="00AE5796">
        <w:softHyphen/>
        <w:t>pensionsaktiebolag avse försäkrings</w:t>
      </w:r>
      <w:r>
        <w:softHyphen/>
      </w:r>
      <w:r w:rsidRPr="00AE5796">
        <w:t>registret</w:t>
      </w:r>
      <w:r w:rsidRPr="0034085D">
        <w:t>.</w:t>
      </w:r>
      <w:r>
        <w:t xml:space="preserve"> Detta motsvarar det som hittills gällt för försäkringsföretag. </w:t>
      </w:r>
    </w:p>
    <w:p w14:paraId="5C8D9320" w14:textId="77777777" w:rsidR="0034465A" w:rsidRDefault="0034465A" w:rsidP="00D01899">
      <w:pPr>
        <w:pStyle w:val="Rubrik2"/>
      </w:pPr>
      <w:bookmarkStart w:id="7484" w:name="_Toc518396781"/>
      <w:bookmarkStart w:id="7485" w:name="_Toc518401092"/>
      <w:bookmarkStart w:id="7486" w:name="_Toc518401809"/>
      <w:bookmarkStart w:id="7487" w:name="_Toc518402048"/>
      <w:bookmarkStart w:id="7488" w:name="_Toc518463202"/>
      <w:bookmarkStart w:id="7489" w:name="_Toc518462898"/>
      <w:bookmarkStart w:id="7490" w:name="_Toc518463854"/>
      <w:bookmarkStart w:id="7491" w:name="_Toc518464229"/>
      <w:bookmarkStart w:id="7492" w:name="_Toc518464468"/>
      <w:bookmarkStart w:id="7493" w:name="_Toc518472907"/>
      <w:bookmarkStart w:id="7494" w:name="_Toc8059945"/>
      <w:bookmarkStart w:id="7495" w:name="_Toc8061655"/>
      <w:bookmarkStart w:id="7496" w:name="_Toc8062187"/>
      <w:bookmarkStart w:id="7497" w:name="_Toc8064655"/>
      <w:bookmarkStart w:id="7498" w:name="_Toc8391332"/>
      <w:bookmarkStart w:id="7499" w:name="_Toc8391598"/>
      <w:bookmarkStart w:id="7500" w:name="_Toc8644803"/>
      <w:bookmarkStart w:id="7501" w:name="_Toc8645335"/>
      <w:bookmarkStart w:id="7502" w:name="_Toc8817816"/>
      <w:bookmarkStart w:id="7503" w:name="_Toc8818388"/>
      <w:bookmarkStart w:id="7504" w:name="_Toc8825757"/>
      <w:bookmarkStart w:id="7505" w:name="_Toc8831854"/>
      <w:bookmarkStart w:id="7506" w:name="_Toc8832763"/>
      <w:bookmarkStart w:id="7507" w:name="_Toc11153225"/>
      <w:bookmarkStart w:id="7508" w:name="_Toc11161146"/>
      <w:bookmarkStart w:id="7509" w:name="_Toc11167082"/>
      <w:bookmarkStart w:id="7510" w:name="_Toc11167618"/>
      <w:bookmarkStart w:id="7511" w:name="_Toc11169055"/>
      <w:bookmarkStart w:id="7512" w:name="_Toc11846008"/>
      <w:bookmarkStart w:id="7513" w:name="_Toc12611807"/>
      <w:bookmarkStart w:id="7514" w:name="_Toc12625074"/>
      <w:bookmarkStart w:id="7515" w:name="_Toc12627563"/>
      <w:bookmarkStart w:id="7516" w:name="_Toc12630453"/>
      <w:bookmarkStart w:id="7517" w:name="_Toc12632948"/>
      <w:bookmarkStart w:id="7518" w:name="_Toc17903020"/>
      <w:r w:rsidRPr="00D01899">
        <w:t>Förslaget</w:t>
      </w:r>
      <w:r>
        <w:t xml:space="preserve"> till lag om ändring i lagen (2006:531) om särskild tillsyn över finansiella konglomerat</w:t>
      </w:r>
      <w:bookmarkEnd w:id="7484"/>
      <w:bookmarkEnd w:id="7485"/>
      <w:bookmarkEnd w:id="7486"/>
      <w:bookmarkEnd w:id="7487"/>
      <w:bookmarkEnd w:id="7488"/>
      <w:bookmarkEnd w:id="7489"/>
      <w:bookmarkEnd w:id="7490"/>
      <w:bookmarkEnd w:id="7491"/>
      <w:bookmarkEnd w:id="7492"/>
      <w:bookmarkEnd w:id="7493"/>
      <w:bookmarkEnd w:id="7494"/>
      <w:bookmarkEnd w:id="7495"/>
      <w:bookmarkEnd w:id="7496"/>
      <w:bookmarkEnd w:id="7497"/>
      <w:bookmarkEnd w:id="7498"/>
      <w:bookmarkEnd w:id="7499"/>
      <w:bookmarkEnd w:id="7500"/>
      <w:bookmarkEnd w:id="7501"/>
      <w:bookmarkEnd w:id="7502"/>
      <w:bookmarkEnd w:id="7503"/>
      <w:bookmarkEnd w:id="7504"/>
      <w:bookmarkEnd w:id="7505"/>
      <w:bookmarkEnd w:id="7506"/>
      <w:bookmarkEnd w:id="7507"/>
      <w:bookmarkEnd w:id="7508"/>
      <w:bookmarkEnd w:id="7509"/>
      <w:bookmarkEnd w:id="7510"/>
      <w:bookmarkEnd w:id="7511"/>
      <w:bookmarkEnd w:id="7512"/>
      <w:bookmarkEnd w:id="7513"/>
      <w:bookmarkEnd w:id="7514"/>
      <w:bookmarkEnd w:id="7515"/>
      <w:bookmarkEnd w:id="7516"/>
      <w:bookmarkEnd w:id="7517"/>
      <w:bookmarkEnd w:id="7518"/>
    </w:p>
    <w:p w14:paraId="3E520738" w14:textId="77777777" w:rsidR="0034465A" w:rsidRDefault="0034465A" w:rsidP="0034465A">
      <w:pPr>
        <w:pStyle w:val="Rubrik4utannumrering"/>
      </w:pPr>
      <w:r>
        <w:t>1 kap. 1 §</w:t>
      </w:r>
    </w:p>
    <w:p w14:paraId="6BEBCBF4" w14:textId="77777777" w:rsidR="0034465A" w:rsidRDefault="0034465A" w:rsidP="0034465A">
      <w:pPr>
        <w:pStyle w:val="Brdtext"/>
      </w:pPr>
      <w:r>
        <w:t>I paragrafen finns bestämmelser om lagens tillämpningsområde. Över</w:t>
      </w:r>
      <w:r>
        <w:softHyphen/>
        <w:t>vägandena finns i avsnitten 14.2.1 och 14.2.2.</w:t>
      </w:r>
    </w:p>
    <w:p w14:paraId="4FFC3CF6" w14:textId="77777777" w:rsidR="0034465A" w:rsidRDefault="0034465A" w:rsidP="0034465A">
      <w:pPr>
        <w:pStyle w:val="Brdtextmedindrag"/>
      </w:pPr>
      <w:r>
        <w:lastRenderedPageBreak/>
        <w:t xml:space="preserve">I </w:t>
      </w:r>
      <w:r>
        <w:rPr>
          <w:i/>
        </w:rPr>
        <w:t>a</w:t>
      </w:r>
      <w:r w:rsidRPr="000820FE">
        <w:rPr>
          <w:i/>
        </w:rPr>
        <w:t>ndra stycket</w:t>
      </w:r>
      <w:r w:rsidDel="00A55AB0">
        <w:t xml:space="preserve"> görs </w:t>
      </w:r>
      <w:r>
        <w:t xml:space="preserve">ett tillägg för tjänstepensionsföretag. </w:t>
      </w:r>
      <w:r w:rsidRPr="00103521">
        <w:t>Bestämmel</w:t>
      </w:r>
      <w:r>
        <w:softHyphen/>
      </w:r>
      <w:r w:rsidRPr="00103521">
        <w:t>ser</w:t>
      </w:r>
      <w:r>
        <w:t>na</w:t>
      </w:r>
      <w:r w:rsidRPr="00103521">
        <w:t xml:space="preserve"> i lag</w:t>
      </w:r>
      <w:r>
        <w:t>en</w:t>
      </w:r>
      <w:r w:rsidRPr="00103521">
        <w:t xml:space="preserve"> ska enligt 3</w:t>
      </w:r>
      <w:r>
        <w:t> kap. 3 </w:t>
      </w:r>
      <w:r w:rsidRPr="00103521">
        <w:t>§ i vissa fall också tillämpas på tjänste</w:t>
      </w:r>
      <w:r>
        <w:softHyphen/>
      </w:r>
      <w:r w:rsidRPr="00103521">
        <w:t>pensionsföretag.</w:t>
      </w:r>
      <w:r>
        <w:t xml:space="preserve"> Detta innebär att det som enligt lagen gäller för </w:t>
      </w:r>
      <w:r w:rsidRPr="00103521">
        <w:t>institut</w:t>
      </w:r>
      <w:r>
        <w:t xml:space="preserve"> och </w:t>
      </w:r>
      <w:r w:rsidRPr="00103521">
        <w:t>försäkringsföretag</w:t>
      </w:r>
      <w:r>
        <w:t xml:space="preserve"> </w:t>
      </w:r>
      <w:r w:rsidRPr="00F54AB1">
        <w:t>ska gälla även för tjänstepensionsföretag</w:t>
      </w:r>
      <w:r>
        <w:t xml:space="preserve"> i mot</w:t>
      </w:r>
      <w:r>
        <w:softHyphen/>
        <w:t>svarande fall.</w:t>
      </w:r>
    </w:p>
    <w:p w14:paraId="1ABB83CF" w14:textId="77777777" w:rsidR="0034465A" w:rsidRDefault="0034465A" w:rsidP="0034465A">
      <w:pPr>
        <w:pStyle w:val="Brdtextmedindrag"/>
      </w:pPr>
      <w:r>
        <w:t>I andra stycket görs även en språklig ändring.</w:t>
      </w:r>
      <w:r w:rsidDel="00CC3F22">
        <w:t xml:space="preserve"> </w:t>
      </w:r>
    </w:p>
    <w:p w14:paraId="26BC58E5" w14:textId="77777777" w:rsidR="0034465A" w:rsidRDefault="0034465A" w:rsidP="0034465A">
      <w:pPr>
        <w:pStyle w:val="Rubrik4utannumrering"/>
      </w:pPr>
      <w:r>
        <w:t>1 kap. 3 §</w:t>
      </w:r>
    </w:p>
    <w:p w14:paraId="22AB019D" w14:textId="77777777" w:rsidR="0034465A" w:rsidRDefault="0034465A" w:rsidP="0034465A">
      <w:pPr>
        <w:pStyle w:val="Brdtext"/>
      </w:pPr>
      <w:r>
        <w:t>Paragrafen innehåller definitioner för den särskilda tillsynen över finan</w:t>
      </w:r>
      <w:r>
        <w:softHyphen/>
        <w:t>siella konglomerat. Övervägandena finns i avsnitt 14.2.2.</w:t>
      </w:r>
    </w:p>
    <w:p w14:paraId="1569B543" w14:textId="77777777" w:rsidR="0034465A" w:rsidRDefault="0034465A" w:rsidP="0034465A">
      <w:pPr>
        <w:pStyle w:val="Brdtextmedindrag"/>
      </w:pPr>
      <w:r>
        <w:t xml:space="preserve">I </w:t>
      </w:r>
      <w:r w:rsidRPr="000820FE">
        <w:rPr>
          <w:i/>
        </w:rPr>
        <w:t>punkt 7 b</w:t>
      </w:r>
      <w:r>
        <w:t xml:space="preserve"> ändras definitionen av försäkringssektorn så att den omfattar även tjänstepensionsföretag.</w:t>
      </w:r>
    </w:p>
    <w:p w14:paraId="135B7AEC" w14:textId="77777777" w:rsidR="0034465A" w:rsidRDefault="0034465A" w:rsidP="0034465A">
      <w:pPr>
        <w:pStyle w:val="Brdtextmedindrag"/>
      </w:pPr>
      <w:r>
        <w:t xml:space="preserve">I </w:t>
      </w:r>
      <w:r w:rsidRPr="000820FE">
        <w:rPr>
          <w:i/>
        </w:rPr>
        <w:t>punkt 12</w:t>
      </w:r>
      <w:r>
        <w:t xml:space="preserve"> görs en redaktionell ändring.</w:t>
      </w:r>
    </w:p>
    <w:p w14:paraId="37877053" w14:textId="77777777" w:rsidR="0034465A" w:rsidRDefault="0034465A" w:rsidP="0034465A">
      <w:pPr>
        <w:pStyle w:val="Brdtextmedindrag"/>
      </w:pPr>
      <w:r>
        <w:t xml:space="preserve">I </w:t>
      </w:r>
      <w:r w:rsidRPr="000820FE">
        <w:rPr>
          <w:i/>
        </w:rPr>
        <w:t>punkt</w:t>
      </w:r>
      <w:r>
        <w:rPr>
          <w:i/>
        </w:rPr>
        <w:t> </w:t>
      </w:r>
      <w:r w:rsidRPr="000820FE">
        <w:rPr>
          <w:i/>
        </w:rPr>
        <w:t>14 b</w:t>
      </w:r>
      <w:r>
        <w:t xml:space="preserve"> ändras definitionen av reglerat företag så att den även omfattar tjänstepensionsföretag. </w:t>
      </w:r>
    </w:p>
    <w:p w14:paraId="61ECE9A8" w14:textId="77777777" w:rsidR="0034465A" w:rsidRDefault="0034465A" w:rsidP="0034465A">
      <w:pPr>
        <w:pStyle w:val="Brdtextmedindrag"/>
      </w:pPr>
      <w:r>
        <w:t xml:space="preserve">I </w:t>
      </w:r>
      <w:r w:rsidRPr="000820FE">
        <w:rPr>
          <w:i/>
        </w:rPr>
        <w:t xml:space="preserve">punkt 17 </w:t>
      </w:r>
      <w:r>
        <w:t>ändras definitionen av sektorsbestämmelser. D</w:t>
      </w:r>
      <w:r w:rsidRPr="00736EF4">
        <w:t>e</w:t>
      </w:r>
      <w:r>
        <w:t>t innebär att</w:t>
      </w:r>
      <w:r w:rsidRPr="00736EF4">
        <w:t xml:space="preserve"> bestäm</w:t>
      </w:r>
      <w:r>
        <w:softHyphen/>
      </w:r>
      <w:r w:rsidRPr="00736EF4">
        <w:t xml:space="preserve">melser i lag och andra författningar som gäller för den rörelse som drivs av </w:t>
      </w:r>
      <w:r>
        <w:t>tjänstepensionsföretag på samma sätt som motsvarande bestäm</w:t>
      </w:r>
      <w:r>
        <w:softHyphen/>
        <w:t>melser för institut och försäkringsföretag utgör sektorsbestämmelser.</w:t>
      </w:r>
    </w:p>
    <w:p w14:paraId="58CCB323" w14:textId="77777777" w:rsidR="0034465A" w:rsidRDefault="0034465A" w:rsidP="0034465A">
      <w:pPr>
        <w:pStyle w:val="Brdtextmedindrag"/>
      </w:pPr>
      <w:r>
        <w:t xml:space="preserve">I </w:t>
      </w:r>
      <w:r w:rsidRPr="000820FE">
        <w:rPr>
          <w:i/>
        </w:rPr>
        <w:t>punkt 18</w:t>
      </w:r>
      <w:r>
        <w:t xml:space="preserve">, som är ny, införs en definition av tjänstepensionsföretag. Ett tjänstepensionsföretag är </w:t>
      </w:r>
      <w:r w:rsidRPr="009C0FC8">
        <w:t>ett tjänstepensionsaktiebolag, ett ömsesidigt tjänstepensionsbolag eller en tjänstepensionsförening enligt lagen om tjänstepensionsföretag</w:t>
      </w:r>
      <w:r>
        <w:t xml:space="preserve">. Det innebär att definitionen bara omfattar svenska företag men inte utländska tjänstepensionsinstitut (se 1 kap. 3 § den </w:t>
      </w:r>
      <w:r w:rsidRPr="00826A6B">
        <w:t>lagen</w:t>
      </w:r>
      <w:r>
        <w:t>).</w:t>
      </w:r>
    </w:p>
    <w:p w14:paraId="40012F24" w14:textId="77777777" w:rsidR="0034465A" w:rsidRPr="0017300C" w:rsidRDefault="0034465A" w:rsidP="0034465A">
      <w:pPr>
        <w:pStyle w:val="Brdtextmedindrag"/>
      </w:pPr>
      <w:r>
        <w:rPr>
          <w:i/>
        </w:rPr>
        <w:t>P</w:t>
      </w:r>
      <w:r w:rsidRPr="000820FE">
        <w:rPr>
          <w:i/>
        </w:rPr>
        <w:t>unkt 19</w:t>
      </w:r>
      <w:r>
        <w:t>, hittillsvarande punkt 18, får ny numrering till följd av att en definition av tjänstepensionsföretag införs i punkt 18.</w:t>
      </w:r>
    </w:p>
    <w:p w14:paraId="087A415D" w14:textId="77777777" w:rsidR="0034465A" w:rsidRDefault="0034465A" w:rsidP="0034465A">
      <w:pPr>
        <w:pStyle w:val="Rubrik4utannumrering"/>
      </w:pPr>
      <w:r>
        <w:t>2 kap. 1 §</w:t>
      </w:r>
    </w:p>
    <w:p w14:paraId="552A329F" w14:textId="77777777" w:rsidR="0034465A" w:rsidRPr="005F4D11" w:rsidRDefault="0034465A" w:rsidP="0034465A">
      <w:pPr>
        <w:pStyle w:val="Brdtext"/>
      </w:pPr>
      <w:r>
        <w:t xml:space="preserve">I paragrafen anges vilka förutsättningar som ska vara uppfyllda för att en grupp av företag ska vara ett finansiellt </w:t>
      </w:r>
      <w:r w:rsidRPr="005F4D11">
        <w:t>konglomerat.</w:t>
      </w:r>
      <w:r>
        <w:t xml:space="preserve"> Övervägandena finns i avsnitt 14.2.2.</w:t>
      </w:r>
    </w:p>
    <w:p w14:paraId="4EE4F38C" w14:textId="77777777" w:rsidR="0034465A" w:rsidRDefault="0034465A" w:rsidP="0034465A">
      <w:pPr>
        <w:pStyle w:val="Brdtextmedindrag"/>
      </w:pPr>
      <w:r>
        <w:t xml:space="preserve">I </w:t>
      </w:r>
      <w:r>
        <w:rPr>
          <w:i/>
        </w:rPr>
        <w:t>punkt 1</w:t>
      </w:r>
      <w:r>
        <w:t xml:space="preserve"> görs ett tillägg för tjänstepensionsföretag. För att en grupp ska utgöra ett finansiellt konglomerat krävs att minst ett institut, försäkrings</w:t>
      </w:r>
      <w:r>
        <w:softHyphen/>
        <w:t>företag eller tjänstepensionsföretag ingår i gruppen. Detta är dock endast en av förutsättningarna för att en grupp ska utgöra ett finansiellt konglo</w:t>
      </w:r>
      <w:r>
        <w:softHyphen/>
        <w:t>merat. F</w:t>
      </w:r>
      <w:r w:rsidRPr="000C2D0C">
        <w:t xml:space="preserve">ör att en grupp ska </w:t>
      </w:r>
      <w:r>
        <w:t xml:space="preserve">kunna </w:t>
      </w:r>
      <w:r w:rsidRPr="000C2D0C">
        <w:t xml:space="preserve">utgöra ett finansiellt konglomerat </w:t>
      </w:r>
      <w:r>
        <w:t>ska samtliga villkor i punkterna 1–5 vara uppfyllda</w:t>
      </w:r>
      <w:r w:rsidDel="00CC3F22">
        <w:t>.</w:t>
      </w:r>
    </w:p>
    <w:p w14:paraId="40603061" w14:textId="77777777" w:rsidR="0034465A" w:rsidRPr="00EB5FBF" w:rsidRDefault="0034465A" w:rsidP="0034465A">
      <w:pPr>
        <w:pStyle w:val="Rubrik4utannumrering"/>
      </w:pPr>
      <w:r w:rsidRPr="00EB5FBF">
        <w:t>3 kap. 3 §</w:t>
      </w:r>
    </w:p>
    <w:p w14:paraId="452CD001" w14:textId="77777777" w:rsidR="0034465A" w:rsidRDefault="0034465A" w:rsidP="0034465A">
      <w:pPr>
        <w:pStyle w:val="Brdtext"/>
      </w:pPr>
      <w:r>
        <w:t>I paragrafen anges att bestämmelserna i lagen ska tillämpas även på företag som inte ingår i ett finansiellt konglomerat om vissa villkor är upp</w:t>
      </w:r>
      <w:r>
        <w:softHyphen/>
        <w:t>fyllda. Övervägandena finns i avsnitt 14.2.2.</w:t>
      </w:r>
    </w:p>
    <w:p w14:paraId="63349D3D" w14:textId="77777777" w:rsidR="0034465A" w:rsidRDefault="0034465A" w:rsidP="0034465A">
      <w:pPr>
        <w:pStyle w:val="Brdtextmedindrag"/>
      </w:pPr>
      <w:r>
        <w:t xml:space="preserve">I </w:t>
      </w:r>
      <w:r>
        <w:rPr>
          <w:i/>
        </w:rPr>
        <w:t>första stycket</w:t>
      </w:r>
      <w:r>
        <w:t xml:space="preserve"> görs tillägg för tjänstepensionsföretag. Det innebär att bestämmelserna i lagen, eller vissa av dem enligt det som följer av ett beslut enligt 4 kap. 4 § 2, ska tillämpas även på </w:t>
      </w:r>
      <w:r w:rsidDel="00E12C2E">
        <w:t xml:space="preserve">ett </w:t>
      </w:r>
      <w:r>
        <w:t xml:space="preserve">tjänstepensionsföretag om förutsättningarna i stycket är </w:t>
      </w:r>
      <w:r w:rsidDel="00E12C2E">
        <w:t>uppfyllda</w:t>
      </w:r>
      <w:r>
        <w:t>.</w:t>
      </w:r>
    </w:p>
    <w:p w14:paraId="7481160F" w14:textId="77777777" w:rsidR="0034465A" w:rsidRDefault="0034465A" w:rsidP="0034465A">
      <w:pPr>
        <w:pStyle w:val="Brdtextmedindrag"/>
      </w:pPr>
      <w:r>
        <w:t xml:space="preserve">Även i </w:t>
      </w:r>
      <w:r>
        <w:rPr>
          <w:i/>
        </w:rPr>
        <w:t>andra stycket</w:t>
      </w:r>
      <w:r>
        <w:t xml:space="preserve"> görs ett tillägg för tjänstepensionsföretag. När första stycket är tillämpligt ska hänvisningarna i denna lag till finansiella </w:t>
      </w:r>
      <w:r>
        <w:lastRenderedPageBreak/>
        <w:t>konglo</w:t>
      </w:r>
      <w:r>
        <w:softHyphen/>
        <w:t>merat i stället avse de förbindelser mellan en fysisk eller juridisk person och ett institut, ett försäkringsföretag eller ett tjänstepensions</w:t>
      </w:r>
      <w:r>
        <w:softHyphen/>
        <w:t>företag som avses i första stycket 1.</w:t>
      </w:r>
    </w:p>
    <w:p w14:paraId="173822AE" w14:textId="77777777" w:rsidR="0034465A" w:rsidRPr="00F152CE" w:rsidRDefault="0034465A" w:rsidP="0034465A">
      <w:pPr>
        <w:pStyle w:val="Brdtextmedindrag"/>
      </w:pPr>
      <w:r>
        <w:t>Övriga ändringar i paragrafen är språkliga.</w:t>
      </w:r>
    </w:p>
    <w:p w14:paraId="5F972FF8" w14:textId="77777777" w:rsidR="0034465A" w:rsidRDefault="0034465A" w:rsidP="0034465A">
      <w:pPr>
        <w:pStyle w:val="Rubrik4utannumrering"/>
      </w:pPr>
      <w:r>
        <w:t>4 kap. 2 §</w:t>
      </w:r>
    </w:p>
    <w:p w14:paraId="4618373A" w14:textId="77777777" w:rsidR="0034465A" w:rsidRDefault="0034465A" w:rsidP="0034465A">
      <w:pPr>
        <w:pStyle w:val="Brdtext"/>
      </w:pPr>
      <w:r>
        <w:t>I paragrafen finns bestämmelser om när Finansinspektionen ska vara sam</w:t>
      </w:r>
      <w:r>
        <w:softHyphen/>
        <w:t>ordnare av den särskilda tillsynen över finansiella konglomerat. Över</w:t>
      </w:r>
      <w:r>
        <w:softHyphen/>
        <w:t>vägandena finns i avsnitt 14.2.2.</w:t>
      </w:r>
    </w:p>
    <w:p w14:paraId="2A0B88C2" w14:textId="77777777" w:rsidR="0034465A" w:rsidRDefault="0034465A" w:rsidP="0034465A">
      <w:pPr>
        <w:pStyle w:val="Brdtextmedindrag"/>
      </w:pPr>
      <w:r>
        <w:t xml:space="preserve">I </w:t>
      </w:r>
      <w:r>
        <w:rPr>
          <w:i/>
        </w:rPr>
        <w:t>första stycket 1</w:t>
      </w:r>
      <w:r>
        <w:t xml:space="preserve">, </w:t>
      </w:r>
      <w:r>
        <w:rPr>
          <w:i/>
        </w:rPr>
        <w:t>2</w:t>
      </w:r>
      <w:r>
        <w:t xml:space="preserve">, </w:t>
      </w:r>
      <w:r>
        <w:rPr>
          <w:i/>
        </w:rPr>
        <w:t xml:space="preserve">3 a </w:t>
      </w:r>
      <w:r>
        <w:t>och</w:t>
      </w:r>
      <w:r>
        <w:rPr>
          <w:i/>
        </w:rPr>
        <w:t xml:space="preserve"> b </w:t>
      </w:r>
      <w:r>
        <w:t>och </w:t>
      </w:r>
      <w:r>
        <w:rPr>
          <w:i/>
        </w:rPr>
        <w:t xml:space="preserve">4 </w:t>
      </w:r>
      <w:r>
        <w:t>görs tillägg för tjänstepensions</w:t>
      </w:r>
      <w:r>
        <w:softHyphen/>
        <w:t>företag. Det innebär att Finansinspektionen ska vara samordnare av den särskilda tillsynen över ett finansiellt konglomerat även om det i toppen av konglomeratet finns ett tjänstepensionsföretag (första stycket 1) eller ett blan</w:t>
      </w:r>
      <w:r>
        <w:softHyphen/>
        <w:t>dat finansiellt holdingföretag med huvudkontor i Sverige som är moder</w:t>
      </w:r>
      <w:r>
        <w:softHyphen/>
        <w:t>företag till ett tjänstepensionsföretag (första stycket 2). Finans</w:t>
      </w:r>
      <w:r>
        <w:softHyphen/>
        <w:t>inspektionen ska också vara samordnare om det i toppen finns två eller flera blandade finan</w:t>
      </w:r>
      <w:r>
        <w:softHyphen/>
        <w:t>siella holdingföretag med huvudkontor i olika stater inom EES, däribland Sverige, och det dessutom i konglomeratet finns reglerade företag i samma stater under förutsättning att det av de reglerade företagen som, om de till</w:t>
      </w:r>
      <w:r>
        <w:softHyphen/>
        <w:t>hör samma sektor, har den största balans</w:t>
      </w:r>
      <w:r>
        <w:softHyphen/>
        <w:t>omslutningen är ett tjänstepen</w:t>
      </w:r>
      <w:r>
        <w:softHyphen/>
        <w:t>sionsföretag (första stycket 3 a) eller det av de reglerade företagen som, om de tillhör olika sektorer, verkar inom den största sektorn är ett tjänstepen</w:t>
      </w:r>
      <w:r>
        <w:softHyphen/>
        <w:t>sionsföretag (första stycket 3 b). Tjänste</w:t>
      </w:r>
      <w:r>
        <w:softHyphen/>
        <w:t>pensionsföretag behandlas därigenom på motsvarande sätt som</w:t>
      </w:r>
      <w:r w:rsidDel="00F01DC7">
        <w:t xml:space="preserve"> institut och försäkringsföretag</w:t>
      </w:r>
      <w:r>
        <w:t>. Finansinspektionen ska även</w:t>
      </w:r>
      <w:r w:rsidDel="00F01DC7">
        <w:t xml:space="preserve"> </w:t>
      </w:r>
      <w:r>
        <w:t>vara sam</w:t>
      </w:r>
      <w:r>
        <w:softHyphen/>
        <w:t>ordnare om det i toppen finns ett blandat finansiellt holdingföretag som är moderföretag till flera reglerade företag som inte är auktoriserade i den medlemsstat där holdingföretaget har sitt huvudkontor, och det dotter</w:t>
      </w:r>
      <w:r>
        <w:softHyphen/>
        <w:t>företag som har den största balansomslutningen inom den största sektorn är ett tjänstepensions</w:t>
      </w:r>
      <w:r>
        <w:softHyphen/>
        <w:t xml:space="preserve">företag. </w:t>
      </w:r>
    </w:p>
    <w:p w14:paraId="178A4868" w14:textId="77777777" w:rsidR="0034465A" w:rsidRDefault="0034465A" w:rsidP="0034465A">
      <w:pPr>
        <w:pStyle w:val="Brdtextmedindrag"/>
      </w:pPr>
      <w:r>
        <w:t xml:space="preserve">I </w:t>
      </w:r>
      <w:r>
        <w:rPr>
          <w:i/>
        </w:rPr>
        <w:t>andra stycket 1</w:t>
      </w:r>
      <w:r>
        <w:t xml:space="preserve"> görs ett tillägg för tjänstepensionsföretag. Det innebär att Finansinspektionen även ska vara samordnare om det inte följer av artikel 10.2 a och b i–iii i konglomeratdirektivet att någon behörig myn</w:t>
      </w:r>
      <w:r>
        <w:softHyphen/>
        <w:t>dighet är samordnare och om ett tjänstepensionsföretag har den största balansomslutningen inom den största sektorn. Ett tjänstepensionsföretag behandlas därigenom på samma sätt som ett institut eller ett försäkrings</w:t>
      </w:r>
      <w:r>
        <w:softHyphen/>
        <w:t>företag som i en motsvarande situation har den största balansomslutningen inom den största sektorn.</w:t>
      </w:r>
    </w:p>
    <w:p w14:paraId="2F086DA9" w14:textId="77777777" w:rsidR="0034465A" w:rsidRDefault="0034465A" w:rsidP="0034465A">
      <w:pPr>
        <w:pStyle w:val="Brdtextmedindrag"/>
      </w:pPr>
      <w:r>
        <w:t>I paragrafen</w:t>
      </w:r>
      <w:r w:rsidRPr="000820FE">
        <w:rPr>
          <w:i/>
        </w:rPr>
        <w:t xml:space="preserve"> </w:t>
      </w:r>
      <w:r>
        <w:t>görs även språkliga ändringar.</w:t>
      </w:r>
    </w:p>
    <w:p w14:paraId="7163C8DA" w14:textId="77777777" w:rsidR="0034465A" w:rsidRPr="00EB5FBF" w:rsidRDefault="0034465A" w:rsidP="0034465A">
      <w:pPr>
        <w:pStyle w:val="Rubrik4utannumrering"/>
      </w:pPr>
      <w:r w:rsidRPr="00EB5FBF">
        <w:t>4 kap. 4 §</w:t>
      </w:r>
    </w:p>
    <w:p w14:paraId="1C1D58F2" w14:textId="77777777" w:rsidR="0034465A" w:rsidRDefault="0034465A" w:rsidP="0034465A">
      <w:pPr>
        <w:pStyle w:val="Brdtext"/>
      </w:pPr>
      <w:r>
        <w:t>I paragrafen finns bestämmelser om att Finansinspektionen, när inspek</w:t>
      </w:r>
      <w:r>
        <w:softHyphen/>
        <w:t>tionen är samordnare, ska fatta beslut om att det finns ett finansiellt kong</w:t>
      </w:r>
      <w:r>
        <w:softHyphen/>
        <w:t>lomerat eller att bestämmelserna i lagen om finansiella konglomerat ska tillämpas på institut eller försäkringsföretag. Övervägandena finns i avsnitt 14.2.2.</w:t>
      </w:r>
    </w:p>
    <w:p w14:paraId="2CE9F83C" w14:textId="77777777" w:rsidR="0034465A" w:rsidRDefault="0034465A" w:rsidP="0034465A">
      <w:pPr>
        <w:pStyle w:val="Brdtextmedindrag"/>
      </w:pPr>
      <w:r w:rsidDel="00616A30">
        <w:t xml:space="preserve">I </w:t>
      </w:r>
      <w:r>
        <w:t>paragrafen</w:t>
      </w:r>
      <w:r w:rsidDel="00616A30">
        <w:t xml:space="preserve"> görs </w:t>
      </w:r>
      <w:r>
        <w:t>tillägg för tjänstepensionsföretag. När</w:t>
      </w:r>
      <w:r w:rsidRPr="006A35EA">
        <w:t xml:space="preserve"> Finansinspek</w:t>
      </w:r>
      <w:r>
        <w:softHyphen/>
      </w:r>
      <w:r w:rsidRPr="006A35EA">
        <w:t>tionen är samordnare</w:t>
      </w:r>
      <w:r>
        <w:t xml:space="preserve"> ska inspektionen</w:t>
      </w:r>
      <w:r w:rsidRPr="006A35EA">
        <w:t xml:space="preserve"> fatta beslut i frågor som gäller om bestämmelserna </w:t>
      </w:r>
      <w:r>
        <w:t>i denna lag</w:t>
      </w:r>
      <w:r w:rsidRPr="006A35EA">
        <w:t xml:space="preserve"> </w:t>
      </w:r>
      <w:r w:rsidRPr="000820FE">
        <w:t>ska</w:t>
      </w:r>
      <w:r w:rsidRPr="006A35EA">
        <w:t xml:space="preserve"> tillämpas på </w:t>
      </w:r>
      <w:r w:rsidRPr="000820FE">
        <w:t xml:space="preserve">ett tjänstepensionsföretag </w:t>
      </w:r>
      <w:r w:rsidRPr="006A35EA">
        <w:lastRenderedPageBreak/>
        <w:t>enligt 3</w:t>
      </w:r>
      <w:r>
        <w:t> </w:t>
      </w:r>
      <w:r w:rsidRPr="006A35EA">
        <w:t>kap. 3</w:t>
      </w:r>
      <w:r>
        <w:t> § (</w:t>
      </w:r>
      <w:r w:rsidRPr="00C810A0">
        <w:rPr>
          <w:i/>
        </w:rPr>
        <w:t>punkt</w:t>
      </w:r>
      <w:r>
        <w:rPr>
          <w:i/>
        </w:rPr>
        <w:t> </w:t>
      </w:r>
      <w:r w:rsidRPr="00C810A0">
        <w:rPr>
          <w:i/>
        </w:rPr>
        <w:t>2</w:t>
      </w:r>
      <w:r>
        <w:t xml:space="preserve">). Finansinspektionen ska, när inspektionen är samordnare, även fatta beslut i frågor som gäller om </w:t>
      </w:r>
      <w:r w:rsidRPr="006A35EA">
        <w:t xml:space="preserve">bestämmelserna i 3 kap. 3 § inte längre </w:t>
      </w:r>
      <w:r w:rsidRPr="000820FE">
        <w:t>ska</w:t>
      </w:r>
      <w:r w:rsidRPr="006A35EA">
        <w:t xml:space="preserve"> tillämpas på </w:t>
      </w:r>
      <w:r w:rsidRPr="000820FE">
        <w:t>ett tjänstepensionsföretag</w:t>
      </w:r>
      <w:r>
        <w:t xml:space="preserve"> (</w:t>
      </w:r>
      <w:r w:rsidRPr="00C810A0">
        <w:rPr>
          <w:i/>
        </w:rPr>
        <w:t>punkt 4</w:t>
      </w:r>
      <w:r>
        <w:t>). Det innebär att ett tjänstepensionsföretag behandlas på samma sätt som ett institut eller ett försäkringsföretag</w:t>
      </w:r>
      <w:r w:rsidRPr="006A35EA">
        <w:t>.</w:t>
      </w:r>
    </w:p>
    <w:p w14:paraId="26E4D1BE" w14:textId="77777777" w:rsidR="0034465A" w:rsidRDefault="0034465A" w:rsidP="0034465A">
      <w:pPr>
        <w:pStyle w:val="Brdtextmedindrag"/>
      </w:pPr>
      <w:r w:rsidRPr="00616A30">
        <w:t xml:space="preserve">I </w:t>
      </w:r>
      <w:r>
        <w:t>paragrafen</w:t>
      </w:r>
      <w:r w:rsidRPr="00616A30">
        <w:t xml:space="preserve"> görs </w:t>
      </w:r>
      <w:r>
        <w:t>även språkliga</w:t>
      </w:r>
      <w:r w:rsidRPr="00616A30">
        <w:t xml:space="preserve"> ändringar. </w:t>
      </w:r>
    </w:p>
    <w:p w14:paraId="334F257D" w14:textId="77777777" w:rsidR="0034465A" w:rsidRDefault="0034465A" w:rsidP="0034465A">
      <w:pPr>
        <w:pStyle w:val="Rubrik4utannumrering"/>
      </w:pPr>
      <w:r>
        <w:t>5 kap. 2 §</w:t>
      </w:r>
    </w:p>
    <w:p w14:paraId="7E5E007A" w14:textId="77777777" w:rsidR="0034465A" w:rsidRDefault="0034465A" w:rsidP="0034465A">
      <w:pPr>
        <w:pStyle w:val="Brdtext"/>
      </w:pPr>
      <w:r>
        <w:t>I paragrafen finns bestämmelser om kapitalbas och kapitalkrav för finan</w:t>
      </w:r>
      <w:r>
        <w:softHyphen/>
        <w:t>siella konglomerat. Övervägandena finns i avsnitt 14.2.2.</w:t>
      </w:r>
    </w:p>
    <w:p w14:paraId="774540E0" w14:textId="77777777" w:rsidR="0034465A" w:rsidRDefault="0034465A" w:rsidP="0034465A">
      <w:pPr>
        <w:pStyle w:val="Brdtextmedindrag"/>
      </w:pPr>
      <w:r>
        <w:t xml:space="preserve">I </w:t>
      </w:r>
      <w:r w:rsidRPr="000820FE">
        <w:rPr>
          <w:i/>
        </w:rPr>
        <w:t>första stycket</w:t>
      </w:r>
      <w:r>
        <w:t xml:space="preserve"> görs en språklig ändring. </w:t>
      </w:r>
    </w:p>
    <w:p w14:paraId="36D6DB9E" w14:textId="77777777" w:rsidR="0034465A" w:rsidRDefault="0034465A" w:rsidP="0034465A">
      <w:pPr>
        <w:pStyle w:val="Brdtextmedindrag"/>
      </w:pPr>
      <w:r>
        <w:t xml:space="preserve">I </w:t>
      </w:r>
      <w:r w:rsidRPr="000820FE">
        <w:rPr>
          <w:i/>
        </w:rPr>
        <w:t>andra stycket</w:t>
      </w:r>
      <w:r>
        <w:t xml:space="preserve"> </w:t>
      </w:r>
      <w:r w:rsidRPr="00424F19">
        <w:t xml:space="preserve">görs ett tillägg </w:t>
      </w:r>
      <w:r>
        <w:t>för</w:t>
      </w:r>
      <w:r w:rsidRPr="00424F19">
        <w:t xml:space="preserve"> </w:t>
      </w:r>
      <w:r>
        <w:t>tjänstepensionsföretag.</w:t>
      </w:r>
      <w:r w:rsidRPr="00424F19">
        <w:t xml:space="preserve"> </w:t>
      </w:r>
      <w:r>
        <w:t>Det innebär att e</w:t>
      </w:r>
      <w:r w:rsidRPr="00424F19">
        <w:t xml:space="preserve">tt tjänstepensionsföretag som ingår i ett finansiellt konglomerat </w:t>
      </w:r>
      <w:r w:rsidRPr="000820FE">
        <w:t>ska</w:t>
      </w:r>
      <w:r w:rsidRPr="00424F19">
        <w:t xml:space="preserve"> ha en kapitalbas som är tillräckligt stor med hänsyn till kapitalkravet för det finansiella konglomeratet.</w:t>
      </w:r>
      <w:r>
        <w:t xml:space="preserve"> </w:t>
      </w:r>
      <w:r w:rsidRPr="001305B1">
        <w:t>D</w:t>
      </w:r>
      <w:r>
        <w:t>ärigenom behandlas</w:t>
      </w:r>
      <w:r w:rsidRPr="001305B1">
        <w:t xml:space="preserve"> ett tjänstepensionsföre</w:t>
      </w:r>
      <w:r>
        <w:softHyphen/>
      </w:r>
      <w:r w:rsidRPr="001305B1">
        <w:t xml:space="preserve">tag på samma sätt som ett </w:t>
      </w:r>
      <w:r>
        <w:t xml:space="preserve">institut eller ett </w:t>
      </w:r>
      <w:r w:rsidRPr="001305B1">
        <w:t>försäkringsföretag.</w:t>
      </w:r>
    </w:p>
    <w:p w14:paraId="6BB41B2E" w14:textId="77777777" w:rsidR="0034465A" w:rsidRDefault="0034465A" w:rsidP="0034465A">
      <w:pPr>
        <w:pStyle w:val="Rubrik4utannumrering"/>
      </w:pPr>
      <w:r>
        <w:t>5 kap. 4 §</w:t>
      </w:r>
    </w:p>
    <w:p w14:paraId="7783AB4B" w14:textId="77777777" w:rsidR="0034465A" w:rsidRDefault="0034465A" w:rsidP="0034465A">
      <w:pPr>
        <w:pStyle w:val="Brdtext"/>
      </w:pPr>
      <w:r>
        <w:t>I paragrafen finns bestämmelser om vilken metod som ska användas för beräkning av kapitalbas och kapitalkrav för det finansiella konglomeratet. Övervägandena finns i avsnitt 14.2.2.</w:t>
      </w:r>
    </w:p>
    <w:p w14:paraId="114F588E" w14:textId="77777777" w:rsidR="0034465A" w:rsidRPr="00E014C1" w:rsidRDefault="0034465A" w:rsidP="0034465A">
      <w:pPr>
        <w:pStyle w:val="Brdtextmedindrag"/>
      </w:pPr>
      <w:r>
        <w:t xml:space="preserve">I </w:t>
      </w:r>
      <w:r w:rsidRPr="000820FE">
        <w:rPr>
          <w:i/>
        </w:rPr>
        <w:t>första stycket</w:t>
      </w:r>
      <w:r>
        <w:t xml:space="preserve"> görs ett tillägg för tjänstepensionsföretag. Det innebär att o</w:t>
      </w:r>
      <w:r w:rsidRPr="00411E18">
        <w:t>m det i toppen av ett finansiellt konglomerat finns ett tjänstepensions</w:t>
      </w:r>
      <w:r>
        <w:softHyphen/>
      </w:r>
      <w:r w:rsidRPr="00411E18">
        <w:t>företag ska kapitalbasen och kapitalkravet för det finansiella konglome</w:t>
      </w:r>
      <w:r>
        <w:softHyphen/>
      </w:r>
      <w:r w:rsidRPr="00411E18">
        <w:t>ratet beräknas enligt sammanläggnings- och avräkningsmetoden. Om det finns skäl, får kapitalbasen och kapitalkravet i stället beräknas enligt konsolideringsmetoden</w:t>
      </w:r>
      <w:r w:rsidRPr="00411E18" w:rsidDel="0079359F">
        <w:t xml:space="preserve"> </w:t>
      </w:r>
      <w:r w:rsidRPr="00411E18">
        <w:t xml:space="preserve">eller enligt en kombination av de </w:t>
      </w:r>
      <w:r>
        <w:t>båda</w:t>
      </w:r>
      <w:r w:rsidRPr="00411E18">
        <w:t xml:space="preserve"> metoderna.</w:t>
      </w:r>
      <w:r>
        <w:t xml:space="preserve"> </w:t>
      </w:r>
      <w:r w:rsidRPr="004C0A45">
        <w:t xml:space="preserve">Därigenom behandlas ett </w:t>
      </w:r>
      <w:r>
        <w:t>finansiellt konglomerat som har ett tjänste</w:t>
      </w:r>
      <w:r>
        <w:softHyphen/>
        <w:t>pen</w:t>
      </w:r>
      <w:r>
        <w:softHyphen/>
        <w:t>sionsföretag i toppen på samma sätt som ett konglomerat som har ett institut eller ett försäkringsföretag i toppen.</w:t>
      </w:r>
    </w:p>
    <w:p w14:paraId="2C050040" w14:textId="77777777" w:rsidR="0034465A" w:rsidRDefault="0034465A" w:rsidP="0034465A">
      <w:pPr>
        <w:pStyle w:val="Brdtextmedindrag"/>
      </w:pPr>
      <w:r>
        <w:t xml:space="preserve">I </w:t>
      </w:r>
      <w:r w:rsidRPr="000820FE">
        <w:rPr>
          <w:i/>
        </w:rPr>
        <w:t>andra stycket</w:t>
      </w:r>
      <w:r>
        <w:t xml:space="preserve"> </w:t>
      </w:r>
      <w:r w:rsidDel="006D3F23">
        <w:t xml:space="preserve">görs </w:t>
      </w:r>
      <w:r w:rsidRPr="00411E18">
        <w:t xml:space="preserve">ett tillägg </w:t>
      </w:r>
      <w:r>
        <w:t>för</w:t>
      </w:r>
      <w:r w:rsidRPr="00411E18">
        <w:t xml:space="preserve"> tjänstepensionsföretag. Första stycket </w:t>
      </w:r>
      <w:r w:rsidRPr="000820FE">
        <w:t>ska</w:t>
      </w:r>
      <w:r w:rsidRPr="00411E18">
        <w:t xml:space="preserve"> därmed tillämpas även i fråga om andra finansiella konglomerat än sådana som har ett institut</w:t>
      </w:r>
      <w:r w:rsidRPr="000820FE">
        <w:t>,</w:t>
      </w:r>
      <w:r w:rsidRPr="00411E18">
        <w:t xml:space="preserve"> ett försäkringsföretag </w:t>
      </w:r>
      <w:r w:rsidRPr="000820FE">
        <w:t>eller ett tjänstepensions</w:t>
      </w:r>
      <w:r>
        <w:softHyphen/>
      </w:r>
      <w:r w:rsidRPr="000820FE">
        <w:t>företag</w:t>
      </w:r>
      <w:r w:rsidRPr="00411E18">
        <w:t xml:space="preserve"> i toppen om Finansinspektionen är den enda relevanta behöriga myndigheten.</w:t>
      </w:r>
    </w:p>
    <w:p w14:paraId="56E767B9" w14:textId="77777777" w:rsidR="0034465A" w:rsidRDefault="0034465A" w:rsidP="0034465A">
      <w:pPr>
        <w:pStyle w:val="Brdtextmedindrag"/>
      </w:pPr>
      <w:r w:rsidRPr="006D3F23">
        <w:t xml:space="preserve">I paragrafen görs även </w:t>
      </w:r>
      <w:r>
        <w:t>språkliga</w:t>
      </w:r>
      <w:r w:rsidRPr="006D3F23">
        <w:t xml:space="preserve"> ändringar.</w:t>
      </w:r>
    </w:p>
    <w:p w14:paraId="06830132" w14:textId="77777777" w:rsidR="0034465A" w:rsidRPr="00EB5FBF" w:rsidRDefault="0034465A" w:rsidP="0034465A">
      <w:pPr>
        <w:pStyle w:val="Rubrik4utannumrering"/>
      </w:pPr>
      <w:r w:rsidRPr="00EB5FBF">
        <w:t>5 kap. 6 §</w:t>
      </w:r>
    </w:p>
    <w:p w14:paraId="6AD19E99" w14:textId="77777777" w:rsidR="0034465A" w:rsidRDefault="0034465A" w:rsidP="0034465A">
      <w:pPr>
        <w:pStyle w:val="Brdtext"/>
      </w:pPr>
      <w:r>
        <w:t>I paragrafen finns bestämmelser om att Finansinspektionen ska besluta om undantag för ett företag som ingår i ett finansiellt konglomerat från beräk</w:t>
      </w:r>
      <w:r>
        <w:softHyphen/>
        <w:t>ningen av kapitalbasen och kapitalkravet för konglomeratet. Övervägan</w:t>
      </w:r>
      <w:r>
        <w:softHyphen/>
        <w:t>dena finns i avsnitt 14.2.2.</w:t>
      </w:r>
    </w:p>
    <w:p w14:paraId="06BE3FB5" w14:textId="77777777" w:rsidR="0034465A" w:rsidRDefault="0034465A" w:rsidP="0034465A">
      <w:pPr>
        <w:pStyle w:val="Brdtextmedindrag"/>
      </w:pPr>
      <w:r>
        <w:t xml:space="preserve">I </w:t>
      </w:r>
      <w:r>
        <w:rPr>
          <w:i/>
        </w:rPr>
        <w:t xml:space="preserve">första </w:t>
      </w:r>
      <w:r>
        <w:t xml:space="preserve">och </w:t>
      </w:r>
      <w:r>
        <w:rPr>
          <w:i/>
        </w:rPr>
        <w:t>tredje styckena</w:t>
      </w:r>
      <w:r>
        <w:t xml:space="preserve"> görs språkliga ändringar. </w:t>
      </w:r>
    </w:p>
    <w:p w14:paraId="4B9EBA6D" w14:textId="306A8DE2" w:rsidR="0034465A" w:rsidRDefault="0034465A" w:rsidP="0034465A">
      <w:pPr>
        <w:pStyle w:val="Brdtextmedindrag"/>
      </w:pPr>
      <w:r>
        <w:t xml:space="preserve">I </w:t>
      </w:r>
      <w:r>
        <w:rPr>
          <w:i/>
        </w:rPr>
        <w:t>fjärde stycket</w:t>
      </w:r>
      <w:r>
        <w:t xml:space="preserve"> görs ett tillägg för tjänstepensionsföretag. Det innebär att om Finans</w:t>
      </w:r>
      <w:r>
        <w:softHyphen/>
        <w:t xml:space="preserve">inspektionen med stöd av första stycket 2 eller 3 undantar ett tjänstepensionsföretag från beräkningen, ska det företag som finns i toppen av konglomeratet, på begäran av Finansinspektionen, lämna upplysningar som inspektionen behöver för sin tillsyn över tjänstepensionsföretaget. </w:t>
      </w:r>
    </w:p>
    <w:p w14:paraId="6D9C6221" w14:textId="77777777" w:rsidR="001C3D5F" w:rsidRDefault="001C3D5F" w:rsidP="0034465A">
      <w:pPr>
        <w:pStyle w:val="Brdtextmedindrag"/>
      </w:pPr>
    </w:p>
    <w:p w14:paraId="2362BFDE" w14:textId="77777777" w:rsidR="0034465A" w:rsidRPr="005A2770" w:rsidRDefault="0034465A" w:rsidP="001C3D5F">
      <w:pPr>
        <w:pStyle w:val="Rubrik4utannumrering"/>
        <w:spacing w:before="120"/>
      </w:pPr>
      <w:r w:rsidRPr="00182603">
        <w:lastRenderedPageBreak/>
        <w:t>5 kap. 12 §</w:t>
      </w:r>
    </w:p>
    <w:p w14:paraId="1E675A14" w14:textId="77777777" w:rsidR="0034465A" w:rsidRPr="001C0B4D" w:rsidRDefault="0034465A" w:rsidP="0034465A">
      <w:pPr>
        <w:pStyle w:val="Brdtext"/>
      </w:pPr>
      <w:r>
        <w:t xml:space="preserve">I paragrafen finns bestämmelser om vilket företag som ska upprätta och ge in rapporter till Finansinspektionen. </w:t>
      </w:r>
      <w:r w:rsidRPr="00CC3F22">
        <w:t xml:space="preserve">Övervägandena finns i avsnitt </w:t>
      </w:r>
      <w:r>
        <w:t>14</w:t>
      </w:r>
      <w:r w:rsidRPr="00CC3F22">
        <w:t>.2.2.</w:t>
      </w:r>
    </w:p>
    <w:p w14:paraId="7DF76E1B" w14:textId="77777777" w:rsidR="0034465A" w:rsidRDefault="0034465A" w:rsidP="0034465A">
      <w:pPr>
        <w:pStyle w:val="Brdtextmedindrag"/>
      </w:pPr>
      <w:r>
        <w:t xml:space="preserve">I </w:t>
      </w:r>
      <w:r w:rsidRPr="000820FE">
        <w:rPr>
          <w:i/>
        </w:rPr>
        <w:t>andra stycket</w:t>
      </w:r>
      <w:r>
        <w:t xml:space="preserve"> görs ett tillägg för tjänstepensionsföretag. Det innebär att om första stycket inte är tillämpligt</w:t>
      </w:r>
      <w:r w:rsidRPr="00700671">
        <w:t xml:space="preserve">, ska rapporten lämnas av det blandade finansiella holdingföretaget i det finansiella konglomeratet eller det </w:t>
      </w:r>
      <w:r>
        <w:t xml:space="preserve">institut, försäkringsföretag eller </w:t>
      </w:r>
      <w:r w:rsidRPr="000820FE">
        <w:t>tjänstepensionsföretag</w:t>
      </w:r>
      <w:r w:rsidRPr="00700671">
        <w:t xml:space="preserve"> i konglomeratet som Finansinspektionen i ett enskilt fall beslutar efter att</w:t>
      </w:r>
      <w:r w:rsidRPr="00736EF4">
        <w:t xml:space="preserve"> ha hört de övriga relevanta behöriga myndigheterna och konglomeratet</w:t>
      </w:r>
      <w:r>
        <w:t>. Därigenom behand</w:t>
      </w:r>
      <w:r>
        <w:softHyphen/>
        <w:t>las tjänstepensionsföretag på samma sätt som institut och försäkrings</w:t>
      </w:r>
      <w:r>
        <w:softHyphen/>
        <w:t>företag.</w:t>
      </w:r>
    </w:p>
    <w:p w14:paraId="1847EE88" w14:textId="77777777" w:rsidR="0034465A" w:rsidRDefault="0034465A" w:rsidP="0034465A">
      <w:pPr>
        <w:pStyle w:val="Brdtextmedindrag"/>
      </w:pPr>
      <w:r w:rsidRPr="00FE747D">
        <w:t xml:space="preserve">I paragrafen görs även </w:t>
      </w:r>
      <w:r>
        <w:t>språkliga</w:t>
      </w:r>
      <w:r w:rsidRPr="00FE747D">
        <w:t xml:space="preserve"> ändringar.</w:t>
      </w:r>
    </w:p>
    <w:p w14:paraId="1A96A077" w14:textId="77777777" w:rsidR="0034465A" w:rsidRDefault="0034465A" w:rsidP="0034465A">
      <w:pPr>
        <w:pStyle w:val="Rubrik4utannumrering"/>
      </w:pPr>
      <w:r>
        <w:t>5 kap. 13 §</w:t>
      </w:r>
    </w:p>
    <w:p w14:paraId="1F96AC88" w14:textId="77777777" w:rsidR="0034465A" w:rsidRDefault="0034465A" w:rsidP="0034465A">
      <w:pPr>
        <w:pStyle w:val="Brdtext"/>
      </w:pPr>
      <w:r>
        <w:t xml:space="preserve">I paragrafen finns bestämmelser om </w:t>
      </w:r>
      <w:r w:rsidRPr="00700671">
        <w:t>system för riskhantering och rutiner för intern kontroll</w:t>
      </w:r>
      <w:r>
        <w:t>. Övervägandena finns i avsnitt 14.2.2.</w:t>
      </w:r>
    </w:p>
    <w:p w14:paraId="726592D4" w14:textId="77777777" w:rsidR="0034465A" w:rsidRDefault="0034465A" w:rsidP="0034465A">
      <w:pPr>
        <w:pStyle w:val="Brdtextmedindrag"/>
      </w:pPr>
      <w:r>
        <w:t>I paragrafen görs ett tillägg för tjänstepensionsföretag. Det innebär att t</w:t>
      </w:r>
      <w:r w:rsidRPr="00700671">
        <w:t>jänstepensionsföretag som ingår i ett finansiellt konglomerat ska</w:t>
      </w:r>
      <w:r>
        <w:t xml:space="preserve"> </w:t>
      </w:r>
      <w:r w:rsidRPr="00700671">
        <w:t>ha system för riskhantering och rutiner för intern kontroll som är betryggande med hänsyn till konglomeratets samlade risksituation.</w:t>
      </w:r>
      <w:r>
        <w:t xml:space="preserve"> Därigenom behand</w:t>
      </w:r>
      <w:r>
        <w:softHyphen/>
        <w:t>las ett tjänstepensionsföretag på samma sätt som ett institut eller ett försäk</w:t>
      </w:r>
      <w:r>
        <w:softHyphen/>
        <w:t>rings</w:t>
      </w:r>
      <w:r>
        <w:softHyphen/>
        <w:t>företag som ingår i ett finansiellt konglomerat. Vad som är betrygg</w:t>
      </w:r>
      <w:r>
        <w:softHyphen/>
        <w:t>ande får avgöras utifrån de företag som ingår i varje enskilt kong</w:t>
      </w:r>
      <w:r>
        <w:softHyphen/>
        <w:t>lomerat och den verksamhet som de företagen driver. I vart fall bör tjänste</w:t>
      </w:r>
      <w:r>
        <w:softHyphen/>
        <w:t>pensions</w:t>
      </w:r>
      <w:r>
        <w:softHyphen/>
        <w:t>företaget ha system och rutiner för att bedöma vilka risker som det utsätts för av andra företag i konglomeratet (se prop. 2005/06:45 s. 140 f.).</w:t>
      </w:r>
    </w:p>
    <w:p w14:paraId="3DBEBC69" w14:textId="77777777" w:rsidR="0034465A" w:rsidRDefault="0034465A" w:rsidP="0034465A">
      <w:pPr>
        <w:pStyle w:val="Brdtextmedindrag"/>
      </w:pPr>
      <w:r>
        <w:t xml:space="preserve">I paragrafen görs även en språklig ändring. </w:t>
      </w:r>
    </w:p>
    <w:p w14:paraId="594EE97A" w14:textId="77777777" w:rsidR="0034465A" w:rsidRDefault="0034465A" w:rsidP="0034465A">
      <w:pPr>
        <w:pStyle w:val="Rubrik4utannumrering"/>
      </w:pPr>
      <w:r>
        <w:t>5 kap. 14 §</w:t>
      </w:r>
    </w:p>
    <w:p w14:paraId="435FC549" w14:textId="77777777" w:rsidR="0034465A" w:rsidRDefault="0034465A" w:rsidP="0034465A">
      <w:pPr>
        <w:pStyle w:val="Brdtext"/>
      </w:pPr>
      <w:r>
        <w:t xml:space="preserve">I paragrafen finns bestämmelser om </w:t>
      </w:r>
      <w:r w:rsidRPr="00736EF4">
        <w:t>rutiner för intern kontroll för att kunna ta fram uppgifter som kan vara av betydelse för tillsynen över det finan</w:t>
      </w:r>
      <w:r>
        <w:softHyphen/>
      </w:r>
      <w:r w:rsidRPr="00736EF4">
        <w:t>siella konglomeratet.</w:t>
      </w:r>
      <w:r>
        <w:t xml:space="preserve"> Övervägandena finns i avsnitt 14.2.2.</w:t>
      </w:r>
    </w:p>
    <w:p w14:paraId="4C2064CD" w14:textId="77777777" w:rsidR="0034465A" w:rsidRDefault="0034465A" w:rsidP="0034465A">
      <w:pPr>
        <w:pStyle w:val="Brdtextmedindrag"/>
      </w:pPr>
      <w:r>
        <w:t xml:space="preserve">I </w:t>
      </w:r>
      <w:r w:rsidRPr="000820FE">
        <w:rPr>
          <w:i/>
        </w:rPr>
        <w:t>första stycket</w:t>
      </w:r>
      <w:r>
        <w:t xml:space="preserve"> görs ett tillägg för tjänstepensionsföretag. Det innebär att ett tjänstepensionsföretag </w:t>
      </w:r>
      <w:r w:rsidRPr="00736EF4">
        <w:t>som enligt 12 § ansvarar för rapport</w:t>
      </w:r>
      <w:r>
        <w:t xml:space="preserve">eringen till Finansinspektionen ska </w:t>
      </w:r>
      <w:r w:rsidRPr="00736EF4">
        <w:t>ha nödvändiga rutiner för intern kontroll för att kunna ta fram uppgifter som kan vara av betydelse för tillsynen över det finansiella konglomeratet.</w:t>
      </w:r>
      <w:r>
        <w:t xml:space="preserve"> Därigenom behandlas ett tjänstepensionsföre</w:t>
      </w:r>
      <w:r>
        <w:softHyphen/>
        <w:t>tag på samma sätt som ett i</w:t>
      </w:r>
      <w:r w:rsidRPr="00736EF4">
        <w:t>nstitut, försäkringsföretag</w:t>
      </w:r>
      <w:r w:rsidRPr="00736EF4">
        <w:rPr>
          <w:i/>
        </w:rPr>
        <w:t xml:space="preserve"> </w:t>
      </w:r>
      <w:r>
        <w:t>eller ett</w:t>
      </w:r>
      <w:r w:rsidRPr="00736EF4">
        <w:t xml:space="preserve"> blanda</w:t>
      </w:r>
      <w:r>
        <w:t>t</w:t>
      </w:r>
      <w:r w:rsidRPr="00736EF4">
        <w:t xml:space="preserve"> finansiell</w:t>
      </w:r>
      <w:r>
        <w:t>t</w:t>
      </w:r>
      <w:r w:rsidRPr="00736EF4">
        <w:t xml:space="preserve"> holdingföretag med huvudkontor i Sverige</w:t>
      </w:r>
      <w:r>
        <w:t xml:space="preserve"> som ansvarar för rapport</w:t>
      </w:r>
      <w:r>
        <w:softHyphen/>
        <w:t>eringen till Finansinspektionen.</w:t>
      </w:r>
    </w:p>
    <w:p w14:paraId="11C7D9CD" w14:textId="77777777" w:rsidR="0034465A" w:rsidRPr="003D4C82" w:rsidRDefault="0034465A" w:rsidP="0034465A">
      <w:pPr>
        <w:pStyle w:val="Brdtextmedindrag"/>
      </w:pPr>
      <w:r>
        <w:t xml:space="preserve">I </w:t>
      </w:r>
      <w:r>
        <w:rPr>
          <w:i/>
        </w:rPr>
        <w:t>andra stycket</w:t>
      </w:r>
      <w:r>
        <w:t xml:space="preserve"> görs ett tillägg för tjänstepensionsföretag. Det innebär att, ett tjänstepensionsföretag ska ha sådana rutiner för intern kontroll som anges i första stycket</w:t>
      </w:r>
      <w:r w:rsidRPr="00F37315">
        <w:t xml:space="preserve"> </w:t>
      </w:r>
      <w:r>
        <w:t>om ett företaget ansvarar för ett finansiellt konglo</w:t>
      </w:r>
      <w:r>
        <w:softHyphen/>
        <w:t>merats rapportering till en utländsk behörig myndighet som är samordnare av tillsynen över konglomeratet. Därigenom behandlas ett tjänstepensions</w:t>
      </w:r>
      <w:r>
        <w:softHyphen/>
        <w:t>företag även i detta avseende på samma sätt som ett institut, ett försäk</w:t>
      </w:r>
      <w:r>
        <w:softHyphen/>
        <w:t>ringsföretag eller ett blandat finansiellt holdingföretag med huvud</w:t>
      </w:r>
      <w:r>
        <w:softHyphen/>
        <w:t xml:space="preserve">kontor i Sverige som ansvarar för ett finansiellt konglomerats rapportering till en </w:t>
      </w:r>
      <w:r>
        <w:lastRenderedPageBreak/>
        <w:t>utländsk behörig myndighet som är samordnare av tillsynen över konglo</w:t>
      </w:r>
      <w:r>
        <w:softHyphen/>
        <w:t>meratet.</w:t>
      </w:r>
    </w:p>
    <w:p w14:paraId="3AFB5255" w14:textId="77777777" w:rsidR="0034465A" w:rsidRDefault="0034465A" w:rsidP="0034465A">
      <w:pPr>
        <w:pStyle w:val="Rubrik4utannumrering"/>
      </w:pPr>
      <w:r>
        <w:t>6 kap. 1 §</w:t>
      </w:r>
    </w:p>
    <w:p w14:paraId="56925DF2" w14:textId="77777777" w:rsidR="0034465A" w:rsidRDefault="0034465A" w:rsidP="0034465A">
      <w:pPr>
        <w:pStyle w:val="Brdtext"/>
      </w:pPr>
      <w:r>
        <w:t>I paragrafen finns bestämmelser om tillsyn. Övervägandena finns i avsnitt 14.2.2.</w:t>
      </w:r>
    </w:p>
    <w:p w14:paraId="482AE94D" w14:textId="2247C340" w:rsidR="0034465A" w:rsidRDefault="0034465A" w:rsidP="0034465A">
      <w:pPr>
        <w:pStyle w:val="Brdtextmedindrag"/>
      </w:pPr>
      <w:r>
        <w:t xml:space="preserve">I </w:t>
      </w:r>
      <w:r>
        <w:rPr>
          <w:i/>
        </w:rPr>
        <w:t>andra stycket</w:t>
      </w:r>
      <w:r>
        <w:t xml:space="preserve"> görs ett tillägg för tjänstepensionsföretag. Det innebär att det som är föreskrivet i sektorsbestäm</w:t>
      </w:r>
      <w:r>
        <w:softHyphen/>
        <w:t>melserna gäller i fråga om tillsynen över tjänstepensionsföretag på samma sätt som för institut och försäkrings</w:t>
      </w:r>
      <w:r w:rsidR="0026755C">
        <w:softHyphen/>
      </w:r>
      <w:r>
        <w:t>företag, om inte annat följer av denna lag. Sektors</w:t>
      </w:r>
      <w:r>
        <w:softHyphen/>
        <w:t>bestämmelser är de bestämmelser i lag och andra författningar som gäller för den rörelse som drivs av sådana företag (se 1 kap. 3 § 17).</w:t>
      </w:r>
    </w:p>
    <w:p w14:paraId="31450764" w14:textId="77777777" w:rsidR="0034465A" w:rsidRDefault="0034465A" w:rsidP="0034465A">
      <w:pPr>
        <w:pStyle w:val="Rubrik4utannumrering"/>
      </w:pPr>
      <w:r>
        <w:t>6 kap. 7 §</w:t>
      </w:r>
    </w:p>
    <w:p w14:paraId="403947B1" w14:textId="77777777" w:rsidR="0034465A" w:rsidRDefault="0034465A" w:rsidP="0034465A">
      <w:pPr>
        <w:pStyle w:val="Brdtext"/>
      </w:pPr>
      <w:r>
        <w:t>I paragrafen finns bestämmelser om tystnadsplikt. Övervägandena finns i avsnitt 14.2.2.</w:t>
      </w:r>
    </w:p>
    <w:p w14:paraId="70802C43" w14:textId="77777777" w:rsidR="0034465A" w:rsidRDefault="0034465A" w:rsidP="0034465A">
      <w:pPr>
        <w:pStyle w:val="Brdtextmedindrag"/>
      </w:pPr>
      <w:r>
        <w:t>I paragrafen görs ett tillägg så att den omfattar även en styrelseledamot eller annan befattningshavare hos ett tjänstepensionsföretag.</w:t>
      </w:r>
      <w:r w:rsidRPr="007A7E8D">
        <w:t xml:space="preserve"> </w:t>
      </w:r>
      <w:r>
        <w:t>Det innebär att e</w:t>
      </w:r>
      <w:r w:rsidRPr="00736EF4">
        <w:t xml:space="preserve">n styrelseledamot eller annan </w:t>
      </w:r>
      <w:r w:rsidRPr="007A7E8D">
        <w:t xml:space="preserve">befattningshavare hos </w:t>
      </w:r>
      <w:r w:rsidRPr="000820FE">
        <w:t>ett tjänstepen</w:t>
      </w:r>
      <w:r>
        <w:softHyphen/>
      </w:r>
      <w:r w:rsidRPr="000820FE">
        <w:t>sionsföretag</w:t>
      </w:r>
      <w:r w:rsidRPr="007A7E8D">
        <w:t xml:space="preserve"> som vid fullgörandet av skyldigheter enligt denna lag får kunskap om affärsförhållanden</w:t>
      </w:r>
      <w:r w:rsidRPr="00736EF4">
        <w:t xml:space="preserve"> hos ett annat företag inom samma finan</w:t>
      </w:r>
      <w:r>
        <w:softHyphen/>
      </w:r>
      <w:r w:rsidRPr="00736EF4">
        <w:t xml:space="preserve">siella konglomerat, inte obehörigen </w:t>
      </w:r>
      <w:r>
        <w:t xml:space="preserve">får </w:t>
      </w:r>
      <w:r w:rsidRPr="00736EF4">
        <w:t xml:space="preserve">röja vad han eller hon har fått veta och inte heller </w:t>
      </w:r>
      <w:r w:rsidRPr="00AA5538">
        <w:t xml:space="preserve">utnyttja kunskapen i strid med det företagets intresse. </w:t>
      </w:r>
      <w:r w:rsidRPr="00DE67F1">
        <w:t>Där</w:t>
      </w:r>
      <w:r>
        <w:softHyphen/>
      </w:r>
      <w:r w:rsidRPr="00DE67F1">
        <w:t xml:space="preserve">igenom behandlas </w:t>
      </w:r>
      <w:r w:rsidRPr="00AA5538">
        <w:t xml:space="preserve">styrelseledamöter </w:t>
      </w:r>
      <w:r>
        <w:t xml:space="preserve">och </w:t>
      </w:r>
      <w:r w:rsidRPr="00AA5538">
        <w:t>an</w:t>
      </w:r>
      <w:r>
        <w:t>dra</w:t>
      </w:r>
      <w:r w:rsidRPr="00AA5538">
        <w:t xml:space="preserve"> befattningshavare </w:t>
      </w:r>
      <w:r>
        <w:t>hos</w:t>
      </w:r>
      <w:r w:rsidRPr="00AA5538">
        <w:t xml:space="preserve"> </w:t>
      </w:r>
      <w:r>
        <w:t xml:space="preserve">ett tjänstepensionsföretag på samma sätt som </w:t>
      </w:r>
      <w:r w:rsidRPr="00DE67F1">
        <w:t xml:space="preserve">styrelseledamöter och andra befattningshavare </w:t>
      </w:r>
      <w:r>
        <w:t xml:space="preserve">hos </w:t>
      </w:r>
      <w:r w:rsidRPr="00AA5538">
        <w:t>ett försäkringsföretag</w:t>
      </w:r>
      <w:r>
        <w:t xml:space="preserve"> </w:t>
      </w:r>
      <w:r w:rsidRPr="000820FE">
        <w:t xml:space="preserve">eller ett </w:t>
      </w:r>
      <w:r w:rsidRPr="00AA5538">
        <w:t>blandat finansiellt holdingföretag</w:t>
      </w:r>
      <w:r>
        <w:t xml:space="preserve">. </w:t>
      </w:r>
    </w:p>
    <w:p w14:paraId="002EF3D0" w14:textId="77777777" w:rsidR="0034465A" w:rsidRDefault="0034465A" w:rsidP="0034465A">
      <w:pPr>
        <w:pStyle w:val="Rubrik4utannumrering"/>
      </w:pPr>
      <w:r>
        <w:t>6 kap. 8 §</w:t>
      </w:r>
    </w:p>
    <w:p w14:paraId="244C3494" w14:textId="77777777" w:rsidR="0034465A" w:rsidRDefault="0034465A" w:rsidP="0034465A">
      <w:pPr>
        <w:pStyle w:val="Brdtext"/>
      </w:pPr>
      <w:r>
        <w:t>I paragrafen finns bestämmelser om uppgiftsskyldighet. Övervägandena finns i avsnitt 14.2.2.</w:t>
      </w:r>
    </w:p>
    <w:p w14:paraId="1A89C638" w14:textId="77777777" w:rsidR="0034465A" w:rsidRDefault="0034465A" w:rsidP="0034465A">
      <w:pPr>
        <w:pStyle w:val="Brdtextmedindrag"/>
      </w:pPr>
      <w:r>
        <w:t>I paragrafen görs ett tillägg för tjänstepensionsföretag. Det innebär att ett tjänstepensionsföretag är skyldigt att lämna ut uppgifter om enskildas förhållanden till företaget, om det under en utredning enligt bestäm</w:t>
      </w:r>
      <w:r>
        <w:softHyphen/>
        <w:t xml:space="preserve">melserna om förundersökning i brottmål begärs av undersökningsledaren eller om det begärs av åklagare i ett ärende om rättslig hjälp i brottmål, på framställning av en annan stat eller en mellanfolklig domstol, eller i ett ärende om erkännande och verkställighet av en europeisk utredningsorder. Uppgifterna ska lämnas ut utan dröjsmål och i elektronisk form. </w:t>
      </w:r>
      <w:r w:rsidRPr="00DE67F1">
        <w:t>Där</w:t>
      </w:r>
      <w:r>
        <w:softHyphen/>
      </w:r>
      <w:r w:rsidRPr="00DE67F1">
        <w:t>igenom behandlas ett tjänstepen</w:t>
      </w:r>
      <w:r w:rsidRPr="00DE67F1">
        <w:softHyphen/>
        <w:t xml:space="preserve">sionsföretag på samma sätt som ett </w:t>
      </w:r>
      <w:r>
        <w:t xml:space="preserve">försäkringsföretag eller ett blandat finansiellt holdingföretag. </w:t>
      </w:r>
    </w:p>
    <w:p w14:paraId="328619E7" w14:textId="77777777" w:rsidR="0034465A" w:rsidRDefault="0034465A" w:rsidP="0034465A">
      <w:pPr>
        <w:pStyle w:val="Rubrik4utannumrering"/>
      </w:pPr>
      <w:r>
        <w:t>6 kap. 10 §</w:t>
      </w:r>
    </w:p>
    <w:p w14:paraId="5D9C784D" w14:textId="77777777" w:rsidR="0034465A" w:rsidRDefault="0034465A" w:rsidP="0034465A">
      <w:pPr>
        <w:pStyle w:val="Brdtext"/>
      </w:pPr>
      <w:r>
        <w:t xml:space="preserve">I paragrafen finns bestämmelser om </w:t>
      </w:r>
      <w:r w:rsidRPr="00736EF4">
        <w:t xml:space="preserve">årliga avgifter </w:t>
      </w:r>
      <w:r>
        <w:t xml:space="preserve">för att </w:t>
      </w:r>
      <w:r w:rsidRPr="00736EF4">
        <w:t>bekosta Finans</w:t>
      </w:r>
      <w:r>
        <w:softHyphen/>
      </w:r>
      <w:r w:rsidRPr="00736EF4">
        <w:t xml:space="preserve">inspektionens verksamhet samt </w:t>
      </w:r>
      <w:r>
        <w:t xml:space="preserve">delar av </w:t>
      </w:r>
      <w:r w:rsidRPr="00736EF4">
        <w:t>Statistiska centralbyråns verk</w:t>
      </w:r>
      <w:r>
        <w:softHyphen/>
      </w:r>
      <w:r w:rsidRPr="00736EF4">
        <w:t>samhet</w:t>
      </w:r>
      <w:r>
        <w:t xml:space="preserve">. </w:t>
      </w:r>
      <w:r w:rsidRPr="00CC3F22">
        <w:t xml:space="preserve">Övervägandena finns i avsnitt </w:t>
      </w:r>
      <w:r>
        <w:t>14</w:t>
      </w:r>
      <w:r w:rsidRPr="00CC3F22">
        <w:t>.2.2.</w:t>
      </w:r>
    </w:p>
    <w:p w14:paraId="56C00374" w14:textId="77777777" w:rsidR="0034465A" w:rsidRDefault="0034465A" w:rsidP="0034465A">
      <w:pPr>
        <w:pStyle w:val="Brdtextmedindrag"/>
      </w:pPr>
      <w:r>
        <w:t xml:space="preserve">I </w:t>
      </w:r>
      <w:r w:rsidRPr="000820FE">
        <w:rPr>
          <w:i/>
        </w:rPr>
        <w:t>första stycket</w:t>
      </w:r>
      <w:r>
        <w:t xml:space="preserve"> görs ett tillägg för </w:t>
      </w:r>
      <w:r w:rsidRPr="00AA5538">
        <w:t xml:space="preserve">tjänstepensionsföretag. </w:t>
      </w:r>
      <w:r>
        <w:t xml:space="preserve">Det innebär att även </w:t>
      </w:r>
      <w:r w:rsidRPr="000820FE">
        <w:t>tjänstepensionsföretag</w:t>
      </w:r>
      <w:r w:rsidRPr="00AA5538">
        <w:t xml:space="preserve"> som står under tillsyn enligt </w:t>
      </w:r>
      <w:r>
        <w:t xml:space="preserve">denna lag </w:t>
      </w:r>
      <w:r w:rsidRPr="00AA5538">
        <w:t xml:space="preserve">ska </w:t>
      </w:r>
      <w:r w:rsidRPr="00AA5538">
        <w:lastRenderedPageBreak/>
        <w:t xml:space="preserve">med årliga avgifter bekosta Finansinspektionens verksamhet samt Statistiska centralbyråns verksamhet enligt </w:t>
      </w:r>
      <w:bookmarkStart w:id="7519" w:name="_Hlk3969717"/>
      <w:r w:rsidRPr="00AA5538">
        <w:t>lagen om en databas för över</w:t>
      </w:r>
      <w:r>
        <w:softHyphen/>
      </w:r>
      <w:r w:rsidRPr="00AA5538">
        <w:t>vakning av och tillsyn över finansmarknaderna</w:t>
      </w:r>
      <w:bookmarkEnd w:id="7519"/>
      <w:r w:rsidRPr="00AA5538">
        <w:t>.</w:t>
      </w:r>
      <w:r>
        <w:t xml:space="preserve"> </w:t>
      </w:r>
    </w:p>
    <w:p w14:paraId="1F515F0C" w14:textId="77777777" w:rsidR="0034465A" w:rsidRDefault="0034465A" w:rsidP="0034465A">
      <w:pPr>
        <w:pStyle w:val="Brdtextmedindrag"/>
      </w:pPr>
      <w:r>
        <w:t xml:space="preserve">Även i </w:t>
      </w:r>
      <w:r w:rsidRPr="000820FE">
        <w:rPr>
          <w:i/>
        </w:rPr>
        <w:t>andra stycket</w:t>
      </w:r>
      <w:r>
        <w:t xml:space="preserve"> görs ett tillägg av tjänstepensionsföretag. Det innebär att o</w:t>
      </w:r>
      <w:r w:rsidRPr="00E078B5">
        <w:t>m Finansinspektionen vid tillsynen enligt</w:t>
      </w:r>
      <w:r>
        <w:t xml:space="preserve"> denna lag</w:t>
      </w:r>
      <w:r w:rsidRPr="00E078B5">
        <w:t xml:space="preserve"> behöver anlita någon med särskild fackkunskap för bedömning av en viss fråga, ska kostnaden för detta betalas av det tjänstepensionsföretag som tillsynen avser.</w:t>
      </w:r>
      <w:r>
        <w:t xml:space="preserve"> </w:t>
      </w:r>
    </w:p>
    <w:p w14:paraId="0FB8040A" w14:textId="77777777" w:rsidR="0034465A" w:rsidRDefault="0034465A" w:rsidP="0034465A">
      <w:pPr>
        <w:pStyle w:val="Brdtextmedindrag"/>
      </w:pPr>
      <w:r>
        <w:t>Genom ändringarna i paragrafen</w:t>
      </w:r>
      <w:r w:rsidRPr="0036128B">
        <w:t xml:space="preserve"> behandlas tjänstepensionsföretag på samma sätt som</w:t>
      </w:r>
      <w:r>
        <w:t xml:space="preserve"> </w:t>
      </w:r>
      <w:r w:rsidRPr="00E078B5">
        <w:t>institut</w:t>
      </w:r>
      <w:r>
        <w:t xml:space="preserve"> och försäkringsföretag. </w:t>
      </w:r>
    </w:p>
    <w:p w14:paraId="217F9B59" w14:textId="77777777" w:rsidR="0034465A" w:rsidRDefault="0034465A" w:rsidP="0034465A">
      <w:pPr>
        <w:pStyle w:val="Rubrik4utannumrering"/>
      </w:pPr>
      <w:r>
        <w:t>7 kap. 1 §</w:t>
      </w:r>
    </w:p>
    <w:p w14:paraId="37776326" w14:textId="77777777" w:rsidR="0034465A" w:rsidRDefault="0034465A" w:rsidP="0034465A">
      <w:pPr>
        <w:pStyle w:val="Brdtext"/>
      </w:pPr>
      <w:r>
        <w:t>I paragrafen finns bestämmelser om ingripanden. Övervägandena finns i avsnitt 14.2.2.</w:t>
      </w:r>
    </w:p>
    <w:p w14:paraId="7A237D05" w14:textId="77777777" w:rsidR="0034465A" w:rsidRDefault="0034465A" w:rsidP="0034465A">
      <w:pPr>
        <w:pStyle w:val="Brdtextmedindrag"/>
      </w:pPr>
      <w:r>
        <w:t xml:space="preserve">I </w:t>
      </w:r>
      <w:r w:rsidRPr="000820FE">
        <w:rPr>
          <w:i/>
        </w:rPr>
        <w:t>första stycket</w:t>
      </w:r>
      <w:r>
        <w:t xml:space="preserve"> görs ett tillägg för tjänstepensionsföretag. Det innebär att o</w:t>
      </w:r>
      <w:r w:rsidRPr="00E078B5">
        <w:t>m ett tjänstepensionsföretag inom ett finansiellt konglomerat inte upp</w:t>
      </w:r>
      <w:r>
        <w:softHyphen/>
      </w:r>
      <w:r w:rsidRPr="00E078B5">
        <w:t>fyller de krav som anges eller om kraven är uppfyllda men solvensen eller den finansiella ställningen hos ett reglerat företag inom konglomeratet ändå är hotad, ska Finansinspektionen förelägga det företag som ska rapportera att vidta åtgärder för att rätta till förhållandet.</w:t>
      </w:r>
      <w:r>
        <w:t xml:space="preserve"> Detta motsvarar det som gäller i fråga om </w:t>
      </w:r>
      <w:r w:rsidRPr="00E078B5">
        <w:t>institut</w:t>
      </w:r>
      <w:r>
        <w:t xml:space="preserve"> och</w:t>
      </w:r>
      <w:r w:rsidRPr="00E078B5">
        <w:t xml:space="preserve"> försäkringsföretag</w:t>
      </w:r>
      <w:r>
        <w:t xml:space="preserve"> som ingår i ett finansiellt konglomerat.</w:t>
      </w:r>
    </w:p>
    <w:p w14:paraId="3E802F50" w14:textId="77777777" w:rsidR="0034465A" w:rsidRDefault="0034465A" w:rsidP="0034465A">
      <w:pPr>
        <w:pStyle w:val="Brdtextmedindrag"/>
      </w:pPr>
      <w:r>
        <w:t xml:space="preserve">Även i </w:t>
      </w:r>
      <w:r w:rsidRPr="000820FE">
        <w:rPr>
          <w:i/>
        </w:rPr>
        <w:t>andra stycket</w:t>
      </w:r>
      <w:r>
        <w:t xml:space="preserve"> görs ett tillägg för tjänstepensionsföretag. Det inne</w:t>
      </w:r>
      <w:r>
        <w:softHyphen/>
        <w:t>bär att o</w:t>
      </w:r>
      <w:r w:rsidRPr="00A540C4">
        <w:t>m ett tjänstepensionsföretag bryter mot denna lag, gäller dessutom det som föreskrivs i sektorsbestämmelserna.</w:t>
      </w:r>
      <w:r w:rsidRPr="00B01890">
        <w:t xml:space="preserve"> </w:t>
      </w:r>
      <w:r>
        <w:t xml:space="preserve">Detta motsvarar det som gäller för </w:t>
      </w:r>
      <w:r w:rsidRPr="00A540C4">
        <w:t>institut</w:t>
      </w:r>
      <w:r>
        <w:t xml:space="preserve"> och</w:t>
      </w:r>
      <w:r w:rsidRPr="00A540C4">
        <w:t xml:space="preserve"> försäkringsföretag</w:t>
      </w:r>
      <w:r>
        <w:t xml:space="preserve">. </w:t>
      </w:r>
    </w:p>
    <w:p w14:paraId="56A3EBB3" w14:textId="77777777" w:rsidR="0034465A" w:rsidRDefault="0034465A" w:rsidP="0034465A">
      <w:pPr>
        <w:pStyle w:val="Brdtextmedindrag"/>
      </w:pPr>
      <w:r>
        <w:t>I paragrafen görs även språkliga ändringar.</w:t>
      </w:r>
    </w:p>
    <w:p w14:paraId="6996117C" w14:textId="77777777" w:rsidR="0034465A" w:rsidRDefault="0034465A" w:rsidP="0034465A">
      <w:pPr>
        <w:pStyle w:val="Rubrik4utannumrering"/>
      </w:pPr>
      <w:r>
        <w:t>7 kap. 4 §</w:t>
      </w:r>
    </w:p>
    <w:p w14:paraId="3D29AB9F" w14:textId="77777777" w:rsidR="0034465A" w:rsidRDefault="0034465A" w:rsidP="0034465A">
      <w:pPr>
        <w:pStyle w:val="Brdtext"/>
      </w:pPr>
      <w:r>
        <w:t>I paragrafen finns bestämmelser om förseningsavgift. Övervägandena finns i avsnitt 14.2.2.</w:t>
      </w:r>
    </w:p>
    <w:p w14:paraId="02A9C9FB" w14:textId="77777777" w:rsidR="0034465A" w:rsidRDefault="0034465A" w:rsidP="0034465A">
      <w:pPr>
        <w:pStyle w:val="Brdtextmedindrag"/>
      </w:pPr>
      <w:r>
        <w:t>I paragrafen görs ett tillägg för tjänstepensionsföretag. Det innebär att o</w:t>
      </w:r>
      <w:r w:rsidRPr="00A540C4">
        <w:t>m ett tjänstepensionsföretag inte i tid lämnar de upplysningar som föreskrivits med stöd av 9</w:t>
      </w:r>
      <w:r>
        <w:t> </w:t>
      </w:r>
      <w:r w:rsidRPr="00A540C4">
        <w:t>kap. 1</w:t>
      </w:r>
      <w:r>
        <w:t> </w:t>
      </w:r>
      <w:r w:rsidRPr="00A540C4">
        <w:t>§</w:t>
      </w:r>
      <w:r>
        <w:t> 6 och </w:t>
      </w:r>
      <w:r w:rsidRPr="00A540C4">
        <w:t>7, får Finansinspektionen besluta att företaget ska betala en förseningsavgift med högst 100</w:t>
      </w:r>
      <w:r>
        <w:t> </w:t>
      </w:r>
      <w:r w:rsidRPr="00A540C4">
        <w:t>000 kronor.</w:t>
      </w:r>
      <w:r>
        <w:t xml:space="preserve"> Detta motsvarar det som gäller för </w:t>
      </w:r>
      <w:r w:rsidRPr="00A540C4">
        <w:t>ins</w:t>
      </w:r>
      <w:r>
        <w:t>titut, försäkringsföretag och bland</w:t>
      </w:r>
      <w:r>
        <w:softHyphen/>
        <w:t>ade finansiella</w:t>
      </w:r>
      <w:r w:rsidRPr="00A540C4">
        <w:t xml:space="preserve"> holdingföretag med huvudkontor i Sverige</w:t>
      </w:r>
      <w:r>
        <w:t xml:space="preserve">. </w:t>
      </w:r>
    </w:p>
    <w:p w14:paraId="46B66625" w14:textId="77777777" w:rsidR="0034465A" w:rsidRDefault="0034465A" w:rsidP="0034465A">
      <w:pPr>
        <w:pStyle w:val="Brdtextmedindrag"/>
      </w:pPr>
      <w:r>
        <w:t>I paragrafen görs även en språklig ändring.</w:t>
      </w:r>
    </w:p>
    <w:p w14:paraId="5E79699E" w14:textId="77777777" w:rsidR="0034465A" w:rsidRDefault="0034465A" w:rsidP="0034465A">
      <w:pPr>
        <w:pStyle w:val="Rubrik4utannumrering"/>
      </w:pPr>
      <w:r>
        <w:t>8 kap. 1 §</w:t>
      </w:r>
    </w:p>
    <w:p w14:paraId="72D5AA83" w14:textId="77777777" w:rsidR="0034465A" w:rsidRDefault="0034465A" w:rsidP="0034465A">
      <w:pPr>
        <w:pStyle w:val="Brdtext"/>
      </w:pPr>
      <w:r>
        <w:t>I paragrafen finns bestämmelser om tillsyn när moderföretaget har sitt huvudkontor utanför EES. Övervägandena finns i avsnitt 14.2.2.</w:t>
      </w:r>
    </w:p>
    <w:p w14:paraId="09FB54CF" w14:textId="5E951632" w:rsidR="0034465A" w:rsidRDefault="0034465A" w:rsidP="0034465A">
      <w:pPr>
        <w:pStyle w:val="Brdtextmedindrag"/>
      </w:pPr>
      <w:r>
        <w:t>I paragrafen görs ett tillägg för tjänstepensionsföretag. Det innebär att</w:t>
      </w:r>
      <w:r w:rsidRPr="0017300C">
        <w:t xml:space="preserve"> 2–4</w:t>
      </w:r>
      <w:r>
        <w:t> </w:t>
      </w:r>
      <w:r w:rsidRPr="0017300C">
        <w:t>§§</w:t>
      </w:r>
      <w:r>
        <w:t xml:space="preserve"> gäller n</w:t>
      </w:r>
      <w:r w:rsidRPr="0017300C">
        <w:t>är moderföretaget till ett tjänstepensionsföretag är ett reglerat företag eller ett blandat finansiellt holdingföretag som har sitt huvudkontor utanför EES, om Finansinspektionen enligt bestämmelserna i 4</w:t>
      </w:r>
      <w:r>
        <w:t> </w:t>
      </w:r>
      <w:r w:rsidRPr="0017300C">
        <w:t>kap. 2</w:t>
      </w:r>
      <w:r>
        <w:t> </w:t>
      </w:r>
      <w:r w:rsidRPr="0017300C">
        <w:t>§ för</w:t>
      </w:r>
      <w:r>
        <w:t>sta stycket eller andra stycket </w:t>
      </w:r>
      <w:r w:rsidRPr="0017300C">
        <w:t>1 skulle ha varit samordnare. Vid bedömningen av om inspektionen skulle ha varit samordnare ska det bort</w:t>
      </w:r>
      <w:r>
        <w:softHyphen/>
      </w:r>
      <w:r w:rsidRPr="0017300C">
        <w:t>ses från den del av toppen av gruppen som ligger utanför EES</w:t>
      </w:r>
      <w:r>
        <w:t xml:space="preserve">. Detta </w:t>
      </w:r>
      <w:r>
        <w:lastRenderedPageBreak/>
        <w:t>mot</w:t>
      </w:r>
      <w:r>
        <w:softHyphen/>
        <w:t>svarar det som gäller för institut och</w:t>
      </w:r>
      <w:r w:rsidRPr="0017300C">
        <w:t xml:space="preserve"> försäkringsföretag </w:t>
      </w:r>
      <w:r>
        <w:t>vars moder</w:t>
      </w:r>
      <w:r w:rsidR="005A2770">
        <w:softHyphen/>
      </w:r>
      <w:r>
        <w:t xml:space="preserve">företag </w:t>
      </w:r>
      <w:r w:rsidRPr="00736EF4">
        <w:t>är ett reglerat företag eller ett blandat finansiellt holding</w:t>
      </w:r>
      <w:r>
        <w:softHyphen/>
      </w:r>
      <w:r w:rsidRPr="00736EF4">
        <w:t>företag som har sitt huvudkontor utanför EES</w:t>
      </w:r>
      <w:r>
        <w:t>.</w:t>
      </w:r>
    </w:p>
    <w:p w14:paraId="09F14E5D" w14:textId="77777777" w:rsidR="0034465A" w:rsidRPr="0017300C" w:rsidRDefault="0034465A" w:rsidP="0034465A">
      <w:pPr>
        <w:pStyle w:val="Brdtextmedindrag"/>
      </w:pPr>
      <w:r>
        <w:t xml:space="preserve">I paragrafen görs även en språklig ändring. </w:t>
      </w:r>
    </w:p>
    <w:p w14:paraId="0957EC01" w14:textId="77777777" w:rsidR="0034465A" w:rsidRDefault="0034465A" w:rsidP="0034465A">
      <w:pPr>
        <w:pStyle w:val="Rubrik4utannumrering"/>
      </w:pPr>
      <w:r>
        <w:t>8 kap. 3 §</w:t>
      </w:r>
    </w:p>
    <w:p w14:paraId="0D0587E8" w14:textId="77777777" w:rsidR="0034465A" w:rsidRDefault="0034465A" w:rsidP="0034465A">
      <w:pPr>
        <w:pStyle w:val="Brdtext"/>
      </w:pPr>
      <w:r>
        <w:t>I paragrafen finns bestämmelser om tillsyn när en tillsynsmyndighet utan</w:t>
      </w:r>
      <w:r>
        <w:softHyphen/>
        <w:t>för EES utövar tillsyn över ett finansiellt konglomerat. Övervägandena finns i avsnitt 14.2.2.</w:t>
      </w:r>
    </w:p>
    <w:p w14:paraId="283B82D5" w14:textId="77777777" w:rsidR="0034465A" w:rsidRPr="00BE2C5C" w:rsidRDefault="0034465A" w:rsidP="0034465A">
      <w:pPr>
        <w:pStyle w:val="Brdtextmedindrag"/>
      </w:pPr>
      <w:r>
        <w:t xml:space="preserve">I paragrafen görs ett tillägg för tjänstepensionsföretag. Det innebär att </w:t>
      </w:r>
      <w:r w:rsidRPr="00BE2C5C">
        <w:t>5</w:t>
      </w:r>
      <w:r>
        <w:t> </w:t>
      </w:r>
      <w:r w:rsidRPr="00BE2C5C">
        <w:t>kap. 2</w:t>
      </w:r>
      <w:r>
        <w:t> </w:t>
      </w:r>
      <w:r w:rsidRPr="00BE2C5C">
        <w:t>§ andra stycket samt 5</w:t>
      </w:r>
      <w:r>
        <w:t> kap. 7 och 9 </w:t>
      </w:r>
      <w:r w:rsidRPr="00BE2C5C">
        <w:t xml:space="preserve">§§ </w:t>
      </w:r>
      <w:r>
        <w:t xml:space="preserve">gäller även </w:t>
      </w:r>
      <w:r w:rsidRPr="00BE2C5C">
        <w:t>för tjänste</w:t>
      </w:r>
      <w:r>
        <w:softHyphen/>
      </w:r>
      <w:r w:rsidRPr="00BE2C5C">
        <w:t>pensionsföretag som ingår i konglome</w:t>
      </w:r>
      <w:r>
        <w:softHyphen/>
      </w:r>
      <w:r w:rsidRPr="00BE2C5C">
        <w:t>ratet</w:t>
      </w:r>
      <w:r>
        <w:t xml:space="preserve"> n</w:t>
      </w:r>
      <w:r w:rsidRPr="00BE2C5C">
        <w:t xml:space="preserve">är en tillsynsmyndighet utanför EES utövar </w:t>
      </w:r>
      <w:r>
        <w:t xml:space="preserve">sådan </w:t>
      </w:r>
      <w:r w:rsidRPr="00BE2C5C">
        <w:t xml:space="preserve">tillsyn över ett finansiellt konglomerat som </w:t>
      </w:r>
      <w:r>
        <w:t xml:space="preserve">har </w:t>
      </w:r>
      <w:r w:rsidRPr="00BE2C5C">
        <w:t>bedömts likvärdig.</w:t>
      </w:r>
      <w:r>
        <w:t xml:space="preserve"> Detta överensstämmer med det som gäller för </w:t>
      </w:r>
      <w:r w:rsidRPr="00BE2C5C">
        <w:t>institut</w:t>
      </w:r>
      <w:r>
        <w:t xml:space="preserve"> och</w:t>
      </w:r>
      <w:r w:rsidRPr="00BE2C5C">
        <w:t xml:space="preserve"> försäk</w:t>
      </w:r>
      <w:r>
        <w:softHyphen/>
      </w:r>
      <w:r w:rsidRPr="00BE2C5C">
        <w:t>ringsföretag</w:t>
      </w:r>
      <w:r>
        <w:t xml:space="preserve"> i en motsvarande situation.</w:t>
      </w:r>
    </w:p>
    <w:p w14:paraId="0E16FE06" w14:textId="77777777" w:rsidR="0034465A" w:rsidRDefault="0034465A" w:rsidP="0034465A">
      <w:pPr>
        <w:pStyle w:val="Rubrik4utannumrering"/>
      </w:pPr>
      <w:r>
        <w:t>8 kap. 4 §</w:t>
      </w:r>
    </w:p>
    <w:p w14:paraId="231BDB16" w14:textId="77777777" w:rsidR="0034465A" w:rsidRDefault="0034465A" w:rsidP="0034465A">
      <w:pPr>
        <w:pStyle w:val="Brdtext"/>
      </w:pPr>
      <w:r>
        <w:t>I paragrafen finns bestämmelser om tillsyn när tillsynen i ett land utanför EES inte är likvärdig med tillsynen i konglomeratdirektivet. Övervägan</w:t>
      </w:r>
      <w:r>
        <w:softHyphen/>
        <w:t>dena finns i avsnitt 14.2.2.</w:t>
      </w:r>
    </w:p>
    <w:p w14:paraId="7EB0A997" w14:textId="77777777" w:rsidR="0034465A" w:rsidRDefault="0034465A" w:rsidP="0034465A">
      <w:pPr>
        <w:pStyle w:val="Brdtextmedindrag"/>
      </w:pPr>
      <w:r>
        <w:t xml:space="preserve">I </w:t>
      </w:r>
      <w:r>
        <w:rPr>
          <w:i/>
        </w:rPr>
        <w:t>andra stycket</w:t>
      </w:r>
      <w:r>
        <w:t xml:space="preserve"> görs ett tillägg för tjänstepensionsföretag. Det innebär att Finansinspektionen även får förelägga en ägare som har ett bestämmande inflytande över ett tjänstepensionsföretag att inrätta ett blandat finansiellt holdingföretag med huvudkontor inom EES. Inspektionen får då besluta att bestämmelserna i denna lag ska tillämpas på de reglerade företagen i det finansiella konglomerat som leds av detta holdingföretag. Detta över</w:t>
      </w:r>
      <w:r>
        <w:softHyphen/>
        <w:t>ensstämmer med det som gäller för ägare som har ett bestämmande inflyt</w:t>
      </w:r>
      <w:r>
        <w:softHyphen/>
        <w:t>ande över ett institut eller ett försäkringsföretag i en motsvarande situation.</w:t>
      </w:r>
    </w:p>
    <w:p w14:paraId="5A66F473" w14:textId="77777777" w:rsidR="0034465A" w:rsidRDefault="0034465A" w:rsidP="0034465A">
      <w:pPr>
        <w:pStyle w:val="Brdtextmedindrag"/>
      </w:pPr>
      <w:r>
        <w:t>I paragrafen görs även språkliga ändringar.</w:t>
      </w:r>
    </w:p>
    <w:p w14:paraId="3ABCBD83" w14:textId="77777777" w:rsidR="0034465A" w:rsidRPr="00EB5FBF" w:rsidRDefault="0034465A" w:rsidP="00D01899">
      <w:pPr>
        <w:pStyle w:val="Rubrik2"/>
      </w:pPr>
      <w:bookmarkStart w:id="7520" w:name="_Toc518396783"/>
      <w:bookmarkStart w:id="7521" w:name="_Toc518401094"/>
      <w:bookmarkStart w:id="7522" w:name="_Toc518401811"/>
      <w:bookmarkStart w:id="7523" w:name="_Toc518402050"/>
      <w:bookmarkStart w:id="7524" w:name="_Toc518463204"/>
      <w:bookmarkStart w:id="7525" w:name="_Toc518462900"/>
      <w:bookmarkStart w:id="7526" w:name="_Toc518463856"/>
      <w:bookmarkStart w:id="7527" w:name="_Toc518464231"/>
      <w:bookmarkStart w:id="7528" w:name="_Toc518464470"/>
      <w:bookmarkStart w:id="7529" w:name="_Toc518472909"/>
      <w:bookmarkStart w:id="7530" w:name="_Toc8059946"/>
      <w:bookmarkStart w:id="7531" w:name="_Toc8061656"/>
      <w:bookmarkStart w:id="7532" w:name="_Toc8062188"/>
      <w:bookmarkStart w:id="7533" w:name="_Toc8064656"/>
      <w:bookmarkStart w:id="7534" w:name="_Toc8391333"/>
      <w:bookmarkStart w:id="7535" w:name="_Toc8391599"/>
      <w:bookmarkStart w:id="7536" w:name="_Toc8644804"/>
      <w:bookmarkStart w:id="7537" w:name="_Toc8645336"/>
      <w:bookmarkStart w:id="7538" w:name="_Toc8817817"/>
      <w:bookmarkStart w:id="7539" w:name="_Toc8818389"/>
      <w:bookmarkStart w:id="7540" w:name="_Toc8825758"/>
      <w:bookmarkStart w:id="7541" w:name="_Toc8831855"/>
      <w:bookmarkStart w:id="7542" w:name="_Toc8832764"/>
      <w:bookmarkStart w:id="7543" w:name="_Toc11153226"/>
      <w:bookmarkStart w:id="7544" w:name="_Toc11161147"/>
      <w:bookmarkStart w:id="7545" w:name="_Toc11167083"/>
      <w:bookmarkStart w:id="7546" w:name="_Toc11167619"/>
      <w:bookmarkStart w:id="7547" w:name="_Toc11169056"/>
      <w:bookmarkStart w:id="7548" w:name="_Toc11846009"/>
      <w:bookmarkStart w:id="7549" w:name="_Toc12611808"/>
      <w:bookmarkStart w:id="7550" w:name="_Toc12625075"/>
      <w:bookmarkStart w:id="7551" w:name="_Toc12627564"/>
      <w:bookmarkStart w:id="7552" w:name="_Toc12630454"/>
      <w:bookmarkStart w:id="7553" w:name="_Toc12632949"/>
      <w:bookmarkStart w:id="7554" w:name="_Toc17903021"/>
      <w:bookmarkEnd w:id="7482"/>
      <w:r w:rsidRPr="00D01899">
        <w:t>Förslaget</w:t>
      </w:r>
      <w:r w:rsidRPr="00EB5FBF">
        <w:t xml:space="preserve"> till lag om ändring i lagen (2006:595) om europakooperativ</w:t>
      </w:r>
      <w:bookmarkEnd w:id="7520"/>
      <w:bookmarkEnd w:id="7521"/>
      <w:bookmarkEnd w:id="7522"/>
      <w:bookmarkEnd w:id="7523"/>
      <w:bookmarkEnd w:id="7524"/>
      <w:bookmarkEnd w:id="7525"/>
      <w:bookmarkEnd w:id="7526"/>
      <w:bookmarkEnd w:id="7527"/>
      <w:bookmarkEnd w:id="7528"/>
      <w:bookmarkEnd w:id="7529"/>
      <w:bookmarkEnd w:id="7530"/>
      <w:bookmarkEnd w:id="7531"/>
      <w:bookmarkEnd w:id="7532"/>
      <w:bookmarkEnd w:id="7533"/>
      <w:bookmarkEnd w:id="7534"/>
      <w:bookmarkEnd w:id="7535"/>
      <w:bookmarkEnd w:id="7536"/>
      <w:bookmarkEnd w:id="7537"/>
      <w:bookmarkEnd w:id="7538"/>
      <w:bookmarkEnd w:id="7539"/>
      <w:bookmarkEnd w:id="7540"/>
      <w:bookmarkEnd w:id="7541"/>
      <w:bookmarkEnd w:id="7542"/>
      <w:bookmarkEnd w:id="7543"/>
      <w:bookmarkEnd w:id="7544"/>
      <w:bookmarkEnd w:id="7545"/>
      <w:bookmarkEnd w:id="7546"/>
      <w:bookmarkEnd w:id="7547"/>
      <w:bookmarkEnd w:id="7548"/>
      <w:bookmarkEnd w:id="7549"/>
      <w:bookmarkEnd w:id="7550"/>
      <w:bookmarkEnd w:id="7551"/>
      <w:bookmarkEnd w:id="7552"/>
      <w:bookmarkEnd w:id="7553"/>
      <w:bookmarkEnd w:id="7554"/>
    </w:p>
    <w:p w14:paraId="75BF2D58" w14:textId="77777777" w:rsidR="0034465A" w:rsidRDefault="0034465A" w:rsidP="0034465A">
      <w:pPr>
        <w:pStyle w:val="Rubrik4utannumrering"/>
        <w:spacing w:before="0"/>
      </w:pPr>
      <w:r>
        <w:t>7 §</w:t>
      </w:r>
    </w:p>
    <w:p w14:paraId="423B723E" w14:textId="77777777" w:rsidR="0034465A" w:rsidRDefault="0034465A" w:rsidP="0034465A">
      <w:pPr>
        <w:pStyle w:val="Brdtext"/>
      </w:pPr>
      <w:r>
        <w:t>Paragrafen innehåller</w:t>
      </w:r>
      <w:r w:rsidRPr="005B57C1">
        <w:t xml:space="preserve"> </w:t>
      </w:r>
      <w:r>
        <w:t>bestämmelser om s</w:t>
      </w:r>
      <w:r w:rsidRPr="00485F27">
        <w:t>kydd för borgenärer i samband med bildandet av ett europakooperativ genom fusion</w:t>
      </w:r>
      <w:r>
        <w:t>. Övervägandena finns i avsnitt 12.4.</w:t>
      </w:r>
    </w:p>
    <w:p w14:paraId="7D9A964D" w14:textId="452E6F1C" w:rsidR="0034465A" w:rsidRPr="00125A42" w:rsidRDefault="0034465A" w:rsidP="0034465A">
      <w:pPr>
        <w:pStyle w:val="Brdtextmedindrag"/>
      </w:pPr>
      <w:r>
        <w:t xml:space="preserve">I </w:t>
      </w:r>
      <w:r w:rsidR="005A2770">
        <w:t>paragrafen</w:t>
      </w:r>
      <w:r>
        <w:t xml:space="preserve"> görs ett tillägg för föreningar som driver tjänste</w:t>
      </w:r>
      <w:r>
        <w:softHyphen/>
        <w:t>pen</w:t>
      </w:r>
      <w:r>
        <w:softHyphen/>
        <w:t>sions</w:t>
      </w:r>
      <w:r>
        <w:softHyphen/>
        <w:t>verksamhet som tjänstepensionsföretag. För dessa föreningar gäller i</w:t>
      </w:r>
      <w:r w:rsidRPr="00E73674">
        <w:t xml:space="preserve"> fråga om skydd för en fusionerande förenings borgenärer </w:t>
      </w:r>
      <w:r w:rsidRPr="004025B0">
        <w:t>10</w:t>
      </w:r>
      <w:r>
        <w:t> </w:t>
      </w:r>
      <w:r w:rsidRPr="004025B0">
        <w:t>kap. 62–64</w:t>
      </w:r>
      <w:r>
        <w:t> </w:t>
      </w:r>
      <w:r w:rsidRPr="004025B0">
        <w:t xml:space="preserve">§§ </w:t>
      </w:r>
      <w:r>
        <w:t xml:space="preserve">den nya lagen </w:t>
      </w:r>
      <w:r w:rsidRPr="004025B0">
        <w:t>om tjänstepensionsföretag</w:t>
      </w:r>
      <w:r>
        <w:t xml:space="preserve">, i stället för </w:t>
      </w:r>
      <w:r w:rsidRPr="00E73674">
        <w:t>bestämmelserna i 23</w:t>
      </w:r>
      <w:r>
        <w:t> kap.</w:t>
      </w:r>
      <w:r w:rsidRPr="00E73674">
        <w:t xml:space="preserve"> 20 och 22–24</w:t>
      </w:r>
      <w:r>
        <w:t> §</w:t>
      </w:r>
      <w:r w:rsidRPr="00E73674">
        <w:t>§ aktiebolagslagen om tillstånd att verkställa en fusions</w:t>
      </w:r>
      <w:r w:rsidR="005A2770">
        <w:softHyphen/>
      </w:r>
      <w:r w:rsidRPr="00E73674">
        <w:t>plan</w:t>
      </w:r>
      <w:r>
        <w:t>.</w:t>
      </w:r>
    </w:p>
    <w:p w14:paraId="2E8509C0" w14:textId="77777777" w:rsidR="0034465A" w:rsidRDefault="0034465A" w:rsidP="0034465A">
      <w:pPr>
        <w:pStyle w:val="Rubrik4utannumrering"/>
      </w:pPr>
      <w:r>
        <w:t>8 §</w:t>
      </w:r>
    </w:p>
    <w:p w14:paraId="40D3D54E" w14:textId="77777777" w:rsidR="0034465A" w:rsidRDefault="0034465A" w:rsidP="0034465A">
      <w:pPr>
        <w:pStyle w:val="Brdtext"/>
      </w:pPr>
      <w:r>
        <w:t>Paragrafen innehåller bestämmelser om u</w:t>
      </w:r>
      <w:r w:rsidRPr="00810185">
        <w:t>tfärdande av intyg vid bildandet av ett europakooperativ genom fusion</w:t>
      </w:r>
      <w:r>
        <w:t>. Övervägandena finns i avsnitt 12.4.</w:t>
      </w:r>
    </w:p>
    <w:p w14:paraId="19AAE0EA" w14:textId="77777777" w:rsidR="0034465A" w:rsidRDefault="0034465A" w:rsidP="0034465A">
      <w:pPr>
        <w:pStyle w:val="Brdtextmedindrag"/>
      </w:pPr>
      <w:r>
        <w:lastRenderedPageBreak/>
        <w:t xml:space="preserve">I </w:t>
      </w:r>
      <w:r w:rsidRPr="00AF30A9">
        <w:rPr>
          <w:i/>
        </w:rPr>
        <w:t>första stycket</w:t>
      </w:r>
      <w:r>
        <w:t xml:space="preserve"> görs en språklig ändring.</w:t>
      </w:r>
    </w:p>
    <w:p w14:paraId="4B8320BD" w14:textId="216963F5" w:rsidR="0034465A" w:rsidRPr="00125A42" w:rsidRDefault="0034465A" w:rsidP="001C3D5F">
      <w:pPr>
        <w:pStyle w:val="Brdtextmedindrag"/>
      </w:pPr>
      <w:r>
        <w:t xml:space="preserve">I </w:t>
      </w:r>
      <w:r w:rsidRPr="00AF30A9">
        <w:rPr>
          <w:i/>
        </w:rPr>
        <w:t>andra stycket</w:t>
      </w:r>
      <w:r>
        <w:t xml:space="preserve"> tas den felaktiga hänvisningen till 13 kap. 34 och 35 §§ FRL bort så att hänvisningen endast avser beslut enligt 13 kap. 33 § FRL. Dessutom görs ett tillägg för bestämmelserna i den nya lagen om tjänste</w:t>
      </w:r>
      <w:r w:rsidR="005A2770">
        <w:softHyphen/>
      </w:r>
      <w:r>
        <w:t xml:space="preserve">pensionsföretag. </w:t>
      </w:r>
      <w:r w:rsidRPr="00810185">
        <w:t>När det gäller europakooperativ som driver försäkrings</w:t>
      </w:r>
      <w:r w:rsidR="005A2770">
        <w:softHyphen/>
      </w:r>
      <w:r w:rsidRPr="00810185">
        <w:t xml:space="preserve">rörelse ska Bolagsverket </w:t>
      </w:r>
      <w:r>
        <w:t xml:space="preserve">därmed </w:t>
      </w:r>
      <w:r w:rsidRPr="00810185">
        <w:t xml:space="preserve">utfärda intyget när </w:t>
      </w:r>
      <w:r>
        <w:t xml:space="preserve">ett </w:t>
      </w:r>
      <w:r w:rsidRPr="00810185">
        <w:t>beslut om tillstånd har meddelats enligt 10</w:t>
      </w:r>
      <w:r>
        <w:t> </w:t>
      </w:r>
      <w:r w:rsidRPr="00810185">
        <w:t>kap. 62</w:t>
      </w:r>
      <w:r>
        <w:t> </w:t>
      </w:r>
      <w:r w:rsidRPr="00810185">
        <w:t xml:space="preserve">§ </w:t>
      </w:r>
      <w:r>
        <w:t xml:space="preserve">den nya </w:t>
      </w:r>
      <w:r w:rsidRPr="00810185">
        <w:t>lagen om tjänstepensions</w:t>
      </w:r>
      <w:r w:rsidR="005A2770">
        <w:softHyphen/>
      </w:r>
      <w:r w:rsidRPr="00810185">
        <w:t>företag och beslutet har fått laga kraft.</w:t>
      </w:r>
      <w:r>
        <w:t xml:space="preserve"> Detta överens</w:t>
      </w:r>
      <w:r>
        <w:softHyphen/>
        <w:t xml:space="preserve">stämmer med det som gäller när ett beslut om tillstånd har meddelats enligt </w:t>
      </w:r>
      <w:r w:rsidRPr="00810185">
        <w:t>13</w:t>
      </w:r>
      <w:r>
        <w:t> kap. 33 </w:t>
      </w:r>
      <w:r w:rsidRPr="00810185">
        <w:t xml:space="preserve">§ </w:t>
      </w:r>
      <w:r>
        <w:t>FRL</w:t>
      </w:r>
      <w:r w:rsidRPr="00810185">
        <w:t xml:space="preserve"> och </w:t>
      </w:r>
      <w:r>
        <w:t xml:space="preserve">det </w:t>
      </w:r>
      <w:r w:rsidRPr="00810185">
        <w:t>be</w:t>
      </w:r>
      <w:r>
        <w:softHyphen/>
      </w:r>
      <w:r w:rsidRPr="00810185">
        <w:t xml:space="preserve">slutet har </w:t>
      </w:r>
      <w:r>
        <w:t>fått</w:t>
      </w:r>
      <w:r w:rsidRPr="00810185">
        <w:t xml:space="preserve"> laga kraft.</w:t>
      </w:r>
    </w:p>
    <w:p w14:paraId="008BC130" w14:textId="77777777" w:rsidR="0034465A" w:rsidRDefault="0034465A" w:rsidP="0034465A">
      <w:pPr>
        <w:pStyle w:val="Rubrik4utannumrering"/>
      </w:pPr>
      <w:r>
        <w:t>21 §</w:t>
      </w:r>
    </w:p>
    <w:p w14:paraId="0C7F0FB4" w14:textId="77777777" w:rsidR="0034465A" w:rsidRDefault="0034465A" w:rsidP="0034465A">
      <w:pPr>
        <w:pStyle w:val="Brdtext"/>
      </w:pPr>
      <w:r>
        <w:t>Paragrafen innehåller bestämmelser för d</w:t>
      </w:r>
      <w:r w:rsidRPr="00810185">
        <w:t>ualistiskt organiserade europa</w:t>
      </w:r>
      <w:r>
        <w:softHyphen/>
      </w:r>
      <w:r w:rsidRPr="00810185">
        <w:t>kooperativ</w:t>
      </w:r>
      <w:r>
        <w:t>.</w:t>
      </w:r>
      <w:r w:rsidRPr="00810185">
        <w:t xml:space="preserve"> </w:t>
      </w:r>
      <w:r>
        <w:t xml:space="preserve">Övervägandena finns i avsnitt 12.4. </w:t>
      </w:r>
    </w:p>
    <w:p w14:paraId="018A27E4" w14:textId="632C7F39" w:rsidR="0034465A" w:rsidRDefault="0034465A" w:rsidP="0034465A">
      <w:pPr>
        <w:pStyle w:val="Brdtextmedindrag"/>
      </w:pPr>
      <w:r>
        <w:t xml:space="preserve">I </w:t>
      </w:r>
      <w:r w:rsidRPr="006B6CE9">
        <w:rPr>
          <w:i/>
        </w:rPr>
        <w:t>femte stycket</w:t>
      </w:r>
      <w:r>
        <w:t xml:space="preserve"> görs ett tillägg för tjänstepensionsföretag. </w:t>
      </w:r>
      <w:r w:rsidRPr="008F4ADF">
        <w:t xml:space="preserve">För dualistiskt organiserade europakooperativ som driver </w:t>
      </w:r>
      <w:r>
        <w:t xml:space="preserve">tjänstepensionsverksamhet gäller även </w:t>
      </w:r>
      <w:r w:rsidRPr="008F4ADF">
        <w:t>2</w:t>
      </w:r>
      <w:r>
        <w:t> kap. 2 </w:t>
      </w:r>
      <w:r w:rsidRPr="008F4ADF">
        <w:t xml:space="preserve">§ </w:t>
      </w:r>
      <w:r>
        <w:t>den nya lagen</w:t>
      </w:r>
      <w:r w:rsidRPr="008F4ADF">
        <w:t xml:space="preserve"> om tjänstepensionsföretag.</w:t>
      </w:r>
      <w:r>
        <w:t xml:space="preserve"> I den paragrafen finns bestämmelser </w:t>
      </w:r>
      <w:r w:rsidRPr="00410381">
        <w:t xml:space="preserve">om </w:t>
      </w:r>
      <w:r>
        <w:t xml:space="preserve">att vissa särskilt angivna </w:t>
      </w:r>
      <w:r w:rsidRPr="00410381">
        <w:t>bestämmelser om</w:t>
      </w:r>
      <w:r w:rsidRPr="002F394C">
        <w:t xml:space="preserve"> </w:t>
      </w:r>
      <w:r w:rsidRPr="00410381">
        <w:t>styrelsen eller dess ledamöter</w:t>
      </w:r>
      <w:r>
        <w:t xml:space="preserve"> ska </w:t>
      </w:r>
      <w:r w:rsidRPr="00410381">
        <w:t>tillämpas på tillsynsorganet</w:t>
      </w:r>
      <w:r w:rsidRPr="002F394C">
        <w:t xml:space="preserve"> </w:t>
      </w:r>
      <w:r w:rsidRPr="00410381">
        <w:t>eller dess ledamöter</w:t>
      </w:r>
      <w:r>
        <w:t xml:space="preserve"> hos </w:t>
      </w:r>
      <w:r w:rsidRPr="00410381">
        <w:t xml:space="preserve">europabolag och europakooperativ som </w:t>
      </w:r>
      <w:r w:rsidRPr="002F394C">
        <w:t xml:space="preserve">driver </w:t>
      </w:r>
      <w:r>
        <w:t>tjänste</w:t>
      </w:r>
      <w:r w:rsidR="005A2770">
        <w:softHyphen/>
      </w:r>
      <w:r>
        <w:t>pen</w:t>
      </w:r>
      <w:r>
        <w:softHyphen/>
        <w:t>sionsverksamhet som tjänstepensionsföretag</w:t>
      </w:r>
      <w:r w:rsidRPr="00410381">
        <w:t xml:space="preserve"> och som har ett sådant förvaltningssystem som avses i artiklarna 39–42 i rådets förordning (EG) nr 2157/2001 av den 8 oktober 2001 om stadga för europabolag eller artiklarna 37–41 i rådets förordning (EG) nr 1435/2003</w:t>
      </w:r>
      <w:r w:rsidRPr="002F394C">
        <w:t xml:space="preserve"> </w:t>
      </w:r>
      <w:r w:rsidRPr="00410381">
        <w:t>av den 22 juli 2003 om stadga för europeiska kooperativa</w:t>
      </w:r>
      <w:r w:rsidRPr="002F394C">
        <w:t xml:space="preserve"> </w:t>
      </w:r>
      <w:r w:rsidRPr="00410381">
        <w:t>föreningar</w:t>
      </w:r>
      <w:r>
        <w:t>. Detta överensstämmer med det som hittills gällt för dualistiskt organiserade europakooperativ som driver försäkringsrörelse för vilka även 2 kap. 2 § FRL gäller.</w:t>
      </w:r>
    </w:p>
    <w:p w14:paraId="2C28F6FC" w14:textId="77777777" w:rsidR="0034465A" w:rsidRPr="00EB5FBF" w:rsidRDefault="0034465A" w:rsidP="00D01899">
      <w:pPr>
        <w:pStyle w:val="Rubrik2"/>
      </w:pPr>
      <w:bookmarkStart w:id="7555" w:name="_Toc8059947"/>
      <w:bookmarkStart w:id="7556" w:name="_Toc8061657"/>
      <w:bookmarkStart w:id="7557" w:name="_Toc8062189"/>
      <w:bookmarkStart w:id="7558" w:name="_Toc8064657"/>
      <w:bookmarkStart w:id="7559" w:name="_Toc8391334"/>
      <w:bookmarkStart w:id="7560" w:name="_Toc8391600"/>
      <w:bookmarkStart w:id="7561" w:name="_Toc8644805"/>
      <w:bookmarkStart w:id="7562" w:name="_Toc8645337"/>
      <w:bookmarkStart w:id="7563" w:name="_Toc8817818"/>
      <w:bookmarkStart w:id="7564" w:name="_Toc8818390"/>
      <w:bookmarkStart w:id="7565" w:name="_Toc8825759"/>
      <w:bookmarkStart w:id="7566" w:name="_Toc8831856"/>
      <w:bookmarkStart w:id="7567" w:name="_Toc8832765"/>
      <w:bookmarkStart w:id="7568" w:name="_Toc11153227"/>
      <w:bookmarkStart w:id="7569" w:name="_Toc11161148"/>
      <w:bookmarkStart w:id="7570" w:name="_Toc11167084"/>
      <w:bookmarkStart w:id="7571" w:name="_Toc11167620"/>
      <w:bookmarkStart w:id="7572" w:name="_Toc11169057"/>
      <w:bookmarkStart w:id="7573" w:name="_Toc11846010"/>
      <w:bookmarkStart w:id="7574" w:name="_Toc12611809"/>
      <w:bookmarkStart w:id="7575" w:name="_Toc12625076"/>
      <w:bookmarkStart w:id="7576" w:name="_Toc12627565"/>
      <w:bookmarkStart w:id="7577" w:name="_Toc12630455"/>
      <w:bookmarkStart w:id="7578" w:name="_Toc12632950"/>
      <w:bookmarkStart w:id="7579" w:name="_Toc17903022"/>
      <w:bookmarkStart w:id="7580" w:name="_Toc518396784"/>
      <w:bookmarkStart w:id="7581" w:name="_Toc518401095"/>
      <w:bookmarkStart w:id="7582" w:name="_Toc518401812"/>
      <w:bookmarkStart w:id="7583" w:name="_Toc518402051"/>
      <w:bookmarkStart w:id="7584" w:name="_Toc518463205"/>
      <w:bookmarkStart w:id="7585" w:name="_Toc518462901"/>
      <w:bookmarkStart w:id="7586" w:name="_Toc518463857"/>
      <w:bookmarkStart w:id="7587" w:name="_Toc518464232"/>
      <w:bookmarkStart w:id="7588" w:name="_Toc518464471"/>
      <w:bookmarkStart w:id="7589" w:name="_Toc518472910"/>
      <w:r w:rsidRPr="00EB5FBF">
        <w:t>Förslaget till lag om ändring i lagen (2007:528) om värdepappersmarknaden</w:t>
      </w:r>
      <w:bookmarkEnd w:id="7555"/>
      <w:bookmarkEnd w:id="7556"/>
      <w:bookmarkEnd w:id="7557"/>
      <w:bookmarkEnd w:id="7558"/>
      <w:bookmarkEnd w:id="7559"/>
      <w:bookmarkEnd w:id="7560"/>
      <w:bookmarkEnd w:id="7561"/>
      <w:bookmarkEnd w:id="7562"/>
      <w:bookmarkEnd w:id="7563"/>
      <w:bookmarkEnd w:id="7564"/>
      <w:bookmarkEnd w:id="7565"/>
      <w:bookmarkEnd w:id="7566"/>
      <w:bookmarkEnd w:id="7567"/>
      <w:bookmarkEnd w:id="7568"/>
      <w:bookmarkEnd w:id="7569"/>
      <w:bookmarkEnd w:id="7570"/>
      <w:bookmarkEnd w:id="7571"/>
      <w:bookmarkEnd w:id="7572"/>
      <w:bookmarkEnd w:id="7573"/>
      <w:bookmarkEnd w:id="7574"/>
      <w:bookmarkEnd w:id="7575"/>
      <w:bookmarkEnd w:id="7576"/>
      <w:bookmarkEnd w:id="7577"/>
      <w:bookmarkEnd w:id="7578"/>
      <w:bookmarkEnd w:id="7579"/>
    </w:p>
    <w:p w14:paraId="3A97F6A1" w14:textId="77777777" w:rsidR="0034465A" w:rsidRDefault="0034465A" w:rsidP="0034465A">
      <w:pPr>
        <w:pStyle w:val="Rubrik4utannumrering"/>
        <w:spacing w:before="0"/>
      </w:pPr>
      <w:r>
        <w:t>2 kap. 5 §</w:t>
      </w:r>
    </w:p>
    <w:p w14:paraId="72DD5A59" w14:textId="1B972E01" w:rsidR="0034465A" w:rsidRDefault="0034465A" w:rsidP="0034465A">
      <w:pPr>
        <w:pStyle w:val="Brdtext"/>
      </w:pPr>
      <w:r>
        <w:t>Paragrafen innehåller bestämmelser om att det i vissa fall inte krävs till</w:t>
      </w:r>
      <w:r w:rsidR="005A2770">
        <w:softHyphen/>
      </w:r>
      <w:r>
        <w:t xml:space="preserve">stånd för att driva värdepappersrörelse. </w:t>
      </w:r>
      <w:r w:rsidRPr="005F6CF4">
        <w:t>Överväg</w:t>
      </w:r>
      <w:r>
        <w:softHyphen/>
      </w:r>
      <w:r w:rsidRPr="005F6CF4">
        <w:t>andena</w:t>
      </w:r>
      <w:r w:rsidRPr="00656D35">
        <w:t xml:space="preserve"> finns i avsnitt </w:t>
      </w:r>
      <w:r>
        <w:t>15</w:t>
      </w:r>
      <w:r w:rsidRPr="00656D35">
        <w:t>.</w:t>
      </w:r>
      <w:r>
        <w:t>6</w:t>
      </w:r>
      <w:r w:rsidRPr="00656D35">
        <w:t>.</w:t>
      </w:r>
    </w:p>
    <w:p w14:paraId="30DFFCB2" w14:textId="77777777" w:rsidR="0034465A" w:rsidRPr="000C738A" w:rsidRDefault="0034465A" w:rsidP="0034465A">
      <w:pPr>
        <w:pStyle w:val="Brdtextmedindrag"/>
        <w:rPr>
          <w:i/>
        </w:rPr>
      </w:pPr>
      <w:r w:rsidRPr="000C738A">
        <w:t xml:space="preserve">I </w:t>
      </w:r>
      <w:r>
        <w:rPr>
          <w:i/>
        </w:rPr>
        <w:t>första stycket 4</w:t>
      </w:r>
      <w:r>
        <w:t xml:space="preserve"> görs ett tillägg för tjänstepensionsföretag. Det innebär att ett </w:t>
      </w:r>
      <w:r w:rsidRPr="00EC3955">
        <w:t xml:space="preserve">tjänstepensionsföretag med tillstånd enligt </w:t>
      </w:r>
      <w:r>
        <w:t xml:space="preserve">den nya </w:t>
      </w:r>
      <w:r w:rsidRPr="00EC3955">
        <w:t>lagen om tjänste</w:t>
      </w:r>
      <w:r>
        <w:softHyphen/>
        <w:t>pensionsföretag, på samma sätt som hittills gällt för bl.a. försäkrings</w:t>
      </w:r>
      <w:r>
        <w:softHyphen/>
        <w:t xml:space="preserve">företag, inte behöver tillstånd för att driva </w:t>
      </w:r>
      <w:r w:rsidRPr="00EC3955">
        <w:t>värdepappersrörelse</w:t>
      </w:r>
      <w:r>
        <w:t>.</w:t>
      </w:r>
    </w:p>
    <w:p w14:paraId="1BEE15F4" w14:textId="77777777" w:rsidR="0034465A" w:rsidRDefault="0034465A" w:rsidP="0034465A">
      <w:pPr>
        <w:pStyle w:val="Rubrik4utannumrering"/>
      </w:pPr>
      <w:r w:rsidRPr="00656D35">
        <w:t>16</w:t>
      </w:r>
      <w:r>
        <w:t> </w:t>
      </w:r>
      <w:r w:rsidRPr="00D92205">
        <w:t>kap</w:t>
      </w:r>
      <w:r>
        <w:t>.</w:t>
      </w:r>
      <w:r w:rsidRPr="00656D35">
        <w:t xml:space="preserve"> 4</w:t>
      </w:r>
      <w:r>
        <w:t> §</w:t>
      </w:r>
    </w:p>
    <w:p w14:paraId="17CCEA97" w14:textId="77777777" w:rsidR="0034465A" w:rsidRDefault="0034465A" w:rsidP="0034465A">
      <w:pPr>
        <w:pStyle w:val="Brdtext"/>
      </w:pPr>
      <w:r>
        <w:t>Paragrafen innehåller bestämmelser om å</w:t>
      </w:r>
      <w:r w:rsidRPr="0005735A">
        <w:t>rs- och koncernredovisning</w:t>
      </w:r>
      <w:r>
        <w:t>.</w:t>
      </w:r>
      <w:r w:rsidRPr="00AE2C21">
        <w:rPr>
          <w:spacing w:val="-2"/>
        </w:rPr>
        <w:t xml:space="preserve"> </w:t>
      </w:r>
      <w:r>
        <w:rPr>
          <w:spacing w:val="-2"/>
        </w:rPr>
        <w:t>Övervägandena finns i avsnitt 15.6.</w:t>
      </w:r>
    </w:p>
    <w:p w14:paraId="2B505822" w14:textId="3D19AA03" w:rsidR="0034465A" w:rsidRPr="0005735A" w:rsidRDefault="0034465A" w:rsidP="0034465A">
      <w:pPr>
        <w:pStyle w:val="Brdtextmedindrag"/>
      </w:pPr>
      <w:r>
        <w:t xml:space="preserve">I </w:t>
      </w:r>
      <w:r w:rsidRPr="000C738A">
        <w:rPr>
          <w:i/>
        </w:rPr>
        <w:t>andra stycket</w:t>
      </w:r>
      <w:r>
        <w:t xml:space="preserve"> görs ett tillägg för bestämmelserna i den nya lagen om tjänstepensionsföretag. Detta eftersom bestämmelser om revision även finns i </w:t>
      </w:r>
      <w:r w:rsidRPr="00F23E9C">
        <w:t>14</w:t>
      </w:r>
      <w:r>
        <w:t> </w:t>
      </w:r>
      <w:r w:rsidRPr="00F23E9C">
        <w:t>kap. 9</w:t>
      </w:r>
      <w:r>
        <w:t> </w:t>
      </w:r>
      <w:r w:rsidRPr="00F23E9C">
        <w:t xml:space="preserve">§ </w:t>
      </w:r>
      <w:r>
        <w:t xml:space="preserve">den nya </w:t>
      </w:r>
      <w:r w:rsidRPr="00F23E9C">
        <w:t>lagen om tjänstepensionsföretag.</w:t>
      </w:r>
      <w:r>
        <w:t xml:space="preserve"> Övriga ändringar i paragrafen är redaktionella.</w:t>
      </w:r>
    </w:p>
    <w:p w14:paraId="4451C972" w14:textId="77777777" w:rsidR="0034465A" w:rsidRDefault="0034465A" w:rsidP="00D01899">
      <w:pPr>
        <w:pStyle w:val="Rubrik2"/>
      </w:pPr>
      <w:bookmarkStart w:id="7590" w:name="_Toc8059948"/>
      <w:bookmarkStart w:id="7591" w:name="_Toc8061658"/>
      <w:bookmarkStart w:id="7592" w:name="_Toc8062190"/>
      <w:bookmarkStart w:id="7593" w:name="_Toc8064658"/>
      <w:bookmarkStart w:id="7594" w:name="_Toc8391335"/>
      <w:bookmarkStart w:id="7595" w:name="_Toc8391601"/>
      <w:bookmarkStart w:id="7596" w:name="_Toc8644806"/>
      <w:bookmarkStart w:id="7597" w:name="_Toc8645338"/>
      <w:bookmarkStart w:id="7598" w:name="_Toc8817819"/>
      <w:bookmarkStart w:id="7599" w:name="_Toc8818391"/>
      <w:bookmarkStart w:id="7600" w:name="_Toc8825760"/>
      <w:bookmarkStart w:id="7601" w:name="_Toc8831857"/>
      <w:bookmarkStart w:id="7602" w:name="_Toc8832766"/>
      <w:bookmarkStart w:id="7603" w:name="_Toc11153228"/>
      <w:bookmarkStart w:id="7604" w:name="_Toc11161149"/>
      <w:bookmarkStart w:id="7605" w:name="_Toc11167085"/>
      <w:bookmarkStart w:id="7606" w:name="_Toc11167621"/>
      <w:bookmarkStart w:id="7607" w:name="_Toc11169058"/>
      <w:bookmarkStart w:id="7608" w:name="_Toc11846011"/>
      <w:bookmarkStart w:id="7609" w:name="_Toc12611810"/>
      <w:bookmarkStart w:id="7610" w:name="_Toc12625077"/>
      <w:bookmarkStart w:id="7611" w:name="_Toc12627566"/>
      <w:bookmarkStart w:id="7612" w:name="_Toc12630456"/>
      <w:bookmarkStart w:id="7613" w:name="_Toc12632951"/>
      <w:bookmarkStart w:id="7614" w:name="_Toc17903023"/>
      <w:r w:rsidRPr="00D01899">
        <w:lastRenderedPageBreak/>
        <w:t>Förslaget</w:t>
      </w:r>
      <w:r>
        <w:t xml:space="preserve"> till lag om ändring i offentlighets- och sekretesslagen (2009:400)</w:t>
      </w:r>
      <w:bookmarkEnd w:id="7580"/>
      <w:bookmarkEnd w:id="7581"/>
      <w:bookmarkEnd w:id="7582"/>
      <w:bookmarkEnd w:id="7583"/>
      <w:bookmarkEnd w:id="7584"/>
      <w:bookmarkEnd w:id="7585"/>
      <w:bookmarkEnd w:id="7586"/>
      <w:bookmarkEnd w:id="7587"/>
      <w:bookmarkEnd w:id="7588"/>
      <w:bookmarkEnd w:id="7589"/>
      <w:bookmarkEnd w:id="7590"/>
      <w:bookmarkEnd w:id="7591"/>
      <w:bookmarkEnd w:id="7592"/>
      <w:bookmarkEnd w:id="7593"/>
      <w:bookmarkEnd w:id="7594"/>
      <w:bookmarkEnd w:id="7595"/>
      <w:bookmarkEnd w:id="7596"/>
      <w:bookmarkEnd w:id="7597"/>
      <w:bookmarkEnd w:id="7598"/>
      <w:bookmarkEnd w:id="7599"/>
      <w:bookmarkEnd w:id="7600"/>
      <w:bookmarkEnd w:id="7601"/>
      <w:bookmarkEnd w:id="7602"/>
      <w:bookmarkEnd w:id="7603"/>
      <w:bookmarkEnd w:id="7604"/>
      <w:bookmarkEnd w:id="7605"/>
      <w:bookmarkEnd w:id="7606"/>
      <w:bookmarkEnd w:id="7607"/>
      <w:bookmarkEnd w:id="7608"/>
      <w:bookmarkEnd w:id="7609"/>
      <w:bookmarkEnd w:id="7610"/>
      <w:bookmarkEnd w:id="7611"/>
      <w:bookmarkEnd w:id="7612"/>
      <w:bookmarkEnd w:id="7613"/>
      <w:bookmarkEnd w:id="7614"/>
    </w:p>
    <w:p w14:paraId="10AA03FE" w14:textId="77777777" w:rsidR="0034465A" w:rsidRDefault="0034465A" w:rsidP="0034465A">
      <w:pPr>
        <w:pStyle w:val="Rubrik4utannumrering"/>
        <w:spacing w:before="0"/>
      </w:pPr>
      <w:r>
        <w:t>30 kap. 5 §</w:t>
      </w:r>
    </w:p>
    <w:p w14:paraId="6567D820" w14:textId="77777777" w:rsidR="0034465A" w:rsidRDefault="0034465A" w:rsidP="0034465A">
      <w:pPr>
        <w:pStyle w:val="Brdtext"/>
      </w:pPr>
      <w:r>
        <w:t>Paragrafen innehåller bestämmelser om sekretess för uppgift om en enskilds personliga eller ekonomiska förhållanden i ett ärende hos en statlig myndighet om innehav av aktier eller andelar. Övervägandena finns i avsnitt 15.1.</w:t>
      </w:r>
    </w:p>
    <w:p w14:paraId="5BDB2DF2" w14:textId="77777777" w:rsidR="0034465A" w:rsidRDefault="0034465A" w:rsidP="0034465A">
      <w:pPr>
        <w:pStyle w:val="Brdtextmedindrag"/>
      </w:pPr>
      <w:r>
        <w:t xml:space="preserve">I </w:t>
      </w:r>
      <w:r>
        <w:rPr>
          <w:i/>
        </w:rPr>
        <w:t>första stycket 1</w:t>
      </w:r>
      <w:r>
        <w:t xml:space="preserve"> görs ett tillägg för tjänstepensionsaktiebolag. Sekretess gäller därmed för uppgift om en enskilds personliga eller ekonomiska förhållanden, om det kan antas att den enskilde lider skada eller men om uppgiften röjs och uppgiften förekommer i ett ärende hos en statlig myndighet om innehav av </w:t>
      </w:r>
      <w:r w:rsidRPr="00F23E9C">
        <w:t>aktier i tjänstepensionsaktiebolag</w:t>
      </w:r>
      <w:r>
        <w:t>. Sekretessen i ärenden om ägarprövning i ett tjänstepensionsaktiebolag är därmed densamma som vid motsvarande prövning i ett försäkrings</w:t>
      </w:r>
      <w:r>
        <w:softHyphen/>
        <w:t>aktie</w:t>
      </w:r>
      <w:r>
        <w:softHyphen/>
        <w:t>bolag.</w:t>
      </w:r>
    </w:p>
    <w:p w14:paraId="027E9374" w14:textId="77777777" w:rsidR="0034465A" w:rsidRDefault="0034465A" w:rsidP="00D01899">
      <w:pPr>
        <w:pStyle w:val="Rubrik2"/>
      </w:pPr>
      <w:bookmarkStart w:id="7615" w:name="_Toc518396785"/>
      <w:bookmarkStart w:id="7616" w:name="_Toc518401096"/>
      <w:bookmarkStart w:id="7617" w:name="_Toc518401813"/>
      <w:bookmarkStart w:id="7618" w:name="_Toc518402052"/>
      <w:bookmarkStart w:id="7619" w:name="_Toc518463206"/>
      <w:bookmarkStart w:id="7620" w:name="_Toc518462902"/>
      <w:bookmarkStart w:id="7621" w:name="_Toc518463858"/>
      <w:bookmarkStart w:id="7622" w:name="_Toc518464233"/>
      <w:bookmarkStart w:id="7623" w:name="_Toc518464472"/>
      <w:bookmarkStart w:id="7624" w:name="_Toc518472911"/>
      <w:bookmarkStart w:id="7625" w:name="_Toc8059949"/>
      <w:bookmarkStart w:id="7626" w:name="_Toc8061659"/>
      <w:bookmarkStart w:id="7627" w:name="_Toc8062191"/>
      <w:bookmarkStart w:id="7628" w:name="_Toc8064659"/>
      <w:bookmarkStart w:id="7629" w:name="_Toc8391336"/>
      <w:bookmarkStart w:id="7630" w:name="_Toc8391602"/>
      <w:bookmarkStart w:id="7631" w:name="_Toc8644807"/>
      <w:bookmarkStart w:id="7632" w:name="_Toc8645339"/>
      <w:bookmarkStart w:id="7633" w:name="_Toc8817820"/>
      <w:bookmarkStart w:id="7634" w:name="_Toc8818392"/>
      <w:bookmarkStart w:id="7635" w:name="_Toc8825761"/>
      <w:bookmarkStart w:id="7636" w:name="_Toc8831858"/>
      <w:bookmarkStart w:id="7637" w:name="_Toc8832767"/>
      <w:bookmarkStart w:id="7638" w:name="_Toc11153229"/>
      <w:bookmarkStart w:id="7639" w:name="_Toc11161150"/>
      <w:bookmarkStart w:id="7640" w:name="_Toc11167086"/>
      <w:bookmarkStart w:id="7641" w:name="_Toc11167622"/>
      <w:bookmarkStart w:id="7642" w:name="_Toc11169059"/>
      <w:bookmarkStart w:id="7643" w:name="_Toc11846012"/>
      <w:bookmarkStart w:id="7644" w:name="_Toc12611811"/>
      <w:bookmarkStart w:id="7645" w:name="_Toc12625078"/>
      <w:bookmarkStart w:id="7646" w:name="_Toc12627567"/>
      <w:bookmarkStart w:id="7647" w:name="_Toc12630457"/>
      <w:bookmarkStart w:id="7648" w:name="_Toc12632952"/>
      <w:bookmarkStart w:id="7649" w:name="_Toc17903024"/>
      <w:r w:rsidRPr="00DD0FDC">
        <w:t>Förslaget</w:t>
      </w:r>
      <w:r>
        <w:t xml:space="preserve"> till </w:t>
      </w:r>
      <w:r w:rsidRPr="00D01899">
        <w:t>lag</w:t>
      </w:r>
      <w:r>
        <w:t xml:space="preserve"> om ändring i lagen (2010:751) om betaltjänster</w:t>
      </w:r>
      <w:bookmarkEnd w:id="7615"/>
      <w:bookmarkEnd w:id="7616"/>
      <w:bookmarkEnd w:id="7617"/>
      <w:bookmarkEnd w:id="7618"/>
      <w:bookmarkEnd w:id="7619"/>
      <w:bookmarkEnd w:id="7620"/>
      <w:bookmarkEnd w:id="7621"/>
      <w:bookmarkEnd w:id="7622"/>
      <w:bookmarkEnd w:id="7623"/>
      <w:bookmarkEnd w:id="7624"/>
      <w:bookmarkEnd w:id="7625"/>
      <w:bookmarkEnd w:id="7626"/>
      <w:bookmarkEnd w:id="7627"/>
      <w:bookmarkEnd w:id="7628"/>
      <w:bookmarkEnd w:id="7629"/>
      <w:bookmarkEnd w:id="7630"/>
      <w:bookmarkEnd w:id="7631"/>
      <w:bookmarkEnd w:id="7632"/>
      <w:bookmarkEnd w:id="7633"/>
      <w:bookmarkEnd w:id="7634"/>
      <w:bookmarkEnd w:id="7635"/>
      <w:bookmarkEnd w:id="7636"/>
      <w:bookmarkEnd w:id="7637"/>
      <w:bookmarkEnd w:id="7638"/>
      <w:bookmarkEnd w:id="7639"/>
      <w:bookmarkEnd w:id="7640"/>
      <w:bookmarkEnd w:id="7641"/>
      <w:bookmarkEnd w:id="7642"/>
      <w:bookmarkEnd w:id="7643"/>
      <w:bookmarkEnd w:id="7644"/>
      <w:bookmarkEnd w:id="7645"/>
      <w:bookmarkEnd w:id="7646"/>
      <w:bookmarkEnd w:id="7647"/>
      <w:bookmarkEnd w:id="7648"/>
      <w:bookmarkEnd w:id="7649"/>
    </w:p>
    <w:p w14:paraId="4CEB8A41" w14:textId="77777777" w:rsidR="0034465A" w:rsidRDefault="0034465A" w:rsidP="0034465A">
      <w:pPr>
        <w:pStyle w:val="Rubrik4utannumrering"/>
        <w:spacing w:before="0"/>
      </w:pPr>
      <w:r>
        <w:t>3 kap. 2 §</w:t>
      </w:r>
    </w:p>
    <w:p w14:paraId="0323B38A" w14:textId="77777777" w:rsidR="0034465A" w:rsidRDefault="0034465A" w:rsidP="0034465A">
      <w:pPr>
        <w:pStyle w:val="Brdtext"/>
      </w:pPr>
      <w:r>
        <w:t xml:space="preserve">I paragrafen finns bestämmelser om kapitalkrav. </w:t>
      </w:r>
      <w:r>
        <w:rPr>
          <w:spacing w:val="-2"/>
        </w:rPr>
        <w:t>Övervägandena finns i avsnitt 15.6.</w:t>
      </w:r>
    </w:p>
    <w:p w14:paraId="0BAB6A09" w14:textId="77777777" w:rsidR="0034465A" w:rsidRPr="00656D35" w:rsidRDefault="0034465A" w:rsidP="0034465A">
      <w:pPr>
        <w:pStyle w:val="Brdtextmedindrag"/>
      </w:pPr>
      <w:r>
        <w:t xml:space="preserve">I </w:t>
      </w:r>
      <w:r>
        <w:rPr>
          <w:i/>
        </w:rPr>
        <w:t xml:space="preserve">tredje stycket </w:t>
      </w:r>
      <w:r>
        <w:t>görs ett tillägg för betalningsinstitut som tillhör samma grupp som ett tjänstepensionsföretag. Det innebär att e</w:t>
      </w:r>
      <w:r w:rsidRPr="00721FC4">
        <w:t>tt betalnings</w:t>
      </w:r>
      <w:r>
        <w:softHyphen/>
      </w:r>
      <w:r w:rsidRPr="00721FC4">
        <w:t>institut som tillhör samma grupp som ett tjänstepensionsföretag vid beräkning</w:t>
      </w:r>
      <w:r>
        <w:t>en</w:t>
      </w:r>
      <w:r w:rsidRPr="00721FC4">
        <w:t xml:space="preserve"> av kapitalbasen inte får ta med sådana poster som ingår i beräkningen av </w:t>
      </w:r>
      <w:r>
        <w:t>tjänstepensionsföretagets</w:t>
      </w:r>
      <w:r w:rsidRPr="00721FC4">
        <w:t xml:space="preserve"> kapitalbas</w:t>
      </w:r>
      <w:r>
        <w:t>. Detta överens</w:t>
      </w:r>
      <w:r>
        <w:softHyphen/>
        <w:t>stämmer med det som hittills har gällt om ett försäkringsföretag har ingått i en sådan grupp.</w:t>
      </w:r>
    </w:p>
    <w:p w14:paraId="4A0F97E3" w14:textId="77777777" w:rsidR="0034465A" w:rsidRPr="00656D35" w:rsidRDefault="0034465A" w:rsidP="00D01899">
      <w:pPr>
        <w:pStyle w:val="Rubrik2"/>
      </w:pPr>
      <w:bookmarkStart w:id="7650" w:name="_Toc518396786"/>
      <w:bookmarkStart w:id="7651" w:name="_Toc518401097"/>
      <w:bookmarkStart w:id="7652" w:name="_Toc518401814"/>
      <w:bookmarkStart w:id="7653" w:name="_Toc518402053"/>
      <w:bookmarkStart w:id="7654" w:name="_Toc518463207"/>
      <w:bookmarkStart w:id="7655" w:name="_Toc518462903"/>
      <w:bookmarkStart w:id="7656" w:name="_Toc518463859"/>
      <w:bookmarkStart w:id="7657" w:name="_Toc518464234"/>
      <w:bookmarkStart w:id="7658" w:name="_Toc518464473"/>
      <w:bookmarkStart w:id="7659" w:name="_Toc518472912"/>
      <w:bookmarkStart w:id="7660" w:name="_Toc8059950"/>
      <w:bookmarkStart w:id="7661" w:name="_Toc8061660"/>
      <w:bookmarkStart w:id="7662" w:name="_Toc8062192"/>
      <w:bookmarkStart w:id="7663" w:name="_Toc8064660"/>
      <w:bookmarkStart w:id="7664" w:name="_Toc8391337"/>
      <w:bookmarkStart w:id="7665" w:name="_Toc8391603"/>
      <w:bookmarkStart w:id="7666" w:name="_Toc8644808"/>
      <w:bookmarkStart w:id="7667" w:name="_Toc8645340"/>
      <w:bookmarkStart w:id="7668" w:name="_Toc8817821"/>
      <w:bookmarkStart w:id="7669" w:name="_Toc8818393"/>
      <w:bookmarkStart w:id="7670" w:name="_Toc8825762"/>
      <w:bookmarkStart w:id="7671" w:name="_Toc8831859"/>
      <w:bookmarkStart w:id="7672" w:name="_Toc8832768"/>
      <w:bookmarkStart w:id="7673" w:name="_Toc11153230"/>
      <w:bookmarkStart w:id="7674" w:name="_Toc11161151"/>
      <w:bookmarkStart w:id="7675" w:name="_Toc11167087"/>
      <w:bookmarkStart w:id="7676" w:name="_Toc11167623"/>
      <w:bookmarkStart w:id="7677" w:name="_Toc11169060"/>
      <w:bookmarkStart w:id="7678" w:name="_Toc11846013"/>
      <w:bookmarkStart w:id="7679" w:name="_Toc12611812"/>
      <w:bookmarkStart w:id="7680" w:name="_Toc12625079"/>
      <w:bookmarkStart w:id="7681" w:name="_Toc12627568"/>
      <w:bookmarkStart w:id="7682" w:name="_Toc12630458"/>
      <w:bookmarkStart w:id="7683" w:name="_Toc12632953"/>
      <w:bookmarkStart w:id="7684" w:name="_Toc17903025"/>
      <w:r w:rsidRPr="00656D35">
        <w:t xml:space="preserve">Förslaget till lag om ändring i </w:t>
      </w:r>
      <w:bookmarkStart w:id="7685" w:name="_Hlk514858685"/>
      <w:r w:rsidRPr="00D01899">
        <w:t>delgivningslagen</w:t>
      </w:r>
      <w:r w:rsidRPr="00656D35">
        <w:t xml:space="preserve"> (2010:1932)</w:t>
      </w:r>
      <w:bookmarkEnd w:id="7650"/>
      <w:bookmarkEnd w:id="7651"/>
      <w:bookmarkEnd w:id="7652"/>
      <w:bookmarkEnd w:id="7653"/>
      <w:bookmarkEnd w:id="7654"/>
      <w:bookmarkEnd w:id="7655"/>
      <w:bookmarkEnd w:id="7656"/>
      <w:bookmarkEnd w:id="7657"/>
      <w:bookmarkEnd w:id="7658"/>
      <w:bookmarkEnd w:id="7659"/>
      <w:bookmarkEnd w:id="7660"/>
      <w:bookmarkEnd w:id="7661"/>
      <w:bookmarkEnd w:id="7662"/>
      <w:bookmarkEnd w:id="7663"/>
      <w:bookmarkEnd w:id="7664"/>
      <w:bookmarkEnd w:id="7665"/>
      <w:bookmarkEnd w:id="7666"/>
      <w:bookmarkEnd w:id="7667"/>
      <w:bookmarkEnd w:id="7668"/>
      <w:bookmarkEnd w:id="7669"/>
      <w:bookmarkEnd w:id="7670"/>
      <w:bookmarkEnd w:id="7671"/>
      <w:bookmarkEnd w:id="7672"/>
      <w:bookmarkEnd w:id="7673"/>
      <w:bookmarkEnd w:id="7674"/>
      <w:bookmarkEnd w:id="7675"/>
      <w:bookmarkEnd w:id="7676"/>
      <w:bookmarkEnd w:id="7677"/>
      <w:bookmarkEnd w:id="7678"/>
      <w:bookmarkEnd w:id="7679"/>
      <w:bookmarkEnd w:id="7680"/>
      <w:bookmarkEnd w:id="7681"/>
      <w:bookmarkEnd w:id="7682"/>
      <w:bookmarkEnd w:id="7683"/>
      <w:bookmarkEnd w:id="7684"/>
      <w:bookmarkEnd w:id="7685"/>
    </w:p>
    <w:p w14:paraId="5342CE46" w14:textId="77777777" w:rsidR="0034465A" w:rsidRPr="00656D35" w:rsidRDefault="0034465A" w:rsidP="0034465A">
      <w:pPr>
        <w:pStyle w:val="Rubrik4utannumrering"/>
        <w:spacing w:before="0"/>
      </w:pPr>
      <w:r w:rsidRPr="00656D35">
        <w:t>29</w:t>
      </w:r>
      <w:r>
        <w:t> §</w:t>
      </w:r>
    </w:p>
    <w:p w14:paraId="44F036C9" w14:textId="77777777" w:rsidR="0034465A" w:rsidRDefault="0034465A" w:rsidP="0034465A">
      <w:pPr>
        <w:pStyle w:val="Brdtext"/>
      </w:pPr>
      <w:r w:rsidRPr="00656D35">
        <w:t xml:space="preserve">I paragrafen anges </w:t>
      </w:r>
      <w:r>
        <w:t>när</w:t>
      </w:r>
      <w:r w:rsidRPr="00656D35">
        <w:t xml:space="preserve"> särskild delgivning med juridisk person får användas. </w:t>
      </w:r>
      <w:r>
        <w:rPr>
          <w:spacing w:val="-2"/>
        </w:rPr>
        <w:t>Övervägandena finns i avsnitt 15.6.</w:t>
      </w:r>
    </w:p>
    <w:p w14:paraId="4E729150" w14:textId="58FE51DE" w:rsidR="0034465A" w:rsidRPr="00911EAA" w:rsidRDefault="0034465A" w:rsidP="0034465A">
      <w:pPr>
        <w:pStyle w:val="Brdtextmedindrag"/>
      </w:pPr>
      <w:r>
        <w:t xml:space="preserve">I </w:t>
      </w:r>
      <w:r>
        <w:rPr>
          <w:i/>
        </w:rPr>
        <w:t>punkt </w:t>
      </w:r>
      <w:r w:rsidRPr="00041FF7">
        <w:rPr>
          <w:i/>
        </w:rPr>
        <w:t>5</w:t>
      </w:r>
      <w:r w:rsidRPr="00656D35">
        <w:t xml:space="preserve"> </w:t>
      </w:r>
      <w:r>
        <w:t xml:space="preserve">görs ett tillägg för tjänstepensionsaktiebolag och ömsesidiga tjänstepensionsbolag. Det </w:t>
      </w:r>
      <w:r w:rsidRPr="00656D35">
        <w:t xml:space="preserve">innebär att </w:t>
      </w:r>
      <w:r>
        <w:t>särskild delgivning med juridisk person får användas av en myndighet om ett försök till vanlig delgivning eller förenklad delgivning har misslyckats i samma delgiv</w:t>
      </w:r>
      <w:r>
        <w:softHyphen/>
        <w:t xml:space="preserve">ningsärende eller ett sådant delgivningsförsök bedöms som utsiktslöst vid delgivning med </w:t>
      </w:r>
      <w:r w:rsidRPr="00721FC4">
        <w:t>tjänstepensionsaktiebolag och ömsesidiga tjänstepen</w:t>
      </w:r>
      <w:r>
        <w:softHyphen/>
      </w:r>
      <w:r w:rsidRPr="00721FC4">
        <w:t>sionsbolag som är registrerade i försäkringsregistret</w:t>
      </w:r>
      <w:r>
        <w:t xml:space="preserve">. </w:t>
      </w:r>
      <w:r w:rsidRPr="00656D35">
        <w:t>Att sådana bolag ska vara registrerade i försäkringsregistret framgår av 1</w:t>
      </w:r>
      <w:r>
        <w:t>4 kap.</w:t>
      </w:r>
      <w:r w:rsidRPr="00656D35">
        <w:t xml:space="preserve"> </w:t>
      </w:r>
      <w:r>
        <w:t>2 §</w:t>
      </w:r>
      <w:r w:rsidRPr="00656D35">
        <w:t xml:space="preserve"> </w:t>
      </w:r>
      <w:r>
        <w:t>den nya</w:t>
      </w:r>
      <w:r w:rsidRPr="00656D35">
        <w:t xml:space="preserve"> lagen om </w:t>
      </w:r>
      <w:r>
        <w:t>tjänste</w:t>
      </w:r>
      <w:r>
        <w:softHyphen/>
        <w:t>pensionsföretag. Detta motsvarar det som hittills gällt för försäkrings</w:t>
      </w:r>
      <w:r>
        <w:softHyphen/>
        <w:t>aktiebolag och ömse</w:t>
      </w:r>
      <w:r w:rsidRPr="00721FC4">
        <w:t>sidiga försäkringsbolag</w:t>
      </w:r>
      <w:r>
        <w:t xml:space="preserve"> som är registre</w:t>
      </w:r>
      <w:r>
        <w:softHyphen/>
        <w:t>rade i försäkringsregistret.</w:t>
      </w:r>
    </w:p>
    <w:p w14:paraId="1C3D912B" w14:textId="77777777" w:rsidR="0034465A" w:rsidRDefault="0034465A" w:rsidP="00D01899">
      <w:pPr>
        <w:pStyle w:val="Rubrik2"/>
      </w:pPr>
      <w:bookmarkStart w:id="7686" w:name="_Toc518396787"/>
      <w:bookmarkStart w:id="7687" w:name="_Toc518401098"/>
      <w:bookmarkStart w:id="7688" w:name="_Toc518401815"/>
      <w:bookmarkStart w:id="7689" w:name="_Toc518402054"/>
      <w:bookmarkStart w:id="7690" w:name="_Toc518463208"/>
      <w:bookmarkStart w:id="7691" w:name="_Toc518462904"/>
      <w:bookmarkStart w:id="7692" w:name="_Toc518463860"/>
      <w:bookmarkStart w:id="7693" w:name="_Toc518464235"/>
      <w:bookmarkStart w:id="7694" w:name="_Toc518464474"/>
      <w:bookmarkStart w:id="7695" w:name="_Toc518472913"/>
      <w:bookmarkStart w:id="7696" w:name="_Toc8059951"/>
      <w:bookmarkStart w:id="7697" w:name="_Toc8061661"/>
      <w:bookmarkStart w:id="7698" w:name="_Toc8062193"/>
      <w:bookmarkStart w:id="7699" w:name="_Toc8064661"/>
      <w:bookmarkStart w:id="7700" w:name="_Toc8391338"/>
      <w:bookmarkStart w:id="7701" w:name="_Toc8391604"/>
      <w:bookmarkStart w:id="7702" w:name="_Toc8644809"/>
      <w:bookmarkStart w:id="7703" w:name="_Toc8645341"/>
      <w:bookmarkStart w:id="7704" w:name="_Toc8817822"/>
      <w:bookmarkStart w:id="7705" w:name="_Toc8818394"/>
      <w:bookmarkStart w:id="7706" w:name="_Toc8825763"/>
      <w:bookmarkStart w:id="7707" w:name="_Toc8831860"/>
      <w:bookmarkStart w:id="7708" w:name="_Toc8832769"/>
      <w:bookmarkStart w:id="7709" w:name="_Toc11153231"/>
      <w:bookmarkStart w:id="7710" w:name="_Toc11161152"/>
      <w:bookmarkStart w:id="7711" w:name="_Toc11167088"/>
      <w:bookmarkStart w:id="7712" w:name="_Toc11167624"/>
      <w:bookmarkStart w:id="7713" w:name="_Toc11169061"/>
      <w:bookmarkStart w:id="7714" w:name="_Toc11846014"/>
      <w:bookmarkStart w:id="7715" w:name="_Toc12611813"/>
      <w:bookmarkStart w:id="7716" w:name="_Toc12625080"/>
      <w:bookmarkStart w:id="7717" w:name="_Toc12627569"/>
      <w:bookmarkStart w:id="7718" w:name="_Toc12630459"/>
      <w:bookmarkStart w:id="7719" w:name="_Toc12632954"/>
      <w:bookmarkStart w:id="7720" w:name="_Toc17903026"/>
      <w:r>
        <w:lastRenderedPageBreak/>
        <w:t xml:space="preserve">Förslaget </w:t>
      </w:r>
      <w:r w:rsidRPr="00D01899">
        <w:t>till</w:t>
      </w:r>
      <w:r>
        <w:t xml:space="preserve"> lag om ändring i försäkringsrörelselagen (2010:2043)</w:t>
      </w:r>
      <w:bookmarkEnd w:id="7686"/>
      <w:bookmarkEnd w:id="7687"/>
      <w:bookmarkEnd w:id="7688"/>
      <w:bookmarkEnd w:id="7689"/>
      <w:bookmarkEnd w:id="7690"/>
      <w:bookmarkEnd w:id="7691"/>
      <w:bookmarkEnd w:id="7692"/>
      <w:bookmarkEnd w:id="7693"/>
      <w:bookmarkEnd w:id="7694"/>
      <w:bookmarkEnd w:id="7695"/>
      <w:bookmarkEnd w:id="7696"/>
      <w:bookmarkEnd w:id="7697"/>
      <w:bookmarkEnd w:id="7698"/>
      <w:bookmarkEnd w:id="7699"/>
      <w:bookmarkEnd w:id="7700"/>
      <w:bookmarkEnd w:id="7701"/>
      <w:bookmarkEnd w:id="7702"/>
      <w:bookmarkEnd w:id="7703"/>
      <w:bookmarkEnd w:id="7704"/>
      <w:bookmarkEnd w:id="7705"/>
      <w:bookmarkEnd w:id="7706"/>
      <w:bookmarkEnd w:id="7707"/>
      <w:bookmarkEnd w:id="7708"/>
      <w:bookmarkEnd w:id="7709"/>
      <w:bookmarkEnd w:id="7710"/>
      <w:bookmarkEnd w:id="7711"/>
      <w:bookmarkEnd w:id="7712"/>
      <w:bookmarkEnd w:id="7713"/>
      <w:bookmarkEnd w:id="7714"/>
      <w:bookmarkEnd w:id="7715"/>
      <w:bookmarkEnd w:id="7716"/>
      <w:bookmarkEnd w:id="7717"/>
      <w:bookmarkEnd w:id="7718"/>
      <w:bookmarkEnd w:id="7719"/>
      <w:bookmarkEnd w:id="7720"/>
    </w:p>
    <w:p w14:paraId="00F6CFB4" w14:textId="77777777" w:rsidR="0034465A" w:rsidRDefault="0034465A" w:rsidP="0034465A">
      <w:pPr>
        <w:pStyle w:val="Rubrik4utannumrering"/>
        <w:spacing w:before="0"/>
      </w:pPr>
      <w:r>
        <w:t>1 kap. 9 §</w:t>
      </w:r>
    </w:p>
    <w:p w14:paraId="178ADEE5" w14:textId="77777777" w:rsidR="0034465A" w:rsidRDefault="0034465A" w:rsidP="0034465A">
      <w:pPr>
        <w:pStyle w:val="Brdtext"/>
      </w:pPr>
      <w:r>
        <w:t>Paragrafen innehåller en definition av begreppet återförsäkring. Överväg</w:t>
      </w:r>
      <w:r>
        <w:softHyphen/>
        <w:t>andena finns i avsnitt 15.2.</w:t>
      </w:r>
    </w:p>
    <w:p w14:paraId="4595BB01" w14:textId="77777777" w:rsidR="0034465A" w:rsidRDefault="0034465A" w:rsidP="0034465A">
      <w:pPr>
        <w:pStyle w:val="Brdtextmedindrag"/>
      </w:pPr>
      <w:r>
        <w:t xml:space="preserve">I paragrafen görs ett tillägg för tjänstepensionsföretag. Det innebär att återförsäkring även kan utgöras av verksamhet som består i att överta risker som överlåts av ett tjänstepensionsföretag. Ändringen genomför </w:t>
      </w:r>
      <w:r w:rsidRPr="00D10D83">
        <w:t>artikel 63.1 i andra tjänste</w:t>
      </w:r>
      <w:r w:rsidRPr="00D10D83">
        <w:softHyphen/>
        <w:t>pensionsdirektivet om ändring av Solvens II-direktivets</w:t>
      </w:r>
      <w:r>
        <w:t xml:space="preserve"> definition av återförsäkring (artikel 13.7). En definition av tjänstepensionsföretag finns i 1 kap. 12 §.</w:t>
      </w:r>
    </w:p>
    <w:p w14:paraId="1C33E31B" w14:textId="77777777" w:rsidR="0034465A" w:rsidRDefault="0034465A" w:rsidP="0034465A">
      <w:pPr>
        <w:pStyle w:val="Rubrik4utannumrering"/>
      </w:pPr>
      <w:r>
        <w:t>1 kap. 12 §</w:t>
      </w:r>
    </w:p>
    <w:p w14:paraId="0D9C346A" w14:textId="77777777" w:rsidR="0034465A" w:rsidRDefault="0034465A" w:rsidP="0034465A">
      <w:pPr>
        <w:pStyle w:val="Brdtext"/>
      </w:pPr>
      <w:r>
        <w:t>Paragrafen innehåller definitioner av ett antal begrepp som förekommer i lagen.</w:t>
      </w:r>
    </w:p>
    <w:p w14:paraId="3C93836D" w14:textId="77777777" w:rsidR="0034465A" w:rsidRPr="0082387D" w:rsidRDefault="0034465A" w:rsidP="0034465A">
      <w:pPr>
        <w:pStyle w:val="Brdtextmedindrag"/>
      </w:pPr>
      <w:r>
        <w:t xml:space="preserve">I </w:t>
      </w:r>
      <w:r>
        <w:rPr>
          <w:i/>
        </w:rPr>
        <w:t>punkt 13</w:t>
      </w:r>
      <w:r>
        <w:t xml:space="preserve">, som är ny, införs en definition av tjänstepensionsföretag. Ett </w:t>
      </w:r>
      <w:r w:rsidRPr="00DE0288">
        <w:t>tjänstepensionsföretag</w:t>
      </w:r>
      <w:r>
        <w:t xml:space="preserve"> är</w:t>
      </w:r>
      <w:r w:rsidRPr="00DE0288">
        <w:t xml:space="preserve"> ett företag som har tillstånd att driva tjänstepen</w:t>
      </w:r>
      <w:r>
        <w:softHyphen/>
      </w:r>
      <w:r w:rsidRPr="00DE0288">
        <w:t xml:space="preserve">sionsverksamhet enligt </w:t>
      </w:r>
      <w:r>
        <w:t xml:space="preserve">den nya </w:t>
      </w:r>
      <w:r w:rsidRPr="00DE0288">
        <w:t>lagen om tjänstepensionsföretag.</w:t>
      </w:r>
      <w:r>
        <w:t xml:space="preserve"> Begreppet har bl.a. betydelse för definitionen av återförsäkring i 1 kap. 9 § och bestämmelserna om överlåtelse av försäkringsbestånd i 14 kap.</w:t>
      </w:r>
    </w:p>
    <w:p w14:paraId="0225B9EE" w14:textId="77777777" w:rsidR="0034465A" w:rsidRDefault="0034465A" w:rsidP="0034465A">
      <w:pPr>
        <w:pStyle w:val="Brdtextmedindrag"/>
      </w:pPr>
      <w:r>
        <w:t>Övriga ändringar är redaktionella.</w:t>
      </w:r>
    </w:p>
    <w:p w14:paraId="7C5A7DF4" w14:textId="77777777" w:rsidR="0034465A" w:rsidRPr="00EB5FBF" w:rsidRDefault="0034465A" w:rsidP="0034465A">
      <w:pPr>
        <w:pStyle w:val="Rubrik4utannumrering"/>
      </w:pPr>
      <w:r w:rsidRPr="00EB5FBF">
        <w:t>2 kap. 1 §</w:t>
      </w:r>
    </w:p>
    <w:p w14:paraId="369EF713" w14:textId="77777777" w:rsidR="0034465A" w:rsidRDefault="0034465A" w:rsidP="0034465A">
      <w:pPr>
        <w:pStyle w:val="Brdtext"/>
      </w:pPr>
      <w:r>
        <w:t>Paragrafen innehåller bestämmelser om krav på tillstånd för att driva försäkringsrörelse.</w:t>
      </w:r>
      <w:r w:rsidRPr="00836A47">
        <w:t xml:space="preserve"> </w:t>
      </w:r>
      <w:r>
        <w:t>Övervägandena finns i avsnitt 6.3.</w:t>
      </w:r>
    </w:p>
    <w:p w14:paraId="0B796102" w14:textId="77777777" w:rsidR="0034465A" w:rsidRPr="00FF7B0E" w:rsidRDefault="0034465A" w:rsidP="001C3D5F">
      <w:pPr>
        <w:pStyle w:val="Brdtextmedindrag"/>
      </w:pPr>
      <w:r>
        <w:t>I paragrafen görs ett tillägg för de nya associationsformerna för tjänstepensionsföretag. Det innebär att tjänstepensionsföretag, dvs. företag som har tillstånd att driva tjänstepen</w:t>
      </w:r>
      <w:r>
        <w:softHyphen/>
        <w:t>sionsverksamhet enligt lagen om tjänstepensionsföretag, får ansöka om tillstånd att driva försäkringsrörelse enligt denna lag. Tjänstepensions</w:t>
      </w:r>
      <w:r>
        <w:softHyphen/>
        <w:t>aktiebolag anges inte uttryckligen i paragrafen. I egenskap av aktiebolag har de dock möjlighet att, på samma sätt som ett aktiebolag utan tillstånd att driva någon finansiell verksamhet, ansöka om tillstånd att driva försäk</w:t>
      </w:r>
      <w:r>
        <w:softHyphen/>
        <w:t>ringsrörelse och därigenom bli ett försäkrings</w:t>
      </w:r>
      <w:r>
        <w:softHyphen/>
        <w:t>aktiebolag. Däremot anges ömsesidiga tjänstepensions</w:t>
      </w:r>
      <w:r>
        <w:softHyphen/>
        <w:t>bolag och tjänste</w:t>
      </w:r>
      <w:r>
        <w:softHyphen/>
        <w:t>pensionsföreningar i parag</w:t>
      </w:r>
      <w:r>
        <w:softHyphen/>
        <w:t>rafen, eftersom sådana företag uppstår till följd av ett tillstånd att driva försäkringsrörelse enligt lagen om tjänste</w:t>
      </w:r>
      <w:r>
        <w:softHyphen/>
        <w:t>pensionsföretag (se författningskommentaren till 2 kap. 1 § den lagen). Att ett tjänstepensions</w:t>
      </w:r>
      <w:r>
        <w:softHyphen/>
        <w:t>företag får tillstånd att driva försäkrings</w:t>
      </w:r>
      <w:r>
        <w:softHyphen/>
        <w:t>rörelse enligt lagen innebär inte att företaget får någon ny associations</w:t>
      </w:r>
      <w:r>
        <w:softHyphen/>
        <w:t>rättslig form. Företaget blir inte heller någon annan juridisk person. Det betyder att ett tjänste</w:t>
      </w:r>
      <w:r>
        <w:softHyphen/>
        <w:t>pensionsaktiebolag som får tillstånd att driva verksamhet enligt lagen gör det som försäkrings</w:t>
      </w:r>
      <w:r>
        <w:softHyphen/>
        <w:t>aktiebolag, ett ömse</w:t>
      </w:r>
      <w:r>
        <w:softHyphen/>
        <w:t>sidigt tjänstepensions</w:t>
      </w:r>
      <w:r>
        <w:softHyphen/>
        <w:t>bolag gör det som ett ömsesidigt försäkringsbolag och en tjänstepensions</w:t>
      </w:r>
      <w:r>
        <w:softHyphen/>
        <w:t>förening gör det som en försäk</w:t>
      </w:r>
      <w:r>
        <w:softHyphen/>
        <w:t>ringsförening. Enligt 15 kap. 11 § 7 lagen om tjänste</w:t>
      </w:r>
      <w:r>
        <w:softHyphen/>
        <w:t>pensionsföretag ska ett tillstånd att driva rörelse enligt den lagen återkallas om ett tjänste</w:t>
      </w:r>
      <w:r>
        <w:softHyphen/>
        <w:t>pensionsföretag får tillstånd att driva försäkrings</w:t>
      </w:r>
      <w:r>
        <w:softHyphen/>
        <w:t xml:space="preserve">rörelse enligt denna lag. </w:t>
      </w:r>
    </w:p>
    <w:p w14:paraId="4A8B39AE" w14:textId="77777777" w:rsidR="0034465A" w:rsidRDefault="0034465A" w:rsidP="00D01899">
      <w:pPr>
        <w:pStyle w:val="Rubrik4utannumrering"/>
        <w:spacing w:before="120"/>
      </w:pPr>
      <w:r>
        <w:lastRenderedPageBreak/>
        <w:t>2 kap. 2 §</w:t>
      </w:r>
    </w:p>
    <w:p w14:paraId="5A30ABA4" w14:textId="77777777" w:rsidR="0034465A" w:rsidRDefault="0034465A" w:rsidP="0034465A">
      <w:pPr>
        <w:pStyle w:val="Brdtext"/>
      </w:pPr>
      <w:r>
        <w:t xml:space="preserve">Paragrafen innehåller bestämmelser om </w:t>
      </w:r>
      <w:r w:rsidRPr="00A8410A">
        <w:t>europabolag och europa</w:t>
      </w:r>
      <w:r>
        <w:softHyphen/>
      </w:r>
      <w:r w:rsidRPr="00A8410A">
        <w:t>kooperativ</w:t>
      </w:r>
      <w:r>
        <w:t xml:space="preserve">. </w:t>
      </w:r>
    </w:p>
    <w:p w14:paraId="18358DD8" w14:textId="2F9793BB" w:rsidR="0034465A" w:rsidRDefault="00645601" w:rsidP="0034465A">
      <w:pPr>
        <w:pStyle w:val="Brdtextmedindrag"/>
      </w:pPr>
      <w:r>
        <w:t>Paragrafen</w:t>
      </w:r>
      <w:r w:rsidR="0034465A">
        <w:t xml:space="preserve"> ändras på så sätt att den felaktiga hänvisningen till </w:t>
      </w:r>
      <w:r w:rsidR="0034465A" w:rsidRPr="00A8410A">
        <w:t>2</w:t>
      </w:r>
      <w:r w:rsidR="0034465A">
        <w:t> kap.</w:t>
      </w:r>
      <w:r w:rsidR="0034465A" w:rsidRPr="00A8410A">
        <w:t xml:space="preserve"> 4</w:t>
      </w:r>
      <w:r w:rsidR="0034465A">
        <w:t> § </w:t>
      </w:r>
      <w:r w:rsidR="0034465A" w:rsidRPr="00A8410A">
        <w:t xml:space="preserve">4 </w:t>
      </w:r>
      <w:r w:rsidR="0034465A">
        <w:t xml:space="preserve">i stället ska gälla till </w:t>
      </w:r>
      <w:r w:rsidR="0034465A" w:rsidRPr="00A8410A">
        <w:t>2</w:t>
      </w:r>
      <w:r w:rsidR="0034465A">
        <w:t> </w:t>
      </w:r>
      <w:r w:rsidR="0034465A" w:rsidRPr="00E603EA">
        <w:t>kap. 4 § första stycket</w:t>
      </w:r>
      <w:r w:rsidR="0034465A">
        <w:t> </w:t>
      </w:r>
      <w:r w:rsidR="0034465A" w:rsidRPr="00A8410A">
        <w:t>4</w:t>
      </w:r>
      <w:r w:rsidR="0034465A">
        <w:t xml:space="preserve">. </w:t>
      </w:r>
    </w:p>
    <w:p w14:paraId="598F5416" w14:textId="77777777" w:rsidR="0034465A" w:rsidRDefault="0034465A" w:rsidP="0034465A">
      <w:pPr>
        <w:pStyle w:val="Brdtextmedindrag"/>
      </w:pPr>
      <w:r>
        <w:t xml:space="preserve">Paragrafen ändras även på så sätt att hänvisningen till 13 kap. 13 § tas bort eftersom den bestämmelsen har upphävts, jfr SFS 2016:121. </w:t>
      </w:r>
    </w:p>
    <w:p w14:paraId="6A99A7CE" w14:textId="77777777" w:rsidR="0034465A" w:rsidRDefault="0034465A" w:rsidP="0034465A">
      <w:pPr>
        <w:pStyle w:val="Rubrik4utannumrering"/>
      </w:pPr>
      <w:r>
        <w:t>2 kap. 4 a §</w:t>
      </w:r>
    </w:p>
    <w:p w14:paraId="23C7858B" w14:textId="77777777" w:rsidR="0034465A" w:rsidRDefault="0034465A" w:rsidP="0034465A">
      <w:pPr>
        <w:pStyle w:val="Brdtext"/>
      </w:pPr>
      <w:r w:rsidRPr="00661E49">
        <w:t>I paragrafen</w:t>
      </w:r>
      <w:r>
        <w:t>, som är ny,</w:t>
      </w:r>
      <w:r w:rsidRPr="00661E49">
        <w:t xml:space="preserve"> anges </w:t>
      </w:r>
      <w:r>
        <w:t>förutsättningarna för omvandling för ett tjänste</w:t>
      </w:r>
      <w:r>
        <w:softHyphen/>
        <w:t>pension</w:t>
      </w:r>
      <w:r w:rsidRPr="00661E49">
        <w:t>saktiebolag</w:t>
      </w:r>
      <w:r>
        <w:t>, ett ömsesidigt tjänstepensionsbolag och en tjänstepen</w:t>
      </w:r>
      <w:r>
        <w:softHyphen/>
        <w:t>sionsförening. Kraven motsvarar dem som ställs för att försäk</w:t>
      </w:r>
      <w:r>
        <w:softHyphen/>
        <w:t>ringsföretag ska få tillstånd att omvandlas till tjänstepensionsföretag.</w:t>
      </w:r>
      <w:r w:rsidRPr="00A07452">
        <w:t xml:space="preserve"> </w:t>
      </w:r>
      <w:r>
        <w:t>Övervägandena finns i avsnitt 6.4.</w:t>
      </w:r>
    </w:p>
    <w:p w14:paraId="385AFB11" w14:textId="77777777" w:rsidR="0034465A" w:rsidRDefault="0034465A" w:rsidP="001C3D5F">
      <w:pPr>
        <w:pStyle w:val="Brdtextmedindrag"/>
      </w:pPr>
      <w:r>
        <w:t xml:space="preserve">För samtliga företag gäller enligt </w:t>
      </w:r>
      <w:r>
        <w:rPr>
          <w:i/>
        </w:rPr>
        <w:t>punkt 1</w:t>
      </w:r>
      <w:r>
        <w:t xml:space="preserve"> som en första förutsättning för tillstånd att förutsättningarna enligt 4 § är uppfyllda. </w:t>
      </w:r>
    </w:p>
    <w:p w14:paraId="155E7F4A" w14:textId="6890A893" w:rsidR="0034465A" w:rsidRDefault="0034465A" w:rsidP="001C3D5F">
      <w:pPr>
        <w:pStyle w:val="Brdtextmedindrag"/>
      </w:pPr>
      <w:r>
        <w:t xml:space="preserve">Enligt </w:t>
      </w:r>
      <w:r>
        <w:rPr>
          <w:i/>
        </w:rPr>
        <w:t>punkt </w:t>
      </w:r>
      <w:r w:rsidRPr="00671388">
        <w:rPr>
          <w:i/>
        </w:rPr>
        <w:t>2</w:t>
      </w:r>
      <w:r w:rsidRPr="003B58D9">
        <w:t xml:space="preserve"> gäller vidare som förutsättning för tillstånd till omvand</w:t>
      </w:r>
      <w:r w:rsidR="00EC540C">
        <w:softHyphen/>
      </w:r>
      <w:r w:rsidRPr="003B58D9">
        <w:t>ling att</w:t>
      </w:r>
      <w:r w:rsidRPr="00671388">
        <w:t xml:space="preserve"> </w:t>
      </w:r>
      <w:r>
        <w:t>den rätt som tillkommer försäkringstagarna, de försäkrade och andra ersättningsberättigade på grund av försäk</w:t>
      </w:r>
      <w:r>
        <w:softHyphen/>
        <w:t>ringar inte försämras. När det gäller denna bedömning</w:t>
      </w:r>
      <w:r w:rsidR="00EC540C">
        <w:t>,</w:t>
      </w:r>
      <w:r>
        <w:t xml:space="preserve"> se även författningskommentaren till 2 kap. 5 § lagen om tjänstepensionsföretag.</w:t>
      </w:r>
    </w:p>
    <w:p w14:paraId="6545F1A1" w14:textId="77777777" w:rsidR="0034465A" w:rsidRDefault="0034465A" w:rsidP="0034465A">
      <w:pPr>
        <w:pStyle w:val="Brdtextmedindrag"/>
      </w:pPr>
      <w:r>
        <w:t xml:space="preserve">Enligt </w:t>
      </w:r>
      <w:r>
        <w:rPr>
          <w:i/>
        </w:rPr>
        <w:t xml:space="preserve">punkt 3 a </w:t>
      </w:r>
      <w:r>
        <w:t>krävs för ett tjänstepensionsaktiebolag, att ansökan om tillstånd har godkänts genom ett bolagsstämmobeslut som har biträtts av aktieägare med minst två tredjedelar av såväl de avgivna rösterna som de aktier som är företrädda på stämman.</w:t>
      </w:r>
    </w:p>
    <w:p w14:paraId="47538CB9" w14:textId="77777777" w:rsidR="0034465A" w:rsidRDefault="0034465A" w:rsidP="0034465A">
      <w:pPr>
        <w:pStyle w:val="Brdtextmedindrag"/>
      </w:pPr>
      <w:r>
        <w:t xml:space="preserve">Enligt </w:t>
      </w:r>
      <w:r>
        <w:rPr>
          <w:i/>
        </w:rPr>
        <w:t xml:space="preserve">punkt 3 b </w:t>
      </w:r>
      <w:r>
        <w:t>krävs för ett ömsesidigt tjänstepensionsbolag, att ansökan om tillstånd har godkänts genom ett bolagsstämmobeslut som har biträtts av minst två tredjedelar av de röstande.</w:t>
      </w:r>
    </w:p>
    <w:p w14:paraId="6B4A69E0" w14:textId="77777777" w:rsidR="0034465A" w:rsidRDefault="0034465A" w:rsidP="0034465A">
      <w:pPr>
        <w:pStyle w:val="Brdtextmedindrag"/>
      </w:pPr>
      <w:r>
        <w:t xml:space="preserve">Enligt </w:t>
      </w:r>
      <w:r>
        <w:rPr>
          <w:i/>
        </w:rPr>
        <w:t xml:space="preserve">punkt 3 c </w:t>
      </w:r>
      <w:r>
        <w:t>krävs för en tjänstepensionsförening att ansökan om tillstånd har godkänts genom ett föreningsstämmobeslut som har biträtts av minst två tredjedelar av de röstande.</w:t>
      </w:r>
    </w:p>
    <w:p w14:paraId="20CC99F5" w14:textId="7B50DAFD" w:rsidR="0034465A" w:rsidRDefault="0034465A" w:rsidP="0034465A">
      <w:pPr>
        <w:pStyle w:val="Brdtextmedindrag"/>
      </w:pPr>
      <w:r>
        <w:t>Omvandling enligt den</w:t>
      </w:r>
      <w:r w:rsidR="00645601">
        <w:t>na</w:t>
      </w:r>
      <w:r>
        <w:t xml:space="preserve"> paragraf innebär inte att företaget i fråga ska anses vara en ny juridisk person.</w:t>
      </w:r>
    </w:p>
    <w:p w14:paraId="643B0EEA" w14:textId="77777777" w:rsidR="0034465A" w:rsidRDefault="0034465A" w:rsidP="0034465A">
      <w:pPr>
        <w:pStyle w:val="Brdtextmedindrag"/>
      </w:pPr>
      <w:r>
        <w:t>Prövning av att förutsättningarna för tillstånd är uppfyllda ska göras av Finansinspektionen.</w:t>
      </w:r>
    </w:p>
    <w:p w14:paraId="48B808B7" w14:textId="77777777" w:rsidR="0034465A" w:rsidRDefault="0034465A" w:rsidP="0034465A">
      <w:pPr>
        <w:pStyle w:val="Rubrik4utannumrering"/>
      </w:pPr>
      <w:r>
        <w:t>11 kap. 45 §</w:t>
      </w:r>
    </w:p>
    <w:p w14:paraId="573328EC" w14:textId="77777777" w:rsidR="0034465A" w:rsidRDefault="0034465A" w:rsidP="0034465A">
      <w:pPr>
        <w:pStyle w:val="Brdtext"/>
      </w:pPr>
      <w:r>
        <w:t xml:space="preserve">Paragrafen innehåller bestämmelser om tvångslikvidation på grund av Bolagsverkets beslut. Övervägandena finns i </w:t>
      </w:r>
      <w:r w:rsidRPr="00FA7CB3">
        <w:t xml:space="preserve">avsnitt </w:t>
      </w:r>
      <w:r>
        <w:t>12.1</w:t>
      </w:r>
      <w:r w:rsidRPr="00FA7CB3">
        <w:t>.</w:t>
      </w:r>
    </w:p>
    <w:p w14:paraId="60B5DAC5" w14:textId="77777777" w:rsidR="0034465A" w:rsidRDefault="0034465A" w:rsidP="0034465A">
      <w:pPr>
        <w:pStyle w:val="Brdtextmedindrag"/>
      </w:pPr>
      <w:r>
        <w:t xml:space="preserve">I </w:t>
      </w:r>
      <w:r w:rsidRPr="000C738A">
        <w:rPr>
          <w:i/>
        </w:rPr>
        <w:t>första stycket</w:t>
      </w:r>
      <w:r>
        <w:rPr>
          <w:i/>
        </w:rPr>
        <w:t> </w:t>
      </w:r>
      <w:r w:rsidRPr="000C738A">
        <w:rPr>
          <w:i/>
        </w:rPr>
        <w:t>2</w:t>
      </w:r>
      <w:r>
        <w:t xml:space="preserve"> görs ett tillägg med anledning av bestämmelserna i den nya lagen om tjänstepensionsföretag. Det innebär att det införs ytterligare ett undantag från tvångs</w:t>
      </w:r>
      <w:r>
        <w:softHyphen/>
        <w:t>likvidation</w:t>
      </w:r>
      <w:r w:rsidRPr="006F1DC7">
        <w:t>,</w:t>
      </w:r>
      <w:r>
        <w:t xml:space="preserve"> nämligen när ett tillstånd att driva försäkrings</w:t>
      </w:r>
      <w:r>
        <w:softHyphen/>
        <w:t>rörelse har återkallats och bolaget i stället har fått ett tillstånd att driva tjänstepensionsverksamhet enligt lagen om tjänstepensions</w:t>
      </w:r>
      <w:r>
        <w:softHyphen/>
        <w:t>företag. Genom undantaget säkerställs att bolag som omvandlas från försäk</w:t>
      </w:r>
      <w:r>
        <w:softHyphen/>
        <w:t>ringsaktiebolag till tjänstepensionsaktiebolag inte tvångslikvideras när deras tillstånd återkallas enligt 18 kap.</w:t>
      </w:r>
      <w:r w:rsidRPr="00FA7CB3">
        <w:t xml:space="preserve"> </w:t>
      </w:r>
      <w:r w:rsidRPr="000811CE">
        <w:t>1</w:t>
      </w:r>
      <w:r>
        <w:t xml:space="preserve">2 § 6. </w:t>
      </w:r>
    </w:p>
    <w:p w14:paraId="3B96AD21" w14:textId="3C24E825" w:rsidR="0034465A" w:rsidRPr="00E4227B" w:rsidRDefault="0034465A" w:rsidP="0034465A">
      <w:pPr>
        <w:pStyle w:val="Brdtextmedindrag"/>
      </w:pPr>
      <w:r>
        <w:t xml:space="preserve">Även i </w:t>
      </w:r>
      <w:r>
        <w:rPr>
          <w:i/>
        </w:rPr>
        <w:t>tredje</w:t>
      </w:r>
      <w:r w:rsidRPr="000C738A">
        <w:rPr>
          <w:i/>
        </w:rPr>
        <w:t xml:space="preserve"> stycket</w:t>
      </w:r>
      <w:r>
        <w:t xml:space="preserve"> görs ett tillägg med anledning av bestämmelserna i den nya lagen om tjänstepensionsföretag. Bestämmelserna i </w:t>
      </w:r>
      <w:r w:rsidRPr="00391644">
        <w:t>25</w:t>
      </w:r>
      <w:r>
        <w:t> kap.</w:t>
      </w:r>
      <w:r w:rsidRPr="00391644">
        <w:t xml:space="preserve"> 24</w:t>
      </w:r>
      <w:r>
        <w:t> §</w:t>
      </w:r>
      <w:r w:rsidRPr="00391644">
        <w:t xml:space="preserve"> </w:t>
      </w:r>
      <w:r w:rsidRPr="00391644">
        <w:lastRenderedPageBreak/>
        <w:t>aktiebolags</w:t>
      </w:r>
      <w:r>
        <w:softHyphen/>
      </w:r>
      <w:r w:rsidRPr="00391644">
        <w:t xml:space="preserve">lagen </w:t>
      </w:r>
      <w:r>
        <w:t xml:space="preserve">ska därmed </w:t>
      </w:r>
      <w:r w:rsidRPr="00391644">
        <w:t>inte tillämpas</w:t>
      </w:r>
      <w:r>
        <w:t xml:space="preserve"> i</w:t>
      </w:r>
      <w:r w:rsidRPr="00391644">
        <w:t xml:space="preserve"> ärenden </w:t>
      </w:r>
      <w:r w:rsidRPr="00E4227B">
        <w:t>om likvidation av försäk</w:t>
      </w:r>
      <w:r>
        <w:softHyphen/>
      </w:r>
      <w:r w:rsidRPr="00E4227B">
        <w:t>ringsaktiebolag vars tillstånd att driva försäkringsrörelse har åter</w:t>
      </w:r>
      <w:r w:rsidR="0026755C">
        <w:softHyphen/>
      </w:r>
      <w:r w:rsidRPr="00E4227B">
        <w:t xml:space="preserve">kallats utan att bolaget i stället har fått ett tillstånd att driva </w:t>
      </w:r>
      <w:r w:rsidRPr="000C738A">
        <w:t>tjänste</w:t>
      </w:r>
      <w:r w:rsidR="0026755C">
        <w:softHyphen/>
      </w:r>
      <w:r w:rsidRPr="000C738A">
        <w:t>pensions</w:t>
      </w:r>
      <w:r>
        <w:softHyphen/>
      </w:r>
      <w:r w:rsidRPr="000C738A">
        <w:t>verksamhet enligt lagen om tjänstepensionsföretag</w:t>
      </w:r>
      <w:r w:rsidRPr="00E4227B">
        <w:t xml:space="preserve"> </w:t>
      </w:r>
      <w:r w:rsidRPr="000C738A">
        <w:t>eller</w:t>
      </w:r>
      <w:r>
        <w:t>, som hittills gällt,</w:t>
      </w:r>
      <w:r w:rsidRPr="000C738A">
        <w:t xml:space="preserve"> </w:t>
      </w:r>
      <w:r w:rsidRPr="00E4227B">
        <w:t>någon annan tillståndspliktig finansiell rörelse</w:t>
      </w:r>
      <w:r>
        <w:t>.</w:t>
      </w:r>
      <w:r w:rsidRPr="00E4227B">
        <w:t xml:space="preserve"> </w:t>
      </w:r>
    </w:p>
    <w:p w14:paraId="1E7CA49B" w14:textId="77777777" w:rsidR="0034465A" w:rsidRPr="00F5214D" w:rsidRDefault="0034465A" w:rsidP="0034465A">
      <w:pPr>
        <w:pStyle w:val="Rubrik4utannumrering"/>
      </w:pPr>
      <w:r w:rsidRPr="00F5214D">
        <w:t>12 kap. 74 §</w:t>
      </w:r>
    </w:p>
    <w:p w14:paraId="2EC38B14" w14:textId="77777777" w:rsidR="0034465A" w:rsidRDefault="0034465A" w:rsidP="00A268B2">
      <w:pPr>
        <w:pStyle w:val="Brdtextmedindrag"/>
        <w:ind w:firstLine="0"/>
      </w:pPr>
      <w:r>
        <w:t>Paragrafen innehåller bestämmelser om tvångslikvidation. Paragrafen</w:t>
      </w:r>
      <w:r w:rsidRPr="003B58D9">
        <w:t xml:space="preserve"> har utformats </w:t>
      </w:r>
      <w:r>
        <w:t xml:space="preserve">efter </w:t>
      </w:r>
      <w:r w:rsidRPr="003B58D9">
        <w:t xml:space="preserve">synpunkter från </w:t>
      </w:r>
      <w:r w:rsidRPr="003B58D9">
        <w:rPr>
          <w:i/>
        </w:rPr>
        <w:t>Lagrådet</w:t>
      </w:r>
      <w:r>
        <w:rPr>
          <w:i/>
        </w:rPr>
        <w:t>.</w:t>
      </w:r>
      <w:r>
        <w:t xml:space="preserve"> Överväg</w:t>
      </w:r>
      <w:r>
        <w:softHyphen/>
        <w:t xml:space="preserve">andena finns </w:t>
      </w:r>
      <w:r w:rsidRPr="00FA7CB3">
        <w:t xml:space="preserve">i avsnitt </w:t>
      </w:r>
      <w:r>
        <w:t>12</w:t>
      </w:r>
      <w:r w:rsidRPr="000811CE">
        <w:t>.</w:t>
      </w:r>
      <w:r>
        <w:t>2</w:t>
      </w:r>
      <w:r w:rsidRPr="00FA7CB3">
        <w:t>.</w:t>
      </w:r>
    </w:p>
    <w:p w14:paraId="1EBB3DA8" w14:textId="67EE1358" w:rsidR="0034465A" w:rsidRDefault="0034465A" w:rsidP="00A268B2">
      <w:pPr>
        <w:pStyle w:val="Brdtextmedindrag"/>
      </w:pPr>
      <w:r>
        <w:t xml:space="preserve">I </w:t>
      </w:r>
      <w:r>
        <w:rPr>
          <w:i/>
        </w:rPr>
        <w:t>andra</w:t>
      </w:r>
      <w:r w:rsidRPr="000811CE">
        <w:rPr>
          <w:i/>
        </w:rPr>
        <w:t xml:space="preserve"> stycket</w:t>
      </w:r>
      <w:r>
        <w:rPr>
          <w:i/>
        </w:rPr>
        <w:t> </w:t>
      </w:r>
      <w:r w:rsidRPr="000811CE">
        <w:rPr>
          <w:i/>
        </w:rPr>
        <w:t>3</w:t>
      </w:r>
      <w:r>
        <w:t xml:space="preserve"> görs en ändring som innebär att ett undantag införs från kravet på beslut om likvidation om tillståndet att driva försäk</w:t>
      </w:r>
      <w:r w:rsidRPr="00E4227B">
        <w:t>ringsrörelse har återkallats</w:t>
      </w:r>
      <w:r>
        <w:t xml:space="preserve">, nämligen om </w:t>
      </w:r>
      <w:r w:rsidRPr="00E4227B">
        <w:t xml:space="preserve">bolaget i stället har fått ett tillstånd att driva tjänstepensionsverksamhet enligt </w:t>
      </w:r>
      <w:r>
        <w:t xml:space="preserve">den nya lagen </w:t>
      </w:r>
      <w:r w:rsidRPr="00E4227B">
        <w:t>om tjä</w:t>
      </w:r>
      <w:r>
        <w:t>nste</w:t>
      </w:r>
      <w:r w:rsidRPr="00E4227B">
        <w:t>pensions</w:t>
      </w:r>
      <w:r>
        <w:softHyphen/>
      </w:r>
      <w:r w:rsidRPr="00E4227B">
        <w:t>företag</w:t>
      </w:r>
      <w:r>
        <w:t>. Genom undantaget säkerställs att bolag som omvandlas från försäkringsföretag till tjänstepensionsföretag inte tvångslikvideras när deras tillstånd återkallas enligt 18 kap.</w:t>
      </w:r>
      <w:r w:rsidRPr="00FA7CB3">
        <w:t xml:space="preserve"> 1</w:t>
      </w:r>
      <w:r>
        <w:t xml:space="preserve">2 § 6. I </w:t>
      </w:r>
      <w:r w:rsidRPr="00A22E90">
        <w:rPr>
          <w:i/>
        </w:rPr>
        <w:t xml:space="preserve">andra stycket </w:t>
      </w:r>
      <w:r>
        <w:t xml:space="preserve">görs också den ändringen att </w:t>
      </w:r>
      <w:r>
        <w:rPr>
          <w:i/>
        </w:rPr>
        <w:t>punkt 4</w:t>
      </w:r>
      <w:r>
        <w:t xml:space="preserve"> upphävs. Därmed gäller att det enbart är allmän domstol som ska besluta om likvidation om en konkurs avslutas med överskott, vilket följer av 79 § och 18 kap. 14 § lagen om ekonomiska föreningar. Nya </w:t>
      </w:r>
      <w:r>
        <w:rPr>
          <w:i/>
        </w:rPr>
        <w:t>punkt 4</w:t>
      </w:r>
      <w:r>
        <w:t xml:space="preserve"> omfattar innehållet i </w:t>
      </w:r>
      <w:r w:rsidR="00182603">
        <w:t xml:space="preserve">hittillsvarande </w:t>
      </w:r>
      <w:r>
        <w:t xml:space="preserve">punkt 5. </w:t>
      </w:r>
    </w:p>
    <w:p w14:paraId="10392323" w14:textId="6CF5B77B" w:rsidR="0034465A" w:rsidRDefault="0034465A" w:rsidP="00A268B2">
      <w:pPr>
        <w:pStyle w:val="Brdtextmedindrag"/>
      </w:pPr>
      <w:r>
        <w:t xml:space="preserve">Innehållet i </w:t>
      </w:r>
      <w:r w:rsidRPr="00A22E90">
        <w:rPr>
          <w:i/>
        </w:rPr>
        <w:t>tredje</w:t>
      </w:r>
      <w:r>
        <w:t xml:space="preserve"> och </w:t>
      </w:r>
      <w:r w:rsidRPr="00A22E90">
        <w:rPr>
          <w:i/>
        </w:rPr>
        <w:t>fjärde</w:t>
      </w:r>
      <w:r>
        <w:t xml:space="preserve"> </w:t>
      </w:r>
      <w:r w:rsidRPr="00A22E90">
        <w:rPr>
          <w:i/>
        </w:rPr>
        <w:t>styckena</w:t>
      </w:r>
      <w:r>
        <w:t xml:space="preserve"> motsvarar hittillsvarande </w:t>
      </w:r>
      <w:r w:rsidRPr="00797125">
        <w:t>tredje–sjätte styckena</w:t>
      </w:r>
      <w:r>
        <w:t xml:space="preserve"> med den skillnaden att hänvisningen till </w:t>
      </w:r>
      <w:r>
        <w:rPr>
          <w:i/>
        </w:rPr>
        <w:t>andra stycket</w:t>
      </w:r>
      <w:r w:rsidR="0026755C">
        <w:rPr>
          <w:i/>
        </w:rPr>
        <w:t> 5</w:t>
      </w:r>
      <w:r>
        <w:t xml:space="preserve"> </w:t>
      </w:r>
      <w:r w:rsidR="008B4C64">
        <w:t>tas bort</w:t>
      </w:r>
      <w:r>
        <w:t xml:space="preserve">. Det hänvisas i stället till </w:t>
      </w:r>
      <w:r>
        <w:rPr>
          <w:i/>
        </w:rPr>
        <w:t>andra stycket</w:t>
      </w:r>
      <w:r w:rsidR="0026755C">
        <w:rPr>
          <w:i/>
        </w:rPr>
        <w:t> 4</w:t>
      </w:r>
      <w:r>
        <w:t xml:space="preserve"> som har mot</w:t>
      </w:r>
      <w:r>
        <w:softHyphen/>
        <w:t xml:space="preserve">svarande innehåll. </w:t>
      </w:r>
    </w:p>
    <w:p w14:paraId="7B05A5AA" w14:textId="77777777" w:rsidR="0034465A" w:rsidRPr="00FA7CB3" w:rsidRDefault="0034465A" w:rsidP="00A268B2">
      <w:pPr>
        <w:pStyle w:val="Brdtextmedindrag"/>
      </w:pPr>
      <w:r>
        <w:t xml:space="preserve">Innehållet i </w:t>
      </w:r>
      <w:r>
        <w:rPr>
          <w:i/>
        </w:rPr>
        <w:t>femt</w:t>
      </w:r>
      <w:r w:rsidRPr="00A22E90">
        <w:rPr>
          <w:i/>
        </w:rPr>
        <w:t>e</w:t>
      </w:r>
      <w:r>
        <w:t xml:space="preserve"> </w:t>
      </w:r>
      <w:r w:rsidRPr="00A22E90">
        <w:rPr>
          <w:i/>
        </w:rPr>
        <w:t>stycket</w:t>
      </w:r>
      <w:r>
        <w:t xml:space="preserve"> </w:t>
      </w:r>
      <w:r w:rsidRPr="001134AB">
        <w:t>är nytt</w:t>
      </w:r>
      <w:r>
        <w:t>. I stycket ges en upplysning om att det i 18 kap. 13 och 14 §§ lagen om ekonomiska föreningar finns bestämmel</w:t>
      </w:r>
      <w:r>
        <w:softHyphen/>
        <w:t>ser om allmän domstols beslut om likvidation vid konkurs. Att de bestämmelserna gäller för ömsesidiga försäkringsbolag anges i 12 kap. 79 §. Av 18 kap. 13 § lagen om ekonomiska föreningar följer bl.a. att om en konkurs har avslutats utan överskott ska allmän domstol efter ansökan av den som berörs besluta att ett ömsesidigt försäkringsbolag ska gå i likvidation, om det visar sig att bolaget har tillgångar som inte omfattas av konkursen, om talan väcks mot bolaget, eller om det av något annat skäl uppkommer behov av en likvidationsåtgärd. Av 18 kap. 14 § samma lag följer att allmän domstol i samband med att en konkurs avslutas ska besluta att ett bolag ska gå i likvidation, om konkursen avslutas med överskott eller läggs ner efter en frivillig uppgörelse, eller om egendomen i konkurs</w:t>
      </w:r>
      <w:r>
        <w:softHyphen/>
        <w:t xml:space="preserve">boet återställs till bolaget till följd av att ett ackord har fastställts. </w:t>
      </w:r>
    </w:p>
    <w:p w14:paraId="22B1748E" w14:textId="77777777" w:rsidR="0034465A" w:rsidRDefault="0034465A" w:rsidP="00A268B2">
      <w:pPr>
        <w:pStyle w:val="Rubrik4utannumrering"/>
      </w:pPr>
      <w:r>
        <w:t>12 kap. 75 §</w:t>
      </w:r>
    </w:p>
    <w:p w14:paraId="0CD12090" w14:textId="77777777" w:rsidR="0034465A" w:rsidRDefault="0034465A" w:rsidP="00A268B2">
      <w:pPr>
        <w:pStyle w:val="Brdtext"/>
      </w:pPr>
      <w:r>
        <w:t>Paragrafen innehåller bestämmelser om genomförande av likvidation.</w:t>
      </w:r>
    </w:p>
    <w:p w14:paraId="4DDAF7E6" w14:textId="77777777" w:rsidR="0034465A" w:rsidRPr="006D4F2A" w:rsidRDefault="0034465A" w:rsidP="00A268B2">
      <w:pPr>
        <w:pStyle w:val="Brdtextmedindrag"/>
      </w:pPr>
      <w:r>
        <w:t xml:space="preserve">I </w:t>
      </w:r>
      <w:r>
        <w:rPr>
          <w:i/>
        </w:rPr>
        <w:t>tredje stycket</w:t>
      </w:r>
      <w:r>
        <w:t xml:space="preserve"> görs följdändringar med anledning av ändringarna i 74 § andra stycket.</w:t>
      </w:r>
    </w:p>
    <w:p w14:paraId="6465063F" w14:textId="77777777" w:rsidR="0034465A" w:rsidRDefault="0034465A" w:rsidP="0034465A">
      <w:pPr>
        <w:pStyle w:val="Rubrik4utannumrering"/>
      </w:pPr>
      <w:r w:rsidRPr="00FA7CB3">
        <w:t>12</w:t>
      </w:r>
      <w:r>
        <w:t> kap.</w:t>
      </w:r>
      <w:r w:rsidRPr="00FA7CB3">
        <w:t xml:space="preserve"> 88</w:t>
      </w:r>
      <w:r>
        <w:t> §</w:t>
      </w:r>
    </w:p>
    <w:p w14:paraId="12AD9AF9" w14:textId="77777777" w:rsidR="0034465A" w:rsidRDefault="0034465A" w:rsidP="0034465A">
      <w:pPr>
        <w:pStyle w:val="Brdtext"/>
      </w:pPr>
      <w:r>
        <w:t xml:space="preserve">Paragrafen innehåller bestämmelser om firma. </w:t>
      </w:r>
    </w:p>
    <w:p w14:paraId="291EEE24" w14:textId="465D9C39" w:rsidR="0034465A" w:rsidRDefault="0034465A" w:rsidP="0034465A">
      <w:pPr>
        <w:pStyle w:val="Brdtextmedindrag"/>
      </w:pPr>
      <w:r w:rsidRPr="00FC7BBC">
        <w:rPr>
          <w:i/>
        </w:rPr>
        <w:t>Tredje stycket</w:t>
      </w:r>
      <w:r>
        <w:t xml:space="preserve"> ändras på så sätt att den felaktiga hänvisningen till 14 kap.</w:t>
      </w:r>
      <w:r w:rsidRPr="00F460FF">
        <w:t xml:space="preserve"> </w:t>
      </w:r>
      <w:r>
        <w:t xml:space="preserve">1 § </w:t>
      </w:r>
      <w:r w:rsidR="008C3C16">
        <w:t>ersätts med en hänvisning till</w:t>
      </w:r>
      <w:r w:rsidR="008C3C16" w:rsidRPr="00A11E5F">
        <w:t xml:space="preserve"> </w:t>
      </w:r>
      <w:r w:rsidRPr="00F460FF">
        <w:t>17 kap</w:t>
      </w:r>
      <w:r>
        <w:t>. 1 §</w:t>
      </w:r>
      <w:r w:rsidRPr="00F460FF">
        <w:t>, jfr SFS 2015:700.</w:t>
      </w:r>
    </w:p>
    <w:p w14:paraId="22A2B0F3" w14:textId="77777777" w:rsidR="0034465A" w:rsidRPr="00EB5FBF" w:rsidRDefault="0034465A" w:rsidP="00D01899">
      <w:pPr>
        <w:pStyle w:val="Rubrik4utannumrering"/>
        <w:spacing w:before="120"/>
      </w:pPr>
      <w:r w:rsidRPr="00EB5FBF">
        <w:lastRenderedPageBreak/>
        <w:t>12 kap. 89 §</w:t>
      </w:r>
    </w:p>
    <w:p w14:paraId="566B13E5" w14:textId="77777777" w:rsidR="0034465A" w:rsidRPr="00E4227B" w:rsidRDefault="0034465A" w:rsidP="0034465A">
      <w:pPr>
        <w:pStyle w:val="Brdtext"/>
      </w:pPr>
      <w:r>
        <w:t>Paragrafen innehåller bestämmelser om registrering.</w:t>
      </w:r>
    </w:p>
    <w:p w14:paraId="64E72C2E" w14:textId="504D0AD1" w:rsidR="0034465A" w:rsidRDefault="0034465A" w:rsidP="0034465A">
      <w:pPr>
        <w:pStyle w:val="Brdtextmedindrag"/>
      </w:pPr>
      <w:r>
        <w:t>Bestämmelsen ändras på så sätt att den felaktiga hänvisningen till 14 kap.</w:t>
      </w:r>
      <w:r w:rsidRPr="00F460FF">
        <w:t xml:space="preserve"> </w:t>
      </w:r>
      <w:r>
        <w:t xml:space="preserve">1 § </w:t>
      </w:r>
      <w:r w:rsidR="008C3C16">
        <w:t>ersätts med en hänvisning till</w:t>
      </w:r>
      <w:r w:rsidR="008C3C16" w:rsidRPr="00A11E5F">
        <w:t xml:space="preserve"> </w:t>
      </w:r>
      <w:r w:rsidRPr="00F460FF">
        <w:t>17 kap</w:t>
      </w:r>
      <w:r>
        <w:t>. 1 §</w:t>
      </w:r>
      <w:r w:rsidRPr="00F460FF">
        <w:t>, jfr SFS 2015:700.</w:t>
      </w:r>
    </w:p>
    <w:p w14:paraId="1396C172" w14:textId="77777777" w:rsidR="0034465A" w:rsidRDefault="0034465A" w:rsidP="0034465A">
      <w:pPr>
        <w:pStyle w:val="Rubrik4utannumrering"/>
      </w:pPr>
      <w:r>
        <w:t>13 kap. 27 §</w:t>
      </w:r>
    </w:p>
    <w:p w14:paraId="1987F900" w14:textId="21245B6B" w:rsidR="0034465A" w:rsidRDefault="0034465A" w:rsidP="0034465A">
      <w:pPr>
        <w:pStyle w:val="Brdtext"/>
      </w:pPr>
      <w:r>
        <w:t xml:space="preserve">Paragrafen innehåller bestämmelser om tvångslikvidation. </w:t>
      </w:r>
      <w:r w:rsidRPr="00605157">
        <w:t>Överväg</w:t>
      </w:r>
      <w:r>
        <w:softHyphen/>
      </w:r>
      <w:r w:rsidRPr="00605157">
        <w:t>an</w:t>
      </w:r>
      <w:r w:rsidR="00A921C8">
        <w:softHyphen/>
      </w:r>
      <w:r w:rsidRPr="00605157">
        <w:t xml:space="preserve">dena finns i avsnitt </w:t>
      </w:r>
      <w:r>
        <w:t>12</w:t>
      </w:r>
      <w:r w:rsidRPr="00605157">
        <w:t>.3.</w:t>
      </w:r>
    </w:p>
    <w:p w14:paraId="10682C86" w14:textId="6C310FBF" w:rsidR="0034465A" w:rsidDel="0091215B" w:rsidRDefault="0034465A" w:rsidP="0034465A">
      <w:pPr>
        <w:pStyle w:val="Brdtextmedindrag"/>
      </w:pPr>
      <w:r>
        <w:t xml:space="preserve">I </w:t>
      </w:r>
      <w:r w:rsidRPr="000811CE">
        <w:rPr>
          <w:i/>
        </w:rPr>
        <w:t>första stycket</w:t>
      </w:r>
      <w:r>
        <w:rPr>
          <w:i/>
        </w:rPr>
        <w:t> </w:t>
      </w:r>
      <w:r w:rsidRPr="000811CE">
        <w:rPr>
          <w:i/>
        </w:rPr>
        <w:t>3</w:t>
      </w:r>
      <w:r>
        <w:t xml:space="preserve"> görs ett tillägg med anledning av bestämmelserna i den nya lagen om tjänstepensionsföretag.</w:t>
      </w:r>
      <w:r w:rsidRPr="00BC5360">
        <w:t xml:space="preserve"> </w:t>
      </w:r>
      <w:r>
        <w:t xml:space="preserve">Bolagsverket ska besluta att en förening ska gå i </w:t>
      </w:r>
      <w:r w:rsidRPr="00BC5360">
        <w:t xml:space="preserve">likvidation, om tillståndet att driva försäkringsrörelse har återkallats </w:t>
      </w:r>
      <w:r w:rsidRPr="0054471E">
        <w:t>utan att föreningen i stället har fått ett tillstånd att driva tjänste</w:t>
      </w:r>
      <w:r w:rsidR="00182603">
        <w:softHyphen/>
      </w:r>
      <w:r w:rsidRPr="0054471E">
        <w:t>pensions</w:t>
      </w:r>
      <w:r>
        <w:softHyphen/>
      </w:r>
      <w:r w:rsidRPr="0054471E">
        <w:t xml:space="preserve">verksamhet enligt </w:t>
      </w:r>
      <w:r>
        <w:t xml:space="preserve">den nya </w:t>
      </w:r>
      <w:r w:rsidRPr="0054471E">
        <w:t>lagen om tjänstepensions</w:t>
      </w:r>
      <w:r>
        <w:softHyphen/>
      </w:r>
      <w:r w:rsidRPr="0054471E">
        <w:t>företag</w:t>
      </w:r>
      <w:r w:rsidRPr="00BC5360">
        <w:t>.</w:t>
      </w:r>
      <w:r>
        <w:t xml:space="preserve"> Ett undantag från tvångslikvidation införs därmed för de fall som ett tillstånd att driva försäkringsrörelse har återkallats och föreningen i stället har fått ett tillstånd att driva tjänstepensionsverksamhet enligt lagen om tjänste</w:t>
      </w:r>
      <w:r>
        <w:softHyphen/>
        <w:t>pensionsföretag. Genom undantaget säkerställs att föreningar som om</w:t>
      </w:r>
      <w:r>
        <w:softHyphen/>
        <w:t>vandlas från försäkringsförening till tjänstepensions</w:t>
      </w:r>
      <w:r>
        <w:softHyphen/>
        <w:t>förening inte tvångs</w:t>
      </w:r>
      <w:r>
        <w:softHyphen/>
        <w:t>likvideras när deras tillstånd återkallas enligt 18 kap. 12 § 6.</w:t>
      </w:r>
    </w:p>
    <w:p w14:paraId="0780DB03" w14:textId="77777777" w:rsidR="0034465A" w:rsidRDefault="0034465A" w:rsidP="0034465A">
      <w:pPr>
        <w:pStyle w:val="Rubrik4utannumrering"/>
      </w:pPr>
      <w:r>
        <w:t>14 kap. 1 §</w:t>
      </w:r>
    </w:p>
    <w:p w14:paraId="755EBCC1" w14:textId="77777777" w:rsidR="0034465A" w:rsidRDefault="0034465A" w:rsidP="0034465A">
      <w:pPr>
        <w:pStyle w:val="Brdtext"/>
      </w:pPr>
      <w:r>
        <w:t xml:space="preserve">Paragrafen innehåller bestämmelser om till vilka ett försäkringsföretag kan överlåta försäkringsbestånd. Övervägandena finns i </w:t>
      </w:r>
      <w:r w:rsidRPr="00F5145A">
        <w:t xml:space="preserve">avsnitt </w:t>
      </w:r>
      <w:r>
        <w:t>11</w:t>
      </w:r>
      <w:r w:rsidRPr="00F5145A">
        <w:t>.1</w:t>
      </w:r>
      <w:r>
        <w:t>.</w:t>
      </w:r>
    </w:p>
    <w:p w14:paraId="4E7C40EF" w14:textId="77777777" w:rsidR="0034465A" w:rsidRDefault="0034465A" w:rsidP="0034465A">
      <w:pPr>
        <w:pStyle w:val="Brdtextmedindrag"/>
      </w:pPr>
      <w:r w:rsidRPr="00DB6AA9">
        <w:t xml:space="preserve">I </w:t>
      </w:r>
      <w:r w:rsidRPr="00DB6AA9">
        <w:rPr>
          <w:i/>
        </w:rPr>
        <w:t>första stycket</w:t>
      </w:r>
      <w:r w:rsidRPr="00DB6AA9">
        <w:t xml:space="preserve"> görs</w:t>
      </w:r>
      <w:r>
        <w:t xml:space="preserve"> ett tillägg för tjänstepensionsföretag. </w:t>
      </w:r>
      <w:r>
        <w:rPr>
          <w:i/>
        </w:rPr>
        <w:t>P</w:t>
      </w:r>
      <w:r w:rsidRPr="00DB6AA9">
        <w:rPr>
          <w:i/>
        </w:rPr>
        <w:t>unkt 3</w:t>
      </w:r>
      <w:r>
        <w:t>, som är ny, innebär att ett försäk</w:t>
      </w:r>
      <w:r>
        <w:softHyphen/>
        <w:t>ringsföretag får helt eller delvis överlåta sitt försäkringsbestånd till ett tjänstepensions</w:t>
      </w:r>
      <w:r w:rsidRPr="00BC5360">
        <w:t>företag</w:t>
      </w:r>
      <w:r>
        <w:t>. En definition av tjänste</w:t>
      </w:r>
      <w:r>
        <w:softHyphen/>
        <w:t>pensionsföretag finns i 1 kap. 12 § 13. Eftersom tjänstepensionsföretag som huvud</w:t>
      </w:r>
      <w:r>
        <w:softHyphen/>
        <w:t xml:space="preserve">regel bara får förvalta tjänstepensionsförsäkringar, är det sådana bestånd som kan överlåtas enligt bestämmelsen. </w:t>
      </w:r>
    </w:p>
    <w:p w14:paraId="0FD3DE61" w14:textId="77777777" w:rsidR="0034465A" w:rsidRDefault="0034465A" w:rsidP="0034465A">
      <w:pPr>
        <w:pStyle w:val="Rubrik4utannumrering"/>
      </w:pPr>
      <w:r>
        <w:t>14 kap. 2 §</w:t>
      </w:r>
    </w:p>
    <w:p w14:paraId="4E06E2A3" w14:textId="77777777" w:rsidR="0034465A" w:rsidRDefault="0034465A" w:rsidP="0034465A">
      <w:pPr>
        <w:pStyle w:val="Brdtextmedindrag"/>
        <w:ind w:firstLine="0"/>
      </w:pPr>
      <w:r>
        <w:t>Paragrafen innehåller bestämmelser om krav på godkännande av stämman vid överlåtelse av försäkringsbestånd.</w:t>
      </w:r>
      <w:r w:rsidRPr="00EB6F1D">
        <w:t xml:space="preserve"> </w:t>
      </w:r>
      <w:r>
        <w:t xml:space="preserve">Övervägandena finns i </w:t>
      </w:r>
      <w:r w:rsidRPr="00F5145A">
        <w:t xml:space="preserve">avsnitt </w:t>
      </w:r>
      <w:r>
        <w:t>11</w:t>
      </w:r>
      <w:r w:rsidRPr="00F5145A">
        <w:t>.1.</w:t>
      </w:r>
    </w:p>
    <w:p w14:paraId="79317847" w14:textId="77777777" w:rsidR="0034465A" w:rsidRDefault="0034465A" w:rsidP="0034465A">
      <w:pPr>
        <w:pStyle w:val="Brdtextmedindrag"/>
      </w:pPr>
      <w:r>
        <w:t xml:space="preserve">I bestämmelsen görs ett tillägg för tjänstepensionsföretag. Det innebär att även överlåtelser till tjänstepensionsföretag ska godkännas av stämman i det överlåtande företaget för att bli giltigt. </w:t>
      </w:r>
    </w:p>
    <w:p w14:paraId="79E03FAA" w14:textId="77777777" w:rsidR="0034465A" w:rsidRDefault="0034465A" w:rsidP="0034465A">
      <w:pPr>
        <w:pStyle w:val="Rubrik4utannumrering"/>
      </w:pPr>
      <w:r>
        <w:t>14 kap. 13 §</w:t>
      </w:r>
    </w:p>
    <w:p w14:paraId="2AF750F9" w14:textId="77777777" w:rsidR="0034465A" w:rsidRDefault="0034465A" w:rsidP="0034465A">
      <w:pPr>
        <w:pStyle w:val="Brdtext"/>
      </w:pPr>
      <w:r>
        <w:t>Paragrafen innehåller bestämmelser om underrättelser från den över</w:t>
      </w:r>
      <w:r>
        <w:softHyphen/>
        <w:t>tagande försäkringsgivaren.</w:t>
      </w:r>
      <w:r w:rsidRPr="00EB6F1D">
        <w:t xml:space="preserve"> </w:t>
      </w:r>
      <w:r>
        <w:t>Övervägandena finns i avsnitt 11.1.</w:t>
      </w:r>
    </w:p>
    <w:p w14:paraId="6CEA2FCE" w14:textId="77777777" w:rsidR="0034465A" w:rsidRDefault="0034465A" w:rsidP="0034465A">
      <w:pPr>
        <w:pStyle w:val="Brdtextmedindrag"/>
      </w:pPr>
      <w:r>
        <w:t>I bestämmelsen görs ett tillägg för tjänstepensionsföretag. Det innebär att ett tjänstepensionsföretag, som övertar ett bestånd från ett försäkrings</w:t>
      </w:r>
      <w:r>
        <w:softHyphen/>
        <w:t xml:space="preserve">företag ska </w:t>
      </w:r>
      <w:r w:rsidRPr="00185C56">
        <w:t>lämna en underrättelse om</w:t>
      </w:r>
      <w:r>
        <w:t xml:space="preserve"> överlåtelsen till varje försäk</w:t>
      </w:r>
      <w:r w:rsidRPr="00185C56">
        <w:t>rings</w:t>
      </w:r>
      <w:r>
        <w:softHyphen/>
      </w:r>
      <w:r w:rsidRPr="00185C56">
        <w:t>tagare som berörs av den</w:t>
      </w:r>
      <w:r>
        <w:t xml:space="preserve">. Detta motsvarar det som gäller om </w:t>
      </w:r>
      <w:r w:rsidRPr="00D268B0">
        <w:t xml:space="preserve">överlåtelsen </w:t>
      </w:r>
      <w:r>
        <w:t xml:space="preserve">i stället </w:t>
      </w:r>
      <w:r w:rsidRPr="00D268B0">
        <w:t>sker till ett försäkringsföretag</w:t>
      </w:r>
      <w:r>
        <w:t xml:space="preserve"> eller</w:t>
      </w:r>
      <w:r w:rsidRPr="00D268B0">
        <w:t xml:space="preserve"> en utländsk försäkringsgivare med tillstånd att driva försäkringsrörelse i Sverige</w:t>
      </w:r>
      <w:r>
        <w:t xml:space="preserve">. </w:t>
      </w:r>
    </w:p>
    <w:p w14:paraId="7F644F4C" w14:textId="77777777" w:rsidR="00A268B2" w:rsidRDefault="00A268B2" w:rsidP="0034465A">
      <w:pPr>
        <w:pStyle w:val="Brdtextmedindrag"/>
      </w:pPr>
    </w:p>
    <w:p w14:paraId="6F38D962" w14:textId="77777777" w:rsidR="0034465A" w:rsidRPr="00EB5FBF" w:rsidRDefault="0034465A" w:rsidP="00A268B2">
      <w:pPr>
        <w:pStyle w:val="Rubrik4utannumrering"/>
        <w:spacing w:before="120"/>
      </w:pPr>
      <w:r w:rsidRPr="00EB5FBF">
        <w:lastRenderedPageBreak/>
        <w:t>15 kap. 14 §</w:t>
      </w:r>
    </w:p>
    <w:p w14:paraId="72F88600" w14:textId="77777777" w:rsidR="0034465A" w:rsidRDefault="0034465A" w:rsidP="0034465A">
      <w:pPr>
        <w:pStyle w:val="Brdtext"/>
      </w:pPr>
      <w:r>
        <w:t xml:space="preserve">Paragrafen innehåller bestämmelser om Finansinspektionens beslut om röstförbud i särskilt angivna fall. </w:t>
      </w:r>
    </w:p>
    <w:p w14:paraId="4339A283" w14:textId="6F423E29" w:rsidR="0034465A" w:rsidRPr="00C346CF" w:rsidRDefault="0034465A" w:rsidP="0034465A">
      <w:pPr>
        <w:pStyle w:val="Brdtextmedindrag"/>
      </w:pPr>
      <w:r>
        <w:rPr>
          <w:i/>
        </w:rPr>
        <w:t>Första stycket 3</w:t>
      </w:r>
      <w:r>
        <w:t xml:space="preserve"> ändras på så sätt att den felaktiga hänvisningen till 9 kap. 10 § </w:t>
      </w:r>
      <w:r w:rsidR="008C3C16">
        <w:t>ersätts med en hänvisning till</w:t>
      </w:r>
      <w:r w:rsidR="008C3C16" w:rsidRPr="00A11E5F">
        <w:t xml:space="preserve"> </w:t>
      </w:r>
      <w:r>
        <w:t>19 kap. 63 § första stycket, jfr SFS 2015:700.</w:t>
      </w:r>
    </w:p>
    <w:p w14:paraId="151C66D1" w14:textId="77777777" w:rsidR="0034465A" w:rsidRDefault="0034465A" w:rsidP="0034465A">
      <w:pPr>
        <w:pStyle w:val="Rubrik4utannumrering"/>
      </w:pPr>
      <w:r>
        <w:t>18 kap. 12 §</w:t>
      </w:r>
    </w:p>
    <w:p w14:paraId="7DA110A0" w14:textId="77777777" w:rsidR="0034465A" w:rsidRDefault="0034465A" w:rsidP="0034465A">
      <w:pPr>
        <w:pStyle w:val="Brdtextmedindrag"/>
        <w:ind w:firstLine="0"/>
      </w:pPr>
      <w:r>
        <w:t xml:space="preserve">Paragrafen innehåller bestämmelser om återkallelse av tillstånd. </w:t>
      </w:r>
      <w:r w:rsidRPr="008460E2">
        <w:t>Överväg</w:t>
      </w:r>
      <w:r>
        <w:softHyphen/>
      </w:r>
      <w:r w:rsidRPr="008460E2">
        <w:t xml:space="preserve">andena finns i avsnitt </w:t>
      </w:r>
      <w:r>
        <w:t>6</w:t>
      </w:r>
      <w:r w:rsidRPr="008460E2">
        <w:t>.3.</w:t>
      </w:r>
      <w:r>
        <w:t xml:space="preserve"> </w:t>
      </w:r>
    </w:p>
    <w:p w14:paraId="2707CCE0" w14:textId="77777777" w:rsidR="0034465A" w:rsidRDefault="0034465A" w:rsidP="0034465A">
      <w:pPr>
        <w:pStyle w:val="Brdtextmedindrag"/>
      </w:pPr>
      <w:r>
        <w:t>I</w:t>
      </w:r>
      <w:r>
        <w:rPr>
          <w:i/>
        </w:rPr>
        <w:t xml:space="preserve"> punkt 1</w:t>
      </w:r>
      <w:r>
        <w:t xml:space="preserve"> görs en språklig ändring.</w:t>
      </w:r>
    </w:p>
    <w:p w14:paraId="714B85DD" w14:textId="4689624E" w:rsidR="0034465A" w:rsidRDefault="0034465A" w:rsidP="0034465A">
      <w:pPr>
        <w:pStyle w:val="Brdtextmedindrag"/>
      </w:pPr>
      <w:r w:rsidRPr="00326743">
        <w:t xml:space="preserve">I </w:t>
      </w:r>
      <w:r w:rsidRPr="00326743">
        <w:rPr>
          <w:i/>
        </w:rPr>
        <w:t>punkt</w:t>
      </w:r>
      <w:r>
        <w:rPr>
          <w:i/>
        </w:rPr>
        <w:t> </w:t>
      </w:r>
      <w:r w:rsidRPr="00326743">
        <w:rPr>
          <w:i/>
        </w:rPr>
        <w:t>6</w:t>
      </w:r>
      <w:r w:rsidRPr="00326743" w:rsidDel="000C5C2D">
        <w:t>,</w:t>
      </w:r>
      <w:r w:rsidRPr="00326743">
        <w:t xml:space="preserve"> </w:t>
      </w:r>
      <w:r w:rsidRPr="00326743" w:rsidDel="000C5C2D">
        <w:t xml:space="preserve">som </w:t>
      </w:r>
      <w:r>
        <w:t xml:space="preserve">är ny, görs ett tillägg för bestämmelserna i den nya lagen om tjänstepensionsföretag. Det innebär </w:t>
      </w:r>
      <w:r w:rsidRPr="00326743">
        <w:t xml:space="preserve">att </w:t>
      </w:r>
      <w:r>
        <w:t>Finansinspektionen ska</w:t>
      </w:r>
      <w:r w:rsidRPr="008460E2">
        <w:t xml:space="preserve"> åter</w:t>
      </w:r>
      <w:r>
        <w:softHyphen/>
      </w:r>
      <w:r w:rsidRPr="008460E2">
        <w:t xml:space="preserve">kalla ett försäkringsföretags tillstånd om företaget </w:t>
      </w:r>
      <w:r w:rsidRPr="00326743">
        <w:t>får tillstånd att driva verksamhet avseende tjänstepensions</w:t>
      </w:r>
      <w:r w:rsidRPr="00326743">
        <w:softHyphen/>
        <w:t xml:space="preserve">försäkring enligt </w:t>
      </w:r>
      <w:r w:rsidR="008C3C16">
        <w:t>den lagen</w:t>
      </w:r>
      <w:r w:rsidRPr="00326743">
        <w:t xml:space="preserve">. Kravet på återkallelse i den situationen säkerställer att ett företag inte samtidigt har två rörelsetillstånd, </w:t>
      </w:r>
      <w:r>
        <w:t xml:space="preserve">dels </w:t>
      </w:r>
      <w:r w:rsidRPr="00326743">
        <w:t xml:space="preserve">som </w:t>
      </w:r>
      <w:r>
        <w:t>tjänste</w:t>
      </w:r>
      <w:r>
        <w:softHyphen/>
        <w:t>pensions</w:t>
      </w:r>
      <w:r>
        <w:softHyphen/>
        <w:t xml:space="preserve">företag, dels som </w:t>
      </w:r>
      <w:r w:rsidRPr="00326743">
        <w:t xml:space="preserve">försäkringsföretag, </w:t>
      </w:r>
      <w:r>
        <w:t xml:space="preserve">och </w:t>
      </w:r>
      <w:r w:rsidRPr="00326743">
        <w:t>hör hemma under två unions</w:t>
      </w:r>
      <w:r>
        <w:softHyphen/>
      </w:r>
      <w:r w:rsidRPr="00326743">
        <w:t>rättsliga regelverk, andra tjänstepensions</w:t>
      </w:r>
      <w:r w:rsidRPr="00326743">
        <w:softHyphen/>
        <w:t>direktivet och Solvens II-direktivet.</w:t>
      </w:r>
      <w:r w:rsidRPr="0004764B">
        <w:t xml:space="preserve"> </w:t>
      </w:r>
      <w:r w:rsidRPr="00326743">
        <w:t xml:space="preserve">På motsvarande sätt ska ett tillstånd att driva </w:t>
      </w:r>
      <w:r>
        <w:t>tjänstepensions</w:t>
      </w:r>
      <w:r>
        <w:softHyphen/>
      </w:r>
      <w:r w:rsidRPr="00326743">
        <w:t xml:space="preserve">verksamhet enligt lagen om </w:t>
      </w:r>
      <w:r>
        <w:t>tjänstepensions</w:t>
      </w:r>
      <w:r>
        <w:softHyphen/>
        <w:t>företag</w:t>
      </w:r>
      <w:r w:rsidRPr="00326743">
        <w:t xml:space="preserve"> återkallas om ett </w:t>
      </w:r>
      <w:r>
        <w:t>tjänstepensionsföretag</w:t>
      </w:r>
      <w:r w:rsidRPr="00326743">
        <w:t xml:space="preserve"> får tillstånd att driva försäkringsrörelse enligt denna lag (se 15</w:t>
      </w:r>
      <w:r>
        <w:t> kap.</w:t>
      </w:r>
      <w:r w:rsidRPr="00326743">
        <w:t xml:space="preserve"> 1</w:t>
      </w:r>
      <w:r>
        <w:t xml:space="preserve">1 § 7 </w:t>
      </w:r>
      <w:r w:rsidRPr="008460E2">
        <w:t xml:space="preserve">lagen om </w:t>
      </w:r>
      <w:r>
        <w:t>tjänste</w:t>
      </w:r>
      <w:r>
        <w:softHyphen/>
        <w:t>pensionsföretag</w:t>
      </w:r>
      <w:r w:rsidRPr="008460E2">
        <w:t xml:space="preserve"> och författ</w:t>
      </w:r>
      <w:r>
        <w:softHyphen/>
      </w:r>
      <w:r w:rsidRPr="008460E2">
        <w:t>ningskommentaren till den paragrafen).</w:t>
      </w:r>
    </w:p>
    <w:p w14:paraId="795B5CFA" w14:textId="77777777" w:rsidR="0034465A" w:rsidRPr="00326743" w:rsidRDefault="0034465A" w:rsidP="0034465A">
      <w:pPr>
        <w:pStyle w:val="Brdtextmedindrag"/>
      </w:pPr>
      <w:r>
        <w:t>Övriga ändringar är redaktionella.</w:t>
      </w:r>
    </w:p>
    <w:p w14:paraId="410AE007" w14:textId="77777777" w:rsidR="0034465A" w:rsidRPr="00A11E5F" w:rsidRDefault="0034465A" w:rsidP="0034465A">
      <w:pPr>
        <w:pStyle w:val="Rubrik4utannumrering"/>
      </w:pPr>
      <w:r w:rsidRPr="00A11E5F">
        <w:t>21</w:t>
      </w:r>
      <w:r>
        <w:t> kap.</w:t>
      </w:r>
      <w:r w:rsidRPr="00A11E5F">
        <w:t xml:space="preserve"> 1</w:t>
      </w:r>
      <w:r>
        <w:t> §</w:t>
      </w:r>
    </w:p>
    <w:p w14:paraId="59413419" w14:textId="77777777" w:rsidR="0034465A" w:rsidRDefault="0034465A" w:rsidP="0034465A">
      <w:pPr>
        <w:pStyle w:val="Brdtext"/>
      </w:pPr>
      <w:r>
        <w:t>P</w:t>
      </w:r>
      <w:r w:rsidRPr="00A11E5F">
        <w:t xml:space="preserve">aragrafen </w:t>
      </w:r>
      <w:r>
        <w:t xml:space="preserve">innehåller bestämmelser överklagande av Finansinspektionens beslut. </w:t>
      </w:r>
    </w:p>
    <w:p w14:paraId="35788ED4" w14:textId="04A064CD" w:rsidR="0034465A" w:rsidRDefault="0034465A" w:rsidP="0034465A">
      <w:pPr>
        <w:pStyle w:val="Brdtextmedindrag"/>
      </w:pPr>
      <w:r>
        <w:t>Bestämmelsen ändras på så sätt att den felaktiga h</w:t>
      </w:r>
      <w:r w:rsidRPr="00A11E5F">
        <w:t>änvisningen till 18</w:t>
      </w:r>
      <w:r>
        <w:t> kap.</w:t>
      </w:r>
      <w:r w:rsidRPr="00A11E5F">
        <w:t xml:space="preserve"> 26</w:t>
      </w:r>
      <w:r>
        <w:t> §</w:t>
      </w:r>
      <w:r w:rsidRPr="00A11E5F">
        <w:t xml:space="preserve"> andra stycket </w:t>
      </w:r>
      <w:r w:rsidR="008C3C16">
        <w:t>ersätts med en hänvisning till</w:t>
      </w:r>
      <w:r w:rsidRPr="00A11E5F">
        <w:t xml:space="preserve"> 18</w:t>
      </w:r>
      <w:r>
        <w:t> kap.</w:t>
      </w:r>
      <w:r w:rsidRPr="00A11E5F">
        <w:t xml:space="preserve"> 25</w:t>
      </w:r>
      <w:r>
        <w:t> §</w:t>
      </w:r>
      <w:r w:rsidRPr="00A11E5F">
        <w:t xml:space="preserve"> andra stycket</w:t>
      </w:r>
      <w:r>
        <w:t xml:space="preserve">, </w:t>
      </w:r>
      <w:r w:rsidRPr="00F460FF">
        <w:t>jfr SFS 2015:700</w:t>
      </w:r>
      <w:r w:rsidRPr="00A11E5F">
        <w:t>.</w:t>
      </w:r>
    </w:p>
    <w:p w14:paraId="6D0C3C7F" w14:textId="77777777" w:rsidR="0034465A" w:rsidRPr="00A11E5F" w:rsidRDefault="0034465A" w:rsidP="0034465A">
      <w:pPr>
        <w:pStyle w:val="Rubrik4utannumrering"/>
      </w:pPr>
      <w:r>
        <w:t>21 kap. 2 §</w:t>
      </w:r>
    </w:p>
    <w:p w14:paraId="0979BA0B" w14:textId="1847B1DD" w:rsidR="0034465A" w:rsidRDefault="0034465A" w:rsidP="0034465A">
      <w:pPr>
        <w:pStyle w:val="Brdtext"/>
      </w:pPr>
      <w:r>
        <w:t>Paragrafen innehåller bestämmelser om överklagande av Finans</w:t>
      </w:r>
      <w:r>
        <w:softHyphen/>
        <w:t>inspek</w:t>
      </w:r>
      <w:r w:rsidR="00BC6D1B">
        <w:softHyphen/>
      </w:r>
      <w:r>
        <w:t>tionens beslut. Övervägandena finns i avsnitt 15.5.</w:t>
      </w:r>
    </w:p>
    <w:p w14:paraId="1DE2ECAC" w14:textId="77777777" w:rsidR="0034465A" w:rsidRPr="003531BC" w:rsidRDefault="0034465A" w:rsidP="0034465A">
      <w:pPr>
        <w:pStyle w:val="Brdtextmedindrag"/>
      </w:pPr>
      <w:r>
        <w:t>Ändringen innebär att allmän förvaltningsdomstol anges som över</w:t>
      </w:r>
      <w:r>
        <w:softHyphen/>
        <w:t>klagandeinstans i dispensärenden som prövas av Finansinspektionen enligt aktiebolagslagen, vilket redan gäller i fråga om Bolagsverkets beslut i sådana ärenden enligt aktiebolagslagen, se 31 kap. 2 § ABL och prop. 2013/14:86. Prövningstillstånd krävs för överklagande till kammarrätten.</w:t>
      </w:r>
    </w:p>
    <w:p w14:paraId="259E5090" w14:textId="2E66D7B6" w:rsidR="0034465A" w:rsidRDefault="0034465A" w:rsidP="0034465A">
      <w:pPr>
        <w:pStyle w:val="Rubrik4utannumrering"/>
      </w:pPr>
      <w:bookmarkStart w:id="7721" w:name="_Hlk2674772"/>
      <w:r>
        <w:t>Punkt 2 i</w:t>
      </w:r>
      <w:r w:rsidR="008C3C16">
        <w:t xml:space="preserve"> ikraftträdande- och</w:t>
      </w:r>
      <w:r>
        <w:t xml:space="preserve"> övergångsbestämmelserna till lagen (2015:700) om ändring i försäkringsrörelselagen (2010:2043)</w:t>
      </w:r>
    </w:p>
    <w:p w14:paraId="45856221" w14:textId="77777777" w:rsidR="0034465A" w:rsidRPr="0099388E" w:rsidRDefault="0034465A" w:rsidP="0034465A">
      <w:pPr>
        <w:pStyle w:val="Brdtext"/>
      </w:pPr>
      <w:r>
        <w:t>Övergångsbestämmelsen ändras så att den gäller t.o.m. den 31 december 2022 i stället för till och med den 31 december 2019. Därmed utnyttjas hela den möjlighet till förlängning som ges i artikel 63.2 i andra tjänstepensionsdirektivet, som innebär en ändring av artikel 308b.15 i Solvens II-direktivet. Övervägandena finns i avsnitt 16.4.</w:t>
      </w:r>
      <w:bookmarkEnd w:id="7721"/>
    </w:p>
    <w:p w14:paraId="29126036" w14:textId="77777777" w:rsidR="0034465A" w:rsidRDefault="0034465A" w:rsidP="00D01899">
      <w:pPr>
        <w:pStyle w:val="Rubrik2"/>
      </w:pPr>
      <w:bookmarkStart w:id="7722" w:name="_Toc518396788"/>
      <w:bookmarkStart w:id="7723" w:name="_Toc518401099"/>
      <w:bookmarkStart w:id="7724" w:name="_Toc518401816"/>
      <w:bookmarkStart w:id="7725" w:name="_Toc518402055"/>
      <w:bookmarkStart w:id="7726" w:name="_Toc518463209"/>
      <w:bookmarkStart w:id="7727" w:name="_Toc518462905"/>
      <w:bookmarkStart w:id="7728" w:name="_Toc518463861"/>
      <w:bookmarkStart w:id="7729" w:name="_Toc518464236"/>
      <w:bookmarkStart w:id="7730" w:name="_Toc518464475"/>
      <w:bookmarkStart w:id="7731" w:name="_Toc518472914"/>
      <w:bookmarkStart w:id="7732" w:name="_Toc8059952"/>
      <w:bookmarkStart w:id="7733" w:name="_Toc8061662"/>
      <w:bookmarkStart w:id="7734" w:name="_Toc8062194"/>
      <w:bookmarkStart w:id="7735" w:name="_Toc8064662"/>
      <w:bookmarkStart w:id="7736" w:name="_Toc8391339"/>
      <w:bookmarkStart w:id="7737" w:name="_Toc8391605"/>
      <w:bookmarkStart w:id="7738" w:name="_Toc8644810"/>
      <w:bookmarkStart w:id="7739" w:name="_Toc8645342"/>
      <w:bookmarkStart w:id="7740" w:name="_Toc8817823"/>
      <w:bookmarkStart w:id="7741" w:name="_Toc8818395"/>
      <w:bookmarkStart w:id="7742" w:name="_Toc8825764"/>
      <w:bookmarkStart w:id="7743" w:name="_Toc8831861"/>
      <w:bookmarkStart w:id="7744" w:name="_Toc8832770"/>
      <w:bookmarkStart w:id="7745" w:name="_Toc11153232"/>
      <w:bookmarkStart w:id="7746" w:name="_Toc11161153"/>
      <w:bookmarkStart w:id="7747" w:name="_Toc11167089"/>
      <w:bookmarkStart w:id="7748" w:name="_Toc11167625"/>
      <w:bookmarkStart w:id="7749" w:name="_Toc11169062"/>
      <w:bookmarkStart w:id="7750" w:name="_Toc11846015"/>
      <w:bookmarkStart w:id="7751" w:name="_Toc12611814"/>
      <w:bookmarkStart w:id="7752" w:name="_Toc12625081"/>
      <w:bookmarkStart w:id="7753" w:name="_Toc12627570"/>
      <w:bookmarkStart w:id="7754" w:name="_Toc12630460"/>
      <w:bookmarkStart w:id="7755" w:name="_Toc12632955"/>
      <w:bookmarkStart w:id="7756" w:name="_Toc17903027"/>
      <w:bookmarkStart w:id="7757" w:name="_Hlk2674794"/>
      <w:r w:rsidRPr="003C64F5">
        <w:lastRenderedPageBreak/>
        <w:t>Förslaget</w:t>
      </w:r>
      <w:r>
        <w:t xml:space="preserve"> till lag om ändring i lagen (2010:</w:t>
      </w:r>
      <w:r w:rsidRPr="00D01899">
        <w:t>2044</w:t>
      </w:r>
      <w:r>
        <w:t>) om införande av försäkringsrörelselagen (2010:2043)</w:t>
      </w:r>
      <w:bookmarkEnd w:id="7722"/>
      <w:bookmarkEnd w:id="7723"/>
      <w:bookmarkEnd w:id="7724"/>
      <w:bookmarkEnd w:id="7725"/>
      <w:bookmarkEnd w:id="7726"/>
      <w:bookmarkEnd w:id="7727"/>
      <w:bookmarkEnd w:id="7728"/>
      <w:bookmarkEnd w:id="7729"/>
      <w:bookmarkEnd w:id="7730"/>
      <w:bookmarkEnd w:id="7731"/>
      <w:bookmarkEnd w:id="7732"/>
      <w:bookmarkEnd w:id="7733"/>
      <w:bookmarkEnd w:id="7734"/>
      <w:bookmarkEnd w:id="7735"/>
      <w:bookmarkEnd w:id="7736"/>
      <w:bookmarkEnd w:id="7737"/>
      <w:bookmarkEnd w:id="7738"/>
      <w:bookmarkEnd w:id="7739"/>
      <w:bookmarkEnd w:id="7740"/>
      <w:bookmarkEnd w:id="7741"/>
      <w:bookmarkEnd w:id="7742"/>
      <w:bookmarkEnd w:id="7743"/>
      <w:bookmarkEnd w:id="7744"/>
      <w:bookmarkEnd w:id="7745"/>
      <w:bookmarkEnd w:id="7746"/>
      <w:bookmarkEnd w:id="7747"/>
      <w:bookmarkEnd w:id="7748"/>
      <w:bookmarkEnd w:id="7749"/>
      <w:bookmarkEnd w:id="7750"/>
      <w:bookmarkEnd w:id="7751"/>
      <w:bookmarkEnd w:id="7752"/>
      <w:bookmarkEnd w:id="7753"/>
      <w:bookmarkEnd w:id="7754"/>
      <w:bookmarkEnd w:id="7755"/>
      <w:bookmarkEnd w:id="7756"/>
    </w:p>
    <w:p w14:paraId="4101B163" w14:textId="77777777" w:rsidR="0034465A" w:rsidRDefault="0034465A" w:rsidP="0034465A">
      <w:pPr>
        <w:pStyle w:val="Rubrik4utannumrering"/>
        <w:spacing w:before="0"/>
      </w:pPr>
      <w:r>
        <w:t>7 §</w:t>
      </w:r>
    </w:p>
    <w:p w14:paraId="78FEFE86" w14:textId="77777777" w:rsidR="0034465A" w:rsidRDefault="0034465A" w:rsidP="0034465A">
      <w:pPr>
        <w:pStyle w:val="Brdtext"/>
      </w:pPr>
      <w:r>
        <w:t>Paragrafen innehåller övergångsbestämmelser för understödsföreningar.</w:t>
      </w:r>
      <w:r w:rsidRPr="0004764B">
        <w:t xml:space="preserve"> </w:t>
      </w:r>
      <w:r>
        <w:t xml:space="preserve">Övervägandena finns i </w:t>
      </w:r>
      <w:r w:rsidRPr="00F434BF">
        <w:t>avsnitt</w:t>
      </w:r>
      <w:r>
        <w:t>en</w:t>
      </w:r>
      <w:r w:rsidRPr="00F434BF">
        <w:t xml:space="preserve"> </w:t>
      </w:r>
      <w:r>
        <w:t xml:space="preserve">5.3 </w:t>
      </w:r>
      <w:r w:rsidRPr="00F434BF">
        <w:t xml:space="preserve">och </w:t>
      </w:r>
      <w:r>
        <w:t>16</w:t>
      </w:r>
      <w:r w:rsidRPr="00F434BF">
        <w:t>.</w:t>
      </w:r>
      <w:r>
        <w:t>3</w:t>
      </w:r>
      <w:r w:rsidRPr="00F434BF">
        <w:t>.</w:t>
      </w:r>
    </w:p>
    <w:p w14:paraId="69775988" w14:textId="77777777" w:rsidR="0034465A" w:rsidRDefault="0034465A" w:rsidP="0034465A">
      <w:pPr>
        <w:pStyle w:val="Brdtextmedindrag"/>
      </w:pPr>
      <w:r>
        <w:t xml:space="preserve">Ändringen i </w:t>
      </w:r>
      <w:r>
        <w:rPr>
          <w:i/>
        </w:rPr>
        <w:t xml:space="preserve">andra stycket </w:t>
      </w:r>
      <w:r>
        <w:t>innebär att understödsföreningar får möjlighet att, som ett alternativ till att ansöka om tillstånd enligt försäkringsrörelse</w:t>
      </w:r>
      <w:r>
        <w:softHyphen/>
        <w:t>lagen eller gå i likvidation, inom viss tid ansöka om tillstånd att bedriva tjänstepensionsverksamhet enligt lagen om tjänstepensionsföretag. Bestämmelsen är tillämplig för tjänste</w:t>
      </w:r>
      <w:r>
        <w:softHyphen/>
        <w:t>pensionskassor, dvs. de understöds</w:t>
      </w:r>
      <w:r>
        <w:softHyphen/>
        <w:t>föreningar som driver tjänstepensions</w:t>
      </w:r>
      <w:r>
        <w:softHyphen/>
        <w:t>verksamhet. En tjänstepensions</w:t>
      </w:r>
      <w:r>
        <w:softHyphen/>
        <w:t>kassa kan genom att övergå till att driva verksamhet enligt lagen om tjänstepensionsföretag fortsätta att driva verksamhet i den unionsrättsliga egenskapen tjänstepensionsinstitut. En tjänstepensions</w:t>
      </w:r>
      <w:r>
        <w:softHyphen/>
        <w:t>kassa som får tillstånd enligt lagen om tjänste</w:t>
      </w:r>
      <w:r>
        <w:softHyphen/>
        <w:t>pensions</w:t>
      </w:r>
      <w:r>
        <w:softHyphen/>
        <w:t>företag övergår till att vara en tjänstepensionsförening. Det innebär inte att föreningen ska anses vara en annan juridisk person.</w:t>
      </w:r>
    </w:p>
    <w:p w14:paraId="22B2A42E" w14:textId="77777777" w:rsidR="0034465A" w:rsidRDefault="0034465A" w:rsidP="00D01899">
      <w:pPr>
        <w:pStyle w:val="Rubrik2"/>
      </w:pPr>
      <w:bookmarkStart w:id="7758" w:name="_Toc518396789"/>
      <w:bookmarkStart w:id="7759" w:name="_Toc518401100"/>
      <w:bookmarkStart w:id="7760" w:name="_Toc518401817"/>
      <w:bookmarkStart w:id="7761" w:name="_Toc518402056"/>
      <w:bookmarkStart w:id="7762" w:name="_Toc518463210"/>
      <w:bookmarkStart w:id="7763" w:name="_Toc518462906"/>
      <w:bookmarkStart w:id="7764" w:name="_Toc518463862"/>
      <w:bookmarkStart w:id="7765" w:name="_Toc518464237"/>
      <w:bookmarkStart w:id="7766" w:name="_Toc518464476"/>
      <w:bookmarkStart w:id="7767" w:name="_Toc518472915"/>
      <w:bookmarkStart w:id="7768" w:name="_Toc8059953"/>
      <w:bookmarkStart w:id="7769" w:name="_Toc8061663"/>
      <w:bookmarkStart w:id="7770" w:name="_Toc8062195"/>
      <w:bookmarkStart w:id="7771" w:name="_Toc8064663"/>
      <w:bookmarkStart w:id="7772" w:name="_Toc8391340"/>
      <w:bookmarkStart w:id="7773" w:name="_Toc8391606"/>
      <w:bookmarkStart w:id="7774" w:name="_Toc8644811"/>
      <w:bookmarkStart w:id="7775" w:name="_Toc8645343"/>
      <w:bookmarkStart w:id="7776" w:name="_Toc8817824"/>
      <w:bookmarkStart w:id="7777" w:name="_Toc8818396"/>
      <w:bookmarkStart w:id="7778" w:name="_Toc8825765"/>
      <w:bookmarkStart w:id="7779" w:name="_Toc8831862"/>
      <w:bookmarkStart w:id="7780" w:name="_Toc8832771"/>
      <w:bookmarkStart w:id="7781" w:name="_Toc11153233"/>
      <w:bookmarkStart w:id="7782" w:name="_Toc11161154"/>
      <w:bookmarkStart w:id="7783" w:name="_Toc11167090"/>
      <w:bookmarkStart w:id="7784" w:name="_Toc11167626"/>
      <w:bookmarkStart w:id="7785" w:name="_Toc11169063"/>
      <w:bookmarkStart w:id="7786" w:name="_Toc11846016"/>
      <w:bookmarkStart w:id="7787" w:name="_Toc12611815"/>
      <w:bookmarkStart w:id="7788" w:name="_Toc12625082"/>
      <w:bookmarkStart w:id="7789" w:name="_Toc12627571"/>
      <w:bookmarkStart w:id="7790" w:name="_Toc12630461"/>
      <w:bookmarkStart w:id="7791" w:name="_Toc12632956"/>
      <w:bookmarkStart w:id="7792" w:name="_Toc17903028"/>
      <w:bookmarkEnd w:id="7757"/>
      <w:r>
        <w:t>Förslaget till lag om ändring i lagen (2011:755) om elektroniska pengar</w:t>
      </w:r>
      <w:bookmarkEnd w:id="7758"/>
      <w:bookmarkEnd w:id="7759"/>
      <w:bookmarkEnd w:id="7760"/>
      <w:bookmarkEnd w:id="7761"/>
      <w:bookmarkEnd w:id="7762"/>
      <w:bookmarkEnd w:id="7763"/>
      <w:bookmarkEnd w:id="7764"/>
      <w:bookmarkEnd w:id="7765"/>
      <w:bookmarkEnd w:id="7766"/>
      <w:bookmarkEnd w:id="7767"/>
      <w:bookmarkEnd w:id="7768"/>
      <w:bookmarkEnd w:id="7769"/>
      <w:bookmarkEnd w:id="7770"/>
      <w:bookmarkEnd w:id="7771"/>
      <w:bookmarkEnd w:id="7772"/>
      <w:bookmarkEnd w:id="7773"/>
      <w:bookmarkEnd w:id="7774"/>
      <w:bookmarkEnd w:id="7775"/>
      <w:bookmarkEnd w:id="7776"/>
      <w:bookmarkEnd w:id="7777"/>
      <w:bookmarkEnd w:id="7778"/>
      <w:bookmarkEnd w:id="7779"/>
      <w:bookmarkEnd w:id="7780"/>
      <w:bookmarkEnd w:id="7781"/>
      <w:bookmarkEnd w:id="7782"/>
      <w:bookmarkEnd w:id="7783"/>
      <w:bookmarkEnd w:id="7784"/>
      <w:bookmarkEnd w:id="7785"/>
      <w:bookmarkEnd w:id="7786"/>
      <w:bookmarkEnd w:id="7787"/>
      <w:bookmarkEnd w:id="7788"/>
      <w:bookmarkEnd w:id="7789"/>
      <w:bookmarkEnd w:id="7790"/>
      <w:bookmarkEnd w:id="7791"/>
      <w:bookmarkEnd w:id="7792"/>
    </w:p>
    <w:p w14:paraId="3A513029" w14:textId="77777777" w:rsidR="0034465A" w:rsidRDefault="0034465A" w:rsidP="0034465A">
      <w:pPr>
        <w:pStyle w:val="Rubrik4utannumrering"/>
        <w:spacing w:before="0"/>
      </w:pPr>
      <w:r>
        <w:t>3 kap. 2 §</w:t>
      </w:r>
    </w:p>
    <w:p w14:paraId="57B15841" w14:textId="77777777" w:rsidR="0034465A" w:rsidRDefault="0034465A" w:rsidP="0034465A">
      <w:pPr>
        <w:pStyle w:val="Brdtext"/>
      </w:pPr>
      <w:r>
        <w:t>I paragrafen finns bestämmelser om kapitalkrav.</w:t>
      </w:r>
      <w:r w:rsidRPr="00AE2C21">
        <w:rPr>
          <w:spacing w:val="-2"/>
        </w:rPr>
        <w:t xml:space="preserve"> </w:t>
      </w:r>
      <w:r>
        <w:rPr>
          <w:spacing w:val="-2"/>
        </w:rPr>
        <w:t>Övervägandena finns i avsnitt 15.6.</w:t>
      </w:r>
    </w:p>
    <w:p w14:paraId="49939AC4" w14:textId="77777777" w:rsidR="0034465A" w:rsidRDefault="0034465A" w:rsidP="0034465A">
      <w:pPr>
        <w:pStyle w:val="Brdtextmedindrag"/>
      </w:pPr>
      <w:r>
        <w:t xml:space="preserve">I </w:t>
      </w:r>
      <w:r>
        <w:rPr>
          <w:i/>
        </w:rPr>
        <w:t>andra stycket </w:t>
      </w:r>
      <w:r w:rsidRPr="0054471E">
        <w:rPr>
          <w:i/>
        </w:rPr>
        <w:t>1</w:t>
      </w:r>
      <w:r>
        <w:t xml:space="preserve"> görs ett </w:t>
      </w:r>
      <w:r w:rsidRPr="00E43D0D">
        <w:t xml:space="preserve">tillägg för institut för elektroniska pengar som tillhör samma grupp som </w:t>
      </w:r>
      <w:r w:rsidRPr="0054471E">
        <w:t xml:space="preserve">ett </w:t>
      </w:r>
      <w:r w:rsidRPr="00E43D0D">
        <w:t>tjänste</w:t>
      </w:r>
      <w:r w:rsidRPr="0054471E">
        <w:t>pensionsföretag</w:t>
      </w:r>
      <w:r>
        <w:t xml:space="preserve">. Det innebär att ett </w:t>
      </w:r>
      <w:r w:rsidRPr="00E43D0D">
        <w:t>institut för elektroniska pengar</w:t>
      </w:r>
      <w:r>
        <w:t xml:space="preserve"> som tillhör samma grupp som ett tjänste</w:t>
      </w:r>
      <w:r>
        <w:softHyphen/>
        <w:t xml:space="preserve">pensionsföretag </w:t>
      </w:r>
      <w:r w:rsidRPr="00721FC4">
        <w:t>vid beräkning</w:t>
      </w:r>
      <w:r>
        <w:t>en</w:t>
      </w:r>
      <w:r w:rsidRPr="00721FC4">
        <w:t xml:space="preserve"> av kapitalbasen inte får ta med sådana poster som ingår i beräkningen av </w:t>
      </w:r>
      <w:r>
        <w:t>tjänstepensionsföretagets</w:t>
      </w:r>
      <w:r w:rsidRPr="00721FC4">
        <w:t xml:space="preserve"> kapital</w:t>
      </w:r>
      <w:r>
        <w:softHyphen/>
      </w:r>
      <w:r w:rsidRPr="00721FC4">
        <w:t>bas</w:t>
      </w:r>
      <w:r>
        <w:t>. Detta överensstämmer med det som hittills gällt om ett försäkringsföretag ingått i en sådan grupp.</w:t>
      </w:r>
    </w:p>
    <w:p w14:paraId="3EA53349" w14:textId="77777777" w:rsidR="0034465A" w:rsidRDefault="0034465A" w:rsidP="00D01899">
      <w:pPr>
        <w:pStyle w:val="Rubrik2"/>
        <w:rPr>
          <w:lang w:eastAsia="sv-SE"/>
        </w:rPr>
      </w:pPr>
      <w:bookmarkStart w:id="7793" w:name="_Toc8059954"/>
      <w:bookmarkStart w:id="7794" w:name="_Toc8061664"/>
      <w:bookmarkStart w:id="7795" w:name="_Toc8062196"/>
      <w:bookmarkStart w:id="7796" w:name="_Toc8064664"/>
      <w:bookmarkStart w:id="7797" w:name="_Toc8391341"/>
      <w:bookmarkStart w:id="7798" w:name="_Toc8391607"/>
      <w:bookmarkStart w:id="7799" w:name="_Toc8644812"/>
      <w:bookmarkStart w:id="7800" w:name="_Toc8645344"/>
      <w:bookmarkStart w:id="7801" w:name="_Toc8817825"/>
      <w:bookmarkStart w:id="7802" w:name="_Toc8818397"/>
      <w:bookmarkStart w:id="7803" w:name="_Toc8825766"/>
      <w:bookmarkStart w:id="7804" w:name="_Toc8831863"/>
      <w:bookmarkStart w:id="7805" w:name="_Toc8832772"/>
      <w:bookmarkStart w:id="7806" w:name="_Toc11153234"/>
      <w:bookmarkStart w:id="7807" w:name="_Toc11161155"/>
      <w:bookmarkStart w:id="7808" w:name="_Toc11167091"/>
      <w:bookmarkStart w:id="7809" w:name="_Toc11167627"/>
      <w:bookmarkStart w:id="7810" w:name="_Toc11169064"/>
      <w:bookmarkStart w:id="7811" w:name="_Toc11846017"/>
      <w:bookmarkStart w:id="7812" w:name="_Toc12611816"/>
      <w:bookmarkStart w:id="7813" w:name="_Toc12625083"/>
      <w:bookmarkStart w:id="7814" w:name="_Toc12627572"/>
      <w:bookmarkStart w:id="7815" w:name="_Toc12630462"/>
      <w:bookmarkStart w:id="7816" w:name="_Toc12632957"/>
      <w:bookmarkStart w:id="7817" w:name="_Toc17903029"/>
      <w:bookmarkStart w:id="7818" w:name="_Toc518396790"/>
      <w:bookmarkStart w:id="7819" w:name="_Toc518401101"/>
      <w:bookmarkStart w:id="7820" w:name="_Toc518401818"/>
      <w:bookmarkStart w:id="7821" w:name="_Toc518402057"/>
      <w:bookmarkStart w:id="7822" w:name="_Toc518463211"/>
      <w:bookmarkStart w:id="7823" w:name="_Toc518462907"/>
      <w:bookmarkStart w:id="7824" w:name="_Toc518463863"/>
      <w:bookmarkStart w:id="7825" w:name="_Toc518464238"/>
      <w:bookmarkStart w:id="7826" w:name="_Toc518464477"/>
      <w:bookmarkStart w:id="7827" w:name="_Toc518472916"/>
      <w:r>
        <w:rPr>
          <w:lang w:eastAsia="sv-SE"/>
        </w:rPr>
        <w:t xml:space="preserve">Förslaget till </w:t>
      </w:r>
      <w:r w:rsidRPr="00D01899">
        <w:t>lag</w:t>
      </w:r>
      <w:r>
        <w:rPr>
          <w:lang w:eastAsia="sv-SE"/>
        </w:rPr>
        <w:t xml:space="preserve"> om ändring i lagen (2014:484) om en databas för övervakning av och tillsyn över finansmarknaderna</w:t>
      </w:r>
      <w:bookmarkEnd w:id="7793"/>
      <w:bookmarkEnd w:id="7794"/>
      <w:bookmarkEnd w:id="7795"/>
      <w:bookmarkEnd w:id="7796"/>
      <w:bookmarkEnd w:id="7797"/>
      <w:bookmarkEnd w:id="7798"/>
      <w:bookmarkEnd w:id="7799"/>
      <w:bookmarkEnd w:id="7800"/>
      <w:bookmarkEnd w:id="7801"/>
      <w:bookmarkEnd w:id="7802"/>
      <w:bookmarkEnd w:id="7803"/>
      <w:bookmarkEnd w:id="7804"/>
      <w:bookmarkEnd w:id="7805"/>
      <w:bookmarkEnd w:id="7806"/>
      <w:bookmarkEnd w:id="7807"/>
      <w:bookmarkEnd w:id="7808"/>
      <w:bookmarkEnd w:id="7809"/>
      <w:bookmarkEnd w:id="7810"/>
      <w:bookmarkEnd w:id="7811"/>
      <w:bookmarkEnd w:id="7812"/>
      <w:bookmarkEnd w:id="7813"/>
      <w:bookmarkEnd w:id="7814"/>
      <w:bookmarkEnd w:id="7815"/>
      <w:bookmarkEnd w:id="7816"/>
      <w:bookmarkEnd w:id="7817"/>
    </w:p>
    <w:p w14:paraId="62AD4871" w14:textId="77777777" w:rsidR="0034465A" w:rsidRDefault="0034465A" w:rsidP="0034465A">
      <w:pPr>
        <w:pStyle w:val="Rubrik4utannumrering"/>
        <w:spacing w:before="0"/>
        <w:rPr>
          <w:lang w:eastAsia="sv-SE"/>
        </w:rPr>
      </w:pPr>
      <w:r>
        <w:rPr>
          <w:lang w:eastAsia="sv-SE"/>
        </w:rPr>
        <w:t>3 §</w:t>
      </w:r>
    </w:p>
    <w:p w14:paraId="2CC0F77C" w14:textId="77777777" w:rsidR="0034465A" w:rsidRDefault="0034465A" w:rsidP="0034465A">
      <w:pPr>
        <w:pStyle w:val="Brdtext"/>
        <w:rPr>
          <w:lang w:eastAsia="sv-SE"/>
        </w:rPr>
      </w:pPr>
      <w:r>
        <w:rPr>
          <w:lang w:eastAsia="sv-SE"/>
        </w:rPr>
        <w:t xml:space="preserve">I paragrafen regleras vilka uppgifter som får behandlas i den databas för övervakning av och tillsyn över finansmarknaderna som finns hos Statistiska centralbyrån. </w:t>
      </w:r>
      <w:r>
        <w:rPr>
          <w:spacing w:val="-2"/>
        </w:rPr>
        <w:t>Övervägandena finns i avsnitt 15.6.</w:t>
      </w:r>
    </w:p>
    <w:p w14:paraId="01E32120" w14:textId="580CFC19" w:rsidR="0034465A" w:rsidRDefault="0034465A" w:rsidP="0034465A">
      <w:pPr>
        <w:pStyle w:val="Brdtextmedindrag"/>
        <w:rPr>
          <w:lang w:eastAsia="sv-SE"/>
        </w:rPr>
      </w:pPr>
      <w:r>
        <w:rPr>
          <w:lang w:eastAsia="sv-SE"/>
        </w:rPr>
        <w:t xml:space="preserve">I </w:t>
      </w:r>
      <w:r>
        <w:rPr>
          <w:i/>
          <w:lang w:eastAsia="sv-SE"/>
        </w:rPr>
        <w:t>punkt 14</w:t>
      </w:r>
      <w:r>
        <w:rPr>
          <w:lang w:eastAsia="sv-SE"/>
        </w:rPr>
        <w:t>, som är ny, görs ett tillägg för bestämmelserna i den nya lagen om tjänstepensionsföretag. Även uppgifter som samlats in hos tjänste</w:t>
      </w:r>
      <w:r w:rsidR="00A921C8">
        <w:rPr>
          <w:lang w:eastAsia="sv-SE"/>
        </w:rPr>
        <w:softHyphen/>
      </w:r>
      <w:r>
        <w:rPr>
          <w:lang w:eastAsia="sv-SE"/>
        </w:rPr>
        <w:t xml:space="preserve">pensionsföretag får därmed behandlas i databasen. En motsvarande </w:t>
      </w:r>
      <w:r>
        <w:rPr>
          <w:lang w:eastAsia="sv-SE"/>
        </w:rPr>
        <w:lastRenderedPageBreak/>
        <w:t xml:space="preserve">bestämmelse finns för uppgifter som samlats in hos försäkringsföretag med stöd av försäkringsrörelselagen, </w:t>
      </w:r>
      <w:r>
        <w:rPr>
          <w:i/>
          <w:lang w:eastAsia="sv-SE"/>
        </w:rPr>
        <w:t>punkt 9</w:t>
      </w:r>
      <w:r>
        <w:rPr>
          <w:lang w:eastAsia="sv-SE"/>
        </w:rPr>
        <w:t>.</w:t>
      </w:r>
    </w:p>
    <w:p w14:paraId="017A6A46" w14:textId="77777777" w:rsidR="0034465A" w:rsidRPr="00C83D53" w:rsidRDefault="0034465A" w:rsidP="0034465A">
      <w:pPr>
        <w:pStyle w:val="Brdtextmedindrag"/>
        <w:rPr>
          <w:lang w:eastAsia="sv-SE"/>
        </w:rPr>
      </w:pPr>
      <w:r>
        <w:rPr>
          <w:i/>
        </w:rPr>
        <w:t>P</w:t>
      </w:r>
      <w:r w:rsidRPr="000820FE">
        <w:rPr>
          <w:i/>
        </w:rPr>
        <w:t>unkt 1</w:t>
      </w:r>
      <w:r>
        <w:rPr>
          <w:i/>
        </w:rPr>
        <w:t>5</w:t>
      </w:r>
      <w:r>
        <w:t>, hittillsvarande punkt 14, får en ny numrering till följd av att en ny bestämmelse införs</w:t>
      </w:r>
      <w:r w:rsidRPr="00E43D0D">
        <w:t>,</w:t>
      </w:r>
      <w:r>
        <w:t xml:space="preserve"> punkt 14.</w:t>
      </w:r>
    </w:p>
    <w:p w14:paraId="504BA1E6" w14:textId="77777777" w:rsidR="0034465A" w:rsidRPr="00C83D53" w:rsidRDefault="0034465A" w:rsidP="0034465A">
      <w:pPr>
        <w:pStyle w:val="Brdtextmedindrag"/>
        <w:rPr>
          <w:lang w:eastAsia="sv-SE"/>
        </w:rPr>
      </w:pPr>
      <w:r>
        <w:rPr>
          <w:lang w:eastAsia="sv-SE"/>
        </w:rPr>
        <w:t>Övriga ändringar är redaktionella.</w:t>
      </w:r>
    </w:p>
    <w:p w14:paraId="008ED450" w14:textId="77777777" w:rsidR="0034465A" w:rsidRPr="00F434BF" w:rsidRDefault="0034465A" w:rsidP="00D01899">
      <w:pPr>
        <w:pStyle w:val="Rubrik2"/>
        <w:rPr>
          <w:lang w:eastAsia="sv-SE"/>
        </w:rPr>
      </w:pPr>
      <w:bookmarkStart w:id="7828" w:name="_Toc8059955"/>
      <w:bookmarkStart w:id="7829" w:name="_Toc8061665"/>
      <w:bookmarkStart w:id="7830" w:name="_Toc8062197"/>
      <w:bookmarkStart w:id="7831" w:name="_Toc8064665"/>
      <w:bookmarkStart w:id="7832" w:name="_Toc8391342"/>
      <w:bookmarkStart w:id="7833" w:name="_Toc8391608"/>
      <w:bookmarkStart w:id="7834" w:name="_Toc8644813"/>
      <w:bookmarkStart w:id="7835" w:name="_Toc8645345"/>
      <w:bookmarkStart w:id="7836" w:name="_Toc8817826"/>
      <w:bookmarkStart w:id="7837" w:name="_Toc8818398"/>
      <w:bookmarkStart w:id="7838" w:name="_Toc8825767"/>
      <w:bookmarkStart w:id="7839" w:name="_Toc8831864"/>
      <w:bookmarkStart w:id="7840" w:name="_Toc8832773"/>
      <w:bookmarkStart w:id="7841" w:name="_Toc11153235"/>
      <w:bookmarkStart w:id="7842" w:name="_Toc11161156"/>
      <w:bookmarkStart w:id="7843" w:name="_Toc11167092"/>
      <w:bookmarkStart w:id="7844" w:name="_Toc11167628"/>
      <w:bookmarkStart w:id="7845" w:name="_Toc11169065"/>
      <w:bookmarkStart w:id="7846" w:name="_Toc11846018"/>
      <w:bookmarkStart w:id="7847" w:name="_Toc12611817"/>
      <w:bookmarkStart w:id="7848" w:name="_Toc12625084"/>
      <w:bookmarkStart w:id="7849" w:name="_Toc12627573"/>
      <w:bookmarkStart w:id="7850" w:name="_Toc12630463"/>
      <w:bookmarkStart w:id="7851" w:name="_Toc12632958"/>
      <w:bookmarkStart w:id="7852" w:name="_Toc17903030"/>
      <w:r w:rsidRPr="00F434BF">
        <w:rPr>
          <w:lang w:eastAsia="sv-SE"/>
        </w:rPr>
        <w:t xml:space="preserve">Förslaget till lag om ändring i </w:t>
      </w:r>
      <w:bookmarkStart w:id="7853" w:name="_Hlk514858721"/>
      <w:r w:rsidRPr="00F434BF">
        <w:rPr>
          <w:lang w:eastAsia="sv-SE"/>
        </w:rPr>
        <w:t>lagen (2014:836) om näringsförbud</w:t>
      </w:r>
      <w:bookmarkEnd w:id="7818"/>
      <w:bookmarkEnd w:id="7819"/>
      <w:bookmarkEnd w:id="7820"/>
      <w:bookmarkEnd w:id="7821"/>
      <w:bookmarkEnd w:id="7822"/>
      <w:bookmarkEnd w:id="7823"/>
      <w:bookmarkEnd w:id="7824"/>
      <w:bookmarkEnd w:id="7825"/>
      <w:bookmarkEnd w:id="7826"/>
      <w:bookmarkEnd w:id="7827"/>
      <w:bookmarkEnd w:id="7828"/>
      <w:bookmarkEnd w:id="7829"/>
      <w:bookmarkEnd w:id="7830"/>
      <w:bookmarkEnd w:id="7831"/>
      <w:bookmarkEnd w:id="7832"/>
      <w:bookmarkEnd w:id="7833"/>
      <w:bookmarkEnd w:id="7834"/>
      <w:bookmarkEnd w:id="7835"/>
      <w:bookmarkEnd w:id="7836"/>
      <w:bookmarkEnd w:id="7837"/>
      <w:bookmarkEnd w:id="7838"/>
      <w:bookmarkEnd w:id="7839"/>
      <w:bookmarkEnd w:id="7840"/>
      <w:bookmarkEnd w:id="7841"/>
      <w:bookmarkEnd w:id="7842"/>
      <w:bookmarkEnd w:id="7843"/>
      <w:bookmarkEnd w:id="7844"/>
      <w:bookmarkEnd w:id="7845"/>
      <w:bookmarkEnd w:id="7846"/>
      <w:bookmarkEnd w:id="7847"/>
      <w:bookmarkEnd w:id="7848"/>
      <w:bookmarkEnd w:id="7849"/>
      <w:bookmarkEnd w:id="7850"/>
      <w:bookmarkEnd w:id="7851"/>
      <w:bookmarkEnd w:id="7852"/>
      <w:bookmarkEnd w:id="7853"/>
    </w:p>
    <w:p w14:paraId="0273A6AE" w14:textId="77777777" w:rsidR="0034465A" w:rsidRPr="00F434BF" w:rsidRDefault="0034465A" w:rsidP="0034465A">
      <w:pPr>
        <w:pStyle w:val="Rubrik4utannumrering"/>
        <w:spacing w:before="0"/>
      </w:pPr>
      <w:r w:rsidRPr="00F434BF">
        <w:t>3</w:t>
      </w:r>
      <w:r>
        <w:t> §</w:t>
      </w:r>
    </w:p>
    <w:p w14:paraId="29CE1BBC" w14:textId="77777777" w:rsidR="0034465A" w:rsidRDefault="0034465A" w:rsidP="0034465A">
      <w:pPr>
        <w:pStyle w:val="Brdtext"/>
      </w:pPr>
      <w:r w:rsidRPr="00F434BF">
        <w:t xml:space="preserve">I paragrafen regleras vilka personer som kan meddelas näringsförbud på grund av sin anknytning till en juridisk person. </w:t>
      </w:r>
      <w:r>
        <w:rPr>
          <w:spacing w:val="-2"/>
        </w:rPr>
        <w:t>Övervägandena finns i avsnitt 15.6.</w:t>
      </w:r>
    </w:p>
    <w:p w14:paraId="630AB4F3" w14:textId="77777777" w:rsidR="0034465A" w:rsidRPr="00F434BF" w:rsidRDefault="0034465A" w:rsidP="0034465A">
      <w:pPr>
        <w:pStyle w:val="Brdtextmedindrag"/>
      </w:pPr>
      <w:r>
        <w:t xml:space="preserve">I </w:t>
      </w:r>
      <w:r w:rsidRPr="0054471E">
        <w:rPr>
          <w:i/>
        </w:rPr>
        <w:t>andra stycket</w:t>
      </w:r>
      <w:r>
        <w:t xml:space="preserve"> görs tillägg för tjänstepensionsföretag. Det innebär </w:t>
      </w:r>
      <w:r w:rsidRPr="00F434BF">
        <w:t xml:space="preserve">att bestämmelserna om näringsförbud </w:t>
      </w:r>
      <w:r>
        <w:t>också</w:t>
      </w:r>
      <w:r w:rsidRPr="00F434BF">
        <w:t xml:space="preserve"> omfattar befattningshavare i ömsesidiga tjänstepensionsbolag</w:t>
      </w:r>
      <w:r>
        <w:t xml:space="preserve">, </w:t>
      </w:r>
      <w:r w:rsidRPr="0054471E">
        <w:rPr>
          <w:i/>
        </w:rPr>
        <w:t>punkt 3</w:t>
      </w:r>
      <w:r>
        <w:t xml:space="preserve">, </w:t>
      </w:r>
      <w:r w:rsidRPr="00F434BF">
        <w:t>och tjänstepensionsföreningar</w:t>
      </w:r>
      <w:r>
        <w:t xml:space="preserve">, </w:t>
      </w:r>
      <w:r w:rsidRPr="0054471E">
        <w:rPr>
          <w:i/>
        </w:rPr>
        <w:t>punkt 4</w:t>
      </w:r>
      <w:r w:rsidRPr="00F434BF">
        <w:t>.</w:t>
      </w:r>
      <w:r>
        <w:t xml:space="preserve"> </w:t>
      </w:r>
    </w:p>
    <w:p w14:paraId="2CCCC1EE" w14:textId="77777777" w:rsidR="0034465A" w:rsidRPr="00F434BF" w:rsidRDefault="0034465A" w:rsidP="0034465A">
      <w:pPr>
        <w:pStyle w:val="Rubrik4utannumrering"/>
      </w:pPr>
      <w:r w:rsidRPr="00F434BF">
        <w:t>11</w:t>
      </w:r>
      <w:r>
        <w:t> §</w:t>
      </w:r>
    </w:p>
    <w:p w14:paraId="46389BFB" w14:textId="77777777" w:rsidR="0034465A" w:rsidRDefault="0034465A" w:rsidP="0034465A">
      <w:pPr>
        <w:pStyle w:val="Brdtext"/>
      </w:pPr>
      <w:r w:rsidRPr="00F434BF">
        <w:t xml:space="preserve">I paragrafen anges vad en person som har näringsförbud </w:t>
      </w:r>
      <w:r>
        <w:t>inte får</w:t>
      </w:r>
      <w:r w:rsidRPr="00F434BF">
        <w:t xml:space="preserve"> göra. </w:t>
      </w:r>
      <w:r>
        <w:rPr>
          <w:spacing w:val="-2"/>
        </w:rPr>
        <w:t>Övervägandena finns i avsnitt 15.6.</w:t>
      </w:r>
    </w:p>
    <w:p w14:paraId="04C4C1D5" w14:textId="77777777" w:rsidR="0034465A" w:rsidRPr="002A5484" w:rsidRDefault="0034465A" w:rsidP="0034465A">
      <w:pPr>
        <w:pStyle w:val="Brdtextmedindrag"/>
      </w:pPr>
      <w:r>
        <w:t xml:space="preserve">I bestämmelsen görs tillägg för tjänstepensionsföretag. Det </w:t>
      </w:r>
      <w:r w:rsidRPr="00F434BF">
        <w:t>innebär att en person med näringsförbud inte får vara ledamot eller suppleant i styrelsen för ett ömsesidigt tjänstepensionsbolag eller en tjänstepensions</w:t>
      </w:r>
      <w:r>
        <w:softHyphen/>
      </w:r>
      <w:r w:rsidRPr="00F434BF">
        <w:t>förening</w:t>
      </w:r>
      <w:r>
        <w:t xml:space="preserve">, </w:t>
      </w:r>
      <w:r>
        <w:rPr>
          <w:i/>
        </w:rPr>
        <w:t>punkt 5</w:t>
      </w:r>
      <w:r w:rsidRPr="00F434BF">
        <w:t>. Personen får inte heller vara verk</w:t>
      </w:r>
      <w:r>
        <w:softHyphen/>
      </w:r>
      <w:r w:rsidRPr="00F434BF">
        <w:t>ställande direktör eller vice verkställande direktör i ett ömsesidigt tjänstepensionsbolag</w:t>
      </w:r>
      <w:r>
        <w:t xml:space="preserve">, </w:t>
      </w:r>
      <w:r>
        <w:rPr>
          <w:i/>
        </w:rPr>
        <w:t>punkt 7</w:t>
      </w:r>
      <w:r w:rsidRPr="00F434BF">
        <w:t>.</w:t>
      </w:r>
      <w:r>
        <w:t xml:space="preserve"> </w:t>
      </w:r>
    </w:p>
    <w:p w14:paraId="0B4CAD19" w14:textId="77777777" w:rsidR="0034465A" w:rsidRPr="000811CE" w:rsidRDefault="0034465A" w:rsidP="00D01899">
      <w:pPr>
        <w:pStyle w:val="Rubrik2"/>
      </w:pPr>
      <w:bookmarkStart w:id="7854" w:name="_Toc518396791"/>
      <w:bookmarkStart w:id="7855" w:name="_Toc518401102"/>
      <w:bookmarkStart w:id="7856" w:name="_Toc518401819"/>
      <w:bookmarkStart w:id="7857" w:name="_Toc518402058"/>
      <w:bookmarkStart w:id="7858" w:name="_Toc518463212"/>
      <w:bookmarkStart w:id="7859" w:name="_Toc518462908"/>
      <w:bookmarkStart w:id="7860" w:name="_Toc518463864"/>
      <w:bookmarkStart w:id="7861" w:name="_Toc518464239"/>
      <w:bookmarkStart w:id="7862" w:name="_Toc518464478"/>
      <w:bookmarkStart w:id="7863" w:name="_Toc518472917"/>
      <w:bookmarkStart w:id="7864" w:name="_Toc8059956"/>
      <w:bookmarkStart w:id="7865" w:name="_Toc8061666"/>
      <w:bookmarkStart w:id="7866" w:name="_Toc8062198"/>
      <w:bookmarkStart w:id="7867" w:name="_Toc8064666"/>
      <w:bookmarkStart w:id="7868" w:name="_Toc8391343"/>
      <w:bookmarkStart w:id="7869" w:name="_Toc8391609"/>
      <w:bookmarkStart w:id="7870" w:name="_Toc8644814"/>
      <w:bookmarkStart w:id="7871" w:name="_Toc8645346"/>
      <w:bookmarkStart w:id="7872" w:name="_Toc8817827"/>
      <w:bookmarkStart w:id="7873" w:name="_Toc8818399"/>
      <w:bookmarkStart w:id="7874" w:name="_Toc8825768"/>
      <w:bookmarkStart w:id="7875" w:name="_Toc8831865"/>
      <w:bookmarkStart w:id="7876" w:name="_Toc8832774"/>
      <w:bookmarkStart w:id="7877" w:name="_Toc11153236"/>
      <w:bookmarkStart w:id="7878" w:name="_Toc11161157"/>
      <w:bookmarkStart w:id="7879" w:name="_Toc11167093"/>
      <w:bookmarkStart w:id="7880" w:name="_Toc11167629"/>
      <w:bookmarkStart w:id="7881" w:name="_Toc11169066"/>
      <w:bookmarkStart w:id="7882" w:name="_Toc11846019"/>
      <w:bookmarkStart w:id="7883" w:name="_Toc12611818"/>
      <w:bookmarkStart w:id="7884" w:name="_Toc12625085"/>
      <w:bookmarkStart w:id="7885" w:name="_Toc12627574"/>
      <w:bookmarkStart w:id="7886" w:name="_Toc12630464"/>
      <w:bookmarkStart w:id="7887" w:name="_Toc12632959"/>
      <w:bookmarkStart w:id="7888" w:name="_Toc17903031"/>
      <w:r w:rsidRPr="005237D3">
        <w:t>Förslag</w:t>
      </w:r>
      <w:r>
        <w:t>et</w:t>
      </w:r>
      <w:r w:rsidRPr="005237D3">
        <w:t xml:space="preserve"> till lag om ändring</w:t>
      </w:r>
      <w:r>
        <w:t xml:space="preserve"> i </w:t>
      </w:r>
      <w:bookmarkStart w:id="7889" w:name="_Hlk514858727"/>
      <w:r>
        <w:t xml:space="preserve">lagen (2016:1306) med </w:t>
      </w:r>
      <w:r w:rsidRPr="00D01899">
        <w:t>kompletterande</w:t>
      </w:r>
      <w:r>
        <w:t xml:space="preserve"> bestämmelser till EU:s marknadsmissbruksförordning</w:t>
      </w:r>
      <w:bookmarkEnd w:id="7854"/>
      <w:bookmarkEnd w:id="7855"/>
      <w:bookmarkEnd w:id="7856"/>
      <w:bookmarkEnd w:id="7857"/>
      <w:bookmarkEnd w:id="7858"/>
      <w:bookmarkEnd w:id="7859"/>
      <w:bookmarkEnd w:id="7860"/>
      <w:bookmarkEnd w:id="7861"/>
      <w:bookmarkEnd w:id="7862"/>
      <w:bookmarkEnd w:id="7863"/>
      <w:bookmarkEnd w:id="7864"/>
      <w:bookmarkEnd w:id="7865"/>
      <w:bookmarkEnd w:id="7866"/>
      <w:bookmarkEnd w:id="7867"/>
      <w:bookmarkEnd w:id="7868"/>
      <w:bookmarkEnd w:id="7869"/>
      <w:bookmarkEnd w:id="7870"/>
      <w:bookmarkEnd w:id="7871"/>
      <w:bookmarkEnd w:id="7872"/>
      <w:bookmarkEnd w:id="7873"/>
      <w:bookmarkEnd w:id="7874"/>
      <w:bookmarkEnd w:id="7875"/>
      <w:bookmarkEnd w:id="7876"/>
      <w:bookmarkEnd w:id="7877"/>
      <w:bookmarkEnd w:id="7878"/>
      <w:bookmarkEnd w:id="7879"/>
      <w:bookmarkEnd w:id="7880"/>
      <w:bookmarkEnd w:id="7881"/>
      <w:bookmarkEnd w:id="7882"/>
      <w:bookmarkEnd w:id="7883"/>
      <w:bookmarkEnd w:id="7884"/>
      <w:bookmarkEnd w:id="7885"/>
      <w:bookmarkEnd w:id="7886"/>
      <w:bookmarkEnd w:id="7887"/>
      <w:bookmarkEnd w:id="7888"/>
      <w:bookmarkEnd w:id="7889"/>
    </w:p>
    <w:p w14:paraId="17994BB6" w14:textId="77777777" w:rsidR="0034465A" w:rsidRDefault="0034465A" w:rsidP="0034465A">
      <w:pPr>
        <w:pStyle w:val="Rubrik4utannumrering"/>
        <w:spacing w:before="0"/>
      </w:pPr>
      <w:r>
        <w:t>2 kap. 9 §</w:t>
      </w:r>
    </w:p>
    <w:p w14:paraId="6EFA3E5C" w14:textId="77777777" w:rsidR="0034465A" w:rsidRDefault="0034465A" w:rsidP="0034465A">
      <w:pPr>
        <w:pStyle w:val="Brdtext"/>
      </w:pPr>
      <w:r>
        <w:t xml:space="preserve">Paragrafen innehåller definitioner av begreppet finansiellt företag. </w:t>
      </w:r>
      <w:r>
        <w:rPr>
          <w:spacing w:val="-2"/>
        </w:rPr>
        <w:t>Över</w:t>
      </w:r>
      <w:r>
        <w:rPr>
          <w:spacing w:val="-2"/>
        </w:rPr>
        <w:softHyphen/>
        <w:t>vägandena finns i avsnitt 15.6.</w:t>
      </w:r>
    </w:p>
    <w:p w14:paraId="113746F0" w14:textId="77777777" w:rsidR="0034465A" w:rsidRDefault="0034465A" w:rsidP="0034465A">
      <w:pPr>
        <w:pStyle w:val="Brdtextmedindrag"/>
      </w:pPr>
      <w:r>
        <w:t xml:space="preserve">I </w:t>
      </w:r>
      <w:r w:rsidRPr="006B6CE9">
        <w:rPr>
          <w:i/>
        </w:rPr>
        <w:t>punkt 1 e</w:t>
      </w:r>
      <w:r>
        <w:t xml:space="preserve"> görs ett tillägg för tjänstepensionsföretag. Med finansiellt företag avses i 7 och 8 §§ därmed, på samma sätt som hittills gällt för </w:t>
      </w:r>
      <w:bookmarkStart w:id="7890" w:name="_Hlk6753358"/>
      <w:r>
        <w:t xml:space="preserve">försäkringsföretag </w:t>
      </w:r>
      <w:bookmarkEnd w:id="7890"/>
      <w:r>
        <w:t xml:space="preserve">som omfattas av försäkringsrörelselagen, </w:t>
      </w:r>
      <w:r w:rsidRPr="00163C8E">
        <w:t>tjänste</w:t>
      </w:r>
      <w:r>
        <w:softHyphen/>
      </w:r>
      <w:r w:rsidRPr="00163C8E">
        <w:t>pen</w:t>
      </w:r>
      <w:r>
        <w:softHyphen/>
      </w:r>
      <w:r w:rsidRPr="00163C8E">
        <w:t xml:space="preserve">sionsföretag som omfattas av </w:t>
      </w:r>
      <w:r>
        <w:t xml:space="preserve">den nya </w:t>
      </w:r>
      <w:r w:rsidRPr="00163C8E">
        <w:t xml:space="preserve">lagen </w:t>
      </w:r>
      <w:r>
        <w:t>om tjänstepensionsföretag.</w:t>
      </w:r>
    </w:p>
    <w:p w14:paraId="10A90DE0" w14:textId="77777777" w:rsidR="0034465A" w:rsidRDefault="0034465A" w:rsidP="00D01899">
      <w:pPr>
        <w:pStyle w:val="Rubrik2"/>
      </w:pPr>
      <w:bookmarkStart w:id="7891" w:name="_Toc8059957"/>
      <w:bookmarkStart w:id="7892" w:name="_Toc8061667"/>
      <w:bookmarkStart w:id="7893" w:name="_Toc8062199"/>
      <w:bookmarkStart w:id="7894" w:name="_Toc8064667"/>
      <w:bookmarkStart w:id="7895" w:name="_Toc8391344"/>
      <w:bookmarkStart w:id="7896" w:name="_Toc8391610"/>
      <w:bookmarkStart w:id="7897" w:name="_Toc8644815"/>
      <w:bookmarkStart w:id="7898" w:name="_Toc8645347"/>
      <w:bookmarkStart w:id="7899" w:name="_Toc8817828"/>
      <w:bookmarkStart w:id="7900" w:name="_Toc8818400"/>
      <w:bookmarkStart w:id="7901" w:name="_Toc8825769"/>
      <w:bookmarkStart w:id="7902" w:name="_Toc8831866"/>
      <w:bookmarkStart w:id="7903" w:name="_Toc8832775"/>
      <w:bookmarkStart w:id="7904" w:name="_Toc11153237"/>
      <w:bookmarkStart w:id="7905" w:name="_Toc11161158"/>
      <w:bookmarkStart w:id="7906" w:name="_Toc11167094"/>
      <w:bookmarkStart w:id="7907" w:name="_Toc11167630"/>
      <w:bookmarkStart w:id="7908" w:name="_Toc11169067"/>
      <w:bookmarkStart w:id="7909" w:name="_Toc11846020"/>
      <w:bookmarkStart w:id="7910" w:name="_Toc12611819"/>
      <w:bookmarkStart w:id="7911" w:name="_Toc12625086"/>
      <w:bookmarkStart w:id="7912" w:name="_Toc12627575"/>
      <w:bookmarkStart w:id="7913" w:name="_Toc12630465"/>
      <w:bookmarkStart w:id="7914" w:name="_Toc12632960"/>
      <w:bookmarkStart w:id="7915" w:name="_Toc17903032"/>
      <w:r w:rsidRPr="00D01899">
        <w:lastRenderedPageBreak/>
        <w:t>Förslaget</w:t>
      </w:r>
      <w:r>
        <w:t xml:space="preserve"> till lag om ändring i lagen (2017:630) om åtgärder mot penningtvätt och finansiering av terrorism</w:t>
      </w:r>
      <w:bookmarkEnd w:id="7891"/>
      <w:bookmarkEnd w:id="7892"/>
      <w:bookmarkEnd w:id="7893"/>
      <w:bookmarkEnd w:id="7894"/>
      <w:bookmarkEnd w:id="7895"/>
      <w:bookmarkEnd w:id="7896"/>
      <w:bookmarkEnd w:id="7897"/>
      <w:bookmarkEnd w:id="7898"/>
      <w:bookmarkEnd w:id="7899"/>
      <w:bookmarkEnd w:id="7900"/>
      <w:bookmarkEnd w:id="7901"/>
      <w:bookmarkEnd w:id="7902"/>
      <w:bookmarkEnd w:id="7903"/>
      <w:bookmarkEnd w:id="7904"/>
      <w:bookmarkEnd w:id="7905"/>
      <w:bookmarkEnd w:id="7906"/>
      <w:bookmarkEnd w:id="7907"/>
      <w:bookmarkEnd w:id="7908"/>
      <w:bookmarkEnd w:id="7909"/>
      <w:bookmarkEnd w:id="7910"/>
      <w:bookmarkEnd w:id="7911"/>
      <w:bookmarkEnd w:id="7912"/>
      <w:bookmarkEnd w:id="7913"/>
      <w:bookmarkEnd w:id="7914"/>
      <w:bookmarkEnd w:id="7915"/>
    </w:p>
    <w:p w14:paraId="4086160E" w14:textId="77777777" w:rsidR="0034465A" w:rsidRDefault="0034465A" w:rsidP="0034465A">
      <w:pPr>
        <w:pStyle w:val="Rubrik4utannumrering"/>
        <w:spacing w:before="0"/>
      </w:pPr>
      <w:r>
        <w:t>1 kap. 2 §</w:t>
      </w:r>
    </w:p>
    <w:p w14:paraId="7308DC18" w14:textId="04EE2232" w:rsidR="0034465A" w:rsidRDefault="0034465A" w:rsidP="0034465A">
      <w:pPr>
        <w:pStyle w:val="Brdtext"/>
      </w:pPr>
      <w:r>
        <w:t>Paragrafen innehåller bestämmelser om vilka fysiska och juridiska personer som omfattas av lagen. Övervägandena finns i avsnitt 15.7.</w:t>
      </w:r>
    </w:p>
    <w:p w14:paraId="35F069B9" w14:textId="77777777" w:rsidR="0034465A" w:rsidRDefault="0034465A" w:rsidP="0034465A">
      <w:pPr>
        <w:pStyle w:val="Brdtextmedindrag"/>
      </w:pPr>
      <w:r>
        <w:t xml:space="preserve">Ändringen i </w:t>
      </w:r>
      <w:r>
        <w:rPr>
          <w:i/>
        </w:rPr>
        <w:t>första stycket 2</w:t>
      </w:r>
      <w:r>
        <w:t xml:space="preserve"> innebär att lagen inte gäller för fysiska och juridiska personer som driver tjänstepensionsverksamhet enligt den nya lagen om tjänstepensions</w:t>
      </w:r>
      <w:r>
        <w:softHyphen/>
        <w:t>företag.</w:t>
      </w:r>
    </w:p>
    <w:p w14:paraId="6314B25A" w14:textId="77777777" w:rsidR="0034465A" w:rsidRPr="000811CE" w:rsidRDefault="0034465A" w:rsidP="00A268B2">
      <w:pPr>
        <w:pStyle w:val="Rubrik2"/>
      </w:pPr>
      <w:bookmarkStart w:id="7916" w:name="_Toc11153238"/>
      <w:bookmarkStart w:id="7917" w:name="_Toc11161159"/>
      <w:bookmarkStart w:id="7918" w:name="_Toc11167095"/>
      <w:bookmarkStart w:id="7919" w:name="_Toc11167631"/>
      <w:bookmarkStart w:id="7920" w:name="_Toc11169068"/>
      <w:bookmarkStart w:id="7921" w:name="_Toc11846021"/>
      <w:bookmarkStart w:id="7922" w:name="_Toc12611820"/>
      <w:bookmarkStart w:id="7923" w:name="_Toc12625087"/>
      <w:bookmarkStart w:id="7924" w:name="_Toc12627576"/>
      <w:bookmarkStart w:id="7925" w:name="_Toc12630466"/>
      <w:bookmarkStart w:id="7926" w:name="_Toc12632961"/>
      <w:bookmarkStart w:id="7927" w:name="_Toc17903033"/>
      <w:r w:rsidRPr="00D01899">
        <w:t>Förslaget</w:t>
      </w:r>
      <w:r w:rsidRPr="005237D3">
        <w:t xml:space="preserve"> till lag om ändring</w:t>
      </w:r>
      <w:r>
        <w:t xml:space="preserve"> i lagen (2018:1219) om försäkringsdistribution</w:t>
      </w:r>
      <w:bookmarkEnd w:id="7916"/>
      <w:bookmarkEnd w:id="7917"/>
      <w:bookmarkEnd w:id="7918"/>
      <w:bookmarkEnd w:id="7919"/>
      <w:bookmarkEnd w:id="7920"/>
      <w:bookmarkEnd w:id="7921"/>
      <w:bookmarkEnd w:id="7922"/>
      <w:bookmarkEnd w:id="7923"/>
      <w:bookmarkEnd w:id="7924"/>
      <w:bookmarkEnd w:id="7925"/>
      <w:bookmarkEnd w:id="7926"/>
      <w:bookmarkEnd w:id="7927"/>
    </w:p>
    <w:p w14:paraId="2C0AFFDD" w14:textId="77777777" w:rsidR="0034465A" w:rsidRDefault="0034465A" w:rsidP="00A268B2">
      <w:pPr>
        <w:pStyle w:val="Rubrik4utannumrering"/>
        <w:spacing w:before="0"/>
      </w:pPr>
      <w:r>
        <w:t>1 kap. 1 a §</w:t>
      </w:r>
    </w:p>
    <w:p w14:paraId="1341CC94" w14:textId="7A47619B" w:rsidR="001447FA" w:rsidRDefault="0034465A" w:rsidP="0034465A">
      <w:pPr>
        <w:pStyle w:val="Brdtext"/>
      </w:pPr>
      <w:r>
        <w:t>Paragrafen, som är ny, innehåller en bestämmelse som upplyser om att det i 1 kap. 16 § den nya lagen om tjänstepensionsföretag och 8 kap. 6 § lagen om utländska försäkringsgivares och tjänstepensions</w:t>
      </w:r>
      <w:r>
        <w:softHyphen/>
        <w:t>instituts verksamhet i Sverige finns bestämmelser som innebär att tjänstepensions</w:t>
      </w:r>
      <w:r>
        <w:softHyphen/>
        <w:t xml:space="preserve">företag och utländska tjänstepensionsinstitut ska tillämpa </w:t>
      </w:r>
      <w:r w:rsidR="00BC6D1B">
        <w:t xml:space="preserve">denna </w:t>
      </w:r>
      <w:r>
        <w:t>lag. Enligt de bestäm</w:t>
      </w:r>
      <w:r w:rsidR="00BC6D1B">
        <w:softHyphen/>
      </w:r>
      <w:r>
        <w:t>melserna ska vid tillämpningen av denna lag, det som sägs om försäkrings</w:t>
      </w:r>
      <w:r w:rsidR="00BC6D1B">
        <w:softHyphen/>
      </w:r>
      <w:r>
        <w:t>företag avse tjänstepensions</w:t>
      </w:r>
      <w:r>
        <w:softHyphen/>
        <w:t>företag och utländska tjänstepensionsinstitut. Övervägandena finns i avsnitt 15.4.1.</w:t>
      </w:r>
    </w:p>
    <w:p w14:paraId="6A181B7B" w14:textId="142DEE49" w:rsidR="0069651C" w:rsidRDefault="0069651C" w:rsidP="00A21FD2">
      <w:pPr>
        <w:pStyle w:val="Brdtextmedindrag"/>
      </w:pPr>
    </w:p>
    <w:p w14:paraId="411B2995" w14:textId="77777777" w:rsidR="0069651C" w:rsidRDefault="0069651C" w:rsidP="00A21FD2">
      <w:pPr>
        <w:pStyle w:val="Brdtextmedindrag"/>
      </w:pPr>
    </w:p>
    <w:p w14:paraId="3EED847A" w14:textId="77777777" w:rsidR="002734C2" w:rsidRDefault="002734C2" w:rsidP="009C61A6">
      <w:pPr>
        <w:pStyle w:val="Brdtextmedindrag"/>
      </w:pPr>
    </w:p>
    <w:p w14:paraId="24185A11" w14:textId="77777777" w:rsidR="002734C2" w:rsidRDefault="002734C2" w:rsidP="009C61A6">
      <w:pPr>
        <w:pStyle w:val="Brdtextmedindrag"/>
      </w:pPr>
    </w:p>
    <w:p w14:paraId="54F4D424" w14:textId="77777777" w:rsidR="00110C85" w:rsidRPr="00025171" w:rsidRDefault="00110C85" w:rsidP="009C61A6">
      <w:pPr>
        <w:pStyle w:val="Brdtextmedindrag"/>
        <w:sectPr w:rsidR="00110C85" w:rsidRPr="00025171" w:rsidSect="00155500">
          <w:type w:val="continuous"/>
          <w:pgSz w:w="9356" w:h="13721" w:code="9"/>
          <w:pgMar w:top="794" w:right="2438" w:bottom="1191" w:left="1021" w:header="0" w:footer="709" w:gutter="0"/>
          <w:cols w:space="708"/>
          <w:docGrid w:linePitch="360"/>
        </w:sectPr>
      </w:pPr>
    </w:p>
    <w:p w14:paraId="053CEFF3" w14:textId="77777777" w:rsidR="00110C85" w:rsidRDefault="00931476" w:rsidP="00136126">
      <w:pPr>
        <w:pStyle w:val="Bilagarubrik"/>
        <w:rPr>
          <w:rFonts w:eastAsiaTheme="minorHAnsi"/>
        </w:rPr>
      </w:pPr>
      <w:bookmarkStart w:id="7928" w:name="_Toc8059958"/>
      <w:bookmarkStart w:id="7929" w:name="_Toc8061668"/>
      <w:bookmarkStart w:id="7930" w:name="_Toc8062200"/>
      <w:bookmarkStart w:id="7931" w:name="_Toc8064668"/>
      <w:bookmarkStart w:id="7932" w:name="_Toc8391345"/>
      <w:bookmarkStart w:id="7933" w:name="_Toc8391611"/>
      <w:bookmarkStart w:id="7934" w:name="_Toc8644816"/>
      <w:bookmarkStart w:id="7935" w:name="_Toc8645348"/>
      <w:bookmarkStart w:id="7936" w:name="_Toc8817829"/>
      <w:bookmarkStart w:id="7937" w:name="_Toc8818401"/>
      <w:bookmarkStart w:id="7938" w:name="_Toc8825770"/>
      <w:bookmarkStart w:id="7939" w:name="_Toc8831867"/>
      <w:bookmarkStart w:id="7940" w:name="_Toc8832776"/>
      <w:bookmarkStart w:id="7941" w:name="_Toc11153239"/>
      <w:bookmarkStart w:id="7942" w:name="_Toc11161160"/>
      <w:bookmarkStart w:id="7943" w:name="_Toc11167096"/>
      <w:bookmarkStart w:id="7944" w:name="_Toc11167632"/>
      <w:bookmarkStart w:id="7945" w:name="_Toc11169069"/>
      <w:bookmarkStart w:id="7946" w:name="_Toc11846022"/>
      <w:bookmarkStart w:id="7947" w:name="_Toc12611821"/>
      <w:bookmarkStart w:id="7948" w:name="_Toc12612727"/>
      <w:bookmarkStart w:id="7949" w:name="_Toc17903034"/>
      <w:r>
        <w:rPr>
          <w:rFonts w:eastAsiaTheme="minorHAnsi"/>
        </w:rPr>
        <w:lastRenderedPageBreak/>
        <w:t>Europaparlamentets och rådets direktiv (EU) 2016/2341 av den 14 december 2016 om verksamhet i och tillsyn över tjänstepensionsinstitut</w:t>
      </w:r>
      <w:bookmarkEnd w:id="7928"/>
      <w:bookmarkEnd w:id="7929"/>
      <w:bookmarkEnd w:id="7930"/>
      <w:bookmarkEnd w:id="7931"/>
      <w:bookmarkEnd w:id="7932"/>
      <w:bookmarkEnd w:id="7933"/>
      <w:bookmarkEnd w:id="7934"/>
      <w:bookmarkEnd w:id="7935"/>
      <w:bookmarkEnd w:id="7936"/>
      <w:bookmarkEnd w:id="7937"/>
      <w:bookmarkEnd w:id="7938"/>
      <w:bookmarkEnd w:id="7939"/>
      <w:bookmarkEnd w:id="7940"/>
      <w:bookmarkEnd w:id="7941"/>
      <w:bookmarkEnd w:id="7942"/>
      <w:bookmarkEnd w:id="7943"/>
      <w:bookmarkEnd w:id="7944"/>
      <w:bookmarkEnd w:id="7945"/>
      <w:bookmarkEnd w:id="7946"/>
      <w:bookmarkEnd w:id="7947"/>
      <w:bookmarkEnd w:id="7948"/>
      <w:bookmarkEnd w:id="7949"/>
    </w:p>
    <w:p w14:paraId="0DCDDE2D" w14:textId="77777777" w:rsidR="00136126" w:rsidRDefault="00136126" w:rsidP="00136126">
      <w:pPr>
        <w:pStyle w:val="Brdtext"/>
      </w:pPr>
    </w:p>
    <w:p w14:paraId="2DD10DDC" w14:textId="77777777" w:rsidR="00136126" w:rsidRDefault="00136126" w:rsidP="00136126">
      <w:pPr>
        <w:pStyle w:val="Brdtextmedindrag"/>
      </w:pPr>
    </w:p>
    <w:p w14:paraId="480D7C86" w14:textId="77777777" w:rsidR="00136126" w:rsidRDefault="00136126" w:rsidP="00136126">
      <w:pPr>
        <w:pStyle w:val="Brdtextmedindrag"/>
      </w:pPr>
    </w:p>
    <w:p w14:paraId="486F0515" w14:textId="77777777" w:rsidR="00136126" w:rsidRDefault="00931476">
      <w:pPr>
        <w:spacing w:line="2" w:lineRule="auto"/>
        <w:rPr>
          <w:rFonts w:ascii="Times New Roman" w:hAnsi="Times New Roman"/>
          <w:sz w:val="20"/>
        </w:rPr>
      </w:pPr>
      <w:r>
        <w:br w:type="page"/>
      </w:r>
    </w:p>
    <w:p w14:paraId="6622DFC0" w14:textId="77777777" w:rsidR="00136126" w:rsidRDefault="00931476">
      <w:pPr>
        <w:spacing w:line="2" w:lineRule="auto"/>
        <w:rPr>
          <w:rFonts w:ascii="Times New Roman" w:hAnsi="Times New Roman"/>
          <w:sz w:val="20"/>
        </w:rPr>
      </w:pPr>
      <w:r>
        <w:lastRenderedPageBreak/>
        <w:br w:type="page"/>
      </w:r>
    </w:p>
    <w:p w14:paraId="62EEC2E2" w14:textId="77777777" w:rsidR="00136126" w:rsidRDefault="00931476">
      <w:pPr>
        <w:spacing w:line="2" w:lineRule="auto"/>
        <w:rPr>
          <w:rFonts w:ascii="Times New Roman" w:hAnsi="Times New Roman"/>
          <w:sz w:val="20"/>
        </w:rPr>
      </w:pPr>
      <w:r>
        <w:lastRenderedPageBreak/>
        <w:br w:type="page"/>
      </w:r>
    </w:p>
    <w:p w14:paraId="7CB734C9" w14:textId="77777777" w:rsidR="00136126" w:rsidRDefault="00931476">
      <w:pPr>
        <w:spacing w:line="2" w:lineRule="auto"/>
        <w:rPr>
          <w:rFonts w:ascii="Times New Roman" w:hAnsi="Times New Roman"/>
          <w:sz w:val="20"/>
        </w:rPr>
      </w:pPr>
      <w:r>
        <w:lastRenderedPageBreak/>
        <w:br w:type="page"/>
      </w:r>
    </w:p>
    <w:p w14:paraId="1B70F750" w14:textId="77777777" w:rsidR="00136126" w:rsidRDefault="00931476">
      <w:pPr>
        <w:spacing w:line="2" w:lineRule="auto"/>
        <w:rPr>
          <w:rFonts w:ascii="Times New Roman" w:hAnsi="Times New Roman"/>
          <w:sz w:val="20"/>
        </w:rPr>
      </w:pPr>
      <w:r>
        <w:lastRenderedPageBreak/>
        <w:br w:type="page"/>
      </w:r>
    </w:p>
    <w:p w14:paraId="57CC67F1" w14:textId="77777777" w:rsidR="00136126" w:rsidRDefault="00931476">
      <w:pPr>
        <w:spacing w:line="2" w:lineRule="auto"/>
        <w:rPr>
          <w:rFonts w:ascii="Times New Roman" w:hAnsi="Times New Roman"/>
          <w:sz w:val="20"/>
        </w:rPr>
      </w:pPr>
      <w:r>
        <w:lastRenderedPageBreak/>
        <w:br w:type="page"/>
      </w:r>
    </w:p>
    <w:p w14:paraId="57BC6503" w14:textId="77777777" w:rsidR="00136126" w:rsidRDefault="00931476">
      <w:pPr>
        <w:spacing w:line="2" w:lineRule="auto"/>
        <w:rPr>
          <w:rFonts w:ascii="Times New Roman" w:hAnsi="Times New Roman"/>
          <w:sz w:val="20"/>
        </w:rPr>
      </w:pPr>
      <w:r>
        <w:lastRenderedPageBreak/>
        <w:br w:type="page"/>
      </w:r>
    </w:p>
    <w:p w14:paraId="717C0379" w14:textId="77777777" w:rsidR="00136126" w:rsidRDefault="00931476">
      <w:pPr>
        <w:spacing w:line="2" w:lineRule="auto"/>
        <w:rPr>
          <w:rFonts w:ascii="Times New Roman" w:hAnsi="Times New Roman"/>
          <w:sz w:val="20"/>
        </w:rPr>
      </w:pPr>
      <w:r>
        <w:lastRenderedPageBreak/>
        <w:br w:type="page"/>
      </w:r>
    </w:p>
    <w:p w14:paraId="3D9E1B90" w14:textId="77777777" w:rsidR="00136126" w:rsidRDefault="00931476">
      <w:pPr>
        <w:spacing w:line="2" w:lineRule="auto"/>
        <w:rPr>
          <w:rFonts w:ascii="Times New Roman" w:hAnsi="Times New Roman"/>
          <w:sz w:val="20"/>
        </w:rPr>
      </w:pPr>
      <w:r>
        <w:lastRenderedPageBreak/>
        <w:br w:type="page"/>
      </w:r>
    </w:p>
    <w:p w14:paraId="75943EA6" w14:textId="77777777" w:rsidR="00136126" w:rsidRDefault="00931476">
      <w:pPr>
        <w:spacing w:line="2" w:lineRule="auto"/>
        <w:rPr>
          <w:rFonts w:ascii="Times New Roman" w:hAnsi="Times New Roman"/>
          <w:sz w:val="20"/>
        </w:rPr>
      </w:pPr>
      <w:r>
        <w:lastRenderedPageBreak/>
        <w:br w:type="page"/>
      </w:r>
    </w:p>
    <w:p w14:paraId="53345041" w14:textId="77777777" w:rsidR="00136126" w:rsidRDefault="00931476">
      <w:pPr>
        <w:spacing w:line="2" w:lineRule="auto"/>
        <w:rPr>
          <w:rFonts w:ascii="Times New Roman" w:hAnsi="Times New Roman"/>
          <w:sz w:val="20"/>
        </w:rPr>
      </w:pPr>
      <w:r>
        <w:lastRenderedPageBreak/>
        <w:br w:type="page"/>
      </w:r>
    </w:p>
    <w:p w14:paraId="18F7A176" w14:textId="77777777" w:rsidR="00136126" w:rsidRDefault="00931476">
      <w:pPr>
        <w:spacing w:line="2" w:lineRule="auto"/>
        <w:rPr>
          <w:rFonts w:ascii="Times New Roman" w:hAnsi="Times New Roman"/>
          <w:sz w:val="20"/>
        </w:rPr>
      </w:pPr>
      <w:r>
        <w:lastRenderedPageBreak/>
        <w:br w:type="page"/>
      </w:r>
    </w:p>
    <w:p w14:paraId="6EF9E928" w14:textId="77777777" w:rsidR="00136126" w:rsidRDefault="00931476">
      <w:pPr>
        <w:spacing w:line="2" w:lineRule="auto"/>
        <w:rPr>
          <w:rFonts w:ascii="Times New Roman" w:hAnsi="Times New Roman"/>
          <w:sz w:val="20"/>
        </w:rPr>
      </w:pPr>
      <w:r>
        <w:lastRenderedPageBreak/>
        <w:br w:type="page"/>
      </w:r>
    </w:p>
    <w:p w14:paraId="047293B4" w14:textId="77777777" w:rsidR="00136126" w:rsidRDefault="00931476">
      <w:pPr>
        <w:spacing w:line="2" w:lineRule="auto"/>
        <w:rPr>
          <w:rFonts w:ascii="Times New Roman" w:hAnsi="Times New Roman"/>
          <w:sz w:val="20"/>
        </w:rPr>
      </w:pPr>
      <w:r>
        <w:lastRenderedPageBreak/>
        <w:br w:type="page"/>
      </w:r>
    </w:p>
    <w:p w14:paraId="3A9910B8" w14:textId="77777777" w:rsidR="00136126" w:rsidRDefault="00931476">
      <w:pPr>
        <w:spacing w:line="2" w:lineRule="auto"/>
        <w:rPr>
          <w:rFonts w:ascii="Times New Roman" w:hAnsi="Times New Roman"/>
          <w:sz w:val="20"/>
        </w:rPr>
      </w:pPr>
      <w:r>
        <w:lastRenderedPageBreak/>
        <w:br w:type="page"/>
      </w:r>
    </w:p>
    <w:p w14:paraId="1D2342C1" w14:textId="77777777" w:rsidR="00136126" w:rsidRDefault="00931476">
      <w:pPr>
        <w:spacing w:line="2" w:lineRule="auto"/>
        <w:rPr>
          <w:rFonts w:ascii="Times New Roman" w:hAnsi="Times New Roman"/>
          <w:sz w:val="20"/>
        </w:rPr>
      </w:pPr>
      <w:r>
        <w:lastRenderedPageBreak/>
        <w:br w:type="page"/>
      </w:r>
    </w:p>
    <w:p w14:paraId="6CC4ACC5" w14:textId="77777777" w:rsidR="00136126" w:rsidRDefault="00931476">
      <w:pPr>
        <w:spacing w:line="2" w:lineRule="auto"/>
        <w:rPr>
          <w:rFonts w:ascii="Times New Roman" w:hAnsi="Times New Roman"/>
          <w:sz w:val="20"/>
        </w:rPr>
      </w:pPr>
      <w:r>
        <w:lastRenderedPageBreak/>
        <w:br w:type="page"/>
      </w:r>
    </w:p>
    <w:p w14:paraId="5024E66B" w14:textId="77777777" w:rsidR="00136126" w:rsidRDefault="00931476">
      <w:pPr>
        <w:spacing w:line="2" w:lineRule="auto"/>
        <w:rPr>
          <w:rFonts w:ascii="Times New Roman" w:hAnsi="Times New Roman"/>
          <w:sz w:val="20"/>
        </w:rPr>
      </w:pPr>
      <w:r>
        <w:lastRenderedPageBreak/>
        <w:br w:type="page"/>
      </w:r>
    </w:p>
    <w:p w14:paraId="32A88398" w14:textId="77777777" w:rsidR="00136126" w:rsidRDefault="00931476">
      <w:pPr>
        <w:spacing w:line="2" w:lineRule="auto"/>
        <w:rPr>
          <w:rFonts w:ascii="Times New Roman" w:hAnsi="Times New Roman"/>
          <w:sz w:val="20"/>
        </w:rPr>
      </w:pPr>
      <w:r>
        <w:lastRenderedPageBreak/>
        <w:br w:type="page"/>
      </w:r>
    </w:p>
    <w:p w14:paraId="05CD2734" w14:textId="77777777" w:rsidR="00136126" w:rsidRDefault="00931476">
      <w:pPr>
        <w:spacing w:line="2" w:lineRule="auto"/>
        <w:rPr>
          <w:rFonts w:ascii="Times New Roman" w:hAnsi="Times New Roman"/>
          <w:sz w:val="20"/>
        </w:rPr>
      </w:pPr>
      <w:r>
        <w:lastRenderedPageBreak/>
        <w:br w:type="page"/>
      </w:r>
    </w:p>
    <w:p w14:paraId="2A65A639" w14:textId="77777777" w:rsidR="00136126" w:rsidRDefault="00931476">
      <w:pPr>
        <w:spacing w:line="2" w:lineRule="auto"/>
        <w:rPr>
          <w:rFonts w:ascii="Times New Roman" w:hAnsi="Times New Roman"/>
          <w:sz w:val="20"/>
        </w:rPr>
      </w:pPr>
      <w:r>
        <w:lastRenderedPageBreak/>
        <w:br w:type="page"/>
      </w:r>
    </w:p>
    <w:p w14:paraId="18A69241" w14:textId="77777777" w:rsidR="00136126" w:rsidRDefault="00931476">
      <w:pPr>
        <w:spacing w:line="2" w:lineRule="auto"/>
        <w:rPr>
          <w:rFonts w:ascii="Times New Roman" w:hAnsi="Times New Roman"/>
          <w:sz w:val="20"/>
        </w:rPr>
      </w:pPr>
      <w:r>
        <w:lastRenderedPageBreak/>
        <w:br w:type="page"/>
      </w:r>
    </w:p>
    <w:p w14:paraId="49458E45" w14:textId="77777777" w:rsidR="00136126" w:rsidRDefault="00931476">
      <w:pPr>
        <w:spacing w:line="2" w:lineRule="auto"/>
        <w:rPr>
          <w:rFonts w:ascii="Times New Roman" w:hAnsi="Times New Roman"/>
          <w:sz w:val="20"/>
        </w:rPr>
      </w:pPr>
      <w:r>
        <w:lastRenderedPageBreak/>
        <w:br w:type="page"/>
      </w:r>
    </w:p>
    <w:p w14:paraId="0C6FD1EC" w14:textId="77777777" w:rsidR="00136126" w:rsidRDefault="00931476">
      <w:pPr>
        <w:spacing w:line="2" w:lineRule="auto"/>
        <w:rPr>
          <w:rFonts w:ascii="Times New Roman" w:hAnsi="Times New Roman"/>
          <w:sz w:val="20"/>
        </w:rPr>
      </w:pPr>
      <w:r>
        <w:lastRenderedPageBreak/>
        <w:br w:type="page"/>
      </w:r>
    </w:p>
    <w:p w14:paraId="38D510F1" w14:textId="77777777" w:rsidR="00136126" w:rsidRDefault="00931476">
      <w:pPr>
        <w:spacing w:line="2" w:lineRule="auto"/>
        <w:rPr>
          <w:rFonts w:ascii="Times New Roman" w:hAnsi="Times New Roman"/>
          <w:sz w:val="20"/>
        </w:rPr>
      </w:pPr>
      <w:r>
        <w:lastRenderedPageBreak/>
        <w:br w:type="page"/>
      </w:r>
    </w:p>
    <w:p w14:paraId="60F7CEF5" w14:textId="77777777" w:rsidR="00136126" w:rsidRDefault="00931476">
      <w:pPr>
        <w:spacing w:line="2" w:lineRule="auto"/>
        <w:rPr>
          <w:rFonts w:ascii="Times New Roman" w:hAnsi="Times New Roman"/>
          <w:sz w:val="20"/>
        </w:rPr>
      </w:pPr>
      <w:r>
        <w:lastRenderedPageBreak/>
        <w:br w:type="page"/>
      </w:r>
    </w:p>
    <w:p w14:paraId="1DCB6BF1" w14:textId="77777777" w:rsidR="00136126" w:rsidRDefault="00931476">
      <w:pPr>
        <w:spacing w:line="2" w:lineRule="auto"/>
        <w:rPr>
          <w:rFonts w:ascii="Times New Roman" w:hAnsi="Times New Roman"/>
          <w:sz w:val="20"/>
        </w:rPr>
      </w:pPr>
      <w:r>
        <w:lastRenderedPageBreak/>
        <w:br w:type="page"/>
      </w:r>
    </w:p>
    <w:p w14:paraId="1FF8B559" w14:textId="77777777" w:rsidR="00136126" w:rsidRDefault="00931476">
      <w:pPr>
        <w:spacing w:line="2" w:lineRule="auto"/>
        <w:rPr>
          <w:rFonts w:ascii="Times New Roman" w:hAnsi="Times New Roman"/>
          <w:sz w:val="20"/>
        </w:rPr>
      </w:pPr>
      <w:r>
        <w:lastRenderedPageBreak/>
        <w:br w:type="page"/>
      </w:r>
    </w:p>
    <w:p w14:paraId="2351E509" w14:textId="77777777" w:rsidR="00136126" w:rsidRDefault="00931476">
      <w:pPr>
        <w:spacing w:line="2" w:lineRule="auto"/>
        <w:rPr>
          <w:rFonts w:ascii="Times New Roman" w:hAnsi="Times New Roman"/>
          <w:sz w:val="20"/>
        </w:rPr>
      </w:pPr>
      <w:r>
        <w:lastRenderedPageBreak/>
        <w:br w:type="page"/>
      </w:r>
    </w:p>
    <w:p w14:paraId="17CC4B9C" w14:textId="77777777" w:rsidR="00136126" w:rsidRDefault="00931476">
      <w:pPr>
        <w:spacing w:line="2" w:lineRule="auto"/>
        <w:rPr>
          <w:rFonts w:ascii="Times New Roman" w:hAnsi="Times New Roman"/>
          <w:sz w:val="20"/>
        </w:rPr>
      </w:pPr>
      <w:r>
        <w:lastRenderedPageBreak/>
        <w:br w:type="page"/>
      </w:r>
    </w:p>
    <w:p w14:paraId="137D6223" w14:textId="77777777" w:rsidR="00136126" w:rsidRDefault="00931476">
      <w:pPr>
        <w:spacing w:line="2" w:lineRule="auto"/>
        <w:rPr>
          <w:rFonts w:ascii="Times New Roman" w:hAnsi="Times New Roman"/>
          <w:sz w:val="20"/>
        </w:rPr>
      </w:pPr>
      <w:r>
        <w:lastRenderedPageBreak/>
        <w:br w:type="page"/>
      </w:r>
    </w:p>
    <w:p w14:paraId="4C2A909C" w14:textId="77777777" w:rsidR="00136126" w:rsidRDefault="00931476">
      <w:pPr>
        <w:spacing w:line="2" w:lineRule="auto"/>
        <w:rPr>
          <w:rFonts w:ascii="Times New Roman" w:hAnsi="Times New Roman"/>
          <w:sz w:val="20"/>
        </w:rPr>
      </w:pPr>
      <w:r>
        <w:lastRenderedPageBreak/>
        <w:br w:type="page"/>
      </w:r>
    </w:p>
    <w:p w14:paraId="17FA9DD8" w14:textId="77777777" w:rsidR="00136126" w:rsidRDefault="00931476">
      <w:pPr>
        <w:spacing w:line="2" w:lineRule="auto"/>
        <w:rPr>
          <w:rFonts w:ascii="Times New Roman" w:hAnsi="Times New Roman"/>
          <w:sz w:val="20"/>
        </w:rPr>
      </w:pPr>
      <w:r>
        <w:lastRenderedPageBreak/>
        <w:br w:type="page"/>
      </w:r>
    </w:p>
    <w:p w14:paraId="048633E6" w14:textId="77777777" w:rsidR="00136126" w:rsidRDefault="00931476">
      <w:pPr>
        <w:spacing w:line="2" w:lineRule="auto"/>
        <w:rPr>
          <w:rFonts w:ascii="Times New Roman" w:hAnsi="Times New Roman"/>
          <w:sz w:val="20"/>
        </w:rPr>
      </w:pPr>
      <w:r>
        <w:lastRenderedPageBreak/>
        <w:br w:type="page"/>
      </w:r>
    </w:p>
    <w:p w14:paraId="2B81BC86" w14:textId="77777777" w:rsidR="00136126" w:rsidRDefault="00931476">
      <w:pPr>
        <w:spacing w:line="2" w:lineRule="auto"/>
        <w:rPr>
          <w:rFonts w:ascii="Times New Roman" w:hAnsi="Times New Roman"/>
          <w:sz w:val="20"/>
        </w:rPr>
      </w:pPr>
      <w:r>
        <w:lastRenderedPageBreak/>
        <w:br w:type="page"/>
      </w:r>
    </w:p>
    <w:p w14:paraId="2B2A1C79" w14:textId="77777777" w:rsidR="00136126" w:rsidRDefault="00931476">
      <w:pPr>
        <w:spacing w:line="2" w:lineRule="auto"/>
        <w:rPr>
          <w:rFonts w:ascii="Times New Roman" w:hAnsi="Times New Roman"/>
          <w:sz w:val="20"/>
        </w:rPr>
      </w:pPr>
      <w:r>
        <w:lastRenderedPageBreak/>
        <w:br w:type="page"/>
      </w:r>
    </w:p>
    <w:p w14:paraId="099325DA" w14:textId="77777777" w:rsidR="00136126" w:rsidRDefault="00931476">
      <w:pPr>
        <w:spacing w:line="2" w:lineRule="auto"/>
        <w:rPr>
          <w:rFonts w:ascii="Times New Roman" w:hAnsi="Times New Roman"/>
          <w:sz w:val="20"/>
        </w:rPr>
      </w:pPr>
      <w:r>
        <w:lastRenderedPageBreak/>
        <w:br w:type="page"/>
      </w:r>
    </w:p>
    <w:p w14:paraId="6D1FD224" w14:textId="77777777" w:rsidR="00136126" w:rsidRDefault="00931476">
      <w:pPr>
        <w:spacing w:line="2" w:lineRule="auto"/>
        <w:rPr>
          <w:rFonts w:ascii="Times New Roman" w:hAnsi="Times New Roman"/>
          <w:sz w:val="20"/>
        </w:rPr>
      </w:pPr>
      <w:r>
        <w:lastRenderedPageBreak/>
        <w:br w:type="page"/>
      </w:r>
    </w:p>
    <w:p w14:paraId="78CDA6E3" w14:textId="77777777" w:rsidR="00136126" w:rsidRDefault="00931476">
      <w:pPr>
        <w:spacing w:line="2" w:lineRule="auto"/>
        <w:rPr>
          <w:rFonts w:ascii="Times New Roman" w:hAnsi="Times New Roman"/>
          <w:sz w:val="20"/>
        </w:rPr>
      </w:pPr>
      <w:r>
        <w:lastRenderedPageBreak/>
        <w:br w:type="page"/>
      </w:r>
    </w:p>
    <w:p w14:paraId="04883D64" w14:textId="77777777" w:rsidR="00136126" w:rsidRDefault="00931476">
      <w:pPr>
        <w:spacing w:line="2" w:lineRule="auto"/>
        <w:rPr>
          <w:rFonts w:ascii="Times New Roman" w:hAnsi="Times New Roman"/>
          <w:sz w:val="20"/>
        </w:rPr>
      </w:pPr>
      <w:r>
        <w:lastRenderedPageBreak/>
        <w:br w:type="page"/>
      </w:r>
    </w:p>
    <w:p w14:paraId="79A7E098" w14:textId="77777777" w:rsidR="00136126" w:rsidRDefault="00931476">
      <w:pPr>
        <w:spacing w:line="2" w:lineRule="auto"/>
        <w:rPr>
          <w:rFonts w:ascii="Times New Roman" w:hAnsi="Times New Roman"/>
          <w:sz w:val="20"/>
        </w:rPr>
      </w:pPr>
      <w:r>
        <w:lastRenderedPageBreak/>
        <w:br w:type="page"/>
      </w:r>
    </w:p>
    <w:p w14:paraId="38601B0F" w14:textId="77777777" w:rsidR="00136126" w:rsidRDefault="00931476">
      <w:pPr>
        <w:spacing w:line="2" w:lineRule="auto"/>
        <w:rPr>
          <w:rFonts w:ascii="Times New Roman" w:hAnsi="Times New Roman"/>
          <w:sz w:val="20"/>
        </w:rPr>
      </w:pPr>
      <w:r>
        <w:lastRenderedPageBreak/>
        <w:br w:type="page"/>
      </w:r>
    </w:p>
    <w:p w14:paraId="59FAE165" w14:textId="77777777" w:rsidR="00136126" w:rsidRDefault="00931476">
      <w:pPr>
        <w:spacing w:line="2" w:lineRule="auto"/>
        <w:rPr>
          <w:rFonts w:ascii="Times New Roman" w:hAnsi="Times New Roman"/>
          <w:sz w:val="20"/>
        </w:rPr>
      </w:pPr>
      <w:r>
        <w:lastRenderedPageBreak/>
        <w:br w:type="page"/>
      </w:r>
    </w:p>
    <w:p w14:paraId="08A5BC75" w14:textId="77777777" w:rsidR="00136126" w:rsidRDefault="00931476">
      <w:pPr>
        <w:spacing w:line="2" w:lineRule="auto"/>
        <w:rPr>
          <w:rFonts w:ascii="Times New Roman" w:hAnsi="Times New Roman"/>
          <w:sz w:val="20"/>
        </w:rPr>
      </w:pPr>
      <w:r>
        <w:lastRenderedPageBreak/>
        <w:br w:type="page"/>
      </w:r>
    </w:p>
    <w:p w14:paraId="593B8308" w14:textId="77777777" w:rsidR="00136126" w:rsidRDefault="00931476">
      <w:pPr>
        <w:spacing w:line="2" w:lineRule="auto"/>
        <w:rPr>
          <w:rFonts w:ascii="Times New Roman" w:hAnsi="Times New Roman"/>
          <w:sz w:val="20"/>
        </w:rPr>
      </w:pPr>
      <w:r>
        <w:lastRenderedPageBreak/>
        <w:br w:type="page"/>
      </w:r>
    </w:p>
    <w:p w14:paraId="5B1EC264" w14:textId="77777777" w:rsidR="00136126" w:rsidRDefault="00931476">
      <w:pPr>
        <w:spacing w:line="2" w:lineRule="auto"/>
        <w:rPr>
          <w:rFonts w:ascii="Times New Roman" w:hAnsi="Times New Roman"/>
          <w:sz w:val="20"/>
        </w:rPr>
      </w:pPr>
      <w:r>
        <w:lastRenderedPageBreak/>
        <w:br w:type="page"/>
      </w:r>
    </w:p>
    <w:p w14:paraId="4614532A" w14:textId="77777777" w:rsidR="00136126" w:rsidRDefault="00931476">
      <w:pPr>
        <w:spacing w:line="2" w:lineRule="auto"/>
        <w:rPr>
          <w:rFonts w:ascii="Times New Roman" w:hAnsi="Times New Roman"/>
          <w:sz w:val="20"/>
        </w:rPr>
      </w:pPr>
      <w:r>
        <w:lastRenderedPageBreak/>
        <w:br w:type="page"/>
      </w:r>
    </w:p>
    <w:p w14:paraId="14C74E1F" w14:textId="77777777" w:rsidR="00136126" w:rsidRDefault="00931476">
      <w:pPr>
        <w:spacing w:line="2" w:lineRule="auto"/>
        <w:rPr>
          <w:rFonts w:ascii="Times New Roman" w:hAnsi="Times New Roman"/>
          <w:sz w:val="20"/>
        </w:rPr>
      </w:pPr>
      <w:r>
        <w:lastRenderedPageBreak/>
        <w:br w:type="page"/>
      </w:r>
    </w:p>
    <w:p w14:paraId="3D0CC943" w14:textId="77777777" w:rsidR="00136126" w:rsidRDefault="00136126" w:rsidP="00136126">
      <w:pPr>
        <w:pStyle w:val="Brdtextmedindrag"/>
      </w:pPr>
    </w:p>
    <w:p w14:paraId="2E91EC8D" w14:textId="77777777" w:rsidR="00136126" w:rsidRDefault="00136126" w:rsidP="00136126">
      <w:pPr>
        <w:pStyle w:val="Brdtextmedindrag"/>
      </w:pPr>
    </w:p>
    <w:p w14:paraId="2F2CB591" w14:textId="77777777" w:rsidR="00136126" w:rsidRDefault="00136126" w:rsidP="00136126">
      <w:pPr>
        <w:pStyle w:val="Brdtextmedindrag"/>
      </w:pPr>
    </w:p>
    <w:p w14:paraId="613E3512" w14:textId="77777777" w:rsidR="00136126" w:rsidRPr="005223B8" w:rsidRDefault="00136126" w:rsidP="00136126">
      <w:pPr>
        <w:pStyle w:val="Brdtextmedindrag"/>
        <w:sectPr w:rsidR="00136126" w:rsidRPr="005223B8" w:rsidSect="00155500">
          <w:headerReference w:type="even" r:id="rId74"/>
          <w:headerReference w:type="default" r:id="rId75"/>
          <w:footerReference w:type="even" r:id="rId76"/>
          <w:footerReference w:type="default" r:id="rId77"/>
          <w:headerReference w:type="first" r:id="rId78"/>
          <w:footerReference w:type="first" r:id="rId79"/>
          <w:pgSz w:w="9356" w:h="13721" w:code="9"/>
          <w:pgMar w:top="794" w:right="2438" w:bottom="1191" w:left="1021" w:header="0" w:footer="709" w:gutter="0"/>
          <w:cols w:space="708"/>
          <w:docGrid w:linePitch="360"/>
        </w:sectPr>
      </w:pPr>
    </w:p>
    <w:p w14:paraId="23EDB3A8" w14:textId="77777777" w:rsidR="00136126" w:rsidRDefault="00931476" w:rsidP="00136126">
      <w:pPr>
        <w:pStyle w:val="Bilagarubrik"/>
      </w:pPr>
      <w:bookmarkStart w:id="7950" w:name="_Toc8059959"/>
      <w:bookmarkStart w:id="7951" w:name="_Toc8061669"/>
      <w:bookmarkStart w:id="7952" w:name="_Toc8062201"/>
      <w:bookmarkStart w:id="7953" w:name="_Toc8064669"/>
      <w:bookmarkStart w:id="7954" w:name="_Toc8391346"/>
      <w:bookmarkStart w:id="7955" w:name="_Toc8391612"/>
      <w:bookmarkStart w:id="7956" w:name="_Toc8644817"/>
      <w:bookmarkStart w:id="7957" w:name="_Toc8645349"/>
      <w:bookmarkStart w:id="7958" w:name="_Toc8817830"/>
      <w:bookmarkStart w:id="7959" w:name="_Toc8818402"/>
      <w:bookmarkStart w:id="7960" w:name="_Toc8825771"/>
      <w:bookmarkStart w:id="7961" w:name="_Toc8831868"/>
      <w:bookmarkStart w:id="7962" w:name="_Toc8832777"/>
      <w:bookmarkStart w:id="7963" w:name="_Toc11153240"/>
      <w:bookmarkStart w:id="7964" w:name="_Toc11161161"/>
      <w:bookmarkStart w:id="7965" w:name="_Toc11167097"/>
      <w:bookmarkStart w:id="7966" w:name="_Toc11167633"/>
      <w:bookmarkStart w:id="7967" w:name="_Toc11169070"/>
      <w:bookmarkStart w:id="7968" w:name="_Toc11846023"/>
      <w:bookmarkStart w:id="7969" w:name="_Toc12611822"/>
      <w:bookmarkStart w:id="7970" w:name="_Toc12612728"/>
      <w:bookmarkStart w:id="7971" w:name="_Toc17903035"/>
      <w:r>
        <w:lastRenderedPageBreak/>
        <w:t xml:space="preserve">Sammanfattning av promemorian </w:t>
      </w:r>
      <w:r>
        <w:br/>
        <w:t>En ny reglering för tjänstepensionsföretag</w:t>
      </w:r>
      <w:bookmarkEnd w:id="7950"/>
      <w:bookmarkEnd w:id="7951"/>
      <w:bookmarkEnd w:id="7952"/>
      <w:bookmarkEnd w:id="7953"/>
      <w:bookmarkEnd w:id="7954"/>
      <w:bookmarkEnd w:id="7955"/>
      <w:bookmarkEnd w:id="7956"/>
      <w:bookmarkEnd w:id="7957"/>
      <w:bookmarkEnd w:id="7958"/>
      <w:bookmarkEnd w:id="7959"/>
      <w:bookmarkEnd w:id="7960"/>
      <w:bookmarkEnd w:id="7961"/>
      <w:bookmarkEnd w:id="7962"/>
      <w:bookmarkEnd w:id="7963"/>
      <w:bookmarkEnd w:id="7964"/>
      <w:bookmarkEnd w:id="7965"/>
      <w:bookmarkEnd w:id="7966"/>
      <w:bookmarkEnd w:id="7967"/>
      <w:bookmarkEnd w:id="7968"/>
      <w:bookmarkEnd w:id="7969"/>
      <w:bookmarkEnd w:id="7970"/>
      <w:bookmarkEnd w:id="7971"/>
    </w:p>
    <w:p w14:paraId="7111F00C" w14:textId="068F859B" w:rsidR="00136126" w:rsidRDefault="00931476" w:rsidP="00136126">
      <w:pPr>
        <w:pStyle w:val="Brdtext"/>
      </w:pPr>
      <w:r>
        <w:t>I promemorian lämnas förslag till de lagändringar som krävs för att i svensk rätt genomföra Europarlamentets och rådets direktiv (EU) 2016/2341 av den 14 december 2016 om verksamhet i och tillsyn över tjänstepensionsinstitut (andra tjänstepensionsdirektivet) med avseende på en ny institutstyp, tjänstepensionsföretag. Andra tjänste</w:t>
      </w:r>
      <w:r>
        <w:softHyphen/>
        <w:t>pensionsdirektivet ersätter Europaparlamentets och rådets direktiv 2003/41/EG om verk</w:t>
      </w:r>
      <w:r>
        <w:softHyphen/>
        <w:t>samhet i och tillsyn över tjänstepensionsinstitut (första tjänste</w:t>
      </w:r>
      <w:r>
        <w:softHyphen/>
        <w:t>pensions</w:t>
      </w:r>
      <w:r>
        <w:softHyphen/>
        <w:t>direktivet). Med tjänstepensionsinstitut avses i båda direktiven sådana institut som inte redan är harmoniserade på EU-nivå och som förvaltar fonderade medel utifrån syftet att tillhandahålla tjänste</w:t>
      </w:r>
      <w:r>
        <w:softHyphen/>
        <w:t>pen</w:t>
      </w:r>
      <w:r>
        <w:softHyphen/>
        <w:t>sionsförmåner. Tjänstepension erbjuds som ett led i ett anställ</w:t>
      </w:r>
      <w:r>
        <w:softHyphen/>
        <w:t>nings</w:t>
      </w:r>
      <w:r>
        <w:softHyphen/>
        <w:t>förhållande och utgör ett komplement till den statliga pension som erhålls inom ramen för social</w:t>
      </w:r>
      <w:r>
        <w:softHyphen/>
        <w:t>försäkrings</w:t>
      </w:r>
      <w:r>
        <w:softHyphen/>
        <w:t>systemet. Liksom första tjänstepensions</w:t>
      </w:r>
      <w:r>
        <w:softHyphen/>
        <w:t>direktivet är andra tjänste</w:t>
      </w:r>
      <w:r>
        <w:softHyphen/>
        <w:t>pensionsdirektivet byggt på minimi</w:t>
      </w:r>
      <w:r>
        <w:softHyphen/>
        <w:t>harmonisering, dvs. medlems</w:t>
      </w:r>
      <w:r>
        <w:softHyphen/>
        <w:t>staterna har frihet att införa mera långt</w:t>
      </w:r>
      <w:r>
        <w:softHyphen/>
        <w:t>gående krav än vad som följer av direktivet. För att genomföra andra tjänstepensionsdirektivet i den aktuella delen föreslås att det ska införas en ny lag, lagen om tjänstepensionsföre</w:t>
      </w:r>
      <w:r>
        <w:softHyphen/>
        <w:t>tag.</w:t>
      </w:r>
    </w:p>
    <w:p w14:paraId="5832E927" w14:textId="454E48E5" w:rsidR="00136126" w:rsidRDefault="00931476" w:rsidP="00136126">
      <w:pPr>
        <w:pStyle w:val="Brdtextmedindrag"/>
      </w:pPr>
      <w:r>
        <w:t>Understödsföreningar som meddelar försäkring avseende tjänste</w:t>
      </w:r>
      <w:r>
        <w:softHyphen/>
        <w:t>pen</w:t>
      </w:r>
      <w:r>
        <w:softHyphen/>
        <w:t>sion, s.k. tjänstepensionskassor, omfattas av andra tjänstepensions</w:t>
      </w:r>
      <w:r>
        <w:softHyphen/>
        <w:t>direk</w:t>
      </w:r>
      <w:r>
        <w:softHyphen/>
        <w:t>tivet, liksom de omfattas av första tjänstepensionsdirektivet. Tjänste</w:t>
      </w:r>
      <w:r>
        <w:softHyphen/>
        <w:t>pen</w:t>
      </w:r>
      <w:r>
        <w:softHyphen/>
        <w:t>sionskassor tillämpar i dag den upphävda lagen (1972:262) om under</w:t>
      </w:r>
      <w:r>
        <w:softHyphen/>
        <w:t>stödsföreningar. I promemorian föreslås lagändringar som gör det möjligt för tjänstepensionskassor att fortsätta driva verksamhet som tjänste</w:t>
      </w:r>
      <w:r>
        <w:softHyphen/>
        <w:t xml:space="preserve">pensionsföretag enligt den nya lagen om tjänstepensionsföretag. </w:t>
      </w:r>
    </w:p>
    <w:p w14:paraId="3427737B" w14:textId="77777777" w:rsidR="00136126" w:rsidRDefault="00931476" w:rsidP="00136126">
      <w:pPr>
        <w:pStyle w:val="Brdtextmedindrag"/>
      </w:pPr>
      <w:r>
        <w:t>Pensionsstiftelser ansågs omfattas av första tjänstepensionsdirektivet. Frågan om genomförande av andra tjänstepensionsdirektivet när det gäller pensionsstiftelser bereds dock nu i särskild ordning (se avsnitt 3). I denna promemoria föreslås dock att andra tjänstepensionsdirektivet delvis ska genomföras i svensk rätt när det gäller pensionsstiftelser genom införande av krav på att pensionsstiftelser ska ha en riskhanteringsfunktion och en internrevisionsfunktion.</w:t>
      </w:r>
    </w:p>
    <w:p w14:paraId="68860841" w14:textId="77777777" w:rsidR="00136126" w:rsidRDefault="00931476" w:rsidP="00136126">
      <w:pPr>
        <w:pStyle w:val="Brdtextmedindrag"/>
      </w:pPr>
      <w:r>
        <w:t>Livförsäkringsföretag som endast meddelar försäkring avseende tjänste</w:t>
      </w:r>
      <w:r>
        <w:softHyphen/>
        <w:t>pension har enligt bedömningen i denna promemoria möjlighet att driva verksamhet som omfattas av andra tjänstepensionsdirektivet. Denna möjlighet bör utnyttjas i svensk rätt. Det föreslås därför att livförsäkrings</w:t>
      </w:r>
      <w:r>
        <w:softHyphen/>
        <w:t xml:space="preserve">företag ska få driva försäkringsrörelse på tjänstepensionsområdet enligt den nya lagen om tjänstepensionsföretag. </w:t>
      </w:r>
    </w:p>
    <w:p w14:paraId="78F785E5" w14:textId="27E4AEE7" w:rsidR="00136126" w:rsidRDefault="00931476" w:rsidP="00136126">
      <w:pPr>
        <w:pStyle w:val="Brdtextmedindrag"/>
      </w:pPr>
      <w:r>
        <w:t>Enligt förslaget ska särskilda rörelseregler för tjänstepensionsföretag gälla enligt lagen om tjänstepensionsföretag. De rörelsereglerna bygger i stor utsträckning på den befintliga regleringen i försäkringsrörelselagen (2010:2043). Bland annat ska särskilda bestämmelser om försäkrings</w:t>
      </w:r>
      <w:r>
        <w:softHyphen/>
        <w:t xml:space="preserve">tekniska avsättningar, investeringar, kapitalbas och kapitalkrav gälla enligt den nya lagen. Dessa rörelseregler baserar sig delvis direkt på andra </w:t>
      </w:r>
      <w:r>
        <w:lastRenderedPageBreak/>
        <w:t>tjänstepensionsdirektivet. När det gäller kapitalkrav föreslås dock en för</w:t>
      </w:r>
      <w:r>
        <w:softHyphen/>
        <w:t>stärkt reglering i förhållande till direktivet genom införande av ett risk</w:t>
      </w:r>
      <w:r>
        <w:softHyphen/>
        <w:t>baserat kapitalkrav för tjänstepensionsföretag.</w:t>
      </w:r>
    </w:p>
    <w:p w14:paraId="4AD88BB1" w14:textId="580BC5F2" w:rsidR="00110C85" w:rsidRDefault="00931476" w:rsidP="00136126">
      <w:pPr>
        <w:pStyle w:val="Brdtextmedindrag"/>
      </w:pPr>
      <w:r>
        <w:t>Lagändringarna föreslås träda i kraft den 1 maj 2019. Vissa övergångs</w:t>
      </w:r>
      <w:r>
        <w:softHyphen/>
        <w:t>bestämmelser föreslås om att befintliga understödsföreningar och livför</w:t>
      </w:r>
      <w:r>
        <w:softHyphen/>
        <w:t>säkringsföretag får gå över från att driva verksamhet enligt den upphävda lagen om understödsföreningar respektive försäkringsrörelse</w:t>
      </w:r>
      <w:r>
        <w:softHyphen/>
        <w:t>lagen till att driva verksamhet enligt den nya lagen om tjänstepensions</w:t>
      </w:r>
      <w:r>
        <w:softHyphen/>
        <w:t>företag.</w:t>
      </w:r>
    </w:p>
    <w:p w14:paraId="7073D58C" w14:textId="77777777" w:rsidR="00136126" w:rsidRDefault="00136126" w:rsidP="00136126">
      <w:pPr>
        <w:pStyle w:val="Brdtextmedindrag"/>
      </w:pPr>
    </w:p>
    <w:p w14:paraId="26D44A4E" w14:textId="77777777" w:rsidR="00136126" w:rsidRPr="00025171" w:rsidRDefault="00136126" w:rsidP="00136126">
      <w:pPr>
        <w:pStyle w:val="Brdtextmedindrag"/>
        <w:sectPr w:rsidR="00136126" w:rsidRPr="00025171" w:rsidSect="00155500">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p>
    <w:p w14:paraId="3E62F248" w14:textId="77777777" w:rsidR="00136126" w:rsidRDefault="00931476" w:rsidP="00136126">
      <w:pPr>
        <w:pStyle w:val="Bilagarubrik"/>
      </w:pPr>
      <w:bookmarkStart w:id="7972" w:name="_Toc8059960"/>
      <w:bookmarkStart w:id="7973" w:name="_Toc8061670"/>
      <w:bookmarkStart w:id="7974" w:name="_Toc8062202"/>
      <w:bookmarkStart w:id="7975" w:name="_Toc8064670"/>
      <w:bookmarkStart w:id="7976" w:name="_Toc8391347"/>
      <w:bookmarkStart w:id="7977" w:name="_Toc8391613"/>
      <w:bookmarkStart w:id="7978" w:name="_Toc8644818"/>
      <w:bookmarkStart w:id="7979" w:name="_Toc8645350"/>
      <w:bookmarkStart w:id="7980" w:name="_Toc8817831"/>
      <w:bookmarkStart w:id="7981" w:name="_Toc8818403"/>
      <w:bookmarkStart w:id="7982" w:name="_Toc8825772"/>
      <w:bookmarkStart w:id="7983" w:name="_Toc8831869"/>
      <w:bookmarkStart w:id="7984" w:name="_Toc8832778"/>
      <w:bookmarkStart w:id="7985" w:name="_Toc11153241"/>
      <w:bookmarkStart w:id="7986" w:name="_Toc11161162"/>
      <w:bookmarkStart w:id="7987" w:name="_Toc11167098"/>
      <w:bookmarkStart w:id="7988" w:name="_Toc11167634"/>
      <w:bookmarkStart w:id="7989" w:name="_Toc11169071"/>
      <w:bookmarkStart w:id="7990" w:name="_Toc11846024"/>
      <w:bookmarkStart w:id="7991" w:name="_Toc12611823"/>
      <w:bookmarkStart w:id="7992" w:name="_Toc12612729"/>
      <w:bookmarkStart w:id="7993" w:name="_Toc17903036"/>
      <w:r>
        <w:lastRenderedPageBreak/>
        <w:t>Promemorians lagförslag</w:t>
      </w:r>
      <w:bookmarkEnd w:id="7972"/>
      <w:bookmarkEnd w:id="7973"/>
      <w:bookmarkEnd w:id="7974"/>
      <w:bookmarkEnd w:id="7975"/>
      <w:bookmarkEnd w:id="7976"/>
      <w:bookmarkEnd w:id="7977"/>
      <w:bookmarkEnd w:id="7978"/>
      <w:bookmarkEnd w:id="7979"/>
      <w:bookmarkEnd w:id="7980"/>
      <w:bookmarkEnd w:id="7981"/>
      <w:bookmarkEnd w:id="7982"/>
      <w:bookmarkEnd w:id="7983"/>
      <w:bookmarkEnd w:id="7984"/>
      <w:bookmarkEnd w:id="7985"/>
      <w:bookmarkEnd w:id="7986"/>
      <w:bookmarkEnd w:id="7987"/>
      <w:bookmarkEnd w:id="7988"/>
      <w:bookmarkEnd w:id="7989"/>
      <w:bookmarkEnd w:id="7990"/>
      <w:bookmarkEnd w:id="7991"/>
      <w:bookmarkEnd w:id="7992"/>
      <w:bookmarkEnd w:id="7993"/>
    </w:p>
    <w:p w14:paraId="74F57F02" w14:textId="77777777" w:rsidR="00136126" w:rsidRDefault="00931476" w:rsidP="00136126">
      <w:pPr>
        <w:pStyle w:val="Rubrik2utannumrering"/>
      </w:pPr>
      <w:bookmarkStart w:id="7994" w:name="_Toc518395839"/>
      <w:bookmarkStart w:id="7995" w:name="_Toc518396556"/>
      <w:bookmarkStart w:id="7996" w:name="_Toc518400867"/>
      <w:bookmarkStart w:id="7997" w:name="_Toc518401584"/>
      <w:bookmarkStart w:id="7998" w:name="_Toc518401823"/>
      <w:bookmarkStart w:id="7999" w:name="_Toc518462977"/>
      <w:bookmarkStart w:id="8000" w:name="_Toc518462673"/>
      <w:bookmarkStart w:id="8001" w:name="_Toc518463629"/>
      <w:bookmarkStart w:id="8002" w:name="_Toc518463526"/>
      <w:bookmarkStart w:id="8003" w:name="_Toc518464243"/>
      <w:bookmarkStart w:id="8004" w:name="_Toc518463995"/>
      <w:r>
        <w:t>Förslag till lag (2019:000) om tjänstepensionsföretag</w:t>
      </w:r>
      <w:bookmarkEnd w:id="7994"/>
      <w:bookmarkEnd w:id="7995"/>
      <w:bookmarkEnd w:id="7996"/>
      <w:bookmarkEnd w:id="7997"/>
      <w:bookmarkEnd w:id="7998"/>
      <w:bookmarkEnd w:id="7999"/>
      <w:bookmarkEnd w:id="8000"/>
      <w:bookmarkEnd w:id="8001"/>
      <w:bookmarkEnd w:id="8002"/>
      <w:bookmarkEnd w:id="8003"/>
      <w:bookmarkEnd w:id="8004"/>
    </w:p>
    <w:p w14:paraId="09165B2D" w14:textId="77777777" w:rsidR="00136126" w:rsidRPr="00BC4858" w:rsidRDefault="00931476" w:rsidP="00136126">
      <w:pPr>
        <w:pStyle w:val="Brdtextmedindrag"/>
      </w:pPr>
      <w:r>
        <w:t>Härigenom föreskrivs</w:t>
      </w:r>
      <w:r>
        <w:rPr>
          <w:rStyle w:val="Fotnotsreferens"/>
        </w:rPr>
        <w:footnoteReference w:id="68"/>
      </w:r>
      <w:r>
        <w:t xml:space="preserve"> följande.</w:t>
      </w:r>
    </w:p>
    <w:p w14:paraId="39B4931B" w14:textId="77777777" w:rsidR="00136126" w:rsidRDefault="00931476" w:rsidP="00136126">
      <w:pPr>
        <w:pStyle w:val="Rubrik3utannumrering"/>
      </w:pPr>
      <w:r>
        <w:t>1 kap. Inledande bestämmelser</w:t>
      </w:r>
    </w:p>
    <w:p w14:paraId="5F7C50C4" w14:textId="77777777" w:rsidR="00136126" w:rsidRDefault="00931476" w:rsidP="00136126">
      <w:pPr>
        <w:pStyle w:val="Rubrik4utannumrering"/>
        <w:spacing w:before="0"/>
      </w:pPr>
      <w:r>
        <w:t>Lagens tillämpningsområde</w:t>
      </w:r>
    </w:p>
    <w:p w14:paraId="3F3366DD" w14:textId="77777777" w:rsidR="00136126" w:rsidRDefault="00931476" w:rsidP="00136126">
      <w:pPr>
        <w:pStyle w:val="Brdtext"/>
      </w:pPr>
      <w:r>
        <w:rPr>
          <w:b/>
        </w:rPr>
        <w:t>1 §</w:t>
      </w:r>
      <w:r w:rsidRPr="00640C08">
        <w:t>    </w:t>
      </w:r>
      <w:r>
        <w:t>Denna lag innehåller bestämmelser om den verksamhet avseende tjänstepensionsförsäkring som drivs av svenska tjänstepensionsföretag.</w:t>
      </w:r>
    </w:p>
    <w:p w14:paraId="31FE0933" w14:textId="77777777" w:rsidR="00136126" w:rsidRDefault="00136126" w:rsidP="00136126">
      <w:pPr>
        <w:pStyle w:val="Brdtext"/>
      </w:pPr>
    </w:p>
    <w:p w14:paraId="79B3A5FE" w14:textId="77777777" w:rsidR="00136126" w:rsidRDefault="00931476" w:rsidP="00136126">
      <w:pPr>
        <w:pStyle w:val="Brdtext"/>
      </w:pPr>
      <w:r>
        <w:rPr>
          <w:b/>
        </w:rPr>
        <w:t>2 §</w:t>
      </w:r>
      <w:r w:rsidRPr="00640C08">
        <w:t>    </w:t>
      </w:r>
      <w:r>
        <w:t>För utländska tjänstepensionsinstituts verksamhet i Sverige gäller lagen (1998:293) om utländska försäkringsgivares och tjänstepensions</w:t>
      </w:r>
      <w:r>
        <w:softHyphen/>
        <w:t xml:space="preserve">instituts verksamhet i Sverige. </w:t>
      </w:r>
    </w:p>
    <w:p w14:paraId="7BF3F183" w14:textId="77777777" w:rsidR="00136126" w:rsidRDefault="00931476" w:rsidP="00136126">
      <w:pPr>
        <w:pStyle w:val="Rubrik4utannumrering"/>
      </w:pPr>
      <w:r>
        <w:t>Tjänstepensionsföretag</w:t>
      </w:r>
    </w:p>
    <w:p w14:paraId="588532B0" w14:textId="77777777" w:rsidR="00136126" w:rsidRDefault="00931476" w:rsidP="00136126">
      <w:pPr>
        <w:pStyle w:val="Brdtext"/>
      </w:pPr>
      <w:r>
        <w:rPr>
          <w:b/>
        </w:rPr>
        <w:t>3 §</w:t>
      </w:r>
      <w:r w:rsidRPr="00640C08">
        <w:t>    </w:t>
      </w:r>
      <w:r w:rsidRPr="00EF2CD4">
        <w:t>Med tjänstepensionsföretag avses tjäns</w:t>
      </w:r>
      <w:r>
        <w:t>tepensionsaktiebolag, ömsesidigt</w:t>
      </w:r>
      <w:r w:rsidRPr="00EF2CD4">
        <w:t xml:space="preserve"> tjänstepensionsbol</w:t>
      </w:r>
      <w:r>
        <w:t>ag och tjänstepensionsförening</w:t>
      </w:r>
      <w:r w:rsidRPr="00EF2CD4">
        <w:t>.</w:t>
      </w:r>
    </w:p>
    <w:p w14:paraId="08F66CC6" w14:textId="77777777" w:rsidR="00136126" w:rsidRDefault="00931476" w:rsidP="00136126">
      <w:pPr>
        <w:pStyle w:val="Rubrik4utannumrering"/>
      </w:pPr>
      <w:r>
        <w:t>Tjänstepensionsförsäkring</w:t>
      </w:r>
    </w:p>
    <w:p w14:paraId="70B78B71" w14:textId="77777777" w:rsidR="00136126" w:rsidRPr="00BC4858" w:rsidRDefault="00931476" w:rsidP="00136126">
      <w:pPr>
        <w:pStyle w:val="Brdtext"/>
      </w:pPr>
      <w:r>
        <w:rPr>
          <w:b/>
        </w:rPr>
        <w:t>4 §</w:t>
      </w:r>
      <w:r w:rsidRPr="00640C08">
        <w:t>    </w:t>
      </w:r>
      <w:r w:rsidRPr="000F6A1C">
        <w:rPr>
          <w:rFonts w:eastAsiaTheme="minorEastAsia"/>
          <w:color w:val="000000" w:themeColor="text1"/>
          <w:kern w:val="24"/>
        </w:rPr>
        <w:t xml:space="preserve">Med tjänstepensionsförsäkring </w:t>
      </w:r>
      <w:r>
        <w:rPr>
          <w:rFonts w:eastAsiaTheme="minorEastAsia"/>
          <w:color w:val="000000" w:themeColor="text1"/>
          <w:kern w:val="24"/>
        </w:rPr>
        <w:t>avses</w:t>
      </w:r>
      <w:r w:rsidRPr="000F6A1C">
        <w:rPr>
          <w:rFonts w:eastAsiaTheme="minorEastAsia"/>
          <w:color w:val="000000" w:themeColor="text1"/>
          <w:kern w:val="24"/>
        </w:rPr>
        <w:t xml:space="preserve"> livförsäkring som har samband med yrkesutövning och där utbetalning av försäkringsbelopp (engångsbelopp eller periodiska utbetalningar) beror av att en eller flera personer uppnår eller förväntas uppnå en viss ålder samt försäkringar som meddelas som tillägg till sådana försäkringar.</w:t>
      </w:r>
    </w:p>
    <w:p w14:paraId="4C6D7200" w14:textId="77777777" w:rsidR="00136126" w:rsidRDefault="00931476" w:rsidP="00136126">
      <w:pPr>
        <w:pStyle w:val="Rubrik4utannumrering"/>
      </w:pPr>
      <w:r>
        <w:t>Tillämpning av försäkringsrörelselagen på tjänstepensionsföretag</w:t>
      </w:r>
      <w:r w:rsidDel="00BB3B19">
        <w:t xml:space="preserve"> </w:t>
      </w:r>
    </w:p>
    <w:p w14:paraId="1DBB3EE5" w14:textId="77777777" w:rsidR="00136126" w:rsidRDefault="00931476" w:rsidP="00136126">
      <w:pPr>
        <w:pStyle w:val="Brdtext"/>
        <w:rPr>
          <w:rFonts w:eastAsiaTheme="minorEastAsia"/>
          <w:color w:val="000000" w:themeColor="text1"/>
          <w:kern w:val="24"/>
          <w:lang w:eastAsia="sv-SE"/>
        </w:rPr>
      </w:pPr>
      <w:r>
        <w:rPr>
          <w:b/>
        </w:rPr>
        <w:t>5 §</w:t>
      </w:r>
      <w:r w:rsidRPr="00640C08">
        <w:t>    </w:t>
      </w:r>
      <w:r>
        <w:t>Utöver bestämmelserna i denna lag gäller b</w:t>
      </w:r>
      <w:r w:rsidRPr="00993284">
        <w:rPr>
          <w:rFonts w:eastAsiaTheme="minorEastAsia"/>
          <w:color w:val="000000" w:themeColor="text1"/>
          <w:kern w:val="24"/>
          <w:lang w:eastAsia="sv-SE"/>
        </w:rPr>
        <w:t>estämmelserna i försäkringsrörelselagen (2010:2043) för tjänstepensionsföretag</w:t>
      </w:r>
      <w:r>
        <w:rPr>
          <w:rFonts w:eastAsiaTheme="minorEastAsia"/>
          <w:color w:val="000000" w:themeColor="text1"/>
          <w:kern w:val="24"/>
          <w:lang w:eastAsia="sv-SE"/>
        </w:rPr>
        <w:t xml:space="preserve"> och för tillsynen över dem,</w:t>
      </w:r>
      <w:r w:rsidRPr="00993284">
        <w:rPr>
          <w:rFonts w:eastAsiaTheme="minorEastAsia"/>
          <w:color w:val="000000" w:themeColor="text1"/>
          <w:kern w:val="24"/>
          <w:lang w:eastAsia="sv-SE"/>
        </w:rPr>
        <w:t xml:space="preserve"> om inte annat följer av denna lag. Vid tillämpningen av bestämmelserna i försäkringsrörelselagen på tjänstepensionsföretag ska det som där sägs om </w:t>
      </w:r>
    </w:p>
    <w:p w14:paraId="3368A950" w14:textId="77777777" w:rsidR="00136126" w:rsidRDefault="00931476" w:rsidP="00136126">
      <w:pPr>
        <w:pStyle w:val="Brdtextmedindrag"/>
        <w:rPr>
          <w:rFonts w:eastAsiaTheme="minorEastAsia"/>
          <w:lang w:eastAsia="sv-SE"/>
        </w:rPr>
      </w:pPr>
      <w:r>
        <w:rPr>
          <w:rFonts w:eastAsiaTheme="minorEastAsia"/>
          <w:lang w:eastAsia="sv-SE"/>
        </w:rPr>
        <w:t>1. </w:t>
      </w:r>
      <w:r w:rsidRPr="00993284">
        <w:rPr>
          <w:rFonts w:eastAsiaTheme="minorEastAsia"/>
          <w:lang w:eastAsia="sv-SE"/>
        </w:rPr>
        <w:t>försäkringsföretag avse tjänstepensionsföretag,</w:t>
      </w:r>
    </w:p>
    <w:p w14:paraId="51343EE6" w14:textId="77777777" w:rsidR="00136126" w:rsidRPr="00410381" w:rsidRDefault="00931476" w:rsidP="00136126">
      <w:pPr>
        <w:pStyle w:val="Brdtextmedindrag"/>
        <w:rPr>
          <w:rFonts w:eastAsiaTheme="minorEastAsia"/>
          <w:lang w:eastAsia="sv-SE"/>
        </w:rPr>
      </w:pPr>
      <w:r>
        <w:rPr>
          <w:rFonts w:eastAsiaTheme="minorEastAsia"/>
          <w:lang w:eastAsia="sv-SE"/>
        </w:rPr>
        <w:t>2. livförsäkringsföretag avse tjänstepensionsföretag</w:t>
      </w:r>
    </w:p>
    <w:p w14:paraId="5C5DD96A" w14:textId="77777777" w:rsidR="00136126" w:rsidRDefault="00931476" w:rsidP="00136126">
      <w:pPr>
        <w:pStyle w:val="Brdtextmedindrag"/>
        <w:rPr>
          <w:rFonts w:eastAsiaTheme="minorEastAsia"/>
          <w:lang w:eastAsia="sv-SE"/>
        </w:rPr>
      </w:pPr>
      <w:r>
        <w:rPr>
          <w:rFonts w:eastAsiaTheme="minorEastAsia"/>
          <w:lang w:eastAsia="sv-SE"/>
        </w:rPr>
        <w:t>3. EES-försäkringsgivare</w:t>
      </w:r>
      <w:r w:rsidRPr="00993284">
        <w:rPr>
          <w:rFonts w:eastAsiaTheme="minorEastAsia"/>
          <w:lang w:eastAsia="sv-SE"/>
        </w:rPr>
        <w:t xml:space="preserve"> avse utländska tjänstepensionsinstitut, </w:t>
      </w:r>
    </w:p>
    <w:p w14:paraId="176AABE0" w14:textId="77777777" w:rsidR="00136126" w:rsidRDefault="00931476" w:rsidP="00136126">
      <w:pPr>
        <w:pStyle w:val="Brdtextmedindrag"/>
        <w:rPr>
          <w:rFonts w:eastAsiaTheme="minorEastAsia"/>
          <w:lang w:eastAsia="sv-SE"/>
        </w:rPr>
      </w:pPr>
      <w:r>
        <w:rPr>
          <w:rFonts w:eastAsiaTheme="minorEastAsia"/>
          <w:lang w:eastAsia="sv-SE"/>
        </w:rPr>
        <w:t>4. </w:t>
      </w:r>
      <w:r w:rsidRPr="00993284">
        <w:rPr>
          <w:rFonts w:eastAsiaTheme="minorEastAsia"/>
          <w:lang w:eastAsia="sv-SE"/>
        </w:rPr>
        <w:t xml:space="preserve">försäkringsaktiebolag avse tjänstepensionsaktiebolag, </w:t>
      </w:r>
    </w:p>
    <w:p w14:paraId="72506738" w14:textId="77777777" w:rsidR="00136126" w:rsidRPr="00410381" w:rsidRDefault="00931476" w:rsidP="00136126">
      <w:pPr>
        <w:pStyle w:val="Brdtextmedindrag"/>
        <w:rPr>
          <w:rFonts w:eastAsiaTheme="minorEastAsia"/>
          <w:lang w:eastAsia="sv-SE"/>
        </w:rPr>
      </w:pPr>
      <w:r>
        <w:rPr>
          <w:rFonts w:eastAsiaTheme="minorEastAsia"/>
          <w:lang w:eastAsia="sv-SE"/>
        </w:rPr>
        <w:t>5. livförsäkringsaktiebolag avse tjänstepensionsaktiebolag,</w:t>
      </w:r>
    </w:p>
    <w:p w14:paraId="1194CE0D" w14:textId="77777777" w:rsidR="00136126" w:rsidRDefault="00931476" w:rsidP="00136126">
      <w:pPr>
        <w:pStyle w:val="Brdtextmedindrag"/>
        <w:rPr>
          <w:rFonts w:eastAsiaTheme="minorEastAsia"/>
          <w:lang w:eastAsia="sv-SE"/>
        </w:rPr>
      </w:pPr>
      <w:r>
        <w:rPr>
          <w:rFonts w:eastAsiaTheme="minorEastAsia"/>
          <w:lang w:eastAsia="sv-SE"/>
        </w:rPr>
        <w:t>6. </w:t>
      </w:r>
      <w:r w:rsidRPr="00993284">
        <w:rPr>
          <w:rFonts w:eastAsiaTheme="minorEastAsia"/>
          <w:lang w:eastAsia="sv-SE"/>
        </w:rPr>
        <w:t>ömsesidiga försäkringsbolag avse ömsesidiga tjänstepensionsbolag,</w:t>
      </w:r>
    </w:p>
    <w:p w14:paraId="14B18232" w14:textId="77777777" w:rsidR="00136126" w:rsidRPr="00410381" w:rsidRDefault="00931476" w:rsidP="00136126">
      <w:pPr>
        <w:pStyle w:val="Brdtextmedindrag"/>
        <w:rPr>
          <w:rFonts w:eastAsiaTheme="minorEastAsia"/>
          <w:lang w:eastAsia="sv-SE"/>
        </w:rPr>
      </w:pPr>
      <w:r>
        <w:rPr>
          <w:rFonts w:eastAsiaTheme="minorEastAsia"/>
          <w:lang w:eastAsia="sv-SE"/>
        </w:rPr>
        <w:t>7. ömsesidiga livförsäkringsaktiebolag avse ömsesidiga tjänste</w:t>
      </w:r>
      <w:r>
        <w:rPr>
          <w:rFonts w:eastAsiaTheme="minorEastAsia"/>
          <w:lang w:eastAsia="sv-SE"/>
        </w:rPr>
        <w:softHyphen/>
        <w:t xml:space="preserve">pensionsbolag, </w:t>
      </w:r>
    </w:p>
    <w:p w14:paraId="78DC77DA" w14:textId="77777777" w:rsidR="00136126" w:rsidRDefault="00931476" w:rsidP="00136126">
      <w:pPr>
        <w:pStyle w:val="Brdtextmedindrag"/>
        <w:rPr>
          <w:rFonts w:eastAsiaTheme="minorEastAsia"/>
          <w:lang w:eastAsia="sv-SE"/>
        </w:rPr>
      </w:pPr>
      <w:r>
        <w:rPr>
          <w:rFonts w:eastAsiaTheme="minorEastAsia"/>
          <w:lang w:eastAsia="sv-SE"/>
        </w:rPr>
        <w:t>8. </w:t>
      </w:r>
      <w:r w:rsidRPr="00993284">
        <w:rPr>
          <w:rFonts w:eastAsiaTheme="minorEastAsia"/>
          <w:lang w:eastAsia="sv-SE"/>
        </w:rPr>
        <w:t xml:space="preserve">försäkringsföreningar avse tjänstepensionsföreningar, </w:t>
      </w:r>
      <w:r>
        <w:rPr>
          <w:rFonts w:eastAsiaTheme="minorEastAsia"/>
          <w:lang w:eastAsia="sv-SE"/>
        </w:rPr>
        <w:t>och</w:t>
      </w:r>
    </w:p>
    <w:p w14:paraId="3CEECF2C" w14:textId="77777777" w:rsidR="00136126" w:rsidRDefault="00931476" w:rsidP="00136126">
      <w:pPr>
        <w:pStyle w:val="Brdtextmedindrag"/>
        <w:rPr>
          <w:rFonts w:eastAsiaTheme="minorEastAsia"/>
          <w:lang w:eastAsia="sv-SE"/>
        </w:rPr>
      </w:pPr>
      <w:r>
        <w:rPr>
          <w:rFonts w:eastAsiaTheme="minorEastAsia"/>
          <w:lang w:eastAsia="sv-SE"/>
        </w:rPr>
        <w:t>9. livförsäkringsföreningar avse tjänstepensionsföreningar.</w:t>
      </w:r>
    </w:p>
    <w:p w14:paraId="308E90E5" w14:textId="77777777" w:rsidR="00136126" w:rsidRPr="00410381" w:rsidRDefault="00931476" w:rsidP="00136126">
      <w:pPr>
        <w:pStyle w:val="Brdtextmedindrag"/>
        <w:rPr>
          <w:rFonts w:eastAsiaTheme="minorEastAsia"/>
          <w:lang w:eastAsia="sv-SE"/>
        </w:rPr>
      </w:pPr>
      <w:r>
        <w:rPr>
          <w:rFonts w:eastAsiaTheme="minorEastAsia"/>
          <w:lang w:eastAsia="sv-SE"/>
        </w:rPr>
        <w:lastRenderedPageBreak/>
        <w:t xml:space="preserve">Hänvisningar i försäkringsrörelselagen till bestämmelser i samma lag ska i förekommande fall avse de bestämmelser i denna lag som gäller i stället för eller utöver bestämmelserna i försäkringsrörelselagen. </w:t>
      </w:r>
    </w:p>
    <w:p w14:paraId="685966B9" w14:textId="77777777" w:rsidR="00136126" w:rsidRDefault="00931476" w:rsidP="00136126">
      <w:pPr>
        <w:pStyle w:val="Brdtextmedindrag"/>
      </w:pPr>
      <w:r w:rsidRPr="000F6A1C">
        <w:t xml:space="preserve">Termer och uttryck i denna lag har samma betydelse som i försäkringsrörelselagen (2010:2043) om inte annat </w:t>
      </w:r>
      <w:r>
        <w:t xml:space="preserve">särskilt </w:t>
      </w:r>
      <w:r w:rsidRPr="000F6A1C">
        <w:t>anges.</w:t>
      </w:r>
    </w:p>
    <w:p w14:paraId="48C6B6A0" w14:textId="77777777" w:rsidR="00136126" w:rsidRDefault="00136126" w:rsidP="00136126">
      <w:pPr>
        <w:pStyle w:val="Brdtext"/>
      </w:pPr>
    </w:p>
    <w:p w14:paraId="0A58F5CA" w14:textId="77777777" w:rsidR="00136126" w:rsidRDefault="00931476" w:rsidP="00136126">
      <w:pPr>
        <w:pStyle w:val="Brdtext"/>
      </w:pPr>
      <w:r>
        <w:rPr>
          <w:b/>
        </w:rPr>
        <w:t>6 §</w:t>
      </w:r>
      <w:r w:rsidRPr="00640C08">
        <w:t>    </w:t>
      </w:r>
      <w:r>
        <w:t>Bestämmelserna i 1 kap. 1–4, 6, 10 och 19–23 §§ samt 2, 3, 5–9, 16, 19 och 21 kap. försäkrings</w:t>
      </w:r>
      <w:r>
        <w:softHyphen/>
        <w:t>rörelselagen (2010:2043) gäller inte för tjänstepensionsföretag.</w:t>
      </w:r>
    </w:p>
    <w:p w14:paraId="11D9FBCF" w14:textId="77777777" w:rsidR="00136126" w:rsidRDefault="00931476" w:rsidP="00136126">
      <w:pPr>
        <w:pStyle w:val="Brdtextmedindrag"/>
      </w:pPr>
      <w:r>
        <w:t>I 4 kap. 1 §, 9 kap. 1 §, 10 kap. 1 §, 11 kap. 1 §, 12 kap. 1 §, 14 kap. 1 § och 15 kap. 1 § finns bestämmelser om att vissa ytterligare bestämmelser i försäkringsrörelselagen inte ska gälla för tjänstepensionsföretag.</w:t>
      </w:r>
    </w:p>
    <w:p w14:paraId="729DFB3A" w14:textId="77777777" w:rsidR="00136126" w:rsidRDefault="00931476" w:rsidP="00136126">
      <w:pPr>
        <w:pStyle w:val="Rubrik4utannumrering"/>
      </w:pPr>
      <w:r>
        <w:t>Tillämpning av lagen om försäkringsdistribution på tjänstepensionsföretag</w:t>
      </w:r>
    </w:p>
    <w:p w14:paraId="31BBE7C4" w14:textId="77777777" w:rsidR="00136126" w:rsidRDefault="00931476" w:rsidP="00136126">
      <w:pPr>
        <w:pStyle w:val="Brdtext"/>
      </w:pPr>
      <w:r>
        <w:rPr>
          <w:b/>
        </w:rPr>
        <w:t>7 §</w:t>
      </w:r>
      <w:r w:rsidRPr="00640C08">
        <w:t>    </w:t>
      </w:r>
      <w:r w:rsidRPr="00BB1AED">
        <w:t xml:space="preserve">Utöver bestämmelserna i denna lag gäller </w:t>
      </w:r>
      <w:r>
        <w:t xml:space="preserve">även </w:t>
      </w:r>
      <w:r w:rsidRPr="00BB1AED">
        <w:t xml:space="preserve">bestämmelserna i </w:t>
      </w:r>
      <w:r>
        <w:t>lagen </w:t>
      </w:r>
      <w:r w:rsidRPr="00BB1AED">
        <w:t>(201</w:t>
      </w:r>
      <w:r>
        <w:t>8</w:t>
      </w:r>
      <w:r w:rsidRPr="00BB1AED">
        <w:t>:</w:t>
      </w:r>
      <w:r>
        <w:t>1219</w:t>
      </w:r>
      <w:r w:rsidRPr="00BB1AED">
        <w:t xml:space="preserve">) </w:t>
      </w:r>
      <w:r>
        <w:t xml:space="preserve">om försäkringsdistribution </w:t>
      </w:r>
      <w:r w:rsidRPr="00BB1AED">
        <w:t xml:space="preserve">för tjänstepensionsföretag. Vid tillämpningen av bestämmelserna i </w:t>
      </w:r>
      <w:r>
        <w:t xml:space="preserve">den lagen </w:t>
      </w:r>
      <w:r w:rsidRPr="00BB1AED">
        <w:t>ska det som där sägs om</w:t>
      </w:r>
      <w:r>
        <w:t xml:space="preserve"> </w:t>
      </w:r>
      <w:r w:rsidRPr="00BB1AED">
        <w:t>försäkringsföretag avse tjänstepensionsföretag</w:t>
      </w:r>
      <w:r>
        <w:t>.</w:t>
      </w:r>
    </w:p>
    <w:p w14:paraId="10B7223F" w14:textId="77777777" w:rsidR="00136126" w:rsidRDefault="00931476" w:rsidP="00136126">
      <w:pPr>
        <w:pStyle w:val="Rubrik4utannumrering"/>
      </w:pPr>
      <w:bookmarkStart w:id="8005" w:name="_Hlk500424923"/>
      <w:r>
        <w:t>Bemyndigande</w:t>
      </w:r>
    </w:p>
    <w:p w14:paraId="5CA98EC5" w14:textId="77777777" w:rsidR="00136126" w:rsidRPr="00821549" w:rsidRDefault="00931476" w:rsidP="00136126">
      <w:pPr>
        <w:pStyle w:val="Brdtextmedindrag"/>
        <w:ind w:firstLine="0"/>
      </w:pPr>
      <w:r>
        <w:rPr>
          <w:b/>
        </w:rPr>
        <w:t>8 §</w:t>
      </w:r>
      <w:r w:rsidRPr="00640C08">
        <w:t>    </w:t>
      </w:r>
      <w:r>
        <w:t xml:space="preserve">Regeringen eller den myndighet som regeringen bestämmer får meddela föreskrifter om vad </w:t>
      </w:r>
      <w:r w:rsidRPr="00821549">
        <w:t xml:space="preserve">tjänstepensionsföretag </w:t>
      </w:r>
      <w:r>
        <w:t>ska iaktta vid tillämpning av 7 §.</w:t>
      </w:r>
    </w:p>
    <w:p w14:paraId="6FD70B22" w14:textId="77777777" w:rsidR="00136126" w:rsidRDefault="00931476" w:rsidP="00136126">
      <w:pPr>
        <w:pStyle w:val="Rubrik3utannumrering"/>
      </w:pPr>
      <w:r>
        <w:t>2 kap. Tillstånd för tjänstepensionsföretag</w:t>
      </w:r>
    </w:p>
    <w:p w14:paraId="27D302F3" w14:textId="77777777" w:rsidR="00136126" w:rsidRDefault="00931476" w:rsidP="00136126">
      <w:pPr>
        <w:pStyle w:val="Rubrik4utannumrering"/>
        <w:spacing w:before="0"/>
      </w:pPr>
      <w:r>
        <w:t>Tillståndsplikt</w:t>
      </w:r>
    </w:p>
    <w:p w14:paraId="6524F7D2" w14:textId="77777777" w:rsidR="00136126" w:rsidRDefault="00931476" w:rsidP="00136126">
      <w:pPr>
        <w:pStyle w:val="Brdtext"/>
      </w:pPr>
      <w:r>
        <w:rPr>
          <w:b/>
        </w:rPr>
        <w:t>1 §</w:t>
      </w:r>
      <w:r w:rsidRPr="00640C08">
        <w:t>    </w:t>
      </w:r>
      <w:r>
        <w:t>Verksamhet avseende tjänstepensionsförsäkring enligt denna lag får bara drivas efter tillstånd. Tillstånd får ges ett aktiebolag, ett ömsesidigt tjänstepensionsbolag, en tjänstepensionsförening, ett ömsesidigt försäkringsbolag eller en försäkringsförening.</w:t>
      </w:r>
    </w:p>
    <w:p w14:paraId="5644216F" w14:textId="77777777" w:rsidR="00136126" w:rsidRPr="00410381" w:rsidRDefault="00931476" w:rsidP="00136126">
      <w:pPr>
        <w:pStyle w:val="Rubrik4utannumrering"/>
      </w:pPr>
      <w:r w:rsidRPr="00410381">
        <w:t>Europabolag och europakooperativ</w:t>
      </w:r>
    </w:p>
    <w:p w14:paraId="0EC3799E" w14:textId="77777777" w:rsidR="00136126" w:rsidRPr="002F394C" w:rsidRDefault="00931476" w:rsidP="00136126">
      <w:pPr>
        <w:pStyle w:val="Brdtext"/>
      </w:pPr>
      <w:r w:rsidRPr="002F394C">
        <w:rPr>
          <w:b/>
        </w:rPr>
        <w:t>2</w:t>
      </w:r>
      <w:r>
        <w:rPr>
          <w:b/>
        </w:rPr>
        <w:t> §</w:t>
      </w:r>
      <w:r w:rsidRPr="002F394C">
        <w:t>    </w:t>
      </w:r>
      <w:r w:rsidRPr="00410381">
        <w:t xml:space="preserve">I fråga om europabolag och europakooperativ som </w:t>
      </w:r>
      <w:r w:rsidRPr="002F394C">
        <w:t>driver verksamhet avseende tjänstepensionsförsäkring</w:t>
      </w:r>
      <w:r w:rsidRPr="00410381">
        <w:t xml:space="preserve"> </w:t>
      </w:r>
      <w:r w:rsidRPr="002F394C">
        <w:t xml:space="preserve">enligt denna lag </w:t>
      </w:r>
      <w:r w:rsidRPr="00410381">
        <w:t>och som har ett sådant förvaltningssystem som avses i artiklarna 39–42 i rådets förordning (EG) nr 2157/2001 av den 8 oktober 2001 om stadga för europabolag eller artiklarna 37–41 i rådets förordning (EG) nr 1435/2003</w:t>
      </w:r>
      <w:r w:rsidRPr="002F394C">
        <w:t xml:space="preserve"> </w:t>
      </w:r>
      <w:r w:rsidRPr="00410381">
        <w:t>av den 22 juli 2003 om stadga för europeiska kooperativa</w:t>
      </w:r>
      <w:r w:rsidRPr="002F394C">
        <w:t xml:space="preserve"> </w:t>
      </w:r>
      <w:r w:rsidRPr="00410381">
        <w:t>föreningar ska följande bestämmelser om</w:t>
      </w:r>
      <w:r w:rsidRPr="002F394C">
        <w:t xml:space="preserve"> </w:t>
      </w:r>
      <w:r w:rsidRPr="00410381">
        <w:t>styrelsen eller dess ledamöter tillämpas på tillsynsorganet</w:t>
      </w:r>
      <w:r w:rsidRPr="002F394C">
        <w:t xml:space="preserve"> </w:t>
      </w:r>
      <w:r w:rsidRPr="00410381">
        <w:t>eller dess ledamöter:</w:t>
      </w:r>
    </w:p>
    <w:p w14:paraId="7C1D5126" w14:textId="77777777" w:rsidR="00136126" w:rsidRPr="005C60A0" w:rsidRDefault="00931476" w:rsidP="00136126">
      <w:pPr>
        <w:pStyle w:val="Brdtextmedindrag"/>
      </w:pPr>
      <w:r w:rsidRPr="00410381">
        <w:t>2</w:t>
      </w:r>
      <w:r>
        <w:t> kap.</w:t>
      </w:r>
      <w:r w:rsidRPr="005C60A0">
        <w:t xml:space="preserve"> </w:t>
      </w:r>
      <w:r>
        <w:t>4 §</w:t>
      </w:r>
      <w:r w:rsidRPr="005C60A0">
        <w:t> </w:t>
      </w:r>
      <w:r w:rsidRPr="00410381">
        <w:t>4 om ledningsprövning,</w:t>
      </w:r>
    </w:p>
    <w:p w14:paraId="0BBF2C33" w14:textId="77777777" w:rsidR="00136126" w:rsidRPr="005C60A0" w:rsidRDefault="00931476" w:rsidP="00136126">
      <w:pPr>
        <w:pStyle w:val="Brdtextmedindrag"/>
      </w:pPr>
      <w:r w:rsidRPr="00410381">
        <w:t>4</w:t>
      </w:r>
      <w:r>
        <w:t> kap.</w:t>
      </w:r>
      <w:r w:rsidRPr="00410381">
        <w:t xml:space="preserve"> 9</w:t>
      </w:r>
      <w:r>
        <w:t> §</w:t>
      </w:r>
      <w:r w:rsidRPr="00410381">
        <w:t xml:space="preserve"> första stycket</w:t>
      </w:r>
      <w:r>
        <w:t> </w:t>
      </w:r>
      <w:r w:rsidRPr="00410381">
        <w:t xml:space="preserve">1 </w:t>
      </w:r>
      <w:r w:rsidRPr="005C60A0">
        <w:t xml:space="preserve">försäkringsrörelselagen (2010:2043) </w:t>
      </w:r>
      <w:r w:rsidRPr="00410381">
        <w:t>om avtal med eller till förmån</w:t>
      </w:r>
      <w:r>
        <w:t xml:space="preserve"> </w:t>
      </w:r>
      <w:r w:rsidRPr="00410381">
        <w:t>för styrelseledamot,</w:t>
      </w:r>
    </w:p>
    <w:p w14:paraId="400F4AB6" w14:textId="77777777" w:rsidR="00136126" w:rsidRPr="00707DF9" w:rsidRDefault="00931476" w:rsidP="00136126">
      <w:pPr>
        <w:pStyle w:val="Brdtextmedindrag"/>
      </w:pPr>
      <w:r w:rsidRPr="00410381">
        <w:t>11</w:t>
      </w:r>
      <w:r>
        <w:t> kap.</w:t>
      </w:r>
      <w:r w:rsidRPr="00410381">
        <w:t xml:space="preserve"> 8</w:t>
      </w:r>
      <w:r>
        <w:t> §</w:t>
      </w:r>
      <w:r w:rsidRPr="00410381">
        <w:t xml:space="preserve"> och 13</w:t>
      </w:r>
      <w:r>
        <w:t> kap.</w:t>
      </w:r>
      <w:r w:rsidRPr="00410381">
        <w:t xml:space="preserve"> 17</w:t>
      </w:r>
      <w:r>
        <w:t> §</w:t>
      </w:r>
      <w:r w:rsidRPr="00410381">
        <w:t xml:space="preserve"> försäkringsrörelselagen</w:t>
      </w:r>
      <w:r w:rsidRPr="00707DF9">
        <w:t xml:space="preserve"> </w:t>
      </w:r>
      <w:r w:rsidRPr="00410381">
        <w:t>om uppgifter inför styrelseval,</w:t>
      </w:r>
    </w:p>
    <w:p w14:paraId="25B20C13" w14:textId="77777777" w:rsidR="00136126" w:rsidRPr="00707DF9" w:rsidRDefault="00931476" w:rsidP="00136126">
      <w:pPr>
        <w:pStyle w:val="Brdtextmedindrag"/>
      </w:pPr>
      <w:r w:rsidRPr="00410381">
        <w:lastRenderedPageBreak/>
        <w:t>11</w:t>
      </w:r>
      <w:r>
        <w:t> kap.</w:t>
      </w:r>
      <w:r w:rsidRPr="00410381">
        <w:t xml:space="preserve"> 10</w:t>
      </w:r>
      <w:r>
        <w:t> §</w:t>
      </w:r>
      <w:r w:rsidRPr="00410381">
        <w:t xml:space="preserve"> och 13</w:t>
      </w:r>
      <w:r>
        <w:t> kap.</w:t>
      </w:r>
      <w:r w:rsidRPr="00410381">
        <w:t xml:space="preserve"> 11</w:t>
      </w:r>
      <w:r>
        <w:t> §</w:t>
      </w:r>
      <w:r w:rsidRPr="00410381">
        <w:t xml:space="preserve"> försäkringsrörelselagen</w:t>
      </w:r>
      <w:r w:rsidRPr="00707DF9">
        <w:t xml:space="preserve"> </w:t>
      </w:r>
      <w:r w:rsidRPr="00410381">
        <w:t>om jäv för styrelseledamot,</w:t>
      </w:r>
    </w:p>
    <w:p w14:paraId="3A85F438" w14:textId="77777777" w:rsidR="00136126" w:rsidRPr="005C60A0" w:rsidRDefault="00931476" w:rsidP="00136126">
      <w:pPr>
        <w:pStyle w:val="Brdtextmedindrag"/>
      </w:pPr>
      <w:r w:rsidRPr="00410381">
        <w:t>17</w:t>
      </w:r>
      <w:r>
        <w:t> kap.</w:t>
      </w:r>
      <w:r w:rsidRPr="00410381">
        <w:t xml:space="preserve"> 13</w:t>
      </w:r>
      <w:r>
        <w:t> §</w:t>
      </w:r>
      <w:r w:rsidRPr="00410381">
        <w:t xml:space="preserve"> </w:t>
      </w:r>
      <w:r w:rsidRPr="005C60A0">
        <w:t xml:space="preserve">försäkringsrörelselagen </w:t>
      </w:r>
      <w:r w:rsidRPr="00410381">
        <w:t>om rätt för Finansinspektionen att sammankalla</w:t>
      </w:r>
      <w:r w:rsidRPr="005C60A0">
        <w:t xml:space="preserve"> </w:t>
      </w:r>
      <w:r w:rsidRPr="00410381">
        <w:t>styrelsen och närvara vid sådant sammanträde samt delta i</w:t>
      </w:r>
      <w:r w:rsidRPr="005C60A0">
        <w:t xml:space="preserve"> </w:t>
      </w:r>
      <w:r w:rsidRPr="00410381">
        <w:t>överläggningarna,</w:t>
      </w:r>
    </w:p>
    <w:p w14:paraId="3FF6CE7A" w14:textId="77777777" w:rsidR="00136126" w:rsidRPr="005C60A0" w:rsidRDefault="00931476" w:rsidP="00136126">
      <w:pPr>
        <w:pStyle w:val="Brdtextmedindrag"/>
      </w:pPr>
      <w:r w:rsidRPr="00410381">
        <w:t>18</w:t>
      </w:r>
      <w:r>
        <w:t> kap.</w:t>
      </w:r>
      <w:r w:rsidRPr="00410381">
        <w:t xml:space="preserve"> 11</w:t>
      </w:r>
      <w:r>
        <w:t> §</w:t>
      </w:r>
      <w:r w:rsidRPr="00410381">
        <w:t xml:space="preserve"> </w:t>
      </w:r>
      <w:r w:rsidRPr="005C60A0">
        <w:t xml:space="preserve">försäkringsrörelselagen </w:t>
      </w:r>
      <w:r w:rsidRPr="00410381">
        <w:t>om återkallelse av tillstånd, och</w:t>
      </w:r>
    </w:p>
    <w:p w14:paraId="7A5BF8C1" w14:textId="77777777" w:rsidR="00136126" w:rsidRPr="005C60A0" w:rsidRDefault="00931476" w:rsidP="00136126">
      <w:pPr>
        <w:pStyle w:val="Brdtextmedindrag"/>
      </w:pPr>
      <w:r w:rsidRPr="00410381">
        <w:t>1</w:t>
      </w:r>
      <w:r>
        <w:t>6 kap.</w:t>
      </w:r>
      <w:r w:rsidRPr="00410381">
        <w:t xml:space="preserve"> </w:t>
      </w:r>
      <w:r w:rsidRPr="005C60A0">
        <w:t>30</w:t>
      </w:r>
      <w:r>
        <w:t> §</w:t>
      </w:r>
      <w:r w:rsidRPr="00410381">
        <w:t xml:space="preserve"> om tystnadsplikt.</w:t>
      </w:r>
    </w:p>
    <w:p w14:paraId="35630D88" w14:textId="77777777" w:rsidR="00136126" w:rsidRDefault="00931476" w:rsidP="00136126">
      <w:pPr>
        <w:pStyle w:val="Brdtextmedindrag"/>
      </w:pPr>
      <w:r w:rsidRPr="00410381">
        <w:t>Av 16</w:t>
      </w:r>
      <w:r>
        <w:t> §</w:t>
      </w:r>
      <w:r w:rsidRPr="00410381">
        <w:t xml:space="preserve"> andra stycket och 22</w:t>
      </w:r>
      <w:r>
        <w:t> §</w:t>
      </w:r>
      <w:r w:rsidRPr="00410381">
        <w:t xml:space="preserve"> lagen (2004:575) om</w:t>
      </w:r>
      <w:r w:rsidRPr="005C60A0">
        <w:t xml:space="preserve"> </w:t>
      </w:r>
      <w:r w:rsidRPr="00410381">
        <w:t>europabolag samt 21</w:t>
      </w:r>
      <w:r>
        <w:t> §</w:t>
      </w:r>
      <w:r w:rsidRPr="00410381">
        <w:t xml:space="preserve"> andra stycket och 26</w:t>
      </w:r>
      <w:r>
        <w:t> §</w:t>
      </w:r>
      <w:r w:rsidRPr="00410381">
        <w:t xml:space="preserve"> lagen (2006:595)</w:t>
      </w:r>
      <w:r w:rsidRPr="005C60A0">
        <w:t xml:space="preserve"> </w:t>
      </w:r>
      <w:r w:rsidRPr="00410381">
        <w:t>om europakooperativ framgår att de i första stycket angivna</w:t>
      </w:r>
      <w:r w:rsidRPr="005C60A0">
        <w:t xml:space="preserve"> </w:t>
      </w:r>
      <w:r w:rsidRPr="00410381">
        <w:t>bestämmelserna om styrelsen eller dess ledamöter ska</w:t>
      </w:r>
      <w:r w:rsidRPr="005C60A0">
        <w:t xml:space="preserve"> </w:t>
      </w:r>
      <w:r w:rsidRPr="00410381">
        <w:t>tillämpas också på ett europabolags eller ett</w:t>
      </w:r>
      <w:r w:rsidRPr="005C60A0">
        <w:t xml:space="preserve"> </w:t>
      </w:r>
      <w:r w:rsidRPr="00410381">
        <w:t>europakooperativs lednings- eller förvaltningsorgan eller</w:t>
      </w:r>
      <w:r w:rsidRPr="005C60A0">
        <w:t xml:space="preserve"> </w:t>
      </w:r>
      <w:r w:rsidRPr="00410381">
        <w:t>dess ledamöter.</w:t>
      </w:r>
    </w:p>
    <w:p w14:paraId="340AF957" w14:textId="77777777" w:rsidR="00136126" w:rsidRDefault="00931476" w:rsidP="00136126">
      <w:pPr>
        <w:pStyle w:val="Rubrik4utannumrering"/>
      </w:pPr>
      <w:r>
        <w:t>Förhandsbesked</w:t>
      </w:r>
    </w:p>
    <w:p w14:paraId="240C5DC4" w14:textId="77777777" w:rsidR="00136126" w:rsidRPr="00A20311" w:rsidRDefault="00931476" w:rsidP="00136126">
      <w:pPr>
        <w:pStyle w:val="Brdtext"/>
      </w:pPr>
      <w:r>
        <w:rPr>
          <w:b/>
        </w:rPr>
        <w:t>3 §</w:t>
      </w:r>
      <w:r w:rsidRPr="00640C08">
        <w:t>    </w:t>
      </w:r>
      <w:r>
        <w:t>Finansinspektionen ska, efter ansökan, lämna förhandsbesked om huruvida det krävs tillstånd för en planerad verksamhet.</w:t>
      </w:r>
    </w:p>
    <w:p w14:paraId="0975F5E8" w14:textId="77777777" w:rsidR="00136126" w:rsidRDefault="00931476" w:rsidP="00136126">
      <w:pPr>
        <w:pStyle w:val="Rubrik4utannumrering"/>
      </w:pPr>
      <w:r w:rsidRPr="005A134B">
        <w:t xml:space="preserve">Förutsättningar för tillstånd att driva </w:t>
      </w:r>
      <w:r>
        <w:t>verksamhet avseende tjänstepensionsförsäkring som tjänstepensionsföretag</w:t>
      </w:r>
    </w:p>
    <w:p w14:paraId="0D67869F" w14:textId="77777777" w:rsidR="00136126" w:rsidRPr="003A60B6" w:rsidRDefault="00931476" w:rsidP="00136126">
      <w:pPr>
        <w:pStyle w:val="Rubrik5utannumrering"/>
        <w:spacing w:before="0"/>
      </w:pPr>
      <w:r>
        <w:t>Förutsättningar för tillstånd</w:t>
      </w:r>
    </w:p>
    <w:p w14:paraId="57A44439" w14:textId="77777777" w:rsidR="00136126" w:rsidRDefault="00931476" w:rsidP="00136126">
      <w:pPr>
        <w:pStyle w:val="Brdtext"/>
      </w:pPr>
      <w:r>
        <w:rPr>
          <w:b/>
        </w:rPr>
        <w:t>4 §</w:t>
      </w:r>
      <w:r w:rsidRPr="002C2DE9">
        <w:t>    </w:t>
      </w:r>
      <w:r w:rsidRPr="00410381">
        <w:t>Ett företag ska ges tillstånd att driva</w:t>
      </w:r>
      <w:r>
        <w:t xml:space="preserve"> verksamhet avseende tjänstepensionsförsäkring</w:t>
      </w:r>
      <w:r w:rsidRPr="00410381">
        <w:t xml:space="preserve"> enligt denna lag, om</w:t>
      </w:r>
    </w:p>
    <w:p w14:paraId="53DA1CF7" w14:textId="77777777" w:rsidR="00136126" w:rsidRDefault="00931476" w:rsidP="00136126">
      <w:pPr>
        <w:pStyle w:val="Brdtextmedindrag"/>
      </w:pPr>
      <w:r w:rsidRPr="00410381">
        <w:t>1.</w:t>
      </w:r>
      <w:r>
        <w:t> </w:t>
      </w:r>
      <w:r w:rsidRPr="00410381">
        <w:t>bolagsordningen eller stadgarna stämmer överens med denna lag och andra författningar som reglerar ett företags bolagsordning eller stadgar samt i övrigt innehåller de särskilda bestämmelser som behövs med hänsyn till omfattningen och arten av den planerade verksamheten,</w:t>
      </w:r>
    </w:p>
    <w:p w14:paraId="71961CE6" w14:textId="77777777" w:rsidR="00136126" w:rsidRDefault="00931476" w:rsidP="00136126">
      <w:pPr>
        <w:pStyle w:val="Brdtextmedindrag"/>
      </w:pPr>
      <w:r w:rsidRPr="00410381">
        <w:t>2.</w:t>
      </w:r>
      <w:r>
        <w:t> </w:t>
      </w:r>
      <w:r w:rsidRPr="00410381">
        <w:t>den planerade verksamheten kan antas komma att uppfylla kraven enligt bestämmelserna i denna lag och andra författningar som reglerar företagets verksamhet,</w:t>
      </w:r>
    </w:p>
    <w:p w14:paraId="26DF9659" w14:textId="77777777" w:rsidR="00136126" w:rsidRDefault="00931476" w:rsidP="00136126">
      <w:pPr>
        <w:pStyle w:val="Brdtextmedindrag"/>
      </w:pPr>
      <w:r w:rsidRPr="00410381">
        <w:t>3.</w:t>
      </w:r>
      <w:r>
        <w:t> </w:t>
      </w:r>
      <w:r w:rsidRPr="00410381">
        <w:t>den som kommer att ha ett kva</w:t>
      </w:r>
      <w:r>
        <w:t>lificerat innehav i ett tjänste</w:t>
      </w:r>
      <w:r>
        <w:softHyphen/>
      </w:r>
      <w:r w:rsidRPr="00410381">
        <w:t>pensionsaktiebolag bedöms lämplig att utöva ett väsentligt inflytande över ledningen av tjänstepensionsaktiebolaget, och</w:t>
      </w:r>
    </w:p>
    <w:p w14:paraId="6A97924C" w14:textId="77777777" w:rsidR="00136126" w:rsidRDefault="00931476" w:rsidP="00136126">
      <w:pPr>
        <w:pStyle w:val="Brdtextmedindrag"/>
      </w:pPr>
      <w:r w:rsidRPr="00410381">
        <w:t>4.</w:t>
      </w:r>
      <w:r>
        <w:t> </w:t>
      </w:r>
      <w:r w:rsidRPr="00410381">
        <w:t>de som avses ingå i styrelsen för företaget el</w:t>
      </w:r>
      <w:r>
        <w:t>ler vara verk</w:t>
      </w:r>
      <w:r w:rsidRPr="00410381">
        <w:t xml:space="preserve">ställande direktör i det, eller vara ersättare för någon av dem, eller de som avses ansvara för en sådan </w:t>
      </w:r>
      <w:r>
        <w:t xml:space="preserve">central </w:t>
      </w:r>
      <w:r w:rsidRPr="00410381">
        <w:t>funktion som avses i 10</w:t>
      </w:r>
      <w:r>
        <w:t> kap.</w:t>
      </w:r>
      <w:r w:rsidRPr="00410381">
        <w:t xml:space="preserve"> 4</w:t>
      </w:r>
      <w:r>
        <w:t> §</w:t>
      </w:r>
      <w:r w:rsidRPr="00410381">
        <w:t xml:space="preserve"> försäkringsrörelselagen (2010:2043) har de insikter och den erfarenhet som måste krävas av den som deltar i styrningen av ett tjänstepensionsföretag och även i övrigt är lämpliga för en sådan uppgift.</w:t>
      </w:r>
    </w:p>
    <w:p w14:paraId="53D44FC4" w14:textId="77777777" w:rsidR="00136126" w:rsidRDefault="00931476" w:rsidP="00136126">
      <w:pPr>
        <w:pStyle w:val="Brdtextmedindrag"/>
      </w:pPr>
      <w:r w:rsidRPr="00410381">
        <w:t>Vid bedömningen enligt första stycket</w:t>
      </w:r>
      <w:r>
        <w:t> </w:t>
      </w:r>
      <w:r w:rsidRPr="00410381">
        <w:t>3 ska kriterierna i 15</w:t>
      </w:r>
      <w:r>
        <w:t> kap.</w:t>
      </w:r>
      <w:r w:rsidRPr="00410381">
        <w:t xml:space="preserve"> 5</w:t>
      </w:r>
      <w:r>
        <w:t> §</w:t>
      </w:r>
      <w:r w:rsidRPr="00410381">
        <w:t xml:space="preserve"> första stycket</w:t>
      </w:r>
      <w:r>
        <w:t> </w:t>
      </w:r>
      <w:r w:rsidRPr="00410381">
        <w:t>1, 3 och 4 försäkringsrörelselagen</w:t>
      </w:r>
      <w:r>
        <w:t xml:space="preserve"> och 12 kap. 2 § beaktas</w:t>
      </w:r>
      <w:r w:rsidRPr="00410381">
        <w:t>.</w:t>
      </w:r>
    </w:p>
    <w:p w14:paraId="1304EA19" w14:textId="77777777" w:rsidR="00136126" w:rsidRDefault="00931476" w:rsidP="00136126">
      <w:pPr>
        <w:pStyle w:val="Rubrik5utannumrering"/>
      </w:pPr>
      <w:r>
        <w:t>Omvandling</w:t>
      </w:r>
    </w:p>
    <w:p w14:paraId="3E957708" w14:textId="77777777" w:rsidR="00136126" w:rsidRDefault="00931476" w:rsidP="00136126">
      <w:pPr>
        <w:pStyle w:val="Brdtext"/>
      </w:pPr>
      <w:r>
        <w:rPr>
          <w:b/>
        </w:rPr>
        <w:t>5 §    </w:t>
      </w:r>
      <w:r>
        <w:t>Ytterligare förutsättningar för tillstånd än i 4 § att driva verksamhet avseende tjänstepensionsförsäkring enligt denna lag (omvandling) är</w:t>
      </w:r>
    </w:p>
    <w:p w14:paraId="07043F5B" w14:textId="77777777" w:rsidR="00136126" w:rsidRDefault="00931476" w:rsidP="00136126">
      <w:pPr>
        <w:pStyle w:val="Brdtextmedindrag"/>
      </w:pPr>
      <w:r>
        <w:t>1. för ett försäkringsaktiebolag, att ansökan om tillstånd har godkänts genom ett bolags</w:t>
      </w:r>
      <w:r w:rsidRPr="00C20725">
        <w:t>stämmobeslut</w:t>
      </w:r>
      <w:r>
        <w:t xml:space="preserve"> som har biträtts av aktieägare med minst två tredjedelar av såväl de avgivna rösterna som de aktier som är företrädda på stämman,</w:t>
      </w:r>
    </w:p>
    <w:p w14:paraId="48FF4A8B" w14:textId="77777777" w:rsidR="00136126" w:rsidRDefault="00931476" w:rsidP="00136126">
      <w:pPr>
        <w:pStyle w:val="Brdtextmedindrag"/>
      </w:pPr>
      <w:r>
        <w:lastRenderedPageBreak/>
        <w:t>2. för ett ömsesidigt försäkringsbolag, att ansökan om tillstånd har godkänts genom ett bolagsstämmobeslut som har biträtts av nio tiondelar av de röstberättigade eller minst två tredjedelar av de röstande,</w:t>
      </w:r>
    </w:p>
    <w:p w14:paraId="04DB9117" w14:textId="77777777" w:rsidR="00136126" w:rsidRDefault="00931476" w:rsidP="00136126">
      <w:pPr>
        <w:pStyle w:val="Brdtextmedindrag"/>
      </w:pPr>
      <w:r>
        <w:t>3. för en försäkringsförening eller en understödsförening som omfattas av bestämmelserna i 7 § lagen (2010:2044) om införande av försäkringsrörelselagen (2010:2043), att ansökan om tillstånd har godkänts genom ett föreningsstämmobeslut som har biträtts av nio tiondelar av de röstberättigade eller minst två tredjedelar av de röstande, och</w:t>
      </w:r>
    </w:p>
    <w:p w14:paraId="7659C39E" w14:textId="77777777" w:rsidR="00136126" w:rsidRPr="00C20725" w:rsidRDefault="00931476" w:rsidP="00136126">
      <w:pPr>
        <w:pStyle w:val="Brdtextmedindrag"/>
        <w:rPr>
          <w:b/>
        </w:rPr>
      </w:pPr>
      <w:r>
        <w:t>4. för de företag som avses i 1–3, att den rätt som tillkommer försäkringstagarna och andra ersättningsberättigade på grund av försäkringar inte försämras.</w:t>
      </w:r>
    </w:p>
    <w:p w14:paraId="6CB2814D" w14:textId="77777777" w:rsidR="00136126" w:rsidRDefault="00931476" w:rsidP="00136126">
      <w:pPr>
        <w:pStyle w:val="Rubrik5utannumrering"/>
      </w:pPr>
      <w:r>
        <w:t>Nära förbindelser</w:t>
      </w:r>
    </w:p>
    <w:p w14:paraId="17175F63" w14:textId="77777777" w:rsidR="00136126" w:rsidRPr="003A60B6" w:rsidRDefault="00931476" w:rsidP="00136126">
      <w:pPr>
        <w:pStyle w:val="Brdtext"/>
      </w:pPr>
      <w:r>
        <w:rPr>
          <w:b/>
        </w:rPr>
        <w:t>6 §</w:t>
      </w:r>
      <w:r w:rsidRPr="00640C08">
        <w:t>    </w:t>
      </w:r>
      <w:r>
        <w:t>Om företaget har eller kan förväntas komma att få nära förbindelser med någon annan, får tillstånd ges bara om förbindelserna inte hindrar en effektiv tillsyn över företaget.</w:t>
      </w:r>
    </w:p>
    <w:p w14:paraId="76B3088B" w14:textId="77777777" w:rsidR="00136126" w:rsidRPr="002B5EBA" w:rsidRDefault="00931476" w:rsidP="00136126">
      <w:pPr>
        <w:pStyle w:val="Rubrik4utannumrering"/>
      </w:pPr>
      <w:r>
        <w:t>Tillstånds varaktighet</w:t>
      </w:r>
    </w:p>
    <w:p w14:paraId="4D5BA372" w14:textId="77777777" w:rsidR="00136126" w:rsidRDefault="00931476" w:rsidP="00136126">
      <w:pPr>
        <w:pStyle w:val="Rubrik5utannumrering"/>
        <w:spacing w:before="0"/>
      </w:pPr>
      <w:r>
        <w:t>Tidsperiod</w:t>
      </w:r>
    </w:p>
    <w:p w14:paraId="4F9A3C6E" w14:textId="77777777" w:rsidR="00136126" w:rsidRDefault="00931476" w:rsidP="00136126">
      <w:pPr>
        <w:pStyle w:val="Brdtext"/>
      </w:pPr>
      <w:r>
        <w:rPr>
          <w:b/>
        </w:rPr>
        <w:t>7 §</w:t>
      </w:r>
      <w:r w:rsidRPr="00640C08">
        <w:t>    </w:t>
      </w:r>
      <w:r>
        <w:t xml:space="preserve">Tillstånd </w:t>
      </w:r>
      <w:r w:rsidRPr="00410381">
        <w:t>att driva</w:t>
      </w:r>
      <w:r>
        <w:t xml:space="preserve"> verksamhet avseende tjänstepensionsförsäkring</w:t>
      </w:r>
      <w:r w:rsidRPr="00410381">
        <w:t xml:space="preserve"> enligt denna lag ges tills vidar</w:t>
      </w:r>
      <w:r>
        <w:t>e eller, om särskilda omständig</w:t>
      </w:r>
      <w:r w:rsidRPr="00410381">
        <w:t>heter ger anledning till detta, för bestämd tid, högst tio år, och därutöver till det löpande räkenskapsårets slut.</w:t>
      </w:r>
      <w:r>
        <w:t xml:space="preserve"> </w:t>
      </w:r>
    </w:p>
    <w:p w14:paraId="6B0D3701" w14:textId="77777777" w:rsidR="00136126" w:rsidRDefault="00931476" w:rsidP="00136126">
      <w:pPr>
        <w:pStyle w:val="Brdtextmedindrag"/>
      </w:pPr>
      <w:r w:rsidRPr="00410381">
        <w:t>Vid förlängning av ett till</w:t>
      </w:r>
      <w:r>
        <w:t>stånd som har getts ett tjänstepensions</w:t>
      </w:r>
      <w:r w:rsidRPr="00410381">
        <w:t xml:space="preserve">företag för bestämd tid samt vid ändring av ett meddelat tillstånd gäller </w:t>
      </w:r>
      <w:r>
        <w:t>4–6 §§ i til</w:t>
      </w:r>
      <w:r w:rsidRPr="00410381">
        <w:t>lämpliga delar</w:t>
      </w:r>
      <w:r>
        <w:t>.</w:t>
      </w:r>
    </w:p>
    <w:p w14:paraId="7504028B" w14:textId="77777777" w:rsidR="00136126" w:rsidRDefault="00931476" w:rsidP="00136126">
      <w:pPr>
        <w:pStyle w:val="Rubrik5utannumrering"/>
      </w:pPr>
      <w:r w:rsidRPr="002B5EBA">
        <w:t>Beslut att ansöka om förlängning av tillstånd</w:t>
      </w:r>
      <w:r>
        <w:t xml:space="preserve"> </w:t>
      </w:r>
    </w:p>
    <w:p w14:paraId="35E27EF7" w14:textId="77777777" w:rsidR="00136126" w:rsidRDefault="00931476" w:rsidP="00136126">
      <w:pPr>
        <w:pStyle w:val="Brdtext"/>
      </w:pPr>
      <w:r>
        <w:rPr>
          <w:b/>
        </w:rPr>
        <w:t>8 §</w:t>
      </w:r>
      <w:r w:rsidRPr="00640C08">
        <w:t>    </w:t>
      </w:r>
      <w:r>
        <w:t>Beslut att ansöka om förlängning av ett tillstånd ska i ett tjänstepensionsaktiebolag och ett ömsesidigt tjänstepensionsbolag fattas av bolagsstämman och i en tjänstepensionsförening av föreningsstämman.</w:t>
      </w:r>
    </w:p>
    <w:p w14:paraId="4D2D95EF" w14:textId="77777777" w:rsidR="00136126" w:rsidRDefault="00931476" w:rsidP="00136126">
      <w:pPr>
        <w:pStyle w:val="Rubrik4utannumrering"/>
      </w:pPr>
      <w:r w:rsidRPr="002B5EBA">
        <w:t>Prövning av bolagsordning m.m.</w:t>
      </w:r>
    </w:p>
    <w:p w14:paraId="68DDC13F" w14:textId="77777777" w:rsidR="00136126" w:rsidRDefault="00931476" w:rsidP="00136126">
      <w:pPr>
        <w:pStyle w:val="Brdtext"/>
      </w:pPr>
      <w:r>
        <w:rPr>
          <w:b/>
        </w:rPr>
        <w:t>9 §</w:t>
      </w:r>
      <w:r w:rsidRPr="00640C08">
        <w:t>    </w:t>
      </w:r>
      <w:r w:rsidRPr="00410381">
        <w:t xml:space="preserve">Frågan om godkännande av bolagsordning eller stadgar för ett företag ska prövas i samband med att frågan om företaget ska få tillstånd att driva </w:t>
      </w:r>
      <w:r>
        <w:t>verksamhet avseende tjänstepensionsförsäkring enligt denna lag</w:t>
      </w:r>
      <w:r w:rsidRPr="00410381">
        <w:t xml:space="preserve"> prövas.</w:t>
      </w:r>
    </w:p>
    <w:p w14:paraId="1E4B7C69" w14:textId="77777777" w:rsidR="00136126" w:rsidRDefault="00931476" w:rsidP="00136126">
      <w:pPr>
        <w:pStyle w:val="Brdtextmedindrag"/>
      </w:pPr>
      <w:r w:rsidRPr="003A60B6">
        <w:t xml:space="preserve">Ett företags beslut om att anta bolagsordning eller stadgar får inte registreras innan bolagsordningen eller stadgarna har </w:t>
      </w:r>
      <w:r w:rsidRPr="00CD38F0">
        <w:t>godkänts.</w:t>
      </w:r>
      <w:r>
        <w:t xml:space="preserve"> </w:t>
      </w:r>
    </w:p>
    <w:p w14:paraId="50F0788C" w14:textId="77777777" w:rsidR="00136126" w:rsidRDefault="00136126" w:rsidP="00136126">
      <w:pPr>
        <w:pStyle w:val="Brdtextmedindrag"/>
      </w:pPr>
    </w:p>
    <w:p w14:paraId="344D79BD" w14:textId="77777777" w:rsidR="00136126" w:rsidRDefault="00931476" w:rsidP="00136126">
      <w:pPr>
        <w:pStyle w:val="Brdtext"/>
      </w:pPr>
      <w:r>
        <w:rPr>
          <w:b/>
        </w:rPr>
        <w:t>10 §</w:t>
      </w:r>
      <w:r w:rsidRPr="00640C08">
        <w:t>    </w:t>
      </w:r>
      <w:r>
        <w:t xml:space="preserve">Ett tjänstepensionsföretag som har beslutat att ändra sin bolagsordning eller sina stadgar ska ansöka om godkännande av ändringen. Ändringen ska godkännas om bolagsordningen eller stadgarna överensstämmer med denna lag och andra författningar som reglerar ett företags bolagsordning eller stadgar samt i övrigt innehåller de särskilda bestämmelser som behövs med hänsyn till omfattningen och arten av företagets verksamhet. </w:t>
      </w:r>
    </w:p>
    <w:p w14:paraId="1B440A33" w14:textId="77777777" w:rsidR="00136126" w:rsidRDefault="00931476" w:rsidP="00136126">
      <w:pPr>
        <w:pStyle w:val="Brdtextmedindrag"/>
      </w:pPr>
      <w:r>
        <w:lastRenderedPageBreak/>
        <w:t>Ett tjänstepensionsföretags beslut om ändring av bolagsordning eller stadgar får inte registreras innan det har godkänts.</w:t>
      </w:r>
    </w:p>
    <w:p w14:paraId="1C480565" w14:textId="77777777" w:rsidR="00136126" w:rsidRDefault="00931476" w:rsidP="00136126">
      <w:pPr>
        <w:pStyle w:val="Rubrik4utannumrering"/>
      </w:pPr>
      <w:r w:rsidRPr="002B5EBA">
        <w:t xml:space="preserve">Kapitalbas när </w:t>
      </w:r>
      <w:r>
        <w:t>verksamheten</w:t>
      </w:r>
      <w:r w:rsidRPr="002B5EBA">
        <w:t xml:space="preserve"> påbörjas</w:t>
      </w:r>
    </w:p>
    <w:p w14:paraId="1203B661" w14:textId="77777777" w:rsidR="00136126" w:rsidRDefault="00931476" w:rsidP="00136126">
      <w:pPr>
        <w:pStyle w:val="Brdtext"/>
      </w:pPr>
      <w:r>
        <w:rPr>
          <w:b/>
        </w:rPr>
        <w:t>11 §</w:t>
      </w:r>
      <w:r w:rsidRPr="00640C08">
        <w:t>    </w:t>
      </w:r>
      <w:r>
        <w:t>Ett tjänstepensionsföretag ska när verksamheten påbörjas ha en kapitalbas som uppgår minst till garantibeloppet enligt 8 kap. 13 §.</w:t>
      </w:r>
    </w:p>
    <w:p w14:paraId="3378740A" w14:textId="77777777" w:rsidR="00136126" w:rsidRDefault="00931476" w:rsidP="00136126">
      <w:pPr>
        <w:pStyle w:val="Rubrik4utannumrering"/>
      </w:pPr>
      <w:r>
        <w:t>Vad ett tillstånd ska avse</w:t>
      </w:r>
    </w:p>
    <w:p w14:paraId="2F088471" w14:textId="77777777" w:rsidR="00136126" w:rsidRDefault="00931476" w:rsidP="00136126">
      <w:pPr>
        <w:pStyle w:val="Brdtext"/>
      </w:pPr>
      <w:r>
        <w:rPr>
          <w:b/>
        </w:rPr>
        <w:t>12 §</w:t>
      </w:r>
      <w:r w:rsidRPr="00640C08">
        <w:t>    </w:t>
      </w:r>
      <w:r>
        <w:t xml:space="preserve">Tillstånd </w:t>
      </w:r>
      <w:bookmarkStart w:id="8006" w:name="_Hlk515459492"/>
      <w:r>
        <w:t xml:space="preserve">att driva verksamhet avseende tjänstepensionsförsäkring </w:t>
      </w:r>
      <w:bookmarkEnd w:id="8006"/>
      <w:r>
        <w:t>enligt denna lag ska avse en eller flera av de försäkringsklasser som avses i 2 kap. 12 § försäkringsrörelselagen (2010:2043).</w:t>
      </w:r>
      <w:bookmarkStart w:id="8007" w:name="_Hlk515289771"/>
    </w:p>
    <w:p w14:paraId="74CDB099" w14:textId="77777777" w:rsidR="00136126" w:rsidRDefault="00931476" w:rsidP="00136126">
      <w:pPr>
        <w:pStyle w:val="Brdtextmedindrag"/>
      </w:pPr>
      <w:r>
        <w:t xml:space="preserve">Ett tillstånd får inte avse endast livförsäkring </w:t>
      </w:r>
      <w:bookmarkEnd w:id="8007"/>
      <w:r>
        <w:t>i klass I b.</w:t>
      </w:r>
    </w:p>
    <w:p w14:paraId="11FCDDB6" w14:textId="77777777" w:rsidR="00136126" w:rsidRDefault="00931476" w:rsidP="00136126">
      <w:pPr>
        <w:pStyle w:val="Rubrik4utannumrering"/>
      </w:pPr>
      <w:r w:rsidRPr="00B44041">
        <w:t>Prövningen av ansök</w:t>
      </w:r>
      <w:r>
        <w:t>ningar</w:t>
      </w:r>
    </w:p>
    <w:p w14:paraId="2CD259F9" w14:textId="77777777" w:rsidR="00136126" w:rsidRPr="00B44041" w:rsidRDefault="00931476" w:rsidP="00136126">
      <w:pPr>
        <w:pStyle w:val="Brdtext"/>
      </w:pPr>
      <w:r>
        <w:rPr>
          <w:b/>
        </w:rPr>
        <w:t>13 §</w:t>
      </w:r>
      <w:r w:rsidRPr="00640C08">
        <w:t>    </w:t>
      </w:r>
      <w:r w:rsidRPr="0094711B">
        <w:rPr>
          <w:spacing w:val="-4"/>
        </w:rPr>
        <w:t xml:space="preserve">En ansökan om tillstånd att driva </w:t>
      </w:r>
      <w:r>
        <w:rPr>
          <w:spacing w:val="-4"/>
        </w:rPr>
        <w:t>verksamhet avseende tjänstepensionsförsäkring enligt denna lag</w:t>
      </w:r>
      <w:r w:rsidRPr="0094711B">
        <w:rPr>
          <w:spacing w:val="-4"/>
        </w:rPr>
        <w:t xml:space="preserve">, liksom frågor om godkännande av bolagsordning eller stadgar enligt </w:t>
      </w:r>
      <w:r>
        <w:rPr>
          <w:spacing w:val="-4"/>
        </w:rPr>
        <w:t>9 och 10 §§</w:t>
      </w:r>
      <w:r w:rsidRPr="0094711B">
        <w:rPr>
          <w:spacing w:val="-4"/>
        </w:rPr>
        <w:t>, prövas av Finansinspektionen.</w:t>
      </w:r>
      <w:r w:rsidRPr="0082021C">
        <w:rPr>
          <w:spacing w:val="-4"/>
        </w:rPr>
        <w:t xml:space="preserve"> </w:t>
      </w:r>
    </w:p>
    <w:p w14:paraId="1CD26A8B" w14:textId="77777777" w:rsidR="00136126" w:rsidRPr="00B44041" w:rsidRDefault="00931476" w:rsidP="00136126">
      <w:pPr>
        <w:pStyle w:val="Rubrik4utannumrering"/>
      </w:pPr>
      <w:r w:rsidRPr="00B44041">
        <w:t>Ansökan om tillstånd</w:t>
      </w:r>
    </w:p>
    <w:p w14:paraId="4F4E1C1B" w14:textId="77777777" w:rsidR="00136126" w:rsidRDefault="00931476" w:rsidP="00136126">
      <w:pPr>
        <w:pStyle w:val="Rubrik5utannumrering"/>
        <w:spacing w:before="0"/>
      </w:pPr>
      <w:r>
        <w:t>Ansökan om tillstånd före registrering eller bildande</w:t>
      </w:r>
    </w:p>
    <w:p w14:paraId="029907D6" w14:textId="77777777" w:rsidR="00136126" w:rsidRDefault="00931476" w:rsidP="00136126">
      <w:pPr>
        <w:pStyle w:val="Brdtext"/>
      </w:pPr>
      <w:r>
        <w:rPr>
          <w:b/>
        </w:rPr>
        <w:t>14 §</w:t>
      </w:r>
      <w:r w:rsidRPr="00640C08">
        <w:t>    </w:t>
      </w:r>
      <w:r w:rsidRPr="0094711B">
        <w:t xml:space="preserve">Ett aktiebolag får ansöka om tillstånd att driva </w:t>
      </w:r>
      <w:r>
        <w:t>verksamhet avseende tjänstepensionsförsäkring enligt denna lag</w:t>
      </w:r>
      <w:r w:rsidRPr="0094711B">
        <w:t xml:space="preserve"> innan bolaget har registrerats i aktiebolags- eller europabolagsregistret.</w:t>
      </w:r>
      <w:r>
        <w:t xml:space="preserve"> </w:t>
      </w:r>
    </w:p>
    <w:p w14:paraId="43CE4FEB" w14:textId="77777777" w:rsidR="00136126" w:rsidRDefault="00931476" w:rsidP="00136126">
      <w:pPr>
        <w:pStyle w:val="Brdtextmedindrag"/>
      </w:pPr>
      <w:r w:rsidRPr="0094711B">
        <w:t>Om ett aktiebolag har ansökt om tillstånd inom sex månader från stiftelseurkundens undertecknande, ska tidsfristen i 2</w:t>
      </w:r>
      <w:r>
        <w:t> kap.</w:t>
      </w:r>
      <w:r w:rsidRPr="0094711B">
        <w:t xml:space="preserve"> 22</w:t>
      </w:r>
      <w:r>
        <w:t> §</w:t>
      </w:r>
      <w:r w:rsidRPr="0094711B">
        <w:t xml:space="preserve"> aktiebolagslagen (2005:551) för när styrelsen ska anmäla bolaget för registrering räknas från tillståndsbeslutet.</w:t>
      </w:r>
      <w:r>
        <w:t xml:space="preserve"> </w:t>
      </w:r>
    </w:p>
    <w:p w14:paraId="5CDCC689" w14:textId="77777777" w:rsidR="00136126" w:rsidRDefault="00931476" w:rsidP="00136126">
      <w:pPr>
        <w:pStyle w:val="Brdtextmedindrag"/>
      </w:pPr>
      <w:r w:rsidRPr="0094711B">
        <w:t>Ett ömsesidigt tjänstepensi</w:t>
      </w:r>
      <w:r>
        <w:t>onsbolag och en tjänstepensions</w:t>
      </w:r>
      <w:r w:rsidRPr="0094711B">
        <w:t>förening ska ansöka om tillstånd innan bolaget respektive föreningen har bildats.</w:t>
      </w:r>
    </w:p>
    <w:p w14:paraId="1CB95049" w14:textId="77777777" w:rsidR="00136126" w:rsidRDefault="00931476" w:rsidP="00136126">
      <w:pPr>
        <w:pStyle w:val="Rubrik5utannumrering"/>
      </w:pPr>
      <w:r w:rsidRPr="00B44041">
        <w:t>Verksamhetsplan</w:t>
      </w:r>
    </w:p>
    <w:p w14:paraId="0C49C42F" w14:textId="77777777" w:rsidR="00136126" w:rsidRPr="00FE7B72" w:rsidRDefault="00931476" w:rsidP="00136126">
      <w:pPr>
        <w:pStyle w:val="Brdtext"/>
      </w:pPr>
      <w:r>
        <w:rPr>
          <w:b/>
        </w:rPr>
        <w:t>15 §</w:t>
      </w:r>
      <w:r w:rsidRPr="00640C08">
        <w:t>    </w:t>
      </w:r>
      <w:r>
        <w:t>En ansökan om tillstånd att driva verksamhet avseende tjänstepensionsförsäkring enligt denna lag ska innehålla en plan för den tilltänkta verksamheten.</w:t>
      </w:r>
    </w:p>
    <w:p w14:paraId="04F7F361" w14:textId="77777777" w:rsidR="00136126" w:rsidRDefault="00931476" w:rsidP="00136126">
      <w:pPr>
        <w:pStyle w:val="Rubrik4utannumrering"/>
      </w:pPr>
      <w:r>
        <w:t>Bemyndigande</w:t>
      </w:r>
    </w:p>
    <w:p w14:paraId="37407B79" w14:textId="77777777" w:rsidR="00136126" w:rsidRDefault="00931476" w:rsidP="00136126">
      <w:pPr>
        <w:pStyle w:val="Brdtext"/>
      </w:pPr>
      <w:r>
        <w:rPr>
          <w:b/>
        </w:rPr>
        <w:t>16 §</w:t>
      </w:r>
      <w:r w:rsidRPr="00640C08">
        <w:t>    </w:t>
      </w:r>
      <w:r w:rsidRPr="00CB6D8F">
        <w:t>Regeringen eller den myndighet som regeringen bestämmer får meddela föreskrifter om</w:t>
      </w:r>
    </w:p>
    <w:p w14:paraId="3FCDA361" w14:textId="77777777" w:rsidR="00136126" w:rsidRDefault="00931476" w:rsidP="00136126">
      <w:pPr>
        <w:pStyle w:val="Brdtextmedindrag"/>
      </w:pPr>
      <w:r w:rsidRPr="00CB6D8F">
        <w:t>1.</w:t>
      </w:r>
      <w:bookmarkStart w:id="8008" w:name="_Hlk512512658"/>
      <w:r>
        <w:t> </w:t>
      </w:r>
      <w:r w:rsidRPr="00CB6D8F">
        <w:t>de krav som ska gälla för deltagande i styrningen av ett tjänstepensionsföret</w:t>
      </w:r>
      <w:r>
        <w:t>ag</w:t>
      </w:r>
      <w:bookmarkEnd w:id="8008"/>
      <w:r>
        <w:t xml:space="preserve"> enligt 4 § första stycket 4</w:t>
      </w:r>
      <w:r w:rsidRPr="00CB6D8F">
        <w:t>, och</w:t>
      </w:r>
    </w:p>
    <w:p w14:paraId="4F019295" w14:textId="77777777" w:rsidR="00136126" w:rsidRDefault="00931476" w:rsidP="00136126">
      <w:pPr>
        <w:pStyle w:val="Brdtextmedindrag"/>
      </w:pPr>
      <w:r w:rsidRPr="00CB6D8F">
        <w:t>2.</w:t>
      </w:r>
      <w:r>
        <w:t> </w:t>
      </w:r>
      <w:r w:rsidRPr="00CB6D8F">
        <w:t>vad en verksamhetsplan enligt 1</w:t>
      </w:r>
      <w:r>
        <w:t>5 §</w:t>
      </w:r>
      <w:r w:rsidRPr="00CB6D8F">
        <w:t xml:space="preserve"> ska innehålla.</w:t>
      </w:r>
    </w:p>
    <w:bookmarkEnd w:id="8005"/>
    <w:p w14:paraId="0A614FE0" w14:textId="77777777" w:rsidR="00136126" w:rsidRDefault="00931476" w:rsidP="00136126">
      <w:pPr>
        <w:pStyle w:val="Rubrik3utannumrering"/>
        <w:spacing w:before="120"/>
      </w:pPr>
      <w:r>
        <w:lastRenderedPageBreak/>
        <w:t>3 kap. Gränsöverskridande verksamhet</w:t>
      </w:r>
    </w:p>
    <w:p w14:paraId="5241ED83" w14:textId="77777777" w:rsidR="00136126" w:rsidRDefault="00931476" w:rsidP="00136126">
      <w:pPr>
        <w:pStyle w:val="Rubrik4utannumrering"/>
        <w:spacing w:before="0"/>
      </w:pPr>
      <w:r>
        <w:t>Allmänna bestämmelser om gränsöverskridande verksamhet</w:t>
      </w:r>
    </w:p>
    <w:p w14:paraId="464189B7" w14:textId="77777777" w:rsidR="00136126" w:rsidRPr="00F26F57" w:rsidRDefault="00931476" w:rsidP="00136126">
      <w:pPr>
        <w:pStyle w:val="Rubrik5utannumrering"/>
        <w:spacing w:before="0"/>
      </w:pPr>
      <w:r w:rsidRPr="00BB6A12">
        <w:t>Underrättelse till Finansinspektionen om gränsöverskridande verksamhet</w:t>
      </w:r>
    </w:p>
    <w:p w14:paraId="5B4D0420" w14:textId="77777777" w:rsidR="00136126" w:rsidRDefault="00931476" w:rsidP="00136126">
      <w:pPr>
        <w:pStyle w:val="Brdtext"/>
      </w:pPr>
      <w:r>
        <w:rPr>
          <w:b/>
        </w:rPr>
        <w:t>1 §</w:t>
      </w:r>
      <w:r w:rsidRPr="00640C08">
        <w:t>    </w:t>
      </w:r>
      <w:r>
        <w:t>När ett tjänstepensionsföretag åtar sig uppdrag att meddela tjänste</w:t>
      </w:r>
      <w:r>
        <w:softHyphen/>
        <w:t>pensions</w:t>
      </w:r>
      <w:r>
        <w:softHyphen/>
        <w:t>försäkring för åtaganden som ska fullgöras i ett annat land inom EES än Sverige (gränsöver</w:t>
      </w:r>
      <w:r>
        <w:softHyphen/>
        <w:t xml:space="preserve">skridande verksamhet), ska företaget lämna en särskild underrättelse till Finansinspektionen innan verksamheten påbörjas. Underrättelsen ska innehålla uppgift om </w:t>
      </w:r>
    </w:p>
    <w:p w14:paraId="34A426E1" w14:textId="77777777" w:rsidR="00136126" w:rsidRDefault="00931476" w:rsidP="00136126">
      <w:pPr>
        <w:pStyle w:val="Brdtextmedindrag"/>
        <w:rPr>
          <w:rFonts w:asciiTheme="minorHAnsi" w:hAnsiTheme="minorHAnsi"/>
          <w:sz w:val="22"/>
        </w:rPr>
      </w:pPr>
      <w:r>
        <w:t xml:space="preserve">1. den som i egenskap av arbetsgivare ska betala premierna och var denne har sitt hemvist, </w:t>
      </w:r>
    </w:p>
    <w:p w14:paraId="187444C1" w14:textId="77777777" w:rsidR="00136126" w:rsidRDefault="00931476" w:rsidP="00136126">
      <w:pPr>
        <w:pStyle w:val="Brdtextmedindrag"/>
      </w:pPr>
      <w:r>
        <w:t>2</w:t>
      </w:r>
      <w:r w:rsidRPr="00DF28B0">
        <w:t>.</w:t>
      </w:r>
      <w:r>
        <w:t> i vilket land åtagandena ska fullgöras, och</w:t>
      </w:r>
    </w:p>
    <w:p w14:paraId="3F7E70BD" w14:textId="77777777" w:rsidR="00136126" w:rsidRDefault="00931476" w:rsidP="00136126">
      <w:pPr>
        <w:pStyle w:val="Brdtextmedindrag"/>
      </w:pPr>
      <w:r>
        <w:t>3. det huvudsakliga innehållet i de överenskommelser som ska ligga till grund för tjänstepensionsförsäkringarna.</w:t>
      </w:r>
    </w:p>
    <w:p w14:paraId="70B7C738" w14:textId="77777777" w:rsidR="00136126" w:rsidRDefault="00931476" w:rsidP="00136126">
      <w:pPr>
        <w:pStyle w:val="Rubrik5utannumrering"/>
      </w:pPr>
      <w:r>
        <w:t xml:space="preserve">Meddelande från Finansinspektionen till behörig myndighet </w:t>
      </w:r>
    </w:p>
    <w:p w14:paraId="556290E6" w14:textId="77777777" w:rsidR="00136126" w:rsidRDefault="00931476" w:rsidP="00136126">
      <w:pPr>
        <w:pStyle w:val="Brdtext"/>
      </w:pPr>
      <w:r>
        <w:rPr>
          <w:b/>
        </w:rPr>
        <w:t>2 §</w:t>
      </w:r>
      <w:r w:rsidRPr="00640C08">
        <w:t>    </w:t>
      </w:r>
      <w:r>
        <w:t>Om förutsättningarna enligt andra stycket är uppfyllda, ska Finansinspektionen inom tre månader från det att en underrättelse enligt 1 § togs emot, lämna meddelande om underrättelsen till den behöriga myndigheten i det land där den gränsöverskridande verksamheten ska drivas.</w:t>
      </w:r>
    </w:p>
    <w:p w14:paraId="415DB493" w14:textId="77777777" w:rsidR="00136126" w:rsidRDefault="00931476" w:rsidP="00136126">
      <w:pPr>
        <w:pStyle w:val="Brdtextmedindrag"/>
      </w:pPr>
      <w:r>
        <w:t xml:space="preserve">Ett meddelande enligt första stycket ska lämnas om det inte finns skäl att ifrågasätta att </w:t>
      </w:r>
    </w:p>
    <w:p w14:paraId="42E55042" w14:textId="77777777" w:rsidR="00136126" w:rsidRDefault="00931476" w:rsidP="00136126">
      <w:pPr>
        <w:pStyle w:val="Brdtextmedindrag"/>
      </w:pPr>
      <w:r>
        <w:t>1. tjänstepensionsföretagets organisation är ändamålsenlig,</w:t>
      </w:r>
    </w:p>
    <w:p w14:paraId="7244BA2E" w14:textId="77777777" w:rsidR="00136126" w:rsidRDefault="00931476" w:rsidP="00136126">
      <w:pPr>
        <w:pStyle w:val="Brdtextmedindrag"/>
      </w:pPr>
      <w:r>
        <w:t>2. tjänstepensionsföretagets finansiella situation är till</w:t>
      </w:r>
      <w:r>
        <w:softHyphen/>
        <w:t>fredsställande med hänsyn till den planerade verksamhetens omfatt</w:t>
      </w:r>
      <w:r>
        <w:softHyphen/>
        <w:t>ning och art, eller</w:t>
      </w:r>
    </w:p>
    <w:p w14:paraId="51A77E7B" w14:textId="77777777" w:rsidR="00136126" w:rsidRPr="00E57D75" w:rsidRDefault="00931476" w:rsidP="00136126">
      <w:pPr>
        <w:pStyle w:val="Brdtextmedindrag"/>
      </w:pPr>
      <w:r w:rsidRPr="00C23A80">
        <w:t>3. företrädare</w:t>
      </w:r>
      <w:r>
        <w:t>n</w:t>
      </w:r>
      <w:r w:rsidRPr="00C23A80">
        <w:t xml:space="preserve"> för</w:t>
      </w:r>
      <w:r w:rsidRPr="00A905D5">
        <w:t xml:space="preserve"> företaget</w:t>
      </w:r>
      <w:r>
        <w:t xml:space="preserve"> har tillräcklig kompetens och erfarenhet och i övrigt är lämpad att leda verksamheten.</w:t>
      </w:r>
    </w:p>
    <w:p w14:paraId="21AC139F" w14:textId="77777777" w:rsidR="00136126" w:rsidRDefault="00931476" w:rsidP="00136126">
      <w:pPr>
        <w:pStyle w:val="Rubrik5utannumrering"/>
      </w:pPr>
      <w:bookmarkStart w:id="8009" w:name="_Hlk516658116"/>
      <w:r>
        <w:t>Underrättelse till tjänstepensionsföretaget om att meddelande lämnas</w:t>
      </w:r>
      <w:bookmarkEnd w:id="8009"/>
    </w:p>
    <w:p w14:paraId="6179738E" w14:textId="77777777" w:rsidR="00136126" w:rsidRDefault="00931476" w:rsidP="00136126">
      <w:pPr>
        <w:pStyle w:val="Brdtext"/>
      </w:pPr>
      <w:r>
        <w:rPr>
          <w:b/>
        </w:rPr>
        <w:t>3 §</w:t>
      </w:r>
      <w:r w:rsidRPr="00640C08">
        <w:t>    </w:t>
      </w:r>
      <w:r>
        <w:t>Finansinspektionen ska underrätta tjänstepensionsföretaget när inspektionen lämnar ett meddelande enligt 2 § första stycket.</w:t>
      </w:r>
    </w:p>
    <w:p w14:paraId="0B5302A7" w14:textId="77777777" w:rsidR="00136126" w:rsidRDefault="00931476" w:rsidP="00136126">
      <w:pPr>
        <w:pStyle w:val="Rubrik5utannumrering"/>
      </w:pPr>
      <w:r>
        <w:t>Underrättelse till tjänstepensionsföretaget om utländska verksamhetsföreskrifter och informationskrav</w:t>
      </w:r>
    </w:p>
    <w:p w14:paraId="0A998202" w14:textId="77777777" w:rsidR="00136126" w:rsidRPr="008D16B0" w:rsidRDefault="00931476" w:rsidP="00136126">
      <w:pPr>
        <w:pStyle w:val="Brdtext"/>
      </w:pPr>
      <w:r>
        <w:rPr>
          <w:b/>
        </w:rPr>
        <w:t>4 §</w:t>
      </w:r>
      <w:r w:rsidRPr="00640C08">
        <w:t>    </w:t>
      </w:r>
      <w:r>
        <w:t xml:space="preserve">Om Finansinspektionen från en behörig myndighet i det land där den gränsöverskridande verksamheten ska drivas får veta vilka </w:t>
      </w:r>
      <w:r w:rsidRPr="00946D04">
        <w:t xml:space="preserve">föreskrifter </w:t>
      </w:r>
      <w:r w:rsidRPr="00F33A2D">
        <w:t>och informations</w:t>
      </w:r>
      <w:r w:rsidRPr="00410381">
        <w:t>krav</w:t>
      </w:r>
      <w:r w:rsidRPr="00F33A2D">
        <w:t xml:space="preserve"> </w:t>
      </w:r>
      <w:r w:rsidRPr="00410381">
        <w:t>som gäller för</w:t>
      </w:r>
      <w:r>
        <w:t xml:space="preserve"> verksamheten i det landet, ska inspektionen underrätta tjänstepens</w:t>
      </w:r>
      <w:r w:rsidRPr="008D16B0">
        <w:t>ions</w:t>
      </w:r>
      <w:r w:rsidRPr="008D16B0">
        <w:softHyphen/>
        <w:t xml:space="preserve">företaget om föreskrifterna och kraven. </w:t>
      </w:r>
    </w:p>
    <w:p w14:paraId="3E1D4930" w14:textId="77777777" w:rsidR="00136126" w:rsidRDefault="00931476" w:rsidP="00136126">
      <w:pPr>
        <w:pStyle w:val="Brdtextmedindrag"/>
      </w:pPr>
      <w:r w:rsidRPr="008D16B0">
        <w:t>Om Finansinspektionen får veta att föreskrifterna</w:t>
      </w:r>
      <w:r w:rsidRPr="00410381">
        <w:t xml:space="preserve"> och informations</w:t>
      </w:r>
      <w:r>
        <w:softHyphen/>
      </w:r>
      <w:r w:rsidRPr="00410381">
        <w:t>kraven</w:t>
      </w:r>
      <w:r w:rsidRPr="00706D6C">
        <w:rPr>
          <w:b/>
        </w:rPr>
        <w:t xml:space="preserve"> </w:t>
      </w:r>
      <w:r w:rsidRPr="00410381">
        <w:t>har</w:t>
      </w:r>
      <w:r w:rsidRPr="000155BB">
        <w:t xml:space="preserve"> ändrats ska inspektionen underrätta tjänste</w:t>
      </w:r>
      <w:r>
        <w:softHyphen/>
      </w:r>
      <w:r w:rsidRPr="000155BB">
        <w:t>pensions</w:t>
      </w:r>
      <w:r>
        <w:softHyphen/>
      </w:r>
      <w:r w:rsidRPr="000155BB">
        <w:t>företaget om det.</w:t>
      </w:r>
    </w:p>
    <w:p w14:paraId="048D94B4" w14:textId="77777777" w:rsidR="00136126" w:rsidRDefault="00931476" w:rsidP="00136126">
      <w:pPr>
        <w:pStyle w:val="Rubrik5utannumrering"/>
      </w:pPr>
      <w:r>
        <w:t xml:space="preserve">När verksamheten får påbörjas </w:t>
      </w:r>
    </w:p>
    <w:p w14:paraId="468E5DD6" w14:textId="77777777" w:rsidR="00136126" w:rsidRPr="008D5D86" w:rsidRDefault="00931476" w:rsidP="00136126">
      <w:pPr>
        <w:pStyle w:val="Brdtextmedindrag"/>
        <w:ind w:firstLine="0"/>
      </w:pPr>
      <w:r>
        <w:rPr>
          <w:b/>
        </w:rPr>
        <w:t>5 §</w:t>
      </w:r>
      <w:r w:rsidRPr="00640C08">
        <w:t>    </w:t>
      </w:r>
      <w:r>
        <w:t xml:space="preserve">Den gränsöverskridande verksamheten får påbörjas efter det att tjänstepensionsföretaget har tagit emot en underrättelse från Finansinspektionen </w:t>
      </w:r>
      <w:r w:rsidRPr="001A6BE4">
        <w:t xml:space="preserve">om </w:t>
      </w:r>
      <w:r>
        <w:t xml:space="preserve">gällande </w:t>
      </w:r>
      <w:r w:rsidRPr="001A6BE4">
        <w:t xml:space="preserve">utländska verksamhetsföreskrifter och </w:t>
      </w:r>
      <w:r w:rsidRPr="001A6BE4">
        <w:lastRenderedPageBreak/>
        <w:t>informationskrav</w:t>
      </w:r>
      <w:r>
        <w:t xml:space="preserve"> eller, om ingen underrättelse lämnas, åtminstone</w:t>
      </w:r>
      <w:r w:rsidRPr="0019798B">
        <w:t xml:space="preserve"> sex veckor</w:t>
      </w:r>
      <w:r>
        <w:t xml:space="preserve"> efter det att tjänstepensionsföretaget fått underrättelsen enligt 3 §.</w:t>
      </w:r>
    </w:p>
    <w:p w14:paraId="5EB2A72B" w14:textId="77777777" w:rsidR="00136126" w:rsidRPr="00B97798" w:rsidRDefault="00931476" w:rsidP="00136126">
      <w:pPr>
        <w:pStyle w:val="Rubrik5utannumrering"/>
      </w:pPr>
      <w:r w:rsidRPr="00B97798">
        <w:t xml:space="preserve">Finansinspektionens </w:t>
      </w:r>
      <w:r w:rsidRPr="0054216C">
        <w:t xml:space="preserve">beslut </w:t>
      </w:r>
      <w:r w:rsidRPr="00410381">
        <w:t>om drivande av</w:t>
      </w:r>
      <w:r w:rsidRPr="0054216C">
        <w:t xml:space="preserve"> gränsöverskridande verksamhet</w:t>
      </w:r>
    </w:p>
    <w:p w14:paraId="06C400F4" w14:textId="77777777" w:rsidR="00136126" w:rsidRDefault="00931476" w:rsidP="00136126">
      <w:pPr>
        <w:pStyle w:val="Brdtext"/>
      </w:pPr>
      <w:r>
        <w:rPr>
          <w:b/>
        </w:rPr>
        <w:t>6 §</w:t>
      </w:r>
      <w:r w:rsidRPr="00B97798">
        <w:t>    Om Finansinspektionen finner att det inte finns förutsättningar för tjänstepensionsföretaget att driva gränsöverskridande verksamhet</w:t>
      </w:r>
      <w:r>
        <w:t xml:space="preserve"> eller annars underlåter att lämna </w:t>
      </w:r>
      <w:r w:rsidRPr="00B97798">
        <w:t xml:space="preserve">meddelande </w:t>
      </w:r>
      <w:r>
        <w:t>till den behöriga myndigheten i det land där den gränsöverskridande verk</w:t>
      </w:r>
      <w:r>
        <w:softHyphen/>
        <w:t>samheten ska drivas enligt 2 § första stycket, ska inspektionen meddela beslut om detta</w:t>
      </w:r>
      <w:r w:rsidRPr="00B97798">
        <w:t xml:space="preserve"> inom tre månader från det att under</w:t>
      </w:r>
      <w:r w:rsidRPr="00B97798">
        <w:softHyphen/>
        <w:t>rättelse</w:t>
      </w:r>
      <w:r>
        <w:t>n</w:t>
      </w:r>
      <w:r w:rsidRPr="00B97798">
        <w:t xml:space="preserve"> enligt </w:t>
      </w:r>
      <w:r>
        <w:t>1 §</w:t>
      </w:r>
      <w:r w:rsidRPr="00B97798">
        <w:t xml:space="preserve"> togs emot. </w:t>
      </w:r>
    </w:p>
    <w:p w14:paraId="28654C6F" w14:textId="77777777" w:rsidR="00136126" w:rsidRDefault="00931476" w:rsidP="00136126">
      <w:pPr>
        <w:pStyle w:val="Rubrik5utannumrering"/>
      </w:pPr>
      <w:r>
        <w:t>Underrättelse om ändrade förhållanden</w:t>
      </w:r>
    </w:p>
    <w:p w14:paraId="51321637" w14:textId="77777777" w:rsidR="00136126" w:rsidRPr="008F7183" w:rsidRDefault="00931476" w:rsidP="00136126">
      <w:pPr>
        <w:pStyle w:val="Brdtext"/>
      </w:pPr>
      <w:r>
        <w:rPr>
          <w:b/>
        </w:rPr>
        <w:t>7 §</w:t>
      </w:r>
      <w:r w:rsidRPr="00640C08">
        <w:t>    </w:t>
      </w:r>
      <w:r w:rsidRPr="008F7183">
        <w:t>Om något av de förhållanden som angetts i en underrättelse enligt 1</w:t>
      </w:r>
      <w:r>
        <w:t> §</w:t>
      </w:r>
      <w:r w:rsidRPr="008F7183">
        <w:t xml:space="preserve"> ska ändras sedan verksamheten har inletts, ska tjänste</w:t>
      </w:r>
      <w:r w:rsidRPr="008F7183">
        <w:softHyphen/>
        <w:t>pensionsföretaget underrätta Finansinspektionen minst en månad innan ändringen genomförs.</w:t>
      </w:r>
    </w:p>
    <w:p w14:paraId="098B184C" w14:textId="77777777" w:rsidR="00136126" w:rsidRDefault="00931476" w:rsidP="00136126">
      <w:pPr>
        <w:pStyle w:val="Brdtextmedindrag"/>
      </w:pPr>
      <w:r w:rsidRPr="008F7183">
        <w:t>Om Finansinspektionen finner att ändringen inte får göras, ska inspektionen meddela beslut om det inom en månad från det att under</w:t>
      </w:r>
      <w:r w:rsidRPr="008F7183">
        <w:softHyphen/>
        <w:t xml:space="preserve">rättelsen om ändringen kom in till inspektionen. </w:t>
      </w:r>
    </w:p>
    <w:p w14:paraId="382FC6B2" w14:textId="77777777" w:rsidR="00136126" w:rsidRDefault="00931476" w:rsidP="00136126">
      <w:pPr>
        <w:pStyle w:val="Rubrik4utannumrering"/>
      </w:pPr>
      <w:r>
        <w:t>Allmänna b</w:t>
      </w:r>
      <w:r w:rsidRPr="00410381">
        <w:t>estämmelser om sekundäretablering</w:t>
      </w:r>
    </w:p>
    <w:p w14:paraId="1BE65F27" w14:textId="77777777" w:rsidR="00136126" w:rsidRPr="00644AE0" w:rsidRDefault="00931476" w:rsidP="00136126">
      <w:pPr>
        <w:pStyle w:val="Rubrik5utannumrering"/>
        <w:spacing w:before="0"/>
      </w:pPr>
      <w:r w:rsidRPr="00644AE0">
        <w:t xml:space="preserve">Underrättelse till Finansinspektionen om </w:t>
      </w:r>
      <w:r>
        <w:t>avsikt att in</w:t>
      </w:r>
      <w:r w:rsidRPr="00644AE0">
        <w:t>rätta en sekundäretablering</w:t>
      </w:r>
    </w:p>
    <w:p w14:paraId="6FDD0F64" w14:textId="77777777" w:rsidR="00136126" w:rsidRDefault="00931476" w:rsidP="00136126">
      <w:pPr>
        <w:pStyle w:val="Brdtext"/>
      </w:pPr>
      <w:r>
        <w:rPr>
          <w:b/>
        </w:rPr>
        <w:t>8 §</w:t>
      </w:r>
      <w:r w:rsidRPr="00640C08">
        <w:t>    </w:t>
      </w:r>
      <w:r>
        <w:t>Ett tjänstepensionsföretag som avser att inrätta en filial, agentur eller annat liknande driftställe (sekundäretablering) i ett annat land inom EES ska underrätta Finansinspektionen. Underrättelsen ska innehålla</w:t>
      </w:r>
    </w:p>
    <w:p w14:paraId="0EA46053" w14:textId="77777777" w:rsidR="00136126" w:rsidRDefault="00931476" w:rsidP="00136126">
      <w:pPr>
        <w:pStyle w:val="Brdtextmedindrag"/>
      </w:pPr>
      <w:r>
        <w:t>1. en plan för den tilltänkta verksamheten, med uppgift om sekundäretableringens organisation, och</w:t>
      </w:r>
    </w:p>
    <w:p w14:paraId="53100055" w14:textId="77777777" w:rsidR="00136126" w:rsidRDefault="00931476" w:rsidP="00136126">
      <w:pPr>
        <w:pStyle w:val="Brdtextmedindrag"/>
      </w:pPr>
      <w:r>
        <w:t>2. uppgift om i vilket land sekundäretableringen ska inrättas samt om sekundäretableringens adress och företrädare.</w:t>
      </w:r>
    </w:p>
    <w:p w14:paraId="27E98EDA" w14:textId="77777777" w:rsidR="00136126" w:rsidRDefault="00931476" w:rsidP="00136126">
      <w:pPr>
        <w:pStyle w:val="Rubrik5utannumrering"/>
      </w:pPr>
      <w:r w:rsidRPr="00EB085D">
        <w:t xml:space="preserve">Förfarandet vid uppdrag att meddela tjänstepensionsförsäkring </w:t>
      </w:r>
      <w:r w:rsidRPr="00AD49EA">
        <w:t>från en sekundäretablering</w:t>
      </w:r>
    </w:p>
    <w:p w14:paraId="461A1018" w14:textId="77777777" w:rsidR="00136126" w:rsidRDefault="00931476" w:rsidP="00136126">
      <w:pPr>
        <w:pStyle w:val="Brdtextmedindrag"/>
        <w:ind w:firstLine="0"/>
      </w:pPr>
      <w:r>
        <w:rPr>
          <w:b/>
        </w:rPr>
        <w:t>9 §</w:t>
      </w:r>
      <w:r w:rsidRPr="00640C08">
        <w:t>    </w:t>
      </w:r>
      <w:r>
        <w:t>Bestämmelserna i 1–7 §§ om förfarandet då ett tjänstepensions</w:t>
      </w:r>
      <w:r>
        <w:softHyphen/>
        <w:t>företag driver gräns</w:t>
      </w:r>
      <w:r>
        <w:softHyphen/>
        <w:t>överskridande verksamhet gäller även när tjänste</w:t>
      </w:r>
      <w:r>
        <w:softHyphen/>
        <w:t>pensionsföretaget från en sekundäretablering åtar sig uppdrag att meddela tjänstepensions</w:t>
      </w:r>
      <w:r>
        <w:softHyphen/>
        <w:t xml:space="preserve">försäkring för åtaganden som ska fullgöras i ett annat EES-land inom EES än Sverige (gränsöverskridande verksamhet). </w:t>
      </w:r>
    </w:p>
    <w:p w14:paraId="70E84CD2" w14:textId="77777777" w:rsidR="00136126" w:rsidRDefault="00931476" w:rsidP="00136126">
      <w:pPr>
        <w:pStyle w:val="Rubrik4utannumrering"/>
      </w:pPr>
      <w:r>
        <w:t>Bemyndigande</w:t>
      </w:r>
    </w:p>
    <w:p w14:paraId="1AD807E8" w14:textId="77777777" w:rsidR="00136126" w:rsidRDefault="00931476" w:rsidP="00136126">
      <w:pPr>
        <w:pStyle w:val="Brdtextmedindrag"/>
        <w:ind w:firstLine="0"/>
      </w:pPr>
      <w:r>
        <w:rPr>
          <w:b/>
        </w:rPr>
        <w:t>10 §</w:t>
      </w:r>
      <w:r w:rsidRPr="00640C08">
        <w:t>    </w:t>
      </w:r>
      <w:r>
        <w:t>Regeringen eller den myndighet som regeringen bestämmer får meddela föreskrifter om vad en verksamhetsplan enligt 8 § 1 i övrigt ska innehålla.</w:t>
      </w:r>
    </w:p>
    <w:p w14:paraId="6CB40D3F" w14:textId="77777777" w:rsidR="00136126" w:rsidRDefault="00931476" w:rsidP="00136126">
      <w:pPr>
        <w:pStyle w:val="Rubrik3utannumrering"/>
      </w:pPr>
      <w:r>
        <w:lastRenderedPageBreak/>
        <w:t>4 kap. Grundläggande bestämmelser om ett tjänstepensionsföretags verksamhet</w:t>
      </w:r>
    </w:p>
    <w:p w14:paraId="526D0C0B" w14:textId="77777777" w:rsidR="00136126" w:rsidRPr="003A60B6" w:rsidRDefault="00931476" w:rsidP="00136126">
      <w:pPr>
        <w:pStyle w:val="Rubrik4utannumrering"/>
        <w:spacing w:before="0"/>
      </w:pPr>
      <w:r>
        <w:t>Bestämmelser i försäkringsrörelselagen som inte ska gälla</w:t>
      </w:r>
    </w:p>
    <w:p w14:paraId="3C73DA0A" w14:textId="77777777" w:rsidR="00136126" w:rsidRDefault="00931476" w:rsidP="00136126">
      <w:pPr>
        <w:pStyle w:val="Brdtext"/>
      </w:pPr>
      <w:r>
        <w:rPr>
          <w:b/>
        </w:rPr>
        <w:t>1 §</w:t>
      </w:r>
      <w:r w:rsidRPr="00640C08">
        <w:t>    </w:t>
      </w:r>
      <w:r>
        <w:t>Bestämmelserna i 4 kap. 1–7 och 18 §§ försäkringsrörelselagen (2010:2043) gäller inte för tjänstepensionsföretag.</w:t>
      </w:r>
    </w:p>
    <w:p w14:paraId="43807585" w14:textId="77777777" w:rsidR="00136126" w:rsidRDefault="00931476" w:rsidP="00136126">
      <w:pPr>
        <w:pStyle w:val="Rubrik4utannumrering"/>
      </w:pPr>
      <w:r>
        <w:t>Stabilitet</w:t>
      </w:r>
    </w:p>
    <w:p w14:paraId="32293886" w14:textId="77777777" w:rsidR="00136126" w:rsidRPr="00732EF3" w:rsidRDefault="00931476" w:rsidP="00136126">
      <w:pPr>
        <w:pStyle w:val="Brdtext"/>
      </w:pPr>
      <w:r>
        <w:rPr>
          <w:b/>
        </w:rPr>
        <w:t>2 §    </w:t>
      </w:r>
      <w:r w:rsidRPr="00BF26AD">
        <w:t>V</w:t>
      </w:r>
      <w:r>
        <w:t>erksamhet avseende tjänstepensionsförsäkring ska drivas med en för rörelsens omfattning och art tillfredsställande soliditet, likviditet och kontroll över försäkringsrisker, placeringsrisker och rörelserisker, så att åtagandena mot försäkringstagarna och andra ersättningsberättigade på grund av försäkringar kan fullgöras.</w:t>
      </w:r>
    </w:p>
    <w:p w14:paraId="726A31E9" w14:textId="77777777" w:rsidR="00136126" w:rsidRDefault="00931476" w:rsidP="00136126">
      <w:pPr>
        <w:pStyle w:val="Rubrik4utannumrering"/>
      </w:pPr>
      <w:r>
        <w:t>Information</w:t>
      </w:r>
    </w:p>
    <w:p w14:paraId="6F09B18D" w14:textId="77777777" w:rsidR="00136126" w:rsidRPr="004779FD" w:rsidRDefault="00931476" w:rsidP="00136126">
      <w:pPr>
        <w:pStyle w:val="Rubrik5utannumrering"/>
        <w:spacing w:before="0"/>
      </w:pPr>
      <w:r>
        <w:t>Skyldighet att lämna information</w:t>
      </w:r>
    </w:p>
    <w:p w14:paraId="61ED5C71" w14:textId="77777777" w:rsidR="00136126" w:rsidRDefault="00931476" w:rsidP="00136126">
      <w:pPr>
        <w:pStyle w:val="Brdtext"/>
      </w:pPr>
      <w:r>
        <w:rPr>
          <w:b/>
        </w:rPr>
        <w:t>3 §</w:t>
      </w:r>
      <w:r w:rsidRPr="00640C08">
        <w:t>    </w:t>
      </w:r>
      <w:r>
        <w:t>Information till försäkringstagare och dem som erbjuds att teckna en tjänstepensionsförsäkring ska vara anpassad efter försäkringens art och tydligt visa försäkringens villkor och värdeutveckling. Även andra ersättningsberättigade på grund av tjänstepensionsförsäkringar ska ges den information de behöver.</w:t>
      </w:r>
    </w:p>
    <w:p w14:paraId="6A003C61" w14:textId="77777777" w:rsidR="00136126" w:rsidRDefault="00931476" w:rsidP="00136126">
      <w:pPr>
        <w:pStyle w:val="Brdtextmedindrag"/>
      </w:pPr>
      <w:r>
        <w:t xml:space="preserve">Tjänstepensionsföretaget ska i fråga om de tjänstepensionsförsäkringar som företaget meddelar lämna </w:t>
      </w:r>
      <w:bookmarkStart w:id="8010" w:name="_Hlk516831049"/>
      <w:r>
        <w:t>uppgifter om företaget och dess verksamhet samt om de eventuella överenskommelser som ligger till grund för försäkringarna.</w:t>
      </w:r>
      <w:bookmarkEnd w:id="8010"/>
    </w:p>
    <w:p w14:paraId="26195392" w14:textId="77777777" w:rsidR="00136126" w:rsidRDefault="00931476" w:rsidP="00136126">
      <w:pPr>
        <w:pStyle w:val="Rubrik5utannumrering"/>
      </w:pPr>
      <w:r>
        <w:t>Pensionsbesked</w:t>
      </w:r>
    </w:p>
    <w:p w14:paraId="34A7C4F5" w14:textId="77777777" w:rsidR="00136126" w:rsidRDefault="00931476" w:rsidP="00136126">
      <w:pPr>
        <w:pStyle w:val="Brdtext"/>
      </w:pPr>
      <w:r>
        <w:rPr>
          <w:b/>
        </w:rPr>
        <w:t>4 §</w:t>
      </w:r>
      <w:r w:rsidRPr="00640C08">
        <w:t>    </w:t>
      </w:r>
      <w:r w:rsidRPr="00B26622">
        <w:t>Tjänstepensionsföretag ska varje år lämna ett pensionsbesked till de försäkrade. Pensionsbeskedet ska innehålla uppgifter om de allmänna försäkringsvillkoren och de individuella förmånerna för den försäkring som avses i pensionsbeskedet samt upplysning om var ytterligare information finns tillgänglig.</w:t>
      </w:r>
    </w:p>
    <w:p w14:paraId="233BB855" w14:textId="77777777" w:rsidR="00136126" w:rsidRDefault="00931476" w:rsidP="00136126">
      <w:pPr>
        <w:pStyle w:val="Rubrik4utannumrering"/>
      </w:pPr>
      <w:r>
        <w:t>God tjänstepensionsstandard</w:t>
      </w:r>
    </w:p>
    <w:p w14:paraId="451B59BD" w14:textId="77777777" w:rsidR="00136126" w:rsidRPr="00816980" w:rsidRDefault="00931476" w:rsidP="00136126">
      <w:pPr>
        <w:pStyle w:val="Brdtext"/>
      </w:pPr>
      <w:r>
        <w:rPr>
          <w:b/>
        </w:rPr>
        <w:t>5 §    </w:t>
      </w:r>
      <w:r>
        <w:t>Ett tjänstepensionsföretags verksamhet ska drivas enligt god tjänstepensionsstandard.</w:t>
      </w:r>
    </w:p>
    <w:p w14:paraId="454E7EBA" w14:textId="77777777" w:rsidR="00136126" w:rsidRDefault="00931476" w:rsidP="00136126">
      <w:pPr>
        <w:pStyle w:val="Rubrik4utannumrering"/>
      </w:pPr>
      <w:r>
        <w:t>Förbud mot främmande verksamhet</w:t>
      </w:r>
    </w:p>
    <w:p w14:paraId="6F6081F4" w14:textId="77777777" w:rsidR="00136126" w:rsidRDefault="00931476" w:rsidP="00136126">
      <w:pPr>
        <w:pStyle w:val="Brdtext"/>
      </w:pPr>
      <w:r>
        <w:rPr>
          <w:b/>
        </w:rPr>
        <w:t>6 §</w:t>
      </w:r>
      <w:r w:rsidRPr="00640C08">
        <w:t>    </w:t>
      </w:r>
      <w:r>
        <w:t>Ett tjänstepensionsföretag får inte driva annan verksamhet än verksamhet avseende tjänstepensionsförsäkringar och därmed sammanhängande verksamhet.</w:t>
      </w:r>
    </w:p>
    <w:p w14:paraId="64666C6B" w14:textId="77777777" w:rsidR="00136126" w:rsidRDefault="00931476" w:rsidP="00136126">
      <w:pPr>
        <w:pStyle w:val="Rubrik4utannumrering"/>
      </w:pPr>
      <w:r w:rsidRPr="0017399D">
        <w:t>Förbud mot att ställa säkerhet för tredje man</w:t>
      </w:r>
    </w:p>
    <w:p w14:paraId="485A2B99" w14:textId="77777777" w:rsidR="00136126" w:rsidRDefault="00931476" w:rsidP="00136126">
      <w:pPr>
        <w:pStyle w:val="Brdtext"/>
      </w:pPr>
      <w:r>
        <w:rPr>
          <w:b/>
        </w:rPr>
        <w:t>7 §</w:t>
      </w:r>
      <w:r w:rsidRPr="00640C08">
        <w:t>    </w:t>
      </w:r>
      <w:r>
        <w:t>I verksamhet avseende tjänstepensionsförsäkringar som drivs enligt denna lag får säkerhet inte ställas för tredje man.</w:t>
      </w:r>
    </w:p>
    <w:p w14:paraId="4647678B" w14:textId="77777777" w:rsidR="00136126" w:rsidRPr="00167863" w:rsidRDefault="00136126" w:rsidP="00136126">
      <w:pPr>
        <w:pStyle w:val="Brdtextmedindrag"/>
      </w:pPr>
    </w:p>
    <w:p w14:paraId="3C5C2CF8" w14:textId="77777777" w:rsidR="00136126" w:rsidRDefault="00931476" w:rsidP="00136126">
      <w:pPr>
        <w:pStyle w:val="Rubrik4utannumrering"/>
        <w:spacing w:before="120"/>
      </w:pPr>
      <w:r>
        <w:lastRenderedPageBreak/>
        <w:t>Upplåning</w:t>
      </w:r>
    </w:p>
    <w:p w14:paraId="3735E808" w14:textId="77777777" w:rsidR="00136126" w:rsidRPr="002460E6" w:rsidRDefault="00931476" w:rsidP="00136126">
      <w:pPr>
        <w:pStyle w:val="Brdtext"/>
      </w:pPr>
      <w:r>
        <w:rPr>
          <w:b/>
        </w:rPr>
        <w:t>8 §    </w:t>
      </w:r>
      <w:r>
        <w:t>Ett tjänstepensionsföretag får ta upp eller över lån (upplåning) bara om det görs för att tillgodose tillfälliga likviditetsbehov.</w:t>
      </w:r>
    </w:p>
    <w:p w14:paraId="2A134EC1" w14:textId="77777777" w:rsidR="00136126" w:rsidRPr="00B32D96" w:rsidRDefault="00931476" w:rsidP="00136126">
      <w:pPr>
        <w:pStyle w:val="Rubrik4utannumrering"/>
      </w:pPr>
      <w:r>
        <w:t>Bemyndigande</w:t>
      </w:r>
    </w:p>
    <w:p w14:paraId="41C0FF68" w14:textId="77777777" w:rsidR="00136126" w:rsidRDefault="00931476" w:rsidP="00136126">
      <w:pPr>
        <w:pStyle w:val="Brdtext"/>
      </w:pPr>
      <w:r>
        <w:rPr>
          <w:b/>
        </w:rPr>
        <w:t>9 §</w:t>
      </w:r>
      <w:r w:rsidRPr="00640C08">
        <w:t>    </w:t>
      </w:r>
      <w:r>
        <w:t>Regeringen eller den myndighet som regeringen bestämmer får meddela föreskrifter om</w:t>
      </w:r>
    </w:p>
    <w:p w14:paraId="24130296" w14:textId="77777777" w:rsidR="00136126" w:rsidRDefault="00931476" w:rsidP="00136126">
      <w:pPr>
        <w:pStyle w:val="Brdtextmedindrag"/>
      </w:pPr>
      <w:r>
        <w:t>1. vilka åtgärder som ett tjänstepensionsföretag ska vidta för att uppfylla de krav på soliditet, likviditet och riskhantering som avses i 2 §,</w:t>
      </w:r>
    </w:p>
    <w:p w14:paraId="08570B1D" w14:textId="77777777" w:rsidR="00136126" w:rsidRPr="00A70A48" w:rsidRDefault="00931476" w:rsidP="00136126">
      <w:pPr>
        <w:pStyle w:val="Brdtextmedindrag"/>
      </w:pPr>
      <w:r>
        <w:t>2. </w:t>
      </w:r>
      <w:r w:rsidRPr="00461C90">
        <w:t xml:space="preserve">vilken information som ett tjänstepensionsföretag </w:t>
      </w:r>
      <w:bookmarkStart w:id="8011" w:name="_Hlk502233949"/>
      <w:r w:rsidRPr="00461C90">
        <w:t>ska lämna och</w:t>
      </w:r>
      <w:r w:rsidRPr="00A70A48">
        <w:t xml:space="preserve"> </w:t>
      </w:r>
      <w:r w:rsidRPr="00461C90">
        <w:t xml:space="preserve">hur </w:t>
      </w:r>
      <w:r w:rsidRPr="00A70A48">
        <w:t>informationen ska lämnas enligt 3</w:t>
      </w:r>
      <w:r>
        <w:t> §</w:t>
      </w:r>
      <w:r w:rsidRPr="00A70A48">
        <w:t xml:space="preserve">, </w:t>
      </w:r>
    </w:p>
    <w:p w14:paraId="0E520A1D" w14:textId="77777777" w:rsidR="00136126" w:rsidRPr="00461C90" w:rsidRDefault="00931476" w:rsidP="00136126">
      <w:pPr>
        <w:pStyle w:val="Brdtextmedindrag"/>
      </w:pPr>
      <w:r w:rsidRPr="00A70A48">
        <w:t>3 </w:t>
      </w:r>
      <w:r w:rsidRPr="00461C90">
        <w:t xml:space="preserve">innehållet i pensionsbeskedet </w:t>
      </w:r>
      <w:r w:rsidRPr="00A70A48">
        <w:t>som avses i</w:t>
      </w:r>
      <w:r w:rsidRPr="00461C90">
        <w:t xml:space="preserve"> 4</w:t>
      </w:r>
      <w:r>
        <w:t> §</w:t>
      </w:r>
      <w:r w:rsidRPr="00461C90">
        <w:t>,</w:t>
      </w:r>
      <w:bookmarkEnd w:id="8011"/>
    </w:p>
    <w:p w14:paraId="7C5AC54F" w14:textId="77777777" w:rsidR="00136126" w:rsidRDefault="00931476" w:rsidP="00136126">
      <w:pPr>
        <w:pStyle w:val="Brdtextmedindrag"/>
      </w:pPr>
      <w:r>
        <w:t>4. vilka åtgärder som ett tjänstepensionsföretag ska vidta för att uppfylla de krav på god tjänstepensionsstandard som avses i 5 §, och</w:t>
      </w:r>
    </w:p>
    <w:p w14:paraId="4150728B" w14:textId="77777777" w:rsidR="00136126" w:rsidRPr="003A60B6" w:rsidRDefault="00931476" w:rsidP="00136126">
      <w:pPr>
        <w:pStyle w:val="Brdtextmedindrag"/>
      </w:pPr>
      <w:r>
        <w:t>5. villkor för upplåning enligt 8 §.</w:t>
      </w:r>
    </w:p>
    <w:p w14:paraId="4647084D" w14:textId="77777777" w:rsidR="00136126" w:rsidRPr="00AF670F" w:rsidRDefault="00931476" w:rsidP="00136126">
      <w:pPr>
        <w:pStyle w:val="Rubrik3utannumrering"/>
      </w:pPr>
      <w:r>
        <w:t>5 kap. Försäkringstekniska avsättningar</w:t>
      </w:r>
    </w:p>
    <w:p w14:paraId="2E164897" w14:textId="77777777" w:rsidR="00136126" w:rsidRPr="00CA63CC" w:rsidRDefault="00931476" w:rsidP="00136126">
      <w:pPr>
        <w:pStyle w:val="Rubrik4utannumrering"/>
        <w:spacing w:before="0"/>
      </w:pPr>
      <w:r>
        <w:t xml:space="preserve">Försäkringstekniska avsättningarnas omfattning </w:t>
      </w:r>
    </w:p>
    <w:p w14:paraId="27EBA1CC" w14:textId="77777777" w:rsidR="00136126" w:rsidRDefault="00931476" w:rsidP="00136126">
      <w:pPr>
        <w:pStyle w:val="Brdtext"/>
      </w:pPr>
      <w:r>
        <w:rPr>
          <w:b/>
        </w:rPr>
        <w:t>1 §</w:t>
      </w:r>
      <w:r w:rsidRPr="00640C08">
        <w:t>    </w:t>
      </w:r>
      <w:r>
        <w:t>Ett tjänstepensionsföretags försäkringstekniska avsättningar ska motsvara belopp som krävs för att företaget vid varje tidpunkt ska kunna uppfylla alla åtaganden som skäligen kan förväntas uppkomma med anledning av ingångna försäkringsavtal.</w:t>
      </w:r>
    </w:p>
    <w:p w14:paraId="15AAD9E4" w14:textId="77777777" w:rsidR="00136126" w:rsidRDefault="00931476" w:rsidP="00136126">
      <w:pPr>
        <w:pStyle w:val="Brdtextmedindrag"/>
      </w:pPr>
      <w:r>
        <w:t>De försäkringstekniska avsättningarna ska motsvara företagets ansvarighet för</w:t>
      </w:r>
    </w:p>
    <w:p w14:paraId="5675BDF1" w14:textId="77777777" w:rsidR="00136126" w:rsidRDefault="00931476" w:rsidP="00136126">
      <w:pPr>
        <w:pStyle w:val="Brdtextmedindrag"/>
      </w:pPr>
      <w:r>
        <w:t>1. försäkringsfall, förvaltningskostnader och andra kostnader under resten av avtalsperioden för löpande försäkringar (livförsäkrings</w:t>
      </w:r>
      <w:r>
        <w:softHyphen/>
        <w:t>avsättning),</w:t>
      </w:r>
    </w:p>
    <w:p w14:paraId="7E04B6A4" w14:textId="77777777" w:rsidR="00136126" w:rsidRDefault="00931476" w:rsidP="00136126">
      <w:pPr>
        <w:pStyle w:val="Brdtextmedindrag"/>
      </w:pPr>
      <w:r>
        <w:t>2. inträffade oreglerade försäkringsfall, kostnader för regleringen av dessa samt återbäring som förfallit till betalning men inte betalats ut (oreglerade skador),</w:t>
      </w:r>
    </w:p>
    <w:p w14:paraId="15DFA798" w14:textId="77777777" w:rsidR="00136126" w:rsidRDefault="00931476" w:rsidP="00136126">
      <w:pPr>
        <w:pStyle w:val="Brdtextmedindrag"/>
      </w:pPr>
      <w:r>
        <w:t>3. sådan återbäring som är garanterad i nominella eller reala belopp (garanterad återbäring), och som inte omfattas av 1 eller 2,</w:t>
      </w:r>
    </w:p>
    <w:p w14:paraId="402D28FE" w14:textId="77777777" w:rsidR="00136126" w:rsidRDefault="00931476" w:rsidP="00136126">
      <w:pPr>
        <w:pStyle w:val="Brdtextmedindrag"/>
      </w:pPr>
      <w:r>
        <w:t xml:space="preserve">4. sådan återbäring som är villkorad av värdeförändringar på tillgångar eller av ett visst försäkringstekniskt resultat som de försäkrade eller andra ersättningsberättigade står risken för (villkorad återbäring), och </w:t>
      </w:r>
    </w:p>
    <w:p w14:paraId="1F8A69A6" w14:textId="77777777" w:rsidR="00136126" w:rsidRDefault="00931476" w:rsidP="00136126">
      <w:pPr>
        <w:pStyle w:val="Brdtextmedindrag"/>
      </w:pPr>
      <w:r>
        <w:t>5. fondförsäkringar som de försäkrade eller andra ersättnings</w:t>
      </w:r>
      <w:r>
        <w:softHyphen/>
        <w:t>berättigade står placeringsrisken för (fondförsäkrings</w:t>
      </w:r>
      <w:r>
        <w:softHyphen/>
        <w:t>åtaganden där de försäkrade bär placeringsrisken).</w:t>
      </w:r>
    </w:p>
    <w:p w14:paraId="1C03C2D3" w14:textId="77777777" w:rsidR="00136126" w:rsidRDefault="00931476" w:rsidP="00136126">
      <w:pPr>
        <w:pStyle w:val="Rubrik4utannumrering"/>
      </w:pPr>
      <w:r>
        <w:t>Beräkning vid solidarisk ansvarighet</w:t>
      </w:r>
    </w:p>
    <w:p w14:paraId="5755D0FF" w14:textId="77777777" w:rsidR="00136126" w:rsidRDefault="00931476" w:rsidP="00136126">
      <w:pPr>
        <w:pStyle w:val="Brdtext"/>
      </w:pPr>
      <w:r>
        <w:rPr>
          <w:b/>
        </w:rPr>
        <w:t>2 §</w:t>
      </w:r>
      <w:r w:rsidRPr="00640C08">
        <w:t>    </w:t>
      </w:r>
      <w:r>
        <w:t>Om</w:t>
      </w:r>
      <w:r w:rsidDel="00417FCA">
        <w:t xml:space="preserve"> </w:t>
      </w:r>
      <w:r>
        <w:t>ett tjänstepensionsföretag ansvarar solidariskt för en försäkring ska det vid beräkningen av det enskilda företagets försäkringstekniska avsättningar beaktas bara den del av försäkringen som enligt avtal mellan företagen avser det företaget.</w:t>
      </w:r>
    </w:p>
    <w:p w14:paraId="123FB742" w14:textId="77777777" w:rsidR="00136126" w:rsidRDefault="00136126" w:rsidP="00136126">
      <w:pPr>
        <w:pStyle w:val="Brdtextmedindrag"/>
      </w:pPr>
    </w:p>
    <w:p w14:paraId="316612AE" w14:textId="77777777" w:rsidR="00136126" w:rsidRPr="00167863" w:rsidRDefault="00136126" w:rsidP="00136126">
      <w:pPr>
        <w:pStyle w:val="Brdtextmedindrag"/>
      </w:pPr>
    </w:p>
    <w:p w14:paraId="33E75D6D" w14:textId="77777777" w:rsidR="00136126" w:rsidRPr="00251B52" w:rsidRDefault="00931476" w:rsidP="00136126">
      <w:pPr>
        <w:pStyle w:val="Rubrik4utannumrering"/>
        <w:spacing w:before="120"/>
      </w:pPr>
      <w:r>
        <w:lastRenderedPageBreak/>
        <w:t>B</w:t>
      </w:r>
      <w:r w:rsidRPr="00251B52">
        <w:t>eräkn</w:t>
      </w:r>
      <w:r>
        <w:t>ing av försäkringstekniska avsättningar</w:t>
      </w:r>
    </w:p>
    <w:p w14:paraId="4DF7EBA0" w14:textId="77777777" w:rsidR="00136126" w:rsidRDefault="00931476" w:rsidP="00136126">
      <w:pPr>
        <w:pStyle w:val="Brdtext"/>
      </w:pPr>
      <w:r>
        <w:rPr>
          <w:b/>
        </w:rPr>
        <w:t>3 §</w:t>
      </w:r>
      <w:r w:rsidRPr="00640C08">
        <w:t>    </w:t>
      </w:r>
      <w:r>
        <w:t>De försäkringstekniska avsättningarna ska beräknas utan avdrag för avgiven återförsäkring och motsvaras av det förväntade nuvärdet av de framtida kassaflöden som kan uppkomma med anledning av ingångna försäkringsavtal.</w:t>
      </w:r>
    </w:p>
    <w:p w14:paraId="3B17287A" w14:textId="77777777" w:rsidR="00136126" w:rsidRDefault="00931476" w:rsidP="00136126">
      <w:pPr>
        <w:pStyle w:val="Brdtextmedindrag"/>
      </w:pPr>
      <w:r>
        <w:t xml:space="preserve">De försäkringstekniska avsättningarna som motsvarar tjänstepensionsföretagets ansvarighet enligt 1 § andra stycket </w:t>
      </w:r>
      <w:r w:rsidDel="00123A33">
        <w:t>4</w:t>
      </w:r>
      <w:r>
        <w:t xml:space="preserve"> eller 5 får, i stället för att beräknas enligt första stycket, tas upp till värdet på placeringstillgångarna för vilka de försäkrade bär placeringsrisken.</w:t>
      </w:r>
    </w:p>
    <w:p w14:paraId="02789183" w14:textId="77777777" w:rsidR="00136126" w:rsidRDefault="00136126" w:rsidP="00136126">
      <w:pPr>
        <w:pStyle w:val="Brdtextmedindrag"/>
      </w:pPr>
    </w:p>
    <w:p w14:paraId="6673031D" w14:textId="77777777" w:rsidR="00136126" w:rsidRDefault="00931476" w:rsidP="00136126">
      <w:pPr>
        <w:pStyle w:val="Brdtext"/>
      </w:pPr>
      <w:r>
        <w:rPr>
          <w:b/>
        </w:rPr>
        <w:t>4 §</w:t>
      </w:r>
      <w:r w:rsidRPr="00640C08">
        <w:t>    </w:t>
      </w:r>
      <w:r>
        <w:t>Beräkningen enligt 3 § ska grundas på antaganden om dödlighet och andra riskmått, räntesatser samt driftkostnader som var för sig är aktsamma.</w:t>
      </w:r>
    </w:p>
    <w:p w14:paraId="654B560A" w14:textId="77777777" w:rsidR="00136126" w:rsidRDefault="00136126" w:rsidP="00136126">
      <w:pPr>
        <w:pStyle w:val="Brdtextmedindrag"/>
      </w:pPr>
    </w:p>
    <w:p w14:paraId="16309AB2" w14:textId="77777777" w:rsidR="00136126" w:rsidRDefault="00931476" w:rsidP="00136126">
      <w:pPr>
        <w:pStyle w:val="Brdtext"/>
      </w:pPr>
      <w:r>
        <w:rPr>
          <w:b/>
        </w:rPr>
        <w:t>5 §</w:t>
      </w:r>
      <w:r w:rsidRPr="00640C08">
        <w:t>    </w:t>
      </w:r>
      <w:r>
        <w:t>Beräkningen av de försäkrings</w:t>
      </w:r>
      <w:r>
        <w:softHyphen/>
        <w:t>tekniska avsättningarna ska göras minst en gång om året.</w:t>
      </w:r>
    </w:p>
    <w:p w14:paraId="61AB6911" w14:textId="77777777" w:rsidR="00136126" w:rsidRDefault="00931476" w:rsidP="00136126">
      <w:pPr>
        <w:pStyle w:val="Brdtextmedindrag"/>
      </w:pPr>
      <w:r>
        <w:t>Finansinspektionen får i ett enskilt fall besluta om undantag från första stycket. Beräkningarna ska dock alltid göras minst vart tredje år.</w:t>
      </w:r>
    </w:p>
    <w:p w14:paraId="07EA992E" w14:textId="77777777" w:rsidR="00136126" w:rsidRDefault="00136126" w:rsidP="00136126">
      <w:pPr>
        <w:pStyle w:val="Brdtextmedindrag"/>
      </w:pPr>
    </w:p>
    <w:p w14:paraId="4E0331AF" w14:textId="77777777" w:rsidR="00136126" w:rsidRPr="00852792" w:rsidRDefault="00931476" w:rsidP="00136126">
      <w:pPr>
        <w:pStyle w:val="Brdtext"/>
      </w:pPr>
      <w:bookmarkStart w:id="8012" w:name="_Hlk514251517"/>
      <w:r>
        <w:rPr>
          <w:b/>
        </w:rPr>
        <w:t>6 §</w:t>
      </w:r>
      <w:r w:rsidRPr="00640C08">
        <w:t>    </w:t>
      </w:r>
      <w:r>
        <w:t>De försäkringstekniska avsättningarna ska beräknas under överinseende av aktuariefunktionen. De som utför beräkningarna ska ha den kunskap och erfarenhet av dessa frågor som krävs med hänsyn till omfattningen och arten av företagets verksamhet.</w:t>
      </w:r>
      <w:bookmarkEnd w:id="8012"/>
    </w:p>
    <w:p w14:paraId="6B95D459" w14:textId="77777777" w:rsidR="00136126" w:rsidRDefault="00931476" w:rsidP="00136126">
      <w:pPr>
        <w:pStyle w:val="Rubrik4utannumrering"/>
      </w:pPr>
      <w:r>
        <w:t>Bemyndigande</w:t>
      </w:r>
    </w:p>
    <w:p w14:paraId="6E004900" w14:textId="77777777" w:rsidR="00136126" w:rsidRDefault="00931476" w:rsidP="00136126">
      <w:pPr>
        <w:pStyle w:val="Brdtext"/>
      </w:pPr>
      <w:r>
        <w:rPr>
          <w:b/>
        </w:rPr>
        <w:t>7 §</w:t>
      </w:r>
      <w:r w:rsidRPr="00640C08">
        <w:t>    </w:t>
      </w:r>
      <w:r>
        <w:t>Regeringen eller den myndighet som regeringen bestämmer får meddela föreskrifter om de försäkrings</w:t>
      </w:r>
      <w:r>
        <w:softHyphen/>
        <w:t>tekniska avsättningarnas innehåll och beräkning enligt 1–4 §§.</w:t>
      </w:r>
    </w:p>
    <w:p w14:paraId="1BFD69C8" w14:textId="77777777" w:rsidR="00136126" w:rsidRPr="00AF670F" w:rsidRDefault="00931476" w:rsidP="00136126">
      <w:pPr>
        <w:pStyle w:val="Rubrik3utannumrering"/>
      </w:pPr>
      <w:r>
        <w:t>6 kap. Investeringar</w:t>
      </w:r>
    </w:p>
    <w:p w14:paraId="63CFDCF8" w14:textId="77777777" w:rsidR="00136126" w:rsidRPr="00B14DE9" w:rsidRDefault="00931476" w:rsidP="00136126">
      <w:pPr>
        <w:pStyle w:val="Rubrik4utannumrering"/>
        <w:spacing w:before="0"/>
      </w:pPr>
      <w:r w:rsidRPr="002A78D9">
        <w:t xml:space="preserve">Grundläggande principer för samtliga </w:t>
      </w:r>
      <w:r>
        <w:t xml:space="preserve">investeringar </w:t>
      </w:r>
    </w:p>
    <w:p w14:paraId="385D0297" w14:textId="77777777" w:rsidR="00136126" w:rsidRDefault="00931476" w:rsidP="00136126">
      <w:pPr>
        <w:pStyle w:val="Rubrik5utannumrering"/>
        <w:spacing w:before="0"/>
      </w:pPr>
      <w:r>
        <w:t>Aktsamhet</w:t>
      </w:r>
    </w:p>
    <w:p w14:paraId="6339354B" w14:textId="77777777" w:rsidR="00136126" w:rsidRDefault="00931476" w:rsidP="00136126">
      <w:pPr>
        <w:pStyle w:val="Brdtext"/>
      </w:pPr>
      <w:r>
        <w:rPr>
          <w:b/>
        </w:rPr>
        <w:t>1 §</w:t>
      </w:r>
      <w:r w:rsidRPr="00640C08">
        <w:t>    </w:t>
      </w:r>
      <w:r>
        <w:t>Ett tjänstepensionsföretags tillgångar ska investeras på ett aktsamt sätt enligt 2–9 §.</w:t>
      </w:r>
    </w:p>
    <w:p w14:paraId="24BE614E" w14:textId="77777777" w:rsidR="00136126" w:rsidRDefault="00931476" w:rsidP="00136126">
      <w:pPr>
        <w:pStyle w:val="Brdtextmedindrag"/>
      </w:pPr>
      <w:r>
        <w:t>Vid intressekonflikter mellan tjänstepensionsföretaget och de försäkrade och andra ersättningsberättigade ska tillgångarna investeras på det sätt som bäst gagnar de försäkrade och andra ersättningsberättigades intressen.</w:t>
      </w:r>
    </w:p>
    <w:p w14:paraId="36A7A5C2" w14:textId="77777777" w:rsidR="00136126" w:rsidRDefault="00931476" w:rsidP="00136126">
      <w:pPr>
        <w:pStyle w:val="Rubrik5utannumrering"/>
      </w:pPr>
      <w:r>
        <w:t>Riskkontroll</w:t>
      </w:r>
    </w:p>
    <w:p w14:paraId="588ED4B3" w14:textId="77777777" w:rsidR="00136126" w:rsidRDefault="00931476" w:rsidP="00136126">
      <w:pPr>
        <w:pStyle w:val="Brdtext"/>
      </w:pPr>
      <w:r>
        <w:rPr>
          <w:b/>
        </w:rPr>
        <w:t>2 §</w:t>
      </w:r>
      <w:r w:rsidRPr="00640C08">
        <w:t>    </w:t>
      </w:r>
      <w:r>
        <w:t xml:space="preserve">Investeringar får endast göras i sådana finansiella instrument och andra tillgångar vars risker tjänstepensionsföretaget kan identifiera, mäta, övervaka, hantera, kontrollera och rapportera samt på lämpligt sätt beakta i den egna risk- och solvensbedömningen </w:t>
      </w:r>
      <w:r w:rsidRPr="000E1B14">
        <w:t xml:space="preserve">enligt </w:t>
      </w:r>
      <w:r w:rsidRPr="00B074EF">
        <w:t>9</w:t>
      </w:r>
      <w:r>
        <w:t> kap.</w:t>
      </w:r>
      <w:r w:rsidRPr="000E1B14">
        <w:t xml:space="preserve"> </w:t>
      </w:r>
      <w:r>
        <w:t>9 §</w:t>
      </w:r>
      <w:r w:rsidRPr="000E1B14">
        <w:t>.</w:t>
      </w:r>
    </w:p>
    <w:p w14:paraId="7A82ACF8" w14:textId="77777777" w:rsidR="00136126" w:rsidRDefault="00931476" w:rsidP="00136126">
      <w:pPr>
        <w:pStyle w:val="Rubrik5utannumrering"/>
      </w:pPr>
      <w:r>
        <w:t>Riskspridning</w:t>
      </w:r>
    </w:p>
    <w:p w14:paraId="02328D0D" w14:textId="77777777" w:rsidR="00136126" w:rsidRDefault="00931476" w:rsidP="00136126">
      <w:pPr>
        <w:pStyle w:val="Brdtext"/>
      </w:pPr>
      <w:r>
        <w:rPr>
          <w:b/>
        </w:rPr>
        <w:t>3 §</w:t>
      </w:r>
      <w:r w:rsidRPr="00640C08">
        <w:t>    </w:t>
      </w:r>
      <w:r>
        <w:t>Investeringar i finansiella instrument och andra tillgångar ska göras så att lämplig riskspridning uppnås.</w:t>
      </w:r>
    </w:p>
    <w:p w14:paraId="6859CF03" w14:textId="77777777" w:rsidR="00136126" w:rsidRDefault="00931476" w:rsidP="00136126">
      <w:pPr>
        <w:pStyle w:val="Brdtextmedindrag"/>
      </w:pPr>
      <w:r>
        <w:lastRenderedPageBreak/>
        <w:t>Samtliga tillgångar ska, med beaktande av tjänstepensionsföretagets försäkringsåtaganden och förändringar i tillgångarnas framtida värde och avkastning, investeras så att företagets betalningsberedskap är tillfredsställande och den förväntade avkastningen tillräcklig.</w:t>
      </w:r>
    </w:p>
    <w:p w14:paraId="58679522" w14:textId="77777777" w:rsidR="00136126" w:rsidRDefault="00931476" w:rsidP="00136126">
      <w:pPr>
        <w:pStyle w:val="Rubrik5utannumrering"/>
      </w:pPr>
      <w:r>
        <w:t>Hänsyn till miljöfaktorer, sociala faktorer och företagsstyrningsfaktorer</w:t>
      </w:r>
    </w:p>
    <w:p w14:paraId="18D1318A" w14:textId="77777777" w:rsidR="00136126" w:rsidRDefault="00931476" w:rsidP="00136126">
      <w:pPr>
        <w:pStyle w:val="Brdtext"/>
      </w:pPr>
      <w:r>
        <w:rPr>
          <w:b/>
        </w:rPr>
        <w:t>4 §</w:t>
      </w:r>
      <w:r w:rsidRPr="00640C08">
        <w:t>    </w:t>
      </w:r>
      <w:r>
        <w:t>Ett tjänstepensionsföretag får beakta miljöfaktorer, sociala faktorer och företagsstyrningsfaktorer i sina investeringsbeslut.</w:t>
      </w:r>
    </w:p>
    <w:p w14:paraId="2C663C19" w14:textId="77777777" w:rsidR="00136126" w:rsidRDefault="00931476" w:rsidP="00136126">
      <w:pPr>
        <w:pStyle w:val="Rubrik5utannumrering"/>
      </w:pPr>
      <w:r>
        <w:t>Lokalisering av tillgångar</w:t>
      </w:r>
    </w:p>
    <w:p w14:paraId="691C5110" w14:textId="77777777" w:rsidR="00136126" w:rsidRPr="00895295" w:rsidRDefault="00931476" w:rsidP="00136126">
      <w:pPr>
        <w:pStyle w:val="Brdtext"/>
      </w:pPr>
      <w:r>
        <w:rPr>
          <w:b/>
        </w:rPr>
        <w:t>5 §</w:t>
      </w:r>
      <w:r w:rsidRPr="00640C08">
        <w:t>    </w:t>
      </w:r>
      <w:r>
        <w:t>Ett tjänstepensionsföretags tillgångar ska förvaras så att de är åtkomliga för företaget.</w:t>
      </w:r>
    </w:p>
    <w:p w14:paraId="7E5EC5AD" w14:textId="77777777" w:rsidR="00136126" w:rsidRPr="009179BE" w:rsidRDefault="00931476" w:rsidP="00136126">
      <w:pPr>
        <w:pStyle w:val="Rubrik4utannumrering"/>
      </w:pPr>
      <w:r>
        <w:t>Särskilda begräsningar för investeringar i vissa tillgångar</w:t>
      </w:r>
    </w:p>
    <w:p w14:paraId="14D26926" w14:textId="77777777" w:rsidR="00136126" w:rsidRDefault="00931476" w:rsidP="00136126">
      <w:pPr>
        <w:pStyle w:val="Rubrik5utannumrering"/>
        <w:spacing w:before="0"/>
      </w:pPr>
      <w:r>
        <w:t>Derivatinstrument</w:t>
      </w:r>
    </w:p>
    <w:p w14:paraId="67188E79" w14:textId="77777777" w:rsidR="00136126" w:rsidRDefault="00931476" w:rsidP="00136126">
      <w:pPr>
        <w:pStyle w:val="Brdtext"/>
      </w:pPr>
      <w:r>
        <w:rPr>
          <w:b/>
        </w:rPr>
        <w:t>6 §</w:t>
      </w:r>
      <w:r w:rsidRPr="00640C08">
        <w:t>    </w:t>
      </w:r>
      <w:r>
        <w:t xml:space="preserve">Derivatinstrument får användas för att sänka den finansiella risken i ett tjänstepensionsföretag eller för att i övrigt effektivisera förvaltningen av företagets </w:t>
      </w:r>
      <w:r w:rsidRPr="00DE6421">
        <w:t>tillgångar och skulder.</w:t>
      </w:r>
    </w:p>
    <w:p w14:paraId="341EB696" w14:textId="77777777" w:rsidR="00136126" w:rsidRPr="00567BF7" w:rsidRDefault="00931476" w:rsidP="00136126">
      <w:pPr>
        <w:pStyle w:val="Rubrik5utannumrering"/>
      </w:pPr>
      <w:r>
        <w:t>Onoterade tillgångar</w:t>
      </w:r>
    </w:p>
    <w:p w14:paraId="194F7149" w14:textId="77777777" w:rsidR="00136126" w:rsidRDefault="00931476" w:rsidP="00136126">
      <w:pPr>
        <w:pStyle w:val="Brdtext"/>
      </w:pPr>
      <w:r>
        <w:rPr>
          <w:b/>
        </w:rPr>
        <w:t>7 §</w:t>
      </w:r>
      <w:r w:rsidRPr="00640C08">
        <w:t>    </w:t>
      </w:r>
      <w:r>
        <w:t>Investeringar i finansiella instrument och andra tillgångar som inte är upptagna till handel på en reglerad marknad ska hållas på aktsamma nivåer.</w:t>
      </w:r>
    </w:p>
    <w:p w14:paraId="17B9BA5D" w14:textId="77777777" w:rsidR="00136126" w:rsidRPr="009179BE" w:rsidRDefault="00931476" w:rsidP="00136126">
      <w:pPr>
        <w:pStyle w:val="Rubrik4utannumrering"/>
      </w:pPr>
      <w:r w:rsidRPr="00CF25AE">
        <w:t>Begränsningar för enhandsengagemang</w:t>
      </w:r>
    </w:p>
    <w:p w14:paraId="4B2F4824" w14:textId="77777777" w:rsidR="00136126" w:rsidRPr="00506A3E" w:rsidRDefault="00931476" w:rsidP="00136126">
      <w:pPr>
        <w:pStyle w:val="Rubrik5utannumrering"/>
        <w:spacing w:before="0"/>
      </w:pPr>
      <w:r>
        <w:t>Investeringar i uppdragsgivande företag</w:t>
      </w:r>
    </w:p>
    <w:p w14:paraId="6FEF7C6B" w14:textId="77777777" w:rsidR="00136126" w:rsidRDefault="00931476" w:rsidP="00136126">
      <w:pPr>
        <w:pStyle w:val="Brdtext"/>
      </w:pPr>
      <w:r>
        <w:rPr>
          <w:b/>
        </w:rPr>
        <w:t>8 §</w:t>
      </w:r>
      <w:r w:rsidRPr="00640C08">
        <w:t>    </w:t>
      </w:r>
      <w:r>
        <w:t>Av de samlade tillgångarna får högst</w:t>
      </w:r>
    </w:p>
    <w:p w14:paraId="518511ED" w14:textId="77777777" w:rsidR="00136126" w:rsidRDefault="00931476" w:rsidP="00136126">
      <w:pPr>
        <w:pStyle w:val="Brdtext"/>
      </w:pPr>
      <w:r>
        <w:t>1. fem procent utgöras av aktier och andra värdepapper som kan jämställas med aktier samt obligationer och andra skuldförbindelser från samma emittent eller låntagare, om denne i egenskap av arbetsgivare betalar f</w:t>
      </w:r>
      <w:r w:rsidRPr="00085DCD">
        <w:t>örsäkringspremier</w:t>
      </w:r>
      <w:r>
        <w:t xml:space="preserve"> till tjänstepensionsföretaget (uppdragsgivande företag), och</w:t>
      </w:r>
    </w:p>
    <w:p w14:paraId="790D9114" w14:textId="77777777" w:rsidR="00136126" w:rsidRDefault="00931476" w:rsidP="00136126">
      <w:pPr>
        <w:pStyle w:val="Brdtext"/>
      </w:pPr>
      <w:r>
        <w:t xml:space="preserve">2. tio procent utgöras av sådana tillgångar som avses i 1, och som har getts ut av företag i en grupp av emittenter eller låntagare som ett uppdragsgivande företag ingår i och som har en sådan inbördes anknytning som avses i 9 §, </w:t>
      </w:r>
      <w:r w:rsidRPr="00085DCD">
        <w:t>vari ett uppdragsgivande företag ingår.</w:t>
      </w:r>
    </w:p>
    <w:p w14:paraId="1883A042" w14:textId="77777777" w:rsidR="00136126" w:rsidRPr="00E81681" w:rsidRDefault="00931476" w:rsidP="00136126">
      <w:pPr>
        <w:pStyle w:val="Brdtextmedindrag"/>
      </w:pPr>
      <w:r>
        <w:t>Begränsningarna gäller inte sådana tillgångar som svenska staten eller en utländsk stat svarar för.</w:t>
      </w:r>
    </w:p>
    <w:p w14:paraId="0CA7BE59" w14:textId="77777777" w:rsidR="00136126" w:rsidRDefault="00931476" w:rsidP="00136126">
      <w:pPr>
        <w:pStyle w:val="Rubrik5utannumrering"/>
      </w:pPr>
      <w:r>
        <w:t>Grupp av emittenter eller låntagare med inbördes anknytning</w:t>
      </w:r>
    </w:p>
    <w:p w14:paraId="1A3E22EB" w14:textId="77777777" w:rsidR="00136126" w:rsidRDefault="00931476" w:rsidP="00136126">
      <w:pPr>
        <w:pStyle w:val="Brdtext"/>
      </w:pPr>
      <w:r>
        <w:rPr>
          <w:b/>
        </w:rPr>
        <w:t>9 §</w:t>
      </w:r>
      <w:r w:rsidRPr="00640C08">
        <w:t>    </w:t>
      </w:r>
      <w:r>
        <w:t>Med en grupp av emittenter eller låntagare med inbördes anknytning avses två eller flera fysiska eller juridiska personer som utgör en helhet från risksynpunkt därför att någon av dem har direkt eller indirekt ägarinflytande över en eller flera av de övriga i gruppen eller därför att de, utan att stå i sådant förhållande, har sådan inbördes anknytning att någon eller samtliga av de övriga kan råka i betalningssvårigheter om en av dem drabbas av finansiella problem</w:t>
      </w:r>
    </w:p>
    <w:p w14:paraId="5CCE48E4" w14:textId="77777777" w:rsidR="00136126" w:rsidRPr="00410381" w:rsidRDefault="00931476" w:rsidP="00136126">
      <w:pPr>
        <w:pStyle w:val="Rubrik4utannumrering"/>
        <w:spacing w:before="0"/>
        <w:rPr>
          <w:b w:val="0"/>
        </w:rPr>
      </w:pPr>
      <w:r>
        <w:lastRenderedPageBreak/>
        <w:t>Skuldtäckning</w:t>
      </w:r>
    </w:p>
    <w:p w14:paraId="70CF4385" w14:textId="77777777" w:rsidR="00136126" w:rsidRDefault="00931476" w:rsidP="00136126">
      <w:pPr>
        <w:pStyle w:val="Rubrik5utannumrering"/>
        <w:spacing w:before="0"/>
      </w:pPr>
      <w:r>
        <w:t>Krav på skuldtäckning</w:t>
      </w:r>
    </w:p>
    <w:p w14:paraId="5A5E2659" w14:textId="77777777" w:rsidR="00136126" w:rsidRDefault="00931476" w:rsidP="00136126">
      <w:pPr>
        <w:pStyle w:val="Brdtext"/>
      </w:pPr>
      <w:r>
        <w:rPr>
          <w:b/>
        </w:rPr>
        <w:t>10 §</w:t>
      </w:r>
      <w:r w:rsidRPr="00640C08">
        <w:t>    </w:t>
      </w:r>
      <w:r>
        <w:t>Ett tjänstepensionsföretag ska ha tillgångar för skuldtäckning som minst uppgår till ett belopp som svarar mot de försäkringstekniska avsättningarna.</w:t>
      </w:r>
    </w:p>
    <w:p w14:paraId="68F206DC" w14:textId="77777777" w:rsidR="00136126" w:rsidRDefault="00931476" w:rsidP="00136126">
      <w:pPr>
        <w:pStyle w:val="Brdtextmedindrag"/>
      </w:pPr>
      <w:r>
        <w:t xml:space="preserve">De tillgångar som svarar mot försäkringstekniska avsättningar ska, utöver vad som följer av 1–9 §§, investeras och värderas </w:t>
      </w:r>
      <w:r w:rsidRPr="00746AF0">
        <w:t>enligt 11–1</w:t>
      </w:r>
      <w:r>
        <w:t>5 §§.</w:t>
      </w:r>
    </w:p>
    <w:p w14:paraId="27FE20A8" w14:textId="77777777" w:rsidR="00136126" w:rsidRDefault="00931476" w:rsidP="00136126">
      <w:pPr>
        <w:pStyle w:val="Rubrik5utannumrering"/>
      </w:pPr>
      <w:r>
        <w:t>Hänsyn till åtagandenas art och löptid</w:t>
      </w:r>
    </w:p>
    <w:p w14:paraId="5B3794BC" w14:textId="77777777" w:rsidR="00136126" w:rsidDel="00087E17" w:rsidRDefault="00931476" w:rsidP="00136126">
      <w:pPr>
        <w:pStyle w:val="Brdtextmedindrag"/>
        <w:ind w:firstLine="0"/>
      </w:pPr>
      <w:r>
        <w:rPr>
          <w:b/>
        </w:rPr>
        <w:t>11 §</w:t>
      </w:r>
      <w:r w:rsidRPr="00640C08">
        <w:t>    </w:t>
      </w:r>
      <w:r>
        <w:t>Tillgångar som svarar mot försäkringstekniska avsättningar ska investeras på ett sätt som är lämpligt med hänsyn till åtagandenas art och löptid.</w:t>
      </w:r>
    </w:p>
    <w:p w14:paraId="7E51E9FA" w14:textId="77777777" w:rsidR="00136126" w:rsidRDefault="00931476" w:rsidP="00136126">
      <w:pPr>
        <w:pStyle w:val="Rubrik5utannumrering"/>
      </w:pPr>
      <w:r>
        <w:t>Särskilt om fondförsäkringstillgångar</w:t>
      </w:r>
    </w:p>
    <w:p w14:paraId="278A1B6D" w14:textId="77777777" w:rsidR="00136126" w:rsidRDefault="00931476" w:rsidP="00136126">
      <w:pPr>
        <w:pStyle w:val="Brdtext"/>
      </w:pPr>
      <w:r>
        <w:rPr>
          <w:b/>
        </w:rPr>
        <w:t>12 §</w:t>
      </w:r>
      <w:r w:rsidRPr="00640C08">
        <w:t>    </w:t>
      </w:r>
      <w:r>
        <w:t>Premier för fondförsäkring ska investeras i sådana fonder som är knutna till försäkringen och som försäkringstagaren eller den försäkrade från tid till annan bestämmer. Tjänstepensionsföretaget får begränsa antalet fonder i vilka premierna får investeras.</w:t>
      </w:r>
    </w:p>
    <w:p w14:paraId="784AE4F5" w14:textId="77777777" w:rsidR="00136126" w:rsidRPr="00757EA9" w:rsidRDefault="00931476" w:rsidP="00136126">
      <w:pPr>
        <w:pStyle w:val="Brdtextmedindrag"/>
      </w:pPr>
      <w:r>
        <w:t>Utdelning och ersättning vid inlösen av andelarna får bara användas för förvärv av nya andelar i anknutna fonder och för utbetalning eller betalning av kostnader enligt försäkringsavtalet.</w:t>
      </w:r>
    </w:p>
    <w:p w14:paraId="6C3E8C54" w14:textId="77777777" w:rsidR="00136126" w:rsidRPr="00410381" w:rsidRDefault="00931476" w:rsidP="00136126">
      <w:pPr>
        <w:pStyle w:val="Rubrik4utannumrering"/>
      </w:pPr>
      <w:r w:rsidRPr="00E927ED">
        <w:t xml:space="preserve">Värdering av tillgångar som </w:t>
      </w:r>
      <w:r>
        <w:t>används för skuldtäckning</w:t>
      </w:r>
    </w:p>
    <w:p w14:paraId="369A6023" w14:textId="77777777" w:rsidR="00136126" w:rsidRDefault="00931476" w:rsidP="00136126">
      <w:pPr>
        <w:pStyle w:val="Rubrik5utannumrering"/>
        <w:spacing w:before="0"/>
      </w:pPr>
      <w:r>
        <w:t xml:space="preserve">Värdering till verkligt </w:t>
      </w:r>
      <w:r w:rsidRPr="00E927ED">
        <w:t>värde</w:t>
      </w:r>
    </w:p>
    <w:p w14:paraId="5B66EEA9" w14:textId="77777777" w:rsidR="00136126" w:rsidRDefault="00931476" w:rsidP="00136126">
      <w:pPr>
        <w:pStyle w:val="Brdtext"/>
      </w:pPr>
      <w:r>
        <w:rPr>
          <w:b/>
        </w:rPr>
        <w:t>13 §</w:t>
      </w:r>
      <w:r w:rsidRPr="00640C08">
        <w:t>    </w:t>
      </w:r>
      <w:r>
        <w:t>De tillgångar som används för skuldtäckning ska värderas till verkligt värde. Från detta värde ska avdrag göras för skulder som hänför sig till förvärvet av tillgången.</w:t>
      </w:r>
    </w:p>
    <w:p w14:paraId="16DEC255" w14:textId="77777777" w:rsidR="00136126" w:rsidRDefault="00931476" w:rsidP="00136126">
      <w:pPr>
        <w:pStyle w:val="Rubrik5utannumrering"/>
      </w:pPr>
      <w:r w:rsidRPr="00251B52">
        <w:t xml:space="preserve">Värdering av aktier </w:t>
      </w:r>
      <w:r>
        <w:t xml:space="preserve">i </w:t>
      </w:r>
      <w:r w:rsidRPr="00251B52">
        <w:t>dotter</w:t>
      </w:r>
      <w:r>
        <w:t>företag</w:t>
      </w:r>
      <w:r w:rsidRPr="00251B52">
        <w:t xml:space="preserve"> </w:t>
      </w:r>
    </w:p>
    <w:p w14:paraId="7AD1F0CC" w14:textId="77777777" w:rsidR="00136126" w:rsidRDefault="00931476" w:rsidP="00136126">
      <w:pPr>
        <w:pStyle w:val="Brdtext"/>
      </w:pPr>
      <w:r>
        <w:rPr>
          <w:b/>
        </w:rPr>
        <w:t>14 §</w:t>
      </w:r>
      <w:r w:rsidRPr="00640C08">
        <w:t>    </w:t>
      </w:r>
      <w:r>
        <w:t>Om ett tjänstepensionsföretag inte äger samtliga aktier i ett dotterföretag, ska bara så stor del av tillgångarnas värde som svarar mot aktieinnehavet beaktas.</w:t>
      </w:r>
    </w:p>
    <w:p w14:paraId="630FAB9B" w14:textId="77777777" w:rsidR="00136126" w:rsidRDefault="00931476" w:rsidP="00136126">
      <w:pPr>
        <w:pStyle w:val="Rubrik5utannumrering"/>
      </w:pPr>
      <w:r w:rsidRPr="002949AD">
        <w:t xml:space="preserve">Fordringar på någon annan än </w:t>
      </w:r>
      <w:r>
        <w:t>försäkringstagare</w:t>
      </w:r>
    </w:p>
    <w:p w14:paraId="6B374FEB" w14:textId="77777777" w:rsidR="00136126" w:rsidRDefault="00931476" w:rsidP="00136126">
      <w:pPr>
        <w:pStyle w:val="Brdtext"/>
      </w:pPr>
      <w:r>
        <w:rPr>
          <w:b/>
        </w:rPr>
        <w:t>15 §</w:t>
      </w:r>
      <w:r w:rsidRPr="00640C08">
        <w:t>    </w:t>
      </w:r>
      <w:r>
        <w:t>Fordringar på någon annan än försäkringstagare ska beaktas bara till den del de överstiger belopp som gäldenären har att fordra av tjänstepensionsföretaget.</w:t>
      </w:r>
    </w:p>
    <w:p w14:paraId="4401D8D1" w14:textId="77777777" w:rsidR="00136126" w:rsidRPr="003A01E2" w:rsidRDefault="00931476" w:rsidP="00136126">
      <w:pPr>
        <w:pStyle w:val="Rubrik4utannumrering"/>
        <w:rPr>
          <w:i/>
        </w:rPr>
      </w:pPr>
      <w:r w:rsidRPr="003A01E2">
        <w:t>Register och förmånsrätt</w:t>
      </w:r>
    </w:p>
    <w:p w14:paraId="15E799E1" w14:textId="77777777" w:rsidR="00136126" w:rsidRDefault="00931476" w:rsidP="00136126">
      <w:pPr>
        <w:pStyle w:val="Rubrik5utannumrering"/>
        <w:spacing w:before="0"/>
      </w:pPr>
      <w:r w:rsidRPr="00333C2D">
        <w:t>Register över tillgångar som används för skuldtäckning</w:t>
      </w:r>
    </w:p>
    <w:p w14:paraId="7106F8F1" w14:textId="77777777" w:rsidR="00136126" w:rsidRDefault="00931476" w:rsidP="00136126">
      <w:pPr>
        <w:pStyle w:val="Brdtext"/>
      </w:pPr>
      <w:r>
        <w:rPr>
          <w:b/>
        </w:rPr>
        <w:t>16 §</w:t>
      </w:r>
      <w:r w:rsidRPr="00640C08">
        <w:t>    </w:t>
      </w:r>
      <w:r>
        <w:t>Ett tjänstepensionsföretag ska föra ett register som vid varje tidpunkt utvisar de tillgångar som används för skuldtäckning och tillgångarnas värde.</w:t>
      </w:r>
    </w:p>
    <w:p w14:paraId="33893C33" w14:textId="77777777" w:rsidR="00136126" w:rsidRPr="00526F09" w:rsidRDefault="00931476" w:rsidP="00136126">
      <w:pPr>
        <w:pStyle w:val="Brdtextmedindrag"/>
      </w:pPr>
      <w:r>
        <w:t>Om en tillgång som har antecknats i registret har upplåtits med sådan rätt att dess fulla värde inte kan utnyttjas för skuldtäckning, ska detta antecknas i registret.</w:t>
      </w:r>
    </w:p>
    <w:p w14:paraId="32D733BD" w14:textId="77777777" w:rsidR="00136126" w:rsidRDefault="00931476" w:rsidP="00136126">
      <w:pPr>
        <w:pStyle w:val="Rubrik5utannumrering"/>
      </w:pPr>
      <w:r w:rsidRPr="00333C2D">
        <w:lastRenderedPageBreak/>
        <w:t>Förmånsrätt</w:t>
      </w:r>
    </w:p>
    <w:p w14:paraId="04E8B0E1" w14:textId="77777777" w:rsidR="00136126" w:rsidRDefault="00931476" w:rsidP="00136126">
      <w:pPr>
        <w:pStyle w:val="Brdtext"/>
      </w:pPr>
      <w:r>
        <w:rPr>
          <w:b/>
        </w:rPr>
        <w:t>17 §</w:t>
      </w:r>
      <w:r w:rsidRPr="00640C08">
        <w:t>    </w:t>
      </w:r>
      <w:r>
        <w:t>Förmånsrätt enligt 4 a § förmånsrättslagen (1970:979) följer med fordran som</w:t>
      </w:r>
    </w:p>
    <w:p w14:paraId="6DD66BB2" w14:textId="77777777" w:rsidR="00136126" w:rsidRDefault="00931476" w:rsidP="00136126">
      <w:pPr>
        <w:pStyle w:val="Brdtextmedindrag"/>
      </w:pPr>
      <w:r>
        <w:t>1. </w:t>
      </w:r>
      <w:r w:rsidRPr="00333C2D">
        <w:t xml:space="preserve">grundas på </w:t>
      </w:r>
      <w:r>
        <w:t>försäkringsavtal</w:t>
      </w:r>
      <w:r w:rsidRPr="00333C2D">
        <w:t>, eller</w:t>
      </w:r>
    </w:p>
    <w:p w14:paraId="55EE8233" w14:textId="77777777" w:rsidR="00136126" w:rsidRDefault="00931476" w:rsidP="00136126">
      <w:pPr>
        <w:pStyle w:val="Brdtextmedindrag"/>
      </w:pPr>
      <w:r>
        <w:t>2. </w:t>
      </w:r>
      <w:r w:rsidRPr="00333C2D">
        <w:t>avser återbetalning</w:t>
      </w:r>
      <w:r>
        <w:t xml:space="preserve"> av premier för att ett försäkringsavtal inte har kommit till stånd eller har upphört att gälla.</w:t>
      </w:r>
    </w:p>
    <w:p w14:paraId="3A05C627" w14:textId="77777777" w:rsidR="00136126" w:rsidRPr="00B36332" w:rsidRDefault="00931476" w:rsidP="00136126">
      <w:pPr>
        <w:pStyle w:val="Brdtextmedindrag"/>
      </w:pPr>
      <w:r>
        <w:t>Förmånsrätten omfattar de tillgångar som finns upptagna i det register som anges i 16 § när företaget försätts i konkurs eller utmätning äger rum.</w:t>
      </w:r>
    </w:p>
    <w:p w14:paraId="0A8FA807" w14:textId="77777777" w:rsidR="00136126" w:rsidRDefault="00931476" w:rsidP="00136126">
      <w:pPr>
        <w:pStyle w:val="Rubrik4utannumrering"/>
      </w:pPr>
      <w:r>
        <w:t>Bemyndigande</w:t>
      </w:r>
    </w:p>
    <w:p w14:paraId="442DD090" w14:textId="77777777" w:rsidR="00136126" w:rsidRDefault="00931476" w:rsidP="00136126">
      <w:pPr>
        <w:pStyle w:val="Brdtext"/>
      </w:pPr>
      <w:r>
        <w:rPr>
          <w:b/>
        </w:rPr>
        <w:t>18 §</w:t>
      </w:r>
      <w:r w:rsidRPr="00640C08">
        <w:t>    </w:t>
      </w:r>
      <w:r>
        <w:t>Regeringen eller den myndighet som regeringen bestämmer får meddela föreskrifter om</w:t>
      </w:r>
    </w:p>
    <w:p w14:paraId="2CA6EABF" w14:textId="77777777" w:rsidR="00136126" w:rsidRDefault="00931476" w:rsidP="00136126">
      <w:pPr>
        <w:pStyle w:val="Brdtextmedindrag"/>
      </w:pPr>
      <w:r>
        <w:t>1. vad som anses med lämplig riskspridning enligt 3 § första stycket,</w:t>
      </w:r>
    </w:p>
    <w:p w14:paraId="1A887156" w14:textId="77777777" w:rsidR="00136126" w:rsidRDefault="00931476" w:rsidP="00136126">
      <w:pPr>
        <w:pStyle w:val="Brdtextmedindrag"/>
      </w:pPr>
      <w:r>
        <w:t>2. förvaring av tillgångar enligt 5 §</w:t>
      </w:r>
    </w:p>
    <w:p w14:paraId="7F70C2CF" w14:textId="77777777" w:rsidR="00136126" w:rsidRDefault="00931476" w:rsidP="00136126">
      <w:pPr>
        <w:pStyle w:val="Brdtextmedindrag"/>
      </w:pPr>
      <w:r>
        <w:t>3. användning av derivatinstrument enligt 6 §,</w:t>
      </w:r>
    </w:p>
    <w:p w14:paraId="23EE85D9" w14:textId="77777777" w:rsidR="00136126" w:rsidRDefault="00931476" w:rsidP="00136126">
      <w:pPr>
        <w:pStyle w:val="Brdtextmedindrag"/>
      </w:pPr>
      <w:r>
        <w:t>4. värdering av de tillgångar som avses i 13 § till verkligt värde, och</w:t>
      </w:r>
    </w:p>
    <w:p w14:paraId="1091990C" w14:textId="77777777" w:rsidR="00136126" w:rsidRDefault="00931476" w:rsidP="00136126">
      <w:pPr>
        <w:pStyle w:val="Brdtextmedindrag"/>
      </w:pPr>
      <w:r>
        <w:t>5. förande av register enligt 16 §.</w:t>
      </w:r>
    </w:p>
    <w:p w14:paraId="3CA91237" w14:textId="77777777" w:rsidR="00136126" w:rsidRDefault="00931476" w:rsidP="00136126">
      <w:pPr>
        <w:pStyle w:val="Rubrik3utannumrering"/>
      </w:pPr>
      <w:r>
        <w:t xml:space="preserve">7 kap. Kapitalbas </w:t>
      </w:r>
    </w:p>
    <w:p w14:paraId="3D2C8BF1" w14:textId="77777777" w:rsidR="00136126" w:rsidRDefault="00931476" w:rsidP="00136126">
      <w:pPr>
        <w:pStyle w:val="Rubrik4utannumrering"/>
        <w:spacing w:before="0"/>
      </w:pPr>
      <w:r w:rsidRPr="007C192B">
        <w:t xml:space="preserve">Tillräcklig </w:t>
      </w:r>
      <w:r w:rsidRPr="00BC103C">
        <w:t>kapitalbas</w:t>
      </w:r>
    </w:p>
    <w:p w14:paraId="71016CB9" w14:textId="77777777" w:rsidR="00136126" w:rsidRDefault="00931476" w:rsidP="00136126">
      <w:pPr>
        <w:pStyle w:val="Brdtext"/>
      </w:pPr>
      <w:r>
        <w:rPr>
          <w:b/>
        </w:rPr>
        <w:t>1 §</w:t>
      </w:r>
      <w:r w:rsidRPr="00640C08">
        <w:t>    </w:t>
      </w:r>
      <w:r>
        <w:t>Ett tjänstepensionsföretag ska ha en kapitalbas som minst uppgår till det riskkänsliga kapitalkravet beräknat enligt 8 kap. 1–6 §§.</w:t>
      </w:r>
    </w:p>
    <w:p w14:paraId="5EB4DCAE" w14:textId="77777777" w:rsidR="00136126" w:rsidRDefault="00931476" w:rsidP="00136126">
      <w:pPr>
        <w:pStyle w:val="Brdtextmedindrag"/>
      </w:pPr>
      <w:r w:rsidDel="00722008">
        <w:t>Kapitalbasen ska dock aldrig vara mindre än det högsta av minimikapitalkravet beräknat enligt 8</w:t>
      </w:r>
      <w:r>
        <w:t> kap.</w:t>
      </w:r>
      <w:r w:rsidDel="00722008">
        <w:t xml:space="preserve"> 7–12</w:t>
      </w:r>
      <w:r>
        <w:t> §</w:t>
      </w:r>
      <w:r w:rsidDel="00722008">
        <w:t xml:space="preserve"> eller garantibeloppet enligt 8</w:t>
      </w:r>
      <w:r>
        <w:t> kap.</w:t>
      </w:r>
      <w:r w:rsidDel="00722008">
        <w:t xml:space="preserve"> 13</w:t>
      </w:r>
      <w:r>
        <w:t> §</w:t>
      </w:r>
      <w:r w:rsidDel="00722008">
        <w:t xml:space="preserve">. </w:t>
      </w:r>
    </w:p>
    <w:p w14:paraId="5B82F991" w14:textId="77777777" w:rsidR="00136126" w:rsidRDefault="00931476" w:rsidP="00136126">
      <w:pPr>
        <w:pStyle w:val="Rubrik4utannumrering"/>
      </w:pPr>
      <w:r w:rsidRPr="007C192B">
        <w:t xml:space="preserve">Kapitalbasens </w:t>
      </w:r>
      <w:r w:rsidRPr="00DC21B9">
        <w:t>sammansättning</w:t>
      </w:r>
    </w:p>
    <w:p w14:paraId="4AAD2144" w14:textId="77777777" w:rsidR="00136126" w:rsidRDefault="00931476" w:rsidP="00136126">
      <w:pPr>
        <w:pStyle w:val="Brdtext"/>
      </w:pPr>
      <w:r>
        <w:rPr>
          <w:b/>
        </w:rPr>
        <w:t>2 §</w:t>
      </w:r>
      <w:r w:rsidRPr="00640C08">
        <w:t>    </w:t>
      </w:r>
      <w:r>
        <w:t>Kapitalbasen får omfatta följande poster:</w:t>
      </w:r>
    </w:p>
    <w:p w14:paraId="6EE215A0" w14:textId="77777777" w:rsidR="00136126" w:rsidRDefault="00931476" w:rsidP="00136126">
      <w:pPr>
        <w:pStyle w:val="Brdtextmedindrag"/>
      </w:pPr>
      <w:r>
        <w:t>1. inbetalt aktiekapital, garantikapital eller verksamhetskapital,</w:t>
      </w:r>
    </w:p>
    <w:p w14:paraId="726498DA" w14:textId="77777777" w:rsidR="00136126" w:rsidRPr="00410381" w:rsidRDefault="00931476" w:rsidP="00136126">
      <w:pPr>
        <w:pStyle w:val="Brdtextmedindrag"/>
      </w:pPr>
      <w:r w:rsidRPr="00410381">
        <w:t>2. </w:t>
      </w:r>
      <w:r w:rsidRPr="00E37D73">
        <w:t>konsolideringsfond,</w:t>
      </w:r>
    </w:p>
    <w:p w14:paraId="1848DB9C" w14:textId="77777777" w:rsidR="00136126" w:rsidRPr="00E37D73" w:rsidRDefault="00931476" w:rsidP="00136126">
      <w:pPr>
        <w:pStyle w:val="Brdtextmedindrag"/>
      </w:pPr>
      <w:r w:rsidRPr="00410381">
        <w:t>3. </w:t>
      </w:r>
      <w:r w:rsidRPr="00E37D73">
        <w:t>övrigt eget kapital,</w:t>
      </w:r>
      <w:r>
        <w:t xml:space="preserve"> och</w:t>
      </w:r>
    </w:p>
    <w:p w14:paraId="3E1D9F40" w14:textId="77777777" w:rsidR="00136126" w:rsidRDefault="00931476" w:rsidP="00136126">
      <w:pPr>
        <w:pStyle w:val="Brdtextmedindrag"/>
      </w:pPr>
      <w:r>
        <w:t>4. obeskattade reserver,</w:t>
      </w:r>
    </w:p>
    <w:p w14:paraId="11734134" w14:textId="77777777" w:rsidR="00136126" w:rsidRDefault="00931476" w:rsidP="00136126">
      <w:pPr>
        <w:pStyle w:val="Rubrik4utannumrering"/>
      </w:pPr>
      <w:r w:rsidRPr="008D3A10">
        <w:t>Beslut om att andra poster får ingå i kapitalbasen</w:t>
      </w:r>
    </w:p>
    <w:p w14:paraId="0D993166" w14:textId="77777777" w:rsidR="00136126" w:rsidRPr="008D3A10" w:rsidRDefault="00931476" w:rsidP="00136126">
      <w:pPr>
        <w:pStyle w:val="Brdtext"/>
      </w:pPr>
      <w:r>
        <w:rPr>
          <w:b/>
        </w:rPr>
        <w:t>3 §</w:t>
      </w:r>
      <w:r w:rsidRPr="00640C08">
        <w:t>    </w:t>
      </w:r>
      <w:r>
        <w:t>Finansinspektionen får i ett enskilt fall besluta att också andra poster än de som anges i 2 §</w:t>
      </w:r>
      <w:r w:rsidRPr="00E37D73">
        <w:t xml:space="preserve"> får ingå i kapitalbasen.</w:t>
      </w:r>
    </w:p>
    <w:p w14:paraId="4908D0CC" w14:textId="77777777" w:rsidR="00136126" w:rsidRDefault="00931476" w:rsidP="00136126">
      <w:pPr>
        <w:pStyle w:val="Rubrik4utannumrering"/>
      </w:pPr>
      <w:r>
        <w:t>Avräkning från kapitalbasen</w:t>
      </w:r>
    </w:p>
    <w:p w14:paraId="723F0B88" w14:textId="77777777" w:rsidR="00136126" w:rsidRDefault="00931476" w:rsidP="00136126">
      <w:pPr>
        <w:pStyle w:val="Brdtext"/>
      </w:pPr>
      <w:r>
        <w:rPr>
          <w:b/>
        </w:rPr>
        <w:t>4 §</w:t>
      </w:r>
      <w:r w:rsidRPr="00640C08">
        <w:t>    </w:t>
      </w:r>
      <w:r>
        <w:t xml:space="preserve">Från kapitalbasen enligt 2 § ska tjänstepensionsföretaget räkna av </w:t>
      </w:r>
      <w:r w:rsidRPr="00E37D73">
        <w:t>immateriella tillgångar, utdelningar</w:t>
      </w:r>
      <w:r>
        <w:t xml:space="preserve"> och</w:t>
      </w:r>
      <w:r w:rsidRPr="00E37D73">
        <w:t xml:space="preserve"> förutbetalda anskaffnings</w:t>
      </w:r>
      <w:r>
        <w:softHyphen/>
      </w:r>
      <w:r w:rsidRPr="00E37D73">
        <w:t>kostnader</w:t>
      </w:r>
      <w:r>
        <w:t>. Avräkning ska också ske, i de fall som anges i andra stycket, av</w:t>
      </w:r>
      <w:r w:rsidRPr="00E37D73">
        <w:t xml:space="preserve"> det bokförda värdet av aktier</w:t>
      </w:r>
      <w:r>
        <w:t>na</w:t>
      </w:r>
      <w:r w:rsidRPr="00E37D73">
        <w:t xml:space="preserve"> </w:t>
      </w:r>
      <w:r>
        <w:t>eller av det som har skjutits till i annan form (</w:t>
      </w:r>
      <w:r w:rsidRPr="00E37D73">
        <w:t>tillskott</w:t>
      </w:r>
      <w:r>
        <w:t>)</w:t>
      </w:r>
      <w:r w:rsidRPr="00E37D73">
        <w:t xml:space="preserve"> i</w:t>
      </w:r>
    </w:p>
    <w:p w14:paraId="77AA500C" w14:textId="77777777" w:rsidR="00136126" w:rsidRPr="001E0683" w:rsidRDefault="00931476" w:rsidP="00136126">
      <w:pPr>
        <w:pStyle w:val="Brdtextmedindrag"/>
      </w:pPr>
      <w:r>
        <w:t>1. ett tjänstepensionsföretag,</w:t>
      </w:r>
    </w:p>
    <w:p w14:paraId="5BCDCF13" w14:textId="77777777" w:rsidR="00136126" w:rsidRDefault="00931476" w:rsidP="00136126">
      <w:pPr>
        <w:pStyle w:val="Brdtextmedindrag"/>
      </w:pPr>
      <w:r>
        <w:t>2. ett försäkringsföretag, ett kreditinstitut, ett institut för elektroniska pengar, ett värdepappersbolag eller motsvarande utländska företag,</w:t>
      </w:r>
    </w:p>
    <w:p w14:paraId="018DE958" w14:textId="77777777" w:rsidR="00136126" w:rsidRDefault="00931476" w:rsidP="00136126">
      <w:pPr>
        <w:pStyle w:val="Brdtextmedindrag"/>
      </w:pPr>
      <w:r>
        <w:lastRenderedPageBreak/>
        <w:t>3. ett utländskt återförsäkringsföretag,</w:t>
      </w:r>
    </w:p>
    <w:p w14:paraId="3C3D757D" w14:textId="77777777" w:rsidR="00136126" w:rsidRDefault="00931476" w:rsidP="00136126">
      <w:pPr>
        <w:pStyle w:val="Brdtextmedindrag"/>
      </w:pPr>
      <w:r>
        <w:t>4. ett försäkringsholdingföretag, eller</w:t>
      </w:r>
    </w:p>
    <w:p w14:paraId="1CD10FCF" w14:textId="77777777" w:rsidR="00136126" w:rsidRDefault="00931476" w:rsidP="00136126">
      <w:pPr>
        <w:pStyle w:val="Brdtextmedindrag"/>
      </w:pPr>
      <w:r>
        <w:t>5 ett finansiellt institut.</w:t>
      </w:r>
    </w:p>
    <w:p w14:paraId="1B583D83" w14:textId="77777777" w:rsidR="00136126" w:rsidRDefault="00931476" w:rsidP="00136126">
      <w:pPr>
        <w:pStyle w:val="Brdtextmedindrag"/>
      </w:pPr>
      <w:r>
        <w:t>En sådan avräkning av</w:t>
      </w:r>
      <w:r w:rsidRPr="00E37D73">
        <w:t xml:space="preserve"> det bokförda värdet av aktier </w:t>
      </w:r>
      <w:r>
        <w:t>eller</w:t>
      </w:r>
      <w:r w:rsidRPr="00E37D73">
        <w:t xml:space="preserve"> tillskott</w:t>
      </w:r>
      <w:r>
        <w:t xml:space="preserve"> ska göras om</w:t>
      </w:r>
    </w:p>
    <w:p w14:paraId="233C7EBE" w14:textId="77777777" w:rsidR="00136126" w:rsidRDefault="00931476" w:rsidP="00136126">
      <w:pPr>
        <w:pStyle w:val="Brdtextmedindrag"/>
      </w:pPr>
      <w:r>
        <w:t>1. tjänstepensionsföretagets ägarandel överstiger 10 procent av företagets egna kapital, eller</w:t>
      </w:r>
    </w:p>
    <w:p w14:paraId="62D702AF" w14:textId="77777777" w:rsidR="00136126" w:rsidRDefault="00931476" w:rsidP="00136126">
      <w:pPr>
        <w:pStyle w:val="Brdtextmedindrag"/>
      </w:pPr>
      <w:r>
        <w:t>2. tjänstepensionsföretagets ägarandel understiger 10 procent av företagets egna kapital men</w:t>
      </w:r>
    </w:p>
    <w:p w14:paraId="6D8ECE3C" w14:textId="77777777" w:rsidR="00136126" w:rsidRDefault="00931476" w:rsidP="00136126">
      <w:pPr>
        <w:pStyle w:val="Brdtextmedindrag"/>
      </w:pPr>
      <w:r>
        <w:t>a) tillskottet eller summan av tillskotten överstiger 10 procent av det egna kapitalet eller de egna fonderna i företaget eller det sammanlagda bokförda värdet av sådana tillskott överstiger 10 procent av tjänstepensionsföretagets kapitalbas, eller</w:t>
      </w:r>
    </w:p>
    <w:p w14:paraId="1A8ACBC2" w14:textId="77777777" w:rsidR="00136126" w:rsidRDefault="00931476" w:rsidP="00136126">
      <w:pPr>
        <w:pStyle w:val="Brdtextmedindrag"/>
      </w:pPr>
      <w:r>
        <w:t>b) företaget är ett intresseföretag eller tjänstepensionsföretaget direkt eller indirekt äger minst 20 procent av kapitalet eller av samtliga röster i företaget.</w:t>
      </w:r>
    </w:p>
    <w:p w14:paraId="59B7A3F9" w14:textId="77777777" w:rsidR="00136126" w:rsidRDefault="00136126" w:rsidP="00136126">
      <w:pPr>
        <w:pStyle w:val="Brdtextmedindrag"/>
      </w:pPr>
    </w:p>
    <w:p w14:paraId="751A60C5" w14:textId="77777777" w:rsidR="00136126" w:rsidRDefault="00931476" w:rsidP="00136126">
      <w:pPr>
        <w:pStyle w:val="Brdtext"/>
      </w:pPr>
      <w:r>
        <w:rPr>
          <w:b/>
        </w:rPr>
        <w:t>5 §</w:t>
      </w:r>
      <w:r w:rsidRPr="00640C08">
        <w:t>    </w:t>
      </w:r>
      <w:r>
        <w:t xml:space="preserve">Avräkning enligt 4 § ska inte göras för </w:t>
      </w:r>
      <w:r w:rsidRPr="002D7B94">
        <w:t>tillskott</w:t>
      </w:r>
      <w:r>
        <w:t xml:space="preserve"> som avser företag som tillsammans med tjänstepensionsföretaget omfattas av grupptillsyn med avseende på gruppsolvens enligt 16 kap. 11–19 §§. Avräkning ska inte heller göras för tillskott som avser företag som gemensamt med tjänstepensionsföretaget omfattas av tillsyn enligt lagen (2006:531) om särskild tillsyn över finansiella konglomerat.</w:t>
      </w:r>
    </w:p>
    <w:p w14:paraId="0FFF5331" w14:textId="77777777" w:rsidR="00136126" w:rsidRDefault="00931476" w:rsidP="00136126">
      <w:pPr>
        <w:pStyle w:val="Rubrik4utannumrering"/>
      </w:pPr>
      <w:r>
        <w:t>Bemyndigande</w:t>
      </w:r>
    </w:p>
    <w:p w14:paraId="51272863" w14:textId="77777777" w:rsidR="00136126" w:rsidRDefault="00931476" w:rsidP="00136126">
      <w:pPr>
        <w:pStyle w:val="Brdtext"/>
      </w:pPr>
      <w:r>
        <w:rPr>
          <w:b/>
        </w:rPr>
        <w:t>6 §</w:t>
      </w:r>
      <w:r w:rsidRPr="00640C08">
        <w:t>    </w:t>
      </w:r>
      <w:r w:rsidRPr="006C6F5C">
        <w:t>Regeringen eller den myndighet som regeringen bestämmer får meddela föreskrifter om villkor för att ta in, räkna av och bestämma omfattningen av poster i kapitalbasen samt hur den i övrigt ska beräkna</w:t>
      </w:r>
      <w:r>
        <w:t>s enligt 2–5 §§.</w:t>
      </w:r>
    </w:p>
    <w:p w14:paraId="66453089" w14:textId="77777777" w:rsidR="00136126" w:rsidRDefault="00931476" w:rsidP="00136126">
      <w:pPr>
        <w:pStyle w:val="Rubrik3utannumrering"/>
      </w:pPr>
      <w:bookmarkStart w:id="8013" w:name="_Hlk513730598"/>
      <w:r>
        <w:t xml:space="preserve">8 kap. </w:t>
      </w:r>
      <w:r w:rsidRPr="002F46BE">
        <w:t>Kapitalkrav</w:t>
      </w:r>
    </w:p>
    <w:p w14:paraId="0763D80E" w14:textId="77777777" w:rsidR="00136126" w:rsidRPr="007C3B55" w:rsidRDefault="00931476" w:rsidP="00136126">
      <w:pPr>
        <w:pStyle w:val="Rubrik4utannumrering"/>
        <w:spacing w:before="0"/>
      </w:pPr>
      <w:r>
        <w:t>Riskkänsligt kapitalkrav</w:t>
      </w:r>
    </w:p>
    <w:p w14:paraId="1C645439" w14:textId="77777777" w:rsidR="00136126" w:rsidRDefault="00931476" w:rsidP="00136126">
      <w:pPr>
        <w:pStyle w:val="Rubrik5utannumrering"/>
        <w:spacing w:before="0"/>
      </w:pPr>
      <w:r>
        <w:t>Beräkning av det riskkänsliga kapitalkravet</w:t>
      </w:r>
    </w:p>
    <w:p w14:paraId="4FFFDEF4" w14:textId="77777777" w:rsidR="00136126" w:rsidRDefault="00931476" w:rsidP="00136126">
      <w:pPr>
        <w:pStyle w:val="Brdtext"/>
      </w:pPr>
      <w:r>
        <w:rPr>
          <w:b/>
        </w:rPr>
        <w:t>1 §</w:t>
      </w:r>
      <w:r w:rsidRPr="00640C08">
        <w:t>    </w:t>
      </w:r>
      <w:r>
        <w:t>Det riskkänsliga kapitalkravet utgör den minsta storleken på kapitalbasen som krävs för att tjänstepensionsföretaget med 98 procents sannolikhet ska ha tillgångar under kommande tolv månader som täcker värdet av åtagandena gentemot de försäkrade och andra ersättningsberättigade på grund av försäkringar (skyddsnivå). Denna skyddsnivå ska även beaktas vid beräkningen av kapitalkravet för var och en av de risker som ingår i det riskkänsliga kapitalkravet.</w:t>
      </w:r>
    </w:p>
    <w:p w14:paraId="26192516" w14:textId="77777777" w:rsidR="00136126" w:rsidRDefault="00931476" w:rsidP="00136126">
      <w:pPr>
        <w:pStyle w:val="Brdtextmedindrag"/>
      </w:pPr>
      <w:r>
        <w:t>Det riskkänsliga kapitalkravet ska beräknas under antagandet att tjänstepensionsföretaget kommer att fortsätta driva sin verksamhet.</w:t>
      </w:r>
    </w:p>
    <w:p w14:paraId="2DB08CCB" w14:textId="77777777" w:rsidR="00136126" w:rsidRDefault="00931476" w:rsidP="00136126">
      <w:pPr>
        <w:pStyle w:val="Rubrik5utannumrering"/>
      </w:pPr>
      <w:r>
        <w:t>Beräkningsmetod</w:t>
      </w:r>
    </w:p>
    <w:p w14:paraId="69160C61" w14:textId="77777777" w:rsidR="00136126" w:rsidRDefault="00931476" w:rsidP="00136126">
      <w:pPr>
        <w:pStyle w:val="Brdtext"/>
      </w:pPr>
      <w:r>
        <w:rPr>
          <w:b/>
        </w:rPr>
        <w:t>2 §</w:t>
      </w:r>
      <w:r w:rsidRPr="00640C08">
        <w:t>    </w:t>
      </w:r>
      <w:r>
        <w:t>Det riskkänsliga kapitalkravet ska utgöra summan av</w:t>
      </w:r>
    </w:p>
    <w:p w14:paraId="0DE5CDC4" w14:textId="77777777" w:rsidR="00136126" w:rsidRDefault="00931476" w:rsidP="00136126">
      <w:pPr>
        <w:pStyle w:val="Brdtextmedindrag"/>
        <w:ind w:left="170" w:firstLine="0"/>
      </w:pPr>
      <w:r>
        <w:t>– en justerad sammanläggning av kapitalkraven för marknadsrisk enligt 3 § och försäkringsrisk enligt 4 §, samt</w:t>
      </w:r>
    </w:p>
    <w:p w14:paraId="44139A97" w14:textId="77777777" w:rsidR="00136126" w:rsidRDefault="00931476" w:rsidP="00136126">
      <w:pPr>
        <w:pStyle w:val="Brdtextmedindrag"/>
        <w:ind w:left="170" w:firstLine="0"/>
      </w:pPr>
      <w:r>
        <w:t>– kapitalkravet för operativ risk enligt 5 §,</w:t>
      </w:r>
    </w:p>
    <w:p w14:paraId="3F1E6A26" w14:textId="77777777" w:rsidR="00136126" w:rsidRDefault="00931476" w:rsidP="00136126">
      <w:pPr>
        <w:pStyle w:val="Brdtextmedindrag"/>
        <w:ind w:left="170" w:firstLine="0"/>
      </w:pPr>
      <w:r>
        <w:lastRenderedPageBreak/>
        <w:t>minskat med</w:t>
      </w:r>
    </w:p>
    <w:p w14:paraId="0CDAFEBD" w14:textId="77777777" w:rsidR="00136126" w:rsidRDefault="00931476" w:rsidP="00136126">
      <w:pPr>
        <w:pStyle w:val="Brdtextmedindrag"/>
      </w:pPr>
      <w:r>
        <w:t xml:space="preserve">– ett </w:t>
      </w:r>
      <w:bookmarkStart w:id="8014" w:name="_Hlk513722953"/>
      <w:r>
        <w:t xml:space="preserve">justeringsbelopp </w:t>
      </w:r>
      <w:bookmarkEnd w:id="8014"/>
      <w:r>
        <w:t>enligt 6 §.</w:t>
      </w:r>
    </w:p>
    <w:p w14:paraId="486B3E59" w14:textId="77777777" w:rsidR="00136126" w:rsidRDefault="00931476" w:rsidP="00136126">
      <w:pPr>
        <w:pStyle w:val="Rubrik5utannumrering"/>
      </w:pPr>
      <w:r>
        <w:t>Kapitalkravet för marknadsrisk</w:t>
      </w:r>
    </w:p>
    <w:p w14:paraId="5543C42F" w14:textId="77777777" w:rsidR="00136126" w:rsidRDefault="00931476" w:rsidP="00136126">
      <w:pPr>
        <w:pStyle w:val="Brdtext"/>
      </w:pPr>
      <w:r>
        <w:rPr>
          <w:b/>
        </w:rPr>
        <w:t>3 §</w:t>
      </w:r>
      <w:r w:rsidRPr="00640C08">
        <w:t>    </w:t>
      </w:r>
      <w:r>
        <w:t>Kapitalkravet för marknadsrisk ska beräknas genom en justerad sammanläggning av kapitalkraven för</w:t>
      </w:r>
    </w:p>
    <w:p w14:paraId="23CA0F79" w14:textId="77777777" w:rsidR="00136126" w:rsidRDefault="00931476" w:rsidP="00136126">
      <w:pPr>
        <w:pStyle w:val="Brdtextmedindrag"/>
      </w:pPr>
      <w:r>
        <w:t>1. ränterisk,</w:t>
      </w:r>
    </w:p>
    <w:p w14:paraId="19C06AFA" w14:textId="77777777" w:rsidR="00136126" w:rsidRDefault="00931476" w:rsidP="00136126">
      <w:pPr>
        <w:pStyle w:val="Brdtextmedindrag"/>
        <w:ind w:left="170" w:firstLine="0"/>
      </w:pPr>
      <w:r>
        <w:t>2. aktiekursrisk,</w:t>
      </w:r>
    </w:p>
    <w:p w14:paraId="05D4C061" w14:textId="77777777" w:rsidR="00136126" w:rsidRDefault="00931476" w:rsidP="00136126">
      <w:pPr>
        <w:pStyle w:val="Brdtextmedindrag"/>
        <w:ind w:left="170" w:firstLine="0"/>
      </w:pPr>
      <w:r>
        <w:t>3. fastighetsprisrisk,</w:t>
      </w:r>
    </w:p>
    <w:p w14:paraId="4DE50E9F" w14:textId="77777777" w:rsidR="00136126" w:rsidRDefault="00931476" w:rsidP="00136126">
      <w:pPr>
        <w:pStyle w:val="Brdtextmedindrag"/>
        <w:ind w:left="170" w:firstLine="0"/>
      </w:pPr>
      <w:r>
        <w:t>4. spreadrisk,</w:t>
      </w:r>
    </w:p>
    <w:p w14:paraId="676ECB3E" w14:textId="77777777" w:rsidR="00136126" w:rsidRDefault="00931476" w:rsidP="00136126">
      <w:pPr>
        <w:pStyle w:val="Brdtextmedindrag"/>
        <w:ind w:left="170" w:firstLine="0"/>
      </w:pPr>
      <w:r>
        <w:t>5. valutakursrisk, och</w:t>
      </w:r>
    </w:p>
    <w:p w14:paraId="2077EF6E" w14:textId="77777777" w:rsidR="00136126" w:rsidRPr="00AA3892" w:rsidRDefault="00931476" w:rsidP="00136126">
      <w:pPr>
        <w:pStyle w:val="Brdtextmedindrag"/>
        <w:ind w:left="170" w:firstLine="0"/>
      </w:pPr>
      <w:r>
        <w:t>6. koncentrationsrisk.</w:t>
      </w:r>
    </w:p>
    <w:p w14:paraId="342903A3" w14:textId="77777777" w:rsidR="00136126" w:rsidRDefault="00931476" w:rsidP="00136126">
      <w:pPr>
        <w:pStyle w:val="Rubrik5utannumrering"/>
      </w:pPr>
      <w:r>
        <w:t>Kapitalkravet för försäkringsrisk</w:t>
      </w:r>
    </w:p>
    <w:p w14:paraId="247D524B" w14:textId="77777777" w:rsidR="00136126" w:rsidRDefault="00931476" w:rsidP="00136126">
      <w:pPr>
        <w:pStyle w:val="Brdtext"/>
      </w:pPr>
      <w:r>
        <w:rPr>
          <w:b/>
        </w:rPr>
        <w:t>4 §</w:t>
      </w:r>
      <w:r w:rsidRPr="00640C08">
        <w:t>    </w:t>
      </w:r>
      <w:r>
        <w:t>Kapitalkravet för försäkringsrisk ska beräknas genom en justerad sammanläggning av kapitalkraven för</w:t>
      </w:r>
    </w:p>
    <w:p w14:paraId="76CAC50F" w14:textId="77777777" w:rsidR="00136126" w:rsidRDefault="00931476" w:rsidP="00136126">
      <w:pPr>
        <w:pStyle w:val="Brdtextmedindrag"/>
      </w:pPr>
      <w:r>
        <w:t>1. långlevnadsrisk,</w:t>
      </w:r>
    </w:p>
    <w:p w14:paraId="5BF6CB08" w14:textId="77777777" w:rsidR="00136126" w:rsidRDefault="00931476" w:rsidP="00136126">
      <w:pPr>
        <w:pStyle w:val="Brdtextmedindrag"/>
        <w:ind w:left="170" w:firstLine="0"/>
      </w:pPr>
      <w:r>
        <w:t>2. dödlighetsrisk,</w:t>
      </w:r>
    </w:p>
    <w:p w14:paraId="25D7D20B" w14:textId="77777777" w:rsidR="00136126" w:rsidRDefault="00931476" w:rsidP="00136126">
      <w:pPr>
        <w:pStyle w:val="Brdtextmedindrag"/>
        <w:ind w:left="170" w:firstLine="0"/>
      </w:pPr>
      <w:r>
        <w:t>3. sjuklighetsrisk,</w:t>
      </w:r>
    </w:p>
    <w:p w14:paraId="63A1A531" w14:textId="77777777" w:rsidR="00136126" w:rsidRDefault="00931476" w:rsidP="00136126">
      <w:pPr>
        <w:pStyle w:val="Brdtextmedindrag"/>
        <w:ind w:left="170" w:firstLine="0"/>
      </w:pPr>
      <w:r>
        <w:t>4. annullationsrisk, och</w:t>
      </w:r>
    </w:p>
    <w:p w14:paraId="4B4B47A7" w14:textId="77777777" w:rsidR="00136126" w:rsidRDefault="00931476" w:rsidP="00136126">
      <w:pPr>
        <w:pStyle w:val="Brdtextmedindrag"/>
        <w:ind w:left="170" w:firstLine="0"/>
      </w:pPr>
      <w:r>
        <w:t>5. kostnadsrisk.</w:t>
      </w:r>
    </w:p>
    <w:p w14:paraId="2208BF5D" w14:textId="77777777" w:rsidR="00136126" w:rsidRDefault="00931476" w:rsidP="00136126">
      <w:pPr>
        <w:pStyle w:val="Rubrik5utannumrering"/>
      </w:pPr>
      <w:r>
        <w:t>Kapitalkravet för operativ risk</w:t>
      </w:r>
    </w:p>
    <w:p w14:paraId="44A229A1" w14:textId="77777777" w:rsidR="00136126" w:rsidRDefault="00931476" w:rsidP="00136126">
      <w:pPr>
        <w:pStyle w:val="Brdtext"/>
      </w:pPr>
      <w:r>
        <w:rPr>
          <w:b/>
        </w:rPr>
        <w:t>5 §</w:t>
      </w:r>
      <w:r w:rsidRPr="00640C08">
        <w:t>    </w:t>
      </w:r>
      <w:r>
        <w:t>Kapitalkravet för operativ risk ska beräknas med beaktande av sådana operativa risker som tjänstepensionsföretaget är utsatt för och som inte har beaktats vid beräkningen av kapitalkravet för marknadsrisk eller försäkringsrisk.</w:t>
      </w:r>
    </w:p>
    <w:p w14:paraId="1C23CCF9" w14:textId="77777777" w:rsidR="00136126" w:rsidRDefault="00931476" w:rsidP="00136126">
      <w:pPr>
        <w:pStyle w:val="Rubrik5utannumrering"/>
      </w:pPr>
      <w:r>
        <w:t>Justeringsbelopp</w:t>
      </w:r>
    </w:p>
    <w:p w14:paraId="247B2AE0" w14:textId="77777777" w:rsidR="00136126" w:rsidRDefault="00931476" w:rsidP="00136126">
      <w:pPr>
        <w:pStyle w:val="Brdtext"/>
      </w:pPr>
      <w:r>
        <w:rPr>
          <w:b/>
        </w:rPr>
        <w:t>6 §</w:t>
      </w:r>
      <w:r w:rsidRPr="00640C08">
        <w:t>    </w:t>
      </w:r>
      <w:r>
        <w:t>Justeringsbeloppet enligt 2 § ska motsvara den minskning av tjänstepensionsföretagets oförutsedda förluster som beror på</w:t>
      </w:r>
    </w:p>
    <w:p w14:paraId="2428929E" w14:textId="77777777" w:rsidR="00136126" w:rsidRDefault="00931476" w:rsidP="00136126">
      <w:pPr>
        <w:pStyle w:val="Brdtextmedindrag"/>
      </w:pPr>
      <w:r>
        <w:t>1. att företagets åtaganden gentemot de försäkrade eller andra ersättningsberättigade minskar till följd av villkoren i försäkringsavtalet,</w:t>
      </w:r>
    </w:p>
    <w:p w14:paraId="438D7690" w14:textId="77777777" w:rsidR="00136126" w:rsidRDefault="00931476" w:rsidP="00136126">
      <w:pPr>
        <w:pStyle w:val="Brdtextmedindrag"/>
        <w:ind w:left="170" w:firstLine="0"/>
      </w:pPr>
      <w:r>
        <w:t>2. att företagets uppskjutna skatt förändras, eller</w:t>
      </w:r>
    </w:p>
    <w:p w14:paraId="250A50E0" w14:textId="77777777" w:rsidR="00136126" w:rsidRDefault="00931476" w:rsidP="00136126">
      <w:pPr>
        <w:pStyle w:val="Brdtextmedindrag"/>
        <w:ind w:left="170" w:firstLine="0"/>
      </w:pPr>
      <w:r>
        <w:t>3. en kombination av 1 och 2.</w:t>
      </w:r>
    </w:p>
    <w:p w14:paraId="17CD5DB2" w14:textId="77777777" w:rsidR="00136126" w:rsidRPr="007C3B55" w:rsidRDefault="00931476" w:rsidP="00136126">
      <w:pPr>
        <w:pStyle w:val="Rubrik4utannumrering"/>
      </w:pPr>
      <w:bookmarkStart w:id="8015" w:name="_Hlk511895522"/>
      <w:r>
        <w:t>Minimikapitalkrav</w:t>
      </w:r>
    </w:p>
    <w:p w14:paraId="3C90319B" w14:textId="77777777" w:rsidR="00136126" w:rsidRDefault="00931476" w:rsidP="00136126">
      <w:pPr>
        <w:pStyle w:val="Rubrik5utannumrering"/>
        <w:spacing w:before="0"/>
      </w:pPr>
      <w:r>
        <w:t>Beräkning av minimikapitalkravet</w:t>
      </w:r>
    </w:p>
    <w:p w14:paraId="02CBED24" w14:textId="77777777" w:rsidR="00136126" w:rsidRDefault="00931476" w:rsidP="00136126">
      <w:pPr>
        <w:pStyle w:val="Brdtext"/>
      </w:pPr>
      <w:r>
        <w:rPr>
          <w:b/>
        </w:rPr>
        <w:t>7 §</w:t>
      </w:r>
      <w:r w:rsidRPr="00640C08">
        <w:t>    </w:t>
      </w:r>
      <w:r w:rsidRPr="007400D4">
        <w:t>Minimikapitalkravet</w:t>
      </w:r>
      <w:r>
        <w:t xml:space="preserve"> för försäkring som avses i 2 kap. 12 § klasserna I a, II, III och IV försäkringsrörelselagen (2010:2043) utgör summan av följande belopp:</w:t>
      </w:r>
    </w:p>
    <w:p w14:paraId="64552BC8" w14:textId="77777777" w:rsidR="00136126" w:rsidRDefault="00931476" w:rsidP="00136126">
      <w:pPr>
        <w:pStyle w:val="Brdtextmedindrag"/>
      </w:pPr>
      <w:r>
        <w:t xml:space="preserve">1. fyra procent av den del av försäkringstekniska avsättningar enligt </w:t>
      </w:r>
      <w:r w:rsidRPr="00837011">
        <w:t>5</w:t>
      </w:r>
      <w:r>
        <w:t xml:space="preserve"> kap. </w:t>
      </w:r>
      <w:r w:rsidRPr="00837011">
        <w:t>1</w:t>
      </w:r>
      <w:r>
        <w:t> §</w:t>
      </w:r>
      <w:r w:rsidRPr="00837011">
        <w:t>,</w:t>
      </w:r>
      <w:r>
        <w:t xml:space="preserve"> som svarar mot åtaganden med en finansiell eller försäkringsteknisk risk för tjänstepensionsföretaget, </w:t>
      </w:r>
      <w:r w:rsidRPr="00410381">
        <w:t>utan avdrag för a</w:t>
      </w:r>
      <w:r>
        <w:t>v</w:t>
      </w:r>
      <w:r w:rsidRPr="00410381">
        <w:t>given återförsäkring (bruttoavsättning) multiplicerat med en faktor som motsvarar förhållandet för det föregående räkenskapsåret mellan sådana försäkringstekniska avsättningar efter avdrag för avgiven återförsäkring och bruttoavsättningen; faktorn får dock inte understiga 0,85,</w:t>
      </w:r>
    </w:p>
    <w:p w14:paraId="327D9038" w14:textId="77777777" w:rsidR="00136126" w:rsidRPr="00AE2F46" w:rsidRDefault="00931476" w:rsidP="00136126">
      <w:pPr>
        <w:pStyle w:val="Brdtextmedindrag"/>
        <w:ind w:left="170" w:firstLine="0"/>
      </w:pPr>
      <w:r w:rsidRPr="00AE2F46">
        <w:lastRenderedPageBreak/>
        <w:t>2. en procent av försäkringstekniska avsättningar i övrigt beräknade på det sätt som anges i 1, om</w:t>
      </w:r>
    </w:p>
    <w:p w14:paraId="161288CA" w14:textId="77777777" w:rsidR="00136126" w:rsidRPr="00AE2F46" w:rsidRDefault="00931476" w:rsidP="00136126">
      <w:pPr>
        <w:pStyle w:val="Brdtextmedindrag"/>
      </w:pPr>
      <w:r w:rsidRPr="00AE2F46">
        <w:t>a) försäkringstiden överstiger fem år och det belopp som ska täcka driftkostnaderna är bestämt för längre tid än fem år, eller</w:t>
      </w:r>
    </w:p>
    <w:p w14:paraId="60167C0E" w14:textId="77777777" w:rsidR="00136126" w:rsidRDefault="00931476" w:rsidP="00136126">
      <w:pPr>
        <w:pStyle w:val="Brdtextmedindrag"/>
      </w:pPr>
      <w:r w:rsidRPr="00AE2F46">
        <w:t>b) avsättningarna är förenade med en rörelserisk för företaget som inte är oväsentlig,</w:t>
      </w:r>
    </w:p>
    <w:p w14:paraId="59A21AA6" w14:textId="77777777" w:rsidR="00136126" w:rsidRDefault="00931476" w:rsidP="00136126">
      <w:pPr>
        <w:pStyle w:val="Brdtextmedindrag"/>
      </w:pPr>
      <w:r>
        <w:t>3. tre tiondels procent av samtliga positiva risksummor multiplicerade med en faktor som motsvarar förhållandet för det föregående räkenskapsåret mellan de positiva risksummorna efter avdrag för avgiven återförsäkring och de positiva risksummorna utan sådant avdrag; faktorn får dock inte understiga 0,5, samt</w:t>
      </w:r>
    </w:p>
    <w:p w14:paraId="3AE52BEB" w14:textId="77777777" w:rsidR="00136126" w:rsidRDefault="00931476" w:rsidP="00136126">
      <w:pPr>
        <w:pStyle w:val="Brdtextmedindrag"/>
      </w:pPr>
      <w:r>
        <w:t xml:space="preserve">4. tjugofem procent av de nettodriftskostnader som är hänförliga till sådana avtal under </w:t>
      </w:r>
      <w:r w:rsidRPr="008E723E">
        <w:t>föregående</w:t>
      </w:r>
      <w:r>
        <w:t xml:space="preserve"> räkenskapsår som inte är förenade med någon placeringsrisk för tjänstepensionsföretaget och där det belopp som ska täcka driftkostnaderna inte är bestämt för längre tid än fem år.</w:t>
      </w:r>
    </w:p>
    <w:p w14:paraId="04D2B981" w14:textId="77777777" w:rsidR="00136126" w:rsidRDefault="00931476" w:rsidP="00136126">
      <w:pPr>
        <w:pStyle w:val="Brdtextmedindrag"/>
      </w:pPr>
      <w:r>
        <w:t>För försäkringar enbart för dödsfall ska vid tillämpningen av första stycket 3 i stället för tre tiondels procent gälla en tiondels procent om försäkringstiden är högst tre år och femton hundradels procent om försäkringstiden är längre än tre år, men högst fem år.</w:t>
      </w:r>
    </w:p>
    <w:p w14:paraId="23234941" w14:textId="77777777" w:rsidR="00136126" w:rsidRDefault="00931476" w:rsidP="00136126">
      <w:pPr>
        <w:pStyle w:val="Rubrik5utannumrering"/>
      </w:pPr>
      <w:r>
        <w:t>Minimikapitalkrav för tilläggsförsäkringar</w:t>
      </w:r>
    </w:p>
    <w:p w14:paraId="1BBE0FB8" w14:textId="77777777" w:rsidR="00136126" w:rsidRDefault="00931476" w:rsidP="00136126">
      <w:pPr>
        <w:pStyle w:val="Brdtextmedindrag"/>
        <w:ind w:firstLine="0"/>
      </w:pPr>
      <w:r>
        <w:rPr>
          <w:b/>
        </w:rPr>
        <w:t>8 §</w:t>
      </w:r>
      <w:r w:rsidRPr="00640C08">
        <w:t>    </w:t>
      </w:r>
      <w:r w:rsidRPr="00410381">
        <w:t>Minimikapitalkravet</w:t>
      </w:r>
      <w:r>
        <w:t xml:space="preserve"> för försäkringar enligt 2 kap. 12 § klass I b (</w:t>
      </w:r>
      <w:r w:rsidRPr="00C764E8">
        <w:t>tilläggsf</w:t>
      </w:r>
      <w:r w:rsidRPr="00410381">
        <w:t xml:space="preserve">örsäkring) </w:t>
      </w:r>
      <w:r>
        <w:t xml:space="preserve">försäkringsrörelselagen (2010:2043) ska beräknas med utgångspunkt i premiebasen </w:t>
      </w:r>
      <w:r w:rsidRPr="00410381">
        <w:t>eller</w:t>
      </w:r>
      <w:r>
        <w:t xml:space="preserve"> ersättningsbasen.</w:t>
      </w:r>
    </w:p>
    <w:p w14:paraId="656DB5CC" w14:textId="77777777" w:rsidR="00136126" w:rsidRPr="000D16E9" w:rsidRDefault="00931476" w:rsidP="00136126">
      <w:pPr>
        <w:pStyle w:val="Rubrik5utannumrering"/>
      </w:pPr>
      <w:r>
        <w:t>Premiebasen</w:t>
      </w:r>
    </w:p>
    <w:p w14:paraId="3CE4368A" w14:textId="77777777" w:rsidR="00136126" w:rsidRDefault="00931476" w:rsidP="00136126">
      <w:pPr>
        <w:pStyle w:val="Brdtext"/>
      </w:pPr>
      <w:r>
        <w:rPr>
          <w:b/>
        </w:rPr>
        <w:t>9 §</w:t>
      </w:r>
      <w:r w:rsidRPr="00640C08">
        <w:t>    </w:t>
      </w:r>
      <w:r>
        <w:t>Premiebasen grundas på det högsta av</w:t>
      </w:r>
    </w:p>
    <w:p w14:paraId="1A0D2766" w14:textId="77777777" w:rsidR="00136126" w:rsidRDefault="00931476" w:rsidP="00136126">
      <w:pPr>
        <w:pStyle w:val="Brdtextmedindrag"/>
      </w:pPr>
      <w:r>
        <w:t>1. ett belopp som uppgår till under det föregående räkenskapsåret förfallna premier brutto med avdrag för dels däri ingående skatter och avgifter, dels premier för under samma tid annullerade försäkringsavtal, eller</w:t>
      </w:r>
    </w:p>
    <w:p w14:paraId="05AD30AD" w14:textId="77777777" w:rsidR="00136126" w:rsidRDefault="00931476" w:rsidP="00136126">
      <w:pPr>
        <w:pStyle w:val="Brdtextmedindrag"/>
      </w:pPr>
      <w:r>
        <w:t>2. bruttovärdet av de intjänade premierna.</w:t>
      </w:r>
    </w:p>
    <w:p w14:paraId="60310E4C" w14:textId="77777777" w:rsidR="00136126" w:rsidRDefault="00931476" w:rsidP="00136126">
      <w:pPr>
        <w:pStyle w:val="Brdtextmedindrag"/>
      </w:pPr>
      <w:r w:rsidRPr="0048578A">
        <w:t>Premiebasen</w:t>
      </w:r>
      <w:r>
        <w:t xml:space="preserve"> utgörs av arton procent av det högsta beloppet enligt första stycket, till den del beloppet motsvarar högst femtio miljoner euro eller det högre belopp, grundat på förändringar i det europeiska konsumentprisindexet, som Europeiska kommissionen årligen tillkännager, och sexton procent av återstoden.</w:t>
      </w:r>
    </w:p>
    <w:p w14:paraId="54FE7551" w14:textId="77777777" w:rsidR="00136126" w:rsidRDefault="00931476" w:rsidP="00136126">
      <w:pPr>
        <w:pStyle w:val="Rubrik5utannumrering"/>
      </w:pPr>
      <w:r>
        <w:t>Ersättningsbasen</w:t>
      </w:r>
    </w:p>
    <w:p w14:paraId="40E779FF" w14:textId="77777777" w:rsidR="00136126" w:rsidRDefault="00931476" w:rsidP="00136126">
      <w:pPr>
        <w:pStyle w:val="Brdtext"/>
      </w:pPr>
      <w:r>
        <w:rPr>
          <w:b/>
        </w:rPr>
        <w:t>10 §</w:t>
      </w:r>
      <w:r w:rsidRPr="00640C08">
        <w:t>    </w:t>
      </w:r>
      <w:r>
        <w:t>Ersättningsbasen grundas på ett belopp bestående av</w:t>
      </w:r>
    </w:p>
    <w:p w14:paraId="0B3FEFC0" w14:textId="77777777" w:rsidR="00136126" w:rsidRDefault="00931476" w:rsidP="00136126">
      <w:pPr>
        <w:pStyle w:val="Brdtextmedindrag"/>
      </w:pPr>
      <w:r>
        <w:t>1. genomsnittet av utbetalda ersättningar brutto för vart och ett av de tre föregående räkenskapsåren med avdrag för mottagna regressbelopp under samma tid, och</w:t>
      </w:r>
    </w:p>
    <w:p w14:paraId="2EDD507F" w14:textId="77777777" w:rsidR="00136126" w:rsidRDefault="00931476" w:rsidP="00136126">
      <w:pPr>
        <w:pStyle w:val="Brdtextmedindrag"/>
      </w:pPr>
      <w:r>
        <w:t>2. en tredjedel av avsättningen för oreglerade skador brutto vid det föregående räkenskapsårets utgång minskad med en tredjedel av avsättningen för oreglerade skador brutto vid början av den treårsperiod som slutar med det föregående räkenskapsårets utgång.</w:t>
      </w:r>
    </w:p>
    <w:p w14:paraId="7B65F75E" w14:textId="77777777" w:rsidR="00136126" w:rsidRDefault="00931476" w:rsidP="00136126">
      <w:pPr>
        <w:pStyle w:val="Brdtextmedindrag"/>
      </w:pPr>
      <w:r w:rsidRPr="0048578A">
        <w:t>Ersättningsbasen</w:t>
      </w:r>
      <w:r>
        <w:t xml:space="preserve"> utgörs av tjugosex procent av detta belopp till den del beloppet motsvarar högst trettiofem miljoner euro eller det högre belopp, grundat på förändringar i det europeiska konsumentprisindexet, som </w:t>
      </w:r>
      <w:r>
        <w:lastRenderedPageBreak/>
        <w:t>Europeiska kommissionen årligen tillkännager, och tjugotre procent av återstoden.</w:t>
      </w:r>
    </w:p>
    <w:p w14:paraId="11CFCC2F" w14:textId="77777777" w:rsidR="00136126" w:rsidRDefault="00931476" w:rsidP="00136126">
      <w:pPr>
        <w:pStyle w:val="Rubrik5utannumrering"/>
      </w:pPr>
      <w:r>
        <w:t>Beräkning av minimikapitalkravet för tilläggsförsäkring</w:t>
      </w:r>
    </w:p>
    <w:p w14:paraId="6BD8E470" w14:textId="77777777" w:rsidR="00136126" w:rsidRPr="00761EB8" w:rsidRDefault="00931476" w:rsidP="00136126">
      <w:pPr>
        <w:pStyle w:val="Brdtext"/>
      </w:pPr>
      <w:r>
        <w:rPr>
          <w:b/>
        </w:rPr>
        <w:t>11 §</w:t>
      </w:r>
      <w:r w:rsidRPr="00640C08">
        <w:t>    </w:t>
      </w:r>
      <w:r>
        <w:t xml:space="preserve">Minimikapitalkravet för tilläggsförsäkring utgörs av det högsta av premiebasen eller ersättningsbasen, multiplicerad med en kvot som för de närmast föregående räkenskapsåren motsvarar förhållandet mellan, å ena sidan, summan av utbetalda ersättningar och förändringen i avsättningen för oreglerade skador efter avdrag </w:t>
      </w:r>
      <w:r w:rsidRPr="00761EB8">
        <w:t>för återförsäkrares andel samt, å andra sidan, summan av utbetalda ersättningar och förändringen i avsättningen för oreglerade skador utan avdrag för återförsäkrade andel. Kvoten får dock inte understiga 0,5.</w:t>
      </w:r>
    </w:p>
    <w:p w14:paraId="7AC093D2" w14:textId="77777777" w:rsidR="00136126" w:rsidRPr="002D2A2A" w:rsidRDefault="00931476" w:rsidP="00136126">
      <w:pPr>
        <w:pStyle w:val="Brdtextmedindrag"/>
      </w:pPr>
      <w:r w:rsidRPr="00761EB8">
        <w:t>Om tjänstepensionsföretagets verksamhet inte har pågått så länge som</w:t>
      </w:r>
      <w:r>
        <w:t xml:space="preserve"> förutsätts enligt bestämmelserna om ersättningsbasen, ska minimikapital</w:t>
      </w:r>
      <w:r>
        <w:softHyphen/>
        <w:t>kravet beräknas med utgångspunkt i premiebasen.</w:t>
      </w:r>
    </w:p>
    <w:p w14:paraId="48F3D84C" w14:textId="77777777" w:rsidR="00136126" w:rsidRPr="00712D7D" w:rsidRDefault="00136126" w:rsidP="00136126">
      <w:pPr>
        <w:pStyle w:val="Brdtextmedindrag"/>
      </w:pPr>
    </w:p>
    <w:p w14:paraId="4DBDC2EF" w14:textId="77777777" w:rsidR="00136126" w:rsidRDefault="00931476" w:rsidP="00136126">
      <w:pPr>
        <w:pStyle w:val="Brdtext"/>
      </w:pPr>
      <w:r>
        <w:rPr>
          <w:b/>
        </w:rPr>
        <w:t>12 §</w:t>
      </w:r>
      <w:r w:rsidRPr="00640C08">
        <w:t>    </w:t>
      </w:r>
      <w:r>
        <w:t>Om det beräknade minimikapitalkravet för tilläggsförsäkring för ett tjänstepensions</w:t>
      </w:r>
      <w:r>
        <w:softHyphen/>
        <w:t>företag är lägre än föregående års minimikapitalkrav, ska minimikapital</w:t>
      </w:r>
      <w:r>
        <w:softHyphen/>
        <w:t>kravet i stället bestämmas till minimikapitalkravet för föregående års multiplicerad med förhållandet mellan försäkringstekniska avsättningar för oreglerade skador vid utgången av det närmaste föregående räken</w:t>
      </w:r>
      <w:r>
        <w:softHyphen/>
        <w:t>skapsåret och de försäkringstekniska avsättningarna för oreglerade skador i början av det närmast föregående räkenskapsåret. Vid beräkningarna ska återförsäkring inte ingå i de försäkringstekniska avsättningarna. Kvoten får inte överstiga 1,0.</w:t>
      </w:r>
    </w:p>
    <w:p w14:paraId="03EC372D" w14:textId="77777777" w:rsidR="00136126" w:rsidRPr="00F7248C" w:rsidRDefault="00931476" w:rsidP="00136126">
      <w:pPr>
        <w:pStyle w:val="Rubrik5utannumrering"/>
      </w:pPr>
      <w:r>
        <w:t>Garantibelopp</w:t>
      </w:r>
    </w:p>
    <w:p w14:paraId="180D5F7D" w14:textId="77777777" w:rsidR="00136126" w:rsidRDefault="00931476" w:rsidP="00136126">
      <w:pPr>
        <w:pStyle w:val="Brdtext"/>
      </w:pPr>
      <w:r>
        <w:rPr>
          <w:b/>
        </w:rPr>
        <w:t>13 §</w:t>
      </w:r>
      <w:r w:rsidRPr="00640C08">
        <w:t>    </w:t>
      </w:r>
      <w:r>
        <w:t>För ett tjänstepensionsföretag ska garantibeloppet uppgå till ett belopp som motsvarar 790 prisbasbelopp enligt socialförsäkringsbalken.</w:t>
      </w:r>
    </w:p>
    <w:p w14:paraId="54150358" w14:textId="77777777" w:rsidR="00136126" w:rsidRPr="00506DDD" w:rsidRDefault="00931476" w:rsidP="00136126">
      <w:pPr>
        <w:pStyle w:val="Rubrik5utannumrering"/>
      </w:pPr>
      <w:r>
        <w:t>Beslut om nedsättning av garantibelopp</w:t>
      </w:r>
    </w:p>
    <w:p w14:paraId="452E2501" w14:textId="77777777" w:rsidR="00136126" w:rsidRDefault="00931476" w:rsidP="00136126">
      <w:pPr>
        <w:pStyle w:val="Brdtext"/>
      </w:pPr>
      <w:r>
        <w:rPr>
          <w:b/>
        </w:rPr>
        <w:t>14 §</w:t>
      </w:r>
      <w:r w:rsidRPr="00640C08">
        <w:t>    </w:t>
      </w:r>
      <w:r>
        <w:t>Om det finns särskilda skäl, får Finansinspektionen i ett enskilt fall besluta att garantibeloppet för ett ömsesidigt tjänstepensionsbolag eller en tjänstepensionsförening sätts ned med högst hälften.</w:t>
      </w:r>
    </w:p>
    <w:p w14:paraId="164E6FA2" w14:textId="77777777" w:rsidR="00136126" w:rsidRPr="008B2939" w:rsidRDefault="00931476" w:rsidP="00136126">
      <w:pPr>
        <w:pStyle w:val="Rubrik4utannumrering"/>
      </w:pPr>
      <w:bookmarkStart w:id="8016" w:name="_Hlk513730665"/>
      <w:bookmarkEnd w:id="8013"/>
      <w:r>
        <w:t>Underrättelse om bristande kapitalkrav</w:t>
      </w:r>
    </w:p>
    <w:p w14:paraId="5A1D4C47" w14:textId="77777777" w:rsidR="00136126" w:rsidRDefault="00931476" w:rsidP="00136126">
      <w:pPr>
        <w:pStyle w:val="Brdtext"/>
      </w:pPr>
      <w:r>
        <w:rPr>
          <w:b/>
        </w:rPr>
        <w:t>15 §</w:t>
      </w:r>
      <w:r w:rsidRPr="00640C08">
        <w:t>    </w:t>
      </w:r>
      <w:r>
        <w:t>Ett tjänstepensionsföretag ska omedelbart underrätta Finansinspek</w:t>
      </w:r>
      <w:r>
        <w:softHyphen/>
        <w:t>tionen om företaget inte uppfyller det riskkänsliga kapitalkravet, minimi</w:t>
      </w:r>
      <w:r>
        <w:softHyphen/>
        <w:t>kapitalkravet eller garantibeloppet eller om det finns risk för detta under de närmaste tre månaderna.</w:t>
      </w:r>
    </w:p>
    <w:p w14:paraId="31042300" w14:textId="77777777" w:rsidR="00136126" w:rsidRDefault="00931476" w:rsidP="00136126">
      <w:pPr>
        <w:pStyle w:val="Rubrik4utannumrering"/>
      </w:pPr>
      <w:bookmarkStart w:id="8017" w:name="_Hlk518308937"/>
      <w:r>
        <w:t>Bemyndigande</w:t>
      </w:r>
    </w:p>
    <w:p w14:paraId="06BF7D5D" w14:textId="77777777" w:rsidR="00136126" w:rsidRDefault="00931476" w:rsidP="00136126">
      <w:pPr>
        <w:pStyle w:val="Brdtext"/>
      </w:pPr>
      <w:r>
        <w:rPr>
          <w:b/>
        </w:rPr>
        <w:t>16 §</w:t>
      </w:r>
      <w:r w:rsidRPr="00640C08">
        <w:t>    </w:t>
      </w:r>
      <w:r>
        <w:t>Regeringen eller den myndighet som regeringen bestämmer får meddela föreskrifter om</w:t>
      </w:r>
    </w:p>
    <w:p w14:paraId="7B38FB66" w14:textId="77777777" w:rsidR="00136126" w:rsidRDefault="00931476" w:rsidP="00136126">
      <w:pPr>
        <w:pStyle w:val="Brdtextmedindrag"/>
      </w:pPr>
      <w:r>
        <w:t>1. </w:t>
      </w:r>
      <w:bookmarkStart w:id="8018" w:name="_Hlk518378116"/>
      <w:r>
        <w:t>det riskkänsliga kapitalkravet enligt 2–6 §§</w:t>
      </w:r>
      <w:bookmarkEnd w:id="8018"/>
      <w:r>
        <w:t>,</w:t>
      </w:r>
    </w:p>
    <w:p w14:paraId="5411751C" w14:textId="77777777" w:rsidR="00136126" w:rsidRDefault="00931476" w:rsidP="00136126">
      <w:pPr>
        <w:pStyle w:val="Brdtextmedindrag"/>
      </w:pPr>
      <w:r>
        <w:t>2. beräkning av minimikapitalkravet enligt 7–12 §§, och</w:t>
      </w:r>
    </w:p>
    <w:p w14:paraId="3CC69328" w14:textId="77777777" w:rsidR="00136126" w:rsidRPr="0098294A" w:rsidDel="00473E8C" w:rsidRDefault="00931476" w:rsidP="00136126">
      <w:pPr>
        <w:pStyle w:val="Brdtextmedindrag"/>
      </w:pPr>
      <w:r>
        <w:t>3. villkoren för nedsättning av garantibeloppet enligt 14 §.</w:t>
      </w:r>
    </w:p>
    <w:bookmarkEnd w:id="8015"/>
    <w:bookmarkEnd w:id="8016"/>
    <w:bookmarkEnd w:id="8017"/>
    <w:p w14:paraId="29083329" w14:textId="77777777" w:rsidR="00136126" w:rsidRDefault="00931476" w:rsidP="00136126">
      <w:pPr>
        <w:pStyle w:val="Rubrik3utannumrering"/>
        <w:spacing w:before="120"/>
      </w:pPr>
      <w:r>
        <w:lastRenderedPageBreak/>
        <w:t>9 kap.</w:t>
      </w:r>
      <w:r w:rsidRPr="00F64A61">
        <w:t xml:space="preserve"> Företagsstyrning</w:t>
      </w:r>
    </w:p>
    <w:p w14:paraId="3A9F6644" w14:textId="77777777" w:rsidR="00136126" w:rsidRDefault="00931476" w:rsidP="00136126">
      <w:pPr>
        <w:pStyle w:val="Rubrik4utannumrering"/>
        <w:spacing w:before="120"/>
      </w:pPr>
      <w:r>
        <w:t>Bestämmelser i försäkringsrörelselagen som inte ska gälla</w:t>
      </w:r>
    </w:p>
    <w:p w14:paraId="1023054A" w14:textId="77777777" w:rsidR="00136126" w:rsidRDefault="00931476" w:rsidP="00136126">
      <w:pPr>
        <w:pStyle w:val="Brdtext"/>
      </w:pPr>
      <w:r>
        <w:rPr>
          <w:b/>
        </w:rPr>
        <w:t>1 §</w:t>
      </w:r>
      <w:r w:rsidRPr="00640C08">
        <w:t>    </w:t>
      </w:r>
      <w:r w:rsidRPr="0040568F">
        <w:t>Bestämmelserna i 10</w:t>
      </w:r>
      <w:r>
        <w:t> kap.</w:t>
      </w:r>
      <w:r w:rsidRPr="0040568F">
        <w:t xml:space="preserve"> </w:t>
      </w:r>
      <w:r>
        <w:t xml:space="preserve">1, </w:t>
      </w:r>
      <w:r w:rsidRPr="0040568F">
        <w:t>2, 5, 7</w:t>
      </w:r>
      <w:r>
        <w:t>–</w:t>
      </w:r>
      <w:r w:rsidRPr="0040568F">
        <w:t>11, 16, 18, 20 och 21</w:t>
      </w:r>
      <w:r>
        <w:t> §</w:t>
      </w:r>
      <w:r w:rsidRPr="0040568F">
        <w:t>§ samt 26</w:t>
      </w:r>
      <w:r>
        <w:t> § </w:t>
      </w:r>
      <w:r w:rsidRPr="0040568F">
        <w:t>1–9 försäkringsrörelselagen (2010:2043) gäller inte för tjänste</w:t>
      </w:r>
      <w:r>
        <w:softHyphen/>
      </w:r>
      <w:r w:rsidRPr="0040568F">
        <w:t>pensionsföretag.</w:t>
      </w:r>
    </w:p>
    <w:p w14:paraId="2A8E9F68" w14:textId="77777777" w:rsidR="00136126" w:rsidRDefault="00931476" w:rsidP="00136126">
      <w:pPr>
        <w:pStyle w:val="Rubrik4utannumrering"/>
      </w:pPr>
      <w:r>
        <w:t>Företagsstyrningssystem</w:t>
      </w:r>
    </w:p>
    <w:p w14:paraId="3C86231C" w14:textId="77777777" w:rsidR="00136126" w:rsidRDefault="00931476" w:rsidP="00136126">
      <w:pPr>
        <w:pStyle w:val="Brdtext"/>
      </w:pPr>
      <w:r>
        <w:rPr>
          <w:b/>
        </w:rPr>
        <w:t>2 §</w:t>
      </w:r>
      <w:r w:rsidRPr="00640C08">
        <w:t>    </w:t>
      </w:r>
      <w:r>
        <w:t>Ett tjänstepensionsföretag ska ha ett företagsstyrningssystem som säkerställer att företaget styrs på ett sunt och ansvarsfullt sätt.</w:t>
      </w:r>
    </w:p>
    <w:p w14:paraId="00FDCA35" w14:textId="77777777" w:rsidR="00136126" w:rsidRDefault="00931476" w:rsidP="00136126">
      <w:pPr>
        <w:pStyle w:val="Brdtextmedindrag"/>
      </w:pPr>
      <w:r>
        <w:t>Företaget ska regelbundet se över systemet.</w:t>
      </w:r>
    </w:p>
    <w:p w14:paraId="23430F59" w14:textId="77777777" w:rsidR="00136126" w:rsidRDefault="00931476" w:rsidP="00136126">
      <w:pPr>
        <w:pStyle w:val="Rubrik4utannumrering"/>
      </w:pPr>
      <w:r>
        <w:t>Styrdokument</w:t>
      </w:r>
    </w:p>
    <w:p w14:paraId="5EB096BC" w14:textId="77777777" w:rsidR="00136126" w:rsidRDefault="00931476" w:rsidP="00136126">
      <w:pPr>
        <w:pStyle w:val="Brdtext"/>
      </w:pPr>
      <w:r>
        <w:rPr>
          <w:b/>
        </w:rPr>
        <w:t>3 §</w:t>
      </w:r>
      <w:r w:rsidRPr="00640C08">
        <w:t>    </w:t>
      </w:r>
      <w:r>
        <w:t>Ett tjänstepensionsföretag ska upprätta och följa styrdokument för</w:t>
      </w:r>
    </w:p>
    <w:p w14:paraId="379381A0" w14:textId="77777777" w:rsidR="00136126" w:rsidRDefault="00931476" w:rsidP="00136126">
      <w:pPr>
        <w:pStyle w:val="Brdtextmedindrag"/>
      </w:pPr>
      <w:r w:rsidRPr="004E0D5D">
        <w:t>1</w:t>
      </w:r>
      <w:bookmarkStart w:id="8019" w:name="_Hlk516743660"/>
      <w:r w:rsidRPr="004E0D5D">
        <w:t>.</w:t>
      </w:r>
      <w:r>
        <w:t> riskhantering,</w:t>
      </w:r>
    </w:p>
    <w:p w14:paraId="30E0B8AF" w14:textId="77777777" w:rsidR="00136126" w:rsidRDefault="00931476" w:rsidP="00136126">
      <w:pPr>
        <w:pStyle w:val="Brdtextmedindrag"/>
      </w:pPr>
      <w:r>
        <w:t>2. internkontroll,</w:t>
      </w:r>
    </w:p>
    <w:p w14:paraId="3819D815" w14:textId="77777777" w:rsidR="00136126" w:rsidRDefault="00931476" w:rsidP="00136126">
      <w:pPr>
        <w:pStyle w:val="Brdtextmedindrag"/>
      </w:pPr>
      <w:r>
        <w:t>3. internrevision,</w:t>
      </w:r>
    </w:p>
    <w:p w14:paraId="5283748B" w14:textId="77777777" w:rsidR="00136126" w:rsidRDefault="00931476" w:rsidP="00136126">
      <w:pPr>
        <w:pStyle w:val="Brdtextmedindrag"/>
      </w:pPr>
      <w:r>
        <w:t xml:space="preserve">4. verksamhet som omfattas av bestämmelser om uppdragsavtal </w:t>
      </w:r>
      <w:r w:rsidRPr="0068285A">
        <w:t xml:space="preserve">enligt denna lag och försäkringsrörelselagen (2010:2043) </w:t>
      </w:r>
      <w:r>
        <w:t>och</w:t>
      </w:r>
    </w:p>
    <w:p w14:paraId="181AED50" w14:textId="77777777" w:rsidR="00136126" w:rsidRDefault="00931476" w:rsidP="00136126">
      <w:pPr>
        <w:pStyle w:val="Brdtextmedindrag"/>
      </w:pPr>
      <w:r>
        <w:t>5. uppgiftslämnande till Finansinspektionen och kvalitetskontroll av uppgifterna.</w:t>
      </w:r>
      <w:bookmarkEnd w:id="8019"/>
    </w:p>
    <w:p w14:paraId="5C0ED05B" w14:textId="77777777" w:rsidR="00136126" w:rsidRDefault="00931476" w:rsidP="00136126">
      <w:pPr>
        <w:pStyle w:val="Brdtextmedindrag"/>
      </w:pPr>
      <w:r>
        <w:t>Styrdokumenten ska fastställas av styrelsen. De ska utvärderas och ses över minst en gång per år.</w:t>
      </w:r>
    </w:p>
    <w:p w14:paraId="3F5C1909" w14:textId="77777777" w:rsidR="00136126" w:rsidRDefault="00931476" w:rsidP="00136126">
      <w:pPr>
        <w:pStyle w:val="Rubrik4utannumrering"/>
      </w:pPr>
      <w:r>
        <w:t>Lämplighetskrav</w:t>
      </w:r>
    </w:p>
    <w:p w14:paraId="4B395046" w14:textId="77777777" w:rsidR="00136126" w:rsidRDefault="00931476" w:rsidP="00136126">
      <w:pPr>
        <w:pStyle w:val="Brdtext"/>
      </w:pPr>
      <w:r>
        <w:rPr>
          <w:b/>
        </w:rPr>
        <w:t>4 §</w:t>
      </w:r>
      <w:r w:rsidRPr="00640C08">
        <w:t>    </w:t>
      </w:r>
      <w:r>
        <w:t>Ett tjänstepensionsföretag ska säkerställa att</w:t>
      </w:r>
    </w:p>
    <w:p w14:paraId="70C97DBF" w14:textId="77777777" w:rsidR="00136126" w:rsidRDefault="00931476" w:rsidP="00136126">
      <w:pPr>
        <w:pStyle w:val="Brdtextmedindrag"/>
      </w:pPr>
      <w:r>
        <w:t>1. den som ingår i styrelsen för företaget eller är verkställande direktör i det, eller är ersättare för någon av dem har de insikter och den erfarenhet som krävs för att delta i ledningen av tjänstepensionsföretaget och i övrigt är lämpliga för uppgiften, och</w:t>
      </w:r>
    </w:p>
    <w:p w14:paraId="7CE9ECF0" w14:textId="77777777" w:rsidR="00136126" w:rsidRDefault="00931476" w:rsidP="00136126">
      <w:pPr>
        <w:pStyle w:val="Brdtextmedindrag"/>
      </w:pPr>
      <w:r>
        <w:t>2. </w:t>
      </w:r>
      <w:bookmarkStart w:id="8020" w:name="_Hlk512844317"/>
      <w:r>
        <w:t xml:space="preserve">de som ansvarar för eller utför arbete i en central funktion </w:t>
      </w:r>
      <w:bookmarkEnd w:id="8020"/>
      <w:r>
        <w:t>har de insikter och den erfarenhet som krävs för en sådan uppgift och i övrigt är lämpliga för uppgiften.</w:t>
      </w:r>
    </w:p>
    <w:p w14:paraId="3533AA66" w14:textId="77777777" w:rsidR="00136126" w:rsidRDefault="00931476" w:rsidP="00136126">
      <w:pPr>
        <w:pStyle w:val="Brdtextmedindrag"/>
      </w:pPr>
      <w:bookmarkStart w:id="8021" w:name="_Hlk512511784"/>
      <w:r>
        <w:t>Tjänstepensionsföretaget ska snarast möjligt till Finansinspektionen anmäla ändringar av vilka som ingår i dess ledning enligt första stycket eller som ansvarar för eller utför arbete i en central funktion i företaget</w:t>
      </w:r>
      <w:bookmarkEnd w:id="8021"/>
      <w:r>
        <w:t>.</w:t>
      </w:r>
    </w:p>
    <w:p w14:paraId="1A1CE499" w14:textId="77777777" w:rsidR="00136126" w:rsidRDefault="00931476" w:rsidP="00136126">
      <w:pPr>
        <w:pStyle w:val="Rubrik4utannumrering"/>
      </w:pPr>
      <w:r>
        <w:t xml:space="preserve">Skyldighet att rapportera till Finansinspektionen </w:t>
      </w:r>
    </w:p>
    <w:p w14:paraId="617A7761" w14:textId="77777777" w:rsidR="00136126" w:rsidRDefault="00931476" w:rsidP="00136126">
      <w:pPr>
        <w:pStyle w:val="Brdtext"/>
      </w:pPr>
      <w:r>
        <w:rPr>
          <w:b/>
        </w:rPr>
        <w:t>5 §</w:t>
      </w:r>
      <w:r w:rsidRPr="00640C08">
        <w:t>    </w:t>
      </w:r>
      <w:r>
        <w:t>Den som ansvarar för eller utför arbete i en central funktion i ett tjänstepensionsföretag är skyldig att underrätta Finansinspektionen om styrelsen eller den verkställande direktören inte vidtar lämpliga åtgärder inom skälig tid efter att de informerats om att</w:t>
      </w:r>
    </w:p>
    <w:p w14:paraId="3242AE1D" w14:textId="77777777" w:rsidR="00136126" w:rsidRDefault="00931476" w:rsidP="00136126">
      <w:pPr>
        <w:pStyle w:val="Brdtextmedindrag"/>
      </w:pPr>
      <w:r>
        <w:t>1. det inom den centrala funktionen har upptäckts att det finns en betydande risk att företaget inte kommer att uppfylla ett materiellt väsentligt krav enligt lag och detta kan få väsentlig påverkan på de försäkrades intressen, eller</w:t>
      </w:r>
    </w:p>
    <w:p w14:paraId="431E5B43" w14:textId="77777777" w:rsidR="00136126" w:rsidRDefault="00931476" w:rsidP="00136126">
      <w:pPr>
        <w:pStyle w:val="Brdtextmedindrag"/>
      </w:pPr>
      <w:r>
        <w:lastRenderedPageBreak/>
        <w:t>2. det inom den centrala funktionen har konstaterats att det förekommit en väsentlig överträdelse av lag eller andra bestämmelser som gäller för företagets verksamhet.</w:t>
      </w:r>
    </w:p>
    <w:p w14:paraId="7E9FF32D" w14:textId="77777777" w:rsidR="00136126" w:rsidRDefault="00931476" w:rsidP="00136126">
      <w:pPr>
        <w:pStyle w:val="Rubrik4utannumrering"/>
      </w:pPr>
      <w:r>
        <w:t>System för riskhantering</w:t>
      </w:r>
    </w:p>
    <w:p w14:paraId="5940FD62" w14:textId="77777777" w:rsidR="00136126" w:rsidRPr="00E4178F" w:rsidRDefault="00931476" w:rsidP="00136126">
      <w:pPr>
        <w:pStyle w:val="Rubrik5utannumrering"/>
        <w:spacing w:before="0"/>
      </w:pPr>
      <w:r>
        <w:t>Risker och krav på innehåll i styrdokumentet för riskhantering</w:t>
      </w:r>
    </w:p>
    <w:p w14:paraId="2D457224" w14:textId="77777777" w:rsidR="00136126" w:rsidRDefault="00931476" w:rsidP="00136126">
      <w:pPr>
        <w:pStyle w:val="Brdtext"/>
      </w:pPr>
      <w:r>
        <w:rPr>
          <w:b/>
        </w:rPr>
        <w:t>6 §</w:t>
      </w:r>
      <w:r w:rsidRPr="00640C08">
        <w:t>    </w:t>
      </w:r>
      <w:r>
        <w:t xml:space="preserve">Ett tjänstepensionsföretags system för riskhantering ska avse såväl de risker som täcks av </w:t>
      </w:r>
      <w:r w:rsidRPr="00EC5B99">
        <w:t>det riskkänsliga kapitalkravet</w:t>
      </w:r>
      <w:r>
        <w:t>, som risker som inte, eller endast delvis, beaktas vid beräkningen av detta.</w:t>
      </w:r>
    </w:p>
    <w:p w14:paraId="5C38AB3D" w14:textId="77777777" w:rsidR="00136126" w:rsidRDefault="00931476" w:rsidP="00136126">
      <w:pPr>
        <w:pStyle w:val="Brdtextmedindrag"/>
      </w:pPr>
      <w:r>
        <w:t>Systemet ska omfatta risker inom följande områden</w:t>
      </w:r>
    </w:p>
    <w:p w14:paraId="050E2D0A" w14:textId="77777777" w:rsidR="00136126" w:rsidRDefault="00931476" w:rsidP="00136126">
      <w:pPr>
        <w:pStyle w:val="Brdtextmedindrag"/>
      </w:pPr>
      <w:r>
        <w:t>1. försäkringsrisker,</w:t>
      </w:r>
    </w:p>
    <w:p w14:paraId="0BE27F00" w14:textId="77777777" w:rsidR="00136126" w:rsidRDefault="00931476" w:rsidP="00136126">
      <w:pPr>
        <w:pStyle w:val="Brdtextmedindrag"/>
      </w:pPr>
      <w:r>
        <w:t>2. matchningsrisker,</w:t>
      </w:r>
    </w:p>
    <w:p w14:paraId="0B2ED67B" w14:textId="77777777" w:rsidR="00136126" w:rsidRDefault="00931476" w:rsidP="00136126">
      <w:pPr>
        <w:pStyle w:val="Brdtextmedindrag"/>
      </w:pPr>
      <w:r>
        <w:t>3. investeringsrisker, särskilt avseende derivatinstrument och liknande åtaganden,</w:t>
      </w:r>
    </w:p>
    <w:p w14:paraId="1EE6D7FF" w14:textId="77777777" w:rsidR="00136126" w:rsidRDefault="00931476" w:rsidP="00136126">
      <w:pPr>
        <w:pStyle w:val="Brdtextmedindrag"/>
      </w:pPr>
      <w:r>
        <w:t>4. likviditets- och koncentrationsrisker,</w:t>
      </w:r>
    </w:p>
    <w:p w14:paraId="18F904AA" w14:textId="77777777" w:rsidR="00136126" w:rsidRDefault="00931476" w:rsidP="00136126">
      <w:pPr>
        <w:pStyle w:val="Brdtextmedindrag"/>
      </w:pPr>
      <w:r>
        <w:t>5. operativa risker,</w:t>
      </w:r>
    </w:p>
    <w:p w14:paraId="2434BBFC" w14:textId="77777777" w:rsidR="00136126" w:rsidRDefault="00931476" w:rsidP="00136126">
      <w:pPr>
        <w:pStyle w:val="Brdtextmedindrag"/>
      </w:pPr>
      <w:r>
        <w:t>6. risker hänförliga till återförsäkring och andra riskreduceringstekniker,</w:t>
      </w:r>
    </w:p>
    <w:p w14:paraId="161C7E4D" w14:textId="77777777" w:rsidR="00136126" w:rsidRDefault="00931476" w:rsidP="00136126">
      <w:pPr>
        <w:pStyle w:val="Brdtextmedindrag"/>
      </w:pPr>
      <w:r>
        <w:t>7. miljörisker, sociala risker och företagsstyrningsrisker hänförliga till investeringsportföljen och dess förvaltning, och</w:t>
      </w:r>
    </w:p>
    <w:p w14:paraId="5E261BF3" w14:textId="77777777" w:rsidR="00136126" w:rsidRDefault="00931476" w:rsidP="00136126">
      <w:pPr>
        <w:pStyle w:val="Brdtextmedindrag"/>
      </w:pPr>
      <w:r>
        <w:t>8. beroenden mellan risker som företaget är eller kan komma att bli exponerade för.</w:t>
      </w:r>
    </w:p>
    <w:p w14:paraId="770B1A28" w14:textId="77777777" w:rsidR="00136126" w:rsidRDefault="00931476" w:rsidP="00136126">
      <w:pPr>
        <w:pStyle w:val="Brdtextmedindrag"/>
      </w:pPr>
      <w:r>
        <w:t>Om de försäkrade eller andra ersättningsberättigade står för risk ska systemet för riskhantering även beakta riskerna från deras perspektiv.</w:t>
      </w:r>
    </w:p>
    <w:p w14:paraId="7FF76B69" w14:textId="77777777" w:rsidR="00136126" w:rsidRDefault="00931476" w:rsidP="00136126">
      <w:pPr>
        <w:pStyle w:val="Brdtextmedindrag"/>
      </w:pPr>
      <w:r>
        <w:t>Ett tjänstepensionsföretags styrdokument för riskhantering enligt 3 § 1 ska omfatta de risker som avses i andra stycket 1–7.</w:t>
      </w:r>
    </w:p>
    <w:p w14:paraId="51E09726" w14:textId="77777777" w:rsidR="00136126" w:rsidRDefault="00931476" w:rsidP="00136126">
      <w:pPr>
        <w:pStyle w:val="Rubrik5utannumrering"/>
      </w:pPr>
      <w:r>
        <w:t>Krav på regelbunden utvärdering</w:t>
      </w:r>
    </w:p>
    <w:p w14:paraId="30137E53" w14:textId="77777777" w:rsidR="00136126" w:rsidRDefault="00931476" w:rsidP="00136126">
      <w:pPr>
        <w:pStyle w:val="Brdtext"/>
      </w:pPr>
      <w:r>
        <w:rPr>
          <w:b/>
        </w:rPr>
        <w:t>7 §</w:t>
      </w:r>
      <w:r w:rsidRPr="00640C08">
        <w:t>    </w:t>
      </w:r>
      <w:r>
        <w:t xml:space="preserve">Ett tjänstepensionsföretag ska regelbundet bedöma hur känsliga de försäkringstekniska avsättningarna och </w:t>
      </w:r>
      <w:r w:rsidRPr="00410381">
        <w:t>kapitalbas</w:t>
      </w:r>
      <w:r>
        <w:t>en är för de antaganden som ligger till grund för fastställandet av den ränta som används vid beräkningen av de försäkringstekniska avsättningarna.</w:t>
      </w:r>
    </w:p>
    <w:p w14:paraId="76E1F0BE" w14:textId="77777777" w:rsidR="00136126" w:rsidRPr="008D55C4" w:rsidRDefault="00931476" w:rsidP="00136126">
      <w:pPr>
        <w:pStyle w:val="Rubrik5utannumrering"/>
      </w:pPr>
      <w:r>
        <w:t>Krav på analys av externa bedömningar</w:t>
      </w:r>
    </w:p>
    <w:p w14:paraId="54DDAAE0" w14:textId="77777777" w:rsidR="00136126" w:rsidRDefault="00931476" w:rsidP="00136126">
      <w:pPr>
        <w:pStyle w:val="Brdtext"/>
      </w:pPr>
      <w:r>
        <w:rPr>
          <w:b/>
        </w:rPr>
        <w:t>8 §</w:t>
      </w:r>
      <w:r w:rsidRPr="00640C08">
        <w:t>    </w:t>
      </w:r>
      <w:r>
        <w:t xml:space="preserve">Ett tjänstepensionsföretag som använder bedömningar från externa kreditvärderingsinstitut vid beräkningar av de försäkringstekniska avsättningarna eller </w:t>
      </w:r>
      <w:r w:rsidRPr="00020103">
        <w:t xml:space="preserve">det riskkänsliga kapitalkravet </w:t>
      </w:r>
      <w:r>
        <w:t>ska, när det är möjligt, göra en egen bedömning av de externa värderingarna.</w:t>
      </w:r>
    </w:p>
    <w:p w14:paraId="56F124F9" w14:textId="77777777" w:rsidR="00136126" w:rsidRDefault="00931476" w:rsidP="00136126">
      <w:pPr>
        <w:pStyle w:val="Rubrik4utannumrering"/>
      </w:pPr>
      <w:r>
        <w:t>Egen risk- och solvensbedömning</w:t>
      </w:r>
    </w:p>
    <w:p w14:paraId="7C2436E0" w14:textId="77777777" w:rsidR="00136126" w:rsidRDefault="00931476" w:rsidP="00136126">
      <w:pPr>
        <w:pStyle w:val="Brdtext"/>
      </w:pPr>
      <w:r>
        <w:rPr>
          <w:b/>
        </w:rPr>
        <w:t>9 §</w:t>
      </w:r>
      <w:r w:rsidRPr="00640C08">
        <w:t>    </w:t>
      </w:r>
      <w:r>
        <w:t>Ett tjänstepensionsföretag ska genomföra en egen risk- och solvensbedömning.</w:t>
      </w:r>
    </w:p>
    <w:p w14:paraId="145A2816" w14:textId="77777777" w:rsidR="00136126" w:rsidRDefault="00931476" w:rsidP="00136126">
      <w:pPr>
        <w:pStyle w:val="Brdtextmedindrag"/>
      </w:pPr>
      <w:r>
        <w:t>I risk- och solvensbedömningen ska tjänstepensionsföretaget</w:t>
      </w:r>
      <w:r w:rsidRPr="00946563">
        <w:rPr>
          <w:color w:val="00B0F0"/>
        </w:rPr>
        <w:t xml:space="preserve"> </w:t>
      </w:r>
      <w:r>
        <w:t>göra en bedömning av</w:t>
      </w:r>
    </w:p>
    <w:p w14:paraId="61C09F71" w14:textId="77777777" w:rsidR="00136126" w:rsidRDefault="00931476" w:rsidP="00136126">
      <w:pPr>
        <w:pStyle w:val="Brdtextmedindrag"/>
      </w:pPr>
      <w:r>
        <w:t>1. företagets totala solvensbehov med hänsyn till dess specifika riskprofil, risktolerans och affärsstrategi,</w:t>
      </w:r>
    </w:p>
    <w:p w14:paraId="35B1AEE2" w14:textId="77777777" w:rsidR="00136126" w:rsidRDefault="00931476" w:rsidP="00136126">
      <w:pPr>
        <w:pStyle w:val="Brdtextmedindrag"/>
      </w:pPr>
      <w:r>
        <w:t xml:space="preserve">2. företagets fortlöpande efterlevnad av bestämmelserna om </w:t>
      </w:r>
      <w:r w:rsidRPr="00410381">
        <w:t>det riskkänsliga kapitalkravet och minimikapitalkravet</w:t>
      </w:r>
      <w:r>
        <w:t>, samt försäkringstekniska avsättningar, och</w:t>
      </w:r>
    </w:p>
    <w:p w14:paraId="7C8EDF1A" w14:textId="77777777" w:rsidR="00136126" w:rsidRDefault="00931476" w:rsidP="00136126">
      <w:pPr>
        <w:pStyle w:val="Brdtextmedindrag"/>
      </w:pPr>
      <w:r>
        <w:lastRenderedPageBreak/>
        <w:t>3. </w:t>
      </w:r>
      <w:bookmarkStart w:id="8022" w:name="_Hlk516759228"/>
      <w:r>
        <w:t xml:space="preserve">hur betydande skillnaderna är mellan företagets riskprofil och de antaganden om risker som har legat till grund för beräkningen av </w:t>
      </w:r>
      <w:r w:rsidRPr="00410381">
        <w:t>det riskkänsliga kapitalkravet</w:t>
      </w:r>
      <w:bookmarkEnd w:id="8022"/>
      <w:r>
        <w:t>.</w:t>
      </w:r>
    </w:p>
    <w:p w14:paraId="1011E1D5" w14:textId="77777777" w:rsidR="00136126" w:rsidRDefault="00931476" w:rsidP="00136126">
      <w:pPr>
        <w:pStyle w:val="Brdtextmedindrag"/>
      </w:pPr>
      <w:r>
        <w:t xml:space="preserve">För bedömningen enligt andra stycket 1 ska tjänstepensionsföretaget ha processer som säkerställer </w:t>
      </w:r>
      <w:bookmarkStart w:id="8023" w:name="_Hlk516759646"/>
      <w:r>
        <w:t xml:space="preserve">att de risker som företaget är eller kan komma att bli exponerat för, på såväl kort som lång sikt, identifieras och värderas. </w:t>
      </w:r>
      <w:bookmarkEnd w:id="8023"/>
      <w:r>
        <w:t>Företaget ska kunna redovisa de metoder som använts vid bedömningen.</w:t>
      </w:r>
    </w:p>
    <w:p w14:paraId="191165BF" w14:textId="77777777" w:rsidR="00136126" w:rsidRDefault="00931476" w:rsidP="00136126">
      <w:pPr>
        <w:pStyle w:val="Brdtextmedindrag"/>
      </w:pPr>
      <w:r>
        <w:t>Den egna risk- och solvensbedömningen ska ingå som en integrerad del i ett tjänstepensionsföretags affärsstrategier och ska beaktas vid företagets strategiska beslut.</w:t>
      </w:r>
    </w:p>
    <w:p w14:paraId="4B792129" w14:textId="77777777" w:rsidR="00136126" w:rsidRDefault="00931476" w:rsidP="00136126">
      <w:pPr>
        <w:pStyle w:val="Rubrik4utannumrering"/>
      </w:pPr>
      <w:r>
        <w:t>Funktion för riskhantering</w:t>
      </w:r>
    </w:p>
    <w:p w14:paraId="00F9F465" w14:textId="77777777" w:rsidR="00136126" w:rsidRDefault="00931476" w:rsidP="00136126">
      <w:pPr>
        <w:pStyle w:val="Brdtext"/>
      </w:pPr>
      <w:r>
        <w:rPr>
          <w:b/>
        </w:rPr>
        <w:t>10 §</w:t>
      </w:r>
      <w:r w:rsidRPr="00640C08">
        <w:t>    </w:t>
      </w:r>
      <w:r>
        <w:t>Funktionen för riskhantering i ett tjänstepensionsföretag ska</w:t>
      </w:r>
    </w:p>
    <w:p w14:paraId="102179A5" w14:textId="77777777" w:rsidR="00136126" w:rsidRDefault="00931476" w:rsidP="00136126">
      <w:pPr>
        <w:pStyle w:val="Brdtextmedindrag"/>
      </w:pPr>
      <w:r>
        <w:t>1. utvärdera systemet för riskhantering,</w:t>
      </w:r>
    </w:p>
    <w:p w14:paraId="6F447632" w14:textId="77777777" w:rsidR="00136126" w:rsidRDefault="00931476" w:rsidP="00136126">
      <w:pPr>
        <w:pStyle w:val="Brdtextmedindrag"/>
      </w:pPr>
      <w:r>
        <w:t>2. identifiera, värdera, övervaka och hantera de risker som omfattas av systemet för riskhantering,</w:t>
      </w:r>
    </w:p>
    <w:p w14:paraId="30775DE7" w14:textId="77777777" w:rsidR="00136126" w:rsidRDefault="00931476" w:rsidP="00136126">
      <w:pPr>
        <w:pStyle w:val="Brdtextmedindrag"/>
      </w:pPr>
      <w:r>
        <w:t>3. rapportera till styrelsen och den verkställande direktören om de risker som tjänstepensionsföretaget är eller kan komma att bli exponerat för samt beroenden mellan risker.</w:t>
      </w:r>
    </w:p>
    <w:p w14:paraId="6E5A4134" w14:textId="77777777" w:rsidR="00136126" w:rsidRDefault="00931476" w:rsidP="00136126">
      <w:pPr>
        <w:pStyle w:val="Rubrik4utannumrering"/>
      </w:pPr>
      <w:r>
        <w:t>Funktion för regelefterlevnad</w:t>
      </w:r>
    </w:p>
    <w:p w14:paraId="17846360" w14:textId="77777777" w:rsidR="00136126" w:rsidRDefault="00931476" w:rsidP="00136126">
      <w:pPr>
        <w:pStyle w:val="Brdtext"/>
      </w:pPr>
      <w:r>
        <w:rPr>
          <w:b/>
        </w:rPr>
        <w:t>11 §</w:t>
      </w:r>
      <w:r w:rsidRPr="00640C08">
        <w:t>    </w:t>
      </w:r>
      <w:r>
        <w:t>Funktionen för regelefterlevnad i ett tjänstepensionsföretag ska</w:t>
      </w:r>
    </w:p>
    <w:p w14:paraId="4CE51A8A" w14:textId="77777777" w:rsidR="00136126" w:rsidRDefault="00931476" w:rsidP="00136126">
      <w:pPr>
        <w:pStyle w:val="Brdtextmedindrag"/>
      </w:pPr>
      <w:r>
        <w:t>1. rapportera till styrelsen och den verkställande direktören i fråga om efterlevnaden av</w:t>
      </w:r>
    </w:p>
    <w:p w14:paraId="0C37F09C" w14:textId="77777777" w:rsidR="00136126" w:rsidRDefault="00931476" w:rsidP="00136126">
      <w:pPr>
        <w:pStyle w:val="Brdtextmedindrag"/>
      </w:pPr>
      <w:r>
        <w:t>a) bestämmelserna i denna lag och föreskrifter som har meddelats med stöd av denna lag,</w:t>
      </w:r>
    </w:p>
    <w:p w14:paraId="5916474B" w14:textId="77777777" w:rsidR="00136126" w:rsidRDefault="00931476" w:rsidP="00136126">
      <w:pPr>
        <w:pStyle w:val="Brdtextmedindrag"/>
      </w:pPr>
      <w:r>
        <w:t>b) </w:t>
      </w:r>
      <w:bookmarkStart w:id="8024" w:name="_Hlk517886945"/>
      <w:r>
        <w:t xml:space="preserve">bestämmelserna i försäkringsrörelselagen </w:t>
      </w:r>
      <w:bookmarkEnd w:id="8024"/>
      <w:r>
        <w:t>(2010:2043) och,</w:t>
      </w:r>
    </w:p>
    <w:p w14:paraId="46B9F20B" w14:textId="77777777" w:rsidR="00136126" w:rsidRDefault="00931476" w:rsidP="00136126">
      <w:pPr>
        <w:pStyle w:val="Brdtextmedindrag"/>
      </w:pPr>
      <w:r>
        <w:t>c) om företaget har inrättat en sekundäretablering i ett annat land inom EES, föreskrifter och riktlinjer som den behöriga myndigheten i det landet har meddelat,</w:t>
      </w:r>
    </w:p>
    <w:p w14:paraId="66877C1E" w14:textId="77777777" w:rsidR="00136126" w:rsidRDefault="00931476" w:rsidP="00136126">
      <w:pPr>
        <w:pStyle w:val="Brdtextmedindrag"/>
      </w:pPr>
      <w:r>
        <w:t>2. lämna råd till företagets styrelse och den verkställande direktören om förebyggande av bristande efterlevnad av bestämmelser enligt 1,</w:t>
      </w:r>
    </w:p>
    <w:p w14:paraId="76B168DB" w14:textId="77777777" w:rsidR="00136126" w:rsidRDefault="00931476" w:rsidP="00136126">
      <w:pPr>
        <w:pStyle w:val="Brdtextmedindrag"/>
      </w:pPr>
      <w:r>
        <w:t>3. bedöma konsekvenserna av förändringar i bestämmelser enligt 1, och</w:t>
      </w:r>
    </w:p>
    <w:p w14:paraId="0F109139" w14:textId="77777777" w:rsidR="00136126" w:rsidRDefault="00931476" w:rsidP="00136126">
      <w:pPr>
        <w:pStyle w:val="Brdtextmedindrag"/>
      </w:pPr>
      <w:r>
        <w:t>4. identifiera och bedöma risker för bristande efterlevnad av bestämmelser enligt 1.</w:t>
      </w:r>
    </w:p>
    <w:p w14:paraId="099FEE55" w14:textId="77777777" w:rsidR="00136126" w:rsidRDefault="00931476" w:rsidP="00136126">
      <w:pPr>
        <w:pStyle w:val="Rubrik4utannumrering"/>
      </w:pPr>
      <w:r>
        <w:t>Funktion för internrevision</w:t>
      </w:r>
    </w:p>
    <w:p w14:paraId="5786F650" w14:textId="77777777" w:rsidR="00136126" w:rsidRPr="00EA5FA9" w:rsidRDefault="00931476" w:rsidP="00136126">
      <w:pPr>
        <w:pStyle w:val="Brdtext"/>
      </w:pPr>
      <w:r>
        <w:rPr>
          <w:b/>
        </w:rPr>
        <w:t>12 §</w:t>
      </w:r>
      <w:r w:rsidRPr="00640C08">
        <w:t>    </w:t>
      </w:r>
      <w:r w:rsidRPr="00EA5FA9">
        <w:t xml:space="preserve">Den som ska ansvara för eller utföra uppgifter i </w:t>
      </w:r>
      <w:r>
        <w:t>funktionen för internrevision</w:t>
      </w:r>
      <w:r w:rsidRPr="00EA5FA9">
        <w:t xml:space="preserve"> </w:t>
      </w:r>
      <w:r>
        <w:t xml:space="preserve">i ett tjänstepensionsföretag </w:t>
      </w:r>
      <w:r w:rsidRPr="00EA5FA9">
        <w:t xml:space="preserve">ska ha de </w:t>
      </w:r>
      <w:bookmarkStart w:id="8025" w:name="_Hlk516763855"/>
      <w:r w:rsidRPr="00EA5FA9">
        <w:t>kunskaper och erfarenheter av funktionens uppgifter som är tillräckliga med hänsyn till arten, omfattningen och komplexiteten av företagets verksamhet.</w:t>
      </w:r>
      <w:bookmarkEnd w:id="8025"/>
    </w:p>
    <w:p w14:paraId="6FA4472E" w14:textId="77777777" w:rsidR="00136126" w:rsidRDefault="00931476" w:rsidP="00136126">
      <w:pPr>
        <w:pStyle w:val="Rubrik4utannumrering"/>
      </w:pPr>
      <w:r>
        <w:t>Aktuariefunktion</w:t>
      </w:r>
    </w:p>
    <w:p w14:paraId="0C4BB40A" w14:textId="77777777" w:rsidR="00136126" w:rsidRDefault="00931476" w:rsidP="00136126">
      <w:pPr>
        <w:pStyle w:val="Brdtext"/>
      </w:pPr>
      <w:r>
        <w:rPr>
          <w:b/>
        </w:rPr>
        <w:t>13 §</w:t>
      </w:r>
      <w:r w:rsidRPr="00640C08">
        <w:t>    </w:t>
      </w:r>
      <w:r>
        <w:t>Aktuariefunktionen i ett tjänstepensionsföretag ska</w:t>
      </w:r>
    </w:p>
    <w:p w14:paraId="4F468EB7" w14:textId="77777777" w:rsidR="00136126" w:rsidRDefault="00931476" w:rsidP="00136126">
      <w:pPr>
        <w:pStyle w:val="Brdtextmedindrag"/>
      </w:pPr>
      <w:r>
        <w:t>1. </w:t>
      </w:r>
      <w:bookmarkStart w:id="8026" w:name="_Hlk516764229"/>
      <w:r>
        <w:t>samordna och svara för kvaliteten i de försäkringstekniska beräkningarna och utredningarna,</w:t>
      </w:r>
    </w:p>
    <w:p w14:paraId="60DDED54" w14:textId="77777777" w:rsidR="00136126" w:rsidRDefault="00931476" w:rsidP="00136126">
      <w:pPr>
        <w:pStyle w:val="Brdtextmedindrag"/>
      </w:pPr>
      <w:r>
        <w:lastRenderedPageBreak/>
        <w:t>2. bistå styrelsen och den verkställande direktören och på eget initiativ rapportera till dem i frågor som rör metoder, beräkningar och bedömningar av</w:t>
      </w:r>
    </w:p>
    <w:p w14:paraId="3CE68A1B" w14:textId="77777777" w:rsidR="00136126" w:rsidRDefault="00931476" w:rsidP="00136126">
      <w:pPr>
        <w:pStyle w:val="Brdtextmedindrag"/>
      </w:pPr>
      <w:r>
        <w:t>a) de försäkringstekniska avsättningarna,</w:t>
      </w:r>
    </w:p>
    <w:p w14:paraId="734CF86F" w14:textId="77777777" w:rsidR="00136126" w:rsidRDefault="00931476" w:rsidP="00136126">
      <w:pPr>
        <w:pStyle w:val="Brdtextmedindrag"/>
      </w:pPr>
      <w:r>
        <w:t>b) värderingen av försäkringsriskerna, och</w:t>
      </w:r>
    </w:p>
    <w:p w14:paraId="6AE3B73A" w14:textId="77777777" w:rsidR="00136126" w:rsidRDefault="00931476" w:rsidP="00136126">
      <w:pPr>
        <w:pStyle w:val="Brdtextmedindrag"/>
      </w:pPr>
      <w:r>
        <w:t>c) återförsäkringsskydd och andra riskreduceringstekniker, och</w:t>
      </w:r>
    </w:p>
    <w:p w14:paraId="3CF9247B" w14:textId="77777777" w:rsidR="00136126" w:rsidRDefault="00931476" w:rsidP="00136126">
      <w:pPr>
        <w:pStyle w:val="Brdtextmedindrag"/>
      </w:pPr>
      <w:r>
        <w:t>3. bidra till företagets riskhanteringssystem</w:t>
      </w:r>
      <w:bookmarkEnd w:id="8026"/>
      <w:r>
        <w:t>.</w:t>
      </w:r>
    </w:p>
    <w:p w14:paraId="3CF958A0" w14:textId="77777777" w:rsidR="00136126" w:rsidRDefault="00931476" w:rsidP="00136126">
      <w:pPr>
        <w:pStyle w:val="Brdtextmedindrag"/>
      </w:pPr>
      <w:r>
        <w:t>Den som ska ansvara för eller utföra uppgifter i aktuariefunktionen ska ha de kunskaper och erfarenheter av funktionens uppgifter som är tillräckliga med hänsyn till arten, omfattningen och komplexiteten av riskerna i företagets verksamhet.</w:t>
      </w:r>
    </w:p>
    <w:p w14:paraId="44C9D914" w14:textId="77777777" w:rsidR="00136126" w:rsidRDefault="00931476" w:rsidP="00136126">
      <w:pPr>
        <w:pStyle w:val="Brdtextmedindrag"/>
      </w:pPr>
      <w:r>
        <w:t xml:space="preserve">Tjänstepensionsföretaget ska utse minst en </w:t>
      </w:r>
      <w:r w:rsidRPr="00190295">
        <w:t xml:space="preserve">oberoende </w:t>
      </w:r>
      <w:r>
        <w:t>person som ansvarar för aktuariefunktionen.</w:t>
      </w:r>
    </w:p>
    <w:p w14:paraId="0E999DC6" w14:textId="77777777" w:rsidR="00136126" w:rsidRDefault="00931476" w:rsidP="00136126">
      <w:pPr>
        <w:pStyle w:val="Rubrik4utannumrering"/>
      </w:pPr>
      <w:r>
        <w:t>Uppdragsavtal</w:t>
      </w:r>
    </w:p>
    <w:p w14:paraId="36466FAD" w14:textId="77777777" w:rsidR="00136126" w:rsidRPr="00E4178F" w:rsidRDefault="00931476" w:rsidP="00136126">
      <w:pPr>
        <w:pStyle w:val="Rubrik5utannumrering"/>
        <w:spacing w:before="0"/>
      </w:pPr>
      <w:r>
        <w:t>Begränsningar i möjligheten att ingå uppdragsavtal</w:t>
      </w:r>
    </w:p>
    <w:p w14:paraId="473702E9" w14:textId="77777777" w:rsidR="00136126" w:rsidRDefault="00931476" w:rsidP="00136126">
      <w:pPr>
        <w:pStyle w:val="Brdtext"/>
      </w:pPr>
      <w:r>
        <w:rPr>
          <w:b/>
        </w:rPr>
        <w:t>14 §</w:t>
      </w:r>
      <w:r w:rsidRPr="00640C08">
        <w:t>    </w:t>
      </w:r>
      <w:r>
        <w:t>Ett uppdragsavtal mellan ett tjänstepensionsföretag och en uppdragstagare får inte leda till att</w:t>
      </w:r>
    </w:p>
    <w:p w14:paraId="24776DED" w14:textId="77777777" w:rsidR="00136126" w:rsidRDefault="00931476" w:rsidP="00136126">
      <w:pPr>
        <w:pStyle w:val="Brdtextmedindrag"/>
      </w:pPr>
      <w:r>
        <w:t>1. kvaliteten i företagsstyrningssystemet försämras väsentligt,</w:t>
      </w:r>
    </w:p>
    <w:p w14:paraId="14C0E94D" w14:textId="77777777" w:rsidR="00136126" w:rsidRDefault="00931476" w:rsidP="00136126">
      <w:pPr>
        <w:pStyle w:val="Brdtextmedindrag"/>
      </w:pPr>
      <w:r>
        <w:t>2. den operativa risken i företaget ökar väsentligt,</w:t>
      </w:r>
    </w:p>
    <w:p w14:paraId="47C2FE66" w14:textId="77777777" w:rsidR="00136126" w:rsidRDefault="00931476" w:rsidP="00136126">
      <w:pPr>
        <w:pStyle w:val="Brdtextmedindrag"/>
      </w:pPr>
      <w:r>
        <w:t>3. Finansinspektionens möjlighet att utöva tillsyn över tjänstepensionsföretagets verksamhet försämras, eller</w:t>
      </w:r>
    </w:p>
    <w:p w14:paraId="1EA65737" w14:textId="77777777" w:rsidR="00136126" w:rsidRDefault="00931476" w:rsidP="00136126">
      <w:pPr>
        <w:pStyle w:val="Brdtextmedindrag"/>
      </w:pPr>
      <w:r>
        <w:t>4. </w:t>
      </w:r>
      <w:bookmarkStart w:id="8027" w:name="_Hlk516766288"/>
      <w:r>
        <w:t xml:space="preserve">försäkringstagarnas, de försäkrades och andra ersättningsberättigades </w:t>
      </w:r>
      <w:bookmarkEnd w:id="8027"/>
      <w:r>
        <w:t>möjlighet till tillfredsställande och fortlöpande service inte kan upprätthållas.</w:t>
      </w:r>
    </w:p>
    <w:p w14:paraId="6E6C8962" w14:textId="77777777" w:rsidR="00136126" w:rsidRDefault="00931476" w:rsidP="00136126">
      <w:pPr>
        <w:pStyle w:val="Brdtextmedindrag"/>
      </w:pPr>
      <w:r>
        <w:t>Tjänstepensionsföretaget ska välja uppdragstagare med omsorg och löpande följa upp den verksamhet som omfattas av uppdragsavtal för att säkerställa att verksamheten fungerar tillfredsställande.</w:t>
      </w:r>
    </w:p>
    <w:p w14:paraId="54DF5B7A" w14:textId="77777777" w:rsidR="00136126" w:rsidRDefault="00931476" w:rsidP="00136126">
      <w:pPr>
        <w:pStyle w:val="Brdtextmedindrag"/>
      </w:pPr>
      <w:r>
        <w:t>Ett uppdragsavtal ska vara skriftligt och tydligt ange parternas rättigheter och skyldigheter.</w:t>
      </w:r>
    </w:p>
    <w:p w14:paraId="17C5404C" w14:textId="77777777" w:rsidR="00136126" w:rsidRPr="003F0DE3" w:rsidRDefault="00931476" w:rsidP="00136126">
      <w:pPr>
        <w:pStyle w:val="Rubrik5utannumrering"/>
      </w:pPr>
      <w:r>
        <w:t>Anmälan av uppdragsavtal</w:t>
      </w:r>
    </w:p>
    <w:p w14:paraId="05406972" w14:textId="77777777" w:rsidR="00136126" w:rsidRDefault="00931476" w:rsidP="00136126">
      <w:pPr>
        <w:pStyle w:val="Brdtext"/>
      </w:pPr>
      <w:r>
        <w:rPr>
          <w:b/>
        </w:rPr>
        <w:t>15 §</w:t>
      </w:r>
      <w:r w:rsidRPr="00640C08">
        <w:t>    </w:t>
      </w:r>
      <w:r>
        <w:t>Ett tjänstepensionsföretag ska anmäla ett uppdragsavtal till Finansinspektionen. Om uppdragsavtalet avser centrala funktioner eller förvaltningen av tjänstepensionsföretaget ska anmälan ske innan avtalet börjar gälla. Ett tjänstepensionsföretag ska snarast möjligt anmäla till Finansinspektionen om det inträffar väsentliga förändringar som rör den verksamhet som omfattas av ett uppdragsavtal.</w:t>
      </w:r>
    </w:p>
    <w:p w14:paraId="1319F8FB" w14:textId="77777777" w:rsidR="00136126" w:rsidRDefault="00931476" w:rsidP="00136126">
      <w:pPr>
        <w:pStyle w:val="Rubrik4utannumrering"/>
      </w:pPr>
      <w:r>
        <w:t>Investeringsriktlinjer</w:t>
      </w:r>
    </w:p>
    <w:p w14:paraId="6671825C" w14:textId="77777777" w:rsidR="00136126" w:rsidRDefault="00931476" w:rsidP="00136126">
      <w:pPr>
        <w:pStyle w:val="Brdtext"/>
      </w:pPr>
      <w:r>
        <w:rPr>
          <w:b/>
        </w:rPr>
        <w:t>16 §</w:t>
      </w:r>
      <w:r w:rsidRPr="00640C08">
        <w:t>    </w:t>
      </w:r>
      <w:r>
        <w:t>Ett tjänstepensionsföretag ska upprätta, följa och offentliggöra investeringsriktlinjer. Sådana riktlinjer ska åtminstone innehålla uppgifter om</w:t>
      </w:r>
    </w:p>
    <w:p w14:paraId="2BA2E0B6" w14:textId="77777777" w:rsidR="00136126" w:rsidRDefault="00931476" w:rsidP="00136126">
      <w:pPr>
        <w:pStyle w:val="Brdtextmedindrag"/>
      </w:pPr>
      <w:r>
        <w:t>1. </w:t>
      </w:r>
      <w:r w:rsidRPr="00953A81">
        <w:t>metoder för att mäta investeringsrisker,</w:t>
      </w:r>
    </w:p>
    <w:p w14:paraId="22935F11" w14:textId="77777777" w:rsidR="00136126" w:rsidRDefault="00931476" w:rsidP="00136126">
      <w:pPr>
        <w:pStyle w:val="Brdtextmedindrag"/>
      </w:pPr>
      <w:r>
        <w:t>2. </w:t>
      </w:r>
      <w:r w:rsidRPr="00953A81">
        <w:t>införda processer för riskhantering och den strategiska allokeringen av tillgångar i förhållande till pensionsåtagandenas art och varaktighet</w:t>
      </w:r>
      <w:r>
        <w:t>,</w:t>
      </w:r>
      <w:r w:rsidRPr="00953A81">
        <w:t xml:space="preserve"> samt</w:t>
      </w:r>
    </w:p>
    <w:p w14:paraId="0AB2C474" w14:textId="77777777" w:rsidR="00136126" w:rsidRDefault="00931476" w:rsidP="00136126">
      <w:pPr>
        <w:pStyle w:val="Brdtextmedindrag"/>
      </w:pPr>
      <w:r>
        <w:t>3. </w:t>
      </w:r>
      <w:r w:rsidRPr="00953A81">
        <w:t>hur hänsyn tas i investeringspolicyn till miljöfaktorer, sociala faktorer och företagsstyrningsfaktorer</w:t>
      </w:r>
      <w:r>
        <w:t>.</w:t>
      </w:r>
    </w:p>
    <w:p w14:paraId="07274F3D" w14:textId="77777777" w:rsidR="00136126" w:rsidRPr="00953A81" w:rsidRDefault="00931476" w:rsidP="00136126">
      <w:pPr>
        <w:pStyle w:val="Brdtextmedindrag"/>
      </w:pPr>
      <w:r>
        <w:lastRenderedPageBreak/>
        <w:t>Riktlinjerna ska fastställas av styrelsen och ses över årligen. Om det sker en väsentlig förändring av investeringspolicyn ska riktlinjerna ses över snarast möjligt.</w:t>
      </w:r>
    </w:p>
    <w:p w14:paraId="0A179A60" w14:textId="77777777" w:rsidR="00136126" w:rsidRDefault="00931476" w:rsidP="00136126">
      <w:pPr>
        <w:pStyle w:val="Brdtextmedindrag"/>
      </w:pPr>
      <w:r>
        <w:t>Senast när riktlinjerna börjar användas, ska de ges in till Finansinspektionen. Tjänstepensionsföretag ska samtidigt lämna in en redogörelse för de konsekvenser som riktlinjerna får för tjänstepensionsföretaget samt för de försäkrade och andra ersättningsberättigade på grund av försäkringarna. Detta gäller även vid ändringar av riktlinjerna.</w:t>
      </w:r>
    </w:p>
    <w:p w14:paraId="468A05BA" w14:textId="77777777" w:rsidR="00136126" w:rsidRPr="00A912D3" w:rsidRDefault="00931476" w:rsidP="00136126">
      <w:pPr>
        <w:pStyle w:val="Rubrik4utannumrering"/>
      </w:pPr>
      <w:r>
        <w:t>System för ersättningar</w:t>
      </w:r>
    </w:p>
    <w:p w14:paraId="380A9AE5" w14:textId="77777777" w:rsidR="00136126" w:rsidRDefault="00931476" w:rsidP="00136126">
      <w:pPr>
        <w:pStyle w:val="Brdtextmedindrag"/>
        <w:ind w:firstLine="0"/>
      </w:pPr>
      <w:r>
        <w:rPr>
          <w:b/>
        </w:rPr>
        <w:t>17 §</w:t>
      </w:r>
      <w:r w:rsidRPr="00640C08">
        <w:t>    </w:t>
      </w:r>
      <w:r>
        <w:t>Ett tjänstepensionsföretag ska ha ett system för ersättningar till</w:t>
      </w:r>
    </w:p>
    <w:p w14:paraId="09E5135E" w14:textId="77777777" w:rsidR="00136126" w:rsidRDefault="00931476" w:rsidP="00136126">
      <w:pPr>
        <w:pStyle w:val="Brdtextmedindrag"/>
      </w:pPr>
      <w:bookmarkStart w:id="8028" w:name="_Hlk516768937"/>
      <w:r>
        <w:t>1. </w:t>
      </w:r>
      <w:r w:rsidRPr="00A735C8">
        <w:t>de som ingår i styrelsen för företaget eller är verkställande direktör i det, eller är ersättare för någon</w:t>
      </w:r>
      <w:r>
        <w:t xml:space="preserve"> av dem,</w:t>
      </w:r>
    </w:p>
    <w:p w14:paraId="3424BE43" w14:textId="77777777" w:rsidR="00136126" w:rsidRDefault="00931476" w:rsidP="00136126">
      <w:pPr>
        <w:pStyle w:val="Brdtextmedindrag"/>
      </w:pPr>
      <w:r>
        <w:t>2. de som ansvarar för eller utför arbete i centrala funktioner, samt</w:t>
      </w:r>
    </w:p>
    <w:p w14:paraId="00A3E444" w14:textId="77777777" w:rsidR="00136126" w:rsidRDefault="00931476" w:rsidP="00136126">
      <w:pPr>
        <w:pStyle w:val="Brdtextmedindrag"/>
      </w:pPr>
      <w:r>
        <w:t>3. andra som kan påverka riskerna i tjänstepensionsföretagets verksamhet</w:t>
      </w:r>
      <w:bookmarkEnd w:id="8028"/>
      <w:r>
        <w:t xml:space="preserve"> som skapar en sund och effektiv riskhantering.</w:t>
      </w:r>
    </w:p>
    <w:p w14:paraId="2A78A29A" w14:textId="77777777" w:rsidR="00136126" w:rsidRDefault="00931476" w:rsidP="00136126">
      <w:pPr>
        <w:pStyle w:val="Brdtextmedindrag"/>
      </w:pPr>
      <w:r>
        <w:t>Inom ramen för ersättningssystemet ska en ersättningspolicy upprättas och tillämpas. Ersättningspolicyn ska utvärderas och ses över årligen.</w:t>
      </w:r>
    </w:p>
    <w:p w14:paraId="7102B3A1" w14:textId="77777777" w:rsidR="00136126" w:rsidRDefault="00931476" w:rsidP="00136126">
      <w:pPr>
        <w:pStyle w:val="Rubrik4utannumrering"/>
      </w:pPr>
      <w:r>
        <w:t>Bemyndigande</w:t>
      </w:r>
    </w:p>
    <w:p w14:paraId="0FB209FC" w14:textId="77777777" w:rsidR="00136126" w:rsidRDefault="00931476" w:rsidP="00136126">
      <w:pPr>
        <w:pStyle w:val="Brdtext"/>
      </w:pPr>
      <w:r>
        <w:rPr>
          <w:b/>
        </w:rPr>
        <w:t>18 §</w:t>
      </w:r>
      <w:r w:rsidRPr="00640C08">
        <w:t>    </w:t>
      </w:r>
      <w:r>
        <w:t>Regeringen eller den myndighet som regeringen bestämmer får meddela föreskrifter om</w:t>
      </w:r>
    </w:p>
    <w:p w14:paraId="3C35C65D" w14:textId="77777777" w:rsidR="00136126" w:rsidRDefault="00931476" w:rsidP="00136126">
      <w:pPr>
        <w:pStyle w:val="Brdtextmedindrag"/>
      </w:pPr>
      <w:r>
        <w:t>1. utformningen av företagsstyrningssystemet enligt 2 §,</w:t>
      </w:r>
    </w:p>
    <w:p w14:paraId="7607B200" w14:textId="77777777" w:rsidR="00136126" w:rsidRDefault="00931476" w:rsidP="00136126">
      <w:pPr>
        <w:pStyle w:val="Brdtextmedindrag"/>
      </w:pPr>
      <w:r>
        <w:t>2. innehållet i styrdokumenten enligt 3 §,</w:t>
      </w:r>
    </w:p>
    <w:p w14:paraId="2044B080" w14:textId="77777777" w:rsidR="00136126" w:rsidRDefault="00931476" w:rsidP="00136126">
      <w:pPr>
        <w:pStyle w:val="Brdtextmedindrag"/>
      </w:pPr>
      <w:r>
        <w:t>3. de krav som ska gälla för de som är verksamma</w:t>
      </w:r>
      <w:r w:rsidRPr="00262A62">
        <w:t xml:space="preserve"> </w:t>
      </w:r>
      <w:r>
        <w:t>i ett tjänste</w:t>
      </w:r>
      <w:r>
        <w:softHyphen/>
        <w:t>pensionsföretag enligt 4 och 12 §§ samt 13 § andra stycket,</w:t>
      </w:r>
    </w:p>
    <w:p w14:paraId="0633D3C7" w14:textId="77777777" w:rsidR="00136126" w:rsidRDefault="00931476" w:rsidP="00136126">
      <w:pPr>
        <w:pStyle w:val="Brdtextmedindrag"/>
      </w:pPr>
      <w:r>
        <w:t xml:space="preserve">4. innehållet i systemet för </w:t>
      </w:r>
      <w:bookmarkStart w:id="8029" w:name="_Hlk512849667"/>
      <w:r>
        <w:t>riskhantering enligt 6 § samt omfattningen av riskerna i detta system,</w:t>
      </w:r>
      <w:bookmarkEnd w:id="8029"/>
    </w:p>
    <w:p w14:paraId="0D503264" w14:textId="77777777" w:rsidR="00136126" w:rsidRDefault="00931476" w:rsidP="00136126">
      <w:pPr>
        <w:pStyle w:val="Brdtextmedindrag"/>
      </w:pPr>
      <w:r>
        <w:t xml:space="preserve">5. kraven på de regelbundna utvärderingar som ska göras av tjänstepensionsföretag när det gäller företagets känslighet för de antaganden som ligger till grund för </w:t>
      </w:r>
      <w:bookmarkStart w:id="8030" w:name="_Hlk518378094"/>
      <w:r>
        <w:t>fastställandet av den ränta som används vid beräkningen av de försäkringstekniska avsättningarna</w:t>
      </w:r>
      <w:r w:rsidDel="00DB6838">
        <w:t xml:space="preserve"> </w:t>
      </w:r>
      <w:r>
        <w:t xml:space="preserve">enligt </w:t>
      </w:r>
      <w:bookmarkEnd w:id="8030"/>
      <w:r>
        <w:t>7 §,</w:t>
      </w:r>
    </w:p>
    <w:p w14:paraId="58A9E98A" w14:textId="77777777" w:rsidR="00136126" w:rsidRDefault="00931476" w:rsidP="00136126">
      <w:pPr>
        <w:pStyle w:val="Brdtextmedindrag"/>
      </w:pPr>
      <w:r>
        <w:t>6. hur en sådan egen bedömning som avses i 8 § ska genomföras,</w:t>
      </w:r>
    </w:p>
    <w:p w14:paraId="09712A5A" w14:textId="77777777" w:rsidR="00136126" w:rsidRDefault="00931476" w:rsidP="00136126">
      <w:pPr>
        <w:pStyle w:val="Brdtextmedindrag"/>
      </w:pPr>
      <w:r>
        <w:t>7. vad som ska ingå i risk- och solvensbedömningen enligt 9 § och rapporteringen av denna enligt 10 kap. 13 § försäkringsrörelselagen jämförd med 1 kap. 6 § denna lag,</w:t>
      </w:r>
    </w:p>
    <w:p w14:paraId="557282A7" w14:textId="77777777" w:rsidR="00136126" w:rsidRDefault="00931476" w:rsidP="00136126">
      <w:pPr>
        <w:pStyle w:val="Brdtextmedindrag"/>
      </w:pPr>
      <w:r>
        <w:t>8. funktionen för riskhanterings uppgifter enligt 10 §,</w:t>
      </w:r>
    </w:p>
    <w:p w14:paraId="250B3735" w14:textId="77777777" w:rsidR="00136126" w:rsidRDefault="00931476" w:rsidP="00136126">
      <w:pPr>
        <w:pStyle w:val="Brdtextmedindrag"/>
      </w:pPr>
      <w:r>
        <w:t>9. funktionen för regelefterlevnads uppgifter enligt 11 §,</w:t>
      </w:r>
    </w:p>
    <w:p w14:paraId="3A51AD5E" w14:textId="77777777" w:rsidR="00136126" w:rsidRDefault="00931476" w:rsidP="00136126">
      <w:pPr>
        <w:pStyle w:val="Brdtextmedindrag"/>
      </w:pPr>
      <w:r>
        <w:t>10. aktuariefunktionens uppgifter enligt 13 §,</w:t>
      </w:r>
    </w:p>
    <w:p w14:paraId="6A74C311" w14:textId="77777777" w:rsidR="00136126" w:rsidRDefault="00931476" w:rsidP="00136126">
      <w:pPr>
        <w:pStyle w:val="Brdtextmedindrag"/>
      </w:pPr>
      <w:r>
        <w:t>11. vad ett tjänstepensionsföretag ska beakta när ett uppdragsavtal enligt 14 § ingås och innehållet i ett sådant avtal,</w:t>
      </w:r>
    </w:p>
    <w:p w14:paraId="1C6C4DCD" w14:textId="77777777" w:rsidR="00136126" w:rsidRDefault="00931476" w:rsidP="00136126">
      <w:pPr>
        <w:pStyle w:val="Brdtextmedindrag"/>
      </w:pPr>
      <w:r>
        <w:t xml:space="preserve">12.  vad investeringsriktlinjerna och </w:t>
      </w:r>
      <w:bookmarkStart w:id="8031" w:name="_Hlk518377579"/>
      <w:r>
        <w:t>redogörelsen för konsekvenserna enligt 16 § ska innehålla</w:t>
      </w:r>
      <w:bookmarkEnd w:id="8031"/>
      <w:r>
        <w:t>,</w:t>
      </w:r>
    </w:p>
    <w:p w14:paraId="01F17729" w14:textId="77777777" w:rsidR="00136126" w:rsidRDefault="00931476" w:rsidP="00136126">
      <w:pPr>
        <w:pStyle w:val="Brdtextmedindrag"/>
      </w:pPr>
      <w:r>
        <w:t>13</w:t>
      </w:r>
      <w:r w:rsidRPr="0046666B">
        <w:t>.</w:t>
      </w:r>
      <w:r>
        <w:t xml:space="preserve"> innehållet i den ersättningspolicy som ska upprättas enligt 17 § </w:t>
      </w:r>
      <w:bookmarkStart w:id="8032" w:name="_Hlk511737550"/>
      <w:r>
        <w:t>och hur information om ersättningspolicyn ska offentliggöras</w:t>
      </w:r>
      <w:bookmarkEnd w:id="8032"/>
      <w:r>
        <w:t>,</w:t>
      </w:r>
    </w:p>
    <w:p w14:paraId="27751086" w14:textId="77777777" w:rsidR="00136126" w:rsidRDefault="00931476" w:rsidP="00136126">
      <w:pPr>
        <w:pStyle w:val="Brdtextmedindrag"/>
      </w:pPr>
      <w:r>
        <w:t>14. funktionen för internrevisions uppgifter enligt 10 kap. 17 § försäkringsrörelselagen jämförd med 1 kap. 5 § denna lag,</w:t>
      </w:r>
    </w:p>
    <w:p w14:paraId="5107BA19" w14:textId="77777777" w:rsidR="00136126" w:rsidRDefault="00931476" w:rsidP="00136126">
      <w:pPr>
        <w:pStyle w:val="Brdtextmedindrag"/>
      </w:pPr>
      <w:r>
        <w:lastRenderedPageBreak/>
        <w:t>15. innehållet i försäkringstekniska riktlinjer och beräkningsunderlag som avses i 10 kap. 23 § försäkringsrörelselagen jämförd med 1 kap. 5 § denna lag, och</w:t>
      </w:r>
    </w:p>
    <w:p w14:paraId="307B449F" w14:textId="77777777" w:rsidR="00136126" w:rsidRDefault="00931476" w:rsidP="00136126">
      <w:pPr>
        <w:pStyle w:val="Brdtextmedindrag"/>
      </w:pPr>
      <w:r>
        <w:t>16. vilka uppgifter som riktlinjer för hantering av intressekonflikter enligt 10 kap. 24 § försäkringsrörelselagen ska omfatta jämförd med 1 kap. 5 § denna lag.</w:t>
      </w:r>
    </w:p>
    <w:p w14:paraId="0404650D" w14:textId="77777777" w:rsidR="00136126" w:rsidRDefault="00931476" w:rsidP="00136126">
      <w:pPr>
        <w:pStyle w:val="Rubrik3utannumrering"/>
      </w:pPr>
      <w:r>
        <w:t>10 kap.</w:t>
      </w:r>
      <w:r w:rsidRPr="00EC3AD6">
        <w:t xml:space="preserve"> </w:t>
      </w:r>
      <w:r>
        <w:t>A</w:t>
      </w:r>
      <w:r w:rsidRPr="002A0E54">
        <w:t>ssociationsrättsliga bestämmelser för tjänstepensionsföretag</w:t>
      </w:r>
      <w:r w:rsidRPr="002A0E54" w:rsidDel="00D66999">
        <w:t xml:space="preserve"> </w:t>
      </w:r>
    </w:p>
    <w:p w14:paraId="37A55CAB" w14:textId="77777777" w:rsidR="00136126" w:rsidRDefault="00931476" w:rsidP="00136126">
      <w:pPr>
        <w:pStyle w:val="Rubrik4utannumrering"/>
        <w:spacing w:before="0"/>
      </w:pPr>
      <w:r>
        <w:t>Bestämmelser i försäkringsrörelselagen som inte ska gälla</w:t>
      </w:r>
    </w:p>
    <w:p w14:paraId="5DE0E7C2" w14:textId="77777777" w:rsidR="00136126" w:rsidRPr="00A7686D" w:rsidRDefault="00931476" w:rsidP="00136126">
      <w:pPr>
        <w:pStyle w:val="Brdtext"/>
      </w:pPr>
      <w:r>
        <w:rPr>
          <w:b/>
        </w:rPr>
        <w:t>1</w:t>
      </w:r>
      <w:r w:rsidRPr="00DB04CB">
        <w:t> </w:t>
      </w:r>
      <w:r>
        <w:rPr>
          <w:b/>
        </w:rPr>
        <w:t>§</w:t>
      </w:r>
      <w:r w:rsidRPr="00DB04CB">
        <w:t>    </w:t>
      </w:r>
      <w:r>
        <w:t>Bestämmelserna i 11 kap. 2, 7 b, 13 a–13 c, 32, 33, 45 och 50 §§, 12 kap. 2, 5, 10, 11, 25 a, 41, 43 a–43 e, 74, 81, 82 och 88 §</w:t>
      </w:r>
      <w:r w:rsidRPr="00E6179F">
        <w:t>§</w:t>
      </w:r>
      <w:r w:rsidRPr="00410381">
        <w:t xml:space="preserve"> och 13</w:t>
      </w:r>
      <w:r>
        <w:t> kap.</w:t>
      </w:r>
      <w:r w:rsidRPr="00410381">
        <w:t xml:space="preserve"> </w:t>
      </w:r>
      <w:r w:rsidRPr="00E6179F">
        <w:t>5,</w:t>
      </w:r>
      <w:r>
        <w:t xml:space="preserve"> 9 a, 18 a–18 e, 27, 32, 33 och 39 §§ försäkringsrörelselagen (2010:2043) gäller inte för tjänstepensionsföretag.</w:t>
      </w:r>
    </w:p>
    <w:p w14:paraId="1827DCF0" w14:textId="77777777" w:rsidR="00136126" w:rsidRDefault="00931476" w:rsidP="00136126">
      <w:pPr>
        <w:pStyle w:val="Rubrik4utannumrering"/>
      </w:pPr>
      <w:r>
        <w:t>Tjänstepensionsaktiebolag</w:t>
      </w:r>
    </w:p>
    <w:p w14:paraId="4C53A666" w14:textId="77777777" w:rsidR="00136126" w:rsidRDefault="00931476" w:rsidP="00136126">
      <w:pPr>
        <w:pStyle w:val="Rubrik5utannumrering"/>
        <w:spacing w:before="0"/>
      </w:pPr>
      <w:r>
        <w:t>Hinder mot bildande</w:t>
      </w:r>
    </w:p>
    <w:p w14:paraId="40236E46" w14:textId="77777777" w:rsidR="00136126" w:rsidRDefault="00931476" w:rsidP="00136126">
      <w:pPr>
        <w:pStyle w:val="Brdtext"/>
      </w:pPr>
      <w:r>
        <w:rPr>
          <w:b/>
        </w:rPr>
        <w:t>2</w:t>
      </w:r>
      <w:r>
        <w:t> </w:t>
      </w:r>
      <w:r w:rsidRPr="007947BE">
        <w:rPr>
          <w:b/>
        </w:rPr>
        <w:t>§</w:t>
      </w:r>
      <w:r w:rsidRPr="00410381">
        <w:t>    </w:t>
      </w:r>
      <w:r>
        <w:t>Om teckning av aktier innebär att någon som inte har prövats enligt 2 kap. 4 § första stycket 3 kommer att ha ett kvalificerat innehav i tjänstepensionsaktiebolaget, får bolaget inte bildas utan att en sådan prövning görs. Om personen vid den prövningen inte anses lämplig, får bolaget inte bildas.</w:t>
      </w:r>
    </w:p>
    <w:p w14:paraId="2A4A3764" w14:textId="77777777" w:rsidR="00136126" w:rsidRDefault="00931476" w:rsidP="00136126">
      <w:pPr>
        <w:pStyle w:val="Rubrik5utannumrering"/>
      </w:pPr>
      <w:r>
        <w:t>Revisionsutskott</w:t>
      </w:r>
    </w:p>
    <w:p w14:paraId="7C3BC780" w14:textId="77777777" w:rsidR="00136126" w:rsidRPr="00E92734" w:rsidRDefault="00931476" w:rsidP="00136126">
      <w:pPr>
        <w:pStyle w:val="Brdtext"/>
      </w:pPr>
      <w:r>
        <w:rPr>
          <w:b/>
        </w:rPr>
        <w:t>3</w:t>
      </w:r>
      <w:r>
        <w:t> </w:t>
      </w:r>
      <w:r w:rsidRPr="0058273C">
        <w:rPr>
          <w:b/>
        </w:rPr>
        <w:t>§</w:t>
      </w:r>
      <w:r w:rsidRPr="0058273C">
        <w:t>    </w:t>
      </w:r>
      <w:r>
        <w:t>I fråga om revisionsutskott ska ett tjänstepensionsaktiebolag anses som ett sådant aktiebolag som avses i 8 kap. 49 a § aktiebolagslagen (2005:551).</w:t>
      </w:r>
    </w:p>
    <w:p w14:paraId="1C6160FA" w14:textId="77777777" w:rsidR="00136126" w:rsidRDefault="00931476" w:rsidP="00136126">
      <w:pPr>
        <w:pStyle w:val="Rubrik5utannumrering"/>
      </w:pPr>
      <w:r>
        <w:t xml:space="preserve">Revisorns uppdragstid </w:t>
      </w:r>
    </w:p>
    <w:p w14:paraId="5ED22AD0" w14:textId="77777777" w:rsidR="00136126" w:rsidRDefault="00931476" w:rsidP="00136126">
      <w:pPr>
        <w:pStyle w:val="Brdtext"/>
      </w:pPr>
      <w:r>
        <w:rPr>
          <w:b/>
        </w:rPr>
        <w:t>4</w:t>
      </w:r>
      <w:r w:rsidRPr="00DB04CB">
        <w:t> </w:t>
      </w:r>
      <w:r>
        <w:rPr>
          <w:b/>
        </w:rPr>
        <w:t>§</w:t>
      </w:r>
      <w:r w:rsidRPr="0058273C">
        <w:t>    </w:t>
      </w:r>
      <w:r>
        <w:t>I fråga om uppdragstid för revisorn ska ett tjänstepensionsaktiebolag anses som ett sådant aktiebolag som avses i 9 kap. 21 a § aktiebolagslagen (2005:551). Möjligheten enligt den paragrafen att förlänga revisionsuppdraget till högst tjugo eller tjugofyra år gäller dock inte uppdrag i ett tjänstepensionsaktiebolag</w:t>
      </w:r>
    </w:p>
    <w:p w14:paraId="3FC15F27" w14:textId="77777777" w:rsidR="00136126" w:rsidRDefault="00931476" w:rsidP="00136126">
      <w:pPr>
        <w:pStyle w:val="Rubrik5utannumrering"/>
      </w:pPr>
      <w:r>
        <w:t>Domstols entledigande av revisorn</w:t>
      </w:r>
    </w:p>
    <w:p w14:paraId="786C4317" w14:textId="77777777" w:rsidR="00136126" w:rsidRDefault="00931476" w:rsidP="00136126">
      <w:pPr>
        <w:pStyle w:val="Brdtext"/>
      </w:pPr>
      <w:r>
        <w:rPr>
          <w:b/>
        </w:rPr>
        <w:t>5</w:t>
      </w:r>
      <w:r w:rsidRPr="0058273C">
        <w:t> </w:t>
      </w:r>
      <w:r>
        <w:rPr>
          <w:b/>
        </w:rPr>
        <w:t>§</w:t>
      </w:r>
      <w:r w:rsidRPr="0058273C">
        <w:t>    </w:t>
      </w:r>
      <w:r>
        <w:t>I fråga om domstols entledigande av revisorn ska ett tjänstepensionsaktiebolag anses som ett sådant aktiebolag som avses i 9 kap. 22 a § aktiebolagslagen (2005:551).</w:t>
      </w:r>
    </w:p>
    <w:p w14:paraId="6C56C715" w14:textId="77777777" w:rsidR="00136126" w:rsidRDefault="00931476" w:rsidP="00136126">
      <w:pPr>
        <w:pStyle w:val="Rubrik5utannumrering"/>
      </w:pPr>
      <w:r>
        <w:t xml:space="preserve">EU:s revisorsförordning </w:t>
      </w:r>
    </w:p>
    <w:p w14:paraId="5820690A" w14:textId="77777777" w:rsidR="00136126" w:rsidRDefault="00931476" w:rsidP="00136126">
      <w:pPr>
        <w:pStyle w:val="Brdtext"/>
      </w:pPr>
      <w:r>
        <w:rPr>
          <w:b/>
        </w:rPr>
        <w:t>6</w:t>
      </w:r>
      <w:r>
        <w:t> </w:t>
      </w:r>
      <w:r w:rsidRPr="0058273C">
        <w:rPr>
          <w:b/>
        </w:rPr>
        <w:t>§</w:t>
      </w:r>
      <w:r w:rsidRPr="0058273C">
        <w:t>    </w:t>
      </w:r>
      <w:r>
        <w:t xml:space="preserve">Bestämmelser om revision av tjänstepensionsaktiebolag vars överlåtbara värdepapper är upptagna till handel på en reglerad marknad finns även i Europaparlamentets och rådets förordning (EU) nr 537/2014 av den 16 april 2014 om särskilda krav avseende lagstadgad revision av företag av allmänt intresse och om upphävande av kommissionens beslut 2005/909/EG. </w:t>
      </w:r>
    </w:p>
    <w:p w14:paraId="6E6A7A93" w14:textId="77777777" w:rsidR="00136126" w:rsidRDefault="00931476" w:rsidP="00136126">
      <w:pPr>
        <w:pStyle w:val="Rubrik5utannumrering"/>
      </w:pPr>
      <w:r>
        <w:lastRenderedPageBreak/>
        <w:t xml:space="preserve">Tillämpliga bestämmelser vid fusion </w:t>
      </w:r>
    </w:p>
    <w:p w14:paraId="05ED405C" w14:textId="77777777" w:rsidR="00136126" w:rsidRPr="00E92734" w:rsidRDefault="00931476" w:rsidP="00136126">
      <w:pPr>
        <w:pStyle w:val="Brdtext"/>
      </w:pPr>
      <w:r>
        <w:rPr>
          <w:b/>
        </w:rPr>
        <w:t>7</w:t>
      </w:r>
      <w:r w:rsidRPr="0058273C">
        <w:t> </w:t>
      </w:r>
      <w:r>
        <w:rPr>
          <w:b/>
        </w:rPr>
        <w:t>§</w:t>
      </w:r>
      <w:r w:rsidRPr="0058273C">
        <w:t>    </w:t>
      </w:r>
      <w:r>
        <w:t>Vid fusion med ett tjänstepensionsaktiebolag gäller inte 23 kap. 19–21, 22–24 och 45 §§ aktiebolagslagen (2005:551). I stället gäller 8 §</w:t>
      </w:r>
      <w:r w:rsidRPr="00762B32">
        <w:t xml:space="preserve"> detta kapitel och 11</w:t>
      </w:r>
      <w:r>
        <w:t> kap.</w:t>
      </w:r>
      <w:r w:rsidRPr="00762B32">
        <w:t xml:space="preserve"> 34 och 35</w:t>
      </w:r>
      <w:r>
        <w:t> §</w:t>
      </w:r>
      <w:r w:rsidRPr="00762B32">
        <w:t>§</w:t>
      </w:r>
      <w:r>
        <w:t xml:space="preserve"> försäkringsrörelselagen (2010:2043). I 11 kap. 37 § försäkringsrörelselagen finns bestämmelser om fusion genom absorption av helägt dotterbolag.</w:t>
      </w:r>
    </w:p>
    <w:p w14:paraId="79CAACB6" w14:textId="77777777" w:rsidR="00136126" w:rsidRDefault="00931476" w:rsidP="00136126">
      <w:pPr>
        <w:pStyle w:val="Rubrik5utannumrering"/>
      </w:pPr>
      <w:r>
        <w:t>Ansökan om tillstånd att verkställa fusionsplanen</w:t>
      </w:r>
    </w:p>
    <w:p w14:paraId="6F50B129" w14:textId="77777777" w:rsidR="00136126" w:rsidRDefault="00931476" w:rsidP="00136126">
      <w:pPr>
        <w:pStyle w:val="Brdtextmedindrag"/>
        <w:ind w:firstLine="0"/>
      </w:pPr>
      <w:r>
        <w:rPr>
          <w:b/>
        </w:rPr>
        <w:t>8</w:t>
      </w:r>
      <w:r>
        <w:t> </w:t>
      </w:r>
      <w:r w:rsidRPr="0058273C">
        <w:rPr>
          <w:b/>
        </w:rPr>
        <w:t>§</w:t>
      </w:r>
      <w:r w:rsidRPr="00B40C4F">
        <w:t>    </w:t>
      </w:r>
      <w:r>
        <w:t>När fusionsplanen gäller i samtliga bolag, ska såväl överlåtande som övertagande bolag ansöka om tillstånd att verkställa planen. Vid en gränsöverskridande fusion ska ansökan göras av det eller de svenska bolag som deltar i fusionen. Ansökan ska göras hos Finansinspektionen.</w:t>
      </w:r>
    </w:p>
    <w:p w14:paraId="05A9533B" w14:textId="77777777" w:rsidR="00136126" w:rsidRDefault="00931476" w:rsidP="00136126">
      <w:pPr>
        <w:pStyle w:val="Brdtextmedindrag"/>
      </w:pPr>
      <w:r>
        <w:t>Vid fusion genom kombination krävs att bolagen uppfyller förutsättningarna i 2 kap. 4 och 5 §§ och att prövning av godkännande av bolagsordningen enligt 2 kap. 9 § har gjorts för det övertagande bolaget. Vid gränsöverskridande fusion gäller detta bara om det övertagande bolaget ska ha sin hemvist i Sverige.</w:t>
      </w:r>
    </w:p>
    <w:p w14:paraId="4BEAB01C" w14:textId="77777777" w:rsidR="00136126" w:rsidRDefault="00931476" w:rsidP="00136126">
      <w:pPr>
        <w:pStyle w:val="Brdtextmedindrag"/>
      </w:pPr>
      <w:r>
        <w:t>Ansökan enligt första stycket ska ges in inom en månad efter det att fusionsplanen gäller i samtliga bolag och, om fusionsplanen har registrerats enligt 23 kap. 14 § första stycket aktiebolagslagen (2005:551), senast två år efter det att fusionsplanen ha kungjorts enligt 27 kap. 3 § aktiebolagslagen.</w:t>
      </w:r>
    </w:p>
    <w:p w14:paraId="05730C6D" w14:textId="77777777" w:rsidR="00136126" w:rsidRDefault="00931476" w:rsidP="00136126">
      <w:pPr>
        <w:pStyle w:val="Brdtextmedindrag"/>
      </w:pPr>
      <w:r>
        <w:t>Finansinspektionen ska underrätta Bolagsverket och Skatteverket om ansökningar enligt första stycket. Finansinspektionen ska vidare underrätta Bolagsverket om beslut som har fått laga kraft och som har meddelats med anledning av sådana ansökningar.</w:t>
      </w:r>
    </w:p>
    <w:p w14:paraId="29B05471" w14:textId="77777777" w:rsidR="00136126" w:rsidRDefault="00931476" w:rsidP="00136126">
      <w:pPr>
        <w:pStyle w:val="Rubrik5utannumrering"/>
      </w:pPr>
      <w:r>
        <w:t xml:space="preserve">Tvångslikvidation </w:t>
      </w:r>
    </w:p>
    <w:p w14:paraId="6CA43848" w14:textId="77777777" w:rsidR="00136126" w:rsidRDefault="00931476" w:rsidP="00136126">
      <w:pPr>
        <w:pStyle w:val="Brdtext"/>
      </w:pPr>
      <w:r>
        <w:rPr>
          <w:b/>
        </w:rPr>
        <w:t>9</w:t>
      </w:r>
      <w:r>
        <w:t> </w:t>
      </w:r>
      <w:r w:rsidRPr="0058273C">
        <w:rPr>
          <w:b/>
        </w:rPr>
        <w:t>§</w:t>
      </w:r>
      <w:r w:rsidRPr="00B40C4F">
        <w:t>    </w:t>
      </w:r>
      <w:r w:rsidRPr="00F46047">
        <w:t>Utöver det som föreskrivs i 25</w:t>
      </w:r>
      <w:r>
        <w:t> kap.</w:t>
      </w:r>
      <w:r w:rsidRPr="00F46047">
        <w:t xml:space="preserve"> 11</w:t>
      </w:r>
      <w:r>
        <w:t> §</w:t>
      </w:r>
      <w:r w:rsidRPr="00F46047">
        <w:t xml:space="preserve"> aktiebolagslagen (2005:551) om i vilka fall allmän domstol eller Bolagsverket ska besluta att ett bolag ska gå i likvidation gäller för </w:t>
      </w:r>
      <w:r>
        <w:t>tjänstepensions</w:t>
      </w:r>
      <w:r w:rsidRPr="00F46047">
        <w:t xml:space="preserve">aktiebolag att Bolagsverket ska besluta att bolaget ska gå i likvidation om </w:t>
      </w:r>
    </w:p>
    <w:p w14:paraId="73101C10" w14:textId="77777777" w:rsidR="00136126" w:rsidRDefault="00931476" w:rsidP="00136126">
      <w:pPr>
        <w:pStyle w:val="Brdtextmedindrag"/>
      </w:pPr>
      <w:r w:rsidRPr="00F46047">
        <w:t>1.</w:t>
      </w:r>
      <w:r>
        <w:t> </w:t>
      </w:r>
      <w:r w:rsidRPr="00F46047">
        <w:t xml:space="preserve">ett tillstånd att driva </w:t>
      </w:r>
      <w:r>
        <w:t>verksamhet avseende tjänstepensionsförsäkring</w:t>
      </w:r>
      <w:r w:rsidRPr="00F46047">
        <w:t xml:space="preserve"> för </w:t>
      </w:r>
      <w:r>
        <w:t>en</w:t>
      </w:r>
      <w:r w:rsidRPr="00F46047">
        <w:t xml:space="preserve"> bestämd tid har gått ut utan att något nytt tillstånd har beviljats, eller </w:t>
      </w:r>
    </w:p>
    <w:p w14:paraId="4C118008" w14:textId="77777777" w:rsidR="00136126" w:rsidRDefault="00931476" w:rsidP="00136126">
      <w:pPr>
        <w:pStyle w:val="Brdtextmedindrag"/>
      </w:pPr>
      <w:r w:rsidRPr="00F46047">
        <w:t>2.</w:t>
      </w:r>
      <w:r>
        <w:t> </w:t>
      </w:r>
      <w:r w:rsidRPr="00F46047">
        <w:t xml:space="preserve">tillståndet att driva </w:t>
      </w:r>
      <w:r>
        <w:t>verksamhet avseende tjänstepensionsverksamhet</w:t>
      </w:r>
      <w:r w:rsidRPr="00F46047">
        <w:t xml:space="preserve"> </w:t>
      </w:r>
      <w:r>
        <w:t xml:space="preserve">enligt denna lag </w:t>
      </w:r>
      <w:r w:rsidRPr="00F46047">
        <w:t>har återkallats utan att bolaget i stället har fått ett tillstånd att driva någon annan tillståndspliktig finansiell rörelse</w:t>
      </w:r>
      <w:r>
        <w:t xml:space="preserve"> </w:t>
      </w:r>
      <w:r w:rsidRPr="00762B32">
        <w:t>eller ett tillstånd att driva försäkringsrörelse enligt försäkringsrörelselagen (2010:2043)</w:t>
      </w:r>
      <w:r w:rsidRPr="00F46047">
        <w:t xml:space="preserve">. </w:t>
      </w:r>
    </w:p>
    <w:p w14:paraId="5669943D" w14:textId="77777777" w:rsidR="00136126" w:rsidRDefault="00931476" w:rsidP="00136126">
      <w:pPr>
        <w:pStyle w:val="Brdtextmedindrag"/>
      </w:pPr>
      <w:r w:rsidRPr="00F46047">
        <w:t>Beslutet enligt första stycket</w:t>
      </w:r>
      <w:r>
        <w:t> </w:t>
      </w:r>
      <w:r w:rsidRPr="00F46047">
        <w:t xml:space="preserve">2 ska fattas så snart det är praktiskt möjligt, dock senast dagen efter det att ansökan eller anmälan om likvidation kom in till Bolagsverket. Beslutet om likvidation gäller omedelbart. </w:t>
      </w:r>
    </w:p>
    <w:p w14:paraId="2B68C021" w14:textId="77777777" w:rsidR="00136126" w:rsidRDefault="00931476" w:rsidP="00136126">
      <w:pPr>
        <w:pStyle w:val="Brdtextmedindrag"/>
      </w:pPr>
      <w:r w:rsidRPr="00F46047">
        <w:t xml:space="preserve">I ärenden om likvidation av </w:t>
      </w:r>
      <w:r>
        <w:t>tjänstepensions</w:t>
      </w:r>
      <w:r w:rsidRPr="00F46047">
        <w:t xml:space="preserve">aktiebolag vars tillstånd att driva </w:t>
      </w:r>
      <w:r>
        <w:t>verksamhet avseende tjänstepensionsförsäkring</w:t>
      </w:r>
      <w:r w:rsidRPr="00F46047">
        <w:t xml:space="preserve"> har återkallats utan att bolaget i stället har fått ett tillstånd att driva någon annan tillståndspliktig finansiell rörelse, ska 25</w:t>
      </w:r>
      <w:r>
        <w:t> kap.</w:t>
      </w:r>
      <w:r w:rsidRPr="00F46047">
        <w:t xml:space="preserve"> 24</w:t>
      </w:r>
      <w:r>
        <w:t> §</w:t>
      </w:r>
      <w:r w:rsidRPr="00F46047">
        <w:t xml:space="preserve"> aktiebolagslagen inte tillämpas. </w:t>
      </w:r>
    </w:p>
    <w:p w14:paraId="6C9F6EE7" w14:textId="77777777" w:rsidR="00136126" w:rsidRPr="00F46047" w:rsidRDefault="00931476" w:rsidP="00136126">
      <w:pPr>
        <w:pStyle w:val="Brdtextmedindrag"/>
      </w:pPr>
      <w:r w:rsidRPr="00F46047">
        <w:t>En fråga om likvidation enligt första stycket prövas på ansökan av styrelsen, en styrelseledamot, den verkställande direktören, en aktieägare eller på anmälan av Finansinspektionen.</w:t>
      </w:r>
    </w:p>
    <w:p w14:paraId="3B6E879C" w14:textId="77777777" w:rsidR="00136126" w:rsidRDefault="00931476" w:rsidP="00136126">
      <w:pPr>
        <w:pStyle w:val="Rubrik5utannumrering"/>
      </w:pPr>
      <w:r>
        <w:lastRenderedPageBreak/>
        <w:t>Företagsnamn</w:t>
      </w:r>
    </w:p>
    <w:p w14:paraId="1A553089" w14:textId="77777777" w:rsidR="00136126" w:rsidRDefault="00931476" w:rsidP="00136126">
      <w:pPr>
        <w:pStyle w:val="Brdtext"/>
      </w:pPr>
      <w:r>
        <w:rPr>
          <w:b/>
        </w:rPr>
        <w:t>10</w:t>
      </w:r>
      <w:r>
        <w:t> </w:t>
      </w:r>
      <w:r w:rsidRPr="0058273C">
        <w:rPr>
          <w:b/>
        </w:rPr>
        <w:t>§</w:t>
      </w:r>
      <w:r w:rsidRPr="00600AF1">
        <w:t>    Ett tjänstepensionsaktiebolag</w:t>
      </w:r>
      <w:r>
        <w:t>s företagsnamn</w:t>
      </w:r>
      <w:r w:rsidRPr="00600AF1">
        <w:t xml:space="preserve"> ska innehålla ordet tjänstepension.</w:t>
      </w:r>
    </w:p>
    <w:p w14:paraId="5133A879" w14:textId="77777777" w:rsidR="00136126" w:rsidRDefault="00931476" w:rsidP="00136126">
      <w:pPr>
        <w:pStyle w:val="Rubrik4utannumrering"/>
      </w:pPr>
      <w:r>
        <w:t>Ömsesidiga tjänstepensionsbolag</w:t>
      </w:r>
    </w:p>
    <w:p w14:paraId="45D30658" w14:textId="77777777" w:rsidR="00136126" w:rsidRDefault="00931476" w:rsidP="00136126">
      <w:pPr>
        <w:pStyle w:val="Rubrik5utannumrering"/>
        <w:spacing w:before="0"/>
      </w:pPr>
      <w:r>
        <w:t>Ansvar för ett ömsesidigt tjänstepensionsbolags förpliktelser</w:t>
      </w:r>
    </w:p>
    <w:p w14:paraId="4BA73662" w14:textId="77777777" w:rsidR="00136126" w:rsidRPr="00410381" w:rsidRDefault="00931476" w:rsidP="00136126">
      <w:pPr>
        <w:pStyle w:val="Brdtext"/>
        <w:rPr>
          <w:b/>
        </w:rPr>
      </w:pPr>
      <w:r w:rsidRPr="00410381">
        <w:rPr>
          <w:b/>
        </w:rPr>
        <w:t>1</w:t>
      </w:r>
      <w:r>
        <w:rPr>
          <w:b/>
        </w:rPr>
        <w:t>1</w:t>
      </w:r>
      <w:r>
        <w:t> </w:t>
      </w:r>
      <w:r w:rsidRPr="0058273C">
        <w:rPr>
          <w:b/>
        </w:rPr>
        <w:t>§</w:t>
      </w:r>
      <w:r w:rsidRPr="00675012">
        <w:t>    </w:t>
      </w:r>
      <w:r>
        <w:t>I ett ömsesidigt tjänstepensionsbolag har delägarna inte något personligt betalningsansvar för bolagets förpliktelser.</w:t>
      </w:r>
    </w:p>
    <w:p w14:paraId="68DE3453" w14:textId="77777777" w:rsidR="00136126" w:rsidRDefault="00931476" w:rsidP="00136126">
      <w:pPr>
        <w:pStyle w:val="Brdtextmedindrag"/>
      </w:pPr>
      <w:r>
        <w:t xml:space="preserve">I bolagsordningen för ett ömsesidigt tjänstepensionsbolag får det dock föreskrivas att en delägare ska täcka skulder, avsättningar eller förluster i rörelsen, som bolaget inte kan täcka genom att ta i anspråk egna tillgångar eller medel, genom att göra kapitaltillskott till bolaget (uttaxering). </w:t>
      </w:r>
    </w:p>
    <w:p w14:paraId="2F8A557B" w14:textId="77777777" w:rsidR="00136126" w:rsidRPr="00DC242B" w:rsidRDefault="00931476" w:rsidP="00136126">
      <w:pPr>
        <w:pStyle w:val="Rubrik5utannumrering"/>
      </w:pPr>
      <w:r w:rsidRPr="0072227C">
        <w:t>Bemyndigande</w:t>
      </w:r>
    </w:p>
    <w:p w14:paraId="68FE16CA" w14:textId="77777777" w:rsidR="00136126" w:rsidRPr="007F3B9B" w:rsidRDefault="00931476" w:rsidP="00136126">
      <w:pPr>
        <w:pStyle w:val="Brdtext"/>
      </w:pPr>
      <w:r w:rsidRPr="00E260D8">
        <w:rPr>
          <w:b/>
        </w:rPr>
        <w:t>12</w:t>
      </w:r>
      <w:r>
        <w:t> </w:t>
      </w:r>
      <w:r w:rsidRPr="0058273C">
        <w:rPr>
          <w:b/>
        </w:rPr>
        <w:t>§</w:t>
      </w:r>
      <w:r w:rsidRPr="0072227C">
        <w:t>    </w:t>
      </w:r>
      <w:r w:rsidRPr="00E260D8">
        <w:t xml:space="preserve">Regeringen eller den myndighet som regeringen bestämmer får meddela föreskrifter om att bestämmelserna om koncerner </w:t>
      </w:r>
      <w:r w:rsidRPr="0072227C">
        <w:t>denna lag</w:t>
      </w:r>
      <w:r>
        <w:t xml:space="preserve">, </w:t>
      </w:r>
      <w:r w:rsidRPr="0072227C">
        <w:t>i föreskrifter meddelade med stöd av denna lag,</w:t>
      </w:r>
      <w:r>
        <w:t xml:space="preserve"> i </w:t>
      </w:r>
      <w:r w:rsidRPr="0072227C">
        <w:t>försäkringsrörelselagen (2010:2043)</w:t>
      </w:r>
      <w:r>
        <w:t xml:space="preserve">, </w:t>
      </w:r>
      <w:r w:rsidRPr="0072227C">
        <w:t>i föreskrifter meddelade med stöd av försäkringsrörelse</w:t>
      </w:r>
      <w:r>
        <w:softHyphen/>
      </w:r>
      <w:r w:rsidRPr="0072227C">
        <w:t>lagen och</w:t>
      </w:r>
      <w:r>
        <w:t xml:space="preserve"> i </w:t>
      </w:r>
      <w:r w:rsidRPr="0072227C">
        <w:t>lagen (2018:</w:t>
      </w:r>
      <w:r w:rsidRPr="00E53E40">
        <w:t>672</w:t>
      </w:r>
      <w:r w:rsidRPr="0072227C">
        <w:t>) om ekonomiska föreningar</w:t>
      </w:r>
      <w:r w:rsidDel="006C0D29">
        <w:t xml:space="preserve">, </w:t>
      </w:r>
      <w:r w:rsidDel="00960F55">
        <w:t>ska gälla helt eller delvis för en grupp av företag, som inte utgör en koncern enligt 1</w:t>
      </w:r>
      <w:r>
        <w:rPr>
          <w:i/>
        </w:rPr>
        <w:t> kap.</w:t>
      </w:r>
      <w:r w:rsidDel="00960F55">
        <w:t xml:space="preserve"> </w:t>
      </w:r>
      <w:r w:rsidRPr="00FE3E5F">
        <w:t>10</w:t>
      </w:r>
      <w:r>
        <w:t> </w:t>
      </w:r>
      <w:r w:rsidRPr="00FE3E5F">
        <w:t>–</w:t>
      </w:r>
      <w:r>
        <w:t> </w:t>
      </w:r>
      <w:r w:rsidRPr="00FE3E5F">
        <w:t>1</w:t>
      </w:r>
      <w:r w:rsidRPr="0072227C">
        <w:t>4</w:t>
      </w:r>
      <w:r>
        <w:t> §</w:t>
      </w:r>
      <w:r w:rsidRPr="0072227C">
        <w:t>§ lagen om ekonomiska föreningar, men som har en gemensam eller i huvudsak gemensam ledning.</w:t>
      </w:r>
    </w:p>
    <w:p w14:paraId="76BD2BAE" w14:textId="77777777" w:rsidR="00136126" w:rsidRDefault="00931476" w:rsidP="00136126">
      <w:pPr>
        <w:pStyle w:val="Rubrik5utannumrering"/>
      </w:pPr>
      <w:r>
        <w:t>Garantikapital</w:t>
      </w:r>
    </w:p>
    <w:p w14:paraId="5241AC6B" w14:textId="77777777" w:rsidR="00136126" w:rsidRDefault="00931476" w:rsidP="00136126">
      <w:pPr>
        <w:pStyle w:val="Brdtext"/>
      </w:pPr>
      <w:r w:rsidRPr="00162957">
        <w:rPr>
          <w:b/>
        </w:rPr>
        <w:t>1</w:t>
      </w:r>
      <w:r>
        <w:rPr>
          <w:b/>
        </w:rPr>
        <w:t>3</w:t>
      </w:r>
      <w:r>
        <w:t> </w:t>
      </w:r>
      <w:r w:rsidRPr="0058273C">
        <w:rPr>
          <w:b/>
        </w:rPr>
        <w:t>§</w:t>
      </w:r>
      <w:r>
        <w:t>    Garantikapitalet ska återbetalas när det inte längre behövs för att rörelsen ska unna drivas ändamålsenligt och en återbetalning är förenlig med bestämmelserna om kapitalbasens sammansättning och storlek i 7 kap. Bestämmelser om villkor för sådan återbetalning finns i 12 kap. 66 § försäkringsrörelselagen (2010:2043).</w:t>
      </w:r>
    </w:p>
    <w:p w14:paraId="3C80689A" w14:textId="77777777" w:rsidR="00136126" w:rsidRPr="00162957" w:rsidRDefault="00931476" w:rsidP="00136126">
      <w:pPr>
        <w:pStyle w:val="Brdtextmedindrag"/>
      </w:pPr>
      <w:r>
        <w:t>Garantikapitalet ska också återbetalas om inte registrering sker enligt 12 kap. 18 § försäkringsrörelselagen.</w:t>
      </w:r>
    </w:p>
    <w:p w14:paraId="2539ACB8" w14:textId="77777777" w:rsidR="00136126" w:rsidRDefault="00931476" w:rsidP="00136126">
      <w:pPr>
        <w:pStyle w:val="Rubrik5utannumrering"/>
      </w:pPr>
      <w:r>
        <w:t>Bolagsordning</w:t>
      </w:r>
    </w:p>
    <w:p w14:paraId="30A3E157" w14:textId="77777777" w:rsidR="00136126" w:rsidRDefault="00931476" w:rsidP="00136126">
      <w:pPr>
        <w:pStyle w:val="Brdtextmedindrag"/>
        <w:ind w:firstLine="0"/>
      </w:pPr>
      <w:r w:rsidRPr="00410381">
        <w:rPr>
          <w:b/>
        </w:rPr>
        <w:t>1</w:t>
      </w:r>
      <w:r>
        <w:rPr>
          <w:b/>
        </w:rPr>
        <w:t>4</w:t>
      </w:r>
      <w:r>
        <w:t> </w:t>
      </w:r>
      <w:r w:rsidRPr="0058273C">
        <w:rPr>
          <w:b/>
        </w:rPr>
        <w:t>§</w:t>
      </w:r>
      <w:r w:rsidRPr="00B40C4F">
        <w:t>    </w:t>
      </w:r>
      <w:r w:rsidRPr="00704242">
        <w:t xml:space="preserve">Ett ömsesidigt tjänstepensionsbolags bolagsordning ska </w:t>
      </w:r>
      <w:r>
        <w:t>innehålla uppgifter om</w:t>
      </w:r>
      <w:r w:rsidRPr="00704242">
        <w:t xml:space="preserve"> </w:t>
      </w:r>
    </w:p>
    <w:p w14:paraId="1A089FEC" w14:textId="77777777" w:rsidR="00136126" w:rsidRPr="00A40155" w:rsidRDefault="00931476" w:rsidP="00136126">
      <w:pPr>
        <w:pStyle w:val="Brdtextmedindrag"/>
      </w:pPr>
      <w:r w:rsidRPr="00A40155">
        <w:t>1. bolagets f</w:t>
      </w:r>
      <w:r>
        <w:t>öretagsnamn</w:t>
      </w:r>
      <w:r w:rsidRPr="00A40155">
        <w:t xml:space="preserve">, </w:t>
      </w:r>
    </w:p>
    <w:p w14:paraId="57EBE7FD" w14:textId="77777777" w:rsidR="00136126" w:rsidRPr="00A40155" w:rsidRDefault="00931476" w:rsidP="00136126">
      <w:pPr>
        <w:pStyle w:val="Brdtextmedindrag"/>
      </w:pPr>
      <w:r w:rsidRPr="00A40155">
        <w:t xml:space="preserve">2. den ort i Sverige där bolagets styrelse ska ha sitt säte, </w:t>
      </w:r>
    </w:p>
    <w:p w14:paraId="102FCB26" w14:textId="77777777" w:rsidR="00136126" w:rsidRPr="00A40155" w:rsidRDefault="00931476" w:rsidP="00136126">
      <w:pPr>
        <w:pStyle w:val="Brdtextmedindrag"/>
      </w:pPr>
      <w:r w:rsidRPr="00A40155">
        <w:t>3. </w:t>
      </w:r>
      <w:r w:rsidRPr="00740F65">
        <w:t>föremålet för bolagets verksamhet,</w:t>
      </w:r>
      <w:r w:rsidRPr="00A40155">
        <w:t xml:space="preserve"> </w:t>
      </w:r>
    </w:p>
    <w:p w14:paraId="14913C69" w14:textId="77777777" w:rsidR="00136126" w:rsidRPr="00A40155" w:rsidRDefault="00931476" w:rsidP="00136126">
      <w:pPr>
        <w:pStyle w:val="Brdtextmedindrag"/>
      </w:pPr>
      <w:r w:rsidRPr="00A40155">
        <w:t>4. </w:t>
      </w:r>
      <w:r w:rsidRPr="00F92837">
        <w:t xml:space="preserve">verksamhet avseende tjänstepensionsförsäkring ska drivas utanför EES, </w:t>
      </w:r>
    </w:p>
    <w:p w14:paraId="22C74630" w14:textId="77777777" w:rsidR="00136126" w:rsidRPr="00A40155" w:rsidRDefault="00931476" w:rsidP="00136126">
      <w:pPr>
        <w:pStyle w:val="Brdtextmedindrag"/>
      </w:pPr>
      <w:r w:rsidRPr="00A40155">
        <w:t>5. antalet eller lägsta och högsta antalet av de styrelseledamöter, revisorer och eventuella styrelsesuppleanter, som får utses av bolagsstämman</w:t>
      </w:r>
      <w:r>
        <w:t xml:space="preserve"> och</w:t>
      </w:r>
      <w:r w:rsidRPr="00A40155">
        <w:t xml:space="preserve"> tiden för styrelseledamöternas och revisorernas uppdrag, </w:t>
      </w:r>
    </w:p>
    <w:p w14:paraId="51DC6233" w14:textId="77777777" w:rsidR="00136126" w:rsidRPr="00A40155" w:rsidRDefault="00931476" w:rsidP="00136126">
      <w:pPr>
        <w:pStyle w:val="Brdtextmedindrag"/>
      </w:pPr>
      <w:r w:rsidRPr="00A40155">
        <w:t>6. </w:t>
      </w:r>
      <w:r w:rsidRPr="002531DE">
        <w:t xml:space="preserve">den krets av </w:t>
      </w:r>
      <w:r w:rsidRPr="00410381">
        <w:t>försäkrade</w:t>
      </w:r>
      <w:r w:rsidRPr="002531DE">
        <w:t xml:space="preserve"> som i denna egenskap är delägare, om inte bara </w:t>
      </w:r>
      <w:r w:rsidRPr="00ED311A">
        <w:t xml:space="preserve">försäkringstagarna </w:t>
      </w:r>
      <w:r w:rsidRPr="002531DE">
        <w:t>är delägare,</w:t>
      </w:r>
      <w:r w:rsidRPr="00A40155">
        <w:t xml:space="preserve"> </w:t>
      </w:r>
    </w:p>
    <w:p w14:paraId="0EB0124D" w14:textId="77777777" w:rsidR="00136126" w:rsidRPr="00A40155" w:rsidRDefault="00931476" w:rsidP="00136126">
      <w:pPr>
        <w:pStyle w:val="Brdtextmedindrag"/>
      </w:pPr>
      <w:r w:rsidRPr="00A40155">
        <w:t xml:space="preserve">7. garantikapitalet, </w:t>
      </w:r>
    </w:p>
    <w:p w14:paraId="13BACA4C" w14:textId="77777777" w:rsidR="00136126" w:rsidRPr="00A40155" w:rsidRDefault="00931476" w:rsidP="00136126">
      <w:pPr>
        <w:pStyle w:val="Brdtextmedindrag"/>
      </w:pPr>
      <w:r w:rsidRPr="00A40155">
        <w:lastRenderedPageBreak/>
        <w:t xml:space="preserve">8. regler för hur rösträtten och förslagsrätten ska utövas och hur beslut ska fattas på stämman, varvid det ska anges särskilt i vilken utsträckning garanterna ska ha rösträtt, </w:t>
      </w:r>
    </w:p>
    <w:p w14:paraId="7FEF9388" w14:textId="77777777" w:rsidR="00136126" w:rsidRPr="00A40155" w:rsidRDefault="00931476" w:rsidP="00136126">
      <w:pPr>
        <w:pStyle w:val="Brdtextmedindrag"/>
      </w:pPr>
      <w:r w:rsidRPr="00A40155">
        <w:t xml:space="preserve">9. för vilka </w:t>
      </w:r>
      <w:r w:rsidRPr="002531DE">
        <w:t>tjänstepensions</w:t>
      </w:r>
      <w:r w:rsidRPr="00A40155">
        <w:t>för</w:t>
      </w:r>
      <w:r>
        <w:t>säkringar</w:t>
      </w:r>
      <w:r w:rsidRPr="00A40155">
        <w:t xml:space="preserve">, i vilka situationer, intill vilket belopp eller andel och i vilken ordning uttaxering kan ske gentemot delägarna i bolaget </w:t>
      </w:r>
      <w:r>
        <w:t>och</w:t>
      </w:r>
      <w:r w:rsidRPr="00A40155">
        <w:t xml:space="preserve"> hur uttaxeringen ska genomföras, </w:t>
      </w:r>
    </w:p>
    <w:p w14:paraId="24FBC504" w14:textId="77777777" w:rsidR="00136126" w:rsidRDefault="00931476" w:rsidP="00136126">
      <w:pPr>
        <w:pStyle w:val="Brdtextmedindrag"/>
      </w:pPr>
      <w:r w:rsidDel="00D66999">
        <w:t>10</w:t>
      </w:r>
      <w:r w:rsidRPr="00A40155">
        <w:t xml:space="preserve">. i vilken ordning garanterna ska betala in det tecknade garantikapitalet, </w:t>
      </w:r>
    </w:p>
    <w:p w14:paraId="69C1E0A0" w14:textId="77777777" w:rsidR="00136126" w:rsidRPr="00A40155" w:rsidRDefault="00931476" w:rsidP="00136126">
      <w:pPr>
        <w:pStyle w:val="Brdtextmedindrag"/>
      </w:pPr>
      <w:r w:rsidRPr="00A40155">
        <w:t xml:space="preserve">11. om och i vilken ordning </w:t>
      </w:r>
      <w:r w:rsidRPr="00410381">
        <w:t>vinst ska delas ut till</w:t>
      </w:r>
      <w:r w:rsidRPr="00A40155">
        <w:t xml:space="preserve"> garanterna och i vilken ordning garantikapitalet ska återbetalas, </w:t>
      </w:r>
    </w:p>
    <w:p w14:paraId="4DD3407A" w14:textId="77777777" w:rsidR="00136126" w:rsidRPr="00A40155" w:rsidRDefault="00931476" w:rsidP="00136126">
      <w:pPr>
        <w:pStyle w:val="Brdtextmedindrag"/>
      </w:pPr>
      <w:r w:rsidRPr="00A40155">
        <w:t>12. </w:t>
      </w:r>
      <w:r>
        <w:t xml:space="preserve">hur en bolagsstämma ska </w:t>
      </w:r>
      <w:r w:rsidRPr="00A40155">
        <w:t>sammankalla</w:t>
      </w:r>
      <w:r>
        <w:t>s</w:t>
      </w:r>
      <w:r w:rsidRPr="00A40155">
        <w:t xml:space="preserve">, </w:t>
      </w:r>
    </w:p>
    <w:p w14:paraId="3C5D66CE" w14:textId="77777777" w:rsidR="00136126" w:rsidRPr="00A40155" w:rsidRDefault="00931476" w:rsidP="00136126">
      <w:pPr>
        <w:pStyle w:val="Brdtextmedindrag"/>
      </w:pPr>
      <w:r w:rsidRPr="00A40155">
        <w:t>13. </w:t>
      </w:r>
      <w:r>
        <w:t>de</w:t>
      </w:r>
      <w:r w:rsidRPr="00A40155">
        <w:t xml:space="preserve"> ärenden som ska förekomma på en ordinarie </w:t>
      </w:r>
      <w:r>
        <w:t>bolags</w:t>
      </w:r>
      <w:r w:rsidRPr="00A40155">
        <w:t xml:space="preserve">stämma, </w:t>
      </w:r>
    </w:p>
    <w:p w14:paraId="663DC88C" w14:textId="77777777" w:rsidR="00136126" w:rsidRPr="00A40155" w:rsidRDefault="00931476" w:rsidP="00136126">
      <w:pPr>
        <w:pStyle w:val="Brdtextmedindrag"/>
      </w:pPr>
      <w:r w:rsidRPr="00A40155">
        <w:t xml:space="preserve">14. de regler enligt vilka bolagsstämman får förfoga över bolagets vinst </w:t>
      </w:r>
      <w:r w:rsidRPr="002531DE">
        <w:t>eller på annat sätt täcka bolagets förlust</w:t>
      </w:r>
      <w:r w:rsidRPr="00A40155">
        <w:t xml:space="preserve">, </w:t>
      </w:r>
    </w:p>
    <w:p w14:paraId="6B438949" w14:textId="77777777" w:rsidR="00136126" w:rsidRPr="00A40155" w:rsidRDefault="00931476" w:rsidP="00136126">
      <w:pPr>
        <w:pStyle w:val="Brdtextmedindrag"/>
      </w:pPr>
      <w:r w:rsidRPr="00A40155">
        <w:t>15. antal och sammanlagt belopp av de för</w:t>
      </w:r>
      <w:r>
        <w:t>säkringar</w:t>
      </w:r>
      <w:r w:rsidRPr="00A40155">
        <w:t xml:space="preserve"> som ska vara tecknade innan bolaget kan anses bildat, </w:t>
      </w:r>
    </w:p>
    <w:p w14:paraId="18F69AFA" w14:textId="77777777" w:rsidR="00136126" w:rsidRPr="00A40155" w:rsidRDefault="00931476" w:rsidP="00136126">
      <w:pPr>
        <w:pStyle w:val="Brdtextmedindrag"/>
      </w:pPr>
      <w:r w:rsidRPr="00A40155">
        <w:t xml:space="preserve">16. hur tillgångarna ska fördelas mellan delägarna vid bolagets upplösning, och </w:t>
      </w:r>
    </w:p>
    <w:p w14:paraId="47A41A33" w14:textId="77777777" w:rsidR="00136126" w:rsidRPr="00A40155" w:rsidRDefault="00931476" w:rsidP="00136126">
      <w:pPr>
        <w:pStyle w:val="Brdtextmedindrag"/>
      </w:pPr>
      <w:r w:rsidRPr="00A40155">
        <w:t xml:space="preserve">17. det </w:t>
      </w:r>
      <w:r>
        <w:t>som ska gälla för sådana</w:t>
      </w:r>
      <w:r w:rsidRPr="00A40155">
        <w:t xml:space="preserve"> förlagsinsatser som avses i </w:t>
      </w:r>
      <w:r w:rsidRPr="002531DE">
        <w:t>11</w:t>
      </w:r>
      <w:r>
        <w:t> kap.</w:t>
      </w:r>
      <w:r w:rsidRPr="002531DE">
        <w:t xml:space="preserve"> lagen (2018:</w:t>
      </w:r>
      <w:r>
        <w:t>672</w:t>
      </w:r>
      <w:r w:rsidRPr="002531DE">
        <w:t>)</w:t>
      </w:r>
      <w:r w:rsidRPr="00A40155">
        <w:t xml:space="preserve"> om ekonomiska föreningar</w:t>
      </w:r>
      <w:r w:rsidRPr="002531DE">
        <w:t>, om sådana</w:t>
      </w:r>
      <w:r w:rsidRPr="00A40155">
        <w:t xml:space="preserve"> ska förekomma. </w:t>
      </w:r>
    </w:p>
    <w:p w14:paraId="7D8DE4E6" w14:textId="77777777" w:rsidR="00136126" w:rsidRDefault="00931476" w:rsidP="00136126">
      <w:pPr>
        <w:pStyle w:val="Brdtextmedindrag"/>
      </w:pPr>
      <w:r w:rsidRPr="00704242">
        <w:t>Om tjänstepensionsbolaget ska ha euro som redovisningsvaluta, ska</w:t>
      </w:r>
      <w:r>
        <w:t xml:space="preserve"> </w:t>
      </w:r>
      <w:r w:rsidRPr="00704242">
        <w:t>det anges i bolagsordningen</w:t>
      </w:r>
      <w:r>
        <w:t>.</w:t>
      </w:r>
    </w:p>
    <w:p w14:paraId="47934B9B" w14:textId="77777777" w:rsidR="00136126" w:rsidRDefault="00931476" w:rsidP="00136126">
      <w:pPr>
        <w:pStyle w:val="Rubrik5utannumrering"/>
      </w:pPr>
      <w:r>
        <w:t>Revisionsutskott</w:t>
      </w:r>
    </w:p>
    <w:p w14:paraId="78C8637B" w14:textId="77777777" w:rsidR="00136126" w:rsidRDefault="00931476" w:rsidP="00136126">
      <w:pPr>
        <w:pStyle w:val="Brdtext"/>
      </w:pPr>
      <w:r>
        <w:rPr>
          <w:b/>
        </w:rPr>
        <w:t>15</w:t>
      </w:r>
      <w:r w:rsidRPr="00DB04CB">
        <w:t> </w:t>
      </w:r>
      <w:r>
        <w:rPr>
          <w:b/>
        </w:rPr>
        <w:t>§</w:t>
      </w:r>
      <w:r w:rsidRPr="00DB04CB">
        <w:t>    </w:t>
      </w:r>
      <w:r>
        <w:t xml:space="preserve">I fråga om revisionsutskott ska ett ömsesidigt tjänstepensionsbolag anses som en sådan ekonomisk förening som avses i </w:t>
      </w:r>
      <w:r w:rsidRPr="002531DE">
        <w:t>7</w:t>
      </w:r>
      <w:r>
        <w:t> kap.</w:t>
      </w:r>
      <w:r w:rsidRPr="002531DE">
        <w:t xml:space="preserve"> </w:t>
      </w:r>
      <w:r w:rsidRPr="00410381">
        <w:t>4</w:t>
      </w:r>
      <w:r w:rsidRPr="002531DE">
        <w:t>7</w:t>
      </w:r>
      <w:r>
        <w:t> §</w:t>
      </w:r>
      <w:r w:rsidRPr="002531DE">
        <w:t xml:space="preserve"> lagen (2018:</w:t>
      </w:r>
      <w:r>
        <w:t xml:space="preserve">672) om ekonomiska föreningar. </w:t>
      </w:r>
    </w:p>
    <w:p w14:paraId="3A9D4E49" w14:textId="77777777" w:rsidR="00136126" w:rsidRDefault="00136126" w:rsidP="00136126">
      <w:pPr>
        <w:pStyle w:val="Brdtextmedindrag"/>
      </w:pPr>
    </w:p>
    <w:p w14:paraId="3FD10FE0" w14:textId="77777777" w:rsidR="00136126" w:rsidRDefault="00931476" w:rsidP="00136126">
      <w:pPr>
        <w:pStyle w:val="Brdtext"/>
      </w:pPr>
      <w:r w:rsidRPr="006C2C2B">
        <w:rPr>
          <w:b/>
        </w:rPr>
        <w:t>1</w:t>
      </w:r>
      <w:r>
        <w:rPr>
          <w:b/>
        </w:rPr>
        <w:t>6</w:t>
      </w:r>
      <w:r>
        <w:t> </w:t>
      </w:r>
      <w:r w:rsidRPr="007947BE">
        <w:rPr>
          <w:b/>
        </w:rPr>
        <w:t>§</w:t>
      </w:r>
      <w:r>
        <w:t>    Om ett beslut att ändra bolagsordningen avser delägarnas ansvarighet vid uttaxering enligt 11 § andra stycket, får beslutet inte tillämpas tidigare än ett år efter registreringen av beslutet, om inte samtliga delägare har biträtt det.</w:t>
      </w:r>
    </w:p>
    <w:p w14:paraId="525AD78B" w14:textId="77777777" w:rsidR="00136126" w:rsidRDefault="00931476" w:rsidP="00136126">
      <w:pPr>
        <w:pStyle w:val="Brdtextmedindrag"/>
      </w:pPr>
      <w:r>
        <w:t>Efter registrering ska beslutet genast kungöras i Post- och Inrikes Tidningar och den eller de ortstidningar som styrelsen bestämmer. Dessutom ska en underrättelse om beslutet skickas till varje delägare vars postadress är känd.</w:t>
      </w:r>
    </w:p>
    <w:p w14:paraId="020BE12B" w14:textId="77777777" w:rsidR="00136126" w:rsidRPr="006C2C2B" w:rsidRDefault="00931476" w:rsidP="00136126">
      <w:pPr>
        <w:pStyle w:val="Brdtextmedindrag"/>
      </w:pPr>
      <w:r>
        <w:t>Den som är delägare när beslutet fattas men som inte samtycker till beslutet har rätt att inom ett år från beslutets registrering häva försäkringsavtalet utan att rätta sig efter den uppsägningstid som annars skulle ha gällt. Om avtalet hävs har delägare rätt att få ut den på försäkringen belöpande andelen av ej intjänade premier och återbäring. Beräkningen av denna andel ska göras för den tidpunkt då avtalet upphör att gälla.</w:t>
      </w:r>
    </w:p>
    <w:p w14:paraId="1CC9D0CA" w14:textId="77777777" w:rsidR="00136126" w:rsidRDefault="00931476" w:rsidP="00136126">
      <w:pPr>
        <w:pStyle w:val="Rubrik5utannumrering"/>
      </w:pPr>
      <w:r>
        <w:t xml:space="preserve">Revisorns uppdragstid </w:t>
      </w:r>
    </w:p>
    <w:p w14:paraId="055BA8A2" w14:textId="77777777" w:rsidR="00136126" w:rsidRDefault="00931476" w:rsidP="00136126">
      <w:pPr>
        <w:pStyle w:val="Brdtext"/>
      </w:pPr>
      <w:r>
        <w:rPr>
          <w:b/>
        </w:rPr>
        <w:t>17</w:t>
      </w:r>
      <w:r w:rsidRPr="0058273C">
        <w:t> </w:t>
      </w:r>
      <w:r>
        <w:rPr>
          <w:b/>
        </w:rPr>
        <w:t>§</w:t>
      </w:r>
      <w:r w:rsidRPr="007947BE">
        <w:t>    I</w:t>
      </w:r>
      <w:r>
        <w:t xml:space="preserve"> fråga om uppdragstid för revisorn ska ett ömsesidigt tjänstepensionsbolag anses som en sådan ekonomisk förening som avses i </w:t>
      </w:r>
      <w:r w:rsidRPr="002531DE">
        <w:t>8</w:t>
      </w:r>
      <w:r>
        <w:t> kap.</w:t>
      </w:r>
      <w:r w:rsidRPr="002531DE">
        <w:t xml:space="preserve"> </w:t>
      </w:r>
      <w:r w:rsidRPr="00410381">
        <w:t>54</w:t>
      </w:r>
      <w:r>
        <w:t> §</w:t>
      </w:r>
      <w:r w:rsidRPr="002531DE">
        <w:t xml:space="preserve"> lagen (2018:</w:t>
      </w:r>
      <w:r>
        <w:t>672</w:t>
      </w:r>
      <w:r w:rsidRPr="002531DE">
        <w:t>)</w:t>
      </w:r>
      <w:r>
        <w:t xml:space="preserve"> om ekonomiska föreningar. Möjligheten enligt den paragrafen att förlänga revisionsuppdraget till högst tjugo eller tjugofyra år gäller dock inte uppdrag i ett ömsesidigt tjänstepensionsbolag.</w:t>
      </w:r>
    </w:p>
    <w:p w14:paraId="286111C4" w14:textId="77777777" w:rsidR="00136126" w:rsidRDefault="00931476" w:rsidP="00136126">
      <w:pPr>
        <w:pStyle w:val="Rubrik5utannumrering"/>
      </w:pPr>
      <w:r>
        <w:lastRenderedPageBreak/>
        <w:t xml:space="preserve">Revisionsberättelsen </w:t>
      </w:r>
    </w:p>
    <w:p w14:paraId="2EF3478C" w14:textId="77777777" w:rsidR="00136126" w:rsidRDefault="00931476" w:rsidP="00136126">
      <w:pPr>
        <w:pStyle w:val="Brdtext"/>
      </w:pPr>
      <w:r>
        <w:rPr>
          <w:b/>
        </w:rPr>
        <w:t>18</w:t>
      </w:r>
      <w:r w:rsidRPr="0058273C">
        <w:t> </w:t>
      </w:r>
      <w:r>
        <w:rPr>
          <w:b/>
        </w:rPr>
        <w:t>§</w:t>
      </w:r>
      <w:r w:rsidRPr="0058273C">
        <w:t>    </w:t>
      </w:r>
      <w:r>
        <w:t xml:space="preserve">I fråga om revisionsberättelsens innehåll ska ett ömsesidigt tjänstepensionsbolag anses som en sådan ekonomisk förening som avses i </w:t>
      </w:r>
      <w:r w:rsidRPr="002531DE">
        <w:t>8</w:t>
      </w:r>
      <w:r>
        <w:t> kap.</w:t>
      </w:r>
      <w:r w:rsidRPr="002531DE">
        <w:t xml:space="preserve"> </w:t>
      </w:r>
      <w:r w:rsidRPr="00410381">
        <w:t>5</w:t>
      </w:r>
      <w:r>
        <w:t>6–59 §</w:t>
      </w:r>
      <w:r w:rsidRPr="002531DE">
        <w:t>§ lagen (2018:</w:t>
      </w:r>
      <w:r>
        <w:t>672</w:t>
      </w:r>
      <w:r w:rsidRPr="002531DE">
        <w:t>)</w:t>
      </w:r>
      <w:r>
        <w:t xml:space="preserve"> om ekonomiska föreningar.</w:t>
      </w:r>
    </w:p>
    <w:p w14:paraId="460C9A4E" w14:textId="77777777" w:rsidR="00136126" w:rsidRDefault="00931476" w:rsidP="00136126">
      <w:pPr>
        <w:pStyle w:val="Rubrik5utannumrering"/>
      </w:pPr>
      <w:r>
        <w:t xml:space="preserve">Koncernrevision </w:t>
      </w:r>
    </w:p>
    <w:p w14:paraId="6C887102" w14:textId="77777777" w:rsidR="00136126" w:rsidRDefault="00931476" w:rsidP="00136126">
      <w:pPr>
        <w:pStyle w:val="Brdtext"/>
      </w:pPr>
      <w:r>
        <w:rPr>
          <w:b/>
        </w:rPr>
        <w:t>19</w:t>
      </w:r>
      <w:r w:rsidRPr="0058273C">
        <w:t> </w:t>
      </w:r>
      <w:r>
        <w:rPr>
          <w:b/>
        </w:rPr>
        <w:t>§</w:t>
      </w:r>
      <w:r w:rsidRPr="0058273C">
        <w:t>    </w:t>
      </w:r>
      <w:r>
        <w:t xml:space="preserve">I fråga om koncernrevision ska ett ömsesidigt tjänstepensionsbolag anses som en sådan ekonomisk förening som avses i </w:t>
      </w:r>
      <w:r w:rsidRPr="002531DE">
        <w:t>8</w:t>
      </w:r>
      <w:r>
        <w:t> kap.</w:t>
      </w:r>
      <w:r w:rsidRPr="002531DE">
        <w:t xml:space="preserve"> </w:t>
      </w:r>
      <w:r w:rsidRPr="00410381">
        <w:t>60</w:t>
      </w:r>
      <w:r>
        <w:t> §</w:t>
      </w:r>
      <w:r w:rsidRPr="002531DE">
        <w:t xml:space="preserve"> lagen (2018:</w:t>
      </w:r>
      <w:r>
        <w:t>672</w:t>
      </w:r>
      <w:r w:rsidRPr="002531DE">
        <w:t>)</w:t>
      </w:r>
      <w:r>
        <w:t xml:space="preserve"> om ekonomiska föreningar.</w:t>
      </w:r>
    </w:p>
    <w:p w14:paraId="49644F4A" w14:textId="77777777" w:rsidR="00136126" w:rsidRDefault="00931476" w:rsidP="00136126">
      <w:pPr>
        <w:pStyle w:val="Rubrik5utannumrering"/>
      </w:pPr>
      <w:r>
        <w:t>Domstols entledigande av revisorn</w:t>
      </w:r>
    </w:p>
    <w:p w14:paraId="2842A393" w14:textId="77777777" w:rsidR="00136126" w:rsidRDefault="00931476" w:rsidP="00136126">
      <w:pPr>
        <w:pStyle w:val="Brdtext"/>
      </w:pPr>
      <w:r>
        <w:rPr>
          <w:b/>
        </w:rPr>
        <w:t>20</w:t>
      </w:r>
      <w:r>
        <w:t> </w:t>
      </w:r>
      <w:r w:rsidRPr="0058273C">
        <w:rPr>
          <w:b/>
        </w:rPr>
        <w:t>§</w:t>
      </w:r>
      <w:r>
        <w:t xml:space="preserve">    I fråga om en domstols entledigande av revisorn ska ett ömsesidigt tjänstepensionsbolag anses som en sådan ekonomisk förening som avses i </w:t>
      </w:r>
      <w:r w:rsidRPr="002531DE">
        <w:t>8</w:t>
      </w:r>
      <w:r>
        <w:t> kap.</w:t>
      </w:r>
      <w:r w:rsidRPr="002531DE">
        <w:t xml:space="preserve"> </w:t>
      </w:r>
      <w:r w:rsidRPr="00410381">
        <w:t>55</w:t>
      </w:r>
      <w:r>
        <w:t> §</w:t>
      </w:r>
      <w:r w:rsidRPr="002531DE">
        <w:t xml:space="preserve"> lagen (2018:</w:t>
      </w:r>
      <w:r>
        <w:t>672</w:t>
      </w:r>
      <w:r w:rsidRPr="002531DE">
        <w:t>)</w:t>
      </w:r>
      <w:r>
        <w:t xml:space="preserve"> om ekonomiska föreningar.</w:t>
      </w:r>
    </w:p>
    <w:p w14:paraId="1F8A0224" w14:textId="77777777" w:rsidR="00136126" w:rsidRDefault="00931476" w:rsidP="00136126">
      <w:pPr>
        <w:pStyle w:val="Rubrik5utannumrering"/>
      </w:pPr>
      <w:r>
        <w:t xml:space="preserve">EU:s revisorsförordning </w:t>
      </w:r>
    </w:p>
    <w:p w14:paraId="0C80DA5A" w14:textId="77777777" w:rsidR="00136126" w:rsidRDefault="00931476" w:rsidP="00136126">
      <w:pPr>
        <w:pStyle w:val="Brdtext"/>
      </w:pPr>
      <w:r w:rsidRPr="00F92837">
        <w:rPr>
          <w:b/>
        </w:rPr>
        <w:t>21</w:t>
      </w:r>
      <w:r w:rsidRPr="0058273C">
        <w:t> </w:t>
      </w:r>
      <w:r>
        <w:rPr>
          <w:b/>
        </w:rPr>
        <w:t>§</w:t>
      </w:r>
      <w:r w:rsidRPr="0058273C">
        <w:t>    </w:t>
      </w:r>
      <w:r w:rsidRPr="00F92837">
        <w:t>Bestämmelser om revision av ömsesidiga tjänstepensionsbolag vars överlåtbara värdepapper är upptagna till handel på en reglerad marknad finns även i Europaparlamentets och rådets förordning (EU) nr 537/2014.</w:t>
      </w:r>
    </w:p>
    <w:p w14:paraId="464555CF" w14:textId="77777777" w:rsidR="00136126" w:rsidRDefault="00931476" w:rsidP="00136126">
      <w:pPr>
        <w:pStyle w:val="Rubrik5utannumrering"/>
      </w:pPr>
      <w:r>
        <w:t xml:space="preserve">Tvångslikvidation </w:t>
      </w:r>
    </w:p>
    <w:p w14:paraId="6CF9B8FE" w14:textId="77777777" w:rsidR="00136126" w:rsidRDefault="00931476" w:rsidP="00136126">
      <w:pPr>
        <w:pStyle w:val="Brdtext"/>
      </w:pPr>
      <w:r w:rsidRPr="00410381">
        <w:rPr>
          <w:b/>
        </w:rPr>
        <w:t>2</w:t>
      </w:r>
      <w:r>
        <w:rPr>
          <w:b/>
        </w:rPr>
        <w:t>2</w:t>
      </w:r>
      <w:r>
        <w:t> </w:t>
      </w:r>
      <w:r w:rsidRPr="0058273C">
        <w:rPr>
          <w:b/>
        </w:rPr>
        <w:t>§</w:t>
      </w:r>
      <w:r>
        <w:t>    </w:t>
      </w:r>
      <w:r w:rsidRPr="0018170B">
        <w:t xml:space="preserve">Bestämmelsen i </w:t>
      </w:r>
      <w:r w:rsidRPr="00ED311A">
        <w:t>17</w:t>
      </w:r>
      <w:r>
        <w:t> kap.</w:t>
      </w:r>
      <w:r w:rsidRPr="00ED311A">
        <w:t xml:space="preserve"> 16</w:t>
      </w:r>
      <w:r>
        <w:t> §</w:t>
      </w:r>
      <w:r w:rsidRPr="00ED311A">
        <w:t xml:space="preserve"> första stycket</w:t>
      </w:r>
      <w:r>
        <w:t> </w:t>
      </w:r>
      <w:r w:rsidRPr="00ED311A">
        <w:t>1 lagen (</w:t>
      </w:r>
      <w:r>
        <w:t>2018:672</w:t>
      </w:r>
      <w:r w:rsidRPr="00ED311A">
        <w:t>)</w:t>
      </w:r>
      <w:r w:rsidRPr="0018170B">
        <w:t xml:space="preserve"> om ekonomiska föreningar om </w:t>
      </w:r>
      <w:r>
        <w:t>allmän domstols</w:t>
      </w:r>
      <w:r w:rsidRPr="0018170B">
        <w:t xml:space="preserve"> beslut om likvidation ska gälla också för ömsesidiga </w:t>
      </w:r>
      <w:r>
        <w:t>tjänstepensions</w:t>
      </w:r>
      <w:r w:rsidRPr="0018170B">
        <w:t xml:space="preserve">bolag. </w:t>
      </w:r>
    </w:p>
    <w:p w14:paraId="433ADD76" w14:textId="77777777" w:rsidR="00136126" w:rsidRDefault="00931476" w:rsidP="00136126">
      <w:pPr>
        <w:pStyle w:val="Brdtextmedindrag"/>
      </w:pPr>
      <w:r w:rsidRPr="0018170B">
        <w:t xml:space="preserve">Bolagsverket ska besluta att ett ömsesidigt </w:t>
      </w:r>
      <w:r>
        <w:t>tjänstepensions</w:t>
      </w:r>
      <w:r w:rsidRPr="0018170B">
        <w:t xml:space="preserve">bolag ska gå i likvidation om </w:t>
      </w:r>
    </w:p>
    <w:p w14:paraId="444ED501" w14:textId="77777777" w:rsidR="00136126" w:rsidRDefault="00931476" w:rsidP="00136126">
      <w:pPr>
        <w:pStyle w:val="Brdtextmedindrag"/>
      </w:pPr>
      <w:r w:rsidRPr="0018170B">
        <w:t>1.</w:t>
      </w:r>
      <w:r>
        <w:t> </w:t>
      </w:r>
      <w:r w:rsidRPr="0018170B">
        <w:t xml:space="preserve">bolagets hela </w:t>
      </w:r>
      <w:r w:rsidRPr="00ED311A">
        <w:t>tjänstepensions</w:t>
      </w:r>
      <w:r w:rsidRPr="0018170B">
        <w:t xml:space="preserve">försäkringsbestånd har överlåtits, </w:t>
      </w:r>
    </w:p>
    <w:p w14:paraId="1F4E58BD" w14:textId="77777777" w:rsidR="00136126" w:rsidRDefault="00931476" w:rsidP="00136126">
      <w:pPr>
        <w:pStyle w:val="Brdtextmedindrag"/>
      </w:pPr>
      <w:r w:rsidRPr="0018170B">
        <w:t>2.</w:t>
      </w:r>
      <w:r>
        <w:t> </w:t>
      </w:r>
      <w:r w:rsidRPr="0018170B">
        <w:t xml:space="preserve">ett tillstånd att driva </w:t>
      </w:r>
      <w:r>
        <w:t>verksamhet avseende tjänstepensionsförsäkring</w:t>
      </w:r>
      <w:r w:rsidRPr="0018170B">
        <w:t xml:space="preserve"> för en bestämd tid har gått ut utan att något nytt tillstånd har beviljats, </w:t>
      </w:r>
    </w:p>
    <w:p w14:paraId="1BAF082E" w14:textId="77777777" w:rsidR="00136126" w:rsidRDefault="00931476" w:rsidP="00136126">
      <w:pPr>
        <w:pStyle w:val="Brdtextmedindrag"/>
      </w:pPr>
      <w:r w:rsidRPr="0018170B">
        <w:t>3.</w:t>
      </w:r>
      <w:r>
        <w:t> </w:t>
      </w:r>
      <w:r w:rsidRPr="0018170B">
        <w:t xml:space="preserve">tillståndet att driva </w:t>
      </w:r>
      <w:r>
        <w:t>verksamhet avseende tjänstepensionsförsäkring</w:t>
      </w:r>
      <w:r w:rsidRPr="0018170B">
        <w:t xml:space="preserve"> </w:t>
      </w:r>
      <w:r w:rsidRPr="00ED311A">
        <w:t>enligt denna lag har återkallats utan att bolaget i stället har fått ett tillstånd att driva försäkringsrörelse enligt försäkringsrörelselagen (2010:2043)</w:t>
      </w:r>
      <w:r w:rsidRPr="0018170B">
        <w:t xml:space="preserve">, </w:t>
      </w:r>
    </w:p>
    <w:p w14:paraId="24D9850F" w14:textId="77777777" w:rsidR="00136126" w:rsidRDefault="00931476" w:rsidP="00136126">
      <w:pPr>
        <w:pStyle w:val="Brdtextmedindrag"/>
      </w:pPr>
      <w:r w:rsidRPr="0018170B">
        <w:t>4.</w:t>
      </w:r>
      <w:r>
        <w:t> </w:t>
      </w:r>
      <w:r w:rsidRPr="0018170B">
        <w:t xml:space="preserve">bolaget är försatt i konkurs som avslutats med överskott och bolagsstämman inte inom föreskriven tid har fattat beslut om likvidation enligt </w:t>
      </w:r>
      <w:r>
        <w:t xml:space="preserve">11 kap. </w:t>
      </w:r>
      <w:r w:rsidRPr="0018170B">
        <w:t>79</w:t>
      </w:r>
      <w:r>
        <w:t> § försäkringsrörelselagen (2010:2043)</w:t>
      </w:r>
      <w:r w:rsidRPr="0018170B">
        <w:t>, eller</w:t>
      </w:r>
    </w:p>
    <w:p w14:paraId="47D25AB4" w14:textId="77777777" w:rsidR="00136126" w:rsidRDefault="00931476" w:rsidP="00136126">
      <w:pPr>
        <w:pStyle w:val="Brdtextmedindrag"/>
      </w:pPr>
      <w:r w:rsidRPr="0018170B">
        <w:t>5.</w:t>
      </w:r>
      <w:r>
        <w:t> </w:t>
      </w:r>
      <w:r w:rsidRPr="0018170B">
        <w:t xml:space="preserve">bolaget saknar till försäkringsregistret anmäld behörig styrelse eller verkställande direktör. </w:t>
      </w:r>
    </w:p>
    <w:p w14:paraId="6BEE8574" w14:textId="77777777" w:rsidR="00136126" w:rsidRDefault="00931476" w:rsidP="00136126">
      <w:pPr>
        <w:pStyle w:val="Brdtextmedindrag"/>
      </w:pPr>
      <w:r>
        <w:t>Ett b</w:t>
      </w:r>
      <w:r w:rsidRPr="0018170B">
        <w:t xml:space="preserve">eslut om likvidation ska inte meddelas, om det styrks att likvidationsgrunden upphört under ärendets handläggning. Frågor om likvidation enligt första eller andra stycket prövas på anmälan av Finansinspektionen eller på ansökan av styrelsen, </w:t>
      </w:r>
      <w:r>
        <w:t xml:space="preserve">en </w:t>
      </w:r>
      <w:r w:rsidRPr="0018170B">
        <w:t xml:space="preserve">styrelseledamot, </w:t>
      </w:r>
      <w:r>
        <w:t xml:space="preserve">den </w:t>
      </w:r>
      <w:r w:rsidRPr="0018170B">
        <w:t xml:space="preserve">verkställande direktören eller </w:t>
      </w:r>
      <w:r>
        <w:t xml:space="preserve">en </w:t>
      </w:r>
      <w:r w:rsidRPr="0018170B">
        <w:t xml:space="preserve">delägare eller röstberättigad som inte är delägare. </w:t>
      </w:r>
    </w:p>
    <w:p w14:paraId="388299B8" w14:textId="77777777" w:rsidR="00136126" w:rsidRDefault="00931476" w:rsidP="00136126">
      <w:pPr>
        <w:pStyle w:val="Brdtextmedindrag"/>
      </w:pPr>
      <w:r w:rsidRPr="0018170B">
        <w:t xml:space="preserve">I de fall som avses i andra stycket 3 ska Bolagsverket fatta beslutet om likvidation så snart det är praktiskt möjligt, dock senast dagen efter det att ansökan eller anmälan om likvidation kom in till Bolagsverket. </w:t>
      </w:r>
    </w:p>
    <w:p w14:paraId="054FF4F3" w14:textId="77777777" w:rsidR="00136126" w:rsidRDefault="00931476" w:rsidP="00136126">
      <w:pPr>
        <w:pStyle w:val="Brdtextmedindrag"/>
      </w:pPr>
      <w:r w:rsidRPr="0018170B">
        <w:t xml:space="preserve">I de fall som avses i andra stycket 4 eller 5 prövas frågan på ansökan även av en borgenär eller någon annan vars rätt kan vara beroende av att det finns någon som kan företräda bolaget. </w:t>
      </w:r>
    </w:p>
    <w:p w14:paraId="6774BE3B" w14:textId="77777777" w:rsidR="00136126" w:rsidRPr="0018170B" w:rsidRDefault="00931476" w:rsidP="00136126">
      <w:pPr>
        <w:pStyle w:val="Brdtextmedindrag"/>
      </w:pPr>
      <w:r w:rsidRPr="0018170B">
        <w:lastRenderedPageBreak/>
        <w:t>Beslutet om likvidation gäller omedelbart.</w:t>
      </w:r>
    </w:p>
    <w:p w14:paraId="04B2C0DE" w14:textId="77777777" w:rsidR="00136126" w:rsidRDefault="00931476" w:rsidP="00136126">
      <w:pPr>
        <w:pStyle w:val="Rubrik5utannumrering"/>
      </w:pPr>
      <w:r>
        <w:t xml:space="preserve">Tillämpliga bestämmelser </w:t>
      </w:r>
    </w:p>
    <w:p w14:paraId="589DB98C" w14:textId="77777777" w:rsidR="00136126" w:rsidRDefault="00931476" w:rsidP="00136126">
      <w:pPr>
        <w:pStyle w:val="Brdtext"/>
      </w:pPr>
      <w:r>
        <w:rPr>
          <w:b/>
        </w:rPr>
        <w:t>23</w:t>
      </w:r>
      <w:r>
        <w:t> </w:t>
      </w:r>
      <w:r w:rsidRPr="0058273C">
        <w:rPr>
          <w:b/>
        </w:rPr>
        <w:t>§</w:t>
      </w:r>
      <w:r>
        <w:t xml:space="preserve">    Vid fusion med ett ömsesidigt tjänstepensionsbolag gäller </w:t>
      </w:r>
      <w:r w:rsidRPr="00410381">
        <w:t>16</w:t>
      </w:r>
      <w:r>
        <w:t> kap.</w:t>
      </w:r>
      <w:r w:rsidRPr="00410381">
        <w:t xml:space="preserve"> lagen (2018:</w:t>
      </w:r>
      <w:r>
        <w:t>672) om ekonomiska föreningar med de undantag och tillägg som följer av andra stycket.</w:t>
      </w:r>
    </w:p>
    <w:p w14:paraId="35E412D7" w14:textId="77777777" w:rsidR="00136126" w:rsidRPr="0018170B" w:rsidRDefault="00931476" w:rsidP="00136126">
      <w:pPr>
        <w:pStyle w:val="Brdtextmedindrag"/>
      </w:pPr>
      <w:r>
        <w:t xml:space="preserve">I stället för </w:t>
      </w:r>
      <w:r w:rsidRPr="00410381">
        <w:t>16</w:t>
      </w:r>
      <w:r>
        <w:t> kap.</w:t>
      </w:r>
      <w:r w:rsidRPr="00410381">
        <w:t xml:space="preserve"> 17–19, 21–23 och 41</w:t>
      </w:r>
      <w:r>
        <w:t> §</w:t>
      </w:r>
      <w:r w:rsidRPr="00410381">
        <w:t>§</w:t>
      </w:r>
      <w:r>
        <w:t xml:space="preserve"> lagen om ekonomiska föreningar tillämpas 2</w:t>
      </w:r>
      <w:r w:rsidRPr="00E53E40">
        <w:t>4</w:t>
      </w:r>
      <w:r>
        <w:t xml:space="preserve"> § detta kapitel och 12 kap. 83, 84 och 86 §§ försäkringsrörelselagen (2010:2043). I </w:t>
      </w:r>
      <w:r w:rsidRPr="00231C87">
        <w:t>12</w:t>
      </w:r>
      <w:r>
        <w:t xml:space="preserve"> kap. </w:t>
      </w:r>
      <w:r w:rsidRPr="00231C87">
        <w:t>85</w:t>
      </w:r>
      <w:r>
        <w:t xml:space="preserve"> § försäkringsrörelselagen finns bestämmelser om tillämpning av </w:t>
      </w:r>
      <w:r w:rsidRPr="00410381">
        <w:t>16</w:t>
      </w:r>
      <w:r>
        <w:t> kap.</w:t>
      </w:r>
      <w:r w:rsidRPr="00410381">
        <w:t xml:space="preserve"> 12 och 24</w:t>
      </w:r>
      <w:r>
        <w:t> §</w:t>
      </w:r>
      <w:r w:rsidRPr="00410381">
        <w:t>§</w:t>
      </w:r>
      <w:r>
        <w:t xml:space="preserve"> lagen om ekonomiska föreningar. I 12 kap. 86 § försäkringsrörelselagen finns bestämmelser om tillämpning av </w:t>
      </w:r>
      <w:r w:rsidRPr="00410381">
        <w:t>16</w:t>
      </w:r>
      <w:r>
        <w:t> kap.</w:t>
      </w:r>
      <w:r w:rsidRPr="00410381">
        <w:t xml:space="preserve"> 28 och 29</w:t>
      </w:r>
      <w:r>
        <w:t> §</w:t>
      </w:r>
      <w:r w:rsidRPr="00410381">
        <w:t>§</w:t>
      </w:r>
      <w:r>
        <w:t xml:space="preserve"> samma lag.</w:t>
      </w:r>
    </w:p>
    <w:p w14:paraId="09B399ED" w14:textId="77777777" w:rsidR="00136126" w:rsidRDefault="00931476" w:rsidP="00136126">
      <w:pPr>
        <w:pStyle w:val="Rubrik5utannumrering"/>
      </w:pPr>
      <w:r w:rsidRPr="00410381">
        <w:t>Ansökan om tillstånd att verkställa fusionsplanen</w:t>
      </w:r>
      <w:r>
        <w:t xml:space="preserve"> </w:t>
      </w:r>
    </w:p>
    <w:p w14:paraId="4A24C814" w14:textId="77777777" w:rsidR="00136126" w:rsidRDefault="00931476" w:rsidP="00136126">
      <w:pPr>
        <w:pStyle w:val="Brdtext"/>
      </w:pPr>
      <w:r w:rsidRPr="00410381">
        <w:rPr>
          <w:b/>
        </w:rPr>
        <w:t>2</w:t>
      </w:r>
      <w:r>
        <w:rPr>
          <w:b/>
        </w:rPr>
        <w:t>4</w:t>
      </w:r>
      <w:r>
        <w:t> </w:t>
      </w:r>
      <w:r w:rsidRPr="0058273C">
        <w:rPr>
          <w:b/>
        </w:rPr>
        <w:t>§</w:t>
      </w:r>
      <w:r w:rsidRPr="00B40C4F">
        <w:t>    </w:t>
      </w:r>
      <w:r w:rsidRPr="004A71F3">
        <w:t xml:space="preserve">När fusionsplanen gäller i samtliga tjänstepensionsbolag, ska såväl </w:t>
      </w:r>
      <w:r>
        <w:t xml:space="preserve">det eller de </w:t>
      </w:r>
      <w:r w:rsidRPr="004A71F3">
        <w:t xml:space="preserve">överlåtande </w:t>
      </w:r>
      <w:r>
        <w:t xml:space="preserve">bolagen </w:t>
      </w:r>
      <w:r w:rsidRPr="004A71F3">
        <w:t xml:space="preserve">som </w:t>
      </w:r>
      <w:r>
        <w:t xml:space="preserve">det </w:t>
      </w:r>
      <w:r w:rsidRPr="004A71F3">
        <w:t>övertagande bolag</w:t>
      </w:r>
      <w:r>
        <w:t>et</w:t>
      </w:r>
      <w:r w:rsidRPr="004A71F3">
        <w:t xml:space="preserve"> ansöka om tillstånd att verkställa planen. Vid en gränsöverskridande fusion ska ansökan göras av det eller de svenska bolag som deltar i fusionen. Ansökan ska göras hos Finansinspektionen. </w:t>
      </w:r>
    </w:p>
    <w:p w14:paraId="001C7CD7" w14:textId="77777777" w:rsidR="00136126" w:rsidRDefault="00931476" w:rsidP="00136126">
      <w:pPr>
        <w:pStyle w:val="Brdtextmedindrag"/>
      </w:pPr>
      <w:r w:rsidRPr="004A71F3">
        <w:t xml:space="preserve">Vid fusion genom kombination </w:t>
      </w:r>
      <w:r>
        <w:t>krävs dessutom att</w:t>
      </w:r>
      <w:r w:rsidRPr="004A71F3">
        <w:t xml:space="preserve"> tjänstepensionsbolagen </w:t>
      </w:r>
      <w:r>
        <w:t>uppfyller förutsättningarna i</w:t>
      </w:r>
      <w:r w:rsidRPr="004A71F3">
        <w:t xml:space="preserve"> </w:t>
      </w:r>
      <w:r w:rsidRPr="00ED311A">
        <w:t>2</w:t>
      </w:r>
      <w:r>
        <w:t> kap.</w:t>
      </w:r>
      <w:r w:rsidRPr="00ED311A">
        <w:t xml:space="preserve"> 4 och 5</w:t>
      </w:r>
      <w:r>
        <w:t> §</w:t>
      </w:r>
      <w:r w:rsidRPr="00ED311A">
        <w:t xml:space="preserve">§ och </w:t>
      </w:r>
      <w:r>
        <w:t xml:space="preserve">att prövning av </w:t>
      </w:r>
      <w:r w:rsidRPr="00ED311A">
        <w:t>godkännande av bolagsordningen enligt 2</w:t>
      </w:r>
      <w:r>
        <w:t> kap.</w:t>
      </w:r>
      <w:r w:rsidRPr="00ED311A">
        <w:t xml:space="preserve"> 9</w:t>
      </w:r>
      <w:r>
        <w:t> §</w:t>
      </w:r>
      <w:r w:rsidRPr="004A71F3">
        <w:t xml:space="preserve"> </w:t>
      </w:r>
      <w:r>
        <w:t xml:space="preserve">gjorts </w:t>
      </w:r>
      <w:r w:rsidRPr="004A71F3">
        <w:t xml:space="preserve">för det övertagande bolaget. Vid gränsöverskridande fusion gäller detta bara om det övertagande bolaget ska ha sin hemvist i Sverige. </w:t>
      </w:r>
    </w:p>
    <w:p w14:paraId="5FEDE1DA" w14:textId="77777777" w:rsidR="00136126" w:rsidRDefault="00931476" w:rsidP="00136126">
      <w:pPr>
        <w:pStyle w:val="Brdtextmedindrag"/>
      </w:pPr>
      <w:r>
        <w:t>En a</w:t>
      </w:r>
      <w:r w:rsidRPr="004A71F3">
        <w:t xml:space="preserve">nsökan enligt första stycket ska </w:t>
      </w:r>
      <w:r>
        <w:t>lämnas</w:t>
      </w:r>
      <w:r w:rsidRPr="004A71F3">
        <w:t xml:space="preserve"> in inom en månad efter det att fusionsplanen gäller i samtliga bolag och, om fusionsplanen har registrerats enligt 1</w:t>
      </w:r>
      <w:r>
        <w:t>6 kap.</w:t>
      </w:r>
      <w:r w:rsidRPr="004A71F3">
        <w:t xml:space="preserve"> </w:t>
      </w:r>
      <w:r>
        <w:t>12 §</w:t>
      </w:r>
      <w:r w:rsidRPr="004A71F3">
        <w:t xml:space="preserve"> lagen (</w:t>
      </w:r>
      <w:r>
        <w:t>2018:672</w:t>
      </w:r>
      <w:r w:rsidRPr="004A71F3">
        <w:t>) om ekonomiska föreningar, senast två år efter det att fusionsplanen har kungjorts enligt 1</w:t>
      </w:r>
      <w:r>
        <w:t>9 kap.</w:t>
      </w:r>
      <w:r w:rsidRPr="004A71F3">
        <w:t xml:space="preserve"> </w:t>
      </w:r>
      <w:r>
        <w:t>5 §</w:t>
      </w:r>
      <w:r w:rsidRPr="004A71F3">
        <w:t xml:space="preserve"> samma lag. </w:t>
      </w:r>
    </w:p>
    <w:p w14:paraId="43FE464F" w14:textId="77777777" w:rsidR="00136126" w:rsidRDefault="00931476" w:rsidP="00136126">
      <w:pPr>
        <w:pStyle w:val="Brdtextmedindrag"/>
      </w:pPr>
      <w:r w:rsidRPr="004A71F3">
        <w:t xml:space="preserve">Finansinspektionen ska underrätta Bolagsverket och Skatteverket om ansökningar enligt första stycket och om beslut som har </w:t>
      </w:r>
      <w:r>
        <w:t xml:space="preserve">fått laga kraft och som har </w:t>
      </w:r>
      <w:r w:rsidRPr="004A71F3">
        <w:t xml:space="preserve">meddelats med anledning av sådana ansökningar. </w:t>
      </w:r>
    </w:p>
    <w:p w14:paraId="0CDC0BF6" w14:textId="77777777" w:rsidR="00136126" w:rsidRDefault="00931476" w:rsidP="00136126">
      <w:pPr>
        <w:pStyle w:val="Rubrik5utannumrering"/>
      </w:pPr>
      <w:r>
        <w:t>Företagsnamn</w:t>
      </w:r>
    </w:p>
    <w:p w14:paraId="70C385E0" w14:textId="77777777" w:rsidR="00136126" w:rsidRDefault="00931476" w:rsidP="00136126">
      <w:pPr>
        <w:pStyle w:val="Brdtext"/>
      </w:pPr>
      <w:r>
        <w:rPr>
          <w:b/>
        </w:rPr>
        <w:t>25</w:t>
      </w:r>
      <w:r w:rsidRPr="0058273C">
        <w:t> </w:t>
      </w:r>
      <w:r>
        <w:rPr>
          <w:b/>
        </w:rPr>
        <w:t>§</w:t>
      </w:r>
      <w:r w:rsidRPr="0058273C">
        <w:t>    </w:t>
      </w:r>
      <w:r>
        <w:t xml:space="preserve">Ett ömsesidigt tjänstepensionsbolags företagsnamn ska innehålla orden ömsesidig och tjänstepension. </w:t>
      </w:r>
    </w:p>
    <w:p w14:paraId="17F3D458" w14:textId="77777777" w:rsidR="00136126" w:rsidRDefault="00931476" w:rsidP="00136126">
      <w:pPr>
        <w:pStyle w:val="Brdtextmedindrag"/>
      </w:pPr>
      <w:r>
        <w:t>Bolagets styrelse får anta ett särskilt företagsnamn. Ett särskilt företagsnamn får inte innehålla ordet ömsesidig.</w:t>
      </w:r>
    </w:p>
    <w:p w14:paraId="0025F217" w14:textId="77777777" w:rsidR="00136126" w:rsidRDefault="00931476" w:rsidP="00136126">
      <w:pPr>
        <w:pStyle w:val="Brdtextmedindrag"/>
      </w:pPr>
      <w:r>
        <w:t xml:space="preserve">Företagsnamnet ska tydligt skilja sig från företagsnamn som är införda i det register som avses i </w:t>
      </w:r>
      <w:r w:rsidRPr="006373DB">
        <w:t>1</w:t>
      </w:r>
      <w:r w:rsidRPr="00410381">
        <w:t>7</w:t>
      </w:r>
      <w:r>
        <w:t> kap.</w:t>
      </w:r>
      <w:r w:rsidRPr="006373DB">
        <w:t xml:space="preserve"> 1</w:t>
      </w:r>
      <w:r>
        <w:t> §</w:t>
      </w:r>
      <w:r w:rsidRPr="00410381">
        <w:t xml:space="preserve"> försäkringsrörelselagen</w:t>
      </w:r>
      <w:r>
        <w:t xml:space="preserve"> (2010:2043). I övrigt finns bestämmelser om registreringen i lagen (2018:000) om företagsnamn.</w:t>
      </w:r>
    </w:p>
    <w:p w14:paraId="4AC4FFB9" w14:textId="77777777" w:rsidR="00136126" w:rsidRDefault="00931476" w:rsidP="00136126">
      <w:pPr>
        <w:pStyle w:val="Rubrik4utannumrering"/>
      </w:pPr>
      <w:r>
        <w:t>Tjänstepensionsföreningar</w:t>
      </w:r>
    </w:p>
    <w:p w14:paraId="02932BDD" w14:textId="77777777" w:rsidR="00136126" w:rsidRPr="00A00A35" w:rsidRDefault="00931476" w:rsidP="00136126">
      <w:pPr>
        <w:pStyle w:val="Rubrik5utannumrering"/>
        <w:spacing w:before="0"/>
      </w:pPr>
      <w:r>
        <w:t>Verksamhetskapital</w:t>
      </w:r>
    </w:p>
    <w:p w14:paraId="63065C01" w14:textId="77777777" w:rsidR="00136126" w:rsidRDefault="00931476" w:rsidP="00136126">
      <w:pPr>
        <w:pStyle w:val="Brdtext"/>
      </w:pPr>
      <w:r w:rsidRPr="002F14AA">
        <w:rPr>
          <w:b/>
        </w:rPr>
        <w:t>2</w:t>
      </w:r>
      <w:r>
        <w:rPr>
          <w:b/>
        </w:rPr>
        <w:t>6</w:t>
      </w:r>
      <w:r>
        <w:t> </w:t>
      </w:r>
      <w:r w:rsidRPr="0058273C">
        <w:rPr>
          <w:b/>
        </w:rPr>
        <w:t>§</w:t>
      </w:r>
      <w:r>
        <w:t>    En tjänstepensionsförening får inte bildas utan verksamhets</w:t>
      </w:r>
      <w:r>
        <w:softHyphen/>
        <w:t>kapital. Kapitalet får tillskjutas även av andra än medlemmar.</w:t>
      </w:r>
    </w:p>
    <w:p w14:paraId="06047E57" w14:textId="77777777" w:rsidR="00136126" w:rsidRDefault="00931476" w:rsidP="00136126">
      <w:pPr>
        <w:pStyle w:val="Brdtextmedindrag"/>
      </w:pPr>
      <w:r>
        <w:lastRenderedPageBreak/>
        <w:t>För registrering av en tjänstepensionsförening, krävs att hela verksamhetskapitalet har betalats in.</w:t>
      </w:r>
    </w:p>
    <w:p w14:paraId="756F9044" w14:textId="77777777" w:rsidR="00136126" w:rsidRDefault="00931476" w:rsidP="00136126">
      <w:pPr>
        <w:pStyle w:val="Brdtextmedindrag"/>
      </w:pPr>
      <w:r>
        <w:t>Verksamhetskapitalet ska återbetalas när det inte längre behövs för att rörelsen ska kunna drivas ändamålsenligt och en återbetalning är förenlig med bestämmelserna om kapitalbasens storlek och sammansättning i 7 kap.</w:t>
      </w:r>
    </w:p>
    <w:p w14:paraId="53FE778A" w14:textId="77777777" w:rsidR="00136126" w:rsidRPr="002F14AA" w:rsidRDefault="00931476" w:rsidP="00136126">
      <w:pPr>
        <w:pStyle w:val="Brdtextmedindrag"/>
      </w:pPr>
      <w:r>
        <w:t>Verksamhetskapitalet ska också återbetalas om inte registrering sker enligt 13 kap. 7 § försäkringsrörelselagen (2010:2043).</w:t>
      </w:r>
    </w:p>
    <w:p w14:paraId="643CC644" w14:textId="77777777" w:rsidR="00136126" w:rsidRDefault="00931476" w:rsidP="00136126">
      <w:pPr>
        <w:pStyle w:val="Rubrik5utannumrering"/>
      </w:pPr>
      <w:r>
        <w:t xml:space="preserve">Revisionsutskott </w:t>
      </w:r>
    </w:p>
    <w:p w14:paraId="0A8F1671" w14:textId="77777777" w:rsidR="00136126" w:rsidRPr="00E766ED" w:rsidRDefault="00931476" w:rsidP="00136126">
      <w:pPr>
        <w:pStyle w:val="Brdtext"/>
      </w:pPr>
      <w:r w:rsidRPr="00410381">
        <w:rPr>
          <w:b/>
        </w:rPr>
        <w:t>2</w:t>
      </w:r>
      <w:r>
        <w:rPr>
          <w:b/>
        </w:rPr>
        <w:t>7</w:t>
      </w:r>
      <w:r>
        <w:t> </w:t>
      </w:r>
      <w:r w:rsidRPr="0058273C">
        <w:rPr>
          <w:b/>
        </w:rPr>
        <w:t>§</w:t>
      </w:r>
      <w:r w:rsidRPr="00B40C4F">
        <w:t>    </w:t>
      </w:r>
      <w:r>
        <w:t xml:space="preserve">I fråga om revisionsutskott ska en tjänstepensionsförening anses som en sådan ekonomisk förening som avses i </w:t>
      </w:r>
      <w:r w:rsidRPr="006373DB">
        <w:t>7</w:t>
      </w:r>
      <w:r>
        <w:t> kap.</w:t>
      </w:r>
      <w:r w:rsidRPr="006373DB">
        <w:t xml:space="preserve"> </w:t>
      </w:r>
      <w:r w:rsidRPr="00410381">
        <w:t>4</w:t>
      </w:r>
      <w:r w:rsidRPr="006373DB">
        <w:t>7</w:t>
      </w:r>
      <w:r>
        <w:t> §</w:t>
      </w:r>
      <w:r w:rsidRPr="006373DB">
        <w:t xml:space="preserve"> lagen (</w:t>
      </w:r>
      <w:r>
        <w:t>2018:672) om ekonomiska föreningar.</w:t>
      </w:r>
    </w:p>
    <w:p w14:paraId="2E5CAA91" w14:textId="77777777" w:rsidR="00136126" w:rsidRDefault="00931476" w:rsidP="00136126">
      <w:pPr>
        <w:pStyle w:val="Rubrik5utannumrering"/>
      </w:pPr>
      <w:r>
        <w:t xml:space="preserve">Revisorns uppdragstid </w:t>
      </w:r>
    </w:p>
    <w:p w14:paraId="34085B63" w14:textId="77777777" w:rsidR="00136126" w:rsidRDefault="00931476" w:rsidP="00136126">
      <w:pPr>
        <w:pStyle w:val="Brdtext"/>
      </w:pPr>
      <w:r>
        <w:rPr>
          <w:b/>
        </w:rPr>
        <w:t>28</w:t>
      </w:r>
      <w:r w:rsidRPr="0058273C">
        <w:t> </w:t>
      </w:r>
      <w:r>
        <w:rPr>
          <w:b/>
        </w:rPr>
        <w:t>§</w:t>
      </w:r>
      <w:r w:rsidRPr="0058273C">
        <w:t>    </w:t>
      </w:r>
      <w:r>
        <w:t xml:space="preserve">I fråga om uppdragstid för revisorn ska en tjänstepensionsförening anses som en sådan ekonomisk förening som avses i 8 kap. 54 § lagen (2018:672) om ekonomiska föreningar. Möjligheten enligt den paragrafen att förlänga revisionsuppdraget till högst tjugo eller tjugofyra år gäller dock inte uppdrag i en tjänstepensionsförening. </w:t>
      </w:r>
    </w:p>
    <w:p w14:paraId="3FA6AF38" w14:textId="77777777" w:rsidR="00136126" w:rsidRDefault="00931476" w:rsidP="00136126">
      <w:pPr>
        <w:pStyle w:val="Rubrik5utannumrering"/>
      </w:pPr>
      <w:r>
        <w:t>Revisionsberättelsen</w:t>
      </w:r>
    </w:p>
    <w:p w14:paraId="789CD168" w14:textId="77777777" w:rsidR="00136126" w:rsidRDefault="00931476" w:rsidP="00136126">
      <w:pPr>
        <w:pStyle w:val="Brdtext"/>
      </w:pPr>
      <w:r>
        <w:rPr>
          <w:b/>
        </w:rPr>
        <w:t>29</w:t>
      </w:r>
      <w:r w:rsidRPr="0058273C">
        <w:t> </w:t>
      </w:r>
      <w:r>
        <w:rPr>
          <w:b/>
        </w:rPr>
        <w:t>§</w:t>
      </w:r>
      <w:r w:rsidRPr="0058273C">
        <w:t>    </w:t>
      </w:r>
      <w:r>
        <w:t>I fråga om revisionsberättelsens innehåll ska en tjänstepensionsförening anses som en sådan förening som avses i 8 kap. 56–59 §§ lagen (2018:672) om ekonomiska föreningar.</w:t>
      </w:r>
    </w:p>
    <w:p w14:paraId="331A695C" w14:textId="77777777" w:rsidR="00136126" w:rsidRDefault="00931476" w:rsidP="00136126">
      <w:pPr>
        <w:pStyle w:val="Rubrik5utannumrering"/>
      </w:pPr>
      <w:r>
        <w:t>Koncernrevision</w:t>
      </w:r>
    </w:p>
    <w:p w14:paraId="1748BB87" w14:textId="77777777" w:rsidR="00136126" w:rsidRDefault="00931476" w:rsidP="00136126">
      <w:pPr>
        <w:pStyle w:val="Brdtext"/>
      </w:pPr>
      <w:r>
        <w:rPr>
          <w:b/>
        </w:rPr>
        <w:t>30</w:t>
      </w:r>
      <w:r w:rsidRPr="0058273C">
        <w:t> </w:t>
      </w:r>
      <w:r>
        <w:rPr>
          <w:b/>
        </w:rPr>
        <w:t>§</w:t>
      </w:r>
      <w:r w:rsidRPr="0058273C">
        <w:t>    </w:t>
      </w:r>
      <w:r>
        <w:t>I fråga om koncernrevision ska en tjänstepensionsförening anses som en sådan ekonomisk förening som avses i 8 kap. 60 § lagen (2018:672) om ekonomiska föreningar.</w:t>
      </w:r>
    </w:p>
    <w:p w14:paraId="5C4ED9FF" w14:textId="77777777" w:rsidR="00136126" w:rsidRDefault="00931476" w:rsidP="00136126">
      <w:pPr>
        <w:pStyle w:val="Rubrik5utannumrering"/>
      </w:pPr>
      <w:r>
        <w:t>Domstols entledigande av revisorn</w:t>
      </w:r>
    </w:p>
    <w:p w14:paraId="580DEF11" w14:textId="77777777" w:rsidR="00136126" w:rsidRDefault="00931476" w:rsidP="00136126">
      <w:pPr>
        <w:pStyle w:val="Brdtext"/>
      </w:pPr>
      <w:r>
        <w:rPr>
          <w:b/>
        </w:rPr>
        <w:t>31</w:t>
      </w:r>
      <w:r w:rsidRPr="0058273C">
        <w:t> </w:t>
      </w:r>
      <w:r>
        <w:rPr>
          <w:b/>
        </w:rPr>
        <w:t>§</w:t>
      </w:r>
      <w:r w:rsidRPr="0058273C">
        <w:t>    </w:t>
      </w:r>
      <w:r>
        <w:t>I fråga om domstols entledigande av revisorn ska en tjänstepensionsförening anses som en sådan ekonomisk förening som avses i 8 kap. 55 § lagen (2018:672) om ekonomiska föreningar.</w:t>
      </w:r>
    </w:p>
    <w:p w14:paraId="29993A71" w14:textId="77777777" w:rsidR="00136126" w:rsidRPr="00CE1F12" w:rsidRDefault="00931476" w:rsidP="00136126">
      <w:pPr>
        <w:pStyle w:val="Rubrik5utannumrering"/>
      </w:pPr>
      <w:r w:rsidRPr="00CE1F12">
        <w:t>EU:s revisorsförordning</w:t>
      </w:r>
    </w:p>
    <w:p w14:paraId="7663BDAA" w14:textId="77777777" w:rsidR="00136126" w:rsidRPr="00E766ED" w:rsidRDefault="00931476" w:rsidP="00136126">
      <w:pPr>
        <w:pStyle w:val="Brdtext"/>
      </w:pPr>
      <w:r w:rsidRPr="00CE1F12">
        <w:rPr>
          <w:b/>
        </w:rPr>
        <w:t>32</w:t>
      </w:r>
      <w:r w:rsidRPr="0058273C">
        <w:t> </w:t>
      </w:r>
      <w:r>
        <w:rPr>
          <w:b/>
        </w:rPr>
        <w:t>§</w:t>
      </w:r>
      <w:r w:rsidRPr="0058273C">
        <w:t>    </w:t>
      </w:r>
      <w:r w:rsidRPr="00CE1F12">
        <w:t>Bestämmelser om revision av tjänstepensionsföreningar vars överlåtbara värdepapper är upptagna till handel på en reglerad marknad finns även i Europaparlamentets och rådets förordning (EU) nr 537/2014.</w:t>
      </w:r>
    </w:p>
    <w:p w14:paraId="6B7020EF" w14:textId="77777777" w:rsidR="00136126" w:rsidRDefault="00931476" w:rsidP="00136126">
      <w:pPr>
        <w:pStyle w:val="Rubrik5utannumrering"/>
      </w:pPr>
      <w:r>
        <w:t xml:space="preserve">Tvångslikvidation </w:t>
      </w:r>
    </w:p>
    <w:p w14:paraId="47AC6C88" w14:textId="77777777" w:rsidR="00136126" w:rsidRDefault="00931476" w:rsidP="00136126">
      <w:pPr>
        <w:pStyle w:val="Brdtext"/>
      </w:pPr>
      <w:r w:rsidRPr="00410381">
        <w:rPr>
          <w:b/>
        </w:rPr>
        <w:t>3</w:t>
      </w:r>
      <w:r>
        <w:rPr>
          <w:b/>
        </w:rPr>
        <w:t>3</w:t>
      </w:r>
      <w:r>
        <w:t> </w:t>
      </w:r>
      <w:r w:rsidRPr="0058273C">
        <w:rPr>
          <w:b/>
        </w:rPr>
        <w:t>§</w:t>
      </w:r>
      <w:r w:rsidRPr="00B40C4F">
        <w:t>    </w:t>
      </w:r>
      <w:r w:rsidRPr="00582E61">
        <w:t xml:space="preserve">Utöver bestämmelserna om tvångslikvidation i </w:t>
      </w:r>
      <w:r w:rsidRPr="00132E49">
        <w:t>1</w:t>
      </w:r>
      <w:r w:rsidRPr="00410381">
        <w:t>7</w:t>
      </w:r>
      <w:r>
        <w:t> kap.</w:t>
      </w:r>
      <w:r w:rsidRPr="00132E49">
        <w:t xml:space="preserve"> </w:t>
      </w:r>
      <w:r w:rsidRPr="00410381">
        <w:t>11</w:t>
      </w:r>
      <w:r>
        <w:t> §</w:t>
      </w:r>
      <w:r w:rsidRPr="00132E49">
        <w:t xml:space="preserve"> och </w:t>
      </w:r>
      <w:r w:rsidRPr="00410381">
        <w:t>16</w:t>
      </w:r>
      <w:r>
        <w:t> §</w:t>
      </w:r>
      <w:r w:rsidRPr="00410381">
        <w:t xml:space="preserve"> första stycket</w:t>
      </w:r>
      <w:r>
        <w:t> </w:t>
      </w:r>
      <w:r w:rsidRPr="00410381">
        <w:t>1–3</w:t>
      </w:r>
      <w:r w:rsidRPr="00132E49">
        <w:t xml:space="preserve"> lagen (2018:</w:t>
      </w:r>
      <w:r>
        <w:t>672</w:t>
      </w:r>
      <w:r w:rsidRPr="00132E49">
        <w:t>)</w:t>
      </w:r>
      <w:r w:rsidRPr="00582E61">
        <w:t xml:space="preserve"> om ekonomiska föreningar gäller för </w:t>
      </w:r>
      <w:r>
        <w:t>tjänstepensions</w:t>
      </w:r>
      <w:r w:rsidRPr="00582E61">
        <w:t xml:space="preserve">föreningar att Bolagsverket ska besluta att föreningen ska gå i likvidation, om </w:t>
      </w:r>
    </w:p>
    <w:p w14:paraId="3CCC730D" w14:textId="77777777" w:rsidR="00136126" w:rsidRDefault="00931476" w:rsidP="00136126">
      <w:pPr>
        <w:pStyle w:val="Brdtextmedindrag"/>
      </w:pPr>
      <w:r w:rsidRPr="00582E61">
        <w:t>1.</w:t>
      </w:r>
      <w:r>
        <w:t> </w:t>
      </w:r>
      <w:r w:rsidRPr="00582E61">
        <w:t xml:space="preserve">föreningens hela </w:t>
      </w:r>
      <w:r w:rsidRPr="00132E49">
        <w:t>tjänstepensions</w:t>
      </w:r>
      <w:r w:rsidRPr="00582E61">
        <w:t xml:space="preserve">försäkringsbestånd har överlåtits, </w:t>
      </w:r>
    </w:p>
    <w:p w14:paraId="0A6684CE" w14:textId="77777777" w:rsidR="00136126" w:rsidRDefault="00931476" w:rsidP="00136126">
      <w:pPr>
        <w:pStyle w:val="Brdtextmedindrag"/>
      </w:pPr>
      <w:r w:rsidRPr="00582E61">
        <w:lastRenderedPageBreak/>
        <w:t>2.</w:t>
      </w:r>
      <w:r>
        <w:t> </w:t>
      </w:r>
      <w:r w:rsidRPr="00582E61">
        <w:t xml:space="preserve">ett tillstånd att driva </w:t>
      </w:r>
      <w:r>
        <w:t>verksamhet avseende tjänstepensionsförsäkring</w:t>
      </w:r>
      <w:r w:rsidRPr="00582E61">
        <w:t xml:space="preserve"> för </w:t>
      </w:r>
      <w:r>
        <w:t>en</w:t>
      </w:r>
      <w:r w:rsidRPr="00582E61">
        <w:t xml:space="preserve"> bestämd tid har gått ut utan att något nytt tillstånd har beviljats, eller </w:t>
      </w:r>
    </w:p>
    <w:p w14:paraId="1A018677" w14:textId="77777777" w:rsidR="00136126" w:rsidRDefault="00931476" w:rsidP="00136126">
      <w:pPr>
        <w:pStyle w:val="Brdtextmedindrag"/>
      </w:pPr>
      <w:r w:rsidRPr="00582E61">
        <w:t>3.</w:t>
      </w:r>
      <w:r>
        <w:t> </w:t>
      </w:r>
      <w:r w:rsidRPr="00582E61">
        <w:t xml:space="preserve">tillståndet att driva </w:t>
      </w:r>
      <w:r>
        <w:t>verksamhet avseende tjänstepensionsförsäkring</w:t>
      </w:r>
      <w:r w:rsidRPr="00582E61">
        <w:t xml:space="preserve"> </w:t>
      </w:r>
      <w:r w:rsidRPr="00ED311A">
        <w:t>enligt denna lag</w:t>
      </w:r>
      <w:r>
        <w:t xml:space="preserve"> </w:t>
      </w:r>
      <w:r w:rsidRPr="00582E61">
        <w:t>har återkallats</w:t>
      </w:r>
      <w:r>
        <w:t xml:space="preserve"> </w:t>
      </w:r>
      <w:r w:rsidRPr="00410381">
        <w:t>utan att föreningen i stället har ett fått tillstånd att driva försäkringsrörelse enligt försäkringsrörelselagen (2010:2043)</w:t>
      </w:r>
      <w:r w:rsidRPr="00582E61">
        <w:t xml:space="preserve">. </w:t>
      </w:r>
    </w:p>
    <w:p w14:paraId="47903C7A" w14:textId="77777777" w:rsidR="00136126" w:rsidRDefault="00931476" w:rsidP="00136126">
      <w:pPr>
        <w:pStyle w:val="Brdtextmedindrag"/>
      </w:pPr>
      <w:r w:rsidRPr="00582E61">
        <w:t xml:space="preserve">I de fall som avses i första stycket 3 ska Bolagsverket fatta beslutet om likvidation så snart det är praktiskt möjligt, dock senast dagen efter det att ansökan eller anmälan om likvidation kom in till Bolagsverket. Beslutet om likvidation gäller omedelbart. </w:t>
      </w:r>
    </w:p>
    <w:p w14:paraId="036CE579" w14:textId="77777777" w:rsidR="00136126" w:rsidRDefault="00931476" w:rsidP="00136126">
      <w:pPr>
        <w:pStyle w:val="Brdtextmedindrag"/>
      </w:pPr>
      <w:r w:rsidRPr="00582E61">
        <w:t>En fråga om likvidation enligt första stycket prövas på ansökan av styrelsen, en styrelseledamot, den verkställande direktören, en föreningsmedlem</w:t>
      </w:r>
      <w:r>
        <w:t xml:space="preserve"> eller</w:t>
      </w:r>
      <w:r w:rsidRPr="00582E61">
        <w:t xml:space="preserve"> en innehavare av förlagsandel</w:t>
      </w:r>
      <w:r>
        <w:t>ar</w:t>
      </w:r>
      <w:r w:rsidRPr="00582E61">
        <w:t xml:space="preserve"> eller på anmälan av Finansinspektionen. </w:t>
      </w:r>
    </w:p>
    <w:p w14:paraId="03ABFB92" w14:textId="77777777" w:rsidR="00136126" w:rsidRDefault="00931476" w:rsidP="00136126">
      <w:pPr>
        <w:pStyle w:val="Brdtextmedindrag"/>
      </w:pPr>
      <w:r w:rsidRPr="00582E61">
        <w:t xml:space="preserve">I ärenden enligt första stycket 3 ska bestämmelserna i </w:t>
      </w:r>
      <w:r w:rsidRPr="00132E49">
        <w:t>1</w:t>
      </w:r>
      <w:r w:rsidRPr="00410381">
        <w:t>7</w:t>
      </w:r>
      <w:r>
        <w:t> kap.</w:t>
      </w:r>
      <w:r w:rsidRPr="00132E49">
        <w:t xml:space="preserve"> </w:t>
      </w:r>
      <w:r w:rsidRPr="00410381">
        <w:t>12</w:t>
      </w:r>
      <w:r>
        <w:t> §</w:t>
      </w:r>
      <w:r w:rsidRPr="00582E61">
        <w:t xml:space="preserve"> lagen om ekonomiska föreningar inte tillämpas.</w:t>
      </w:r>
    </w:p>
    <w:p w14:paraId="77DED4BF" w14:textId="77777777" w:rsidR="00136126" w:rsidRDefault="00931476" w:rsidP="00136126">
      <w:pPr>
        <w:pStyle w:val="Rubrik5utannumrering"/>
      </w:pPr>
      <w:r>
        <w:t>Tillämpliga bestämmelser</w:t>
      </w:r>
    </w:p>
    <w:p w14:paraId="3A9492E1" w14:textId="77777777" w:rsidR="00136126" w:rsidRPr="00436F3E" w:rsidRDefault="00931476" w:rsidP="00136126">
      <w:pPr>
        <w:pStyle w:val="Brdtext"/>
      </w:pPr>
      <w:r w:rsidRPr="00436F3E">
        <w:rPr>
          <w:b/>
        </w:rPr>
        <w:t>3</w:t>
      </w:r>
      <w:r>
        <w:rPr>
          <w:b/>
        </w:rPr>
        <w:t>4</w:t>
      </w:r>
      <w:r>
        <w:t> </w:t>
      </w:r>
      <w:r w:rsidRPr="0058273C">
        <w:rPr>
          <w:b/>
        </w:rPr>
        <w:t>§</w:t>
      </w:r>
      <w:r>
        <w:t>    </w:t>
      </w:r>
      <w:r w:rsidRPr="00436F3E">
        <w:t xml:space="preserve">Vid fusion med en </w:t>
      </w:r>
      <w:r>
        <w:t>tjänstepensions</w:t>
      </w:r>
      <w:r w:rsidRPr="00436F3E">
        <w:t xml:space="preserve">förening gäller inte </w:t>
      </w:r>
      <w:r w:rsidRPr="00410381">
        <w:t>16</w:t>
      </w:r>
      <w:r>
        <w:t> kap.</w:t>
      </w:r>
      <w:r w:rsidRPr="00410381">
        <w:t xml:space="preserve"> 17–19, 21–23 och 41</w:t>
      </w:r>
      <w:r>
        <w:t> §</w:t>
      </w:r>
      <w:r w:rsidRPr="00410381">
        <w:t>§ lagen (2018:</w:t>
      </w:r>
      <w:r>
        <w:t>672</w:t>
      </w:r>
      <w:r w:rsidRPr="00410381">
        <w:t>)</w:t>
      </w:r>
      <w:r w:rsidRPr="00436F3E">
        <w:t xml:space="preserve"> om ekonomiska föreningar. I stället gäller </w:t>
      </w:r>
      <w:r>
        <w:t xml:space="preserve">35 § i detta kapitel och 13 kap. </w:t>
      </w:r>
      <w:r w:rsidRPr="00436F3E">
        <w:t>3</w:t>
      </w:r>
      <w:r>
        <w:t xml:space="preserve">4 och </w:t>
      </w:r>
      <w:r w:rsidRPr="00436F3E">
        <w:t>35</w:t>
      </w:r>
      <w:r>
        <w:t> §</w:t>
      </w:r>
      <w:r w:rsidRPr="00436F3E">
        <w:t xml:space="preserve">§ </w:t>
      </w:r>
      <w:r>
        <w:t>försäkringsrörelselagen (2010:2043)</w:t>
      </w:r>
      <w:r w:rsidRPr="00436F3E">
        <w:t xml:space="preserve">. I </w:t>
      </w:r>
      <w:r>
        <w:t xml:space="preserve">13 kap. </w:t>
      </w:r>
      <w:r w:rsidRPr="00436F3E">
        <w:t>36</w:t>
      </w:r>
      <w:r>
        <w:t> §</w:t>
      </w:r>
      <w:r w:rsidRPr="00436F3E">
        <w:t xml:space="preserve"> </w:t>
      </w:r>
      <w:r>
        <w:t>försäkringsrörelselagen</w:t>
      </w:r>
      <w:r w:rsidRPr="00436F3E">
        <w:t xml:space="preserve"> finns särskilda bestämmelser om tillämpning av </w:t>
      </w:r>
      <w:r w:rsidRPr="00410381">
        <w:t>16</w:t>
      </w:r>
      <w:r>
        <w:t> kap.</w:t>
      </w:r>
      <w:r w:rsidRPr="00410381">
        <w:t xml:space="preserve"> 24</w:t>
      </w:r>
      <w:r>
        <w:t> §</w:t>
      </w:r>
      <w:r w:rsidRPr="00410381">
        <w:t xml:space="preserve"> lagen om ekonomiska</w:t>
      </w:r>
      <w:r w:rsidRPr="00436F3E">
        <w:t xml:space="preserve"> för</w:t>
      </w:r>
      <w:r>
        <w:t>eningar. När fusionen avser en tjänstepensionsförening</w:t>
      </w:r>
      <w:r w:rsidRPr="00436F3E">
        <w:t xml:space="preserve"> och ett helägt dotterbolag, gäller </w:t>
      </w:r>
      <w:r>
        <w:t>35 § och 13 kap. 34 och 3</w:t>
      </w:r>
      <w:r w:rsidRPr="00436F3E">
        <w:t>5</w:t>
      </w:r>
      <w:r>
        <w:t> §</w:t>
      </w:r>
      <w:r w:rsidRPr="00436F3E">
        <w:t xml:space="preserve">§ </w:t>
      </w:r>
      <w:r>
        <w:t xml:space="preserve">försäkringsrörelselagen </w:t>
      </w:r>
      <w:r w:rsidRPr="00436F3E">
        <w:t>i tillämpliga delar. Det som sägs där om överlåtande förening ska i stället avse dotterbolaget.</w:t>
      </w:r>
    </w:p>
    <w:p w14:paraId="70D3A65D" w14:textId="77777777" w:rsidR="00136126" w:rsidRDefault="00931476" w:rsidP="00136126">
      <w:pPr>
        <w:pStyle w:val="Rubrik5utannumrering"/>
      </w:pPr>
      <w:r>
        <w:t xml:space="preserve">Ansökan om tillstånd att verkställa fusionsplanen </w:t>
      </w:r>
    </w:p>
    <w:p w14:paraId="02A23BD2" w14:textId="77777777" w:rsidR="00136126" w:rsidRDefault="00931476" w:rsidP="00136126">
      <w:pPr>
        <w:pStyle w:val="Brdtext"/>
      </w:pPr>
      <w:r>
        <w:rPr>
          <w:b/>
        </w:rPr>
        <w:t>35</w:t>
      </w:r>
      <w:r>
        <w:t> </w:t>
      </w:r>
      <w:r w:rsidRPr="0058273C">
        <w:rPr>
          <w:b/>
        </w:rPr>
        <w:t>§</w:t>
      </w:r>
      <w:r w:rsidRPr="00B40C4F">
        <w:t>    </w:t>
      </w:r>
      <w:r w:rsidRPr="00546B3A">
        <w:t xml:space="preserve">När fusionsplanen gäller i samtliga föreningar, ska såväl överlåtande </w:t>
      </w:r>
      <w:r>
        <w:t>som övertagande tjänstepensionsförening</w:t>
      </w:r>
      <w:r w:rsidRPr="00546B3A">
        <w:t xml:space="preserve"> ansöka om tillstånd att verkställa planen. Vid en gränsöverskridande fusion ska ansökan göras av den eller de svenska föreningar som deltar i fusionen. Ansökan ska göras hos Finansinspektionen. </w:t>
      </w:r>
    </w:p>
    <w:p w14:paraId="24DD887C" w14:textId="77777777" w:rsidR="00136126" w:rsidRDefault="00931476" w:rsidP="00136126">
      <w:pPr>
        <w:pStyle w:val="Brdtextmedindrag"/>
      </w:pPr>
      <w:r w:rsidRPr="00546B3A">
        <w:t xml:space="preserve">Vid fusion genom kombination </w:t>
      </w:r>
      <w:r>
        <w:t>krävs dessutom att</w:t>
      </w:r>
      <w:r w:rsidRPr="00546B3A">
        <w:t xml:space="preserve"> tjänstepensionsföreningarna </w:t>
      </w:r>
      <w:r>
        <w:t xml:space="preserve">uppfyller förutsättningarna i </w:t>
      </w:r>
      <w:r w:rsidRPr="00ED311A">
        <w:t>2</w:t>
      </w:r>
      <w:r>
        <w:t> kap.</w:t>
      </w:r>
      <w:r w:rsidRPr="00ED311A">
        <w:t xml:space="preserve"> 4 och 5</w:t>
      </w:r>
      <w:r>
        <w:t> §</w:t>
      </w:r>
      <w:r w:rsidRPr="00ED311A">
        <w:t xml:space="preserve">§ och </w:t>
      </w:r>
      <w:r>
        <w:t xml:space="preserve">att prövning av </w:t>
      </w:r>
      <w:r w:rsidRPr="00ED311A">
        <w:t>godkännande av stadgarna enligt 2</w:t>
      </w:r>
      <w:r>
        <w:t> kap.</w:t>
      </w:r>
      <w:r w:rsidRPr="00ED311A">
        <w:t xml:space="preserve"> 9</w:t>
      </w:r>
      <w:r>
        <w:t> §</w:t>
      </w:r>
      <w:r w:rsidRPr="00ED311A">
        <w:t xml:space="preserve"> </w:t>
      </w:r>
      <w:r>
        <w:t xml:space="preserve">gjorts </w:t>
      </w:r>
      <w:r w:rsidRPr="00ED311A">
        <w:t>f</w:t>
      </w:r>
      <w:r w:rsidRPr="00DE262E">
        <w:t xml:space="preserve">ör den övertagande föreningen. Vid gränsöverskridande fusion gäller detta bara om den övertagande föreningen ska ha sin hemvist i Sverige. </w:t>
      </w:r>
    </w:p>
    <w:p w14:paraId="61C9C26E" w14:textId="77777777" w:rsidR="00136126" w:rsidRDefault="00931476" w:rsidP="00136126">
      <w:pPr>
        <w:pStyle w:val="Brdtextmedindrag"/>
      </w:pPr>
      <w:r w:rsidRPr="00DE262E">
        <w:t xml:space="preserve">Ansökan enligt första stycket ska </w:t>
      </w:r>
      <w:r>
        <w:t>lämnas</w:t>
      </w:r>
      <w:r w:rsidRPr="00DE262E">
        <w:t xml:space="preserve"> in inom en månad efter det att fusionsplanen gäller i samtliga föreningar och, om fusionsplanen har registrerats enligt 1</w:t>
      </w:r>
      <w:r>
        <w:t>6 kap.</w:t>
      </w:r>
      <w:r w:rsidRPr="00DE262E">
        <w:t xml:space="preserve"> </w:t>
      </w:r>
      <w:r>
        <w:t>12</w:t>
      </w:r>
      <w:r w:rsidRPr="00DE262E">
        <w:t>§ lagen (</w:t>
      </w:r>
      <w:r>
        <w:t>2018:672</w:t>
      </w:r>
      <w:r w:rsidRPr="00DE262E">
        <w:t>) om ekonomiska föreningar, senast två år efter det att fusionsplanen har kungjorts enligt 1</w:t>
      </w:r>
      <w:r>
        <w:t>9 kap.</w:t>
      </w:r>
      <w:r w:rsidRPr="00DE262E">
        <w:t xml:space="preserve"> </w:t>
      </w:r>
      <w:r>
        <w:t>5 §</w:t>
      </w:r>
      <w:r w:rsidRPr="00DE262E">
        <w:t xml:space="preserve"> samma lag. </w:t>
      </w:r>
    </w:p>
    <w:p w14:paraId="1434EE73" w14:textId="77777777" w:rsidR="00136126" w:rsidRDefault="00931476" w:rsidP="00136126">
      <w:pPr>
        <w:pStyle w:val="Brdtextmedindrag"/>
      </w:pPr>
      <w:r w:rsidRPr="00DE262E">
        <w:t xml:space="preserve">Finansinspektionen ska underrätta Bolagsverket och Skatteverket om ansökningar enligt första stycket. Finansinspektionen ska vidare underrätta Bolagsverket om beslut som har </w:t>
      </w:r>
      <w:r>
        <w:t xml:space="preserve">fått laga kraft och som har </w:t>
      </w:r>
      <w:r w:rsidRPr="00DE262E">
        <w:t>meddelats med anledning av sådana ansökningar.</w:t>
      </w:r>
    </w:p>
    <w:p w14:paraId="4DAC6840" w14:textId="77777777" w:rsidR="00136126" w:rsidRDefault="00931476" w:rsidP="00136126">
      <w:pPr>
        <w:pStyle w:val="Rubrik5utannumrering"/>
      </w:pPr>
      <w:r>
        <w:lastRenderedPageBreak/>
        <w:t>Företagsnamn</w:t>
      </w:r>
    </w:p>
    <w:p w14:paraId="6A283B1C" w14:textId="77777777" w:rsidR="00136126" w:rsidRPr="00410381" w:rsidRDefault="00931476" w:rsidP="00136126">
      <w:pPr>
        <w:pStyle w:val="Brdtext"/>
      </w:pPr>
      <w:r w:rsidRPr="00410381">
        <w:rPr>
          <w:b/>
        </w:rPr>
        <w:t>3</w:t>
      </w:r>
      <w:r>
        <w:rPr>
          <w:b/>
        </w:rPr>
        <w:t>6</w:t>
      </w:r>
      <w:r>
        <w:t> </w:t>
      </w:r>
      <w:r w:rsidRPr="0058273C">
        <w:rPr>
          <w:b/>
        </w:rPr>
        <w:t>§</w:t>
      </w:r>
      <w:r>
        <w:t>    </w:t>
      </w:r>
      <w:r w:rsidRPr="00410381">
        <w:t>I stället för bestämmelse</w:t>
      </w:r>
      <w:r>
        <w:t>r</w:t>
      </w:r>
      <w:r w:rsidRPr="00410381">
        <w:t>n</w:t>
      </w:r>
      <w:r>
        <w:t>a</w:t>
      </w:r>
      <w:r w:rsidRPr="00410381">
        <w:t xml:space="preserve"> i </w:t>
      </w:r>
      <w:r>
        <w:t>20 kap.</w:t>
      </w:r>
      <w:r w:rsidRPr="00410381">
        <w:t xml:space="preserve"> 1</w:t>
      </w:r>
      <w:r>
        <w:t> §</w:t>
      </w:r>
      <w:r w:rsidRPr="00410381">
        <w:t xml:space="preserve"> första stycket första meningen och </w:t>
      </w:r>
      <w:r>
        <w:t>2 §</w:t>
      </w:r>
      <w:r w:rsidRPr="00410381">
        <w:t xml:space="preserve"> lagen (</w:t>
      </w:r>
      <w:r w:rsidRPr="002D4AA0">
        <w:t>2018:</w:t>
      </w:r>
      <w:r>
        <w:t>672</w:t>
      </w:r>
      <w:r w:rsidRPr="00410381">
        <w:t xml:space="preserve">) om ekonomiska föreningar om </w:t>
      </w:r>
      <w:r>
        <w:t xml:space="preserve">en </w:t>
      </w:r>
      <w:r w:rsidRPr="00410381">
        <w:t>förenings f</w:t>
      </w:r>
      <w:r>
        <w:t>öretagsnamn</w:t>
      </w:r>
      <w:r w:rsidRPr="00410381">
        <w:t xml:space="preserve"> gäller för tjänstepensionsföreningar att dess f</w:t>
      </w:r>
      <w:r>
        <w:t>öretagsnamn</w:t>
      </w:r>
      <w:r w:rsidRPr="00410381">
        <w:t xml:space="preserve"> ska innehålla ordet tjänstepensionsförening och att ordet tjänstepensions</w:t>
      </w:r>
      <w:r>
        <w:softHyphen/>
      </w:r>
      <w:r w:rsidRPr="00410381">
        <w:t xml:space="preserve">förening eller </w:t>
      </w:r>
      <w:r>
        <w:t xml:space="preserve">en </w:t>
      </w:r>
      <w:r w:rsidRPr="00410381">
        <w:t xml:space="preserve">förkortning av det uttrycket inte får </w:t>
      </w:r>
      <w:r>
        <w:t>finnas med</w:t>
      </w:r>
      <w:r w:rsidRPr="00410381">
        <w:t xml:space="preserve"> i e</w:t>
      </w:r>
      <w:r>
        <w:t>tt särskilt företags</w:t>
      </w:r>
      <w:r w:rsidRPr="00410381">
        <w:t>n</w:t>
      </w:r>
      <w:r>
        <w:t>amn</w:t>
      </w:r>
      <w:r w:rsidRPr="00410381">
        <w:t>.</w:t>
      </w:r>
    </w:p>
    <w:p w14:paraId="2470958A" w14:textId="77777777" w:rsidR="00136126" w:rsidRPr="00410381" w:rsidRDefault="00931476" w:rsidP="00136126">
      <w:pPr>
        <w:pStyle w:val="Brdtextmedindrag"/>
        <w:rPr>
          <w:rFonts w:eastAsiaTheme="minorHAnsi"/>
        </w:rPr>
      </w:pPr>
      <w:r w:rsidRPr="00410381">
        <w:t>Endast tjänstepensionsföreningar får i si</w:t>
      </w:r>
      <w:r>
        <w:t>tt</w:t>
      </w:r>
      <w:r w:rsidRPr="00410381">
        <w:t xml:space="preserve"> f</w:t>
      </w:r>
      <w:r>
        <w:t>öretagsnamn</w:t>
      </w:r>
      <w:r w:rsidRPr="00410381">
        <w:t xml:space="preserve"> använda uttrycket tjänstepensionsförening.</w:t>
      </w:r>
      <w:r>
        <w:t xml:space="preserve"> </w:t>
      </w:r>
    </w:p>
    <w:p w14:paraId="0E2585FC" w14:textId="77777777" w:rsidR="00136126" w:rsidRPr="00EC3AD6" w:rsidRDefault="00931476" w:rsidP="00136126">
      <w:pPr>
        <w:pStyle w:val="Rubrik3utannumrering"/>
      </w:pPr>
      <w:r>
        <w:t>11 kap.</w:t>
      </w:r>
      <w:r w:rsidRPr="00EC3AD6">
        <w:t xml:space="preserve"> Överlåtelse av tjänstepensionsför</w:t>
      </w:r>
      <w:r>
        <w:t>säkrings</w:t>
      </w:r>
      <w:r w:rsidRPr="00EC3AD6">
        <w:t>bestånd</w:t>
      </w:r>
    </w:p>
    <w:p w14:paraId="5091C686" w14:textId="77777777" w:rsidR="00136126" w:rsidRDefault="00931476" w:rsidP="00136126">
      <w:pPr>
        <w:pStyle w:val="Rubrik4utannumrering"/>
        <w:spacing w:before="0"/>
      </w:pPr>
      <w:r>
        <w:t>Bestämmelser i försäkringsrörelselagen som inte ska gälla</w:t>
      </w:r>
    </w:p>
    <w:p w14:paraId="0379E271" w14:textId="77777777" w:rsidR="00136126" w:rsidRDefault="00931476" w:rsidP="00136126">
      <w:pPr>
        <w:pStyle w:val="Brdtextmedindrag"/>
        <w:ind w:firstLine="0"/>
      </w:pPr>
      <w:r>
        <w:rPr>
          <w:b/>
        </w:rPr>
        <w:t>1 §</w:t>
      </w:r>
      <w:r w:rsidRPr="00410381">
        <w:rPr>
          <w:rStyle w:val="BrdtextChar"/>
        </w:rPr>
        <w:t>    </w:t>
      </w:r>
      <w:r w:rsidRPr="00451CB3">
        <w:rPr>
          <w:rStyle w:val="BrdtextChar"/>
        </w:rPr>
        <w:t>Bestämmelserna i 14</w:t>
      </w:r>
      <w:r>
        <w:rPr>
          <w:rStyle w:val="BrdtextChar"/>
        </w:rPr>
        <w:t> kap.</w:t>
      </w:r>
      <w:r w:rsidRPr="00451CB3">
        <w:rPr>
          <w:rStyle w:val="BrdtextChar"/>
        </w:rPr>
        <w:t>1</w:t>
      </w:r>
      <w:r>
        <w:rPr>
          <w:rStyle w:val="BrdtextChar"/>
        </w:rPr>
        <w:t xml:space="preserve">, </w:t>
      </w:r>
      <w:r w:rsidRPr="00451CB3">
        <w:rPr>
          <w:rStyle w:val="BrdtextChar"/>
        </w:rPr>
        <w:t>2,</w:t>
      </w:r>
      <w:r>
        <w:rPr>
          <w:rStyle w:val="BrdtextChar"/>
        </w:rPr>
        <w:t xml:space="preserve"> </w:t>
      </w:r>
      <w:r w:rsidRPr="00451CB3">
        <w:rPr>
          <w:rStyle w:val="BrdtextChar"/>
        </w:rPr>
        <w:t>5–7,</w:t>
      </w:r>
      <w:r>
        <w:rPr>
          <w:rStyle w:val="BrdtextChar"/>
        </w:rPr>
        <w:t xml:space="preserve"> </w:t>
      </w:r>
      <w:r w:rsidRPr="00451CB3">
        <w:rPr>
          <w:rStyle w:val="BrdtextChar"/>
        </w:rPr>
        <w:t>9–12,</w:t>
      </w:r>
      <w:r>
        <w:rPr>
          <w:rStyle w:val="BrdtextChar"/>
        </w:rPr>
        <w:t xml:space="preserve"> </w:t>
      </w:r>
      <w:r w:rsidRPr="00451CB3">
        <w:rPr>
          <w:rStyle w:val="BrdtextChar"/>
        </w:rPr>
        <w:t>16</w:t>
      </w:r>
      <w:r>
        <w:rPr>
          <w:rStyle w:val="BrdtextChar"/>
        </w:rPr>
        <w:t xml:space="preserve"> </w:t>
      </w:r>
      <w:r w:rsidRPr="00451CB3">
        <w:rPr>
          <w:rStyle w:val="BrdtextChar"/>
        </w:rPr>
        <w:t>och</w:t>
      </w:r>
      <w:r>
        <w:rPr>
          <w:rStyle w:val="BrdtextChar"/>
        </w:rPr>
        <w:t xml:space="preserve"> </w:t>
      </w:r>
      <w:r w:rsidRPr="00451CB3">
        <w:rPr>
          <w:rStyle w:val="BrdtextChar"/>
        </w:rPr>
        <w:t>17</w:t>
      </w:r>
      <w:r>
        <w:rPr>
          <w:rStyle w:val="BrdtextChar"/>
        </w:rPr>
        <w:t> §</w:t>
      </w:r>
      <w:r w:rsidRPr="00451CB3">
        <w:rPr>
          <w:rStyle w:val="BrdtextChar"/>
        </w:rPr>
        <w:t>§</w:t>
      </w:r>
      <w:r>
        <w:rPr>
          <w:rStyle w:val="BrdtextChar"/>
        </w:rPr>
        <w:t xml:space="preserve"> </w:t>
      </w:r>
      <w:r w:rsidRPr="00451CB3">
        <w:rPr>
          <w:rStyle w:val="BrdtextChar"/>
        </w:rPr>
        <w:t>försäkrings</w:t>
      </w:r>
      <w:r>
        <w:rPr>
          <w:rStyle w:val="BrdtextChar"/>
        </w:rPr>
        <w:softHyphen/>
      </w:r>
      <w:r w:rsidRPr="00451CB3">
        <w:rPr>
          <w:rStyle w:val="BrdtextChar"/>
        </w:rPr>
        <w:t>rörelse</w:t>
      </w:r>
      <w:r>
        <w:rPr>
          <w:rStyle w:val="BrdtextChar"/>
        </w:rPr>
        <w:softHyphen/>
      </w:r>
      <w:r w:rsidRPr="00451CB3">
        <w:rPr>
          <w:rStyle w:val="BrdtextChar"/>
        </w:rPr>
        <w:t>lagen (2010:2043)</w:t>
      </w:r>
      <w:r>
        <w:rPr>
          <w:rStyle w:val="BrdtextChar"/>
        </w:rPr>
        <w:t xml:space="preserve"> gäller inte för tjänstepensionsföretag.</w:t>
      </w:r>
    </w:p>
    <w:p w14:paraId="75F0C1C5" w14:textId="77777777" w:rsidR="00136126" w:rsidRDefault="00931476" w:rsidP="00136126">
      <w:pPr>
        <w:pStyle w:val="Rubrik4utannumrering"/>
      </w:pPr>
      <w:r>
        <w:t>Avtal om överlåtelse</w:t>
      </w:r>
    </w:p>
    <w:p w14:paraId="30468FAA" w14:textId="77777777" w:rsidR="00136126" w:rsidRDefault="00931476" w:rsidP="00136126">
      <w:pPr>
        <w:pStyle w:val="Brdtext"/>
      </w:pPr>
      <w:r>
        <w:rPr>
          <w:b/>
        </w:rPr>
        <w:t>2 §</w:t>
      </w:r>
      <w:r>
        <w:t>    Ett tjänste</w:t>
      </w:r>
      <w:r>
        <w:softHyphen/>
        <w:t>pensions</w:t>
      </w:r>
      <w:r>
        <w:softHyphen/>
        <w:t>företag (det över</w:t>
      </w:r>
      <w:r>
        <w:softHyphen/>
        <w:t xml:space="preserve">låtande företaget) får helt eller delvis överlåta sitt tjänstepensionsförsäkringsbestånd till </w:t>
      </w:r>
      <w:r w:rsidDel="00806990">
        <w:t>e</w:t>
      </w:r>
      <w:r>
        <w:t xml:space="preserve">tt annat tjänstepensionsföretag eller försäkringsföretag (det övertagande företaget). </w:t>
      </w:r>
      <w:r w:rsidRPr="00410381">
        <w:t>En överlåtelse till ett försäkringsföretag får endast omfatta åtaganden som ska fullgöras i Sverige.</w:t>
      </w:r>
    </w:p>
    <w:p w14:paraId="1E023238" w14:textId="77777777" w:rsidR="00136126" w:rsidRPr="00E70226" w:rsidRDefault="00931476" w:rsidP="00136126">
      <w:pPr>
        <w:pStyle w:val="Brdtextmedindrag"/>
      </w:pPr>
      <w:r w:rsidRPr="00222871">
        <w:t>En</w:t>
      </w:r>
      <w:r w:rsidRPr="00410381">
        <w:t xml:space="preserve"> hel eller delvis överlåtelse av tjänstepensions</w:t>
      </w:r>
      <w:r>
        <w:softHyphen/>
      </w:r>
      <w:r w:rsidRPr="00410381">
        <w:t>för</w:t>
      </w:r>
      <w:r>
        <w:t>säkrings</w:t>
      </w:r>
      <w:r>
        <w:softHyphen/>
      </w:r>
      <w:r w:rsidRPr="00410381">
        <w:t>bestånd får även ske mellan ett tjänstepensionsföretag och ett utländskt tjänstepensions</w:t>
      </w:r>
      <w:r>
        <w:softHyphen/>
      </w:r>
      <w:r w:rsidRPr="00410381">
        <w:t xml:space="preserve">institut som är auktoriserat i ett </w:t>
      </w:r>
      <w:r>
        <w:t>l</w:t>
      </w:r>
      <w:r w:rsidRPr="00410381">
        <w:t>and inom EES (gränsöverskridande överlåtelse).</w:t>
      </w:r>
      <w:r>
        <w:t xml:space="preserve"> Vid en sådan överlåtelse är </w:t>
      </w:r>
      <w:r w:rsidRPr="004B7481">
        <w:t>tjänstepensions</w:t>
      </w:r>
      <w:r w:rsidRPr="004B7481">
        <w:softHyphen/>
        <w:t>företaget antingen överlåtande</w:t>
      </w:r>
      <w:r>
        <w:t xml:space="preserve"> eller övertagande företag. </w:t>
      </w:r>
    </w:p>
    <w:p w14:paraId="554D506E" w14:textId="77777777" w:rsidR="00136126" w:rsidRDefault="00931476" w:rsidP="00136126">
      <w:pPr>
        <w:pStyle w:val="Brdtextmedindrag"/>
      </w:pPr>
      <w:r w:rsidRPr="00150823">
        <w:t>Tjänste</w:t>
      </w:r>
      <w:r w:rsidRPr="00150823">
        <w:softHyphen/>
        <w:t>pensions</w:t>
      </w:r>
      <w:r w:rsidRPr="00150823">
        <w:softHyphen/>
        <w:t>försäkrings</w:t>
      </w:r>
      <w:r w:rsidRPr="00150823">
        <w:softHyphen/>
        <w:t>bestånd</w:t>
      </w:r>
      <w:r>
        <w:t xml:space="preserve"> får överlåtas även om det över</w:t>
      </w:r>
      <w:r>
        <w:softHyphen/>
        <w:t>låtande företaget har gått i likvidation.</w:t>
      </w:r>
    </w:p>
    <w:p w14:paraId="12136DBF" w14:textId="77777777" w:rsidR="00136126" w:rsidRDefault="00931476" w:rsidP="00136126">
      <w:pPr>
        <w:pStyle w:val="Rubrik4utannumrering"/>
      </w:pPr>
      <w:r>
        <w:t>Förhandsgodkännande av överlåtelseavtalet</w:t>
      </w:r>
    </w:p>
    <w:p w14:paraId="0E65ED70" w14:textId="77777777" w:rsidR="00136126" w:rsidRDefault="00931476" w:rsidP="00136126">
      <w:pPr>
        <w:pStyle w:val="Brdtextmedindrag"/>
        <w:ind w:firstLine="0"/>
      </w:pPr>
      <w:r>
        <w:rPr>
          <w:b/>
        </w:rPr>
        <w:t>3 §</w:t>
      </w:r>
      <w:r>
        <w:t xml:space="preserve">    Ett avtal om överlåtelse av tjänstepensionsförsäkringsbestånd ska för att bli giltigt godkännas av en majoritet av stämman i det överlåtande företaget. </w:t>
      </w:r>
    </w:p>
    <w:p w14:paraId="7752AC3D" w14:textId="77777777" w:rsidR="00136126" w:rsidRPr="00506DDD" w:rsidRDefault="00931476" w:rsidP="00136126">
      <w:pPr>
        <w:pStyle w:val="Brdtextmedindrag"/>
      </w:pPr>
      <w:r>
        <w:t xml:space="preserve">Vid gränsöverskridande överlåtelse </w:t>
      </w:r>
      <w:r w:rsidRPr="00A667FC">
        <w:t>ska</w:t>
      </w:r>
      <w:r>
        <w:t>,</w:t>
      </w:r>
      <w:r w:rsidRPr="00A667FC">
        <w:t xml:space="preserve"> </w:t>
      </w:r>
      <w:r>
        <w:t>i förekommande fall,</w:t>
      </w:r>
      <w:r w:rsidRPr="00A667FC">
        <w:t xml:space="preserve"> även de</w:t>
      </w:r>
      <w:r w:rsidRPr="00410381">
        <w:t xml:space="preserve">n som </w:t>
      </w:r>
      <w:r w:rsidRPr="00A667FC">
        <w:t xml:space="preserve">i egenskap av arbetsgivare betalar premier </w:t>
      </w:r>
      <w:r w:rsidRPr="00082697">
        <w:t>för de tjänstepensions</w:t>
      </w:r>
      <w:r>
        <w:softHyphen/>
      </w:r>
      <w:r w:rsidRPr="00F33B73">
        <w:t>försäkringar</w:t>
      </w:r>
      <w:r>
        <w:t xml:space="preserve"> som ska överlåtas </w:t>
      </w:r>
      <w:r w:rsidRPr="00A667FC">
        <w:t>godkänna avtalet om överlåtelse.</w:t>
      </w:r>
    </w:p>
    <w:p w14:paraId="39A69619" w14:textId="77777777" w:rsidR="00136126" w:rsidRDefault="00931476" w:rsidP="00136126">
      <w:pPr>
        <w:pStyle w:val="Rubrik4utannumrering"/>
      </w:pPr>
      <w:r>
        <w:t>Tillstånd till överlåtelse</w:t>
      </w:r>
    </w:p>
    <w:p w14:paraId="46D91353" w14:textId="77777777" w:rsidR="00136126" w:rsidRDefault="00931476" w:rsidP="00136126">
      <w:pPr>
        <w:pStyle w:val="Brdtext"/>
      </w:pPr>
      <w:r>
        <w:rPr>
          <w:b/>
        </w:rPr>
        <w:t>4 §</w:t>
      </w:r>
      <w:r>
        <w:t>    Ett tjänstepensionsföretag får verkställa ett avtal om överlåtelse av tjänstepensions</w:t>
      </w:r>
      <w:r>
        <w:softHyphen/>
        <w:t>försäkrings</w:t>
      </w:r>
      <w:r>
        <w:softHyphen/>
        <w:t xml:space="preserve">bestånd med tillstånd av Finansinspektionen, eller </w:t>
      </w:r>
      <w:r w:rsidRPr="00F33B73">
        <w:t>med tillstånd av behörig myndighet för ett övertagande utländskt tjänstepensionsinstitut.</w:t>
      </w:r>
    </w:p>
    <w:p w14:paraId="10C7339E" w14:textId="77777777" w:rsidR="00136126" w:rsidRPr="003E2734" w:rsidRDefault="00136126" w:rsidP="00136126">
      <w:pPr>
        <w:pStyle w:val="Brdtextmedindrag"/>
      </w:pPr>
    </w:p>
    <w:p w14:paraId="4513ED6B" w14:textId="77777777" w:rsidR="00136126" w:rsidRDefault="00931476" w:rsidP="00136126">
      <w:pPr>
        <w:pStyle w:val="Rubrik4utannumrering"/>
        <w:spacing w:before="0"/>
      </w:pPr>
      <w:r>
        <w:lastRenderedPageBreak/>
        <w:t>Ansökan om tillstånd till verkställighet</w:t>
      </w:r>
    </w:p>
    <w:p w14:paraId="2888047A" w14:textId="77777777" w:rsidR="00136126" w:rsidRDefault="00931476" w:rsidP="00136126">
      <w:pPr>
        <w:pStyle w:val="Brdtext"/>
        <w:rPr>
          <w:spacing w:val="-4"/>
        </w:rPr>
      </w:pPr>
      <w:r>
        <w:rPr>
          <w:b/>
        </w:rPr>
        <w:t>5 §</w:t>
      </w:r>
      <w:r>
        <w:t xml:space="preserve">    Ansökan om tillstånd att verkställa ett överlåtelseavtal ska göras </w:t>
      </w:r>
      <w:r w:rsidRPr="008C0DB4">
        <w:rPr>
          <w:spacing w:val="-4"/>
        </w:rPr>
        <w:t>av det över</w:t>
      </w:r>
      <w:r w:rsidRPr="008C0DB4">
        <w:rPr>
          <w:spacing w:val="-4"/>
        </w:rPr>
        <w:softHyphen/>
        <w:t>tagande företaget</w:t>
      </w:r>
      <w:r>
        <w:rPr>
          <w:spacing w:val="-4"/>
        </w:rPr>
        <w:t>. Vid överlåtelse till ett försäkringsföretag ska ansökan ges in av det överlåtande företaget</w:t>
      </w:r>
      <w:r w:rsidRPr="00F57045">
        <w:rPr>
          <w:spacing w:val="-4"/>
        </w:rPr>
        <w:t>.</w:t>
      </w:r>
      <w:r>
        <w:rPr>
          <w:spacing w:val="-4"/>
        </w:rPr>
        <w:t xml:space="preserve"> </w:t>
      </w:r>
    </w:p>
    <w:p w14:paraId="052097A9" w14:textId="77777777" w:rsidR="00136126" w:rsidRDefault="00931476" w:rsidP="00136126">
      <w:pPr>
        <w:pStyle w:val="Brdtextmedindrag"/>
      </w:pPr>
      <w:r w:rsidRPr="008C0DB4">
        <w:t>Ansök</w:t>
      </w:r>
      <w:r>
        <w:t>an</w:t>
      </w:r>
      <w:r w:rsidRPr="008C0DB4">
        <w:t xml:space="preserve"> ska ges in till Finansinspektionen inom fyra månader från det att stämmobeslutet i det överlåtande företaget om godkännande av överlåtelseavtalet registrerades</w:t>
      </w:r>
      <w:r>
        <w:t xml:space="preserve"> eller inom fyra månader från det att stämman i det överlåtande utländska tjänstepensionsinstitutet och berörd arbetsgivare godkände överlåtelsen. </w:t>
      </w:r>
    </w:p>
    <w:p w14:paraId="4E66F1FB" w14:textId="77777777" w:rsidR="00136126" w:rsidRPr="00052172" w:rsidRDefault="00931476" w:rsidP="00136126">
      <w:pPr>
        <w:pStyle w:val="Brdtextmedindrag"/>
      </w:pPr>
      <w:r w:rsidRPr="00052172">
        <w:t xml:space="preserve">Finansinspektionen ska underrätta Bolagsverket om ansökan och om beslut som har </w:t>
      </w:r>
      <w:r>
        <w:t xml:space="preserve">fått laga kraft och som har </w:t>
      </w:r>
      <w:r w:rsidRPr="00052172">
        <w:t xml:space="preserve">meddelats med anledning av den. </w:t>
      </w:r>
    </w:p>
    <w:p w14:paraId="5E5DFDE1" w14:textId="77777777" w:rsidR="00136126" w:rsidRDefault="00931476" w:rsidP="00136126">
      <w:pPr>
        <w:pStyle w:val="Brdtextmedindrag"/>
      </w:pPr>
      <w:r w:rsidRPr="00052172">
        <w:t>Om ansökan inte har gjorts inom föreskriven tid eller om den har avslagits, ska Bolagsverket förklara att frågan om överlåtelse har fallit</w:t>
      </w:r>
      <w:r>
        <w:t xml:space="preserve">. </w:t>
      </w:r>
    </w:p>
    <w:p w14:paraId="56E17675" w14:textId="77777777" w:rsidR="00136126" w:rsidRDefault="00931476" w:rsidP="00136126">
      <w:pPr>
        <w:pStyle w:val="Rubrik4utannumrering"/>
      </w:pPr>
      <w:r>
        <w:t>A</w:t>
      </w:r>
      <w:r w:rsidRPr="00350B4B">
        <w:t>nsökans innehåll</w:t>
      </w:r>
    </w:p>
    <w:p w14:paraId="228A388D" w14:textId="77777777" w:rsidR="00136126" w:rsidRDefault="00931476" w:rsidP="00136126">
      <w:pPr>
        <w:pStyle w:val="Brdtextmedindrag"/>
        <w:ind w:firstLine="0"/>
      </w:pPr>
      <w:r>
        <w:rPr>
          <w:b/>
        </w:rPr>
        <w:t>6 §</w:t>
      </w:r>
      <w:r>
        <w:t>    En ansökan om tillstånd att verkställa ett överlåtelseavtal ska vara skriftlig. Ansökan ska innehålla följande information och handlingar:</w:t>
      </w:r>
    </w:p>
    <w:p w14:paraId="2BA84F18" w14:textId="77777777" w:rsidR="00136126" w:rsidRDefault="00931476" w:rsidP="00136126">
      <w:pPr>
        <w:pStyle w:val="Brdtextmedindrag"/>
      </w:pPr>
      <w:r w:rsidRPr="00BA7F6B">
        <w:t xml:space="preserve">1. uppgift om överlåtande och övertagande företags namn, hemvist och </w:t>
      </w:r>
      <w:r>
        <w:t xml:space="preserve">land inom EES där </w:t>
      </w:r>
      <w:r w:rsidRPr="00BA7F6B">
        <w:t>företag</w:t>
      </w:r>
      <w:r>
        <w:t>en</w:t>
      </w:r>
      <w:r w:rsidRPr="00BA7F6B">
        <w:t xml:space="preserve"> är registrera</w:t>
      </w:r>
      <w:r>
        <w:t>de</w:t>
      </w:r>
      <w:r w:rsidRPr="00BA7F6B">
        <w:t>,</w:t>
      </w:r>
    </w:p>
    <w:p w14:paraId="72EF0556" w14:textId="77777777" w:rsidR="00136126" w:rsidRDefault="00931476" w:rsidP="00136126">
      <w:pPr>
        <w:pStyle w:val="Brdtextmedindrag"/>
      </w:pPr>
      <w:r>
        <w:t xml:space="preserve">2. kopia av stämmans protokoll och de handlingar som lagts fram på stämman i det överlåtande tjänstepensionsföretaget, </w:t>
      </w:r>
    </w:p>
    <w:p w14:paraId="56ACA83B" w14:textId="77777777" w:rsidR="00136126" w:rsidRDefault="00931476" w:rsidP="00136126">
      <w:pPr>
        <w:pStyle w:val="Brdtextmedindrag"/>
      </w:pPr>
      <w:r>
        <w:t xml:space="preserve">3. i förekommande fall, kopia av Bolagsverkets registreringsbevis av stämmans beslut om överlåtelse, </w:t>
      </w:r>
    </w:p>
    <w:p w14:paraId="38BEC02B" w14:textId="77777777" w:rsidR="00136126" w:rsidRDefault="00931476" w:rsidP="00136126">
      <w:pPr>
        <w:pStyle w:val="Brdtextmedindrag"/>
      </w:pPr>
      <w:r>
        <w:t xml:space="preserve">4. en beskrivning av tjänstepensionsförsäkringarnas viktigaste särdrag, </w:t>
      </w:r>
    </w:p>
    <w:p w14:paraId="08DEF835" w14:textId="77777777" w:rsidR="00136126" w:rsidRPr="007A4B61" w:rsidRDefault="00931476" w:rsidP="00136126">
      <w:pPr>
        <w:pStyle w:val="Brdtextmedindrag"/>
      </w:pPr>
      <w:r>
        <w:t>5. </w:t>
      </w:r>
      <w:r w:rsidRPr="007A4B61">
        <w:t>namn på den som i egenskap av arbetsgivare betalar premier</w:t>
      </w:r>
      <w:r w:rsidRPr="00410381">
        <w:t xml:space="preserve"> för </w:t>
      </w:r>
      <w:r>
        <w:t xml:space="preserve">de </w:t>
      </w:r>
      <w:r w:rsidRPr="00410381">
        <w:t>tjänstepensionsförsäkringar</w:t>
      </w:r>
      <w:r>
        <w:t xml:space="preserve"> som ska överlåtas</w:t>
      </w:r>
      <w:r w:rsidRPr="007A4B61">
        <w:t xml:space="preserve">, arbetsgivarens hemvist och </w:t>
      </w:r>
      <w:r>
        <w:t xml:space="preserve">i förekommande fall </w:t>
      </w:r>
      <w:r w:rsidRPr="007A4B61">
        <w:t>bevis för dennes godkännande av överlåtelseavtalet, och</w:t>
      </w:r>
      <w:r>
        <w:t>,</w:t>
      </w:r>
    </w:p>
    <w:p w14:paraId="6CE4C0C6" w14:textId="77777777" w:rsidR="00136126" w:rsidRDefault="00931476" w:rsidP="00136126">
      <w:pPr>
        <w:pStyle w:val="Brdtextmedindrag"/>
      </w:pPr>
      <w:r w:rsidRPr="007A4B61">
        <w:t>6. i förekommande fall</w:t>
      </w:r>
      <w:r>
        <w:t>,</w:t>
      </w:r>
      <w:r w:rsidRPr="007A4B61">
        <w:t xml:space="preserve"> namnet på det land inom EES vars social- och arbetsmarknadslagstiftning som är relevant på området för </w:t>
      </w:r>
      <w:r>
        <w:t xml:space="preserve">de </w:t>
      </w:r>
      <w:r w:rsidRPr="00410381">
        <w:t>tjänstepensions</w:t>
      </w:r>
      <w:r w:rsidRPr="00F33B73">
        <w:t>försäkringar</w:t>
      </w:r>
      <w:r>
        <w:t xml:space="preserve"> som ska överlåtas</w:t>
      </w:r>
      <w:r w:rsidRPr="00410381">
        <w:t>.</w:t>
      </w:r>
    </w:p>
    <w:p w14:paraId="1EC45CA0" w14:textId="77777777" w:rsidR="00136126" w:rsidRDefault="00931476" w:rsidP="00136126">
      <w:pPr>
        <w:pStyle w:val="Rubrik4utannumrering"/>
      </w:pPr>
      <w:r>
        <w:t>Överlämnande av ansökan</w:t>
      </w:r>
    </w:p>
    <w:p w14:paraId="6E2220CB" w14:textId="77777777" w:rsidR="00136126" w:rsidRDefault="00931476" w:rsidP="00136126">
      <w:pPr>
        <w:pStyle w:val="Brdtext"/>
      </w:pPr>
      <w:r>
        <w:rPr>
          <w:b/>
        </w:rPr>
        <w:t>7 §</w:t>
      </w:r>
      <w:r>
        <w:t>    Om Finansinspektionen tar emot en ansökan om tillstånd att verkställa ett gränsöverskridande överlåtelseavtal ska inspektionen utan dröjsmål lämna över ansökan till den behöriga myndigheten för det överlåtande utländska tjänstepensions</w:t>
      </w:r>
      <w:r>
        <w:softHyphen/>
        <w:t>institutet för bedömning.</w:t>
      </w:r>
    </w:p>
    <w:p w14:paraId="2E50EE34" w14:textId="77777777" w:rsidR="00136126" w:rsidRDefault="00931476" w:rsidP="00136126">
      <w:pPr>
        <w:pStyle w:val="Rubrik4utannumrering"/>
      </w:pPr>
      <w:r>
        <w:t xml:space="preserve">Förutsättningar för tillstånd till verkställighet </w:t>
      </w:r>
    </w:p>
    <w:p w14:paraId="71CF0E70" w14:textId="77777777" w:rsidR="00136126" w:rsidRDefault="00931476" w:rsidP="00136126">
      <w:pPr>
        <w:pStyle w:val="Brdtextmedindrag"/>
        <w:ind w:firstLine="0"/>
      </w:pPr>
      <w:r>
        <w:rPr>
          <w:b/>
        </w:rPr>
        <w:t>8 §</w:t>
      </w:r>
      <w:r>
        <w:t xml:space="preserve">    Finansinspektionen ska meddela beslut om tillstånd att verkställa överlåtelseavtalet inom tre månader från det att ansökan togs emot. Tillstånd att verkställa överlåtelseavtalet ska ges om: </w:t>
      </w:r>
    </w:p>
    <w:p w14:paraId="2F69DED1" w14:textId="77777777" w:rsidR="00136126" w:rsidRDefault="00931476" w:rsidP="00136126">
      <w:pPr>
        <w:pStyle w:val="Brdtextmedindrag"/>
      </w:pPr>
      <w:r>
        <w:t>1. den rätt som tillkommer de försäkrade och andra ersättnings</w:t>
      </w:r>
      <w:r>
        <w:softHyphen/>
        <w:t xml:space="preserve">berättigade på grund av </w:t>
      </w:r>
      <w:r w:rsidRPr="00F33B73">
        <w:t>tjänstepensionsförsäkringar</w:t>
      </w:r>
      <w:r>
        <w:t xml:space="preserve"> inte försämras, </w:t>
      </w:r>
    </w:p>
    <w:p w14:paraId="0B95C2C8" w14:textId="77777777" w:rsidR="00136126" w:rsidRDefault="00931476" w:rsidP="00136126">
      <w:pPr>
        <w:pStyle w:val="Brdtextmedindrag"/>
      </w:pPr>
      <w:r>
        <w:t>2. det övertagande tjänstepensionsföretaget har den kapitalbas som krävs sedan överlåtelsen har beaktats,</w:t>
      </w:r>
    </w:p>
    <w:p w14:paraId="0B5E37BE" w14:textId="77777777" w:rsidR="00136126" w:rsidRDefault="00931476" w:rsidP="00136126">
      <w:pPr>
        <w:pStyle w:val="Brdtextmedindrag"/>
      </w:pPr>
      <w:r>
        <w:t>3. all information enligt 6 § har lämnats,</w:t>
      </w:r>
    </w:p>
    <w:p w14:paraId="388D39A2" w14:textId="77777777" w:rsidR="00136126" w:rsidRPr="00410381" w:rsidRDefault="00931476" w:rsidP="00136126">
      <w:pPr>
        <w:pStyle w:val="Brdtextmedindrag"/>
        <w:rPr>
          <w:highlight w:val="green"/>
        </w:rPr>
      </w:pPr>
      <w:r>
        <w:lastRenderedPageBreak/>
        <w:t>4</w:t>
      </w:r>
      <w:r w:rsidRPr="00311E27">
        <w:t>. det övertagande företagets organisation är ändamålsenlig</w:t>
      </w:r>
      <w:r w:rsidRPr="00F33B73">
        <w:t>,</w:t>
      </w:r>
    </w:p>
    <w:p w14:paraId="1CE8CBE1" w14:textId="77777777" w:rsidR="00136126" w:rsidRPr="00410381" w:rsidRDefault="00931476" w:rsidP="00136126">
      <w:pPr>
        <w:pStyle w:val="Brdtextmedindrag"/>
        <w:rPr>
          <w:highlight w:val="green"/>
        </w:rPr>
      </w:pPr>
      <w:r>
        <w:t>5</w:t>
      </w:r>
      <w:r w:rsidRPr="00311E27">
        <w:t>. det övertagande företagets finansiella situation är till</w:t>
      </w:r>
      <w:r w:rsidRPr="00311E27">
        <w:softHyphen/>
        <w:t>fred</w:t>
      </w:r>
      <w:r>
        <w:t>s</w:t>
      </w:r>
      <w:r w:rsidRPr="00311E27">
        <w:t xml:space="preserve">ställande med hänsyn till </w:t>
      </w:r>
      <w:r w:rsidRPr="00F33B73">
        <w:t>den planerade verksamhetens</w:t>
      </w:r>
      <w:r w:rsidRPr="00311E27">
        <w:t xml:space="preserve"> omfatt</w:t>
      </w:r>
      <w:r w:rsidRPr="00311E27">
        <w:softHyphen/>
        <w:t>ning och art</w:t>
      </w:r>
      <w:r>
        <w:t>,</w:t>
      </w:r>
      <w:r w:rsidRPr="00311E27">
        <w:t xml:space="preserve"> </w:t>
      </w:r>
      <w:r>
        <w:t>och</w:t>
      </w:r>
    </w:p>
    <w:p w14:paraId="29E229EA" w14:textId="77777777" w:rsidR="00136126" w:rsidRDefault="00931476" w:rsidP="00136126">
      <w:pPr>
        <w:pStyle w:val="Brdtextmedindrag"/>
      </w:pPr>
      <w:r>
        <w:t>6</w:t>
      </w:r>
      <w:r w:rsidRPr="00311E27">
        <w:t>. företrädaren för företaget har tillräcklig kompetens och erfarenhet och i övrigt är lämpad att leda verksamheten</w:t>
      </w:r>
      <w:r>
        <w:t>.</w:t>
      </w:r>
    </w:p>
    <w:p w14:paraId="646ED22B" w14:textId="77777777" w:rsidR="00136126" w:rsidRDefault="00931476" w:rsidP="00136126">
      <w:pPr>
        <w:pStyle w:val="Brdtextmedindrag"/>
      </w:pPr>
      <w:r>
        <w:t xml:space="preserve">Vid en gränsöverskridande överlåtelse krävs, utöver vad som anges i första stycket 1–5, för att tillstånd ska ges att </w:t>
      </w:r>
      <w:r w:rsidRPr="00EF4A28">
        <w:t xml:space="preserve">behörig myndighet </w:t>
      </w:r>
      <w:r>
        <w:t xml:space="preserve">för det överlåtande </w:t>
      </w:r>
      <w:r w:rsidRPr="00EF4A28">
        <w:t>utländsk</w:t>
      </w:r>
      <w:r>
        <w:t>a</w:t>
      </w:r>
      <w:r w:rsidRPr="00EF4A28">
        <w:t xml:space="preserve"> tjänstepensionsinstitut</w:t>
      </w:r>
      <w:r>
        <w:t>et</w:t>
      </w:r>
      <w:r w:rsidRPr="00EF4A28">
        <w:t xml:space="preserve"> samtycker till överlåtelsen</w:t>
      </w:r>
      <w:r>
        <w:t>.</w:t>
      </w:r>
      <w:r w:rsidRPr="00EF4A28">
        <w:t xml:space="preserve"> </w:t>
      </w:r>
    </w:p>
    <w:p w14:paraId="0A81A580" w14:textId="77777777" w:rsidR="00136126" w:rsidRDefault="00931476" w:rsidP="00136126">
      <w:pPr>
        <w:pStyle w:val="Brdtextmedindrag"/>
      </w:pPr>
      <w:r>
        <w:t xml:space="preserve">Om Finansinspektionen vid en gränsöverskridande överlåtelse inte har meddelat beslut om ansökan inom den i första stycket angivna tiden ska </w:t>
      </w:r>
      <w:r w:rsidRPr="00410381">
        <w:t xml:space="preserve">tillstånd att verkställa överlåtelseavtalet anses ha </w:t>
      </w:r>
      <w:r>
        <w:t>getts</w:t>
      </w:r>
      <w:r w:rsidRPr="00140C8F">
        <w:t xml:space="preserve"> </w:t>
      </w:r>
      <w:r>
        <w:t>efter att fyra</w:t>
      </w:r>
      <w:r w:rsidRPr="00410381">
        <w:t xml:space="preserve"> månader och </w:t>
      </w:r>
      <w:r>
        <w:t>tre</w:t>
      </w:r>
      <w:r w:rsidRPr="00410381">
        <w:t xml:space="preserve"> veckor</w:t>
      </w:r>
      <w:r w:rsidRPr="00B517C1">
        <w:t xml:space="preserve"> har förflutit från det att ansökan togs emot</w:t>
      </w:r>
      <w:r>
        <w:t xml:space="preserve"> av inspektionen.</w:t>
      </w:r>
    </w:p>
    <w:p w14:paraId="2AB6C5DD" w14:textId="77777777" w:rsidR="00136126" w:rsidRDefault="00931476" w:rsidP="00136126">
      <w:pPr>
        <w:pStyle w:val="Rubrik4utannumrering"/>
      </w:pPr>
      <w:r>
        <w:t xml:space="preserve">Information om beslut till utländsk behörig myndighet </w:t>
      </w:r>
    </w:p>
    <w:p w14:paraId="40D18920" w14:textId="77777777" w:rsidR="00136126" w:rsidRDefault="00931476" w:rsidP="00136126">
      <w:pPr>
        <w:pStyle w:val="Brdtextmedindrag"/>
        <w:ind w:firstLine="0"/>
      </w:pPr>
      <w:r>
        <w:rPr>
          <w:b/>
        </w:rPr>
        <w:t>9 §</w:t>
      </w:r>
      <w:r>
        <w:t>    </w:t>
      </w:r>
      <w:r w:rsidRPr="00311775">
        <w:t>Vid en gränsöverskridande överlåtelse ska F</w:t>
      </w:r>
      <w:r>
        <w:t>inansinspektionen</w:t>
      </w:r>
      <w:r w:rsidRPr="00311775">
        <w:t xml:space="preserve"> inom två veckor från det att beslutet </w:t>
      </w:r>
      <w:r>
        <w:t xml:space="preserve">om tillstånd till verkställighet </w:t>
      </w:r>
      <w:r w:rsidRPr="00311775">
        <w:t xml:space="preserve">i </w:t>
      </w:r>
      <w:r>
        <w:t xml:space="preserve">8 § </w:t>
      </w:r>
      <w:r w:rsidRPr="00311775">
        <w:t>första stycket</w:t>
      </w:r>
      <w:r>
        <w:t xml:space="preserve"> fattades meddela den </w:t>
      </w:r>
      <w:r w:rsidRPr="00311775">
        <w:t>behörig</w:t>
      </w:r>
      <w:r>
        <w:t>a</w:t>
      </w:r>
      <w:r w:rsidRPr="00311775">
        <w:t xml:space="preserve"> myndighet</w:t>
      </w:r>
      <w:r>
        <w:t>en</w:t>
      </w:r>
      <w:r w:rsidRPr="00311775">
        <w:t xml:space="preserve"> för det överlåtande utländska tjänstepensions</w:t>
      </w:r>
      <w:r>
        <w:softHyphen/>
      </w:r>
      <w:r w:rsidRPr="00311775">
        <w:t>institutet om beslutet.</w:t>
      </w:r>
    </w:p>
    <w:p w14:paraId="4186624C" w14:textId="77777777" w:rsidR="00136126" w:rsidRDefault="00931476" w:rsidP="00136126">
      <w:pPr>
        <w:pStyle w:val="Rubrik4utannumrering"/>
      </w:pPr>
      <w:r>
        <w:t>Underrättelse till övertagande företag om utländska verksamhets</w:t>
      </w:r>
      <w:r>
        <w:softHyphen/>
        <w:t>föreskrifter och informationskrav</w:t>
      </w:r>
    </w:p>
    <w:p w14:paraId="5B75D6FF" w14:textId="77777777" w:rsidR="00136126" w:rsidRPr="00692DCA" w:rsidRDefault="00931476" w:rsidP="00136126">
      <w:pPr>
        <w:pStyle w:val="Brdtextmedindrag"/>
        <w:ind w:firstLine="0"/>
      </w:pPr>
      <w:r>
        <w:rPr>
          <w:b/>
        </w:rPr>
        <w:t>10</w:t>
      </w:r>
      <w:r w:rsidRPr="0058273C">
        <w:t> </w:t>
      </w:r>
      <w:r>
        <w:rPr>
          <w:b/>
        </w:rPr>
        <w:t>§</w:t>
      </w:r>
      <w:r w:rsidRPr="0058273C">
        <w:t>    </w:t>
      </w:r>
      <w:r>
        <w:t xml:space="preserve">Om en </w:t>
      </w:r>
      <w:r w:rsidRPr="00F33B73">
        <w:t>gränsöverskridande</w:t>
      </w:r>
      <w:r>
        <w:t xml:space="preserve"> överlåtelse resulterar i </w:t>
      </w:r>
      <w:r w:rsidRPr="00957163">
        <w:t>gränsöver</w:t>
      </w:r>
      <w:r w:rsidRPr="00410381">
        <w:softHyphen/>
      </w:r>
      <w:r w:rsidRPr="00957163">
        <w:t>skridande verksamhet</w:t>
      </w:r>
      <w:r>
        <w:t xml:space="preserve"> och Finansinspektionen får veta vilka föreskrifter och </w:t>
      </w:r>
      <w:r w:rsidRPr="00F33A2D">
        <w:t>informations</w:t>
      </w:r>
      <w:r w:rsidRPr="008561BF">
        <w:t>krav</w:t>
      </w:r>
      <w:r w:rsidRPr="00F33A2D">
        <w:t xml:space="preserve"> </w:t>
      </w:r>
      <w:r w:rsidRPr="008561BF">
        <w:t xml:space="preserve">som </w:t>
      </w:r>
      <w:r w:rsidRPr="00F33B73">
        <w:t>gäller för</w:t>
      </w:r>
      <w:r>
        <w:t xml:space="preserve"> verksamheten i det land där den gränsöverskridande verksamheten ska drivas, ska inspektionen underrätta det övertagande företaget om dessa regler som senast en vecka från mottagandet. </w:t>
      </w:r>
    </w:p>
    <w:p w14:paraId="52C5E939" w14:textId="77777777" w:rsidR="00136126" w:rsidRDefault="00931476" w:rsidP="00136126">
      <w:pPr>
        <w:pStyle w:val="Brdtextmedindrag"/>
      </w:pPr>
      <w:r w:rsidRPr="008D16B0">
        <w:t>Om Finansinspektionen får veta att föreskrifterna</w:t>
      </w:r>
      <w:r w:rsidRPr="008561BF">
        <w:t xml:space="preserve"> och informations</w:t>
      </w:r>
      <w:r>
        <w:softHyphen/>
      </w:r>
      <w:r w:rsidRPr="008561BF">
        <w:t>kraven</w:t>
      </w:r>
      <w:r w:rsidRPr="00706D6C">
        <w:rPr>
          <w:b/>
        </w:rPr>
        <w:t xml:space="preserve"> </w:t>
      </w:r>
      <w:r w:rsidRPr="008561BF">
        <w:t>har</w:t>
      </w:r>
      <w:r w:rsidRPr="000155BB">
        <w:t xml:space="preserve"> ändrats ska inspektionen underrätta </w:t>
      </w:r>
      <w:r>
        <w:t xml:space="preserve">det övertagande </w:t>
      </w:r>
      <w:r w:rsidRPr="000155BB">
        <w:t>företaget om det.</w:t>
      </w:r>
      <w:r>
        <w:t xml:space="preserve"> </w:t>
      </w:r>
    </w:p>
    <w:p w14:paraId="0D9121D4" w14:textId="77777777" w:rsidR="00136126" w:rsidRDefault="00931476" w:rsidP="00136126">
      <w:pPr>
        <w:pStyle w:val="Rubrik4utannumrering"/>
      </w:pPr>
      <w:r>
        <w:t xml:space="preserve">Verkställighet och registrering av </w:t>
      </w:r>
      <w:r w:rsidRPr="006B323F">
        <w:t>tillstånd</w:t>
      </w:r>
    </w:p>
    <w:p w14:paraId="13CB67A2" w14:textId="77777777" w:rsidR="00136126" w:rsidRDefault="00931476" w:rsidP="00136126">
      <w:pPr>
        <w:pStyle w:val="Brdtextmedindrag"/>
        <w:ind w:firstLine="0"/>
      </w:pPr>
      <w:r>
        <w:rPr>
          <w:b/>
        </w:rPr>
        <w:t>11 §</w:t>
      </w:r>
      <w:r>
        <w:t>    När tillstånd till verkställande av överlåtelseavtalet har tagits emot ska det övertagande företaget genast anmäla beslutet för registrering. Om beståndet ska överlåtas till ett försäkringsföretag eller ett utländskt tjänstepensions</w:t>
      </w:r>
      <w:r>
        <w:softHyphen/>
        <w:t xml:space="preserve">institut ska anmälan göras av det överlåtande företaget. </w:t>
      </w:r>
    </w:p>
    <w:p w14:paraId="7D536C5E" w14:textId="77777777" w:rsidR="00136126" w:rsidRDefault="00931476" w:rsidP="00136126">
      <w:pPr>
        <w:pStyle w:val="Brdtextmedindrag"/>
      </w:pPr>
      <w:r>
        <w:t xml:space="preserve">Bolagsverket ska genast registrera beslutet. När registrering skett övergår ansvaret för det överlåtna tjänstepensionsförsäkringsbeståndet på det övertagande företaget. </w:t>
      </w:r>
    </w:p>
    <w:p w14:paraId="04714D09" w14:textId="77777777" w:rsidR="00136126" w:rsidRDefault="00931476" w:rsidP="00136126">
      <w:pPr>
        <w:pStyle w:val="Brdtextmedindrag"/>
      </w:pPr>
      <w:r>
        <w:t xml:space="preserve">Om inget beslut har tagits emot får ett gränsöverskridande överlåtelseavtal verkställas efter utgången av den tid som anges i 8 § andra stycket </w:t>
      </w:r>
      <w:r w:rsidRPr="00F33B73">
        <w:t>och när registrering har skett hos Bolagsverket enligt andra stycket</w:t>
      </w:r>
      <w:r>
        <w:t xml:space="preserve">.  </w:t>
      </w:r>
    </w:p>
    <w:p w14:paraId="09A5018E" w14:textId="77777777" w:rsidR="00136126" w:rsidRDefault="00136126" w:rsidP="00136126">
      <w:pPr>
        <w:pStyle w:val="Brdtextmedindrag"/>
      </w:pPr>
    </w:p>
    <w:p w14:paraId="1A39494E" w14:textId="77777777" w:rsidR="00136126" w:rsidRDefault="00136126" w:rsidP="00136126">
      <w:pPr>
        <w:pStyle w:val="Brdtextmedindrag"/>
      </w:pPr>
    </w:p>
    <w:p w14:paraId="22BDE8F7" w14:textId="77777777" w:rsidR="00136126" w:rsidRPr="00410381" w:rsidRDefault="00931476" w:rsidP="00136126">
      <w:pPr>
        <w:pStyle w:val="Rubrik4utannumrering"/>
        <w:spacing w:before="0"/>
        <w:rPr>
          <w:i/>
        </w:rPr>
      </w:pPr>
      <w:r>
        <w:lastRenderedPageBreak/>
        <w:t xml:space="preserve">Bedömning av </w:t>
      </w:r>
      <w:r w:rsidRPr="00684E13">
        <w:t>överlåtande företag</w:t>
      </w:r>
      <w:r w:rsidRPr="006C33D3">
        <w:t xml:space="preserve"> </w:t>
      </w:r>
      <w:r>
        <w:t>vid gränsöverskridande verksamhet</w:t>
      </w:r>
    </w:p>
    <w:p w14:paraId="6A9F04F9" w14:textId="77777777" w:rsidR="00136126" w:rsidRDefault="00931476" w:rsidP="00136126">
      <w:pPr>
        <w:pStyle w:val="Brdtextmedindrag"/>
        <w:ind w:firstLine="0"/>
      </w:pPr>
      <w:r>
        <w:rPr>
          <w:b/>
        </w:rPr>
        <w:t>12</w:t>
      </w:r>
      <w:r w:rsidRPr="0058273C">
        <w:t> </w:t>
      </w:r>
      <w:r>
        <w:rPr>
          <w:b/>
        </w:rPr>
        <w:t>§</w:t>
      </w:r>
      <w:r>
        <w:t>    Om Finansinspektionen tar emot en ansökan om gränsöverskridande överlåtelse från en behörig myndighet för ett övertagande utländskt tjänstepensionsinstitut ska Finansinspektionen till den behöriga myndigheten inom åtta veckor från mottagandet lämna en bedömning av:</w:t>
      </w:r>
    </w:p>
    <w:p w14:paraId="718EBBF7" w14:textId="77777777" w:rsidR="00136126" w:rsidRDefault="00931476" w:rsidP="00136126">
      <w:pPr>
        <w:pStyle w:val="Brdtextmedindrag"/>
      </w:pPr>
      <w:r w:rsidRPr="00EC214D">
        <w:t>1.</w:t>
      </w:r>
      <w:r>
        <w:t xml:space="preserve"> om överlåtelsen innebär att den rätt som tillkommer de försäkrade och andra ersättningsberättigade på grund av försäkringar inte försämras, och </w:t>
      </w:r>
    </w:p>
    <w:p w14:paraId="0BCDE812" w14:textId="77777777" w:rsidR="00136126" w:rsidRPr="00AC742A" w:rsidRDefault="00931476" w:rsidP="00136126">
      <w:pPr>
        <w:pStyle w:val="Brdtextmedindrag"/>
      </w:pPr>
      <w:r w:rsidRPr="00365262">
        <w:t>2. om de</w:t>
      </w:r>
      <w:r w:rsidRPr="00410381">
        <w:t>t överlåtande företaget har den kapitalbas som krävs sedan överlåtelsen har beaktats</w:t>
      </w:r>
      <w:r w:rsidRPr="00365262">
        <w:t>.</w:t>
      </w:r>
      <w:r>
        <w:t xml:space="preserve"> </w:t>
      </w:r>
    </w:p>
    <w:p w14:paraId="754CBF65" w14:textId="77777777" w:rsidR="00136126" w:rsidRDefault="00931476" w:rsidP="00136126">
      <w:pPr>
        <w:pStyle w:val="Rubrik4utannumrering"/>
      </w:pPr>
      <w:r>
        <w:t xml:space="preserve">Särskilda bestämmelser vid likvidation eller konkurs </w:t>
      </w:r>
    </w:p>
    <w:p w14:paraId="1C578320" w14:textId="77777777" w:rsidR="00136126" w:rsidRDefault="00931476" w:rsidP="00136126">
      <w:pPr>
        <w:pStyle w:val="Brdtext"/>
      </w:pPr>
      <w:r>
        <w:rPr>
          <w:b/>
        </w:rPr>
        <w:t>13</w:t>
      </w:r>
      <w:r w:rsidRPr="0058273C">
        <w:t> </w:t>
      </w:r>
      <w:r>
        <w:rPr>
          <w:b/>
        </w:rPr>
        <w:t>§</w:t>
      </w:r>
      <w:r w:rsidRPr="001942EB">
        <w:t xml:space="preserve">    När ett tjänstepensionsföretag har gått i likvidation eller försatts i konkurs, ska beståndet av </w:t>
      </w:r>
      <w:r w:rsidRPr="00F33B73">
        <w:t>tjänstepensionsförsäkring</w:t>
      </w:r>
      <w:r w:rsidRPr="00410381">
        <w:t>ar</w:t>
      </w:r>
      <w:r w:rsidRPr="001942EB">
        <w:t xml:space="preserve"> om möjligt överlåtas till e</w:t>
      </w:r>
      <w:r w:rsidRPr="00410381">
        <w:t>tt</w:t>
      </w:r>
      <w:r w:rsidRPr="001942EB">
        <w:t xml:space="preserve"> eller flera andra tjänstepensionsföretag</w:t>
      </w:r>
      <w:r w:rsidRPr="00410381">
        <w:t xml:space="preserve"> eller försäkringsföretag som anges i </w:t>
      </w:r>
      <w:r>
        <w:t>2 §</w:t>
      </w:r>
      <w:r w:rsidRPr="00410381">
        <w:t xml:space="preserve"> första stycket</w:t>
      </w:r>
      <w:r w:rsidRPr="001942EB">
        <w:t>.</w:t>
      </w:r>
    </w:p>
    <w:p w14:paraId="644E18CC" w14:textId="77777777" w:rsidR="00136126" w:rsidRDefault="00136126" w:rsidP="00136126">
      <w:pPr>
        <w:pStyle w:val="Brdtext"/>
      </w:pPr>
    </w:p>
    <w:p w14:paraId="231A3077" w14:textId="77777777" w:rsidR="00136126" w:rsidRDefault="00931476" w:rsidP="00136126">
      <w:pPr>
        <w:pStyle w:val="Brdtext"/>
      </w:pPr>
      <w:r w:rsidRPr="00410381">
        <w:rPr>
          <w:b/>
          <w:spacing w:val="-2"/>
        </w:rPr>
        <w:t>1</w:t>
      </w:r>
      <w:r>
        <w:rPr>
          <w:b/>
          <w:spacing w:val="-2"/>
        </w:rPr>
        <w:t>4</w:t>
      </w:r>
      <w:r w:rsidRPr="0058273C">
        <w:rPr>
          <w:spacing w:val="-2"/>
        </w:rPr>
        <w:t> </w:t>
      </w:r>
      <w:r>
        <w:rPr>
          <w:b/>
          <w:spacing w:val="-2"/>
        </w:rPr>
        <w:t>§</w:t>
      </w:r>
      <w:r>
        <w:rPr>
          <w:spacing w:val="-2"/>
        </w:rPr>
        <w:t>    </w:t>
      </w:r>
      <w:r w:rsidRPr="008C0DB4">
        <w:rPr>
          <w:spacing w:val="-2"/>
        </w:rPr>
        <w:t xml:space="preserve">Tillstånd att verkställa ett överlåtelseavtal vid likvidation eller konkurs ska ges om de förutsättningar som anges i </w:t>
      </w:r>
      <w:r>
        <w:rPr>
          <w:spacing w:val="-2"/>
        </w:rPr>
        <w:t>8 §</w:t>
      </w:r>
      <w:r w:rsidRPr="008C0DB4">
        <w:rPr>
          <w:spacing w:val="-2"/>
        </w:rPr>
        <w:t xml:space="preserve"> första stycket</w:t>
      </w:r>
      <w:r>
        <w:rPr>
          <w:spacing w:val="-2"/>
        </w:rPr>
        <w:t> </w:t>
      </w:r>
      <w:r w:rsidRPr="008C0DB4">
        <w:rPr>
          <w:spacing w:val="-2"/>
        </w:rPr>
        <w:t xml:space="preserve">2 är uppfyllda. I fråga om ett sådant avtal gäller i övrigt </w:t>
      </w:r>
      <w:r>
        <w:rPr>
          <w:spacing w:val="-2"/>
        </w:rPr>
        <w:t>11 § samt bestämmelserna i 14 kap. 8 och 13–15 §§ försäkringsrörelselagen (2010:2043)</w:t>
      </w:r>
      <w:r w:rsidRPr="008C0DB4">
        <w:rPr>
          <w:spacing w:val="-2"/>
        </w:rPr>
        <w:t>.</w:t>
      </w:r>
    </w:p>
    <w:p w14:paraId="3EC1FD5A" w14:textId="77777777" w:rsidR="00136126" w:rsidRDefault="00931476" w:rsidP="00136126">
      <w:pPr>
        <w:pStyle w:val="Rubrik4utannumrering"/>
      </w:pPr>
      <w:r w:rsidRPr="00CF18FD">
        <w:t>Hänskjutande till Europeiska försäkrings- och tjänstepensions</w:t>
      </w:r>
      <w:r>
        <w:softHyphen/>
      </w:r>
      <w:r w:rsidRPr="00CF18FD">
        <w:t>myndigheten vid oenighe</w:t>
      </w:r>
      <w:r>
        <w:t>t</w:t>
      </w:r>
    </w:p>
    <w:p w14:paraId="33214169" w14:textId="77777777" w:rsidR="00136126" w:rsidRDefault="00931476" w:rsidP="00136126">
      <w:pPr>
        <w:pStyle w:val="Brdtextmedindrag"/>
        <w:ind w:firstLine="0"/>
      </w:pPr>
      <w:r w:rsidRPr="00410381">
        <w:rPr>
          <w:b/>
        </w:rPr>
        <w:t>1</w:t>
      </w:r>
      <w:r>
        <w:rPr>
          <w:b/>
        </w:rPr>
        <w:t>5</w:t>
      </w:r>
      <w:r w:rsidRPr="009A5E7E">
        <w:rPr>
          <w:b/>
        </w:rPr>
        <w:t> </w:t>
      </w:r>
      <w:r w:rsidRPr="00BF26AD">
        <w:rPr>
          <w:b/>
        </w:rPr>
        <w:t>§</w:t>
      </w:r>
      <w:r w:rsidRPr="00DD7568">
        <w:t>    </w:t>
      </w:r>
      <w:r w:rsidRPr="007B4C73">
        <w:t xml:space="preserve">Om Finansinspektionen </w:t>
      </w:r>
      <w:r>
        <w:t xml:space="preserve">och </w:t>
      </w:r>
      <w:r w:rsidRPr="007B4C73">
        <w:t>den behöriga myndighet</w:t>
      </w:r>
      <w:r>
        <w:t>en för ett utländskt tjänstepensionsinstitut som är registrerat inom EES inte kan komma överens om förfarandet eller innehållet i en åtgärd inom ramen för en gränsöverskridande överlåtelse,</w:t>
      </w:r>
      <w:r w:rsidRPr="007B4C73">
        <w:t xml:space="preserve"> får inspektionen hänskjuta ärendet till Europeiska försäkrings- och tjänstepensionsmyndigheten</w:t>
      </w:r>
      <w:r>
        <w:t xml:space="preserve"> för medling i enlighet med artikel 31 andra stycket c i Europaparlamentets och rådets </w:t>
      </w:r>
      <w:r w:rsidRPr="00F33B73">
        <w:t>förordning (EU) nr 1094/2010</w:t>
      </w:r>
      <w:r>
        <w:t xml:space="preserve"> </w:t>
      </w:r>
      <w:r w:rsidRPr="00B823A8">
        <w:t>om inrättande av en europeisk tillsynsmyndighet (Europeiska försäkrings</w:t>
      </w:r>
      <w:r>
        <w:t xml:space="preserve">- </w:t>
      </w:r>
      <w:r w:rsidRPr="00B823A8">
        <w:t>och</w:t>
      </w:r>
      <w:r>
        <w:t xml:space="preserve"> </w:t>
      </w:r>
      <w:r w:rsidRPr="00B823A8">
        <w:t>tjänstepensions</w:t>
      </w:r>
      <w:r>
        <w:softHyphen/>
      </w:r>
      <w:r w:rsidRPr="00B823A8">
        <w:t>myndigheten), om ändring av beslut nr 716/2009/EG och om upphävande av kommissionens beslut 2009/79/EG</w:t>
      </w:r>
      <w:r w:rsidRPr="007B4C73">
        <w:t>.</w:t>
      </w:r>
    </w:p>
    <w:p w14:paraId="1DD71936" w14:textId="77777777" w:rsidR="00136126" w:rsidRDefault="00931476" w:rsidP="00136126">
      <w:pPr>
        <w:pStyle w:val="Rubrik4utannumrering"/>
      </w:pPr>
      <w:r>
        <w:t>Bemyndigande</w:t>
      </w:r>
    </w:p>
    <w:p w14:paraId="5FEEEBB5" w14:textId="77777777" w:rsidR="00136126" w:rsidRPr="00F939C7" w:rsidRDefault="00931476" w:rsidP="00136126">
      <w:pPr>
        <w:pStyle w:val="Brdtext"/>
      </w:pPr>
      <w:r>
        <w:rPr>
          <w:b/>
        </w:rPr>
        <w:t>16</w:t>
      </w:r>
      <w:r w:rsidRPr="009A5E7E">
        <w:rPr>
          <w:b/>
        </w:rPr>
        <w:t> </w:t>
      </w:r>
      <w:r w:rsidRPr="00BF26AD">
        <w:rPr>
          <w:b/>
        </w:rPr>
        <w:t>§</w:t>
      </w:r>
      <w:r w:rsidRPr="00CC6849">
        <w:rPr>
          <w:b/>
        </w:rPr>
        <w:t>    </w:t>
      </w:r>
      <w:r>
        <w:t xml:space="preserve">Regeringen eller den myndighet som regeringen bestämmer får meddela föreskrifter om inhämtande av godkännande från arbetsgivaren </w:t>
      </w:r>
      <w:r w:rsidRPr="003F5A01">
        <w:t xml:space="preserve">enligt </w:t>
      </w:r>
      <w:r>
        <w:t>3 §</w:t>
      </w:r>
      <w:r w:rsidRPr="00410381">
        <w:t>.</w:t>
      </w:r>
    </w:p>
    <w:p w14:paraId="6BD55658" w14:textId="77777777" w:rsidR="00136126" w:rsidRDefault="00931476" w:rsidP="00136126">
      <w:pPr>
        <w:pStyle w:val="Rubrik3utannumrering"/>
      </w:pPr>
      <w:r>
        <w:t>12 kap. Lämplighetsprövning av ägare i tjänstepensionsaktiebolag</w:t>
      </w:r>
    </w:p>
    <w:p w14:paraId="725E54C5" w14:textId="77777777" w:rsidR="00136126" w:rsidRPr="00BA3D22" w:rsidRDefault="00931476" w:rsidP="00136126">
      <w:pPr>
        <w:pStyle w:val="Rubrik4utannumrering"/>
        <w:spacing w:before="0"/>
      </w:pPr>
      <w:r>
        <w:t>Bestämmelser i försäkringsrörelselagen som inte ska gälla</w:t>
      </w:r>
    </w:p>
    <w:p w14:paraId="27E6EB80" w14:textId="77777777" w:rsidR="00136126" w:rsidRDefault="00931476" w:rsidP="00136126">
      <w:pPr>
        <w:pStyle w:val="Brdtext"/>
      </w:pPr>
      <w:r>
        <w:rPr>
          <w:b/>
        </w:rPr>
        <w:t>1 §</w:t>
      </w:r>
      <w:r w:rsidRPr="00640C08">
        <w:t>    </w:t>
      </w:r>
      <w:r>
        <w:t>Bestämmelserna i 15 kap. 6, 9, 14 och 19 §§ försäkringsrörelselagen (2010:2043) gäller inte för tjänstepensionsföretag.</w:t>
      </w:r>
    </w:p>
    <w:p w14:paraId="60E5508F" w14:textId="77777777" w:rsidR="00136126" w:rsidRDefault="00931476" w:rsidP="00136126">
      <w:pPr>
        <w:pStyle w:val="Rubrik4utannumrering"/>
        <w:spacing w:before="0"/>
      </w:pPr>
      <w:r>
        <w:lastRenderedPageBreak/>
        <w:t>Förvärvstillstånd för vissa företag</w:t>
      </w:r>
    </w:p>
    <w:p w14:paraId="58506D97" w14:textId="77777777" w:rsidR="00136126" w:rsidRDefault="00931476" w:rsidP="00136126">
      <w:pPr>
        <w:pStyle w:val="Brdtext"/>
      </w:pPr>
      <w:r>
        <w:rPr>
          <w:b/>
        </w:rPr>
        <w:t>2 §</w:t>
      </w:r>
      <w:r w:rsidRPr="00640C08">
        <w:t>    </w:t>
      </w:r>
      <w:r w:rsidRPr="00F4348B">
        <w:t xml:space="preserve">Om förvärvaren är ett </w:t>
      </w:r>
      <w:r w:rsidRPr="00410381">
        <w:t>försäkringsholdingföretag</w:t>
      </w:r>
      <w:r>
        <w:t xml:space="preserve">, ett företag som skulle vara ett försäkringsholdingföretag om ett eller flera av dess dotterföretag som är tjänstepensionsföretag i stället var försäkringsföretag, </w:t>
      </w:r>
      <w:r w:rsidRPr="00F4348B">
        <w:t xml:space="preserve">eller </w:t>
      </w:r>
      <w:r w:rsidRPr="00410381">
        <w:t>ett blandat finansiellt holdingföretag</w:t>
      </w:r>
      <w:r w:rsidRPr="00F4348B">
        <w:t xml:space="preserve">, ska det vid bedömningen av förvärvarens anseende </w:t>
      </w:r>
      <w:r>
        <w:t xml:space="preserve">enligt 15 kap. 5 § 1 försäkringsrörelselagen (2010:2043) </w:t>
      </w:r>
      <w:r w:rsidRPr="00F4348B">
        <w:t xml:space="preserve">särskilt beaktas om dess ledning uppfyller de krav som ställs på ledningen i ett sådant företag enligt </w:t>
      </w:r>
      <w:r>
        <w:t>19 kap. 63 § första stycket försäkringsrörelselagen,</w:t>
      </w:r>
      <w:r w:rsidRPr="00F4348B">
        <w:t xml:space="preserve"> </w:t>
      </w:r>
      <w:r w:rsidRPr="009C0CDE">
        <w:t>16</w:t>
      </w:r>
      <w:r>
        <w:t> kap.</w:t>
      </w:r>
      <w:r w:rsidRPr="009C0CDE">
        <w:t xml:space="preserve"> 37</w:t>
      </w:r>
      <w:r>
        <w:t> §</w:t>
      </w:r>
      <w:r w:rsidRPr="009C0CDE">
        <w:t xml:space="preserve"> första stycket</w:t>
      </w:r>
      <w:r w:rsidRPr="00F4348B">
        <w:t xml:space="preserve"> </w:t>
      </w:r>
      <w:r>
        <w:t>denna lag respektive 5 kap.</w:t>
      </w:r>
      <w:r w:rsidRPr="00F4348B">
        <w:t xml:space="preserve"> 16</w:t>
      </w:r>
      <w:r>
        <w:t> §</w:t>
      </w:r>
      <w:r w:rsidRPr="00F4348B">
        <w:t xml:space="preserve"> lagen (2006:531) om särskild tillsyn över finansiella konglomerat.</w:t>
      </w:r>
    </w:p>
    <w:p w14:paraId="20892C6C" w14:textId="77777777" w:rsidR="00136126" w:rsidRDefault="00931476" w:rsidP="00136126">
      <w:pPr>
        <w:pStyle w:val="Rubrik4utannumrering"/>
      </w:pPr>
      <w:r>
        <w:t>Röstförbud</w:t>
      </w:r>
    </w:p>
    <w:p w14:paraId="4979FAA8" w14:textId="77777777" w:rsidR="00136126" w:rsidRDefault="00931476" w:rsidP="00136126">
      <w:pPr>
        <w:pStyle w:val="Brdtext"/>
      </w:pPr>
      <w:r>
        <w:rPr>
          <w:b/>
        </w:rPr>
        <w:t>3 §</w:t>
      </w:r>
      <w:r w:rsidRPr="00640C08">
        <w:t>    </w:t>
      </w:r>
      <w:r>
        <w:t>Finansinspektionen får besluta att ägaren till ett kvalificerat innehav av aktier vid stämman inte får företräda fler aktier än som motsvarar ett innehav som inte är kvalificerat</w:t>
      </w:r>
    </w:p>
    <w:p w14:paraId="6791ED8C" w14:textId="77777777" w:rsidR="00136126" w:rsidRDefault="00931476" w:rsidP="00136126">
      <w:pPr>
        <w:pStyle w:val="Brdtextmedindrag"/>
      </w:pPr>
      <w:r>
        <w:t>1. om ägaren motverkar eller kan antas komma att motverka att tjänstepensionsaktiebolagets verksamhet drivs på ett sätt som är förenligt med kraven i denna lag och andra författningar som reglerar bolagets verksamhet,</w:t>
      </w:r>
    </w:p>
    <w:p w14:paraId="645310FD" w14:textId="77777777" w:rsidR="00136126" w:rsidRDefault="00931476" w:rsidP="00136126">
      <w:pPr>
        <w:pStyle w:val="Brdtextmedindrag"/>
      </w:pPr>
      <w:r>
        <w:t>2. om ägaren i väsentlig mån har åsidosatt skyldigheter i näringsverksamhet eller i andra ekonomiska angelägenheter eller gjort sig skyldig till allvarlig brottslighet,</w:t>
      </w:r>
    </w:p>
    <w:p w14:paraId="61BFA0C9" w14:textId="77777777" w:rsidR="00136126" w:rsidRDefault="00931476" w:rsidP="00136126">
      <w:pPr>
        <w:pStyle w:val="Brdtextmedindrag"/>
      </w:pPr>
      <w:r>
        <w:t xml:space="preserve">3. om ägaren är ett </w:t>
      </w:r>
      <w:r w:rsidRPr="00410381">
        <w:t>försäkringsholdingföretag</w:t>
      </w:r>
      <w:r>
        <w:t xml:space="preserve">, </w:t>
      </w:r>
      <w:bookmarkStart w:id="8033" w:name="_Hlk513447300"/>
      <w:r>
        <w:t>ett företag som skulle vara ett försäkringsholdingföretag om ett eller flera av dess dotterföretag som är tjänstepensionsföretag i stället var försäkringsföretag</w:t>
      </w:r>
      <w:bookmarkEnd w:id="8033"/>
      <w:r w:rsidRPr="003A1DDE">
        <w:t xml:space="preserve"> eller </w:t>
      </w:r>
      <w:r w:rsidRPr="00410381">
        <w:t>ett blandat finansiellt holdingföretag</w:t>
      </w:r>
      <w:r>
        <w:t xml:space="preserve">, och dess ledning inte uppfyller de krav som ställs på ledningen i ett sådant företag enligt 19 kap. 63 § första stycket försäkringsrörelselagen (2010:2043), </w:t>
      </w:r>
      <w:r w:rsidRPr="009C0CDE">
        <w:t>16</w:t>
      </w:r>
      <w:r>
        <w:t> kap.</w:t>
      </w:r>
      <w:r w:rsidRPr="009C0CDE">
        <w:t xml:space="preserve"> 37</w:t>
      </w:r>
      <w:r>
        <w:t> §</w:t>
      </w:r>
      <w:r w:rsidRPr="009C0CDE">
        <w:t xml:space="preserve"> första stycket</w:t>
      </w:r>
      <w:r>
        <w:t xml:space="preserve"> denna lag respektive 5 kap. 16 § lagen (2006:531) om särskild tillsyn över finansiella konglomerat, eller</w:t>
      </w:r>
    </w:p>
    <w:p w14:paraId="0F8827EC" w14:textId="77777777" w:rsidR="00136126" w:rsidRDefault="00931476" w:rsidP="00136126">
      <w:pPr>
        <w:pStyle w:val="Brdtextmedindrag"/>
      </w:pPr>
      <w:r>
        <w:t>4. om det finns skäl att anta att innehavet har samband med eller kan öka risken för</w:t>
      </w:r>
    </w:p>
    <w:p w14:paraId="75704799" w14:textId="77777777" w:rsidR="00136126" w:rsidRDefault="00931476" w:rsidP="00136126">
      <w:pPr>
        <w:pStyle w:val="Brdtextmedindrag"/>
      </w:pPr>
      <w:r>
        <w:t xml:space="preserve">a) penningtvätt enligt 1 kap. 6 § lagen (2017:630) om åtgärder mot penningtvätt och finansiering av terrorism, eller </w:t>
      </w:r>
    </w:p>
    <w:p w14:paraId="6F77A1A1" w14:textId="77777777" w:rsidR="00136126" w:rsidRDefault="00931476" w:rsidP="00136126">
      <w:pPr>
        <w:pStyle w:val="Brdtextmedindrag"/>
      </w:pPr>
      <w:r>
        <w:t>b) brott enligt 2 § 2, 3 § eller 4 § lagen (2002:444) om straff för finansiering av särskilt allvarlig brottslighet i vissa fall, såvitt avser brott enligt 2 § lagen (2003:148) om straff för terroristbrott.</w:t>
      </w:r>
    </w:p>
    <w:p w14:paraId="5B8090CD" w14:textId="77777777" w:rsidR="00136126" w:rsidRDefault="00931476" w:rsidP="00136126">
      <w:pPr>
        <w:pStyle w:val="Brdtextmedindrag"/>
      </w:pPr>
      <w:r>
        <w:t xml:space="preserve">Om ägaren till ett kvalificerat innehav av aktier inte har ansökt om tillstånd till ett förvärv som avses i </w:t>
      </w:r>
      <w:r w:rsidRPr="00410381">
        <w:t>15</w:t>
      </w:r>
      <w:r>
        <w:t> kap.</w:t>
      </w:r>
      <w:r w:rsidRPr="00410381">
        <w:t xml:space="preserve"> 1 eller 2</w:t>
      </w:r>
      <w:r>
        <w:t> §</w:t>
      </w:r>
      <w:r w:rsidRPr="00410381">
        <w:t xml:space="preserve"> försäkringsrörelselagen</w:t>
      </w:r>
      <w:r>
        <w:t>, får Finansinspektionen besluta att ägaren vid stämman inte får företräda aktierna till den del de omfattas av ett krav på tillstånd.</w:t>
      </w:r>
    </w:p>
    <w:p w14:paraId="6E3FF74A" w14:textId="77777777" w:rsidR="00136126" w:rsidRDefault="00931476" w:rsidP="00136126">
      <w:pPr>
        <w:pStyle w:val="Brdtextmedindrag"/>
      </w:pPr>
      <w:r>
        <w:t>Om någon i strid med ett beslut av Finansinspektionen har ett kvalificerat innehav av aktier, får innehavaren inte företräda aktierna vid stämman till den del innehavet står i strid med beslutet.</w:t>
      </w:r>
    </w:p>
    <w:p w14:paraId="26FEC486" w14:textId="77777777" w:rsidR="00136126" w:rsidRDefault="00136126" w:rsidP="00136126">
      <w:pPr>
        <w:pStyle w:val="Brdtextmedindrag"/>
      </w:pPr>
    </w:p>
    <w:p w14:paraId="16C61F3A" w14:textId="77777777" w:rsidR="00136126" w:rsidRDefault="00136126" w:rsidP="00136126">
      <w:pPr>
        <w:pStyle w:val="Brdtextmedindrag"/>
      </w:pPr>
    </w:p>
    <w:p w14:paraId="49A89FAE" w14:textId="77777777" w:rsidR="00136126" w:rsidRDefault="00931476" w:rsidP="00136126">
      <w:pPr>
        <w:pStyle w:val="Rubrik4utannumrering"/>
        <w:spacing w:before="0"/>
      </w:pPr>
      <w:r>
        <w:lastRenderedPageBreak/>
        <w:t>Bemyndigande</w:t>
      </w:r>
    </w:p>
    <w:p w14:paraId="6502A51C" w14:textId="77777777" w:rsidR="00136126" w:rsidRDefault="00931476" w:rsidP="00136126">
      <w:pPr>
        <w:pStyle w:val="Brdtext"/>
      </w:pPr>
      <w:r>
        <w:rPr>
          <w:b/>
        </w:rPr>
        <w:t>4 §</w:t>
      </w:r>
      <w:r w:rsidRPr="00640C08">
        <w:t>    </w:t>
      </w:r>
      <w:r>
        <w:t>Regeringen får meddela föreskrifter om handläggningen av tillståndsärenden enligt 2 § samt 15 kap. 1–5 och 7 §§ försäkrings</w:t>
      </w:r>
      <w:r>
        <w:softHyphen/>
        <w:t>rörelselagen (2010:2043) jämförda med 1 kap. 5 §.</w:t>
      </w:r>
    </w:p>
    <w:p w14:paraId="31850747" w14:textId="77777777" w:rsidR="00136126" w:rsidRDefault="00931476" w:rsidP="00136126">
      <w:pPr>
        <w:pStyle w:val="Rubrik3utannumrering"/>
      </w:pPr>
      <w:r>
        <w:t>13 kap.</w:t>
      </w:r>
      <w:r w:rsidRPr="00B77250">
        <w:t xml:space="preserve"> </w:t>
      </w:r>
      <w:r>
        <w:t>Offentliggörande</w:t>
      </w:r>
    </w:p>
    <w:p w14:paraId="5774FC0B" w14:textId="77777777" w:rsidR="00136126" w:rsidRDefault="00931476" w:rsidP="00136126">
      <w:pPr>
        <w:pStyle w:val="Rubrik4utannumrering"/>
        <w:spacing w:before="120"/>
      </w:pPr>
      <w:r>
        <w:t>Offentliggörande av solvens- och verksamhetsrapport</w:t>
      </w:r>
    </w:p>
    <w:p w14:paraId="3DF61640" w14:textId="77777777" w:rsidR="00136126" w:rsidRPr="009F54E4" w:rsidRDefault="00931476" w:rsidP="00136126">
      <w:pPr>
        <w:pStyle w:val="Brdtext"/>
      </w:pPr>
      <w:r>
        <w:rPr>
          <w:b/>
        </w:rPr>
        <w:t>1 §</w:t>
      </w:r>
      <w:r w:rsidRPr="00640C08">
        <w:t>    </w:t>
      </w:r>
      <w:r>
        <w:t xml:space="preserve">Ett tjänstepensionsföretag ska offentliggöra en solvens- och verksamhetsrapport en gång per år. Rapporten ska uppdateras i de fall som anges i </w:t>
      </w:r>
      <w:r w:rsidRPr="00C12A18">
        <w:t>4 och 6</w:t>
      </w:r>
      <w:r>
        <w:t> §</w:t>
      </w:r>
      <w:r w:rsidRPr="00C12A18">
        <w:t>§</w:t>
      </w:r>
      <w:r>
        <w:t>.</w:t>
      </w:r>
    </w:p>
    <w:p w14:paraId="24C07071" w14:textId="77777777" w:rsidR="00136126" w:rsidRDefault="00931476" w:rsidP="00136126">
      <w:pPr>
        <w:pStyle w:val="Rubrik4utannumrering"/>
      </w:pPr>
      <w:r>
        <w:t>Innehållet i solvens- och verksamhetsrapporten</w:t>
      </w:r>
    </w:p>
    <w:p w14:paraId="05A654B4" w14:textId="77777777" w:rsidR="00136126" w:rsidRDefault="00931476" w:rsidP="00136126">
      <w:pPr>
        <w:pStyle w:val="Brdtext"/>
      </w:pPr>
      <w:r>
        <w:rPr>
          <w:b/>
        </w:rPr>
        <w:t>2 §</w:t>
      </w:r>
      <w:r w:rsidRPr="00640C08">
        <w:t>    </w:t>
      </w:r>
      <w:r>
        <w:t>Solvens- och verksamhetsrapporten ska innehålla en beskrivning av tjänstepensionsföretagets</w:t>
      </w:r>
    </w:p>
    <w:p w14:paraId="590C32F7" w14:textId="77777777" w:rsidR="00136126" w:rsidRDefault="00931476" w:rsidP="00136126">
      <w:pPr>
        <w:pStyle w:val="Brdtextmedindrag"/>
      </w:pPr>
      <w:r>
        <w:t>1. verksamhet och resultat,</w:t>
      </w:r>
    </w:p>
    <w:p w14:paraId="440C02B3" w14:textId="77777777" w:rsidR="00136126" w:rsidRDefault="00931476" w:rsidP="00136126">
      <w:pPr>
        <w:pStyle w:val="Brdtextmedindrag"/>
      </w:pPr>
      <w:r>
        <w:t>2. företagsstyrningssystem,</w:t>
      </w:r>
    </w:p>
    <w:p w14:paraId="1BD0661F" w14:textId="77777777" w:rsidR="00136126" w:rsidRDefault="00931476" w:rsidP="00136126">
      <w:pPr>
        <w:pStyle w:val="Brdtextmedindrag"/>
      </w:pPr>
      <w:r>
        <w:t>3. riskprofil,</w:t>
      </w:r>
    </w:p>
    <w:p w14:paraId="24EA659E" w14:textId="77777777" w:rsidR="00136126" w:rsidRDefault="00931476" w:rsidP="00136126">
      <w:pPr>
        <w:pStyle w:val="Brdtextmedindrag"/>
      </w:pPr>
      <w:r>
        <w:t>4. värderingsmetoder för solvensändamål, och</w:t>
      </w:r>
    </w:p>
    <w:p w14:paraId="4F491445" w14:textId="77777777" w:rsidR="00136126" w:rsidRDefault="00931476" w:rsidP="00136126">
      <w:pPr>
        <w:pStyle w:val="Brdtextmedindrag"/>
      </w:pPr>
      <w:r>
        <w:t>5. solvenssituation.</w:t>
      </w:r>
    </w:p>
    <w:p w14:paraId="419B8BE9" w14:textId="77777777" w:rsidR="00136126" w:rsidRPr="00A73216" w:rsidRDefault="00931476" w:rsidP="00136126">
      <w:pPr>
        <w:pStyle w:val="Brdtextmedindrag"/>
      </w:pPr>
      <w:r>
        <w:t>Ett tjänstepensionsföretag får helt eller delvis lämna de uppgifter som ska offentliggöras genom rapporten genom hänvisning till uppgifter som företaget offentliggjort för att uppfylla andra rättsliga eller administrativa krav, om dessa uppgifter är likvärdiga till art och omfattning.</w:t>
      </w:r>
    </w:p>
    <w:p w14:paraId="07533241" w14:textId="77777777" w:rsidR="00136126" w:rsidRDefault="00931476" w:rsidP="00136126">
      <w:pPr>
        <w:pStyle w:val="Rubrik4utannumrering"/>
      </w:pPr>
      <w:r>
        <w:t>Undantag från kravet på offentliggörande</w:t>
      </w:r>
    </w:p>
    <w:p w14:paraId="1DBB9B77" w14:textId="77777777" w:rsidR="00136126" w:rsidRDefault="00931476" w:rsidP="00136126">
      <w:pPr>
        <w:pStyle w:val="Brdtext"/>
      </w:pPr>
      <w:r>
        <w:rPr>
          <w:b/>
        </w:rPr>
        <w:t>3 §</w:t>
      </w:r>
      <w:r w:rsidRPr="00640C08">
        <w:t>    </w:t>
      </w:r>
      <w:r>
        <w:t>Finansinspektionen får i ett enskilt fall besluta att ett tjänstepensionsföretag inte behöver offentliggöra uppgifter som anges i 2 § första stycket 1–4, om ett offentliggörande skulle innebära att</w:t>
      </w:r>
    </w:p>
    <w:p w14:paraId="4147F262" w14:textId="77777777" w:rsidR="00136126" w:rsidRDefault="00931476" w:rsidP="00136126">
      <w:pPr>
        <w:pStyle w:val="Brdtextmedindrag"/>
      </w:pPr>
      <w:r>
        <w:t>1. företagets konkurrenter otillbörligt gynnas, eller</w:t>
      </w:r>
    </w:p>
    <w:p w14:paraId="002A5E64" w14:textId="77777777" w:rsidR="00136126" w:rsidRDefault="00931476" w:rsidP="00136126">
      <w:pPr>
        <w:pStyle w:val="Brdtextmedindrag"/>
      </w:pPr>
      <w:r>
        <w:t xml:space="preserve">2. företaget bryter mot tystnadsplikt avsedd att skydda försäkringstagare eller annan som företaget har en motpartsrelation till. </w:t>
      </w:r>
    </w:p>
    <w:p w14:paraId="7473CC0F" w14:textId="77777777" w:rsidR="00136126" w:rsidRPr="00A73216" w:rsidRDefault="00931476" w:rsidP="00136126">
      <w:pPr>
        <w:pStyle w:val="Brdtextmedindrag"/>
      </w:pPr>
      <w:r>
        <w:t>Ett tjänstepensionsföretag som har beviljats undantag ska ange detta och skälen för undantaget i rapporten.</w:t>
      </w:r>
    </w:p>
    <w:p w14:paraId="19686253" w14:textId="77777777" w:rsidR="00136126" w:rsidRDefault="00931476" w:rsidP="00136126">
      <w:pPr>
        <w:pStyle w:val="Rubrik4utannumrering"/>
      </w:pPr>
      <w:r>
        <w:t>Uppdateringar av solvens- och verksamhetsrapporten</w:t>
      </w:r>
    </w:p>
    <w:p w14:paraId="5490CA37" w14:textId="77777777" w:rsidR="00136126" w:rsidRDefault="00931476" w:rsidP="00136126">
      <w:pPr>
        <w:pStyle w:val="Rubrik5utannumrering"/>
        <w:spacing w:before="0"/>
      </w:pPr>
      <w:r>
        <w:t xml:space="preserve">Uppdateringar om det </w:t>
      </w:r>
      <w:r w:rsidRPr="0018401B">
        <w:rPr>
          <w:color w:val="0D0D0D" w:themeColor="text1" w:themeTint="F2"/>
        </w:rPr>
        <w:t>riskkänsliga kapitalkravet</w:t>
      </w:r>
      <w:r w:rsidRPr="002161F4">
        <w:rPr>
          <w:color w:val="FF0000"/>
        </w:rPr>
        <w:t xml:space="preserve"> </w:t>
      </w:r>
      <w:r>
        <w:t>inte är uppfyllt</w:t>
      </w:r>
    </w:p>
    <w:p w14:paraId="51AA856F" w14:textId="77777777" w:rsidR="00136126" w:rsidRDefault="00931476" w:rsidP="00136126">
      <w:pPr>
        <w:pStyle w:val="Brdtext"/>
      </w:pPr>
      <w:r>
        <w:rPr>
          <w:b/>
        </w:rPr>
        <w:t>4 §</w:t>
      </w:r>
      <w:r w:rsidRPr="00640C08">
        <w:t>    </w:t>
      </w:r>
      <w:r>
        <w:t xml:space="preserve">Ett tjänstepensionsföretag som inte uppfyller </w:t>
      </w:r>
      <w:r w:rsidRPr="0004299A">
        <w:rPr>
          <w:color w:val="0D0D0D" w:themeColor="text1" w:themeTint="F2"/>
        </w:rPr>
        <w:t>det riskkänsliga kapitalkravet</w:t>
      </w:r>
      <w:r>
        <w:rPr>
          <w:color w:val="0D0D0D" w:themeColor="text1" w:themeTint="F2"/>
        </w:rPr>
        <w:t xml:space="preserve"> enligt </w:t>
      </w:r>
      <w:r>
        <w:t>8 kap. 1–6 §§</w:t>
      </w:r>
      <w:r w:rsidRPr="00E53E40">
        <w:t xml:space="preserve"> </w:t>
      </w:r>
      <w:r>
        <w:t>ska omedelbart uppdatera tidigare offentliggjorda uppgifter i solvens- och verksamhetsrapporten, om</w:t>
      </w:r>
    </w:p>
    <w:p w14:paraId="15CDCAEB" w14:textId="77777777" w:rsidR="00136126" w:rsidRDefault="00931476" w:rsidP="00136126">
      <w:pPr>
        <w:pStyle w:val="Brdtextmedindrag"/>
      </w:pPr>
      <w:r>
        <w:t>1. underskottet är betydande, och</w:t>
      </w:r>
    </w:p>
    <w:p w14:paraId="12EE59D0" w14:textId="77777777" w:rsidR="00136126" w:rsidRDefault="00931476" w:rsidP="00136126">
      <w:pPr>
        <w:pStyle w:val="Brdtextmedindrag"/>
      </w:pPr>
      <w:r>
        <w:t xml:space="preserve">2. Finansinspektionen inte har fått någon realistisk åtgärdsplan inom </w:t>
      </w:r>
      <w:r w:rsidRPr="0004299A">
        <w:rPr>
          <w:color w:val="0D0D0D" w:themeColor="text1" w:themeTint="F2"/>
        </w:rPr>
        <w:t xml:space="preserve">två </w:t>
      </w:r>
      <w:r>
        <w:t>månader räknat från det datum då företaget upptäckte att underskottet var betydande.</w:t>
      </w:r>
    </w:p>
    <w:p w14:paraId="5CF83C21" w14:textId="77777777" w:rsidR="00136126" w:rsidRDefault="00931476" w:rsidP="00136126">
      <w:pPr>
        <w:pStyle w:val="Brdtextmedindrag"/>
      </w:pPr>
      <w:r>
        <w:t xml:space="preserve">Om Finansinspektionen har ansett att åtgärdsplanen är realistisk, men underskottet inte har korrigerats inom </w:t>
      </w:r>
      <w:r w:rsidRPr="0004299A">
        <w:rPr>
          <w:color w:val="0D0D0D" w:themeColor="text1" w:themeTint="F2"/>
        </w:rPr>
        <w:t>tolv</w:t>
      </w:r>
      <w:r w:rsidRPr="005617B2">
        <w:rPr>
          <w:color w:val="FF0000"/>
        </w:rPr>
        <w:t xml:space="preserve"> </w:t>
      </w:r>
      <w:r>
        <w:t xml:space="preserve">månader från det att det upptäcktes, ska underskottet offentliggöras av företaget vid utgången av </w:t>
      </w:r>
      <w:r>
        <w:lastRenderedPageBreak/>
        <w:t>denna period. Samtidigt ska företaget offentliggöra en förklaring av orsakerna till det kvarvarande underskottet, följderna av detta, vilka korrigerande åtgärder som har vidtagits av företaget och vilka ytterligare korrigerande åtgärder som är planerade.</w:t>
      </w:r>
    </w:p>
    <w:p w14:paraId="3A27A757" w14:textId="77777777" w:rsidR="00136126" w:rsidRPr="002C479F" w:rsidRDefault="00136126" w:rsidP="00136126">
      <w:pPr>
        <w:pStyle w:val="Brdtextmedindrag"/>
      </w:pPr>
    </w:p>
    <w:p w14:paraId="1E4B76EB" w14:textId="77777777" w:rsidR="00136126" w:rsidRDefault="00931476" w:rsidP="00136126">
      <w:pPr>
        <w:pStyle w:val="Brdtext"/>
      </w:pPr>
      <w:r>
        <w:rPr>
          <w:b/>
        </w:rPr>
        <w:t>5 §</w:t>
      </w:r>
      <w:r w:rsidRPr="00640C08">
        <w:t>    </w:t>
      </w:r>
      <w:r>
        <w:t>På begäran av Finansinspektionen ska ett tjänstepensionsföretag som inte uppfyller det riskkänsliga kapitalkravet, samtidigt som underskottet är betydande och någon realistisk åtgärdsplan inte har överlämnats till inspektionen inom den tid som anges i 4 § första stycket 2, offentliggöra</w:t>
      </w:r>
    </w:p>
    <w:p w14:paraId="501DE5B2" w14:textId="77777777" w:rsidR="00136126" w:rsidRDefault="00931476" w:rsidP="00136126">
      <w:pPr>
        <w:pStyle w:val="Brdtextmedindrag"/>
      </w:pPr>
      <w:r>
        <w:t>1. hur stort underskottet är,</w:t>
      </w:r>
    </w:p>
    <w:p w14:paraId="2601ACB7" w14:textId="77777777" w:rsidR="00136126" w:rsidRDefault="00931476" w:rsidP="00136126">
      <w:pPr>
        <w:pStyle w:val="Brdtextmedindrag"/>
      </w:pPr>
      <w:r>
        <w:t>2. en förklaring av orsakerna till underskottet,</w:t>
      </w:r>
    </w:p>
    <w:p w14:paraId="294BB429" w14:textId="77777777" w:rsidR="00136126" w:rsidRDefault="00931476" w:rsidP="00136126">
      <w:pPr>
        <w:pStyle w:val="Brdtextmedindrag"/>
      </w:pPr>
      <w:r>
        <w:t>3. följderna av underskottet, och</w:t>
      </w:r>
    </w:p>
    <w:p w14:paraId="584B4DE7" w14:textId="77777777" w:rsidR="00136126" w:rsidRDefault="00931476" w:rsidP="00136126">
      <w:pPr>
        <w:pStyle w:val="Brdtextmedindrag"/>
      </w:pPr>
      <w:r>
        <w:t>4. vilka korrigerande åtgärder som har vidtagits av företaget.</w:t>
      </w:r>
    </w:p>
    <w:p w14:paraId="5BF87BEC" w14:textId="77777777" w:rsidR="00136126" w:rsidRDefault="00931476" w:rsidP="00136126">
      <w:pPr>
        <w:pStyle w:val="Rubrik5utannumrering"/>
      </w:pPr>
      <w:r>
        <w:t>Uppdateringar om minimikapitalkravet inte är uppfyllt</w:t>
      </w:r>
    </w:p>
    <w:p w14:paraId="66B6E0E0" w14:textId="77777777" w:rsidR="00136126" w:rsidRDefault="00931476" w:rsidP="00136126">
      <w:pPr>
        <w:pStyle w:val="Brdtext"/>
      </w:pPr>
      <w:r>
        <w:rPr>
          <w:b/>
        </w:rPr>
        <w:t>6 §</w:t>
      </w:r>
      <w:r w:rsidRPr="00640C08">
        <w:t>    </w:t>
      </w:r>
      <w:r>
        <w:t>Ett tjänstepensionsföretag som inte uppfyller minimikapitalkravet enligt 8 kap. 7–12 §§ ska omedelbart uppdatera tidigare offentliggjorda uppgifter i solvens- och verksamhetsrapporten, om Finansinspektionen</w:t>
      </w:r>
    </w:p>
    <w:p w14:paraId="10DDF0E8" w14:textId="77777777" w:rsidR="00136126" w:rsidRDefault="00931476" w:rsidP="00136126">
      <w:pPr>
        <w:pStyle w:val="Brdtextmedindrag"/>
      </w:pPr>
      <w:r>
        <w:t>1. bedömer att företaget inte kommer att kunna överlämna en realistisk, kortsiktig finansiell saneringsplan, eller</w:t>
      </w:r>
    </w:p>
    <w:p w14:paraId="2D6FAD9A" w14:textId="77777777" w:rsidR="00136126" w:rsidRDefault="00931476" w:rsidP="00136126">
      <w:pPr>
        <w:pStyle w:val="Brdtextmedindrag"/>
      </w:pPr>
      <w:r>
        <w:t xml:space="preserve">2. inte har fått någon sådan plan inom </w:t>
      </w:r>
      <w:r w:rsidRPr="0004299A">
        <w:rPr>
          <w:color w:val="0D0D0D" w:themeColor="text1" w:themeTint="F2"/>
        </w:rPr>
        <w:t>en</w:t>
      </w:r>
      <w:r w:rsidRPr="005617B2">
        <w:rPr>
          <w:color w:val="FF0000"/>
        </w:rPr>
        <w:t xml:space="preserve"> </w:t>
      </w:r>
      <w:r>
        <w:t>månad från den dag då företaget upptäckte att minimikapitalkravet inte var uppfyllt.</w:t>
      </w:r>
    </w:p>
    <w:p w14:paraId="3063C510" w14:textId="77777777" w:rsidR="00136126" w:rsidRDefault="00931476" w:rsidP="00136126">
      <w:pPr>
        <w:pStyle w:val="Brdtextmedindrag"/>
      </w:pPr>
      <w:r>
        <w:t xml:space="preserve">Om Finansinspektionen har ansett att en finansiell saneringsplan är realistisk, men underskottet inte har korrigerats inom </w:t>
      </w:r>
      <w:r w:rsidRPr="0004299A">
        <w:rPr>
          <w:color w:val="0D0D0D" w:themeColor="text1" w:themeTint="F2"/>
        </w:rPr>
        <w:t>tre</w:t>
      </w:r>
      <w:r w:rsidRPr="005617B2">
        <w:rPr>
          <w:color w:val="FF0000"/>
        </w:rPr>
        <w:t xml:space="preserve"> </w:t>
      </w:r>
      <w:r>
        <w:t>månader från det att det upptäcktes, ska underskottet offentliggöras av företaget senast vid utgången av denna period. Samtidigt ska företaget offentliggöra en förklaring av orsakerna till det kvarvarande underskottet, följderna av detta, vilka korrigerande åtgärder som har vidtagits av företaget och vilka ytterligare korrigerande åtgärder som är planerade.</w:t>
      </w:r>
    </w:p>
    <w:p w14:paraId="7E8BC1AA" w14:textId="77777777" w:rsidR="00136126" w:rsidRPr="005617B2" w:rsidRDefault="00136126" w:rsidP="00136126">
      <w:pPr>
        <w:pStyle w:val="Brdtextmedindrag"/>
      </w:pPr>
    </w:p>
    <w:p w14:paraId="52918234" w14:textId="77777777" w:rsidR="00136126" w:rsidRDefault="00931476" w:rsidP="00136126">
      <w:pPr>
        <w:pStyle w:val="Brdtext"/>
      </w:pPr>
      <w:r>
        <w:rPr>
          <w:b/>
        </w:rPr>
        <w:t>7 §</w:t>
      </w:r>
      <w:r w:rsidRPr="00640C08">
        <w:t>    </w:t>
      </w:r>
      <w:r>
        <w:t>På begäran av Finansinspektionen ska ett tjänstepensionsföretag som inte uppfyller minimikapitalkravet, samtidigt som någon av de omständigheter som anges i 6 § första stycket föreligger, offentliggöra</w:t>
      </w:r>
    </w:p>
    <w:p w14:paraId="333CF103" w14:textId="77777777" w:rsidR="00136126" w:rsidRDefault="00931476" w:rsidP="00136126">
      <w:pPr>
        <w:pStyle w:val="Brdtextmedindrag"/>
      </w:pPr>
      <w:r>
        <w:t>1. hur stort underskottet är,</w:t>
      </w:r>
    </w:p>
    <w:p w14:paraId="43F6DE0D" w14:textId="77777777" w:rsidR="00136126" w:rsidRDefault="00931476" w:rsidP="00136126">
      <w:pPr>
        <w:pStyle w:val="Brdtextmedindrag"/>
      </w:pPr>
      <w:r>
        <w:t>2. en förklaring av orsakerna till underskottet,</w:t>
      </w:r>
    </w:p>
    <w:p w14:paraId="70B16A04" w14:textId="77777777" w:rsidR="00136126" w:rsidRDefault="00931476" w:rsidP="00136126">
      <w:pPr>
        <w:pStyle w:val="Brdtextmedindrag"/>
      </w:pPr>
      <w:r>
        <w:t>3. följderna av underskottet, och</w:t>
      </w:r>
    </w:p>
    <w:p w14:paraId="613D1EBA" w14:textId="77777777" w:rsidR="00136126" w:rsidRDefault="00931476" w:rsidP="00136126">
      <w:pPr>
        <w:pStyle w:val="Brdtextmedindrag"/>
      </w:pPr>
      <w:r>
        <w:t>4. vilka korrigerande åtgärder som har vidtagits av företaget.</w:t>
      </w:r>
    </w:p>
    <w:p w14:paraId="00D0A868" w14:textId="77777777" w:rsidR="00136126" w:rsidRDefault="00931476" w:rsidP="00136126">
      <w:pPr>
        <w:pStyle w:val="Rubrik4utannumrering"/>
      </w:pPr>
      <w:r>
        <w:t>System och styrdokument</w:t>
      </w:r>
    </w:p>
    <w:p w14:paraId="5FD9414C" w14:textId="77777777" w:rsidR="00136126" w:rsidRDefault="00931476" w:rsidP="00136126">
      <w:pPr>
        <w:pStyle w:val="Brdtext"/>
      </w:pPr>
      <w:r>
        <w:rPr>
          <w:b/>
        </w:rPr>
        <w:t>8 §</w:t>
      </w:r>
      <w:r w:rsidRPr="00640C08">
        <w:t>    </w:t>
      </w:r>
      <w:r>
        <w:t>Ett tjänstepensionsföretag ska ha upprättat lämpliga informations- och rapporteringssystem för att kunna uppfylla bestämmelserna i 1–7 §§ och ha styrdokument som säkerställer att alla uppgifter som offentliggörs fortlöpande är relevanta.</w:t>
      </w:r>
    </w:p>
    <w:p w14:paraId="2CAADE33" w14:textId="77777777" w:rsidR="00136126" w:rsidRPr="00A73216" w:rsidRDefault="00931476" w:rsidP="00136126">
      <w:pPr>
        <w:pStyle w:val="Brdtextmedindrag"/>
      </w:pPr>
      <w:r>
        <w:t>Solvens- och verksamhetsrapporter samt uppdateringar av dessa ska godkännas av tjänstepensionsföretagets styrelse innan de offentliggörs.</w:t>
      </w:r>
    </w:p>
    <w:p w14:paraId="321B0473" w14:textId="77777777" w:rsidR="00136126" w:rsidRDefault="00931476" w:rsidP="00136126">
      <w:pPr>
        <w:pStyle w:val="Rubrik4utannumrering"/>
      </w:pPr>
      <w:r>
        <w:t>Bemyndigande</w:t>
      </w:r>
    </w:p>
    <w:p w14:paraId="518672EA" w14:textId="77777777" w:rsidR="00136126" w:rsidRDefault="00931476" w:rsidP="00136126">
      <w:pPr>
        <w:pStyle w:val="Brdtext"/>
      </w:pPr>
      <w:r>
        <w:rPr>
          <w:b/>
        </w:rPr>
        <w:t>9 §</w:t>
      </w:r>
      <w:r w:rsidRPr="00640C08">
        <w:t>    </w:t>
      </w:r>
      <w:r>
        <w:t>Regeringen eller den myndighet som regeringen bestämmer får meddela föreskrifter om</w:t>
      </w:r>
    </w:p>
    <w:p w14:paraId="2DF34B42" w14:textId="77777777" w:rsidR="00136126" w:rsidRDefault="00931476" w:rsidP="00136126">
      <w:pPr>
        <w:pStyle w:val="Brdtextmedindrag"/>
      </w:pPr>
      <w:r>
        <w:lastRenderedPageBreak/>
        <w:t>1. </w:t>
      </w:r>
      <w:bookmarkStart w:id="8034" w:name="_Hlk514923694"/>
      <w:r>
        <w:t>innehållet i solvens- och verksamhetsrapporten</w:t>
      </w:r>
      <w:bookmarkEnd w:id="8034"/>
      <w:r>
        <w:t xml:space="preserve"> enligt 2 §,</w:t>
      </w:r>
    </w:p>
    <w:p w14:paraId="699AEB0E" w14:textId="77777777" w:rsidR="00136126" w:rsidRDefault="00931476" w:rsidP="00136126">
      <w:pPr>
        <w:pStyle w:val="Brdtextmedindrag"/>
      </w:pPr>
      <w:r>
        <w:t>2. </w:t>
      </w:r>
      <w:bookmarkStart w:id="8035" w:name="_Hlk514923702"/>
      <w:r>
        <w:t>vilka uppgifter en ansökan om undantag från kravet på offentliggörande</w:t>
      </w:r>
      <w:bookmarkEnd w:id="8035"/>
      <w:r>
        <w:t xml:space="preserve"> enligt 3 § ska innehålla, och </w:t>
      </w:r>
    </w:p>
    <w:p w14:paraId="77386E3F" w14:textId="77777777" w:rsidR="00136126" w:rsidRDefault="00931476" w:rsidP="00136126">
      <w:pPr>
        <w:pStyle w:val="Brdtextmedindrag"/>
      </w:pPr>
      <w:r>
        <w:t>3. </w:t>
      </w:r>
      <w:bookmarkStart w:id="8036" w:name="_Hlk514923715"/>
      <w:r>
        <w:t>innehållet i informations- och rapporteringssystem och styrdokument</w:t>
      </w:r>
      <w:bookmarkEnd w:id="8036"/>
      <w:r>
        <w:t xml:space="preserve"> enligt 8 §.</w:t>
      </w:r>
    </w:p>
    <w:p w14:paraId="4AEA51E2" w14:textId="77777777" w:rsidR="00136126" w:rsidRPr="00B633BA" w:rsidRDefault="00931476" w:rsidP="00136126">
      <w:pPr>
        <w:pStyle w:val="Rubrik3utannumrering"/>
      </w:pPr>
      <w:r>
        <w:t>14 kap.</w:t>
      </w:r>
      <w:r w:rsidRPr="00B77250">
        <w:t xml:space="preserve"> Tillsyn</w:t>
      </w:r>
    </w:p>
    <w:p w14:paraId="1A5433A1" w14:textId="77777777" w:rsidR="00136126" w:rsidRDefault="00931476" w:rsidP="00136126">
      <w:pPr>
        <w:pStyle w:val="Rubrik4utannumrering"/>
        <w:spacing w:before="0"/>
      </w:pPr>
      <w:r>
        <w:t>Bestämmelser i försäkringsrörelselagen som inte ska gälla</w:t>
      </w:r>
    </w:p>
    <w:p w14:paraId="2B4D69E0" w14:textId="77777777" w:rsidR="00136126" w:rsidRPr="00A7686D" w:rsidRDefault="00931476" w:rsidP="00136126">
      <w:pPr>
        <w:pStyle w:val="Brdtext"/>
      </w:pPr>
      <w:r>
        <w:rPr>
          <w:b/>
        </w:rPr>
        <w:t>1 §</w:t>
      </w:r>
      <w:r w:rsidRPr="00640C08">
        <w:t>    </w:t>
      </w:r>
      <w:r>
        <w:t>Bestämmelserna i 17 kap. 2, 3 a, 6, 7 a, 12, 18–27 och 30 §§ försäkringsrörelselagen (2010:2043) gäller inte för tjänstepensionsföretag.</w:t>
      </w:r>
    </w:p>
    <w:p w14:paraId="53E38DAA" w14:textId="77777777" w:rsidR="00136126" w:rsidRDefault="00931476" w:rsidP="00136126">
      <w:pPr>
        <w:pStyle w:val="Rubrik4utannumrering"/>
      </w:pPr>
      <w:r>
        <w:t>Tillsynen och dess omfattning</w:t>
      </w:r>
    </w:p>
    <w:p w14:paraId="5BBEA40C" w14:textId="77777777" w:rsidR="00136126" w:rsidRDefault="00931476" w:rsidP="00136126">
      <w:pPr>
        <w:pStyle w:val="Brdtext"/>
      </w:pPr>
      <w:r>
        <w:rPr>
          <w:b/>
        </w:rPr>
        <w:t>2 §</w:t>
      </w:r>
      <w:r w:rsidRPr="00640C08">
        <w:t>    </w:t>
      </w:r>
      <w:r>
        <w:t xml:space="preserve">Finansinspektionen har tillsyn över tjänstepensionsföretag. </w:t>
      </w:r>
    </w:p>
    <w:p w14:paraId="3BA852C7" w14:textId="77777777" w:rsidR="00136126" w:rsidRDefault="00931476" w:rsidP="00136126">
      <w:pPr>
        <w:pStyle w:val="Brdtextmedindrag"/>
      </w:pPr>
      <w:r>
        <w:t xml:space="preserve">Tillsynen omfattar att verksamheten drivs enligt </w:t>
      </w:r>
    </w:p>
    <w:p w14:paraId="437C5DC8" w14:textId="77777777" w:rsidR="00136126" w:rsidRDefault="00931476" w:rsidP="00136126">
      <w:pPr>
        <w:pStyle w:val="Brdtextmedindrag"/>
      </w:pPr>
      <w:r>
        <w:t xml:space="preserve">1. denna lag, </w:t>
      </w:r>
    </w:p>
    <w:p w14:paraId="1526920F" w14:textId="77777777" w:rsidR="00136126" w:rsidRDefault="00931476" w:rsidP="00136126">
      <w:pPr>
        <w:pStyle w:val="Brdtextmedindrag"/>
      </w:pPr>
      <w:r>
        <w:t xml:space="preserve">2. andra författningar som reglerar företagets verksamhet, </w:t>
      </w:r>
    </w:p>
    <w:p w14:paraId="03BDF91C" w14:textId="77777777" w:rsidR="00136126" w:rsidRDefault="00931476" w:rsidP="00136126">
      <w:pPr>
        <w:pStyle w:val="Brdtextmedindrag"/>
      </w:pPr>
      <w:r>
        <w:t xml:space="preserve">3. företagets bolagsordning eller stadgar, </w:t>
      </w:r>
    </w:p>
    <w:p w14:paraId="2A0A485E" w14:textId="77777777" w:rsidR="00136126" w:rsidRDefault="00931476" w:rsidP="00136126">
      <w:pPr>
        <w:pStyle w:val="Brdtextmedindrag"/>
      </w:pPr>
      <w:r>
        <w:t xml:space="preserve">4. företagets försäkringstekniska riktlinjer och beräkningsunderlag samt riktlinjer för hantering av intressekonflikter, och </w:t>
      </w:r>
    </w:p>
    <w:p w14:paraId="67870388" w14:textId="77777777" w:rsidR="00136126" w:rsidRDefault="00931476" w:rsidP="00136126">
      <w:pPr>
        <w:pStyle w:val="Brdtextmedindrag"/>
      </w:pPr>
      <w:r>
        <w:t>5</w:t>
      </w:r>
      <w:bookmarkStart w:id="8037" w:name="_Hlk514921075"/>
      <w:r>
        <w:t>. styrdokument som företaget har upprättat och som har sin grund i författningar som reglerar företagets verksamhet.</w:t>
      </w:r>
      <w:bookmarkEnd w:id="8037"/>
    </w:p>
    <w:p w14:paraId="419F59E3" w14:textId="77777777" w:rsidR="00136126" w:rsidRDefault="00931476" w:rsidP="00136126">
      <w:pPr>
        <w:pStyle w:val="Brdtextmedindrag"/>
      </w:pPr>
      <w:r>
        <w:t>Finansinspektionen har därutöver tillsyn över att tjänstepensionsföretaget har lämpliga kreditvärderingsförfaranden och att företaget har lämpliga hänvisningar i sina investeringsriktlinjer till kreditbetyg som utfärdats av ett kreditvärderingsinstitut.</w:t>
      </w:r>
    </w:p>
    <w:p w14:paraId="19483F5F" w14:textId="77777777" w:rsidR="00136126" w:rsidRDefault="00931476" w:rsidP="00136126">
      <w:pPr>
        <w:pStyle w:val="Brdtextmedindrag"/>
      </w:pPr>
      <w:r>
        <w:t>Finansinspektionen har dessutom tillsyn över att tjänstepensions</w:t>
      </w:r>
      <w:r>
        <w:softHyphen/>
        <w:t>företagets ägare och styrning uppfyller lämplighetskraven i denna lag.</w:t>
      </w:r>
    </w:p>
    <w:p w14:paraId="03B3D431" w14:textId="77777777" w:rsidR="00136126" w:rsidRPr="00DB55FA" w:rsidRDefault="00931476" w:rsidP="00136126">
      <w:pPr>
        <w:pStyle w:val="Brdtextmedindrag"/>
      </w:pPr>
      <w:r>
        <w:t>Finansinspektionens tillsyn ska utgå från en proaktiv och riskbaserad metod.</w:t>
      </w:r>
    </w:p>
    <w:p w14:paraId="24E00384" w14:textId="77777777" w:rsidR="00136126" w:rsidRDefault="00931476" w:rsidP="00136126">
      <w:pPr>
        <w:pStyle w:val="Rubrik4utannumrering"/>
      </w:pPr>
      <w:r>
        <w:t>Revisors och särskild granskares rapporteringsskyldighet</w:t>
      </w:r>
    </w:p>
    <w:p w14:paraId="40F39CC5" w14:textId="77777777" w:rsidR="00136126" w:rsidRDefault="00931476" w:rsidP="00136126">
      <w:pPr>
        <w:pStyle w:val="Brdtext"/>
      </w:pPr>
      <w:r>
        <w:rPr>
          <w:b/>
        </w:rPr>
        <w:t>3 §</w:t>
      </w:r>
      <w:r w:rsidRPr="00AD49EA">
        <w:t>    </w:t>
      </w:r>
      <w:r w:rsidRPr="00946D04">
        <w:t>En revisor eller en särskild granskare ska genast rapportera till Finansinspektionen om han eller hon vid fullgörandet a</w:t>
      </w:r>
      <w:r w:rsidRPr="009E5955">
        <w:t xml:space="preserve">v sitt uppdrag i ett </w:t>
      </w:r>
      <w:r>
        <w:t>tjänstepensions</w:t>
      </w:r>
      <w:r w:rsidRPr="00F747B1">
        <w:t>företag får kännedom om förhållanden som</w:t>
      </w:r>
    </w:p>
    <w:p w14:paraId="5CD205C9" w14:textId="77777777" w:rsidR="00136126" w:rsidRDefault="00931476" w:rsidP="00136126">
      <w:pPr>
        <w:pStyle w:val="Brdtextmedindrag"/>
      </w:pPr>
      <w:r w:rsidRPr="00F747B1">
        <w:t>1.</w:t>
      </w:r>
      <w:r>
        <w:t> </w:t>
      </w:r>
      <w:r w:rsidRPr="00F747B1">
        <w:t>kan utgöra en väsentlig överträdelse av de författningar som reglerar företagets verksamhet,</w:t>
      </w:r>
    </w:p>
    <w:p w14:paraId="0034D028" w14:textId="77777777" w:rsidR="00136126" w:rsidRDefault="00931476" w:rsidP="00136126">
      <w:pPr>
        <w:pStyle w:val="Brdtextmedindrag"/>
      </w:pPr>
      <w:r w:rsidRPr="00F747B1">
        <w:t>2.</w:t>
      </w:r>
      <w:r>
        <w:t> </w:t>
      </w:r>
      <w:r w:rsidRPr="00F747B1">
        <w:t>kan påverka företagets fortsatta drift negativt,</w:t>
      </w:r>
    </w:p>
    <w:p w14:paraId="052243BC" w14:textId="77777777" w:rsidR="00136126" w:rsidRDefault="00931476" w:rsidP="00136126">
      <w:pPr>
        <w:pStyle w:val="Brdtextmedindrag"/>
      </w:pPr>
      <w:r w:rsidRPr="00F747B1">
        <w:t>3.</w:t>
      </w:r>
      <w:r>
        <w:t> </w:t>
      </w:r>
      <w:r w:rsidRPr="00F747B1">
        <w:t xml:space="preserve">kan leda till att revisorn avstyrker att balansräkningen eller </w:t>
      </w:r>
      <w:r w:rsidRPr="00EB085D">
        <w:t>resultaträkningen fastställs eller till anmärkning enl</w:t>
      </w:r>
      <w:r w:rsidRPr="00AD49EA">
        <w:t>igt 9</w:t>
      </w:r>
      <w:r>
        <w:t> kap.</w:t>
      </w:r>
      <w:r w:rsidRPr="00AD49EA">
        <w:t xml:space="preserve"> 33 eller 34</w:t>
      </w:r>
      <w:r>
        <w:t> §</w:t>
      </w:r>
      <w:r w:rsidRPr="00F747B1">
        <w:t xml:space="preserve"> aktiebolagslagen (2005:551) eller 8</w:t>
      </w:r>
      <w:r>
        <w:t> kap.</w:t>
      </w:r>
      <w:r w:rsidRPr="00F747B1">
        <w:t xml:space="preserve"> </w:t>
      </w:r>
      <w:r>
        <w:t>36 eller 37 §</w:t>
      </w:r>
      <w:r w:rsidRPr="00F747B1">
        <w:t xml:space="preserve"> </w:t>
      </w:r>
      <w:r w:rsidRPr="006F0E2F">
        <w:t>lagen (</w:t>
      </w:r>
      <w:r>
        <w:t>2018:672</w:t>
      </w:r>
      <w:r w:rsidRPr="006F0E2F">
        <w:t xml:space="preserve">) om ekonomiska </w:t>
      </w:r>
      <w:r w:rsidRPr="00FF65BC">
        <w:t>föreningar</w:t>
      </w:r>
      <w:r w:rsidRPr="00F747B1">
        <w:t>, eller</w:t>
      </w:r>
    </w:p>
    <w:p w14:paraId="0E8D356E" w14:textId="77777777" w:rsidR="00136126" w:rsidRPr="0004299A" w:rsidRDefault="00931476" w:rsidP="00136126">
      <w:pPr>
        <w:pStyle w:val="Brdtextmedindrag"/>
      </w:pPr>
      <w:r w:rsidRPr="00F747B1">
        <w:t>4.</w:t>
      </w:r>
      <w:r>
        <w:t> </w:t>
      </w:r>
      <w:r w:rsidRPr="00F747B1">
        <w:t>kan innebära att företaget brister eller har brustit i uppfyllandet av</w:t>
      </w:r>
      <w:r>
        <w:t xml:space="preserve"> kapitalkrav som gäller för företaget </w:t>
      </w:r>
      <w:r w:rsidRPr="006F0E2F">
        <w:t>enligt 8</w:t>
      </w:r>
      <w:r>
        <w:t> kap.</w:t>
      </w:r>
    </w:p>
    <w:p w14:paraId="5A476C4D" w14:textId="77777777" w:rsidR="00136126" w:rsidRPr="0004299A" w:rsidRDefault="00931476" w:rsidP="00136126">
      <w:pPr>
        <w:pStyle w:val="Brdtextmedindrag"/>
      </w:pPr>
      <w:r w:rsidRPr="0004299A">
        <w:rPr>
          <w:rFonts w:eastAsiaTheme="minorHAnsi" w:cstheme="minorBidi"/>
          <w:lang w:eastAsia="sv-SE"/>
        </w:rPr>
        <w:t xml:space="preserve">Revisorn och granskaren har en motsvarande rapporteringsskyldighet om han eller hon får kännedom om förhållanden som avses i första stycket vid fullgörande av uppdrag som revisorn eller den särskilda granskaren har i </w:t>
      </w:r>
      <w:r>
        <w:rPr>
          <w:rFonts w:eastAsiaTheme="minorHAnsi" w:cstheme="minorBidi"/>
          <w:lang w:eastAsia="sv-SE"/>
        </w:rPr>
        <w:t>tjänstepensions</w:t>
      </w:r>
      <w:r w:rsidRPr="0004299A">
        <w:rPr>
          <w:rFonts w:eastAsiaTheme="minorHAnsi" w:cstheme="minorBidi"/>
          <w:lang w:eastAsia="sv-SE"/>
        </w:rPr>
        <w:t xml:space="preserve">företagets moderföretag eller dotterföretag eller ett företag som har en likartad förbindelse med </w:t>
      </w:r>
      <w:r>
        <w:rPr>
          <w:rFonts w:eastAsiaTheme="minorHAnsi" w:cstheme="minorBidi"/>
          <w:lang w:eastAsia="sv-SE"/>
        </w:rPr>
        <w:t>tjänstepensions</w:t>
      </w:r>
      <w:r w:rsidRPr="0004299A">
        <w:rPr>
          <w:rFonts w:eastAsiaTheme="minorHAnsi" w:cstheme="minorBidi"/>
          <w:lang w:eastAsia="sv-SE"/>
        </w:rPr>
        <w:t>företaget.</w:t>
      </w:r>
    </w:p>
    <w:p w14:paraId="0112A77F" w14:textId="77777777" w:rsidR="00136126" w:rsidRDefault="00931476" w:rsidP="00136126">
      <w:pPr>
        <w:pStyle w:val="Rubrik4utannumrering"/>
        <w:spacing w:before="0"/>
      </w:pPr>
      <w:r>
        <w:lastRenderedPageBreak/>
        <w:t>Kapitaltillägg</w:t>
      </w:r>
    </w:p>
    <w:p w14:paraId="43B062F1" w14:textId="77777777" w:rsidR="00136126" w:rsidRPr="00BC320A" w:rsidRDefault="00931476" w:rsidP="00136126">
      <w:pPr>
        <w:pStyle w:val="Rubrik5utannumrering"/>
        <w:spacing w:before="0"/>
      </w:pPr>
      <w:r>
        <w:t>Befogenhet att besluta om kapitaltillägg och förutsättningar för ett sådant beslut</w:t>
      </w:r>
    </w:p>
    <w:p w14:paraId="60D08D0B" w14:textId="77777777" w:rsidR="00136126" w:rsidRDefault="00931476" w:rsidP="00136126">
      <w:pPr>
        <w:pStyle w:val="Brdtext"/>
      </w:pPr>
      <w:r>
        <w:rPr>
          <w:b/>
        </w:rPr>
        <w:t>4 §</w:t>
      </w:r>
      <w:r w:rsidRPr="00640C08">
        <w:t>    </w:t>
      </w:r>
      <w:r w:rsidRPr="00BC320A">
        <w:t>Finansinspektionen får besluta om ett</w:t>
      </w:r>
      <w:r>
        <w:t xml:space="preserve"> </w:t>
      </w:r>
      <w:r w:rsidRPr="00BC320A">
        <w:t xml:space="preserve">tillägg till </w:t>
      </w:r>
      <w:r>
        <w:t xml:space="preserve">det riskkänsliga </w:t>
      </w:r>
      <w:r w:rsidRPr="00BC320A">
        <w:t>kapitalkravet (kapitaltillägg) för ett</w:t>
      </w:r>
      <w:r>
        <w:t xml:space="preserve"> tjänstepensions</w:t>
      </w:r>
      <w:r w:rsidRPr="00BC320A">
        <w:t>företag, om</w:t>
      </w:r>
    </w:p>
    <w:p w14:paraId="3BBFCDF7" w14:textId="77777777" w:rsidR="00136126" w:rsidRDefault="00931476" w:rsidP="00136126">
      <w:pPr>
        <w:pStyle w:val="Brdtextmedindrag"/>
      </w:pPr>
      <w:r>
        <w:t>1. </w:t>
      </w:r>
      <w:bookmarkStart w:id="8038" w:name="_Hlk514940540"/>
      <w:r w:rsidRPr="00BC320A">
        <w:t xml:space="preserve">företagets riskprofil </w:t>
      </w:r>
      <w:bookmarkStart w:id="8039" w:name="_Hlk515020690"/>
      <w:r w:rsidRPr="00BC320A">
        <w:t>avviker väsentligt från de</w:t>
      </w:r>
      <w:r>
        <w:t xml:space="preserve"> </w:t>
      </w:r>
      <w:r w:rsidRPr="00BC320A">
        <w:t>antaganden som ligger till grund för beräkningen av</w:t>
      </w:r>
      <w:r>
        <w:t xml:space="preserve"> det riskkänsliga kapitalkravet enligt 8 kap. 1–6 §§</w:t>
      </w:r>
      <w:bookmarkEnd w:id="8039"/>
      <w:r>
        <w:t>, eller</w:t>
      </w:r>
    </w:p>
    <w:p w14:paraId="484D56F2" w14:textId="77777777" w:rsidR="00136126" w:rsidRDefault="00931476" w:rsidP="00136126">
      <w:pPr>
        <w:pStyle w:val="Brdtextmedindrag"/>
      </w:pPr>
      <w:r>
        <w:t>2</w:t>
      </w:r>
      <w:r w:rsidRPr="00BC320A">
        <w:t>.</w:t>
      </w:r>
      <w:bookmarkStart w:id="8040" w:name="_Hlk515020971"/>
      <w:r>
        <w:t> </w:t>
      </w:r>
      <w:r w:rsidRPr="00BC320A">
        <w:t>företagets företagsstyrningssystem avviker väsentligt från</w:t>
      </w:r>
      <w:r>
        <w:t xml:space="preserve"> kraven</w:t>
      </w:r>
      <w:r w:rsidRPr="00BC320A">
        <w:t xml:space="preserve"> i </w:t>
      </w:r>
      <w:r>
        <w:t>9 kap.</w:t>
      </w:r>
      <w:r w:rsidRPr="00BC320A">
        <w:t xml:space="preserve"> </w:t>
      </w:r>
      <w:r>
        <w:t>2 §</w:t>
      </w:r>
      <w:r w:rsidRPr="00BC320A">
        <w:t>, samtidigt som avvikelserna medför att</w:t>
      </w:r>
      <w:r>
        <w:t xml:space="preserve"> </w:t>
      </w:r>
      <w:r w:rsidRPr="00BC320A">
        <w:t>företaget inte kan garantera en korrekt identifiering,</w:t>
      </w:r>
      <w:r>
        <w:t xml:space="preserve"> </w:t>
      </w:r>
      <w:r w:rsidRPr="00BC320A">
        <w:t>mätning, övervakning, hantering och rapportering av de risker</w:t>
      </w:r>
      <w:r>
        <w:t xml:space="preserve"> </w:t>
      </w:r>
      <w:r w:rsidRPr="00BC320A">
        <w:t>som företaget exponeras för eller kan komma att bli exponerat</w:t>
      </w:r>
      <w:r>
        <w:t xml:space="preserve"> </w:t>
      </w:r>
      <w:r w:rsidRPr="00BC320A">
        <w:t>för och det är osannolikt att bristerna kan åtgärdas inom</w:t>
      </w:r>
      <w:r>
        <w:t xml:space="preserve"> </w:t>
      </w:r>
      <w:r w:rsidRPr="00BC320A">
        <w:t>skälig tid</w:t>
      </w:r>
      <w:bookmarkEnd w:id="8038"/>
      <w:r w:rsidRPr="00BC320A">
        <w:t>.</w:t>
      </w:r>
      <w:bookmarkEnd w:id="8040"/>
    </w:p>
    <w:p w14:paraId="5A0D5010" w14:textId="77777777" w:rsidR="00136126" w:rsidRDefault="00931476" w:rsidP="00136126">
      <w:pPr>
        <w:pStyle w:val="Rubrik5utannumrering"/>
      </w:pPr>
      <w:r>
        <w:t>Beräkning av kapitaltillägg</w:t>
      </w:r>
    </w:p>
    <w:p w14:paraId="4BC560F6" w14:textId="77777777" w:rsidR="00136126" w:rsidRDefault="00931476" w:rsidP="00136126">
      <w:pPr>
        <w:pStyle w:val="Brdtext"/>
      </w:pPr>
      <w:r>
        <w:rPr>
          <w:b/>
        </w:rPr>
        <w:t>5 §</w:t>
      </w:r>
      <w:r w:rsidRPr="00640C08">
        <w:t>    </w:t>
      </w:r>
      <w:r w:rsidRPr="00111BF1">
        <w:t>Ett kapitalt</w:t>
      </w:r>
      <w:r>
        <w:t xml:space="preserve">illägg som avses i 4 § 1 </w:t>
      </w:r>
      <w:r w:rsidRPr="00111BF1">
        <w:t>ska beräknas</w:t>
      </w:r>
      <w:r>
        <w:t xml:space="preserve"> </w:t>
      </w:r>
      <w:r w:rsidRPr="00111BF1">
        <w:t xml:space="preserve">så att det säkerställer att </w:t>
      </w:r>
      <w:r>
        <w:t>tjänstepensions</w:t>
      </w:r>
      <w:r w:rsidRPr="00111BF1">
        <w:t>företaget uppfyller</w:t>
      </w:r>
      <w:r>
        <w:t xml:space="preserve"> </w:t>
      </w:r>
      <w:r w:rsidRPr="00111BF1">
        <w:t>skyddsnivån enligt 8</w:t>
      </w:r>
      <w:r>
        <w:t> kap.</w:t>
      </w:r>
      <w:r w:rsidRPr="00111BF1">
        <w:t xml:space="preserve"> 1</w:t>
      </w:r>
      <w:r>
        <w:t> §</w:t>
      </w:r>
      <w:r w:rsidRPr="00111BF1">
        <w:t>.</w:t>
      </w:r>
    </w:p>
    <w:p w14:paraId="6E258D77" w14:textId="77777777" w:rsidR="00136126" w:rsidRDefault="00931476" w:rsidP="00136126">
      <w:pPr>
        <w:pStyle w:val="Brdtextmedindrag"/>
      </w:pPr>
      <w:r w:rsidRPr="00111BF1">
        <w:t>Ett kap</w:t>
      </w:r>
      <w:r>
        <w:t>italtillägg som avses i 4 § 2</w:t>
      </w:r>
      <w:r w:rsidRPr="00111BF1">
        <w:t xml:space="preserve"> ska vara proportionellt</w:t>
      </w:r>
      <w:r>
        <w:t xml:space="preserve"> </w:t>
      </w:r>
      <w:r w:rsidRPr="00111BF1">
        <w:t>mot de risker som finns på grund av bristerna i</w:t>
      </w:r>
      <w:r>
        <w:t xml:space="preserve"> </w:t>
      </w:r>
      <w:r w:rsidRPr="00111BF1">
        <w:t>företagsstyrningssystemet.</w:t>
      </w:r>
    </w:p>
    <w:p w14:paraId="31B0EEBD" w14:textId="77777777" w:rsidR="00136126" w:rsidRDefault="00931476" w:rsidP="00136126">
      <w:pPr>
        <w:pStyle w:val="Rubrik5utannumrering"/>
      </w:pPr>
      <w:r>
        <w:t>Kapitalkrav efter beslut om kapitaltillägg</w:t>
      </w:r>
    </w:p>
    <w:p w14:paraId="6BC3A0B3" w14:textId="77777777" w:rsidR="00136126" w:rsidRDefault="00931476" w:rsidP="00136126">
      <w:pPr>
        <w:pStyle w:val="Brdtext"/>
      </w:pPr>
      <w:r>
        <w:rPr>
          <w:b/>
        </w:rPr>
        <w:t>6 §</w:t>
      </w:r>
      <w:r w:rsidRPr="00640C08">
        <w:t>    </w:t>
      </w:r>
      <w:r w:rsidRPr="009964BC">
        <w:t>Efter ett beslut om kapitaltillägg ska</w:t>
      </w:r>
      <w:r>
        <w:t xml:space="preserve"> tjänstepensions</w:t>
      </w:r>
      <w:r w:rsidRPr="009964BC">
        <w:t xml:space="preserve">företagets </w:t>
      </w:r>
      <w:r>
        <w:t xml:space="preserve">riskkänsliga </w:t>
      </w:r>
      <w:r w:rsidRPr="009964BC">
        <w:t>kapitalkrav utgöras av summan av</w:t>
      </w:r>
      <w:r>
        <w:t xml:space="preserve"> </w:t>
      </w:r>
      <w:r w:rsidRPr="009964BC">
        <w:t xml:space="preserve">kapitaltillägget och </w:t>
      </w:r>
      <w:r>
        <w:t xml:space="preserve">det riskkänsliga </w:t>
      </w:r>
      <w:r w:rsidRPr="009964BC">
        <w:t>kapitalkravet beräknat enligt</w:t>
      </w:r>
      <w:r>
        <w:t xml:space="preserve"> </w:t>
      </w:r>
      <w:r w:rsidRPr="00410381">
        <w:t>8</w:t>
      </w:r>
      <w:r>
        <w:t> kap.</w:t>
      </w:r>
      <w:r w:rsidRPr="00410381">
        <w:t xml:space="preserve"> 1–6</w:t>
      </w:r>
      <w:r>
        <w:t> §</w:t>
      </w:r>
      <w:r w:rsidRPr="00410381">
        <w:t>§</w:t>
      </w:r>
      <w:r w:rsidRPr="009964BC">
        <w:t>.</w:t>
      </w:r>
    </w:p>
    <w:p w14:paraId="4AF8DD46" w14:textId="77777777" w:rsidR="00136126" w:rsidRDefault="00931476" w:rsidP="00136126">
      <w:pPr>
        <w:pStyle w:val="Rubrik5utannumrering"/>
      </w:pPr>
      <w:r>
        <w:t>Föreläggande i samband med beslut om kapitaltillägg</w:t>
      </w:r>
    </w:p>
    <w:p w14:paraId="484DB626" w14:textId="77777777" w:rsidR="00136126" w:rsidRDefault="00931476" w:rsidP="00136126">
      <w:pPr>
        <w:pStyle w:val="Brdtext"/>
      </w:pPr>
      <w:r>
        <w:rPr>
          <w:b/>
        </w:rPr>
        <w:t>7 §</w:t>
      </w:r>
      <w:r w:rsidRPr="00640C08">
        <w:t>    </w:t>
      </w:r>
      <w:r>
        <w:t>När kapitaltillägg beslutas enligt 4 § 2, ska Finansinspektionen förelägga tjänstepensionsföretaget att vidta de åtgärder som behövs för att avhjälpa de brister som har föranlett kapitaltillägget.</w:t>
      </w:r>
    </w:p>
    <w:p w14:paraId="6851A2F9" w14:textId="77777777" w:rsidR="00136126" w:rsidRDefault="00931476" w:rsidP="00136126">
      <w:pPr>
        <w:pStyle w:val="Rubrik4utannumrering"/>
      </w:pPr>
      <w:r>
        <w:t>Bemyndigande</w:t>
      </w:r>
    </w:p>
    <w:p w14:paraId="1EE61C20" w14:textId="77777777" w:rsidR="00136126" w:rsidRDefault="00931476" w:rsidP="00136126">
      <w:pPr>
        <w:pStyle w:val="Brdtext"/>
      </w:pPr>
      <w:r>
        <w:rPr>
          <w:b/>
        </w:rPr>
        <w:t>8 §</w:t>
      </w:r>
      <w:r w:rsidRPr="00640C08">
        <w:t>    </w:t>
      </w:r>
      <w:r>
        <w:t>Regeringen får meddela föreskrifter om sådana avgifter som avses i 17 kap. 29 § försäkringsrörelselagen (2010:2043) jämförd med 1 kap. 5 § denna lag.</w:t>
      </w:r>
    </w:p>
    <w:p w14:paraId="7CD1C027" w14:textId="77777777" w:rsidR="00136126" w:rsidRDefault="00931476" w:rsidP="00136126">
      <w:pPr>
        <w:pStyle w:val="Brdtextmedindrag"/>
      </w:pPr>
      <w:r>
        <w:t>Regeringen eller den myndighet som regeringen bestämmer får meddela föreskrifter om vilka upplysningar ett tjänstepensionsföretag ska lämna till Finansinspektionen enligt 17 kap. 5 § försäkringsrörelselagen (2010:2043) jämförd med 1 kap. 5 § första stycket, när och hur de upplysningarna ska lämnas samt om att vissa uppgifter som enligt 17 kap. 5 § försäkringsrörelselagen ska lämnas till Finansinspektionen i stället ska lämnas till Statistiska centralbyrån.</w:t>
      </w:r>
    </w:p>
    <w:p w14:paraId="15C591C8" w14:textId="77777777" w:rsidR="00136126" w:rsidRDefault="00931476" w:rsidP="00136126">
      <w:pPr>
        <w:pStyle w:val="Rubrik3utannumrering"/>
      </w:pPr>
      <w:r>
        <w:t>15 kap. Ingripanden</w:t>
      </w:r>
    </w:p>
    <w:p w14:paraId="577651A3" w14:textId="77777777" w:rsidR="00136126" w:rsidRDefault="00931476" w:rsidP="00136126">
      <w:pPr>
        <w:pStyle w:val="Rubrik4utannumrering"/>
        <w:spacing w:before="0"/>
      </w:pPr>
      <w:r>
        <w:t>Bestämmelser i försäkringsrörelselagen som inte ska gälla</w:t>
      </w:r>
    </w:p>
    <w:p w14:paraId="7126CBF4" w14:textId="77777777" w:rsidR="00136126" w:rsidRDefault="00931476" w:rsidP="00136126">
      <w:pPr>
        <w:pStyle w:val="Brdtext"/>
      </w:pPr>
      <w:r>
        <w:rPr>
          <w:b/>
        </w:rPr>
        <w:t>1 §</w:t>
      </w:r>
      <w:r w:rsidRPr="00640C08">
        <w:t>    </w:t>
      </w:r>
      <w:r>
        <w:t>Bestämmelserna i 18 kap. 1, 2, 4–8, 10, 12, 13, 15, 19 och 28 §§ försäkringsrörelselagen (2010:2043) gäller inte för tjänstepensionsföretag.</w:t>
      </w:r>
    </w:p>
    <w:p w14:paraId="786B4580" w14:textId="77777777" w:rsidR="00136126" w:rsidRPr="004B08EF" w:rsidRDefault="00931476" w:rsidP="00136126">
      <w:pPr>
        <w:pStyle w:val="Rubrik4utannumrering"/>
        <w:spacing w:before="0"/>
      </w:pPr>
      <w:r>
        <w:lastRenderedPageBreak/>
        <w:t>Ingripande mot tjänstepensionsföretag</w:t>
      </w:r>
    </w:p>
    <w:p w14:paraId="46563510" w14:textId="77777777" w:rsidR="00136126" w:rsidRDefault="00931476" w:rsidP="00136126">
      <w:pPr>
        <w:pStyle w:val="Rubrik5utannumrering"/>
        <w:spacing w:before="0"/>
      </w:pPr>
      <w:r>
        <w:t>När Finansinspektionen ska ingripa</w:t>
      </w:r>
    </w:p>
    <w:p w14:paraId="743E8080" w14:textId="77777777" w:rsidR="00136126" w:rsidRDefault="00931476" w:rsidP="00136126">
      <w:pPr>
        <w:pStyle w:val="Brdtext"/>
      </w:pPr>
      <w:r>
        <w:rPr>
          <w:b/>
        </w:rPr>
        <w:t>2 §</w:t>
      </w:r>
      <w:r w:rsidRPr="00640C08">
        <w:t>    </w:t>
      </w:r>
      <w:bookmarkStart w:id="8041" w:name="_Hlk514251268"/>
      <w:r w:rsidRPr="001E209B">
        <w:t xml:space="preserve">Finansinspektionen ska ingripa om </w:t>
      </w:r>
    </w:p>
    <w:p w14:paraId="1CD4989A" w14:textId="77777777" w:rsidR="00136126" w:rsidRDefault="00931476" w:rsidP="00136126">
      <w:pPr>
        <w:pStyle w:val="Brdtextmedindrag"/>
      </w:pPr>
      <w:r w:rsidRPr="001E209B">
        <w:t>1.</w:t>
      </w:r>
      <w:r>
        <w:t> </w:t>
      </w:r>
      <w:r w:rsidRPr="001E209B">
        <w:t>ett tjänstepensionsföretag har åsidosatt sina skyldigheter enligt denna lag, andra författningar s</w:t>
      </w:r>
      <w:r>
        <w:t>om reglerar företagets närings</w:t>
      </w:r>
      <w:r w:rsidRPr="001E209B">
        <w:t xml:space="preserve">verksamhet, företagets bolagsordning eller stadgar eller företagets </w:t>
      </w:r>
      <w:r>
        <w:t>försäkrings</w:t>
      </w:r>
      <w:r w:rsidRPr="001E209B">
        <w:t>tekniska riktlinjer, b</w:t>
      </w:r>
      <w:r>
        <w:t>eräkningsunderlag, investerings</w:t>
      </w:r>
      <w:r w:rsidRPr="001E209B">
        <w:t>riktlinjer eller riktlinjer för hantering av intressekonflikter eller sådana styrdokument som har sin grund i författningar som</w:t>
      </w:r>
      <w:r>
        <w:t xml:space="preserve"> reglerar företagets verksamhet, </w:t>
      </w:r>
    </w:p>
    <w:p w14:paraId="22EF0737" w14:textId="77777777" w:rsidR="00136126" w:rsidRDefault="00931476" w:rsidP="00136126">
      <w:pPr>
        <w:pStyle w:val="Brdtextmedindrag"/>
      </w:pPr>
      <w:r w:rsidRPr="001E209B">
        <w:t>2.</w:t>
      </w:r>
      <w:r>
        <w:t> </w:t>
      </w:r>
      <w:r w:rsidRPr="001E209B">
        <w:t xml:space="preserve">bolagsordningen, stadgarna, de </w:t>
      </w:r>
      <w:r>
        <w:t>försäkrings</w:t>
      </w:r>
      <w:r w:rsidRPr="001E209B">
        <w:t>te</w:t>
      </w:r>
      <w:r>
        <w:t>kniska riktlinjerna, beräkningsunderlaget</w:t>
      </w:r>
      <w:r w:rsidRPr="001E209B">
        <w:t xml:space="preserve">, investeringsriktlinjerna, riktlinjerna för hantering av intressekonflikter eller styrdokumenten inte längre är tillfredsställande med hänsyn till omfattningen och arten av företagets verksamhet, eller </w:t>
      </w:r>
    </w:p>
    <w:p w14:paraId="46F49675" w14:textId="77777777" w:rsidR="00136126" w:rsidRDefault="00931476" w:rsidP="00136126">
      <w:pPr>
        <w:pStyle w:val="Brdtextmedindrag"/>
      </w:pPr>
      <w:r w:rsidRPr="001E209B">
        <w:t>3.</w:t>
      </w:r>
      <w:r>
        <w:t> försäkringsbeståndet</w:t>
      </w:r>
      <w:r w:rsidRPr="001E209B">
        <w:t xml:space="preserve"> inte är tillräckligt för erforderlig riskutjämning.</w:t>
      </w:r>
      <w:bookmarkEnd w:id="8041"/>
    </w:p>
    <w:p w14:paraId="303CD94D" w14:textId="77777777" w:rsidR="00136126" w:rsidRDefault="00931476" w:rsidP="00136126">
      <w:pPr>
        <w:pStyle w:val="Brdtextmedindrag"/>
      </w:pPr>
      <w:r w:rsidRPr="00DB7FAC">
        <w:t>Om e</w:t>
      </w:r>
      <w:r>
        <w:t>tt tjänstepensionsföretag</w:t>
      </w:r>
      <w:r w:rsidRPr="00DB7FAC">
        <w:t xml:space="preserve"> driver verksamhet i ett annat land inom EES och före</w:t>
      </w:r>
      <w:r>
        <w:t>taget</w:t>
      </w:r>
      <w:r w:rsidRPr="00DB7FAC">
        <w:t xml:space="preserve"> inte rättar sig efter </w:t>
      </w:r>
      <w:r>
        <w:t xml:space="preserve">ett föreläggande om rättelse som </w:t>
      </w:r>
      <w:r w:rsidRPr="00DB7FAC">
        <w:t xml:space="preserve">Finansinspektionen eller </w:t>
      </w:r>
      <w:r>
        <w:t xml:space="preserve">en </w:t>
      </w:r>
      <w:r w:rsidRPr="00DB7FAC">
        <w:t>behörig myndighet</w:t>
      </w:r>
      <w:r>
        <w:t xml:space="preserve"> i ett annat land inom EES har beslutat</w:t>
      </w:r>
      <w:r w:rsidRPr="00DB7FAC">
        <w:t xml:space="preserve">, ska inspektionen vidta de åtgärder som behövs för att förhindra fortsatta överträdelser. </w:t>
      </w:r>
      <w:r>
        <w:t>Finansi</w:t>
      </w:r>
      <w:r w:rsidRPr="00DB7FAC">
        <w:t xml:space="preserve">nspektionen ska underrätta den behöriga myndigheten </w:t>
      </w:r>
      <w:r>
        <w:t xml:space="preserve">i det andra landet </w:t>
      </w:r>
      <w:r w:rsidRPr="00DB7FAC">
        <w:t>om vilka åtgärder som vidtas.</w:t>
      </w:r>
    </w:p>
    <w:p w14:paraId="29692DCD" w14:textId="77777777" w:rsidR="00136126" w:rsidRPr="001E209B" w:rsidRDefault="00931476" w:rsidP="00136126">
      <w:pPr>
        <w:pStyle w:val="Rubrik5utannumrering"/>
      </w:pPr>
      <w:r>
        <w:t>Hur Finansinspektionen ska ingripa</w:t>
      </w:r>
    </w:p>
    <w:p w14:paraId="430EC83F" w14:textId="77777777" w:rsidR="00136126" w:rsidRDefault="00931476" w:rsidP="00136126">
      <w:pPr>
        <w:pStyle w:val="Brdtext"/>
      </w:pPr>
      <w:r>
        <w:rPr>
          <w:b/>
        </w:rPr>
        <w:t>3 §</w:t>
      </w:r>
      <w:r w:rsidRPr="00640C08">
        <w:t>    </w:t>
      </w:r>
      <w:r w:rsidRPr="00F9170A">
        <w:t xml:space="preserve">Ingripande med stöd av </w:t>
      </w:r>
      <w:r>
        <w:t>2 §</w:t>
      </w:r>
      <w:r w:rsidRPr="00F9170A">
        <w:t xml:space="preserve"> sker genom utfärdande av</w:t>
      </w:r>
      <w:r>
        <w:t xml:space="preserve"> </w:t>
      </w:r>
      <w:r w:rsidRPr="00F9170A">
        <w:t>föreläggande att vidta rättelse inom viss tid, genom förbud</w:t>
      </w:r>
      <w:r>
        <w:t xml:space="preserve"> </w:t>
      </w:r>
      <w:r w:rsidRPr="00F9170A">
        <w:t>att verkställa beslut eller genom anmärkning.</w:t>
      </w:r>
      <w:r>
        <w:t xml:space="preserve"> </w:t>
      </w:r>
      <w:r w:rsidRPr="00F9170A">
        <w:t xml:space="preserve">Finansinspektionen får också med stöd av </w:t>
      </w:r>
      <w:r>
        <w:t>9 §</w:t>
      </w:r>
      <w:r w:rsidRPr="00F9170A">
        <w:t xml:space="preserve"> begränsa ett</w:t>
      </w:r>
      <w:r>
        <w:t xml:space="preserve"> tjänstepensions</w:t>
      </w:r>
      <w:r w:rsidRPr="00F9170A">
        <w:t>företags förfoganderätt eller förbjuda företaget</w:t>
      </w:r>
      <w:r>
        <w:t xml:space="preserve"> </w:t>
      </w:r>
      <w:r w:rsidRPr="00F9170A">
        <w:t>att förfoga över sina tillgångar i Sverige.</w:t>
      </w:r>
    </w:p>
    <w:p w14:paraId="2924EA43" w14:textId="77777777" w:rsidR="00136126" w:rsidRDefault="00931476" w:rsidP="00136126">
      <w:pPr>
        <w:pStyle w:val="Brdtextmedindrag"/>
      </w:pPr>
      <w:r w:rsidRPr="00F9170A">
        <w:t xml:space="preserve">Om en överträdelse är allvarlig ska </w:t>
      </w:r>
      <w:r>
        <w:t>tjänstepensions</w:t>
      </w:r>
      <w:r w:rsidRPr="00F9170A">
        <w:t>företagets</w:t>
      </w:r>
      <w:r>
        <w:t xml:space="preserve"> </w:t>
      </w:r>
      <w:r w:rsidRPr="00F9170A">
        <w:t>tillstånd återkallas eller, om det är tillräckligt, varning</w:t>
      </w:r>
      <w:r>
        <w:t xml:space="preserve"> </w:t>
      </w:r>
      <w:r w:rsidRPr="00F9170A">
        <w:t>meddelas.</w:t>
      </w:r>
    </w:p>
    <w:p w14:paraId="083BC9DC" w14:textId="77777777" w:rsidR="00136126" w:rsidRDefault="00931476" w:rsidP="00136126">
      <w:pPr>
        <w:pStyle w:val="Rubrik4utannumrering"/>
      </w:pPr>
      <w:r>
        <w:t>Åtgärder vid bristande uppfyllelse av det riskkänsliga kapitalkravet</w:t>
      </w:r>
    </w:p>
    <w:p w14:paraId="78BBB544" w14:textId="77777777" w:rsidR="00136126" w:rsidRPr="00635CD1" w:rsidRDefault="00931476" w:rsidP="00136126">
      <w:pPr>
        <w:pStyle w:val="Rubrik5utannumrering"/>
        <w:spacing w:before="0"/>
      </w:pPr>
      <w:r>
        <w:t>Skyldighet att upprätta en åtgärdsplan och att följa den</w:t>
      </w:r>
    </w:p>
    <w:p w14:paraId="5425E252" w14:textId="77777777" w:rsidR="00136126" w:rsidRDefault="00931476" w:rsidP="00136126">
      <w:pPr>
        <w:pStyle w:val="Brdtext"/>
      </w:pPr>
      <w:r>
        <w:rPr>
          <w:b/>
        </w:rPr>
        <w:t>4 §</w:t>
      </w:r>
      <w:r w:rsidRPr="00640C08">
        <w:t>    </w:t>
      </w:r>
      <w:bookmarkStart w:id="8042" w:name="_Hlk514254330"/>
      <w:r>
        <w:t>Om ett tjänstepensionsföretag inte uppfyller det riskkänsliga kapitalkravet som avses i 8 kap. 1–6 §§, ska företaget inom två månader från det att bristen upptäcktes</w:t>
      </w:r>
    </w:p>
    <w:p w14:paraId="4C683DED" w14:textId="77777777" w:rsidR="00136126" w:rsidRDefault="00931476" w:rsidP="00136126">
      <w:pPr>
        <w:pStyle w:val="Brdtextmedindrag"/>
      </w:pPr>
      <w:r>
        <w:t xml:space="preserve">1. upprätta en åtgärdsplan för att åter uppfylla det riskkänsliga kapitalkravet </w:t>
      </w:r>
      <w:r w:rsidRPr="00410381">
        <w:t>inom högst tolv månader</w:t>
      </w:r>
      <w:r>
        <w:t xml:space="preserve"> från samma tidpunkt, och</w:t>
      </w:r>
    </w:p>
    <w:p w14:paraId="561C9AA4" w14:textId="77777777" w:rsidR="00136126" w:rsidRDefault="00931476" w:rsidP="00136126">
      <w:pPr>
        <w:pStyle w:val="Brdtextmedindrag"/>
      </w:pPr>
      <w:r>
        <w:t>2. överlämna planen till Finansinspektionen</w:t>
      </w:r>
      <w:bookmarkEnd w:id="8042"/>
      <w:r>
        <w:t>.</w:t>
      </w:r>
    </w:p>
    <w:p w14:paraId="226574D9" w14:textId="77777777" w:rsidR="00136126" w:rsidRDefault="00931476" w:rsidP="00136126">
      <w:pPr>
        <w:pStyle w:val="Brdtextmedindrag"/>
      </w:pPr>
      <w:r>
        <w:t>Om ett tjänstepensionsföretag inte inom den tid som föreskrivs i första stycket upprättar en sådan plan som avses där och överlämnar den till Finansinspektionen, får inspektionen förelägga tjänstepensionsföretaget att fullgöra dessa skyldigheter.</w:t>
      </w:r>
    </w:p>
    <w:p w14:paraId="2940788F" w14:textId="77777777" w:rsidR="00136126" w:rsidRDefault="00931476" w:rsidP="00136126">
      <w:pPr>
        <w:pStyle w:val="Brdtextmedindrag"/>
      </w:pPr>
      <w:r>
        <w:t>Ett tjänstepensionsföretag ska vidta de åtgärder som anges i en åtgärdsplan som avses i första stycket.</w:t>
      </w:r>
    </w:p>
    <w:p w14:paraId="295DC39E" w14:textId="77777777" w:rsidR="00136126" w:rsidRDefault="00136126" w:rsidP="00136126">
      <w:pPr>
        <w:pStyle w:val="Brdtextmedindrag"/>
      </w:pPr>
    </w:p>
    <w:p w14:paraId="0D264AAF" w14:textId="77777777" w:rsidR="00136126" w:rsidRDefault="00136126" w:rsidP="00136126">
      <w:pPr>
        <w:pStyle w:val="Brdtextmedindrag"/>
      </w:pPr>
    </w:p>
    <w:p w14:paraId="110BDD97" w14:textId="77777777" w:rsidR="00136126" w:rsidRDefault="00931476" w:rsidP="00136126">
      <w:pPr>
        <w:pStyle w:val="Rubrik5utannumrering"/>
        <w:spacing w:before="0"/>
      </w:pPr>
      <w:r>
        <w:lastRenderedPageBreak/>
        <w:t>Finansinspektionens behandling av en överlämnad åtgärdsplan</w:t>
      </w:r>
    </w:p>
    <w:p w14:paraId="0F409E4F" w14:textId="77777777" w:rsidR="00136126" w:rsidRDefault="00931476" w:rsidP="00136126">
      <w:pPr>
        <w:pStyle w:val="Brdtext"/>
      </w:pPr>
      <w:r>
        <w:rPr>
          <w:b/>
        </w:rPr>
        <w:t>5 §</w:t>
      </w:r>
      <w:r w:rsidRPr="00640C08">
        <w:t>    </w:t>
      </w:r>
      <w:bookmarkStart w:id="8043" w:name="_Hlk514255489"/>
      <w:r>
        <w:t>Om Finansinspektionen finner att åtgärderna i en åtgärdsplan som avses i 4 § första stycket 1 är otillräckliga, ska Finansinspektionen före</w:t>
      </w:r>
      <w:r>
        <w:softHyphen/>
        <w:t xml:space="preserve">lägga tjänstepensionsföretaget att göra de ändringar i planen som krävs för att företaget, om planen följs, inom högst </w:t>
      </w:r>
      <w:r w:rsidRPr="00410381">
        <w:t>tolv månader</w:t>
      </w:r>
      <w:r>
        <w:t xml:space="preserve"> från det att bristen upptäcktes åter ska uppfylla det riskkänsliga kapitalkravet.</w:t>
      </w:r>
    </w:p>
    <w:p w14:paraId="3D05F5DF" w14:textId="77777777" w:rsidR="00136126" w:rsidRDefault="00931476" w:rsidP="00136126">
      <w:pPr>
        <w:pStyle w:val="Brdtextmedindrag"/>
      </w:pPr>
      <w:r>
        <w:t>Om det är lämpligt, får Finansinspektionen genom ett eller flera beslut förlänga tidsfristen för ett tjänstepensionsföretag att enligt en sådan plan som avses i 4 § första stycket 1 åter uppfylla det riskkänsliga kapitalkravet med sammanlagt högst ett år och sex månader.</w:t>
      </w:r>
    </w:p>
    <w:p w14:paraId="28B63631" w14:textId="77777777" w:rsidR="00136126" w:rsidRDefault="00931476" w:rsidP="00136126">
      <w:pPr>
        <w:pStyle w:val="Brdtextmedindrag"/>
      </w:pPr>
      <w:r>
        <w:t xml:space="preserve">Vid prövningen av om förlängning enligt andra stycket ska ske och vid fastställande av tiden för en sådan förlängning, ska Finansinspektionen särskilt beakta </w:t>
      </w:r>
      <w:bookmarkStart w:id="8044" w:name="_Hlk514423348"/>
      <w:r>
        <w:t>i vilken grad den bristande uppfyllelsen av det riskkänsliga kapitalkravet beror på förhållanden som står utanför tjänstepensions</w:t>
      </w:r>
      <w:r>
        <w:softHyphen/>
        <w:t>företagets kontroll och om företaget skäligen kunde förväntas räkna med att de förhållandena skulle föreligga</w:t>
      </w:r>
      <w:bookmarkEnd w:id="8044"/>
      <w:r>
        <w:t>.</w:t>
      </w:r>
      <w:bookmarkEnd w:id="8043"/>
    </w:p>
    <w:p w14:paraId="7149C8E5" w14:textId="77777777" w:rsidR="00136126" w:rsidRDefault="00931476" w:rsidP="00136126">
      <w:pPr>
        <w:pStyle w:val="Rubrik5utannumrering"/>
      </w:pPr>
      <w:r>
        <w:t>Förlängd tidsfrist vid synnerligen ogynnsamma marknadsförhållanden</w:t>
      </w:r>
    </w:p>
    <w:p w14:paraId="36ACE3E4" w14:textId="77777777" w:rsidR="00136126" w:rsidRDefault="00931476" w:rsidP="00136126">
      <w:pPr>
        <w:pStyle w:val="Brdtext"/>
      </w:pPr>
      <w:r>
        <w:rPr>
          <w:b/>
        </w:rPr>
        <w:t>6 §</w:t>
      </w:r>
      <w:r w:rsidRPr="00640C08">
        <w:t>    </w:t>
      </w:r>
      <w:r>
        <w:t>Om ett tjänstepensionsföretags bristande uppfyllelse av det risk</w:t>
      </w:r>
      <w:r>
        <w:softHyphen/>
        <w:t>känsliga kapitalkravet beror på synnerligen ogynnsamma marknads</w:t>
      </w:r>
      <w:r>
        <w:softHyphen/>
        <w:t xml:space="preserve">förhållanden som företaget inte skäligen kunde förväntas räkna med, får Finansinspektionen, genom ett eller flera beslut, förlänga tidsfristen för företaget att enligt en sådan plan som avses i 4 § första stycket 1 åter uppfylla det riskkänsliga kapitalkravet med sammanlagt </w:t>
      </w:r>
      <w:r w:rsidRPr="00410381">
        <w:t>högst 12 år</w:t>
      </w:r>
      <w:r>
        <w:t>.</w:t>
      </w:r>
    </w:p>
    <w:p w14:paraId="21AF6E7B" w14:textId="77777777" w:rsidR="00136126" w:rsidRDefault="00931476" w:rsidP="00136126">
      <w:pPr>
        <w:pStyle w:val="Brdtextmedindrag"/>
      </w:pPr>
      <w:r>
        <w:t>Ett tjänstepensionsföretag ska under en sådan tidsfrist som avses i första stycket var tredje månad ge in en lägesrapport om vilka åtgärder som har vidtagits och i vilken mån det riskkänsliga kapitalkravet åter uppfyllts.</w:t>
      </w:r>
    </w:p>
    <w:p w14:paraId="622E378D" w14:textId="77777777" w:rsidR="00136126" w:rsidRDefault="00931476" w:rsidP="00136126">
      <w:pPr>
        <w:pStyle w:val="Brdtextmedindrag"/>
      </w:pPr>
      <w:r>
        <w:t>Om ett tjänstepensionsföretags lägesrapport visar att det inte har skett några väsentliga framsteg med att åter uppfylla det riskkänsliga kapital</w:t>
      </w:r>
      <w:r>
        <w:softHyphen/>
        <w:t>kravet från det att bristen konstaterades fram till dess att rapporten gavs in, ska Finansinspektionen besluta att den förlängda tidsfristen ska upphöra att gälla.</w:t>
      </w:r>
    </w:p>
    <w:p w14:paraId="22161862" w14:textId="77777777" w:rsidR="00136126" w:rsidRDefault="00931476" w:rsidP="00136126">
      <w:pPr>
        <w:pStyle w:val="Rubrik4utannumrering"/>
      </w:pPr>
      <w:r>
        <w:t>Åtgärder vid bristande uppfyllelse av minimikapitalkrav eller garantibelopp</w:t>
      </w:r>
    </w:p>
    <w:p w14:paraId="44B21A41" w14:textId="77777777" w:rsidR="00136126" w:rsidRPr="00F40F7B" w:rsidRDefault="00931476" w:rsidP="00136126">
      <w:pPr>
        <w:pStyle w:val="Rubrik5utannumrering"/>
        <w:spacing w:before="0"/>
      </w:pPr>
      <w:r>
        <w:t>Skyldighet att upprätta en finansiell saneringsplan</w:t>
      </w:r>
    </w:p>
    <w:p w14:paraId="7FA6015B" w14:textId="77777777" w:rsidR="00136126" w:rsidRDefault="00931476" w:rsidP="00136126">
      <w:pPr>
        <w:pStyle w:val="Brdtext"/>
      </w:pPr>
      <w:r>
        <w:rPr>
          <w:b/>
        </w:rPr>
        <w:t>7 §</w:t>
      </w:r>
      <w:r w:rsidRPr="00640C08">
        <w:t>    </w:t>
      </w:r>
      <w:r>
        <w:t>Om ett tjänstepensionsföretag inte uppfyller minimikapitalkravet enligt 8 kap. 7–12 §§ eller garantibeloppet enligt 8 kap. 13 §, ska företaget inom en månad från det att bristen upptäcktes</w:t>
      </w:r>
    </w:p>
    <w:p w14:paraId="1E8F06C8" w14:textId="77777777" w:rsidR="00136126" w:rsidRDefault="00931476" w:rsidP="00136126">
      <w:pPr>
        <w:pStyle w:val="Brdtextmedindrag"/>
      </w:pPr>
      <w:r>
        <w:t xml:space="preserve">1.  upprätta en finansiell saneringsplan med åtgärder för att åter uppfylla minimikapitalkravet eller garantibeloppet </w:t>
      </w:r>
      <w:r w:rsidRPr="00410381">
        <w:t>inom högst tre månader</w:t>
      </w:r>
      <w:r>
        <w:t xml:space="preserve"> från samma tidpunkt, och </w:t>
      </w:r>
    </w:p>
    <w:p w14:paraId="7003F0E8" w14:textId="77777777" w:rsidR="00136126" w:rsidRDefault="00931476" w:rsidP="00136126">
      <w:pPr>
        <w:pStyle w:val="Brdtextmedindrag"/>
      </w:pPr>
      <w:r>
        <w:t>2. överlämna planen till Finansinspektionen.</w:t>
      </w:r>
    </w:p>
    <w:p w14:paraId="623DF4B5" w14:textId="77777777" w:rsidR="00136126" w:rsidRDefault="00931476" w:rsidP="00136126">
      <w:pPr>
        <w:pStyle w:val="Brdtextmedindrag"/>
      </w:pPr>
      <w:r>
        <w:t>Ett tjänstepensionsföretag ska vidta de åtgärder som anges i en finansiell saneringsplan som avses första stycket.</w:t>
      </w:r>
    </w:p>
    <w:p w14:paraId="7DE1AA7A" w14:textId="77777777" w:rsidR="00136126" w:rsidRDefault="00136126" w:rsidP="00136126">
      <w:pPr>
        <w:pStyle w:val="Brdtextmedindrag"/>
      </w:pPr>
    </w:p>
    <w:p w14:paraId="55560BA5" w14:textId="77777777" w:rsidR="00136126" w:rsidRDefault="00136126" w:rsidP="00136126">
      <w:pPr>
        <w:pStyle w:val="Brdtextmedindrag"/>
      </w:pPr>
    </w:p>
    <w:p w14:paraId="6109A68F" w14:textId="77777777" w:rsidR="00136126" w:rsidRDefault="00136126" w:rsidP="00136126">
      <w:pPr>
        <w:pStyle w:val="Brdtextmedindrag"/>
      </w:pPr>
    </w:p>
    <w:p w14:paraId="4A47B230" w14:textId="77777777" w:rsidR="00136126" w:rsidRDefault="00931476" w:rsidP="00136126">
      <w:pPr>
        <w:pStyle w:val="Rubrik5utannumrering"/>
        <w:spacing w:before="0"/>
      </w:pPr>
      <w:r>
        <w:lastRenderedPageBreak/>
        <w:t>Finansinspektionens behandling av en överlämnad finansiell saneringsplan</w:t>
      </w:r>
    </w:p>
    <w:p w14:paraId="3B8BA70A" w14:textId="77777777" w:rsidR="00136126" w:rsidRDefault="00931476" w:rsidP="00136126">
      <w:pPr>
        <w:pStyle w:val="Brdtext"/>
      </w:pPr>
      <w:r>
        <w:rPr>
          <w:b/>
        </w:rPr>
        <w:t>8 §</w:t>
      </w:r>
      <w:r w:rsidRPr="00640C08">
        <w:t>    </w:t>
      </w:r>
      <w:bookmarkStart w:id="8045" w:name="_Hlk514256215"/>
      <w:r w:rsidRPr="00C914B2">
        <w:t>Om Finansinspektionen finner att</w:t>
      </w:r>
      <w:r>
        <w:t xml:space="preserve"> åtgärderna i en finansiell saneringsplan som avses i 7 §</w:t>
      </w:r>
      <w:r w:rsidRPr="00C914B2">
        <w:t xml:space="preserve"> 1 är otillräckliga, ska Finansinspektionen förelägga tjänstepensionsföretaget att </w:t>
      </w:r>
      <w:r>
        <w:t>göra</w:t>
      </w:r>
      <w:r w:rsidRPr="00C914B2">
        <w:t xml:space="preserve"> de </w:t>
      </w:r>
      <w:r>
        <w:t>ändringar i planen</w:t>
      </w:r>
      <w:r w:rsidRPr="00C914B2">
        <w:t xml:space="preserve"> som enligt inspektionens mening krävs för att företaget</w:t>
      </w:r>
      <w:r>
        <w:t>, om planen följs,</w:t>
      </w:r>
      <w:r w:rsidRPr="00C914B2">
        <w:t xml:space="preserve"> inom </w:t>
      </w:r>
      <w:r>
        <w:t>tre</w:t>
      </w:r>
      <w:r w:rsidRPr="00C914B2">
        <w:t xml:space="preserve"> månader </w:t>
      </w:r>
      <w:r>
        <w:t xml:space="preserve">från det att bristen upptäcktes </w:t>
      </w:r>
      <w:r w:rsidRPr="00C914B2">
        <w:t xml:space="preserve">åter ska uppfylla </w:t>
      </w:r>
      <w:r>
        <w:t>minimi</w:t>
      </w:r>
      <w:r w:rsidRPr="00C914B2">
        <w:t>kapitalkravet</w:t>
      </w:r>
      <w:r>
        <w:t xml:space="preserve"> eller garantibeloppet</w:t>
      </w:r>
      <w:r w:rsidRPr="00C914B2">
        <w:t>.</w:t>
      </w:r>
    </w:p>
    <w:p w14:paraId="77940F09" w14:textId="77777777" w:rsidR="00136126" w:rsidRDefault="00931476" w:rsidP="00136126">
      <w:pPr>
        <w:pStyle w:val="Brdtextmedindrag"/>
      </w:pPr>
      <w:r>
        <w:t>Om det är lämpligt, får Finansinspektionen genom ett eller flera beslut förlänga tidsfristen enligt 7 § första stycket 1 med sammanlagt högst nio månader.</w:t>
      </w:r>
    </w:p>
    <w:p w14:paraId="0611B566" w14:textId="77777777" w:rsidR="00136126" w:rsidRPr="00D97FE9" w:rsidRDefault="00931476" w:rsidP="00136126">
      <w:pPr>
        <w:pStyle w:val="Brdtextmedindrag"/>
      </w:pPr>
      <w:r>
        <w:t xml:space="preserve">Vid prövningen av om förlängning enligt andra stycket ska ske och vid fastställande av tiden för en sådan förlängning </w:t>
      </w:r>
      <w:bookmarkStart w:id="8046" w:name="_Hlk514853063"/>
      <w:r>
        <w:t>ska Finansinspektionen särskilt beakta i vilken grad den bristande uppfyllelsen av minimikapitalkravet eller garantibeloppet beror på förhållanden som stått utanför tjänstepensionsföretagets kontroll och huruvida företaget skäligen kunde förväntas räkna med att de förhållandena skulle föreligga.</w:t>
      </w:r>
      <w:bookmarkEnd w:id="8045"/>
      <w:bookmarkEnd w:id="8046"/>
    </w:p>
    <w:p w14:paraId="7068B789" w14:textId="77777777" w:rsidR="00136126" w:rsidRDefault="00931476" w:rsidP="00136126">
      <w:pPr>
        <w:pStyle w:val="Rubrik4utannumrering"/>
      </w:pPr>
      <w:r>
        <w:t>Förbud eller begränsning i rätten att förfoga över tillgångar</w:t>
      </w:r>
    </w:p>
    <w:p w14:paraId="7C55E66C" w14:textId="77777777" w:rsidR="00136126" w:rsidRDefault="00931476" w:rsidP="00136126">
      <w:pPr>
        <w:pStyle w:val="Brdtext"/>
      </w:pPr>
      <w:r>
        <w:rPr>
          <w:b/>
        </w:rPr>
        <w:t>9 §</w:t>
      </w:r>
      <w:r w:rsidRPr="00640C08">
        <w:t>    </w:t>
      </w:r>
      <w:r>
        <w:t xml:space="preserve">Finansinspektionen får begränsa ett tjänstepensionsföretags förfoganderätt eller förbjuda företaget att förfoga över sina tillgångar i Sverige, om </w:t>
      </w:r>
    </w:p>
    <w:p w14:paraId="0675AD8E" w14:textId="77777777" w:rsidR="00136126" w:rsidRDefault="00931476" w:rsidP="00136126">
      <w:pPr>
        <w:pStyle w:val="Brdtextmedindrag"/>
      </w:pPr>
      <w:r>
        <w:t xml:space="preserve">1. företaget inte följer gällande bestämmelser om försäkringstekniska avsättningar, </w:t>
      </w:r>
    </w:p>
    <w:p w14:paraId="6B8FDED9" w14:textId="77777777" w:rsidR="00136126" w:rsidRDefault="00931476" w:rsidP="00136126">
      <w:pPr>
        <w:pStyle w:val="Brdtextmedindrag"/>
      </w:pPr>
      <w:r>
        <w:t xml:space="preserve">2. företaget inte uppfyller det riskkänsliga kapitalkravet som avses i 8 kap. 1–6 §§och det föreligger särskilda omständigheter som ger anledning att befara att företagets finansiella ställning kommer att försämras ytterligare, </w:t>
      </w:r>
    </w:p>
    <w:p w14:paraId="096528DD" w14:textId="77777777" w:rsidR="00136126" w:rsidRDefault="00931476" w:rsidP="00136126">
      <w:pPr>
        <w:pStyle w:val="Brdtextmedindrag"/>
      </w:pPr>
      <w:r>
        <w:t xml:space="preserve">3. företaget inte uppfyller minimikapitalkravet enligt 8 kap. 7–12 §§ eller garantibeloppet enligt 8 kap. 13 §, eller </w:t>
      </w:r>
    </w:p>
    <w:p w14:paraId="08DD6DD8" w14:textId="77777777" w:rsidR="00136126" w:rsidRDefault="00931476" w:rsidP="00136126">
      <w:pPr>
        <w:pStyle w:val="Brdtextmedindrag"/>
      </w:pPr>
      <w:r>
        <w:t xml:space="preserve">4. det vid beslut om återkallelse av företagets tillstånd bedöms vara nödvändigt för att skydda de intressen som försäkringstagarna, de försäkrade och andra ersättningsberättigade på grund av försäkringar har. </w:t>
      </w:r>
    </w:p>
    <w:p w14:paraId="31CBBCDB" w14:textId="77777777" w:rsidR="00136126" w:rsidRPr="00F40F7B" w:rsidRDefault="00931476" w:rsidP="00136126">
      <w:pPr>
        <w:pStyle w:val="Brdtextmedindrag"/>
      </w:pPr>
      <w:r>
        <w:t>Finansinspektionen får besluta hur försäkringsverksamheten ska drivas efter ett sådant beslut som avses i första stycket.</w:t>
      </w:r>
    </w:p>
    <w:p w14:paraId="7018D8AD" w14:textId="77777777" w:rsidR="00136126" w:rsidRDefault="00931476" w:rsidP="00136126">
      <w:pPr>
        <w:pStyle w:val="Rubrik4utannumrering"/>
      </w:pPr>
      <w:r>
        <w:t>Återkallelse av tillstånd i vissa fall</w:t>
      </w:r>
    </w:p>
    <w:p w14:paraId="043D4AC1" w14:textId="77777777" w:rsidR="00136126" w:rsidRPr="009167BB" w:rsidRDefault="00931476" w:rsidP="00136126">
      <w:pPr>
        <w:pStyle w:val="Rubrik5utannumrering"/>
        <w:spacing w:before="0"/>
      </w:pPr>
      <w:r>
        <w:t>När ett tjänstepensionsföretags tillstånd ska återkallas</w:t>
      </w:r>
    </w:p>
    <w:p w14:paraId="3E6982CA" w14:textId="77777777" w:rsidR="00136126" w:rsidRDefault="00931476" w:rsidP="00136126">
      <w:pPr>
        <w:pStyle w:val="Brdtext"/>
      </w:pPr>
      <w:r>
        <w:rPr>
          <w:b/>
        </w:rPr>
        <w:t>10 §</w:t>
      </w:r>
      <w:r w:rsidRPr="00640C08">
        <w:t>    </w:t>
      </w:r>
      <w:r>
        <w:t xml:space="preserve">Finansinspektionen ska återkalla ett tjänstepensionsföretags tillstånd, om företaget </w:t>
      </w:r>
    </w:p>
    <w:p w14:paraId="70CB4D75" w14:textId="77777777" w:rsidR="00136126" w:rsidRDefault="00931476" w:rsidP="00136126">
      <w:pPr>
        <w:pStyle w:val="Brdtextmedindrag"/>
      </w:pPr>
      <w:r>
        <w:t xml:space="preserve">1. inte har anmälts för registrering inom föreskriven tid eller anmälan har avskrivits eller avslagits genom ett beslut som har vunnit laga kraft, </w:t>
      </w:r>
    </w:p>
    <w:p w14:paraId="426765AF" w14:textId="77777777" w:rsidR="00136126" w:rsidRDefault="00931476" w:rsidP="00136126">
      <w:pPr>
        <w:pStyle w:val="Brdtextmedindrag"/>
      </w:pPr>
      <w:r>
        <w:t xml:space="preserve">2. har förklarat sig avstå från tillståndet, </w:t>
      </w:r>
    </w:p>
    <w:p w14:paraId="13B4BEDF" w14:textId="77777777" w:rsidR="00136126" w:rsidRDefault="00931476" w:rsidP="00136126">
      <w:pPr>
        <w:pStyle w:val="Brdtextmedindrag"/>
      </w:pPr>
      <w:r>
        <w:t xml:space="preserve">3. har försatts i konkurs eller om beslut har fattats om att företaget ska gå i tvångslikvidation, </w:t>
      </w:r>
    </w:p>
    <w:p w14:paraId="180B31C1" w14:textId="77777777" w:rsidR="00136126" w:rsidRDefault="00931476" w:rsidP="00136126">
      <w:pPr>
        <w:pStyle w:val="Brdtextmedindrag"/>
      </w:pPr>
      <w:r>
        <w:t>4. </w:t>
      </w:r>
      <w:bookmarkStart w:id="8047" w:name="_Hlk514311057"/>
      <w:r>
        <w:t>inte uppfyller minimikapitalkravet enligt 8 kap. 7–12 §§ eller garanti</w:t>
      </w:r>
      <w:r>
        <w:softHyphen/>
        <w:t xml:space="preserve">beloppet enligt 8 kap. 13 § och företagets finansiella saneringsplan, trots ett föreläggande enligt 8 §, är uppenbart otillräcklig, </w:t>
      </w:r>
    </w:p>
    <w:p w14:paraId="00806A32" w14:textId="77777777" w:rsidR="00136126" w:rsidRDefault="00931476" w:rsidP="00136126">
      <w:pPr>
        <w:pStyle w:val="Brdtextmedindrag"/>
      </w:pPr>
      <w:r>
        <w:lastRenderedPageBreak/>
        <w:t>5. inte inom en månad från den tidpunkt då företaget upptäckte att det inte uppfyllde minimikapitalkravet enligt 8 kap. 7–12 §§ eller garantibeloppet enligt 8 kap. 13 § har överlämnat en finansiell saneringsplan till Finans</w:t>
      </w:r>
      <w:r>
        <w:softHyphen/>
        <w:t>inspektionen,</w:t>
      </w:r>
    </w:p>
    <w:p w14:paraId="5976B2AA" w14:textId="77777777" w:rsidR="00136126" w:rsidRDefault="00931476" w:rsidP="00136126">
      <w:pPr>
        <w:pStyle w:val="Brdtextmedindrag"/>
      </w:pPr>
      <w:r>
        <w:t>6. inte inom tre månader från den tidpunkt då företaget inte längre uppfyllde minimikapitalkravet enligt 8 kap. 7–12 §§ eller garantibeloppet enligt 8 kap. 13 § har vidtagit de åtgärder som finns angivna i företagets finansiella saneringsplan, i förekommande fall efter ändringar till följd av ett föreläggande enligt 8 §, eller</w:t>
      </w:r>
    </w:p>
    <w:p w14:paraId="39B10DEF" w14:textId="77777777" w:rsidR="00136126" w:rsidRDefault="00931476" w:rsidP="00136126">
      <w:pPr>
        <w:pStyle w:val="Brdtextmedindrag"/>
      </w:pPr>
      <w:r>
        <w:t>7. </w:t>
      </w:r>
      <w:r w:rsidRPr="00C05D96">
        <w:t xml:space="preserve">får tillstånd att driva försäkringsrörelse enligt </w:t>
      </w:r>
      <w:r>
        <w:t>försäkringsrörelse</w:t>
      </w:r>
      <w:r w:rsidRPr="00C05D96">
        <w:t>lagen (201</w:t>
      </w:r>
      <w:r>
        <w:t>0:2043).</w:t>
      </w:r>
      <w:bookmarkEnd w:id="8047"/>
    </w:p>
    <w:p w14:paraId="58705786" w14:textId="77777777" w:rsidR="00136126" w:rsidRDefault="00931476" w:rsidP="00136126">
      <w:pPr>
        <w:pStyle w:val="Rubrik5utannumrering"/>
      </w:pPr>
      <w:r>
        <w:t>När ett tjänstepensionsföretags tillstånd får återkallas</w:t>
      </w:r>
    </w:p>
    <w:p w14:paraId="68DA9761" w14:textId="77777777" w:rsidR="00136126" w:rsidRDefault="00931476" w:rsidP="00136126">
      <w:pPr>
        <w:pStyle w:val="Brdtext"/>
      </w:pPr>
      <w:r>
        <w:rPr>
          <w:b/>
        </w:rPr>
        <w:t>11 §</w:t>
      </w:r>
      <w:r w:rsidRPr="00640C08">
        <w:t>    </w:t>
      </w:r>
      <w:r>
        <w:t xml:space="preserve">Finansinspektionen får återkalla ett försäkringsföretags tillstånd, om företaget </w:t>
      </w:r>
    </w:p>
    <w:p w14:paraId="24EE4D11" w14:textId="77777777" w:rsidR="00136126" w:rsidRDefault="00931476" w:rsidP="00136126">
      <w:pPr>
        <w:pStyle w:val="Brdtextmedindrag"/>
      </w:pPr>
      <w:r>
        <w:t xml:space="preserve">1. inte längre uppfyller kraven för tillstånd, </w:t>
      </w:r>
    </w:p>
    <w:p w14:paraId="650F3D12" w14:textId="77777777" w:rsidR="00136126" w:rsidRDefault="00931476" w:rsidP="00136126">
      <w:pPr>
        <w:pStyle w:val="Brdtextmedindrag"/>
      </w:pPr>
      <w:r>
        <w:t xml:space="preserve">2. inte inom ett år från det tillstånd gavs har börjat driva sådan rörelse som tillståndet avser, </w:t>
      </w:r>
    </w:p>
    <w:p w14:paraId="14A6C8B6" w14:textId="77777777" w:rsidR="00136126" w:rsidRDefault="00931476" w:rsidP="00136126">
      <w:pPr>
        <w:pStyle w:val="Brdtextmedindrag"/>
      </w:pPr>
      <w:r>
        <w:t xml:space="preserve">3. under en sammanhängande tid av sex månader inte har drivit verksamhet avseende tjänstepensionsförsäkringar, </w:t>
      </w:r>
    </w:p>
    <w:p w14:paraId="5D6EBA8B" w14:textId="77777777" w:rsidR="00136126" w:rsidRDefault="00931476" w:rsidP="00136126">
      <w:pPr>
        <w:pStyle w:val="Brdtextmedindrag"/>
      </w:pPr>
      <w:r>
        <w:t>4. inte inom två månader från det att bristen i fråga om uppfyllelse av det riskkänsliga kapitalkravet konstaterades har upprättat en åtgärdsplan enligt 4 § och överlämnat den till Finansinspektionen,</w:t>
      </w:r>
    </w:p>
    <w:p w14:paraId="7BF74AD2" w14:textId="77777777" w:rsidR="00136126" w:rsidRDefault="00931476" w:rsidP="00136126">
      <w:pPr>
        <w:pStyle w:val="Brdtextmedindrag"/>
      </w:pPr>
      <w:r>
        <w:t>5</w:t>
      </w:r>
      <w:bookmarkStart w:id="8048" w:name="_Hlk514423829"/>
      <w:r>
        <w:t xml:space="preserve">. inte inom de tidsfrister som anges i 4–6 §§ har vidtagit sådana åtgärder för att åter uppfylla det riskkänsliga kapitalkravet som avses i 8 kap. 1–6 §§ som finns angivna i en åtgärdsplan, i förekommande fall efter ändringar till följd av ett föreläggande enligt 5 §, </w:t>
      </w:r>
      <w:bookmarkEnd w:id="8048"/>
      <w:r>
        <w:t xml:space="preserve">eller </w:t>
      </w:r>
    </w:p>
    <w:p w14:paraId="58FE62CF" w14:textId="77777777" w:rsidR="00136126" w:rsidRDefault="00931476" w:rsidP="00136126">
      <w:pPr>
        <w:pStyle w:val="Brdtextmedindrag"/>
      </w:pPr>
      <w:r>
        <w:t xml:space="preserve">6. i annat fall allvarligt åsidosätter bestämmelser som gäller för företagets verksamhet. </w:t>
      </w:r>
    </w:p>
    <w:p w14:paraId="3221773E" w14:textId="77777777" w:rsidR="00136126" w:rsidRDefault="00931476" w:rsidP="00136126">
      <w:pPr>
        <w:pStyle w:val="Brdtextmedindrag"/>
      </w:pPr>
      <w:r>
        <w:t>I de fall som anges i första stycket får i stället varning meddelas, om det är tillräckligt.</w:t>
      </w:r>
    </w:p>
    <w:p w14:paraId="48E84969" w14:textId="77777777" w:rsidR="00136126" w:rsidRDefault="00931476" w:rsidP="00136126">
      <w:pPr>
        <w:pStyle w:val="Rubrik4utannumrering"/>
      </w:pPr>
      <w:r>
        <w:t>Anmälan av vissa beslut till Europeiska försäkrings- och tjänstepensionsmyndigheten</w:t>
      </w:r>
    </w:p>
    <w:p w14:paraId="12550A5A" w14:textId="77777777" w:rsidR="00136126" w:rsidRPr="00D009FF" w:rsidRDefault="00931476" w:rsidP="00136126">
      <w:pPr>
        <w:pStyle w:val="Brdtext"/>
      </w:pPr>
      <w:r>
        <w:rPr>
          <w:b/>
        </w:rPr>
        <w:t>12 §</w:t>
      </w:r>
      <w:r w:rsidRPr="00640C08">
        <w:t>    </w:t>
      </w:r>
      <w:r>
        <w:t>Finansinspektionen ska anmäla beslut om begränsning av ett tjänstepensionsföretags förfoganderätt över sina tillgångar och beslut om förbud för ett tjänstepensionsföretag att förfoga över tillgångarna till Europeiska försäkrings- och tjänstepensionsmyndigheten.</w:t>
      </w:r>
    </w:p>
    <w:p w14:paraId="637AE3ED" w14:textId="77777777" w:rsidR="00136126" w:rsidRDefault="00931476" w:rsidP="00136126">
      <w:pPr>
        <w:pStyle w:val="Rubrik4utannumrering"/>
      </w:pPr>
      <w:r>
        <w:t>Förseningsavgift</w:t>
      </w:r>
    </w:p>
    <w:p w14:paraId="7C86F501" w14:textId="77777777" w:rsidR="00136126" w:rsidRDefault="00931476" w:rsidP="00136126">
      <w:pPr>
        <w:pStyle w:val="Brdtext"/>
      </w:pPr>
      <w:r>
        <w:rPr>
          <w:b/>
        </w:rPr>
        <w:t>13 §</w:t>
      </w:r>
      <w:r w:rsidRPr="00640C08">
        <w:t>    </w:t>
      </w:r>
      <w:r>
        <w:t xml:space="preserve">Om ett tjänstepensionsföretag inte i tid lämnar de upplysningar som har föreskrivits med stöd av 14 kap. 8 § andra stycket, får Finansinspektionen besluta att företaget ska betala en förseningsavgift med högst 100 000 kronor. </w:t>
      </w:r>
    </w:p>
    <w:p w14:paraId="60721582" w14:textId="77777777" w:rsidR="00136126" w:rsidRDefault="00931476" w:rsidP="00136126">
      <w:pPr>
        <w:pStyle w:val="Brdtextmedindrag"/>
      </w:pPr>
      <w:r>
        <w:t>Avgiften tillfaller staten.</w:t>
      </w:r>
    </w:p>
    <w:p w14:paraId="13AFF6AB" w14:textId="77777777" w:rsidR="00136126" w:rsidRDefault="00136126" w:rsidP="00136126">
      <w:pPr>
        <w:pStyle w:val="Brdtextmedindrag"/>
      </w:pPr>
    </w:p>
    <w:p w14:paraId="6096BAD0" w14:textId="77777777" w:rsidR="00136126" w:rsidRDefault="00136126" w:rsidP="00136126">
      <w:pPr>
        <w:pStyle w:val="Brdtextmedindrag"/>
      </w:pPr>
    </w:p>
    <w:p w14:paraId="11899C5A" w14:textId="77777777" w:rsidR="00136126" w:rsidRDefault="00931476" w:rsidP="00136126">
      <w:pPr>
        <w:pStyle w:val="Rubrik4utannumrering"/>
        <w:spacing w:before="0"/>
      </w:pPr>
      <w:r>
        <w:lastRenderedPageBreak/>
        <w:t>Ingripande mot vissa holdingföretag</w:t>
      </w:r>
    </w:p>
    <w:p w14:paraId="673FD38D" w14:textId="77777777" w:rsidR="00136126" w:rsidRDefault="00931476" w:rsidP="00136126">
      <w:pPr>
        <w:pStyle w:val="Brdtext"/>
      </w:pPr>
      <w:r>
        <w:rPr>
          <w:b/>
        </w:rPr>
        <w:t>14 §</w:t>
      </w:r>
      <w:r w:rsidRPr="00640C08">
        <w:t>    </w:t>
      </w:r>
      <w:bookmarkStart w:id="8049" w:name="_Hlk514313529"/>
      <w:r>
        <w:t>Om någon i ledningen för ett sådant holdingföretag som avses i 16 kap. 3 första stycket 3 b inte uppfyller de krav som anges i 16 kap. 37 § första stycket, får Finansinspektionen förelägga företaget att rätta till förhållandet.</w:t>
      </w:r>
      <w:bookmarkEnd w:id="8049"/>
    </w:p>
    <w:p w14:paraId="16A3C488" w14:textId="77777777" w:rsidR="00136126" w:rsidRDefault="00931476" w:rsidP="00136126">
      <w:pPr>
        <w:pStyle w:val="Rubrik4utannumrering"/>
      </w:pPr>
      <w:r>
        <w:t>Bemyndigande</w:t>
      </w:r>
    </w:p>
    <w:p w14:paraId="23B755FF" w14:textId="77777777" w:rsidR="00136126" w:rsidRDefault="00931476" w:rsidP="00136126">
      <w:pPr>
        <w:pStyle w:val="Brdtext"/>
      </w:pPr>
      <w:r>
        <w:rPr>
          <w:b/>
        </w:rPr>
        <w:t>15 §</w:t>
      </w:r>
      <w:r w:rsidRPr="00640C08">
        <w:t>    </w:t>
      </w:r>
      <w:r>
        <w:t>Regeringen eller den myndighet regeringen bestämmer får meddela föreskrifter om</w:t>
      </w:r>
    </w:p>
    <w:p w14:paraId="4B6AE124" w14:textId="77777777" w:rsidR="00136126" w:rsidRDefault="00931476" w:rsidP="00136126">
      <w:pPr>
        <w:pStyle w:val="Brdtextmedindrag"/>
      </w:pPr>
      <w:r>
        <w:t xml:space="preserve">1. innehållet i en åtgärdsplan enligt 4 §, och </w:t>
      </w:r>
    </w:p>
    <w:p w14:paraId="5E4C032F" w14:textId="77777777" w:rsidR="00136126" w:rsidRPr="005B28C3" w:rsidRDefault="00931476" w:rsidP="00136126">
      <w:pPr>
        <w:pStyle w:val="Brdtextmedindrag"/>
      </w:pPr>
      <w:r>
        <w:t>2. innehållet i en finansiell saneringsplan enligt 7 §.</w:t>
      </w:r>
    </w:p>
    <w:p w14:paraId="25230B80" w14:textId="77777777" w:rsidR="00136126" w:rsidRDefault="00931476" w:rsidP="00136126">
      <w:pPr>
        <w:pStyle w:val="Rubrik3utannumrering"/>
      </w:pPr>
      <w:r>
        <w:t>16 kap.</w:t>
      </w:r>
      <w:r w:rsidRPr="00B77250">
        <w:t xml:space="preserve"> </w:t>
      </w:r>
      <w:r>
        <w:t>Grupptillsyn</w:t>
      </w:r>
    </w:p>
    <w:p w14:paraId="4C7CF6C8" w14:textId="77777777" w:rsidR="00136126" w:rsidRDefault="00931476" w:rsidP="00136126">
      <w:pPr>
        <w:pStyle w:val="Rubrik4utannumrering"/>
        <w:spacing w:before="0"/>
      </w:pPr>
      <w:r>
        <w:t>Företag som ingår i en grupp</w:t>
      </w:r>
    </w:p>
    <w:p w14:paraId="711422DB" w14:textId="77777777" w:rsidR="00136126" w:rsidRPr="00805B17" w:rsidRDefault="00931476" w:rsidP="00136126">
      <w:pPr>
        <w:pStyle w:val="Brdtext"/>
      </w:pPr>
      <w:r>
        <w:rPr>
          <w:b/>
        </w:rPr>
        <w:t>1 §</w:t>
      </w:r>
      <w:r w:rsidRPr="00640C08">
        <w:t>    </w:t>
      </w:r>
      <w:r>
        <w:t>I en grupp ingår ett företag, dess dotterföretag och andra anknutna företag samt de företag som dotterföretaget har ett ägarintresse i.</w:t>
      </w:r>
    </w:p>
    <w:p w14:paraId="2C8A2159" w14:textId="77777777" w:rsidR="00136126" w:rsidRDefault="00931476" w:rsidP="00136126">
      <w:pPr>
        <w:pStyle w:val="Rubrik4utannumrering"/>
      </w:pPr>
      <w:r>
        <w:t>Grupptillsyn över tjänstepensionsföretag</w:t>
      </w:r>
    </w:p>
    <w:p w14:paraId="4A2E1B7D" w14:textId="77777777" w:rsidR="00136126" w:rsidRDefault="00931476" w:rsidP="00136126">
      <w:pPr>
        <w:pStyle w:val="Brdtext"/>
        <w:rPr>
          <w:lang w:eastAsia="sv-SE"/>
        </w:rPr>
      </w:pPr>
      <w:r>
        <w:rPr>
          <w:b/>
        </w:rPr>
        <w:t>2 §</w:t>
      </w:r>
      <w:r w:rsidRPr="00640C08">
        <w:t>    </w:t>
      </w:r>
      <w:r w:rsidRPr="00D6429A">
        <w:rPr>
          <w:lang w:eastAsia="sv-SE"/>
        </w:rPr>
        <w:t>Särskild tillsyn över tjänstepensionsföretag som ingår i en grupp (grupptillsyn) ska utövas enligt detta kapitel.</w:t>
      </w:r>
      <w:r>
        <w:rPr>
          <w:lang w:eastAsia="sv-SE"/>
        </w:rPr>
        <w:t xml:space="preserve"> </w:t>
      </w:r>
    </w:p>
    <w:p w14:paraId="65E1612D" w14:textId="77777777" w:rsidR="00136126" w:rsidRDefault="00931476" w:rsidP="00136126">
      <w:pPr>
        <w:pStyle w:val="Brdtextmedindrag"/>
        <w:rPr>
          <w:lang w:eastAsia="sv-SE"/>
        </w:rPr>
      </w:pPr>
      <w:r>
        <w:rPr>
          <w:lang w:eastAsia="sv-SE"/>
        </w:rPr>
        <w:t xml:space="preserve">Om ett tjänstepensionsföretag omfattas av grupptillsyn enligt försäkringsrörelselagen (2010:2043), eller av nationell lagstiftning som genomför Solvens II-direktivet i ett annat land inom EES, ska företaget inte omfattas av grupptillsyn enligt denna lag. </w:t>
      </w:r>
      <w:r w:rsidRPr="00D442B5">
        <w:rPr>
          <w:lang w:eastAsia="sv-SE"/>
        </w:rPr>
        <w:t>Om ett tjänstepensions</w:t>
      </w:r>
      <w:r>
        <w:rPr>
          <w:lang w:eastAsia="sv-SE"/>
        </w:rPr>
        <w:softHyphen/>
      </w:r>
      <w:r w:rsidRPr="00D442B5">
        <w:rPr>
          <w:lang w:eastAsia="sv-SE"/>
        </w:rPr>
        <w:t xml:space="preserve">företag är anknutet företag till ett tjänstepensionsföretag </w:t>
      </w:r>
      <w:r>
        <w:rPr>
          <w:lang w:eastAsia="sv-SE"/>
        </w:rPr>
        <w:t>som inte</w:t>
      </w:r>
      <w:r w:rsidRPr="00D442B5">
        <w:rPr>
          <w:lang w:eastAsia="sv-SE"/>
        </w:rPr>
        <w:t xml:space="preserve"> omfattas av grupptillsyn enligt försäkringsrörelselagen</w:t>
      </w:r>
      <w:r>
        <w:rPr>
          <w:lang w:eastAsia="sv-SE"/>
        </w:rPr>
        <w:t xml:space="preserve"> eller av nationell lagstift</w:t>
      </w:r>
      <w:r>
        <w:rPr>
          <w:lang w:eastAsia="sv-SE"/>
        </w:rPr>
        <w:softHyphen/>
        <w:t>ning som genomför Solvens II-direktivet i ett annat land inom EES</w:t>
      </w:r>
      <w:r w:rsidRPr="00D442B5">
        <w:rPr>
          <w:lang w:eastAsia="sv-SE"/>
        </w:rPr>
        <w:t>, ska dock båda företagen omfattas av grupptillsyn enligt denna lag.</w:t>
      </w:r>
    </w:p>
    <w:p w14:paraId="1259E23A" w14:textId="77777777" w:rsidR="00136126" w:rsidRPr="0088143B" w:rsidRDefault="00931476" w:rsidP="00136126">
      <w:pPr>
        <w:pStyle w:val="Brdtextmedindrag"/>
        <w:rPr>
          <w:lang w:eastAsia="sv-SE"/>
        </w:rPr>
      </w:pPr>
      <w:r>
        <w:rPr>
          <w:lang w:eastAsia="sv-SE"/>
        </w:rPr>
        <w:t xml:space="preserve">Om ett tjänstepensionsföretag enligt andra stycket inte ska omfattas av grupptillsyn enligt denna lag, och den grupptillsyn som annars skulle utövas enligt denna lag täcker fler områden än grupptillsynen som ska utövas över företaget enligt försäkringsrörelselagen </w:t>
      </w:r>
      <w:bookmarkStart w:id="8050" w:name="_Hlk515375652"/>
      <w:r>
        <w:rPr>
          <w:lang w:eastAsia="sv-SE"/>
        </w:rPr>
        <w:t>eller annan nationell lagstiftning som genomför Solvens II-direktivet</w:t>
      </w:r>
      <w:bookmarkEnd w:id="8050"/>
      <w:r>
        <w:rPr>
          <w:lang w:eastAsia="sv-SE"/>
        </w:rPr>
        <w:t>, ska grupptillsyn enligt denna lag utövas över företaget på de områden som inte täcks av grupptillsynen enligt försäkringsrörelselagen eller annan nationell lagstiftning som genomför Solvens II-direktivet.</w:t>
      </w:r>
    </w:p>
    <w:p w14:paraId="1D488D9C" w14:textId="77777777" w:rsidR="00136126" w:rsidRDefault="00931476" w:rsidP="00136126">
      <w:pPr>
        <w:pStyle w:val="Rubrik4utannumrering"/>
      </w:pPr>
      <w:r>
        <w:t>Fall då grupptillsyn ska utövas</w:t>
      </w:r>
    </w:p>
    <w:p w14:paraId="036D588A" w14:textId="77777777" w:rsidR="00136126" w:rsidRPr="00B34503" w:rsidRDefault="00931476" w:rsidP="00136126">
      <w:pPr>
        <w:pStyle w:val="Brdtext"/>
        <w:rPr>
          <w:lang w:eastAsia="sv-SE"/>
        </w:rPr>
      </w:pPr>
      <w:r>
        <w:rPr>
          <w:b/>
        </w:rPr>
        <w:t>3 §</w:t>
      </w:r>
      <w:r w:rsidRPr="00640C08">
        <w:t>    </w:t>
      </w:r>
      <w:r w:rsidRPr="00357D0A">
        <w:rPr>
          <w:lang w:eastAsia="sv-SE"/>
        </w:rPr>
        <w:t xml:space="preserve">Grupptillsyn enligt </w:t>
      </w:r>
      <w:r w:rsidRPr="00461C88">
        <w:rPr>
          <w:lang w:eastAsia="sv-SE"/>
        </w:rPr>
        <w:t>4–6, 8–</w:t>
      </w:r>
      <w:r>
        <w:rPr>
          <w:lang w:eastAsia="sv-SE"/>
        </w:rPr>
        <w:t>23</w:t>
      </w:r>
      <w:r w:rsidRPr="00461C88">
        <w:rPr>
          <w:lang w:eastAsia="sv-SE"/>
        </w:rPr>
        <w:t xml:space="preserve"> och </w:t>
      </w:r>
      <w:r>
        <w:rPr>
          <w:lang w:eastAsia="sv-SE"/>
        </w:rPr>
        <w:t>25–38 §</w:t>
      </w:r>
      <w:r w:rsidRPr="00461C88">
        <w:rPr>
          <w:lang w:eastAsia="sv-SE"/>
        </w:rPr>
        <w:t>§</w:t>
      </w:r>
      <w:r>
        <w:rPr>
          <w:lang w:eastAsia="sv-SE"/>
        </w:rPr>
        <w:t xml:space="preserve"> </w:t>
      </w:r>
      <w:r w:rsidRPr="00B34503">
        <w:rPr>
          <w:lang w:eastAsia="sv-SE"/>
        </w:rPr>
        <w:t xml:space="preserve">ska utövas över </w:t>
      </w:r>
    </w:p>
    <w:p w14:paraId="14EA68D2" w14:textId="77777777" w:rsidR="00136126" w:rsidRPr="00B34503" w:rsidRDefault="00931476" w:rsidP="00136126">
      <w:pPr>
        <w:pStyle w:val="Brdtextmedindrag"/>
      </w:pPr>
      <w:r w:rsidRPr="00B34503">
        <w:rPr>
          <w:lang w:eastAsia="sv-SE"/>
        </w:rPr>
        <w:t xml:space="preserve">1. tjänstepensionsföretag som är moderföretag till eller har ägarintresse i åtminstone ett tjänstepensionsföretag, ett utländskt tjänstepensions-institut, ett försäkringsföretag, en EES-försäkringsgivare eller en försäkringsgivare från tredjeland, </w:t>
      </w:r>
    </w:p>
    <w:p w14:paraId="7FC40D16" w14:textId="77777777" w:rsidR="00136126" w:rsidRDefault="00931476" w:rsidP="00136126">
      <w:pPr>
        <w:pStyle w:val="Brdtextmedindrag"/>
      </w:pPr>
      <w:r w:rsidRPr="00B34503">
        <w:t>2. tjänstepensionsföretag som har en gemensam eller i huvudsak gemensam ledning</w:t>
      </w:r>
      <w:r>
        <w:t xml:space="preserve"> med ett annat tjänstepensionsföretag, ett utländskt tjänstepensionsinstitut, ett försäkringsföretag, en EES-försäkringsgivare eller en försäkringsgivare från tredje land, och</w:t>
      </w:r>
    </w:p>
    <w:p w14:paraId="1F370C2A" w14:textId="77777777" w:rsidR="00136126" w:rsidRDefault="00931476" w:rsidP="00136126">
      <w:pPr>
        <w:pStyle w:val="Brdtextmedindrag"/>
      </w:pPr>
      <w:r>
        <w:lastRenderedPageBreak/>
        <w:t xml:space="preserve">3. tjänstepensionsföretag vars moderföretag är </w:t>
      </w:r>
    </w:p>
    <w:p w14:paraId="1DDA74D0" w14:textId="77777777" w:rsidR="00136126" w:rsidRDefault="00931476" w:rsidP="00136126">
      <w:pPr>
        <w:pStyle w:val="Brdtextmedindrag"/>
      </w:pPr>
      <w:r>
        <w:t>a) </w:t>
      </w:r>
      <w:bookmarkStart w:id="8051" w:name="_Hlk513119249"/>
      <w:r>
        <w:t>ett försäkringsföretag, en EES-försäkringsgivare, en försäkrings</w:t>
      </w:r>
      <w:r>
        <w:softHyphen/>
        <w:t>givare från tredjeland eller ett utländskt tjänstepensionsinstitut,</w:t>
      </w:r>
    </w:p>
    <w:p w14:paraId="60C002F6" w14:textId="77777777" w:rsidR="00136126" w:rsidRDefault="00931476" w:rsidP="00136126">
      <w:pPr>
        <w:pStyle w:val="Brdtextmedindrag"/>
      </w:pPr>
      <w:r>
        <w:t>b) </w:t>
      </w:r>
      <w:bookmarkStart w:id="8052" w:name="_Hlk513192020"/>
      <w:r>
        <w:t xml:space="preserve">ett företag som skulle vara ett försäkringsholdingföretag om tjänstepensionsföretaget var ett försäkringsföretag, eller </w:t>
      </w:r>
    </w:p>
    <w:p w14:paraId="413E886F" w14:textId="77777777" w:rsidR="00136126" w:rsidRPr="00AC4E17" w:rsidRDefault="00931476" w:rsidP="00136126">
      <w:pPr>
        <w:pStyle w:val="Brdtextmedindrag"/>
      </w:pPr>
      <w:r>
        <w:t>c) ett blandat finansiellt holdingföretag</w:t>
      </w:r>
      <w:bookmarkEnd w:id="8051"/>
      <w:bookmarkEnd w:id="8052"/>
      <w:r>
        <w:t xml:space="preserve"> i ett sådant finansiellt konglo</w:t>
      </w:r>
      <w:r>
        <w:softHyphen/>
        <w:t>merat som avses i 2 kap. 1 a § lagen (2006:531) om särskild tillsyn över finansiella konglomerat.</w:t>
      </w:r>
    </w:p>
    <w:p w14:paraId="1704E7D6" w14:textId="77777777" w:rsidR="00136126" w:rsidRDefault="00931476" w:rsidP="00136126">
      <w:pPr>
        <w:pStyle w:val="Brdtextmedindrag"/>
      </w:pPr>
      <w:bookmarkStart w:id="8053" w:name="_Hlk513463319"/>
      <w:r>
        <w:t xml:space="preserve">Grupptillsyn enligt 24 § ska utövas över tjänstepensionsföretag vars moderföretag är </w:t>
      </w:r>
    </w:p>
    <w:p w14:paraId="323ECA98" w14:textId="77777777" w:rsidR="00136126" w:rsidRDefault="00931476" w:rsidP="00136126">
      <w:pPr>
        <w:pStyle w:val="Brdtextmedindrag"/>
      </w:pPr>
      <w:r>
        <w:t xml:space="preserve">a) ett försäkringsholdingföretag med blandad verksamhet, eller </w:t>
      </w:r>
    </w:p>
    <w:p w14:paraId="2DEEF87F" w14:textId="77777777" w:rsidR="00136126" w:rsidRPr="00AC4E17" w:rsidRDefault="00931476" w:rsidP="00136126">
      <w:pPr>
        <w:pStyle w:val="Brdtextmedindrag"/>
      </w:pPr>
      <w:r>
        <w:t>b) ett företag som inte är ett tjänstepensionsföretag eller ett utländskt tjänstepensionsinstitut och som skulle vara ett försäkringsholdingföretag med blandad verksamhet om tjänstepensionsföretaget var ett försäkrings</w:t>
      </w:r>
      <w:r>
        <w:softHyphen/>
        <w:t>företag.</w:t>
      </w:r>
      <w:bookmarkEnd w:id="8053"/>
    </w:p>
    <w:p w14:paraId="43BFDA5B" w14:textId="77777777" w:rsidR="00136126" w:rsidRDefault="00931476" w:rsidP="00136126">
      <w:pPr>
        <w:pStyle w:val="Rubrik4utannumrering"/>
      </w:pPr>
      <w:r>
        <w:t>Nivån för grupptillsyn</w:t>
      </w:r>
    </w:p>
    <w:p w14:paraId="3228B412" w14:textId="77777777" w:rsidR="00136126" w:rsidRDefault="00931476" w:rsidP="00136126">
      <w:pPr>
        <w:pStyle w:val="Brdtext"/>
        <w:rPr>
          <w:lang w:eastAsia="sv-SE"/>
        </w:rPr>
      </w:pPr>
      <w:r>
        <w:rPr>
          <w:b/>
        </w:rPr>
        <w:t>4 §</w:t>
      </w:r>
      <w:r w:rsidRPr="00640C08">
        <w:t>    </w:t>
      </w:r>
      <w:r w:rsidRPr="00A67E46">
        <w:rPr>
          <w:lang w:eastAsia="sv-SE"/>
        </w:rPr>
        <w:t xml:space="preserve">Om </w:t>
      </w:r>
      <w:bookmarkStart w:id="8054" w:name="_Hlk512427684"/>
      <w:r w:rsidRPr="00A67E46">
        <w:rPr>
          <w:lang w:eastAsia="sv-SE"/>
        </w:rPr>
        <w:t xml:space="preserve">det i toppen av en grupp finns ett </w:t>
      </w:r>
      <w:r>
        <w:rPr>
          <w:lang w:eastAsia="sv-SE"/>
        </w:rPr>
        <w:t xml:space="preserve">tjänstepensionsföretag, ett utländskt tjänstepensionsinstitut, ett försäkringsföretag eller en EES-försäkringsgivare </w:t>
      </w:r>
      <w:r w:rsidRPr="00A67E46">
        <w:rPr>
          <w:lang w:eastAsia="sv-SE"/>
        </w:rPr>
        <w:t xml:space="preserve">som är moderföretag till ett sådant </w:t>
      </w:r>
      <w:r>
        <w:rPr>
          <w:lang w:eastAsia="sv-SE"/>
        </w:rPr>
        <w:t>tjänstepensions</w:t>
      </w:r>
      <w:r>
        <w:rPr>
          <w:lang w:eastAsia="sv-SE"/>
        </w:rPr>
        <w:softHyphen/>
        <w:t>företag som avses i 3 §</w:t>
      </w:r>
      <w:r w:rsidRPr="00357D0A">
        <w:rPr>
          <w:lang w:eastAsia="sv-SE"/>
        </w:rPr>
        <w:t xml:space="preserve"> första</w:t>
      </w:r>
      <w:r w:rsidRPr="00A67E46">
        <w:rPr>
          <w:lang w:eastAsia="sv-SE"/>
        </w:rPr>
        <w:t xml:space="preserve"> stycket</w:t>
      </w:r>
      <w:r>
        <w:rPr>
          <w:lang w:eastAsia="sv-SE"/>
        </w:rPr>
        <w:t xml:space="preserve"> 1 eller 2</w:t>
      </w:r>
      <w:bookmarkEnd w:id="8054"/>
      <w:r w:rsidRPr="00A67E46">
        <w:rPr>
          <w:lang w:eastAsia="sv-SE"/>
        </w:rPr>
        <w:t xml:space="preserve">, ska bestämmelserna om grupptillsyn </w:t>
      </w:r>
      <w:r>
        <w:rPr>
          <w:lang w:eastAsia="sv-SE"/>
        </w:rPr>
        <w:t xml:space="preserve">i detta kapitel </w:t>
      </w:r>
      <w:r w:rsidRPr="00A67E46">
        <w:rPr>
          <w:lang w:eastAsia="sv-SE"/>
        </w:rPr>
        <w:t>tillämpas enbart på nivån för moderföretag</w:t>
      </w:r>
      <w:r>
        <w:rPr>
          <w:lang w:eastAsia="sv-SE"/>
        </w:rPr>
        <w:t>et i toppen av gruppen</w:t>
      </w:r>
      <w:r w:rsidRPr="00A67E46">
        <w:rPr>
          <w:lang w:eastAsia="sv-SE"/>
        </w:rPr>
        <w:t>.</w:t>
      </w:r>
    </w:p>
    <w:p w14:paraId="5E90D64D" w14:textId="77777777" w:rsidR="00136126" w:rsidRDefault="00931476" w:rsidP="00136126">
      <w:pPr>
        <w:pStyle w:val="Brdtextmedindrag"/>
        <w:rPr>
          <w:lang w:eastAsia="sv-SE"/>
        </w:rPr>
      </w:pPr>
      <w:r>
        <w:rPr>
          <w:lang w:eastAsia="sv-SE"/>
        </w:rPr>
        <w:t xml:space="preserve">Första stycket gäller även om </w:t>
      </w:r>
    </w:p>
    <w:p w14:paraId="757A37EA" w14:textId="77777777" w:rsidR="00136126" w:rsidRDefault="00931476" w:rsidP="00136126">
      <w:pPr>
        <w:pStyle w:val="Brdtextmedindrag"/>
        <w:rPr>
          <w:lang w:eastAsia="sv-SE"/>
        </w:rPr>
      </w:pPr>
      <w:r>
        <w:rPr>
          <w:lang w:eastAsia="sv-SE"/>
        </w:rPr>
        <w:t xml:space="preserve">1. moderföretaget i toppen av gruppen </w:t>
      </w:r>
      <w:bookmarkStart w:id="8055" w:name="_Hlk512428145"/>
      <w:r>
        <w:rPr>
          <w:lang w:eastAsia="sv-SE"/>
        </w:rPr>
        <w:t>är ett företag som skulle vara ett försäkringsholdingföretag om tjänstepensionsföretaget som är dotter</w:t>
      </w:r>
      <w:r>
        <w:rPr>
          <w:lang w:eastAsia="sv-SE"/>
        </w:rPr>
        <w:softHyphen/>
        <w:t xml:space="preserve">företag i stället var ett försäkringsföretag, och </w:t>
      </w:r>
    </w:p>
    <w:p w14:paraId="6CBFF415" w14:textId="77777777" w:rsidR="00136126" w:rsidRDefault="00931476" w:rsidP="00136126">
      <w:pPr>
        <w:pStyle w:val="Brdtextmedindrag"/>
        <w:rPr>
          <w:lang w:eastAsia="sv-SE"/>
        </w:rPr>
      </w:pPr>
      <w:r>
        <w:rPr>
          <w:lang w:eastAsia="sv-SE"/>
        </w:rPr>
        <w:t>2. moderföretaget i toppen av gruppen är ett blandat finansiellt holdingföretag</w:t>
      </w:r>
      <w:bookmarkEnd w:id="8055"/>
      <w:r>
        <w:rPr>
          <w:lang w:eastAsia="sv-SE"/>
        </w:rPr>
        <w:t>.</w:t>
      </w:r>
    </w:p>
    <w:p w14:paraId="1B03AF02" w14:textId="77777777" w:rsidR="00136126" w:rsidRDefault="00136126" w:rsidP="00136126">
      <w:pPr>
        <w:pStyle w:val="Brdtextmedindrag"/>
        <w:rPr>
          <w:lang w:eastAsia="sv-SE"/>
        </w:rPr>
      </w:pPr>
    </w:p>
    <w:p w14:paraId="775DB06C" w14:textId="77777777" w:rsidR="00136126" w:rsidRPr="00357D0A" w:rsidRDefault="00931476" w:rsidP="00136126">
      <w:pPr>
        <w:pStyle w:val="Brdtext"/>
      </w:pPr>
      <w:r>
        <w:rPr>
          <w:b/>
        </w:rPr>
        <w:t>5 §</w:t>
      </w:r>
      <w:r w:rsidRPr="00640C08">
        <w:t>    </w:t>
      </w:r>
      <w:r>
        <w:t>Om det i toppen av en grupp finns ett tjänstepensionsföretag, ett utländskt tjänstepensionsinstitut, ett försäkringsföretag eller en EES-försäkringsgivare, som är moderföretag till ett sådant moderföretag som avses i 3 § andra stycket 3, ska bestämmelserna om grupptillsyn i detta kapitel tillämpas enbart på nivån för moderföretaget i toppen av gruppen.</w:t>
      </w:r>
    </w:p>
    <w:p w14:paraId="60461120" w14:textId="77777777" w:rsidR="00136126" w:rsidRDefault="00931476" w:rsidP="00136126">
      <w:pPr>
        <w:pStyle w:val="Rubrik4utannumrering"/>
      </w:pPr>
      <w:bookmarkStart w:id="8056" w:name="_Hlk516845795"/>
      <w:r>
        <w:t>Tillsyn över de enskilda tjänstepensionsföretagen och försäkringsföretagen</w:t>
      </w:r>
    </w:p>
    <w:p w14:paraId="7B0BD60F" w14:textId="77777777" w:rsidR="00136126" w:rsidRPr="009B2440" w:rsidRDefault="00931476" w:rsidP="00136126">
      <w:pPr>
        <w:pStyle w:val="Brdtext"/>
      </w:pPr>
      <w:r>
        <w:rPr>
          <w:b/>
        </w:rPr>
        <w:t>6 §</w:t>
      </w:r>
      <w:r w:rsidRPr="00640C08">
        <w:t>    </w:t>
      </w:r>
      <w:bookmarkStart w:id="8057" w:name="_Hlk512429763"/>
      <w:r>
        <w:t xml:space="preserve">Ett tjänstepensionsföretag som ingår i en grupp som omfattas av grupptillsyn enligt denna lag eller försäkringsrörelselagen (2010:2043) står även under tillsyn som enskilt tjänstepensionsföretag enligt denna lag. </w:t>
      </w:r>
      <w:bookmarkEnd w:id="8056"/>
      <w:bookmarkEnd w:id="8057"/>
    </w:p>
    <w:p w14:paraId="101FEAB3" w14:textId="77777777" w:rsidR="00136126" w:rsidRDefault="00931476" w:rsidP="00136126">
      <w:pPr>
        <w:pStyle w:val="Rubrik4utannumrering"/>
      </w:pPr>
      <w:r>
        <w:t>Grupptillsynsmyndighet</w:t>
      </w:r>
    </w:p>
    <w:p w14:paraId="337B8236" w14:textId="77777777" w:rsidR="00136126" w:rsidRDefault="00931476" w:rsidP="00136126">
      <w:pPr>
        <w:pStyle w:val="Brdtext"/>
      </w:pPr>
      <w:r>
        <w:rPr>
          <w:b/>
        </w:rPr>
        <w:t>7 §</w:t>
      </w:r>
      <w:r w:rsidRPr="00640C08">
        <w:t>    </w:t>
      </w:r>
      <w:bookmarkStart w:id="8058" w:name="_Hlk512429263"/>
      <w:r>
        <w:t>Finansinspektionen är grupptillsynsmyndighet enligt denna lag och ansvarar för grupptillsynen.</w:t>
      </w:r>
      <w:bookmarkEnd w:id="8058"/>
    </w:p>
    <w:p w14:paraId="243F1967" w14:textId="77777777" w:rsidR="00136126" w:rsidRDefault="00136126" w:rsidP="00136126">
      <w:pPr>
        <w:pStyle w:val="Brdtextmedindrag"/>
      </w:pPr>
    </w:p>
    <w:p w14:paraId="23BE3858" w14:textId="77777777" w:rsidR="00136126" w:rsidRPr="003E2734" w:rsidRDefault="00136126" w:rsidP="00136126">
      <w:pPr>
        <w:pStyle w:val="Brdtextmedindrag"/>
      </w:pPr>
    </w:p>
    <w:p w14:paraId="53845D16" w14:textId="77777777" w:rsidR="00136126" w:rsidRDefault="00931476" w:rsidP="00136126">
      <w:pPr>
        <w:pStyle w:val="Rubrik4utannumrering"/>
        <w:spacing w:before="0"/>
      </w:pPr>
      <w:r>
        <w:lastRenderedPageBreak/>
        <w:t>Beslut om att inte beakta ett företag i en grupp vid grupptillsynen</w:t>
      </w:r>
    </w:p>
    <w:p w14:paraId="17F3FC05" w14:textId="77777777" w:rsidR="00136126" w:rsidRDefault="00931476" w:rsidP="00136126">
      <w:pPr>
        <w:pStyle w:val="Brdtext"/>
      </w:pPr>
      <w:r>
        <w:rPr>
          <w:b/>
        </w:rPr>
        <w:t>8 §</w:t>
      </w:r>
      <w:r w:rsidRPr="00640C08">
        <w:t>    </w:t>
      </w:r>
      <w:r>
        <w:t xml:space="preserve">Finansinspektionen får i ett enskilt fall besluta att, helt eller delvis, inte beakta ett företag som ingår i en grupp vid grupptillsynen om </w:t>
      </w:r>
    </w:p>
    <w:p w14:paraId="06181C4B" w14:textId="77777777" w:rsidR="00136126" w:rsidRDefault="00931476" w:rsidP="00136126">
      <w:pPr>
        <w:pStyle w:val="Brdtextmedindrag"/>
      </w:pPr>
      <w:r>
        <w:t xml:space="preserve">1. företaget är beläget utomlands och det finns rättsliga hinder mot överföring av nödvändig information, </w:t>
      </w:r>
    </w:p>
    <w:p w14:paraId="66021FDE" w14:textId="77777777" w:rsidR="00136126" w:rsidRDefault="00931476" w:rsidP="00136126">
      <w:pPr>
        <w:pStyle w:val="Brdtextmedindrag"/>
      </w:pPr>
      <w:r>
        <w:t xml:space="preserve">2. företaget är av ringa betydelse med hänsyn till syftet med grupptillsynen, eller </w:t>
      </w:r>
    </w:p>
    <w:p w14:paraId="7A8D7172" w14:textId="77777777" w:rsidR="00136126" w:rsidRDefault="00931476" w:rsidP="00136126">
      <w:pPr>
        <w:pStyle w:val="Brdtextmedindrag"/>
      </w:pPr>
      <w:r>
        <w:t>3. det skulle vara olämpligt eller vilseledande med hänsyn till syftet med grupptillsynen att låta företaget omfattas av den.</w:t>
      </w:r>
    </w:p>
    <w:p w14:paraId="1F460E8A" w14:textId="77777777" w:rsidR="00136126" w:rsidRDefault="00931476" w:rsidP="00136126">
      <w:pPr>
        <w:pStyle w:val="Brdtextmedindrag"/>
      </w:pPr>
      <w:r>
        <w:t>När första stycket 2 är tillämplig på flera företag, får ett sådant beslut inte fattas, utom om företagen tillsammans är av ringa betydelse med hänsyn till syftet med grupptillsynen.</w:t>
      </w:r>
    </w:p>
    <w:p w14:paraId="5DA87BCE" w14:textId="77777777" w:rsidR="00136126" w:rsidRDefault="00931476" w:rsidP="00136126">
      <w:pPr>
        <w:pStyle w:val="Rubrik4utannumrering"/>
      </w:pPr>
      <w:r>
        <w:t>Parallella regelverk</w:t>
      </w:r>
    </w:p>
    <w:p w14:paraId="23A2661B" w14:textId="77777777" w:rsidR="00136126" w:rsidRDefault="00931476" w:rsidP="00136126">
      <w:pPr>
        <w:pStyle w:val="Brdtext"/>
      </w:pPr>
      <w:r>
        <w:rPr>
          <w:b/>
        </w:rPr>
        <w:t>9 §</w:t>
      </w:r>
      <w:r w:rsidRPr="00640C08">
        <w:t>    </w:t>
      </w:r>
      <w:r w:rsidRPr="0038333D">
        <w:t xml:space="preserve">Om ett blandat finansiellt holdingföretag </w:t>
      </w:r>
      <w:r>
        <w:t>i ett sådant finansiellt konglomerat som avses i 2 kap. 1 a § lagen (2006:531) om särskild tillsyn över finansiella konglomerat</w:t>
      </w:r>
      <w:r w:rsidRPr="0038333D">
        <w:t xml:space="preserve"> omfattas av</w:t>
      </w:r>
      <w:r>
        <w:t xml:space="preserve"> tillsyn enligt den lagen och grupptillsyn enligt detta kapitel, får Finansinspektionen besluta om</w:t>
      </w:r>
      <w:r w:rsidRPr="0038333D">
        <w:t xml:space="preserve"> undantag från detta</w:t>
      </w:r>
      <w:r>
        <w:t xml:space="preserve"> </w:t>
      </w:r>
      <w:r w:rsidRPr="0038333D">
        <w:t>kapitel så att det blandade finansiella holdingföretaget bara</w:t>
      </w:r>
      <w:r>
        <w:t xml:space="preserve"> </w:t>
      </w:r>
      <w:r w:rsidRPr="0038333D">
        <w:t>behöver tillämpa</w:t>
      </w:r>
      <w:r>
        <w:t xml:space="preserve"> de relevanta bestämmelserna i lagen om särskild tillsyn över finansiella </w:t>
      </w:r>
      <w:r w:rsidRPr="0038333D">
        <w:t>konglomerat.</w:t>
      </w:r>
    </w:p>
    <w:p w14:paraId="2833CC3D" w14:textId="77777777" w:rsidR="00136126" w:rsidRPr="00BC668C" w:rsidRDefault="00931476" w:rsidP="00136126">
      <w:pPr>
        <w:pStyle w:val="Brdtextmedindrag"/>
      </w:pPr>
      <w:r>
        <w:t>Ett beslut enligt första stycket får bara fattas om tillsynen över företaget enligt lagen om särskild tillsyn över finansiella konglomerat kan anses likvärdig med grupptillsynen enligt detta kapitel.</w:t>
      </w:r>
    </w:p>
    <w:p w14:paraId="662EFD00" w14:textId="77777777" w:rsidR="00136126" w:rsidRDefault="00136126" w:rsidP="00136126">
      <w:pPr>
        <w:pStyle w:val="Brdtextmedindrag"/>
      </w:pPr>
    </w:p>
    <w:p w14:paraId="33ACD5B9" w14:textId="77777777" w:rsidR="00136126" w:rsidRDefault="00931476" w:rsidP="00136126">
      <w:pPr>
        <w:pStyle w:val="Brdtext"/>
      </w:pPr>
      <w:r>
        <w:rPr>
          <w:b/>
        </w:rPr>
        <w:t>10 §</w:t>
      </w:r>
      <w:r w:rsidRPr="00640C08">
        <w:t>    </w:t>
      </w:r>
      <w:r w:rsidRPr="00FA6F78">
        <w:t xml:space="preserve">Om ett blandat finansiellt holdingföretag </w:t>
      </w:r>
      <w:r>
        <w:t>i ett sådant finansiellt konglomerat som avses i 2 kap. 1 a § lagen (2006:531) om särskild tillsyn över finansiella konglomerat</w:t>
      </w:r>
      <w:r w:rsidRPr="00FA6F78">
        <w:t xml:space="preserve"> omfattas </w:t>
      </w:r>
      <w:r>
        <w:t>av grupptillsyn enligt detta kapitel och av</w:t>
      </w:r>
      <w:r w:rsidRPr="00FA6F78">
        <w:t xml:space="preserve"> gruppbaserad tillsyn enligt lagen</w:t>
      </w:r>
      <w:r>
        <w:t xml:space="preserve"> </w:t>
      </w:r>
      <w:r w:rsidRPr="00FA6F78">
        <w:t>(2014:968) om särskild tillsyn över kreditinstitut och</w:t>
      </w:r>
      <w:r>
        <w:t xml:space="preserve"> värdepappersbolag,</w:t>
      </w:r>
      <w:r w:rsidRPr="00FA6F78">
        <w:t xml:space="preserve"> får</w:t>
      </w:r>
      <w:r>
        <w:t xml:space="preserve"> Finansinspektionen besluta om</w:t>
      </w:r>
      <w:r w:rsidRPr="00FA6F78">
        <w:t xml:space="preserve"> undantag från detta kapitel så att det blandade</w:t>
      </w:r>
      <w:r>
        <w:t xml:space="preserve"> </w:t>
      </w:r>
      <w:r w:rsidRPr="00FA6F78">
        <w:t>finansiella holdingföretaget bara behöver tillämpa de</w:t>
      </w:r>
      <w:r>
        <w:t xml:space="preserve"> </w:t>
      </w:r>
      <w:r w:rsidRPr="00FA6F78">
        <w:t>relevanta bestämmelserna för den största sektorn enligt 2</w:t>
      </w:r>
      <w:r>
        <w:t> kap.</w:t>
      </w:r>
      <w:r w:rsidRPr="00FA6F78">
        <w:t xml:space="preserve"> 3</w:t>
      </w:r>
      <w:r>
        <w:t> §</w:t>
      </w:r>
      <w:r w:rsidRPr="00FA6F78">
        <w:t xml:space="preserve"> lagen om särskild tillsyn över</w:t>
      </w:r>
      <w:r>
        <w:t xml:space="preserve"> </w:t>
      </w:r>
      <w:r w:rsidRPr="00FA6F78">
        <w:t>finansiella konglomerat</w:t>
      </w:r>
      <w:r>
        <w:t>, varvid tjänstepensionsföretag som ingår i gruppen ska räknas till försäkringssektorn</w:t>
      </w:r>
      <w:r w:rsidRPr="00FA6F78">
        <w:t>.</w:t>
      </w:r>
    </w:p>
    <w:p w14:paraId="088FE331" w14:textId="77777777" w:rsidR="00136126" w:rsidRPr="00BC668C" w:rsidRDefault="00931476" w:rsidP="00136126">
      <w:pPr>
        <w:pStyle w:val="Brdtextmedindrag"/>
      </w:pPr>
      <w:r>
        <w:t xml:space="preserve">Ett beslut enligt första stycket får bara fattas om tillsynen över företaget enligt lagen om särskild tillsyn över kreditinstitut och värdepappersbolag </w:t>
      </w:r>
      <w:bookmarkStart w:id="8059" w:name="_Hlk512611254"/>
      <w:r>
        <w:t>kan anses likvärdig med grupptillsynen enligt detta kapitel</w:t>
      </w:r>
      <w:bookmarkEnd w:id="8059"/>
      <w:r>
        <w:t>.</w:t>
      </w:r>
    </w:p>
    <w:p w14:paraId="130B7F22" w14:textId="77777777" w:rsidR="00136126" w:rsidRDefault="00931476" w:rsidP="00136126">
      <w:pPr>
        <w:pStyle w:val="Rubrik4utannumrering"/>
      </w:pPr>
      <w:r>
        <w:t>Gruppsolvens</w:t>
      </w:r>
    </w:p>
    <w:p w14:paraId="3B18F4E6" w14:textId="77777777" w:rsidR="00136126" w:rsidRDefault="00931476" w:rsidP="00136126">
      <w:pPr>
        <w:pStyle w:val="Rubrik5utannumrering"/>
        <w:spacing w:before="0"/>
      </w:pPr>
      <w:r>
        <w:t>Kapitalbas och kapitalkrav på gruppnivå</w:t>
      </w:r>
    </w:p>
    <w:p w14:paraId="4777E236" w14:textId="77777777" w:rsidR="00136126" w:rsidRDefault="00931476" w:rsidP="00136126">
      <w:pPr>
        <w:pStyle w:val="Brdtext"/>
      </w:pPr>
      <w:r>
        <w:rPr>
          <w:b/>
        </w:rPr>
        <w:t>11 §</w:t>
      </w:r>
      <w:r w:rsidRPr="00640C08">
        <w:t>    </w:t>
      </w:r>
      <w:r>
        <w:t>Ett tjänstepensionsföretag som enligt 3 § första stycket står under grupptillsyn ska säkerställa att det inom gruppen sammantaget finns en gruppbaserad kapitalbas som uppfyller ett särskilt kapitalkrav för gruppen.</w:t>
      </w:r>
    </w:p>
    <w:p w14:paraId="5D2E1678" w14:textId="77777777" w:rsidR="00136126" w:rsidRDefault="00931476" w:rsidP="00136126">
      <w:pPr>
        <w:pStyle w:val="Rubrik5utannumrering"/>
      </w:pPr>
      <w:r>
        <w:t>Metoder för beräkning av kapitalbas och kapitalkrav</w:t>
      </w:r>
    </w:p>
    <w:p w14:paraId="4C20E62A" w14:textId="77777777" w:rsidR="00136126" w:rsidRDefault="00931476" w:rsidP="00136126">
      <w:pPr>
        <w:pStyle w:val="Brdtext"/>
      </w:pPr>
      <w:r>
        <w:rPr>
          <w:b/>
        </w:rPr>
        <w:t>12 §</w:t>
      </w:r>
      <w:r w:rsidRPr="00640C08">
        <w:t>    </w:t>
      </w:r>
      <w:bookmarkStart w:id="8060" w:name="_Hlk512860396"/>
      <w:r>
        <w:t xml:space="preserve">Kapitalbasen och kapitalkravet för en grupp som står under grupptillsyn enligt detta kapitel ska beräknas enligt en sammanläggnings- </w:t>
      </w:r>
      <w:r>
        <w:lastRenderedPageBreak/>
        <w:t>och avräkningsmetod. Om det är lämpligt, får Finansinspektionen i ett enskilt fall besluta att kapitalbasen och kapitalkravet i stället ska beräknas enligt en konsolideringsmetod, eller enligt en kombination av de angivna metoderna.</w:t>
      </w:r>
      <w:bookmarkEnd w:id="8060"/>
    </w:p>
    <w:p w14:paraId="252ABAAB" w14:textId="77777777" w:rsidR="00136126" w:rsidRDefault="00931476" w:rsidP="00136126">
      <w:pPr>
        <w:pStyle w:val="Rubrik5utannumrering"/>
      </w:pPr>
      <w:r>
        <w:t>Proportionellt beaktande av innehav</w:t>
      </w:r>
    </w:p>
    <w:p w14:paraId="7347EAB0" w14:textId="77777777" w:rsidR="00136126" w:rsidRDefault="00931476" w:rsidP="00136126">
      <w:pPr>
        <w:pStyle w:val="Brdtext"/>
      </w:pPr>
      <w:r>
        <w:rPr>
          <w:b/>
        </w:rPr>
        <w:t>13 §</w:t>
      </w:r>
      <w:r w:rsidRPr="00640C08">
        <w:t>    </w:t>
      </w:r>
      <w:r w:rsidRPr="00445CD3">
        <w:t>Vid beräkningen av den gruppbaserade kapitalbasen och</w:t>
      </w:r>
      <w:r>
        <w:t xml:space="preserve"> det gruppbaserade </w:t>
      </w:r>
      <w:r w:rsidRPr="00445CD3">
        <w:t>kapitalkravet ska ett anknutet</w:t>
      </w:r>
      <w:r>
        <w:t xml:space="preserve"> </w:t>
      </w:r>
      <w:r w:rsidRPr="00445CD3">
        <w:t>företag beaktas proporti</w:t>
      </w:r>
      <w:r>
        <w:t>onellt efter det innehav som ett sådant tjänstepension</w:t>
      </w:r>
      <w:r w:rsidRPr="00445CD3">
        <w:t>sföretag som avs</w:t>
      </w:r>
      <w:r>
        <w:t>es i 3 § första</w:t>
      </w:r>
      <w:r w:rsidRPr="00445CD3">
        <w:t xml:space="preserve"> stycket 1</w:t>
      </w:r>
      <w:r>
        <w:t xml:space="preserve"> </w:t>
      </w:r>
      <w:r w:rsidRPr="00445CD3">
        <w:t xml:space="preserve">eller 2 eller ett sådant </w:t>
      </w:r>
      <w:r>
        <w:t xml:space="preserve">moderföretag som avses i 3 § första </w:t>
      </w:r>
      <w:r w:rsidRPr="00445CD3">
        <w:t xml:space="preserve">stycket 3 har i det anknutna företaget. Om </w:t>
      </w:r>
      <w:r>
        <w:t>det saknas kapitalbindningar mellan företagen, eller om det finns andra</w:t>
      </w:r>
      <w:r w:rsidRPr="00445CD3">
        <w:t xml:space="preserve"> särskilda skäl, får innehav och ägarintressen beaktas till en</w:t>
      </w:r>
      <w:r>
        <w:t xml:space="preserve"> </w:t>
      </w:r>
      <w:r w:rsidRPr="00445CD3">
        <w:t>annan andel</w:t>
      </w:r>
      <w:r>
        <w:t>.</w:t>
      </w:r>
    </w:p>
    <w:p w14:paraId="29036776" w14:textId="77777777" w:rsidR="00136126" w:rsidRDefault="00931476" w:rsidP="00136126">
      <w:pPr>
        <w:pStyle w:val="Rubrik5utannumrering"/>
      </w:pPr>
      <w:r>
        <w:t>Vissa avdrag vid beräkning av den gruppbaserade kapitalbasen</w:t>
      </w:r>
    </w:p>
    <w:p w14:paraId="02A4E7B9" w14:textId="77777777" w:rsidR="00136126" w:rsidRPr="00E41729" w:rsidRDefault="00931476" w:rsidP="00136126">
      <w:pPr>
        <w:pStyle w:val="Brdtext"/>
      </w:pPr>
      <w:r>
        <w:rPr>
          <w:b/>
        </w:rPr>
        <w:t>14 §</w:t>
      </w:r>
      <w:r w:rsidRPr="00640C08">
        <w:t>    </w:t>
      </w:r>
      <w:r w:rsidRPr="00E41729">
        <w:t>Vid beräkningen av den gruppbaserade kapitalbasen ska</w:t>
      </w:r>
      <w:r>
        <w:t xml:space="preserve"> </w:t>
      </w:r>
      <w:r w:rsidRPr="00E41729">
        <w:t>avdrag göras så att inte dubbelräkning sker av poster som</w:t>
      </w:r>
      <w:r>
        <w:t xml:space="preserve"> </w:t>
      </w:r>
      <w:r w:rsidRPr="00E41729">
        <w:t>ingår i kapitalbasen i flera företag i gruppen. Vid</w:t>
      </w:r>
      <w:r>
        <w:t xml:space="preserve"> </w:t>
      </w:r>
      <w:r w:rsidRPr="00E41729">
        <w:t>beräkningen ska avdrag också göras för värden som skapats</w:t>
      </w:r>
      <w:r>
        <w:t xml:space="preserve"> </w:t>
      </w:r>
      <w:r w:rsidRPr="00E41729">
        <w:t>internt inom gruppen och som härrör från ömsesidig</w:t>
      </w:r>
      <w:r>
        <w:t xml:space="preserve"> </w:t>
      </w:r>
      <w:r w:rsidRPr="00E41729">
        <w:t>finansiering.</w:t>
      </w:r>
    </w:p>
    <w:p w14:paraId="0B5A4D1F" w14:textId="77777777" w:rsidR="00136126" w:rsidRDefault="00931476" w:rsidP="00136126">
      <w:pPr>
        <w:pStyle w:val="Rubrik5utannumrering"/>
      </w:pPr>
      <w:r>
        <w:t>Återkommande beräkningar av kapitalbas och kapitalkrav på gruppnivå</w:t>
      </w:r>
    </w:p>
    <w:p w14:paraId="224D587C" w14:textId="77777777" w:rsidR="00136126" w:rsidRDefault="00931476" w:rsidP="00136126">
      <w:pPr>
        <w:pStyle w:val="Brdtext"/>
      </w:pPr>
      <w:r>
        <w:rPr>
          <w:b/>
        </w:rPr>
        <w:t>15 §</w:t>
      </w:r>
      <w:r w:rsidRPr="00640C08">
        <w:t>    </w:t>
      </w:r>
      <w:r>
        <w:t>Den gruppbaserade kapitalbas och det gruppbaserade kapitalkrav som gäller enligt detta kapitel ska beräknas minst en gång per år. Beräkningarna ska utföras av ett sådant tjänstepensionsföretag som avses i 3 § första stycket 1–3.</w:t>
      </w:r>
    </w:p>
    <w:p w14:paraId="0C485CB1" w14:textId="77777777" w:rsidR="00136126" w:rsidRPr="00470F49" w:rsidRDefault="00931476" w:rsidP="00136126">
      <w:pPr>
        <w:pStyle w:val="Brdtextmedindrag"/>
      </w:pPr>
      <w:r>
        <w:t>Resultatet av en sådan beräkning som avses i första stycket ska rapporteras till Finansinspektionen.</w:t>
      </w:r>
    </w:p>
    <w:p w14:paraId="4F1899C0" w14:textId="77777777" w:rsidR="00136126" w:rsidRDefault="00931476" w:rsidP="00136126">
      <w:pPr>
        <w:pStyle w:val="Rubrik5utannumrering"/>
      </w:pPr>
      <w:r>
        <w:t>Övervakning av kapitalkrav på gruppnivå</w:t>
      </w:r>
    </w:p>
    <w:p w14:paraId="7DCF39B8" w14:textId="77777777" w:rsidR="00136126" w:rsidRDefault="00931476" w:rsidP="00136126">
      <w:pPr>
        <w:pStyle w:val="Brdtext"/>
      </w:pPr>
      <w:r>
        <w:rPr>
          <w:b/>
        </w:rPr>
        <w:t>16 §</w:t>
      </w:r>
      <w:r w:rsidRPr="00640C08">
        <w:t>    </w:t>
      </w:r>
      <w:bookmarkStart w:id="8061" w:name="_Hlk512867187"/>
      <w:r>
        <w:t>Det företag som ska ansvara för rapporteringen enligt 15 § ska fortlöpande övervaka kapitalkravet för gruppen. Om det finns grundad anledning att anta att gruppens riskprofil förändrats väsentligt sedan dagen för den senaste rapporteringen av kapitalkravet på gruppnivå, ska företaget göra en ny beräkning av detta krav och snarast möjligt rapportera detta till Finansinspektionen. Inspektionen får under samma förutsättningar begära en förnyad beräkning av kapitalkravet.</w:t>
      </w:r>
      <w:bookmarkEnd w:id="8061"/>
    </w:p>
    <w:p w14:paraId="11E63DA2" w14:textId="77777777" w:rsidR="00136126" w:rsidRDefault="00931476" w:rsidP="00136126">
      <w:pPr>
        <w:pStyle w:val="Rubrik5utannumrering"/>
      </w:pPr>
      <w:bookmarkStart w:id="8062" w:name="_Hlk512867393"/>
      <w:r>
        <w:t>Kapitaltillägg på gruppnivå till det gruppbaserade kapitalkravet</w:t>
      </w:r>
    </w:p>
    <w:p w14:paraId="48D73802" w14:textId="77777777" w:rsidR="00136126" w:rsidRDefault="00931476" w:rsidP="00136126">
      <w:pPr>
        <w:pStyle w:val="Brdtext"/>
      </w:pPr>
      <w:r>
        <w:rPr>
          <w:b/>
        </w:rPr>
        <w:t>17 §</w:t>
      </w:r>
      <w:r w:rsidRPr="00640C08">
        <w:t>    </w:t>
      </w:r>
      <w:r w:rsidRPr="00A00BC7">
        <w:t>Finansinspektionen får besluta om ett kapitaltillägg utöver</w:t>
      </w:r>
      <w:r>
        <w:t xml:space="preserve"> det gruppbaserade </w:t>
      </w:r>
      <w:r w:rsidRPr="00A00BC7">
        <w:t>kapitalkravet, om detta kapitalkrav</w:t>
      </w:r>
      <w:r>
        <w:t xml:space="preserve"> </w:t>
      </w:r>
      <w:r w:rsidRPr="00A00BC7">
        <w:t>inte stämmer överens med gruppens riskprofil eller om</w:t>
      </w:r>
      <w:r>
        <w:t xml:space="preserve"> </w:t>
      </w:r>
      <w:r w:rsidRPr="00A00BC7">
        <w:t xml:space="preserve">förutsättningarna enligt </w:t>
      </w:r>
      <w:r>
        <w:t>14 kap. 3 § 2</w:t>
      </w:r>
      <w:r w:rsidRPr="00A00BC7">
        <w:t xml:space="preserve"> är uppfyllda.</w:t>
      </w:r>
      <w:r>
        <w:t xml:space="preserve"> </w:t>
      </w:r>
    </w:p>
    <w:p w14:paraId="038C7B7F" w14:textId="77777777" w:rsidR="00136126" w:rsidRPr="00A00BC7" w:rsidRDefault="00931476" w:rsidP="00136126">
      <w:pPr>
        <w:pStyle w:val="Brdtextmedindrag"/>
      </w:pPr>
      <w:r w:rsidRPr="00A00BC7">
        <w:t xml:space="preserve">Bestämmelserna i </w:t>
      </w:r>
      <w:r>
        <w:t>14 kap. 4–7 §§ och 17 kap. 28 § försäkrings</w:t>
      </w:r>
      <w:r>
        <w:softHyphen/>
        <w:t>rörelselagen (2010:2043)</w:t>
      </w:r>
      <w:r w:rsidRPr="00A00BC7">
        <w:t xml:space="preserve"> ska gälla för ett sådant</w:t>
      </w:r>
      <w:r>
        <w:t xml:space="preserve"> </w:t>
      </w:r>
      <w:r w:rsidRPr="00A00BC7">
        <w:t>beslut om kapitaltillägg som avses i första stycket.</w:t>
      </w:r>
    </w:p>
    <w:p w14:paraId="3F6A77A6" w14:textId="77777777" w:rsidR="00136126" w:rsidRDefault="00931476" w:rsidP="00136126">
      <w:pPr>
        <w:pStyle w:val="Rubrik5utannumrering"/>
      </w:pPr>
      <w:r>
        <w:lastRenderedPageBreak/>
        <w:t>Åtgärder vid bristande efterlevnad av kapitalkravet för gruppen</w:t>
      </w:r>
      <w:bookmarkEnd w:id="8062"/>
    </w:p>
    <w:p w14:paraId="727D0434" w14:textId="77777777" w:rsidR="00136126" w:rsidRDefault="00931476" w:rsidP="00136126">
      <w:pPr>
        <w:pStyle w:val="Brdtext"/>
      </w:pPr>
      <w:r>
        <w:rPr>
          <w:b/>
        </w:rPr>
        <w:t>18 §</w:t>
      </w:r>
      <w:r w:rsidRPr="00640C08">
        <w:t>    </w:t>
      </w:r>
      <w:bookmarkStart w:id="8063" w:name="_Hlk513126790"/>
      <w:r>
        <w:t xml:space="preserve">Om en grupp inte efterlever det gruppbaserade kapitalkrav som gäller enligt detta kapitel, i förekommande fall efter beslut om kapitaltillägg enligt 17 §, eller om det finns risk för en sådan brist </w:t>
      </w:r>
      <w:r w:rsidRPr="00D917D4">
        <w:t>inom tre månader</w:t>
      </w:r>
      <w:r>
        <w:t xml:space="preserve">, ska ett sådant tjänstepensionsföretag som avses i 3 § första stycket underrätta Finansinspektionen omgående. </w:t>
      </w:r>
    </w:p>
    <w:p w14:paraId="4117241E" w14:textId="77777777" w:rsidR="00136126" w:rsidRPr="004024FE" w:rsidRDefault="00931476" w:rsidP="00136126">
      <w:pPr>
        <w:pStyle w:val="Brdtextmedindrag"/>
      </w:pPr>
      <w:r>
        <w:t>Bestämmelserna om åtgärdsplan i 15 kap. 3–5 §§ ska gälla i tillämpliga delar vid en sådan brist som avses i första stycket</w:t>
      </w:r>
      <w:bookmarkEnd w:id="8063"/>
      <w:r>
        <w:t>.</w:t>
      </w:r>
    </w:p>
    <w:p w14:paraId="2FD17C06" w14:textId="77777777" w:rsidR="00136126" w:rsidRDefault="00931476" w:rsidP="00136126">
      <w:pPr>
        <w:pStyle w:val="Rubrik5utannumrering"/>
      </w:pPr>
      <w:bookmarkStart w:id="8064" w:name="_Hlk512867371"/>
      <w:r>
        <w:t>Gruppsolvens för tjänstepensionsföretag som är dotterföretag till vissa holdingföretag</w:t>
      </w:r>
      <w:bookmarkEnd w:id="8064"/>
    </w:p>
    <w:p w14:paraId="128FC5F4" w14:textId="77777777" w:rsidR="00136126" w:rsidRDefault="00931476" w:rsidP="00136126">
      <w:pPr>
        <w:pStyle w:val="Brdtext"/>
      </w:pPr>
      <w:r>
        <w:rPr>
          <w:b/>
        </w:rPr>
        <w:t>19 §</w:t>
      </w:r>
      <w:r w:rsidRPr="00640C08">
        <w:t>    </w:t>
      </w:r>
      <w:bookmarkStart w:id="8065" w:name="_Hlk513191898"/>
      <w:r>
        <w:t>När ett tjänstepensionsföretag är dotterföretag till ett företag som skulle vara ett försäkringsholdingföretag om tjänstepensionsföretaget var ett försäkringsföretag, eller är ett blandat finansiellt holdingföretag i ett sådant finansiellt konglomerat som avses i 2 kap. 1 a § lagen (2006:531) om särskild tillsyn över finansiella konglomerat, ska beräkningen av gruppsolvens göras med hänsyn även till det moderföretaget. Beräkningen ska göras enligt 11–15 och 17 §§.</w:t>
      </w:r>
    </w:p>
    <w:p w14:paraId="30A9D7F7" w14:textId="77777777" w:rsidR="00136126" w:rsidRDefault="00931476" w:rsidP="00136126">
      <w:pPr>
        <w:pStyle w:val="Brdtextmedindrag"/>
      </w:pPr>
      <w:r>
        <w:t>Vid beräkningen enligt första stycket ska moderföretaget hanteras som ett tjänstepensionsföretag som omfattas av</w:t>
      </w:r>
    </w:p>
    <w:p w14:paraId="7ECEECA7" w14:textId="77777777" w:rsidR="00136126" w:rsidRDefault="00931476" w:rsidP="00136126">
      <w:pPr>
        <w:pStyle w:val="Brdtextmedindrag"/>
      </w:pPr>
      <w:r>
        <w:t xml:space="preserve">1. bestämmelserna om riskkänsligt kapitalkrav i 8 kap. 1–6 §§, och </w:t>
      </w:r>
    </w:p>
    <w:p w14:paraId="6359BF46" w14:textId="77777777" w:rsidR="00136126" w:rsidRPr="004024FE" w:rsidRDefault="00931476" w:rsidP="00136126">
      <w:pPr>
        <w:pStyle w:val="Brdtextmedindrag"/>
      </w:pPr>
      <w:r>
        <w:t>2. villkor enligt 7 kap. 2–5 §§ för att poster i ska få ingå i kapitalbasen.</w:t>
      </w:r>
      <w:bookmarkEnd w:id="8065"/>
    </w:p>
    <w:p w14:paraId="050BBCF8" w14:textId="77777777" w:rsidR="00136126" w:rsidRDefault="00931476" w:rsidP="00136126">
      <w:pPr>
        <w:pStyle w:val="Rubrik4utannumrering"/>
      </w:pPr>
      <w:r>
        <w:t>Riskkoncentrationer och interna transaktioner</w:t>
      </w:r>
    </w:p>
    <w:p w14:paraId="2E5D3615" w14:textId="77777777" w:rsidR="00136126" w:rsidRDefault="00931476" w:rsidP="00136126">
      <w:pPr>
        <w:pStyle w:val="Rubrik5utannumrering"/>
        <w:spacing w:before="0"/>
      </w:pPr>
      <w:r>
        <w:t>Rapportering av väsentliga riskkoncentrationer och betydande transaktioner inom en grupp</w:t>
      </w:r>
    </w:p>
    <w:p w14:paraId="48F0A21D" w14:textId="77777777" w:rsidR="00136126" w:rsidRDefault="00931476" w:rsidP="00136126">
      <w:pPr>
        <w:pStyle w:val="Brdtext"/>
      </w:pPr>
      <w:r>
        <w:rPr>
          <w:b/>
        </w:rPr>
        <w:t>20 §</w:t>
      </w:r>
      <w:r w:rsidRPr="00942B7A">
        <w:t>    </w:t>
      </w:r>
      <w:bookmarkStart w:id="8066" w:name="_Hlk513203155"/>
      <w:r w:rsidRPr="00942B7A">
        <w:t>Väsentliga riskkoncentrationer och betydande transaktioner av vissa slag inom en grupp ska minst en gång per år rapporteras till Finans</w:t>
      </w:r>
      <w:r>
        <w:softHyphen/>
      </w:r>
      <w:r w:rsidRPr="00942B7A">
        <w:t>inspekt</w:t>
      </w:r>
      <w:r w:rsidRPr="00AA5243">
        <w:t>ionen</w:t>
      </w:r>
      <w:r w:rsidRPr="00FE71FE">
        <w:t>. Vilka dessa slag av riskkoncentrationer och transaktioner är ska, tillsammans med lämpliga tröskelvärden, beslutas av Finansinspek</w:t>
      </w:r>
      <w:r>
        <w:softHyphen/>
      </w:r>
      <w:r w:rsidRPr="00FE71FE">
        <w:t>tionen för varje enskild grupp. Tröskelvärdena ska baseras på kapitalkrav eller försäkringstekniska avsättningar eller båda dessa värden och hänsyn ska tas till gruppens struktur och riskhanteringssystem. Inspektionen ska, innan dessa beslut meddelas, ha hört gruppen.</w:t>
      </w:r>
    </w:p>
    <w:p w14:paraId="52880E3F" w14:textId="77777777" w:rsidR="00136126" w:rsidRPr="00A67E46" w:rsidRDefault="00931476" w:rsidP="00136126">
      <w:pPr>
        <w:pStyle w:val="Brdtextmedindrag"/>
        <w:rPr>
          <w:lang w:eastAsia="sv-SE"/>
        </w:rPr>
      </w:pPr>
      <w:r w:rsidRPr="00A67E46">
        <w:rPr>
          <w:lang w:eastAsia="sv-SE"/>
        </w:rPr>
        <w:t>Vid bedömningen av riskkoncentrationer enligt första stycket ska Finansinspektionen beakta risker för spridning inom gruppen, intresse</w:t>
      </w:r>
      <w:r>
        <w:rPr>
          <w:lang w:eastAsia="sv-SE"/>
        </w:rPr>
        <w:softHyphen/>
      </w:r>
      <w:r w:rsidRPr="00A67E46">
        <w:rPr>
          <w:lang w:eastAsia="sv-SE"/>
        </w:rPr>
        <w:t>konflikter samt riskernas nivå och omfattning.</w:t>
      </w:r>
    </w:p>
    <w:p w14:paraId="48976D50" w14:textId="77777777" w:rsidR="00136126" w:rsidRPr="00A67E46" w:rsidRDefault="00931476" w:rsidP="00136126">
      <w:pPr>
        <w:pStyle w:val="Brdtextmedindrag"/>
        <w:rPr>
          <w:lang w:eastAsia="sv-SE"/>
        </w:rPr>
      </w:pPr>
      <w:r w:rsidRPr="00A67E46">
        <w:rPr>
          <w:lang w:eastAsia="sv-SE"/>
        </w:rPr>
        <w:t>Även transaktioner som gjorts med fysiska personer som har nära förbindelser med något företag inom gruppen ska rapporteras.</w:t>
      </w:r>
    </w:p>
    <w:p w14:paraId="74497B83" w14:textId="77777777" w:rsidR="00136126" w:rsidRDefault="00931476" w:rsidP="00136126">
      <w:pPr>
        <w:pStyle w:val="Brdtextmedindrag"/>
        <w:rPr>
          <w:lang w:eastAsia="sv-SE"/>
        </w:rPr>
      </w:pPr>
      <w:r w:rsidRPr="00A67E46">
        <w:rPr>
          <w:lang w:eastAsia="sv-SE"/>
        </w:rPr>
        <w:t>Om en transaktion har en mycket betydande omfattning, ska den rapporteras snarast möjligt.</w:t>
      </w:r>
      <w:bookmarkEnd w:id="8066"/>
    </w:p>
    <w:p w14:paraId="42144E8B" w14:textId="77777777" w:rsidR="00136126" w:rsidRPr="00942B7A" w:rsidRDefault="00931476" w:rsidP="00136126">
      <w:pPr>
        <w:pStyle w:val="Rubrik5utannumrering"/>
      </w:pPr>
      <w:r>
        <w:t>Vilket företag som ansvarar för rapportering av riskkoncentrationer och betydande transaktioner inom en grupp</w:t>
      </w:r>
    </w:p>
    <w:p w14:paraId="20161160" w14:textId="77777777" w:rsidR="00136126" w:rsidRDefault="00931476" w:rsidP="00136126">
      <w:pPr>
        <w:pStyle w:val="Brdtext"/>
        <w:rPr>
          <w:lang w:eastAsia="sv-SE"/>
        </w:rPr>
      </w:pPr>
      <w:r>
        <w:rPr>
          <w:b/>
        </w:rPr>
        <w:t>21 §</w:t>
      </w:r>
      <w:r w:rsidRPr="00640C08">
        <w:t>    </w:t>
      </w:r>
      <w:r>
        <w:rPr>
          <w:lang w:eastAsia="sv-SE"/>
        </w:rPr>
        <w:t>Rapporteringen enligt 20 § ska göras av det tjänstepension</w:t>
      </w:r>
      <w:r w:rsidRPr="00A67E46">
        <w:rPr>
          <w:lang w:eastAsia="sv-SE"/>
        </w:rPr>
        <w:t xml:space="preserve">sföretag som finns i toppen av gruppen </w:t>
      </w:r>
      <w:r>
        <w:rPr>
          <w:lang w:eastAsia="sv-SE"/>
        </w:rPr>
        <w:t>eller som är ett sådant dotterföretag som avses i 3 § första stycket 3</w:t>
      </w:r>
      <w:r w:rsidRPr="00A67E46">
        <w:rPr>
          <w:lang w:eastAsia="sv-SE"/>
        </w:rPr>
        <w:t>.</w:t>
      </w:r>
    </w:p>
    <w:p w14:paraId="09A5526A" w14:textId="77777777" w:rsidR="00136126" w:rsidRDefault="00136126" w:rsidP="00136126">
      <w:pPr>
        <w:pStyle w:val="Brdtextmedindrag"/>
        <w:rPr>
          <w:lang w:eastAsia="sv-SE"/>
        </w:rPr>
      </w:pPr>
    </w:p>
    <w:p w14:paraId="26576B60" w14:textId="77777777" w:rsidR="00136126" w:rsidRPr="003E2734" w:rsidRDefault="00136126" w:rsidP="00136126">
      <w:pPr>
        <w:pStyle w:val="Brdtextmedindrag"/>
        <w:rPr>
          <w:lang w:eastAsia="sv-SE"/>
        </w:rPr>
      </w:pPr>
    </w:p>
    <w:p w14:paraId="02BF0491" w14:textId="77777777" w:rsidR="00136126" w:rsidRDefault="00931476" w:rsidP="00136126">
      <w:pPr>
        <w:pStyle w:val="Rubrik5utannumrering"/>
        <w:spacing w:before="0"/>
      </w:pPr>
      <w:r>
        <w:lastRenderedPageBreak/>
        <w:t>Undantag då tillsyn även ska utövas enligt lagen om särskild tillsyn över finansiella konglomerat</w:t>
      </w:r>
    </w:p>
    <w:p w14:paraId="751ED51C" w14:textId="77777777" w:rsidR="00136126" w:rsidRPr="00942B7A" w:rsidRDefault="00931476" w:rsidP="00136126">
      <w:pPr>
        <w:pStyle w:val="Brdtext"/>
      </w:pPr>
      <w:r>
        <w:rPr>
          <w:b/>
        </w:rPr>
        <w:t>22 §</w:t>
      </w:r>
      <w:r w:rsidRPr="00640C08">
        <w:t>    </w:t>
      </w:r>
      <w:r>
        <w:t>Om det i en grupp finns ett sådant moderföretag som avses i 3 eller 4 § och det företaget i sin tur är dotterföretag till ett sådant företag som avses i 3 kap. 1 § lagen (2006:531) om särskild tillsyn över finansiella konglomerat, får Finansinspektionen besluta att på nivån för detta dotterföretag inte tillämpa bestämmelserna om tillsyn enligt 20 och 21 §§ avseende riskkoncentrationer och transaktioner inom en grupp.</w:t>
      </w:r>
    </w:p>
    <w:p w14:paraId="3AE29A58" w14:textId="77777777" w:rsidR="00136126" w:rsidRDefault="00931476" w:rsidP="00136126">
      <w:pPr>
        <w:pStyle w:val="Rubrik5utannumrering"/>
      </w:pPr>
      <w:r>
        <w:t>Undantag från kravet på tillsyn över riskkoncentrationer och transaktioner inom en grupp</w:t>
      </w:r>
    </w:p>
    <w:p w14:paraId="22480699" w14:textId="77777777" w:rsidR="00136126" w:rsidRPr="007918AD" w:rsidRDefault="00931476" w:rsidP="00136126">
      <w:pPr>
        <w:pStyle w:val="Brdtext"/>
      </w:pPr>
      <w:r>
        <w:rPr>
          <w:b/>
        </w:rPr>
        <w:t>23 §</w:t>
      </w:r>
      <w:r w:rsidRPr="00640C08">
        <w:t>    </w:t>
      </w:r>
      <w:r>
        <w:t>Finansinspektionen får besluta att tillsyn över sådana risk</w:t>
      </w:r>
      <w:r>
        <w:softHyphen/>
        <w:t>koncentrationer och transaktioner inom en grupp som avses i 20 § inte ska utövas på nivån för ett sådant tjänstepensionsföretag som avses i 3 § första stycket 1 eller 2 eller på nivån för det holdingföretag eller blandade finansiella holdingföretag som avses i 3 § första stycket 3 och som är ett anknutet företag till en reglerad enhet eller självt är en reglerad enhet eller ett blandat finansiellt holdingföretag som omfattas av lagen (2006:531) om särskild tillsyn över finansiella konglomerat.</w:t>
      </w:r>
    </w:p>
    <w:p w14:paraId="4031F340" w14:textId="77777777" w:rsidR="00136126" w:rsidRDefault="00931476" w:rsidP="00136126">
      <w:pPr>
        <w:pStyle w:val="Rubrik4utannumrering"/>
      </w:pPr>
      <w:r>
        <w:t>Tillsyn över transaktioner inom grupper där moderföretaget skulle vara ett försäkringsholdingföretag med blandad verksamhet</w:t>
      </w:r>
    </w:p>
    <w:p w14:paraId="574DA5A8" w14:textId="77777777" w:rsidR="00136126" w:rsidRDefault="00931476" w:rsidP="00136126">
      <w:pPr>
        <w:pStyle w:val="Brdtext"/>
      </w:pPr>
      <w:r>
        <w:rPr>
          <w:b/>
        </w:rPr>
        <w:t>24 §</w:t>
      </w:r>
      <w:r w:rsidRPr="00640C08">
        <w:t>    </w:t>
      </w:r>
      <w:r>
        <w:t>När ett tjänstepensionsföretag är dotterföretag till ett företag som skulle vara ett försäkringsholdingföretag med blandad verksamhet om tjänstepensionsföretaget var ett försäkringsföretag, ska tjänstepensions</w:t>
      </w:r>
      <w:r>
        <w:softHyphen/>
        <w:t>företaget ha en god kontroll över transaktioner med moderföretaget och dess andra anknutna företag.</w:t>
      </w:r>
    </w:p>
    <w:p w14:paraId="58D8FBD7" w14:textId="77777777" w:rsidR="00136126" w:rsidRPr="007918AD" w:rsidRDefault="00931476" w:rsidP="00136126">
      <w:pPr>
        <w:pStyle w:val="Brdtextmedindrag"/>
      </w:pPr>
      <w:r>
        <w:t>Vid Finansinspektionens tillsyn över kraven i första stycket ska 20 § gälla i tillämpliga delar.</w:t>
      </w:r>
    </w:p>
    <w:p w14:paraId="174250D5" w14:textId="77777777" w:rsidR="00136126" w:rsidRDefault="00931476" w:rsidP="00136126">
      <w:pPr>
        <w:pStyle w:val="Rubrik4utannumrering"/>
      </w:pPr>
      <w:r>
        <w:t>Företagsstyrning inom en grupp</w:t>
      </w:r>
    </w:p>
    <w:p w14:paraId="6623BA2B" w14:textId="77777777" w:rsidR="00136126" w:rsidRPr="00313F98" w:rsidRDefault="00931476" w:rsidP="00136126">
      <w:pPr>
        <w:pStyle w:val="Rubrik5utannumrering"/>
        <w:spacing w:before="0"/>
      </w:pPr>
      <w:r>
        <w:t>Företagsstyrningssystem</w:t>
      </w:r>
    </w:p>
    <w:p w14:paraId="03A9E5B5" w14:textId="77777777" w:rsidR="00136126" w:rsidRDefault="00931476" w:rsidP="00136126">
      <w:pPr>
        <w:pStyle w:val="Brdtext"/>
      </w:pPr>
      <w:r>
        <w:rPr>
          <w:b/>
        </w:rPr>
        <w:t>25 §</w:t>
      </w:r>
      <w:r w:rsidRPr="00640C08">
        <w:t>    </w:t>
      </w:r>
      <w:r>
        <w:t>Bestämmelserna i 9 kap. om företagsstyrning ska gälla i tillämpliga delar på gruppnivå.</w:t>
      </w:r>
    </w:p>
    <w:p w14:paraId="27DDFB51" w14:textId="77777777" w:rsidR="00136126" w:rsidRDefault="00931476" w:rsidP="00136126">
      <w:pPr>
        <w:pStyle w:val="Brdtextmedindrag"/>
      </w:pPr>
      <w:r>
        <w:t xml:space="preserve">Ett sådant tjänstepensionsföretag som avses i 3 § första stycket ska ansvara för att kraven på företagsstyrning i tillämpliga delar följs på gruppnivå. </w:t>
      </w:r>
    </w:p>
    <w:p w14:paraId="09FF0C80" w14:textId="77777777" w:rsidR="00136126" w:rsidRDefault="00931476" w:rsidP="00136126">
      <w:pPr>
        <w:pStyle w:val="Brdtextmedindrag"/>
      </w:pPr>
      <w:r>
        <w:t xml:space="preserve">Om det är lämpligt, får Finansinspektionen i ett enskilt fall besluta att ett annat företag i gruppen ska ansvara för att kraven följs. </w:t>
      </w:r>
    </w:p>
    <w:p w14:paraId="188F3536" w14:textId="77777777" w:rsidR="00136126" w:rsidRDefault="00931476" w:rsidP="00136126">
      <w:pPr>
        <w:pStyle w:val="Brdtextmedindrag"/>
      </w:pPr>
      <w:r>
        <w:t xml:space="preserve">I en grupp där det finns ett sådant tjänstepensionsföretag som avses i 3 § första stycket 1 eller 2 eller ett sådant moderföretag som avses i 3 § första stycket 3 ska system för riskhantering, internkontroll och rapportering genomföras konsekvent i alla företag som omfattas av grupptillsyn så att dessa system och rapporter kan kontrolleras på gruppnivå. Systemet för internkontroll inom en grupp ska omfatta </w:t>
      </w:r>
    </w:p>
    <w:p w14:paraId="48F920A0" w14:textId="77777777" w:rsidR="00136126" w:rsidRDefault="00931476" w:rsidP="00136126">
      <w:pPr>
        <w:pStyle w:val="Brdtextmedindrag"/>
      </w:pPr>
      <w:r>
        <w:t xml:space="preserve">1. rutiner avseende gruppsolvens för att identifiera och mäta alla betydande risker gruppen är utsatt för och på lämpligt sätt anpassa kapitalbasen till riskerna, och </w:t>
      </w:r>
    </w:p>
    <w:p w14:paraId="186562F5" w14:textId="77777777" w:rsidR="00136126" w:rsidRDefault="00931476" w:rsidP="00136126">
      <w:pPr>
        <w:pStyle w:val="Brdtextmedindrag"/>
      </w:pPr>
      <w:r>
        <w:lastRenderedPageBreak/>
        <w:t>2. sunda rapporterings- och redovisningsmetoder för att övervaka och hantera transaktioner inom gruppen och riskkoncentrationer.</w:t>
      </w:r>
    </w:p>
    <w:p w14:paraId="049219C3" w14:textId="77777777" w:rsidR="00136126" w:rsidRDefault="00931476" w:rsidP="00136126">
      <w:pPr>
        <w:pStyle w:val="Rubrik5utannumrering"/>
      </w:pPr>
      <w:r>
        <w:t>Egen risk- och solvensbedömning</w:t>
      </w:r>
    </w:p>
    <w:p w14:paraId="73F30FA0" w14:textId="77777777" w:rsidR="00136126" w:rsidRDefault="00931476" w:rsidP="00136126">
      <w:pPr>
        <w:pStyle w:val="Brdtext"/>
      </w:pPr>
      <w:r>
        <w:rPr>
          <w:b/>
        </w:rPr>
        <w:t>26 §</w:t>
      </w:r>
      <w:r w:rsidRPr="00640C08">
        <w:t>    </w:t>
      </w:r>
      <w:r w:rsidRPr="00A67E46">
        <w:t>En egen risk- och solvensbedömning som omfattar hela</w:t>
      </w:r>
      <w:r>
        <w:t xml:space="preserve"> </w:t>
      </w:r>
      <w:r w:rsidRPr="00A67E46">
        <w:t xml:space="preserve">gruppen </w:t>
      </w:r>
      <w:r>
        <w:t>ska genomföras i enlighet med 9 kap. 9 §</w:t>
      </w:r>
      <w:r w:rsidRPr="00A67E46">
        <w:t xml:space="preserve"> av ett</w:t>
      </w:r>
      <w:r>
        <w:t xml:space="preserve"> </w:t>
      </w:r>
      <w:r w:rsidRPr="00A67E46">
        <w:t>sådant</w:t>
      </w:r>
      <w:r>
        <w:t xml:space="preserve"> tjänstepensions</w:t>
      </w:r>
      <w:r>
        <w:softHyphen/>
        <w:t>företag som avses i 3 § första</w:t>
      </w:r>
      <w:r w:rsidRPr="00A67E46">
        <w:t xml:space="preserve"> stycket </w:t>
      </w:r>
    </w:p>
    <w:p w14:paraId="4EAB5965" w14:textId="77777777" w:rsidR="00136126" w:rsidRDefault="00931476" w:rsidP="00136126">
      <w:pPr>
        <w:pStyle w:val="Brdtextmedindrag"/>
      </w:pPr>
      <w:r w:rsidRPr="00A67E46">
        <w:t xml:space="preserve">Finansinspektionen </w:t>
      </w:r>
      <w:r>
        <w:t xml:space="preserve">får </w:t>
      </w:r>
      <w:r w:rsidRPr="00A67E46">
        <w:t>besluta att företag som avses i första</w:t>
      </w:r>
      <w:r>
        <w:t xml:space="preserve"> </w:t>
      </w:r>
      <w:r w:rsidRPr="00A67E46">
        <w:t xml:space="preserve">stycket får göra en egen risk- och solvensbedömning enligt </w:t>
      </w:r>
      <w:r>
        <w:t>9 kap. 9 §</w:t>
      </w:r>
      <w:r w:rsidRPr="00A67E46">
        <w:t xml:space="preserve"> på gruppnivå och på nivån för ett dotterföretag</w:t>
      </w:r>
      <w:r>
        <w:t xml:space="preserve"> </w:t>
      </w:r>
      <w:r w:rsidRPr="00A67E46">
        <w:t>inom gruppen. En enda handling ska omfatta samtliga</w:t>
      </w:r>
      <w:r>
        <w:t xml:space="preserve"> </w:t>
      </w:r>
      <w:r w:rsidRPr="00A67E46">
        <w:t xml:space="preserve">bedömningar. </w:t>
      </w:r>
    </w:p>
    <w:p w14:paraId="1E9163AA" w14:textId="77777777" w:rsidR="00136126" w:rsidRDefault="00931476" w:rsidP="00136126">
      <w:pPr>
        <w:pStyle w:val="Brdtextmedindrag"/>
      </w:pPr>
      <w:r w:rsidRPr="00A67E46">
        <w:t>Ett beslut enligt andra stycket påverkar inte</w:t>
      </w:r>
      <w:r>
        <w:t xml:space="preserve"> </w:t>
      </w:r>
      <w:r w:rsidRPr="00A67E46">
        <w:t>dotterföretagets skyldigheter enligt</w:t>
      </w:r>
      <w:r>
        <w:t xml:space="preserve"> 9 kap. 9 § eller </w:t>
      </w:r>
      <w:r w:rsidRPr="00CE2214">
        <w:t>10</w:t>
      </w:r>
      <w:r>
        <w:t> kap.</w:t>
      </w:r>
      <w:r w:rsidRPr="00CE2214">
        <w:t xml:space="preserve"> 11–13</w:t>
      </w:r>
      <w:r>
        <w:t> §</w:t>
      </w:r>
      <w:r w:rsidRPr="00CE2214">
        <w:t>§</w:t>
      </w:r>
      <w:r>
        <w:t xml:space="preserve"> försäkringsrörelselagen (2010:2043).</w:t>
      </w:r>
    </w:p>
    <w:p w14:paraId="4AA940C8" w14:textId="77777777" w:rsidR="00136126" w:rsidRDefault="00931476" w:rsidP="00136126">
      <w:pPr>
        <w:pStyle w:val="Rubrik4utannumrering"/>
      </w:pPr>
      <w:r>
        <w:t xml:space="preserve">Tillgång till information </w:t>
      </w:r>
    </w:p>
    <w:p w14:paraId="5A271232" w14:textId="77777777" w:rsidR="00136126" w:rsidRPr="00DC55DF" w:rsidRDefault="00931476" w:rsidP="00136126">
      <w:pPr>
        <w:pStyle w:val="Rubrik5utannumrering"/>
        <w:spacing w:before="0"/>
      </w:pPr>
      <w:r>
        <w:t>Informationsutbyte inom en grupp</w:t>
      </w:r>
    </w:p>
    <w:p w14:paraId="27F1E454" w14:textId="77777777" w:rsidR="00136126" w:rsidRPr="007918AD" w:rsidRDefault="00931476" w:rsidP="00136126">
      <w:pPr>
        <w:pStyle w:val="Brdtext"/>
      </w:pPr>
      <w:r>
        <w:rPr>
          <w:b/>
        </w:rPr>
        <w:t>27 §</w:t>
      </w:r>
      <w:r w:rsidRPr="00640C08">
        <w:t>    </w:t>
      </w:r>
      <w:r>
        <w:t>Ett tjänstepensionsföretag som avses i 3 §, ett företag som ingår i samma grupp som ett sådant tjänstepensionsföretag och sådana fysiska personer som avses i 20 § tredje stycket ska på begäran lämna information till varandra som behövs för att uppfylla kraven i detta kapitel.</w:t>
      </w:r>
    </w:p>
    <w:p w14:paraId="05D12E08" w14:textId="77777777" w:rsidR="00136126" w:rsidRDefault="00931476" w:rsidP="00136126">
      <w:pPr>
        <w:pStyle w:val="Rubrik5utannumrering"/>
      </w:pPr>
      <w:r>
        <w:t>Skyldighet att lämna upplysningar till Finansinspektionen och kontroller på plats</w:t>
      </w:r>
    </w:p>
    <w:p w14:paraId="44DF8F45" w14:textId="77777777" w:rsidR="00136126" w:rsidRDefault="00931476" w:rsidP="00136126">
      <w:pPr>
        <w:pStyle w:val="Brdtext"/>
      </w:pPr>
      <w:r>
        <w:rPr>
          <w:b/>
        </w:rPr>
        <w:t>28 §</w:t>
      </w:r>
      <w:r w:rsidRPr="00640C08">
        <w:t>    </w:t>
      </w:r>
      <w:r w:rsidRPr="00A67E46">
        <w:t xml:space="preserve">Ett </w:t>
      </w:r>
      <w:r>
        <w:t>tjänstepensions</w:t>
      </w:r>
      <w:r w:rsidRPr="00A67E46">
        <w:t xml:space="preserve">företag som avses i </w:t>
      </w:r>
      <w:r>
        <w:t>3 §</w:t>
      </w:r>
      <w:r w:rsidRPr="00A67E46">
        <w:t xml:space="preserve"> ska på begäran av</w:t>
      </w:r>
      <w:r>
        <w:t xml:space="preserve"> </w:t>
      </w:r>
      <w:r w:rsidRPr="007918AD">
        <w:t>Finansin</w:t>
      </w:r>
      <w:r w:rsidRPr="00A67E46">
        <w:t xml:space="preserve">spektionen lämna de upplysningar </w:t>
      </w:r>
      <w:r>
        <w:t xml:space="preserve">till inspektionen </w:t>
      </w:r>
      <w:r w:rsidRPr="00A67E46">
        <w:t>som behövs för</w:t>
      </w:r>
      <w:r>
        <w:t xml:space="preserve"> </w:t>
      </w:r>
      <w:r w:rsidRPr="00A67E46">
        <w:t>grupptillsynen.</w:t>
      </w:r>
    </w:p>
    <w:p w14:paraId="4F8823E8" w14:textId="77777777" w:rsidR="00136126" w:rsidRDefault="00136126" w:rsidP="00136126">
      <w:pPr>
        <w:pStyle w:val="Brdtextmedindrag"/>
        <w:ind w:firstLine="0"/>
      </w:pPr>
    </w:p>
    <w:p w14:paraId="34D64CF4" w14:textId="77777777" w:rsidR="00136126" w:rsidRDefault="00931476" w:rsidP="00136126">
      <w:pPr>
        <w:pStyle w:val="Brdtext"/>
      </w:pPr>
      <w:r>
        <w:rPr>
          <w:b/>
        </w:rPr>
        <w:t>29 §</w:t>
      </w:r>
      <w:r w:rsidRPr="00640C08">
        <w:t>    </w:t>
      </w:r>
      <w:r w:rsidRPr="00A67E46">
        <w:t xml:space="preserve">Om ett </w:t>
      </w:r>
      <w:r>
        <w:t>tjänstepensions</w:t>
      </w:r>
      <w:r w:rsidRPr="00A67E46">
        <w:t>företag inte fullgör sin</w:t>
      </w:r>
      <w:r>
        <w:t xml:space="preserve"> upplysnings</w:t>
      </w:r>
      <w:r>
        <w:softHyphen/>
        <w:t>skyldighet enligt 28 §</w:t>
      </w:r>
      <w:r w:rsidRPr="00A67E46">
        <w:t xml:space="preserve"> inom skälig tid, får</w:t>
      </w:r>
      <w:r>
        <w:t xml:space="preserve"> </w:t>
      </w:r>
      <w:r w:rsidRPr="00A67E46">
        <w:t>Finansinspektionen förelägga ett annat företag inom gruppen</w:t>
      </w:r>
      <w:r>
        <w:t xml:space="preserve"> </w:t>
      </w:r>
      <w:r w:rsidRPr="00A67E46">
        <w:t>att lämna upplysningar som rör detta företag direkt till</w:t>
      </w:r>
      <w:r>
        <w:t xml:space="preserve"> </w:t>
      </w:r>
      <w:r w:rsidRPr="00A67E46">
        <w:t>inspektionen, om upplysningarna behövs för grupptillsynen.</w:t>
      </w:r>
    </w:p>
    <w:p w14:paraId="1C530608" w14:textId="77777777" w:rsidR="00136126" w:rsidRDefault="00931476" w:rsidP="00136126">
      <w:pPr>
        <w:pStyle w:val="Brdtextmedindrag"/>
      </w:pPr>
      <w:r>
        <w:t xml:space="preserve">Finansinspektionen får på plats kontrollera all information som behövs för grupptillsynen hos </w:t>
      </w:r>
    </w:p>
    <w:p w14:paraId="381B2F22" w14:textId="77777777" w:rsidR="00136126" w:rsidRDefault="00931476" w:rsidP="00136126">
      <w:pPr>
        <w:pStyle w:val="Brdtextmedindrag"/>
      </w:pPr>
      <w:r>
        <w:t xml:space="preserve">1. tjänstepensionsföretag som omfattas av grupptillsynen, </w:t>
      </w:r>
    </w:p>
    <w:p w14:paraId="05EBF71C" w14:textId="77777777" w:rsidR="00136126" w:rsidRDefault="00931476" w:rsidP="00136126">
      <w:pPr>
        <w:pStyle w:val="Brdtextmedindrag"/>
      </w:pPr>
      <w:r>
        <w:t xml:space="preserve">2. företag som är anknutna till tjänstepensionsföretaget, </w:t>
      </w:r>
    </w:p>
    <w:p w14:paraId="487392C9" w14:textId="77777777" w:rsidR="00136126" w:rsidRDefault="00931476" w:rsidP="00136126">
      <w:pPr>
        <w:pStyle w:val="Brdtextmedindrag"/>
      </w:pPr>
      <w:r>
        <w:t xml:space="preserve">3. moderföretag till tjänstepensionsföretaget, och </w:t>
      </w:r>
    </w:p>
    <w:p w14:paraId="14D309E8" w14:textId="77777777" w:rsidR="00136126" w:rsidRPr="00A53264" w:rsidRDefault="00931476" w:rsidP="00136126">
      <w:pPr>
        <w:pStyle w:val="Brdtextmedindrag"/>
      </w:pPr>
      <w:r>
        <w:t>4. företag som är anknutna till moderföretaget till tjänstepensionsföretaget.</w:t>
      </w:r>
    </w:p>
    <w:p w14:paraId="7F2FB76F" w14:textId="77777777" w:rsidR="00136126" w:rsidRDefault="00931476" w:rsidP="00136126">
      <w:pPr>
        <w:pStyle w:val="Rubrik5utannumrering"/>
      </w:pPr>
      <w:r>
        <w:t>Tystnadsplikt</w:t>
      </w:r>
    </w:p>
    <w:p w14:paraId="649D1954" w14:textId="77777777" w:rsidR="00136126" w:rsidRDefault="00931476" w:rsidP="00136126">
      <w:pPr>
        <w:pStyle w:val="Brdtext"/>
      </w:pPr>
      <w:r>
        <w:rPr>
          <w:b/>
        </w:rPr>
        <w:t>30 §</w:t>
      </w:r>
      <w:r w:rsidRPr="00640C08">
        <w:t>    </w:t>
      </w:r>
      <w:r w:rsidRPr="000D4A9C">
        <w:t>En styrelseledamot eller annan befattningshavare hos ett</w:t>
      </w:r>
      <w:r>
        <w:t xml:space="preserve"> </w:t>
      </w:r>
      <w:r w:rsidRPr="000D4A9C">
        <w:t>företag som vid fullgörande av skyldigheter enligt detta</w:t>
      </w:r>
      <w:r>
        <w:t xml:space="preserve"> </w:t>
      </w:r>
      <w:r w:rsidRPr="000D4A9C">
        <w:t>kapitel får kunskap om affärsförhållanden i ett företag eller</w:t>
      </w:r>
      <w:r>
        <w:t xml:space="preserve"> hos en person som enligt 29 §</w:t>
      </w:r>
      <w:r w:rsidRPr="000D4A9C">
        <w:t xml:space="preserve"> ska lämna uppgifter, får inte</w:t>
      </w:r>
      <w:r>
        <w:t xml:space="preserve"> </w:t>
      </w:r>
      <w:r w:rsidRPr="000D4A9C">
        <w:t>obehörigen röja vad han eller hon fått veta och inte heller</w:t>
      </w:r>
      <w:r>
        <w:t xml:space="preserve"> </w:t>
      </w:r>
      <w:r w:rsidRPr="000D4A9C">
        <w:t>utnyttja kunskapen i strid med uppgiftslämnarens intresse.</w:t>
      </w:r>
    </w:p>
    <w:p w14:paraId="79E19D07" w14:textId="77777777" w:rsidR="00136126" w:rsidRDefault="00136126" w:rsidP="00136126">
      <w:pPr>
        <w:pStyle w:val="Brdtextmedindrag"/>
      </w:pPr>
    </w:p>
    <w:p w14:paraId="5F521CDD" w14:textId="77777777" w:rsidR="00136126" w:rsidRPr="003E2734" w:rsidRDefault="00136126" w:rsidP="00136126">
      <w:pPr>
        <w:pStyle w:val="Brdtextmedindrag"/>
      </w:pPr>
    </w:p>
    <w:p w14:paraId="6C2A25EC" w14:textId="77777777" w:rsidR="00136126" w:rsidRDefault="00931476" w:rsidP="00136126">
      <w:pPr>
        <w:pStyle w:val="Rubrik5utannumrering"/>
        <w:spacing w:before="0"/>
      </w:pPr>
      <w:r>
        <w:lastRenderedPageBreak/>
        <w:t>Uppgiftsskyldighet i samband med utredningar om brott</w:t>
      </w:r>
    </w:p>
    <w:p w14:paraId="27FDAE32" w14:textId="77777777" w:rsidR="00136126" w:rsidRDefault="00931476" w:rsidP="00136126">
      <w:pPr>
        <w:pStyle w:val="Brdtext"/>
      </w:pPr>
      <w:r>
        <w:rPr>
          <w:b/>
        </w:rPr>
        <w:t>31 §</w:t>
      </w:r>
      <w:r w:rsidRPr="00640C08">
        <w:t>    </w:t>
      </w:r>
      <w:r w:rsidRPr="000D4A9C">
        <w:t xml:space="preserve">Ett företag som vid fullgörandet av skyldigheter enligt detta kapitel </w:t>
      </w:r>
      <w:r>
        <w:t>får sådan kunskap som avses i 30 §</w:t>
      </w:r>
      <w:r w:rsidRPr="000D4A9C">
        <w:t>, är skyldigt att lämna ut uppgifter om enskildas förhållanden till företaget, om det under en utredning enligt bestämmelserna om förundersökning i brottmål begärs av undersökningsledaren eller om det begärs av åklagare i ett ärende om rättslig hjälp i brottmål, på framställning av en annan stat eller en mellanfolklig domstol, eller i ett ärende om erkännande och verkställighet av en europeisk utredningsorder.</w:t>
      </w:r>
    </w:p>
    <w:p w14:paraId="4A107786" w14:textId="77777777" w:rsidR="00136126" w:rsidRDefault="00931476" w:rsidP="00136126">
      <w:pPr>
        <w:pStyle w:val="Rubrik5utannumrering"/>
      </w:pPr>
      <w:r>
        <w:t>Meddelandeförbud</w:t>
      </w:r>
    </w:p>
    <w:p w14:paraId="74C634D4" w14:textId="77777777" w:rsidR="00136126" w:rsidRDefault="00931476" w:rsidP="00136126">
      <w:pPr>
        <w:pStyle w:val="Brdtext"/>
      </w:pPr>
      <w:r>
        <w:rPr>
          <w:b/>
        </w:rPr>
        <w:t>32 §</w:t>
      </w:r>
      <w:r w:rsidRPr="00640C08">
        <w:t>    </w:t>
      </w:r>
      <w:r w:rsidRPr="000D4A9C">
        <w:t xml:space="preserve">Den undersökningsledare eller åklagare som begär </w:t>
      </w:r>
      <w:r>
        <w:t>uppgifter enligt 31 §</w:t>
      </w:r>
      <w:r w:rsidRPr="000D4A9C">
        <w:t xml:space="preserve"> får besluta att företaget samt dess styrelseledamöter och anställda inte får röja för kunden eller för någon utomstående att uppgifter har lämnats enligt </w:t>
      </w:r>
      <w:r>
        <w:t>31 §</w:t>
      </w:r>
      <w:r w:rsidRPr="000D4A9C">
        <w:t xml:space="preserve"> eller att det pågår en förundersökning, ett ärende om rättslig hjälp i brottmål eller ett ärende om erkännande och verkställighet av en europeisk utredningsorder.</w:t>
      </w:r>
    </w:p>
    <w:p w14:paraId="72E5B175" w14:textId="77777777" w:rsidR="00136126" w:rsidRDefault="00931476" w:rsidP="00136126">
      <w:pPr>
        <w:pStyle w:val="Brdtextmedindrag"/>
      </w:pPr>
      <w:r w:rsidRPr="000D4A9C">
        <w:t xml:space="preserve">Ett sådant förbud får meddelas om det krävs för att en utredning om brott inte ska äventyras eller för att uppfylla en internationell överenskommelse som är bindande för Sverige. </w:t>
      </w:r>
    </w:p>
    <w:p w14:paraId="70D5CCDD" w14:textId="77777777" w:rsidR="00136126" w:rsidRDefault="00931476" w:rsidP="00136126">
      <w:pPr>
        <w:pStyle w:val="Brdtextmedindrag"/>
      </w:pPr>
      <w:r w:rsidRPr="000D4A9C">
        <w:t xml:space="preserve">Förbudet ska vara tidsbegränsat, med möjlighet till förlängning, och får inte avse längre tid än vad som är motiverat med hänsyn till syftet med förbudet. I ett ärende om rättslig hjälp i brottmål eller om erkännande och verkställighet av en europeisk utredningsorder får dock förbudet tidsbegränsas bara om den stat eller mellanfolkliga domstol som ansökt om rättslig hjälp eller den utländska myndighet som har utfärdat utredningsordern samtycker till detta. </w:t>
      </w:r>
    </w:p>
    <w:p w14:paraId="552121C3" w14:textId="77777777" w:rsidR="00136126" w:rsidRPr="000D4A9C" w:rsidRDefault="00931476" w:rsidP="00136126">
      <w:pPr>
        <w:pStyle w:val="Brdtextmedindrag"/>
      </w:pPr>
      <w:r w:rsidRPr="000D4A9C">
        <w:t>Om ett förbud inte längre är motiverat med hänsyn till syftet med förbudet, ska undersökningsledaren eller åklagaren besluta att förbudet ska upphöra.</w:t>
      </w:r>
    </w:p>
    <w:p w14:paraId="731909D5" w14:textId="77777777" w:rsidR="00136126" w:rsidRDefault="00931476" w:rsidP="00136126">
      <w:pPr>
        <w:pStyle w:val="Rubrik5utannumrering"/>
      </w:pPr>
      <w:r>
        <w:t>Ansvar</w:t>
      </w:r>
    </w:p>
    <w:p w14:paraId="229B21F9" w14:textId="77777777" w:rsidR="00136126" w:rsidRPr="000D4A9C" w:rsidRDefault="00931476" w:rsidP="00136126">
      <w:pPr>
        <w:pStyle w:val="Brdtext"/>
      </w:pPr>
      <w:r>
        <w:rPr>
          <w:b/>
        </w:rPr>
        <w:t>33 §</w:t>
      </w:r>
      <w:r w:rsidRPr="00640C08">
        <w:t>    </w:t>
      </w:r>
      <w:r w:rsidRPr="000D4A9C">
        <w:t>Den som uppsåtligen eller av grov oaktsamhet bryter mot</w:t>
      </w:r>
      <w:r>
        <w:t xml:space="preserve"> ett meddelandeförbud enligt 32 §</w:t>
      </w:r>
      <w:r w:rsidRPr="000D4A9C">
        <w:t xml:space="preserve"> döms till böter</w:t>
      </w:r>
      <w:r w:rsidRPr="000D4A9C">
        <w:rPr>
          <w:rFonts w:asciiTheme="minorHAnsi" w:hAnsiTheme="minorHAnsi"/>
          <w:sz w:val="22"/>
        </w:rPr>
        <w:t>.</w:t>
      </w:r>
    </w:p>
    <w:p w14:paraId="34730F05" w14:textId="77777777" w:rsidR="00136126" w:rsidRDefault="00931476" w:rsidP="00136126">
      <w:pPr>
        <w:pStyle w:val="Rubrik4utannumrering"/>
      </w:pPr>
      <w:r>
        <w:t>Offentliggöranden</w:t>
      </w:r>
    </w:p>
    <w:p w14:paraId="3D140A2F" w14:textId="77777777" w:rsidR="00136126" w:rsidRDefault="00931476" w:rsidP="00136126">
      <w:pPr>
        <w:pStyle w:val="Rubrik5utannumrering"/>
        <w:spacing w:before="0"/>
      </w:pPr>
      <w:r>
        <w:t>Offentliggörande av en solvens och verksamhetsrapport på gruppnivå</w:t>
      </w:r>
    </w:p>
    <w:p w14:paraId="44D77EF9" w14:textId="77777777" w:rsidR="00136126" w:rsidRDefault="00931476" w:rsidP="00136126">
      <w:pPr>
        <w:pStyle w:val="Brdtext"/>
      </w:pPr>
      <w:r>
        <w:rPr>
          <w:b/>
        </w:rPr>
        <w:t>34 §</w:t>
      </w:r>
      <w:r w:rsidRPr="00640C08">
        <w:t>    </w:t>
      </w:r>
      <w:r>
        <w:t xml:space="preserve">Ett sådant tjänstepensionsföretag som avses i 3 § första stycket ska offentliggöra en solvens- och verksamhetsrapport på gruppnivå. Rapporten ska offentliggöras minst en gång per år. </w:t>
      </w:r>
    </w:p>
    <w:p w14:paraId="1A2EDE64" w14:textId="77777777" w:rsidR="00136126" w:rsidRDefault="00931476" w:rsidP="00136126">
      <w:pPr>
        <w:pStyle w:val="Brdtextmedindrag"/>
      </w:pPr>
      <w:r>
        <w:t>Bestämmelserna i 13 kap. om offentliggörande ska gälla i tillämpliga delar.</w:t>
      </w:r>
    </w:p>
    <w:p w14:paraId="13166431" w14:textId="77777777" w:rsidR="00136126" w:rsidRPr="007918AD" w:rsidRDefault="00931476" w:rsidP="00136126">
      <w:pPr>
        <w:pStyle w:val="Brdtextmedindrag"/>
      </w:pPr>
      <w:r w:rsidRPr="007918AD">
        <w:t>Ett sådant tjänst</w:t>
      </w:r>
      <w:r>
        <w:t>e</w:t>
      </w:r>
      <w:r w:rsidRPr="007918AD">
        <w:t>pensionsföretag</w:t>
      </w:r>
      <w:r>
        <w:t xml:space="preserve"> som avses i första </w:t>
      </w:r>
      <w:r w:rsidRPr="00A67E46">
        <w:t>stycket får, efter tillstånd från Finansinspektionen, offentliggöra en</w:t>
      </w:r>
      <w:r>
        <w:t xml:space="preserve"> </w:t>
      </w:r>
      <w:r w:rsidRPr="00A67E46">
        <w:t>gemensam solvens- och verksamhetsrapport såväl på gruppnivå</w:t>
      </w:r>
      <w:r>
        <w:t xml:space="preserve"> </w:t>
      </w:r>
      <w:r w:rsidRPr="00A67E46">
        <w:t>som för de enskilda företagen i gruppen.</w:t>
      </w:r>
    </w:p>
    <w:p w14:paraId="5D0E78AD" w14:textId="77777777" w:rsidR="00136126" w:rsidRDefault="00931476" w:rsidP="00136126">
      <w:pPr>
        <w:pStyle w:val="Rubrik5utannumrering"/>
      </w:pPr>
      <w:r>
        <w:lastRenderedPageBreak/>
        <w:t>Innehållet i den gemensamma solvens- och verksamhetsrapporten</w:t>
      </w:r>
    </w:p>
    <w:p w14:paraId="0F386CA0" w14:textId="77777777" w:rsidR="00136126" w:rsidRDefault="00931476" w:rsidP="00136126">
      <w:pPr>
        <w:pStyle w:val="Brdtext"/>
      </w:pPr>
      <w:r>
        <w:rPr>
          <w:b/>
        </w:rPr>
        <w:t>35 §</w:t>
      </w:r>
      <w:r w:rsidRPr="00640C08">
        <w:t>    </w:t>
      </w:r>
      <w:r w:rsidRPr="00A67E46">
        <w:t xml:space="preserve">Den gemensamma rapporten enligt </w:t>
      </w:r>
      <w:r>
        <w:t>34 §</w:t>
      </w:r>
      <w:r w:rsidRPr="00A67E46">
        <w:t xml:space="preserve"> </w:t>
      </w:r>
      <w:r>
        <w:t xml:space="preserve">tredje stycket </w:t>
      </w:r>
      <w:r w:rsidRPr="00A67E46">
        <w:t>ska innehålla</w:t>
      </w:r>
      <w:r>
        <w:t xml:space="preserve"> </w:t>
      </w:r>
      <w:r w:rsidRPr="00A67E46">
        <w:t>uppgifter om</w:t>
      </w:r>
    </w:p>
    <w:p w14:paraId="02ABFF8F" w14:textId="77777777" w:rsidR="00136126" w:rsidRDefault="00931476" w:rsidP="00136126">
      <w:pPr>
        <w:pStyle w:val="Brdtextmedindrag"/>
      </w:pPr>
      <w:r w:rsidRPr="00A67E46">
        <w:t>1.</w:t>
      </w:r>
      <w:r>
        <w:t> </w:t>
      </w:r>
      <w:r w:rsidRPr="00A67E46">
        <w:t>gruppens samlade verksamhet</w:t>
      </w:r>
      <w:r>
        <w:t xml:space="preserve"> och solvens enligt 34 §</w:t>
      </w:r>
      <w:r w:rsidRPr="00A67E46">
        <w:t>, och</w:t>
      </w:r>
    </w:p>
    <w:p w14:paraId="1B77C4BA" w14:textId="77777777" w:rsidR="00136126" w:rsidRDefault="00931476" w:rsidP="00136126">
      <w:pPr>
        <w:pStyle w:val="Brdtextmedindrag"/>
      </w:pPr>
      <w:r w:rsidRPr="00A67E46">
        <w:t>2.</w:t>
      </w:r>
      <w:r>
        <w:t> </w:t>
      </w:r>
      <w:r w:rsidRPr="00A67E46">
        <w:t>varje enskilt dotterföretag inom gruppen som är ett</w:t>
      </w:r>
      <w:r>
        <w:t xml:space="preserve"> tjänstepensions</w:t>
      </w:r>
      <w:r>
        <w:softHyphen/>
        <w:t xml:space="preserve">företag, ett utländskt tjänstepensionsinstitut, ett </w:t>
      </w:r>
      <w:r w:rsidRPr="00A67E46">
        <w:t>försäkringsföretag eller en EES-försäkringsgivare och</w:t>
      </w:r>
      <w:r>
        <w:t xml:space="preserve"> </w:t>
      </w:r>
      <w:r w:rsidRPr="00A67E46">
        <w:t xml:space="preserve">uppgifter om dess verksamhet och solvens enligt </w:t>
      </w:r>
      <w:r>
        <w:t>13 kap. 2–8 §</w:t>
      </w:r>
      <w:r w:rsidRPr="00A67E46">
        <w:t>.</w:t>
      </w:r>
    </w:p>
    <w:p w14:paraId="5CC2DAC1" w14:textId="77777777" w:rsidR="00136126" w:rsidRDefault="00931476" w:rsidP="00136126">
      <w:pPr>
        <w:pStyle w:val="Brdtextmedindrag"/>
      </w:pPr>
      <w:r w:rsidRPr="00A67E46">
        <w:t>Saknas sådana uppgifter som avses i första stycket</w:t>
      </w:r>
      <w:r>
        <w:t> </w:t>
      </w:r>
      <w:r w:rsidRPr="00A67E46">
        <w:t>2 i</w:t>
      </w:r>
      <w:r>
        <w:t xml:space="preserve"> </w:t>
      </w:r>
      <w:r w:rsidRPr="00A67E46">
        <w:t>rapporten, får Finansinspektionen förelägga dotterföretaget</w:t>
      </w:r>
      <w:r>
        <w:t xml:space="preserve"> </w:t>
      </w:r>
      <w:r w:rsidRPr="00A67E46">
        <w:t>att offentliggöra dessa uppgifter, om</w:t>
      </w:r>
    </w:p>
    <w:p w14:paraId="3A4EFE06" w14:textId="77777777" w:rsidR="00136126" w:rsidRDefault="00931476" w:rsidP="00136126">
      <w:pPr>
        <w:pStyle w:val="Brdtextmedindrag"/>
      </w:pPr>
      <w:r w:rsidRPr="00A67E46">
        <w:t>1.</w:t>
      </w:r>
      <w:r>
        <w:t> </w:t>
      </w:r>
      <w:r w:rsidRPr="00A67E46">
        <w:t xml:space="preserve">dotterföretaget är ett </w:t>
      </w:r>
      <w:r>
        <w:t xml:space="preserve">tjänstepensionsföretag eller ett </w:t>
      </w:r>
      <w:r w:rsidRPr="00A67E46">
        <w:t>försäkrings</w:t>
      </w:r>
      <w:r>
        <w:softHyphen/>
      </w:r>
      <w:r w:rsidRPr="00A67E46">
        <w:t>företag,</w:t>
      </w:r>
    </w:p>
    <w:p w14:paraId="0373F2D7" w14:textId="77777777" w:rsidR="00136126" w:rsidRDefault="00931476" w:rsidP="00136126">
      <w:pPr>
        <w:pStyle w:val="Brdtextmedindrag"/>
      </w:pPr>
      <w:r w:rsidRPr="00A67E46">
        <w:t>2.</w:t>
      </w:r>
      <w:r>
        <w:t> </w:t>
      </w:r>
      <w:r w:rsidRPr="00A67E46">
        <w:t>Finansinspektionen kräver att jämförbara</w:t>
      </w:r>
      <w:r>
        <w:t xml:space="preserve"> tjänstepensionsföretag eller </w:t>
      </w:r>
      <w:r w:rsidRPr="00A67E46">
        <w:t>försäkringsföretag ska offentliggöra dessa uppgifter, och</w:t>
      </w:r>
    </w:p>
    <w:p w14:paraId="1237E099" w14:textId="77777777" w:rsidR="00136126" w:rsidRDefault="00931476" w:rsidP="00136126">
      <w:pPr>
        <w:pStyle w:val="Brdtextmedindrag"/>
      </w:pPr>
      <w:r w:rsidRPr="00A67E46">
        <w:t>3.</w:t>
      </w:r>
      <w:r>
        <w:t> </w:t>
      </w:r>
      <w:r w:rsidRPr="00A67E46">
        <w:t>de utelämnade uppgifterna är av väsentlig betydelse.</w:t>
      </w:r>
    </w:p>
    <w:p w14:paraId="04B013CB" w14:textId="77777777" w:rsidR="00136126" w:rsidRPr="007918AD" w:rsidRDefault="00931476" w:rsidP="00136126">
      <w:pPr>
        <w:pStyle w:val="Brdtextmedindrag"/>
      </w:pPr>
      <w:r w:rsidRPr="00A67E46">
        <w:t xml:space="preserve">Bestämmelserna i </w:t>
      </w:r>
      <w:r>
        <w:t>13 kap.</w:t>
      </w:r>
      <w:r w:rsidRPr="00A67E46">
        <w:t xml:space="preserve"> </w:t>
      </w:r>
      <w:r>
        <w:t xml:space="preserve">2–8 §§ </w:t>
      </w:r>
      <w:r w:rsidRPr="00A67E46">
        <w:t>om offentliggörande ska gälla</w:t>
      </w:r>
      <w:r>
        <w:t xml:space="preserve"> </w:t>
      </w:r>
      <w:r w:rsidRPr="00A67E46">
        <w:t>i tillämpliga delar.</w:t>
      </w:r>
    </w:p>
    <w:p w14:paraId="71F40DC9" w14:textId="77777777" w:rsidR="00136126" w:rsidRDefault="00931476" w:rsidP="00136126">
      <w:pPr>
        <w:pStyle w:val="Rubrik5utannumrering"/>
      </w:pPr>
      <w:r>
        <w:t>Offentliggörande av strukturen på en grupp</w:t>
      </w:r>
    </w:p>
    <w:p w14:paraId="3AC1DD51" w14:textId="77777777" w:rsidR="00136126" w:rsidRDefault="00931476" w:rsidP="00136126">
      <w:pPr>
        <w:pStyle w:val="Brdtext"/>
      </w:pPr>
      <w:r>
        <w:rPr>
          <w:b/>
        </w:rPr>
        <w:t>36 §</w:t>
      </w:r>
      <w:r w:rsidRPr="00640C08">
        <w:t>    </w:t>
      </w:r>
      <w:r>
        <w:t>Tjänstepensionsföretag som avses i 3 § första stycket</w:t>
      </w:r>
      <w:r w:rsidRPr="00A67E46">
        <w:t xml:space="preserve"> ska årligen på gruppnivå</w:t>
      </w:r>
      <w:r>
        <w:t xml:space="preserve"> </w:t>
      </w:r>
      <w:r w:rsidRPr="00A67E46">
        <w:t>offentliggöra</w:t>
      </w:r>
    </w:p>
    <w:p w14:paraId="3A544BA9" w14:textId="77777777" w:rsidR="00136126" w:rsidRDefault="00931476" w:rsidP="00136126">
      <w:pPr>
        <w:pStyle w:val="Brdtextmedindrag"/>
      </w:pPr>
      <w:r w:rsidRPr="00A67E46">
        <w:t>1.</w:t>
      </w:r>
      <w:r>
        <w:t> </w:t>
      </w:r>
      <w:r w:rsidRPr="00A67E46">
        <w:t>den juridiska strukturen på den grupp som företaget ingår</w:t>
      </w:r>
      <w:r>
        <w:t xml:space="preserve"> </w:t>
      </w:r>
      <w:r w:rsidRPr="00A67E46">
        <w:t>i,</w:t>
      </w:r>
    </w:p>
    <w:p w14:paraId="4EE76710" w14:textId="77777777" w:rsidR="00136126" w:rsidRDefault="00931476" w:rsidP="00136126">
      <w:pPr>
        <w:pStyle w:val="Brdtextmedindrag"/>
      </w:pPr>
      <w:r w:rsidRPr="00A67E46">
        <w:t>2.</w:t>
      </w:r>
      <w:r>
        <w:t> </w:t>
      </w:r>
      <w:r w:rsidRPr="00A67E46">
        <w:t>en beskrivning av alla dotterföretag, betydande filialer</w:t>
      </w:r>
      <w:r>
        <w:t xml:space="preserve"> </w:t>
      </w:r>
      <w:r w:rsidRPr="00A67E46">
        <w:t>och väsentliga anknutna företag i gruppen, och</w:t>
      </w:r>
    </w:p>
    <w:p w14:paraId="1E69B465" w14:textId="77777777" w:rsidR="00136126" w:rsidRPr="007918AD" w:rsidRDefault="00931476" w:rsidP="00136126">
      <w:pPr>
        <w:pStyle w:val="Brdtextmedindrag"/>
      </w:pPr>
      <w:r w:rsidRPr="00A67E46">
        <w:t>3.</w:t>
      </w:r>
      <w:r>
        <w:t> </w:t>
      </w:r>
      <w:r w:rsidRPr="00A67E46">
        <w:t>gruppens organisations- och beslutsstruktur.</w:t>
      </w:r>
    </w:p>
    <w:p w14:paraId="583A4987" w14:textId="77777777" w:rsidR="00136126" w:rsidRDefault="00931476" w:rsidP="00136126">
      <w:pPr>
        <w:pStyle w:val="Rubrik4utannumrering"/>
      </w:pPr>
      <w:r>
        <w:t>Särskilda bestämmelser om vissa moderföretag</w:t>
      </w:r>
    </w:p>
    <w:p w14:paraId="4F239AC8" w14:textId="77777777" w:rsidR="00136126" w:rsidRDefault="00931476" w:rsidP="00136126">
      <w:pPr>
        <w:pStyle w:val="Rubrik5utannumrering"/>
        <w:spacing w:before="0"/>
      </w:pPr>
      <w:r>
        <w:t>Ledningen i vissa moderföretag</w:t>
      </w:r>
    </w:p>
    <w:p w14:paraId="23F5C339" w14:textId="77777777" w:rsidR="00136126" w:rsidRDefault="00931476" w:rsidP="00136126">
      <w:pPr>
        <w:pStyle w:val="Brdtext"/>
      </w:pPr>
      <w:r>
        <w:rPr>
          <w:b/>
        </w:rPr>
        <w:t>37 §</w:t>
      </w:r>
      <w:r w:rsidRPr="00640C08">
        <w:t>    </w:t>
      </w:r>
      <w:bookmarkStart w:id="8067" w:name="_Hlk513718017"/>
      <w:r w:rsidRPr="00A67E46">
        <w:t xml:space="preserve">Ett </w:t>
      </w:r>
      <w:r>
        <w:t>sådant moderföretag som avses i 3 § första stycket 3 b och c</w:t>
      </w:r>
      <w:r w:rsidRPr="00A67E46">
        <w:t xml:space="preserve"> ska säkerställa att de som avses</w:t>
      </w:r>
      <w:r>
        <w:t xml:space="preserve"> </w:t>
      </w:r>
      <w:r w:rsidRPr="00A67E46">
        <w:t>ingå i styrelsen för företaget eller vara verkställande</w:t>
      </w:r>
      <w:r>
        <w:t xml:space="preserve"> </w:t>
      </w:r>
      <w:r w:rsidRPr="00A67E46">
        <w:t>direktör i det, eller vara ersättare för någon av dem</w:t>
      </w:r>
      <w:r>
        <w:t xml:space="preserve">, </w:t>
      </w:r>
      <w:r w:rsidRPr="00A67E46">
        <w:t>uppfyller de krav som anges i 2</w:t>
      </w:r>
      <w:r>
        <w:t> kap.</w:t>
      </w:r>
      <w:r w:rsidRPr="00A67E46">
        <w:t xml:space="preserve"> 4</w:t>
      </w:r>
      <w:r>
        <w:t> § </w:t>
      </w:r>
      <w:r w:rsidRPr="00A67E46">
        <w:t>4.</w:t>
      </w:r>
    </w:p>
    <w:p w14:paraId="264F3002" w14:textId="77777777" w:rsidR="00136126" w:rsidRDefault="00931476" w:rsidP="00136126">
      <w:pPr>
        <w:pStyle w:val="Brdtextmedindrag"/>
      </w:pPr>
      <w:r>
        <w:t xml:space="preserve">Moderföretaget </w:t>
      </w:r>
      <w:r w:rsidRPr="00A67E46">
        <w:t>ska snarast möjligt till Finansinspektionen</w:t>
      </w:r>
      <w:r>
        <w:t xml:space="preserve"> </w:t>
      </w:r>
      <w:r w:rsidRPr="00A67E46">
        <w:t>anmäla ändringar av vilka som ingår i dess ledning enligt</w:t>
      </w:r>
      <w:r>
        <w:t xml:space="preserve"> </w:t>
      </w:r>
      <w:r w:rsidRPr="00A67E46">
        <w:t>första stycket.</w:t>
      </w:r>
    </w:p>
    <w:p w14:paraId="46F18F73" w14:textId="77777777" w:rsidR="00136126" w:rsidRPr="007918AD" w:rsidRDefault="00931476" w:rsidP="00136126">
      <w:pPr>
        <w:pStyle w:val="Brdtextmedindrag"/>
      </w:pPr>
      <w:r>
        <w:t xml:space="preserve">Moderföretaget </w:t>
      </w:r>
      <w:r w:rsidRPr="00A67E46">
        <w:t>ska underrätta inspektionen om någon av de</w:t>
      </w:r>
      <w:r>
        <w:t xml:space="preserve"> </w:t>
      </w:r>
      <w:r w:rsidRPr="00A67E46">
        <w:t>personer som avses i första stycket har ersatts på grund av</w:t>
      </w:r>
      <w:r>
        <w:t xml:space="preserve"> </w:t>
      </w:r>
      <w:r w:rsidRPr="00A67E46">
        <w:t>att han eller hon inte längre uppfyller lämplighetskraven.</w:t>
      </w:r>
      <w:bookmarkEnd w:id="8067"/>
    </w:p>
    <w:p w14:paraId="3C18F6A2" w14:textId="77777777" w:rsidR="00136126" w:rsidRDefault="00931476" w:rsidP="00136126">
      <w:pPr>
        <w:pStyle w:val="Rubrik5utannumrering"/>
      </w:pPr>
      <w:r>
        <w:t>Ingripande mot vissa moderföretag</w:t>
      </w:r>
    </w:p>
    <w:p w14:paraId="24BA861C" w14:textId="77777777" w:rsidR="00136126" w:rsidRDefault="00931476" w:rsidP="00136126">
      <w:pPr>
        <w:pStyle w:val="Brdtextmedindrag"/>
        <w:ind w:firstLine="0"/>
      </w:pPr>
      <w:r>
        <w:rPr>
          <w:b/>
        </w:rPr>
        <w:t>38 §</w:t>
      </w:r>
      <w:r w:rsidRPr="00640C08">
        <w:t>    </w:t>
      </w:r>
      <w:r w:rsidRPr="00A67E46">
        <w:t xml:space="preserve">Om någon i ledningen i ett </w:t>
      </w:r>
      <w:r>
        <w:t>sådant moderföretag som avses i 3 § första stycket 3</w:t>
      </w:r>
      <w:r w:rsidRPr="00A67E46">
        <w:t xml:space="preserve"> </w:t>
      </w:r>
      <w:r>
        <w:t xml:space="preserve">b och c </w:t>
      </w:r>
      <w:r w:rsidRPr="00A67E46">
        <w:t>inte uppfyller</w:t>
      </w:r>
      <w:r>
        <w:t xml:space="preserve"> </w:t>
      </w:r>
      <w:r w:rsidRPr="00A67E46">
        <w:t>de krav som anges i 2</w:t>
      </w:r>
      <w:r>
        <w:t> kap.</w:t>
      </w:r>
      <w:r w:rsidRPr="00A67E46">
        <w:t xml:space="preserve"> 4</w:t>
      </w:r>
      <w:r>
        <w:t> § första stycket</w:t>
      </w:r>
      <w:r w:rsidRPr="00A67E46">
        <w:t xml:space="preserve"> 4, får Finansinspektionen</w:t>
      </w:r>
      <w:r>
        <w:t xml:space="preserve"> </w:t>
      </w:r>
      <w:r w:rsidRPr="00A67E46">
        <w:t>förelägga företaget att rätta till förhållandet.</w:t>
      </w:r>
    </w:p>
    <w:p w14:paraId="22B7B12C" w14:textId="77777777" w:rsidR="00136126" w:rsidRDefault="00931476" w:rsidP="00136126">
      <w:pPr>
        <w:pStyle w:val="Brdtextmedindrag"/>
      </w:pPr>
      <w:r>
        <w:t>F</w:t>
      </w:r>
      <w:r w:rsidRPr="00A67E46">
        <w:t>inansinspektionen får förelägga ett</w:t>
      </w:r>
      <w:r>
        <w:t xml:space="preserve"> sådant moderföretag som avses i 3 § första stycket 3 b och c</w:t>
      </w:r>
      <w:r w:rsidRPr="00A67E46">
        <w:t xml:space="preserve"> att vidta åtgärder för att göra rättelse, om</w:t>
      </w:r>
      <w:r>
        <w:t xml:space="preserve"> </w:t>
      </w:r>
      <w:r w:rsidRPr="00A67E46">
        <w:t xml:space="preserve">företaget inte uppfyller de krav som ställs på </w:t>
      </w:r>
      <w:r>
        <w:t>det enligt</w:t>
      </w:r>
      <w:r w:rsidRPr="00A67E46">
        <w:t xml:space="preserve"> detta kapitel eller föreskrifter som meddelats</w:t>
      </w:r>
      <w:r>
        <w:t xml:space="preserve"> </w:t>
      </w:r>
      <w:r w:rsidRPr="00A67E46">
        <w:t>med stöd av detta kapitel.</w:t>
      </w:r>
    </w:p>
    <w:p w14:paraId="7C14A605" w14:textId="77777777" w:rsidR="00136126" w:rsidRPr="007918AD" w:rsidRDefault="00136126" w:rsidP="00136126">
      <w:pPr>
        <w:pStyle w:val="Brdtextmedindrag"/>
      </w:pPr>
    </w:p>
    <w:p w14:paraId="3F320122" w14:textId="77777777" w:rsidR="00136126" w:rsidRDefault="00931476" w:rsidP="00136126">
      <w:pPr>
        <w:pStyle w:val="Rubrik4utannumrering"/>
        <w:spacing w:before="0"/>
      </w:pPr>
      <w:r>
        <w:lastRenderedPageBreak/>
        <w:t>Bemyndigande</w:t>
      </w:r>
    </w:p>
    <w:p w14:paraId="7C623DCE" w14:textId="77777777" w:rsidR="00136126" w:rsidRDefault="00931476" w:rsidP="00136126">
      <w:pPr>
        <w:pStyle w:val="Brdtext"/>
      </w:pPr>
      <w:r>
        <w:rPr>
          <w:b/>
        </w:rPr>
        <w:t>39 §</w:t>
      </w:r>
      <w:r w:rsidRPr="00640C08">
        <w:t>    </w:t>
      </w:r>
      <w:r>
        <w:t>Regeringen eller den myndighet som regeringen föreskriver får meddela föreskrifter om</w:t>
      </w:r>
    </w:p>
    <w:p w14:paraId="5FE9FA7A" w14:textId="77777777" w:rsidR="00136126" w:rsidRDefault="00931476" w:rsidP="00136126">
      <w:pPr>
        <w:pStyle w:val="Brdtextmedindrag"/>
      </w:pPr>
      <w:r>
        <w:t>1. hur den gruppbaserade kapitalbasen och det gruppbaserade kapitalkravet ska beräknas enligt 11–19 §§,</w:t>
      </w:r>
    </w:p>
    <w:p w14:paraId="2E3AF0DD" w14:textId="77777777" w:rsidR="00136126" w:rsidRDefault="00931476" w:rsidP="00136126">
      <w:pPr>
        <w:pStyle w:val="Brdtextmedindrag"/>
      </w:pPr>
      <w:r>
        <w:t>2. innehållet i samt omfattningen och fullgörandet av rapporteringen enligt 15 § andra stycket,</w:t>
      </w:r>
    </w:p>
    <w:p w14:paraId="26372042" w14:textId="77777777" w:rsidR="00136126" w:rsidRDefault="00931476" w:rsidP="00136126">
      <w:pPr>
        <w:pStyle w:val="Brdtextmedindrag"/>
      </w:pPr>
      <w:r>
        <w:t xml:space="preserve">3. innehållet i en </w:t>
      </w:r>
      <w:r w:rsidRPr="009C0CDE">
        <w:t>åtgärdsplan</w:t>
      </w:r>
      <w:r>
        <w:t xml:space="preserve"> enligt 18 § andra stycket,</w:t>
      </w:r>
    </w:p>
    <w:p w14:paraId="2BDD52E1" w14:textId="77777777" w:rsidR="00136126" w:rsidRPr="00FB17A2" w:rsidRDefault="00931476" w:rsidP="00136126">
      <w:pPr>
        <w:pStyle w:val="Brdtextmedindrag"/>
      </w:pPr>
      <w:r>
        <w:t>4. vilka upplysningar som ett företag ska lämna till Finansinspektionen enligt 20 och 28 §§ samt om hur och när upplysningarna ska lämnas,</w:t>
      </w:r>
    </w:p>
    <w:p w14:paraId="64C13F7A" w14:textId="77777777" w:rsidR="00136126" w:rsidRDefault="00931476" w:rsidP="00136126">
      <w:pPr>
        <w:pStyle w:val="Brdtextmedindrag"/>
      </w:pPr>
      <w:r>
        <w:t>5. företagsstyrningssystem inom en grupp enligt 25 §, och</w:t>
      </w:r>
    </w:p>
    <w:p w14:paraId="64AD1EEF" w14:textId="77777777" w:rsidR="00136126" w:rsidRPr="00FB17A2" w:rsidRDefault="00931476" w:rsidP="00136126">
      <w:pPr>
        <w:pStyle w:val="Brdtextmedindrag"/>
      </w:pPr>
      <w:r>
        <w:t>6. innehållet i en egen risk- och solvensbedömning inom en grupp enligt 26 §.</w:t>
      </w:r>
    </w:p>
    <w:p w14:paraId="60889B14" w14:textId="77777777" w:rsidR="00136126" w:rsidRPr="00050134" w:rsidRDefault="00931476" w:rsidP="00136126">
      <w:pPr>
        <w:pStyle w:val="Rubrik3utannumrering"/>
      </w:pPr>
      <w:r>
        <w:t>17 kap.</w:t>
      </w:r>
      <w:r w:rsidRPr="00B77250">
        <w:t xml:space="preserve"> Överklagande m.m.</w:t>
      </w:r>
    </w:p>
    <w:p w14:paraId="73B22973" w14:textId="77777777" w:rsidR="00136126" w:rsidRDefault="00931476" w:rsidP="00136126">
      <w:pPr>
        <w:pStyle w:val="Rubrik4utannumrering"/>
        <w:spacing w:before="0"/>
      </w:pPr>
      <w:r>
        <w:t>Överklagande av Finansinspektionens beslut</w:t>
      </w:r>
    </w:p>
    <w:p w14:paraId="14ED2328" w14:textId="77777777" w:rsidR="00136126" w:rsidRDefault="00931476" w:rsidP="00136126">
      <w:pPr>
        <w:pStyle w:val="Brdtext"/>
      </w:pPr>
      <w:r w:rsidRPr="00410381">
        <w:rPr>
          <w:b/>
        </w:rPr>
        <w:t>1</w:t>
      </w:r>
      <w:r>
        <w:rPr>
          <w:b/>
        </w:rPr>
        <w:t> §</w:t>
      </w:r>
      <w:r>
        <w:t>    Finansinspektionens beslut i ärenden enligt 17 kap. 13 § första stycket och 18 kap. 25 § andra stycket försäkringsrörelselagen (2010:2043) samt beslut om sanktionsföreläggande får inte överklagas.</w:t>
      </w:r>
    </w:p>
    <w:p w14:paraId="686A6B1A" w14:textId="77777777" w:rsidR="00136126" w:rsidRDefault="00136126" w:rsidP="00136126">
      <w:pPr>
        <w:pStyle w:val="Brdtext"/>
      </w:pPr>
    </w:p>
    <w:p w14:paraId="559BBFC7" w14:textId="77777777" w:rsidR="00136126" w:rsidRDefault="00931476" w:rsidP="00136126">
      <w:pPr>
        <w:pStyle w:val="Brdtext"/>
      </w:pPr>
      <w:r w:rsidRPr="00410381">
        <w:rPr>
          <w:b/>
        </w:rPr>
        <w:t>2</w:t>
      </w:r>
      <w:r>
        <w:rPr>
          <w:b/>
        </w:rPr>
        <w:t> §</w:t>
      </w:r>
      <w:r>
        <w:t xml:space="preserve">    Finansinspektionens beslut som avses i </w:t>
      </w:r>
      <w:r w:rsidRPr="00EA2589">
        <w:t>11</w:t>
      </w:r>
      <w:r>
        <w:t> kap.</w:t>
      </w:r>
      <w:r w:rsidRPr="00EA2589">
        <w:t xml:space="preserve"> 1</w:t>
      </w:r>
      <w:r>
        <w:t> §</w:t>
      </w:r>
      <w:r w:rsidRPr="00EA2589">
        <w:t xml:space="preserve"> andra stycket</w:t>
      </w:r>
      <w:r>
        <w:t> </w:t>
      </w:r>
      <w:r w:rsidRPr="00EA2589">
        <w:t>1</w:t>
      </w:r>
      <w:r>
        <w:t xml:space="preserve"> försäkringsrörelselagen (2010:2043) får överklagas till regeringen.</w:t>
      </w:r>
    </w:p>
    <w:p w14:paraId="53190E62" w14:textId="77777777" w:rsidR="00136126" w:rsidRDefault="00136126" w:rsidP="00136126">
      <w:pPr>
        <w:pStyle w:val="Brdtext"/>
      </w:pPr>
    </w:p>
    <w:p w14:paraId="03499E52" w14:textId="77777777" w:rsidR="00136126" w:rsidRDefault="00931476" w:rsidP="00136126">
      <w:pPr>
        <w:pStyle w:val="Brdtext"/>
      </w:pPr>
      <w:r w:rsidRPr="00410381">
        <w:rPr>
          <w:b/>
        </w:rPr>
        <w:t>3</w:t>
      </w:r>
      <w:r>
        <w:rPr>
          <w:b/>
        </w:rPr>
        <w:t> §</w:t>
      </w:r>
      <w:r>
        <w:t>    Andra beslut av Finansinspektionen i enskilda fall enligt försäkringsrörelselagen (2010:2043) och denna lag får överklagas till allmän förvaltningsdomstol.</w:t>
      </w:r>
    </w:p>
    <w:p w14:paraId="3A4B65AA" w14:textId="77777777" w:rsidR="00136126" w:rsidRDefault="00931476" w:rsidP="00136126">
      <w:pPr>
        <w:pStyle w:val="Brdtextmedindrag"/>
      </w:pPr>
      <w:r>
        <w:t>Prövningstillstånd krävs vid överklagande till kammarrätten.</w:t>
      </w:r>
    </w:p>
    <w:p w14:paraId="7987F53C" w14:textId="77777777" w:rsidR="00136126" w:rsidRDefault="00931476" w:rsidP="00136126">
      <w:pPr>
        <w:pStyle w:val="Rubrik4utannumrering"/>
      </w:pPr>
      <w:r>
        <w:t>Förordnande om att ett beslut ska gälla omedelbart</w:t>
      </w:r>
    </w:p>
    <w:p w14:paraId="6FD804C4" w14:textId="77777777" w:rsidR="00136126" w:rsidRDefault="00931476" w:rsidP="00136126">
      <w:pPr>
        <w:pStyle w:val="Brdtext"/>
      </w:pPr>
      <w:r w:rsidRPr="00410381">
        <w:rPr>
          <w:b/>
        </w:rPr>
        <w:t>4</w:t>
      </w:r>
      <w:r>
        <w:rPr>
          <w:b/>
        </w:rPr>
        <w:t> §</w:t>
      </w:r>
      <w:r>
        <w:t>    Finansinspektionen får bestämma att ett beslut om förbud, föreläggande eller återkallelse ska gälla omedelbart.</w:t>
      </w:r>
    </w:p>
    <w:p w14:paraId="4D3BCAB7" w14:textId="77777777" w:rsidR="00136126" w:rsidRDefault="00931476" w:rsidP="00136126">
      <w:pPr>
        <w:pStyle w:val="Rubrik4utannumrering"/>
      </w:pPr>
      <w:r>
        <w:t>Förklaring att ärendet onödigt uppehålls</w:t>
      </w:r>
    </w:p>
    <w:p w14:paraId="09DC9D89" w14:textId="77777777" w:rsidR="00136126" w:rsidRDefault="00931476" w:rsidP="00136126">
      <w:pPr>
        <w:pStyle w:val="Brdtext"/>
      </w:pPr>
      <w:r w:rsidRPr="00410381">
        <w:rPr>
          <w:b/>
        </w:rPr>
        <w:t>5</w:t>
      </w:r>
      <w:r>
        <w:rPr>
          <w:b/>
        </w:rPr>
        <w:t> §</w:t>
      </w:r>
      <w:r>
        <w:t>    Om beslut i ett ärende om tillstånd enligt 2 kap. 4 § inte har meddelats inom sex månader från det att ansökan gavs in, eller i ett ärende enligt 3 kap. 2 § inom tre månader eller i ett ärende enligt 3 kap. 7 § andra stycket inom en månad, får sökanden begära förklaring av domstol att ärendet onödigt uppehålls.</w:t>
      </w:r>
    </w:p>
    <w:p w14:paraId="6F943615" w14:textId="77777777" w:rsidR="00136126" w:rsidRDefault="00931476" w:rsidP="00136126">
      <w:pPr>
        <w:pStyle w:val="Brdtextmedindrag"/>
      </w:pPr>
      <w:r>
        <w:t>En begäran om en förklaring som avses i första stycket ska göras hos allmän förvaltningsdomstol. Prövningstillstånd krävs vid över</w:t>
      </w:r>
      <w:r>
        <w:softHyphen/>
        <w:t>klagande till kammarrätten.</w:t>
      </w:r>
    </w:p>
    <w:p w14:paraId="23EBAF01" w14:textId="77777777" w:rsidR="00136126" w:rsidRDefault="00931476" w:rsidP="00136126">
      <w:pPr>
        <w:pStyle w:val="Brdtextmedindrag"/>
      </w:pPr>
      <w:r>
        <w:t>Om rätten lämnar en förklaring ska ansökan anses ha avslagits av Finansinspektionen om beslut därefter inte har meddelats inom motsvarande tidsfrister som anges i första stycket för respektive ärende.</w:t>
      </w:r>
    </w:p>
    <w:p w14:paraId="23A57815" w14:textId="77777777" w:rsidR="00136126" w:rsidRDefault="00136126" w:rsidP="00136126">
      <w:pPr>
        <w:pStyle w:val="Brdtextmedindrag"/>
      </w:pPr>
    </w:p>
    <w:p w14:paraId="1DFC7261" w14:textId="77777777" w:rsidR="00136126" w:rsidRDefault="00931476" w:rsidP="00136126">
      <w:pPr>
        <w:pStyle w:val="Rubrik4utannumrering"/>
        <w:spacing w:before="0"/>
      </w:pPr>
      <w:r>
        <w:lastRenderedPageBreak/>
        <w:t>Överklagande av Bolagsverkets beslut</w:t>
      </w:r>
    </w:p>
    <w:p w14:paraId="78BCC847" w14:textId="77777777" w:rsidR="00136126" w:rsidRDefault="00931476" w:rsidP="00136126">
      <w:pPr>
        <w:pStyle w:val="Brdtext"/>
      </w:pPr>
      <w:r w:rsidRPr="00410381">
        <w:rPr>
          <w:b/>
        </w:rPr>
        <w:t>6</w:t>
      </w:r>
      <w:r>
        <w:rPr>
          <w:b/>
        </w:rPr>
        <w:t> §</w:t>
      </w:r>
      <w:r>
        <w:t>    Bolagsverkets beslut i ärenden enligt 10 kap. 9, 22 och 33 §§ får överklagas till tingsrätten i den ort där tjänste</w:t>
      </w:r>
      <w:r>
        <w:softHyphen/>
        <w:t>pensionsföretagets styrelse har sitt säte.</w:t>
      </w:r>
    </w:p>
    <w:p w14:paraId="7D5C5236" w14:textId="77777777" w:rsidR="00136126" w:rsidRDefault="00931476" w:rsidP="00136126">
      <w:pPr>
        <w:pStyle w:val="Brdtextmedindrag"/>
      </w:pPr>
      <w:r>
        <w:t>Skrivelsen med överklagandet ska ges in till Bolagsverket inom tre veckor från dagen för beslutet.</w:t>
      </w:r>
    </w:p>
    <w:p w14:paraId="59CADCB9" w14:textId="77777777" w:rsidR="00136126" w:rsidRDefault="00931476" w:rsidP="00136126">
      <w:pPr>
        <w:pStyle w:val="Brdtextmedindrag"/>
      </w:pPr>
      <w:r>
        <w:t>Vid ett överklagande enligt första stycket gäller lagen (1996:242) om domstolsärenden.</w:t>
      </w:r>
    </w:p>
    <w:p w14:paraId="56828FD4" w14:textId="77777777" w:rsidR="00136126" w:rsidRPr="00811E52" w:rsidRDefault="00931476" w:rsidP="00136126">
      <w:pPr>
        <w:pStyle w:val="Slutstreck"/>
      </w:pPr>
      <w:r w:rsidRPr="00811E52">
        <w:t>                      </w:t>
      </w:r>
    </w:p>
    <w:p w14:paraId="69D4A40F" w14:textId="77777777" w:rsidR="00136126" w:rsidRDefault="00931476" w:rsidP="00136126">
      <w:pPr>
        <w:pStyle w:val="Brdtextmedindrag"/>
      </w:pPr>
      <w:r w:rsidRPr="00A71A2D">
        <w:t>1. </w:t>
      </w:r>
      <w:r w:rsidRPr="00C467F6">
        <w:t>Denna lag träder i kraft den 1 maj 2019.</w:t>
      </w:r>
    </w:p>
    <w:p w14:paraId="1DA6D0CF" w14:textId="77777777" w:rsidR="00136126" w:rsidRPr="00A5082E" w:rsidDel="00E45A25" w:rsidRDefault="00931476" w:rsidP="00136126">
      <w:pPr>
        <w:pStyle w:val="Brdtextmedindrag"/>
      </w:pPr>
      <w:r w:rsidRPr="00A5082E">
        <w:t>2. Denna lag tillämpas första gången i förhållande till ett land inom Europeiska ekonomiska samarbetsområdet som inte är en medlemsstat i Europeiska unionen från den tidpunkt då Europaparlamentets och rådets direktiv (EU) 2016/2341 av den 14 december 2016 om verksamhet i och tillsyn över tjänstepensionsinstitut införlivas i avtalet om Europeiska ekonomiska samarbets</w:t>
      </w:r>
      <w:r w:rsidRPr="00A5082E">
        <w:softHyphen/>
        <w:t>området (EES-avtalet).</w:t>
      </w:r>
    </w:p>
    <w:p w14:paraId="23A54442" w14:textId="77777777" w:rsidR="00136126" w:rsidRDefault="00136126" w:rsidP="00136126">
      <w:pPr>
        <w:pStyle w:val="Brdtextmedindrag"/>
        <w:sectPr w:rsidR="00136126" w:rsidSect="00136126">
          <w:headerReference w:type="even" r:id="rId86"/>
          <w:headerReference w:type="default" r:id="rId87"/>
          <w:footerReference w:type="even" r:id="rId88"/>
          <w:footerReference w:type="default" r:id="rId89"/>
          <w:headerReference w:type="first" r:id="rId90"/>
          <w:footerReference w:type="first" r:id="rId91"/>
          <w:footnotePr>
            <w:numRestart w:val="eachSect"/>
          </w:footnotePr>
          <w:pgSz w:w="9356" w:h="13721" w:code="9"/>
          <w:pgMar w:top="794" w:right="2438" w:bottom="1191" w:left="1021" w:header="0" w:footer="709" w:gutter="0"/>
          <w:cols w:space="708"/>
          <w:docGrid w:linePitch="360"/>
        </w:sectPr>
      </w:pPr>
    </w:p>
    <w:p w14:paraId="16384E27" w14:textId="77777777" w:rsidR="00136126" w:rsidRDefault="00931476" w:rsidP="00136126">
      <w:pPr>
        <w:spacing w:line="2" w:lineRule="auto"/>
        <w:rPr>
          <w:rFonts w:ascii="Times New Roman" w:eastAsiaTheme="minorHAnsi" w:hAnsi="Times New Roman" w:cstheme="minorBidi"/>
          <w:sz w:val="26"/>
          <w:szCs w:val="22"/>
        </w:rPr>
      </w:pPr>
      <w:r>
        <w:br w:type="page"/>
      </w:r>
    </w:p>
    <w:p w14:paraId="091AEE29" w14:textId="77777777" w:rsidR="00136126" w:rsidRPr="00E45A25" w:rsidRDefault="00931476" w:rsidP="00136126">
      <w:pPr>
        <w:pStyle w:val="Rubrik2utannumrering"/>
        <w:spacing w:before="0"/>
      </w:pPr>
      <w:bookmarkStart w:id="8068" w:name="_Toc518395840"/>
      <w:bookmarkStart w:id="8069" w:name="_Toc518396557"/>
      <w:bookmarkStart w:id="8070" w:name="_Toc518400868"/>
      <w:bookmarkStart w:id="8071" w:name="_Toc518401585"/>
      <w:bookmarkStart w:id="8072" w:name="_Toc518401824"/>
      <w:bookmarkStart w:id="8073" w:name="_Toc518462978"/>
      <w:bookmarkStart w:id="8074" w:name="_Toc518462674"/>
      <w:bookmarkStart w:id="8075" w:name="_Toc518463630"/>
      <w:bookmarkStart w:id="8076" w:name="_Toc518463527"/>
      <w:bookmarkStart w:id="8077" w:name="_Toc518464244"/>
      <w:bookmarkStart w:id="8078" w:name="_Toc518463996"/>
      <w:r w:rsidRPr="00E45A25">
        <w:lastRenderedPageBreak/>
        <w:t>Förslag till lag om ändring i lagen (1967:531) om tryggande av pensionsutfästelse m.m.</w:t>
      </w:r>
      <w:bookmarkEnd w:id="8068"/>
      <w:bookmarkEnd w:id="8069"/>
      <w:bookmarkEnd w:id="8070"/>
      <w:bookmarkEnd w:id="8071"/>
      <w:bookmarkEnd w:id="8072"/>
      <w:bookmarkEnd w:id="8073"/>
      <w:bookmarkEnd w:id="8074"/>
      <w:bookmarkEnd w:id="8075"/>
      <w:bookmarkEnd w:id="8076"/>
      <w:bookmarkEnd w:id="8077"/>
      <w:bookmarkEnd w:id="8078"/>
    </w:p>
    <w:p w14:paraId="692F5303" w14:textId="77777777" w:rsidR="00136126" w:rsidRDefault="00931476" w:rsidP="00136126">
      <w:pPr>
        <w:pStyle w:val="Brdtextmedindrag"/>
      </w:pPr>
      <w:r>
        <w:t>Härigenom föreskrivs</w:t>
      </w:r>
      <w:r>
        <w:rPr>
          <w:rStyle w:val="Fotnotsreferens"/>
        </w:rPr>
        <w:footnoteReference w:id="69"/>
      </w:r>
      <w:r>
        <w:t xml:space="preserve"> i fråga om lagen (1967:531) om tryggande av pensionsutfästelse m.m.</w:t>
      </w:r>
    </w:p>
    <w:p w14:paraId="57909C2A" w14:textId="77777777" w:rsidR="00136126" w:rsidRDefault="00931476" w:rsidP="00136126">
      <w:pPr>
        <w:pStyle w:val="Brdtextmedindrag"/>
      </w:pPr>
      <w:r>
        <w:rPr>
          <w:i/>
        </w:rPr>
        <w:t>dels</w:t>
      </w:r>
      <w:r>
        <w:t xml:space="preserve"> att 5 § ska ha följande lydelse,</w:t>
      </w:r>
    </w:p>
    <w:p w14:paraId="61C3DDAF" w14:textId="77777777" w:rsidR="00136126" w:rsidRDefault="00931476" w:rsidP="00136126">
      <w:pPr>
        <w:pStyle w:val="Brdtextmedindrag"/>
      </w:pPr>
      <w:r>
        <w:rPr>
          <w:i/>
        </w:rPr>
        <w:t xml:space="preserve">dels </w:t>
      </w:r>
      <w:r>
        <w:t>att det ska införas en ny paragraf, 11 d §, av följande lydelse.</w:t>
      </w:r>
    </w:p>
    <w:p w14:paraId="321C6807"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E489056" w14:textId="77777777">
        <w:tc>
          <w:tcPr>
            <w:tcW w:w="2500" w:type="pct"/>
            <w:shd w:val="clear" w:color="auto" w:fill="auto"/>
            <w:tcMar>
              <w:left w:w="0" w:type="dxa"/>
            </w:tcMar>
          </w:tcPr>
          <w:p w14:paraId="06CFAC23"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80B7B27" w14:textId="77777777" w:rsidR="00136126" w:rsidRPr="005B0E77" w:rsidRDefault="00931476" w:rsidP="00136126">
            <w:pPr>
              <w:pStyle w:val="Brdtext"/>
              <w:rPr>
                <w:i/>
              </w:rPr>
            </w:pPr>
            <w:r w:rsidRPr="005B0E77">
              <w:rPr>
                <w:i/>
              </w:rPr>
              <w:t>Föreslagen lydelse</w:t>
            </w:r>
          </w:p>
        </w:tc>
      </w:tr>
    </w:tbl>
    <w:p w14:paraId="284CCD6F" w14:textId="77777777" w:rsidR="00136126" w:rsidRDefault="00931476" w:rsidP="00136126">
      <w:pPr>
        <w:pStyle w:val="Brdtext"/>
        <w:spacing w:before="230"/>
        <w:jc w:val="center"/>
      </w:pPr>
      <w:r w:rsidRPr="00410381">
        <w:t>5</w:t>
      </w:r>
      <w:r>
        <w:t> §</w:t>
      </w:r>
      <w:r>
        <w:rPr>
          <w:rStyle w:val="Fotnotsreferens"/>
        </w:rPr>
        <w:footnoteReference w:id="70"/>
      </w:r>
    </w:p>
    <w:p w14:paraId="2571DDA3" w14:textId="77777777" w:rsidR="00136126" w:rsidRPr="008E2C8A" w:rsidRDefault="00931476" w:rsidP="00136126">
      <w:pPr>
        <w:pStyle w:val="Brdtextmedindrag"/>
      </w:pPr>
      <w:r>
        <w:t>Arbetsgivare äger i balansräkningen som skuld under rubriken Avsatt till pensioner upptaga vad han enligt allmän pensionsplan åtagit sig att redovisa under denna rubrik.</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31BFE1F" w14:textId="77777777">
        <w:tc>
          <w:tcPr>
            <w:tcW w:w="2500" w:type="pct"/>
            <w:shd w:val="clear" w:color="auto" w:fill="auto"/>
            <w:tcMar>
              <w:left w:w="0" w:type="dxa"/>
            </w:tcMar>
          </w:tcPr>
          <w:p w14:paraId="1C50868A" w14:textId="77777777" w:rsidR="00136126" w:rsidRDefault="00931476" w:rsidP="00136126">
            <w:pPr>
              <w:pStyle w:val="Brdtextmedindrag"/>
            </w:pPr>
            <w:r w:rsidRPr="006E1500">
              <w:rPr>
                <w:spacing w:val="-4"/>
              </w:rPr>
              <w:t>Aktiebolag, ömsesidigt försäk</w:t>
            </w:r>
            <w:r w:rsidRPr="006E1500">
              <w:rPr>
                <w:spacing w:val="-4"/>
              </w:rPr>
              <w:softHyphen/>
              <w:t>rings</w:t>
            </w:r>
            <w:r w:rsidRPr="006E1500">
              <w:rPr>
                <w:spacing w:val="-4"/>
              </w:rPr>
              <w:softHyphen/>
              <w:t>bolag, ekonomisk förening och sparbank äger under rubriken Avsatt till pensioner redovisa även upplupen del av pensions</w:t>
            </w:r>
            <w:r>
              <w:rPr>
                <w:spacing w:val="-4"/>
              </w:rPr>
              <w:softHyphen/>
            </w:r>
            <w:r w:rsidRPr="006E1500">
              <w:rPr>
                <w:spacing w:val="-4"/>
              </w:rPr>
              <w:t>utfästelse som ej omfattas av allmän pensionsplan.</w:t>
            </w:r>
            <w:r>
              <w:t xml:space="preserve"> I fråga om arbetstagare, som har bestäm</w:t>
            </w:r>
            <w:r>
              <w:softHyphen/>
              <w:t>mande inflytande över bolaget eller föreningen, eller sådan arbetstagares efterlevande får, under den tid inflytandet består, vid redovisningen avseende dock icke fästas vid annan pensionsutfästelse än sådan som ingår i allmän pensionsplan. Till grund för bedömandet huruvida en person har bestämmande inflytande lägges hans eget samt hans föräldrars, far- och mor</w:t>
            </w:r>
            <w:r>
              <w:softHyphen/>
              <w:t>föräldrars, makes, avkomlings och avkomlings makes samlade innehav av aktier eller andelar.</w:t>
            </w:r>
          </w:p>
        </w:tc>
        <w:tc>
          <w:tcPr>
            <w:tcW w:w="2500" w:type="pct"/>
            <w:shd w:val="clear" w:color="auto" w:fill="auto"/>
            <w:tcMar>
              <w:right w:w="0" w:type="dxa"/>
            </w:tcMar>
          </w:tcPr>
          <w:p w14:paraId="58462B2E" w14:textId="77777777" w:rsidR="00136126" w:rsidRDefault="00931476" w:rsidP="00136126">
            <w:pPr>
              <w:pStyle w:val="Brdtextmedindrag"/>
            </w:pPr>
            <w:r w:rsidRPr="006E1500">
              <w:rPr>
                <w:spacing w:val="-4"/>
              </w:rPr>
              <w:t>Aktiebolag, ömsesidigt försäk</w:t>
            </w:r>
            <w:r>
              <w:rPr>
                <w:spacing w:val="-4"/>
              </w:rPr>
              <w:softHyphen/>
            </w:r>
            <w:r w:rsidRPr="006E1500">
              <w:rPr>
                <w:spacing w:val="-4"/>
              </w:rPr>
              <w:t xml:space="preserve">ringsbolag, </w:t>
            </w:r>
            <w:r>
              <w:rPr>
                <w:i/>
                <w:spacing w:val="-4"/>
              </w:rPr>
              <w:t xml:space="preserve">försäkringsförening, </w:t>
            </w:r>
            <w:r w:rsidRPr="006E1500">
              <w:rPr>
                <w:i/>
                <w:spacing w:val="-4"/>
              </w:rPr>
              <w:t>ömsesidigt tjänste</w:t>
            </w:r>
            <w:r>
              <w:rPr>
                <w:i/>
                <w:spacing w:val="-4"/>
              </w:rPr>
              <w:softHyphen/>
            </w:r>
            <w:r w:rsidRPr="006E1500">
              <w:rPr>
                <w:i/>
                <w:spacing w:val="-4"/>
              </w:rPr>
              <w:t>pensionsbolag,</w:t>
            </w:r>
            <w:r>
              <w:rPr>
                <w:i/>
                <w:spacing w:val="-4"/>
              </w:rPr>
              <w:t xml:space="preserve"> tjänstepensionsförening,</w:t>
            </w:r>
            <w:r w:rsidRPr="006E1500">
              <w:rPr>
                <w:i/>
                <w:spacing w:val="-4"/>
              </w:rPr>
              <w:t xml:space="preserve"> </w:t>
            </w:r>
            <w:r w:rsidRPr="006E1500">
              <w:rPr>
                <w:spacing w:val="-4"/>
              </w:rPr>
              <w:t>ekonomisk för</w:t>
            </w:r>
            <w:r>
              <w:rPr>
                <w:spacing w:val="-4"/>
              </w:rPr>
              <w:softHyphen/>
            </w:r>
            <w:r w:rsidRPr="006E1500">
              <w:rPr>
                <w:spacing w:val="-4"/>
              </w:rPr>
              <w:t>ening och sparbank äger under rubriken Avsatt till pensioner redovisa även upplupen del av pensionsutfästelse</w:t>
            </w:r>
            <w:r>
              <w:t xml:space="preserve"> som ej </w:t>
            </w:r>
            <w:r w:rsidRPr="006E1500">
              <w:rPr>
                <w:spacing w:val="-4"/>
              </w:rPr>
              <w:t>omfattas av allmän pensions</w:t>
            </w:r>
            <w:r w:rsidRPr="006E1500">
              <w:rPr>
                <w:spacing w:val="-4"/>
              </w:rPr>
              <w:softHyphen/>
              <w:t>plan. I fråga om arbetstagare, som har bestämmande inflytande över bolaget eller föreningen, eller sådan arbetstagares efterlevande får, under den</w:t>
            </w:r>
            <w:r>
              <w:t xml:space="preserve"> tid inflytandet består, vid redo</w:t>
            </w:r>
            <w:r>
              <w:softHyphen/>
              <w:t>visningen avse</w:t>
            </w:r>
            <w:r>
              <w:softHyphen/>
              <w:t>ende dock icke fästas vid annan pensionsutfästelse än sådan som ingår i allmän pensions</w:t>
            </w:r>
            <w:r>
              <w:softHyphen/>
              <w:t>plan. Till grund för bedömandet huruvida en person har bestämmande inflytande lägges hans eget samt hans föräld</w:t>
            </w:r>
            <w:r>
              <w:softHyphen/>
              <w:t>rars, far- och mor</w:t>
            </w:r>
            <w:r>
              <w:softHyphen/>
              <w:t>föräldrars, makes, avkomlings och avkomlings makes samlade innehav av aktier eller andelar.</w:t>
            </w:r>
          </w:p>
        </w:tc>
      </w:tr>
      <w:tr w:rsidR="00397F28" w14:paraId="73F0D0F0" w14:textId="77777777">
        <w:tc>
          <w:tcPr>
            <w:tcW w:w="2500" w:type="pct"/>
            <w:shd w:val="clear" w:color="auto" w:fill="auto"/>
            <w:tcMar>
              <w:left w:w="0" w:type="dxa"/>
            </w:tcMar>
          </w:tcPr>
          <w:p w14:paraId="14F93220" w14:textId="77777777" w:rsidR="00136126" w:rsidRPr="006E1500" w:rsidRDefault="00931476" w:rsidP="00136126">
            <w:pPr>
              <w:pStyle w:val="Brdtextmedindrag"/>
              <w:rPr>
                <w:spacing w:val="-4"/>
              </w:rPr>
            </w:pPr>
            <w:r>
              <w:t xml:space="preserve">Regeringen eller myndighet som regeringen bestämmer kan förordna att vad som sägs i andra stycket första punkten </w:t>
            </w:r>
            <w:r w:rsidRPr="00E53E40">
              <w:rPr>
                <w:i/>
              </w:rPr>
              <w:t>skall</w:t>
            </w:r>
            <w:r>
              <w:t xml:space="preserve"> äga tillämpning även på annan arbets</w:t>
            </w:r>
            <w:r>
              <w:softHyphen/>
              <w:t>givare än som avses där.</w:t>
            </w:r>
          </w:p>
        </w:tc>
        <w:tc>
          <w:tcPr>
            <w:tcW w:w="2500" w:type="pct"/>
            <w:shd w:val="clear" w:color="auto" w:fill="auto"/>
            <w:tcMar>
              <w:right w:w="0" w:type="dxa"/>
            </w:tcMar>
          </w:tcPr>
          <w:p w14:paraId="3704B444" w14:textId="77777777" w:rsidR="00136126" w:rsidRPr="006E1500" w:rsidRDefault="00931476" w:rsidP="00136126">
            <w:pPr>
              <w:pStyle w:val="Brdtextmedindrag"/>
              <w:rPr>
                <w:spacing w:val="-4"/>
              </w:rPr>
            </w:pPr>
            <w:r>
              <w:t xml:space="preserve">Regeringen eller myndighet som regeringen bestämmer kan förordna att vad som sägs i andra stycket första punkten </w:t>
            </w:r>
            <w:r w:rsidRPr="00E53E40">
              <w:rPr>
                <w:i/>
              </w:rPr>
              <w:t>ska</w:t>
            </w:r>
            <w:r>
              <w:t xml:space="preserve"> äga tillämpning även på annan arbetsgivare än som avses där.</w:t>
            </w:r>
          </w:p>
        </w:tc>
      </w:tr>
      <w:tr w:rsidR="00397F28" w14:paraId="3F3EDB03" w14:textId="77777777">
        <w:tc>
          <w:tcPr>
            <w:tcW w:w="2500" w:type="pct"/>
            <w:shd w:val="clear" w:color="auto" w:fill="auto"/>
            <w:tcMar>
              <w:left w:w="0" w:type="dxa"/>
            </w:tcMar>
          </w:tcPr>
          <w:p w14:paraId="54B725FF" w14:textId="77777777" w:rsidR="00136126" w:rsidRDefault="00136126" w:rsidP="00136126">
            <w:pPr>
              <w:pStyle w:val="Brdtextmedindrag"/>
            </w:pPr>
          </w:p>
        </w:tc>
        <w:tc>
          <w:tcPr>
            <w:tcW w:w="2500" w:type="pct"/>
            <w:shd w:val="clear" w:color="auto" w:fill="auto"/>
            <w:tcMar>
              <w:right w:w="0" w:type="dxa"/>
            </w:tcMar>
          </w:tcPr>
          <w:p w14:paraId="11398753" w14:textId="77777777" w:rsidR="00136126" w:rsidRDefault="00931476" w:rsidP="00136126">
            <w:pPr>
              <w:pStyle w:val="Brdtext"/>
              <w:rPr>
                <w:i/>
              </w:rPr>
            </w:pPr>
            <w:r>
              <w:rPr>
                <w:i/>
              </w:rPr>
              <w:t>11 d §</w:t>
            </w:r>
            <w:r>
              <w:rPr>
                <w:rStyle w:val="Fotnotsreferens"/>
                <w:i/>
              </w:rPr>
              <w:footnoteReference w:id="71"/>
            </w:r>
          </w:p>
          <w:p w14:paraId="67092CE7" w14:textId="77777777" w:rsidR="00136126" w:rsidRPr="002D7B63" w:rsidRDefault="00931476" w:rsidP="00136126">
            <w:pPr>
              <w:pStyle w:val="Brdtextmedindrag"/>
              <w:rPr>
                <w:i/>
              </w:rPr>
            </w:pPr>
            <w:r w:rsidRPr="002D7B63">
              <w:rPr>
                <w:i/>
              </w:rPr>
              <w:t xml:space="preserve">En person som utför arbete inom riskhanteringsfunktionen eller internrevisionsfunktionen </w:t>
            </w:r>
            <w:r>
              <w:rPr>
                <w:i/>
              </w:rPr>
              <w:t xml:space="preserve">i en pensionsstiftelse </w:t>
            </w:r>
            <w:r w:rsidRPr="002D7B63">
              <w:rPr>
                <w:i/>
              </w:rPr>
              <w:t>ska ha de insikter och den erfarenhet som behövs för att utföra arbete inom funktionen och i övrigt vara lämplig för uppgiften.</w:t>
            </w:r>
          </w:p>
          <w:p w14:paraId="660C8B22" w14:textId="77777777" w:rsidR="00136126" w:rsidRPr="002D7B63" w:rsidRDefault="00931476" w:rsidP="00136126">
            <w:pPr>
              <w:pStyle w:val="Brdtextmedindrag"/>
              <w:rPr>
                <w:i/>
              </w:rPr>
            </w:pPr>
            <w:r w:rsidRPr="002D7B63">
              <w:rPr>
                <w:i/>
              </w:rPr>
              <w:t>En person får inte utföra uppgifter i båda funktionerna.</w:t>
            </w:r>
          </w:p>
          <w:p w14:paraId="0A4282CD" w14:textId="77777777" w:rsidR="00136126" w:rsidRPr="002D7B63" w:rsidRDefault="00931476" w:rsidP="00136126">
            <w:pPr>
              <w:pStyle w:val="Brdtextmedindrag"/>
              <w:rPr>
                <w:i/>
              </w:rPr>
            </w:pPr>
            <w:r w:rsidRPr="002D7B63">
              <w:rPr>
                <w:i/>
              </w:rPr>
              <w:t>De personer som utför arbete inom funktionerna ska regelbundet rapportera väsentliga resultat och rekommendationer inom sina ansvarsområden till styrelsen</w:t>
            </w:r>
            <w:r>
              <w:rPr>
                <w:i/>
              </w:rPr>
              <w:t xml:space="preserve"> i pensionsstiftelsen</w:t>
            </w:r>
            <w:r w:rsidRPr="002D7B63">
              <w:rPr>
                <w:i/>
              </w:rPr>
              <w:t>.</w:t>
            </w:r>
          </w:p>
          <w:p w14:paraId="34A0B815" w14:textId="77777777" w:rsidR="00136126" w:rsidRPr="002D7B63" w:rsidRDefault="00931476" w:rsidP="00136126">
            <w:pPr>
              <w:pStyle w:val="Brdtextmedindrag"/>
              <w:rPr>
                <w:i/>
              </w:rPr>
            </w:pPr>
            <w:r w:rsidRPr="002D7B63">
              <w:rPr>
                <w:i/>
              </w:rPr>
              <w:t>Den som utför arbete i</w:t>
            </w:r>
            <w:r>
              <w:rPr>
                <w:i/>
              </w:rPr>
              <w:t>nom</w:t>
            </w:r>
            <w:r w:rsidRPr="002D7B63">
              <w:rPr>
                <w:i/>
              </w:rPr>
              <w:t xml:space="preserve"> funktionerna är skyldig att under</w:t>
            </w:r>
            <w:r>
              <w:rPr>
                <w:i/>
              </w:rPr>
              <w:softHyphen/>
            </w:r>
            <w:r w:rsidRPr="002D7B63">
              <w:rPr>
                <w:i/>
              </w:rPr>
              <w:t xml:space="preserve">rätta Finansinspektionen om styrelsen inte vidtar lämpliga åtgärder inom skälig tid efter att de informerats om att </w:t>
            </w:r>
          </w:p>
          <w:p w14:paraId="14C2CDA8" w14:textId="77777777" w:rsidR="00136126" w:rsidRPr="002D7B63" w:rsidRDefault="00931476" w:rsidP="00136126">
            <w:pPr>
              <w:pStyle w:val="Brdtextmedindrag"/>
              <w:rPr>
                <w:i/>
              </w:rPr>
            </w:pPr>
            <w:r w:rsidRPr="002D7B63">
              <w:rPr>
                <w:i/>
              </w:rPr>
              <w:t>1.</w:t>
            </w:r>
            <w:r>
              <w:rPr>
                <w:i/>
              </w:rPr>
              <w:t> </w:t>
            </w:r>
            <w:r w:rsidRPr="002D7B63">
              <w:rPr>
                <w:i/>
              </w:rPr>
              <w:t xml:space="preserve">det inom funktionen har upptäckts att det finns en betydande risk att pensionsstiftelsen inte kommer att uppfylla ett materiellt väsentligt krav enligt lag och detta kan få väsentlig påverkan på de förmånsberättigades intressen, eller </w:t>
            </w:r>
          </w:p>
          <w:p w14:paraId="10585936" w14:textId="77777777" w:rsidR="00136126" w:rsidRPr="00574282" w:rsidRDefault="00931476" w:rsidP="00136126">
            <w:pPr>
              <w:pStyle w:val="Brdtextmedindrag"/>
              <w:rPr>
                <w:i/>
              </w:rPr>
            </w:pPr>
            <w:r w:rsidRPr="002D7B63">
              <w:rPr>
                <w:i/>
              </w:rPr>
              <w:t>2.</w:t>
            </w:r>
            <w:r>
              <w:rPr>
                <w:i/>
              </w:rPr>
              <w:t> </w:t>
            </w:r>
            <w:r w:rsidRPr="002D7B63">
              <w:rPr>
                <w:i/>
              </w:rPr>
              <w:t>det inom funktionen har konstaterats att det förekommit en väsentlig överträdelse av lag eller andra bestämmelser som gäller för pensionsstiftelsens verksamhet.</w:t>
            </w:r>
          </w:p>
        </w:tc>
      </w:tr>
    </w:tbl>
    <w:p w14:paraId="7E2C2661" w14:textId="77777777" w:rsidR="00136126" w:rsidRDefault="00931476" w:rsidP="00136126">
      <w:pPr>
        <w:pStyle w:val="Slutstreck"/>
        <w:rPr>
          <w:sz w:val="19"/>
        </w:rPr>
      </w:pPr>
      <w:r w:rsidRPr="00811E52">
        <w:t>                      </w:t>
      </w:r>
    </w:p>
    <w:p w14:paraId="7EC94A53" w14:textId="77777777" w:rsidR="00136126" w:rsidRPr="00830602" w:rsidRDefault="00931476" w:rsidP="00136126">
      <w:pPr>
        <w:pStyle w:val="Brdtextmedindrag"/>
      </w:pPr>
      <w:r>
        <w:t>Denna lag träder i kraft den 1 maj 2019.</w:t>
      </w:r>
    </w:p>
    <w:p w14:paraId="0B35525C" w14:textId="77777777" w:rsidR="00136126" w:rsidRDefault="00136126" w:rsidP="00136126">
      <w:pPr>
        <w:spacing w:line="2" w:lineRule="auto"/>
        <w:rPr>
          <w:rFonts w:ascii="Times New Roman" w:hAnsi="Times New Roman"/>
          <w:sz w:val="20"/>
        </w:rPr>
      </w:pPr>
    </w:p>
    <w:p w14:paraId="17A53ECF" w14:textId="77777777" w:rsidR="00136126" w:rsidRDefault="00136126" w:rsidP="00136126">
      <w:pPr>
        <w:spacing w:line="2" w:lineRule="auto"/>
        <w:sectPr w:rsidR="00136126" w:rsidSect="00155500">
          <w:headerReference w:type="even" r:id="rId92"/>
          <w:headerReference w:type="default" r:id="rId93"/>
          <w:footerReference w:type="even" r:id="rId94"/>
          <w:footerReference w:type="default" r:id="rId95"/>
          <w:footerReference w:type="first" r:id="rId96"/>
          <w:footnotePr>
            <w:numRestart w:val="eachSect"/>
          </w:footnotePr>
          <w:type w:val="continuous"/>
          <w:pgSz w:w="9356" w:h="13721" w:code="9"/>
          <w:pgMar w:top="794" w:right="2438" w:bottom="1191" w:left="1021" w:header="0" w:footer="709" w:gutter="0"/>
          <w:cols w:space="708"/>
          <w:docGrid w:linePitch="360"/>
        </w:sectPr>
      </w:pPr>
    </w:p>
    <w:p w14:paraId="39674532" w14:textId="77777777" w:rsidR="00136126" w:rsidRDefault="00931476" w:rsidP="00136126">
      <w:pPr>
        <w:spacing w:line="2" w:lineRule="auto"/>
        <w:rPr>
          <w:rFonts w:ascii="Times New Roman" w:hAnsi="Times New Roman"/>
          <w:sz w:val="20"/>
        </w:rPr>
      </w:pPr>
      <w:r>
        <w:br w:type="page"/>
      </w:r>
    </w:p>
    <w:p w14:paraId="49D65945" w14:textId="77777777" w:rsidR="00136126" w:rsidRDefault="00931476" w:rsidP="00136126">
      <w:pPr>
        <w:pStyle w:val="Rubrik2utannumrering"/>
        <w:spacing w:before="0"/>
      </w:pPr>
      <w:bookmarkStart w:id="8079" w:name="_Toc518395841"/>
      <w:bookmarkStart w:id="8080" w:name="_Toc518396558"/>
      <w:bookmarkStart w:id="8081" w:name="_Toc518400869"/>
      <w:bookmarkStart w:id="8082" w:name="_Toc518401586"/>
      <w:bookmarkStart w:id="8083" w:name="_Toc518401825"/>
      <w:bookmarkStart w:id="8084" w:name="_Toc518462979"/>
      <w:bookmarkStart w:id="8085" w:name="_Toc518462675"/>
      <w:bookmarkStart w:id="8086" w:name="_Toc518463631"/>
      <w:bookmarkStart w:id="8087" w:name="_Toc518463528"/>
      <w:bookmarkStart w:id="8088" w:name="_Toc518464245"/>
      <w:bookmarkStart w:id="8089" w:name="_Toc518463997"/>
      <w:r>
        <w:lastRenderedPageBreak/>
        <w:t>Förslag till lag om ändring i förmånsrättslagen (1970:979)</w:t>
      </w:r>
      <w:bookmarkEnd w:id="8079"/>
      <w:bookmarkEnd w:id="8080"/>
      <w:bookmarkEnd w:id="8081"/>
      <w:bookmarkEnd w:id="8082"/>
      <w:bookmarkEnd w:id="8083"/>
      <w:bookmarkEnd w:id="8084"/>
      <w:bookmarkEnd w:id="8085"/>
      <w:bookmarkEnd w:id="8086"/>
      <w:bookmarkEnd w:id="8087"/>
      <w:bookmarkEnd w:id="8088"/>
      <w:bookmarkEnd w:id="8089"/>
    </w:p>
    <w:p w14:paraId="3F2B7832" w14:textId="77777777" w:rsidR="00136126" w:rsidRDefault="00931476" w:rsidP="00136126">
      <w:pPr>
        <w:pStyle w:val="Brdtextmedindrag"/>
      </w:pPr>
      <w:r>
        <w:t>Härigenom föreskrivs att 4 a § förmånsrättslagen (1970:979) ska ha följande lydelse.</w:t>
      </w:r>
    </w:p>
    <w:p w14:paraId="01AEDEA0"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4762174" w14:textId="77777777">
        <w:tc>
          <w:tcPr>
            <w:tcW w:w="2500" w:type="pct"/>
            <w:shd w:val="clear" w:color="auto" w:fill="auto"/>
            <w:tcMar>
              <w:left w:w="0" w:type="dxa"/>
            </w:tcMar>
          </w:tcPr>
          <w:p w14:paraId="2C9F460A"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54EC406" w14:textId="77777777" w:rsidR="00136126" w:rsidRPr="005B0E77" w:rsidRDefault="00931476" w:rsidP="00136126">
            <w:pPr>
              <w:pStyle w:val="Brdtext"/>
              <w:rPr>
                <w:i/>
              </w:rPr>
            </w:pPr>
            <w:r w:rsidRPr="005B0E77">
              <w:rPr>
                <w:i/>
              </w:rPr>
              <w:t>Föreslagen lydelse</w:t>
            </w:r>
          </w:p>
        </w:tc>
      </w:tr>
    </w:tbl>
    <w:p w14:paraId="7D05F147" w14:textId="77777777" w:rsidR="00136126" w:rsidRPr="00410381" w:rsidRDefault="00931476" w:rsidP="00136126">
      <w:pPr>
        <w:pStyle w:val="Brdtext"/>
        <w:spacing w:before="230"/>
        <w:jc w:val="center"/>
      </w:pPr>
      <w:r w:rsidRPr="00410381">
        <w:t>4 a</w:t>
      </w:r>
      <w:r>
        <w:t> §</w:t>
      </w:r>
      <w:r>
        <w:rPr>
          <w:rStyle w:val="Fotnotsreferens"/>
        </w:rPr>
        <w:footnoteReference w:id="72"/>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BFAD998" w14:textId="77777777">
        <w:tc>
          <w:tcPr>
            <w:tcW w:w="2500" w:type="pct"/>
            <w:shd w:val="clear" w:color="auto" w:fill="auto"/>
            <w:tcMar>
              <w:left w:w="0" w:type="dxa"/>
            </w:tcMar>
          </w:tcPr>
          <w:p w14:paraId="68061BF0" w14:textId="77777777" w:rsidR="00136126" w:rsidRDefault="00931476" w:rsidP="00136126">
            <w:pPr>
              <w:pStyle w:val="Brdtextmedindrag"/>
            </w:pPr>
            <w:r>
              <w:t>Förmånsrätt följer med försäkringstagares och andra ersättningsberättigades fordran hos försäkringsgivare i den egendom och i den omfattning som anges i 6 kap. 13 § försäkringsrörelselagen (2010:2043) och 5 kap. 11 § lagen (1998:293) om utländska försäk</w:t>
            </w:r>
            <w:r>
              <w:softHyphen/>
              <w:t>ringsgivares och tjänste</w:t>
            </w:r>
            <w:r>
              <w:softHyphen/>
              <w:t>pensions</w:t>
            </w:r>
            <w:r>
              <w:softHyphen/>
              <w:t>instituts verksamhet i Sverige.</w:t>
            </w:r>
          </w:p>
        </w:tc>
        <w:tc>
          <w:tcPr>
            <w:tcW w:w="2500" w:type="pct"/>
            <w:shd w:val="clear" w:color="auto" w:fill="auto"/>
            <w:tcMar>
              <w:right w:w="0" w:type="dxa"/>
            </w:tcMar>
          </w:tcPr>
          <w:p w14:paraId="4D6ABCCC" w14:textId="77777777" w:rsidR="00136126" w:rsidRDefault="00931476" w:rsidP="00136126">
            <w:pPr>
              <w:pStyle w:val="Brdtextmedindrag"/>
            </w:pPr>
            <w:r>
              <w:t>Förmånsrätt följer med försäk</w:t>
            </w:r>
            <w:r>
              <w:softHyphen/>
              <w:t>ringstagares och andra ersätt</w:t>
            </w:r>
            <w:r>
              <w:softHyphen/>
              <w:t>ningsberättigades fordran hos för</w:t>
            </w:r>
            <w:r>
              <w:softHyphen/>
              <w:t>säk</w:t>
            </w:r>
            <w:r>
              <w:softHyphen/>
              <w:t xml:space="preserve">ringsgivare i den egendom och i den omfattning som anges i </w:t>
            </w:r>
            <w:r>
              <w:br/>
              <w:t>6 kap. 13 § försäkringsrörelse-lagen (2010:2043)</w:t>
            </w:r>
            <w:r>
              <w:rPr>
                <w:i/>
              </w:rPr>
              <w:t xml:space="preserve">, </w:t>
            </w:r>
            <w:r w:rsidRPr="003571C7">
              <w:rPr>
                <w:i/>
              </w:rPr>
              <w:t>6</w:t>
            </w:r>
            <w:r>
              <w:rPr>
                <w:i/>
              </w:rPr>
              <w:t> kap.</w:t>
            </w:r>
            <w:r w:rsidRPr="003571C7">
              <w:rPr>
                <w:i/>
              </w:rPr>
              <w:t xml:space="preserve"> 17</w:t>
            </w:r>
            <w:r>
              <w:rPr>
                <w:i/>
              </w:rPr>
              <w:t> §</w:t>
            </w:r>
            <w:r w:rsidRPr="003571C7">
              <w:rPr>
                <w:i/>
              </w:rPr>
              <w:t xml:space="preserve"> lagen (2019:000) om tjänste</w:t>
            </w:r>
            <w:r>
              <w:rPr>
                <w:i/>
              </w:rPr>
              <w:softHyphen/>
            </w:r>
            <w:r w:rsidRPr="003571C7">
              <w:rPr>
                <w:i/>
              </w:rPr>
              <w:t>pensions</w:t>
            </w:r>
            <w:r>
              <w:rPr>
                <w:i/>
              </w:rPr>
              <w:softHyphen/>
            </w:r>
            <w:r w:rsidRPr="003571C7">
              <w:rPr>
                <w:i/>
              </w:rPr>
              <w:t>företag</w:t>
            </w:r>
            <w:r>
              <w:t xml:space="preserve"> och 5 kap. 11 § lagen (1998:293) om utländska försäk</w:t>
            </w:r>
            <w:r>
              <w:softHyphen/>
              <w:t>ringsgivares och tjänste</w:t>
            </w:r>
            <w:r>
              <w:softHyphen/>
              <w:t>pensions</w:t>
            </w:r>
            <w:r>
              <w:softHyphen/>
              <w:t>instituts verksamhet i Sverige.</w:t>
            </w:r>
          </w:p>
        </w:tc>
      </w:tr>
    </w:tbl>
    <w:p w14:paraId="48893362" w14:textId="77777777" w:rsidR="00136126" w:rsidRPr="00811E52" w:rsidRDefault="00931476" w:rsidP="00136126">
      <w:pPr>
        <w:pStyle w:val="Slutstreck"/>
      </w:pPr>
      <w:r w:rsidRPr="00811E52">
        <w:t>                      </w:t>
      </w:r>
    </w:p>
    <w:p w14:paraId="52852199" w14:textId="77777777" w:rsidR="00136126" w:rsidRDefault="00931476" w:rsidP="00136126">
      <w:pPr>
        <w:pStyle w:val="Brdtextmedindrag"/>
      </w:pPr>
      <w:r>
        <w:t>Denna lag träder i kraft den 1 maj 2019.</w:t>
      </w:r>
    </w:p>
    <w:p w14:paraId="5866D31B" w14:textId="77777777" w:rsidR="00136126" w:rsidRDefault="00136126" w:rsidP="00136126">
      <w:pPr>
        <w:pStyle w:val="Brdtextmedindrag"/>
        <w:sectPr w:rsidR="00136126" w:rsidSect="00155500">
          <w:headerReference w:type="even" r:id="rId97"/>
          <w:headerReference w:type="default" r:id="rId98"/>
          <w:footerReference w:type="even" r:id="rId99"/>
          <w:footerReference w:type="default" r:id="rId100"/>
          <w:footerReference w:type="first" r:id="rId101"/>
          <w:footnotePr>
            <w:numRestart w:val="eachSect"/>
          </w:footnotePr>
          <w:type w:val="continuous"/>
          <w:pgSz w:w="9356" w:h="13721" w:code="9"/>
          <w:pgMar w:top="794" w:right="2438" w:bottom="1191" w:left="1021" w:header="0" w:footer="709" w:gutter="0"/>
          <w:cols w:space="708"/>
          <w:docGrid w:linePitch="360"/>
        </w:sectPr>
      </w:pPr>
    </w:p>
    <w:p w14:paraId="7BBD9B8E" w14:textId="77777777" w:rsidR="00136126" w:rsidRDefault="00136126" w:rsidP="00136126">
      <w:pPr>
        <w:pStyle w:val="Brdtextmedindrag"/>
      </w:pPr>
    </w:p>
    <w:p w14:paraId="3405943E" w14:textId="77777777" w:rsidR="00136126" w:rsidRDefault="00931476" w:rsidP="00136126">
      <w:pPr>
        <w:spacing w:line="2" w:lineRule="auto"/>
        <w:rPr>
          <w:rFonts w:ascii="Times New Roman" w:eastAsiaTheme="minorHAnsi" w:hAnsi="Times New Roman" w:cstheme="minorBidi"/>
          <w:sz w:val="26"/>
          <w:szCs w:val="22"/>
        </w:rPr>
      </w:pPr>
      <w:r>
        <w:br w:type="page"/>
      </w:r>
    </w:p>
    <w:p w14:paraId="5514D987" w14:textId="77777777" w:rsidR="00136126" w:rsidRDefault="00931476" w:rsidP="00136126">
      <w:pPr>
        <w:pStyle w:val="Rubrik2utannumrering"/>
        <w:spacing w:before="0"/>
      </w:pPr>
      <w:bookmarkStart w:id="8090" w:name="_Toc518395842"/>
      <w:bookmarkStart w:id="8091" w:name="_Toc518396559"/>
      <w:bookmarkStart w:id="8092" w:name="_Toc518400870"/>
      <w:bookmarkStart w:id="8093" w:name="_Toc518401587"/>
      <w:bookmarkStart w:id="8094" w:name="_Toc518401826"/>
      <w:bookmarkStart w:id="8095" w:name="_Toc518462980"/>
      <w:bookmarkStart w:id="8096" w:name="_Toc518462676"/>
      <w:bookmarkStart w:id="8097" w:name="_Toc518463632"/>
      <w:bookmarkStart w:id="8098" w:name="_Toc518463529"/>
      <w:bookmarkStart w:id="8099" w:name="_Toc518464246"/>
      <w:bookmarkStart w:id="8100" w:name="_Toc518463998"/>
      <w:r>
        <w:lastRenderedPageBreak/>
        <w:t>Förslag till lag om ändring i konkurslagen (1987:672)</w:t>
      </w:r>
      <w:bookmarkEnd w:id="8090"/>
      <w:bookmarkEnd w:id="8091"/>
      <w:bookmarkEnd w:id="8092"/>
      <w:bookmarkEnd w:id="8093"/>
      <w:bookmarkEnd w:id="8094"/>
      <w:bookmarkEnd w:id="8095"/>
      <w:bookmarkEnd w:id="8096"/>
      <w:bookmarkEnd w:id="8097"/>
      <w:bookmarkEnd w:id="8098"/>
      <w:bookmarkEnd w:id="8099"/>
      <w:bookmarkEnd w:id="8100"/>
    </w:p>
    <w:p w14:paraId="1BE9E311" w14:textId="77777777" w:rsidR="00136126" w:rsidRDefault="00931476" w:rsidP="00136126">
      <w:pPr>
        <w:pStyle w:val="Brdtextmedindrag"/>
      </w:pPr>
      <w:r>
        <w:t>Härigenom föreskrivs att 7 kap. 13 §, 8 kap. 7 § och 9 kap. 5 § konkurslagen (1987:672) ska ha följande lydelse.</w:t>
      </w:r>
    </w:p>
    <w:p w14:paraId="76B8C08A" w14:textId="77777777" w:rsidR="00136126" w:rsidRPr="00CF1447"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4B27A25" w14:textId="77777777">
        <w:tc>
          <w:tcPr>
            <w:tcW w:w="2500" w:type="pct"/>
            <w:shd w:val="clear" w:color="auto" w:fill="auto"/>
            <w:tcMar>
              <w:left w:w="0" w:type="dxa"/>
            </w:tcMar>
          </w:tcPr>
          <w:p w14:paraId="28BF6545"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519CDAB6" w14:textId="77777777" w:rsidR="00136126" w:rsidRPr="005B0E77" w:rsidRDefault="00931476" w:rsidP="00136126">
            <w:pPr>
              <w:pStyle w:val="Brdtext"/>
              <w:rPr>
                <w:i/>
              </w:rPr>
            </w:pPr>
            <w:r w:rsidRPr="005B0E77">
              <w:rPr>
                <w:i/>
              </w:rPr>
              <w:t>Föreslagen lydelse</w:t>
            </w:r>
          </w:p>
        </w:tc>
      </w:tr>
    </w:tbl>
    <w:p w14:paraId="767A7E86" w14:textId="77777777" w:rsidR="00136126" w:rsidRDefault="00931476" w:rsidP="00136126">
      <w:pPr>
        <w:pStyle w:val="Brdtext"/>
        <w:spacing w:before="230"/>
        <w:jc w:val="center"/>
        <w:rPr>
          <w:b/>
        </w:rPr>
      </w:pPr>
      <w:r>
        <w:rPr>
          <w:b/>
        </w:rPr>
        <w:t>7 kap.</w:t>
      </w:r>
    </w:p>
    <w:p w14:paraId="5454D1AA" w14:textId="77777777" w:rsidR="00136126" w:rsidRDefault="00931476" w:rsidP="00136126">
      <w:pPr>
        <w:pStyle w:val="Brdtext"/>
        <w:jc w:val="center"/>
      </w:pPr>
      <w:r>
        <w:t>13 §</w:t>
      </w:r>
      <w:r>
        <w:rPr>
          <w:rStyle w:val="Fotnotsreferens"/>
        </w:rPr>
        <w:footnoteReference w:id="73"/>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BF711D8" w14:textId="77777777">
        <w:tc>
          <w:tcPr>
            <w:tcW w:w="2500" w:type="pct"/>
            <w:shd w:val="clear" w:color="auto" w:fill="auto"/>
            <w:tcMar>
              <w:left w:w="0" w:type="dxa"/>
            </w:tcMar>
          </w:tcPr>
          <w:p w14:paraId="54FC51AE" w14:textId="77777777" w:rsidR="00136126" w:rsidRDefault="00931476" w:rsidP="00136126">
            <w:pPr>
              <w:pStyle w:val="Brdtextmedindrag"/>
            </w:pPr>
            <w:r>
              <w:t xml:space="preserve">Förvaltaren </w:t>
            </w:r>
            <w:r w:rsidRPr="009F77AC">
              <w:rPr>
                <w:i/>
              </w:rPr>
              <w:t>skall</w:t>
            </w:r>
            <w:r>
              <w:t xml:space="preserve"> upprätta en bouppteckning. I denna </w:t>
            </w:r>
            <w:r w:rsidRPr="009F77AC">
              <w:rPr>
                <w:i/>
              </w:rPr>
              <w:t>skall</w:t>
            </w:r>
            <w:r>
              <w:t xml:space="preserve"> boets tillgångar tas upp till noggrant uppskattade värden. Bouppteck</w:t>
            </w:r>
            <w:r>
              <w:softHyphen/>
              <w:t xml:space="preserve">ningen </w:t>
            </w:r>
            <w:r w:rsidRPr="009F77AC">
              <w:rPr>
                <w:i/>
              </w:rPr>
              <w:t>skall</w:t>
            </w:r>
            <w:r>
              <w:t xml:space="preserve"> vidare innehålla uppgift om varje borgenärs namn och postadress.</w:t>
            </w:r>
          </w:p>
        </w:tc>
        <w:tc>
          <w:tcPr>
            <w:tcW w:w="2500" w:type="pct"/>
            <w:shd w:val="clear" w:color="auto" w:fill="auto"/>
            <w:tcMar>
              <w:right w:w="0" w:type="dxa"/>
            </w:tcMar>
          </w:tcPr>
          <w:p w14:paraId="6ED661C4" w14:textId="77777777" w:rsidR="00136126" w:rsidRDefault="00931476" w:rsidP="00136126">
            <w:pPr>
              <w:pStyle w:val="Brdtextmedindrag"/>
            </w:pPr>
            <w:r>
              <w:t xml:space="preserve">Förvaltaren </w:t>
            </w:r>
            <w:r w:rsidRPr="009F77AC">
              <w:rPr>
                <w:i/>
              </w:rPr>
              <w:t>ska</w:t>
            </w:r>
            <w:r>
              <w:t xml:space="preserve"> upprätta en bouppteckning. I denna </w:t>
            </w:r>
            <w:r w:rsidRPr="009F77AC">
              <w:rPr>
                <w:i/>
              </w:rPr>
              <w:t>ska</w:t>
            </w:r>
            <w:r>
              <w:t xml:space="preserve"> boets tillgångar tas upp till noggrant uppskattade värden. Bouppteck</w:t>
            </w:r>
            <w:r>
              <w:softHyphen/>
              <w:t xml:space="preserve">ningen </w:t>
            </w:r>
            <w:r w:rsidRPr="009F77AC">
              <w:rPr>
                <w:i/>
              </w:rPr>
              <w:t>ska</w:t>
            </w:r>
            <w:r>
              <w:t xml:space="preserve"> vidare innehålla uppgift om varje borgenärs namn och postadress.</w:t>
            </w:r>
          </w:p>
        </w:tc>
      </w:tr>
      <w:tr w:rsidR="00397F28" w14:paraId="70745DF6" w14:textId="77777777">
        <w:tc>
          <w:tcPr>
            <w:tcW w:w="2500" w:type="pct"/>
            <w:shd w:val="clear" w:color="auto" w:fill="auto"/>
            <w:tcMar>
              <w:left w:w="0" w:type="dxa"/>
            </w:tcMar>
          </w:tcPr>
          <w:p w14:paraId="6BA474E4" w14:textId="77777777" w:rsidR="00136126" w:rsidRDefault="00931476" w:rsidP="00136126">
            <w:pPr>
              <w:pStyle w:val="Brdtextmedindrag"/>
            </w:pPr>
            <w:r>
              <w:t xml:space="preserve">Om det finns anledning, </w:t>
            </w:r>
            <w:r w:rsidRPr="002E1CD8">
              <w:rPr>
                <w:i/>
              </w:rPr>
              <w:t>skall</w:t>
            </w:r>
            <w:r>
              <w:t xml:space="preserve"> bouppteckningen också innehålla uppgift om egendom som inte ingår i boet på grund av att den finns utomlands. Har gäldenären upp</w:t>
            </w:r>
            <w:r>
              <w:softHyphen/>
              <w:t xml:space="preserve">givit att sådan egendom saknas </w:t>
            </w:r>
            <w:r w:rsidRPr="002E1CD8">
              <w:rPr>
                <w:i/>
              </w:rPr>
              <w:t>skall</w:t>
            </w:r>
            <w:r>
              <w:t xml:space="preserve"> bouppteckningen innehålla uppgift om detta.</w:t>
            </w:r>
          </w:p>
        </w:tc>
        <w:tc>
          <w:tcPr>
            <w:tcW w:w="2500" w:type="pct"/>
            <w:shd w:val="clear" w:color="auto" w:fill="auto"/>
            <w:tcMar>
              <w:right w:w="0" w:type="dxa"/>
            </w:tcMar>
          </w:tcPr>
          <w:p w14:paraId="1F254A9D" w14:textId="77777777" w:rsidR="00136126" w:rsidRDefault="00931476" w:rsidP="00136126">
            <w:pPr>
              <w:pStyle w:val="Brdtextmedindrag"/>
            </w:pPr>
            <w:r>
              <w:t xml:space="preserve">Om det finns anledning, </w:t>
            </w:r>
            <w:r w:rsidRPr="002E1CD8">
              <w:rPr>
                <w:i/>
              </w:rPr>
              <w:t>ska</w:t>
            </w:r>
            <w:r>
              <w:t xml:space="preserve"> bouppteckningen också innehålla uppgift om egendom som inte ingår i boet på grund av att den finns utomlands. Har gäldenären upp</w:t>
            </w:r>
            <w:r>
              <w:softHyphen/>
              <w:t xml:space="preserve">givit att sådan egendom saknas </w:t>
            </w:r>
            <w:r w:rsidRPr="002E1CD8">
              <w:rPr>
                <w:i/>
              </w:rPr>
              <w:t>ska</w:t>
            </w:r>
            <w:r>
              <w:t xml:space="preserve"> bouppteckningen innehålla uppgift om detta.</w:t>
            </w:r>
          </w:p>
        </w:tc>
      </w:tr>
      <w:tr w:rsidR="00397F28" w14:paraId="3B45A60C" w14:textId="77777777">
        <w:tc>
          <w:tcPr>
            <w:tcW w:w="2500" w:type="pct"/>
            <w:shd w:val="clear" w:color="auto" w:fill="auto"/>
            <w:tcMar>
              <w:left w:w="0" w:type="dxa"/>
            </w:tcMar>
          </w:tcPr>
          <w:p w14:paraId="0A361A9C" w14:textId="77777777" w:rsidR="00136126" w:rsidRDefault="00931476" w:rsidP="00136126">
            <w:pPr>
              <w:pStyle w:val="Brdtextmedindrag"/>
            </w:pPr>
            <w:r>
              <w:t xml:space="preserve">I den utsträckning det behövs </w:t>
            </w:r>
            <w:r w:rsidRPr="002E1CD8">
              <w:rPr>
                <w:i/>
              </w:rPr>
              <w:t>skall</w:t>
            </w:r>
            <w:r>
              <w:t xml:space="preserve"> bouppteckningen också innehålla en förteckning över dels räkenskapsmaterial, dels andra handlingar som rör boet.</w:t>
            </w:r>
          </w:p>
        </w:tc>
        <w:tc>
          <w:tcPr>
            <w:tcW w:w="2500" w:type="pct"/>
            <w:shd w:val="clear" w:color="auto" w:fill="auto"/>
            <w:tcMar>
              <w:right w:w="0" w:type="dxa"/>
            </w:tcMar>
          </w:tcPr>
          <w:p w14:paraId="58A78AF1" w14:textId="77777777" w:rsidR="00136126" w:rsidRDefault="00931476" w:rsidP="00136126">
            <w:pPr>
              <w:pStyle w:val="Brdtextmedindrag"/>
            </w:pPr>
            <w:r>
              <w:t xml:space="preserve">I den utsträckning det behövs </w:t>
            </w:r>
            <w:r w:rsidRPr="002E1CD8">
              <w:rPr>
                <w:i/>
              </w:rPr>
              <w:t>ska</w:t>
            </w:r>
            <w:r>
              <w:t xml:space="preserve"> bouppteckningen också innehålla en förteckning över dels räkenskapsmaterial, dels andra handlingar som rör boet.</w:t>
            </w:r>
          </w:p>
        </w:tc>
      </w:tr>
      <w:tr w:rsidR="00397F28" w14:paraId="79FFE19D" w14:textId="77777777">
        <w:tc>
          <w:tcPr>
            <w:tcW w:w="2500" w:type="pct"/>
            <w:shd w:val="clear" w:color="auto" w:fill="auto"/>
            <w:tcMar>
              <w:left w:w="0" w:type="dxa"/>
            </w:tcMar>
          </w:tcPr>
          <w:p w14:paraId="055B67B7" w14:textId="77777777" w:rsidR="00136126" w:rsidRDefault="00931476" w:rsidP="00136126">
            <w:pPr>
              <w:pStyle w:val="Brdtextmedindrag"/>
            </w:pPr>
            <w:r>
              <w:t xml:space="preserve">Bouppteckningen </w:t>
            </w:r>
            <w:r w:rsidRPr="002E1CD8">
              <w:rPr>
                <w:i/>
              </w:rPr>
              <w:t>skall</w:t>
            </w:r>
            <w:r>
              <w:t xml:space="preserve"> av förvaltaren ges in till rätten och tillsynsmyndigheten så snart som möjligt och senast en vecka före edgångssammanträdet.</w:t>
            </w:r>
          </w:p>
        </w:tc>
        <w:tc>
          <w:tcPr>
            <w:tcW w:w="2500" w:type="pct"/>
            <w:shd w:val="clear" w:color="auto" w:fill="auto"/>
            <w:tcMar>
              <w:right w:w="0" w:type="dxa"/>
            </w:tcMar>
          </w:tcPr>
          <w:p w14:paraId="1EA69752" w14:textId="77777777" w:rsidR="00136126" w:rsidRDefault="00931476" w:rsidP="00136126">
            <w:pPr>
              <w:pStyle w:val="Brdtextmedindrag"/>
            </w:pPr>
            <w:r>
              <w:t xml:space="preserve">Bouppteckningen </w:t>
            </w:r>
            <w:r w:rsidRPr="002E1CD8">
              <w:rPr>
                <w:i/>
              </w:rPr>
              <w:t>ska</w:t>
            </w:r>
            <w:r>
              <w:t xml:space="preserve"> av förvaltaren ges in till rätten och tillsynsmyndigheten så snart som möjligt och senast en vecka före edgångssammanträdet.</w:t>
            </w:r>
          </w:p>
        </w:tc>
      </w:tr>
      <w:tr w:rsidR="00397F28" w14:paraId="687F3A45" w14:textId="77777777">
        <w:tc>
          <w:tcPr>
            <w:tcW w:w="2500" w:type="pct"/>
            <w:shd w:val="clear" w:color="auto" w:fill="auto"/>
            <w:tcMar>
              <w:left w:w="0" w:type="dxa"/>
            </w:tcMar>
          </w:tcPr>
          <w:p w14:paraId="645BC832" w14:textId="77777777" w:rsidR="00136126" w:rsidRDefault="00931476" w:rsidP="00136126">
            <w:pPr>
              <w:pStyle w:val="Brdtextmedindrag"/>
            </w:pPr>
            <w:r>
              <w:t>Har en av gäldenären under</w:t>
            </w:r>
            <w:r>
              <w:softHyphen/>
              <w:t>skriven bouppteckning förut getts in till rätten, behöver någon ny bouppteckning inte upprättas, om förvaltaren anser att denna är till</w:t>
            </w:r>
            <w:r>
              <w:softHyphen/>
              <w:t xml:space="preserve">förlitlig. I så fall </w:t>
            </w:r>
            <w:r w:rsidRPr="002E1CD8">
              <w:rPr>
                <w:i/>
              </w:rPr>
              <w:t>skall</w:t>
            </w:r>
            <w:r>
              <w:t xml:space="preserve"> han snarast anmäla det till rätten och tillsyns</w:t>
            </w:r>
            <w:r>
              <w:softHyphen/>
              <w:t>myndigheten.</w:t>
            </w:r>
          </w:p>
        </w:tc>
        <w:tc>
          <w:tcPr>
            <w:tcW w:w="2500" w:type="pct"/>
            <w:shd w:val="clear" w:color="auto" w:fill="auto"/>
            <w:tcMar>
              <w:right w:w="0" w:type="dxa"/>
            </w:tcMar>
          </w:tcPr>
          <w:p w14:paraId="301C0BFE" w14:textId="77777777" w:rsidR="00136126" w:rsidRDefault="00931476" w:rsidP="00136126">
            <w:pPr>
              <w:pStyle w:val="Brdtextmedindrag"/>
            </w:pPr>
            <w:r>
              <w:t>Har en av gäldenären under</w:t>
            </w:r>
            <w:r>
              <w:softHyphen/>
              <w:t>skriven bouppteckning förut getts in till rätten, behöver någon ny bouppteckning inte upprättas, om förvaltaren anser att denna är till</w:t>
            </w:r>
            <w:r>
              <w:softHyphen/>
              <w:t xml:space="preserve">förlitlig. I så fall </w:t>
            </w:r>
            <w:r w:rsidRPr="002E1CD8">
              <w:rPr>
                <w:i/>
              </w:rPr>
              <w:t>ska</w:t>
            </w:r>
            <w:r>
              <w:t xml:space="preserve"> han snarast anmäla det till rätten och tillsyns</w:t>
            </w:r>
            <w:r>
              <w:softHyphen/>
              <w:t>myndigheten.</w:t>
            </w:r>
          </w:p>
        </w:tc>
      </w:tr>
      <w:tr w:rsidR="00397F28" w14:paraId="73EB5B2E" w14:textId="77777777">
        <w:tc>
          <w:tcPr>
            <w:tcW w:w="2500" w:type="pct"/>
            <w:shd w:val="clear" w:color="auto" w:fill="auto"/>
            <w:tcMar>
              <w:left w:w="0" w:type="dxa"/>
            </w:tcMar>
          </w:tcPr>
          <w:p w14:paraId="3992792A" w14:textId="77777777" w:rsidR="00136126" w:rsidRDefault="00931476" w:rsidP="00136126">
            <w:pPr>
              <w:pStyle w:val="Brdtextmedindrag"/>
            </w:pPr>
            <w:r w:rsidRPr="002E1CD8">
              <w:rPr>
                <w:i/>
              </w:rPr>
              <w:t>Skall</w:t>
            </w:r>
            <w:r>
              <w:t xml:space="preserve"> bevakningsförfarande äga rum och har någon bouppteckning ännu inte getts in till rätten, </w:t>
            </w:r>
            <w:r w:rsidRPr="002E1CD8">
              <w:rPr>
                <w:i/>
              </w:rPr>
              <w:t>skall</w:t>
            </w:r>
            <w:r>
              <w:t xml:space="preserve"> förvaltaren så snart som möjligt och senast en vecka från beslutet om bevakningsförfarandet skicka en </w:t>
            </w:r>
            <w:r>
              <w:lastRenderedPageBreak/>
              <w:t>förteckning över borgenärerna med uppgift om varje borgenärs postadress till rätten och tillsyns</w:t>
            </w:r>
            <w:r>
              <w:softHyphen/>
              <w:t xml:space="preserve">myndigheten. I konkurs hos en bank, ett kreditmarknadsföretag eller ett företag som driver verksamhet enligt lagen (2004:299) om inlåningsverksamhet </w:t>
            </w:r>
            <w:r w:rsidRPr="009F77AC">
              <w:rPr>
                <w:i/>
              </w:rPr>
              <w:t>skall</w:t>
            </w:r>
            <w:r>
              <w:t xml:space="preserve"> till bouppteckningen eller borgenärs</w:t>
            </w:r>
            <w:r>
              <w:softHyphen/>
              <w:t xml:space="preserve">förteckningen bifogas uppgift om insättningsborgenärerna och deras fordringsbelopp med upplupen ränta. Detsamma gäller i ett värdepappersbolags konkurs om bolaget har tillstånd att ta emot insättningar på konto. I ett livförsäkringsbolags konkurs </w:t>
            </w:r>
            <w:r w:rsidRPr="009F77AC">
              <w:rPr>
                <w:i/>
              </w:rPr>
              <w:t>skall</w:t>
            </w:r>
            <w:r>
              <w:t xml:space="preserve"> på motsvarande sätt bifogas uppgift om försäkringstagarna och deras fordringar.</w:t>
            </w:r>
          </w:p>
        </w:tc>
        <w:tc>
          <w:tcPr>
            <w:tcW w:w="2500" w:type="pct"/>
            <w:shd w:val="clear" w:color="auto" w:fill="auto"/>
            <w:tcMar>
              <w:right w:w="0" w:type="dxa"/>
            </w:tcMar>
          </w:tcPr>
          <w:p w14:paraId="433F2410" w14:textId="77777777" w:rsidR="00136126" w:rsidRDefault="00931476" w:rsidP="00136126">
            <w:pPr>
              <w:pStyle w:val="Brdtextmedindrag"/>
            </w:pPr>
            <w:r w:rsidRPr="002E1CD8">
              <w:rPr>
                <w:i/>
              </w:rPr>
              <w:lastRenderedPageBreak/>
              <w:t>Ska</w:t>
            </w:r>
            <w:r>
              <w:t xml:space="preserve"> bevakningsförfarande äga rum och har någon bouppteckning ännu inte getts in till rätten, </w:t>
            </w:r>
            <w:r w:rsidRPr="002E1CD8">
              <w:rPr>
                <w:i/>
              </w:rPr>
              <w:t>ska</w:t>
            </w:r>
            <w:r>
              <w:t xml:space="preserve"> förvaltaren så snart som möjligt och senast en vecka från beslutet om bevakningsförfarandet skicka en </w:t>
            </w:r>
            <w:r>
              <w:lastRenderedPageBreak/>
              <w:t>förteckning över borgenärerna med uppgift om varje borgenärs postadress till rätten och tillsyns</w:t>
            </w:r>
            <w:r>
              <w:softHyphen/>
              <w:t xml:space="preserve">myndigheten. I konkurs hos en bank, ett kreditmarknadsföretag eller ett företag som driver verksamhet enligt lagen (2004:299) om inlåningsverksamhet </w:t>
            </w:r>
            <w:r w:rsidRPr="009F77AC">
              <w:rPr>
                <w:i/>
              </w:rPr>
              <w:t>ska</w:t>
            </w:r>
            <w:r>
              <w:t xml:space="preserve"> till bouppteckningen eller borgenärs</w:t>
            </w:r>
            <w:r>
              <w:softHyphen/>
              <w:t xml:space="preserve">förteckningen bifogas uppgift om insättningsborgenärerna och deras fordringsbelopp med upplupen ränta. Detsamma gäller i ett värdepappersbolags konkurs om bolaget har tillstånd att ta emot insättningar på konto. I ett livförsäkringsbolags </w:t>
            </w:r>
            <w:r w:rsidRPr="00CF1447">
              <w:rPr>
                <w:i/>
              </w:rPr>
              <w:t>eller ett tjänstepensionsföretag</w:t>
            </w:r>
            <w:r>
              <w:rPr>
                <w:i/>
              </w:rPr>
              <w:t>s</w:t>
            </w:r>
            <w:r>
              <w:t xml:space="preserve"> konkurs </w:t>
            </w:r>
            <w:r w:rsidRPr="009F77AC">
              <w:rPr>
                <w:i/>
              </w:rPr>
              <w:t>ska</w:t>
            </w:r>
            <w:r>
              <w:t xml:space="preserve"> på motsvarande sätt bifogas uppgift om försäkringstagarna och deras fordringar.</w:t>
            </w:r>
          </w:p>
        </w:tc>
      </w:tr>
    </w:tbl>
    <w:p w14:paraId="78E082F5" w14:textId="77777777" w:rsidR="00136126" w:rsidRDefault="00931476" w:rsidP="00136126">
      <w:pPr>
        <w:pStyle w:val="Brdtext"/>
        <w:spacing w:before="230"/>
        <w:jc w:val="center"/>
        <w:rPr>
          <w:b/>
        </w:rPr>
      </w:pPr>
      <w:r>
        <w:rPr>
          <w:b/>
        </w:rPr>
        <w:lastRenderedPageBreak/>
        <w:t>8 kap.</w:t>
      </w:r>
    </w:p>
    <w:p w14:paraId="580CF10E" w14:textId="77777777" w:rsidR="00136126" w:rsidRDefault="00931476" w:rsidP="00136126">
      <w:pPr>
        <w:pStyle w:val="Brdtext"/>
        <w:jc w:val="center"/>
      </w:pPr>
      <w:r>
        <w:t>7 §</w:t>
      </w:r>
      <w:r>
        <w:rPr>
          <w:rStyle w:val="Fotnotsreferens"/>
        </w:rPr>
        <w:footnoteReference w:id="74"/>
      </w:r>
    </w:p>
    <w:p w14:paraId="03889043" w14:textId="77777777" w:rsidR="00136126" w:rsidRDefault="00931476" w:rsidP="00136126">
      <w:pPr>
        <w:pStyle w:val="Brdtextmedindrag"/>
      </w:pPr>
      <w:r>
        <w:t>Försäljning av lös egendom som inte sker genom fortsättande av gäldenärens rörelse ska ske på auktion eller på annat sätt efter vad förvaltaren anser vara mest fördelaktigt för boet. Om egendom säljs till konkursgäldenären eller någon denne sådan närstående person som anges i 4 kap. 3 § ska försäljningen ha föregåtts av ett offentligt anbuds</w:t>
      </w:r>
      <w:r>
        <w:softHyphen/>
        <w:t>förfarande, om särskilda skäl inte gör det obehövligt.</w:t>
      </w:r>
    </w:p>
    <w:p w14:paraId="29131C94" w14:textId="77777777" w:rsidR="00136126" w:rsidRDefault="00931476" w:rsidP="00136126">
      <w:pPr>
        <w:pStyle w:val="Brdtextmedindrag"/>
      </w:pPr>
      <w:r>
        <w:t>Lös egendom i vilken en borgenär har panträtt eller någon annan särskild förmånsrätt får inte utan hans samtycke säljas på annat sätt än på auktion, om hans rätt är beroende av försäljningen. Även om samtycke inte lämnas, får egendomen säljas på annat sätt än på auktion, om det är sannolikt att högre pris uppnås därigenom och om tillsynsmyndigheten medger det.</w:t>
      </w:r>
    </w:p>
    <w:p w14:paraId="5D3C231E" w14:textId="77777777" w:rsidR="00136126" w:rsidRPr="00D74F99" w:rsidRDefault="00931476" w:rsidP="00136126">
      <w:pPr>
        <w:pStyle w:val="Brdtextmedindrag"/>
      </w:pPr>
      <w:r>
        <w:t>Samtycke enligt andra stycket krävs inte när förvaltaren säljer finansiella instrument, upptagna till handel på en reglerad marknad eller en motsvarande marknad utanför Europeiska ekonomiska samarbetsområdet, eller valuta till gällande marknadspris eller när det är fråga om försäljning av lös egendom genom fortsättande av gäldenärens rörelse.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E2761C2" w14:textId="77777777">
        <w:tc>
          <w:tcPr>
            <w:tcW w:w="2500" w:type="pct"/>
            <w:shd w:val="clear" w:color="auto" w:fill="auto"/>
            <w:tcMar>
              <w:left w:w="0" w:type="dxa"/>
            </w:tcMar>
          </w:tcPr>
          <w:p w14:paraId="671C2F6E" w14:textId="77777777" w:rsidR="00136126" w:rsidRDefault="00931476" w:rsidP="00136126">
            <w:pPr>
              <w:pStyle w:val="Brdtextmedindrag"/>
            </w:pPr>
            <w:r>
              <w:t>Särskilda bestämmelser om överlåtelse av försäkringsbestånd finns i 14 kap. 16 § försäkrings</w:t>
            </w:r>
            <w:r>
              <w:softHyphen/>
              <w:t>rörelselagen (2010:2043).</w:t>
            </w:r>
          </w:p>
        </w:tc>
        <w:tc>
          <w:tcPr>
            <w:tcW w:w="2500" w:type="pct"/>
            <w:shd w:val="clear" w:color="auto" w:fill="auto"/>
            <w:tcMar>
              <w:right w:w="0" w:type="dxa"/>
            </w:tcMar>
          </w:tcPr>
          <w:p w14:paraId="3F5480A1" w14:textId="77777777" w:rsidR="00136126" w:rsidRDefault="00931476" w:rsidP="00136126">
            <w:pPr>
              <w:pStyle w:val="Brdtextmedindrag"/>
            </w:pPr>
            <w:r>
              <w:t xml:space="preserve">Särskilda bestämmelser om överlåtelse av försäkringsbestånd </w:t>
            </w:r>
            <w:r w:rsidRPr="00DA3CA8">
              <w:rPr>
                <w:i/>
              </w:rPr>
              <w:t>och tjänstepensionsförsäkrings</w:t>
            </w:r>
            <w:r>
              <w:rPr>
                <w:i/>
              </w:rPr>
              <w:softHyphen/>
            </w:r>
            <w:r w:rsidRPr="00DA3CA8">
              <w:rPr>
                <w:i/>
              </w:rPr>
              <w:t>bestånd</w:t>
            </w:r>
            <w:r>
              <w:t xml:space="preserve"> finns i 14 kap. 16 § försäkringsrörelselagen (2010:2043) </w:t>
            </w:r>
            <w:r>
              <w:rPr>
                <w:i/>
              </w:rPr>
              <w:t xml:space="preserve">respektive 11 kap. </w:t>
            </w:r>
            <w:r>
              <w:rPr>
                <w:i/>
              </w:rPr>
              <w:lastRenderedPageBreak/>
              <w:t>13 § lagen (2019:000) om tjänste</w:t>
            </w:r>
            <w:r>
              <w:rPr>
                <w:i/>
              </w:rPr>
              <w:softHyphen/>
              <w:t>pensionsföretag</w:t>
            </w:r>
            <w:r>
              <w:t>.</w:t>
            </w:r>
          </w:p>
        </w:tc>
      </w:tr>
    </w:tbl>
    <w:p w14:paraId="0DE4B811" w14:textId="77777777" w:rsidR="00136126" w:rsidRDefault="00931476" w:rsidP="00136126">
      <w:pPr>
        <w:pStyle w:val="Brdtext"/>
        <w:spacing w:before="230"/>
        <w:jc w:val="center"/>
        <w:rPr>
          <w:b/>
        </w:rPr>
      </w:pPr>
      <w:r>
        <w:rPr>
          <w:b/>
        </w:rPr>
        <w:lastRenderedPageBreak/>
        <w:t>9 kap.</w:t>
      </w:r>
    </w:p>
    <w:p w14:paraId="1A761016" w14:textId="77777777" w:rsidR="00136126" w:rsidRDefault="00931476" w:rsidP="00136126">
      <w:pPr>
        <w:pStyle w:val="Brdtext"/>
        <w:jc w:val="center"/>
      </w:pPr>
      <w:r>
        <w:t>5 §</w:t>
      </w:r>
      <w:r>
        <w:rPr>
          <w:rStyle w:val="Fotnotsreferens"/>
        </w:rPr>
        <w:footnoteReference w:id="75"/>
      </w:r>
    </w:p>
    <w:p w14:paraId="3E53E067" w14:textId="77777777" w:rsidR="00136126" w:rsidRPr="00BF4409" w:rsidRDefault="00931476" w:rsidP="00136126">
      <w:pPr>
        <w:pStyle w:val="Brdtextmedindrag"/>
      </w:pPr>
      <w:r>
        <w:t>En borgenär som till säkerhet för sin fordran har panträtt i fast eller lös egendom behöver inte bevaka fordringen för att få rätt till betalning ur den pantsatta egendomen.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C6EAD71" w14:textId="77777777">
        <w:tc>
          <w:tcPr>
            <w:tcW w:w="2500" w:type="pct"/>
            <w:shd w:val="clear" w:color="auto" w:fill="auto"/>
            <w:tcMar>
              <w:left w:w="0" w:type="dxa"/>
            </w:tcMar>
          </w:tcPr>
          <w:p w14:paraId="32D4A30A" w14:textId="77777777" w:rsidR="00136126" w:rsidRDefault="00931476" w:rsidP="00136126">
            <w:pPr>
              <w:pStyle w:val="Brdtextmedindrag"/>
            </w:pPr>
            <w:r>
              <w:t>En borgenär som har en fordran hos en bank, ett kreditmarknads</w:t>
            </w:r>
            <w:r>
              <w:softHyphen/>
              <w:t>företag eller ett företag som driver verksamhet enligt lagen (2004:299) om inlåningsverksamhet på grund av en insättning på räkning behöver inte bevaka sin fordran i ett sådant instituts konkurs, om uppgift om fordringen har lämnats enligt 7 kap. 13 § sjätte stycket. Detsamma gäller beträffande värdepappers</w:t>
            </w:r>
            <w:r>
              <w:softHyphen/>
              <w:t>bolag som har tillstånd att ta emot insättningar på konto. En försäk</w:t>
            </w:r>
            <w:r>
              <w:softHyphen/>
              <w:t>ringstagare behöver inte bevaka sin fordran i ett livförsäkringsbolags konkurs, om uppgift om fordringen lämnats enligt det angivna lagrummet.</w:t>
            </w:r>
          </w:p>
        </w:tc>
        <w:tc>
          <w:tcPr>
            <w:tcW w:w="2500" w:type="pct"/>
            <w:shd w:val="clear" w:color="auto" w:fill="auto"/>
            <w:tcMar>
              <w:right w:w="0" w:type="dxa"/>
            </w:tcMar>
          </w:tcPr>
          <w:p w14:paraId="227F8562" w14:textId="77777777" w:rsidR="00136126" w:rsidRDefault="00931476" w:rsidP="00136126">
            <w:pPr>
              <w:pStyle w:val="Brdtextmedindrag"/>
            </w:pPr>
            <w:r>
              <w:t>En borgenär som har en fordran hos en bank, ett kreditmarknads</w:t>
            </w:r>
            <w:r>
              <w:softHyphen/>
              <w:t>företag eller ett företag som driver verksamhet enligt lagen (2004:299) om inlåningsverksamhet på grund av en insättning på räkning behöver inte bevaka sin fordran i ett sådant instituts konkurs, om uppgift om fordringen har lämnats enligt 7 kap. 13 § sjätte stycket. Detsamma gäller beträffande värdepappers</w:t>
            </w:r>
            <w:r>
              <w:softHyphen/>
              <w:t>bolag som har tillstånd att ta emot insättningar på konto. En försäk</w:t>
            </w:r>
            <w:r>
              <w:softHyphen/>
              <w:t>ringstagare behöver inte bevaka sin fordran i ett liv</w:t>
            </w:r>
            <w:r>
              <w:softHyphen/>
              <w:t xml:space="preserve">försäkringsbolags </w:t>
            </w:r>
            <w:r>
              <w:rPr>
                <w:i/>
              </w:rPr>
              <w:t>eller ett tjänste</w:t>
            </w:r>
            <w:r>
              <w:rPr>
                <w:i/>
              </w:rPr>
              <w:softHyphen/>
              <w:t xml:space="preserve">pensionsföretags </w:t>
            </w:r>
            <w:r>
              <w:t>konkurs, om upp</w:t>
            </w:r>
            <w:r>
              <w:softHyphen/>
              <w:t>gift om fordringen lämnats enligt det angivna lagrummet.</w:t>
            </w:r>
          </w:p>
        </w:tc>
      </w:tr>
    </w:tbl>
    <w:p w14:paraId="00381910" w14:textId="77777777" w:rsidR="00136126" w:rsidRPr="00811E52" w:rsidRDefault="00931476" w:rsidP="00136126">
      <w:pPr>
        <w:pStyle w:val="Slutstreck"/>
      </w:pPr>
      <w:r w:rsidRPr="00811E52">
        <w:t>                      </w:t>
      </w:r>
    </w:p>
    <w:p w14:paraId="032637F5" w14:textId="77777777" w:rsidR="00136126" w:rsidRDefault="00931476" w:rsidP="00136126">
      <w:pPr>
        <w:pStyle w:val="Brdtextmedindrag"/>
        <w:sectPr w:rsidR="00136126" w:rsidSect="00155500">
          <w:headerReference w:type="even" r:id="rId102"/>
          <w:headerReference w:type="default" r:id="rId103"/>
          <w:footerReference w:type="even" r:id="rId104"/>
          <w:footerReference w:type="default" r:id="rId105"/>
          <w:footerReference w:type="first" r:id="rId10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6C3D6DDF" w14:textId="77777777" w:rsidR="00136126" w:rsidRPr="00830602" w:rsidRDefault="00136126" w:rsidP="00136126">
      <w:pPr>
        <w:pStyle w:val="Brdtextmedindrag"/>
      </w:pPr>
    </w:p>
    <w:p w14:paraId="0BACF140" w14:textId="77777777" w:rsidR="00136126" w:rsidRDefault="00931476" w:rsidP="00136126">
      <w:pPr>
        <w:spacing w:line="2" w:lineRule="auto"/>
        <w:rPr>
          <w:rFonts w:ascii="Times New Roman" w:hAnsi="Times New Roman"/>
          <w:sz w:val="20"/>
        </w:rPr>
      </w:pPr>
      <w:r>
        <w:br w:type="page"/>
      </w:r>
    </w:p>
    <w:p w14:paraId="04AFD170" w14:textId="77777777" w:rsidR="00136126" w:rsidRPr="00D56296" w:rsidRDefault="00931476" w:rsidP="00136126">
      <w:pPr>
        <w:pStyle w:val="Rubrik2utannumrering"/>
        <w:spacing w:before="0"/>
        <w:rPr>
          <w:lang w:eastAsia="sv-SE"/>
        </w:rPr>
      </w:pPr>
      <w:bookmarkStart w:id="8101" w:name="_Toc518395843"/>
      <w:bookmarkStart w:id="8102" w:name="_Toc518396560"/>
      <w:bookmarkStart w:id="8103" w:name="_Toc518400871"/>
      <w:bookmarkStart w:id="8104" w:name="_Toc518401588"/>
      <w:bookmarkStart w:id="8105" w:name="_Toc518401827"/>
      <w:bookmarkStart w:id="8106" w:name="_Toc518462981"/>
      <w:bookmarkStart w:id="8107" w:name="_Toc518462677"/>
      <w:bookmarkStart w:id="8108" w:name="_Toc518463633"/>
      <w:bookmarkStart w:id="8109" w:name="_Toc518463530"/>
      <w:bookmarkStart w:id="8110" w:name="_Toc518464247"/>
      <w:bookmarkStart w:id="8111" w:name="_Toc518463999"/>
      <w:r>
        <w:rPr>
          <w:lang w:eastAsia="sv-SE"/>
        </w:rPr>
        <w:lastRenderedPageBreak/>
        <w:t>Förslag till lag om ändring i l</w:t>
      </w:r>
      <w:r w:rsidRPr="00D56296">
        <w:rPr>
          <w:lang w:eastAsia="sv-SE"/>
        </w:rPr>
        <w:t>ag</w:t>
      </w:r>
      <w:r>
        <w:rPr>
          <w:lang w:eastAsia="sv-SE"/>
        </w:rPr>
        <w:t>en</w:t>
      </w:r>
      <w:r w:rsidRPr="00D56296">
        <w:rPr>
          <w:lang w:eastAsia="sv-SE"/>
        </w:rPr>
        <w:t xml:space="preserve"> (1987:1245) om styrelserepresentation för de privatanställda</w:t>
      </w:r>
      <w:bookmarkEnd w:id="8101"/>
      <w:bookmarkEnd w:id="8102"/>
      <w:bookmarkEnd w:id="8103"/>
      <w:bookmarkEnd w:id="8104"/>
      <w:bookmarkEnd w:id="8105"/>
      <w:bookmarkEnd w:id="8106"/>
      <w:bookmarkEnd w:id="8107"/>
      <w:bookmarkEnd w:id="8108"/>
      <w:bookmarkEnd w:id="8109"/>
      <w:bookmarkEnd w:id="8110"/>
      <w:bookmarkEnd w:id="8111"/>
    </w:p>
    <w:p w14:paraId="6802571A" w14:textId="77777777" w:rsidR="00136126" w:rsidRDefault="00931476" w:rsidP="00136126">
      <w:pPr>
        <w:pStyle w:val="Brdtextmedindrag"/>
      </w:pPr>
      <w:r>
        <w:t xml:space="preserve">Härigenom föreskrivs att 2 § </w:t>
      </w:r>
      <w:r>
        <w:rPr>
          <w:lang w:eastAsia="sv-SE"/>
        </w:rPr>
        <w:t>l</w:t>
      </w:r>
      <w:r w:rsidRPr="00D56296">
        <w:rPr>
          <w:lang w:eastAsia="sv-SE"/>
        </w:rPr>
        <w:t>ag</w:t>
      </w:r>
      <w:r>
        <w:rPr>
          <w:lang w:eastAsia="sv-SE"/>
        </w:rPr>
        <w:t>en</w:t>
      </w:r>
      <w:r w:rsidRPr="00D56296">
        <w:rPr>
          <w:lang w:eastAsia="sv-SE"/>
        </w:rPr>
        <w:t xml:space="preserve"> (1987:1245) om styrelse</w:t>
      </w:r>
      <w:r>
        <w:rPr>
          <w:lang w:eastAsia="sv-SE"/>
        </w:rPr>
        <w:softHyphen/>
      </w:r>
      <w:r w:rsidRPr="00D56296">
        <w:rPr>
          <w:lang w:eastAsia="sv-SE"/>
        </w:rPr>
        <w:t>representation för de privatanställda</w:t>
      </w:r>
      <w:r>
        <w:t xml:space="preserve"> ska ha följande lydelse.</w:t>
      </w:r>
    </w:p>
    <w:p w14:paraId="3CD48119" w14:textId="77777777" w:rsidR="00136126" w:rsidRDefault="00136126" w:rsidP="0013612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8234E9A" w14:textId="77777777">
        <w:tc>
          <w:tcPr>
            <w:tcW w:w="2500" w:type="pct"/>
            <w:shd w:val="clear" w:color="auto" w:fill="auto"/>
            <w:tcMar>
              <w:left w:w="0" w:type="dxa"/>
            </w:tcMar>
          </w:tcPr>
          <w:p w14:paraId="3F697133"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4B28988E" w14:textId="77777777" w:rsidR="00136126" w:rsidRPr="005B0E77" w:rsidRDefault="00931476" w:rsidP="00136126">
            <w:pPr>
              <w:pStyle w:val="Brdtext"/>
              <w:rPr>
                <w:i/>
              </w:rPr>
            </w:pPr>
            <w:r w:rsidRPr="005B0E77">
              <w:rPr>
                <w:i/>
              </w:rPr>
              <w:t>Föreslagen lydelse</w:t>
            </w:r>
          </w:p>
        </w:tc>
      </w:tr>
    </w:tbl>
    <w:p w14:paraId="69192C6F" w14:textId="77777777" w:rsidR="00136126" w:rsidRPr="00D56296" w:rsidRDefault="00931476" w:rsidP="00136126">
      <w:pPr>
        <w:pStyle w:val="Brdtext"/>
        <w:spacing w:before="230"/>
        <w:jc w:val="center"/>
      </w:pPr>
      <w:r w:rsidRPr="00D56296">
        <w:t>2</w:t>
      </w:r>
      <w:r>
        <w:t> §</w:t>
      </w:r>
      <w:r>
        <w:rPr>
          <w:rStyle w:val="Fotnotsreferens"/>
        </w:rPr>
        <w:footnoteReference w:id="76"/>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CE90A6C" w14:textId="77777777">
        <w:tc>
          <w:tcPr>
            <w:tcW w:w="2500" w:type="pct"/>
            <w:shd w:val="clear" w:color="auto" w:fill="auto"/>
            <w:tcMar>
              <w:left w:w="0" w:type="dxa"/>
            </w:tcMar>
          </w:tcPr>
          <w:p w14:paraId="05CA8834" w14:textId="77777777" w:rsidR="00136126" w:rsidRDefault="00931476" w:rsidP="00136126">
            <w:pPr>
              <w:pStyle w:val="Brdtextmedindrag"/>
            </w:pPr>
            <w:r>
              <w:t>Med företag avses i denna lag aktiebolag, bank, hypoteksinstitut, försäkringsföretag och ekonomisk förening samt europakooperativ för vilket lagen gäller enligt 1 b §.</w:t>
            </w:r>
          </w:p>
        </w:tc>
        <w:tc>
          <w:tcPr>
            <w:tcW w:w="2500" w:type="pct"/>
            <w:shd w:val="clear" w:color="auto" w:fill="auto"/>
            <w:tcMar>
              <w:right w:w="0" w:type="dxa"/>
            </w:tcMar>
          </w:tcPr>
          <w:p w14:paraId="45D7D941" w14:textId="77777777" w:rsidR="00136126" w:rsidRDefault="00931476" w:rsidP="00136126">
            <w:pPr>
              <w:pStyle w:val="Brdtextmedindrag"/>
            </w:pPr>
            <w:r>
              <w:t>Med företag avses i denna lag aktiebolag, bank, hypoteksinstitut, försäkringsföretag</w:t>
            </w:r>
            <w:r>
              <w:rPr>
                <w:i/>
              </w:rPr>
              <w:t>, tjänste</w:t>
            </w:r>
            <w:r>
              <w:rPr>
                <w:i/>
              </w:rPr>
              <w:softHyphen/>
              <w:t>pensionsföretag</w:t>
            </w:r>
            <w:r>
              <w:t xml:space="preserve"> och ekonomisk förening samt europakooperativ för vilket lagen gäller enligt 1 b §.</w:t>
            </w:r>
          </w:p>
        </w:tc>
      </w:tr>
    </w:tbl>
    <w:p w14:paraId="656B6FCF" w14:textId="77777777" w:rsidR="00136126" w:rsidRDefault="00931476" w:rsidP="00136126">
      <w:pPr>
        <w:pStyle w:val="Brdtextmedindrag"/>
      </w:pPr>
      <w:r>
        <w:t>Med koncern avses i denna lag svenska juridiska personer som enligt 1 kap. 11 och 12 §§ aktiebolagslagen (2005:551), 1 kap. 2 § sparbankslagen (1987:619), 1 kap. 5 § lagen (1995:1570) om medlemsbanker eller 1 kap. 10–14 §§ lagen (2018:672) om ekonomiska föreningar är moderföretag och dotterföretag i förhållande till varandra, eller företag som enligt 13–16 §§ lagen (2011:427) om europeiska företagsråd utövar ett bestämmande inflytande över ett annat företag och de företag över vilka detta inflytande utövas.</w:t>
      </w:r>
    </w:p>
    <w:p w14:paraId="65AD57F3" w14:textId="77777777" w:rsidR="00136126" w:rsidRPr="00811E52" w:rsidRDefault="00931476" w:rsidP="00136126">
      <w:pPr>
        <w:pStyle w:val="Slutstreck"/>
      </w:pPr>
      <w:r w:rsidRPr="00811E52">
        <w:t>                      </w:t>
      </w:r>
    </w:p>
    <w:p w14:paraId="4613F9DE" w14:textId="77777777" w:rsidR="00136126" w:rsidRDefault="00931476" w:rsidP="00136126">
      <w:pPr>
        <w:pStyle w:val="Brdtextmedindrag"/>
        <w:sectPr w:rsidR="00136126" w:rsidSect="00155500">
          <w:headerReference w:type="even" r:id="rId107"/>
          <w:headerReference w:type="default" r:id="rId108"/>
          <w:footerReference w:type="even" r:id="rId109"/>
          <w:footerReference w:type="default" r:id="rId110"/>
          <w:footerReference w:type="first" r:id="rId11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07658568" w14:textId="77777777" w:rsidR="00136126" w:rsidRPr="00830602" w:rsidRDefault="00136126" w:rsidP="00136126">
      <w:pPr>
        <w:pStyle w:val="Brdtextmedindrag"/>
      </w:pPr>
    </w:p>
    <w:p w14:paraId="5CBB8C65" w14:textId="77777777" w:rsidR="00136126" w:rsidRDefault="00931476" w:rsidP="00136126">
      <w:pPr>
        <w:spacing w:line="2" w:lineRule="auto"/>
        <w:rPr>
          <w:rFonts w:ascii="Times New Roman" w:hAnsi="Times New Roman"/>
          <w:sz w:val="20"/>
        </w:rPr>
      </w:pPr>
      <w:r>
        <w:br w:type="page"/>
      </w:r>
    </w:p>
    <w:p w14:paraId="2205DF93" w14:textId="77777777" w:rsidR="00136126" w:rsidRPr="00731F1C" w:rsidRDefault="00931476" w:rsidP="00136126">
      <w:pPr>
        <w:pStyle w:val="Rubrik2utannumrering"/>
        <w:spacing w:before="0"/>
      </w:pPr>
      <w:bookmarkStart w:id="8112" w:name="_Toc518395844"/>
      <w:bookmarkStart w:id="8113" w:name="_Toc518396561"/>
      <w:bookmarkStart w:id="8114" w:name="_Toc518400872"/>
      <w:bookmarkStart w:id="8115" w:name="_Toc518401589"/>
      <w:bookmarkStart w:id="8116" w:name="_Toc518401828"/>
      <w:bookmarkStart w:id="8117" w:name="_Toc518462982"/>
      <w:bookmarkStart w:id="8118" w:name="_Toc518462678"/>
      <w:bookmarkStart w:id="8119" w:name="_Toc518463634"/>
      <w:bookmarkStart w:id="8120" w:name="_Toc518463531"/>
      <w:bookmarkStart w:id="8121" w:name="_Toc518464248"/>
      <w:bookmarkStart w:id="8122" w:name="_Toc518464000"/>
      <w:r w:rsidRPr="00731F1C">
        <w:lastRenderedPageBreak/>
        <w:t>Förslag till lag om ändring i lagen (1988:1385) om Sveriges riksbank</w:t>
      </w:r>
      <w:bookmarkEnd w:id="8112"/>
      <w:bookmarkEnd w:id="8113"/>
      <w:bookmarkEnd w:id="8114"/>
      <w:bookmarkEnd w:id="8115"/>
      <w:bookmarkEnd w:id="8116"/>
      <w:bookmarkEnd w:id="8117"/>
      <w:bookmarkEnd w:id="8118"/>
      <w:bookmarkEnd w:id="8119"/>
      <w:bookmarkEnd w:id="8120"/>
      <w:bookmarkEnd w:id="8121"/>
      <w:bookmarkEnd w:id="8122"/>
    </w:p>
    <w:p w14:paraId="565EDEEC" w14:textId="77777777" w:rsidR="00136126" w:rsidRDefault="00931476" w:rsidP="00136126">
      <w:pPr>
        <w:pStyle w:val="Brdtextmedindrag"/>
      </w:pPr>
      <w:r>
        <w:t>Härigenom föreskrivs att 6 kap. 1 § lagen (1988:1385) om Sveriges riksbank ska ha följande lydelse.</w:t>
      </w:r>
    </w:p>
    <w:p w14:paraId="109AD961"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8E42F7D" w14:textId="77777777">
        <w:tc>
          <w:tcPr>
            <w:tcW w:w="2500" w:type="pct"/>
            <w:shd w:val="clear" w:color="auto" w:fill="auto"/>
            <w:tcMar>
              <w:left w:w="0" w:type="dxa"/>
            </w:tcMar>
          </w:tcPr>
          <w:p w14:paraId="1F92295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4547E26A" w14:textId="77777777" w:rsidR="00136126" w:rsidRPr="005B0E77" w:rsidRDefault="00931476" w:rsidP="00136126">
            <w:pPr>
              <w:pStyle w:val="Brdtext"/>
              <w:rPr>
                <w:i/>
              </w:rPr>
            </w:pPr>
            <w:r w:rsidRPr="005B0E77">
              <w:rPr>
                <w:i/>
              </w:rPr>
              <w:t>Föreslagen lydelse</w:t>
            </w:r>
          </w:p>
        </w:tc>
      </w:tr>
    </w:tbl>
    <w:p w14:paraId="4E9A3C0C" w14:textId="77777777" w:rsidR="00136126" w:rsidRDefault="00931476" w:rsidP="00136126">
      <w:pPr>
        <w:pStyle w:val="Brdtext"/>
        <w:spacing w:before="230"/>
        <w:jc w:val="center"/>
        <w:rPr>
          <w:b/>
        </w:rPr>
      </w:pPr>
      <w:r>
        <w:rPr>
          <w:b/>
        </w:rPr>
        <w:t>6 kap.</w:t>
      </w:r>
    </w:p>
    <w:p w14:paraId="0DFE6769" w14:textId="77777777" w:rsidR="00136126" w:rsidRDefault="00931476" w:rsidP="00136126">
      <w:pPr>
        <w:pStyle w:val="Brdtext"/>
        <w:jc w:val="center"/>
      </w:pPr>
      <w:r>
        <w:t>1 §</w:t>
      </w:r>
      <w:r>
        <w:rPr>
          <w:rStyle w:val="Fotnotsreferens"/>
        </w:rPr>
        <w:footnoteReference w:id="77"/>
      </w:r>
    </w:p>
    <w:p w14:paraId="73D1F2D2" w14:textId="77777777" w:rsidR="00136126" w:rsidRPr="008B5013" w:rsidRDefault="00931476" w:rsidP="00136126">
      <w:pPr>
        <w:pStyle w:val="Brdtextmedindrag"/>
      </w:pPr>
      <w:r>
        <w:t>Med bankinstitut förstås i denna lag bankaktiebolag, sparbanker, medlemsbanker och utländska bankföretag som med stöd av 4 kap. 1 eller 4 § lagen (2004:297) om bank- och finansieringsrörelse driver bankrörelse från filial här i landet.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A4CBC9F" w14:textId="77777777">
        <w:tc>
          <w:tcPr>
            <w:tcW w:w="2500" w:type="pct"/>
            <w:shd w:val="clear" w:color="auto" w:fill="auto"/>
            <w:tcMar>
              <w:left w:w="0" w:type="dxa"/>
            </w:tcMar>
          </w:tcPr>
          <w:p w14:paraId="585D4DA9" w14:textId="77777777" w:rsidR="00136126" w:rsidRDefault="00931476" w:rsidP="00136126">
            <w:pPr>
              <w:pStyle w:val="Brdtextmedindrag"/>
            </w:pPr>
            <w:r>
              <w:t>Med finansinstitut förstås bankinstitut, kreditmarknads</w:t>
            </w:r>
            <w:r>
              <w:softHyphen/>
              <w:t>företag, värdepappersinstitut, Första–Fjärde AP-fonderna enligt lagen (2000:192) om allmänna pensionsfonder (AP-fonder), Sjätte AP- fonden enligt lagen (2000:193) om Sjätte AP-fonden, försäkrings</w:t>
            </w:r>
            <w:r>
              <w:softHyphen/>
              <w:t>företag som har tillstånd att driva försäkringsrörelse här i landet enligt försäkringsrörelselagen (2010:2043), Svenska skepps</w:t>
            </w:r>
            <w:r>
              <w:softHyphen/>
              <w:t>hypotekskassan samt utländska företag som med stöd av 4 kap. 1, 3 eller 4 § lagen om bank- och finansieringsrörelse driver verksamhet från filial i Sverige.</w:t>
            </w:r>
          </w:p>
        </w:tc>
        <w:tc>
          <w:tcPr>
            <w:tcW w:w="2500" w:type="pct"/>
            <w:shd w:val="clear" w:color="auto" w:fill="auto"/>
            <w:tcMar>
              <w:right w:w="0" w:type="dxa"/>
            </w:tcMar>
          </w:tcPr>
          <w:p w14:paraId="0E79317A" w14:textId="77777777" w:rsidR="00136126" w:rsidRDefault="00931476" w:rsidP="00136126">
            <w:pPr>
              <w:pStyle w:val="Brdtextmedindrag"/>
            </w:pPr>
            <w:r>
              <w:t>Med finansinstitut förstås bankinstitut, kreditmarknads</w:t>
            </w:r>
            <w:r>
              <w:softHyphen/>
              <w:t>före</w:t>
            </w:r>
            <w:r>
              <w:softHyphen/>
              <w:t>tag, värdepappersinstitut, Första–Fjärde AP-fonderna enligt lagen (2000:192) om allmänna pensions</w:t>
            </w:r>
            <w:r>
              <w:softHyphen/>
              <w:t>fonder (AP-fonder), Sjätte AP- fonden enligt lagen (2000:193) om Sjätte AP-fonden, försäkrings</w:t>
            </w:r>
            <w:r>
              <w:softHyphen/>
              <w:t xml:space="preserve">företag som har tillstånd att driva försäkringsrörelse här i landet enligt försäkringsrörelselagen (2010:2043), </w:t>
            </w:r>
            <w:r w:rsidRPr="008B5013">
              <w:rPr>
                <w:i/>
              </w:rPr>
              <w:t>tjänstepensions</w:t>
            </w:r>
            <w:r>
              <w:rPr>
                <w:i/>
              </w:rPr>
              <w:softHyphen/>
            </w:r>
            <w:r w:rsidRPr="008B5013">
              <w:rPr>
                <w:i/>
              </w:rPr>
              <w:t>före</w:t>
            </w:r>
            <w:r>
              <w:rPr>
                <w:i/>
              </w:rPr>
              <w:softHyphen/>
            </w:r>
            <w:r w:rsidRPr="008B5013">
              <w:rPr>
                <w:i/>
              </w:rPr>
              <w:t xml:space="preserve">tag som har tillstånd att driva verksamhet avseende </w:t>
            </w:r>
            <w:r>
              <w:rPr>
                <w:i/>
              </w:rPr>
              <w:t>t</w:t>
            </w:r>
            <w:r w:rsidRPr="008B5013">
              <w:rPr>
                <w:i/>
              </w:rPr>
              <w:t>jänste</w:t>
            </w:r>
            <w:r>
              <w:rPr>
                <w:i/>
              </w:rPr>
              <w:softHyphen/>
            </w:r>
            <w:r w:rsidRPr="008B5013">
              <w:rPr>
                <w:i/>
              </w:rPr>
              <w:t>pensionsförsäkring enligt lagen (2019:000) om tjänstepensions</w:t>
            </w:r>
            <w:r>
              <w:rPr>
                <w:i/>
              </w:rPr>
              <w:softHyphen/>
            </w:r>
            <w:r w:rsidRPr="008B5013">
              <w:rPr>
                <w:i/>
              </w:rPr>
              <w:t>företag,</w:t>
            </w:r>
            <w:r>
              <w:t xml:space="preserve"> Svenska skeppshypoteks</w:t>
            </w:r>
            <w:r>
              <w:softHyphen/>
              <w:t>kassan samt utländska företag som med stöd av 4 kap. 1, 3 eller 4 § lagen om bank- och finansie</w:t>
            </w:r>
            <w:r>
              <w:softHyphen/>
              <w:t>ringsrörelse driver verksamhet från filial i Sverige.</w:t>
            </w:r>
          </w:p>
        </w:tc>
      </w:tr>
    </w:tbl>
    <w:p w14:paraId="7433E994" w14:textId="77777777" w:rsidR="00136126" w:rsidRPr="00811E52" w:rsidRDefault="00931476" w:rsidP="00136126">
      <w:pPr>
        <w:pStyle w:val="Slutstreck"/>
      </w:pPr>
      <w:r w:rsidRPr="00811E52">
        <w:t>                      </w:t>
      </w:r>
    </w:p>
    <w:p w14:paraId="0694D931" w14:textId="77777777" w:rsidR="00136126" w:rsidRDefault="00931476" w:rsidP="00136126">
      <w:pPr>
        <w:pStyle w:val="Brdtextmedindrag"/>
        <w:sectPr w:rsidR="00136126" w:rsidSect="00155500">
          <w:headerReference w:type="even" r:id="rId112"/>
          <w:headerReference w:type="default" r:id="rId113"/>
          <w:footerReference w:type="even" r:id="rId114"/>
          <w:footerReference w:type="default" r:id="rId115"/>
          <w:footerReference w:type="first" r:id="rId11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175CDB2F" w14:textId="77777777" w:rsidR="00136126" w:rsidRPr="00830602" w:rsidRDefault="00136126" w:rsidP="00136126">
      <w:pPr>
        <w:pStyle w:val="Brdtextmedindrag"/>
      </w:pPr>
    </w:p>
    <w:p w14:paraId="60515E42" w14:textId="77777777" w:rsidR="00136126" w:rsidRDefault="00136126" w:rsidP="00136126">
      <w:pPr>
        <w:pStyle w:val="Brdtextmedindrag"/>
      </w:pPr>
    </w:p>
    <w:p w14:paraId="2C99EF0E" w14:textId="77777777" w:rsidR="00136126" w:rsidRDefault="00931476" w:rsidP="00136126">
      <w:pPr>
        <w:spacing w:line="2" w:lineRule="auto"/>
        <w:rPr>
          <w:rFonts w:ascii="Times New Roman" w:hAnsi="Times New Roman"/>
          <w:sz w:val="20"/>
        </w:rPr>
      </w:pPr>
      <w:r>
        <w:br w:type="page"/>
      </w:r>
    </w:p>
    <w:p w14:paraId="2874C733" w14:textId="77777777" w:rsidR="00136126" w:rsidDel="00483162" w:rsidRDefault="00931476" w:rsidP="00136126">
      <w:pPr>
        <w:pStyle w:val="Rubrik2utannumrering"/>
        <w:spacing w:before="0"/>
      </w:pPr>
      <w:bookmarkStart w:id="8123" w:name="_Toc518395845"/>
      <w:bookmarkStart w:id="8124" w:name="_Toc518396562"/>
      <w:bookmarkStart w:id="8125" w:name="_Toc518400873"/>
      <w:bookmarkStart w:id="8126" w:name="_Toc518401590"/>
      <w:bookmarkStart w:id="8127" w:name="_Toc518401829"/>
      <w:bookmarkStart w:id="8128" w:name="_Toc518462983"/>
      <w:bookmarkStart w:id="8129" w:name="_Toc518462679"/>
      <w:bookmarkStart w:id="8130" w:name="_Toc518463635"/>
      <w:bookmarkStart w:id="8131" w:name="_Toc518463532"/>
      <w:bookmarkStart w:id="8132" w:name="_Toc518464249"/>
      <w:bookmarkStart w:id="8133" w:name="_Toc518464001"/>
      <w:r w:rsidRPr="00240BF4">
        <w:lastRenderedPageBreak/>
        <w:t xml:space="preserve">Förslag till lag om ändring i </w:t>
      </w:r>
      <w:r w:rsidRPr="001C62D2">
        <w:t>lagen</w:t>
      </w:r>
      <w:r>
        <w:t xml:space="preserve"> (1995:1560) om årsredovisning i försäkringsföretag</w:t>
      </w:r>
      <w:bookmarkEnd w:id="8123"/>
      <w:bookmarkEnd w:id="8124"/>
      <w:bookmarkEnd w:id="8125"/>
      <w:bookmarkEnd w:id="8126"/>
      <w:bookmarkEnd w:id="8127"/>
      <w:bookmarkEnd w:id="8128"/>
      <w:bookmarkEnd w:id="8129"/>
      <w:bookmarkEnd w:id="8130"/>
      <w:bookmarkEnd w:id="8131"/>
      <w:bookmarkEnd w:id="8132"/>
      <w:bookmarkEnd w:id="8133"/>
    </w:p>
    <w:p w14:paraId="230AC493" w14:textId="77777777" w:rsidR="00136126" w:rsidRDefault="00931476" w:rsidP="00136126">
      <w:pPr>
        <w:pStyle w:val="Brdtextmedindrag"/>
      </w:pPr>
      <w:r>
        <w:t>Härigenom föreskrivs att 1 kap. 1 § lagen (1995:1560) om årsredovisning i försäkringsföretag ska ha följande lydelse.</w:t>
      </w:r>
    </w:p>
    <w:p w14:paraId="6F23F518"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3EC5B949" w14:textId="77777777">
        <w:tc>
          <w:tcPr>
            <w:tcW w:w="2500" w:type="pct"/>
            <w:shd w:val="clear" w:color="auto" w:fill="auto"/>
            <w:tcMar>
              <w:left w:w="0" w:type="dxa"/>
            </w:tcMar>
          </w:tcPr>
          <w:p w14:paraId="517E94AD"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001A8D8A" w14:textId="77777777" w:rsidR="00136126" w:rsidRPr="005B0E77" w:rsidRDefault="00931476" w:rsidP="00136126">
            <w:pPr>
              <w:pStyle w:val="Brdtext"/>
              <w:rPr>
                <w:i/>
              </w:rPr>
            </w:pPr>
            <w:r w:rsidRPr="005B0E77">
              <w:rPr>
                <w:i/>
              </w:rPr>
              <w:t>Föreslagen lydelse</w:t>
            </w:r>
          </w:p>
        </w:tc>
      </w:tr>
    </w:tbl>
    <w:p w14:paraId="4AD318E8" w14:textId="77777777" w:rsidR="00136126" w:rsidRDefault="00931476" w:rsidP="00136126">
      <w:pPr>
        <w:pStyle w:val="Brdtext"/>
        <w:spacing w:before="230"/>
        <w:jc w:val="center"/>
        <w:rPr>
          <w:b/>
        </w:rPr>
      </w:pPr>
      <w:r>
        <w:rPr>
          <w:b/>
        </w:rPr>
        <w:t>1 kap.</w:t>
      </w:r>
    </w:p>
    <w:p w14:paraId="1F6F671D" w14:textId="77777777" w:rsidR="00136126" w:rsidRDefault="00931476" w:rsidP="00136126">
      <w:pPr>
        <w:pStyle w:val="Brdtext"/>
        <w:jc w:val="center"/>
      </w:pPr>
      <w:r>
        <w:t>1 §</w:t>
      </w:r>
      <w:r>
        <w:rPr>
          <w:rStyle w:val="Fotnotsreferens"/>
        </w:rPr>
        <w:footnoteReference w:id="78"/>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357CC10" w14:textId="77777777">
        <w:tc>
          <w:tcPr>
            <w:tcW w:w="2500" w:type="pct"/>
            <w:shd w:val="clear" w:color="auto" w:fill="auto"/>
            <w:tcMar>
              <w:left w:w="0" w:type="dxa"/>
            </w:tcMar>
          </w:tcPr>
          <w:p w14:paraId="0FD37FA2" w14:textId="77777777" w:rsidR="00136126" w:rsidRDefault="00931476" w:rsidP="00136126">
            <w:pPr>
              <w:pStyle w:val="Brdtextmedindrag"/>
            </w:pPr>
            <w:r>
              <w:t>Denna lag är tillämplig på försäkringsföretag. Med försäk</w:t>
            </w:r>
            <w:r>
              <w:softHyphen/>
              <w:t>ringsföretag avses försäkrings</w:t>
            </w:r>
            <w:r>
              <w:softHyphen/>
              <w:t>aktiebolag, ömsesidiga försäk</w:t>
            </w:r>
            <w:r>
              <w:softHyphen/>
              <w:t>ringsbolag och försäkrings</w:t>
            </w:r>
            <w:r>
              <w:softHyphen/>
              <w:t>före</w:t>
            </w:r>
            <w:r>
              <w:softHyphen/>
              <w:t>ningar som omfattas av försäk</w:t>
            </w:r>
            <w:r>
              <w:softHyphen/>
              <w:t>ringsrörelselagen (2010:2043).</w:t>
            </w:r>
          </w:p>
        </w:tc>
        <w:tc>
          <w:tcPr>
            <w:tcW w:w="2500" w:type="pct"/>
            <w:shd w:val="clear" w:color="auto" w:fill="auto"/>
            <w:tcMar>
              <w:right w:w="0" w:type="dxa"/>
            </w:tcMar>
          </w:tcPr>
          <w:p w14:paraId="3FD410E4" w14:textId="77777777" w:rsidR="00136126" w:rsidRDefault="00931476" w:rsidP="00136126">
            <w:pPr>
              <w:pStyle w:val="Brdtextmedindrag"/>
            </w:pPr>
            <w:bookmarkStart w:id="8134" w:name="_Hlk517957831"/>
            <w:r>
              <w:t>Denna lag är tillämplig på försäkringsföretag. Med försäk</w:t>
            </w:r>
            <w:r>
              <w:softHyphen/>
              <w:t>rings</w:t>
            </w:r>
            <w:r>
              <w:softHyphen/>
              <w:t xml:space="preserve">företag avses </w:t>
            </w:r>
            <w:r w:rsidRPr="00410381">
              <w:rPr>
                <w:i/>
              </w:rPr>
              <w:t xml:space="preserve">i denna lag </w:t>
            </w:r>
          </w:p>
          <w:p w14:paraId="4598C6A8" w14:textId="77777777" w:rsidR="00136126" w:rsidRDefault="00931476" w:rsidP="00136126">
            <w:pPr>
              <w:pStyle w:val="Brdtextmedindrag"/>
              <w:rPr>
                <w:i/>
              </w:rPr>
            </w:pPr>
            <w:r w:rsidRPr="00410381">
              <w:rPr>
                <w:i/>
              </w:rPr>
              <w:t>1.</w:t>
            </w:r>
            <w:r>
              <w:t> försäkringsaktiebolag, ömse</w:t>
            </w:r>
            <w:r>
              <w:softHyphen/>
              <w:t>sidiga försäkringsbolag och försäk</w:t>
            </w:r>
            <w:r>
              <w:softHyphen/>
              <w:t>ringsföreningar som omfattas av försäkringsrörelselagen (2010:2043)</w:t>
            </w:r>
            <w:r w:rsidRPr="00410381">
              <w:rPr>
                <w:i/>
              </w:rPr>
              <w:t xml:space="preserve">, och </w:t>
            </w:r>
          </w:p>
          <w:p w14:paraId="1109EDFB" w14:textId="77777777" w:rsidR="00136126" w:rsidRDefault="00931476" w:rsidP="00136126">
            <w:pPr>
              <w:pStyle w:val="Brdtextmedindrag"/>
            </w:pPr>
            <w:r>
              <w:rPr>
                <w:i/>
              </w:rPr>
              <w:t>2. tjänstepensionsaktiebolag, ömsesidiga tjänstepensionsbolag och tjänstepensionsföreningar som omfattas av lagen (2019:000) om tjänstepensionsföretag</w:t>
            </w:r>
            <w:r>
              <w:t>.</w:t>
            </w:r>
          </w:p>
          <w:p w14:paraId="44FB6C95"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Vid tillämpningen av bestäm</w:t>
            </w:r>
            <w:r>
              <w:rPr>
                <w:rFonts w:eastAsiaTheme="minorEastAsia"/>
                <w:i/>
                <w:lang w:eastAsia="sv-SE"/>
              </w:rPr>
              <w:softHyphen/>
            </w:r>
            <w:r w:rsidRPr="001160E8">
              <w:rPr>
                <w:rFonts w:eastAsiaTheme="minorEastAsia"/>
                <w:i/>
                <w:lang w:eastAsia="sv-SE"/>
              </w:rPr>
              <w:t xml:space="preserve">melserna i denna lag ska det som sägs om </w:t>
            </w:r>
          </w:p>
          <w:p w14:paraId="7C816505"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 xml:space="preserve">1. livförsäkringsföretag avse tjänstepensionsföretag, </w:t>
            </w:r>
          </w:p>
          <w:p w14:paraId="0B0D694E"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2. försäkringsaktiebolag avse tjänstepensionsaktiebolag,</w:t>
            </w:r>
          </w:p>
          <w:p w14:paraId="1C8D8BD0"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3. ömsesidiga försäkringsbolag avse ömsesidiga tjänstepensions</w:t>
            </w:r>
            <w:r>
              <w:rPr>
                <w:rFonts w:eastAsiaTheme="minorEastAsia"/>
                <w:i/>
                <w:lang w:eastAsia="sv-SE"/>
              </w:rPr>
              <w:softHyphen/>
            </w:r>
            <w:r w:rsidRPr="001160E8">
              <w:rPr>
                <w:rFonts w:eastAsiaTheme="minorEastAsia"/>
                <w:i/>
                <w:lang w:eastAsia="sv-SE"/>
              </w:rPr>
              <w:t xml:space="preserve">bolag, </w:t>
            </w:r>
          </w:p>
          <w:p w14:paraId="7D39600F"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4. </w:t>
            </w:r>
            <w:r>
              <w:rPr>
                <w:rFonts w:eastAsiaTheme="minorEastAsia"/>
                <w:i/>
                <w:lang w:eastAsia="sv-SE"/>
              </w:rPr>
              <w:t>ömsesidiga livförsäkringsbolag avse ömsesid</w:t>
            </w:r>
            <w:r>
              <w:rPr>
                <w:rFonts w:eastAsiaTheme="minorEastAsia"/>
                <w:i/>
                <w:lang w:eastAsia="sv-SE"/>
              </w:rPr>
              <w:softHyphen/>
              <w:t>iga tjänstepensions</w:t>
            </w:r>
            <w:r>
              <w:rPr>
                <w:rFonts w:eastAsiaTheme="minorEastAsia"/>
                <w:i/>
                <w:lang w:eastAsia="sv-SE"/>
              </w:rPr>
              <w:softHyphen/>
              <w:t>bolag,</w:t>
            </w:r>
          </w:p>
          <w:p w14:paraId="1D2713D1" w14:textId="77777777" w:rsidR="00136126" w:rsidRDefault="00931476" w:rsidP="00136126">
            <w:pPr>
              <w:pStyle w:val="Brdtextmedindrag"/>
              <w:rPr>
                <w:rFonts w:eastAsiaTheme="minorEastAsia"/>
                <w:i/>
                <w:lang w:eastAsia="sv-SE"/>
              </w:rPr>
            </w:pPr>
            <w:r>
              <w:rPr>
                <w:rFonts w:eastAsiaTheme="minorEastAsia"/>
                <w:i/>
                <w:lang w:eastAsia="sv-SE"/>
              </w:rPr>
              <w:t>5</w:t>
            </w:r>
            <w:r w:rsidRPr="001160E8">
              <w:rPr>
                <w:rFonts w:eastAsiaTheme="minorEastAsia"/>
                <w:i/>
                <w:lang w:eastAsia="sv-SE"/>
              </w:rPr>
              <w:t>. försäkringsföreningar avse tjänste</w:t>
            </w:r>
            <w:r>
              <w:rPr>
                <w:rFonts w:eastAsiaTheme="minorEastAsia"/>
                <w:i/>
                <w:lang w:eastAsia="sv-SE"/>
              </w:rPr>
              <w:softHyphen/>
            </w:r>
            <w:r w:rsidRPr="001160E8">
              <w:rPr>
                <w:rFonts w:eastAsiaTheme="minorEastAsia"/>
                <w:i/>
                <w:lang w:eastAsia="sv-SE"/>
              </w:rPr>
              <w:t>pension</w:t>
            </w:r>
            <w:r>
              <w:rPr>
                <w:rFonts w:eastAsiaTheme="minorEastAsia"/>
                <w:i/>
                <w:lang w:eastAsia="sv-SE"/>
              </w:rPr>
              <w:softHyphen/>
            </w:r>
            <w:r w:rsidRPr="001160E8">
              <w:rPr>
                <w:rFonts w:eastAsiaTheme="minorEastAsia"/>
                <w:i/>
                <w:lang w:eastAsia="sv-SE"/>
              </w:rPr>
              <w:t>sföreningar</w:t>
            </w:r>
            <w:r>
              <w:rPr>
                <w:rFonts w:eastAsiaTheme="minorEastAsia"/>
                <w:i/>
                <w:lang w:eastAsia="sv-SE"/>
              </w:rPr>
              <w:t>, och</w:t>
            </w:r>
          </w:p>
          <w:p w14:paraId="7F2FEFD8" w14:textId="77777777" w:rsidR="00136126" w:rsidRDefault="00931476" w:rsidP="00136126">
            <w:pPr>
              <w:pStyle w:val="Brdtextmedindrag"/>
            </w:pPr>
            <w:r>
              <w:rPr>
                <w:rFonts w:eastAsiaTheme="minorEastAsia"/>
                <w:i/>
                <w:lang w:eastAsia="sv-SE"/>
              </w:rPr>
              <w:t>6</w:t>
            </w:r>
            <w:r w:rsidRPr="001160E8">
              <w:rPr>
                <w:rFonts w:eastAsiaTheme="minorEastAsia"/>
                <w:i/>
                <w:lang w:eastAsia="sv-SE"/>
              </w:rPr>
              <w:t>.</w:t>
            </w:r>
            <w:r>
              <w:rPr>
                <w:rFonts w:eastAsiaTheme="minorEastAsia"/>
                <w:i/>
                <w:lang w:eastAsia="sv-SE"/>
              </w:rPr>
              <w:t> livförsäkringsföreningar avse tjänste</w:t>
            </w:r>
            <w:r>
              <w:rPr>
                <w:rFonts w:eastAsiaTheme="minorEastAsia"/>
                <w:i/>
                <w:lang w:eastAsia="sv-SE"/>
              </w:rPr>
              <w:softHyphen/>
              <w:t>pensionsföreningar</w:t>
            </w:r>
            <w:r w:rsidRPr="001160E8">
              <w:rPr>
                <w:rFonts w:eastAsiaTheme="minorEastAsia"/>
                <w:i/>
                <w:lang w:eastAsia="sv-SE"/>
              </w:rPr>
              <w:t>.</w:t>
            </w:r>
            <w:bookmarkEnd w:id="8134"/>
          </w:p>
        </w:tc>
      </w:tr>
    </w:tbl>
    <w:p w14:paraId="487D3BB7" w14:textId="77777777" w:rsidR="00136126" w:rsidRDefault="00931476" w:rsidP="00136126">
      <w:pPr>
        <w:pStyle w:val="Brdtextmedindrag"/>
      </w:pPr>
      <w:r>
        <w:t>Bestämmelserna om koncernredovisning i 7 kap. ska tillämpas på finansiella holdingföretag som uteslutande eller huvudsakligen förvaltar andelar i dotterföretag som är försäkringsföretag eller utländska företag av motsvarande slag. Med finansiellt holdingföretag avses ett aktiebolag, ett handelsbolag eller en ekonomisk förening vars verksamhet uteslutande eller så gott som uteslutande består i att i vinstsyfte förvärva och förvalta andelar i dotterföretag.</w:t>
      </w:r>
    </w:p>
    <w:p w14:paraId="0768BB05" w14:textId="77777777" w:rsidR="00136126" w:rsidRDefault="00931476" w:rsidP="00136126">
      <w:pPr>
        <w:pStyle w:val="Brdtextmedindrag"/>
      </w:pPr>
      <w:r>
        <w:lastRenderedPageBreak/>
        <w:t>Från denna lag får medges undantag för sådana försäkringsföretag som får undantas från försäkringsrörelselagen enligt 1 kap. 20 § samma lag. Frågor om sådana undantag prövas av Finansinspektionen.</w:t>
      </w:r>
    </w:p>
    <w:p w14:paraId="57DB52A2" w14:textId="77777777" w:rsidR="00136126" w:rsidRDefault="00931476" w:rsidP="00136126">
      <w:pPr>
        <w:pStyle w:val="Brdtextmedindrag"/>
      </w:pPr>
      <w:r>
        <w:t>För sådana företag som medgivits undantag från denna lag ska i stället sådana föreskrifter som meddelats med stöd av 4 § andra stycket gälla.</w:t>
      </w:r>
    </w:p>
    <w:p w14:paraId="13FDE3F3" w14:textId="77777777" w:rsidR="00136126" w:rsidRPr="00811E52" w:rsidRDefault="00931476" w:rsidP="00136126">
      <w:pPr>
        <w:pStyle w:val="Slutstreck"/>
      </w:pPr>
      <w:r w:rsidRPr="00811E52">
        <w:t>                      </w:t>
      </w:r>
    </w:p>
    <w:p w14:paraId="0E1EA59E" w14:textId="77777777" w:rsidR="00136126" w:rsidRDefault="00931476" w:rsidP="00136126">
      <w:pPr>
        <w:pStyle w:val="Brdtextmedindrag"/>
        <w:sectPr w:rsidR="00136126" w:rsidSect="00155500">
          <w:headerReference w:type="even" r:id="rId117"/>
          <w:headerReference w:type="default" r:id="rId118"/>
          <w:footerReference w:type="even" r:id="rId119"/>
          <w:footerReference w:type="default" r:id="rId120"/>
          <w:footerReference w:type="first" r:id="rId12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48C444B0" w14:textId="77777777" w:rsidR="00136126" w:rsidRPr="00830602" w:rsidRDefault="00136126" w:rsidP="00136126">
      <w:pPr>
        <w:pStyle w:val="Brdtextmedindrag"/>
      </w:pPr>
    </w:p>
    <w:p w14:paraId="2C8BE6CF" w14:textId="77777777" w:rsidR="00136126" w:rsidRDefault="00931476" w:rsidP="00136126">
      <w:pPr>
        <w:spacing w:line="2" w:lineRule="auto"/>
        <w:rPr>
          <w:rFonts w:ascii="Times New Roman" w:hAnsi="Times New Roman"/>
          <w:sz w:val="20"/>
        </w:rPr>
      </w:pPr>
      <w:r>
        <w:br w:type="page"/>
      </w:r>
    </w:p>
    <w:p w14:paraId="0E2268FF" w14:textId="77777777" w:rsidR="00136126" w:rsidRDefault="00931476" w:rsidP="00136126">
      <w:pPr>
        <w:pStyle w:val="Rubrik2utannumrering"/>
        <w:spacing w:before="0"/>
      </w:pPr>
      <w:bookmarkStart w:id="8135" w:name="_Toc518395846"/>
      <w:bookmarkStart w:id="8136" w:name="_Toc518396563"/>
      <w:bookmarkStart w:id="8137" w:name="_Toc518400874"/>
      <w:bookmarkStart w:id="8138" w:name="_Toc518401591"/>
      <w:bookmarkStart w:id="8139" w:name="_Toc518401830"/>
      <w:bookmarkStart w:id="8140" w:name="_Toc518462984"/>
      <w:bookmarkStart w:id="8141" w:name="_Toc518462680"/>
      <w:bookmarkStart w:id="8142" w:name="_Toc518463636"/>
      <w:bookmarkStart w:id="8143" w:name="_Toc518463533"/>
      <w:bookmarkStart w:id="8144" w:name="_Toc518464250"/>
      <w:bookmarkStart w:id="8145" w:name="_Toc518464002"/>
      <w:r>
        <w:lastRenderedPageBreak/>
        <w:t>Förslag till lag om ändring i lagen (1995:1571) om insättningsgaranti</w:t>
      </w:r>
      <w:bookmarkEnd w:id="8135"/>
      <w:bookmarkEnd w:id="8136"/>
      <w:bookmarkEnd w:id="8137"/>
      <w:bookmarkEnd w:id="8138"/>
      <w:bookmarkEnd w:id="8139"/>
      <w:bookmarkEnd w:id="8140"/>
      <w:bookmarkEnd w:id="8141"/>
      <w:bookmarkEnd w:id="8142"/>
      <w:bookmarkEnd w:id="8143"/>
      <w:bookmarkEnd w:id="8144"/>
      <w:bookmarkEnd w:id="8145"/>
    </w:p>
    <w:p w14:paraId="5922B149" w14:textId="77777777" w:rsidR="00136126" w:rsidRDefault="00931476" w:rsidP="00136126">
      <w:pPr>
        <w:pStyle w:val="Brdtextmedindrag"/>
      </w:pPr>
      <w:r>
        <w:t>Härigenom föreskrivs att 5 § lagen (1995:1571) om insättningsgaranti ska ha följande lydelse.</w:t>
      </w:r>
    </w:p>
    <w:p w14:paraId="22F835A2"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AC1CDBF" w14:textId="77777777">
        <w:tc>
          <w:tcPr>
            <w:tcW w:w="2500" w:type="pct"/>
            <w:shd w:val="clear" w:color="auto" w:fill="auto"/>
            <w:tcMar>
              <w:left w:w="0" w:type="dxa"/>
            </w:tcMar>
          </w:tcPr>
          <w:p w14:paraId="272E41D9"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4A0EBF0" w14:textId="77777777" w:rsidR="00136126" w:rsidRPr="005B0E77" w:rsidRDefault="00931476" w:rsidP="00136126">
            <w:pPr>
              <w:pStyle w:val="Brdtext"/>
              <w:rPr>
                <w:i/>
              </w:rPr>
            </w:pPr>
            <w:r w:rsidRPr="005B0E77">
              <w:rPr>
                <w:i/>
              </w:rPr>
              <w:t>Föreslagen lydelse</w:t>
            </w:r>
          </w:p>
        </w:tc>
      </w:tr>
    </w:tbl>
    <w:p w14:paraId="2D9945E2" w14:textId="77777777" w:rsidR="00136126" w:rsidRDefault="00931476" w:rsidP="00136126">
      <w:pPr>
        <w:pStyle w:val="Brdtext"/>
        <w:spacing w:before="230"/>
        <w:jc w:val="center"/>
      </w:pPr>
      <w:r w:rsidRPr="005A276D">
        <w:t>5</w:t>
      </w:r>
      <w:r>
        <w:t> §</w:t>
      </w:r>
      <w:r>
        <w:rPr>
          <w:rStyle w:val="Fotnotsreferens"/>
        </w:rPr>
        <w:footnoteReference w:id="79"/>
      </w:r>
    </w:p>
    <w:p w14:paraId="6C1ABB60" w14:textId="77777777" w:rsidR="00136126" w:rsidRDefault="00931476" w:rsidP="00136126">
      <w:pPr>
        <w:pStyle w:val="Brdtextmedindrag"/>
      </w:pPr>
      <w:r>
        <w:t>Följande insättare, eller utländska motsvarigheter, kan inte få ersättning enligt garantin:</w:t>
      </w:r>
    </w:p>
    <w:p w14:paraId="58934EA1" w14:textId="77777777" w:rsidR="00136126" w:rsidRDefault="00931476" w:rsidP="00136126">
      <w:pPr>
        <w:pStyle w:val="Brdtextmedindrag"/>
      </w:pPr>
      <w:r>
        <w:t>1. en bank,</w:t>
      </w:r>
    </w:p>
    <w:p w14:paraId="263C60F7" w14:textId="77777777" w:rsidR="00136126" w:rsidRDefault="00931476" w:rsidP="00136126">
      <w:pPr>
        <w:pStyle w:val="Brdtextmedindrag"/>
      </w:pPr>
      <w:r>
        <w:t>2. ett kreditmarknadsföretag,</w:t>
      </w:r>
    </w:p>
    <w:p w14:paraId="75609B79" w14:textId="77777777" w:rsidR="00136126" w:rsidRDefault="00931476" w:rsidP="00136126">
      <w:pPr>
        <w:pStyle w:val="Brdtextmedindrag"/>
      </w:pPr>
      <w:r>
        <w:t>3. ett värdepappersbolag,</w:t>
      </w:r>
    </w:p>
    <w:p w14:paraId="1639768F" w14:textId="77777777" w:rsidR="00136126" w:rsidRPr="005A276D" w:rsidRDefault="00931476" w:rsidP="00136126">
      <w:pPr>
        <w:pStyle w:val="Brdtextmedindrag"/>
      </w:pPr>
      <w:r>
        <w:t>4. ett försäkringsföretag,</w:t>
      </w:r>
    </w:p>
    <w:p w14:paraId="3585FA55" w14:textId="77777777" w:rsidR="00136126" w:rsidRDefault="00931476" w:rsidP="00136126">
      <w:pPr>
        <w:pStyle w:val="Brdtextmedindrag"/>
      </w:pPr>
      <w:r>
        <w:t>5. ett återförsäkringsföretag,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54A0A2D" w14:textId="77777777">
        <w:tc>
          <w:tcPr>
            <w:tcW w:w="2500" w:type="pct"/>
            <w:shd w:val="clear" w:color="auto" w:fill="auto"/>
            <w:tcMar>
              <w:left w:w="0" w:type="dxa"/>
            </w:tcMar>
          </w:tcPr>
          <w:p w14:paraId="6FE15310" w14:textId="77777777" w:rsidR="00136126" w:rsidRPr="001C7528" w:rsidRDefault="00931476" w:rsidP="00136126">
            <w:pPr>
              <w:pStyle w:val="Brdtextmedindrag"/>
            </w:pPr>
            <w:r w:rsidRPr="00544C05">
              <w:t>6.</w:t>
            </w:r>
            <w:r w:rsidRPr="0075239F">
              <w:t> </w:t>
            </w:r>
            <w:r w:rsidRPr="00544C05">
              <w:rPr>
                <w:i/>
              </w:rPr>
              <w:t>en understödsförening</w:t>
            </w:r>
            <w:r w:rsidRPr="002C581A">
              <w:t>,</w:t>
            </w:r>
          </w:p>
        </w:tc>
        <w:tc>
          <w:tcPr>
            <w:tcW w:w="2500" w:type="pct"/>
            <w:shd w:val="clear" w:color="auto" w:fill="auto"/>
            <w:tcMar>
              <w:right w:w="0" w:type="dxa"/>
            </w:tcMar>
          </w:tcPr>
          <w:p w14:paraId="323C71E4" w14:textId="77777777" w:rsidR="00136126" w:rsidRPr="00D86C8C" w:rsidRDefault="00931476" w:rsidP="00136126">
            <w:pPr>
              <w:pStyle w:val="Brdtextmedindrag"/>
            </w:pPr>
            <w:r w:rsidRPr="00D86C8C">
              <w:t>6. </w:t>
            </w:r>
            <w:r w:rsidRPr="001C7528">
              <w:rPr>
                <w:i/>
              </w:rPr>
              <w:t>ett tjänstepensionsföretag,</w:t>
            </w:r>
          </w:p>
        </w:tc>
      </w:tr>
      <w:tr w:rsidR="00397F28" w14:paraId="2475145A" w14:textId="77777777">
        <w:tc>
          <w:tcPr>
            <w:tcW w:w="2500" w:type="pct"/>
            <w:shd w:val="clear" w:color="auto" w:fill="auto"/>
            <w:tcMar>
              <w:left w:w="0" w:type="dxa"/>
            </w:tcMar>
          </w:tcPr>
          <w:p w14:paraId="55E85C77" w14:textId="77777777" w:rsidR="00136126" w:rsidRDefault="00931476" w:rsidP="00136126">
            <w:pPr>
              <w:pStyle w:val="Brdtextmedindrag"/>
            </w:pPr>
            <w:r w:rsidRPr="00544C05">
              <w:t>7.</w:t>
            </w:r>
            <w:r w:rsidRPr="001C7528">
              <w:t> </w:t>
            </w:r>
            <w:r w:rsidRPr="00544C05">
              <w:rPr>
                <w:i/>
              </w:rPr>
              <w:t>ett finansiellt institut enligt lagen (2004:297) om bank- och finansieringsrörelse</w:t>
            </w:r>
            <w:r w:rsidRPr="002C581A">
              <w:t>,</w:t>
            </w:r>
          </w:p>
        </w:tc>
        <w:tc>
          <w:tcPr>
            <w:tcW w:w="2500" w:type="pct"/>
            <w:shd w:val="clear" w:color="auto" w:fill="auto"/>
            <w:tcMar>
              <w:right w:w="0" w:type="dxa"/>
            </w:tcMar>
          </w:tcPr>
          <w:p w14:paraId="4E301D2B" w14:textId="77777777" w:rsidR="00136126" w:rsidRDefault="00931476" w:rsidP="00136126">
            <w:pPr>
              <w:pStyle w:val="Brdtextmedindrag"/>
            </w:pPr>
            <w:r w:rsidRPr="00544C05">
              <w:t>7.</w:t>
            </w:r>
            <w:r w:rsidRPr="0075239F">
              <w:t> </w:t>
            </w:r>
            <w:r w:rsidRPr="00544C05">
              <w:rPr>
                <w:i/>
              </w:rPr>
              <w:t>en understödsförening</w:t>
            </w:r>
            <w:r w:rsidRPr="002C581A">
              <w:t>,</w:t>
            </w:r>
          </w:p>
        </w:tc>
      </w:tr>
      <w:tr w:rsidR="00397F28" w14:paraId="3A9A766B" w14:textId="77777777">
        <w:tc>
          <w:tcPr>
            <w:tcW w:w="2500" w:type="pct"/>
            <w:shd w:val="clear" w:color="auto" w:fill="auto"/>
            <w:tcMar>
              <w:left w:w="0" w:type="dxa"/>
            </w:tcMar>
          </w:tcPr>
          <w:p w14:paraId="59B7ACF2" w14:textId="77777777" w:rsidR="00136126" w:rsidRDefault="00931476" w:rsidP="00136126">
            <w:pPr>
              <w:pStyle w:val="Brdtextmedindrag"/>
            </w:pPr>
            <w:r w:rsidRPr="00544C05">
              <w:t>8.</w:t>
            </w:r>
            <w:r w:rsidRPr="0075239F">
              <w:t> </w:t>
            </w:r>
            <w:r w:rsidRPr="00544C05">
              <w:rPr>
                <w:i/>
              </w:rPr>
              <w:t>en värdepappersfond eller en alternativ investeringsfond</w:t>
            </w:r>
            <w:r w:rsidRPr="002C581A">
              <w:t>,</w:t>
            </w:r>
          </w:p>
        </w:tc>
        <w:tc>
          <w:tcPr>
            <w:tcW w:w="2500" w:type="pct"/>
            <w:shd w:val="clear" w:color="auto" w:fill="auto"/>
            <w:tcMar>
              <w:right w:w="0" w:type="dxa"/>
            </w:tcMar>
          </w:tcPr>
          <w:p w14:paraId="767298A0" w14:textId="77777777" w:rsidR="00136126" w:rsidRDefault="00931476" w:rsidP="00136126">
            <w:pPr>
              <w:pStyle w:val="Brdtextmedindrag"/>
            </w:pPr>
            <w:r w:rsidRPr="00544C05">
              <w:t>8.</w:t>
            </w:r>
            <w:r w:rsidRPr="0075239F">
              <w:t> </w:t>
            </w:r>
            <w:r w:rsidRPr="00544C05">
              <w:rPr>
                <w:i/>
              </w:rPr>
              <w:t>ett finansiellt institut enligt lagen (2004:297) om bank- och finansieringsrörelse</w:t>
            </w:r>
            <w:r w:rsidRPr="002C581A">
              <w:t>,</w:t>
            </w:r>
          </w:p>
        </w:tc>
      </w:tr>
      <w:tr w:rsidR="00397F28" w14:paraId="52BDC9C7" w14:textId="77777777">
        <w:tc>
          <w:tcPr>
            <w:tcW w:w="2500" w:type="pct"/>
            <w:shd w:val="clear" w:color="auto" w:fill="auto"/>
            <w:tcMar>
              <w:left w:w="0" w:type="dxa"/>
            </w:tcMar>
          </w:tcPr>
          <w:p w14:paraId="77318E1F" w14:textId="77777777" w:rsidR="00136126" w:rsidRDefault="00931476" w:rsidP="00136126">
            <w:pPr>
              <w:pStyle w:val="Brdtextmedindrag"/>
              <w:jc w:val="left"/>
            </w:pPr>
            <w:r w:rsidRPr="00544C05">
              <w:t>9.</w:t>
            </w:r>
            <w:r w:rsidRPr="0075239F">
              <w:t> </w:t>
            </w:r>
            <w:r w:rsidRPr="00544C05">
              <w:rPr>
                <w:i/>
              </w:rPr>
              <w:t>en pensionsfond</w:t>
            </w:r>
            <w:r w:rsidRPr="002C581A">
              <w:t>,</w:t>
            </w:r>
          </w:p>
        </w:tc>
        <w:tc>
          <w:tcPr>
            <w:tcW w:w="2500" w:type="pct"/>
            <w:shd w:val="clear" w:color="auto" w:fill="auto"/>
            <w:tcMar>
              <w:right w:w="0" w:type="dxa"/>
            </w:tcMar>
          </w:tcPr>
          <w:p w14:paraId="43263133" w14:textId="77777777" w:rsidR="00136126" w:rsidRDefault="00931476" w:rsidP="00136126">
            <w:pPr>
              <w:pStyle w:val="Brdtextmedindrag"/>
            </w:pPr>
            <w:r w:rsidRPr="00544C05">
              <w:t>9.</w:t>
            </w:r>
            <w:r w:rsidRPr="0075239F">
              <w:t> </w:t>
            </w:r>
            <w:r w:rsidRPr="00544C05">
              <w:rPr>
                <w:i/>
              </w:rPr>
              <w:t>en värdepappersfond eller en alternativ investeringsfond</w:t>
            </w:r>
            <w:r w:rsidRPr="002C581A">
              <w:t>,</w:t>
            </w:r>
          </w:p>
        </w:tc>
      </w:tr>
      <w:tr w:rsidR="00397F28" w14:paraId="55F2A824" w14:textId="77777777">
        <w:tc>
          <w:tcPr>
            <w:tcW w:w="2500" w:type="pct"/>
            <w:shd w:val="clear" w:color="auto" w:fill="auto"/>
            <w:tcMar>
              <w:left w:w="0" w:type="dxa"/>
            </w:tcMar>
          </w:tcPr>
          <w:p w14:paraId="75E02D06" w14:textId="77777777" w:rsidR="00136126" w:rsidRDefault="00931476" w:rsidP="00136126">
            <w:pPr>
              <w:pStyle w:val="Brdtextmedindrag"/>
            </w:pPr>
            <w:r w:rsidRPr="00544C05">
              <w:t>10.</w:t>
            </w:r>
            <w:r w:rsidRPr="002C581A">
              <w:t> </w:t>
            </w:r>
            <w:r w:rsidRPr="00544C05">
              <w:rPr>
                <w:i/>
              </w:rPr>
              <w:t>ett landsting, en kommun eller en statlig myndighet, eller</w:t>
            </w:r>
          </w:p>
        </w:tc>
        <w:tc>
          <w:tcPr>
            <w:tcW w:w="2500" w:type="pct"/>
            <w:shd w:val="clear" w:color="auto" w:fill="auto"/>
            <w:tcMar>
              <w:right w:w="0" w:type="dxa"/>
            </w:tcMar>
          </w:tcPr>
          <w:p w14:paraId="342C44EE" w14:textId="77777777" w:rsidR="00136126" w:rsidRPr="00D86C8C" w:rsidRDefault="00931476" w:rsidP="00136126">
            <w:pPr>
              <w:pStyle w:val="Brdtextmedindrag"/>
            </w:pPr>
            <w:r w:rsidRPr="00544C05">
              <w:t>10.</w:t>
            </w:r>
            <w:r w:rsidRPr="0075239F">
              <w:t> </w:t>
            </w:r>
            <w:r w:rsidRPr="00544C05">
              <w:rPr>
                <w:i/>
              </w:rPr>
              <w:t>en pensionsfond,</w:t>
            </w:r>
          </w:p>
        </w:tc>
      </w:tr>
      <w:tr w:rsidR="00397F28" w14:paraId="5929468B" w14:textId="77777777">
        <w:tc>
          <w:tcPr>
            <w:tcW w:w="2500" w:type="pct"/>
            <w:shd w:val="clear" w:color="auto" w:fill="auto"/>
            <w:tcMar>
              <w:left w:w="0" w:type="dxa"/>
            </w:tcMar>
          </w:tcPr>
          <w:p w14:paraId="0BD9269A" w14:textId="77777777" w:rsidR="00136126" w:rsidRDefault="00931476" w:rsidP="00136126">
            <w:pPr>
              <w:pStyle w:val="Brdtextmedindrag"/>
            </w:pPr>
            <w:r w:rsidRPr="00544C05">
              <w:t>11.</w:t>
            </w:r>
            <w:r w:rsidRPr="0075239F">
              <w:t> </w:t>
            </w:r>
            <w:r w:rsidRPr="00544C05">
              <w:rPr>
                <w:i/>
              </w:rPr>
              <w:t>en insättare som inte har identifierats enligt lagen (2017:630) om åtgärder mot penningtvätt och finansiering av terrorism</w:t>
            </w:r>
            <w:r w:rsidRPr="002C581A">
              <w:t>.</w:t>
            </w:r>
          </w:p>
        </w:tc>
        <w:tc>
          <w:tcPr>
            <w:tcW w:w="2500" w:type="pct"/>
            <w:shd w:val="clear" w:color="auto" w:fill="auto"/>
            <w:tcMar>
              <w:right w:w="0" w:type="dxa"/>
            </w:tcMar>
          </w:tcPr>
          <w:p w14:paraId="24AAA169" w14:textId="77777777" w:rsidR="00136126" w:rsidRPr="00544C05" w:rsidRDefault="00931476" w:rsidP="00136126">
            <w:pPr>
              <w:pStyle w:val="Brdtextmedindrag"/>
              <w:rPr>
                <w:i/>
              </w:rPr>
            </w:pPr>
            <w:r w:rsidRPr="00544C05">
              <w:t>11.</w:t>
            </w:r>
            <w:r w:rsidRPr="0075239F">
              <w:t> </w:t>
            </w:r>
            <w:r w:rsidRPr="00544C05">
              <w:rPr>
                <w:i/>
              </w:rPr>
              <w:t>ett landsting, en kommun eller en statlig myndighet, eller</w:t>
            </w:r>
          </w:p>
        </w:tc>
      </w:tr>
      <w:tr w:rsidR="00397F28" w14:paraId="1F8417B1" w14:textId="77777777">
        <w:tc>
          <w:tcPr>
            <w:tcW w:w="2500" w:type="pct"/>
            <w:shd w:val="clear" w:color="auto" w:fill="auto"/>
            <w:tcMar>
              <w:left w:w="0" w:type="dxa"/>
            </w:tcMar>
          </w:tcPr>
          <w:p w14:paraId="13AAC92E" w14:textId="77777777" w:rsidR="00136126" w:rsidRDefault="00136126" w:rsidP="00136126">
            <w:pPr>
              <w:pStyle w:val="Brdtextmedindrag"/>
            </w:pPr>
          </w:p>
        </w:tc>
        <w:tc>
          <w:tcPr>
            <w:tcW w:w="2500" w:type="pct"/>
            <w:shd w:val="clear" w:color="auto" w:fill="auto"/>
            <w:tcMar>
              <w:right w:w="0" w:type="dxa"/>
            </w:tcMar>
          </w:tcPr>
          <w:p w14:paraId="19F4A728" w14:textId="77777777" w:rsidR="00136126" w:rsidRPr="00122FDE" w:rsidRDefault="00931476" w:rsidP="00136126">
            <w:pPr>
              <w:pStyle w:val="Brdtextmedindrag"/>
              <w:rPr>
                <w:i/>
              </w:rPr>
            </w:pPr>
            <w:r w:rsidRPr="00544C05">
              <w:rPr>
                <w:i/>
              </w:rPr>
              <w:t>12. en insättare som inte har identifierats enligt lagen (2017</w:t>
            </w:r>
            <w:r w:rsidRPr="00C467F6">
              <w:rPr>
                <w:i/>
              </w:rPr>
              <w:t>:630) om åtgärder mot pen</w:t>
            </w:r>
            <w:r>
              <w:rPr>
                <w:i/>
              </w:rPr>
              <w:softHyphen/>
            </w:r>
            <w:r w:rsidRPr="00C467F6">
              <w:rPr>
                <w:i/>
              </w:rPr>
              <w:t>ning</w:t>
            </w:r>
            <w:r>
              <w:rPr>
                <w:i/>
              </w:rPr>
              <w:softHyphen/>
            </w:r>
            <w:r w:rsidRPr="00C467F6">
              <w:rPr>
                <w:i/>
              </w:rPr>
              <w:t>tvätt och finansiering av terrorism.</w:t>
            </w:r>
          </w:p>
        </w:tc>
      </w:tr>
    </w:tbl>
    <w:p w14:paraId="50556B05" w14:textId="77777777" w:rsidR="00136126" w:rsidRPr="00811E52" w:rsidRDefault="00931476" w:rsidP="00136126">
      <w:pPr>
        <w:pStyle w:val="Slutstreck"/>
      </w:pPr>
      <w:r w:rsidRPr="00811E52">
        <w:t>                      </w:t>
      </w:r>
    </w:p>
    <w:p w14:paraId="77F77881" w14:textId="77777777" w:rsidR="00136126" w:rsidRDefault="00931476" w:rsidP="00136126">
      <w:pPr>
        <w:pStyle w:val="Brdtextmedindrag"/>
        <w:sectPr w:rsidR="00136126" w:rsidSect="00155500">
          <w:headerReference w:type="even" r:id="rId122"/>
          <w:headerReference w:type="default" r:id="rId123"/>
          <w:footerReference w:type="even" r:id="rId124"/>
          <w:footerReference w:type="default" r:id="rId125"/>
          <w:footerReference w:type="first" r:id="rId12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6BD6D6F6" w14:textId="77777777" w:rsidR="00136126" w:rsidRPr="00830602" w:rsidRDefault="00136126" w:rsidP="00136126">
      <w:pPr>
        <w:pStyle w:val="Brdtextmedindrag"/>
      </w:pPr>
    </w:p>
    <w:p w14:paraId="2C017D00" w14:textId="77777777" w:rsidR="00136126" w:rsidRDefault="00931476" w:rsidP="00136126">
      <w:pPr>
        <w:spacing w:line="2" w:lineRule="auto"/>
        <w:rPr>
          <w:rFonts w:ascii="Times New Roman" w:hAnsi="Times New Roman"/>
          <w:sz w:val="20"/>
        </w:rPr>
      </w:pPr>
      <w:r>
        <w:br w:type="page"/>
      </w:r>
    </w:p>
    <w:p w14:paraId="5025368D" w14:textId="77777777" w:rsidR="00136126" w:rsidRDefault="00931476" w:rsidP="00136126">
      <w:pPr>
        <w:pStyle w:val="Rubrik2utannumrering"/>
        <w:spacing w:before="120"/>
      </w:pPr>
      <w:bookmarkStart w:id="8146" w:name="_Toc518395847"/>
      <w:bookmarkStart w:id="8147" w:name="_Toc518396564"/>
      <w:bookmarkStart w:id="8148" w:name="_Toc518400875"/>
      <w:bookmarkStart w:id="8149" w:name="_Toc518401592"/>
      <w:bookmarkStart w:id="8150" w:name="_Toc518401831"/>
      <w:bookmarkStart w:id="8151" w:name="_Toc518462985"/>
      <w:bookmarkStart w:id="8152" w:name="_Toc518462681"/>
      <w:bookmarkStart w:id="8153" w:name="_Toc518463637"/>
      <w:bookmarkStart w:id="8154" w:name="_Toc518463534"/>
      <w:bookmarkStart w:id="8155" w:name="_Toc518464251"/>
      <w:bookmarkStart w:id="8156" w:name="_Toc518464003"/>
      <w:r>
        <w:lastRenderedPageBreak/>
        <w:t>Förslag till lag om ändring i lagen (1996:764) om företagsrekonstruktion</w:t>
      </w:r>
      <w:bookmarkEnd w:id="8146"/>
      <w:bookmarkEnd w:id="8147"/>
      <w:bookmarkEnd w:id="8148"/>
      <w:bookmarkEnd w:id="8149"/>
      <w:bookmarkEnd w:id="8150"/>
      <w:bookmarkEnd w:id="8151"/>
      <w:bookmarkEnd w:id="8152"/>
      <w:bookmarkEnd w:id="8153"/>
      <w:bookmarkEnd w:id="8154"/>
      <w:bookmarkEnd w:id="8155"/>
      <w:bookmarkEnd w:id="8156"/>
    </w:p>
    <w:p w14:paraId="3EAA98FD" w14:textId="77777777" w:rsidR="00136126" w:rsidRDefault="00931476" w:rsidP="00136126">
      <w:pPr>
        <w:pStyle w:val="Brdtextmedindrag"/>
      </w:pPr>
      <w:r>
        <w:t>Härigenom föreskrivs att 1 kap. 3 § lagen (1996:764) om företags</w:t>
      </w:r>
      <w:r>
        <w:softHyphen/>
        <w:t>rekonstruktion ska ha följande lydelse.</w:t>
      </w:r>
    </w:p>
    <w:p w14:paraId="31BBEC9D"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FF80C3B" w14:textId="77777777">
        <w:tc>
          <w:tcPr>
            <w:tcW w:w="2500" w:type="pct"/>
            <w:shd w:val="clear" w:color="auto" w:fill="auto"/>
            <w:tcMar>
              <w:left w:w="0" w:type="dxa"/>
            </w:tcMar>
          </w:tcPr>
          <w:p w14:paraId="1171208D"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BFA68B6" w14:textId="77777777" w:rsidR="00136126" w:rsidRPr="005B0E77" w:rsidRDefault="00931476" w:rsidP="00136126">
            <w:pPr>
              <w:pStyle w:val="Brdtext"/>
              <w:rPr>
                <w:i/>
              </w:rPr>
            </w:pPr>
            <w:r w:rsidRPr="005B0E77">
              <w:rPr>
                <w:i/>
              </w:rPr>
              <w:t>Föreslagen lydelse</w:t>
            </w:r>
          </w:p>
        </w:tc>
      </w:tr>
    </w:tbl>
    <w:p w14:paraId="7A2D25E8" w14:textId="77777777" w:rsidR="00136126" w:rsidRDefault="00931476" w:rsidP="00136126">
      <w:pPr>
        <w:pStyle w:val="Brdtext"/>
        <w:spacing w:before="230"/>
        <w:jc w:val="center"/>
        <w:rPr>
          <w:b/>
        </w:rPr>
      </w:pPr>
      <w:r>
        <w:rPr>
          <w:b/>
        </w:rPr>
        <w:t>1 kap.</w:t>
      </w:r>
    </w:p>
    <w:p w14:paraId="31143AA8" w14:textId="77777777" w:rsidR="00136126" w:rsidRDefault="00931476" w:rsidP="00136126">
      <w:pPr>
        <w:pStyle w:val="Brdtext"/>
        <w:jc w:val="center"/>
      </w:pPr>
      <w:r>
        <w:t>3 §</w:t>
      </w:r>
      <w:r>
        <w:rPr>
          <w:rStyle w:val="Fotnotsreferens"/>
        </w:rPr>
        <w:footnoteReference w:id="80"/>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93AE3D6" w14:textId="77777777">
        <w:tc>
          <w:tcPr>
            <w:tcW w:w="2500" w:type="pct"/>
            <w:shd w:val="clear" w:color="auto" w:fill="auto"/>
            <w:tcMar>
              <w:left w:w="0" w:type="dxa"/>
            </w:tcMar>
          </w:tcPr>
          <w:p w14:paraId="701AFECB" w14:textId="77777777" w:rsidR="00136126" w:rsidRDefault="00931476" w:rsidP="00136126">
            <w:pPr>
              <w:pStyle w:val="Brdtextmedindrag"/>
            </w:pPr>
            <w:r>
              <w:t>Bestämmelserna i denna lag om gäldenär gäller inte bankaktie</w:t>
            </w:r>
            <w:r>
              <w:softHyphen/>
              <w:t>bolag, sparbank, medlemsbank, kreditmarknadsföretag, försäkr</w:t>
            </w:r>
            <w:r>
              <w:softHyphen/>
              <w:t>ingsföretag, värdepappers</w:t>
            </w:r>
            <w:r>
              <w:softHyphen/>
              <w:t>bolag, clearingorganisation och värde</w:t>
            </w:r>
            <w:r>
              <w:softHyphen/>
              <w:t>papperscentral.</w:t>
            </w:r>
          </w:p>
        </w:tc>
        <w:tc>
          <w:tcPr>
            <w:tcW w:w="2500" w:type="pct"/>
            <w:shd w:val="clear" w:color="auto" w:fill="auto"/>
            <w:tcMar>
              <w:right w:w="0" w:type="dxa"/>
            </w:tcMar>
          </w:tcPr>
          <w:p w14:paraId="56ADA1B0" w14:textId="77777777" w:rsidR="00136126" w:rsidRDefault="00931476" w:rsidP="00136126">
            <w:pPr>
              <w:pStyle w:val="Brdtextmedindrag"/>
            </w:pPr>
            <w:r>
              <w:t>Bestämmelserna i denna lag om gäldenär gäller inte bankaktie</w:t>
            </w:r>
            <w:r>
              <w:softHyphen/>
              <w:t>bolag, sparbank, medlemsbank, kreditmarknadsföretag, försäkr</w:t>
            </w:r>
            <w:r>
              <w:softHyphen/>
              <w:t>ingsföretag,</w:t>
            </w:r>
            <w:r>
              <w:rPr>
                <w:i/>
              </w:rPr>
              <w:t xml:space="preserve"> tjänstepensions</w:t>
            </w:r>
            <w:r>
              <w:rPr>
                <w:i/>
              </w:rPr>
              <w:softHyphen/>
              <w:t>före</w:t>
            </w:r>
            <w:r>
              <w:rPr>
                <w:i/>
              </w:rPr>
              <w:softHyphen/>
              <w:t>tag,</w:t>
            </w:r>
            <w:r>
              <w:t xml:space="preserve"> värdepappersbolag, clear</w:t>
            </w:r>
            <w:r>
              <w:softHyphen/>
              <w:t>ingorganisation och värde</w:t>
            </w:r>
            <w:r>
              <w:softHyphen/>
              <w:t>papperscentral.</w:t>
            </w:r>
          </w:p>
        </w:tc>
      </w:tr>
    </w:tbl>
    <w:p w14:paraId="2A38A923" w14:textId="77777777" w:rsidR="00136126" w:rsidRDefault="00931476" w:rsidP="00136126">
      <w:pPr>
        <w:pStyle w:val="Brdtextmedindrag"/>
      </w:pPr>
      <w:r>
        <w:t>Bestämmelserna avser inte heller sådana gäldenärer i vars verksamhet staten, en kommun, ett landsting, ett kommunalförbund, en församling eller en kyrklig samfällighet har ett bestämmande inflytande.</w:t>
      </w:r>
    </w:p>
    <w:p w14:paraId="5ABD6520" w14:textId="77777777" w:rsidR="00136126" w:rsidRDefault="00931476" w:rsidP="00136126">
      <w:pPr>
        <w:pStyle w:val="Brdtextmedindrag"/>
      </w:pPr>
      <w:r>
        <w:t>Bestämmelserna i denna lag om gäldenär gäller inte heller ett finansiellt institut eller holdingföretag som är försatt i resolution enligt lagen (2015:1016) om resolution.</w:t>
      </w:r>
    </w:p>
    <w:p w14:paraId="2EDD6C6B" w14:textId="77777777" w:rsidR="00136126" w:rsidRPr="00811E52" w:rsidRDefault="00931476" w:rsidP="00136126">
      <w:pPr>
        <w:pStyle w:val="Slutstreck"/>
      </w:pPr>
      <w:r w:rsidRPr="00811E52">
        <w:t>                      </w:t>
      </w:r>
    </w:p>
    <w:p w14:paraId="7F951F02" w14:textId="77777777" w:rsidR="00136126" w:rsidRDefault="00931476" w:rsidP="00136126">
      <w:pPr>
        <w:pStyle w:val="Brdtextmedindrag"/>
        <w:sectPr w:rsidR="00136126" w:rsidSect="00155500">
          <w:headerReference w:type="even" r:id="rId127"/>
          <w:headerReference w:type="default" r:id="rId128"/>
          <w:footerReference w:type="even" r:id="rId129"/>
          <w:footerReference w:type="default" r:id="rId130"/>
          <w:footerReference w:type="first" r:id="rId13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16D37D46" w14:textId="77777777" w:rsidR="00136126" w:rsidRDefault="00136126" w:rsidP="00136126">
      <w:pPr>
        <w:pStyle w:val="Brdtextmedindrag"/>
      </w:pPr>
    </w:p>
    <w:p w14:paraId="4A79AF7C" w14:textId="77777777" w:rsidR="00136126" w:rsidRDefault="00931476" w:rsidP="00136126">
      <w:pPr>
        <w:spacing w:line="2" w:lineRule="auto"/>
        <w:rPr>
          <w:rFonts w:ascii="Times New Roman" w:hAnsi="Times New Roman"/>
          <w:sz w:val="20"/>
        </w:rPr>
      </w:pPr>
      <w:r>
        <w:br w:type="page"/>
      </w:r>
    </w:p>
    <w:p w14:paraId="394E05B5" w14:textId="77777777" w:rsidR="00136126" w:rsidRPr="00AC720E" w:rsidRDefault="00931476" w:rsidP="00136126">
      <w:pPr>
        <w:pStyle w:val="Rubrik2utannumrering"/>
        <w:spacing w:before="0"/>
      </w:pPr>
      <w:bookmarkStart w:id="8157" w:name="_Toc518395848"/>
      <w:bookmarkStart w:id="8158" w:name="_Toc518396565"/>
      <w:bookmarkStart w:id="8159" w:name="_Toc518400876"/>
      <w:bookmarkStart w:id="8160" w:name="_Toc518401593"/>
      <w:bookmarkStart w:id="8161" w:name="_Toc518401832"/>
      <w:bookmarkStart w:id="8162" w:name="_Toc518462986"/>
      <w:bookmarkStart w:id="8163" w:name="_Toc518462682"/>
      <w:bookmarkStart w:id="8164" w:name="_Toc518463638"/>
      <w:bookmarkStart w:id="8165" w:name="_Toc518463535"/>
      <w:bookmarkStart w:id="8166" w:name="_Toc518464252"/>
      <w:bookmarkStart w:id="8167" w:name="_Toc518464004"/>
      <w:r w:rsidRPr="005E353D">
        <w:lastRenderedPageBreak/>
        <w:t>Förslag</w:t>
      </w:r>
      <w:r>
        <w:t xml:space="preserve"> till lag om ändring i lagen (1998:293) om utländska försäkringsgivares och tjänstepensionsinstituts verksamhet i Sverige</w:t>
      </w:r>
      <w:bookmarkEnd w:id="8157"/>
      <w:bookmarkEnd w:id="8158"/>
      <w:bookmarkEnd w:id="8159"/>
      <w:bookmarkEnd w:id="8160"/>
      <w:bookmarkEnd w:id="8161"/>
      <w:bookmarkEnd w:id="8162"/>
      <w:bookmarkEnd w:id="8163"/>
      <w:bookmarkEnd w:id="8164"/>
      <w:bookmarkEnd w:id="8165"/>
      <w:bookmarkEnd w:id="8166"/>
      <w:bookmarkEnd w:id="8167"/>
    </w:p>
    <w:p w14:paraId="013DCC8C" w14:textId="77777777" w:rsidR="00136126" w:rsidRPr="00410381" w:rsidRDefault="00931476" w:rsidP="00136126">
      <w:pPr>
        <w:pStyle w:val="Brdtextmedindrag"/>
      </w:pPr>
      <w:r w:rsidRPr="00410381">
        <w:t xml:space="preserve">Härigenom föreskrivs </w:t>
      </w:r>
      <w:r w:rsidRPr="005F7900">
        <w:t xml:space="preserve">i fråga om </w:t>
      </w:r>
      <w:r w:rsidRPr="00410381">
        <w:t>lagen (1998:293) om utländska försäkringsgivares och tjänstepensionsinstituts verksamhet i Sverige</w:t>
      </w:r>
    </w:p>
    <w:p w14:paraId="3ADCB787" w14:textId="77777777" w:rsidR="00136126" w:rsidRPr="00410381" w:rsidRDefault="00931476" w:rsidP="00136126">
      <w:pPr>
        <w:pStyle w:val="Brdtextmedindrag"/>
      </w:pPr>
      <w:r w:rsidRPr="00410381">
        <w:rPr>
          <w:i/>
        </w:rPr>
        <w:t>dels</w:t>
      </w:r>
      <w:r w:rsidRPr="00410381">
        <w:t xml:space="preserve"> att 1</w:t>
      </w:r>
      <w:r>
        <w:t> kap.</w:t>
      </w:r>
      <w:r w:rsidRPr="00410381">
        <w:t xml:space="preserve"> 5</w:t>
      </w:r>
      <w:r>
        <w:t> §</w:t>
      </w:r>
      <w:r w:rsidRPr="00410381">
        <w:t>, 2</w:t>
      </w:r>
      <w:r>
        <w:t> kap.</w:t>
      </w:r>
      <w:r w:rsidRPr="00410381">
        <w:t xml:space="preserve"> 1, 1 a och 3</w:t>
      </w:r>
      <w:r>
        <w:t> §</w:t>
      </w:r>
      <w:r w:rsidRPr="00410381">
        <w:t xml:space="preserve">§ </w:t>
      </w:r>
      <w:r>
        <w:t>och 3 kap. 2 och 6 §§</w:t>
      </w:r>
      <w:r w:rsidRPr="00410381">
        <w:t xml:space="preserve"> ska ha följande lydelse, </w:t>
      </w:r>
    </w:p>
    <w:p w14:paraId="40799760" w14:textId="77777777" w:rsidR="00136126" w:rsidRPr="00410381" w:rsidRDefault="00931476" w:rsidP="00136126">
      <w:pPr>
        <w:pStyle w:val="Brdtextmedindrag"/>
      </w:pPr>
      <w:r w:rsidRPr="00410381">
        <w:rPr>
          <w:i/>
        </w:rPr>
        <w:t>dels</w:t>
      </w:r>
      <w:r w:rsidRPr="00410381">
        <w:t xml:space="preserve"> att rubriken till 9</w:t>
      </w:r>
      <w:r>
        <w:t> kap.</w:t>
      </w:r>
      <w:r w:rsidRPr="00410381">
        <w:t xml:space="preserve"> ska lyda </w:t>
      </w:r>
      <w:r>
        <w:t>”</w:t>
      </w:r>
      <w:r w:rsidRPr="00410381">
        <w:t>Överlåtelse av försäkringsbestånd m.m.</w:t>
      </w:r>
      <w:r>
        <w:t>”</w:t>
      </w:r>
      <w:r w:rsidRPr="00410381">
        <w:t>,</w:t>
      </w:r>
    </w:p>
    <w:p w14:paraId="13B1214F" w14:textId="77777777" w:rsidR="00136126" w:rsidRDefault="00931476" w:rsidP="00136126">
      <w:pPr>
        <w:pStyle w:val="Brdtextmedindrag"/>
      </w:pPr>
      <w:r w:rsidRPr="00410381">
        <w:rPr>
          <w:i/>
        </w:rPr>
        <w:t>dels</w:t>
      </w:r>
      <w:r w:rsidRPr="00410381">
        <w:t xml:space="preserve"> att det ska införas t</w:t>
      </w:r>
      <w:r>
        <w:t>re</w:t>
      </w:r>
      <w:r w:rsidRPr="00410381">
        <w:t xml:space="preserve"> nya paragrafer, </w:t>
      </w:r>
      <w:r>
        <w:t xml:space="preserve">8 kap. 6 § och </w:t>
      </w:r>
      <w:r w:rsidRPr="00410381">
        <w:t>9</w:t>
      </w:r>
      <w:r>
        <w:t> kap.</w:t>
      </w:r>
      <w:r w:rsidRPr="00410381">
        <w:t xml:space="preserve"> 1 a och 9</w:t>
      </w:r>
      <w:r>
        <w:t> §</w:t>
      </w:r>
      <w:r w:rsidRPr="00410381">
        <w:t>§, och närmast före 9</w:t>
      </w:r>
      <w:r>
        <w:t> kap.</w:t>
      </w:r>
      <w:r w:rsidRPr="00410381">
        <w:t xml:space="preserve"> 9</w:t>
      </w:r>
      <w:r>
        <w:t> §</w:t>
      </w:r>
      <w:r w:rsidRPr="00410381">
        <w:t xml:space="preserve"> en ny rubrik av följande lydelse.</w:t>
      </w:r>
    </w:p>
    <w:p w14:paraId="0D57889A"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E93982F" w14:textId="77777777">
        <w:tc>
          <w:tcPr>
            <w:tcW w:w="2500" w:type="pct"/>
            <w:shd w:val="clear" w:color="auto" w:fill="auto"/>
            <w:tcMar>
              <w:left w:w="0" w:type="dxa"/>
            </w:tcMar>
          </w:tcPr>
          <w:p w14:paraId="7220388F"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5926C421" w14:textId="77777777" w:rsidR="00136126" w:rsidRPr="005B0E77" w:rsidRDefault="00931476" w:rsidP="00136126">
            <w:pPr>
              <w:pStyle w:val="Brdtext"/>
              <w:rPr>
                <w:i/>
              </w:rPr>
            </w:pPr>
            <w:r w:rsidRPr="005B0E77">
              <w:rPr>
                <w:i/>
              </w:rPr>
              <w:t>Föreslagen lydelse</w:t>
            </w:r>
          </w:p>
        </w:tc>
      </w:tr>
    </w:tbl>
    <w:p w14:paraId="6E3CC172" w14:textId="77777777" w:rsidR="00136126" w:rsidRDefault="00931476" w:rsidP="00136126">
      <w:pPr>
        <w:pStyle w:val="Brdtext"/>
        <w:spacing w:before="230"/>
        <w:jc w:val="center"/>
        <w:rPr>
          <w:b/>
        </w:rPr>
      </w:pPr>
      <w:r>
        <w:rPr>
          <w:b/>
        </w:rPr>
        <w:t>1 kap.</w:t>
      </w:r>
    </w:p>
    <w:p w14:paraId="2BD61CE4" w14:textId="77777777" w:rsidR="00136126" w:rsidRDefault="00931476" w:rsidP="00136126">
      <w:pPr>
        <w:pStyle w:val="Brdtext"/>
        <w:jc w:val="center"/>
      </w:pPr>
      <w:r>
        <w:t>5 §</w:t>
      </w:r>
      <w:r>
        <w:rPr>
          <w:rStyle w:val="Fotnotsreferens"/>
        </w:rPr>
        <w:footnoteReference w:id="81"/>
      </w:r>
    </w:p>
    <w:p w14:paraId="501F0EA6" w14:textId="77777777" w:rsidR="00136126" w:rsidRDefault="00931476" w:rsidP="00136126">
      <w:pPr>
        <w:pStyle w:val="Brdtextmedindrag"/>
      </w:pPr>
      <w:r>
        <w:t>I denna lag avses med</w:t>
      </w:r>
    </w:p>
    <w:p w14:paraId="5281DC82" w14:textId="77777777" w:rsidR="00136126" w:rsidRDefault="00931476" w:rsidP="00136126">
      <w:pPr>
        <w:pStyle w:val="Brdtextmedindrag"/>
      </w:pPr>
      <w:r>
        <w:t xml:space="preserve">1. EES-försäkringsgivare: utländsk försäkringsgivare vars hemland hör till Europeiska ekonomiska samarbetsområdet (EES) och vars verksamhet inom EES står under finansiell tillsyn endast av den behöriga myndigheten i hemlandet, </w:t>
      </w:r>
    </w:p>
    <w:p w14:paraId="5AF537C6" w14:textId="77777777" w:rsidR="00136126" w:rsidRDefault="00931476" w:rsidP="00136126">
      <w:pPr>
        <w:pStyle w:val="Brdtextmedindrag"/>
      </w:pPr>
      <w:r>
        <w:t>2. försäkringsgivare från tredje land: annan utländsk försäkringsgivare än EES-försäkringsgivare som enligt sitt hemlands lag är en juridisk person,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2C9F7CE" w14:textId="77777777">
        <w:tc>
          <w:tcPr>
            <w:tcW w:w="2500" w:type="pct"/>
            <w:shd w:val="clear" w:color="auto" w:fill="auto"/>
            <w:tcMar>
              <w:left w:w="0" w:type="dxa"/>
            </w:tcMar>
          </w:tcPr>
          <w:p w14:paraId="0C698AE3" w14:textId="77777777" w:rsidR="00136126" w:rsidRDefault="00931476" w:rsidP="00136126">
            <w:pPr>
              <w:pStyle w:val="Brdtextmedindrag"/>
            </w:pPr>
            <w:r>
              <w:t>3. utländskt tjänstepensions</w:t>
            </w:r>
            <w:r>
              <w:softHyphen/>
              <w:t xml:space="preserve">institut: utländskt institut vars </w:t>
            </w:r>
            <w:r w:rsidRPr="006312F7">
              <w:t>hemland hör till EES och som utan att vara försäkringsgivare enligt denna lag</w:t>
            </w:r>
            <w:r w:rsidRPr="004461FA">
              <w:rPr>
                <w:i/>
              </w:rPr>
              <w:t xml:space="preserve"> </w:t>
            </w:r>
            <w:r>
              <w:t>omfattas av Europa</w:t>
            </w:r>
            <w:r>
              <w:softHyphen/>
              <w:t xml:space="preserve">parlamentets och rådets direktiv </w:t>
            </w:r>
            <w:r w:rsidRPr="00473D63">
              <w:rPr>
                <w:i/>
              </w:rPr>
              <w:t>2003/41/EG</w:t>
            </w:r>
            <w:r>
              <w:t xml:space="preserve"> av den </w:t>
            </w:r>
            <w:r w:rsidRPr="00473D63">
              <w:rPr>
                <w:i/>
              </w:rPr>
              <w:t>3</w:t>
            </w:r>
            <w:r>
              <w:rPr>
                <w:i/>
              </w:rPr>
              <w:t> </w:t>
            </w:r>
            <w:r w:rsidRPr="00473D63">
              <w:rPr>
                <w:i/>
              </w:rPr>
              <w:t>juni 2003</w:t>
            </w:r>
            <w:r>
              <w:t xml:space="preserve"> om verksamhet i och tillsyn över tjänstepensionsinstitut,</w:t>
            </w:r>
          </w:p>
        </w:tc>
        <w:tc>
          <w:tcPr>
            <w:tcW w:w="2500" w:type="pct"/>
            <w:shd w:val="clear" w:color="auto" w:fill="auto"/>
            <w:tcMar>
              <w:right w:w="0" w:type="dxa"/>
            </w:tcMar>
          </w:tcPr>
          <w:p w14:paraId="4801E5C7" w14:textId="77777777" w:rsidR="00136126" w:rsidRDefault="00931476" w:rsidP="00136126">
            <w:pPr>
              <w:pStyle w:val="Brdtextmedindrag"/>
            </w:pPr>
            <w:r>
              <w:t>3. utländskt tjänstepensions</w:t>
            </w:r>
            <w:r>
              <w:softHyphen/>
              <w:t xml:space="preserve">institut: utländskt institut vars </w:t>
            </w:r>
            <w:r w:rsidRPr="006312F7">
              <w:t>hemland hör till EES och som utan att vara försäkringsgivare enligt denna lag omfattas</w:t>
            </w:r>
            <w:r>
              <w:t xml:space="preserve"> av Europa</w:t>
            </w:r>
            <w:r>
              <w:softHyphen/>
              <w:t xml:space="preserve">parlamentets och rådets direktiv </w:t>
            </w:r>
            <w:r w:rsidRPr="00473D63">
              <w:rPr>
                <w:i/>
              </w:rPr>
              <w:t>2016/2341/EG</w:t>
            </w:r>
            <w:r>
              <w:t xml:space="preserve"> av den </w:t>
            </w:r>
            <w:r w:rsidRPr="00473D63">
              <w:rPr>
                <w:i/>
              </w:rPr>
              <w:t>14</w:t>
            </w:r>
            <w:r>
              <w:rPr>
                <w:i/>
              </w:rPr>
              <w:t> </w:t>
            </w:r>
            <w:r w:rsidRPr="00473D63">
              <w:rPr>
                <w:i/>
              </w:rPr>
              <w:t>december 2016</w:t>
            </w:r>
            <w:r>
              <w:t xml:space="preserve"> om verksamhet i och tillsyn över tjänstepensions</w:t>
            </w:r>
            <w:r>
              <w:softHyphen/>
              <w:t>institut,</w:t>
            </w:r>
          </w:p>
        </w:tc>
      </w:tr>
    </w:tbl>
    <w:p w14:paraId="1C73F2D3" w14:textId="77777777" w:rsidR="00136126" w:rsidRPr="00FF2EAC" w:rsidRDefault="00931476" w:rsidP="00136126">
      <w:pPr>
        <w:pStyle w:val="Brdtextmedindrag"/>
      </w:pPr>
      <w:r w:rsidRPr="00FF2EAC">
        <w:t xml:space="preserve">4. hemland: det land där försäkringsgivaren eller det utländska tjänstepensionsinstitutet har sitt säte och, när det gäller försäkringsgivaren i en försäkringssammanslutning, det land där sammanslutningens ledning finns, </w:t>
      </w:r>
    </w:p>
    <w:p w14:paraId="27374559" w14:textId="77777777" w:rsidR="00136126" w:rsidRDefault="00931476" w:rsidP="00136126">
      <w:pPr>
        <w:pStyle w:val="Brdtextmedindrag"/>
      </w:pPr>
      <w:r w:rsidRPr="00FF2EAC">
        <w:t>5. myndighet: den nationella myndighet utomlands som enligt lag eller annan författning har behörighet att utöva tillsyn över EES-försäkringsgivare, utländskt tjänstepensionsinstitut eller försäkringsgivare från tredje land.</w:t>
      </w:r>
    </w:p>
    <w:p w14:paraId="0E6C1FC2" w14:textId="77777777" w:rsidR="00136126" w:rsidRDefault="00931476" w:rsidP="00136126">
      <w:pPr>
        <w:pStyle w:val="Brdtextmedindrag"/>
      </w:pPr>
      <w:r>
        <w:t>Bestämmelserna i 2 och 3 kap. i denna lag tillämpas på EES- försäkringsgivare och bestämmelserna i 4–7 kap. på försäkringsgivare från tredje land. Bestämmelserna i 8–10 kap. gäller både EES-försäkringsgivare och försäkringsgivare från tredje land.</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934795E" w14:textId="77777777">
        <w:tc>
          <w:tcPr>
            <w:tcW w:w="2500" w:type="pct"/>
            <w:shd w:val="clear" w:color="auto" w:fill="auto"/>
            <w:tcMar>
              <w:left w:w="0" w:type="dxa"/>
            </w:tcMar>
          </w:tcPr>
          <w:p w14:paraId="650B0055" w14:textId="77777777" w:rsidR="00136126" w:rsidRDefault="00931476" w:rsidP="00136126">
            <w:pPr>
              <w:pStyle w:val="Brdtextmedindrag"/>
            </w:pPr>
            <w:r w:rsidRPr="004461FA">
              <w:lastRenderedPageBreak/>
              <w:t>För utländska tjänstepensions</w:t>
            </w:r>
            <w:r w:rsidRPr="004461FA">
              <w:softHyphen/>
              <w:t>institut gäller bestämmelserna i 2, 3, 8 och 10</w:t>
            </w:r>
            <w:r>
              <w:t> kap.</w:t>
            </w:r>
            <w:r w:rsidRPr="004461FA">
              <w:t xml:space="preserve"> i tillämpliga delar.</w:t>
            </w:r>
          </w:p>
        </w:tc>
        <w:tc>
          <w:tcPr>
            <w:tcW w:w="2500" w:type="pct"/>
            <w:shd w:val="clear" w:color="auto" w:fill="auto"/>
            <w:tcMar>
              <w:right w:w="0" w:type="dxa"/>
            </w:tcMar>
          </w:tcPr>
          <w:p w14:paraId="7218B92F" w14:textId="77777777" w:rsidR="00136126" w:rsidRDefault="00931476" w:rsidP="00136126">
            <w:pPr>
              <w:pStyle w:val="Brdtextmedindrag"/>
            </w:pPr>
            <w:r w:rsidRPr="004461FA">
              <w:t>För utländska tjänstepensions</w:t>
            </w:r>
            <w:r w:rsidRPr="004461FA">
              <w:softHyphen/>
              <w:t>institut gäller bestämmelserna i 2, 3, 8</w:t>
            </w:r>
            <w:r w:rsidRPr="004461FA">
              <w:rPr>
                <w:i/>
              </w:rPr>
              <w:t>, 9</w:t>
            </w:r>
            <w:r w:rsidRPr="004461FA">
              <w:t xml:space="preserve"> och 10</w:t>
            </w:r>
            <w:r>
              <w:t> kap.</w:t>
            </w:r>
            <w:r w:rsidRPr="004461FA">
              <w:t xml:space="preserve"> i tillämpliga delar.</w:t>
            </w:r>
          </w:p>
        </w:tc>
      </w:tr>
    </w:tbl>
    <w:p w14:paraId="44370133" w14:textId="77777777" w:rsidR="00136126" w:rsidRPr="00410381" w:rsidRDefault="00931476" w:rsidP="00136126">
      <w:pPr>
        <w:pStyle w:val="Brdtext"/>
        <w:spacing w:before="230"/>
        <w:jc w:val="center"/>
        <w:rPr>
          <w:b/>
        </w:rPr>
      </w:pPr>
      <w:r w:rsidRPr="00410381">
        <w:rPr>
          <w:b/>
        </w:rPr>
        <w:t>2</w:t>
      </w:r>
      <w:r>
        <w:rPr>
          <w:b/>
        </w:rPr>
        <w:t> kap.</w:t>
      </w:r>
    </w:p>
    <w:p w14:paraId="0D35CA36" w14:textId="77777777" w:rsidR="00136126" w:rsidRDefault="00931476" w:rsidP="00136126">
      <w:pPr>
        <w:pStyle w:val="Brdtext"/>
        <w:jc w:val="center"/>
      </w:pPr>
      <w:r w:rsidRPr="00410381">
        <w:t>1</w:t>
      </w:r>
      <w:r>
        <w:t> §</w:t>
      </w:r>
      <w:r>
        <w:rPr>
          <w:rStyle w:val="Fotnotsreferens"/>
        </w:rPr>
        <w:footnoteReference w:id="82"/>
      </w:r>
    </w:p>
    <w:p w14:paraId="639B346F" w14:textId="77777777" w:rsidR="00136126" w:rsidRDefault="00931476" w:rsidP="00136126">
      <w:pPr>
        <w:pStyle w:val="Brdtextmedindrag"/>
      </w:pPr>
      <w:r>
        <w:t>En EES-</w:t>
      </w:r>
      <w:r w:rsidRPr="00DB611D">
        <w:t>försäkringsgivare</w:t>
      </w:r>
      <w:r>
        <w:t xml:space="preserve"> som inte är ett återförsäkringsföretag och som i sitt hemland har tillstånd att driva försäkringsrörelse, får bedriva verksamhet i Sverige</w:t>
      </w:r>
    </w:p>
    <w:p w14:paraId="543776B7" w14:textId="77777777" w:rsidR="00136126" w:rsidRDefault="00931476" w:rsidP="00136126">
      <w:pPr>
        <w:pStyle w:val="Brdtextmedindrag"/>
      </w:pPr>
      <w:r>
        <w:t xml:space="preserve">1. från en sekundäretablering här i landet med början två månader efter det att Finansinspektionen från den behöriga myndigheten i försäkringsgivarens hemland tagit emot en underrättelse med sådant innehåll som anges i 2 § eller dessförinnan, om Finansinspektionen i ett enskilt fall beslutar att verksamheten får påbörjas, </w:t>
      </w:r>
    </w:p>
    <w:p w14:paraId="6ED23600" w14:textId="77777777" w:rsidR="00136126" w:rsidRDefault="00931476" w:rsidP="00136126">
      <w:pPr>
        <w:pStyle w:val="Brdtextmedindrag"/>
      </w:pPr>
      <w:r>
        <w:t>2. genom gränsöverskridande verksamhet, så snart Finansinspektionen från den behöriga myndigheten i försäkringsgivarens hemland tagit emot en underrättelse med sådant innehåll som anges i 3 §.</w:t>
      </w:r>
    </w:p>
    <w:p w14:paraId="116E90F1" w14:textId="77777777" w:rsidR="00136126" w:rsidRPr="003F623C" w:rsidRDefault="00931476" w:rsidP="00136126">
      <w:pPr>
        <w:pStyle w:val="Brdtextmedindrag"/>
      </w:pPr>
      <w:r>
        <w:t>Utöver det som anges i första stycket ska följande gälla för en EES-försäkringsgivare som meddelar tjänstepensionsförsäkring.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5648866" w14:textId="77777777">
        <w:tc>
          <w:tcPr>
            <w:tcW w:w="2500" w:type="pct"/>
            <w:shd w:val="clear" w:color="auto" w:fill="auto"/>
            <w:tcMar>
              <w:left w:w="0" w:type="dxa"/>
            </w:tcMar>
          </w:tcPr>
          <w:p w14:paraId="59BB399A" w14:textId="77777777" w:rsidR="00136126" w:rsidRPr="001D74F5" w:rsidRDefault="00931476" w:rsidP="00136126">
            <w:pPr>
              <w:pStyle w:val="Brdtextmedindrag"/>
            </w:pPr>
            <w:r w:rsidRPr="001D74F5">
              <w:t>Verksamhet avseende tjänste</w:t>
            </w:r>
            <w:r>
              <w:softHyphen/>
            </w:r>
            <w:r w:rsidRPr="001D74F5">
              <w:t>pensionsförsäkring får inledas så snart försäkrings</w:t>
            </w:r>
            <w:r w:rsidRPr="004461FA">
              <w:softHyphen/>
            </w:r>
            <w:r w:rsidRPr="001D74F5">
              <w:t>givaren tagit emot de uppgifter från Finansins</w:t>
            </w:r>
            <w:r>
              <w:softHyphen/>
            </w:r>
            <w:r w:rsidRPr="001D74F5">
              <w:t>pektionen som avses i 3</w:t>
            </w:r>
            <w:r>
              <w:t> kap.</w:t>
            </w:r>
            <w:r w:rsidRPr="001D74F5">
              <w:t xml:space="preserve"> 2</w:t>
            </w:r>
            <w:r>
              <w:t> §</w:t>
            </w:r>
            <w:r w:rsidRPr="001D74F5">
              <w:t xml:space="preserve"> tredje stycket, eller i varje </w:t>
            </w:r>
            <w:r w:rsidRPr="007A3333">
              <w:t xml:space="preserve">fall </w:t>
            </w:r>
            <w:r w:rsidRPr="004461FA">
              <w:rPr>
                <w:i/>
              </w:rPr>
              <w:t>två månader</w:t>
            </w:r>
            <w:r w:rsidRPr="001D74F5">
              <w:t xml:space="preserve"> efter det att inspektionen från den behöriga myndigheten i försäkringsgivarens hemland tagit emot en underrättelse med sådant innehåll som anges i 2</w:t>
            </w:r>
            <w:r>
              <w:t> §</w:t>
            </w:r>
            <w:r w:rsidRPr="001D74F5">
              <w:t xml:space="preserve"> andra stycket eller 3</w:t>
            </w:r>
            <w:r>
              <w:t> §</w:t>
            </w:r>
            <w:r w:rsidRPr="001D74F5">
              <w:t xml:space="preserve"> tredje stycket.</w:t>
            </w:r>
          </w:p>
        </w:tc>
        <w:tc>
          <w:tcPr>
            <w:tcW w:w="2500" w:type="pct"/>
            <w:shd w:val="clear" w:color="auto" w:fill="auto"/>
            <w:tcMar>
              <w:right w:w="0" w:type="dxa"/>
            </w:tcMar>
          </w:tcPr>
          <w:p w14:paraId="7E9DB0CB" w14:textId="77777777" w:rsidR="00136126" w:rsidRPr="001D74F5" w:rsidRDefault="00931476" w:rsidP="00136126">
            <w:pPr>
              <w:pStyle w:val="Brdtextmedindrag"/>
            </w:pPr>
            <w:r w:rsidRPr="004461FA">
              <w:t>Verksamhet avseende tjänste</w:t>
            </w:r>
            <w:r>
              <w:softHyphen/>
            </w:r>
            <w:r w:rsidRPr="004461FA">
              <w:t>pensionsförsäkring får inledas så snart försäkrings</w:t>
            </w:r>
            <w:r w:rsidRPr="004461FA">
              <w:softHyphen/>
              <w:t>givaren tagit emot de uppgifter från Finans</w:t>
            </w:r>
            <w:r>
              <w:softHyphen/>
            </w:r>
            <w:r w:rsidRPr="004461FA">
              <w:t>inspektionen som avses i 3</w:t>
            </w:r>
            <w:r>
              <w:t> kap.</w:t>
            </w:r>
            <w:r w:rsidRPr="004461FA">
              <w:t xml:space="preserve"> 2</w:t>
            </w:r>
            <w:r>
              <w:t> §</w:t>
            </w:r>
            <w:r w:rsidRPr="004461FA">
              <w:t xml:space="preserve"> tredje stycket, eller i varje fall </w:t>
            </w:r>
            <w:r w:rsidRPr="007A3333">
              <w:rPr>
                <w:i/>
              </w:rPr>
              <w:t>sex veckor</w:t>
            </w:r>
            <w:r w:rsidRPr="004461FA">
              <w:t xml:space="preserve"> efter det att inspektionen från den behöriga myndigheten i försäkringsgivarens hemland tagit emot en underrättelse med sådant innehåll som anges i 2</w:t>
            </w:r>
            <w:r>
              <w:t> §</w:t>
            </w:r>
            <w:r w:rsidRPr="004461FA">
              <w:t xml:space="preserve"> andra stycket eller 3</w:t>
            </w:r>
            <w:r>
              <w:t> §</w:t>
            </w:r>
            <w:r w:rsidRPr="004461FA">
              <w:t xml:space="preserve"> tredje stycket.</w:t>
            </w:r>
          </w:p>
        </w:tc>
      </w:tr>
    </w:tbl>
    <w:p w14:paraId="0F2E1B53" w14:textId="77777777" w:rsidR="00136126" w:rsidRDefault="00136126" w:rsidP="00136126">
      <w:pPr>
        <w:pStyle w:val="Brdtextmedindrag"/>
      </w:pPr>
    </w:p>
    <w:p w14:paraId="76DAE750" w14:textId="77777777" w:rsidR="00136126" w:rsidRDefault="00931476" w:rsidP="00136126">
      <w:pPr>
        <w:pStyle w:val="Brdtext"/>
        <w:jc w:val="center"/>
      </w:pPr>
      <w:r w:rsidRPr="00410381">
        <w:t>1 a</w:t>
      </w:r>
      <w:r>
        <w:t> §</w:t>
      </w:r>
      <w:r>
        <w:rPr>
          <w:rStyle w:val="Fotnotsreferens"/>
        </w:rPr>
        <w:footnoteReference w:id="83"/>
      </w:r>
    </w:p>
    <w:p w14:paraId="46E8E6B1" w14:textId="77777777" w:rsidR="00136126" w:rsidRPr="006C0FC6" w:rsidRDefault="00931476" w:rsidP="00136126">
      <w:pPr>
        <w:pStyle w:val="Brdtextmedindrag"/>
      </w:pPr>
      <w:r>
        <w:t xml:space="preserve">Ett utländskt tjänstepensionsinstitut som i sitt hemland har tillstånd eller är registrerat för att bedriva verksamhet avseende tjänstepension får </w:t>
      </w:r>
      <w:r w:rsidRPr="006C0FC6">
        <w:t>bedriva sådan verksamhet i Sverige</w:t>
      </w:r>
    </w:p>
    <w:p w14:paraId="6FE6ED3D" w14:textId="77777777" w:rsidR="00136126" w:rsidRDefault="00931476" w:rsidP="00136126">
      <w:pPr>
        <w:pStyle w:val="Brdtextmedindrag"/>
      </w:pPr>
      <w:r w:rsidRPr="006C0FC6">
        <w:t>1. från en sekundäretablering här i landet,</w:t>
      </w:r>
      <w:r>
        <w:t xml:space="preserve"> </w:t>
      </w:r>
    </w:p>
    <w:p w14:paraId="09282E4E" w14:textId="77777777" w:rsidR="00136126" w:rsidRDefault="00931476" w:rsidP="00136126">
      <w:pPr>
        <w:pStyle w:val="Brdtextmedindrag"/>
      </w:pPr>
      <w:r>
        <w:t>2. genom gränsöverskridande verksamhet.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A9149FC" w14:textId="77777777">
        <w:tc>
          <w:tcPr>
            <w:tcW w:w="2500" w:type="pct"/>
            <w:shd w:val="clear" w:color="auto" w:fill="auto"/>
            <w:tcMar>
              <w:left w:w="0" w:type="dxa"/>
            </w:tcMar>
          </w:tcPr>
          <w:p w14:paraId="65852499" w14:textId="77777777" w:rsidR="00136126" w:rsidRDefault="00931476" w:rsidP="00136126">
            <w:pPr>
              <w:pStyle w:val="Brdtextmedindrag"/>
            </w:pPr>
            <w:r>
              <w:t>Tjänstepensionsverksamheten får inledas så snart tjänste</w:t>
            </w:r>
            <w:r>
              <w:softHyphen/>
              <w:t>pensions</w:t>
            </w:r>
            <w:r>
              <w:softHyphen/>
              <w:t>institutet tagit emot de uppgifter från Finans</w:t>
            </w:r>
            <w:r>
              <w:softHyphen/>
              <w:t xml:space="preserve">inspektionen som avses i 3 kap. 2 § tredje stycket, eller i varje fall </w:t>
            </w:r>
            <w:r w:rsidRPr="00C57BCE">
              <w:rPr>
                <w:i/>
              </w:rPr>
              <w:t>två månader</w:t>
            </w:r>
            <w:r>
              <w:t xml:space="preserve"> efter det att inspektionen från den behöriga myndigheten i </w:t>
            </w:r>
            <w:r w:rsidRPr="004461FA">
              <w:rPr>
                <w:i/>
              </w:rPr>
              <w:t>försäkrings</w:t>
            </w:r>
            <w:r>
              <w:rPr>
                <w:i/>
              </w:rPr>
              <w:softHyphen/>
            </w:r>
            <w:r w:rsidRPr="004461FA">
              <w:rPr>
                <w:i/>
              </w:rPr>
              <w:t>givarens</w:t>
            </w:r>
            <w:r>
              <w:t xml:space="preserve"> </w:t>
            </w:r>
            <w:r>
              <w:lastRenderedPageBreak/>
              <w:t>hemland tagit emot en underrättelse med sådant innehåll som anges i 2 § tredje stycket eller 3 § fjärde stycket.</w:t>
            </w:r>
          </w:p>
        </w:tc>
        <w:tc>
          <w:tcPr>
            <w:tcW w:w="2500" w:type="pct"/>
            <w:shd w:val="clear" w:color="auto" w:fill="auto"/>
            <w:tcMar>
              <w:right w:w="0" w:type="dxa"/>
            </w:tcMar>
          </w:tcPr>
          <w:p w14:paraId="3FD9FF9D" w14:textId="77777777" w:rsidR="00136126" w:rsidRDefault="00931476" w:rsidP="00136126">
            <w:pPr>
              <w:pStyle w:val="Brdtextmedindrag"/>
            </w:pPr>
            <w:r>
              <w:lastRenderedPageBreak/>
              <w:t>Tjänstepensionsverksamheten får inledas så snart tjänste</w:t>
            </w:r>
            <w:r>
              <w:softHyphen/>
              <w:t>pensions</w:t>
            </w:r>
            <w:r>
              <w:softHyphen/>
              <w:t>institutet tagit emot de uppgifter från Finans</w:t>
            </w:r>
            <w:r>
              <w:softHyphen/>
              <w:t xml:space="preserve">inspektionen som avses i 3 kap. 2 § tredje stycket, eller i varje fall </w:t>
            </w:r>
            <w:r w:rsidRPr="00C57BCE">
              <w:rPr>
                <w:i/>
              </w:rPr>
              <w:t>sex veckor</w:t>
            </w:r>
            <w:r>
              <w:t xml:space="preserve"> efter det att inspektionen från den behöriga </w:t>
            </w:r>
            <w:r>
              <w:lastRenderedPageBreak/>
              <w:t xml:space="preserve">myndigheten i </w:t>
            </w:r>
            <w:r w:rsidRPr="004461FA">
              <w:rPr>
                <w:i/>
              </w:rPr>
              <w:t>tjänstepensions</w:t>
            </w:r>
            <w:r>
              <w:rPr>
                <w:i/>
              </w:rPr>
              <w:softHyphen/>
            </w:r>
            <w:r w:rsidRPr="004461FA">
              <w:rPr>
                <w:i/>
              </w:rPr>
              <w:t>institutets</w:t>
            </w:r>
            <w:r>
              <w:t xml:space="preserve"> hemland tagit emot en underrättelse med sådant innehåll som anges i 2 § tredje stycket eller 3 § fjärde stycket.</w:t>
            </w:r>
          </w:p>
        </w:tc>
      </w:tr>
    </w:tbl>
    <w:p w14:paraId="2F4E59DD" w14:textId="77777777" w:rsidR="00136126" w:rsidRDefault="00931476" w:rsidP="00136126">
      <w:pPr>
        <w:pStyle w:val="Brdtext"/>
        <w:spacing w:before="230"/>
        <w:jc w:val="center"/>
      </w:pPr>
      <w:r>
        <w:lastRenderedPageBreak/>
        <w:t>3 §</w:t>
      </w:r>
      <w:r>
        <w:rPr>
          <w:rStyle w:val="Fotnotsreferens"/>
        </w:rPr>
        <w:footnoteReference w:id="84"/>
      </w:r>
    </w:p>
    <w:p w14:paraId="6BDA36A5" w14:textId="77777777" w:rsidR="00136126" w:rsidRDefault="00931476" w:rsidP="00136126">
      <w:pPr>
        <w:pStyle w:val="Brdtextmedindrag"/>
      </w:pPr>
      <w:r>
        <w:t>En underrättelse enligt 1 § 2 om gränsöverskridande verksamhet ska innehålla</w:t>
      </w:r>
    </w:p>
    <w:p w14:paraId="2D6F3D19" w14:textId="77777777" w:rsidR="00136126" w:rsidRDefault="00931476" w:rsidP="00136126">
      <w:pPr>
        <w:pStyle w:val="Brdtextmedindrag"/>
      </w:pPr>
      <w:r>
        <w:t xml:space="preserve">1. uppgifter om vilket eller vilka slag av risker eller åtaganden försäkringarna ska täcka, och </w:t>
      </w:r>
    </w:p>
    <w:p w14:paraId="1F87A3F4" w14:textId="77777777" w:rsidR="00136126" w:rsidRDefault="00931476" w:rsidP="00136126">
      <w:pPr>
        <w:pStyle w:val="Brdtextmedindrag"/>
      </w:pPr>
      <w:r>
        <w:t xml:space="preserve">2. ett intyg utfärdat av hemlandsmyndigheten om </w:t>
      </w:r>
    </w:p>
    <w:p w14:paraId="31A98023" w14:textId="77777777" w:rsidR="00136126" w:rsidRDefault="00931476" w:rsidP="00136126">
      <w:pPr>
        <w:pStyle w:val="Brdtextmedindrag"/>
      </w:pPr>
      <w:r>
        <w:t xml:space="preserve">a) försäkringsgivarens kapitalbas, och </w:t>
      </w:r>
    </w:p>
    <w:p w14:paraId="4EA596E8" w14:textId="77777777" w:rsidR="00136126" w:rsidRDefault="00931476" w:rsidP="00136126">
      <w:pPr>
        <w:pStyle w:val="Brdtextmedindrag"/>
      </w:pPr>
      <w:r>
        <w:t>b) de försäkringsklasser försäkringsgivarens koncession omfattar.</w:t>
      </w:r>
    </w:p>
    <w:p w14:paraId="419B141A" w14:textId="77777777" w:rsidR="00136126" w:rsidRDefault="00931476" w:rsidP="00136126">
      <w:pPr>
        <w:pStyle w:val="Brdtextmedindrag"/>
      </w:pPr>
      <w:r>
        <w:t>För verksamhet rörande försäkringar som avses i 2 kap. 11 § första stycket klass 10 i försäkringsrörelselagen (2010:2043) (motorfordons</w:t>
      </w:r>
      <w:r>
        <w:softHyphen/>
        <w:t>ansvar) och som inte uteslutande gäller försäkring av fraktförares ansvar ska underrättelsen dessutom innehålla</w:t>
      </w:r>
    </w:p>
    <w:p w14:paraId="755F10C5" w14:textId="77777777" w:rsidR="00136126" w:rsidRDefault="00931476" w:rsidP="00136126">
      <w:pPr>
        <w:pStyle w:val="Brdtextmedindrag"/>
      </w:pPr>
      <w:r>
        <w:t xml:space="preserve">1. uppgifter om vem som är försäkringsgivarens representant enligt 5 § trafikskadelagen (1975:1410), och </w:t>
      </w:r>
    </w:p>
    <w:p w14:paraId="5B1341E9" w14:textId="77777777" w:rsidR="00136126" w:rsidRDefault="00931476" w:rsidP="00136126">
      <w:pPr>
        <w:pStyle w:val="Brdtextmedindrag"/>
      </w:pPr>
      <w:r>
        <w:t>2. en försäkran att försäkringsgivaren är medlem i Trafikför</w:t>
      </w:r>
      <w:r>
        <w:softHyphen/>
        <w:t>säkringsföreningen.</w:t>
      </w:r>
    </w:p>
    <w:p w14:paraId="0CD47AAA" w14:textId="77777777" w:rsidR="00136126" w:rsidRDefault="00931476" w:rsidP="00136126">
      <w:pPr>
        <w:pStyle w:val="Brdtextmedindrag"/>
      </w:pPr>
      <w:r>
        <w:t>Varje gång en EES-försäkringsgivare åtar sig ett uppdrag att genom gränsöverskridande verksamhet meddela tjänstepensionsförsäkring ska en särskild underrättelse lämnas till den behöriga myndigheten i försäkringsgivarens hemland. Underrättelsen ska innehålla</w:t>
      </w:r>
    </w:p>
    <w:p w14:paraId="4E727844" w14:textId="77777777" w:rsidR="00136126" w:rsidRDefault="00931476" w:rsidP="00136126">
      <w:pPr>
        <w:pStyle w:val="Brdtextmedindrag"/>
      </w:pPr>
      <w:r>
        <w:t xml:space="preserve">1. uppgift om den som i egenskap av arbetsgivare ska betala försäkringspremierna, och </w:t>
      </w:r>
    </w:p>
    <w:p w14:paraId="187C9E80" w14:textId="77777777" w:rsidR="00136126" w:rsidRPr="0062494E" w:rsidRDefault="00931476" w:rsidP="00136126">
      <w:pPr>
        <w:pStyle w:val="Brdtextmedindrag"/>
      </w:pPr>
      <w:r>
        <w:t>2. uppgift om det huvudsakliga innehållet i de överenskommelser som ska ligga till grund för försäkringarna.</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EFBCFBF" w14:textId="77777777">
        <w:tc>
          <w:tcPr>
            <w:tcW w:w="2500" w:type="pct"/>
            <w:shd w:val="clear" w:color="auto" w:fill="auto"/>
            <w:tcMar>
              <w:left w:w="0" w:type="dxa"/>
            </w:tcMar>
          </w:tcPr>
          <w:p w14:paraId="7FD94726" w14:textId="77777777" w:rsidR="00136126" w:rsidRDefault="00931476" w:rsidP="00136126">
            <w:pPr>
              <w:pStyle w:val="Brdtextmedindrag"/>
            </w:pPr>
            <w:r w:rsidRPr="0062494E">
              <w:t>Varje gång ett utländskt tjänstepensionsinstitut åtar sig ett uppdrag att genom gräns</w:t>
            </w:r>
            <w:r>
              <w:softHyphen/>
            </w:r>
            <w:r w:rsidRPr="0062494E">
              <w:t xml:space="preserve">överskridande verksamhet ingå avtal om tjänstepension ska en särskild underrättelse </w:t>
            </w:r>
            <w:r w:rsidRPr="00410381">
              <w:rPr>
                <w:i/>
              </w:rPr>
              <w:t>med de uppgifter som anges i tredje stycket</w:t>
            </w:r>
            <w:r w:rsidRPr="0062494E">
              <w:t xml:space="preserve"> lämnas till den behöriga myn</w:t>
            </w:r>
            <w:r>
              <w:softHyphen/>
            </w:r>
            <w:r w:rsidRPr="0062494E">
              <w:t>digheten i tjänstepensions</w:t>
            </w:r>
            <w:r>
              <w:softHyphen/>
            </w:r>
            <w:r w:rsidRPr="0062494E">
              <w:t>institutets hemland.</w:t>
            </w:r>
          </w:p>
        </w:tc>
        <w:tc>
          <w:tcPr>
            <w:tcW w:w="2500" w:type="pct"/>
            <w:shd w:val="clear" w:color="auto" w:fill="auto"/>
            <w:tcMar>
              <w:right w:w="0" w:type="dxa"/>
            </w:tcMar>
          </w:tcPr>
          <w:p w14:paraId="4D8B74EA" w14:textId="77777777" w:rsidR="00136126" w:rsidRPr="00410381" w:rsidRDefault="00931476" w:rsidP="00136126">
            <w:pPr>
              <w:pStyle w:val="Brdtextmedindrag"/>
              <w:rPr>
                <w:i/>
              </w:rPr>
            </w:pPr>
            <w:r w:rsidRPr="0062494E">
              <w:t>Varje gång ett utländskt tjänstepensionsinstitut åtar sig ett uppdrag att genom gräns</w:t>
            </w:r>
            <w:r>
              <w:softHyphen/>
            </w:r>
            <w:r w:rsidRPr="0062494E">
              <w:t>över</w:t>
            </w:r>
            <w:r>
              <w:softHyphen/>
            </w:r>
            <w:r w:rsidRPr="0062494E">
              <w:t>skridande verksamhet ingå avtal om tjänstepension ska en särskild underrättelse lämnas till den behöriga myndigheten i tjänste</w:t>
            </w:r>
            <w:r>
              <w:softHyphen/>
            </w:r>
            <w:r w:rsidRPr="0062494E">
              <w:t>pensions</w:t>
            </w:r>
            <w:r>
              <w:softHyphen/>
              <w:t>institutets </w:t>
            </w:r>
            <w:r w:rsidRPr="0062494E">
              <w:t>hemland.</w:t>
            </w:r>
            <w:r>
              <w:t xml:space="preserve"> </w:t>
            </w:r>
            <w:r w:rsidRPr="00410381">
              <w:rPr>
                <w:i/>
              </w:rPr>
              <w:t>Un</w:t>
            </w:r>
            <w:r>
              <w:rPr>
                <w:i/>
              </w:rPr>
              <w:softHyphen/>
            </w:r>
            <w:r w:rsidRPr="00410381">
              <w:rPr>
                <w:i/>
              </w:rPr>
              <w:t xml:space="preserve">derrättelsen ska innehålla uppgift om </w:t>
            </w:r>
          </w:p>
          <w:p w14:paraId="7A111570" w14:textId="77777777" w:rsidR="00136126" w:rsidRPr="00410381" w:rsidRDefault="00931476" w:rsidP="00136126">
            <w:pPr>
              <w:pStyle w:val="Brdtextmedindrag"/>
              <w:rPr>
                <w:rFonts w:asciiTheme="minorHAnsi" w:hAnsiTheme="minorHAnsi"/>
                <w:i/>
                <w:sz w:val="22"/>
              </w:rPr>
            </w:pPr>
            <w:r w:rsidRPr="00410381">
              <w:rPr>
                <w:i/>
              </w:rPr>
              <w:t xml:space="preserve">1. den som i egenskap av arbetsgivare ska betala premierna och var denne har sitt hemvist, </w:t>
            </w:r>
          </w:p>
          <w:p w14:paraId="7C70611F" w14:textId="77777777" w:rsidR="00136126" w:rsidRPr="00410381" w:rsidRDefault="00931476" w:rsidP="00136126">
            <w:pPr>
              <w:pStyle w:val="Brdtextmedindrag"/>
              <w:rPr>
                <w:i/>
              </w:rPr>
            </w:pPr>
            <w:r w:rsidRPr="00410381">
              <w:rPr>
                <w:i/>
              </w:rPr>
              <w:t>2. i vilket land åtagandena ska fullgöras, och</w:t>
            </w:r>
          </w:p>
          <w:p w14:paraId="7E4AD0C7" w14:textId="77777777" w:rsidR="00136126" w:rsidRDefault="00931476" w:rsidP="00136126">
            <w:pPr>
              <w:pStyle w:val="Brdtextmedindrag"/>
            </w:pPr>
            <w:r w:rsidRPr="00410381">
              <w:rPr>
                <w:i/>
              </w:rPr>
              <w:t xml:space="preserve">3. det huvudsakliga innehållet i de överenskommelser som ska </w:t>
            </w:r>
            <w:r w:rsidRPr="00410381">
              <w:rPr>
                <w:i/>
              </w:rPr>
              <w:lastRenderedPageBreak/>
              <w:t>ligga till grund för tjänste</w:t>
            </w:r>
            <w:r>
              <w:rPr>
                <w:i/>
              </w:rPr>
              <w:softHyphen/>
            </w:r>
            <w:r w:rsidRPr="00410381">
              <w:rPr>
                <w:i/>
              </w:rPr>
              <w:t>pen</w:t>
            </w:r>
            <w:r>
              <w:rPr>
                <w:i/>
              </w:rPr>
              <w:softHyphen/>
            </w:r>
            <w:r w:rsidRPr="00410381">
              <w:rPr>
                <w:i/>
              </w:rPr>
              <w:t>sionsavtalen.</w:t>
            </w:r>
          </w:p>
        </w:tc>
      </w:tr>
    </w:tbl>
    <w:p w14:paraId="68B4790E" w14:textId="77777777" w:rsidR="00136126" w:rsidRDefault="00931476" w:rsidP="00136126">
      <w:pPr>
        <w:pStyle w:val="Brdtextmedindrag"/>
      </w:pPr>
      <w:r w:rsidRPr="00017EA0">
        <w:lastRenderedPageBreak/>
        <w:t>Om försäkringsgivaren avser att ändra sin verksamhet i fråga om förhållanden som anges i första och andra styckena, får ändringen göras tidigast en månad efter det att Finansinspektionen underrättats om ändringen av den behöriga myndigheten i försäkringsgivarens hemland. Om ändringen innebär att verksamhet avseende tjänstepensionsförsäkring ska inledas, ska dock bestämmelserna i 1</w:t>
      </w:r>
      <w:r>
        <w:t> §</w:t>
      </w:r>
      <w:r w:rsidRPr="00017EA0">
        <w:t xml:space="preserve"> andra stycket samt tredje stycket i denna paragraf tillämpas.</w:t>
      </w:r>
    </w:p>
    <w:p w14:paraId="6E94F9D5" w14:textId="77777777" w:rsidR="00136126" w:rsidRPr="00410381" w:rsidRDefault="00931476" w:rsidP="00136126">
      <w:pPr>
        <w:pStyle w:val="Brdtext"/>
        <w:spacing w:before="230"/>
        <w:jc w:val="center"/>
        <w:rPr>
          <w:b/>
        </w:rPr>
      </w:pPr>
      <w:r w:rsidRPr="00410381">
        <w:rPr>
          <w:b/>
        </w:rPr>
        <w:t>3</w:t>
      </w:r>
      <w:r>
        <w:rPr>
          <w:b/>
        </w:rPr>
        <w:t> kap.</w:t>
      </w:r>
    </w:p>
    <w:p w14:paraId="644141DC" w14:textId="77777777" w:rsidR="00136126" w:rsidRDefault="00931476" w:rsidP="00136126">
      <w:pPr>
        <w:pStyle w:val="Brdtext"/>
        <w:jc w:val="center"/>
      </w:pPr>
      <w:r w:rsidRPr="00410381">
        <w:t>2</w:t>
      </w:r>
      <w:r>
        <w:t> §</w:t>
      </w:r>
      <w:r w:rsidRPr="00410381">
        <w:rPr>
          <w:rStyle w:val="Fotnotsreferens"/>
        </w:rPr>
        <w:footnoteReference w:id="85"/>
      </w:r>
    </w:p>
    <w:p w14:paraId="36887AE6" w14:textId="77777777" w:rsidR="00136126" w:rsidRDefault="00931476" w:rsidP="00136126">
      <w:pPr>
        <w:pStyle w:val="Brdtextmedindrag"/>
      </w:pPr>
      <w:r w:rsidRPr="00D52587">
        <w:t>Finansinspektionen ska, i samarbete med den behöriga myndigheten i hemlandet, utöva</w:t>
      </w:r>
      <w:r>
        <w:t xml:space="preserve"> tillsyn över att en EES- försäkringsgivare eller ett utländskt tjänstepensionsinstitut bedriver sin verksamhet i Sverige i enlighet med denna lag och andra </w:t>
      </w:r>
      <w:r w:rsidRPr="00DB611D">
        <w:t>författningar</w:t>
      </w:r>
      <w:r>
        <w:t xml:space="preserve"> som reglerar deras näringsverksamhet.</w:t>
      </w:r>
    </w:p>
    <w:p w14:paraId="2CDFAB90" w14:textId="77777777" w:rsidR="00136126" w:rsidRDefault="00931476" w:rsidP="00136126">
      <w:pPr>
        <w:pStyle w:val="Brdtextmedindrag"/>
      </w:pPr>
      <w:r>
        <w:t>Finansinspektionen ska lämna uppgifter till de behöriga myndigheterna i hemländerna, om dessa myndigheter behöver uppgifterna för sin tillsyn över försäkringsgivares och utländska tjänstepensionsinstituts verksam</w:t>
      </w:r>
      <w:r>
        <w:softHyphen/>
        <w:t>heter, samt i övrigt ha ett nära samarbete med dessa myndigheter och Europeiska kommissionen.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2A71C11" w14:textId="77777777">
        <w:tc>
          <w:tcPr>
            <w:tcW w:w="2500" w:type="pct"/>
            <w:shd w:val="clear" w:color="auto" w:fill="auto"/>
            <w:tcMar>
              <w:left w:w="0" w:type="dxa"/>
            </w:tcMar>
          </w:tcPr>
          <w:p w14:paraId="1BC57D45" w14:textId="77777777" w:rsidR="00136126" w:rsidRDefault="00931476" w:rsidP="00136126">
            <w:pPr>
              <w:pStyle w:val="Brdtextmedindrag"/>
            </w:pPr>
            <w:r>
              <w:t>När det gäller EES-försäkrings</w:t>
            </w:r>
            <w:r>
              <w:softHyphen/>
              <w:t>givare som meddelar tjänste</w:t>
            </w:r>
            <w:r>
              <w:softHyphen/>
              <w:t>pensionsförsäkring och utländska tjänstepensionsinstitut ska Finans</w:t>
            </w:r>
            <w:r>
              <w:softHyphen/>
              <w:t xml:space="preserve">inspektionen, om det behövs, senast </w:t>
            </w:r>
            <w:r w:rsidRPr="00585747">
              <w:rPr>
                <w:i/>
              </w:rPr>
              <w:t>två månader</w:t>
            </w:r>
            <w:r>
              <w:t xml:space="preserve"> efter det att inspektionen tagit emot en underrättelse enligt 2 kap. 2 § andra eller tredje stycket eller 3 § tredje eller fjärde stycket till den behöriga myndigheten i försäkringsgivarens eller tjänste</w:t>
            </w:r>
            <w:r>
              <w:softHyphen/>
              <w:t>pensions</w:t>
            </w:r>
            <w:r>
              <w:softHyphen/>
              <w:t>institutets hemland lämna uppgifter om i Sverige tillämplig arbetsrätt på tjänstepensions</w:t>
            </w:r>
            <w:r>
              <w:softHyphen/>
              <w:t>området samt om de bestämmelser om information som gäller här i landet gentemot dem som ingår eller avser att ingå ett avtal om tjänstepensionsförsäkring eller tjänste</w:t>
            </w:r>
            <w:r>
              <w:softHyphen/>
              <w:t>pension, liksom gentemot dem som annars är ersättnings</w:t>
            </w:r>
            <w:r>
              <w:softHyphen/>
              <w:t>berättigade på grund av ett sådant avtal.</w:t>
            </w:r>
          </w:p>
        </w:tc>
        <w:tc>
          <w:tcPr>
            <w:tcW w:w="2500" w:type="pct"/>
            <w:shd w:val="clear" w:color="auto" w:fill="auto"/>
            <w:tcMar>
              <w:right w:w="0" w:type="dxa"/>
            </w:tcMar>
          </w:tcPr>
          <w:p w14:paraId="02637E43" w14:textId="77777777" w:rsidR="00136126" w:rsidRDefault="00931476" w:rsidP="00136126">
            <w:pPr>
              <w:pStyle w:val="Brdtextmedindrag"/>
            </w:pPr>
            <w:r>
              <w:t>När det gäller EES-försäkrings</w:t>
            </w:r>
            <w:r>
              <w:softHyphen/>
              <w:t>givare som meddelar tjänste</w:t>
            </w:r>
            <w:r>
              <w:softHyphen/>
              <w:t>pensionsförsäkring och utländska tjänstepensionsinstitut ska Finans</w:t>
            </w:r>
            <w:r>
              <w:softHyphen/>
              <w:t xml:space="preserve">inspektionen, om det behövs, senast </w:t>
            </w:r>
            <w:r w:rsidRPr="00585747">
              <w:rPr>
                <w:i/>
              </w:rPr>
              <w:t>sex veckor</w:t>
            </w:r>
            <w:r>
              <w:t xml:space="preserve"> efter det att inspektionen tagit emot en underrättelse enligt 2 kap. 2 § andra eller tredje stycket eller 3 § tredje eller fjärde stycket till den behöriga myndigheten i försäkringsgivarens eller tjänste</w:t>
            </w:r>
            <w:r>
              <w:softHyphen/>
              <w:t>pensions</w:t>
            </w:r>
            <w:r>
              <w:softHyphen/>
              <w:t>institutets hemland lämna uppgifter om i Sverige tillämplig arbetsrätt på tjänstepensions</w:t>
            </w:r>
            <w:r>
              <w:softHyphen/>
              <w:t>området samt om de bestämmelser om information som gäller här i landet gentemot dem som ingår eller avser att ingå ett avtal om tjänstepensionsförsäkring eller tjänste</w:t>
            </w:r>
            <w:r>
              <w:softHyphen/>
              <w:t>pension, liksom gentemot dem som annars är ersättnings</w:t>
            </w:r>
            <w:r>
              <w:softHyphen/>
              <w:t>berättigade på grund av ett sådant avtal.</w:t>
            </w:r>
          </w:p>
        </w:tc>
      </w:tr>
    </w:tbl>
    <w:p w14:paraId="27420A61" w14:textId="77777777" w:rsidR="00136126" w:rsidRDefault="00931476" w:rsidP="00136126">
      <w:pPr>
        <w:pStyle w:val="Brdtextmedindrag"/>
      </w:pPr>
      <w:r>
        <w:t>Finansinspektionen ska, när för</w:t>
      </w:r>
      <w:r>
        <w:softHyphen/>
        <w:t>säkrings</w:t>
      </w:r>
      <w:r>
        <w:softHyphen/>
        <w:t>givaren eller tjänste</w:t>
      </w:r>
      <w:r>
        <w:softHyphen/>
        <w:t>pensions</w:t>
      </w:r>
      <w:r>
        <w:softHyphen/>
        <w:t xml:space="preserve">institutet påbörjat sin verksamhet här i landet, underrätta den behöriga </w:t>
      </w:r>
      <w:r>
        <w:lastRenderedPageBreak/>
        <w:t>myndigheten i hemlandet om väsentliga ändringar i de bestämmelser som anges i tredje stycket.</w:t>
      </w:r>
    </w:p>
    <w:p w14:paraId="2B94F951" w14:textId="77777777" w:rsidR="00136126" w:rsidRDefault="00931476" w:rsidP="00136126">
      <w:pPr>
        <w:pStyle w:val="Brdtext"/>
        <w:spacing w:before="230"/>
        <w:jc w:val="center"/>
      </w:pPr>
      <w:r>
        <w:t>6 §</w:t>
      </w:r>
      <w:r>
        <w:rPr>
          <w:rStyle w:val="Fotnotsreferens"/>
        </w:rPr>
        <w:footnoteReference w:id="86"/>
      </w:r>
    </w:p>
    <w:p w14:paraId="0D2D563F" w14:textId="77777777" w:rsidR="00136126" w:rsidRDefault="00931476" w:rsidP="00136126">
      <w:pPr>
        <w:pStyle w:val="Brdtextmedindrag"/>
      </w:pPr>
      <w:r w:rsidRPr="00314E50">
        <w:t xml:space="preserve">Om en EES-försäkringsgivare överträder denna lag eller en föreskrift som har meddelats med stöd av denna lag eller på annat sätt visar sig olämplig att driva verksamhet här, får Finansinspektionen förelägga försäkringsgivaren att vidta rättelse. Inspektionen ska underrätta den behöriga myndigheten i försäkringsgivarens hemland när den förelägger om sådan rättelse. Om försäkringsgivaren inte följer föreläggandet, ska hemlandsmyndigheten också underrättas. </w:t>
      </w:r>
    </w:p>
    <w:p w14:paraId="1F525CBF" w14:textId="77777777" w:rsidR="00136126" w:rsidRDefault="00931476" w:rsidP="00136126">
      <w:pPr>
        <w:pStyle w:val="Brdtextmedindrag"/>
      </w:pPr>
      <w:r w:rsidRPr="00314E50">
        <w:t xml:space="preserve">Om rättelse ändå inte sker, får Finansinspektionen förbjuda försäkringsgivaren att fortsätta sin marknadsföring och att ingå nya försäkringsavtal om risker som är belägna här i landet eller, när det gäller livförsäkring, om försäkringsåtaganden som ska fullgöras här i landet. </w:t>
      </w:r>
    </w:p>
    <w:p w14:paraId="35BCC528" w14:textId="77777777" w:rsidR="00136126" w:rsidRDefault="00931476" w:rsidP="00136126">
      <w:pPr>
        <w:pStyle w:val="Brdtextmedindrag"/>
      </w:pPr>
      <w:r w:rsidRPr="00314E50">
        <w:t xml:space="preserve">Innan ett förbud meddelas, ska inspektionen underrätta den behöriga myndigheten i försäkringsgivarens hemland. </w:t>
      </w:r>
    </w:p>
    <w:p w14:paraId="25E46B18" w14:textId="77777777" w:rsidR="00136126" w:rsidRDefault="00931476" w:rsidP="00136126">
      <w:pPr>
        <w:pStyle w:val="Brdtextmedindrag"/>
      </w:pPr>
      <w:r w:rsidRPr="00314E50">
        <w:t xml:space="preserve">I brådskande fall får Finansinspektionen, utan att den behöriga myndigheten underrättats, vidta åtgärder som anges i andra stycket för att hindra ytterligare överträdelser. </w:t>
      </w:r>
    </w:p>
    <w:p w14:paraId="46ED5035" w14:textId="77777777" w:rsidR="00136126" w:rsidRDefault="00931476" w:rsidP="00136126">
      <w:pPr>
        <w:pStyle w:val="Brdtextmedindrag"/>
      </w:pPr>
      <w:r w:rsidRPr="00314E50">
        <w:t>Finansinspektionen får i brådskande fall, och utan att den utländska behöriga myndigheten underrättats, även förordna ett ombud att på försäkringsgivarens vägnar ta emot stämning och i övrigt företräda denne när det gäller redan meddelade försäkringar. Inspektionen ska genast införa kungörelse enligt 10</w:t>
      </w:r>
      <w:r>
        <w:t> kap.</w:t>
      </w:r>
      <w:r w:rsidRPr="00314E50">
        <w:t xml:space="preserve"> 1</w:t>
      </w:r>
      <w:r>
        <w:t> §</w:t>
      </w:r>
      <w:r w:rsidRPr="00314E50">
        <w:t xml:space="preserve"> 1 om förordnandet. Till dess att en sådan kungörelse har införts får en försäkringstagare, om försäk</w:t>
      </w:r>
      <w:r>
        <w:softHyphen/>
      </w:r>
      <w:r w:rsidRPr="00314E50">
        <w:t xml:space="preserve">ringsgivaren inte är en försäkringssammanslutning, sätta in förfallna försäkringspremier hos inspektionen med samma verkan som om de har betalats till försäkringsgivaren. </w:t>
      </w:r>
    </w:p>
    <w:p w14:paraId="192AEEF4" w14:textId="77777777" w:rsidR="00136126" w:rsidRDefault="00931476" w:rsidP="00136126">
      <w:pPr>
        <w:pStyle w:val="Brdtextmedindrag"/>
      </w:pPr>
      <w:r w:rsidRPr="00314E50">
        <w:t>Om en EES-försäkringsgivare som meddelar tjänstepensionsförsäkring överträder sådana bestämmelser som anges i 2</w:t>
      </w:r>
      <w:r>
        <w:t> §</w:t>
      </w:r>
      <w:r w:rsidRPr="00314E50">
        <w:t xml:space="preserve"> tredje stycket, ska Finansinspektionen genast underrätta den behöriga myndigheten i försäkringsgivarens hemland. Om en EES-försäkringsgivare, trots de åtgärder som vidtagits av den behöriga myndigheten i hemlandet, fortsätter att överträda den i Sverige tillämpliga arbetsrätten på tjänste</w:t>
      </w:r>
      <w:r>
        <w:softHyphen/>
      </w:r>
      <w:r w:rsidRPr="00314E50">
        <w:t>pensionsområdet, får Finansinspektionen för</w:t>
      </w:r>
      <w:r w:rsidRPr="004C61AA">
        <w:t>bjuda försäkrings</w:t>
      </w:r>
      <w:r>
        <w:softHyphen/>
      </w:r>
      <w:r w:rsidRPr="004C61AA">
        <w:t xml:space="preserve">givaren att fortsätta sin marknadsföring och att ingå nya avtal om tjänstepensionsförsäkring som ska fullgöras här i landet. Innan ett förbud meddelas, ska inspektionen underrätta den behöriga myndigheten i försäkringsgivarens hemland.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0C19F9A" w14:textId="77777777">
        <w:tc>
          <w:tcPr>
            <w:tcW w:w="2500" w:type="pct"/>
            <w:shd w:val="clear" w:color="auto" w:fill="auto"/>
            <w:tcMar>
              <w:left w:w="0" w:type="dxa"/>
            </w:tcMar>
          </w:tcPr>
          <w:p w14:paraId="1F1DB71F" w14:textId="77777777" w:rsidR="00136126" w:rsidRDefault="00931476" w:rsidP="00136126">
            <w:pPr>
              <w:pStyle w:val="Brdtextmedindrag"/>
            </w:pPr>
            <w:r>
              <w:t xml:space="preserve">Ett förbud enligt </w:t>
            </w:r>
            <w:r w:rsidRPr="004C61AA">
              <w:rPr>
                <w:i/>
              </w:rPr>
              <w:t>sjätte</w:t>
            </w:r>
            <w:r>
              <w:t xml:space="preserve"> stycket får meddelas först sedan Finans</w:t>
            </w:r>
            <w:r>
              <w:softHyphen/>
              <w:t>inspektionen har förelagt EES-försäkringsgivaren att vidta rät</w:t>
            </w:r>
            <w:r>
              <w:softHyphen/>
              <w:t xml:space="preserve">telse, om inte motsvarande åtgärd har vidtagits av den behöriga myndigheten i försäkringsgivarens hemland. </w:t>
            </w:r>
          </w:p>
          <w:p w14:paraId="5206E7BE" w14:textId="77777777" w:rsidR="00136126" w:rsidRDefault="00931476" w:rsidP="00136126">
            <w:pPr>
              <w:pStyle w:val="Brdtextmedindrag"/>
            </w:pPr>
            <w:r>
              <w:lastRenderedPageBreak/>
              <w:t xml:space="preserve">Det som sägs i </w:t>
            </w:r>
            <w:r w:rsidRPr="004C61AA">
              <w:rPr>
                <w:i/>
              </w:rPr>
              <w:t>femte–sjunde</w:t>
            </w:r>
            <w:r>
              <w:t xml:space="preserve"> styckena om EES-försäkrings</w:t>
            </w:r>
            <w:r>
              <w:softHyphen/>
              <w:t>givare ska tillämpas på mot</w:t>
            </w:r>
            <w:r>
              <w:softHyphen/>
              <w:t>svarande sätt för utländska tjänste</w:t>
            </w:r>
            <w:r>
              <w:softHyphen/>
              <w:t>pensionsinstitut.</w:t>
            </w:r>
          </w:p>
        </w:tc>
        <w:tc>
          <w:tcPr>
            <w:tcW w:w="2500" w:type="pct"/>
            <w:shd w:val="clear" w:color="auto" w:fill="auto"/>
            <w:tcMar>
              <w:right w:w="0" w:type="dxa"/>
            </w:tcMar>
          </w:tcPr>
          <w:p w14:paraId="6DF548CD" w14:textId="77777777" w:rsidR="00136126" w:rsidRDefault="00931476" w:rsidP="00136126">
            <w:pPr>
              <w:pStyle w:val="Brdtextmedindrag"/>
            </w:pPr>
            <w:r w:rsidRPr="004C61AA">
              <w:lastRenderedPageBreak/>
              <w:t xml:space="preserve">Ett förbud enligt </w:t>
            </w:r>
            <w:r w:rsidRPr="004C61AA">
              <w:rPr>
                <w:i/>
              </w:rPr>
              <w:t>sjunde</w:t>
            </w:r>
            <w:r w:rsidRPr="004C61AA">
              <w:t xml:space="preserve"> stycket får meddelas först sedan Finans</w:t>
            </w:r>
            <w:r>
              <w:softHyphen/>
            </w:r>
            <w:r w:rsidRPr="004C61AA">
              <w:t>inspektionen har förelagt EES-försäkringsgivaren att vidta rät</w:t>
            </w:r>
            <w:r>
              <w:softHyphen/>
            </w:r>
            <w:r w:rsidRPr="004C61AA">
              <w:t xml:space="preserve">telse, om inte motsvarande åtgärd har vidtagits av den behöriga myndigheten i försäkringsgivarens hemland. </w:t>
            </w:r>
          </w:p>
          <w:p w14:paraId="75F6C613" w14:textId="77777777" w:rsidR="00136126" w:rsidRDefault="00931476" w:rsidP="00136126">
            <w:pPr>
              <w:pStyle w:val="Brdtextmedindrag"/>
            </w:pPr>
            <w:r w:rsidRPr="004C61AA">
              <w:lastRenderedPageBreak/>
              <w:t xml:space="preserve">Det som sägs i </w:t>
            </w:r>
            <w:r w:rsidRPr="004C61AA">
              <w:rPr>
                <w:i/>
              </w:rPr>
              <w:t>sjätte–åttonde</w:t>
            </w:r>
            <w:r w:rsidRPr="004C61AA">
              <w:t xml:space="preserve"> styckena om EES-försäkrings</w:t>
            </w:r>
            <w:r>
              <w:softHyphen/>
            </w:r>
            <w:r w:rsidRPr="004C61AA">
              <w:t>givare ska tillämpas på mot</w:t>
            </w:r>
            <w:r>
              <w:softHyphen/>
            </w:r>
            <w:r w:rsidRPr="004C61AA">
              <w:t>svarande sätt för utländska tjänste</w:t>
            </w:r>
            <w:r>
              <w:softHyphen/>
            </w:r>
            <w:r w:rsidRPr="004C61AA">
              <w:t>pensionsinstitut.</w:t>
            </w:r>
          </w:p>
        </w:tc>
      </w:tr>
    </w:tbl>
    <w:p w14:paraId="4EF8D698" w14:textId="77777777" w:rsidR="00136126" w:rsidRDefault="00931476" w:rsidP="00136126">
      <w:pPr>
        <w:pStyle w:val="Brdtext"/>
        <w:spacing w:before="230"/>
        <w:jc w:val="center"/>
      </w:pPr>
      <w:r w:rsidRPr="00410381">
        <w:rPr>
          <w:b/>
        </w:rPr>
        <w:lastRenderedPageBreak/>
        <w:t>8</w:t>
      </w:r>
      <w:r>
        <w:rPr>
          <w:b/>
        </w:rPr>
        <w:t> kap.</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F14A4DF" w14:textId="77777777">
        <w:tc>
          <w:tcPr>
            <w:tcW w:w="2500" w:type="pct"/>
            <w:shd w:val="clear" w:color="auto" w:fill="auto"/>
            <w:tcMar>
              <w:left w:w="0" w:type="dxa"/>
            </w:tcMar>
          </w:tcPr>
          <w:p w14:paraId="3B4D6EDE" w14:textId="77777777" w:rsidR="00136126" w:rsidRDefault="00136126" w:rsidP="00136126">
            <w:pPr>
              <w:pStyle w:val="Brdtextmedindrag"/>
            </w:pPr>
          </w:p>
        </w:tc>
        <w:tc>
          <w:tcPr>
            <w:tcW w:w="2500" w:type="pct"/>
            <w:shd w:val="clear" w:color="auto" w:fill="auto"/>
            <w:tcMar>
              <w:right w:w="0" w:type="dxa"/>
            </w:tcMar>
          </w:tcPr>
          <w:p w14:paraId="24A318D6" w14:textId="77777777" w:rsidR="00136126" w:rsidRPr="003F67CF" w:rsidRDefault="00931476" w:rsidP="00136126">
            <w:pPr>
              <w:pStyle w:val="Brdtext"/>
              <w:rPr>
                <w:i/>
              </w:rPr>
            </w:pPr>
            <w:r w:rsidRPr="003F67CF">
              <w:rPr>
                <w:i/>
              </w:rPr>
              <w:t>6</w:t>
            </w:r>
            <w:r>
              <w:rPr>
                <w:i/>
              </w:rPr>
              <w:t> §</w:t>
            </w:r>
          </w:p>
          <w:p w14:paraId="1FFC8995" w14:textId="77777777" w:rsidR="00136126" w:rsidRDefault="00931476" w:rsidP="00136126">
            <w:pPr>
              <w:pStyle w:val="Brdtextmedindrag"/>
              <w:rPr>
                <w:i/>
              </w:rPr>
            </w:pPr>
            <w:r w:rsidRPr="003F67CF">
              <w:rPr>
                <w:i/>
              </w:rPr>
              <w:t>Utöver bestämmelserna i denna lag gäller även bestämmelserna i lagen (2018:</w:t>
            </w:r>
            <w:r w:rsidRPr="00427C23">
              <w:rPr>
                <w:i/>
              </w:rPr>
              <w:t>1219</w:t>
            </w:r>
            <w:r w:rsidRPr="003F67CF">
              <w:rPr>
                <w:i/>
              </w:rPr>
              <w:t>) om försäkrings</w:t>
            </w:r>
            <w:r w:rsidRPr="003F67CF">
              <w:rPr>
                <w:i/>
              </w:rPr>
              <w:softHyphen/>
              <w:t>distribution för utländska tjänste</w:t>
            </w:r>
            <w:r w:rsidRPr="003F67CF">
              <w:rPr>
                <w:i/>
              </w:rPr>
              <w:softHyphen/>
              <w:t>pensionsinstitut. Vid tillämpningen av bestämmelserna i den lagen ska det som där sägs om försäkrings</w:t>
            </w:r>
            <w:r>
              <w:rPr>
                <w:i/>
              </w:rPr>
              <w:softHyphen/>
            </w:r>
            <w:r w:rsidRPr="003F67CF">
              <w:rPr>
                <w:i/>
              </w:rPr>
              <w:t>företag avse utländska tjänste</w:t>
            </w:r>
            <w:r>
              <w:rPr>
                <w:i/>
              </w:rPr>
              <w:softHyphen/>
            </w:r>
            <w:r w:rsidRPr="003F67CF">
              <w:rPr>
                <w:i/>
              </w:rPr>
              <w:t>pensionsinstitut.</w:t>
            </w:r>
          </w:p>
          <w:p w14:paraId="3636E9AE" w14:textId="77777777" w:rsidR="00136126" w:rsidRPr="003F67CF" w:rsidRDefault="00931476" w:rsidP="00136126">
            <w:pPr>
              <w:pStyle w:val="Brdtextmedindrag"/>
              <w:rPr>
                <w:i/>
              </w:rPr>
            </w:pPr>
            <w:r w:rsidRPr="003F67CF">
              <w:rPr>
                <w:i/>
              </w:rPr>
              <w:t>Regeringen eller den myndighet som regeringen bestämmer får meddela föreskrift</w:t>
            </w:r>
            <w:r>
              <w:rPr>
                <w:i/>
              </w:rPr>
              <w:t xml:space="preserve">er om vad </w:t>
            </w:r>
            <w:r w:rsidRPr="003F67CF">
              <w:rPr>
                <w:i/>
              </w:rPr>
              <w:t xml:space="preserve">utländska tjänstepensionsinstitut ska iaktta vid tillämpning av </w:t>
            </w:r>
            <w:r>
              <w:rPr>
                <w:i/>
              </w:rPr>
              <w:t>första stycket</w:t>
            </w:r>
            <w:r w:rsidRPr="003F67CF">
              <w:rPr>
                <w:i/>
              </w:rPr>
              <w:t>.</w:t>
            </w:r>
          </w:p>
        </w:tc>
      </w:tr>
    </w:tbl>
    <w:p w14:paraId="2D471F27" w14:textId="77777777" w:rsidR="00136126" w:rsidRDefault="00931476" w:rsidP="00136126">
      <w:pPr>
        <w:pStyle w:val="Brdtext"/>
        <w:spacing w:before="230"/>
        <w:jc w:val="center"/>
        <w:rPr>
          <w:b/>
        </w:rPr>
      </w:pPr>
      <w:r>
        <w:rPr>
          <w:b/>
        </w:rPr>
        <w:t>9 kap.</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605D541" w14:textId="77777777">
        <w:tc>
          <w:tcPr>
            <w:tcW w:w="2500" w:type="pct"/>
            <w:shd w:val="clear" w:color="auto" w:fill="auto"/>
            <w:tcMar>
              <w:left w:w="0" w:type="dxa"/>
            </w:tcMar>
          </w:tcPr>
          <w:p w14:paraId="1C82E161" w14:textId="77777777" w:rsidR="00136126" w:rsidRDefault="00136126" w:rsidP="00136126">
            <w:pPr>
              <w:pStyle w:val="Brdtextmedindrag"/>
            </w:pPr>
          </w:p>
        </w:tc>
        <w:tc>
          <w:tcPr>
            <w:tcW w:w="2500" w:type="pct"/>
            <w:shd w:val="clear" w:color="auto" w:fill="auto"/>
            <w:tcMar>
              <w:right w:w="0" w:type="dxa"/>
            </w:tcMar>
          </w:tcPr>
          <w:p w14:paraId="640D0148" w14:textId="77777777" w:rsidR="00136126" w:rsidRDefault="00931476" w:rsidP="00136126">
            <w:pPr>
              <w:pStyle w:val="Brdtext"/>
              <w:rPr>
                <w:i/>
              </w:rPr>
            </w:pPr>
            <w:r>
              <w:rPr>
                <w:i/>
              </w:rPr>
              <w:t>1 a §</w:t>
            </w:r>
          </w:p>
          <w:p w14:paraId="61F70617" w14:textId="77777777" w:rsidR="00136126" w:rsidRPr="00FD5344" w:rsidRDefault="00931476" w:rsidP="00136126">
            <w:pPr>
              <w:pStyle w:val="Brdtextmedindrag"/>
            </w:pPr>
            <w:r w:rsidRPr="00FD5344">
              <w:t>Ett utländskt tjänstepensions</w:t>
            </w:r>
            <w:r>
              <w:softHyphen/>
            </w:r>
            <w:r w:rsidRPr="00FD5344">
              <w:t>institut som driver verksamhet enligt denna lag kan helt eller delvis överta ett bestånd av tjänstepensionsavtal från ett svenskt tjänstepensionsföretag under de förutsättningar som anges i detta kapitel.</w:t>
            </w:r>
          </w:p>
        </w:tc>
      </w:tr>
    </w:tbl>
    <w:p w14:paraId="2075B8A8" w14:textId="77777777" w:rsidR="00136126" w:rsidRPr="00410381"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8D2FB14" w14:textId="77777777">
        <w:tc>
          <w:tcPr>
            <w:tcW w:w="2500" w:type="pct"/>
            <w:shd w:val="clear" w:color="auto" w:fill="auto"/>
            <w:tcMar>
              <w:left w:w="0" w:type="dxa"/>
            </w:tcMar>
          </w:tcPr>
          <w:p w14:paraId="5F39C65E" w14:textId="77777777" w:rsidR="00136126" w:rsidRDefault="00136126" w:rsidP="00136126">
            <w:pPr>
              <w:pStyle w:val="Brdtextmedindrag"/>
            </w:pPr>
          </w:p>
        </w:tc>
        <w:tc>
          <w:tcPr>
            <w:tcW w:w="2500" w:type="pct"/>
            <w:shd w:val="clear" w:color="auto" w:fill="auto"/>
            <w:tcMar>
              <w:right w:w="0" w:type="dxa"/>
            </w:tcMar>
          </w:tcPr>
          <w:p w14:paraId="467BECF9" w14:textId="77777777" w:rsidR="00136126" w:rsidRDefault="00931476" w:rsidP="00136126">
            <w:pPr>
              <w:pStyle w:val="Brdtext"/>
              <w:rPr>
                <w:i/>
              </w:rPr>
            </w:pPr>
            <w:r w:rsidRPr="00FD5344">
              <w:rPr>
                <w:b/>
                <w:i/>
              </w:rPr>
              <w:t>Överlåtelse av bestånd till utländskt tjänstepensionsinstitut</w:t>
            </w:r>
          </w:p>
          <w:p w14:paraId="1B3EEAB8" w14:textId="77777777" w:rsidR="00136126" w:rsidRDefault="00931476" w:rsidP="00136126">
            <w:pPr>
              <w:pStyle w:val="Brdtext"/>
              <w:rPr>
                <w:i/>
              </w:rPr>
            </w:pPr>
            <w:r>
              <w:rPr>
                <w:i/>
              </w:rPr>
              <w:t>9 §</w:t>
            </w:r>
          </w:p>
          <w:p w14:paraId="57BF5BA6" w14:textId="77777777" w:rsidR="00136126" w:rsidRPr="00E53E40" w:rsidRDefault="00931476" w:rsidP="00136126">
            <w:pPr>
              <w:pStyle w:val="Brdtextmedindrag"/>
              <w:rPr>
                <w:i/>
              </w:rPr>
            </w:pPr>
            <w:r w:rsidRPr="00E53E40">
              <w:rPr>
                <w:i/>
              </w:rPr>
              <w:t xml:space="preserve">När Finansinspektionen från en behörig myndighet i ett annat EES-land har fått underrättelse om att tillstånd till verkställighet har meddelats för bestånd av tjänstepensionsavtal med åtaganden som ska fullgöras i Sverige ska inspektionen inom fyra veckor till den behöriga myndigheten lämna uppgifter om i Sverige tillämplig arbetsrätt på tjänstepensionsområdet och om de bestämmelser om information som </w:t>
            </w:r>
            <w:r w:rsidRPr="00E53E40">
              <w:rPr>
                <w:i/>
              </w:rPr>
              <w:lastRenderedPageBreak/>
              <w:t>gäller här i landet gentemot de vars avtal överlåtits till det utländska tjänstepensionsinstitutet.</w:t>
            </w:r>
          </w:p>
          <w:p w14:paraId="632BE218" w14:textId="77777777" w:rsidR="00136126" w:rsidRPr="00574282" w:rsidRDefault="00931476" w:rsidP="00136126">
            <w:pPr>
              <w:pStyle w:val="Brdtextmedindrag"/>
              <w:rPr>
                <w:i/>
              </w:rPr>
            </w:pPr>
            <w:r w:rsidRPr="004461FA">
              <w:rPr>
                <w:i/>
              </w:rPr>
              <w:t xml:space="preserve">När </w:t>
            </w:r>
            <w:r>
              <w:rPr>
                <w:i/>
              </w:rPr>
              <w:t xml:space="preserve">det utländska </w:t>
            </w:r>
            <w:r w:rsidRPr="004461FA">
              <w:rPr>
                <w:i/>
              </w:rPr>
              <w:t>tjänste</w:t>
            </w:r>
            <w:r>
              <w:rPr>
                <w:i/>
              </w:rPr>
              <w:softHyphen/>
            </w:r>
            <w:r w:rsidRPr="004461FA">
              <w:rPr>
                <w:i/>
              </w:rPr>
              <w:t>pensions</w:t>
            </w:r>
            <w:r>
              <w:rPr>
                <w:i/>
              </w:rPr>
              <w:softHyphen/>
            </w:r>
            <w:r w:rsidRPr="004461FA">
              <w:rPr>
                <w:i/>
              </w:rPr>
              <w:t xml:space="preserve">institutet har påbörjat sin verksamhet här i landet ska Finansinspektionen underrätta den behöriga myndigheten i hemlandet om väsentliga förändringar i de bestämmelser som anges i första stycket. </w:t>
            </w:r>
          </w:p>
        </w:tc>
      </w:tr>
    </w:tbl>
    <w:p w14:paraId="43E88984" w14:textId="77777777" w:rsidR="00136126" w:rsidRPr="00811E52" w:rsidRDefault="00931476" w:rsidP="00136126">
      <w:pPr>
        <w:pStyle w:val="Slutstreck"/>
      </w:pPr>
      <w:r w:rsidRPr="00811E52">
        <w:lastRenderedPageBreak/>
        <w:t>                      </w:t>
      </w:r>
    </w:p>
    <w:p w14:paraId="4AF064D8" w14:textId="77777777" w:rsidR="00136126" w:rsidRDefault="00931476" w:rsidP="00136126">
      <w:pPr>
        <w:pStyle w:val="Brdtextmedindrag"/>
        <w:sectPr w:rsidR="00136126" w:rsidSect="00155500">
          <w:headerReference w:type="even" r:id="rId132"/>
          <w:headerReference w:type="default" r:id="rId133"/>
          <w:footerReference w:type="even" r:id="rId134"/>
          <w:footerReference w:type="default" r:id="rId135"/>
          <w:footerReference w:type="first" r:id="rId136"/>
          <w:footnotePr>
            <w:numRestart w:val="eachSect"/>
          </w:footnotePr>
          <w:type w:val="continuous"/>
          <w:pgSz w:w="9356" w:h="13721" w:code="9"/>
          <w:pgMar w:top="794" w:right="2438" w:bottom="1191" w:left="1021" w:header="0" w:footer="709" w:gutter="0"/>
          <w:cols w:space="708"/>
          <w:docGrid w:linePitch="360"/>
        </w:sectPr>
      </w:pPr>
      <w:r>
        <w:t xml:space="preserve">Denna lag träder i kraft den </w:t>
      </w:r>
      <w:r w:rsidRPr="00954160">
        <w:t>1 maj 2019</w:t>
      </w:r>
      <w:r>
        <w:t>.</w:t>
      </w:r>
    </w:p>
    <w:p w14:paraId="03598EC9" w14:textId="77777777" w:rsidR="00136126" w:rsidRPr="00830602" w:rsidRDefault="00136126" w:rsidP="00136126">
      <w:pPr>
        <w:pStyle w:val="Brdtextmedindrag"/>
      </w:pPr>
    </w:p>
    <w:p w14:paraId="1DC7601B" w14:textId="77777777" w:rsidR="00136126" w:rsidRDefault="00931476" w:rsidP="00136126">
      <w:pPr>
        <w:spacing w:line="2" w:lineRule="auto"/>
        <w:rPr>
          <w:rFonts w:ascii="Times New Roman" w:hAnsi="Times New Roman"/>
          <w:sz w:val="20"/>
        </w:rPr>
      </w:pPr>
      <w:r>
        <w:br w:type="page"/>
      </w:r>
    </w:p>
    <w:p w14:paraId="04BEB04C" w14:textId="77777777" w:rsidR="00136126" w:rsidRDefault="00931476" w:rsidP="00136126">
      <w:pPr>
        <w:pStyle w:val="Rubrik2utannumrering"/>
        <w:spacing w:before="0"/>
      </w:pPr>
      <w:bookmarkStart w:id="8168" w:name="_Toc518395849"/>
      <w:bookmarkStart w:id="8169" w:name="_Toc518396566"/>
      <w:bookmarkStart w:id="8170" w:name="_Toc518400877"/>
      <w:bookmarkStart w:id="8171" w:name="_Toc518401594"/>
      <w:bookmarkStart w:id="8172" w:name="_Toc518401833"/>
      <w:bookmarkStart w:id="8173" w:name="_Toc518462987"/>
      <w:bookmarkStart w:id="8174" w:name="_Toc518462683"/>
      <w:bookmarkStart w:id="8175" w:name="_Toc518463639"/>
      <w:bookmarkStart w:id="8176" w:name="_Toc518463536"/>
      <w:bookmarkStart w:id="8177" w:name="_Toc518464253"/>
      <w:bookmarkStart w:id="8178" w:name="_Toc518464005"/>
      <w:r>
        <w:lastRenderedPageBreak/>
        <w:t>Förslag till lag om ändring i lagen (1999:890) om försäkringsverksamhet under krig eller krigsfara m.m.</w:t>
      </w:r>
      <w:bookmarkEnd w:id="8168"/>
      <w:bookmarkEnd w:id="8169"/>
      <w:bookmarkEnd w:id="8170"/>
      <w:bookmarkEnd w:id="8171"/>
      <w:bookmarkEnd w:id="8172"/>
      <w:bookmarkEnd w:id="8173"/>
      <w:bookmarkEnd w:id="8174"/>
      <w:bookmarkEnd w:id="8175"/>
      <w:bookmarkEnd w:id="8176"/>
      <w:bookmarkEnd w:id="8177"/>
      <w:bookmarkEnd w:id="8178"/>
    </w:p>
    <w:p w14:paraId="227E07D6" w14:textId="77777777" w:rsidR="00136126" w:rsidRDefault="00931476" w:rsidP="00136126">
      <w:pPr>
        <w:pStyle w:val="Brdtextmedindrag"/>
      </w:pPr>
      <w:r>
        <w:t>Härigenom föreskrivs att 2 kap. 3 och 5 §§ lagen (1999:890) om försäkringsverksamhet under krig eller krigsfara m.m. ska ha följande lydelse.</w:t>
      </w:r>
    </w:p>
    <w:p w14:paraId="57FF675F"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3820E67" w14:textId="77777777">
        <w:tc>
          <w:tcPr>
            <w:tcW w:w="2500" w:type="pct"/>
            <w:shd w:val="clear" w:color="auto" w:fill="auto"/>
            <w:tcMar>
              <w:left w:w="0" w:type="dxa"/>
            </w:tcMar>
          </w:tcPr>
          <w:p w14:paraId="7C2D7E0D"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849B10E" w14:textId="77777777" w:rsidR="00136126" w:rsidRPr="005B0E77" w:rsidRDefault="00931476" w:rsidP="00136126">
            <w:pPr>
              <w:pStyle w:val="Brdtext"/>
              <w:rPr>
                <w:i/>
              </w:rPr>
            </w:pPr>
            <w:r w:rsidRPr="005B0E77">
              <w:rPr>
                <w:i/>
              </w:rPr>
              <w:t>Föreslagen lydelse</w:t>
            </w:r>
          </w:p>
        </w:tc>
      </w:tr>
    </w:tbl>
    <w:p w14:paraId="14350941" w14:textId="77777777" w:rsidR="00136126" w:rsidRDefault="00931476" w:rsidP="00136126">
      <w:pPr>
        <w:pStyle w:val="Brdtext"/>
        <w:spacing w:before="230"/>
        <w:jc w:val="center"/>
        <w:rPr>
          <w:b/>
        </w:rPr>
      </w:pPr>
      <w:r>
        <w:rPr>
          <w:b/>
        </w:rPr>
        <w:t>2 kap.</w:t>
      </w:r>
    </w:p>
    <w:p w14:paraId="51B0CE97" w14:textId="77777777" w:rsidR="00136126" w:rsidRDefault="00931476" w:rsidP="00136126">
      <w:pPr>
        <w:pStyle w:val="Brdtext"/>
        <w:jc w:val="center"/>
      </w:pPr>
      <w:r>
        <w:t>3 §</w:t>
      </w:r>
      <w:r>
        <w:rPr>
          <w:rStyle w:val="Fotnotsreferens"/>
        </w:rPr>
        <w:footnoteReference w:id="87"/>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385C098" w14:textId="77777777">
        <w:tc>
          <w:tcPr>
            <w:tcW w:w="2500" w:type="pct"/>
            <w:shd w:val="clear" w:color="auto" w:fill="auto"/>
            <w:tcMar>
              <w:left w:w="0" w:type="dxa"/>
            </w:tcMar>
          </w:tcPr>
          <w:p w14:paraId="06F257BE" w14:textId="77777777" w:rsidR="00136126" w:rsidRDefault="00931476" w:rsidP="00136126">
            <w:pPr>
              <w:pStyle w:val="Brdtextmedindrag"/>
            </w:pPr>
            <w:r>
              <w:t>Finansinspektionen får besluta att ett svenskt försäkringsföretag får avvika från bestämmelser i bolagsordningen.</w:t>
            </w:r>
          </w:p>
        </w:tc>
        <w:tc>
          <w:tcPr>
            <w:tcW w:w="2500" w:type="pct"/>
            <w:shd w:val="clear" w:color="auto" w:fill="auto"/>
            <w:tcMar>
              <w:right w:w="0" w:type="dxa"/>
            </w:tcMar>
          </w:tcPr>
          <w:p w14:paraId="1A1CC22F" w14:textId="77777777" w:rsidR="00136126" w:rsidRDefault="00931476" w:rsidP="00136126">
            <w:pPr>
              <w:pStyle w:val="Brdtextmedindrag"/>
            </w:pPr>
            <w:r>
              <w:t xml:space="preserve">Finansinspektionen får besluta att ett svenskt försäkringsföretag </w:t>
            </w:r>
            <w:r w:rsidRPr="00335160">
              <w:rPr>
                <w:i/>
              </w:rPr>
              <w:t xml:space="preserve">eller </w:t>
            </w:r>
            <w:r>
              <w:rPr>
                <w:i/>
              </w:rPr>
              <w:t xml:space="preserve">ett </w:t>
            </w:r>
            <w:r w:rsidRPr="00335160">
              <w:rPr>
                <w:i/>
              </w:rPr>
              <w:t>tjänstepensionsföretag</w:t>
            </w:r>
            <w:r>
              <w:t xml:space="preserve"> får avvika från bestämmelser i bolags</w:t>
            </w:r>
            <w:r>
              <w:softHyphen/>
              <w:t>ordningen.</w:t>
            </w:r>
          </w:p>
        </w:tc>
      </w:tr>
    </w:tbl>
    <w:p w14:paraId="58AF5223" w14:textId="77777777" w:rsidR="00136126" w:rsidRDefault="00136126" w:rsidP="00136126">
      <w:pPr>
        <w:pStyle w:val="Brdtext"/>
        <w:jc w:val="center"/>
      </w:pPr>
    </w:p>
    <w:p w14:paraId="58EEE2B4" w14:textId="77777777" w:rsidR="00136126" w:rsidRDefault="00931476" w:rsidP="00136126">
      <w:pPr>
        <w:pStyle w:val="Brdtext"/>
        <w:jc w:val="center"/>
      </w:pPr>
      <w:r>
        <w:t>5 §</w:t>
      </w:r>
      <w:r>
        <w:rPr>
          <w:rStyle w:val="Fotnotsreferens"/>
        </w:rPr>
        <w:footnoteReference w:id="88"/>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6D209C8" w14:textId="77777777">
        <w:tc>
          <w:tcPr>
            <w:tcW w:w="2500" w:type="pct"/>
            <w:shd w:val="clear" w:color="auto" w:fill="auto"/>
            <w:tcMar>
              <w:left w:w="0" w:type="dxa"/>
            </w:tcMar>
          </w:tcPr>
          <w:p w14:paraId="5F7BF2FF" w14:textId="77777777" w:rsidR="00136126" w:rsidRDefault="00931476" w:rsidP="00136126">
            <w:pPr>
              <w:pStyle w:val="Brdtextmedindrag"/>
            </w:pPr>
            <w:r>
              <w:t>Under krigsförhållanden och till dess krigsbokslut upprättats får återbäring inte gottskrivas liv</w:t>
            </w:r>
            <w:r>
              <w:softHyphen/>
              <w:t>försäkringstagare och beslut inte fattas om vinstutdelning till aktie</w:t>
            </w:r>
            <w:r>
              <w:softHyphen/>
              <w:t>ägare eller garanter i liv</w:t>
            </w:r>
            <w:r>
              <w:softHyphen/>
              <w:t>försäkringsföretag.</w:t>
            </w:r>
          </w:p>
        </w:tc>
        <w:tc>
          <w:tcPr>
            <w:tcW w:w="2500" w:type="pct"/>
            <w:shd w:val="clear" w:color="auto" w:fill="auto"/>
            <w:tcMar>
              <w:right w:w="0" w:type="dxa"/>
            </w:tcMar>
          </w:tcPr>
          <w:p w14:paraId="31261826" w14:textId="77777777" w:rsidR="00136126" w:rsidRDefault="00931476" w:rsidP="00136126">
            <w:pPr>
              <w:pStyle w:val="Brdtextmedindrag"/>
            </w:pPr>
            <w:r>
              <w:t xml:space="preserve">Under krigsförhållanden och till dess krigsbokslut upprättats får återbäring inte gottskrivas </w:t>
            </w:r>
            <w:r w:rsidRPr="00410381">
              <w:t>liv</w:t>
            </w:r>
            <w:r>
              <w:softHyphen/>
            </w:r>
            <w:r w:rsidRPr="00410381">
              <w:t>försäkringstagare</w:t>
            </w:r>
            <w:r>
              <w:t xml:space="preserve"> </w:t>
            </w:r>
            <w:r>
              <w:rPr>
                <w:i/>
              </w:rPr>
              <w:t xml:space="preserve">eller andra ersättningsberättigade </w:t>
            </w:r>
            <w:r>
              <w:t xml:space="preserve">och beslut inte fattas om vinstutdelning till aktieägare eller garanter i </w:t>
            </w:r>
            <w:r w:rsidRPr="00410381">
              <w:t>liv</w:t>
            </w:r>
            <w:r>
              <w:softHyphen/>
            </w:r>
            <w:r w:rsidRPr="00410381">
              <w:t>försäkringsföretag</w:t>
            </w:r>
            <w:r>
              <w:t xml:space="preserve"> </w:t>
            </w:r>
            <w:r>
              <w:rPr>
                <w:i/>
              </w:rPr>
              <w:t>eller tjänste</w:t>
            </w:r>
            <w:r>
              <w:rPr>
                <w:i/>
              </w:rPr>
              <w:softHyphen/>
              <w:t>pensionsföretag</w:t>
            </w:r>
            <w:r>
              <w:t>.</w:t>
            </w:r>
          </w:p>
        </w:tc>
      </w:tr>
    </w:tbl>
    <w:p w14:paraId="4E84155D" w14:textId="77777777" w:rsidR="00136126" w:rsidRPr="00811E52" w:rsidRDefault="00931476" w:rsidP="00136126">
      <w:pPr>
        <w:pStyle w:val="Slutstreck"/>
      </w:pPr>
      <w:r w:rsidRPr="00811E52">
        <w:t>                      </w:t>
      </w:r>
    </w:p>
    <w:p w14:paraId="3C348047" w14:textId="77777777" w:rsidR="00136126" w:rsidRDefault="00931476" w:rsidP="00136126">
      <w:pPr>
        <w:pStyle w:val="Brdtextmedindrag"/>
        <w:sectPr w:rsidR="00136126" w:rsidSect="00155500">
          <w:headerReference w:type="even" r:id="rId137"/>
          <w:headerReference w:type="default" r:id="rId138"/>
          <w:footerReference w:type="even" r:id="rId139"/>
          <w:footerReference w:type="default" r:id="rId140"/>
          <w:footerReference w:type="first" r:id="rId14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452A086C" w14:textId="77777777" w:rsidR="00136126" w:rsidRDefault="00931476" w:rsidP="00136126">
      <w:pPr>
        <w:spacing w:line="2" w:lineRule="auto"/>
        <w:rPr>
          <w:rFonts w:ascii="Times New Roman" w:hAnsi="Times New Roman"/>
          <w:sz w:val="20"/>
        </w:rPr>
      </w:pPr>
      <w:r>
        <w:br w:type="page"/>
      </w:r>
    </w:p>
    <w:p w14:paraId="7891EEE6" w14:textId="77777777" w:rsidR="00136126" w:rsidRDefault="00931476" w:rsidP="00136126">
      <w:pPr>
        <w:pStyle w:val="Rubrik2utannumrering"/>
        <w:spacing w:before="0"/>
      </w:pPr>
      <w:bookmarkStart w:id="8179" w:name="_Toc518395850"/>
      <w:bookmarkStart w:id="8180" w:name="_Toc518396567"/>
      <w:bookmarkStart w:id="8181" w:name="_Toc518400878"/>
      <w:bookmarkStart w:id="8182" w:name="_Toc518401595"/>
      <w:bookmarkStart w:id="8183" w:name="_Toc518401834"/>
      <w:bookmarkStart w:id="8184" w:name="_Toc518462988"/>
      <w:bookmarkStart w:id="8185" w:name="_Toc518462684"/>
      <w:bookmarkStart w:id="8186" w:name="_Toc518463640"/>
      <w:bookmarkStart w:id="8187" w:name="_Toc518463537"/>
      <w:bookmarkStart w:id="8188" w:name="_Toc518464254"/>
      <w:bookmarkStart w:id="8189" w:name="_Toc518464006"/>
      <w:r w:rsidRPr="00C74945">
        <w:lastRenderedPageBreak/>
        <w:t>Förslag</w:t>
      </w:r>
      <w:r>
        <w:t xml:space="preserve"> till lag om ändring i bokföringslagen (1999:1078)</w:t>
      </w:r>
      <w:bookmarkEnd w:id="8179"/>
      <w:bookmarkEnd w:id="8180"/>
      <w:bookmarkEnd w:id="8181"/>
      <w:bookmarkEnd w:id="8182"/>
      <w:bookmarkEnd w:id="8183"/>
      <w:bookmarkEnd w:id="8184"/>
      <w:bookmarkEnd w:id="8185"/>
      <w:bookmarkEnd w:id="8186"/>
      <w:bookmarkEnd w:id="8187"/>
      <w:bookmarkEnd w:id="8188"/>
      <w:bookmarkEnd w:id="8189"/>
    </w:p>
    <w:p w14:paraId="1186DB54" w14:textId="77777777" w:rsidR="00136126" w:rsidRDefault="00931476" w:rsidP="00136126">
      <w:pPr>
        <w:pStyle w:val="Brdtextmedindrag"/>
      </w:pPr>
      <w:r>
        <w:t>Härigenom föreskrivs att 4 kap. 6 § bokföringslagen (1999:1078) ska ha följande lydelse.</w:t>
      </w:r>
    </w:p>
    <w:p w14:paraId="7D98DD09"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F851FF5" w14:textId="77777777">
        <w:tc>
          <w:tcPr>
            <w:tcW w:w="2500" w:type="pct"/>
            <w:shd w:val="clear" w:color="auto" w:fill="auto"/>
            <w:tcMar>
              <w:left w:w="0" w:type="dxa"/>
            </w:tcMar>
          </w:tcPr>
          <w:p w14:paraId="6C6492F6"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966C866" w14:textId="77777777" w:rsidR="00136126" w:rsidRPr="005B0E77" w:rsidRDefault="00931476" w:rsidP="00136126">
            <w:pPr>
              <w:pStyle w:val="Brdtext"/>
              <w:rPr>
                <w:i/>
              </w:rPr>
            </w:pPr>
            <w:r w:rsidRPr="005B0E77">
              <w:rPr>
                <w:i/>
              </w:rPr>
              <w:t>Föreslagen lydelse</w:t>
            </w:r>
          </w:p>
        </w:tc>
      </w:tr>
    </w:tbl>
    <w:p w14:paraId="7E1BF5DC" w14:textId="77777777" w:rsidR="00136126" w:rsidRDefault="00931476" w:rsidP="00136126">
      <w:pPr>
        <w:pStyle w:val="Brdtext"/>
        <w:spacing w:before="230"/>
        <w:jc w:val="center"/>
        <w:rPr>
          <w:b/>
        </w:rPr>
      </w:pPr>
      <w:r>
        <w:rPr>
          <w:b/>
        </w:rPr>
        <w:t>4 kap.</w:t>
      </w:r>
    </w:p>
    <w:p w14:paraId="11B3E6FF" w14:textId="77777777" w:rsidR="00136126" w:rsidRDefault="00931476" w:rsidP="00136126">
      <w:pPr>
        <w:pStyle w:val="Brdtext"/>
        <w:jc w:val="center"/>
      </w:pPr>
      <w:r>
        <w:t>6 §</w:t>
      </w:r>
      <w:r>
        <w:rPr>
          <w:rStyle w:val="Fotnotsreferens"/>
        </w:rPr>
        <w:footnoteReference w:id="89"/>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6408ECB" w14:textId="77777777">
        <w:tc>
          <w:tcPr>
            <w:tcW w:w="2500" w:type="pct"/>
            <w:shd w:val="clear" w:color="auto" w:fill="auto"/>
            <w:tcMar>
              <w:left w:w="0" w:type="dxa"/>
            </w:tcMar>
          </w:tcPr>
          <w:p w14:paraId="3DB171AB" w14:textId="77777777" w:rsidR="00136126" w:rsidRDefault="00931476" w:rsidP="00136126">
            <w:pPr>
              <w:pStyle w:val="Brdtextmedindrag"/>
            </w:pPr>
            <w:r w:rsidRPr="00C74945">
              <w:t>Affärshändelserna ska kunna presenteras i en och samma r</w:t>
            </w:r>
            <w:r>
              <w:t>edovisningsvaluta. Redovisnings</w:t>
            </w:r>
            <w:r>
              <w:softHyphen/>
            </w:r>
            <w:r w:rsidRPr="00C74945">
              <w:t xml:space="preserve">valutan ska vara svenska kronor. I aktiebolag, ekonomiska föreningar, sparbanker, medlemsbanker </w:t>
            </w:r>
            <w:r w:rsidRPr="00E53E40">
              <w:rPr>
                <w:i/>
              </w:rPr>
              <w:t>och</w:t>
            </w:r>
            <w:r w:rsidRPr="00C74945">
              <w:t xml:space="preserve"> försäkringsföretag får dock redo</w:t>
            </w:r>
            <w:r>
              <w:softHyphen/>
            </w:r>
            <w:r w:rsidRPr="00C74945">
              <w:t>visningsvalutan i stället vara euro.</w:t>
            </w:r>
          </w:p>
        </w:tc>
        <w:tc>
          <w:tcPr>
            <w:tcW w:w="2500" w:type="pct"/>
            <w:shd w:val="clear" w:color="auto" w:fill="auto"/>
            <w:tcMar>
              <w:right w:w="0" w:type="dxa"/>
            </w:tcMar>
          </w:tcPr>
          <w:p w14:paraId="5B628D54" w14:textId="77777777" w:rsidR="00136126" w:rsidRDefault="00931476" w:rsidP="00136126">
            <w:pPr>
              <w:pStyle w:val="Brdtextmedindrag"/>
            </w:pPr>
            <w:r w:rsidRPr="00C74945">
              <w:t>Affärshändelserna ska kunna presenteras i en och samma r</w:t>
            </w:r>
            <w:r>
              <w:t>edovisningsvaluta. Redovisnings</w:t>
            </w:r>
            <w:r>
              <w:softHyphen/>
            </w:r>
            <w:r w:rsidRPr="00C74945">
              <w:t>valutan ska vara svenska kronor. I aktiebolag, ekonomiska föreningar, sparbanker, medlemsbanker</w:t>
            </w:r>
            <w:r w:rsidRPr="00E53E40">
              <w:rPr>
                <w:i/>
              </w:rPr>
              <w:t>,</w:t>
            </w:r>
            <w:r>
              <w:t xml:space="preserve"> </w:t>
            </w:r>
            <w:r w:rsidRPr="00C74945">
              <w:t>för</w:t>
            </w:r>
            <w:r>
              <w:softHyphen/>
            </w:r>
            <w:r w:rsidRPr="00C74945">
              <w:t>säk</w:t>
            </w:r>
            <w:r>
              <w:softHyphen/>
            </w:r>
            <w:r w:rsidRPr="00C74945">
              <w:t>ringsföretag</w:t>
            </w:r>
            <w:r>
              <w:t xml:space="preserve"> </w:t>
            </w:r>
            <w:r w:rsidRPr="00E53E40">
              <w:rPr>
                <w:i/>
              </w:rPr>
              <w:t>och tjänste</w:t>
            </w:r>
            <w:r>
              <w:rPr>
                <w:i/>
              </w:rPr>
              <w:softHyphen/>
            </w:r>
            <w:r w:rsidRPr="00E53E40">
              <w:rPr>
                <w:i/>
              </w:rPr>
              <w:t>pensions</w:t>
            </w:r>
            <w:r>
              <w:rPr>
                <w:i/>
              </w:rPr>
              <w:softHyphen/>
            </w:r>
            <w:r w:rsidRPr="00E53E40">
              <w:rPr>
                <w:i/>
              </w:rPr>
              <w:t>företag</w:t>
            </w:r>
            <w:r w:rsidRPr="00C74945">
              <w:t xml:space="preserve"> får dock redo</w:t>
            </w:r>
            <w:r>
              <w:softHyphen/>
            </w:r>
            <w:r w:rsidRPr="00C74945">
              <w:t>visningsvalutan i stället vara euro.</w:t>
            </w:r>
          </w:p>
        </w:tc>
      </w:tr>
    </w:tbl>
    <w:p w14:paraId="70BF4ABA" w14:textId="77777777" w:rsidR="00136126" w:rsidRDefault="00931476" w:rsidP="00136126">
      <w:pPr>
        <w:pStyle w:val="Brdtextmedindrag"/>
      </w:pPr>
      <w:r w:rsidRPr="00C74945">
        <w:t xml:space="preserve">Byte av redovisningsvaluta får ske endast vid ingången av ett nytt räkenskapsår. Bestämmelser om omräkning i samband med byte av redovisningsvaluta finns i årsredovisningslagen (1995:1554). </w:t>
      </w:r>
    </w:p>
    <w:p w14:paraId="75A2AFC9" w14:textId="77777777" w:rsidR="00136126" w:rsidRDefault="00931476" w:rsidP="00136126">
      <w:pPr>
        <w:pStyle w:val="Brdtextmedindrag"/>
      </w:pPr>
      <w:r w:rsidRPr="00C74945">
        <w:t xml:space="preserve">Om företaget har bytt redovisningsvaluta, får ett nytt byte göras endast om Skatteverket tillåter det. Tillstånd får vägras endast om det finns anledning att anta att bytet har ett otillbörligt syfte. </w:t>
      </w:r>
    </w:p>
    <w:p w14:paraId="7D3EB9B6" w14:textId="77777777" w:rsidR="00136126" w:rsidRDefault="00931476" w:rsidP="00136126">
      <w:pPr>
        <w:pStyle w:val="Brdtextmedindrag"/>
      </w:pPr>
      <w:r w:rsidRPr="00C74945">
        <w:t>Trots första–tredje styckena får ett avdelningskontor som är beläget utomlands och som har självständig förvaltning ha sin redovisning i en valuta som i det andra landet godtas som redovisningsvaluta.</w:t>
      </w:r>
    </w:p>
    <w:p w14:paraId="6A677985" w14:textId="77777777" w:rsidR="00136126" w:rsidRPr="00811E52" w:rsidRDefault="00931476" w:rsidP="00136126">
      <w:pPr>
        <w:pStyle w:val="Slutstreck"/>
      </w:pPr>
      <w:r w:rsidRPr="00811E52">
        <w:t>                      </w:t>
      </w:r>
    </w:p>
    <w:p w14:paraId="1EADCDA4" w14:textId="77777777" w:rsidR="00136126" w:rsidRDefault="00931476" w:rsidP="00136126">
      <w:pPr>
        <w:pStyle w:val="Brdtextmedindrag"/>
        <w:sectPr w:rsidR="00136126" w:rsidSect="00155500">
          <w:headerReference w:type="even" r:id="rId142"/>
          <w:headerReference w:type="default" r:id="rId143"/>
          <w:footerReference w:type="even" r:id="rId144"/>
          <w:footerReference w:type="default" r:id="rId145"/>
          <w:footerReference w:type="first" r:id="rId14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0CB6DCC1" w14:textId="77777777" w:rsidR="00136126" w:rsidRPr="00830602" w:rsidRDefault="00136126" w:rsidP="00136126">
      <w:pPr>
        <w:pStyle w:val="Brdtextmedindrag"/>
      </w:pPr>
    </w:p>
    <w:p w14:paraId="5E3F9939" w14:textId="77777777" w:rsidR="00136126" w:rsidRDefault="00931476" w:rsidP="00136126">
      <w:pPr>
        <w:spacing w:line="2" w:lineRule="auto"/>
        <w:rPr>
          <w:rFonts w:ascii="Times New Roman" w:hAnsi="Times New Roman"/>
          <w:sz w:val="20"/>
        </w:rPr>
      </w:pPr>
      <w:r>
        <w:br w:type="page"/>
      </w:r>
    </w:p>
    <w:p w14:paraId="48E619FD" w14:textId="77777777" w:rsidR="00136126" w:rsidRPr="00410381" w:rsidRDefault="00931476" w:rsidP="00136126">
      <w:pPr>
        <w:pStyle w:val="Rubrik2utannumrering"/>
        <w:spacing w:before="0"/>
        <w:rPr>
          <w:lang w:eastAsia="sv-SE"/>
        </w:rPr>
      </w:pPr>
      <w:bookmarkStart w:id="8190" w:name="_Toc518395851"/>
      <w:bookmarkStart w:id="8191" w:name="_Toc518396568"/>
      <w:bookmarkStart w:id="8192" w:name="_Toc518400879"/>
      <w:bookmarkStart w:id="8193" w:name="_Toc518401596"/>
      <w:bookmarkStart w:id="8194" w:name="_Toc518401835"/>
      <w:bookmarkStart w:id="8195" w:name="_Toc518462989"/>
      <w:bookmarkStart w:id="8196" w:name="_Toc518462685"/>
      <w:bookmarkStart w:id="8197" w:name="_Toc518463641"/>
      <w:bookmarkStart w:id="8198" w:name="_Toc518463538"/>
      <w:bookmarkStart w:id="8199" w:name="_Toc518464255"/>
      <w:bookmarkStart w:id="8200" w:name="_Toc518464007"/>
      <w:r>
        <w:lastRenderedPageBreak/>
        <w:t>Förslag till la</w:t>
      </w:r>
      <w:r w:rsidRPr="00410381">
        <w:t xml:space="preserve">g om ändring i </w:t>
      </w:r>
      <w:r w:rsidRPr="00410381">
        <w:rPr>
          <w:lang w:eastAsia="sv-SE"/>
        </w:rPr>
        <w:t>lagen (2000:35) om byte av redovisningsvaluta i finansiella företag</w:t>
      </w:r>
      <w:bookmarkEnd w:id="8190"/>
      <w:bookmarkEnd w:id="8191"/>
      <w:bookmarkEnd w:id="8192"/>
      <w:bookmarkEnd w:id="8193"/>
      <w:bookmarkEnd w:id="8194"/>
      <w:bookmarkEnd w:id="8195"/>
      <w:bookmarkEnd w:id="8196"/>
      <w:bookmarkEnd w:id="8197"/>
      <w:bookmarkEnd w:id="8198"/>
      <w:bookmarkEnd w:id="8199"/>
      <w:bookmarkEnd w:id="8200"/>
    </w:p>
    <w:p w14:paraId="3E7FE989" w14:textId="77777777" w:rsidR="00136126" w:rsidRDefault="00931476" w:rsidP="00136126">
      <w:pPr>
        <w:pStyle w:val="Brdtextmedindrag"/>
      </w:pPr>
      <w:r>
        <w:t xml:space="preserve">Härigenom föreskrivs att 2 och 3 §§ </w:t>
      </w:r>
      <w:r w:rsidRPr="0056492C">
        <w:t>lagen (2000:35) om byte av redovisningsvaluta i finansiella företag</w:t>
      </w:r>
      <w:r>
        <w:t xml:space="preserve"> ska ha följande lydelse.</w:t>
      </w:r>
    </w:p>
    <w:p w14:paraId="4C2EF274" w14:textId="77777777" w:rsidR="00136126" w:rsidRDefault="00136126" w:rsidP="00136126">
      <w:pPr>
        <w:pStyle w:val="Brdtextmedindrag"/>
        <w:rPr>
          <w:lang w:eastAsia="sv-SE"/>
        </w:rPr>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8FDFA87" w14:textId="77777777">
        <w:tc>
          <w:tcPr>
            <w:tcW w:w="2500" w:type="pct"/>
            <w:shd w:val="clear" w:color="auto" w:fill="auto"/>
            <w:tcMar>
              <w:left w:w="0" w:type="dxa"/>
            </w:tcMar>
          </w:tcPr>
          <w:p w14:paraId="4018232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908A4C4" w14:textId="77777777" w:rsidR="00136126" w:rsidRPr="005B0E77" w:rsidRDefault="00931476" w:rsidP="00136126">
            <w:pPr>
              <w:pStyle w:val="Brdtext"/>
              <w:rPr>
                <w:i/>
              </w:rPr>
            </w:pPr>
            <w:r w:rsidRPr="005B0E77">
              <w:rPr>
                <w:i/>
              </w:rPr>
              <w:t>Föreslagen lydelse</w:t>
            </w:r>
          </w:p>
        </w:tc>
      </w:tr>
    </w:tbl>
    <w:p w14:paraId="08DF29E0" w14:textId="77777777" w:rsidR="00136126" w:rsidRDefault="00931476" w:rsidP="00136126">
      <w:pPr>
        <w:pStyle w:val="Brdtext"/>
        <w:spacing w:before="230"/>
        <w:jc w:val="center"/>
      </w:pPr>
      <w:r w:rsidRPr="0056492C">
        <w:t>2</w:t>
      </w:r>
      <w:r>
        <w:t> §</w:t>
      </w:r>
      <w:r>
        <w:rPr>
          <w:rStyle w:val="Fotnotsreferens"/>
        </w:rPr>
        <w:footnoteReference w:id="90"/>
      </w:r>
    </w:p>
    <w:p w14:paraId="74563576" w14:textId="77777777" w:rsidR="00136126" w:rsidRPr="0056492C" w:rsidRDefault="00931476" w:rsidP="00136126">
      <w:pPr>
        <w:pStyle w:val="Brdtextmedindrag"/>
      </w:pPr>
      <w:r>
        <w:t>I denna lag avses med</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68AF040" w14:textId="77777777">
        <w:tc>
          <w:tcPr>
            <w:tcW w:w="2500" w:type="pct"/>
            <w:shd w:val="clear" w:color="auto" w:fill="auto"/>
            <w:tcMar>
              <w:left w:w="0" w:type="dxa"/>
            </w:tcMar>
          </w:tcPr>
          <w:p w14:paraId="2A4DEDD3" w14:textId="77777777" w:rsidR="00136126" w:rsidRDefault="00931476" w:rsidP="00136126">
            <w:pPr>
              <w:pStyle w:val="Brdtextmedindrag"/>
            </w:pPr>
            <w:r>
              <w:t>1. </w:t>
            </w:r>
            <w:r w:rsidRPr="00410381">
              <w:rPr>
                <w:i/>
                <w:u w:val="single"/>
              </w:rPr>
              <w:t>försäkringsföretag</w:t>
            </w:r>
            <w:r w:rsidRPr="00F85F83">
              <w:t>: försäkringsaktiebolag, ömsesidigt försäkringsbolag och försäkrings</w:t>
            </w:r>
            <w:r>
              <w:softHyphen/>
            </w:r>
            <w:r w:rsidRPr="00F85F83">
              <w:t>förening som omfattas av försäk</w:t>
            </w:r>
            <w:r>
              <w:softHyphen/>
            </w:r>
            <w:r w:rsidRPr="00F85F83">
              <w:t>ringsrörelselagen (2010:2043),</w:t>
            </w:r>
          </w:p>
        </w:tc>
        <w:tc>
          <w:tcPr>
            <w:tcW w:w="2500" w:type="pct"/>
            <w:shd w:val="clear" w:color="auto" w:fill="auto"/>
            <w:tcMar>
              <w:right w:w="0" w:type="dxa"/>
            </w:tcMar>
          </w:tcPr>
          <w:p w14:paraId="0AA9782B" w14:textId="77777777" w:rsidR="00136126" w:rsidRDefault="00931476" w:rsidP="00136126">
            <w:pPr>
              <w:pStyle w:val="Brdtextmedindrag"/>
            </w:pPr>
            <w:r>
              <w:t>1. </w:t>
            </w:r>
            <w:r w:rsidRPr="00410381">
              <w:rPr>
                <w:i/>
                <w:u w:val="single"/>
              </w:rPr>
              <w:t>försäkringsföretag</w:t>
            </w:r>
            <w:r w:rsidRPr="00E53E40">
              <w:t>:</w:t>
            </w:r>
          </w:p>
          <w:p w14:paraId="2273CC29" w14:textId="77777777" w:rsidR="00136126" w:rsidRDefault="00931476" w:rsidP="00136126">
            <w:pPr>
              <w:pStyle w:val="Brdtextmedindrag"/>
              <w:rPr>
                <w:i/>
              </w:rPr>
            </w:pPr>
            <w:r>
              <w:rPr>
                <w:i/>
              </w:rPr>
              <w:t>a) </w:t>
            </w:r>
            <w:r>
              <w:t>försäkringsaktiebolag, ömse</w:t>
            </w:r>
            <w:r>
              <w:softHyphen/>
              <w:t>sidigt försäkringsbolag och försäk</w:t>
            </w:r>
            <w:r>
              <w:softHyphen/>
              <w:t xml:space="preserve">ringsförening som omfattas av försäkringsrörelselagen (2010:2043), </w:t>
            </w:r>
            <w:r w:rsidRPr="00410381">
              <w:rPr>
                <w:i/>
              </w:rPr>
              <w:t>samt</w:t>
            </w:r>
          </w:p>
          <w:p w14:paraId="4F6BFFC2" w14:textId="77777777" w:rsidR="00136126" w:rsidRDefault="00931476" w:rsidP="00136126">
            <w:pPr>
              <w:pStyle w:val="Brdtextmedindrag"/>
            </w:pPr>
            <w:r>
              <w:rPr>
                <w:i/>
              </w:rPr>
              <w:t>b) </w:t>
            </w:r>
            <w:bookmarkStart w:id="8201" w:name="_Hlk514922701"/>
            <w:r w:rsidRPr="00410381">
              <w:rPr>
                <w:i/>
              </w:rPr>
              <w:t xml:space="preserve">tjänstepensionsaktiebolag, ömsesidigt tjänstepensionsbolag och tjänstepensionsförening </w:t>
            </w:r>
            <w:bookmarkEnd w:id="8201"/>
            <w:r w:rsidRPr="00410381">
              <w:rPr>
                <w:i/>
              </w:rPr>
              <w:t>som omfattas av lagen (2019:000) om tjänstepensionsföretag</w:t>
            </w:r>
            <w:r>
              <w:t>,</w:t>
            </w:r>
          </w:p>
        </w:tc>
      </w:tr>
    </w:tbl>
    <w:p w14:paraId="0CB16DD9" w14:textId="77777777" w:rsidR="00136126" w:rsidRDefault="00931476" w:rsidP="00136126">
      <w:pPr>
        <w:pStyle w:val="Brdtextmedindrag"/>
      </w:pPr>
      <w:r>
        <w:t>2. </w:t>
      </w:r>
      <w:r w:rsidRPr="00E53E40">
        <w:rPr>
          <w:i/>
        </w:rPr>
        <w:t>kreditinstitut</w:t>
      </w:r>
      <w:r w:rsidRPr="0063274E">
        <w:rPr>
          <w:i/>
        </w:rPr>
        <w:t>:</w:t>
      </w:r>
      <w:r>
        <w:t xml:space="preserve"> bankaktiebolag, sparbank och medlemsbank samt kreditmarknadsföretag enligt 1 kap. 5 § 14 lagen (2004:297) om bank- och finansieringsrörelse,</w:t>
      </w:r>
    </w:p>
    <w:p w14:paraId="0DCFD85B" w14:textId="77777777" w:rsidR="00136126" w:rsidRDefault="00931476" w:rsidP="00136126">
      <w:pPr>
        <w:pStyle w:val="Brdtextmedindrag"/>
      </w:pPr>
      <w:r>
        <w:t>3. </w:t>
      </w:r>
      <w:r w:rsidRPr="00E53E40">
        <w:rPr>
          <w:i/>
        </w:rPr>
        <w:t>finansiellt företag</w:t>
      </w:r>
      <w:r w:rsidRPr="0063274E">
        <w:rPr>
          <w:i/>
        </w:rPr>
        <w:t>:</w:t>
      </w:r>
      <w:r>
        <w:t xml:space="preserve"> de företag som anges i 1 och 2 samt </w:t>
      </w:r>
    </w:p>
    <w:p w14:paraId="79ABC936" w14:textId="77777777" w:rsidR="00136126" w:rsidRDefault="00931476" w:rsidP="00136126">
      <w:pPr>
        <w:pStyle w:val="Brdtextmedindrag"/>
      </w:pPr>
      <w:r>
        <w:t>a) värdepappersbolag enligt 1 kap. 4 b § lagen (2007:528) om värdepappersmarknaden,</w:t>
      </w:r>
    </w:p>
    <w:p w14:paraId="4E53189F" w14:textId="77777777" w:rsidR="00136126" w:rsidRDefault="00931476" w:rsidP="00136126">
      <w:pPr>
        <w:pStyle w:val="Brdtextmedindrag"/>
      </w:pPr>
      <w:r>
        <w:t>b) fondbolag enligt 1 kap. 1 § första stycket 8 lagen (2004:46) om värdepappersfonder,</w:t>
      </w:r>
    </w:p>
    <w:p w14:paraId="64E47D47" w14:textId="77777777" w:rsidR="00136126" w:rsidRDefault="00931476" w:rsidP="00136126">
      <w:pPr>
        <w:pStyle w:val="Brdtextmedindrag"/>
      </w:pPr>
      <w:r>
        <w:t>c) börs enligt 1 kap. 4 b § lagen om värdepappersmarknaden,</w:t>
      </w:r>
    </w:p>
    <w:p w14:paraId="2CA6EDC0" w14:textId="77777777" w:rsidR="00136126" w:rsidRDefault="00931476" w:rsidP="00136126">
      <w:pPr>
        <w:pStyle w:val="Brdtextmedindrag"/>
      </w:pPr>
      <w:r>
        <w:t>d) svensk clearingorganisation enligt 1 kap. 4 b § lagen om värdepappersmarknaden,</w:t>
      </w:r>
    </w:p>
    <w:p w14:paraId="1AFBBA3D" w14:textId="77777777" w:rsidR="00136126" w:rsidRDefault="00931476" w:rsidP="00136126">
      <w:pPr>
        <w:pStyle w:val="Brdtextmedindrag"/>
      </w:pPr>
      <w:r>
        <w:t>e) värdepapperscentral enligt 1 kap. 3 § lagen (1998:1479) om värde</w:t>
      </w:r>
      <w:r>
        <w:softHyphen/>
        <w:t>papperscentraler och kontoföring av finansiella instrument, och</w:t>
      </w:r>
    </w:p>
    <w:p w14:paraId="462487AF" w14:textId="77777777" w:rsidR="00136126" w:rsidRDefault="00931476" w:rsidP="00136126">
      <w:pPr>
        <w:pStyle w:val="Brdtextmedindrag"/>
      </w:pPr>
      <w:r>
        <w:t>f) AIF-förvaltare som har tillstånd enligt 3 kap. 1 § lagen (2013:561) om förvaltare av alternativa investeringsfonder,</w:t>
      </w:r>
    </w:p>
    <w:p w14:paraId="02761008" w14:textId="77777777" w:rsidR="00136126" w:rsidRDefault="00931476" w:rsidP="00136126">
      <w:pPr>
        <w:pStyle w:val="Brdtextmedindrag"/>
      </w:pPr>
      <w:r>
        <w:t>4. </w:t>
      </w:r>
      <w:r w:rsidRPr="00E53E40">
        <w:rPr>
          <w:i/>
        </w:rPr>
        <w:t>koncern</w:t>
      </w:r>
      <w:r w:rsidRPr="0063274E">
        <w:rPr>
          <w:i/>
        </w:rPr>
        <w:t>:</w:t>
      </w:r>
      <w:r>
        <w:t xml:space="preserve"> detsamma som i 1 kap. 11 och 12 §§ aktiebolagslagen (2005:551), varvid vad som sägs om moderbolag tillämpas även på andra juridiska personer än aktiebolag.</w:t>
      </w:r>
    </w:p>
    <w:p w14:paraId="0651B304" w14:textId="77777777" w:rsidR="00136126" w:rsidRDefault="00931476" w:rsidP="00136126">
      <w:pPr>
        <w:pStyle w:val="Brdtext"/>
        <w:spacing w:before="230"/>
        <w:jc w:val="center"/>
      </w:pPr>
      <w:r w:rsidRPr="00410381">
        <w:t>3</w:t>
      </w:r>
      <w:r>
        <w:t> §</w:t>
      </w:r>
      <w:r>
        <w:rPr>
          <w:rStyle w:val="Fotnotsreferens"/>
        </w:rPr>
        <w:footnoteReference w:id="91"/>
      </w:r>
    </w:p>
    <w:p w14:paraId="074D4519" w14:textId="77777777" w:rsidR="00136126" w:rsidRPr="00506485" w:rsidRDefault="00931476" w:rsidP="00136126">
      <w:pPr>
        <w:pStyle w:val="Brdtextmedindrag"/>
      </w:pPr>
      <w:r>
        <w:t>Med stadgar avses</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D38418B" w14:textId="77777777">
        <w:tc>
          <w:tcPr>
            <w:tcW w:w="2500" w:type="pct"/>
            <w:shd w:val="clear" w:color="auto" w:fill="auto"/>
            <w:tcMar>
              <w:left w:w="0" w:type="dxa"/>
            </w:tcMar>
          </w:tcPr>
          <w:p w14:paraId="3A6093BC" w14:textId="77777777" w:rsidR="00136126" w:rsidRDefault="00931476" w:rsidP="00136126">
            <w:pPr>
              <w:pStyle w:val="Brdtextmedindrag"/>
            </w:pPr>
            <w:r>
              <w:t xml:space="preserve">1. bolagsordning i ett aktiebolag, ett försäkringsaktiebolag </w:t>
            </w:r>
            <w:r w:rsidRPr="00410381">
              <w:rPr>
                <w:i/>
              </w:rPr>
              <w:t>eller</w:t>
            </w:r>
            <w:r>
              <w:t xml:space="preserve"> ett ömsesidigt försäkringsbolag,</w:t>
            </w:r>
          </w:p>
        </w:tc>
        <w:tc>
          <w:tcPr>
            <w:tcW w:w="2500" w:type="pct"/>
            <w:shd w:val="clear" w:color="auto" w:fill="auto"/>
            <w:tcMar>
              <w:right w:w="0" w:type="dxa"/>
            </w:tcMar>
          </w:tcPr>
          <w:p w14:paraId="26105EB4" w14:textId="77777777" w:rsidR="00136126" w:rsidRDefault="00931476" w:rsidP="00136126">
            <w:pPr>
              <w:pStyle w:val="Brdtextmedindrag"/>
            </w:pPr>
            <w:r>
              <w:t>1. bolagsordning i ett aktiebolag, ett försäkringsaktiebolag</w:t>
            </w:r>
            <w:r w:rsidRPr="00410381">
              <w:rPr>
                <w:i/>
              </w:rPr>
              <w:t>,</w:t>
            </w:r>
            <w:r>
              <w:t xml:space="preserve"> </w:t>
            </w:r>
            <w:r>
              <w:rPr>
                <w:i/>
              </w:rPr>
              <w:t>ett tjänstepensionsaktiebolag,</w:t>
            </w:r>
            <w:r>
              <w:t xml:space="preserve"> ett ömsesidigt försäkringsbolag</w:t>
            </w:r>
            <w:r w:rsidRPr="00410381">
              <w:rPr>
                <w:i/>
              </w:rPr>
              <w:t xml:space="preserve"> eller</w:t>
            </w:r>
            <w:r>
              <w:rPr>
                <w:i/>
              </w:rPr>
              <w:t xml:space="preserve"> </w:t>
            </w:r>
            <w:r>
              <w:rPr>
                <w:i/>
              </w:rPr>
              <w:lastRenderedPageBreak/>
              <w:t>ett ömsesidigt tjänstepensions</w:t>
            </w:r>
            <w:r>
              <w:rPr>
                <w:i/>
              </w:rPr>
              <w:softHyphen/>
              <w:t>bolag,</w:t>
            </w:r>
          </w:p>
        </w:tc>
      </w:tr>
      <w:tr w:rsidR="00397F28" w14:paraId="02375B60" w14:textId="77777777">
        <w:tc>
          <w:tcPr>
            <w:tcW w:w="2500" w:type="pct"/>
            <w:shd w:val="clear" w:color="auto" w:fill="auto"/>
            <w:tcMar>
              <w:left w:w="0" w:type="dxa"/>
            </w:tcMar>
          </w:tcPr>
          <w:p w14:paraId="7BAF0325" w14:textId="77777777" w:rsidR="00136126" w:rsidRDefault="00931476" w:rsidP="00136126">
            <w:pPr>
              <w:pStyle w:val="Brdtextmedindrag"/>
            </w:pPr>
            <w:r>
              <w:lastRenderedPageBreak/>
              <w:t>2. reglemente i en sparbank eller</w:t>
            </w:r>
          </w:p>
        </w:tc>
        <w:tc>
          <w:tcPr>
            <w:tcW w:w="2500" w:type="pct"/>
            <w:shd w:val="clear" w:color="auto" w:fill="auto"/>
            <w:tcMar>
              <w:right w:w="0" w:type="dxa"/>
            </w:tcMar>
          </w:tcPr>
          <w:p w14:paraId="0418A977" w14:textId="77777777" w:rsidR="00136126" w:rsidRDefault="00931476" w:rsidP="00136126">
            <w:pPr>
              <w:pStyle w:val="Brdtextmedindrag"/>
            </w:pPr>
            <w:r>
              <w:t>2. reglemente i en sparbank eller</w:t>
            </w:r>
          </w:p>
        </w:tc>
      </w:tr>
      <w:tr w:rsidR="00397F28" w14:paraId="20B9183E" w14:textId="77777777">
        <w:tc>
          <w:tcPr>
            <w:tcW w:w="2500" w:type="pct"/>
            <w:shd w:val="clear" w:color="auto" w:fill="auto"/>
            <w:tcMar>
              <w:left w:w="0" w:type="dxa"/>
            </w:tcMar>
          </w:tcPr>
          <w:p w14:paraId="02687538" w14:textId="77777777" w:rsidR="00136126" w:rsidRDefault="00931476" w:rsidP="00136126">
            <w:pPr>
              <w:pStyle w:val="Brdtextmedindrag"/>
            </w:pPr>
            <w:r>
              <w:t>3. stadgar i en medlemsbank, en försäkringsförening eller en eko</w:t>
            </w:r>
            <w:r>
              <w:softHyphen/>
              <w:t>nomisk förening.</w:t>
            </w:r>
          </w:p>
        </w:tc>
        <w:tc>
          <w:tcPr>
            <w:tcW w:w="2500" w:type="pct"/>
            <w:shd w:val="clear" w:color="auto" w:fill="auto"/>
            <w:tcMar>
              <w:right w:w="0" w:type="dxa"/>
            </w:tcMar>
          </w:tcPr>
          <w:p w14:paraId="7C65A70D" w14:textId="77777777" w:rsidR="00136126" w:rsidRDefault="00931476" w:rsidP="00136126">
            <w:pPr>
              <w:pStyle w:val="Brdtextmedindrag"/>
            </w:pPr>
            <w:r>
              <w:t>3. stadgar i en medlemsbank, en försäkringsförening</w:t>
            </w:r>
            <w:r>
              <w:rPr>
                <w:i/>
              </w:rPr>
              <w:t>, en tjänste</w:t>
            </w:r>
            <w:r>
              <w:rPr>
                <w:i/>
              </w:rPr>
              <w:softHyphen/>
              <w:t>pen</w:t>
            </w:r>
            <w:r>
              <w:rPr>
                <w:i/>
              </w:rPr>
              <w:softHyphen/>
              <w:t>sionsförening</w:t>
            </w:r>
            <w:r>
              <w:t xml:space="preserve"> eller en ekonomisk förening.</w:t>
            </w:r>
          </w:p>
        </w:tc>
      </w:tr>
    </w:tbl>
    <w:p w14:paraId="7A5D420F" w14:textId="77777777" w:rsidR="00136126" w:rsidRPr="00811E52" w:rsidRDefault="00931476" w:rsidP="00136126">
      <w:pPr>
        <w:pStyle w:val="Slutstreck"/>
      </w:pPr>
      <w:r w:rsidRPr="00811E52">
        <w:t>                      </w:t>
      </w:r>
    </w:p>
    <w:p w14:paraId="66BC2665" w14:textId="77777777" w:rsidR="00136126" w:rsidRDefault="00931476" w:rsidP="00136126">
      <w:pPr>
        <w:pStyle w:val="Brdtextmedindrag"/>
        <w:sectPr w:rsidR="00136126" w:rsidSect="00155500">
          <w:headerReference w:type="even" r:id="rId147"/>
          <w:headerReference w:type="default" r:id="rId148"/>
          <w:footerReference w:type="even" r:id="rId149"/>
          <w:footerReference w:type="default" r:id="rId150"/>
          <w:footerReference w:type="first" r:id="rId15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5B19CEBA" w14:textId="77777777" w:rsidR="00136126" w:rsidRPr="00830602" w:rsidRDefault="00136126" w:rsidP="00136126">
      <w:pPr>
        <w:pStyle w:val="Brdtextmedindrag"/>
      </w:pPr>
    </w:p>
    <w:p w14:paraId="081C8DD7" w14:textId="77777777" w:rsidR="00136126" w:rsidRDefault="00136126" w:rsidP="00136126">
      <w:pPr>
        <w:pStyle w:val="Brdtextmedindrag"/>
      </w:pPr>
    </w:p>
    <w:p w14:paraId="4A7A2388" w14:textId="77777777" w:rsidR="00136126" w:rsidRDefault="00931476" w:rsidP="00136126">
      <w:pPr>
        <w:spacing w:line="2" w:lineRule="auto"/>
        <w:rPr>
          <w:rFonts w:ascii="Times New Roman" w:hAnsi="Times New Roman"/>
          <w:sz w:val="20"/>
        </w:rPr>
      </w:pPr>
      <w:r>
        <w:br w:type="page"/>
      </w:r>
    </w:p>
    <w:p w14:paraId="4AB1FB9C" w14:textId="77777777" w:rsidR="00136126" w:rsidRDefault="00931476" w:rsidP="00136126">
      <w:pPr>
        <w:pStyle w:val="Rubrik2utannumrering"/>
        <w:spacing w:before="0"/>
        <w:rPr>
          <w:lang w:eastAsia="sv-SE"/>
        </w:rPr>
      </w:pPr>
      <w:bookmarkStart w:id="8202" w:name="_Toc518395852"/>
      <w:bookmarkStart w:id="8203" w:name="_Toc518396569"/>
      <w:bookmarkStart w:id="8204" w:name="_Toc518400880"/>
      <w:bookmarkStart w:id="8205" w:name="_Toc518401597"/>
      <w:bookmarkStart w:id="8206" w:name="_Toc518401836"/>
      <w:bookmarkStart w:id="8207" w:name="_Toc518462990"/>
      <w:bookmarkStart w:id="8208" w:name="_Toc518462686"/>
      <w:bookmarkStart w:id="8209" w:name="_Toc518463642"/>
      <w:bookmarkStart w:id="8210" w:name="_Toc518463539"/>
      <w:bookmarkStart w:id="8211" w:name="_Toc518464256"/>
      <w:bookmarkStart w:id="8212" w:name="_Toc518464008"/>
      <w:r>
        <w:lastRenderedPageBreak/>
        <w:t xml:space="preserve">Förslag till lag om ändring i </w:t>
      </w:r>
      <w:r>
        <w:rPr>
          <w:lang w:eastAsia="sv-SE"/>
        </w:rPr>
        <w:t>l</w:t>
      </w:r>
      <w:r w:rsidRPr="00E111EE">
        <w:rPr>
          <w:lang w:eastAsia="sv-SE"/>
        </w:rPr>
        <w:t>ag</w:t>
      </w:r>
      <w:r>
        <w:rPr>
          <w:lang w:eastAsia="sv-SE"/>
        </w:rPr>
        <w:t>en</w:t>
      </w:r>
      <w:r w:rsidRPr="00E111EE">
        <w:rPr>
          <w:lang w:eastAsia="sv-SE"/>
        </w:rPr>
        <w:t xml:space="preserve"> (2000:562) om internationell rättslig hjälp i brottmål</w:t>
      </w:r>
      <w:bookmarkEnd w:id="8202"/>
      <w:bookmarkEnd w:id="8203"/>
      <w:bookmarkEnd w:id="8204"/>
      <w:bookmarkEnd w:id="8205"/>
      <w:bookmarkEnd w:id="8206"/>
      <w:bookmarkEnd w:id="8207"/>
      <w:bookmarkEnd w:id="8208"/>
      <w:bookmarkEnd w:id="8209"/>
      <w:bookmarkEnd w:id="8210"/>
      <w:bookmarkEnd w:id="8211"/>
      <w:bookmarkEnd w:id="8212"/>
    </w:p>
    <w:p w14:paraId="290E7C65" w14:textId="77777777" w:rsidR="00136126" w:rsidRDefault="00931476" w:rsidP="00136126">
      <w:pPr>
        <w:pStyle w:val="Brdtextmedindrag"/>
      </w:pPr>
      <w:r>
        <w:t xml:space="preserve">Härigenom föreskrivs att 5 kap. 10 § </w:t>
      </w:r>
      <w:r>
        <w:rPr>
          <w:lang w:eastAsia="sv-SE"/>
        </w:rPr>
        <w:t>l</w:t>
      </w:r>
      <w:r w:rsidRPr="00E111EE">
        <w:rPr>
          <w:lang w:eastAsia="sv-SE"/>
        </w:rPr>
        <w:t>ag</w:t>
      </w:r>
      <w:r>
        <w:rPr>
          <w:lang w:eastAsia="sv-SE"/>
        </w:rPr>
        <w:t>en</w:t>
      </w:r>
      <w:r w:rsidRPr="00E111EE">
        <w:rPr>
          <w:lang w:eastAsia="sv-SE"/>
        </w:rPr>
        <w:t xml:space="preserve"> (2000:562) om internationell rättslig hjälp i brottmål</w:t>
      </w:r>
      <w:r>
        <w:t xml:space="preserve"> ska ha följande lydelse.</w:t>
      </w:r>
    </w:p>
    <w:p w14:paraId="2BC6F7AC"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E44582F" w14:textId="77777777">
        <w:tc>
          <w:tcPr>
            <w:tcW w:w="2500" w:type="pct"/>
            <w:shd w:val="clear" w:color="auto" w:fill="auto"/>
            <w:tcMar>
              <w:left w:w="0" w:type="dxa"/>
            </w:tcMar>
          </w:tcPr>
          <w:p w14:paraId="0B18582E"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FFB9642" w14:textId="77777777" w:rsidR="00136126" w:rsidRPr="005B0E77" w:rsidRDefault="00931476" w:rsidP="00136126">
            <w:pPr>
              <w:pStyle w:val="Brdtext"/>
              <w:rPr>
                <w:i/>
              </w:rPr>
            </w:pPr>
            <w:r w:rsidRPr="005B0E77">
              <w:rPr>
                <w:i/>
              </w:rPr>
              <w:t>Föreslagen lydelse</w:t>
            </w:r>
          </w:p>
        </w:tc>
      </w:tr>
    </w:tbl>
    <w:p w14:paraId="33E3B3B5" w14:textId="77777777" w:rsidR="00136126" w:rsidRPr="00040194" w:rsidRDefault="00931476" w:rsidP="00136126">
      <w:pPr>
        <w:pStyle w:val="Brdtext"/>
        <w:spacing w:before="230"/>
        <w:jc w:val="center"/>
        <w:rPr>
          <w:b/>
        </w:rPr>
      </w:pPr>
      <w:r w:rsidRPr="00040194">
        <w:rPr>
          <w:b/>
        </w:rPr>
        <w:t>5</w:t>
      </w:r>
      <w:r>
        <w:rPr>
          <w:b/>
        </w:rPr>
        <w:t> kap.</w:t>
      </w:r>
    </w:p>
    <w:p w14:paraId="4171ECF6" w14:textId="77777777" w:rsidR="00136126" w:rsidRPr="00040194" w:rsidRDefault="00931476" w:rsidP="00136126">
      <w:pPr>
        <w:pStyle w:val="Brdtext"/>
        <w:jc w:val="center"/>
      </w:pPr>
      <w:r w:rsidRPr="00040194">
        <w:t>10</w:t>
      </w:r>
      <w:r>
        <w:t> §</w:t>
      </w:r>
      <w:r>
        <w:rPr>
          <w:rStyle w:val="Fotnotsreferens"/>
        </w:rPr>
        <w:footnoteReference w:id="92"/>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7BFF937" w14:textId="77777777">
        <w:tc>
          <w:tcPr>
            <w:tcW w:w="2500" w:type="pct"/>
            <w:shd w:val="clear" w:color="auto" w:fill="auto"/>
            <w:tcMar>
              <w:left w:w="0" w:type="dxa"/>
            </w:tcMar>
          </w:tcPr>
          <w:p w14:paraId="4A9C7AC6" w14:textId="77777777" w:rsidR="00136126" w:rsidRDefault="00931476" w:rsidP="00136126">
            <w:pPr>
              <w:pStyle w:val="Brdtextmedindrag"/>
            </w:pPr>
            <w:r w:rsidRPr="00040194">
              <w:t>Bestämmelser</w:t>
            </w:r>
            <w:r>
              <w:t xml:space="preserve"> om uppgifts</w:t>
            </w:r>
            <w:r>
              <w:softHyphen/>
              <w:t>skyldighet finns i 19 kap. 46 § försäkringsrörelselagen (2010:2043), 8 kap. 2 a § lagen (1998:1479) om värdepappers</w:t>
            </w:r>
            <w:r>
              <w:softHyphen/>
              <w:t>centraler och kontoföring av finansiella instrument, 2 kap. 20 § lagen (2004:46) om värdepappers</w:t>
            </w:r>
            <w:r>
              <w:softHyphen/>
              <w:t>fonder, 1 kap. 11 § lagen (2004:297) om bank- och finansi</w:t>
            </w:r>
            <w:r>
              <w:softHyphen/>
              <w:t>eringsrörelse, 6 kap. 8 § lagen (2006:531) om särskild tillsyn över finansiella konglomerat, 6 kap. 11 § lagen (2014:968) om särskild tillsyn över kreditinstitut och värdepappers</w:t>
            </w:r>
            <w:r>
              <w:softHyphen/>
              <w:t>bolag, 1 kap. 12 § lagen (2007:528) om värde</w:t>
            </w:r>
            <w:r>
              <w:softHyphen/>
              <w:t>pappersmarknaden, 3 kap. 14 § lagen (2010:751) om betaltjänster, 3 kap. 14 § lagen (2011:755) om elektroniska pengar och 8 kap. 25 § lagen (2013:561) om förvaltare av alternativa investeringsfonder.</w:t>
            </w:r>
          </w:p>
        </w:tc>
        <w:tc>
          <w:tcPr>
            <w:tcW w:w="2500" w:type="pct"/>
            <w:shd w:val="clear" w:color="auto" w:fill="auto"/>
            <w:tcMar>
              <w:right w:w="0" w:type="dxa"/>
            </w:tcMar>
          </w:tcPr>
          <w:p w14:paraId="701EDCDC" w14:textId="77777777" w:rsidR="00136126" w:rsidRDefault="00931476" w:rsidP="00136126">
            <w:pPr>
              <w:pStyle w:val="Brdtextmedindrag"/>
            </w:pPr>
            <w:r>
              <w:t>Bestämmelser om uppgifts</w:t>
            </w:r>
            <w:r>
              <w:softHyphen/>
              <w:t xml:space="preserve">skyldighet finns i 19 kap. 46 § försäkringsrörelselagen (2010:2043), </w:t>
            </w:r>
            <w:r w:rsidRPr="003571C7">
              <w:rPr>
                <w:i/>
              </w:rPr>
              <w:t>16</w:t>
            </w:r>
            <w:r>
              <w:rPr>
                <w:i/>
              </w:rPr>
              <w:t> kap.</w:t>
            </w:r>
            <w:r w:rsidRPr="003571C7">
              <w:rPr>
                <w:i/>
              </w:rPr>
              <w:t xml:space="preserve"> 31</w:t>
            </w:r>
            <w:r>
              <w:rPr>
                <w:i/>
              </w:rPr>
              <w:t> §</w:t>
            </w:r>
            <w:r w:rsidRPr="003571C7">
              <w:rPr>
                <w:i/>
              </w:rPr>
              <w:t xml:space="preserve"> lagen (2019:000) om tjänstepensions</w:t>
            </w:r>
            <w:r>
              <w:rPr>
                <w:i/>
              </w:rPr>
              <w:softHyphen/>
            </w:r>
            <w:r w:rsidRPr="003571C7">
              <w:rPr>
                <w:i/>
              </w:rPr>
              <w:t>företag</w:t>
            </w:r>
            <w:r>
              <w:rPr>
                <w:i/>
              </w:rPr>
              <w:t>,</w:t>
            </w:r>
            <w:r>
              <w:t xml:space="preserve"> 8 kap. 2 a § lagen (1998:1479) om värdepappers</w:t>
            </w:r>
            <w:r>
              <w:softHyphen/>
              <w:t>centraler och kontoföring av finansiella instrument, 2 kap. 20 § lagen (2004:46) om värdepappers</w:t>
            </w:r>
            <w:r>
              <w:softHyphen/>
              <w:t>fonder, 1 kap. 11 § lagen (2004:297) om bank- och finansieringsrörelse, 6 kap. 8 § lagen (2006:531) om särskild tillsyn över finansiella kon</w:t>
            </w:r>
            <w:r>
              <w:softHyphen/>
              <w:t>glomerat, 6 kap. 11 § lagen (2014:968) om särskild tillsyn över kreditinstitut och värdepappers</w:t>
            </w:r>
            <w:r>
              <w:softHyphen/>
              <w:t>bolag, 1 kap. 12 § lagen (2007:528) om värdepappersmarknaden, 3 kap. 14 § lagen (2010:751) om betaltjänster, 3 kap. 14 § lagen (2011:755) om elektroniska pengar och 8 kap. 25 § lagen (2013:561) om förvaltare av alternativa investeringsfonder.</w:t>
            </w:r>
          </w:p>
        </w:tc>
      </w:tr>
    </w:tbl>
    <w:p w14:paraId="43078844" w14:textId="77777777" w:rsidR="00136126" w:rsidRDefault="00931476" w:rsidP="00136126">
      <w:pPr>
        <w:pStyle w:val="Brdtextmedindrag"/>
      </w:pPr>
      <w:r>
        <w:t>I de lagar som anges i första stycket finns även bestämmelser om meddelandeförbud och ansvarsbestämmelser för den som bryter mot ett sådant förbud.</w:t>
      </w:r>
    </w:p>
    <w:p w14:paraId="1303680E" w14:textId="77777777" w:rsidR="00136126" w:rsidRPr="00811E52" w:rsidRDefault="00931476" w:rsidP="00136126">
      <w:pPr>
        <w:pStyle w:val="Slutstreck"/>
      </w:pPr>
      <w:r w:rsidRPr="00811E52">
        <w:t>                      </w:t>
      </w:r>
    </w:p>
    <w:p w14:paraId="04BBA247" w14:textId="77777777" w:rsidR="00136126" w:rsidRDefault="00931476" w:rsidP="00136126">
      <w:pPr>
        <w:pStyle w:val="Brdtextmedindrag"/>
        <w:sectPr w:rsidR="00136126" w:rsidSect="00155500">
          <w:headerReference w:type="even" r:id="rId152"/>
          <w:headerReference w:type="default" r:id="rId153"/>
          <w:footerReference w:type="even" r:id="rId154"/>
          <w:footerReference w:type="default" r:id="rId155"/>
          <w:footerReference w:type="first" r:id="rId15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2D4D3252" w14:textId="77777777" w:rsidR="00136126" w:rsidRPr="00830602" w:rsidRDefault="00136126" w:rsidP="00136126">
      <w:pPr>
        <w:pStyle w:val="Brdtextmedindrag"/>
      </w:pPr>
    </w:p>
    <w:p w14:paraId="059033EE" w14:textId="77777777" w:rsidR="00136126" w:rsidRDefault="00931476" w:rsidP="00136126">
      <w:pPr>
        <w:spacing w:line="2" w:lineRule="auto"/>
        <w:rPr>
          <w:rFonts w:ascii="Times New Roman" w:hAnsi="Times New Roman"/>
          <w:sz w:val="20"/>
        </w:rPr>
      </w:pPr>
      <w:r>
        <w:br w:type="page"/>
      </w:r>
    </w:p>
    <w:p w14:paraId="0824F786" w14:textId="77777777" w:rsidR="00136126" w:rsidRDefault="00931476" w:rsidP="00136126">
      <w:pPr>
        <w:pStyle w:val="Rubrik2utannumrering"/>
      </w:pPr>
      <w:bookmarkStart w:id="8213" w:name="_Toc518395853"/>
      <w:bookmarkStart w:id="8214" w:name="_Toc518396570"/>
      <w:bookmarkStart w:id="8215" w:name="_Toc518400881"/>
      <w:bookmarkStart w:id="8216" w:name="_Toc518401598"/>
      <w:bookmarkStart w:id="8217" w:name="_Toc518401837"/>
      <w:bookmarkStart w:id="8218" w:name="_Toc518462991"/>
      <w:bookmarkStart w:id="8219" w:name="_Toc518462687"/>
      <w:bookmarkStart w:id="8220" w:name="_Toc518463643"/>
      <w:bookmarkStart w:id="8221" w:name="_Toc518463540"/>
      <w:bookmarkStart w:id="8222" w:name="_Toc518464257"/>
      <w:bookmarkStart w:id="8223" w:name="_Toc518464009"/>
      <w:r>
        <w:lastRenderedPageBreak/>
        <w:t>Förslag till lag om ändring i revisorslagen (2001:883)</w:t>
      </w:r>
      <w:bookmarkEnd w:id="8213"/>
      <w:bookmarkEnd w:id="8214"/>
      <w:bookmarkEnd w:id="8215"/>
      <w:bookmarkEnd w:id="8216"/>
      <w:bookmarkEnd w:id="8217"/>
      <w:bookmarkEnd w:id="8218"/>
      <w:bookmarkEnd w:id="8219"/>
      <w:bookmarkEnd w:id="8220"/>
      <w:bookmarkEnd w:id="8221"/>
      <w:bookmarkEnd w:id="8222"/>
      <w:bookmarkEnd w:id="8223"/>
    </w:p>
    <w:p w14:paraId="0D387CCA" w14:textId="77777777" w:rsidR="00136126" w:rsidRDefault="00931476" w:rsidP="00136126">
      <w:pPr>
        <w:pStyle w:val="Brdtextmedindrag"/>
      </w:pPr>
      <w:r>
        <w:t>Härigenom föreskrivs att 2 § revisorslagen (2001:883) ska ha följande lydelse.</w:t>
      </w:r>
    </w:p>
    <w:p w14:paraId="4B181232"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C220577" w14:textId="77777777">
        <w:tc>
          <w:tcPr>
            <w:tcW w:w="2500" w:type="pct"/>
            <w:shd w:val="clear" w:color="auto" w:fill="auto"/>
            <w:tcMar>
              <w:left w:w="0" w:type="dxa"/>
            </w:tcMar>
          </w:tcPr>
          <w:p w14:paraId="757EE69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20606A26" w14:textId="77777777" w:rsidR="00136126" w:rsidRPr="005B0E77" w:rsidRDefault="00931476" w:rsidP="00136126">
            <w:pPr>
              <w:pStyle w:val="Brdtext"/>
              <w:rPr>
                <w:i/>
              </w:rPr>
            </w:pPr>
            <w:r w:rsidRPr="005B0E77">
              <w:rPr>
                <w:i/>
              </w:rPr>
              <w:t>Föreslagen lydelse</w:t>
            </w:r>
          </w:p>
        </w:tc>
      </w:tr>
    </w:tbl>
    <w:p w14:paraId="5E3D69DC" w14:textId="77777777" w:rsidR="00136126" w:rsidRDefault="00931476" w:rsidP="00136126">
      <w:pPr>
        <w:pStyle w:val="Brdtext"/>
        <w:spacing w:before="230"/>
        <w:jc w:val="center"/>
      </w:pPr>
      <w:r w:rsidRPr="00A706D7">
        <w:t>2</w:t>
      </w:r>
      <w:r>
        <w:t> §</w:t>
      </w:r>
      <w:r>
        <w:rPr>
          <w:rStyle w:val="Fotnotsreferens"/>
        </w:rPr>
        <w:footnoteReference w:id="93"/>
      </w:r>
    </w:p>
    <w:p w14:paraId="7512F3E9" w14:textId="77777777" w:rsidR="00136126" w:rsidRDefault="00931476" w:rsidP="00136126">
      <w:pPr>
        <w:pStyle w:val="Brdtextmedindrag"/>
      </w:pPr>
      <w:r>
        <w:t>I denna lag avses med</w:t>
      </w:r>
    </w:p>
    <w:p w14:paraId="73242D6C" w14:textId="77777777" w:rsidR="00136126" w:rsidRDefault="00931476" w:rsidP="00136126">
      <w:pPr>
        <w:pStyle w:val="Brdtextmedindrag"/>
      </w:pPr>
      <w:r>
        <w:t>1. </w:t>
      </w:r>
      <w:r w:rsidRPr="00E53E40">
        <w:rPr>
          <w:i/>
        </w:rPr>
        <w:t>revisor</w:t>
      </w:r>
      <w:r w:rsidRPr="000C5614">
        <w:t>:</w:t>
      </w:r>
      <w:r>
        <w:t xml:space="preserve"> en auktoriserad eller godkänd revisor,</w:t>
      </w:r>
    </w:p>
    <w:p w14:paraId="4DEF8B22" w14:textId="77777777" w:rsidR="00136126" w:rsidRDefault="00931476" w:rsidP="00136126">
      <w:pPr>
        <w:pStyle w:val="Brdtextmedindrag"/>
      </w:pPr>
      <w:r>
        <w:t>2. </w:t>
      </w:r>
      <w:r w:rsidRPr="00E53E40">
        <w:rPr>
          <w:i/>
        </w:rPr>
        <w:t>auktoriserad</w:t>
      </w:r>
      <w:r w:rsidRPr="000C5614">
        <w:rPr>
          <w:i/>
        </w:rPr>
        <w:t xml:space="preserve"> revisor</w:t>
      </w:r>
      <w:r>
        <w:t>: en revisor som har auktoriserats enligt 4 §,</w:t>
      </w:r>
    </w:p>
    <w:p w14:paraId="79B97DC6" w14:textId="77777777" w:rsidR="00136126" w:rsidRDefault="00931476" w:rsidP="00136126">
      <w:pPr>
        <w:pStyle w:val="Brdtextmedindrag"/>
      </w:pPr>
      <w:r>
        <w:t>3. </w:t>
      </w:r>
      <w:r w:rsidRPr="00E53E40">
        <w:rPr>
          <w:i/>
        </w:rPr>
        <w:t>godkänd revisor</w:t>
      </w:r>
      <w:r>
        <w:t>: en revisor som ursprungligen har godkänts enligt äldre bestämmelser utan att ha avlagt revisorsexamen,</w:t>
      </w:r>
    </w:p>
    <w:p w14:paraId="5C1B20BF" w14:textId="77777777" w:rsidR="00136126" w:rsidRDefault="00931476" w:rsidP="00136126">
      <w:pPr>
        <w:pStyle w:val="Brdtextmedindrag"/>
      </w:pPr>
      <w:r>
        <w:t>4. </w:t>
      </w:r>
      <w:r w:rsidRPr="00E53E40">
        <w:rPr>
          <w:i/>
        </w:rPr>
        <w:t>revisionsföretag</w:t>
      </w:r>
      <w:r>
        <w:t>:</w:t>
      </w:r>
    </w:p>
    <w:p w14:paraId="17C41721" w14:textId="77777777" w:rsidR="00136126" w:rsidRDefault="00931476" w:rsidP="00136126">
      <w:pPr>
        <w:pStyle w:val="Brdtextmedindrag"/>
      </w:pPr>
      <w:r>
        <w:t>a) en revisor som utövar revisionsverksamhet som enskild näringsidkare,</w:t>
      </w:r>
    </w:p>
    <w:p w14:paraId="58B81B5D" w14:textId="77777777" w:rsidR="00136126" w:rsidRDefault="00931476" w:rsidP="00136126">
      <w:pPr>
        <w:pStyle w:val="Brdtextmedindrag"/>
      </w:pPr>
      <w:r>
        <w:t>b) ett enkelt bolag med annan revisor, ett handelsbolag eller ett aktiebolag som en revisor utövar revisionsverksamhet i, eller</w:t>
      </w:r>
    </w:p>
    <w:p w14:paraId="29FE987A" w14:textId="77777777" w:rsidR="00136126" w:rsidRDefault="00931476" w:rsidP="00136126">
      <w:pPr>
        <w:pStyle w:val="Brdtextmedindrag"/>
      </w:pPr>
      <w:r>
        <w:t>c) ett företag som av en behörig myndighet i en annan stat inom EES än Sverige har godkänts att utföra lagstadgad revision,</w:t>
      </w:r>
    </w:p>
    <w:p w14:paraId="272C440F" w14:textId="77777777" w:rsidR="00136126" w:rsidRDefault="00931476" w:rsidP="00136126">
      <w:pPr>
        <w:pStyle w:val="Brdtextmedindrag"/>
      </w:pPr>
      <w:r>
        <w:t>5. </w:t>
      </w:r>
      <w:r w:rsidRPr="00E53E40">
        <w:rPr>
          <w:i/>
        </w:rPr>
        <w:t>registrerat revisionsbolag</w:t>
      </w:r>
      <w:r>
        <w:t>: ett revisionsföretag som har registrerats enligt 13, 14 eller 16 a §,</w:t>
      </w:r>
    </w:p>
    <w:p w14:paraId="683BAEB7" w14:textId="77777777" w:rsidR="00136126" w:rsidRDefault="00931476" w:rsidP="00136126">
      <w:pPr>
        <w:pStyle w:val="Brdtextmedindrag"/>
      </w:pPr>
      <w:r>
        <w:t>6. </w:t>
      </w:r>
      <w:r w:rsidRPr="00E53E40">
        <w:rPr>
          <w:i/>
        </w:rPr>
        <w:t>revisor</w:t>
      </w:r>
      <w:r>
        <w:t xml:space="preserve"> från ett tredjeland: någon som har registrerats enligt 16 b §,</w:t>
      </w:r>
    </w:p>
    <w:p w14:paraId="54AA9652" w14:textId="77777777" w:rsidR="00136126" w:rsidRDefault="00931476" w:rsidP="00136126">
      <w:pPr>
        <w:pStyle w:val="Brdtextmedindrag"/>
      </w:pPr>
      <w:r>
        <w:t>7. </w:t>
      </w:r>
      <w:r w:rsidRPr="00E53E40">
        <w:rPr>
          <w:i/>
        </w:rPr>
        <w:t>nätverk</w:t>
      </w:r>
      <w:r>
        <w:t>: en struktur för samarbete i vilken minst ett revisionsföretag ingår och som</w:t>
      </w:r>
    </w:p>
    <w:p w14:paraId="2F559A96" w14:textId="77777777" w:rsidR="00136126" w:rsidRDefault="00931476" w:rsidP="00136126">
      <w:pPr>
        <w:pStyle w:val="Brdtextmedindrag"/>
      </w:pPr>
      <w:r>
        <w:t>a) tydligt syftar till vinstdelning eller kostnadsdelning,</w:t>
      </w:r>
    </w:p>
    <w:p w14:paraId="02183B52" w14:textId="77777777" w:rsidR="00136126" w:rsidRDefault="00931476" w:rsidP="00136126">
      <w:pPr>
        <w:pStyle w:val="Brdtextmedindrag"/>
      </w:pPr>
      <w:r>
        <w:t>b) har ett gemensamt ägande eller en gemensam kontroll eller ledning,</w:t>
      </w:r>
    </w:p>
    <w:p w14:paraId="76A86F8F" w14:textId="77777777" w:rsidR="00136126" w:rsidRDefault="00931476" w:rsidP="00136126">
      <w:pPr>
        <w:pStyle w:val="Brdtextmedindrag"/>
      </w:pPr>
      <w:r>
        <w:t>c) har gemensamma system för kvalitetssäkring,</w:t>
      </w:r>
    </w:p>
    <w:p w14:paraId="36CCB8B0" w14:textId="77777777" w:rsidR="00136126" w:rsidRDefault="00931476" w:rsidP="00136126">
      <w:pPr>
        <w:pStyle w:val="Brdtextmedindrag"/>
      </w:pPr>
      <w:r>
        <w:t>d) har en gemensam affärsstrategi,</w:t>
      </w:r>
    </w:p>
    <w:p w14:paraId="66D60C88" w14:textId="77777777" w:rsidR="00136126" w:rsidRDefault="00931476" w:rsidP="00136126">
      <w:pPr>
        <w:pStyle w:val="Brdtextmedindrag"/>
      </w:pPr>
      <w:r>
        <w:t>e) använder ett gemensamt namn, eller</w:t>
      </w:r>
    </w:p>
    <w:p w14:paraId="3CAB9A05" w14:textId="77777777" w:rsidR="00136126" w:rsidRDefault="00931476" w:rsidP="00136126">
      <w:pPr>
        <w:pStyle w:val="Brdtextmedindrag"/>
      </w:pPr>
      <w:r>
        <w:t>f) i betydande omfattning har gemensam personal,</w:t>
      </w:r>
    </w:p>
    <w:p w14:paraId="1E4078C7" w14:textId="77777777" w:rsidR="00136126" w:rsidRDefault="00931476" w:rsidP="00136126">
      <w:pPr>
        <w:pStyle w:val="Brdtextmedindrag"/>
      </w:pPr>
      <w:r>
        <w:t>8. </w:t>
      </w:r>
      <w:r w:rsidRPr="00E53E40">
        <w:rPr>
          <w:i/>
        </w:rPr>
        <w:t>revisionsverksamhet</w:t>
      </w:r>
      <w:r>
        <w:t>:</w:t>
      </w:r>
    </w:p>
    <w:p w14:paraId="2A661E4B" w14:textId="77777777" w:rsidR="00136126" w:rsidRDefault="00931476" w:rsidP="00136126">
      <w:pPr>
        <w:pStyle w:val="Brdtextmedindrag"/>
      </w:pPr>
      <w:r>
        <w:t>a) verksamhet som består i sådan granskning av förvaltning eller ekonomisk information som utmynnar i en rapport eller någon annan handling som är avsedd att utgöra bedömningsunderlag även för någon annan än uppdragsgivaren, samt</w:t>
      </w:r>
    </w:p>
    <w:p w14:paraId="2AA4FF56" w14:textId="77777777" w:rsidR="00136126" w:rsidRDefault="00931476" w:rsidP="00136126">
      <w:pPr>
        <w:pStyle w:val="Brdtextmedindrag"/>
      </w:pPr>
      <w:r>
        <w:t>b) rådgivning eller annat biträde som föranleds av iakttagelser vid granskning enligt a,</w:t>
      </w:r>
    </w:p>
    <w:p w14:paraId="16E442C9" w14:textId="77777777" w:rsidR="00136126" w:rsidRDefault="00931476" w:rsidP="00136126">
      <w:pPr>
        <w:pStyle w:val="Brdtextmedindrag"/>
      </w:pPr>
      <w:r>
        <w:t>9. </w:t>
      </w:r>
      <w:r w:rsidRPr="00E53E40">
        <w:rPr>
          <w:i/>
        </w:rPr>
        <w:t>företag av allmänt intresse</w:t>
      </w:r>
      <w:r>
        <w:t>:</w:t>
      </w:r>
    </w:p>
    <w:p w14:paraId="4DE2E9DE" w14:textId="77777777" w:rsidR="00136126" w:rsidRDefault="00931476" w:rsidP="00136126">
      <w:pPr>
        <w:pStyle w:val="Brdtextmedindrag"/>
      </w:pPr>
      <w:r>
        <w:t>a) företag vars överlåtbara värdepapper är upptagna till handel på en reglerad marknad,</w:t>
      </w:r>
    </w:p>
    <w:p w14:paraId="1532C31E" w14:textId="77777777" w:rsidR="00136126" w:rsidRDefault="00931476" w:rsidP="00136126">
      <w:pPr>
        <w:pStyle w:val="Brdtextmedindrag"/>
      </w:pPr>
      <w:r>
        <w:t>b) företag som har tillstånd att driva rörelse enligt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3DDB58B" w14:textId="77777777">
        <w:tc>
          <w:tcPr>
            <w:tcW w:w="2500" w:type="pct"/>
            <w:shd w:val="clear" w:color="auto" w:fill="auto"/>
            <w:tcMar>
              <w:left w:w="0" w:type="dxa"/>
            </w:tcMar>
          </w:tcPr>
          <w:p w14:paraId="577404BA" w14:textId="77777777" w:rsidR="00136126" w:rsidRDefault="00931476" w:rsidP="00136126">
            <w:pPr>
              <w:pStyle w:val="Brdtextmedindrag"/>
            </w:pPr>
            <w:r>
              <w:t xml:space="preserve">c) värdepappersbolag som har tillstånd enligt 2 kap. 2 § första stycket 2 och 8 lagen (2007:528) om värdepappersmarknaden, </w:t>
            </w:r>
            <w:r w:rsidRPr="0056757D">
              <w:rPr>
                <w:i/>
              </w:rPr>
              <w:t>eller</w:t>
            </w:r>
          </w:p>
          <w:p w14:paraId="18E64191" w14:textId="77777777" w:rsidR="00136126" w:rsidRDefault="00931476" w:rsidP="00136126">
            <w:pPr>
              <w:pStyle w:val="Brdtextmedindrag"/>
            </w:pPr>
            <w:r>
              <w:lastRenderedPageBreak/>
              <w:t>d) företag som har tillstånd att driva rörelse enligt försäkrings</w:t>
            </w:r>
            <w:r>
              <w:softHyphen/>
              <w:t>rörelselagen (2010:2043), utom sådana företag som har beviljats undantag enligt 1 kap. 19 eller 20 § i den lagen,</w:t>
            </w:r>
          </w:p>
          <w:p w14:paraId="546E2407" w14:textId="77777777" w:rsidR="00136126" w:rsidRDefault="00136126" w:rsidP="00136126">
            <w:pPr>
              <w:pStyle w:val="Brdtextmedindrag"/>
            </w:pPr>
          </w:p>
        </w:tc>
        <w:tc>
          <w:tcPr>
            <w:tcW w:w="2500" w:type="pct"/>
            <w:shd w:val="clear" w:color="auto" w:fill="auto"/>
            <w:tcMar>
              <w:right w:w="0" w:type="dxa"/>
            </w:tcMar>
          </w:tcPr>
          <w:p w14:paraId="2068FDE8" w14:textId="77777777" w:rsidR="00136126" w:rsidRDefault="00931476" w:rsidP="00136126">
            <w:pPr>
              <w:pStyle w:val="Brdtextmedindrag"/>
            </w:pPr>
            <w:r>
              <w:lastRenderedPageBreak/>
              <w:t>c) värdepappersbolag som har tillstånd enligt 2 kap. 2 § första stycket 2 och 8 lagen (2007:528) om värdepappersmarknaden,</w:t>
            </w:r>
          </w:p>
          <w:p w14:paraId="76E16D31" w14:textId="77777777" w:rsidR="00136126" w:rsidRPr="0056757D" w:rsidRDefault="00931476" w:rsidP="00136126">
            <w:pPr>
              <w:pStyle w:val="Brdtextmedindrag"/>
              <w:rPr>
                <w:i/>
              </w:rPr>
            </w:pPr>
            <w:r>
              <w:lastRenderedPageBreak/>
              <w:t>d) företag som har tillstånd att driva rörelse enligt försäkrings</w:t>
            </w:r>
            <w:r>
              <w:softHyphen/>
              <w:t>rörelselagen (2010:2043), utom sådana företag som har beviljats undantag enligt 1 kap. 19 eller 20 § i den lagen,</w:t>
            </w:r>
            <w:r>
              <w:rPr>
                <w:i/>
              </w:rPr>
              <w:t xml:space="preserve"> eller</w:t>
            </w:r>
          </w:p>
          <w:p w14:paraId="4126EEAE" w14:textId="77777777" w:rsidR="00136126" w:rsidRPr="000C5614" w:rsidRDefault="00931476" w:rsidP="00136126">
            <w:pPr>
              <w:pStyle w:val="Brdtextmedindrag"/>
              <w:rPr>
                <w:i/>
              </w:rPr>
            </w:pPr>
            <w:r>
              <w:rPr>
                <w:i/>
              </w:rPr>
              <w:t>e) </w:t>
            </w:r>
            <w:r w:rsidRPr="000C5614">
              <w:rPr>
                <w:i/>
              </w:rPr>
              <w:t xml:space="preserve">företag som har tillstånd att driva </w:t>
            </w:r>
            <w:r>
              <w:rPr>
                <w:i/>
              </w:rPr>
              <w:t>verksamhet avseende tjänste</w:t>
            </w:r>
            <w:r>
              <w:rPr>
                <w:i/>
              </w:rPr>
              <w:softHyphen/>
              <w:t>pensionsförsäkring</w:t>
            </w:r>
            <w:r w:rsidRPr="000C5614">
              <w:rPr>
                <w:i/>
              </w:rPr>
              <w:t xml:space="preserve"> enligt lagen (20</w:t>
            </w:r>
            <w:r>
              <w:rPr>
                <w:i/>
              </w:rPr>
              <w:t>1</w:t>
            </w:r>
            <w:r w:rsidRPr="000C5614">
              <w:rPr>
                <w:i/>
              </w:rPr>
              <w:t>9:</w:t>
            </w:r>
            <w:r>
              <w:rPr>
                <w:i/>
              </w:rPr>
              <w:t>0</w:t>
            </w:r>
            <w:r w:rsidRPr="000C5614">
              <w:rPr>
                <w:i/>
              </w:rPr>
              <w:t>00) om tjänste</w:t>
            </w:r>
            <w:r>
              <w:rPr>
                <w:i/>
              </w:rPr>
              <w:softHyphen/>
            </w:r>
            <w:r w:rsidRPr="000C5614">
              <w:rPr>
                <w:i/>
              </w:rPr>
              <w:t>pensions</w:t>
            </w:r>
            <w:r>
              <w:rPr>
                <w:i/>
              </w:rPr>
              <w:softHyphen/>
            </w:r>
            <w:r w:rsidRPr="000C5614">
              <w:rPr>
                <w:i/>
              </w:rPr>
              <w:t>företag,</w:t>
            </w:r>
          </w:p>
        </w:tc>
      </w:tr>
    </w:tbl>
    <w:p w14:paraId="378DB10D" w14:textId="77777777" w:rsidR="00136126" w:rsidRDefault="00931476" w:rsidP="00136126">
      <w:pPr>
        <w:pStyle w:val="Brdtextmedindrag"/>
      </w:pPr>
      <w:r>
        <w:lastRenderedPageBreak/>
        <w:t>10. </w:t>
      </w:r>
      <w:r w:rsidRPr="00E53E40">
        <w:rPr>
          <w:i/>
        </w:rPr>
        <w:t>EES</w:t>
      </w:r>
      <w:r>
        <w:t>: Europeiska ekonomiska samarbetsområdet,</w:t>
      </w:r>
    </w:p>
    <w:p w14:paraId="51CE0255" w14:textId="77777777" w:rsidR="00136126" w:rsidRDefault="00931476" w:rsidP="00136126">
      <w:pPr>
        <w:pStyle w:val="Brdtextmedindrag"/>
      </w:pPr>
      <w:r>
        <w:t>11. </w:t>
      </w:r>
      <w:r w:rsidRPr="00E53E40">
        <w:rPr>
          <w:i/>
        </w:rPr>
        <w:t>tredjeland</w:t>
      </w:r>
      <w:r>
        <w:t>: en stat utanför EES.</w:t>
      </w:r>
    </w:p>
    <w:p w14:paraId="673C6313" w14:textId="77777777" w:rsidR="00136126" w:rsidRPr="00811E52" w:rsidRDefault="00931476" w:rsidP="00136126">
      <w:pPr>
        <w:pStyle w:val="Slutstreck"/>
      </w:pPr>
      <w:r w:rsidRPr="00811E52">
        <w:t>                      </w:t>
      </w:r>
    </w:p>
    <w:p w14:paraId="12B1B4D5" w14:textId="77777777" w:rsidR="00136126" w:rsidRDefault="00931476" w:rsidP="00136126">
      <w:pPr>
        <w:pStyle w:val="Brdtextmedindrag"/>
        <w:sectPr w:rsidR="00136126" w:rsidSect="00155500">
          <w:headerReference w:type="even" r:id="rId157"/>
          <w:headerReference w:type="default" r:id="rId158"/>
          <w:footerReference w:type="even" r:id="rId159"/>
          <w:footerReference w:type="default" r:id="rId160"/>
          <w:footerReference w:type="first" r:id="rId16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46731C8E" w14:textId="77777777" w:rsidR="00136126" w:rsidRDefault="00136126" w:rsidP="00136126">
      <w:pPr>
        <w:pStyle w:val="Brdtextmedindrag"/>
      </w:pPr>
    </w:p>
    <w:p w14:paraId="491B50DF" w14:textId="77777777" w:rsidR="00136126" w:rsidRDefault="00931476" w:rsidP="00136126">
      <w:pPr>
        <w:spacing w:line="2" w:lineRule="auto"/>
        <w:rPr>
          <w:rFonts w:ascii="Times New Roman" w:hAnsi="Times New Roman"/>
          <w:sz w:val="20"/>
        </w:rPr>
      </w:pPr>
      <w:r>
        <w:br w:type="page"/>
      </w:r>
    </w:p>
    <w:p w14:paraId="37FA5A52" w14:textId="77777777" w:rsidR="00136126" w:rsidRDefault="00931476" w:rsidP="00136126">
      <w:pPr>
        <w:pStyle w:val="Rubrik2utannumrering"/>
        <w:spacing w:before="0"/>
      </w:pPr>
      <w:bookmarkStart w:id="8224" w:name="_Toc518395854"/>
      <w:bookmarkStart w:id="8225" w:name="_Toc518396571"/>
      <w:bookmarkStart w:id="8226" w:name="_Toc518400882"/>
      <w:bookmarkStart w:id="8227" w:name="_Toc518401599"/>
      <w:bookmarkStart w:id="8228" w:name="_Toc518401838"/>
      <w:bookmarkStart w:id="8229" w:name="_Toc518462992"/>
      <w:bookmarkStart w:id="8230" w:name="_Toc518462688"/>
      <w:bookmarkStart w:id="8231" w:name="_Toc518463644"/>
      <w:bookmarkStart w:id="8232" w:name="_Toc518463541"/>
      <w:bookmarkStart w:id="8233" w:name="_Toc518464258"/>
      <w:bookmarkStart w:id="8234" w:name="_Toc518464010"/>
      <w:r>
        <w:lastRenderedPageBreak/>
        <w:t>Förslag till lag om ändring i lagen (2004:297) om bank- och finansieringsrörelse</w:t>
      </w:r>
      <w:bookmarkEnd w:id="8224"/>
      <w:bookmarkEnd w:id="8225"/>
      <w:bookmarkEnd w:id="8226"/>
      <w:bookmarkEnd w:id="8227"/>
      <w:bookmarkEnd w:id="8228"/>
      <w:bookmarkEnd w:id="8229"/>
      <w:bookmarkEnd w:id="8230"/>
      <w:bookmarkEnd w:id="8231"/>
      <w:bookmarkEnd w:id="8232"/>
      <w:bookmarkEnd w:id="8233"/>
      <w:bookmarkEnd w:id="8234"/>
    </w:p>
    <w:p w14:paraId="1A67D76E" w14:textId="77777777" w:rsidR="00136126" w:rsidRDefault="00931476" w:rsidP="00136126">
      <w:pPr>
        <w:pStyle w:val="Brdtextmedindrag"/>
      </w:pPr>
      <w:r>
        <w:t>Härigenom föreskrivs att 2 kap. 3 § lagen (2004:297) om bank- och finansieringsrörelse ska ha följande lydelse.</w:t>
      </w:r>
    </w:p>
    <w:p w14:paraId="1CC0500F"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0C4DD10" w14:textId="77777777">
        <w:tc>
          <w:tcPr>
            <w:tcW w:w="2500" w:type="pct"/>
            <w:shd w:val="clear" w:color="auto" w:fill="auto"/>
            <w:tcMar>
              <w:left w:w="0" w:type="dxa"/>
            </w:tcMar>
          </w:tcPr>
          <w:p w14:paraId="18CC12AA"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7F4B49C" w14:textId="77777777" w:rsidR="00136126" w:rsidRPr="005B0E77" w:rsidRDefault="00931476" w:rsidP="00136126">
            <w:pPr>
              <w:pStyle w:val="Brdtext"/>
              <w:rPr>
                <w:i/>
              </w:rPr>
            </w:pPr>
            <w:r w:rsidRPr="005B0E77">
              <w:rPr>
                <w:i/>
              </w:rPr>
              <w:t>Föreslagen lydelse</w:t>
            </w:r>
          </w:p>
        </w:tc>
      </w:tr>
    </w:tbl>
    <w:p w14:paraId="6E633CCF" w14:textId="77777777" w:rsidR="00136126" w:rsidRDefault="00931476" w:rsidP="00136126">
      <w:pPr>
        <w:pStyle w:val="Brdtext"/>
        <w:spacing w:before="230"/>
        <w:jc w:val="center"/>
        <w:rPr>
          <w:b/>
        </w:rPr>
      </w:pPr>
      <w:r>
        <w:rPr>
          <w:b/>
        </w:rPr>
        <w:t>2 kap.</w:t>
      </w:r>
    </w:p>
    <w:p w14:paraId="7020B8AC" w14:textId="77777777" w:rsidR="00136126" w:rsidRDefault="00931476" w:rsidP="00136126">
      <w:pPr>
        <w:pStyle w:val="Brdtext"/>
        <w:jc w:val="center"/>
      </w:pPr>
      <w:r>
        <w:t>3 §</w:t>
      </w:r>
      <w:r>
        <w:rPr>
          <w:rStyle w:val="Fotnotsreferens"/>
        </w:rPr>
        <w:footnoteReference w:id="94"/>
      </w:r>
    </w:p>
    <w:p w14:paraId="325998D8" w14:textId="77777777" w:rsidR="00136126" w:rsidRDefault="00931476" w:rsidP="00136126">
      <w:pPr>
        <w:pStyle w:val="Brdtextmedindrag"/>
      </w:pPr>
      <w:r>
        <w:t>Tillstånd enligt denna lag behövs inte för finansieringsrörelse som drivs av</w:t>
      </w:r>
    </w:p>
    <w:p w14:paraId="324961C6" w14:textId="77777777" w:rsidR="00136126" w:rsidRDefault="00931476" w:rsidP="00136126">
      <w:pPr>
        <w:pStyle w:val="Brdtextmedindrag"/>
      </w:pPr>
      <w:r>
        <w:t>1. en bank,</w:t>
      </w:r>
    </w:p>
    <w:p w14:paraId="4438B176" w14:textId="77777777" w:rsidR="00136126" w:rsidRPr="00F85F83" w:rsidRDefault="00931476" w:rsidP="00136126">
      <w:pPr>
        <w:pStyle w:val="Brdtextmedindrag"/>
      </w:pPr>
      <w:r>
        <w:t>2. ett utländskt bankföretag som har tillstånd att driva bankrörelse i Sverige enligt 4 kap. 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ED42748" w14:textId="77777777">
        <w:tc>
          <w:tcPr>
            <w:tcW w:w="2500" w:type="pct"/>
            <w:shd w:val="clear" w:color="auto" w:fill="auto"/>
            <w:tcMar>
              <w:left w:w="0" w:type="dxa"/>
            </w:tcMar>
          </w:tcPr>
          <w:p w14:paraId="4DFCCF1D" w14:textId="77777777" w:rsidR="00136126" w:rsidRDefault="00931476" w:rsidP="00136126">
            <w:pPr>
              <w:pStyle w:val="Brdtextmedindrag"/>
            </w:pPr>
            <w:r>
              <w:t>3. ett försäkringsföretag, ett värdepappersföretag, Svenska skepps</w:t>
            </w:r>
            <w:r>
              <w:softHyphen/>
              <w:t>hypotekskassan eller en pantbank enligt pantbankslagen (1995:1000), i den utsträckning det är tillåtet enligt den för dem tillämpliga lagstiftningen,</w:t>
            </w:r>
          </w:p>
        </w:tc>
        <w:tc>
          <w:tcPr>
            <w:tcW w:w="2500" w:type="pct"/>
            <w:shd w:val="clear" w:color="auto" w:fill="auto"/>
            <w:tcMar>
              <w:right w:w="0" w:type="dxa"/>
            </w:tcMar>
          </w:tcPr>
          <w:p w14:paraId="76A25DCE" w14:textId="77777777" w:rsidR="00136126" w:rsidRDefault="00931476" w:rsidP="00136126">
            <w:pPr>
              <w:pStyle w:val="Brdtextmedindrag"/>
            </w:pPr>
            <w:r>
              <w:t xml:space="preserve">3. ett försäkringsföretag, </w:t>
            </w:r>
            <w:r>
              <w:rPr>
                <w:i/>
              </w:rPr>
              <w:t xml:space="preserve">ett tjänstepensionsföretag, </w:t>
            </w:r>
            <w:r>
              <w:t>ett värde</w:t>
            </w:r>
            <w:r>
              <w:softHyphen/>
              <w:t>pappersföretag, Svenska skepps</w:t>
            </w:r>
            <w:r>
              <w:softHyphen/>
              <w:t>hypotekskassan eller en pantbank enligt pantbankslagen (1995:1000), i den utsträckning det är tillåtet enligt den för dem tillämpliga lagstiftningen,</w:t>
            </w:r>
          </w:p>
        </w:tc>
      </w:tr>
    </w:tbl>
    <w:p w14:paraId="61063E5D" w14:textId="77777777" w:rsidR="00136126" w:rsidRDefault="00931476" w:rsidP="00136126">
      <w:pPr>
        <w:pStyle w:val="Brdtextmedindrag"/>
      </w:pPr>
      <w:r>
        <w:t>4. ett företag som tillhandahåller finansiering i samband med avsättning av tjänster som erbjuds eller varor som framställs eller säljs av</w:t>
      </w:r>
    </w:p>
    <w:p w14:paraId="479371DE" w14:textId="77777777" w:rsidR="00136126" w:rsidRDefault="00931476" w:rsidP="00136126">
      <w:pPr>
        <w:pStyle w:val="Brdtextmedindrag"/>
      </w:pPr>
      <w:r>
        <w:t>a) företaget, eller</w:t>
      </w:r>
    </w:p>
    <w:p w14:paraId="7E8423B1" w14:textId="77777777" w:rsidR="00136126" w:rsidRDefault="00931476" w:rsidP="00136126">
      <w:pPr>
        <w:pStyle w:val="Brdtextmedindrag"/>
      </w:pPr>
      <w:r>
        <w:t>b) ett annat företag i samma koncern eller motsvarande utländska företagsgrupp, förutsatt att – koncernen eller företagsgruppen inte har som huvudsakligt ändamål att driva finansiell verksamhet, och – företaget som tillhandahåller finansieringen lånar upp medel från allmänheten bara genom att ge ut sådana överlåtbara värdepapper som avses i punkt 2 i definitionen i 1 kap. 4 § lagen (2007:528) om värdepappersmarknaden med en löptid på minst ett år,</w:t>
      </w:r>
    </w:p>
    <w:p w14:paraId="2E5A3989" w14:textId="77777777" w:rsidR="00136126" w:rsidRDefault="00931476" w:rsidP="00136126">
      <w:pPr>
        <w:pStyle w:val="Brdtextmedindrag"/>
      </w:pPr>
      <w:r>
        <w:t>5. ett aktiebolag eller en ekonomisk förening om</w:t>
      </w:r>
    </w:p>
    <w:p w14:paraId="565DF68A" w14:textId="77777777" w:rsidR="00136126" w:rsidRDefault="00931476" w:rsidP="00136126">
      <w:pPr>
        <w:pStyle w:val="Brdtextmedindrag"/>
      </w:pPr>
      <w:r>
        <w:t>a) verksamheten består i att vid enstaka tillfällen förvärva fordringar, och</w:t>
      </w:r>
    </w:p>
    <w:p w14:paraId="6DC7E7B1" w14:textId="77777777" w:rsidR="00136126" w:rsidRDefault="00931476" w:rsidP="00136126">
      <w:pPr>
        <w:pStyle w:val="Brdtextmedindrag"/>
      </w:pPr>
      <w:r>
        <w:t>b) medel för verksamheten inte löpande anskaffas från allmänheten,</w:t>
      </w:r>
    </w:p>
    <w:p w14:paraId="29107028" w14:textId="77777777" w:rsidR="00136126" w:rsidRDefault="00931476" w:rsidP="00136126">
      <w:pPr>
        <w:pStyle w:val="Brdtextmedindrag"/>
      </w:pPr>
      <w:r>
        <w:t>6. ett företag som bara finansierar andra företag i samma koncern eller motsvarande utländska företagsgrupp, förutsatt att koncernen eller företagsgruppen inte har som huvudsakligt ändamål att driva finansiell verksamhet,</w:t>
      </w:r>
    </w:p>
    <w:p w14:paraId="76AB75EF" w14:textId="77777777" w:rsidR="00136126" w:rsidRDefault="00931476" w:rsidP="00136126">
      <w:pPr>
        <w:pStyle w:val="Brdtextmedindrag"/>
      </w:pPr>
      <w:r>
        <w:t>7. en ekonomisk förening, vilken</w:t>
      </w:r>
    </w:p>
    <w:p w14:paraId="2AD85600" w14:textId="77777777" w:rsidR="00136126" w:rsidRDefault="00931476" w:rsidP="00136126">
      <w:pPr>
        <w:pStyle w:val="Brdtextmedindrag"/>
      </w:pPr>
      <w:r>
        <w:t>a) som medlemmar vid varje tillfälle har högst 1 000 fysiska personer,</w:t>
      </w:r>
    </w:p>
    <w:p w14:paraId="4868015C" w14:textId="77777777" w:rsidR="00136126" w:rsidRDefault="00931476" w:rsidP="00136126">
      <w:pPr>
        <w:pStyle w:val="Brdtextmedindrag"/>
      </w:pPr>
      <w:r>
        <w:t>b) som medlemmar antar bara personer som ingår i en i förväg identifierbar begränsad krets som också anges i föreningens stadgar,</w:t>
      </w:r>
    </w:p>
    <w:p w14:paraId="59090B93" w14:textId="77777777" w:rsidR="00136126" w:rsidRDefault="00931476" w:rsidP="00136126">
      <w:pPr>
        <w:pStyle w:val="Brdtextmedindrag"/>
      </w:pPr>
      <w:r>
        <w:t>c) tar emot återbetalningspliktiga medel bara från medlemmarna eller från finansiella företag, och</w:t>
      </w:r>
    </w:p>
    <w:p w14:paraId="4B0DE87C" w14:textId="77777777" w:rsidR="00136126" w:rsidRDefault="00931476" w:rsidP="00136126">
      <w:pPr>
        <w:pStyle w:val="Brdtextmedindrag"/>
      </w:pPr>
      <w:r>
        <w:lastRenderedPageBreak/>
        <w:t>d) har till ändamål bara att med sådana medel som avses i c tillgodose finansieringsbehov hos medlemmarna.</w:t>
      </w:r>
    </w:p>
    <w:p w14:paraId="6F9CADF8" w14:textId="77777777" w:rsidR="00136126" w:rsidRDefault="00931476" w:rsidP="00136126">
      <w:pPr>
        <w:pStyle w:val="Brdtextmedindrag"/>
      </w:pPr>
      <w:r>
        <w:t>Undantagen enligt första stycket 5 och 7 för rörelse som drivs av aktiebolag eller ekonomisk förening gäller även för sådan rörelse som drivs av motsvarande utländska företag.</w:t>
      </w:r>
    </w:p>
    <w:p w14:paraId="68CAE386" w14:textId="77777777" w:rsidR="00136126" w:rsidRDefault="00931476" w:rsidP="00136126">
      <w:pPr>
        <w:pStyle w:val="Brdtextmedindrag"/>
      </w:pPr>
      <w:r>
        <w:t>Tillstånd att driva finansieringsrörelse behövs inte heller för till</w:t>
      </w:r>
      <w:r>
        <w:softHyphen/>
        <w:t>handahållande av betaltjänster enligt lagen (2010:751) om betaltjänster.</w:t>
      </w:r>
    </w:p>
    <w:p w14:paraId="4A878331" w14:textId="77777777" w:rsidR="00136126" w:rsidRPr="00811E52" w:rsidRDefault="00931476" w:rsidP="00136126">
      <w:pPr>
        <w:pStyle w:val="Slutstreck"/>
      </w:pPr>
      <w:r w:rsidRPr="00811E52">
        <w:t>                      </w:t>
      </w:r>
    </w:p>
    <w:p w14:paraId="4BC0BDC6" w14:textId="77777777" w:rsidR="00136126" w:rsidRDefault="00931476" w:rsidP="00136126">
      <w:pPr>
        <w:pStyle w:val="Brdtextmedindrag"/>
        <w:sectPr w:rsidR="00136126" w:rsidSect="00155500">
          <w:headerReference w:type="even" r:id="rId162"/>
          <w:headerReference w:type="default" r:id="rId163"/>
          <w:footerReference w:type="even" r:id="rId164"/>
          <w:footerReference w:type="default" r:id="rId165"/>
          <w:footerReference w:type="first" r:id="rId16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3C3D4001" w14:textId="77777777" w:rsidR="00136126" w:rsidRPr="00830602" w:rsidRDefault="00136126" w:rsidP="00136126">
      <w:pPr>
        <w:pStyle w:val="Brdtextmedindrag"/>
      </w:pPr>
    </w:p>
    <w:p w14:paraId="14CD2F7F" w14:textId="77777777" w:rsidR="00136126" w:rsidRPr="00830602" w:rsidRDefault="00136126" w:rsidP="00136126">
      <w:pPr>
        <w:pStyle w:val="Brdtextmedindrag"/>
        <w:ind w:firstLine="0"/>
      </w:pPr>
    </w:p>
    <w:p w14:paraId="1EA3D968" w14:textId="77777777" w:rsidR="00136126" w:rsidRDefault="00931476" w:rsidP="00136126">
      <w:pPr>
        <w:spacing w:line="2" w:lineRule="auto"/>
        <w:rPr>
          <w:rFonts w:ascii="Times New Roman" w:hAnsi="Times New Roman"/>
          <w:sz w:val="20"/>
        </w:rPr>
      </w:pPr>
      <w:r>
        <w:br w:type="page"/>
      </w:r>
    </w:p>
    <w:p w14:paraId="0ED81C16" w14:textId="77777777" w:rsidR="00136126" w:rsidRDefault="00931476" w:rsidP="00136126">
      <w:pPr>
        <w:pStyle w:val="Rubrik2utannumrering"/>
        <w:spacing w:before="0"/>
      </w:pPr>
      <w:bookmarkStart w:id="8235" w:name="_Toc518395855"/>
      <w:bookmarkStart w:id="8236" w:name="_Toc518396572"/>
      <w:bookmarkStart w:id="8237" w:name="_Toc518400883"/>
      <w:bookmarkStart w:id="8238" w:name="_Toc518401600"/>
      <w:bookmarkStart w:id="8239" w:name="_Toc518401839"/>
      <w:bookmarkStart w:id="8240" w:name="_Toc518462993"/>
      <w:bookmarkStart w:id="8241" w:name="_Toc518462689"/>
      <w:bookmarkStart w:id="8242" w:name="_Toc518463645"/>
      <w:bookmarkStart w:id="8243" w:name="_Toc518463542"/>
      <w:bookmarkStart w:id="8244" w:name="_Toc518464259"/>
      <w:bookmarkStart w:id="8245" w:name="_Toc518464011"/>
      <w:r w:rsidRPr="00EE7D25">
        <w:lastRenderedPageBreak/>
        <w:t>Förslag</w:t>
      </w:r>
      <w:r>
        <w:t xml:space="preserve"> till lag om ändring i lagen </w:t>
      </w:r>
      <w:r w:rsidRPr="0058565A">
        <w:t>(2004:575) om europabolag</w:t>
      </w:r>
      <w:bookmarkEnd w:id="8235"/>
      <w:bookmarkEnd w:id="8236"/>
      <w:bookmarkEnd w:id="8237"/>
      <w:bookmarkEnd w:id="8238"/>
      <w:bookmarkEnd w:id="8239"/>
      <w:bookmarkEnd w:id="8240"/>
      <w:bookmarkEnd w:id="8241"/>
      <w:bookmarkEnd w:id="8242"/>
      <w:bookmarkEnd w:id="8243"/>
      <w:bookmarkEnd w:id="8244"/>
      <w:bookmarkEnd w:id="8245"/>
    </w:p>
    <w:p w14:paraId="13BA3F67" w14:textId="77777777" w:rsidR="00136126" w:rsidRDefault="00931476" w:rsidP="00136126">
      <w:pPr>
        <w:pStyle w:val="Brdtextmedindrag"/>
      </w:pPr>
      <w:r w:rsidRPr="004461FA">
        <w:t>Härigenom föresk</w:t>
      </w:r>
      <w:r>
        <w:t>r</w:t>
      </w:r>
      <w:r w:rsidRPr="004461FA">
        <w:t xml:space="preserve">ivs i fråga om </w:t>
      </w:r>
      <w:r>
        <w:t xml:space="preserve">lagen </w:t>
      </w:r>
      <w:r w:rsidRPr="0058565A">
        <w:t>(2004:575) om europabolag</w:t>
      </w:r>
      <w:r>
        <w:t xml:space="preserve"> att 6 och 16 §§ ska ha följande lydelse.</w:t>
      </w:r>
    </w:p>
    <w:p w14:paraId="6B1F09DD"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0D526BC" w14:textId="77777777">
        <w:tc>
          <w:tcPr>
            <w:tcW w:w="2500" w:type="pct"/>
            <w:shd w:val="clear" w:color="auto" w:fill="auto"/>
            <w:tcMar>
              <w:left w:w="0" w:type="dxa"/>
            </w:tcMar>
          </w:tcPr>
          <w:p w14:paraId="20CA4D03"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0BF92AF5" w14:textId="77777777" w:rsidR="00136126" w:rsidRPr="005B0E77" w:rsidRDefault="00931476" w:rsidP="00136126">
            <w:pPr>
              <w:pStyle w:val="Brdtext"/>
              <w:rPr>
                <w:i/>
              </w:rPr>
            </w:pPr>
            <w:r w:rsidRPr="005B0E77">
              <w:rPr>
                <w:i/>
              </w:rPr>
              <w:t>Föreslagen lydelse</w:t>
            </w:r>
          </w:p>
        </w:tc>
      </w:tr>
    </w:tbl>
    <w:p w14:paraId="04BA421B" w14:textId="77777777" w:rsidR="00136126" w:rsidRDefault="00931476" w:rsidP="00136126">
      <w:pPr>
        <w:pStyle w:val="Brdtext"/>
        <w:jc w:val="center"/>
      </w:pPr>
      <w:r>
        <w:t>6 §</w:t>
      </w:r>
      <w:r>
        <w:rPr>
          <w:rStyle w:val="Fotnotsreferens"/>
        </w:rPr>
        <w:footnoteReference w:id="95"/>
      </w:r>
    </w:p>
    <w:p w14:paraId="7886C053" w14:textId="77777777" w:rsidR="00136126" w:rsidRDefault="00931476" w:rsidP="00136126">
      <w:pPr>
        <w:pStyle w:val="Brdtextmedindrag"/>
      </w:pPr>
      <w:r w:rsidRPr="009D4307">
        <w:t>Bolagsverket ska utfärda ett sådant intyg som avses i artikel 25.2 i SE</w:t>
      </w:r>
      <w:r>
        <w:t>-</w:t>
      </w:r>
      <w:r w:rsidRPr="009D4307">
        <w:t>förordningen, när beslut om tillstånd har meddelats enligt 23</w:t>
      </w:r>
      <w:r>
        <w:t> kap.</w:t>
      </w:r>
      <w:r w:rsidRPr="009D4307">
        <w:t xml:space="preserve"> 23 eller 24</w:t>
      </w:r>
      <w:r>
        <w:t> §</w:t>
      </w:r>
      <w:r w:rsidRPr="009D4307">
        <w:t xml:space="preserve"> aktiebolagslagen (2005:551) och beslutet har vunnit laga kraft. När det gäller bolag som driver bank- eller finansieringsrörelse tillämpas i stället 10</w:t>
      </w:r>
      <w:r>
        <w:t> kap.</w:t>
      </w:r>
      <w:r w:rsidRPr="009D4307">
        <w:t xml:space="preserve"> 38</w:t>
      </w:r>
      <w:r>
        <w:t> §</w:t>
      </w:r>
      <w:r w:rsidRPr="009D4307">
        <w:t xml:space="preserve"> respektive 11</w:t>
      </w:r>
      <w:r>
        <w:t> kap.</w:t>
      </w:r>
      <w:r w:rsidRPr="009D4307">
        <w:t xml:space="preserve"> 1</w:t>
      </w:r>
      <w:r>
        <w:t> §</w:t>
      </w:r>
      <w:r w:rsidRPr="009D4307">
        <w:t xml:space="preserve"> lagen (2004:297) om bank- och finansieringsrörelse.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0CCD74A" w14:textId="77777777">
        <w:tc>
          <w:tcPr>
            <w:tcW w:w="2500" w:type="pct"/>
            <w:shd w:val="clear" w:color="auto" w:fill="auto"/>
            <w:tcMar>
              <w:left w:w="0" w:type="dxa"/>
            </w:tcMar>
          </w:tcPr>
          <w:p w14:paraId="648D2B08" w14:textId="77777777" w:rsidR="00136126" w:rsidRDefault="00931476" w:rsidP="00136126">
            <w:pPr>
              <w:pStyle w:val="Brdtextmedindrag"/>
            </w:pPr>
            <w:r w:rsidRPr="009D4307">
              <w:t xml:space="preserve">När det gäller europabolag som driver försäkringsrörelse ska Bolagsverket utfärda intyget när beslut om tillstånd att verkställa en fusionsplan har meddelats enligt </w:t>
            </w:r>
            <w:r w:rsidRPr="002865C8">
              <w:t>11</w:t>
            </w:r>
            <w:r>
              <w:t> kap.</w:t>
            </w:r>
            <w:r w:rsidRPr="002865C8">
              <w:t> 33 eller 35</w:t>
            </w:r>
            <w:r>
              <w:t> §</w:t>
            </w:r>
            <w:r w:rsidRPr="002865C8">
              <w:t xml:space="preserve"> försäkrings</w:t>
            </w:r>
            <w:r w:rsidRPr="002865C8">
              <w:softHyphen/>
              <w:t>rörelse</w:t>
            </w:r>
            <w:r w:rsidRPr="002865C8">
              <w:softHyphen/>
              <w:t>lagen</w:t>
            </w:r>
            <w:r w:rsidRPr="009D4307">
              <w:t xml:space="preserve"> (2010:2043) och beslutet har vunnit laga kraft.</w:t>
            </w:r>
          </w:p>
        </w:tc>
        <w:tc>
          <w:tcPr>
            <w:tcW w:w="2500" w:type="pct"/>
            <w:shd w:val="clear" w:color="auto" w:fill="auto"/>
            <w:tcMar>
              <w:right w:w="0" w:type="dxa"/>
            </w:tcMar>
          </w:tcPr>
          <w:p w14:paraId="16B8CDEA" w14:textId="77777777" w:rsidR="00136126" w:rsidRDefault="00931476" w:rsidP="00136126">
            <w:pPr>
              <w:pStyle w:val="Brdtextmedindrag"/>
            </w:pPr>
            <w:r w:rsidRPr="009D4307">
              <w:t xml:space="preserve">När det gäller europabolag som driver försäkringsrörelse ska Bolagsverket utfärda intyget när beslut om tillstånd att verkställa en fusionsplan har meddelats enligt </w:t>
            </w:r>
            <w:r w:rsidRPr="002865C8">
              <w:t>11</w:t>
            </w:r>
            <w:r>
              <w:t> kap.</w:t>
            </w:r>
            <w:r w:rsidRPr="002865C8">
              <w:t> 33 eller 35</w:t>
            </w:r>
            <w:r>
              <w:t> §</w:t>
            </w:r>
            <w:r w:rsidRPr="002865C8">
              <w:t xml:space="preserve"> försäkrings</w:t>
            </w:r>
            <w:r w:rsidRPr="002865C8">
              <w:softHyphen/>
              <w:t>rörelse</w:t>
            </w:r>
            <w:r w:rsidRPr="002865C8">
              <w:softHyphen/>
              <w:t>lagen</w:t>
            </w:r>
            <w:r w:rsidRPr="009D4307">
              <w:t xml:space="preserve"> (2010:2043) </w:t>
            </w:r>
            <w:r w:rsidRPr="00410381">
              <w:rPr>
                <w:i/>
              </w:rPr>
              <w:t>eller 1</w:t>
            </w:r>
            <w:r>
              <w:rPr>
                <w:i/>
              </w:rPr>
              <w:t>0 kap.</w:t>
            </w:r>
            <w:r w:rsidRPr="00410381">
              <w:rPr>
                <w:i/>
              </w:rPr>
              <w:t xml:space="preserve"> </w:t>
            </w:r>
            <w:r>
              <w:rPr>
                <w:i/>
              </w:rPr>
              <w:t>8 §</w:t>
            </w:r>
            <w:r w:rsidRPr="00410381">
              <w:rPr>
                <w:i/>
              </w:rPr>
              <w:t xml:space="preserve"> lagen (2019:000) om tjänstepensionsföretag</w:t>
            </w:r>
            <w:r>
              <w:t xml:space="preserve"> </w:t>
            </w:r>
            <w:r w:rsidRPr="009D4307">
              <w:t>och beslutet har vunnit laga kraft.</w:t>
            </w:r>
          </w:p>
        </w:tc>
      </w:tr>
    </w:tbl>
    <w:p w14:paraId="4F8D06FB" w14:textId="77777777" w:rsidR="00136126" w:rsidRDefault="00931476" w:rsidP="00136126">
      <w:pPr>
        <w:pStyle w:val="Brdtext"/>
        <w:spacing w:before="230"/>
        <w:jc w:val="center"/>
      </w:pPr>
      <w:r>
        <w:t>16 §</w:t>
      </w:r>
      <w:r>
        <w:rPr>
          <w:rStyle w:val="Fotnotsreferens"/>
        </w:rPr>
        <w:footnoteReference w:id="96"/>
      </w:r>
    </w:p>
    <w:p w14:paraId="7051AACA" w14:textId="77777777" w:rsidR="00136126" w:rsidRDefault="00931476" w:rsidP="00136126">
      <w:pPr>
        <w:pStyle w:val="Brdtextmedindrag"/>
      </w:pPr>
      <w:r w:rsidRPr="0062667F">
        <w:t>I fråga om europabolag som har ett sådant förvaltningssystem som avses i artiklarna 39–42 i SE-förordningen (dualistiskt organiserade europa</w:t>
      </w:r>
      <w:r>
        <w:softHyphen/>
      </w:r>
      <w:r w:rsidRPr="0062667F">
        <w:t xml:space="preserve">bolag) gäller följande. </w:t>
      </w:r>
    </w:p>
    <w:p w14:paraId="0811FEE6" w14:textId="77777777" w:rsidR="00136126" w:rsidRDefault="00931476" w:rsidP="00136126">
      <w:pPr>
        <w:pStyle w:val="Brdtextmedindrag"/>
      </w:pPr>
      <w:r w:rsidRPr="0062667F">
        <w:t>Om inte annat följer av SE-förordningen, ska bestämmelserna i aktiebolagslagen (2005:551) och andra författningar om styrelsen eller dess ledamöter tillämpas på ledningsorganet eller dess ledamöter. Detta gäller dock inte bestämmelserna i lagen (1987:1245) om styrelserepre</w:t>
      </w:r>
      <w:r>
        <w:softHyphen/>
      </w:r>
      <w:r w:rsidRPr="0062667F">
        <w:t xml:space="preserve">sentation för de privatanställda. </w:t>
      </w:r>
    </w:p>
    <w:p w14:paraId="356C663E" w14:textId="77777777" w:rsidR="00136126" w:rsidRDefault="00931476" w:rsidP="00136126">
      <w:pPr>
        <w:pStyle w:val="Brdtextmedindrag"/>
      </w:pPr>
      <w:r w:rsidRPr="0062667F">
        <w:t xml:space="preserve">Det som sägs i följande bestämmelser i aktiebolagslagen om styrelsen eller dess ledamöter ska tillämpas på tillsynsorganet eller dess ledamöter: </w:t>
      </w:r>
    </w:p>
    <w:p w14:paraId="1A9B2434" w14:textId="77777777" w:rsidR="00136126" w:rsidRDefault="00931476" w:rsidP="00136126">
      <w:pPr>
        <w:pStyle w:val="Brdtextmedindrag"/>
      </w:pPr>
      <w:r w:rsidRPr="0062667F">
        <w:t>7</w:t>
      </w:r>
      <w:r>
        <w:t> kap.</w:t>
      </w:r>
      <w:r w:rsidRPr="0062667F">
        <w:t xml:space="preserve"> 32, 34 och 35</w:t>
      </w:r>
      <w:r>
        <w:t> §</w:t>
      </w:r>
      <w:r w:rsidRPr="0062667F">
        <w:t xml:space="preserve">§ om upplysningsplikt mot bolagsstämman, </w:t>
      </w:r>
    </w:p>
    <w:p w14:paraId="4CC8A3E6" w14:textId="77777777" w:rsidR="00136126" w:rsidRDefault="00931476" w:rsidP="00136126">
      <w:pPr>
        <w:pStyle w:val="Brdtextmedindrag"/>
      </w:pPr>
      <w:r w:rsidRPr="0062667F">
        <w:t>7</w:t>
      </w:r>
      <w:r>
        <w:t> kap.</w:t>
      </w:r>
      <w:r w:rsidRPr="0062667F">
        <w:t xml:space="preserve"> 50</w:t>
      </w:r>
      <w:r>
        <w:t> §</w:t>
      </w:r>
      <w:r w:rsidRPr="0062667F">
        <w:t xml:space="preserve"> om styrelsens eller en styrelseledamots talan mot bolagsstämmobeslut, </w:t>
      </w:r>
    </w:p>
    <w:p w14:paraId="4844938F" w14:textId="77777777" w:rsidR="00136126" w:rsidRDefault="00931476" w:rsidP="00136126">
      <w:pPr>
        <w:pStyle w:val="Brdtextmedindrag"/>
      </w:pPr>
      <w:r w:rsidRPr="0062667F">
        <w:t>7</w:t>
      </w:r>
      <w:r>
        <w:t> kap.</w:t>
      </w:r>
      <w:r w:rsidRPr="0062667F">
        <w:t xml:space="preserve"> 53</w:t>
      </w:r>
      <w:r>
        <w:t> §</w:t>
      </w:r>
      <w:r w:rsidRPr="0062667F">
        <w:t xml:space="preserve"> om styrelsens talan mot bolaget, </w:t>
      </w:r>
    </w:p>
    <w:p w14:paraId="09DDA919" w14:textId="77777777" w:rsidR="00136126" w:rsidRDefault="00931476" w:rsidP="00136126">
      <w:pPr>
        <w:pStyle w:val="Brdtextmedindrag"/>
      </w:pPr>
      <w:r w:rsidRPr="0062667F">
        <w:t>7</w:t>
      </w:r>
      <w:r>
        <w:t> kap.</w:t>
      </w:r>
      <w:r w:rsidRPr="0062667F">
        <w:t xml:space="preserve"> 54</w:t>
      </w:r>
      <w:r>
        <w:t> §</w:t>
      </w:r>
      <w:r w:rsidRPr="0062667F">
        <w:t xml:space="preserve"> om skiljeförfarande, </w:t>
      </w:r>
    </w:p>
    <w:p w14:paraId="17ACD6E3" w14:textId="77777777" w:rsidR="00136126" w:rsidRDefault="00931476" w:rsidP="00136126">
      <w:pPr>
        <w:pStyle w:val="Brdtextmedindrag"/>
      </w:pPr>
      <w:r w:rsidRPr="0062667F">
        <w:t>8</w:t>
      </w:r>
      <w:r>
        <w:t> kap.</w:t>
      </w:r>
      <w:r w:rsidRPr="0062667F">
        <w:t xml:space="preserve"> 3</w:t>
      </w:r>
      <w:r>
        <w:t> §</w:t>
      </w:r>
      <w:r w:rsidRPr="0062667F">
        <w:t xml:space="preserve"> om styrelsesupp</w:t>
      </w:r>
      <w:r>
        <w:softHyphen/>
      </w:r>
      <w:r w:rsidRPr="0062667F">
        <w:t xml:space="preserve">leanter, </w:t>
      </w:r>
    </w:p>
    <w:p w14:paraId="5CBC7BC9" w14:textId="77777777" w:rsidR="00136126" w:rsidRDefault="00931476" w:rsidP="00136126">
      <w:pPr>
        <w:pStyle w:val="Brdtextmedindrag"/>
      </w:pPr>
      <w:r w:rsidRPr="0062667F">
        <w:t>8</w:t>
      </w:r>
      <w:r>
        <w:t> kap.</w:t>
      </w:r>
      <w:r w:rsidRPr="0062667F">
        <w:t xml:space="preserve"> 4</w:t>
      </w:r>
      <w:r>
        <w:t> § </w:t>
      </w:r>
      <w:r w:rsidRPr="0062667F">
        <w:t xml:space="preserve">fjärde stycket om delegation av uppgifter, </w:t>
      </w:r>
    </w:p>
    <w:p w14:paraId="45E5A623" w14:textId="77777777" w:rsidR="00136126" w:rsidRDefault="00931476" w:rsidP="00136126">
      <w:pPr>
        <w:pStyle w:val="Brdtextmedindrag"/>
      </w:pPr>
      <w:r w:rsidRPr="0062667F">
        <w:t>8</w:t>
      </w:r>
      <w:r>
        <w:t> kap.</w:t>
      </w:r>
      <w:r w:rsidRPr="0062667F">
        <w:t xml:space="preserve"> 9</w:t>
      </w:r>
      <w:r>
        <w:t> §</w:t>
      </w:r>
      <w:r w:rsidRPr="0062667F">
        <w:t xml:space="preserve"> om bosättningskrav, </w:t>
      </w:r>
    </w:p>
    <w:p w14:paraId="16235792" w14:textId="77777777" w:rsidR="00136126" w:rsidRDefault="00931476" w:rsidP="00136126">
      <w:pPr>
        <w:pStyle w:val="Brdtextmedindrag"/>
      </w:pPr>
      <w:r w:rsidRPr="0062667F">
        <w:t>8</w:t>
      </w:r>
      <w:r>
        <w:t> kap.</w:t>
      </w:r>
      <w:r w:rsidRPr="0062667F">
        <w:t xml:space="preserve"> 10–12</w:t>
      </w:r>
      <w:r>
        <w:t> §</w:t>
      </w:r>
      <w:r w:rsidRPr="0062667F">
        <w:t xml:space="preserve">§ om hinder mot att vara styrelseledamot, </w:t>
      </w:r>
    </w:p>
    <w:p w14:paraId="64E3411F" w14:textId="77777777" w:rsidR="00136126" w:rsidRDefault="00931476" w:rsidP="00136126">
      <w:pPr>
        <w:pStyle w:val="Brdtextmedindrag"/>
      </w:pPr>
      <w:r w:rsidRPr="0062667F">
        <w:t>8</w:t>
      </w:r>
      <w:r>
        <w:t> kap.</w:t>
      </w:r>
      <w:r w:rsidRPr="0062667F">
        <w:t xml:space="preserve"> 13</w:t>
      </w:r>
      <w:r>
        <w:t> §</w:t>
      </w:r>
      <w:r w:rsidRPr="0062667F">
        <w:t xml:space="preserve"> första stycket andra meningen om ändringar i styrelsens sammansättning, </w:t>
      </w:r>
    </w:p>
    <w:p w14:paraId="7D462E3B" w14:textId="77777777" w:rsidR="00136126" w:rsidRDefault="00931476" w:rsidP="00136126">
      <w:pPr>
        <w:pStyle w:val="Brdtextmedindrag"/>
      </w:pPr>
      <w:r w:rsidRPr="0062667F">
        <w:lastRenderedPageBreak/>
        <w:t>8</w:t>
      </w:r>
      <w:r>
        <w:t> kap.</w:t>
      </w:r>
      <w:r w:rsidRPr="0062667F">
        <w:t xml:space="preserve"> 14</w:t>
      </w:r>
      <w:r>
        <w:t> §</w:t>
      </w:r>
      <w:r w:rsidRPr="0062667F">
        <w:t xml:space="preserve"> om förtida avgång, </w:t>
      </w:r>
    </w:p>
    <w:p w14:paraId="086883D3" w14:textId="77777777" w:rsidR="00136126" w:rsidRDefault="00931476" w:rsidP="00136126">
      <w:pPr>
        <w:pStyle w:val="Brdtextmedindrag"/>
      </w:pPr>
      <w:r w:rsidRPr="0062667F">
        <w:t>8</w:t>
      </w:r>
      <w:r>
        <w:t> kap.</w:t>
      </w:r>
      <w:r w:rsidRPr="0062667F">
        <w:t xml:space="preserve"> 20</w:t>
      </w:r>
      <w:r>
        <w:t> §</w:t>
      </w:r>
      <w:r w:rsidRPr="0062667F">
        <w:t xml:space="preserve"> första stycket om inträde av suppleant, </w:t>
      </w:r>
    </w:p>
    <w:p w14:paraId="2C95E8D4" w14:textId="77777777" w:rsidR="00136126" w:rsidRDefault="00931476" w:rsidP="00136126">
      <w:pPr>
        <w:pStyle w:val="Brdtextmedindrag"/>
      </w:pPr>
      <w:r w:rsidRPr="0062667F">
        <w:t>8</w:t>
      </w:r>
      <w:r>
        <w:t> kap.</w:t>
      </w:r>
      <w:r w:rsidRPr="0062667F">
        <w:t xml:space="preserve"> 21</w:t>
      </w:r>
      <w:r>
        <w:t> §</w:t>
      </w:r>
      <w:r w:rsidRPr="0062667F">
        <w:t xml:space="preserve"> andra stycket om beslutsunderlag, </w:t>
      </w:r>
    </w:p>
    <w:p w14:paraId="0E11E92E" w14:textId="77777777" w:rsidR="00136126" w:rsidRDefault="00931476" w:rsidP="00136126">
      <w:pPr>
        <w:pStyle w:val="Brdtextmedindrag"/>
      </w:pPr>
      <w:r w:rsidRPr="0062667F">
        <w:t>8</w:t>
      </w:r>
      <w:r>
        <w:t> kap.</w:t>
      </w:r>
      <w:r w:rsidRPr="0062667F">
        <w:t xml:space="preserve"> 23</w:t>
      </w:r>
      <w:r>
        <w:t> §</w:t>
      </w:r>
      <w:r w:rsidRPr="0062667F">
        <w:t xml:space="preserve"> om jäv för styrelseledamot, </w:t>
      </w:r>
    </w:p>
    <w:p w14:paraId="602B4D38" w14:textId="77777777" w:rsidR="00136126" w:rsidRDefault="00931476" w:rsidP="00136126">
      <w:pPr>
        <w:pStyle w:val="Brdtextmedindrag"/>
      </w:pPr>
      <w:r w:rsidRPr="0062667F">
        <w:t>8</w:t>
      </w:r>
      <w:r>
        <w:t> kap.</w:t>
      </w:r>
      <w:r w:rsidRPr="0062667F">
        <w:t xml:space="preserve"> 23</w:t>
      </w:r>
      <w:r>
        <w:t> </w:t>
      </w:r>
      <w:r w:rsidRPr="0062667F">
        <w:t>a</w:t>
      </w:r>
      <w:r>
        <w:t> §</w:t>
      </w:r>
      <w:r w:rsidRPr="0062667F">
        <w:t xml:space="preserve"> om arvoden och annan ersättning till styrelse</w:t>
      </w:r>
      <w:r>
        <w:softHyphen/>
      </w:r>
      <w:r w:rsidRPr="0062667F">
        <w:t xml:space="preserve">ledamot, </w:t>
      </w:r>
    </w:p>
    <w:p w14:paraId="783E506E" w14:textId="77777777" w:rsidR="00136126" w:rsidRDefault="00931476" w:rsidP="00136126">
      <w:pPr>
        <w:pStyle w:val="Brdtextmedindrag"/>
      </w:pPr>
      <w:r w:rsidRPr="0062667F">
        <w:t>8</w:t>
      </w:r>
      <w:r>
        <w:t> kap.</w:t>
      </w:r>
      <w:r w:rsidRPr="0062667F">
        <w:t xml:space="preserve"> 24</w:t>
      </w:r>
      <w:r>
        <w:t> </w:t>
      </w:r>
      <w:r w:rsidRPr="0062667F">
        <w:t>och 26</w:t>
      </w:r>
      <w:r>
        <w:t> §</w:t>
      </w:r>
      <w:r w:rsidRPr="0062667F">
        <w:t xml:space="preserve">§ om styrelseprotokoll, </w:t>
      </w:r>
    </w:p>
    <w:p w14:paraId="09A08C2B" w14:textId="77777777" w:rsidR="00136126" w:rsidRDefault="00931476" w:rsidP="00136126">
      <w:pPr>
        <w:pStyle w:val="Brdtextmedindrag"/>
      </w:pPr>
      <w:r w:rsidRPr="0062667F">
        <w:t>8</w:t>
      </w:r>
      <w:r>
        <w:t> kap.</w:t>
      </w:r>
      <w:r w:rsidRPr="0062667F">
        <w:t xml:space="preserve"> 43</w:t>
      </w:r>
      <w:r>
        <w:t> §</w:t>
      </w:r>
      <w:r w:rsidRPr="0062667F">
        <w:t xml:space="preserve"> om registrering, </w:t>
      </w:r>
    </w:p>
    <w:p w14:paraId="6F2DF901" w14:textId="77777777" w:rsidR="00136126" w:rsidRDefault="00931476" w:rsidP="00136126">
      <w:pPr>
        <w:pStyle w:val="Brdtextmedindrag"/>
      </w:pPr>
      <w:r w:rsidRPr="0062667F">
        <w:t>8</w:t>
      </w:r>
      <w:r>
        <w:t> kap.</w:t>
      </w:r>
      <w:r w:rsidRPr="0062667F">
        <w:t xml:space="preserve"> 45</w:t>
      </w:r>
      <w:r>
        <w:t> §</w:t>
      </w:r>
      <w:r w:rsidRPr="0062667F">
        <w:t xml:space="preserve"> om anmälan av aktieinnehav, </w:t>
      </w:r>
    </w:p>
    <w:p w14:paraId="51B67BB8" w14:textId="77777777" w:rsidR="00136126" w:rsidRDefault="00931476" w:rsidP="00136126">
      <w:pPr>
        <w:pStyle w:val="Brdtextmedindrag"/>
      </w:pPr>
      <w:r w:rsidRPr="0062667F">
        <w:t>8</w:t>
      </w:r>
      <w:r>
        <w:t> kap.</w:t>
      </w:r>
      <w:r w:rsidRPr="0062667F">
        <w:t xml:space="preserve"> 46</w:t>
      </w:r>
      <w:r>
        <w:t> </w:t>
      </w:r>
      <w:r w:rsidRPr="0062667F">
        <w:t>a</w:t>
      </w:r>
      <w:r>
        <w:t> §</w:t>
      </w:r>
      <w:r w:rsidRPr="0062667F">
        <w:t xml:space="preserve"> om arbetsordning, </w:t>
      </w:r>
    </w:p>
    <w:p w14:paraId="60B53276" w14:textId="77777777" w:rsidR="00136126" w:rsidRDefault="00931476" w:rsidP="00136126">
      <w:pPr>
        <w:pStyle w:val="Brdtextmedindrag"/>
      </w:pPr>
      <w:r w:rsidRPr="0062667F">
        <w:t>8</w:t>
      </w:r>
      <w:r>
        <w:t xml:space="preserve"> kap. </w:t>
      </w:r>
      <w:r w:rsidRPr="0062667F">
        <w:t>48</w:t>
      </w:r>
      <w:r>
        <w:t> §</w:t>
      </w:r>
      <w:r w:rsidRPr="0062667F">
        <w:t xml:space="preserve"> om information inför styrelseval, </w:t>
      </w:r>
    </w:p>
    <w:p w14:paraId="225DB2EF" w14:textId="77777777" w:rsidR="00136126" w:rsidRDefault="00931476" w:rsidP="00136126">
      <w:pPr>
        <w:pStyle w:val="Brdtextmedindrag"/>
      </w:pPr>
      <w:r w:rsidRPr="0062667F">
        <w:t>9</w:t>
      </w:r>
      <w:r>
        <w:t> kap.</w:t>
      </w:r>
      <w:r w:rsidRPr="0062667F">
        <w:t xml:space="preserve"> 7</w:t>
      </w:r>
      <w:r>
        <w:t> §</w:t>
      </w:r>
      <w:r w:rsidRPr="0062667F">
        <w:t xml:space="preserve"> om tillhandahållande av upplysningar m.m.,</w:t>
      </w:r>
    </w:p>
    <w:p w14:paraId="7FA63B09" w14:textId="77777777" w:rsidR="00136126" w:rsidRDefault="00931476" w:rsidP="00136126">
      <w:pPr>
        <w:pStyle w:val="Brdtextmedindrag"/>
      </w:pPr>
      <w:r w:rsidRPr="0062667F">
        <w:t>9</w:t>
      </w:r>
      <w:r>
        <w:t> kap.</w:t>
      </w:r>
      <w:r w:rsidRPr="0062667F">
        <w:t xml:space="preserve"> 17</w:t>
      </w:r>
      <w:r>
        <w:t> §</w:t>
      </w:r>
      <w:r w:rsidRPr="0062667F">
        <w:t xml:space="preserve"> om jäv, </w:t>
      </w:r>
    </w:p>
    <w:p w14:paraId="2733BBA9" w14:textId="77777777" w:rsidR="00136126" w:rsidRDefault="00931476" w:rsidP="00136126">
      <w:pPr>
        <w:pStyle w:val="Brdtextmedindrag"/>
      </w:pPr>
      <w:r w:rsidRPr="0062667F">
        <w:t>9</w:t>
      </w:r>
      <w:r>
        <w:t> kap.</w:t>
      </w:r>
      <w:r w:rsidRPr="0062667F">
        <w:t xml:space="preserve"> 28</w:t>
      </w:r>
      <w:r>
        <w:t> §</w:t>
      </w:r>
      <w:r w:rsidRPr="0062667F">
        <w:t xml:space="preserve"> första stycket om revisionsberättelsen, </w:t>
      </w:r>
    </w:p>
    <w:p w14:paraId="06B311BF" w14:textId="77777777" w:rsidR="00136126" w:rsidRDefault="00931476" w:rsidP="00136126">
      <w:pPr>
        <w:pStyle w:val="Brdtextmedindrag"/>
      </w:pPr>
      <w:r w:rsidRPr="0062667F">
        <w:t>9</w:t>
      </w:r>
      <w:r>
        <w:t> kap.</w:t>
      </w:r>
      <w:r w:rsidRPr="0062667F">
        <w:t xml:space="preserve"> 43</w:t>
      </w:r>
      <w:r>
        <w:t> §</w:t>
      </w:r>
      <w:r w:rsidRPr="0062667F">
        <w:t xml:space="preserve"> om revisorns underrättelse om brottsmisstanke, </w:t>
      </w:r>
    </w:p>
    <w:p w14:paraId="1EBC8D94" w14:textId="77777777" w:rsidR="00136126" w:rsidRDefault="00931476" w:rsidP="00136126">
      <w:pPr>
        <w:pStyle w:val="Brdtextmedindrag"/>
      </w:pPr>
      <w:r w:rsidRPr="0062667F">
        <w:t>10</w:t>
      </w:r>
      <w:r>
        <w:t> kap.</w:t>
      </w:r>
      <w:r w:rsidRPr="0062667F">
        <w:t xml:space="preserve"> 10</w:t>
      </w:r>
      <w:r>
        <w:t> §</w:t>
      </w:r>
      <w:r w:rsidRPr="0062667F">
        <w:t xml:space="preserve"> om jäv, </w:t>
      </w:r>
    </w:p>
    <w:p w14:paraId="42901B4A" w14:textId="77777777" w:rsidR="00136126" w:rsidRDefault="00931476" w:rsidP="00136126">
      <w:pPr>
        <w:pStyle w:val="Brdtextmedindrag"/>
      </w:pPr>
      <w:r w:rsidRPr="0062667F">
        <w:t>1</w:t>
      </w:r>
      <w:r>
        <w:t>0 kap.</w:t>
      </w:r>
      <w:r w:rsidRPr="0062667F">
        <w:t xml:space="preserve"> 13</w:t>
      </w:r>
      <w:r>
        <w:t> §</w:t>
      </w:r>
      <w:r w:rsidRPr="0062667F">
        <w:t xml:space="preserve"> om granskningsrapport, </w:t>
      </w:r>
    </w:p>
    <w:p w14:paraId="2D73CC63" w14:textId="77777777" w:rsidR="00136126" w:rsidRDefault="00931476" w:rsidP="00136126">
      <w:pPr>
        <w:pStyle w:val="Brdtextmedindrag"/>
      </w:pPr>
      <w:r w:rsidRPr="0062667F">
        <w:t>16</w:t>
      </w:r>
      <w:r>
        <w:t> kap.</w:t>
      </w:r>
      <w:r w:rsidRPr="0062667F">
        <w:t xml:space="preserve"> om vissa riktade emissioner m.m., </w:t>
      </w:r>
    </w:p>
    <w:p w14:paraId="4E74B806" w14:textId="77777777" w:rsidR="00136126" w:rsidRDefault="00931476" w:rsidP="00136126">
      <w:pPr>
        <w:pStyle w:val="Brdtextmedindrag"/>
      </w:pPr>
      <w:r w:rsidRPr="0062667F">
        <w:t>2</w:t>
      </w:r>
      <w:r>
        <w:t>1 kap.</w:t>
      </w:r>
      <w:r w:rsidRPr="0062667F">
        <w:t xml:space="preserve"> om lån från bolaget till aktieägare m.m., </w:t>
      </w:r>
    </w:p>
    <w:p w14:paraId="6EC491A6" w14:textId="77777777" w:rsidR="00136126" w:rsidRDefault="00931476" w:rsidP="00136126">
      <w:pPr>
        <w:pStyle w:val="Brdtextmedindrag"/>
      </w:pPr>
      <w:r w:rsidRPr="0062667F">
        <w:t>25</w:t>
      </w:r>
      <w:r>
        <w:t> kap.</w:t>
      </w:r>
      <w:r w:rsidRPr="0062667F">
        <w:t xml:space="preserve"> 11</w:t>
      </w:r>
      <w:r>
        <w:t> §</w:t>
      </w:r>
      <w:r w:rsidRPr="0062667F">
        <w:t xml:space="preserve"> om tvångs</w:t>
      </w:r>
      <w:r>
        <w:softHyphen/>
      </w:r>
      <w:r w:rsidRPr="0062667F">
        <w:t xml:space="preserve">likvidation på grund av Bolagsverkets beslut, </w:t>
      </w:r>
    </w:p>
    <w:p w14:paraId="0614747C" w14:textId="77777777" w:rsidR="00136126" w:rsidRDefault="00931476" w:rsidP="00136126">
      <w:pPr>
        <w:pStyle w:val="Brdtextmedindrag"/>
      </w:pPr>
      <w:r w:rsidRPr="0062667F">
        <w:t>25</w:t>
      </w:r>
      <w:r>
        <w:t> kap.</w:t>
      </w:r>
      <w:r w:rsidRPr="0062667F">
        <w:t xml:space="preserve"> 45</w:t>
      </w:r>
      <w:r>
        <w:t> §</w:t>
      </w:r>
      <w:r w:rsidRPr="0062667F">
        <w:t xml:space="preserve"> andra och tredje styckena om upphörande av likvidation, </w:t>
      </w:r>
    </w:p>
    <w:p w14:paraId="59C5712B" w14:textId="77777777" w:rsidR="00136126" w:rsidRDefault="00931476" w:rsidP="00136126">
      <w:pPr>
        <w:pStyle w:val="Brdtextmedindrag"/>
      </w:pPr>
      <w:r w:rsidRPr="0062667F">
        <w:t>25</w:t>
      </w:r>
      <w:r>
        <w:t> kap.</w:t>
      </w:r>
      <w:r w:rsidRPr="0062667F">
        <w:t xml:space="preserve"> 46</w:t>
      </w:r>
      <w:r>
        <w:t> §</w:t>
      </w:r>
      <w:r w:rsidRPr="0062667F">
        <w:t xml:space="preserve"> om styrelseval efter upphävande av likvidationsbeslut, </w:t>
      </w:r>
      <w:r>
        <w:t xml:space="preserve"> </w:t>
      </w:r>
    </w:p>
    <w:p w14:paraId="06935A56" w14:textId="77777777" w:rsidR="00136126" w:rsidRDefault="00931476" w:rsidP="00136126">
      <w:pPr>
        <w:pStyle w:val="Brdtextmedindrag"/>
      </w:pPr>
      <w:r w:rsidRPr="0062667F">
        <w:t>27</w:t>
      </w:r>
      <w:r>
        <w:t> kap.</w:t>
      </w:r>
      <w:r w:rsidRPr="0062667F">
        <w:t xml:space="preserve"> 6</w:t>
      </w:r>
      <w:r>
        <w:t> §</w:t>
      </w:r>
      <w:r w:rsidRPr="0062667F">
        <w:t xml:space="preserve"> om avregistrering av obehöriga företrädare, och </w:t>
      </w:r>
    </w:p>
    <w:p w14:paraId="5DFD554E" w14:textId="77777777" w:rsidR="00136126" w:rsidRDefault="00931476" w:rsidP="00136126">
      <w:pPr>
        <w:pStyle w:val="Brdtextmedindrag"/>
      </w:pPr>
      <w:r w:rsidRPr="0062667F">
        <w:t>29</w:t>
      </w:r>
      <w:r>
        <w:t> kap.</w:t>
      </w:r>
      <w:r w:rsidRPr="0062667F">
        <w:t xml:space="preserve"> 1 och 5–14</w:t>
      </w:r>
      <w:r>
        <w:t> §</w:t>
      </w:r>
      <w:r w:rsidRPr="0062667F">
        <w:t xml:space="preserve">§ om skadestånd.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40215C8" w14:textId="77777777">
        <w:tc>
          <w:tcPr>
            <w:tcW w:w="2500" w:type="pct"/>
            <w:shd w:val="clear" w:color="auto" w:fill="auto"/>
            <w:tcMar>
              <w:left w:w="0" w:type="dxa"/>
            </w:tcMar>
          </w:tcPr>
          <w:p w14:paraId="5ABE76CA" w14:textId="77777777" w:rsidR="00136126" w:rsidRDefault="00931476" w:rsidP="00136126">
            <w:pPr>
              <w:pStyle w:val="Brdtextmedindrag"/>
            </w:pPr>
            <w:r w:rsidRPr="0062667F">
              <w:t>För dualistiskt organiserade europabolag som driver försäk</w:t>
            </w:r>
            <w:r>
              <w:softHyphen/>
            </w:r>
            <w:r w:rsidRPr="0062667F">
              <w:t>ringsrörelse gäller även 2</w:t>
            </w:r>
            <w:r>
              <w:t> kap.</w:t>
            </w:r>
            <w:r w:rsidRPr="0062667F">
              <w:t xml:space="preserve"> 2</w:t>
            </w:r>
            <w:r>
              <w:t> §</w:t>
            </w:r>
            <w:r w:rsidRPr="0062667F">
              <w:t xml:space="preserve"> försäkringsrörelselagen (2010:2043).</w:t>
            </w:r>
          </w:p>
        </w:tc>
        <w:tc>
          <w:tcPr>
            <w:tcW w:w="2500" w:type="pct"/>
            <w:shd w:val="clear" w:color="auto" w:fill="auto"/>
            <w:tcMar>
              <w:right w:w="0" w:type="dxa"/>
            </w:tcMar>
          </w:tcPr>
          <w:p w14:paraId="57DFFAF9" w14:textId="77777777" w:rsidR="00136126" w:rsidRDefault="00931476" w:rsidP="00136126">
            <w:pPr>
              <w:pStyle w:val="Brdtextmedindrag"/>
            </w:pPr>
            <w:r w:rsidRPr="0062667F">
              <w:t>För dualistiskt organiserade europabolag som driver försäk</w:t>
            </w:r>
            <w:r>
              <w:softHyphen/>
            </w:r>
            <w:r w:rsidRPr="0062667F">
              <w:t>ringsrörelse gäller även 2</w:t>
            </w:r>
            <w:r>
              <w:t> kap.</w:t>
            </w:r>
            <w:r w:rsidRPr="0062667F">
              <w:t xml:space="preserve"> 2</w:t>
            </w:r>
            <w:r>
              <w:t> §</w:t>
            </w:r>
            <w:r w:rsidRPr="0062667F">
              <w:t xml:space="preserve"> försäkringsrörelselagen (2010:2043)</w:t>
            </w:r>
            <w:r>
              <w:t xml:space="preserve"> </w:t>
            </w:r>
            <w:r w:rsidRPr="004461FA">
              <w:rPr>
                <w:i/>
              </w:rPr>
              <w:t xml:space="preserve">och </w:t>
            </w:r>
            <w:r>
              <w:rPr>
                <w:i/>
              </w:rPr>
              <w:t>2 kap.</w:t>
            </w:r>
            <w:r w:rsidRPr="004461FA">
              <w:rPr>
                <w:i/>
              </w:rPr>
              <w:t xml:space="preserve"> </w:t>
            </w:r>
            <w:r>
              <w:rPr>
                <w:i/>
              </w:rPr>
              <w:t>2 §</w:t>
            </w:r>
            <w:r w:rsidRPr="004461FA">
              <w:rPr>
                <w:i/>
              </w:rPr>
              <w:t xml:space="preserve"> </w:t>
            </w:r>
            <w:r>
              <w:rPr>
                <w:i/>
              </w:rPr>
              <w:t xml:space="preserve">lagen (2019:000) om </w:t>
            </w:r>
            <w:r w:rsidRPr="004461FA">
              <w:rPr>
                <w:i/>
              </w:rPr>
              <w:t>tjänstepensions</w:t>
            </w:r>
            <w:r>
              <w:rPr>
                <w:i/>
              </w:rPr>
              <w:softHyphen/>
              <w:t>företag</w:t>
            </w:r>
            <w:r w:rsidRPr="0062667F">
              <w:t>.</w:t>
            </w:r>
          </w:p>
        </w:tc>
      </w:tr>
    </w:tbl>
    <w:p w14:paraId="50EC0AE8" w14:textId="77777777" w:rsidR="00136126" w:rsidRPr="00811E52" w:rsidRDefault="00931476" w:rsidP="00136126">
      <w:pPr>
        <w:pStyle w:val="Slutstreck"/>
      </w:pPr>
      <w:r w:rsidRPr="00811E52">
        <w:t>                      </w:t>
      </w:r>
    </w:p>
    <w:p w14:paraId="0A6B4FA2" w14:textId="77777777" w:rsidR="00136126" w:rsidRDefault="00931476" w:rsidP="00136126">
      <w:pPr>
        <w:pStyle w:val="Brdtextmedindrag"/>
        <w:sectPr w:rsidR="00136126" w:rsidSect="00155500">
          <w:headerReference w:type="even" r:id="rId167"/>
          <w:headerReference w:type="default" r:id="rId168"/>
          <w:footerReference w:type="even" r:id="rId169"/>
          <w:footerReference w:type="default" r:id="rId170"/>
          <w:footerReference w:type="first" r:id="rId171"/>
          <w:footnotePr>
            <w:numRestart w:val="eachSect"/>
          </w:footnotePr>
          <w:type w:val="continuous"/>
          <w:pgSz w:w="9356" w:h="13721" w:code="9"/>
          <w:pgMar w:top="794" w:right="2438" w:bottom="1191" w:left="1021" w:header="0" w:footer="709" w:gutter="0"/>
          <w:cols w:space="708"/>
          <w:docGrid w:linePitch="360"/>
        </w:sectPr>
      </w:pPr>
      <w:r>
        <w:t xml:space="preserve">Denna lag träder i kraft den </w:t>
      </w:r>
      <w:r w:rsidRPr="00A638CD">
        <w:t>1 maj 2019</w:t>
      </w:r>
      <w:r>
        <w:t>.</w:t>
      </w:r>
    </w:p>
    <w:p w14:paraId="51DABC2A" w14:textId="77777777" w:rsidR="00136126" w:rsidRPr="00830602" w:rsidRDefault="00136126" w:rsidP="00136126">
      <w:pPr>
        <w:pStyle w:val="Brdtextmedindrag"/>
      </w:pPr>
    </w:p>
    <w:p w14:paraId="4F716795" w14:textId="77777777" w:rsidR="00136126" w:rsidRDefault="00931476" w:rsidP="00136126">
      <w:pPr>
        <w:spacing w:line="2" w:lineRule="auto"/>
        <w:rPr>
          <w:rFonts w:ascii="Times New Roman" w:hAnsi="Times New Roman"/>
          <w:sz w:val="20"/>
        </w:rPr>
      </w:pPr>
      <w:r>
        <w:br w:type="page"/>
      </w:r>
    </w:p>
    <w:p w14:paraId="4C9F8E2E" w14:textId="77777777" w:rsidR="00136126" w:rsidRDefault="00931476" w:rsidP="00136126">
      <w:pPr>
        <w:pStyle w:val="Rubrik2utannumrering"/>
        <w:spacing w:before="0"/>
        <w:rPr>
          <w:lang w:eastAsia="sv-SE"/>
        </w:rPr>
      </w:pPr>
      <w:bookmarkStart w:id="8246" w:name="_Toc518395856"/>
      <w:bookmarkStart w:id="8247" w:name="_Toc518396573"/>
      <w:bookmarkStart w:id="8248" w:name="_Toc518400884"/>
      <w:bookmarkStart w:id="8249" w:name="_Toc518401601"/>
      <w:bookmarkStart w:id="8250" w:name="_Toc518401840"/>
      <w:bookmarkStart w:id="8251" w:name="_Toc518462994"/>
      <w:bookmarkStart w:id="8252" w:name="_Toc518462690"/>
      <w:bookmarkStart w:id="8253" w:name="_Toc518463646"/>
      <w:bookmarkStart w:id="8254" w:name="_Toc518463543"/>
      <w:bookmarkStart w:id="8255" w:name="_Toc518464260"/>
      <w:bookmarkStart w:id="8256" w:name="_Toc518464012"/>
      <w:r>
        <w:rPr>
          <w:lang w:eastAsia="sv-SE"/>
        </w:rPr>
        <w:lastRenderedPageBreak/>
        <w:t>Förslag till lag om ändring i aktiebolagslagen (2005:551)</w:t>
      </w:r>
      <w:bookmarkEnd w:id="8246"/>
      <w:bookmarkEnd w:id="8247"/>
      <w:bookmarkEnd w:id="8248"/>
      <w:bookmarkEnd w:id="8249"/>
      <w:bookmarkEnd w:id="8250"/>
      <w:bookmarkEnd w:id="8251"/>
      <w:bookmarkEnd w:id="8252"/>
      <w:bookmarkEnd w:id="8253"/>
      <w:bookmarkEnd w:id="8254"/>
      <w:bookmarkEnd w:id="8255"/>
      <w:bookmarkEnd w:id="8256"/>
    </w:p>
    <w:p w14:paraId="201E4664" w14:textId="77777777" w:rsidR="00136126" w:rsidRDefault="00931476" w:rsidP="00136126">
      <w:pPr>
        <w:pStyle w:val="Brdtextmedindrag"/>
      </w:pPr>
      <w:r>
        <w:t xml:space="preserve">Härigenom föreskrivs att 27 kap. 1 § </w:t>
      </w:r>
      <w:r>
        <w:rPr>
          <w:lang w:eastAsia="sv-SE"/>
        </w:rPr>
        <w:t>aktiebolagslagen (2005:551)</w:t>
      </w:r>
      <w:r>
        <w:t xml:space="preserve"> ska ha följande lydelse.</w:t>
      </w:r>
    </w:p>
    <w:p w14:paraId="447F2F56"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FEBDA5E" w14:textId="77777777">
        <w:tc>
          <w:tcPr>
            <w:tcW w:w="2500" w:type="pct"/>
            <w:shd w:val="clear" w:color="auto" w:fill="auto"/>
            <w:tcMar>
              <w:left w:w="0" w:type="dxa"/>
            </w:tcMar>
          </w:tcPr>
          <w:p w14:paraId="5E47DB3E"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05B2D409" w14:textId="77777777" w:rsidR="00136126" w:rsidRPr="005B0E77" w:rsidRDefault="00931476" w:rsidP="00136126">
            <w:pPr>
              <w:pStyle w:val="Brdtext"/>
              <w:rPr>
                <w:i/>
              </w:rPr>
            </w:pPr>
            <w:r w:rsidRPr="005B0E77">
              <w:rPr>
                <w:i/>
              </w:rPr>
              <w:t>Föreslagen lydelse</w:t>
            </w:r>
          </w:p>
        </w:tc>
      </w:tr>
    </w:tbl>
    <w:p w14:paraId="30DE6239" w14:textId="77777777" w:rsidR="00136126" w:rsidRDefault="00931476" w:rsidP="00136126">
      <w:pPr>
        <w:pStyle w:val="Brdtext"/>
        <w:spacing w:before="230"/>
        <w:jc w:val="center"/>
        <w:rPr>
          <w:b/>
        </w:rPr>
      </w:pPr>
      <w:r>
        <w:rPr>
          <w:b/>
        </w:rPr>
        <w:t>27 kap.</w:t>
      </w:r>
    </w:p>
    <w:p w14:paraId="5E6AFCD2" w14:textId="77777777" w:rsidR="00136126" w:rsidRDefault="00931476" w:rsidP="00136126">
      <w:pPr>
        <w:pStyle w:val="Brdtext"/>
        <w:jc w:val="center"/>
      </w:pPr>
      <w:r>
        <w:t>1 §</w:t>
      </w:r>
      <w:r>
        <w:rPr>
          <w:rStyle w:val="Fotnotsreferens"/>
        </w:rPr>
        <w:footnoteReference w:id="97"/>
      </w:r>
    </w:p>
    <w:p w14:paraId="4971F581" w14:textId="77777777" w:rsidR="00136126" w:rsidRPr="00C62182" w:rsidRDefault="00931476" w:rsidP="00136126">
      <w:pPr>
        <w:pStyle w:val="Brdtextmedindrag"/>
      </w:pPr>
      <w:r>
        <w:t>Bolagsverket ska föra ett aktiebolagsregister för registrering enligt denna lag eller annan författning.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E8F1F71" w14:textId="77777777">
        <w:tc>
          <w:tcPr>
            <w:tcW w:w="2500" w:type="pct"/>
            <w:shd w:val="clear" w:color="auto" w:fill="auto"/>
            <w:tcMar>
              <w:left w:w="0" w:type="dxa"/>
            </w:tcMar>
          </w:tcPr>
          <w:p w14:paraId="33E44150" w14:textId="77777777" w:rsidR="00136126" w:rsidRDefault="00931476" w:rsidP="00136126">
            <w:pPr>
              <w:pStyle w:val="Brdtextmedindrag"/>
            </w:pPr>
            <w:r>
              <w:t>Av 13 kap. 1 § första stycket lagen (2004:297) om bank- och finansieringsrörelse framgår att bankaktiebolag ska registreras i bankregistret. Av 17 kap. 1 § försäkringsrörelselagen (2010:2043) framgår att försäk</w:t>
            </w:r>
            <w:r>
              <w:softHyphen/>
              <w:t>ringsaktiebolag ska registreras i försäkringsregistret. När det i denna lag hänvisas till aktie</w:t>
            </w:r>
            <w:r>
              <w:softHyphen/>
              <w:t>bolagsregistret, ska hänvis</w:t>
            </w:r>
            <w:r>
              <w:softHyphen/>
              <w:t xml:space="preserve">ningen beträffande bankaktiebolag </w:t>
            </w:r>
            <w:r w:rsidRPr="00CB7800">
              <w:rPr>
                <w:i/>
              </w:rPr>
              <w:t>och</w:t>
            </w:r>
            <w:r>
              <w:t xml:space="preserve"> </w:t>
            </w:r>
            <w:r w:rsidRPr="00410381">
              <w:rPr>
                <w:i/>
              </w:rPr>
              <w:t>försäkringsaktiebolag avse bank</w:t>
            </w:r>
            <w:r>
              <w:rPr>
                <w:i/>
              </w:rPr>
              <w:softHyphen/>
            </w:r>
            <w:r w:rsidRPr="00410381">
              <w:rPr>
                <w:i/>
              </w:rPr>
              <w:t>registret respektive försäkrings</w:t>
            </w:r>
            <w:r>
              <w:rPr>
                <w:i/>
              </w:rPr>
              <w:softHyphen/>
            </w:r>
            <w:r w:rsidRPr="00410381">
              <w:rPr>
                <w:i/>
              </w:rPr>
              <w:t>registret</w:t>
            </w:r>
            <w:r>
              <w:t>.</w:t>
            </w:r>
          </w:p>
        </w:tc>
        <w:tc>
          <w:tcPr>
            <w:tcW w:w="2500" w:type="pct"/>
            <w:shd w:val="clear" w:color="auto" w:fill="auto"/>
            <w:tcMar>
              <w:right w:w="0" w:type="dxa"/>
            </w:tcMar>
          </w:tcPr>
          <w:p w14:paraId="56AA5FAB" w14:textId="77777777" w:rsidR="00136126" w:rsidRPr="00CC014A" w:rsidRDefault="00931476" w:rsidP="00136126">
            <w:pPr>
              <w:pStyle w:val="Brdtextmedindrag"/>
              <w:rPr>
                <w:i/>
              </w:rPr>
            </w:pPr>
            <w:r>
              <w:t xml:space="preserve">Av 13 kap. 1 § första stycket lagen (2004:297) om bank- och finansieringsrörelse framgår att bankaktiebolag ska registreras i bankregistret. Av 17 kap. 1 § försäkringsrörelselagen (2010:2043) </w:t>
            </w:r>
            <w:r w:rsidRPr="00CC014A">
              <w:rPr>
                <w:i/>
              </w:rPr>
              <w:t xml:space="preserve">och </w:t>
            </w:r>
            <w:r w:rsidRPr="002C3F0A">
              <w:rPr>
                <w:i/>
              </w:rPr>
              <w:t>1</w:t>
            </w:r>
            <w:r>
              <w:rPr>
                <w:i/>
              </w:rPr>
              <w:t> kap.</w:t>
            </w:r>
            <w:r w:rsidRPr="002C3F0A">
              <w:rPr>
                <w:i/>
              </w:rPr>
              <w:t xml:space="preserve"> 5</w:t>
            </w:r>
            <w:r>
              <w:rPr>
                <w:i/>
              </w:rPr>
              <w:t> §</w:t>
            </w:r>
            <w:r w:rsidRPr="002C3F0A">
              <w:rPr>
                <w:i/>
              </w:rPr>
              <w:t xml:space="preserve"> lagen (20</w:t>
            </w:r>
            <w:r>
              <w:rPr>
                <w:i/>
              </w:rPr>
              <w:t>1</w:t>
            </w:r>
            <w:r w:rsidRPr="002C3F0A">
              <w:rPr>
                <w:i/>
              </w:rPr>
              <w:t>9:000) om tjänstepensions</w:t>
            </w:r>
            <w:r>
              <w:rPr>
                <w:i/>
              </w:rPr>
              <w:softHyphen/>
            </w:r>
            <w:r w:rsidRPr="002C3F0A">
              <w:rPr>
                <w:i/>
              </w:rPr>
              <w:t>företag</w:t>
            </w:r>
            <w:r>
              <w:t xml:space="preserve"> framgår att försäkrings</w:t>
            </w:r>
            <w:r>
              <w:softHyphen/>
              <w:t>aktiebolag</w:t>
            </w:r>
            <w:r>
              <w:rPr>
                <w:i/>
              </w:rPr>
              <w:t xml:space="preserve"> respektive</w:t>
            </w:r>
            <w:r w:rsidRPr="002C3F0A">
              <w:rPr>
                <w:i/>
              </w:rPr>
              <w:t xml:space="preserve"> tjänste</w:t>
            </w:r>
            <w:r>
              <w:rPr>
                <w:i/>
              </w:rPr>
              <w:softHyphen/>
            </w:r>
            <w:r w:rsidRPr="002C3F0A">
              <w:rPr>
                <w:i/>
              </w:rPr>
              <w:t>pensionsaktiebolag</w:t>
            </w:r>
            <w:r>
              <w:t xml:space="preserve"> ska registreras i försäkringsregistret. När det i denna lag hänvisas till aktie</w:t>
            </w:r>
            <w:r>
              <w:softHyphen/>
              <w:t xml:space="preserve">bolagsregistret, ska hänvisningen beträffande bankaktiebolag </w:t>
            </w:r>
            <w:r>
              <w:rPr>
                <w:i/>
              </w:rPr>
              <w:t xml:space="preserve">avse bankregistret och hänvisningen beträffande </w:t>
            </w:r>
            <w:r w:rsidRPr="00410381">
              <w:rPr>
                <w:i/>
              </w:rPr>
              <w:t>försäkringsaktiebolag</w:t>
            </w:r>
            <w:r w:rsidRPr="00CB7800">
              <w:rPr>
                <w:i/>
              </w:rPr>
              <w:t xml:space="preserve"> och tjänstepensionsaktiebolag</w:t>
            </w:r>
            <w:r w:rsidRPr="00410381">
              <w:rPr>
                <w:i/>
              </w:rPr>
              <w:t xml:space="preserve"> avse försäkringsregistret</w:t>
            </w:r>
            <w:r>
              <w:t>.</w:t>
            </w:r>
          </w:p>
        </w:tc>
      </w:tr>
    </w:tbl>
    <w:p w14:paraId="675069C4" w14:textId="77777777" w:rsidR="00136126" w:rsidRDefault="00931476" w:rsidP="00136126">
      <w:pPr>
        <w:pStyle w:val="Brdtextmedindrag"/>
      </w:pPr>
      <w:r>
        <w:t>I fråga om registrering i aktiebolagsregistret av redovisnings- och revisionshandlingar gäller bestämmelserna i tillämplig lag om års</w:t>
      </w:r>
      <w:r>
        <w:softHyphen/>
        <w:t>redovisning i stället för bestämmelserna i detta kapitel.</w:t>
      </w:r>
    </w:p>
    <w:p w14:paraId="12F6605E" w14:textId="77777777" w:rsidR="00136126" w:rsidRPr="00811E52" w:rsidRDefault="00931476" w:rsidP="00136126">
      <w:pPr>
        <w:pStyle w:val="Slutstreck"/>
      </w:pPr>
      <w:r w:rsidRPr="00811E52">
        <w:t>                      </w:t>
      </w:r>
    </w:p>
    <w:p w14:paraId="10DBB9A9" w14:textId="77777777" w:rsidR="00136126" w:rsidRDefault="00931476" w:rsidP="00136126">
      <w:pPr>
        <w:pStyle w:val="Brdtextmedindrag"/>
        <w:sectPr w:rsidR="00136126" w:rsidSect="00155500">
          <w:headerReference w:type="even" r:id="rId172"/>
          <w:headerReference w:type="default" r:id="rId173"/>
          <w:footerReference w:type="even" r:id="rId174"/>
          <w:footerReference w:type="default" r:id="rId175"/>
          <w:footerReference w:type="first" r:id="rId17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586E551F" w14:textId="77777777" w:rsidR="00136126" w:rsidRPr="00830602" w:rsidRDefault="00136126" w:rsidP="00136126">
      <w:pPr>
        <w:pStyle w:val="Brdtextmedindrag"/>
      </w:pPr>
    </w:p>
    <w:p w14:paraId="1BC4601A" w14:textId="77777777" w:rsidR="00136126" w:rsidRDefault="00136126" w:rsidP="00136126">
      <w:pPr>
        <w:pStyle w:val="Brdtextmedindrag"/>
      </w:pPr>
    </w:p>
    <w:p w14:paraId="57A7971E" w14:textId="77777777" w:rsidR="00136126" w:rsidRDefault="00931476" w:rsidP="00136126">
      <w:pPr>
        <w:spacing w:line="2" w:lineRule="auto"/>
      </w:pPr>
      <w:r>
        <w:br w:type="page"/>
      </w:r>
    </w:p>
    <w:p w14:paraId="535D3349" w14:textId="77777777" w:rsidR="00136126" w:rsidRDefault="00931476" w:rsidP="00136126">
      <w:pPr>
        <w:pStyle w:val="Rubrik2utannumrering"/>
        <w:spacing w:before="0"/>
      </w:pPr>
      <w:bookmarkStart w:id="8257" w:name="_Toc518395857"/>
      <w:bookmarkStart w:id="8258" w:name="_Toc518396574"/>
      <w:bookmarkStart w:id="8259" w:name="_Toc518400885"/>
      <w:bookmarkStart w:id="8260" w:name="_Toc518401602"/>
      <w:bookmarkStart w:id="8261" w:name="_Toc518401841"/>
      <w:bookmarkStart w:id="8262" w:name="_Toc518462995"/>
      <w:bookmarkStart w:id="8263" w:name="_Toc518462691"/>
      <w:bookmarkStart w:id="8264" w:name="_Toc518463647"/>
      <w:bookmarkStart w:id="8265" w:name="_Toc518463544"/>
      <w:bookmarkStart w:id="8266" w:name="_Toc518464261"/>
      <w:bookmarkStart w:id="8267" w:name="_Toc518464013"/>
      <w:r>
        <w:lastRenderedPageBreak/>
        <w:t>Förslag till lag om ändring i lagen (2006:531) om särskild tillsyn över finansiella konglomerat</w:t>
      </w:r>
      <w:bookmarkEnd w:id="8257"/>
      <w:bookmarkEnd w:id="8258"/>
      <w:bookmarkEnd w:id="8259"/>
      <w:bookmarkEnd w:id="8260"/>
      <w:bookmarkEnd w:id="8261"/>
      <w:bookmarkEnd w:id="8262"/>
      <w:bookmarkEnd w:id="8263"/>
      <w:bookmarkEnd w:id="8264"/>
      <w:bookmarkEnd w:id="8265"/>
      <w:bookmarkEnd w:id="8266"/>
      <w:bookmarkEnd w:id="8267"/>
    </w:p>
    <w:p w14:paraId="39856C1C" w14:textId="77777777" w:rsidR="00136126" w:rsidRDefault="00931476" w:rsidP="00136126">
      <w:pPr>
        <w:pStyle w:val="Brdtextmedindrag"/>
      </w:pPr>
      <w:r>
        <w:t xml:space="preserve">Härigenom föreskrivs i fråga om lagen (2006:531) om särskild tillsyn över finansiella konglomerat </w:t>
      </w:r>
    </w:p>
    <w:p w14:paraId="4E9139EC" w14:textId="77777777" w:rsidR="00136126" w:rsidRDefault="00931476" w:rsidP="00136126">
      <w:pPr>
        <w:pStyle w:val="Brdtextmedindrag"/>
      </w:pPr>
      <w:r>
        <w:rPr>
          <w:i/>
        </w:rPr>
        <w:t xml:space="preserve">dels </w:t>
      </w:r>
      <w:r>
        <w:t>att 1 kap. 3 §, 3 kap. 1–4 §§, 4 kap. 1, 4 och 5 §§, 5 kap. 2, 4, 6–9 och 11–14 §§, 6 kap. 1–3, 7, 8 och 10 §§ och 7 kap. 1, 3 och 4 §§ ska ha följande lydelse,</w:t>
      </w:r>
    </w:p>
    <w:p w14:paraId="34680513" w14:textId="77777777" w:rsidR="00136126" w:rsidRDefault="00931476" w:rsidP="00136126">
      <w:pPr>
        <w:pStyle w:val="Brdtextmedindrag"/>
      </w:pPr>
      <w:r>
        <w:rPr>
          <w:i/>
        </w:rPr>
        <w:t xml:space="preserve">dels </w:t>
      </w:r>
      <w:r>
        <w:t>att det ska införas en ny paragraf, 2 kap. 1 a §, och närmast före den en rubrik av följande lydelse.</w:t>
      </w:r>
    </w:p>
    <w:p w14:paraId="15978ACA"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B849574" w14:textId="77777777">
        <w:tc>
          <w:tcPr>
            <w:tcW w:w="2500" w:type="pct"/>
            <w:shd w:val="clear" w:color="auto" w:fill="auto"/>
            <w:tcMar>
              <w:left w:w="0" w:type="dxa"/>
            </w:tcMar>
          </w:tcPr>
          <w:p w14:paraId="71B41589"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24AB24C7" w14:textId="77777777" w:rsidR="00136126" w:rsidRPr="005B0E77" w:rsidRDefault="00931476" w:rsidP="00136126">
            <w:pPr>
              <w:pStyle w:val="Brdtext"/>
              <w:rPr>
                <w:i/>
              </w:rPr>
            </w:pPr>
            <w:r w:rsidRPr="005B0E77">
              <w:rPr>
                <w:i/>
              </w:rPr>
              <w:t>Föreslagen lydelse</w:t>
            </w:r>
          </w:p>
        </w:tc>
      </w:tr>
    </w:tbl>
    <w:p w14:paraId="4CDA435F" w14:textId="77777777" w:rsidR="00136126" w:rsidRDefault="00931476" w:rsidP="00136126">
      <w:pPr>
        <w:pStyle w:val="Brdtext"/>
        <w:spacing w:before="230"/>
        <w:jc w:val="center"/>
        <w:rPr>
          <w:b/>
        </w:rPr>
      </w:pPr>
      <w:r>
        <w:rPr>
          <w:b/>
        </w:rPr>
        <w:t>1 kap.</w:t>
      </w:r>
    </w:p>
    <w:p w14:paraId="6C576EFF" w14:textId="77777777" w:rsidR="00136126" w:rsidRDefault="00931476" w:rsidP="00136126">
      <w:pPr>
        <w:pStyle w:val="Brdtext"/>
        <w:jc w:val="center"/>
      </w:pPr>
      <w:r>
        <w:t>3 §</w:t>
      </w:r>
      <w:r>
        <w:rPr>
          <w:rStyle w:val="Fotnotsreferens"/>
        </w:rPr>
        <w:footnoteReference w:id="98"/>
      </w:r>
    </w:p>
    <w:p w14:paraId="714A2485" w14:textId="77777777" w:rsidR="00136126" w:rsidRDefault="00931476" w:rsidP="00136126">
      <w:pPr>
        <w:pStyle w:val="Brdtextmedindrag"/>
      </w:pPr>
      <w:r>
        <w:t>I denna lag betyder</w:t>
      </w:r>
    </w:p>
    <w:p w14:paraId="4467F422" w14:textId="77777777" w:rsidR="00136126" w:rsidRDefault="00931476" w:rsidP="00136126">
      <w:pPr>
        <w:pStyle w:val="Brdtextmedindrag"/>
      </w:pPr>
      <w:r>
        <w:t>1. </w:t>
      </w:r>
      <w:r w:rsidRPr="00846566">
        <w:rPr>
          <w:i/>
        </w:rPr>
        <w:t>AIF-förvaltare</w:t>
      </w:r>
      <w:r>
        <w:t>: en svensk förvaltare av alternativa investeringsfonder enligt 1 kap. 3 § lagen (2013:561) om förvaltare av alternativa investeringsfonder,</w:t>
      </w:r>
    </w:p>
    <w:p w14:paraId="630D92E4" w14:textId="77777777" w:rsidR="00136126" w:rsidRDefault="00931476" w:rsidP="00136126">
      <w:pPr>
        <w:pStyle w:val="Brdtextmedindrag"/>
      </w:pPr>
      <w:r>
        <w:t>2. </w:t>
      </w:r>
      <w:r w:rsidRPr="00846566">
        <w:rPr>
          <w:i/>
        </w:rPr>
        <w:t>anknutet företag</w:t>
      </w:r>
      <w:r>
        <w:t>: ett svenskt eller utländskt företag vars huvudsakliga verksamhet är att äga eller förvalta fast egendom, tillhandahålla datatjänster eller driva annan liknande verksamhet som har samband med den huvudsakliga verksamheten i ett eller flera kreditinstitut, värdepappersbolag eller motsvarande utländska företag,</w:t>
      </w:r>
    </w:p>
    <w:p w14:paraId="1AC92D2A" w14:textId="77777777" w:rsidR="00136126" w:rsidRDefault="00931476" w:rsidP="00136126">
      <w:pPr>
        <w:pStyle w:val="Brdtextmedindrag"/>
      </w:pPr>
      <w:r>
        <w:t>3. </w:t>
      </w:r>
      <w:r w:rsidRPr="00846566">
        <w:rPr>
          <w:i/>
        </w:rPr>
        <w:t>behörig myndighet</w:t>
      </w:r>
      <w:r>
        <w:t>: Finansinspektionen eller någon annan myndighet inom EES som utövar tillsyn, individuellt eller på gruppnivå, över ett reglerat företag med huvudkontor inom EES,</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960427C" w14:textId="77777777">
        <w:tc>
          <w:tcPr>
            <w:tcW w:w="5000" w:type="pct"/>
            <w:gridSpan w:val="2"/>
            <w:shd w:val="clear" w:color="auto" w:fill="auto"/>
            <w:tcMar>
              <w:left w:w="0" w:type="dxa"/>
            </w:tcMar>
          </w:tcPr>
          <w:tbl>
            <w:tblPr>
              <w:tblW w:w="5000" w:type="pct"/>
              <w:tblCellMar>
                <w:left w:w="125" w:type="dxa"/>
                <w:right w:w="125" w:type="dxa"/>
              </w:tblCellMar>
              <w:tblLook w:val="0000" w:firstRow="0" w:lastRow="0" w:firstColumn="0" w:lastColumn="0" w:noHBand="0" w:noVBand="0"/>
            </w:tblPr>
            <w:tblGrid>
              <w:gridCol w:w="2886"/>
              <w:gridCol w:w="2886"/>
            </w:tblGrid>
            <w:tr w:rsidR="00136126" w14:paraId="48D49F77" w14:textId="77777777" w:rsidTr="00136126">
              <w:tc>
                <w:tcPr>
                  <w:tcW w:w="2500" w:type="pct"/>
                  <w:shd w:val="clear" w:color="auto" w:fill="auto"/>
                  <w:tcMar>
                    <w:left w:w="0" w:type="dxa"/>
                  </w:tcMar>
                </w:tcPr>
                <w:p w14:paraId="32D67329" w14:textId="77777777" w:rsidR="00136126" w:rsidRDefault="00931476" w:rsidP="00136126">
                  <w:pPr>
                    <w:pStyle w:val="Brdtextmedindrag"/>
                  </w:pPr>
                  <w:r>
                    <w:t>4. </w:t>
                  </w:r>
                  <w:r w:rsidRPr="00E53E40">
                    <w:rPr>
                      <w:i/>
                    </w:rPr>
                    <w:t>blandat finansiellt holding</w:t>
                  </w:r>
                  <w:r>
                    <w:rPr>
                      <w:i/>
                    </w:rPr>
                    <w:softHyphen/>
                  </w:r>
                  <w:r w:rsidRPr="00E53E40">
                    <w:rPr>
                      <w:i/>
                    </w:rPr>
                    <w:t>företag</w:t>
                  </w:r>
                  <w:r>
                    <w:t>: ett moderföretag som inte är ett reglerat företag och som tillsammans med sina dotter</w:t>
                  </w:r>
                  <w:r>
                    <w:softHyphen/>
                    <w:t>företag, varav minst ett är ett reglerat företag med huvudkontor inom EES, och andra företag utgör ett finansiellt konglomerat</w:t>
                  </w:r>
                </w:p>
              </w:tc>
              <w:tc>
                <w:tcPr>
                  <w:tcW w:w="2500" w:type="pct"/>
                  <w:shd w:val="clear" w:color="auto" w:fill="auto"/>
                  <w:tcMar>
                    <w:right w:w="0" w:type="dxa"/>
                  </w:tcMar>
                </w:tcPr>
                <w:p w14:paraId="680CA9A2" w14:textId="77777777" w:rsidR="00136126" w:rsidRDefault="00931476" w:rsidP="00136126">
                  <w:pPr>
                    <w:pStyle w:val="Brdtextmedindrag"/>
                  </w:pPr>
                  <w:r>
                    <w:t>4. </w:t>
                  </w:r>
                  <w:r w:rsidRPr="00E53E40">
                    <w:rPr>
                      <w:i/>
                      <w:u w:val="single"/>
                    </w:rPr>
                    <w:t>blandat finansiellt holding</w:t>
                  </w:r>
                  <w:r>
                    <w:rPr>
                      <w:i/>
                      <w:u w:val="single"/>
                    </w:rPr>
                    <w:softHyphen/>
                  </w:r>
                  <w:r w:rsidRPr="00E53E40">
                    <w:rPr>
                      <w:i/>
                      <w:u w:val="single"/>
                    </w:rPr>
                    <w:t>företag</w:t>
                  </w:r>
                  <w:r>
                    <w:t xml:space="preserve">: ett moderföretag som inte är ett reglerat företag </w:t>
                  </w:r>
                  <w:r>
                    <w:rPr>
                      <w:i/>
                    </w:rPr>
                    <w:t xml:space="preserve">eller, i ett sådant finansiellt konglomerat som avses i 2 kap. 1 a §, ett tjänstepensionsföretag, </w:t>
                  </w:r>
                  <w:r>
                    <w:t>och som tillsammans med sina dotter</w:t>
                  </w:r>
                  <w:r>
                    <w:softHyphen/>
                    <w:t>företag, varav minst ett är ett reglerat företag med huvudkontor inom EES, och andra företag utgör ett finansiellt konglomerat</w:t>
                  </w:r>
                </w:p>
              </w:tc>
            </w:tr>
          </w:tbl>
          <w:p w14:paraId="1FF67C7D" w14:textId="77777777" w:rsidR="00136126" w:rsidRDefault="00931476" w:rsidP="00136126">
            <w:pPr>
              <w:pStyle w:val="Brdtextmedindrag"/>
            </w:pPr>
            <w:r>
              <w:t>5. </w:t>
            </w:r>
            <w:r w:rsidRPr="00846566">
              <w:rPr>
                <w:i/>
              </w:rPr>
              <w:t>EES</w:t>
            </w:r>
            <w:r>
              <w:t>: Europeiska ekonomiska samarbetsområdet,</w:t>
            </w:r>
          </w:p>
          <w:p w14:paraId="4E127C3C" w14:textId="77777777" w:rsidR="00136126" w:rsidRDefault="00931476" w:rsidP="00136126">
            <w:pPr>
              <w:pStyle w:val="Brdtextmedindrag"/>
            </w:pPr>
            <w:r>
              <w:t>6. </w:t>
            </w:r>
            <w:r w:rsidRPr="00846566">
              <w:rPr>
                <w:i/>
              </w:rPr>
              <w:t>finansiellt institut</w:t>
            </w:r>
            <w:r>
              <w:t>: ett företag som inte är ett kreditinstitut, värdepappersbolag, fondbolag, eller AIF-förvaltare eller motsvarande utländskt företag och vars huvudsakliga verksamhet är att</w:t>
            </w:r>
          </w:p>
          <w:p w14:paraId="3634E5CF" w14:textId="77777777" w:rsidR="00136126" w:rsidRDefault="00931476" w:rsidP="00136126">
            <w:pPr>
              <w:pStyle w:val="Brdtextmedindrag"/>
            </w:pPr>
            <w:r>
              <w:t>a) förvärva aktier eller andelar,</w:t>
            </w:r>
          </w:p>
          <w:p w14:paraId="26611223" w14:textId="77777777" w:rsidR="00136126" w:rsidRDefault="00931476" w:rsidP="00136126">
            <w:pPr>
              <w:pStyle w:val="Brdtextmedindrag"/>
            </w:pPr>
            <w:r>
              <w:t>b) driva en eller flera av de verksamheter som anges i 7 kap. 1 § andra stycket 2–10, 12 och 15 lagen (2004:297) om bank- och finansierings</w:t>
            </w:r>
            <w:r>
              <w:softHyphen/>
              <w:t>rörelse utan att vara tillståndspliktigt enligt 2 kap. 1 § samma lag, eller</w:t>
            </w:r>
          </w:p>
          <w:p w14:paraId="75019DAE" w14:textId="77777777" w:rsidR="00136126" w:rsidRDefault="00931476" w:rsidP="00136126">
            <w:pPr>
              <w:pStyle w:val="Brdtextmedindrag"/>
            </w:pPr>
            <w:r>
              <w:t>c) driva värdepappersrörelse utan att vara tillståndspliktigt enligt 2 kap. 1 § lagen (2007:528) om värdepappersmarknaden,</w:t>
            </w:r>
          </w:p>
          <w:p w14:paraId="5A0B1BAA" w14:textId="77777777" w:rsidR="00136126" w:rsidRDefault="00931476" w:rsidP="00136126">
            <w:pPr>
              <w:pStyle w:val="Brdtextmedindrag"/>
            </w:pPr>
            <w:r>
              <w:lastRenderedPageBreak/>
              <w:t>7. </w:t>
            </w:r>
            <w:r w:rsidRPr="00B004D2">
              <w:rPr>
                <w:i/>
              </w:rPr>
              <w:t>finansiell sektor</w:t>
            </w:r>
            <w:r>
              <w:t>: ett eller flera av följande företag</w:t>
            </w:r>
          </w:p>
          <w:p w14:paraId="7731218B" w14:textId="77777777" w:rsidR="00136126" w:rsidRDefault="00931476" w:rsidP="00136126">
            <w:pPr>
              <w:pStyle w:val="Brdtextmedindrag"/>
            </w:pPr>
            <w:r>
              <w:t>a) kreditinstitut, värdepappersbolag, fondbolag, AIF-förvaltare eller motsvarande utländska företag samt finansiella institut och anknutna företag (bank- och värdepapperssektorn),</w:t>
            </w:r>
          </w:p>
          <w:p w14:paraId="32E0DB11" w14:textId="77777777" w:rsidR="00136126" w:rsidRDefault="00931476" w:rsidP="00136126">
            <w:pPr>
              <w:pStyle w:val="Brdtextmedindrag"/>
            </w:pPr>
            <w:r>
              <w:t>b) försäkringsföretag eller motsvarande utländska företag, försäkringsholdingföretag och specialföretag (försäkringssektorn), och</w:t>
            </w:r>
          </w:p>
          <w:p w14:paraId="7740E188" w14:textId="77777777" w:rsidR="00136126" w:rsidRDefault="00931476" w:rsidP="00136126">
            <w:pPr>
              <w:pStyle w:val="Brdtextmedindrag"/>
            </w:pPr>
            <w:r>
              <w:t xml:space="preserve">c) blandade finansiella holdingföretag, </w:t>
            </w:r>
          </w:p>
          <w:p w14:paraId="0F190DC1" w14:textId="77777777" w:rsidR="00136126" w:rsidRDefault="00931476" w:rsidP="00136126">
            <w:pPr>
              <w:pStyle w:val="Brdtextmedindrag"/>
            </w:pPr>
            <w:r>
              <w:t>8. </w:t>
            </w:r>
            <w:r w:rsidRPr="00846566">
              <w:rPr>
                <w:i/>
              </w:rPr>
              <w:t>fondbolag</w:t>
            </w:r>
            <w:r>
              <w:t>: ett svenskt aktiebolag som har fått tillstånd</w:t>
            </w:r>
          </w:p>
          <w:p w14:paraId="4F315597" w14:textId="77777777" w:rsidR="00136126" w:rsidRDefault="00931476" w:rsidP="00136126">
            <w:pPr>
              <w:pStyle w:val="Brdtextmedindrag"/>
            </w:pPr>
            <w:r>
              <w:t>att driva fondverksamhet enligt lagen (2004:46) om värde</w:t>
            </w:r>
            <w:r>
              <w:softHyphen/>
              <w:t xml:space="preserve">pappersfonder, </w:t>
            </w:r>
          </w:p>
          <w:p w14:paraId="32AD6FB4" w14:textId="77777777" w:rsidR="00136126" w:rsidRDefault="00931476" w:rsidP="00136126">
            <w:pPr>
              <w:pStyle w:val="Brdtextmedindrag"/>
            </w:pPr>
            <w:r>
              <w:t>9. </w:t>
            </w:r>
            <w:r w:rsidRPr="00846566">
              <w:rPr>
                <w:i/>
              </w:rPr>
              <w:t>försäkringsföretag</w:t>
            </w:r>
            <w:r>
              <w:t>: ett försäkringsaktiebolag, ömsesidigt försäkringsbolag eller en försäkringsförening enligt försäkrings</w:t>
            </w:r>
            <w:r>
              <w:softHyphen/>
              <w:t>rörelselagen (2010:2043),</w:t>
            </w:r>
          </w:p>
          <w:p w14:paraId="42A30ACE" w14:textId="77777777" w:rsidR="00136126" w:rsidRDefault="00931476" w:rsidP="00136126">
            <w:pPr>
              <w:pStyle w:val="Brdtextmedindrag"/>
            </w:pPr>
            <w:r>
              <w:t>10. </w:t>
            </w:r>
            <w:r w:rsidRPr="00E53E40">
              <w:rPr>
                <w:i/>
                <w:u w:val="single"/>
              </w:rPr>
              <w:t>f</w:t>
            </w:r>
            <w:r w:rsidRPr="00846566">
              <w:rPr>
                <w:i/>
              </w:rPr>
              <w:t>örsäkringsholdingföretag</w:t>
            </w:r>
            <w:r>
              <w:t>: ett moderföretag som inte är ett försäkringsföretag eller ett motsvarande utländskt företag eller ett blandat finansiellt holdingföretag och vars huvudsakliga verksamhet är att förvärva och förvalta andelar i dotterföretag som uteslutande eller huvudsakligen är försäkringsföretag eller motsvarande utländska företag eller specialföretag,</w:t>
            </w:r>
          </w:p>
          <w:p w14:paraId="03E26671" w14:textId="77777777" w:rsidR="00136126" w:rsidRDefault="00931476" w:rsidP="00136126">
            <w:pPr>
              <w:pStyle w:val="Brdtextmedindrag"/>
            </w:pPr>
            <w:r>
              <w:t>11. </w:t>
            </w:r>
            <w:r w:rsidRPr="00846566">
              <w:rPr>
                <w:i/>
              </w:rPr>
              <w:t>institut</w:t>
            </w:r>
            <w:r>
              <w:t>: kreditinstitut, värdepappersbolag, fondbolag och AIF-förvaltare,</w:t>
            </w:r>
          </w:p>
          <w:tbl>
            <w:tblPr>
              <w:tblW w:w="5000" w:type="pct"/>
              <w:tblCellMar>
                <w:left w:w="125" w:type="dxa"/>
                <w:right w:w="125" w:type="dxa"/>
              </w:tblCellMar>
              <w:tblLook w:val="0000" w:firstRow="0" w:lastRow="0" w:firstColumn="0" w:lastColumn="0" w:noHBand="0" w:noVBand="0"/>
            </w:tblPr>
            <w:tblGrid>
              <w:gridCol w:w="2886"/>
              <w:gridCol w:w="2886"/>
            </w:tblGrid>
            <w:tr w:rsidR="00136126" w14:paraId="1ED458D1" w14:textId="77777777" w:rsidTr="00136126">
              <w:tc>
                <w:tcPr>
                  <w:tcW w:w="2500" w:type="pct"/>
                  <w:shd w:val="clear" w:color="auto" w:fill="auto"/>
                  <w:tcMar>
                    <w:left w:w="0" w:type="dxa"/>
                  </w:tcMar>
                </w:tcPr>
                <w:p w14:paraId="1F80BC38" w14:textId="77777777" w:rsidR="00136126" w:rsidRDefault="00931476" w:rsidP="00136126">
                  <w:pPr>
                    <w:pStyle w:val="Brdtextmedindrag"/>
                  </w:pPr>
                  <w:r>
                    <w:t>12. </w:t>
                  </w:r>
                  <w:r w:rsidRPr="00E53E40">
                    <w:rPr>
                      <w:i/>
                    </w:rPr>
                    <w:t>konglomeratdirektivet</w:t>
                  </w:r>
                  <w:r>
                    <w:t xml:space="preserve">: Europaparlamentets och rådets direktiv 2002/87/EG av den 16 december 2002 om extra tillsyn över kreditinstitut, försäkringsföretag och värdepappersföretag i ett finansiellt konglomerat och om ändring av rådets direktiv 73/239/EEG, 79/267/EEG, 92/49/EEG, 92/96/EEG, 93/6/EEG och 93/22/EEG samt Europaparlamentets och rådets direktiv 98/78/EG och 2000/12/EG, </w:t>
                  </w:r>
                  <w:r w:rsidRPr="00E53E40">
                    <w:rPr>
                      <w:i/>
                    </w:rPr>
                    <w:t>senast ändrat genom</w:t>
                  </w:r>
                  <w:r>
                    <w:t xml:space="preserve"> Europaparlamentets och rådets direktiv 2013/36/EU,</w:t>
                  </w:r>
                </w:p>
              </w:tc>
              <w:tc>
                <w:tcPr>
                  <w:tcW w:w="2500" w:type="pct"/>
                  <w:shd w:val="clear" w:color="auto" w:fill="auto"/>
                  <w:tcMar>
                    <w:right w:w="0" w:type="dxa"/>
                  </w:tcMar>
                </w:tcPr>
                <w:p w14:paraId="28C1688B" w14:textId="77777777" w:rsidR="00136126" w:rsidRDefault="00931476" w:rsidP="00136126">
                  <w:pPr>
                    <w:pStyle w:val="Brdtextmedindrag"/>
                  </w:pPr>
                  <w:r>
                    <w:t>12. </w:t>
                  </w:r>
                  <w:r w:rsidRPr="00BE36AD">
                    <w:rPr>
                      <w:i/>
                      <w:u w:val="single"/>
                    </w:rPr>
                    <w:t>konglomeratdirektivet</w:t>
                  </w:r>
                  <w:r>
                    <w:t xml:space="preserve">: Europaparlamentets och rådets direktiv 2002/87/EG av den 16 december 2002 om extra tillsyn över kreditinstitut, försäkringsföretag och värdepappersföretag i ett finansiellt konglomerat och om ändring av rådets direktiv 73/239/EEG, 79/267/EEG, 92/49/EEG, 92/96/EEG, 93/6/EEG och 93/22/EEG samt Europaparlamentets och rådets direktiv 98/78/EG och 2000/12/EG, </w:t>
                  </w:r>
                  <w:r>
                    <w:rPr>
                      <w:i/>
                    </w:rPr>
                    <w:t xml:space="preserve">i lydelsen enligt </w:t>
                  </w:r>
                  <w:r>
                    <w:t>Europaparlamentets och rådets direktiv 2013/36/EU,</w:t>
                  </w:r>
                </w:p>
              </w:tc>
            </w:tr>
          </w:tbl>
          <w:p w14:paraId="536005DE" w14:textId="77777777" w:rsidR="00136126" w:rsidRDefault="00931476" w:rsidP="00136126">
            <w:pPr>
              <w:pStyle w:val="Brdtextmedindrag"/>
            </w:pPr>
            <w:r>
              <w:t>13. </w:t>
            </w:r>
            <w:r w:rsidRPr="00AF0E94">
              <w:rPr>
                <w:i/>
              </w:rPr>
              <w:t>kreditinstitut</w:t>
            </w:r>
            <w:r>
              <w:t>: en bank eller ett kreditmarknadsföretag enligt lagen om bank- och finansieringsrörelse,</w:t>
            </w:r>
          </w:p>
          <w:p w14:paraId="25CDFB7A" w14:textId="77777777" w:rsidR="00136126" w:rsidRDefault="00931476" w:rsidP="00136126">
            <w:pPr>
              <w:pStyle w:val="Brdtextmedindrag"/>
            </w:pPr>
            <w:r>
              <w:t>14. </w:t>
            </w:r>
            <w:r w:rsidRPr="00AF0E94">
              <w:rPr>
                <w:i/>
              </w:rPr>
              <w:t>reglerat företag</w:t>
            </w:r>
            <w:r>
              <w:t>:</w:t>
            </w:r>
          </w:p>
          <w:p w14:paraId="6A354B63" w14:textId="77777777" w:rsidR="00136126" w:rsidRDefault="00931476" w:rsidP="00136126">
            <w:pPr>
              <w:pStyle w:val="Brdtextmedindrag"/>
            </w:pPr>
            <w:r>
              <w:t>a) ett institut eller ett motsvarande utländskt företag, eller</w:t>
            </w:r>
          </w:p>
          <w:p w14:paraId="199A0D87" w14:textId="77777777" w:rsidR="00136126" w:rsidRDefault="00931476" w:rsidP="00136126">
            <w:pPr>
              <w:pStyle w:val="Brdtextmedindrag"/>
            </w:pPr>
            <w:r>
              <w:t>b) ett försäkringsföretag eller ett motsvarande utländskt företag eller ett specialföretag,</w:t>
            </w:r>
          </w:p>
          <w:p w14:paraId="4605B17C" w14:textId="77777777" w:rsidR="00136126" w:rsidRDefault="00931476" w:rsidP="00136126">
            <w:pPr>
              <w:pStyle w:val="Brdtextmedindrag"/>
            </w:pPr>
            <w:r>
              <w:t>15. </w:t>
            </w:r>
            <w:r w:rsidRPr="00AF0E94">
              <w:rPr>
                <w:i/>
              </w:rPr>
              <w:t>relevant behörig myndighet</w:t>
            </w:r>
            <w:r>
              <w:t>:</w:t>
            </w:r>
          </w:p>
          <w:p w14:paraId="6376B9C9" w14:textId="77777777" w:rsidR="00136126" w:rsidRDefault="00931476" w:rsidP="00136126">
            <w:pPr>
              <w:pStyle w:val="Brdtextmedindrag"/>
            </w:pPr>
            <w:r>
              <w:t>a) en behörig myndighet som ansvarar för tillsynen över en finansiell företagsgrupp, försäkringsgrupp eller en motsvarande utländsk grupp som ingår i ett finansiellt konglomerat, särskilt över det företag som är det överordnade moderföretaget i bank- och värdepapperssektorn respektive försäkringssektorn,</w:t>
            </w:r>
          </w:p>
          <w:p w14:paraId="5CC248C2" w14:textId="77777777" w:rsidR="00136126" w:rsidRDefault="00931476" w:rsidP="00136126">
            <w:pPr>
              <w:pStyle w:val="Brdtextmedindrag"/>
            </w:pPr>
            <w:r>
              <w:lastRenderedPageBreak/>
              <w:t xml:space="preserve">b) någon annan behörig myndighet än som avses i a som utsetts till samordnare för ett finansiellt konglomerat, eller </w:t>
            </w:r>
          </w:p>
          <w:p w14:paraId="246E142B" w14:textId="77777777" w:rsidR="00136126" w:rsidRDefault="00931476" w:rsidP="00136126">
            <w:pPr>
              <w:pStyle w:val="Brdtextmedindrag"/>
            </w:pPr>
            <w:r>
              <w:t>c) någon annan behörig myndighet som de myndigheter som avses i a och b kommer överens om är relevant,</w:t>
            </w:r>
          </w:p>
          <w:p w14:paraId="2E08795C" w14:textId="77777777" w:rsidR="00136126" w:rsidDel="001A5D5C" w:rsidRDefault="00931476" w:rsidP="00136126">
            <w:pPr>
              <w:pStyle w:val="Brdtextmedindrag"/>
            </w:pPr>
            <w:r>
              <w:t>16. </w:t>
            </w:r>
            <w:r w:rsidRPr="00AF0E94">
              <w:rPr>
                <w:i/>
              </w:rPr>
              <w:t>samordnare</w:t>
            </w:r>
            <w:r>
              <w:t>: den behöriga myndighet som enligt 4 kap. ansvarar för tillsynen över ett finansiellt konglomerat,</w:t>
            </w:r>
          </w:p>
        </w:tc>
      </w:tr>
      <w:tr w:rsidR="00397F28" w14:paraId="5CE37566" w14:textId="77777777">
        <w:tc>
          <w:tcPr>
            <w:tcW w:w="2500" w:type="pct"/>
            <w:shd w:val="clear" w:color="auto" w:fill="auto"/>
            <w:tcMar>
              <w:left w:w="0" w:type="dxa"/>
            </w:tcMar>
          </w:tcPr>
          <w:p w14:paraId="105D48C8" w14:textId="77777777" w:rsidR="00136126" w:rsidRDefault="00931476" w:rsidP="00136126">
            <w:pPr>
              <w:pStyle w:val="Brdtextmedindrag"/>
            </w:pPr>
            <w:r>
              <w:lastRenderedPageBreak/>
              <w:t>17. </w:t>
            </w:r>
            <w:r w:rsidRPr="00AF0E94">
              <w:rPr>
                <w:i/>
              </w:rPr>
              <w:t>sektorsbestämmelser</w:t>
            </w:r>
            <w:r>
              <w:t>: de be</w:t>
            </w:r>
            <w:r>
              <w:softHyphen/>
              <w:t xml:space="preserve">stämmelser i lag och andra författningar som gäller för den rörelse som drivs av institut </w:t>
            </w:r>
            <w:r w:rsidRPr="00B004D2">
              <w:rPr>
                <w:i/>
              </w:rPr>
              <w:t xml:space="preserve">och </w:t>
            </w:r>
            <w:r>
              <w:t xml:space="preserve">försäkringsföretag, </w:t>
            </w:r>
            <w:r w:rsidRPr="00B004D2">
              <w:rPr>
                <w:i/>
              </w:rPr>
              <w:t>och</w:t>
            </w:r>
          </w:p>
        </w:tc>
        <w:tc>
          <w:tcPr>
            <w:tcW w:w="2500" w:type="pct"/>
            <w:shd w:val="clear" w:color="auto" w:fill="auto"/>
            <w:tcMar>
              <w:right w:w="0" w:type="dxa"/>
            </w:tcMar>
          </w:tcPr>
          <w:p w14:paraId="65BDCD16" w14:textId="77777777" w:rsidR="00136126" w:rsidRDefault="00931476" w:rsidP="00136126">
            <w:pPr>
              <w:pStyle w:val="Brdtextmedindrag"/>
            </w:pPr>
            <w:r>
              <w:t>17. </w:t>
            </w:r>
            <w:r w:rsidRPr="00B004D2">
              <w:rPr>
                <w:i/>
                <w:u w:val="single"/>
              </w:rPr>
              <w:t>sektorsbestämmelser</w:t>
            </w:r>
            <w:r>
              <w:t>: de be</w:t>
            </w:r>
            <w:r>
              <w:softHyphen/>
              <w:t xml:space="preserve">stämmelser i lag och andra författningar som gäller för den rörelse som drivs av institut, försäkringsföretag </w:t>
            </w:r>
            <w:r>
              <w:rPr>
                <w:i/>
              </w:rPr>
              <w:t>och tjänste</w:t>
            </w:r>
            <w:r>
              <w:rPr>
                <w:i/>
              </w:rPr>
              <w:softHyphen/>
              <w:t>pensionsföretag,</w:t>
            </w:r>
          </w:p>
        </w:tc>
      </w:tr>
      <w:tr w:rsidR="00397F28" w14:paraId="1D1BA88B" w14:textId="77777777">
        <w:tc>
          <w:tcPr>
            <w:tcW w:w="2500" w:type="pct"/>
            <w:shd w:val="clear" w:color="auto" w:fill="auto"/>
            <w:tcMar>
              <w:left w:w="0" w:type="dxa"/>
            </w:tcMar>
          </w:tcPr>
          <w:p w14:paraId="4F0053D9" w14:textId="77777777" w:rsidR="00136126" w:rsidRDefault="00136126" w:rsidP="00136126">
            <w:pPr>
              <w:pStyle w:val="Brdtextmedindrag"/>
            </w:pPr>
          </w:p>
        </w:tc>
        <w:tc>
          <w:tcPr>
            <w:tcW w:w="2500" w:type="pct"/>
            <w:shd w:val="clear" w:color="auto" w:fill="auto"/>
            <w:tcMar>
              <w:right w:w="0" w:type="dxa"/>
            </w:tcMar>
          </w:tcPr>
          <w:p w14:paraId="5A9D7D34" w14:textId="77777777" w:rsidR="00136126" w:rsidRDefault="00931476" w:rsidP="00136126">
            <w:pPr>
              <w:pStyle w:val="Brdtextmedindrag"/>
            </w:pPr>
            <w:r>
              <w:rPr>
                <w:i/>
              </w:rPr>
              <w:t>18. </w:t>
            </w:r>
            <w:r w:rsidRPr="00B46FAB">
              <w:rPr>
                <w:i/>
                <w:u w:val="single"/>
              </w:rPr>
              <w:t>tjänstepensionsföretag</w:t>
            </w:r>
            <w:r>
              <w:rPr>
                <w:i/>
              </w:rPr>
              <w:t>: ett tjänstepensionsaktiebolag, ömsesidigt tjänstepensionsbolag eller en tjänstepensionsförening enligt lagen (2019:000) om tjänstepensionsföretag som inte är ett blandat finansiellt holding</w:t>
            </w:r>
            <w:r>
              <w:rPr>
                <w:i/>
              </w:rPr>
              <w:softHyphen/>
              <w:t xml:space="preserve">företag i ett sådant finansiellt konglomerat som avses i 2 kap. 1 §, </w:t>
            </w:r>
            <w:r w:rsidRPr="00B004D2">
              <w:rPr>
                <w:i/>
              </w:rPr>
              <w:t>och</w:t>
            </w:r>
          </w:p>
        </w:tc>
      </w:tr>
      <w:tr w:rsidR="00397F28" w14:paraId="491D91D8" w14:textId="77777777">
        <w:tc>
          <w:tcPr>
            <w:tcW w:w="2500" w:type="pct"/>
            <w:shd w:val="clear" w:color="auto" w:fill="auto"/>
            <w:tcMar>
              <w:left w:w="0" w:type="dxa"/>
            </w:tcMar>
          </w:tcPr>
          <w:p w14:paraId="3171BF47" w14:textId="77777777" w:rsidR="00136126" w:rsidRDefault="00931476" w:rsidP="00136126">
            <w:pPr>
              <w:pStyle w:val="Brdtextmedindrag"/>
            </w:pPr>
            <w:r w:rsidRPr="00B004D2">
              <w:rPr>
                <w:i/>
              </w:rPr>
              <w:t>18.</w:t>
            </w:r>
            <w:r>
              <w:t> </w:t>
            </w:r>
            <w:r w:rsidRPr="00AF0E94">
              <w:rPr>
                <w:i/>
              </w:rPr>
              <w:t>värdepappersbolag</w:t>
            </w:r>
            <w:r>
              <w:t>: ett svenskt aktiebolag som har fått tillstånd att driva värde</w:t>
            </w:r>
            <w:r>
              <w:softHyphen/>
              <w:t>pappersrörelse enligt lagen om värdepappersmarknaden.</w:t>
            </w:r>
          </w:p>
        </w:tc>
        <w:tc>
          <w:tcPr>
            <w:tcW w:w="2500" w:type="pct"/>
            <w:shd w:val="clear" w:color="auto" w:fill="auto"/>
            <w:tcMar>
              <w:right w:w="0" w:type="dxa"/>
            </w:tcMar>
          </w:tcPr>
          <w:p w14:paraId="73C3D10B" w14:textId="77777777" w:rsidR="00136126" w:rsidRDefault="00931476" w:rsidP="00136126">
            <w:pPr>
              <w:pStyle w:val="Brdtextmedindrag"/>
            </w:pPr>
            <w:r>
              <w:rPr>
                <w:i/>
              </w:rPr>
              <w:t>19</w:t>
            </w:r>
            <w:r w:rsidRPr="00B004D2">
              <w:rPr>
                <w:i/>
              </w:rPr>
              <w:t>.</w:t>
            </w:r>
            <w:r>
              <w:t xml:space="preserve"> </w:t>
            </w:r>
            <w:r w:rsidRPr="00B004D2">
              <w:rPr>
                <w:i/>
                <w:u w:val="single"/>
              </w:rPr>
              <w:t>värdepappersbolag</w:t>
            </w:r>
            <w:r>
              <w:t>: ett svenskt aktiebolag som har fått tillstånd att driva värde</w:t>
            </w:r>
            <w:r>
              <w:softHyphen/>
              <w:t>pappersrörelse enligt lagen om värdepappersmarknaden.</w:t>
            </w:r>
          </w:p>
        </w:tc>
      </w:tr>
    </w:tbl>
    <w:p w14:paraId="011F7CF7" w14:textId="77777777" w:rsidR="00136126" w:rsidRPr="00B004D2" w:rsidRDefault="00931476" w:rsidP="00136126">
      <w:pPr>
        <w:pStyle w:val="Brdtext"/>
        <w:spacing w:before="230"/>
        <w:jc w:val="center"/>
        <w:rPr>
          <w:b/>
        </w:rPr>
      </w:pPr>
      <w:r w:rsidRPr="00B004D2">
        <w:rPr>
          <w:b/>
        </w:rPr>
        <w:t>2</w:t>
      </w:r>
      <w:r>
        <w:rPr>
          <w:b/>
        </w:rPr>
        <w:t> kap.</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E70F1E6" w14:textId="77777777">
        <w:tc>
          <w:tcPr>
            <w:tcW w:w="2500" w:type="pct"/>
            <w:shd w:val="clear" w:color="auto" w:fill="auto"/>
            <w:tcMar>
              <w:left w:w="0" w:type="dxa"/>
            </w:tcMar>
          </w:tcPr>
          <w:p w14:paraId="3009C455" w14:textId="77777777" w:rsidR="00136126" w:rsidRDefault="00136126" w:rsidP="00136126">
            <w:pPr>
              <w:pStyle w:val="Brdtextmedindrag"/>
            </w:pPr>
          </w:p>
        </w:tc>
        <w:tc>
          <w:tcPr>
            <w:tcW w:w="2500" w:type="pct"/>
            <w:shd w:val="clear" w:color="auto" w:fill="auto"/>
            <w:tcMar>
              <w:right w:w="0" w:type="dxa"/>
            </w:tcMar>
          </w:tcPr>
          <w:p w14:paraId="01BDB7FE" w14:textId="77777777" w:rsidR="00136126" w:rsidRPr="00B004D2" w:rsidRDefault="00931476" w:rsidP="00136126">
            <w:pPr>
              <w:pStyle w:val="Rubrik4utannumrering"/>
              <w:rPr>
                <w:i/>
              </w:rPr>
            </w:pPr>
            <w:r>
              <w:rPr>
                <w:i/>
              </w:rPr>
              <w:t>Särskilda finansiella konglomerat där tjänstepensionsföretag ingår</w:t>
            </w:r>
          </w:p>
          <w:p w14:paraId="66483259" w14:textId="77777777" w:rsidR="00136126" w:rsidRDefault="00931476" w:rsidP="00136126">
            <w:pPr>
              <w:pStyle w:val="Brdtext"/>
              <w:rPr>
                <w:i/>
              </w:rPr>
            </w:pPr>
            <w:r>
              <w:rPr>
                <w:i/>
              </w:rPr>
              <w:t>1 a §</w:t>
            </w:r>
          </w:p>
          <w:p w14:paraId="7AC062D3" w14:textId="77777777" w:rsidR="00136126" w:rsidRPr="00267577" w:rsidRDefault="00931476" w:rsidP="00136126">
            <w:pPr>
              <w:pStyle w:val="Brdtextmedindrag"/>
              <w:rPr>
                <w:i/>
              </w:rPr>
            </w:pPr>
            <w:bookmarkStart w:id="8268" w:name="_Hlk515459750"/>
            <w:r>
              <w:rPr>
                <w:i/>
              </w:rPr>
              <w:t>Om det i en grupp som inte är ett finansiellt konglomerat enligt 1 § ingår ett eller flera tjänste</w:t>
            </w:r>
            <w:r>
              <w:rPr>
                <w:i/>
              </w:rPr>
              <w:softHyphen/>
              <w:t>pensionsföretag och grupp</w:t>
            </w:r>
            <w:r>
              <w:rPr>
                <w:i/>
              </w:rPr>
              <w:softHyphen/>
              <w:t xml:space="preserve">en skulle vara ett finansiellt konglomerat enligt 1 § om ett eller flera av tjänstepensionsföretagen var försäkringsföretag, ska gruppen vara ett finansiellt konglomerat. </w:t>
            </w:r>
            <w:bookmarkEnd w:id="8268"/>
          </w:p>
        </w:tc>
      </w:tr>
    </w:tbl>
    <w:p w14:paraId="2077A44E" w14:textId="77777777" w:rsidR="00136126" w:rsidRDefault="00931476" w:rsidP="00136126">
      <w:pPr>
        <w:pStyle w:val="Brdtext"/>
        <w:spacing w:before="230"/>
        <w:jc w:val="center"/>
        <w:rPr>
          <w:b/>
        </w:rPr>
      </w:pPr>
      <w:r>
        <w:rPr>
          <w:b/>
        </w:rPr>
        <w:t>3 kap.</w:t>
      </w:r>
    </w:p>
    <w:p w14:paraId="28E7151C" w14:textId="77777777" w:rsidR="00136126" w:rsidRDefault="00931476" w:rsidP="0013612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DFCC3A6" w14:textId="77777777">
        <w:tc>
          <w:tcPr>
            <w:tcW w:w="2500" w:type="pct"/>
            <w:shd w:val="clear" w:color="auto" w:fill="auto"/>
            <w:tcMar>
              <w:left w:w="0" w:type="dxa"/>
            </w:tcMar>
          </w:tcPr>
          <w:p w14:paraId="4421A5AB" w14:textId="77777777" w:rsidR="00136126" w:rsidRDefault="00931476" w:rsidP="00136126">
            <w:pPr>
              <w:pStyle w:val="Brdtextmedindrag"/>
            </w:pPr>
            <w:r>
              <w:t>Bestämmelserna i 4–7 kap. tillämpas för ett finansiellt konglomerat om ett reglerat företag som är auktoriserat inom EES</w:t>
            </w:r>
          </w:p>
        </w:tc>
        <w:tc>
          <w:tcPr>
            <w:tcW w:w="2500" w:type="pct"/>
            <w:shd w:val="clear" w:color="auto" w:fill="auto"/>
            <w:tcMar>
              <w:right w:w="0" w:type="dxa"/>
            </w:tcMar>
          </w:tcPr>
          <w:p w14:paraId="59DD6A6F" w14:textId="77777777" w:rsidR="00136126" w:rsidRDefault="00931476" w:rsidP="00136126">
            <w:pPr>
              <w:pStyle w:val="Brdtextmedindrag"/>
            </w:pPr>
            <w:r>
              <w:t xml:space="preserve">Bestämmelserna i 4–7 kap. tillämpas för ett finansiellt konglomerat om ett reglerat företag som är auktoriserat inom EES </w:t>
            </w:r>
            <w:r>
              <w:rPr>
                <w:i/>
              </w:rPr>
              <w:t>eller ett tjänstepensions-företag</w:t>
            </w:r>
          </w:p>
        </w:tc>
      </w:tr>
    </w:tbl>
    <w:p w14:paraId="744240C9" w14:textId="77777777" w:rsidR="00136126" w:rsidRDefault="00931476" w:rsidP="00136126">
      <w:pPr>
        <w:pStyle w:val="Brdtextmedindrag"/>
      </w:pPr>
      <w:r>
        <w:lastRenderedPageBreak/>
        <w:t xml:space="preserve">1. finns i toppen av det finansiella konglomeratet, </w:t>
      </w:r>
    </w:p>
    <w:p w14:paraId="2CBC50FD" w14:textId="77777777" w:rsidR="00136126" w:rsidRDefault="00931476" w:rsidP="00136126">
      <w:pPr>
        <w:pStyle w:val="Brdtextmedindrag"/>
      </w:pPr>
      <w:r>
        <w:t>2. har ett moderföretag som är ett blandat finansiellt holding-företag med huvudkontor inom EES, eller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4EA6889" w14:textId="77777777">
        <w:tc>
          <w:tcPr>
            <w:tcW w:w="2500" w:type="pct"/>
            <w:shd w:val="clear" w:color="auto" w:fill="auto"/>
            <w:tcMar>
              <w:left w:w="0" w:type="dxa"/>
            </w:tcMar>
          </w:tcPr>
          <w:p w14:paraId="4F7BB806" w14:textId="77777777" w:rsidR="00136126" w:rsidRDefault="00931476" w:rsidP="00136126">
            <w:pPr>
              <w:pStyle w:val="Brdtextmedindrag"/>
            </w:pPr>
            <w:r>
              <w:t xml:space="preserve">3. står under gemensam eller i huvudsak gemensam ledning med ett annat företag </w:t>
            </w:r>
            <w:r w:rsidRPr="00E53E40">
              <w:rPr>
                <w:i/>
              </w:rPr>
              <w:t>inom</w:t>
            </w:r>
            <w:r>
              <w:t xml:space="preserve"> den finansiella sektorn.</w:t>
            </w:r>
          </w:p>
        </w:tc>
        <w:tc>
          <w:tcPr>
            <w:tcW w:w="2500" w:type="pct"/>
            <w:shd w:val="clear" w:color="auto" w:fill="auto"/>
            <w:tcMar>
              <w:right w:w="0" w:type="dxa"/>
            </w:tcMar>
          </w:tcPr>
          <w:p w14:paraId="584FAE45" w14:textId="77777777" w:rsidR="00136126" w:rsidRDefault="00931476" w:rsidP="00136126">
            <w:pPr>
              <w:pStyle w:val="Brdtextmedindrag"/>
            </w:pPr>
            <w:r>
              <w:t xml:space="preserve">3. står under gemensam eller i huvudsak gemensam ledning med ett annat företag </w:t>
            </w:r>
            <w:r>
              <w:rPr>
                <w:i/>
              </w:rPr>
              <w:t>som tillhör</w:t>
            </w:r>
            <w:r>
              <w:t xml:space="preserve"> den finansiella sektorn </w:t>
            </w:r>
            <w:r>
              <w:rPr>
                <w:i/>
              </w:rPr>
              <w:t>eller ett annat tjänstepensionsföretag</w:t>
            </w:r>
            <w:r>
              <w:t>.</w:t>
            </w:r>
          </w:p>
        </w:tc>
      </w:tr>
    </w:tbl>
    <w:p w14:paraId="63FA7353" w14:textId="77777777" w:rsidR="00136126" w:rsidRDefault="00931476" w:rsidP="00136126">
      <w:pPr>
        <w:pStyle w:val="Brdtextmedindrag"/>
      </w:pPr>
      <w:r>
        <w:t>För ett finansiellt konglomerat som inte omfattas av första stycket och vars moderföretag är ett reglerat företag eller ett blandat finansiellt holdingföretag med huvudkontor utanför EES tillämpas bestämmelserna i 8 kap.</w:t>
      </w:r>
    </w:p>
    <w:p w14:paraId="1A2727EC" w14:textId="77777777" w:rsidR="00136126" w:rsidRDefault="00931476" w:rsidP="00136126">
      <w:pPr>
        <w:pStyle w:val="Brdtext"/>
        <w:jc w:val="center"/>
      </w:pPr>
      <w:r>
        <w:t>2 §</w:t>
      </w:r>
    </w:p>
    <w:p w14:paraId="6B334A5F" w14:textId="77777777" w:rsidR="00136126" w:rsidRPr="00167C30" w:rsidRDefault="00931476" w:rsidP="00136126">
      <w:pPr>
        <w:pStyle w:val="Brdtextmedindrag"/>
      </w:pPr>
      <w:r>
        <w:t>Om ett finansiellt konglomerat organisatoriskt hör under ett annat finansiellt konglomerat, gäller bestämmelserna i 4–8 kap. bara för det sistnämnda konglomeratet.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FB91036" w14:textId="77777777">
        <w:tc>
          <w:tcPr>
            <w:tcW w:w="2500" w:type="pct"/>
            <w:shd w:val="clear" w:color="auto" w:fill="auto"/>
            <w:tcMar>
              <w:left w:w="0" w:type="dxa"/>
            </w:tcMar>
          </w:tcPr>
          <w:p w14:paraId="29B8FCD9" w14:textId="77777777" w:rsidR="00136126" w:rsidRDefault="00136126" w:rsidP="00136126">
            <w:pPr>
              <w:pStyle w:val="Brdtextmedindrag"/>
            </w:pPr>
          </w:p>
        </w:tc>
        <w:tc>
          <w:tcPr>
            <w:tcW w:w="2500" w:type="pct"/>
            <w:shd w:val="clear" w:color="auto" w:fill="auto"/>
            <w:tcMar>
              <w:right w:w="0" w:type="dxa"/>
            </w:tcMar>
          </w:tcPr>
          <w:p w14:paraId="38C8DEAF" w14:textId="77777777" w:rsidR="00136126" w:rsidRPr="00167C30" w:rsidRDefault="00931476" w:rsidP="00136126">
            <w:pPr>
              <w:pStyle w:val="Brdtextmedindrag"/>
              <w:rPr>
                <w:i/>
              </w:rPr>
            </w:pPr>
            <w:r>
              <w:rPr>
                <w:i/>
              </w:rPr>
              <w:t xml:space="preserve">Första stycket gäller inte om ett sådant finansiellt konglomerat som avses i 2 kap. 1 § är underordnat ett sådant finansiellt konglomerat som avses i 2 kap. 1 a §. </w:t>
            </w:r>
          </w:p>
        </w:tc>
      </w:tr>
    </w:tbl>
    <w:p w14:paraId="47279B6A" w14:textId="77777777" w:rsidR="00136126" w:rsidRPr="00C575CB" w:rsidRDefault="00136126" w:rsidP="00136126">
      <w:pPr>
        <w:pStyle w:val="Brdtextmedindrag"/>
      </w:pPr>
    </w:p>
    <w:p w14:paraId="55821084" w14:textId="77777777" w:rsidR="00136126" w:rsidRDefault="00931476" w:rsidP="00136126">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9AFA32F" w14:textId="77777777">
        <w:tc>
          <w:tcPr>
            <w:tcW w:w="2500" w:type="pct"/>
            <w:shd w:val="clear" w:color="auto" w:fill="auto"/>
            <w:tcMar>
              <w:left w:w="0" w:type="dxa"/>
            </w:tcMar>
          </w:tcPr>
          <w:p w14:paraId="79C07E14" w14:textId="77777777" w:rsidR="00136126" w:rsidRDefault="00931476" w:rsidP="00136126">
            <w:pPr>
              <w:pStyle w:val="Brdtextmedindrag"/>
              <w:rPr>
                <w:lang w:eastAsia="sv-SE"/>
              </w:rPr>
            </w:pPr>
            <w:r w:rsidRPr="00B004D2">
              <w:rPr>
                <w:lang w:eastAsia="sv-SE"/>
              </w:rPr>
              <w:t>Bestämmelserna i denna lag, eller vissa av dem enligt vad som framgår av beslut enligt 4</w:t>
            </w:r>
            <w:r>
              <w:rPr>
                <w:lang w:eastAsia="sv-SE"/>
              </w:rPr>
              <w:t> kap.</w:t>
            </w:r>
            <w:r w:rsidRPr="00B004D2">
              <w:rPr>
                <w:lang w:eastAsia="sv-SE"/>
              </w:rPr>
              <w:t xml:space="preserve"> 4</w:t>
            </w:r>
            <w:r>
              <w:rPr>
                <w:lang w:eastAsia="sv-SE"/>
              </w:rPr>
              <w:t> §</w:t>
            </w:r>
            <w:r w:rsidRPr="00B004D2">
              <w:rPr>
                <w:lang w:eastAsia="sv-SE"/>
              </w:rPr>
              <w:t xml:space="preserve"> 2, </w:t>
            </w:r>
            <w:r w:rsidRPr="00B004D2">
              <w:rPr>
                <w:i/>
                <w:lang w:eastAsia="sv-SE"/>
              </w:rPr>
              <w:t>skall</w:t>
            </w:r>
            <w:r w:rsidRPr="00B004D2">
              <w:rPr>
                <w:lang w:eastAsia="sv-SE"/>
              </w:rPr>
              <w:t xml:space="preserve"> tillämpas på ett institut </w:t>
            </w:r>
            <w:r w:rsidRPr="00B004D2">
              <w:rPr>
                <w:i/>
                <w:lang w:eastAsia="sv-SE"/>
              </w:rPr>
              <w:t xml:space="preserve">eller </w:t>
            </w:r>
            <w:r w:rsidRPr="00B004D2">
              <w:rPr>
                <w:lang w:eastAsia="sv-SE"/>
              </w:rPr>
              <w:t>ett försäkringsföretag om</w:t>
            </w:r>
          </w:p>
        </w:tc>
        <w:tc>
          <w:tcPr>
            <w:tcW w:w="2500" w:type="pct"/>
            <w:shd w:val="clear" w:color="auto" w:fill="auto"/>
            <w:tcMar>
              <w:right w:w="0" w:type="dxa"/>
            </w:tcMar>
          </w:tcPr>
          <w:p w14:paraId="68B1B535" w14:textId="77777777" w:rsidR="00136126" w:rsidRDefault="00931476" w:rsidP="00136126">
            <w:pPr>
              <w:pStyle w:val="Brdtextmedindrag"/>
              <w:rPr>
                <w:lang w:eastAsia="sv-SE"/>
              </w:rPr>
            </w:pPr>
            <w:r w:rsidRPr="00B004D2">
              <w:rPr>
                <w:lang w:eastAsia="sv-SE"/>
              </w:rPr>
              <w:t>Bestämmelserna i denna lag, eller vissa av dem enligt vad som framgår av beslut enligt 4</w:t>
            </w:r>
            <w:r>
              <w:rPr>
                <w:lang w:eastAsia="sv-SE"/>
              </w:rPr>
              <w:t> kap.</w:t>
            </w:r>
            <w:r w:rsidRPr="00B004D2">
              <w:rPr>
                <w:lang w:eastAsia="sv-SE"/>
              </w:rPr>
              <w:t xml:space="preserve"> 4</w:t>
            </w:r>
            <w:r>
              <w:rPr>
                <w:lang w:eastAsia="sv-SE"/>
              </w:rPr>
              <w:t> §</w:t>
            </w:r>
            <w:r w:rsidRPr="00B004D2">
              <w:rPr>
                <w:lang w:eastAsia="sv-SE"/>
              </w:rPr>
              <w:t xml:space="preserve"> 2, </w:t>
            </w:r>
            <w:r w:rsidRPr="00B004D2">
              <w:rPr>
                <w:i/>
                <w:lang w:eastAsia="sv-SE"/>
              </w:rPr>
              <w:t>ska</w:t>
            </w:r>
            <w:r w:rsidRPr="00B004D2">
              <w:rPr>
                <w:lang w:eastAsia="sv-SE"/>
              </w:rPr>
              <w:t xml:space="preserve"> tillämpas på ett institut</w:t>
            </w:r>
            <w:r>
              <w:rPr>
                <w:i/>
                <w:lang w:eastAsia="sv-SE"/>
              </w:rPr>
              <w:t xml:space="preserve">, </w:t>
            </w:r>
            <w:r>
              <w:rPr>
                <w:lang w:eastAsia="sv-SE"/>
              </w:rPr>
              <w:t xml:space="preserve">ett </w:t>
            </w:r>
            <w:r w:rsidRPr="00B004D2">
              <w:rPr>
                <w:lang w:eastAsia="sv-SE"/>
              </w:rPr>
              <w:t>försäkringsföretag</w:t>
            </w:r>
            <w:r>
              <w:rPr>
                <w:lang w:eastAsia="sv-SE"/>
              </w:rPr>
              <w:t xml:space="preserve"> </w:t>
            </w:r>
            <w:r>
              <w:rPr>
                <w:i/>
                <w:lang w:eastAsia="sv-SE"/>
              </w:rPr>
              <w:t>eller ett tjänste</w:t>
            </w:r>
            <w:r>
              <w:rPr>
                <w:i/>
                <w:lang w:eastAsia="sv-SE"/>
              </w:rPr>
              <w:softHyphen/>
              <w:t>pensionsföretag</w:t>
            </w:r>
            <w:r w:rsidRPr="00B004D2">
              <w:rPr>
                <w:lang w:eastAsia="sv-SE"/>
              </w:rPr>
              <w:t xml:space="preserve"> om</w:t>
            </w:r>
          </w:p>
        </w:tc>
      </w:tr>
      <w:tr w:rsidR="00397F28" w14:paraId="12142B6D" w14:textId="77777777">
        <w:tc>
          <w:tcPr>
            <w:tcW w:w="2500" w:type="pct"/>
            <w:shd w:val="clear" w:color="auto" w:fill="auto"/>
            <w:tcMar>
              <w:left w:w="0" w:type="dxa"/>
            </w:tcMar>
          </w:tcPr>
          <w:p w14:paraId="7B102D8F" w14:textId="77777777" w:rsidR="00136126" w:rsidRDefault="00931476" w:rsidP="00136126">
            <w:pPr>
              <w:pStyle w:val="Brdtextmedindrag"/>
              <w:rPr>
                <w:lang w:eastAsia="sv-SE"/>
              </w:rPr>
            </w:pPr>
            <w:r w:rsidRPr="00B004D2">
              <w:rPr>
                <w:lang w:eastAsia="sv-SE"/>
              </w:rPr>
              <w:t>1.</w:t>
            </w:r>
            <w:r>
              <w:rPr>
                <w:lang w:eastAsia="sv-SE"/>
              </w:rPr>
              <w:t> e</w:t>
            </w:r>
            <w:r w:rsidRPr="00B004D2">
              <w:rPr>
                <w:lang w:eastAsia="sv-SE"/>
              </w:rPr>
              <w:t>n fysisk eller juridisk person har ägarintresse i, kapital</w:t>
            </w:r>
            <w:r>
              <w:rPr>
                <w:lang w:eastAsia="sv-SE"/>
              </w:rPr>
              <w:softHyphen/>
            </w:r>
            <w:r w:rsidRPr="00B004D2">
              <w:rPr>
                <w:lang w:eastAsia="sv-SE"/>
              </w:rPr>
              <w:t xml:space="preserve">bindningar med eller annars utövar ett väsentligt inflytande över institutet </w:t>
            </w:r>
            <w:r w:rsidRPr="00B004D2">
              <w:rPr>
                <w:i/>
                <w:lang w:eastAsia="sv-SE"/>
              </w:rPr>
              <w:t>eller</w:t>
            </w:r>
            <w:r w:rsidRPr="00B004D2">
              <w:rPr>
                <w:lang w:eastAsia="sv-SE"/>
              </w:rPr>
              <w:t xml:space="preserve"> försäkrings</w:t>
            </w:r>
            <w:r>
              <w:rPr>
                <w:lang w:eastAsia="sv-SE"/>
              </w:rPr>
              <w:t>-</w:t>
            </w:r>
            <w:r w:rsidRPr="00B004D2">
              <w:rPr>
                <w:lang w:eastAsia="sv-SE"/>
              </w:rPr>
              <w:t>företag</w:t>
            </w:r>
            <w:r w:rsidRPr="00942B7A">
              <w:rPr>
                <w:lang w:eastAsia="sv-SE"/>
              </w:rPr>
              <w:t>et,</w:t>
            </w:r>
          </w:p>
          <w:p w14:paraId="36B0AEBA" w14:textId="77777777" w:rsidR="00136126" w:rsidRDefault="00931476" w:rsidP="00136126">
            <w:pPr>
              <w:pStyle w:val="Brdtextmedindrag"/>
              <w:rPr>
                <w:lang w:eastAsia="sv-SE"/>
              </w:rPr>
            </w:pPr>
            <w:r w:rsidRPr="00942B7A">
              <w:rPr>
                <w:lang w:eastAsia="sv-SE"/>
              </w:rPr>
              <w:t>2.</w:t>
            </w:r>
            <w:r>
              <w:rPr>
                <w:lang w:eastAsia="sv-SE"/>
              </w:rPr>
              <w:t> v</w:t>
            </w:r>
            <w:r w:rsidRPr="00942B7A">
              <w:rPr>
                <w:lang w:eastAsia="sv-SE"/>
              </w:rPr>
              <w:t>illkoren i 2</w:t>
            </w:r>
            <w:r>
              <w:rPr>
                <w:lang w:eastAsia="sv-SE"/>
              </w:rPr>
              <w:t> kap.</w:t>
            </w:r>
            <w:r w:rsidRPr="00942B7A">
              <w:rPr>
                <w:lang w:eastAsia="sv-SE"/>
              </w:rPr>
              <w:t xml:space="preserve"> 1</w:t>
            </w:r>
            <w:r>
              <w:rPr>
                <w:lang w:eastAsia="sv-SE"/>
              </w:rPr>
              <w:t> § </w:t>
            </w:r>
            <w:r w:rsidRPr="00942B7A">
              <w:rPr>
                <w:lang w:eastAsia="sv-SE"/>
              </w:rPr>
              <w:t>3</w:t>
            </w:r>
            <w:r>
              <w:rPr>
                <w:lang w:eastAsia="sv-SE"/>
              </w:rPr>
              <w:t>–</w:t>
            </w:r>
            <w:r w:rsidRPr="00B004D2">
              <w:rPr>
                <w:lang w:eastAsia="sv-SE"/>
              </w:rPr>
              <w:t>5 är uppfyllda för de företag som den fysiska eller juridiska personen har sådana förbindelser med som anges i 1, och</w:t>
            </w:r>
          </w:p>
        </w:tc>
        <w:tc>
          <w:tcPr>
            <w:tcW w:w="2500" w:type="pct"/>
            <w:shd w:val="clear" w:color="auto" w:fill="auto"/>
            <w:tcMar>
              <w:right w:w="0" w:type="dxa"/>
            </w:tcMar>
          </w:tcPr>
          <w:p w14:paraId="332BDF13" w14:textId="77777777" w:rsidR="00136126" w:rsidRDefault="00931476" w:rsidP="00136126">
            <w:pPr>
              <w:pStyle w:val="Brdtextmedindrag"/>
              <w:rPr>
                <w:lang w:eastAsia="sv-SE"/>
              </w:rPr>
            </w:pPr>
            <w:r w:rsidRPr="00B004D2">
              <w:rPr>
                <w:lang w:eastAsia="sv-SE"/>
              </w:rPr>
              <w:t>1.</w:t>
            </w:r>
            <w:r>
              <w:rPr>
                <w:lang w:eastAsia="sv-SE"/>
              </w:rPr>
              <w:t> e</w:t>
            </w:r>
            <w:r w:rsidRPr="00B004D2">
              <w:rPr>
                <w:lang w:eastAsia="sv-SE"/>
              </w:rPr>
              <w:t>n fysisk eller juridisk person har ägarintresse i, kapital</w:t>
            </w:r>
            <w:r>
              <w:rPr>
                <w:lang w:eastAsia="sv-SE"/>
              </w:rPr>
              <w:softHyphen/>
            </w:r>
            <w:r w:rsidRPr="00B004D2">
              <w:rPr>
                <w:lang w:eastAsia="sv-SE"/>
              </w:rPr>
              <w:t>bindningar med eller annars utövar ett väsent</w:t>
            </w:r>
            <w:r w:rsidRPr="00942B7A">
              <w:rPr>
                <w:lang w:eastAsia="sv-SE"/>
              </w:rPr>
              <w:t xml:space="preserve">ligt inflytande över institutet, </w:t>
            </w:r>
            <w:r w:rsidRPr="00B004D2">
              <w:rPr>
                <w:lang w:eastAsia="sv-SE"/>
              </w:rPr>
              <w:t>försäkringsföretaget</w:t>
            </w:r>
            <w:r>
              <w:rPr>
                <w:lang w:eastAsia="sv-SE"/>
              </w:rPr>
              <w:t xml:space="preserve"> </w:t>
            </w:r>
            <w:r>
              <w:rPr>
                <w:i/>
                <w:lang w:eastAsia="sv-SE"/>
              </w:rPr>
              <w:t>eller tjänstepensionsföretaget</w:t>
            </w:r>
            <w:r w:rsidRPr="00B004D2">
              <w:rPr>
                <w:lang w:eastAsia="sv-SE"/>
              </w:rPr>
              <w:t>,</w:t>
            </w:r>
          </w:p>
          <w:p w14:paraId="3519BD03" w14:textId="77777777" w:rsidR="00136126" w:rsidDel="00307B6B" w:rsidRDefault="00931476" w:rsidP="00136126">
            <w:pPr>
              <w:pStyle w:val="Brdtextmedindrag"/>
              <w:rPr>
                <w:lang w:eastAsia="sv-SE"/>
              </w:rPr>
            </w:pPr>
            <w:r w:rsidRPr="00B004D2">
              <w:rPr>
                <w:lang w:eastAsia="sv-SE"/>
              </w:rPr>
              <w:t>2.</w:t>
            </w:r>
            <w:r>
              <w:rPr>
                <w:lang w:eastAsia="sv-SE"/>
              </w:rPr>
              <w:t> v</w:t>
            </w:r>
            <w:r w:rsidRPr="00B004D2">
              <w:rPr>
                <w:lang w:eastAsia="sv-SE"/>
              </w:rPr>
              <w:t>il</w:t>
            </w:r>
            <w:r w:rsidRPr="00942B7A">
              <w:rPr>
                <w:lang w:eastAsia="sv-SE"/>
              </w:rPr>
              <w:t>lkoren i 2</w:t>
            </w:r>
            <w:r>
              <w:rPr>
                <w:lang w:eastAsia="sv-SE"/>
              </w:rPr>
              <w:t> kap.</w:t>
            </w:r>
            <w:r w:rsidRPr="00942B7A">
              <w:rPr>
                <w:lang w:eastAsia="sv-SE"/>
              </w:rPr>
              <w:t xml:space="preserve"> 1</w:t>
            </w:r>
            <w:r>
              <w:rPr>
                <w:lang w:eastAsia="sv-SE"/>
              </w:rPr>
              <w:t> § </w:t>
            </w:r>
            <w:r w:rsidRPr="00942B7A">
              <w:rPr>
                <w:lang w:eastAsia="sv-SE"/>
              </w:rPr>
              <w:t>3–</w:t>
            </w:r>
            <w:r w:rsidRPr="00B004D2">
              <w:rPr>
                <w:lang w:eastAsia="sv-SE"/>
              </w:rPr>
              <w:t>5 är uppfyllda för de företag som den fysiska eller juridiska personen har sådana förbindelser med som anges i 1</w:t>
            </w:r>
            <w:r>
              <w:rPr>
                <w:lang w:eastAsia="sv-SE"/>
              </w:rPr>
              <w:t xml:space="preserve"> </w:t>
            </w:r>
            <w:r>
              <w:rPr>
                <w:i/>
                <w:lang w:eastAsia="sv-SE"/>
              </w:rPr>
              <w:t>eller villkoren skulle vara uppfyllda för ett tjänstepensions-företag om det var ett försäkringsföretag</w:t>
            </w:r>
            <w:r w:rsidRPr="00B004D2">
              <w:rPr>
                <w:lang w:eastAsia="sv-SE"/>
              </w:rPr>
              <w:t xml:space="preserve">, </w:t>
            </w:r>
            <w:r>
              <w:rPr>
                <w:lang w:eastAsia="sv-SE"/>
              </w:rPr>
              <w:t>o</w:t>
            </w:r>
            <w:r w:rsidRPr="00B004D2">
              <w:rPr>
                <w:lang w:eastAsia="sv-SE"/>
              </w:rPr>
              <w:t>ch</w:t>
            </w:r>
          </w:p>
        </w:tc>
      </w:tr>
      <w:tr w:rsidR="00397F28" w14:paraId="2AD2B6E9" w14:textId="77777777">
        <w:tc>
          <w:tcPr>
            <w:tcW w:w="2500" w:type="pct"/>
            <w:shd w:val="clear" w:color="auto" w:fill="auto"/>
            <w:tcMar>
              <w:left w:w="0" w:type="dxa"/>
            </w:tcMar>
          </w:tcPr>
          <w:p w14:paraId="19A1A473" w14:textId="77777777" w:rsidR="00136126" w:rsidRDefault="00931476" w:rsidP="00136126">
            <w:pPr>
              <w:pStyle w:val="Brdtextmedindrag"/>
              <w:rPr>
                <w:lang w:eastAsia="sv-SE"/>
              </w:rPr>
            </w:pPr>
            <w:r w:rsidRPr="00B004D2">
              <w:rPr>
                <w:lang w:eastAsia="sv-SE"/>
              </w:rPr>
              <w:t>3.</w:t>
            </w:r>
            <w:r>
              <w:rPr>
                <w:lang w:eastAsia="sv-SE"/>
              </w:rPr>
              <w:t> d</w:t>
            </w:r>
            <w:r w:rsidRPr="00B004D2">
              <w:rPr>
                <w:lang w:eastAsia="sv-SE"/>
              </w:rPr>
              <w:t xml:space="preserve">et bedöms särskilt viktigt att institutet </w:t>
            </w:r>
            <w:r w:rsidRPr="00994C40">
              <w:rPr>
                <w:i/>
                <w:lang w:eastAsia="sv-SE"/>
              </w:rPr>
              <w:t xml:space="preserve">eller </w:t>
            </w:r>
            <w:r w:rsidRPr="00B004D2">
              <w:rPr>
                <w:lang w:eastAsia="sv-SE"/>
              </w:rPr>
              <w:t>försäkringsföretaget står under sådan särskild tillsyn som utövas över finansiella konglomerat.</w:t>
            </w:r>
          </w:p>
          <w:p w14:paraId="692E9BFA" w14:textId="77777777" w:rsidR="00136126" w:rsidRPr="00B004D2" w:rsidDel="00307B6B" w:rsidRDefault="00931476" w:rsidP="00136126">
            <w:pPr>
              <w:pStyle w:val="Brdtextmedindrag"/>
              <w:rPr>
                <w:lang w:eastAsia="sv-SE"/>
              </w:rPr>
            </w:pPr>
            <w:r w:rsidRPr="00B004D2">
              <w:rPr>
                <w:lang w:eastAsia="sv-SE"/>
              </w:rPr>
              <w:t xml:space="preserve">När första stycket är tillämpligt </w:t>
            </w:r>
            <w:r w:rsidRPr="00B004D2">
              <w:rPr>
                <w:i/>
                <w:lang w:eastAsia="sv-SE"/>
              </w:rPr>
              <w:t>skall</w:t>
            </w:r>
            <w:r w:rsidRPr="00B004D2">
              <w:rPr>
                <w:lang w:eastAsia="sv-SE"/>
              </w:rPr>
              <w:t xml:space="preserve"> hänvisningarna i denna lag till finansiella konglomerat i stället </w:t>
            </w:r>
            <w:r w:rsidRPr="00B004D2">
              <w:rPr>
                <w:lang w:eastAsia="sv-SE"/>
              </w:rPr>
              <w:lastRenderedPageBreak/>
              <w:t xml:space="preserve">avse de förbindelser mellan en fysisk eller juridisk person och ett institut </w:t>
            </w:r>
            <w:r w:rsidRPr="00994C40">
              <w:rPr>
                <w:i/>
                <w:lang w:eastAsia="sv-SE"/>
              </w:rPr>
              <w:t>eller</w:t>
            </w:r>
            <w:r w:rsidRPr="00B004D2">
              <w:rPr>
                <w:lang w:eastAsia="sv-SE"/>
              </w:rPr>
              <w:t xml:space="preserve"> ett försäkringsföretag som avses i första stycket 1.</w:t>
            </w:r>
          </w:p>
        </w:tc>
        <w:tc>
          <w:tcPr>
            <w:tcW w:w="2500" w:type="pct"/>
            <w:shd w:val="clear" w:color="auto" w:fill="auto"/>
            <w:tcMar>
              <w:right w:w="0" w:type="dxa"/>
            </w:tcMar>
          </w:tcPr>
          <w:p w14:paraId="3C22BB9C" w14:textId="77777777" w:rsidR="00136126" w:rsidRPr="00B004D2" w:rsidRDefault="00931476" w:rsidP="00136126">
            <w:pPr>
              <w:pStyle w:val="Brdtextmedindrag"/>
              <w:rPr>
                <w:lang w:eastAsia="sv-SE"/>
              </w:rPr>
            </w:pPr>
            <w:r w:rsidRPr="00B004D2">
              <w:rPr>
                <w:lang w:eastAsia="sv-SE"/>
              </w:rPr>
              <w:lastRenderedPageBreak/>
              <w:t>3.</w:t>
            </w:r>
            <w:r>
              <w:rPr>
                <w:lang w:eastAsia="sv-SE"/>
              </w:rPr>
              <w:t> d</w:t>
            </w:r>
            <w:r w:rsidRPr="00B004D2">
              <w:rPr>
                <w:lang w:eastAsia="sv-SE"/>
              </w:rPr>
              <w:t>et bedöms särskilt viktigt att institutet</w:t>
            </w:r>
            <w:r w:rsidRPr="00994C40">
              <w:rPr>
                <w:i/>
                <w:lang w:eastAsia="sv-SE"/>
              </w:rPr>
              <w:t>,</w:t>
            </w:r>
            <w:r>
              <w:rPr>
                <w:lang w:eastAsia="sv-SE"/>
              </w:rPr>
              <w:t xml:space="preserve"> </w:t>
            </w:r>
            <w:r w:rsidRPr="00B004D2">
              <w:rPr>
                <w:lang w:eastAsia="sv-SE"/>
              </w:rPr>
              <w:t xml:space="preserve">försäkringsföretaget </w:t>
            </w:r>
            <w:r>
              <w:rPr>
                <w:i/>
                <w:lang w:eastAsia="sv-SE"/>
              </w:rPr>
              <w:t xml:space="preserve">eller tjänstepensionsföretaget </w:t>
            </w:r>
            <w:r w:rsidRPr="00B004D2">
              <w:rPr>
                <w:lang w:eastAsia="sv-SE"/>
              </w:rPr>
              <w:t>står under sådan särskild tillsyn som utövas över finansiella konglomerat.</w:t>
            </w:r>
          </w:p>
          <w:p w14:paraId="1B8417D5" w14:textId="77777777" w:rsidR="00136126" w:rsidRPr="00B004D2" w:rsidDel="00307B6B" w:rsidRDefault="00931476" w:rsidP="00136126">
            <w:pPr>
              <w:pStyle w:val="Brdtextmedindrag"/>
              <w:rPr>
                <w:lang w:eastAsia="sv-SE"/>
              </w:rPr>
            </w:pPr>
            <w:r w:rsidRPr="00B004D2">
              <w:rPr>
                <w:lang w:eastAsia="sv-SE"/>
              </w:rPr>
              <w:t xml:space="preserve">När första stycket är tillämpligt </w:t>
            </w:r>
            <w:r w:rsidRPr="00B004D2">
              <w:rPr>
                <w:i/>
                <w:lang w:eastAsia="sv-SE"/>
              </w:rPr>
              <w:t>ska</w:t>
            </w:r>
            <w:r w:rsidRPr="00B004D2">
              <w:rPr>
                <w:lang w:eastAsia="sv-SE"/>
              </w:rPr>
              <w:t xml:space="preserve"> hänvisningarna i denna lag till finansiella konglomerat i stället </w:t>
            </w:r>
            <w:r w:rsidRPr="00B004D2">
              <w:rPr>
                <w:lang w:eastAsia="sv-SE"/>
              </w:rPr>
              <w:lastRenderedPageBreak/>
              <w:t>avse de förbindelser mellan en fysisk eller juridisk person och ett institut</w:t>
            </w:r>
            <w:r w:rsidRPr="00994C40">
              <w:rPr>
                <w:i/>
                <w:lang w:eastAsia="sv-SE"/>
              </w:rPr>
              <w:t>,</w:t>
            </w:r>
            <w:r w:rsidRPr="00B004D2">
              <w:rPr>
                <w:lang w:eastAsia="sv-SE"/>
              </w:rPr>
              <w:t xml:space="preserve"> ett försäkringsföretag </w:t>
            </w:r>
            <w:r>
              <w:rPr>
                <w:i/>
                <w:lang w:eastAsia="sv-SE"/>
              </w:rPr>
              <w:t xml:space="preserve">eller ett tjänstepensionsföretag </w:t>
            </w:r>
            <w:r w:rsidRPr="00B004D2">
              <w:rPr>
                <w:lang w:eastAsia="sv-SE"/>
              </w:rPr>
              <w:t>som avses i första stycket 1.</w:t>
            </w:r>
          </w:p>
        </w:tc>
      </w:tr>
    </w:tbl>
    <w:p w14:paraId="62123D88" w14:textId="77777777" w:rsidR="00136126" w:rsidRDefault="00136126" w:rsidP="00136126">
      <w:pPr>
        <w:pStyle w:val="Brdtextmedindrag"/>
        <w:jc w:val="center"/>
      </w:pPr>
    </w:p>
    <w:p w14:paraId="70CF734E" w14:textId="77777777" w:rsidR="00136126" w:rsidRPr="00B004D2" w:rsidRDefault="00931476" w:rsidP="00136126">
      <w:pPr>
        <w:pStyle w:val="Brdtextmedindrag"/>
        <w:jc w:val="center"/>
      </w:pPr>
      <w:r w:rsidRPr="00B004D2">
        <w:t>4</w:t>
      </w:r>
      <w:r>
        <w:t> §</w:t>
      </w:r>
      <w:r>
        <w:rPr>
          <w:rStyle w:val="Fotnotsreferens"/>
        </w:rPr>
        <w:footnoteReference w:id="99"/>
      </w:r>
    </w:p>
    <w:p w14:paraId="61875C90" w14:textId="77777777" w:rsidR="00136126" w:rsidRDefault="00931476" w:rsidP="00136126">
      <w:pPr>
        <w:pStyle w:val="Brdtextmedindrag"/>
      </w:pPr>
      <w:r>
        <w:t xml:space="preserve">Under de förutsättningar som anges i andra stycket får en grupp som har verksamhet i försäkringssektorn eller bank- och värdepapperssektorn undantas </w:t>
      </w:r>
    </w:p>
    <w:p w14:paraId="20F6E970" w14:textId="77777777" w:rsidR="00136126" w:rsidRDefault="00931476" w:rsidP="00136126">
      <w:pPr>
        <w:pStyle w:val="Brdtextmedindrag"/>
      </w:pPr>
      <w:r>
        <w:t xml:space="preserve">1. helt från denna lags tillämpning, eller </w:t>
      </w:r>
    </w:p>
    <w:p w14:paraId="3B664175" w14:textId="77777777" w:rsidR="00136126" w:rsidRDefault="00931476" w:rsidP="00136126">
      <w:pPr>
        <w:pStyle w:val="Brdtextmedindrag"/>
      </w:pPr>
      <w:r>
        <w:t xml:space="preserve">2. från tillämpning av en eller flera av bestämmelserna i 5 kap. 7–9 och 11–14 §§. </w:t>
      </w:r>
    </w:p>
    <w:p w14:paraId="5CEA0230" w14:textId="77777777" w:rsidR="00136126" w:rsidRDefault="00931476" w:rsidP="00136126">
      <w:pPr>
        <w:pStyle w:val="Brdtextmedindrag"/>
      </w:pPr>
      <w:r>
        <w:t xml:space="preserve">En sådan grupp får undantas, om </w:t>
      </w:r>
    </w:p>
    <w:p w14:paraId="1862DFBB" w14:textId="77777777" w:rsidR="00136126" w:rsidRDefault="00931476" w:rsidP="00136126">
      <w:pPr>
        <w:pStyle w:val="Brdtextmedindrag"/>
      </w:pPr>
      <w:r>
        <w:t>1. gruppen når upp till de gränsvärden som anges i 2 kap. 3 § men har en verksamhet som inte är betydande enligt 2 kap. 4 §, eller har en verksamhet som är betydande enligt 2 kap. 4 § men gruppen inte når upp till de gränsvärden som anges i 2 kap. 3 §, och</w:t>
      </w:r>
    </w:p>
    <w:p w14:paraId="242DB8D1" w14:textId="77777777" w:rsidR="00136126" w:rsidRPr="00B004D2" w:rsidRDefault="00931476" w:rsidP="00136126">
      <w:pPr>
        <w:pStyle w:val="Brdtextmedindrag"/>
        <w:rPr>
          <w:i/>
        </w:rPr>
      </w:pPr>
      <w:r>
        <w:t>2. det inte är nödvändigt eller lämpligt att gruppen omfattas av bestämmelser om särskild tillsyn över finansiella konglomerat.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AF37126" w14:textId="77777777">
        <w:tc>
          <w:tcPr>
            <w:tcW w:w="2500" w:type="pct"/>
            <w:shd w:val="clear" w:color="auto" w:fill="auto"/>
            <w:tcMar>
              <w:left w:w="0" w:type="dxa"/>
            </w:tcMar>
          </w:tcPr>
          <w:p w14:paraId="0917E007" w14:textId="77777777" w:rsidR="00136126" w:rsidRDefault="00136126" w:rsidP="00136126">
            <w:pPr>
              <w:pStyle w:val="Brdtextmedindrag"/>
            </w:pPr>
          </w:p>
        </w:tc>
        <w:tc>
          <w:tcPr>
            <w:tcW w:w="2500" w:type="pct"/>
            <w:shd w:val="clear" w:color="auto" w:fill="auto"/>
            <w:tcMar>
              <w:right w:w="0" w:type="dxa"/>
            </w:tcMar>
          </w:tcPr>
          <w:p w14:paraId="73FA2590" w14:textId="77777777" w:rsidR="00136126" w:rsidRPr="00B004D2" w:rsidRDefault="00931476" w:rsidP="00136126">
            <w:pPr>
              <w:pStyle w:val="Brdtextmedindrag"/>
              <w:rPr>
                <w:i/>
              </w:rPr>
            </w:pPr>
            <w:r>
              <w:rPr>
                <w:i/>
              </w:rPr>
              <w:t>Första och andra styckena gäller även för sådana grupper som avses i 2 kap. 1 a §.</w:t>
            </w:r>
          </w:p>
        </w:tc>
      </w:tr>
    </w:tbl>
    <w:p w14:paraId="6BF0FDB5" w14:textId="77777777" w:rsidR="00136126" w:rsidRDefault="00931476" w:rsidP="00136126">
      <w:pPr>
        <w:pStyle w:val="Brdtext"/>
        <w:spacing w:before="230"/>
        <w:jc w:val="center"/>
        <w:rPr>
          <w:b/>
        </w:rPr>
      </w:pPr>
      <w:r>
        <w:rPr>
          <w:b/>
        </w:rPr>
        <w:t>4 kap.</w:t>
      </w:r>
    </w:p>
    <w:p w14:paraId="1741F2B5" w14:textId="77777777" w:rsidR="00136126" w:rsidRDefault="00931476" w:rsidP="0013612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8486432" w14:textId="77777777">
        <w:tc>
          <w:tcPr>
            <w:tcW w:w="2500" w:type="pct"/>
            <w:shd w:val="clear" w:color="auto" w:fill="auto"/>
            <w:tcMar>
              <w:left w:w="0" w:type="dxa"/>
            </w:tcMar>
          </w:tcPr>
          <w:p w14:paraId="5808B73C" w14:textId="77777777" w:rsidR="00136126" w:rsidRDefault="00931476" w:rsidP="00136126">
            <w:pPr>
              <w:pStyle w:val="Brdtextmedindrag"/>
            </w:pPr>
            <w:r>
              <w:t xml:space="preserve">För varje finansiellt konglomerat som avses i 3 kap. 1 § första stycket </w:t>
            </w:r>
            <w:r w:rsidRPr="00B004D2">
              <w:rPr>
                <w:i/>
              </w:rPr>
              <w:t>skall</w:t>
            </w:r>
            <w:r>
              <w:t xml:space="preserve"> det finnas en samordnare. Om det finns flera berörda behöriga myndigheter, </w:t>
            </w:r>
            <w:r w:rsidRPr="00B004D2">
              <w:rPr>
                <w:i/>
              </w:rPr>
              <w:t>skall</w:t>
            </w:r>
            <w:r>
              <w:t xml:space="preserve"> samordnaren utses bland dem. Samordnaren ansvarar för den särskilda tillsynen över det finansiella konglomeratet.</w:t>
            </w:r>
          </w:p>
        </w:tc>
        <w:tc>
          <w:tcPr>
            <w:tcW w:w="2500" w:type="pct"/>
            <w:shd w:val="clear" w:color="auto" w:fill="auto"/>
            <w:tcMar>
              <w:right w:w="0" w:type="dxa"/>
            </w:tcMar>
          </w:tcPr>
          <w:p w14:paraId="616A5C73" w14:textId="77777777" w:rsidR="00136126" w:rsidRDefault="00931476" w:rsidP="00136126">
            <w:pPr>
              <w:pStyle w:val="Brdtextmedindrag"/>
            </w:pPr>
            <w:r>
              <w:t xml:space="preserve">För varje finansiellt konglomerat som avses i 3 kap. 1 § första stycket </w:t>
            </w:r>
            <w:r>
              <w:rPr>
                <w:i/>
              </w:rPr>
              <w:t>ska</w:t>
            </w:r>
            <w:r>
              <w:t xml:space="preserve"> det finnas en samordnare. Om det finns flera berörda behöriga myndigheter, </w:t>
            </w:r>
            <w:r w:rsidRPr="00B004D2">
              <w:rPr>
                <w:i/>
              </w:rPr>
              <w:t>ska</w:t>
            </w:r>
            <w:r>
              <w:t xml:space="preserve"> samordnaren utses bland dem. Samordnaren ansvarar för den särskilda tillsynen över det finansiella konglomeratet.</w:t>
            </w:r>
          </w:p>
          <w:p w14:paraId="486997F2" w14:textId="77777777" w:rsidR="00136126" w:rsidRPr="00B004D2" w:rsidRDefault="00931476" w:rsidP="00136126">
            <w:pPr>
              <w:pStyle w:val="Brdtextmedindrag"/>
              <w:rPr>
                <w:i/>
              </w:rPr>
            </w:pPr>
            <w:r>
              <w:rPr>
                <w:i/>
              </w:rPr>
              <w:t>Finansinspektionen är sam</w:t>
            </w:r>
            <w:r>
              <w:rPr>
                <w:i/>
              </w:rPr>
              <w:softHyphen/>
              <w:t>ordnare för sådana finansiella konglomerat som avses i 2 kap. 1 a §. För sådana konglomerat gäller inte 2 och 3 §§ eller 5 § andra stycket.</w:t>
            </w:r>
          </w:p>
        </w:tc>
      </w:tr>
    </w:tbl>
    <w:p w14:paraId="3E363B59" w14:textId="77777777" w:rsidR="00136126" w:rsidRDefault="00136126" w:rsidP="00136126">
      <w:pPr>
        <w:pStyle w:val="Brdtextmedindrag"/>
      </w:pPr>
    </w:p>
    <w:p w14:paraId="418F901C" w14:textId="77777777" w:rsidR="00136126" w:rsidRDefault="00931476" w:rsidP="00136126">
      <w:pPr>
        <w:pStyle w:val="Brdtextmedindrag"/>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C389E24" w14:textId="77777777">
        <w:tc>
          <w:tcPr>
            <w:tcW w:w="2500" w:type="pct"/>
            <w:shd w:val="clear" w:color="auto" w:fill="auto"/>
            <w:tcMar>
              <w:left w:w="0" w:type="dxa"/>
            </w:tcMar>
          </w:tcPr>
          <w:p w14:paraId="3B9866A7" w14:textId="77777777" w:rsidR="00136126" w:rsidRDefault="00931476" w:rsidP="00136126">
            <w:pPr>
              <w:pStyle w:val="Brdtextmedindrag"/>
            </w:pPr>
            <w:r>
              <w:t>När Finansinspektionen är sam</w:t>
            </w:r>
            <w:r>
              <w:softHyphen/>
              <w:t xml:space="preserve">ordnare </w:t>
            </w:r>
            <w:r w:rsidRPr="00B004D2">
              <w:rPr>
                <w:i/>
              </w:rPr>
              <w:t>skall</w:t>
            </w:r>
            <w:r>
              <w:t xml:space="preserve"> inspektionen fatta beslut i frågor som gäller om</w:t>
            </w:r>
          </w:p>
          <w:p w14:paraId="60A6DE65" w14:textId="77777777" w:rsidR="00136126" w:rsidRDefault="00931476" w:rsidP="00136126">
            <w:pPr>
              <w:pStyle w:val="Brdtextmedindrag"/>
            </w:pPr>
            <w:r>
              <w:t>1. det finns ett finansiellt konglomerat enligt 2 kap. 1–6 §§,</w:t>
            </w:r>
          </w:p>
          <w:p w14:paraId="7CAEBEB3" w14:textId="77777777" w:rsidR="00136126" w:rsidRDefault="00931476" w:rsidP="00136126">
            <w:pPr>
              <w:pStyle w:val="Brdtextmedindrag"/>
            </w:pPr>
            <w:r>
              <w:lastRenderedPageBreak/>
              <w:t xml:space="preserve">2. bestämmelserna i denna lag </w:t>
            </w:r>
            <w:r w:rsidRPr="00B004D2">
              <w:rPr>
                <w:i/>
              </w:rPr>
              <w:t>skall</w:t>
            </w:r>
            <w:r>
              <w:t xml:space="preserve"> tillämpas på ett institut </w:t>
            </w:r>
            <w:r w:rsidRPr="00E452A0">
              <w:rPr>
                <w:i/>
              </w:rPr>
              <w:t xml:space="preserve">eller </w:t>
            </w:r>
            <w:r>
              <w:t>ett försäkringsföretag enligt 3 kap. 3 §,</w:t>
            </w:r>
          </w:p>
        </w:tc>
        <w:tc>
          <w:tcPr>
            <w:tcW w:w="2500" w:type="pct"/>
            <w:shd w:val="clear" w:color="auto" w:fill="auto"/>
            <w:tcMar>
              <w:right w:w="0" w:type="dxa"/>
            </w:tcMar>
          </w:tcPr>
          <w:p w14:paraId="56D6DC73" w14:textId="77777777" w:rsidR="00136126" w:rsidRDefault="00931476" w:rsidP="00136126">
            <w:pPr>
              <w:pStyle w:val="Brdtextmedindrag"/>
            </w:pPr>
            <w:r>
              <w:lastRenderedPageBreak/>
              <w:t>När Finansinspektionen är sam</w:t>
            </w:r>
            <w:r>
              <w:softHyphen/>
              <w:t xml:space="preserve">ordnare </w:t>
            </w:r>
            <w:r w:rsidRPr="00B004D2">
              <w:rPr>
                <w:i/>
              </w:rPr>
              <w:t>ska</w:t>
            </w:r>
            <w:r>
              <w:t xml:space="preserve"> inspektionen fatta beslut i frågor som gäller om </w:t>
            </w:r>
          </w:p>
          <w:p w14:paraId="0BD418B3" w14:textId="77777777" w:rsidR="00136126" w:rsidRDefault="00931476" w:rsidP="00136126">
            <w:pPr>
              <w:pStyle w:val="Brdtextmedindrag"/>
            </w:pPr>
            <w:r>
              <w:t>1. det finns ett finansiellt konglomerat enligt 2 kap. 1–6 §§,</w:t>
            </w:r>
          </w:p>
          <w:p w14:paraId="62C4343C" w14:textId="77777777" w:rsidR="00136126" w:rsidRDefault="00931476" w:rsidP="00136126">
            <w:pPr>
              <w:pStyle w:val="Brdtextmedindrag"/>
            </w:pPr>
            <w:r>
              <w:lastRenderedPageBreak/>
              <w:t xml:space="preserve">2. bestämmelserna i denna lag </w:t>
            </w:r>
            <w:r w:rsidRPr="00B004D2">
              <w:rPr>
                <w:i/>
              </w:rPr>
              <w:t>ska</w:t>
            </w:r>
            <w:r>
              <w:t xml:space="preserve"> tillämpas på ett institut</w:t>
            </w:r>
            <w:r w:rsidRPr="00E452A0">
              <w:rPr>
                <w:i/>
              </w:rPr>
              <w:t>,</w:t>
            </w:r>
            <w:r>
              <w:t xml:space="preserve"> ett försäkringsföretag </w:t>
            </w:r>
            <w:r>
              <w:rPr>
                <w:i/>
              </w:rPr>
              <w:t>eller ett tjänste</w:t>
            </w:r>
            <w:r>
              <w:rPr>
                <w:i/>
              </w:rPr>
              <w:softHyphen/>
              <w:t xml:space="preserve">pensionsföretag </w:t>
            </w:r>
            <w:r>
              <w:t>enligt 3 kap. 3 §,</w:t>
            </w:r>
          </w:p>
        </w:tc>
      </w:tr>
      <w:tr w:rsidR="00397F28" w14:paraId="3317ABF6" w14:textId="77777777">
        <w:tc>
          <w:tcPr>
            <w:tcW w:w="2500" w:type="pct"/>
            <w:shd w:val="clear" w:color="auto" w:fill="auto"/>
            <w:tcMar>
              <w:left w:w="0" w:type="dxa"/>
            </w:tcMar>
          </w:tcPr>
          <w:p w14:paraId="679F3223" w14:textId="77777777" w:rsidR="00136126" w:rsidRDefault="00931476" w:rsidP="00136126">
            <w:pPr>
              <w:pStyle w:val="Brdtextmedindrag"/>
            </w:pPr>
            <w:r>
              <w:lastRenderedPageBreak/>
              <w:t xml:space="preserve">3. ett finansiellt konglomerat </w:t>
            </w:r>
            <w:r w:rsidRPr="00B004D2">
              <w:rPr>
                <w:i/>
              </w:rPr>
              <w:t>skall</w:t>
            </w:r>
            <w:r>
              <w:t xml:space="preserve"> upphöra att vara ett finansiellt konglomerat, och </w:t>
            </w:r>
          </w:p>
          <w:p w14:paraId="61535057" w14:textId="77777777" w:rsidR="00136126" w:rsidRDefault="00931476" w:rsidP="00136126">
            <w:pPr>
              <w:pStyle w:val="Brdtextmedindrag"/>
            </w:pPr>
            <w:r>
              <w:t xml:space="preserve">4. bestämmelserna i 3 kap. 3 § inte längre </w:t>
            </w:r>
            <w:r w:rsidRPr="00B004D2">
              <w:rPr>
                <w:i/>
              </w:rPr>
              <w:t>skall</w:t>
            </w:r>
            <w:r>
              <w:t xml:space="preserve"> tillämpas på ett institut </w:t>
            </w:r>
            <w:r w:rsidRPr="00B004D2">
              <w:rPr>
                <w:i/>
              </w:rPr>
              <w:t>eller</w:t>
            </w:r>
            <w:r>
              <w:t xml:space="preserve"> ett försäkringsföretag.</w:t>
            </w:r>
          </w:p>
        </w:tc>
        <w:tc>
          <w:tcPr>
            <w:tcW w:w="2500" w:type="pct"/>
            <w:shd w:val="clear" w:color="auto" w:fill="auto"/>
            <w:tcMar>
              <w:right w:w="0" w:type="dxa"/>
            </w:tcMar>
          </w:tcPr>
          <w:p w14:paraId="543DFB76" w14:textId="77777777" w:rsidR="00136126" w:rsidRDefault="00931476" w:rsidP="00136126">
            <w:pPr>
              <w:pStyle w:val="Brdtextmedindrag"/>
            </w:pPr>
            <w:r>
              <w:t xml:space="preserve">3. ett finansiellt konglomerat </w:t>
            </w:r>
            <w:r w:rsidRPr="00B004D2">
              <w:rPr>
                <w:i/>
              </w:rPr>
              <w:t>ska</w:t>
            </w:r>
            <w:r>
              <w:t xml:space="preserve"> upphöra att vara ett finansiellt konglomerat, och </w:t>
            </w:r>
          </w:p>
          <w:p w14:paraId="68E4C03F" w14:textId="77777777" w:rsidR="00136126" w:rsidRDefault="00931476" w:rsidP="00136126">
            <w:pPr>
              <w:pStyle w:val="Brdtextmedindrag"/>
            </w:pPr>
            <w:r>
              <w:t xml:space="preserve">4. bestämmelserna i 3 kap. 3 § inte längre </w:t>
            </w:r>
            <w:r w:rsidRPr="00B004D2">
              <w:rPr>
                <w:i/>
              </w:rPr>
              <w:t>ska</w:t>
            </w:r>
            <w:r>
              <w:t xml:space="preserve"> tillämpas på ett institut, ett försäkringsföretag </w:t>
            </w:r>
            <w:r>
              <w:rPr>
                <w:i/>
              </w:rPr>
              <w:t>eller ett tjänstepensionsföretag</w:t>
            </w:r>
            <w:r>
              <w:t>.</w:t>
            </w:r>
          </w:p>
        </w:tc>
      </w:tr>
    </w:tbl>
    <w:p w14:paraId="416F9286" w14:textId="77777777" w:rsidR="00136126" w:rsidRPr="00942B7A" w:rsidRDefault="00136126" w:rsidP="00136126">
      <w:pPr>
        <w:pStyle w:val="Brdtextmedindrag"/>
      </w:pPr>
    </w:p>
    <w:p w14:paraId="7054F13F" w14:textId="77777777" w:rsidR="00136126" w:rsidRDefault="00931476" w:rsidP="00136126">
      <w:pPr>
        <w:pStyle w:val="Brdtextmedindrag"/>
        <w:jc w:val="center"/>
      </w:pPr>
      <w:r>
        <w:t>5 §</w:t>
      </w:r>
      <w:r>
        <w:rPr>
          <w:rStyle w:val="Fotnotsreferens"/>
        </w:rPr>
        <w:footnoteReference w:id="100"/>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8566A1D" w14:textId="77777777">
        <w:tc>
          <w:tcPr>
            <w:tcW w:w="2500" w:type="pct"/>
            <w:shd w:val="clear" w:color="auto" w:fill="auto"/>
            <w:tcMar>
              <w:left w:w="0" w:type="dxa"/>
            </w:tcMar>
          </w:tcPr>
          <w:p w14:paraId="05B80489" w14:textId="77777777" w:rsidR="00136126" w:rsidRDefault="00931476" w:rsidP="00136126">
            <w:pPr>
              <w:pStyle w:val="Brdtextmedindrag"/>
            </w:pPr>
            <w:r>
              <w:t>När Finansinspektionen har fattat ett beslut enligt 4 § 1 eller 2, ska inspektionen lämna en under</w:t>
            </w:r>
            <w:r>
              <w:softHyphen/>
              <w:t>rättelse om beslutet och om att inspektionen är samordnare. En sådan underrättelse ska lämnas till det moderföretag som finns i toppen av ett konglomerat eller, om det inte finns något moderföretag, det reglerade företag som har den största balansomslutningen inom den största sektorn.</w:t>
            </w:r>
          </w:p>
        </w:tc>
        <w:tc>
          <w:tcPr>
            <w:tcW w:w="2500" w:type="pct"/>
            <w:shd w:val="clear" w:color="auto" w:fill="auto"/>
            <w:tcMar>
              <w:right w:w="0" w:type="dxa"/>
            </w:tcMar>
          </w:tcPr>
          <w:p w14:paraId="7F92BEFA" w14:textId="77777777" w:rsidR="00136126" w:rsidRPr="00B004D2" w:rsidRDefault="00931476" w:rsidP="00136126">
            <w:pPr>
              <w:pStyle w:val="Brdtextmedindrag"/>
              <w:rPr>
                <w:i/>
              </w:rPr>
            </w:pPr>
            <w:r>
              <w:t>När Finansinspektionen har fattat ett beslut enligt 4 § 1 eller 2, ska inspektionen lämna en under</w:t>
            </w:r>
            <w:r>
              <w:softHyphen/>
              <w:t xml:space="preserve">rättelse om beslutet och om att inspektionen är samordnare. En sådan underrättelse ska lämnas till det moderföretag som finns i toppen av ett konglomerat eller, om det inte finns något moderföretag, det reglerade företag </w:t>
            </w:r>
            <w:r>
              <w:rPr>
                <w:i/>
              </w:rPr>
              <w:t>eller, i ett sådant finansiellt konglomerat som avses i 2 kap. 1 a §, det tjänste</w:t>
            </w:r>
            <w:r>
              <w:rPr>
                <w:i/>
              </w:rPr>
              <w:softHyphen/>
              <w:t xml:space="preserve">pensionsföretag </w:t>
            </w:r>
            <w:r>
              <w:t xml:space="preserve">som har den största balansomslutningen inom den största sektorn </w:t>
            </w:r>
            <w:r>
              <w:rPr>
                <w:i/>
              </w:rPr>
              <w:t>varvid tjänste</w:t>
            </w:r>
            <w:r>
              <w:rPr>
                <w:i/>
              </w:rPr>
              <w:softHyphen/>
              <w:t>pensionsföretag ska räknas till försäkringssektorn.</w:t>
            </w:r>
          </w:p>
        </w:tc>
      </w:tr>
    </w:tbl>
    <w:p w14:paraId="3C258561" w14:textId="77777777" w:rsidR="00136126" w:rsidRDefault="00931476" w:rsidP="00136126">
      <w:pPr>
        <w:pStyle w:val="Brdtextmedindrag"/>
      </w:pPr>
      <w:r>
        <w:t xml:space="preserve">Den information som anges i första stycket ska också lämnas till </w:t>
      </w:r>
    </w:p>
    <w:p w14:paraId="067AAA6A" w14:textId="77777777" w:rsidR="00136126" w:rsidRDefault="00931476" w:rsidP="00136126">
      <w:pPr>
        <w:pStyle w:val="Brdtextmedindrag"/>
      </w:pPr>
      <w:r>
        <w:t xml:space="preserve">1. behöriga myndigheter som auktoriserat reglerade företag i konglomeratet och behöriga myndigheter i det land inom EES där det blandade finansiella holdingföretaget har sitt huvudkontor, och </w:t>
      </w:r>
    </w:p>
    <w:p w14:paraId="2AE8659F" w14:textId="77777777" w:rsidR="00136126" w:rsidRDefault="00931476" w:rsidP="00136126">
      <w:pPr>
        <w:pStyle w:val="Brdtextmedindrag"/>
      </w:pPr>
      <w:r>
        <w:t>2. den gemensamma kommittén för de europeiska tillsyns</w:t>
      </w:r>
      <w:r>
        <w:softHyphen/>
        <w:t>myn</w:t>
      </w:r>
      <w:r>
        <w:softHyphen/>
        <w:t>digheterna.</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6317F3F" w14:textId="77777777">
        <w:tc>
          <w:tcPr>
            <w:tcW w:w="2500" w:type="pct"/>
            <w:shd w:val="clear" w:color="auto" w:fill="auto"/>
            <w:tcMar>
              <w:left w:w="0" w:type="dxa"/>
            </w:tcMar>
          </w:tcPr>
          <w:p w14:paraId="308F58AF" w14:textId="77777777" w:rsidR="00136126" w:rsidRDefault="00136126" w:rsidP="00136126">
            <w:pPr>
              <w:pStyle w:val="Brdtextmedindrag"/>
            </w:pPr>
          </w:p>
        </w:tc>
        <w:tc>
          <w:tcPr>
            <w:tcW w:w="2500" w:type="pct"/>
            <w:shd w:val="clear" w:color="auto" w:fill="auto"/>
            <w:tcMar>
              <w:right w:w="0" w:type="dxa"/>
            </w:tcMar>
          </w:tcPr>
          <w:p w14:paraId="0649F5D6" w14:textId="77777777" w:rsidR="00136126" w:rsidRPr="00164F4A" w:rsidRDefault="00931476" w:rsidP="00136126">
            <w:pPr>
              <w:pStyle w:val="Brdtextmedindrag"/>
              <w:rPr>
                <w:i/>
              </w:rPr>
            </w:pPr>
            <w:r>
              <w:rPr>
                <w:i/>
              </w:rPr>
              <w:t>Information enligt andra stycket ska inte lämnas om sådana finansiella konglomerat som avses i 2 kap. 1 a §.</w:t>
            </w:r>
          </w:p>
        </w:tc>
      </w:tr>
    </w:tbl>
    <w:p w14:paraId="7743A496" w14:textId="77777777" w:rsidR="00136126" w:rsidRDefault="00931476" w:rsidP="00136126">
      <w:pPr>
        <w:pStyle w:val="Brdtext"/>
        <w:spacing w:before="230"/>
        <w:jc w:val="center"/>
        <w:rPr>
          <w:b/>
        </w:rPr>
      </w:pPr>
      <w:r>
        <w:rPr>
          <w:b/>
        </w:rPr>
        <w:t>5 kap.</w:t>
      </w:r>
    </w:p>
    <w:p w14:paraId="790E0A45" w14:textId="77777777" w:rsidR="00136126" w:rsidRDefault="00931476" w:rsidP="00136126">
      <w:pPr>
        <w:pStyle w:val="Brdtextmedindrag"/>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3EB943D" w14:textId="77777777">
        <w:tc>
          <w:tcPr>
            <w:tcW w:w="2500" w:type="pct"/>
            <w:shd w:val="clear" w:color="auto" w:fill="auto"/>
            <w:tcMar>
              <w:left w:w="0" w:type="dxa"/>
            </w:tcMar>
          </w:tcPr>
          <w:p w14:paraId="2AACFBF8" w14:textId="77777777" w:rsidR="00136126" w:rsidRDefault="00931476" w:rsidP="00136126">
            <w:pPr>
              <w:pStyle w:val="Brdtextmedindrag"/>
            </w:pPr>
            <w:r>
              <w:t xml:space="preserve">För ett finansiellt konglomerat </w:t>
            </w:r>
            <w:r w:rsidRPr="00B004D2">
              <w:rPr>
                <w:i/>
              </w:rPr>
              <w:t>skall</w:t>
            </w:r>
            <w:r>
              <w:t xml:space="preserve"> det finnas en kapitalbas som uppfyller ett för finansiella konglomerat särskilt kapitalkrav.</w:t>
            </w:r>
          </w:p>
          <w:p w14:paraId="494B1928" w14:textId="77777777" w:rsidR="00136126" w:rsidRDefault="00931476" w:rsidP="00136126">
            <w:pPr>
              <w:pStyle w:val="Brdtextmedindrag"/>
            </w:pPr>
            <w:r>
              <w:lastRenderedPageBreak/>
              <w:t xml:space="preserve">Institut </w:t>
            </w:r>
            <w:r w:rsidRPr="00B004D2">
              <w:rPr>
                <w:i/>
              </w:rPr>
              <w:t>och</w:t>
            </w:r>
            <w:r>
              <w:t xml:space="preserve"> försäkringsföretag som ingår i ett finansiellt kon</w:t>
            </w:r>
            <w:r>
              <w:softHyphen/>
              <w:t xml:space="preserve">glomerat </w:t>
            </w:r>
            <w:r w:rsidRPr="00B004D2">
              <w:rPr>
                <w:i/>
              </w:rPr>
              <w:t>skall</w:t>
            </w:r>
            <w:r>
              <w:t xml:space="preserve"> ha en kapitalbas som är tillräckligt stor med hänsyn till kapitalkravet för det finansiella konglomeratet.</w:t>
            </w:r>
          </w:p>
        </w:tc>
        <w:tc>
          <w:tcPr>
            <w:tcW w:w="2500" w:type="pct"/>
            <w:shd w:val="clear" w:color="auto" w:fill="auto"/>
            <w:tcMar>
              <w:right w:w="0" w:type="dxa"/>
            </w:tcMar>
          </w:tcPr>
          <w:p w14:paraId="6110F8FC" w14:textId="77777777" w:rsidR="00136126" w:rsidRDefault="00931476" w:rsidP="00136126">
            <w:pPr>
              <w:pStyle w:val="Brdtextmedindrag"/>
            </w:pPr>
            <w:r>
              <w:lastRenderedPageBreak/>
              <w:t xml:space="preserve">För ett finansiellt konglomerat </w:t>
            </w:r>
            <w:r w:rsidRPr="00B004D2">
              <w:rPr>
                <w:i/>
              </w:rPr>
              <w:t>ska</w:t>
            </w:r>
            <w:r>
              <w:t xml:space="preserve"> det finnas en kapitalbas som uppfyller ett för finansiella kon</w:t>
            </w:r>
            <w:r>
              <w:softHyphen/>
              <w:t>glomerat särskilt kapitalkrav.</w:t>
            </w:r>
          </w:p>
          <w:p w14:paraId="632CB323" w14:textId="77777777" w:rsidR="00136126" w:rsidRDefault="00931476" w:rsidP="00136126">
            <w:pPr>
              <w:pStyle w:val="Brdtextmedindrag"/>
            </w:pPr>
            <w:r>
              <w:lastRenderedPageBreak/>
              <w:t>Institut</w:t>
            </w:r>
            <w:r w:rsidRPr="00E53E40">
              <w:rPr>
                <w:i/>
              </w:rPr>
              <w:t>,</w:t>
            </w:r>
            <w:r>
              <w:t xml:space="preserve"> försäkringsföretag </w:t>
            </w:r>
            <w:r>
              <w:rPr>
                <w:i/>
              </w:rPr>
              <w:t xml:space="preserve">och tjänstepensionsföretag </w:t>
            </w:r>
            <w:r>
              <w:t xml:space="preserve">som ingår i ett finansiellt konglomerat </w:t>
            </w:r>
            <w:r w:rsidRPr="00B004D2">
              <w:rPr>
                <w:i/>
              </w:rPr>
              <w:t>ska</w:t>
            </w:r>
            <w:r>
              <w:rPr>
                <w:i/>
              </w:rPr>
              <w:t xml:space="preserve"> </w:t>
            </w:r>
            <w:r>
              <w:t>ha en kapitalbas som är tillräckligt stor med hänsyn till kapitalkravet för det finansiella konglomeratet.</w:t>
            </w:r>
          </w:p>
        </w:tc>
      </w:tr>
    </w:tbl>
    <w:p w14:paraId="0D75A5E3" w14:textId="77777777" w:rsidR="00136126" w:rsidRDefault="00136126" w:rsidP="00136126">
      <w:pPr>
        <w:pStyle w:val="Brdtextmedindrag"/>
      </w:pPr>
    </w:p>
    <w:p w14:paraId="7569B873" w14:textId="77777777" w:rsidR="00136126" w:rsidRDefault="00931476" w:rsidP="00136126">
      <w:pPr>
        <w:pStyle w:val="Brdtextmedindrag"/>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FA2C7D8" w14:textId="77777777">
        <w:tc>
          <w:tcPr>
            <w:tcW w:w="2500" w:type="pct"/>
            <w:shd w:val="clear" w:color="auto" w:fill="auto"/>
            <w:tcMar>
              <w:left w:w="0" w:type="dxa"/>
            </w:tcMar>
          </w:tcPr>
          <w:p w14:paraId="73D5FC73" w14:textId="77777777" w:rsidR="00136126" w:rsidRDefault="00931476" w:rsidP="00136126">
            <w:pPr>
              <w:pStyle w:val="Brdtextmedindrag"/>
            </w:pPr>
            <w:r>
              <w:t xml:space="preserve">Om det i toppen av ett finansiellt konglomerat finns ett institut </w:t>
            </w:r>
            <w:r w:rsidRPr="00B004D2">
              <w:rPr>
                <w:i/>
              </w:rPr>
              <w:t>eller</w:t>
            </w:r>
            <w:r>
              <w:t xml:space="preserve"> ett försäkringsföretag, </w:t>
            </w:r>
            <w:r w:rsidRPr="00B004D2">
              <w:rPr>
                <w:i/>
              </w:rPr>
              <w:t>skall</w:t>
            </w:r>
            <w:r>
              <w:t xml:space="preserve"> kapital</w:t>
            </w:r>
            <w:r>
              <w:softHyphen/>
              <w:t xml:space="preserve">basen och kapitalkravet för det finansiella konglomeratet beräknas enligt sammanläggnings- och avräkningsmetoden (metod 2 enligt bilaga I till konglomeratdirektivet). Om det finns skäl, får kapitalbasen och kapitalkravet i stället beräknas enligt konsolideringsmetoden (metod 1 enligt bilaga I till konglomeratdirektivet) eller enligt en kombination av de angivna metoderna. </w:t>
            </w:r>
          </w:p>
        </w:tc>
        <w:tc>
          <w:tcPr>
            <w:tcW w:w="2500" w:type="pct"/>
            <w:shd w:val="clear" w:color="auto" w:fill="auto"/>
            <w:tcMar>
              <w:right w:w="0" w:type="dxa"/>
            </w:tcMar>
          </w:tcPr>
          <w:p w14:paraId="7342BE89" w14:textId="77777777" w:rsidR="00136126" w:rsidRDefault="00931476" w:rsidP="00136126">
            <w:pPr>
              <w:pStyle w:val="Brdtextmedindrag"/>
            </w:pPr>
            <w:r>
              <w:t xml:space="preserve">Om det i toppen av ett finansiellt konglomerat finns ett institut, ett försäkringsföretag </w:t>
            </w:r>
            <w:r>
              <w:rPr>
                <w:i/>
              </w:rPr>
              <w:t>eller ett tjänste</w:t>
            </w:r>
            <w:r>
              <w:rPr>
                <w:i/>
              </w:rPr>
              <w:softHyphen/>
              <w:t>pensionsföretag</w:t>
            </w:r>
            <w:r>
              <w:t xml:space="preserve"> </w:t>
            </w:r>
            <w:r w:rsidRPr="00B004D2">
              <w:rPr>
                <w:i/>
              </w:rPr>
              <w:t>ska</w:t>
            </w:r>
            <w:r>
              <w:t xml:space="preserve"> kapitalbasen och kapitalkravet för det finansiella konglomeratet beräknas enligt sammanläggnings- och avräknings</w:t>
            </w:r>
            <w:r>
              <w:softHyphen/>
              <w:t>metoden (metod 2 enligt bilaga I till konglomeratdirektivet). Om det finns skäl, får kapitalbasen och kapitalkravet i stället beräknas enligt konsolideringsmetoden (metod 1 enligt bilaga I till konglomeratdirektivet) eller enligt en kombination av de angivna metoderna.</w:t>
            </w:r>
          </w:p>
        </w:tc>
      </w:tr>
      <w:tr w:rsidR="00397F28" w14:paraId="02D98197" w14:textId="77777777">
        <w:tc>
          <w:tcPr>
            <w:tcW w:w="2500" w:type="pct"/>
            <w:shd w:val="clear" w:color="auto" w:fill="auto"/>
            <w:tcMar>
              <w:left w:w="0" w:type="dxa"/>
            </w:tcMar>
          </w:tcPr>
          <w:p w14:paraId="7787A1AB" w14:textId="77777777" w:rsidR="00136126" w:rsidRDefault="00931476" w:rsidP="00136126">
            <w:pPr>
              <w:pStyle w:val="Brdtextmedindrag"/>
            </w:pPr>
            <w:r>
              <w:t xml:space="preserve">Första stycket </w:t>
            </w:r>
            <w:r w:rsidRPr="00B004D2">
              <w:rPr>
                <w:i/>
              </w:rPr>
              <w:t>skall</w:t>
            </w:r>
            <w:r>
              <w:t xml:space="preserve"> tillämpas även i fråga om andra finansiella konglomerat än sådana som har ett institut </w:t>
            </w:r>
            <w:r w:rsidRPr="00B004D2">
              <w:rPr>
                <w:i/>
              </w:rPr>
              <w:t>eller</w:t>
            </w:r>
            <w:r>
              <w:t xml:space="preserve"> ett försäkringsföretag i toppen om Finansinspektionen är den enda relevanta behöriga myndigheten.</w:t>
            </w:r>
          </w:p>
        </w:tc>
        <w:tc>
          <w:tcPr>
            <w:tcW w:w="2500" w:type="pct"/>
            <w:shd w:val="clear" w:color="auto" w:fill="auto"/>
            <w:tcMar>
              <w:right w:w="0" w:type="dxa"/>
            </w:tcMar>
          </w:tcPr>
          <w:p w14:paraId="29520BB8" w14:textId="77777777" w:rsidR="00136126" w:rsidRDefault="00931476" w:rsidP="00136126">
            <w:pPr>
              <w:pStyle w:val="Brdtextmedindrag"/>
            </w:pPr>
            <w:r>
              <w:t xml:space="preserve">Första stycket </w:t>
            </w:r>
            <w:r w:rsidRPr="00B004D2">
              <w:rPr>
                <w:i/>
              </w:rPr>
              <w:t>ska</w:t>
            </w:r>
            <w:r>
              <w:t xml:space="preserve"> tillämpas även i fråga om andra finansiella konglomerat än sådana som har ett institut, ett försäkringsföretag </w:t>
            </w:r>
            <w:r>
              <w:rPr>
                <w:i/>
              </w:rPr>
              <w:t>eller ett tjänstepensionsföretag</w:t>
            </w:r>
            <w:r>
              <w:t xml:space="preserve"> i toppen om Finansinspektionen är den enda relevanta behöriga myndigheten </w:t>
            </w:r>
            <w:r>
              <w:rPr>
                <w:i/>
              </w:rPr>
              <w:t>eller om Finansinspektionen är samordnare för det finansiella konglomeratet enligt 4 kap. 1 § andra stycket.</w:t>
            </w:r>
          </w:p>
        </w:tc>
      </w:tr>
    </w:tbl>
    <w:p w14:paraId="2C3DA5BD" w14:textId="77777777" w:rsidR="00136126" w:rsidRDefault="00136126" w:rsidP="00136126">
      <w:pPr>
        <w:pStyle w:val="Brdtextmedindrag"/>
        <w:ind w:firstLine="0"/>
      </w:pPr>
    </w:p>
    <w:p w14:paraId="540C0692" w14:textId="77777777" w:rsidR="00136126" w:rsidRDefault="00931476" w:rsidP="00136126">
      <w:pPr>
        <w:pStyle w:val="Brdtext"/>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D4D2258" w14:textId="77777777">
        <w:tc>
          <w:tcPr>
            <w:tcW w:w="2500" w:type="pct"/>
            <w:shd w:val="clear" w:color="auto" w:fill="auto"/>
            <w:tcMar>
              <w:left w:w="0" w:type="dxa"/>
            </w:tcMar>
          </w:tcPr>
          <w:p w14:paraId="6C64F0BE" w14:textId="77777777" w:rsidR="00136126" w:rsidRDefault="00931476" w:rsidP="00136126">
            <w:pPr>
              <w:pStyle w:val="Brdtextmedindrag"/>
            </w:pPr>
            <w:r>
              <w:t xml:space="preserve">Finansinspektionen </w:t>
            </w:r>
            <w:r w:rsidRPr="00B004D2">
              <w:rPr>
                <w:i/>
              </w:rPr>
              <w:t>skall</w:t>
            </w:r>
            <w:r>
              <w:t xml:space="preserve"> besluta om undantag för ett företag som ingår i ett finansiellt konglomerat från beräkningen av kapitalbasen och kapitalkravet för konglomer</w:t>
            </w:r>
            <w:r>
              <w:softHyphen/>
              <w:t xml:space="preserve">atet om </w:t>
            </w:r>
          </w:p>
        </w:tc>
        <w:tc>
          <w:tcPr>
            <w:tcW w:w="2500" w:type="pct"/>
            <w:shd w:val="clear" w:color="auto" w:fill="auto"/>
            <w:tcMar>
              <w:right w:w="0" w:type="dxa"/>
            </w:tcMar>
          </w:tcPr>
          <w:p w14:paraId="7774A3D4" w14:textId="77777777" w:rsidR="00136126" w:rsidRDefault="00931476" w:rsidP="00136126">
            <w:pPr>
              <w:pStyle w:val="Brdtextmedindrag"/>
            </w:pPr>
            <w:r>
              <w:t xml:space="preserve">Finansinspektionen </w:t>
            </w:r>
            <w:r w:rsidRPr="00B004D2">
              <w:rPr>
                <w:i/>
              </w:rPr>
              <w:t>ska</w:t>
            </w:r>
            <w:r>
              <w:t xml:space="preserve"> besluta om undantag för ett företag som ingår i ett finansiellt konglomerat från beräkningen av kapitalbasen och kapitalkravet för konglomer</w:t>
            </w:r>
            <w:r>
              <w:softHyphen/>
              <w:t xml:space="preserve">atet om </w:t>
            </w:r>
          </w:p>
        </w:tc>
      </w:tr>
    </w:tbl>
    <w:p w14:paraId="21D8553C" w14:textId="77777777" w:rsidR="00136126" w:rsidRDefault="00931476" w:rsidP="00136126">
      <w:pPr>
        <w:pStyle w:val="Brdtextmedindrag"/>
      </w:pPr>
      <w:r>
        <w:t>1. företaget är beläget i ett land utanför EES där det finns rättsliga hinder för att överföra nödvändig information om företaget,</w:t>
      </w:r>
    </w:p>
    <w:p w14:paraId="034A94E6" w14:textId="77777777" w:rsidR="00136126" w:rsidRDefault="00931476" w:rsidP="00136126">
      <w:pPr>
        <w:pStyle w:val="Brdtextmedindrag"/>
      </w:pPr>
      <w:r>
        <w:t>2. företaget har försumbar betydelse med hänsyn till syftet med den särskilda tillsynen över finansiella konglomerat, eller</w:t>
      </w:r>
    </w:p>
    <w:p w14:paraId="5F3EF493" w14:textId="77777777" w:rsidR="00136126" w:rsidRDefault="00931476" w:rsidP="00136126">
      <w:pPr>
        <w:pStyle w:val="Brdtextmedindrag"/>
      </w:pPr>
      <w:r>
        <w:t>3. det skulle vara olämpligt eller missvisande att låta företaget omfattas av beräkningen med hänsyn till syftet med den särskilda tillsynen över finansiella kon</w:t>
      </w:r>
      <w:r>
        <w:softHyphen/>
        <w:t>glomerat.</w:t>
      </w:r>
    </w:p>
    <w:p w14:paraId="0D398E04" w14:textId="77777777" w:rsidR="00136126" w:rsidRDefault="00931476" w:rsidP="00136126">
      <w:pPr>
        <w:pStyle w:val="Brdtextmedindrag"/>
      </w:pPr>
      <w:r>
        <w:lastRenderedPageBreak/>
        <w:t>När bestämmelsen i första stycket 2 är tillämplig på flera företag, får undantag inte beslutas, om de tillsammans inte har försumbar betydelse med hänsyn till syftet med den särskilda tillsynen över finansiella konglomerat.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32B756B" w14:textId="77777777">
        <w:tc>
          <w:tcPr>
            <w:tcW w:w="2500" w:type="pct"/>
            <w:shd w:val="clear" w:color="auto" w:fill="auto"/>
            <w:tcMar>
              <w:left w:w="0" w:type="dxa"/>
            </w:tcMar>
          </w:tcPr>
          <w:p w14:paraId="7409D510" w14:textId="77777777" w:rsidR="00136126" w:rsidRDefault="00931476" w:rsidP="00136126">
            <w:pPr>
              <w:pStyle w:val="Brdtextmedindrag"/>
            </w:pPr>
            <w:r>
              <w:t>Innan Finansinspektionen beslut</w:t>
            </w:r>
            <w:r>
              <w:softHyphen/>
              <w:t>ar att med stöd av första stycket 3 undanta ett företag från beräkn</w:t>
            </w:r>
            <w:r>
              <w:softHyphen/>
              <w:t xml:space="preserve">ingen, </w:t>
            </w:r>
            <w:r w:rsidRPr="00E53E40">
              <w:rPr>
                <w:i/>
              </w:rPr>
              <w:t>skall</w:t>
            </w:r>
            <w:r>
              <w:t xml:space="preserve"> inspektionen höra de andra relevanta behöriga mynd</w:t>
            </w:r>
            <w:r>
              <w:softHyphen/>
              <w:t>igheterna. Detta krävs inte i brådskande fall.</w:t>
            </w:r>
          </w:p>
        </w:tc>
        <w:tc>
          <w:tcPr>
            <w:tcW w:w="2500" w:type="pct"/>
            <w:shd w:val="clear" w:color="auto" w:fill="auto"/>
            <w:tcMar>
              <w:right w:w="0" w:type="dxa"/>
            </w:tcMar>
          </w:tcPr>
          <w:p w14:paraId="383FCE0F" w14:textId="77777777" w:rsidR="00136126" w:rsidRDefault="00931476" w:rsidP="00136126">
            <w:pPr>
              <w:pStyle w:val="Brdtextmedindrag"/>
            </w:pPr>
            <w:r>
              <w:t>Innan Finansinspektionen beslut</w:t>
            </w:r>
            <w:r>
              <w:softHyphen/>
              <w:t>ar att med stöd av första stycket 3 undanta ett företag från beräkn</w:t>
            </w:r>
            <w:r>
              <w:softHyphen/>
              <w:t xml:space="preserve">ingen, </w:t>
            </w:r>
            <w:r w:rsidRPr="00E53E40">
              <w:rPr>
                <w:i/>
              </w:rPr>
              <w:t>ska</w:t>
            </w:r>
            <w:r>
              <w:t xml:space="preserve"> inspektionen höra de andra relevanta behöriga mynd</w:t>
            </w:r>
            <w:r>
              <w:softHyphen/>
              <w:t xml:space="preserve">igheterna. Detta krävs inte i brådskande fall </w:t>
            </w:r>
            <w:r>
              <w:rPr>
                <w:i/>
              </w:rPr>
              <w:t>eller om beslutet rör ett sådant finansiellt konglo</w:t>
            </w:r>
            <w:r>
              <w:rPr>
                <w:i/>
              </w:rPr>
              <w:softHyphen/>
              <w:t>merat som avses i 2 kap. 1 a §</w:t>
            </w:r>
            <w:r>
              <w:t>.</w:t>
            </w:r>
          </w:p>
        </w:tc>
      </w:tr>
      <w:tr w:rsidR="00397F28" w14:paraId="7544668E" w14:textId="77777777">
        <w:tc>
          <w:tcPr>
            <w:tcW w:w="2500" w:type="pct"/>
            <w:shd w:val="clear" w:color="auto" w:fill="auto"/>
            <w:tcMar>
              <w:left w:w="0" w:type="dxa"/>
            </w:tcMar>
          </w:tcPr>
          <w:p w14:paraId="23AF849C" w14:textId="77777777" w:rsidR="00136126" w:rsidRDefault="00931476" w:rsidP="00136126">
            <w:pPr>
              <w:pStyle w:val="Brdtextmedindrag"/>
            </w:pPr>
            <w:r>
              <w:t xml:space="preserve">Om Finansinspektionen med stöd av första stycket 2 eller 3 undantar ett institut </w:t>
            </w:r>
            <w:r w:rsidRPr="00B004D2">
              <w:rPr>
                <w:i/>
              </w:rPr>
              <w:t>eller</w:t>
            </w:r>
            <w:r>
              <w:t xml:space="preserve"> ett försäkrings</w:t>
            </w:r>
            <w:r>
              <w:softHyphen/>
              <w:t xml:space="preserve">företag från beräkningen, </w:t>
            </w:r>
            <w:r w:rsidRPr="00B004D2">
              <w:rPr>
                <w:i/>
              </w:rPr>
              <w:t>skall</w:t>
            </w:r>
            <w:r>
              <w:t xml:space="preserve"> det företag som finns i toppen av konglomeratet, på begäran av Finansinspektionen, lämna upp</w:t>
            </w:r>
            <w:r>
              <w:softHyphen/>
              <w:t xml:space="preserve">lysningar som inspektionen behöver för sin tillsyn över institutet </w:t>
            </w:r>
            <w:r w:rsidRPr="00B004D2">
              <w:rPr>
                <w:i/>
              </w:rPr>
              <w:t xml:space="preserve">eller </w:t>
            </w:r>
            <w:r>
              <w:t>försäkringsföretaget.</w:t>
            </w:r>
          </w:p>
        </w:tc>
        <w:tc>
          <w:tcPr>
            <w:tcW w:w="2500" w:type="pct"/>
            <w:shd w:val="clear" w:color="auto" w:fill="auto"/>
            <w:tcMar>
              <w:right w:w="0" w:type="dxa"/>
            </w:tcMar>
          </w:tcPr>
          <w:p w14:paraId="1F7F1BA2" w14:textId="77777777" w:rsidR="00136126" w:rsidRDefault="00931476" w:rsidP="00136126">
            <w:pPr>
              <w:pStyle w:val="Brdtextmedindrag"/>
            </w:pPr>
            <w:r>
              <w:t xml:space="preserve">Om Finansinspektionen med stöd av första stycket 2 eller 3 undantar ett institut, ett försäkringsföretag </w:t>
            </w:r>
            <w:r w:rsidRPr="00B004D2">
              <w:rPr>
                <w:i/>
              </w:rPr>
              <w:t>eller ett tjänstepensionsföretag</w:t>
            </w:r>
            <w:r>
              <w:t xml:space="preserve"> från beräkningen, </w:t>
            </w:r>
            <w:r w:rsidRPr="00B004D2">
              <w:rPr>
                <w:i/>
              </w:rPr>
              <w:t>ska</w:t>
            </w:r>
            <w:r>
              <w:t xml:space="preserve"> det företag som finns i toppen av konglomeratet, på begäran av Finansinspektionen, lämna upplysningar som inspekt</w:t>
            </w:r>
            <w:r>
              <w:softHyphen/>
              <w:t xml:space="preserve">ionen behöver för sin tillsyn över institutet, försäkringsföretaget </w:t>
            </w:r>
            <w:r w:rsidRPr="00B004D2">
              <w:rPr>
                <w:i/>
              </w:rPr>
              <w:t>eller tjänstepensionsföretaget</w:t>
            </w:r>
            <w:r>
              <w:t>.</w:t>
            </w:r>
          </w:p>
        </w:tc>
      </w:tr>
    </w:tbl>
    <w:p w14:paraId="2EE60495" w14:textId="77777777" w:rsidR="00136126" w:rsidRDefault="00136126" w:rsidP="00136126">
      <w:pPr>
        <w:pStyle w:val="Brdtext"/>
      </w:pPr>
    </w:p>
    <w:p w14:paraId="494A857F" w14:textId="77777777" w:rsidR="00136126" w:rsidRDefault="00931476" w:rsidP="00136126">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C1F49E0" w14:textId="77777777">
        <w:tc>
          <w:tcPr>
            <w:tcW w:w="2500" w:type="pct"/>
            <w:shd w:val="clear" w:color="auto" w:fill="auto"/>
            <w:tcMar>
              <w:left w:w="0" w:type="dxa"/>
            </w:tcMar>
          </w:tcPr>
          <w:p w14:paraId="4AF029E9" w14:textId="77777777" w:rsidR="00136126" w:rsidRDefault="00931476" w:rsidP="00136126">
            <w:pPr>
              <w:pStyle w:val="Brdtextmedindrag"/>
            </w:pPr>
            <w:r>
              <w:t>Ett företag i ett finansiellt konglomerat får inte vara exponerat för så stora finansiella eller andra risker att solvensen eller den finansiella ställningen hos ett reglerat företag som ingår i det finansiella konglomeratet hotas (riskkoncentration).</w:t>
            </w:r>
          </w:p>
        </w:tc>
        <w:tc>
          <w:tcPr>
            <w:tcW w:w="2500" w:type="pct"/>
            <w:shd w:val="clear" w:color="auto" w:fill="auto"/>
            <w:tcMar>
              <w:right w:w="0" w:type="dxa"/>
            </w:tcMar>
          </w:tcPr>
          <w:p w14:paraId="7A84A223" w14:textId="77777777" w:rsidR="00136126" w:rsidRDefault="00931476" w:rsidP="00136126">
            <w:pPr>
              <w:pStyle w:val="Brdtextmedindrag"/>
            </w:pPr>
            <w:r>
              <w:t>Ett företag i ett finansiellt konglomerat får inte vara exponerat för så stora finansiella eller andra risker att solvensen eller den finansiella ställningen hos ett reglerat företag som ingår i det finansiella konglomeratet hotas (riskkoncentration).</w:t>
            </w:r>
          </w:p>
          <w:p w14:paraId="4D4D1864" w14:textId="77777777" w:rsidR="00136126" w:rsidRDefault="00931476" w:rsidP="00136126">
            <w:pPr>
              <w:pStyle w:val="Brdtextmedindrag"/>
            </w:pPr>
            <w:r>
              <w:rPr>
                <w:i/>
              </w:rPr>
              <w:t>Det som sägs i första stycket om ett reglerat företag gäller även för ett tjänstepensionsföretag i ett sådant finansiellt konglomerat som avses i 2 kap. 1 a §.</w:t>
            </w:r>
          </w:p>
        </w:tc>
      </w:tr>
    </w:tbl>
    <w:p w14:paraId="1D2AB727" w14:textId="77777777" w:rsidR="00136126" w:rsidRDefault="00136126" w:rsidP="00136126">
      <w:pPr>
        <w:pStyle w:val="Brdtextmedindrag"/>
      </w:pPr>
    </w:p>
    <w:p w14:paraId="0AC11EC6" w14:textId="77777777" w:rsidR="00136126" w:rsidRDefault="00931476" w:rsidP="00136126">
      <w:pPr>
        <w:pStyle w:val="Brdtextmedindrag"/>
        <w:jc w:val="center"/>
      </w:pPr>
      <w:r>
        <w:t>8 §</w:t>
      </w:r>
      <w:r>
        <w:rPr>
          <w:rStyle w:val="Fotnotsreferens"/>
        </w:rPr>
        <w:footnoteReference w:id="101"/>
      </w:r>
    </w:p>
    <w:p w14:paraId="2DC64FF9" w14:textId="77777777" w:rsidR="00136126" w:rsidRDefault="00931476" w:rsidP="00136126">
      <w:pPr>
        <w:pStyle w:val="Brdtextmedindrag"/>
      </w:pPr>
      <w:r>
        <w:t>Om ett blandat finansiellt holdingföretag finns i toppen av ett finansiellt konglomerat, vars största sektor är bank- och värdepapperssektorn, gäller bestämmelserna om stora exponeringar i Europaparlamentets och rådets förordning (EU) nr 575/2013 av den 26 juni 2013 om tillsynskrav för kreditinstitut och värdepappersföretag och om ändring av förordning (EU) nr 648/2012 för samtliga företag som tillhör den sektorn och för det blandade finansiella holdingföretaget.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2BF45DC" w14:textId="77777777">
        <w:tc>
          <w:tcPr>
            <w:tcW w:w="2500" w:type="pct"/>
            <w:shd w:val="clear" w:color="auto" w:fill="auto"/>
            <w:tcMar>
              <w:left w:w="0" w:type="dxa"/>
            </w:tcMar>
          </w:tcPr>
          <w:p w14:paraId="2BF6C638" w14:textId="77777777" w:rsidR="00136126" w:rsidRDefault="00136126" w:rsidP="00136126">
            <w:pPr>
              <w:pStyle w:val="Brdtextmedindrag"/>
            </w:pPr>
          </w:p>
        </w:tc>
        <w:tc>
          <w:tcPr>
            <w:tcW w:w="2500" w:type="pct"/>
            <w:shd w:val="clear" w:color="auto" w:fill="auto"/>
            <w:tcMar>
              <w:right w:w="0" w:type="dxa"/>
            </w:tcMar>
          </w:tcPr>
          <w:p w14:paraId="351F261D" w14:textId="77777777" w:rsidR="00136126" w:rsidRPr="005B5363" w:rsidRDefault="00931476" w:rsidP="00136126">
            <w:pPr>
              <w:pStyle w:val="Brdtextmedindrag"/>
              <w:rPr>
                <w:i/>
              </w:rPr>
            </w:pPr>
            <w:r>
              <w:rPr>
                <w:i/>
              </w:rPr>
              <w:t>Första stycket gäller inte för sådana finansiella konglomerat som avses i 2 kap. 1 a §.</w:t>
            </w:r>
          </w:p>
        </w:tc>
      </w:tr>
    </w:tbl>
    <w:p w14:paraId="0CB66FA3" w14:textId="77777777" w:rsidR="00136126" w:rsidRDefault="00136126" w:rsidP="00136126">
      <w:pPr>
        <w:pStyle w:val="Brdtextmedindrag"/>
      </w:pPr>
    </w:p>
    <w:p w14:paraId="4DE57018" w14:textId="77777777" w:rsidR="00136126" w:rsidRDefault="00931476" w:rsidP="00136126">
      <w:pPr>
        <w:pStyle w:val="Brdtext"/>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EE7E84E" w14:textId="77777777">
        <w:tc>
          <w:tcPr>
            <w:tcW w:w="2500" w:type="pct"/>
            <w:shd w:val="clear" w:color="auto" w:fill="auto"/>
            <w:tcMar>
              <w:left w:w="0" w:type="dxa"/>
            </w:tcMar>
          </w:tcPr>
          <w:p w14:paraId="760A252D" w14:textId="77777777" w:rsidR="00136126" w:rsidRDefault="00931476" w:rsidP="00136126">
            <w:pPr>
              <w:pStyle w:val="Brdtextmedindrag"/>
            </w:pPr>
            <w:r>
              <w:t>Interna transaktioner får inte hota solvensen eller den finansiella ställningen hos ett reglerat företag inom ett finansiellt konglomerat.</w:t>
            </w:r>
          </w:p>
        </w:tc>
        <w:tc>
          <w:tcPr>
            <w:tcW w:w="2500" w:type="pct"/>
            <w:shd w:val="clear" w:color="auto" w:fill="auto"/>
            <w:tcMar>
              <w:right w:w="0" w:type="dxa"/>
            </w:tcMar>
          </w:tcPr>
          <w:p w14:paraId="7E413517" w14:textId="77777777" w:rsidR="00136126" w:rsidRDefault="00931476" w:rsidP="00136126">
            <w:pPr>
              <w:pStyle w:val="Brdtextmedindrag"/>
            </w:pPr>
            <w:r>
              <w:t xml:space="preserve">Interna transaktioner får inte hota solvensen eller den finansiella ställningen hos ett reglerat företag inom ett finansiellt konglomerat. </w:t>
            </w:r>
            <w:r>
              <w:rPr>
                <w:i/>
              </w:rPr>
              <w:t>Interna transaktioner får inte heller hota solvensen hos ett tjänste</w:t>
            </w:r>
            <w:r>
              <w:rPr>
                <w:i/>
              </w:rPr>
              <w:softHyphen/>
              <w:t>pensionsföretag i ett sådant finansiellt konglomerat som avses i 2 kap. 1 a §.</w:t>
            </w:r>
          </w:p>
        </w:tc>
      </w:tr>
      <w:tr w:rsidR="00397F28" w14:paraId="61C7DAF1" w14:textId="77777777">
        <w:tc>
          <w:tcPr>
            <w:tcW w:w="2500" w:type="pct"/>
            <w:shd w:val="clear" w:color="auto" w:fill="auto"/>
            <w:tcMar>
              <w:left w:w="0" w:type="dxa"/>
            </w:tcMar>
          </w:tcPr>
          <w:p w14:paraId="32AE7770" w14:textId="77777777" w:rsidR="00136126" w:rsidRDefault="00931476" w:rsidP="00136126">
            <w:pPr>
              <w:pStyle w:val="Brdtextmedindrag"/>
            </w:pPr>
            <w:r>
              <w:t>Med en intern transaktion avses en transaktion genom vilken ett reglerat företag inom ett finansiellt konglomerat direkt eller indirekt anlitar ett annat företag inom samma konglomerat eller en fysisk eller juridisk person som har nära förbindelser med företag i konglomeratet för att uppfylla en skyldighet, oavsett om den följer av avtal eller inte och oavsett om den förutsätter betalning eller inte.</w:t>
            </w:r>
          </w:p>
        </w:tc>
        <w:tc>
          <w:tcPr>
            <w:tcW w:w="2500" w:type="pct"/>
            <w:shd w:val="clear" w:color="auto" w:fill="auto"/>
            <w:tcMar>
              <w:right w:w="0" w:type="dxa"/>
            </w:tcMar>
          </w:tcPr>
          <w:p w14:paraId="6A28CA1E" w14:textId="77777777" w:rsidR="00136126" w:rsidRDefault="00931476" w:rsidP="00136126">
            <w:pPr>
              <w:pStyle w:val="Brdtextmedindrag"/>
            </w:pPr>
            <w:r>
              <w:t xml:space="preserve">Med en intern transaktion avses en transaktion genom vilken ett reglerat företag </w:t>
            </w:r>
            <w:r>
              <w:rPr>
                <w:i/>
              </w:rPr>
              <w:t xml:space="preserve">eller ett tjänstepensionsföretag </w:t>
            </w:r>
            <w:r>
              <w:t>inom ett finansiellt konglomerat direkt eller indirekt anlitar ett annat företag inom samma konglomerat eller en fysisk eller juridisk person som har nära förbindelser med företag i konglomeratet för att uppfylla en skyldighet, oavsett om den följer av avtal eller inte och oavsett om den förutsätter betalning eller inte.</w:t>
            </w:r>
          </w:p>
        </w:tc>
      </w:tr>
    </w:tbl>
    <w:p w14:paraId="34F30530" w14:textId="77777777" w:rsidR="00136126" w:rsidRDefault="00136126" w:rsidP="00136126">
      <w:pPr>
        <w:pStyle w:val="Brdtextmedindrag"/>
        <w:ind w:firstLine="0"/>
      </w:pPr>
    </w:p>
    <w:p w14:paraId="6A1AE2B8" w14:textId="77777777" w:rsidR="00136126" w:rsidRDefault="00931476" w:rsidP="00136126">
      <w:pPr>
        <w:pStyle w:val="Brdtextmedindrag"/>
        <w:ind w:firstLine="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B272AE3" w14:textId="77777777">
        <w:tc>
          <w:tcPr>
            <w:tcW w:w="2500" w:type="pct"/>
            <w:shd w:val="clear" w:color="auto" w:fill="auto"/>
            <w:tcMar>
              <w:left w:w="0" w:type="dxa"/>
            </w:tcMar>
          </w:tcPr>
          <w:p w14:paraId="24789658" w14:textId="77777777" w:rsidR="00136126" w:rsidRDefault="00931476" w:rsidP="00136126">
            <w:pPr>
              <w:pStyle w:val="Brdtextmedindrag"/>
            </w:pPr>
            <w:r>
              <w:t xml:space="preserve">Riskkoncentrationer och interna transaktioner som är betydande och av visst slag, </w:t>
            </w:r>
            <w:r w:rsidRPr="00B004D2">
              <w:rPr>
                <w:i/>
              </w:rPr>
              <w:t>skall</w:t>
            </w:r>
            <w:r>
              <w:t xml:space="preserve"> regelbundet rapporteras till Finansinspektionen. Vilka dessa är </w:t>
            </w:r>
            <w:r w:rsidRPr="00B004D2">
              <w:rPr>
                <w:i/>
              </w:rPr>
              <w:t>skall</w:t>
            </w:r>
            <w:r>
              <w:t xml:space="preserve"> beslutas av Finansinspektionen för varje enskilt konglomerat. Inspektionen </w:t>
            </w:r>
            <w:r w:rsidRPr="00B004D2">
              <w:rPr>
                <w:i/>
              </w:rPr>
              <w:t>skall</w:t>
            </w:r>
            <w:r>
              <w:t xml:space="preserve"> dessförinnan, i fråga om vilka transaktioner och risk-koncentrationer som är betydande, ha hört övriga relevanta behöriga myndigheter och det finansiella konglomeratet, samt, i fråga om vilka slag av riskkoncentrationer och interna transaktioner som </w:t>
            </w:r>
            <w:r w:rsidRPr="00B004D2">
              <w:rPr>
                <w:i/>
              </w:rPr>
              <w:t>skall</w:t>
            </w:r>
            <w:r>
              <w:t xml:space="preserve"> rapporteras, ha hört övriga relevanta behöriga myndigheter.</w:t>
            </w:r>
          </w:p>
        </w:tc>
        <w:tc>
          <w:tcPr>
            <w:tcW w:w="2500" w:type="pct"/>
            <w:shd w:val="clear" w:color="auto" w:fill="auto"/>
            <w:tcMar>
              <w:right w:w="0" w:type="dxa"/>
            </w:tcMar>
          </w:tcPr>
          <w:p w14:paraId="412C7E38" w14:textId="77777777" w:rsidR="00136126" w:rsidRDefault="00931476" w:rsidP="00136126">
            <w:pPr>
              <w:pStyle w:val="Brdtextmedindrag"/>
            </w:pPr>
            <w:r>
              <w:t xml:space="preserve">Riskkoncentrationer och interna transaktioner som är betydande och av visst slag, </w:t>
            </w:r>
            <w:r>
              <w:rPr>
                <w:i/>
              </w:rPr>
              <w:t>ska</w:t>
            </w:r>
            <w:r>
              <w:t xml:space="preserve"> regelbundet rapporteras till Finansinspektionen. Vilka dessa är </w:t>
            </w:r>
            <w:r w:rsidRPr="00B004D2">
              <w:rPr>
                <w:i/>
              </w:rPr>
              <w:t>ska</w:t>
            </w:r>
            <w:r>
              <w:t xml:space="preserve"> beslutas av Finansinspektionen för varje enskilt konglomerat. Inspektionen </w:t>
            </w:r>
            <w:r>
              <w:rPr>
                <w:i/>
              </w:rPr>
              <w:t>ska</w:t>
            </w:r>
            <w:r>
              <w:t xml:space="preserve"> dessförinnan, i fråga om vilka transaktioner och riskkoncentr</w:t>
            </w:r>
            <w:r>
              <w:softHyphen/>
              <w:t>ationer som är betydande, ha hört övriga relevanta behöriga myndig</w:t>
            </w:r>
            <w:r>
              <w:softHyphen/>
              <w:t xml:space="preserve">heter och det finansiella konglomeratet, samt, i fråga om vilka slag av riskkoncentrationer och interna transaktioner som </w:t>
            </w:r>
            <w:r w:rsidRPr="00B004D2">
              <w:rPr>
                <w:i/>
              </w:rPr>
              <w:t>ska</w:t>
            </w:r>
            <w:r>
              <w:t xml:space="preserve"> rapporteras, ha hört övriga relevanta behöriga myndigheter.</w:t>
            </w:r>
          </w:p>
          <w:p w14:paraId="62F2F26C" w14:textId="77777777" w:rsidR="00136126" w:rsidRDefault="00931476" w:rsidP="00136126">
            <w:pPr>
              <w:pStyle w:val="Brdtextmedindrag"/>
            </w:pPr>
            <w:r>
              <w:rPr>
                <w:i/>
              </w:rPr>
              <w:t xml:space="preserve">Finansinspektionen ska inte höra andra behöriga myndigheter innan inspektionen fattar sådana beslut som avses i första stycket för </w:t>
            </w:r>
            <w:r>
              <w:rPr>
                <w:i/>
              </w:rPr>
              <w:lastRenderedPageBreak/>
              <w:t>finansiella konglomerat som avses i 2 kap. 1 a §.</w:t>
            </w:r>
          </w:p>
        </w:tc>
      </w:tr>
    </w:tbl>
    <w:p w14:paraId="639A80B0" w14:textId="77777777" w:rsidR="00136126" w:rsidRDefault="00136126" w:rsidP="00136126">
      <w:pPr>
        <w:pStyle w:val="Brdtextmedindrag"/>
      </w:pPr>
    </w:p>
    <w:p w14:paraId="3947C877" w14:textId="77777777" w:rsidR="00136126" w:rsidRDefault="00931476" w:rsidP="00136126">
      <w:pPr>
        <w:pStyle w:val="Brdtextmedindrag"/>
        <w:ind w:firstLine="0"/>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8A5306A" w14:textId="77777777">
        <w:tc>
          <w:tcPr>
            <w:tcW w:w="2500" w:type="pct"/>
            <w:shd w:val="clear" w:color="auto" w:fill="auto"/>
            <w:tcMar>
              <w:left w:w="0" w:type="dxa"/>
            </w:tcMar>
          </w:tcPr>
          <w:p w14:paraId="11E23F9F" w14:textId="77777777" w:rsidR="00136126" w:rsidRDefault="00931476" w:rsidP="00136126">
            <w:pPr>
              <w:pStyle w:val="Brdtextmedindrag"/>
            </w:pPr>
            <w:r>
              <w:t xml:space="preserve">När ett reglerat företag hemmahörande inom EES finns i toppen av det finansiella konglomeratet, </w:t>
            </w:r>
            <w:r w:rsidRPr="00B004D2">
              <w:rPr>
                <w:i/>
              </w:rPr>
              <w:t>skall</w:t>
            </w:r>
            <w:r>
              <w:t xml:space="preserve"> rapporter</w:t>
            </w:r>
            <w:r>
              <w:softHyphen/>
              <w:t>ingen enligt 10 och 11 §§ göras av det företaget.</w:t>
            </w:r>
          </w:p>
        </w:tc>
        <w:tc>
          <w:tcPr>
            <w:tcW w:w="2500" w:type="pct"/>
            <w:shd w:val="clear" w:color="auto" w:fill="auto"/>
            <w:tcMar>
              <w:right w:w="0" w:type="dxa"/>
            </w:tcMar>
          </w:tcPr>
          <w:p w14:paraId="2FAF67B1" w14:textId="77777777" w:rsidR="00136126" w:rsidRDefault="00931476" w:rsidP="00136126">
            <w:pPr>
              <w:pStyle w:val="Brdtextmedindrag"/>
            </w:pPr>
            <w:r>
              <w:t xml:space="preserve">När ett reglerat företag hemmahörande inom EES finns i toppen av det finansiella konglomeratet, </w:t>
            </w:r>
            <w:r w:rsidRPr="00B004D2">
              <w:rPr>
                <w:i/>
              </w:rPr>
              <w:t>ska</w:t>
            </w:r>
            <w:r>
              <w:t xml:space="preserve"> rapporteringen enligt 10 och 11 §§ göras av det företaget.</w:t>
            </w:r>
          </w:p>
        </w:tc>
      </w:tr>
      <w:tr w:rsidR="00397F28" w14:paraId="343F2634" w14:textId="77777777">
        <w:tc>
          <w:tcPr>
            <w:tcW w:w="2500" w:type="pct"/>
            <w:shd w:val="clear" w:color="auto" w:fill="auto"/>
            <w:tcMar>
              <w:left w:w="0" w:type="dxa"/>
            </w:tcMar>
          </w:tcPr>
          <w:p w14:paraId="1726EF7D" w14:textId="77777777" w:rsidR="00136126" w:rsidRDefault="00931476" w:rsidP="00136126">
            <w:pPr>
              <w:pStyle w:val="Brdtextmedindrag"/>
            </w:pPr>
            <w:r>
              <w:t xml:space="preserve">I andra fall </w:t>
            </w:r>
            <w:r w:rsidRPr="00B004D2">
              <w:rPr>
                <w:i/>
              </w:rPr>
              <w:t>skall</w:t>
            </w:r>
            <w:r>
              <w:t xml:space="preserve"> rapporten lämnas av det blandade finansiella holdingföretaget i det finansiella konglomeratet eller det institut </w:t>
            </w:r>
            <w:r w:rsidRPr="00E53E40">
              <w:t>eller</w:t>
            </w:r>
            <w:r>
              <w:t xml:space="preserve"> försäkringsföretag i konglomeratet som Finans</w:t>
            </w:r>
            <w:r>
              <w:softHyphen/>
              <w:t>inspektionen i ett enskilt fall beslutar efter att ha hört de övriga relevanta behöriga myndigheterna och konglomeratet.</w:t>
            </w:r>
          </w:p>
        </w:tc>
        <w:tc>
          <w:tcPr>
            <w:tcW w:w="2500" w:type="pct"/>
            <w:shd w:val="clear" w:color="auto" w:fill="auto"/>
            <w:tcMar>
              <w:right w:w="0" w:type="dxa"/>
            </w:tcMar>
          </w:tcPr>
          <w:p w14:paraId="4BBE4FF9" w14:textId="77777777" w:rsidR="00136126" w:rsidRDefault="00931476" w:rsidP="00136126">
            <w:pPr>
              <w:pStyle w:val="Brdtextmedindrag"/>
            </w:pPr>
            <w:r>
              <w:t xml:space="preserve">I andra fall, </w:t>
            </w:r>
            <w:r>
              <w:rPr>
                <w:i/>
              </w:rPr>
              <w:t xml:space="preserve">utom sådana som avses i tredje stycket, </w:t>
            </w:r>
            <w:r w:rsidRPr="00B004D2">
              <w:rPr>
                <w:i/>
              </w:rPr>
              <w:t>ska</w:t>
            </w:r>
            <w:r>
              <w:t xml:space="preserve"> rapporten lämnas av det blandade finansiella holdingföretaget i det finansiella konglomeratet eller det institut eller försäkringsföretag i konglomeratet som Finansinspektionen i ett enskilt fall beslutar efter att ha hört de övriga relevanta behöriga myndigheterna och konglomeratet.</w:t>
            </w:r>
          </w:p>
          <w:p w14:paraId="5F0EDAD2" w14:textId="77777777" w:rsidR="00136126" w:rsidRDefault="00931476" w:rsidP="00136126">
            <w:pPr>
              <w:pStyle w:val="Brdtextmedindrag"/>
            </w:pPr>
            <w:r>
              <w:rPr>
                <w:i/>
              </w:rPr>
              <w:t>I ett sådant finansiellt konglo</w:t>
            </w:r>
            <w:r>
              <w:rPr>
                <w:i/>
              </w:rPr>
              <w:softHyphen/>
              <w:t xml:space="preserve">merat som avses i 2 kap. 1 a § ska rapporten lämnas av det företag som hör hemma i Sverige som Finansinspektionen beslutar i det enskilda fallet.  </w:t>
            </w:r>
          </w:p>
        </w:tc>
      </w:tr>
    </w:tbl>
    <w:p w14:paraId="5281C327" w14:textId="77777777" w:rsidR="00136126" w:rsidRDefault="00136126" w:rsidP="00136126">
      <w:pPr>
        <w:pStyle w:val="Brdtextmedindrag"/>
        <w:ind w:firstLine="0"/>
      </w:pPr>
    </w:p>
    <w:p w14:paraId="57289764" w14:textId="77777777" w:rsidR="00136126" w:rsidRDefault="00931476" w:rsidP="00136126">
      <w:pPr>
        <w:pStyle w:val="Brdtextmedindrag"/>
        <w:ind w:firstLine="0"/>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5A96E9B" w14:textId="77777777">
        <w:tc>
          <w:tcPr>
            <w:tcW w:w="2500" w:type="pct"/>
            <w:shd w:val="clear" w:color="auto" w:fill="auto"/>
            <w:tcMar>
              <w:left w:w="0" w:type="dxa"/>
            </w:tcMar>
          </w:tcPr>
          <w:p w14:paraId="4B44CA91" w14:textId="77777777" w:rsidR="00136126" w:rsidRDefault="00931476" w:rsidP="00136126">
            <w:pPr>
              <w:pStyle w:val="Brdtextmedindrag"/>
            </w:pPr>
            <w:r>
              <w:t xml:space="preserve">Institut </w:t>
            </w:r>
            <w:r w:rsidRPr="00B004D2">
              <w:rPr>
                <w:i/>
              </w:rPr>
              <w:t xml:space="preserve">och </w:t>
            </w:r>
            <w:r>
              <w:t xml:space="preserve">försäkringsföretag som ingår i ett finansiellt konglomerat </w:t>
            </w:r>
            <w:r w:rsidRPr="00B004D2">
              <w:rPr>
                <w:i/>
              </w:rPr>
              <w:t>skall</w:t>
            </w:r>
            <w:r>
              <w:t xml:space="preserve"> ha system för riskhantering och rutiner för intern kontroll som är betryggande med hänsyn till konglomeratets samlade risksituation.</w:t>
            </w:r>
          </w:p>
        </w:tc>
        <w:tc>
          <w:tcPr>
            <w:tcW w:w="2500" w:type="pct"/>
            <w:shd w:val="clear" w:color="auto" w:fill="auto"/>
            <w:tcMar>
              <w:right w:w="0" w:type="dxa"/>
            </w:tcMar>
          </w:tcPr>
          <w:p w14:paraId="291C0474" w14:textId="77777777" w:rsidR="00136126" w:rsidRDefault="00931476" w:rsidP="00136126">
            <w:pPr>
              <w:pStyle w:val="Brdtextmedindrag"/>
            </w:pPr>
            <w:r>
              <w:t xml:space="preserve">Institut, försäkringsföretag som ingår i ett finansiellt konglomerat </w:t>
            </w:r>
            <w:r w:rsidRPr="00B004D2">
              <w:rPr>
                <w:i/>
              </w:rPr>
              <w:t>ska</w:t>
            </w:r>
            <w:r>
              <w:t xml:space="preserve"> ha system för riskhantering och rutiner för intern kontroll som är betryggande med hänsyn till konglomeratets samlade risk</w:t>
            </w:r>
            <w:r>
              <w:softHyphen/>
              <w:t xml:space="preserve">situation. </w:t>
            </w:r>
            <w:r>
              <w:rPr>
                <w:i/>
              </w:rPr>
              <w:t>Detsamma gäller för tjänstepensionsföretag i sådana finansiella konglomerat som avses i 2 kap. 1 a §.</w:t>
            </w:r>
          </w:p>
        </w:tc>
      </w:tr>
    </w:tbl>
    <w:p w14:paraId="616D7E2D" w14:textId="77777777" w:rsidR="00136126" w:rsidRDefault="00136126" w:rsidP="00136126">
      <w:pPr>
        <w:pStyle w:val="Brdtextmedindrag"/>
      </w:pPr>
    </w:p>
    <w:p w14:paraId="408E71E5" w14:textId="77777777" w:rsidR="00136126" w:rsidRDefault="00931476" w:rsidP="00136126">
      <w:pPr>
        <w:pStyle w:val="Brdtextmedindrag"/>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00528B9" w14:textId="77777777">
        <w:tc>
          <w:tcPr>
            <w:tcW w:w="2500" w:type="pct"/>
            <w:shd w:val="clear" w:color="auto" w:fill="auto"/>
            <w:tcMar>
              <w:left w:w="0" w:type="dxa"/>
            </w:tcMar>
          </w:tcPr>
          <w:p w14:paraId="33B42719" w14:textId="77777777" w:rsidR="00136126" w:rsidRDefault="00931476" w:rsidP="00136126">
            <w:pPr>
              <w:pStyle w:val="Brdtextmedindrag"/>
            </w:pPr>
            <w:r>
              <w:t>Institut, försäkringsföretag och blandade finansiella holdingföretag med huvudkontor i Sverige som enligt 12 § ansvarar för rapporteringen till Finans</w:t>
            </w:r>
            <w:r>
              <w:softHyphen/>
              <w:t xml:space="preserve">inspektionen </w:t>
            </w:r>
            <w:r w:rsidRPr="00B004D2">
              <w:rPr>
                <w:i/>
              </w:rPr>
              <w:t>skall</w:t>
            </w:r>
            <w:r>
              <w:t xml:space="preserve"> ha nödvändiga rutiner för intern kontroll för att kunna ta fram uppgifter som kan vara av betydelse för tillsynen över det finansiella konglomeratet.</w:t>
            </w:r>
          </w:p>
        </w:tc>
        <w:tc>
          <w:tcPr>
            <w:tcW w:w="2500" w:type="pct"/>
            <w:shd w:val="clear" w:color="auto" w:fill="auto"/>
            <w:tcMar>
              <w:right w:w="0" w:type="dxa"/>
            </w:tcMar>
          </w:tcPr>
          <w:p w14:paraId="214CB9CF" w14:textId="77777777" w:rsidR="00136126" w:rsidRDefault="00931476" w:rsidP="00136126">
            <w:pPr>
              <w:pStyle w:val="Brdtextmedindrag"/>
            </w:pPr>
            <w:r>
              <w:t xml:space="preserve">Institut, försäkringsföretag, blandade finansiella holdingföretag med huvudkontor i Sverige </w:t>
            </w:r>
            <w:r>
              <w:rPr>
                <w:i/>
              </w:rPr>
              <w:t xml:space="preserve">och tjänstepensionsföretag </w:t>
            </w:r>
            <w:r>
              <w:t xml:space="preserve">som enligt 12 § ansvarar för rapporteringen till Finansinspektionen </w:t>
            </w:r>
            <w:r w:rsidRPr="00B004D2">
              <w:rPr>
                <w:i/>
              </w:rPr>
              <w:t>ska</w:t>
            </w:r>
            <w:r>
              <w:t xml:space="preserve"> ha nödvändiga rutiner för intern kontroll för att kunna ta fram uppgifter som kan vara av betydelse för tillsynen över det finansiella konglomeratet.</w:t>
            </w:r>
          </w:p>
        </w:tc>
      </w:tr>
      <w:tr w:rsidR="00397F28" w14:paraId="60F7F0C9" w14:textId="77777777">
        <w:tc>
          <w:tcPr>
            <w:tcW w:w="2500" w:type="pct"/>
            <w:shd w:val="clear" w:color="auto" w:fill="auto"/>
            <w:tcMar>
              <w:left w:w="0" w:type="dxa"/>
            </w:tcMar>
          </w:tcPr>
          <w:p w14:paraId="49B1C5EE" w14:textId="77777777" w:rsidR="00136126" w:rsidRDefault="00931476" w:rsidP="00136126">
            <w:pPr>
              <w:pStyle w:val="Brdtextmedindrag"/>
            </w:pPr>
            <w:r>
              <w:lastRenderedPageBreak/>
              <w:t>Om ett institut, ett försäkrings</w:t>
            </w:r>
            <w:r>
              <w:softHyphen/>
              <w:t xml:space="preserve">företag eller ett blandat finansiellt holdingföretag med huvudkontor i Sverige ansvarar för ett finansiellt konglomerats rapportering till en utländsk behörig myndighet som är samordnare av tillsynen över konglomeratet, </w:t>
            </w:r>
            <w:r w:rsidRPr="00B004D2">
              <w:rPr>
                <w:i/>
              </w:rPr>
              <w:t>skall</w:t>
            </w:r>
            <w:r>
              <w:t xml:space="preserve"> företaget ha sådana rutiner för intern kontroll som anges i första stycket.</w:t>
            </w:r>
          </w:p>
        </w:tc>
        <w:tc>
          <w:tcPr>
            <w:tcW w:w="2500" w:type="pct"/>
            <w:shd w:val="clear" w:color="auto" w:fill="auto"/>
            <w:tcMar>
              <w:right w:w="0" w:type="dxa"/>
            </w:tcMar>
          </w:tcPr>
          <w:p w14:paraId="440323D6" w14:textId="77777777" w:rsidR="00136126" w:rsidRDefault="00931476" w:rsidP="00136126">
            <w:pPr>
              <w:pStyle w:val="Brdtextmedindrag"/>
            </w:pPr>
            <w:r>
              <w:t>Om ett institut, ett försäkrings</w:t>
            </w:r>
            <w:r>
              <w:softHyphen/>
              <w:t xml:space="preserve">företag eller ett blandat finansiellt holdingföretag med huvudkontor i Sverige ansvarar för ett finansiellt konglomerats rapportering till en utländsk behörig myndighet som är samordnare av tillsynen över konglomeratet, </w:t>
            </w:r>
            <w:r w:rsidRPr="00B004D2">
              <w:rPr>
                <w:i/>
              </w:rPr>
              <w:t>ska</w:t>
            </w:r>
            <w:r>
              <w:t xml:space="preserve"> företaget ha sådana rutiner för intern kontroll som anges i första stycket.</w:t>
            </w:r>
          </w:p>
        </w:tc>
      </w:tr>
    </w:tbl>
    <w:p w14:paraId="79C95E1E" w14:textId="77777777" w:rsidR="00136126" w:rsidRDefault="00931476" w:rsidP="00136126">
      <w:pPr>
        <w:pStyle w:val="Brdtext"/>
        <w:spacing w:before="230"/>
        <w:jc w:val="center"/>
        <w:rPr>
          <w:b/>
        </w:rPr>
      </w:pPr>
      <w:r>
        <w:rPr>
          <w:b/>
        </w:rPr>
        <w:t>6 kap.</w:t>
      </w:r>
    </w:p>
    <w:p w14:paraId="3D2C9571" w14:textId="77777777" w:rsidR="00136126" w:rsidRDefault="00931476" w:rsidP="00136126">
      <w:pPr>
        <w:pStyle w:val="Brdtext"/>
        <w:jc w:val="center"/>
      </w:pPr>
      <w:r>
        <w:t>1 §</w:t>
      </w:r>
    </w:p>
    <w:p w14:paraId="726DE34B" w14:textId="77777777" w:rsidR="00136126" w:rsidRPr="008A7B1C" w:rsidRDefault="00931476" w:rsidP="00136126">
      <w:pPr>
        <w:pStyle w:val="Brdtextmedindrag"/>
      </w:pPr>
      <w:r>
        <w:t xml:space="preserve">Finansinspektionen övervakar att denna lag följs.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2DD35F9" w14:textId="77777777">
        <w:tc>
          <w:tcPr>
            <w:tcW w:w="2500" w:type="pct"/>
            <w:shd w:val="clear" w:color="auto" w:fill="auto"/>
            <w:tcMar>
              <w:left w:w="0" w:type="dxa"/>
            </w:tcMar>
          </w:tcPr>
          <w:p w14:paraId="7CB5ACE1" w14:textId="77777777" w:rsidR="00136126" w:rsidRDefault="00931476" w:rsidP="00136126">
            <w:pPr>
              <w:pStyle w:val="Brdtextmedindrag"/>
            </w:pPr>
            <w:r>
              <w:t xml:space="preserve">I fråga om tillsynen över institut </w:t>
            </w:r>
            <w:r w:rsidRPr="00B004D2">
              <w:rPr>
                <w:i/>
              </w:rPr>
              <w:t xml:space="preserve">och </w:t>
            </w:r>
            <w:r>
              <w:t>försäkringsföretag gäller det som är föreskrivet i sektors</w:t>
            </w:r>
            <w:r>
              <w:softHyphen/>
              <w:t>bestämmelserna, om inte annat följer av denna lag.</w:t>
            </w:r>
          </w:p>
        </w:tc>
        <w:tc>
          <w:tcPr>
            <w:tcW w:w="2500" w:type="pct"/>
            <w:shd w:val="clear" w:color="auto" w:fill="auto"/>
            <w:tcMar>
              <w:right w:w="0" w:type="dxa"/>
            </w:tcMar>
          </w:tcPr>
          <w:p w14:paraId="60B61EA9" w14:textId="77777777" w:rsidR="00136126" w:rsidRDefault="00931476" w:rsidP="00136126">
            <w:pPr>
              <w:pStyle w:val="Brdtextmedindrag"/>
            </w:pPr>
            <w:r>
              <w:t>I fråga om tillsynen över institut</w:t>
            </w:r>
            <w:r w:rsidRPr="00E53E40">
              <w:rPr>
                <w:i/>
              </w:rPr>
              <w:t>,</w:t>
            </w:r>
            <w:r>
              <w:t xml:space="preserve"> försäkringsföretag </w:t>
            </w:r>
            <w:r>
              <w:rPr>
                <w:i/>
              </w:rPr>
              <w:t>och tjänste</w:t>
            </w:r>
            <w:r>
              <w:rPr>
                <w:i/>
              </w:rPr>
              <w:softHyphen/>
              <w:t xml:space="preserve">pensionsföretag </w:t>
            </w:r>
            <w:r>
              <w:t>gäller det som är föreskrivet i sektorsbestämm</w:t>
            </w:r>
            <w:r>
              <w:softHyphen/>
              <w:t>elserna, om inte annat följer av denna lag.</w:t>
            </w:r>
          </w:p>
        </w:tc>
      </w:tr>
    </w:tbl>
    <w:p w14:paraId="68F0A904" w14:textId="77777777" w:rsidR="00136126" w:rsidRDefault="00136126" w:rsidP="00136126">
      <w:pPr>
        <w:pStyle w:val="Brdtextmedindrag"/>
        <w:ind w:firstLine="0"/>
      </w:pPr>
    </w:p>
    <w:p w14:paraId="7390F79C" w14:textId="77777777" w:rsidR="00136126" w:rsidRDefault="00931476" w:rsidP="00136126">
      <w:pPr>
        <w:pStyle w:val="Brdtextmedindrag"/>
        <w:ind w:firstLine="0"/>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B6C68D3" w14:textId="77777777">
        <w:tc>
          <w:tcPr>
            <w:tcW w:w="2500" w:type="pct"/>
            <w:shd w:val="clear" w:color="auto" w:fill="auto"/>
            <w:tcMar>
              <w:left w:w="0" w:type="dxa"/>
            </w:tcMar>
          </w:tcPr>
          <w:p w14:paraId="1B7810DD" w14:textId="77777777" w:rsidR="00136126" w:rsidRDefault="00931476" w:rsidP="00136126">
            <w:pPr>
              <w:pStyle w:val="Brdtextmedindrag"/>
            </w:pPr>
            <w:r>
              <w:t xml:space="preserve">Innan Finansinspektionen fattar ett beslut med stöd av någon av bestämmelserna i 2 kap. 5 och 6 §§, 8 § tredje stycket och 9 § samt 3 kap. 3 och 4 §§, </w:t>
            </w:r>
            <w:r w:rsidRPr="00B004D2">
              <w:rPr>
                <w:i/>
              </w:rPr>
              <w:t>skall</w:t>
            </w:r>
            <w:r>
              <w:t xml:space="preserve"> inspek</w:t>
            </w:r>
            <w:r>
              <w:softHyphen/>
              <w:t>tionen ha kommit överens med övriga relevanta behöriga myn</w:t>
            </w:r>
            <w:r>
              <w:softHyphen/>
              <w:t>digheter om innehållet i beslutet.</w:t>
            </w:r>
          </w:p>
        </w:tc>
        <w:tc>
          <w:tcPr>
            <w:tcW w:w="2500" w:type="pct"/>
            <w:shd w:val="clear" w:color="auto" w:fill="auto"/>
            <w:tcMar>
              <w:right w:w="0" w:type="dxa"/>
            </w:tcMar>
          </w:tcPr>
          <w:p w14:paraId="682BA50E" w14:textId="77777777" w:rsidR="00136126" w:rsidRDefault="00931476" w:rsidP="00136126">
            <w:pPr>
              <w:pStyle w:val="Brdtextmedindrag"/>
            </w:pPr>
            <w:r>
              <w:t xml:space="preserve">Innan Finansinspektionen fattar ett beslut med stöd av någon av bestämmelserna i 2 kap. 5 och 6 §§, 8 § tredje stycket och 9 § samt 3 kap. 3 och 4 §§, </w:t>
            </w:r>
            <w:r w:rsidRPr="00B004D2">
              <w:rPr>
                <w:i/>
              </w:rPr>
              <w:t>ska</w:t>
            </w:r>
            <w:r>
              <w:t xml:space="preserve"> inspektionen ha kommit överens med övriga relevanta behöriga myndigheter om innehållet i beslutet. </w:t>
            </w:r>
            <w:r>
              <w:rPr>
                <w:i/>
              </w:rPr>
              <w:t>Detta gäller dock inte om beslutet rör ett sådant finansiellt konglomerat som avses i 2 kap. 1 a §.</w:t>
            </w:r>
          </w:p>
        </w:tc>
      </w:tr>
      <w:tr w:rsidR="00397F28" w14:paraId="28FE388D" w14:textId="77777777">
        <w:tc>
          <w:tcPr>
            <w:tcW w:w="2500" w:type="pct"/>
            <w:shd w:val="clear" w:color="auto" w:fill="auto"/>
            <w:tcMar>
              <w:left w:w="0" w:type="dxa"/>
            </w:tcMar>
          </w:tcPr>
          <w:p w14:paraId="4A1AB92B" w14:textId="77777777" w:rsidR="00136126" w:rsidRDefault="00931476" w:rsidP="00136126">
            <w:pPr>
              <w:pStyle w:val="Brdtextmedindrag"/>
            </w:pPr>
            <w:r>
              <w:t xml:space="preserve">Finansinspektionen </w:t>
            </w:r>
            <w:r w:rsidRPr="00B004D2">
              <w:rPr>
                <w:i/>
              </w:rPr>
              <w:t>skall</w:t>
            </w:r>
            <w:r>
              <w:t xml:space="preserve"> på begäran av ett företag som ingår i konglomeratet besluta om för</w:t>
            </w:r>
            <w:r>
              <w:softHyphen/>
              <w:t xml:space="preserve">utsättningarna i de nämnda bestämmelserna är uppfyllda. </w:t>
            </w:r>
          </w:p>
          <w:p w14:paraId="7E3E8567" w14:textId="77777777" w:rsidR="00136126" w:rsidRDefault="00931476" w:rsidP="00136126">
            <w:pPr>
              <w:pStyle w:val="Brdtextmedindrag"/>
            </w:pPr>
            <w:r>
              <w:t xml:space="preserve">Om ett beslut enligt första stycket inte framgår av en underrättelse enligt 4 kap. 5 §, </w:t>
            </w:r>
            <w:r w:rsidRPr="00B004D2">
              <w:rPr>
                <w:i/>
              </w:rPr>
              <w:t>skall</w:t>
            </w:r>
            <w:r>
              <w:t xml:space="preserve"> Finans</w:t>
            </w:r>
            <w:r>
              <w:softHyphen/>
              <w:t>inspektionen underrätta övriga berörda behöriga myndigheter om beslutet.</w:t>
            </w:r>
          </w:p>
        </w:tc>
        <w:tc>
          <w:tcPr>
            <w:tcW w:w="2500" w:type="pct"/>
            <w:shd w:val="clear" w:color="auto" w:fill="auto"/>
            <w:tcMar>
              <w:right w:w="0" w:type="dxa"/>
            </w:tcMar>
          </w:tcPr>
          <w:p w14:paraId="3F90B801" w14:textId="77777777" w:rsidR="00136126" w:rsidRDefault="00931476" w:rsidP="00136126">
            <w:pPr>
              <w:pStyle w:val="Brdtextmedindrag"/>
            </w:pPr>
            <w:r>
              <w:t xml:space="preserve">Finansinspektionen </w:t>
            </w:r>
            <w:r w:rsidRPr="00B004D2">
              <w:rPr>
                <w:i/>
              </w:rPr>
              <w:t>ska</w:t>
            </w:r>
            <w:r>
              <w:t xml:space="preserve"> på begäran av ett företag som ingår i konglomeratet besluta om för</w:t>
            </w:r>
            <w:r>
              <w:softHyphen/>
              <w:t>utsättningarna i de nämnda bestäm</w:t>
            </w:r>
            <w:r>
              <w:softHyphen/>
              <w:t xml:space="preserve">melserna är uppfyllda. </w:t>
            </w:r>
          </w:p>
          <w:p w14:paraId="2DEFD44F" w14:textId="77777777" w:rsidR="00136126" w:rsidRDefault="00931476" w:rsidP="00136126">
            <w:pPr>
              <w:pStyle w:val="Brdtextmedindrag"/>
            </w:pPr>
            <w:r>
              <w:t xml:space="preserve">Om ett beslut enligt första stycket inte framgår av en underrättelse enligt 4 kap. 5 §, </w:t>
            </w:r>
            <w:r w:rsidRPr="00B004D2">
              <w:rPr>
                <w:i/>
              </w:rPr>
              <w:t>ska</w:t>
            </w:r>
            <w:r>
              <w:t xml:space="preserve"> Finans</w:t>
            </w:r>
            <w:r>
              <w:softHyphen/>
              <w:t xml:space="preserve">inspektionen underrätta övriga berörda behöriga myndigheter om beslutet. </w:t>
            </w:r>
            <w:r>
              <w:rPr>
                <w:i/>
              </w:rPr>
              <w:t>Detta gäller dock inte om beslutet rör ett sådant finansiellt konglomerat som avses i 2 kap. 1 a §.</w:t>
            </w:r>
          </w:p>
        </w:tc>
      </w:tr>
    </w:tbl>
    <w:p w14:paraId="66422F63" w14:textId="77777777" w:rsidR="00136126" w:rsidRDefault="00931476" w:rsidP="00136126">
      <w:pPr>
        <w:pStyle w:val="Brdtextmedindrag"/>
        <w:ind w:firstLine="0"/>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BCC4128" w14:textId="77777777">
        <w:tc>
          <w:tcPr>
            <w:tcW w:w="2500" w:type="pct"/>
            <w:shd w:val="clear" w:color="auto" w:fill="auto"/>
            <w:tcMar>
              <w:left w:w="0" w:type="dxa"/>
            </w:tcMar>
          </w:tcPr>
          <w:p w14:paraId="1420CA13" w14:textId="77777777" w:rsidR="00136126" w:rsidRDefault="00931476" w:rsidP="00136126">
            <w:pPr>
              <w:pStyle w:val="Brdtextmedindrag"/>
            </w:pPr>
            <w:r>
              <w:t xml:space="preserve">Ett företag som ingår i ett finansiellt konglomerat </w:t>
            </w:r>
            <w:r w:rsidRPr="00E53E40">
              <w:rPr>
                <w:i/>
              </w:rPr>
              <w:t>skall</w:t>
            </w:r>
            <w:r>
              <w:t xml:space="preserve"> lämna </w:t>
            </w:r>
            <w:r>
              <w:lastRenderedPageBreak/>
              <w:t>Finansinspektionen de upplys</w:t>
            </w:r>
            <w:r>
              <w:softHyphen/>
              <w:t>ningar om sin verksamhet och därmed sammanhängande omstän</w:t>
            </w:r>
            <w:r>
              <w:softHyphen/>
              <w:t>digheter som inspektionen begär för tillsynen över konglo</w:t>
            </w:r>
            <w:r>
              <w:softHyphen/>
              <w:t xml:space="preserve">meratet. </w:t>
            </w:r>
          </w:p>
          <w:p w14:paraId="48F4FDF7" w14:textId="77777777" w:rsidR="00136126" w:rsidRDefault="00931476" w:rsidP="00136126">
            <w:pPr>
              <w:pStyle w:val="Brdtextmedindrag"/>
            </w:pPr>
            <w:r>
              <w:t>Om företaget inte lämnar upplysningarna till Finans</w:t>
            </w:r>
            <w:r>
              <w:softHyphen/>
              <w:t>inspek</w:t>
            </w:r>
            <w:r>
              <w:softHyphen/>
              <w:t>tionen, får inspek-tionen förelägga företaget att göra det. Ett sådant föreläggande får dock inte riktas mot ett reglerat företag som hör hemma i ett annat land inom EES. I fråga om ett sådant företag gäller i stället 7 kap. 3 §.</w:t>
            </w:r>
          </w:p>
        </w:tc>
        <w:tc>
          <w:tcPr>
            <w:tcW w:w="2500" w:type="pct"/>
            <w:shd w:val="clear" w:color="auto" w:fill="auto"/>
            <w:tcMar>
              <w:right w:w="0" w:type="dxa"/>
            </w:tcMar>
          </w:tcPr>
          <w:p w14:paraId="79BFB602" w14:textId="77777777" w:rsidR="00136126" w:rsidRDefault="00931476" w:rsidP="00136126">
            <w:pPr>
              <w:pStyle w:val="Brdtextmedindrag"/>
            </w:pPr>
            <w:r>
              <w:lastRenderedPageBreak/>
              <w:t xml:space="preserve">Ett företag som ingår i ett finansiellt konglomerat </w:t>
            </w:r>
            <w:r w:rsidRPr="00A71A81">
              <w:rPr>
                <w:i/>
              </w:rPr>
              <w:t>ska</w:t>
            </w:r>
            <w:r>
              <w:t xml:space="preserve"> lämna </w:t>
            </w:r>
            <w:r>
              <w:lastRenderedPageBreak/>
              <w:t>Finansinspektionen de upplys</w:t>
            </w:r>
            <w:r>
              <w:softHyphen/>
              <w:t>ningar om sin verksamhet och därmed sammanhängande omstän</w:t>
            </w:r>
            <w:r>
              <w:softHyphen/>
              <w:t>digheter som inspektionen begär för tillsynen över konglo</w:t>
            </w:r>
            <w:r>
              <w:softHyphen/>
              <w:t xml:space="preserve">meratet. </w:t>
            </w:r>
          </w:p>
          <w:p w14:paraId="4AB65D4B" w14:textId="77777777" w:rsidR="00136126" w:rsidRDefault="00931476" w:rsidP="00136126">
            <w:pPr>
              <w:pStyle w:val="Brdtextmedindrag"/>
            </w:pPr>
            <w:r>
              <w:t>Om företaget inte lämnar upplysningarna till Finans</w:t>
            </w:r>
            <w:r>
              <w:softHyphen/>
              <w:t>inspek</w:t>
            </w:r>
            <w:r>
              <w:softHyphen/>
              <w:t>tionen, får inspek-tionen förelägga företaget att göra det. Ett sådant föreläggande får dock inte riktas mot ett reglerat företag som hör hemma i ett annat land inom EES. I fråga om ett sådant företag gäller i stället 7 kap. 3 §</w:t>
            </w:r>
            <w:r>
              <w:rPr>
                <w:i/>
              </w:rPr>
              <w:t>, förutom om företaget ingår i ett sådant finansiellt konglomerat som avses 2 kap. 1 a §</w:t>
            </w:r>
            <w:r>
              <w:t>.</w:t>
            </w:r>
          </w:p>
        </w:tc>
      </w:tr>
    </w:tbl>
    <w:p w14:paraId="3385CF83" w14:textId="77777777" w:rsidR="00136126" w:rsidRDefault="00136126" w:rsidP="00136126">
      <w:pPr>
        <w:pStyle w:val="Brdtextmedindrag"/>
        <w:ind w:firstLine="0"/>
        <w:jc w:val="center"/>
      </w:pPr>
    </w:p>
    <w:p w14:paraId="2F76A73D" w14:textId="77777777" w:rsidR="00136126" w:rsidRDefault="00931476" w:rsidP="00136126">
      <w:pPr>
        <w:pStyle w:val="Brdtextmedindrag"/>
        <w:ind w:firstLine="0"/>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5EC5D65" w14:textId="77777777">
        <w:tc>
          <w:tcPr>
            <w:tcW w:w="2500" w:type="pct"/>
            <w:shd w:val="clear" w:color="auto" w:fill="auto"/>
            <w:tcMar>
              <w:left w:w="0" w:type="dxa"/>
            </w:tcMar>
          </w:tcPr>
          <w:p w14:paraId="75FA900C" w14:textId="77777777" w:rsidR="00136126" w:rsidRDefault="00931476" w:rsidP="00136126">
            <w:pPr>
              <w:pStyle w:val="Brdtextmedindrag"/>
            </w:pPr>
            <w:r>
              <w:t>En styrelseledamot eller annan befattningshavare hos ett försäkringsföretag eller ett blandat finansiellt holdingföretag, som vid fullgörandet av skyldigheter enligt denna lag får kunskap om affärsförhållanden hos ett annat företag inom samma finansiella konglomerat, får inte obehörigen röja vad han eller hon har fått veta och inte heller utnyttja kunskapen i strid med det företagets intresse.</w:t>
            </w:r>
          </w:p>
        </w:tc>
        <w:tc>
          <w:tcPr>
            <w:tcW w:w="2500" w:type="pct"/>
            <w:shd w:val="clear" w:color="auto" w:fill="auto"/>
            <w:tcMar>
              <w:right w:w="0" w:type="dxa"/>
            </w:tcMar>
          </w:tcPr>
          <w:p w14:paraId="287501BD" w14:textId="77777777" w:rsidR="00136126" w:rsidRDefault="00931476" w:rsidP="00136126">
            <w:pPr>
              <w:pStyle w:val="Brdtextmedindrag"/>
            </w:pPr>
            <w:r>
              <w:t>En styrelseledamot eller annan befattningshavare hos ett försäk</w:t>
            </w:r>
            <w:r>
              <w:softHyphen/>
              <w:t>ringsföretag</w:t>
            </w:r>
            <w:r w:rsidRPr="00B004D2">
              <w:rPr>
                <w:i/>
              </w:rPr>
              <w:t>,</w:t>
            </w:r>
            <w:r>
              <w:t xml:space="preserve"> </w:t>
            </w:r>
            <w:r>
              <w:rPr>
                <w:i/>
              </w:rPr>
              <w:t>ett tjänste</w:t>
            </w:r>
            <w:r>
              <w:rPr>
                <w:i/>
              </w:rPr>
              <w:softHyphen/>
              <w:t>pensions</w:t>
            </w:r>
            <w:r>
              <w:rPr>
                <w:i/>
              </w:rPr>
              <w:softHyphen/>
              <w:t xml:space="preserve">företag, </w:t>
            </w:r>
            <w:r>
              <w:t>eller ett blandat finansiellt holdingföretag, som vid full</w:t>
            </w:r>
            <w:r>
              <w:softHyphen/>
              <w:t>görandet av skyldigheter enligt denna lag får kunskap om affärsförhållanden hos ett annat företag inom samma finansiella konglomerat, får inte obehörigen röja vad han eller hon har fått veta och inte heller utnyttja kunskapen i strid med det företagets intresse.</w:t>
            </w:r>
          </w:p>
        </w:tc>
      </w:tr>
    </w:tbl>
    <w:p w14:paraId="78D914F2" w14:textId="77777777" w:rsidR="00136126" w:rsidRDefault="00136126" w:rsidP="00136126">
      <w:pPr>
        <w:pStyle w:val="Brdtextmedindrag"/>
      </w:pPr>
    </w:p>
    <w:p w14:paraId="3B058BB7" w14:textId="77777777" w:rsidR="00136126" w:rsidRDefault="00931476" w:rsidP="00136126">
      <w:pPr>
        <w:pStyle w:val="Brdtextmedindrag"/>
        <w:jc w:val="center"/>
      </w:pPr>
      <w:r>
        <w:t>8 §</w:t>
      </w:r>
      <w:r>
        <w:rPr>
          <w:rStyle w:val="Fotnotsreferens"/>
        </w:rPr>
        <w:footnoteReference w:id="102"/>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4007A74" w14:textId="77777777">
        <w:tc>
          <w:tcPr>
            <w:tcW w:w="2500" w:type="pct"/>
            <w:shd w:val="clear" w:color="auto" w:fill="auto"/>
            <w:tcMar>
              <w:left w:w="0" w:type="dxa"/>
            </w:tcMar>
          </w:tcPr>
          <w:p w14:paraId="5ECDB270" w14:textId="77777777" w:rsidR="00136126" w:rsidRDefault="00931476" w:rsidP="00136126">
            <w:pPr>
              <w:pStyle w:val="Brdtextmedindrag"/>
            </w:pPr>
            <w:r>
              <w:t xml:space="preserve">Ett försäkringsföretag och ett blandat finansiellt holdingföretag är skyldigt att lämna ut uppgifter om enskildas förhållanden till företaget, om det under en utredning enligt bestämmelserna om förundersökning i brottmål begärs av undersökningsledaren eller om det begärs av åklagare i ett ärende om rättslig hjälp i brottmål, på framställning av en annan stat eller en mellanfolklig domstol, eller i ett ärende om erkännande och </w:t>
            </w:r>
            <w:r>
              <w:lastRenderedPageBreak/>
              <w:t>verkställighet av en europeisk utredningsorder.</w:t>
            </w:r>
          </w:p>
        </w:tc>
        <w:tc>
          <w:tcPr>
            <w:tcW w:w="2500" w:type="pct"/>
            <w:shd w:val="clear" w:color="auto" w:fill="auto"/>
            <w:tcMar>
              <w:right w:w="0" w:type="dxa"/>
            </w:tcMar>
          </w:tcPr>
          <w:p w14:paraId="14434D0E" w14:textId="77777777" w:rsidR="00136126" w:rsidRDefault="00931476" w:rsidP="00136126">
            <w:pPr>
              <w:pStyle w:val="Brdtextmedindrag"/>
            </w:pPr>
            <w:r>
              <w:lastRenderedPageBreak/>
              <w:t>Ett försäkringsföretag</w:t>
            </w:r>
            <w:r w:rsidRPr="00B004D2">
              <w:rPr>
                <w:i/>
              </w:rPr>
              <w:t>,</w:t>
            </w:r>
            <w:r>
              <w:t xml:space="preserve"> </w:t>
            </w:r>
            <w:r w:rsidRPr="00B004D2">
              <w:rPr>
                <w:i/>
              </w:rPr>
              <w:t>ett tjänstepensionsföretag</w:t>
            </w:r>
            <w:r>
              <w:t xml:space="preserve"> och ett blandat finansiellt holdingföretag är skyldigt att lämna ut uppgifter om enskildas förhållanden till företaget, om det under en utredning enligt bestämmelserna om förundersökning i brottmål begärs av undersökningsledaren eller om det begärs av åklagare i ett ärende om rättslig hjälp i brottmål, på framställning av en annan stat eller en mellanfolklig domstol, eller i ett ärende om erkännande och </w:t>
            </w:r>
            <w:r>
              <w:lastRenderedPageBreak/>
              <w:t>verkställighet av en europeisk utredningsorder.</w:t>
            </w:r>
          </w:p>
        </w:tc>
      </w:tr>
    </w:tbl>
    <w:p w14:paraId="2DD1331B" w14:textId="77777777" w:rsidR="00136126" w:rsidRDefault="00136126" w:rsidP="00136126">
      <w:pPr>
        <w:pStyle w:val="Brdtextmedindrag"/>
        <w:ind w:firstLine="0"/>
      </w:pPr>
    </w:p>
    <w:p w14:paraId="4DA263A8" w14:textId="77777777" w:rsidR="00136126" w:rsidRDefault="00931476" w:rsidP="00136126">
      <w:pPr>
        <w:pStyle w:val="Brdtextmedindrag"/>
        <w:ind w:firstLine="0"/>
        <w:jc w:val="center"/>
      </w:pPr>
      <w:r>
        <w:t>10 §</w:t>
      </w:r>
      <w:r>
        <w:rPr>
          <w:rStyle w:val="Fotnotsreferens"/>
        </w:rPr>
        <w:footnoteReference w:id="103"/>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3EF040D" w14:textId="77777777">
        <w:tc>
          <w:tcPr>
            <w:tcW w:w="2500" w:type="pct"/>
            <w:shd w:val="clear" w:color="auto" w:fill="auto"/>
            <w:tcMar>
              <w:left w:w="0" w:type="dxa"/>
            </w:tcMar>
          </w:tcPr>
          <w:p w14:paraId="69D5FD7E" w14:textId="77777777" w:rsidR="00136126" w:rsidRDefault="00931476" w:rsidP="00136126">
            <w:pPr>
              <w:pStyle w:val="Brdtextmedindrag"/>
            </w:pPr>
            <w:r>
              <w:t xml:space="preserve">Ett institut </w:t>
            </w:r>
            <w:r w:rsidRPr="00B004D2">
              <w:rPr>
                <w:i/>
              </w:rPr>
              <w:t>eller</w:t>
            </w:r>
            <w:r>
              <w:t xml:space="preserve"> ett försäkringsföretag som står under tillsyn enligt denna lag ska med årliga avgifter bekosta Finansinspektionens verksamhet samt Statistiska centralbyråns verksamhet enligt lagen (2014:484) om en databas för övervakning av och tillsyn över finans</w:t>
            </w:r>
            <w:r>
              <w:softHyphen/>
              <w:t xml:space="preserve">marknaderna. </w:t>
            </w:r>
          </w:p>
          <w:p w14:paraId="516AC654" w14:textId="77777777" w:rsidR="00136126" w:rsidRDefault="00931476" w:rsidP="00136126">
            <w:pPr>
              <w:pStyle w:val="Brdtextmedindrag"/>
            </w:pPr>
            <w:r>
              <w:t xml:space="preserve">Om Finansinspektionen vid tillsynen enligt denna lag behöver anlita någon med särskild fackkunskap för bedömning av en viss fråga, ska kostnaden för detta betalas av det institut </w:t>
            </w:r>
            <w:r w:rsidRPr="00B004D2">
              <w:rPr>
                <w:i/>
              </w:rPr>
              <w:t xml:space="preserve">eller </w:t>
            </w:r>
            <w:r>
              <w:t>det försäkringsföretag som tillsynen avser.</w:t>
            </w:r>
          </w:p>
        </w:tc>
        <w:tc>
          <w:tcPr>
            <w:tcW w:w="2500" w:type="pct"/>
            <w:shd w:val="clear" w:color="auto" w:fill="auto"/>
            <w:tcMar>
              <w:right w:w="0" w:type="dxa"/>
            </w:tcMar>
          </w:tcPr>
          <w:p w14:paraId="08477284" w14:textId="77777777" w:rsidR="00136126" w:rsidRDefault="00931476" w:rsidP="00136126">
            <w:pPr>
              <w:pStyle w:val="Brdtextmedindrag"/>
            </w:pPr>
            <w:r>
              <w:t>Ett institut</w:t>
            </w:r>
            <w:r w:rsidRPr="00B004D2">
              <w:rPr>
                <w:i/>
              </w:rPr>
              <w:t>,</w:t>
            </w:r>
            <w:r>
              <w:t xml:space="preserve"> ett försäkringsföretag </w:t>
            </w:r>
            <w:r w:rsidRPr="00B004D2">
              <w:rPr>
                <w:i/>
              </w:rPr>
              <w:t>eller ett tjänstepensionsföretag</w:t>
            </w:r>
            <w:r>
              <w:t xml:space="preserve"> som står under tillsyn enligt denna lag ska med årliga avgifter bekosta Finansinspektionens verksamhet samt Statistiska centralbyråns verksamhet enligt lagen (2014:484) om en databas för övervakning av och tillsyn över finans</w:t>
            </w:r>
            <w:r>
              <w:softHyphen/>
              <w:t xml:space="preserve">marknaderna. </w:t>
            </w:r>
          </w:p>
          <w:p w14:paraId="3800D7F1" w14:textId="77777777" w:rsidR="00136126" w:rsidRDefault="00931476" w:rsidP="00136126">
            <w:pPr>
              <w:pStyle w:val="Brdtextmedindrag"/>
            </w:pPr>
            <w:r>
              <w:t>Om Finansinspektionen vid tillsynen enligt denna lag behöver anlita någon med särskild fackkunskap för bedömning av en viss fråga, ska kostnaden för detta betalas av det institut</w:t>
            </w:r>
            <w:r w:rsidRPr="00B004D2">
              <w:rPr>
                <w:i/>
              </w:rPr>
              <w:t>,</w:t>
            </w:r>
            <w:r>
              <w:t xml:space="preserve"> det försäk</w:t>
            </w:r>
            <w:r>
              <w:softHyphen/>
              <w:t xml:space="preserve">ringsföretag </w:t>
            </w:r>
            <w:r w:rsidRPr="00B004D2">
              <w:rPr>
                <w:i/>
              </w:rPr>
              <w:t>eller det tjänst</w:t>
            </w:r>
            <w:r>
              <w:rPr>
                <w:i/>
              </w:rPr>
              <w:t>e</w:t>
            </w:r>
            <w:r>
              <w:rPr>
                <w:i/>
              </w:rPr>
              <w:softHyphen/>
            </w:r>
            <w:r w:rsidRPr="00B004D2">
              <w:rPr>
                <w:i/>
              </w:rPr>
              <w:t>pensionsföretag</w:t>
            </w:r>
            <w:r>
              <w:t xml:space="preserve"> som till</w:t>
            </w:r>
            <w:r>
              <w:softHyphen/>
              <w:t>synen avser.</w:t>
            </w:r>
          </w:p>
        </w:tc>
      </w:tr>
    </w:tbl>
    <w:p w14:paraId="417A71EC" w14:textId="77777777" w:rsidR="00136126" w:rsidRDefault="00931476" w:rsidP="00136126">
      <w:pPr>
        <w:pStyle w:val="Brdtext"/>
        <w:spacing w:before="230"/>
        <w:jc w:val="center"/>
        <w:rPr>
          <w:b/>
        </w:rPr>
      </w:pPr>
      <w:r>
        <w:rPr>
          <w:b/>
        </w:rPr>
        <w:t>7 kap.</w:t>
      </w:r>
    </w:p>
    <w:p w14:paraId="11714241" w14:textId="77777777" w:rsidR="00136126" w:rsidRDefault="00931476" w:rsidP="0013612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37B29C8" w14:textId="77777777">
        <w:tc>
          <w:tcPr>
            <w:tcW w:w="2500" w:type="pct"/>
            <w:shd w:val="clear" w:color="auto" w:fill="auto"/>
            <w:tcMar>
              <w:left w:w="0" w:type="dxa"/>
            </w:tcMar>
          </w:tcPr>
          <w:p w14:paraId="41077115" w14:textId="77777777" w:rsidR="00136126" w:rsidRDefault="00931476" w:rsidP="00136126">
            <w:pPr>
              <w:pStyle w:val="Brdtextmedindrag"/>
            </w:pPr>
            <w:r>
              <w:t xml:space="preserve">Om ett institut </w:t>
            </w:r>
            <w:r w:rsidRPr="00B004D2">
              <w:rPr>
                <w:i/>
              </w:rPr>
              <w:t>eller</w:t>
            </w:r>
            <w:r>
              <w:t xml:space="preserve"> ett försäkringsföretag inom ett finansiellt konglomerat inte uppfyller de krav som anges i 5 kap. eller om kraven är uppfyllda men solvensen eller den finansiella ställningen hos ett reglerat företag inom konglomeratet ändå är hotad, </w:t>
            </w:r>
            <w:r w:rsidRPr="006871C2">
              <w:rPr>
                <w:i/>
              </w:rPr>
              <w:t>skall</w:t>
            </w:r>
            <w:r>
              <w:t xml:space="preserve"> Finansinspektionen förelägga det företag som </w:t>
            </w:r>
            <w:r w:rsidRPr="00E53E40">
              <w:rPr>
                <w:i/>
              </w:rPr>
              <w:t>skall</w:t>
            </w:r>
            <w:r>
              <w:t xml:space="preserve"> rapportera enligt 5 kap. 12 § att vidta åtgärder för att rätta till förhållandet.</w:t>
            </w:r>
          </w:p>
        </w:tc>
        <w:tc>
          <w:tcPr>
            <w:tcW w:w="2500" w:type="pct"/>
            <w:shd w:val="clear" w:color="auto" w:fill="auto"/>
            <w:tcMar>
              <w:right w:w="0" w:type="dxa"/>
            </w:tcMar>
          </w:tcPr>
          <w:p w14:paraId="558A18AE" w14:textId="77777777" w:rsidR="00136126" w:rsidRDefault="00931476" w:rsidP="00136126">
            <w:pPr>
              <w:pStyle w:val="Brdtextmedindrag"/>
            </w:pPr>
            <w:r>
              <w:t>Om ett institut</w:t>
            </w:r>
            <w:r w:rsidRPr="00B004D2">
              <w:rPr>
                <w:i/>
              </w:rPr>
              <w:t>,</w:t>
            </w:r>
            <w:r>
              <w:t xml:space="preserve"> ett försäkringsföretag </w:t>
            </w:r>
            <w:r>
              <w:rPr>
                <w:i/>
              </w:rPr>
              <w:t>eller ett tjänste</w:t>
            </w:r>
            <w:r>
              <w:rPr>
                <w:i/>
              </w:rPr>
              <w:softHyphen/>
              <w:t>pensionsföretag</w:t>
            </w:r>
            <w:r>
              <w:t xml:space="preserve"> inom ett finansiellt konglomerat inte uppfyller de krav som anges i 5 kap. eller om kraven är uppfyllda men solvensen eller den finansiella ställningen hos ett reglerat företag </w:t>
            </w:r>
            <w:r>
              <w:rPr>
                <w:i/>
              </w:rPr>
              <w:t>eller ett tjänste</w:t>
            </w:r>
            <w:r>
              <w:rPr>
                <w:i/>
              </w:rPr>
              <w:softHyphen/>
              <w:t>pensionsföretag</w:t>
            </w:r>
            <w:r>
              <w:t xml:space="preserve"> inom kon</w:t>
            </w:r>
            <w:r>
              <w:softHyphen/>
              <w:t>glo</w:t>
            </w:r>
            <w:r>
              <w:softHyphen/>
              <w:t xml:space="preserve">meratet ändå är hotad, </w:t>
            </w:r>
            <w:r w:rsidRPr="006871C2">
              <w:rPr>
                <w:i/>
              </w:rPr>
              <w:t>ska</w:t>
            </w:r>
            <w:r>
              <w:t xml:space="preserve"> Finansinspektionen förelägga det företag som </w:t>
            </w:r>
            <w:r w:rsidRPr="00E53E40">
              <w:rPr>
                <w:i/>
              </w:rPr>
              <w:t>ska</w:t>
            </w:r>
            <w:r>
              <w:t xml:space="preserve"> rapportera enligt 5 kap. 12 § att vidta åtgärder för att rätta till förhållandet.</w:t>
            </w:r>
          </w:p>
        </w:tc>
      </w:tr>
      <w:tr w:rsidR="00397F28" w14:paraId="56FECD4C" w14:textId="77777777">
        <w:tc>
          <w:tcPr>
            <w:tcW w:w="2500" w:type="pct"/>
            <w:shd w:val="clear" w:color="auto" w:fill="auto"/>
            <w:tcMar>
              <w:left w:w="0" w:type="dxa"/>
            </w:tcMar>
          </w:tcPr>
          <w:p w14:paraId="46CA5B45" w14:textId="77777777" w:rsidR="00136126" w:rsidRDefault="00931476" w:rsidP="00136126">
            <w:pPr>
              <w:pStyle w:val="Brdtextmedindrag"/>
            </w:pPr>
            <w:r>
              <w:t xml:space="preserve">Om ett institut </w:t>
            </w:r>
            <w:r w:rsidRPr="00B004D2">
              <w:rPr>
                <w:i/>
              </w:rPr>
              <w:t xml:space="preserve">eller </w:t>
            </w:r>
            <w:r>
              <w:t>ett försäkringsföretag bryter mot denna lag, gäller dessutom det som föreskrivs i sektorsbestämm</w:t>
            </w:r>
            <w:r>
              <w:softHyphen/>
              <w:t>elserna.</w:t>
            </w:r>
          </w:p>
        </w:tc>
        <w:tc>
          <w:tcPr>
            <w:tcW w:w="2500" w:type="pct"/>
            <w:shd w:val="clear" w:color="auto" w:fill="auto"/>
            <w:tcMar>
              <w:right w:w="0" w:type="dxa"/>
            </w:tcMar>
          </w:tcPr>
          <w:p w14:paraId="6FA413CD" w14:textId="72F9A1B2" w:rsidR="00136126" w:rsidRDefault="00931476" w:rsidP="00136126">
            <w:pPr>
              <w:pStyle w:val="Brdtextmedindrag"/>
            </w:pPr>
            <w:r>
              <w:t>Om ett institut</w:t>
            </w:r>
            <w:r w:rsidRPr="00B004D2">
              <w:rPr>
                <w:i/>
              </w:rPr>
              <w:t>,</w:t>
            </w:r>
            <w:r>
              <w:t xml:space="preserve"> ett för</w:t>
            </w:r>
            <w:r>
              <w:softHyphen/>
              <w:t xml:space="preserve">säkringsföretag </w:t>
            </w:r>
            <w:r>
              <w:rPr>
                <w:i/>
              </w:rPr>
              <w:t>eller ett tjänste</w:t>
            </w:r>
            <w:r>
              <w:rPr>
                <w:i/>
              </w:rPr>
              <w:softHyphen/>
              <w:t xml:space="preserve">pensionsföretag </w:t>
            </w:r>
            <w:r>
              <w:t>bryter mot denna lag, gäller dessutom det som föreskrivs i sektorsbestämm</w:t>
            </w:r>
            <w:r>
              <w:softHyphen/>
              <w:t>elserna.</w:t>
            </w:r>
          </w:p>
          <w:p w14:paraId="6DBD182E" w14:textId="77777777" w:rsidR="009C4843" w:rsidRDefault="009C4843" w:rsidP="00136126">
            <w:pPr>
              <w:pStyle w:val="Brdtextmedindrag"/>
            </w:pPr>
          </w:p>
          <w:p w14:paraId="5C1C4AFE" w14:textId="0044EF7C" w:rsidR="00990DCB" w:rsidRDefault="00990DCB" w:rsidP="00136126">
            <w:pPr>
              <w:pStyle w:val="Brdtextmedindrag"/>
            </w:pPr>
          </w:p>
        </w:tc>
      </w:tr>
    </w:tbl>
    <w:p w14:paraId="79FE39D8" w14:textId="77777777" w:rsidR="00136126" w:rsidRDefault="00931476" w:rsidP="00136126">
      <w:pPr>
        <w:pStyle w:val="Brdtextmedindrag"/>
        <w:jc w:val="center"/>
      </w:pPr>
      <w:r>
        <w:lastRenderedPageBreak/>
        <w:t>3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816CF54" w14:textId="77777777">
        <w:tc>
          <w:tcPr>
            <w:tcW w:w="2500" w:type="pct"/>
            <w:shd w:val="clear" w:color="auto" w:fill="auto"/>
            <w:tcMar>
              <w:left w:w="0" w:type="dxa"/>
            </w:tcMar>
          </w:tcPr>
          <w:p w14:paraId="28FE1924" w14:textId="77777777" w:rsidR="00136126" w:rsidRDefault="00931476" w:rsidP="00136126">
            <w:pPr>
              <w:pStyle w:val="Brdtextmedindrag"/>
            </w:pPr>
            <w:r>
              <w:t xml:space="preserve">Om Finansinspektionen, i egenskap av samordnare, bedömer att ett reglerat företag som hör hemma i ett annat land inom EES inte uppfyller de krav som ställs på det enligt denna lag eller om kraven är uppfyllda men det reglerade företagets solvens eller finansiella ställning ändå är hotad, </w:t>
            </w:r>
            <w:r w:rsidRPr="00B004D2">
              <w:rPr>
                <w:i/>
              </w:rPr>
              <w:t>skall</w:t>
            </w:r>
            <w:r>
              <w:t xml:space="preserve"> inspektionen underrätta den behöriga myndigheten i det landet.</w:t>
            </w:r>
          </w:p>
        </w:tc>
        <w:tc>
          <w:tcPr>
            <w:tcW w:w="2500" w:type="pct"/>
            <w:shd w:val="clear" w:color="auto" w:fill="auto"/>
            <w:tcMar>
              <w:right w:w="0" w:type="dxa"/>
            </w:tcMar>
          </w:tcPr>
          <w:p w14:paraId="371755B7" w14:textId="77777777" w:rsidR="00136126" w:rsidRDefault="00931476" w:rsidP="00136126">
            <w:pPr>
              <w:pStyle w:val="Brdtextmedindrag"/>
            </w:pPr>
            <w:r>
              <w:t xml:space="preserve">Om Finansinspektionen, i egenskap av samordnare, bedömer att ett reglerat företag som hör hemma i ett annat land inom EES inte uppfyller de krav som ställs på det enligt denna lag eller om kraven är uppfyllda men det reglerade företagets solvens eller finansiella ställning ändå är hotad, </w:t>
            </w:r>
            <w:r w:rsidRPr="00B004D2">
              <w:rPr>
                <w:i/>
              </w:rPr>
              <w:t>ska</w:t>
            </w:r>
            <w:r>
              <w:t xml:space="preserve"> inspektionen underrätta den behöriga myndigheten i det landet.</w:t>
            </w:r>
          </w:p>
          <w:p w14:paraId="15402CF1" w14:textId="77777777" w:rsidR="00136126" w:rsidRPr="00B004D2" w:rsidRDefault="00931476" w:rsidP="00136126">
            <w:pPr>
              <w:pStyle w:val="Brdtextmedindrag"/>
              <w:rPr>
                <w:i/>
              </w:rPr>
            </w:pPr>
            <w:r>
              <w:rPr>
                <w:i/>
              </w:rPr>
              <w:t>Första stycket gäller inte när Finansinspektionen är samordnare för sådana finansiella konglomerat som avses i 2 kap. 1 a §.</w:t>
            </w:r>
          </w:p>
        </w:tc>
      </w:tr>
    </w:tbl>
    <w:p w14:paraId="2109FC0F" w14:textId="77777777" w:rsidR="00136126" w:rsidRDefault="00136126" w:rsidP="00136126">
      <w:pPr>
        <w:pStyle w:val="Brdtextmedindrag"/>
      </w:pPr>
    </w:p>
    <w:p w14:paraId="17178F69" w14:textId="77777777" w:rsidR="00136126" w:rsidRDefault="00931476" w:rsidP="00136126">
      <w:pPr>
        <w:pStyle w:val="Brdtextmedindrag"/>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E1C8083" w14:textId="77777777">
        <w:tc>
          <w:tcPr>
            <w:tcW w:w="2500" w:type="pct"/>
            <w:shd w:val="clear" w:color="auto" w:fill="auto"/>
            <w:tcMar>
              <w:left w:w="0" w:type="dxa"/>
            </w:tcMar>
          </w:tcPr>
          <w:p w14:paraId="7DE57F50" w14:textId="77777777" w:rsidR="00136126" w:rsidRDefault="00931476" w:rsidP="00136126">
            <w:pPr>
              <w:pStyle w:val="Brdtextmedindrag"/>
            </w:pPr>
            <w:r>
              <w:t xml:space="preserve">Om ett institut, ett försäkringsföretag eller ett blandat finansiellt holdingföretag med huvudkontor i Sverige inte i tid lämnar de upplysningar som föreskrivits med stöd av 9 kap. 1 § 6 och 7, får Finansinspektionen besluta att företaget </w:t>
            </w:r>
            <w:r w:rsidRPr="00E53E40">
              <w:rPr>
                <w:i/>
              </w:rPr>
              <w:t>skall</w:t>
            </w:r>
            <w:r>
              <w:t xml:space="preserve"> betala en förseningsavgift med högst 100 000 kronor. </w:t>
            </w:r>
          </w:p>
        </w:tc>
        <w:tc>
          <w:tcPr>
            <w:tcW w:w="2500" w:type="pct"/>
            <w:shd w:val="clear" w:color="auto" w:fill="auto"/>
            <w:tcMar>
              <w:right w:w="0" w:type="dxa"/>
            </w:tcMar>
          </w:tcPr>
          <w:p w14:paraId="68522DE6" w14:textId="77777777" w:rsidR="00136126" w:rsidRDefault="00931476" w:rsidP="00136126">
            <w:pPr>
              <w:pStyle w:val="Brdtextmedindrag"/>
            </w:pPr>
            <w:r>
              <w:t>Om ett institut, ett försäkringsföretag</w:t>
            </w:r>
            <w:r w:rsidRPr="00B004D2">
              <w:rPr>
                <w:i/>
              </w:rPr>
              <w:t>, ett tjänste</w:t>
            </w:r>
            <w:r>
              <w:rPr>
                <w:i/>
              </w:rPr>
              <w:softHyphen/>
            </w:r>
            <w:r w:rsidRPr="00B004D2">
              <w:rPr>
                <w:i/>
              </w:rPr>
              <w:t>pensionsföretag</w:t>
            </w:r>
            <w:r>
              <w:t xml:space="preserve"> eller ett blandat finansiellt holdingföretag med huvudkontor i Sverige inte i tid lämnar de upplysningar som föreskrivits med stöd av 9 kap. 1 § 6 och 7, får Finansinspektionen besluta att företaget </w:t>
            </w:r>
            <w:r w:rsidRPr="00E53E40">
              <w:rPr>
                <w:i/>
              </w:rPr>
              <w:t>ska</w:t>
            </w:r>
            <w:r>
              <w:t xml:space="preserve"> betala en förseningsavgift med högst 100 000 kronor.</w:t>
            </w:r>
          </w:p>
        </w:tc>
      </w:tr>
    </w:tbl>
    <w:p w14:paraId="2CF03E3D" w14:textId="77777777" w:rsidR="00136126" w:rsidRDefault="00931476" w:rsidP="00136126">
      <w:pPr>
        <w:pStyle w:val="Brdtextmedindrag"/>
      </w:pPr>
      <w:r>
        <w:t>Avgiften tillfaller staten.</w:t>
      </w:r>
    </w:p>
    <w:p w14:paraId="17906BBA" w14:textId="77777777" w:rsidR="00136126" w:rsidRDefault="00931476" w:rsidP="00136126">
      <w:pPr>
        <w:pStyle w:val="Slutstreck"/>
      </w:pPr>
      <w:r w:rsidRPr="00811E52">
        <w:t>                      </w:t>
      </w:r>
    </w:p>
    <w:p w14:paraId="1A816F93" w14:textId="77777777" w:rsidR="00136126" w:rsidRDefault="00931476" w:rsidP="00136126">
      <w:pPr>
        <w:pStyle w:val="Brdtextmedindrag"/>
        <w:sectPr w:rsidR="00136126" w:rsidSect="00155500">
          <w:headerReference w:type="even" r:id="rId177"/>
          <w:headerReference w:type="default" r:id="rId178"/>
          <w:footerReference w:type="even" r:id="rId179"/>
          <w:footerReference w:type="default" r:id="rId180"/>
          <w:footerReference w:type="first" r:id="rId18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72A22C4C" w14:textId="77777777" w:rsidR="00136126" w:rsidRDefault="00136126" w:rsidP="00136126">
      <w:pPr>
        <w:pStyle w:val="Brdtextmedindrag"/>
      </w:pPr>
    </w:p>
    <w:p w14:paraId="528A4DE7" w14:textId="77777777" w:rsidR="00136126" w:rsidRDefault="00931476" w:rsidP="00136126">
      <w:pPr>
        <w:spacing w:line="2" w:lineRule="auto"/>
        <w:rPr>
          <w:rFonts w:ascii="Times New Roman" w:hAnsi="Times New Roman"/>
          <w:sz w:val="20"/>
        </w:rPr>
      </w:pPr>
      <w:r>
        <w:br w:type="page"/>
      </w:r>
    </w:p>
    <w:p w14:paraId="1EDB7F25" w14:textId="77777777" w:rsidR="00136126" w:rsidRPr="00562C77" w:rsidRDefault="00931476" w:rsidP="00136126">
      <w:pPr>
        <w:pStyle w:val="Rubrik2utannumrering"/>
        <w:spacing w:before="0"/>
      </w:pPr>
      <w:bookmarkStart w:id="8269" w:name="_Toc518395858"/>
      <w:bookmarkStart w:id="8270" w:name="_Toc518396575"/>
      <w:bookmarkStart w:id="8271" w:name="_Toc518400886"/>
      <w:bookmarkStart w:id="8272" w:name="_Toc518401603"/>
      <w:bookmarkStart w:id="8273" w:name="_Toc518401842"/>
      <w:bookmarkStart w:id="8274" w:name="_Toc518462996"/>
      <w:bookmarkStart w:id="8275" w:name="_Toc518462692"/>
      <w:bookmarkStart w:id="8276" w:name="_Toc518463648"/>
      <w:bookmarkStart w:id="8277" w:name="_Toc518463545"/>
      <w:bookmarkStart w:id="8278" w:name="_Toc518464262"/>
      <w:bookmarkStart w:id="8279" w:name="_Toc518464014"/>
      <w:r>
        <w:lastRenderedPageBreak/>
        <w:t>Förslag till lag om ändring i lagen (2006:595) om europakooperativ</w:t>
      </w:r>
      <w:bookmarkEnd w:id="8269"/>
      <w:bookmarkEnd w:id="8270"/>
      <w:bookmarkEnd w:id="8271"/>
      <w:bookmarkEnd w:id="8272"/>
      <w:bookmarkEnd w:id="8273"/>
      <w:bookmarkEnd w:id="8274"/>
      <w:bookmarkEnd w:id="8275"/>
      <w:bookmarkEnd w:id="8276"/>
      <w:bookmarkEnd w:id="8277"/>
      <w:bookmarkEnd w:id="8278"/>
      <w:bookmarkEnd w:id="8279"/>
    </w:p>
    <w:p w14:paraId="65A97B51" w14:textId="77777777" w:rsidR="00136126" w:rsidRPr="004461FA" w:rsidRDefault="00931476" w:rsidP="00136126">
      <w:pPr>
        <w:pStyle w:val="Brdtextmedindrag"/>
      </w:pPr>
      <w:r w:rsidRPr="004461FA">
        <w:t>Härigenom föreskrivs att 7, 8 och 21</w:t>
      </w:r>
      <w:r>
        <w:t> §</w:t>
      </w:r>
      <w:r w:rsidRPr="004461FA">
        <w:t>§ lagen (2006:595) om europakooperativ ska ha följande lydelse.</w:t>
      </w:r>
    </w:p>
    <w:p w14:paraId="31ECBA34"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0A10CA1" w14:textId="77777777">
        <w:tc>
          <w:tcPr>
            <w:tcW w:w="2500" w:type="pct"/>
            <w:shd w:val="clear" w:color="auto" w:fill="auto"/>
            <w:tcMar>
              <w:left w:w="0" w:type="dxa"/>
            </w:tcMar>
          </w:tcPr>
          <w:p w14:paraId="61B0265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DBAF1EE" w14:textId="77777777" w:rsidR="00136126" w:rsidRPr="005B0E77" w:rsidRDefault="00931476" w:rsidP="00136126">
            <w:pPr>
              <w:pStyle w:val="Brdtext"/>
              <w:rPr>
                <w:i/>
              </w:rPr>
            </w:pPr>
            <w:r w:rsidRPr="005B0E77">
              <w:rPr>
                <w:i/>
              </w:rPr>
              <w:t>Föreslagen lydelse</w:t>
            </w:r>
          </w:p>
        </w:tc>
      </w:tr>
    </w:tbl>
    <w:p w14:paraId="7738C8D8" w14:textId="77777777" w:rsidR="00136126" w:rsidRDefault="00136126" w:rsidP="00136126">
      <w:pPr>
        <w:pStyle w:val="Brdtext"/>
        <w:jc w:val="center"/>
      </w:pPr>
    </w:p>
    <w:p w14:paraId="587DFC8E" w14:textId="77777777" w:rsidR="00136126" w:rsidRDefault="00931476" w:rsidP="00136126">
      <w:pPr>
        <w:pStyle w:val="Brdtext"/>
        <w:jc w:val="center"/>
      </w:pPr>
      <w:r>
        <w:t>7 §</w:t>
      </w:r>
      <w:r>
        <w:rPr>
          <w:rStyle w:val="Fotnotsreferens"/>
        </w:rPr>
        <w:footnoteReference w:id="104"/>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375DB41" w14:textId="77777777">
        <w:tc>
          <w:tcPr>
            <w:tcW w:w="2500" w:type="pct"/>
            <w:shd w:val="clear" w:color="auto" w:fill="auto"/>
            <w:tcMar>
              <w:left w:w="0" w:type="dxa"/>
            </w:tcMar>
          </w:tcPr>
          <w:p w14:paraId="744EB79D" w14:textId="77777777" w:rsidR="00136126" w:rsidRDefault="00931476" w:rsidP="00136126">
            <w:pPr>
              <w:pStyle w:val="Brdtextmedindrag"/>
            </w:pPr>
            <w:r w:rsidRPr="00E73674">
              <w:t>I fråga om skyddet för en fusionerande förenings borgenärer ska bestämmelserna i 23</w:t>
            </w:r>
            <w:r>
              <w:t> kap.</w:t>
            </w:r>
            <w:r w:rsidRPr="00E73674">
              <w:t xml:space="preserve"> 20 och 22–24</w:t>
            </w:r>
            <w:r>
              <w:t> §</w:t>
            </w:r>
            <w:r w:rsidRPr="00E73674">
              <w:t>§ aktiebolagslagen (2005:551) om tillstånd att verkställa en fusionsplan tillämpas. När det gäller föreningar som driver finansieringsrörelse tilläm</w:t>
            </w:r>
            <w:r>
              <w:softHyphen/>
            </w:r>
            <w:r w:rsidRPr="00E73674">
              <w:t>pas i stället 12</w:t>
            </w:r>
            <w:r>
              <w:t> kap.</w:t>
            </w:r>
            <w:r w:rsidRPr="00E73674">
              <w:t xml:space="preserve"> 21</w:t>
            </w:r>
            <w:r>
              <w:t> §</w:t>
            </w:r>
            <w:r w:rsidRPr="00E73674">
              <w:t xml:space="preserve"> lagen (2004:297) om bank- och finansieringsrörelse. När det gäller föreningar som driver försäkringsrörelse tillämpas i stället 13</w:t>
            </w:r>
            <w:r>
              <w:t> kap.</w:t>
            </w:r>
            <w:r w:rsidRPr="00E73674">
              <w:t xml:space="preserve"> </w:t>
            </w:r>
            <w:r w:rsidRPr="004461FA">
              <w:rPr>
                <w:i/>
              </w:rPr>
              <w:t>33–35</w:t>
            </w:r>
            <w:r>
              <w:rPr>
                <w:i/>
              </w:rPr>
              <w:t> §</w:t>
            </w:r>
            <w:r w:rsidRPr="004461FA">
              <w:rPr>
                <w:i/>
              </w:rPr>
              <w:t>§</w:t>
            </w:r>
            <w:r w:rsidRPr="00E73674">
              <w:t xml:space="preserve"> försäkrings</w:t>
            </w:r>
            <w:r>
              <w:softHyphen/>
            </w:r>
            <w:r w:rsidRPr="00E73674">
              <w:t>rörelse</w:t>
            </w:r>
            <w:r>
              <w:softHyphen/>
            </w:r>
            <w:r w:rsidRPr="00E73674">
              <w:t>lagen (2010:2043).</w:t>
            </w:r>
          </w:p>
        </w:tc>
        <w:tc>
          <w:tcPr>
            <w:tcW w:w="2500" w:type="pct"/>
            <w:shd w:val="clear" w:color="auto" w:fill="auto"/>
            <w:tcMar>
              <w:right w:w="0" w:type="dxa"/>
            </w:tcMar>
          </w:tcPr>
          <w:p w14:paraId="0AE6EEAF" w14:textId="77777777" w:rsidR="00136126" w:rsidRDefault="00931476" w:rsidP="00136126">
            <w:pPr>
              <w:pStyle w:val="Brdtextmedindrag"/>
            </w:pPr>
            <w:r w:rsidRPr="00E73674">
              <w:t>I fråga om skyddet för en fusionerande förenings borgenärer ska bestämmelserna i 23</w:t>
            </w:r>
            <w:r>
              <w:t> kap.</w:t>
            </w:r>
            <w:r w:rsidRPr="00E73674">
              <w:t xml:space="preserve"> 20 och 22–24</w:t>
            </w:r>
            <w:r>
              <w:t> §</w:t>
            </w:r>
            <w:r w:rsidRPr="00E73674">
              <w:t>§ aktiebolagslagen (2005:551) om tillstånd att verkställa en fusionsplan tillämpas. När det gäller föreningar som driver finansieringsrörelse tilläm</w:t>
            </w:r>
            <w:r>
              <w:softHyphen/>
            </w:r>
            <w:r w:rsidRPr="00E73674">
              <w:t>pas i stället 12</w:t>
            </w:r>
            <w:r>
              <w:t> kap.</w:t>
            </w:r>
            <w:r w:rsidRPr="00E73674">
              <w:t xml:space="preserve"> 21</w:t>
            </w:r>
            <w:r>
              <w:t> §</w:t>
            </w:r>
            <w:r w:rsidRPr="00E73674">
              <w:t xml:space="preserve"> lagen (2004:297) om bank- och finansieringsrörelse. När det gäller föreningar som driver försäkringsrörelse tillämpas i stället 13</w:t>
            </w:r>
            <w:r>
              <w:t> kap.</w:t>
            </w:r>
            <w:r w:rsidRPr="00E73674">
              <w:t xml:space="preserve"> </w:t>
            </w:r>
            <w:r w:rsidRPr="007D506E">
              <w:t>33–35</w:t>
            </w:r>
            <w:r>
              <w:t> §</w:t>
            </w:r>
            <w:r w:rsidRPr="007D506E">
              <w:t>§</w:t>
            </w:r>
            <w:r w:rsidRPr="00E73674">
              <w:t xml:space="preserve"> försäkrings</w:t>
            </w:r>
            <w:r>
              <w:softHyphen/>
            </w:r>
            <w:r w:rsidRPr="00E73674">
              <w:t>rörelse</w:t>
            </w:r>
            <w:r>
              <w:softHyphen/>
            </w:r>
            <w:r w:rsidRPr="00E73674">
              <w:t>lagen (2010:2043)</w:t>
            </w:r>
            <w:r>
              <w:t xml:space="preserve"> </w:t>
            </w:r>
            <w:r w:rsidRPr="00234B1E">
              <w:rPr>
                <w:i/>
              </w:rPr>
              <w:t>och 1</w:t>
            </w:r>
            <w:r>
              <w:rPr>
                <w:i/>
              </w:rPr>
              <w:t>0 kap.</w:t>
            </w:r>
            <w:r w:rsidRPr="00234B1E">
              <w:rPr>
                <w:i/>
              </w:rPr>
              <w:t xml:space="preserve"> 3</w:t>
            </w:r>
            <w:r>
              <w:rPr>
                <w:i/>
              </w:rPr>
              <w:t>5 §</w:t>
            </w:r>
            <w:r w:rsidRPr="00234B1E">
              <w:rPr>
                <w:i/>
              </w:rPr>
              <w:t xml:space="preserve"> lagen (2019:000) om tjänstepensionsföretag</w:t>
            </w:r>
            <w:r w:rsidRPr="00E73674">
              <w:t>.</w:t>
            </w:r>
          </w:p>
        </w:tc>
      </w:tr>
    </w:tbl>
    <w:p w14:paraId="609B220C" w14:textId="77777777" w:rsidR="00136126" w:rsidRDefault="00931476" w:rsidP="00136126">
      <w:pPr>
        <w:pStyle w:val="Brdtext"/>
        <w:spacing w:before="230"/>
        <w:jc w:val="center"/>
      </w:pPr>
      <w:r>
        <w:t>8 §</w:t>
      </w:r>
      <w:r>
        <w:rPr>
          <w:rStyle w:val="Fotnotsreferens"/>
        </w:rPr>
        <w:footnoteReference w:id="105"/>
      </w:r>
    </w:p>
    <w:p w14:paraId="3A75FDA7" w14:textId="77777777" w:rsidR="00136126" w:rsidRDefault="00931476" w:rsidP="00136126">
      <w:pPr>
        <w:pStyle w:val="Brdtextmedindrag"/>
      </w:pPr>
      <w:r w:rsidRPr="0047538F">
        <w:t>Bolagsverket ska utfärda ett sådant intyg som avses i artikel 29.2 i SCE-förordningen, när beslut om tillstånd har meddelats enligt 23</w:t>
      </w:r>
      <w:r>
        <w:t> kap.</w:t>
      </w:r>
      <w:r w:rsidRPr="0047538F">
        <w:t xml:space="preserve"> 23 eller 24</w:t>
      </w:r>
      <w:r>
        <w:t> §</w:t>
      </w:r>
      <w:r w:rsidRPr="0047538F">
        <w:t xml:space="preserve"> aktiebolags</w:t>
      </w:r>
      <w:r>
        <w:softHyphen/>
      </w:r>
      <w:r w:rsidRPr="0047538F">
        <w:t>lagen (2005:551) och beslutet har vunnit laga kraft. När det gäller föreningar som driver finans</w:t>
      </w:r>
      <w:r>
        <w:softHyphen/>
      </w:r>
      <w:r w:rsidRPr="0047538F">
        <w:t>ierings</w:t>
      </w:r>
      <w:r>
        <w:softHyphen/>
      </w:r>
      <w:r w:rsidRPr="0047538F">
        <w:t>rörelse tillämpas i stället 12</w:t>
      </w:r>
      <w:r>
        <w:t> kap.</w:t>
      </w:r>
      <w:r w:rsidRPr="0047538F">
        <w:t xml:space="preserve"> 22</w:t>
      </w:r>
      <w:r>
        <w:t> §</w:t>
      </w:r>
      <w:r w:rsidRPr="0047538F">
        <w:t xml:space="preserve">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B318A9C" w14:textId="77777777">
        <w:tc>
          <w:tcPr>
            <w:tcW w:w="2500" w:type="pct"/>
            <w:shd w:val="clear" w:color="auto" w:fill="auto"/>
            <w:tcMar>
              <w:left w:w="0" w:type="dxa"/>
            </w:tcMar>
          </w:tcPr>
          <w:p w14:paraId="5B90BA98" w14:textId="77777777" w:rsidR="00136126" w:rsidRDefault="00931476" w:rsidP="00136126">
            <w:pPr>
              <w:pStyle w:val="Brdtextmedindrag"/>
            </w:pPr>
            <w:r w:rsidRPr="0047538F">
              <w:t>När det gäller europakooperativ som driver för</w:t>
            </w:r>
            <w:r>
              <w:softHyphen/>
            </w:r>
            <w:r w:rsidRPr="0047538F">
              <w:t>säkringsrörelse ska Bolagsverket utfärda intyget när beslut om tillstånd har meddelats enligt 13</w:t>
            </w:r>
            <w:r>
              <w:t xml:space="preserve"> kap. </w:t>
            </w:r>
            <w:r w:rsidRPr="004461FA">
              <w:rPr>
                <w:i/>
              </w:rPr>
              <w:t>33–35</w:t>
            </w:r>
            <w:r>
              <w:rPr>
                <w:i/>
              </w:rPr>
              <w:t> §</w:t>
            </w:r>
            <w:r w:rsidRPr="004461FA">
              <w:rPr>
                <w:i/>
              </w:rPr>
              <w:t>§</w:t>
            </w:r>
            <w:r w:rsidRPr="0047538F">
              <w:t xml:space="preserve"> för</w:t>
            </w:r>
            <w:r>
              <w:softHyphen/>
            </w:r>
            <w:r w:rsidRPr="0047538F">
              <w:t>säkrings</w:t>
            </w:r>
            <w:r>
              <w:softHyphen/>
            </w:r>
            <w:r w:rsidRPr="0047538F">
              <w:t>rörelselagen (2010:2043) och beslutet har vunnit laga kraft.</w:t>
            </w:r>
          </w:p>
        </w:tc>
        <w:tc>
          <w:tcPr>
            <w:tcW w:w="2500" w:type="pct"/>
            <w:shd w:val="clear" w:color="auto" w:fill="auto"/>
            <w:tcMar>
              <w:right w:w="0" w:type="dxa"/>
            </w:tcMar>
          </w:tcPr>
          <w:p w14:paraId="5A534BA2" w14:textId="77777777" w:rsidR="00136126" w:rsidRDefault="00931476" w:rsidP="00136126">
            <w:pPr>
              <w:pStyle w:val="Brdtextmedindrag"/>
            </w:pPr>
            <w:r w:rsidRPr="0047538F">
              <w:t>När det gäller europakooperativ som driver för</w:t>
            </w:r>
            <w:r>
              <w:softHyphen/>
            </w:r>
            <w:r w:rsidRPr="0047538F">
              <w:t>säkringsrörelse ska Bolagsverket utfärda intyget när beslut om tillstånd har meddelats enligt 13</w:t>
            </w:r>
            <w:r>
              <w:t xml:space="preserve"> kap. </w:t>
            </w:r>
            <w:r w:rsidRPr="007D506E">
              <w:t>33–35</w:t>
            </w:r>
            <w:r>
              <w:t> §</w:t>
            </w:r>
            <w:r w:rsidRPr="007D506E">
              <w:t>§</w:t>
            </w:r>
            <w:r w:rsidRPr="0047538F">
              <w:t xml:space="preserve"> för</w:t>
            </w:r>
            <w:r>
              <w:softHyphen/>
            </w:r>
            <w:r w:rsidRPr="0047538F">
              <w:t>säkrings</w:t>
            </w:r>
            <w:r>
              <w:softHyphen/>
            </w:r>
            <w:r w:rsidRPr="0047538F">
              <w:t xml:space="preserve">rörelselagen (2010:2043) </w:t>
            </w:r>
            <w:r w:rsidRPr="007D506E">
              <w:rPr>
                <w:i/>
              </w:rPr>
              <w:t>eller 1</w:t>
            </w:r>
            <w:r>
              <w:rPr>
                <w:i/>
              </w:rPr>
              <w:t>0 kap.</w:t>
            </w:r>
            <w:r w:rsidRPr="007D506E">
              <w:rPr>
                <w:i/>
              </w:rPr>
              <w:t xml:space="preserve"> 3</w:t>
            </w:r>
            <w:r>
              <w:rPr>
                <w:i/>
              </w:rPr>
              <w:t>5 §</w:t>
            </w:r>
            <w:r w:rsidRPr="007D506E">
              <w:rPr>
                <w:i/>
              </w:rPr>
              <w:t xml:space="preserve"> lagen (2019:000) om tjänstepensionsföretag och</w:t>
            </w:r>
            <w:r w:rsidRPr="0047538F">
              <w:t xml:space="preserve"> beslutet har vunnit laga kraft.</w:t>
            </w:r>
          </w:p>
        </w:tc>
      </w:tr>
    </w:tbl>
    <w:p w14:paraId="5B4262CA" w14:textId="77777777" w:rsidR="00136126" w:rsidRDefault="00136126" w:rsidP="00136126">
      <w:pPr>
        <w:pStyle w:val="Brdtext"/>
        <w:spacing w:before="230"/>
        <w:jc w:val="center"/>
      </w:pPr>
    </w:p>
    <w:p w14:paraId="1CD4B567" w14:textId="77777777" w:rsidR="00136126" w:rsidRPr="005B4F1B" w:rsidRDefault="00136126" w:rsidP="00136126">
      <w:pPr>
        <w:pStyle w:val="Brdtextmedindrag"/>
      </w:pPr>
    </w:p>
    <w:p w14:paraId="273FF7FA" w14:textId="77777777" w:rsidR="00136126" w:rsidRDefault="00931476" w:rsidP="00136126">
      <w:pPr>
        <w:pStyle w:val="Brdtext"/>
        <w:spacing w:before="230"/>
        <w:jc w:val="center"/>
      </w:pPr>
      <w:r>
        <w:lastRenderedPageBreak/>
        <w:t>21 §</w:t>
      </w:r>
      <w:r>
        <w:rPr>
          <w:rStyle w:val="Fotnotsreferens"/>
        </w:rPr>
        <w:footnoteReference w:id="106"/>
      </w:r>
    </w:p>
    <w:p w14:paraId="5C18F734" w14:textId="77777777" w:rsidR="00136126" w:rsidRDefault="00931476" w:rsidP="00136126">
      <w:pPr>
        <w:pStyle w:val="Brdtext"/>
      </w:pPr>
      <w:r>
        <w:t>I fråga om europakooperativ som har ett sådant förvaltningssystem som avses i artiklarna 37–41 i SCE-förordningen, i den ursprungliga lydelsen, (dualistiskt organiserade europakooperativ) gäller följande.</w:t>
      </w:r>
    </w:p>
    <w:p w14:paraId="44D0675F" w14:textId="77777777" w:rsidR="00136126" w:rsidRDefault="00931476" w:rsidP="00136126">
      <w:pPr>
        <w:pStyle w:val="Brdtextmedindrag"/>
      </w:pPr>
      <w:r>
        <w:t>Om något annat inte följer av någon annan författning eller av SCE-förordningen, i den ursprungliga lydelsen, ska lagen (2018:672) om ekonomiska föreningar och andra författningar om styrelsen eller dess ledamöter tillämpas på ledningsorganet eller dess ledamöter.</w:t>
      </w:r>
    </w:p>
    <w:p w14:paraId="0A1A8D6B" w14:textId="77777777" w:rsidR="00136126" w:rsidRDefault="00931476" w:rsidP="00136126">
      <w:pPr>
        <w:pStyle w:val="Brdtextmedindrag"/>
      </w:pPr>
      <w:r>
        <w:t>Det som sägs om styrelsen eller dess ledamöter i följande bestämmelser i lagen om ekonomiska föreningar ska tillämpas på tillsynsorganet eller dess ledamöter:</w:t>
      </w:r>
    </w:p>
    <w:p w14:paraId="37AFF68C" w14:textId="77777777" w:rsidR="00136126" w:rsidRDefault="00931476" w:rsidP="00136126">
      <w:pPr>
        <w:pStyle w:val="Brdtextmedindrag"/>
      </w:pPr>
      <w:r>
        <w:t>– 6 kap. 29–32 §§ om upplysningsplikt mot föreningsstämman,</w:t>
      </w:r>
    </w:p>
    <w:p w14:paraId="749226EF" w14:textId="77777777" w:rsidR="00136126" w:rsidRDefault="00931476" w:rsidP="00136126">
      <w:pPr>
        <w:pStyle w:val="Brdtextmedindrag"/>
      </w:pPr>
      <w:r>
        <w:t>– 6 kap. 47 § om talan mot föreningsstämmans beslut,</w:t>
      </w:r>
    </w:p>
    <w:p w14:paraId="25EC8301" w14:textId="77777777" w:rsidR="00136126" w:rsidRDefault="00931476" w:rsidP="00136126">
      <w:pPr>
        <w:pStyle w:val="Brdtextmedindrag"/>
      </w:pPr>
      <w:r>
        <w:t>– 6 kap. 50 § om talan mot föreningen,</w:t>
      </w:r>
    </w:p>
    <w:p w14:paraId="7D6A91A7" w14:textId="77777777" w:rsidR="00136126" w:rsidRDefault="00931476" w:rsidP="00136126">
      <w:pPr>
        <w:pStyle w:val="Brdtextmedindrag"/>
      </w:pPr>
      <w:r>
        <w:t>– 6 kap. 51 § om skiljeförfarande,</w:t>
      </w:r>
    </w:p>
    <w:p w14:paraId="7C62C121" w14:textId="77777777" w:rsidR="00136126" w:rsidRDefault="00931476" w:rsidP="00136126">
      <w:pPr>
        <w:pStyle w:val="Brdtextmedindrag"/>
      </w:pPr>
      <w:r>
        <w:t>– 7 kap. 3 § andra stycket om styrelsesuppleanter,</w:t>
      </w:r>
    </w:p>
    <w:p w14:paraId="73980CCA" w14:textId="77777777" w:rsidR="00136126" w:rsidRDefault="00931476" w:rsidP="00136126">
      <w:pPr>
        <w:pStyle w:val="Brdtextmedindrag"/>
      </w:pPr>
      <w:r>
        <w:t>– 7 kap. 4 § andra stycket om delegation av uppgifter,</w:t>
      </w:r>
    </w:p>
    <w:p w14:paraId="2B2FA0B0" w14:textId="77777777" w:rsidR="00136126" w:rsidRDefault="00931476" w:rsidP="00136126">
      <w:pPr>
        <w:pStyle w:val="Brdtextmedindrag"/>
      </w:pPr>
      <w:r>
        <w:t>– 7 kap. 7 § första stycket om krav på medlemskap,</w:t>
      </w:r>
    </w:p>
    <w:p w14:paraId="5D344ACA" w14:textId="77777777" w:rsidR="00136126" w:rsidRDefault="00931476" w:rsidP="00136126">
      <w:pPr>
        <w:pStyle w:val="Brdtextmedindrag"/>
      </w:pPr>
      <w:r>
        <w:t>– 7 kap. 8 § om bosättningskrav,</w:t>
      </w:r>
    </w:p>
    <w:p w14:paraId="3A2612D5" w14:textId="77777777" w:rsidR="00136126" w:rsidRDefault="00931476" w:rsidP="00136126">
      <w:pPr>
        <w:pStyle w:val="Brdtextmedindrag"/>
      </w:pPr>
      <w:r>
        <w:t>– 7 kap. 9–11 §§ om hinder mot att vara styrelseledamot,</w:t>
      </w:r>
    </w:p>
    <w:p w14:paraId="61AD3AFC" w14:textId="77777777" w:rsidR="00136126" w:rsidRDefault="00931476" w:rsidP="00136126">
      <w:pPr>
        <w:pStyle w:val="Brdtextmedindrag"/>
      </w:pPr>
      <w:r>
        <w:t>– 7 kap. 13 § om när en ändring i styrelsens sammansättning får verkan,</w:t>
      </w:r>
    </w:p>
    <w:p w14:paraId="4DBCCBEF" w14:textId="77777777" w:rsidR="00136126" w:rsidRDefault="00931476" w:rsidP="00136126">
      <w:pPr>
        <w:pStyle w:val="Brdtextmedindrag"/>
      </w:pPr>
      <w:r>
        <w:t>– 7 kap. 14 § om förtida avgång,</w:t>
      </w:r>
    </w:p>
    <w:p w14:paraId="5EE8695D" w14:textId="77777777" w:rsidR="00136126" w:rsidRDefault="00931476" w:rsidP="00136126">
      <w:pPr>
        <w:pStyle w:val="Brdtextmedindrag"/>
      </w:pPr>
      <w:r>
        <w:t>– 7 kap. 20 § första stycket om inträde av suppleant,</w:t>
      </w:r>
    </w:p>
    <w:p w14:paraId="151EF0F3" w14:textId="77777777" w:rsidR="00136126" w:rsidRDefault="00931476" w:rsidP="00136126">
      <w:pPr>
        <w:pStyle w:val="Brdtextmedindrag"/>
      </w:pPr>
      <w:r>
        <w:t>– 7 kap. 21 § andra stycket om beslutsunderlag,</w:t>
      </w:r>
    </w:p>
    <w:p w14:paraId="5F0E5DC9" w14:textId="77777777" w:rsidR="00136126" w:rsidRDefault="00931476" w:rsidP="00136126">
      <w:pPr>
        <w:pStyle w:val="Brdtextmedindrag"/>
      </w:pPr>
      <w:r>
        <w:t>– 7 kap. 23 § om jäv,</w:t>
      </w:r>
    </w:p>
    <w:p w14:paraId="4530DB1C" w14:textId="77777777" w:rsidR="00136126" w:rsidRDefault="00931476" w:rsidP="00136126">
      <w:pPr>
        <w:pStyle w:val="Brdtextmedindrag"/>
      </w:pPr>
      <w:r>
        <w:t>– 7 kap. 24 och 25 §§ om protokoll,</w:t>
      </w:r>
    </w:p>
    <w:p w14:paraId="7E529B02" w14:textId="77777777" w:rsidR="00136126" w:rsidRDefault="00931476" w:rsidP="00136126">
      <w:pPr>
        <w:pStyle w:val="Brdtextmedindrag"/>
      </w:pPr>
      <w:r>
        <w:t>– 7 kap. 26 § om arvode och annan ersättning till styrelseledamot,</w:t>
      </w:r>
    </w:p>
    <w:p w14:paraId="421193C3" w14:textId="77777777" w:rsidR="00136126" w:rsidRDefault="00931476" w:rsidP="00136126">
      <w:pPr>
        <w:pStyle w:val="Brdtextmedindrag"/>
      </w:pPr>
      <w:r>
        <w:t>– 7 kap. 44 och 45 §§ om registrering,</w:t>
      </w:r>
    </w:p>
    <w:p w14:paraId="375E7961" w14:textId="77777777" w:rsidR="00136126" w:rsidRDefault="00931476" w:rsidP="00136126">
      <w:pPr>
        <w:pStyle w:val="Brdtextmedindrag"/>
      </w:pPr>
      <w:r>
        <w:t>– 7 kap. 46 § om anmälan av aktieinnehav,</w:t>
      </w:r>
    </w:p>
    <w:p w14:paraId="3E635A67" w14:textId="77777777" w:rsidR="00136126" w:rsidRDefault="00931476" w:rsidP="00136126">
      <w:pPr>
        <w:pStyle w:val="Brdtextmedindrag"/>
      </w:pPr>
      <w:r>
        <w:t>– 8 kap. 7 § om tillhandahållande av upplysningar till revisorn,</w:t>
      </w:r>
    </w:p>
    <w:p w14:paraId="048FE4EF" w14:textId="77777777" w:rsidR="00136126" w:rsidRDefault="00931476" w:rsidP="00136126">
      <w:pPr>
        <w:pStyle w:val="Brdtextmedindrag"/>
      </w:pPr>
      <w:r>
        <w:t>– 8 kap. 19 § om revisorsjäv,</w:t>
      </w:r>
    </w:p>
    <w:p w14:paraId="1F4E4B31" w14:textId="77777777" w:rsidR="00136126" w:rsidRDefault="00931476" w:rsidP="00136126">
      <w:pPr>
        <w:pStyle w:val="Brdtextmedindrag"/>
      </w:pPr>
      <w:r>
        <w:t>– 8 kap. 32 § första stycket om revisionsberättelsen,</w:t>
      </w:r>
    </w:p>
    <w:p w14:paraId="19A74A47" w14:textId="77777777" w:rsidR="00136126" w:rsidRDefault="00931476" w:rsidP="00136126">
      <w:pPr>
        <w:pStyle w:val="Brdtextmedindrag"/>
      </w:pPr>
      <w:r>
        <w:t>– 8 kap. 46 § om underrättelse om brottsmisstanke,</w:t>
      </w:r>
    </w:p>
    <w:p w14:paraId="41D95777" w14:textId="77777777" w:rsidR="00136126" w:rsidRDefault="00931476" w:rsidP="00136126">
      <w:pPr>
        <w:pStyle w:val="Brdtextmedindrag"/>
      </w:pPr>
      <w:r>
        <w:t>– 17 kap. 11 § om tvångslikvidation,</w:t>
      </w:r>
    </w:p>
    <w:p w14:paraId="49FD499F" w14:textId="77777777" w:rsidR="00136126" w:rsidRDefault="00931476" w:rsidP="00136126">
      <w:pPr>
        <w:pStyle w:val="Brdtextmedindrag"/>
      </w:pPr>
      <w:r>
        <w:t>– 17 kap. 43 § andra och tredje styckena om styrelseval i samband med upphörande av likvidation,</w:t>
      </w:r>
    </w:p>
    <w:p w14:paraId="14FE26FD" w14:textId="77777777" w:rsidR="00136126" w:rsidRDefault="00931476" w:rsidP="00136126">
      <w:pPr>
        <w:pStyle w:val="Brdtextmedindrag"/>
      </w:pPr>
      <w:r>
        <w:t>– 17 kap. 44 § om styrelseval efter upphävande av likvidationsbeslut,</w:t>
      </w:r>
    </w:p>
    <w:p w14:paraId="752A83A9" w14:textId="77777777" w:rsidR="00136126" w:rsidRDefault="00931476" w:rsidP="00136126">
      <w:pPr>
        <w:pStyle w:val="Brdtextmedindrag"/>
      </w:pPr>
      <w:r>
        <w:t>– 19 kap. 9 § om avregistrering av ledamot, och</w:t>
      </w:r>
    </w:p>
    <w:p w14:paraId="7B09DCBB" w14:textId="77777777" w:rsidR="00136126" w:rsidRDefault="00931476" w:rsidP="00136126">
      <w:pPr>
        <w:pStyle w:val="Brdtextmedindrag"/>
      </w:pPr>
      <w:r>
        <w:t>– 21 kap. 1 och 4–13 §§ om skadestånd.</w:t>
      </w:r>
    </w:p>
    <w:p w14:paraId="4465F954" w14:textId="77777777" w:rsidR="00136126" w:rsidRDefault="00931476" w:rsidP="00136126">
      <w:pPr>
        <w:pStyle w:val="Brdtextmedindrag"/>
      </w:pPr>
      <w:r>
        <w:t>När 7 kap. 7 § lagen om ekonomiska föreningar tillämpas på europakooperativ, ska den paragrafens första stycke inte gälla arbetstagarrepresentanter som har utsetts enligt lagen (2006:477) om arbetstagarinflytande i europakooperativ.</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69C4E14" w14:textId="77777777">
        <w:tc>
          <w:tcPr>
            <w:tcW w:w="2500" w:type="pct"/>
            <w:shd w:val="clear" w:color="auto" w:fill="auto"/>
            <w:tcMar>
              <w:left w:w="0" w:type="dxa"/>
            </w:tcMar>
          </w:tcPr>
          <w:p w14:paraId="171AEE0D" w14:textId="77777777" w:rsidR="00136126" w:rsidRDefault="00931476" w:rsidP="00136126">
            <w:pPr>
              <w:pStyle w:val="Brdtextmedindrag"/>
            </w:pPr>
            <w:r>
              <w:t>För dualistiskt organiserade europakooperativ som driver försäkringsrörelse gäller även 2 kap. 2 § försäkringsrörelse</w:t>
            </w:r>
            <w:r>
              <w:softHyphen/>
              <w:t>lagen (2010:2043).</w:t>
            </w:r>
          </w:p>
        </w:tc>
        <w:tc>
          <w:tcPr>
            <w:tcW w:w="2500" w:type="pct"/>
            <w:shd w:val="clear" w:color="auto" w:fill="auto"/>
            <w:tcMar>
              <w:right w:w="0" w:type="dxa"/>
            </w:tcMar>
          </w:tcPr>
          <w:p w14:paraId="7F2B16BA" w14:textId="77777777" w:rsidR="00136126" w:rsidRDefault="00931476" w:rsidP="00136126">
            <w:pPr>
              <w:pStyle w:val="Brdtextmedindrag"/>
            </w:pPr>
            <w:r>
              <w:t>För dualistiskt organiserade europakooperativ som driver försäkringsrörelse gäller även 2 kap. 2 § försäkringsrörelse</w:t>
            </w:r>
            <w:r>
              <w:softHyphen/>
              <w:t>lagen (2010:2043)</w:t>
            </w:r>
            <w:r w:rsidRPr="004461FA">
              <w:rPr>
                <w:i/>
              </w:rPr>
              <w:t xml:space="preserve"> och 2</w:t>
            </w:r>
            <w:r>
              <w:rPr>
                <w:i/>
              </w:rPr>
              <w:t> kap.</w:t>
            </w:r>
            <w:r w:rsidRPr="004461FA">
              <w:rPr>
                <w:i/>
              </w:rPr>
              <w:t xml:space="preserve"> 2</w:t>
            </w:r>
            <w:r>
              <w:rPr>
                <w:i/>
              </w:rPr>
              <w:t> §</w:t>
            </w:r>
            <w:r w:rsidRPr="004461FA">
              <w:rPr>
                <w:i/>
              </w:rPr>
              <w:t xml:space="preserve"> lagen </w:t>
            </w:r>
            <w:r w:rsidRPr="004461FA">
              <w:rPr>
                <w:i/>
              </w:rPr>
              <w:lastRenderedPageBreak/>
              <w:t>(2019:000) om tjänste</w:t>
            </w:r>
            <w:r>
              <w:rPr>
                <w:i/>
              </w:rPr>
              <w:softHyphen/>
            </w:r>
            <w:r w:rsidRPr="004461FA">
              <w:rPr>
                <w:i/>
              </w:rPr>
              <w:t>pensionsföretag</w:t>
            </w:r>
            <w:r>
              <w:t>.</w:t>
            </w:r>
          </w:p>
        </w:tc>
      </w:tr>
    </w:tbl>
    <w:p w14:paraId="197825FA" w14:textId="77777777" w:rsidR="00136126" w:rsidRPr="00811E52" w:rsidRDefault="00931476" w:rsidP="00136126">
      <w:pPr>
        <w:pStyle w:val="Slutstreck"/>
      </w:pPr>
      <w:r w:rsidRPr="00811E52">
        <w:lastRenderedPageBreak/>
        <w:t>                      </w:t>
      </w:r>
    </w:p>
    <w:p w14:paraId="3155A1AB" w14:textId="77777777" w:rsidR="00136126" w:rsidRDefault="00931476" w:rsidP="00136126">
      <w:pPr>
        <w:pStyle w:val="Brdtextmedindrag"/>
        <w:sectPr w:rsidR="00136126" w:rsidSect="00155500">
          <w:headerReference w:type="even" r:id="rId182"/>
          <w:headerReference w:type="default" r:id="rId183"/>
          <w:footerReference w:type="even" r:id="rId184"/>
          <w:footerReference w:type="default" r:id="rId185"/>
          <w:footerReference w:type="first" r:id="rId186"/>
          <w:footnotePr>
            <w:numRestart w:val="eachSect"/>
          </w:footnotePr>
          <w:type w:val="continuous"/>
          <w:pgSz w:w="9356" w:h="13721" w:code="9"/>
          <w:pgMar w:top="794" w:right="2438" w:bottom="1191" w:left="1021" w:header="0" w:footer="709" w:gutter="0"/>
          <w:cols w:space="708"/>
          <w:docGrid w:linePitch="360"/>
        </w:sectPr>
      </w:pPr>
      <w:r>
        <w:t xml:space="preserve">Denna lag träder i kraft den </w:t>
      </w:r>
      <w:r w:rsidRPr="00A638CD">
        <w:t>1</w:t>
      </w:r>
      <w:r>
        <w:t> </w:t>
      </w:r>
      <w:r w:rsidRPr="00A638CD">
        <w:t>maj 2019</w:t>
      </w:r>
      <w:r>
        <w:t>.</w:t>
      </w:r>
    </w:p>
    <w:p w14:paraId="3D27D94A" w14:textId="77777777" w:rsidR="00136126" w:rsidRPr="00830602" w:rsidRDefault="00136126" w:rsidP="00136126">
      <w:pPr>
        <w:pStyle w:val="Brdtextmedindrag"/>
      </w:pPr>
    </w:p>
    <w:p w14:paraId="3CC7C041" w14:textId="77777777" w:rsidR="00136126" w:rsidRDefault="00931476" w:rsidP="00136126">
      <w:pPr>
        <w:spacing w:line="2" w:lineRule="auto"/>
        <w:rPr>
          <w:rFonts w:ascii="Times New Roman" w:hAnsi="Times New Roman"/>
          <w:sz w:val="20"/>
        </w:rPr>
      </w:pPr>
      <w:r>
        <w:br w:type="page"/>
      </w:r>
    </w:p>
    <w:p w14:paraId="56274552" w14:textId="77777777" w:rsidR="00136126" w:rsidRDefault="00931476" w:rsidP="00136126">
      <w:pPr>
        <w:pStyle w:val="Rubrik2utannumrering"/>
        <w:spacing w:before="0"/>
      </w:pPr>
      <w:bookmarkStart w:id="8280" w:name="_Toc518395859"/>
      <w:bookmarkStart w:id="8281" w:name="_Toc518396576"/>
      <w:bookmarkStart w:id="8282" w:name="_Toc518400887"/>
      <w:bookmarkStart w:id="8283" w:name="_Toc518401604"/>
      <w:bookmarkStart w:id="8284" w:name="_Toc518401843"/>
      <w:bookmarkStart w:id="8285" w:name="_Toc518462997"/>
      <w:bookmarkStart w:id="8286" w:name="_Toc518462693"/>
      <w:bookmarkStart w:id="8287" w:name="_Toc518463649"/>
      <w:bookmarkStart w:id="8288" w:name="_Toc518463546"/>
      <w:bookmarkStart w:id="8289" w:name="_Toc518464263"/>
      <w:bookmarkStart w:id="8290" w:name="_Toc518464015"/>
      <w:r>
        <w:lastRenderedPageBreak/>
        <w:t>Förslag till lag om ändring i lagen (2007:528) om värdepappersmarknaden</w:t>
      </w:r>
      <w:bookmarkEnd w:id="8280"/>
      <w:bookmarkEnd w:id="8281"/>
      <w:bookmarkEnd w:id="8282"/>
      <w:bookmarkEnd w:id="8283"/>
      <w:bookmarkEnd w:id="8284"/>
      <w:bookmarkEnd w:id="8285"/>
      <w:bookmarkEnd w:id="8286"/>
      <w:bookmarkEnd w:id="8287"/>
      <w:bookmarkEnd w:id="8288"/>
      <w:bookmarkEnd w:id="8289"/>
      <w:bookmarkEnd w:id="8290"/>
    </w:p>
    <w:p w14:paraId="3B9B2E1C" w14:textId="77777777" w:rsidR="00136126" w:rsidRPr="004461FA" w:rsidRDefault="00931476" w:rsidP="00136126">
      <w:pPr>
        <w:pStyle w:val="Brdtextmedindrag"/>
      </w:pPr>
      <w:r w:rsidRPr="004461FA">
        <w:t xml:space="preserve">Härigenom föreskrivs att </w:t>
      </w:r>
      <w:r>
        <w:t>2 kap. 5 §</w:t>
      </w:r>
      <w:r w:rsidRPr="004461FA">
        <w:t xml:space="preserve"> </w:t>
      </w:r>
      <w:r>
        <w:t>och 16 kap. 4 §</w:t>
      </w:r>
      <w:r w:rsidRPr="004461FA">
        <w:t xml:space="preserve"> </w:t>
      </w:r>
      <w:r>
        <w:t>lagen (2007:528) om värdepappersmarknaden</w:t>
      </w:r>
      <w:r w:rsidRPr="004461FA">
        <w:t xml:space="preserve"> ska ha följande lydelse.</w:t>
      </w:r>
    </w:p>
    <w:p w14:paraId="4B44C169"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11C5F79" w14:textId="77777777">
        <w:tc>
          <w:tcPr>
            <w:tcW w:w="2500" w:type="pct"/>
            <w:shd w:val="clear" w:color="auto" w:fill="auto"/>
            <w:tcMar>
              <w:left w:w="0" w:type="dxa"/>
            </w:tcMar>
          </w:tcPr>
          <w:p w14:paraId="27BCBFCC" w14:textId="77777777" w:rsidR="00136126" w:rsidRPr="005B0E77" w:rsidRDefault="00931476" w:rsidP="00136126">
            <w:pPr>
              <w:pStyle w:val="Brdtext"/>
              <w:rPr>
                <w:i/>
              </w:rPr>
            </w:pPr>
            <w:r w:rsidRPr="003F3EF3">
              <w:rPr>
                <w:i/>
              </w:rPr>
              <w:t>Lydelse enligt bet. 2017/18:FiU45</w:t>
            </w:r>
          </w:p>
        </w:tc>
        <w:tc>
          <w:tcPr>
            <w:tcW w:w="2500" w:type="pct"/>
            <w:shd w:val="clear" w:color="auto" w:fill="auto"/>
            <w:tcMar>
              <w:right w:w="0" w:type="dxa"/>
            </w:tcMar>
          </w:tcPr>
          <w:p w14:paraId="0F16C91B" w14:textId="77777777" w:rsidR="00136126" w:rsidRPr="005B0E77" w:rsidRDefault="00931476" w:rsidP="00136126">
            <w:pPr>
              <w:pStyle w:val="Brdtext"/>
              <w:rPr>
                <w:i/>
              </w:rPr>
            </w:pPr>
            <w:r w:rsidRPr="005B0E77">
              <w:rPr>
                <w:i/>
              </w:rPr>
              <w:t>Föreslagen lydelse</w:t>
            </w:r>
          </w:p>
        </w:tc>
      </w:tr>
    </w:tbl>
    <w:p w14:paraId="125F2D33" w14:textId="77777777" w:rsidR="00136126" w:rsidRDefault="00931476" w:rsidP="00136126">
      <w:pPr>
        <w:pStyle w:val="Brdtext"/>
        <w:spacing w:before="230"/>
        <w:jc w:val="center"/>
        <w:rPr>
          <w:b/>
        </w:rPr>
      </w:pPr>
      <w:r>
        <w:rPr>
          <w:b/>
        </w:rPr>
        <w:t>2 kap.</w:t>
      </w:r>
    </w:p>
    <w:p w14:paraId="6855AE9A" w14:textId="77777777" w:rsidR="00136126" w:rsidRDefault="00931476" w:rsidP="00136126">
      <w:pPr>
        <w:pStyle w:val="Brdtext"/>
        <w:jc w:val="center"/>
      </w:pPr>
      <w:r>
        <w:t>5 §</w:t>
      </w:r>
    </w:p>
    <w:p w14:paraId="3A18492D" w14:textId="77777777" w:rsidR="00136126" w:rsidRDefault="00931476" w:rsidP="00136126">
      <w:pPr>
        <w:pStyle w:val="Brdtextmedindrag"/>
      </w:pPr>
      <w:r>
        <w:t>Tillstånd enligt 1 §</w:t>
      </w:r>
      <w:r w:rsidRPr="00A61B91">
        <w:t xml:space="preserve"> behövs inte för </w:t>
      </w:r>
    </w:p>
    <w:p w14:paraId="50BC0728" w14:textId="77777777" w:rsidR="00136126" w:rsidRDefault="00931476" w:rsidP="00136126">
      <w:pPr>
        <w:pStyle w:val="Brdtextmedindrag"/>
      </w:pPr>
      <w:r w:rsidRPr="00A61B91">
        <w:t>1.</w:t>
      </w:r>
      <w:r>
        <w:t> </w:t>
      </w:r>
      <w:r w:rsidRPr="00A61B91">
        <w:t>Sveriges riksbank, Riksgäl</w:t>
      </w:r>
      <w:r>
        <w:t>dskontoret och Kammarkollegiet,</w:t>
      </w:r>
    </w:p>
    <w:p w14:paraId="586B7221" w14:textId="77777777" w:rsidR="00136126" w:rsidRDefault="00931476" w:rsidP="00136126">
      <w:pPr>
        <w:pStyle w:val="Brdtextmedindrag"/>
      </w:pPr>
      <w:r w:rsidRPr="00A61B91">
        <w:t>2.</w:t>
      </w:r>
      <w:r>
        <w:t> </w:t>
      </w:r>
      <w:r w:rsidRPr="00A61B91">
        <w:t>anknutna ombud för de verksam</w:t>
      </w:r>
      <w:r>
        <w:t>heter som anges i 1 kap. 4 b §,</w:t>
      </w:r>
    </w:p>
    <w:p w14:paraId="2D064BB5" w14:textId="77777777" w:rsidR="00136126" w:rsidRPr="00CF34C3" w:rsidRDefault="00931476" w:rsidP="00136126">
      <w:pPr>
        <w:pStyle w:val="Brdtextmedindrag"/>
      </w:pPr>
      <w:r w:rsidRPr="00A61B91">
        <w:t>3.</w:t>
      </w:r>
      <w:r>
        <w:t> </w:t>
      </w:r>
      <w:r w:rsidRPr="00A61B91">
        <w:t>börs som driver verksamhet med stöd av sitt tillstånd,</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887A47C" w14:textId="77777777">
        <w:tc>
          <w:tcPr>
            <w:tcW w:w="2500" w:type="pct"/>
            <w:shd w:val="clear" w:color="auto" w:fill="auto"/>
            <w:tcMar>
              <w:left w:w="0" w:type="dxa"/>
            </w:tcMar>
          </w:tcPr>
          <w:p w14:paraId="659331EC" w14:textId="77777777" w:rsidR="00136126" w:rsidRDefault="00931476" w:rsidP="00136126">
            <w:pPr>
              <w:pStyle w:val="Brdtextmedindrag"/>
            </w:pPr>
            <w:r>
              <w:t>4. försäkringsföretag med till</w:t>
            </w:r>
            <w:r>
              <w:softHyphen/>
              <w:t>stånd enligt försäkringsrörelse</w:t>
            </w:r>
            <w:r>
              <w:softHyphen/>
              <w:t>lagen (2010:2043),</w:t>
            </w:r>
          </w:p>
        </w:tc>
        <w:tc>
          <w:tcPr>
            <w:tcW w:w="2500" w:type="pct"/>
            <w:shd w:val="clear" w:color="auto" w:fill="auto"/>
            <w:tcMar>
              <w:right w:w="0" w:type="dxa"/>
            </w:tcMar>
          </w:tcPr>
          <w:p w14:paraId="5AEF1C66" w14:textId="77777777" w:rsidR="00136126" w:rsidRDefault="00931476" w:rsidP="00136126">
            <w:pPr>
              <w:pStyle w:val="Brdtextmedindrag"/>
            </w:pPr>
            <w:r>
              <w:t>4. försäkringsföretag med till</w:t>
            </w:r>
            <w:r>
              <w:softHyphen/>
              <w:t>stånd enligt försäkringsrörelse</w:t>
            </w:r>
            <w:r>
              <w:softHyphen/>
              <w:t>lagen (2010:2043)</w:t>
            </w:r>
            <w:r>
              <w:rPr>
                <w:i/>
              </w:rPr>
              <w:t xml:space="preserve"> eller tjänste</w:t>
            </w:r>
            <w:r>
              <w:rPr>
                <w:i/>
              </w:rPr>
              <w:softHyphen/>
              <w:t>pensionsföretag med tillstånd enligt lagen (2019:000) om tjänstepensionsföretag</w:t>
            </w:r>
            <w:r>
              <w:t>,</w:t>
            </w:r>
          </w:p>
        </w:tc>
      </w:tr>
    </w:tbl>
    <w:p w14:paraId="76043485" w14:textId="77777777" w:rsidR="00136126" w:rsidRDefault="00931476" w:rsidP="00136126">
      <w:pPr>
        <w:pStyle w:val="Brdtextmedindrag"/>
      </w:pPr>
      <w:r>
        <w:t>5. </w:t>
      </w:r>
      <w:r w:rsidRPr="00CF34C3">
        <w:t>företag inom en koncern som tillhandahåller investeringstjänster uteslutande t</w:t>
      </w:r>
      <w:r>
        <w:t>ill andra företag i koncernen,</w:t>
      </w:r>
    </w:p>
    <w:p w14:paraId="1A5FCAF4" w14:textId="77777777" w:rsidR="00136126" w:rsidRDefault="00931476" w:rsidP="00136126">
      <w:pPr>
        <w:pStyle w:val="Brdtextmedindrag"/>
      </w:pPr>
      <w:r w:rsidRPr="00CF34C3">
        <w:t>6.</w:t>
      </w:r>
      <w:r>
        <w:t> </w:t>
      </w:r>
      <w:r w:rsidRPr="00CF34C3">
        <w:t>fysiska och juridiska personer som tillhandahåller investeringstjänster, om tjänsten tillhandahålls tillfälligt i samband med annan yrkesmä</w:t>
      </w:r>
      <w:r>
        <w:t>ssig verksamhet som regleras av</w:t>
      </w:r>
    </w:p>
    <w:p w14:paraId="67F9B733" w14:textId="77777777" w:rsidR="00136126" w:rsidRDefault="00931476" w:rsidP="00136126">
      <w:pPr>
        <w:pStyle w:val="Brdtextmedindrag"/>
      </w:pPr>
      <w:r w:rsidRPr="00CF34C3">
        <w:t>a)</w:t>
      </w:r>
      <w:r>
        <w:t> </w:t>
      </w:r>
      <w:r w:rsidRPr="00CF34C3">
        <w:t>bestämmelser i lag eller annan författning, eller</w:t>
      </w:r>
    </w:p>
    <w:p w14:paraId="71F60115" w14:textId="77777777" w:rsidR="00136126" w:rsidRDefault="00931476" w:rsidP="00136126">
      <w:pPr>
        <w:pStyle w:val="Brdtextmedindrag"/>
      </w:pPr>
      <w:r w:rsidRPr="00CF34C3">
        <w:t>b)</w:t>
      </w:r>
      <w:r>
        <w:t> </w:t>
      </w:r>
      <w:r w:rsidRPr="00CF34C3">
        <w:t>etiska regler som avser yrkesverksamheten i fråga och som inte uteslut</w:t>
      </w:r>
      <w:r>
        <w:t>er att tjänsten tillhandahålls,</w:t>
      </w:r>
    </w:p>
    <w:p w14:paraId="05946F81" w14:textId="77777777" w:rsidR="00136126" w:rsidRDefault="00931476" w:rsidP="00136126">
      <w:pPr>
        <w:pStyle w:val="Brdtextmedindrag"/>
      </w:pPr>
      <w:r w:rsidRPr="00CF34C3">
        <w:t>7.</w:t>
      </w:r>
      <w:r>
        <w:t> </w:t>
      </w:r>
      <w:r w:rsidRPr="00CF34C3">
        <w:t>fysiska och juridiska personer som för egen räkning handlar med andra finansiella instrument än råvaruderivat eller utsläppsrätter eller derivat hänförliga till utsläppsrätter och som inte tillhandahåller andra investeringstjänster eller utför annan investeringsverksamhet med andra finansiella instrument än råvaruderivat eller utsläppsrätter eller derivat hänförliga till</w:t>
      </w:r>
      <w:r>
        <w:t xml:space="preserve"> utsläppsrätter, såvida de inte</w:t>
      </w:r>
    </w:p>
    <w:p w14:paraId="2A86587E" w14:textId="77777777" w:rsidR="00136126" w:rsidRDefault="00931476" w:rsidP="00136126">
      <w:pPr>
        <w:pStyle w:val="Brdtextmedindrag"/>
      </w:pPr>
      <w:r w:rsidRPr="00CF34C3">
        <w:t>a)</w:t>
      </w:r>
      <w:r>
        <w:t> är marknadsgaranter,</w:t>
      </w:r>
    </w:p>
    <w:p w14:paraId="7EFDAF30" w14:textId="77777777" w:rsidR="00136126" w:rsidRDefault="00931476" w:rsidP="00136126">
      <w:pPr>
        <w:pStyle w:val="Brdtextmedindrag"/>
      </w:pPr>
      <w:r w:rsidRPr="00CF34C3">
        <w:t>b)</w:t>
      </w:r>
      <w:r>
        <w:t> </w:t>
      </w:r>
      <w:r w:rsidRPr="00CF34C3">
        <w:t>är deltagare på en reglerad marknad eller en MTF-plattform eller har direkt elektroniskt tillträde till en handelsplats, med undantag av ickefinansiella enheter som på en handelsplats genomför transaktioner som på ett objektivt mätbart sätt minskar risker som står i direkt samband med affärsverksamheten eller likviditetsförvaltningen hos dem</w:t>
      </w:r>
      <w:r>
        <w:t xml:space="preserve"> eller de koncerner de ingår i,</w:t>
      </w:r>
    </w:p>
    <w:p w14:paraId="6536C756" w14:textId="77777777" w:rsidR="00136126" w:rsidRDefault="00931476" w:rsidP="00136126">
      <w:pPr>
        <w:pStyle w:val="Brdtextmedindrag"/>
      </w:pPr>
      <w:r w:rsidRPr="00CF34C3">
        <w:t>c)</w:t>
      </w:r>
      <w:r>
        <w:t> </w:t>
      </w:r>
      <w:r w:rsidRPr="00CF34C3">
        <w:t>tillämpar en teknik för algoritmisk högfrekvenshandel, el</w:t>
      </w:r>
      <w:r>
        <w:t>ler</w:t>
      </w:r>
    </w:p>
    <w:p w14:paraId="018A14AC" w14:textId="77777777" w:rsidR="00136126" w:rsidRDefault="00931476" w:rsidP="00136126">
      <w:pPr>
        <w:pStyle w:val="Brdtextmedindrag"/>
      </w:pPr>
      <w:r w:rsidRPr="00CF34C3">
        <w:t>d)</w:t>
      </w:r>
      <w:r>
        <w:t> </w:t>
      </w:r>
      <w:r w:rsidRPr="00CF34C3">
        <w:t>handlar för egen räkni</w:t>
      </w:r>
      <w:r>
        <w:t>ng vid utförandet av kundorder,</w:t>
      </w:r>
    </w:p>
    <w:p w14:paraId="2947C993" w14:textId="77777777" w:rsidR="00136126" w:rsidRDefault="00931476" w:rsidP="00136126">
      <w:pPr>
        <w:pStyle w:val="Brdtextmedindrag"/>
      </w:pPr>
      <w:r w:rsidRPr="00CF34C3">
        <w:t>8.</w:t>
      </w:r>
      <w:r>
        <w:t> </w:t>
      </w:r>
      <w:r w:rsidRPr="00CF34C3">
        <w:t>företag som tillhandahåller investeringstjänster som uteslutande består i förvaltning av ett program som syftar till delägarskap</w:t>
      </w:r>
      <w:r>
        <w:t xml:space="preserve"> för de anställda i företaget,</w:t>
      </w:r>
    </w:p>
    <w:p w14:paraId="420CE3FF" w14:textId="77777777" w:rsidR="00136126" w:rsidRDefault="00931476" w:rsidP="00136126">
      <w:pPr>
        <w:pStyle w:val="Brdtextmedindrag"/>
      </w:pPr>
      <w:r w:rsidRPr="00CF34C3">
        <w:t>9.</w:t>
      </w:r>
      <w:r>
        <w:t> </w:t>
      </w:r>
      <w:r w:rsidRPr="00CF34C3">
        <w:t>företag som tillhandahåller b</w:t>
      </w:r>
      <w:r>
        <w:t>åde</w:t>
      </w:r>
    </w:p>
    <w:p w14:paraId="03937995" w14:textId="77777777" w:rsidR="00136126" w:rsidRDefault="00931476" w:rsidP="00136126">
      <w:pPr>
        <w:pStyle w:val="Brdtextmedindrag"/>
      </w:pPr>
      <w:r w:rsidRPr="00CF34C3">
        <w:t>a)</w:t>
      </w:r>
      <w:r>
        <w:t> </w:t>
      </w:r>
      <w:r w:rsidRPr="00CF34C3">
        <w:t>investeringstjänster som uteslutande består i förvaltning av program som syftar till delägarskap för</w:t>
      </w:r>
      <w:r>
        <w:t xml:space="preserve"> de anställda i företaget, och</w:t>
      </w:r>
    </w:p>
    <w:p w14:paraId="4BABECF2" w14:textId="77777777" w:rsidR="00136126" w:rsidRDefault="00931476" w:rsidP="00136126">
      <w:pPr>
        <w:pStyle w:val="Brdtextmedindrag"/>
      </w:pPr>
      <w:r w:rsidRPr="00CF34C3">
        <w:lastRenderedPageBreak/>
        <w:t>b)</w:t>
      </w:r>
      <w:r>
        <w:t> </w:t>
      </w:r>
      <w:r w:rsidRPr="00CF34C3">
        <w:t>andra investeringstjänster än sådana som anges i a uteslutande t</w:t>
      </w:r>
      <w:r>
        <w:t>ill andra företag i koncernen,</w:t>
      </w:r>
    </w:p>
    <w:p w14:paraId="1DADD303" w14:textId="77777777" w:rsidR="00136126" w:rsidRDefault="00931476" w:rsidP="00136126">
      <w:pPr>
        <w:pStyle w:val="Brdtextmedindrag"/>
      </w:pPr>
      <w:r w:rsidRPr="00CF34C3">
        <w:t>10.</w:t>
      </w:r>
      <w:r>
        <w:t> </w:t>
      </w:r>
      <w:r w:rsidRPr="00CF34C3">
        <w:t>fondbolag, förvaltningsbolag och fondföretag som får driva verksamhet enligt lagen (2004:46) om värdepappersfonder samt AIF-förvaltare som får driva verksamhet enligt lagen (2013:561) om förvaltare av alternativa investeringsfonder i andra fall än efter registrering enligt 2</w:t>
      </w:r>
      <w:r>
        <w:t> kap. den lagen,</w:t>
      </w:r>
    </w:p>
    <w:p w14:paraId="3084DE6D" w14:textId="77777777" w:rsidR="00136126" w:rsidRDefault="00931476" w:rsidP="00136126">
      <w:pPr>
        <w:pStyle w:val="Brdtextmedindrag"/>
      </w:pPr>
      <w:r w:rsidRPr="00CF34C3">
        <w:t>11.</w:t>
      </w:r>
      <w:r>
        <w:t> </w:t>
      </w:r>
      <w:r w:rsidRPr="00CF34C3">
        <w:t xml:space="preserve">företag som handlar med råvaruderivat, utsläppsrätter eller derivat hänförliga till utsläppsrätter för egen räkning utan att utföra kundorder, eller tillhandahåller investeringstjänster i fråga om sådana instrument till kunderna i </w:t>
      </w:r>
      <w:r>
        <w:t>sin huvudsakliga verksamhet, om</w:t>
      </w:r>
    </w:p>
    <w:p w14:paraId="7455C83F" w14:textId="77777777" w:rsidR="00136126" w:rsidRDefault="00931476" w:rsidP="00136126">
      <w:pPr>
        <w:pStyle w:val="Brdtextmedindrag"/>
      </w:pPr>
      <w:r w:rsidRPr="00CF34C3">
        <w:t>a)</w:t>
      </w:r>
      <w:r>
        <w:t> </w:t>
      </w:r>
      <w:r w:rsidRPr="00CF34C3">
        <w:t>detta utgör en kompletterande verksamhet eller, om företaget ingår i en koncern, detta utgör en kompletterande verksamhet sett</w:t>
      </w:r>
      <w:r>
        <w:t xml:space="preserve"> till koncernen i dess helhet,</w:t>
      </w:r>
    </w:p>
    <w:p w14:paraId="19F01220" w14:textId="77777777" w:rsidR="00136126" w:rsidRDefault="00931476" w:rsidP="00136126">
      <w:pPr>
        <w:pStyle w:val="Brdtextmedindrag"/>
      </w:pPr>
      <w:r w:rsidRPr="00CF34C3">
        <w:t>b)</w:t>
      </w:r>
      <w:r>
        <w:t> </w:t>
      </w:r>
      <w:r w:rsidRPr="00CF34C3">
        <w:t>den huvudsakliga verksamheten inte utgörs av tillhandahållande av investeringstjänster eller sådana tjänster som avses i 7</w:t>
      </w:r>
      <w:r>
        <w:t> kap.</w:t>
      </w:r>
      <w:r w:rsidRPr="00CF34C3">
        <w:t xml:space="preserve"> 1</w:t>
      </w:r>
      <w:r>
        <w:t> §</w:t>
      </w:r>
      <w:r w:rsidRPr="00CF34C3">
        <w:t xml:space="preserve"> lagen (2004:297) om bank- och finansieringsrörelse eller verksamhet som ma</w:t>
      </w:r>
      <w:r>
        <w:t>rknadsgarant för råvaruderivat,</w:t>
      </w:r>
    </w:p>
    <w:p w14:paraId="29F40535" w14:textId="77777777" w:rsidR="00136126" w:rsidRDefault="00931476" w:rsidP="00136126">
      <w:pPr>
        <w:pStyle w:val="Brdtextmedindrag"/>
      </w:pPr>
      <w:r w:rsidRPr="00CF34C3">
        <w:t>c)</w:t>
      </w:r>
      <w:r>
        <w:t> </w:t>
      </w:r>
      <w:r w:rsidRPr="00CF34C3">
        <w:t>företaget inte tillämpar en teknik för algoritmisk högfrekvenshandel, och</w:t>
      </w:r>
    </w:p>
    <w:p w14:paraId="117882D8" w14:textId="77777777" w:rsidR="00136126" w:rsidRDefault="00931476" w:rsidP="00136126">
      <w:pPr>
        <w:pStyle w:val="Brdtextmedindrag"/>
      </w:pPr>
      <w:r w:rsidRPr="00CF34C3">
        <w:t>d)</w:t>
      </w:r>
      <w:r>
        <w:t> </w:t>
      </w:r>
      <w:r w:rsidRPr="00CF34C3">
        <w:t>företaget årligen anmäler till Finansinspektionen att undantaget utnyttjas samt på inspektionens begäran rapporterar på vilken grund företaget anser att verksamheten endast ä</w:t>
      </w:r>
      <w:r>
        <w:t>r en kompletterande verksamhet,</w:t>
      </w:r>
    </w:p>
    <w:p w14:paraId="574061F9" w14:textId="77777777" w:rsidR="00136126" w:rsidRDefault="00931476" w:rsidP="00136126">
      <w:pPr>
        <w:pStyle w:val="Brdtextmedindrag"/>
      </w:pPr>
      <w:r w:rsidRPr="00CF34C3">
        <w:t>12.</w:t>
      </w:r>
      <w:r>
        <w:t> </w:t>
      </w:r>
      <w:r w:rsidRPr="00CF34C3">
        <w:t>fysiska och juridiska personer som tillhandahåller investeringsrådgivning inom ramen för annan yrkesmässig verksamhet än sådan som omfattas av bestämmelserna i denna lag, om det inte lämnas någon specif</w:t>
      </w:r>
      <w:r>
        <w:t>ik ersättning för rådgivningen,</w:t>
      </w:r>
    </w:p>
    <w:p w14:paraId="5BFB6E90" w14:textId="77777777" w:rsidR="00136126" w:rsidRDefault="00931476" w:rsidP="00136126">
      <w:pPr>
        <w:pStyle w:val="Brdtextmedindrag"/>
      </w:pPr>
      <w:r w:rsidRPr="00CF34C3">
        <w:t>13.</w:t>
      </w:r>
      <w:r>
        <w:t> </w:t>
      </w:r>
      <w:r w:rsidRPr="00CF34C3">
        <w:t>fysiska och juridiska personer som utför investeringsverksamhet, dock inte drift av en andrahandsmarknad, eller tillhandahåller investeringstjänster rörande råvaruderi</w:t>
      </w:r>
      <w:r>
        <w:t>vat för att fullgöra uppgifter</w:t>
      </w:r>
    </w:p>
    <w:p w14:paraId="57CD73BC" w14:textId="77777777" w:rsidR="00136126" w:rsidRDefault="00931476" w:rsidP="00136126">
      <w:pPr>
        <w:pStyle w:val="Brdtextmedindrag"/>
      </w:pPr>
      <w:r w:rsidRPr="00CF34C3">
        <w:t>–</w:t>
      </w:r>
      <w:r>
        <w:t> </w:t>
      </w:r>
      <w:r w:rsidRPr="00CF34C3">
        <w:t>enligt Europaparlamentets och rådet</w:t>
      </w:r>
      <w:r>
        <w:t>s direktiv 2009/72/EG av den 13 j</w:t>
      </w:r>
      <w:r w:rsidRPr="00CF34C3">
        <w:t>uli 2009 om gemensamma regler för den inre marknaden för el och om upphävande av direktiv 2003/54/EG</w:t>
      </w:r>
      <w:r>
        <w:t>, i den ursprungliga lydelsen,</w:t>
      </w:r>
    </w:p>
    <w:p w14:paraId="7FDDE2F0" w14:textId="77777777" w:rsidR="00136126" w:rsidRDefault="00931476" w:rsidP="00136126">
      <w:pPr>
        <w:pStyle w:val="Brdtextmedindrag"/>
      </w:pPr>
      <w:r w:rsidRPr="00CF34C3">
        <w:t>–</w:t>
      </w:r>
      <w:r>
        <w:t> </w:t>
      </w:r>
      <w:r w:rsidRPr="00CF34C3">
        <w:t>enligt Europaparlamentets och rådet</w:t>
      </w:r>
      <w:r>
        <w:t>s direktiv 2009/73/EG av den 13 </w:t>
      </w:r>
      <w:r w:rsidRPr="00CF34C3">
        <w:t>juli 2009 om gemensamma regler för den inre marknaden för naturgas och om upphävande av direktiv 2003/55/EG</w:t>
      </w:r>
      <w:r>
        <w:t>, i den ursprungliga lydelsen,</w:t>
      </w:r>
    </w:p>
    <w:p w14:paraId="7E5803C0" w14:textId="77777777" w:rsidR="00136126" w:rsidRDefault="00931476" w:rsidP="00136126">
      <w:pPr>
        <w:pStyle w:val="Brdtextmedindrag"/>
      </w:pPr>
      <w:r w:rsidRPr="00CF34C3">
        <w:t>–</w:t>
      </w:r>
      <w:r>
        <w:t> </w:t>
      </w:r>
      <w:r w:rsidRPr="00CF34C3">
        <w:t>enligt Europaparlamentets och rådets förordning (EG) nr 71</w:t>
      </w:r>
      <w:r>
        <w:t>4/2009 av den 13 </w:t>
      </w:r>
      <w:r w:rsidRPr="00CF34C3">
        <w:t>juli 2009 om villkor för tillträde till nät för gränsöverskridande elhandel och om upphävande av förordning (EG) nr 1228/2003 eller enligt sådana nätföreskrifter eller riktlinjer som har anta</w:t>
      </w:r>
      <w:r>
        <w:t>gits enligt förordningen, eller</w:t>
      </w:r>
    </w:p>
    <w:p w14:paraId="1194D29E" w14:textId="77777777" w:rsidR="00136126" w:rsidRDefault="00931476" w:rsidP="00136126">
      <w:pPr>
        <w:pStyle w:val="Brdtextmedindrag"/>
      </w:pPr>
      <w:r>
        <w:t>– </w:t>
      </w:r>
      <w:r w:rsidRPr="00CF34C3">
        <w:t>enligt Europaparlamentets och rådets förordning (EG) nr 715/2009 av den 13</w:t>
      </w:r>
      <w:r>
        <w:t> </w:t>
      </w:r>
      <w:r w:rsidRPr="00CF34C3">
        <w:t>juli 2009 om villkor för tillträde till naturgasöverföringsnäten och om upphävande av förordning (EG) nr 1775/2005 eller enligt sådana nätföreskrifter eller riktlinjer som har antagits enligt för</w:t>
      </w:r>
      <w:r>
        <w:t>ordningen, om</w:t>
      </w:r>
    </w:p>
    <w:p w14:paraId="1560A03D" w14:textId="77777777" w:rsidR="00136126" w:rsidRDefault="00931476" w:rsidP="00136126">
      <w:pPr>
        <w:pStyle w:val="Brdtextmedindrag"/>
      </w:pPr>
      <w:r w:rsidRPr="00CF34C3">
        <w:t>a)</w:t>
      </w:r>
      <w:r>
        <w:t> </w:t>
      </w:r>
      <w:r w:rsidRPr="00CF34C3">
        <w:t xml:space="preserve">personen är en sådan systemansvarig för överföringssystemet som avses i artikel 2.4 i Europaparlamentets och rådets direktiv 2009/72/EG, i den ursprungliga lydelsen, eller artikel 2.4 i Europaparlamentets och rådets direktiv 2009/73/EG, i </w:t>
      </w:r>
      <w:r>
        <w:t>den ursprungliga lydelsen,</w:t>
      </w:r>
    </w:p>
    <w:p w14:paraId="36EFF769" w14:textId="77777777" w:rsidR="00136126" w:rsidRDefault="00931476" w:rsidP="00136126">
      <w:pPr>
        <w:pStyle w:val="Brdtextmedindrag"/>
      </w:pPr>
      <w:r w:rsidRPr="00CF34C3">
        <w:t>b)</w:t>
      </w:r>
      <w:r>
        <w:t> </w:t>
      </w:r>
      <w:r w:rsidRPr="00CF34C3">
        <w:t xml:space="preserve">personen tillhandahåller tjänster till en systemansvarig som avses i a och fullgör uppgifterna för den </w:t>
      </w:r>
      <w:r>
        <w:t>systemansvariges räkning, eller</w:t>
      </w:r>
    </w:p>
    <w:p w14:paraId="2EF35A47" w14:textId="77777777" w:rsidR="00136126" w:rsidRDefault="00931476" w:rsidP="00136126">
      <w:pPr>
        <w:pStyle w:val="Brdtextmedindrag"/>
      </w:pPr>
      <w:r w:rsidRPr="00CF34C3">
        <w:lastRenderedPageBreak/>
        <w:t>c)</w:t>
      </w:r>
      <w:r>
        <w:t> </w:t>
      </w:r>
      <w:r w:rsidRPr="00CF34C3">
        <w:t>personen är operatör eller förvaltare av energibalanseringssystem, rörledningsnät eller system för balansering av tillgången och efterfrågan på energi,</w:t>
      </w:r>
      <w:r>
        <w:t xml:space="preserve"> </w:t>
      </w:r>
      <w:r w:rsidRPr="00CF34C3">
        <w:t>14. företag som</w:t>
      </w:r>
      <w:r>
        <w:t xml:space="preserve"> är verksamhetsutövare enligt 1 kap.</w:t>
      </w:r>
      <w:r w:rsidRPr="00CF34C3">
        <w:t xml:space="preserve"> 2</w:t>
      </w:r>
      <w:r>
        <w:t> </w:t>
      </w:r>
      <w:r w:rsidRPr="00CF34C3">
        <w:t>a</w:t>
      </w:r>
      <w:r>
        <w:t> §</w:t>
      </w:r>
      <w:r w:rsidRPr="00CF34C3">
        <w:t xml:space="preserve"> lagen (2004:1199) om handel med utsläppsrätter som handlar med utsl</w:t>
      </w:r>
      <w:r>
        <w:t>äppsrätter för egen räkning, om</w:t>
      </w:r>
    </w:p>
    <w:p w14:paraId="48DB152F" w14:textId="77777777" w:rsidR="00136126" w:rsidRDefault="00931476" w:rsidP="00136126">
      <w:pPr>
        <w:pStyle w:val="Brdtextmedindrag"/>
      </w:pPr>
      <w:r w:rsidRPr="00CF34C3">
        <w:t>a)</w:t>
      </w:r>
      <w:r>
        <w:t> </w:t>
      </w:r>
      <w:r w:rsidRPr="00CF34C3">
        <w:t>företaget inte tillhandahåller andra investeringstjänster eller ägnar sig åt an</w:t>
      </w:r>
      <w:r>
        <w:t>nan investeringsverksamhet, och</w:t>
      </w:r>
    </w:p>
    <w:p w14:paraId="17C8792E" w14:textId="77777777" w:rsidR="00136126" w:rsidRDefault="00931476" w:rsidP="00136126">
      <w:pPr>
        <w:pStyle w:val="Brdtextmedindrag"/>
      </w:pPr>
      <w:r w:rsidRPr="00CF34C3">
        <w:t>b)</w:t>
      </w:r>
      <w:r>
        <w:t> </w:t>
      </w:r>
      <w:r w:rsidRPr="00CF34C3">
        <w:t>företaget inte tillämpar en teknik för algoritmisk högfrekvenshandel, och</w:t>
      </w:r>
    </w:p>
    <w:p w14:paraId="00DD89AB" w14:textId="77777777" w:rsidR="00136126" w:rsidRDefault="00931476" w:rsidP="00136126">
      <w:pPr>
        <w:pStyle w:val="Brdtextmedindrag"/>
      </w:pPr>
      <w:r>
        <w:t xml:space="preserve">15. värdepapperscentraler med tillstånd enligt artikel 16 i förordningen om värdepapperscentraler för att tillhandahålla de tjänster som uttryckligen anges i avsnitten A och B i bilagan till den förordningen. </w:t>
      </w:r>
      <w:r w:rsidRPr="00CF34C3">
        <w:t>Tillstånd krävs inte heller för sådan förvaltning av finansiella instrument som är reglerad i någon annan lag.</w:t>
      </w:r>
    </w:p>
    <w:p w14:paraId="4DF72230" w14:textId="77777777" w:rsidR="00136126" w:rsidRDefault="00931476" w:rsidP="00136126">
      <w:pPr>
        <w:pStyle w:val="Brdtext"/>
        <w:spacing w:before="230"/>
        <w:jc w:val="center"/>
        <w:rPr>
          <w:b/>
        </w:rPr>
      </w:pPr>
      <w:r>
        <w:rPr>
          <w:b/>
        </w:rPr>
        <w:t>16 kap.</w:t>
      </w:r>
    </w:p>
    <w:p w14:paraId="1CE766B4" w14:textId="77777777" w:rsidR="00136126" w:rsidRDefault="00931476" w:rsidP="00136126">
      <w:pPr>
        <w:pStyle w:val="Brdtext"/>
        <w:jc w:val="center"/>
      </w:pPr>
      <w:r>
        <w:t>4 §</w:t>
      </w:r>
      <w:r>
        <w:rPr>
          <w:rStyle w:val="Fotnotsreferens"/>
        </w:rPr>
        <w:footnoteReference w:id="107"/>
      </w:r>
    </w:p>
    <w:p w14:paraId="745BCF78" w14:textId="77777777" w:rsidR="00136126" w:rsidRPr="00D77F15" w:rsidRDefault="00931476" w:rsidP="00136126">
      <w:pPr>
        <w:pStyle w:val="Brdtextmedindrag"/>
      </w:pPr>
      <w:r>
        <w:t>Emittenten ska så snart som möjligt och senast fyra månader efter utgången av varje räkenskapsår offentliggöra sin årsredovisning och i förekommande fall en koncernredovisning.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36785CB" w14:textId="77777777">
        <w:tc>
          <w:tcPr>
            <w:tcW w:w="2500" w:type="pct"/>
            <w:shd w:val="clear" w:color="auto" w:fill="auto"/>
            <w:tcMar>
              <w:left w:w="0" w:type="dxa"/>
            </w:tcMar>
          </w:tcPr>
          <w:p w14:paraId="013324C3" w14:textId="77777777" w:rsidR="00136126" w:rsidRDefault="00931476" w:rsidP="00136126">
            <w:pPr>
              <w:pStyle w:val="Brdtextmedindrag"/>
            </w:pPr>
            <w:r>
              <w:t xml:space="preserve">Års- och koncernredovisningarna ska vara granskade av emittentens revisor. Revisionsberättelsen ska offentliggöras tillsammans med års- och koncernredovisningen. Bestämmelser om revision finns </w:t>
            </w:r>
            <w:r>
              <w:br/>
              <w:t>i 4 a kap. sparbankslagen (1987:619), 7 a kap. lagen (1995:1570) om medlemsbanker, revisionslagen (1999:1079), 17 kap. 11 och 12 §§ försäkrings</w:t>
            </w:r>
            <w:r>
              <w:softHyphen/>
              <w:t>rörelselagen (2010:2043), 9 kap. aktiebolagslagen (2005:551) och 8 kap. lagen (2018:672) om ekonomiska föreningar.</w:t>
            </w:r>
          </w:p>
        </w:tc>
        <w:tc>
          <w:tcPr>
            <w:tcW w:w="2500" w:type="pct"/>
            <w:shd w:val="clear" w:color="auto" w:fill="auto"/>
            <w:tcMar>
              <w:right w:w="0" w:type="dxa"/>
            </w:tcMar>
          </w:tcPr>
          <w:p w14:paraId="2215EB30" w14:textId="77777777" w:rsidR="00136126" w:rsidRDefault="00931476" w:rsidP="00136126">
            <w:pPr>
              <w:pStyle w:val="Brdtextmedindrag"/>
            </w:pPr>
            <w:r>
              <w:t xml:space="preserve">Års- och koncernredovisningarna ska vara granskade av emittentens revisor. Revisionsberättelsen ska offentliggöras tillsammans med års- och koncernredovisningen. Bestämmelser om revision finns </w:t>
            </w:r>
            <w:r>
              <w:br/>
              <w:t xml:space="preserve">i 4 a kap. sparbankslagen (1987:619), 7 a kap. lagen (1995:1570) om medlemsbanker, revisionslagen (1999:1079), 17 kap. 11 och 12 §§ försäkringsrörelselagen (2010:2043), </w:t>
            </w:r>
            <w:r>
              <w:rPr>
                <w:i/>
              </w:rPr>
              <w:t>14 kap. 3 § lagen (2019:000) om tjänstepensions</w:t>
            </w:r>
            <w:r>
              <w:rPr>
                <w:i/>
              </w:rPr>
              <w:softHyphen/>
              <w:t>företag,</w:t>
            </w:r>
            <w:r>
              <w:t xml:space="preserve"> 9 kap. aktiebolagslagen (2005:551) och 8 kap. lagen (2018:672) om ekonomiska före</w:t>
            </w:r>
            <w:r>
              <w:softHyphen/>
              <w:t>ningar.</w:t>
            </w:r>
          </w:p>
        </w:tc>
      </w:tr>
    </w:tbl>
    <w:p w14:paraId="2F34FFCF" w14:textId="77777777" w:rsidR="00136126" w:rsidRPr="00811E52" w:rsidRDefault="00931476" w:rsidP="00136126">
      <w:pPr>
        <w:pStyle w:val="Slutstreck"/>
      </w:pPr>
      <w:r w:rsidRPr="00811E52">
        <w:t>                      </w:t>
      </w:r>
    </w:p>
    <w:p w14:paraId="1F466831" w14:textId="77777777" w:rsidR="00136126" w:rsidRDefault="00931476" w:rsidP="00136126">
      <w:pPr>
        <w:pStyle w:val="Brdtextmedindrag"/>
        <w:sectPr w:rsidR="00136126" w:rsidSect="00155500">
          <w:headerReference w:type="even" r:id="rId187"/>
          <w:headerReference w:type="default" r:id="rId188"/>
          <w:footerReference w:type="even" r:id="rId189"/>
          <w:footerReference w:type="default" r:id="rId190"/>
          <w:footerReference w:type="first" r:id="rId19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6B17D7EB" w14:textId="77777777" w:rsidR="00136126" w:rsidRDefault="00931476" w:rsidP="00136126">
      <w:pPr>
        <w:pStyle w:val="Rubrik2utannumrering"/>
        <w:spacing w:before="0"/>
      </w:pPr>
      <w:bookmarkStart w:id="8291" w:name="_Toc518395860"/>
      <w:bookmarkStart w:id="8292" w:name="_Toc518396577"/>
      <w:bookmarkStart w:id="8293" w:name="_Toc518400888"/>
      <w:bookmarkStart w:id="8294" w:name="_Toc518401605"/>
      <w:bookmarkStart w:id="8295" w:name="_Toc518401844"/>
      <w:bookmarkStart w:id="8296" w:name="_Toc518462998"/>
      <w:bookmarkStart w:id="8297" w:name="_Toc518462694"/>
      <w:bookmarkStart w:id="8298" w:name="_Toc518463650"/>
      <w:bookmarkStart w:id="8299" w:name="_Toc518463547"/>
      <w:bookmarkStart w:id="8300" w:name="_Toc518464264"/>
      <w:bookmarkStart w:id="8301" w:name="_Toc518464016"/>
      <w:r>
        <w:lastRenderedPageBreak/>
        <w:t>Förslag till lag om ändring i offentlighets- och sekretesslagen (2009:400)</w:t>
      </w:r>
      <w:bookmarkEnd w:id="8291"/>
      <w:bookmarkEnd w:id="8292"/>
      <w:bookmarkEnd w:id="8293"/>
      <w:bookmarkEnd w:id="8294"/>
      <w:bookmarkEnd w:id="8295"/>
      <w:bookmarkEnd w:id="8296"/>
      <w:bookmarkEnd w:id="8297"/>
      <w:bookmarkEnd w:id="8298"/>
      <w:bookmarkEnd w:id="8299"/>
      <w:bookmarkEnd w:id="8300"/>
      <w:bookmarkEnd w:id="8301"/>
    </w:p>
    <w:p w14:paraId="0CC35473" w14:textId="77777777" w:rsidR="00136126" w:rsidRDefault="00931476" w:rsidP="00136126">
      <w:pPr>
        <w:pStyle w:val="Brdtextmedindrag"/>
      </w:pPr>
      <w:r>
        <w:t>Härigenom föreskrivs att 30 kap. 5 § offentlighets- och sekretesslagen (2009:400) ska ha följande lydelse.</w:t>
      </w:r>
    </w:p>
    <w:p w14:paraId="3C8B7FD7"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880DC3D" w14:textId="77777777">
        <w:tc>
          <w:tcPr>
            <w:tcW w:w="2500" w:type="pct"/>
            <w:shd w:val="clear" w:color="auto" w:fill="auto"/>
            <w:tcMar>
              <w:left w:w="0" w:type="dxa"/>
            </w:tcMar>
          </w:tcPr>
          <w:p w14:paraId="4EB4408F"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41D858A" w14:textId="77777777" w:rsidR="00136126" w:rsidRPr="005B0E77" w:rsidRDefault="00931476" w:rsidP="00136126">
            <w:pPr>
              <w:pStyle w:val="Brdtext"/>
              <w:rPr>
                <w:i/>
              </w:rPr>
            </w:pPr>
            <w:r w:rsidRPr="005B0E77">
              <w:rPr>
                <w:i/>
              </w:rPr>
              <w:t>Föreslagen lydelse</w:t>
            </w:r>
          </w:p>
        </w:tc>
      </w:tr>
    </w:tbl>
    <w:p w14:paraId="23B9E3C2" w14:textId="77777777" w:rsidR="00136126" w:rsidRDefault="00931476" w:rsidP="00136126">
      <w:pPr>
        <w:pStyle w:val="Brdtext"/>
        <w:spacing w:before="230"/>
        <w:jc w:val="center"/>
        <w:rPr>
          <w:b/>
        </w:rPr>
      </w:pPr>
      <w:r>
        <w:rPr>
          <w:b/>
        </w:rPr>
        <w:t>30 kap.</w:t>
      </w:r>
    </w:p>
    <w:p w14:paraId="2D634C77" w14:textId="77777777" w:rsidR="00136126" w:rsidRDefault="00931476" w:rsidP="00136126">
      <w:pPr>
        <w:pStyle w:val="Brdtext"/>
        <w:jc w:val="center"/>
      </w:pPr>
      <w:r>
        <w:t>5 §</w:t>
      </w:r>
      <w:r>
        <w:rPr>
          <w:rStyle w:val="Fotnotsreferens"/>
        </w:rPr>
        <w:footnoteReference w:id="108"/>
      </w:r>
    </w:p>
    <w:p w14:paraId="5579338B" w14:textId="77777777" w:rsidR="00136126" w:rsidRPr="00D81939" w:rsidRDefault="00931476" w:rsidP="00136126">
      <w:pPr>
        <w:pStyle w:val="Brdtextmedindrag"/>
      </w:pPr>
      <w:r>
        <w:t>Sekretess gäller för uppgift om en enskilds personliga eller ekonomiska förhållanden, om det kan antas att den enskilde lider skada eller men om uppgiften röjs och uppgiften förekommer i ett ärende hos en statlig myndighet om innehav av</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24F64A2" w14:textId="77777777">
        <w:tc>
          <w:tcPr>
            <w:tcW w:w="2500" w:type="pct"/>
            <w:shd w:val="clear" w:color="auto" w:fill="auto"/>
            <w:tcMar>
              <w:left w:w="0" w:type="dxa"/>
            </w:tcMar>
          </w:tcPr>
          <w:p w14:paraId="25BB2BD2" w14:textId="77777777" w:rsidR="00136126" w:rsidRDefault="00931476" w:rsidP="00136126">
            <w:pPr>
              <w:pStyle w:val="Brdtextmedindrag"/>
            </w:pPr>
            <w:r>
              <w:t>1. aktier i bankaktiebolag, kredit</w:t>
            </w:r>
            <w:r>
              <w:softHyphen/>
              <w:t>marknadsbolag, värdepappers</w:t>
            </w:r>
            <w:r>
              <w:softHyphen/>
              <w:t xml:space="preserve">bolag, fondbolag </w:t>
            </w:r>
            <w:r w:rsidRPr="00BC2FDD">
              <w:rPr>
                <w:i/>
              </w:rPr>
              <w:t>eller</w:t>
            </w:r>
            <w:r>
              <w:t xml:space="preserve"> försäkrings</w:t>
            </w:r>
            <w:r>
              <w:softHyphen/>
              <w:t>aktiebolag,</w:t>
            </w:r>
          </w:p>
        </w:tc>
        <w:tc>
          <w:tcPr>
            <w:tcW w:w="2500" w:type="pct"/>
            <w:shd w:val="clear" w:color="auto" w:fill="auto"/>
            <w:tcMar>
              <w:right w:w="0" w:type="dxa"/>
            </w:tcMar>
          </w:tcPr>
          <w:p w14:paraId="188CE657" w14:textId="77777777" w:rsidR="00136126" w:rsidRDefault="00931476" w:rsidP="00136126">
            <w:pPr>
              <w:pStyle w:val="Brdtextmedindrag"/>
            </w:pPr>
            <w:r>
              <w:t>1. aktier i bankaktiebolag, kredit</w:t>
            </w:r>
            <w:r>
              <w:softHyphen/>
              <w:t>marknadsbolag, värdepappers</w:t>
            </w:r>
            <w:r>
              <w:softHyphen/>
              <w:t>bolag, fondbolag</w:t>
            </w:r>
            <w:r w:rsidRPr="00BC2FDD">
              <w:rPr>
                <w:i/>
              </w:rPr>
              <w:t xml:space="preserve">, </w:t>
            </w:r>
            <w:r w:rsidRPr="005A199F">
              <w:t>försäkringsaktie</w:t>
            </w:r>
            <w:r>
              <w:softHyphen/>
            </w:r>
            <w:r w:rsidRPr="005A199F">
              <w:t>bolag</w:t>
            </w:r>
            <w:r w:rsidRPr="00BC2FDD">
              <w:rPr>
                <w:i/>
              </w:rPr>
              <w:t xml:space="preserve"> eller tjänstepensionsaktie</w:t>
            </w:r>
            <w:r>
              <w:rPr>
                <w:i/>
              </w:rPr>
              <w:softHyphen/>
            </w:r>
            <w:r w:rsidRPr="00BC2FDD">
              <w:rPr>
                <w:i/>
              </w:rPr>
              <w:t>bolag.</w:t>
            </w:r>
          </w:p>
        </w:tc>
      </w:tr>
    </w:tbl>
    <w:p w14:paraId="2F86AC88" w14:textId="77777777" w:rsidR="00136126" w:rsidRDefault="00931476" w:rsidP="00136126">
      <w:pPr>
        <w:pStyle w:val="Brdtextmedindrag"/>
      </w:pPr>
      <w:r>
        <w:t xml:space="preserve">2. andelar i medlemsbank eller kreditmarknadsförening, eller </w:t>
      </w:r>
    </w:p>
    <w:p w14:paraId="5C959C1F" w14:textId="77777777" w:rsidR="00136126" w:rsidRDefault="00931476" w:rsidP="00136126">
      <w:pPr>
        <w:pStyle w:val="Brdtextmedindrag"/>
      </w:pPr>
      <w:r>
        <w:t>3. aktier eller andelar i börs, clearingorganisation, svensk värdepapperscentral, betalningsinstitut, institut för elektroniska pengar eller företag som driver verksamhet enligt lagen (2014:275) om viss verksamhet med konsumentkrediter eller lagen (2016:1024) om verksamhet med bostadskrediter.</w:t>
      </w:r>
    </w:p>
    <w:p w14:paraId="72932C5F" w14:textId="77777777" w:rsidR="00136126" w:rsidRDefault="00931476" w:rsidP="00136126">
      <w:pPr>
        <w:pStyle w:val="Brdtextmedindrag"/>
      </w:pPr>
      <w:r>
        <w:t>Sekretessen gäller inte beslut av myndigheten och inte heller för uppgift från en annan myndighet om uppgiften inte är sekretessreglerad där.</w:t>
      </w:r>
    </w:p>
    <w:p w14:paraId="131A33EC" w14:textId="77777777" w:rsidR="00136126" w:rsidRDefault="00931476" w:rsidP="00136126">
      <w:pPr>
        <w:pStyle w:val="Brdtextmedindrag"/>
      </w:pPr>
      <w:r>
        <w:t>För uppgift i allmän handling gäller sekretessen i högst tjugo år.</w:t>
      </w:r>
    </w:p>
    <w:p w14:paraId="6F469E80" w14:textId="77777777" w:rsidR="00136126" w:rsidRPr="00811E52" w:rsidRDefault="00931476" w:rsidP="00136126">
      <w:pPr>
        <w:pStyle w:val="Slutstreck"/>
      </w:pPr>
      <w:r w:rsidRPr="00811E52">
        <w:t>                      </w:t>
      </w:r>
    </w:p>
    <w:p w14:paraId="033B966E" w14:textId="77777777" w:rsidR="00136126" w:rsidRDefault="00931476" w:rsidP="00136126">
      <w:pPr>
        <w:pStyle w:val="Brdtextmedindrag"/>
        <w:sectPr w:rsidR="00136126" w:rsidSect="00136126">
          <w:headerReference w:type="even" r:id="rId192"/>
          <w:headerReference w:type="default" r:id="rId193"/>
          <w:footerReference w:type="even" r:id="rId194"/>
          <w:footerReference w:type="default" r:id="rId195"/>
          <w:footerReference w:type="first" r:id="rId196"/>
          <w:footnotePr>
            <w:numRestart w:val="eachSect"/>
          </w:footnotePr>
          <w:pgSz w:w="9356" w:h="13721" w:code="9"/>
          <w:pgMar w:top="794" w:right="2438" w:bottom="1191" w:left="1021" w:header="0" w:footer="709" w:gutter="0"/>
          <w:cols w:space="708"/>
          <w:docGrid w:linePitch="360"/>
        </w:sectPr>
      </w:pPr>
      <w:r>
        <w:t>Denna lag träder i kraft den 1 maj 2019.</w:t>
      </w:r>
    </w:p>
    <w:p w14:paraId="2006AC3D" w14:textId="77777777" w:rsidR="00136126" w:rsidRDefault="00931476" w:rsidP="00136126">
      <w:pPr>
        <w:pStyle w:val="Rubrik2utannumrering"/>
        <w:spacing w:before="0"/>
      </w:pPr>
      <w:bookmarkStart w:id="8302" w:name="_Toc518395861"/>
      <w:bookmarkStart w:id="8303" w:name="_Toc518396578"/>
      <w:bookmarkStart w:id="8304" w:name="_Toc518400889"/>
      <w:bookmarkStart w:id="8305" w:name="_Toc518401606"/>
      <w:bookmarkStart w:id="8306" w:name="_Toc518401845"/>
      <w:bookmarkStart w:id="8307" w:name="_Toc518462999"/>
      <w:bookmarkStart w:id="8308" w:name="_Toc518462695"/>
      <w:bookmarkStart w:id="8309" w:name="_Toc518463651"/>
      <w:bookmarkStart w:id="8310" w:name="_Toc518463548"/>
      <w:bookmarkStart w:id="8311" w:name="_Toc518464265"/>
      <w:bookmarkStart w:id="8312" w:name="_Toc518464017"/>
      <w:r>
        <w:lastRenderedPageBreak/>
        <w:t>Förslag till lag om ändring i lagen (2010:751) om betaltjänster</w:t>
      </w:r>
      <w:bookmarkEnd w:id="8302"/>
      <w:bookmarkEnd w:id="8303"/>
      <w:bookmarkEnd w:id="8304"/>
      <w:bookmarkEnd w:id="8305"/>
      <w:bookmarkEnd w:id="8306"/>
      <w:bookmarkEnd w:id="8307"/>
      <w:bookmarkEnd w:id="8308"/>
      <w:bookmarkEnd w:id="8309"/>
      <w:bookmarkEnd w:id="8310"/>
      <w:bookmarkEnd w:id="8311"/>
      <w:bookmarkEnd w:id="8312"/>
    </w:p>
    <w:p w14:paraId="3B0A756E" w14:textId="77777777" w:rsidR="00136126" w:rsidRDefault="00931476" w:rsidP="00136126">
      <w:pPr>
        <w:pStyle w:val="Brdtextmedindrag"/>
      </w:pPr>
      <w:r>
        <w:t>Härigenom föreskrivs att 3 kap. 2 § lagen (2010:751) om betaltjänster ska ha följande lydelse.</w:t>
      </w:r>
    </w:p>
    <w:p w14:paraId="1B47E291"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442B4915" w14:textId="77777777">
        <w:tc>
          <w:tcPr>
            <w:tcW w:w="2500" w:type="pct"/>
            <w:shd w:val="clear" w:color="auto" w:fill="auto"/>
            <w:tcMar>
              <w:left w:w="0" w:type="dxa"/>
            </w:tcMar>
          </w:tcPr>
          <w:p w14:paraId="2FCB93D7"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2FF37DAB" w14:textId="77777777" w:rsidR="00136126" w:rsidRPr="005B0E77" w:rsidRDefault="00931476" w:rsidP="00136126">
            <w:pPr>
              <w:pStyle w:val="Brdtext"/>
              <w:rPr>
                <w:i/>
              </w:rPr>
            </w:pPr>
            <w:r w:rsidRPr="005B0E77">
              <w:rPr>
                <w:i/>
              </w:rPr>
              <w:t>Föreslagen lydelse</w:t>
            </w:r>
          </w:p>
        </w:tc>
      </w:tr>
    </w:tbl>
    <w:p w14:paraId="562B3BFE" w14:textId="77777777" w:rsidR="00136126" w:rsidRDefault="00931476" w:rsidP="00136126">
      <w:pPr>
        <w:pStyle w:val="Brdtext"/>
        <w:spacing w:before="230"/>
        <w:jc w:val="center"/>
        <w:rPr>
          <w:b/>
        </w:rPr>
      </w:pPr>
      <w:r>
        <w:rPr>
          <w:b/>
        </w:rPr>
        <w:t>3 kap.</w:t>
      </w:r>
    </w:p>
    <w:p w14:paraId="53A9651A" w14:textId="77777777" w:rsidR="00136126" w:rsidRDefault="00931476" w:rsidP="00136126">
      <w:pPr>
        <w:pStyle w:val="Brdtext"/>
        <w:jc w:val="center"/>
      </w:pPr>
      <w:r>
        <w:t>2 §</w:t>
      </w:r>
      <w:r>
        <w:rPr>
          <w:rStyle w:val="Fotnotsreferens"/>
        </w:rPr>
        <w:footnoteReference w:id="109"/>
      </w:r>
    </w:p>
    <w:p w14:paraId="24986A84" w14:textId="77777777" w:rsidR="00136126" w:rsidRDefault="00931476" w:rsidP="00136126">
      <w:pPr>
        <w:pStyle w:val="Brdtextmedindrag"/>
      </w:pPr>
      <w:r>
        <w:t>Ett betalningsinstitut ska vid varje tidpunkt ha en kapitalbas som motsvarar minst startkapitalet enligt 1 § eller ett kapitalkrav beräknat enligt 3 eller 4 §. Betalningsinstitutets kapitalbas får inte underskrida det högsta av dessa två belopp. Om betalningsinstitutet endast tillhandahåller betalningsinitieringstjänster gäller enbart kravet att institutet vid varje tidpunkt ska ha en kapitalbas som motsvarar minst startkapitalet enligt 1 §.</w:t>
      </w:r>
    </w:p>
    <w:p w14:paraId="063B1C27" w14:textId="77777777" w:rsidR="00136126" w:rsidRPr="008519E3" w:rsidRDefault="00931476" w:rsidP="00136126">
      <w:pPr>
        <w:pStyle w:val="Brdtextmedindrag"/>
      </w:pPr>
      <w:r>
        <w:t>Vid beräkningen av kapitalbasen tillämpas tillsynsförordningen. Minst 75 procent av primärkapitalet ska vara i form av kärnprimärkapital, och supplementärkapitalet får uppgå till högst en tredjedel av primärkapitalet.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3982B06" w14:textId="77777777">
        <w:tc>
          <w:tcPr>
            <w:tcW w:w="2500" w:type="pct"/>
            <w:shd w:val="clear" w:color="auto" w:fill="auto"/>
            <w:tcMar>
              <w:left w:w="0" w:type="dxa"/>
            </w:tcMar>
          </w:tcPr>
          <w:p w14:paraId="24B3C19C" w14:textId="77777777" w:rsidR="00136126" w:rsidRDefault="00931476" w:rsidP="00136126">
            <w:pPr>
              <w:pStyle w:val="Brdtextmedindrag"/>
            </w:pPr>
            <w:r>
              <w:t>Ett betalningsinstitut som tillhör samma grupp som ett annat betalningsinstitut, eller ett kredit</w:t>
            </w:r>
            <w:r>
              <w:softHyphen/>
              <w:t>institut, ett värdepappers</w:t>
            </w:r>
            <w:r>
              <w:softHyphen/>
              <w:t>företag, ett fondbolag, ett försäk</w:t>
            </w:r>
            <w:r>
              <w:softHyphen/>
              <w:t>rings</w:t>
            </w:r>
            <w:r>
              <w:softHyphen/>
              <w:t>företag, en AIF-förvaltare som förvaltar special</w:t>
            </w:r>
            <w:r>
              <w:softHyphen/>
              <w:t>fonder eller ett institut för elektroniska pengar får inte vid beräkning av kapitalbasen ta med sådana poster som ingår i beräk</w:t>
            </w:r>
            <w:r>
              <w:softHyphen/>
              <w:t>ningen av något av dessa företags kapitalbas.</w:t>
            </w:r>
          </w:p>
        </w:tc>
        <w:tc>
          <w:tcPr>
            <w:tcW w:w="2500" w:type="pct"/>
            <w:shd w:val="clear" w:color="auto" w:fill="auto"/>
            <w:tcMar>
              <w:right w:w="0" w:type="dxa"/>
            </w:tcMar>
          </w:tcPr>
          <w:p w14:paraId="1F17556A" w14:textId="77777777" w:rsidR="00136126" w:rsidRDefault="00931476" w:rsidP="00136126">
            <w:pPr>
              <w:pStyle w:val="Brdtextmedindrag"/>
            </w:pPr>
            <w:r>
              <w:t>Ett betalningsinstitut som tillhör samma grupp som ett annat betalningsinstitut, eller ett kredit</w:t>
            </w:r>
            <w:r>
              <w:softHyphen/>
              <w:t>institut, ett värdepappers</w:t>
            </w:r>
            <w:r>
              <w:softHyphen/>
              <w:t>företag, ett fondbolag, ett försäk</w:t>
            </w:r>
            <w:r>
              <w:softHyphen/>
              <w:t xml:space="preserve">ringsföretag, </w:t>
            </w:r>
            <w:r>
              <w:rPr>
                <w:i/>
              </w:rPr>
              <w:t>ett tjänste</w:t>
            </w:r>
            <w:r>
              <w:rPr>
                <w:i/>
              </w:rPr>
              <w:softHyphen/>
              <w:t>pensions</w:t>
            </w:r>
            <w:r>
              <w:rPr>
                <w:i/>
              </w:rPr>
              <w:softHyphen/>
              <w:t>företag,</w:t>
            </w:r>
            <w:r>
              <w:t xml:space="preserve"> en AIF-förvaltare som förvaltar special</w:t>
            </w:r>
            <w:r>
              <w:softHyphen/>
              <w:t>fonder eller ett institut för elektroniska pengar får inte vid beräkning av kapitalbasen ta med sådana poster som ingår i beräkningen av något av dessa företags kapitalbas.</w:t>
            </w:r>
          </w:p>
        </w:tc>
      </w:tr>
    </w:tbl>
    <w:p w14:paraId="44CD64CA" w14:textId="77777777" w:rsidR="00136126" w:rsidRDefault="00931476" w:rsidP="00136126">
      <w:pPr>
        <w:pStyle w:val="Brdtextmedindrag"/>
      </w:pPr>
      <w:r>
        <w:t>Ett betalningsinstitut som driver annan verksamhet i enlighet med 5 § får inte vid beräkningen av kapitalbasen ta med sådana poster som ingår i beräkningen av kapitalbasen i sådan annan verksamhet.</w:t>
      </w:r>
    </w:p>
    <w:p w14:paraId="16A0837C" w14:textId="77777777" w:rsidR="00136126" w:rsidRDefault="00931476" w:rsidP="00136126">
      <w:pPr>
        <w:pStyle w:val="Brdtextmedindrag"/>
      </w:pPr>
      <w:r w:rsidRPr="008519E3">
        <w:t>För ett betalningsinstitut som har bytt redovisningsvaluta gäller att kapitalbasen inte får understiga det högsta av de belopp som följer av 6 och 7</w:t>
      </w:r>
      <w:r>
        <w:t> §</w:t>
      </w:r>
      <w:r w:rsidRPr="008519E3">
        <w:t>§ lagen (2000:35) om byte av redovisningsvaluta i finansiella företag.</w:t>
      </w:r>
    </w:p>
    <w:p w14:paraId="26E0E751" w14:textId="77777777" w:rsidR="00136126" w:rsidRPr="00811E52" w:rsidRDefault="00931476" w:rsidP="00136126">
      <w:pPr>
        <w:pStyle w:val="Slutstreck"/>
      </w:pPr>
      <w:r w:rsidRPr="00811E52">
        <w:t>                      </w:t>
      </w:r>
    </w:p>
    <w:p w14:paraId="1D16DBE7" w14:textId="77777777" w:rsidR="00136126" w:rsidRDefault="00931476" w:rsidP="00136126">
      <w:pPr>
        <w:pStyle w:val="Brdtextmedindrag"/>
        <w:sectPr w:rsidR="00136126" w:rsidSect="00136126">
          <w:headerReference w:type="even" r:id="rId197"/>
          <w:headerReference w:type="default" r:id="rId198"/>
          <w:footerReference w:type="even" r:id="rId199"/>
          <w:footerReference w:type="default" r:id="rId200"/>
          <w:footerReference w:type="first" r:id="rId201"/>
          <w:footnotePr>
            <w:numRestart w:val="eachSect"/>
          </w:footnotePr>
          <w:pgSz w:w="9356" w:h="13721" w:code="9"/>
          <w:pgMar w:top="794" w:right="2438" w:bottom="1191" w:left="1021" w:header="0" w:footer="709" w:gutter="0"/>
          <w:cols w:space="708"/>
          <w:docGrid w:linePitch="360"/>
        </w:sectPr>
      </w:pPr>
      <w:r>
        <w:t>Denna lag träder i kraft den 1 maj 2019.</w:t>
      </w:r>
    </w:p>
    <w:p w14:paraId="10FEFFB8" w14:textId="77777777" w:rsidR="00136126" w:rsidRDefault="00931476" w:rsidP="00136126">
      <w:pPr>
        <w:pStyle w:val="Rubrik2utannumrering"/>
        <w:spacing w:before="0"/>
      </w:pPr>
      <w:bookmarkStart w:id="8313" w:name="_Toc518395862"/>
      <w:bookmarkStart w:id="8314" w:name="_Toc518396579"/>
      <w:bookmarkStart w:id="8315" w:name="_Toc518400890"/>
      <w:bookmarkStart w:id="8316" w:name="_Toc518401607"/>
      <w:bookmarkStart w:id="8317" w:name="_Toc518401846"/>
      <w:bookmarkStart w:id="8318" w:name="_Toc518463000"/>
      <w:bookmarkStart w:id="8319" w:name="_Toc518462696"/>
      <w:bookmarkStart w:id="8320" w:name="_Toc518463652"/>
      <w:bookmarkStart w:id="8321" w:name="_Toc518463549"/>
      <w:bookmarkStart w:id="8322" w:name="_Toc518464266"/>
      <w:bookmarkStart w:id="8323" w:name="_Toc518464018"/>
      <w:r>
        <w:lastRenderedPageBreak/>
        <w:t>Förslag till lag om ändring i delgivningslagen (2010:1932)</w:t>
      </w:r>
      <w:bookmarkEnd w:id="8313"/>
      <w:bookmarkEnd w:id="8314"/>
      <w:bookmarkEnd w:id="8315"/>
      <w:bookmarkEnd w:id="8316"/>
      <w:bookmarkEnd w:id="8317"/>
      <w:bookmarkEnd w:id="8318"/>
      <w:bookmarkEnd w:id="8319"/>
      <w:bookmarkEnd w:id="8320"/>
      <w:bookmarkEnd w:id="8321"/>
      <w:bookmarkEnd w:id="8322"/>
      <w:bookmarkEnd w:id="8323"/>
    </w:p>
    <w:p w14:paraId="21A4DE4F" w14:textId="77777777" w:rsidR="00136126" w:rsidRDefault="00931476" w:rsidP="00136126">
      <w:pPr>
        <w:pStyle w:val="Brdtextmedindrag"/>
      </w:pPr>
      <w:r>
        <w:t>Härigenom föreskrivs att 29 § delgivningslagen (2010:1932) ska ha följande lydelse.</w:t>
      </w:r>
    </w:p>
    <w:p w14:paraId="4CF13379"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B7DBE6D" w14:textId="77777777">
        <w:tc>
          <w:tcPr>
            <w:tcW w:w="2500" w:type="pct"/>
            <w:shd w:val="clear" w:color="auto" w:fill="auto"/>
            <w:tcMar>
              <w:left w:w="0" w:type="dxa"/>
            </w:tcMar>
          </w:tcPr>
          <w:p w14:paraId="5C507A54"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1671CC66" w14:textId="77777777" w:rsidR="00136126" w:rsidRPr="005B0E77" w:rsidRDefault="00931476" w:rsidP="00136126">
            <w:pPr>
              <w:pStyle w:val="Brdtext"/>
              <w:rPr>
                <w:i/>
              </w:rPr>
            </w:pPr>
            <w:r w:rsidRPr="005B0E77">
              <w:rPr>
                <w:i/>
              </w:rPr>
              <w:t>Föreslagen lydelse</w:t>
            </w:r>
          </w:p>
        </w:tc>
      </w:tr>
    </w:tbl>
    <w:p w14:paraId="7363C2AB" w14:textId="77777777" w:rsidR="00136126" w:rsidRDefault="00931476" w:rsidP="00136126">
      <w:pPr>
        <w:pStyle w:val="Brdtext"/>
        <w:spacing w:before="230"/>
        <w:jc w:val="center"/>
      </w:pPr>
      <w:r w:rsidRPr="009B700B">
        <w:t>29</w:t>
      </w:r>
      <w:r>
        <w:t> §</w:t>
      </w:r>
    </w:p>
    <w:p w14:paraId="55301A8C" w14:textId="77777777" w:rsidR="00136126" w:rsidRDefault="00931476" w:rsidP="00136126">
      <w:pPr>
        <w:pStyle w:val="Brdtextmedindrag"/>
      </w:pPr>
      <w:r>
        <w:t>Särskild delgivning med juridisk person får användas av en myndighet om ett försök till vanlig delgivning eller förenklad delgivning har misslyckats i samma delgivningsärende eller ett sådant delgivningsförsök bedöms som utsiktslöst vid delgivning med</w:t>
      </w:r>
    </w:p>
    <w:p w14:paraId="31775396" w14:textId="77777777" w:rsidR="00136126" w:rsidRDefault="00931476" w:rsidP="00136126">
      <w:pPr>
        <w:pStyle w:val="Brdtextmedindrag"/>
      </w:pPr>
      <w:r>
        <w:t>1. aktiebolag som är registrerade i aktiebolagsregistret,</w:t>
      </w:r>
    </w:p>
    <w:p w14:paraId="49CE7C74" w14:textId="77777777" w:rsidR="00136126" w:rsidRDefault="00931476" w:rsidP="00136126">
      <w:pPr>
        <w:pStyle w:val="Brdtextmedindrag"/>
      </w:pPr>
      <w:r>
        <w:t>2. ekonomiska föreningar, bostadsrättsföreningar, kooperativa hyres</w:t>
      </w:r>
      <w:r>
        <w:softHyphen/>
        <w:t>rättsföreningar och sambruksföreningar som är registrerade i förenings</w:t>
      </w:r>
      <w:r>
        <w:softHyphen/>
        <w:t>registret,</w:t>
      </w:r>
    </w:p>
    <w:p w14:paraId="11895B9D" w14:textId="77777777" w:rsidR="00136126" w:rsidRDefault="00931476" w:rsidP="00136126">
      <w:pPr>
        <w:pStyle w:val="Brdtextmedindrag"/>
      </w:pPr>
      <w:r>
        <w:t>3. handelsbolag, kommanditbolag, ideella föreningar och registrerade trossamfund som är registrerade i handelsregistret,</w:t>
      </w:r>
    </w:p>
    <w:p w14:paraId="5D8C57F8" w14:textId="77777777" w:rsidR="00136126" w:rsidRPr="006015EF" w:rsidRDefault="00931476" w:rsidP="00136126">
      <w:pPr>
        <w:pStyle w:val="Brdtextmedindrag"/>
      </w:pPr>
      <w:r>
        <w:t>4. bankaktiebolag, sparbanker och medlemsbanker som är registrerade i bankregistret,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1FF4938" w14:textId="77777777">
        <w:tc>
          <w:tcPr>
            <w:tcW w:w="2500" w:type="pct"/>
            <w:shd w:val="clear" w:color="auto" w:fill="auto"/>
            <w:tcMar>
              <w:left w:w="0" w:type="dxa"/>
            </w:tcMar>
          </w:tcPr>
          <w:p w14:paraId="6C17BF4D" w14:textId="77777777" w:rsidR="00136126" w:rsidRDefault="00931476" w:rsidP="00136126">
            <w:pPr>
              <w:pStyle w:val="Brdtextmedindrag"/>
            </w:pPr>
            <w:r>
              <w:t xml:space="preserve">5. försäkringsaktiebolag </w:t>
            </w:r>
            <w:r w:rsidRPr="006015EF">
              <w:rPr>
                <w:i/>
              </w:rPr>
              <w:t>och</w:t>
            </w:r>
            <w:r>
              <w:t xml:space="preserve"> ömsesidiga försäkringsbolag som är registrerade i försäkrings</w:t>
            </w:r>
            <w:r>
              <w:softHyphen/>
              <w:t>registret,</w:t>
            </w:r>
          </w:p>
        </w:tc>
        <w:tc>
          <w:tcPr>
            <w:tcW w:w="2500" w:type="pct"/>
            <w:shd w:val="clear" w:color="auto" w:fill="auto"/>
            <w:tcMar>
              <w:right w:w="0" w:type="dxa"/>
            </w:tcMar>
          </w:tcPr>
          <w:p w14:paraId="6612D0A0" w14:textId="77777777" w:rsidR="00136126" w:rsidRDefault="00931476" w:rsidP="00136126">
            <w:pPr>
              <w:pStyle w:val="Brdtextmedindrag"/>
            </w:pPr>
            <w:r>
              <w:t>5. försäkringsaktiebolag, ömse</w:t>
            </w:r>
            <w:r>
              <w:softHyphen/>
              <w:t>sidiga försäkringsbolag</w:t>
            </w:r>
            <w:r>
              <w:rPr>
                <w:i/>
              </w:rPr>
              <w:t>, tjänste</w:t>
            </w:r>
            <w:r>
              <w:rPr>
                <w:i/>
              </w:rPr>
              <w:softHyphen/>
              <w:t>pensionsaktiebolag och ömsesidiga tjänstepensionsbolag</w:t>
            </w:r>
            <w:r>
              <w:t xml:space="preserve"> som är registrerade i försäkringsregistret,</w:t>
            </w:r>
          </w:p>
        </w:tc>
      </w:tr>
    </w:tbl>
    <w:p w14:paraId="2A98259B" w14:textId="77777777" w:rsidR="00136126" w:rsidRDefault="00931476" w:rsidP="00136126">
      <w:pPr>
        <w:pStyle w:val="Brdtextmedindrag"/>
      </w:pPr>
      <w:r>
        <w:t>6. europabolag som är registrerade i europabolagsregistret, och</w:t>
      </w:r>
    </w:p>
    <w:p w14:paraId="29E77C28" w14:textId="77777777" w:rsidR="00136126" w:rsidRDefault="00931476" w:rsidP="00136126">
      <w:pPr>
        <w:pStyle w:val="Brdtextmedindrag"/>
      </w:pPr>
      <w:r>
        <w:t>7. europakooperativ som är registrerade i europakooperativsregistret.</w:t>
      </w:r>
    </w:p>
    <w:p w14:paraId="3092E3FF" w14:textId="77777777" w:rsidR="00136126" w:rsidRPr="00811E52" w:rsidRDefault="00931476" w:rsidP="00136126">
      <w:pPr>
        <w:pStyle w:val="Slutstreck"/>
      </w:pPr>
      <w:r w:rsidRPr="00811E52">
        <w:t>                      </w:t>
      </w:r>
    </w:p>
    <w:p w14:paraId="0E4182D5" w14:textId="77777777" w:rsidR="00136126" w:rsidRDefault="00931476" w:rsidP="00136126">
      <w:pPr>
        <w:pStyle w:val="Brdtextmedindrag"/>
        <w:sectPr w:rsidR="00136126" w:rsidSect="00136126">
          <w:headerReference w:type="even" r:id="rId202"/>
          <w:headerReference w:type="default" r:id="rId203"/>
          <w:footerReference w:type="even" r:id="rId204"/>
          <w:footerReference w:type="default" r:id="rId205"/>
          <w:footerReference w:type="first" r:id="rId206"/>
          <w:footnotePr>
            <w:numRestart w:val="eachSect"/>
          </w:footnotePr>
          <w:pgSz w:w="9356" w:h="13721" w:code="9"/>
          <w:pgMar w:top="794" w:right="2438" w:bottom="1191" w:left="1021" w:header="0" w:footer="709" w:gutter="0"/>
          <w:cols w:space="708"/>
          <w:docGrid w:linePitch="360"/>
        </w:sectPr>
      </w:pPr>
      <w:r>
        <w:t>Denna lag träder i kraft den 1 maj 2019.</w:t>
      </w:r>
    </w:p>
    <w:p w14:paraId="0244ED04" w14:textId="77777777" w:rsidR="00136126" w:rsidRDefault="00931476" w:rsidP="00136126">
      <w:pPr>
        <w:pStyle w:val="Rubrik2utannumrering"/>
        <w:spacing w:before="0"/>
      </w:pPr>
      <w:bookmarkStart w:id="8324" w:name="_Toc518395863"/>
      <w:bookmarkStart w:id="8325" w:name="_Toc518396580"/>
      <w:bookmarkStart w:id="8326" w:name="_Toc518400891"/>
      <w:bookmarkStart w:id="8327" w:name="_Toc518401608"/>
      <w:bookmarkStart w:id="8328" w:name="_Toc518401847"/>
      <w:bookmarkStart w:id="8329" w:name="_Toc518463001"/>
      <w:bookmarkStart w:id="8330" w:name="_Toc518462697"/>
      <w:bookmarkStart w:id="8331" w:name="_Toc518463653"/>
      <w:bookmarkStart w:id="8332" w:name="_Toc518463550"/>
      <w:bookmarkStart w:id="8333" w:name="_Toc518464267"/>
      <w:bookmarkStart w:id="8334" w:name="_Toc518464019"/>
      <w:r>
        <w:lastRenderedPageBreak/>
        <w:t>Förslag till lag om ändring i försäkringsrörelselagen (2010:2043)</w:t>
      </w:r>
      <w:bookmarkEnd w:id="8324"/>
      <w:bookmarkEnd w:id="8325"/>
      <w:bookmarkEnd w:id="8326"/>
      <w:bookmarkEnd w:id="8327"/>
      <w:bookmarkEnd w:id="8328"/>
      <w:bookmarkEnd w:id="8329"/>
      <w:bookmarkEnd w:id="8330"/>
      <w:bookmarkEnd w:id="8331"/>
      <w:bookmarkEnd w:id="8332"/>
      <w:bookmarkEnd w:id="8333"/>
      <w:bookmarkEnd w:id="8334"/>
    </w:p>
    <w:p w14:paraId="29455872" w14:textId="77777777" w:rsidR="00136126" w:rsidRDefault="00931476" w:rsidP="00136126">
      <w:pPr>
        <w:pStyle w:val="Brdtextmedindrag"/>
      </w:pPr>
      <w:r>
        <w:t>Härigenom föreskrivs i fråga om försäkringsrörelselagen (2010:2043)</w:t>
      </w:r>
    </w:p>
    <w:p w14:paraId="645EC469" w14:textId="77777777" w:rsidR="00136126" w:rsidRDefault="00931476" w:rsidP="00136126">
      <w:pPr>
        <w:pStyle w:val="Brdtextmedindrag"/>
      </w:pPr>
      <w:r w:rsidRPr="00410381">
        <w:rPr>
          <w:i/>
        </w:rPr>
        <w:t>dels</w:t>
      </w:r>
      <w:r>
        <w:t xml:space="preserve"> att 2 kap. 1 och 2 §§, 11 kap. 45 §, 12 kap. 74, 88 och 89 §§, 13 kap. 27 §, 15 kap. 14 §, 18 kap. 12 § och 21 kap. 1 § ska ha följande lydelse</w:t>
      </w:r>
    </w:p>
    <w:p w14:paraId="22A1ED6D" w14:textId="77777777" w:rsidR="00136126" w:rsidRDefault="00931476" w:rsidP="00136126">
      <w:pPr>
        <w:pStyle w:val="Brdtextmedindrag"/>
      </w:pPr>
      <w:r>
        <w:rPr>
          <w:i/>
        </w:rPr>
        <w:t xml:space="preserve">dels </w:t>
      </w:r>
      <w:r>
        <w:t>att</w:t>
      </w:r>
      <w:r w:rsidRPr="006A7DAA">
        <w:t xml:space="preserve"> pu</w:t>
      </w:r>
      <w:r>
        <w:t>nkt</w:t>
      </w:r>
      <w:r w:rsidRPr="006A7DAA">
        <w:t xml:space="preserve"> 2 i ikraftträdande</w:t>
      </w:r>
      <w:r>
        <w:t>-</w:t>
      </w:r>
      <w:r w:rsidRPr="006A7DAA">
        <w:t xml:space="preserve"> och övergångsbestämmelserna till lagen (2015:700) om ändring i den lagen</w:t>
      </w:r>
      <w:r>
        <w:t xml:space="preserve"> ska ha följande lydelse,</w:t>
      </w:r>
    </w:p>
    <w:p w14:paraId="391E3D0C" w14:textId="77777777" w:rsidR="00136126" w:rsidRDefault="00931476" w:rsidP="00136126">
      <w:pPr>
        <w:pStyle w:val="Brdtextmedindrag"/>
      </w:pPr>
      <w:r w:rsidRPr="00410381">
        <w:rPr>
          <w:i/>
        </w:rPr>
        <w:t>dels</w:t>
      </w:r>
      <w:r>
        <w:t xml:space="preserve"> att det ska införas en ny paragraf, 2 kap. 4 a §, och närmast före 2 kap. 4 a § en ny rubrik av följande lydelse.</w:t>
      </w:r>
    </w:p>
    <w:p w14:paraId="5818D604"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D72EE22" w14:textId="77777777">
        <w:tc>
          <w:tcPr>
            <w:tcW w:w="2500" w:type="pct"/>
            <w:shd w:val="clear" w:color="auto" w:fill="auto"/>
            <w:tcMar>
              <w:left w:w="0" w:type="dxa"/>
            </w:tcMar>
          </w:tcPr>
          <w:p w14:paraId="4BD73D6E"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1B5C86F8" w14:textId="77777777" w:rsidR="00136126" w:rsidRPr="005B0E77" w:rsidRDefault="00931476" w:rsidP="00136126">
            <w:pPr>
              <w:pStyle w:val="Brdtext"/>
              <w:rPr>
                <w:i/>
              </w:rPr>
            </w:pPr>
            <w:r w:rsidRPr="005B0E77">
              <w:rPr>
                <w:i/>
              </w:rPr>
              <w:t>Föreslagen lydelse</w:t>
            </w:r>
          </w:p>
        </w:tc>
      </w:tr>
    </w:tbl>
    <w:p w14:paraId="2AFF8AEA" w14:textId="77777777" w:rsidR="00136126" w:rsidRDefault="00931476" w:rsidP="00136126">
      <w:pPr>
        <w:pStyle w:val="Brdtext"/>
        <w:spacing w:before="230"/>
        <w:jc w:val="center"/>
        <w:rPr>
          <w:b/>
        </w:rPr>
      </w:pPr>
      <w:r>
        <w:rPr>
          <w:b/>
        </w:rPr>
        <w:t>2 kap.</w:t>
      </w:r>
    </w:p>
    <w:p w14:paraId="288103B5" w14:textId="77777777" w:rsidR="00136126" w:rsidRDefault="00931476" w:rsidP="0013612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D266CFD" w14:textId="77777777">
        <w:tc>
          <w:tcPr>
            <w:tcW w:w="2500" w:type="pct"/>
            <w:shd w:val="clear" w:color="auto" w:fill="auto"/>
            <w:tcMar>
              <w:left w:w="0" w:type="dxa"/>
            </w:tcMar>
          </w:tcPr>
          <w:p w14:paraId="78780247" w14:textId="77777777" w:rsidR="00136126" w:rsidRDefault="00931476" w:rsidP="00136126">
            <w:pPr>
              <w:pStyle w:val="Brdtextmedindrag"/>
            </w:pPr>
            <w:r>
              <w:t xml:space="preserve">Försäkringsrörelse får drivas bara efter tillstånd. Tillstånd får ges ett aktiebolag, ett ömsesidigt försäkringsbolag </w:t>
            </w:r>
            <w:r w:rsidRPr="00410381">
              <w:rPr>
                <w:i/>
              </w:rPr>
              <w:t>eller</w:t>
            </w:r>
            <w:r>
              <w:t xml:space="preserve"> en försäk</w:t>
            </w:r>
            <w:r>
              <w:softHyphen/>
              <w:t>ringsförening.</w:t>
            </w:r>
          </w:p>
          <w:p w14:paraId="2EFC6198" w14:textId="77777777" w:rsidR="00136126" w:rsidRPr="008A4A39" w:rsidRDefault="00136126" w:rsidP="00136126">
            <w:pPr>
              <w:pStyle w:val="Brdtextmedindrag"/>
              <w:ind w:firstLine="0"/>
            </w:pPr>
          </w:p>
          <w:p w14:paraId="2338CB2E" w14:textId="77777777" w:rsidR="00136126" w:rsidRDefault="00136126" w:rsidP="00136126">
            <w:pPr>
              <w:pStyle w:val="Brdtextmedindrag"/>
            </w:pPr>
          </w:p>
          <w:p w14:paraId="54D757B6" w14:textId="77777777" w:rsidR="00136126" w:rsidRDefault="00136126" w:rsidP="00136126">
            <w:pPr>
              <w:pStyle w:val="Brdtextmedindrag"/>
            </w:pPr>
          </w:p>
        </w:tc>
        <w:tc>
          <w:tcPr>
            <w:tcW w:w="2500" w:type="pct"/>
            <w:shd w:val="clear" w:color="auto" w:fill="auto"/>
            <w:tcMar>
              <w:right w:w="0" w:type="dxa"/>
            </w:tcMar>
          </w:tcPr>
          <w:p w14:paraId="644CBD34" w14:textId="77777777" w:rsidR="00136126" w:rsidRDefault="00931476" w:rsidP="00136126">
            <w:pPr>
              <w:pStyle w:val="Brdtextmedindrag"/>
            </w:pPr>
            <w:r>
              <w:t>Försäkringsrörelse får drivas bara efter tillstånd. Tillstånd får ges ett aktiebolag, ett ömsesidigt försäkringsbolag en försäkrings</w:t>
            </w:r>
            <w:r>
              <w:softHyphen/>
              <w:t xml:space="preserve">förening, </w:t>
            </w:r>
            <w:r w:rsidRPr="00410381">
              <w:rPr>
                <w:i/>
              </w:rPr>
              <w:t>ett ömsesidigt tjänste</w:t>
            </w:r>
            <w:r>
              <w:rPr>
                <w:i/>
              </w:rPr>
              <w:softHyphen/>
            </w:r>
            <w:r w:rsidRPr="00410381">
              <w:rPr>
                <w:i/>
              </w:rPr>
              <w:t>pensionsbolag eller</w:t>
            </w:r>
            <w:r>
              <w:t xml:space="preserve"> </w:t>
            </w:r>
            <w:r>
              <w:rPr>
                <w:i/>
              </w:rPr>
              <w:t>en tjänste</w:t>
            </w:r>
            <w:r>
              <w:rPr>
                <w:i/>
              </w:rPr>
              <w:softHyphen/>
              <w:t>pensionsförening</w:t>
            </w:r>
            <w:r>
              <w:t>.</w:t>
            </w:r>
          </w:p>
        </w:tc>
      </w:tr>
    </w:tbl>
    <w:p w14:paraId="6E25A0F4" w14:textId="77777777" w:rsidR="00136126" w:rsidRDefault="00931476" w:rsidP="00136126">
      <w:pPr>
        <w:pStyle w:val="Brdtext"/>
        <w:spacing w:before="230"/>
        <w:jc w:val="center"/>
      </w:pPr>
      <w:r>
        <w:t>2 §</w:t>
      </w:r>
      <w:r>
        <w:rPr>
          <w:rStyle w:val="Fotnotsreferens"/>
        </w:rPr>
        <w:footnoteReference w:id="110"/>
      </w:r>
    </w:p>
    <w:p w14:paraId="349CB08B" w14:textId="77777777" w:rsidR="00136126" w:rsidRDefault="00931476" w:rsidP="00136126">
      <w:pPr>
        <w:pStyle w:val="Brdtextmedindrag"/>
      </w:pPr>
      <w:r w:rsidRPr="00A8410A">
        <w:t>I fråga om europabolag och europakooperativ som driver försäkringsrörelse och som har ett sådant förvaltningssystem som avses i artiklarna 39–42 i rådets förordning (EG) nr 2157/2001 av den 8</w:t>
      </w:r>
      <w:r>
        <w:t> </w:t>
      </w:r>
      <w:r w:rsidRPr="00A8410A">
        <w:t xml:space="preserve">oktober 2001 om stadga för </w:t>
      </w:r>
      <w:r>
        <w:t>europabolag</w:t>
      </w:r>
      <w:r w:rsidRPr="00A8410A">
        <w:t xml:space="preserve"> eller artiklarna 37–41 i rådets förordning (EG) nr 1435/2003 av den 22</w:t>
      </w:r>
      <w:r>
        <w:t> </w:t>
      </w:r>
      <w:r w:rsidRPr="00A8410A">
        <w:t xml:space="preserve">juli 2003 om stadga för europeiska kooperativa </w:t>
      </w:r>
      <w:r>
        <w:t>föreningar</w:t>
      </w:r>
      <w:r w:rsidRPr="00A8410A">
        <w:t xml:space="preserve"> ska följande bestämmelser i denna lag om styrelsen eller dess ledamöter tillämpas på tillsynsorganet eller dess ledamöter: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7120159" w14:textId="77777777">
        <w:tc>
          <w:tcPr>
            <w:tcW w:w="2500" w:type="pct"/>
            <w:shd w:val="clear" w:color="auto" w:fill="auto"/>
            <w:tcMar>
              <w:left w:w="0" w:type="dxa"/>
            </w:tcMar>
          </w:tcPr>
          <w:p w14:paraId="7A2DA0BB" w14:textId="77777777" w:rsidR="00136126" w:rsidRDefault="00931476" w:rsidP="00136126">
            <w:pPr>
              <w:pStyle w:val="Brdtextmedindrag"/>
            </w:pPr>
            <w:r w:rsidRPr="00A8410A">
              <w:t>2</w:t>
            </w:r>
            <w:r>
              <w:t> kap.</w:t>
            </w:r>
            <w:r w:rsidRPr="00A8410A">
              <w:t xml:space="preserve"> 4</w:t>
            </w:r>
            <w:r>
              <w:t> § </w:t>
            </w:r>
            <w:r w:rsidRPr="00A8410A">
              <w:t>4 om lednings</w:t>
            </w:r>
            <w:r>
              <w:softHyphen/>
            </w:r>
            <w:r w:rsidRPr="00A8410A">
              <w:t xml:space="preserve">prövning, </w:t>
            </w:r>
          </w:p>
          <w:p w14:paraId="437C16C7" w14:textId="77777777" w:rsidR="00136126" w:rsidRDefault="00931476" w:rsidP="00136126">
            <w:pPr>
              <w:pStyle w:val="Brdtextmedindrag"/>
            </w:pPr>
            <w:r w:rsidRPr="00A8410A">
              <w:t>4</w:t>
            </w:r>
            <w:r>
              <w:t> kap.</w:t>
            </w:r>
            <w:r w:rsidRPr="00A8410A">
              <w:t xml:space="preserve"> 9</w:t>
            </w:r>
            <w:r>
              <w:t> §</w:t>
            </w:r>
            <w:r w:rsidRPr="00A8410A">
              <w:t xml:space="preserve"> första stycket 1 om avtal med eller till förmån för styrelseledamot, </w:t>
            </w:r>
          </w:p>
          <w:p w14:paraId="0A82990D" w14:textId="77777777" w:rsidR="00136126" w:rsidRDefault="00931476" w:rsidP="00136126">
            <w:pPr>
              <w:pStyle w:val="Brdtextmedindrag"/>
            </w:pPr>
            <w:r w:rsidRPr="00A8410A">
              <w:t>11</w:t>
            </w:r>
            <w:r>
              <w:t> kap.</w:t>
            </w:r>
            <w:r w:rsidRPr="00A8410A">
              <w:t xml:space="preserve"> 8</w:t>
            </w:r>
            <w:r>
              <w:t> §</w:t>
            </w:r>
            <w:r w:rsidRPr="00A8410A">
              <w:t xml:space="preserve"> och 13</w:t>
            </w:r>
            <w:r>
              <w:t> kap.</w:t>
            </w:r>
            <w:r w:rsidRPr="00A8410A">
              <w:t xml:space="preserve"> 17</w:t>
            </w:r>
            <w:r>
              <w:t> §</w:t>
            </w:r>
            <w:r w:rsidRPr="00A8410A">
              <w:t xml:space="preserve"> om uppgifter inför styrelseval, </w:t>
            </w:r>
          </w:p>
          <w:p w14:paraId="4F364982" w14:textId="77777777" w:rsidR="00136126" w:rsidRDefault="00931476" w:rsidP="00136126">
            <w:pPr>
              <w:pStyle w:val="Brdtextmedindrag"/>
            </w:pPr>
            <w:r w:rsidRPr="00A8410A">
              <w:t>11</w:t>
            </w:r>
            <w:r>
              <w:t> kap.</w:t>
            </w:r>
            <w:r w:rsidRPr="00A8410A">
              <w:t xml:space="preserve"> 10</w:t>
            </w:r>
            <w:r>
              <w:t> §</w:t>
            </w:r>
            <w:r w:rsidRPr="00A8410A">
              <w:t xml:space="preserve"> och 13</w:t>
            </w:r>
            <w:r>
              <w:t> kap.</w:t>
            </w:r>
            <w:r w:rsidRPr="00A8410A">
              <w:t xml:space="preserve"> 11</w:t>
            </w:r>
            <w:r>
              <w:t> §</w:t>
            </w:r>
            <w:r w:rsidRPr="00A8410A">
              <w:t xml:space="preserve"> om jäv för styrelseledamot,</w:t>
            </w:r>
          </w:p>
        </w:tc>
        <w:tc>
          <w:tcPr>
            <w:tcW w:w="2500" w:type="pct"/>
            <w:shd w:val="clear" w:color="auto" w:fill="auto"/>
            <w:tcMar>
              <w:right w:w="0" w:type="dxa"/>
            </w:tcMar>
          </w:tcPr>
          <w:p w14:paraId="70AEEC7F" w14:textId="77777777" w:rsidR="00136126" w:rsidRDefault="00931476" w:rsidP="00136126">
            <w:pPr>
              <w:pStyle w:val="Brdtextmedindrag"/>
            </w:pPr>
            <w:r w:rsidRPr="00A8410A">
              <w:t>2</w:t>
            </w:r>
            <w:r>
              <w:t> kap.</w:t>
            </w:r>
            <w:r w:rsidRPr="00A8410A">
              <w:t xml:space="preserve"> 4</w:t>
            </w:r>
            <w:r>
              <w:t> § </w:t>
            </w:r>
            <w:r w:rsidRPr="00A8410A">
              <w:t>4 om lednings</w:t>
            </w:r>
            <w:r>
              <w:softHyphen/>
            </w:r>
            <w:r w:rsidRPr="00A8410A">
              <w:t xml:space="preserve">prövning, </w:t>
            </w:r>
          </w:p>
          <w:p w14:paraId="01B3B00A" w14:textId="77777777" w:rsidR="00136126" w:rsidRDefault="00931476" w:rsidP="00136126">
            <w:pPr>
              <w:pStyle w:val="Brdtextmedindrag"/>
            </w:pPr>
            <w:r w:rsidRPr="00A8410A">
              <w:t>4</w:t>
            </w:r>
            <w:r>
              <w:t> kap.</w:t>
            </w:r>
            <w:r w:rsidRPr="00A8410A">
              <w:t xml:space="preserve"> 9</w:t>
            </w:r>
            <w:r>
              <w:t> §</w:t>
            </w:r>
            <w:r w:rsidRPr="00A8410A">
              <w:t xml:space="preserve"> första stycket 1 om avtal med eller till förmån för styrelseledamot, </w:t>
            </w:r>
          </w:p>
          <w:p w14:paraId="65751253" w14:textId="77777777" w:rsidR="00136126" w:rsidRDefault="00931476" w:rsidP="00136126">
            <w:pPr>
              <w:pStyle w:val="Brdtextmedindrag"/>
            </w:pPr>
            <w:r w:rsidRPr="00A8410A">
              <w:t>11</w:t>
            </w:r>
            <w:r>
              <w:t> kap.</w:t>
            </w:r>
            <w:r w:rsidRPr="00A8410A">
              <w:t xml:space="preserve"> 8</w:t>
            </w:r>
            <w:r>
              <w:t> §</w:t>
            </w:r>
            <w:r w:rsidRPr="00A8410A">
              <w:t xml:space="preserve"> och 13</w:t>
            </w:r>
            <w:r>
              <w:t> kap.</w:t>
            </w:r>
            <w:r w:rsidRPr="00A8410A">
              <w:t xml:space="preserve"> 17</w:t>
            </w:r>
            <w:r>
              <w:t> §</w:t>
            </w:r>
            <w:r w:rsidRPr="00A8410A">
              <w:t xml:space="preserve"> om uppgifter inför styrelseval, </w:t>
            </w:r>
          </w:p>
          <w:p w14:paraId="574CD7D0" w14:textId="77777777" w:rsidR="00136126" w:rsidRDefault="00931476" w:rsidP="00136126">
            <w:pPr>
              <w:pStyle w:val="Brdtextmedindrag"/>
            </w:pPr>
            <w:r w:rsidRPr="00A8410A">
              <w:t>11</w:t>
            </w:r>
            <w:r>
              <w:t> kap.</w:t>
            </w:r>
            <w:r w:rsidRPr="00A8410A">
              <w:t xml:space="preserve"> 10</w:t>
            </w:r>
            <w:r>
              <w:t> §</w:t>
            </w:r>
            <w:r w:rsidRPr="00A8410A">
              <w:t xml:space="preserve"> och 13</w:t>
            </w:r>
            <w:r>
              <w:t> kap.</w:t>
            </w:r>
            <w:r w:rsidRPr="00A8410A">
              <w:t xml:space="preserve"> 11</w:t>
            </w:r>
            <w:r>
              <w:t> §</w:t>
            </w:r>
            <w:r w:rsidRPr="00A8410A">
              <w:t xml:space="preserve"> om jäv för styrelseledamot,</w:t>
            </w:r>
          </w:p>
        </w:tc>
      </w:tr>
      <w:tr w:rsidR="00397F28" w14:paraId="68CA9988" w14:textId="77777777">
        <w:tc>
          <w:tcPr>
            <w:tcW w:w="2500" w:type="pct"/>
            <w:shd w:val="clear" w:color="auto" w:fill="auto"/>
            <w:tcMar>
              <w:left w:w="0" w:type="dxa"/>
            </w:tcMar>
          </w:tcPr>
          <w:p w14:paraId="35A51606" w14:textId="77777777" w:rsidR="00136126" w:rsidRDefault="00931476" w:rsidP="00136126">
            <w:pPr>
              <w:pStyle w:val="Brdtextmedindrag"/>
              <w:rPr>
                <w:i/>
              </w:rPr>
            </w:pPr>
            <w:r w:rsidRPr="009E1090">
              <w:rPr>
                <w:i/>
              </w:rPr>
              <w:t>13</w:t>
            </w:r>
            <w:r>
              <w:rPr>
                <w:i/>
              </w:rPr>
              <w:t> kap.</w:t>
            </w:r>
            <w:r w:rsidRPr="009E1090">
              <w:rPr>
                <w:i/>
              </w:rPr>
              <w:t xml:space="preserve"> 13</w:t>
            </w:r>
            <w:r>
              <w:rPr>
                <w:i/>
              </w:rPr>
              <w:t> §</w:t>
            </w:r>
            <w:r w:rsidRPr="009E1090">
              <w:rPr>
                <w:i/>
              </w:rPr>
              <w:t xml:space="preserve"> om överskridande av befogenhet och behörighet,</w:t>
            </w:r>
          </w:p>
        </w:tc>
        <w:tc>
          <w:tcPr>
            <w:tcW w:w="2500" w:type="pct"/>
            <w:shd w:val="clear" w:color="auto" w:fill="auto"/>
            <w:tcMar>
              <w:right w:w="0" w:type="dxa"/>
            </w:tcMar>
          </w:tcPr>
          <w:p w14:paraId="194AC657" w14:textId="77777777" w:rsidR="00136126" w:rsidRDefault="00136126" w:rsidP="00136126">
            <w:pPr>
              <w:pStyle w:val="Brdtextmedindrag"/>
            </w:pPr>
          </w:p>
        </w:tc>
      </w:tr>
      <w:tr w:rsidR="00397F28" w14:paraId="3F70ED51" w14:textId="77777777">
        <w:tc>
          <w:tcPr>
            <w:tcW w:w="2500" w:type="pct"/>
            <w:shd w:val="clear" w:color="auto" w:fill="auto"/>
            <w:tcMar>
              <w:left w:w="0" w:type="dxa"/>
            </w:tcMar>
          </w:tcPr>
          <w:p w14:paraId="0F1059AB" w14:textId="77777777" w:rsidR="00136126" w:rsidRDefault="00931476" w:rsidP="00136126">
            <w:pPr>
              <w:pStyle w:val="Brdtextmedindrag"/>
            </w:pPr>
            <w:r w:rsidRPr="00A8410A">
              <w:t>17</w:t>
            </w:r>
            <w:r>
              <w:t> kap.</w:t>
            </w:r>
            <w:r w:rsidRPr="00A8410A">
              <w:t xml:space="preserve"> 13</w:t>
            </w:r>
            <w:r>
              <w:t> §</w:t>
            </w:r>
            <w:r w:rsidRPr="00A8410A">
              <w:t xml:space="preserve"> om rätt för Finans</w:t>
            </w:r>
            <w:r>
              <w:softHyphen/>
            </w:r>
            <w:r w:rsidRPr="00A8410A">
              <w:t>inspektionen att sammankalla styrelsen och närvara vid sådant sammanträde samt delta i över</w:t>
            </w:r>
            <w:r>
              <w:softHyphen/>
            </w:r>
            <w:r w:rsidRPr="00A8410A">
              <w:t xml:space="preserve">läggningarna, </w:t>
            </w:r>
          </w:p>
          <w:p w14:paraId="014CA036" w14:textId="77777777" w:rsidR="00136126" w:rsidRDefault="00931476" w:rsidP="00136126">
            <w:pPr>
              <w:pStyle w:val="Brdtextmedindrag"/>
            </w:pPr>
            <w:r w:rsidRPr="00A8410A">
              <w:lastRenderedPageBreak/>
              <w:t>18</w:t>
            </w:r>
            <w:r>
              <w:t> kap.</w:t>
            </w:r>
            <w:r w:rsidRPr="00A8410A">
              <w:t xml:space="preserve"> 11</w:t>
            </w:r>
            <w:r>
              <w:t> §</w:t>
            </w:r>
            <w:r w:rsidRPr="00A8410A">
              <w:t xml:space="preserve"> om återkallelse av tillstånd, och </w:t>
            </w:r>
          </w:p>
          <w:p w14:paraId="73AAD5BC" w14:textId="77777777" w:rsidR="00136126" w:rsidRDefault="00931476" w:rsidP="00136126">
            <w:pPr>
              <w:pStyle w:val="Brdtextmedindrag"/>
            </w:pPr>
            <w:r w:rsidRPr="00A8410A">
              <w:t>19</w:t>
            </w:r>
            <w:r>
              <w:t> kap.</w:t>
            </w:r>
            <w:r w:rsidRPr="00A8410A">
              <w:t xml:space="preserve"> 45</w:t>
            </w:r>
            <w:r>
              <w:t> §</w:t>
            </w:r>
            <w:r w:rsidRPr="00A8410A">
              <w:t xml:space="preserve"> om tystnadsplikt.</w:t>
            </w:r>
          </w:p>
        </w:tc>
        <w:tc>
          <w:tcPr>
            <w:tcW w:w="2500" w:type="pct"/>
            <w:shd w:val="clear" w:color="auto" w:fill="auto"/>
            <w:tcMar>
              <w:right w:w="0" w:type="dxa"/>
            </w:tcMar>
          </w:tcPr>
          <w:p w14:paraId="7BD68E3F" w14:textId="77777777" w:rsidR="00136126" w:rsidRDefault="00931476" w:rsidP="00136126">
            <w:pPr>
              <w:pStyle w:val="Brdtextmedindrag"/>
            </w:pPr>
            <w:r w:rsidRPr="00A8410A">
              <w:lastRenderedPageBreak/>
              <w:t>17</w:t>
            </w:r>
            <w:r>
              <w:t> kap.</w:t>
            </w:r>
            <w:r w:rsidRPr="00A8410A">
              <w:t xml:space="preserve"> 13</w:t>
            </w:r>
            <w:r>
              <w:t> §</w:t>
            </w:r>
            <w:r w:rsidRPr="00A8410A">
              <w:t xml:space="preserve"> om rätt för Finans</w:t>
            </w:r>
            <w:r>
              <w:softHyphen/>
            </w:r>
            <w:r w:rsidRPr="00A8410A">
              <w:t>inspektionen att sammankalla styrelsen och närvara vid sådant sammanträde samt delta i över</w:t>
            </w:r>
            <w:r>
              <w:softHyphen/>
            </w:r>
            <w:r w:rsidRPr="00A8410A">
              <w:t>läggningarna,</w:t>
            </w:r>
          </w:p>
          <w:p w14:paraId="711C037D" w14:textId="77777777" w:rsidR="00136126" w:rsidRDefault="00931476" w:rsidP="00136126">
            <w:pPr>
              <w:pStyle w:val="Brdtextmedindrag"/>
            </w:pPr>
            <w:r w:rsidRPr="00A8410A">
              <w:lastRenderedPageBreak/>
              <w:t>18</w:t>
            </w:r>
            <w:r>
              <w:t> kap.</w:t>
            </w:r>
            <w:r w:rsidRPr="00A8410A">
              <w:t xml:space="preserve"> 11</w:t>
            </w:r>
            <w:r>
              <w:t> §</w:t>
            </w:r>
            <w:r w:rsidRPr="00A8410A">
              <w:t xml:space="preserve"> om återkallelse av tillstånd, och </w:t>
            </w:r>
          </w:p>
          <w:p w14:paraId="5ABED54F" w14:textId="77777777" w:rsidR="00136126" w:rsidRDefault="00931476" w:rsidP="00136126">
            <w:pPr>
              <w:pStyle w:val="Brdtextmedindrag"/>
            </w:pPr>
            <w:r w:rsidRPr="00A8410A">
              <w:t>19</w:t>
            </w:r>
            <w:r>
              <w:t> kap.</w:t>
            </w:r>
            <w:r w:rsidRPr="00A8410A">
              <w:t xml:space="preserve"> 45</w:t>
            </w:r>
            <w:r>
              <w:t> §</w:t>
            </w:r>
            <w:r w:rsidRPr="00A8410A">
              <w:t xml:space="preserve"> om tystnadsplikt.</w:t>
            </w:r>
          </w:p>
        </w:tc>
      </w:tr>
    </w:tbl>
    <w:p w14:paraId="2D329714" w14:textId="77777777" w:rsidR="00136126" w:rsidRDefault="00931476" w:rsidP="00136126">
      <w:pPr>
        <w:pStyle w:val="Brdtextmedindrag"/>
      </w:pPr>
      <w:r w:rsidRPr="00A8410A">
        <w:lastRenderedPageBreak/>
        <w:t>Av 16</w:t>
      </w:r>
      <w:r>
        <w:t> §</w:t>
      </w:r>
      <w:r w:rsidRPr="00A8410A">
        <w:t xml:space="preserve"> andra stycket och 22</w:t>
      </w:r>
      <w:r>
        <w:t> §</w:t>
      </w:r>
      <w:r w:rsidRPr="00A8410A">
        <w:t xml:space="preserve"> lagen (2004:575) om europabolag samt 21</w:t>
      </w:r>
      <w:r>
        <w:t> §</w:t>
      </w:r>
      <w:r w:rsidRPr="00A8410A">
        <w:t xml:space="preserve"> andra stycket och 26</w:t>
      </w:r>
      <w:r>
        <w:t> §</w:t>
      </w:r>
      <w:r w:rsidRPr="00A8410A">
        <w:t xml:space="preserve"> lagen (2006:595) om europakooperativ framgår att de i första stycket angivna bestämmelserna om styrelsen eller dess ledamöter ska tillämpas också på ett europabolags eller ett europakooperativs lednings- eller förvaltningsorgan eller dess ledamöter.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A4D2061" w14:textId="77777777">
        <w:tc>
          <w:tcPr>
            <w:tcW w:w="2500" w:type="pct"/>
            <w:shd w:val="clear" w:color="auto" w:fill="auto"/>
            <w:tcMar>
              <w:left w:w="0" w:type="dxa"/>
            </w:tcMar>
          </w:tcPr>
          <w:p w14:paraId="08DAB1DC" w14:textId="77777777" w:rsidR="00136126" w:rsidRDefault="00136126" w:rsidP="00136126">
            <w:pPr>
              <w:pStyle w:val="Brdtextmedindrag"/>
            </w:pPr>
          </w:p>
        </w:tc>
        <w:tc>
          <w:tcPr>
            <w:tcW w:w="2500" w:type="pct"/>
            <w:shd w:val="clear" w:color="auto" w:fill="auto"/>
            <w:tcMar>
              <w:right w:w="0" w:type="dxa"/>
            </w:tcMar>
          </w:tcPr>
          <w:p w14:paraId="48E6055C" w14:textId="77777777" w:rsidR="00136126" w:rsidRDefault="00931476" w:rsidP="00136126">
            <w:pPr>
              <w:pStyle w:val="Brdtext"/>
              <w:spacing w:before="230"/>
              <w:jc w:val="left"/>
            </w:pPr>
            <w:r>
              <w:rPr>
                <w:i/>
                <w:u w:val="single"/>
              </w:rPr>
              <w:t>Omvandling</w:t>
            </w:r>
          </w:p>
          <w:p w14:paraId="3B687C5B" w14:textId="77777777" w:rsidR="00136126" w:rsidRPr="00D90E8D" w:rsidRDefault="00931476" w:rsidP="00136126">
            <w:pPr>
              <w:pStyle w:val="Brdtext"/>
              <w:spacing w:before="230"/>
              <w:jc w:val="left"/>
              <w:rPr>
                <w:i/>
              </w:rPr>
            </w:pPr>
            <w:r w:rsidRPr="00D90E8D">
              <w:rPr>
                <w:i/>
              </w:rPr>
              <w:t>4 a</w:t>
            </w:r>
            <w:r>
              <w:rPr>
                <w:i/>
              </w:rPr>
              <w:t> §</w:t>
            </w:r>
          </w:p>
        </w:tc>
      </w:tr>
      <w:tr w:rsidR="00397F28" w14:paraId="2BE00EEB" w14:textId="77777777">
        <w:tc>
          <w:tcPr>
            <w:tcW w:w="2500" w:type="pct"/>
            <w:shd w:val="clear" w:color="auto" w:fill="auto"/>
            <w:tcMar>
              <w:left w:w="0" w:type="dxa"/>
            </w:tcMar>
          </w:tcPr>
          <w:p w14:paraId="2B5EF8AC" w14:textId="77777777" w:rsidR="00136126" w:rsidRDefault="00136126" w:rsidP="00136126">
            <w:pPr>
              <w:pStyle w:val="Brdtextmedindrag"/>
            </w:pPr>
          </w:p>
        </w:tc>
        <w:tc>
          <w:tcPr>
            <w:tcW w:w="2500" w:type="pct"/>
            <w:shd w:val="clear" w:color="auto" w:fill="auto"/>
            <w:tcMar>
              <w:right w:w="0" w:type="dxa"/>
            </w:tcMar>
          </w:tcPr>
          <w:p w14:paraId="7576AECE" w14:textId="77777777" w:rsidR="00136126" w:rsidRPr="00D90E8D" w:rsidRDefault="00931476" w:rsidP="00136126">
            <w:pPr>
              <w:pStyle w:val="Brdtextmedindrag"/>
              <w:rPr>
                <w:i/>
              </w:rPr>
            </w:pPr>
            <w:r w:rsidRPr="00D90E8D">
              <w:rPr>
                <w:i/>
              </w:rPr>
              <w:t>Ytterligare förutsättningar för tillstånd än i 4</w:t>
            </w:r>
            <w:r>
              <w:rPr>
                <w:i/>
              </w:rPr>
              <w:t> §</w:t>
            </w:r>
            <w:r w:rsidRPr="00D90E8D">
              <w:rPr>
                <w:i/>
              </w:rPr>
              <w:t xml:space="preserve"> att driva försäkringsrörelse enligt denna lag (omvandling) är</w:t>
            </w:r>
          </w:p>
          <w:p w14:paraId="651D0A3F" w14:textId="77777777" w:rsidR="00136126" w:rsidRPr="00907D46" w:rsidRDefault="00931476" w:rsidP="00136126">
            <w:pPr>
              <w:pStyle w:val="Brdtextmedindrag"/>
              <w:rPr>
                <w:i/>
              </w:rPr>
            </w:pPr>
            <w:r w:rsidRPr="00907D46">
              <w:rPr>
                <w:i/>
              </w:rPr>
              <w:t>1. för ett tjänstepensionsaktie</w:t>
            </w:r>
            <w:r>
              <w:rPr>
                <w:i/>
              </w:rPr>
              <w:softHyphen/>
            </w:r>
            <w:r w:rsidRPr="00907D46">
              <w:rPr>
                <w:i/>
              </w:rPr>
              <w:t>bolag, att ansökan om tillstånd har godkänts genom ett bolags</w:t>
            </w:r>
            <w:r>
              <w:rPr>
                <w:i/>
              </w:rPr>
              <w:softHyphen/>
            </w:r>
            <w:r w:rsidRPr="00907D46">
              <w:rPr>
                <w:i/>
              </w:rPr>
              <w:t>stämmobeslut som har biträtts av aktieägare med minst två tredjedelar av såväl de avgivna rösterna som de aktier som är företrädda på stämman,</w:t>
            </w:r>
          </w:p>
          <w:p w14:paraId="261F0501" w14:textId="77777777" w:rsidR="00136126" w:rsidRDefault="00931476" w:rsidP="00136126">
            <w:pPr>
              <w:pStyle w:val="Brdtextmedindrag"/>
              <w:rPr>
                <w:i/>
              </w:rPr>
            </w:pPr>
            <w:r>
              <w:rPr>
                <w:i/>
              </w:rPr>
              <w:t>2. för ett ömsesidigt tjänste</w:t>
            </w:r>
            <w:r>
              <w:rPr>
                <w:i/>
              </w:rPr>
              <w:softHyphen/>
              <w:t>pensionsbolag, att ansökan om tillstånd har godkänts genom ett bolagsstämmobeslut som har biträtts av nio tiondelar av de röstberättigade eller minst två tredjedelar av de röstande,</w:t>
            </w:r>
          </w:p>
          <w:p w14:paraId="0F0FC358" w14:textId="77777777" w:rsidR="00136126" w:rsidRDefault="00931476" w:rsidP="00136126">
            <w:pPr>
              <w:pStyle w:val="Brdtextmedindrag"/>
              <w:rPr>
                <w:i/>
              </w:rPr>
            </w:pPr>
            <w:r>
              <w:rPr>
                <w:i/>
              </w:rPr>
              <w:t>3. för en tjänstepensionsförening eller en understödsförening som omfattas av bestämmelserna i 7 § lagen (2010:2044) om införande av försäkringsrörelselagen (2010:2043), att ansökan om tillstånd har godkänts genom ett föreningsstämmobeslut som har biträtts av nio tiondelar av de röstberättigade eller minst två tredjedelar av de röstande, och</w:t>
            </w:r>
          </w:p>
          <w:p w14:paraId="6AC5C17C" w14:textId="77777777" w:rsidR="00136126" w:rsidRPr="00571A47" w:rsidRDefault="00931476" w:rsidP="00136126">
            <w:pPr>
              <w:pStyle w:val="Brdtextmedindrag"/>
              <w:rPr>
                <w:i/>
              </w:rPr>
            </w:pPr>
            <w:r>
              <w:rPr>
                <w:i/>
              </w:rPr>
              <w:t>4. för de företag som avses i 1–3, att den rätt som tillkommer försäkringstagarna och andra ersättningsberättigade på grund av försäkringar inte försämras.</w:t>
            </w:r>
          </w:p>
        </w:tc>
      </w:tr>
    </w:tbl>
    <w:p w14:paraId="78A2FC1A" w14:textId="77777777" w:rsidR="00136126" w:rsidRDefault="00136126" w:rsidP="00136126">
      <w:pPr>
        <w:pStyle w:val="Brdtext"/>
        <w:spacing w:before="230"/>
        <w:jc w:val="center"/>
        <w:rPr>
          <w:b/>
        </w:rPr>
      </w:pPr>
      <w:bookmarkStart w:id="8335" w:name="_Hlk514682930"/>
    </w:p>
    <w:p w14:paraId="1FAE62E4" w14:textId="77777777" w:rsidR="00136126" w:rsidRDefault="00136126" w:rsidP="00136126">
      <w:pPr>
        <w:pStyle w:val="Brdtext"/>
        <w:spacing w:before="230"/>
        <w:jc w:val="center"/>
        <w:rPr>
          <w:b/>
        </w:rPr>
      </w:pPr>
    </w:p>
    <w:p w14:paraId="0014789C" w14:textId="77777777" w:rsidR="00136126" w:rsidRDefault="00931476" w:rsidP="00136126">
      <w:pPr>
        <w:pStyle w:val="Brdtext"/>
        <w:spacing w:before="230"/>
        <w:jc w:val="center"/>
        <w:rPr>
          <w:b/>
        </w:rPr>
      </w:pPr>
      <w:r>
        <w:rPr>
          <w:b/>
        </w:rPr>
        <w:lastRenderedPageBreak/>
        <w:t>11 kap.</w:t>
      </w:r>
    </w:p>
    <w:p w14:paraId="2C63997E" w14:textId="77777777" w:rsidR="00136126" w:rsidRDefault="00931476" w:rsidP="00136126">
      <w:pPr>
        <w:pStyle w:val="Brdtext"/>
        <w:jc w:val="center"/>
      </w:pPr>
      <w:r>
        <w:t>45 §</w:t>
      </w:r>
      <w:r>
        <w:rPr>
          <w:rStyle w:val="Fotnotsreferens"/>
        </w:rPr>
        <w:footnoteReference w:id="111"/>
      </w:r>
    </w:p>
    <w:p w14:paraId="04043FAF" w14:textId="77777777" w:rsidR="00136126" w:rsidRDefault="00931476" w:rsidP="00136126">
      <w:pPr>
        <w:pStyle w:val="Brdtextmedindrag"/>
      </w:pPr>
      <w:r w:rsidRPr="00391644">
        <w:t>Utöver det som föreskrivs i 25</w:t>
      </w:r>
      <w:r>
        <w:t> kap.</w:t>
      </w:r>
      <w:r w:rsidRPr="00391644">
        <w:t xml:space="preserve"> 11</w:t>
      </w:r>
      <w:r>
        <w:t> §</w:t>
      </w:r>
      <w:r w:rsidRPr="00391644">
        <w:t xml:space="preserve"> aktiebolagslagen (2005:551) om i vilka fall allmän domstol eller Bolagsverket ska besluta att ett bolag ska gå i likvidation gäller för försäkringsaktiebolag att Bolagsverket ska besluta att </w:t>
      </w:r>
      <w:r>
        <w:t>bolaget ska gå i likvidation om</w:t>
      </w:r>
    </w:p>
    <w:p w14:paraId="320BD393" w14:textId="77777777" w:rsidR="00136126" w:rsidRPr="00E16CAB" w:rsidRDefault="00931476" w:rsidP="00136126">
      <w:pPr>
        <w:pStyle w:val="Brdtextmedindrag"/>
      </w:pPr>
      <w:r w:rsidRPr="00391644">
        <w:t>1.</w:t>
      </w:r>
      <w:r>
        <w:t> </w:t>
      </w:r>
      <w:r w:rsidRPr="00391644">
        <w:t xml:space="preserve">ett </w:t>
      </w:r>
      <w:r w:rsidRPr="00B00CF5">
        <w:t>tillstånd</w:t>
      </w:r>
      <w:r w:rsidRPr="00391644">
        <w:t xml:space="preserve"> att driva försäkringsrörelse för bestämd tid har gått ut utan att något nytt tillstånd har beviljats, eller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A5E164D" w14:textId="77777777">
        <w:tc>
          <w:tcPr>
            <w:tcW w:w="2500" w:type="pct"/>
            <w:shd w:val="clear" w:color="auto" w:fill="auto"/>
            <w:tcMar>
              <w:left w:w="0" w:type="dxa"/>
            </w:tcMar>
          </w:tcPr>
          <w:p w14:paraId="0AC06E52" w14:textId="77777777" w:rsidR="00136126" w:rsidRDefault="00931476" w:rsidP="00136126">
            <w:pPr>
              <w:pStyle w:val="Brdtextmedindrag"/>
            </w:pPr>
            <w:r w:rsidRPr="00391644">
              <w:t>2.</w:t>
            </w:r>
            <w:r>
              <w:t> </w:t>
            </w:r>
            <w:r w:rsidRPr="00391644">
              <w:t>tillståndet att driva försäk</w:t>
            </w:r>
            <w:r>
              <w:softHyphen/>
            </w:r>
            <w:r w:rsidRPr="00391644">
              <w:t xml:space="preserve">ringsrörelse har återkallats utan att bolaget i stället har fått ett tillstånd att driva någon annan tillståndspliktig finansiell rörelse. </w:t>
            </w:r>
          </w:p>
        </w:tc>
        <w:tc>
          <w:tcPr>
            <w:tcW w:w="2500" w:type="pct"/>
            <w:shd w:val="clear" w:color="auto" w:fill="auto"/>
            <w:tcMar>
              <w:right w:w="0" w:type="dxa"/>
            </w:tcMar>
          </w:tcPr>
          <w:p w14:paraId="1354F0F2" w14:textId="77777777" w:rsidR="00136126" w:rsidRDefault="00931476" w:rsidP="00136126">
            <w:pPr>
              <w:pStyle w:val="Brdtextmedindrag"/>
            </w:pPr>
            <w:r w:rsidRPr="00391644">
              <w:t>2.</w:t>
            </w:r>
            <w:r>
              <w:t> </w:t>
            </w:r>
            <w:r w:rsidRPr="00391644">
              <w:t>tillståndet att driva försäk</w:t>
            </w:r>
            <w:r>
              <w:softHyphen/>
            </w:r>
            <w:r w:rsidRPr="00391644">
              <w:t>ringsrörelse har återkallats utan att bolaget i stället har fått ett tillstånd att driva någon annan tillståndspliktig finansiell rörelse</w:t>
            </w:r>
            <w:r>
              <w:t xml:space="preserve"> </w:t>
            </w:r>
            <w:r w:rsidRPr="006C1E0E">
              <w:rPr>
                <w:i/>
              </w:rPr>
              <w:t xml:space="preserve">eller </w:t>
            </w:r>
            <w:r>
              <w:rPr>
                <w:i/>
              </w:rPr>
              <w:t xml:space="preserve">ett </w:t>
            </w:r>
            <w:r w:rsidRPr="006C1E0E">
              <w:rPr>
                <w:i/>
              </w:rPr>
              <w:t xml:space="preserve">tillstånd att driva </w:t>
            </w:r>
            <w:r>
              <w:rPr>
                <w:i/>
              </w:rPr>
              <w:t>verksamhet avseende tjänste</w:t>
            </w:r>
            <w:r>
              <w:rPr>
                <w:i/>
              </w:rPr>
              <w:softHyphen/>
              <w:t>pensionsförsäkring</w:t>
            </w:r>
            <w:r w:rsidRPr="006C1E0E">
              <w:rPr>
                <w:i/>
              </w:rPr>
              <w:t xml:space="preserve"> enligt lagen (2019:000) om tjänstepensions</w:t>
            </w:r>
            <w:r>
              <w:rPr>
                <w:i/>
              </w:rPr>
              <w:softHyphen/>
            </w:r>
            <w:r w:rsidRPr="006C1E0E">
              <w:rPr>
                <w:i/>
              </w:rPr>
              <w:t>företag</w:t>
            </w:r>
            <w:r w:rsidRPr="00391644">
              <w:t>.</w:t>
            </w:r>
          </w:p>
        </w:tc>
      </w:tr>
    </w:tbl>
    <w:p w14:paraId="3455EEA8" w14:textId="77777777" w:rsidR="00136126" w:rsidRDefault="00931476" w:rsidP="00136126">
      <w:pPr>
        <w:pStyle w:val="Brdtextmedindrag"/>
      </w:pPr>
      <w:r w:rsidRPr="00391644">
        <w:t>Beslutet enligt första stycket 2 ska fattas så snart det är praktiskt möjligt, dock senast dagen efter det att ansökan eller anmälan om likvidation kom in till Bolagsverket. Beslutet om likvidation gäller omedelbart.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68A6B07" w14:textId="77777777">
        <w:tc>
          <w:tcPr>
            <w:tcW w:w="2500" w:type="pct"/>
            <w:shd w:val="clear" w:color="auto" w:fill="auto"/>
            <w:tcMar>
              <w:left w:w="0" w:type="dxa"/>
            </w:tcMar>
          </w:tcPr>
          <w:p w14:paraId="5FB165A4" w14:textId="77777777" w:rsidR="00136126" w:rsidRDefault="00931476" w:rsidP="00136126">
            <w:pPr>
              <w:pStyle w:val="Brdtextmedindrag"/>
            </w:pPr>
            <w:r w:rsidRPr="00391644">
              <w:t>I ärenden om likvidation av försäkringsaktiebolag vars tillstånd att driva försäkringsrörelse har återkallats utan att bolaget i stället har fått ett tillstånd att driva någon annan tillståndspliktig finansiell rörelse, ska 25</w:t>
            </w:r>
            <w:r>
              <w:t> kap.</w:t>
            </w:r>
            <w:r w:rsidRPr="00391644">
              <w:t xml:space="preserve"> 24</w:t>
            </w:r>
            <w:r>
              <w:t> §</w:t>
            </w:r>
            <w:r w:rsidRPr="00391644">
              <w:t xml:space="preserve"> aktie</w:t>
            </w:r>
            <w:r>
              <w:softHyphen/>
            </w:r>
            <w:r w:rsidRPr="00391644">
              <w:t>bolagslagen inte tillämpas.</w:t>
            </w:r>
          </w:p>
        </w:tc>
        <w:tc>
          <w:tcPr>
            <w:tcW w:w="2500" w:type="pct"/>
            <w:shd w:val="clear" w:color="auto" w:fill="auto"/>
            <w:tcMar>
              <w:right w:w="0" w:type="dxa"/>
            </w:tcMar>
          </w:tcPr>
          <w:p w14:paraId="339530C7" w14:textId="77777777" w:rsidR="00136126" w:rsidRDefault="00931476" w:rsidP="00136126">
            <w:pPr>
              <w:pStyle w:val="Brdtextmedindrag"/>
            </w:pPr>
            <w:r w:rsidRPr="00391644">
              <w:t>I ärenden om likvidation av försäkringsaktiebolag vars tillstånd att driva försäkringsrörelse har återkallats utan att bolaget i stället har fått ett tillstånd att driva någon annan tillståndspliktig finansiell rörelse</w:t>
            </w:r>
            <w:r>
              <w:t xml:space="preserve"> </w:t>
            </w:r>
            <w:r w:rsidRPr="006C1E0E">
              <w:rPr>
                <w:i/>
              </w:rPr>
              <w:t xml:space="preserve">eller </w:t>
            </w:r>
            <w:r>
              <w:rPr>
                <w:i/>
              </w:rPr>
              <w:t xml:space="preserve">ett </w:t>
            </w:r>
            <w:r w:rsidRPr="006C1E0E">
              <w:rPr>
                <w:i/>
              </w:rPr>
              <w:t xml:space="preserve">tillstånd att driva </w:t>
            </w:r>
            <w:r>
              <w:rPr>
                <w:i/>
              </w:rPr>
              <w:t>verksamhet avseende tjänste</w:t>
            </w:r>
            <w:r>
              <w:rPr>
                <w:i/>
              </w:rPr>
              <w:softHyphen/>
              <w:t>pensions</w:t>
            </w:r>
            <w:r w:rsidRPr="006C1E0E">
              <w:rPr>
                <w:i/>
              </w:rPr>
              <w:t>försäkring enligt lagen (2019:000) om tjänstepensions</w:t>
            </w:r>
            <w:r>
              <w:rPr>
                <w:i/>
              </w:rPr>
              <w:softHyphen/>
            </w:r>
            <w:r w:rsidRPr="006C1E0E">
              <w:rPr>
                <w:i/>
              </w:rPr>
              <w:t>företag</w:t>
            </w:r>
            <w:r w:rsidRPr="00391644">
              <w:t>, ska 25</w:t>
            </w:r>
            <w:r>
              <w:t> kap.</w:t>
            </w:r>
            <w:r w:rsidRPr="00391644">
              <w:t xml:space="preserve"> 24</w:t>
            </w:r>
            <w:r>
              <w:t> §</w:t>
            </w:r>
            <w:r w:rsidRPr="00391644">
              <w:t xml:space="preserve"> aktiebolagslagen inte tillämpas.</w:t>
            </w:r>
          </w:p>
        </w:tc>
      </w:tr>
    </w:tbl>
    <w:p w14:paraId="3F96C519" w14:textId="77777777" w:rsidR="00136126" w:rsidRDefault="00931476" w:rsidP="00136126">
      <w:pPr>
        <w:pStyle w:val="Brdtextmedindrag"/>
        <w:rPr>
          <w:b/>
        </w:rPr>
      </w:pPr>
      <w:r w:rsidRPr="00391644">
        <w:t>En fråga om likvidation enligt första stycket prövas på ansökan av styrelsen, en styrelseledamot, den verkställande direktören, en aktieägare eller på anmälan av Finansinspektionen.</w:t>
      </w:r>
    </w:p>
    <w:p w14:paraId="16142D85" w14:textId="77777777" w:rsidR="00136126" w:rsidRDefault="00931476" w:rsidP="00136126">
      <w:pPr>
        <w:pStyle w:val="Brdtext"/>
        <w:spacing w:before="230"/>
        <w:jc w:val="center"/>
        <w:rPr>
          <w:b/>
        </w:rPr>
      </w:pPr>
      <w:r>
        <w:rPr>
          <w:b/>
        </w:rPr>
        <w:t>12 kap.</w:t>
      </w:r>
    </w:p>
    <w:p w14:paraId="1F230E33" w14:textId="77777777" w:rsidR="00136126" w:rsidRDefault="00931476" w:rsidP="00136126">
      <w:pPr>
        <w:pStyle w:val="Brdtext"/>
        <w:jc w:val="center"/>
      </w:pPr>
      <w:r>
        <w:t>74 §</w:t>
      </w:r>
      <w:r>
        <w:rPr>
          <w:rStyle w:val="Fotnotsreferens"/>
        </w:rPr>
        <w:footnoteReference w:id="112"/>
      </w:r>
    </w:p>
    <w:p w14:paraId="1EE48DED" w14:textId="77777777" w:rsidR="00136126" w:rsidRDefault="00931476" w:rsidP="00136126">
      <w:pPr>
        <w:pStyle w:val="Brdtextmedindrag"/>
      </w:pPr>
      <w:r>
        <w:t>Bestämmelsen i 17 kap. 16 § första stycket 1 lagen (2018:672) om ekonomiska föreningar om allmän domstols beslut om likvidation ska gälla också för ömsesidiga försäkringsbolag.</w:t>
      </w:r>
    </w:p>
    <w:p w14:paraId="412576F1" w14:textId="77777777" w:rsidR="00136126" w:rsidRDefault="00931476" w:rsidP="00136126">
      <w:pPr>
        <w:pStyle w:val="Brdtextmedindrag"/>
      </w:pPr>
      <w:r>
        <w:t>Bolagsverket ska besluta att ett ömsesidigt försäkringsbolag ska gå i likvidation om</w:t>
      </w:r>
    </w:p>
    <w:p w14:paraId="5550DE15" w14:textId="77777777" w:rsidR="00136126" w:rsidRDefault="00931476" w:rsidP="00136126">
      <w:pPr>
        <w:pStyle w:val="Brdtextmedindrag"/>
      </w:pPr>
      <w:r>
        <w:t>1. bolagets hela försäkringsbestånd har överlåtits,</w:t>
      </w:r>
    </w:p>
    <w:p w14:paraId="1A64A000" w14:textId="77777777" w:rsidR="00136126" w:rsidRPr="0011304C" w:rsidRDefault="00931476" w:rsidP="00136126">
      <w:pPr>
        <w:pStyle w:val="Brdtextmedindrag"/>
      </w:pPr>
      <w:r>
        <w:t>2. ett tillstånd att driva försäkringsrörelse som har beviljats för en bestämd tid har gått ut utan att något nytt tillstånd har beviljats,</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8B6C9BD" w14:textId="77777777">
        <w:tc>
          <w:tcPr>
            <w:tcW w:w="2500" w:type="pct"/>
            <w:shd w:val="clear" w:color="auto" w:fill="auto"/>
            <w:tcMar>
              <w:left w:w="0" w:type="dxa"/>
            </w:tcMar>
          </w:tcPr>
          <w:p w14:paraId="215AE7B5" w14:textId="77777777" w:rsidR="00136126" w:rsidRDefault="00931476" w:rsidP="00136126">
            <w:pPr>
              <w:pStyle w:val="Brdtextmedindrag"/>
            </w:pPr>
            <w:r w:rsidRPr="007F2E53">
              <w:lastRenderedPageBreak/>
              <w:t>3.</w:t>
            </w:r>
            <w:r>
              <w:t> </w:t>
            </w:r>
            <w:r w:rsidRPr="007F2E53">
              <w:t>tillståndet att driva försäk</w:t>
            </w:r>
            <w:r>
              <w:softHyphen/>
            </w:r>
            <w:r w:rsidRPr="007F2E53">
              <w:t>ringsrörelse har återkallats,</w:t>
            </w:r>
          </w:p>
          <w:p w14:paraId="3777DE13" w14:textId="77777777" w:rsidR="00136126" w:rsidRDefault="00136126" w:rsidP="00136126">
            <w:pPr>
              <w:pStyle w:val="Brdtext"/>
            </w:pPr>
          </w:p>
        </w:tc>
        <w:tc>
          <w:tcPr>
            <w:tcW w:w="2500" w:type="pct"/>
            <w:shd w:val="clear" w:color="auto" w:fill="auto"/>
            <w:tcMar>
              <w:right w:w="0" w:type="dxa"/>
            </w:tcMar>
          </w:tcPr>
          <w:p w14:paraId="0C8F5825" w14:textId="77777777" w:rsidR="00136126" w:rsidRDefault="00931476" w:rsidP="00136126">
            <w:pPr>
              <w:pStyle w:val="Brdtextmedindrag"/>
            </w:pPr>
            <w:r w:rsidRPr="007F2E53">
              <w:t>3.</w:t>
            </w:r>
            <w:r>
              <w:t> </w:t>
            </w:r>
            <w:r w:rsidRPr="007F2E53">
              <w:t>tillståndet att driva försäk</w:t>
            </w:r>
            <w:r>
              <w:softHyphen/>
            </w:r>
            <w:r w:rsidRPr="007F2E53">
              <w:t>ringsrörelse har återkallats</w:t>
            </w:r>
            <w:r>
              <w:t xml:space="preserve"> </w:t>
            </w:r>
            <w:r w:rsidRPr="00377057">
              <w:rPr>
                <w:i/>
              </w:rPr>
              <w:t xml:space="preserve">utan att bolaget i stället har fått </w:t>
            </w:r>
            <w:r>
              <w:rPr>
                <w:i/>
              </w:rPr>
              <w:t xml:space="preserve">ett </w:t>
            </w:r>
            <w:r w:rsidRPr="00377057">
              <w:rPr>
                <w:i/>
              </w:rPr>
              <w:t xml:space="preserve">tillstånd att driva </w:t>
            </w:r>
            <w:r>
              <w:rPr>
                <w:i/>
              </w:rPr>
              <w:t>verksamhet avseende tjänstepensions</w:t>
            </w:r>
            <w:r w:rsidRPr="00377057">
              <w:rPr>
                <w:i/>
              </w:rPr>
              <w:t xml:space="preserve">försäkring enligt </w:t>
            </w:r>
            <w:r>
              <w:rPr>
                <w:i/>
              </w:rPr>
              <w:t>lagen (2019:000) om tjänste</w:t>
            </w:r>
            <w:r>
              <w:rPr>
                <w:i/>
              </w:rPr>
              <w:softHyphen/>
              <w:t>pensionsföretag</w:t>
            </w:r>
            <w:r w:rsidRPr="007F2E53">
              <w:t xml:space="preserve">, </w:t>
            </w:r>
          </w:p>
        </w:tc>
      </w:tr>
    </w:tbl>
    <w:p w14:paraId="007430EF" w14:textId="77777777" w:rsidR="00136126" w:rsidRDefault="00931476" w:rsidP="00136126">
      <w:pPr>
        <w:pStyle w:val="Brdtextmedindrag"/>
      </w:pPr>
      <w:r>
        <w:t>4. bolaget är försatt i konkurs som avslutats med överskott och bolagsstämman inte inom föreskriven tid har fattat beslut om likvidation enligt 79 §, eller</w:t>
      </w:r>
    </w:p>
    <w:p w14:paraId="0485E5C5" w14:textId="77777777" w:rsidR="00136126" w:rsidRDefault="00931476" w:rsidP="00136126">
      <w:pPr>
        <w:pStyle w:val="Brdtextmedindrag"/>
      </w:pPr>
      <w:r>
        <w:t>5. bolaget saknar till försäkringsregistret anmäld behörig styrelse eller verkställande direktör.</w:t>
      </w:r>
    </w:p>
    <w:p w14:paraId="1FCC58BD" w14:textId="77777777" w:rsidR="00136126" w:rsidRDefault="00931476" w:rsidP="00136126">
      <w:pPr>
        <w:pStyle w:val="Brdtextmedindrag"/>
      </w:pPr>
      <w:r>
        <w:t>Ett beslut om likvidation ska inte meddelas, om det styrks att likvidationsgrunden upphört under ärendets handläggning. Frågor om likvidation enligt första eller andra stycket prövas på anmälan av Finansinspektionen eller på ansökan av styrelsen, en styrelseledamot, den verkställande direktören eller en delägare eller röstberättigad som inte är delägare.</w:t>
      </w:r>
    </w:p>
    <w:p w14:paraId="7D750309" w14:textId="77777777" w:rsidR="00136126" w:rsidRDefault="00931476" w:rsidP="00136126">
      <w:pPr>
        <w:pStyle w:val="Brdtextmedindrag"/>
      </w:pPr>
      <w:r>
        <w:t>I de fall som avses i andra stycket 3 ska Bolagsverket fatta beslutet om likvidation så snart det är praktiskt möjligt, dock senast dagen efter det att ansökan eller anmälan om likvidation kom in till Bolagsverket.</w:t>
      </w:r>
    </w:p>
    <w:p w14:paraId="0D026FEA" w14:textId="77777777" w:rsidR="00136126" w:rsidRDefault="00931476" w:rsidP="00136126">
      <w:pPr>
        <w:pStyle w:val="Brdtextmedindrag"/>
      </w:pPr>
      <w:r>
        <w:t>I de fall som avses i andra stycket 4 eller 5 prövas frågan på ansökan även av en borgenär eller någon annan vars rätt kan vara beroende av att det finns någon som kan företräda bolaget.</w:t>
      </w:r>
    </w:p>
    <w:p w14:paraId="318C14A3" w14:textId="77777777" w:rsidR="00136126" w:rsidRDefault="00931476" w:rsidP="00136126">
      <w:pPr>
        <w:pStyle w:val="Brdtextmedindrag"/>
      </w:pPr>
      <w:r w:rsidRPr="007F2E53">
        <w:t>Beslutet om likvidation gäller omedelbart.</w:t>
      </w:r>
    </w:p>
    <w:p w14:paraId="660086A2"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7662D9A" w14:textId="77777777">
        <w:tc>
          <w:tcPr>
            <w:tcW w:w="2500" w:type="pct"/>
            <w:shd w:val="clear" w:color="auto" w:fill="auto"/>
            <w:tcMar>
              <w:left w:w="0" w:type="dxa"/>
            </w:tcMar>
          </w:tcPr>
          <w:p w14:paraId="3D39D163" w14:textId="77777777" w:rsidR="00136126" w:rsidRPr="000E6F0B" w:rsidRDefault="00931476" w:rsidP="00136126">
            <w:pPr>
              <w:pStyle w:val="Brdtext"/>
              <w:rPr>
                <w:i/>
              </w:rPr>
            </w:pPr>
            <w:r>
              <w:rPr>
                <w:i/>
              </w:rPr>
              <w:t>L</w:t>
            </w:r>
            <w:r w:rsidRPr="000E6F0B">
              <w:rPr>
                <w:i/>
              </w:rPr>
              <w:t>ydelse</w:t>
            </w:r>
            <w:r>
              <w:rPr>
                <w:i/>
              </w:rPr>
              <w:t xml:space="preserve"> enligt prop. 2017/18:267</w:t>
            </w:r>
          </w:p>
        </w:tc>
        <w:tc>
          <w:tcPr>
            <w:tcW w:w="2500" w:type="pct"/>
            <w:shd w:val="clear" w:color="auto" w:fill="auto"/>
            <w:tcMar>
              <w:right w:w="0" w:type="dxa"/>
            </w:tcMar>
          </w:tcPr>
          <w:p w14:paraId="6E22A950" w14:textId="77777777" w:rsidR="00136126" w:rsidRPr="000E6F0B" w:rsidRDefault="00931476" w:rsidP="00136126">
            <w:pPr>
              <w:pStyle w:val="Brdtext"/>
              <w:rPr>
                <w:i/>
              </w:rPr>
            </w:pPr>
            <w:r w:rsidRPr="000E6F0B">
              <w:rPr>
                <w:i/>
              </w:rPr>
              <w:t>Föreslagen lydelse</w:t>
            </w:r>
          </w:p>
        </w:tc>
      </w:tr>
    </w:tbl>
    <w:p w14:paraId="5066D46E" w14:textId="77777777" w:rsidR="00136126" w:rsidRDefault="00136126" w:rsidP="00136126">
      <w:pPr>
        <w:pStyle w:val="Brdtext"/>
        <w:jc w:val="center"/>
        <w:rPr>
          <w:highlight w:val="green"/>
        </w:rPr>
      </w:pPr>
    </w:p>
    <w:p w14:paraId="13F06D5C" w14:textId="77777777" w:rsidR="00136126" w:rsidRDefault="00931476" w:rsidP="00136126">
      <w:pPr>
        <w:pStyle w:val="Brdtext"/>
        <w:jc w:val="center"/>
      </w:pPr>
      <w:r w:rsidRPr="00DE2FDE">
        <w:t>88</w:t>
      </w:r>
      <w:r>
        <w:t> §</w:t>
      </w:r>
    </w:p>
    <w:p w14:paraId="09A01D65" w14:textId="77777777" w:rsidR="00136126" w:rsidRDefault="00931476" w:rsidP="00136126">
      <w:pPr>
        <w:pStyle w:val="Brdtextmedindrag"/>
      </w:pPr>
      <w:r w:rsidRPr="009C0FE8">
        <w:t>Ett ömsesidigt försäkringsbolags företagsnamn ska innehålla orden ömsesidig och försäkring. Om verksamheten avser att meddela försäkring av egendom bara inom ett begränsat geografiskt område, ska företagsnamnet ange området för bolagets verksamhet men ordet ömsesidig får utelämnas.</w:t>
      </w:r>
    </w:p>
    <w:p w14:paraId="5E945D4B" w14:textId="77777777" w:rsidR="00136126" w:rsidRPr="00013F30" w:rsidRDefault="00931476" w:rsidP="00136126">
      <w:pPr>
        <w:pStyle w:val="Brdtextmedindrag"/>
      </w:pPr>
      <w:r w:rsidRPr="009C0FE8">
        <w:t>Bolagets styrelse får anta ett särskilt företagsnamn. Ett särskilt företagsnamn får inte innehålla ordet ömsesidig.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5F053E6" w14:textId="77777777">
        <w:tc>
          <w:tcPr>
            <w:tcW w:w="2500" w:type="pct"/>
            <w:shd w:val="clear" w:color="auto" w:fill="auto"/>
            <w:tcMar>
              <w:left w:w="0" w:type="dxa"/>
            </w:tcMar>
          </w:tcPr>
          <w:p w14:paraId="7CCBE986" w14:textId="77777777" w:rsidR="00136126" w:rsidRDefault="00931476" w:rsidP="00136126">
            <w:pPr>
              <w:pStyle w:val="Brdtextmedindrag"/>
            </w:pPr>
            <w:r w:rsidRPr="009C0FE8">
              <w:t>Företagsnamnet ska tydligt skilja sig från företagsnamn som är in</w:t>
            </w:r>
            <w:r>
              <w:softHyphen/>
            </w:r>
            <w:r w:rsidRPr="009C0FE8">
              <w:t xml:space="preserve">förda i det register som avses i </w:t>
            </w:r>
            <w:r w:rsidRPr="00E53E40">
              <w:rPr>
                <w:i/>
              </w:rPr>
              <w:t>14</w:t>
            </w:r>
            <w:r>
              <w:t> kap.</w:t>
            </w:r>
            <w:r w:rsidRPr="009C0FE8">
              <w:t xml:space="preserve"> 1</w:t>
            </w:r>
            <w:r>
              <w:t> §</w:t>
            </w:r>
            <w:r w:rsidRPr="009C0FE8">
              <w:t>. I övrigt finns bestäm</w:t>
            </w:r>
            <w:r>
              <w:softHyphen/>
            </w:r>
            <w:r w:rsidRPr="009C0FE8">
              <w:t>melser om registreringen i lagen (2018:000) om företagsnamn.</w:t>
            </w:r>
          </w:p>
        </w:tc>
        <w:tc>
          <w:tcPr>
            <w:tcW w:w="2500" w:type="pct"/>
            <w:shd w:val="clear" w:color="auto" w:fill="auto"/>
            <w:tcMar>
              <w:right w:w="0" w:type="dxa"/>
            </w:tcMar>
          </w:tcPr>
          <w:p w14:paraId="35CAAD5F" w14:textId="77777777" w:rsidR="00136126" w:rsidRDefault="00931476" w:rsidP="00136126">
            <w:pPr>
              <w:pStyle w:val="Brdtextmedindrag"/>
            </w:pPr>
            <w:r w:rsidRPr="009C0FE8">
              <w:t>Företagsnamnet ska tydligt skilja sig från företagsnamn som är in</w:t>
            </w:r>
            <w:r>
              <w:softHyphen/>
            </w:r>
            <w:r w:rsidRPr="009C0FE8">
              <w:t>för</w:t>
            </w:r>
            <w:r>
              <w:t xml:space="preserve">da i det register som avses i </w:t>
            </w:r>
            <w:r w:rsidRPr="00E53E40">
              <w:rPr>
                <w:i/>
              </w:rPr>
              <w:t>17</w:t>
            </w:r>
            <w:r>
              <w:t> kap.</w:t>
            </w:r>
            <w:r w:rsidRPr="009C0FE8">
              <w:t xml:space="preserve"> 1</w:t>
            </w:r>
            <w:r>
              <w:t> §</w:t>
            </w:r>
            <w:r w:rsidRPr="009C0FE8">
              <w:t>. I övrigt finns bestäm</w:t>
            </w:r>
            <w:r>
              <w:softHyphen/>
            </w:r>
            <w:r w:rsidRPr="009C0FE8">
              <w:t>melser om registreringen i lagen (2018:000) om företagsnamn.</w:t>
            </w:r>
          </w:p>
        </w:tc>
      </w:tr>
    </w:tbl>
    <w:p w14:paraId="66EB4594" w14:textId="77777777" w:rsidR="00136126" w:rsidRDefault="00136126" w:rsidP="0013612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FCF6836" w14:textId="77777777">
        <w:tc>
          <w:tcPr>
            <w:tcW w:w="2500" w:type="pct"/>
            <w:shd w:val="clear" w:color="auto" w:fill="auto"/>
            <w:tcMar>
              <w:left w:w="0" w:type="dxa"/>
            </w:tcMar>
          </w:tcPr>
          <w:p w14:paraId="6AD91B26" w14:textId="77777777" w:rsidR="00136126" w:rsidRPr="000E6F0B" w:rsidRDefault="00931476" w:rsidP="00136126">
            <w:pPr>
              <w:pStyle w:val="Brdtext"/>
              <w:rPr>
                <w:i/>
              </w:rPr>
            </w:pPr>
            <w:r w:rsidRPr="000E6F0B">
              <w:rPr>
                <w:i/>
              </w:rPr>
              <w:t>Nuvarande lydelse</w:t>
            </w:r>
          </w:p>
        </w:tc>
        <w:tc>
          <w:tcPr>
            <w:tcW w:w="2500" w:type="pct"/>
            <w:shd w:val="clear" w:color="auto" w:fill="auto"/>
            <w:tcMar>
              <w:right w:w="0" w:type="dxa"/>
            </w:tcMar>
          </w:tcPr>
          <w:p w14:paraId="25F37F96" w14:textId="77777777" w:rsidR="00136126" w:rsidRPr="000E6F0B" w:rsidRDefault="00931476" w:rsidP="00136126">
            <w:pPr>
              <w:pStyle w:val="Brdtext"/>
              <w:rPr>
                <w:i/>
              </w:rPr>
            </w:pPr>
            <w:r w:rsidRPr="000E6F0B">
              <w:rPr>
                <w:i/>
              </w:rPr>
              <w:t>Föreslagen lydelse</w:t>
            </w:r>
          </w:p>
        </w:tc>
      </w:tr>
    </w:tbl>
    <w:p w14:paraId="03877587" w14:textId="77777777" w:rsidR="00136126" w:rsidRDefault="00136126" w:rsidP="00136126">
      <w:pPr>
        <w:pStyle w:val="Brdtextmedindrag"/>
      </w:pPr>
    </w:p>
    <w:p w14:paraId="7EB45CC8" w14:textId="77777777" w:rsidR="00136126" w:rsidRDefault="00931476" w:rsidP="00136126">
      <w:pPr>
        <w:pStyle w:val="Brdtext"/>
        <w:jc w:val="center"/>
      </w:pPr>
      <w:r w:rsidRPr="00DE2FDE">
        <w:t>89</w:t>
      </w:r>
      <w:r>
        <w:t>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2DDA84D" w14:textId="77777777">
        <w:tc>
          <w:tcPr>
            <w:tcW w:w="2500" w:type="pct"/>
            <w:shd w:val="clear" w:color="auto" w:fill="auto"/>
            <w:tcMar>
              <w:left w:w="0" w:type="dxa"/>
            </w:tcMar>
          </w:tcPr>
          <w:p w14:paraId="68587351" w14:textId="77777777" w:rsidR="00136126" w:rsidRDefault="00931476" w:rsidP="00136126">
            <w:pPr>
              <w:pStyle w:val="Brdtextmedindrag"/>
            </w:pPr>
            <w:r w:rsidRPr="00F7656C">
              <w:t xml:space="preserve">I </w:t>
            </w:r>
            <w:r w:rsidRPr="00410381">
              <w:rPr>
                <w:i/>
              </w:rPr>
              <w:t>14</w:t>
            </w:r>
            <w:r>
              <w:t> kap.</w:t>
            </w:r>
            <w:r w:rsidRPr="00F7656C">
              <w:t xml:space="preserve"> 1</w:t>
            </w:r>
            <w:r>
              <w:t> §</w:t>
            </w:r>
            <w:r w:rsidRPr="00F7656C">
              <w:t xml:space="preserve"> finns bestämmelser om registreringsmyndighet och försäkringsregister.</w:t>
            </w:r>
          </w:p>
        </w:tc>
        <w:tc>
          <w:tcPr>
            <w:tcW w:w="2500" w:type="pct"/>
            <w:shd w:val="clear" w:color="auto" w:fill="auto"/>
            <w:tcMar>
              <w:right w:w="0" w:type="dxa"/>
            </w:tcMar>
          </w:tcPr>
          <w:p w14:paraId="244CE4A3" w14:textId="77777777" w:rsidR="00136126" w:rsidRDefault="00931476" w:rsidP="00136126">
            <w:pPr>
              <w:pStyle w:val="Brdtextmedindrag"/>
            </w:pPr>
            <w:r w:rsidRPr="00F7656C">
              <w:t xml:space="preserve">I </w:t>
            </w:r>
            <w:r w:rsidRPr="00410381">
              <w:rPr>
                <w:i/>
              </w:rPr>
              <w:t>17</w:t>
            </w:r>
            <w:r>
              <w:t> kap.</w:t>
            </w:r>
            <w:r w:rsidRPr="00F7656C">
              <w:t xml:space="preserve"> 1</w:t>
            </w:r>
            <w:r>
              <w:t> §</w:t>
            </w:r>
            <w:r w:rsidRPr="00F7656C">
              <w:t xml:space="preserve"> finns bestämmelser om registreringsmyndighet och försäkringsregister.</w:t>
            </w:r>
          </w:p>
        </w:tc>
      </w:tr>
      <w:bookmarkEnd w:id="8335"/>
    </w:tbl>
    <w:p w14:paraId="5C8F8B08" w14:textId="77777777" w:rsidR="00136126" w:rsidRDefault="00136126" w:rsidP="00136126">
      <w:pPr>
        <w:pStyle w:val="Brdtext"/>
        <w:spacing w:before="230"/>
        <w:jc w:val="center"/>
        <w:rPr>
          <w:b/>
        </w:rPr>
      </w:pPr>
    </w:p>
    <w:p w14:paraId="09D58887" w14:textId="77777777" w:rsidR="00136126" w:rsidRDefault="00931476" w:rsidP="00136126">
      <w:pPr>
        <w:pStyle w:val="Brdtext"/>
        <w:spacing w:before="230"/>
        <w:jc w:val="center"/>
        <w:rPr>
          <w:b/>
        </w:rPr>
      </w:pPr>
      <w:r>
        <w:rPr>
          <w:b/>
        </w:rPr>
        <w:lastRenderedPageBreak/>
        <w:t>13 kap.</w:t>
      </w:r>
    </w:p>
    <w:p w14:paraId="5FE3559E" w14:textId="77777777" w:rsidR="00136126" w:rsidRDefault="00931476" w:rsidP="00136126">
      <w:pPr>
        <w:pStyle w:val="Brdtext"/>
        <w:jc w:val="center"/>
      </w:pPr>
      <w:r>
        <w:t>27 §</w:t>
      </w:r>
      <w:r>
        <w:rPr>
          <w:rStyle w:val="Fotnotsreferens"/>
        </w:rPr>
        <w:footnoteReference w:id="113"/>
      </w:r>
    </w:p>
    <w:p w14:paraId="2F587F8B" w14:textId="77777777" w:rsidR="00136126" w:rsidRDefault="00931476" w:rsidP="00136126">
      <w:pPr>
        <w:pStyle w:val="Brdtextmedindrag"/>
      </w:pPr>
      <w:r w:rsidRPr="0002199E">
        <w:t>Utöver bestämmelserna om tvångslikvidation i 1</w:t>
      </w:r>
      <w:r>
        <w:t>7 kap. 11 § och 16 § första stycket 1–3 lagen (2018:672) om ekonomiska föreningar gäller för försäkringsföreningar att Bolagsverket ska besluta att föreningen ska gå i likvidation, om</w:t>
      </w:r>
    </w:p>
    <w:p w14:paraId="7121B59C" w14:textId="77777777" w:rsidR="00136126" w:rsidRDefault="00931476" w:rsidP="00136126">
      <w:pPr>
        <w:pStyle w:val="Brdtextmedindrag"/>
      </w:pPr>
      <w:r>
        <w:t>1. föreningens hela försäkrings</w:t>
      </w:r>
      <w:r>
        <w:softHyphen/>
        <w:t>bestånd har överlåtits,</w:t>
      </w:r>
    </w:p>
    <w:p w14:paraId="354111C4" w14:textId="77777777" w:rsidR="00136126" w:rsidRPr="00013F30" w:rsidRDefault="00931476" w:rsidP="00136126">
      <w:pPr>
        <w:pStyle w:val="Brdtextmedindrag"/>
      </w:pPr>
      <w:r>
        <w:t>2. ett tillstånd att driva försäkringsrörelse för bestämd tid har gått ut utan att något nytt tillstånd har beviljats, eller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A24D1C6" w14:textId="77777777">
        <w:tc>
          <w:tcPr>
            <w:tcW w:w="2500" w:type="pct"/>
            <w:shd w:val="clear" w:color="auto" w:fill="auto"/>
            <w:tcMar>
              <w:left w:w="0" w:type="dxa"/>
            </w:tcMar>
          </w:tcPr>
          <w:p w14:paraId="1C535BDB" w14:textId="77777777" w:rsidR="00136126" w:rsidRDefault="00931476" w:rsidP="00136126">
            <w:pPr>
              <w:pStyle w:val="Brdtextmedindrag"/>
            </w:pPr>
            <w:r>
              <w:t>3. tillståndet att driva försäk</w:t>
            </w:r>
            <w:r>
              <w:softHyphen/>
              <w:t>ringsrörelse har återkallats.</w:t>
            </w:r>
          </w:p>
        </w:tc>
        <w:tc>
          <w:tcPr>
            <w:tcW w:w="2500" w:type="pct"/>
            <w:shd w:val="clear" w:color="auto" w:fill="auto"/>
            <w:tcMar>
              <w:right w:w="0" w:type="dxa"/>
            </w:tcMar>
          </w:tcPr>
          <w:p w14:paraId="44F79742" w14:textId="77777777" w:rsidR="00136126" w:rsidRDefault="00931476" w:rsidP="00136126">
            <w:pPr>
              <w:pStyle w:val="Brdtextmedindrag"/>
            </w:pPr>
            <w:r>
              <w:t>3. tillståndet att driva försäk</w:t>
            </w:r>
            <w:r>
              <w:softHyphen/>
              <w:t xml:space="preserve">ringsrörelse har återkallats </w:t>
            </w:r>
            <w:r w:rsidRPr="0002199E">
              <w:rPr>
                <w:i/>
              </w:rPr>
              <w:t xml:space="preserve">utan att föreningen i stället har fått ett tillstånd att driva </w:t>
            </w:r>
            <w:r>
              <w:rPr>
                <w:i/>
              </w:rPr>
              <w:t>verksamhet avseende tjänstepensions</w:t>
            </w:r>
            <w:r w:rsidRPr="0002199E">
              <w:rPr>
                <w:i/>
              </w:rPr>
              <w:t>försäk</w:t>
            </w:r>
            <w:r>
              <w:rPr>
                <w:i/>
              </w:rPr>
              <w:softHyphen/>
            </w:r>
            <w:r w:rsidRPr="0002199E">
              <w:rPr>
                <w:i/>
              </w:rPr>
              <w:t xml:space="preserve">ring enligt </w:t>
            </w:r>
            <w:r>
              <w:rPr>
                <w:i/>
              </w:rPr>
              <w:t>lagen (2019:000) om tjänstepensionsföretag</w:t>
            </w:r>
            <w:r w:rsidRPr="0002199E">
              <w:t>.</w:t>
            </w:r>
          </w:p>
        </w:tc>
      </w:tr>
    </w:tbl>
    <w:p w14:paraId="6A0D363D" w14:textId="77777777" w:rsidR="00136126" w:rsidRDefault="00931476" w:rsidP="00136126">
      <w:pPr>
        <w:pStyle w:val="Brdtextmedindrag"/>
      </w:pPr>
      <w:r w:rsidRPr="0002199E">
        <w:t>I de fall som avses i första stycket 3 ska Bolagsverket fatta beslutet om likvidation så snart det är praktiskt möjligt, dock senast dagen efter det att ansökan eller anmälan om likvidation kom in till Bolagsverket. Beslutet om likvidation gäller omedelbart.</w:t>
      </w:r>
    </w:p>
    <w:p w14:paraId="17E6A07F" w14:textId="77777777" w:rsidR="00136126" w:rsidRDefault="00931476" w:rsidP="00136126">
      <w:pPr>
        <w:pStyle w:val="Brdtextmedindrag"/>
      </w:pPr>
      <w:r>
        <w:t>En fråga om likvidation enligt första stycket prövas på ansökan av styrelsen, en styrelseledamot, den verkställande direktören, en förenings</w:t>
      </w:r>
      <w:r>
        <w:softHyphen/>
        <w:t>medlem eller en innehavare av förlagsandelar eller på anmälan av Finansinspektionen.</w:t>
      </w:r>
    </w:p>
    <w:p w14:paraId="05A7F5EB" w14:textId="77777777" w:rsidR="00136126" w:rsidRDefault="00931476" w:rsidP="00136126">
      <w:pPr>
        <w:pStyle w:val="Brdtextmedindrag"/>
      </w:pPr>
      <w:r>
        <w:t>I ärenden enligt första stycket 3 ska 17 kap. 12 § lagen om ekonomiska föreningar inte tillämpas.</w:t>
      </w:r>
    </w:p>
    <w:p w14:paraId="1791DA51" w14:textId="77777777" w:rsidR="00136126" w:rsidRDefault="00931476" w:rsidP="00136126">
      <w:pPr>
        <w:pStyle w:val="Brdtext"/>
        <w:spacing w:before="230"/>
        <w:jc w:val="center"/>
        <w:rPr>
          <w:b/>
        </w:rPr>
      </w:pPr>
      <w:r>
        <w:rPr>
          <w:b/>
        </w:rPr>
        <w:t>15 kap.</w:t>
      </w:r>
    </w:p>
    <w:p w14:paraId="517113C4" w14:textId="77777777" w:rsidR="00136126" w:rsidRDefault="00931476" w:rsidP="00136126">
      <w:pPr>
        <w:pStyle w:val="Brdtext"/>
        <w:jc w:val="center"/>
      </w:pPr>
      <w:r>
        <w:t>14 §</w:t>
      </w:r>
      <w:r>
        <w:rPr>
          <w:rStyle w:val="Fotnotsreferens"/>
        </w:rPr>
        <w:footnoteReference w:id="114"/>
      </w:r>
    </w:p>
    <w:p w14:paraId="7A1024D6" w14:textId="77777777" w:rsidR="00136126" w:rsidRDefault="00931476" w:rsidP="00136126">
      <w:pPr>
        <w:pStyle w:val="Brdtextmedindrag"/>
      </w:pPr>
      <w:r>
        <w:t>Finansinspektionen får besluta att ägaren till ett kvalificerat innehav av aktier vid stämman inte får företräda fler aktier än som motsvarar ett innehav som inte är kvalificerat</w:t>
      </w:r>
    </w:p>
    <w:p w14:paraId="58620F64" w14:textId="77777777" w:rsidR="00136126" w:rsidRDefault="00931476" w:rsidP="00136126">
      <w:pPr>
        <w:pStyle w:val="Brdtextmedindrag"/>
      </w:pPr>
      <w:r>
        <w:t>1. om ägaren motverkar eller kan antas komma att motverka att försäkringsaktiebolagets verksamhet drivs på ett sätt som är förenligt med kraven i denna lag och andra författningar som reglerar bolagets verk</w:t>
      </w:r>
      <w:r>
        <w:softHyphen/>
        <w:t>samhet,</w:t>
      </w:r>
    </w:p>
    <w:p w14:paraId="44F54DAA" w14:textId="77777777" w:rsidR="00136126" w:rsidRPr="00ED3F23" w:rsidRDefault="00931476" w:rsidP="00136126">
      <w:pPr>
        <w:pStyle w:val="Brdtextmedindrag"/>
      </w:pPr>
      <w:r>
        <w:t>2. om ägaren i väsentlig mån har åsidosatt skyldigheter i näringsverk</w:t>
      </w:r>
      <w:r>
        <w:softHyphen/>
        <w:t>samhet eller i andra ekonomiska angelägenheter eller gjort sig skyldig till allvarlig brottslighet,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03622B8" w14:textId="77777777">
        <w:tc>
          <w:tcPr>
            <w:tcW w:w="2500" w:type="pct"/>
            <w:shd w:val="clear" w:color="auto" w:fill="auto"/>
            <w:tcMar>
              <w:left w:w="0" w:type="dxa"/>
            </w:tcMar>
          </w:tcPr>
          <w:p w14:paraId="11B14089" w14:textId="77777777" w:rsidR="00136126" w:rsidRDefault="00931476" w:rsidP="00136126">
            <w:pPr>
              <w:pStyle w:val="Brdtextmedindrag"/>
            </w:pPr>
            <w:r>
              <w:t xml:space="preserve">3. om ägaren är ett försäkringsholdingföretag eller ett blandat finansiellt holdingföretag och dess ledning inte uppfyller de krav som ställs på ledningen i ett sådant företag enligt </w:t>
            </w:r>
            <w:r>
              <w:rPr>
                <w:i/>
              </w:rPr>
              <w:t>9 kap. 10 §</w:t>
            </w:r>
            <w:r>
              <w:t xml:space="preserve"> denna lag respektive 5 kap. 16 § lagen (2006:531) om särskild </w:t>
            </w:r>
            <w:r>
              <w:lastRenderedPageBreak/>
              <w:t>tillsyn över finansiella kon</w:t>
            </w:r>
            <w:r>
              <w:softHyphen/>
              <w:t>glomerat, eller</w:t>
            </w:r>
          </w:p>
        </w:tc>
        <w:tc>
          <w:tcPr>
            <w:tcW w:w="2500" w:type="pct"/>
            <w:shd w:val="clear" w:color="auto" w:fill="auto"/>
            <w:tcMar>
              <w:right w:w="0" w:type="dxa"/>
            </w:tcMar>
          </w:tcPr>
          <w:p w14:paraId="58059013" w14:textId="77777777" w:rsidR="00136126" w:rsidRDefault="00931476" w:rsidP="00136126">
            <w:pPr>
              <w:pStyle w:val="Brdtextmedindrag"/>
            </w:pPr>
            <w:r>
              <w:lastRenderedPageBreak/>
              <w:t xml:space="preserve">3. om ägaren är ett försäkringsholdingföretag eller ett blandat finansiellt holdingföretag och dess ledning inte uppfyller de krav som ställs på ledningen i ett sådant företag enligt </w:t>
            </w:r>
            <w:r w:rsidRPr="00410381">
              <w:rPr>
                <w:i/>
              </w:rPr>
              <w:t>19</w:t>
            </w:r>
            <w:r>
              <w:rPr>
                <w:i/>
              </w:rPr>
              <w:t> kap.</w:t>
            </w:r>
            <w:r w:rsidRPr="00410381">
              <w:rPr>
                <w:i/>
              </w:rPr>
              <w:t xml:space="preserve"> 63</w:t>
            </w:r>
            <w:r>
              <w:rPr>
                <w:i/>
              </w:rPr>
              <w:t> § första stycket</w:t>
            </w:r>
            <w:r>
              <w:t xml:space="preserve"> denna lag respektive 5 kap. 16 § lagen (2006:531) om </w:t>
            </w:r>
            <w:r>
              <w:lastRenderedPageBreak/>
              <w:t>särskild tillsyn över finansiella konglomerat, eller</w:t>
            </w:r>
          </w:p>
        </w:tc>
      </w:tr>
    </w:tbl>
    <w:p w14:paraId="6D97D1F1" w14:textId="77777777" w:rsidR="00136126" w:rsidRDefault="00931476" w:rsidP="00136126">
      <w:pPr>
        <w:pStyle w:val="Brdtextmedindrag"/>
      </w:pPr>
      <w:r>
        <w:lastRenderedPageBreak/>
        <w:t xml:space="preserve">4. om det finns skäl att anta att innehavet har samband med eller kan öka risken för </w:t>
      </w:r>
    </w:p>
    <w:p w14:paraId="745DF432" w14:textId="77777777" w:rsidR="00136126" w:rsidRDefault="00931476" w:rsidP="00136126">
      <w:pPr>
        <w:pStyle w:val="Brdtextmedindrag"/>
      </w:pPr>
      <w:r>
        <w:t xml:space="preserve">a) penningtvätt enligt 1 kap. 6 § lagen (2017:630) om åtgärder mot penningtvätt och finansiering av terrorism, eller </w:t>
      </w:r>
    </w:p>
    <w:p w14:paraId="536E26DC" w14:textId="77777777" w:rsidR="00136126" w:rsidRDefault="00931476" w:rsidP="00136126">
      <w:pPr>
        <w:pStyle w:val="Brdtextmedindrag"/>
      </w:pPr>
      <w:r>
        <w:t xml:space="preserve">b) brott enligt 2 § 2, 3 § eller 4 § lagen (2002:444) om straff för finansiering av särskilt allvarlig brottslighet i vissa fall, såvitt avser brott enligt 2 § lagen (2003:148) om straff för terroristbrott. </w:t>
      </w:r>
    </w:p>
    <w:p w14:paraId="43D5BA23" w14:textId="77777777" w:rsidR="00136126" w:rsidRDefault="00931476" w:rsidP="00136126">
      <w:pPr>
        <w:pStyle w:val="Brdtextmedindrag"/>
      </w:pPr>
      <w:r>
        <w:t>Om ägaren till ett kvalificerat innehav av aktier inte har ansökt om tillstånd till ett förvärv som avses i 1 eller 2 §, får Finansinspektionen besluta att ägaren vid stämman inte får företräda aktierna till den del de omfattas av ett krav på tillstånd.</w:t>
      </w:r>
    </w:p>
    <w:p w14:paraId="79529FFC" w14:textId="77777777" w:rsidR="00136126" w:rsidRDefault="00931476" w:rsidP="00136126">
      <w:pPr>
        <w:pStyle w:val="Brdtextmedindrag"/>
      </w:pPr>
      <w:r>
        <w:t>Om någon i strid med ett beslut av Finansinspektionen har ett kvalificerat innehav av aktier, får innehavaren inte företräda aktierna vid stämman till den del innehavet står i strid med beslutet.</w:t>
      </w:r>
    </w:p>
    <w:p w14:paraId="71D08D7D" w14:textId="77777777" w:rsidR="00136126" w:rsidRDefault="00931476" w:rsidP="00136126">
      <w:pPr>
        <w:pStyle w:val="Brdtext"/>
        <w:spacing w:before="230"/>
        <w:jc w:val="center"/>
        <w:rPr>
          <w:b/>
        </w:rPr>
      </w:pPr>
      <w:r>
        <w:rPr>
          <w:b/>
        </w:rPr>
        <w:t>18 kap.</w:t>
      </w:r>
    </w:p>
    <w:p w14:paraId="68D0F9DB" w14:textId="77777777" w:rsidR="00136126" w:rsidRDefault="00931476" w:rsidP="00136126">
      <w:pPr>
        <w:pStyle w:val="Brdtext"/>
        <w:jc w:val="center"/>
      </w:pPr>
      <w:r>
        <w:t>12 §</w:t>
      </w:r>
      <w:r>
        <w:rPr>
          <w:rStyle w:val="Fotnotsreferens"/>
        </w:rPr>
        <w:footnoteReference w:id="115"/>
      </w:r>
    </w:p>
    <w:p w14:paraId="340E33BB" w14:textId="77777777" w:rsidR="00136126" w:rsidRPr="0023046E" w:rsidRDefault="00931476" w:rsidP="00136126">
      <w:pPr>
        <w:pStyle w:val="Brdtextmedindrag"/>
      </w:pPr>
      <w:r>
        <w:t>Finansinspektionen ska återkalla ett försäkringsföretags tillstånd, om företaget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662514D" w14:textId="77777777">
        <w:tc>
          <w:tcPr>
            <w:tcW w:w="2500" w:type="pct"/>
            <w:shd w:val="clear" w:color="auto" w:fill="auto"/>
            <w:tcMar>
              <w:left w:w="0" w:type="dxa"/>
            </w:tcMar>
          </w:tcPr>
          <w:p w14:paraId="1FE3595D" w14:textId="77777777" w:rsidR="00136126" w:rsidRDefault="00931476" w:rsidP="00136126">
            <w:pPr>
              <w:pStyle w:val="Brdtextmedindrag"/>
            </w:pPr>
            <w:r>
              <w:t xml:space="preserve">1. inte har anmälts för registrering inom föreskriven tid eller anmälan har avskrivits eller avslagits genom ett beslut som har </w:t>
            </w:r>
            <w:r w:rsidRPr="00410381">
              <w:rPr>
                <w:i/>
              </w:rPr>
              <w:t>vunnit</w:t>
            </w:r>
            <w:r>
              <w:t xml:space="preserve"> laga kraft,</w:t>
            </w:r>
          </w:p>
        </w:tc>
        <w:tc>
          <w:tcPr>
            <w:tcW w:w="2500" w:type="pct"/>
            <w:shd w:val="clear" w:color="auto" w:fill="auto"/>
            <w:tcMar>
              <w:right w:w="0" w:type="dxa"/>
            </w:tcMar>
          </w:tcPr>
          <w:p w14:paraId="6FE802C0" w14:textId="77777777" w:rsidR="00136126" w:rsidRDefault="00931476" w:rsidP="00136126">
            <w:pPr>
              <w:pStyle w:val="Brdtextmedindrag"/>
            </w:pPr>
            <w:r>
              <w:t xml:space="preserve">1. inte har anmälts för registrering inom föreskriven tid eller anmälan har avskrivits eller avslagits genom ett beslut som har </w:t>
            </w:r>
            <w:r w:rsidRPr="00410381">
              <w:rPr>
                <w:i/>
              </w:rPr>
              <w:t>fått</w:t>
            </w:r>
            <w:r>
              <w:t xml:space="preserve"> laga kraft,</w:t>
            </w:r>
          </w:p>
        </w:tc>
      </w:tr>
      <w:tr w:rsidR="00397F28" w14:paraId="74D5CF9C" w14:textId="77777777">
        <w:tc>
          <w:tcPr>
            <w:tcW w:w="5000" w:type="pct"/>
            <w:gridSpan w:val="2"/>
            <w:shd w:val="clear" w:color="auto" w:fill="auto"/>
            <w:tcMar>
              <w:left w:w="0" w:type="dxa"/>
            </w:tcMar>
          </w:tcPr>
          <w:p w14:paraId="4CBED952" w14:textId="77777777" w:rsidR="00136126" w:rsidRDefault="00931476" w:rsidP="00136126">
            <w:pPr>
              <w:pStyle w:val="Brdtextmedindrag"/>
            </w:pPr>
            <w:r>
              <w:t>2. har förklarat sig avstå från tillståndet,</w:t>
            </w:r>
          </w:p>
          <w:p w14:paraId="50A40909" w14:textId="77777777" w:rsidR="00136126" w:rsidRDefault="00931476" w:rsidP="00136126">
            <w:pPr>
              <w:pStyle w:val="Brdtextmedindrag"/>
            </w:pPr>
            <w:r>
              <w:t>3. har försatts i konkurs eller om beslut har fattats om att företaget ska gå i tvångslikvidation,</w:t>
            </w:r>
          </w:p>
        </w:tc>
      </w:tr>
      <w:tr w:rsidR="00397F28" w14:paraId="498A8F4E" w14:textId="77777777">
        <w:tc>
          <w:tcPr>
            <w:tcW w:w="2500" w:type="pct"/>
            <w:shd w:val="clear" w:color="auto" w:fill="auto"/>
            <w:tcMar>
              <w:left w:w="0" w:type="dxa"/>
            </w:tcMar>
          </w:tcPr>
          <w:p w14:paraId="307D3657" w14:textId="77777777" w:rsidR="00136126" w:rsidRDefault="00931476" w:rsidP="00136126">
            <w:pPr>
              <w:pStyle w:val="Brdtextmedindrag"/>
            </w:pPr>
            <w:r>
              <w:t>4. inte uppfyller minimikapital</w:t>
            </w:r>
            <w:r>
              <w:softHyphen/>
              <w:t xml:space="preserve">kravet eller ett kapitalkrav som ska uppfyllas av ett företag som har beviljats undantag enligt 1 kap. 19 eller 19 b §, och företagets finansiella saneringsplan är uppenbart otillräcklig, </w:t>
            </w:r>
            <w:r w:rsidRPr="00410381">
              <w:rPr>
                <w:i/>
              </w:rPr>
              <w:t>eller</w:t>
            </w:r>
          </w:p>
          <w:p w14:paraId="4E9A7B26" w14:textId="77777777" w:rsidR="00136126" w:rsidDel="0023046E" w:rsidRDefault="00931476" w:rsidP="00136126">
            <w:pPr>
              <w:pStyle w:val="Brdtextmedindrag"/>
            </w:pPr>
            <w:r>
              <w:t>5. inte inom tre månader från den tidpunkt då företaget inte längre uppfyllde minimikapitalkravet eller ett kapitalkrav som ska uppfyllas av ett företag som har beviljats undantag enligt 1 kap. 19 eller 19 b §, har vidtagit de åtgärder som finns angivna i en godkänd finansiell saneringsplan.</w:t>
            </w:r>
          </w:p>
        </w:tc>
        <w:tc>
          <w:tcPr>
            <w:tcW w:w="2500" w:type="pct"/>
            <w:shd w:val="clear" w:color="auto" w:fill="auto"/>
            <w:tcMar>
              <w:right w:w="0" w:type="dxa"/>
            </w:tcMar>
          </w:tcPr>
          <w:p w14:paraId="17734EF4" w14:textId="77777777" w:rsidR="00136126" w:rsidRDefault="00931476" w:rsidP="00136126">
            <w:pPr>
              <w:pStyle w:val="Brdtextmedindrag"/>
            </w:pPr>
            <w:r>
              <w:t>4. inte uppfyller minimikapital</w:t>
            </w:r>
            <w:r>
              <w:softHyphen/>
              <w:t>kravet eller ett kapitalkrav som ska uppfyllas av ett företag som har beviljats undantag enligt 1 kap. 19 eller 19 b §, och företagets finansiella saneringsplan är uppenbart otillräcklig,</w:t>
            </w:r>
          </w:p>
          <w:p w14:paraId="3DA89A91" w14:textId="77777777" w:rsidR="00136126" w:rsidRDefault="00931476" w:rsidP="00136126">
            <w:pPr>
              <w:pStyle w:val="Brdtextmedindrag"/>
              <w:rPr>
                <w:i/>
              </w:rPr>
            </w:pPr>
            <w:r>
              <w:t>5. inte inom tre månader från den tidpunkt då företaget inte längre uppfyllde minimikapitalkravet eller ett kapitalkrav som ska uppfyllas av ett företag som har beviljats undantag enligt 1 kap. 19 eller 19 b §, har vidtagit de åtgärder som finns angivna i en godkänd finansiell saneringsplan</w:t>
            </w:r>
            <w:r>
              <w:rPr>
                <w:i/>
              </w:rPr>
              <w:t>, eller</w:t>
            </w:r>
          </w:p>
          <w:p w14:paraId="083E81CC" w14:textId="77777777" w:rsidR="00136126" w:rsidRDefault="00931476" w:rsidP="00136126">
            <w:pPr>
              <w:pStyle w:val="Brdtextmedindrag"/>
            </w:pPr>
            <w:r>
              <w:rPr>
                <w:i/>
              </w:rPr>
              <w:t>6. får tillstånd att driva verksamhet avseende tjänste</w:t>
            </w:r>
            <w:r>
              <w:rPr>
                <w:i/>
              </w:rPr>
              <w:softHyphen/>
              <w:t xml:space="preserve">pensionsförsäkring enligt lagen </w:t>
            </w:r>
            <w:r>
              <w:rPr>
                <w:i/>
              </w:rPr>
              <w:lastRenderedPageBreak/>
              <w:t>(2019:000) om tjänstepensions</w:t>
            </w:r>
            <w:r>
              <w:rPr>
                <w:i/>
              </w:rPr>
              <w:softHyphen/>
              <w:t>företag.</w:t>
            </w:r>
          </w:p>
        </w:tc>
      </w:tr>
    </w:tbl>
    <w:p w14:paraId="45638F67" w14:textId="77777777" w:rsidR="00136126" w:rsidRDefault="00931476" w:rsidP="00136126">
      <w:pPr>
        <w:pStyle w:val="Brdtext"/>
        <w:spacing w:before="230"/>
        <w:jc w:val="center"/>
        <w:rPr>
          <w:b/>
        </w:rPr>
      </w:pPr>
      <w:r>
        <w:rPr>
          <w:b/>
        </w:rPr>
        <w:lastRenderedPageBreak/>
        <w:t>21 kap.</w:t>
      </w:r>
    </w:p>
    <w:p w14:paraId="17813F68" w14:textId="77777777" w:rsidR="00136126" w:rsidRDefault="00931476" w:rsidP="00136126">
      <w:pPr>
        <w:pStyle w:val="Brdtext"/>
        <w:jc w:val="center"/>
      </w:pPr>
      <w:r>
        <w:t>1 §</w:t>
      </w:r>
      <w:r>
        <w:rPr>
          <w:rStyle w:val="Fotnotsreferens"/>
        </w:rPr>
        <w:footnoteReference w:id="116"/>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02D8C29" w14:textId="77777777">
        <w:tc>
          <w:tcPr>
            <w:tcW w:w="2500" w:type="pct"/>
            <w:shd w:val="clear" w:color="auto" w:fill="auto"/>
            <w:tcMar>
              <w:left w:w="0" w:type="dxa"/>
            </w:tcMar>
          </w:tcPr>
          <w:p w14:paraId="546A3C37" w14:textId="77777777" w:rsidR="00136126" w:rsidRDefault="00931476" w:rsidP="00136126">
            <w:pPr>
              <w:pStyle w:val="Brdtextmedindrag"/>
            </w:pPr>
            <w:r>
              <w:t xml:space="preserve">Finansinspektionens beslut i ärenden enligt 17 kap. 13 § första stycket och 18 kap. </w:t>
            </w:r>
            <w:r w:rsidRPr="00E12460">
              <w:rPr>
                <w:i/>
              </w:rPr>
              <w:t>26</w:t>
            </w:r>
            <w:r>
              <w:t> § andra stycket samt beslut om sanktions</w:t>
            </w:r>
            <w:r>
              <w:softHyphen/>
              <w:t>föreläggande får inte överklagas.</w:t>
            </w:r>
          </w:p>
        </w:tc>
        <w:tc>
          <w:tcPr>
            <w:tcW w:w="2500" w:type="pct"/>
            <w:shd w:val="clear" w:color="auto" w:fill="auto"/>
            <w:tcMar>
              <w:right w:w="0" w:type="dxa"/>
            </w:tcMar>
          </w:tcPr>
          <w:p w14:paraId="0A94F61B" w14:textId="77777777" w:rsidR="00136126" w:rsidRDefault="00931476" w:rsidP="00136126">
            <w:pPr>
              <w:pStyle w:val="Brdtextmedindrag"/>
            </w:pPr>
            <w:r>
              <w:t xml:space="preserve">Finansinspektionens beslut i ärenden enligt 17 kap. 13 § första stycket och 18 kap. </w:t>
            </w:r>
            <w:r w:rsidRPr="00E12460">
              <w:rPr>
                <w:i/>
              </w:rPr>
              <w:t>25</w:t>
            </w:r>
            <w:r>
              <w:t> § andra stycket samt beslut om sanktions</w:t>
            </w:r>
            <w:r>
              <w:softHyphen/>
              <w:t>föreläggande får inte överklagas.</w:t>
            </w:r>
          </w:p>
        </w:tc>
      </w:tr>
    </w:tbl>
    <w:p w14:paraId="3FB86414" w14:textId="77777777" w:rsidR="00136126" w:rsidRDefault="00136126" w:rsidP="00136126">
      <w:pPr>
        <w:pStyle w:val="Brdtext"/>
        <w:spacing w:before="230"/>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E66D662" w14:textId="77777777">
        <w:tc>
          <w:tcPr>
            <w:tcW w:w="2500" w:type="pct"/>
            <w:shd w:val="clear" w:color="auto" w:fill="auto"/>
            <w:tcMar>
              <w:left w:w="0" w:type="dxa"/>
            </w:tcMar>
          </w:tcPr>
          <w:p w14:paraId="1FE4302E" w14:textId="77777777" w:rsidR="00136126" w:rsidRDefault="00931476" w:rsidP="00136126">
            <w:pPr>
              <w:pStyle w:val="Brdtextmedindrag"/>
            </w:pPr>
            <w:r>
              <w:t>2. För försäkringsföretag som vid lagens ikraftträdande bedriver verksamhet som avser tjänste</w:t>
            </w:r>
            <w:r>
              <w:softHyphen/>
              <w:t xml:space="preserve">pensionsförsäkringar gäller för den delen av verksamheten, till och med den </w:t>
            </w:r>
            <w:r w:rsidRPr="00D90E8D">
              <w:t>31</w:t>
            </w:r>
            <w:r>
              <w:t> </w:t>
            </w:r>
            <w:r w:rsidRPr="00D90E8D">
              <w:t>december</w:t>
            </w:r>
            <w:r w:rsidRPr="00410381">
              <w:rPr>
                <w:i/>
              </w:rPr>
              <w:t xml:space="preserve"> 2019</w:t>
            </w:r>
            <w:r>
              <w:t>, tillämpliga bestämmelser i 1–7, 14, 16 och 17 kap. i den äldre lydelsen samt föreskrifter som har med</w:t>
            </w:r>
            <w:r>
              <w:softHyphen/>
              <w:t>delats med stöd av dessa bestäm</w:t>
            </w:r>
            <w:r>
              <w:softHyphen/>
              <w:t>melser. För verksamheten som avser tjänstepensions</w:t>
            </w:r>
            <w:r>
              <w:softHyphen/>
              <w:t>försäkring gäller under angiven tid i övrigt tillämpliga bestämmelser i 10–15 och 19 kap. denna lag.</w:t>
            </w:r>
          </w:p>
        </w:tc>
        <w:tc>
          <w:tcPr>
            <w:tcW w:w="2500" w:type="pct"/>
            <w:shd w:val="clear" w:color="auto" w:fill="auto"/>
            <w:tcMar>
              <w:right w:w="0" w:type="dxa"/>
            </w:tcMar>
          </w:tcPr>
          <w:p w14:paraId="1019112E" w14:textId="77777777" w:rsidR="00136126" w:rsidRDefault="00931476" w:rsidP="00136126">
            <w:pPr>
              <w:pStyle w:val="Brdtextmedindrag"/>
            </w:pPr>
            <w:r>
              <w:t>2. För försäkringsföretag som vid lagens ikraftträdande bedriver verksamhet som avser tjänste</w:t>
            </w:r>
            <w:r>
              <w:softHyphen/>
              <w:t xml:space="preserve">pensionsförsäkringar gäller för den delen av verksamheten, till och med den </w:t>
            </w:r>
            <w:r w:rsidRPr="00D90E8D">
              <w:t>31</w:t>
            </w:r>
            <w:r>
              <w:t> </w:t>
            </w:r>
            <w:r w:rsidRPr="00D90E8D">
              <w:t>december</w:t>
            </w:r>
            <w:r w:rsidRPr="00410381">
              <w:rPr>
                <w:i/>
              </w:rPr>
              <w:t xml:space="preserve"> 202</w:t>
            </w:r>
            <w:r>
              <w:rPr>
                <w:i/>
              </w:rPr>
              <w:t>2</w:t>
            </w:r>
            <w:r>
              <w:t>, tillämpliga bestämmelser i 1–7, 14, 16 och 17 kap. i den äldre lydelsen samt föreskrifter som har med</w:t>
            </w:r>
            <w:r>
              <w:softHyphen/>
              <w:t>delats med stöd av dessa bestäm</w:t>
            </w:r>
            <w:r>
              <w:softHyphen/>
              <w:t>melser. För verksamheten som avser tjänstepensions</w:t>
            </w:r>
            <w:r>
              <w:softHyphen/>
              <w:t>försäkring gäller under angiven tid i övrigt tillämpliga bestämmelser i 10–15 och 19 kap. denna lag.</w:t>
            </w:r>
          </w:p>
        </w:tc>
      </w:tr>
    </w:tbl>
    <w:p w14:paraId="31590D71" w14:textId="77777777" w:rsidR="00136126" w:rsidRDefault="00931476" w:rsidP="00136126">
      <w:pPr>
        <w:pStyle w:val="Brdtextmedindrag"/>
      </w:pPr>
      <w:r>
        <w:t>Regeringen eller den myndighet som regeringen bestämmer får meddela föreskrifter om tillämpningen enligt första stycket av bestämmelserna i 10 och 19 kap. denna lag på ett försäkringsföretags tjänstepensions</w:t>
      </w:r>
      <w:r>
        <w:softHyphen/>
        <w:t>verksamhet.</w:t>
      </w:r>
    </w:p>
    <w:p w14:paraId="40657CDF" w14:textId="77777777" w:rsidR="00136126" w:rsidRDefault="00931476" w:rsidP="00136126">
      <w:pPr>
        <w:pStyle w:val="Brdtextmedindrag"/>
      </w:pPr>
      <w:r>
        <w:t>För ett försäkringsföretag som avses i första stycket gäller bestämmel</w:t>
      </w:r>
      <w:r>
        <w:softHyphen/>
        <w:t>serna enligt det stycket även den del av försäkringsrörelsen som avser övrig livförsäkringsverksamhet, om denna är av endast ringa omfattning.</w:t>
      </w:r>
    </w:p>
    <w:p w14:paraId="1074422B" w14:textId="77777777" w:rsidR="00136126" w:rsidRDefault="00931476" w:rsidP="00136126">
      <w:pPr>
        <w:pStyle w:val="Brdtextmedindrag"/>
      </w:pPr>
      <w:r>
        <w:t>Regeringen eller den myndighet som regeringen bestämmer får meddela föreskrifter om vad som avses med ringa omfattning enligt tredje stycket.</w:t>
      </w:r>
    </w:p>
    <w:p w14:paraId="571B2637" w14:textId="77777777" w:rsidR="00136126" w:rsidRDefault="00931476" w:rsidP="00136126">
      <w:pPr>
        <w:pStyle w:val="Brdtextmedindrag"/>
      </w:pPr>
      <w:r>
        <w:t>Ett försäkringsföretag som avses i första stycket får, efter anmälan till Finansinspektionen, tillämpa denna lag även på verksamhet som avser tjänstepensionsförsäkring.</w:t>
      </w:r>
    </w:p>
    <w:p w14:paraId="4795E778" w14:textId="77777777" w:rsidR="00136126" w:rsidRPr="00811E52" w:rsidRDefault="00931476" w:rsidP="00136126">
      <w:pPr>
        <w:pStyle w:val="Slutstreck"/>
      </w:pPr>
      <w:r w:rsidRPr="00811E52">
        <w:t>                      </w:t>
      </w:r>
    </w:p>
    <w:p w14:paraId="5CDDB81D" w14:textId="77777777" w:rsidR="00136126" w:rsidRDefault="00931476" w:rsidP="00136126">
      <w:pPr>
        <w:pStyle w:val="Brdtextmedindrag"/>
        <w:sectPr w:rsidR="00136126" w:rsidSect="00136126">
          <w:headerReference w:type="even" r:id="rId207"/>
          <w:headerReference w:type="default" r:id="rId208"/>
          <w:footerReference w:type="even" r:id="rId209"/>
          <w:footerReference w:type="default" r:id="rId210"/>
          <w:footerReference w:type="first" r:id="rId211"/>
          <w:footnotePr>
            <w:numRestart w:val="eachSect"/>
          </w:footnotePr>
          <w:pgSz w:w="9356" w:h="13721" w:code="9"/>
          <w:pgMar w:top="794" w:right="2438" w:bottom="1191" w:left="1021" w:header="0" w:footer="709" w:gutter="0"/>
          <w:cols w:space="708"/>
          <w:docGrid w:linePitch="360"/>
        </w:sectPr>
      </w:pPr>
      <w:r>
        <w:t>Denna lag träder i kraft den 1 maj 2019.</w:t>
      </w:r>
    </w:p>
    <w:p w14:paraId="40ED225A" w14:textId="77777777" w:rsidR="00136126" w:rsidRDefault="00931476" w:rsidP="00136126">
      <w:pPr>
        <w:pStyle w:val="Rubrik2utannumrering"/>
        <w:spacing w:before="0"/>
      </w:pPr>
      <w:bookmarkStart w:id="8336" w:name="_Toc518395864"/>
      <w:bookmarkStart w:id="8337" w:name="_Toc518396581"/>
      <w:bookmarkStart w:id="8338" w:name="_Toc518400892"/>
      <w:bookmarkStart w:id="8339" w:name="_Toc518401609"/>
      <w:bookmarkStart w:id="8340" w:name="_Toc518401848"/>
      <w:bookmarkStart w:id="8341" w:name="_Toc518463002"/>
      <w:bookmarkStart w:id="8342" w:name="_Toc518462698"/>
      <w:bookmarkStart w:id="8343" w:name="_Toc518463654"/>
      <w:bookmarkStart w:id="8344" w:name="_Toc518463551"/>
      <w:bookmarkStart w:id="8345" w:name="_Toc518464268"/>
      <w:bookmarkStart w:id="8346" w:name="_Toc518464020"/>
      <w:r>
        <w:lastRenderedPageBreak/>
        <w:t>Förslag till lag om ändring i lagen (2010:2044) om införande av försäkringsrörelselagen (2010:2043)</w:t>
      </w:r>
      <w:bookmarkEnd w:id="8336"/>
      <w:bookmarkEnd w:id="8337"/>
      <w:bookmarkEnd w:id="8338"/>
      <w:bookmarkEnd w:id="8339"/>
      <w:bookmarkEnd w:id="8340"/>
      <w:bookmarkEnd w:id="8341"/>
      <w:bookmarkEnd w:id="8342"/>
      <w:bookmarkEnd w:id="8343"/>
      <w:bookmarkEnd w:id="8344"/>
      <w:bookmarkEnd w:id="8345"/>
      <w:bookmarkEnd w:id="8346"/>
    </w:p>
    <w:p w14:paraId="644BAD29" w14:textId="77777777" w:rsidR="00136126" w:rsidRDefault="00931476" w:rsidP="00136126">
      <w:pPr>
        <w:pStyle w:val="Brdtextmedindrag"/>
      </w:pPr>
      <w:r>
        <w:t>Härigenom föreskrivs att 7 § lagen (2010:2044) om införande av försäkringsrörelselagen (2010:2043) ska ha följande lydelse.</w:t>
      </w:r>
    </w:p>
    <w:p w14:paraId="463EEF43"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325ACCD" w14:textId="77777777">
        <w:tc>
          <w:tcPr>
            <w:tcW w:w="2500" w:type="pct"/>
            <w:shd w:val="clear" w:color="auto" w:fill="auto"/>
            <w:tcMar>
              <w:left w:w="0" w:type="dxa"/>
            </w:tcMar>
          </w:tcPr>
          <w:p w14:paraId="776DB05B" w14:textId="77777777" w:rsidR="00136126" w:rsidRPr="000E6F0B" w:rsidRDefault="00931476" w:rsidP="00136126">
            <w:pPr>
              <w:pStyle w:val="Brdtext"/>
              <w:rPr>
                <w:i/>
              </w:rPr>
            </w:pPr>
            <w:r w:rsidRPr="000E6F0B">
              <w:rPr>
                <w:i/>
              </w:rPr>
              <w:t>Nuvarande lydelse</w:t>
            </w:r>
          </w:p>
        </w:tc>
        <w:tc>
          <w:tcPr>
            <w:tcW w:w="2500" w:type="pct"/>
            <w:shd w:val="clear" w:color="auto" w:fill="auto"/>
            <w:tcMar>
              <w:right w:w="0" w:type="dxa"/>
            </w:tcMar>
          </w:tcPr>
          <w:p w14:paraId="46139D27" w14:textId="77777777" w:rsidR="00136126" w:rsidRPr="000E6F0B" w:rsidRDefault="00931476" w:rsidP="00136126">
            <w:pPr>
              <w:pStyle w:val="Brdtext"/>
              <w:rPr>
                <w:i/>
              </w:rPr>
            </w:pPr>
            <w:r w:rsidRPr="000E6F0B">
              <w:rPr>
                <w:i/>
              </w:rPr>
              <w:t>Föreslagen lydelse</w:t>
            </w:r>
          </w:p>
        </w:tc>
      </w:tr>
    </w:tbl>
    <w:p w14:paraId="593A1CEB" w14:textId="77777777" w:rsidR="00136126" w:rsidRDefault="00136126" w:rsidP="00136126">
      <w:pPr>
        <w:pStyle w:val="Brdtextmedindrag"/>
      </w:pPr>
    </w:p>
    <w:p w14:paraId="257438B7" w14:textId="77777777" w:rsidR="00136126" w:rsidRDefault="00931476" w:rsidP="00136126">
      <w:pPr>
        <w:pStyle w:val="Brdtextmedindrag"/>
        <w:jc w:val="center"/>
      </w:pPr>
      <w:r>
        <w:t>7 §</w:t>
      </w:r>
      <w:r>
        <w:rPr>
          <w:rStyle w:val="Fotnotsreferens"/>
        </w:rPr>
        <w:footnoteReference w:id="117"/>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06AAABD" w14:textId="77777777">
        <w:tc>
          <w:tcPr>
            <w:tcW w:w="2500" w:type="pct"/>
            <w:shd w:val="clear" w:color="auto" w:fill="auto"/>
            <w:tcMar>
              <w:left w:w="0" w:type="dxa"/>
            </w:tcMar>
          </w:tcPr>
          <w:p w14:paraId="76B09A0C" w14:textId="77777777" w:rsidR="00136126" w:rsidRDefault="00931476" w:rsidP="00136126">
            <w:pPr>
              <w:pStyle w:val="Brdtextmedindrag"/>
            </w:pPr>
            <w:r>
              <w:t>En understödsförening som före den 1 april 2011 är registrerad enligt lagen (1972:262) om under</w:t>
            </w:r>
            <w:r>
              <w:softHyphen/>
              <w:t>stödsföreningar får fortsätta att driva verksamheten och ska då omfattas av bestämmelserna i den lagen till utgången av juni 2019 eller, om en ansökan om tillstånd enligt 2 kap. försäkringsrörelse</w:t>
            </w:r>
            <w:r>
              <w:softHyphen/>
              <w:t>lagen (2010:2043) då har getts in, till dess att ett beslut med anledning av en sådan ansökan har fått laga kraft.</w:t>
            </w:r>
          </w:p>
        </w:tc>
        <w:tc>
          <w:tcPr>
            <w:tcW w:w="2500" w:type="pct"/>
            <w:shd w:val="clear" w:color="auto" w:fill="auto"/>
            <w:tcMar>
              <w:right w:w="0" w:type="dxa"/>
            </w:tcMar>
          </w:tcPr>
          <w:p w14:paraId="7012A8D4" w14:textId="77777777" w:rsidR="00136126" w:rsidRDefault="00931476" w:rsidP="00136126">
            <w:pPr>
              <w:pStyle w:val="Brdtextmedindrag"/>
            </w:pPr>
            <w:r>
              <w:t>En understödsförening som före den 1 april 2011 är registrerad enligt lagen (1972:262) om under</w:t>
            </w:r>
            <w:r>
              <w:softHyphen/>
              <w:t>stödsföreningar får fortsätta att driva verksamheten och ska då omfattas av bestämmelserna i den lagen till utgången av juni 2019 eller, om en ansökan om tillstånd enligt 2 kap. försäkringsrörelse</w:t>
            </w:r>
            <w:r>
              <w:softHyphen/>
              <w:t>lagen</w:t>
            </w:r>
            <w:r>
              <w:rPr>
                <w:i/>
              </w:rPr>
              <w:t xml:space="preserve"> </w:t>
            </w:r>
            <w:r>
              <w:t xml:space="preserve">(2010:2043) </w:t>
            </w:r>
            <w:r>
              <w:rPr>
                <w:i/>
              </w:rPr>
              <w:t>eller 2 kap. lagen (2019:000) om tjänste</w:t>
            </w:r>
            <w:r>
              <w:rPr>
                <w:i/>
              </w:rPr>
              <w:softHyphen/>
              <w:t>pensionsföretag</w:t>
            </w:r>
            <w:r>
              <w:t xml:space="preserve"> då har getts in, till dess att ett beslut med anledning av en sådan ansökan har </w:t>
            </w:r>
            <w:r w:rsidRPr="00410381">
              <w:t>fått</w:t>
            </w:r>
            <w:r>
              <w:t xml:space="preserve"> laga kraft.</w:t>
            </w:r>
          </w:p>
        </w:tc>
      </w:tr>
    </w:tbl>
    <w:p w14:paraId="3CEB6797" w14:textId="77777777" w:rsidR="00136126" w:rsidRDefault="00931476" w:rsidP="00136126">
      <w:pPr>
        <w:pStyle w:val="Brdtextmedindrag"/>
      </w:pPr>
      <w:r>
        <w:t>Om en ansökan om tillstånd enligt första stycket inte har getts in före utgången av juni 2019 eller om den avslås, ska föreningen träda i likvidation.</w:t>
      </w:r>
    </w:p>
    <w:p w14:paraId="2DF1E360" w14:textId="77777777" w:rsidR="00136126" w:rsidRDefault="00931476" w:rsidP="00136126">
      <w:pPr>
        <w:pStyle w:val="Brdtextmedindrag"/>
      </w:pPr>
      <w:r>
        <w:t xml:space="preserve">Likvidationen ska handläggas enligt bestämmelserna i lagen om understödsföreningar. </w:t>
      </w:r>
    </w:p>
    <w:p w14:paraId="33AC9359" w14:textId="77777777" w:rsidR="00136126" w:rsidRDefault="00931476" w:rsidP="00136126">
      <w:pPr>
        <w:pStyle w:val="Brdtextmedindrag"/>
      </w:pPr>
      <w:r>
        <w:t>Har sådant förhållande inträffat som påkallar likvidation enligt andra stycket och har inte inom sex veckor därefter i understödsförenings</w:t>
      </w:r>
      <w:r>
        <w:softHyphen/>
        <w:t xml:space="preserve">registret införts uppgift om att föreningen trätt i likvidation, ska rätten på anmälan av Finansinspektionen och efter föreningens hörande förklara att föreningen ska träda i likvidation. </w:t>
      </w:r>
    </w:p>
    <w:p w14:paraId="7E9D7D05" w14:textId="77777777" w:rsidR="00136126" w:rsidRDefault="00931476" w:rsidP="00136126">
      <w:pPr>
        <w:pStyle w:val="Brdtextmedindrag"/>
      </w:pPr>
      <w:r>
        <w:t>Bestämmelserna i 44 § lagen om understödsföreningar ska tillämpas vid rättens handläggning av en anmälan enligt fjärde stycket.</w:t>
      </w:r>
    </w:p>
    <w:p w14:paraId="7AD211CA" w14:textId="77777777" w:rsidR="00136126" w:rsidRPr="00811E52" w:rsidRDefault="00931476" w:rsidP="00136126">
      <w:pPr>
        <w:pStyle w:val="Slutstreck"/>
      </w:pPr>
      <w:r w:rsidRPr="00811E52">
        <w:t>                      </w:t>
      </w:r>
    </w:p>
    <w:p w14:paraId="68015EA7" w14:textId="77777777" w:rsidR="00136126" w:rsidRDefault="00931476" w:rsidP="00136126">
      <w:pPr>
        <w:pStyle w:val="Brdtextmedindrag"/>
        <w:sectPr w:rsidR="00136126" w:rsidSect="00136126">
          <w:headerReference w:type="even" r:id="rId212"/>
          <w:headerReference w:type="default" r:id="rId213"/>
          <w:footerReference w:type="even" r:id="rId214"/>
          <w:footerReference w:type="default" r:id="rId215"/>
          <w:footerReference w:type="first" r:id="rId216"/>
          <w:footnotePr>
            <w:numRestart w:val="eachSect"/>
          </w:footnotePr>
          <w:pgSz w:w="9356" w:h="13721" w:code="9"/>
          <w:pgMar w:top="794" w:right="2438" w:bottom="1191" w:left="1021" w:header="0" w:footer="709" w:gutter="0"/>
          <w:cols w:space="708"/>
          <w:docGrid w:linePitch="360"/>
        </w:sectPr>
      </w:pPr>
      <w:r>
        <w:t>Denna lag träder i kraft den 1 maj 2019.</w:t>
      </w:r>
    </w:p>
    <w:p w14:paraId="179918A4" w14:textId="77777777" w:rsidR="00136126" w:rsidRDefault="00931476" w:rsidP="00136126">
      <w:pPr>
        <w:pStyle w:val="Rubrik2utannumrering"/>
        <w:spacing w:before="0"/>
      </w:pPr>
      <w:bookmarkStart w:id="8347" w:name="_Toc518395865"/>
      <w:bookmarkStart w:id="8348" w:name="_Toc518396582"/>
      <w:bookmarkStart w:id="8349" w:name="_Toc518400893"/>
      <w:bookmarkStart w:id="8350" w:name="_Toc518401610"/>
      <w:bookmarkStart w:id="8351" w:name="_Toc518401849"/>
      <w:bookmarkStart w:id="8352" w:name="_Toc518463003"/>
      <w:bookmarkStart w:id="8353" w:name="_Toc518462699"/>
      <w:bookmarkStart w:id="8354" w:name="_Toc518463655"/>
      <w:bookmarkStart w:id="8355" w:name="_Toc518463552"/>
      <w:bookmarkStart w:id="8356" w:name="_Toc518464269"/>
      <w:bookmarkStart w:id="8357" w:name="_Toc518464021"/>
      <w:r>
        <w:lastRenderedPageBreak/>
        <w:t>Förslag till lag om ändring i lagen (2011:755) om elektroniska pengar</w:t>
      </w:r>
      <w:bookmarkEnd w:id="8347"/>
      <w:bookmarkEnd w:id="8348"/>
      <w:bookmarkEnd w:id="8349"/>
      <w:bookmarkEnd w:id="8350"/>
      <w:bookmarkEnd w:id="8351"/>
      <w:bookmarkEnd w:id="8352"/>
      <w:bookmarkEnd w:id="8353"/>
      <w:bookmarkEnd w:id="8354"/>
      <w:bookmarkEnd w:id="8355"/>
      <w:bookmarkEnd w:id="8356"/>
      <w:bookmarkEnd w:id="8357"/>
    </w:p>
    <w:p w14:paraId="67531B99" w14:textId="77777777" w:rsidR="00136126" w:rsidRDefault="00931476" w:rsidP="00136126">
      <w:pPr>
        <w:pStyle w:val="Brdtextmedindrag"/>
      </w:pPr>
      <w:r>
        <w:t>Härigenom föreskrivs att 3 kap. 2 § lagen (2011:755) om elektroniska pengar ska ha följande lydelse.</w:t>
      </w:r>
    </w:p>
    <w:p w14:paraId="7A56BC7B"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605CE79" w14:textId="77777777">
        <w:tc>
          <w:tcPr>
            <w:tcW w:w="2500" w:type="pct"/>
            <w:shd w:val="clear" w:color="auto" w:fill="auto"/>
            <w:tcMar>
              <w:left w:w="0" w:type="dxa"/>
            </w:tcMar>
          </w:tcPr>
          <w:p w14:paraId="6C89BD35"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B2C8446" w14:textId="77777777" w:rsidR="00136126" w:rsidRPr="005B0E77" w:rsidRDefault="00931476" w:rsidP="00136126">
            <w:pPr>
              <w:pStyle w:val="Brdtext"/>
              <w:rPr>
                <w:i/>
              </w:rPr>
            </w:pPr>
            <w:r w:rsidRPr="005B0E77">
              <w:rPr>
                <w:i/>
              </w:rPr>
              <w:t>Föreslagen lydelse</w:t>
            </w:r>
          </w:p>
        </w:tc>
      </w:tr>
    </w:tbl>
    <w:p w14:paraId="7EC5A40B" w14:textId="77777777" w:rsidR="00136126" w:rsidRDefault="00931476" w:rsidP="00136126">
      <w:pPr>
        <w:pStyle w:val="Brdtext"/>
        <w:spacing w:before="230"/>
        <w:jc w:val="center"/>
        <w:rPr>
          <w:b/>
        </w:rPr>
      </w:pPr>
      <w:r>
        <w:rPr>
          <w:b/>
        </w:rPr>
        <w:t>3 kap.</w:t>
      </w:r>
    </w:p>
    <w:p w14:paraId="7F3335B3" w14:textId="77777777" w:rsidR="00136126" w:rsidRDefault="00931476" w:rsidP="00136126">
      <w:pPr>
        <w:pStyle w:val="Brdtext"/>
        <w:jc w:val="center"/>
      </w:pPr>
      <w:r>
        <w:t>2 §</w:t>
      </w:r>
      <w:r>
        <w:rPr>
          <w:rStyle w:val="Fotnotsreferens"/>
        </w:rPr>
        <w:footnoteReference w:id="118"/>
      </w:r>
    </w:p>
    <w:p w14:paraId="6AA01008" w14:textId="77777777" w:rsidR="00136126" w:rsidRDefault="00931476" w:rsidP="00136126">
      <w:pPr>
        <w:pStyle w:val="Brdtextmedindrag"/>
      </w:pPr>
      <w:r>
        <w:t>Ett institut för elektroniska pengar ska vid varje tidpunkt ha en kapital</w:t>
      </w:r>
      <w:r>
        <w:softHyphen/>
        <w:t>bas som lägst motsvarar startkapitalet enligt 1 § eller ett kapitalkrav beräknat enligt 3 §. Institutets kapitalbas får inte underskrida det högsta av dessa belopp.</w:t>
      </w:r>
    </w:p>
    <w:p w14:paraId="1993F46D" w14:textId="77777777" w:rsidR="00136126" w:rsidRDefault="00931476" w:rsidP="00136126">
      <w:pPr>
        <w:pStyle w:val="Brdtextmedindrag"/>
      </w:pPr>
      <w:r>
        <w:t>Vid beräkningen av kapitalbasen och dess sammansättning ska Europaparlamentets och rådets förordning (EU) nr 575/2013 av den 26 juni 2013 om tillsynskrav för kreditinstitut och värdepappersföretag och om ändring av förordning (EU) nr 648/2012 tillämpas. Därutöver gäller följande vid beräkningen: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C54BA84" w14:textId="77777777">
        <w:tc>
          <w:tcPr>
            <w:tcW w:w="2500" w:type="pct"/>
            <w:shd w:val="clear" w:color="auto" w:fill="auto"/>
            <w:tcMar>
              <w:left w:w="0" w:type="dxa"/>
            </w:tcMar>
          </w:tcPr>
          <w:p w14:paraId="5C14B431" w14:textId="77777777" w:rsidR="00136126" w:rsidRDefault="00931476" w:rsidP="00136126">
            <w:pPr>
              <w:pStyle w:val="Brdtextmedindrag"/>
            </w:pPr>
            <w:r>
              <w:t>1. Ett institut för elektroniska pengar som tillhör samma grupp som ett annat institut för elektron</w:t>
            </w:r>
            <w:r>
              <w:softHyphen/>
              <w:t>iska pengar, eller ett betalnings</w:t>
            </w:r>
            <w:r>
              <w:softHyphen/>
              <w:t>institut, ett kreditinstitut, ett värde</w:t>
            </w:r>
            <w:r>
              <w:softHyphen/>
              <w:t xml:space="preserve">pappersföretag, ett fondbolag, en AIF-förvaltare som förvaltar specialfonder </w:t>
            </w:r>
            <w:r w:rsidRPr="00410381">
              <w:rPr>
                <w:i/>
              </w:rPr>
              <w:t>eller</w:t>
            </w:r>
            <w:r>
              <w:t xml:space="preserve"> ett försäkrings</w:t>
            </w:r>
            <w:r>
              <w:softHyphen/>
              <w:t>företag får vid beräkning av kapitalbasen inte ta med sådana poster som ingår i beräkningen av något av dessa företags kapitalbas.</w:t>
            </w:r>
          </w:p>
        </w:tc>
        <w:tc>
          <w:tcPr>
            <w:tcW w:w="2500" w:type="pct"/>
            <w:shd w:val="clear" w:color="auto" w:fill="auto"/>
            <w:tcMar>
              <w:right w:w="0" w:type="dxa"/>
            </w:tcMar>
          </w:tcPr>
          <w:p w14:paraId="2151974A" w14:textId="77777777" w:rsidR="00136126" w:rsidRDefault="00931476" w:rsidP="00136126">
            <w:pPr>
              <w:pStyle w:val="Brdtextmedindrag"/>
            </w:pPr>
            <w:r>
              <w:t>1. Ett institut för elektroniska pengar som tillhör samma grupp som ett annat institut för elektron</w:t>
            </w:r>
            <w:r>
              <w:softHyphen/>
              <w:t>iska pengar, eller ett betalnings</w:t>
            </w:r>
            <w:r>
              <w:softHyphen/>
              <w:t>institut, ett kreditinstitut, ett värdepappersföretag, ett fondbolag, en AIF-förvaltare som förvaltar specialfonder</w:t>
            </w:r>
            <w:r>
              <w:rPr>
                <w:i/>
              </w:rPr>
              <w:t>,</w:t>
            </w:r>
            <w:r>
              <w:t xml:space="preserve"> ett försäkrings</w:t>
            </w:r>
            <w:r>
              <w:softHyphen/>
              <w:t xml:space="preserve">företag </w:t>
            </w:r>
            <w:r w:rsidRPr="00410381">
              <w:rPr>
                <w:i/>
              </w:rPr>
              <w:t>eller ett tjänstepensions</w:t>
            </w:r>
            <w:r>
              <w:rPr>
                <w:i/>
              </w:rPr>
              <w:softHyphen/>
            </w:r>
            <w:r w:rsidRPr="00410381">
              <w:rPr>
                <w:i/>
              </w:rPr>
              <w:t>företag</w:t>
            </w:r>
            <w:r>
              <w:t xml:space="preserve"> får vid beräkning av kapitalbasen inte ta med sådana poster som ingår i beräkningen av något av dessa företags kapitalbas.</w:t>
            </w:r>
          </w:p>
        </w:tc>
      </w:tr>
    </w:tbl>
    <w:p w14:paraId="0DC6383D" w14:textId="77777777" w:rsidR="00136126" w:rsidRDefault="00931476" w:rsidP="00136126">
      <w:pPr>
        <w:pStyle w:val="Brdtextmedindrag"/>
      </w:pPr>
      <w:r>
        <w:t>2. Ett institut för elektroniska pengar som bedriver annan verksamhet i enlighet med 5 § får vid beräkningen av kapitalbasen inte ta med sådana poster som ingår i beräkningen av kapitalbasen i den andra verksamheten.</w:t>
      </w:r>
    </w:p>
    <w:p w14:paraId="08682C45" w14:textId="77777777" w:rsidR="00136126" w:rsidRDefault="00931476" w:rsidP="00136126">
      <w:pPr>
        <w:pStyle w:val="Brdtextmedindrag"/>
      </w:pPr>
      <w:r>
        <w:t>3. För ett institut för elektroniska pengar som har bytt redovisnings</w:t>
      </w:r>
      <w:r>
        <w:softHyphen/>
        <w:t>valuta får kapitalbasen inte understiga det högsta av de belopp som följer av 6 och 7 §§ lagen (2000:35) om byte av redovisningsvaluta i finansiella företag.</w:t>
      </w:r>
    </w:p>
    <w:p w14:paraId="1F76F7B5" w14:textId="77777777" w:rsidR="00136126" w:rsidRPr="00811E52" w:rsidRDefault="00931476" w:rsidP="00136126">
      <w:pPr>
        <w:pStyle w:val="Slutstreck"/>
      </w:pPr>
      <w:r w:rsidRPr="00811E52">
        <w:t>                      </w:t>
      </w:r>
    </w:p>
    <w:p w14:paraId="3209ADC7" w14:textId="77777777" w:rsidR="00136126" w:rsidRDefault="00931476" w:rsidP="00136126">
      <w:pPr>
        <w:pStyle w:val="Brdtextmedindrag"/>
        <w:sectPr w:rsidR="00136126" w:rsidSect="00136126">
          <w:headerReference w:type="even" r:id="rId217"/>
          <w:headerReference w:type="default" r:id="rId218"/>
          <w:footerReference w:type="even" r:id="rId219"/>
          <w:footerReference w:type="default" r:id="rId220"/>
          <w:footerReference w:type="first" r:id="rId221"/>
          <w:footnotePr>
            <w:numRestart w:val="eachSect"/>
          </w:footnotePr>
          <w:pgSz w:w="9356" w:h="13721" w:code="9"/>
          <w:pgMar w:top="794" w:right="2438" w:bottom="1191" w:left="1021" w:header="0" w:footer="709" w:gutter="0"/>
          <w:cols w:space="708"/>
          <w:docGrid w:linePitch="360"/>
        </w:sectPr>
      </w:pPr>
      <w:r>
        <w:t>Denna lag träder i kraft den 1 maj 2019.</w:t>
      </w:r>
    </w:p>
    <w:p w14:paraId="0CE92BDE" w14:textId="77777777" w:rsidR="00990DCB" w:rsidRDefault="00990DCB" w:rsidP="00990DCB">
      <w:pPr>
        <w:spacing w:line="2" w:lineRule="auto"/>
        <w:rPr>
          <w:rFonts w:ascii="Times New Roman" w:hAnsi="Times New Roman"/>
          <w:sz w:val="20"/>
        </w:rPr>
      </w:pPr>
      <w:bookmarkStart w:id="8358" w:name="_Toc518395866"/>
      <w:bookmarkStart w:id="8359" w:name="_Toc518396583"/>
      <w:bookmarkStart w:id="8360" w:name="_Toc518400894"/>
      <w:bookmarkStart w:id="8361" w:name="_Toc518401611"/>
      <w:bookmarkStart w:id="8362" w:name="_Toc518401850"/>
      <w:bookmarkStart w:id="8363" w:name="_Toc518463004"/>
      <w:bookmarkStart w:id="8364" w:name="_Toc518462700"/>
      <w:bookmarkStart w:id="8365" w:name="_Toc518463656"/>
      <w:bookmarkStart w:id="8366" w:name="_Toc518463553"/>
      <w:bookmarkStart w:id="8367" w:name="_Toc518464270"/>
      <w:bookmarkStart w:id="8368" w:name="_Toc518464022"/>
      <w:r>
        <w:br w:type="page"/>
      </w:r>
    </w:p>
    <w:p w14:paraId="385C68A9" w14:textId="77777777" w:rsidR="00136126" w:rsidRDefault="00931476" w:rsidP="00136126">
      <w:pPr>
        <w:pStyle w:val="Rubrik2utannumrering"/>
        <w:spacing w:before="0"/>
        <w:rPr>
          <w:lang w:eastAsia="sv-SE"/>
        </w:rPr>
      </w:pPr>
      <w:r>
        <w:rPr>
          <w:lang w:eastAsia="sv-SE"/>
        </w:rPr>
        <w:lastRenderedPageBreak/>
        <w:t>Förslag till lag om ändring i lagen (2014:836) om näringsförbud</w:t>
      </w:r>
      <w:bookmarkEnd w:id="8358"/>
      <w:bookmarkEnd w:id="8359"/>
      <w:bookmarkEnd w:id="8360"/>
      <w:bookmarkEnd w:id="8361"/>
      <w:bookmarkEnd w:id="8362"/>
      <w:bookmarkEnd w:id="8363"/>
      <w:bookmarkEnd w:id="8364"/>
      <w:bookmarkEnd w:id="8365"/>
      <w:bookmarkEnd w:id="8366"/>
      <w:bookmarkEnd w:id="8367"/>
      <w:bookmarkEnd w:id="8368"/>
    </w:p>
    <w:p w14:paraId="4C27EC2B" w14:textId="77777777" w:rsidR="00136126" w:rsidRDefault="00931476" w:rsidP="00136126">
      <w:pPr>
        <w:pStyle w:val="Brdtextmedindrag"/>
      </w:pPr>
      <w:r>
        <w:t xml:space="preserve">Härigenom föreskrivs att 3 och 11 §§ </w:t>
      </w:r>
      <w:r>
        <w:rPr>
          <w:lang w:eastAsia="sv-SE"/>
        </w:rPr>
        <w:t>lagen (2014:836) om närings</w:t>
      </w:r>
      <w:r>
        <w:rPr>
          <w:lang w:eastAsia="sv-SE"/>
        </w:rPr>
        <w:softHyphen/>
        <w:t>förbud</w:t>
      </w:r>
      <w:r>
        <w:t xml:space="preserve"> ska ha följande lydelse.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7C7D9CC" w14:textId="77777777">
        <w:tc>
          <w:tcPr>
            <w:tcW w:w="2500" w:type="pct"/>
            <w:shd w:val="clear" w:color="auto" w:fill="auto"/>
            <w:tcMar>
              <w:left w:w="0" w:type="dxa"/>
            </w:tcMar>
          </w:tcPr>
          <w:p w14:paraId="329C001E"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25BD5837" w14:textId="77777777" w:rsidR="00136126" w:rsidRPr="005B0E77" w:rsidRDefault="00931476" w:rsidP="00136126">
            <w:pPr>
              <w:pStyle w:val="Brdtext"/>
              <w:rPr>
                <w:i/>
              </w:rPr>
            </w:pPr>
            <w:r w:rsidRPr="005B0E77">
              <w:rPr>
                <w:i/>
              </w:rPr>
              <w:t>Föreslagen lydelse</w:t>
            </w:r>
          </w:p>
        </w:tc>
      </w:tr>
    </w:tbl>
    <w:p w14:paraId="2418DD09" w14:textId="77777777" w:rsidR="00136126" w:rsidRDefault="00931476" w:rsidP="00136126">
      <w:pPr>
        <w:pStyle w:val="Brdtext"/>
        <w:spacing w:before="230"/>
        <w:jc w:val="center"/>
      </w:pPr>
      <w:r w:rsidRPr="00DD1F9D">
        <w:t>3</w:t>
      </w:r>
      <w:r>
        <w:t> §</w:t>
      </w:r>
    </w:p>
    <w:p w14:paraId="68E46E05" w14:textId="77777777" w:rsidR="00136126" w:rsidRDefault="00931476" w:rsidP="00136126">
      <w:pPr>
        <w:pStyle w:val="Brdtextmedindrag"/>
      </w:pPr>
      <w:r>
        <w:t>Bestämmelserna i 4–9 §§ ska tillämpas på dem som faktiskt har utövat ledningen av en näringsverksamhet som en juridisk person har bedrivit.</w:t>
      </w:r>
    </w:p>
    <w:p w14:paraId="1E5DA829" w14:textId="77777777" w:rsidR="00136126" w:rsidRDefault="00931476" w:rsidP="00136126">
      <w:pPr>
        <w:pStyle w:val="Brdtextmedindrag"/>
      </w:pPr>
      <w:r>
        <w:t>Bestämmelserna i 4–9 §§ ska alltid tillämpas på följande befattnings</w:t>
      </w:r>
      <w:r>
        <w:softHyphen/>
        <w:t>havare:</w:t>
      </w:r>
    </w:p>
    <w:p w14:paraId="0A08E76B" w14:textId="77777777" w:rsidR="00136126" w:rsidRDefault="00931476" w:rsidP="00136126">
      <w:pPr>
        <w:pStyle w:val="Brdtextmedindrag"/>
      </w:pPr>
      <w:r>
        <w:t>1. i kommanditbolag: komplementär,</w:t>
      </w:r>
    </w:p>
    <w:p w14:paraId="12A2A208" w14:textId="77777777" w:rsidR="00136126" w:rsidRPr="00657758" w:rsidRDefault="00931476" w:rsidP="00136126">
      <w:pPr>
        <w:pStyle w:val="Brdtextmedindrag"/>
      </w:pPr>
      <w:r>
        <w:t>2. i andra handelsbolag: bolagsman,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8FB2CA5" w14:textId="77777777">
        <w:tc>
          <w:tcPr>
            <w:tcW w:w="2500" w:type="pct"/>
            <w:shd w:val="clear" w:color="auto" w:fill="auto"/>
            <w:tcMar>
              <w:left w:w="0" w:type="dxa"/>
            </w:tcMar>
          </w:tcPr>
          <w:p w14:paraId="042EBC31" w14:textId="77777777" w:rsidR="00136126" w:rsidRDefault="00931476" w:rsidP="00136126">
            <w:pPr>
              <w:pStyle w:val="Brdtextmedindrag"/>
            </w:pPr>
            <w:r>
              <w:t xml:space="preserve">3. i aktiebolag </w:t>
            </w:r>
            <w:r w:rsidRPr="00DD1F9D">
              <w:rPr>
                <w:i/>
              </w:rPr>
              <w:t>och</w:t>
            </w:r>
            <w:r>
              <w:t xml:space="preserve"> ömsesidiga försäkringsbolag: ledamot och suppleant i styrelsen samt verk</w:t>
            </w:r>
            <w:r>
              <w:softHyphen/>
              <w:t>ställande direktör och vice verk</w:t>
            </w:r>
            <w:r>
              <w:softHyphen/>
              <w:t>ställande direktör,</w:t>
            </w:r>
          </w:p>
        </w:tc>
        <w:tc>
          <w:tcPr>
            <w:tcW w:w="2500" w:type="pct"/>
            <w:shd w:val="clear" w:color="auto" w:fill="auto"/>
            <w:tcMar>
              <w:right w:w="0" w:type="dxa"/>
            </w:tcMar>
          </w:tcPr>
          <w:p w14:paraId="0FF64885" w14:textId="77777777" w:rsidR="00136126" w:rsidRDefault="00931476" w:rsidP="00136126">
            <w:pPr>
              <w:pStyle w:val="Brdtextmedindrag"/>
            </w:pPr>
            <w:r>
              <w:t>3. i aktiebolag</w:t>
            </w:r>
            <w:r w:rsidRPr="00DD1F9D">
              <w:rPr>
                <w:i/>
              </w:rPr>
              <w:t>,</w:t>
            </w:r>
            <w:r>
              <w:t xml:space="preserve"> ömsesidiga försäkringsbolag </w:t>
            </w:r>
            <w:r w:rsidRPr="00DD1F9D">
              <w:rPr>
                <w:i/>
              </w:rPr>
              <w:t>och ömsesidiga tjänstepensionsbolag</w:t>
            </w:r>
            <w:r>
              <w:t>: ledamot och suppleant i styrelsen samt verk</w:t>
            </w:r>
            <w:r>
              <w:softHyphen/>
              <w:t>ställande direktör och vice verk</w:t>
            </w:r>
            <w:r>
              <w:softHyphen/>
              <w:t>ställande direktör,</w:t>
            </w:r>
          </w:p>
        </w:tc>
      </w:tr>
      <w:tr w:rsidR="00397F28" w14:paraId="16EC7F00" w14:textId="77777777">
        <w:tc>
          <w:tcPr>
            <w:tcW w:w="2500" w:type="pct"/>
            <w:shd w:val="clear" w:color="auto" w:fill="auto"/>
            <w:tcMar>
              <w:left w:w="0" w:type="dxa"/>
            </w:tcMar>
          </w:tcPr>
          <w:p w14:paraId="61780228" w14:textId="77777777" w:rsidR="00136126" w:rsidRDefault="00931476" w:rsidP="00136126">
            <w:pPr>
              <w:pStyle w:val="Brdtextmedindrag"/>
            </w:pPr>
            <w:r>
              <w:t xml:space="preserve">4. i sparbanker, ekonomiska föreningar </w:t>
            </w:r>
            <w:r w:rsidRPr="00DD1F9D">
              <w:rPr>
                <w:i/>
              </w:rPr>
              <w:t>och</w:t>
            </w:r>
            <w:r>
              <w:t xml:space="preserve"> försäkrings</w:t>
            </w:r>
            <w:r>
              <w:softHyphen/>
              <w:t>föreningar: ledamot och suppleant i styrelsen samt verkställande direktör och vice verkställande direktör,</w:t>
            </w:r>
          </w:p>
        </w:tc>
        <w:tc>
          <w:tcPr>
            <w:tcW w:w="2500" w:type="pct"/>
            <w:shd w:val="clear" w:color="auto" w:fill="auto"/>
            <w:tcMar>
              <w:right w:w="0" w:type="dxa"/>
            </w:tcMar>
          </w:tcPr>
          <w:p w14:paraId="53F7B00A" w14:textId="77777777" w:rsidR="00136126" w:rsidRDefault="00931476" w:rsidP="00136126">
            <w:pPr>
              <w:pStyle w:val="Brdtextmedindrag"/>
            </w:pPr>
            <w:r>
              <w:t>4. i sparbanker, ekonomiska föreningar</w:t>
            </w:r>
            <w:r w:rsidRPr="00DD1F9D">
              <w:rPr>
                <w:i/>
              </w:rPr>
              <w:t>,</w:t>
            </w:r>
            <w:r>
              <w:t xml:space="preserve"> försäkringsföreningar </w:t>
            </w:r>
            <w:r w:rsidRPr="00DD1F9D">
              <w:rPr>
                <w:i/>
              </w:rPr>
              <w:t>och tjänstepensionsföreningar</w:t>
            </w:r>
            <w:r>
              <w:t>: ledamot och suppleant i styrelsen samt verkställande direktör och vice verkställande direktör,</w:t>
            </w:r>
          </w:p>
        </w:tc>
      </w:tr>
    </w:tbl>
    <w:p w14:paraId="2F13692B" w14:textId="77777777" w:rsidR="00136126" w:rsidRDefault="00931476" w:rsidP="00136126">
      <w:pPr>
        <w:pStyle w:val="Brdtextmedindrag"/>
      </w:pPr>
      <w:r>
        <w:t>5. i europeiska ekonomiska intressegrupperingar med säte i Sverige: företagsledare,</w:t>
      </w:r>
    </w:p>
    <w:p w14:paraId="16B65FC1" w14:textId="77777777" w:rsidR="00136126" w:rsidRDefault="00931476" w:rsidP="00136126">
      <w:pPr>
        <w:pStyle w:val="Brdtextmedindrag"/>
      </w:pPr>
      <w:r>
        <w:t>6. i europabolag och europakooperativ med säte i Sverige: ledamot och suppleant i förvaltnings-, lednings- eller tillsynsorgan samt verkställande direktör och vice verkställande direktör,</w:t>
      </w:r>
    </w:p>
    <w:p w14:paraId="6D842D60" w14:textId="77777777" w:rsidR="00136126" w:rsidRDefault="00931476" w:rsidP="00136126">
      <w:pPr>
        <w:pStyle w:val="Brdtextmedindrag"/>
      </w:pPr>
      <w:r>
        <w:t>7. i utländska filialer som omfattas av lagen (1992:160) om utländska filialer m.m.: verkställande direktör och vice verkställande direktör, och</w:t>
      </w:r>
    </w:p>
    <w:p w14:paraId="02CDB9E9" w14:textId="77777777" w:rsidR="00136126" w:rsidRDefault="00931476" w:rsidP="00136126">
      <w:pPr>
        <w:pStyle w:val="Brdtextmedindrag"/>
      </w:pPr>
      <w:r>
        <w:t>8. i stiftelser som omfattas av 2 kap. 3 § bokföringslagen (1999:1078): ledamot och suppleant i styrelsen samt, när en stiftelse har anknuten förvaltning, sådana befattningshavare hos förvaltaren som anges i detta stycke.</w:t>
      </w:r>
    </w:p>
    <w:p w14:paraId="2961C0D7" w14:textId="77777777" w:rsidR="00136126" w:rsidRDefault="00931476" w:rsidP="00136126">
      <w:pPr>
        <w:pStyle w:val="Brdtext"/>
        <w:spacing w:before="230"/>
        <w:jc w:val="center"/>
      </w:pPr>
      <w:r>
        <w:t>11 §</w:t>
      </w:r>
    </w:p>
    <w:p w14:paraId="262FBD7E" w14:textId="77777777" w:rsidR="00136126" w:rsidRDefault="00931476" w:rsidP="00136126">
      <w:pPr>
        <w:pStyle w:val="Brdtextmedindrag"/>
      </w:pPr>
      <w:r>
        <w:t>Den som har näringsförbud får inte</w:t>
      </w:r>
    </w:p>
    <w:p w14:paraId="10855CE6" w14:textId="77777777" w:rsidR="00136126" w:rsidRDefault="00931476" w:rsidP="00136126">
      <w:pPr>
        <w:pStyle w:val="Brdtextmedindrag"/>
      </w:pPr>
      <w:r>
        <w:t>1. driva näringsverksamhet,</w:t>
      </w:r>
    </w:p>
    <w:p w14:paraId="67499A07" w14:textId="77777777" w:rsidR="00136126" w:rsidRDefault="00931476" w:rsidP="00136126">
      <w:pPr>
        <w:pStyle w:val="Brdtextmedindrag"/>
      </w:pPr>
      <w:r>
        <w:t>2. faktiskt utöva ledningen av en näringsverksamhet eller av en sådan juridisk person som är bokföringspliktig även om den inte driver näring,</w:t>
      </w:r>
    </w:p>
    <w:p w14:paraId="0DA6DA69" w14:textId="77777777" w:rsidR="00136126" w:rsidRDefault="00931476" w:rsidP="00136126">
      <w:pPr>
        <w:pStyle w:val="Brdtextmedindrag"/>
      </w:pPr>
      <w:r>
        <w:t>3. vara bolagsman i ett annat handelsbolag än ett kommanditbolag eller komplementär i ett kommanditbolag eller medlem i en europeisk ekonomisk intressegruppering med säte i Sverige,</w:t>
      </w:r>
    </w:p>
    <w:p w14:paraId="551595C8" w14:textId="77777777" w:rsidR="00136126" w:rsidRDefault="00931476" w:rsidP="00136126">
      <w:pPr>
        <w:pStyle w:val="Brdtextmedindrag"/>
      </w:pPr>
      <w:r>
        <w:t>4. vara stiftare av ett aktiebolag eller en sparbank,</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9D0DA4D" w14:textId="77777777">
        <w:tc>
          <w:tcPr>
            <w:tcW w:w="2500" w:type="pct"/>
            <w:shd w:val="clear" w:color="auto" w:fill="auto"/>
            <w:tcMar>
              <w:left w:w="0" w:type="dxa"/>
            </w:tcMar>
          </w:tcPr>
          <w:p w14:paraId="381FF6DE" w14:textId="77777777" w:rsidR="00136126" w:rsidRDefault="00931476" w:rsidP="00136126">
            <w:pPr>
              <w:pStyle w:val="Brdtextmedindrag"/>
            </w:pPr>
            <w:r>
              <w:t xml:space="preserve">5. vara ledamot eller suppleant i styrelsen för </w:t>
            </w:r>
          </w:p>
          <w:p w14:paraId="3D4E7AFD" w14:textId="77777777" w:rsidR="00136126" w:rsidRDefault="00931476" w:rsidP="00136126">
            <w:pPr>
              <w:pStyle w:val="Brdtextmedindrag"/>
            </w:pPr>
            <w:r>
              <w:t>– ett aktiebolag,</w:t>
            </w:r>
          </w:p>
          <w:p w14:paraId="06D11BAC" w14:textId="77777777" w:rsidR="00136126" w:rsidRDefault="00931476" w:rsidP="00136126">
            <w:pPr>
              <w:pStyle w:val="Brdtextmedindrag"/>
            </w:pPr>
            <w:r>
              <w:lastRenderedPageBreak/>
              <w:t>– en ekonomisk förening,</w:t>
            </w:r>
          </w:p>
          <w:p w14:paraId="1F1F4E35" w14:textId="77777777" w:rsidR="00136126" w:rsidRDefault="00931476" w:rsidP="00136126">
            <w:pPr>
              <w:pStyle w:val="Brdtextmedindrag"/>
            </w:pPr>
            <w:r>
              <w:t>– en sparbank,</w:t>
            </w:r>
          </w:p>
          <w:p w14:paraId="0F080DFD" w14:textId="77777777" w:rsidR="00136126" w:rsidRDefault="00931476" w:rsidP="00136126">
            <w:pPr>
              <w:pStyle w:val="Brdtextmedindrag"/>
            </w:pPr>
            <w:r>
              <w:t>– ett ömsesidigt försäkrings</w:t>
            </w:r>
            <w:r>
              <w:softHyphen/>
              <w:t>bolag,</w:t>
            </w:r>
          </w:p>
        </w:tc>
        <w:tc>
          <w:tcPr>
            <w:tcW w:w="2500" w:type="pct"/>
            <w:shd w:val="clear" w:color="auto" w:fill="auto"/>
            <w:tcMar>
              <w:right w:w="0" w:type="dxa"/>
            </w:tcMar>
          </w:tcPr>
          <w:p w14:paraId="430D685E" w14:textId="77777777" w:rsidR="00136126" w:rsidRDefault="00931476" w:rsidP="00136126">
            <w:pPr>
              <w:pStyle w:val="Brdtextmedindrag"/>
            </w:pPr>
            <w:r>
              <w:lastRenderedPageBreak/>
              <w:t xml:space="preserve">5. vara ledamot eller suppleant i styrelsen för </w:t>
            </w:r>
          </w:p>
          <w:p w14:paraId="7469C698" w14:textId="77777777" w:rsidR="00136126" w:rsidRDefault="00931476" w:rsidP="00136126">
            <w:pPr>
              <w:pStyle w:val="Brdtextmedindrag"/>
            </w:pPr>
            <w:r>
              <w:t>– ett aktiebolag,</w:t>
            </w:r>
          </w:p>
          <w:p w14:paraId="18F4BD5E" w14:textId="77777777" w:rsidR="00136126" w:rsidRDefault="00931476" w:rsidP="00136126">
            <w:pPr>
              <w:pStyle w:val="Brdtextmedindrag"/>
            </w:pPr>
            <w:r>
              <w:lastRenderedPageBreak/>
              <w:t>– en ekonomisk förening,</w:t>
            </w:r>
          </w:p>
          <w:p w14:paraId="00117447" w14:textId="77777777" w:rsidR="00136126" w:rsidRDefault="00931476" w:rsidP="00136126">
            <w:pPr>
              <w:pStyle w:val="Brdtextmedindrag"/>
            </w:pPr>
            <w:r>
              <w:t>– en sparbank,</w:t>
            </w:r>
          </w:p>
          <w:p w14:paraId="38A672F4" w14:textId="77777777" w:rsidR="00136126" w:rsidRDefault="00931476" w:rsidP="00136126">
            <w:pPr>
              <w:pStyle w:val="Brdtextmedindrag"/>
            </w:pPr>
            <w:r>
              <w:t>– ett ömsesidigt försäkrings</w:t>
            </w:r>
            <w:r>
              <w:softHyphen/>
              <w:t xml:space="preserve">bolag </w:t>
            </w:r>
            <w:r w:rsidRPr="00657758">
              <w:rPr>
                <w:i/>
              </w:rPr>
              <w:t xml:space="preserve">eller </w:t>
            </w:r>
            <w:r>
              <w:rPr>
                <w:i/>
              </w:rPr>
              <w:t xml:space="preserve">ett </w:t>
            </w:r>
            <w:r w:rsidRPr="00657758">
              <w:rPr>
                <w:i/>
              </w:rPr>
              <w:t>ömsesidigt tjänste</w:t>
            </w:r>
            <w:r>
              <w:rPr>
                <w:i/>
              </w:rPr>
              <w:softHyphen/>
            </w:r>
            <w:r w:rsidRPr="00657758">
              <w:rPr>
                <w:i/>
              </w:rPr>
              <w:t>pensionsbolag</w:t>
            </w:r>
            <w:r>
              <w:t>,</w:t>
            </w:r>
          </w:p>
        </w:tc>
      </w:tr>
      <w:tr w:rsidR="00397F28" w14:paraId="2C537166" w14:textId="77777777">
        <w:tc>
          <w:tcPr>
            <w:tcW w:w="2500" w:type="pct"/>
            <w:shd w:val="clear" w:color="auto" w:fill="auto"/>
            <w:tcMar>
              <w:left w:w="0" w:type="dxa"/>
            </w:tcMar>
          </w:tcPr>
          <w:p w14:paraId="3A806AD3" w14:textId="77777777" w:rsidR="00136126" w:rsidRDefault="00931476" w:rsidP="00136126">
            <w:pPr>
              <w:pStyle w:val="Brdtextmedindrag"/>
            </w:pPr>
            <w:r>
              <w:lastRenderedPageBreak/>
              <w:t>– en försäkringsförening,</w:t>
            </w:r>
          </w:p>
        </w:tc>
        <w:tc>
          <w:tcPr>
            <w:tcW w:w="2500" w:type="pct"/>
            <w:shd w:val="clear" w:color="auto" w:fill="auto"/>
            <w:tcMar>
              <w:right w:w="0" w:type="dxa"/>
            </w:tcMar>
          </w:tcPr>
          <w:p w14:paraId="6B8EEDE7" w14:textId="77777777" w:rsidR="00136126" w:rsidRDefault="00931476" w:rsidP="00136126">
            <w:pPr>
              <w:pStyle w:val="Brdtextmedindrag"/>
            </w:pPr>
            <w:r>
              <w:t>– en försäkringsförening</w:t>
            </w:r>
            <w:r w:rsidRPr="00F63775">
              <w:t xml:space="preserve"> </w:t>
            </w:r>
            <w:r w:rsidRPr="003F389D">
              <w:rPr>
                <w:i/>
              </w:rPr>
              <w:t>eller</w:t>
            </w:r>
            <w:r>
              <w:rPr>
                <w:i/>
              </w:rPr>
              <w:t xml:space="preserve"> en </w:t>
            </w:r>
            <w:r w:rsidRPr="003F389D">
              <w:rPr>
                <w:i/>
              </w:rPr>
              <w:t>tjänstepensionsförening</w:t>
            </w:r>
            <w:r>
              <w:t>,</w:t>
            </w:r>
          </w:p>
        </w:tc>
      </w:tr>
      <w:tr w:rsidR="00397F28" w14:paraId="18321D17" w14:textId="77777777">
        <w:tc>
          <w:tcPr>
            <w:tcW w:w="2500" w:type="pct"/>
            <w:shd w:val="clear" w:color="auto" w:fill="auto"/>
            <w:tcMar>
              <w:left w:w="0" w:type="dxa"/>
            </w:tcMar>
          </w:tcPr>
          <w:p w14:paraId="53D2C252" w14:textId="77777777" w:rsidR="00136126" w:rsidRDefault="00931476" w:rsidP="00136126">
            <w:pPr>
              <w:pStyle w:val="Brdtextmedindrag"/>
            </w:pPr>
            <w:r>
              <w:t>– en europeisk ekonomisk intressegruppering med säte i Sverige,</w:t>
            </w:r>
          </w:p>
          <w:p w14:paraId="5775ADBD" w14:textId="77777777" w:rsidR="00136126" w:rsidRDefault="00931476" w:rsidP="00136126">
            <w:pPr>
              <w:pStyle w:val="Brdtextmedindrag"/>
            </w:pPr>
            <w:r>
              <w:t>– en pensionsstiftelse, eller</w:t>
            </w:r>
          </w:p>
          <w:p w14:paraId="5896FF5B" w14:textId="77777777" w:rsidR="00136126" w:rsidRDefault="00931476" w:rsidP="00136126">
            <w:pPr>
              <w:pStyle w:val="Brdtextmedindrag"/>
            </w:pPr>
            <w:r>
              <w:t>– en sådan ideell förening eller stiftelse som driver närings</w:t>
            </w:r>
            <w:r>
              <w:softHyphen/>
              <w:t>verksamhet,</w:t>
            </w:r>
          </w:p>
        </w:tc>
        <w:tc>
          <w:tcPr>
            <w:tcW w:w="2500" w:type="pct"/>
            <w:shd w:val="clear" w:color="auto" w:fill="auto"/>
            <w:tcMar>
              <w:right w:w="0" w:type="dxa"/>
            </w:tcMar>
          </w:tcPr>
          <w:p w14:paraId="33CF1BC7" w14:textId="77777777" w:rsidR="00136126" w:rsidRDefault="00931476" w:rsidP="00136126">
            <w:pPr>
              <w:pStyle w:val="Brdtextmedindrag"/>
            </w:pPr>
            <w:r>
              <w:t>– en europeisk ekonomisk intressegruppering med säte i Sverige,</w:t>
            </w:r>
          </w:p>
          <w:p w14:paraId="2B697357" w14:textId="77777777" w:rsidR="00136126" w:rsidRDefault="00931476" w:rsidP="00136126">
            <w:pPr>
              <w:pStyle w:val="Brdtextmedindrag"/>
            </w:pPr>
            <w:r>
              <w:t>– en pensionsstiftelse, eller</w:t>
            </w:r>
          </w:p>
          <w:p w14:paraId="077AA67A" w14:textId="77777777" w:rsidR="00136126" w:rsidRDefault="00931476" w:rsidP="00136126">
            <w:pPr>
              <w:pStyle w:val="Brdtextmedindrag"/>
            </w:pPr>
            <w:r>
              <w:t>– en sådan ideell förening eller stiftelse som driver närings</w:t>
            </w:r>
            <w:r>
              <w:softHyphen/>
              <w:t>verksamhet,</w:t>
            </w:r>
          </w:p>
        </w:tc>
      </w:tr>
    </w:tbl>
    <w:p w14:paraId="55749E2D" w14:textId="77777777" w:rsidR="00136126" w:rsidRDefault="00931476" w:rsidP="00136126">
      <w:pPr>
        <w:pStyle w:val="Brdtextmedindrag"/>
      </w:pPr>
      <w:r>
        <w:t>6. vara ledamot eller suppleant i förvaltnings-, lednings- eller tillsynsorganet för ett europabolag eller ett europakooperativ med säte i Sverige,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592B653" w14:textId="77777777">
        <w:tc>
          <w:tcPr>
            <w:tcW w:w="2500" w:type="pct"/>
            <w:shd w:val="clear" w:color="auto" w:fill="auto"/>
            <w:tcMar>
              <w:left w:w="0" w:type="dxa"/>
            </w:tcMar>
          </w:tcPr>
          <w:p w14:paraId="75E50514" w14:textId="77777777" w:rsidR="00136126" w:rsidRDefault="00931476" w:rsidP="00136126">
            <w:pPr>
              <w:pStyle w:val="Brdtextmedindrag"/>
            </w:pPr>
            <w:r>
              <w:t>7. vara verkställande direktör eller vice verkställande direktör i</w:t>
            </w:r>
          </w:p>
          <w:p w14:paraId="6E00BD35" w14:textId="77777777" w:rsidR="00136126" w:rsidRDefault="00931476" w:rsidP="00136126">
            <w:pPr>
              <w:pStyle w:val="Brdtextmedindrag"/>
            </w:pPr>
            <w:r>
              <w:t>– ett aktiebolag,</w:t>
            </w:r>
          </w:p>
          <w:p w14:paraId="2D679EA7" w14:textId="77777777" w:rsidR="00136126" w:rsidRDefault="00931476" w:rsidP="00136126">
            <w:pPr>
              <w:pStyle w:val="Brdtextmedindrag"/>
            </w:pPr>
            <w:r>
              <w:t>– en ekonomisk förening,</w:t>
            </w:r>
          </w:p>
          <w:p w14:paraId="7B3E4501" w14:textId="77777777" w:rsidR="00136126" w:rsidRDefault="00931476" w:rsidP="00136126">
            <w:pPr>
              <w:pStyle w:val="Brdtextmedindrag"/>
            </w:pPr>
            <w:r>
              <w:t>– ett ömsesidigt försäkrings</w:t>
            </w:r>
            <w:r>
              <w:softHyphen/>
              <w:t>bolag,</w:t>
            </w:r>
          </w:p>
        </w:tc>
        <w:tc>
          <w:tcPr>
            <w:tcW w:w="2500" w:type="pct"/>
            <w:shd w:val="clear" w:color="auto" w:fill="auto"/>
            <w:tcMar>
              <w:right w:w="0" w:type="dxa"/>
            </w:tcMar>
          </w:tcPr>
          <w:p w14:paraId="1EEA3D7D" w14:textId="77777777" w:rsidR="00136126" w:rsidRDefault="00931476" w:rsidP="00136126">
            <w:pPr>
              <w:pStyle w:val="Brdtextmedindrag"/>
            </w:pPr>
            <w:r>
              <w:t>7. vara verkställande direktör eller vice verkställande direktör i</w:t>
            </w:r>
          </w:p>
          <w:p w14:paraId="1B459D49" w14:textId="77777777" w:rsidR="00136126" w:rsidRDefault="00931476" w:rsidP="00136126">
            <w:pPr>
              <w:pStyle w:val="Brdtextmedindrag"/>
            </w:pPr>
            <w:r>
              <w:t>– ett aktiebolag,</w:t>
            </w:r>
          </w:p>
          <w:p w14:paraId="58AFA7D3" w14:textId="77777777" w:rsidR="00136126" w:rsidRDefault="00931476" w:rsidP="00136126">
            <w:pPr>
              <w:pStyle w:val="Brdtextmedindrag"/>
            </w:pPr>
            <w:r>
              <w:t>– en ekonomisk förening,</w:t>
            </w:r>
          </w:p>
          <w:p w14:paraId="65C62D3B" w14:textId="77777777" w:rsidR="00136126" w:rsidRDefault="00931476" w:rsidP="00136126">
            <w:pPr>
              <w:pStyle w:val="Brdtextmedindrag"/>
            </w:pPr>
            <w:r>
              <w:t>– ett ömsesidigt försäkrings</w:t>
            </w:r>
            <w:r>
              <w:softHyphen/>
              <w:t xml:space="preserve">bolag </w:t>
            </w:r>
            <w:r w:rsidRPr="00E53E40">
              <w:rPr>
                <w:i/>
              </w:rPr>
              <w:t xml:space="preserve">eller </w:t>
            </w:r>
            <w:r>
              <w:rPr>
                <w:i/>
              </w:rPr>
              <w:t xml:space="preserve">ett </w:t>
            </w:r>
            <w:r w:rsidRPr="00E53E40">
              <w:rPr>
                <w:i/>
              </w:rPr>
              <w:t>ömsesidigt tjänste</w:t>
            </w:r>
            <w:r>
              <w:rPr>
                <w:i/>
              </w:rPr>
              <w:softHyphen/>
            </w:r>
            <w:r w:rsidRPr="00E53E40">
              <w:rPr>
                <w:i/>
              </w:rPr>
              <w:t>pensionsbolag</w:t>
            </w:r>
            <w:r>
              <w:t>,</w:t>
            </w:r>
          </w:p>
        </w:tc>
      </w:tr>
      <w:tr w:rsidR="00397F28" w14:paraId="7869661D" w14:textId="77777777">
        <w:tc>
          <w:tcPr>
            <w:tcW w:w="2500" w:type="pct"/>
            <w:shd w:val="clear" w:color="auto" w:fill="auto"/>
            <w:tcMar>
              <w:left w:w="0" w:type="dxa"/>
            </w:tcMar>
          </w:tcPr>
          <w:p w14:paraId="775E3696" w14:textId="77777777" w:rsidR="00136126" w:rsidRDefault="00931476" w:rsidP="00136126">
            <w:pPr>
              <w:pStyle w:val="Brdtextmedindrag"/>
            </w:pPr>
            <w:r>
              <w:t>– ett europabolag eller ett europakooperativ med säte i Sverige,</w:t>
            </w:r>
          </w:p>
          <w:p w14:paraId="7461177E" w14:textId="77777777" w:rsidR="00136126" w:rsidRDefault="00931476" w:rsidP="00136126">
            <w:pPr>
              <w:pStyle w:val="Brdtextmedindrag"/>
            </w:pPr>
            <w:r>
              <w:t>– en sparbank,</w:t>
            </w:r>
          </w:p>
          <w:p w14:paraId="4BCF387B" w14:textId="77777777" w:rsidR="00136126" w:rsidRDefault="00931476" w:rsidP="00136126">
            <w:pPr>
              <w:pStyle w:val="Brdtextmedindrag"/>
            </w:pPr>
            <w:r>
              <w:t>– en medlemsbank, eller</w:t>
            </w:r>
          </w:p>
          <w:p w14:paraId="67B69C53" w14:textId="77777777" w:rsidR="00136126" w:rsidRDefault="00931476" w:rsidP="00136126">
            <w:pPr>
              <w:pStyle w:val="Brdtextmedindrag"/>
            </w:pPr>
            <w:r>
              <w:t>– en filial enligt lagen (1992:160) om utländska filialer m.m.,</w:t>
            </w:r>
          </w:p>
        </w:tc>
        <w:tc>
          <w:tcPr>
            <w:tcW w:w="2500" w:type="pct"/>
            <w:shd w:val="clear" w:color="auto" w:fill="auto"/>
            <w:tcMar>
              <w:right w:w="0" w:type="dxa"/>
            </w:tcMar>
          </w:tcPr>
          <w:p w14:paraId="63980D98" w14:textId="77777777" w:rsidR="00136126" w:rsidRDefault="00931476" w:rsidP="00136126">
            <w:pPr>
              <w:pStyle w:val="Brdtextmedindrag"/>
            </w:pPr>
            <w:r>
              <w:t>– ett europabolag eller ett europakooperativ med säte i Sverige,</w:t>
            </w:r>
          </w:p>
          <w:p w14:paraId="5B4E5A35" w14:textId="77777777" w:rsidR="00136126" w:rsidRDefault="00931476" w:rsidP="00136126">
            <w:pPr>
              <w:pStyle w:val="Brdtextmedindrag"/>
            </w:pPr>
            <w:r>
              <w:t>– en sparbank,</w:t>
            </w:r>
          </w:p>
          <w:p w14:paraId="67E782DC" w14:textId="77777777" w:rsidR="00136126" w:rsidRDefault="00931476" w:rsidP="00136126">
            <w:pPr>
              <w:pStyle w:val="Brdtextmedindrag"/>
            </w:pPr>
            <w:r>
              <w:t>– en medlemsbank, eller</w:t>
            </w:r>
          </w:p>
          <w:p w14:paraId="3794296F" w14:textId="77777777" w:rsidR="00136126" w:rsidRDefault="00931476" w:rsidP="00136126">
            <w:pPr>
              <w:pStyle w:val="Brdtextmedindrag"/>
            </w:pPr>
            <w:r>
              <w:t>– en filial enligt lagen (1992:160) om utländska filialer m.m.,</w:t>
            </w:r>
          </w:p>
        </w:tc>
      </w:tr>
    </w:tbl>
    <w:p w14:paraId="70298CAE" w14:textId="77777777" w:rsidR="00136126" w:rsidRDefault="00931476" w:rsidP="00136126">
      <w:pPr>
        <w:pStyle w:val="Brdtextmedindrag"/>
      </w:pPr>
      <w:r>
        <w:t>8. vara företagsledare i en europeisk ekonomisk intressegruppering med säte i Sverige eller föreståndare enligt 2 § andra stycket lagen om utländska filialer m.m.,</w:t>
      </w:r>
    </w:p>
    <w:p w14:paraId="0506DEB5" w14:textId="77777777" w:rsidR="00136126" w:rsidRDefault="00931476" w:rsidP="00136126">
      <w:pPr>
        <w:pStyle w:val="Brdtextmedindrag"/>
      </w:pPr>
      <w:r>
        <w:t>9. vara firmatecknare eller i annan egenskap vara ställföreträdare för en sådan juridisk person som anges i 3–5 eller vara firmatecknare för ett utländskt bankföretags filial,</w:t>
      </w:r>
    </w:p>
    <w:p w14:paraId="739A8404" w14:textId="77777777" w:rsidR="00136126" w:rsidRDefault="00931476" w:rsidP="00136126">
      <w:pPr>
        <w:pStyle w:val="Brdtextmedindrag"/>
      </w:pPr>
      <w:r>
        <w:t>10. äga så många aktier i ett aktiebolag eller ett europabolag med säte i Sverige att hans eller hennes andel av röstetalet för samtliga aktier i bolaget överstiger femtio procent,</w:t>
      </w:r>
    </w:p>
    <w:p w14:paraId="09C78B7C" w14:textId="77777777" w:rsidR="00136126" w:rsidRDefault="00931476" w:rsidP="00136126">
      <w:pPr>
        <w:pStyle w:val="Brdtextmedindrag"/>
      </w:pPr>
      <w:r>
        <w:t>11. inneha fullmakt att företräda en enskild näringsidkare i dennes näringsverksamhet eller en juridisk person som anges i 3–5,</w:t>
      </w:r>
    </w:p>
    <w:p w14:paraId="473EDB9A" w14:textId="77777777" w:rsidR="00136126" w:rsidRDefault="00931476" w:rsidP="00136126">
      <w:pPr>
        <w:pStyle w:val="Brdtextmedindrag"/>
      </w:pPr>
      <w:r>
        <w:t>12. vara anställd eller återkommande ta emot uppdrag i en näringsverksamhet som drivs av en närstående till honom eller henne eller där en närstående har en sådan ställning som anges i 3 §, eller</w:t>
      </w:r>
    </w:p>
    <w:p w14:paraId="517B8EB1" w14:textId="77777777" w:rsidR="00136126" w:rsidRDefault="00931476" w:rsidP="00136126">
      <w:pPr>
        <w:pStyle w:val="Brdtextmedindrag"/>
      </w:pPr>
      <w:r>
        <w:t>13. vara anställd eller återkommande ta emot uppdrag i den näringsverksamhet där han eller hon har åsidosatt sina skyldigheter.</w:t>
      </w:r>
    </w:p>
    <w:p w14:paraId="0C1DFDC9" w14:textId="77777777" w:rsidR="00136126" w:rsidRPr="00811E52" w:rsidRDefault="00931476" w:rsidP="00136126">
      <w:pPr>
        <w:pStyle w:val="Slutstreck"/>
      </w:pPr>
      <w:r w:rsidRPr="00811E52">
        <w:t>                      </w:t>
      </w:r>
    </w:p>
    <w:p w14:paraId="759DC78E" w14:textId="77777777" w:rsidR="00136126" w:rsidRDefault="00931476" w:rsidP="00136126">
      <w:pPr>
        <w:pStyle w:val="Brdtextmedindrag"/>
        <w:sectPr w:rsidR="00136126" w:rsidSect="00155500">
          <w:headerReference w:type="even" r:id="rId222"/>
          <w:headerReference w:type="default" r:id="rId223"/>
          <w:footerReference w:type="even" r:id="rId224"/>
          <w:footerReference w:type="default" r:id="rId225"/>
          <w:footerReference w:type="first" r:id="rId226"/>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bookmarkStart w:id="8369" w:name="_Toc518395867"/>
      <w:bookmarkStart w:id="8370" w:name="_Toc518396584"/>
      <w:bookmarkStart w:id="8371" w:name="_Toc518400895"/>
      <w:bookmarkStart w:id="8372" w:name="_Toc518401612"/>
      <w:bookmarkStart w:id="8373" w:name="_Toc518401851"/>
      <w:bookmarkStart w:id="8374" w:name="_Toc518463005"/>
      <w:bookmarkStart w:id="8375" w:name="_Toc518462701"/>
      <w:bookmarkStart w:id="8376" w:name="_Toc518463657"/>
      <w:bookmarkStart w:id="8377" w:name="_Toc518463554"/>
      <w:bookmarkStart w:id="8378" w:name="_Toc518464271"/>
      <w:bookmarkStart w:id="8379" w:name="_Toc518464023"/>
    </w:p>
    <w:p w14:paraId="40FD93FD" w14:textId="77777777" w:rsidR="00136126" w:rsidRPr="00410381" w:rsidRDefault="00931476" w:rsidP="00136126">
      <w:pPr>
        <w:pStyle w:val="Rubrik2utannumrering"/>
        <w:spacing w:before="0"/>
      </w:pPr>
      <w:r w:rsidRPr="005237D3">
        <w:lastRenderedPageBreak/>
        <w:t>Förslag till lag om ändring</w:t>
      </w:r>
      <w:r>
        <w:t xml:space="preserve"> i lagen (2016:1306) med kompletterade bestämmelser till EU:s marknadsmissbruksförordning</w:t>
      </w:r>
      <w:bookmarkEnd w:id="8369"/>
      <w:bookmarkEnd w:id="8370"/>
      <w:bookmarkEnd w:id="8371"/>
      <w:bookmarkEnd w:id="8372"/>
      <w:bookmarkEnd w:id="8373"/>
      <w:bookmarkEnd w:id="8374"/>
      <w:bookmarkEnd w:id="8375"/>
      <w:bookmarkEnd w:id="8376"/>
      <w:bookmarkEnd w:id="8377"/>
      <w:bookmarkEnd w:id="8378"/>
      <w:bookmarkEnd w:id="8379"/>
    </w:p>
    <w:p w14:paraId="5B231F0F" w14:textId="77777777" w:rsidR="00136126" w:rsidRDefault="00931476" w:rsidP="00136126">
      <w:pPr>
        <w:pStyle w:val="Brdtextmedindrag"/>
      </w:pPr>
      <w:r>
        <w:t>Härigenom föreskrivs att 2 kap. 9 § lagen (2016:1306) med komplette</w:t>
      </w:r>
      <w:r>
        <w:softHyphen/>
        <w:t>rande bestämmelser till EU:s marknadsmissbruksförordning ska ha följande lydelse.</w:t>
      </w:r>
    </w:p>
    <w:p w14:paraId="6D6B6D98" w14:textId="77777777" w:rsidR="00136126" w:rsidRDefault="00136126" w:rsidP="0013612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047147F" w14:textId="77777777">
        <w:tc>
          <w:tcPr>
            <w:tcW w:w="2500" w:type="pct"/>
            <w:shd w:val="clear" w:color="auto" w:fill="auto"/>
            <w:tcMar>
              <w:left w:w="0" w:type="dxa"/>
            </w:tcMar>
          </w:tcPr>
          <w:p w14:paraId="4D5856AE"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510231CB" w14:textId="77777777" w:rsidR="00136126" w:rsidRPr="005B0E77" w:rsidRDefault="00931476" w:rsidP="00136126">
            <w:pPr>
              <w:pStyle w:val="Brdtext"/>
              <w:rPr>
                <w:i/>
              </w:rPr>
            </w:pPr>
            <w:r w:rsidRPr="005B0E77">
              <w:rPr>
                <w:i/>
              </w:rPr>
              <w:t>Föreslagen lydelse</w:t>
            </w:r>
          </w:p>
        </w:tc>
      </w:tr>
    </w:tbl>
    <w:p w14:paraId="2EC52D3E" w14:textId="77777777" w:rsidR="00136126" w:rsidRDefault="00931476" w:rsidP="00136126">
      <w:pPr>
        <w:pStyle w:val="Brdtext"/>
        <w:spacing w:before="230"/>
        <w:jc w:val="center"/>
        <w:rPr>
          <w:b/>
        </w:rPr>
      </w:pPr>
      <w:r>
        <w:rPr>
          <w:b/>
        </w:rPr>
        <w:t>2 kap.</w:t>
      </w:r>
    </w:p>
    <w:p w14:paraId="5D656D1A" w14:textId="77777777" w:rsidR="00136126" w:rsidRDefault="00931476" w:rsidP="00136126">
      <w:pPr>
        <w:pStyle w:val="Brdtext"/>
        <w:jc w:val="center"/>
      </w:pPr>
      <w:r>
        <w:t>9 §</w:t>
      </w:r>
      <w:r>
        <w:rPr>
          <w:rStyle w:val="Fotnotsreferens"/>
        </w:rPr>
        <w:footnoteReference w:id="119"/>
      </w:r>
    </w:p>
    <w:p w14:paraId="17176686" w14:textId="77777777" w:rsidR="00136126" w:rsidRDefault="00931476" w:rsidP="00136126">
      <w:pPr>
        <w:pStyle w:val="Brdtextmedindrag"/>
      </w:pPr>
      <w:r>
        <w:t>Med finansiellt företag avses i 7 och 8 §§</w:t>
      </w:r>
    </w:p>
    <w:p w14:paraId="77C4E19E" w14:textId="77777777" w:rsidR="00136126" w:rsidRDefault="00931476" w:rsidP="00136126">
      <w:pPr>
        <w:pStyle w:val="Brdtextmedindrag"/>
      </w:pPr>
      <w:r>
        <w:t>1. ett svenskt företag som är</w:t>
      </w:r>
    </w:p>
    <w:p w14:paraId="57105A6A" w14:textId="77777777" w:rsidR="00136126" w:rsidRDefault="00931476" w:rsidP="00136126">
      <w:pPr>
        <w:pStyle w:val="Brdtextmedindrag"/>
      </w:pPr>
      <w:r>
        <w:t>a) AIF-förvaltare som har tillstånd enligt 3 kap. 1 § lagen (2013:561) om förvaltare av alternativa investeringsfonder,</w:t>
      </w:r>
    </w:p>
    <w:p w14:paraId="296983A1" w14:textId="77777777" w:rsidR="00136126" w:rsidRDefault="00931476" w:rsidP="00136126">
      <w:pPr>
        <w:pStyle w:val="Brdtextmedindrag"/>
      </w:pPr>
      <w:r>
        <w:t>b) börs enligt 1 kap. 4 b § lagen (2007:528) om värdepappers</w:t>
      </w:r>
      <w:r>
        <w:softHyphen/>
        <w:t>marknaden,</w:t>
      </w:r>
    </w:p>
    <w:p w14:paraId="4FEB7946" w14:textId="77777777" w:rsidR="00136126" w:rsidRDefault="00931476" w:rsidP="00136126">
      <w:pPr>
        <w:pStyle w:val="Brdtextmedindrag"/>
      </w:pPr>
      <w:r>
        <w:t>c) clearingorganisation enligt 1 kap. 4 b § lagen om värde</w:t>
      </w:r>
      <w:r>
        <w:softHyphen/>
        <w:t>pappersmarknaden,</w:t>
      </w:r>
    </w:p>
    <w:p w14:paraId="17985EB4" w14:textId="77777777" w:rsidR="00136126" w:rsidRPr="007E7511" w:rsidRDefault="00931476" w:rsidP="00136126">
      <w:pPr>
        <w:pStyle w:val="Brdtextmedindrag"/>
      </w:pPr>
      <w:r>
        <w:t>d) fondbolag enligt 1 kap. 1 § första stycket 8 lagen (2004:46) om värdepappersfonder,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3856287" w14:textId="77777777">
        <w:tc>
          <w:tcPr>
            <w:tcW w:w="2500" w:type="pct"/>
            <w:shd w:val="clear" w:color="auto" w:fill="auto"/>
            <w:tcMar>
              <w:left w:w="0" w:type="dxa"/>
            </w:tcMar>
          </w:tcPr>
          <w:p w14:paraId="4B75E4EC" w14:textId="77777777" w:rsidR="00136126" w:rsidRDefault="00931476" w:rsidP="00136126">
            <w:pPr>
              <w:pStyle w:val="Brdtextmedindrag"/>
            </w:pPr>
            <w:r>
              <w:t>e) försäkringsföretag som om</w:t>
            </w:r>
            <w:r>
              <w:softHyphen/>
              <w:t>fattas av försäkringsrörelselagen (2010:2043),</w:t>
            </w:r>
          </w:p>
        </w:tc>
        <w:tc>
          <w:tcPr>
            <w:tcW w:w="2500" w:type="pct"/>
            <w:shd w:val="clear" w:color="auto" w:fill="auto"/>
            <w:tcMar>
              <w:right w:w="0" w:type="dxa"/>
            </w:tcMar>
          </w:tcPr>
          <w:p w14:paraId="04DC2128" w14:textId="77777777" w:rsidR="00136126" w:rsidRDefault="00931476" w:rsidP="00136126">
            <w:pPr>
              <w:pStyle w:val="Brdtextmedindrag"/>
            </w:pPr>
            <w:r>
              <w:t>e) försäkringsföretag som om</w:t>
            </w:r>
            <w:r>
              <w:softHyphen/>
              <w:t>fattas av försäkringsrörelselagen (2010:2043)</w:t>
            </w:r>
            <w:r>
              <w:rPr>
                <w:i/>
              </w:rPr>
              <w:t xml:space="preserve"> eller tjänstepensions</w:t>
            </w:r>
            <w:r>
              <w:rPr>
                <w:i/>
              </w:rPr>
              <w:softHyphen/>
              <w:t>företag som omfattas av lagen (2019:000) om tjänstepensions</w:t>
            </w:r>
            <w:r>
              <w:rPr>
                <w:i/>
              </w:rPr>
              <w:softHyphen/>
              <w:t>företag</w:t>
            </w:r>
            <w:r>
              <w:t>,</w:t>
            </w:r>
          </w:p>
        </w:tc>
      </w:tr>
    </w:tbl>
    <w:p w14:paraId="2C094ACE" w14:textId="77777777" w:rsidR="00136126" w:rsidRDefault="00931476" w:rsidP="00136126">
      <w:pPr>
        <w:pStyle w:val="Brdtextmedindrag"/>
      </w:pPr>
      <w:r>
        <w:t>f) kreditinstitut enligt 1 kap. 5 § 10 lagen (2004:297) om bank- och finansieringsrörelse,</w:t>
      </w:r>
    </w:p>
    <w:p w14:paraId="7B8787DD" w14:textId="77777777" w:rsidR="00136126" w:rsidRDefault="00931476" w:rsidP="00136126">
      <w:pPr>
        <w:pStyle w:val="Brdtextmedindrag"/>
      </w:pPr>
      <w:r>
        <w:t>g) värdepappersbolag enligt 1 kap. 4 b § lagen om värdepappersmark</w:t>
      </w:r>
      <w:r>
        <w:softHyphen/>
        <w:t>naden, eller</w:t>
      </w:r>
    </w:p>
    <w:p w14:paraId="197430FC" w14:textId="77777777" w:rsidR="00136126" w:rsidRDefault="00931476" w:rsidP="00136126">
      <w:pPr>
        <w:pStyle w:val="Brdtextmedindrag"/>
      </w:pPr>
      <w:r>
        <w:t>h) värdepapperscentral enligt 1 kap. 3 § lagen (1998:1479) om värde</w:t>
      </w:r>
      <w:r>
        <w:softHyphen/>
        <w:t>papperscentraler och kontoföring av finansiella instrument, och</w:t>
      </w:r>
    </w:p>
    <w:p w14:paraId="1987E53A" w14:textId="77777777" w:rsidR="00136126" w:rsidRDefault="00931476" w:rsidP="00136126">
      <w:pPr>
        <w:pStyle w:val="Brdtextmedindrag"/>
      </w:pPr>
      <w:r>
        <w:t>2. ett utländskt företag som hör hemma utanför Europeiska ekonomiska samarbetsområdet och som, efter tillstånd från Finansinspektionen, från filial i Sverige driver motsvarande verksamhet som ett företag som avses i 1.</w:t>
      </w:r>
    </w:p>
    <w:p w14:paraId="0D71A5F5" w14:textId="77777777" w:rsidR="00136126" w:rsidRPr="00811E52" w:rsidRDefault="00931476" w:rsidP="00136126">
      <w:pPr>
        <w:pStyle w:val="Slutstreck"/>
      </w:pPr>
      <w:r w:rsidRPr="00811E52">
        <w:t>                      </w:t>
      </w:r>
    </w:p>
    <w:p w14:paraId="5BF87135" w14:textId="77777777" w:rsidR="00110C85" w:rsidRPr="00025171" w:rsidRDefault="00931476" w:rsidP="00136126">
      <w:pPr>
        <w:pStyle w:val="Brdtextmedindrag"/>
        <w:sectPr w:rsidR="00110C85" w:rsidRPr="00025171" w:rsidSect="00155500">
          <w:headerReference w:type="even" r:id="rId227"/>
          <w:headerReference w:type="default" r:id="rId228"/>
          <w:footerReference w:type="even" r:id="rId229"/>
          <w:footerReference w:type="default" r:id="rId230"/>
          <w:footerReference w:type="first" r:id="rId231"/>
          <w:footnotePr>
            <w:numRestart w:val="eachSect"/>
          </w:footnotePr>
          <w:type w:val="continuous"/>
          <w:pgSz w:w="9356" w:h="13721" w:code="9"/>
          <w:pgMar w:top="794" w:right="2438" w:bottom="1191" w:left="1021" w:header="0" w:footer="709" w:gutter="0"/>
          <w:cols w:space="708"/>
          <w:docGrid w:linePitch="360"/>
        </w:sectPr>
      </w:pPr>
      <w:r>
        <w:t>Denna lag träder i kraft den 1 maj 2019.</w:t>
      </w:r>
    </w:p>
    <w:p w14:paraId="0828175B" w14:textId="77777777" w:rsidR="00136126" w:rsidRDefault="00931476" w:rsidP="00136126">
      <w:pPr>
        <w:pStyle w:val="Bilagarubrik"/>
      </w:pPr>
      <w:bookmarkStart w:id="8380" w:name="_Toc8059961"/>
      <w:bookmarkStart w:id="8381" w:name="_Toc8061671"/>
      <w:bookmarkStart w:id="8382" w:name="_Toc8062203"/>
      <w:bookmarkStart w:id="8383" w:name="_Toc8064671"/>
      <w:bookmarkStart w:id="8384" w:name="_Toc8391348"/>
      <w:bookmarkStart w:id="8385" w:name="_Toc8391614"/>
      <w:bookmarkStart w:id="8386" w:name="_Toc8644819"/>
      <w:bookmarkStart w:id="8387" w:name="_Toc8645351"/>
      <w:bookmarkStart w:id="8388" w:name="_Toc8817832"/>
      <w:bookmarkStart w:id="8389" w:name="_Toc8818404"/>
      <w:bookmarkStart w:id="8390" w:name="_Toc8825773"/>
      <w:bookmarkStart w:id="8391" w:name="_Toc8831870"/>
      <w:bookmarkStart w:id="8392" w:name="_Toc8832779"/>
      <w:bookmarkStart w:id="8393" w:name="_Toc11153242"/>
      <w:bookmarkStart w:id="8394" w:name="_Toc11161163"/>
      <w:bookmarkStart w:id="8395" w:name="_Toc11167099"/>
      <w:bookmarkStart w:id="8396" w:name="_Toc11167635"/>
      <w:bookmarkStart w:id="8397" w:name="_Toc11169072"/>
      <w:bookmarkStart w:id="8398" w:name="_Toc11846025"/>
      <w:bookmarkStart w:id="8399" w:name="_Toc12611824"/>
      <w:bookmarkStart w:id="8400" w:name="_Toc12612730"/>
      <w:bookmarkStart w:id="8401" w:name="_Toc17903037"/>
      <w:r>
        <w:lastRenderedPageBreak/>
        <w:t>Förteckning över remissinstanserna</w:t>
      </w:r>
      <w:bookmarkEnd w:id="8380"/>
      <w:bookmarkEnd w:id="8381"/>
      <w:bookmarkEnd w:id="8382"/>
      <w:bookmarkEnd w:id="8383"/>
      <w:bookmarkEnd w:id="8384"/>
      <w:bookmarkEnd w:id="8385"/>
      <w:bookmarkEnd w:id="8386"/>
      <w:bookmarkEnd w:id="8387"/>
      <w:bookmarkEnd w:id="8388"/>
      <w:bookmarkEnd w:id="8389"/>
      <w:bookmarkEnd w:id="8390"/>
      <w:bookmarkEnd w:id="8391"/>
      <w:bookmarkEnd w:id="8392"/>
      <w:bookmarkEnd w:id="8393"/>
      <w:bookmarkEnd w:id="8394"/>
      <w:bookmarkEnd w:id="8395"/>
      <w:bookmarkEnd w:id="8396"/>
      <w:bookmarkEnd w:id="8397"/>
      <w:bookmarkEnd w:id="8398"/>
      <w:bookmarkEnd w:id="8399"/>
      <w:bookmarkEnd w:id="8400"/>
      <w:bookmarkEnd w:id="8401"/>
    </w:p>
    <w:p w14:paraId="0514A18B" w14:textId="77777777" w:rsidR="00136126" w:rsidRDefault="00931476" w:rsidP="00136126">
      <w:pPr>
        <w:pStyle w:val="Brdtext"/>
      </w:pPr>
      <w:r>
        <w:t>Följande remissinstanser har lämnat synpunkter: Arbetsgivarverket, Bokföringsnämnden, Bolagsverket, Domstolsverket,</w:t>
      </w:r>
      <w:r w:rsidRPr="007554F9">
        <w:t xml:space="preserve"> </w:t>
      </w:r>
      <w:r>
        <w:t>FAR,</w:t>
      </w:r>
      <w:r w:rsidRPr="007554F9">
        <w:t xml:space="preserve"> </w:t>
      </w:r>
      <w:r>
        <w:t>Finans</w:t>
      </w:r>
      <w:r>
        <w:softHyphen/>
        <w:t>förbundet,</w:t>
      </w:r>
      <w:r w:rsidRPr="007554F9">
        <w:t xml:space="preserve"> </w:t>
      </w:r>
      <w:r>
        <w:t>Finansinspektionen, Fondbolagens förening,</w:t>
      </w:r>
      <w:r w:rsidRPr="007554F9">
        <w:t xml:space="preserve"> </w:t>
      </w:r>
      <w:r>
        <w:t>Förvaltnings</w:t>
      </w:r>
      <w:r>
        <w:softHyphen/>
        <w:t>rätten i Stockholm,</w:t>
      </w:r>
      <w:r w:rsidRPr="007554F9">
        <w:t xml:space="preserve"> </w:t>
      </w:r>
      <w:r>
        <w:t>Hovrätten för Västra Sverige,</w:t>
      </w:r>
      <w:r w:rsidRPr="007554F9">
        <w:t xml:space="preserve"> </w:t>
      </w:r>
      <w:r>
        <w:t>Kammarrätten i Stockholm,</w:t>
      </w:r>
      <w:r w:rsidRPr="007554F9">
        <w:t xml:space="preserve"> </w:t>
      </w:r>
      <w:r>
        <w:t>Kommerskollegium,</w:t>
      </w:r>
      <w:r w:rsidRPr="007554F9">
        <w:t xml:space="preserve"> </w:t>
      </w:r>
      <w:r>
        <w:t>Konkurrensverket,</w:t>
      </w:r>
      <w:r w:rsidRPr="007554F9">
        <w:t xml:space="preserve"> </w:t>
      </w:r>
      <w:r>
        <w:t>Konsumentverket,</w:t>
      </w:r>
      <w:r w:rsidRPr="007554F9">
        <w:t xml:space="preserve"> </w:t>
      </w:r>
      <w:r>
        <w:t>Kronofogdemyndigheten,</w:t>
      </w:r>
      <w:r w:rsidRPr="007554F9">
        <w:t xml:space="preserve"> </w:t>
      </w:r>
      <w:r>
        <w:t>Landsorganisationen i Sverige (LO),</w:t>
      </w:r>
      <w:r w:rsidRPr="007554F9">
        <w:t xml:space="preserve"> </w:t>
      </w:r>
      <w:r>
        <w:t>Närings</w:t>
      </w:r>
      <w:r>
        <w:softHyphen/>
        <w:t>livets regelnämnd,</w:t>
      </w:r>
      <w:r w:rsidRPr="007554F9">
        <w:t xml:space="preserve"> </w:t>
      </w:r>
      <w:r>
        <w:t>Pensionsmyndigheten,</w:t>
      </w:r>
      <w:r w:rsidRPr="007554F9">
        <w:t xml:space="preserve"> </w:t>
      </w:r>
      <w:r>
        <w:t>Regelrådet,</w:t>
      </w:r>
      <w:r w:rsidRPr="007554F9">
        <w:t xml:space="preserve"> </w:t>
      </w:r>
      <w:r>
        <w:t>Revisorsinspekt</w:t>
      </w:r>
      <w:r>
        <w:softHyphen/>
        <w:t>ionen,</w:t>
      </w:r>
      <w:r w:rsidRPr="007554F9">
        <w:t xml:space="preserve"> </w:t>
      </w:r>
      <w:r>
        <w:t>Riksgäldskontoret, Skatteverket,</w:t>
      </w:r>
      <w:r w:rsidRPr="007554F9">
        <w:t xml:space="preserve"> </w:t>
      </w:r>
      <w:r>
        <w:t>Statens tjänstepensionsverk,</w:t>
      </w:r>
      <w:r w:rsidRPr="007554F9">
        <w:t xml:space="preserve"> </w:t>
      </w:r>
      <w:r>
        <w:t>Svensk Försäkring,</w:t>
      </w:r>
      <w:r w:rsidRPr="007554F9">
        <w:t xml:space="preserve"> </w:t>
      </w:r>
      <w:r>
        <w:t>Svenska Bankföreningen,</w:t>
      </w:r>
      <w:r w:rsidRPr="007554F9">
        <w:t xml:space="preserve"> </w:t>
      </w:r>
      <w:r>
        <w:t>Svenska pensionsstiftelsers förening (SPFA),</w:t>
      </w:r>
      <w:r w:rsidRPr="007554F9">
        <w:t xml:space="preserve"> </w:t>
      </w:r>
      <w:r>
        <w:t>Svenskt Näringsliv,</w:t>
      </w:r>
      <w:r w:rsidRPr="007554F9">
        <w:t xml:space="preserve"> </w:t>
      </w:r>
      <w:r>
        <w:t>Sveriges advokatsamfund,</w:t>
      </w:r>
      <w:r w:rsidRPr="007554F9">
        <w:t xml:space="preserve"> </w:t>
      </w:r>
      <w:r w:rsidRPr="00367EE0">
        <w:t>Sveriges akademikers centralorganisation (Saco</w:t>
      </w:r>
      <w:r>
        <w:t>),</w:t>
      </w:r>
      <w:r w:rsidRPr="007554F9">
        <w:t xml:space="preserve"> </w:t>
      </w:r>
      <w:r>
        <w:t>Sveriges Kommuner och Landsting,</w:t>
      </w:r>
      <w:r w:rsidRPr="007554F9">
        <w:t xml:space="preserve"> </w:t>
      </w:r>
      <w:r w:rsidRPr="00367EE0">
        <w:t>Tjänstemännens centralorganisation (TCO)</w:t>
      </w:r>
      <w:r>
        <w:t xml:space="preserve"> och Tjänstepens</w:t>
      </w:r>
      <w:r>
        <w:softHyphen/>
        <w:t>ionsförbundet.</w:t>
      </w:r>
    </w:p>
    <w:p w14:paraId="0385F20E" w14:textId="77777777" w:rsidR="00136126" w:rsidRDefault="00931476" w:rsidP="00136126">
      <w:pPr>
        <w:pStyle w:val="Brdtextmedindrag"/>
      </w:pPr>
      <w:r>
        <w:t>Därutöver har yttrande inkommit från AFA Försäkring, Alecta, AMF Pension, Folksam, Förhandlings- och samverkansrådet PTK, Handels</w:t>
      </w:r>
      <w:r>
        <w:softHyphen/>
        <w:t>banken Liv, Jusek,</w:t>
      </w:r>
      <w:r w:rsidRPr="00187510">
        <w:t xml:space="preserve"> </w:t>
      </w:r>
      <w:r>
        <w:t>KPA Pension, Kåpan pensioner försäkringsförening, Livförsäkringsbolaget Skandia, ömsesidigt, Länsförsäkringar AB,</w:t>
      </w:r>
      <w:r w:rsidRPr="00187510">
        <w:t xml:space="preserve"> </w:t>
      </w:r>
      <w:r>
        <w:t>Offentliganställdas Förhandlingsråd (OFR),</w:t>
      </w:r>
      <w:r w:rsidRPr="00187510">
        <w:t xml:space="preserve"> </w:t>
      </w:r>
      <w:r>
        <w:t>SEB Pension och Försäkring AB,</w:t>
      </w:r>
      <w:r w:rsidRPr="00187510">
        <w:t xml:space="preserve"> </w:t>
      </w:r>
      <w:r>
        <w:t>SPP Pension &amp; Försäkrings AB, Svenska aktuarieföreningen, Swedbank Försäkring AB och Ägarföreningen ProSkandia.</w:t>
      </w:r>
    </w:p>
    <w:p w14:paraId="44A3C6C9" w14:textId="48D726B3" w:rsidR="00110C85" w:rsidRDefault="00931476" w:rsidP="00136126">
      <w:pPr>
        <w:pStyle w:val="Brdtextmedindrag"/>
      </w:pPr>
      <w:r>
        <w:t>Följande remissinstanser har inte svarat eller angett att de avstår från att lämna några synpunkter:</w:t>
      </w:r>
      <w:r w:rsidRPr="00367EE0">
        <w:t xml:space="preserve"> </w:t>
      </w:r>
      <w:r>
        <w:t>Finansbolagens Förening, Företagarna,</w:t>
      </w:r>
      <w:r w:rsidRPr="007554F9">
        <w:t xml:space="preserve"> </w:t>
      </w:r>
      <w:r>
        <w:t>Försäkringsjuridiska föreningen,</w:t>
      </w:r>
      <w:r w:rsidRPr="007554F9">
        <w:t xml:space="preserve"> </w:t>
      </w:r>
      <w:r>
        <w:t>Försäkringsorganisationen Liv (FOLIV), Försäkringsorganisationen Sak (FOSAK), Riksdagens ombudsmän, Sparbankernas Riksförbund, Stockholms universitet (juridiska fakulteten), Svenska Fondhandlareföreningen, Svenska försäkringsförmedlares förening (SFM) och Sveriges riksbank.</w:t>
      </w:r>
    </w:p>
    <w:p w14:paraId="00F4897B" w14:textId="2DFB2714" w:rsidR="00136126" w:rsidRDefault="00136126" w:rsidP="00136126">
      <w:pPr>
        <w:pStyle w:val="Brdtextmedindrag"/>
      </w:pPr>
    </w:p>
    <w:p w14:paraId="1716E829" w14:textId="77777777" w:rsidR="00136126" w:rsidRPr="00025171" w:rsidRDefault="00136126" w:rsidP="00136126">
      <w:pPr>
        <w:pStyle w:val="Brdtextmedindrag"/>
        <w:sectPr w:rsidR="00136126" w:rsidRPr="00025171" w:rsidSect="00155500">
          <w:headerReference w:type="even" r:id="rId232"/>
          <w:headerReference w:type="default" r:id="rId233"/>
          <w:footerReference w:type="even" r:id="rId234"/>
          <w:footerReference w:type="default" r:id="rId235"/>
          <w:headerReference w:type="first" r:id="rId236"/>
          <w:footerReference w:type="first" r:id="rId237"/>
          <w:pgSz w:w="9356" w:h="13721" w:code="9"/>
          <w:pgMar w:top="794" w:right="2438" w:bottom="1191" w:left="1021" w:header="0" w:footer="709" w:gutter="0"/>
          <w:cols w:space="708"/>
          <w:docGrid w:linePitch="360"/>
        </w:sectPr>
      </w:pPr>
    </w:p>
    <w:p w14:paraId="4A785A97" w14:textId="77777777" w:rsidR="00110C85" w:rsidRDefault="00931476" w:rsidP="00136126">
      <w:pPr>
        <w:pStyle w:val="Bilagarubrik"/>
        <w:rPr>
          <w:rFonts w:eastAsiaTheme="minorHAnsi"/>
        </w:rPr>
      </w:pPr>
      <w:bookmarkStart w:id="8402" w:name="_Toc8059963"/>
      <w:bookmarkStart w:id="8403" w:name="_Toc8061673"/>
      <w:bookmarkStart w:id="8404" w:name="_Toc8062205"/>
      <w:bookmarkStart w:id="8405" w:name="_Toc8064673"/>
      <w:bookmarkStart w:id="8406" w:name="_Toc8391350"/>
      <w:bookmarkStart w:id="8407" w:name="_Toc8391616"/>
      <w:bookmarkStart w:id="8408" w:name="_Toc8644821"/>
      <w:bookmarkStart w:id="8409" w:name="_Toc8645353"/>
      <w:bookmarkStart w:id="8410" w:name="_Toc8817834"/>
      <w:bookmarkStart w:id="8411" w:name="_Toc8818406"/>
      <w:bookmarkStart w:id="8412" w:name="_Toc8825775"/>
      <w:bookmarkStart w:id="8413" w:name="_Toc8831872"/>
      <w:bookmarkStart w:id="8414" w:name="_Toc8832781"/>
      <w:bookmarkStart w:id="8415" w:name="_Toc11153244"/>
      <w:bookmarkStart w:id="8416" w:name="_Toc11161165"/>
      <w:bookmarkStart w:id="8417" w:name="_Toc11167101"/>
      <w:bookmarkStart w:id="8418" w:name="_Toc11167637"/>
      <w:bookmarkStart w:id="8419" w:name="_Toc11169074"/>
      <w:bookmarkStart w:id="8420" w:name="_Toc11846027"/>
      <w:bookmarkStart w:id="8421" w:name="_Toc12611826"/>
      <w:bookmarkStart w:id="8422" w:name="_Toc12612732"/>
      <w:bookmarkStart w:id="8423" w:name="_Toc17903038"/>
      <w:r>
        <w:rPr>
          <w:rFonts w:eastAsiaTheme="minorHAnsi"/>
        </w:rPr>
        <w:lastRenderedPageBreak/>
        <w:t>Europaparlamentets och rådets direktiv (EU) 2017/828 av den 17 maj 2017 om ändring av direktiv 2007/36/EG vad gäller uppmuntrande av aktieägares långsiktiga engagemang</w:t>
      </w:r>
      <w:bookmarkEnd w:id="8402"/>
      <w:bookmarkEnd w:id="8403"/>
      <w:bookmarkEnd w:id="8404"/>
      <w:bookmarkEnd w:id="8405"/>
      <w:bookmarkEnd w:id="8406"/>
      <w:bookmarkEnd w:id="8407"/>
      <w:bookmarkEnd w:id="8408"/>
      <w:bookmarkEnd w:id="8409"/>
      <w:bookmarkEnd w:id="8410"/>
      <w:bookmarkEnd w:id="8411"/>
      <w:bookmarkEnd w:id="8412"/>
      <w:bookmarkEnd w:id="8413"/>
      <w:bookmarkEnd w:id="8414"/>
      <w:bookmarkEnd w:id="8415"/>
      <w:bookmarkEnd w:id="8416"/>
      <w:bookmarkEnd w:id="8417"/>
      <w:bookmarkEnd w:id="8418"/>
      <w:bookmarkEnd w:id="8419"/>
      <w:bookmarkEnd w:id="8420"/>
      <w:bookmarkEnd w:id="8421"/>
      <w:bookmarkEnd w:id="8422"/>
      <w:bookmarkEnd w:id="8423"/>
    </w:p>
    <w:p w14:paraId="06381F10" w14:textId="77777777" w:rsidR="00136126" w:rsidRDefault="00136126" w:rsidP="00136126">
      <w:pPr>
        <w:pStyle w:val="Brdtext"/>
      </w:pPr>
    </w:p>
    <w:p w14:paraId="320C51E0" w14:textId="77777777" w:rsidR="00136126" w:rsidRDefault="00136126" w:rsidP="00136126">
      <w:pPr>
        <w:pStyle w:val="Brdtextmedindrag"/>
      </w:pPr>
    </w:p>
    <w:p w14:paraId="1DADC689" w14:textId="77777777" w:rsidR="00136126" w:rsidRDefault="00136126" w:rsidP="00136126">
      <w:pPr>
        <w:pStyle w:val="Brdtextmedindrag"/>
      </w:pPr>
    </w:p>
    <w:p w14:paraId="2EA6262D" w14:textId="77777777" w:rsidR="00136126" w:rsidRDefault="00931476">
      <w:pPr>
        <w:spacing w:line="2" w:lineRule="auto"/>
        <w:rPr>
          <w:rFonts w:ascii="Times New Roman" w:hAnsi="Times New Roman"/>
          <w:sz w:val="20"/>
        </w:rPr>
      </w:pPr>
      <w:r>
        <w:br w:type="page"/>
      </w:r>
    </w:p>
    <w:p w14:paraId="37134CDD" w14:textId="77777777" w:rsidR="00136126" w:rsidRDefault="00931476">
      <w:pPr>
        <w:spacing w:line="2" w:lineRule="auto"/>
        <w:rPr>
          <w:rFonts w:ascii="Times New Roman" w:hAnsi="Times New Roman"/>
          <w:sz w:val="20"/>
        </w:rPr>
      </w:pPr>
      <w:r>
        <w:lastRenderedPageBreak/>
        <w:br w:type="page"/>
      </w:r>
    </w:p>
    <w:p w14:paraId="7A787CD1" w14:textId="77777777" w:rsidR="00136126" w:rsidRDefault="00931476">
      <w:pPr>
        <w:spacing w:line="2" w:lineRule="auto"/>
        <w:rPr>
          <w:rFonts w:ascii="Times New Roman" w:hAnsi="Times New Roman"/>
          <w:sz w:val="20"/>
        </w:rPr>
      </w:pPr>
      <w:r>
        <w:lastRenderedPageBreak/>
        <w:br w:type="page"/>
      </w:r>
    </w:p>
    <w:p w14:paraId="7B596984" w14:textId="77777777" w:rsidR="00136126" w:rsidRDefault="00931476">
      <w:pPr>
        <w:spacing w:line="2" w:lineRule="auto"/>
        <w:rPr>
          <w:rFonts w:ascii="Times New Roman" w:hAnsi="Times New Roman"/>
          <w:sz w:val="20"/>
        </w:rPr>
      </w:pPr>
      <w:r>
        <w:lastRenderedPageBreak/>
        <w:br w:type="page"/>
      </w:r>
    </w:p>
    <w:p w14:paraId="3031D614" w14:textId="77777777" w:rsidR="00136126" w:rsidRDefault="00931476">
      <w:pPr>
        <w:spacing w:line="2" w:lineRule="auto"/>
        <w:rPr>
          <w:rFonts w:ascii="Times New Roman" w:hAnsi="Times New Roman"/>
          <w:sz w:val="20"/>
        </w:rPr>
      </w:pPr>
      <w:r>
        <w:lastRenderedPageBreak/>
        <w:br w:type="page"/>
      </w:r>
    </w:p>
    <w:p w14:paraId="02EE911D" w14:textId="77777777" w:rsidR="00136126" w:rsidRDefault="00931476">
      <w:pPr>
        <w:spacing w:line="2" w:lineRule="auto"/>
        <w:rPr>
          <w:rFonts w:ascii="Times New Roman" w:hAnsi="Times New Roman"/>
          <w:sz w:val="20"/>
        </w:rPr>
      </w:pPr>
      <w:r>
        <w:lastRenderedPageBreak/>
        <w:br w:type="page"/>
      </w:r>
    </w:p>
    <w:p w14:paraId="1541C2D4" w14:textId="77777777" w:rsidR="00136126" w:rsidRDefault="00931476">
      <w:pPr>
        <w:spacing w:line="2" w:lineRule="auto"/>
        <w:rPr>
          <w:rFonts w:ascii="Times New Roman" w:hAnsi="Times New Roman"/>
          <w:sz w:val="20"/>
        </w:rPr>
      </w:pPr>
      <w:r>
        <w:lastRenderedPageBreak/>
        <w:br w:type="page"/>
      </w:r>
    </w:p>
    <w:p w14:paraId="16DC08D3" w14:textId="77777777" w:rsidR="00136126" w:rsidRDefault="00931476">
      <w:pPr>
        <w:spacing w:line="2" w:lineRule="auto"/>
        <w:rPr>
          <w:rFonts w:ascii="Times New Roman" w:hAnsi="Times New Roman"/>
          <w:sz w:val="20"/>
        </w:rPr>
      </w:pPr>
      <w:r>
        <w:lastRenderedPageBreak/>
        <w:br w:type="page"/>
      </w:r>
    </w:p>
    <w:p w14:paraId="124B4DEA" w14:textId="77777777" w:rsidR="00136126" w:rsidRDefault="00931476">
      <w:pPr>
        <w:spacing w:line="2" w:lineRule="auto"/>
        <w:rPr>
          <w:rFonts w:ascii="Times New Roman" w:hAnsi="Times New Roman"/>
          <w:sz w:val="20"/>
        </w:rPr>
      </w:pPr>
      <w:r>
        <w:lastRenderedPageBreak/>
        <w:br w:type="page"/>
      </w:r>
    </w:p>
    <w:p w14:paraId="6DF8B384" w14:textId="77777777" w:rsidR="00136126" w:rsidRDefault="00931476">
      <w:pPr>
        <w:spacing w:line="2" w:lineRule="auto"/>
        <w:rPr>
          <w:rFonts w:ascii="Times New Roman" w:hAnsi="Times New Roman"/>
          <w:sz w:val="20"/>
        </w:rPr>
      </w:pPr>
      <w:r>
        <w:lastRenderedPageBreak/>
        <w:br w:type="page"/>
      </w:r>
    </w:p>
    <w:p w14:paraId="790BC0EA" w14:textId="77777777" w:rsidR="00136126" w:rsidRDefault="00931476">
      <w:pPr>
        <w:spacing w:line="2" w:lineRule="auto"/>
        <w:rPr>
          <w:rFonts w:ascii="Times New Roman" w:hAnsi="Times New Roman"/>
          <w:sz w:val="20"/>
        </w:rPr>
      </w:pPr>
      <w:r>
        <w:lastRenderedPageBreak/>
        <w:br w:type="page"/>
      </w:r>
    </w:p>
    <w:p w14:paraId="52F4DBD9" w14:textId="77777777" w:rsidR="00136126" w:rsidRDefault="00931476">
      <w:pPr>
        <w:spacing w:line="2" w:lineRule="auto"/>
        <w:rPr>
          <w:rFonts w:ascii="Times New Roman" w:hAnsi="Times New Roman"/>
          <w:sz w:val="20"/>
        </w:rPr>
      </w:pPr>
      <w:r>
        <w:lastRenderedPageBreak/>
        <w:br w:type="page"/>
      </w:r>
    </w:p>
    <w:p w14:paraId="16A30401" w14:textId="77777777" w:rsidR="00136126" w:rsidRDefault="00931476">
      <w:pPr>
        <w:spacing w:line="2" w:lineRule="auto"/>
        <w:rPr>
          <w:rFonts w:ascii="Times New Roman" w:hAnsi="Times New Roman"/>
          <w:sz w:val="20"/>
        </w:rPr>
      </w:pPr>
      <w:r>
        <w:lastRenderedPageBreak/>
        <w:br w:type="page"/>
      </w:r>
    </w:p>
    <w:p w14:paraId="06DD4A9F" w14:textId="77777777" w:rsidR="00136126" w:rsidRDefault="00931476">
      <w:pPr>
        <w:spacing w:line="2" w:lineRule="auto"/>
        <w:rPr>
          <w:rFonts w:ascii="Times New Roman" w:hAnsi="Times New Roman"/>
          <w:sz w:val="20"/>
        </w:rPr>
      </w:pPr>
      <w:r>
        <w:lastRenderedPageBreak/>
        <w:br w:type="page"/>
      </w:r>
    </w:p>
    <w:p w14:paraId="72846856" w14:textId="77777777" w:rsidR="00136126" w:rsidRDefault="00931476">
      <w:pPr>
        <w:spacing w:line="2" w:lineRule="auto"/>
        <w:rPr>
          <w:rFonts w:ascii="Times New Roman" w:hAnsi="Times New Roman"/>
          <w:sz w:val="20"/>
        </w:rPr>
      </w:pPr>
      <w:r>
        <w:lastRenderedPageBreak/>
        <w:br w:type="page"/>
      </w:r>
    </w:p>
    <w:p w14:paraId="5CA39C62" w14:textId="77777777" w:rsidR="00136126" w:rsidRDefault="00931476">
      <w:pPr>
        <w:spacing w:line="2" w:lineRule="auto"/>
        <w:rPr>
          <w:rFonts w:ascii="Times New Roman" w:hAnsi="Times New Roman"/>
          <w:sz w:val="20"/>
        </w:rPr>
      </w:pPr>
      <w:r>
        <w:lastRenderedPageBreak/>
        <w:br w:type="page"/>
      </w:r>
    </w:p>
    <w:p w14:paraId="0BB3403C" w14:textId="77777777" w:rsidR="00136126" w:rsidRDefault="00931476">
      <w:pPr>
        <w:spacing w:line="2" w:lineRule="auto"/>
        <w:rPr>
          <w:rFonts w:ascii="Times New Roman" w:hAnsi="Times New Roman"/>
          <w:sz w:val="20"/>
        </w:rPr>
      </w:pPr>
      <w:r>
        <w:lastRenderedPageBreak/>
        <w:br w:type="page"/>
      </w:r>
    </w:p>
    <w:p w14:paraId="76B3EF19" w14:textId="77777777" w:rsidR="00136126" w:rsidRDefault="00931476">
      <w:pPr>
        <w:spacing w:line="2" w:lineRule="auto"/>
        <w:rPr>
          <w:rFonts w:ascii="Times New Roman" w:hAnsi="Times New Roman"/>
          <w:sz w:val="20"/>
        </w:rPr>
      </w:pPr>
      <w:r>
        <w:lastRenderedPageBreak/>
        <w:br w:type="page"/>
      </w:r>
    </w:p>
    <w:p w14:paraId="6FE87FD9" w14:textId="77777777" w:rsidR="00136126" w:rsidRDefault="00931476">
      <w:pPr>
        <w:spacing w:line="2" w:lineRule="auto"/>
        <w:rPr>
          <w:rFonts w:ascii="Times New Roman" w:hAnsi="Times New Roman"/>
          <w:sz w:val="20"/>
        </w:rPr>
      </w:pPr>
      <w:r>
        <w:lastRenderedPageBreak/>
        <w:br w:type="page"/>
      </w:r>
    </w:p>
    <w:p w14:paraId="457DAC15" w14:textId="77777777" w:rsidR="00136126" w:rsidRDefault="00931476">
      <w:pPr>
        <w:spacing w:line="2" w:lineRule="auto"/>
        <w:rPr>
          <w:rFonts w:ascii="Times New Roman" w:hAnsi="Times New Roman"/>
          <w:sz w:val="20"/>
        </w:rPr>
      </w:pPr>
      <w:r>
        <w:lastRenderedPageBreak/>
        <w:br w:type="page"/>
      </w:r>
    </w:p>
    <w:p w14:paraId="013F6C09" w14:textId="77777777" w:rsidR="00136126" w:rsidRDefault="00931476">
      <w:pPr>
        <w:spacing w:line="2" w:lineRule="auto"/>
        <w:rPr>
          <w:rFonts w:ascii="Times New Roman" w:hAnsi="Times New Roman"/>
          <w:sz w:val="20"/>
        </w:rPr>
      </w:pPr>
      <w:r>
        <w:lastRenderedPageBreak/>
        <w:br w:type="page"/>
      </w:r>
    </w:p>
    <w:p w14:paraId="792056E7" w14:textId="77777777" w:rsidR="00136126" w:rsidRDefault="00931476">
      <w:pPr>
        <w:spacing w:line="2" w:lineRule="auto"/>
        <w:rPr>
          <w:rFonts w:ascii="Times New Roman" w:hAnsi="Times New Roman"/>
          <w:sz w:val="20"/>
        </w:rPr>
      </w:pPr>
      <w:r>
        <w:lastRenderedPageBreak/>
        <w:br w:type="page"/>
      </w:r>
    </w:p>
    <w:p w14:paraId="68B2E09D" w14:textId="77777777" w:rsidR="00136126" w:rsidRDefault="00931476">
      <w:pPr>
        <w:spacing w:line="2" w:lineRule="auto"/>
        <w:rPr>
          <w:rFonts w:ascii="Times New Roman" w:hAnsi="Times New Roman"/>
          <w:sz w:val="20"/>
        </w:rPr>
      </w:pPr>
      <w:r>
        <w:lastRenderedPageBreak/>
        <w:br w:type="page"/>
      </w:r>
    </w:p>
    <w:p w14:paraId="315FE6CA" w14:textId="77777777" w:rsidR="00136126" w:rsidRDefault="00931476">
      <w:pPr>
        <w:spacing w:line="2" w:lineRule="auto"/>
        <w:rPr>
          <w:rFonts w:ascii="Times New Roman" w:hAnsi="Times New Roman"/>
          <w:sz w:val="20"/>
        </w:rPr>
      </w:pPr>
      <w:r>
        <w:lastRenderedPageBreak/>
        <w:br w:type="page"/>
      </w:r>
    </w:p>
    <w:p w14:paraId="4725A19C" w14:textId="77777777" w:rsidR="00136126" w:rsidRDefault="00931476">
      <w:pPr>
        <w:spacing w:line="2" w:lineRule="auto"/>
        <w:rPr>
          <w:rFonts w:ascii="Times New Roman" w:hAnsi="Times New Roman"/>
          <w:sz w:val="20"/>
        </w:rPr>
      </w:pPr>
      <w:r>
        <w:lastRenderedPageBreak/>
        <w:br w:type="page"/>
      </w:r>
    </w:p>
    <w:p w14:paraId="09B5A96E" w14:textId="77777777" w:rsidR="00136126" w:rsidRPr="00EF0C18" w:rsidRDefault="00136126" w:rsidP="00136126">
      <w:pPr>
        <w:spacing w:line="2" w:lineRule="auto"/>
        <w:sectPr w:rsidR="00136126" w:rsidRPr="00EF0C18" w:rsidSect="00155500">
          <w:headerReference w:type="even" r:id="rId238"/>
          <w:headerReference w:type="default" r:id="rId239"/>
          <w:footerReference w:type="even" r:id="rId240"/>
          <w:footerReference w:type="default" r:id="rId241"/>
          <w:headerReference w:type="first" r:id="rId242"/>
          <w:footerReference w:type="first" r:id="rId243"/>
          <w:pgSz w:w="9356" w:h="13721" w:code="9"/>
          <w:pgMar w:top="794" w:right="2438" w:bottom="1191" w:left="1021" w:header="0" w:footer="709" w:gutter="0"/>
          <w:cols w:space="708"/>
          <w:docGrid w:linePitch="360"/>
        </w:sectPr>
      </w:pPr>
    </w:p>
    <w:p w14:paraId="3D785791" w14:textId="77777777" w:rsidR="00110C85" w:rsidRDefault="00931476" w:rsidP="00136126">
      <w:pPr>
        <w:pStyle w:val="Bilagarubrik"/>
      </w:pPr>
      <w:bookmarkStart w:id="8424" w:name="_Toc17903039"/>
      <w:r>
        <w:lastRenderedPageBreak/>
        <w:t>Lagrådsremissens lagförslag</w:t>
      </w:r>
      <w:bookmarkEnd w:id="8424"/>
    </w:p>
    <w:p w14:paraId="4CC433EF" w14:textId="77777777" w:rsidR="00136126" w:rsidRDefault="00931476" w:rsidP="00136126">
      <w:pPr>
        <w:pStyle w:val="Brdtext"/>
      </w:pPr>
      <w:bookmarkStart w:id="8425" w:name="_Toc518472682"/>
      <w:r>
        <w:t>Regeringen har följande förslag till lagtext.</w:t>
      </w:r>
    </w:p>
    <w:p w14:paraId="1E0944FF" w14:textId="77777777" w:rsidR="00136126" w:rsidRDefault="00931476" w:rsidP="00136126">
      <w:pPr>
        <w:pStyle w:val="Rubrik2utannumrering"/>
      </w:pPr>
      <w:bookmarkStart w:id="8426" w:name="_Toc8059700"/>
      <w:bookmarkStart w:id="8427" w:name="_Toc8061410"/>
      <w:bookmarkStart w:id="8428" w:name="_Toc8061942"/>
      <w:bookmarkStart w:id="8429" w:name="_Toc8064410"/>
      <w:bookmarkStart w:id="8430" w:name="_Toc8391087"/>
      <w:bookmarkStart w:id="8431" w:name="_Toc8391353"/>
      <w:bookmarkStart w:id="8432" w:name="_Toc8644558"/>
      <w:bookmarkStart w:id="8433" w:name="_Toc8645090"/>
      <w:bookmarkStart w:id="8434" w:name="_Toc8817571"/>
      <w:bookmarkStart w:id="8435" w:name="_Toc8818143"/>
      <w:bookmarkStart w:id="8436" w:name="_Toc8825512"/>
      <w:bookmarkStart w:id="8437" w:name="_Toc8831609"/>
      <w:bookmarkStart w:id="8438" w:name="_Toc8832518"/>
      <w:bookmarkStart w:id="8439" w:name="_Toc8833511"/>
      <w:bookmarkStart w:id="8440" w:name="_Toc8833786"/>
      <w:r>
        <w:t xml:space="preserve">Förslag </w:t>
      </w:r>
      <w:r w:rsidRPr="004A563E">
        <w:t>till</w:t>
      </w:r>
      <w:r>
        <w:t xml:space="preserve"> lag om tjänstepensionsföretag</w:t>
      </w:r>
      <w:bookmarkEnd w:id="8425"/>
      <w:bookmarkEnd w:id="8426"/>
      <w:bookmarkEnd w:id="8427"/>
      <w:bookmarkEnd w:id="8428"/>
      <w:bookmarkEnd w:id="8429"/>
      <w:bookmarkEnd w:id="8430"/>
      <w:bookmarkEnd w:id="8431"/>
      <w:bookmarkEnd w:id="8432"/>
      <w:bookmarkEnd w:id="8433"/>
      <w:bookmarkEnd w:id="8434"/>
      <w:bookmarkEnd w:id="8435"/>
      <w:bookmarkEnd w:id="8436"/>
      <w:bookmarkEnd w:id="8437"/>
      <w:bookmarkEnd w:id="8438"/>
      <w:bookmarkEnd w:id="8439"/>
      <w:bookmarkEnd w:id="8440"/>
    </w:p>
    <w:p w14:paraId="64A8B710" w14:textId="77777777" w:rsidR="00136126" w:rsidRPr="00BC4858" w:rsidRDefault="00931476" w:rsidP="00136126">
      <w:pPr>
        <w:pStyle w:val="Brdtext"/>
      </w:pPr>
      <w:r>
        <w:t>Härigenom föreskrivs</w:t>
      </w:r>
      <w:r>
        <w:rPr>
          <w:rStyle w:val="Fotnotsreferens"/>
        </w:rPr>
        <w:footnoteReference w:id="120"/>
      </w:r>
      <w:r>
        <w:t xml:space="preserve"> följande.</w:t>
      </w:r>
    </w:p>
    <w:p w14:paraId="3783C524" w14:textId="77777777" w:rsidR="00136126" w:rsidRDefault="00931476" w:rsidP="00136126">
      <w:pPr>
        <w:pStyle w:val="Rubrik3utannumrering"/>
      </w:pPr>
      <w:r>
        <w:t>1 kap. Inledande bestämmelser</w:t>
      </w:r>
    </w:p>
    <w:p w14:paraId="552ED83C" w14:textId="77777777" w:rsidR="00136126" w:rsidRDefault="00931476" w:rsidP="00136126">
      <w:pPr>
        <w:pStyle w:val="Rubrik4utannumrering"/>
        <w:spacing w:before="0"/>
      </w:pPr>
      <w:r>
        <w:t>Lagens tillämpningsområde</w:t>
      </w:r>
    </w:p>
    <w:p w14:paraId="012A4DB1" w14:textId="77777777" w:rsidR="00136126" w:rsidRDefault="00931476" w:rsidP="00136126">
      <w:pPr>
        <w:pStyle w:val="Brdtext"/>
      </w:pPr>
      <w:r>
        <w:rPr>
          <w:b/>
        </w:rPr>
        <w:t>1 §</w:t>
      </w:r>
      <w:r w:rsidRPr="00640C08">
        <w:t>    </w:t>
      </w:r>
      <w:r>
        <w:t>Denna lag innehåller bestämmelser om den tjänstepensions</w:t>
      </w:r>
      <w:r>
        <w:softHyphen/>
        <w:t>verksamhet som drivs av svenska tjänstepensionsföretag.</w:t>
      </w:r>
    </w:p>
    <w:p w14:paraId="4EF33540" w14:textId="77777777" w:rsidR="00136126" w:rsidRDefault="00136126" w:rsidP="00136126">
      <w:pPr>
        <w:pStyle w:val="Brdtext"/>
      </w:pPr>
    </w:p>
    <w:p w14:paraId="634EA9B2" w14:textId="77777777" w:rsidR="00136126" w:rsidRDefault="00931476" w:rsidP="00136126">
      <w:pPr>
        <w:pStyle w:val="Brdtext"/>
      </w:pPr>
      <w:r>
        <w:rPr>
          <w:b/>
        </w:rPr>
        <w:t>2 §</w:t>
      </w:r>
      <w:r w:rsidRPr="00640C08">
        <w:t>    </w:t>
      </w:r>
      <w:r>
        <w:t>För utländska tjänstepensionsinstituts verksamhet i Sverige gäller lagen (1998:293) om utländska försäkringsgivares och tjänstepensions</w:t>
      </w:r>
      <w:r>
        <w:softHyphen/>
        <w:t xml:space="preserve">instituts verksamhet i Sverige. </w:t>
      </w:r>
    </w:p>
    <w:p w14:paraId="5BD107F9" w14:textId="77777777" w:rsidR="00136126" w:rsidRPr="00692871" w:rsidRDefault="00931476" w:rsidP="00136126">
      <w:pPr>
        <w:pStyle w:val="Rubrik4utannumrering"/>
      </w:pPr>
      <w:r w:rsidRPr="00692871">
        <w:t>Ord och uttryck i lagen</w:t>
      </w:r>
    </w:p>
    <w:p w14:paraId="7D2BD463" w14:textId="77777777" w:rsidR="00136126" w:rsidRPr="00692871" w:rsidRDefault="00931476" w:rsidP="00136126">
      <w:pPr>
        <w:pStyle w:val="Rubrik5utannumrering"/>
        <w:spacing w:before="0"/>
      </w:pPr>
      <w:r w:rsidRPr="00692871">
        <w:t>Tjänstepensionsföretag</w:t>
      </w:r>
    </w:p>
    <w:p w14:paraId="157FE09D" w14:textId="77777777" w:rsidR="00136126" w:rsidRPr="00692871" w:rsidRDefault="00931476" w:rsidP="00136126">
      <w:pPr>
        <w:pStyle w:val="Brdtext"/>
      </w:pPr>
      <w:r w:rsidRPr="00692871">
        <w:rPr>
          <w:b/>
        </w:rPr>
        <w:t>3 §</w:t>
      </w:r>
      <w:r w:rsidRPr="00692871">
        <w:t xml:space="preserve">    Med tjänstepensionsföretag avses </w:t>
      </w:r>
      <w:bookmarkStart w:id="8441" w:name="_Hlk536192797"/>
      <w:r w:rsidRPr="00692871">
        <w:t>tjänstepensionsaktiebolag, ömsesidigt tjänstepensionsbolag och tjänstepensionsförening</w:t>
      </w:r>
      <w:bookmarkEnd w:id="8441"/>
      <w:r w:rsidRPr="00692871">
        <w:t>.</w:t>
      </w:r>
    </w:p>
    <w:p w14:paraId="65D8AA3E" w14:textId="77777777" w:rsidR="00136126" w:rsidRPr="00692871" w:rsidRDefault="00931476" w:rsidP="00136126">
      <w:pPr>
        <w:pStyle w:val="Rubrik5utannumrering"/>
      </w:pPr>
      <w:r w:rsidRPr="00692871">
        <w:t>Tjänstepensionsförsäkring</w:t>
      </w:r>
    </w:p>
    <w:p w14:paraId="44080A1A" w14:textId="77777777" w:rsidR="00136126" w:rsidRPr="00BC4858" w:rsidRDefault="00931476" w:rsidP="00136126">
      <w:pPr>
        <w:pStyle w:val="Brdtext"/>
      </w:pPr>
      <w:r w:rsidRPr="00FF4B33">
        <w:rPr>
          <w:b/>
        </w:rPr>
        <w:t>4 §</w:t>
      </w:r>
      <w:r w:rsidRPr="00FF4B33">
        <w:t>    </w:t>
      </w:r>
      <w:r w:rsidRPr="00FF4B33">
        <w:rPr>
          <w:rFonts w:eastAsiaTheme="minorEastAsia"/>
          <w:color w:val="000000" w:themeColor="text1"/>
          <w:kern w:val="24"/>
        </w:rPr>
        <w:t>Med tjänstepensionsförsäkring avses livförsäkring enligt 2</w:t>
      </w:r>
      <w:r>
        <w:rPr>
          <w:rFonts w:eastAsiaTheme="minorEastAsia"/>
          <w:color w:val="000000" w:themeColor="text1"/>
          <w:kern w:val="24"/>
        </w:rPr>
        <w:t> </w:t>
      </w:r>
      <w:r w:rsidRPr="00FF4B33">
        <w:rPr>
          <w:rFonts w:eastAsiaTheme="minorEastAsia"/>
          <w:color w:val="000000" w:themeColor="text1"/>
          <w:kern w:val="24"/>
        </w:rPr>
        <w:t>kap. 11</w:t>
      </w:r>
      <w:r>
        <w:rPr>
          <w:rFonts w:eastAsiaTheme="minorEastAsia"/>
          <w:color w:val="000000" w:themeColor="text1"/>
          <w:kern w:val="24"/>
        </w:rPr>
        <w:t> </w:t>
      </w:r>
      <w:r w:rsidRPr="00FF4B33">
        <w:rPr>
          <w:rFonts w:eastAsiaTheme="minorEastAsia"/>
          <w:color w:val="000000" w:themeColor="text1"/>
          <w:kern w:val="24"/>
        </w:rPr>
        <w:t>§ som har samband med yrkesutövning och där utbetalning av försäkrings</w:t>
      </w:r>
      <w:r w:rsidRPr="00FF4B33">
        <w:rPr>
          <w:rFonts w:eastAsiaTheme="minorEastAsia"/>
          <w:color w:val="000000" w:themeColor="text1"/>
          <w:kern w:val="24"/>
        </w:rPr>
        <w:softHyphen/>
        <w:t>belopp (engångsbelopp eller periodiska utbetalningar) är beroende av att en eller flera personer uppnår eller förväntas uppnå en viss ålder samt försäkringar som meddelas som tillägg till sådana försäkringar.</w:t>
      </w:r>
    </w:p>
    <w:p w14:paraId="037871C6" w14:textId="77777777" w:rsidR="00136126" w:rsidRDefault="00931476" w:rsidP="00136126">
      <w:pPr>
        <w:pStyle w:val="Rubrik5utannumrering"/>
      </w:pPr>
      <w:r>
        <w:t>Behörig myndighet, EES, försäkringsföretag och försäkringsholdingföretag m.fl.</w:t>
      </w:r>
    </w:p>
    <w:p w14:paraId="3EB162BD" w14:textId="77777777" w:rsidR="00136126" w:rsidRDefault="00931476" w:rsidP="00136126">
      <w:pPr>
        <w:pStyle w:val="Brdtext"/>
      </w:pPr>
      <w:r>
        <w:rPr>
          <w:b/>
        </w:rPr>
        <w:t>5</w:t>
      </w:r>
      <w:r w:rsidRPr="00640C08">
        <w:rPr>
          <w:b/>
        </w:rPr>
        <w:t> §</w:t>
      </w:r>
      <w:r w:rsidRPr="00640C08">
        <w:t>    </w:t>
      </w:r>
      <w:r>
        <w:t>I denna lag betyder</w:t>
      </w:r>
    </w:p>
    <w:p w14:paraId="3625D423" w14:textId="77777777" w:rsidR="00136126" w:rsidRDefault="00931476" w:rsidP="00136126">
      <w:pPr>
        <w:pStyle w:val="Brdtextmedindrag"/>
        <w:rPr>
          <w:rFonts w:eastAsiaTheme="minorHAnsi"/>
        </w:rPr>
      </w:pPr>
      <w:r w:rsidRPr="00683D2F">
        <w:t>1. </w:t>
      </w:r>
      <w:r w:rsidRPr="000A7C2D">
        <w:rPr>
          <w:i/>
        </w:rPr>
        <w:t>behörig myndighet</w:t>
      </w:r>
      <w:r w:rsidRPr="00683D2F">
        <w:t xml:space="preserve">: en utländsk myndighet som har behörighet att utföra uppgifter enligt nationella bestämmelser som genomför </w:t>
      </w:r>
      <w:r w:rsidRPr="000A7C2D">
        <w:rPr>
          <w:rFonts w:eastAsiaTheme="minorHAnsi"/>
        </w:rPr>
        <w:t>Europaparlamentets och rådets direktiv (EU) 2016/2341 av den 14 december 2016 om verksamhet i och tillsyn över tjänstepensions</w:t>
      </w:r>
      <w:r>
        <w:rPr>
          <w:rFonts w:eastAsiaTheme="minorHAnsi"/>
        </w:rPr>
        <w:softHyphen/>
      </w:r>
      <w:r w:rsidRPr="000A7C2D">
        <w:rPr>
          <w:rFonts w:eastAsiaTheme="minorHAnsi"/>
        </w:rPr>
        <w:t>institut</w:t>
      </w:r>
      <w:r>
        <w:rPr>
          <w:rFonts w:eastAsiaTheme="minorHAnsi"/>
        </w:rPr>
        <w:t>,</w:t>
      </w:r>
      <w:r w:rsidRPr="000A7C2D">
        <w:rPr>
          <w:rFonts w:eastAsiaTheme="minorHAnsi"/>
        </w:rPr>
        <w:t xml:space="preserve"> i den ursprungliga lydelsen,</w:t>
      </w:r>
    </w:p>
    <w:p w14:paraId="644816A2" w14:textId="77777777" w:rsidR="00136126" w:rsidRPr="000A7C2D" w:rsidRDefault="00931476" w:rsidP="00136126">
      <w:pPr>
        <w:pStyle w:val="Brdtextmedindrag"/>
      </w:pPr>
      <w:r>
        <w:t>2. </w:t>
      </w:r>
      <w:r w:rsidRPr="000A7C2D">
        <w:rPr>
          <w:i/>
        </w:rPr>
        <w:t>blandat finansiellt holdingföretag</w:t>
      </w:r>
      <w:r w:rsidRPr="00683D2F">
        <w:t xml:space="preserve">: </w:t>
      </w:r>
      <w:r w:rsidRPr="000A7C2D">
        <w:t>e</w:t>
      </w:r>
      <w:r w:rsidRPr="00683D2F">
        <w:t>tt sådant företag som avses i 1</w:t>
      </w:r>
      <w:r>
        <w:t> </w:t>
      </w:r>
      <w:r w:rsidRPr="00683D2F">
        <w:t>kap. 3</w:t>
      </w:r>
      <w:r>
        <w:t> </w:t>
      </w:r>
      <w:r w:rsidRPr="00683D2F">
        <w:t>§</w:t>
      </w:r>
      <w:r>
        <w:t> </w:t>
      </w:r>
      <w:r w:rsidRPr="000A7C2D">
        <w:t>4 lagen (2006:531) om särskild tillsyn över finansiella konglomerat,</w:t>
      </w:r>
    </w:p>
    <w:p w14:paraId="3C992F7A" w14:textId="77777777" w:rsidR="00136126" w:rsidRPr="00683D2F" w:rsidRDefault="00931476" w:rsidP="00136126">
      <w:pPr>
        <w:pStyle w:val="Brdtextmedindrag"/>
      </w:pPr>
      <w:r w:rsidRPr="000A7C2D">
        <w:lastRenderedPageBreak/>
        <w:t>3. </w:t>
      </w:r>
      <w:r w:rsidRPr="000A7C2D">
        <w:rPr>
          <w:i/>
        </w:rPr>
        <w:t>EES</w:t>
      </w:r>
      <w:r w:rsidRPr="000A7C2D">
        <w:t>: Europeiska ekonomiska samarbetsområdet,</w:t>
      </w:r>
    </w:p>
    <w:p w14:paraId="5BBF2101" w14:textId="77777777" w:rsidR="00136126" w:rsidRPr="00683D2F" w:rsidRDefault="00931476" w:rsidP="00136126">
      <w:pPr>
        <w:pStyle w:val="Brdtextmedindrag"/>
      </w:pPr>
      <w:r>
        <w:t>4. </w:t>
      </w:r>
      <w:r w:rsidRPr="000A7C2D">
        <w:rPr>
          <w:i/>
        </w:rPr>
        <w:t>Solvens</w:t>
      </w:r>
      <w:r>
        <w:rPr>
          <w:i/>
        </w:rPr>
        <w:t> </w:t>
      </w:r>
      <w:r w:rsidRPr="000A7C2D">
        <w:rPr>
          <w:i/>
        </w:rPr>
        <w:t>II-direktivet</w:t>
      </w:r>
      <w:r w:rsidRPr="000A7C2D">
        <w:t>: Europaparlamentets och rådets</w:t>
      </w:r>
      <w:r w:rsidRPr="00E875AE">
        <w:t xml:space="preserve"> direktiv 2009/138/EG av den 25</w:t>
      </w:r>
      <w:r>
        <w:t> </w:t>
      </w:r>
      <w:r w:rsidRPr="000A7C2D">
        <w:t>november 2009 om upptagande och utövande av försäkrings- och återförsäkringsverksamhet (Solvens</w:t>
      </w:r>
      <w:r>
        <w:t> </w:t>
      </w:r>
      <w:r w:rsidRPr="000A7C2D">
        <w:t>II), i lydelsen enligt Europaparlamentets och rådets direktiv 2014/51/EU</w:t>
      </w:r>
      <w:r>
        <w:t>,</w:t>
      </w:r>
    </w:p>
    <w:p w14:paraId="4E61FA5B" w14:textId="77777777" w:rsidR="00136126" w:rsidRDefault="00931476" w:rsidP="00136126">
      <w:pPr>
        <w:pStyle w:val="Brdtextmedindrag"/>
      </w:pPr>
      <w:r>
        <w:t>5</w:t>
      </w:r>
      <w:r w:rsidRPr="00683D2F">
        <w:t>. </w:t>
      </w:r>
      <w:r w:rsidRPr="000A7C2D">
        <w:rPr>
          <w:i/>
        </w:rPr>
        <w:t>EES-försäkringsgivare</w:t>
      </w:r>
      <w:r w:rsidRPr="000A7C2D">
        <w:t>: en utländsk försäkringsgivare vars hemland hör till EES och som omfattas av Solvens II-direktivet,</w:t>
      </w:r>
    </w:p>
    <w:p w14:paraId="1FCE4A7B" w14:textId="77777777" w:rsidR="00136126" w:rsidRPr="00F8221B" w:rsidRDefault="00931476" w:rsidP="00136126">
      <w:pPr>
        <w:pStyle w:val="Brdtextmedindrag"/>
      </w:pPr>
      <w:r>
        <w:t>6. </w:t>
      </w:r>
      <w:r w:rsidRPr="000A7C2D">
        <w:rPr>
          <w:i/>
        </w:rPr>
        <w:t>försäkringsföretag</w:t>
      </w:r>
      <w:r>
        <w:t>: ett företag som har tillstånd att driva försäkrings</w:t>
      </w:r>
      <w:r>
        <w:softHyphen/>
        <w:t>rörelse enligt försäkringsrörelselagen (2010:2043),</w:t>
      </w:r>
    </w:p>
    <w:p w14:paraId="480C06DB" w14:textId="77777777" w:rsidR="00136126" w:rsidRDefault="00931476" w:rsidP="00136126">
      <w:pPr>
        <w:pStyle w:val="Brdtextmedindrag"/>
      </w:pPr>
      <w:r>
        <w:t>7</w:t>
      </w:r>
      <w:r w:rsidRPr="00772B54">
        <w:t>. </w:t>
      </w:r>
      <w:r w:rsidRPr="000A7C2D">
        <w:rPr>
          <w:i/>
        </w:rPr>
        <w:t>försäkringsgivare från tredjeland</w:t>
      </w:r>
      <w:r w:rsidRPr="000A7C2D">
        <w:t xml:space="preserve">: </w:t>
      </w:r>
      <w:r>
        <w:t>en utländsk försäkringsgivare vars hemland inte hör till EES och som skulle omfattas av Solvens II-direktivet om dess hemland hörde till EES</w:t>
      </w:r>
      <w:r w:rsidRPr="000A7C2D">
        <w:t>,</w:t>
      </w:r>
    </w:p>
    <w:p w14:paraId="106FE5EA" w14:textId="77777777" w:rsidR="00136126" w:rsidRPr="000A7C2D" w:rsidRDefault="00931476" w:rsidP="00136126">
      <w:pPr>
        <w:pStyle w:val="Brdtextmedindrag"/>
      </w:pPr>
      <w:r>
        <w:t>8</w:t>
      </w:r>
      <w:r w:rsidRPr="00772B54">
        <w:t>. </w:t>
      </w:r>
      <w:r w:rsidRPr="000A7C2D">
        <w:rPr>
          <w:i/>
        </w:rPr>
        <w:t>försäkringsholdingföretag</w:t>
      </w:r>
      <w:r w:rsidRPr="000A7C2D">
        <w:t xml:space="preserve">: </w:t>
      </w:r>
      <w:r>
        <w:t>ett moderföretag som inte är ett försäkringsföretag, en EES-försäkringsgivare, ett försäkringsföretag från tredjeland eller ett blandat finansiellt holdingföretag och vars huvudsakliga verksamhet är att förvärva och förvalta andelar i dotterföretag som uteslutande eller huvudsakligen är försäkringsföretag, EES-försäkringsgivare eller försäkringsgivare från tredjeland,</w:t>
      </w:r>
    </w:p>
    <w:p w14:paraId="2FD3FA21" w14:textId="77777777" w:rsidR="00136126" w:rsidRDefault="00931476" w:rsidP="00136126">
      <w:pPr>
        <w:pStyle w:val="Brdtextmedindrag"/>
      </w:pPr>
      <w:r>
        <w:t>9</w:t>
      </w:r>
      <w:r w:rsidRPr="000A7C2D">
        <w:t>. </w:t>
      </w:r>
      <w:r w:rsidRPr="000A7C2D">
        <w:rPr>
          <w:i/>
        </w:rPr>
        <w:t>försäkringsholdingföretag med blandad verksamhet</w:t>
      </w:r>
      <w:r w:rsidRPr="000A7C2D">
        <w:t xml:space="preserve">: </w:t>
      </w:r>
      <w:r>
        <w:t>ett moderföretag som inte är ett försäkringsföretag, en EES-försäkringsgivare, en försäkringsgivare från tredjeland, ett blandat finansiellt holdingföretag eller ett försäkringsholdingföretag och som har minst ett dotterföretag som är försäkringsföretag,</w:t>
      </w:r>
    </w:p>
    <w:p w14:paraId="722F9FB3" w14:textId="77777777" w:rsidR="00136126" w:rsidRDefault="00931476" w:rsidP="00136126">
      <w:pPr>
        <w:pStyle w:val="Brdtextmedindrag"/>
      </w:pPr>
      <w:r>
        <w:t>10. </w:t>
      </w:r>
      <w:r w:rsidRPr="004B211A">
        <w:rPr>
          <w:i/>
        </w:rPr>
        <w:t>MTF-plattform</w:t>
      </w:r>
      <w:r>
        <w:t xml:space="preserve">, </w:t>
      </w:r>
      <w:r w:rsidRPr="004B211A">
        <w:rPr>
          <w:i/>
        </w:rPr>
        <w:t>OTF-plattform</w:t>
      </w:r>
      <w:r>
        <w:t xml:space="preserve"> och </w:t>
      </w:r>
      <w:r>
        <w:rPr>
          <w:i/>
        </w:rPr>
        <w:t>reglerad marknad</w:t>
      </w:r>
      <w:r>
        <w:t>: detsamma som i 1 kap. 4 b § lagen (2007:528) om värdepappersmarknaden, och</w:t>
      </w:r>
    </w:p>
    <w:p w14:paraId="280E7C75" w14:textId="77777777" w:rsidR="00136126" w:rsidRDefault="00931476" w:rsidP="00136126">
      <w:pPr>
        <w:pStyle w:val="Brdtextmedindrag"/>
      </w:pPr>
      <w:r>
        <w:t>11. </w:t>
      </w:r>
      <w:r>
        <w:rPr>
          <w:i/>
        </w:rPr>
        <w:t>uppdragsgivande företag:</w:t>
      </w:r>
      <w:r>
        <w:t xml:space="preserve"> den som i egenskap av arbetsgivare betalar f</w:t>
      </w:r>
      <w:r w:rsidRPr="00085DCD">
        <w:t>örsäkringspremier</w:t>
      </w:r>
      <w:r>
        <w:t xml:space="preserve"> till tjänstepensionsföretaget.</w:t>
      </w:r>
    </w:p>
    <w:p w14:paraId="4EC953AB" w14:textId="77777777" w:rsidR="00136126" w:rsidRDefault="00931476" w:rsidP="00136126">
      <w:pPr>
        <w:pStyle w:val="Rubrik5utannumrering"/>
      </w:pPr>
      <w:r>
        <w:t>Försäkringstagare och försäkrad</w:t>
      </w:r>
    </w:p>
    <w:p w14:paraId="1C9BA5AF" w14:textId="77777777" w:rsidR="00136126" w:rsidRDefault="00931476" w:rsidP="00136126">
      <w:pPr>
        <w:pStyle w:val="Brdtext"/>
      </w:pPr>
      <w:r>
        <w:rPr>
          <w:b/>
        </w:rPr>
        <w:t>6</w:t>
      </w:r>
      <w:r w:rsidRPr="00640C08">
        <w:rPr>
          <w:b/>
        </w:rPr>
        <w:t> §</w:t>
      </w:r>
      <w:r w:rsidRPr="00640C08">
        <w:t>    </w:t>
      </w:r>
      <w:r w:rsidRPr="000A7C2D">
        <w:t>Med försäkringstagare avses den som har ingått ett avtal</w:t>
      </w:r>
      <w:r>
        <w:t xml:space="preserve"> </w:t>
      </w:r>
      <w:r w:rsidRPr="000A7C2D">
        <w:t xml:space="preserve">om försäkring med ett </w:t>
      </w:r>
      <w:r>
        <w:t>tjänstepensions</w:t>
      </w:r>
      <w:r w:rsidRPr="000A7C2D">
        <w:t>företag. Med försäkrad avses</w:t>
      </w:r>
      <w:r>
        <w:t xml:space="preserve"> </w:t>
      </w:r>
      <w:r w:rsidRPr="000A7C2D">
        <w:t>den vars intresse är försäkrat mot en skada eller den vars liv</w:t>
      </w:r>
      <w:r>
        <w:t xml:space="preserve"> </w:t>
      </w:r>
      <w:r w:rsidRPr="000A7C2D">
        <w:t>eller hälsa en försäkring gäller för.</w:t>
      </w:r>
    </w:p>
    <w:p w14:paraId="1A2FE6E5" w14:textId="77777777" w:rsidR="00136126" w:rsidRDefault="00931476" w:rsidP="00136126">
      <w:pPr>
        <w:pStyle w:val="Rubrik5utannumrering"/>
      </w:pPr>
      <w:r>
        <w:t>Ägarintresse</w:t>
      </w:r>
    </w:p>
    <w:p w14:paraId="3AB99B22" w14:textId="77777777" w:rsidR="00136126" w:rsidRDefault="00931476" w:rsidP="00136126">
      <w:pPr>
        <w:pStyle w:val="Brdtext"/>
      </w:pPr>
      <w:r>
        <w:rPr>
          <w:b/>
        </w:rPr>
        <w:t>7</w:t>
      </w:r>
      <w:r w:rsidRPr="00640C08">
        <w:rPr>
          <w:b/>
        </w:rPr>
        <w:t> §</w:t>
      </w:r>
      <w:r w:rsidRPr="00640C08">
        <w:t>    </w:t>
      </w:r>
      <w:r w:rsidRPr="000A7C2D">
        <w:t>Med ägarintresse avses att ett företag direkt eller</w:t>
      </w:r>
      <w:r>
        <w:t xml:space="preserve"> </w:t>
      </w:r>
      <w:r w:rsidRPr="00424F52">
        <w:t>indirekt innehar minst 20</w:t>
      </w:r>
      <w:r>
        <w:t> </w:t>
      </w:r>
      <w:r w:rsidRPr="000A7C2D">
        <w:t>procent av kapitalet eller minst 20</w:t>
      </w:r>
      <w:r>
        <w:t> </w:t>
      </w:r>
      <w:r w:rsidRPr="000A7C2D">
        <w:t>procent av samtliga röster i ett annat företag.</w:t>
      </w:r>
    </w:p>
    <w:p w14:paraId="7D814D2D" w14:textId="77777777" w:rsidR="00136126" w:rsidRDefault="00931476" w:rsidP="00136126">
      <w:pPr>
        <w:pStyle w:val="Rubrik5utannumrering"/>
      </w:pPr>
      <w:r>
        <w:t>Nära förbindelser</w:t>
      </w:r>
    </w:p>
    <w:p w14:paraId="647AB1C7" w14:textId="77777777" w:rsidR="00136126" w:rsidRPr="000A7C2D" w:rsidRDefault="00931476" w:rsidP="00136126">
      <w:pPr>
        <w:pStyle w:val="Brdtext"/>
      </w:pPr>
      <w:r>
        <w:rPr>
          <w:b/>
        </w:rPr>
        <w:t>8</w:t>
      </w:r>
      <w:r w:rsidRPr="00640C08">
        <w:rPr>
          <w:b/>
        </w:rPr>
        <w:t> §</w:t>
      </w:r>
      <w:r w:rsidRPr="00640C08">
        <w:t>    </w:t>
      </w:r>
      <w:r>
        <w:t>Ett tjänstepensions</w:t>
      </w:r>
      <w:r w:rsidRPr="000A7C2D">
        <w:t>företag och ett annat företag ska anses ha nära förbindelser, om</w:t>
      </w:r>
    </w:p>
    <w:p w14:paraId="52031800" w14:textId="77777777" w:rsidR="00136126" w:rsidRPr="000A7C2D" w:rsidRDefault="00931476" w:rsidP="00136126">
      <w:pPr>
        <w:pStyle w:val="Brdtextmedindrag"/>
      </w:pPr>
      <w:r w:rsidRPr="000A7C2D">
        <w:t>1. det ena företaget direkt eller indirekt genom dotterföretag äger minst 20 procent av kapitalet eller disponerar över minst 20 procent av samtliga röster i det andra företaget,</w:t>
      </w:r>
    </w:p>
    <w:p w14:paraId="5BBCA9BD" w14:textId="77777777" w:rsidR="00136126" w:rsidRPr="000A7C2D" w:rsidRDefault="00931476" w:rsidP="00136126">
      <w:pPr>
        <w:pStyle w:val="Brdtextmedindrag"/>
      </w:pPr>
      <w:r w:rsidRPr="000A7C2D">
        <w:t>2. det ena företaget direkt eller indirekt utgör moderföretag till det andra eller det finns en annan likartad förbindelse mellan företagen, eller</w:t>
      </w:r>
    </w:p>
    <w:p w14:paraId="6FC8AD85" w14:textId="77777777" w:rsidR="00136126" w:rsidRPr="000A7C2D" w:rsidRDefault="00931476" w:rsidP="00136126">
      <w:pPr>
        <w:pStyle w:val="Brdtextmedindrag"/>
      </w:pPr>
      <w:r w:rsidRPr="000A7C2D">
        <w:t>3. båda företagen är dotterföretag till eller har en likartad</w:t>
      </w:r>
      <w:r>
        <w:t xml:space="preserve"> </w:t>
      </w:r>
      <w:r w:rsidRPr="000A7C2D">
        <w:t>förbindelse med en och samma juridiska person eller står i ett motsvarande förhållande till en och samma fysiska person.</w:t>
      </w:r>
    </w:p>
    <w:p w14:paraId="00B5BCCF" w14:textId="77777777" w:rsidR="00136126" w:rsidRPr="000A7C2D" w:rsidRDefault="00931476" w:rsidP="00136126">
      <w:pPr>
        <w:pStyle w:val="Brdtextmedindrag"/>
      </w:pPr>
      <w:r w:rsidRPr="000A7C2D">
        <w:lastRenderedPageBreak/>
        <w:t xml:space="preserve">Nära förbindelser ska även ett </w:t>
      </w:r>
      <w:r>
        <w:t>tjänstepensions</w:t>
      </w:r>
      <w:r w:rsidRPr="000A7C2D">
        <w:t>företag och en fysisk person anses ha, om</w:t>
      </w:r>
    </w:p>
    <w:p w14:paraId="5718FD7B" w14:textId="77777777" w:rsidR="00136126" w:rsidRPr="000A7C2D" w:rsidRDefault="00931476" w:rsidP="00136126">
      <w:pPr>
        <w:pStyle w:val="Brdtextmedindrag"/>
      </w:pPr>
      <w:r w:rsidRPr="000A7C2D">
        <w:t>1. den fysiska personen</w:t>
      </w:r>
    </w:p>
    <w:p w14:paraId="74C13EEF" w14:textId="77777777" w:rsidR="00136126" w:rsidRPr="000A7C2D" w:rsidRDefault="00931476" w:rsidP="00136126">
      <w:pPr>
        <w:pStyle w:val="Brdtextmedindrag"/>
      </w:pPr>
      <w:r w:rsidRPr="000A7C2D">
        <w:t xml:space="preserve">a) äger minst 20 procent av kapitalet i </w:t>
      </w:r>
      <w:r>
        <w:t>tjänstepensions</w:t>
      </w:r>
      <w:r w:rsidRPr="000A7C2D">
        <w:t>företaget,</w:t>
      </w:r>
    </w:p>
    <w:p w14:paraId="349847AB" w14:textId="77777777" w:rsidR="00136126" w:rsidRPr="000A7C2D" w:rsidRDefault="00931476" w:rsidP="00136126">
      <w:pPr>
        <w:pStyle w:val="Brdtextmedindrag"/>
      </w:pPr>
      <w:r w:rsidRPr="000A7C2D">
        <w:t>b) </w:t>
      </w:r>
      <w:r>
        <w:t>disponerar över minst 20 </w:t>
      </w:r>
      <w:r w:rsidRPr="000A7C2D">
        <w:t xml:space="preserve">procent av samtliga röster i </w:t>
      </w:r>
      <w:r>
        <w:t>tjänstepensions</w:t>
      </w:r>
      <w:r>
        <w:softHyphen/>
      </w:r>
      <w:r w:rsidRPr="000A7C2D">
        <w:t>företaget, eller</w:t>
      </w:r>
    </w:p>
    <w:p w14:paraId="510233E0" w14:textId="77777777" w:rsidR="00136126" w:rsidRPr="000A7C2D" w:rsidRDefault="00931476" w:rsidP="00136126">
      <w:pPr>
        <w:pStyle w:val="Brdtextmedindrag"/>
      </w:pPr>
      <w:r w:rsidRPr="000A7C2D">
        <w:t>c) på annat sätt har sådant inflytande över</w:t>
      </w:r>
      <w:r>
        <w:t xml:space="preserve"> tjänstepensions</w:t>
      </w:r>
      <w:r w:rsidRPr="000A7C2D">
        <w:t>företaget att personens ställning motsvarar den som ett moderföretag har i förhållande till ett dotterföretag, eller</w:t>
      </w:r>
    </w:p>
    <w:p w14:paraId="5C8D0086" w14:textId="77777777" w:rsidR="00136126" w:rsidRDefault="00931476" w:rsidP="00136126">
      <w:pPr>
        <w:pStyle w:val="Brdtextmedindrag"/>
      </w:pPr>
      <w:r w:rsidRPr="000A7C2D">
        <w:t xml:space="preserve">2. det finns en annan likartad förbindelse mellan </w:t>
      </w:r>
      <w:r>
        <w:t>tjänstepensions</w:t>
      </w:r>
      <w:r>
        <w:softHyphen/>
      </w:r>
      <w:r w:rsidRPr="000A7C2D">
        <w:t>företaget</w:t>
      </w:r>
      <w:r>
        <w:t xml:space="preserve"> och den fysiska personen</w:t>
      </w:r>
      <w:r w:rsidRPr="000A7C2D">
        <w:t>.</w:t>
      </w:r>
    </w:p>
    <w:p w14:paraId="285A00F4" w14:textId="77777777" w:rsidR="00136126" w:rsidRDefault="00931476" w:rsidP="00136126">
      <w:pPr>
        <w:pStyle w:val="Rubrik5utannumrering"/>
      </w:pPr>
      <w:r>
        <w:t>Kvalificerat innehav</w:t>
      </w:r>
    </w:p>
    <w:p w14:paraId="1FE3562D" w14:textId="77777777" w:rsidR="00136126" w:rsidRPr="000A7C2D" w:rsidRDefault="00931476" w:rsidP="00136126">
      <w:pPr>
        <w:pStyle w:val="Brdtext"/>
        <w:rPr>
          <w:rStyle w:val="BrdtextmedindragChar"/>
        </w:rPr>
      </w:pPr>
      <w:r>
        <w:rPr>
          <w:b/>
        </w:rPr>
        <w:t>9</w:t>
      </w:r>
      <w:r w:rsidRPr="00640C08">
        <w:rPr>
          <w:b/>
        </w:rPr>
        <w:t> §</w:t>
      </w:r>
      <w:r w:rsidRPr="00640C08">
        <w:t>    </w:t>
      </w:r>
      <w:r w:rsidRPr="000A7C2D">
        <w:rPr>
          <w:rStyle w:val="BrdtextmedindragChar"/>
        </w:rPr>
        <w:t xml:space="preserve">Med ett kvalificerat </w:t>
      </w:r>
      <w:r w:rsidRPr="003216BC">
        <w:rPr>
          <w:rStyle w:val="BrdtextmedindragChar"/>
        </w:rPr>
        <w:t>innehav avses ett direkt eller indirekt ägande i ett företag, om innehavet</w:t>
      </w:r>
      <w:r w:rsidRPr="00360BBF">
        <w:rPr>
          <w:rStyle w:val="BrdtextmedindragChar"/>
        </w:rPr>
        <w:t xml:space="preserve"> representerar 10</w:t>
      </w:r>
      <w:r>
        <w:rPr>
          <w:rStyle w:val="BrdtextmedindragChar"/>
        </w:rPr>
        <w:t> </w:t>
      </w:r>
      <w:r w:rsidRPr="00360BBF">
        <w:rPr>
          <w:rStyle w:val="BrdtextmedindragChar"/>
        </w:rPr>
        <w:t xml:space="preserve">procent eller mer av kapitalet eller av samtliga röster eller </w:t>
      </w:r>
      <w:r w:rsidRPr="003216BC">
        <w:rPr>
          <w:rStyle w:val="BrdtextmedindragChar"/>
        </w:rPr>
        <w:t xml:space="preserve">på annat sätt möjliggör ett väsentligt </w:t>
      </w:r>
      <w:r w:rsidRPr="00360BBF">
        <w:rPr>
          <w:rStyle w:val="BrdtextmedindragChar"/>
        </w:rPr>
        <w:t>inflytande över ledningen av företaget.</w:t>
      </w:r>
    </w:p>
    <w:p w14:paraId="6F6DC566" w14:textId="77777777" w:rsidR="00136126" w:rsidRDefault="00136126" w:rsidP="00136126">
      <w:pPr>
        <w:pStyle w:val="Brdtextmedindrag"/>
      </w:pPr>
    </w:p>
    <w:p w14:paraId="613ADE14" w14:textId="77777777" w:rsidR="00136126" w:rsidRDefault="00931476" w:rsidP="00136126">
      <w:pPr>
        <w:pStyle w:val="Brdtext"/>
      </w:pPr>
      <w:r>
        <w:rPr>
          <w:b/>
        </w:rPr>
        <w:t>10</w:t>
      </w:r>
      <w:r w:rsidRPr="00640C08">
        <w:rPr>
          <w:b/>
        </w:rPr>
        <w:t> §</w:t>
      </w:r>
      <w:r w:rsidRPr="00640C08">
        <w:t>    </w:t>
      </w:r>
      <w:r w:rsidRPr="000A7C2D">
        <w:t xml:space="preserve">Vid bedömningen av om ett innehav är kvalificerat enligt </w:t>
      </w:r>
      <w:r>
        <w:t>9 </w:t>
      </w:r>
      <w:r w:rsidRPr="006B769C">
        <w:t>§ ska följande bestämmelser i 4</w:t>
      </w:r>
      <w:r>
        <w:t> </w:t>
      </w:r>
      <w:r w:rsidRPr="000A7C2D">
        <w:t xml:space="preserve">kap. </w:t>
      </w:r>
      <w:bookmarkStart w:id="8442" w:name="_Hlk3547348"/>
      <w:r w:rsidRPr="000A7C2D">
        <w:t>lagen (1991:980) om handel med finansiella instrument</w:t>
      </w:r>
      <w:bookmarkEnd w:id="8442"/>
      <w:r w:rsidRPr="000A7C2D">
        <w:t xml:space="preserve"> tillämpas:</w:t>
      </w:r>
    </w:p>
    <w:p w14:paraId="2A668134" w14:textId="77777777" w:rsidR="00136126" w:rsidRDefault="00931476" w:rsidP="00136126">
      <w:pPr>
        <w:pStyle w:val="Brdtextmedindrag"/>
      </w:pPr>
      <w:r w:rsidRPr="006B769C">
        <w:t>–</w:t>
      </w:r>
      <w:r>
        <w:t> </w:t>
      </w:r>
      <w:r w:rsidRPr="000A7C2D">
        <w:t>2</w:t>
      </w:r>
      <w:r>
        <w:t> </w:t>
      </w:r>
      <w:r w:rsidRPr="000A7C2D">
        <w:t>§ första stycket</w:t>
      </w:r>
      <w:r>
        <w:t> </w:t>
      </w:r>
      <w:r w:rsidRPr="000A7C2D">
        <w:t>1 om depåbevis,</w:t>
      </w:r>
    </w:p>
    <w:p w14:paraId="39777CDC" w14:textId="77777777" w:rsidR="00136126" w:rsidRDefault="00931476" w:rsidP="00136126">
      <w:pPr>
        <w:pStyle w:val="Brdtextmedindrag"/>
      </w:pPr>
      <w:r w:rsidRPr="000A7C2D">
        <w:t>–</w:t>
      </w:r>
      <w:r>
        <w:t> </w:t>
      </w:r>
      <w:r w:rsidRPr="000A7C2D">
        <w:t>4</w:t>
      </w:r>
      <w:r>
        <w:t> </w:t>
      </w:r>
      <w:r w:rsidRPr="000A7C2D">
        <w:t>§ om beräkning av innehavet,</w:t>
      </w:r>
    </w:p>
    <w:p w14:paraId="37FDDD03" w14:textId="77777777" w:rsidR="00136126" w:rsidRDefault="00931476" w:rsidP="00136126">
      <w:pPr>
        <w:pStyle w:val="Brdtextmedindrag"/>
      </w:pPr>
      <w:r w:rsidRPr="000A7C2D">
        <w:t>–</w:t>
      </w:r>
      <w:r>
        <w:t> </w:t>
      </w:r>
      <w:r w:rsidRPr="000A7C2D">
        <w:t>5</w:t>
      </w:r>
      <w:r>
        <w:t> </w:t>
      </w:r>
      <w:r w:rsidRPr="000A7C2D">
        <w:t>§ andra stycket om beräkning av antalet aktier eller röstetal,</w:t>
      </w:r>
    </w:p>
    <w:p w14:paraId="211494CF" w14:textId="77777777" w:rsidR="00136126" w:rsidRDefault="00931476" w:rsidP="00136126">
      <w:pPr>
        <w:pStyle w:val="Brdtextmedindrag"/>
      </w:pPr>
      <w:r w:rsidRPr="000A7C2D">
        <w:t>–</w:t>
      </w:r>
      <w:r>
        <w:t> </w:t>
      </w:r>
      <w:r w:rsidRPr="000A7C2D">
        <w:t>12</w:t>
      </w:r>
      <w:r>
        <w:t> </w:t>
      </w:r>
      <w:r w:rsidRPr="000A7C2D">
        <w:t>§</w:t>
      </w:r>
      <w:r>
        <w:t> </w:t>
      </w:r>
      <w:r w:rsidRPr="000A7C2D">
        <w:t>1 och 2 om undantag för aktier som innehas för clearing och avveckling eller förvaltas för någon annans räkning,</w:t>
      </w:r>
    </w:p>
    <w:p w14:paraId="2D9D7F13" w14:textId="77777777" w:rsidR="00136126" w:rsidRPr="00B80394" w:rsidRDefault="00931476" w:rsidP="00136126">
      <w:pPr>
        <w:pStyle w:val="Brdtextmedindrag"/>
      </w:pPr>
      <w:r w:rsidRPr="000A7C2D">
        <w:t>–</w:t>
      </w:r>
      <w:r>
        <w:t> </w:t>
      </w:r>
      <w:r w:rsidRPr="000A7C2D">
        <w:t>13</w:t>
      </w:r>
      <w:r>
        <w:t> </w:t>
      </w:r>
      <w:r w:rsidRPr="000A7C2D">
        <w:t xml:space="preserve">§ om aktier som ingår </w:t>
      </w:r>
      <w:r w:rsidRPr="00B80394">
        <w:t>i handelslager,</w:t>
      </w:r>
    </w:p>
    <w:p w14:paraId="0E20C662" w14:textId="77777777" w:rsidR="00136126" w:rsidRPr="00B80394" w:rsidRDefault="00931476" w:rsidP="00136126">
      <w:pPr>
        <w:pStyle w:val="Brdtextmedindrag"/>
      </w:pPr>
      <w:r w:rsidRPr="00B80394">
        <w:t>– 14 § om aktier som innehas av marknadsgaranter, och</w:t>
      </w:r>
    </w:p>
    <w:p w14:paraId="1A676636" w14:textId="77777777" w:rsidR="00136126" w:rsidRPr="00B80394" w:rsidRDefault="00931476" w:rsidP="00136126">
      <w:pPr>
        <w:pStyle w:val="Brdtextmedindrag"/>
      </w:pPr>
      <w:r w:rsidRPr="00B80394">
        <w:t>– 16 och 17 §§ om undantag för vissa moderföretag.</w:t>
      </w:r>
    </w:p>
    <w:p w14:paraId="0BC8D979" w14:textId="77777777" w:rsidR="00136126" w:rsidRPr="00B80394" w:rsidRDefault="00931476" w:rsidP="00136126">
      <w:pPr>
        <w:pStyle w:val="Brdtextmedindrag"/>
      </w:pPr>
      <w:r w:rsidRPr="00B80394">
        <w:t>Vid bedömningen ska det också tillämpas sådana föreskrifter</w:t>
      </w:r>
    </w:p>
    <w:p w14:paraId="334B9EBF" w14:textId="77777777" w:rsidR="00136126" w:rsidRPr="00B80394" w:rsidRDefault="00931476" w:rsidP="00136126">
      <w:pPr>
        <w:pStyle w:val="Brdtextmedindrag"/>
      </w:pPr>
      <w:r w:rsidRPr="00B80394">
        <w:t xml:space="preserve">– om marknadsgaranters aktier som har meddelats med stöd av 7 kap. 1 § 3 lagen om handel med finansiella instrument eller 23 kap. 15 § 1 </w:t>
      </w:r>
      <w:bookmarkStart w:id="8443" w:name="_Hlk3547358"/>
      <w:r w:rsidRPr="00B80394">
        <w:t>lagen (2007:528) om värdepappersmarknaden</w:t>
      </w:r>
      <w:bookmarkEnd w:id="8443"/>
      <w:r w:rsidRPr="00B80394">
        <w:t>, och</w:t>
      </w:r>
    </w:p>
    <w:p w14:paraId="7715CA2B" w14:textId="77777777" w:rsidR="00136126" w:rsidRPr="00B80394" w:rsidRDefault="00931476" w:rsidP="00136126">
      <w:pPr>
        <w:pStyle w:val="Brdtextmedindrag"/>
      </w:pPr>
      <w:r w:rsidRPr="00B80394">
        <w:t>– om undantag för vissa moderföretag som har meddelats med stöd av 7 kap. 1 § 4 lagen om handel med finansiella instrument.</w:t>
      </w:r>
    </w:p>
    <w:p w14:paraId="19F9CA16" w14:textId="77777777" w:rsidR="00136126" w:rsidRPr="00B80394" w:rsidRDefault="00931476" w:rsidP="00136126">
      <w:pPr>
        <w:pStyle w:val="Brdtextmedindrag"/>
      </w:pPr>
      <w:r w:rsidRPr="00B80394">
        <w:t>Det som föreskrivs om aktier i de bestämmelser som ska tillämpas enligt första och andra styckena ska också tillämpas för andra andelar i företag.</w:t>
      </w:r>
    </w:p>
    <w:p w14:paraId="1ECA6837" w14:textId="77777777" w:rsidR="00136126" w:rsidRPr="00B80394" w:rsidRDefault="00136126" w:rsidP="00136126">
      <w:pPr>
        <w:pStyle w:val="Brdtextmedindrag"/>
        <w:ind w:firstLine="0"/>
      </w:pPr>
    </w:p>
    <w:p w14:paraId="560CBEA0" w14:textId="77777777" w:rsidR="00136126" w:rsidRDefault="00931476" w:rsidP="00136126">
      <w:pPr>
        <w:pStyle w:val="Brdtextmedindrag"/>
        <w:ind w:firstLine="0"/>
      </w:pPr>
      <w:r w:rsidRPr="00B80394">
        <w:rPr>
          <w:b/>
        </w:rPr>
        <w:t>11</w:t>
      </w:r>
      <w:r w:rsidRPr="00B80394">
        <w:t> </w:t>
      </w:r>
      <w:r w:rsidRPr="00B80394">
        <w:rPr>
          <w:b/>
        </w:rPr>
        <w:t>§</w:t>
      </w:r>
      <w:r w:rsidRPr="00B80394">
        <w:t>    Aktier eller andelar som ett värdepappersinstitut eller ett kredit</w:t>
      </w:r>
      <w:r w:rsidRPr="00B80394">
        <w:softHyphen/>
        <w:t xml:space="preserve">institut som driver finansieringsrörelse innehar till följd av verksamhet enligt 2 kap. 1 § 6 lagen </w:t>
      </w:r>
      <w:r>
        <w:t>(2007:528)</w:t>
      </w:r>
      <w:r w:rsidRPr="00B80394">
        <w:t xml:space="preserve"> om värdepappersmarknaden ska dock inte beaktas vid bedömningen av om ett innehav</w:t>
      </w:r>
      <w:r>
        <w:t xml:space="preserve"> är </w:t>
      </w:r>
      <w:r w:rsidRPr="003216BC">
        <w:t>kvalificerat enligt 9</w:t>
      </w:r>
      <w:r>
        <w:t> </w:t>
      </w:r>
      <w:r w:rsidRPr="003216BC">
        <w:t>§,</w:t>
      </w:r>
      <w:r w:rsidRPr="000A7C2D">
        <w:t xml:space="preserve"> under förutsättning att</w:t>
      </w:r>
    </w:p>
    <w:p w14:paraId="41F9E641" w14:textId="77777777" w:rsidR="00136126" w:rsidRDefault="00931476" w:rsidP="00136126">
      <w:pPr>
        <w:pStyle w:val="Brdtextmedindrag"/>
      </w:pPr>
      <w:r w:rsidRPr="000A7C2D">
        <w:t>1.</w:t>
      </w:r>
      <w:r>
        <w:t> </w:t>
      </w:r>
      <w:r w:rsidRPr="000A7C2D">
        <w:t xml:space="preserve">rösträtten inte utnyttjas eller används på annat sätt för att ingripa i emittentens förvaltning, </w:t>
      </w:r>
      <w:r>
        <w:t>och</w:t>
      </w:r>
    </w:p>
    <w:p w14:paraId="2B031532" w14:textId="77777777" w:rsidR="00136126" w:rsidRDefault="00931476" w:rsidP="00136126">
      <w:pPr>
        <w:pStyle w:val="Brdtextmedindrag"/>
      </w:pPr>
      <w:r w:rsidRPr="000A7C2D">
        <w:t>2.</w:t>
      </w:r>
      <w:r>
        <w:t> </w:t>
      </w:r>
      <w:r w:rsidRPr="000A7C2D">
        <w:t>aktierna eller andelarna avyttras inom ett år från förvärvet.</w:t>
      </w:r>
    </w:p>
    <w:p w14:paraId="3050E0E1" w14:textId="77777777" w:rsidR="00136126" w:rsidRDefault="00931476" w:rsidP="00136126">
      <w:pPr>
        <w:pStyle w:val="Brdtextmedindrag"/>
      </w:pPr>
      <w:r w:rsidRPr="00692871">
        <w:t>Första stycket</w:t>
      </w:r>
      <w:r w:rsidRPr="000A7C2D">
        <w:t xml:space="preserve"> </w:t>
      </w:r>
      <w:r>
        <w:t xml:space="preserve">gäller </w:t>
      </w:r>
      <w:r w:rsidRPr="000A7C2D">
        <w:t>också för aktier eller andelar som innehas under motsvarande förutsättningar av ett utländskt värdepappersföretag eller av ett utländskt kreditinstitut som driver finansieringsrörelse.</w:t>
      </w:r>
    </w:p>
    <w:p w14:paraId="29CFD6AE" w14:textId="77777777" w:rsidR="00136126" w:rsidRDefault="00931476" w:rsidP="00136126">
      <w:pPr>
        <w:pStyle w:val="Rubrik5utannumrering"/>
      </w:pPr>
      <w:r>
        <w:lastRenderedPageBreak/>
        <w:t>Anknutet företag</w:t>
      </w:r>
    </w:p>
    <w:p w14:paraId="256B9ADE" w14:textId="77777777" w:rsidR="00136126" w:rsidRDefault="00931476" w:rsidP="00136126">
      <w:pPr>
        <w:pStyle w:val="Brdtext"/>
      </w:pPr>
      <w:r>
        <w:rPr>
          <w:b/>
        </w:rPr>
        <w:t>12</w:t>
      </w:r>
      <w:r w:rsidRPr="00640C08">
        <w:rPr>
          <w:b/>
        </w:rPr>
        <w:t> §</w:t>
      </w:r>
      <w:r w:rsidRPr="00640C08">
        <w:t>    </w:t>
      </w:r>
      <w:r w:rsidRPr="000A7C2D">
        <w:t>Ett anknutet företag är ett företag som är</w:t>
      </w:r>
    </w:p>
    <w:p w14:paraId="2C20FF55" w14:textId="77777777" w:rsidR="00136126" w:rsidRDefault="00931476" w:rsidP="00136126">
      <w:pPr>
        <w:pStyle w:val="Brdtextmedindrag"/>
      </w:pPr>
      <w:r w:rsidRPr="000A7C2D">
        <w:t>1.</w:t>
      </w:r>
      <w:r>
        <w:t> </w:t>
      </w:r>
      <w:r w:rsidRPr="000A7C2D">
        <w:t>ett dotterföretag,</w:t>
      </w:r>
    </w:p>
    <w:p w14:paraId="08F01AB4" w14:textId="77777777" w:rsidR="00136126" w:rsidRDefault="00931476" w:rsidP="00136126">
      <w:pPr>
        <w:pStyle w:val="Brdtextmedindrag"/>
      </w:pPr>
      <w:r w:rsidRPr="000A7C2D">
        <w:t>2.</w:t>
      </w:r>
      <w:r>
        <w:t> </w:t>
      </w:r>
      <w:r w:rsidRPr="000A7C2D">
        <w:t>ett företag som annars är föremål för ägarintresse, eller</w:t>
      </w:r>
    </w:p>
    <w:p w14:paraId="7E3D0F0E" w14:textId="77777777" w:rsidR="00136126" w:rsidRPr="006B769C" w:rsidRDefault="00931476" w:rsidP="00136126">
      <w:pPr>
        <w:pStyle w:val="Brdtextmedindrag"/>
      </w:pPr>
      <w:r w:rsidRPr="000A7C2D">
        <w:t>3.</w:t>
      </w:r>
      <w:r>
        <w:t> </w:t>
      </w:r>
      <w:r w:rsidRPr="000A7C2D">
        <w:t>ett företag som har gemensam eller i huvudsak gemensam</w:t>
      </w:r>
      <w:r>
        <w:t xml:space="preserve"> </w:t>
      </w:r>
      <w:r w:rsidRPr="000A7C2D">
        <w:t>ledning med ett annat företag.</w:t>
      </w:r>
    </w:p>
    <w:p w14:paraId="0777779D" w14:textId="77777777" w:rsidR="00136126" w:rsidRPr="006B769C" w:rsidRDefault="00931476" w:rsidP="00136126">
      <w:pPr>
        <w:pStyle w:val="Rubrik5utannumrering"/>
      </w:pPr>
      <w:r>
        <w:t>Gemensam eller i huvudsak gemensam ledning</w:t>
      </w:r>
    </w:p>
    <w:p w14:paraId="0D346854" w14:textId="77777777" w:rsidR="00136126" w:rsidRPr="000A7C2D" w:rsidRDefault="00931476" w:rsidP="00136126">
      <w:pPr>
        <w:pStyle w:val="Brdtext"/>
      </w:pPr>
      <w:r>
        <w:rPr>
          <w:b/>
        </w:rPr>
        <w:t>13</w:t>
      </w:r>
      <w:r w:rsidRPr="00640C08">
        <w:rPr>
          <w:b/>
        </w:rPr>
        <w:t> §</w:t>
      </w:r>
      <w:r w:rsidRPr="00640C08">
        <w:t>    </w:t>
      </w:r>
      <w:r w:rsidRPr="000A7C2D">
        <w:t>Företag har gemensam eller i huvudsak gemensam ledning om de</w:t>
      </w:r>
    </w:p>
    <w:p w14:paraId="2E930B06" w14:textId="77777777" w:rsidR="00136126" w:rsidRPr="000A7C2D" w:rsidRDefault="00931476" w:rsidP="00136126">
      <w:pPr>
        <w:pStyle w:val="Brdtextmedindrag"/>
      </w:pPr>
      <w:r w:rsidRPr="000A7C2D">
        <w:t>1. står under samma ledning på grund av ett avtal mellan</w:t>
      </w:r>
      <w:r>
        <w:t xml:space="preserve"> </w:t>
      </w:r>
      <w:r w:rsidRPr="000A7C2D">
        <w:t>företagen eller en bestämmelse i företagens bolagsordning, bolagsavtal eller därmed jämförbara stadgar, eller</w:t>
      </w:r>
    </w:p>
    <w:p w14:paraId="5A1ABAF9" w14:textId="77777777" w:rsidR="00136126" w:rsidRPr="003216BC" w:rsidRDefault="00931476" w:rsidP="00136126">
      <w:pPr>
        <w:pStyle w:val="Brdtextmedindrag"/>
      </w:pPr>
      <w:r w:rsidRPr="000A7C2D">
        <w:t xml:space="preserve">2. har styrelser eller motsvarande organ i utländska företag som till större </w:t>
      </w:r>
      <w:r w:rsidRPr="003216BC">
        <w:t>delen består av samma personer och som har fullgjort sitt uppdrag under räkenskapsåret och fram till dess att årsredovisningar har upprättats i de berörda företagen.</w:t>
      </w:r>
    </w:p>
    <w:p w14:paraId="4E83BB79" w14:textId="77777777" w:rsidR="00136126" w:rsidRPr="003216BC" w:rsidRDefault="00931476" w:rsidP="00136126">
      <w:pPr>
        <w:pStyle w:val="Rubrik4utannumrering"/>
      </w:pPr>
      <w:r w:rsidRPr="003216BC">
        <w:t>Tillämpning av andra lagar</w:t>
      </w:r>
    </w:p>
    <w:p w14:paraId="2EBBE2B5" w14:textId="77777777" w:rsidR="00136126" w:rsidRDefault="00931476" w:rsidP="00136126">
      <w:pPr>
        <w:pStyle w:val="Rubrik5utannumrering"/>
        <w:spacing w:before="0"/>
      </w:pPr>
      <w:r w:rsidRPr="003216BC">
        <w:t>Tillämpning av lagen om försäkringsdistribution</w:t>
      </w:r>
      <w:r>
        <w:t xml:space="preserve"> på tjänstepensionsföretag</w:t>
      </w:r>
    </w:p>
    <w:p w14:paraId="78F4F3BF" w14:textId="77777777" w:rsidR="00136126" w:rsidRDefault="00931476" w:rsidP="00136126">
      <w:pPr>
        <w:pStyle w:val="Brdtext"/>
      </w:pPr>
      <w:r>
        <w:rPr>
          <w:b/>
        </w:rPr>
        <w:t>14 §</w:t>
      </w:r>
      <w:r w:rsidRPr="00640C08">
        <w:t>    </w:t>
      </w:r>
      <w:r w:rsidRPr="003216BC">
        <w:t>Utöver bestämmelserna i denna lag gäller för tjänstepensions</w:t>
      </w:r>
      <w:r w:rsidRPr="003216BC">
        <w:softHyphen/>
        <w:t>företag bestämmelserna</w:t>
      </w:r>
      <w:r w:rsidRPr="00BB1AED">
        <w:t xml:space="preserve"> i </w:t>
      </w:r>
      <w:r>
        <w:t>lagen </w:t>
      </w:r>
      <w:r w:rsidRPr="00BB1AED">
        <w:t>(201</w:t>
      </w:r>
      <w:r>
        <w:t>8</w:t>
      </w:r>
      <w:r w:rsidRPr="00BB1AED">
        <w:t>:</w:t>
      </w:r>
      <w:r>
        <w:t>1219</w:t>
      </w:r>
      <w:r w:rsidRPr="00BB1AED">
        <w:t xml:space="preserve">) </w:t>
      </w:r>
      <w:r>
        <w:t>om försäkringsdistribution</w:t>
      </w:r>
      <w:r w:rsidRPr="00BB1AED">
        <w:t xml:space="preserve">. Vid tillämpningen av bestämmelserna i </w:t>
      </w:r>
      <w:r>
        <w:t xml:space="preserve">den lagen </w:t>
      </w:r>
      <w:r w:rsidRPr="00BB1AED">
        <w:t>ska det som sägs om</w:t>
      </w:r>
      <w:r>
        <w:t xml:space="preserve"> </w:t>
      </w:r>
      <w:r w:rsidRPr="00BB1AED">
        <w:t xml:space="preserve">försäkringsföretag avse </w:t>
      </w:r>
      <w:r>
        <w:t xml:space="preserve">tjänstepensionsföretag. Vid tillämpningen av 9 kap. 14 § tredje stycket lagen om försäkringsdistribution, får avgiften inte vara så stor att tjänstepensionsföretaget därefter inte uppfyller kraven i </w:t>
      </w:r>
      <w:r w:rsidRPr="00C522CD">
        <w:t>4</w:t>
      </w:r>
      <w:r>
        <w:t> </w:t>
      </w:r>
      <w:r w:rsidRPr="00C522CD">
        <w:t xml:space="preserve">kap. </w:t>
      </w:r>
      <w:r>
        <w:t>1 </w:t>
      </w:r>
      <w:r w:rsidRPr="00C522CD">
        <w:t>§</w:t>
      </w:r>
      <w:r>
        <w:t xml:space="preserve"> denna lag.</w:t>
      </w:r>
    </w:p>
    <w:p w14:paraId="6837D6DA" w14:textId="77777777" w:rsidR="00136126" w:rsidRDefault="00931476" w:rsidP="00136126">
      <w:pPr>
        <w:pStyle w:val="Rubrik5utannumrering"/>
      </w:pPr>
      <w:r>
        <w:t>Bemyndigande</w:t>
      </w:r>
    </w:p>
    <w:p w14:paraId="413A5BC3" w14:textId="77777777" w:rsidR="00136126" w:rsidRPr="003216BC" w:rsidRDefault="00931476" w:rsidP="00136126">
      <w:pPr>
        <w:pStyle w:val="Brdtextmedindrag"/>
        <w:ind w:firstLine="0"/>
      </w:pPr>
      <w:r>
        <w:rPr>
          <w:b/>
        </w:rPr>
        <w:t>15 §</w:t>
      </w:r>
      <w:r w:rsidRPr="00640C08">
        <w:t>    </w:t>
      </w:r>
      <w:r>
        <w:t xml:space="preserve">Regeringen eller den myndighet som regeringen bestämmer får meddela föreskrifter om vad </w:t>
      </w:r>
      <w:r w:rsidRPr="003216BC">
        <w:t>tjänstepensionsföretag ska iaktta vid tillämpningen av 1</w:t>
      </w:r>
      <w:r>
        <w:t>4</w:t>
      </w:r>
      <w:r w:rsidRPr="003216BC">
        <w:t> §.</w:t>
      </w:r>
    </w:p>
    <w:p w14:paraId="76DF1743" w14:textId="77777777" w:rsidR="00136126" w:rsidRDefault="00931476" w:rsidP="00136126">
      <w:pPr>
        <w:pStyle w:val="Rubrik5utannumrering"/>
      </w:pPr>
      <w:r w:rsidRPr="003216BC">
        <w:t>Tillämpning av försäkringsrörelselagen på tjänstepensionsföretag</w:t>
      </w:r>
      <w:r w:rsidDel="00BB3B19">
        <w:t xml:space="preserve"> </w:t>
      </w:r>
    </w:p>
    <w:p w14:paraId="678C53DB" w14:textId="77777777" w:rsidR="00136126" w:rsidRDefault="00931476" w:rsidP="00136126">
      <w:pPr>
        <w:pStyle w:val="Brdtextmedindrag"/>
        <w:ind w:firstLine="0"/>
      </w:pPr>
      <w:r>
        <w:rPr>
          <w:b/>
        </w:rPr>
        <w:t>16 §</w:t>
      </w:r>
      <w:r w:rsidRPr="00640C08">
        <w:t>    </w:t>
      </w:r>
      <w:r>
        <w:t>Utöver bestämmelserna i denna lag gäller för tjänstepensions</w:t>
      </w:r>
      <w:r>
        <w:softHyphen/>
        <w:t>företag och för tillsynen över sådana företag de b</w:t>
      </w:r>
      <w:r w:rsidRPr="00993284">
        <w:rPr>
          <w:rFonts w:eastAsiaTheme="minorEastAsia"/>
          <w:color w:val="000000" w:themeColor="text1"/>
          <w:kern w:val="24"/>
          <w:lang w:eastAsia="sv-SE"/>
        </w:rPr>
        <w:t xml:space="preserve">estämmelser i </w:t>
      </w:r>
      <w:r>
        <w:rPr>
          <w:rFonts w:eastAsiaTheme="minorEastAsia"/>
          <w:color w:val="000000" w:themeColor="text1"/>
          <w:kern w:val="24"/>
          <w:lang w:eastAsia="sv-SE"/>
        </w:rPr>
        <w:t>försäkringsrörelselagen</w:t>
      </w:r>
      <w:r w:rsidRPr="00993284">
        <w:rPr>
          <w:rFonts w:eastAsiaTheme="minorEastAsia"/>
          <w:color w:val="000000" w:themeColor="text1"/>
          <w:kern w:val="24"/>
          <w:lang w:eastAsia="sv-SE"/>
        </w:rPr>
        <w:t xml:space="preserve"> (2010:2043) </w:t>
      </w:r>
      <w:r>
        <w:rPr>
          <w:rFonts w:eastAsiaTheme="minorEastAsia"/>
          <w:color w:val="000000" w:themeColor="text1"/>
          <w:kern w:val="24"/>
          <w:lang w:eastAsia="sv-SE"/>
        </w:rPr>
        <w:t>som särskilt anges i denna lag</w:t>
      </w:r>
      <w:r w:rsidRPr="00993284">
        <w:rPr>
          <w:rFonts w:eastAsiaTheme="minorEastAsia"/>
          <w:color w:val="000000" w:themeColor="text1"/>
          <w:kern w:val="24"/>
          <w:lang w:eastAsia="sv-SE"/>
        </w:rPr>
        <w:t>.</w:t>
      </w:r>
      <w:r w:rsidRPr="00F41ECE">
        <w:t xml:space="preserve"> </w:t>
      </w:r>
      <w:r>
        <w:t>Bestämmelser i försäkringsrörelselagen som gäller för tjänstepensions</w:t>
      </w:r>
      <w:r>
        <w:softHyphen/>
        <w:t>företag anges i följande bestämmelser i denna lag:</w:t>
      </w:r>
    </w:p>
    <w:p w14:paraId="0D79F5C4" w14:textId="77777777" w:rsidR="00136126" w:rsidRPr="00A414B8" w:rsidRDefault="00931476" w:rsidP="00136126">
      <w:pPr>
        <w:pStyle w:val="Brdtextmedindrag"/>
        <w:tabs>
          <w:tab w:val="clear" w:pos="2268"/>
        </w:tabs>
      </w:pPr>
      <w:r w:rsidRPr="006B769C">
        <w:t>–</w:t>
      </w:r>
      <w:r>
        <w:t> 17 § som innehåller</w:t>
      </w:r>
      <w:r w:rsidRPr="00A414B8">
        <w:t xml:space="preserve"> </w:t>
      </w:r>
      <w:r>
        <w:t>övergångsregler för vissa försäkringar</w:t>
      </w:r>
      <w:r w:rsidRPr="00A414B8">
        <w:t>,</w:t>
      </w:r>
    </w:p>
    <w:p w14:paraId="1AD627B0" w14:textId="77777777" w:rsidR="00136126" w:rsidRPr="00A414B8" w:rsidRDefault="00931476" w:rsidP="00136126">
      <w:pPr>
        <w:pStyle w:val="Brdtextmedindrag"/>
        <w:tabs>
          <w:tab w:val="clear" w:pos="2268"/>
        </w:tabs>
      </w:pPr>
      <w:r w:rsidRPr="006B769C">
        <w:t>–</w:t>
      </w:r>
      <w:r>
        <w:t> </w:t>
      </w:r>
      <w:r w:rsidRPr="00A414B8">
        <w:t>4</w:t>
      </w:r>
      <w:r w:rsidRPr="00A414B8">
        <w:rPr>
          <w:b/>
        </w:rPr>
        <w:t> </w:t>
      </w:r>
      <w:r w:rsidRPr="00A414B8">
        <w:t>kap. 8</w:t>
      </w:r>
      <w:r w:rsidRPr="00A414B8">
        <w:rPr>
          <w:b/>
        </w:rPr>
        <w:t> </w:t>
      </w:r>
      <w:r w:rsidRPr="00A414B8">
        <w:t xml:space="preserve">och 9 §§ som </w:t>
      </w:r>
      <w:r>
        <w:t xml:space="preserve">innehåller </w:t>
      </w:r>
      <w:r w:rsidRPr="00A414B8">
        <w:t>grundläggande bestämmelser om ett tjänste</w:t>
      </w:r>
      <w:r w:rsidRPr="00A414B8">
        <w:softHyphen/>
        <w:t xml:space="preserve">pensionsföretags verksamhet, </w:t>
      </w:r>
    </w:p>
    <w:p w14:paraId="24BD495B" w14:textId="77777777" w:rsidR="00136126" w:rsidRDefault="00931476" w:rsidP="00136126">
      <w:pPr>
        <w:pStyle w:val="Brdtextmedindrag"/>
        <w:tabs>
          <w:tab w:val="clear" w:pos="2268"/>
        </w:tabs>
      </w:pPr>
      <w:r w:rsidRPr="006B769C">
        <w:t>–</w:t>
      </w:r>
      <w:r>
        <w:t> </w:t>
      </w:r>
      <w:r w:rsidRPr="00A414B8">
        <w:t>10</w:t>
      </w:r>
      <w:r w:rsidRPr="00A414B8">
        <w:rPr>
          <w:b/>
        </w:rPr>
        <w:t> </w:t>
      </w:r>
      <w:r w:rsidRPr="00A414B8">
        <w:t xml:space="preserve">kap. </w:t>
      </w:r>
      <w:r w:rsidRPr="000A7C2D">
        <w:t>2, 2</w:t>
      </w:r>
      <w:r>
        <w:t>1</w:t>
      </w:r>
      <w:r w:rsidRPr="000A7C2D">
        <w:t xml:space="preserve"> och 4</w:t>
      </w:r>
      <w:r>
        <w:t>9</w:t>
      </w:r>
      <w:r w:rsidRPr="00A414B8">
        <w:rPr>
          <w:b/>
        </w:rPr>
        <w:t> </w:t>
      </w:r>
      <w:r w:rsidRPr="00A414B8">
        <w:t>§§</w:t>
      </w:r>
      <w:r>
        <w:t xml:space="preserve"> som innehåller associationsrättsliga bestämmelser,</w:t>
      </w:r>
    </w:p>
    <w:p w14:paraId="0CB3E74D" w14:textId="77777777" w:rsidR="00136126" w:rsidRDefault="00931476" w:rsidP="00136126">
      <w:pPr>
        <w:pStyle w:val="Brdtextmedindrag"/>
        <w:tabs>
          <w:tab w:val="clear" w:pos="2268"/>
        </w:tabs>
      </w:pPr>
      <w:r w:rsidRPr="006B769C">
        <w:t>–</w:t>
      </w:r>
      <w:r>
        <w:t> 12</w:t>
      </w:r>
      <w:r w:rsidRPr="00AE192D">
        <w:rPr>
          <w:b/>
        </w:rPr>
        <w:t> </w:t>
      </w:r>
      <w:r>
        <w:t>kap. 1</w:t>
      </w:r>
      <w:r w:rsidRPr="00AE192D">
        <w:rPr>
          <w:b/>
        </w:rPr>
        <w:t> </w:t>
      </w:r>
      <w:r>
        <w:t>§ som avser lämplighetsprövning av ägare i tjänstepensions</w:t>
      </w:r>
      <w:r>
        <w:softHyphen/>
        <w:t>aktiebolag, och</w:t>
      </w:r>
    </w:p>
    <w:p w14:paraId="6CBD3423" w14:textId="77777777" w:rsidR="00136126" w:rsidRDefault="00931476" w:rsidP="00136126">
      <w:pPr>
        <w:pStyle w:val="Brdtextmedindrag"/>
        <w:tabs>
          <w:tab w:val="clear" w:pos="2268"/>
        </w:tabs>
      </w:pPr>
      <w:r w:rsidRPr="006B769C">
        <w:t>–</w:t>
      </w:r>
      <w:r>
        <w:t> 14</w:t>
      </w:r>
      <w:r w:rsidRPr="00AE192D">
        <w:rPr>
          <w:b/>
        </w:rPr>
        <w:t> </w:t>
      </w:r>
      <w:r>
        <w:t>kap. 1</w:t>
      </w:r>
      <w:r w:rsidRPr="00AE192D">
        <w:rPr>
          <w:b/>
        </w:rPr>
        <w:t> </w:t>
      </w:r>
      <w:r>
        <w:t>§ som avser tillsyn.</w:t>
      </w:r>
    </w:p>
    <w:p w14:paraId="31860147" w14:textId="77777777" w:rsidR="00136126" w:rsidRDefault="00136126" w:rsidP="00136126">
      <w:pPr>
        <w:pStyle w:val="Brdtext"/>
        <w:rPr>
          <w:b/>
        </w:rPr>
      </w:pPr>
    </w:p>
    <w:p w14:paraId="7CEBBD42" w14:textId="77777777" w:rsidR="00136126" w:rsidRPr="006B769C" w:rsidRDefault="00931476" w:rsidP="00136126">
      <w:pPr>
        <w:pStyle w:val="Brdtext"/>
      </w:pPr>
      <w:r w:rsidRPr="00962CD8">
        <w:rPr>
          <w:b/>
        </w:rPr>
        <w:lastRenderedPageBreak/>
        <w:t>17 §</w:t>
      </w:r>
      <w:r w:rsidRPr="00962CD8">
        <w:t>    Bestämmelserna i 1 kap. 24 och 25 §§ försäkringsrörelselagen (2010:2043) om övergångsregler för vissa försäkringar gäller för tjänste</w:t>
      </w:r>
      <w:r w:rsidRPr="00962CD8">
        <w:softHyphen/>
        <w:t>pensionsföretag.</w:t>
      </w:r>
    </w:p>
    <w:p w14:paraId="7AC87D37" w14:textId="77777777" w:rsidR="00136126" w:rsidRDefault="00931476" w:rsidP="00136126">
      <w:pPr>
        <w:pStyle w:val="Rubrik3utannumrering"/>
      </w:pPr>
      <w:r>
        <w:t>2 kap. Tillstånd för tjänstepensionsföretag</w:t>
      </w:r>
    </w:p>
    <w:p w14:paraId="7878AB13" w14:textId="77777777" w:rsidR="00136126" w:rsidRDefault="00931476" w:rsidP="00136126">
      <w:pPr>
        <w:pStyle w:val="Rubrik4utannumrering"/>
        <w:spacing w:before="0"/>
      </w:pPr>
      <w:r>
        <w:t>Tillståndsplikt</w:t>
      </w:r>
    </w:p>
    <w:p w14:paraId="48480119" w14:textId="77777777" w:rsidR="00136126" w:rsidRDefault="00931476" w:rsidP="00136126">
      <w:pPr>
        <w:pStyle w:val="Brdtext"/>
      </w:pPr>
      <w:r>
        <w:rPr>
          <w:b/>
        </w:rPr>
        <w:t>1 §</w:t>
      </w:r>
      <w:r w:rsidRPr="00640C08">
        <w:t>    </w:t>
      </w:r>
      <w:r>
        <w:t>Tjänstepensionsverksamhet som tjänstepensionsföretag får bara drivas efter tillstånd. Tillstånd får ges ett aktiebolag, ett ömsesidigt tjänstepensionsbolag, en tjänstepensionsförening, ett ömsesidigt försäkringsbolag eller en försäkringsförening.</w:t>
      </w:r>
    </w:p>
    <w:p w14:paraId="0D5EE60A" w14:textId="77777777" w:rsidR="00136126" w:rsidRPr="00410381" w:rsidRDefault="00931476" w:rsidP="00136126">
      <w:pPr>
        <w:pStyle w:val="Rubrik4utannumrering"/>
      </w:pPr>
      <w:r w:rsidRPr="00410381">
        <w:t>Europabolag och europakooperativ</w:t>
      </w:r>
    </w:p>
    <w:p w14:paraId="0CABCBD4" w14:textId="77777777" w:rsidR="00136126" w:rsidRPr="002F394C" w:rsidRDefault="00931476" w:rsidP="00136126">
      <w:pPr>
        <w:pStyle w:val="Brdtext"/>
      </w:pPr>
      <w:r w:rsidRPr="002F394C">
        <w:rPr>
          <w:b/>
        </w:rPr>
        <w:t>2</w:t>
      </w:r>
      <w:r>
        <w:rPr>
          <w:b/>
        </w:rPr>
        <w:t> §</w:t>
      </w:r>
      <w:r w:rsidRPr="002F394C">
        <w:t>    </w:t>
      </w:r>
      <w:r w:rsidRPr="00410381">
        <w:t xml:space="preserve">I fråga om europabolag och europakooperativ som </w:t>
      </w:r>
      <w:r w:rsidRPr="002F394C">
        <w:t xml:space="preserve">driver </w:t>
      </w:r>
      <w:r>
        <w:t>tjänstepensionsverksamhet som tjänstepensionsföretag</w:t>
      </w:r>
      <w:r w:rsidRPr="00410381">
        <w:t xml:space="preserve"> </w:t>
      </w:r>
      <w:r w:rsidRPr="002F394C">
        <w:t xml:space="preserve">enligt denna lag </w:t>
      </w:r>
      <w:r w:rsidRPr="00410381">
        <w:t>och som har ett sådant förvaltningssystem som avses i artiklarna 39–42 i rådets förordning (EG) nr 2157/2001 av den 8 oktober 2001 om stadga för europabolag eller artiklarna 37–41 i rådets förordning (EG) nr 1435/2003</w:t>
      </w:r>
      <w:r w:rsidRPr="002F394C">
        <w:t xml:space="preserve"> </w:t>
      </w:r>
      <w:r w:rsidRPr="00410381">
        <w:t>av den 22 juli 2003 om stadga för europeiska kooperativa</w:t>
      </w:r>
      <w:r w:rsidRPr="002F394C">
        <w:t xml:space="preserve"> </w:t>
      </w:r>
      <w:r w:rsidRPr="00410381">
        <w:t>föreningar ska följande bestäm</w:t>
      </w:r>
      <w:r>
        <w:softHyphen/>
      </w:r>
      <w:r w:rsidRPr="00410381">
        <w:t>melser om</w:t>
      </w:r>
      <w:r w:rsidRPr="002F394C">
        <w:t xml:space="preserve"> </w:t>
      </w:r>
      <w:r w:rsidRPr="00410381">
        <w:t>styrelsen eller dess ledamöter tillämpas på tillsynsorganet</w:t>
      </w:r>
      <w:r w:rsidRPr="002F394C">
        <w:t xml:space="preserve"> </w:t>
      </w:r>
      <w:r w:rsidRPr="00410381">
        <w:t>eller dess ledamöter:</w:t>
      </w:r>
    </w:p>
    <w:p w14:paraId="35B72E5A" w14:textId="77777777" w:rsidR="00136126" w:rsidRDefault="00931476" w:rsidP="00136126">
      <w:pPr>
        <w:pStyle w:val="Brdtextmedindrag"/>
      </w:pPr>
      <w:r w:rsidRPr="006B769C">
        <w:t>–</w:t>
      </w:r>
      <w:r>
        <w:t> </w:t>
      </w:r>
      <w:r w:rsidRPr="004A7251">
        <w:t>4 § </w:t>
      </w:r>
      <w:r>
        <w:t>första stycket </w:t>
      </w:r>
      <w:r w:rsidRPr="004A7251">
        <w:t>4 om ledningsprövning,</w:t>
      </w:r>
    </w:p>
    <w:p w14:paraId="4F79FE39" w14:textId="77777777" w:rsidR="00136126" w:rsidRPr="005C60A0" w:rsidRDefault="00931476" w:rsidP="00136126">
      <w:pPr>
        <w:pStyle w:val="Brdtextmedindrag"/>
      </w:pPr>
      <w:r>
        <w:t>– 15 kap. 12 § om återkallelse av tillstånd,</w:t>
      </w:r>
    </w:p>
    <w:p w14:paraId="161AAE25" w14:textId="77777777" w:rsidR="00136126" w:rsidRPr="000A7C2D" w:rsidRDefault="00931476" w:rsidP="00136126">
      <w:pPr>
        <w:pStyle w:val="Brdtextmedindrag"/>
      </w:pPr>
      <w:r w:rsidRPr="006B769C">
        <w:t>–</w:t>
      </w:r>
      <w:r>
        <w:t> </w:t>
      </w:r>
      <w:r w:rsidRPr="00DF0855">
        <w:t>16 kap. 3</w:t>
      </w:r>
      <w:r>
        <w:t>6</w:t>
      </w:r>
      <w:r w:rsidRPr="00DF0855">
        <w:t> § om tystnadsplikt,</w:t>
      </w:r>
      <w:r w:rsidRPr="000A7C2D">
        <w:t xml:space="preserve"> </w:t>
      </w:r>
    </w:p>
    <w:p w14:paraId="18978854" w14:textId="77777777" w:rsidR="00136126" w:rsidRPr="005C60A0" w:rsidRDefault="00931476" w:rsidP="00136126">
      <w:pPr>
        <w:pStyle w:val="Brdtextmedindrag"/>
      </w:pPr>
      <w:r w:rsidRPr="006B769C">
        <w:t>–</w:t>
      </w:r>
      <w:r>
        <w:t> </w:t>
      </w:r>
      <w:r w:rsidRPr="00410381">
        <w:t>4</w:t>
      </w:r>
      <w:r>
        <w:t> kap.</w:t>
      </w:r>
      <w:r w:rsidRPr="00410381">
        <w:t xml:space="preserve"> 9</w:t>
      </w:r>
      <w:r>
        <w:t> §</w:t>
      </w:r>
      <w:r w:rsidRPr="00410381">
        <w:t xml:space="preserve"> första stycket</w:t>
      </w:r>
      <w:r>
        <w:t> </w:t>
      </w:r>
      <w:r w:rsidRPr="00410381">
        <w:t xml:space="preserve">1 </w:t>
      </w:r>
      <w:r>
        <w:t>försäkringsrörelselagen</w:t>
      </w:r>
      <w:r w:rsidRPr="005C60A0">
        <w:t xml:space="preserve"> (2010:2043) </w:t>
      </w:r>
      <w:r w:rsidRPr="00410381">
        <w:t>om avtal med eller till förmån</w:t>
      </w:r>
      <w:r>
        <w:t xml:space="preserve"> </w:t>
      </w:r>
      <w:r w:rsidRPr="00410381">
        <w:t>för styrelseledamot,</w:t>
      </w:r>
    </w:p>
    <w:p w14:paraId="0855AB8D" w14:textId="77777777" w:rsidR="00136126" w:rsidRPr="00707DF9" w:rsidRDefault="00931476" w:rsidP="00136126">
      <w:pPr>
        <w:pStyle w:val="Brdtextmedindrag"/>
      </w:pPr>
      <w:r w:rsidRPr="006B769C">
        <w:t>–</w:t>
      </w:r>
      <w:r>
        <w:t> </w:t>
      </w:r>
      <w:r w:rsidRPr="00410381">
        <w:t>11</w:t>
      </w:r>
      <w:r>
        <w:t> kap.</w:t>
      </w:r>
      <w:r w:rsidRPr="00410381">
        <w:t xml:space="preserve"> 8</w:t>
      </w:r>
      <w:r>
        <w:t> §</w:t>
      </w:r>
      <w:r w:rsidRPr="00410381">
        <w:t xml:space="preserve"> och 13</w:t>
      </w:r>
      <w:r>
        <w:t> kap.</w:t>
      </w:r>
      <w:r w:rsidRPr="00410381">
        <w:t xml:space="preserve"> 17</w:t>
      </w:r>
      <w:r>
        <w:t> §</w:t>
      </w:r>
      <w:r w:rsidRPr="00410381">
        <w:t xml:space="preserve"> </w:t>
      </w:r>
      <w:r>
        <w:t>försäkringsrörelselagen</w:t>
      </w:r>
      <w:r w:rsidRPr="00707DF9">
        <w:t xml:space="preserve"> </w:t>
      </w:r>
      <w:r w:rsidRPr="00410381">
        <w:t>om uppgifter inför styrelseval,</w:t>
      </w:r>
    </w:p>
    <w:p w14:paraId="59A2FA11" w14:textId="77777777" w:rsidR="00136126" w:rsidRPr="00707DF9" w:rsidRDefault="00931476" w:rsidP="00136126">
      <w:pPr>
        <w:pStyle w:val="Brdtextmedindrag"/>
      </w:pPr>
      <w:r w:rsidRPr="006B769C">
        <w:t>–</w:t>
      </w:r>
      <w:r>
        <w:t> </w:t>
      </w:r>
      <w:r w:rsidRPr="00410381">
        <w:t>11</w:t>
      </w:r>
      <w:r>
        <w:t> kap.</w:t>
      </w:r>
      <w:r w:rsidRPr="00410381">
        <w:t xml:space="preserve"> 10</w:t>
      </w:r>
      <w:r>
        <w:t> §</w:t>
      </w:r>
      <w:r w:rsidRPr="00410381">
        <w:t xml:space="preserve"> och 13</w:t>
      </w:r>
      <w:r>
        <w:t> kap.</w:t>
      </w:r>
      <w:r w:rsidRPr="00410381">
        <w:t xml:space="preserve"> 11</w:t>
      </w:r>
      <w:r>
        <w:t> §</w:t>
      </w:r>
      <w:r w:rsidRPr="00410381">
        <w:t xml:space="preserve"> </w:t>
      </w:r>
      <w:r>
        <w:t>försäkringsrörelselagen</w:t>
      </w:r>
      <w:r w:rsidRPr="00707DF9">
        <w:t xml:space="preserve"> </w:t>
      </w:r>
      <w:r w:rsidRPr="00410381">
        <w:t>om jäv för styrelseledamot,</w:t>
      </w:r>
      <w:r>
        <w:t xml:space="preserve"> och</w:t>
      </w:r>
    </w:p>
    <w:p w14:paraId="5C6040B4" w14:textId="77777777" w:rsidR="00136126" w:rsidRPr="005C60A0" w:rsidRDefault="00931476" w:rsidP="00136126">
      <w:pPr>
        <w:pStyle w:val="Brdtextmedindrag"/>
      </w:pPr>
      <w:r w:rsidRPr="006B769C">
        <w:t>–</w:t>
      </w:r>
      <w:r>
        <w:t> </w:t>
      </w:r>
      <w:r w:rsidRPr="00410381">
        <w:t>17</w:t>
      </w:r>
      <w:r>
        <w:t> kap.</w:t>
      </w:r>
      <w:r w:rsidRPr="00410381">
        <w:t xml:space="preserve"> 13</w:t>
      </w:r>
      <w:r>
        <w:t> §</w:t>
      </w:r>
      <w:r w:rsidRPr="00410381">
        <w:t xml:space="preserve"> </w:t>
      </w:r>
      <w:r>
        <w:t>försäkringsrörelselagen</w:t>
      </w:r>
      <w:r w:rsidRPr="005C60A0">
        <w:t xml:space="preserve"> </w:t>
      </w:r>
      <w:r w:rsidRPr="00410381">
        <w:t xml:space="preserve">om rätt för </w:t>
      </w:r>
      <w:r>
        <w:t>Finansinspektionen</w:t>
      </w:r>
      <w:r w:rsidRPr="00410381">
        <w:t xml:space="preserve"> att sammankalla</w:t>
      </w:r>
      <w:r w:rsidRPr="005C60A0">
        <w:t xml:space="preserve"> </w:t>
      </w:r>
      <w:r w:rsidRPr="00410381">
        <w:t>styrelsen och närvara vid sådant sammanträde samt delta i</w:t>
      </w:r>
      <w:r w:rsidRPr="005C60A0">
        <w:t xml:space="preserve"> </w:t>
      </w:r>
      <w:r w:rsidRPr="00410381">
        <w:t>överläggningarna</w:t>
      </w:r>
      <w:r>
        <w:t>.</w:t>
      </w:r>
    </w:p>
    <w:p w14:paraId="739F341F" w14:textId="77777777" w:rsidR="00136126" w:rsidRDefault="00931476" w:rsidP="00136126">
      <w:pPr>
        <w:pStyle w:val="Brdtextmedindrag"/>
      </w:pPr>
      <w:r w:rsidRPr="00410381">
        <w:t>Av 16</w:t>
      </w:r>
      <w:r>
        <w:t> §</w:t>
      </w:r>
      <w:r w:rsidRPr="00410381">
        <w:t xml:space="preserve"> andra stycket och 22</w:t>
      </w:r>
      <w:r>
        <w:t> §</w:t>
      </w:r>
      <w:r w:rsidRPr="00410381">
        <w:t xml:space="preserve"> lagen (2004:575) om</w:t>
      </w:r>
      <w:r w:rsidRPr="005C60A0">
        <w:t xml:space="preserve"> </w:t>
      </w:r>
      <w:r w:rsidRPr="00410381">
        <w:t>europabolag samt 21</w:t>
      </w:r>
      <w:r>
        <w:t> §</w:t>
      </w:r>
      <w:r w:rsidRPr="00410381">
        <w:t xml:space="preserve"> andra stycket och 26</w:t>
      </w:r>
      <w:r>
        <w:t> §</w:t>
      </w:r>
      <w:r w:rsidRPr="00410381">
        <w:t xml:space="preserve"> lagen (2006:595)</w:t>
      </w:r>
      <w:r w:rsidRPr="005C60A0">
        <w:t xml:space="preserve"> </w:t>
      </w:r>
      <w:r w:rsidRPr="00410381">
        <w:t>om europakooperativ framgår att de i första stycket angivna</w:t>
      </w:r>
      <w:r w:rsidRPr="005C60A0">
        <w:t xml:space="preserve"> </w:t>
      </w:r>
      <w:r w:rsidRPr="00410381">
        <w:t>bestämmelserna om styrelsen eller dess ledamöter ska</w:t>
      </w:r>
      <w:r w:rsidRPr="005C60A0">
        <w:t xml:space="preserve"> </w:t>
      </w:r>
      <w:r w:rsidRPr="00410381">
        <w:t>tillämpas också på ett europabolags eller ett</w:t>
      </w:r>
      <w:r w:rsidRPr="005C60A0">
        <w:t xml:space="preserve"> </w:t>
      </w:r>
      <w:r w:rsidRPr="00410381">
        <w:t>europakooperativs lednings- eller förvaltningsorgan eller</w:t>
      </w:r>
      <w:r w:rsidRPr="005C60A0">
        <w:t xml:space="preserve"> </w:t>
      </w:r>
      <w:r w:rsidRPr="00410381">
        <w:t>dess ledamöter.</w:t>
      </w:r>
    </w:p>
    <w:p w14:paraId="3D9F7755" w14:textId="77777777" w:rsidR="00136126" w:rsidRDefault="00931476" w:rsidP="00136126">
      <w:pPr>
        <w:pStyle w:val="Rubrik4utannumrering"/>
      </w:pPr>
      <w:r>
        <w:t>Förhandsbesked</w:t>
      </w:r>
    </w:p>
    <w:p w14:paraId="29B1CB47" w14:textId="77777777" w:rsidR="00136126" w:rsidRPr="00A20311" w:rsidRDefault="00931476" w:rsidP="00136126">
      <w:pPr>
        <w:pStyle w:val="Brdtext"/>
      </w:pPr>
      <w:r>
        <w:rPr>
          <w:b/>
        </w:rPr>
        <w:t>3 §</w:t>
      </w:r>
      <w:r w:rsidRPr="00640C08">
        <w:t>    </w:t>
      </w:r>
      <w:r>
        <w:t>Finansinspektionen ska, efter ansökan, lämna förhandsbesked om huruvida det krävs tillstånd för en planerad verksamhet.</w:t>
      </w:r>
    </w:p>
    <w:p w14:paraId="24D01CA4" w14:textId="77777777" w:rsidR="00136126" w:rsidRDefault="00931476" w:rsidP="00136126">
      <w:pPr>
        <w:pStyle w:val="Rubrik4utannumrering"/>
      </w:pPr>
      <w:r w:rsidRPr="005A134B">
        <w:t xml:space="preserve">Förutsättningar för tillstånd att driva </w:t>
      </w:r>
      <w:r>
        <w:t>tjänstepensionsverksamhet som tjänstepensionsföretag</w:t>
      </w:r>
    </w:p>
    <w:p w14:paraId="5EE77BBE" w14:textId="77777777" w:rsidR="00136126" w:rsidRPr="003A60B6" w:rsidRDefault="00931476" w:rsidP="00136126">
      <w:pPr>
        <w:pStyle w:val="Rubrik5utannumrering"/>
        <w:spacing w:before="0"/>
      </w:pPr>
      <w:r>
        <w:t>Förutsättningar för tillstånd</w:t>
      </w:r>
    </w:p>
    <w:p w14:paraId="718322C1" w14:textId="77777777" w:rsidR="00136126" w:rsidRDefault="00931476" w:rsidP="00136126">
      <w:pPr>
        <w:pStyle w:val="Brdtext"/>
      </w:pPr>
      <w:r>
        <w:rPr>
          <w:b/>
        </w:rPr>
        <w:t>4 §</w:t>
      </w:r>
      <w:r w:rsidRPr="002C2DE9">
        <w:t>    </w:t>
      </w:r>
      <w:r w:rsidRPr="00410381">
        <w:t xml:space="preserve">Ett företag ska ges </w:t>
      </w:r>
      <w:bookmarkStart w:id="8444" w:name="_Hlk3218415"/>
      <w:r w:rsidRPr="00410381">
        <w:t>tillstånd att driva</w:t>
      </w:r>
      <w:r>
        <w:t xml:space="preserve"> tjänstepensionsverksamhet </w:t>
      </w:r>
      <w:bookmarkEnd w:id="8444"/>
      <w:r>
        <w:t>som tjänstepensionsföretag</w:t>
      </w:r>
      <w:r w:rsidRPr="00410381">
        <w:t>, om</w:t>
      </w:r>
    </w:p>
    <w:p w14:paraId="4ED9342F" w14:textId="77777777" w:rsidR="00136126" w:rsidRDefault="00931476" w:rsidP="00136126">
      <w:pPr>
        <w:pStyle w:val="Brdtextmedindrag"/>
      </w:pPr>
      <w:r w:rsidRPr="00410381">
        <w:lastRenderedPageBreak/>
        <w:t>1.</w:t>
      </w:r>
      <w:r>
        <w:t> </w:t>
      </w:r>
      <w:r w:rsidRPr="00410381">
        <w:t xml:space="preserve">bolagsordningen eller stadgarna </w:t>
      </w:r>
      <w:r w:rsidRPr="00613520">
        <w:t>stämmer överens</w:t>
      </w:r>
      <w:r w:rsidRPr="00410381">
        <w:t xml:space="preserve"> med denna lag och andra författningar som reglerar ett företags bolagsordning eller stadgar samt i övrigt innehåller de särskilda bestämmelser som behövs med hänsyn till omfattningen och arten av den planerade verksamheten,</w:t>
      </w:r>
    </w:p>
    <w:p w14:paraId="7DB3C277" w14:textId="77777777" w:rsidR="00136126" w:rsidRDefault="00931476" w:rsidP="00136126">
      <w:pPr>
        <w:pStyle w:val="Brdtextmedindrag"/>
      </w:pPr>
      <w:r w:rsidRPr="00410381">
        <w:t>2.</w:t>
      </w:r>
      <w:r>
        <w:t> </w:t>
      </w:r>
      <w:r w:rsidRPr="00410381">
        <w:t>den planerade verksamheten kan antas komma att uppfylla kraven enligt bestämmelserna i denna lag och andra författningar som reglerar företagets verksamhet,</w:t>
      </w:r>
    </w:p>
    <w:p w14:paraId="743855CC" w14:textId="77777777" w:rsidR="00136126" w:rsidRDefault="00931476" w:rsidP="00136126">
      <w:pPr>
        <w:pStyle w:val="Brdtextmedindrag"/>
      </w:pPr>
      <w:r w:rsidRPr="00410381">
        <w:t>3.</w:t>
      </w:r>
      <w:r>
        <w:t> </w:t>
      </w:r>
      <w:r w:rsidRPr="00410381">
        <w:t>den som kommer att ha ett kva</w:t>
      </w:r>
      <w:r>
        <w:t>lificerat innehav i ett tjänste</w:t>
      </w:r>
      <w:r w:rsidRPr="00410381">
        <w:t>pensions</w:t>
      </w:r>
      <w:r>
        <w:softHyphen/>
      </w:r>
      <w:r w:rsidRPr="00410381">
        <w:t>aktiebolag bedöms lämplig att utöva ett väsentligt inflytande över ledningen av tjänstepensionsaktiebolaget, och</w:t>
      </w:r>
    </w:p>
    <w:p w14:paraId="30407C01" w14:textId="77777777" w:rsidR="00136126" w:rsidRDefault="00931476" w:rsidP="00136126">
      <w:pPr>
        <w:pStyle w:val="Brdtextmedindrag"/>
      </w:pPr>
      <w:r w:rsidRPr="00410381">
        <w:t>4.</w:t>
      </w:r>
      <w:r>
        <w:t> </w:t>
      </w:r>
      <w:r w:rsidRPr="00410381">
        <w:t>de</w:t>
      </w:r>
      <w:r>
        <w:t>n</w:t>
      </w:r>
      <w:r w:rsidRPr="00410381">
        <w:t xml:space="preserve"> som avses ingå i styrelsen för företaget el</w:t>
      </w:r>
      <w:r>
        <w:t>ler vara verk</w:t>
      </w:r>
      <w:r w:rsidRPr="00410381">
        <w:t>ställande direktör i det, eller vara ersättare för någon av dem, eller de</w:t>
      </w:r>
      <w:r>
        <w:t>n</w:t>
      </w:r>
      <w:r w:rsidRPr="00410381">
        <w:t xml:space="preserve"> som avses ansvara för en sådan </w:t>
      </w:r>
      <w:r>
        <w:t xml:space="preserve">central </w:t>
      </w:r>
      <w:r w:rsidRPr="00410381">
        <w:t xml:space="preserve">funktion som </w:t>
      </w:r>
      <w:r w:rsidRPr="002122EF">
        <w:t>anges i 9</w:t>
      </w:r>
      <w:r>
        <w:t> </w:t>
      </w:r>
      <w:r w:rsidRPr="002122EF">
        <w:t xml:space="preserve">kap. </w:t>
      </w:r>
      <w:r>
        <w:t>8 </w:t>
      </w:r>
      <w:r w:rsidRPr="002122EF">
        <w:t>§ uppfyller de lämplighetskrav som anges i 9</w:t>
      </w:r>
      <w:r>
        <w:t> </w:t>
      </w:r>
      <w:r w:rsidRPr="002122EF">
        <w:t xml:space="preserve">kap. </w:t>
      </w:r>
      <w:r>
        <w:t>3 </w:t>
      </w:r>
      <w:r w:rsidRPr="002122EF">
        <w:t>§.</w:t>
      </w:r>
    </w:p>
    <w:p w14:paraId="34E206CF" w14:textId="77777777" w:rsidR="00136126" w:rsidRDefault="00931476" w:rsidP="00136126">
      <w:pPr>
        <w:pStyle w:val="Brdtextmedindrag"/>
      </w:pPr>
      <w:r w:rsidRPr="00D10B9C">
        <w:t>Vid bedömningen enligt första stycket</w:t>
      </w:r>
      <w:r>
        <w:t> </w:t>
      </w:r>
      <w:r w:rsidRPr="00D10B9C">
        <w:t>3 ska kriterierna i 12 kap. 2</w:t>
      </w:r>
      <w:r w:rsidRPr="000A7C2D">
        <w:t xml:space="preserve"> och 3</w:t>
      </w:r>
      <w:r w:rsidRPr="00D10B9C">
        <w:t> </w:t>
      </w:r>
      <w:r w:rsidRPr="000A7C2D">
        <w:t>§</w:t>
      </w:r>
      <w:r w:rsidRPr="00D10B9C">
        <w:t>§ beaktas.</w:t>
      </w:r>
    </w:p>
    <w:p w14:paraId="5E2C01DF" w14:textId="77777777" w:rsidR="00136126" w:rsidRDefault="00931476" w:rsidP="00136126">
      <w:pPr>
        <w:pStyle w:val="Rubrik5utannumrering"/>
      </w:pPr>
      <w:r>
        <w:t>Omvandling av försäkringsföretag till tjänstepensionsföretag</w:t>
      </w:r>
    </w:p>
    <w:p w14:paraId="5950BD93" w14:textId="77777777" w:rsidR="00136126" w:rsidRDefault="00931476" w:rsidP="00136126">
      <w:pPr>
        <w:pStyle w:val="Brdtext"/>
      </w:pPr>
      <w:r w:rsidRPr="00B17581">
        <w:rPr>
          <w:b/>
        </w:rPr>
        <w:t>5 §    </w:t>
      </w:r>
      <w:r>
        <w:t>Ett försäkringsföretag ska ges tillstånd att driva tjänste</w:t>
      </w:r>
      <w:r>
        <w:softHyphen/>
        <w:t>pensions</w:t>
      </w:r>
      <w:r>
        <w:softHyphen/>
        <w:t xml:space="preserve">verksamhet som tjänstepensionsföretag (omvandling), om </w:t>
      </w:r>
    </w:p>
    <w:p w14:paraId="09858A05" w14:textId="77777777" w:rsidR="00136126" w:rsidRPr="004F6472" w:rsidRDefault="00931476" w:rsidP="00136126">
      <w:pPr>
        <w:pStyle w:val="Brdtextmedindrag"/>
      </w:pPr>
      <w:r>
        <w:t>1. förutsättningarna enligt 4 § är uppfyllda,</w:t>
      </w:r>
    </w:p>
    <w:p w14:paraId="630C9E95" w14:textId="77777777" w:rsidR="00136126" w:rsidRPr="007D33EC" w:rsidRDefault="00931476" w:rsidP="00136126">
      <w:pPr>
        <w:pStyle w:val="Brdtextmedindrag"/>
      </w:pPr>
      <w:r>
        <w:t>2</w:t>
      </w:r>
      <w:r w:rsidRPr="007D33EC">
        <w:t>. </w:t>
      </w:r>
      <w:r>
        <w:t>den rätt som tillkommer försäkringstagarna, de försäkrade och andra ersättningsberättigade inte försämras, och</w:t>
      </w:r>
    </w:p>
    <w:p w14:paraId="762C9FE1" w14:textId="77777777" w:rsidR="00136126" w:rsidRPr="007D33EC" w:rsidRDefault="00931476" w:rsidP="00136126">
      <w:pPr>
        <w:pStyle w:val="Brdtextmedindrag"/>
      </w:pPr>
      <w:r>
        <w:t>3. ansökan om tillstånd har godkänts</w:t>
      </w:r>
    </w:p>
    <w:p w14:paraId="28FE6E34" w14:textId="77777777" w:rsidR="00136126" w:rsidRPr="007D33EC" w:rsidRDefault="00931476" w:rsidP="00136126">
      <w:pPr>
        <w:pStyle w:val="Brdtextmedindrag"/>
      </w:pPr>
      <w:r>
        <w:t>a) i fråga om ett försäkringsaktiebolag</w:t>
      </w:r>
      <w:r w:rsidRPr="007D33EC">
        <w:t xml:space="preserve">, genom ett bolagsstämmobeslut som har </w:t>
      </w:r>
      <w:r>
        <w:t>stöds</w:t>
      </w:r>
      <w:r w:rsidRPr="007D33EC">
        <w:t xml:space="preserve"> av aktieägare med minst två tredjedelar av såväl de avgivna rösterna som de aktier som är företrädda på stämman,</w:t>
      </w:r>
    </w:p>
    <w:p w14:paraId="43D69748" w14:textId="77777777" w:rsidR="00136126" w:rsidRPr="007D33EC" w:rsidRDefault="00931476" w:rsidP="00136126">
      <w:pPr>
        <w:pStyle w:val="Brdtextmedindrag"/>
      </w:pPr>
      <w:r>
        <w:t>b)</w:t>
      </w:r>
      <w:r w:rsidRPr="007D33EC">
        <w:t> </w:t>
      </w:r>
      <w:r>
        <w:t>i fråga om</w:t>
      </w:r>
      <w:r w:rsidRPr="007D33EC">
        <w:t xml:space="preserve"> ett ömsesidigt försäkringsbolag, genom ett bolagsstämmobeslut som </w:t>
      </w:r>
      <w:r>
        <w:t>stöds</w:t>
      </w:r>
      <w:r w:rsidRPr="007D33EC">
        <w:t xml:space="preserve"> av minst två</w:t>
      </w:r>
      <w:r>
        <w:t> </w:t>
      </w:r>
      <w:r w:rsidRPr="007D33EC">
        <w:t>tredjedelar av de röstande,</w:t>
      </w:r>
      <w:r>
        <w:t xml:space="preserve"> och</w:t>
      </w:r>
    </w:p>
    <w:p w14:paraId="1A768F8F" w14:textId="77777777" w:rsidR="00136126" w:rsidRPr="007D33EC" w:rsidRDefault="00931476" w:rsidP="00136126">
      <w:pPr>
        <w:pStyle w:val="Brdtextmedindrag"/>
      </w:pPr>
      <w:r>
        <w:t>c)</w:t>
      </w:r>
      <w:r w:rsidRPr="007D33EC">
        <w:t> </w:t>
      </w:r>
      <w:r>
        <w:t>i fråga om</w:t>
      </w:r>
      <w:r w:rsidRPr="007D33EC">
        <w:t xml:space="preserve"> en försäkringsförening, genom ett föreningsstämmobeslut som </w:t>
      </w:r>
      <w:r>
        <w:t>stöds</w:t>
      </w:r>
      <w:r w:rsidRPr="007D33EC">
        <w:t xml:space="preserve"> av minst två tredjedelar av de röstande</w:t>
      </w:r>
      <w:r>
        <w:t>.</w:t>
      </w:r>
    </w:p>
    <w:p w14:paraId="516E11BA" w14:textId="77777777" w:rsidR="00136126" w:rsidRDefault="00931476" w:rsidP="00136126">
      <w:pPr>
        <w:pStyle w:val="Rubrik5utannumrering"/>
      </w:pPr>
      <w:r>
        <w:t>Tillstånd för företag med nära förbindelser</w:t>
      </w:r>
    </w:p>
    <w:p w14:paraId="06AAEFEE" w14:textId="77777777" w:rsidR="00136126" w:rsidRPr="003A60B6" w:rsidRDefault="00931476" w:rsidP="00136126">
      <w:pPr>
        <w:pStyle w:val="Brdtext"/>
      </w:pPr>
      <w:r>
        <w:rPr>
          <w:b/>
        </w:rPr>
        <w:t>6 §</w:t>
      </w:r>
      <w:r w:rsidRPr="00640C08">
        <w:t>    </w:t>
      </w:r>
      <w:r>
        <w:t>Om företaget har eller kan förväntas komma att få nära förbindelser med någon annan, får tillstånd ges bara om förbindelserna inte hindrar en effektiv tillsyn över företaget.</w:t>
      </w:r>
    </w:p>
    <w:p w14:paraId="66C32B64" w14:textId="77777777" w:rsidR="00136126" w:rsidRPr="002B5EBA" w:rsidRDefault="00931476" w:rsidP="00136126">
      <w:pPr>
        <w:pStyle w:val="Rubrik4utannumrering"/>
      </w:pPr>
      <w:r>
        <w:t>Tillstånds varaktighet</w:t>
      </w:r>
    </w:p>
    <w:p w14:paraId="6864826D" w14:textId="77777777" w:rsidR="00136126" w:rsidRDefault="00931476" w:rsidP="00136126">
      <w:pPr>
        <w:pStyle w:val="Rubrik5utannumrering"/>
        <w:spacing w:before="0"/>
      </w:pPr>
      <w:r>
        <w:t>Tidsperiod</w:t>
      </w:r>
    </w:p>
    <w:p w14:paraId="72EC8D66" w14:textId="77777777" w:rsidR="00136126" w:rsidRDefault="00931476" w:rsidP="00136126">
      <w:pPr>
        <w:pStyle w:val="Brdtext"/>
      </w:pPr>
      <w:r>
        <w:rPr>
          <w:b/>
        </w:rPr>
        <w:t>7 §</w:t>
      </w:r>
      <w:r w:rsidRPr="00640C08">
        <w:t>    </w:t>
      </w:r>
      <w:r>
        <w:t xml:space="preserve">Tillstånd </w:t>
      </w:r>
      <w:r w:rsidRPr="00410381">
        <w:t>att driva</w:t>
      </w:r>
      <w:r>
        <w:t xml:space="preserve"> tjänstepensionsverksamhet som tjänste</w:t>
      </w:r>
      <w:r>
        <w:softHyphen/>
        <w:t>pensions</w:t>
      </w:r>
      <w:r>
        <w:softHyphen/>
        <w:t>företag</w:t>
      </w:r>
      <w:r w:rsidRPr="00410381">
        <w:t xml:space="preserve"> ges tills vidar</w:t>
      </w:r>
      <w:r>
        <w:t>e eller, om särskilda omständig</w:t>
      </w:r>
      <w:r w:rsidRPr="00410381">
        <w:t xml:space="preserve">heter ger anledning till </w:t>
      </w:r>
      <w:r w:rsidRPr="00434140">
        <w:t>det</w:t>
      </w:r>
      <w:r w:rsidRPr="00410381">
        <w:t>, för bestämd tid, högst tio år, och därutöver till det löpande räkenskapsårets slut.</w:t>
      </w:r>
      <w:r>
        <w:t xml:space="preserve"> </w:t>
      </w:r>
    </w:p>
    <w:p w14:paraId="77F98148" w14:textId="77777777" w:rsidR="00136126" w:rsidRDefault="00931476" w:rsidP="00136126">
      <w:pPr>
        <w:pStyle w:val="Brdtextmedindrag"/>
      </w:pPr>
      <w:r w:rsidRPr="00410381">
        <w:t>Vid förlängning av ett till</w:t>
      </w:r>
      <w:r>
        <w:t>stånd som har getts ett tjänstepensionsföretag</w:t>
      </w:r>
      <w:r w:rsidRPr="00410381">
        <w:t xml:space="preserve"> för bestämd tid samt vid ändring av ett meddelat tillstånd gäller </w:t>
      </w:r>
      <w:r>
        <w:t>4 och 6 §§ i til</w:t>
      </w:r>
      <w:r w:rsidRPr="00410381">
        <w:t>lämpliga delar</w:t>
      </w:r>
      <w:r>
        <w:t>.</w:t>
      </w:r>
    </w:p>
    <w:p w14:paraId="39E1917B" w14:textId="77777777" w:rsidR="00136126" w:rsidRDefault="00931476" w:rsidP="00136126">
      <w:pPr>
        <w:pStyle w:val="Rubrik5utannumrering"/>
      </w:pPr>
      <w:r w:rsidRPr="002B5EBA">
        <w:lastRenderedPageBreak/>
        <w:t>Beslut att ansöka om förlängning av tillstånd</w:t>
      </w:r>
      <w:r>
        <w:t xml:space="preserve"> </w:t>
      </w:r>
    </w:p>
    <w:p w14:paraId="1D96EBEF" w14:textId="77777777" w:rsidR="00136126" w:rsidRDefault="00931476" w:rsidP="00136126">
      <w:pPr>
        <w:pStyle w:val="Brdtext"/>
      </w:pPr>
      <w:r>
        <w:rPr>
          <w:b/>
        </w:rPr>
        <w:t>8 §</w:t>
      </w:r>
      <w:r w:rsidRPr="00640C08">
        <w:t>    </w:t>
      </w:r>
      <w:r>
        <w:t>Beslut att ansöka om förlängning av ett tillstånd ska i ett tjänstepensionsaktiebolag och ett ömsesidigt tjänstepensionsbolag fattas av bolagsstämman och i en tjänstepensionsförening av föreningsstämman.</w:t>
      </w:r>
    </w:p>
    <w:p w14:paraId="41E5F7E8" w14:textId="77777777" w:rsidR="00136126" w:rsidRDefault="00931476" w:rsidP="00136126">
      <w:pPr>
        <w:pStyle w:val="Rubrik4utannumrering"/>
      </w:pPr>
      <w:r w:rsidRPr="002B5EBA">
        <w:t xml:space="preserve">Prövning av bolagsordning </w:t>
      </w:r>
      <w:r>
        <w:t>och stadgar</w:t>
      </w:r>
    </w:p>
    <w:p w14:paraId="2E644F15" w14:textId="77777777" w:rsidR="00136126" w:rsidRDefault="00931476" w:rsidP="00136126">
      <w:pPr>
        <w:pStyle w:val="Brdtext"/>
      </w:pPr>
      <w:r>
        <w:rPr>
          <w:b/>
        </w:rPr>
        <w:t>9 §</w:t>
      </w:r>
      <w:r w:rsidRPr="00640C08">
        <w:t>    </w:t>
      </w:r>
      <w:r w:rsidRPr="00410381">
        <w:t xml:space="preserve">Frågan om godkännande av bolagsordning eller stadgar för ett företag ska prövas i samband med </w:t>
      </w:r>
      <w:r>
        <w:t>prövningen av</w:t>
      </w:r>
      <w:r w:rsidRPr="00410381">
        <w:t xml:space="preserve"> om företaget ska få tillstånd att driva </w:t>
      </w:r>
      <w:r>
        <w:t>tjänstepensionsverksamhet som tjänstepensionsföretag</w:t>
      </w:r>
      <w:r w:rsidRPr="00410381">
        <w:t>.</w:t>
      </w:r>
    </w:p>
    <w:p w14:paraId="593A9D43" w14:textId="77777777" w:rsidR="00136126" w:rsidRDefault="00931476" w:rsidP="00136126">
      <w:pPr>
        <w:pStyle w:val="Brdtextmedindrag"/>
      </w:pPr>
      <w:r w:rsidRPr="003A60B6">
        <w:t xml:space="preserve">Ett företags beslut om att anta bolagsordning eller stadgar får inte registreras innan bolagsordningen eller stadgarna har </w:t>
      </w:r>
      <w:r w:rsidRPr="00CD38F0">
        <w:t>godkänts.</w:t>
      </w:r>
      <w:r>
        <w:t xml:space="preserve"> </w:t>
      </w:r>
    </w:p>
    <w:p w14:paraId="38AFFBDE" w14:textId="77777777" w:rsidR="00136126" w:rsidRDefault="00136126" w:rsidP="00136126">
      <w:pPr>
        <w:pStyle w:val="Brdtextmedindrag"/>
      </w:pPr>
    </w:p>
    <w:p w14:paraId="525E3609" w14:textId="77777777" w:rsidR="00136126" w:rsidRDefault="00931476" w:rsidP="00136126">
      <w:pPr>
        <w:pStyle w:val="Brdtext"/>
      </w:pPr>
      <w:r>
        <w:rPr>
          <w:b/>
        </w:rPr>
        <w:t>10 §</w:t>
      </w:r>
      <w:r w:rsidRPr="00640C08">
        <w:t>    </w:t>
      </w:r>
      <w:r>
        <w:t>Ett tjänstepensionsföretag som har beslutat att ändra sin bolags</w:t>
      </w:r>
      <w:r>
        <w:softHyphen/>
        <w:t xml:space="preserve">ordning eller sina stadgar ska ansöka om godkännande av ändringen. Ändringen ska godkännas om bolagsordningen eller stadgarna </w:t>
      </w:r>
      <w:r w:rsidRPr="00434140">
        <w:t>stämmer överens</w:t>
      </w:r>
      <w:r>
        <w:t xml:space="preserve"> med denna lag och andra författningar som reglerar ett företags bolagsordning eller stadgar samt i övrigt innehåller de särskilda bestämmelser som behövs med hänsyn till omfattningen och arten av företagets verksamhet. </w:t>
      </w:r>
    </w:p>
    <w:p w14:paraId="034BCE91" w14:textId="77777777" w:rsidR="00136126" w:rsidRDefault="00931476" w:rsidP="00136126">
      <w:pPr>
        <w:pStyle w:val="Brdtextmedindrag"/>
      </w:pPr>
      <w:r>
        <w:t>Ett tjänstepensionsföretags beslut om ändring av bolagsordning eller stadgar får inte registreras innan det har godkänts.</w:t>
      </w:r>
    </w:p>
    <w:p w14:paraId="0E40353F" w14:textId="77777777" w:rsidR="00136126" w:rsidRDefault="00931476" w:rsidP="00136126">
      <w:pPr>
        <w:pStyle w:val="Rubrik4utannumrering"/>
      </w:pPr>
      <w:r>
        <w:t>Vad ett tillstånd ska avse</w:t>
      </w:r>
    </w:p>
    <w:p w14:paraId="50475794" w14:textId="77777777" w:rsidR="00136126" w:rsidRDefault="00931476" w:rsidP="00136126">
      <w:pPr>
        <w:pStyle w:val="Brdtext"/>
      </w:pPr>
      <w:r>
        <w:rPr>
          <w:b/>
        </w:rPr>
        <w:t>11 §</w:t>
      </w:r>
      <w:r w:rsidRPr="00640C08">
        <w:t>    </w:t>
      </w:r>
      <w:r>
        <w:t>Tillstånd att driva tjänstepensionsverksamhet som tjänstepensions</w:t>
      </w:r>
      <w:r>
        <w:softHyphen/>
        <w:t>företag ska avse en eller flera av följande försäkringsklasser eller risk som hänför sig till sådan klass:</w:t>
      </w:r>
    </w:p>
    <w:p w14:paraId="5BF7A141" w14:textId="77777777" w:rsidR="00136126" w:rsidRDefault="00931476" w:rsidP="00136126">
      <w:pPr>
        <w:pStyle w:val="Brdtextmedindrag"/>
      </w:pPr>
      <w:r w:rsidRPr="00417249">
        <w:t>–</w:t>
      </w:r>
      <w:r>
        <w:t> </w:t>
      </w:r>
      <w:r w:rsidRPr="00417249">
        <w:t>I</w:t>
      </w:r>
      <w:r>
        <w:t> </w:t>
      </w:r>
      <w:r w:rsidRPr="00417249">
        <w:t>a</w:t>
      </w:r>
      <w:r>
        <w:t>, </w:t>
      </w:r>
      <w:r w:rsidRPr="00417249">
        <w:t xml:space="preserve">försäkring där utbetalning av försäkringsbelopp (engångsbelopp eller periodiska utbetalningar) är beroende av en persons eller flera personers liv, dock inte försäkringar enligt klass III, </w:t>
      </w:r>
    </w:p>
    <w:p w14:paraId="45F2284F" w14:textId="77777777" w:rsidR="00136126" w:rsidRDefault="00931476" w:rsidP="00136126">
      <w:pPr>
        <w:pStyle w:val="Brdtextmedindrag"/>
      </w:pPr>
      <w:r w:rsidRPr="00417249">
        <w:t>–</w:t>
      </w:r>
      <w:r>
        <w:t> </w:t>
      </w:r>
      <w:r w:rsidRPr="00417249">
        <w:t>I</w:t>
      </w:r>
      <w:r>
        <w:t> </w:t>
      </w:r>
      <w:r w:rsidRPr="00417249">
        <w:t>b</w:t>
      </w:r>
      <w:r>
        <w:t>, </w:t>
      </w:r>
      <w:r w:rsidRPr="00417249">
        <w:t>försäkring som meddelas som tillägg till försäkring enligt klass</w:t>
      </w:r>
      <w:r>
        <w:t> </w:t>
      </w:r>
      <w:r w:rsidRPr="00417249">
        <w:t>I</w:t>
      </w:r>
      <w:r>
        <w:t> </w:t>
      </w:r>
      <w:r w:rsidRPr="00417249">
        <w:t xml:space="preserve">a, </w:t>
      </w:r>
    </w:p>
    <w:p w14:paraId="7601358A" w14:textId="77777777" w:rsidR="00136126" w:rsidRDefault="00931476" w:rsidP="00136126">
      <w:pPr>
        <w:pStyle w:val="Brdtextmedindrag"/>
      </w:pPr>
      <w:r w:rsidRPr="00417249">
        <w:t>–</w:t>
      </w:r>
      <w:r>
        <w:t> </w:t>
      </w:r>
      <w:r w:rsidRPr="00417249">
        <w:t>II</w:t>
      </w:r>
      <w:r>
        <w:t> </w:t>
      </w:r>
      <w:r w:rsidRPr="00417249">
        <w:t>a</w:t>
      </w:r>
      <w:r>
        <w:t>, </w:t>
      </w:r>
      <w:r w:rsidRPr="00417249">
        <w:t xml:space="preserve">försäkring som utfaller vid giftermål, </w:t>
      </w:r>
    </w:p>
    <w:p w14:paraId="276FDCFB" w14:textId="77777777" w:rsidR="00136126" w:rsidRDefault="00931476" w:rsidP="00136126">
      <w:pPr>
        <w:pStyle w:val="Brdtextmedindrag"/>
      </w:pPr>
      <w:r w:rsidRPr="00417249">
        <w:t>–</w:t>
      </w:r>
      <w:r>
        <w:t> </w:t>
      </w:r>
      <w:r w:rsidRPr="00417249">
        <w:t>II</w:t>
      </w:r>
      <w:r>
        <w:t> </w:t>
      </w:r>
      <w:r w:rsidRPr="00417249">
        <w:t>b</w:t>
      </w:r>
      <w:r>
        <w:t>, </w:t>
      </w:r>
      <w:r w:rsidRPr="00417249">
        <w:t>försäkring som utfaller vid födelse,</w:t>
      </w:r>
    </w:p>
    <w:p w14:paraId="097D47C1" w14:textId="77777777" w:rsidR="00136126" w:rsidRDefault="00931476" w:rsidP="00136126">
      <w:pPr>
        <w:pStyle w:val="Brdtextmedindrag"/>
      </w:pPr>
      <w:r w:rsidRPr="00417249">
        <w:t>–</w:t>
      </w:r>
      <w:r>
        <w:t> </w:t>
      </w:r>
      <w:r w:rsidRPr="00417249">
        <w:t>III</w:t>
      </w:r>
      <w:r>
        <w:t>, </w:t>
      </w:r>
      <w:r w:rsidRPr="00417249">
        <w:t>försäkring som avses i klasserna I a, II a och II b</w:t>
      </w:r>
      <w:r>
        <w:t xml:space="preserve"> </w:t>
      </w:r>
      <w:r w:rsidRPr="000B330B">
        <w:t>och</w:t>
      </w:r>
      <w:r w:rsidRPr="00417249">
        <w:t xml:space="preserve"> som är anknuten till fonder vilka förvaltas av den som har rätt att driva fondverksamhet enligt lagen (2004:46) om värdepappersfonder eller till specialfonder vilka förvaltas av den som har rätt att förvalta specialfonder enligt lagen (2013:561) om förvaltare av alternativa investeringsfonder (fondförsäkring), och</w:t>
      </w:r>
    </w:p>
    <w:p w14:paraId="26365DEE" w14:textId="77777777" w:rsidR="00136126" w:rsidRDefault="00931476" w:rsidP="00136126">
      <w:pPr>
        <w:pStyle w:val="Brdtextmedindrag"/>
      </w:pPr>
      <w:r w:rsidRPr="00417249">
        <w:t>–</w:t>
      </w:r>
      <w:r>
        <w:t> </w:t>
      </w:r>
      <w:r w:rsidRPr="00417249">
        <w:t>IV</w:t>
      </w:r>
      <w:r>
        <w:t>, </w:t>
      </w:r>
      <w:r w:rsidRPr="00417249">
        <w:t xml:space="preserve">sjukförsäkring och olycksfallsförsäkring som gäller för längre tid än fem år, under obestämd tid eller till dess den försäkrade uppnått en viss ålder och som inte får sägas upp av </w:t>
      </w:r>
      <w:r>
        <w:t>tjänstepension</w:t>
      </w:r>
      <w:r w:rsidRPr="00417249">
        <w:t xml:space="preserve">sföretaget eller får sägas upp bara under särskilda förhållanden som anges i försäkringsavtalet. </w:t>
      </w:r>
    </w:p>
    <w:p w14:paraId="0EBE2A63" w14:textId="77777777" w:rsidR="00136126" w:rsidRPr="00B44041" w:rsidRDefault="00931476" w:rsidP="00136126">
      <w:pPr>
        <w:pStyle w:val="Rubrik4utannumrering"/>
      </w:pPr>
      <w:r w:rsidRPr="00B44041">
        <w:t>Ansökan om tillstånd</w:t>
      </w:r>
    </w:p>
    <w:p w14:paraId="306CD0E9" w14:textId="77777777" w:rsidR="00136126" w:rsidRDefault="00931476" w:rsidP="00136126">
      <w:pPr>
        <w:pStyle w:val="Rubrik5utannumrering"/>
        <w:spacing w:before="0"/>
      </w:pPr>
      <w:r>
        <w:t>Ansökan om tillstånd före registrering eller bildande</w:t>
      </w:r>
    </w:p>
    <w:p w14:paraId="59975648" w14:textId="77777777" w:rsidR="00136126" w:rsidRDefault="00931476" w:rsidP="00136126">
      <w:pPr>
        <w:pStyle w:val="Brdtext"/>
      </w:pPr>
      <w:r>
        <w:rPr>
          <w:b/>
        </w:rPr>
        <w:t>12 §</w:t>
      </w:r>
      <w:r w:rsidRPr="00640C08">
        <w:t>    </w:t>
      </w:r>
      <w:r w:rsidRPr="0094711B">
        <w:t xml:space="preserve">Ett aktiebolag får ansöka om tillstånd att driva </w:t>
      </w:r>
      <w:r>
        <w:t>tjänste</w:t>
      </w:r>
      <w:r>
        <w:softHyphen/>
        <w:t>pensions</w:t>
      </w:r>
      <w:r>
        <w:softHyphen/>
        <w:t>verksamhet som tjänstepensionsföretag</w:t>
      </w:r>
      <w:r w:rsidRPr="0094711B">
        <w:t xml:space="preserve"> innan bolaget har registrerats i aktiebolags- eller europabolagsregistret.</w:t>
      </w:r>
      <w:r>
        <w:t xml:space="preserve"> </w:t>
      </w:r>
    </w:p>
    <w:p w14:paraId="1DD5E79E" w14:textId="77777777" w:rsidR="00136126" w:rsidRDefault="00931476" w:rsidP="00136126">
      <w:pPr>
        <w:pStyle w:val="Brdtextmedindrag"/>
      </w:pPr>
      <w:r w:rsidRPr="0094711B">
        <w:lastRenderedPageBreak/>
        <w:t xml:space="preserve">Om ett aktiebolag har ansökt om tillstånd inom sex månader från </w:t>
      </w:r>
      <w:r>
        <w:t>det att stiftelseurkunden undertecknades</w:t>
      </w:r>
      <w:r w:rsidRPr="0094711B">
        <w:t>, ska tidsfristen i 2</w:t>
      </w:r>
      <w:r>
        <w:t> kap.</w:t>
      </w:r>
      <w:r w:rsidRPr="0094711B">
        <w:t xml:space="preserve"> 22</w:t>
      </w:r>
      <w:r>
        <w:t> §</w:t>
      </w:r>
      <w:r w:rsidRPr="0094711B">
        <w:t xml:space="preserve"> aktiebolags</w:t>
      </w:r>
      <w:r>
        <w:softHyphen/>
      </w:r>
      <w:r w:rsidRPr="0094711B">
        <w:t>lagen (2005:551) för när styrelsen ska anmäla bolaget för registrering räknas från tillståndsbeslutet.</w:t>
      </w:r>
      <w:r>
        <w:t xml:space="preserve"> </w:t>
      </w:r>
    </w:p>
    <w:p w14:paraId="32235B9C" w14:textId="77777777" w:rsidR="00136126" w:rsidRDefault="00931476" w:rsidP="00136126">
      <w:pPr>
        <w:pStyle w:val="Brdtextmedindrag"/>
      </w:pPr>
      <w:r w:rsidRPr="0094711B">
        <w:t>Ett ömsesidigt tjänstepensi</w:t>
      </w:r>
      <w:r>
        <w:t>onsbolag och en tjänstepensions</w:t>
      </w:r>
      <w:r w:rsidRPr="0094711B">
        <w:t>förening ska ansöka om tillstånd innan bolaget respektive föreningen har bildats.</w:t>
      </w:r>
    </w:p>
    <w:p w14:paraId="117E46E4" w14:textId="77777777" w:rsidR="00136126" w:rsidRDefault="00931476" w:rsidP="00136126">
      <w:pPr>
        <w:pStyle w:val="Rubrik5utannumrering"/>
      </w:pPr>
      <w:r w:rsidRPr="00B44041">
        <w:t>Verksamhetsplan</w:t>
      </w:r>
    </w:p>
    <w:p w14:paraId="34725CCA" w14:textId="77777777" w:rsidR="00136126" w:rsidRDefault="00931476" w:rsidP="00136126">
      <w:pPr>
        <w:pStyle w:val="Brdtext"/>
      </w:pPr>
      <w:r>
        <w:rPr>
          <w:b/>
        </w:rPr>
        <w:t>13 §</w:t>
      </w:r>
      <w:r w:rsidRPr="00640C08">
        <w:t>    </w:t>
      </w:r>
      <w:r>
        <w:t>En ansökan om tillstånd att driva tjänstepensionsverksamhet som tjänstepensionsföretag ska innehålla en plan för den tilltänkta verksamheten.</w:t>
      </w:r>
    </w:p>
    <w:p w14:paraId="225E818F" w14:textId="77777777" w:rsidR="00136126" w:rsidRDefault="00931476" w:rsidP="00136126">
      <w:pPr>
        <w:pStyle w:val="Rubrik4utannumrering"/>
      </w:pPr>
      <w:r w:rsidRPr="00B44041">
        <w:t>Prövningen av ansök</w:t>
      </w:r>
      <w:r>
        <w:t>ningar</w:t>
      </w:r>
    </w:p>
    <w:p w14:paraId="1E9D0C10" w14:textId="77777777" w:rsidR="00136126" w:rsidRPr="0045790B" w:rsidRDefault="00931476" w:rsidP="00136126">
      <w:pPr>
        <w:pStyle w:val="Brdtext"/>
      </w:pPr>
      <w:r>
        <w:rPr>
          <w:b/>
        </w:rPr>
        <w:t>14 §</w:t>
      </w:r>
      <w:r w:rsidRPr="00640C08">
        <w:t>    </w:t>
      </w:r>
      <w:r w:rsidRPr="0094711B">
        <w:rPr>
          <w:spacing w:val="-4"/>
        </w:rPr>
        <w:t xml:space="preserve">En ansökan om tillstånd att driva </w:t>
      </w:r>
      <w:r>
        <w:rPr>
          <w:spacing w:val="-4"/>
        </w:rPr>
        <w:t>tjänstepensionsverksamhet som tjänstepensionsföretag</w:t>
      </w:r>
      <w:r w:rsidRPr="0094711B">
        <w:rPr>
          <w:spacing w:val="-4"/>
        </w:rPr>
        <w:t xml:space="preserve">, liksom frågor om godkännande av bolagsordning eller stadgar enligt </w:t>
      </w:r>
      <w:r>
        <w:rPr>
          <w:spacing w:val="-4"/>
        </w:rPr>
        <w:t>9 och 10 §§</w:t>
      </w:r>
      <w:r w:rsidRPr="0094711B">
        <w:rPr>
          <w:spacing w:val="-4"/>
        </w:rPr>
        <w:t xml:space="preserve">, prövas av </w:t>
      </w:r>
      <w:r>
        <w:rPr>
          <w:spacing w:val="-4"/>
        </w:rPr>
        <w:t>Finansinspektionen</w:t>
      </w:r>
      <w:r w:rsidRPr="0094711B">
        <w:rPr>
          <w:spacing w:val="-4"/>
        </w:rPr>
        <w:t>.</w:t>
      </w:r>
      <w:r w:rsidRPr="0082021C">
        <w:rPr>
          <w:spacing w:val="-4"/>
        </w:rPr>
        <w:t xml:space="preserve"> </w:t>
      </w:r>
    </w:p>
    <w:p w14:paraId="09E495BC" w14:textId="77777777" w:rsidR="00136126" w:rsidRDefault="00931476" w:rsidP="00136126">
      <w:pPr>
        <w:pStyle w:val="Rubrik4utannumrering"/>
      </w:pPr>
      <w:r>
        <w:t>Bemyndigande</w:t>
      </w:r>
    </w:p>
    <w:p w14:paraId="2151118F" w14:textId="77777777" w:rsidR="00136126" w:rsidRDefault="00931476" w:rsidP="00136126">
      <w:pPr>
        <w:pStyle w:val="Brdtext"/>
      </w:pPr>
      <w:r>
        <w:rPr>
          <w:b/>
        </w:rPr>
        <w:t>15 §</w:t>
      </w:r>
      <w:r w:rsidRPr="00640C08">
        <w:t>    </w:t>
      </w:r>
      <w:r w:rsidRPr="00CB6D8F">
        <w:t>Regeringen eller den myndighet som regeringen bestämmer får meddela föreskrifter om</w:t>
      </w:r>
      <w:r>
        <w:t xml:space="preserve"> </w:t>
      </w:r>
      <w:r w:rsidRPr="00CB6D8F">
        <w:t xml:space="preserve">vad en </w:t>
      </w:r>
      <w:r>
        <w:t xml:space="preserve">sådan </w:t>
      </w:r>
      <w:r w:rsidRPr="00CB6D8F">
        <w:t xml:space="preserve">verksamhetsplan </w:t>
      </w:r>
      <w:r>
        <w:t xml:space="preserve">som avses i </w:t>
      </w:r>
      <w:r w:rsidRPr="00CB6D8F">
        <w:t>1</w:t>
      </w:r>
      <w:r>
        <w:t>3 §</w:t>
      </w:r>
      <w:r w:rsidRPr="00CB6D8F">
        <w:t xml:space="preserve"> ska innehålla.</w:t>
      </w:r>
    </w:p>
    <w:p w14:paraId="3E1B60A2" w14:textId="77777777" w:rsidR="00136126" w:rsidRDefault="00931476" w:rsidP="00136126">
      <w:pPr>
        <w:pStyle w:val="Rubrik3utannumrering"/>
      </w:pPr>
      <w:r>
        <w:t>3 kap. Gränsöverskridande verksamhet</w:t>
      </w:r>
    </w:p>
    <w:p w14:paraId="3B56FDD8" w14:textId="77777777" w:rsidR="00136126" w:rsidRDefault="00931476" w:rsidP="00136126">
      <w:pPr>
        <w:pStyle w:val="Rubrik4utannumrering"/>
        <w:spacing w:before="0"/>
      </w:pPr>
      <w:r>
        <w:t>Rätt att driva gränsöverskridande verksamhet</w:t>
      </w:r>
    </w:p>
    <w:p w14:paraId="13551CE4" w14:textId="77777777" w:rsidR="00136126" w:rsidRDefault="00931476" w:rsidP="00136126">
      <w:pPr>
        <w:pStyle w:val="Brdtext"/>
      </w:pPr>
      <w:r>
        <w:rPr>
          <w:b/>
        </w:rPr>
        <w:t>1 §    </w:t>
      </w:r>
      <w:r>
        <w:t>Ett tjänstepensionsföretag får driva gränsöverskridande verksamhet om Finansinspektionen godkänner det.</w:t>
      </w:r>
    </w:p>
    <w:p w14:paraId="43420D00" w14:textId="77777777" w:rsidR="00136126" w:rsidRDefault="00931476" w:rsidP="00136126">
      <w:pPr>
        <w:pStyle w:val="Brdtextmedindrag"/>
      </w:pPr>
      <w:r>
        <w:t>Med gränsöverskridande verksamhet avses tjänstepensionsverksamhet där förhållandet mellan det uppdragsgivande företaget och den som i egenskap av försäkringstagare eller försäkrad har rätt till ersättning regleras av social- och arbetsmarknadslagstiftning som är relevant på tjänste</w:t>
      </w:r>
      <w:r>
        <w:softHyphen/>
        <w:t>pensions</w:t>
      </w:r>
      <w:r>
        <w:softHyphen/>
        <w:t>området i ett annat land inom EES.</w:t>
      </w:r>
    </w:p>
    <w:p w14:paraId="57F99F5A" w14:textId="77777777" w:rsidR="00136126" w:rsidRPr="00F26F57" w:rsidRDefault="00931476" w:rsidP="00136126">
      <w:pPr>
        <w:pStyle w:val="Rubrik4utannumrering"/>
      </w:pPr>
      <w:r w:rsidRPr="00BB6A12">
        <w:t xml:space="preserve">Underrättelse </w:t>
      </w:r>
      <w:r>
        <w:t>om den planerade verksamheten</w:t>
      </w:r>
      <w:r w:rsidRPr="00BB6A12">
        <w:t xml:space="preserve"> </w:t>
      </w:r>
    </w:p>
    <w:p w14:paraId="1E631E2F" w14:textId="77777777" w:rsidR="00136126" w:rsidRDefault="00931476" w:rsidP="00136126">
      <w:pPr>
        <w:pStyle w:val="Brdtext"/>
      </w:pPr>
      <w:r>
        <w:rPr>
          <w:b/>
        </w:rPr>
        <w:t>2 §</w:t>
      </w:r>
      <w:r w:rsidRPr="00640C08">
        <w:t>    </w:t>
      </w:r>
      <w:r>
        <w:t>Ett tjänstepensionsföretag ska underrätta Finansinspektionen om det avser att driva gränsöverskridande verksamhet.</w:t>
      </w:r>
    </w:p>
    <w:p w14:paraId="5B89A66C" w14:textId="77777777" w:rsidR="00136126" w:rsidRDefault="00931476" w:rsidP="00136126">
      <w:pPr>
        <w:pStyle w:val="Brdtextmedindrag"/>
      </w:pPr>
      <w:r>
        <w:t xml:space="preserve">Underrättelsen ska innehålla uppgift om </w:t>
      </w:r>
    </w:p>
    <w:p w14:paraId="4AC263A9" w14:textId="77777777" w:rsidR="00136126" w:rsidRDefault="00931476" w:rsidP="00136126">
      <w:pPr>
        <w:pStyle w:val="Brdtextmedindrag"/>
        <w:rPr>
          <w:rFonts w:asciiTheme="minorHAnsi" w:hAnsiTheme="minorHAnsi"/>
          <w:sz w:val="22"/>
        </w:rPr>
      </w:pPr>
      <w:r>
        <w:t xml:space="preserve">1. det uppdragsgivande företagets namn och hemvist, </w:t>
      </w:r>
    </w:p>
    <w:p w14:paraId="1E762FDA" w14:textId="77777777" w:rsidR="00136126" w:rsidRDefault="00931476" w:rsidP="00136126">
      <w:pPr>
        <w:pStyle w:val="Brdtextmedindrag"/>
      </w:pPr>
      <w:r>
        <w:t>2</w:t>
      </w:r>
      <w:r w:rsidRPr="00DF28B0">
        <w:t>.</w:t>
      </w:r>
      <w:r>
        <w:t> vilket lands social- och arbetsmarknadslagstiftning som reglerar förhållandet mellan det uppdragsgivande företaget och den som i egenskap av försäkringstagare eller försäkrad har rätt till ersättning, och</w:t>
      </w:r>
    </w:p>
    <w:p w14:paraId="37166F6D" w14:textId="77777777" w:rsidR="00136126" w:rsidRDefault="00931476" w:rsidP="00136126">
      <w:pPr>
        <w:pStyle w:val="Brdtextmedindrag"/>
      </w:pPr>
      <w:r>
        <w:t>3. det huvudsakliga innehållet i de överenskommelser som ska ligga till grund för tjänstepensionsförsäkringarna.</w:t>
      </w:r>
    </w:p>
    <w:p w14:paraId="72BD6909" w14:textId="77777777" w:rsidR="00136126" w:rsidRDefault="00931476" w:rsidP="00136126">
      <w:pPr>
        <w:pStyle w:val="Rubrik4utannumrering"/>
      </w:pPr>
      <w:r>
        <w:t>Finansinspektionens prövning</w:t>
      </w:r>
    </w:p>
    <w:p w14:paraId="67736033" w14:textId="77777777" w:rsidR="00136126" w:rsidRDefault="00931476" w:rsidP="00136126">
      <w:pPr>
        <w:pStyle w:val="Rubrik5utannumrering"/>
        <w:spacing w:before="0"/>
      </w:pPr>
      <w:r>
        <w:t>Vad Finansinspektionen ska bedöma</w:t>
      </w:r>
    </w:p>
    <w:p w14:paraId="503E6DF3" w14:textId="77777777" w:rsidR="00136126" w:rsidRDefault="00931476" w:rsidP="00136126">
      <w:pPr>
        <w:pStyle w:val="Brdtext"/>
      </w:pPr>
      <w:r>
        <w:rPr>
          <w:b/>
        </w:rPr>
        <w:t>3 §</w:t>
      </w:r>
      <w:r w:rsidRPr="00640C08">
        <w:t>    </w:t>
      </w:r>
      <w:r>
        <w:t xml:space="preserve">Finansinspektionen ska bedöma </w:t>
      </w:r>
    </w:p>
    <w:p w14:paraId="060CF2ED" w14:textId="77777777" w:rsidR="00136126" w:rsidRDefault="00931476" w:rsidP="00136126">
      <w:pPr>
        <w:pStyle w:val="Brdtextmedindrag"/>
      </w:pPr>
      <w:r>
        <w:lastRenderedPageBreak/>
        <w:t>1. om tjänstepensionsföretagets organisation är ändamålsenlig med hänsyn till den planerade verksamheten,</w:t>
      </w:r>
    </w:p>
    <w:p w14:paraId="39D013F0" w14:textId="77777777" w:rsidR="00136126" w:rsidRDefault="00931476" w:rsidP="00136126">
      <w:pPr>
        <w:pStyle w:val="Brdtextmedindrag"/>
      </w:pPr>
      <w:r>
        <w:t>2. om tjänstepensionsföretagets finansiella situation är tillfredsställande med hänsyn till den planerade verksamheten, och</w:t>
      </w:r>
    </w:p>
    <w:p w14:paraId="7E99AD9C" w14:textId="77777777" w:rsidR="00136126" w:rsidRPr="00E57D75" w:rsidRDefault="00931476" w:rsidP="00136126">
      <w:pPr>
        <w:pStyle w:val="Brdtextmedindrag"/>
      </w:pPr>
      <w:r w:rsidRPr="00C23A80">
        <w:t>3. </w:t>
      </w:r>
      <w:r>
        <w:t>om den som ska leda den planerade verksamheten har tillräcklig kompetens och erfarenhet och i övrigt är lämplig för uppgiften.</w:t>
      </w:r>
    </w:p>
    <w:p w14:paraId="68A62830" w14:textId="77777777" w:rsidR="00136126" w:rsidRDefault="00931476" w:rsidP="00136126">
      <w:pPr>
        <w:pStyle w:val="Rubrik5utannumrering"/>
      </w:pPr>
      <w:r>
        <w:t>Meddelande till den behöriga myndigheten</w:t>
      </w:r>
    </w:p>
    <w:p w14:paraId="4960B6A4" w14:textId="77777777" w:rsidR="00136126" w:rsidRDefault="00931476" w:rsidP="00136126">
      <w:pPr>
        <w:pStyle w:val="Brdtext"/>
      </w:pPr>
      <w:r>
        <w:rPr>
          <w:b/>
        </w:rPr>
        <w:t>4 §</w:t>
      </w:r>
      <w:r w:rsidRPr="00640C08">
        <w:t>    </w:t>
      </w:r>
      <w:r>
        <w:t>Om Finansinspektionen godkänner den planerade verksamheten ska inspektionen lämna ett meddelande till den behöriga myndigheten i det land där verksamheten ska drivas.</w:t>
      </w:r>
    </w:p>
    <w:p w14:paraId="1E4B9F6D" w14:textId="77777777" w:rsidR="00136126" w:rsidRDefault="00931476" w:rsidP="00136126">
      <w:pPr>
        <w:pStyle w:val="Brdtextmedindrag"/>
      </w:pPr>
      <w:r>
        <w:t>Meddelandet ska lämnas inom tre månader från det att underrättelsen enligt 2 § togs emot.</w:t>
      </w:r>
    </w:p>
    <w:p w14:paraId="562FD703" w14:textId="77777777" w:rsidR="00136126" w:rsidRDefault="00931476" w:rsidP="00136126">
      <w:pPr>
        <w:pStyle w:val="Brdtextmedindrag"/>
      </w:pPr>
      <w:r>
        <w:t>Finansinspektionen ska underrätta tjänstepensionsföretaget om att meddelandet lämnas.</w:t>
      </w:r>
    </w:p>
    <w:p w14:paraId="045873B2" w14:textId="77777777" w:rsidR="00136126" w:rsidRPr="00B97798" w:rsidRDefault="00931476" w:rsidP="00136126">
      <w:pPr>
        <w:pStyle w:val="Rubrik5utannumrering"/>
      </w:pPr>
      <w:r>
        <w:t>B</w:t>
      </w:r>
      <w:r w:rsidRPr="0054216C">
        <w:t xml:space="preserve">eslut </w:t>
      </w:r>
      <w:r>
        <w:t>ifall</w:t>
      </w:r>
      <w:r w:rsidRPr="00410381">
        <w:t xml:space="preserve"> </w:t>
      </w:r>
      <w:r w:rsidRPr="0054216C">
        <w:t>verksamhet</w:t>
      </w:r>
      <w:r>
        <w:t>en inte godkänns</w:t>
      </w:r>
    </w:p>
    <w:p w14:paraId="505B32D4" w14:textId="77777777" w:rsidR="00136126" w:rsidRDefault="00931476" w:rsidP="00136126">
      <w:pPr>
        <w:pStyle w:val="Brdtext"/>
      </w:pPr>
      <w:r>
        <w:rPr>
          <w:b/>
        </w:rPr>
        <w:t>5 §</w:t>
      </w:r>
      <w:r w:rsidRPr="00B97798">
        <w:t xml:space="preserve">    Om </w:t>
      </w:r>
      <w:r>
        <w:t>Finansinspektionen</w:t>
      </w:r>
      <w:r w:rsidRPr="00B97798">
        <w:t xml:space="preserve"> </w:t>
      </w:r>
      <w:r>
        <w:t>bedömer</w:t>
      </w:r>
      <w:r w:rsidRPr="00B97798">
        <w:t xml:space="preserve"> att det inte finns förutsättningar för </w:t>
      </w:r>
      <w:r>
        <w:t>tjänstepensionsföretaget</w:t>
      </w:r>
      <w:r w:rsidRPr="00B97798">
        <w:t xml:space="preserve"> att driva </w:t>
      </w:r>
      <w:r>
        <w:t xml:space="preserve">den planerade </w:t>
      </w:r>
      <w:r w:rsidRPr="00B97798">
        <w:t>verksamhet</w:t>
      </w:r>
      <w:r>
        <w:t xml:space="preserve">en eller av någon annan anledning inte lämnar ett </w:t>
      </w:r>
      <w:r w:rsidRPr="00B97798">
        <w:t xml:space="preserve">meddelande </w:t>
      </w:r>
      <w:r>
        <w:t>enligt 4 § första stycket, ska inspektionen meddela beslut om detta</w:t>
      </w:r>
      <w:r w:rsidRPr="00B97798">
        <w:t xml:space="preserve"> inom tre</w:t>
      </w:r>
      <w:r>
        <w:t> </w:t>
      </w:r>
      <w:r w:rsidRPr="00B97798">
        <w:t>månader från det att underrättelse</w:t>
      </w:r>
      <w:r>
        <w:t>n</w:t>
      </w:r>
      <w:r w:rsidRPr="00B97798">
        <w:t xml:space="preserve"> enligt </w:t>
      </w:r>
      <w:r>
        <w:t>2 §</w:t>
      </w:r>
      <w:r w:rsidRPr="00B97798">
        <w:t xml:space="preserve"> togs emot.</w:t>
      </w:r>
    </w:p>
    <w:p w14:paraId="55B9CD93" w14:textId="77777777" w:rsidR="00136126" w:rsidRDefault="00931476" w:rsidP="00136126">
      <w:pPr>
        <w:pStyle w:val="Rubrik4utannumrering"/>
      </w:pPr>
      <w:r>
        <w:t xml:space="preserve">Underrättelse om tillämpliga regler </w:t>
      </w:r>
    </w:p>
    <w:p w14:paraId="54106315" w14:textId="77777777" w:rsidR="00136126" w:rsidRPr="008D16B0" w:rsidRDefault="00931476" w:rsidP="00136126">
      <w:pPr>
        <w:pStyle w:val="Brdtext"/>
      </w:pPr>
      <w:r>
        <w:rPr>
          <w:b/>
        </w:rPr>
        <w:t>6 §</w:t>
      </w:r>
      <w:r w:rsidRPr="00640C08">
        <w:t>    </w:t>
      </w:r>
      <w:bookmarkStart w:id="8445" w:name="_Hlk2337119"/>
      <w:r>
        <w:t xml:space="preserve">Om Finansinspektionen med anledning av ett meddelande enligt 4 § första stycket </w:t>
      </w:r>
      <w:bookmarkEnd w:id="8445"/>
      <w:r>
        <w:t>får information om vilka regler för verksamheten som är tillämpliga i det land där verksamheten ska drivas, ska inspektionen underrätta tjänstepensionsföretaget</w:t>
      </w:r>
      <w:r w:rsidRPr="008D16B0">
        <w:t xml:space="preserve"> om </w:t>
      </w:r>
      <w:r>
        <w:t>dessa regler</w:t>
      </w:r>
      <w:r w:rsidRPr="008D16B0">
        <w:t xml:space="preserve">. </w:t>
      </w:r>
    </w:p>
    <w:p w14:paraId="13B5FEF0" w14:textId="77777777" w:rsidR="00136126" w:rsidRDefault="00931476" w:rsidP="00136126">
      <w:pPr>
        <w:pStyle w:val="Brdtextmedindrag"/>
      </w:pPr>
      <w:r w:rsidRPr="008D16B0">
        <w:t xml:space="preserve">Om </w:t>
      </w:r>
      <w:r>
        <w:t>Finansinspektionen</w:t>
      </w:r>
      <w:r w:rsidRPr="008D16B0">
        <w:t xml:space="preserve"> får </w:t>
      </w:r>
      <w:r>
        <w:t xml:space="preserve">information om </w:t>
      </w:r>
      <w:r w:rsidRPr="008D16B0">
        <w:t xml:space="preserve">att </w:t>
      </w:r>
      <w:r>
        <w:t xml:space="preserve">reglerna för verksamheten </w:t>
      </w:r>
      <w:r w:rsidRPr="00410381">
        <w:t>har</w:t>
      </w:r>
      <w:r w:rsidRPr="000155BB">
        <w:t xml:space="preserve"> ändrats</w:t>
      </w:r>
      <w:r>
        <w:t>,</w:t>
      </w:r>
      <w:r w:rsidRPr="000155BB">
        <w:t xml:space="preserve"> ska inspektionen underrätta </w:t>
      </w:r>
      <w:r>
        <w:t>tjänstepensions</w:t>
      </w:r>
      <w:r>
        <w:softHyphen/>
        <w:t>företaget</w:t>
      </w:r>
      <w:r w:rsidRPr="000155BB">
        <w:t xml:space="preserve"> om </w:t>
      </w:r>
      <w:r>
        <w:t>ändringarna</w:t>
      </w:r>
      <w:r w:rsidRPr="000155BB">
        <w:t>.</w:t>
      </w:r>
    </w:p>
    <w:p w14:paraId="4801FCA7" w14:textId="77777777" w:rsidR="00136126" w:rsidRDefault="00931476" w:rsidP="00136126">
      <w:pPr>
        <w:pStyle w:val="Rubrik4utannumrering"/>
      </w:pPr>
      <w:r>
        <w:t xml:space="preserve">När verksamheten får påbörjas </w:t>
      </w:r>
    </w:p>
    <w:p w14:paraId="0F4666BE" w14:textId="77777777" w:rsidR="00136126" w:rsidRPr="008D5D86" w:rsidRDefault="00931476" w:rsidP="00136126">
      <w:pPr>
        <w:pStyle w:val="Brdtextmedindrag"/>
        <w:ind w:firstLine="0"/>
      </w:pPr>
      <w:r>
        <w:rPr>
          <w:b/>
        </w:rPr>
        <w:t>7 §</w:t>
      </w:r>
      <w:r w:rsidRPr="00640C08">
        <w:t>    </w:t>
      </w:r>
      <w:r>
        <w:t>Den gränsöverskridande verksamheten får påbörjas när tjänste</w:t>
      </w:r>
      <w:r>
        <w:softHyphen/>
        <w:t xml:space="preserve">pensionsföretaget har tagit emot en underrättelse från Finansinspektionen om vilka regler för verksamheten som är tillämpliga i det land där verksamheten ska drivas, eller i varje fall </w:t>
      </w:r>
      <w:r w:rsidRPr="0019798B">
        <w:t>sex</w:t>
      </w:r>
      <w:r>
        <w:t xml:space="preserve"> </w:t>
      </w:r>
      <w:r w:rsidRPr="0019798B">
        <w:t>veckor</w:t>
      </w:r>
      <w:r>
        <w:t xml:space="preserve"> efter det att den behöriga myndigheten i det landet tagit emot inspektionens meddelande enligt 4 § första stycket.</w:t>
      </w:r>
    </w:p>
    <w:p w14:paraId="1AE032DC" w14:textId="77777777" w:rsidR="00136126" w:rsidRDefault="00931476" w:rsidP="00136126">
      <w:pPr>
        <w:pStyle w:val="Rubrik4utannumrering"/>
      </w:pPr>
      <w:r>
        <w:t>Underrättelse om ändrade förhållanden</w:t>
      </w:r>
    </w:p>
    <w:p w14:paraId="260BDF5D" w14:textId="77777777" w:rsidR="00136126" w:rsidRPr="008F7183" w:rsidRDefault="00931476" w:rsidP="00136126">
      <w:pPr>
        <w:pStyle w:val="Brdtext"/>
      </w:pPr>
      <w:r>
        <w:rPr>
          <w:b/>
        </w:rPr>
        <w:t>8 §</w:t>
      </w:r>
      <w:r w:rsidRPr="00640C08">
        <w:t>    </w:t>
      </w:r>
      <w:r w:rsidRPr="008F7183">
        <w:t xml:space="preserve">Om något av de förhållanden som angetts i en underrättelse enligt </w:t>
      </w:r>
      <w:r>
        <w:t>2 §</w:t>
      </w:r>
      <w:r w:rsidRPr="008F7183">
        <w:t xml:space="preserve"> ska ändras sedan verksamheten har inletts, ska </w:t>
      </w:r>
      <w:r>
        <w:t>tjänstepensions</w:t>
      </w:r>
      <w:r>
        <w:softHyphen/>
        <w:t>företaget</w:t>
      </w:r>
      <w:r w:rsidRPr="008F7183">
        <w:t xml:space="preserve"> underrätta </w:t>
      </w:r>
      <w:r>
        <w:t>Finansinspektionen</w:t>
      </w:r>
      <w:r w:rsidRPr="008F7183">
        <w:t xml:space="preserve"> </w:t>
      </w:r>
      <w:r>
        <w:t xml:space="preserve">om ändringen </w:t>
      </w:r>
      <w:r w:rsidRPr="008F7183">
        <w:t xml:space="preserve">minst en månad innan </w:t>
      </w:r>
      <w:r>
        <w:t xml:space="preserve">den </w:t>
      </w:r>
      <w:r w:rsidRPr="008F7183">
        <w:t>genomförs.</w:t>
      </w:r>
    </w:p>
    <w:p w14:paraId="3084CA87" w14:textId="77777777" w:rsidR="00136126" w:rsidRDefault="00931476" w:rsidP="00136126">
      <w:pPr>
        <w:pStyle w:val="Brdtextmedindrag"/>
      </w:pPr>
      <w:r w:rsidRPr="003846D5">
        <w:t xml:space="preserve">Om Finansinspektionen </w:t>
      </w:r>
      <w:r w:rsidRPr="00BC1590">
        <w:t>anser</w:t>
      </w:r>
      <w:r w:rsidRPr="000A7C2D">
        <w:t xml:space="preserve"> </w:t>
      </w:r>
      <w:r w:rsidRPr="003846D5">
        <w:t>att ändringen inte får göras</w:t>
      </w:r>
      <w:r w:rsidRPr="000A7C2D">
        <w:t xml:space="preserve"> utan ett nytt förfarande enligt 1–</w:t>
      </w:r>
      <w:r>
        <w:t>7 </w:t>
      </w:r>
      <w:r w:rsidRPr="000A7C2D">
        <w:t>§§</w:t>
      </w:r>
      <w:r w:rsidRPr="003846D5">
        <w:t>, ska inspektionen meddela beslut om det inom en</w:t>
      </w:r>
      <w:r>
        <w:t> </w:t>
      </w:r>
      <w:r w:rsidRPr="003846D5">
        <w:t xml:space="preserve">månad från det att underrättelsen om ändringen </w:t>
      </w:r>
      <w:r>
        <w:t>togs emot</w:t>
      </w:r>
      <w:r w:rsidRPr="003846D5">
        <w:t>.</w:t>
      </w:r>
    </w:p>
    <w:p w14:paraId="715A6B6A" w14:textId="77777777" w:rsidR="00136126" w:rsidRDefault="00931476" w:rsidP="00136126">
      <w:pPr>
        <w:pStyle w:val="Rubrik3utannumrering"/>
      </w:pPr>
      <w:r>
        <w:lastRenderedPageBreak/>
        <w:t>4 kap. Grundläggande bestämmelser om ett tjänstepensionsföretags verksamhet</w:t>
      </w:r>
    </w:p>
    <w:p w14:paraId="34D7C190" w14:textId="77777777" w:rsidR="00136126" w:rsidRDefault="00931476" w:rsidP="00136126">
      <w:pPr>
        <w:pStyle w:val="Rubrik4utannumrering"/>
        <w:spacing w:before="0"/>
      </w:pPr>
      <w:r>
        <w:t>Stabilitet</w:t>
      </w:r>
    </w:p>
    <w:p w14:paraId="5429751F" w14:textId="77777777" w:rsidR="00136126" w:rsidRPr="00732EF3" w:rsidRDefault="00931476" w:rsidP="00136126">
      <w:pPr>
        <w:pStyle w:val="Brdtext"/>
      </w:pPr>
      <w:r>
        <w:rPr>
          <w:b/>
        </w:rPr>
        <w:t>1 §    </w:t>
      </w:r>
      <w:r>
        <w:t>Tjänstepensionsverksamhet som tjänstepensionsföretag ska drivas med en för verksamhetens omfattning och art tillfredsställande soliditet, likviditet och kontroll över försäkringsrisker, investeringsrisker och verksamhetsrisker, så att åtagandena mot försäkringstagarna, de försäkrade och andra ersättningsberättigade kan fullgöras.</w:t>
      </w:r>
    </w:p>
    <w:p w14:paraId="557F0EDC" w14:textId="77777777" w:rsidR="00136126" w:rsidRDefault="00931476" w:rsidP="00136126">
      <w:pPr>
        <w:pStyle w:val="Rubrik4utannumrering"/>
      </w:pPr>
      <w:r>
        <w:t>Information</w:t>
      </w:r>
    </w:p>
    <w:p w14:paraId="0669FDA5" w14:textId="77777777" w:rsidR="00136126" w:rsidRPr="004779FD" w:rsidRDefault="00931476" w:rsidP="00136126">
      <w:pPr>
        <w:pStyle w:val="Rubrik5utannumrering"/>
        <w:spacing w:before="0"/>
      </w:pPr>
      <w:r>
        <w:t>Skyldighet att lämna information</w:t>
      </w:r>
    </w:p>
    <w:p w14:paraId="2B344FC0" w14:textId="77777777" w:rsidR="00136126" w:rsidRPr="0090468F" w:rsidRDefault="00931476" w:rsidP="00136126">
      <w:pPr>
        <w:pStyle w:val="Brdtext"/>
      </w:pPr>
      <w:r>
        <w:rPr>
          <w:b/>
        </w:rPr>
        <w:t>2 §</w:t>
      </w:r>
      <w:r w:rsidRPr="00640C08">
        <w:t>    </w:t>
      </w:r>
      <w:r>
        <w:t xml:space="preserve">Ett tjänstepensionsföretag ska lämna den information som behövs om företaget och </w:t>
      </w:r>
      <w:r w:rsidRPr="0090468F">
        <w:t>de tjänstepensionsförsäkringar som företaget meddelar</w:t>
      </w:r>
      <w:r>
        <w:t xml:space="preserve"> till försäkringstagarna, de försäkrade, andra ersättningsberättigade och dem som erbjuds att teckna en tjänstepensionsförsäkring. </w:t>
      </w:r>
      <w:r w:rsidRPr="001753DD">
        <w:t>Information</w:t>
      </w:r>
      <w:r>
        <w:t>en</w:t>
      </w:r>
      <w:r w:rsidRPr="001753DD">
        <w:t xml:space="preserve"> </w:t>
      </w:r>
      <w:r w:rsidRPr="0090468F">
        <w:t>ska vara anpassad efter försäkringa</w:t>
      </w:r>
      <w:r>
        <w:t>rnas</w:t>
      </w:r>
      <w:r w:rsidRPr="0090468F">
        <w:t xml:space="preserve"> art och tydligt visa försäkring</w:t>
      </w:r>
      <w:r>
        <w:t>arnas</w:t>
      </w:r>
      <w:r w:rsidRPr="0090468F">
        <w:t xml:space="preserve"> villkor och värde</w:t>
      </w:r>
      <w:r w:rsidRPr="0090468F">
        <w:softHyphen/>
        <w:t xml:space="preserve">utveckling. </w:t>
      </w:r>
    </w:p>
    <w:p w14:paraId="10E4440E" w14:textId="77777777" w:rsidR="00136126" w:rsidRDefault="00931476" w:rsidP="00136126">
      <w:pPr>
        <w:pStyle w:val="Rubrik5utannumrering"/>
      </w:pPr>
      <w:r>
        <w:t>Pensionsbesked</w:t>
      </w:r>
    </w:p>
    <w:p w14:paraId="2013959E" w14:textId="77777777" w:rsidR="00136126" w:rsidRDefault="00931476" w:rsidP="00136126">
      <w:pPr>
        <w:pStyle w:val="Brdtext"/>
      </w:pPr>
      <w:r>
        <w:rPr>
          <w:b/>
        </w:rPr>
        <w:t>3 §</w:t>
      </w:r>
      <w:r w:rsidRPr="00640C08">
        <w:t>    </w:t>
      </w:r>
      <w:bookmarkStart w:id="8446" w:name="_Hlk3201451"/>
      <w:r>
        <w:t>Ett tjänstepensionsföretag</w:t>
      </w:r>
      <w:r w:rsidRPr="00B26622">
        <w:t xml:space="preserve"> ska varje år lämna ett pensionsbesked till </w:t>
      </w:r>
      <w:bookmarkStart w:id="8447" w:name="_Hlk3202562"/>
      <w:r>
        <w:t xml:space="preserve">dem som i egenskap av försäkringstagare eller </w:t>
      </w:r>
      <w:r w:rsidRPr="00B26622">
        <w:t>försäkrade</w:t>
      </w:r>
      <w:r>
        <w:t xml:space="preserve"> är berättigade till ersättning ur en tjänstepensionsförsäkring</w:t>
      </w:r>
      <w:bookmarkEnd w:id="8447"/>
      <w:r w:rsidRPr="00B26622">
        <w:t xml:space="preserve">. </w:t>
      </w:r>
      <w:bookmarkEnd w:id="8446"/>
      <w:r w:rsidRPr="00B26622">
        <w:t>Pensionsbeskedet ska innehålla uppgifter om de individuella förmånerna för den</w:t>
      </w:r>
      <w:r>
        <w:t xml:space="preserve"> aktuella </w:t>
      </w:r>
      <w:r w:rsidRPr="00B26622">
        <w:t>försäkringen</w:t>
      </w:r>
      <w:r w:rsidRPr="00B26622" w:rsidDel="00602BDC">
        <w:t xml:space="preserve"> </w:t>
      </w:r>
      <w:r>
        <w:t>och</w:t>
      </w:r>
      <w:r w:rsidDel="006B5F01">
        <w:t xml:space="preserve"> </w:t>
      </w:r>
      <w:r>
        <w:t>en</w:t>
      </w:r>
      <w:r w:rsidRPr="00B26622">
        <w:t xml:space="preserve"> upplysning om var ytterligare information finns tillgänglig.</w:t>
      </w:r>
    </w:p>
    <w:p w14:paraId="2A5FA1A5" w14:textId="77777777" w:rsidR="00136126" w:rsidRDefault="00931476" w:rsidP="00136126">
      <w:pPr>
        <w:pStyle w:val="Rubrik4utannumrering"/>
      </w:pPr>
      <w:r>
        <w:t>God tjänstepensionsstandard</w:t>
      </w:r>
    </w:p>
    <w:p w14:paraId="31C90937" w14:textId="77777777" w:rsidR="00136126" w:rsidRPr="00816980" w:rsidRDefault="00931476" w:rsidP="00136126">
      <w:pPr>
        <w:pStyle w:val="Brdtext"/>
      </w:pPr>
      <w:r>
        <w:rPr>
          <w:b/>
        </w:rPr>
        <w:t>4 §    </w:t>
      </w:r>
      <w:r>
        <w:t>Ett tjänstepensionsföretags verksamhet ska drivas enligt god tjänstepensionsstandard.</w:t>
      </w:r>
    </w:p>
    <w:p w14:paraId="08734765" w14:textId="77777777" w:rsidR="00136126" w:rsidRDefault="00931476" w:rsidP="00136126">
      <w:pPr>
        <w:pStyle w:val="Rubrik4utannumrering"/>
      </w:pPr>
      <w:r>
        <w:t>Förbud mot främmande verksamhet</w:t>
      </w:r>
    </w:p>
    <w:p w14:paraId="49869AF3" w14:textId="77777777" w:rsidR="00136126" w:rsidRDefault="00931476" w:rsidP="00136126">
      <w:pPr>
        <w:pStyle w:val="Brdtext"/>
      </w:pPr>
      <w:r>
        <w:rPr>
          <w:b/>
        </w:rPr>
        <w:t>5 §</w:t>
      </w:r>
      <w:r w:rsidRPr="00640C08">
        <w:t>    </w:t>
      </w:r>
      <w:r>
        <w:t>Ett tjänstepensionsföretag får inte driva annan verksamhet än tjänstepensionsverksamhet avseende tjänstepensionsförsäkringar och därmed sammanhängande verksamhet.</w:t>
      </w:r>
    </w:p>
    <w:p w14:paraId="4BF32B07" w14:textId="77777777" w:rsidR="00136126" w:rsidRDefault="00931476" w:rsidP="00136126">
      <w:pPr>
        <w:pStyle w:val="Rubrik4utannumrering"/>
      </w:pPr>
      <w:r w:rsidRPr="0017399D">
        <w:t>Förbud mot att ställa säkerhet för tredje man</w:t>
      </w:r>
    </w:p>
    <w:p w14:paraId="4AC681B6" w14:textId="77777777" w:rsidR="00136126" w:rsidRDefault="00931476" w:rsidP="00136126">
      <w:pPr>
        <w:pStyle w:val="Brdtext"/>
      </w:pPr>
      <w:r>
        <w:rPr>
          <w:b/>
        </w:rPr>
        <w:t>6 §</w:t>
      </w:r>
      <w:r w:rsidRPr="00640C08">
        <w:t>    </w:t>
      </w:r>
      <w:r>
        <w:t>I tjänstepensionsverksamhet som drivs enligt denna lag får säkerhet inte ställas för tredje man.</w:t>
      </w:r>
    </w:p>
    <w:p w14:paraId="3C6AF89C" w14:textId="77777777" w:rsidR="00136126" w:rsidRDefault="00931476" w:rsidP="00136126">
      <w:pPr>
        <w:pStyle w:val="Rubrik4utannumrering"/>
      </w:pPr>
      <w:r>
        <w:t>Upplåning</w:t>
      </w:r>
    </w:p>
    <w:p w14:paraId="6ED05C2D" w14:textId="77777777" w:rsidR="00136126" w:rsidRDefault="00931476" w:rsidP="00136126">
      <w:pPr>
        <w:pStyle w:val="Brdtext"/>
      </w:pPr>
      <w:r>
        <w:rPr>
          <w:b/>
        </w:rPr>
        <w:t>7 §</w:t>
      </w:r>
      <w:r w:rsidRPr="000A7C2D">
        <w:t>    </w:t>
      </w:r>
      <w:r>
        <w:t>Ett tjänstepensionsföretag får ta upp eller ta över lån (upplåning) bara om det görs för att tillgodose tillfälliga likviditetsbehov eller för att uppfylla kraven på en tillräcklig kapitalbas i 7 kap.</w:t>
      </w:r>
    </w:p>
    <w:p w14:paraId="4A6D0C94" w14:textId="77777777" w:rsidR="00136126" w:rsidRDefault="00931476" w:rsidP="00136126">
      <w:pPr>
        <w:pStyle w:val="Brdtextmedindrag"/>
      </w:pPr>
      <w:r>
        <w:t>Utöver första stycket krävs att den samlade upplåningen är av ringa betydelse med hänsyn till verksamhetens omfattning och kapitalbasens storlek.</w:t>
      </w:r>
    </w:p>
    <w:p w14:paraId="548868B3" w14:textId="77777777" w:rsidR="00136126" w:rsidRPr="003A308E" w:rsidRDefault="00931476" w:rsidP="00136126">
      <w:pPr>
        <w:pStyle w:val="Brdtextmedindrag"/>
      </w:pPr>
      <w:r>
        <w:lastRenderedPageBreak/>
        <w:t>Om det finns särskilda skäl, får Finansinspektionen i ett enskilt fall besluta om undantag från kravet på att upplåningen ska vara av ringa betydelse.</w:t>
      </w:r>
    </w:p>
    <w:p w14:paraId="10257A31" w14:textId="77777777" w:rsidR="00136126" w:rsidRPr="003A60B6" w:rsidRDefault="00931476" w:rsidP="00136126">
      <w:pPr>
        <w:pStyle w:val="Rubrik4utannumrering"/>
      </w:pPr>
      <w:r w:rsidRPr="00EA489F">
        <w:t>Tillämpning av bestämmelser</w:t>
      </w:r>
      <w:r>
        <w:t xml:space="preserve"> i försäkringsrörelselagen </w:t>
      </w:r>
    </w:p>
    <w:p w14:paraId="08CD5124" w14:textId="77777777" w:rsidR="00136126" w:rsidRDefault="00931476" w:rsidP="00136126">
      <w:pPr>
        <w:pStyle w:val="Brdtext"/>
      </w:pPr>
      <w:r>
        <w:rPr>
          <w:b/>
        </w:rPr>
        <w:t>8 §</w:t>
      </w:r>
      <w:r w:rsidRPr="00640C08">
        <w:t>    </w:t>
      </w:r>
      <w:r>
        <w:t>Följande bestämmelser i 4 kap. försäkringsrörelselagen (2010:2043) gäller för tjänstepensionsföretag:</w:t>
      </w:r>
      <w:r w:rsidRPr="00F30318">
        <w:t xml:space="preserve"> </w:t>
      </w:r>
    </w:p>
    <w:p w14:paraId="47AE936A" w14:textId="77777777" w:rsidR="00136126" w:rsidRDefault="00931476" w:rsidP="00136126">
      <w:pPr>
        <w:pStyle w:val="Brdtextmedindrag"/>
      </w:pPr>
      <w:r w:rsidRPr="006B769C">
        <w:t>–</w:t>
      </w:r>
      <w:r>
        <w:t> 9 och 10 §§ om avtal med en jävskrets om tjänster,</w:t>
      </w:r>
    </w:p>
    <w:p w14:paraId="0F5A3256" w14:textId="77777777" w:rsidR="00136126" w:rsidRDefault="00931476" w:rsidP="00136126">
      <w:pPr>
        <w:pStyle w:val="Brdtextmedindrag"/>
      </w:pPr>
      <w:r w:rsidRPr="006B769C">
        <w:t>–</w:t>
      </w:r>
      <w:r>
        <w:t> 11 § om försäkringar med solidarisk ansvarighet,</w:t>
      </w:r>
    </w:p>
    <w:p w14:paraId="1249C524" w14:textId="77777777" w:rsidR="00136126" w:rsidRDefault="00931476" w:rsidP="00136126">
      <w:pPr>
        <w:pStyle w:val="Brdtextmedindrag"/>
      </w:pPr>
      <w:r w:rsidRPr="006B769C">
        <w:t>–</w:t>
      </w:r>
      <w:r>
        <w:t> 12 § om förbud mot att förespegla återbäring,</w:t>
      </w:r>
    </w:p>
    <w:p w14:paraId="331CBCE3" w14:textId="77777777" w:rsidR="00136126" w:rsidRDefault="00931476" w:rsidP="00136126">
      <w:pPr>
        <w:pStyle w:val="Brdtextmedindrag"/>
      </w:pPr>
      <w:r w:rsidRPr="006B769C">
        <w:t>–</w:t>
      </w:r>
      <w:r>
        <w:t> 13 § om förbud mot meddelande av nya försäkringar vid likvidation eller konkurs,</w:t>
      </w:r>
    </w:p>
    <w:p w14:paraId="70871CE4" w14:textId="77777777" w:rsidR="00136126" w:rsidRDefault="00931476" w:rsidP="00136126">
      <w:pPr>
        <w:pStyle w:val="Brdtextmedindrag"/>
      </w:pPr>
      <w:r w:rsidRPr="006B769C">
        <w:t>–</w:t>
      </w:r>
      <w:r>
        <w:t> 14–16 §§ om sekretess m.m.,</w:t>
      </w:r>
    </w:p>
    <w:p w14:paraId="0A6C3B29" w14:textId="77777777" w:rsidR="00136126" w:rsidRDefault="00931476" w:rsidP="00136126">
      <w:pPr>
        <w:pStyle w:val="Brdtextmedindrag"/>
      </w:pPr>
      <w:r w:rsidRPr="006B769C">
        <w:t>–</w:t>
      </w:r>
      <w:r>
        <w:t> 17 § om huvudkontor i Sverige, och</w:t>
      </w:r>
    </w:p>
    <w:p w14:paraId="75264FC2" w14:textId="77777777" w:rsidR="00136126" w:rsidRPr="002330CD" w:rsidRDefault="00931476" w:rsidP="00136126">
      <w:pPr>
        <w:pStyle w:val="Brdtextmedindrag"/>
      </w:pPr>
      <w:r w:rsidRPr="006B769C">
        <w:t>–</w:t>
      </w:r>
      <w:r>
        <w:t> 17 a och 17 b §§ om återköp och överföring.</w:t>
      </w:r>
    </w:p>
    <w:p w14:paraId="59CECAB3" w14:textId="77777777" w:rsidR="00136126" w:rsidRPr="002330CD" w:rsidRDefault="00931476" w:rsidP="00136126">
      <w:pPr>
        <w:pStyle w:val="Brdtextmedindrag"/>
      </w:pPr>
      <w:r>
        <w:t>Vid tillämpning av bestämmelserna ska det som sägs om försäkrings</w:t>
      </w:r>
      <w:r>
        <w:softHyphen/>
        <w:t>företag gälla tjänstepensionsföretag.</w:t>
      </w:r>
    </w:p>
    <w:p w14:paraId="6D430D5E" w14:textId="77777777" w:rsidR="00136126" w:rsidRDefault="00136126" w:rsidP="00136126">
      <w:pPr>
        <w:pStyle w:val="Brdtext"/>
      </w:pPr>
    </w:p>
    <w:p w14:paraId="4064AEE8" w14:textId="77777777" w:rsidR="00136126" w:rsidRPr="002330CD" w:rsidRDefault="00931476" w:rsidP="00136126">
      <w:pPr>
        <w:pStyle w:val="Brdtext"/>
      </w:pPr>
      <w:r w:rsidRPr="000A7C2D">
        <w:rPr>
          <w:b/>
        </w:rPr>
        <w:t>9 §</w:t>
      </w:r>
      <w:r w:rsidRPr="009F25B5">
        <w:t>    Tjänstepensionsföretag ska även tillämpa 4 kap. 17 c § försäkrings</w:t>
      </w:r>
      <w:r w:rsidRPr="009F25B5">
        <w:softHyphen/>
        <w:t xml:space="preserve">rörelselagen (2010:2043) och föreskrifter som har meddelats med stöd av 4 kap. 18 § 5 </w:t>
      </w:r>
      <w:r>
        <w:t>samma</w:t>
      </w:r>
      <w:r w:rsidRPr="009F25B5">
        <w:t xml:space="preserve"> lag.</w:t>
      </w:r>
      <w:r>
        <w:t xml:space="preserve"> Vid tillämpning av bestämmelserna ska det som sägs om försäkringsföretag gälla tjänstepensionsföretag.</w:t>
      </w:r>
    </w:p>
    <w:p w14:paraId="7196D983" w14:textId="77777777" w:rsidR="00136126" w:rsidRPr="00B32D96" w:rsidRDefault="00931476" w:rsidP="00136126">
      <w:pPr>
        <w:pStyle w:val="Rubrik4utannumrering"/>
      </w:pPr>
      <w:r>
        <w:t>Rätt att meddela föreskrifter</w:t>
      </w:r>
    </w:p>
    <w:p w14:paraId="4323719F" w14:textId="77777777" w:rsidR="00136126" w:rsidRDefault="00931476" w:rsidP="00136126">
      <w:pPr>
        <w:pStyle w:val="Brdtext"/>
      </w:pPr>
      <w:r>
        <w:rPr>
          <w:b/>
        </w:rPr>
        <w:t>10 §</w:t>
      </w:r>
      <w:r w:rsidRPr="00640C08">
        <w:t>    </w:t>
      </w:r>
      <w:r>
        <w:t>Regeringen eller den myndighet som regeringen bestämmer får meddela föreskrifter om</w:t>
      </w:r>
    </w:p>
    <w:p w14:paraId="41CAC47E" w14:textId="77777777" w:rsidR="00136126" w:rsidRDefault="00931476" w:rsidP="00136126">
      <w:pPr>
        <w:pStyle w:val="Brdtextmedindrag"/>
      </w:pPr>
      <w:r>
        <w:t>1. vilka åtgärder</w:t>
      </w:r>
      <w:r w:rsidDel="001508B3">
        <w:t xml:space="preserve"> </w:t>
      </w:r>
      <w:r>
        <w:t>ett tjänstepensionsföretag ska vidta för att uppfylla de krav på soliditet, likviditet och riskhantering som avses i 1 §,</w:t>
      </w:r>
    </w:p>
    <w:p w14:paraId="1AE0E68C" w14:textId="77777777" w:rsidR="00136126" w:rsidRPr="00A70A48" w:rsidRDefault="00931476" w:rsidP="00136126">
      <w:pPr>
        <w:pStyle w:val="Brdtextmedindrag"/>
      </w:pPr>
      <w:r>
        <w:t>2. </w:t>
      </w:r>
      <w:r w:rsidRPr="00461C90">
        <w:t xml:space="preserve">vilken information ett </w:t>
      </w:r>
      <w:r>
        <w:t>tjänstepensionsföretag</w:t>
      </w:r>
      <w:r w:rsidRPr="00461C90">
        <w:t xml:space="preserve"> ska lämna </w:t>
      </w:r>
      <w:r w:rsidRPr="00A70A48">
        <w:t xml:space="preserve">enligt </w:t>
      </w:r>
      <w:r>
        <w:t>2 §</w:t>
      </w:r>
      <w:r w:rsidRPr="00A70A48">
        <w:t xml:space="preserve">, </w:t>
      </w:r>
    </w:p>
    <w:p w14:paraId="40F95B5B" w14:textId="77777777" w:rsidR="00136126" w:rsidRPr="00461C90" w:rsidRDefault="00931476" w:rsidP="00136126">
      <w:pPr>
        <w:pStyle w:val="Brdtextmedindrag"/>
      </w:pPr>
      <w:r w:rsidRPr="00A70A48">
        <w:t>3</w:t>
      </w:r>
      <w:r>
        <w:t>.</w:t>
      </w:r>
      <w:r w:rsidRPr="00A70A48">
        <w:t> </w:t>
      </w:r>
      <w:r w:rsidRPr="00461C90">
        <w:t xml:space="preserve">innehållet i pensionsbeskedet </w:t>
      </w:r>
      <w:r w:rsidRPr="00A70A48">
        <w:t>som avses i</w:t>
      </w:r>
      <w:r w:rsidRPr="00461C90">
        <w:t xml:space="preserve"> </w:t>
      </w:r>
      <w:r>
        <w:t>3 §,</w:t>
      </w:r>
    </w:p>
    <w:p w14:paraId="39328B60" w14:textId="77777777" w:rsidR="00136126" w:rsidRDefault="00931476" w:rsidP="00136126">
      <w:pPr>
        <w:pStyle w:val="Brdtextmedindrag"/>
      </w:pPr>
      <w:r>
        <w:t>4. vilka åtgärder</w:t>
      </w:r>
      <w:r w:rsidDel="001508B3">
        <w:t xml:space="preserve"> </w:t>
      </w:r>
      <w:r>
        <w:t>ett tjänstepensionsföretag ska vidta för att uppfylla de krav på god tjänstepensionsstandard som avses i 4 §, och</w:t>
      </w:r>
    </w:p>
    <w:p w14:paraId="6319A921" w14:textId="77777777" w:rsidR="00136126" w:rsidRDefault="00931476" w:rsidP="00136126">
      <w:pPr>
        <w:pStyle w:val="Brdtextmedindrag"/>
      </w:pPr>
      <w:r>
        <w:t>5. villkor för upplåning enligt 7 §.</w:t>
      </w:r>
    </w:p>
    <w:p w14:paraId="6A7A4D39" w14:textId="77777777" w:rsidR="00136126" w:rsidRPr="003A60B6" w:rsidRDefault="00931476" w:rsidP="00136126">
      <w:pPr>
        <w:pStyle w:val="Brdtextmedindrag"/>
      </w:pPr>
      <w:r>
        <w:t>Regeringen eller den myndighet som regeringen bestämmer kan med stöd av 8 kap. 7 § regeringsformen meddela föreskrifter om hur information ska lämnas enligt 2 och 3 §§.</w:t>
      </w:r>
    </w:p>
    <w:p w14:paraId="70F175AC" w14:textId="77777777" w:rsidR="00136126" w:rsidRPr="00AF670F" w:rsidRDefault="00931476" w:rsidP="00136126">
      <w:pPr>
        <w:pStyle w:val="Rubrik3utannumrering"/>
      </w:pPr>
      <w:r>
        <w:t>5 kap. Försäkringstekniska avsättningar</w:t>
      </w:r>
    </w:p>
    <w:p w14:paraId="7A3C2BE3" w14:textId="77777777" w:rsidR="00136126" w:rsidRPr="00CA63CC" w:rsidRDefault="00931476" w:rsidP="00136126">
      <w:pPr>
        <w:pStyle w:val="Rubrik4utannumrering"/>
        <w:spacing w:before="0"/>
      </w:pPr>
      <w:r>
        <w:t>Omfattningen av de försäkringstekniska avsättningarna</w:t>
      </w:r>
    </w:p>
    <w:p w14:paraId="716C8C96" w14:textId="77777777" w:rsidR="00136126" w:rsidRDefault="00931476" w:rsidP="00136126">
      <w:pPr>
        <w:pStyle w:val="Brdtext"/>
      </w:pPr>
      <w:r>
        <w:rPr>
          <w:b/>
        </w:rPr>
        <w:t>1 §</w:t>
      </w:r>
      <w:r w:rsidRPr="00640C08">
        <w:t>    </w:t>
      </w:r>
      <w:r>
        <w:t>Ett tjänstepensionsföretags försäkringstekniska avsättningar ska motsvara det belopp som krävs för att företaget vid varje tidpunkt ska kunna uppfylla alla åtaganden som skäligen kan förväntas uppkomma med anledning av ingångna försäkringsavtal.</w:t>
      </w:r>
    </w:p>
    <w:p w14:paraId="6C5A50B3" w14:textId="77777777" w:rsidR="00136126" w:rsidRDefault="00931476" w:rsidP="00136126">
      <w:pPr>
        <w:pStyle w:val="Brdtextmedindrag"/>
      </w:pPr>
      <w:r>
        <w:t>De försäkringstekniska avsättningarna ska motsvara företagets ansvarighet för</w:t>
      </w:r>
    </w:p>
    <w:p w14:paraId="5FD6C6C1" w14:textId="77777777" w:rsidR="00136126" w:rsidRDefault="00931476" w:rsidP="00136126">
      <w:pPr>
        <w:pStyle w:val="Brdtextmedindrag"/>
      </w:pPr>
      <w:r>
        <w:t>1. försäkringsfall, förvaltningskostnader och andra kostnader under resten av avtalsperioden för löpande försäkringar (livförsäkrings</w:t>
      </w:r>
      <w:r>
        <w:softHyphen/>
        <w:t>avsättning),</w:t>
      </w:r>
    </w:p>
    <w:p w14:paraId="4D93D153" w14:textId="77777777" w:rsidR="00136126" w:rsidRDefault="00931476" w:rsidP="00136126">
      <w:pPr>
        <w:pStyle w:val="Brdtextmedindrag"/>
      </w:pPr>
      <w:r>
        <w:lastRenderedPageBreak/>
        <w:t>2. inträffade oreglerade försäkringsfall, kostnader för regleringen av dessa samt återbäring som förfallit till betalning men inte betalats ut (oreglerade skador),</w:t>
      </w:r>
    </w:p>
    <w:p w14:paraId="3AD2369E" w14:textId="77777777" w:rsidR="00136126" w:rsidRDefault="00931476" w:rsidP="00136126">
      <w:pPr>
        <w:pStyle w:val="Brdtextmedindrag"/>
      </w:pPr>
      <w:r>
        <w:t>3. sådan återbäring som är garanterad i nominella eller reala belopp (garanterad återbäring) och som inte omfattas av 1 eller 2,</w:t>
      </w:r>
    </w:p>
    <w:p w14:paraId="2D862098" w14:textId="77777777" w:rsidR="00136126" w:rsidRDefault="00931476" w:rsidP="00136126">
      <w:pPr>
        <w:pStyle w:val="Brdtextmedindrag"/>
      </w:pPr>
      <w:r>
        <w:t>4. återbäring som är villkorad av värdeförändringar på tillgångar eller av ett visst försäkringstekniskt resultat som försäkringstagarna, de försäkrade eller andra ersättningsberättigade står risken för (villkorad återbäring), och</w:t>
      </w:r>
    </w:p>
    <w:p w14:paraId="0D9D2EDB" w14:textId="77777777" w:rsidR="00136126" w:rsidRDefault="00931476" w:rsidP="00136126">
      <w:pPr>
        <w:pStyle w:val="Brdtextmedindrag"/>
      </w:pPr>
      <w:r>
        <w:t>5. fondförsäkringar som försäkringstagarna, de försäkrade eller andra ersättningsberättigade bär investerings</w:t>
      </w:r>
      <w:r w:rsidRPr="0091451B">
        <w:t>risken</w:t>
      </w:r>
      <w:r>
        <w:t xml:space="preserve"> för (fondförsäkrings</w:t>
      </w:r>
      <w:r>
        <w:softHyphen/>
        <w:t>åtaganden där försäkringstagarna, de försäkrade eller andra ersättningsberättigade bär investeringsrisken).</w:t>
      </w:r>
    </w:p>
    <w:p w14:paraId="621B2D8C" w14:textId="77777777" w:rsidR="00136126" w:rsidRDefault="00931476" w:rsidP="00136126">
      <w:pPr>
        <w:pStyle w:val="Rubrik4utannumrering"/>
      </w:pPr>
      <w:r>
        <w:t>B</w:t>
      </w:r>
      <w:r w:rsidRPr="00251B52">
        <w:t>eräkn</w:t>
      </w:r>
      <w:r>
        <w:t>ingen av de försäkringstekniska avsättningarna</w:t>
      </w:r>
    </w:p>
    <w:p w14:paraId="47AF3138" w14:textId="77777777" w:rsidR="00136126" w:rsidRPr="003749B2" w:rsidRDefault="00931476" w:rsidP="00136126">
      <w:pPr>
        <w:pStyle w:val="Rubrik5utannumrering"/>
        <w:spacing w:before="0"/>
      </w:pPr>
      <w:r>
        <w:t>Beräkningsmetoder</w:t>
      </w:r>
    </w:p>
    <w:p w14:paraId="2700179F" w14:textId="77777777" w:rsidR="00136126" w:rsidRDefault="00931476" w:rsidP="00136126">
      <w:pPr>
        <w:pStyle w:val="Brdtext"/>
      </w:pPr>
      <w:r>
        <w:rPr>
          <w:b/>
        </w:rPr>
        <w:t>2 §</w:t>
      </w:r>
      <w:r w:rsidRPr="00640C08">
        <w:t>    </w:t>
      </w:r>
      <w:bookmarkStart w:id="8448" w:name="_Hlk532092"/>
      <w:r>
        <w:t>Ett tjänstepensionsföretag ska beräkna de försäkringstekniska avsättningarna utan avdrag för avgiven återförsäkring och de ska motsvara det förväntade nuvärdet av de framtida kassaflöden som kan uppkomma med anledning av ingångna försäkringsavtal.</w:t>
      </w:r>
      <w:bookmarkEnd w:id="8448"/>
    </w:p>
    <w:p w14:paraId="49970647" w14:textId="77777777" w:rsidR="00136126" w:rsidRDefault="00931476" w:rsidP="00136126">
      <w:pPr>
        <w:pStyle w:val="Brdtextmedindrag"/>
      </w:pPr>
      <w:r>
        <w:t>Försäkringstekniska avsättningar som motsvarar ett tjänstepensions</w:t>
      </w:r>
      <w:r>
        <w:softHyphen/>
        <w:t>företags ansvarighet enligt 1 § andra stycket </w:t>
      </w:r>
      <w:r w:rsidDel="00123A33">
        <w:t>4</w:t>
      </w:r>
      <w:r>
        <w:t xml:space="preserve"> eller 5 får tas upp till värdet </w:t>
      </w:r>
      <w:r w:rsidRPr="002B6581">
        <w:t xml:space="preserve">på placeringstillgångarna för vilka försäkringstagarna, de försäkrade eller andra </w:t>
      </w:r>
      <w:r>
        <w:t>ersättningsberättigade</w:t>
      </w:r>
      <w:r w:rsidRPr="002B6581">
        <w:t xml:space="preserve"> bär </w:t>
      </w:r>
      <w:r>
        <w:t>investeringsrisk</w:t>
      </w:r>
      <w:r w:rsidRPr="002B6581">
        <w:t>en, om värdet inte är lägre än resultatet av en beräkning enligt första stycket.</w:t>
      </w:r>
    </w:p>
    <w:p w14:paraId="41D8B1A0" w14:textId="77777777" w:rsidR="00136126" w:rsidRDefault="00931476" w:rsidP="00136126">
      <w:pPr>
        <w:pStyle w:val="Rubrik5utannumrering"/>
      </w:pPr>
      <w:r>
        <w:t>Aktsam beräkning</w:t>
      </w:r>
    </w:p>
    <w:p w14:paraId="31232D2E" w14:textId="77777777" w:rsidR="00136126" w:rsidRDefault="00931476" w:rsidP="00136126">
      <w:pPr>
        <w:pStyle w:val="Brdtext"/>
      </w:pPr>
      <w:r>
        <w:rPr>
          <w:b/>
        </w:rPr>
        <w:t>3 §</w:t>
      </w:r>
      <w:r w:rsidRPr="00640C08">
        <w:t>    </w:t>
      </w:r>
      <w:r>
        <w:t>Beräkningen enligt 2 § ska grundas på antaganden om dödlighet och andra riskmått, räntesatser samt driftskostnader som var för sig är akt</w:t>
      </w:r>
      <w:r>
        <w:softHyphen/>
        <w:t>samma.</w:t>
      </w:r>
    </w:p>
    <w:p w14:paraId="2D890053" w14:textId="77777777" w:rsidR="00136126" w:rsidRDefault="00931476" w:rsidP="00136126">
      <w:pPr>
        <w:pStyle w:val="Rubrik5utannumrering"/>
      </w:pPr>
      <w:r>
        <w:t>Beräkning vid solidarisk ansvarighet</w:t>
      </w:r>
    </w:p>
    <w:p w14:paraId="7BDE35FB" w14:textId="77777777" w:rsidR="00136126" w:rsidRPr="003749B2" w:rsidRDefault="00931476" w:rsidP="00136126">
      <w:pPr>
        <w:pStyle w:val="Brdtextmedindrag"/>
        <w:ind w:firstLine="0"/>
      </w:pPr>
      <w:r>
        <w:rPr>
          <w:b/>
        </w:rPr>
        <w:t>4 §</w:t>
      </w:r>
      <w:r w:rsidRPr="00640C08">
        <w:t>    </w:t>
      </w:r>
      <w:r>
        <w:t>Ett tjänstepensionsföretag som ansvarar solidariskt för en försäkring ska vid beräkningen av företagets försäkringstekniska avsättningar bara beakta den del av försäkringen som enligt avtal mellan företagen avser det företaget.</w:t>
      </w:r>
    </w:p>
    <w:p w14:paraId="16C9E97A" w14:textId="77777777" w:rsidR="00136126" w:rsidRDefault="00931476" w:rsidP="00136126">
      <w:pPr>
        <w:pStyle w:val="Rubrik5utannumrering"/>
      </w:pPr>
      <w:r>
        <w:t>Hur ofta beräkningen ska göras</w:t>
      </w:r>
    </w:p>
    <w:p w14:paraId="5B0EBA92" w14:textId="77777777" w:rsidR="00136126" w:rsidRDefault="00931476" w:rsidP="00136126">
      <w:pPr>
        <w:pStyle w:val="Brdtext"/>
      </w:pPr>
      <w:r>
        <w:rPr>
          <w:b/>
        </w:rPr>
        <w:t>5 §</w:t>
      </w:r>
      <w:r w:rsidRPr="00640C08">
        <w:t>    </w:t>
      </w:r>
      <w:r>
        <w:t>Beräkningen av de försäkringstekniska avsättningarna ska göras minst en gång om året.</w:t>
      </w:r>
    </w:p>
    <w:p w14:paraId="5F18574B" w14:textId="77777777" w:rsidR="00136126" w:rsidRDefault="00931476" w:rsidP="00136126">
      <w:pPr>
        <w:pStyle w:val="Brdtextmedindrag"/>
      </w:pPr>
      <w:r>
        <w:t>Finansinspektionen får i ett enskilt fall besluta om undantag från första stycket. Beräkningarna ska dock alltid göras minst vart tredje år.</w:t>
      </w:r>
    </w:p>
    <w:p w14:paraId="43D9B36F" w14:textId="77777777" w:rsidR="00136126" w:rsidRDefault="00931476" w:rsidP="00136126">
      <w:pPr>
        <w:pStyle w:val="Rubrik5utannumrering"/>
      </w:pPr>
      <w:r>
        <w:t>Aktuariefunktion och krav på dem som utför beräkningarna</w:t>
      </w:r>
    </w:p>
    <w:p w14:paraId="11C58557" w14:textId="77777777" w:rsidR="00136126" w:rsidRDefault="00931476" w:rsidP="00136126">
      <w:pPr>
        <w:pStyle w:val="Brdtext"/>
      </w:pPr>
      <w:r>
        <w:rPr>
          <w:b/>
        </w:rPr>
        <w:t>6 §</w:t>
      </w:r>
      <w:r w:rsidRPr="00640C08">
        <w:t>    </w:t>
      </w:r>
      <w:r>
        <w:t>De försäkringstekniska avsättningarna ska beräknas under överin</w:t>
      </w:r>
      <w:r>
        <w:softHyphen/>
        <w:t>seende av aktuariefunktionen som avses i 9 kap. 13 §. De som utför beräkningarna ska ha den kunskap och erfarenhet av dessa frågor som krävs med hänsyn till omfatt</w:t>
      </w:r>
      <w:r>
        <w:softHyphen/>
        <w:t>ningen och arten av företagets verksamhet.</w:t>
      </w:r>
    </w:p>
    <w:p w14:paraId="6199102D" w14:textId="77777777" w:rsidR="00136126" w:rsidRPr="002B1DBD" w:rsidRDefault="00136126" w:rsidP="00136126">
      <w:pPr>
        <w:pStyle w:val="Brdtextmedindrag"/>
      </w:pPr>
    </w:p>
    <w:p w14:paraId="480E89AE" w14:textId="77777777" w:rsidR="00136126" w:rsidRDefault="00931476" w:rsidP="00136126">
      <w:pPr>
        <w:pStyle w:val="Rubrik4utannumrering"/>
        <w:spacing w:before="0"/>
      </w:pPr>
      <w:r>
        <w:lastRenderedPageBreak/>
        <w:t>Bemyndigande</w:t>
      </w:r>
    </w:p>
    <w:p w14:paraId="70C4B14C" w14:textId="77777777" w:rsidR="00136126" w:rsidRDefault="00931476" w:rsidP="00136126">
      <w:pPr>
        <w:pStyle w:val="Brdtext"/>
      </w:pPr>
      <w:r>
        <w:rPr>
          <w:b/>
        </w:rPr>
        <w:t>7 §</w:t>
      </w:r>
      <w:r w:rsidRPr="00640C08">
        <w:t>    </w:t>
      </w:r>
      <w:r>
        <w:t>Regeringen eller den myndighet som regeringen bestämmer får med</w:t>
      </w:r>
      <w:r>
        <w:softHyphen/>
        <w:t>dela föreskrifter om de försäkringstekniska avsättningarnas innehåll och beräkning enligt 1–6 §§.</w:t>
      </w:r>
    </w:p>
    <w:p w14:paraId="44D2AFB0" w14:textId="77777777" w:rsidR="00136126" w:rsidRPr="00AF670F" w:rsidRDefault="00931476" w:rsidP="00136126">
      <w:pPr>
        <w:pStyle w:val="Rubrik3utannumrering"/>
      </w:pPr>
      <w:r>
        <w:t>6 kap. Investeringar</w:t>
      </w:r>
    </w:p>
    <w:p w14:paraId="61AACF2C" w14:textId="77777777" w:rsidR="00136126" w:rsidRPr="00B14DE9" w:rsidRDefault="00931476" w:rsidP="00136126">
      <w:pPr>
        <w:pStyle w:val="Rubrik4utannumrering"/>
        <w:spacing w:before="0"/>
      </w:pPr>
      <w:r w:rsidRPr="002A78D9">
        <w:t xml:space="preserve">Grundläggande principer för samtliga </w:t>
      </w:r>
      <w:r>
        <w:t xml:space="preserve">investeringar </w:t>
      </w:r>
    </w:p>
    <w:p w14:paraId="70DABBD3" w14:textId="77777777" w:rsidR="00136126" w:rsidRDefault="00931476" w:rsidP="00136126">
      <w:pPr>
        <w:pStyle w:val="Rubrik5utannumrering"/>
        <w:spacing w:before="0"/>
      </w:pPr>
      <w:r>
        <w:t>Aktsamhet</w:t>
      </w:r>
    </w:p>
    <w:p w14:paraId="12647CA0" w14:textId="77777777" w:rsidR="00136126" w:rsidRPr="000A7C2D" w:rsidRDefault="00931476" w:rsidP="00136126">
      <w:pPr>
        <w:pStyle w:val="Brdtext"/>
        <w:rPr>
          <w:rStyle w:val="BrdtextmedindragChar"/>
        </w:rPr>
      </w:pPr>
      <w:r>
        <w:rPr>
          <w:b/>
        </w:rPr>
        <w:t>1 §</w:t>
      </w:r>
      <w:r w:rsidRPr="00640C08">
        <w:t>    </w:t>
      </w:r>
      <w:r>
        <w:t xml:space="preserve">Ett tjänstepensionsföretags tillgångar ska investeras i enlighet med </w:t>
      </w:r>
      <w:r w:rsidRPr="000A7C2D">
        <w:rPr>
          <w:rStyle w:val="BrdtextmedindragChar"/>
        </w:rPr>
        <w:t>2–1</w:t>
      </w:r>
      <w:r>
        <w:rPr>
          <w:rStyle w:val="BrdtextmedindragChar"/>
        </w:rPr>
        <w:t>1</w:t>
      </w:r>
      <w:r w:rsidRPr="000A7C2D">
        <w:rPr>
          <w:rStyle w:val="BrdtextmedindragChar"/>
        </w:rPr>
        <w:t> §§ och också i övrigt på ett aktsamt sätt.</w:t>
      </w:r>
    </w:p>
    <w:p w14:paraId="340DBA0D" w14:textId="77777777" w:rsidR="00136126" w:rsidRPr="00073FD3" w:rsidRDefault="00931476" w:rsidP="00136126">
      <w:pPr>
        <w:pStyle w:val="Brdtextmedindrag"/>
      </w:pPr>
      <w:r>
        <w:t xml:space="preserve">Bestämmelserna i </w:t>
      </w:r>
      <w:r w:rsidRPr="000A7C2D">
        <w:t>4 och 5 §§</w:t>
      </w:r>
      <w:r>
        <w:t xml:space="preserve"> gäller inte för tillgångar som </w:t>
      </w:r>
      <w:r w:rsidRPr="000A3C5B">
        <w:t>motsvarar</w:t>
      </w:r>
      <w:r>
        <w:t xml:space="preserve"> avsättningar för villkorad återbäring och för fondförsäkringsåtaganden där försäkringstagarna, de försäkrade eller andra ersättningsberättigade bär investeringsrisken.</w:t>
      </w:r>
    </w:p>
    <w:p w14:paraId="0DA759D8" w14:textId="77777777" w:rsidR="00136126" w:rsidRDefault="00931476" w:rsidP="00136126">
      <w:pPr>
        <w:pStyle w:val="Rubrik5utannumrering"/>
      </w:pPr>
      <w:r>
        <w:t>Intressekonflikter</w:t>
      </w:r>
    </w:p>
    <w:p w14:paraId="682E7421" w14:textId="77777777" w:rsidR="00136126" w:rsidRPr="0067396C" w:rsidRDefault="00931476" w:rsidP="00136126">
      <w:pPr>
        <w:pStyle w:val="Brdtext"/>
      </w:pPr>
      <w:r>
        <w:rPr>
          <w:b/>
        </w:rPr>
        <w:t>2</w:t>
      </w:r>
      <w:r w:rsidRPr="00640C08">
        <w:rPr>
          <w:b/>
        </w:rPr>
        <w:t> §</w:t>
      </w:r>
      <w:r w:rsidRPr="00640C08">
        <w:t>    </w:t>
      </w:r>
      <w:r>
        <w:t>Ett tjänstepensionsföretags tillgångar ska investeras på det sätt som bäst gagnar försäkringstagarnas, de försäkrades och andra ersättnings</w:t>
      </w:r>
      <w:r>
        <w:softHyphen/>
        <w:t xml:space="preserve">berättigades intressen. Vid </w:t>
      </w:r>
      <w:bookmarkStart w:id="8449" w:name="_Hlk789822"/>
      <w:r>
        <w:t>intressekonflikter ska investeringar göras ute</w:t>
      </w:r>
      <w:r>
        <w:softHyphen/>
        <w:t>slutande i försäkringstagarnas, de försäkrades och andra ersättnings</w:t>
      </w:r>
      <w:r>
        <w:softHyphen/>
        <w:t>berättigades intressen.</w:t>
      </w:r>
      <w:bookmarkEnd w:id="8449"/>
    </w:p>
    <w:p w14:paraId="592A0CD3" w14:textId="77777777" w:rsidR="00136126" w:rsidRDefault="00931476" w:rsidP="00136126">
      <w:pPr>
        <w:pStyle w:val="Rubrik5utannumrering"/>
      </w:pPr>
      <w:r>
        <w:t>Riskkontroll</w:t>
      </w:r>
    </w:p>
    <w:p w14:paraId="3D3AD7A4" w14:textId="77777777" w:rsidR="00136126" w:rsidRPr="000A7C2D" w:rsidRDefault="00931476" w:rsidP="00136126">
      <w:pPr>
        <w:pStyle w:val="Brdtext"/>
        <w:rPr>
          <w:rStyle w:val="BrdtextmedindragChar"/>
        </w:rPr>
      </w:pPr>
      <w:r>
        <w:rPr>
          <w:b/>
        </w:rPr>
        <w:t>3 §</w:t>
      </w:r>
      <w:r w:rsidRPr="00640C08">
        <w:t>    </w:t>
      </w:r>
      <w:r>
        <w:t>Ett tjänstepensionsföretag får bara göra investeringar</w:t>
      </w:r>
      <w:r w:rsidDel="00B82CEF">
        <w:t xml:space="preserve"> </w:t>
      </w:r>
      <w:r>
        <w:t xml:space="preserve">i sådana finansiella instrument och andra tillgångar vars risker företaget kan identifiera, mäta, </w:t>
      </w:r>
      <w:r w:rsidRPr="000A7C2D">
        <w:rPr>
          <w:rStyle w:val="BrdtextmedindragChar"/>
        </w:rPr>
        <w:t xml:space="preserve">övervaka, hantera, kontrollera och rapportera samt på lämpligt sätt beakta i den egna risk- och solvensbedömningen enligt 9 kap. </w:t>
      </w:r>
      <w:r>
        <w:rPr>
          <w:rStyle w:val="BrdtextmedindragChar"/>
        </w:rPr>
        <w:t>20</w:t>
      </w:r>
      <w:r w:rsidRPr="000A7C2D">
        <w:rPr>
          <w:rStyle w:val="BrdtextmedindragChar"/>
        </w:rPr>
        <w:t> §.</w:t>
      </w:r>
    </w:p>
    <w:p w14:paraId="156F7204" w14:textId="77777777" w:rsidR="00136126" w:rsidRDefault="00931476" w:rsidP="00136126">
      <w:pPr>
        <w:pStyle w:val="Rubrik5utannumrering"/>
      </w:pPr>
      <w:r>
        <w:t>Riskspridning</w:t>
      </w:r>
    </w:p>
    <w:p w14:paraId="6F75C935" w14:textId="77777777" w:rsidR="00136126" w:rsidRDefault="00931476" w:rsidP="00136126">
      <w:pPr>
        <w:pStyle w:val="Brdtext"/>
      </w:pPr>
      <w:r>
        <w:rPr>
          <w:b/>
        </w:rPr>
        <w:t>4 §</w:t>
      </w:r>
      <w:r w:rsidRPr="00640C08">
        <w:t>    </w:t>
      </w:r>
      <w:r>
        <w:t>Ett tjänstepensionsföretag ska göra sina investeringar i finansiella instrument och andra tillgångar så att lämplig riskspridning uppnås.</w:t>
      </w:r>
    </w:p>
    <w:p w14:paraId="14B4FA95" w14:textId="77777777" w:rsidR="00136126" w:rsidRDefault="00931476" w:rsidP="00136126">
      <w:pPr>
        <w:pStyle w:val="Brdtextmedindrag"/>
      </w:pPr>
      <w:r>
        <w:t>Samtliga tillgångar ska, med beaktande av tjänstepensionsföretagets försäkringsåtaganden och förändringar i tillgångarnas framtida värde och avkastning, investeras så att företagets betalningsberedskap är tillfreds</w:t>
      </w:r>
      <w:r>
        <w:softHyphen/>
        <w:t>ställande och den förväntade avkastningen tillräcklig.</w:t>
      </w:r>
    </w:p>
    <w:p w14:paraId="7DFDD136" w14:textId="77777777" w:rsidR="00136126" w:rsidRDefault="00136126" w:rsidP="00136126">
      <w:pPr>
        <w:pStyle w:val="Brdtextmedindrag"/>
      </w:pPr>
    </w:p>
    <w:p w14:paraId="0D4FEF78" w14:textId="77777777" w:rsidR="00136126" w:rsidRDefault="00931476" w:rsidP="00136126">
      <w:pPr>
        <w:pStyle w:val="Brdtextmedindrag"/>
        <w:ind w:firstLine="0"/>
      </w:pPr>
      <w:r>
        <w:rPr>
          <w:b/>
        </w:rPr>
        <w:t>5</w:t>
      </w:r>
      <w:r w:rsidRPr="000A7C2D">
        <w:rPr>
          <w:b/>
        </w:rPr>
        <w:t> §</w:t>
      </w:r>
      <w:r>
        <w:t>    Ett tjänstepensionsföretag ska göra sina investeringar i finansiella instrument och andra tillgångar på ett sådant sätt att det undviker</w:t>
      </w:r>
    </w:p>
    <w:p w14:paraId="4EA282F8" w14:textId="77777777" w:rsidR="00136126" w:rsidRDefault="00931476" w:rsidP="00136126">
      <w:pPr>
        <w:pStyle w:val="Brdtextmedindrag"/>
      </w:pPr>
      <w:r>
        <w:t>1. </w:t>
      </w:r>
      <w:r w:rsidRPr="0049375D">
        <w:t>överdrivet</w:t>
      </w:r>
      <w:r>
        <w:t xml:space="preserve"> beroende av någon särskild tillgång, emittent, låntagare eller företagsgrupp, och</w:t>
      </w:r>
    </w:p>
    <w:p w14:paraId="4B873CA9" w14:textId="77777777" w:rsidR="00136126" w:rsidRDefault="00931476" w:rsidP="00136126">
      <w:pPr>
        <w:pStyle w:val="Brdtextmedindrag"/>
      </w:pPr>
      <w:r>
        <w:t>2. ackumulation av risker i företagets samlade portfölj.</w:t>
      </w:r>
    </w:p>
    <w:p w14:paraId="1E2EEDB2" w14:textId="77777777" w:rsidR="00136126" w:rsidRDefault="00931476" w:rsidP="00136126">
      <w:pPr>
        <w:pStyle w:val="Brdtextmedindrag"/>
      </w:pPr>
      <w:r>
        <w:t>Investeringar i tillgångar från en och samma emittent eller låntagare eller från företag i en sådan grupp av emittenter eller låntagare med inbördes anknytning som avses i tredje stycket får inte innebära att det blir en överdriven riskkoncentration för tjänstepensionsföretaget.</w:t>
      </w:r>
    </w:p>
    <w:p w14:paraId="09619863" w14:textId="77777777" w:rsidR="00136126" w:rsidRDefault="00931476" w:rsidP="00136126">
      <w:pPr>
        <w:pStyle w:val="Brdtextmedindrag"/>
      </w:pPr>
      <w:r>
        <w:lastRenderedPageBreak/>
        <w:t>Med en grupp av emittenter eller låntagare med inbördes anknytning avses två eller flera fysiska eller juridiska personer som utgör en helhet från risksynpunkt därför att</w:t>
      </w:r>
    </w:p>
    <w:p w14:paraId="001FD5D3" w14:textId="77777777" w:rsidR="00136126" w:rsidRDefault="00931476" w:rsidP="00136126">
      <w:pPr>
        <w:pStyle w:val="Brdtextmedindrag"/>
      </w:pPr>
      <w:r>
        <w:t>– någon av dem har direkt eller indirekt ägar</w:t>
      </w:r>
      <w:r>
        <w:softHyphen/>
        <w:t xml:space="preserve">inflytande över en eller flera av de övriga i gruppen, eller </w:t>
      </w:r>
    </w:p>
    <w:p w14:paraId="605ABA8B" w14:textId="77777777" w:rsidR="00136126" w:rsidRDefault="00931476" w:rsidP="00136126">
      <w:pPr>
        <w:pStyle w:val="Brdtextmedindrag"/>
      </w:pPr>
      <w:r>
        <w:t>– de har sådan inbördes anknytning att någon eller samtliga av de övriga kan råka i betalningssvårigheter om en av dem drabbas av finansiella problem.</w:t>
      </w:r>
    </w:p>
    <w:p w14:paraId="13B35DDD" w14:textId="77777777" w:rsidR="00136126" w:rsidRDefault="00931476" w:rsidP="00136126">
      <w:pPr>
        <w:pStyle w:val="Brdtextmedindrag"/>
      </w:pPr>
      <w:r>
        <w:t>Första och andra styckena gäller inte i fråga om sådana tillgångar som svenska staten eller en utländsk stat svarar för.</w:t>
      </w:r>
      <w:r w:rsidRPr="000645F1">
        <w:t xml:space="preserve"> </w:t>
      </w:r>
    </w:p>
    <w:p w14:paraId="63249058" w14:textId="77777777" w:rsidR="00136126" w:rsidRPr="00567BF7" w:rsidRDefault="00931476" w:rsidP="00136126">
      <w:pPr>
        <w:pStyle w:val="Rubrik5utannumrering"/>
      </w:pPr>
      <w:r>
        <w:t>Reglerade marknader, andra handelsplatser och onoterade tillgångar</w:t>
      </w:r>
    </w:p>
    <w:p w14:paraId="0CC26E7E" w14:textId="77777777" w:rsidR="00136126" w:rsidRDefault="00931476" w:rsidP="00136126">
      <w:pPr>
        <w:pStyle w:val="Brdtext"/>
      </w:pPr>
      <w:r>
        <w:rPr>
          <w:b/>
        </w:rPr>
        <w:t>6 §</w:t>
      </w:r>
      <w:r w:rsidRPr="00640C08">
        <w:t>    </w:t>
      </w:r>
      <w:r>
        <w:t xml:space="preserve">Ett tjänstepensionsföretags tillgångar ska till övervägande del investeras på reglerade marknader. Investeringar i </w:t>
      </w:r>
      <w:r w:rsidDel="00934A2D">
        <w:t xml:space="preserve">finansiella instrument och andra </w:t>
      </w:r>
      <w:r>
        <w:t>tillgångar som inte är föremål för handel på en reglerad mark</w:t>
      </w:r>
      <w:r>
        <w:softHyphen/>
        <w:t>nad, en MTF-plattform eller en OTF-plattform ska hållas på aktsamma nivåer.</w:t>
      </w:r>
    </w:p>
    <w:p w14:paraId="1A15882E" w14:textId="77777777" w:rsidR="00136126" w:rsidRDefault="00931476" w:rsidP="00136126">
      <w:pPr>
        <w:pStyle w:val="Rubrik5utannumrering"/>
      </w:pPr>
      <w:r>
        <w:t>Hänsyn till miljöfaktorer, sociala faktorer och företagsstyrningsfaktorer</w:t>
      </w:r>
    </w:p>
    <w:p w14:paraId="47160D39" w14:textId="77777777" w:rsidR="00136126" w:rsidRDefault="00931476" w:rsidP="00136126">
      <w:pPr>
        <w:pStyle w:val="Brdtext"/>
      </w:pPr>
      <w:r>
        <w:rPr>
          <w:b/>
        </w:rPr>
        <w:t>7 §</w:t>
      </w:r>
      <w:r w:rsidRPr="00640C08">
        <w:t>    </w:t>
      </w:r>
      <w:r>
        <w:t>Ett tjänstepensionsföretag får beakta miljöfaktorer, sociala faktorer och företagsstyrningsfaktorer i sina investeringsbeslut.</w:t>
      </w:r>
    </w:p>
    <w:p w14:paraId="34062C9C" w14:textId="77777777" w:rsidR="00136126" w:rsidRDefault="00931476" w:rsidP="00136126">
      <w:pPr>
        <w:pStyle w:val="Rubrik5utannumrering"/>
      </w:pPr>
      <w:r>
        <w:t>Förvaring av tillgångar</w:t>
      </w:r>
    </w:p>
    <w:p w14:paraId="6BEA1B89" w14:textId="77777777" w:rsidR="00136126" w:rsidRPr="00895295" w:rsidRDefault="00931476" w:rsidP="00136126">
      <w:pPr>
        <w:pStyle w:val="Brdtext"/>
      </w:pPr>
      <w:r>
        <w:rPr>
          <w:b/>
        </w:rPr>
        <w:t>8 §</w:t>
      </w:r>
      <w:r w:rsidRPr="00640C08">
        <w:t>    </w:t>
      </w:r>
      <w:r>
        <w:t>Ett tjänstepensionsföretags tillgångar ska förvaras på ett sådant sätt att de alltid är identifierbara och åtkomliga för företaget. Förvaringen ska ske på ett säkert sätt och ska inte ge upphov till intressekonflikter.</w:t>
      </w:r>
    </w:p>
    <w:p w14:paraId="0F2F3FD3" w14:textId="77777777" w:rsidR="00136126" w:rsidRPr="009179BE" w:rsidRDefault="00931476" w:rsidP="00136126">
      <w:pPr>
        <w:pStyle w:val="Rubrik4utannumrering"/>
      </w:pPr>
      <w:r>
        <w:t>Särskilda krav för investeringar i vissa tillgångar</w:t>
      </w:r>
    </w:p>
    <w:p w14:paraId="22B0283E" w14:textId="77777777" w:rsidR="00136126" w:rsidRDefault="00931476" w:rsidP="00136126">
      <w:pPr>
        <w:pStyle w:val="Rubrik5utannumrering"/>
        <w:spacing w:before="0"/>
      </w:pPr>
      <w:r>
        <w:t>Derivatinstrument</w:t>
      </w:r>
    </w:p>
    <w:p w14:paraId="5B049AE7" w14:textId="77777777" w:rsidR="00136126" w:rsidRDefault="00931476" w:rsidP="00136126">
      <w:pPr>
        <w:pStyle w:val="Brdtext"/>
      </w:pPr>
      <w:r>
        <w:rPr>
          <w:b/>
        </w:rPr>
        <w:t>9 §</w:t>
      </w:r>
      <w:r w:rsidRPr="00640C08">
        <w:t>    </w:t>
      </w:r>
      <w:r>
        <w:t xml:space="preserve">Ett tjänstepensionsföretag får använda derivatinstrument för att sänka den finansiella risken i företaget eller för att i övrigt effektivisera förvaltningen av företagets </w:t>
      </w:r>
      <w:r w:rsidRPr="00DE6421">
        <w:t>tillgångar och skulder.</w:t>
      </w:r>
    </w:p>
    <w:p w14:paraId="5AB77B97" w14:textId="77777777" w:rsidR="00136126" w:rsidRPr="000A7C2D" w:rsidRDefault="00931476" w:rsidP="00136126">
      <w:pPr>
        <w:pStyle w:val="Rubrik4utannumrering"/>
        <w:rPr>
          <w:b w:val="0"/>
          <w:i/>
        </w:rPr>
      </w:pPr>
      <w:r w:rsidRPr="000A7C2D">
        <w:rPr>
          <w:b w:val="0"/>
          <w:i/>
        </w:rPr>
        <w:t>Uppdragsgivande företag</w:t>
      </w:r>
    </w:p>
    <w:p w14:paraId="4C0D2A5E" w14:textId="77777777" w:rsidR="00136126" w:rsidRDefault="00931476" w:rsidP="00136126">
      <w:pPr>
        <w:pStyle w:val="Brdtext"/>
      </w:pPr>
      <w:r>
        <w:rPr>
          <w:b/>
        </w:rPr>
        <w:t>10 §</w:t>
      </w:r>
      <w:r w:rsidRPr="00640C08">
        <w:t>    </w:t>
      </w:r>
      <w:r>
        <w:t>Av de samlade tillgångarna i ett tjänstepensionsföretag som bara har ett enda uppdragsgivande företag, får högst</w:t>
      </w:r>
    </w:p>
    <w:p w14:paraId="301F422C" w14:textId="77777777" w:rsidR="00136126" w:rsidRDefault="00931476" w:rsidP="00136126">
      <w:pPr>
        <w:pStyle w:val="Brdtextmedindrag"/>
      </w:pPr>
      <w:r>
        <w:t>1. 5 procent utgöras av aktier och andra värdepapper som kan jämställas med aktier samt obligationer och andra skuldförbindelser</w:t>
      </w:r>
      <w:r w:rsidRPr="000A3C5B">
        <w:t>, om värde</w:t>
      </w:r>
      <w:r w:rsidRPr="000A3C5B">
        <w:softHyphen/>
        <w:t xml:space="preserve">papperen eller skuldförbindelserna getts ut av </w:t>
      </w:r>
      <w:r>
        <w:t>det uppdragsgivande företaget, och</w:t>
      </w:r>
    </w:p>
    <w:p w14:paraId="3A3A6CA6" w14:textId="77777777" w:rsidR="00136126" w:rsidRDefault="00931476" w:rsidP="00136126">
      <w:pPr>
        <w:pStyle w:val="Brdtextmedindrag"/>
      </w:pPr>
      <w:r>
        <w:t xml:space="preserve">2. 10 procent utgöras av sådana tillgångar som avses i 1 och som har getts ut av företag i en grupp av emittenter eller låntagare </w:t>
      </w:r>
      <w:r w:rsidRPr="000A3C5B">
        <w:t>med inbördes anknytning som det upp</w:t>
      </w:r>
      <w:r w:rsidRPr="000A3C5B">
        <w:softHyphen/>
        <w:t>dragsgivande företaget ingår i</w:t>
      </w:r>
      <w:r w:rsidRPr="00085DCD">
        <w:t>.</w:t>
      </w:r>
    </w:p>
    <w:p w14:paraId="6E66EDE6" w14:textId="77777777" w:rsidR="00136126" w:rsidRDefault="00931476" w:rsidP="00136126">
      <w:pPr>
        <w:pStyle w:val="Brdtextmedindrag"/>
      </w:pPr>
      <w:r>
        <w:t>Första stycket gäller inte i fråga om sådana tillgångar som svenska staten eller en utländsk stat svarar för.</w:t>
      </w:r>
    </w:p>
    <w:p w14:paraId="7DC18956" w14:textId="77777777" w:rsidR="00136126" w:rsidRDefault="00931476" w:rsidP="00136126">
      <w:pPr>
        <w:pStyle w:val="Rubrik5utannumrering"/>
      </w:pPr>
      <w:r>
        <w:lastRenderedPageBreak/>
        <w:t>Särskilt om fondförsäkringstillgångar</w:t>
      </w:r>
    </w:p>
    <w:p w14:paraId="04BEA0F5" w14:textId="77777777" w:rsidR="00136126" w:rsidRDefault="00931476" w:rsidP="00136126">
      <w:pPr>
        <w:pStyle w:val="Brdtext"/>
      </w:pPr>
      <w:r>
        <w:rPr>
          <w:b/>
        </w:rPr>
        <w:t>11 §</w:t>
      </w:r>
      <w:r w:rsidRPr="00640C08">
        <w:t>    </w:t>
      </w:r>
      <w:r>
        <w:t xml:space="preserve">Ett tjänstepensionsföretag ska investera premier för fondförsäkring så att de så nära som möjligt motsvarar andelar i sådana fonder som är knutna till försäkringen och som försäkringstagaren eller den försäkrade från tid till annan bestämmer. Företaget får begränsa antalet fonder </w:t>
      </w:r>
      <w:r w:rsidRPr="000A3C5B">
        <w:t>som premier får investeras i</w:t>
      </w:r>
      <w:r>
        <w:t>.</w:t>
      </w:r>
      <w:r w:rsidDel="00136088">
        <w:t xml:space="preserve"> </w:t>
      </w:r>
    </w:p>
    <w:p w14:paraId="20317C18" w14:textId="77777777" w:rsidR="00136126" w:rsidRPr="00E81681" w:rsidRDefault="00931476" w:rsidP="00136126">
      <w:pPr>
        <w:pStyle w:val="Brdtextmedindrag"/>
      </w:pPr>
      <w:r>
        <w:t>Tjänstepensionsföretaget får använda utdelning och ersättning vid inlösen av andelarna bara för förvärv av nya andelar i anknutna fonder och för utbetalning eller betalning av kostnader enligt försäkringsavtalet.</w:t>
      </w:r>
    </w:p>
    <w:p w14:paraId="25727B30" w14:textId="77777777" w:rsidR="00136126" w:rsidRPr="000A7C2D" w:rsidRDefault="00931476" w:rsidP="00136126">
      <w:pPr>
        <w:pStyle w:val="Rubrik4utannumrering"/>
      </w:pPr>
      <w:r w:rsidRPr="00D93516">
        <w:t>Skuldtäckning</w:t>
      </w:r>
    </w:p>
    <w:p w14:paraId="33ECAB71" w14:textId="77777777" w:rsidR="00136126" w:rsidRDefault="00931476" w:rsidP="00136126">
      <w:pPr>
        <w:pStyle w:val="Rubrik5utannumrering"/>
        <w:spacing w:before="0"/>
      </w:pPr>
      <w:r>
        <w:t>Krav på skuldtäckning</w:t>
      </w:r>
    </w:p>
    <w:p w14:paraId="1979E113" w14:textId="77777777" w:rsidR="00136126" w:rsidRDefault="00931476" w:rsidP="00136126">
      <w:pPr>
        <w:pStyle w:val="Brdtext"/>
      </w:pPr>
      <w:r>
        <w:rPr>
          <w:b/>
        </w:rPr>
        <w:t>12 §</w:t>
      </w:r>
      <w:r w:rsidRPr="00640C08">
        <w:t>    </w:t>
      </w:r>
      <w:r>
        <w:t xml:space="preserve">Ett tjänstepensionsföretag ska ha tillgångar för skuldtäckning som minst uppgår till ett belopp som </w:t>
      </w:r>
      <w:r w:rsidRPr="000A3C5B">
        <w:t>motsvarar</w:t>
      </w:r>
      <w:r>
        <w:t xml:space="preserve"> de försäkringstekniska avsätt</w:t>
      </w:r>
      <w:r>
        <w:softHyphen/>
        <w:t>ningarna.</w:t>
      </w:r>
    </w:p>
    <w:p w14:paraId="73BC5344" w14:textId="77777777" w:rsidR="00136126" w:rsidRPr="000A3D1C" w:rsidRDefault="00931476" w:rsidP="00136126">
      <w:pPr>
        <w:pStyle w:val="Brdtextmedindrag"/>
      </w:pPr>
      <w:r>
        <w:t xml:space="preserve">De tillgångar som </w:t>
      </w:r>
      <w:r w:rsidRPr="000A3C5B">
        <w:t>motsvarar</w:t>
      </w:r>
      <w:r>
        <w:t xml:space="preserve"> försäkringstekniska avsättningar ska, ut</w:t>
      </w:r>
      <w:r>
        <w:softHyphen/>
        <w:t xml:space="preserve">över det som följer </w:t>
      </w:r>
      <w:r w:rsidRPr="000A3D1C">
        <w:t>av 1–1</w:t>
      </w:r>
      <w:r w:rsidRPr="000A7C2D">
        <w:t>1</w:t>
      </w:r>
      <w:r w:rsidRPr="000A3D1C">
        <w:t> §§, investeras och värderas enligt 1</w:t>
      </w:r>
      <w:r w:rsidRPr="000A7C2D">
        <w:t>3</w:t>
      </w:r>
      <w:r w:rsidRPr="000A3D1C">
        <w:t>–15 §§.</w:t>
      </w:r>
    </w:p>
    <w:p w14:paraId="1AD34ED7" w14:textId="77777777" w:rsidR="00136126" w:rsidRDefault="00931476" w:rsidP="00136126">
      <w:pPr>
        <w:pStyle w:val="Rubrik5utannumrering"/>
      </w:pPr>
      <w:r>
        <w:t>Hänsyn till åtagandenas art och löptid</w:t>
      </w:r>
    </w:p>
    <w:p w14:paraId="378460C1" w14:textId="77777777" w:rsidR="00136126" w:rsidRPr="00757EA9" w:rsidRDefault="00931476" w:rsidP="00136126">
      <w:pPr>
        <w:pStyle w:val="Brdtextmedindrag"/>
        <w:ind w:firstLine="0"/>
      </w:pPr>
      <w:r>
        <w:rPr>
          <w:b/>
        </w:rPr>
        <w:t>13 §</w:t>
      </w:r>
      <w:r w:rsidRPr="00640C08">
        <w:t>    </w:t>
      </w:r>
      <w:r>
        <w:t xml:space="preserve">Ett tjänstepensionsföretags tillgångar som </w:t>
      </w:r>
      <w:r w:rsidRPr="000A3C5B">
        <w:t>motsvarar</w:t>
      </w:r>
      <w:r>
        <w:t xml:space="preserve"> försäkrings</w:t>
      </w:r>
      <w:r>
        <w:softHyphen/>
        <w:t>tekniska avsättningar ska investeras på ett sätt som är lämpligt med hänsyn till åtagandenas art och löptid.</w:t>
      </w:r>
    </w:p>
    <w:p w14:paraId="6C808D00" w14:textId="77777777" w:rsidR="00136126" w:rsidRDefault="00931476" w:rsidP="00136126">
      <w:pPr>
        <w:pStyle w:val="Rubrik5utannumrering"/>
      </w:pPr>
      <w:r>
        <w:t xml:space="preserve">Värdering till verkligt </w:t>
      </w:r>
      <w:r w:rsidRPr="00E927ED">
        <w:t>värde</w:t>
      </w:r>
    </w:p>
    <w:p w14:paraId="1AAE1E61" w14:textId="77777777" w:rsidR="00136126" w:rsidRDefault="00931476" w:rsidP="00136126">
      <w:pPr>
        <w:pStyle w:val="Brdtext"/>
      </w:pPr>
      <w:r>
        <w:rPr>
          <w:b/>
        </w:rPr>
        <w:t>14 §</w:t>
      </w:r>
      <w:r w:rsidRPr="00640C08">
        <w:t>    </w:t>
      </w:r>
      <w:r>
        <w:t>De tillgångar som ett tjänstepensionsföretag använder för skuldtäckning ska värderas till verkligt värde. Från detta värde ska avdrag göras för skulder som hänför sig till förvärvet av tillgången.</w:t>
      </w:r>
    </w:p>
    <w:p w14:paraId="24D03FF0" w14:textId="77777777" w:rsidR="00136126" w:rsidRDefault="00931476" w:rsidP="00136126">
      <w:pPr>
        <w:pStyle w:val="Rubrik5utannumrering"/>
      </w:pPr>
      <w:r w:rsidRPr="002949AD">
        <w:t xml:space="preserve">Fordringar på någon annan än </w:t>
      </w:r>
      <w:r>
        <w:t>försäkringstagare</w:t>
      </w:r>
    </w:p>
    <w:p w14:paraId="6431A5B7" w14:textId="77777777" w:rsidR="00136126" w:rsidRDefault="00931476" w:rsidP="00136126">
      <w:pPr>
        <w:pStyle w:val="Brdtext"/>
      </w:pPr>
      <w:r>
        <w:rPr>
          <w:b/>
        </w:rPr>
        <w:t>15 §</w:t>
      </w:r>
      <w:r w:rsidRPr="00640C08">
        <w:t>    </w:t>
      </w:r>
      <w:r>
        <w:t>Ett tjänstepensionsföretags fordringar på någon annan än försäk</w:t>
      </w:r>
      <w:r>
        <w:softHyphen/>
        <w:t>ringstagare ska beaktas bara till den del de överstiger fordringar som gäldenären har på företaget.</w:t>
      </w:r>
    </w:p>
    <w:p w14:paraId="5FAF3AEA" w14:textId="77777777" w:rsidR="00136126" w:rsidRDefault="00931476" w:rsidP="00136126">
      <w:pPr>
        <w:pStyle w:val="Rubrik5utannumrering"/>
      </w:pPr>
      <w:r w:rsidRPr="00333C2D">
        <w:t>Register över tillgångar som används för skuldtäckning</w:t>
      </w:r>
    </w:p>
    <w:p w14:paraId="60741040" w14:textId="77777777" w:rsidR="00136126" w:rsidRDefault="00931476" w:rsidP="00136126">
      <w:pPr>
        <w:pStyle w:val="Brdtext"/>
      </w:pPr>
      <w:r>
        <w:rPr>
          <w:b/>
        </w:rPr>
        <w:t>16 §</w:t>
      </w:r>
      <w:r w:rsidRPr="00640C08">
        <w:t>    </w:t>
      </w:r>
      <w:r>
        <w:t>Ett tjänstepensionsföretag ska föra ett register som vid varje tid</w:t>
      </w:r>
      <w:r>
        <w:softHyphen/>
        <w:t>punkt utvisar de tillgångar som används för skuldtäckning och tillgångar</w:t>
      </w:r>
      <w:r>
        <w:softHyphen/>
        <w:t>nas värde.</w:t>
      </w:r>
    </w:p>
    <w:p w14:paraId="5FA06102" w14:textId="77777777" w:rsidR="00136126" w:rsidRPr="00526F09" w:rsidRDefault="00931476" w:rsidP="00136126">
      <w:pPr>
        <w:pStyle w:val="Brdtextmedindrag"/>
      </w:pPr>
      <w:r>
        <w:t>Om en tillgång som har antecknats i registret har upplåtits med sådan rätt att dess fulla värde inte kan utnyttjas för skuldtäckning, ska detta antecknas i registret.</w:t>
      </w:r>
    </w:p>
    <w:p w14:paraId="26B669F0" w14:textId="77777777" w:rsidR="00136126" w:rsidRDefault="00931476" w:rsidP="00136126">
      <w:pPr>
        <w:pStyle w:val="Rubrik5utannumrering"/>
      </w:pPr>
      <w:r w:rsidRPr="00333C2D">
        <w:t>Förmånsrätt</w:t>
      </w:r>
    </w:p>
    <w:p w14:paraId="3F0AD85B" w14:textId="77777777" w:rsidR="00136126" w:rsidRDefault="00931476" w:rsidP="00136126">
      <w:pPr>
        <w:pStyle w:val="Brdtext"/>
      </w:pPr>
      <w:r>
        <w:rPr>
          <w:b/>
        </w:rPr>
        <w:t>17 §</w:t>
      </w:r>
      <w:r w:rsidRPr="00640C08">
        <w:t>    </w:t>
      </w:r>
      <w:r>
        <w:t>Förmånsrätt enligt 4 a § förmånsrättslagen (1970:979) följer med fordran som</w:t>
      </w:r>
    </w:p>
    <w:p w14:paraId="1E1AEF6E" w14:textId="77777777" w:rsidR="00136126" w:rsidRDefault="00931476" w:rsidP="00136126">
      <w:pPr>
        <w:pStyle w:val="Brdtextmedindrag"/>
      </w:pPr>
      <w:r>
        <w:t>1. </w:t>
      </w:r>
      <w:r w:rsidRPr="00333C2D">
        <w:t xml:space="preserve">grundas på </w:t>
      </w:r>
      <w:r>
        <w:t>försäkringsavtal</w:t>
      </w:r>
      <w:r w:rsidRPr="00333C2D">
        <w:t>, eller</w:t>
      </w:r>
    </w:p>
    <w:p w14:paraId="0A6016AC" w14:textId="77777777" w:rsidR="00136126" w:rsidRDefault="00931476" w:rsidP="00136126">
      <w:pPr>
        <w:pStyle w:val="Brdtextmedindrag"/>
      </w:pPr>
      <w:r>
        <w:t>2. </w:t>
      </w:r>
      <w:bookmarkStart w:id="8450" w:name="_Hlk795449"/>
      <w:r w:rsidRPr="00333C2D">
        <w:t>avser återbetalning</w:t>
      </w:r>
      <w:r>
        <w:t xml:space="preserve"> av premier för att ett försäkringsavtal inte har kommit till stånd eller har upphört att gälla.</w:t>
      </w:r>
      <w:bookmarkEnd w:id="8450"/>
    </w:p>
    <w:p w14:paraId="23527172" w14:textId="77777777" w:rsidR="00136126" w:rsidRDefault="00931476" w:rsidP="00136126">
      <w:pPr>
        <w:pStyle w:val="Brdtextmedindrag"/>
      </w:pPr>
      <w:r>
        <w:lastRenderedPageBreak/>
        <w:t>Förmånsrätten omfattar de tillgångar som finns upptagna i det register som anges i 16 § när tjänstepensionsföretaget försätts i konkurs eller utmätning äger rum.</w:t>
      </w:r>
    </w:p>
    <w:p w14:paraId="2CD6D54B" w14:textId="77777777" w:rsidR="00136126" w:rsidRDefault="00931476" w:rsidP="00136126">
      <w:pPr>
        <w:pStyle w:val="Rubrik4utannumrering"/>
      </w:pPr>
      <w:r>
        <w:t>Principer för aktieägarengagemang</w:t>
      </w:r>
    </w:p>
    <w:p w14:paraId="48C15E89" w14:textId="77777777" w:rsidR="00136126" w:rsidRPr="00F16DC4" w:rsidRDefault="00931476" w:rsidP="00136126">
      <w:pPr>
        <w:pStyle w:val="Brdtext"/>
      </w:pPr>
      <w:r>
        <w:rPr>
          <w:b/>
        </w:rPr>
        <w:t>18</w:t>
      </w:r>
      <w:r w:rsidRPr="00F16DC4">
        <w:rPr>
          <w:b/>
        </w:rPr>
        <w:t> §  </w:t>
      </w:r>
      <w:r>
        <w:rPr>
          <w:b/>
        </w:rPr>
        <w:t>  </w:t>
      </w:r>
      <w:r w:rsidRPr="00F16DC4">
        <w:t>Ett tjänstepensionsföretag som</w:t>
      </w:r>
      <w:r>
        <w:t xml:space="preserve"> investerar i aktier som är upp</w:t>
      </w:r>
      <w:r w:rsidRPr="00F16DC4">
        <w:t>tagna till handel på en reglerad marknad och som har getts ut av ett bolag inom EES, sk</w:t>
      </w:r>
      <w:r>
        <w:t>a anta principer för sitt aktieägar</w:t>
      </w:r>
      <w:r w:rsidRPr="00F16DC4">
        <w:t>engagemang i fråga om sådana aktier. Av princi</w:t>
      </w:r>
      <w:r>
        <w:t>perna ska det framgå hur företaget integrerar aktie</w:t>
      </w:r>
      <w:r>
        <w:softHyphen/>
        <w:t>ägarengage</w:t>
      </w:r>
      <w:r w:rsidRPr="00F16DC4">
        <w:t>manget i sin invester</w:t>
      </w:r>
      <w:r>
        <w:t>ings</w:t>
      </w:r>
      <w:r w:rsidRPr="00F16DC4">
        <w:t xml:space="preserve">strategi. </w:t>
      </w:r>
    </w:p>
    <w:p w14:paraId="3D5481C4" w14:textId="77777777" w:rsidR="00136126" w:rsidRPr="00CD29EC" w:rsidRDefault="00931476" w:rsidP="00136126">
      <w:pPr>
        <w:pStyle w:val="Brdtextmedindrag"/>
      </w:pPr>
      <w:r w:rsidRPr="00CD29EC">
        <w:t xml:space="preserve">Principerna ska beskriva hur tjänstepensionsföretaget </w:t>
      </w:r>
    </w:p>
    <w:p w14:paraId="6E03076E" w14:textId="77777777" w:rsidR="00136126" w:rsidRPr="00927579" w:rsidRDefault="00931476" w:rsidP="00136126">
      <w:pPr>
        <w:pStyle w:val="Brdtextmedindrag"/>
      </w:pPr>
      <w:r w:rsidRPr="00927579">
        <w:t>1. övervakar relevanta frågor om bolag som det investerar i (portfölj</w:t>
      </w:r>
      <w:r w:rsidRPr="00927579">
        <w:softHyphen/>
        <w:t>bolag), däribland bolagens strategi, finansi</w:t>
      </w:r>
      <w:r>
        <w:t>ella och icke-finansiella resul</w:t>
      </w:r>
      <w:r w:rsidRPr="00927579">
        <w:t>tat och risker, kapitalstruktur, sociala och miljömässiga påverkan och bolags</w:t>
      </w:r>
      <w:r>
        <w:softHyphen/>
      </w:r>
      <w:r w:rsidRPr="00927579">
        <w:t>styrning,</w:t>
      </w:r>
    </w:p>
    <w:p w14:paraId="0540EEE4" w14:textId="77777777" w:rsidR="00136126" w:rsidRPr="00927579" w:rsidRDefault="00931476" w:rsidP="00136126">
      <w:pPr>
        <w:pStyle w:val="Brdtextmedindrag"/>
      </w:pPr>
      <w:r w:rsidRPr="00927579">
        <w:t xml:space="preserve">2. för dialoger med företrädare för portföljbolag, </w:t>
      </w:r>
    </w:p>
    <w:p w14:paraId="271951E8" w14:textId="77777777" w:rsidR="00136126" w:rsidRPr="00927579" w:rsidRDefault="00931476" w:rsidP="00136126">
      <w:pPr>
        <w:pStyle w:val="Brdtextmedindrag"/>
      </w:pPr>
      <w:r w:rsidRPr="00927579">
        <w:t>3. utövar rösträtt och andra rätti</w:t>
      </w:r>
      <w:r>
        <w:t>gheter som är knutna till aktie</w:t>
      </w:r>
      <w:r w:rsidRPr="00927579">
        <w:t xml:space="preserve">innehavet, </w:t>
      </w:r>
    </w:p>
    <w:p w14:paraId="11680A26" w14:textId="77777777" w:rsidR="00136126" w:rsidRPr="00927579" w:rsidRDefault="00931476" w:rsidP="00136126">
      <w:pPr>
        <w:pStyle w:val="Brdtextmedindrag"/>
      </w:pPr>
      <w:r w:rsidRPr="00927579">
        <w:t xml:space="preserve">4. samarbetar med andra aktieägare, </w:t>
      </w:r>
    </w:p>
    <w:p w14:paraId="5F5A179D" w14:textId="77777777" w:rsidR="00136126" w:rsidRPr="00927579" w:rsidRDefault="00931476" w:rsidP="00136126">
      <w:pPr>
        <w:pStyle w:val="Brdtextmedindrag"/>
      </w:pPr>
      <w:r w:rsidRPr="00927579">
        <w:t>5. kommunicerar med relevanta intressenter i portföljbolag, och</w:t>
      </w:r>
    </w:p>
    <w:p w14:paraId="1E48CAA3" w14:textId="77777777" w:rsidR="00136126" w:rsidRPr="00927579" w:rsidRDefault="00931476" w:rsidP="00136126">
      <w:pPr>
        <w:pStyle w:val="Brdtextmedindrag"/>
      </w:pPr>
      <w:r w:rsidRPr="00927579">
        <w:t>6. hanterar faktiska och potentiella intressekonflikter.</w:t>
      </w:r>
    </w:p>
    <w:p w14:paraId="69929891" w14:textId="77777777" w:rsidR="00136126" w:rsidRPr="00927579" w:rsidRDefault="00931476" w:rsidP="00136126">
      <w:pPr>
        <w:pStyle w:val="Brdtextmedindrag"/>
      </w:pPr>
      <w:r>
        <w:t>P</w:t>
      </w:r>
      <w:r w:rsidRPr="00927579">
        <w:t>aragraf</w:t>
      </w:r>
      <w:r>
        <w:t>en</w:t>
      </w:r>
      <w:r w:rsidRPr="00927579">
        <w:t xml:space="preserve"> gäller inte för tillgångar som </w:t>
      </w:r>
      <w:r w:rsidRPr="000A3C5B">
        <w:t>motsvarar</w:t>
      </w:r>
      <w:r w:rsidRPr="00927579">
        <w:t xml:space="preserve"> avsättningar för villkorad återbäring och för fondförsäkringsåtaganden</w:t>
      </w:r>
      <w:r>
        <w:t xml:space="preserve"> där försäkrings</w:t>
      </w:r>
      <w:r>
        <w:softHyphen/>
        <w:t>tagarna, de försäkrade eller andra ersättningsberättigade bär investerings</w:t>
      </w:r>
      <w:r>
        <w:softHyphen/>
        <w:t>risken</w:t>
      </w:r>
      <w:r w:rsidRPr="00927579">
        <w:t>.</w:t>
      </w:r>
    </w:p>
    <w:p w14:paraId="37F3EC36" w14:textId="77777777" w:rsidR="00136126" w:rsidRDefault="00136126" w:rsidP="00136126">
      <w:pPr>
        <w:pStyle w:val="Brdtext"/>
      </w:pPr>
    </w:p>
    <w:p w14:paraId="23B99EEC" w14:textId="77777777" w:rsidR="00136126" w:rsidRPr="007D1202" w:rsidRDefault="00931476" w:rsidP="00136126">
      <w:pPr>
        <w:pStyle w:val="Brdtext"/>
      </w:pPr>
      <w:r>
        <w:rPr>
          <w:b/>
        </w:rPr>
        <w:t>19 </w:t>
      </w:r>
      <w:r w:rsidRPr="007D1202">
        <w:rPr>
          <w:b/>
        </w:rPr>
        <w:t>§  </w:t>
      </w:r>
      <w:r>
        <w:rPr>
          <w:b/>
        </w:rPr>
        <w:t>  </w:t>
      </w:r>
      <w:r w:rsidRPr="007D1202">
        <w:t xml:space="preserve">Ett tjänstepensionsföretag ska varje år redogöra för hur principerna för aktieägarengagemang som avses i </w:t>
      </w:r>
      <w:r>
        <w:t>18</w:t>
      </w:r>
      <w:r w:rsidRPr="007D1202">
        <w:t xml:space="preserve"> § har tillämpats. </w:t>
      </w:r>
    </w:p>
    <w:p w14:paraId="23128C44" w14:textId="77777777" w:rsidR="00136126" w:rsidRPr="006C0CE3" w:rsidRDefault="00931476" w:rsidP="00136126">
      <w:pPr>
        <w:pStyle w:val="Brdtextmedindrag"/>
      </w:pPr>
      <w:r w:rsidRPr="00CD29EC">
        <w:t xml:space="preserve">Redogörelsen ska innehålla </w:t>
      </w:r>
    </w:p>
    <w:p w14:paraId="199BDFF3" w14:textId="77777777" w:rsidR="00136126" w:rsidRPr="006C0CE3" w:rsidRDefault="00931476" w:rsidP="00136126">
      <w:pPr>
        <w:pStyle w:val="Brdtextmedindrag"/>
      </w:pPr>
      <w:r w:rsidRPr="006C0CE3">
        <w:t xml:space="preserve">1. en allmän beskrivning av tjänstepensionsföretagets röstningsbeteende i portföljbolagen, </w:t>
      </w:r>
    </w:p>
    <w:p w14:paraId="0BEB3F8D" w14:textId="77777777" w:rsidR="00136126" w:rsidRPr="006C0CE3" w:rsidRDefault="00931476" w:rsidP="00136126">
      <w:pPr>
        <w:pStyle w:val="Brdtextmedindrag"/>
      </w:pPr>
      <w:r w:rsidRPr="006C0CE3">
        <w:t>2. en förklaring av de viktigaste omröstningarna, och</w:t>
      </w:r>
    </w:p>
    <w:p w14:paraId="5AF1C8A2" w14:textId="77777777" w:rsidR="00136126" w:rsidRPr="006C0CE3" w:rsidRDefault="00931476" w:rsidP="00136126">
      <w:pPr>
        <w:pStyle w:val="Brdtextmedindrag"/>
      </w:pPr>
      <w:r w:rsidRPr="006C0CE3">
        <w:t>3. uppgift om i vilka frågor tjänstepensionsföretaget har använt sig av råd eller röstningsrekommendationer från en röstningsrådgivare.</w:t>
      </w:r>
    </w:p>
    <w:p w14:paraId="08AAC27A" w14:textId="77777777" w:rsidR="00136126" w:rsidRPr="006C0CE3" w:rsidRDefault="00931476" w:rsidP="00136126">
      <w:pPr>
        <w:pStyle w:val="Brdtextmedindrag"/>
      </w:pPr>
      <w:r w:rsidRPr="006C0CE3">
        <w:t>Av redogörelsen ska det också framgå hur tjänstepensionsföretaget har röstat på portföljbolagens stämmor. Omröstningar som är obetydliga på grund av ämnet eller storleken på aktieinnehavet behöver dock inte redo</w:t>
      </w:r>
      <w:r>
        <w:softHyphen/>
      </w:r>
      <w:r w:rsidRPr="006C0CE3">
        <w:t xml:space="preserve">visas. </w:t>
      </w:r>
    </w:p>
    <w:p w14:paraId="19F36AB6" w14:textId="77777777" w:rsidR="00136126" w:rsidRDefault="00136126" w:rsidP="00136126">
      <w:pPr>
        <w:pStyle w:val="Brdtextmedindrag"/>
      </w:pPr>
    </w:p>
    <w:p w14:paraId="2A5177EC" w14:textId="77777777" w:rsidR="00136126" w:rsidRPr="00735940" w:rsidRDefault="00931476" w:rsidP="00136126">
      <w:pPr>
        <w:pStyle w:val="Brdtext"/>
      </w:pPr>
      <w:r>
        <w:rPr>
          <w:b/>
        </w:rPr>
        <w:t>20</w:t>
      </w:r>
      <w:r w:rsidRPr="00735940">
        <w:rPr>
          <w:b/>
        </w:rPr>
        <w:t> §  </w:t>
      </w:r>
      <w:r>
        <w:rPr>
          <w:b/>
        </w:rPr>
        <w:t>  </w:t>
      </w:r>
      <w:r w:rsidRPr="00735940">
        <w:t xml:space="preserve">Ett </w:t>
      </w:r>
      <w:r w:rsidRPr="007D1202">
        <w:t>tjänstepensionsföretag</w:t>
      </w:r>
      <w:r w:rsidRPr="00735940">
        <w:t xml:space="preserve"> får avstå från att uppfylla ett eller flera av kraven i </w:t>
      </w:r>
      <w:r>
        <w:t>18</w:t>
      </w:r>
      <w:r w:rsidRPr="00735940">
        <w:t xml:space="preserve"> och </w:t>
      </w:r>
      <w:r>
        <w:t>19</w:t>
      </w:r>
      <w:r w:rsidRPr="00735940">
        <w:t xml:space="preserve"> §§, om företaget tydligt anger skälen för det. </w:t>
      </w:r>
    </w:p>
    <w:p w14:paraId="12726E3B" w14:textId="77777777" w:rsidR="00136126" w:rsidRDefault="00136126" w:rsidP="00136126">
      <w:pPr>
        <w:pStyle w:val="Brdtextmedindrag"/>
      </w:pPr>
    </w:p>
    <w:p w14:paraId="4AFB8A93" w14:textId="77777777" w:rsidR="00136126" w:rsidRPr="00795CB6" w:rsidRDefault="00931476" w:rsidP="00136126">
      <w:pPr>
        <w:pStyle w:val="Brdtext"/>
      </w:pPr>
      <w:r>
        <w:rPr>
          <w:b/>
        </w:rPr>
        <w:t>21</w:t>
      </w:r>
      <w:r w:rsidRPr="00795CB6">
        <w:rPr>
          <w:b/>
        </w:rPr>
        <w:t> §  </w:t>
      </w:r>
      <w:r>
        <w:rPr>
          <w:b/>
        </w:rPr>
        <w:t>  </w:t>
      </w:r>
      <w:r w:rsidRPr="00795CB6">
        <w:t xml:space="preserve">Principerna för aktieägarengagemang enligt </w:t>
      </w:r>
      <w:r>
        <w:t>18</w:t>
      </w:r>
      <w:r w:rsidRPr="00795CB6">
        <w:t> §, den årliga redo</w:t>
      </w:r>
      <w:r>
        <w:softHyphen/>
      </w:r>
      <w:r w:rsidRPr="00795CB6">
        <w:t xml:space="preserve">görelsen enligt </w:t>
      </w:r>
      <w:r>
        <w:t>19</w:t>
      </w:r>
      <w:r w:rsidRPr="00795CB6">
        <w:t xml:space="preserve"> § och uppgifter enligt </w:t>
      </w:r>
      <w:r>
        <w:t>20</w:t>
      </w:r>
      <w:r w:rsidRPr="00795CB6">
        <w:t xml:space="preserve"> § ska hållas tillgängliga på </w:t>
      </w:r>
      <w:r w:rsidRPr="007D1202">
        <w:t>tjänstepensionsföretag</w:t>
      </w:r>
      <w:r w:rsidRPr="00795CB6">
        <w:t xml:space="preserve">ets webbplats. Om </w:t>
      </w:r>
      <w:r w:rsidRPr="007D1202">
        <w:t>tjänstepensionsföretag</w:t>
      </w:r>
      <w:r>
        <w:t>e</w:t>
      </w:r>
      <w:r w:rsidRPr="00795CB6">
        <w:t>t inte har en egen webbplats får informationen hållas tillgänglig på en annan webb</w:t>
      </w:r>
      <w:r>
        <w:softHyphen/>
      </w:r>
      <w:r w:rsidRPr="00795CB6">
        <w:t>plats som enkelt kan nås</w:t>
      </w:r>
      <w:r>
        <w:t>.</w:t>
      </w:r>
    </w:p>
    <w:p w14:paraId="2F000BA2" w14:textId="77777777" w:rsidR="00136126" w:rsidRPr="006C0CE3" w:rsidRDefault="00931476" w:rsidP="00136126">
      <w:pPr>
        <w:pStyle w:val="Brdtextmedindrag"/>
      </w:pPr>
      <w:r w:rsidRPr="00CD29EC">
        <w:t xml:space="preserve">Om </w:t>
      </w:r>
      <w:r w:rsidRPr="006C0CE3">
        <w:t>tjänstepensionsföretaget inte redovisar omröstningar i den årliga redogörelsen på grund av att företaget har gett en sådan kapitalförvaltare som avses i artikel</w:t>
      </w:r>
      <w:r>
        <w:t> </w:t>
      </w:r>
      <w:r w:rsidRPr="006C0CE3">
        <w:t xml:space="preserve">2 i Europaparlamentets och rådets direktiv 2007/36/EG av den 11 juli 2007 om utnyttjande av vissa </w:t>
      </w:r>
      <w:r>
        <w:t xml:space="preserve">av </w:t>
      </w:r>
      <w:r w:rsidRPr="006C0CE3">
        <w:t xml:space="preserve">aktieägares rättigheter i </w:t>
      </w:r>
      <w:r w:rsidRPr="006C0CE3">
        <w:lastRenderedPageBreak/>
        <w:t>börs</w:t>
      </w:r>
      <w:r>
        <w:softHyphen/>
      </w:r>
      <w:r w:rsidRPr="006C0CE3">
        <w:t xml:space="preserve">noterade företag, i lydelsen enligt Europaparlamentets och rådets direktiv (EU) 2017/828, i uppdrag att ansvara för investeringarna, ska </w:t>
      </w:r>
      <w:r>
        <w:t>tjänste</w:t>
      </w:r>
      <w:r>
        <w:softHyphen/>
        <w:t>pensions</w:t>
      </w:r>
      <w:r w:rsidRPr="006C0CE3">
        <w:t>företaget på webbplatsen uppge var kapitalför</w:t>
      </w:r>
      <w:r>
        <w:t>valtaren har offentlig</w:t>
      </w:r>
      <w:r w:rsidRPr="006C0CE3">
        <w:t>gjort informationen om omröstningarna.</w:t>
      </w:r>
    </w:p>
    <w:p w14:paraId="2FCB24B6" w14:textId="77777777" w:rsidR="00136126" w:rsidRPr="00CD29EC" w:rsidRDefault="00931476" w:rsidP="00136126">
      <w:pPr>
        <w:pStyle w:val="Brdtextmedindrag"/>
      </w:pPr>
      <w:r w:rsidRPr="006C0CE3">
        <w:t>Informationen ska tillhandahållas utan kostnad.</w:t>
      </w:r>
    </w:p>
    <w:p w14:paraId="1F4C324F" w14:textId="77777777" w:rsidR="00136126" w:rsidRDefault="00931476" w:rsidP="00136126">
      <w:pPr>
        <w:pStyle w:val="Rubrik4utannumrering"/>
      </w:pPr>
      <w:r>
        <w:t>Bemyndiganden</w:t>
      </w:r>
    </w:p>
    <w:p w14:paraId="4932D285" w14:textId="77777777" w:rsidR="00136126" w:rsidRDefault="00931476" w:rsidP="00136126">
      <w:pPr>
        <w:pStyle w:val="Brdtext"/>
      </w:pPr>
      <w:r>
        <w:rPr>
          <w:b/>
        </w:rPr>
        <w:t>22 §</w:t>
      </w:r>
      <w:r w:rsidRPr="00640C08">
        <w:t>    </w:t>
      </w:r>
      <w:r>
        <w:t>Regeringen eller den myndighet som regeringen bestämmer får meddela föreskrifter om</w:t>
      </w:r>
    </w:p>
    <w:p w14:paraId="3DC31FA5" w14:textId="77777777" w:rsidR="00136126" w:rsidRDefault="00931476" w:rsidP="00136126">
      <w:pPr>
        <w:pStyle w:val="Brdtextmedindrag"/>
      </w:pPr>
      <w:r>
        <w:t>1. användning av derivatinstrument enligt 9 §,</w:t>
      </w:r>
    </w:p>
    <w:p w14:paraId="01A1C2EE" w14:textId="77777777" w:rsidR="00136126" w:rsidRDefault="00931476" w:rsidP="00136126">
      <w:pPr>
        <w:pStyle w:val="Brdtextmedindrag"/>
      </w:pPr>
      <w:r>
        <w:t>2. värdering av de tillgångar som avses i 14 § till verkligt värde, och</w:t>
      </w:r>
    </w:p>
    <w:p w14:paraId="35BFCA9A" w14:textId="77777777" w:rsidR="00136126" w:rsidRDefault="00931476" w:rsidP="00136126">
      <w:pPr>
        <w:pStyle w:val="Brdtextmedindrag"/>
      </w:pPr>
      <w:r>
        <w:t>3. förande av register enligt 16 §.</w:t>
      </w:r>
    </w:p>
    <w:p w14:paraId="19CC3AE2" w14:textId="77777777" w:rsidR="00136126" w:rsidRDefault="00931476" w:rsidP="00136126">
      <w:pPr>
        <w:pStyle w:val="Rubrik3utannumrering"/>
        <w:tabs>
          <w:tab w:val="center" w:pos="2948"/>
        </w:tabs>
      </w:pPr>
      <w:bookmarkStart w:id="8451" w:name="_Hlk517972927"/>
      <w:r>
        <w:t>7 kap. Kapitalbas</w:t>
      </w:r>
    </w:p>
    <w:p w14:paraId="4AFBB33D" w14:textId="77777777" w:rsidR="00136126" w:rsidRDefault="00931476" w:rsidP="00136126">
      <w:pPr>
        <w:pStyle w:val="Rubrik4utannumrering"/>
        <w:spacing w:before="0"/>
      </w:pPr>
      <w:r w:rsidRPr="007C192B">
        <w:t xml:space="preserve">Tillräcklig </w:t>
      </w:r>
      <w:r w:rsidRPr="00BC103C">
        <w:t>kapitalbas</w:t>
      </w:r>
    </w:p>
    <w:p w14:paraId="3517FB69" w14:textId="77777777" w:rsidR="00136126" w:rsidRDefault="00931476" w:rsidP="00136126">
      <w:pPr>
        <w:pStyle w:val="Brdtext"/>
      </w:pPr>
      <w:r>
        <w:rPr>
          <w:b/>
        </w:rPr>
        <w:t>1 §</w:t>
      </w:r>
      <w:r w:rsidRPr="00640C08">
        <w:t>    </w:t>
      </w:r>
      <w:r>
        <w:t xml:space="preserve">Ett tjänstepensionsföretag ska vid varje tidpunkt, utöver tillgångar som krävs för skuldtäckning enligt </w:t>
      </w:r>
      <w:r w:rsidRPr="00025B71">
        <w:t>6</w:t>
      </w:r>
      <w:r>
        <w:t> </w:t>
      </w:r>
      <w:r w:rsidRPr="00025B71">
        <w:t xml:space="preserve">kap. </w:t>
      </w:r>
      <w:r w:rsidRPr="000A7C2D">
        <w:t>12</w:t>
      </w:r>
      <w:r>
        <w:t> </w:t>
      </w:r>
      <w:r w:rsidRPr="00025B71">
        <w:t>§</w:t>
      </w:r>
      <w:r>
        <w:t xml:space="preserve">, ha en tillräcklig kapitalbas. </w:t>
      </w:r>
    </w:p>
    <w:p w14:paraId="7414B339" w14:textId="77777777" w:rsidR="00136126" w:rsidRDefault="00931476" w:rsidP="00136126">
      <w:pPr>
        <w:pStyle w:val="Brdtextmedindrag"/>
      </w:pPr>
      <w:bookmarkStart w:id="8452" w:name="_Hlk956477"/>
      <w:r>
        <w:t>Kapitalbasen ska minst uppgå till det riskkänsliga kapitalkravet beräknat enligt 8 kap. 1–6 §§.</w:t>
      </w:r>
      <w:bookmarkEnd w:id="8451"/>
      <w:r>
        <w:t xml:space="preserve"> K</w:t>
      </w:r>
      <w:r w:rsidDel="00722008">
        <w:t>apitalbasen ska dock aldrig vara mindre än det högsta av minimikapitalkravet beräknat enligt 8</w:t>
      </w:r>
      <w:r>
        <w:t> kap.</w:t>
      </w:r>
      <w:r w:rsidDel="00722008">
        <w:t xml:space="preserve"> 7–12</w:t>
      </w:r>
      <w:r>
        <w:t> §§</w:t>
      </w:r>
      <w:r w:rsidDel="00722008">
        <w:t xml:space="preserve"> eller garanti</w:t>
      </w:r>
      <w:r>
        <w:softHyphen/>
      </w:r>
      <w:r w:rsidDel="00722008">
        <w:t>beloppet enligt 8</w:t>
      </w:r>
      <w:r>
        <w:t> kap.</w:t>
      </w:r>
      <w:r w:rsidDel="00722008">
        <w:t xml:space="preserve"> 13</w:t>
      </w:r>
      <w:r>
        <w:t xml:space="preserve"> och 14 §§</w:t>
      </w:r>
      <w:r w:rsidDel="00722008">
        <w:t xml:space="preserve">. </w:t>
      </w:r>
      <w:bookmarkEnd w:id="8452"/>
    </w:p>
    <w:p w14:paraId="592C87DE" w14:textId="77777777" w:rsidR="00136126" w:rsidRDefault="00931476" w:rsidP="00136126">
      <w:pPr>
        <w:pStyle w:val="Rubrik4utannumrering"/>
      </w:pPr>
      <w:r w:rsidRPr="007C192B">
        <w:t xml:space="preserve">Kapitalbasens </w:t>
      </w:r>
      <w:r w:rsidRPr="00DC21B9">
        <w:t>sammansättning</w:t>
      </w:r>
    </w:p>
    <w:p w14:paraId="1C653AB9" w14:textId="77777777" w:rsidR="00136126" w:rsidRDefault="00931476" w:rsidP="00136126">
      <w:pPr>
        <w:pStyle w:val="Brdtext"/>
      </w:pPr>
      <w:r>
        <w:rPr>
          <w:b/>
        </w:rPr>
        <w:t>2 §</w:t>
      </w:r>
      <w:r w:rsidRPr="00640C08">
        <w:t>    </w:t>
      </w:r>
      <w:r>
        <w:t>Kapitalbasen får omfatta följande poster:</w:t>
      </w:r>
    </w:p>
    <w:p w14:paraId="728A9456" w14:textId="77777777" w:rsidR="00136126" w:rsidRDefault="00931476" w:rsidP="00136126">
      <w:pPr>
        <w:pStyle w:val="Brdtextmedindrag"/>
      </w:pPr>
      <w:r>
        <w:t>1. inbetalt aktiekapital, garantikapital eller verksamhetskapital,</w:t>
      </w:r>
    </w:p>
    <w:p w14:paraId="49698BDF" w14:textId="77777777" w:rsidR="00136126" w:rsidRPr="00410381" w:rsidRDefault="00931476" w:rsidP="00136126">
      <w:pPr>
        <w:pStyle w:val="Brdtextmedindrag"/>
      </w:pPr>
      <w:r w:rsidRPr="00410381">
        <w:t>2. </w:t>
      </w:r>
      <w:r w:rsidRPr="00E37D73">
        <w:t>konsolideringsfond,</w:t>
      </w:r>
    </w:p>
    <w:p w14:paraId="7127C1C0" w14:textId="77777777" w:rsidR="00136126" w:rsidRDefault="00931476" w:rsidP="00136126">
      <w:pPr>
        <w:pStyle w:val="Brdtextmedindrag"/>
      </w:pPr>
      <w:r w:rsidRPr="00410381">
        <w:t>3. </w:t>
      </w:r>
      <w:r w:rsidRPr="00E37D73">
        <w:t>övrigt eget kapital,</w:t>
      </w:r>
      <w:r>
        <w:t xml:space="preserve"> och</w:t>
      </w:r>
    </w:p>
    <w:p w14:paraId="1D40D77E" w14:textId="77777777" w:rsidR="00136126" w:rsidRDefault="00931476" w:rsidP="00136126">
      <w:pPr>
        <w:pStyle w:val="Brdtextmedindrag"/>
      </w:pPr>
      <w:r>
        <w:t>4. obeskattade reserver.</w:t>
      </w:r>
    </w:p>
    <w:p w14:paraId="5B97B03F" w14:textId="77777777" w:rsidR="00136126" w:rsidRDefault="00931476" w:rsidP="00136126">
      <w:pPr>
        <w:pStyle w:val="Rubrik4utannumrering"/>
      </w:pPr>
      <w:r w:rsidRPr="008D3A10">
        <w:t>Beslut om att andra poster får ingå i kapitalbasen</w:t>
      </w:r>
    </w:p>
    <w:p w14:paraId="655158EB" w14:textId="77777777" w:rsidR="00136126" w:rsidRPr="008D3A10" w:rsidRDefault="00931476" w:rsidP="00136126">
      <w:pPr>
        <w:pStyle w:val="Brdtext"/>
      </w:pPr>
      <w:r>
        <w:rPr>
          <w:b/>
        </w:rPr>
        <w:t>3 §</w:t>
      </w:r>
      <w:r w:rsidRPr="00640C08">
        <w:t>    </w:t>
      </w:r>
      <w:r>
        <w:t>Finansinspektionen får i ett enskilt fall besluta att också andra poster än de som anges i 2 §</w:t>
      </w:r>
      <w:r w:rsidRPr="00E37D73">
        <w:t xml:space="preserve"> får ingå i kapitalbasen.</w:t>
      </w:r>
    </w:p>
    <w:p w14:paraId="7CCD2F1F" w14:textId="77777777" w:rsidR="00136126" w:rsidRDefault="00931476" w:rsidP="00136126">
      <w:pPr>
        <w:pStyle w:val="Rubrik4utannumrering"/>
      </w:pPr>
      <w:r>
        <w:t>Avräkning från kapitalbasen</w:t>
      </w:r>
    </w:p>
    <w:p w14:paraId="6695ACD9" w14:textId="77777777" w:rsidR="00136126" w:rsidRPr="001753DD" w:rsidRDefault="00931476" w:rsidP="00136126">
      <w:pPr>
        <w:pStyle w:val="Rubrik5utannumrering"/>
        <w:spacing w:before="0"/>
      </w:pPr>
      <w:r>
        <w:t>Immateriella tillgångar, utdelning och förutbetalda anskaffningskostnader</w:t>
      </w:r>
    </w:p>
    <w:p w14:paraId="1714F2F3" w14:textId="77777777" w:rsidR="00136126" w:rsidRDefault="00931476" w:rsidP="00136126">
      <w:pPr>
        <w:pStyle w:val="Brdtext"/>
      </w:pPr>
      <w:r>
        <w:rPr>
          <w:b/>
        </w:rPr>
        <w:t>4 §</w:t>
      </w:r>
      <w:r w:rsidRPr="00640C08">
        <w:t>    </w:t>
      </w:r>
      <w:r>
        <w:t xml:space="preserve">Från kapitalbasen enligt 2 § ska tjänstepensionsföretaget räkna av </w:t>
      </w:r>
      <w:r w:rsidRPr="00E37D73">
        <w:t>immateriella tillgångar, utdelningar</w:t>
      </w:r>
      <w:r>
        <w:t xml:space="preserve"> och</w:t>
      </w:r>
      <w:r w:rsidRPr="00E37D73">
        <w:t xml:space="preserve"> förutbetalda anskaffnings</w:t>
      </w:r>
      <w:r>
        <w:softHyphen/>
      </w:r>
      <w:r w:rsidRPr="00E37D73">
        <w:t>kostnader</w:t>
      </w:r>
      <w:r>
        <w:t xml:space="preserve">. </w:t>
      </w:r>
    </w:p>
    <w:p w14:paraId="19B92042" w14:textId="77777777" w:rsidR="00136126" w:rsidRPr="001753DD" w:rsidRDefault="00931476" w:rsidP="00136126">
      <w:pPr>
        <w:pStyle w:val="Rubrik5utannumrering"/>
      </w:pPr>
      <w:r>
        <w:t>Aktier och tillskott i vissa företag</w:t>
      </w:r>
    </w:p>
    <w:p w14:paraId="6E173E7E" w14:textId="77777777" w:rsidR="00136126" w:rsidRDefault="00931476" w:rsidP="00136126">
      <w:pPr>
        <w:pStyle w:val="Brdtext"/>
      </w:pPr>
      <w:r>
        <w:rPr>
          <w:b/>
        </w:rPr>
        <w:t>5 §</w:t>
      </w:r>
      <w:r w:rsidRPr="00640C08">
        <w:t>    </w:t>
      </w:r>
      <w:r>
        <w:t xml:space="preserve">Avräkning från </w:t>
      </w:r>
      <w:r w:rsidRPr="00692871">
        <w:t>kapitalbasen ska också göras, i de fall som anges i andra stycket, av det bokförda värdet av aktierna och av det som har skjutits till i annan form (tillskott) i</w:t>
      </w:r>
    </w:p>
    <w:p w14:paraId="0CC562A9" w14:textId="77777777" w:rsidR="00136126" w:rsidRPr="001E0683" w:rsidRDefault="00931476" w:rsidP="00136126">
      <w:pPr>
        <w:pStyle w:val="Brdtextmedindrag"/>
      </w:pPr>
      <w:r>
        <w:t>1. </w:t>
      </w:r>
      <w:bookmarkStart w:id="8453" w:name="_Hlk1568800"/>
      <w:r>
        <w:t>ett tjänstepensionsföretag,</w:t>
      </w:r>
    </w:p>
    <w:p w14:paraId="0B669CAE" w14:textId="77777777" w:rsidR="00136126" w:rsidRDefault="00931476" w:rsidP="00136126">
      <w:pPr>
        <w:pStyle w:val="Brdtextmedindrag"/>
      </w:pPr>
      <w:r>
        <w:lastRenderedPageBreak/>
        <w:t>2. ett försäkringsföretag, ett kreditinstitut, ett institut för elektroniska pengar, ett värdepappersbolag eller motsvarande utländska företag,</w:t>
      </w:r>
    </w:p>
    <w:p w14:paraId="7A9563EC" w14:textId="77777777" w:rsidR="00136126" w:rsidRDefault="00931476" w:rsidP="00136126">
      <w:pPr>
        <w:pStyle w:val="Brdtextmedindrag"/>
      </w:pPr>
      <w:r>
        <w:t>3. ett utländskt återförsäkringsföretag,</w:t>
      </w:r>
    </w:p>
    <w:p w14:paraId="50275516" w14:textId="77777777" w:rsidR="00136126" w:rsidRDefault="00931476" w:rsidP="00136126">
      <w:pPr>
        <w:pStyle w:val="Brdtextmedindrag"/>
      </w:pPr>
      <w:r>
        <w:t>4. ett försäkringsholdingföretag, eller</w:t>
      </w:r>
    </w:p>
    <w:p w14:paraId="0FF80CAE" w14:textId="77777777" w:rsidR="00136126" w:rsidRDefault="00931476" w:rsidP="00136126">
      <w:pPr>
        <w:pStyle w:val="Brdtextmedindrag"/>
      </w:pPr>
      <w:r>
        <w:t>5. ett finansiellt institut</w:t>
      </w:r>
      <w:bookmarkEnd w:id="8453"/>
      <w:r>
        <w:t>.</w:t>
      </w:r>
    </w:p>
    <w:p w14:paraId="3A0B20F7" w14:textId="77777777" w:rsidR="00136126" w:rsidRDefault="00931476" w:rsidP="00136126">
      <w:pPr>
        <w:pStyle w:val="Brdtextmedindrag"/>
      </w:pPr>
      <w:r>
        <w:t>En sådan avräkning av</w:t>
      </w:r>
      <w:r w:rsidRPr="00E37D73">
        <w:t xml:space="preserve"> det bokförda värdet av aktier </w:t>
      </w:r>
      <w:r>
        <w:t>eller</w:t>
      </w:r>
      <w:r w:rsidRPr="00E37D73">
        <w:t xml:space="preserve"> tillskott</w:t>
      </w:r>
      <w:r>
        <w:t xml:space="preserve"> ska göras om</w:t>
      </w:r>
    </w:p>
    <w:p w14:paraId="57FC6E95" w14:textId="77777777" w:rsidR="00136126" w:rsidRPr="00692871" w:rsidRDefault="00931476" w:rsidP="00136126">
      <w:pPr>
        <w:pStyle w:val="Brdtextmedindrag"/>
      </w:pPr>
      <w:r w:rsidRPr="00692871">
        <w:t>1. tjänstepensionsföretagets ägarandel överstiger 10 procent av före</w:t>
      </w:r>
      <w:r>
        <w:softHyphen/>
      </w:r>
      <w:r w:rsidRPr="00692871">
        <w:t>tagets eget kapital, eller</w:t>
      </w:r>
    </w:p>
    <w:p w14:paraId="0A2B3594" w14:textId="77777777" w:rsidR="00136126" w:rsidRDefault="00931476" w:rsidP="00136126">
      <w:pPr>
        <w:pStyle w:val="Brdtextmedindrag"/>
      </w:pPr>
      <w:r w:rsidRPr="00692871">
        <w:t>2. tjänstepensionsföretagets ägarandel understiger 10 procent av före</w:t>
      </w:r>
      <w:r>
        <w:softHyphen/>
      </w:r>
      <w:r w:rsidRPr="00692871">
        <w:t>tagets eget kapital men</w:t>
      </w:r>
    </w:p>
    <w:p w14:paraId="36B33460" w14:textId="77777777" w:rsidR="00136126" w:rsidRDefault="00931476" w:rsidP="00136126">
      <w:pPr>
        <w:pStyle w:val="Brdtextmedindrag"/>
      </w:pPr>
      <w:r>
        <w:t>a) tillskottet eller summan av tillskotten överstiger 10 procent av det egna kapitalet eller de egna fonderna i företaget eller det sammanlagda bokförda värdet av sådana tillskott överstiger 10 procent av tjänste</w:t>
      </w:r>
      <w:r>
        <w:softHyphen/>
        <w:t>pensionsföretagets kapitalbas, eller</w:t>
      </w:r>
    </w:p>
    <w:p w14:paraId="13ED16E7" w14:textId="77777777" w:rsidR="00136126" w:rsidRDefault="00931476" w:rsidP="00136126">
      <w:pPr>
        <w:pStyle w:val="Brdtextmedindrag"/>
      </w:pPr>
      <w:r>
        <w:t>b) tjänstepensionsföretaget direkt eller indirekt äger minst 20 procent av kapitalet eller av samtliga röster i företaget eller i övrigt utövar ett be</w:t>
      </w:r>
      <w:r>
        <w:softHyphen/>
        <w:t>tydande inflytande över företagets driftsmässiga och finansiella styrning och ägandet utgör ett led i en varaktig förbindelse mellan tjänstepensions</w:t>
      </w:r>
      <w:r>
        <w:softHyphen/>
        <w:t>företaget och det andra företaget.</w:t>
      </w:r>
    </w:p>
    <w:p w14:paraId="09944F19" w14:textId="77777777" w:rsidR="00136126" w:rsidRDefault="00136126" w:rsidP="00136126">
      <w:pPr>
        <w:pStyle w:val="Brdtextmedindrag"/>
      </w:pPr>
    </w:p>
    <w:p w14:paraId="19AB27E2" w14:textId="77777777" w:rsidR="00136126" w:rsidRDefault="00931476" w:rsidP="00136126">
      <w:pPr>
        <w:pStyle w:val="Brdtext"/>
      </w:pPr>
      <w:r>
        <w:rPr>
          <w:b/>
        </w:rPr>
        <w:t>6 §</w:t>
      </w:r>
      <w:r w:rsidRPr="00640C08">
        <w:t>    </w:t>
      </w:r>
      <w:r>
        <w:t xml:space="preserve">Avräkning enligt 5 § ska inte göras för </w:t>
      </w:r>
      <w:r w:rsidRPr="002D7B94">
        <w:t>tillskott</w:t>
      </w:r>
      <w:r>
        <w:t xml:space="preserve"> som avser företag som tillsammans med tjänstepensionsföretaget omfattas av grupptillsyn med avseende på gruppsolvens. Avräkning ska inte heller göras för tillskott som avser företag som gemensamt med tjänstepensionsföretaget omfattas av tillsyn enligt lagen (2006:531) om särskild tillsyn över finansiella konglomerat.</w:t>
      </w:r>
    </w:p>
    <w:p w14:paraId="5625CC9C" w14:textId="77777777" w:rsidR="00136126" w:rsidRPr="00401899" w:rsidRDefault="00931476" w:rsidP="00136126">
      <w:pPr>
        <w:pStyle w:val="Rubrik5utannumrering"/>
      </w:pPr>
      <w:r>
        <w:t>Skillnad i värderingen av försäkringstekniska avsättningar</w:t>
      </w:r>
    </w:p>
    <w:p w14:paraId="03276FC4" w14:textId="77777777" w:rsidR="00136126" w:rsidRPr="003A1EC8" w:rsidRDefault="00931476" w:rsidP="00136126">
      <w:pPr>
        <w:pStyle w:val="Brdtext"/>
      </w:pPr>
      <w:r>
        <w:rPr>
          <w:b/>
        </w:rPr>
        <w:t>7 §</w:t>
      </w:r>
      <w:r w:rsidRPr="00640C08">
        <w:t>    </w:t>
      </w:r>
      <w:r>
        <w:t>Om det belopp som de försäkringstekniska avsättningarna uppgår till enligt 5 kap. 2 § är högre än det belopp som de försäkringstekniska avsättningarna uppgår till enligt de regler för extern redovisning som tjänstepensionsföretaget tillämpar, ska skillnaden mellan beloppen räknas av från kapitalbasen.</w:t>
      </w:r>
    </w:p>
    <w:p w14:paraId="1AF765AE" w14:textId="77777777" w:rsidR="00136126" w:rsidRDefault="00931476" w:rsidP="00136126">
      <w:pPr>
        <w:pStyle w:val="Rubrik4utannumrering"/>
      </w:pPr>
      <w:r>
        <w:t>Bemyndigande</w:t>
      </w:r>
    </w:p>
    <w:p w14:paraId="200495E3" w14:textId="77777777" w:rsidR="00136126" w:rsidRDefault="00931476" w:rsidP="00136126">
      <w:pPr>
        <w:pStyle w:val="Brdtext"/>
      </w:pPr>
      <w:r>
        <w:rPr>
          <w:b/>
        </w:rPr>
        <w:t>8 §</w:t>
      </w:r>
      <w:r w:rsidRPr="00640C08">
        <w:t>    </w:t>
      </w:r>
      <w:r w:rsidRPr="006C6F5C">
        <w:t>Regeringen eller den myndighet som regeringen bestämmer får meddela föreskrifter om villkor för att ta in, räkna av och bestämma omfattningen av poster i kapitalbasen samt hur den i övrigt ska beräkna</w:t>
      </w:r>
      <w:r>
        <w:t>s enligt 2–7 §§.</w:t>
      </w:r>
    </w:p>
    <w:p w14:paraId="6AF6EF7E" w14:textId="77777777" w:rsidR="00136126" w:rsidRDefault="00931476" w:rsidP="00136126">
      <w:pPr>
        <w:pStyle w:val="Rubrik3utannumrering"/>
      </w:pPr>
      <w:r>
        <w:t xml:space="preserve">8 kap. </w:t>
      </w:r>
      <w:r w:rsidRPr="002F46BE">
        <w:t>Kapitalkrav</w:t>
      </w:r>
    </w:p>
    <w:p w14:paraId="1E4EA04C" w14:textId="77777777" w:rsidR="00136126" w:rsidRPr="007C3B55" w:rsidRDefault="00931476" w:rsidP="00136126">
      <w:pPr>
        <w:pStyle w:val="Rubrik4utannumrering"/>
        <w:spacing w:before="0"/>
      </w:pPr>
      <w:r>
        <w:t>Riskkänsligt kapitalkrav</w:t>
      </w:r>
    </w:p>
    <w:p w14:paraId="49685043" w14:textId="77777777" w:rsidR="00136126" w:rsidRDefault="00931476" w:rsidP="00136126">
      <w:pPr>
        <w:pStyle w:val="Rubrik5utannumrering"/>
        <w:spacing w:before="0"/>
      </w:pPr>
      <w:r>
        <w:t>Beräkning av det riskkänsliga kapitalkravet</w:t>
      </w:r>
    </w:p>
    <w:p w14:paraId="41DBED36" w14:textId="77777777" w:rsidR="00136126" w:rsidRDefault="00931476" w:rsidP="00136126">
      <w:pPr>
        <w:pStyle w:val="Brdtext"/>
      </w:pPr>
      <w:r>
        <w:rPr>
          <w:b/>
        </w:rPr>
        <w:t>1 §</w:t>
      </w:r>
      <w:r w:rsidRPr="00640C08">
        <w:t>    </w:t>
      </w:r>
      <w:r>
        <w:t xml:space="preserve">Det riskkänsliga kapitalkravet utgör den </w:t>
      </w:r>
      <w:r w:rsidRPr="005D1524">
        <w:t>minsta storlek på</w:t>
      </w:r>
      <w:r>
        <w:t xml:space="preserve"> kapital</w:t>
      </w:r>
      <w:r>
        <w:softHyphen/>
        <w:t xml:space="preserve">basen som krävs för att tjänstepensionsföretaget med 97 procents sannolikhet ska ha tillgångar under kommande tolv månader som täcker värdet av åtagandena gentemot försäkringstagarna, de försäkrade och </w:t>
      </w:r>
      <w:r>
        <w:lastRenderedPageBreak/>
        <w:t>andra ersättningsberättigade (skyddsnivå). Denna skyddsnivå ska även beaktas vid beräkningen av kapitalkravet för var och en av de risker som ingår i det riskkänsliga kapitalkravet.</w:t>
      </w:r>
    </w:p>
    <w:p w14:paraId="2D280669" w14:textId="77777777" w:rsidR="00136126" w:rsidRDefault="00931476" w:rsidP="00136126">
      <w:pPr>
        <w:pStyle w:val="Brdtextmedindrag"/>
      </w:pPr>
      <w:r>
        <w:t>Det riskkänsliga kapitalkravet ska beräknas under antagandet att tjänste</w:t>
      </w:r>
      <w:r>
        <w:softHyphen/>
        <w:t>pensionsföretaget kommer att fortsätta driva sin verksamhet.</w:t>
      </w:r>
    </w:p>
    <w:p w14:paraId="738AC328" w14:textId="77777777" w:rsidR="00136126" w:rsidRDefault="00931476" w:rsidP="00136126">
      <w:pPr>
        <w:pStyle w:val="Rubrik5utannumrering"/>
      </w:pPr>
      <w:bookmarkStart w:id="8454" w:name="_Hlk513474236"/>
      <w:r>
        <w:t>Beräkningsmetod</w:t>
      </w:r>
    </w:p>
    <w:p w14:paraId="2D6DCDA5" w14:textId="77777777" w:rsidR="00136126" w:rsidRDefault="00931476" w:rsidP="00136126">
      <w:pPr>
        <w:pStyle w:val="Brdtext"/>
      </w:pPr>
      <w:r>
        <w:rPr>
          <w:b/>
        </w:rPr>
        <w:t>2 §</w:t>
      </w:r>
      <w:r w:rsidRPr="00640C08">
        <w:t>    </w:t>
      </w:r>
      <w:r>
        <w:t>Det riskkänsliga kapitalkravet ska beräknas genom en justerad sammanläggning av kapitalkraven för marknadsrisk enligt 3 § och försäkringsrisk enligt 4 § med tillägg av kapitalkravet för operativ risk enligt 5 §. Det riskkänsliga kapitalkravet ska därefter minskas med ett justeringsbelopp enligt 6 §.</w:t>
      </w:r>
      <w:bookmarkEnd w:id="8454"/>
    </w:p>
    <w:p w14:paraId="6876ED02" w14:textId="77777777" w:rsidR="00136126" w:rsidRDefault="00931476" w:rsidP="00136126">
      <w:pPr>
        <w:pStyle w:val="Rubrik5utannumrering"/>
      </w:pPr>
      <w:r>
        <w:t>Kapitalkravet för marknadsrisk</w:t>
      </w:r>
    </w:p>
    <w:p w14:paraId="356F5D2A" w14:textId="77777777" w:rsidR="00136126" w:rsidRDefault="00931476" w:rsidP="00136126">
      <w:pPr>
        <w:pStyle w:val="Brdtext"/>
      </w:pPr>
      <w:r>
        <w:rPr>
          <w:b/>
        </w:rPr>
        <w:t>3 §</w:t>
      </w:r>
      <w:r w:rsidRPr="00640C08">
        <w:t>    </w:t>
      </w:r>
      <w:r>
        <w:t>Kapitalkravet för marknadsrisk ska beräknas genom en justerad sammanläggning av kapitalkraven för</w:t>
      </w:r>
    </w:p>
    <w:p w14:paraId="0C55DC44" w14:textId="77777777" w:rsidR="00136126" w:rsidRDefault="00931476" w:rsidP="00136126">
      <w:pPr>
        <w:pStyle w:val="Brdtextmedindrag"/>
      </w:pPr>
      <w:r>
        <w:t>1. ränterisk,</w:t>
      </w:r>
    </w:p>
    <w:p w14:paraId="54EFE588" w14:textId="77777777" w:rsidR="00136126" w:rsidRDefault="00931476" w:rsidP="00136126">
      <w:pPr>
        <w:pStyle w:val="Brdtextmedindrag"/>
        <w:ind w:left="170" w:firstLine="0"/>
      </w:pPr>
      <w:r>
        <w:t>2. aktiekursrisk,</w:t>
      </w:r>
    </w:p>
    <w:p w14:paraId="12458187" w14:textId="77777777" w:rsidR="00136126" w:rsidRDefault="00931476" w:rsidP="00136126">
      <w:pPr>
        <w:pStyle w:val="Brdtextmedindrag"/>
        <w:ind w:left="170" w:firstLine="0"/>
      </w:pPr>
      <w:r>
        <w:t>3. fastighetsprisrisk,</w:t>
      </w:r>
    </w:p>
    <w:p w14:paraId="0F86D9D5" w14:textId="77777777" w:rsidR="00136126" w:rsidRDefault="00931476" w:rsidP="00136126">
      <w:pPr>
        <w:pStyle w:val="Brdtextmedindrag"/>
        <w:ind w:left="170" w:firstLine="0"/>
      </w:pPr>
      <w:r>
        <w:t>4. ränteskillnadsrisk,</w:t>
      </w:r>
    </w:p>
    <w:p w14:paraId="435F864A" w14:textId="77777777" w:rsidR="00136126" w:rsidRDefault="00931476" w:rsidP="00136126">
      <w:pPr>
        <w:pStyle w:val="Brdtextmedindrag"/>
        <w:ind w:left="170" w:firstLine="0"/>
      </w:pPr>
      <w:r>
        <w:t>5. valutakursrisk, och</w:t>
      </w:r>
    </w:p>
    <w:p w14:paraId="42AF8A6B" w14:textId="77777777" w:rsidR="00136126" w:rsidRPr="00AA3892" w:rsidRDefault="00931476" w:rsidP="00136126">
      <w:pPr>
        <w:pStyle w:val="Brdtextmedindrag"/>
        <w:ind w:left="170" w:firstLine="0"/>
      </w:pPr>
      <w:r>
        <w:t>6. koncentrationsrisk.</w:t>
      </w:r>
    </w:p>
    <w:p w14:paraId="635DF3ED" w14:textId="77777777" w:rsidR="00136126" w:rsidRDefault="00931476" w:rsidP="00136126">
      <w:pPr>
        <w:pStyle w:val="Rubrik5utannumrering"/>
      </w:pPr>
      <w:r>
        <w:t>Kapitalkravet för försäkringsrisk</w:t>
      </w:r>
    </w:p>
    <w:p w14:paraId="2663A8C3" w14:textId="77777777" w:rsidR="00136126" w:rsidRDefault="00931476" w:rsidP="00136126">
      <w:pPr>
        <w:pStyle w:val="Brdtext"/>
      </w:pPr>
      <w:r>
        <w:rPr>
          <w:b/>
        </w:rPr>
        <w:t>4 §</w:t>
      </w:r>
      <w:r w:rsidRPr="00640C08">
        <w:t>    </w:t>
      </w:r>
      <w:r>
        <w:t>Kapitalkravet för försäkringsrisk ska beräknas genom en justerad sammanläggning av kapitalkraven för åtminstone</w:t>
      </w:r>
    </w:p>
    <w:p w14:paraId="584DF643" w14:textId="77777777" w:rsidR="00136126" w:rsidRDefault="00931476" w:rsidP="00136126">
      <w:pPr>
        <w:pStyle w:val="Brdtextmedindrag"/>
      </w:pPr>
      <w:r>
        <w:t>1. långlevnads- och dödlighetsrisk,</w:t>
      </w:r>
    </w:p>
    <w:p w14:paraId="41ED55BC" w14:textId="77777777" w:rsidR="00136126" w:rsidRDefault="00931476" w:rsidP="00136126">
      <w:pPr>
        <w:pStyle w:val="Brdtextmedindrag"/>
        <w:ind w:left="170" w:firstLine="0"/>
      </w:pPr>
      <w:r>
        <w:t>2. sjuklighetsrisk,</w:t>
      </w:r>
    </w:p>
    <w:p w14:paraId="48FEEEA1" w14:textId="77777777" w:rsidR="00136126" w:rsidRDefault="00931476" w:rsidP="00136126">
      <w:pPr>
        <w:pStyle w:val="Brdtextmedindrag"/>
        <w:ind w:left="170" w:firstLine="0"/>
      </w:pPr>
      <w:r>
        <w:t>3. annullationsrisk, och</w:t>
      </w:r>
    </w:p>
    <w:p w14:paraId="77156E73" w14:textId="77777777" w:rsidR="00136126" w:rsidRDefault="00931476" w:rsidP="00136126">
      <w:pPr>
        <w:pStyle w:val="Brdtextmedindrag"/>
        <w:ind w:left="170" w:firstLine="0"/>
      </w:pPr>
      <w:r>
        <w:t>4. kostnadsrisk.</w:t>
      </w:r>
    </w:p>
    <w:p w14:paraId="0C3B3B6D" w14:textId="77777777" w:rsidR="00136126" w:rsidRDefault="00931476" w:rsidP="00136126">
      <w:pPr>
        <w:pStyle w:val="Rubrik5utannumrering"/>
      </w:pPr>
      <w:r>
        <w:t>Kapitalkravet för operativ risk</w:t>
      </w:r>
    </w:p>
    <w:p w14:paraId="57636BA2" w14:textId="77777777" w:rsidR="00136126" w:rsidRDefault="00931476" w:rsidP="00136126">
      <w:pPr>
        <w:pStyle w:val="Brdtext"/>
      </w:pPr>
      <w:r>
        <w:rPr>
          <w:b/>
        </w:rPr>
        <w:t>5 §</w:t>
      </w:r>
      <w:r w:rsidRPr="00640C08">
        <w:t>    </w:t>
      </w:r>
      <w:r>
        <w:t>Kapitalkravet för operativ risk ska beräknas med beaktande av sådana operativa risker som tjänstepensionsföretaget är utsatt för och som inte har beaktats vid beräkningen av kapitalkravet för marknadsrisk eller försäkringsrisk.</w:t>
      </w:r>
    </w:p>
    <w:p w14:paraId="1C25180B" w14:textId="77777777" w:rsidR="00136126" w:rsidRDefault="00931476" w:rsidP="00136126">
      <w:pPr>
        <w:pStyle w:val="Rubrik5utannumrering"/>
      </w:pPr>
      <w:r>
        <w:t>Justeringsbelopp</w:t>
      </w:r>
    </w:p>
    <w:p w14:paraId="561830F1" w14:textId="77777777" w:rsidR="00136126" w:rsidRDefault="00931476" w:rsidP="00136126">
      <w:pPr>
        <w:pStyle w:val="Brdtext"/>
      </w:pPr>
      <w:r>
        <w:rPr>
          <w:b/>
        </w:rPr>
        <w:t>6 §</w:t>
      </w:r>
      <w:r w:rsidRPr="00640C08">
        <w:t>    </w:t>
      </w:r>
      <w:r>
        <w:t>Justeringsbeloppet enligt 2 § ska motsvara den minskning av tjänstepensionsföretagets oförutsedda förluster som beror på</w:t>
      </w:r>
    </w:p>
    <w:p w14:paraId="791A6A4F" w14:textId="77777777" w:rsidR="00136126" w:rsidRDefault="00931476" w:rsidP="00136126">
      <w:pPr>
        <w:pStyle w:val="Brdtextmedindrag"/>
      </w:pPr>
      <w:r>
        <w:t>1. att företagets åtaganden gentemot försäkringstagarna, de försäkrade eller andra ersättningsberättigade minskar till följd av villkoren i försäkringsavtalet,</w:t>
      </w:r>
    </w:p>
    <w:p w14:paraId="056D53F6" w14:textId="77777777" w:rsidR="00136126" w:rsidRDefault="00931476" w:rsidP="00136126">
      <w:pPr>
        <w:pStyle w:val="Brdtextmedindrag"/>
      </w:pPr>
      <w:r>
        <w:t>2. att företagets uppskjutna skatt förändras, eller</w:t>
      </w:r>
    </w:p>
    <w:p w14:paraId="4E3AB033" w14:textId="77777777" w:rsidR="00136126" w:rsidRDefault="00931476" w:rsidP="00136126">
      <w:pPr>
        <w:pStyle w:val="Brdtextmedindrag"/>
        <w:ind w:left="170" w:firstLine="0"/>
      </w:pPr>
      <w:r>
        <w:t>3. en kombination av 1 och 2.</w:t>
      </w:r>
    </w:p>
    <w:p w14:paraId="3C867855" w14:textId="77777777" w:rsidR="00136126" w:rsidRPr="007C3B55" w:rsidRDefault="00931476" w:rsidP="00136126">
      <w:pPr>
        <w:pStyle w:val="Rubrik4utannumrering"/>
      </w:pPr>
      <w:r>
        <w:lastRenderedPageBreak/>
        <w:t>Minimikapitalkrav</w:t>
      </w:r>
    </w:p>
    <w:p w14:paraId="0DC32CA0" w14:textId="77777777" w:rsidR="00136126" w:rsidRDefault="00931476" w:rsidP="00136126">
      <w:pPr>
        <w:pStyle w:val="Rubrik5utannumrering"/>
        <w:spacing w:before="0"/>
      </w:pPr>
      <w:r>
        <w:t>Beräkning av minimikapitalkravet</w:t>
      </w:r>
    </w:p>
    <w:p w14:paraId="13939E24" w14:textId="77777777" w:rsidR="00136126" w:rsidRPr="007E01D4" w:rsidRDefault="00931476" w:rsidP="00136126">
      <w:pPr>
        <w:pStyle w:val="Brdtext"/>
      </w:pPr>
      <w:r>
        <w:rPr>
          <w:b/>
        </w:rPr>
        <w:t>7 §</w:t>
      </w:r>
      <w:r w:rsidRPr="00640C08">
        <w:t>    </w:t>
      </w:r>
      <w:r w:rsidRPr="007E01D4">
        <w:t>Minimikapitalkravet för försäkring som avses i 2 kap. 11 § klasserna I a, II, III och IV utgör summan av följande belopp:</w:t>
      </w:r>
    </w:p>
    <w:p w14:paraId="21267E68" w14:textId="77777777" w:rsidR="00136126" w:rsidRPr="007E01D4" w:rsidRDefault="00931476" w:rsidP="00136126">
      <w:pPr>
        <w:pStyle w:val="Brdtextmedindrag"/>
      </w:pPr>
      <w:r w:rsidRPr="007E01D4">
        <w:t>1. Det belopp som är lika med 4 procent av den del av försäkrings</w:t>
      </w:r>
      <w:r w:rsidRPr="007E01D4">
        <w:softHyphen/>
        <w:t>tekniska avsättningar enligt 5 kap. 1 § som motsvarar åtaganden med en finansiell eller försäkringsteknisk risk för tjänstepensionsföretaget, utan avdrag för avgiven återförsäkring (bruttoavsättning), multiplicerat med en faktor som motsvarar förhållandet för det föregående räkenskapsåret mellan sådana försäkringstekniska avsättningar efter avdrag för avgiven återförsäkring och brutto</w:t>
      </w:r>
      <w:r w:rsidRPr="007E01D4">
        <w:softHyphen/>
        <w:t>avsättningen. Faktorn får dock inte understiga 0,85.</w:t>
      </w:r>
    </w:p>
    <w:p w14:paraId="5CCC1F84" w14:textId="77777777" w:rsidR="00136126" w:rsidRPr="007E01D4" w:rsidRDefault="00931476" w:rsidP="00136126">
      <w:pPr>
        <w:pStyle w:val="Brdtextmedindrag"/>
      </w:pPr>
      <w:r w:rsidRPr="007E01D4">
        <w:t>2. Det belopp som är lika med 1 procent av försäkringstekniska avsätt</w:t>
      </w:r>
      <w:r>
        <w:softHyphen/>
      </w:r>
      <w:r w:rsidRPr="007E01D4">
        <w:t>ningar i övrigt beräknade på det sätt som anges i 1, om det belopp som ska täcka driftskostnaderna är bestämt för längre tid än fem år.</w:t>
      </w:r>
    </w:p>
    <w:p w14:paraId="1DE1EC96" w14:textId="77777777" w:rsidR="00136126" w:rsidRPr="007E01D4" w:rsidRDefault="00931476" w:rsidP="00136126">
      <w:pPr>
        <w:pStyle w:val="Brdtextmedindrag"/>
      </w:pPr>
      <w:r w:rsidRPr="007E01D4">
        <w:t xml:space="preserve">3. Det belopp som är lika med 25 procent av de nettodriftskostnader som är hänförliga till sådana avtal under föregående räkenskapsår som inte är förenade med någon </w:t>
      </w:r>
      <w:r>
        <w:t>investerings</w:t>
      </w:r>
      <w:r w:rsidRPr="007E01D4">
        <w:t>risk för tjänstepensionsföretaget och där det belopp som ska täcka driftskostnaderna inte är bestämt för längre tid än fem år.</w:t>
      </w:r>
    </w:p>
    <w:p w14:paraId="7F3E03F7" w14:textId="77777777" w:rsidR="00136126" w:rsidRDefault="00931476" w:rsidP="00136126">
      <w:pPr>
        <w:pStyle w:val="Brdtextmedindrag"/>
      </w:pPr>
      <w:r w:rsidRPr="007E01D4">
        <w:t>4. Det belopp som är lika med 0,3 procent av samtliga positiva risk</w:t>
      </w:r>
      <w:r>
        <w:softHyphen/>
      </w:r>
      <w:r w:rsidRPr="007E01D4">
        <w:t>summor multiplicerat med en faktor som motsvarar förhållandet för det föregående räken</w:t>
      </w:r>
      <w:r w:rsidRPr="007E01D4">
        <w:softHyphen/>
        <w:t>skapsåret mellan de positiva risksummorna efter avdrag för avgiven återförsäkring och de positiva risksummorna utan sådant avdrag. Faktorn får dock inte understiga 0,5.</w:t>
      </w:r>
    </w:p>
    <w:p w14:paraId="092B13E5" w14:textId="77777777" w:rsidR="00136126" w:rsidRDefault="00931476" w:rsidP="00136126">
      <w:pPr>
        <w:pStyle w:val="Brdtextmedindrag"/>
      </w:pPr>
      <w:r>
        <w:t>För försäkringar enbart för dödsfall ska vid tillämpningen av första stycket 4 i stället för 0,3 procent gälla 0,1 procent om försäkringstiden är högst tre år och 0,15 procent om försäkringstiden är längre än tre år men högst fem år.</w:t>
      </w:r>
    </w:p>
    <w:p w14:paraId="54A6E0BA" w14:textId="77777777" w:rsidR="00136126" w:rsidRDefault="00931476" w:rsidP="00136126">
      <w:pPr>
        <w:pStyle w:val="Rubrik5utannumrering"/>
      </w:pPr>
      <w:r>
        <w:t>Minimikapitalkrav för tilläggsförsäkringar</w:t>
      </w:r>
    </w:p>
    <w:p w14:paraId="210823AD" w14:textId="77777777" w:rsidR="00136126" w:rsidRDefault="00931476" w:rsidP="00136126">
      <w:pPr>
        <w:pStyle w:val="Brdtextmedindrag"/>
        <w:ind w:firstLine="0"/>
      </w:pPr>
      <w:r>
        <w:rPr>
          <w:b/>
        </w:rPr>
        <w:t>8 §</w:t>
      </w:r>
      <w:r w:rsidRPr="00640C08">
        <w:t>    </w:t>
      </w:r>
      <w:r w:rsidRPr="00410381">
        <w:t>Minimikapitalkravet</w:t>
      </w:r>
      <w:r>
        <w:t xml:space="preserve"> för försäkringar enligt 2 kap. 11 § klass I b (</w:t>
      </w:r>
      <w:r w:rsidRPr="00C764E8">
        <w:t>tilläggsf</w:t>
      </w:r>
      <w:r w:rsidRPr="00410381">
        <w:t xml:space="preserve">örsäkring) </w:t>
      </w:r>
      <w:r>
        <w:t xml:space="preserve">ska beräknas med utgångspunkt i premiebasen </w:t>
      </w:r>
      <w:r w:rsidRPr="00410381">
        <w:t>eller</w:t>
      </w:r>
      <w:r>
        <w:t xml:space="preserve"> ersättningsbasen.</w:t>
      </w:r>
    </w:p>
    <w:p w14:paraId="504D7119" w14:textId="77777777" w:rsidR="00136126" w:rsidRPr="000D16E9" w:rsidRDefault="00931476" w:rsidP="00136126">
      <w:pPr>
        <w:pStyle w:val="Rubrik5utannumrering"/>
      </w:pPr>
      <w:r>
        <w:t>Premiebasen</w:t>
      </w:r>
    </w:p>
    <w:p w14:paraId="45F8B056" w14:textId="77777777" w:rsidR="00136126" w:rsidRDefault="00931476" w:rsidP="00136126">
      <w:pPr>
        <w:pStyle w:val="Brdtext"/>
      </w:pPr>
      <w:r>
        <w:rPr>
          <w:b/>
        </w:rPr>
        <w:t>9 §</w:t>
      </w:r>
      <w:r w:rsidRPr="00640C08">
        <w:t>    </w:t>
      </w:r>
      <w:r>
        <w:t>Premiebasen grundas på det högsta av</w:t>
      </w:r>
    </w:p>
    <w:p w14:paraId="7091AE6D" w14:textId="77777777" w:rsidR="00136126" w:rsidRDefault="00931476" w:rsidP="00136126">
      <w:pPr>
        <w:pStyle w:val="Brdtextmedindrag"/>
      </w:pPr>
      <w:r w:rsidRPr="006B39BE">
        <w:t>1. ett belopp som uppgår till förfallna premier brutto under det föregående räkenskapsåret med avdrag för dels ingående skatter och avgifter, dels premier för de försäkringsavtal som annullerats under samma tid, eller</w:t>
      </w:r>
    </w:p>
    <w:p w14:paraId="1FDD8DFA" w14:textId="77777777" w:rsidR="00136126" w:rsidRDefault="00931476" w:rsidP="00136126">
      <w:pPr>
        <w:pStyle w:val="Brdtextmedindrag"/>
      </w:pPr>
      <w:r>
        <w:t>2. bruttovärdet av de intjänade premierna.</w:t>
      </w:r>
    </w:p>
    <w:p w14:paraId="119C6566" w14:textId="77777777" w:rsidR="00136126" w:rsidRDefault="00931476" w:rsidP="00136126">
      <w:pPr>
        <w:pStyle w:val="Brdtextmedindrag"/>
      </w:pPr>
      <w:r w:rsidRPr="0048578A">
        <w:t>Premiebasen</w:t>
      </w:r>
      <w:r>
        <w:t xml:space="preserve"> utgörs av 18 procent av det högsta beloppet enligt första stycket, till den del beloppet motsvarar högst femtio miljoner euro, och 16 procent av återstoden.</w:t>
      </w:r>
    </w:p>
    <w:p w14:paraId="37EAA8A9" w14:textId="77777777" w:rsidR="00136126" w:rsidRDefault="00931476" w:rsidP="00136126">
      <w:pPr>
        <w:pStyle w:val="Rubrik5utannumrering"/>
      </w:pPr>
      <w:r>
        <w:t>Ersättningsbasen</w:t>
      </w:r>
    </w:p>
    <w:p w14:paraId="4055347C" w14:textId="77777777" w:rsidR="00136126" w:rsidRDefault="00931476" w:rsidP="00136126">
      <w:pPr>
        <w:pStyle w:val="Brdtext"/>
      </w:pPr>
      <w:r>
        <w:rPr>
          <w:b/>
        </w:rPr>
        <w:t>10 §</w:t>
      </w:r>
      <w:r w:rsidRPr="00640C08">
        <w:t>    </w:t>
      </w:r>
      <w:r>
        <w:t>Ersättningsbasen grundas på ett belopp bestående av</w:t>
      </w:r>
    </w:p>
    <w:p w14:paraId="1FCB51C4" w14:textId="77777777" w:rsidR="00136126" w:rsidRDefault="00931476" w:rsidP="00136126">
      <w:pPr>
        <w:pStyle w:val="Brdtextmedindrag"/>
      </w:pPr>
      <w:r>
        <w:lastRenderedPageBreak/>
        <w:t>1. genomsnittet av utbetalda ersättningar brutto för vart och ett av de tre föregående räkenskapsåren med avdrag för mottagna regressbelopp under samma tid, och</w:t>
      </w:r>
    </w:p>
    <w:p w14:paraId="560C8213" w14:textId="77777777" w:rsidR="00136126" w:rsidRDefault="00931476" w:rsidP="00136126">
      <w:pPr>
        <w:pStyle w:val="Brdtextmedindrag"/>
      </w:pPr>
      <w:r>
        <w:t>2. en tredjedel av avsättningen för oreglerade skador brutto vid det föregående räkenskapsårets utgång minskad med en tredjedel av avsättningen för oreglerade skador brutto vid början av den treårsperiod som slutar med det föregående räkenskapsårets utgång.</w:t>
      </w:r>
    </w:p>
    <w:p w14:paraId="38E703BF" w14:textId="77777777" w:rsidR="00136126" w:rsidRDefault="00931476" w:rsidP="00136126">
      <w:pPr>
        <w:pStyle w:val="Brdtextmedindrag"/>
      </w:pPr>
      <w:r w:rsidRPr="0048578A">
        <w:t>Ersättningsbasen</w:t>
      </w:r>
      <w:r>
        <w:t xml:space="preserve"> utgörs av 26 procent av detta belopp till den del beloppet motsvarar högst trettiofem miljoner euro och 23 procent av återstoden.</w:t>
      </w:r>
    </w:p>
    <w:p w14:paraId="11877EFF" w14:textId="77777777" w:rsidR="00136126" w:rsidRDefault="00931476" w:rsidP="00136126">
      <w:pPr>
        <w:pStyle w:val="Rubrik5utannumrering"/>
      </w:pPr>
      <w:r>
        <w:t>Beräkning av minimikapitalkravet för tilläggsförsäkring</w:t>
      </w:r>
    </w:p>
    <w:p w14:paraId="161FB07D" w14:textId="77777777" w:rsidR="00136126" w:rsidRPr="00761EB8" w:rsidRDefault="00931476" w:rsidP="00136126">
      <w:pPr>
        <w:pStyle w:val="Brdtext"/>
      </w:pPr>
      <w:r>
        <w:rPr>
          <w:b/>
        </w:rPr>
        <w:t>11 §</w:t>
      </w:r>
      <w:r w:rsidRPr="00640C08">
        <w:t>    </w:t>
      </w:r>
      <w:r>
        <w:t xml:space="preserve">Minimikapitalkravet för tilläggsförsäkring utgörs av det högsta av premiebasen eller ersättningsbasen, multiplicerad med en kvot som för de närmast föregående räkenskapsåren motsvarar förhållandet mellan å ena sidan summan av utbetalda ersättningar och förändringen i avsättningen för oreglerade skador efter avdrag </w:t>
      </w:r>
      <w:r w:rsidRPr="00761EB8">
        <w:t>för återförsäkrares andel samt å andra sidan summan av utbetalda ersättningar och förändringen i avsättningen för oreglerade skador utan avdrag för återförsäkra</w:t>
      </w:r>
      <w:r>
        <w:t>r</w:t>
      </w:r>
      <w:r w:rsidRPr="00761EB8">
        <w:t>e</w:t>
      </w:r>
      <w:r>
        <w:t>s</w:t>
      </w:r>
      <w:r w:rsidRPr="00761EB8">
        <w:t xml:space="preserve"> andel. Kvoten får dock inte understiga 0,5.</w:t>
      </w:r>
    </w:p>
    <w:p w14:paraId="58C2798F" w14:textId="77777777" w:rsidR="00136126" w:rsidRPr="002D2A2A" w:rsidRDefault="00931476" w:rsidP="00136126">
      <w:pPr>
        <w:pStyle w:val="Brdtextmedindrag"/>
      </w:pPr>
      <w:r w:rsidRPr="00761EB8">
        <w:t xml:space="preserve">Om </w:t>
      </w:r>
      <w:r>
        <w:t>tjänstepensionsföretaget</w:t>
      </w:r>
      <w:r w:rsidRPr="00761EB8">
        <w:t>s verksamhet inte har pågått så länge som</w:t>
      </w:r>
      <w:r>
        <w:t xml:space="preserve"> förutsätts enligt bestämmelserna om ersättningsbasen, ska minimikapital</w:t>
      </w:r>
      <w:r>
        <w:softHyphen/>
        <w:t>kravet beräknas med utgångspunkt i premiebasen.</w:t>
      </w:r>
    </w:p>
    <w:p w14:paraId="37BE4E19" w14:textId="77777777" w:rsidR="00136126" w:rsidRPr="00712D7D" w:rsidRDefault="00136126" w:rsidP="00136126">
      <w:pPr>
        <w:pStyle w:val="Brdtextmedindrag"/>
      </w:pPr>
    </w:p>
    <w:p w14:paraId="1AC6E52F" w14:textId="77777777" w:rsidR="00136126" w:rsidRDefault="00931476" w:rsidP="00136126">
      <w:pPr>
        <w:pStyle w:val="Brdtext"/>
      </w:pPr>
      <w:r>
        <w:rPr>
          <w:b/>
        </w:rPr>
        <w:t>12 §</w:t>
      </w:r>
      <w:r w:rsidRPr="00640C08">
        <w:t>    </w:t>
      </w:r>
      <w:r>
        <w:t>Om det beräknade minimikapitalkravet för tilläggsförsäkring för ett tjänstepensionsföretag är lägre än föregående års minimikapitalkrav, ska minimikapitalkravet i stället bestämmas till minimikapitalkravet för före</w:t>
      </w:r>
      <w:r>
        <w:softHyphen/>
        <w:t>gående år multiplicerat med förhållandet mellan försäkringstekniska avsättningar för oreglerade skador vid utgången av det närmaste före</w:t>
      </w:r>
      <w:r>
        <w:softHyphen/>
        <w:t>gående räkenskapsåret och de försäkringstekniska avsättningarna för oreglerade skador i början av det närmast föregående räkenskapsåret. Vid beräkningarna ska återförsäkring inte ingå i de försäkringstekniska avsätt</w:t>
      </w:r>
      <w:r>
        <w:softHyphen/>
        <w:t>ningarna. Kvoten får inte överstiga 1,0.</w:t>
      </w:r>
    </w:p>
    <w:p w14:paraId="5B52F638" w14:textId="77777777" w:rsidR="00136126" w:rsidRPr="00F7248C" w:rsidRDefault="00931476" w:rsidP="00136126">
      <w:pPr>
        <w:pStyle w:val="Rubrik4utannumrering"/>
      </w:pPr>
      <w:r>
        <w:t>Garantibelopp</w:t>
      </w:r>
    </w:p>
    <w:p w14:paraId="18BC9A63" w14:textId="77777777" w:rsidR="00136126" w:rsidRDefault="00931476" w:rsidP="00136126">
      <w:pPr>
        <w:pStyle w:val="Brdtext"/>
      </w:pPr>
      <w:r>
        <w:rPr>
          <w:b/>
        </w:rPr>
        <w:t>13 §</w:t>
      </w:r>
      <w:r w:rsidRPr="00640C08">
        <w:t>    </w:t>
      </w:r>
      <w:r>
        <w:t>För ett tjänstepensionsföretag ska garantibeloppet uppgå till ett belopp som motsvarar 790 prisbasbelopp enligt socialförsäkringsbalken.</w:t>
      </w:r>
    </w:p>
    <w:p w14:paraId="167B8BDA" w14:textId="77777777" w:rsidR="00136126" w:rsidRPr="000D38D6" w:rsidRDefault="00136126" w:rsidP="00136126">
      <w:pPr>
        <w:pStyle w:val="Brdtextmedindrag"/>
      </w:pPr>
    </w:p>
    <w:p w14:paraId="1CB0F367" w14:textId="77777777" w:rsidR="00136126" w:rsidRDefault="00931476" w:rsidP="00136126">
      <w:pPr>
        <w:pStyle w:val="Brdtext"/>
      </w:pPr>
      <w:r>
        <w:rPr>
          <w:b/>
        </w:rPr>
        <w:t>14 §</w:t>
      </w:r>
      <w:r w:rsidRPr="00640C08">
        <w:t>    </w:t>
      </w:r>
      <w:r>
        <w:t>Om det finns särskilda skäl, får Finansinspektionen i ett enskilt fall besluta att garantibeloppet sätts ned med högst hälften.</w:t>
      </w:r>
    </w:p>
    <w:p w14:paraId="4B767BA7" w14:textId="77777777" w:rsidR="00136126" w:rsidRPr="008B2939" w:rsidRDefault="00931476" w:rsidP="00136126">
      <w:pPr>
        <w:pStyle w:val="Rubrik4utannumrering"/>
      </w:pPr>
      <w:r>
        <w:t>Underrättelse ifall kapitalkraven inte uppfylls</w:t>
      </w:r>
    </w:p>
    <w:p w14:paraId="1B728937" w14:textId="77777777" w:rsidR="00136126" w:rsidRDefault="00931476" w:rsidP="00136126">
      <w:pPr>
        <w:pStyle w:val="Brdtext"/>
      </w:pPr>
      <w:r>
        <w:rPr>
          <w:b/>
        </w:rPr>
        <w:t>15 §</w:t>
      </w:r>
      <w:r w:rsidRPr="00640C08">
        <w:t>    </w:t>
      </w:r>
      <w:r>
        <w:t>Ett tjänstepensionsföretag ska omedelbart underrätta Finansinspek</w:t>
      </w:r>
      <w:r>
        <w:softHyphen/>
        <w:t>tionen om företaget inte uppfyller det riskkänsliga kapitalkravet, minimi</w:t>
      </w:r>
      <w:r>
        <w:softHyphen/>
        <w:t>kapitalkravet eller garantibeloppet eller om det finns risk för detta under de närmaste tre månaderna.</w:t>
      </w:r>
    </w:p>
    <w:p w14:paraId="1406CAC4" w14:textId="77777777" w:rsidR="00136126" w:rsidRDefault="00136126" w:rsidP="00136126">
      <w:pPr>
        <w:pStyle w:val="Brdtextmedindrag"/>
      </w:pPr>
    </w:p>
    <w:p w14:paraId="639D7520" w14:textId="77777777" w:rsidR="00136126" w:rsidRPr="002B1DBD" w:rsidRDefault="00136126" w:rsidP="00136126">
      <w:pPr>
        <w:pStyle w:val="Brdtextmedindrag"/>
      </w:pPr>
    </w:p>
    <w:p w14:paraId="2AA3481C" w14:textId="77777777" w:rsidR="00136126" w:rsidRDefault="00931476" w:rsidP="00136126">
      <w:pPr>
        <w:pStyle w:val="Rubrik4utannumrering"/>
        <w:spacing w:before="0"/>
      </w:pPr>
      <w:r>
        <w:lastRenderedPageBreak/>
        <w:t>Bemyndiganden</w:t>
      </w:r>
    </w:p>
    <w:p w14:paraId="55121AD6" w14:textId="77777777" w:rsidR="00136126" w:rsidRDefault="00931476" w:rsidP="00136126">
      <w:pPr>
        <w:pStyle w:val="Brdtext"/>
      </w:pPr>
      <w:r>
        <w:rPr>
          <w:b/>
        </w:rPr>
        <w:t>16 §</w:t>
      </w:r>
      <w:r w:rsidRPr="00640C08">
        <w:t>    </w:t>
      </w:r>
      <w:r>
        <w:t>Regeringen eller den myndighet som regeringen bestämmer får meddela föreskrifter om</w:t>
      </w:r>
    </w:p>
    <w:p w14:paraId="329C5437" w14:textId="77777777" w:rsidR="00136126" w:rsidRDefault="00931476" w:rsidP="00136126">
      <w:pPr>
        <w:pStyle w:val="Brdtextmedindrag"/>
      </w:pPr>
      <w:r>
        <w:t>1. beräkningen av det riskkänsliga kapitalkravet enligt 2–6 §§, och</w:t>
      </w:r>
    </w:p>
    <w:p w14:paraId="32579EF8" w14:textId="77777777" w:rsidR="00136126" w:rsidRPr="0098294A" w:rsidDel="00473E8C" w:rsidRDefault="00931476" w:rsidP="00136126">
      <w:pPr>
        <w:pStyle w:val="Brdtextmedindrag"/>
      </w:pPr>
      <w:r>
        <w:t>2. villkoren för nedsättning av garantibeloppet enligt 14 §.</w:t>
      </w:r>
    </w:p>
    <w:p w14:paraId="667A5387" w14:textId="77777777" w:rsidR="00136126" w:rsidRDefault="00931476" w:rsidP="00136126">
      <w:pPr>
        <w:pStyle w:val="Rubrik3utannumrering"/>
      </w:pPr>
      <w:r>
        <w:t>9 kap.</w:t>
      </w:r>
      <w:r w:rsidRPr="00F64A61">
        <w:t xml:space="preserve"> Företagsstyrning</w:t>
      </w:r>
    </w:p>
    <w:p w14:paraId="7DE34E29" w14:textId="77777777" w:rsidR="00136126" w:rsidRDefault="00931476" w:rsidP="00136126">
      <w:pPr>
        <w:pStyle w:val="Rubrik4utannumrering"/>
        <w:spacing w:before="0"/>
      </w:pPr>
      <w:r>
        <w:t>Företagsstyrningssystem</w:t>
      </w:r>
    </w:p>
    <w:p w14:paraId="143A7F39" w14:textId="77777777" w:rsidR="00136126" w:rsidRDefault="00931476" w:rsidP="00136126">
      <w:pPr>
        <w:pStyle w:val="Brdtext"/>
      </w:pPr>
      <w:r>
        <w:rPr>
          <w:b/>
        </w:rPr>
        <w:t>1 §</w:t>
      </w:r>
      <w:r w:rsidRPr="00640C08">
        <w:t>    </w:t>
      </w:r>
      <w:r>
        <w:t>Ett tjänstepensionsföretag ska ha ett företagsstyrningssystem som säkerställer att företaget styrs på ett sunt och ansvarsfullt sätt. Systemet ska regelbundet ses över.</w:t>
      </w:r>
    </w:p>
    <w:p w14:paraId="232F58CB" w14:textId="77777777" w:rsidR="00136126" w:rsidRDefault="00931476" w:rsidP="00136126">
      <w:pPr>
        <w:pStyle w:val="Brdtextmedindrag"/>
      </w:pPr>
      <w:r>
        <w:t>Företagsstyrningssystemet ska stå i proportion till storleken, arten, omfattningen och komplexiteten i tjänstepensionsföretagets verksamhet.</w:t>
      </w:r>
    </w:p>
    <w:p w14:paraId="6A6E283A" w14:textId="77777777" w:rsidR="00136126" w:rsidRPr="007A17C7" w:rsidRDefault="00931476" w:rsidP="00136126">
      <w:pPr>
        <w:pStyle w:val="Rubrik4utannumrering"/>
      </w:pPr>
      <w:r w:rsidRPr="007A17C7">
        <w:t>Kontinuitet i verksamheten</w:t>
      </w:r>
    </w:p>
    <w:p w14:paraId="1F0A3A06" w14:textId="77777777" w:rsidR="00136126" w:rsidRPr="009C2D06" w:rsidRDefault="00931476" w:rsidP="00136126">
      <w:pPr>
        <w:pStyle w:val="Brdtext"/>
      </w:pPr>
      <w:r>
        <w:rPr>
          <w:b/>
        </w:rPr>
        <w:t>2</w:t>
      </w:r>
      <w:r w:rsidRPr="00640C08">
        <w:rPr>
          <w:b/>
        </w:rPr>
        <w:t> §</w:t>
      </w:r>
      <w:r w:rsidRPr="00640C08">
        <w:t>    </w:t>
      </w:r>
      <w:r>
        <w:t>Ett tjänstepensionsföretag ska ha system, resurser och rutiner som är lämpliga för att verksamheten ska kunna bedrivas med kontinuitet och i enlighet med gällande regler.</w:t>
      </w:r>
    </w:p>
    <w:p w14:paraId="6660C2CE" w14:textId="77777777" w:rsidR="00136126" w:rsidRDefault="00931476" w:rsidP="00136126">
      <w:pPr>
        <w:pStyle w:val="Brdtextmedindrag"/>
      </w:pPr>
      <w:r w:rsidDel="00672705">
        <w:t>Ett tjänstepensionsföretag ska ha en beredskapsplan.</w:t>
      </w:r>
    </w:p>
    <w:p w14:paraId="291E55BE" w14:textId="77777777" w:rsidR="00136126" w:rsidRDefault="00931476" w:rsidP="00136126">
      <w:pPr>
        <w:pStyle w:val="Rubrik4utannumrering"/>
      </w:pPr>
      <w:r>
        <w:t>Lämplighetskrav</w:t>
      </w:r>
    </w:p>
    <w:p w14:paraId="0BCC2C00" w14:textId="77777777" w:rsidR="00136126" w:rsidRDefault="00931476" w:rsidP="00136126">
      <w:pPr>
        <w:pStyle w:val="Brdtext"/>
      </w:pPr>
      <w:r>
        <w:rPr>
          <w:b/>
        </w:rPr>
        <w:t>3 §</w:t>
      </w:r>
      <w:r w:rsidRPr="00640C08">
        <w:t>    </w:t>
      </w:r>
      <w:r>
        <w:t>Ett tjänstepensionsföretag ska säkerställa att</w:t>
      </w:r>
    </w:p>
    <w:p w14:paraId="32C0A48A" w14:textId="77777777" w:rsidR="00136126" w:rsidRDefault="00931476" w:rsidP="00136126">
      <w:pPr>
        <w:pStyle w:val="Brdtextmedindrag"/>
      </w:pPr>
      <w:r>
        <w:t>1. den som ingår i styrelsen för företaget eller är verkställande direktör i det, eller är ersättare för någon av dem, har de insikter och den erfarenhet som krävs för att delta i ledningen av tjänstepensionsföretaget och i övrigt är lämplig för uppgiften, och</w:t>
      </w:r>
    </w:p>
    <w:p w14:paraId="2374FFE0" w14:textId="77777777" w:rsidR="00136126" w:rsidRDefault="00931476" w:rsidP="00136126">
      <w:pPr>
        <w:pStyle w:val="Brdtextmedindrag"/>
      </w:pPr>
      <w:r>
        <w:t>2. den som ansvarar för eller utför arbete i en sådan central funktion som avses i 8 § har de insikter och den erfarenhet som krävs för en sådan uppgift och i övrigt är lämplig för uppgiften.</w:t>
      </w:r>
    </w:p>
    <w:p w14:paraId="5A8901A0" w14:textId="77777777" w:rsidR="00136126" w:rsidRPr="000A7C2D" w:rsidRDefault="00931476" w:rsidP="00136126">
      <w:pPr>
        <w:pStyle w:val="Brdtextmedindrag"/>
      </w:pPr>
      <w:r w:rsidRPr="000A7C2D">
        <w:t>Tjänstepensionsföretaget ska snarast möjligt till Finansinspektionen anmäla ändringar av vilka som ingår i dess ledning enligt första stycket 1 eller som ansvarar för en central funktion i företaget enligt första stycket 2.</w:t>
      </w:r>
    </w:p>
    <w:p w14:paraId="55103B61" w14:textId="77777777" w:rsidR="00136126" w:rsidRPr="000A7C2D" w:rsidRDefault="00931476" w:rsidP="00136126">
      <w:pPr>
        <w:pStyle w:val="Brdtextmedindrag"/>
      </w:pPr>
      <w:r w:rsidRPr="000A7C2D">
        <w:t>Tjänstepensionsföretaget ska underrätta inspektionen om någon av de personer som avses i första stycket har ersatts på grund av att han eller hon inte längre uppfyller lämplighetskraven.</w:t>
      </w:r>
    </w:p>
    <w:p w14:paraId="6AC2D36C" w14:textId="77777777" w:rsidR="00136126" w:rsidRDefault="00931476" w:rsidP="00136126">
      <w:pPr>
        <w:pStyle w:val="Rubrik4utannumrering"/>
      </w:pPr>
      <w:r>
        <w:t>Styrdokument</w:t>
      </w:r>
    </w:p>
    <w:p w14:paraId="4F35D89C" w14:textId="77777777" w:rsidR="00136126" w:rsidRPr="009F2F12" w:rsidRDefault="00931476" w:rsidP="00136126">
      <w:pPr>
        <w:pStyle w:val="Rubrik5utannumrering"/>
        <w:spacing w:before="0"/>
      </w:pPr>
      <w:r>
        <w:t>Vilka styrdokument ett tjänstepensionsföretag ska ha</w:t>
      </w:r>
    </w:p>
    <w:p w14:paraId="5FC3B49B" w14:textId="77777777" w:rsidR="00136126" w:rsidRDefault="00931476" w:rsidP="00136126">
      <w:pPr>
        <w:pStyle w:val="Brdtext"/>
      </w:pPr>
      <w:r>
        <w:rPr>
          <w:b/>
        </w:rPr>
        <w:t>4 §</w:t>
      </w:r>
      <w:r w:rsidRPr="00640C08">
        <w:t>    </w:t>
      </w:r>
      <w:bookmarkStart w:id="8455" w:name="_Hlk338681"/>
      <w:r>
        <w:t>Ett tjänstepensionsföretag ska upprätta och följa följande styrdokument:</w:t>
      </w:r>
    </w:p>
    <w:p w14:paraId="71F499A3" w14:textId="77777777" w:rsidR="00136126" w:rsidRDefault="00931476" w:rsidP="00136126">
      <w:pPr>
        <w:pStyle w:val="Brdtextmedindrag"/>
      </w:pPr>
      <w:r w:rsidRPr="004E0D5D">
        <w:t>1.</w:t>
      </w:r>
      <w:r>
        <w:t> </w:t>
      </w:r>
      <w:bookmarkStart w:id="8456" w:name="_Hlk358734"/>
      <w:r>
        <w:t xml:space="preserve">styrdokument för riskhantering med avseende på de risker som avses i </w:t>
      </w:r>
      <w:r w:rsidRPr="005A0A0D">
        <w:t>1</w:t>
      </w:r>
      <w:r>
        <w:t>5 </w:t>
      </w:r>
      <w:r w:rsidRPr="005A0A0D">
        <w:t>§ andra stycket</w:t>
      </w:r>
      <w:r>
        <w:t> </w:t>
      </w:r>
      <w:r w:rsidRPr="005A0A0D">
        <w:t>1–7</w:t>
      </w:r>
      <w:r>
        <w:t>,</w:t>
      </w:r>
      <w:bookmarkEnd w:id="8456"/>
    </w:p>
    <w:p w14:paraId="4FB701AB" w14:textId="77777777" w:rsidR="00136126" w:rsidRPr="00A158A8" w:rsidRDefault="00931476" w:rsidP="00136126">
      <w:pPr>
        <w:pStyle w:val="Brdtextmedindrag"/>
      </w:pPr>
      <w:r>
        <w:t xml:space="preserve">2. styrdokument för </w:t>
      </w:r>
      <w:r w:rsidRPr="00A158A8">
        <w:t>internkontroll,</w:t>
      </w:r>
    </w:p>
    <w:p w14:paraId="3AC7D5E9" w14:textId="77777777" w:rsidR="00136126" w:rsidRPr="00A158A8" w:rsidRDefault="00931476" w:rsidP="00136126">
      <w:pPr>
        <w:pStyle w:val="Brdtextmedindrag"/>
      </w:pPr>
      <w:r w:rsidRPr="00A158A8">
        <w:t>3. </w:t>
      </w:r>
      <w:r>
        <w:t xml:space="preserve">styrdokument för </w:t>
      </w:r>
      <w:r w:rsidRPr="00A158A8">
        <w:t>internrevision,</w:t>
      </w:r>
    </w:p>
    <w:p w14:paraId="1F662EDA" w14:textId="77777777" w:rsidR="00136126" w:rsidRPr="000A7C2D" w:rsidRDefault="00931476" w:rsidP="00136126">
      <w:pPr>
        <w:pStyle w:val="Brdtextmedindrag"/>
      </w:pPr>
      <w:r w:rsidRPr="000A7C2D">
        <w:t>4. </w:t>
      </w:r>
      <w:r>
        <w:t>försäkringstekniska riktlinjer</w:t>
      </w:r>
      <w:r w:rsidRPr="000A7C2D">
        <w:t>,</w:t>
      </w:r>
    </w:p>
    <w:p w14:paraId="2E20278E" w14:textId="77777777" w:rsidR="00136126" w:rsidRDefault="00931476" w:rsidP="00136126">
      <w:pPr>
        <w:pStyle w:val="Brdtextmedindrag"/>
      </w:pPr>
      <w:r w:rsidRPr="00A158A8">
        <w:lastRenderedPageBreak/>
        <w:t>5. </w:t>
      </w:r>
      <w:r>
        <w:t xml:space="preserve">styrdokument för </w:t>
      </w:r>
      <w:r w:rsidRPr="00A158A8">
        <w:t xml:space="preserve">verksamhet som omfattas av bestämmelser </w:t>
      </w:r>
      <w:r>
        <w:t xml:space="preserve">om uppdragsavtal </w:t>
      </w:r>
      <w:r w:rsidRPr="0068285A">
        <w:t>enligt denna lag</w:t>
      </w:r>
      <w:r>
        <w:t xml:space="preserve">, </w:t>
      </w:r>
    </w:p>
    <w:p w14:paraId="229A3B91" w14:textId="77777777" w:rsidR="00136126" w:rsidRDefault="00931476" w:rsidP="00136126">
      <w:pPr>
        <w:pStyle w:val="Brdtextmedindrag"/>
      </w:pPr>
      <w:r>
        <w:t xml:space="preserve">6. styrdokument för uppgiftslämnande till Finansinspektionen och kvalitetskontroll av uppgifterna, </w:t>
      </w:r>
    </w:p>
    <w:p w14:paraId="11EC005F" w14:textId="77777777" w:rsidR="00136126" w:rsidRDefault="00931476" w:rsidP="00136126">
      <w:pPr>
        <w:pStyle w:val="Brdtextmedindrag"/>
      </w:pPr>
      <w:r>
        <w:t xml:space="preserve">7. styrdokument för ersättningar, </w:t>
      </w:r>
    </w:p>
    <w:p w14:paraId="25D6F60F" w14:textId="77777777" w:rsidR="00136126" w:rsidRDefault="00931476" w:rsidP="00136126">
      <w:pPr>
        <w:pStyle w:val="Brdtextmedindrag"/>
      </w:pPr>
      <w:r>
        <w:t xml:space="preserve">8. investeringsriktlinjer, och </w:t>
      </w:r>
    </w:p>
    <w:p w14:paraId="42AA641B" w14:textId="77777777" w:rsidR="00136126" w:rsidRDefault="00931476" w:rsidP="00136126">
      <w:pPr>
        <w:pStyle w:val="Brdtextmedindrag"/>
      </w:pPr>
      <w:r>
        <w:t>9. styrdokument för hantering av intressekonflikter mellan företagets intressenter.</w:t>
      </w:r>
      <w:bookmarkEnd w:id="8455"/>
    </w:p>
    <w:p w14:paraId="1DCF44AA" w14:textId="77777777" w:rsidR="00136126" w:rsidRDefault="00931476" w:rsidP="00136126">
      <w:pPr>
        <w:pStyle w:val="Brdtextmedindrag"/>
      </w:pPr>
      <w:r>
        <w:t xml:space="preserve">Styrdokumenten ska fastställas av styrelsen. De ska utvärderas och ses över minst en gång per år. </w:t>
      </w:r>
      <w:bookmarkStart w:id="8457" w:name="_Hlk5609601"/>
    </w:p>
    <w:p w14:paraId="3389F3F7" w14:textId="77777777" w:rsidR="00136126" w:rsidRDefault="00931476" w:rsidP="00136126">
      <w:pPr>
        <w:pStyle w:val="Rubrik5utannumrering"/>
      </w:pPr>
      <w:bookmarkStart w:id="8458" w:name="_Hlk357370"/>
      <w:bookmarkEnd w:id="8457"/>
      <w:r>
        <w:t>Ingivande av försäkringstekniska riktlinjer</w:t>
      </w:r>
      <w:bookmarkEnd w:id="8458"/>
      <w:r>
        <w:t xml:space="preserve"> och försäkringstekniskt beräkningsunderlag</w:t>
      </w:r>
    </w:p>
    <w:p w14:paraId="4E612C23" w14:textId="77777777" w:rsidR="00136126" w:rsidRDefault="00931476" w:rsidP="00136126">
      <w:pPr>
        <w:pStyle w:val="Brdtext"/>
      </w:pPr>
      <w:r>
        <w:rPr>
          <w:b/>
        </w:rPr>
        <w:t>5</w:t>
      </w:r>
      <w:r w:rsidRPr="00640C08">
        <w:rPr>
          <w:b/>
        </w:rPr>
        <w:t> §</w:t>
      </w:r>
      <w:r w:rsidRPr="00640C08">
        <w:t>    </w:t>
      </w:r>
      <w:r w:rsidDel="008D105C">
        <w:t xml:space="preserve">De försäkringstekniska riktlinjerna </w:t>
      </w:r>
      <w:r>
        <w:t xml:space="preserve">ska ges in till Finansinspektionen senast den dag de börjar användas. Detta gäller också när riktlinjerna ändras. </w:t>
      </w:r>
    </w:p>
    <w:p w14:paraId="00E719A7" w14:textId="77777777" w:rsidR="00136126" w:rsidRDefault="00931476" w:rsidP="00136126">
      <w:pPr>
        <w:pStyle w:val="Brdtextmedindrag"/>
      </w:pPr>
      <w:r>
        <w:t xml:space="preserve">Tillsammans med riktlinjerna ska det lämnas en redogörelse för de konsekvenser som riktlinjerna får för tjänstepensionsföretaget, </w:t>
      </w:r>
      <w:r w:rsidRPr="00DA1A06">
        <w:t xml:space="preserve">försäkringstagarna, de försäkrade och </w:t>
      </w:r>
      <w:r>
        <w:t xml:space="preserve">andra ersättningsberättigade. </w:t>
      </w:r>
    </w:p>
    <w:p w14:paraId="3CCFD477" w14:textId="77777777" w:rsidR="00136126" w:rsidRDefault="00931476" w:rsidP="00136126">
      <w:pPr>
        <w:pStyle w:val="Brdtextmedindrag"/>
      </w:pPr>
      <w:r>
        <w:t>Riktlinjerna ska kompletteras med ett försäkringstekniskt beräknings</w:t>
      </w:r>
      <w:r>
        <w:softHyphen/>
        <w:t xml:space="preserve">underlag. </w:t>
      </w:r>
    </w:p>
    <w:p w14:paraId="0C16A6F0" w14:textId="77777777" w:rsidR="00136126" w:rsidRDefault="00931476" w:rsidP="00136126">
      <w:pPr>
        <w:pStyle w:val="Brdtextmedindrag"/>
      </w:pPr>
      <w:r>
        <w:t>Om det med hänsyn till försäkringarnas beskaffenhet eller av något annat särskilt skäl saknas anledning att upprätta ett försäkringstekniskt beräkningsunderlag, får Finansinspektionen i ett enskilt fall besluta om undantag från skyldigheten att upprätta ett sådant underlag.</w:t>
      </w:r>
    </w:p>
    <w:p w14:paraId="5C0EEBA0" w14:textId="77777777" w:rsidR="00136126" w:rsidRDefault="00931476" w:rsidP="00136126">
      <w:pPr>
        <w:pStyle w:val="Rubrik5utannumrering"/>
      </w:pPr>
      <w:bookmarkStart w:id="8459" w:name="_Hlk359802"/>
      <w:r>
        <w:t>Offentliggörande av information om styrdokument för ersättningar</w:t>
      </w:r>
    </w:p>
    <w:p w14:paraId="437239EF" w14:textId="77777777" w:rsidR="00136126" w:rsidRDefault="00931476" w:rsidP="00136126">
      <w:pPr>
        <w:pStyle w:val="Brdtext"/>
      </w:pPr>
      <w:r w:rsidRPr="00A13DD6">
        <w:rPr>
          <w:b/>
        </w:rPr>
        <w:t>6 §</w:t>
      </w:r>
      <w:r w:rsidRPr="00640C08">
        <w:t>    </w:t>
      </w:r>
      <w:r w:rsidRPr="00AA0B30">
        <w:t>Ett tjänstepensionsföretag ska regelbundet offentliggöra information om styrdokumentet för ersättningar som avses i 4</w:t>
      </w:r>
      <w:r>
        <w:t> </w:t>
      </w:r>
      <w:r w:rsidRPr="00AA0B30">
        <w:t>§ första stycket</w:t>
      </w:r>
      <w:r>
        <w:t> </w:t>
      </w:r>
      <w:r w:rsidRPr="00AA0B30">
        <w:t>7.</w:t>
      </w:r>
    </w:p>
    <w:p w14:paraId="10255361" w14:textId="77777777" w:rsidR="00136126" w:rsidRDefault="00931476" w:rsidP="00136126">
      <w:pPr>
        <w:pStyle w:val="Rubrik5utannumrering"/>
      </w:pPr>
      <w:r>
        <w:t>Ingivande av investeringsriktlinjer och deras innehåll</w:t>
      </w:r>
      <w:bookmarkEnd w:id="8459"/>
      <w:r>
        <w:t xml:space="preserve"> samt offentliggörande</w:t>
      </w:r>
    </w:p>
    <w:p w14:paraId="02FC63A5" w14:textId="77777777" w:rsidR="00136126" w:rsidRPr="00F262DF" w:rsidRDefault="00931476" w:rsidP="00136126">
      <w:pPr>
        <w:pStyle w:val="Brdtext"/>
      </w:pPr>
      <w:r w:rsidRPr="00C01C0D">
        <w:rPr>
          <w:b/>
        </w:rPr>
        <w:t>7</w:t>
      </w:r>
      <w:r>
        <w:rPr>
          <w:b/>
        </w:rPr>
        <w:t> §</w:t>
      </w:r>
      <w:r w:rsidRPr="00640C08">
        <w:t>    </w:t>
      </w:r>
      <w:bookmarkStart w:id="8460" w:name="_Hlk5623003"/>
      <w:r>
        <w:t>Investeringsriktlinjerna ska ges in till Finansinspektionen senast den dag de börjar användas. Detta gäller också när riktlinjerna ändras.</w:t>
      </w:r>
      <w:bookmarkStart w:id="8461" w:name="_Hlk355731"/>
      <w:bookmarkEnd w:id="8460"/>
      <w:r>
        <w:t xml:space="preserve"> Investeringsriktlinjerna ska ses över</w:t>
      </w:r>
      <w:r w:rsidDel="008D105C">
        <w:t xml:space="preserve"> </w:t>
      </w:r>
      <w:r>
        <w:t>snarast möjligt</w:t>
      </w:r>
      <w:bookmarkEnd w:id="8461"/>
      <w:r>
        <w:t xml:space="preserve"> om det sker en väsentlig förändring av investeringspolicyn. Investeringsriktlinjerna ska offentliggöras.</w:t>
      </w:r>
    </w:p>
    <w:p w14:paraId="27875549" w14:textId="77777777" w:rsidR="00136126" w:rsidRDefault="00931476" w:rsidP="00136126">
      <w:pPr>
        <w:pStyle w:val="Brdtextmedindrag"/>
      </w:pPr>
      <w:r>
        <w:t xml:space="preserve">Tillsammans med riktlinjerna ska det lämnas en redogörelse för de </w:t>
      </w:r>
      <w:r w:rsidRPr="002E2A57">
        <w:t xml:space="preserve">konsekvenser som riktlinjerna får för tjänstepensionsföretaget, försäkringstagarna, </w:t>
      </w:r>
      <w:r w:rsidRPr="00DA1A06">
        <w:t xml:space="preserve">de försäkrade </w:t>
      </w:r>
      <w:r>
        <w:t xml:space="preserve">och andra ersättningsberättigade. </w:t>
      </w:r>
    </w:p>
    <w:p w14:paraId="0DDF88AC" w14:textId="77777777" w:rsidR="00136126" w:rsidRDefault="00931476" w:rsidP="00136126">
      <w:pPr>
        <w:pStyle w:val="Brdtextmedindrag"/>
      </w:pPr>
      <w:r>
        <w:t>Investeringsriktlinjerna ska innehålla uppgifter om</w:t>
      </w:r>
    </w:p>
    <w:p w14:paraId="538AECF9" w14:textId="77777777" w:rsidR="00136126" w:rsidRDefault="00931476" w:rsidP="00136126">
      <w:pPr>
        <w:pStyle w:val="Brdtextmedindrag"/>
      </w:pPr>
      <w:r>
        <w:t>1. </w:t>
      </w:r>
      <w:r w:rsidRPr="00953A81">
        <w:t>metoder för att mäta investeringsrisker,</w:t>
      </w:r>
    </w:p>
    <w:p w14:paraId="13B1F908" w14:textId="77777777" w:rsidR="00136126" w:rsidRDefault="00931476" w:rsidP="00136126">
      <w:pPr>
        <w:pStyle w:val="Brdtextmedindrag"/>
      </w:pPr>
      <w:r>
        <w:t xml:space="preserve">2. tjänstepensionsföretagets </w:t>
      </w:r>
      <w:r w:rsidRPr="00953A81">
        <w:t xml:space="preserve">processer för riskhantering och </w:t>
      </w:r>
      <w:r>
        <w:t xml:space="preserve">fördelning mellan olika </w:t>
      </w:r>
      <w:r w:rsidRPr="00953A81">
        <w:t xml:space="preserve">tillgångar i förhållande till pensionsåtagandenas art och </w:t>
      </w:r>
      <w:r>
        <w:t>löp</w:t>
      </w:r>
      <w:r>
        <w:softHyphen/>
        <w:t>tid,</w:t>
      </w:r>
      <w:r w:rsidRPr="00953A81">
        <w:t xml:space="preserve"> samt</w:t>
      </w:r>
    </w:p>
    <w:p w14:paraId="2DAB62F4" w14:textId="77777777" w:rsidR="00136126" w:rsidRDefault="00931476" w:rsidP="00136126">
      <w:pPr>
        <w:pStyle w:val="Brdtextmedindrag"/>
      </w:pPr>
      <w:r>
        <w:t>3. </w:t>
      </w:r>
      <w:r w:rsidRPr="00953A81">
        <w:t xml:space="preserve">hur </w:t>
      </w:r>
      <w:r w:rsidRPr="00953A81" w:rsidDel="006528FE">
        <w:t xml:space="preserve">hänsyn tas i </w:t>
      </w:r>
      <w:r w:rsidRPr="00953A81">
        <w:t xml:space="preserve">investeringspolicyn </w:t>
      </w:r>
      <w:r w:rsidRPr="000257D7">
        <w:t>till</w:t>
      </w:r>
      <w:r w:rsidRPr="00953A81">
        <w:t xml:space="preserve"> miljöfaktorer, sociala faktorer och företagsstyrningsfaktorer</w:t>
      </w:r>
      <w:r>
        <w:t>.</w:t>
      </w:r>
    </w:p>
    <w:p w14:paraId="22FFE337" w14:textId="77777777" w:rsidR="00136126" w:rsidRPr="006A5AB3" w:rsidRDefault="00931476" w:rsidP="00136126">
      <w:pPr>
        <w:pStyle w:val="Rubrik4utannumrering"/>
      </w:pPr>
      <w:r w:rsidRPr="006A5AB3">
        <w:lastRenderedPageBreak/>
        <w:t>Centrala funktioner</w:t>
      </w:r>
    </w:p>
    <w:p w14:paraId="4DBC6DC7" w14:textId="77777777" w:rsidR="00136126" w:rsidRPr="00060BCD" w:rsidRDefault="00931476" w:rsidP="00136126">
      <w:pPr>
        <w:pStyle w:val="Rubrik5utannumrering"/>
        <w:spacing w:before="0"/>
      </w:pPr>
      <w:r>
        <w:t>Vilka centrala funktioner ett tjänstepensionsföretag ska ha</w:t>
      </w:r>
    </w:p>
    <w:p w14:paraId="50CC38FE" w14:textId="77777777" w:rsidR="00136126" w:rsidRDefault="00931476" w:rsidP="00136126">
      <w:pPr>
        <w:pStyle w:val="Brdtext"/>
      </w:pPr>
      <w:r>
        <w:rPr>
          <w:b/>
        </w:rPr>
        <w:t>8</w:t>
      </w:r>
      <w:r w:rsidRPr="00640C08">
        <w:rPr>
          <w:b/>
        </w:rPr>
        <w:t> §</w:t>
      </w:r>
      <w:r w:rsidRPr="00640C08">
        <w:t>    </w:t>
      </w:r>
      <w:r>
        <w:t>Ett tjänstepensionsföretag ska ha funktioner för riskhantering, regelefterlevnad och internrevision samt en aktuariefunktion (centrala funktioner).</w:t>
      </w:r>
    </w:p>
    <w:p w14:paraId="45B34FF9" w14:textId="77777777" w:rsidR="00136126" w:rsidRDefault="00931476" w:rsidP="00136126">
      <w:pPr>
        <w:pStyle w:val="Rubrik5utannumrering"/>
      </w:pPr>
      <w:r>
        <w:t>Skyldighet att rapportera till Finansinspektionen</w:t>
      </w:r>
    </w:p>
    <w:p w14:paraId="0B0FEC49" w14:textId="77777777" w:rsidR="00136126" w:rsidRDefault="00931476" w:rsidP="00136126">
      <w:pPr>
        <w:pStyle w:val="Brdtext"/>
      </w:pPr>
      <w:r>
        <w:rPr>
          <w:b/>
        </w:rPr>
        <w:t>9 §</w:t>
      </w:r>
      <w:r w:rsidRPr="00640C08">
        <w:t>    </w:t>
      </w:r>
      <w:r>
        <w:t>Den som ansvarar för en central funktion i ett tjänstepensionsföretag är skyldig att underrätta Finansinspektionen, om styrelsen eller den verkställande direktören inte vidtar lämpliga åtgärder inom skälig tid efter att de informerats om att</w:t>
      </w:r>
    </w:p>
    <w:p w14:paraId="7CE8646A" w14:textId="77777777" w:rsidR="00136126" w:rsidRPr="009D616B" w:rsidRDefault="00931476" w:rsidP="00136126">
      <w:pPr>
        <w:pStyle w:val="Brdtextmedindrag"/>
      </w:pPr>
      <w:r>
        <w:t>1. det inom den centrala funktionen har upptäckts att det finns en betydande risk att företaget inte kommer att uppfylla ett väsentligt krav enligt lag och detta kan få väsentlig påverkan</w:t>
      </w:r>
      <w:r w:rsidRPr="00F20C2B">
        <w:rPr>
          <w:color w:val="FF0000"/>
        </w:rPr>
        <w:t xml:space="preserve"> </w:t>
      </w:r>
      <w:r w:rsidRPr="000A7C2D">
        <w:t>på försäkringstagarnas, de försäkrades eller andra ersättningsberättigades intressen, eller</w:t>
      </w:r>
    </w:p>
    <w:p w14:paraId="7A6123AD" w14:textId="77777777" w:rsidR="00136126" w:rsidRDefault="00931476" w:rsidP="00136126">
      <w:pPr>
        <w:pStyle w:val="Brdtextmedindrag"/>
      </w:pPr>
      <w:r>
        <w:t>2. det inom den centrala funktionen har konstaterats att det förekommit en väsentlig överträdelse av lag eller andra bestämmelser som gäller för företagets verksamhet.</w:t>
      </w:r>
    </w:p>
    <w:p w14:paraId="7BA296B6" w14:textId="77777777" w:rsidR="00136126" w:rsidRDefault="00931476" w:rsidP="00136126">
      <w:pPr>
        <w:pStyle w:val="Rubrik5utannumrering"/>
      </w:pPr>
      <w:r w:rsidRPr="00A457AA">
        <w:t>Funktion</w:t>
      </w:r>
      <w:r>
        <w:t xml:space="preserve"> för riskhantering</w:t>
      </w:r>
    </w:p>
    <w:p w14:paraId="277CAF7E" w14:textId="77777777" w:rsidR="00136126" w:rsidRDefault="00931476" w:rsidP="00136126">
      <w:pPr>
        <w:pStyle w:val="Brdtext"/>
      </w:pPr>
      <w:r>
        <w:rPr>
          <w:b/>
        </w:rPr>
        <w:t>10 §</w:t>
      </w:r>
      <w:r w:rsidRPr="00640C08">
        <w:t>    </w:t>
      </w:r>
      <w:r>
        <w:t>Funktionen för riskhantering ska ges en struktur som underlättar genomförande av riskhanteringssystemet.</w:t>
      </w:r>
    </w:p>
    <w:p w14:paraId="7565337C" w14:textId="77777777" w:rsidR="00136126" w:rsidRDefault="00931476" w:rsidP="00136126">
      <w:pPr>
        <w:pStyle w:val="Brdtextmedindrag"/>
      </w:pPr>
      <w:r>
        <w:t>Funktionen för riskhantering ska</w:t>
      </w:r>
    </w:p>
    <w:p w14:paraId="46751D86" w14:textId="77777777" w:rsidR="00136126" w:rsidRDefault="00931476" w:rsidP="00136126">
      <w:pPr>
        <w:pStyle w:val="Brdtextmedindrag"/>
      </w:pPr>
      <w:r>
        <w:t>1. utvärdera systemet för riskhantering,</w:t>
      </w:r>
    </w:p>
    <w:p w14:paraId="15FA72BA" w14:textId="77777777" w:rsidR="00136126" w:rsidRDefault="00931476" w:rsidP="00136126">
      <w:pPr>
        <w:pStyle w:val="Brdtextmedindrag"/>
      </w:pPr>
      <w:r>
        <w:t>2. identifiera, värdera och övervaka de risker som omfattas av systemet för riskhantering, och</w:t>
      </w:r>
    </w:p>
    <w:p w14:paraId="44100344" w14:textId="77777777" w:rsidR="00136126" w:rsidRPr="00672705" w:rsidRDefault="00931476" w:rsidP="00136126">
      <w:pPr>
        <w:pStyle w:val="Brdtextmedindrag"/>
      </w:pPr>
      <w:r>
        <w:t xml:space="preserve">3. rapportera till </w:t>
      </w:r>
      <w:r w:rsidRPr="009A44B3">
        <w:t>styrelsen</w:t>
      </w:r>
      <w:r>
        <w:t xml:space="preserve"> och den verkställande direktören om de risker som tjänstepensionsföretaget är eller kan komma att bli exponerat för samt beroenden mellan risker.</w:t>
      </w:r>
    </w:p>
    <w:p w14:paraId="355A1C4C" w14:textId="77777777" w:rsidR="00136126" w:rsidRDefault="00931476" w:rsidP="00136126">
      <w:pPr>
        <w:pStyle w:val="Rubrik5utannumrering"/>
      </w:pPr>
      <w:r>
        <w:t xml:space="preserve">Funktion för </w:t>
      </w:r>
      <w:r w:rsidRPr="00A457AA">
        <w:t>regelefterlevnad</w:t>
      </w:r>
    </w:p>
    <w:p w14:paraId="5CFC6C38" w14:textId="77777777" w:rsidR="00136126" w:rsidRDefault="00931476" w:rsidP="00136126">
      <w:pPr>
        <w:pStyle w:val="Brdtext"/>
      </w:pPr>
      <w:r>
        <w:rPr>
          <w:b/>
        </w:rPr>
        <w:t>11 §</w:t>
      </w:r>
      <w:r w:rsidRPr="00640C08">
        <w:t>    </w:t>
      </w:r>
      <w:r>
        <w:t>Funktionen för regelefterlevnad ska</w:t>
      </w:r>
    </w:p>
    <w:p w14:paraId="5AD08DAA" w14:textId="77777777" w:rsidR="00136126" w:rsidRDefault="00931476" w:rsidP="00136126">
      <w:pPr>
        <w:pStyle w:val="Brdtextmedindrag"/>
      </w:pPr>
      <w:r>
        <w:t>1. rapportera till styrelsen och den verkställande direktören i fråga om efterlevnaden av</w:t>
      </w:r>
    </w:p>
    <w:p w14:paraId="0DD78D20" w14:textId="77777777" w:rsidR="00136126" w:rsidRDefault="00931476" w:rsidP="00136126">
      <w:pPr>
        <w:pStyle w:val="Brdtextmedindrag"/>
      </w:pPr>
      <w:r>
        <w:t>a) bestämmelserna i denna lag och föreskrifter som har meddelats med stöd av denna lag,</w:t>
      </w:r>
    </w:p>
    <w:p w14:paraId="214DBA5A" w14:textId="77777777" w:rsidR="00136126" w:rsidRPr="002F4C81" w:rsidRDefault="00931476" w:rsidP="00136126">
      <w:pPr>
        <w:pStyle w:val="Brdtextmedindrag"/>
      </w:pPr>
      <w:r w:rsidRPr="002F4C81">
        <w:t>b) bestämmelserna i försäkringsrörelselagen (2010:2043) som enligt denna lag gäller för tjänstepensionsföretag</w:t>
      </w:r>
      <w:r>
        <w:t>,</w:t>
      </w:r>
      <w:r w:rsidRPr="002F4C81">
        <w:t xml:space="preserve"> och</w:t>
      </w:r>
    </w:p>
    <w:p w14:paraId="3DF2CB3D" w14:textId="77777777" w:rsidR="00136126" w:rsidRDefault="00931476" w:rsidP="00136126">
      <w:pPr>
        <w:pStyle w:val="Brdtextmedindrag"/>
      </w:pPr>
      <w:r>
        <w:t>c) </w:t>
      </w:r>
      <w:bookmarkStart w:id="8462" w:name="_Hlk7851463"/>
      <w:r>
        <w:t>föreskrifter och riktlinjer som har meddelats av en behörig myndighet i ett annat land inom EES där tjänstepensionsföretaget, i förekommande fall, driver gränsöverskridande verksamhet,</w:t>
      </w:r>
      <w:bookmarkEnd w:id="8462"/>
    </w:p>
    <w:p w14:paraId="266BB402" w14:textId="77777777" w:rsidR="00136126" w:rsidRDefault="00931476" w:rsidP="00136126">
      <w:pPr>
        <w:pStyle w:val="Brdtextmedindrag"/>
      </w:pPr>
      <w:r>
        <w:t xml:space="preserve">2. lämna råd till företagets styrelse och den verkställande direktören om </w:t>
      </w:r>
      <w:bookmarkStart w:id="8463" w:name="_Hlk7767435"/>
      <w:r>
        <w:t>hur bristande efterlevnad av bestämmelser enligt 1 kan förebyggas</w:t>
      </w:r>
      <w:bookmarkEnd w:id="8463"/>
      <w:r>
        <w:t>,</w:t>
      </w:r>
    </w:p>
    <w:p w14:paraId="0CE58A32" w14:textId="77777777" w:rsidR="00136126" w:rsidRDefault="00931476" w:rsidP="00136126">
      <w:pPr>
        <w:pStyle w:val="Brdtextmedindrag"/>
      </w:pPr>
      <w:r>
        <w:t>3. bedöma konsekvenserna av förändringar i bestämmelser enligt 1, och</w:t>
      </w:r>
    </w:p>
    <w:p w14:paraId="5CF34EFE" w14:textId="77777777" w:rsidR="00136126" w:rsidRDefault="00931476" w:rsidP="00136126">
      <w:pPr>
        <w:pStyle w:val="Brdtextmedindrag"/>
      </w:pPr>
      <w:r>
        <w:t>4. identifiera och bedöma risker för bristande efterlevnad av bestämmelserna enligt 1.</w:t>
      </w:r>
    </w:p>
    <w:p w14:paraId="7D2A5444" w14:textId="77777777" w:rsidR="00136126" w:rsidRDefault="00931476" w:rsidP="00136126">
      <w:pPr>
        <w:pStyle w:val="Rubrik5utannumrering"/>
      </w:pPr>
      <w:r>
        <w:t>Funktion för internrevision</w:t>
      </w:r>
    </w:p>
    <w:p w14:paraId="5BEFA76B" w14:textId="77777777" w:rsidR="00136126" w:rsidRDefault="00931476" w:rsidP="00136126">
      <w:pPr>
        <w:pStyle w:val="Brdtext"/>
      </w:pPr>
      <w:r>
        <w:rPr>
          <w:b/>
        </w:rPr>
        <w:t>12 §</w:t>
      </w:r>
      <w:r w:rsidRPr="00640C08">
        <w:t>    </w:t>
      </w:r>
      <w:r>
        <w:t xml:space="preserve">Funktionen för internrevision ska </w:t>
      </w:r>
    </w:p>
    <w:p w14:paraId="13F6914F" w14:textId="77777777" w:rsidR="00136126" w:rsidRDefault="00931476" w:rsidP="00136126">
      <w:pPr>
        <w:pStyle w:val="Brdtextmedindrag"/>
      </w:pPr>
      <w:r>
        <w:lastRenderedPageBreak/>
        <w:t>1. utvärdera systemet för internkontroll,</w:t>
      </w:r>
    </w:p>
    <w:p w14:paraId="75314A94" w14:textId="77777777" w:rsidR="00136126" w:rsidRDefault="00931476" w:rsidP="00136126">
      <w:pPr>
        <w:pStyle w:val="Brdtextmedindrag"/>
      </w:pPr>
      <w:r>
        <w:t>2. utvärdera andra delar av företagsstyrningssystemet, och</w:t>
      </w:r>
    </w:p>
    <w:p w14:paraId="7F070985" w14:textId="77777777" w:rsidR="00136126" w:rsidRDefault="00931476" w:rsidP="00136126">
      <w:pPr>
        <w:pStyle w:val="Brdtextmedindrag"/>
      </w:pPr>
      <w:r>
        <w:t>3. rapportera resultat och lämna rekommendationer efter utvärderingarna till tjänstepensionsföretagets styrelse.</w:t>
      </w:r>
    </w:p>
    <w:p w14:paraId="4C0539F6" w14:textId="77777777" w:rsidR="00136126" w:rsidRDefault="00931476" w:rsidP="00136126">
      <w:pPr>
        <w:pStyle w:val="Brdtextmedindrag"/>
      </w:pPr>
      <w:r>
        <w:t>Funktionen för internrevision ska utföra sina uppgifter med opartiskhet och vara oberoende från den verksamhet som utvärderas.</w:t>
      </w:r>
    </w:p>
    <w:p w14:paraId="7F8D7BF0" w14:textId="77777777" w:rsidR="00136126" w:rsidRDefault="00931476" w:rsidP="00136126">
      <w:pPr>
        <w:pStyle w:val="Brdtextmedindrag"/>
      </w:pPr>
      <w:r w:rsidRPr="00EA5FA9">
        <w:t xml:space="preserve">Den som ska ansvara för eller utföra </w:t>
      </w:r>
      <w:r>
        <w:t>arbete</w:t>
      </w:r>
      <w:r w:rsidRPr="00EA5FA9">
        <w:t xml:space="preserve"> i </w:t>
      </w:r>
      <w:r>
        <w:t>funktionen för intern</w:t>
      </w:r>
      <w:r>
        <w:softHyphen/>
        <w:t>revision</w:t>
      </w:r>
      <w:r w:rsidRPr="00EA5FA9">
        <w:t xml:space="preserve"> ska ha de kunskaper och erfarenheter av funktionens uppgifter som är tillräckliga med hänsyn till arten, omfattningen och komplexiteten av företagets verksamhet.</w:t>
      </w:r>
    </w:p>
    <w:p w14:paraId="71D8A3C4" w14:textId="77777777" w:rsidR="00136126" w:rsidRDefault="00931476" w:rsidP="00136126">
      <w:pPr>
        <w:pStyle w:val="Rubrik5utannumrering"/>
      </w:pPr>
      <w:r>
        <w:t>Aktuariefunktion</w:t>
      </w:r>
    </w:p>
    <w:p w14:paraId="1F0F8087" w14:textId="77777777" w:rsidR="00136126" w:rsidRDefault="00931476" w:rsidP="00136126">
      <w:pPr>
        <w:pStyle w:val="Brdtext"/>
      </w:pPr>
      <w:r>
        <w:rPr>
          <w:b/>
        </w:rPr>
        <w:t>13 §</w:t>
      </w:r>
      <w:r w:rsidRPr="00640C08">
        <w:t>    </w:t>
      </w:r>
      <w:r>
        <w:t>Aktuariefunktionen ska</w:t>
      </w:r>
    </w:p>
    <w:p w14:paraId="30C28B4B" w14:textId="77777777" w:rsidR="00136126" w:rsidRDefault="00931476" w:rsidP="00136126">
      <w:pPr>
        <w:pStyle w:val="Brdtextmedindrag"/>
      </w:pPr>
      <w:r>
        <w:t>1. samordna och svara för kvaliteten i de försäkringstekniska beräkningarna och utredningarna,</w:t>
      </w:r>
    </w:p>
    <w:p w14:paraId="32668454" w14:textId="77777777" w:rsidR="00136126" w:rsidRDefault="00931476" w:rsidP="00136126">
      <w:pPr>
        <w:pStyle w:val="Brdtextmedindrag"/>
      </w:pPr>
      <w:r>
        <w:t>2. bistå styrelsen och den verkställande direktören och på eget initiativ rapportera till dem i frågor som rör metoder, beräkningar och bedömningar av</w:t>
      </w:r>
    </w:p>
    <w:p w14:paraId="21EF5A51" w14:textId="77777777" w:rsidR="00136126" w:rsidRDefault="00931476" w:rsidP="00136126">
      <w:pPr>
        <w:pStyle w:val="Brdtextmedindrag"/>
      </w:pPr>
      <w:r>
        <w:t>a) de försäkringstekniska avsättningarna,</w:t>
      </w:r>
    </w:p>
    <w:p w14:paraId="76689A0F" w14:textId="77777777" w:rsidR="00136126" w:rsidRDefault="00931476" w:rsidP="00136126">
      <w:pPr>
        <w:pStyle w:val="Brdtextmedindrag"/>
      </w:pPr>
      <w:r>
        <w:t>b) värderingen av försäkringsriskerna, och</w:t>
      </w:r>
    </w:p>
    <w:p w14:paraId="25EB19FA" w14:textId="77777777" w:rsidR="00136126" w:rsidRDefault="00931476" w:rsidP="00136126">
      <w:pPr>
        <w:pStyle w:val="Brdtextmedindrag"/>
      </w:pPr>
      <w:r>
        <w:t>c) återförsäkringsskydd och andra riskreduceringstekniker, och</w:t>
      </w:r>
    </w:p>
    <w:p w14:paraId="47504E48" w14:textId="77777777" w:rsidR="00136126" w:rsidRDefault="00931476" w:rsidP="00136126">
      <w:pPr>
        <w:pStyle w:val="Brdtextmedindrag"/>
      </w:pPr>
      <w:r>
        <w:t>3. bidra till tjänstepensionsföretagets riskhanteringssystem.</w:t>
      </w:r>
    </w:p>
    <w:p w14:paraId="6ED7FE6A" w14:textId="77777777" w:rsidR="00136126" w:rsidRDefault="00931476" w:rsidP="00136126">
      <w:pPr>
        <w:pStyle w:val="Brdtextmedindrag"/>
      </w:pPr>
      <w:r>
        <w:t>Den som ska ansvara för eller utföra arbete i aktuariefunktionen ska ha de kunskaper och erfarenheter av funktionens uppgifter som är tillräckliga med hänsyn till arten, omfattningen och komplexiteten av riskerna i tjänstepensionsföretagets verksamhet.</w:t>
      </w:r>
    </w:p>
    <w:p w14:paraId="6F4815AD" w14:textId="77777777" w:rsidR="00136126" w:rsidRPr="00A457AA" w:rsidRDefault="00931476" w:rsidP="00136126">
      <w:pPr>
        <w:pStyle w:val="Brdtextmedindrag"/>
      </w:pPr>
      <w:r>
        <w:t xml:space="preserve">Tjänstepensionsföretaget ska utse minst en </w:t>
      </w:r>
      <w:r w:rsidRPr="00190295">
        <w:t xml:space="preserve">oberoende </w:t>
      </w:r>
      <w:r>
        <w:t>person som ansvarar för aktuariefunktionen.</w:t>
      </w:r>
    </w:p>
    <w:p w14:paraId="3B7480B7" w14:textId="77777777" w:rsidR="00136126" w:rsidRDefault="00931476" w:rsidP="00136126">
      <w:pPr>
        <w:pStyle w:val="Rubrik4utannumrering"/>
      </w:pPr>
      <w:r>
        <w:t>System för riskhantering</w:t>
      </w:r>
    </w:p>
    <w:p w14:paraId="7F7AB17C" w14:textId="77777777" w:rsidR="00136126" w:rsidRPr="00155879" w:rsidRDefault="00931476" w:rsidP="00136126">
      <w:pPr>
        <w:pStyle w:val="Rubrik5utannumrering"/>
        <w:spacing w:before="0"/>
      </w:pPr>
      <w:r>
        <w:t>Grundläggande bestämmelse om riskhanteringssystem</w:t>
      </w:r>
    </w:p>
    <w:p w14:paraId="20F7ED6A" w14:textId="77777777" w:rsidR="00136126" w:rsidRDefault="00931476" w:rsidP="00136126">
      <w:pPr>
        <w:pStyle w:val="Brdtext"/>
      </w:pPr>
      <w:r>
        <w:rPr>
          <w:b/>
        </w:rPr>
        <w:t>14</w:t>
      </w:r>
      <w:r w:rsidRPr="00640C08">
        <w:rPr>
          <w:b/>
        </w:rPr>
        <w:t> §</w:t>
      </w:r>
      <w:r w:rsidRPr="00640C08">
        <w:t>    </w:t>
      </w:r>
      <w:r>
        <w:t>Ett tjänstepensionsföretag ska ha ett system för riskhantering. Systemet ska innehålla de strategier, processer och rapporteringsrutiner som behövs för att säkerställa att företaget fortlöpande kan identifiera, värdera, övervaka, hantera och rapportera risker samt beroenden mellan risker.</w:t>
      </w:r>
    </w:p>
    <w:p w14:paraId="625BCFA7" w14:textId="77777777" w:rsidR="00136126" w:rsidRPr="00BD187A" w:rsidRDefault="00931476" w:rsidP="00136126">
      <w:pPr>
        <w:pStyle w:val="Brdtextmedindrag"/>
      </w:pPr>
      <w:r>
        <w:t>Systemet ska vara integrerat i företagets organisations- och besluts</w:t>
      </w:r>
      <w:r>
        <w:softHyphen/>
        <w:t>struktur. Det ska vara utformat med hänsyn till de personer som leder företaget eller ingår i en central funktion.</w:t>
      </w:r>
    </w:p>
    <w:p w14:paraId="773A12D4" w14:textId="77777777" w:rsidR="00136126" w:rsidRPr="00E4178F" w:rsidRDefault="00931476" w:rsidP="00136126">
      <w:pPr>
        <w:pStyle w:val="Rubrik5utannumrering"/>
      </w:pPr>
      <w:r>
        <w:t>Omfattningen av ett tjänstepensionsföretags riskhanteringssystem</w:t>
      </w:r>
    </w:p>
    <w:p w14:paraId="09F15511" w14:textId="77777777" w:rsidR="00136126" w:rsidRDefault="00931476" w:rsidP="00136126">
      <w:pPr>
        <w:pStyle w:val="Brdtext"/>
      </w:pPr>
      <w:r>
        <w:rPr>
          <w:b/>
        </w:rPr>
        <w:t>15 §</w:t>
      </w:r>
      <w:r w:rsidRPr="00640C08">
        <w:t>    </w:t>
      </w:r>
      <w:r>
        <w:t xml:space="preserve">Ett tjänstepensionsföretags system för riskhantering ska avse såväl de risker som täcks av </w:t>
      </w:r>
      <w:r w:rsidRPr="00EC5B99">
        <w:t>det riskkänsliga kapitalkravet</w:t>
      </w:r>
      <w:r>
        <w:t xml:space="preserve"> som risker som inte, eller bara delvis, täcks av det kravet.</w:t>
      </w:r>
    </w:p>
    <w:p w14:paraId="0A591F02" w14:textId="77777777" w:rsidR="00136126" w:rsidRDefault="00931476" w:rsidP="00136126">
      <w:pPr>
        <w:pStyle w:val="Brdtextmedindrag"/>
      </w:pPr>
      <w:r>
        <w:t>Systemet ska omfatta risker inom följande områden:</w:t>
      </w:r>
    </w:p>
    <w:p w14:paraId="18073B30" w14:textId="77777777" w:rsidR="00136126" w:rsidRDefault="00931476" w:rsidP="00136126">
      <w:pPr>
        <w:pStyle w:val="Brdtextmedindrag"/>
      </w:pPr>
      <w:r>
        <w:t>1. försäkringsrisker,</w:t>
      </w:r>
    </w:p>
    <w:p w14:paraId="68766166" w14:textId="77777777" w:rsidR="00136126" w:rsidRDefault="00931476" w:rsidP="00136126">
      <w:pPr>
        <w:pStyle w:val="Brdtextmedindrag"/>
      </w:pPr>
      <w:r>
        <w:t>2. matchningsrisker,</w:t>
      </w:r>
    </w:p>
    <w:p w14:paraId="20837267" w14:textId="77777777" w:rsidR="00136126" w:rsidRDefault="00931476" w:rsidP="00136126">
      <w:pPr>
        <w:pStyle w:val="Brdtextmedindrag"/>
      </w:pPr>
      <w:r>
        <w:t>3. investeringsrisker, särskilt avseende derivatinstrument och liknande åtaganden,</w:t>
      </w:r>
    </w:p>
    <w:p w14:paraId="6DC8A5EB" w14:textId="77777777" w:rsidR="00136126" w:rsidRDefault="00931476" w:rsidP="00136126">
      <w:pPr>
        <w:pStyle w:val="Brdtextmedindrag"/>
      </w:pPr>
      <w:r>
        <w:lastRenderedPageBreak/>
        <w:t>4. likviditets- och koncentrationsrisker,</w:t>
      </w:r>
    </w:p>
    <w:p w14:paraId="459213AB" w14:textId="77777777" w:rsidR="00136126" w:rsidRDefault="00931476" w:rsidP="00136126">
      <w:pPr>
        <w:pStyle w:val="Brdtextmedindrag"/>
      </w:pPr>
      <w:r>
        <w:t>5. operativa risker,</w:t>
      </w:r>
    </w:p>
    <w:p w14:paraId="10096529" w14:textId="77777777" w:rsidR="00136126" w:rsidRDefault="00931476" w:rsidP="00136126">
      <w:pPr>
        <w:pStyle w:val="Brdtextmedindrag"/>
      </w:pPr>
      <w:r>
        <w:t>6. risker hänförliga till återförsäkring och andra riskreduceringstekniker,</w:t>
      </w:r>
    </w:p>
    <w:p w14:paraId="537A87CC" w14:textId="77777777" w:rsidR="00136126" w:rsidRDefault="00931476" w:rsidP="00136126">
      <w:pPr>
        <w:pStyle w:val="Brdtextmedindrag"/>
      </w:pPr>
      <w:r>
        <w:t>7. miljörisker, sociala risker och företagsstyrningsrisker hänförliga till investeringsportföljen och dess förvaltning, och</w:t>
      </w:r>
    </w:p>
    <w:p w14:paraId="1EB875E7" w14:textId="77777777" w:rsidR="00136126" w:rsidRDefault="00931476" w:rsidP="00136126">
      <w:pPr>
        <w:pStyle w:val="Brdtextmedindrag"/>
      </w:pPr>
      <w:r>
        <w:t>8. beroenden mellan risker som företaget är eller kan komma att bli exponerat för.</w:t>
      </w:r>
    </w:p>
    <w:p w14:paraId="258FDBC3" w14:textId="77777777" w:rsidR="00136126" w:rsidRDefault="00931476" w:rsidP="00136126">
      <w:pPr>
        <w:pStyle w:val="Brdtextmedindrag"/>
      </w:pPr>
      <w:r w:rsidRPr="00990E44">
        <w:t xml:space="preserve">Om försäkringstagarna, de försäkrade eller andra ersättningsberättigade </w:t>
      </w:r>
      <w:r>
        <w:t>bär investeringsrisker, ska systemet för riskhantering även beakta riskerna från deras perspektiv.</w:t>
      </w:r>
    </w:p>
    <w:p w14:paraId="1AEE8E33" w14:textId="77777777" w:rsidR="00136126" w:rsidRDefault="00931476" w:rsidP="00136126">
      <w:pPr>
        <w:pStyle w:val="Rubrik5utannumrering"/>
      </w:pPr>
      <w:r>
        <w:t>Regelbunden utvärdering</w:t>
      </w:r>
    </w:p>
    <w:p w14:paraId="4CD20382" w14:textId="77777777" w:rsidR="00136126" w:rsidRDefault="00931476" w:rsidP="00136126">
      <w:pPr>
        <w:pStyle w:val="Brdtext"/>
      </w:pPr>
      <w:r>
        <w:rPr>
          <w:b/>
        </w:rPr>
        <w:t>16 §</w:t>
      </w:r>
      <w:r w:rsidRPr="00640C08">
        <w:t>    </w:t>
      </w:r>
      <w:r>
        <w:t xml:space="preserve">Ett tjänstepensionsföretag ska regelbundet bedöma hur känsliga de försäkringstekniska avsättningarna och </w:t>
      </w:r>
      <w:r w:rsidRPr="00410381">
        <w:t>kapitalbas</w:t>
      </w:r>
      <w:r>
        <w:t>en är för de antaganden som ligger till grund för fastställandet av den ränta som används vid beräkningen av de försäkringstekniska avsättningarna.</w:t>
      </w:r>
    </w:p>
    <w:p w14:paraId="2FDD68EB" w14:textId="77777777" w:rsidR="00136126" w:rsidRPr="008D55C4" w:rsidRDefault="00931476" w:rsidP="00136126">
      <w:pPr>
        <w:pStyle w:val="Rubrik5utannumrering"/>
      </w:pPr>
      <w:r>
        <w:t>Analys av externa bedömningar från kreditvärderingsinstitut</w:t>
      </w:r>
    </w:p>
    <w:p w14:paraId="5C0EDF47" w14:textId="77777777" w:rsidR="00136126" w:rsidRPr="002C519B" w:rsidRDefault="00931476" w:rsidP="00136126">
      <w:pPr>
        <w:pStyle w:val="Brdtext"/>
      </w:pPr>
      <w:r>
        <w:rPr>
          <w:b/>
        </w:rPr>
        <w:t>17 §</w:t>
      </w:r>
      <w:r w:rsidRPr="00640C08">
        <w:t>    </w:t>
      </w:r>
      <w:r>
        <w:t xml:space="preserve">Ett tjänstepensionsföretag som använder bedömningar från externa kreditvärderingsinstitut vid beräkningar av de försäkringstekniska avsättningarna eller </w:t>
      </w:r>
      <w:r w:rsidRPr="00020103">
        <w:t xml:space="preserve">det riskkänsliga kapitalkravet </w:t>
      </w:r>
      <w:r>
        <w:t xml:space="preserve">ska, när det är möjligt, göra en egen </w:t>
      </w:r>
      <w:r w:rsidRPr="00BA78E6">
        <w:t>bedömning</w:t>
      </w:r>
      <w:r w:rsidRPr="00E904BB">
        <w:t xml:space="preserve"> </w:t>
      </w:r>
      <w:r>
        <w:t>av de externa värderingarna.</w:t>
      </w:r>
    </w:p>
    <w:p w14:paraId="419893D0" w14:textId="77777777" w:rsidR="00136126" w:rsidRDefault="00931476" w:rsidP="00136126">
      <w:pPr>
        <w:pStyle w:val="Rubrik4utannumrering"/>
      </w:pPr>
      <w:r>
        <w:t>System för internkontroll</w:t>
      </w:r>
    </w:p>
    <w:p w14:paraId="156B776B" w14:textId="77777777" w:rsidR="00136126" w:rsidRDefault="00931476" w:rsidP="00136126">
      <w:pPr>
        <w:pStyle w:val="Brdtext"/>
      </w:pPr>
      <w:r>
        <w:rPr>
          <w:b/>
        </w:rPr>
        <w:t>18</w:t>
      </w:r>
      <w:r w:rsidRPr="00640C08">
        <w:rPr>
          <w:b/>
        </w:rPr>
        <w:t> §</w:t>
      </w:r>
      <w:r w:rsidRPr="00640C08">
        <w:t>    </w:t>
      </w:r>
      <w:r>
        <w:t>Ett tjänstepensionsföretag ska ha ett system för internkontroll.</w:t>
      </w:r>
    </w:p>
    <w:p w14:paraId="56D10A14" w14:textId="77777777" w:rsidR="00136126" w:rsidRDefault="00931476" w:rsidP="00136126">
      <w:pPr>
        <w:pStyle w:val="Brdtextmedindrag"/>
      </w:pPr>
      <w:r>
        <w:t>Systemet ska omfatta</w:t>
      </w:r>
    </w:p>
    <w:p w14:paraId="2C7C82AD" w14:textId="77777777" w:rsidR="00136126" w:rsidRDefault="00931476" w:rsidP="00136126">
      <w:pPr>
        <w:pStyle w:val="Brdtextmedindrag"/>
      </w:pPr>
      <w:r>
        <w:t>1. förvaltnings- och redovisningsmetoder,</w:t>
      </w:r>
    </w:p>
    <w:p w14:paraId="3FADDF6B" w14:textId="77777777" w:rsidR="00136126" w:rsidRDefault="00931476" w:rsidP="00136126">
      <w:pPr>
        <w:pStyle w:val="Brdtextmedindrag"/>
      </w:pPr>
      <w:r>
        <w:t>2. ramar för internkontrollen,</w:t>
      </w:r>
    </w:p>
    <w:p w14:paraId="0C60EB09" w14:textId="77777777" w:rsidR="00136126" w:rsidRDefault="00931476" w:rsidP="00136126">
      <w:pPr>
        <w:pStyle w:val="Brdtextmedindrag"/>
      </w:pPr>
      <w:r>
        <w:t>3. lämpliga rapporteringsrutiner, och</w:t>
      </w:r>
    </w:p>
    <w:p w14:paraId="7D255F9A" w14:textId="77777777" w:rsidR="00136126" w:rsidRDefault="00931476" w:rsidP="00136126">
      <w:pPr>
        <w:pStyle w:val="Brdtextmedindrag"/>
      </w:pPr>
      <w:r>
        <w:t>4. </w:t>
      </w:r>
      <w:r w:rsidDel="00836F48">
        <w:t>en</w:t>
      </w:r>
      <w:r>
        <w:t xml:space="preserve"> sådan funktion för regelefterlevnad som avses i 11 §.</w:t>
      </w:r>
    </w:p>
    <w:p w14:paraId="1DD1A503" w14:textId="77777777" w:rsidR="00136126" w:rsidRPr="00A912D3" w:rsidRDefault="00931476" w:rsidP="00136126">
      <w:pPr>
        <w:pStyle w:val="Rubrik4utannumrering"/>
      </w:pPr>
      <w:r>
        <w:t>System för ersättningar</w:t>
      </w:r>
    </w:p>
    <w:p w14:paraId="0EB4268E" w14:textId="77777777" w:rsidR="00136126" w:rsidRDefault="00931476" w:rsidP="00136126">
      <w:pPr>
        <w:pStyle w:val="Brdtextmedindrag"/>
        <w:ind w:firstLine="0"/>
      </w:pPr>
      <w:r>
        <w:rPr>
          <w:b/>
        </w:rPr>
        <w:t>19 §</w:t>
      </w:r>
      <w:r w:rsidRPr="00640C08">
        <w:t>    </w:t>
      </w:r>
      <w:r>
        <w:t>Ett tjänstepensionsföretag ska ha ett system för ersättningar som skapar en sund och effektiv riskhantering.</w:t>
      </w:r>
    </w:p>
    <w:p w14:paraId="3037CD7C" w14:textId="77777777" w:rsidR="00136126" w:rsidRDefault="00931476" w:rsidP="00136126">
      <w:pPr>
        <w:pStyle w:val="Brdtextmedindrag"/>
      </w:pPr>
      <w:r>
        <w:t>Systemet ska omfatta ersättningar till</w:t>
      </w:r>
    </w:p>
    <w:p w14:paraId="67D2D4DA" w14:textId="77777777" w:rsidR="00136126" w:rsidRDefault="00931476" w:rsidP="00136126">
      <w:pPr>
        <w:pStyle w:val="Brdtextmedindrag"/>
      </w:pPr>
      <w:r>
        <w:t>1. </w:t>
      </w:r>
      <w:r w:rsidRPr="00A735C8">
        <w:t>de</w:t>
      </w:r>
      <w:r>
        <w:t>m</w:t>
      </w:r>
      <w:r w:rsidRPr="00A735C8">
        <w:t xml:space="preserve"> som ingår i styrelsen för företaget eller är verkställande direktör i det, eller är ersättare för någon</w:t>
      </w:r>
      <w:r>
        <w:t xml:space="preserve"> av dem,</w:t>
      </w:r>
    </w:p>
    <w:p w14:paraId="1E3CA1FD" w14:textId="77777777" w:rsidR="00136126" w:rsidRDefault="00931476" w:rsidP="00136126">
      <w:pPr>
        <w:pStyle w:val="Brdtextmedindrag"/>
      </w:pPr>
      <w:r>
        <w:t>2. dem som ansvarar för eller utför arbete i centrala funktioner, och</w:t>
      </w:r>
    </w:p>
    <w:p w14:paraId="171F24E1" w14:textId="77777777" w:rsidR="00136126" w:rsidRDefault="00931476" w:rsidP="00136126">
      <w:pPr>
        <w:pStyle w:val="Brdtextmedindrag"/>
      </w:pPr>
      <w:r>
        <w:t>3. andra som kan påverka företagets riskprofil.</w:t>
      </w:r>
    </w:p>
    <w:p w14:paraId="20D68789" w14:textId="77777777" w:rsidR="00136126" w:rsidRDefault="00931476" w:rsidP="00136126">
      <w:pPr>
        <w:pStyle w:val="Rubrik4utannumrering"/>
      </w:pPr>
      <w:r>
        <w:t>Risk- och solvensbedömning</w:t>
      </w:r>
    </w:p>
    <w:p w14:paraId="611A444C" w14:textId="77777777" w:rsidR="00136126" w:rsidRPr="009F230A" w:rsidRDefault="00931476" w:rsidP="00136126">
      <w:pPr>
        <w:pStyle w:val="Rubrik5utannumrering"/>
        <w:spacing w:before="0"/>
      </w:pPr>
      <w:r>
        <w:t>Egen risk- och solvensbedömning</w:t>
      </w:r>
    </w:p>
    <w:p w14:paraId="47BAF3EC" w14:textId="77777777" w:rsidR="00136126" w:rsidRPr="00EA489F" w:rsidRDefault="00931476" w:rsidP="00136126">
      <w:pPr>
        <w:pStyle w:val="Brdtext"/>
      </w:pPr>
      <w:r>
        <w:rPr>
          <w:b/>
        </w:rPr>
        <w:t>20 §</w:t>
      </w:r>
      <w:r w:rsidRPr="00640C08">
        <w:t>    </w:t>
      </w:r>
      <w:r>
        <w:t xml:space="preserve">Ett tjänstepensionsföretag </w:t>
      </w:r>
      <w:r w:rsidRPr="00EA489F">
        <w:t>ska genomföra och dokumentera en egen risk- och solvensbedömning.</w:t>
      </w:r>
    </w:p>
    <w:p w14:paraId="6A2C762E" w14:textId="77777777" w:rsidR="00136126" w:rsidRPr="00EA489F" w:rsidRDefault="00931476" w:rsidP="00136126">
      <w:pPr>
        <w:pStyle w:val="Brdtextmedindrag"/>
      </w:pPr>
      <w:r w:rsidRPr="00EA489F">
        <w:t>I</w:t>
      </w:r>
      <w:r>
        <w:t xml:space="preserve"> den egna </w:t>
      </w:r>
      <w:r w:rsidRPr="00EA489F">
        <w:t>risk- och solvensbedömningen ska det göras en bedömning av</w:t>
      </w:r>
    </w:p>
    <w:p w14:paraId="46BEAD8F" w14:textId="77777777" w:rsidR="00136126" w:rsidRPr="00EA489F" w:rsidRDefault="00931476" w:rsidP="00136126">
      <w:pPr>
        <w:pStyle w:val="Brdtextmedindrag"/>
      </w:pPr>
      <w:r w:rsidRPr="00EA489F">
        <w:t>1. företagets totala solvensbehov med hänsyn till dess specifika riskprofil, risktolerans och affärsstrategi,</w:t>
      </w:r>
    </w:p>
    <w:p w14:paraId="1C15218A" w14:textId="77777777" w:rsidR="00136126" w:rsidRDefault="00931476" w:rsidP="00136126">
      <w:pPr>
        <w:pStyle w:val="Brdtextmedindrag"/>
      </w:pPr>
      <w:r w:rsidRPr="00EA489F">
        <w:lastRenderedPageBreak/>
        <w:t xml:space="preserve">2. företagets fortlöpande efterlevnad av bestämmelserna om det riskkänsliga kapitalkravet och minimikapitalkravet </w:t>
      </w:r>
      <w:r>
        <w:t>samt försäkrings</w:t>
      </w:r>
      <w:r>
        <w:softHyphen/>
        <w:t>tekniska avsättningar, och</w:t>
      </w:r>
    </w:p>
    <w:p w14:paraId="71B475C2" w14:textId="77777777" w:rsidR="00136126" w:rsidRDefault="00931476" w:rsidP="00136126">
      <w:pPr>
        <w:pStyle w:val="Brdtextmedindrag"/>
      </w:pPr>
      <w:r>
        <w:t xml:space="preserve">3. hur betydande skillnaderna är mellan företagets riskprofil och de antaganden om risker som har legat till grund för beräkningen av </w:t>
      </w:r>
      <w:r w:rsidRPr="00410381">
        <w:t>det riskkänsliga kapitalkravet</w:t>
      </w:r>
      <w:r>
        <w:t>.</w:t>
      </w:r>
    </w:p>
    <w:p w14:paraId="33169062" w14:textId="77777777" w:rsidR="00136126" w:rsidRDefault="00931476" w:rsidP="00136126">
      <w:pPr>
        <w:pStyle w:val="Brdtextmedindrag"/>
      </w:pPr>
      <w:r>
        <w:t xml:space="preserve">För bedömningen enligt andra stycket 1 ska tjänstepensionsföretaget ha processer som säkerställer att de risker som företaget är eller kan komma att bli exponerat för, på såväl kort som lång sikt, identifieras och värderas. </w:t>
      </w:r>
      <w:bookmarkStart w:id="8464" w:name="_Hlk7794121"/>
      <w:r>
        <w:t>Företaget ska redovisa de processer som använts vid bedömningen.</w:t>
      </w:r>
      <w:bookmarkEnd w:id="8464"/>
    </w:p>
    <w:p w14:paraId="03ADD1A7" w14:textId="77777777" w:rsidR="00136126" w:rsidRDefault="00931476" w:rsidP="00136126">
      <w:pPr>
        <w:pStyle w:val="Brdtextmedindrag"/>
      </w:pPr>
      <w:r>
        <w:t>Den egna risk- och solvensbedömningen ska ingå som en integrerad del i tjänstepensionsföretagets affärsstrategier och ska beaktas vid företagets strategiska beslut.</w:t>
      </w:r>
    </w:p>
    <w:p w14:paraId="3E50A32C" w14:textId="77777777" w:rsidR="00136126" w:rsidRDefault="00931476" w:rsidP="00136126">
      <w:pPr>
        <w:pStyle w:val="Rubrik5utannumrering"/>
      </w:pPr>
      <w:r w:rsidRPr="009F230A">
        <w:t>Regelbundna bedömningar</w:t>
      </w:r>
    </w:p>
    <w:p w14:paraId="3690AEF8" w14:textId="77777777" w:rsidR="00136126" w:rsidRDefault="00931476" w:rsidP="00136126">
      <w:pPr>
        <w:pStyle w:val="Brdtext"/>
      </w:pPr>
      <w:r>
        <w:rPr>
          <w:b/>
        </w:rPr>
        <w:t>21</w:t>
      </w:r>
      <w:r w:rsidRPr="00640C08">
        <w:rPr>
          <w:b/>
        </w:rPr>
        <w:t> §</w:t>
      </w:r>
      <w:r w:rsidRPr="00640C08">
        <w:t>    </w:t>
      </w:r>
      <w:bookmarkStart w:id="8465" w:name="_Hlk5625270"/>
      <w:r>
        <w:t>Den egna risk- och solvensbedömningen ska genomföras minst en gång per år. Om en väsentlig förändring skett av de risker som företaget är utsatt för, ska en ny sådan bedömning genomföras snarast möjligt.</w:t>
      </w:r>
      <w:bookmarkEnd w:id="8465"/>
    </w:p>
    <w:p w14:paraId="67952DB8" w14:textId="77777777" w:rsidR="00136126" w:rsidRDefault="00931476" w:rsidP="00136126">
      <w:pPr>
        <w:pStyle w:val="Rubrik5utannumrering"/>
      </w:pPr>
      <w:r>
        <w:t>Rapportering</w:t>
      </w:r>
    </w:p>
    <w:p w14:paraId="6107CC93" w14:textId="77777777" w:rsidR="00136126" w:rsidRDefault="00931476" w:rsidP="00136126">
      <w:pPr>
        <w:pStyle w:val="Brdtext"/>
      </w:pPr>
      <w:r>
        <w:rPr>
          <w:b/>
        </w:rPr>
        <w:t>22</w:t>
      </w:r>
      <w:r w:rsidRPr="00640C08">
        <w:rPr>
          <w:b/>
        </w:rPr>
        <w:t> §</w:t>
      </w:r>
      <w:r w:rsidRPr="00640C08">
        <w:t>    </w:t>
      </w:r>
      <w:r>
        <w:t>Ett tjänstepensionsföretag ska rapportera resultatet av varje egen risk- och solvensbedömning till Finansinspektionen.</w:t>
      </w:r>
    </w:p>
    <w:p w14:paraId="0340105A" w14:textId="77777777" w:rsidR="00136126" w:rsidRDefault="00931476" w:rsidP="00136126">
      <w:pPr>
        <w:pStyle w:val="Rubrik4utannumrering"/>
      </w:pPr>
      <w:r>
        <w:t>Uppdragsavtal</w:t>
      </w:r>
    </w:p>
    <w:p w14:paraId="4BC00437" w14:textId="77777777" w:rsidR="00136126" w:rsidRDefault="00931476" w:rsidP="00136126">
      <w:pPr>
        <w:pStyle w:val="Rubrik5utannumrering"/>
        <w:spacing w:before="0"/>
      </w:pPr>
      <w:r>
        <w:t>Grundläggande bestämmelse om uppdragsavtal</w:t>
      </w:r>
    </w:p>
    <w:p w14:paraId="206EA2AD" w14:textId="77777777" w:rsidR="00136126" w:rsidRDefault="00931476" w:rsidP="00136126">
      <w:pPr>
        <w:pStyle w:val="Brdtext"/>
      </w:pPr>
      <w:r>
        <w:rPr>
          <w:b/>
        </w:rPr>
        <w:t>23</w:t>
      </w:r>
      <w:r w:rsidRPr="00640C08">
        <w:rPr>
          <w:b/>
        </w:rPr>
        <w:t> §</w:t>
      </w:r>
      <w:r w:rsidRPr="00640C08">
        <w:t>    </w:t>
      </w:r>
      <w:r>
        <w:t>Ett tjänstepensionsföretag får, med de begränsningar som följer av 24 §, uppdra åt någon annan att utföra ett visst arbete och vissa funktioner som ingår i företagets tjänstepensionsverksamhet (uppdragsavtal). Ett sådant uppdrag inskränker dock inte företagets ansvar enligt denna lag.</w:t>
      </w:r>
    </w:p>
    <w:p w14:paraId="4F639885" w14:textId="77777777" w:rsidR="00136126" w:rsidRPr="00E4178F" w:rsidRDefault="00931476" w:rsidP="00136126">
      <w:pPr>
        <w:pStyle w:val="Rubrik5utannumrering"/>
      </w:pPr>
      <w:r w:rsidRPr="009D11B7">
        <w:t>Begränsningar</w:t>
      </w:r>
      <w:r>
        <w:t xml:space="preserve"> i möjligheten att ingå uppdragsavtal</w:t>
      </w:r>
    </w:p>
    <w:p w14:paraId="3ADEFFB5" w14:textId="77777777" w:rsidR="00136126" w:rsidRDefault="00931476" w:rsidP="00136126">
      <w:pPr>
        <w:pStyle w:val="Brdtext"/>
      </w:pPr>
      <w:r>
        <w:rPr>
          <w:b/>
        </w:rPr>
        <w:t>24 §</w:t>
      </w:r>
      <w:r w:rsidRPr="00640C08">
        <w:t>    </w:t>
      </w:r>
      <w:r>
        <w:t>Ett uppdragsavtal mellan ett tjänstepensionsföretag och en uppdragstagare får inte leda till att</w:t>
      </w:r>
    </w:p>
    <w:p w14:paraId="180490FB" w14:textId="77777777" w:rsidR="00136126" w:rsidRDefault="00931476" w:rsidP="00136126">
      <w:pPr>
        <w:pStyle w:val="Brdtextmedindrag"/>
      </w:pPr>
      <w:r>
        <w:t>1. kvaliteten i företagsstyrningssystemet försämras,</w:t>
      </w:r>
    </w:p>
    <w:p w14:paraId="023AB8F1" w14:textId="77777777" w:rsidR="00136126" w:rsidRDefault="00931476" w:rsidP="00136126">
      <w:pPr>
        <w:pStyle w:val="Brdtextmedindrag"/>
      </w:pPr>
      <w:r>
        <w:t>2. den operativa risken i företaget ökar väsentligt,</w:t>
      </w:r>
    </w:p>
    <w:p w14:paraId="21D59B2B" w14:textId="77777777" w:rsidR="00136126" w:rsidRDefault="00931476" w:rsidP="00136126">
      <w:pPr>
        <w:pStyle w:val="Brdtextmedindrag"/>
      </w:pPr>
      <w:r>
        <w:t>3. Finansinspektionens möjlighet att utöva tillsyn över tjänstepensions</w:t>
      </w:r>
      <w:r>
        <w:softHyphen/>
        <w:t>företagets verksamhet försämras, eller</w:t>
      </w:r>
    </w:p>
    <w:p w14:paraId="1AAE7B25" w14:textId="77777777" w:rsidR="00136126" w:rsidRDefault="00931476" w:rsidP="00136126">
      <w:pPr>
        <w:pStyle w:val="Brdtextmedindrag"/>
      </w:pPr>
      <w:r>
        <w:t>4. försäkringstagarnas, de försäkrades och andra ersättningsberättigades möjlighet till tillfredsställande och fortlöpande service inte kan upprätthållas.</w:t>
      </w:r>
    </w:p>
    <w:p w14:paraId="32B6FF9A" w14:textId="77777777" w:rsidR="00136126" w:rsidRDefault="00931476" w:rsidP="00136126">
      <w:pPr>
        <w:pStyle w:val="Brdtextmedindrag"/>
      </w:pPr>
      <w:r>
        <w:t>Tjänstepensionsföretaget ska välja uppdragstagare med omsorg och löpande följa upp den verksamhet som omfattas av uppdragsavtal för att säkerställa att verksamheten fungerar tillfredsställande.</w:t>
      </w:r>
    </w:p>
    <w:p w14:paraId="31788386" w14:textId="77777777" w:rsidR="00136126" w:rsidRDefault="00931476" w:rsidP="00136126">
      <w:pPr>
        <w:pStyle w:val="Brdtextmedindrag"/>
      </w:pPr>
      <w:r>
        <w:t>Ett uppdragsavtal ska vara skriftligt och tydligt ange parternas rättigheter och skyldigheter.</w:t>
      </w:r>
    </w:p>
    <w:p w14:paraId="775A7794" w14:textId="77777777" w:rsidR="00136126" w:rsidRPr="003F0DE3" w:rsidRDefault="00931476" w:rsidP="00136126">
      <w:pPr>
        <w:pStyle w:val="Rubrik5utannumrering"/>
      </w:pPr>
      <w:r>
        <w:lastRenderedPageBreak/>
        <w:t>Anmälan av uppdragsavtal</w:t>
      </w:r>
    </w:p>
    <w:p w14:paraId="64AA690A" w14:textId="77777777" w:rsidR="00136126" w:rsidRDefault="00931476" w:rsidP="00136126">
      <w:pPr>
        <w:pStyle w:val="Brdtext"/>
      </w:pPr>
      <w:r>
        <w:rPr>
          <w:b/>
        </w:rPr>
        <w:t>25 §</w:t>
      </w:r>
      <w:r w:rsidRPr="00640C08">
        <w:t>    </w:t>
      </w:r>
      <w:bookmarkStart w:id="8466" w:name="_Hlk530647138"/>
      <w:r>
        <w:t>Ett tjänstepensionsföretag ska anmäla ett uppdragsavtal till Finansinspektionen innan avtalet börjar gälla. O</w:t>
      </w:r>
      <w:r w:rsidRPr="00CC2B8B">
        <w:t>m det inträffar väsentliga förändringar som rör den verksamhet som omfattas av ett uppdragsavtal</w:t>
      </w:r>
      <w:r>
        <w:t>, ska företaget snarast möjligt anmäla det till Finansinspektionen.</w:t>
      </w:r>
      <w:r w:rsidDel="00DF0394">
        <w:t xml:space="preserve"> </w:t>
      </w:r>
      <w:bookmarkEnd w:id="8466"/>
    </w:p>
    <w:p w14:paraId="788CA3A2" w14:textId="77777777" w:rsidR="00136126" w:rsidRDefault="00931476" w:rsidP="00136126">
      <w:pPr>
        <w:pStyle w:val="Rubrik5utannumrering"/>
      </w:pPr>
      <w:r w:rsidRPr="00726E9E">
        <w:t xml:space="preserve">Åtgärder som krävs av ett </w:t>
      </w:r>
      <w:r>
        <w:t>tjänstepensionsföretag</w:t>
      </w:r>
      <w:r w:rsidRPr="00726E9E">
        <w:t xml:space="preserve"> som ingår ett</w:t>
      </w:r>
      <w:r>
        <w:t xml:space="preserve"> </w:t>
      </w:r>
      <w:r w:rsidRPr="00726E9E">
        <w:t>uppdragsavtal</w:t>
      </w:r>
    </w:p>
    <w:p w14:paraId="466E797C" w14:textId="77777777" w:rsidR="00136126" w:rsidRDefault="00931476" w:rsidP="00136126">
      <w:pPr>
        <w:pStyle w:val="Brdtext"/>
      </w:pPr>
      <w:r>
        <w:rPr>
          <w:b/>
        </w:rPr>
        <w:t>26</w:t>
      </w:r>
      <w:r w:rsidRPr="00640C08">
        <w:rPr>
          <w:b/>
        </w:rPr>
        <w:t> §</w:t>
      </w:r>
      <w:r w:rsidRPr="00640C08">
        <w:t>    </w:t>
      </w:r>
      <w:r>
        <w:t>Ett tjänstepensionsföretag som ingår ett uppdragsavtal ska vidta de åtgärder som krävs för att säkerställa att uppdragstagaren</w:t>
      </w:r>
    </w:p>
    <w:p w14:paraId="173758CD" w14:textId="77777777" w:rsidR="00136126" w:rsidRDefault="00931476" w:rsidP="00136126">
      <w:pPr>
        <w:pStyle w:val="Brdtextmedindrag"/>
      </w:pPr>
      <w:r>
        <w:t>1. samarbetar med Finansinspektionen när det gäller den verksamhet eller de funktioner som omfattas av uppdragsavtalet,</w:t>
      </w:r>
    </w:p>
    <w:p w14:paraId="41566047" w14:textId="77777777" w:rsidR="00136126" w:rsidRDefault="00931476" w:rsidP="00136126">
      <w:pPr>
        <w:pStyle w:val="Brdtextmedindrag"/>
      </w:pPr>
      <w:r>
        <w:t>2. ger tjänstepensionsföretaget, dess revisorer och Finansinspektionen tillgång till uppgifter som rör den verksamhet eller de funktioner som omfattas av uppdragsavtalet, och</w:t>
      </w:r>
    </w:p>
    <w:p w14:paraId="29B8594A" w14:textId="77777777" w:rsidR="00136126" w:rsidRPr="0052245E" w:rsidRDefault="00931476" w:rsidP="00136126">
      <w:pPr>
        <w:pStyle w:val="Brdtextmedindrag"/>
      </w:pPr>
      <w:r>
        <w:t>3. ger Finansinspektionen faktiskt tillträde till uppdragstagarens lokaler.</w:t>
      </w:r>
    </w:p>
    <w:p w14:paraId="20462907" w14:textId="77777777" w:rsidR="00136126" w:rsidRDefault="00931476" w:rsidP="00136126">
      <w:pPr>
        <w:pStyle w:val="Rubrik4utannumrering"/>
      </w:pPr>
      <w:r>
        <w:t>Rätt att meddela föreskrifter</w:t>
      </w:r>
    </w:p>
    <w:p w14:paraId="3EA0AD69" w14:textId="77777777" w:rsidR="00136126" w:rsidRDefault="00931476" w:rsidP="00136126">
      <w:pPr>
        <w:pStyle w:val="Brdtext"/>
      </w:pPr>
      <w:r>
        <w:rPr>
          <w:b/>
        </w:rPr>
        <w:t>27 §</w:t>
      </w:r>
      <w:r w:rsidRPr="00640C08">
        <w:t>    </w:t>
      </w:r>
      <w:r>
        <w:t>Regeringen eller den myndighet som regeringen bestämmer får meddela föreskrifter om</w:t>
      </w:r>
    </w:p>
    <w:p w14:paraId="35297401" w14:textId="77777777" w:rsidR="00136126" w:rsidRDefault="00931476" w:rsidP="00136126">
      <w:pPr>
        <w:pStyle w:val="Brdtextmedindrag"/>
      </w:pPr>
      <w:r>
        <w:t>1. de krav som ska gälla för dem som är verksamma</w:t>
      </w:r>
      <w:r w:rsidRPr="00262A62">
        <w:t xml:space="preserve"> </w:t>
      </w:r>
      <w:r>
        <w:t>i ett tjänstepensions</w:t>
      </w:r>
      <w:r>
        <w:softHyphen/>
        <w:t>företag enligt 3, 12 och 13 §§,</w:t>
      </w:r>
    </w:p>
    <w:p w14:paraId="1254228F" w14:textId="77777777" w:rsidR="00136126" w:rsidRDefault="00931476" w:rsidP="00136126">
      <w:pPr>
        <w:pStyle w:val="Brdtextmedindrag"/>
      </w:pPr>
      <w:r>
        <w:t>2. innehållet i styrdokumenten enligt 4 §,</w:t>
      </w:r>
    </w:p>
    <w:p w14:paraId="40BE7368" w14:textId="77777777" w:rsidR="00136126" w:rsidRDefault="00931476" w:rsidP="00136126">
      <w:pPr>
        <w:pStyle w:val="Brdtextmedindrag"/>
      </w:pPr>
      <w:r>
        <w:t>3. innehållet i det försäkringstekniska beräkningsunderlaget enligt 5 §,</w:t>
      </w:r>
    </w:p>
    <w:p w14:paraId="655E441B" w14:textId="77777777" w:rsidR="00136126" w:rsidRDefault="00931476" w:rsidP="00136126">
      <w:pPr>
        <w:pStyle w:val="Brdtextmedindrag"/>
      </w:pPr>
      <w:r>
        <w:t>4. vad redogörelsen enligt 7 § ska innehålla,</w:t>
      </w:r>
    </w:p>
    <w:p w14:paraId="6C67AC27" w14:textId="77777777" w:rsidR="00136126" w:rsidRDefault="00931476" w:rsidP="00136126">
      <w:pPr>
        <w:pStyle w:val="Brdtextmedindrag"/>
      </w:pPr>
      <w:r>
        <w:t>5. uppgifterna för funktionen för riskhantering enligt 10 §,</w:t>
      </w:r>
    </w:p>
    <w:p w14:paraId="60444708" w14:textId="77777777" w:rsidR="00136126" w:rsidRDefault="00931476" w:rsidP="00136126">
      <w:pPr>
        <w:pStyle w:val="Brdtextmedindrag"/>
      </w:pPr>
      <w:r>
        <w:t>6. uppgifterna för funktionen för regelefterlevnad enligt 11 §,</w:t>
      </w:r>
    </w:p>
    <w:p w14:paraId="3665E948" w14:textId="77777777" w:rsidR="00136126" w:rsidRDefault="00931476" w:rsidP="00136126">
      <w:pPr>
        <w:pStyle w:val="Brdtextmedindrag"/>
      </w:pPr>
      <w:r>
        <w:t>7. uppgifterna för funktionen för internrevision enligt 12 §,</w:t>
      </w:r>
    </w:p>
    <w:p w14:paraId="7EB32DCB" w14:textId="77777777" w:rsidR="00136126" w:rsidRDefault="00931476" w:rsidP="00136126">
      <w:pPr>
        <w:pStyle w:val="Brdtextmedindrag"/>
      </w:pPr>
      <w:r>
        <w:t>8. aktuariefunktionens uppgifter enligt 13 §,</w:t>
      </w:r>
    </w:p>
    <w:p w14:paraId="3AF0BF41" w14:textId="77777777" w:rsidR="00136126" w:rsidRDefault="00931476" w:rsidP="00136126">
      <w:pPr>
        <w:pStyle w:val="Brdtextmedindrag"/>
      </w:pPr>
      <w:r>
        <w:t>9. innehållet i systemet för riskhantering enligt 15 § samt omfattningen av riskerna i detta system,</w:t>
      </w:r>
    </w:p>
    <w:p w14:paraId="40E5F9DA" w14:textId="77777777" w:rsidR="00136126" w:rsidRDefault="00931476" w:rsidP="00136126">
      <w:pPr>
        <w:pStyle w:val="Brdtextmedindrag"/>
      </w:pPr>
      <w:r>
        <w:t>10. kraven på de regelbundna utvärderingar som enligt 16 § ska göras av tjänstepensionsföretag när det gäller företagets känslighet för de antaganden som ligger till grund för fastställandet av den ränta som används vid beräkningen av de försäkringstekniska avsättningarna,</w:t>
      </w:r>
    </w:p>
    <w:p w14:paraId="51AF06D9" w14:textId="77777777" w:rsidR="00136126" w:rsidRDefault="00931476" w:rsidP="00136126">
      <w:pPr>
        <w:pStyle w:val="Brdtextmedindrag"/>
      </w:pPr>
      <w:r>
        <w:t>11. hur en bedömning av externa värderingar enligt 17 § ska genom</w:t>
      </w:r>
      <w:r>
        <w:softHyphen/>
        <w:t>föras.</w:t>
      </w:r>
    </w:p>
    <w:p w14:paraId="42A686D4" w14:textId="77777777" w:rsidR="00136126" w:rsidRDefault="00931476" w:rsidP="00136126">
      <w:pPr>
        <w:pStyle w:val="Brdtextmedindrag"/>
      </w:pPr>
      <w:r>
        <w:t>12. vad som ska ingå i risk- och solvensbedömningen enligt 20 § och rapporteringen av resultatet av denna enligt 22 §, och</w:t>
      </w:r>
    </w:p>
    <w:p w14:paraId="098F3E3F" w14:textId="77777777" w:rsidR="00136126" w:rsidRDefault="00931476" w:rsidP="00136126">
      <w:pPr>
        <w:pStyle w:val="Brdtextmedindrag"/>
      </w:pPr>
      <w:r>
        <w:t>13. vad ett tjänstepensionsföretag ska beakta när ett uppdragsavtal ingås enligt 24 § och innehållet i ett sådant avtal.</w:t>
      </w:r>
    </w:p>
    <w:p w14:paraId="5753B873" w14:textId="77777777" w:rsidR="00136126" w:rsidRDefault="00931476" w:rsidP="00136126">
      <w:pPr>
        <w:pStyle w:val="Brdtextmedindrag"/>
      </w:pPr>
      <w:r>
        <w:t>Regeringen eller den myndighet som regeringen bestämmer kan med stöd av 8 kap. 7 § regeringsformen meddela föreskrifter om hur information om styrdokumentet för ersättningar ska offentliggöras enligt 6 §.</w:t>
      </w:r>
    </w:p>
    <w:p w14:paraId="41D7EB25" w14:textId="77777777" w:rsidR="00136126" w:rsidRDefault="00136126" w:rsidP="00136126">
      <w:pPr>
        <w:pStyle w:val="Brdtextmedindrag"/>
      </w:pPr>
    </w:p>
    <w:p w14:paraId="1364BC57" w14:textId="77777777" w:rsidR="00136126" w:rsidRDefault="00136126" w:rsidP="00136126">
      <w:pPr>
        <w:pStyle w:val="Brdtextmedindrag"/>
      </w:pPr>
    </w:p>
    <w:p w14:paraId="1A9A1D8A" w14:textId="77777777" w:rsidR="00136126" w:rsidRDefault="00931476" w:rsidP="00136126">
      <w:pPr>
        <w:pStyle w:val="Rubrik3utannumrering"/>
        <w:spacing w:before="0"/>
      </w:pPr>
      <w:r>
        <w:lastRenderedPageBreak/>
        <w:t>10 kap.</w:t>
      </w:r>
      <w:r w:rsidRPr="00EC3AD6">
        <w:t xml:space="preserve"> </w:t>
      </w:r>
      <w:r>
        <w:t>A</w:t>
      </w:r>
      <w:r w:rsidRPr="002A0E54">
        <w:t xml:space="preserve">ssociationsrättsliga bestämmelser för </w:t>
      </w:r>
      <w:r>
        <w:t>tjänstepensionsföretag</w:t>
      </w:r>
    </w:p>
    <w:p w14:paraId="256BF8FF" w14:textId="77777777" w:rsidR="00136126" w:rsidRDefault="00931476" w:rsidP="00136126">
      <w:pPr>
        <w:pStyle w:val="Rubrik4utannumrering"/>
        <w:spacing w:before="0"/>
      </w:pPr>
      <w:r>
        <w:t>Tjänstepensionsaktiebolag</w:t>
      </w:r>
    </w:p>
    <w:p w14:paraId="3A3C1B84" w14:textId="77777777" w:rsidR="00136126" w:rsidRDefault="00931476" w:rsidP="00136126">
      <w:pPr>
        <w:pStyle w:val="Rubrik5utannumrering"/>
        <w:spacing w:before="0"/>
      </w:pPr>
      <w:r>
        <w:t>Tillämpning av allmänna bestämmelser för aktiebolag</w:t>
      </w:r>
    </w:p>
    <w:p w14:paraId="2EF8585E" w14:textId="77777777" w:rsidR="00136126" w:rsidRDefault="00931476" w:rsidP="00136126">
      <w:pPr>
        <w:pStyle w:val="Brdtext"/>
      </w:pPr>
      <w:r>
        <w:rPr>
          <w:b/>
        </w:rPr>
        <w:t>1</w:t>
      </w:r>
      <w:r w:rsidRPr="00DB04CB">
        <w:t> </w:t>
      </w:r>
      <w:r>
        <w:rPr>
          <w:b/>
        </w:rPr>
        <w:t>§</w:t>
      </w:r>
      <w:r w:rsidRPr="00DB04CB">
        <w:t>    </w:t>
      </w:r>
      <w:r>
        <w:t xml:space="preserve">För tjänstepensionsaktiebolag gäller föreskrifter för aktiebolag i allmänhet, om inte något annat följer av denna lag eller av bestämmelser i försäkringsrörelselagen (2010:2043) som det hänvisas till i denna </w:t>
      </w:r>
      <w:r w:rsidRPr="00270C81">
        <w:t>lag.</w:t>
      </w:r>
      <w:r>
        <w:t xml:space="preserve"> Hänvisningar i aktiebolagslagen (2005:551) till bestämmelser i samma lag ska i förekommande fall avse de bestämmelser i denna lag eller i försäk</w:t>
      </w:r>
      <w:r>
        <w:softHyphen/>
        <w:t xml:space="preserve">ringsrörelselagen som gäller i stället för eller utöver bestämmelserna i </w:t>
      </w:r>
      <w:r w:rsidRPr="00270C81">
        <w:t>aktie</w:t>
      </w:r>
      <w:r w:rsidRPr="00270C81">
        <w:softHyphen/>
      </w:r>
      <w:r>
        <w:softHyphen/>
      </w:r>
      <w:r w:rsidRPr="00270C81">
        <w:t>bolagslagen.</w:t>
      </w:r>
    </w:p>
    <w:p w14:paraId="0862D795" w14:textId="77777777" w:rsidR="00136126" w:rsidRDefault="00931476" w:rsidP="00136126">
      <w:pPr>
        <w:pStyle w:val="Brdtextmedindrag"/>
      </w:pPr>
      <w:r w:rsidRPr="00270C81">
        <w:t>Det som sägs om Bolagsverket i 8</w:t>
      </w:r>
      <w:r>
        <w:t> </w:t>
      </w:r>
      <w:r w:rsidRPr="00270C81">
        <w:t>kap. 9 och 30 §§ och 37 § andra styck</w:t>
      </w:r>
      <w:r w:rsidRPr="00270C81">
        <w:softHyphen/>
        <w:t>et och 23</w:t>
      </w:r>
      <w:r>
        <w:t> </w:t>
      </w:r>
      <w:r w:rsidRPr="00270C81">
        <w:t>kap. 21 a § aktiebolagslagen</w:t>
      </w:r>
      <w:r w:rsidRPr="00270C81" w:rsidDel="00701CEF">
        <w:t xml:space="preserve"> </w:t>
      </w:r>
      <w:r w:rsidRPr="00270C81">
        <w:t>ska i stället gälla Finansinspektion</w:t>
      </w:r>
      <w:r w:rsidRPr="00270C81">
        <w:softHyphen/>
        <w:t>en.</w:t>
      </w:r>
    </w:p>
    <w:p w14:paraId="52F522E7" w14:textId="77777777" w:rsidR="00136126" w:rsidRDefault="00931476" w:rsidP="00136126">
      <w:pPr>
        <w:pStyle w:val="Brdtextmedindrag"/>
      </w:pPr>
      <w:r>
        <w:t>Bestämmelserna i 32 kap. aktiebolagslagen om aktiebolag med särskild vinstutdelningsbegränsning gäller inte för tjänstepensionsaktiebolag.</w:t>
      </w:r>
    </w:p>
    <w:p w14:paraId="2148E577" w14:textId="77777777" w:rsidR="00136126" w:rsidRPr="001241B3" w:rsidRDefault="00931476" w:rsidP="00136126">
      <w:pPr>
        <w:pStyle w:val="Rubrik5utannumrering"/>
      </w:pPr>
      <w:r w:rsidRPr="001241B3">
        <w:t>Tillämpning av bestämmelser i försäkringsrörelselagen</w:t>
      </w:r>
    </w:p>
    <w:p w14:paraId="0497CF24" w14:textId="77777777" w:rsidR="00136126" w:rsidRDefault="00931476" w:rsidP="00136126">
      <w:pPr>
        <w:pStyle w:val="Brdtext"/>
      </w:pPr>
      <w:r>
        <w:rPr>
          <w:b/>
        </w:rPr>
        <w:t>2</w:t>
      </w:r>
      <w:r w:rsidRPr="00DB04CB">
        <w:t> </w:t>
      </w:r>
      <w:r>
        <w:rPr>
          <w:b/>
        </w:rPr>
        <w:t>§</w:t>
      </w:r>
      <w:r w:rsidRPr="00DB04CB">
        <w:t>    </w:t>
      </w:r>
      <w:r>
        <w:t>Följande bestämmelser i 11 kap. försäkringsrörelselagen (2010:2043) ska tillämpas på tjänstepensionsaktiebolag:</w:t>
      </w:r>
    </w:p>
    <w:p w14:paraId="4EF24170" w14:textId="77777777" w:rsidR="00136126" w:rsidRDefault="00931476" w:rsidP="00136126">
      <w:pPr>
        <w:pStyle w:val="Brdtextmedindrag"/>
      </w:pPr>
      <w:r w:rsidRPr="006B769C">
        <w:t>–</w:t>
      </w:r>
      <w:r>
        <w:t> 4–6 §§ om bolagsstämma,</w:t>
      </w:r>
    </w:p>
    <w:p w14:paraId="3EC549B8" w14:textId="77777777" w:rsidR="00136126" w:rsidRDefault="00931476" w:rsidP="00136126">
      <w:pPr>
        <w:pStyle w:val="Brdtextmedindrag"/>
      </w:pPr>
      <w:r w:rsidRPr="006B769C">
        <w:t>–</w:t>
      </w:r>
      <w:r>
        <w:t> 7, 7 a och 8–11 §§ om bolagets ledning,</w:t>
      </w:r>
    </w:p>
    <w:p w14:paraId="31A9DE21" w14:textId="77777777" w:rsidR="00136126" w:rsidRDefault="00931476" w:rsidP="00136126">
      <w:pPr>
        <w:pStyle w:val="Brdtextmedindrag"/>
      </w:pPr>
      <w:r w:rsidRPr="006B769C">
        <w:t>–</w:t>
      </w:r>
      <w:r>
        <w:t> 12 och 13 §§ om revision,</w:t>
      </w:r>
    </w:p>
    <w:p w14:paraId="5CBB5A00" w14:textId="77777777" w:rsidR="00136126" w:rsidRPr="00064DE9" w:rsidRDefault="00931476" w:rsidP="00136126">
      <w:pPr>
        <w:pStyle w:val="Brdtextmedindrag"/>
      </w:pPr>
      <w:r w:rsidRPr="006B769C">
        <w:t>–</w:t>
      </w:r>
      <w:r>
        <w:t> </w:t>
      </w:r>
      <w:r w:rsidRPr="00064DE9">
        <w:t>14 och 15 §§ om vissa penninglån och emissioner i livförsäkrings</w:t>
      </w:r>
      <w:r w:rsidRPr="00064DE9">
        <w:softHyphen/>
        <w:t>aktiebolag som inte får dela ut vinst,</w:t>
      </w:r>
    </w:p>
    <w:p w14:paraId="1A788CD1" w14:textId="77777777" w:rsidR="00136126" w:rsidRPr="00064DE9" w:rsidRDefault="00931476" w:rsidP="00136126">
      <w:pPr>
        <w:pStyle w:val="Brdtextmedindrag"/>
      </w:pPr>
      <w:r w:rsidRPr="006B769C">
        <w:t>–</w:t>
      </w:r>
      <w:r>
        <w:t> </w:t>
      </w:r>
      <w:r w:rsidRPr="00064DE9">
        <w:t>16–19 §§ om värdeöverföringar från och överskottshantering i livför</w:t>
      </w:r>
      <w:r w:rsidRPr="00064DE9">
        <w:softHyphen/>
        <w:t>säkrings</w:t>
      </w:r>
      <w:r w:rsidRPr="00064DE9">
        <w:softHyphen/>
        <w:t xml:space="preserve">aktiebolag, </w:t>
      </w:r>
    </w:p>
    <w:p w14:paraId="1DBEE719" w14:textId="77777777" w:rsidR="00136126" w:rsidRDefault="00931476" w:rsidP="00136126">
      <w:pPr>
        <w:pStyle w:val="Brdtextmedindrag"/>
      </w:pPr>
      <w:r w:rsidRPr="006B769C">
        <w:t>–</w:t>
      </w:r>
      <w:r>
        <w:t> 20 och 21 §§ om ombildning till livförsäkringsaktiebolag som får dela ut vinst,</w:t>
      </w:r>
    </w:p>
    <w:p w14:paraId="3FB47443" w14:textId="77777777" w:rsidR="00136126" w:rsidRDefault="00931476" w:rsidP="00136126">
      <w:pPr>
        <w:pStyle w:val="Brdtextmedindrag"/>
      </w:pPr>
      <w:r w:rsidRPr="006B769C">
        <w:t>–</w:t>
      </w:r>
      <w:r>
        <w:t> 22–29 §§ om minskning av aktiekapitalet och reservfonden,</w:t>
      </w:r>
    </w:p>
    <w:p w14:paraId="08DD0170" w14:textId="77777777" w:rsidR="00136126" w:rsidRDefault="00931476" w:rsidP="00136126">
      <w:pPr>
        <w:pStyle w:val="Brdtextmedindrag"/>
      </w:pPr>
      <w:r w:rsidRPr="006B769C">
        <w:t>–</w:t>
      </w:r>
      <w:r>
        <w:t> 30 § om lån m.m. till närstående,</w:t>
      </w:r>
    </w:p>
    <w:p w14:paraId="218CEA06" w14:textId="77777777" w:rsidR="00136126" w:rsidRDefault="00931476" w:rsidP="00136126">
      <w:pPr>
        <w:pStyle w:val="Brdtextmedindrag"/>
      </w:pPr>
      <w:r w:rsidRPr="006B769C">
        <w:t>–</w:t>
      </w:r>
      <w:r>
        <w:t> 38 och 39 §§ om särskilt bokslut och ogiltighet vid fusion,</w:t>
      </w:r>
    </w:p>
    <w:p w14:paraId="35FAB4D5" w14:textId="77777777" w:rsidR="00136126" w:rsidRDefault="00931476" w:rsidP="00136126">
      <w:pPr>
        <w:pStyle w:val="Brdtextmedindrag"/>
      </w:pPr>
      <w:r w:rsidRPr="006B769C">
        <w:t>–</w:t>
      </w:r>
      <w:r>
        <w:t> 40–44 §§ om delning,</w:t>
      </w:r>
    </w:p>
    <w:p w14:paraId="6DF8223F" w14:textId="77777777" w:rsidR="00136126" w:rsidRDefault="00931476" w:rsidP="00136126">
      <w:pPr>
        <w:pStyle w:val="Brdtextmedindrag"/>
      </w:pPr>
      <w:r w:rsidRPr="006B769C">
        <w:t>–</w:t>
      </w:r>
      <w:r>
        <w:t> 46 och 47 §§ om likvidation, och</w:t>
      </w:r>
    </w:p>
    <w:p w14:paraId="6346C70B" w14:textId="77777777" w:rsidR="00136126" w:rsidRDefault="00931476" w:rsidP="00136126">
      <w:pPr>
        <w:pStyle w:val="Brdtextmedindrag"/>
      </w:pPr>
      <w:r w:rsidRPr="006B769C">
        <w:t>–</w:t>
      </w:r>
      <w:r>
        <w:t> 51 § om skadestånd.</w:t>
      </w:r>
    </w:p>
    <w:p w14:paraId="2D4ECA16" w14:textId="77777777" w:rsidR="00136126" w:rsidRDefault="00931476" w:rsidP="00136126">
      <w:pPr>
        <w:pStyle w:val="Brdtextmedindrag"/>
      </w:pPr>
      <w:r>
        <w:t>Vid tillämpning av bestämmelserna ska det som sägs om försäkrings</w:t>
      </w:r>
      <w:r>
        <w:softHyphen/>
        <w:t>aktiebolag och livförsäkringsaktiebolag gälla tjänstepensions</w:t>
      </w:r>
      <w:r>
        <w:softHyphen/>
        <w:t>aktiebolag.</w:t>
      </w:r>
    </w:p>
    <w:p w14:paraId="42AB86B5" w14:textId="77777777" w:rsidR="00136126" w:rsidRPr="008A187A" w:rsidRDefault="00931476" w:rsidP="00136126">
      <w:pPr>
        <w:pStyle w:val="Rubrik5utannumrering"/>
      </w:pPr>
      <w:r w:rsidRPr="008A187A">
        <w:t>Hinder mot bildande</w:t>
      </w:r>
    </w:p>
    <w:p w14:paraId="495BA9FE" w14:textId="77777777" w:rsidR="00136126" w:rsidRDefault="00931476" w:rsidP="00136126">
      <w:pPr>
        <w:pStyle w:val="Brdtext"/>
      </w:pPr>
      <w:r>
        <w:rPr>
          <w:b/>
        </w:rPr>
        <w:t>3</w:t>
      </w:r>
      <w:r>
        <w:t> </w:t>
      </w:r>
      <w:r w:rsidRPr="007947BE">
        <w:rPr>
          <w:b/>
        </w:rPr>
        <w:t>§</w:t>
      </w:r>
      <w:r w:rsidRPr="00410381">
        <w:t>    </w:t>
      </w:r>
      <w:r>
        <w:t>Ett tjänste</w:t>
      </w:r>
      <w:r>
        <w:softHyphen/>
        <w:t>pen</w:t>
      </w:r>
      <w:r>
        <w:softHyphen/>
        <w:t xml:space="preserve">sionsaktiebolag får inte bildas om teckning av aktier innebär att någon som inte har bedömts och ansetts lämplig enligt </w:t>
      </w:r>
      <w:r w:rsidRPr="002E0504">
        <w:t>2 kap. 4 § första stycket</w:t>
      </w:r>
      <w:r>
        <w:t> </w:t>
      </w:r>
      <w:r w:rsidRPr="002E0504">
        <w:t>3</w:t>
      </w:r>
      <w:r>
        <w:t xml:space="preserve"> kommer att ha ett kvalificerat innehav i bolaget.</w:t>
      </w:r>
    </w:p>
    <w:p w14:paraId="5C953FC0" w14:textId="77777777" w:rsidR="00136126" w:rsidRDefault="00931476" w:rsidP="00136126">
      <w:pPr>
        <w:pStyle w:val="Rubrik5utannumrering"/>
      </w:pPr>
      <w:r>
        <w:t>Bolagsordningens innehåll</w:t>
      </w:r>
    </w:p>
    <w:p w14:paraId="64BB97B8" w14:textId="77777777" w:rsidR="00136126" w:rsidRDefault="00931476" w:rsidP="00136126">
      <w:pPr>
        <w:pStyle w:val="Brdtext"/>
      </w:pPr>
      <w:r>
        <w:rPr>
          <w:b/>
        </w:rPr>
        <w:t>4</w:t>
      </w:r>
      <w:r>
        <w:t> </w:t>
      </w:r>
      <w:r w:rsidRPr="0058273C">
        <w:rPr>
          <w:b/>
        </w:rPr>
        <w:t>§</w:t>
      </w:r>
      <w:r w:rsidRPr="0058273C">
        <w:t>    </w:t>
      </w:r>
      <w:r w:rsidRPr="005E7424">
        <w:t>Ett tjänstepensionsaktiebolags bolagsordning ska, utöver vad som föl</w:t>
      </w:r>
      <w:r>
        <w:softHyphen/>
      </w:r>
      <w:r w:rsidRPr="005E7424">
        <w:t>jer av 3</w:t>
      </w:r>
      <w:r>
        <w:t> </w:t>
      </w:r>
      <w:r w:rsidRPr="005E7424">
        <w:t>kap. 1</w:t>
      </w:r>
      <w:r>
        <w:t> </w:t>
      </w:r>
      <w:r w:rsidRPr="005E7424">
        <w:t>§ aktiebolagslagen (2005:551), innehålla uppgift</w:t>
      </w:r>
      <w:r>
        <w:t>er</w:t>
      </w:r>
      <w:r w:rsidRPr="005E7424">
        <w:t xml:space="preserve"> om</w:t>
      </w:r>
    </w:p>
    <w:p w14:paraId="0BB84810" w14:textId="77777777" w:rsidR="00136126" w:rsidRPr="00CE2A06" w:rsidRDefault="00931476" w:rsidP="00136126">
      <w:pPr>
        <w:pStyle w:val="Brdtextmedindrag"/>
      </w:pPr>
      <w:r w:rsidRPr="00CE2A06">
        <w:t>1.</w:t>
      </w:r>
      <w:r>
        <w:t xml:space="preserve"> vilka försäkringsklasser verksamheten ska avse, och</w:t>
      </w:r>
    </w:p>
    <w:p w14:paraId="37B1359A" w14:textId="77777777" w:rsidR="00136126" w:rsidRDefault="00931476" w:rsidP="00136126">
      <w:pPr>
        <w:pStyle w:val="Brdtextmedindrag"/>
      </w:pPr>
      <w:r>
        <w:t>2. </w:t>
      </w:r>
      <w:r w:rsidRPr="005E7424">
        <w:t>huruvida bolaget ska</w:t>
      </w:r>
      <w:r w:rsidRPr="000A7C2D">
        <w:t xml:space="preserve"> driva</w:t>
      </w:r>
      <w:r w:rsidRPr="005E7424">
        <w:t xml:space="preserve"> </w:t>
      </w:r>
      <w:r>
        <w:t>tjänstepensions</w:t>
      </w:r>
      <w:r w:rsidRPr="005E7424">
        <w:t>verksamhet utanför EES.</w:t>
      </w:r>
    </w:p>
    <w:p w14:paraId="246219BB" w14:textId="77777777" w:rsidR="00136126" w:rsidRDefault="00931476" w:rsidP="00136126">
      <w:pPr>
        <w:pStyle w:val="Brdtextmedindrag"/>
      </w:pPr>
      <w:r>
        <w:lastRenderedPageBreak/>
        <w:t>I ett tjänstepensionsaktiebolag gäller, i stället för 3 kap. 3 § aktie</w:t>
      </w:r>
      <w:r>
        <w:softHyphen/>
        <w:t>bolags</w:t>
      </w:r>
      <w:r>
        <w:softHyphen/>
        <w:t>lagen, att det i bolagsordningen ska anges hur bolagsstämman får förfoga över bolagets vinst eller på annat sätt täcka bolagets förlust.</w:t>
      </w:r>
    </w:p>
    <w:p w14:paraId="6281EB08" w14:textId="77777777" w:rsidR="00136126" w:rsidRDefault="00931476" w:rsidP="00136126">
      <w:pPr>
        <w:pStyle w:val="Rubrik5utannumrering"/>
      </w:pPr>
      <w:r>
        <w:t>Revisionsutskott</w:t>
      </w:r>
    </w:p>
    <w:p w14:paraId="2D22726A" w14:textId="77777777" w:rsidR="00136126" w:rsidRPr="00E92734" w:rsidRDefault="00931476" w:rsidP="00136126">
      <w:pPr>
        <w:pStyle w:val="Brdtext"/>
      </w:pPr>
      <w:r>
        <w:rPr>
          <w:b/>
        </w:rPr>
        <w:t>5</w:t>
      </w:r>
      <w:r>
        <w:t> </w:t>
      </w:r>
      <w:r w:rsidRPr="0058273C">
        <w:rPr>
          <w:b/>
        </w:rPr>
        <w:t>§</w:t>
      </w:r>
      <w:r w:rsidRPr="0058273C">
        <w:t>    </w:t>
      </w:r>
      <w:r>
        <w:t>I fråga om revisionsutskott ska ett tjänstepensionsaktiebolag anses som ett sådant aktiebolag som avses i 8 kap. 49 a § aktiebolagslagen (2005:551).</w:t>
      </w:r>
    </w:p>
    <w:p w14:paraId="1D8C248D" w14:textId="77777777" w:rsidR="00136126" w:rsidRDefault="00931476" w:rsidP="00136126">
      <w:pPr>
        <w:pStyle w:val="Rubrik5utannumrering"/>
      </w:pPr>
      <w:r>
        <w:t xml:space="preserve">Revisorns uppdragstid </w:t>
      </w:r>
    </w:p>
    <w:p w14:paraId="2462F91C" w14:textId="77777777" w:rsidR="00136126" w:rsidRDefault="00931476" w:rsidP="00136126">
      <w:pPr>
        <w:pStyle w:val="Brdtext"/>
      </w:pPr>
      <w:r>
        <w:rPr>
          <w:b/>
        </w:rPr>
        <w:t>6</w:t>
      </w:r>
      <w:r w:rsidRPr="00DB04CB">
        <w:t> </w:t>
      </w:r>
      <w:r>
        <w:rPr>
          <w:b/>
        </w:rPr>
        <w:t>§</w:t>
      </w:r>
      <w:r w:rsidRPr="0058273C">
        <w:t>    </w:t>
      </w:r>
      <w:r>
        <w:t>I fråga om uppdragstid för revisorn ska ett tjänstepensionsaktiebolag anses som ett sådant aktiebolag som avses i 9 kap. 21 a § aktiebolagslagen (2005:551). Möjligheten enligt den paragrafen att förlänga revisions</w:t>
      </w:r>
      <w:r>
        <w:softHyphen/>
        <w:t>upp</w:t>
      </w:r>
      <w:r>
        <w:softHyphen/>
        <w:t>draget till högst tjugo eller tjugofyra år gäller dock inte uppdrag i ett tjänstepensionsaktiebolag.</w:t>
      </w:r>
    </w:p>
    <w:p w14:paraId="03FB7061" w14:textId="77777777" w:rsidR="00136126" w:rsidRDefault="00931476" w:rsidP="00136126">
      <w:pPr>
        <w:pStyle w:val="Rubrik5utannumrering"/>
      </w:pPr>
      <w:r>
        <w:t>Domstols entledigande av revisorn</w:t>
      </w:r>
    </w:p>
    <w:p w14:paraId="6012FE78" w14:textId="77777777" w:rsidR="00136126" w:rsidRDefault="00931476" w:rsidP="00136126">
      <w:pPr>
        <w:pStyle w:val="Brdtext"/>
      </w:pPr>
      <w:r>
        <w:rPr>
          <w:b/>
        </w:rPr>
        <w:t>7</w:t>
      </w:r>
      <w:r w:rsidRPr="0058273C">
        <w:t> </w:t>
      </w:r>
      <w:r>
        <w:rPr>
          <w:b/>
        </w:rPr>
        <w:t>§</w:t>
      </w:r>
      <w:r w:rsidRPr="0058273C">
        <w:t>    </w:t>
      </w:r>
      <w:r>
        <w:t>I fråga om en domstols entledigande av revisorn ska ett tjänste</w:t>
      </w:r>
      <w:r>
        <w:softHyphen/>
        <w:t>pensi</w:t>
      </w:r>
      <w:r>
        <w:softHyphen/>
        <w:t>ons</w:t>
      </w:r>
      <w:r>
        <w:softHyphen/>
        <w:t>aktiebolag anses som ett sådant aktiebolag som avses i 9 kap. 22 a § aktiebolagslagen (2005:551).</w:t>
      </w:r>
    </w:p>
    <w:p w14:paraId="53B93B80" w14:textId="77777777" w:rsidR="00136126" w:rsidRDefault="00931476" w:rsidP="00136126">
      <w:pPr>
        <w:pStyle w:val="Rubrik5utannumrering"/>
      </w:pPr>
      <w:r>
        <w:t>EU:s revisorsförordning</w:t>
      </w:r>
    </w:p>
    <w:p w14:paraId="042C8BA6" w14:textId="77777777" w:rsidR="00136126" w:rsidRPr="00E92734" w:rsidRDefault="00931476" w:rsidP="00136126">
      <w:pPr>
        <w:pStyle w:val="Brdtext"/>
      </w:pPr>
      <w:r>
        <w:rPr>
          <w:b/>
        </w:rPr>
        <w:t>8</w:t>
      </w:r>
      <w:r w:rsidRPr="000A7C2D">
        <w:rPr>
          <w:b/>
        </w:rPr>
        <w:t> </w:t>
      </w:r>
      <w:r w:rsidRPr="001C45E8">
        <w:rPr>
          <w:b/>
        </w:rPr>
        <w:t>§</w:t>
      </w:r>
      <w:r w:rsidRPr="0058273C">
        <w:t>    </w:t>
      </w:r>
      <w:bookmarkStart w:id="8467" w:name="_Hlk5962772"/>
      <w:r>
        <w:t>Bestämmelser om revision av tjänstepensions</w:t>
      </w:r>
      <w:r w:rsidRPr="006714A3">
        <w:t>aktiebolag finns även i Europaparlamentets och rådets förordning (EU) nr 537/2014 av den 16</w:t>
      </w:r>
      <w:r>
        <w:t> </w:t>
      </w:r>
      <w:r w:rsidRPr="006714A3">
        <w:t>april 2014 om särskilda krav avseende lagstadgad revision av företag av allmänt intresse och om upphävande av kommissionens beslut 2005/909/EG</w:t>
      </w:r>
      <w:bookmarkEnd w:id="8467"/>
      <w:r>
        <w:t>.</w:t>
      </w:r>
    </w:p>
    <w:p w14:paraId="3BF6133B" w14:textId="77777777" w:rsidR="00136126" w:rsidRDefault="00931476" w:rsidP="00136126">
      <w:pPr>
        <w:pStyle w:val="Rubrik5utannumrering"/>
      </w:pPr>
      <w:r>
        <w:t xml:space="preserve">Överlåtande bolag vid fusion </w:t>
      </w:r>
    </w:p>
    <w:p w14:paraId="6A4C938D" w14:textId="77777777" w:rsidR="00136126" w:rsidRPr="00E92734" w:rsidRDefault="00931476" w:rsidP="00136126">
      <w:pPr>
        <w:pStyle w:val="Brdtext"/>
      </w:pPr>
      <w:r>
        <w:rPr>
          <w:b/>
        </w:rPr>
        <w:t>9</w:t>
      </w:r>
      <w:r w:rsidRPr="000A7C2D">
        <w:rPr>
          <w:b/>
        </w:rPr>
        <w:t> </w:t>
      </w:r>
      <w:r w:rsidRPr="001C45E8">
        <w:rPr>
          <w:b/>
        </w:rPr>
        <w:t>§</w:t>
      </w:r>
      <w:r w:rsidRPr="0058273C">
        <w:t>    </w:t>
      </w:r>
      <w:r>
        <w:t>Ett tjänstepensionsaktiebolag får vara överlåtande bolag vid en fusi</w:t>
      </w:r>
      <w:r>
        <w:softHyphen/>
        <w:t>on bara om ett annat svenskt tjänstepensionsaktiebolag eller en mot</w:t>
      </w:r>
      <w:r>
        <w:softHyphen/>
        <w:t>sva</w:t>
      </w:r>
      <w:r>
        <w:softHyphen/>
        <w:t>ran</w:t>
      </w:r>
      <w:r>
        <w:softHyphen/>
        <w:t xml:space="preserve">de juridisk person med </w:t>
      </w:r>
      <w:r w:rsidRPr="002E0504">
        <w:t>hemvist</w:t>
      </w:r>
      <w:r>
        <w:t xml:space="preserve"> i ett annat land inom EES än Sverige är övertagande bolag.</w:t>
      </w:r>
    </w:p>
    <w:p w14:paraId="16C56F40" w14:textId="77777777" w:rsidR="00136126" w:rsidRDefault="00931476" w:rsidP="00136126">
      <w:pPr>
        <w:pStyle w:val="Rubrik5utannumrering"/>
      </w:pPr>
      <w:r>
        <w:t xml:space="preserve">Tillämpliga bestämmelser vid fusion </w:t>
      </w:r>
    </w:p>
    <w:p w14:paraId="2F49BAB9" w14:textId="77777777" w:rsidR="00136126" w:rsidRPr="00E92734" w:rsidRDefault="00931476" w:rsidP="00136126">
      <w:pPr>
        <w:pStyle w:val="Brdtext"/>
      </w:pPr>
      <w:r>
        <w:rPr>
          <w:b/>
        </w:rPr>
        <w:t>10</w:t>
      </w:r>
      <w:r w:rsidRPr="0058273C">
        <w:t> </w:t>
      </w:r>
      <w:r>
        <w:rPr>
          <w:b/>
        </w:rPr>
        <w:t>§</w:t>
      </w:r>
      <w:r w:rsidRPr="0058273C">
        <w:t>    </w:t>
      </w:r>
      <w:r>
        <w:t xml:space="preserve">Vid fusion med ett tjänstepensionsaktiebolag gäller </w:t>
      </w:r>
      <w:r w:rsidRPr="002E0504">
        <w:t>1</w:t>
      </w:r>
      <w:r>
        <w:t>1</w:t>
      </w:r>
      <w:r w:rsidRPr="000A7C2D">
        <w:t>–1</w:t>
      </w:r>
      <w:r>
        <w:t>3 och 15</w:t>
      </w:r>
      <w:r w:rsidRPr="000A7C2D">
        <w:t> §</w:t>
      </w:r>
      <w:r w:rsidRPr="002E0504">
        <w:t>§</w:t>
      </w:r>
      <w:r>
        <w:t xml:space="preserve"> i detta kapitel i stället för 23 kap. 19–21, 22–24, 32, 33 och 45 §§ aktiebolagslagen (2005:551).</w:t>
      </w:r>
    </w:p>
    <w:p w14:paraId="3A8D2832" w14:textId="77777777" w:rsidR="00136126" w:rsidRDefault="00931476" w:rsidP="00136126">
      <w:pPr>
        <w:pStyle w:val="Rubrik5utannumrering"/>
      </w:pPr>
      <w:r>
        <w:t>Ansökan om tillstånd att verkställa en fusionsplan</w:t>
      </w:r>
    </w:p>
    <w:p w14:paraId="544BC999" w14:textId="77777777" w:rsidR="00136126" w:rsidRDefault="00931476" w:rsidP="00136126">
      <w:pPr>
        <w:pStyle w:val="Brdtext"/>
      </w:pPr>
      <w:r>
        <w:rPr>
          <w:b/>
        </w:rPr>
        <w:t>11</w:t>
      </w:r>
      <w:r>
        <w:t> </w:t>
      </w:r>
      <w:r w:rsidRPr="0058273C">
        <w:rPr>
          <w:b/>
        </w:rPr>
        <w:t>§</w:t>
      </w:r>
      <w:r w:rsidRPr="00B40C4F">
        <w:t>    </w:t>
      </w:r>
      <w:r>
        <w:t>Ansökan om tillstånd att verkställa en fusionsplan ska göras av så</w:t>
      </w:r>
      <w:r>
        <w:softHyphen/>
        <w:t xml:space="preserve">väl överlåtande </w:t>
      </w:r>
      <w:r w:rsidRPr="00F75914">
        <w:t>som övertagande bolag. Vid en gränsöverskridande fusion ska ansökan dock göras av det eller de svenska bolag som deltar i fusionen. Ansökan ska ges in till Finan</w:t>
      </w:r>
      <w:r w:rsidRPr="00F75914">
        <w:softHyphen/>
        <w:t>s</w:t>
      </w:r>
      <w:r w:rsidRPr="00F75914">
        <w:softHyphen/>
        <w:t>inspek</w:t>
      </w:r>
      <w:r w:rsidRPr="00F75914">
        <w:softHyphen/>
        <w:t>ti</w:t>
      </w:r>
      <w:r w:rsidRPr="00F75914">
        <w:softHyphen/>
        <w:t xml:space="preserve">onen inom en månad </w:t>
      </w:r>
      <w:r>
        <w:t>från</w:t>
      </w:r>
      <w:r w:rsidRPr="00F75914">
        <w:t xml:space="preserve"> det att planen har blivit gällande i samtliga bolag. Om </w:t>
      </w:r>
      <w:r w:rsidRPr="00F75914">
        <w:softHyphen/>
        <w:t>planen har registrerats enligt 23 kap. 14 § första stycket aktiebolags</w:t>
      </w:r>
      <w:r w:rsidRPr="00F75914">
        <w:softHyphen/>
        <w:t>lagen (2005:551), ska ansök</w:t>
      </w:r>
      <w:r w:rsidRPr="00F75914">
        <w:softHyphen/>
        <w:t>an dessutom ges in senast två år efter det att uppgift om registreringen har kun</w:t>
      </w:r>
      <w:r w:rsidRPr="00F75914">
        <w:softHyphen/>
        <w:t>gjorts enligt 27 kap. 3 § samma lag.</w:t>
      </w:r>
    </w:p>
    <w:p w14:paraId="7A81DEB3" w14:textId="77777777" w:rsidR="00136126" w:rsidRDefault="00931476" w:rsidP="00136126">
      <w:pPr>
        <w:pStyle w:val="Brdtextmedindrag"/>
      </w:pPr>
      <w:r>
        <w:lastRenderedPageBreak/>
        <w:t>Vid fusion genom kombination ska bolagen också ansöka om till</w:t>
      </w:r>
      <w:r>
        <w:softHyphen/>
        <w:t>stånd enligt</w:t>
      </w:r>
      <w:r w:rsidRPr="002E0504">
        <w:t xml:space="preserve"> 2 kap. 4</w:t>
      </w:r>
      <w:r>
        <w:t> </w:t>
      </w:r>
      <w:r w:rsidRPr="002E0504">
        <w:t>§ och godkännande av bolags</w:t>
      </w:r>
      <w:r>
        <w:softHyphen/>
      </w:r>
      <w:r w:rsidRPr="002E0504">
        <w:t xml:space="preserve">ordningen enligt 2 kap. 9 § </w:t>
      </w:r>
      <w:r>
        <w:t xml:space="preserve">för det övertagande bolaget. Vid gränsöverskridande fusion gäller detta bara om det övertagande bolaget ska ha </w:t>
      </w:r>
      <w:r w:rsidRPr="002E0504">
        <w:t>hemvist i</w:t>
      </w:r>
      <w:r>
        <w:t xml:space="preserve"> Sverige.</w:t>
      </w:r>
    </w:p>
    <w:p w14:paraId="63497D59" w14:textId="77777777" w:rsidR="00136126" w:rsidRDefault="00931476" w:rsidP="00136126">
      <w:pPr>
        <w:pStyle w:val="Brdtextmedindrag"/>
      </w:pPr>
      <w:r>
        <w:t>Finansinspektionen ska underrätta Bolagsverket och Skatteverket om an</w:t>
      </w:r>
      <w:r>
        <w:softHyphen/>
        <w:t>sök</w:t>
      </w:r>
      <w:r>
        <w:softHyphen/>
        <w:t>ningar enligt första stycket. Finansinspektionen ska vidare under</w:t>
      </w:r>
      <w:r>
        <w:softHyphen/>
        <w:t>rätta Bolagsverket om beslut som har fått laga kraft och som har meddelats med anledning av sådana ansökningar.</w:t>
      </w:r>
    </w:p>
    <w:p w14:paraId="155AB725" w14:textId="77777777" w:rsidR="00136126" w:rsidRDefault="00136126" w:rsidP="00136126">
      <w:pPr>
        <w:pStyle w:val="Brdtextmedindrag"/>
      </w:pPr>
    </w:p>
    <w:p w14:paraId="5430CAED" w14:textId="77777777" w:rsidR="00136126" w:rsidRDefault="00931476" w:rsidP="00136126">
      <w:pPr>
        <w:pStyle w:val="Brdtext"/>
      </w:pPr>
      <w:r>
        <w:rPr>
          <w:b/>
        </w:rPr>
        <w:t>12</w:t>
      </w:r>
      <w:r>
        <w:t> </w:t>
      </w:r>
      <w:r w:rsidRPr="0058273C">
        <w:rPr>
          <w:b/>
        </w:rPr>
        <w:t>§</w:t>
      </w:r>
      <w:r w:rsidRPr="00B40C4F">
        <w:t>    </w:t>
      </w:r>
      <w:r>
        <w:t xml:space="preserve">Vid behandlingen av en ansökan </w:t>
      </w:r>
      <w:r w:rsidRPr="00DF4A4D">
        <w:t>enligt</w:t>
      </w:r>
      <w:r>
        <w:t xml:space="preserve"> 11 § första stycket ska det </w:t>
      </w:r>
      <w:r w:rsidRPr="00DF4A4D">
        <w:t>prövas om</w:t>
      </w:r>
      <w:r>
        <w:t xml:space="preserve"> försäkringstagarna, de försäkrade och andra bor</w:t>
      </w:r>
      <w:r>
        <w:softHyphen/>
        <w:t>genärer till</w:t>
      </w:r>
      <w:r>
        <w:softHyphen/>
        <w:t>för</w:t>
      </w:r>
      <w:r>
        <w:softHyphen/>
        <w:t>säkras en betryggande säkerhet, i fall de inte redan har en sådan säkerhet och om ett sådant skydd behövs med hän</w:t>
      </w:r>
      <w:r>
        <w:softHyphen/>
        <w:t>syn till de fusionerande bolagens ekonomiska för</w:t>
      </w:r>
      <w:r>
        <w:softHyphen/>
        <w:t>hållan</w:t>
      </w:r>
      <w:r>
        <w:softHyphen/>
        <w:t>d</w:t>
      </w:r>
      <w:r>
        <w:softHyphen/>
        <w:t>en.</w:t>
      </w:r>
      <w:r w:rsidRPr="001C5E46">
        <w:t xml:space="preserve"> </w:t>
      </w:r>
    </w:p>
    <w:p w14:paraId="6EE5C0AF" w14:textId="77777777" w:rsidR="00136126" w:rsidRDefault="00931476" w:rsidP="00136126">
      <w:pPr>
        <w:pStyle w:val="Rubrik5utannumrering"/>
      </w:pPr>
      <w:r>
        <w:t>När en ansökan om tillstånd att verkställa fusionsplanen ska avslås</w:t>
      </w:r>
    </w:p>
    <w:p w14:paraId="7F1DEA90" w14:textId="77777777" w:rsidR="00136126" w:rsidRDefault="00931476" w:rsidP="00136126">
      <w:pPr>
        <w:pStyle w:val="Brdtextmedindrag"/>
        <w:ind w:firstLine="0"/>
      </w:pPr>
      <w:r>
        <w:rPr>
          <w:b/>
        </w:rPr>
        <w:t>13</w:t>
      </w:r>
      <w:r>
        <w:t> </w:t>
      </w:r>
      <w:r w:rsidRPr="0058273C">
        <w:rPr>
          <w:b/>
        </w:rPr>
        <w:t>§</w:t>
      </w:r>
      <w:r w:rsidRPr="00B40C4F">
        <w:t>    </w:t>
      </w:r>
      <w:r>
        <w:t xml:space="preserve">En ansökan </w:t>
      </w:r>
      <w:r w:rsidRPr="002E0504">
        <w:t xml:space="preserve">enligt </w:t>
      </w:r>
      <w:r w:rsidRPr="000A7C2D">
        <w:t>1</w:t>
      </w:r>
      <w:r>
        <w:t>1</w:t>
      </w:r>
      <w:r w:rsidRPr="002E0504">
        <w:t xml:space="preserve"> § </w:t>
      </w:r>
      <w:r>
        <w:t xml:space="preserve">första stycket </w:t>
      </w:r>
      <w:r w:rsidRPr="002E0504">
        <w:t>ska</w:t>
      </w:r>
      <w:r>
        <w:t xml:space="preserve"> avslås, om</w:t>
      </w:r>
    </w:p>
    <w:p w14:paraId="39BC9338" w14:textId="77777777" w:rsidR="00136126" w:rsidRDefault="00931476" w:rsidP="00136126">
      <w:pPr>
        <w:pStyle w:val="Brdtextmedindrag"/>
      </w:pPr>
      <w:r w:rsidRPr="00E6157D">
        <w:t>1.</w:t>
      </w:r>
      <w:r>
        <w:t> fusionsplanen inte har godkänts i behörig ordning eller till sitt innehåll strider mot lag eller annan författning eller mot bolagsordningen,</w:t>
      </w:r>
    </w:p>
    <w:p w14:paraId="12689D65" w14:textId="77777777" w:rsidR="00136126" w:rsidRPr="00A3593F" w:rsidRDefault="00931476" w:rsidP="00136126">
      <w:pPr>
        <w:pStyle w:val="Brdtextmedindrag"/>
      </w:pPr>
      <w:r>
        <w:t xml:space="preserve">2. fusionen har förbjudits enligt konkurrenslagen (2008:579) eller enligt rådets </w:t>
      </w:r>
      <w:bookmarkStart w:id="8468" w:name="_Hlk2785953"/>
      <w:r>
        <w:t xml:space="preserve">förordning (EG) nr 139/2004 </w:t>
      </w:r>
      <w:bookmarkEnd w:id="8468"/>
      <w:r>
        <w:t>av den 20 januari 2004 om kontroll av företagskoncentrationer eller om prövning enligt den lagen eller förord</w:t>
      </w:r>
      <w:r>
        <w:softHyphen/>
        <w:t>ningen pågår,</w:t>
      </w:r>
      <w:r w:rsidRPr="006F4166">
        <w:t> </w:t>
      </w:r>
    </w:p>
    <w:p w14:paraId="526ADB32" w14:textId="77777777" w:rsidR="00136126" w:rsidRPr="00A3593F" w:rsidRDefault="00931476" w:rsidP="00136126">
      <w:pPr>
        <w:pStyle w:val="Brdtextmedindrag"/>
      </w:pPr>
      <w:r w:rsidRPr="006F4166">
        <w:t>3</w:t>
      </w:r>
      <w:r w:rsidRPr="00A3593F">
        <w:t>. försäkringstagarna</w:t>
      </w:r>
      <w:r w:rsidRPr="006F4166">
        <w:t>, de försäkrade</w:t>
      </w:r>
      <w:r w:rsidRPr="00A3593F">
        <w:t xml:space="preserve"> och andra borgenärer inte har till</w:t>
      </w:r>
      <w:r w:rsidRPr="006F4166">
        <w:softHyphen/>
      </w:r>
      <w:r w:rsidRPr="00A3593F">
        <w:t>för</w:t>
      </w:r>
      <w:r w:rsidRPr="006F4166">
        <w:softHyphen/>
      </w:r>
      <w:r w:rsidRPr="00A3593F">
        <w:t xml:space="preserve">säkrats betryggande säkerhet </w:t>
      </w:r>
      <w:r w:rsidRPr="006F4166">
        <w:t>enligt</w:t>
      </w:r>
      <w:r w:rsidRPr="00A3593F">
        <w:t xml:space="preserve"> </w:t>
      </w:r>
      <w:r w:rsidRPr="006F4166">
        <w:t>12 §</w:t>
      </w:r>
      <w:r w:rsidRPr="00A3593F">
        <w:t xml:space="preserve"> eller de fusi</w:t>
      </w:r>
      <w:r w:rsidRPr="006F4166">
        <w:softHyphen/>
      </w:r>
      <w:r w:rsidRPr="00A3593F">
        <w:t>one</w:t>
      </w:r>
      <w:r w:rsidRPr="006F4166">
        <w:softHyphen/>
      </w:r>
      <w:r w:rsidRPr="00A3593F">
        <w:t>rande bolagens ekonomiska förhållanden i övrigt är sådana att fusionen inte kan anses förenlig med försäkringstagarnas</w:t>
      </w:r>
      <w:r w:rsidRPr="006F4166">
        <w:t>, de försäkrades</w:t>
      </w:r>
      <w:r w:rsidRPr="00A3593F">
        <w:t xml:space="preserve"> och andra borgenä</w:t>
      </w:r>
      <w:r w:rsidRPr="006F4166">
        <w:softHyphen/>
      </w:r>
      <w:r w:rsidRPr="00A3593F">
        <w:t>r</w:t>
      </w:r>
      <w:r w:rsidRPr="006F4166">
        <w:softHyphen/>
      </w:r>
      <w:r w:rsidRPr="00A3593F">
        <w:t>ers intressen, eller</w:t>
      </w:r>
    </w:p>
    <w:p w14:paraId="6867ED25" w14:textId="77777777" w:rsidR="00136126" w:rsidRPr="00A3593F" w:rsidRDefault="00931476" w:rsidP="00136126">
      <w:pPr>
        <w:pStyle w:val="Brdtextmedindrag"/>
      </w:pPr>
      <w:r w:rsidRPr="006F4166">
        <w:t>4</w:t>
      </w:r>
      <w:r w:rsidRPr="00A3593F">
        <w:t>. det är motiverat av hänsyn till allmänintresset.</w:t>
      </w:r>
    </w:p>
    <w:p w14:paraId="7601986D" w14:textId="77777777" w:rsidR="00136126" w:rsidRDefault="00931476" w:rsidP="00136126">
      <w:pPr>
        <w:pStyle w:val="Brdtextmedindrag"/>
      </w:pPr>
      <w:r w:rsidRPr="00A3593F">
        <w:t>Vid</w:t>
      </w:r>
      <w:r w:rsidRPr="00F34EAB">
        <w:t xml:space="preserve"> </w:t>
      </w:r>
      <w:r>
        <w:t xml:space="preserve">fusion genom </w:t>
      </w:r>
      <w:r w:rsidRPr="00F34EAB">
        <w:t>kombination</w:t>
      </w:r>
      <w:r w:rsidRPr="00B14704">
        <w:t xml:space="preserve"> ska en ansökan också avslås om</w:t>
      </w:r>
      <w:r w:rsidRPr="005E6693">
        <w:t xml:space="preserve"> revi</w:t>
      </w:r>
      <w:r>
        <w:softHyphen/>
      </w:r>
      <w:r w:rsidRPr="005E6693">
        <w:t>sors</w:t>
      </w:r>
      <w:r>
        <w:softHyphen/>
      </w:r>
      <w:r w:rsidRPr="005E6693">
        <w:t>yttrandena enligt 23 kap. 11 § aktiebolags</w:t>
      </w:r>
      <w:r w:rsidRPr="00F34EAB">
        <w:softHyphen/>
        <w:t>lagen (2005:551) inte ut</w:t>
      </w:r>
      <w:r>
        <w:softHyphen/>
      </w:r>
      <w:r w:rsidRPr="00F34EAB">
        <w:t>vi</w:t>
      </w:r>
      <w:r>
        <w:softHyphen/>
        <w:t>s</w:t>
      </w:r>
      <w:r w:rsidRPr="00F34EAB">
        <w:t>ar att de överlåtande bolagens sammanlagda verkliga värde för det över</w:t>
      </w:r>
      <w:r>
        <w:softHyphen/>
      </w:r>
      <w:r w:rsidRPr="00F34EAB">
        <w:t>ta</w:t>
      </w:r>
      <w:r>
        <w:softHyphen/>
      </w:r>
      <w:r w:rsidRPr="00F34EAB">
        <w:t>gan</w:t>
      </w:r>
      <w:r>
        <w:softHyphen/>
      </w:r>
      <w:r w:rsidRPr="00F34EAB">
        <w:t>de bolaget uppgår till minst aktiekapitalet i detta</w:t>
      </w:r>
      <w:r>
        <w:t>.</w:t>
      </w:r>
    </w:p>
    <w:p w14:paraId="364194B2" w14:textId="77777777" w:rsidR="00136126" w:rsidRDefault="00931476" w:rsidP="00136126">
      <w:pPr>
        <w:pStyle w:val="Brdtextmedindrag"/>
      </w:pPr>
      <w:r>
        <w:t>Om ansökan inte kan beviljas på grund av att prövning pågår enligt kon</w:t>
      </w:r>
      <w:r>
        <w:softHyphen/>
        <w:t>kur</w:t>
      </w:r>
      <w:r>
        <w:softHyphen/>
        <w:t>renslagen eller rådets förordning (EG) nr 139/2004 och prövningen kan antas bli avslutad inom kort tid, får tillståndsfrågan förklaras vilande under högst sex månader.</w:t>
      </w:r>
    </w:p>
    <w:p w14:paraId="0CF23753" w14:textId="77777777" w:rsidR="00136126" w:rsidRDefault="00931476" w:rsidP="00136126">
      <w:pPr>
        <w:pStyle w:val="Rubrik5utannumrering"/>
      </w:pPr>
      <w:r>
        <w:t>Registrering av fusionen</w:t>
      </w:r>
    </w:p>
    <w:p w14:paraId="434129A5" w14:textId="77777777" w:rsidR="00136126" w:rsidRDefault="00931476" w:rsidP="00136126">
      <w:pPr>
        <w:pStyle w:val="Brdtext"/>
        <w:rPr>
          <w:b/>
          <w:i/>
        </w:rPr>
      </w:pPr>
      <w:r w:rsidRPr="000A7C2D">
        <w:rPr>
          <w:b/>
        </w:rPr>
        <w:t>1</w:t>
      </w:r>
      <w:r>
        <w:rPr>
          <w:b/>
        </w:rPr>
        <w:t>4</w:t>
      </w:r>
      <w:r w:rsidRPr="000A7C2D">
        <w:rPr>
          <w:b/>
        </w:rPr>
        <w:t> </w:t>
      </w:r>
      <w:r w:rsidRPr="00CF7CC9">
        <w:rPr>
          <w:b/>
        </w:rPr>
        <w:t>§</w:t>
      </w:r>
      <w:r>
        <w:t>    I stället för det som föreskrivs i 23 kap. 25 § andra stycket aktie</w:t>
      </w:r>
      <w:r>
        <w:softHyphen/>
        <w:t>bolags</w:t>
      </w:r>
      <w:r>
        <w:softHyphen/>
      </w:r>
      <w:r>
        <w:softHyphen/>
        <w:t>lagen (2005:551) om tidpunkten för anmälan av fusionen för regist</w:t>
      </w:r>
      <w:r>
        <w:softHyphen/>
        <w:t>re</w:t>
      </w:r>
      <w:r>
        <w:softHyphen/>
        <w:t>ring ska anmälan göras senast två månader från det att Finans</w:t>
      </w:r>
      <w:r>
        <w:softHyphen/>
        <w:t>inspek</w:t>
      </w:r>
      <w:r>
        <w:softHyphen/>
        <w:t>tio</w:t>
      </w:r>
      <w:r>
        <w:softHyphen/>
        <w:t>n</w:t>
      </w:r>
      <w:r>
        <w:softHyphen/>
        <w:t>ens tillstånd att verkställa fusionsplanen har fått laga kraft.</w:t>
      </w:r>
      <w:r w:rsidRPr="0058273C">
        <w:t>  </w:t>
      </w:r>
    </w:p>
    <w:p w14:paraId="35E76526" w14:textId="77777777" w:rsidR="00136126" w:rsidRDefault="00931476" w:rsidP="00136126">
      <w:pPr>
        <w:pStyle w:val="Rubrik5utannumrering"/>
      </w:pPr>
      <w:r>
        <w:t>Absorption av helägt dotterbolag</w:t>
      </w:r>
    </w:p>
    <w:p w14:paraId="09204437" w14:textId="77777777" w:rsidR="00136126" w:rsidRDefault="00931476" w:rsidP="00136126">
      <w:pPr>
        <w:pStyle w:val="Brdtext"/>
      </w:pPr>
      <w:r w:rsidRPr="00B73B70">
        <w:rPr>
          <w:b/>
        </w:rPr>
        <w:t>1</w:t>
      </w:r>
      <w:r>
        <w:rPr>
          <w:b/>
        </w:rPr>
        <w:t>5</w:t>
      </w:r>
      <w:r w:rsidRPr="00B73B70">
        <w:rPr>
          <w:b/>
        </w:rPr>
        <w:t> </w:t>
      </w:r>
      <w:r w:rsidRPr="00CF7CC9">
        <w:rPr>
          <w:b/>
        </w:rPr>
        <w:t>§</w:t>
      </w:r>
      <w:r>
        <w:t>    </w:t>
      </w:r>
      <w:r w:rsidRPr="000A7C2D">
        <w:t xml:space="preserve">Vid absorption av ett helägt dotterbolag </w:t>
      </w:r>
      <w:r>
        <w:t>ska a</w:t>
      </w:r>
      <w:r w:rsidRPr="000A7C2D">
        <w:t>nsöka</w:t>
      </w:r>
      <w:r>
        <w:t>n</w:t>
      </w:r>
      <w:r w:rsidRPr="000A7C2D">
        <w:t xml:space="preserve"> om tillstånd att verkställa fusionsplanen</w:t>
      </w:r>
      <w:r>
        <w:t xml:space="preserve"> göras av m</w:t>
      </w:r>
      <w:r w:rsidRPr="000A7C2D">
        <w:t>oder</w:t>
      </w:r>
      <w:r>
        <w:softHyphen/>
      </w:r>
      <w:r w:rsidRPr="000A7C2D">
        <w:t>bolag</w:t>
      </w:r>
      <w:r>
        <w:t>et.</w:t>
      </w:r>
      <w:r w:rsidRPr="000A7C2D" w:rsidDel="009234C8">
        <w:t xml:space="preserve"> </w:t>
      </w:r>
      <w:r w:rsidRPr="000A7C2D">
        <w:t xml:space="preserve">Ansökan ska ges in </w:t>
      </w:r>
      <w:r>
        <w:t xml:space="preserve">till </w:t>
      </w:r>
      <w:r w:rsidRPr="000A7C2D">
        <w:t>Finans</w:t>
      </w:r>
      <w:r>
        <w:softHyphen/>
      </w:r>
      <w:r w:rsidRPr="000A7C2D">
        <w:t xml:space="preserve">inspektionen </w:t>
      </w:r>
      <w:r>
        <w:t>inom</w:t>
      </w:r>
      <w:r w:rsidRPr="000A7C2D">
        <w:t xml:space="preserve"> en månad efter det att fusions</w:t>
      </w:r>
      <w:r>
        <w:softHyphen/>
      </w:r>
      <w:r w:rsidRPr="000A7C2D">
        <w:t>plan</w:t>
      </w:r>
      <w:r>
        <w:softHyphen/>
      </w:r>
      <w:r w:rsidRPr="000A7C2D">
        <w:t>en</w:t>
      </w:r>
      <w:r>
        <w:t xml:space="preserve"> </w:t>
      </w:r>
      <w:r w:rsidRPr="000A7C2D">
        <w:t>har blivit gällande hos moderbolaget</w:t>
      </w:r>
      <w:r>
        <w:t>.</w:t>
      </w:r>
      <w:r w:rsidRPr="000A7C2D" w:rsidDel="009234C8">
        <w:t xml:space="preserve"> </w:t>
      </w:r>
      <w:r>
        <w:t>O</w:t>
      </w:r>
      <w:r w:rsidRPr="000A7C2D">
        <w:t>m fusionsplanen har regist</w:t>
      </w:r>
      <w:r>
        <w:softHyphen/>
      </w:r>
      <w:r w:rsidRPr="000A7C2D">
        <w:t>rerats</w:t>
      </w:r>
      <w:r>
        <w:t xml:space="preserve"> </w:t>
      </w:r>
      <w:r w:rsidRPr="000A7C2D">
        <w:t>enligt 23</w:t>
      </w:r>
      <w:r>
        <w:t> </w:t>
      </w:r>
      <w:r w:rsidRPr="000A7C2D">
        <w:t>kap. 30</w:t>
      </w:r>
      <w:r>
        <w:t> </w:t>
      </w:r>
      <w:r w:rsidRPr="000A7C2D">
        <w:t>§ aktiebolagslagen</w:t>
      </w:r>
      <w:r>
        <w:t xml:space="preserve"> (2005:551)</w:t>
      </w:r>
      <w:r w:rsidRPr="000A7C2D">
        <w:t xml:space="preserve">, </w:t>
      </w:r>
      <w:r>
        <w:t xml:space="preserve">ska ansökan dessutom ges in </w:t>
      </w:r>
      <w:r w:rsidRPr="000A7C2D">
        <w:lastRenderedPageBreak/>
        <w:t>senast två år efter det att uppgift</w:t>
      </w:r>
      <w:r>
        <w:t xml:space="preserve"> </w:t>
      </w:r>
      <w:r w:rsidRPr="000A7C2D">
        <w:t xml:space="preserve">om </w:t>
      </w:r>
      <w:r>
        <w:t xml:space="preserve">registreringen </w:t>
      </w:r>
      <w:r w:rsidRPr="000A7C2D">
        <w:t>har kungjorts</w:t>
      </w:r>
      <w:r>
        <w:t xml:space="preserve"> enligt 27 kap. 3 § samma lag</w:t>
      </w:r>
      <w:r w:rsidRPr="000A7C2D">
        <w:t>.</w:t>
      </w:r>
    </w:p>
    <w:p w14:paraId="35E5AA8D" w14:textId="77777777" w:rsidR="00136126" w:rsidRDefault="00931476" w:rsidP="00136126">
      <w:pPr>
        <w:pStyle w:val="Brdtextmedindrag"/>
      </w:pPr>
      <w:r w:rsidRPr="000A7C2D">
        <w:t xml:space="preserve">Finansinspektionen ska underrätta Bolagsverket om </w:t>
      </w:r>
      <w:r>
        <w:t>en ansökan</w:t>
      </w:r>
      <w:r w:rsidRPr="000A7C2D">
        <w:t xml:space="preserve"> och om be</w:t>
      </w:r>
      <w:r>
        <w:softHyphen/>
      </w:r>
      <w:r w:rsidRPr="000A7C2D">
        <w:t xml:space="preserve">slut som </w:t>
      </w:r>
      <w:r>
        <w:t xml:space="preserve">har fått laga kraft som har </w:t>
      </w:r>
      <w:r w:rsidRPr="000A7C2D">
        <w:t>meddelats med anledning av</w:t>
      </w:r>
      <w:r>
        <w:t xml:space="preserve"> </w:t>
      </w:r>
      <w:r w:rsidRPr="000A7C2D">
        <w:t>an</w:t>
      </w:r>
      <w:r>
        <w:softHyphen/>
      </w:r>
      <w:r w:rsidRPr="000A7C2D">
        <w:t>sök</w:t>
      </w:r>
      <w:r>
        <w:softHyphen/>
      </w:r>
      <w:r w:rsidRPr="000A7C2D">
        <w:t>ning</w:t>
      </w:r>
      <w:r>
        <w:softHyphen/>
        <w:t>en</w:t>
      </w:r>
      <w:r w:rsidRPr="000A7C2D">
        <w:t xml:space="preserve">. </w:t>
      </w:r>
    </w:p>
    <w:p w14:paraId="46CCC262" w14:textId="77777777" w:rsidR="00136126" w:rsidRPr="000A7C2D" w:rsidRDefault="00931476" w:rsidP="00136126">
      <w:pPr>
        <w:pStyle w:val="Brdtextmedindrag"/>
      </w:pPr>
      <w:r>
        <w:t>Vid behandling av en ansökan ska</w:t>
      </w:r>
      <w:r w:rsidRPr="002E0504">
        <w:t xml:space="preserve"> 1</w:t>
      </w:r>
      <w:r>
        <w:t>2 </w:t>
      </w:r>
      <w:r w:rsidRPr="000A7C2D">
        <w:t>och 1</w:t>
      </w:r>
      <w:r>
        <w:t>3</w:t>
      </w:r>
      <w:r w:rsidRPr="002E0504">
        <w:t> </w:t>
      </w:r>
      <w:r>
        <w:t>§§</w:t>
      </w:r>
      <w:r w:rsidRPr="000A7C2D">
        <w:t xml:space="preserve"> </w:t>
      </w:r>
      <w:r>
        <w:t>tillämpas</w:t>
      </w:r>
      <w:r w:rsidRPr="000A7C2D">
        <w:t xml:space="preserve">. </w:t>
      </w:r>
    </w:p>
    <w:p w14:paraId="3849F74E" w14:textId="77777777" w:rsidR="00136126" w:rsidRDefault="00931476" w:rsidP="00136126">
      <w:pPr>
        <w:pStyle w:val="Rubrik5utannumrering"/>
      </w:pPr>
      <w:r>
        <w:t xml:space="preserve">Tvångslikvidation </w:t>
      </w:r>
    </w:p>
    <w:p w14:paraId="08A12CAD" w14:textId="77777777" w:rsidR="00136126" w:rsidRDefault="00931476" w:rsidP="00136126">
      <w:pPr>
        <w:pStyle w:val="Brdtext"/>
      </w:pPr>
      <w:r>
        <w:rPr>
          <w:b/>
        </w:rPr>
        <w:t>16</w:t>
      </w:r>
      <w:r>
        <w:t> </w:t>
      </w:r>
      <w:r w:rsidRPr="0058273C">
        <w:rPr>
          <w:b/>
        </w:rPr>
        <w:t>§</w:t>
      </w:r>
      <w:r w:rsidRPr="00B40C4F">
        <w:t>    </w:t>
      </w:r>
      <w:r w:rsidRPr="00F46047">
        <w:t>Utöver det som föreskrivs i 25</w:t>
      </w:r>
      <w:r>
        <w:t> kap.</w:t>
      </w:r>
      <w:r w:rsidRPr="00F46047">
        <w:t xml:space="preserve"> 11</w:t>
      </w:r>
      <w:r>
        <w:t> §</w:t>
      </w:r>
      <w:r w:rsidRPr="00F46047">
        <w:t xml:space="preserve"> aktiebolagslagen (2005:551) om i vilka fall allmän domstol eller Bolagsverket ska besluta att ett bolag ska gå i likvidation gäller för </w:t>
      </w:r>
      <w:r>
        <w:t>tjänstepensions</w:t>
      </w:r>
      <w:r w:rsidRPr="00F46047">
        <w:t xml:space="preserve">aktiebolag att Bolagsverket ska besluta att bolaget ska gå i likvidation om </w:t>
      </w:r>
    </w:p>
    <w:p w14:paraId="2A3BAB50" w14:textId="77777777" w:rsidR="00136126" w:rsidRDefault="00931476" w:rsidP="00136126">
      <w:pPr>
        <w:pStyle w:val="Brdtextmedindrag"/>
      </w:pPr>
      <w:r w:rsidRPr="00F46047">
        <w:t>1.</w:t>
      </w:r>
      <w:r>
        <w:t> </w:t>
      </w:r>
      <w:r w:rsidRPr="00F46047">
        <w:t xml:space="preserve">ett tillstånd att driva </w:t>
      </w:r>
      <w:r>
        <w:t>tjänstepensionsverksamhet som tjänstepensions</w:t>
      </w:r>
      <w:r>
        <w:softHyphen/>
        <w:t>företag</w:t>
      </w:r>
      <w:r w:rsidRPr="00F46047">
        <w:t xml:space="preserve"> för </w:t>
      </w:r>
      <w:r>
        <w:t>en</w:t>
      </w:r>
      <w:r w:rsidRPr="00F46047">
        <w:t xml:space="preserve"> bestämd tid har gått ut utan att något nytt tillstånd har </w:t>
      </w:r>
      <w:r>
        <w:t>gett</w:t>
      </w:r>
      <w:r w:rsidRPr="00F46047">
        <w:t xml:space="preserve">s, eller </w:t>
      </w:r>
    </w:p>
    <w:p w14:paraId="4E27D3F5" w14:textId="77777777" w:rsidR="00136126" w:rsidRDefault="00931476" w:rsidP="00136126">
      <w:pPr>
        <w:pStyle w:val="Brdtextmedindrag"/>
      </w:pPr>
      <w:r w:rsidRPr="00F46047">
        <w:t>2.</w:t>
      </w:r>
      <w:r>
        <w:t> </w:t>
      </w:r>
      <w:bookmarkStart w:id="8469" w:name="_Hlk5969489"/>
      <w:r w:rsidRPr="00F46047">
        <w:t xml:space="preserve">tillståndet att driva </w:t>
      </w:r>
      <w:r>
        <w:t>tjänstepensionsverksamhet som tjänstepensions</w:t>
      </w:r>
      <w:r>
        <w:softHyphen/>
        <w:t>företag</w:t>
      </w:r>
      <w:r w:rsidRPr="00F46047">
        <w:t xml:space="preserve"> </w:t>
      </w:r>
      <w:r>
        <w:t xml:space="preserve">enligt denna lag </w:t>
      </w:r>
      <w:r w:rsidRPr="00F46047">
        <w:t xml:space="preserve">har återkallats utan att bolaget i stället har fått ett tillstånd </w:t>
      </w:r>
      <w:bookmarkEnd w:id="8469"/>
      <w:r w:rsidRPr="00F46047">
        <w:t xml:space="preserve">att driva </w:t>
      </w:r>
      <w:r w:rsidRPr="005F39A8">
        <w:t>försäkringsrörelse enligt försäkringsrörelselagen (2010:2043)</w:t>
      </w:r>
      <w:r>
        <w:t xml:space="preserve"> eller </w:t>
      </w:r>
      <w:r w:rsidRPr="00F46047">
        <w:t>någon annan tillståndspliktig finansiell rörelse</w:t>
      </w:r>
      <w:r>
        <w:t>.</w:t>
      </w:r>
      <w:r w:rsidRPr="00F46047">
        <w:t xml:space="preserve"> </w:t>
      </w:r>
    </w:p>
    <w:p w14:paraId="68FB4B2C" w14:textId="77777777" w:rsidR="00136126" w:rsidRDefault="00931476" w:rsidP="00136126">
      <w:pPr>
        <w:pStyle w:val="Brdtextmedindrag"/>
      </w:pPr>
      <w:r w:rsidRPr="00F46047">
        <w:t>En fråga om likvidation prövas på ansökan av styrelsen, en styrelse</w:t>
      </w:r>
      <w:r>
        <w:softHyphen/>
      </w:r>
      <w:r w:rsidRPr="00F46047">
        <w:t xml:space="preserve">ledamot, den verkställande direktören, en aktieägare eller på anmälan av </w:t>
      </w:r>
      <w:r>
        <w:t>Finansinspektionen</w:t>
      </w:r>
      <w:r w:rsidRPr="00F46047">
        <w:t>.</w:t>
      </w:r>
      <w:r>
        <w:t xml:space="preserve"> </w:t>
      </w:r>
    </w:p>
    <w:p w14:paraId="0B7FC9C7" w14:textId="77777777" w:rsidR="00136126" w:rsidRDefault="00931476" w:rsidP="00136126">
      <w:pPr>
        <w:pStyle w:val="Brdtextmedindrag"/>
      </w:pPr>
      <w:r w:rsidRPr="00F46047">
        <w:t xml:space="preserve">I ärenden om likvidation </w:t>
      </w:r>
      <w:r>
        <w:t xml:space="preserve">enligt </w:t>
      </w:r>
      <w:r w:rsidRPr="00F46047">
        <w:t>första stycket</w:t>
      </w:r>
      <w:r>
        <w:t> </w:t>
      </w:r>
      <w:r w:rsidRPr="00F46047">
        <w:t>2</w:t>
      </w:r>
      <w:r w:rsidRPr="008F09BE">
        <w:t xml:space="preserve"> </w:t>
      </w:r>
      <w:r w:rsidRPr="00F46047">
        <w:t>ska 25</w:t>
      </w:r>
      <w:r>
        <w:t> kap.</w:t>
      </w:r>
      <w:r w:rsidRPr="00F46047">
        <w:t xml:space="preserve"> 24</w:t>
      </w:r>
      <w:r>
        <w:t> §</w:t>
      </w:r>
      <w:r w:rsidRPr="00F46047">
        <w:t xml:space="preserve"> aktie</w:t>
      </w:r>
      <w:r>
        <w:softHyphen/>
      </w:r>
      <w:r w:rsidRPr="00F46047">
        <w:t>bo</w:t>
      </w:r>
      <w:r>
        <w:softHyphen/>
      </w:r>
      <w:r w:rsidRPr="00F46047">
        <w:t xml:space="preserve">lagslagen inte tillämpas. </w:t>
      </w:r>
      <w:r>
        <w:t>B</w:t>
      </w:r>
      <w:r w:rsidRPr="00F46047">
        <w:t>eslut</w:t>
      </w:r>
      <w:r>
        <w:t xml:space="preserve"> om likvidation</w:t>
      </w:r>
      <w:r w:rsidRPr="00F46047">
        <w:t xml:space="preserve"> </w:t>
      </w:r>
      <w:r>
        <w:t xml:space="preserve">i sådana ärenden </w:t>
      </w:r>
      <w:r w:rsidRPr="00F46047">
        <w:t>ska fatt</w:t>
      </w:r>
      <w:r>
        <w:softHyphen/>
      </w:r>
      <w:r w:rsidRPr="00F46047">
        <w:t xml:space="preserve">as så snart det är praktiskt möjligt, dock </w:t>
      </w:r>
      <w:bookmarkStart w:id="8470" w:name="_Hlk5969587"/>
      <w:r w:rsidRPr="00F46047">
        <w:t xml:space="preserve">senast dagen efter det att ansökan eller anmälan om likvidation kom in till </w:t>
      </w:r>
      <w:r w:rsidRPr="00A3593F">
        <w:t>Bolagsverket.</w:t>
      </w:r>
      <w:r w:rsidRPr="00A3593F" w:rsidDel="007850C9">
        <w:t xml:space="preserve"> </w:t>
      </w:r>
      <w:r w:rsidRPr="00A3593F">
        <w:t>Beslutet gäller omedelbart</w:t>
      </w:r>
      <w:bookmarkEnd w:id="8470"/>
      <w:r w:rsidRPr="00A3593F">
        <w:t xml:space="preserve">. </w:t>
      </w:r>
    </w:p>
    <w:p w14:paraId="406C9542" w14:textId="77777777" w:rsidR="00136126" w:rsidRDefault="00931476" w:rsidP="00136126">
      <w:pPr>
        <w:pStyle w:val="Rubrik5utannumrering"/>
      </w:pPr>
      <w:r>
        <w:t xml:space="preserve">Kontrollbalansräkningens innehåll </w:t>
      </w:r>
    </w:p>
    <w:p w14:paraId="20A6E723" w14:textId="77777777" w:rsidR="00136126" w:rsidRDefault="00931476" w:rsidP="00136126">
      <w:pPr>
        <w:pStyle w:val="Brdtext"/>
      </w:pPr>
      <w:r>
        <w:rPr>
          <w:b/>
        </w:rPr>
        <w:t>17</w:t>
      </w:r>
      <w:r>
        <w:t> </w:t>
      </w:r>
      <w:r w:rsidRPr="0058273C">
        <w:rPr>
          <w:b/>
        </w:rPr>
        <w:t>§</w:t>
      </w:r>
      <w:r w:rsidRPr="00B40C4F">
        <w:t>    </w:t>
      </w:r>
      <w:r>
        <w:t xml:space="preserve">Utöver det som föreskrivs i 25 kap. 14 § aktiebolagslagen (2005:551) om kontrollbalansräkningens innehåll ska det vid beräkningen av ett </w:t>
      </w:r>
      <w:r w:rsidRPr="00A3593F">
        <w:t>tjänstepensionsaktiebolags eget kapital</w:t>
      </w:r>
      <w:r>
        <w:t xml:space="preserve"> lämnas uppgift om den ökning av tillgångarnas sammanlagda värde som skulle följa om de redovisades till försäljningsvärdet med avdrag för de förväntade </w:t>
      </w:r>
      <w:r w:rsidRPr="00A3593F">
        <w:t>försälj</w:t>
      </w:r>
      <w:r w:rsidRPr="00A3593F">
        <w:softHyphen/>
        <w:t>ningskostnaderna. Sådana tillgångar</w:t>
      </w:r>
      <w:r>
        <w:t xml:space="preserve"> som anges i 4 kap. 2 § 4 och 5 lagen (1995:1560) om årsredovisning i </w:t>
      </w:r>
      <w:r w:rsidRPr="00A3593F">
        <w:t>försäkringsföretag ska tas upp</w:t>
      </w:r>
      <w:r>
        <w:t xml:space="preserve"> till an</w:t>
      </w:r>
      <w:r>
        <w:softHyphen/>
        <w:t>skaffningsvärdet minskat med nödvändiga avskrivningar och nedskriv</w:t>
      </w:r>
      <w:r>
        <w:softHyphen/>
        <w:t>ningar, om ett högre värde fås genom detta.</w:t>
      </w:r>
    </w:p>
    <w:p w14:paraId="3DFDDB3E" w14:textId="77777777" w:rsidR="00136126" w:rsidRDefault="00931476" w:rsidP="00136126">
      <w:pPr>
        <w:pStyle w:val="Brdtextmedindrag"/>
      </w:pPr>
      <w:r>
        <w:t>Följande värdehandlingar får tas upp till högre värde än det som följer av lagen om årsredovisning i försäkringsföretag, om de används för skuld</w:t>
      </w:r>
      <w:r>
        <w:softHyphen/>
        <w:t>täckning och om de kan avyttras till detta högre värde vid sådana tid</w:t>
      </w:r>
      <w:r>
        <w:softHyphen/>
        <w:t>punkter att förutsättningarna att infria de försäkringsåtaganden som värde</w:t>
      </w:r>
      <w:r>
        <w:softHyphen/>
        <w:t>handlingarna säkerställer kan anses tillfredsställande:</w:t>
      </w:r>
    </w:p>
    <w:p w14:paraId="4ED0B5D6" w14:textId="77777777" w:rsidR="00136126" w:rsidRDefault="00931476" w:rsidP="00136126">
      <w:pPr>
        <w:pStyle w:val="Brdtextmedindrag"/>
      </w:pPr>
      <w:bookmarkStart w:id="8471" w:name="_Hlk5882447"/>
      <w:r>
        <w:t>1. obligationer eller andra skuldförbindelser som svenska staten, en svensk kommun eller därmed jämförlig samfällighet svarar för,</w:t>
      </w:r>
    </w:p>
    <w:p w14:paraId="37DCA431" w14:textId="77777777" w:rsidR="00136126" w:rsidRDefault="00931476" w:rsidP="00136126">
      <w:pPr>
        <w:pStyle w:val="Brdtextmedindrag"/>
      </w:pPr>
      <w:r>
        <w:t>2. obligationer eller andra skuldförbindelser som Europeiska unionen eller en utländsk stat eller centralbank svarar för,</w:t>
      </w:r>
    </w:p>
    <w:p w14:paraId="2693B04A" w14:textId="77777777" w:rsidR="00136126" w:rsidRDefault="00931476" w:rsidP="00136126">
      <w:pPr>
        <w:pStyle w:val="Brdtextmedindrag"/>
      </w:pPr>
      <w:r>
        <w:t>3. obligationer eller andra skuldförbindelser som en utländsk kommun eller därmed jämförlig utländsk samfällighet med befogenhet att kräva in offentlig uppbörd svarar för,</w:t>
      </w:r>
    </w:p>
    <w:p w14:paraId="0ADEBB1D" w14:textId="77777777" w:rsidR="00136126" w:rsidRDefault="00931476" w:rsidP="00136126">
      <w:pPr>
        <w:pStyle w:val="Brdtextmedindrag"/>
      </w:pPr>
      <w:r>
        <w:lastRenderedPageBreak/>
        <w:t>4. obligationer eller andra skuldförbindelser som en internationell orga</w:t>
      </w:r>
      <w:r>
        <w:softHyphen/>
        <w:t>nisation svarar för,</w:t>
      </w:r>
    </w:p>
    <w:p w14:paraId="1DBCEBCE" w14:textId="77777777" w:rsidR="00136126" w:rsidRDefault="00931476" w:rsidP="00136126">
      <w:pPr>
        <w:pStyle w:val="Brdtextmedindrag"/>
      </w:pPr>
      <w:r>
        <w:t xml:space="preserve">5. obligationer och andra skuldförbindelser som </w:t>
      </w:r>
      <w:r w:rsidRPr="005D77DC">
        <w:t>en bank, ett kredit</w:t>
      </w:r>
      <w:r>
        <w:softHyphen/>
      </w:r>
      <w:r w:rsidRPr="005D77DC">
        <w:t>mark</w:t>
      </w:r>
      <w:r>
        <w:softHyphen/>
      </w:r>
      <w:r w:rsidRPr="005D77DC">
        <w:t>nadsföretag, Svenska skeppshypotekskassan eller ett värdepappersbolag med tillstånd enligt 2 kap. 2</w:t>
      </w:r>
      <w:r>
        <w:t> </w:t>
      </w:r>
      <w:r w:rsidRPr="005D77DC">
        <w:t>§ första stycket</w:t>
      </w:r>
      <w:r>
        <w:t> </w:t>
      </w:r>
      <w:r w:rsidRPr="005D77DC">
        <w:t>2 och 8 lagen (2007:528) om värdepappersmarknaden</w:t>
      </w:r>
      <w:r>
        <w:t xml:space="preserve"> svarar för,</w:t>
      </w:r>
    </w:p>
    <w:p w14:paraId="73AEEE03" w14:textId="77777777" w:rsidR="00136126" w:rsidRDefault="00931476" w:rsidP="00136126">
      <w:pPr>
        <w:pStyle w:val="Brdtextmedindrag"/>
      </w:pPr>
      <w:r>
        <w:t>6. obligationer och andra skuldförbindelser som ett utländskt kredit</w:t>
      </w:r>
      <w:r>
        <w:softHyphen/>
        <w:t>institut svarar för,</w:t>
      </w:r>
    </w:p>
    <w:p w14:paraId="18EDE16D" w14:textId="77777777" w:rsidR="00136126" w:rsidRDefault="00931476" w:rsidP="00136126">
      <w:pPr>
        <w:pStyle w:val="Brdtextmedindrag"/>
      </w:pPr>
      <w:r>
        <w:t>7. obligationer och andra skuldförbindelser som ett publikt aktiebolag eller ett motsvarande utländskt bolag svarar för,</w:t>
      </w:r>
    </w:p>
    <w:p w14:paraId="78EDE1A5" w14:textId="77777777" w:rsidR="00136126" w:rsidRDefault="00931476" w:rsidP="00136126">
      <w:pPr>
        <w:pStyle w:val="Brdtextmedindrag"/>
      </w:pPr>
      <w:r>
        <w:t>8. skuldförbindelser som fysiska personer och andra subjekt än de som anges i 1–7 svarar för och för vilka panträtt i fastighet inom en viss andel av fastighetens eller tomträttens värde, eller tomträtt har lämnats som säkerhet, och</w:t>
      </w:r>
    </w:p>
    <w:p w14:paraId="58F668FB" w14:textId="77777777" w:rsidR="00136126" w:rsidRDefault="00931476" w:rsidP="00136126">
      <w:pPr>
        <w:pStyle w:val="Brdtextmedindrag"/>
      </w:pPr>
      <w:r>
        <w:t>9. skuldförbindelser som fysiska personer och andra subjekt än de som anges i 1–7 svarar för och för vilka annan betryggande säkerhet än panträtt i fastighet eller tomträtt har lämnats.</w:t>
      </w:r>
    </w:p>
    <w:p w14:paraId="002650B6" w14:textId="77777777" w:rsidR="00136126" w:rsidRDefault="00931476" w:rsidP="00136126">
      <w:pPr>
        <w:pStyle w:val="Brdtextmedindrag"/>
      </w:pPr>
      <w:bookmarkStart w:id="8472" w:name="_Hlk5971340"/>
      <w:bookmarkEnd w:id="8471"/>
      <w:r w:rsidRPr="00A3593F">
        <w:t>Om det finns särskilda skäl för det får andra värdehandlingar än de som avses i andra stycket</w:t>
      </w:r>
      <w:r w:rsidRPr="00A3593F" w:rsidDel="005E184F">
        <w:t xml:space="preserve"> </w:t>
      </w:r>
      <w:r w:rsidRPr="00A3593F">
        <w:t xml:space="preserve">tas upp över det verkliga värdet, dock högst till </w:t>
      </w:r>
      <w:bookmarkEnd w:id="8472"/>
      <w:r w:rsidRPr="00A3593F">
        <w:t>an</w:t>
      </w:r>
      <w:r w:rsidRPr="00A3593F">
        <w:softHyphen/>
        <w:t>skaff</w:t>
      </w:r>
      <w:r w:rsidRPr="00A3593F">
        <w:softHyphen/>
        <w:t>ningsvärdet. Detta gäller värdehandlingar som utgörs av revers</w:t>
      </w:r>
      <w:r w:rsidRPr="00A3593F">
        <w:softHyphen/>
        <w:t>ford</w:t>
      </w:r>
      <w:r w:rsidRPr="00A3593F">
        <w:softHyphen/>
        <w:t>ringar som ska betalas eller kan sägas upp till betalning av tjänste</w:t>
      </w:r>
      <w:r w:rsidRPr="00A3593F">
        <w:softHyphen/>
        <w:t>pensions</w:t>
      </w:r>
      <w:r w:rsidRPr="00A3593F">
        <w:softHyphen/>
        <w:t>aktiebolaget först efter längre tid än ett år.</w:t>
      </w:r>
    </w:p>
    <w:p w14:paraId="58F2FC54" w14:textId="77777777" w:rsidR="00136126" w:rsidRDefault="00931476" w:rsidP="00136126">
      <w:pPr>
        <w:pStyle w:val="Rubrik5utannumrering"/>
      </w:pPr>
      <w:r>
        <w:t>Hinder mot beslut om upphörande av likvidation</w:t>
      </w:r>
    </w:p>
    <w:p w14:paraId="7CC714C8" w14:textId="77777777" w:rsidR="00136126" w:rsidRDefault="00931476" w:rsidP="00136126">
      <w:pPr>
        <w:pStyle w:val="Brdtextmedindrag"/>
        <w:ind w:firstLine="0"/>
      </w:pPr>
      <w:r>
        <w:rPr>
          <w:b/>
        </w:rPr>
        <w:t>18</w:t>
      </w:r>
      <w:r>
        <w:t> </w:t>
      </w:r>
      <w:r w:rsidRPr="0058273C">
        <w:rPr>
          <w:b/>
        </w:rPr>
        <w:t>§</w:t>
      </w:r>
      <w:r w:rsidRPr="00600AF1">
        <w:t>    </w:t>
      </w:r>
      <w:r>
        <w:t>Om ett tjänstepensionsaktiebolags tillstånd enligt 2 kap. 4 § har avsett en bestämd tid som har gått ut utan att något nytt tillstånd har getts eller om tillståndet har återkallats, får det inte beslutas att en likvidation ska upphöra och verk</w:t>
      </w:r>
      <w:r>
        <w:softHyphen/>
      </w:r>
      <w:r>
        <w:softHyphen/>
        <w:t xml:space="preserve">samheten återupptas. Detta gäller utöver det som föreskrivs i 25 kap. 45 § aktiebolagslagen (2005:551). </w:t>
      </w:r>
    </w:p>
    <w:p w14:paraId="7C7524F4" w14:textId="77777777" w:rsidR="00136126" w:rsidRDefault="00931476" w:rsidP="00136126">
      <w:pPr>
        <w:pStyle w:val="Rubrik5utannumrering"/>
      </w:pPr>
      <w:r>
        <w:t>Företagsnamn</w:t>
      </w:r>
    </w:p>
    <w:p w14:paraId="35179EDA" w14:textId="77777777" w:rsidR="00136126" w:rsidRDefault="00931476" w:rsidP="00136126">
      <w:pPr>
        <w:pStyle w:val="Brdtext"/>
      </w:pPr>
      <w:r>
        <w:rPr>
          <w:b/>
        </w:rPr>
        <w:t>19</w:t>
      </w:r>
      <w:r>
        <w:t> </w:t>
      </w:r>
      <w:r w:rsidRPr="0058273C">
        <w:rPr>
          <w:b/>
        </w:rPr>
        <w:t>§</w:t>
      </w:r>
      <w:r w:rsidRPr="00600AF1">
        <w:t>    Ett tjänstepensionsaktiebolag</w:t>
      </w:r>
      <w:r>
        <w:t>s företagsnamn</w:t>
      </w:r>
      <w:r w:rsidRPr="00600AF1">
        <w:t xml:space="preserve"> ska innehålla ordet tjänste</w:t>
      </w:r>
      <w:r>
        <w:softHyphen/>
      </w:r>
      <w:r w:rsidRPr="00600AF1">
        <w:t>pension.</w:t>
      </w:r>
    </w:p>
    <w:p w14:paraId="6635CE8F" w14:textId="77777777" w:rsidR="00136126" w:rsidRDefault="00931476" w:rsidP="00136126">
      <w:pPr>
        <w:pStyle w:val="Rubrik4utannumrering"/>
      </w:pPr>
      <w:r>
        <w:t>Ömsesidiga tjänstepensionsbolag</w:t>
      </w:r>
    </w:p>
    <w:p w14:paraId="39423B16" w14:textId="77777777" w:rsidR="00136126" w:rsidRPr="0002471D" w:rsidRDefault="00931476" w:rsidP="00136126">
      <w:pPr>
        <w:pStyle w:val="Rubrik5utannumrering"/>
        <w:spacing w:before="0"/>
      </w:pPr>
      <w:r>
        <w:t>Hänvisningar till lagen om ekonomiska föreningar</w:t>
      </w:r>
    </w:p>
    <w:p w14:paraId="3CE18D7D" w14:textId="77777777" w:rsidR="00136126" w:rsidRPr="00EF01AD" w:rsidRDefault="00931476" w:rsidP="00136126">
      <w:pPr>
        <w:pStyle w:val="Brdtext"/>
      </w:pPr>
      <w:r>
        <w:rPr>
          <w:b/>
        </w:rPr>
        <w:t>20</w:t>
      </w:r>
      <w:r w:rsidRPr="00EF01AD">
        <w:rPr>
          <w:b/>
        </w:rPr>
        <w:t> §</w:t>
      </w:r>
      <w:r w:rsidRPr="00EF01AD">
        <w:t xml:space="preserve">    När det i </w:t>
      </w:r>
      <w:r w:rsidRPr="00F24C6A">
        <w:t>2</w:t>
      </w:r>
      <w:r>
        <w:t>2</w:t>
      </w:r>
      <w:r w:rsidRPr="00F24C6A">
        <w:t>–</w:t>
      </w:r>
      <w:r>
        <w:t>46</w:t>
      </w:r>
      <w:r w:rsidRPr="00F24C6A">
        <w:t> §§</w:t>
      </w:r>
      <w:r w:rsidRPr="00EF01AD">
        <w:t xml:space="preserve"> eller i de bestämmelser som </w:t>
      </w:r>
      <w:r w:rsidRPr="00570E8A">
        <w:t>anges i</w:t>
      </w:r>
      <w:r w:rsidRPr="00EF01AD">
        <w:t xml:space="preserve"> 2</w:t>
      </w:r>
      <w:r>
        <w:t>1</w:t>
      </w:r>
      <w:r w:rsidRPr="00EF01AD">
        <w:t xml:space="preserve"> § </w:t>
      </w:r>
      <w:r w:rsidRPr="00570E8A">
        <w:t>hän</w:t>
      </w:r>
      <w:r>
        <w:softHyphen/>
      </w:r>
      <w:r w:rsidRPr="00570E8A">
        <w:t>visas</w:t>
      </w:r>
      <w:r w:rsidRPr="00EF01AD">
        <w:t xml:space="preserve"> till lagen (2018:672) om ekonomiska föreningar ska det som </w:t>
      </w:r>
      <w:r w:rsidRPr="00570E8A">
        <w:t>sägs om</w:t>
      </w:r>
    </w:p>
    <w:p w14:paraId="33FDCDBA" w14:textId="77777777" w:rsidR="00136126" w:rsidRPr="00A40155" w:rsidRDefault="00931476" w:rsidP="00136126">
      <w:pPr>
        <w:pStyle w:val="Brdtextmedindrag"/>
      </w:pPr>
      <w:r w:rsidRPr="00A40155">
        <w:t>1. </w:t>
      </w:r>
      <w:r>
        <w:t>ekonomisk förening avse ömsesidigt tjänstepensionsbolag</w:t>
      </w:r>
      <w:r w:rsidRPr="00A40155">
        <w:t xml:space="preserve">, </w:t>
      </w:r>
    </w:p>
    <w:p w14:paraId="2ACA1FD4" w14:textId="77777777" w:rsidR="00136126" w:rsidRPr="00A40155" w:rsidRDefault="00931476" w:rsidP="00136126">
      <w:pPr>
        <w:pStyle w:val="Brdtextmedindrag"/>
      </w:pPr>
      <w:r w:rsidRPr="00A40155">
        <w:t>2. </w:t>
      </w:r>
      <w:r>
        <w:t>medlem avse delägare</w:t>
      </w:r>
      <w:r w:rsidRPr="00A40155">
        <w:t xml:space="preserve">, </w:t>
      </w:r>
    </w:p>
    <w:p w14:paraId="2733D7E4" w14:textId="77777777" w:rsidR="00136126" w:rsidRPr="00A40155" w:rsidRDefault="00931476" w:rsidP="00136126">
      <w:pPr>
        <w:pStyle w:val="Brdtextmedindrag"/>
        <w:jc w:val="left"/>
      </w:pPr>
      <w:r w:rsidRPr="00A40155">
        <w:t>3. </w:t>
      </w:r>
      <w:r>
        <w:t>stadgar avse bolagsordning</w:t>
      </w:r>
      <w:r w:rsidRPr="00740F65">
        <w:t>,</w:t>
      </w:r>
      <w:r>
        <w:t xml:space="preserve"> och</w:t>
      </w:r>
      <w:r w:rsidRPr="00A40155">
        <w:t xml:space="preserve"> </w:t>
      </w:r>
    </w:p>
    <w:p w14:paraId="0AEE116F" w14:textId="77777777" w:rsidR="00136126" w:rsidRDefault="00931476" w:rsidP="00136126">
      <w:pPr>
        <w:pStyle w:val="Brdtextmedindrag"/>
        <w:jc w:val="left"/>
      </w:pPr>
      <w:r w:rsidRPr="00A40155">
        <w:t>4. </w:t>
      </w:r>
      <w:r>
        <w:t>föreningsstämma avse bolagsstämma.</w:t>
      </w:r>
      <w:r w:rsidRPr="00F92837">
        <w:t xml:space="preserve"> </w:t>
      </w:r>
    </w:p>
    <w:p w14:paraId="6A1F8D5D" w14:textId="77777777" w:rsidR="00136126" w:rsidRDefault="00931476" w:rsidP="00136126">
      <w:pPr>
        <w:pStyle w:val="Brdtextmedindrag"/>
      </w:pPr>
      <w:r>
        <w:t>Hänvisningar i lagen om ekonomiska föreningar till bestämmelser i samma lag ska i förekommande fall avse de bestämmelser i denna lag eller i försäkringsrörelselagen (2010:2043) som gäller i stället för eller utöver bestämmelserna i lagen om ekonomiska föreningar.</w:t>
      </w:r>
    </w:p>
    <w:p w14:paraId="577F11E9" w14:textId="77777777" w:rsidR="00136126" w:rsidRPr="00EB6AE1" w:rsidRDefault="00931476" w:rsidP="00136126">
      <w:pPr>
        <w:pStyle w:val="Rubrik5utannumrering"/>
      </w:pPr>
      <w:r>
        <w:lastRenderedPageBreak/>
        <w:t>Tillämpning av b</w:t>
      </w:r>
      <w:r w:rsidRPr="00DA6744">
        <w:t>estämmelser i försäkringsrörelselagen</w:t>
      </w:r>
    </w:p>
    <w:p w14:paraId="40DEEB6A" w14:textId="77777777" w:rsidR="00136126" w:rsidRDefault="00931476" w:rsidP="00136126">
      <w:pPr>
        <w:pStyle w:val="Brdtextefterstrecklista"/>
        <w:spacing w:before="0"/>
      </w:pPr>
      <w:r>
        <w:rPr>
          <w:b/>
        </w:rPr>
        <w:t>21</w:t>
      </w:r>
      <w:r w:rsidRPr="00AE192D">
        <w:rPr>
          <w:b/>
        </w:rPr>
        <w:t> §</w:t>
      </w:r>
      <w:r>
        <w:t>    Följande bestämmelser i 12 kap. försäkringsrörelselagen (2010:2043)</w:t>
      </w:r>
      <w:r w:rsidRPr="000268B4">
        <w:t xml:space="preserve"> </w:t>
      </w:r>
      <w:r>
        <w:t xml:space="preserve">ska tillämpas på ömsesidiga tjänstepensionsbolag: </w:t>
      </w:r>
    </w:p>
    <w:p w14:paraId="42FA1E32" w14:textId="77777777" w:rsidR="00136126" w:rsidRDefault="00931476" w:rsidP="00136126">
      <w:pPr>
        <w:pStyle w:val="Brdtextmedindrag"/>
      </w:pPr>
      <w:r w:rsidRPr="006B769C">
        <w:t>–</w:t>
      </w:r>
      <w:r>
        <w:t> </w:t>
      </w:r>
      <w:r w:rsidRPr="001241B3">
        <w:t>1</w:t>
      </w:r>
      <w:r>
        <w:t xml:space="preserve"> § om delägare, </w:t>
      </w:r>
    </w:p>
    <w:p w14:paraId="10653218" w14:textId="77777777" w:rsidR="00136126" w:rsidRDefault="00931476" w:rsidP="00136126">
      <w:pPr>
        <w:pStyle w:val="Brdtextmedindrag"/>
      </w:pPr>
      <w:r w:rsidRPr="006B769C">
        <w:t>–</w:t>
      </w:r>
      <w:r>
        <w:t> 4 § med definitioner,</w:t>
      </w:r>
    </w:p>
    <w:p w14:paraId="153F729A" w14:textId="77777777" w:rsidR="00136126" w:rsidRDefault="00931476" w:rsidP="00136126">
      <w:pPr>
        <w:pStyle w:val="Brdtextmedindrag"/>
      </w:pPr>
      <w:r>
        <w:t>– 4 a § om elektroniska hjälpmedel vid kallelser m.m.,</w:t>
      </w:r>
    </w:p>
    <w:p w14:paraId="3E1C340B" w14:textId="77777777" w:rsidR="00136126" w:rsidRDefault="00931476" w:rsidP="00136126">
      <w:pPr>
        <w:pStyle w:val="Brdtextmedindrag"/>
      </w:pPr>
      <w:r w:rsidRPr="006B769C">
        <w:t>–</w:t>
      </w:r>
      <w:r>
        <w:t> 6–9 och 12–17 §§ om bildande av ett ömsesidigt försäkringsbolag,</w:t>
      </w:r>
    </w:p>
    <w:p w14:paraId="5B056961" w14:textId="77777777" w:rsidR="00136126" w:rsidRDefault="00931476" w:rsidP="00136126">
      <w:pPr>
        <w:pStyle w:val="Brdtextmedindrag"/>
      </w:pPr>
      <w:r w:rsidRPr="006B769C">
        <w:t>–</w:t>
      </w:r>
      <w:r>
        <w:t> 18–22 §§ om registrering av bolaget,</w:t>
      </w:r>
    </w:p>
    <w:p w14:paraId="79A890D7" w14:textId="77777777" w:rsidR="00136126" w:rsidRDefault="00931476" w:rsidP="00136126">
      <w:pPr>
        <w:pStyle w:val="Brdtextmedindrag"/>
      </w:pPr>
      <w:r w:rsidRPr="006B769C">
        <w:t>–</w:t>
      </w:r>
      <w:r>
        <w:t> 22 a § om ändring av bolagsordningen,</w:t>
      </w:r>
    </w:p>
    <w:p w14:paraId="52C989CE" w14:textId="77777777" w:rsidR="00136126" w:rsidRDefault="00931476" w:rsidP="00136126">
      <w:pPr>
        <w:pStyle w:val="Brdtextmedindrag"/>
      </w:pPr>
      <w:r w:rsidRPr="006B769C">
        <w:t>–</w:t>
      </w:r>
      <w:r>
        <w:t> 23 § om förlagsinsatser,</w:t>
      </w:r>
    </w:p>
    <w:p w14:paraId="18B88DDD" w14:textId="77777777" w:rsidR="00136126" w:rsidRDefault="00931476" w:rsidP="00136126">
      <w:pPr>
        <w:pStyle w:val="Brdtextmedindrag"/>
      </w:pPr>
      <w:r w:rsidRPr="006B769C">
        <w:t>–</w:t>
      </w:r>
      <w:r>
        <w:t> 25 och 26–30 §§ om bolagets ledning,</w:t>
      </w:r>
    </w:p>
    <w:p w14:paraId="7B270B95" w14:textId="77777777" w:rsidR="00136126" w:rsidRDefault="00931476" w:rsidP="00136126">
      <w:pPr>
        <w:pStyle w:val="Brdtextmedindrag"/>
      </w:pPr>
      <w:r w:rsidRPr="006B769C">
        <w:t>–</w:t>
      </w:r>
      <w:r>
        <w:t> 33–40 §§ om bolagsstämma,</w:t>
      </w:r>
    </w:p>
    <w:p w14:paraId="23F44B17" w14:textId="77777777" w:rsidR="00136126" w:rsidRDefault="00931476" w:rsidP="00136126">
      <w:pPr>
        <w:pStyle w:val="Brdtextmedindrag"/>
      </w:pPr>
      <w:r w:rsidRPr="006B769C">
        <w:t>–</w:t>
      </w:r>
      <w:r>
        <w:t> 43 § om kompetenskrav m.m. vid revision,</w:t>
      </w:r>
    </w:p>
    <w:p w14:paraId="6DF183D9" w14:textId="77777777" w:rsidR="00136126" w:rsidRDefault="00931476" w:rsidP="00136126">
      <w:pPr>
        <w:pStyle w:val="Brdtextmedindrag"/>
      </w:pPr>
      <w:r w:rsidRPr="006B769C">
        <w:t>–</w:t>
      </w:r>
      <w:r>
        <w:t> 44–62 §§ om allmän granskning,</w:t>
      </w:r>
    </w:p>
    <w:p w14:paraId="655C1B82" w14:textId="77777777" w:rsidR="00136126" w:rsidRDefault="00931476" w:rsidP="00136126">
      <w:pPr>
        <w:pStyle w:val="Brdtextmedindrag"/>
      </w:pPr>
      <w:r w:rsidRPr="006B769C">
        <w:t>–</w:t>
      </w:r>
      <w:r>
        <w:t> 63–67 §§ om vinstutdelning m.m.,</w:t>
      </w:r>
    </w:p>
    <w:p w14:paraId="199837D9" w14:textId="77777777" w:rsidR="00136126" w:rsidRDefault="00931476" w:rsidP="00136126">
      <w:pPr>
        <w:pStyle w:val="Brdtextmedindrag"/>
      </w:pPr>
      <w:r w:rsidRPr="006B769C">
        <w:t>–</w:t>
      </w:r>
      <w:r>
        <w:t> 68–72 §§ om förlusttäckning och fördelning av överskott i ömsesidiga livförsäkringsbolag,</w:t>
      </w:r>
    </w:p>
    <w:p w14:paraId="7FA34FB4" w14:textId="77777777" w:rsidR="00136126" w:rsidRDefault="00931476" w:rsidP="00136126">
      <w:pPr>
        <w:pStyle w:val="Brdtextmedindrag"/>
      </w:pPr>
      <w:r w:rsidRPr="006B769C">
        <w:t>–</w:t>
      </w:r>
      <w:r>
        <w:t> 76–78 §§ om likvidation,</w:t>
      </w:r>
    </w:p>
    <w:p w14:paraId="37359E5C" w14:textId="77777777" w:rsidR="00136126" w:rsidRDefault="00931476" w:rsidP="00136126">
      <w:pPr>
        <w:pStyle w:val="Brdtextmedindrag"/>
      </w:pPr>
      <w:r w:rsidRPr="006B769C">
        <w:t>–</w:t>
      </w:r>
      <w:r>
        <w:t> 79 § om konkurs,</w:t>
      </w:r>
    </w:p>
    <w:p w14:paraId="1F08ED8A" w14:textId="77777777" w:rsidR="00136126" w:rsidRDefault="00931476" w:rsidP="00136126">
      <w:pPr>
        <w:pStyle w:val="Brdtextmedindrag"/>
      </w:pPr>
      <w:r w:rsidRPr="006B769C">
        <w:t>–</w:t>
      </w:r>
      <w:r>
        <w:t> 90 § om registrering m.m., och</w:t>
      </w:r>
    </w:p>
    <w:p w14:paraId="348D90DD" w14:textId="77777777" w:rsidR="00136126" w:rsidRDefault="00931476" w:rsidP="00136126">
      <w:pPr>
        <w:pStyle w:val="Brdtextmedindrag"/>
      </w:pPr>
      <w:r w:rsidRPr="006B769C">
        <w:t>–</w:t>
      </w:r>
      <w:r>
        <w:t> 91 § om straff och vite.</w:t>
      </w:r>
    </w:p>
    <w:p w14:paraId="35FB3DEF" w14:textId="77777777" w:rsidR="00136126" w:rsidRDefault="00931476" w:rsidP="00136126">
      <w:pPr>
        <w:pStyle w:val="Brdtextmedindrag"/>
      </w:pPr>
      <w:r>
        <w:t>Vid tillämpning av bestämmelserna ska det som sägs om ömsesidiga försäkringsbolag och ömsesidiga livförsäkringsbolag avse ömsesidiga tjänstepensionsbolag.</w:t>
      </w:r>
    </w:p>
    <w:p w14:paraId="0283D6E4" w14:textId="77777777" w:rsidR="00136126" w:rsidRPr="0002471D" w:rsidRDefault="00931476" w:rsidP="00136126">
      <w:pPr>
        <w:pStyle w:val="Rubrik5utannumrering"/>
      </w:pPr>
      <w:r w:rsidRPr="0002471D">
        <w:t>Ansvar för ett ömsesidigt tjänstepensionsbolags förpliktelser</w:t>
      </w:r>
    </w:p>
    <w:p w14:paraId="16D78CDF" w14:textId="77777777" w:rsidR="00136126" w:rsidRPr="00410381" w:rsidRDefault="00931476" w:rsidP="00136126">
      <w:pPr>
        <w:pStyle w:val="Brdtext"/>
        <w:rPr>
          <w:b/>
        </w:rPr>
      </w:pPr>
      <w:r>
        <w:rPr>
          <w:b/>
        </w:rPr>
        <w:t>22</w:t>
      </w:r>
      <w:r>
        <w:t> </w:t>
      </w:r>
      <w:r w:rsidRPr="0058273C">
        <w:rPr>
          <w:b/>
        </w:rPr>
        <w:t>§</w:t>
      </w:r>
      <w:r w:rsidRPr="00675012">
        <w:t>    </w:t>
      </w:r>
      <w:r>
        <w:t>I ett ömsesidigt tjänstepensionsbolag har delägarna inte något per</w:t>
      </w:r>
      <w:r>
        <w:softHyphen/>
        <w:t>son</w:t>
      </w:r>
      <w:r>
        <w:softHyphen/>
        <w:t>ligt betalningsansvar för bolagets förpliktelser.</w:t>
      </w:r>
    </w:p>
    <w:p w14:paraId="664408A6" w14:textId="77777777" w:rsidR="00136126" w:rsidRDefault="00931476" w:rsidP="00136126">
      <w:pPr>
        <w:pStyle w:val="Brdtextmedindrag"/>
      </w:pPr>
      <w:r>
        <w:t>I bolagsordningen för ett ömsesidigt tjänstepensionsbolag får det dock före</w:t>
      </w:r>
      <w:r>
        <w:softHyphen/>
        <w:t>skrivas att en delägare som i egenskap av arbetsgivare är försäkrings</w:t>
      </w:r>
      <w:r>
        <w:softHyphen/>
        <w:t xml:space="preserve">tagare ska </w:t>
      </w:r>
      <w:r w:rsidRPr="00D633AD">
        <w:t>täcka sådana skulder</w:t>
      </w:r>
      <w:r>
        <w:t xml:space="preserve">, avsättningar eller förluster i </w:t>
      </w:r>
      <w:r w:rsidRPr="0060551E">
        <w:t>tjänste</w:t>
      </w:r>
      <w:r>
        <w:softHyphen/>
      </w:r>
      <w:r w:rsidRPr="0060551E">
        <w:t>pen</w:t>
      </w:r>
      <w:r>
        <w:softHyphen/>
      </w:r>
      <w:r w:rsidRPr="0060551E">
        <w:t>si</w:t>
      </w:r>
      <w:r>
        <w:softHyphen/>
      </w:r>
      <w:r w:rsidRPr="0060551E">
        <w:t>ons</w:t>
      </w:r>
      <w:r>
        <w:softHyphen/>
      </w:r>
      <w:r w:rsidRPr="0060551E">
        <w:softHyphen/>
        <w:t>verksamhet</w:t>
      </w:r>
      <w:r w:rsidRPr="00D633AD">
        <w:t>en som bolaget inte kan täcka med e</w:t>
      </w:r>
      <w:r>
        <w:t>gna tillgångar eller me</w:t>
      </w:r>
      <w:r>
        <w:softHyphen/>
        <w:t xml:space="preserve">del, genom att göra kapitaltillskott till bolaget (uttaxering). </w:t>
      </w:r>
    </w:p>
    <w:p w14:paraId="5B0CBDA4" w14:textId="77777777" w:rsidR="00136126" w:rsidRPr="009D2625" w:rsidRDefault="00931476" w:rsidP="00136126">
      <w:pPr>
        <w:pStyle w:val="Rubrik5utannumrering"/>
      </w:pPr>
      <w:r w:rsidRPr="009D2625">
        <w:t>Bemyndigande</w:t>
      </w:r>
    </w:p>
    <w:p w14:paraId="12D427A7" w14:textId="77777777" w:rsidR="00136126" w:rsidRPr="007F3B9B" w:rsidRDefault="00931476" w:rsidP="00136126">
      <w:pPr>
        <w:pStyle w:val="Brdtext"/>
      </w:pPr>
      <w:r w:rsidRPr="009D2625">
        <w:rPr>
          <w:b/>
        </w:rPr>
        <w:t>23</w:t>
      </w:r>
      <w:r w:rsidRPr="009D2625">
        <w:t> </w:t>
      </w:r>
      <w:r w:rsidRPr="009D2625">
        <w:rPr>
          <w:b/>
        </w:rPr>
        <w:t>§</w:t>
      </w:r>
      <w:r w:rsidRPr="009D2625">
        <w:t>    Regeringen eller den myndighet som regeringen bestämmer får med</w:t>
      </w:r>
      <w:r>
        <w:softHyphen/>
      </w:r>
      <w:r w:rsidRPr="009D2625">
        <w:t>dela föreskrifter om att bestämmelserna om koncerner i denna lag, i föreskrifter</w:t>
      </w:r>
      <w:r>
        <w:t xml:space="preserve"> som har</w:t>
      </w:r>
      <w:r w:rsidRPr="009D2625">
        <w:t xml:space="preserve"> meddela</w:t>
      </w:r>
      <w:r>
        <w:t>ts</w:t>
      </w:r>
      <w:r w:rsidRPr="009D2625">
        <w:t xml:space="preserve"> med stöd av denna lag, i försäk</w:t>
      </w:r>
      <w:r>
        <w:softHyphen/>
      </w:r>
      <w:r w:rsidRPr="009D2625">
        <w:t>rings</w:t>
      </w:r>
      <w:r>
        <w:softHyphen/>
      </w:r>
      <w:r w:rsidRPr="009D2625">
        <w:t>rörelse</w:t>
      </w:r>
      <w:r>
        <w:softHyphen/>
      </w:r>
      <w:r w:rsidRPr="009D2625">
        <w:t xml:space="preserve">lagen (2010:2043), i föreskrifter </w:t>
      </w:r>
      <w:r>
        <w:t xml:space="preserve">som har </w:t>
      </w:r>
      <w:r w:rsidRPr="009D2625">
        <w:t>meddela</w:t>
      </w:r>
      <w:r>
        <w:t>ts</w:t>
      </w:r>
      <w:r w:rsidRPr="009D2625">
        <w:t xml:space="preserve"> med stöd av försäk</w:t>
      </w:r>
      <w:r>
        <w:softHyphen/>
      </w:r>
      <w:r w:rsidRPr="009D2625">
        <w:t>ringsrörelselagen och i lagen (2018:672) om ekonomiska föreningar</w:t>
      </w:r>
      <w:r w:rsidRPr="009D2625" w:rsidDel="006C0D29">
        <w:t xml:space="preserve">, </w:t>
      </w:r>
      <w:r w:rsidRPr="009D2625" w:rsidDel="00960F55">
        <w:t>ska gälla helt eller del</w:t>
      </w:r>
      <w:r>
        <w:softHyphen/>
      </w:r>
      <w:r w:rsidRPr="009D2625" w:rsidDel="00960F55">
        <w:t>vis för en grupp av företag som inte utgör</w:t>
      </w:r>
      <w:r>
        <w:t xml:space="preserve"> </w:t>
      </w:r>
      <w:r w:rsidRPr="009D2625" w:rsidDel="00960F55">
        <w:t>en</w:t>
      </w:r>
      <w:r>
        <w:t xml:space="preserve"> </w:t>
      </w:r>
      <w:r w:rsidRPr="009D2625" w:rsidDel="00960F55">
        <w:t>koncern</w:t>
      </w:r>
      <w:r>
        <w:t xml:space="preserve"> </w:t>
      </w:r>
      <w:r w:rsidRPr="009D2625" w:rsidDel="00960F55">
        <w:t>enligt</w:t>
      </w:r>
      <w:r>
        <w:t xml:space="preserve"> </w:t>
      </w:r>
      <w:r w:rsidRPr="009D2625" w:rsidDel="00960F55">
        <w:t>1</w:t>
      </w:r>
      <w:r w:rsidRPr="009D2625">
        <w:rPr>
          <w:i/>
        </w:rPr>
        <w:t> </w:t>
      </w:r>
      <w:r w:rsidRPr="009D2625">
        <w:t>kap</w:t>
      </w:r>
      <w:r>
        <w:t xml:space="preserve">. </w:t>
      </w:r>
      <w:r w:rsidRPr="009D2625">
        <w:t>10–14 §§</w:t>
      </w:r>
      <w:r>
        <w:t xml:space="preserve"> </w:t>
      </w:r>
      <w:r w:rsidRPr="009D2625">
        <w:t>lagen om ekonomiska föreningar, men som har en gemensam eller i huvudsak gemensam led</w:t>
      </w:r>
      <w:r>
        <w:softHyphen/>
      </w:r>
      <w:r w:rsidRPr="009D2625">
        <w:t>ning.</w:t>
      </w:r>
    </w:p>
    <w:p w14:paraId="7001FACC" w14:textId="77777777" w:rsidR="00136126" w:rsidRDefault="00931476" w:rsidP="00136126">
      <w:pPr>
        <w:pStyle w:val="Rubrik5utannumrering"/>
      </w:pPr>
      <w:r>
        <w:t>Återbetalning av garantikapital</w:t>
      </w:r>
    </w:p>
    <w:p w14:paraId="16FF48BE" w14:textId="77777777" w:rsidR="00136126" w:rsidRDefault="00931476" w:rsidP="00136126">
      <w:pPr>
        <w:pStyle w:val="Brdtext"/>
      </w:pPr>
      <w:r>
        <w:rPr>
          <w:b/>
        </w:rPr>
        <w:t>24</w:t>
      </w:r>
      <w:r>
        <w:t> </w:t>
      </w:r>
      <w:r w:rsidRPr="0058273C">
        <w:rPr>
          <w:b/>
        </w:rPr>
        <w:t>§</w:t>
      </w:r>
      <w:r>
        <w:t xml:space="preserve">    Garantikapitalet </w:t>
      </w:r>
      <w:r w:rsidRPr="008B7661">
        <w:t>ska betalas tillbaka</w:t>
      </w:r>
      <w:r>
        <w:t xml:space="preserve"> när det inte längre behövs för att verk</w:t>
      </w:r>
      <w:r w:rsidRPr="0060551E">
        <w:t>samheten</w:t>
      </w:r>
      <w:r>
        <w:t xml:space="preserve"> ska kunna drivas ändamålsenligt och om</w:t>
      </w:r>
      <w:r w:rsidRPr="008B7661">
        <w:t xml:space="preserve"> </w:t>
      </w:r>
      <w:r>
        <w:t xml:space="preserve">en återbetalning är förenlig med bestämmelserna om kapitalbasens sammansättning och </w:t>
      </w:r>
      <w:r>
        <w:lastRenderedPageBreak/>
        <w:t>storlek i 7 kap. Bestämmelser om villkor för sådan återbetalning finns i 12 kap. 66 § försäkringsrörelselagen (2010:2043).</w:t>
      </w:r>
    </w:p>
    <w:p w14:paraId="5A965266" w14:textId="77777777" w:rsidR="00136126" w:rsidRPr="00162957" w:rsidRDefault="00931476" w:rsidP="00136126">
      <w:pPr>
        <w:pStyle w:val="Brdtextmedindrag"/>
      </w:pPr>
      <w:r>
        <w:t xml:space="preserve">Garantikapitalet ska också </w:t>
      </w:r>
      <w:r w:rsidRPr="008B7661">
        <w:t>betalas tillbaka</w:t>
      </w:r>
      <w:r>
        <w:t xml:space="preserve"> om inte registrering sker en</w:t>
      </w:r>
      <w:r>
        <w:softHyphen/>
        <w:t>ligt 12 kap. 18 § försäkringsrörelselagen.</w:t>
      </w:r>
    </w:p>
    <w:p w14:paraId="53E407CB" w14:textId="77777777" w:rsidR="00136126" w:rsidRDefault="00931476" w:rsidP="00136126">
      <w:pPr>
        <w:pStyle w:val="Rubrik5utannumrering"/>
      </w:pPr>
      <w:r>
        <w:t>Bolagsordningens innehåll</w:t>
      </w:r>
    </w:p>
    <w:p w14:paraId="6E0BD06F" w14:textId="77777777" w:rsidR="00136126" w:rsidRDefault="00931476" w:rsidP="00136126">
      <w:pPr>
        <w:pStyle w:val="Brdtextmedindrag"/>
        <w:ind w:firstLine="0"/>
      </w:pPr>
      <w:r>
        <w:rPr>
          <w:b/>
        </w:rPr>
        <w:t>25</w:t>
      </w:r>
      <w:r>
        <w:t> </w:t>
      </w:r>
      <w:r w:rsidRPr="0058273C">
        <w:rPr>
          <w:b/>
        </w:rPr>
        <w:t>§</w:t>
      </w:r>
      <w:r w:rsidRPr="00B40C4F">
        <w:t>    </w:t>
      </w:r>
      <w:r w:rsidRPr="00704242">
        <w:t xml:space="preserve">Ett ömsesidigt tjänstepensionsbolags bolagsordning ska </w:t>
      </w:r>
      <w:r>
        <w:t>innehålla uppgifter om</w:t>
      </w:r>
      <w:r w:rsidRPr="00704242">
        <w:t xml:space="preserve"> </w:t>
      </w:r>
    </w:p>
    <w:p w14:paraId="56481C6C" w14:textId="77777777" w:rsidR="00136126" w:rsidRPr="00A40155" w:rsidRDefault="00931476" w:rsidP="00136126">
      <w:pPr>
        <w:pStyle w:val="Brdtextmedindrag"/>
      </w:pPr>
      <w:r w:rsidRPr="00A40155">
        <w:t>1. bolagets f</w:t>
      </w:r>
      <w:r>
        <w:t>öretagsnamn</w:t>
      </w:r>
      <w:r w:rsidRPr="00A40155">
        <w:t xml:space="preserve">, </w:t>
      </w:r>
    </w:p>
    <w:p w14:paraId="27773CDE" w14:textId="77777777" w:rsidR="00136126" w:rsidRPr="00A40155" w:rsidRDefault="00931476" w:rsidP="00136126">
      <w:pPr>
        <w:pStyle w:val="Brdtextmedindrag"/>
      </w:pPr>
      <w:r w:rsidRPr="00A40155">
        <w:t xml:space="preserve">2. den ort i Sverige där bolagets styrelse ska ha sitt säte, </w:t>
      </w:r>
    </w:p>
    <w:p w14:paraId="2466DE20" w14:textId="77777777" w:rsidR="00136126" w:rsidRPr="00A40155" w:rsidRDefault="00931476" w:rsidP="00136126">
      <w:pPr>
        <w:pStyle w:val="Brdtextmedindrag"/>
      </w:pPr>
      <w:r w:rsidRPr="00A40155">
        <w:t>3. </w:t>
      </w:r>
      <w:r w:rsidRPr="00740F65">
        <w:t xml:space="preserve">föremålet för bolagets </w:t>
      </w:r>
      <w:r w:rsidRPr="008B6F87">
        <w:t>verksamhet</w:t>
      </w:r>
      <w:r w:rsidRPr="008B6F87" w:rsidDel="008201CA">
        <w:t xml:space="preserve"> </w:t>
      </w:r>
      <w:r w:rsidRPr="008B6F87">
        <w:t>och vilka</w:t>
      </w:r>
      <w:r>
        <w:t xml:space="preserve"> försäkringsklasser verk</w:t>
      </w:r>
      <w:r>
        <w:softHyphen/>
        <w:t>sam</w:t>
      </w:r>
      <w:r>
        <w:softHyphen/>
        <w:t>heten ska avse,</w:t>
      </w:r>
      <w:r w:rsidRPr="00A40155">
        <w:t xml:space="preserve"> </w:t>
      </w:r>
    </w:p>
    <w:p w14:paraId="1964446C" w14:textId="77777777" w:rsidR="00136126" w:rsidRPr="00A40155" w:rsidRDefault="00931476" w:rsidP="00136126">
      <w:pPr>
        <w:pStyle w:val="Brdtextmedindrag"/>
      </w:pPr>
      <w:r w:rsidRPr="00A40155">
        <w:t>4. </w:t>
      </w:r>
      <w:r>
        <w:t xml:space="preserve">huruvida tjänstepensionsverksamhet </w:t>
      </w:r>
      <w:r w:rsidRPr="00F92837">
        <w:t xml:space="preserve">ska drivas utanför EES, </w:t>
      </w:r>
    </w:p>
    <w:p w14:paraId="36A1B20F" w14:textId="77777777" w:rsidR="00136126" w:rsidRPr="00A40155" w:rsidRDefault="00931476" w:rsidP="00136126">
      <w:pPr>
        <w:pStyle w:val="Brdtextmedindrag"/>
      </w:pPr>
      <w:r w:rsidRPr="00A40155">
        <w:t>5. antalet eller lägsta och högsta antalet av de styrelseledamöter, revis</w:t>
      </w:r>
      <w:r>
        <w:softHyphen/>
      </w:r>
      <w:r w:rsidRPr="00A40155">
        <w:t>o</w:t>
      </w:r>
      <w:r>
        <w:softHyphen/>
      </w:r>
      <w:r w:rsidRPr="00A40155">
        <w:t>r</w:t>
      </w:r>
      <w:r>
        <w:softHyphen/>
      </w:r>
      <w:r w:rsidRPr="00A40155">
        <w:t>er och eventuella styrelsesuppleanter som får utses av bolags</w:t>
      </w:r>
      <w:r>
        <w:softHyphen/>
      </w:r>
      <w:r w:rsidRPr="00A40155">
        <w:t>stämman</w:t>
      </w:r>
      <w:r>
        <w:t xml:space="preserve"> och</w:t>
      </w:r>
      <w:r w:rsidRPr="00A40155">
        <w:t xml:space="preserve"> tiden för styrelseledamöternas och revisorernas uppdrag, </w:t>
      </w:r>
    </w:p>
    <w:p w14:paraId="7438C695" w14:textId="77777777" w:rsidR="00136126" w:rsidRPr="00A40155" w:rsidRDefault="00931476" w:rsidP="00136126">
      <w:pPr>
        <w:pStyle w:val="Brdtextmedindrag"/>
      </w:pPr>
      <w:r w:rsidRPr="00A40155">
        <w:t>6. </w:t>
      </w:r>
      <w:r w:rsidRPr="002531DE">
        <w:t xml:space="preserve">den krets av </w:t>
      </w:r>
      <w:r w:rsidRPr="00410381">
        <w:t>försäkrade</w:t>
      </w:r>
      <w:r w:rsidRPr="002531DE">
        <w:t xml:space="preserve"> som i denna egenskap är delägare, om inte bara </w:t>
      </w:r>
      <w:r w:rsidRPr="00ED311A">
        <w:t xml:space="preserve">försäkringstagarna </w:t>
      </w:r>
      <w:r w:rsidRPr="002531DE">
        <w:t>är delägare,</w:t>
      </w:r>
      <w:r w:rsidRPr="00A40155">
        <w:t xml:space="preserve"> </w:t>
      </w:r>
    </w:p>
    <w:p w14:paraId="412739DD" w14:textId="77777777" w:rsidR="00136126" w:rsidRPr="00A40155" w:rsidRDefault="00931476" w:rsidP="00136126">
      <w:pPr>
        <w:pStyle w:val="Brdtextmedindrag"/>
      </w:pPr>
      <w:r w:rsidRPr="00A40155">
        <w:t xml:space="preserve">7. garantikapitalet, </w:t>
      </w:r>
    </w:p>
    <w:p w14:paraId="18E3B751" w14:textId="77777777" w:rsidR="00136126" w:rsidRPr="00A40155" w:rsidRDefault="00931476" w:rsidP="00136126">
      <w:pPr>
        <w:pStyle w:val="Brdtextmedindrag"/>
      </w:pPr>
      <w:r w:rsidRPr="00A40155">
        <w:t xml:space="preserve">8. regler för hur rösträtten och förslagsrätten </w:t>
      </w:r>
      <w:r w:rsidRPr="00AD22DF">
        <w:t>ska utövas, hur beslut ska fattas på stämman och i vilken</w:t>
      </w:r>
      <w:r w:rsidRPr="00A40155">
        <w:t xml:space="preserve"> utsträckning garanterna ska ha rösträtt, </w:t>
      </w:r>
    </w:p>
    <w:p w14:paraId="72FC64B5" w14:textId="77777777" w:rsidR="00136126" w:rsidRPr="00A40155" w:rsidRDefault="00931476" w:rsidP="00136126">
      <w:pPr>
        <w:pStyle w:val="Brdtextmedindrag"/>
      </w:pPr>
      <w:r w:rsidRPr="00A40155">
        <w:t xml:space="preserve">9. för vilka </w:t>
      </w:r>
      <w:r w:rsidRPr="002531DE">
        <w:t>tjänstepensions</w:t>
      </w:r>
      <w:r w:rsidRPr="00A40155">
        <w:t>för</w:t>
      </w:r>
      <w:r>
        <w:t>säkringar</w:t>
      </w:r>
      <w:r w:rsidRPr="00A40155">
        <w:t xml:space="preserve">, i vilka situationer, intill vilket belopp </w:t>
      </w:r>
      <w:r w:rsidRPr="00681582">
        <w:t xml:space="preserve">eller </w:t>
      </w:r>
      <w:r>
        <w:t xml:space="preserve">vilken </w:t>
      </w:r>
      <w:r w:rsidRPr="00681582">
        <w:t>andel</w:t>
      </w:r>
      <w:r w:rsidRPr="00A40155">
        <w:t xml:space="preserve"> och i vilken ordning uttaxering kan ske </w:t>
      </w:r>
      <w:r>
        <w:t>hos</w:t>
      </w:r>
      <w:r w:rsidRPr="00A40155">
        <w:t xml:space="preserve"> </w:t>
      </w:r>
      <w:r>
        <w:t xml:space="preserve">de </w:t>
      </w:r>
      <w:r w:rsidRPr="00257310">
        <w:t>delägare som i egenskap av</w:t>
      </w:r>
      <w:r>
        <w:t xml:space="preserve"> arbetsgivare </w:t>
      </w:r>
      <w:r w:rsidRPr="00257310">
        <w:t>är försäkringstagare</w:t>
      </w:r>
      <w:r w:rsidRPr="00A40155">
        <w:t xml:space="preserve"> </w:t>
      </w:r>
      <w:r>
        <w:t>och</w:t>
      </w:r>
      <w:r w:rsidRPr="00A40155">
        <w:t xml:space="preserve"> hur uttaxeringen ska genomföras, </w:t>
      </w:r>
    </w:p>
    <w:p w14:paraId="57B05C21" w14:textId="77777777" w:rsidR="00136126" w:rsidRDefault="00931476" w:rsidP="00136126">
      <w:pPr>
        <w:pStyle w:val="Brdtextmedindrag"/>
      </w:pPr>
      <w:r w:rsidDel="00D66999">
        <w:t>10</w:t>
      </w:r>
      <w:r w:rsidRPr="00A40155">
        <w:t>. i vilken ordning garanterna ska betala in det tecknade garanti</w:t>
      </w:r>
      <w:r>
        <w:softHyphen/>
      </w:r>
      <w:r w:rsidRPr="00A40155">
        <w:t xml:space="preserve">kapitalet, </w:t>
      </w:r>
    </w:p>
    <w:p w14:paraId="23CB38E1" w14:textId="77777777" w:rsidR="00136126" w:rsidRPr="00A40155" w:rsidRDefault="00931476" w:rsidP="00136126">
      <w:pPr>
        <w:pStyle w:val="Brdtextmedindrag"/>
      </w:pPr>
      <w:r w:rsidRPr="00A40155">
        <w:t>11. </w:t>
      </w:r>
      <w:r>
        <w:t>huruvida</w:t>
      </w:r>
      <w:r w:rsidRPr="00A40155">
        <w:t xml:space="preserve"> och i vilken ordning </w:t>
      </w:r>
      <w:r w:rsidRPr="00410381">
        <w:t>vinst ska delas ut till</w:t>
      </w:r>
      <w:r w:rsidRPr="00A40155">
        <w:t xml:space="preserve"> garanterna och i vilken ordning garantikapitalet </w:t>
      </w:r>
      <w:r w:rsidRPr="00AD22DF">
        <w:t>ska betalas tillbaka</w:t>
      </w:r>
      <w:r w:rsidRPr="00A40155">
        <w:t xml:space="preserve">, </w:t>
      </w:r>
    </w:p>
    <w:p w14:paraId="4651CFE0" w14:textId="77777777" w:rsidR="00136126" w:rsidRPr="00A40155" w:rsidRDefault="00931476" w:rsidP="00136126">
      <w:pPr>
        <w:pStyle w:val="Brdtextmedindrag"/>
      </w:pPr>
      <w:r w:rsidRPr="00A40155">
        <w:t>12. </w:t>
      </w:r>
      <w:r>
        <w:t xml:space="preserve">hur en bolagsstämma ska </w:t>
      </w:r>
      <w:r w:rsidRPr="00A40155">
        <w:t>sammankalla</w:t>
      </w:r>
      <w:r>
        <w:t>s</w:t>
      </w:r>
      <w:r w:rsidRPr="00A40155">
        <w:t xml:space="preserve">, </w:t>
      </w:r>
    </w:p>
    <w:p w14:paraId="4BA0B0CC" w14:textId="77777777" w:rsidR="00136126" w:rsidRPr="00A40155" w:rsidRDefault="00931476" w:rsidP="00136126">
      <w:pPr>
        <w:pStyle w:val="Brdtextmedindrag"/>
      </w:pPr>
      <w:r w:rsidRPr="00A40155">
        <w:t>13. </w:t>
      </w:r>
      <w:r>
        <w:t>de</w:t>
      </w:r>
      <w:r w:rsidRPr="00A40155">
        <w:t xml:space="preserve"> ärenden som ska förekomma på en ordinarie </w:t>
      </w:r>
      <w:r>
        <w:t>bolags</w:t>
      </w:r>
      <w:r w:rsidRPr="00A40155">
        <w:t xml:space="preserve">stämma, </w:t>
      </w:r>
    </w:p>
    <w:p w14:paraId="6EAB5594" w14:textId="77777777" w:rsidR="00136126" w:rsidRPr="00A40155" w:rsidRDefault="00931476" w:rsidP="00136126">
      <w:pPr>
        <w:pStyle w:val="Brdtextmedindrag"/>
      </w:pPr>
      <w:r w:rsidRPr="00A40155">
        <w:t xml:space="preserve">14. de regler enligt vilka bolagsstämman får förfoga över bolagets vinst </w:t>
      </w:r>
      <w:r w:rsidRPr="002531DE">
        <w:t>eller på annat sätt täcka bolagets förlust</w:t>
      </w:r>
      <w:r w:rsidRPr="00A40155">
        <w:t xml:space="preserve">, </w:t>
      </w:r>
    </w:p>
    <w:p w14:paraId="3DFEF5F1" w14:textId="77777777" w:rsidR="00136126" w:rsidRPr="00A40155" w:rsidRDefault="00931476" w:rsidP="00136126">
      <w:pPr>
        <w:pStyle w:val="Brdtextmedindrag"/>
      </w:pPr>
      <w:r w:rsidRPr="00A40155">
        <w:t xml:space="preserve">15. antal och sammanlagt belopp av de </w:t>
      </w:r>
      <w:r>
        <w:t>tjänstepensions</w:t>
      </w:r>
      <w:r w:rsidRPr="00A40155">
        <w:t>för</w:t>
      </w:r>
      <w:r>
        <w:t>säkringar</w:t>
      </w:r>
      <w:r w:rsidRPr="00A40155">
        <w:t xml:space="preserve"> som ska vara tecknade innan bolaget kan anses bildat, </w:t>
      </w:r>
    </w:p>
    <w:p w14:paraId="792DFD08" w14:textId="77777777" w:rsidR="00136126" w:rsidRPr="00A40155" w:rsidRDefault="00931476" w:rsidP="00136126">
      <w:pPr>
        <w:pStyle w:val="Brdtextmedindrag"/>
      </w:pPr>
      <w:r w:rsidRPr="00A40155">
        <w:t>16. hur tillgångarna ska fördelas mellan delägarna vid bolagets upp</w:t>
      </w:r>
      <w:r>
        <w:softHyphen/>
      </w:r>
      <w:r w:rsidRPr="00A40155">
        <w:t xml:space="preserve">lösning, </w:t>
      </w:r>
    </w:p>
    <w:p w14:paraId="74511DFB" w14:textId="77777777" w:rsidR="00136126" w:rsidRDefault="00931476" w:rsidP="00136126">
      <w:pPr>
        <w:pStyle w:val="Brdtextmedindrag"/>
      </w:pPr>
      <w:r>
        <w:t xml:space="preserve">17. huruvida </w:t>
      </w:r>
      <w:r w:rsidRPr="00A40155">
        <w:t xml:space="preserve">förlagsinsatser som avses i </w:t>
      </w:r>
      <w:r w:rsidRPr="002531DE">
        <w:t>11</w:t>
      </w:r>
      <w:r>
        <w:t> kap.</w:t>
      </w:r>
      <w:r w:rsidRPr="002531DE">
        <w:t xml:space="preserve"> lagen (2018:</w:t>
      </w:r>
      <w:r>
        <w:t>672</w:t>
      </w:r>
      <w:r w:rsidRPr="002531DE">
        <w:t>)</w:t>
      </w:r>
      <w:r w:rsidRPr="00A40155">
        <w:t xml:space="preserve"> om ekonomiska föreningar</w:t>
      </w:r>
      <w:r w:rsidRPr="00E73C53">
        <w:t xml:space="preserve"> </w:t>
      </w:r>
      <w:r w:rsidRPr="00A40155">
        <w:t>ska förekomma</w:t>
      </w:r>
      <w:r>
        <w:t xml:space="preserve"> och vad</w:t>
      </w:r>
      <w:r w:rsidRPr="00A40155">
        <w:t xml:space="preserve"> </w:t>
      </w:r>
      <w:r>
        <w:t>som i så fall ska gälla för dem,</w:t>
      </w:r>
      <w:r w:rsidRPr="002531DE">
        <w:t xml:space="preserve"> </w:t>
      </w:r>
      <w:r w:rsidRPr="00A40155">
        <w:t>och</w:t>
      </w:r>
    </w:p>
    <w:p w14:paraId="66F80C9C" w14:textId="77777777" w:rsidR="00136126" w:rsidRDefault="00931476" w:rsidP="00136126">
      <w:pPr>
        <w:pStyle w:val="Brdtextmedindrag"/>
      </w:pPr>
      <w:r>
        <w:t>18. huruvida</w:t>
      </w:r>
      <w:r w:rsidRPr="00704242">
        <w:t xml:space="preserve"> bolaget ska ha euro som redovisningsvaluta</w:t>
      </w:r>
      <w:r>
        <w:t>.</w:t>
      </w:r>
    </w:p>
    <w:p w14:paraId="5508A233" w14:textId="77777777" w:rsidR="00136126" w:rsidRDefault="00931476" w:rsidP="00136126">
      <w:pPr>
        <w:pStyle w:val="Rubrik5utannumrering"/>
      </w:pPr>
      <w:r>
        <w:t>Tillämpliga bestämmelser om bolagets ledning</w:t>
      </w:r>
    </w:p>
    <w:p w14:paraId="47435D16" w14:textId="77777777" w:rsidR="00136126" w:rsidRDefault="00931476" w:rsidP="00136126">
      <w:pPr>
        <w:pStyle w:val="Brdtext"/>
      </w:pPr>
      <w:r>
        <w:rPr>
          <w:b/>
        </w:rPr>
        <w:t>26</w:t>
      </w:r>
      <w:r w:rsidRPr="00DB04CB">
        <w:t> </w:t>
      </w:r>
      <w:r>
        <w:rPr>
          <w:b/>
        </w:rPr>
        <w:t>§</w:t>
      </w:r>
      <w:r w:rsidRPr="00DB04CB">
        <w:t>    </w:t>
      </w:r>
      <w:r>
        <w:t xml:space="preserve">Bestämmelserna i </w:t>
      </w:r>
      <w:r w:rsidRPr="002531DE">
        <w:t>7</w:t>
      </w:r>
      <w:r>
        <w:t> kap.</w:t>
      </w:r>
      <w:r w:rsidRPr="002531DE">
        <w:t xml:space="preserve"> lagen (2018:</w:t>
      </w:r>
      <w:r>
        <w:t>672) om ekonomiska före</w:t>
      </w:r>
      <w:r>
        <w:softHyphen/>
        <w:t>ning</w:t>
      </w:r>
      <w:r>
        <w:softHyphen/>
      </w:r>
      <w:r>
        <w:softHyphen/>
        <w:t>ar om föreningens ledning ska gälla även för ömsesidiga tjänste</w:t>
      </w:r>
      <w:r>
        <w:softHyphen/>
        <w:t>pen</w:t>
      </w:r>
      <w:r>
        <w:softHyphen/>
        <w:t>si</w:t>
      </w:r>
      <w:r>
        <w:softHyphen/>
        <w:t>ons</w:t>
      </w:r>
      <w:r>
        <w:softHyphen/>
      </w:r>
      <w:r>
        <w:softHyphen/>
        <w:t>bolag med de undantag och tillägg som följer av 27 § i detta kapitel och av 12 kap. 25 och 26–30 §§ försäkringsrörelselagen (2010:2043).</w:t>
      </w:r>
    </w:p>
    <w:p w14:paraId="7E56F7AB" w14:textId="77777777" w:rsidR="00136126" w:rsidRDefault="00931476" w:rsidP="00136126">
      <w:pPr>
        <w:pStyle w:val="Rubrik5utannumrering"/>
      </w:pPr>
      <w:r>
        <w:lastRenderedPageBreak/>
        <w:t>Revisionsutskott</w:t>
      </w:r>
    </w:p>
    <w:p w14:paraId="696863CA" w14:textId="77777777" w:rsidR="00136126" w:rsidRDefault="00931476" w:rsidP="00136126">
      <w:pPr>
        <w:pStyle w:val="Brdtext"/>
      </w:pPr>
      <w:r>
        <w:rPr>
          <w:b/>
        </w:rPr>
        <w:t>27</w:t>
      </w:r>
      <w:r w:rsidRPr="00DB04CB">
        <w:t> </w:t>
      </w:r>
      <w:r>
        <w:rPr>
          <w:b/>
        </w:rPr>
        <w:t>§</w:t>
      </w:r>
      <w:r w:rsidRPr="00DB04CB">
        <w:t>    </w:t>
      </w:r>
      <w:r>
        <w:t xml:space="preserve">I fråga om revisionsutskott ska ett ömsesidigt tjänstepensionsbolag anses som en sådan ekonomisk förening som avses i </w:t>
      </w:r>
      <w:r w:rsidRPr="002531DE">
        <w:t>7</w:t>
      </w:r>
      <w:r>
        <w:t> kap.</w:t>
      </w:r>
      <w:r w:rsidRPr="002531DE">
        <w:t xml:space="preserve"> </w:t>
      </w:r>
      <w:r w:rsidRPr="00410381">
        <w:t>4</w:t>
      </w:r>
      <w:r w:rsidRPr="002531DE">
        <w:t>7</w:t>
      </w:r>
      <w:r>
        <w:t> §</w:t>
      </w:r>
      <w:r w:rsidRPr="002531DE">
        <w:t xml:space="preserve"> lagen (2018:</w:t>
      </w:r>
      <w:r>
        <w:t>672) om ekonomiska föreningar.</w:t>
      </w:r>
    </w:p>
    <w:p w14:paraId="64C92235" w14:textId="77777777" w:rsidR="00136126" w:rsidRDefault="00931476" w:rsidP="00136126">
      <w:pPr>
        <w:pStyle w:val="Rubrik5utannumrering"/>
      </w:pPr>
      <w:r>
        <w:t>Tillämpliga bestämmelser om bolagsstämma</w:t>
      </w:r>
    </w:p>
    <w:p w14:paraId="133245B1" w14:textId="77777777" w:rsidR="00136126" w:rsidRDefault="00931476" w:rsidP="00136126">
      <w:pPr>
        <w:pStyle w:val="Brdtext"/>
      </w:pPr>
      <w:r>
        <w:rPr>
          <w:b/>
        </w:rPr>
        <w:t>28</w:t>
      </w:r>
      <w:r w:rsidRPr="00DB04CB">
        <w:t> </w:t>
      </w:r>
      <w:r>
        <w:rPr>
          <w:b/>
        </w:rPr>
        <w:t>§</w:t>
      </w:r>
      <w:r w:rsidRPr="00DB04CB">
        <w:t>    </w:t>
      </w:r>
      <w:r>
        <w:t>Bestämmelserna om föreningsstämma i 6 kap. lagen (2018:672) om ekonomiska föreningar ska tillämpas på ömsesidiga tjänstepensionsbolag med de undantag och tillägg som följer av 29 § i detta kapitel och 12 kap. 29 och 33–40 §§ försäkringsrörelselagen (2010:2043).</w:t>
      </w:r>
    </w:p>
    <w:p w14:paraId="0AA84323" w14:textId="77777777" w:rsidR="00136126" w:rsidRDefault="00931476" w:rsidP="00136126">
      <w:pPr>
        <w:pStyle w:val="Rubrik5utannumrering"/>
      </w:pPr>
      <w:r>
        <w:t>Kungörande av beslut om uttaxering</w:t>
      </w:r>
    </w:p>
    <w:p w14:paraId="74245327" w14:textId="77777777" w:rsidR="00136126" w:rsidRDefault="00931476" w:rsidP="00136126">
      <w:pPr>
        <w:pStyle w:val="Brdtext"/>
      </w:pPr>
      <w:r>
        <w:rPr>
          <w:b/>
        </w:rPr>
        <w:t>29</w:t>
      </w:r>
      <w:r>
        <w:t> </w:t>
      </w:r>
      <w:r w:rsidRPr="007947BE">
        <w:rPr>
          <w:b/>
        </w:rPr>
        <w:t>§</w:t>
      </w:r>
      <w:r>
        <w:t xml:space="preserve">     Ett beslut om att ändra bolagsordningen i fråga om delägarnas ansvar vid uttaxering enligt </w:t>
      </w:r>
      <w:r w:rsidRPr="000A7C2D">
        <w:t>2</w:t>
      </w:r>
      <w:r>
        <w:t>2</w:t>
      </w:r>
      <w:r w:rsidRPr="000D7333">
        <w:t> § andra stycket</w:t>
      </w:r>
      <w:r>
        <w:t xml:space="preserve"> ska kungöras i Post- och Inrikes Tidningar och den eller de orts</w:t>
      </w:r>
      <w:r>
        <w:softHyphen/>
        <w:t>tidningar som styrelsen bestämmer. Beslutet ska kungöras genast efter att det har registrerats. Dessutom ska en underrättelse om beslutet skickas till varje delägare vars postadress är känd.</w:t>
      </w:r>
    </w:p>
    <w:p w14:paraId="3096FD46" w14:textId="77777777" w:rsidR="00136126" w:rsidRDefault="00931476" w:rsidP="00136126">
      <w:pPr>
        <w:pStyle w:val="Rubrik5utannumrering"/>
      </w:pPr>
      <w:r>
        <w:t>Tillämpliga bestämmelser om revision och särskild granskning</w:t>
      </w:r>
    </w:p>
    <w:p w14:paraId="2B7F34E2" w14:textId="77777777" w:rsidR="00136126" w:rsidRDefault="00931476" w:rsidP="00136126">
      <w:pPr>
        <w:pStyle w:val="Brdtext"/>
      </w:pPr>
      <w:r>
        <w:rPr>
          <w:b/>
        </w:rPr>
        <w:t>30</w:t>
      </w:r>
      <w:r w:rsidRPr="0058273C">
        <w:t> </w:t>
      </w:r>
      <w:r>
        <w:rPr>
          <w:b/>
        </w:rPr>
        <w:t>§</w:t>
      </w:r>
      <w:r w:rsidRPr="007947BE">
        <w:t>    </w:t>
      </w:r>
      <w:r w:rsidRPr="002957E9">
        <w:t>Bestämmelserna om revision och särskild granskning i 8 och 9 kap. lagen (2018:672) om ekonomiska föreningar</w:t>
      </w:r>
      <w:r>
        <w:t xml:space="preserve"> ska tillämpas på ömsesidiga tjänste</w:t>
      </w:r>
      <w:r>
        <w:softHyphen/>
        <w:t>pensionsbolag med de avvikelser och tillägg som följer av 31–34 §§ i detta kapitel och 12 kap. 43 § försäkringsrörelselagen (2010:2043).</w:t>
      </w:r>
    </w:p>
    <w:p w14:paraId="4A1C7C65" w14:textId="77777777" w:rsidR="00136126" w:rsidRDefault="00931476" w:rsidP="00136126">
      <w:pPr>
        <w:pStyle w:val="Rubrik5utannumrering"/>
      </w:pPr>
      <w:r>
        <w:t xml:space="preserve">Revisorns uppdragstid </w:t>
      </w:r>
    </w:p>
    <w:p w14:paraId="41DD14AB" w14:textId="77777777" w:rsidR="00136126" w:rsidRDefault="00931476" w:rsidP="00136126">
      <w:pPr>
        <w:pStyle w:val="Brdtext"/>
      </w:pPr>
      <w:r>
        <w:rPr>
          <w:b/>
        </w:rPr>
        <w:t>31</w:t>
      </w:r>
      <w:r w:rsidRPr="0058273C">
        <w:t> </w:t>
      </w:r>
      <w:r>
        <w:rPr>
          <w:b/>
        </w:rPr>
        <w:t>§</w:t>
      </w:r>
      <w:r w:rsidRPr="007947BE">
        <w:t>    I</w:t>
      </w:r>
      <w:r>
        <w:t xml:space="preserve"> fråga om uppdragstid för revisorn ska ett ömsesidigt tjänste</w:t>
      </w:r>
      <w:r>
        <w:softHyphen/>
        <w:t>pen</w:t>
      </w:r>
      <w:r>
        <w:softHyphen/>
        <w:t>si</w:t>
      </w:r>
      <w:r>
        <w:softHyphen/>
        <w:t>ons</w:t>
      </w:r>
      <w:r>
        <w:softHyphen/>
        <w:t xml:space="preserve">bolag anses som en sådan ekonomisk förening som avses i </w:t>
      </w:r>
      <w:r w:rsidRPr="002531DE">
        <w:t>8</w:t>
      </w:r>
      <w:r>
        <w:t> kap.</w:t>
      </w:r>
      <w:r w:rsidRPr="002531DE">
        <w:t xml:space="preserve"> </w:t>
      </w:r>
      <w:r w:rsidRPr="00410381">
        <w:t>54</w:t>
      </w:r>
      <w:r>
        <w:t> §</w:t>
      </w:r>
      <w:r w:rsidRPr="002531DE">
        <w:t xml:space="preserve"> lagen (2018:</w:t>
      </w:r>
      <w:r>
        <w:t>672</w:t>
      </w:r>
      <w:r w:rsidRPr="002531DE">
        <w:t>)</w:t>
      </w:r>
      <w:r>
        <w:t xml:space="preserve"> om ekonomiska föreningar. Möjligheten enligt den para</w:t>
      </w:r>
      <w:r>
        <w:softHyphen/>
        <w:t>graf</w:t>
      </w:r>
      <w:r>
        <w:softHyphen/>
        <w:t>en att förlänga revisionsuppdraget till högst tjugo eller tjugofyra år gäller dock inte uppdrag i ett ömsesidigt tjänstepensionsbolag.</w:t>
      </w:r>
    </w:p>
    <w:p w14:paraId="596EC620" w14:textId="77777777" w:rsidR="00136126" w:rsidRDefault="00931476" w:rsidP="00136126">
      <w:pPr>
        <w:pStyle w:val="Rubrik5utannumrering"/>
      </w:pPr>
      <w:r>
        <w:t xml:space="preserve">Revisionsberättelsen </w:t>
      </w:r>
    </w:p>
    <w:p w14:paraId="09B3A9F2" w14:textId="77777777" w:rsidR="00136126" w:rsidRDefault="00931476" w:rsidP="00136126">
      <w:pPr>
        <w:pStyle w:val="Brdtext"/>
      </w:pPr>
      <w:r>
        <w:rPr>
          <w:b/>
        </w:rPr>
        <w:t>32</w:t>
      </w:r>
      <w:r w:rsidRPr="0058273C">
        <w:t> </w:t>
      </w:r>
      <w:r>
        <w:rPr>
          <w:b/>
        </w:rPr>
        <w:t>§</w:t>
      </w:r>
      <w:r w:rsidRPr="0058273C">
        <w:t>    </w:t>
      </w:r>
      <w:r>
        <w:t>I fråga om revisionsberättelsens innehåll ska ett ömsesidigt tjänste</w:t>
      </w:r>
      <w:r>
        <w:softHyphen/>
        <w:t>pen</w:t>
      </w:r>
      <w:r>
        <w:softHyphen/>
        <w:t>si</w:t>
      </w:r>
      <w:r>
        <w:softHyphen/>
        <w:t>ons</w:t>
      </w:r>
      <w:r>
        <w:softHyphen/>
        <w:t xml:space="preserve">bolag anses som en sådan ekonomisk förening som avses i </w:t>
      </w:r>
      <w:r w:rsidRPr="002531DE">
        <w:t>8</w:t>
      </w:r>
      <w:r>
        <w:t> kap.</w:t>
      </w:r>
      <w:r w:rsidRPr="002531DE">
        <w:t xml:space="preserve"> </w:t>
      </w:r>
      <w:bookmarkStart w:id="8473" w:name="_Hlk7962727"/>
      <w:r w:rsidRPr="00410381">
        <w:t>5</w:t>
      </w:r>
      <w:r>
        <w:t>6–59 §</w:t>
      </w:r>
      <w:r w:rsidRPr="002531DE">
        <w:t>§ lagen (2018:</w:t>
      </w:r>
      <w:r>
        <w:t>672</w:t>
      </w:r>
      <w:r w:rsidRPr="002531DE">
        <w:t>)</w:t>
      </w:r>
      <w:r>
        <w:t xml:space="preserve"> om ekonomiska föreningar</w:t>
      </w:r>
      <w:bookmarkEnd w:id="8473"/>
      <w:r>
        <w:t>.</w:t>
      </w:r>
    </w:p>
    <w:p w14:paraId="4C8B671B" w14:textId="77777777" w:rsidR="00136126" w:rsidRDefault="00931476" w:rsidP="00136126">
      <w:pPr>
        <w:pStyle w:val="Rubrik5utannumrering"/>
      </w:pPr>
      <w:r>
        <w:t xml:space="preserve">Koncernrevision </w:t>
      </w:r>
    </w:p>
    <w:p w14:paraId="1AFF4782" w14:textId="77777777" w:rsidR="00136126" w:rsidRDefault="00931476" w:rsidP="00136126">
      <w:pPr>
        <w:pStyle w:val="Brdtext"/>
      </w:pPr>
      <w:r>
        <w:rPr>
          <w:b/>
        </w:rPr>
        <w:t>33 §</w:t>
      </w:r>
      <w:r w:rsidRPr="0058273C">
        <w:t>    </w:t>
      </w:r>
      <w:r>
        <w:t xml:space="preserve">I fråga om koncernrevision ska ett ömsesidigt tjänstepensionsbolag anses som en sådan ekonomisk förening som avses i </w:t>
      </w:r>
      <w:r w:rsidRPr="002531DE">
        <w:t>8</w:t>
      </w:r>
      <w:r>
        <w:t> kap.</w:t>
      </w:r>
      <w:r w:rsidRPr="002531DE">
        <w:t xml:space="preserve"> </w:t>
      </w:r>
      <w:r w:rsidRPr="00410381">
        <w:t>60</w:t>
      </w:r>
      <w:r>
        <w:t> §</w:t>
      </w:r>
      <w:r w:rsidRPr="002531DE">
        <w:t xml:space="preserve"> lagen (2018:</w:t>
      </w:r>
      <w:r>
        <w:t>672</w:t>
      </w:r>
      <w:r w:rsidRPr="002531DE">
        <w:t>)</w:t>
      </w:r>
      <w:r>
        <w:t xml:space="preserve"> om ekonomiska föreningar.</w:t>
      </w:r>
    </w:p>
    <w:p w14:paraId="4E6711C1" w14:textId="77777777" w:rsidR="00136126" w:rsidRDefault="00931476" w:rsidP="00136126">
      <w:pPr>
        <w:pStyle w:val="Rubrik5utannumrering"/>
      </w:pPr>
      <w:r>
        <w:t>Domstols entledigande av revisorn</w:t>
      </w:r>
    </w:p>
    <w:p w14:paraId="6320F68C" w14:textId="77777777" w:rsidR="00136126" w:rsidRDefault="00931476" w:rsidP="00136126">
      <w:pPr>
        <w:pStyle w:val="Brdtext"/>
      </w:pPr>
      <w:r>
        <w:rPr>
          <w:b/>
        </w:rPr>
        <w:t>34</w:t>
      </w:r>
      <w:r>
        <w:t> </w:t>
      </w:r>
      <w:r w:rsidRPr="0058273C">
        <w:rPr>
          <w:b/>
        </w:rPr>
        <w:t>§</w:t>
      </w:r>
      <w:r>
        <w:t xml:space="preserve">    I fråga om en domstols entledigande av revisorn ska ett ömsesidigt tjänstepensionsbolag anses som en sådan ekonomisk förening som avses i </w:t>
      </w:r>
      <w:bookmarkStart w:id="8474" w:name="_Hlk7963305"/>
      <w:r w:rsidRPr="002531DE">
        <w:t>8</w:t>
      </w:r>
      <w:r>
        <w:t> kap.</w:t>
      </w:r>
      <w:r w:rsidRPr="002531DE">
        <w:t xml:space="preserve"> </w:t>
      </w:r>
      <w:r w:rsidRPr="00410381">
        <w:t>55</w:t>
      </w:r>
      <w:r>
        <w:t> §</w:t>
      </w:r>
      <w:r w:rsidRPr="002531DE">
        <w:t xml:space="preserve"> lagen (2018:</w:t>
      </w:r>
      <w:r>
        <w:t>672</w:t>
      </w:r>
      <w:r w:rsidRPr="002531DE">
        <w:t>)</w:t>
      </w:r>
      <w:r>
        <w:t xml:space="preserve"> om ekonomiska föreningar</w:t>
      </w:r>
      <w:bookmarkEnd w:id="8474"/>
      <w:r>
        <w:t>.</w:t>
      </w:r>
    </w:p>
    <w:p w14:paraId="029F461C" w14:textId="77777777" w:rsidR="00136126" w:rsidRDefault="00931476" w:rsidP="00136126">
      <w:pPr>
        <w:pStyle w:val="Rubrik5utannumrering"/>
      </w:pPr>
      <w:r>
        <w:lastRenderedPageBreak/>
        <w:t xml:space="preserve">EU:s revisorsförordning </w:t>
      </w:r>
    </w:p>
    <w:p w14:paraId="33514D34" w14:textId="77777777" w:rsidR="00136126" w:rsidRDefault="00931476" w:rsidP="00136126">
      <w:pPr>
        <w:pStyle w:val="Brdtext"/>
      </w:pPr>
      <w:r>
        <w:rPr>
          <w:b/>
        </w:rPr>
        <w:t>35</w:t>
      </w:r>
      <w:r w:rsidRPr="0058273C">
        <w:t> </w:t>
      </w:r>
      <w:r>
        <w:rPr>
          <w:b/>
        </w:rPr>
        <w:t>§</w:t>
      </w:r>
      <w:r w:rsidRPr="0058273C">
        <w:t>    </w:t>
      </w:r>
      <w:r w:rsidRPr="00F92837">
        <w:t>Bestämmelser om revision av ömsesidiga tjänstepensionsbolag finns även i Europaparlamentets och rådets förordning (EU) nr 537/2014.</w:t>
      </w:r>
    </w:p>
    <w:p w14:paraId="510BA41A" w14:textId="77777777" w:rsidR="00136126" w:rsidRDefault="00931476" w:rsidP="00136126">
      <w:pPr>
        <w:pStyle w:val="Rubrik5utannumrering"/>
      </w:pPr>
      <w:r>
        <w:t>Frivillig likvidation</w:t>
      </w:r>
    </w:p>
    <w:p w14:paraId="46A34C9E" w14:textId="77777777" w:rsidR="00136126" w:rsidRDefault="00931476" w:rsidP="00136126">
      <w:pPr>
        <w:pStyle w:val="Brdtext"/>
      </w:pPr>
      <w:r>
        <w:rPr>
          <w:b/>
        </w:rPr>
        <w:t>36</w:t>
      </w:r>
      <w:r w:rsidRPr="0058273C">
        <w:t> </w:t>
      </w:r>
      <w:r>
        <w:rPr>
          <w:b/>
        </w:rPr>
        <w:t>§</w:t>
      </w:r>
      <w:r w:rsidRPr="0058273C">
        <w:t>    </w:t>
      </w:r>
      <w:r>
        <w:t>Beslut om frivillig likvidation av ett ömsesidigt tjänste</w:t>
      </w:r>
      <w:r>
        <w:softHyphen/>
        <w:t>pensi</w:t>
      </w:r>
      <w:r>
        <w:softHyphen/>
        <w:t>ons</w:t>
      </w:r>
      <w:r>
        <w:softHyphen/>
        <w:t>bolag fattas av bolagsstämman. För beslut om likvidation i andra fall än när det finns grund för tvångslikvidation enligt 37 § krävs a</w:t>
      </w:r>
      <w:r w:rsidRPr="00A90A95">
        <w:t>tt det stöds av</w:t>
      </w:r>
      <w:r>
        <w:t xml:space="preserve"> två tredjedelar av samtliga röstande. </w:t>
      </w:r>
      <w:r w:rsidRPr="00A90A95">
        <w:t>Mer långtgående villkor</w:t>
      </w:r>
      <w:r>
        <w:t xml:space="preserve"> för att beslu</w:t>
      </w:r>
      <w:r>
        <w:softHyphen/>
        <w:t>t</w:t>
      </w:r>
      <w:r>
        <w:softHyphen/>
      </w:r>
      <w:r>
        <w:softHyphen/>
        <w:t>et ska bli giltigt får föreskrivas i bolagsordningen.</w:t>
      </w:r>
    </w:p>
    <w:p w14:paraId="01BF14B5" w14:textId="77777777" w:rsidR="00136126" w:rsidRDefault="00931476" w:rsidP="00136126">
      <w:pPr>
        <w:pStyle w:val="Brdtextmedindrag"/>
      </w:pPr>
      <w:r>
        <w:t>När det finns grund för tvångslikvidation enligt 37 § gäller beslutet ome</w:t>
      </w:r>
      <w:r>
        <w:softHyphen/>
        <w:t>del</w:t>
      </w:r>
      <w:r>
        <w:softHyphen/>
      </w:r>
      <w:r>
        <w:softHyphen/>
        <w:t>bart. I övriga fall får bolagsstämman bestämma att beslutet om lik</w:t>
      </w:r>
      <w:r>
        <w:softHyphen/>
        <w:t>vi</w:t>
      </w:r>
      <w:r>
        <w:softHyphen/>
        <w:t>da</w:t>
      </w:r>
      <w:r>
        <w:softHyphen/>
        <w:t>tion ska gälla omedelbart eller från och med en viss senare dag.</w:t>
      </w:r>
    </w:p>
    <w:p w14:paraId="1A8A05EC" w14:textId="77777777" w:rsidR="00136126" w:rsidRPr="00AB1D2B" w:rsidRDefault="00931476" w:rsidP="00136126">
      <w:pPr>
        <w:pStyle w:val="Brdtextmedindrag"/>
      </w:pPr>
      <w:r>
        <w:t>Bestämmelsen i 17 kap. 9 § lagen (2018:672) om ekonomiska före</w:t>
      </w:r>
      <w:r>
        <w:softHyphen/>
        <w:t>ning</w:t>
      </w:r>
      <w:r>
        <w:softHyphen/>
        <w:t>ar om anmälan av beslutet ska tillämpas på ömsesidiga tjänste</w:t>
      </w:r>
      <w:r>
        <w:softHyphen/>
        <w:t>pen</w:t>
      </w:r>
      <w:r>
        <w:softHyphen/>
        <w:t>si</w:t>
      </w:r>
      <w:r>
        <w:softHyphen/>
        <w:t>ons</w:t>
      </w:r>
      <w:r>
        <w:softHyphen/>
        <w:t>bolag.</w:t>
      </w:r>
    </w:p>
    <w:p w14:paraId="3C1201FC" w14:textId="77777777" w:rsidR="00136126" w:rsidRDefault="00931476" w:rsidP="00136126">
      <w:pPr>
        <w:pStyle w:val="Rubrik5utannumrering"/>
      </w:pPr>
      <w:r>
        <w:t xml:space="preserve">Tvångslikvidation </w:t>
      </w:r>
    </w:p>
    <w:p w14:paraId="19E2E376" w14:textId="77777777" w:rsidR="00136126" w:rsidRDefault="00931476" w:rsidP="00136126">
      <w:pPr>
        <w:pStyle w:val="Brdtext"/>
      </w:pPr>
      <w:r>
        <w:rPr>
          <w:b/>
        </w:rPr>
        <w:t>37</w:t>
      </w:r>
      <w:r>
        <w:t> </w:t>
      </w:r>
      <w:r w:rsidRPr="0058273C">
        <w:rPr>
          <w:b/>
        </w:rPr>
        <w:t>§</w:t>
      </w:r>
      <w:r>
        <w:t>    </w:t>
      </w:r>
      <w:r w:rsidRPr="0018170B">
        <w:t xml:space="preserve">Bestämmelsen om </w:t>
      </w:r>
      <w:r>
        <w:t>allmän domstols</w:t>
      </w:r>
      <w:r w:rsidRPr="0018170B">
        <w:t xml:space="preserve"> beslut om likvidation </w:t>
      </w:r>
      <w:r w:rsidRPr="00A90A95">
        <w:t>i 17 kap. 16 § första stycket 1 lagen (2018:672) om ekonomiska föreningar</w:t>
      </w:r>
      <w:r w:rsidRPr="0018170B">
        <w:t xml:space="preserve"> ska </w:t>
      </w:r>
      <w:r>
        <w:t>tillämpas</w:t>
      </w:r>
      <w:r w:rsidRPr="0018170B">
        <w:t xml:space="preserve"> </w:t>
      </w:r>
      <w:r>
        <w:t>på</w:t>
      </w:r>
      <w:r w:rsidRPr="0018170B">
        <w:t xml:space="preserve"> ömsesidiga </w:t>
      </w:r>
      <w:r>
        <w:t>tjänstepensions</w:t>
      </w:r>
      <w:r w:rsidRPr="0018170B">
        <w:t xml:space="preserve">bolag. Bolagsverket ska besluta att ett ömsesidigt </w:t>
      </w:r>
      <w:r>
        <w:t>tjänstepensions</w:t>
      </w:r>
      <w:r w:rsidRPr="0018170B">
        <w:t>bolag ska gå i likvidation</w:t>
      </w:r>
      <w:r>
        <w:t>,</w:t>
      </w:r>
      <w:r w:rsidRPr="0018170B">
        <w:t xml:space="preserve"> om </w:t>
      </w:r>
    </w:p>
    <w:p w14:paraId="303CE136" w14:textId="77777777" w:rsidR="00136126" w:rsidRDefault="00931476" w:rsidP="00136126">
      <w:pPr>
        <w:pStyle w:val="Brdtextmedindrag"/>
      </w:pPr>
      <w:r w:rsidRPr="0018170B">
        <w:t>1.</w:t>
      </w:r>
      <w:r>
        <w:t> </w:t>
      </w:r>
      <w:r w:rsidRPr="0018170B">
        <w:t xml:space="preserve">bolagets hela försäkringsbestånd har överlåtits, </w:t>
      </w:r>
    </w:p>
    <w:p w14:paraId="2A98A910" w14:textId="77777777" w:rsidR="00136126" w:rsidRDefault="00931476" w:rsidP="00136126">
      <w:pPr>
        <w:pStyle w:val="Brdtextmedindrag"/>
      </w:pPr>
      <w:r w:rsidRPr="0018170B">
        <w:t>2.</w:t>
      </w:r>
      <w:r>
        <w:t> </w:t>
      </w:r>
      <w:r w:rsidRPr="0018170B">
        <w:t xml:space="preserve">ett tillstånd att driva </w:t>
      </w:r>
      <w:r>
        <w:t>tjänstepensionsverksamhet som tjänstepensions</w:t>
      </w:r>
      <w:r>
        <w:softHyphen/>
        <w:t>företag</w:t>
      </w:r>
      <w:r w:rsidRPr="0018170B">
        <w:t xml:space="preserve"> för en bestämd tid har gått ut utan att något nytt tillstånd har </w:t>
      </w:r>
      <w:r>
        <w:t>getts</w:t>
      </w:r>
      <w:r w:rsidRPr="0018170B">
        <w:t xml:space="preserve">, </w:t>
      </w:r>
    </w:p>
    <w:p w14:paraId="3D9A997D" w14:textId="77777777" w:rsidR="00136126" w:rsidRDefault="00931476" w:rsidP="00136126">
      <w:pPr>
        <w:pStyle w:val="Brdtextmedindrag"/>
      </w:pPr>
      <w:r w:rsidRPr="0018170B">
        <w:t>3.</w:t>
      </w:r>
      <w:r>
        <w:t> </w:t>
      </w:r>
      <w:bookmarkStart w:id="8475" w:name="_Hlk7966321"/>
      <w:r w:rsidRPr="0018170B">
        <w:t xml:space="preserve">tillståndet att driva </w:t>
      </w:r>
      <w:r>
        <w:t>tjänstepensionsverksamhet som tjänstepensions</w:t>
      </w:r>
      <w:r>
        <w:softHyphen/>
        <w:t>företag</w:t>
      </w:r>
      <w:r w:rsidRPr="0018170B">
        <w:t xml:space="preserve"> </w:t>
      </w:r>
      <w:r w:rsidRPr="00ED311A">
        <w:t xml:space="preserve">enligt denna lag har återkallats utan att bolaget i stället har fått ett tillstånd </w:t>
      </w:r>
      <w:bookmarkEnd w:id="8475"/>
      <w:r w:rsidRPr="00ED311A">
        <w:t xml:space="preserve">att driva försäkringsrörelse enligt </w:t>
      </w:r>
      <w:r>
        <w:t>försäkringsrörelselagen</w:t>
      </w:r>
      <w:r w:rsidRPr="00ED311A">
        <w:t xml:space="preserve"> (2010:2043)</w:t>
      </w:r>
      <w:r w:rsidRPr="0018170B">
        <w:t xml:space="preserve">, </w:t>
      </w:r>
    </w:p>
    <w:p w14:paraId="6EFF1F9B" w14:textId="77777777" w:rsidR="00136126" w:rsidRDefault="00931476" w:rsidP="00136126">
      <w:pPr>
        <w:pStyle w:val="Brdtextmedindrag"/>
      </w:pPr>
      <w:r w:rsidRPr="0018170B">
        <w:t>4.</w:t>
      </w:r>
      <w:r>
        <w:t> </w:t>
      </w:r>
      <w:r w:rsidRPr="0018170B">
        <w:t>bolaget är försatt i konkurs som avslutats med överskott och bolags</w:t>
      </w:r>
      <w:r>
        <w:softHyphen/>
      </w:r>
      <w:r w:rsidRPr="0018170B">
        <w:t xml:space="preserve">stämman inte inom föreskriven tid har fattat beslut om likvidation enligt </w:t>
      </w:r>
      <w:r>
        <w:t xml:space="preserve">12 kap. </w:t>
      </w:r>
      <w:r w:rsidRPr="0018170B">
        <w:t>79</w:t>
      </w:r>
      <w:r>
        <w:t> § försäkringsrörelselagen</w:t>
      </w:r>
      <w:r w:rsidRPr="0018170B">
        <w:t>, eller</w:t>
      </w:r>
    </w:p>
    <w:p w14:paraId="4C6C7D49" w14:textId="77777777" w:rsidR="00136126" w:rsidRDefault="00931476" w:rsidP="00136126">
      <w:pPr>
        <w:pStyle w:val="Brdtextmedindrag"/>
      </w:pPr>
      <w:r w:rsidRPr="0018170B">
        <w:t>5.</w:t>
      </w:r>
      <w:r>
        <w:t> </w:t>
      </w:r>
      <w:r w:rsidRPr="00A90A95">
        <w:t>bolaget</w:t>
      </w:r>
      <w:r w:rsidRPr="00A90A95" w:rsidDel="00140901">
        <w:t xml:space="preserve"> </w:t>
      </w:r>
      <w:r w:rsidRPr="00A90A95">
        <w:t>inte har någon behörig styrelse eller verkställande direktör som är anmäld till försäkringsregistret.</w:t>
      </w:r>
      <w:r w:rsidRPr="0018170B">
        <w:t xml:space="preserve"> </w:t>
      </w:r>
    </w:p>
    <w:p w14:paraId="790F3CA6" w14:textId="77777777" w:rsidR="00136126" w:rsidRDefault="00931476" w:rsidP="00136126">
      <w:pPr>
        <w:pStyle w:val="Brdtextmedindrag"/>
      </w:pPr>
      <w:r w:rsidRPr="0018170B">
        <w:t xml:space="preserve">Frågor om likvidation enligt första stycket prövas på anmälan av </w:t>
      </w:r>
      <w:r>
        <w:t>Finansinspektionen</w:t>
      </w:r>
      <w:r w:rsidRPr="0018170B">
        <w:t xml:space="preserve"> eller på ansökan av styrelsen, </w:t>
      </w:r>
      <w:r>
        <w:t xml:space="preserve">en </w:t>
      </w:r>
      <w:r w:rsidRPr="0018170B">
        <w:t xml:space="preserve">styrelseledamot, </w:t>
      </w:r>
      <w:r>
        <w:t xml:space="preserve">den </w:t>
      </w:r>
      <w:r w:rsidRPr="0018170B">
        <w:t xml:space="preserve">verkställande direktören eller </w:t>
      </w:r>
      <w:r>
        <w:t xml:space="preserve">en </w:t>
      </w:r>
      <w:r w:rsidRPr="0018170B">
        <w:t xml:space="preserve">delägare eller röstberättigad som inte är delägare. I de fall som avses i </w:t>
      </w:r>
      <w:r>
        <w:t>första</w:t>
      </w:r>
      <w:r w:rsidRPr="0018170B">
        <w:t xml:space="preserve"> stycket</w:t>
      </w:r>
      <w:r>
        <w:t> </w:t>
      </w:r>
      <w:r w:rsidRPr="0018170B">
        <w:t>4 eller 5 prövas frågan även på ansökan av en borgenär eller någon annan vars rätt kan vara beroende av att det finns någon som kan företräda bolaget.</w:t>
      </w:r>
      <w:r w:rsidRPr="00822D93">
        <w:t xml:space="preserve"> </w:t>
      </w:r>
      <w:r w:rsidRPr="0018170B">
        <w:t xml:space="preserve">I de fall som avses i </w:t>
      </w:r>
      <w:r>
        <w:t>första</w:t>
      </w:r>
      <w:r w:rsidRPr="0018170B">
        <w:t xml:space="preserve"> stycket</w:t>
      </w:r>
      <w:r>
        <w:t> </w:t>
      </w:r>
      <w:r w:rsidRPr="0018170B">
        <w:t>3 ska Bolagsverket fatta beslutet om likvidation så snart det är praktiskt möjligt, dock senast dagen efter det att ansökan eller anmälan om likvidation kom in till Bolagsverket.</w:t>
      </w:r>
    </w:p>
    <w:p w14:paraId="5896920E" w14:textId="77777777" w:rsidR="00136126" w:rsidRDefault="00931476" w:rsidP="00136126">
      <w:pPr>
        <w:pStyle w:val="Brdtextmedindrag"/>
      </w:pPr>
      <w:r>
        <w:t>B</w:t>
      </w:r>
      <w:r w:rsidRPr="0018170B">
        <w:t>eslut o</w:t>
      </w:r>
      <w:r>
        <w:t>m likvidation ska inte meddelas</w:t>
      </w:r>
      <w:r w:rsidRPr="0018170B">
        <w:t xml:space="preserve"> om det styrks att lik</w:t>
      </w:r>
      <w:r>
        <w:softHyphen/>
      </w:r>
      <w:r w:rsidRPr="0018170B">
        <w:t>vi</w:t>
      </w:r>
      <w:r>
        <w:softHyphen/>
      </w:r>
      <w:r w:rsidRPr="0018170B">
        <w:t>da</w:t>
      </w:r>
      <w:r>
        <w:softHyphen/>
      </w:r>
      <w:r>
        <w:softHyphen/>
      </w:r>
      <w:r w:rsidRPr="0018170B">
        <w:t>ti</w:t>
      </w:r>
      <w:r>
        <w:softHyphen/>
      </w:r>
      <w:r w:rsidRPr="0018170B">
        <w:t>ons</w:t>
      </w:r>
      <w:r>
        <w:softHyphen/>
      </w:r>
      <w:r w:rsidRPr="0018170B">
        <w:t>grunden upphört under ärend</w:t>
      </w:r>
      <w:r>
        <w:softHyphen/>
      </w:r>
      <w:r w:rsidRPr="0018170B">
        <w:t>ets handläggning</w:t>
      </w:r>
      <w:r>
        <w:t>.</w:t>
      </w:r>
      <w:r w:rsidRPr="0018170B">
        <w:t xml:space="preserve"> </w:t>
      </w:r>
      <w:r>
        <w:t>Ett beslut</w:t>
      </w:r>
      <w:r w:rsidRPr="0018170B">
        <w:t xml:space="preserve"> om likvidation gäller omedelbart.</w:t>
      </w:r>
    </w:p>
    <w:p w14:paraId="236E16B4" w14:textId="77777777" w:rsidR="00136126" w:rsidRDefault="00931476" w:rsidP="00136126">
      <w:pPr>
        <w:pStyle w:val="Rubrik5utannumrering"/>
      </w:pPr>
      <w:r>
        <w:lastRenderedPageBreak/>
        <w:t>Tillämpliga bestämmelser för genomförande av likvidationen</w:t>
      </w:r>
    </w:p>
    <w:p w14:paraId="5169B548" w14:textId="77777777" w:rsidR="00136126" w:rsidRDefault="00931476" w:rsidP="00136126">
      <w:pPr>
        <w:pStyle w:val="Brdtext"/>
      </w:pPr>
      <w:r>
        <w:rPr>
          <w:b/>
        </w:rPr>
        <w:t>38</w:t>
      </w:r>
      <w:r w:rsidRPr="00640C08">
        <w:rPr>
          <w:b/>
        </w:rPr>
        <w:t> §</w:t>
      </w:r>
      <w:r w:rsidRPr="00640C08">
        <w:t>    </w:t>
      </w:r>
      <w:r>
        <w:t>F</w:t>
      </w:r>
      <w:r w:rsidRPr="00A90A95">
        <w:t xml:space="preserve">ör </w:t>
      </w:r>
      <w:r>
        <w:t xml:space="preserve">genomförandet av en </w:t>
      </w:r>
      <w:r w:rsidRPr="00A90A95">
        <w:t>likvidation</w:t>
      </w:r>
      <w:r w:rsidDel="00DD5EEF">
        <w:t xml:space="preserve"> </w:t>
      </w:r>
      <w:r>
        <w:t>enligt 37 §</w:t>
      </w:r>
      <w:r w:rsidRPr="00A90A95">
        <w:t xml:space="preserve"> </w:t>
      </w:r>
      <w:r>
        <w:t xml:space="preserve">tillämpas </w:t>
      </w:r>
      <w:r w:rsidRPr="00A90A95">
        <w:t>17 kap.</w:t>
      </w:r>
      <w:r>
        <w:t xml:space="preserve"> 12,</w:t>
      </w:r>
      <w:r w:rsidRPr="00A90A95">
        <w:t xml:space="preserve"> 18, 19 och 23–45 §§ </w:t>
      </w:r>
      <w:r w:rsidRPr="00410381">
        <w:t>la</w:t>
      </w:r>
      <w:r>
        <w:t xml:space="preserve">gen </w:t>
      </w:r>
      <w:r w:rsidRPr="00410381">
        <w:t>(2018:</w:t>
      </w:r>
      <w:r>
        <w:t>672) om ekonomiska föreningar med de tillägg som föreskrivs i 12 kap. 76–78 §§ försäkrings</w:t>
      </w:r>
      <w:r>
        <w:softHyphen/>
        <w:t>rörelselagen (2010:2043). I ärenden om likvidation enligt 37 § första stycket 3 tilläm</w:t>
      </w:r>
      <w:r>
        <w:softHyphen/>
        <w:t xml:space="preserve">pas dock inte </w:t>
      </w:r>
      <w:r w:rsidRPr="00A90A95">
        <w:t xml:space="preserve">17 kap. </w:t>
      </w:r>
      <w:r>
        <w:t xml:space="preserve">12 och </w:t>
      </w:r>
      <w:r w:rsidRPr="00A90A95">
        <w:t>18 </w:t>
      </w:r>
      <w:r>
        <w:t>§</w:t>
      </w:r>
      <w:r w:rsidRPr="00A90A95">
        <w:t>§</w:t>
      </w:r>
      <w:r>
        <w:t xml:space="preserve"> lagen om ekonomiska föreningar.</w:t>
      </w:r>
    </w:p>
    <w:p w14:paraId="5F5C6658" w14:textId="77777777" w:rsidR="00136126" w:rsidRDefault="00931476" w:rsidP="00136126">
      <w:pPr>
        <w:pStyle w:val="Rubrik5utannumrering"/>
      </w:pPr>
      <w:r>
        <w:t>Överlåtande bolag vid fusion med ömsesidigt tjänstepensionsbolag</w:t>
      </w:r>
    </w:p>
    <w:p w14:paraId="76CF19FA" w14:textId="77777777" w:rsidR="00136126" w:rsidRPr="000306D6" w:rsidRDefault="00931476" w:rsidP="00136126">
      <w:pPr>
        <w:pStyle w:val="Brdtext"/>
      </w:pPr>
      <w:r>
        <w:rPr>
          <w:b/>
        </w:rPr>
        <w:t>39</w:t>
      </w:r>
      <w:r w:rsidRPr="00640C08">
        <w:rPr>
          <w:b/>
        </w:rPr>
        <w:t> §</w:t>
      </w:r>
      <w:r w:rsidRPr="00640C08">
        <w:t>    </w:t>
      </w:r>
      <w:r w:rsidRPr="007B2321">
        <w:t xml:space="preserve">Ett ömsesidigt </w:t>
      </w:r>
      <w:bookmarkStart w:id="8476" w:name="_Hlk3987409"/>
      <w:r>
        <w:t>tjänstepension</w:t>
      </w:r>
      <w:r w:rsidRPr="007B2321">
        <w:t>sbolag</w:t>
      </w:r>
      <w:bookmarkEnd w:id="8476"/>
      <w:r w:rsidRPr="007B2321">
        <w:t xml:space="preserve"> får vara överlåtande bolag vid en fusion bara om ett annat ömsesidigt </w:t>
      </w:r>
      <w:r>
        <w:t>tjänstepension</w:t>
      </w:r>
      <w:r w:rsidRPr="007B2321">
        <w:t>sbolag eller mo</w:t>
      </w:r>
      <w:r>
        <w:softHyphen/>
      </w:r>
      <w:r w:rsidRPr="007B2321">
        <w:t>t</w:t>
      </w:r>
      <w:r>
        <w:softHyphen/>
      </w:r>
      <w:r w:rsidRPr="007B2321">
        <w:t>sva</w:t>
      </w:r>
      <w:r>
        <w:softHyphen/>
      </w:r>
      <w:r w:rsidRPr="007B2321">
        <w:t>r</w:t>
      </w:r>
      <w:r>
        <w:softHyphen/>
      </w:r>
      <w:r w:rsidRPr="007B2321">
        <w:t>ande juridisk person med hemvist i ett annat land inom EES är övertagande bolag</w:t>
      </w:r>
      <w:r>
        <w:t>.</w:t>
      </w:r>
    </w:p>
    <w:p w14:paraId="02248E20" w14:textId="77777777" w:rsidR="00136126" w:rsidRDefault="00931476" w:rsidP="00136126">
      <w:pPr>
        <w:pStyle w:val="Rubrik5utannumrering"/>
      </w:pPr>
      <w:r>
        <w:t>Tillämpliga bestämmelser vid fusion</w:t>
      </w:r>
    </w:p>
    <w:p w14:paraId="4F6D104E" w14:textId="77777777" w:rsidR="00136126" w:rsidRPr="0018170B" w:rsidRDefault="00931476" w:rsidP="00136126">
      <w:pPr>
        <w:pStyle w:val="Brdtext"/>
      </w:pPr>
      <w:r>
        <w:rPr>
          <w:b/>
        </w:rPr>
        <w:t>40</w:t>
      </w:r>
      <w:r>
        <w:t> </w:t>
      </w:r>
      <w:r w:rsidRPr="0058273C">
        <w:rPr>
          <w:b/>
        </w:rPr>
        <w:t>§</w:t>
      </w:r>
      <w:r>
        <w:t>    </w:t>
      </w:r>
      <w:bookmarkStart w:id="8477" w:name="_Hlk8804834"/>
      <w:r>
        <w:t xml:space="preserve">Vid fusion med ett ömsesidigt tjänstepensionsbolag tillämpas </w:t>
      </w:r>
      <w:r w:rsidRPr="00410381">
        <w:t>16</w:t>
      </w:r>
      <w:r>
        <w:t> kap. 1–16, 20, 24–40 och 42–51 §§</w:t>
      </w:r>
      <w:r w:rsidRPr="00410381">
        <w:t xml:space="preserve"> </w:t>
      </w:r>
      <w:bookmarkStart w:id="8478" w:name="_Hlk7965968"/>
      <w:r w:rsidRPr="00410381">
        <w:t>lagen (2018:</w:t>
      </w:r>
      <w:r>
        <w:t xml:space="preserve">672) </w:t>
      </w:r>
      <w:bookmarkEnd w:id="8478"/>
      <w:r>
        <w:t>om ekonomiska föreningar med de ändringar och tillägg som föreskrivs i 41–45 §§ i detta kapitel.</w:t>
      </w:r>
      <w:bookmarkEnd w:id="8477"/>
    </w:p>
    <w:p w14:paraId="26176066" w14:textId="77777777" w:rsidR="00136126" w:rsidRDefault="00931476" w:rsidP="00136126">
      <w:pPr>
        <w:pStyle w:val="Rubrik5utannumrering"/>
      </w:pPr>
      <w:r w:rsidRPr="00410381">
        <w:t>Ansökan om tillstånd att verkställa fusionsplanen</w:t>
      </w:r>
      <w:r>
        <w:t xml:space="preserve"> </w:t>
      </w:r>
    </w:p>
    <w:p w14:paraId="69D9EE49" w14:textId="77777777" w:rsidR="00136126" w:rsidRDefault="00931476" w:rsidP="00136126">
      <w:pPr>
        <w:pStyle w:val="Brdtext"/>
      </w:pPr>
      <w:r>
        <w:rPr>
          <w:b/>
        </w:rPr>
        <w:t>41</w:t>
      </w:r>
      <w:r>
        <w:t> </w:t>
      </w:r>
      <w:r w:rsidRPr="0058273C">
        <w:rPr>
          <w:b/>
        </w:rPr>
        <w:t>§</w:t>
      </w:r>
      <w:r w:rsidRPr="00B40C4F">
        <w:t>    </w:t>
      </w:r>
      <w:r>
        <w:t>A</w:t>
      </w:r>
      <w:r w:rsidRPr="004A71F3">
        <w:t>nsöka</w:t>
      </w:r>
      <w:r>
        <w:t>n</w:t>
      </w:r>
      <w:r w:rsidRPr="004A71F3">
        <w:t xml:space="preserve"> om tillstånd att verkställa </w:t>
      </w:r>
      <w:r>
        <w:t xml:space="preserve">en </w:t>
      </w:r>
      <w:r w:rsidRPr="004A71F3">
        <w:t>fusionsplan</w:t>
      </w:r>
      <w:r>
        <w:t xml:space="preserve"> ska göras av</w:t>
      </w:r>
      <w:r w:rsidRPr="004A71F3">
        <w:t xml:space="preserve"> så</w:t>
      </w:r>
      <w:r>
        <w:softHyphen/>
      </w:r>
      <w:r w:rsidRPr="004A71F3">
        <w:t xml:space="preserve">väl överlåtande </w:t>
      </w:r>
      <w:r>
        <w:t>s</w:t>
      </w:r>
      <w:r w:rsidRPr="004A71F3">
        <w:t>om övertagande bolag</w:t>
      </w:r>
      <w:r>
        <w:t>.</w:t>
      </w:r>
      <w:r w:rsidRPr="004A71F3">
        <w:t xml:space="preserve"> Vid en gränsöverskridande fusi</w:t>
      </w:r>
      <w:r>
        <w:softHyphen/>
      </w:r>
      <w:r w:rsidRPr="004A71F3">
        <w:t xml:space="preserve">on ska ansökan </w:t>
      </w:r>
      <w:r>
        <w:t xml:space="preserve">dock </w:t>
      </w:r>
      <w:r w:rsidRPr="004A71F3">
        <w:t xml:space="preserve">göras av det eller de svenska bolag som deltar i fusionen. </w:t>
      </w:r>
      <w:r>
        <w:t>Ansökan ska ges in</w:t>
      </w:r>
      <w:r w:rsidRPr="00E5692E">
        <w:t xml:space="preserve"> </w:t>
      </w:r>
      <w:r>
        <w:t>till Finansinspektionen inom en månad från det att</w:t>
      </w:r>
      <w:r w:rsidRPr="004A71F3">
        <w:t xml:space="preserve"> </w:t>
      </w:r>
      <w:r>
        <w:t>fusi</w:t>
      </w:r>
      <w:r>
        <w:softHyphen/>
        <w:t>onsplanen blivit gällande i samtliga bolag. O</w:t>
      </w:r>
      <w:r w:rsidRPr="004A71F3">
        <w:t>m planen har registrerats enligt 1</w:t>
      </w:r>
      <w:r>
        <w:t>6 kap.</w:t>
      </w:r>
      <w:r w:rsidRPr="004A71F3">
        <w:t xml:space="preserve"> </w:t>
      </w:r>
      <w:r>
        <w:t>12 §</w:t>
      </w:r>
      <w:r w:rsidRPr="004A71F3">
        <w:t xml:space="preserve"> lagen (</w:t>
      </w:r>
      <w:r>
        <w:t>2018:672</w:t>
      </w:r>
      <w:r w:rsidRPr="004A71F3">
        <w:t>) om ekonomiska föreningar</w:t>
      </w:r>
      <w:r>
        <w:t xml:space="preserve">, ska ansökan dessutom ges in </w:t>
      </w:r>
      <w:r w:rsidRPr="004A71F3">
        <w:t>senast två år efter att</w:t>
      </w:r>
      <w:r w:rsidRPr="004A71F3" w:rsidDel="00CD34D3">
        <w:t xml:space="preserve"> </w:t>
      </w:r>
      <w:r>
        <w:t>uppgift om regist</w:t>
      </w:r>
      <w:r>
        <w:softHyphen/>
        <w:t>r</w:t>
      </w:r>
      <w:r>
        <w:softHyphen/>
        <w:t>er</w:t>
      </w:r>
      <w:r>
        <w:softHyphen/>
        <w:t>ing</w:t>
      </w:r>
      <w:r>
        <w:softHyphen/>
        <w:t>en</w:t>
      </w:r>
      <w:r w:rsidRPr="004A71F3">
        <w:t xml:space="preserve"> har kungjorts enligt 1</w:t>
      </w:r>
      <w:r>
        <w:t>9 kap.</w:t>
      </w:r>
      <w:r w:rsidRPr="004A71F3">
        <w:t xml:space="preserve"> </w:t>
      </w:r>
      <w:r>
        <w:t>5 §</w:t>
      </w:r>
      <w:r w:rsidRPr="004A71F3">
        <w:t xml:space="preserve"> samma lag. </w:t>
      </w:r>
    </w:p>
    <w:p w14:paraId="6897606D" w14:textId="77777777" w:rsidR="00136126" w:rsidRDefault="00931476" w:rsidP="00136126">
      <w:pPr>
        <w:pStyle w:val="Brdtextmedindrag"/>
      </w:pPr>
      <w:r w:rsidRPr="004A71F3">
        <w:t xml:space="preserve">Vid fusion genom kombination </w:t>
      </w:r>
      <w:r>
        <w:t>ska bolagen också ansöka om tillstånd en</w:t>
      </w:r>
      <w:r>
        <w:softHyphen/>
        <w:t>ligt</w:t>
      </w:r>
      <w:r w:rsidRPr="004A71F3">
        <w:t xml:space="preserve"> </w:t>
      </w:r>
      <w:r w:rsidRPr="00ED311A">
        <w:t>2</w:t>
      </w:r>
      <w:r>
        <w:t> kap.</w:t>
      </w:r>
      <w:r w:rsidRPr="00ED311A">
        <w:t xml:space="preserve"> 4</w:t>
      </w:r>
      <w:r>
        <w:t> </w:t>
      </w:r>
      <w:r w:rsidRPr="00ED311A">
        <w:t>§ och</w:t>
      </w:r>
      <w:r>
        <w:t xml:space="preserve"> godkännande av</w:t>
      </w:r>
      <w:r w:rsidRPr="00ED311A" w:rsidDel="00CD34D3">
        <w:t xml:space="preserve"> </w:t>
      </w:r>
      <w:r w:rsidRPr="00ED311A">
        <w:t>bolagsordningen enligt 2</w:t>
      </w:r>
      <w:r>
        <w:t> kap.</w:t>
      </w:r>
      <w:r w:rsidRPr="00ED311A">
        <w:t xml:space="preserve"> 9</w:t>
      </w:r>
      <w:r w:rsidDel="00CD34D3">
        <w:t> </w:t>
      </w:r>
      <w:r>
        <w:t>§</w:t>
      </w:r>
      <w:r w:rsidRPr="004A71F3">
        <w:t xml:space="preserve"> för det övertagande bolaget. Vid gränsöverskridande fusion gäller detta bara om det övertagande bolaget ska ha hemvist i Sverige. </w:t>
      </w:r>
    </w:p>
    <w:p w14:paraId="125B23BF" w14:textId="77777777" w:rsidR="00136126" w:rsidRDefault="00931476" w:rsidP="00136126">
      <w:pPr>
        <w:pStyle w:val="Brdtextmedindrag"/>
      </w:pPr>
      <w:r>
        <w:t>Finansinspektionen</w:t>
      </w:r>
      <w:r w:rsidRPr="004A71F3">
        <w:t xml:space="preserve"> ska underrätta Bolagsverket och Skatteverket om an</w:t>
      </w:r>
      <w:r>
        <w:softHyphen/>
      </w:r>
      <w:r w:rsidRPr="004A71F3">
        <w:t xml:space="preserve">sökningar </w:t>
      </w:r>
      <w:r>
        <w:t>enligt första stycket</w:t>
      </w:r>
      <w:r w:rsidRPr="004A71F3">
        <w:t xml:space="preserve"> och om beslut som har </w:t>
      </w:r>
      <w:r>
        <w:t xml:space="preserve">fått laga kraft och som har </w:t>
      </w:r>
      <w:r w:rsidRPr="004A71F3">
        <w:t xml:space="preserve">meddelats med anledning av sådana ansökningar. </w:t>
      </w:r>
    </w:p>
    <w:p w14:paraId="4D770A50" w14:textId="77777777" w:rsidR="00136126" w:rsidRDefault="00136126" w:rsidP="00136126">
      <w:pPr>
        <w:pStyle w:val="Brdtextmedindrag"/>
      </w:pPr>
    </w:p>
    <w:p w14:paraId="6AD3742E" w14:textId="77777777" w:rsidR="00136126" w:rsidRDefault="00931476" w:rsidP="00136126">
      <w:pPr>
        <w:pStyle w:val="Brdtext"/>
      </w:pPr>
      <w:r>
        <w:rPr>
          <w:b/>
        </w:rPr>
        <w:t>42</w:t>
      </w:r>
      <w:r w:rsidRPr="0058273C">
        <w:t> </w:t>
      </w:r>
      <w:r>
        <w:rPr>
          <w:b/>
        </w:rPr>
        <w:t>§</w:t>
      </w:r>
      <w:r w:rsidRPr="0058273C">
        <w:t>    </w:t>
      </w:r>
      <w:r>
        <w:t xml:space="preserve">Vid behandlingen av en ansökan enligt 41 § första stycket </w:t>
      </w:r>
      <w:bookmarkStart w:id="8479" w:name="_Hlk3988324"/>
      <w:r>
        <w:t>ska Finansinspektionen pröva om försäkringstagarna, de för</w:t>
      </w:r>
      <w:r>
        <w:softHyphen/>
        <w:t>säk</w:t>
      </w:r>
      <w:r>
        <w:softHyphen/>
        <w:t>ra</w:t>
      </w:r>
      <w:r>
        <w:softHyphen/>
        <w:t>de och andra borgenärer</w:t>
      </w:r>
      <w:bookmarkEnd w:id="8479"/>
      <w:r>
        <w:t xml:space="preserve"> tillförsäkras en betryggande säkerhet, i fall de inte redan har en sådan säkerhet och om ett sådant skydd behövs med hänsyn till de fusione</w:t>
      </w:r>
      <w:r>
        <w:softHyphen/>
        <w:t>r</w:t>
      </w:r>
      <w:r>
        <w:softHyphen/>
        <w:t>an</w:t>
      </w:r>
      <w:r>
        <w:softHyphen/>
      </w:r>
      <w:r>
        <w:softHyphen/>
        <w:t>de bolagens ekono</w:t>
      </w:r>
      <w:r>
        <w:softHyphen/>
        <w:t>mis</w:t>
      </w:r>
      <w:r>
        <w:softHyphen/>
        <w:t xml:space="preserve">ka förhållanden. </w:t>
      </w:r>
    </w:p>
    <w:p w14:paraId="4D1CEFBD" w14:textId="77777777" w:rsidR="00136126" w:rsidRPr="000754CE" w:rsidRDefault="00931476" w:rsidP="00136126">
      <w:pPr>
        <w:keepNext/>
        <w:tabs>
          <w:tab w:val="left" w:pos="907"/>
        </w:tabs>
        <w:spacing w:before="240" w:after="80" w:line="210" w:lineRule="exact"/>
        <w:rPr>
          <w:rFonts w:ascii="Times New Roman" w:eastAsiaTheme="minorHAnsi" w:hAnsi="Times New Roman" w:cstheme="minorBidi"/>
          <w:i/>
          <w:sz w:val="20"/>
          <w:szCs w:val="22"/>
        </w:rPr>
      </w:pPr>
      <w:r w:rsidRPr="000754CE">
        <w:rPr>
          <w:rFonts w:ascii="Times New Roman" w:eastAsiaTheme="minorHAnsi" w:hAnsi="Times New Roman" w:cstheme="minorBidi"/>
          <w:i/>
          <w:sz w:val="20"/>
          <w:szCs w:val="22"/>
        </w:rPr>
        <w:t>När ansökan ska avslås</w:t>
      </w:r>
    </w:p>
    <w:p w14:paraId="6A25F635" w14:textId="77777777" w:rsidR="00136126" w:rsidRDefault="00931476" w:rsidP="00136126">
      <w:pPr>
        <w:pStyle w:val="Brdtext"/>
      </w:pPr>
      <w:r>
        <w:rPr>
          <w:b/>
        </w:rPr>
        <w:t>43</w:t>
      </w:r>
      <w:r w:rsidRPr="0058273C">
        <w:t> </w:t>
      </w:r>
      <w:r>
        <w:rPr>
          <w:b/>
        </w:rPr>
        <w:t>§</w:t>
      </w:r>
      <w:r w:rsidRPr="0058273C">
        <w:t>    </w:t>
      </w:r>
      <w:r>
        <w:t>En ansökan enligt 41 § första stycket ska avslås om</w:t>
      </w:r>
    </w:p>
    <w:p w14:paraId="4D633335" w14:textId="77777777" w:rsidR="00136126" w:rsidRDefault="00931476" w:rsidP="00136126">
      <w:pPr>
        <w:pStyle w:val="Brdtextmedindrag"/>
      </w:pPr>
      <w:r>
        <w:t>1. fusionsplanen inte har godkänts i behörig ordning eller till sitt innehåll strider mot lag eller annan författning eller mot bolagsordningen,</w:t>
      </w:r>
    </w:p>
    <w:p w14:paraId="71B05DEE" w14:textId="77777777" w:rsidR="00136126" w:rsidRDefault="00931476" w:rsidP="00136126">
      <w:pPr>
        <w:pStyle w:val="Brdtextmedindrag"/>
      </w:pPr>
      <w:r>
        <w:t>2. fusionen har förbjudits enligt konkurrenslagen (2008:579) eller enligt rådets förordning (EG) nr 139/2004 eller om prövning av fusionen pågår enligt den lagen eller förordningen,</w:t>
      </w:r>
    </w:p>
    <w:p w14:paraId="16105FF6" w14:textId="77777777" w:rsidR="00136126" w:rsidRDefault="00931476" w:rsidP="00136126">
      <w:pPr>
        <w:pStyle w:val="Brdtextmedindrag"/>
      </w:pPr>
      <w:r>
        <w:lastRenderedPageBreak/>
        <w:t>3. försäkringstagarna, de försäkrade och andra borgenärer inte har till</w:t>
      </w:r>
      <w:r>
        <w:softHyphen/>
        <w:t>försäkrats en sådan betryggande säkerhet som avses i 42 § eller de fusio</w:t>
      </w:r>
      <w:r>
        <w:softHyphen/>
        <w:t>n</w:t>
      </w:r>
      <w:r>
        <w:softHyphen/>
        <w:t>e</w:t>
      </w:r>
      <w:r>
        <w:softHyphen/>
        <w:t>rande bolagens ekonomiska förhållanden i övrigt är sådana att fusionen inte kan anses förenlig med försäkringstagarnas, de försäkrades eller andra borgenärers intressen, eller</w:t>
      </w:r>
    </w:p>
    <w:p w14:paraId="0D3E1472" w14:textId="77777777" w:rsidR="00136126" w:rsidRDefault="00931476" w:rsidP="00136126">
      <w:pPr>
        <w:pStyle w:val="Brdtextmedindrag"/>
      </w:pPr>
      <w:r>
        <w:t>4. det är motiverat av hänsyn till allmänintresset.</w:t>
      </w:r>
    </w:p>
    <w:p w14:paraId="21A3161C" w14:textId="77777777" w:rsidR="00136126" w:rsidRDefault="00931476" w:rsidP="00136126">
      <w:pPr>
        <w:pStyle w:val="Brdtextmedindrag"/>
      </w:pPr>
      <w:r w:rsidRPr="006B27B8">
        <w:t>Om ansökan inte kan beviljas på grund av att prövning pågår enligt kon</w:t>
      </w:r>
      <w:r>
        <w:softHyphen/>
      </w:r>
      <w:r w:rsidRPr="006B27B8">
        <w:t>kur</w:t>
      </w:r>
      <w:r>
        <w:softHyphen/>
      </w:r>
      <w:r w:rsidRPr="006B27B8">
        <w:t>renslagen eller rådets förordning (EG) nr 139/2004 och prövningen kan antas bli avslutad inom kort tid, får ärendet förklaras vilande under högst sex månader.</w:t>
      </w:r>
    </w:p>
    <w:p w14:paraId="0893E899" w14:textId="77777777" w:rsidR="00136126" w:rsidRDefault="00931476" w:rsidP="00136126">
      <w:pPr>
        <w:pStyle w:val="Rubrik5utannumrering"/>
      </w:pPr>
      <w:r>
        <w:t>Registrering av fusion</w:t>
      </w:r>
    </w:p>
    <w:p w14:paraId="2D4EE071" w14:textId="77777777" w:rsidR="00136126" w:rsidRPr="000754CE" w:rsidRDefault="00931476" w:rsidP="00136126">
      <w:pPr>
        <w:pStyle w:val="Brdtext"/>
      </w:pPr>
      <w:r w:rsidRPr="000754CE">
        <w:rPr>
          <w:b/>
        </w:rPr>
        <w:t>4</w:t>
      </w:r>
      <w:r>
        <w:rPr>
          <w:b/>
        </w:rPr>
        <w:t>4</w:t>
      </w:r>
      <w:r w:rsidRPr="000754CE">
        <w:t> </w:t>
      </w:r>
      <w:r w:rsidRPr="000754CE">
        <w:rPr>
          <w:b/>
        </w:rPr>
        <w:t>§</w:t>
      </w:r>
      <w:r w:rsidRPr="000754CE">
        <w:t xml:space="preserve">    Det som </w:t>
      </w:r>
      <w:r>
        <w:t>sägs om föreningsregistret i 16 </w:t>
      </w:r>
      <w:r w:rsidRPr="000754CE">
        <w:t>kap. 12</w:t>
      </w:r>
      <w:r>
        <w:t> </w:t>
      </w:r>
      <w:r w:rsidRPr="000754CE">
        <w:t>§ och 24</w:t>
      </w:r>
      <w:r>
        <w:t> </w:t>
      </w:r>
      <w:r w:rsidRPr="000754CE">
        <w:t>§ första styck</w:t>
      </w:r>
      <w:r>
        <w:softHyphen/>
      </w:r>
      <w:r w:rsidRPr="000754CE">
        <w:t>et lagen (2018:672) om ekonomiska föreningar ska i stället avse</w:t>
      </w:r>
      <w:r>
        <w:t xml:space="preserve"> </w:t>
      </w:r>
      <w:r w:rsidRPr="000754CE">
        <w:t>för</w:t>
      </w:r>
      <w:r>
        <w:softHyphen/>
      </w:r>
      <w:r w:rsidRPr="000754CE">
        <w:t xml:space="preserve">säkringsregistret. </w:t>
      </w:r>
    </w:p>
    <w:p w14:paraId="460524FE" w14:textId="77777777" w:rsidR="00136126" w:rsidRPr="000754CE" w:rsidRDefault="00931476" w:rsidP="0013612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754CE">
        <w:rPr>
          <w:rFonts w:ascii="Times New Roman" w:hAnsi="Times New Roman"/>
          <w:sz w:val="20"/>
        </w:rPr>
        <w:t>I stället för det som föreskrivs om tidpunkten fö</w:t>
      </w:r>
      <w:r>
        <w:rPr>
          <w:rFonts w:ascii="Times New Roman" w:hAnsi="Times New Roman"/>
          <w:sz w:val="20"/>
        </w:rPr>
        <w:t xml:space="preserve">r anmälan för </w:t>
      </w:r>
      <w:r w:rsidRPr="002353F9">
        <w:rPr>
          <w:rFonts w:ascii="Times New Roman" w:hAnsi="Times New Roman"/>
          <w:sz w:val="20"/>
        </w:rPr>
        <w:t>registre</w:t>
      </w:r>
      <w:r>
        <w:rPr>
          <w:rFonts w:ascii="Times New Roman" w:hAnsi="Times New Roman"/>
          <w:sz w:val="20"/>
        </w:rPr>
        <w:softHyphen/>
      </w:r>
      <w:r>
        <w:rPr>
          <w:rFonts w:ascii="Times New Roman" w:hAnsi="Times New Roman"/>
          <w:sz w:val="20"/>
        </w:rPr>
        <w:softHyphen/>
      </w:r>
      <w:r w:rsidRPr="002353F9">
        <w:rPr>
          <w:rFonts w:ascii="Times New Roman" w:hAnsi="Times New Roman"/>
          <w:sz w:val="20"/>
        </w:rPr>
        <w:t>ring</w:t>
      </w:r>
      <w:r>
        <w:rPr>
          <w:rFonts w:ascii="Times New Roman" w:hAnsi="Times New Roman"/>
          <w:sz w:val="20"/>
        </w:rPr>
        <w:t xml:space="preserve"> i 16 </w:t>
      </w:r>
      <w:r w:rsidRPr="000754CE">
        <w:rPr>
          <w:rFonts w:ascii="Times New Roman" w:hAnsi="Times New Roman"/>
          <w:sz w:val="20"/>
        </w:rPr>
        <w:t>kap. 24</w:t>
      </w:r>
      <w:r>
        <w:rPr>
          <w:rFonts w:ascii="Times New Roman" w:hAnsi="Times New Roman"/>
          <w:sz w:val="20"/>
        </w:rPr>
        <w:t> </w:t>
      </w:r>
      <w:r w:rsidRPr="000754CE">
        <w:rPr>
          <w:rFonts w:ascii="Times New Roman" w:hAnsi="Times New Roman"/>
          <w:sz w:val="20"/>
        </w:rPr>
        <w:t xml:space="preserve">§ andra stycket lagen om ekonomiska föreningar, ska en sådan anmälan göras senast två </w:t>
      </w:r>
      <w:r w:rsidRPr="002353F9">
        <w:rPr>
          <w:rFonts w:ascii="Times New Roman" w:hAnsi="Times New Roman"/>
          <w:sz w:val="20"/>
        </w:rPr>
        <w:t>månader efter de</w:t>
      </w:r>
      <w:r w:rsidRPr="000754CE">
        <w:rPr>
          <w:rFonts w:ascii="Times New Roman" w:hAnsi="Times New Roman"/>
          <w:sz w:val="20"/>
        </w:rPr>
        <w:t xml:space="preserve">t att Finansinspektionens tillstånd </w:t>
      </w:r>
      <w:r>
        <w:rPr>
          <w:rFonts w:ascii="Times New Roman" w:hAnsi="Times New Roman"/>
          <w:sz w:val="20"/>
        </w:rPr>
        <w:t>att</w:t>
      </w:r>
      <w:r w:rsidRPr="000754CE">
        <w:rPr>
          <w:rFonts w:ascii="Times New Roman" w:hAnsi="Times New Roman"/>
          <w:sz w:val="20"/>
        </w:rPr>
        <w:t xml:space="preserve"> </w:t>
      </w:r>
      <w:r w:rsidRPr="002353F9">
        <w:rPr>
          <w:rFonts w:ascii="Times New Roman" w:hAnsi="Times New Roman"/>
          <w:sz w:val="20"/>
        </w:rPr>
        <w:t>verkställa</w:t>
      </w:r>
      <w:r w:rsidRPr="000754CE">
        <w:rPr>
          <w:rFonts w:ascii="Times New Roman" w:hAnsi="Times New Roman"/>
          <w:sz w:val="20"/>
        </w:rPr>
        <w:t xml:space="preserve"> fusionsplanen har fått laga kraft.</w:t>
      </w:r>
    </w:p>
    <w:p w14:paraId="4E690B39" w14:textId="77777777" w:rsidR="00136126" w:rsidRPr="000754CE" w:rsidRDefault="00931476" w:rsidP="00136126">
      <w:pPr>
        <w:keepNext/>
        <w:tabs>
          <w:tab w:val="left" w:pos="907"/>
        </w:tabs>
        <w:spacing w:before="240" w:after="80" w:line="210" w:lineRule="exact"/>
        <w:rPr>
          <w:rFonts w:ascii="Times New Roman" w:eastAsiaTheme="minorHAnsi" w:hAnsi="Times New Roman" w:cstheme="minorBidi"/>
          <w:i/>
          <w:sz w:val="20"/>
          <w:szCs w:val="22"/>
        </w:rPr>
      </w:pPr>
      <w:r w:rsidRPr="000754CE">
        <w:rPr>
          <w:rFonts w:ascii="Times New Roman" w:eastAsiaTheme="minorHAnsi" w:hAnsi="Times New Roman" w:cstheme="minorBidi"/>
          <w:i/>
          <w:sz w:val="20"/>
          <w:szCs w:val="22"/>
        </w:rPr>
        <w:t xml:space="preserve">Absorption av helägt dotterbolag </w:t>
      </w:r>
    </w:p>
    <w:p w14:paraId="2EE07994" w14:textId="77777777" w:rsidR="00136126" w:rsidRPr="000754CE" w:rsidRDefault="00931476" w:rsidP="0013612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754CE">
        <w:rPr>
          <w:rFonts w:ascii="Times New Roman" w:hAnsi="Times New Roman"/>
          <w:b/>
          <w:sz w:val="20"/>
        </w:rPr>
        <w:t>4</w:t>
      </w:r>
      <w:r>
        <w:rPr>
          <w:rFonts w:ascii="Times New Roman" w:hAnsi="Times New Roman"/>
          <w:b/>
          <w:sz w:val="20"/>
        </w:rPr>
        <w:t>5</w:t>
      </w:r>
      <w:r w:rsidRPr="000754CE">
        <w:rPr>
          <w:rFonts w:ascii="Times New Roman" w:hAnsi="Times New Roman"/>
          <w:sz w:val="20"/>
        </w:rPr>
        <w:t> </w:t>
      </w:r>
      <w:r w:rsidRPr="000754CE">
        <w:rPr>
          <w:rFonts w:ascii="Times New Roman" w:hAnsi="Times New Roman"/>
          <w:b/>
          <w:sz w:val="20"/>
        </w:rPr>
        <w:t>§</w:t>
      </w:r>
      <w:r w:rsidRPr="000754CE">
        <w:rPr>
          <w:rFonts w:ascii="Times New Roman" w:hAnsi="Times New Roman"/>
          <w:sz w:val="20"/>
        </w:rPr>
        <w:t xml:space="preserve">    Bestämmelserna </w:t>
      </w:r>
      <w:r>
        <w:rPr>
          <w:rFonts w:ascii="Times New Roman" w:hAnsi="Times New Roman"/>
          <w:sz w:val="20"/>
        </w:rPr>
        <w:t>om fusion genom absorption i 16 </w:t>
      </w:r>
      <w:r w:rsidRPr="000754CE">
        <w:rPr>
          <w:rFonts w:ascii="Times New Roman" w:hAnsi="Times New Roman"/>
          <w:sz w:val="20"/>
        </w:rPr>
        <w:t>kap. 28 och 29 §§ lagen (2018:672) om ekonomiska föreningar ska bara gälla vid fusion mellan bolag enligt 3</w:t>
      </w:r>
      <w:r>
        <w:rPr>
          <w:rFonts w:ascii="Times New Roman" w:hAnsi="Times New Roman"/>
          <w:sz w:val="20"/>
        </w:rPr>
        <w:t>9 </w:t>
      </w:r>
      <w:r w:rsidRPr="000754CE">
        <w:rPr>
          <w:rFonts w:ascii="Times New Roman" w:hAnsi="Times New Roman"/>
          <w:sz w:val="20"/>
        </w:rPr>
        <w:t xml:space="preserve">§ i detta kapitel. </w:t>
      </w:r>
      <w:r>
        <w:rPr>
          <w:rFonts w:ascii="Times New Roman" w:hAnsi="Times New Roman"/>
          <w:sz w:val="20"/>
        </w:rPr>
        <w:t>An</w:t>
      </w:r>
      <w:r w:rsidRPr="000754CE">
        <w:rPr>
          <w:rFonts w:ascii="Times New Roman" w:hAnsi="Times New Roman"/>
          <w:sz w:val="20"/>
        </w:rPr>
        <w:t>söka</w:t>
      </w:r>
      <w:r>
        <w:rPr>
          <w:rFonts w:ascii="Times New Roman" w:hAnsi="Times New Roman"/>
          <w:sz w:val="20"/>
        </w:rPr>
        <w:t>n</w:t>
      </w:r>
      <w:r w:rsidRPr="000754CE">
        <w:rPr>
          <w:rFonts w:ascii="Times New Roman" w:hAnsi="Times New Roman"/>
          <w:sz w:val="20"/>
        </w:rPr>
        <w:t xml:space="preserve"> om tillstånd att verkställa fusionsplanen</w:t>
      </w:r>
      <w:r>
        <w:rPr>
          <w:rFonts w:ascii="Times New Roman" w:hAnsi="Times New Roman"/>
          <w:sz w:val="20"/>
        </w:rPr>
        <w:t xml:space="preserve"> </w:t>
      </w:r>
      <w:r w:rsidRPr="000754CE">
        <w:rPr>
          <w:rFonts w:ascii="Times New Roman" w:hAnsi="Times New Roman"/>
          <w:sz w:val="20"/>
        </w:rPr>
        <w:t>ska</w:t>
      </w:r>
      <w:r>
        <w:rPr>
          <w:rFonts w:ascii="Times New Roman" w:hAnsi="Times New Roman"/>
          <w:sz w:val="20"/>
        </w:rPr>
        <w:t xml:space="preserve"> göras av m</w:t>
      </w:r>
      <w:r w:rsidRPr="000754CE">
        <w:rPr>
          <w:rFonts w:ascii="Times New Roman" w:hAnsi="Times New Roman"/>
          <w:sz w:val="20"/>
        </w:rPr>
        <w:t>oderbolaget</w:t>
      </w:r>
      <w:r>
        <w:rPr>
          <w:rFonts w:ascii="Times New Roman" w:hAnsi="Times New Roman"/>
          <w:sz w:val="20"/>
        </w:rPr>
        <w:t xml:space="preserve"> och ges in till</w:t>
      </w:r>
      <w:r w:rsidRPr="000754CE">
        <w:rPr>
          <w:rFonts w:ascii="Times New Roman" w:hAnsi="Times New Roman"/>
          <w:sz w:val="20"/>
        </w:rPr>
        <w:t xml:space="preserve"> Finans</w:t>
      </w:r>
      <w:r>
        <w:rPr>
          <w:rFonts w:ascii="Times New Roman" w:hAnsi="Times New Roman"/>
          <w:sz w:val="20"/>
        </w:rPr>
        <w:softHyphen/>
      </w:r>
      <w:r w:rsidRPr="000754CE">
        <w:rPr>
          <w:rFonts w:ascii="Times New Roman" w:hAnsi="Times New Roman"/>
          <w:sz w:val="20"/>
        </w:rPr>
        <w:t>inspektionen</w:t>
      </w:r>
      <w:r w:rsidRPr="000754CE" w:rsidDel="009F6FDF">
        <w:rPr>
          <w:rFonts w:ascii="Times New Roman" w:hAnsi="Times New Roman"/>
          <w:sz w:val="20"/>
        </w:rPr>
        <w:t xml:space="preserve"> s</w:t>
      </w:r>
      <w:r w:rsidRPr="000754CE">
        <w:rPr>
          <w:rFonts w:ascii="Times New Roman" w:hAnsi="Times New Roman"/>
          <w:sz w:val="20"/>
        </w:rPr>
        <w:t xml:space="preserve">enast en månad efter det att planen har blivit gällande hos </w:t>
      </w:r>
      <w:r>
        <w:rPr>
          <w:rFonts w:ascii="Times New Roman" w:hAnsi="Times New Roman"/>
          <w:sz w:val="20"/>
        </w:rPr>
        <w:t>det bolaget. O</w:t>
      </w:r>
      <w:r w:rsidRPr="000754CE">
        <w:rPr>
          <w:rFonts w:ascii="Times New Roman" w:hAnsi="Times New Roman"/>
          <w:sz w:val="20"/>
        </w:rPr>
        <w:t>m planen har registrerats enligt 16</w:t>
      </w:r>
      <w:r>
        <w:rPr>
          <w:rFonts w:ascii="Times New Roman" w:hAnsi="Times New Roman"/>
          <w:sz w:val="20"/>
        </w:rPr>
        <w:t> </w:t>
      </w:r>
      <w:r w:rsidRPr="000754CE">
        <w:rPr>
          <w:rFonts w:ascii="Times New Roman" w:hAnsi="Times New Roman"/>
          <w:sz w:val="20"/>
        </w:rPr>
        <w:t>kap. 12</w:t>
      </w:r>
      <w:r>
        <w:rPr>
          <w:rFonts w:ascii="Times New Roman" w:hAnsi="Times New Roman"/>
          <w:sz w:val="20"/>
        </w:rPr>
        <w:t> </w:t>
      </w:r>
      <w:r w:rsidRPr="000754CE">
        <w:rPr>
          <w:rFonts w:ascii="Times New Roman" w:hAnsi="Times New Roman"/>
          <w:sz w:val="20"/>
        </w:rPr>
        <w:t>§ lagen om eko</w:t>
      </w:r>
      <w:r>
        <w:rPr>
          <w:rFonts w:ascii="Times New Roman" w:hAnsi="Times New Roman"/>
          <w:sz w:val="20"/>
        </w:rPr>
        <w:softHyphen/>
      </w:r>
      <w:r w:rsidRPr="000754CE">
        <w:rPr>
          <w:rFonts w:ascii="Times New Roman" w:hAnsi="Times New Roman"/>
          <w:sz w:val="20"/>
        </w:rPr>
        <w:t>no</w:t>
      </w:r>
      <w:r>
        <w:rPr>
          <w:rFonts w:ascii="Times New Roman" w:hAnsi="Times New Roman"/>
          <w:sz w:val="20"/>
        </w:rPr>
        <w:softHyphen/>
      </w:r>
      <w:r w:rsidRPr="000754CE">
        <w:rPr>
          <w:rFonts w:ascii="Times New Roman" w:hAnsi="Times New Roman"/>
          <w:sz w:val="20"/>
        </w:rPr>
        <w:t>miska föreningar</w:t>
      </w:r>
      <w:r>
        <w:rPr>
          <w:rFonts w:ascii="Times New Roman" w:hAnsi="Times New Roman"/>
          <w:sz w:val="20"/>
        </w:rPr>
        <w:t xml:space="preserve">, ska ansökan dessutom ges in </w:t>
      </w:r>
      <w:r w:rsidRPr="000754CE">
        <w:rPr>
          <w:rFonts w:ascii="Times New Roman" w:hAnsi="Times New Roman"/>
          <w:sz w:val="20"/>
        </w:rPr>
        <w:t>senast två år efter det att upp</w:t>
      </w:r>
      <w:r>
        <w:rPr>
          <w:rFonts w:ascii="Times New Roman" w:hAnsi="Times New Roman"/>
          <w:sz w:val="20"/>
        </w:rPr>
        <w:softHyphen/>
      </w:r>
      <w:r w:rsidRPr="000754CE">
        <w:rPr>
          <w:rFonts w:ascii="Times New Roman" w:hAnsi="Times New Roman"/>
          <w:sz w:val="20"/>
        </w:rPr>
        <w:t>gift om registrer</w:t>
      </w:r>
      <w:r>
        <w:rPr>
          <w:rFonts w:ascii="Times New Roman" w:hAnsi="Times New Roman"/>
          <w:sz w:val="20"/>
        </w:rPr>
        <w:t xml:space="preserve">ingen </w:t>
      </w:r>
      <w:r w:rsidRPr="000754CE">
        <w:rPr>
          <w:rFonts w:ascii="Times New Roman" w:hAnsi="Times New Roman"/>
          <w:sz w:val="20"/>
        </w:rPr>
        <w:t>har kungjort</w:t>
      </w:r>
      <w:r w:rsidRPr="002353F9">
        <w:t xml:space="preserve"> </w:t>
      </w:r>
      <w:r w:rsidRPr="002353F9">
        <w:rPr>
          <w:rFonts w:ascii="Times New Roman" w:hAnsi="Times New Roman"/>
          <w:sz w:val="20"/>
        </w:rPr>
        <w:t>enligt 19 kap. 5 § samma lag</w:t>
      </w:r>
      <w:r w:rsidRPr="000754CE">
        <w:rPr>
          <w:rFonts w:ascii="Times New Roman" w:hAnsi="Times New Roman"/>
          <w:sz w:val="20"/>
        </w:rPr>
        <w:t xml:space="preserve">. </w:t>
      </w:r>
    </w:p>
    <w:p w14:paraId="74A4DD82" w14:textId="77777777" w:rsidR="00136126" w:rsidRDefault="00931476" w:rsidP="00136126">
      <w:pPr>
        <w:pStyle w:val="Brdtextmedindrag"/>
      </w:pPr>
      <w:r w:rsidRPr="000754CE">
        <w:t xml:space="preserve">Finansinspektionen ska underrätta Bolagsverket om ansökningar enligt </w:t>
      </w:r>
      <w:r>
        <w:t>första</w:t>
      </w:r>
      <w:r w:rsidRPr="000754CE">
        <w:t xml:space="preserve"> stycket och om beslut som har fått laga kraft och som har meddelats med anledning av sådana ansökningar. Bolagsverket ska registrera tillståndet enligt 16</w:t>
      </w:r>
      <w:r>
        <w:t> </w:t>
      </w:r>
      <w:r w:rsidRPr="000754CE">
        <w:t>kap. 29</w:t>
      </w:r>
      <w:r>
        <w:t> </w:t>
      </w:r>
      <w:r w:rsidRPr="000754CE">
        <w:t xml:space="preserve">§ lagen om ekonomiska föreningar. Det som sägs </w:t>
      </w:r>
      <w:r>
        <w:t xml:space="preserve">där </w:t>
      </w:r>
      <w:r w:rsidRPr="000754CE">
        <w:t xml:space="preserve">om föreningsregistret </w:t>
      </w:r>
      <w:r>
        <w:t>sk</w:t>
      </w:r>
      <w:r w:rsidRPr="000754CE">
        <w:t>a i stället avse försäkringsregistret.</w:t>
      </w:r>
      <w:r w:rsidRPr="009F6FDF">
        <w:t xml:space="preserve"> </w:t>
      </w:r>
    </w:p>
    <w:p w14:paraId="73D2ADA6" w14:textId="77777777" w:rsidR="00136126" w:rsidRPr="00922AB3" w:rsidRDefault="00931476" w:rsidP="00136126">
      <w:pPr>
        <w:pStyle w:val="Brdtextmedindrag"/>
      </w:pPr>
      <w:r>
        <w:t xml:space="preserve">Vid behandlingen av </w:t>
      </w:r>
      <w:r w:rsidRPr="002353F9">
        <w:t>en ansökan tillämpas 42 och 43 §§.</w:t>
      </w:r>
    </w:p>
    <w:p w14:paraId="745CA905" w14:textId="77777777" w:rsidR="00136126" w:rsidRDefault="00931476" w:rsidP="00136126">
      <w:pPr>
        <w:pStyle w:val="Rubrik5utannumrering"/>
      </w:pPr>
      <w:r>
        <w:t>Ömsesidiga tjänstepensionsbolags företagsnamn</w:t>
      </w:r>
    </w:p>
    <w:p w14:paraId="21CD1E6D" w14:textId="77777777" w:rsidR="00136126" w:rsidRDefault="00931476" w:rsidP="00136126">
      <w:pPr>
        <w:pStyle w:val="Brdtext"/>
      </w:pPr>
      <w:r>
        <w:rPr>
          <w:b/>
        </w:rPr>
        <w:t>46 §</w:t>
      </w:r>
      <w:r w:rsidRPr="0058273C">
        <w:t>    </w:t>
      </w:r>
      <w:r>
        <w:t xml:space="preserve">Ett ömsesidigt tjänstepensionsbolags företagsnamn ska innehålla orden ömsesidig och tjänstepension. </w:t>
      </w:r>
    </w:p>
    <w:p w14:paraId="55150DF1" w14:textId="77777777" w:rsidR="00136126" w:rsidRDefault="00931476" w:rsidP="00136126">
      <w:pPr>
        <w:pStyle w:val="Brdtextmedindrag"/>
      </w:pPr>
      <w:r w:rsidRPr="00F24C6A">
        <w:t>Bolagets styrelse får anta ett särskilt företagsnamn.</w:t>
      </w:r>
      <w:r>
        <w:t xml:space="preserve"> Ett särskilt företags</w:t>
      </w:r>
      <w:r>
        <w:softHyphen/>
        <w:t>namn får inte innehålla ordet ömsesidig.</w:t>
      </w:r>
    </w:p>
    <w:p w14:paraId="23C4C84B" w14:textId="77777777" w:rsidR="00136126" w:rsidRDefault="00931476" w:rsidP="00136126">
      <w:pPr>
        <w:pStyle w:val="Brdtextmedindrag"/>
      </w:pPr>
      <w:r>
        <w:t xml:space="preserve">Företagsnamnet ska tydligt skilja sig från företagsnamn som är införda i försäkringsregistret. I övrigt finns bestämmelser om registreringen i </w:t>
      </w:r>
      <w:r w:rsidRPr="00F24C6A">
        <w:t>lagen (2018:</w:t>
      </w:r>
      <w:r w:rsidRPr="000A7C2D">
        <w:t>1653</w:t>
      </w:r>
      <w:r w:rsidRPr="00F24C6A">
        <w:t>)</w:t>
      </w:r>
      <w:r>
        <w:t xml:space="preserve"> om företagsnamn.</w:t>
      </w:r>
    </w:p>
    <w:p w14:paraId="4F44B4BF" w14:textId="77777777" w:rsidR="00136126" w:rsidRDefault="00136126" w:rsidP="00136126">
      <w:pPr>
        <w:pStyle w:val="Brdtextmedindrag"/>
      </w:pPr>
    </w:p>
    <w:p w14:paraId="19D6D283" w14:textId="77777777" w:rsidR="00136126" w:rsidRDefault="00931476" w:rsidP="00136126">
      <w:pPr>
        <w:pStyle w:val="Rubrik4utannumrering"/>
        <w:spacing w:before="120"/>
      </w:pPr>
      <w:r>
        <w:lastRenderedPageBreak/>
        <w:t>Tjänstepensionsföreningar</w:t>
      </w:r>
    </w:p>
    <w:p w14:paraId="6156BE3C" w14:textId="77777777" w:rsidR="00136126" w:rsidRPr="00A00A35" w:rsidRDefault="00931476" w:rsidP="00136126">
      <w:pPr>
        <w:pStyle w:val="Rubrik5utannumrering"/>
        <w:spacing w:before="0"/>
      </w:pPr>
      <w:r w:rsidRPr="007138AB">
        <w:t>Vad en tjänstepensionsförening är</w:t>
      </w:r>
    </w:p>
    <w:p w14:paraId="57CCEB0C" w14:textId="77777777" w:rsidR="00136126" w:rsidRDefault="00931476" w:rsidP="00136126">
      <w:pPr>
        <w:pStyle w:val="Brdtext"/>
      </w:pPr>
      <w:r>
        <w:rPr>
          <w:b/>
        </w:rPr>
        <w:t>47 </w:t>
      </w:r>
      <w:r w:rsidRPr="00AE192D">
        <w:rPr>
          <w:b/>
        </w:rPr>
        <w:t>§    </w:t>
      </w:r>
      <w:bookmarkStart w:id="8480" w:name="_Hlk3810967"/>
      <w:r>
        <w:t>En tjänstepensionsförening är en förening som har till ändamål att främja medlemmarnas ekonomiska intressen genom att som tjänste</w:t>
      </w:r>
      <w:r>
        <w:softHyphen/>
        <w:t>pen</w:t>
      </w:r>
      <w:r>
        <w:softHyphen/>
        <w:t>si</w:t>
      </w:r>
      <w:r>
        <w:softHyphen/>
        <w:t>onsföretag driva tjänste</w:t>
      </w:r>
      <w:r>
        <w:softHyphen/>
        <w:t>pen</w:t>
      </w:r>
      <w:r>
        <w:softHyphen/>
        <w:t>si</w:t>
      </w:r>
      <w:r>
        <w:softHyphen/>
        <w:t>ons</w:t>
      </w:r>
      <w:r>
        <w:softHyphen/>
        <w:t>verksamhet i vilken medlemmarna deltar ge</w:t>
      </w:r>
      <w:r>
        <w:softHyphen/>
        <w:t>n</w:t>
      </w:r>
      <w:r>
        <w:softHyphen/>
        <w:t>om att använda föreningens tjänster som försäkringstagare eller som för</w:t>
      </w:r>
      <w:r>
        <w:softHyphen/>
        <w:t>säkrad.</w:t>
      </w:r>
      <w:bookmarkEnd w:id="8480"/>
    </w:p>
    <w:p w14:paraId="6B6210BC" w14:textId="77777777" w:rsidR="00136126" w:rsidRPr="00A00A35" w:rsidRDefault="00931476" w:rsidP="00136126">
      <w:pPr>
        <w:pStyle w:val="Rubrik5utannumrering"/>
      </w:pPr>
      <w:r>
        <w:t xml:space="preserve">Tillämpning av allmänna bestämmelser för ekonomiska föreningar </w:t>
      </w:r>
    </w:p>
    <w:p w14:paraId="2C28F349" w14:textId="77777777" w:rsidR="00136126" w:rsidRDefault="00931476" w:rsidP="00136126">
      <w:pPr>
        <w:pStyle w:val="Strecklista"/>
        <w:numPr>
          <w:ilvl w:val="0"/>
          <w:numId w:val="0"/>
        </w:numPr>
      </w:pPr>
      <w:r>
        <w:rPr>
          <w:b/>
        </w:rPr>
        <w:t>48</w:t>
      </w:r>
      <w:r w:rsidRPr="00AE192D">
        <w:rPr>
          <w:b/>
        </w:rPr>
        <w:t> §    </w:t>
      </w:r>
      <w:r>
        <w:t>Lagen (2018:672) om ekonomiska föreningar gäller för tjänste</w:t>
      </w:r>
      <w:r>
        <w:softHyphen/>
        <w:t>pen</w:t>
      </w:r>
      <w:r>
        <w:softHyphen/>
        <w:t>si</w:t>
      </w:r>
      <w:r>
        <w:softHyphen/>
        <w:t>onsföreningar om inte något annat följer av denna lag eller av de be</w:t>
      </w:r>
      <w:r>
        <w:softHyphen/>
        <w:t>stäm</w:t>
      </w:r>
      <w:r>
        <w:softHyphen/>
        <w:t>mel</w:t>
      </w:r>
      <w:r>
        <w:softHyphen/>
        <w:t>ser i försäkringsrörelselagen (2010:2043) som det hänvisas till i denna lag. Vid tillämpningen av lagen om ekonomiska föreningar på tjänste</w:t>
      </w:r>
      <w:r>
        <w:softHyphen/>
        <w:t>pen</w:t>
      </w:r>
      <w:r>
        <w:softHyphen/>
        <w:t>si</w:t>
      </w:r>
      <w:r>
        <w:softHyphen/>
        <w:t xml:space="preserve">onsföreningar ska det </w:t>
      </w:r>
      <w:r w:rsidRPr="00C74F11">
        <w:t>som sägs</w:t>
      </w:r>
      <w:r>
        <w:t xml:space="preserve"> om</w:t>
      </w:r>
    </w:p>
    <w:p w14:paraId="3A09FC14" w14:textId="77777777" w:rsidR="00136126" w:rsidRDefault="00931476" w:rsidP="00136126">
      <w:pPr>
        <w:pStyle w:val="Brdtextmedindrag"/>
      </w:pPr>
      <w:r w:rsidRPr="00EB6AE1">
        <w:t>1.</w:t>
      </w:r>
      <w:r>
        <w:t xml:space="preserve"> ekonomisk förening avse tjänstepensionsförening, och </w:t>
      </w:r>
    </w:p>
    <w:p w14:paraId="2C186CD3" w14:textId="77777777" w:rsidR="00136126" w:rsidRDefault="00931476" w:rsidP="00136126">
      <w:pPr>
        <w:pStyle w:val="Brdtextmedindrag"/>
      </w:pPr>
      <w:r>
        <w:t>2. föreningsregistret avse försäkringsregistret.</w:t>
      </w:r>
    </w:p>
    <w:p w14:paraId="4013A129" w14:textId="77777777" w:rsidR="00136126" w:rsidRDefault="00931476" w:rsidP="00136126">
      <w:pPr>
        <w:pStyle w:val="Brdtextmedindrag"/>
      </w:pPr>
      <w:r>
        <w:t>Hänvisningar i lagen om ekonomiska föreningar till bestämmelser i samma lag ska i förekommande fall avse de bestämmelser i denna lag eller i försäkringsrörelselagen</w:t>
      </w:r>
      <w:r w:rsidDel="00C145CE">
        <w:t xml:space="preserve"> som </w:t>
      </w:r>
      <w:r>
        <w:t>gäller i stället för eller utöver lagen om eko</w:t>
      </w:r>
      <w:r>
        <w:softHyphen/>
        <w:t>no</w:t>
      </w:r>
      <w:r>
        <w:softHyphen/>
        <w:t>miska föreningar.</w:t>
      </w:r>
      <w:r w:rsidRPr="00745DD1">
        <w:t xml:space="preserve"> </w:t>
      </w:r>
    </w:p>
    <w:p w14:paraId="4C1A78D0" w14:textId="77777777" w:rsidR="00136126" w:rsidRDefault="00136126" w:rsidP="00136126">
      <w:pPr>
        <w:pStyle w:val="Strecklista"/>
        <w:numPr>
          <w:ilvl w:val="0"/>
          <w:numId w:val="0"/>
        </w:numPr>
      </w:pPr>
    </w:p>
    <w:p w14:paraId="2E999204" w14:textId="77777777" w:rsidR="00136126" w:rsidRPr="00A00A35" w:rsidRDefault="00931476" w:rsidP="00136126">
      <w:pPr>
        <w:pStyle w:val="Rubrik5utannumrering"/>
        <w:spacing w:before="0"/>
      </w:pPr>
      <w:r>
        <w:t>Tillämpliga bestämmelser i försäkringsrörelselagen</w:t>
      </w:r>
    </w:p>
    <w:p w14:paraId="54835DBF" w14:textId="77777777" w:rsidR="00136126" w:rsidRDefault="00931476" w:rsidP="00136126">
      <w:pPr>
        <w:pStyle w:val="Strecklista"/>
        <w:numPr>
          <w:ilvl w:val="0"/>
          <w:numId w:val="0"/>
        </w:numPr>
      </w:pPr>
      <w:r>
        <w:rPr>
          <w:b/>
        </w:rPr>
        <w:t>49</w:t>
      </w:r>
      <w:r w:rsidRPr="00AE192D">
        <w:rPr>
          <w:b/>
        </w:rPr>
        <w:t> §    </w:t>
      </w:r>
      <w:r>
        <w:t>Följande bestämmelser i 13 kap. försäkringsrörelselagen (2010:2043)</w:t>
      </w:r>
      <w:r w:rsidRPr="00CC5D30">
        <w:t xml:space="preserve"> </w:t>
      </w:r>
      <w:r>
        <w:t>tillämpas på tjänstepensionsföreningar:</w:t>
      </w:r>
    </w:p>
    <w:p w14:paraId="4EB04E5D" w14:textId="77777777" w:rsidR="00136126" w:rsidRDefault="00931476" w:rsidP="00136126">
      <w:pPr>
        <w:pStyle w:val="Strecklista"/>
        <w:numPr>
          <w:ilvl w:val="0"/>
          <w:numId w:val="0"/>
        </w:numPr>
        <w:ind w:firstLine="170"/>
      </w:pPr>
      <w:r w:rsidRPr="006B769C">
        <w:t>–</w:t>
      </w:r>
      <w:r>
        <w:t xml:space="preserve"> 3 § med grundläggande bestämmelser, </w:t>
      </w:r>
    </w:p>
    <w:p w14:paraId="5CBB27CA" w14:textId="77777777" w:rsidR="00136126" w:rsidRDefault="00931476" w:rsidP="00136126">
      <w:pPr>
        <w:pStyle w:val="Strecklista"/>
        <w:numPr>
          <w:ilvl w:val="0"/>
          <w:numId w:val="0"/>
        </w:numPr>
        <w:ind w:firstLine="170"/>
      </w:pPr>
      <w:r w:rsidRPr="006B769C">
        <w:t>–</w:t>
      </w:r>
      <w:r>
        <w:t> 7 § om registrering m.m.,</w:t>
      </w:r>
    </w:p>
    <w:p w14:paraId="12F260B4" w14:textId="77777777" w:rsidR="00136126" w:rsidRDefault="00931476" w:rsidP="00136126">
      <w:pPr>
        <w:pStyle w:val="Strecklista"/>
        <w:numPr>
          <w:ilvl w:val="0"/>
          <w:numId w:val="0"/>
        </w:numPr>
        <w:ind w:firstLine="170"/>
      </w:pPr>
      <w:r w:rsidRPr="006B769C">
        <w:t>–</w:t>
      </w:r>
      <w:r>
        <w:t> 8 § om föreningens medlemmar m.m.,</w:t>
      </w:r>
    </w:p>
    <w:p w14:paraId="77749794" w14:textId="77777777" w:rsidR="00136126" w:rsidRDefault="00931476" w:rsidP="00136126">
      <w:pPr>
        <w:pStyle w:val="Strecklista"/>
        <w:numPr>
          <w:ilvl w:val="0"/>
          <w:numId w:val="0"/>
        </w:numPr>
        <w:ind w:firstLine="170"/>
      </w:pPr>
      <w:r w:rsidRPr="006B769C">
        <w:t>–</w:t>
      </w:r>
      <w:r>
        <w:t> 10–12 §§ om föreningens ledning,</w:t>
      </w:r>
    </w:p>
    <w:p w14:paraId="4EE7FFD3" w14:textId="77777777" w:rsidR="00136126" w:rsidRDefault="00931476" w:rsidP="00136126">
      <w:pPr>
        <w:pStyle w:val="Strecklista"/>
        <w:numPr>
          <w:ilvl w:val="0"/>
          <w:numId w:val="0"/>
        </w:numPr>
        <w:ind w:firstLine="170"/>
      </w:pPr>
      <w:r w:rsidRPr="006B769C">
        <w:t>–</w:t>
      </w:r>
      <w:r>
        <w:t> 14–17 §§ om föreningsstämma,</w:t>
      </w:r>
    </w:p>
    <w:p w14:paraId="354E339F" w14:textId="77777777" w:rsidR="00136126" w:rsidRDefault="00931476" w:rsidP="00136126">
      <w:pPr>
        <w:pStyle w:val="Strecklista"/>
        <w:numPr>
          <w:ilvl w:val="0"/>
          <w:numId w:val="0"/>
        </w:numPr>
        <w:ind w:firstLine="170"/>
      </w:pPr>
      <w:r w:rsidRPr="006B769C">
        <w:t>–</w:t>
      </w:r>
      <w:r>
        <w:t> 18 § om revision och särskild granskning,</w:t>
      </w:r>
    </w:p>
    <w:p w14:paraId="141F18CE" w14:textId="77777777" w:rsidR="00136126" w:rsidRDefault="00931476" w:rsidP="00136126">
      <w:pPr>
        <w:pStyle w:val="Strecklista"/>
        <w:numPr>
          <w:ilvl w:val="0"/>
          <w:numId w:val="0"/>
        </w:numPr>
        <w:ind w:firstLine="170"/>
      </w:pPr>
      <w:r w:rsidRPr="006B769C">
        <w:t>–</w:t>
      </w:r>
      <w:r>
        <w:t> 19–25 §§ om återbäring och annan användning av föreningens egen</w:t>
      </w:r>
      <w:r>
        <w:softHyphen/>
        <w:t>dom,</w:t>
      </w:r>
    </w:p>
    <w:p w14:paraId="0807599A" w14:textId="77777777" w:rsidR="00136126" w:rsidRDefault="00931476" w:rsidP="00136126">
      <w:pPr>
        <w:pStyle w:val="Strecklista"/>
        <w:numPr>
          <w:ilvl w:val="0"/>
          <w:numId w:val="0"/>
        </w:numPr>
        <w:ind w:firstLine="170"/>
      </w:pPr>
      <w:r w:rsidRPr="006B769C">
        <w:t>–</w:t>
      </w:r>
      <w:r>
        <w:t> 28–30 §§ om likvidation,</w:t>
      </w:r>
    </w:p>
    <w:p w14:paraId="1D05165B" w14:textId="77777777" w:rsidR="00136126" w:rsidRDefault="00931476" w:rsidP="00136126">
      <w:pPr>
        <w:pStyle w:val="Strecklista"/>
        <w:numPr>
          <w:ilvl w:val="0"/>
          <w:numId w:val="0"/>
        </w:numPr>
        <w:ind w:firstLine="170"/>
      </w:pPr>
      <w:r w:rsidRPr="006B769C">
        <w:t>–</w:t>
      </w:r>
      <w:r>
        <w:t> 30 a § om upplösning utan föregående likvidation,</w:t>
      </w:r>
    </w:p>
    <w:p w14:paraId="67375761" w14:textId="77777777" w:rsidR="00136126" w:rsidRDefault="00931476" w:rsidP="00136126">
      <w:pPr>
        <w:pStyle w:val="Strecklista"/>
        <w:numPr>
          <w:ilvl w:val="0"/>
          <w:numId w:val="0"/>
        </w:numPr>
        <w:ind w:firstLine="170"/>
      </w:pPr>
      <w:r w:rsidRPr="006B769C">
        <w:t>–</w:t>
      </w:r>
      <w:r>
        <w:t> 36 och 37 §§ om fusion,</w:t>
      </w:r>
      <w:r w:rsidRPr="00E27F0F">
        <w:t xml:space="preserve"> </w:t>
      </w:r>
      <w:r>
        <w:t>och</w:t>
      </w:r>
    </w:p>
    <w:p w14:paraId="51201887" w14:textId="77777777" w:rsidR="00136126" w:rsidRDefault="00931476" w:rsidP="00136126">
      <w:pPr>
        <w:pStyle w:val="Strecklista"/>
        <w:numPr>
          <w:ilvl w:val="0"/>
          <w:numId w:val="0"/>
        </w:numPr>
        <w:ind w:firstLine="170"/>
      </w:pPr>
      <w:r w:rsidRPr="006B769C">
        <w:t>–</w:t>
      </w:r>
      <w:r>
        <w:t xml:space="preserve"> 38 § om skadestånd. </w:t>
      </w:r>
    </w:p>
    <w:p w14:paraId="5759C949" w14:textId="77777777" w:rsidR="00136126" w:rsidRDefault="00931476" w:rsidP="00136126">
      <w:pPr>
        <w:pStyle w:val="Strecklista"/>
        <w:numPr>
          <w:ilvl w:val="0"/>
          <w:numId w:val="0"/>
        </w:numPr>
        <w:ind w:firstLine="170"/>
      </w:pPr>
      <w:r>
        <w:t>Vid tillämpning av bestämmelserna ska det som sägs om försäkrings</w:t>
      </w:r>
      <w:r>
        <w:softHyphen/>
        <w:t>förening och livförsäkringsförening gälla tjänstepensionsförening.</w:t>
      </w:r>
    </w:p>
    <w:p w14:paraId="2A8BD1FC" w14:textId="77777777" w:rsidR="00136126" w:rsidRPr="00DC4911" w:rsidRDefault="00931476" w:rsidP="00136126">
      <w:pPr>
        <w:pStyle w:val="Rubrik5utannumrering"/>
      </w:pPr>
      <w:r>
        <w:t>Ansvar för en tjänstepensionsförenings förpliktelser</w:t>
      </w:r>
    </w:p>
    <w:p w14:paraId="51036991" w14:textId="77777777" w:rsidR="00136126" w:rsidRDefault="00931476" w:rsidP="00136126">
      <w:pPr>
        <w:pStyle w:val="Brdtext"/>
      </w:pPr>
      <w:r>
        <w:rPr>
          <w:b/>
        </w:rPr>
        <w:t>50 </w:t>
      </w:r>
      <w:r w:rsidRPr="00AE192D">
        <w:rPr>
          <w:b/>
        </w:rPr>
        <w:t>§    </w:t>
      </w:r>
      <w:r w:rsidRPr="002E188B">
        <w:t xml:space="preserve">Utöver bestämmelserna </w:t>
      </w:r>
      <w:bookmarkStart w:id="8481" w:name="_Hlk3908600"/>
      <w:r w:rsidRPr="002E188B">
        <w:t xml:space="preserve">om ansvar för en förenings skyldigheter i </w:t>
      </w:r>
      <w:bookmarkEnd w:id="8481"/>
      <w:r w:rsidRPr="002E188B">
        <w:t>1</w:t>
      </w:r>
      <w:r>
        <w:t> </w:t>
      </w:r>
      <w:r w:rsidRPr="002E188B">
        <w:t>kap. 9</w:t>
      </w:r>
      <w:r>
        <w:t> </w:t>
      </w:r>
      <w:r w:rsidRPr="002E188B">
        <w:t xml:space="preserve">§ lagen (2018:672) om ekonomiska föreningar får </w:t>
      </w:r>
      <w:bookmarkStart w:id="8482" w:name="_Hlk3908857"/>
      <w:r w:rsidRPr="002E188B">
        <w:t xml:space="preserve">det i en </w:t>
      </w:r>
      <w:r>
        <w:t>tjänste</w:t>
      </w:r>
      <w:r>
        <w:softHyphen/>
        <w:t>pen</w:t>
      </w:r>
      <w:r>
        <w:softHyphen/>
        <w:t>sion</w:t>
      </w:r>
      <w:r w:rsidRPr="002E188B">
        <w:t xml:space="preserve">sförenings stadgar föreskrivas att en medlem </w:t>
      </w:r>
      <w:r>
        <w:t xml:space="preserve">som i egenskap av arbetsgivare intar ställning av försäkringstagare </w:t>
      </w:r>
      <w:r w:rsidRPr="002E188B">
        <w:t xml:space="preserve">ska </w:t>
      </w:r>
      <w:r w:rsidRPr="00C74F11">
        <w:t>täcka sådana skulder,</w:t>
      </w:r>
      <w:r w:rsidRPr="002E188B">
        <w:t xml:space="preserve"> avsättningar eller förluster i </w:t>
      </w:r>
      <w:r w:rsidRPr="0060551E">
        <w:t>tjänstepensionsverksamheten</w:t>
      </w:r>
      <w:r w:rsidRPr="002E188B">
        <w:t xml:space="preserve"> som föreningen inte kan täcka </w:t>
      </w:r>
      <w:r w:rsidRPr="00C74F11">
        <w:t>med</w:t>
      </w:r>
      <w:r w:rsidRPr="002E188B">
        <w:t xml:space="preserve"> egna tillgångar eller medel, genom att göra kapital</w:t>
      </w:r>
      <w:r>
        <w:softHyphen/>
      </w:r>
      <w:r w:rsidRPr="002E188B">
        <w:t>tillskott till föreningen (uttaxering)</w:t>
      </w:r>
      <w:bookmarkEnd w:id="8482"/>
      <w:r w:rsidRPr="002E188B">
        <w:t>.</w:t>
      </w:r>
    </w:p>
    <w:p w14:paraId="0AF5C249" w14:textId="77777777" w:rsidR="00136126" w:rsidRPr="0002471D" w:rsidRDefault="00931476" w:rsidP="00136126">
      <w:pPr>
        <w:pStyle w:val="Rubrik5utannumrering"/>
      </w:pPr>
      <w:r w:rsidRPr="0002471D">
        <w:lastRenderedPageBreak/>
        <w:t>Verksamhetskapital</w:t>
      </w:r>
    </w:p>
    <w:p w14:paraId="112B1F7F" w14:textId="77777777" w:rsidR="00136126" w:rsidRDefault="00931476" w:rsidP="00136126">
      <w:pPr>
        <w:pStyle w:val="Brdtext"/>
      </w:pPr>
      <w:r>
        <w:rPr>
          <w:b/>
        </w:rPr>
        <w:t>51</w:t>
      </w:r>
      <w:r>
        <w:t> </w:t>
      </w:r>
      <w:r w:rsidRPr="0058273C">
        <w:rPr>
          <w:b/>
        </w:rPr>
        <w:t>§</w:t>
      </w:r>
      <w:r>
        <w:t>    En tjänstepensionsförening får inte bildas utan verksamhets</w:t>
      </w:r>
      <w:r>
        <w:softHyphen/>
        <w:t>kapital. Kapi</w:t>
      </w:r>
      <w:r>
        <w:softHyphen/>
        <w:t>talet får tillskjutas även av andra än medlemmar.</w:t>
      </w:r>
    </w:p>
    <w:p w14:paraId="3E640EB9" w14:textId="77777777" w:rsidR="00136126" w:rsidRDefault="00931476" w:rsidP="00136126">
      <w:pPr>
        <w:pStyle w:val="Brdtextmedindrag"/>
      </w:pPr>
      <w:r>
        <w:t>För registrering av en tjänstepensionsförening krävs att hela verksam</w:t>
      </w:r>
      <w:r>
        <w:softHyphen/>
        <w:t>hetskapitalet har betalats in.</w:t>
      </w:r>
    </w:p>
    <w:p w14:paraId="1F95A2E7" w14:textId="77777777" w:rsidR="00136126" w:rsidRPr="002F14AA" w:rsidRDefault="00931476" w:rsidP="00136126">
      <w:pPr>
        <w:pStyle w:val="Brdtextmedindrag"/>
      </w:pPr>
      <w:r>
        <w:t xml:space="preserve">Verksamhetskapitalet ska </w:t>
      </w:r>
      <w:r w:rsidRPr="00C74F11">
        <w:t>betalas tillbaka</w:t>
      </w:r>
      <w:r>
        <w:t xml:space="preserve"> när det inte längre behövs för att verksamheten ska kunna drivas ändamålsenligt och en återbetalning är för</w:t>
      </w:r>
      <w:r>
        <w:softHyphen/>
        <w:t xml:space="preserve">enlig </w:t>
      </w:r>
      <w:r w:rsidRPr="00A414B8">
        <w:t>med bestämmelserna om kapitalbasens storlek och samman</w:t>
      </w:r>
      <w:r>
        <w:softHyphen/>
      </w:r>
      <w:r w:rsidRPr="00A414B8">
        <w:t>sättning i 7 kap.</w:t>
      </w:r>
      <w:r>
        <w:t xml:space="preserve"> </w:t>
      </w:r>
      <w:r w:rsidRPr="00A414B8">
        <w:t>Verksamhetskapitalet</w:t>
      </w:r>
      <w:r>
        <w:t xml:space="preserve"> ska också </w:t>
      </w:r>
      <w:r w:rsidRPr="00C74F11">
        <w:t>betalas tillbaka</w:t>
      </w:r>
      <w:r>
        <w:t xml:space="preserve"> om inte regist</w:t>
      </w:r>
      <w:r>
        <w:softHyphen/>
        <w:t>rering sker enligt 13 kap. 7 § försäkringsrörelselagen (2010:2043).</w:t>
      </w:r>
    </w:p>
    <w:p w14:paraId="4A974DA3" w14:textId="77777777" w:rsidR="00136126" w:rsidRDefault="00931476" w:rsidP="00136126">
      <w:pPr>
        <w:pStyle w:val="Rubrik5utannumrering"/>
      </w:pPr>
      <w:r>
        <w:t>Stadgar</w:t>
      </w:r>
    </w:p>
    <w:p w14:paraId="298A3843" w14:textId="77777777" w:rsidR="00136126" w:rsidRDefault="00931476" w:rsidP="00136126">
      <w:pPr>
        <w:pStyle w:val="Brdtext"/>
      </w:pPr>
      <w:r>
        <w:rPr>
          <w:b/>
        </w:rPr>
        <w:t>52</w:t>
      </w:r>
      <w:r>
        <w:t> </w:t>
      </w:r>
      <w:r w:rsidRPr="0058273C">
        <w:rPr>
          <w:b/>
        </w:rPr>
        <w:t>§</w:t>
      </w:r>
      <w:r w:rsidRPr="00B40C4F">
        <w:t>    </w:t>
      </w:r>
      <w:r>
        <w:t xml:space="preserve">En tjänstepensionsförenings stadgar ska, utöver vad som följer av 3 kap. 1 § 1–3 och 5–10 lagen </w:t>
      </w:r>
      <w:r w:rsidRPr="00582E61">
        <w:t xml:space="preserve">om </w:t>
      </w:r>
      <w:r w:rsidRPr="006373DB">
        <w:t>(</w:t>
      </w:r>
      <w:r>
        <w:t>2018:672) om ekonomiska föreningar, innehålla uppgifter om</w:t>
      </w:r>
    </w:p>
    <w:p w14:paraId="369D3835" w14:textId="77777777" w:rsidR="00136126" w:rsidRDefault="00931476" w:rsidP="00136126">
      <w:pPr>
        <w:pStyle w:val="Brdtextmedindrag"/>
      </w:pPr>
      <w:r w:rsidRPr="00582E61">
        <w:t>1.</w:t>
      </w:r>
      <w:r>
        <w:t> vilka försäkringsklasser verksamheten ska avse,</w:t>
      </w:r>
    </w:p>
    <w:p w14:paraId="4882293D" w14:textId="77777777" w:rsidR="00136126" w:rsidRDefault="00931476" w:rsidP="00136126">
      <w:pPr>
        <w:pStyle w:val="Brdtextmedindrag"/>
      </w:pPr>
      <w:r>
        <w:t>2. huruvida föreningen ska driva tjänstepensionsverksamhet som tjänstepensionsföretag utanför EES,</w:t>
      </w:r>
    </w:p>
    <w:p w14:paraId="4474D6C9" w14:textId="77777777" w:rsidR="00136126" w:rsidRDefault="00931476" w:rsidP="00136126">
      <w:pPr>
        <w:pStyle w:val="Brdtextmedindrag"/>
        <w:jc w:val="left"/>
      </w:pPr>
      <w:r>
        <w:t>3</w:t>
      </w:r>
      <w:r w:rsidRPr="00582E61">
        <w:t>.</w:t>
      </w:r>
      <w:r>
        <w:t> de villkor som ska gälla för inträde i föreningen</w:t>
      </w:r>
      <w:r w:rsidRPr="00582E61">
        <w:t xml:space="preserve">, </w:t>
      </w:r>
    </w:p>
    <w:p w14:paraId="5160BDC0" w14:textId="77777777" w:rsidR="00136126" w:rsidRDefault="00931476" w:rsidP="00136126">
      <w:pPr>
        <w:pStyle w:val="Brdtextmedindrag"/>
        <w:jc w:val="left"/>
      </w:pPr>
      <w:r>
        <w:t>4</w:t>
      </w:r>
      <w:r w:rsidRPr="00582E61">
        <w:t>.</w:t>
      </w:r>
      <w:r>
        <w:t> storleken på verksamhetskapitalet,</w:t>
      </w:r>
    </w:p>
    <w:p w14:paraId="075C5BB3" w14:textId="77777777" w:rsidR="00136126" w:rsidRDefault="00931476" w:rsidP="00136126">
      <w:pPr>
        <w:pStyle w:val="Brdtextmedindrag"/>
      </w:pPr>
      <w:r>
        <w:t>5. den eventuella rätt till avkastning som tillfaller den som skjutit till verksamhetskapital,</w:t>
      </w:r>
    </w:p>
    <w:p w14:paraId="7D36998C" w14:textId="77777777" w:rsidR="00136126" w:rsidRDefault="00931476" w:rsidP="00136126">
      <w:pPr>
        <w:pStyle w:val="Brdtextmedindrag"/>
      </w:pPr>
      <w:r>
        <w:t>6. den eventuella rösträtt på föreningsstämma som tillfaller den som skjutit till verksamhetskapital,</w:t>
      </w:r>
    </w:p>
    <w:p w14:paraId="32AD808D" w14:textId="77777777" w:rsidR="00136126" w:rsidRDefault="00931476" w:rsidP="00136126">
      <w:pPr>
        <w:pStyle w:val="Brdtextmedindrag"/>
      </w:pPr>
      <w:r>
        <w:t xml:space="preserve">7. i vilken ordning verksamhetskapitalet ska betalas in </w:t>
      </w:r>
      <w:r w:rsidRPr="00C74F11">
        <w:t>och betalas till</w:t>
      </w:r>
      <w:r>
        <w:softHyphen/>
      </w:r>
      <w:r w:rsidRPr="00C74F11">
        <w:t>baka</w:t>
      </w:r>
      <w:r>
        <w:t xml:space="preserve">, </w:t>
      </w:r>
    </w:p>
    <w:p w14:paraId="45298241" w14:textId="77777777" w:rsidR="00136126" w:rsidRDefault="00931476" w:rsidP="00136126">
      <w:pPr>
        <w:pStyle w:val="Brdtextmedindrag"/>
      </w:pPr>
      <w:r>
        <w:t>8. för vilka slag av försäkringar, i vilka situationer, intill vilket belopp och i vilken ordning uttaxering kan göras hos medlemmar som i egenskap av arbetsgivare är försäkringstagare samt hur uttaxeringen ska genom</w:t>
      </w:r>
      <w:r>
        <w:softHyphen/>
        <w:t>föras, och</w:t>
      </w:r>
    </w:p>
    <w:p w14:paraId="6476DA11" w14:textId="77777777" w:rsidR="00136126" w:rsidRPr="002F14AA" w:rsidRDefault="00931476" w:rsidP="00136126">
      <w:pPr>
        <w:pStyle w:val="Brdtextmedindrag"/>
      </w:pPr>
      <w:r>
        <w:t>9. hur föreningens förlust får täckas</w:t>
      </w:r>
      <w:r w:rsidRPr="00582E61">
        <w:t xml:space="preserve">. </w:t>
      </w:r>
    </w:p>
    <w:p w14:paraId="3E98B1F1" w14:textId="77777777" w:rsidR="00136126" w:rsidRDefault="00931476" w:rsidP="00136126">
      <w:pPr>
        <w:pStyle w:val="Rubrik5utannumrering"/>
      </w:pPr>
      <w:r>
        <w:t xml:space="preserve">Revisionsutskott </w:t>
      </w:r>
    </w:p>
    <w:p w14:paraId="02EF3662" w14:textId="77777777" w:rsidR="00136126" w:rsidRPr="00E766ED" w:rsidRDefault="00931476" w:rsidP="00136126">
      <w:pPr>
        <w:pStyle w:val="Brdtext"/>
      </w:pPr>
      <w:r w:rsidRPr="000A7C2D">
        <w:rPr>
          <w:b/>
        </w:rPr>
        <w:t>5</w:t>
      </w:r>
      <w:r>
        <w:rPr>
          <w:b/>
        </w:rPr>
        <w:t>3 </w:t>
      </w:r>
      <w:r w:rsidRPr="0058273C">
        <w:rPr>
          <w:b/>
        </w:rPr>
        <w:t>§</w:t>
      </w:r>
      <w:r w:rsidRPr="00B40C4F">
        <w:t>    </w:t>
      </w:r>
      <w:r>
        <w:t xml:space="preserve">I fråga om revisionsutskott ska en tjänstepensionsförening anses som en sådan ekonomisk förening som avses i </w:t>
      </w:r>
      <w:r w:rsidRPr="006373DB">
        <w:t>7</w:t>
      </w:r>
      <w:r>
        <w:t> kap.</w:t>
      </w:r>
      <w:r w:rsidRPr="006373DB">
        <w:t xml:space="preserve"> </w:t>
      </w:r>
      <w:r w:rsidRPr="00410381">
        <w:t>4</w:t>
      </w:r>
      <w:r w:rsidRPr="006373DB">
        <w:t>7</w:t>
      </w:r>
      <w:r>
        <w:t> §</w:t>
      </w:r>
      <w:r w:rsidRPr="006373DB">
        <w:t xml:space="preserve"> lagen (</w:t>
      </w:r>
      <w:r>
        <w:t>2018:672) om ekonomiska föreningar.</w:t>
      </w:r>
    </w:p>
    <w:p w14:paraId="2E05FA2F" w14:textId="77777777" w:rsidR="00136126" w:rsidRDefault="00931476" w:rsidP="00136126">
      <w:pPr>
        <w:pStyle w:val="Rubrik5utannumrering"/>
      </w:pPr>
      <w:r>
        <w:t xml:space="preserve">Revisorns uppdragstid </w:t>
      </w:r>
    </w:p>
    <w:p w14:paraId="365BB9D7" w14:textId="77777777" w:rsidR="00136126" w:rsidRDefault="00931476" w:rsidP="00136126">
      <w:pPr>
        <w:pStyle w:val="Brdtext"/>
      </w:pPr>
      <w:r>
        <w:rPr>
          <w:b/>
        </w:rPr>
        <w:t>54</w:t>
      </w:r>
      <w:r w:rsidRPr="0058273C">
        <w:t> </w:t>
      </w:r>
      <w:r>
        <w:rPr>
          <w:b/>
        </w:rPr>
        <w:t>§</w:t>
      </w:r>
      <w:r w:rsidRPr="0058273C">
        <w:t>    </w:t>
      </w:r>
      <w:r>
        <w:t xml:space="preserve">I fråga om uppdragstid för revisorn ska en tjänstepensionsförening anses som en sådan ekonomisk förening som avses i 8 kap. 54 § lagen (2018:672) om ekonomiska föreningar. Möjligheten enligt den paragrafen att förlänga revisionsuppdraget till högst tjugo eller tjugofyra år gäller dock inte uppdrag i en tjänstepensionsförening. </w:t>
      </w:r>
    </w:p>
    <w:p w14:paraId="77F532A3" w14:textId="77777777" w:rsidR="00136126" w:rsidRDefault="00931476" w:rsidP="00136126">
      <w:pPr>
        <w:pStyle w:val="Rubrik5utannumrering"/>
      </w:pPr>
      <w:r>
        <w:t>Revisionsberättelsen</w:t>
      </w:r>
    </w:p>
    <w:p w14:paraId="14A486A3" w14:textId="77777777" w:rsidR="00136126" w:rsidRDefault="00931476" w:rsidP="00136126">
      <w:pPr>
        <w:pStyle w:val="Brdtext"/>
      </w:pPr>
      <w:r>
        <w:rPr>
          <w:b/>
        </w:rPr>
        <w:t>55</w:t>
      </w:r>
      <w:r w:rsidRPr="0058273C">
        <w:t> </w:t>
      </w:r>
      <w:r>
        <w:rPr>
          <w:b/>
        </w:rPr>
        <w:t>§</w:t>
      </w:r>
      <w:r w:rsidRPr="0058273C">
        <w:t>    </w:t>
      </w:r>
      <w:r>
        <w:t>I fråga om revisionsberättelsens innehåll ska en tjänstepensions</w:t>
      </w:r>
      <w:r>
        <w:softHyphen/>
        <w:t>förening anses som en sådan förening som avses i 8 kap. 56–59 §§ lagen (2018:672) om ekonomiska föreningar.</w:t>
      </w:r>
    </w:p>
    <w:p w14:paraId="06CDD297" w14:textId="77777777" w:rsidR="00136126" w:rsidRDefault="00931476" w:rsidP="00136126">
      <w:pPr>
        <w:pStyle w:val="Rubrik5utannumrering"/>
      </w:pPr>
      <w:r>
        <w:lastRenderedPageBreak/>
        <w:t>Koncernrevision</w:t>
      </w:r>
    </w:p>
    <w:p w14:paraId="2114A740" w14:textId="77777777" w:rsidR="00136126" w:rsidRDefault="00931476" w:rsidP="00136126">
      <w:pPr>
        <w:pStyle w:val="Brdtext"/>
      </w:pPr>
      <w:r>
        <w:rPr>
          <w:b/>
        </w:rPr>
        <w:t>56</w:t>
      </w:r>
      <w:r w:rsidRPr="0058273C">
        <w:t> </w:t>
      </w:r>
      <w:r>
        <w:rPr>
          <w:b/>
        </w:rPr>
        <w:t>§</w:t>
      </w:r>
      <w:r w:rsidRPr="0058273C">
        <w:t>    </w:t>
      </w:r>
      <w:r>
        <w:t>I fråga om koncernrevision ska en tjänstepensionsförening anses som en sådan ekonomisk förening som avses i 8 kap. 60 § lagen (2018:672) om ekonomiska föreningar.</w:t>
      </w:r>
    </w:p>
    <w:p w14:paraId="3061052A" w14:textId="77777777" w:rsidR="00136126" w:rsidRDefault="00931476" w:rsidP="00136126">
      <w:pPr>
        <w:pStyle w:val="Rubrik5utannumrering"/>
      </w:pPr>
      <w:r>
        <w:t>Domstols entledigande av revisorn</w:t>
      </w:r>
    </w:p>
    <w:p w14:paraId="150FD79B" w14:textId="77777777" w:rsidR="00136126" w:rsidRDefault="00931476" w:rsidP="00136126">
      <w:pPr>
        <w:pStyle w:val="Brdtext"/>
      </w:pPr>
      <w:r>
        <w:rPr>
          <w:b/>
        </w:rPr>
        <w:t>57 §</w:t>
      </w:r>
      <w:r w:rsidRPr="0058273C">
        <w:t>    </w:t>
      </w:r>
      <w:r>
        <w:t>I fråga om domstols entledigande av revisorn ska en tjänstepensi</w:t>
      </w:r>
      <w:r>
        <w:softHyphen/>
        <w:t>ons</w:t>
      </w:r>
      <w:r>
        <w:softHyphen/>
        <w:t>förening anses som en sådan ekonomisk förening som avses i 8 kap. 55 § lagen (2018:672) om ekonomiska föreningar.</w:t>
      </w:r>
    </w:p>
    <w:p w14:paraId="1BCF0364" w14:textId="77777777" w:rsidR="00136126" w:rsidRPr="00CE1F12" w:rsidRDefault="00931476" w:rsidP="00136126">
      <w:pPr>
        <w:pStyle w:val="Rubrik5utannumrering"/>
      </w:pPr>
      <w:r w:rsidRPr="00CE1F12">
        <w:t>EU:s revisorsförordning</w:t>
      </w:r>
    </w:p>
    <w:p w14:paraId="6FC1E200" w14:textId="77777777" w:rsidR="00136126" w:rsidRPr="00E766ED" w:rsidRDefault="00931476" w:rsidP="00136126">
      <w:pPr>
        <w:pStyle w:val="Brdtext"/>
      </w:pPr>
      <w:r>
        <w:rPr>
          <w:b/>
        </w:rPr>
        <w:t>58</w:t>
      </w:r>
      <w:r w:rsidRPr="0058273C">
        <w:t> </w:t>
      </w:r>
      <w:r>
        <w:rPr>
          <w:b/>
        </w:rPr>
        <w:t>§</w:t>
      </w:r>
      <w:r w:rsidRPr="0058273C">
        <w:t>    </w:t>
      </w:r>
      <w:r w:rsidRPr="00CE1F12">
        <w:t>Bestämmelser om revision av tjänstepensionsföreningar finns även i Europaparlamentets och rådets förordning (EU) nr 537/2014.</w:t>
      </w:r>
    </w:p>
    <w:p w14:paraId="7C080F8F" w14:textId="77777777" w:rsidR="00136126" w:rsidRDefault="00931476" w:rsidP="00136126">
      <w:pPr>
        <w:pStyle w:val="Rubrik5utannumrering"/>
      </w:pPr>
      <w:r>
        <w:t>Tvångslikvidation</w:t>
      </w:r>
    </w:p>
    <w:p w14:paraId="5C49E100" w14:textId="77777777" w:rsidR="00136126" w:rsidRDefault="00931476" w:rsidP="00136126">
      <w:pPr>
        <w:pStyle w:val="Brdtext"/>
      </w:pPr>
      <w:r>
        <w:rPr>
          <w:b/>
        </w:rPr>
        <w:t>59</w:t>
      </w:r>
      <w:r>
        <w:t> </w:t>
      </w:r>
      <w:r w:rsidRPr="0058273C">
        <w:rPr>
          <w:b/>
        </w:rPr>
        <w:t>§</w:t>
      </w:r>
      <w:r w:rsidRPr="00B40C4F">
        <w:t>    </w:t>
      </w:r>
      <w:r w:rsidRPr="00582E61">
        <w:t xml:space="preserve">Utöver bestämmelserna om tvångslikvidation i </w:t>
      </w:r>
      <w:r w:rsidRPr="00132E49">
        <w:t>1</w:t>
      </w:r>
      <w:r w:rsidRPr="00410381">
        <w:t>7</w:t>
      </w:r>
      <w:r>
        <w:t> kap.</w:t>
      </w:r>
      <w:r w:rsidRPr="00132E49">
        <w:t xml:space="preserve"> </w:t>
      </w:r>
      <w:r w:rsidRPr="00410381">
        <w:t>11</w:t>
      </w:r>
      <w:r>
        <w:t> §</w:t>
      </w:r>
      <w:r w:rsidRPr="00132E49">
        <w:t xml:space="preserve"> och </w:t>
      </w:r>
      <w:r w:rsidRPr="00410381">
        <w:t>16</w:t>
      </w:r>
      <w:r>
        <w:t> §</w:t>
      </w:r>
      <w:r w:rsidRPr="00410381">
        <w:t xml:space="preserve"> första stycket</w:t>
      </w:r>
      <w:r>
        <w:t> </w:t>
      </w:r>
      <w:r w:rsidRPr="00410381">
        <w:t>1–3</w:t>
      </w:r>
      <w:r w:rsidRPr="00132E49">
        <w:t xml:space="preserve"> lagen (2018:</w:t>
      </w:r>
      <w:r>
        <w:t>672</w:t>
      </w:r>
      <w:r w:rsidRPr="00132E49">
        <w:t>)</w:t>
      </w:r>
      <w:r w:rsidRPr="00582E61">
        <w:t xml:space="preserve"> om ekonomiska föreningar gäller för </w:t>
      </w:r>
      <w:r>
        <w:t>tjänstepensions</w:t>
      </w:r>
      <w:r w:rsidRPr="00582E61">
        <w:t xml:space="preserve">föreningar att Bolagsverket ska besluta att föreningen ska gå i likvidation, om </w:t>
      </w:r>
    </w:p>
    <w:p w14:paraId="1949A72D" w14:textId="77777777" w:rsidR="00136126" w:rsidRDefault="00931476" w:rsidP="00136126">
      <w:pPr>
        <w:pStyle w:val="Brdtextmedindrag"/>
      </w:pPr>
      <w:r w:rsidRPr="00582E61">
        <w:t>1.</w:t>
      </w:r>
      <w:r>
        <w:t> </w:t>
      </w:r>
      <w:r w:rsidRPr="00582E61">
        <w:t xml:space="preserve">föreningens hela försäkringsbestånd har överlåtits, </w:t>
      </w:r>
    </w:p>
    <w:p w14:paraId="399F2B96" w14:textId="77777777" w:rsidR="00136126" w:rsidRDefault="00931476" w:rsidP="00136126">
      <w:pPr>
        <w:pStyle w:val="Brdtextmedindrag"/>
      </w:pPr>
      <w:r w:rsidRPr="00582E61">
        <w:t>2.</w:t>
      </w:r>
      <w:r>
        <w:t> </w:t>
      </w:r>
      <w:r w:rsidRPr="00582E61">
        <w:t xml:space="preserve">ett tillstånd att driva </w:t>
      </w:r>
      <w:r>
        <w:t>tjänstepensionsverksamhet som tjänstepensions</w:t>
      </w:r>
      <w:r>
        <w:softHyphen/>
        <w:t>företag</w:t>
      </w:r>
      <w:r w:rsidRPr="00582E61">
        <w:t xml:space="preserve"> för </w:t>
      </w:r>
      <w:r>
        <w:t>en</w:t>
      </w:r>
      <w:r w:rsidRPr="00582E61">
        <w:t xml:space="preserve"> bestämd tid har gått ut utan att något nytt tillstånd har </w:t>
      </w:r>
      <w:r>
        <w:t>getts</w:t>
      </w:r>
      <w:r w:rsidRPr="00582E61">
        <w:t xml:space="preserve">, eller </w:t>
      </w:r>
    </w:p>
    <w:p w14:paraId="2A57E2D9" w14:textId="77777777" w:rsidR="00136126" w:rsidRDefault="00931476" w:rsidP="00136126">
      <w:pPr>
        <w:pStyle w:val="Brdtextmedindrag"/>
      </w:pPr>
      <w:r w:rsidRPr="00582E61">
        <w:t>3.</w:t>
      </w:r>
      <w:r>
        <w:t> </w:t>
      </w:r>
      <w:r w:rsidRPr="00582E61">
        <w:t xml:space="preserve">tillståndet att driva </w:t>
      </w:r>
      <w:r>
        <w:t>tjänstepensionsverksamhet som tjänstepensions</w:t>
      </w:r>
      <w:r>
        <w:softHyphen/>
        <w:t>företag</w:t>
      </w:r>
      <w:r w:rsidRPr="00582E61">
        <w:t xml:space="preserve"> </w:t>
      </w:r>
      <w:r w:rsidRPr="00ED311A">
        <w:t>enligt denna lag</w:t>
      </w:r>
      <w:r>
        <w:t xml:space="preserve"> </w:t>
      </w:r>
      <w:r w:rsidRPr="00582E61">
        <w:t>har återkallats</w:t>
      </w:r>
      <w:r>
        <w:t xml:space="preserve"> </w:t>
      </w:r>
      <w:r w:rsidRPr="00410381">
        <w:t xml:space="preserve">utan att föreningen i stället har fått ett tillstånd att driva försäkringsrörelse enligt </w:t>
      </w:r>
      <w:r>
        <w:t>försäkringsrörelselagen</w:t>
      </w:r>
      <w:r w:rsidRPr="00410381">
        <w:t xml:space="preserve"> (2010:2043)</w:t>
      </w:r>
      <w:r w:rsidRPr="00582E61">
        <w:t xml:space="preserve">. </w:t>
      </w:r>
    </w:p>
    <w:p w14:paraId="08A67202" w14:textId="77777777" w:rsidR="00136126" w:rsidRDefault="00931476" w:rsidP="00136126">
      <w:pPr>
        <w:pStyle w:val="Brdtextmedindrag"/>
      </w:pPr>
      <w:r w:rsidRPr="00582E61">
        <w:t>En fråga om likvidation enligt första stycket prövas på ansökan av sty</w:t>
      </w:r>
      <w:r>
        <w:softHyphen/>
      </w:r>
      <w:r w:rsidRPr="00582E61">
        <w:t>rel</w:t>
      </w:r>
      <w:r>
        <w:softHyphen/>
      </w:r>
      <w:r w:rsidRPr="00582E61">
        <w:t>sen, en styrelseledamot, den verkställande direktören, en förenings</w:t>
      </w:r>
      <w:r>
        <w:softHyphen/>
      </w:r>
      <w:r w:rsidRPr="00582E61">
        <w:t>medlem</w:t>
      </w:r>
      <w:r>
        <w:t xml:space="preserve"> eller</w:t>
      </w:r>
      <w:r w:rsidRPr="00582E61">
        <w:t xml:space="preserve"> en innehavare av förlagsandel</w:t>
      </w:r>
      <w:r>
        <w:t>ar</w:t>
      </w:r>
      <w:r w:rsidRPr="00582E61">
        <w:t xml:space="preserve"> eller på anmälan av </w:t>
      </w:r>
      <w:r>
        <w:t>Finansinspektionen</w:t>
      </w:r>
      <w:r w:rsidRPr="00582E61">
        <w:t xml:space="preserve">. </w:t>
      </w:r>
    </w:p>
    <w:p w14:paraId="74705BAA" w14:textId="77777777" w:rsidR="00136126" w:rsidRDefault="00931476" w:rsidP="00136126">
      <w:pPr>
        <w:pStyle w:val="Brdtextmedindrag"/>
      </w:pPr>
      <w:r w:rsidRPr="00582E61">
        <w:t>I ärenden enligt första stycket</w:t>
      </w:r>
      <w:r>
        <w:t> </w:t>
      </w:r>
      <w:r w:rsidRPr="00582E61">
        <w:t xml:space="preserve">3 ska bestämmelserna i </w:t>
      </w:r>
      <w:r w:rsidRPr="00132E49">
        <w:t>1</w:t>
      </w:r>
      <w:r w:rsidRPr="00410381">
        <w:t>7</w:t>
      </w:r>
      <w:r>
        <w:t> kap.</w:t>
      </w:r>
      <w:r w:rsidRPr="00132E49">
        <w:t xml:space="preserve"> </w:t>
      </w:r>
      <w:r w:rsidRPr="00410381">
        <w:t>12</w:t>
      </w:r>
      <w:r>
        <w:t> §</w:t>
      </w:r>
      <w:r w:rsidRPr="00582E61">
        <w:t xml:space="preserve"> lagen om ekon</w:t>
      </w:r>
      <w:r>
        <w:t xml:space="preserve">omiska föreningar inte tillämpas. </w:t>
      </w:r>
      <w:r w:rsidRPr="00582E61">
        <w:t xml:space="preserve">Bolagsverket </w:t>
      </w:r>
      <w:r>
        <w:t xml:space="preserve">ska </w:t>
      </w:r>
      <w:r w:rsidRPr="00582E61">
        <w:t xml:space="preserve">fatta beslut om likvidation </w:t>
      </w:r>
      <w:r>
        <w:t>i sådana ärenden</w:t>
      </w:r>
      <w:r w:rsidRPr="00582E61">
        <w:t xml:space="preserve"> så snart det är praktiskt möjligt, dock senast dagen efter det att ansökan eller anmälan om likvidation kom in. Beslutet</w:t>
      </w:r>
      <w:r>
        <w:t xml:space="preserve"> om likvidation</w:t>
      </w:r>
      <w:r w:rsidRPr="00582E61" w:rsidDel="00425EA4">
        <w:t xml:space="preserve"> </w:t>
      </w:r>
      <w:r w:rsidRPr="00582E61">
        <w:t xml:space="preserve">gäller omedelbart. </w:t>
      </w:r>
    </w:p>
    <w:p w14:paraId="157977A8" w14:textId="77777777" w:rsidR="00136126" w:rsidRPr="00CE1F12" w:rsidRDefault="00931476" w:rsidP="00136126">
      <w:pPr>
        <w:pStyle w:val="Rubrik5utannumrering"/>
      </w:pPr>
      <w:r>
        <w:t>Överlåtande förening vid fusion</w:t>
      </w:r>
    </w:p>
    <w:p w14:paraId="6FF014E9" w14:textId="77777777" w:rsidR="00136126" w:rsidRDefault="00931476" w:rsidP="00136126">
      <w:pPr>
        <w:pStyle w:val="Brdtext"/>
      </w:pPr>
      <w:r>
        <w:rPr>
          <w:b/>
        </w:rPr>
        <w:t>60</w:t>
      </w:r>
      <w:r w:rsidRPr="0058273C">
        <w:t> </w:t>
      </w:r>
      <w:r>
        <w:rPr>
          <w:b/>
        </w:rPr>
        <w:t>§</w:t>
      </w:r>
      <w:r w:rsidRPr="0058273C">
        <w:t>    </w:t>
      </w:r>
      <w:r>
        <w:t>En tjänstepensionsförening får vara överlåtande förening vid en fusion bara om en annan tjänstepensionsförening eller en motsvarande juridisk person med hemvist i ett annat land inom EES än Sverige är över</w:t>
      </w:r>
      <w:r>
        <w:softHyphen/>
        <w:t>tagande förening</w:t>
      </w:r>
      <w:r w:rsidRPr="00CE1F12">
        <w:t>.</w:t>
      </w:r>
    </w:p>
    <w:p w14:paraId="685F2747" w14:textId="77777777" w:rsidR="00136126" w:rsidRDefault="00931476" w:rsidP="00136126">
      <w:pPr>
        <w:pStyle w:val="Rubrik5utannumrering"/>
      </w:pPr>
      <w:r>
        <w:t>Tillämpliga bestämmelser</w:t>
      </w:r>
    </w:p>
    <w:p w14:paraId="2572B9B8" w14:textId="77777777" w:rsidR="00136126" w:rsidRPr="00436F3E" w:rsidRDefault="00931476" w:rsidP="00136126">
      <w:pPr>
        <w:pStyle w:val="Brdtext"/>
      </w:pPr>
      <w:r>
        <w:rPr>
          <w:b/>
        </w:rPr>
        <w:t>61</w:t>
      </w:r>
      <w:r>
        <w:t> </w:t>
      </w:r>
      <w:r w:rsidRPr="0058273C">
        <w:rPr>
          <w:b/>
        </w:rPr>
        <w:t>§</w:t>
      </w:r>
      <w:r>
        <w:t>    </w:t>
      </w:r>
      <w:r w:rsidRPr="00436F3E">
        <w:t xml:space="preserve">Vid fusion med en </w:t>
      </w:r>
      <w:r>
        <w:t>tjänstepensions</w:t>
      </w:r>
      <w:r w:rsidRPr="00436F3E">
        <w:t xml:space="preserve">förening </w:t>
      </w:r>
      <w:r>
        <w:t>tillämpas</w:t>
      </w:r>
      <w:r w:rsidRPr="00436F3E">
        <w:t xml:space="preserve"> </w:t>
      </w:r>
      <w:r>
        <w:t>62–64 §§ i detta kapitel</w:t>
      </w:r>
      <w:r w:rsidRPr="00436F3E">
        <w:t xml:space="preserve"> </w:t>
      </w:r>
      <w:r>
        <w:t>i stället för</w:t>
      </w:r>
      <w:r w:rsidRPr="00436F3E">
        <w:t xml:space="preserve"> </w:t>
      </w:r>
      <w:r w:rsidRPr="00410381">
        <w:t>16</w:t>
      </w:r>
      <w:r>
        <w:t> kap.</w:t>
      </w:r>
      <w:r w:rsidRPr="00410381">
        <w:t xml:space="preserve"> 17–19, 21–23 och 41</w:t>
      </w:r>
      <w:r>
        <w:t> §</w:t>
      </w:r>
      <w:r w:rsidRPr="00410381">
        <w:t>§ lagen (2018:</w:t>
      </w:r>
      <w:r>
        <w:t>672</w:t>
      </w:r>
      <w:r w:rsidRPr="00410381">
        <w:t>)</w:t>
      </w:r>
      <w:r w:rsidRPr="00436F3E">
        <w:t xml:space="preserve"> om ekonomiska föreningar. </w:t>
      </w:r>
      <w:r>
        <w:t>S</w:t>
      </w:r>
      <w:r w:rsidRPr="00436F3E">
        <w:t xml:space="preserve">ärskilda bestämmelser om tillämpning av </w:t>
      </w:r>
      <w:r w:rsidRPr="00410381">
        <w:t>16</w:t>
      </w:r>
      <w:r>
        <w:t> kap.</w:t>
      </w:r>
      <w:r w:rsidRPr="00410381">
        <w:t xml:space="preserve"> 24</w:t>
      </w:r>
      <w:r>
        <w:t> §</w:t>
      </w:r>
      <w:r w:rsidRPr="00410381">
        <w:t xml:space="preserve"> lagen om ekonomiska</w:t>
      </w:r>
      <w:r w:rsidRPr="00436F3E">
        <w:t xml:space="preserve"> för</w:t>
      </w:r>
      <w:r>
        <w:t>eningar</w:t>
      </w:r>
      <w:r w:rsidRPr="00436F3E">
        <w:t xml:space="preserve"> </w:t>
      </w:r>
      <w:r>
        <w:t xml:space="preserve">finns i 13 kap. </w:t>
      </w:r>
      <w:r w:rsidRPr="00436F3E">
        <w:t>36</w:t>
      </w:r>
      <w:r>
        <w:t> §</w:t>
      </w:r>
      <w:r w:rsidRPr="00436F3E">
        <w:t xml:space="preserve"> </w:t>
      </w:r>
      <w:r>
        <w:t>försäk</w:t>
      </w:r>
      <w:r>
        <w:softHyphen/>
      </w:r>
      <w:r>
        <w:lastRenderedPageBreak/>
        <w:t>rings</w:t>
      </w:r>
      <w:r>
        <w:softHyphen/>
        <w:t>rörelselagen (2010:2043). När fusionen avser en tjänste</w:t>
      </w:r>
      <w:r>
        <w:softHyphen/>
        <w:t>pensions</w:t>
      </w:r>
      <w:r>
        <w:softHyphen/>
        <w:t>förening</w:t>
      </w:r>
      <w:r w:rsidRPr="00436F3E">
        <w:t xml:space="preserve"> och ett helägt dotterbolag </w:t>
      </w:r>
      <w:r>
        <w:t>tillämpas</w:t>
      </w:r>
      <w:r w:rsidRPr="00436F3E">
        <w:t xml:space="preserve"> </w:t>
      </w:r>
      <w:r>
        <w:t>62–64 §§</w:t>
      </w:r>
      <w:r w:rsidRPr="00436F3E">
        <w:t>. Det som sägs där om överlåtande förening ska i stället avse dotterbolaget.</w:t>
      </w:r>
    </w:p>
    <w:p w14:paraId="3D4B830A" w14:textId="77777777" w:rsidR="00136126" w:rsidRDefault="00931476" w:rsidP="00136126">
      <w:pPr>
        <w:pStyle w:val="Rubrik5utannumrering"/>
      </w:pPr>
      <w:r>
        <w:t>Ansökan om tillstånd att verkställa fusionsplanen</w:t>
      </w:r>
    </w:p>
    <w:p w14:paraId="14EEDD25" w14:textId="77777777" w:rsidR="00136126" w:rsidRDefault="00931476" w:rsidP="00136126">
      <w:pPr>
        <w:pStyle w:val="Brdtext"/>
      </w:pPr>
      <w:r>
        <w:rPr>
          <w:b/>
        </w:rPr>
        <w:t>62</w:t>
      </w:r>
      <w:r>
        <w:t> </w:t>
      </w:r>
      <w:r w:rsidRPr="0058273C">
        <w:rPr>
          <w:b/>
        </w:rPr>
        <w:t>§</w:t>
      </w:r>
      <w:r w:rsidRPr="00B40C4F">
        <w:t>    </w:t>
      </w:r>
      <w:r>
        <w:t>A</w:t>
      </w:r>
      <w:r w:rsidRPr="00546B3A">
        <w:t xml:space="preserve">nsökan om tillstånd att verkställa </w:t>
      </w:r>
      <w:r>
        <w:t>en fusions</w:t>
      </w:r>
      <w:r w:rsidRPr="00546B3A">
        <w:t xml:space="preserve">plan ska göras </w:t>
      </w:r>
      <w:r>
        <w:t xml:space="preserve">av såväl överlåtande som övertagande tjänstepensionsförening. </w:t>
      </w:r>
      <w:r w:rsidRPr="00546B3A">
        <w:t>Vid en gränsöverskridande fusion ska ansökan</w:t>
      </w:r>
      <w:r>
        <w:t xml:space="preserve"> dock</w:t>
      </w:r>
      <w:r w:rsidRPr="00546B3A">
        <w:t xml:space="preserve"> göras av den eller de svenska föreningar som deltar i fusionen. </w:t>
      </w:r>
      <w:r>
        <w:t>Ansökan ska ges in till Finans</w:t>
      </w:r>
      <w:r>
        <w:softHyphen/>
        <w:t>inspektionen inom</w:t>
      </w:r>
      <w:r w:rsidRPr="00E54123">
        <w:t xml:space="preserve"> </w:t>
      </w:r>
      <w:r w:rsidRPr="00DE262E">
        <w:t>en månad</w:t>
      </w:r>
      <w:r>
        <w:t xml:space="preserve"> från det att</w:t>
      </w:r>
      <w:r w:rsidRPr="00546B3A">
        <w:t xml:space="preserve"> fusionsplanen </w:t>
      </w:r>
      <w:r>
        <w:t xml:space="preserve">blivit gällande </w:t>
      </w:r>
      <w:r w:rsidRPr="00546B3A">
        <w:t>i samtliga föreningar</w:t>
      </w:r>
      <w:r>
        <w:t>.</w:t>
      </w:r>
      <w:r w:rsidDel="000762D2">
        <w:t xml:space="preserve"> </w:t>
      </w:r>
      <w:r>
        <w:t>O</w:t>
      </w:r>
      <w:r w:rsidRPr="00DE262E">
        <w:t>m planen har registrerats enligt 1</w:t>
      </w:r>
      <w:r>
        <w:t>6 kap.</w:t>
      </w:r>
      <w:r w:rsidRPr="00DE262E">
        <w:t xml:space="preserve"> </w:t>
      </w:r>
      <w:r>
        <w:t>12 </w:t>
      </w:r>
      <w:r w:rsidRPr="00DE262E">
        <w:t>§ lagen (</w:t>
      </w:r>
      <w:r>
        <w:t>2018:672</w:t>
      </w:r>
      <w:r w:rsidRPr="00DE262E">
        <w:t>) om ekonomiska föreningar</w:t>
      </w:r>
      <w:r>
        <w:t xml:space="preserve">, ska ansökan dessutom ges in </w:t>
      </w:r>
      <w:r w:rsidRPr="00DE262E">
        <w:t xml:space="preserve">senast två år efter det att </w:t>
      </w:r>
      <w:r>
        <w:t xml:space="preserve">uppgift om registreringen </w:t>
      </w:r>
      <w:r w:rsidRPr="00DE262E">
        <w:t>har kungjorts enligt 1</w:t>
      </w:r>
      <w:r>
        <w:t>9 kap.</w:t>
      </w:r>
      <w:r w:rsidRPr="00DE262E">
        <w:t xml:space="preserve"> </w:t>
      </w:r>
      <w:r>
        <w:t>5 § samma lag</w:t>
      </w:r>
      <w:r w:rsidRPr="00546B3A">
        <w:t>.</w:t>
      </w:r>
      <w:r>
        <w:t xml:space="preserve"> </w:t>
      </w:r>
    </w:p>
    <w:p w14:paraId="2AA684FF" w14:textId="77777777" w:rsidR="00136126" w:rsidRDefault="00931476" w:rsidP="00136126">
      <w:pPr>
        <w:pStyle w:val="Brdtextmedindrag"/>
      </w:pPr>
      <w:r w:rsidRPr="00546B3A">
        <w:t xml:space="preserve">Vid fusion genom kombination </w:t>
      </w:r>
      <w:r>
        <w:t>ska</w:t>
      </w:r>
      <w:r w:rsidRPr="00546B3A">
        <w:t xml:space="preserve"> tjänste</w:t>
      </w:r>
      <w:r>
        <w:softHyphen/>
      </w:r>
      <w:r w:rsidRPr="00546B3A">
        <w:t>pensions</w:t>
      </w:r>
      <w:r>
        <w:softHyphen/>
      </w:r>
      <w:r w:rsidRPr="00546B3A">
        <w:t xml:space="preserve">föreningarna </w:t>
      </w:r>
      <w:r>
        <w:t xml:space="preserve">också ansöka om tillstånd enligt </w:t>
      </w:r>
      <w:r w:rsidRPr="00ED311A">
        <w:t>2</w:t>
      </w:r>
      <w:r>
        <w:t> kap.</w:t>
      </w:r>
      <w:r w:rsidRPr="00ED311A">
        <w:t xml:space="preserve"> 4</w:t>
      </w:r>
      <w:r>
        <w:t> </w:t>
      </w:r>
      <w:r w:rsidRPr="00ED311A">
        <w:t>§ och godkännande av stadgarna enligt 2</w:t>
      </w:r>
      <w:r>
        <w:t> kap.</w:t>
      </w:r>
      <w:r w:rsidRPr="00ED311A">
        <w:t xml:space="preserve"> 9</w:t>
      </w:r>
      <w:r>
        <w:t> §</w:t>
      </w:r>
      <w:r w:rsidRPr="00ED311A">
        <w:t xml:space="preserve"> f</w:t>
      </w:r>
      <w:r w:rsidRPr="00DE262E">
        <w:t xml:space="preserve">ör den övertagande föreningen. Vid gränsöverskridande fusion gäller detta bara om den övertagande föreningen ska ha hemvist i Sverige. </w:t>
      </w:r>
    </w:p>
    <w:p w14:paraId="5148F916" w14:textId="77777777" w:rsidR="00136126" w:rsidRDefault="00931476" w:rsidP="00136126">
      <w:pPr>
        <w:pStyle w:val="Brdtextmedindrag"/>
      </w:pPr>
      <w:r>
        <w:t>Finansinspektionen</w:t>
      </w:r>
      <w:r w:rsidRPr="00DE262E">
        <w:t xml:space="preserve"> ska underrätta Bolagsverket och Skatteverket om ansökningar enligt första stycket. </w:t>
      </w:r>
      <w:r>
        <w:t>Finansinspektionen</w:t>
      </w:r>
      <w:r w:rsidRPr="00DE262E">
        <w:t xml:space="preserve"> ska vidare under</w:t>
      </w:r>
      <w:r>
        <w:softHyphen/>
      </w:r>
      <w:r w:rsidRPr="00DE262E">
        <w:t xml:space="preserve">rätta Bolagsverket om beslut som har </w:t>
      </w:r>
      <w:r>
        <w:t xml:space="preserve">fått laga kraft och som har </w:t>
      </w:r>
      <w:r w:rsidRPr="00DE262E">
        <w:t>meddelats med anledning av sådana ansökningar.</w:t>
      </w:r>
    </w:p>
    <w:p w14:paraId="7788A1A6" w14:textId="77777777" w:rsidR="00136126" w:rsidRDefault="00136126" w:rsidP="00136126">
      <w:pPr>
        <w:pStyle w:val="Brdtext"/>
      </w:pPr>
    </w:p>
    <w:p w14:paraId="4FAE4348" w14:textId="77777777" w:rsidR="00136126" w:rsidRDefault="00931476" w:rsidP="00136126">
      <w:pPr>
        <w:pStyle w:val="Brdtext"/>
      </w:pPr>
      <w:r>
        <w:rPr>
          <w:b/>
        </w:rPr>
        <w:t>63</w:t>
      </w:r>
      <w:r w:rsidRPr="0058273C">
        <w:t> </w:t>
      </w:r>
      <w:r>
        <w:rPr>
          <w:b/>
        </w:rPr>
        <w:t>§</w:t>
      </w:r>
      <w:r w:rsidRPr="0058273C">
        <w:t>    </w:t>
      </w:r>
      <w:bookmarkStart w:id="8483" w:name="_Hlk3912248"/>
      <w:r>
        <w:t>Vid behandlingen av en ansökan om tillstånd att verkställa en fusionsplan ska Finansinspektionen pröva om försäkringstagarna, de för</w:t>
      </w:r>
      <w:r>
        <w:softHyphen/>
        <w:t>säkrade och andra borgenärer tillförsäkras en betryggande säkerhet, i fall de inte redan har en sådan säkerhet och om ett sådant skydd behövs med hänsyn till de fusionerande tjänstepensions</w:t>
      </w:r>
      <w:r>
        <w:softHyphen/>
        <w:t xml:space="preserve">föreningarnas ekonomiska </w:t>
      </w:r>
      <w:bookmarkEnd w:id="8483"/>
      <w:r>
        <w:t>för</w:t>
      </w:r>
      <w:r>
        <w:softHyphen/>
        <w:t>hållanden.</w:t>
      </w:r>
    </w:p>
    <w:p w14:paraId="6B58033C" w14:textId="77777777" w:rsidR="00136126" w:rsidRDefault="00931476" w:rsidP="00136126">
      <w:pPr>
        <w:pStyle w:val="Rubrik5utannumrering"/>
      </w:pPr>
      <w:r>
        <w:t>När en ansökan om att verkställa en fusionsplan ska avslås</w:t>
      </w:r>
    </w:p>
    <w:p w14:paraId="2A810C16" w14:textId="77777777" w:rsidR="00136126" w:rsidRDefault="00931476" w:rsidP="00136126">
      <w:pPr>
        <w:pStyle w:val="Brdtext"/>
      </w:pPr>
      <w:r>
        <w:rPr>
          <w:b/>
        </w:rPr>
        <w:t>64</w:t>
      </w:r>
      <w:r>
        <w:t> </w:t>
      </w:r>
      <w:r w:rsidRPr="0058273C">
        <w:rPr>
          <w:b/>
        </w:rPr>
        <w:t>§</w:t>
      </w:r>
      <w:r w:rsidRPr="00B40C4F">
        <w:t>    </w:t>
      </w:r>
      <w:r>
        <w:t>En ansökan enligt 62 § ska avslås, om</w:t>
      </w:r>
      <w:r w:rsidRPr="00546B3A">
        <w:t xml:space="preserve"> </w:t>
      </w:r>
    </w:p>
    <w:p w14:paraId="33B96210" w14:textId="77777777" w:rsidR="00136126" w:rsidRDefault="00931476" w:rsidP="00136126">
      <w:pPr>
        <w:pStyle w:val="Brdtextmedindrag"/>
      </w:pPr>
      <w:r w:rsidRPr="00582E61">
        <w:t>1.</w:t>
      </w:r>
      <w:r>
        <w:t> fusionsplanen inte har godkänts i behörig ordning eller till sitt innehåll strider mot lag eller annan författning eller mot stadgarna</w:t>
      </w:r>
      <w:r w:rsidRPr="00582E61">
        <w:t xml:space="preserve">, </w:t>
      </w:r>
    </w:p>
    <w:p w14:paraId="69F3D0E2" w14:textId="77777777" w:rsidR="00136126" w:rsidRDefault="00931476" w:rsidP="00136126">
      <w:pPr>
        <w:pStyle w:val="Brdtextmedindrag"/>
      </w:pPr>
      <w:r w:rsidRPr="00582E61">
        <w:t>2.</w:t>
      </w:r>
      <w:r>
        <w:t> fusionen har förbjudits enligt konkurrenslagen (2008:579) eller rådets förordning (EG) nr 139/2004 eller om prövning av fusionen pågår enligt den lagen eller förordningen</w:t>
      </w:r>
      <w:r w:rsidRPr="00582E61">
        <w:t xml:space="preserve">, </w:t>
      </w:r>
    </w:p>
    <w:p w14:paraId="49A15C78" w14:textId="77777777" w:rsidR="00136126" w:rsidRDefault="00931476" w:rsidP="00136126">
      <w:pPr>
        <w:pStyle w:val="Brdtextmedindrag"/>
      </w:pPr>
      <w:r w:rsidRPr="00582E61">
        <w:t>3.</w:t>
      </w:r>
      <w:r>
        <w:t> försäkringstagarna, de försäkrade och andra borgenärer inte har tillförsäkrats en sådan betryggande säkerhet som avses i 63 § eller de fusionerande föreningarnas ekonomiska förhållanden i övrigt är sådana att fusionen inte kan anses förenlig med försäkringstagarnas, de försäkrades</w:t>
      </w:r>
      <w:r w:rsidDel="0090436B">
        <w:t xml:space="preserve"> </w:t>
      </w:r>
      <w:r>
        <w:t>och andra borgenärers intressen, eller</w:t>
      </w:r>
    </w:p>
    <w:p w14:paraId="4E6556C9" w14:textId="77777777" w:rsidR="00136126" w:rsidRPr="00A127B8" w:rsidRDefault="00931476" w:rsidP="00136126">
      <w:pPr>
        <w:pStyle w:val="Brdtextmedindrag"/>
      </w:pPr>
      <w:r>
        <w:t>4. </w:t>
      </w:r>
      <w:r w:rsidRPr="00A127B8">
        <w:t>det är motiverat av hänsyn till allmänintresset.</w:t>
      </w:r>
    </w:p>
    <w:p w14:paraId="20BF4C24" w14:textId="77777777" w:rsidR="00136126" w:rsidRDefault="00931476" w:rsidP="00136126">
      <w:pPr>
        <w:pStyle w:val="Brdtextmedindrag"/>
      </w:pPr>
      <w:r>
        <w:t>Om ansökan inte kan beviljas på grund av att prövning pågår enligt konkurrenslagen eller rådets förordning (EG) nr 139/2004 och prövningen kan antas bli avslutad inom kort tid, får Finansinspektionen förklara att ärendet ska vila under en viss tid som inte får överstiga sex månader.</w:t>
      </w:r>
    </w:p>
    <w:p w14:paraId="65D8C2DD" w14:textId="77777777" w:rsidR="00136126" w:rsidRDefault="00931476" w:rsidP="00136126">
      <w:pPr>
        <w:pStyle w:val="Rubrik5utannumrering"/>
      </w:pPr>
      <w:r>
        <w:lastRenderedPageBreak/>
        <w:t>Företagsnamn</w:t>
      </w:r>
    </w:p>
    <w:p w14:paraId="47B8848E" w14:textId="77777777" w:rsidR="00136126" w:rsidRPr="00410381" w:rsidRDefault="00931476" w:rsidP="00136126">
      <w:pPr>
        <w:pStyle w:val="Brdtext"/>
      </w:pPr>
      <w:r>
        <w:rPr>
          <w:b/>
        </w:rPr>
        <w:t>65</w:t>
      </w:r>
      <w:r>
        <w:t> </w:t>
      </w:r>
      <w:r w:rsidRPr="0058273C">
        <w:rPr>
          <w:b/>
        </w:rPr>
        <w:t>§</w:t>
      </w:r>
      <w:r>
        <w:t>    </w:t>
      </w:r>
      <w:r w:rsidRPr="00410381">
        <w:t xml:space="preserve">I stället för </w:t>
      </w:r>
      <w:r>
        <w:t xml:space="preserve">det som föreskrivs om en </w:t>
      </w:r>
      <w:r w:rsidRPr="00410381">
        <w:t>förenings f</w:t>
      </w:r>
      <w:r>
        <w:t>öretagsnamn</w:t>
      </w:r>
      <w:r w:rsidRPr="00410381">
        <w:t xml:space="preserve"> </w:t>
      </w:r>
      <w:r>
        <w:t xml:space="preserve">i </w:t>
      </w:r>
      <w:bookmarkStart w:id="8484" w:name="_Hlk3387730"/>
      <w:r>
        <w:t>20 kap.</w:t>
      </w:r>
      <w:r w:rsidRPr="00410381">
        <w:t xml:space="preserve"> 1</w:t>
      </w:r>
      <w:r>
        <w:t> §</w:t>
      </w:r>
      <w:r w:rsidRPr="00410381">
        <w:t xml:space="preserve"> första </w:t>
      </w:r>
      <w:r w:rsidRPr="00A414B8">
        <w:t xml:space="preserve">stycket första meningen och </w:t>
      </w:r>
      <w:r w:rsidRPr="004B362E">
        <w:t xml:space="preserve">2 § tredje meningen lagen (2018:672) om ekonomiska föreningar </w:t>
      </w:r>
      <w:bookmarkEnd w:id="8484"/>
      <w:r w:rsidRPr="004B362E">
        <w:t>s</w:t>
      </w:r>
      <w:r w:rsidRPr="00A414B8">
        <w:t xml:space="preserve">ka </w:t>
      </w:r>
      <w:r>
        <w:t>följande gälla. E</w:t>
      </w:r>
      <w:r w:rsidRPr="00A414B8">
        <w:t>n tjänste</w:t>
      </w:r>
      <w:r>
        <w:softHyphen/>
      </w:r>
      <w:r w:rsidRPr="00A414B8">
        <w:t>pen</w:t>
      </w:r>
      <w:r>
        <w:softHyphen/>
      </w:r>
      <w:r w:rsidRPr="00A414B8">
        <w:t>si</w:t>
      </w:r>
      <w:r>
        <w:softHyphen/>
      </w:r>
      <w:r w:rsidRPr="00A414B8">
        <w:t>onsförenings</w:t>
      </w:r>
      <w:r w:rsidRPr="00410381">
        <w:t xml:space="preserve"> f</w:t>
      </w:r>
      <w:r>
        <w:t>öretagsnamn</w:t>
      </w:r>
      <w:r w:rsidRPr="00410381">
        <w:t xml:space="preserve"> </w:t>
      </w:r>
      <w:r>
        <w:t xml:space="preserve">ska </w:t>
      </w:r>
      <w:r w:rsidRPr="00410381">
        <w:t>innehålla ordet tjänste</w:t>
      </w:r>
      <w:r>
        <w:softHyphen/>
      </w:r>
      <w:r w:rsidRPr="00410381">
        <w:t>pen</w:t>
      </w:r>
      <w:r>
        <w:softHyphen/>
      </w:r>
      <w:r w:rsidRPr="00410381">
        <w:t>si</w:t>
      </w:r>
      <w:r>
        <w:softHyphen/>
      </w:r>
      <w:r w:rsidRPr="00410381">
        <w:t>ons</w:t>
      </w:r>
      <w:r>
        <w:softHyphen/>
      </w:r>
      <w:r w:rsidRPr="00410381">
        <w:t>förening</w:t>
      </w:r>
      <w:r>
        <w:t>. O</w:t>
      </w:r>
      <w:r w:rsidRPr="00410381">
        <w:t>rdet tjänstepensions</w:t>
      </w:r>
      <w:r>
        <w:softHyphen/>
      </w:r>
      <w:r w:rsidRPr="00410381">
        <w:t xml:space="preserve">förening eller </w:t>
      </w:r>
      <w:r>
        <w:t xml:space="preserve">en </w:t>
      </w:r>
      <w:r w:rsidRPr="00410381">
        <w:t xml:space="preserve">förkortning av det </w:t>
      </w:r>
      <w:r>
        <w:t>ord</w:t>
      </w:r>
      <w:r>
        <w:softHyphen/>
        <w:t>et</w:t>
      </w:r>
      <w:r w:rsidRPr="00410381">
        <w:t xml:space="preserve"> får </w:t>
      </w:r>
      <w:r>
        <w:t>inte finnas med</w:t>
      </w:r>
      <w:r w:rsidRPr="00410381">
        <w:t xml:space="preserve"> i e</w:t>
      </w:r>
      <w:r>
        <w:t>tt särskilt företags</w:t>
      </w:r>
      <w:r w:rsidRPr="00410381">
        <w:t>n</w:t>
      </w:r>
      <w:r>
        <w:t>amn</w:t>
      </w:r>
      <w:r w:rsidRPr="00410381">
        <w:t>.</w:t>
      </w:r>
    </w:p>
    <w:p w14:paraId="0CC2277C" w14:textId="77777777" w:rsidR="00136126" w:rsidRDefault="00931476" w:rsidP="00136126">
      <w:pPr>
        <w:pStyle w:val="Brdtextmedindrag"/>
      </w:pPr>
      <w:r w:rsidRPr="00410381">
        <w:t xml:space="preserve">Endast tjänstepensionsföreningar får använda </w:t>
      </w:r>
      <w:r>
        <w:t>ordet</w:t>
      </w:r>
      <w:r w:rsidRPr="00410381">
        <w:t xml:space="preserve"> tjänstepensions</w:t>
      </w:r>
      <w:r>
        <w:softHyphen/>
      </w:r>
      <w:r w:rsidRPr="00410381">
        <w:t>före</w:t>
      </w:r>
      <w:r>
        <w:softHyphen/>
      </w:r>
      <w:r w:rsidRPr="00410381">
        <w:t>ning i si</w:t>
      </w:r>
      <w:r>
        <w:t>tt</w:t>
      </w:r>
      <w:r w:rsidRPr="00410381">
        <w:t xml:space="preserve"> f</w:t>
      </w:r>
      <w:r>
        <w:t>öretagsnamn</w:t>
      </w:r>
      <w:r w:rsidRPr="00410381">
        <w:t>.</w:t>
      </w:r>
    </w:p>
    <w:p w14:paraId="0F71891B" w14:textId="77777777" w:rsidR="00136126" w:rsidRDefault="00931476" w:rsidP="00136126">
      <w:pPr>
        <w:pStyle w:val="Rubrik5utannumrering"/>
      </w:pPr>
      <w:r>
        <w:t>Straff</w:t>
      </w:r>
    </w:p>
    <w:p w14:paraId="11A5881C" w14:textId="77777777" w:rsidR="00136126" w:rsidRPr="00410381" w:rsidRDefault="00931476" w:rsidP="00136126">
      <w:pPr>
        <w:pStyle w:val="Brdtext"/>
        <w:rPr>
          <w:rFonts w:eastAsiaTheme="minorHAnsi"/>
        </w:rPr>
      </w:pPr>
      <w:r>
        <w:rPr>
          <w:b/>
        </w:rPr>
        <w:t>66</w:t>
      </w:r>
      <w:r>
        <w:t> </w:t>
      </w:r>
      <w:r w:rsidRPr="0058273C">
        <w:rPr>
          <w:b/>
        </w:rPr>
        <w:t>§</w:t>
      </w:r>
      <w:r>
        <w:t>    </w:t>
      </w:r>
      <w:r w:rsidRPr="008457A8">
        <w:t xml:space="preserve">Till böter döms den som uppsåtligen eller av oaktsamhet bryter mot </w:t>
      </w:r>
      <w:r>
        <w:t xml:space="preserve">65 § </w:t>
      </w:r>
      <w:r w:rsidRPr="008457A8">
        <w:t>andra stycket</w:t>
      </w:r>
      <w:r w:rsidRPr="00410381">
        <w:t>.</w:t>
      </w:r>
    </w:p>
    <w:p w14:paraId="16634F99" w14:textId="77777777" w:rsidR="00136126" w:rsidRPr="00EC3AD6" w:rsidRDefault="00931476" w:rsidP="00136126">
      <w:pPr>
        <w:pStyle w:val="Rubrik3utannumrering"/>
      </w:pPr>
      <w:r>
        <w:t>11 kap.</w:t>
      </w:r>
      <w:r w:rsidRPr="00EC3AD6">
        <w:t xml:space="preserve"> Överlåtelse av för</w:t>
      </w:r>
      <w:r>
        <w:t>säkrings</w:t>
      </w:r>
      <w:r w:rsidRPr="00EC3AD6">
        <w:t>bestånd</w:t>
      </w:r>
    </w:p>
    <w:p w14:paraId="7AF1679C" w14:textId="77777777" w:rsidR="00136126" w:rsidRDefault="00931476" w:rsidP="00136126">
      <w:pPr>
        <w:pStyle w:val="Rubrik4utannumrering"/>
        <w:spacing w:before="0"/>
      </w:pPr>
      <w:r>
        <w:t xml:space="preserve">Ett tjänstepensionsföretags rätt </w:t>
      </w:r>
      <w:r w:rsidRPr="009068EF">
        <w:t>överlåta försäkringsbestånd</w:t>
      </w:r>
    </w:p>
    <w:p w14:paraId="1A20D35F" w14:textId="77777777" w:rsidR="00136126" w:rsidRDefault="00931476" w:rsidP="00136126">
      <w:pPr>
        <w:pStyle w:val="Brdtext"/>
      </w:pPr>
      <w:r>
        <w:rPr>
          <w:b/>
        </w:rPr>
        <w:t>1 §</w:t>
      </w:r>
      <w:r>
        <w:t>    Ett tjänstepensionsföretag får helt eller delvis överlåta sitt försäk</w:t>
      </w:r>
      <w:r>
        <w:softHyphen/>
        <w:t>rings</w:t>
      </w:r>
      <w:r>
        <w:softHyphen/>
        <w:t xml:space="preserve">bestånd till </w:t>
      </w:r>
    </w:p>
    <w:p w14:paraId="78599530" w14:textId="77777777" w:rsidR="00136126" w:rsidRPr="000A7C2D" w:rsidRDefault="00931476" w:rsidP="00136126">
      <w:pPr>
        <w:pStyle w:val="Brdtextmedindrag"/>
      </w:pPr>
      <w:r w:rsidRPr="000A7C2D">
        <w:t xml:space="preserve">1. ett </w:t>
      </w:r>
      <w:r>
        <w:t xml:space="preserve">annat </w:t>
      </w:r>
      <w:r w:rsidRPr="000A7C2D">
        <w:t>tjänstepensionsföretag,</w:t>
      </w:r>
    </w:p>
    <w:p w14:paraId="1FBD3CB0" w14:textId="77777777" w:rsidR="00136126" w:rsidRPr="000A7C2D" w:rsidRDefault="00931476" w:rsidP="00136126">
      <w:pPr>
        <w:pStyle w:val="Brdtextmedindrag"/>
      </w:pPr>
      <w:r w:rsidRPr="000A7C2D">
        <w:t>2. ett försäkringsföretag</w:t>
      </w:r>
      <w:r>
        <w:t>, eller</w:t>
      </w:r>
    </w:p>
    <w:p w14:paraId="39CDF54B" w14:textId="77777777" w:rsidR="00136126" w:rsidRDefault="00931476" w:rsidP="00136126">
      <w:pPr>
        <w:pStyle w:val="Brdtextmedindrag"/>
      </w:pPr>
      <w:r w:rsidRPr="000A7C2D">
        <w:t>3. </w:t>
      </w:r>
      <w:r w:rsidRPr="005D67F5">
        <w:t xml:space="preserve">ett utländskt tjänstepensionsinstitut som är </w:t>
      </w:r>
      <w:r>
        <w:t xml:space="preserve">registrerat eller </w:t>
      </w:r>
      <w:r w:rsidRPr="008C56AB">
        <w:t>aukt</w:t>
      </w:r>
      <w:r>
        <w:softHyphen/>
      </w:r>
      <w:r w:rsidRPr="008C56AB">
        <w:t>o</w:t>
      </w:r>
      <w:r>
        <w:softHyphen/>
      </w:r>
      <w:r w:rsidRPr="008C56AB">
        <w:t>ri</w:t>
      </w:r>
      <w:r>
        <w:softHyphen/>
      </w:r>
      <w:r w:rsidRPr="008C56AB">
        <w:t>s</w:t>
      </w:r>
      <w:r>
        <w:softHyphen/>
      </w:r>
      <w:r w:rsidRPr="008C56AB">
        <w:t xml:space="preserve">erat </w:t>
      </w:r>
      <w:r w:rsidRPr="005D67F5">
        <w:t>i ett land inom EES (utländskt tjänstepensionsinstitut)</w:t>
      </w:r>
      <w:r>
        <w:t xml:space="preserve">. </w:t>
      </w:r>
    </w:p>
    <w:p w14:paraId="2D48116B" w14:textId="77777777" w:rsidR="00136126" w:rsidRPr="001C3BB6" w:rsidRDefault="00931476" w:rsidP="00136126">
      <w:pPr>
        <w:pStyle w:val="Brdtextmedindrag"/>
      </w:pPr>
      <w:r>
        <w:t>Ett tjänstepensionsföretag får helt eller delvis överta ett bestånd av</w:t>
      </w:r>
      <w:r w:rsidRPr="003A429E">
        <w:t xml:space="preserve"> </w:t>
      </w:r>
      <w:r>
        <w:t>tjänstepensionsavtal från ett utländskt tjänstepensionsinstitut som inte driver verksamhet i Sverige.</w:t>
      </w:r>
    </w:p>
    <w:p w14:paraId="40D1012D" w14:textId="77777777" w:rsidR="00136126" w:rsidRDefault="00931476" w:rsidP="00136126">
      <w:pPr>
        <w:pStyle w:val="Brdtextmedindrag"/>
      </w:pPr>
      <w:r>
        <w:t>I </w:t>
      </w:r>
      <w:r w:rsidRPr="00FE7D93">
        <w:t>14</w:t>
      </w:r>
      <w:r>
        <w:t> </w:t>
      </w:r>
      <w:r w:rsidRPr="00FE7D93">
        <w:t xml:space="preserve">kap. </w:t>
      </w:r>
      <w:r w:rsidRPr="00A100D9">
        <w:t>försäkringsrörelselagen (2010:2043) finns bestämmelser om överlåtelse</w:t>
      </w:r>
      <w:r>
        <w:t>r</w:t>
      </w:r>
      <w:r w:rsidRPr="00A100D9">
        <w:t xml:space="preserve"> av försäkringsbestånd från ett försäkringsföretag</w:t>
      </w:r>
      <w:r>
        <w:t>. I 9 kap. lagen (1998:293) om utländska försäkringsgivares och tjänstepensions</w:t>
      </w:r>
      <w:r>
        <w:softHyphen/>
        <w:t xml:space="preserve">instituts verksamhet i Sverige finns bestämmelser om </w:t>
      </w:r>
      <w:r w:rsidRPr="00EE669A">
        <w:t>överlåtelser</w:t>
      </w:r>
      <w:r>
        <w:t xml:space="preserve"> av </w:t>
      </w:r>
      <w:r w:rsidRPr="00EE669A">
        <w:t>be</w:t>
      </w:r>
      <w:r>
        <w:softHyphen/>
      </w:r>
      <w:r w:rsidRPr="00EE669A">
        <w:t>stånd av tjänstepensions</w:t>
      </w:r>
      <w:r>
        <w:t xml:space="preserve">avtal från ett utländskt tjänstepensionsinstitut som driver verksamhet i Sverige. </w:t>
      </w:r>
    </w:p>
    <w:p w14:paraId="2D26E3E1" w14:textId="77777777" w:rsidR="00136126" w:rsidRDefault="00931476" w:rsidP="00136126">
      <w:pPr>
        <w:pStyle w:val="Rubrik4utannumrering"/>
      </w:pPr>
      <w:bookmarkStart w:id="8485" w:name="_Hlk536458484"/>
      <w:r>
        <w:t>Överlåtelse från ett tjänstepensionsföretag till ett annat tjänstepensionsföretag eller från ett tjänstepensionsföretag till ett försäkringsföretag</w:t>
      </w:r>
    </w:p>
    <w:p w14:paraId="480101FC" w14:textId="77777777" w:rsidR="00136126" w:rsidRDefault="00931476" w:rsidP="00136126">
      <w:pPr>
        <w:pStyle w:val="Rubrik5utannumrering"/>
        <w:spacing w:before="0"/>
      </w:pPr>
      <w:r>
        <w:t>Stämmans godkännande och handlingar som ska hållas tillgängliga</w:t>
      </w:r>
    </w:p>
    <w:p w14:paraId="69B5F2D1" w14:textId="77777777" w:rsidR="00136126" w:rsidRDefault="00931476" w:rsidP="00136126">
      <w:pPr>
        <w:pStyle w:val="Brdtext"/>
      </w:pPr>
      <w:r>
        <w:rPr>
          <w:b/>
        </w:rPr>
        <w:t>2 §</w:t>
      </w:r>
      <w:r>
        <w:t>   Ett</w:t>
      </w:r>
      <w:r w:rsidRPr="00FB0DA7">
        <w:t xml:space="preserve"> </w:t>
      </w:r>
      <w:r>
        <w:t xml:space="preserve">avtal om överlåtelse ska för att bli giltigt </w:t>
      </w:r>
      <w:r w:rsidRPr="00AA635C">
        <w:t>godkännas av stämman i</w:t>
      </w:r>
      <w:r>
        <w:t xml:space="preserve"> det överlåtande företaget</w:t>
      </w:r>
      <w:bookmarkEnd w:id="8485"/>
      <w:r>
        <w:t xml:space="preserve">. </w:t>
      </w:r>
      <w:r w:rsidRPr="00BF491E">
        <w:t>Minst en vecka före den stämma då den frågan ska behandlas ska följande handlingar hållas tillgängliga för aktieägarna och de röstberättigade</w:t>
      </w:r>
      <w:r>
        <w:t xml:space="preserve"> </w:t>
      </w:r>
      <w:r w:rsidRPr="00BF491E">
        <w:t>och sedan även läggas fram på stäm</w:t>
      </w:r>
      <w:r w:rsidRPr="00BF491E">
        <w:softHyphen/>
        <w:t>man</w:t>
      </w:r>
      <w:r>
        <w:t>:</w:t>
      </w:r>
    </w:p>
    <w:p w14:paraId="043126B4" w14:textId="77777777" w:rsidR="00136126" w:rsidRDefault="00931476" w:rsidP="00136126">
      <w:pPr>
        <w:pStyle w:val="Brdtextmedindrag"/>
      </w:pPr>
      <w:r>
        <w:t>1. ett förslag till stämmobeslut,</w:t>
      </w:r>
    </w:p>
    <w:p w14:paraId="6CA674A5" w14:textId="77777777" w:rsidR="00136126" w:rsidRDefault="00931476" w:rsidP="00136126">
      <w:pPr>
        <w:pStyle w:val="Brdtextmedindrag"/>
      </w:pPr>
      <w:r>
        <w:t>2. överlåtelseavtalet,</w:t>
      </w:r>
    </w:p>
    <w:p w14:paraId="48D5D30E" w14:textId="77777777" w:rsidR="00136126" w:rsidRDefault="00931476" w:rsidP="00136126">
      <w:pPr>
        <w:pStyle w:val="Brdtextmedindrag"/>
      </w:pPr>
      <w:r>
        <w:t xml:space="preserve">3. styrelsens redogörelse </w:t>
      </w:r>
      <w:r w:rsidRPr="00BF491E">
        <w:t>för</w:t>
      </w:r>
      <w:r>
        <w:t xml:space="preserve"> omständigheter som kan vara av vikt vid be</w:t>
      </w:r>
      <w:r>
        <w:softHyphen/>
        <w:t>döm</w:t>
      </w:r>
      <w:r>
        <w:softHyphen/>
        <w:t xml:space="preserve">ningen </w:t>
      </w:r>
      <w:bookmarkStart w:id="8486" w:name="_Hlk5277515"/>
      <w:r>
        <w:t xml:space="preserve">av förslagets lämplighet för företaget och för </w:t>
      </w:r>
      <w:r w:rsidRPr="00A5066E">
        <w:t>de för</w:t>
      </w:r>
      <w:r>
        <w:softHyphen/>
      </w:r>
      <w:r w:rsidRPr="00A5066E">
        <w:t>säk</w:t>
      </w:r>
      <w:r>
        <w:softHyphen/>
      </w:r>
      <w:r w:rsidRPr="00A5066E">
        <w:t>rade</w:t>
      </w:r>
      <w:r>
        <w:t>, försäkringstagarna</w:t>
      </w:r>
      <w:r w:rsidRPr="00A5066E">
        <w:t xml:space="preserve"> och andra ersättningsberättigade</w:t>
      </w:r>
      <w:bookmarkEnd w:id="8486"/>
      <w:r>
        <w:t>, och</w:t>
      </w:r>
    </w:p>
    <w:p w14:paraId="4E0E9654" w14:textId="77777777" w:rsidR="00136126" w:rsidRDefault="00931476" w:rsidP="00136126">
      <w:pPr>
        <w:pStyle w:val="Brdtextmedindrag"/>
      </w:pPr>
      <w:r>
        <w:t xml:space="preserve">4. ett yttrande av revisorerna över redogörelsen som avses i </w:t>
      </w:r>
      <w:r w:rsidRPr="00BF491E">
        <w:t>3.</w:t>
      </w:r>
    </w:p>
    <w:p w14:paraId="20A9F0FB" w14:textId="77777777" w:rsidR="00136126" w:rsidRDefault="00931476" w:rsidP="00136126">
      <w:pPr>
        <w:pStyle w:val="Brdtextmedindrag"/>
      </w:pPr>
      <w:r w:rsidRPr="00BF491E">
        <w:t>Om årsredovisningen inte ska behandlas på stämman, ska även följande hand</w:t>
      </w:r>
      <w:r w:rsidRPr="00BF491E">
        <w:softHyphen/>
        <w:t>lingar hållas tillgängliga enligt första stycket:</w:t>
      </w:r>
    </w:p>
    <w:p w14:paraId="328E8635" w14:textId="77777777" w:rsidR="00136126" w:rsidRDefault="00931476" w:rsidP="00136126">
      <w:pPr>
        <w:pStyle w:val="Brdtextmedindrag"/>
      </w:pPr>
      <w:r>
        <w:lastRenderedPageBreak/>
        <w:t>1.</w:t>
      </w:r>
      <w:r w:rsidRPr="00BF491E">
        <w:t> </w:t>
      </w:r>
      <w:r>
        <w:t>den årsredovisning som innehåller de senast fastställda balans- och resul</w:t>
      </w:r>
      <w:r>
        <w:softHyphen/>
        <w:t>tat</w:t>
      </w:r>
      <w:r>
        <w:softHyphen/>
        <w:t>räkningarna, tillsammans med stämmans beslut om företagets vinst eller förlust,</w:t>
      </w:r>
    </w:p>
    <w:p w14:paraId="20BF5B80" w14:textId="77777777" w:rsidR="00136126" w:rsidRDefault="00931476" w:rsidP="00136126">
      <w:pPr>
        <w:pStyle w:val="Brdtextmedindrag"/>
      </w:pPr>
      <w:r w:rsidRPr="00BF491E">
        <w:t>2</w:t>
      </w:r>
      <w:r>
        <w:t>.</w:t>
      </w:r>
      <w:r w:rsidRPr="00BF491E">
        <w:t> </w:t>
      </w:r>
      <w:r>
        <w:t>revisionsberättelsen för det år årsredovisningen avser,</w:t>
      </w:r>
    </w:p>
    <w:p w14:paraId="6825F279" w14:textId="77777777" w:rsidR="00136126" w:rsidRDefault="00931476" w:rsidP="00136126">
      <w:pPr>
        <w:pStyle w:val="Brdtextmedindrag"/>
      </w:pPr>
      <w:r>
        <w:t>3. </w:t>
      </w:r>
      <w:bookmarkStart w:id="8487" w:name="_Hlk5277649"/>
      <w:r w:rsidRPr="00BF491E">
        <w:t>styrelsens</w:t>
      </w:r>
      <w:r>
        <w:t xml:space="preserve"> redogörelse för sådana händelser efter det att års</w:t>
      </w:r>
      <w:r>
        <w:softHyphen/>
        <w:t>redo</w:t>
      </w:r>
      <w:r>
        <w:softHyphen/>
        <w:t>vis</w:t>
      </w:r>
      <w:r>
        <w:softHyphen/>
        <w:t>ning</w:t>
      </w:r>
      <w:r>
        <w:softHyphen/>
        <w:t>en lämnades som är av väsentlig betydelse för företagets ställning</w:t>
      </w:r>
      <w:bookmarkEnd w:id="8487"/>
      <w:r>
        <w:t>, och</w:t>
      </w:r>
    </w:p>
    <w:p w14:paraId="12D3F5E9" w14:textId="77777777" w:rsidR="00136126" w:rsidRDefault="00931476" w:rsidP="00136126">
      <w:pPr>
        <w:pStyle w:val="Brdtextmedindrag"/>
      </w:pPr>
      <w:r w:rsidRPr="00BF491E">
        <w:t>4.</w:t>
      </w:r>
      <w:r>
        <w:t xml:space="preserve"> ett yttrande av revisorerna över </w:t>
      </w:r>
      <w:r w:rsidRPr="00BF491E">
        <w:t>redogörelsen som avses i 3.</w:t>
      </w:r>
    </w:p>
    <w:p w14:paraId="688D98F9" w14:textId="77777777" w:rsidR="00136126" w:rsidRDefault="00931476" w:rsidP="00136126">
      <w:pPr>
        <w:pStyle w:val="Brdtextmedindrag"/>
      </w:pPr>
      <w:r w:rsidRPr="006A5269">
        <w:t xml:space="preserve">Handlingarna ska genast </w:t>
      </w:r>
      <w:r>
        <w:t>skickas</w:t>
      </w:r>
      <w:r w:rsidRPr="006A5269">
        <w:t xml:space="preserve"> till de aktieägare och röstberättigade som begär det och uppger sin postadress.</w:t>
      </w:r>
    </w:p>
    <w:p w14:paraId="1B32848A" w14:textId="77777777" w:rsidR="00136126" w:rsidRDefault="00931476" w:rsidP="00136126">
      <w:pPr>
        <w:pStyle w:val="Rubrik5utannumrering"/>
      </w:pPr>
      <w:r>
        <w:t>Registrering av stämmobeslut</w:t>
      </w:r>
    </w:p>
    <w:p w14:paraId="7C13742D" w14:textId="77777777" w:rsidR="00136126" w:rsidRDefault="00931476" w:rsidP="00136126">
      <w:pPr>
        <w:pStyle w:val="Brdtext"/>
      </w:pPr>
      <w:r>
        <w:rPr>
          <w:b/>
        </w:rPr>
        <w:t>3</w:t>
      </w:r>
      <w:r w:rsidRPr="00640C08">
        <w:rPr>
          <w:b/>
        </w:rPr>
        <w:t> §</w:t>
      </w:r>
      <w:r w:rsidRPr="00640C08">
        <w:t>   </w:t>
      </w:r>
      <w:r>
        <w:t>Inom fyra månader från stämmans beslut om godkännande av över</w:t>
      </w:r>
      <w:r>
        <w:softHyphen/>
        <w:t>låtelseavtalet ska det överlåtande företaget anmäla beslutet om Bolags</w:t>
      </w:r>
      <w:r>
        <w:softHyphen/>
        <w:t>ver</w:t>
      </w:r>
      <w:r>
        <w:softHyphen/>
        <w:t>ket för registrering.</w:t>
      </w:r>
      <w:r w:rsidRPr="00C43285">
        <w:t xml:space="preserve"> </w:t>
      </w:r>
      <w:r w:rsidRPr="00900F65">
        <w:t>Om</w:t>
      </w:r>
      <w:r>
        <w:t xml:space="preserve"> en talan </w:t>
      </w:r>
      <w:r w:rsidRPr="00900F65">
        <w:t>mot</w:t>
      </w:r>
      <w:r>
        <w:t xml:space="preserve"> stämmans beslut har ogillats ska tiden dock räknas från den dag när domen fick laga kraft.</w:t>
      </w:r>
    </w:p>
    <w:p w14:paraId="115CDE95" w14:textId="77777777" w:rsidR="00136126" w:rsidRDefault="00931476" w:rsidP="00136126">
      <w:pPr>
        <w:pStyle w:val="Brdtextmedindrag"/>
      </w:pPr>
      <w:r>
        <w:t>Om en anmälan inte har gjorts inom föreskriven tid eller om Bolags</w:t>
      </w:r>
      <w:r>
        <w:softHyphen/>
        <w:t>ver</w:t>
      </w:r>
      <w:r>
        <w:softHyphen/>
        <w:t>k</w:t>
      </w:r>
      <w:r>
        <w:softHyphen/>
      </w:r>
      <w:r>
        <w:softHyphen/>
        <w:t>et genom ett beslut som har fått laga kraft har avskrivit en anmälan eller vägrat registrering av beslutet, har frågan om över</w:t>
      </w:r>
      <w:r>
        <w:softHyphen/>
        <w:t xml:space="preserve">låtelse fallit. </w:t>
      </w:r>
    </w:p>
    <w:p w14:paraId="32D3B3E6" w14:textId="77777777" w:rsidR="00136126" w:rsidRDefault="00931476" w:rsidP="00136126">
      <w:pPr>
        <w:pStyle w:val="Rubrik5utannumrering"/>
      </w:pPr>
      <w:r>
        <w:t>Tillstånd att verkställa ett överlåtelseavtal</w:t>
      </w:r>
    </w:p>
    <w:p w14:paraId="7EA95A1D" w14:textId="77777777" w:rsidR="00136126" w:rsidRDefault="00931476" w:rsidP="00136126">
      <w:pPr>
        <w:pStyle w:val="Brdtext"/>
      </w:pPr>
      <w:r>
        <w:rPr>
          <w:b/>
        </w:rPr>
        <w:t>4 §</w:t>
      </w:r>
      <w:r>
        <w:t>    Ett tjänstepensionsföretag får verkställa ett överlåtelseavtal med till</w:t>
      </w:r>
      <w:r>
        <w:softHyphen/>
        <w:t>stånd av Finansinspektionen</w:t>
      </w:r>
      <w:r w:rsidRPr="00F33B73">
        <w:t>.</w:t>
      </w:r>
      <w:r>
        <w:t xml:space="preserve"> </w:t>
      </w:r>
    </w:p>
    <w:p w14:paraId="41F30964" w14:textId="77777777" w:rsidR="00136126" w:rsidRDefault="00931476" w:rsidP="00136126">
      <w:pPr>
        <w:pStyle w:val="Rubrik5utannumrering"/>
      </w:pPr>
      <w:r>
        <w:t>Ansökan om tillstånd</w:t>
      </w:r>
    </w:p>
    <w:p w14:paraId="23BC08BD" w14:textId="77777777" w:rsidR="00136126" w:rsidRDefault="00931476" w:rsidP="00136126">
      <w:pPr>
        <w:pStyle w:val="Brdtext"/>
      </w:pPr>
      <w:r>
        <w:rPr>
          <w:b/>
        </w:rPr>
        <w:t>5 §</w:t>
      </w:r>
      <w:r>
        <w:t>    </w:t>
      </w:r>
      <w:bookmarkStart w:id="8488" w:name="_Hlk5268243"/>
      <w:r>
        <w:t xml:space="preserve">Ansökan om tillstånd att verkställa ett överlåtelseavtal </w:t>
      </w:r>
      <w:r w:rsidRPr="001C3BB6">
        <w:t>ska göras av</w:t>
      </w:r>
      <w:r>
        <w:t xml:space="preserve"> både</w:t>
      </w:r>
      <w:r w:rsidRPr="001C3BB6">
        <w:t xml:space="preserve"> det </w:t>
      </w:r>
      <w:r w:rsidRPr="00A2384C">
        <w:t>över</w:t>
      </w:r>
      <w:r>
        <w:t xml:space="preserve">låtande och det övertagande företaget. </w:t>
      </w:r>
      <w:r w:rsidRPr="001C3BB6">
        <w:t>Ansök</w:t>
      </w:r>
      <w:r>
        <w:t>ningarn</w:t>
      </w:r>
      <w:r w:rsidRPr="001C3BB6">
        <w:t>a</w:t>
      </w:r>
      <w:r w:rsidRPr="008C0DB4">
        <w:t xml:space="preserve"> ska ges in till </w:t>
      </w:r>
      <w:r>
        <w:t>Finansinspektionen</w:t>
      </w:r>
      <w:r w:rsidRPr="008C0DB4">
        <w:t xml:space="preserve"> </w:t>
      </w:r>
      <w:bookmarkEnd w:id="8488"/>
      <w:r w:rsidRPr="008C0DB4">
        <w:t>inom fyra månader från det att stämm</w:t>
      </w:r>
      <w:r>
        <w:t xml:space="preserve">ans </w:t>
      </w:r>
      <w:r w:rsidRPr="008C0DB4">
        <w:t>beslut registrerades</w:t>
      </w:r>
      <w:r>
        <w:t xml:space="preserve">. </w:t>
      </w:r>
    </w:p>
    <w:p w14:paraId="7FA7F21B" w14:textId="77777777" w:rsidR="00136126" w:rsidRDefault="00931476" w:rsidP="00136126">
      <w:pPr>
        <w:pStyle w:val="Brdtextmedindrag"/>
        <w:rPr>
          <w:i/>
        </w:rPr>
      </w:pPr>
      <w:r>
        <w:t>Finansinspektionen</w:t>
      </w:r>
      <w:r w:rsidRPr="00052172">
        <w:t xml:space="preserve"> ska underrätta Bolagsverket om </w:t>
      </w:r>
      <w:r w:rsidRPr="001C3BB6">
        <w:t>ansökn</w:t>
      </w:r>
      <w:r>
        <w:t>ingarna</w:t>
      </w:r>
      <w:r w:rsidRPr="001C3BB6">
        <w:t xml:space="preserve"> </w:t>
      </w:r>
      <w:r w:rsidRPr="00052172">
        <w:t xml:space="preserve">och </w:t>
      </w:r>
      <w:r>
        <w:t xml:space="preserve">om </w:t>
      </w:r>
      <w:r w:rsidRPr="00052172">
        <w:t xml:space="preserve">beslut </w:t>
      </w:r>
      <w:r>
        <w:t xml:space="preserve">som har </w:t>
      </w:r>
      <w:r w:rsidRPr="00052172">
        <w:t xml:space="preserve">meddelats med anledning av </w:t>
      </w:r>
      <w:r w:rsidRPr="00D11F2B">
        <w:t>de</w:t>
      </w:r>
      <w:r>
        <w:t>m</w:t>
      </w:r>
      <w:r w:rsidDel="00C50D79">
        <w:rPr>
          <w:rFonts w:asciiTheme="minorHAnsi" w:hAnsiTheme="minorHAnsi"/>
        </w:rPr>
        <w:t xml:space="preserve"> </w:t>
      </w:r>
      <w:r w:rsidRPr="006D49F4">
        <w:t>och</w:t>
      </w:r>
      <w:r>
        <w:rPr>
          <w:rFonts w:asciiTheme="minorHAnsi" w:hAnsiTheme="minorHAnsi"/>
        </w:rPr>
        <w:t xml:space="preserve"> </w:t>
      </w:r>
      <w:r>
        <w:t>som har fått laga kraft</w:t>
      </w:r>
      <w:r w:rsidRPr="00052172">
        <w:t xml:space="preserve">. Om </w:t>
      </w:r>
      <w:r w:rsidRPr="001C3BB6">
        <w:t>ansökn</w:t>
      </w:r>
      <w:r>
        <w:t>ingarna</w:t>
      </w:r>
      <w:r w:rsidRPr="00052172">
        <w:t xml:space="preserve"> inte har gjorts inom föreskriven tid eller om </w:t>
      </w:r>
      <w:r w:rsidRPr="001C3BB6">
        <w:t>de</w:t>
      </w:r>
      <w:r w:rsidRPr="00052172">
        <w:t xml:space="preserve"> har avslagits, ska Bolagsverket förklara att frågan om överlåtelse har fallit</w:t>
      </w:r>
      <w:r>
        <w:t xml:space="preserve">. </w:t>
      </w:r>
    </w:p>
    <w:p w14:paraId="68FFDF88" w14:textId="77777777" w:rsidR="00136126" w:rsidRDefault="00931476" w:rsidP="00136126">
      <w:pPr>
        <w:pStyle w:val="Rubrik5utannumrering"/>
        <w:rPr>
          <w:b/>
        </w:rPr>
      </w:pPr>
      <w:r>
        <w:t>Förutsättningar för tillstånd</w:t>
      </w:r>
    </w:p>
    <w:p w14:paraId="3B2F49A3" w14:textId="77777777" w:rsidR="00136126" w:rsidRDefault="00931476" w:rsidP="00136126">
      <w:pPr>
        <w:pStyle w:val="Brdtextmedindrag"/>
        <w:ind w:firstLine="0"/>
      </w:pPr>
      <w:r>
        <w:rPr>
          <w:b/>
        </w:rPr>
        <w:t>6 §</w:t>
      </w:r>
      <w:r>
        <w:t>    </w:t>
      </w:r>
      <w:bookmarkStart w:id="8489" w:name="_Hlk536458759"/>
      <w:r>
        <w:t xml:space="preserve">Tillstånd att verkställa överlåtelseavtalet ska ges, om </w:t>
      </w:r>
    </w:p>
    <w:p w14:paraId="2028B4E7" w14:textId="77777777" w:rsidR="00136126" w:rsidRDefault="00931476" w:rsidP="00136126">
      <w:pPr>
        <w:pStyle w:val="Brdtextmedindrag"/>
      </w:pPr>
      <w:r>
        <w:t>1. </w:t>
      </w:r>
      <w:bookmarkStart w:id="8490" w:name="_Hlk2246303"/>
      <w:r>
        <w:t xml:space="preserve">den rätt som tillkommer </w:t>
      </w:r>
      <w:r w:rsidRPr="003064A6">
        <w:t xml:space="preserve">försäkringstagarna, </w:t>
      </w:r>
      <w:r w:rsidRPr="00CB2A68">
        <w:t>d</w:t>
      </w:r>
      <w:r w:rsidRPr="003064A6">
        <w:t>e försäkrade och andra ersättnings</w:t>
      </w:r>
      <w:r w:rsidRPr="003064A6">
        <w:softHyphen/>
        <w:t>berättigade</w:t>
      </w:r>
      <w:r>
        <w:t xml:space="preserve"> inte försämras</w:t>
      </w:r>
      <w:bookmarkEnd w:id="8490"/>
      <w:r>
        <w:t xml:space="preserve">, </w:t>
      </w:r>
    </w:p>
    <w:p w14:paraId="54B0CEB8" w14:textId="77777777" w:rsidR="00136126" w:rsidRDefault="00931476" w:rsidP="00136126">
      <w:pPr>
        <w:pStyle w:val="Brdtextmedindrag"/>
      </w:pPr>
      <w:r>
        <w:t>2. det övertagande företaget har den kapitalbas som krävs sedan över</w:t>
      </w:r>
      <w:r>
        <w:softHyphen/>
        <w:t>låt</w:t>
      </w:r>
      <w:r>
        <w:softHyphen/>
        <w:t>el</w:t>
      </w:r>
      <w:r>
        <w:softHyphen/>
        <w:t>sen har beaktats, och</w:t>
      </w:r>
    </w:p>
    <w:p w14:paraId="1DF749A7" w14:textId="77777777" w:rsidR="00136126" w:rsidRDefault="00931476" w:rsidP="00136126">
      <w:pPr>
        <w:pStyle w:val="Brdtextmedindrag"/>
      </w:pPr>
      <w:r>
        <w:t>3. </w:t>
      </w:r>
      <w:r w:rsidRPr="00A93CB3">
        <w:t>behörig myndighet i det land där gräns</w:t>
      </w:r>
      <w:r w:rsidRPr="00A93CB3">
        <w:softHyphen/>
        <w:t>över</w:t>
      </w:r>
      <w:r w:rsidRPr="00A93CB3">
        <w:softHyphen/>
        <w:t>skridande verksamhet i förekommande fall ska</w:t>
      </w:r>
      <w:r>
        <w:t xml:space="preserve"> drivas samtycker till överlåtelsen eller inte har yttrat sig.</w:t>
      </w:r>
    </w:p>
    <w:p w14:paraId="32D15938" w14:textId="77777777" w:rsidR="00136126" w:rsidRDefault="00931476" w:rsidP="00136126">
      <w:pPr>
        <w:pStyle w:val="Rubrik5utannumrering"/>
        <w:rPr>
          <w:b/>
        </w:rPr>
      </w:pPr>
      <w:r>
        <w:t>Föreläggande om komplettering</w:t>
      </w:r>
      <w:bookmarkEnd w:id="8489"/>
    </w:p>
    <w:p w14:paraId="2458931C" w14:textId="77777777" w:rsidR="00136126" w:rsidRDefault="00931476" w:rsidP="00136126">
      <w:pPr>
        <w:pStyle w:val="Brdtextmedindrag"/>
        <w:ind w:firstLine="0"/>
      </w:pPr>
      <w:r>
        <w:rPr>
          <w:b/>
        </w:rPr>
        <w:t>7 §</w:t>
      </w:r>
      <w:r>
        <w:t>    </w:t>
      </w:r>
      <w:bookmarkStart w:id="8491" w:name="_Hlk536459003"/>
      <w:bookmarkStart w:id="8492" w:name="_Hlk2254845"/>
      <w:r>
        <w:t xml:space="preserve">Finansinspektionen får förelägga de ansökande </w:t>
      </w:r>
      <w:r w:rsidRPr="00904604">
        <w:t>företag</w:t>
      </w:r>
      <w:r>
        <w:t xml:space="preserve">en att ge in den ytterligare utredning som är nödvändig för att inspektionen ska kunna bedöma om den rätt som tillkommer </w:t>
      </w:r>
      <w:r w:rsidRPr="003064A6">
        <w:t>de försäkrade</w:t>
      </w:r>
      <w:r w:rsidRPr="000A7C2D">
        <w:t>, försäkrings</w:t>
      </w:r>
      <w:r>
        <w:softHyphen/>
      </w:r>
      <w:r w:rsidRPr="000A7C2D">
        <w:t>tagarna</w:t>
      </w:r>
      <w:r w:rsidRPr="003064A6">
        <w:t xml:space="preserve"> och andra ersättningsberättigade</w:t>
      </w:r>
      <w:r>
        <w:t xml:space="preserve"> försämras</w:t>
      </w:r>
      <w:bookmarkEnd w:id="8491"/>
      <w:r>
        <w:t xml:space="preserve">. </w:t>
      </w:r>
      <w:bookmarkEnd w:id="8492"/>
    </w:p>
    <w:p w14:paraId="751063DF" w14:textId="77777777" w:rsidR="00136126" w:rsidRDefault="00931476" w:rsidP="00136126">
      <w:pPr>
        <w:pStyle w:val="Rubrik5utannumrering"/>
      </w:pPr>
      <w:r>
        <w:lastRenderedPageBreak/>
        <w:t xml:space="preserve">Kungörande av </w:t>
      </w:r>
      <w:r w:rsidRPr="00A93CB3">
        <w:t>ansökningar</w:t>
      </w:r>
    </w:p>
    <w:p w14:paraId="10D465E4" w14:textId="77777777" w:rsidR="00136126" w:rsidRDefault="00931476" w:rsidP="00136126">
      <w:pPr>
        <w:pStyle w:val="Brdtextmedindrag"/>
        <w:ind w:firstLine="0"/>
      </w:pPr>
      <w:r>
        <w:rPr>
          <w:b/>
        </w:rPr>
        <w:t>8 §</w:t>
      </w:r>
      <w:r>
        <w:t xml:space="preserve">    Om ansökningarna inte ska avslås genast ska Finansinspektionen i Post- och Inrikes Tidningar </w:t>
      </w:r>
      <w:r w:rsidRPr="00A93CB3">
        <w:t>och lämpliga ortstidningar kungöra</w:t>
      </w:r>
      <w:r>
        <w:t xml:space="preserve"> ansök</w:t>
      </w:r>
      <w:r>
        <w:softHyphen/>
        <w:t>ningarnas innehåll med upp</w:t>
      </w:r>
      <w:r>
        <w:softHyphen/>
        <w:t>gift om att ett avtal om överlåtelse av för</w:t>
      </w:r>
      <w:r>
        <w:softHyphen/>
        <w:t>säk</w:t>
      </w:r>
      <w:r>
        <w:softHyphen/>
        <w:t>ringsbestånd har ingåtts och var avtalet och annan utredning hålls till</w:t>
      </w:r>
      <w:r>
        <w:softHyphen/>
        <w:t>gäng</w:t>
      </w:r>
      <w:r>
        <w:softHyphen/>
        <w:t>liga.</w:t>
      </w:r>
    </w:p>
    <w:p w14:paraId="3F558351" w14:textId="77777777" w:rsidR="00136126" w:rsidRDefault="00931476" w:rsidP="00136126">
      <w:pPr>
        <w:pStyle w:val="Brdtextmedindrag"/>
      </w:pPr>
      <w:r>
        <w:t xml:space="preserve">Kungörelsen ska innehålla föreläggande för försäkrade, </w:t>
      </w:r>
      <w:r w:rsidRPr="003064A6">
        <w:t>försäkrings</w:t>
      </w:r>
      <w:r>
        <w:softHyphen/>
      </w:r>
      <w:r w:rsidRPr="003064A6">
        <w:t>tag</w:t>
      </w:r>
      <w:r>
        <w:softHyphen/>
      </w:r>
      <w:r w:rsidRPr="003064A6">
        <w:t>are och andra ersättningsberättigade</w:t>
      </w:r>
      <w:r>
        <w:t xml:space="preserve"> som berörs av överlåtelsen </w:t>
      </w:r>
      <w:r w:rsidRPr="00A93CB3">
        <w:t xml:space="preserve">att inom en bestämd tid, minst en månad </w:t>
      </w:r>
      <w:r>
        <w:t>efter</w:t>
      </w:r>
      <w:r w:rsidRPr="00A93CB3">
        <w:t xml:space="preserve"> kungörelsen, an</w:t>
      </w:r>
      <w:r w:rsidRPr="00A93CB3">
        <w:softHyphen/>
        <w:t>mäla till Finans</w:t>
      </w:r>
      <w:r w:rsidRPr="00A93CB3">
        <w:softHyphen/>
        <w:t>inspektionen om</w:t>
      </w:r>
      <w:r>
        <w:t xml:space="preserve"> de har något att invända mot </w:t>
      </w:r>
      <w:r w:rsidRPr="00A93CB3">
        <w:t>ansökningarna</w:t>
      </w:r>
      <w:r>
        <w:t>.</w:t>
      </w:r>
      <w:r w:rsidRPr="008166FE">
        <w:t xml:space="preserve"> </w:t>
      </w:r>
    </w:p>
    <w:p w14:paraId="4E9B89B3" w14:textId="77777777" w:rsidR="00136126" w:rsidRDefault="00931476" w:rsidP="00136126">
      <w:pPr>
        <w:pStyle w:val="Rubrik5utannumrering"/>
      </w:pPr>
      <w:r>
        <w:t>Yttrande från behörig myndighet</w:t>
      </w:r>
    </w:p>
    <w:p w14:paraId="3FFE789C" w14:textId="77777777" w:rsidR="00136126" w:rsidRPr="000A7C2D" w:rsidRDefault="00931476" w:rsidP="00136126">
      <w:pPr>
        <w:pStyle w:val="Brdtextmedindrag"/>
        <w:ind w:firstLine="0"/>
        <w:rPr>
          <w:i/>
        </w:rPr>
      </w:pPr>
      <w:r>
        <w:rPr>
          <w:b/>
        </w:rPr>
        <w:t>9 §</w:t>
      </w:r>
      <w:r>
        <w:t>    Innan Finansinspektionen ger tillstånd att verkställa ett över</w:t>
      </w:r>
      <w:r>
        <w:softHyphen/>
        <w:t>låtelse</w:t>
      </w:r>
      <w:r>
        <w:softHyphen/>
        <w:t xml:space="preserve">avtal som leder till gränsöverskridande verksamhet ska inspektionen ge den </w:t>
      </w:r>
      <w:r w:rsidRPr="003064A6">
        <w:t>behöriga myndigheten</w:t>
      </w:r>
      <w:r>
        <w:t xml:space="preserve"> i det land där verksamheten ska drivas </w:t>
      </w:r>
      <w:r w:rsidRPr="008166FE">
        <w:t>till</w:t>
      </w:r>
      <w:r>
        <w:t xml:space="preserve">fälle att yttra sig. Tiden för den behöriga myndigheten att </w:t>
      </w:r>
      <w:r w:rsidRPr="00A93CB3">
        <w:t>yttra sig</w:t>
      </w:r>
      <w:r>
        <w:t xml:space="preserve"> får inte vara kortare än </w:t>
      </w:r>
      <w:r w:rsidRPr="003064A6">
        <w:t>tre månader</w:t>
      </w:r>
      <w:r>
        <w:t xml:space="preserve">. </w:t>
      </w:r>
    </w:p>
    <w:p w14:paraId="2065D7AF" w14:textId="77777777" w:rsidR="00136126" w:rsidRDefault="00931476" w:rsidP="00136126">
      <w:pPr>
        <w:pStyle w:val="Rubrik5utannumrering"/>
      </w:pPr>
      <w:r>
        <w:t>Registrering av och ansvar för överlåtet bestånd</w:t>
      </w:r>
    </w:p>
    <w:p w14:paraId="7E101456" w14:textId="77777777" w:rsidR="00136126" w:rsidRDefault="00931476" w:rsidP="00136126">
      <w:pPr>
        <w:pStyle w:val="Brdtextmedindrag"/>
        <w:ind w:firstLine="0"/>
      </w:pPr>
      <w:r>
        <w:rPr>
          <w:b/>
        </w:rPr>
        <w:t>10 §</w:t>
      </w:r>
      <w:r>
        <w:t>    </w:t>
      </w:r>
      <w:bookmarkStart w:id="8493" w:name="_Hlk2239885"/>
      <w:r>
        <w:t>När tillstånd att</w:t>
      </w:r>
      <w:r w:rsidRPr="00904604">
        <w:t xml:space="preserve"> </w:t>
      </w:r>
      <w:r>
        <w:t xml:space="preserve">verkställa ett överlåtelseavtal </w:t>
      </w:r>
      <w:r w:rsidRPr="00904604">
        <w:t xml:space="preserve">har </w:t>
      </w:r>
      <w:r>
        <w:t>getts ska det över</w:t>
      </w:r>
      <w:r>
        <w:softHyphen/>
        <w:t xml:space="preserve">tagande företaget </w:t>
      </w:r>
      <w:r w:rsidRPr="00F84EC9">
        <w:t>genast</w:t>
      </w:r>
      <w:r>
        <w:t xml:space="preserve"> anmäla tillståndsbeslutet till Bolags</w:t>
      </w:r>
      <w:r>
        <w:softHyphen/>
        <w:t>ver</w:t>
      </w:r>
      <w:r>
        <w:softHyphen/>
        <w:t>k</w:t>
      </w:r>
      <w:r>
        <w:softHyphen/>
        <w:t>et för registrering</w:t>
      </w:r>
      <w:r w:rsidDel="007E3C4C">
        <w:t>.</w:t>
      </w:r>
      <w:r>
        <w:t xml:space="preserve"> </w:t>
      </w:r>
    </w:p>
    <w:p w14:paraId="49E9172F" w14:textId="77777777" w:rsidR="00136126" w:rsidRDefault="00931476" w:rsidP="00136126">
      <w:pPr>
        <w:pStyle w:val="Brdtextmedindrag"/>
      </w:pPr>
      <w:r>
        <w:t xml:space="preserve">Bolagsverket ska genast registrera beslutet. När registreringen har </w:t>
      </w:r>
      <w:r w:rsidRPr="00A93CB3">
        <w:t>gjorts ö</w:t>
      </w:r>
      <w:r>
        <w:t>vergår ansvaret för det överlåtna försäkringsbeståndet på det över</w:t>
      </w:r>
      <w:r>
        <w:softHyphen/>
        <w:t>tagande företaget.</w:t>
      </w:r>
    </w:p>
    <w:p w14:paraId="0E2B4E4E" w14:textId="77777777" w:rsidR="00136126" w:rsidRDefault="00931476" w:rsidP="00136126">
      <w:pPr>
        <w:pStyle w:val="Rubrik5utannumrering"/>
      </w:pPr>
      <w:bookmarkStart w:id="8494" w:name="_Hlk535913145"/>
      <w:bookmarkEnd w:id="8493"/>
      <w:r>
        <w:t>Underrättelser från det övertagande företaget</w:t>
      </w:r>
    </w:p>
    <w:p w14:paraId="2E67ACDA" w14:textId="77777777" w:rsidR="00136126" w:rsidRDefault="00931476" w:rsidP="00136126">
      <w:pPr>
        <w:pStyle w:val="Brdtext"/>
      </w:pPr>
      <w:r w:rsidRPr="000A7C2D">
        <w:rPr>
          <w:b/>
          <w:spacing w:val="-2"/>
        </w:rPr>
        <w:t>1</w:t>
      </w:r>
      <w:r>
        <w:rPr>
          <w:b/>
          <w:spacing w:val="-2"/>
        </w:rPr>
        <w:t>1</w:t>
      </w:r>
      <w:r w:rsidRPr="000A7C2D">
        <w:rPr>
          <w:b/>
          <w:spacing w:val="-2"/>
        </w:rPr>
        <w:t> </w:t>
      </w:r>
      <w:r w:rsidRPr="007E3C4C">
        <w:rPr>
          <w:b/>
          <w:spacing w:val="-2"/>
        </w:rPr>
        <w:t>§</w:t>
      </w:r>
      <w:r>
        <w:rPr>
          <w:spacing w:val="-2"/>
        </w:rPr>
        <w:t xml:space="preserve">     </w:t>
      </w:r>
      <w:bookmarkStart w:id="8495" w:name="_Hlk2245440"/>
      <w:r>
        <w:rPr>
          <w:spacing w:val="-2"/>
        </w:rPr>
        <w:t>När</w:t>
      </w:r>
      <w:r w:rsidRPr="00B872C9">
        <w:rPr>
          <w:spacing w:val="-2"/>
        </w:rPr>
        <w:t xml:space="preserve"> överlåtelse</w:t>
      </w:r>
      <w:r>
        <w:rPr>
          <w:spacing w:val="-2"/>
        </w:rPr>
        <w:t>n har verk</w:t>
      </w:r>
      <w:r w:rsidRPr="00B872C9">
        <w:rPr>
          <w:spacing w:val="-2"/>
        </w:rPr>
        <w:t>ställts</w:t>
      </w:r>
      <w:r>
        <w:rPr>
          <w:spacing w:val="-2"/>
        </w:rPr>
        <w:t xml:space="preserve"> ska</w:t>
      </w:r>
      <w:r w:rsidRPr="00B872C9">
        <w:rPr>
          <w:spacing w:val="-2"/>
        </w:rPr>
        <w:t xml:space="preserve"> de</w:t>
      </w:r>
      <w:r>
        <w:rPr>
          <w:spacing w:val="-2"/>
        </w:rPr>
        <w:t>t</w:t>
      </w:r>
      <w:r w:rsidRPr="00B872C9">
        <w:rPr>
          <w:spacing w:val="-2"/>
        </w:rPr>
        <w:t xml:space="preserve"> övertagande </w:t>
      </w:r>
      <w:r w:rsidRPr="003A1A3F">
        <w:rPr>
          <w:spacing w:val="-2"/>
        </w:rPr>
        <w:t>företaget</w:t>
      </w:r>
      <w:r w:rsidRPr="00B872C9">
        <w:rPr>
          <w:spacing w:val="-2"/>
        </w:rPr>
        <w:t xml:space="preserve"> under</w:t>
      </w:r>
      <w:r>
        <w:rPr>
          <w:spacing w:val="-2"/>
        </w:rPr>
        <w:softHyphen/>
      </w:r>
      <w:r w:rsidRPr="00B872C9">
        <w:rPr>
          <w:spacing w:val="-2"/>
        </w:rPr>
        <w:t>rätt</w:t>
      </w:r>
      <w:r>
        <w:rPr>
          <w:spacing w:val="-2"/>
        </w:rPr>
        <w:t>a</w:t>
      </w:r>
      <w:r w:rsidRPr="00B872C9">
        <w:rPr>
          <w:spacing w:val="-2"/>
        </w:rPr>
        <w:t xml:space="preserve"> varje </w:t>
      </w:r>
      <w:r w:rsidRPr="003A1A3F">
        <w:rPr>
          <w:spacing w:val="-2"/>
        </w:rPr>
        <w:t>försäkringstagare</w:t>
      </w:r>
      <w:r>
        <w:rPr>
          <w:spacing w:val="-2"/>
        </w:rPr>
        <w:t xml:space="preserve"> och försäkrad </w:t>
      </w:r>
      <w:r w:rsidRPr="00B872C9">
        <w:rPr>
          <w:spacing w:val="-2"/>
        </w:rPr>
        <w:t>som</w:t>
      </w:r>
      <w:r>
        <w:rPr>
          <w:spacing w:val="-2"/>
        </w:rPr>
        <w:t xml:space="preserve"> </w:t>
      </w:r>
      <w:r w:rsidRPr="00B872C9">
        <w:rPr>
          <w:spacing w:val="-2"/>
        </w:rPr>
        <w:t xml:space="preserve">berörs. Finansinspektionen får besluta på vilket sätt </w:t>
      </w:r>
      <w:r>
        <w:rPr>
          <w:spacing w:val="-2"/>
        </w:rPr>
        <w:t xml:space="preserve">en </w:t>
      </w:r>
      <w:r w:rsidRPr="00B872C9">
        <w:rPr>
          <w:spacing w:val="-2"/>
        </w:rPr>
        <w:t>underrättelse ska lämnas</w:t>
      </w:r>
      <w:r>
        <w:rPr>
          <w:spacing w:val="-2"/>
        </w:rPr>
        <w:t xml:space="preserve">. </w:t>
      </w:r>
      <w:bookmarkEnd w:id="8495"/>
      <w:r>
        <w:t xml:space="preserve"> </w:t>
      </w:r>
      <w:bookmarkEnd w:id="8494"/>
    </w:p>
    <w:p w14:paraId="5A5EE89B" w14:textId="77777777" w:rsidR="00136126" w:rsidRDefault="00931476" w:rsidP="00136126">
      <w:pPr>
        <w:pStyle w:val="Rubrik5utannumrering"/>
      </w:pPr>
      <w:r>
        <w:t>Kungörande vid gränsöverskridande verksamhet</w:t>
      </w:r>
    </w:p>
    <w:p w14:paraId="060E721B" w14:textId="77777777" w:rsidR="00136126" w:rsidRPr="000A7C2D" w:rsidRDefault="00931476" w:rsidP="00136126">
      <w:pPr>
        <w:pStyle w:val="Brdtext"/>
        <w:rPr>
          <w:highlight w:val="yellow"/>
        </w:rPr>
      </w:pPr>
      <w:r w:rsidRPr="006D49F4">
        <w:rPr>
          <w:b/>
        </w:rPr>
        <w:t>1</w:t>
      </w:r>
      <w:r>
        <w:rPr>
          <w:b/>
        </w:rPr>
        <w:t>2</w:t>
      </w:r>
      <w:r w:rsidRPr="006D49F4">
        <w:rPr>
          <w:b/>
        </w:rPr>
        <w:t> §</w:t>
      </w:r>
      <w:r>
        <w:t>    </w:t>
      </w:r>
      <w:r w:rsidRPr="000A7C2D">
        <w:rPr>
          <w:rStyle w:val="BrdtextmedindragChar"/>
          <w:rFonts w:eastAsiaTheme="minorHAnsi"/>
        </w:rPr>
        <w:t>Om en överlåtelse leder till gränsöverskridande verksamhet, ska Finansinspektionen offentliggöra överlåtelsen i det land där verksamheten ska drivas enligt bestämmelserna där. Om överlåtelse</w:t>
      </w:r>
      <w:r>
        <w:rPr>
          <w:rStyle w:val="BrdtextmedindragChar"/>
          <w:rFonts w:eastAsiaTheme="minorHAnsi"/>
        </w:rPr>
        <w:t>n</w:t>
      </w:r>
      <w:r w:rsidRPr="000A7C2D">
        <w:rPr>
          <w:rStyle w:val="BrdtextmedindragChar"/>
          <w:rFonts w:eastAsiaTheme="minorHAnsi"/>
        </w:rPr>
        <w:t xml:space="preserve"> offentliggörs på motsvarande sätt i det berörda landet, behöver inspektionen inte offentlig</w:t>
      </w:r>
      <w:r>
        <w:rPr>
          <w:rStyle w:val="BrdtextmedindragChar"/>
          <w:rFonts w:eastAsiaTheme="minorHAnsi"/>
        </w:rPr>
        <w:softHyphen/>
      </w:r>
      <w:r w:rsidRPr="000A7C2D">
        <w:rPr>
          <w:rStyle w:val="BrdtextmedindragChar"/>
          <w:rFonts w:eastAsiaTheme="minorHAnsi"/>
        </w:rPr>
        <w:t>göra beslutet där.</w:t>
      </w:r>
    </w:p>
    <w:p w14:paraId="733C2995" w14:textId="77777777" w:rsidR="00136126" w:rsidRDefault="00931476" w:rsidP="00136126">
      <w:pPr>
        <w:pStyle w:val="Rubrik4utannumrering"/>
      </w:pPr>
      <w:r w:rsidRPr="006D49F4">
        <w:t>Ö</w:t>
      </w:r>
      <w:r>
        <w:t>verlåtelse av försäkringsbestånd från ett tjänstepensionsföretag till ett utländskt tjänstepensionsinstitut</w:t>
      </w:r>
    </w:p>
    <w:p w14:paraId="661426AC" w14:textId="77777777" w:rsidR="00136126" w:rsidRPr="007673F7" w:rsidRDefault="00931476" w:rsidP="00136126">
      <w:pPr>
        <w:pStyle w:val="Rubrik5utannumrering"/>
        <w:spacing w:before="0"/>
      </w:pPr>
      <w:r>
        <w:t>En överlåtelse ska godkännas av behörig myndighet</w:t>
      </w:r>
    </w:p>
    <w:p w14:paraId="2E1C83E7" w14:textId="77777777" w:rsidR="00136126" w:rsidRPr="002668CD" w:rsidRDefault="00931476" w:rsidP="00136126">
      <w:pPr>
        <w:pStyle w:val="Brdtext"/>
      </w:pPr>
      <w:r>
        <w:rPr>
          <w:b/>
        </w:rPr>
        <w:t>13</w:t>
      </w:r>
      <w:r w:rsidRPr="00640C08">
        <w:rPr>
          <w:b/>
        </w:rPr>
        <w:t> §</w:t>
      </w:r>
      <w:r w:rsidRPr="00640C08">
        <w:t>    </w:t>
      </w:r>
      <w:r>
        <w:t xml:space="preserve">Ett tjänstepensionsföretag får verkställa ett avtal om överlåtelse till ett utländskt tjänstepensionsinstitut efter godkännande från </w:t>
      </w:r>
      <w:r w:rsidRPr="00F5315A">
        <w:t>den behöriga myndigheten i det övertagande institutets hem</w:t>
      </w:r>
      <w:r>
        <w:softHyphen/>
        <w:t>l</w:t>
      </w:r>
      <w:r w:rsidRPr="00F5315A">
        <w:t>and enligt</w:t>
      </w:r>
      <w:r>
        <w:t xml:space="preserve"> bestämmelserna i det landet.</w:t>
      </w:r>
    </w:p>
    <w:p w14:paraId="16FD1295" w14:textId="77777777" w:rsidR="00136126" w:rsidRPr="009D3AF6" w:rsidRDefault="00931476" w:rsidP="00136126">
      <w:pPr>
        <w:pStyle w:val="Rubrik5utannumrering"/>
      </w:pPr>
      <w:r>
        <w:lastRenderedPageBreak/>
        <w:t xml:space="preserve">Godkännanden som krävs för att avtalet ska bli giltigt </w:t>
      </w:r>
    </w:p>
    <w:p w14:paraId="05BE938F" w14:textId="77777777" w:rsidR="00136126" w:rsidRDefault="00931476" w:rsidP="00136126">
      <w:pPr>
        <w:pStyle w:val="Brdtextmedindrag"/>
        <w:ind w:firstLine="0"/>
      </w:pPr>
      <w:r>
        <w:rPr>
          <w:b/>
        </w:rPr>
        <w:t>14 §</w:t>
      </w:r>
      <w:r>
        <w:t>    </w:t>
      </w:r>
      <w:r w:rsidRPr="00311392">
        <w:t xml:space="preserve">För att </w:t>
      </w:r>
      <w:r>
        <w:t>e</w:t>
      </w:r>
      <w:r>
        <w:rPr>
          <w:spacing w:val="-2"/>
        </w:rPr>
        <w:t>tt avtal om</w:t>
      </w:r>
      <w:r w:rsidRPr="00DE40E2">
        <w:rPr>
          <w:spacing w:val="-2"/>
        </w:rPr>
        <w:t xml:space="preserve"> överlåtelse </w:t>
      </w:r>
      <w:r>
        <w:rPr>
          <w:spacing w:val="-2"/>
        </w:rPr>
        <w:t xml:space="preserve">till ett utländskt tjänstepensionsinstitut </w:t>
      </w:r>
      <w:r w:rsidRPr="00DE40E2">
        <w:rPr>
          <w:spacing w:val="-2"/>
        </w:rPr>
        <w:t xml:space="preserve">ska </w:t>
      </w:r>
      <w:r>
        <w:rPr>
          <w:spacing w:val="-2"/>
        </w:rPr>
        <w:t xml:space="preserve">bli giltigt ska överlåtelsen </w:t>
      </w:r>
      <w:r w:rsidRPr="00DE40E2">
        <w:rPr>
          <w:spacing w:val="-2"/>
        </w:rPr>
        <w:t>godkännas av</w:t>
      </w:r>
    </w:p>
    <w:p w14:paraId="7B2F759D" w14:textId="77777777" w:rsidR="00136126" w:rsidRDefault="00931476" w:rsidP="00136126">
      <w:pPr>
        <w:pStyle w:val="Brdtextmedindrag"/>
      </w:pPr>
      <w:r>
        <w:t xml:space="preserve">1. en majoritet av </w:t>
      </w:r>
      <w:bookmarkStart w:id="8496" w:name="_Hlk2862979"/>
      <w:r>
        <w:t>de försäkringstagare och försäkrade som är ersätt</w:t>
      </w:r>
      <w:r>
        <w:softHyphen/>
        <w:t>ningsberättigade enligt de försäkringsavtal som omfattas av överlåtelsen, eller av en majoritet av deras företrädare</w:t>
      </w:r>
      <w:bookmarkEnd w:id="8496"/>
      <w:r>
        <w:t xml:space="preserve">, och </w:t>
      </w:r>
    </w:p>
    <w:p w14:paraId="66C00FBA" w14:textId="77777777" w:rsidR="00136126" w:rsidRDefault="00931476" w:rsidP="00136126">
      <w:pPr>
        <w:pStyle w:val="Brdtextmedindrag"/>
      </w:pPr>
      <w:r>
        <w:t>2. det uppdragsgivande företaget.</w:t>
      </w:r>
    </w:p>
    <w:p w14:paraId="712850F9" w14:textId="77777777" w:rsidR="00136126" w:rsidRDefault="00931476" w:rsidP="00136126">
      <w:pPr>
        <w:pStyle w:val="Brdtextmedindrag"/>
      </w:pPr>
      <w:r w:rsidRPr="00DE40E2">
        <w:t>Det överlåtande företaget ska göra information om villkoren för över</w:t>
      </w:r>
      <w:r>
        <w:softHyphen/>
      </w:r>
      <w:r w:rsidRPr="00DE40E2">
        <w:t xml:space="preserve">låtelsen tillgänglig för dem som ska godkänna överlåtelsen enligt första stycket. Informationen ska </w:t>
      </w:r>
      <w:r>
        <w:t>lämnas</w:t>
      </w:r>
      <w:r w:rsidRPr="00DE40E2">
        <w:t xml:space="preserve"> i god tid innan det övertagande insti</w:t>
      </w:r>
      <w:r>
        <w:softHyphen/>
      </w:r>
      <w:r w:rsidRPr="00DE40E2">
        <w:t>tutet</w:t>
      </w:r>
      <w:r>
        <w:t xml:space="preserve"> </w:t>
      </w:r>
      <w:r w:rsidRPr="00DE40E2">
        <w:t>lämna</w:t>
      </w:r>
      <w:r>
        <w:t>r</w:t>
      </w:r>
      <w:r w:rsidRPr="00DE40E2">
        <w:t xml:space="preserve"> in</w:t>
      </w:r>
      <w:r>
        <w:t xml:space="preserve"> en </w:t>
      </w:r>
      <w:r w:rsidRPr="00DE40E2">
        <w:t xml:space="preserve">ansökan om godkännande av överlåtelsen </w:t>
      </w:r>
      <w:r>
        <w:t>till den behö</w:t>
      </w:r>
      <w:r>
        <w:softHyphen/>
        <w:t>riga myndigheten i institutets hemland</w:t>
      </w:r>
      <w:r w:rsidRPr="00DE40E2">
        <w:t>.</w:t>
      </w:r>
    </w:p>
    <w:p w14:paraId="32B74AB5" w14:textId="77777777" w:rsidR="00136126" w:rsidRDefault="00931476" w:rsidP="00136126">
      <w:pPr>
        <w:pStyle w:val="Rubrik5utannumrering"/>
      </w:pPr>
      <w:r>
        <w:t>Finansinspektionens bedömning av en överlåtelse</w:t>
      </w:r>
    </w:p>
    <w:p w14:paraId="3CB9CB1C" w14:textId="77777777" w:rsidR="00136126" w:rsidRDefault="00931476" w:rsidP="00136126">
      <w:pPr>
        <w:pStyle w:val="Brdtextmedindrag"/>
        <w:ind w:firstLine="0"/>
      </w:pPr>
      <w:r>
        <w:rPr>
          <w:b/>
        </w:rPr>
        <w:t>15 §</w:t>
      </w:r>
      <w:r>
        <w:t>    </w:t>
      </w:r>
      <w:bookmarkStart w:id="8497" w:name="_Hlk2250319"/>
      <w:r w:rsidRPr="00870C77">
        <w:rPr>
          <w:spacing w:val="-2"/>
        </w:rPr>
        <w:t xml:space="preserve">Finansinspektionen ska på begäran av den </w:t>
      </w:r>
      <w:r>
        <w:rPr>
          <w:spacing w:val="-2"/>
        </w:rPr>
        <w:t xml:space="preserve">behöriga </w:t>
      </w:r>
      <w:r w:rsidRPr="00870C77">
        <w:rPr>
          <w:spacing w:val="-2"/>
        </w:rPr>
        <w:t xml:space="preserve">myndigheten </w:t>
      </w:r>
      <w:r>
        <w:rPr>
          <w:spacing w:val="-2"/>
        </w:rPr>
        <w:t>i det övertagande institutets hemland</w:t>
      </w:r>
      <w:r w:rsidRPr="00870C77">
        <w:rPr>
          <w:spacing w:val="-2"/>
        </w:rPr>
        <w:t xml:space="preserve"> </w:t>
      </w:r>
      <w:r>
        <w:rPr>
          <w:spacing w:val="-2"/>
        </w:rPr>
        <w:t xml:space="preserve">göra en </w:t>
      </w:r>
      <w:r w:rsidRPr="00870C77">
        <w:rPr>
          <w:spacing w:val="-2"/>
        </w:rPr>
        <w:t>bedöm</w:t>
      </w:r>
      <w:r>
        <w:rPr>
          <w:spacing w:val="-2"/>
        </w:rPr>
        <w:t>ning av</w:t>
      </w:r>
      <w:r w:rsidRPr="00870C77">
        <w:rPr>
          <w:spacing w:val="-2"/>
        </w:rPr>
        <w:t xml:space="preserve"> en </w:t>
      </w:r>
      <w:r>
        <w:rPr>
          <w:spacing w:val="-2"/>
        </w:rPr>
        <w:t>överlåtelse.</w:t>
      </w:r>
      <w:r w:rsidRPr="00870C77">
        <w:rPr>
          <w:spacing w:val="-2"/>
        </w:rPr>
        <w:t xml:space="preserve"> </w:t>
      </w:r>
      <w:r>
        <w:rPr>
          <w:spacing w:val="-2"/>
        </w:rPr>
        <w:t xml:space="preserve">Finansinspektionen ska bedöma om </w:t>
      </w:r>
    </w:p>
    <w:p w14:paraId="3EB1C458" w14:textId="77777777" w:rsidR="00136126" w:rsidRDefault="00931476" w:rsidP="00136126">
      <w:pPr>
        <w:pStyle w:val="Brdtextmedindrag"/>
      </w:pPr>
      <w:r>
        <w:t>1. </w:t>
      </w:r>
      <w:bookmarkStart w:id="8498" w:name="_Hlk2866417"/>
      <w:r>
        <w:t xml:space="preserve">den rätt som tillkommer försäkringstagarna, </w:t>
      </w:r>
      <w:r w:rsidRPr="00870C77">
        <w:t xml:space="preserve">de </w:t>
      </w:r>
      <w:r>
        <w:t xml:space="preserve">försäkrade och andra </w:t>
      </w:r>
      <w:r w:rsidRPr="00870C77">
        <w:t xml:space="preserve">ersättningsberättigade </w:t>
      </w:r>
      <w:r>
        <w:t>försämras</w:t>
      </w:r>
      <w:bookmarkEnd w:id="8498"/>
      <w:r>
        <w:t xml:space="preserve">, och </w:t>
      </w:r>
    </w:p>
    <w:p w14:paraId="44C62F46" w14:textId="77777777" w:rsidR="00136126" w:rsidRDefault="00931476" w:rsidP="00136126">
      <w:pPr>
        <w:pStyle w:val="Brdtextmedindrag"/>
      </w:pPr>
      <w:r>
        <w:t>2. </w:t>
      </w:r>
      <w:r w:rsidRPr="000A7C2D">
        <w:t xml:space="preserve">det överlåtande företaget har den kapitalbas som krävs med beaktande av det </w:t>
      </w:r>
      <w:r>
        <w:t>försäkrings</w:t>
      </w:r>
      <w:r w:rsidRPr="000A7C2D">
        <w:t>bestånd som ska överlåtas.</w:t>
      </w:r>
    </w:p>
    <w:p w14:paraId="021058F7" w14:textId="77777777" w:rsidR="00136126" w:rsidRDefault="00931476" w:rsidP="00136126">
      <w:pPr>
        <w:pStyle w:val="Brdtextmedindrag"/>
        <w:rPr>
          <w:i/>
        </w:rPr>
      </w:pPr>
      <w:r w:rsidRPr="00870C77">
        <w:t xml:space="preserve">Finansinspektionen ska lämna sin </w:t>
      </w:r>
      <w:r w:rsidRPr="00010E81">
        <w:t xml:space="preserve">bedömning till </w:t>
      </w:r>
      <w:r w:rsidRPr="00672ABF">
        <w:t xml:space="preserve">den </w:t>
      </w:r>
      <w:r>
        <w:t>andra</w:t>
      </w:r>
      <w:r w:rsidRPr="00672ABF">
        <w:t xml:space="preserve"> myndig</w:t>
      </w:r>
      <w:r>
        <w:softHyphen/>
      </w:r>
      <w:r w:rsidRPr="00672ABF">
        <w:t xml:space="preserve">heten inom åtta veckor från det att begäran </w:t>
      </w:r>
      <w:r w:rsidRPr="00870C77">
        <w:t>togs</w:t>
      </w:r>
      <w:r>
        <w:t xml:space="preserve"> emot</w:t>
      </w:r>
      <w:r w:rsidRPr="00870C77">
        <w:t>.</w:t>
      </w:r>
      <w:bookmarkEnd w:id="8497"/>
    </w:p>
    <w:p w14:paraId="4831A89D" w14:textId="77777777" w:rsidR="00136126" w:rsidRDefault="00931476" w:rsidP="00136126">
      <w:pPr>
        <w:pStyle w:val="Rubrik5utannumrering"/>
      </w:pPr>
      <w:r>
        <w:t>Information från Finansinspektionen till behörig myndighet</w:t>
      </w:r>
    </w:p>
    <w:p w14:paraId="341E614F" w14:textId="77777777" w:rsidR="00136126" w:rsidRDefault="00931476" w:rsidP="00136126">
      <w:pPr>
        <w:pStyle w:val="Brdtextmedindrag"/>
        <w:ind w:firstLine="0"/>
      </w:pPr>
      <w:r>
        <w:rPr>
          <w:b/>
        </w:rPr>
        <w:t>16 §</w:t>
      </w:r>
      <w:r>
        <w:t>    </w:t>
      </w:r>
      <w:bookmarkStart w:id="8499" w:name="_Hlk2250437"/>
      <w:r>
        <w:rPr>
          <w:spacing w:val="-2"/>
        </w:rPr>
        <w:t>Om ö</w:t>
      </w:r>
      <w:r w:rsidRPr="005774C9">
        <w:rPr>
          <w:spacing w:val="-2"/>
        </w:rPr>
        <w:t>verlåtelse</w:t>
      </w:r>
      <w:r>
        <w:rPr>
          <w:spacing w:val="-2"/>
        </w:rPr>
        <w:t>n</w:t>
      </w:r>
      <w:r w:rsidRPr="005774C9">
        <w:rPr>
          <w:spacing w:val="-2"/>
        </w:rPr>
        <w:t xml:space="preserve"> </w:t>
      </w:r>
      <w:r>
        <w:rPr>
          <w:spacing w:val="-2"/>
        </w:rPr>
        <w:t>leder till</w:t>
      </w:r>
      <w:r w:rsidRPr="005774C9">
        <w:rPr>
          <w:spacing w:val="-2"/>
        </w:rPr>
        <w:t xml:space="preserve"> </w:t>
      </w:r>
      <w:r w:rsidRPr="00010E81">
        <w:rPr>
          <w:spacing w:val="-2"/>
        </w:rPr>
        <w:t>gränsöverskridande verksamhet ska Finans</w:t>
      </w:r>
      <w:r>
        <w:rPr>
          <w:spacing w:val="-2"/>
        </w:rPr>
        <w:softHyphen/>
      </w:r>
      <w:r>
        <w:rPr>
          <w:spacing w:val="-2"/>
        </w:rPr>
        <w:softHyphen/>
      </w:r>
      <w:r w:rsidRPr="00010E81">
        <w:rPr>
          <w:spacing w:val="-2"/>
        </w:rPr>
        <w:t xml:space="preserve">inspektionen informera </w:t>
      </w:r>
      <w:bookmarkStart w:id="8500" w:name="_Hlk2872769"/>
      <w:r w:rsidRPr="00010E81">
        <w:rPr>
          <w:spacing w:val="-2"/>
        </w:rPr>
        <w:t xml:space="preserve">den behöriga myndigheten </w:t>
      </w:r>
      <w:bookmarkStart w:id="8501" w:name="_Hlk2867633"/>
      <w:r w:rsidRPr="00F5315A">
        <w:t>i det övertagande institutets hemland</w:t>
      </w:r>
      <w:bookmarkEnd w:id="8500"/>
      <w:bookmarkEnd w:id="8501"/>
      <w:r w:rsidRPr="00010E81">
        <w:rPr>
          <w:spacing w:val="-2"/>
        </w:rPr>
        <w:t xml:space="preserve"> </w:t>
      </w:r>
      <w:bookmarkStart w:id="8502" w:name="_Hlk2867616"/>
      <w:r w:rsidRPr="00010E81">
        <w:rPr>
          <w:spacing w:val="-2"/>
        </w:rPr>
        <w:t xml:space="preserve">om </w:t>
      </w:r>
      <w:bookmarkStart w:id="8503" w:name="_Hlk1999634"/>
      <w:r w:rsidRPr="00BD2E87">
        <w:rPr>
          <w:spacing w:val="-2"/>
        </w:rPr>
        <w:t>vilka regler för verksamheten som är tillämpliga</w:t>
      </w:r>
      <w:r w:rsidRPr="00E2574C">
        <w:rPr>
          <w:spacing w:val="-2"/>
        </w:rPr>
        <w:t xml:space="preserve"> </w:t>
      </w:r>
      <w:r>
        <w:rPr>
          <w:spacing w:val="-2"/>
        </w:rPr>
        <w:t>på</w:t>
      </w:r>
      <w:r w:rsidRPr="00E2574C">
        <w:rPr>
          <w:spacing w:val="-2"/>
        </w:rPr>
        <w:t xml:space="preserve"> de</w:t>
      </w:r>
      <w:r>
        <w:rPr>
          <w:spacing w:val="-2"/>
        </w:rPr>
        <w:t>t</w:t>
      </w:r>
      <w:r w:rsidRPr="00E2574C">
        <w:rPr>
          <w:spacing w:val="-2"/>
        </w:rPr>
        <w:t xml:space="preserve"> försäkring</w:t>
      </w:r>
      <w:r>
        <w:rPr>
          <w:spacing w:val="-2"/>
        </w:rPr>
        <w:t>sbestånd</w:t>
      </w:r>
      <w:r w:rsidRPr="00E2574C">
        <w:rPr>
          <w:spacing w:val="-2"/>
        </w:rPr>
        <w:t xml:space="preserve"> som överlåts</w:t>
      </w:r>
      <w:bookmarkEnd w:id="8502"/>
      <w:r w:rsidRPr="00010E81">
        <w:rPr>
          <w:spacing w:val="-2"/>
        </w:rPr>
        <w:t>.</w:t>
      </w:r>
      <w:r w:rsidRPr="005774C9">
        <w:rPr>
          <w:spacing w:val="-2"/>
        </w:rPr>
        <w:t xml:space="preserve"> </w:t>
      </w:r>
      <w:bookmarkEnd w:id="8503"/>
      <w:r w:rsidRPr="000A7C2D">
        <w:t xml:space="preserve">Informationen ska lämnas inom fyra veckor från det att Finansinspektionen </w:t>
      </w:r>
      <w:r>
        <w:t>tog emot en</w:t>
      </w:r>
      <w:r w:rsidRPr="000A7C2D">
        <w:t xml:space="preserve"> underrättelse om</w:t>
      </w:r>
      <w:r>
        <w:t xml:space="preserve"> ett</w:t>
      </w:r>
      <w:r w:rsidRPr="000A7C2D">
        <w:t xml:space="preserve"> beslut </w:t>
      </w:r>
      <w:r>
        <w:t xml:space="preserve">om godkännande av överlåtelsen </w:t>
      </w:r>
      <w:r w:rsidRPr="000A7C2D">
        <w:t xml:space="preserve">från den </w:t>
      </w:r>
      <w:r>
        <w:t>behöriga</w:t>
      </w:r>
      <w:r w:rsidRPr="000A7C2D">
        <w:t xml:space="preserve"> myndigheten.</w:t>
      </w:r>
      <w:r w:rsidRPr="005774C9">
        <w:t xml:space="preserve"> </w:t>
      </w:r>
      <w:bookmarkEnd w:id="8499"/>
    </w:p>
    <w:p w14:paraId="0C87EF1D" w14:textId="77777777" w:rsidR="00136126" w:rsidRDefault="00931476" w:rsidP="00136126">
      <w:pPr>
        <w:pStyle w:val="Rubrik5utannumrering"/>
      </w:pPr>
      <w:r>
        <w:t>Ansvar för ett överlåtet försäkringsbestånd</w:t>
      </w:r>
    </w:p>
    <w:p w14:paraId="55ECF616" w14:textId="77777777" w:rsidR="00136126" w:rsidRPr="001B0D44" w:rsidRDefault="00931476" w:rsidP="00136126">
      <w:pPr>
        <w:pStyle w:val="Brdtext"/>
      </w:pPr>
      <w:r>
        <w:rPr>
          <w:b/>
        </w:rPr>
        <w:t>17 §</w:t>
      </w:r>
      <w:r>
        <w:t>    </w:t>
      </w:r>
      <w:r w:rsidRPr="001B0D44">
        <w:t xml:space="preserve">Ansvaret för det överlåtna försäkringsbeståndet övergår från </w:t>
      </w:r>
      <w:r>
        <w:t>det överlåtande</w:t>
      </w:r>
      <w:r w:rsidRPr="001B0D44">
        <w:t xml:space="preserve"> företaget till det </w:t>
      </w:r>
      <w:r>
        <w:t xml:space="preserve">övertagande </w:t>
      </w:r>
      <w:r w:rsidRPr="001B0D44">
        <w:t xml:space="preserve">institutet när institutet har </w:t>
      </w:r>
      <w:r>
        <w:t>tagit e</w:t>
      </w:r>
      <w:r w:rsidRPr="001B0D44">
        <w:t>mot ett beslut om godkännande av överlåtelsen</w:t>
      </w:r>
      <w:r>
        <w:t xml:space="preserve"> från den behöriga myn</w:t>
      </w:r>
      <w:r>
        <w:softHyphen/>
        <w:t>digheten i hemlandet</w:t>
      </w:r>
      <w:r w:rsidRPr="001B0D44">
        <w:t xml:space="preserve">. </w:t>
      </w:r>
      <w:r>
        <w:t>O</w:t>
      </w:r>
      <w:r w:rsidRPr="001B0D44">
        <w:t xml:space="preserve">m institutet inte har </w:t>
      </w:r>
      <w:r>
        <w:t>tagit emot</w:t>
      </w:r>
      <w:r w:rsidRPr="001B0D44">
        <w:t xml:space="preserve"> någon information om </w:t>
      </w:r>
      <w:r>
        <w:t>god</w:t>
      </w:r>
      <w:r>
        <w:softHyphen/>
        <w:t>kän</w:t>
      </w:r>
      <w:r>
        <w:softHyphen/>
        <w:t>nandet</w:t>
      </w:r>
      <w:r w:rsidRPr="001B0D44">
        <w:t xml:space="preserve"> inom sju veckor från det att beslutet </w:t>
      </w:r>
      <w:r w:rsidRPr="000B3BFB">
        <w:t>fattades, får</w:t>
      </w:r>
      <w:r>
        <w:t xml:space="preserve"> avtalet </w:t>
      </w:r>
      <w:r w:rsidRPr="000B3BFB">
        <w:t>ändå verkställas</w:t>
      </w:r>
      <w:r>
        <w:t xml:space="preserve"> och ansvaret för försäkringsbeståndet övergår därmed till in</w:t>
      </w:r>
      <w:r>
        <w:softHyphen/>
        <w:t>s</w:t>
      </w:r>
      <w:r>
        <w:softHyphen/>
        <w:t>titutet</w:t>
      </w:r>
      <w:r w:rsidRPr="001B0D44">
        <w:t>.</w:t>
      </w:r>
    </w:p>
    <w:p w14:paraId="7EA99FED" w14:textId="77777777" w:rsidR="00136126" w:rsidRDefault="00931476" w:rsidP="00136126">
      <w:pPr>
        <w:pStyle w:val="Rubrik4utannumrering"/>
      </w:pPr>
      <w:r w:rsidRPr="000A7C2D">
        <w:t>Övertagande från ett utländskt tjänstepensionsinstitut</w:t>
      </w:r>
    </w:p>
    <w:p w14:paraId="4C69438E" w14:textId="77777777" w:rsidR="00136126" w:rsidRPr="000A7C2D" w:rsidRDefault="00931476" w:rsidP="00136126">
      <w:pPr>
        <w:pStyle w:val="Rubrik5utannumrering"/>
        <w:spacing w:before="0"/>
      </w:pPr>
      <w:r>
        <w:t>Tillstånd att verkställa ett överlåtelseavtal</w:t>
      </w:r>
    </w:p>
    <w:p w14:paraId="7D516D2F" w14:textId="77777777" w:rsidR="00136126" w:rsidRDefault="00931476" w:rsidP="00136126">
      <w:pPr>
        <w:pStyle w:val="Brdtext"/>
      </w:pPr>
      <w:r>
        <w:rPr>
          <w:b/>
        </w:rPr>
        <w:t>18</w:t>
      </w:r>
      <w:r w:rsidRPr="00640C08">
        <w:rPr>
          <w:b/>
        </w:rPr>
        <w:t> §</w:t>
      </w:r>
      <w:r w:rsidRPr="00640C08">
        <w:t>    </w:t>
      </w:r>
      <w:r>
        <w:t>Ett tjänstepensionsföretag får med tillstånd av Finansinspektionen verkställa ett avtal om överlåtelse som innebär övertagande av ett bestånd av tjänstepensionsavtal från ett utländskt tjänstepensionsinstitut som inte driver verksamhet i Sverige.</w:t>
      </w:r>
    </w:p>
    <w:p w14:paraId="37D692AB" w14:textId="77777777" w:rsidR="00136126" w:rsidRPr="00D9018E" w:rsidRDefault="00931476" w:rsidP="00136126">
      <w:pPr>
        <w:pStyle w:val="Rubrik5utannumrering"/>
      </w:pPr>
      <w:r>
        <w:lastRenderedPageBreak/>
        <w:t>Ansökan om tillstånd</w:t>
      </w:r>
    </w:p>
    <w:p w14:paraId="3DC587DB" w14:textId="77777777" w:rsidR="00136126" w:rsidRDefault="00931476" w:rsidP="00136126">
      <w:pPr>
        <w:pStyle w:val="Brdtext"/>
      </w:pPr>
      <w:r>
        <w:rPr>
          <w:b/>
        </w:rPr>
        <w:t>19 §</w:t>
      </w:r>
      <w:r>
        <w:t>    </w:t>
      </w:r>
      <w:r w:rsidRPr="00F27330">
        <w:t xml:space="preserve">En </w:t>
      </w:r>
      <w:r>
        <w:t>a</w:t>
      </w:r>
      <w:r w:rsidRPr="00F27330">
        <w:t>nsökan om tillstån</w:t>
      </w:r>
      <w:r>
        <w:t>d att verkställa ett överlåtelse</w:t>
      </w:r>
      <w:r w:rsidRPr="00F27330">
        <w:t>avtal</w:t>
      </w:r>
      <w:r>
        <w:t xml:space="preserve"> </w:t>
      </w:r>
      <w:r w:rsidRPr="00F27330">
        <w:t>ska göras av det övertagande företaget</w:t>
      </w:r>
      <w:r>
        <w:t xml:space="preserve"> och</w:t>
      </w:r>
      <w:r w:rsidRPr="000C072D">
        <w:t xml:space="preserve"> </w:t>
      </w:r>
      <w:r w:rsidRPr="008C0DB4">
        <w:t xml:space="preserve">ges in till </w:t>
      </w:r>
      <w:r>
        <w:t>Finansinspektionen</w:t>
      </w:r>
      <w:r w:rsidRPr="00F27330">
        <w:t xml:space="preserve">. </w:t>
      </w:r>
    </w:p>
    <w:p w14:paraId="5DF9BF50" w14:textId="77777777" w:rsidR="00136126" w:rsidRDefault="00931476" w:rsidP="00136126">
      <w:pPr>
        <w:pStyle w:val="Brdtextmedindrag"/>
      </w:pPr>
      <w:r w:rsidRPr="00F27330">
        <w:t>Ansökan ska innehålla</w:t>
      </w:r>
      <w:r w:rsidDel="001C615D">
        <w:t xml:space="preserve"> </w:t>
      </w:r>
    </w:p>
    <w:p w14:paraId="512D4956" w14:textId="77777777" w:rsidR="00136126" w:rsidRDefault="00931476" w:rsidP="00136126">
      <w:pPr>
        <w:pStyle w:val="Brdtextmedindrag"/>
      </w:pPr>
      <w:r>
        <w:t>1. </w:t>
      </w:r>
      <w:r w:rsidRPr="00F27330">
        <w:t xml:space="preserve">det skriftliga </w:t>
      </w:r>
      <w:r>
        <w:t>överlåtelse</w:t>
      </w:r>
      <w:r w:rsidRPr="00F27330">
        <w:t>avtalet</w:t>
      </w:r>
      <w:r>
        <w:t xml:space="preserve">, </w:t>
      </w:r>
    </w:p>
    <w:p w14:paraId="516349F3" w14:textId="77777777" w:rsidR="00136126" w:rsidRDefault="00931476" w:rsidP="00136126">
      <w:pPr>
        <w:pStyle w:val="Brdtextmedindrag"/>
      </w:pPr>
      <w:r>
        <w:t>2. </w:t>
      </w:r>
      <w:r w:rsidRPr="00F27330">
        <w:t>up</w:t>
      </w:r>
      <w:r>
        <w:t xml:space="preserve">pgifter om avtalsparternas namn, </w:t>
      </w:r>
      <w:r w:rsidRPr="00F27330">
        <w:t xml:space="preserve">hemvist </w:t>
      </w:r>
      <w:r w:rsidRPr="002B5C89">
        <w:t>och det land inom</w:t>
      </w:r>
      <w:r>
        <w:t xml:space="preserve"> EES </w:t>
      </w:r>
      <w:r w:rsidRPr="002B5C89">
        <w:t>där respektive part är</w:t>
      </w:r>
      <w:r w:rsidRPr="00F27330">
        <w:t xml:space="preserve"> </w:t>
      </w:r>
      <w:r w:rsidRPr="008C56AB">
        <w:t>registrerad eller auktoriserad</w:t>
      </w:r>
      <w:r>
        <w:t>,</w:t>
      </w:r>
    </w:p>
    <w:p w14:paraId="6918C3B8" w14:textId="77777777" w:rsidR="00136126" w:rsidRDefault="00931476" w:rsidP="00136126">
      <w:pPr>
        <w:pStyle w:val="Brdtextmedindrag"/>
      </w:pPr>
      <w:r>
        <w:t>3. </w:t>
      </w:r>
      <w:r w:rsidRPr="00F27330">
        <w:t>en beskrivning av det</w:t>
      </w:r>
      <w:r>
        <w:t xml:space="preserve"> </w:t>
      </w:r>
      <w:r w:rsidRPr="001A3F3E">
        <w:t>bestånd</w:t>
      </w:r>
      <w:r>
        <w:t xml:space="preserve"> av tjänstepensionsavtal</w:t>
      </w:r>
      <w:r w:rsidRPr="00F27330">
        <w:t xml:space="preserve"> som ska </w:t>
      </w:r>
      <w:r>
        <w:t>övert</w:t>
      </w:r>
      <w:r w:rsidRPr="00F27330">
        <w:t>as</w:t>
      </w:r>
      <w:r>
        <w:t xml:space="preserve"> och</w:t>
      </w:r>
      <w:r w:rsidRPr="001C615D">
        <w:t xml:space="preserve"> det huvudsakliga innehållet i de överenskommelser </w:t>
      </w:r>
      <w:r>
        <w:t>om pensions</w:t>
      </w:r>
      <w:r>
        <w:softHyphen/>
        <w:t>för</w:t>
      </w:r>
      <w:r>
        <w:softHyphen/>
        <w:t>mån</w:t>
      </w:r>
      <w:r>
        <w:softHyphen/>
        <w:t xml:space="preserve">er </w:t>
      </w:r>
      <w:r w:rsidRPr="001C615D">
        <w:t xml:space="preserve">som </w:t>
      </w:r>
      <w:r>
        <w:t>ligger till grund för avtalen,</w:t>
      </w:r>
    </w:p>
    <w:p w14:paraId="76195EE1" w14:textId="77777777" w:rsidR="00136126" w:rsidRPr="00410381" w:rsidRDefault="00931476" w:rsidP="00136126">
      <w:pPr>
        <w:pStyle w:val="Brdtextmedindrag"/>
        <w:rPr>
          <w:highlight w:val="green"/>
        </w:rPr>
      </w:pPr>
      <w:r>
        <w:t>4</w:t>
      </w:r>
      <w:r w:rsidRPr="00311E27">
        <w:t>. </w:t>
      </w:r>
      <w:r w:rsidRPr="00F27330">
        <w:t>namn och hemvist</w:t>
      </w:r>
      <w:r>
        <w:t xml:space="preserve"> för</w:t>
      </w:r>
      <w:r w:rsidRPr="00F27330">
        <w:t xml:space="preserve"> </w:t>
      </w:r>
      <w:r>
        <w:t>arbetsgivare eller egenföretagare som erbjuder pensionsförmåner enligt de tjänstepensionsavtal som ingår i det be</w:t>
      </w:r>
      <w:r>
        <w:softHyphen/>
        <w:t>stånd som ska överlåtas, eller som gör inbetalningar till tjänstepensions</w:t>
      </w:r>
      <w:r>
        <w:softHyphen/>
        <w:t>institutet</w:t>
      </w:r>
      <w:r w:rsidRPr="00F33B73">
        <w:t>,</w:t>
      </w:r>
    </w:p>
    <w:p w14:paraId="4659D34D" w14:textId="77777777" w:rsidR="00136126" w:rsidRPr="00410381" w:rsidRDefault="00931476" w:rsidP="00136126">
      <w:pPr>
        <w:pStyle w:val="Brdtextmedindrag"/>
        <w:rPr>
          <w:highlight w:val="green"/>
        </w:rPr>
      </w:pPr>
      <w:r>
        <w:t>5</w:t>
      </w:r>
      <w:r w:rsidRPr="00311E27">
        <w:t>. </w:t>
      </w:r>
      <w:r>
        <w:t xml:space="preserve">dokumentation om </w:t>
      </w:r>
      <w:r w:rsidRPr="00F27330">
        <w:t>att överlåtelsen</w:t>
      </w:r>
      <w:r>
        <w:t xml:space="preserve"> </w:t>
      </w:r>
      <w:r w:rsidRPr="00F27330">
        <w:t>har godkänt</w:t>
      </w:r>
      <w:r>
        <w:t>s av d</w:t>
      </w:r>
      <w:r w:rsidRPr="00F27330">
        <w:t>e</w:t>
      </w:r>
      <w:r>
        <w:t>n arbetsgivare eller egenföretagare som av</w:t>
      </w:r>
      <w:r>
        <w:softHyphen/>
        <w:t>ses i 4 och</w:t>
      </w:r>
      <w:r w:rsidRPr="00F27330">
        <w:t xml:space="preserve"> en majoritet av </w:t>
      </w:r>
      <w:r>
        <w:t>de</w:t>
      </w:r>
      <w:r w:rsidRPr="009E1D2B">
        <w:t xml:space="preserve"> personer som har eller kommer att ha rätt till pensionsförmåner </w:t>
      </w:r>
      <w:r>
        <w:t>enligt tjänstepensionsavtalen eller den överens</w:t>
      </w:r>
      <w:r>
        <w:softHyphen/>
        <w:t xml:space="preserve">kommelse som ligger till grund för dem, </w:t>
      </w:r>
      <w:r w:rsidRPr="00F27330">
        <w:t xml:space="preserve">eller </w:t>
      </w:r>
      <w:r>
        <w:t>av</w:t>
      </w:r>
      <w:r w:rsidRPr="00F27330">
        <w:t xml:space="preserve"> </w:t>
      </w:r>
      <w:r>
        <w:t xml:space="preserve">en majoritet av </w:t>
      </w:r>
      <w:r w:rsidRPr="00F27330">
        <w:t>företrädare för dessa</w:t>
      </w:r>
      <w:r>
        <w:t xml:space="preserve"> personer, och</w:t>
      </w:r>
      <w:r w:rsidRPr="00F27330">
        <w:t xml:space="preserve"> </w:t>
      </w:r>
    </w:p>
    <w:p w14:paraId="7F0C0AA9" w14:textId="77777777" w:rsidR="00136126" w:rsidRDefault="00931476" w:rsidP="00136126">
      <w:pPr>
        <w:pStyle w:val="Brdtextmedindrag"/>
      </w:pPr>
      <w:r>
        <w:t>6</w:t>
      </w:r>
      <w:r w:rsidRPr="00311E27">
        <w:t>. </w:t>
      </w:r>
      <w:bookmarkStart w:id="8504" w:name="_Hlk5274720"/>
      <w:bookmarkStart w:id="8505" w:name="_Hlk5540713"/>
      <w:r>
        <w:t xml:space="preserve">uppgifter om </w:t>
      </w:r>
      <w:r w:rsidRPr="000A5D87">
        <w:t xml:space="preserve">vilket </w:t>
      </w:r>
      <w:bookmarkStart w:id="8506" w:name="_Hlk5536531"/>
      <w:r w:rsidRPr="000A5D87">
        <w:t xml:space="preserve">lands social- och arbetsmarknadslagstiftning som </w:t>
      </w:r>
      <w:r>
        <w:t>är tillämplig</w:t>
      </w:r>
      <w:r w:rsidRPr="000A5D87">
        <w:t xml:space="preserve"> </w:t>
      </w:r>
      <w:r>
        <w:t>på</w:t>
      </w:r>
      <w:r w:rsidRPr="00F27330">
        <w:t xml:space="preserve"> </w:t>
      </w:r>
      <w:r>
        <w:t xml:space="preserve">de </w:t>
      </w:r>
      <w:r w:rsidRPr="00F27330">
        <w:t>tjänstepensions</w:t>
      </w:r>
      <w:r>
        <w:t xml:space="preserve">avtal som ingår i </w:t>
      </w:r>
      <w:bookmarkEnd w:id="8504"/>
      <w:r>
        <w:t>överlåtelsen</w:t>
      </w:r>
      <w:bookmarkEnd w:id="8505"/>
      <w:bookmarkEnd w:id="8506"/>
      <w:r>
        <w:t>.</w:t>
      </w:r>
    </w:p>
    <w:p w14:paraId="0C01DF7F" w14:textId="77777777" w:rsidR="00136126" w:rsidRDefault="00931476" w:rsidP="00136126">
      <w:pPr>
        <w:pStyle w:val="Rubrik5utannumrering"/>
      </w:pPr>
      <w:r>
        <w:t xml:space="preserve">Översändande av ansökan till behörig myndighet i </w:t>
      </w:r>
      <w:r w:rsidRPr="000B3BFB">
        <w:t>det överlåtande</w:t>
      </w:r>
      <w:r>
        <w:t xml:space="preserve"> institutets hemland</w:t>
      </w:r>
    </w:p>
    <w:p w14:paraId="3EE7C668" w14:textId="77777777" w:rsidR="00136126" w:rsidRDefault="00931476" w:rsidP="00136126">
      <w:pPr>
        <w:pStyle w:val="Brdtext"/>
      </w:pPr>
      <w:r>
        <w:rPr>
          <w:b/>
        </w:rPr>
        <w:t>20</w:t>
      </w:r>
      <w:r w:rsidRPr="00640C08">
        <w:rPr>
          <w:b/>
        </w:rPr>
        <w:t> §</w:t>
      </w:r>
      <w:r w:rsidRPr="00640C08">
        <w:t>    </w:t>
      </w:r>
      <w:r w:rsidRPr="00592D74">
        <w:t xml:space="preserve">Finansinspektionen ska utan dröjsmål översända en </w:t>
      </w:r>
      <w:r>
        <w:t>inkommen till</w:t>
      </w:r>
      <w:r>
        <w:softHyphen/>
        <w:t>stånds</w:t>
      </w:r>
      <w:r>
        <w:softHyphen/>
      </w:r>
      <w:r w:rsidRPr="00592D74">
        <w:t>an</w:t>
      </w:r>
      <w:r>
        <w:softHyphen/>
      </w:r>
      <w:r w:rsidRPr="00592D74">
        <w:t>sök</w:t>
      </w:r>
      <w:r>
        <w:softHyphen/>
      </w:r>
      <w:r w:rsidRPr="00592D74">
        <w:t xml:space="preserve">an till </w:t>
      </w:r>
      <w:r w:rsidRPr="00010E81">
        <w:rPr>
          <w:spacing w:val="-2"/>
        </w:rPr>
        <w:t xml:space="preserve">den behöriga myndigheten </w:t>
      </w:r>
      <w:r>
        <w:t>i det överlåtande</w:t>
      </w:r>
      <w:r w:rsidRPr="00F5315A">
        <w:t xml:space="preserve"> institutets hemland</w:t>
      </w:r>
      <w:r w:rsidRPr="00592D74" w:rsidDel="00A248C0">
        <w:t xml:space="preserve"> </w:t>
      </w:r>
      <w:r w:rsidRPr="00592D74">
        <w:t>för be</w:t>
      </w:r>
      <w:r>
        <w:softHyphen/>
      </w:r>
      <w:r w:rsidRPr="00592D74">
        <w:t>dömning.</w:t>
      </w:r>
    </w:p>
    <w:p w14:paraId="5CB35141" w14:textId="77777777" w:rsidR="00136126" w:rsidRDefault="00931476" w:rsidP="00136126">
      <w:pPr>
        <w:pStyle w:val="Rubrik5utannumrering"/>
      </w:pPr>
      <w:bookmarkStart w:id="8507" w:name="_Hlk2254775"/>
      <w:bookmarkEnd w:id="8507"/>
      <w:r>
        <w:t>Förutsättningar för tillstånd</w:t>
      </w:r>
    </w:p>
    <w:p w14:paraId="664123C5" w14:textId="77777777" w:rsidR="00136126" w:rsidRDefault="00931476" w:rsidP="00136126">
      <w:pPr>
        <w:pStyle w:val="Brdtext"/>
      </w:pPr>
      <w:r>
        <w:rPr>
          <w:b/>
        </w:rPr>
        <w:t>21 §</w:t>
      </w:r>
      <w:r>
        <w:t>    T</w:t>
      </w:r>
      <w:r w:rsidRPr="00F93C23">
        <w:t xml:space="preserve">illstånd att verkställa </w:t>
      </w:r>
      <w:r>
        <w:t xml:space="preserve">ett överlåtelseavtal ska </w:t>
      </w:r>
      <w:r w:rsidRPr="000B3BFB">
        <w:t>ges,</w:t>
      </w:r>
      <w:r w:rsidRPr="00F93C23">
        <w:t xml:space="preserve"> om</w:t>
      </w:r>
      <w:r>
        <w:t xml:space="preserve"> </w:t>
      </w:r>
    </w:p>
    <w:p w14:paraId="6C0631C0" w14:textId="77777777" w:rsidR="00136126" w:rsidRDefault="00931476" w:rsidP="00136126">
      <w:pPr>
        <w:pStyle w:val="Brdtextmedindrag"/>
      </w:pPr>
      <w:r>
        <w:t>1. </w:t>
      </w:r>
      <w:r w:rsidRPr="00F93C23">
        <w:t>a</w:t>
      </w:r>
      <w:r>
        <w:t xml:space="preserve">ll information </w:t>
      </w:r>
      <w:r w:rsidRPr="00F93C23">
        <w:t xml:space="preserve">enligt </w:t>
      </w:r>
      <w:r>
        <w:t>19 </w:t>
      </w:r>
      <w:r w:rsidRPr="000A7C2D">
        <w:t>§</w:t>
      </w:r>
      <w:r w:rsidRPr="00F93C23">
        <w:t xml:space="preserve"> </w:t>
      </w:r>
      <w:r>
        <w:t>har lämnats,</w:t>
      </w:r>
    </w:p>
    <w:p w14:paraId="44AF9640" w14:textId="77777777" w:rsidR="00136126" w:rsidRDefault="00931476" w:rsidP="00136126">
      <w:pPr>
        <w:pStyle w:val="Brdtextmedindrag"/>
      </w:pPr>
      <w:r>
        <w:t>2. </w:t>
      </w:r>
      <w:r w:rsidRPr="00F93C23">
        <w:t xml:space="preserve">den behöriga myndigheten </w:t>
      </w:r>
      <w:r w:rsidRPr="00F5315A">
        <w:t xml:space="preserve">i det </w:t>
      </w:r>
      <w:r w:rsidRPr="00EE669A">
        <w:t>överlåtande</w:t>
      </w:r>
      <w:r w:rsidRPr="00F5315A">
        <w:t xml:space="preserve"> institutets hemland</w:t>
      </w:r>
      <w:r w:rsidRPr="00F93C23">
        <w:t xml:space="preserve"> har godkänt överlåtelsen</w:t>
      </w:r>
      <w:r>
        <w:t>,</w:t>
      </w:r>
    </w:p>
    <w:p w14:paraId="1F23E6B3" w14:textId="77777777" w:rsidR="00136126" w:rsidRDefault="00931476" w:rsidP="00136126">
      <w:pPr>
        <w:pStyle w:val="Brdtextmedindrag"/>
      </w:pPr>
      <w:r>
        <w:t>3. </w:t>
      </w:r>
      <w:bookmarkStart w:id="8508" w:name="_Hlk5287345"/>
      <w:r>
        <w:t>de rättigheter som tillkommer försäkringstagarna, de försäkrade och andra ersättningsberättigade hos det övertagande företaget före och efter överlåtelsen är tillräckligt skyddade</w:t>
      </w:r>
      <w:bookmarkEnd w:id="8508"/>
      <w:r>
        <w:t xml:space="preserve">, </w:t>
      </w:r>
    </w:p>
    <w:p w14:paraId="3F562583" w14:textId="77777777" w:rsidR="00136126" w:rsidRDefault="00931476" w:rsidP="00136126">
      <w:pPr>
        <w:pStyle w:val="Brdtextmedindrag"/>
      </w:pPr>
      <w:r>
        <w:t>4. det övertagande företaget har den kapitalbas som krävs sedan över</w:t>
      </w:r>
      <w:r>
        <w:softHyphen/>
        <w:t>låtelsen har beaktats,</w:t>
      </w:r>
    </w:p>
    <w:p w14:paraId="66E9ED2D" w14:textId="77777777" w:rsidR="00136126" w:rsidRDefault="00931476" w:rsidP="00136126">
      <w:pPr>
        <w:pStyle w:val="Brdtextmedindrag"/>
      </w:pPr>
      <w:r>
        <w:t>5. </w:t>
      </w:r>
      <w:bookmarkStart w:id="8509" w:name="_Hlk5285001"/>
      <w:r w:rsidRPr="00F93C23">
        <w:t>det övertagande företagets organisation är ändamålsenlig</w:t>
      </w:r>
      <w:r>
        <w:t xml:space="preserve"> med hänsyn till överlåtelsen, och</w:t>
      </w:r>
    </w:p>
    <w:p w14:paraId="373CC857" w14:textId="77777777" w:rsidR="00136126" w:rsidRDefault="00931476" w:rsidP="00136126">
      <w:pPr>
        <w:pStyle w:val="Brdtextmedindrag"/>
      </w:pPr>
      <w:bookmarkStart w:id="8510" w:name="_Hlk5546097"/>
      <w:r>
        <w:t>6</w:t>
      </w:r>
      <w:r w:rsidRPr="00311E27">
        <w:t>. </w:t>
      </w:r>
      <w:r>
        <w:t xml:space="preserve"> </w:t>
      </w:r>
      <w:bookmarkStart w:id="8511" w:name="_Hlk7870040"/>
      <w:r>
        <w:t xml:space="preserve">den som deltar i ledningen av det övertagande </w:t>
      </w:r>
      <w:r w:rsidRPr="00BD3F55">
        <w:t xml:space="preserve">företaget har tillräcklig kompetens och erfarenhet och i övrigt är </w:t>
      </w:r>
      <w:bookmarkEnd w:id="8509"/>
      <w:bookmarkEnd w:id="8510"/>
      <w:r w:rsidRPr="00BD3F55">
        <w:t>lämp</w:t>
      </w:r>
      <w:r>
        <w:t>lig</w:t>
      </w:r>
      <w:r w:rsidRPr="00BD3F55">
        <w:t xml:space="preserve"> </w:t>
      </w:r>
      <w:r w:rsidRPr="005252A2">
        <w:t>för uppgiften</w:t>
      </w:r>
      <w:r>
        <w:t xml:space="preserve"> med hänsyn till överlåtelsen</w:t>
      </w:r>
      <w:bookmarkEnd w:id="8511"/>
      <w:r>
        <w:t>.</w:t>
      </w:r>
    </w:p>
    <w:p w14:paraId="31DE8826" w14:textId="77777777" w:rsidR="00136126" w:rsidRDefault="00931476" w:rsidP="00136126">
      <w:pPr>
        <w:pStyle w:val="Rubrik5utannumrering"/>
      </w:pPr>
      <w:r>
        <w:t>Föreläggande om komplettering</w:t>
      </w:r>
    </w:p>
    <w:p w14:paraId="4119EBC7" w14:textId="77777777" w:rsidR="00136126" w:rsidRDefault="00931476" w:rsidP="00136126">
      <w:pPr>
        <w:pStyle w:val="Brdtext"/>
      </w:pPr>
      <w:bookmarkStart w:id="8512" w:name="_Hlk2254989"/>
      <w:r>
        <w:rPr>
          <w:b/>
        </w:rPr>
        <w:t>22</w:t>
      </w:r>
      <w:r w:rsidRPr="00640C08">
        <w:rPr>
          <w:b/>
        </w:rPr>
        <w:t> §</w:t>
      </w:r>
      <w:r w:rsidRPr="00640C08">
        <w:t>    </w:t>
      </w:r>
      <w:bookmarkEnd w:id="8512"/>
      <w:r w:rsidRPr="00592D74">
        <w:t xml:space="preserve">Finansinspektionen får förelägga </w:t>
      </w:r>
      <w:r>
        <w:t xml:space="preserve">det övertagande </w:t>
      </w:r>
      <w:r w:rsidRPr="00592D74">
        <w:t>företage</w:t>
      </w:r>
      <w:r>
        <w:t>t</w:t>
      </w:r>
      <w:r w:rsidRPr="00592D74">
        <w:t xml:space="preserve"> att </w:t>
      </w:r>
      <w:r>
        <w:t>ge</w:t>
      </w:r>
      <w:r w:rsidRPr="00592D74">
        <w:t xml:space="preserve"> in den ytterligare utredning som är nödvändig för att inspek</w:t>
      </w:r>
      <w:r>
        <w:softHyphen/>
      </w:r>
      <w:r w:rsidRPr="00592D74">
        <w:t xml:space="preserve">tionen ska kunna </w:t>
      </w:r>
      <w:r>
        <w:t>bedöma om</w:t>
      </w:r>
      <w:r w:rsidRPr="00592D74">
        <w:t xml:space="preserve"> de rätt</w:t>
      </w:r>
      <w:r>
        <w:t>igheter</w:t>
      </w:r>
      <w:r w:rsidRPr="00592D74">
        <w:t xml:space="preserve"> som tillkommer försäkrings</w:t>
      </w:r>
      <w:r>
        <w:softHyphen/>
      </w:r>
      <w:r w:rsidRPr="00592D74">
        <w:t>tagarna</w:t>
      </w:r>
      <w:r>
        <w:t>,</w:t>
      </w:r>
      <w:r w:rsidRPr="00592D74">
        <w:t xml:space="preserve"> de försäkrade och andra ersättningsberättigade </w:t>
      </w:r>
      <w:r>
        <w:t>hos det övertagande företaget är till</w:t>
      </w:r>
      <w:r>
        <w:softHyphen/>
        <w:t>räckligt skyddade</w:t>
      </w:r>
      <w:r w:rsidRPr="00F93C23">
        <w:t>.</w:t>
      </w:r>
    </w:p>
    <w:p w14:paraId="1A770032" w14:textId="77777777" w:rsidR="00136126" w:rsidRPr="00592D74" w:rsidRDefault="00931476" w:rsidP="00136126">
      <w:pPr>
        <w:pStyle w:val="Rubrik5utannumrering"/>
      </w:pPr>
      <w:r>
        <w:lastRenderedPageBreak/>
        <w:t>Frister för beslut och underrättelser</w:t>
      </w:r>
    </w:p>
    <w:p w14:paraId="624F3BE7" w14:textId="77777777" w:rsidR="00136126" w:rsidRDefault="00931476" w:rsidP="00136126">
      <w:pPr>
        <w:pStyle w:val="Brdtext"/>
      </w:pPr>
      <w:r>
        <w:rPr>
          <w:b/>
        </w:rPr>
        <w:t>23</w:t>
      </w:r>
      <w:r w:rsidRPr="00640C08">
        <w:rPr>
          <w:b/>
        </w:rPr>
        <w:t> §</w:t>
      </w:r>
      <w:r w:rsidRPr="00640C08">
        <w:t>    </w:t>
      </w:r>
      <w:r>
        <w:t>Finansinspektionen ska meddela beslut med anledning av en ansök</w:t>
      </w:r>
      <w:r>
        <w:softHyphen/>
        <w:t>an om tillstånd att verkställa ett överlåtelseavtal inom tre månader från det att ansökan togs emot. Inspektionen ska därefter inom två veckor under</w:t>
      </w:r>
      <w:r>
        <w:softHyphen/>
        <w:t>rätta den behöriga myndigheten i det överlåtande institut</w:t>
      </w:r>
      <w:r>
        <w:softHyphen/>
        <w:t xml:space="preserve">ets hemland om beslutet. </w:t>
      </w:r>
    </w:p>
    <w:p w14:paraId="14BA0089" w14:textId="77777777" w:rsidR="00136126" w:rsidRDefault="00931476" w:rsidP="00136126">
      <w:pPr>
        <w:pStyle w:val="Brdtextmedindrag"/>
      </w:pPr>
      <w:r w:rsidRPr="00E34CBE">
        <w:t xml:space="preserve">Finansinspektionen </w:t>
      </w:r>
      <w:r>
        <w:t xml:space="preserve">ska </w:t>
      </w:r>
      <w:r w:rsidRPr="00E34CBE">
        <w:t>till det övertagande företaget</w:t>
      </w:r>
      <w:r>
        <w:t xml:space="preserve"> lämna</w:t>
      </w:r>
      <w:r w:rsidRPr="00E34CBE">
        <w:t xml:space="preserve"> information om</w:t>
      </w:r>
      <w:r>
        <w:t xml:space="preserve"> de regler för verksamheten</w:t>
      </w:r>
      <w:r w:rsidRPr="000A7C2D">
        <w:t xml:space="preserve"> som ska tillämpas på det överlåtna bestånd</w:t>
      </w:r>
      <w:r>
        <w:softHyphen/>
      </w:r>
      <w:r w:rsidRPr="000A7C2D">
        <w:t>et</w:t>
      </w:r>
      <w:r>
        <w:t xml:space="preserve"> av tjänstepensionsavtal</w:t>
      </w:r>
      <w:r w:rsidRPr="00560FDE">
        <w:rPr>
          <w:spacing w:val="-2"/>
        </w:rPr>
        <w:t xml:space="preserve">. </w:t>
      </w:r>
      <w:r w:rsidRPr="00F8388F">
        <w:t>Informationen</w:t>
      </w:r>
      <w:r>
        <w:t xml:space="preserve"> ska lämnas inom en vecka från det att inspektionen tog emot den </w:t>
      </w:r>
      <w:r w:rsidRPr="00E34CBE">
        <w:t xml:space="preserve">från den behöriga myndigheten </w:t>
      </w:r>
      <w:r>
        <w:t>i</w:t>
      </w:r>
      <w:r w:rsidRPr="00E34CBE">
        <w:t xml:space="preserve"> det överlåtande institu</w:t>
      </w:r>
      <w:r>
        <w:t>tets hemland.</w:t>
      </w:r>
    </w:p>
    <w:p w14:paraId="3EB345A9" w14:textId="77777777" w:rsidR="00136126" w:rsidRDefault="00931476" w:rsidP="00136126">
      <w:pPr>
        <w:pStyle w:val="Rubrik5utannumrering"/>
      </w:pPr>
      <w:r>
        <w:t>Registrering av ett tillståndsbeslut</w:t>
      </w:r>
    </w:p>
    <w:p w14:paraId="7E843F94" w14:textId="77777777" w:rsidR="00136126" w:rsidRDefault="00931476" w:rsidP="00136126">
      <w:pPr>
        <w:pStyle w:val="Brdtext"/>
      </w:pPr>
      <w:r>
        <w:rPr>
          <w:b/>
        </w:rPr>
        <w:t>24</w:t>
      </w:r>
      <w:r w:rsidRPr="00640C08">
        <w:rPr>
          <w:b/>
        </w:rPr>
        <w:t> §</w:t>
      </w:r>
      <w:r w:rsidRPr="00640C08">
        <w:t>    </w:t>
      </w:r>
      <w:r>
        <w:t>När tillstånd att verkställa ett överlåtelseavtal har getts ska det över</w:t>
      </w:r>
      <w:r>
        <w:softHyphen/>
        <w:t>tagande företaget genast anmäla tillståndsbeslutet till Bolags</w:t>
      </w:r>
      <w:r>
        <w:softHyphen/>
        <w:t>verket för re</w:t>
      </w:r>
      <w:r>
        <w:softHyphen/>
        <w:t>gist</w:t>
      </w:r>
      <w:r>
        <w:softHyphen/>
        <w:t xml:space="preserve">rering. </w:t>
      </w:r>
    </w:p>
    <w:p w14:paraId="32881324" w14:textId="77777777" w:rsidR="00136126" w:rsidRDefault="00931476" w:rsidP="00136126">
      <w:pPr>
        <w:pStyle w:val="Brdtextmedindrag"/>
      </w:pPr>
      <w:r>
        <w:t xml:space="preserve">Bolagsverket ska genast registrera beslutet. När registreringen </w:t>
      </w:r>
      <w:r w:rsidRPr="000B3BFB">
        <w:t>har gjorts</w:t>
      </w:r>
      <w:r>
        <w:t xml:space="preserve"> övergår ansvaret för det överlåtna beståndet på det övertagande företaget. </w:t>
      </w:r>
    </w:p>
    <w:p w14:paraId="29532804" w14:textId="77777777" w:rsidR="00136126" w:rsidRDefault="00931476" w:rsidP="00136126">
      <w:pPr>
        <w:pStyle w:val="Rubrik4utannumrering"/>
      </w:pPr>
      <w:r>
        <w:t>Medling av Europeiska försäkrings- och tjänstepensionsmyndigheten</w:t>
      </w:r>
    </w:p>
    <w:p w14:paraId="7632F66B" w14:textId="77777777" w:rsidR="00136126" w:rsidRDefault="00931476" w:rsidP="00136126">
      <w:pPr>
        <w:pStyle w:val="Brdtextmedindrag"/>
        <w:ind w:firstLine="0"/>
      </w:pPr>
      <w:r>
        <w:rPr>
          <w:b/>
        </w:rPr>
        <w:t>25</w:t>
      </w:r>
      <w:r w:rsidRPr="009A5E7E">
        <w:rPr>
          <w:b/>
        </w:rPr>
        <w:t> </w:t>
      </w:r>
      <w:r w:rsidRPr="00BF26AD">
        <w:rPr>
          <w:b/>
        </w:rPr>
        <w:t>§</w:t>
      </w:r>
      <w:r w:rsidRPr="00DD7568">
        <w:t>    </w:t>
      </w:r>
      <w:r w:rsidRPr="007B4C73">
        <w:t xml:space="preserve">Om </w:t>
      </w:r>
      <w:r>
        <w:t>Finansinspektionen</w:t>
      </w:r>
      <w:r w:rsidRPr="007B4C73">
        <w:t xml:space="preserve"> </w:t>
      </w:r>
      <w:r>
        <w:t xml:space="preserve">och </w:t>
      </w:r>
      <w:r w:rsidRPr="007B4C73">
        <w:t>den behöriga myndighet</w:t>
      </w:r>
      <w:r>
        <w:t>en i ett ut</w:t>
      </w:r>
      <w:r>
        <w:softHyphen/>
        <w:t>ländskt tjänstepensionsinstituts hemland inte kan komma överens om för</w:t>
      </w:r>
      <w:r>
        <w:softHyphen/>
        <w:t>farandet eller innehållet i en åtgärd</w:t>
      </w:r>
      <w:r w:rsidRPr="00E24D05">
        <w:t>, får inspektionen hänskjuta ärendet till Europeiska försäkrings</w:t>
      </w:r>
      <w:r w:rsidRPr="007B4C73">
        <w:t>- och tjänstepensionsmyndigheten</w:t>
      </w:r>
      <w:r>
        <w:t xml:space="preserve"> för medling i en</w:t>
      </w:r>
      <w:r>
        <w:softHyphen/>
        <w:t xml:space="preserve">lighet med </w:t>
      </w:r>
      <w:bookmarkStart w:id="8513" w:name="_Hlk7878346"/>
      <w:r>
        <w:t xml:space="preserve">artikel 31 andra stycket c </w:t>
      </w:r>
      <w:bookmarkStart w:id="8514" w:name="_Hlk7879041"/>
      <w:r>
        <w:t xml:space="preserve">i Europaparlamentets och rådets </w:t>
      </w:r>
      <w:r w:rsidRPr="00F33B73">
        <w:t>för</w:t>
      </w:r>
      <w:r>
        <w:softHyphen/>
      </w:r>
      <w:r w:rsidRPr="00F33B73">
        <w:t>ordning (EU) nr 1094/2010</w:t>
      </w:r>
      <w:r>
        <w:t xml:space="preserve"> av den 24 november 2010 </w:t>
      </w:r>
      <w:r w:rsidRPr="00B823A8">
        <w:t xml:space="preserve">om inrättande av en europeisk </w:t>
      </w:r>
      <w:r>
        <w:t>tillsynsmyndighet</w:t>
      </w:r>
      <w:r w:rsidRPr="00B823A8">
        <w:t xml:space="preserve"> (Europeiska försäkrings</w:t>
      </w:r>
      <w:r>
        <w:t xml:space="preserve">- </w:t>
      </w:r>
      <w:r w:rsidRPr="00B823A8">
        <w:t>och</w:t>
      </w:r>
      <w:r>
        <w:t xml:space="preserve"> </w:t>
      </w:r>
      <w:r w:rsidRPr="00B823A8">
        <w:t>tjänstepensi</w:t>
      </w:r>
      <w:r>
        <w:softHyphen/>
      </w:r>
      <w:r w:rsidRPr="00B823A8">
        <w:t>onsmyndigheten), om ändring av beslut nr 716/2009/EG och om upphäv</w:t>
      </w:r>
      <w:r>
        <w:softHyphen/>
      </w:r>
      <w:r w:rsidRPr="00B823A8">
        <w:t>ande av kommissionens beslut 2009/79/EG</w:t>
      </w:r>
      <w:bookmarkEnd w:id="8513"/>
      <w:bookmarkEnd w:id="8514"/>
      <w:r w:rsidRPr="007B4C73">
        <w:t>.</w:t>
      </w:r>
      <w:r>
        <w:t xml:space="preserve"> </w:t>
      </w:r>
    </w:p>
    <w:p w14:paraId="1C246654" w14:textId="77777777" w:rsidR="00136126" w:rsidRDefault="00931476" w:rsidP="00136126">
      <w:pPr>
        <w:pStyle w:val="Rubrik4utannumrering"/>
      </w:pPr>
      <w:r>
        <w:t xml:space="preserve">Överlåtelse vid ett tjänstepensionsföretags likvidation eller konkurs </w:t>
      </w:r>
    </w:p>
    <w:p w14:paraId="3B7656F1" w14:textId="77777777" w:rsidR="00136126" w:rsidRPr="00E84314" w:rsidRDefault="00931476" w:rsidP="00136126">
      <w:pPr>
        <w:pStyle w:val="Rubrik5utannumrering"/>
        <w:spacing w:before="0"/>
      </w:pPr>
      <w:r>
        <w:t xml:space="preserve">Överlåtelser vid likvidation eller konkurs </w:t>
      </w:r>
    </w:p>
    <w:p w14:paraId="45F23EC1" w14:textId="77777777" w:rsidR="00136126" w:rsidRDefault="00931476" w:rsidP="00136126">
      <w:pPr>
        <w:pStyle w:val="Brdtext"/>
      </w:pPr>
      <w:r>
        <w:rPr>
          <w:b/>
        </w:rPr>
        <w:t>26</w:t>
      </w:r>
      <w:r w:rsidRPr="00640C08">
        <w:rPr>
          <w:b/>
        </w:rPr>
        <w:t> §</w:t>
      </w:r>
      <w:r w:rsidRPr="00640C08">
        <w:t>    </w:t>
      </w:r>
      <w:r w:rsidRPr="000A7C2D">
        <w:rPr>
          <w:rFonts w:eastAsiaTheme="minorHAnsi"/>
        </w:rPr>
        <w:t>F</w:t>
      </w:r>
      <w:r w:rsidRPr="00911F77">
        <w:rPr>
          <w:rFonts w:eastAsiaTheme="minorHAnsi"/>
        </w:rPr>
        <w:t>örsäkrings</w:t>
      </w:r>
      <w:r w:rsidRPr="00911F77">
        <w:rPr>
          <w:rFonts w:eastAsiaTheme="minorHAnsi"/>
        </w:rPr>
        <w:softHyphen/>
        <w:t>bestånd f</w:t>
      </w:r>
      <w:r>
        <w:t>år överlåtas även om det över</w:t>
      </w:r>
      <w:r>
        <w:softHyphen/>
        <w:t>låtande tjänste</w:t>
      </w:r>
      <w:r>
        <w:softHyphen/>
        <w:t>pensionsföretaget har gått i likvidation eller försatts i konkurs.</w:t>
      </w:r>
      <w:r w:rsidRPr="00BE2DE5">
        <w:t xml:space="preserve"> </w:t>
      </w:r>
    </w:p>
    <w:p w14:paraId="795E5ED5" w14:textId="77777777" w:rsidR="00136126" w:rsidRDefault="00931476" w:rsidP="00136126">
      <w:pPr>
        <w:pStyle w:val="Brdtextmedindrag"/>
        <w:rPr>
          <w:highlight w:val="magenta"/>
        </w:rPr>
      </w:pPr>
      <w:r>
        <w:t>F</w:t>
      </w:r>
      <w:r w:rsidRPr="00EE669A">
        <w:t>örsäkrings</w:t>
      </w:r>
      <w:r w:rsidRPr="000A7C2D">
        <w:t xml:space="preserve">beståndet </w:t>
      </w:r>
      <w:r>
        <w:t xml:space="preserve">ska vid företagets likvidation eller konkurs </w:t>
      </w:r>
      <w:r w:rsidRPr="000A7C2D">
        <w:t xml:space="preserve">om möjligt överlåtas till ett eller flera </w:t>
      </w:r>
      <w:r>
        <w:t>tjänstepensionsföretag, försäk</w:t>
      </w:r>
      <w:r>
        <w:softHyphen/>
        <w:t>rings</w:t>
      </w:r>
      <w:r>
        <w:softHyphen/>
        <w:t>före</w:t>
      </w:r>
      <w:r>
        <w:softHyphen/>
        <w:t>tag</w:t>
      </w:r>
      <w:r w:rsidRPr="000A7C2D">
        <w:t xml:space="preserve"> eller</w:t>
      </w:r>
      <w:r>
        <w:t xml:space="preserve"> utländska</w:t>
      </w:r>
      <w:r w:rsidRPr="000A7C2D">
        <w:t xml:space="preserve"> tjänstepensionsinstitut.</w:t>
      </w:r>
    </w:p>
    <w:p w14:paraId="346900B9" w14:textId="77777777" w:rsidR="00136126" w:rsidRPr="000A7C2D" w:rsidRDefault="00931476" w:rsidP="00136126">
      <w:pPr>
        <w:pStyle w:val="Rubrik5utannumrering"/>
      </w:pPr>
      <w:r w:rsidRPr="000A7C2D">
        <w:t xml:space="preserve">Förutsättningar för överlåtelse </w:t>
      </w:r>
      <w:r>
        <w:t>vid</w:t>
      </w:r>
      <w:r w:rsidRPr="000A7C2D">
        <w:t xml:space="preserve"> likvidation eller konkurs</w:t>
      </w:r>
    </w:p>
    <w:p w14:paraId="3B4D900D" w14:textId="77777777" w:rsidR="00136126" w:rsidRDefault="00931476" w:rsidP="00136126">
      <w:pPr>
        <w:pStyle w:val="Brdtext"/>
        <w:rPr>
          <w:spacing w:val="-2"/>
        </w:rPr>
      </w:pPr>
      <w:r>
        <w:rPr>
          <w:b/>
          <w:spacing w:val="-2"/>
        </w:rPr>
        <w:t>27</w:t>
      </w:r>
      <w:r w:rsidRPr="000A7C2D">
        <w:rPr>
          <w:spacing w:val="-2"/>
        </w:rPr>
        <w:t> </w:t>
      </w:r>
      <w:r w:rsidRPr="000A7C2D">
        <w:rPr>
          <w:b/>
          <w:spacing w:val="-2"/>
        </w:rPr>
        <w:t>§</w:t>
      </w:r>
      <w:r w:rsidRPr="000A7C2D">
        <w:rPr>
          <w:spacing w:val="-2"/>
        </w:rPr>
        <w:t>    </w:t>
      </w:r>
      <w:r>
        <w:rPr>
          <w:spacing w:val="-2"/>
        </w:rPr>
        <w:t>För överlåtelse av ett försäkringsbestånd vid tjänste</w:t>
      </w:r>
      <w:r>
        <w:rPr>
          <w:spacing w:val="-2"/>
        </w:rPr>
        <w:softHyphen/>
        <w:t>pensions</w:t>
      </w:r>
      <w:r>
        <w:rPr>
          <w:spacing w:val="-2"/>
        </w:rPr>
        <w:softHyphen/>
        <w:t>före</w:t>
      </w:r>
      <w:r>
        <w:rPr>
          <w:spacing w:val="-2"/>
        </w:rPr>
        <w:softHyphen/>
        <w:t xml:space="preserve">tagets </w:t>
      </w:r>
      <w:r w:rsidRPr="000A7C2D">
        <w:rPr>
          <w:spacing w:val="-2"/>
        </w:rPr>
        <w:t>lik</w:t>
      </w:r>
      <w:r>
        <w:rPr>
          <w:spacing w:val="-2"/>
        </w:rPr>
        <w:softHyphen/>
      </w:r>
      <w:r w:rsidRPr="000A7C2D">
        <w:rPr>
          <w:spacing w:val="-2"/>
        </w:rPr>
        <w:t>vid</w:t>
      </w:r>
      <w:r>
        <w:rPr>
          <w:spacing w:val="-2"/>
        </w:rPr>
        <w:softHyphen/>
      </w:r>
      <w:r w:rsidRPr="000A7C2D">
        <w:rPr>
          <w:spacing w:val="-2"/>
        </w:rPr>
        <w:t>ation eller kon</w:t>
      </w:r>
      <w:r>
        <w:rPr>
          <w:spacing w:val="-2"/>
        </w:rPr>
        <w:softHyphen/>
      </w:r>
      <w:r w:rsidRPr="000A7C2D">
        <w:rPr>
          <w:spacing w:val="-2"/>
        </w:rPr>
        <w:t xml:space="preserve">kurs ska </w:t>
      </w:r>
      <w:r>
        <w:rPr>
          <w:spacing w:val="-2"/>
        </w:rPr>
        <w:t>samma</w:t>
      </w:r>
      <w:r w:rsidRPr="000A7C2D">
        <w:rPr>
          <w:spacing w:val="-2"/>
        </w:rPr>
        <w:t xml:space="preserve"> förutsättningar </w:t>
      </w:r>
      <w:r>
        <w:rPr>
          <w:spacing w:val="-2"/>
        </w:rPr>
        <w:t>gälla</w:t>
      </w:r>
      <w:r w:rsidRPr="000A7C2D">
        <w:rPr>
          <w:spacing w:val="-2"/>
        </w:rPr>
        <w:t xml:space="preserve"> som </w:t>
      </w:r>
      <w:r>
        <w:rPr>
          <w:spacing w:val="-2"/>
        </w:rPr>
        <w:t>om före</w:t>
      </w:r>
      <w:r>
        <w:rPr>
          <w:spacing w:val="-2"/>
        </w:rPr>
        <w:softHyphen/>
        <w:t xml:space="preserve">taget inte hade gått i likvidation eller försatts i konkurs, med undantag för kravet </w:t>
      </w:r>
      <w:r w:rsidRPr="00AC42F7">
        <w:rPr>
          <w:spacing w:val="-2"/>
        </w:rPr>
        <w:t xml:space="preserve">i </w:t>
      </w:r>
      <w:r>
        <w:rPr>
          <w:spacing w:val="-2"/>
        </w:rPr>
        <w:t>6</w:t>
      </w:r>
      <w:r w:rsidRPr="000A7C2D">
        <w:rPr>
          <w:spacing w:val="-2"/>
        </w:rPr>
        <w:t xml:space="preserve"> § </w:t>
      </w:r>
      <w:r>
        <w:rPr>
          <w:spacing w:val="-2"/>
        </w:rPr>
        <w:t>1</w:t>
      </w:r>
      <w:r w:rsidRPr="00AC42F7">
        <w:rPr>
          <w:spacing w:val="-2"/>
        </w:rPr>
        <w:t>.</w:t>
      </w:r>
      <w:r>
        <w:rPr>
          <w:spacing w:val="-2"/>
        </w:rPr>
        <w:t xml:space="preserve"> </w:t>
      </w:r>
    </w:p>
    <w:p w14:paraId="299C0A35" w14:textId="77777777" w:rsidR="00136126" w:rsidRPr="0033155A" w:rsidRDefault="00931476" w:rsidP="00136126">
      <w:pPr>
        <w:pStyle w:val="Rubrik5utannumrering"/>
      </w:pPr>
      <w:r>
        <w:lastRenderedPageBreak/>
        <w:t>Talan i konkurs om återgång av överlåtelseavtal</w:t>
      </w:r>
    </w:p>
    <w:p w14:paraId="624051AB" w14:textId="77777777" w:rsidR="00136126" w:rsidRPr="000A7C2D" w:rsidRDefault="00931476" w:rsidP="00136126">
      <w:pPr>
        <w:pStyle w:val="Brdtext"/>
        <w:rPr>
          <w:b/>
          <w:i/>
          <w:spacing w:val="-2"/>
        </w:rPr>
      </w:pPr>
      <w:r>
        <w:rPr>
          <w:b/>
          <w:spacing w:val="-2"/>
        </w:rPr>
        <w:t>28</w:t>
      </w:r>
      <w:r w:rsidRPr="00AC42F7">
        <w:rPr>
          <w:spacing w:val="-2"/>
        </w:rPr>
        <w:t> </w:t>
      </w:r>
      <w:r w:rsidRPr="00AC42F7">
        <w:rPr>
          <w:b/>
          <w:spacing w:val="-2"/>
        </w:rPr>
        <w:t>§</w:t>
      </w:r>
      <w:r w:rsidRPr="00AC42F7">
        <w:rPr>
          <w:spacing w:val="-2"/>
        </w:rPr>
        <w:t>    </w:t>
      </w:r>
      <w:bookmarkStart w:id="8515" w:name="_Hlk2246411"/>
      <w:r w:rsidRPr="00AC42F7">
        <w:rPr>
          <w:spacing w:val="-2"/>
        </w:rPr>
        <w:t xml:space="preserve">Vid tillämpning av det som föreskrivs i konkurslagen (1987:672) om </w:t>
      </w:r>
      <w:r w:rsidRPr="000A7C2D">
        <w:rPr>
          <w:spacing w:val="-2"/>
        </w:rPr>
        <w:t>rätt till talan om återgång av avtal ska ett överlåtelseavtal</w:t>
      </w:r>
      <w:r>
        <w:rPr>
          <w:spacing w:val="-2"/>
        </w:rPr>
        <w:t xml:space="preserve"> </w:t>
      </w:r>
      <w:r w:rsidRPr="000A7C2D">
        <w:rPr>
          <w:spacing w:val="-2"/>
        </w:rPr>
        <w:t xml:space="preserve">anses ingånget den dag tillstånd att verkställa avtalet </w:t>
      </w:r>
      <w:r>
        <w:rPr>
          <w:spacing w:val="-2"/>
        </w:rPr>
        <w:t>gavs</w:t>
      </w:r>
      <w:r w:rsidRPr="000A7C2D">
        <w:rPr>
          <w:spacing w:val="-2"/>
        </w:rPr>
        <w:t>.</w:t>
      </w:r>
      <w:bookmarkEnd w:id="8515"/>
    </w:p>
    <w:p w14:paraId="5889F2B9" w14:textId="77777777" w:rsidR="00136126" w:rsidRDefault="00931476" w:rsidP="00136126">
      <w:pPr>
        <w:pStyle w:val="Rubrik3utannumrering"/>
      </w:pPr>
      <w:r>
        <w:t>12 kap. Lämplighetsprövning av ägare i tjänstepensionsaktiebolag</w:t>
      </w:r>
    </w:p>
    <w:p w14:paraId="3F3188BC" w14:textId="77777777" w:rsidR="00136126" w:rsidRPr="00BA3D22" w:rsidRDefault="00931476" w:rsidP="00136126">
      <w:pPr>
        <w:pStyle w:val="Rubrik4utannumrering"/>
        <w:spacing w:before="0"/>
      </w:pPr>
      <w:r w:rsidRPr="00D734C5">
        <w:t>Tillämpning av</w:t>
      </w:r>
      <w:r>
        <w:t xml:space="preserve"> bestämmelser i försäkringsrörelselagen</w:t>
      </w:r>
    </w:p>
    <w:p w14:paraId="6A5772DB" w14:textId="77777777" w:rsidR="00136126" w:rsidRDefault="00931476" w:rsidP="00136126">
      <w:pPr>
        <w:pStyle w:val="Brdtext"/>
      </w:pPr>
      <w:r>
        <w:rPr>
          <w:b/>
        </w:rPr>
        <w:t>1 §</w:t>
      </w:r>
      <w:r w:rsidRPr="00640C08">
        <w:t>    </w:t>
      </w:r>
      <w:r>
        <w:t>Följande bestämmelser i 15 kap. försäkringsrörelselagen (2010:2043) gäller för tjänstepensionsaktiebolag:</w:t>
      </w:r>
    </w:p>
    <w:p w14:paraId="37DE1E3D" w14:textId="77777777" w:rsidR="00136126" w:rsidDel="009611EA" w:rsidRDefault="00931476" w:rsidP="00136126">
      <w:pPr>
        <w:pStyle w:val="Brdtextmedindrag"/>
      </w:pPr>
      <w:r w:rsidRPr="006B769C">
        <w:t>–</w:t>
      </w:r>
      <w:r>
        <w:t> 1 och 2 §§ om krav på förvärvstillstånd,</w:t>
      </w:r>
    </w:p>
    <w:p w14:paraId="5F3AEC77" w14:textId="77777777" w:rsidR="00136126" w:rsidRDefault="00931476" w:rsidP="00136126">
      <w:pPr>
        <w:pStyle w:val="Brdtextmedindrag"/>
      </w:pPr>
      <w:r w:rsidRPr="006B769C">
        <w:t>–</w:t>
      </w:r>
      <w:r>
        <w:t> 3 § om bekräftelse av att ansökan kommit in,</w:t>
      </w:r>
    </w:p>
    <w:p w14:paraId="728E770E" w14:textId="77777777" w:rsidR="00136126" w:rsidRDefault="00931476" w:rsidP="00136126">
      <w:pPr>
        <w:pStyle w:val="Brdtextmedindrag"/>
      </w:pPr>
      <w:r w:rsidRPr="006B769C">
        <w:t>–</w:t>
      </w:r>
      <w:r>
        <w:t> 7 § om förvärvstillstånd vid nära förbindelser,</w:t>
      </w:r>
    </w:p>
    <w:p w14:paraId="5E7A4E84" w14:textId="77777777" w:rsidR="00136126" w:rsidRDefault="00931476" w:rsidP="00136126">
      <w:pPr>
        <w:pStyle w:val="Brdtextmedindrag"/>
      </w:pPr>
      <w:r w:rsidRPr="006B769C">
        <w:t>–</w:t>
      </w:r>
      <w:r>
        <w:t> 8 § om när beslut i fråga om förvärvstillstånd ska meddelas m.m.,</w:t>
      </w:r>
    </w:p>
    <w:p w14:paraId="152316AA" w14:textId="77777777" w:rsidR="00136126" w:rsidRDefault="00931476" w:rsidP="00136126">
      <w:pPr>
        <w:pStyle w:val="Brdtextmedindrag"/>
      </w:pPr>
      <w:r w:rsidRPr="006B769C">
        <w:t>–</w:t>
      </w:r>
      <w:r>
        <w:t> 10 § om beslut om tid för genomförande av förvärv,</w:t>
      </w:r>
    </w:p>
    <w:p w14:paraId="7E294322" w14:textId="77777777" w:rsidR="00136126" w:rsidRDefault="00931476" w:rsidP="00136126">
      <w:pPr>
        <w:pStyle w:val="Brdtextmedindrag"/>
      </w:pPr>
      <w:r w:rsidRPr="006B769C">
        <w:t>–</w:t>
      </w:r>
      <w:r>
        <w:t> 11 § om anmälningsskyldighet för den som avyttrar,</w:t>
      </w:r>
    </w:p>
    <w:p w14:paraId="10016538" w14:textId="77777777" w:rsidR="00136126" w:rsidRDefault="00931476" w:rsidP="00136126">
      <w:pPr>
        <w:pStyle w:val="Brdtextmedindrag"/>
      </w:pPr>
      <w:r w:rsidRPr="006B769C">
        <w:t>–</w:t>
      </w:r>
      <w:r>
        <w:t> 12 § om anmälningsskyldighet för försäkringsaktiebolag,</w:t>
      </w:r>
    </w:p>
    <w:p w14:paraId="2094BE2F" w14:textId="77777777" w:rsidR="00136126" w:rsidRDefault="00931476" w:rsidP="00136126">
      <w:pPr>
        <w:pStyle w:val="Brdtextmedindrag"/>
      </w:pPr>
      <w:r w:rsidRPr="006B769C">
        <w:t>–</w:t>
      </w:r>
      <w:r>
        <w:t> 13 § om anmälningsskyldighet för ägare som är juridisk person,</w:t>
      </w:r>
    </w:p>
    <w:p w14:paraId="0550C454" w14:textId="77777777" w:rsidR="00136126" w:rsidRDefault="00931476" w:rsidP="00136126">
      <w:pPr>
        <w:pStyle w:val="Brdtextmedindrag"/>
      </w:pPr>
      <w:r w:rsidRPr="006B769C">
        <w:t>–</w:t>
      </w:r>
      <w:r>
        <w:t> 15 och 16 §§ om avyttringsplikt,</w:t>
      </w:r>
    </w:p>
    <w:p w14:paraId="06888749" w14:textId="77777777" w:rsidR="00136126" w:rsidRDefault="00931476" w:rsidP="00136126">
      <w:pPr>
        <w:pStyle w:val="Brdtextmedindrag"/>
      </w:pPr>
      <w:r w:rsidRPr="006B769C">
        <w:t>–</w:t>
      </w:r>
      <w:r>
        <w:t> 17 § om när aktier inte får medräknas, och</w:t>
      </w:r>
    </w:p>
    <w:p w14:paraId="3EBABAE9" w14:textId="77777777" w:rsidR="00136126" w:rsidRDefault="00931476" w:rsidP="00136126">
      <w:pPr>
        <w:pStyle w:val="Brdtextmedindrag"/>
      </w:pPr>
      <w:r w:rsidRPr="006B769C">
        <w:t>–</w:t>
      </w:r>
      <w:r>
        <w:t> 18 § om förordnande av förvaltare.</w:t>
      </w:r>
    </w:p>
    <w:p w14:paraId="1CA149C0" w14:textId="77777777" w:rsidR="00136126" w:rsidRDefault="00931476" w:rsidP="00136126">
      <w:pPr>
        <w:pStyle w:val="Brdtextmedindrag"/>
      </w:pPr>
      <w:bookmarkStart w:id="8516" w:name="_Hlk5881706"/>
      <w:r>
        <w:t>Vid tillämpning av bestämmelserna ska det som sägs om försäkringsaktiebolag gälla tjänstepensionsaktiebolag. Hänvisningarna i 15 kap. 15, 17 och 18 §§ försäkringsrörelselagen till 15 kap. 14 § den lagen ska i stället avse 5 §.</w:t>
      </w:r>
      <w:bookmarkEnd w:id="8516"/>
    </w:p>
    <w:p w14:paraId="7296FAB4" w14:textId="77777777" w:rsidR="00136126" w:rsidRDefault="00931476" w:rsidP="00136126">
      <w:pPr>
        <w:pStyle w:val="Rubrik4utannumrering"/>
      </w:pPr>
      <w:r>
        <w:t>Förutsättningar för tillstånd till förvärv</w:t>
      </w:r>
    </w:p>
    <w:p w14:paraId="251CAED3" w14:textId="77777777" w:rsidR="00136126" w:rsidRPr="007C07FF" w:rsidRDefault="00931476" w:rsidP="00136126">
      <w:pPr>
        <w:pStyle w:val="Brdtextmedindrag"/>
        <w:ind w:firstLine="0"/>
      </w:pPr>
      <w:r>
        <w:rPr>
          <w:b/>
        </w:rPr>
        <w:t>2 §</w:t>
      </w:r>
      <w:r w:rsidRPr="00640C08">
        <w:t>    </w:t>
      </w:r>
      <w:r>
        <w:t>Tillstånd till förvärv som avses i 15 kap. 1 och 2 §§ försäkrings</w:t>
      </w:r>
      <w:r>
        <w:softHyphen/>
        <w:t>rörelselagen (2010:2043) ska ges om förvärvaren bedöms lämplig att utöva ett väsentligt inflytande över ledningen av tjänstepensions</w:t>
      </w:r>
      <w:r>
        <w:softHyphen/>
        <w:t>aktiebolaget och det kan antas att förvärvet är ekonomiskt sunt. Hänsyn ska tas till förvärvarens sannolika påverkan på tjänste</w:t>
      </w:r>
      <w:r>
        <w:softHyphen/>
        <w:t>pensions</w:t>
      </w:r>
      <w:r>
        <w:softHyphen/>
        <w:t>aktiebolaget.</w:t>
      </w:r>
    </w:p>
    <w:p w14:paraId="586B89A0" w14:textId="77777777" w:rsidR="00136126" w:rsidRDefault="00136126" w:rsidP="00136126">
      <w:pPr>
        <w:pStyle w:val="Brdtext"/>
        <w:rPr>
          <w:b/>
        </w:rPr>
      </w:pPr>
    </w:p>
    <w:p w14:paraId="308BA913" w14:textId="77777777" w:rsidR="00136126" w:rsidRDefault="00931476" w:rsidP="00136126">
      <w:pPr>
        <w:pStyle w:val="Brdtext"/>
      </w:pPr>
      <w:r>
        <w:rPr>
          <w:b/>
        </w:rPr>
        <w:t>3 §</w:t>
      </w:r>
      <w:r w:rsidRPr="00640C08">
        <w:t>    </w:t>
      </w:r>
      <w:r>
        <w:t>Vid bedömningen av förvärvarens lämplighet ska följande beaktas:</w:t>
      </w:r>
    </w:p>
    <w:p w14:paraId="78E21198" w14:textId="77777777" w:rsidR="00136126" w:rsidRDefault="00931476" w:rsidP="00136126">
      <w:pPr>
        <w:pStyle w:val="Brdtextmedindrag"/>
      </w:pPr>
      <w:r>
        <w:t>1. förvärvarens anseende och kapitalstyrka,</w:t>
      </w:r>
    </w:p>
    <w:p w14:paraId="13C9F04E" w14:textId="77777777" w:rsidR="00136126" w:rsidRDefault="00931476" w:rsidP="00136126">
      <w:pPr>
        <w:pStyle w:val="Brdtextmedindrag"/>
      </w:pPr>
      <w:r>
        <w:t>2. om den som till följd av förvärvet kommer att ingå i styrelsen för tjänstepensionsaktiebolaget eller vara verkställande direktör i det, eller vara ersättare för någon av dem, har tillräcklig insikt och erfarenhet för att delta i ledningen av ett tjänstepensionsaktiebolag och även i övrigt är lämplig för en sådan uppgift, och</w:t>
      </w:r>
    </w:p>
    <w:p w14:paraId="45148C05" w14:textId="77777777" w:rsidR="00136126" w:rsidRPr="006F206F" w:rsidRDefault="00931476" w:rsidP="00136126">
      <w:pPr>
        <w:pStyle w:val="Brdtextmedindrag"/>
      </w:pPr>
      <w:r>
        <w:t>3. om det finns skäl att anta att förvärvaren kommer att motverka att tjänstepensionsaktiebolagets verksamhet drivs på ett sätt som är förenligt med denna lag och andra författningar som reglerar bolagets verksamhet.</w:t>
      </w:r>
    </w:p>
    <w:p w14:paraId="404C71AF" w14:textId="77777777" w:rsidR="00136126" w:rsidRDefault="00136126" w:rsidP="00136126">
      <w:pPr>
        <w:pStyle w:val="Brdtextmedindrag"/>
        <w:ind w:firstLine="0"/>
      </w:pPr>
    </w:p>
    <w:p w14:paraId="4FB2268F" w14:textId="77777777" w:rsidR="00136126" w:rsidRDefault="00931476" w:rsidP="00136126">
      <w:pPr>
        <w:pStyle w:val="Brdtext"/>
      </w:pPr>
      <w:r>
        <w:rPr>
          <w:b/>
        </w:rPr>
        <w:t>4 §</w:t>
      </w:r>
      <w:r w:rsidRPr="00640C08">
        <w:t>    </w:t>
      </w:r>
      <w:r w:rsidRPr="00F4348B">
        <w:t xml:space="preserve">Om förvärvaren är ett </w:t>
      </w:r>
      <w:r w:rsidRPr="00410381">
        <w:t>försäkringsholdingföretag</w:t>
      </w:r>
      <w:r>
        <w:t xml:space="preserve">, ett företag som skulle vara ett försäkringsholdingföretag om ett eller flera av dess dotterföretag som är tjänstepensionsföretag i stället var försäkringsföretag, </w:t>
      </w:r>
      <w:r w:rsidRPr="00F4348B">
        <w:lastRenderedPageBreak/>
        <w:t xml:space="preserve">eller </w:t>
      </w:r>
      <w:r w:rsidRPr="00410381">
        <w:t>ett blandat finansiellt holdingföretag</w:t>
      </w:r>
      <w:r w:rsidRPr="00F4348B">
        <w:t xml:space="preserve">, ska det vid bedömningen av förvärvarens anseende särskilt beaktas om dess ledning uppfyller de krav som ställs på ledningen i ett sådant företag enligt </w:t>
      </w:r>
      <w:r>
        <w:t>19 kap. 63 § första stycket försäkringsrörelselagen (2010:2043),</w:t>
      </w:r>
      <w:r w:rsidRPr="00F4348B">
        <w:t xml:space="preserve"> </w:t>
      </w:r>
      <w:r w:rsidRPr="009C0CDE">
        <w:t>16</w:t>
      </w:r>
      <w:r>
        <w:t> kap.</w:t>
      </w:r>
      <w:r w:rsidRPr="009C0CDE">
        <w:t xml:space="preserve"> </w:t>
      </w:r>
      <w:r>
        <w:t>40 §</w:t>
      </w:r>
      <w:r w:rsidRPr="009C0CDE">
        <w:t xml:space="preserve"> första stycket</w:t>
      </w:r>
      <w:r w:rsidRPr="00F4348B">
        <w:t xml:space="preserve"> </w:t>
      </w:r>
      <w:r>
        <w:t>denna lag respektive 5 kap.</w:t>
      </w:r>
      <w:r w:rsidRPr="00F4348B">
        <w:t xml:space="preserve"> 16</w:t>
      </w:r>
      <w:r>
        <w:t> §</w:t>
      </w:r>
      <w:r w:rsidRPr="00F4348B">
        <w:t xml:space="preserve"> lagen (2006:531) om särskild tillsyn över finansiella konglomerat.</w:t>
      </w:r>
    </w:p>
    <w:p w14:paraId="007E0994" w14:textId="77777777" w:rsidR="00136126" w:rsidRDefault="00931476" w:rsidP="00136126">
      <w:pPr>
        <w:pStyle w:val="Rubrik4utannumrering"/>
      </w:pPr>
      <w:r>
        <w:t>Röstningsförbud</w:t>
      </w:r>
    </w:p>
    <w:p w14:paraId="7E422D22" w14:textId="77777777" w:rsidR="00136126" w:rsidRDefault="00931476" w:rsidP="00136126">
      <w:pPr>
        <w:pStyle w:val="Brdtext"/>
      </w:pPr>
      <w:r>
        <w:rPr>
          <w:b/>
        </w:rPr>
        <w:t>5 §</w:t>
      </w:r>
      <w:r w:rsidRPr="00640C08">
        <w:t>    </w:t>
      </w:r>
      <w:r>
        <w:t>Finansinspektionen får besluta att ägaren till ett kvalificerat innehav av aktier inte får företräda fler aktier vid stämman än som motsvarar ett innehav som inte är kvalificerat</w:t>
      </w:r>
    </w:p>
    <w:p w14:paraId="4BCA5E4C" w14:textId="77777777" w:rsidR="00136126" w:rsidRDefault="00931476" w:rsidP="00136126">
      <w:pPr>
        <w:pStyle w:val="Brdtextmedindrag"/>
      </w:pPr>
      <w:r>
        <w:t>1. om ägaren motverkar eller kan antas komma att motverka att tjänstepensionsaktiebolagets verksamhet drivs på ett sätt som är förenligt med kraven i denna lag och andra författningar som reglerar bolagets verksamhet,</w:t>
      </w:r>
    </w:p>
    <w:p w14:paraId="2D907309" w14:textId="77777777" w:rsidR="00136126" w:rsidRDefault="00931476" w:rsidP="00136126">
      <w:pPr>
        <w:pStyle w:val="Brdtextmedindrag"/>
      </w:pPr>
      <w:r>
        <w:t>2. om ägaren i väsentlig mån har åsidosatt skyldigheter i närings</w:t>
      </w:r>
      <w:r>
        <w:softHyphen/>
        <w:t>verksamhet eller i andra ekonomiska angelägenheter eller gjort sig skyldig till allvarlig brottslighet, eller</w:t>
      </w:r>
    </w:p>
    <w:p w14:paraId="1999E98D" w14:textId="77777777" w:rsidR="00136126" w:rsidRDefault="00931476" w:rsidP="00136126">
      <w:pPr>
        <w:pStyle w:val="Brdtextmedindrag"/>
      </w:pPr>
      <w:r>
        <w:t xml:space="preserve">3. om ägaren är ett </w:t>
      </w:r>
      <w:r w:rsidRPr="00410381">
        <w:t>försäkringsholdingföretag</w:t>
      </w:r>
      <w:r>
        <w:t>, ett företag som skulle vara ett försäkringsholdingföretag om ett eller flera av dess dotterföretag som är tjänstepensionsföretag i stället var försäkringsföretag</w:t>
      </w:r>
      <w:r w:rsidRPr="003A1DDE">
        <w:t xml:space="preserve"> eller </w:t>
      </w:r>
      <w:r w:rsidRPr="00410381">
        <w:t>ett blandat finansiellt holdingföretag</w:t>
      </w:r>
      <w:r>
        <w:t xml:space="preserve">, och dess ledning inte uppfyller de krav som ställs på ledningen i ett sådant företag enligt 19 kap. 63 § första stycket försäkringsrörelselagen (2010:2043), </w:t>
      </w:r>
      <w:r w:rsidRPr="009C0CDE">
        <w:t>16</w:t>
      </w:r>
      <w:r>
        <w:t> kap.</w:t>
      </w:r>
      <w:r w:rsidRPr="009C0CDE">
        <w:t xml:space="preserve"> </w:t>
      </w:r>
      <w:r>
        <w:t>40 §</w:t>
      </w:r>
      <w:r w:rsidRPr="009C0CDE">
        <w:t xml:space="preserve"> första stycket</w:t>
      </w:r>
      <w:r>
        <w:t xml:space="preserve"> denna lag respektive 5 kap. 16 § lagen (2006:531) om särskild tillsyn över finansiella konglomerat.</w:t>
      </w:r>
    </w:p>
    <w:p w14:paraId="40A1926D" w14:textId="77777777" w:rsidR="00136126" w:rsidRDefault="00931476" w:rsidP="00136126">
      <w:pPr>
        <w:pStyle w:val="Brdtextmedindrag"/>
      </w:pPr>
      <w:r>
        <w:t xml:space="preserve">Om ägaren till ett kvalificerat innehav av aktier inte har ansökt om tillstånd till ett förvärv som avses i </w:t>
      </w:r>
      <w:r w:rsidRPr="00410381">
        <w:t>15</w:t>
      </w:r>
      <w:r>
        <w:t> kap.</w:t>
      </w:r>
      <w:r w:rsidRPr="00410381">
        <w:t xml:space="preserve"> 1 eller 2</w:t>
      </w:r>
      <w:r>
        <w:t> §</w:t>
      </w:r>
      <w:r w:rsidRPr="00410381">
        <w:t xml:space="preserve"> </w:t>
      </w:r>
      <w:r>
        <w:t>försäkrings</w:t>
      </w:r>
      <w:r>
        <w:softHyphen/>
        <w:t>rörelselagen, får Finansinspektionen besluta att ägaren inte får företräda aktierna</w:t>
      </w:r>
      <w:r w:rsidRPr="00851B8D">
        <w:t xml:space="preserve"> </w:t>
      </w:r>
      <w:r>
        <w:t>vid stämman till den del de omfattas av ett krav på tillstånd.</w:t>
      </w:r>
    </w:p>
    <w:p w14:paraId="117B2F06" w14:textId="77777777" w:rsidR="00136126" w:rsidRDefault="00931476" w:rsidP="00136126">
      <w:pPr>
        <w:pStyle w:val="Brdtextmedindrag"/>
      </w:pPr>
      <w:r>
        <w:t>Om någon i strid med ett beslut av Finansinspektionen har ett kvalificerat innehav av aktier, får innehavaren inte företräda aktierna vid stämman till den del innehavet står i strid med beslutet.</w:t>
      </w:r>
    </w:p>
    <w:p w14:paraId="3DC7C156" w14:textId="77777777" w:rsidR="00136126" w:rsidRPr="0097013A" w:rsidRDefault="00931476" w:rsidP="00136126">
      <w:pPr>
        <w:pStyle w:val="Rubrik4utannumrering"/>
      </w:pPr>
      <w:r w:rsidRPr="0097013A">
        <w:t>Bemyndigande</w:t>
      </w:r>
    </w:p>
    <w:p w14:paraId="3350D703" w14:textId="77777777" w:rsidR="00136126" w:rsidRDefault="00931476" w:rsidP="00136126">
      <w:pPr>
        <w:pStyle w:val="Brdtext"/>
      </w:pPr>
      <w:r>
        <w:rPr>
          <w:b/>
        </w:rPr>
        <w:t>6 §</w:t>
      </w:r>
      <w:r w:rsidRPr="00640C08">
        <w:t>    </w:t>
      </w:r>
      <w:r>
        <w:t>Regeringen får meddela föreskrifter om handläggningen av tillståndsärenden enligt 2</w:t>
      </w:r>
      <w:r w:rsidRPr="000A7C2D">
        <w:t>–</w:t>
      </w:r>
      <w:r>
        <w:t>4 </w:t>
      </w:r>
      <w:r w:rsidRPr="000A7C2D">
        <w:t>§</w:t>
      </w:r>
      <w:r w:rsidRPr="00F35005">
        <w:t>§</w:t>
      </w:r>
      <w:r>
        <w:t xml:space="preserve"> samt 15 kap. 1–</w:t>
      </w:r>
      <w:r w:rsidRPr="000A7C2D">
        <w:t>3</w:t>
      </w:r>
      <w:r>
        <w:t xml:space="preserve"> och 7 §§ försäkrings</w:t>
      </w:r>
      <w:r>
        <w:softHyphen/>
        <w:t>rörelselagen (2010:2043) jämförda med 1 §.</w:t>
      </w:r>
    </w:p>
    <w:p w14:paraId="3F554E9A" w14:textId="77777777" w:rsidR="00136126" w:rsidRDefault="00931476" w:rsidP="00136126">
      <w:pPr>
        <w:pStyle w:val="Rubrik3utannumrering"/>
      </w:pPr>
      <w:r>
        <w:t>13 kap.</w:t>
      </w:r>
      <w:r w:rsidRPr="00B77250">
        <w:t xml:space="preserve"> </w:t>
      </w:r>
      <w:r>
        <w:t>Offentliggörande</w:t>
      </w:r>
    </w:p>
    <w:p w14:paraId="46B552D8" w14:textId="77777777" w:rsidR="00136126" w:rsidRDefault="00931476" w:rsidP="00136126">
      <w:pPr>
        <w:pStyle w:val="Rubrik4utannumrering"/>
        <w:spacing w:before="0"/>
      </w:pPr>
      <w:r w:rsidRPr="00CD29EC">
        <w:t xml:space="preserve">Redogörelser för investeringar i </w:t>
      </w:r>
      <w:r w:rsidRPr="002B6581">
        <w:t>vissa aktier</w:t>
      </w:r>
    </w:p>
    <w:p w14:paraId="35380DB3" w14:textId="77777777" w:rsidR="00136126" w:rsidRPr="00E04F08" w:rsidRDefault="00931476" w:rsidP="00136126">
      <w:pPr>
        <w:pStyle w:val="Brdtext"/>
      </w:pPr>
      <w:r>
        <w:rPr>
          <w:b/>
        </w:rPr>
        <w:t>1</w:t>
      </w:r>
      <w:r w:rsidRPr="00E04F08">
        <w:rPr>
          <w:b/>
        </w:rPr>
        <w:t> §  </w:t>
      </w:r>
      <w:r>
        <w:rPr>
          <w:b/>
        </w:rPr>
        <w:t>  </w:t>
      </w:r>
      <w:r w:rsidRPr="00E04F08">
        <w:t xml:space="preserve">Ett </w:t>
      </w:r>
      <w:r>
        <w:t>tjänstepensionsföretag</w:t>
      </w:r>
      <w:r w:rsidRPr="00E04F08">
        <w:t xml:space="preserve"> som investerar i aktier</w:t>
      </w:r>
      <w:r>
        <w:t xml:space="preserve"> som är upp</w:t>
      </w:r>
      <w:r w:rsidRPr="00E04F08">
        <w:t>tagna till handel på en reglerad marknad och som har getts ut av ett bolag inom EES, ska i fråga om sådana aktier redogöra för hur de viktigaste inslagen i investeringsstrategin stämmer överens med profilen och löp</w:t>
      </w:r>
      <w:r>
        <w:softHyphen/>
      </w:r>
      <w:r w:rsidRPr="00E04F08">
        <w:t xml:space="preserve">tiden för </w:t>
      </w:r>
      <w:r>
        <w:t>företagets</w:t>
      </w:r>
      <w:r w:rsidRPr="00E04F08">
        <w:t xml:space="preserve"> åtaganden och hur de inslagen bidrar till tillgångarnas utveckli</w:t>
      </w:r>
      <w:r>
        <w:t>ng på medellång till lång sikt.</w:t>
      </w:r>
    </w:p>
    <w:p w14:paraId="42724EB7" w14:textId="77777777" w:rsidR="00136126" w:rsidRDefault="00931476" w:rsidP="00136126">
      <w:pPr>
        <w:pStyle w:val="Brdtextmedindrag"/>
      </w:pPr>
      <w:r>
        <w:lastRenderedPageBreak/>
        <w:t>Paragrafen</w:t>
      </w:r>
      <w:r w:rsidRPr="00CC3066">
        <w:t xml:space="preserve"> gäller inte för tillgångar som </w:t>
      </w:r>
      <w:r w:rsidRPr="002D6330">
        <w:t>motsvarar</w:t>
      </w:r>
      <w:r w:rsidRPr="00CC3066">
        <w:t xml:space="preserve"> avsättningar för vill</w:t>
      </w:r>
      <w:r>
        <w:softHyphen/>
      </w:r>
      <w:r w:rsidRPr="00CC3066">
        <w:t xml:space="preserve">korad återbäring och för </w:t>
      </w:r>
      <w:r>
        <w:t xml:space="preserve">fondförsäkringsåtaganden </w:t>
      </w:r>
      <w:bookmarkStart w:id="8517" w:name="_Hlk1488867"/>
      <w:r>
        <w:t>där försäkrings</w:t>
      </w:r>
      <w:r>
        <w:softHyphen/>
        <w:t>tagarna, de försäkrade eller andra ersättningsberättigade</w:t>
      </w:r>
      <w:bookmarkEnd w:id="8517"/>
      <w:r>
        <w:t xml:space="preserve"> bär investeringsrisken.</w:t>
      </w:r>
    </w:p>
    <w:p w14:paraId="36428F48" w14:textId="77777777" w:rsidR="00136126" w:rsidRPr="001161BD" w:rsidRDefault="00136126" w:rsidP="00136126">
      <w:pPr>
        <w:pStyle w:val="Brdtextmedindrag"/>
        <w:ind w:firstLine="0"/>
      </w:pPr>
    </w:p>
    <w:p w14:paraId="327F9DF7" w14:textId="77777777" w:rsidR="00136126" w:rsidRPr="00782890" w:rsidRDefault="00931476" w:rsidP="00136126">
      <w:pPr>
        <w:pStyle w:val="Brdtext"/>
      </w:pPr>
      <w:r>
        <w:rPr>
          <w:b/>
        </w:rPr>
        <w:t>2</w:t>
      </w:r>
      <w:r w:rsidRPr="00782890">
        <w:rPr>
          <w:b/>
        </w:rPr>
        <w:t> §  </w:t>
      </w:r>
      <w:r>
        <w:rPr>
          <w:b/>
        </w:rPr>
        <w:t>  </w:t>
      </w:r>
      <w:r w:rsidRPr="00782890">
        <w:t>Om en sådan kapitalförvaltare som avses i artikel 2 i Europaparla</w:t>
      </w:r>
      <w:r w:rsidRPr="00782890">
        <w:softHyphen/>
        <w:t xml:space="preserve">mentets och rådets direktiv 2007/36/EG av den </w:t>
      </w:r>
      <w:r w:rsidRPr="00782890" w:rsidDel="003C12F7">
        <w:t>11</w:t>
      </w:r>
      <w:r>
        <w:t> </w:t>
      </w:r>
      <w:r w:rsidRPr="00782890">
        <w:t>juli 2007 om ut</w:t>
      </w:r>
      <w:r w:rsidRPr="00782890">
        <w:softHyphen/>
        <w:t xml:space="preserve">nyttjande av vissa </w:t>
      </w:r>
      <w:r>
        <w:t xml:space="preserve">av </w:t>
      </w:r>
      <w:r w:rsidRPr="00782890">
        <w:t xml:space="preserve">aktieägares rättigheter i börsnoterade företag, i lydelsen enligt Europaparlamentets och rådets direktiv (EU) 2017/828, investerar för ett </w:t>
      </w:r>
      <w:r>
        <w:t>tjänstepensionsföretag</w:t>
      </w:r>
      <w:r w:rsidRPr="00782890">
        <w:t xml:space="preserve"> och investeringarna avser aktier som är upp</w:t>
      </w:r>
      <w:r w:rsidRPr="00782890">
        <w:softHyphen/>
        <w:t xml:space="preserve">tagna till handel på en reglerad marknad och som har getts ut av ett bolag inom EES, ska </w:t>
      </w:r>
      <w:r>
        <w:t>tjänstepensionsföretaget</w:t>
      </w:r>
      <w:r w:rsidRPr="00782890">
        <w:t xml:space="preserve"> i fråga om sådana aktier redogöra för</w:t>
      </w:r>
    </w:p>
    <w:p w14:paraId="64DBDA48" w14:textId="77777777" w:rsidR="00136126" w:rsidRPr="007B2427" w:rsidRDefault="00931476" w:rsidP="00136126">
      <w:pPr>
        <w:pStyle w:val="Brdtextmedindrag"/>
      </w:pPr>
      <w:r w:rsidRPr="00CD29EC">
        <w:t xml:space="preserve">1. hur överenskommelsen </w:t>
      </w:r>
      <w:r w:rsidRPr="007B2427">
        <w:t>med kapitalförvaltaren främjar att investe</w:t>
      </w:r>
      <w:r w:rsidRPr="007B2427">
        <w:softHyphen/>
        <w:t xml:space="preserve">ringsstrategin och investeringsbesluten stämmer överens med profilen och löptiden för tjänstepensionsföretagets åtaganden, </w:t>
      </w:r>
    </w:p>
    <w:p w14:paraId="6151D5EB" w14:textId="77777777" w:rsidR="00136126" w:rsidRPr="007B2427" w:rsidRDefault="00931476" w:rsidP="00136126">
      <w:pPr>
        <w:pStyle w:val="Brdtextmedindrag"/>
      </w:pPr>
      <w:r w:rsidRPr="007B2427">
        <w:t>2. hur överenskommelsen med kapitalförvaltaren främjar investerings</w:t>
      </w:r>
      <w:r w:rsidRPr="007B2427">
        <w:softHyphen/>
        <w:t>beslut som grundas på bedömningar av portföljbolagens finansiella och icke-finansiella resultat på medellång till lång sikt och främjar ett engage</w:t>
      </w:r>
      <w:r>
        <w:softHyphen/>
      </w:r>
      <w:r w:rsidRPr="007B2427">
        <w:t>mang i portföljbolagen i syfte att förbättra deras resultat på medellång till lång sikt,</w:t>
      </w:r>
    </w:p>
    <w:p w14:paraId="1B888971" w14:textId="77777777" w:rsidR="00136126" w:rsidRPr="007B2427" w:rsidRDefault="00931476" w:rsidP="00136126">
      <w:pPr>
        <w:pStyle w:val="Brdtextmedindrag"/>
      </w:pPr>
      <w:r w:rsidRPr="007B2427">
        <w:t xml:space="preserve">3. hur </w:t>
      </w:r>
      <w:r>
        <w:t>dels metoden och tiden för u</w:t>
      </w:r>
      <w:r w:rsidRPr="007B2427">
        <w:t>tvärdering av kapitalförvalt</w:t>
      </w:r>
      <w:r>
        <w:t>arens prestationer, dels ersättningen för ka</w:t>
      </w:r>
      <w:r w:rsidRPr="007B2427">
        <w:t>pitalförvaltningstjänsterna stämmer överens med profilen och löptiden för tjänstepensionsföretagets åtaganden och hur det långsiktiga resultatet i absoluta tal beaktas,</w:t>
      </w:r>
    </w:p>
    <w:p w14:paraId="600D6B32" w14:textId="77777777" w:rsidR="00136126" w:rsidRPr="007B2427" w:rsidRDefault="00931476" w:rsidP="00136126">
      <w:pPr>
        <w:pStyle w:val="Brdtextmedindrag"/>
      </w:pPr>
      <w:r w:rsidRPr="007B2427">
        <w:t>4. hur tjänstepensionsföretaget bevakar dels kapitalförvaltarens kost</w:t>
      </w:r>
      <w:r>
        <w:softHyphen/>
      </w:r>
      <w:r w:rsidRPr="007B2427">
        <w:t>nader för port</w:t>
      </w:r>
      <w:r w:rsidRPr="007B2427">
        <w:softHyphen/>
        <w:t>följens omsättning, dels portföljens avsedda omsättnings</w:t>
      </w:r>
      <w:r>
        <w:softHyphen/>
      </w:r>
      <w:r w:rsidRPr="007B2427">
        <w:t>hastighet eller gränser för omsättningshastigheten, och</w:t>
      </w:r>
    </w:p>
    <w:p w14:paraId="7DD65160" w14:textId="77777777" w:rsidR="00136126" w:rsidRPr="007B2427" w:rsidRDefault="00931476" w:rsidP="00136126">
      <w:pPr>
        <w:pStyle w:val="Brdtextmedindrag"/>
      </w:pPr>
      <w:r w:rsidRPr="007B2427">
        <w:t>5. hur lång tid överenskommelsen med kapitalförvaltaren gäller.</w:t>
      </w:r>
    </w:p>
    <w:p w14:paraId="21FCC584" w14:textId="77777777" w:rsidR="00136126" w:rsidRPr="007B2427" w:rsidRDefault="00931476" w:rsidP="00136126">
      <w:pPr>
        <w:pStyle w:val="Brdtextmedindrag"/>
      </w:pPr>
      <w:r w:rsidRPr="007B2427">
        <w:t>Om överenskommelsen med kapitalförvaltaren saknar en eller flera av de delar som redogörelsen ska omfatta, ska tjänstepensionsföretaget tyd</w:t>
      </w:r>
      <w:r>
        <w:softHyphen/>
      </w:r>
      <w:r w:rsidRPr="007B2427">
        <w:t>ligt ange skälen för det.</w:t>
      </w:r>
    </w:p>
    <w:p w14:paraId="79321352" w14:textId="77777777" w:rsidR="00136126" w:rsidRDefault="00136126" w:rsidP="00136126">
      <w:pPr>
        <w:pStyle w:val="Brdtextmedindrag"/>
        <w:ind w:firstLine="0"/>
      </w:pPr>
    </w:p>
    <w:p w14:paraId="111C1DBD" w14:textId="77777777" w:rsidR="00136126" w:rsidRPr="00141D02" w:rsidRDefault="00931476" w:rsidP="00136126">
      <w:pPr>
        <w:pStyle w:val="Brdtext"/>
      </w:pPr>
      <w:r>
        <w:rPr>
          <w:b/>
        </w:rPr>
        <w:t>3</w:t>
      </w:r>
      <w:r w:rsidRPr="00B91219">
        <w:rPr>
          <w:b/>
        </w:rPr>
        <w:t> §  </w:t>
      </w:r>
      <w:r>
        <w:rPr>
          <w:b/>
        </w:rPr>
        <w:t>  </w:t>
      </w:r>
      <w:r w:rsidRPr="00141D02">
        <w:t xml:space="preserve">Den information som avses i </w:t>
      </w:r>
      <w:r>
        <w:t>1</w:t>
      </w:r>
      <w:r w:rsidRPr="00141D02">
        <w:t xml:space="preserve"> och </w:t>
      </w:r>
      <w:r>
        <w:t>2</w:t>
      </w:r>
      <w:r w:rsidRPr="00141D02">
        <w:t> §§ ska hållas tillgänglig utan kostnad på tjänstepensionsföretagets webbplats. Om</w:t>
      </w:r>
      <w:r>
        <w:t xml:space="preserve"> tjänstepensions</w:t>
      </w:r>
      <w:r>
        <w:softHyphen/>
        <w:t>före</w:t>
      </w:r>
      <w:r>
        <w:softHyphen/>
      </w:r>
      <w:r w:rsidRPr="00141D02">
        <w:t xml:space="preserve">taget inte har en egen webbplats får informationen hållas tillgänglig på en annan webbplats som enkelt kan nås. </w:t>
      </w:r>
    </w:p>
    <w:p w14:paraId="7EAD9354" w14:textId="77777777" w:rsidR="00136126" w:rsidRPr="00141D02" w:rsidRDefault="00931476" w:rsidP="00136126">
      <w:pPr>
        <w:pStyle w:val="Brdtextmedindrag"/>
      </w:pPr>
      <w:r w:rsidRPr="00141D02">
        <w:t>Informationen ska uppdateras varje år. Tjänstepensionsföretaget får dock avstå från att göra en uppdatering om det inte har skett någon väsentlig förändring.</w:t>
      </w:r>
    </w:p>
    <w:p w14:paraId="63F9FC25" w14:textId="77777777" w:rsidR="00136126" w:rsidRPr="00B633BA" w:rsidRDefault="00931476" w:rsidP="00136126">
      <w:pPr>
        <w:pStyle w:val="Rubrik3utannumrering"/>
      </w:pPr>
      <w:r>
        <w:t>14 kap.</w:t>
      </w:r>
      <w:r w:rsidRPr="00B77250">
        <w:t xml:space="preserve"> Tillsyn</w:t>
      </w:r>
    </w:p>
    <w:p w14:paraId="084AF063" w14:textId="77777777" w:rsidR="00136126" w:rsidRDefault="00931476" w:rsidP="00136126">
      <w:pPr>
        <w:pStyle w:val="Rubrik4utannumrering"/>
        <w:spacing w:before="0"/>
      </w:pPr>
      <w:r w:rsidRPr="000A3C5B">
        <w:t>Tillämpning av</w:t>
      </w:r>
      <w:r>
        <w:t xml:space="preserve"> bestämmelser i försäkringsrörelselagen </w:t>
      </w:r>
    </w:p>
    <w:p w14:paraId="3DF4AA61" w14:textId="77777777" w:rsidR="00136126" w:rsidRDefault="00931476" w:rsidP="00136126">
      <w:pPr>
        <w:pStyle w:val="Brdtext"/>
      </w:pPr>
      <w:r>
        <w:rPr>
          <w:b/>
        </w:rPr>
        <w:t>1 §</w:t>
      </w:r>
      <w:r w:rsidRPr="00640C08">
        <w:t>    </w:t>
      </w:r>
      <w:r>
        <w:t>Följande bestämmelser i 17 kap. försäkringsrörelselagen (2010:2043) gäller för tjänstepensionsföretag och för tillsynen över dem:</w:t>
      </w:r>
    </w:p>
    <w:p w14:paraId="6E392FB7" w14:textId="77777777" w:rsidR="00136126" w:rsidRDefault="00931476" w:rsidP="00136126">
      <w:pPr>
        <w:pStyle w:val="Brdtextmedindrag"/>
      </w:pPr>
      <w:r w:rsidRPr="006B769C">
        <w:t>–</w:t>
      </w:r>
      <w:r>
        <w:t> 4 § om underrättelse från ett försäkringsföretag om påbörjad verk</w:t>
      </w:r>
      <w:r>
        <w:softHyphen/>
        <w:t>samhet,</w:t>
      </w:r>
    </w:p>
    <w:p w14:paraId="22E86F93" w14:textId="77777777" w:rsidR="00136126" w:rsidRDefault="00931476" w:rsidP="00136126">
      <w:pPr>
        <w:pStyle w:val="Brdtextmedindrag"/>
      </w:pPr>
      <w:r w:rsidRPr="006B769C">
        <w:t>–</w:t>
      </w:r>
      <w:r>
        <w:t> 10 § om förordnande av aktuarie,</w:t>
      </w:r>
    </w:p>
    <w:p w14:paraId="4A0D2A0D" w14:textId="77777777" w:rsidR="00136126" w:rsidRDefault="00931476" w:rsidP="00136126">
      <w:pPr>
        <w:pStyle w:val="Brdtextmedindrag"/>
      </w:pPr>
      <w:r w:rsidRPr="006B769C">
        <w:t>–</w:t>
      </w:r>
      <w:r>
        <w:t> 11 § om förordnande av revisor,</w:t>
      </w:r>
    </w:p>
    <w:p w14:paraId="761311C8" w14:textId="77777777" w:rsidR="00136126" w:rsidRDefault="00931476" w:rsidP="00136126">
      <w:pPr>
        <w:pStyle w:val="Brdtextmedindrag"/>
      </w:pPr>
      <w:r w:rsidRPr="006B769C">
        <w:t>–</w:t>
      </w:r>
      <w:r>
        <w:t> 13 § om sammankallande av styrelsen eller stämma,</w:t>
      </w:r>
    </w:p>
    <w:p w14:paraId="549E166C" w14:textId="77777777" w:rsidR="00136126" w:rsidRDefault="00931476" w:rsidP="00136126">
      <w:pPr>
        <w:pStyle w:val="Brdtextmedindrag"/>
      </w:pPr>
      <w:r w:rsidRPr="006B769C">
        <w:lastRenderedPageBreak/>
        <w:t>–</w:t>
      </w:r>
      <w:r>
        <w:t> 15 § om Finansinspektionens befogenheter vid ett försäkringsföretags likvidation, och</w:t>
      </w:r>
    </w:p>
    <w:p w14:paraId="4FCF154F" w14:textId="77777777" w:rsidR="00136126" w:rsidRDefault="00931476" w:rsidP="00136126">
      <w:pPr>
        <w:pStyle w:val="Brdtextmedindrag"/>
      </w:pPr>
      <w:r w:rsidRPr="006B769C">
        <w:t>–</w:t>
      </w:r>
      <w:r>
        <w:t> 17 § om rapport angående de försäkringstekniska avsättningarna.</w:t>
      </w:r>
    </w:p>
    <w:p w14:paraId="56715D00" w14:textId="77777777" w:rsidR="00136126" w:rsidRDefault="00931476" w:rsidP="00136126">
      <w:pPr>
        <w:pStyle w:val="Brdtextmedindrag"/>
      </w:pPr>
      <w:r>
        <w:t>Vid tillämpning av bestämmelserna ska det som sägs om försäkrings</w:t>
      </w:r>
      <w:r>
        <w:softHyphen/>
        <w:t>företag gälla tjänstepensionsföretag.</w:t>
      </w:r>
    </w:p>
    <w:p w14:paraId="5609B904" w14:textId="77777777" w:rsidR="00136126" w:rsidRDefault="00931476" w:rsidP="00136126">
      <w:pPr>
        <w:pStyle w:val="Rubrik4utannumrering"/>
      </w:pPr>
      <w:r>
        <w:t>Registreringsmyndighet</w:t>
      </w:r>
    </w:p>
    <w:p w14:paraId="4E0BBD7F" w14:textId="77777777" w:rsidR="00136126" w:rsidRDefault="00931476" w:rsidP="00136126">
      <w:pPr>
        <w:pStyle w:val="Brdtext"/>
      </w:pPr>
      <w:r>
        <w:rPr>
          <w:b/>
        </w:rPr>
        <w:t>2</w:t>
      </w:r>
      <w:r w:rsidRPr="00640C08">
        <w:rPr>
          <w:b/>
        </w:rPr>
        <w:t> §</w:t>
      </w:r>
      <w:r w:rsidRPr="00640C08">
        <w:t>    </w:t>
      </w:r>
      <w:r>
        <w:t>Bolagsverket är registreringsmyndighet för tjänstepensionsföretag.</w:t>
      </w:r>
    </w:p>
    <w:p w14:paraId="33719252" w14:textId="77777777" w:rsidR="00136126" w:rsidRPr="00081AD6" w:rsidRDefault="00931476" w:rsidP="00136126">
      <w:pPr>
        <w:pStyle w:val="Brdtextmedindrag"/>
      </w:pPr>
      <w:r>
        <w:t>Bolagsverket ska enligt 17 kap. 1 § försäkringsrörelselagen (2010:2043) föra ett försäkringsregister. I registret skrivs de uppgifter in som enligt denna lag, aktiebolagslagen (2005:551), lagen (2018:672) om ekonomiska föreningar eller andra författningar ska anmälas för registrering.</w:t>
      </w:r>
    </w:p>
    <w:p w14:paraId="27071DD2" w14:textId="77777777" w:rsidR="00136126" w:rsidRDefault="00931476" w:rsidP="00136126">
      <w:pPr>
        <w:pStyle w:val="Rubrik4utannumrering"/>
      </w:pPr>
      <w:r>
        <w:t>Tillsynen och dess omfattning</w:t>
      </w:r>
    </w:p>
    <w:p w14:paraId="570FC672" w14:textId="77777777" w:rsidR="00136126" w:rsidRDefault="00931476" w:rsidP="00136126">
      <w:pPr>
        <w:pStyle w:val="Brdtext"/>
      </w:pPr>
      <w:r>
        <w:rPr>
          <w:b/>
        </w:rPr>
        <w:t>3 §</w:t>
      </w:r>
      <w:r w:rsidRPr="00640C08">
        <w:t>    </w:t>
      </w:r>
      <w:r>
        <w:t xml:space="preserve">Finansinspektionen har tillsyn över tjänstepensionsföretag. </w:t>
      </w:r>
    </w:p>
    <w:p w14:paraId="133CF65B" w14:textId="77777777" w:rsidR="00136126" w:rsidRDefault="00931476" w:rsidP="00136126">
      <w:pPr>
        <w:pStyle w:val="Brdtextmedindrag"/>
      </w:pPr>
      <w:r>
        <w:t>Tillsynen omfattar att verksamheten drivs enligt</w:t>
      </w:r>
    </w:p>
    <w:p w14:paraId="24C3CCF7" w14:textId="77777777" w:rsidR="00136126" w:rsidRDefault="00931476" w:rsidP="00136126">
      <w:pPr>
        <w:pStyle w:val="Brdtextmedindrag"/>
      </w:pPr>
      <w:r>
        <w:t xml:space="preserve">1. denna lag, </w:t>
      </w:r>
    </w:p>
    <w:p w14:paraId="069AD349" w14:textId="77777777" w:rsidR="00136126" w:rsidRDefault="00931476" w:rsidP="00136126">
      <w:pPr>
        <w:pStyle w:val="Brdtextmedindrag"/>
      </w:pPr>
      <w:r>
        <w:t xml:space="preserve">2. andra författningar som reglerar företagets verksamhet, </w:t>
      </w:r>
    </w:p>
    <w:p w14:paraId="7CA849CB" w14:textId="77777777" w:rsidR="00136126" w:rsidRDefault="00931476" w:rsidP="00136126">
      <w:pPr>
        <w:pStyle w:val="Brdtextmedindrag"/>
      </w:pPr>
      <w:r>
        <w:t>3. företagets bolagsordning eller stadgar, och</w:t>
      </w:r>
    </w:p>
    <w:p w14:paraId="5F23EC60" w14:textId="77777777" w:rsidR="00136126" w:rsidRDefault="00931476" w:rsidP="00136126">
      <w:pPr>
        <w:pStyle w:val="Brdtextmedindrag"/>
      </w:pPr>
      <w:r>
        <w:t>4. styrdokument som företaget har upprättat och som har sin grund i författningar som reglerar företagets verksamhet.</w:t>
      </w:r>
    </w:p>
    <w:p w14:paraId="003013FE" w14:textId="77777777" w:rsidR="00136126" w:rsidRDefault="00931476" w:rsidP="00136126">
      <w:pPr>
        <w:pStyle w:val="Brdtextmedindrag"/>
      </w:pPr>
      <w:r>
        <w:t>Finansinspektionen har dessutom tillsyn över att tjänstepensions</w:t>
      </w:r>
      <w:r>
        <w:softHyphen/>
        <w:t>företagets ägare och styrning uppfyller lämplighetskraven i denna lag.</w:t>
      </w:r>
    </w:p>
    <w:p w14:paraId="4F7BA714" w14:textId="77777777" w:rsidR="00136126" w:rsidRPr="00DB55FA" w:rsidRDefault="00931476" w:rsidP="00136126">
      <w:pPr>
        <w:pStyle w:val="Brdtextmedindrag"/>
      </w:pPr>
      <w:r>
        <w:t>Finansinspektionens tillsyn ska utgå från en proaktiv och riskbaserad metod.</w:t>
      </w:r>
    </w:p>
    <w:p w14:paraId="55C57FC2" w14:textId="77777777" w:rsidR="00136126" w:rsidRDefault="00931476" w:rsidP="00136126">
      <w:pPr>
        <w:pStyle w:val="Rubrik4utannumrering"/>
      </w:pPr>
      <w:r>
        <w:t>Samarbete och utbyte av information</w:t>
      </w:r>
    </w:p>
    <w:p w14:paraId="14C3275F" w14:textId="77777777" w:rsidR="00136126" w:rsidRDefault="00931476" w:rsidP="00136126">
      <w:pPr>
        <w:pStyle w:val="Brdtext"/>
        <w:rPr>
          <w:rStyle w:val="BrdtextmedindragChar"/>
        </w:rPr>
      </w:pPr>
      <w:r>
        <w:rPr>
          <w:b/>
        </w:rPr>
        <w:t>4</w:t>
      </w:r>
      <w:r w:rsidRPr="00640C08">
        <w:rPr>
          <w:b/>
        </w:rPr>
        <w:t> §</w:t>
      </w:r>
      <w:r w:rsidRPr="00640C08">
        <w:t>    </w:t>
      </w:r>
      <w:r w:rsidRPr="000A7C2D">
        <w:rPr>
          <w:rStyle w:val="BrdtextmedindragChar"/>
        </w:rPr>
        <w:t>Finansinspektionen ska i sin tillsynsverksamhet samarbeta och ut</w:t>
      </w:r>
      <w:r>
        <w:rPr>
          <w:rStyle w:val="BrdtextmedindragChar"/>
        </w:rPr>
        <w:softHyphen/>
      </w:r>
      <w:r w:rsidRPr="000A7C2D">
        <w:rPr>
          <w:rStyle w:val="BrdtextmedindragChar"/>
        </w:rPr>
        <w:t>byta information med behöriga myndigheter, Europeiska kommissionen och Europeiska försäkrings- och tjänstepensionsmyndigheten i den utsträckning som följer av Sveriges medlemskap i Europeiska unionen.</w:t>
      </w:r>
    </w:p>
    <w:p w14:paraId="1DCA1E96" w14:textId="77777777" w:rsidR="00136126" w:rsidRPr="00E030A8" w:rsidRDefault="00931476" w:rsidP="00136126">
      <w:pPr>
        <w:pStyle w:val="Rubrik4utannumrering"/>
      </w:pPr>
      <w:r>
        <w:t>Upplysningar från ett tjänstepensionsföretag</w:t>
      </w:r>
    </w:p>
    <w:p w14:paraId="6E04275F" w14:textId="77777777" w:rsidR="00136126" w:rsidRDefault="00931476" w:rsidP="00136126">
      <w:pPr>
        <w:pStyle w:val="Brdtext"/>
        <w:rPr>
          <w:rStyle w:val="BrdtextmedindragChar"/>
        </w:rPr>
      </w:pPr>
      <w:r>
        <w:rPr>
          <w:b/>
        </w:rPr>
        <w:t>5</w:t>
      </w:r>
      <w:r w:rsidRPr="00640C08">
        <w:rPr>
          <w:b/>
        </w:rPr>
        <w:t> §</w:t>
      </w:r>
      <w:r w:rsidRPr="00640C08">
        <w:t>    </w:t>
      </w:r>
      <w:r w:rsidRPr="000A7C2D">
        <w:rPr>
          <w:rStyle w:val="BrdtextmedindragChar"/>
        </w:rPr>
        <w:t xml:space="preserve">Ett </w:t>
      </w:r>
      <w:r>
        <w:rPr>
          <w:rStyle w:val="BrdtextmedindragChar"/>
        </w:rPr>
        <w:t>tjänstepensions</w:t>
      </w:r>
      <w:r w:rsidRPr="000A7C2D">
        <w:rPr>
          <w:rStyle w:val="BrdtextmedindragChar"/>
        </w:rPr>
        <w:t>företag ska lämna Finansinspektionen de</w:t>
      </w:r>
      <w:r>
        <w:rPr>
          <w:rStyle w:val="BrdtextmedindragChar"/>
        </w:rPr>
        <w:t xml:space="preserve"> </w:t>
      </w:r>
      <w:r w:rsidRPr="000A7C2D">
        <w:rPr>
          <w:rStyle w:val="BrdtextmedindragChar"/>
        </w:rPr>
        <w:t>upplys</w:t>
      </w:r>
      <w:r>
        <w:rPr>
          <w:rStyle w:val="BrdtextmedindragChar"/>
        </w:rPr>
        <w:softHyphen/>
      </w:r>
      <w:r w:rsidRPr="000A7C2D">
        <w:rPr>
          <w:rStyle w:val="BrdtextmedindragChar"/>
        </w:rPr>
        <w:t>ningar om sin verksamhet som inspektionen begär. Om</w:t>
      </w:r>
      <w:r>
        <w:rPr>
          <w:rStyle w:val="BrdtextmedindragChar"/>
        </w:rPr>
        <w:t xml:space="preserve"> </w:t>
      </w:r>
      <w:r w:rsidRPr="000A7C2D">
        <w:rPr>
          <w:rStyle w:val="BrdtextmedindragChar"/>
        </w:rPr>
        <w:t>företaget driver verksamhet i ett annat land inom EES ska det,</w:t>
      </w:r>
      <w:r>
        <w:rPr>
          <w:rStyle w:val="BrdtextmedindragChar"/>
        </w:rPr>
        <w:t xml:space="preserve"> </w:t>
      </w:r>
      <w:r w:rsidRPr="000A7C2D">
        <w:rPr>
          <w:rStyle w:val="BrdtextmedindragChar"/>
        </w:rPr>
        <w:t>i den utsträckning som följer av Sveriges medlemskap i</w:t>
      </w:r>
      <w:r>
        <w:rPr>
          <w:rStyle w:val="BrdtextmedindragChar"/>
        </w:rPr>
        <w:t xml:space="preserve"> </w:t>
      </w:r>
      <w:r w:rsidRPr="000A7C2D">
        <w:rPr>
          <w:rStyle w:val="BrdtextmedindragChar"/>
        </w:rPr>
        <w:t>Europeiska unionen, lämna de upplysningar till behörig</w:t>
      </w:r>
      <w:r>
        <w:rPr>
          <w:rStyle w:val="BrdtextmedindragChar"/>
        </w:rPr>
        <w:t xml:space="preserve"> </w:t>
      </w:r>
      <w:r w:rsidRPr="000A7C2D">
        <w:rPr>
          <w:rStyle w:val="BrdtextmedindragChar"/>
        </w:rPr>
        <w:t>myndighet i det landet som den myndigheten behöver för att</w:t>
      </w:r>
      <w:r>
        <w:rPr>
          <w:rStyle w:val="BrdtextmedindragChar"/>
        </w:rPr>
        <w:t xml:space="preserve"> </w:t>
      </w:r>
      <w:r w:rsidRPr="000A7C2D">
        <w:rPr>
          <w:rStyle w:val="BrdtextmedindragChar"/>
        </w:rPr>
        <w:t>full</w:t>
      </w:r>
      <w:r>
        <w:rPr>
          <w:rStyle w:val="BrdtextmedindragChar"/>
        </w:rPr>
        <w:softHyphen/>
      </w:r>
      <w:r w:rsidRPr="000A7C2D">
        <w:rPr>
          <w:rStyle w:val="BrdtextmedindragChar"/>
        </w:rPr>
        <w:t>göra sina uppgifter.</w:t>
      </w:r>
    </w:p>
    <w:p w14:paraId="30676145" w14:textId="77777777" w:rsidR="00136126" w:rsidRDefault="00931476" w:rsidP="00136126">
      <w:pPr>
        <w:pStyle w:val="Rubrik4utannumrering"/>
      </w:pPr>
      <w:r>
        <w:t>Platsundersökning</w:t>
      </w:r>
    </w:p>
    <w:p w14:paraId="090B745A" w14:textId="77777777" w:rsidR="00136126" w:rsidRDefault="00931476" w:rsidP="00136126">
      <w:pPr>
        <w:pStyle w:val="Brdtext"/>
        <w:rPr>
          <w:rStyle w:val="BrdtextmedindragChar"/>
        </w:rPr>
      </w:pPr>
      <w:r>
        <w:rPr>
          <w:b/>
        </w:rPr>
        <w:t>6</w:t>
      </w:r>
      <w:r w:rsidRPr="00640C08">
        <w:rPr>
          <w:b/>
        </w:rPr>
        <w:t> §</w:t>
      </w:r>
      <w:r w:rsidRPr="00640C08">
        <w:t>    </w:t>
      </w:r>
      <w:r w:rsidRPr="000A7C2D">
        <w:rPr>
          <w:rStyle w:val="BrdtextmedindragChar"/>
        </w:rPr>
        <w:t>Finansinspektionen får när inspektionen anser att det är</w:t>
      </w:r>
      <w:r>
        <w:rPr>
          <w:rStyle w:val="BrdtextmedindragChar"/>
        </w:rPr>
        <w:t xml:space="preserve"> </w:t>
      </w:r>
      <w:r w:rsidRPr="000A7C2D">
        <w:rPr>
          <w:rStyle w:val="BrdtextmedindragChar"/>
        </w:rPr>
        <w:t>nödvändigt genomföra en undersökning hos ett</w:t>
      </w:r>
      <w:r>
        <w:rPr>
          <w:rStyle w:val="BrdtextmedindragChar"/>
        </w:rPr>
        <w:t xml:space="preserve"> tjänstepensions</w:t>
      </w:r>
      <w:r w:rsidRPr="000A7C2D">
        <w:rPr>
          <w:rStyle w:val="BrdtextmedindragChar"/>
        </w:rPr>
        <w:t>företag.</w:t>
      </w:r>
    </w:p>
    <w:p w14:paraId="177B63D5" w14:textId="77777777" w:rsidR="00136126" w:rsidRDefault="00931476" w:rsidP="00136126">
      <w:pPr>
        <w:pStyle w:val="Brdtextmedindrag"/>
      </w:pPr>
      <w:r w:rsidRPr="000A7C2D">
        <w:t>Styrelsen och den verkställande direktören ska vid den</w:t>
      </w:r>
      <w:r>
        <w:t xml:space="preserve"> </w:t>
      </w:r>
      <w:r w:rsidRPr="000A7C2D">
        <w:t>tidpunkt som Finansinspektionen bestämmer hålla</w:t>
      </w:r>
      <w:r>
        <w:t xml:space="preserve"> tjänstepensions</w:t>
      </w:r>
      <w:r w:rsidRPr="000A7C2D">
        <w:t>företagets tillgångar, räkenskapsmaterial och</w:t>
      </w:r>
      <w:r>
        <w:t xml:space="preserve"> </w:t>
      </w:r>
      <w:r w:rsidRPr="000A7C2D">
        <w:t>andra handlingar tillgängliga för granskning av</w:t>
      </w:r>
      <w:r>
        <w:t xml:space="preserve"> </w:t>
      </w:r>
      <w:r w:rsidRPr="000A7C2D">
        <w:lastRenderedPageBreak/>
        <w:t>befattningshavare hos inspektionen eller av någon annan som</w:t>
      </w:r>
      <w:r>
        <w:t xml:space="preserve"> </w:t>
      </w:r>
      <w:r w:rsidRPr="000A7C2D">
        <w:t>inspektionen har förordnat.</w:t>
      </w:r>
    </w:p>
    <w:p w14:paraId="73B1B2A0" w14:textId="77777777" w:rsidR="00136126" w:rsidRDefault="00931476" w:rsidP="00136126">
      <w:pPr>
        <w:pStyle w:val="Brdtextmedindrag"/>
      </w:pPr>
      <w:r w:rsidRPr="000A7C2D">
        <w:t>Finansinspektionen får genomföra en undersökning hos ett</w:t>
      </w:r>
      <w:r>
        <w:t xml:space="preserve"> </w:t>
      </w:r>
      <w:r w:rsidRPr="000A7C2D">
        <w:t xml:space="preserve">företag som har fått i uppdrag av ett </w:t>
      </w:r>
      <w:r>
        <w:t>tjänstepensions</w:t>
      </w:r>
      <w:r w:rsidRPr="000A7C2D">
        <w:t>företag att</w:t>
      </w:r>
      <w:r>
        <w:t xml:space="preserve"> </w:t>
      </w:r>
      <w:r w:rsidRPr="000A7C2D">
        <w:t>utföra viss verksamhet eller vissa funktioner, om det behövs</w:t>
      </w:r>
      <w:r>
        <w:t xml:space="preserve"> </w:t>
      </w:r>
      <w:r w:rsidRPr="000A7C2D">
        <w:t xml:space="preserve">för tillsynen </w:t>
      </w:r>
      <w:r>
        <w:t>över</w:t>
      </w:r>
      <w:r w:rsidRPr="000A7C2D">
        <w:t xml:space="preserve"> </w:t>
      </w:r>
      <w:r>
        <w:t>tjänstepensions</w:t>
      </w:r>
      <w:r>
        <w:softHyphen/>
      </w:r>
      <w:r w:rsidRPr="000A7C2D">
        <w:t>företaget.</w:t>
      </w:r>
    </w:p>
    <w:p w14:paraId="031E9293" w14:textId="77777777" w:rsidR="00136126" w:rsidRDefault="00931476" w:rsidP="00136126">
      <w:pPr>
        <w:pStyle w:val="Rubrik4utannumrering"/>
      </w:pPr>
      <w:r>
        <w:t>Upplysningar från och undersökningar hos andra än tjänstepensionsföretag</w:t>
      </w:r>
    </w:p>
    <w:p w14:paraId="46E9BAFD" w14:textId="77777777" w:rsidR="00136126" w:rsidRDefault="00931476" w:rsidP="00136126">
      <w:pPr>
        <w:pStyle w:val="Brdtext"/>
        <w:rPr>
          <w:rStyle w:val="BrdtextmedindragChar"/>
        </w:rPr>
      </w:pPr>
      <w:r>
        <w:rPr>
          <w:b/>
        </w:rPr>
        <w:t>7</w:t>
      </w:r>
      <w:r w:rsidRPr="00640C08">
        <w:rPr>
          <w:b/>
        </w:rPr>
        <w:t> §</w:t>
      </w:r>
      <w:r w:rsidRPr="00640C08">
        <w:t>    </w:t>
      </w:r>
      <w:r w:rsidRPr="000A7C2D">
        <w:rPr>
          <w:rStyle w:val="BrdtextmedindragChar"/>
        </w:rPr>
        <w:t xml:space="preserve">Skyldigheten enligt 5 och </w:t>
      </w:r>
      <w:r>
        <w:rPr>
          <w:rStyle w:val="BrdtextmedindragChar"/>
        </w:rPr>
        <w:t>6 </w:t>
      </w:r>
      <w:r w:rsidRPr="000A7C2D">
        <w:rPr>
          <w:rStyle w:val="BrdtextmedindragChar"/>
        </w:rPr>
        <w:t>§§ att lämna upplysningar och</w:t>
      </w:r>
      <w:r>
        <w:rPr>
          <w:rStyle w:val="BrdtextmedindragChar"/>
        </w:rPr>
        <w:t xml:space="preserve"> </w:t>
      </w:r>
      <w:r w:rsidRPr="000A7C2D">
        <w:rPr>
          <w:rStyle w:val="BrdtextmedindragChar"/>
        </w:rPr>
        <w:t>hålla till</w:t>
      </w:r>
      <w:r>
        <w:rPr>
          <w:rStyle w:val="BrdtextmedindragChar"/>
        </w:rPr>
        <w:softHyphen/>
      </w:r>
      <w:r w:rsidRPr="000A7C2D">
        <w:rPr>
          <w:rStyle w:val="BrdtextmedindragChar"/>
        </w:rPr>
        <w:t>gångar och handlingar tillgängliga för granskning</w:t>
      </w:r>
      <w:r>
        <w:rPr>
          <w:rStyle w:val="BrdtextmedindragChar"/>
        </w:rPr>
        <w:t xml:space="preserve"> </w:t>
      </w:r>
      <w:r w:rsidRPr="000A7C2D">
        <w:rPr>
          <w:rStyle w:val="BrdtextmedindragChar"/>
        </w:rPr>
        <w:t>gäller även för</w:t>
      </w:r>
    </w:p>
    <w:p w14:paraId="0FB74E7D" w14:textId="77777777" w:rsidR="00136126" w:rsidRDefault="00931476" w:rsidP="00136126">
      <w:pPr>
        <w:pStyle w:val="Brdtextmedindrag"/>
      </w:pPr>
      <w:r w:rsidRPr="000A7C2D">
        <w:t>1.</w:t>
      </w:r>
      <w:r>
        <w:t> </w:t>
      </w:r>
      <w:r w:rsidRPr="000A7C2D">
        <w:t>styrelsen och den verkställande direktören eller</w:t>
      </w:r>
      <w:r>
        <w:t xml:space="preserve"> </w:t>
      </w:r>
      <w:r w:rsidRPr="000A7C2D">
        <w:t>motsvarande organ i ett företag vars verksamhet uteslutande</w:t>
      </w:r>
      <w:r>
        <w:t xml:space="preserve"> </w:t>
      </w:r>
      <w:r w:rsidRPr="000A7C2D">
        <w:t xml:space="preserve">ska vara att biträda ett </w:t>
      </w:r>
      <w:r>
        <w:t>tjänste</w:t>
      </w:r>
      <w:r>
        <w:softHyphen/>
        <w:t>pensions</w:t>
      </w:r>
      <w:r w:rsidRPr="000A7C2D">
        <w:t>företag eller som ett</w:t>
      </w:r>
      <w:r>
        <w:t xml:space="preserve"> tjänstepensions</w:t>
      </w:r>
      <w:r w:rsidRPr="000A7C2D">
        <w:t>företag har ett bestämmande inflytande i,</w:t>
      </w:r>
    </w:p>
    <w:p w14:paraId="064ABBF9" w14:textId="77777777" w:rsidR="00136126" w:rsidRDefault="00931476" w:rsidP="00136126">
      <w:pPr>
        <w:pStyle w:val="Brdtextmedindrag"/>
      </w:pPr>
      <w:r w:rsidRPr="000A7C2D">
        <w:t>2.</w:t>
      </w:r>
      <w:r>
        <w:t> </w:t>
      </w:r>
      <w:r w:rsidRPr="000A7C2D">
        <w:t>ordföranden och den verkställande direktören eller</w:t>
      </w:r>
      <w:r>
        <w:t xml:space="preserve"> </w:t>
      </w:r>
      <w:r w:rsidRPr="000A7C2D">
        <w:t>motsvarande befattningshavare i en skaderegleringsnämnd,</w:t>
      </w:r>
      <w:r>
        <w:t xml:space="preserve"> </w:t>
      </w:r>
      <w:r w:rsidRPr="000A7C2D">
        <w:t>villkorsnämnd eller annat liknande organ som biträder ett</w:t>
      </w:r>
      <w:r>
        <w:t xml:space="preserve"> tjänstepensions</w:t>
      </w:r>
      <w:r w:rsidRPr="000A7C2D">
        <w:t>företag, och</w:t>
      </w:r>
    </w:p>
    <w:p w14:paraId="7C19F986" w14:textId="77777777" w:rsidR="00136126" w:rsidRDefault="00931476" w:rsidP="00136126">
      <w:pPr>
        <w:pStyle w:val="Brdtextmedindrag"/>
      </w:pPr>
      <w:r w:rsidRPr="000A7C2D">
        <w:t>3.</w:t>
      </w:r>
      <w:r>
        <w:t> </w:t>
      </w:r>
      <w:r w:rsidRPr="000A7C2D">
        <w:t>styrelsen och den verkställande direktören i ett</w:t>
      </w:r>
      <w:r>
        <w:t xml:space="preserve"> </w:t>
      </w:r>
      <w:r w:rsidRPr="000A7C2D">
        <w:t>aktiebolag, om Finans</w:t>
      </w:r>
      <w:r>
        <w:softHyphen/>
      </w:r>
      <w:r w:rsidRPr="000A7C2D">
        <w:t>inspektionen med bolagets samtycke har</w:t>
      </w:r>
      <w:r>
        <w:t xml:space="preserve"> </w:t>
      </w:r>
      <w:r w:rsidRPr="000A7C2D">
        <w:t>fattat beslut om en sådan skyldig</w:t>
      </w:r>
      <w:r>
        <w:softHyphen/>
      </w:r>
      <w:r w:rsidRPr="000A7C2D">
        <w:t>het.</w:t>
      </w:r>
    </w:p>
    <w:p w14:paraId="0B86811E" w14:textId="77777777" w:rsidR="00136126" w:rsidRPr="002F4ADD" w:rsidRDefault="00136126" w:rsidP="00136126">
      <w:pPr>
        <w:pStyle w:val="Brdtext"/>
      </w:pPr>
    </w:p>
    <w:p w14:paraId="4214240E" w14:textId="77777777" w:rsidR="00136126" w:rsidRDefault="00931476" w:rsidP="00136126">
      <w:pPr>
        <w:pStyle w:val="Brdtext"/>
      </w:pPr>
      <w:r>
        <w:rPr>
          <w:b/>
        </w:rPr>
        <w:t>8</w:t>
      </w:r>
      <w:r w:rsidRPr="00640C08">
        <w:rPr>
          <w:b/>
        </w:rPr>
        <w:t> §</w:t>
      </w:r>
      <w:r w:rsidRPr="00640C08">
        <w:t>    </w:t>
      </w:r>
      <w:r w:rsidRPr="000A7C2D">
        <w:rPr>
          <w:rStyle w:val="BrdtextmedindragChar"/>
        </w:rPr>
        <w:t>Om det finns intressegemenskap mellan å ena sidan ett</w:t>
      </w:r>
      <w:r>
        <w:rPr>
          <w:rStyle w:val="BrdtextmedindragChar"/>
        </w:rPr>
        <w:t xml:space="preserve"> tjänste</w:t>
      </w:r>
      <w:r>
        <w:rPr>
          <w:rStyle w:val="BrdtextmedindragChar"/>
        </w:rPr>
        <w:softHyphen/>
        <w:t>pensions</w:t>
      </w:r>
      <w:r w:rsidRPr="000A7C2D">
        <w:rPr>
          <w:rStyle w:val="BrdtextmedindragChar"/>
        </w:rPr>
        <w:t>företag och å andra sidan ett aktiebolag som denna</w:t>
      </w:r>
      <w:r>
        <w:rPr>
          <w:rStyle w:val="BrdtextmedindragChar"/>
        </w:rPr>
        <w:t xml:space="preserve"> </w:t>
      </w:r>
      <w:r w:rsidRPr="000A7C2D">
        <w:rPr>
          <w:rStyle w:val="BrdtextmedindragChar"/>
        </w:rPr>
        <w:t>lag inte är tillämplig på eller en ekonomisk förening, får</w:t>
      </w:r>
      <w:r>
        <w:rPr>
          <w:rStyle w:val="BrdtextmedindragChar"/>
        </w:rPr>
        <w:t xml:space="preserve"> </w:t>
      </w:r>
      <w:r w:rsidRPr="000A7C2D">
        <w:rPr>
          <w:rStyle w:val="BrdtextmedindragChar"/>
        </w:rPr>
        <w:t>Finansinspektionen före</w:t>
      </w:r>
      <w:r>
        <w:rPr>
          <w:rStyle w:val="BrdtextmedindragChar"/>
        </w:rPr>
        <w:softHyphen/>
      </w:r>
      <w:r w:rsidRPr="000A7C2D">
        <w:rPr>
          <w:rStyle w:val="BrdtextmedindragChar"/>
        </w:rPr>
        <w:t>lägga aktiebolaget eller föreningen att</w:t>
      </w:r>
      <w:r>
        <w:rPr>
          <w:rStyle w:val="BrdtextmedindragChar"/>
        </w:rPr>
        <w:t xml:space="preserve"> </w:t>
      </w:r>
      <w:r w:rsidRPr="000A7C2D">
        <w:rPr>
          <w:rStyle w:val="BrdtextmedindragChar"/>
        </w:rPr>
        <w:t xml:space="preserve">lämna en särskild redovisning över intressegemenskapen. </w:t>
      </w:r>
      <w:bookmarkStart w:id="8518" w:name="_Hlk2858212"/>
      <w:r>
        <w:rPr>
          <w:rStyle w:val="BrdtextmedindragChar"/>
        </w:rPr>
        <w:t>Finansinspektionen får dock bara besluta om ett sådant föreläggande</w:t>
      </w:r>
      <w:r w:rsidRPr="000A7C2D" w:rsidDel="00624292">
        <w:rPr>
          <w:rStyle w:val="BrdtextmedindragChar"/>
        </w:rPr>
        <w:t xml:space="preserve"> </w:t>
      </w:r>
      <w:r w:rsidRPr="000A7C2D">
        <w:rPr>
          <w:rStyle w:val="BrdtextmedindragChar"/>
        </w:rPr>
        <w:t>om det behövs med hänsyn</w:t>
      </w:r>
      <w:r>
        <w:rPr>
          <w:rStyle w:val="BrdtextmedindragChar"/>
        </w:rPr>
        <w:t xml:space="preserve"> </w:t>
      </w:r>
      <w:r w:rsidRPr="000A7C2D">
        <w:rPr>
          <w:rStyle w:val="BrdtextmedindragChar"/>
        </w:rPr>
        <w:t xml:space="preserve">till tillsynen över </w:t>
      </w:r>
      <w:r>
        <w:rPr>
          <w:rStyle w:val="BrdtextmedindragChar"/>
        </w:rPr>
        <w:t>tjänstepensions</w:t>
      </w:r>
      <w:r w:rsidRPr="000A7C2D">
        <w:rPr>
          <w:rStyle w:val="BrdtextmedindragChar"/>
        </w:rPr>
        <w:t>verksamheten. Redo</w:t>
      </w:r>
      <w:r>
        <w:rPr>
          <w:rStyle w:val="BrdtextmedindragChar"/>
        </w:rPr>
        <w:softHyphen/>
      </w:r>
      <w:r w:rsidRPr="000A7C2D">
        <w:rPr>
          <w:rStyle w:val="BrdtextmedindragChar"/>
        </w:rPr>
        <w:t>visningen ska</w:t>
      </w:r>
      <w:r>
        <w:rPr>
          <w:rStyle w:val="BrdtextmedindragChar"/>
        </w:rPr>
        <w:t xml:space="preserve"> </w:t>
      </w:r>
      <w:r w:rsidRPr="000A7C2D">
        <w:rPr>
          <w:rStyle w:val="BrdtextmedindragChar"/>
        </w:rPr>
        <w:t>lämnas enligt anvisningar av Finansinspektionen.</w:t>
      </w:r>
      <w:bookmarkEnd w:id="8518"/>
    </w:p>
    <w:p w14:paraId="19B803DB" w14:textId="77777777" w:rsidR="00136126" w:rsidRDefault="00931476" w:rsidP="00136126">
      <w:pPr>
        <w:pStyle w:val="Rubrik4utannumrering"/>
      </w:pPr>
      <w:r w:rsidRPr="000A3C5B">
        <w:t>Revisorers och särskilda</w:t>
      </w:r>
      <w:r>
        <w:t xml:space="preserve"> granskares rapporteringsskyldighet</w:t>
      </w:r>
    </w:p>
    <w:p w14:paraId="4378A912" w14:textId="77777777" w:rsidR="00136126" w:rsidRDefault="00931476" w:rsidP="00136126">
      <w:pPr>
        <w:pStyle w:val="Brdtext"/>
      </w:pPr>
      <w:r>
        <w:rPr>
          <w:b/>
        </w:rPr>
        <w:t>9 §</w:t>
      </w:r>
      <w:r w:rsidRPr="00AD49EA">
        <w:t>    </w:t>
      </w:r>
      <w:r w:rsidRPr="00946D04">
        <w:t xml:space="preserve">En revisor eller en särskild granskare ska genast rapportera till </w:t>
      </w:r>
      <w:r>
        <w:t>Finansinspektionen</w:t>
      </w:r>
      <w:r w:rsidRPr="00946D04">
        <w:t xml:space="preserve"> om han eller hon vid fullgörandet a</w:t>
      </w:r>
      <w:r w:rsidRPr="009E5955">
        <w:t xml:space="preserve">v sitt uppdrag i ett </w:t>
      </w:r>
      <w:r>
        <w:t>tjänstepensionsföretag</w:t>
      </w:r>
      <w:r w:rsidRPr="00F747B1">
        <w:t xml:space="preserve"> får kännedom om förhållanden som</w:t>
      </w:r>
    </w:p>
    <w:p w14:paraId="06FB0071" w14:textId="77777777" w:rsidR="00136126" w:rsidRDefault="00931476" w:rsidP="00136126">
      <w:pPr>
        <w:pStyle w:val="Brdtextmedindrag"/>
      </w:pPr>
      <w:r w:rsidRPr="00F747B1">
        <w:t>1.</w:t>
      </w:r>
      <w:r>
        <w:t> </w:t>
      </w:r>
      <w:r w:rsidRPr="00F747B1">
        <w:t>kan utgöra en väsentlig överträdelse av de författningar som reglerar företagets verksamhet,</w:t>
      </w:r>
    </w:p>
    <w:p w14:paraId="664CADEA" w14:textId="77777777" w:rsidR="00136126" w:rsidRDefault="00931476" w:rsidP="00136126">
      <w:pPr>
        <w:pStyle w:val="Brdtextmedindrag"/>
      </w:pPr>
      <w:r w:rsidRPr="00F747B1">
        <w:t>2.</w:t>
      </w:r>
      <w:r>
        <w:t> </w:t>
      </w:r>
      <w:r w:rsidRPr="00F747B1">
        <w:t>kan påverka företagets fortsatta drift negativt,</w:t>
      </w:r>
    </w:p>
    <w:p w14:paraId="26B8D30F" w14:textId="77777777" w:rsidR="00136126" w:rsidRDefault="00931476" w:rsidP="00136126">
      <w:pPr>
        <w:pStyle w:val="Brdtextmedindrag"/>
      </w:pPr>
      <w:r w:rsidRPr="00F747B1">
        <w:t>3.</w:t>
      </w:r>
      <w:r>
        <w:t> </w:t>
      </w:r>
      <w:r w:rsidRPr="00F747B1">
        <w:t xml:space="preserve">kan leda till att revisorn avstyrker att balansräkningen eller </w:t>
      </w:r>
      <w:r w:rsidRPr="00EB085D">
        <w:t>resultat</w:t>
      </w:r>
      <w:r>
        <w:softHyphen/>
      </w:r>
      <w:r w:rsidRPr="00EB085D">
        <w:t>räkningen fastställs eller till anmärkning enl</w:t>
      </w:r>
      <w:r w:rsidRPr="00AD49EA">
        <w:t>igt 9</w:t>
      </w:r>
      <w:r>
        <w:t> kap.</w:t>
      </w:r>
      <w:r w:rsidRPr="00AD49EA">
        <w:t xml:space="preserve"> 33 eller 34</w:t>
      </w:r>
      <w:r>
        <w:t> §</w:t>
      </w:r>
      <w:r w:rsidRPr="00F747B1">
        <w:t xml:space="preserve"> aktie</w:t>
      </w:r>
      <w:r>
        <w:softHyphen/>
      </w:r>
      <w:r w:rsidRPr="00F747B1">
        <w:t>bolagslagen (2005:551) eller 8</w:t>
      </w:r>
      <w:r>
        <w:t> kap.</w:t>
      </w:r>
      <w:r w:rsidRPr="00F747B1">
        <w:t xml:space="preserve"> </w:t>
      </w:r>
      <w:r>
        <w:t>36 eller 37 §</w:t>
      </w:r>
      <w:r w:rsidRPr="00F747B1">
        <w:t xml:space="preserve"> </w:t>
      </w:r>
      <w:r w:rsidRPr="006F0E2F">
        <w:t>lagen (</w:t>
      </w:r>
      <w:r>
        <w:t>2018:672</w:t>
      </w:r>
      <w:r w:rsidRPr="006F0E2F">
        <w:t xml:space="preserve">) om ekonomiska </w:t>
      </w:r>
      <w:r w:rsidRPr="00FF65BC">
        <w:t>föreningar</w:t>
      </w:r>
      <w:r w:rsidRPr="00F747B1">
        <w:t>, eller</w:t>
      </w:r>
    </w:p>
    <w:p w14:paraId="1B85B341" w14:textId="77777777" w:rsidR="00136126" w:rsidRPr="0004299A" w:rsidRDefault="00931476" w:rsidP="00136126">
      <w:pPr>
        <w:pStyle w:val="Brdtextmedindrag"/>
      </w:pPr>
      <w:r w:rsidRPr="00F747B1">
        <w:t>4.</w:t>
      </w:r>
      <w:r>
        <w:t> </w:t>
      </w:r>
      <w:r w:rsidRPr="00F747B1">
        <w:t>kan innebära att företaget brister eller har brustit i uppfyllandet av</w:t>
      </w:r>
      <w:r>
        <w:t xml:space="preserve"> kapitalkrav som gäller för företaget </w:t>
      </w:r>
      <w:r w:rsidRPr="006F0E2F">
        <w:t>enligt 8</w:t>
      </w:r>
      <w:r>
        <w:t> kap.</w:t>
      </w:r>
    </w:p>
    <w:p w14:paraId="733A7F0E" w14:textId="77777777" w:rsidR="00136126" w:rsidRPr="0004299A" w:rsidRDefault="00931476" w:rsidP="00136126">
      <w:pPr>
        <w:pStyle w:val="Brdtextmedindrag"/>
        <w:rPr>
          <w:rFonts w:eastAsiaTheme="minorHAnsi"/>
        </w:rPr>
      </w:pPr>
      <w:r w:rsidRPr="0004299A">
        <w:rPr>
          <w:rFonts w:eastAsiaTheme="minorHAnsi" w:cstheme="minorBidi"/>
          <w:lang w:eastAsia="sv-SE"/>
        </w:rPr>
        <w:t xml:space="preserve">Revisorn och </w:t>
      </w:r>
      <w:r>
        <w:rPr>
          <w:rFonts w:eastAsiaTheme="minorHAnsi" w:cstheme="minorBidi"/>
          <w:lang w:eastAsia="sv-SE"/>
        </w:rPr>
        <w:t xml:space="preserve">den särskilda </w:t>
      </w:r>
      <w:r w:rsidRPr="0004299A">
        <w:rPr>
          <w:rFonts w:eastAsiaTheme="minorHAnsi" w:cstheme="minorBidi"/>
          <w:lang w:eastAsia="sv-SE"/>
        </w:rPr>
        <w:t xml:space="preserve">granskaren har en motsvarande rapporteringsskyldighet om han eller hon får kännedom om förhållanden som avses i första stycket vid fullgörande av uppdrag som </w:t>
      </w:r>
      <w:r w:rsidRPr="000A3C5B">
        <w:rPr>
          <w:rFonts w:eastAsiaTheme="minorHAnsi" w:cstheme="minorBidi"/>
          <w:lang w:eastAsia="sv-SE"/>
        </w:rPr>
        <w:t>revisor eller särskild granskare i</w:t>
      </w:r>
      <w:r w:rsidRPr="0004299A">
        <w:rPr>
          <w:rFonts w:eastAsiaTheme="minorHAnsi" w:cstheme="minorBidi"/>
          <w:lang w:eastAsia="sv-SE"/>
        </w:rPr>
        <w:t xml:space="preserve"> </w:t>
      </w:r>
      <w:r>
        <w:rPr>
          <w:rFonts w:eastAsiaTheme="minorHAnsi" w:cstheme="minorBidi"/>
          <w:lang w:eastAsia="sv-SE"/>
        </w:rPr>
        <w:t>tjänstepensionsföretaget</w:t>
      </w:r>
      <w:r w:rsidRPr="0004299A">
        <w:rPr>
          <w:rFonts w:eastAsiaTheme="minorHAnsi" w:cstheme="minorBidi"/>
          <w:lang w:eastAsia="sv-SE"/>
        </w:rPr>
        <w:t xml:space="preserve">s moderföretag eller </w:t>
      </w:r>
      <w:r w:rsidRPr="0004299A">
        <w:rPr>
          <w:rFonts w:eastAsiaTheme="minorHAnsi" w:cstheme="minorBidi"/>
          <w:lang w:eastAsia="sv-SE"/>
        </w:rPr>
        <w:lastRenderedPageBreak/>
        <w:t xml:space="preserve">dotterföretag eller ett företag som har en likartad förbindelse med </w:t>
      </w:r>
      <w:r>
        <w:rPr>
          <w:rFonts w:eastAsiaTheme="minorHAnsi" w:cstheme="minorBidi"/>
          <w:lang w:eastAsia="sv-SE"/>
        </w:rPr>
        <w:t>tjänstepensions</w:t>
      </w:r>
      <w:r>
        <w:rPr>
          <w:rFonts w:eastAsiaTheme="minorHAnsi" w:cstheme="minorBidi"/>
          <w:lang w:eastAsia="sv-SE"/>
        </w:rPr>
        <w:softHyphen/>
        <w:t>företaget</w:t>
      </w:r>
      <w:r w:rsidRPr="0004299A">
        <w:rPr>
          <w:rFonts w:eastAsiaTheme="minorHAnsi" w:cstheme="minorBidi"/>
          <w:lang w:eastAsia="sv-SE"/>
        </w:rPr>
        <w:t>.</w:t>
      </w:r>
    </w:p>
    <w:p w14:paraId="26293000" w14:textId="77777777" w:rsidR="00136126" w:rsidRDefault="00931476" w:rsidP="00136126">
      <w:pPr>
        <w:pStyle w:val="Rubrik4utannumrering"/>
      </w:pPr>
      <w:r>
        <w:t>Allmänt ombud vid konkurs</w:t>
      </w:r>
    </w:p>
    <w:p w14:paraId="152349D8" w14:textId="77777777" w:rsidR="00136126" w:rsidRDefault="00931476" w:rsidP="00136126">
      <w:pPr>
        <w:pStyle w:val="Brdtext"/>
      </w:pPr>
      <w:r>
        <w:rPr>
          <w:b/>
        </w:rPr>
        <w:t>10</w:t>
      </w:r>
      <w:r w:rsidRPr="00640C08">
        <w:rPr>
          <w:b/>
        </w:rPr>
        <w:t> §</w:t>
      </w:r>
      <w:r w:rsidRPr="00640C08">
        <w:t>    </w:t>
      </w:r>
      <w:r w:rsidRPr="000A7C2D">
        <w:rPr>
          <w:rStyle w:val="BrdtextmedindragChar"/>
        </w:rPr>
        <w:t xml:space="preserve">När ett </w:t>
      </w:r>
      <w:r>
        <w:rPr>
          <w:rStyle w:val="BrdtextmedindragChar"/>
        </w:rPr>
        <w:t>tjänstepensions</w:t>
      </w:r>
      <w:r w:rsidRPr="000A7C2D">
        <w:rPr>
          <w:rStyle w:val="BrdtextmedindragChar"/>
        </w:rPr>
        <w:t>företag har försatts i konkurs, ska Finans</w:t>
      </w:r>
      <w:r>
        <w:rPr>
          <w:rStyle w:val="BrdtextmedindragChar"/>
        </w:rPr>
        <w:softHyphen/>
      </w:r>
      <w:r w:rsidRPr="000A7C2D">
        <w:rPr>
          <w:rStyle w:val="BrdtextmedindragChar"/>
        </w:rPr>
        <w:t xml:space="preserve">inspektionen förordna ett allmänt ombud. Det allmänna ombudet ska som konkursförvaltare delta i konkursboets förvaltning tillsammans med den eller de förvaltare som utses </w:t>
      </w:r>
      <w:r w:rsidRPr="008556CD">
        <w:rPr>
          <w:rStyle w:val="BrdtextmedindragChar"/>
        </w:rPr>
        <w:t>enligt konkurslagen (1987:672)</w:t>
      </w:r>
      <w:r>
        <w:rPr>
          <w:rStyle w:val="BrdtextmedindragChar"/>
        </w:rPr>
        <w:t xml:space="preserve"> och</w:t>
      </w:r>
      <w:r w:rsidRPr="000A7C2D">
        <w:t xml:space="preserve"> se till att försäkringstagarna</w:t>
      </w:r>
      <w:r>
        <w:t>, de försäkrade och andra ersättningsberättigade</w:t>
      </w:r>
      <w:r w:rsidRPr="000A7C2D">
        <w:t xml:space="preserve"> omfattas av den förmånsrätt so</w:t>
      </w:r>
      <w:r w:rsidRPr="008556CD">
        <w:t>m följer av försäkringsavtalen.</w:t>
      </w:r>
    </w:p>
    <w:p w14:paraId="05D48EC8" w14:textId="77777777" w:rsidR="00136126" w:rsidRDefault="00931476" w:rsidP="00136126">
      <w:pPr>
        <w:pStyle w:val="Brdtextmedindrag"/>
      </w:pPr>
      <w:r w:rsidRPr="000A7C2D">
        <w:t>Det allmänna ombudet kan göra en sådan framställning om entledigande av förvaltare som a</w:t>
      </w:r>
      <w:r>
        <w:t>vses i 7 kap. 5 </w:t>
      </w:r>
      <w:r w:rsidRPr="008556CD">
        <w:t>§ konkurslagen.</w:t>
      </w:r>
    </w:p>
    <w:p w14:paraId="467641AF" w14:textId="77777777" w:rsidR="00136126" w:rsidRDefault="00931476" w:rsidP="00136126">
      <w:pPr>
        <w:pStyle w:val="Brdtextmedindrag"/>
      </w:pPr>
      <w:r w:rsidRPr="000A7C2D">
        <w:t>Även om beslut om delning av konkursboets förvaltning har fattats, får det allmänna ombudet delta</w:t>
      </w:r>
      <w:r w:rsidRPr="008556CD">
        <w:t xml:space="preserve"> i förvaltningen i dess helhet.</w:t>
      </w:r>
    </w:p>
    <w:p w14:paraId="41C2A4CD" w14:textId="77777777" w:rsidR="00136126" w:rsidRPr="000A7C2D" w:rsidRDefault="00931476" w:rsidP="00136126">
      <w:pPr>
        <w:pStyle w:val="Brdtextmedindrag"/>
      </w:pPr>
      <w:bookmarkStart w:id="8519" w:name="_Hlk2860247"/>
      <w:r w:rsidRPr="000A7C2D">
        <w:t>Bestämmelserna i konkurslagen om arvode till konkursförvaltare gäller också det allmänna ombudet</w:t>
      </w:r>
      <w:bookmarkEnd w:id="8519"/>
      <w:r w:rsidRPr="000A7C2D">
        <w:t>.</w:t>
      </w:r>
    </w:p>
    <w:p w14:paraId="63391839" w14:textId="77777777" w:rsidR="00136126" w:rsidRDefault="00931476" w:rsidP="00136126">
      <w:pPr>
        <w:pStyle w:val="Rubrik4utannumrering"/>
      </w:pPr>
      <w:r>
        <w:t>Redogörelse för ett tjänstepensionsföretags förmåga att hantera ändrade ekonomiska förhållanden</w:t>
      </w:r>
    </w:p>
    <w:p w14:paraId="2063350D" w14:textId="77777777" w:rsidR="00136126" w:rsidRDefault="00931476" w:rsidP="00136126">
      <w:pPr>
        <w:pStyle w:val="Brdtext"/>
      </w:pPr>
      <w:r>
        <w:rPr>
          <w:b/>
        </w:rPr>
        <w:t>11</w:t>
      </w:r>
      <w:r w:rsidRPr="00640C08">
        <w:rPr>
          <w:b/>
        </w:rPr>
        <w:t> §</w:t>
      </w:r>
      <w:r w:rsidRPr="006D59CD">
        <w:t>    </w:t>
      </w:r>
      <w:r w:rsidRPr="000A7C2D">
        <w:t>På begäran av Finansinspektionen ska ett</w:t>
      </w:r>
      <w:r>
        <w:t xml:space="preserve"> tjänstepension</w:t>
      </w:r>
      <w:r w:rsidRPr="000A7C2D">
        <w:t>sföretag upprätta och till inspektionen lämna en</w:t>
      </w:r>
      <w:r>
        <w:t xml:space="preserve"> </w:t>
      </w:r>
      <w:r w:rsidRPr="000A7C2D">
        <w:t xml:space="preserve">redogörelse </w:t>
      </w:r>
      <w:r w:rsidRPr="000A3C5B">
        <w:t>för</w:t>
      </w:r>
      <w:r w:rsidRPr="000A7C2D">
        <w:t xml:space="preserve"> företagets förmåga att hantera händelser</w:t>
      </w:r>
      <w:r>
        <w:t xml:space="preserve"> </w:t>
      </w:r>
      <w:r w:rsidRPr="000A7C2D">
        <w:t>eller förändringar av ekonomiska förhållan</w:t>
      </w:r>
      <w:r>
        <w:softHyphen/>
      </w:r>
      <w:r w:rsidRPr="000A7C2D">
        <w:t>den som skulle</w:t>
      </w:r>
      <w:r>
        <w:t xml:space="preserve"> </w:t>
      </w:r>
      <w:r w:rsidRPr="000A7C2D">
        <w:t>kunna påverka företagets finansiella ställning negativt.</w:t>
      </w:r>
    </w:p>
    <w:p w14:paraId="18F6EE3F" w14:textId="77777777" w:rsidR="00136126" w:rsidRDefault="00931476" w:rsidP="00136126">
      <w:pPr>
        <w:pStyle w:val="Brdtextmedindrag"/>
      </w:pPr>
      <w:r>
        <w:t>F</w:t>
      </w:r>
      <w:r w:rsidRPr="000A7C2D">
        <w:t>örsta stycket gäller även för verksamhet</w:t>
      </w:r>
      <w:r>
        <w:t xml:space="preserve"> </w:t>
      </w:r>
      <w:r w:rsidRPr="000A7C2D">
        <w:t xml:space="preserve">som omfattas av uppdragsavtal enligt </w:t>
      </w:r>
      <w:r>
        <w:t>9 </w:t>
      </w:r>
      <w:r w:rsidRPr="000A7C2D">
        <w:t xml:space="preserve">kap. </w:t>
      </w:r>
      <w:r>
        <w:t>23 </w:t>
      </w:r>
      <w:r w:rsidRPr="000A7C2D">
        <w:t>§.</w:t>
      </w:r>
    </w:p>
    <w:p w14:paraId="541E950B" w14:textId="77777777" w:rsidR="00136126" w:rsidRDefault="00931476" w:rsidP="00136126">
      <w:pPr>
        <w:pStyle w:val="Rubrik4utannumrering"/>
      </w:pPr>
      <w:r>
        <w:t>Kapitaltillägg</w:t>
      </w:r>
    </w:p>
    <w:p w14:paraId="34489CA4" w14:textId="77777777" w:rsidR="00136126" w:rsidRPr="00BC320A" w:rsidRDefault="00931476" w:rsidP="00136126">
      <w:pPr>
        <w:pStyle w:val="Rubrik5utannumrering"/>
        <w:spacing w:before="0"/>
      </w:pPr>
      <w:r>
        <w:t>Befogenhet att besluta om kapitaltillägg och förutsättningar för ett sådant beslut</w:t>
      </w:r>
    </w:p>
    <w:p w14:paraId="60AE0AA8" w14:textId="77777777" w:rsidR="00136126" w:rsidRDefault="00931476" w:rsidP="00136126">
      <w:pPr>
        <w:pStyle w:val="Brdtext"/>
      </w:pPr>
      <w:r>
        <w:rPr>
          <w:b/>
        </w:rPr>
        <w:t>12 §</w:t>
      </w:r>
      <w:r w:rsidRPr="00640C08">
        <w:t>    </w:t>
      </w:r>
      <w:r>
        <w:t>Finansinspektionen</w:t>
      </w:r>
      <w:r w:rsidRPr="00BC320A">
        <w:t xml:space="preserve"> får besluta om ett</w:t>
      </w:r>
      <w:r>
        <w:t xml:space="preserve"> </w:t>
      </w:r>
      <w:r w:rsidRPr="00BC320A">
        <w:t xml:space="preserve">tillägg till </w:t>
      </w:r>
      <w:r>
        <w:t xml:space="preserve">det riskkänsliga </w:t>
      </w:r>
      <w:r w:rsidRPr="00BC320A">
        <w:t>kapitalkravet (kapitaltillägg) för ett</w:t>
      </w:r>
      <w:r>
        <w:t xml:space="preserve"> tjänstepensionsföretag</w:t>
      </w:r>
      <w:r w:rsidRPr="00BC320A">
        <w:t>, om</w:t>
      </w:r>
    </w:p>
    <w:p w14:paraId="0FDBA906" w14:textId="77777777" w:rsidR="00136126" w:rsidRDefault="00931476" w:rsidP="00136126">
      <w:pPr>
        <w:pStyle w:val="Brdtextmedindrag"/>
      </w:pPr>
      <w:r>
        <w:t>1. </w:t>
      </w:r>
      <w:r w:rsidRPr="00BC320A">
        <w:t>företagets riskprofil avviker väsentligt från de</w:t>
      </w:r>
      <w:r>
        <w:t xml:space="preserve"> </w:t>
      </w:r>
      <w:r w:rsidRPr="00BC320A">
        <w:t>antaganden som ligger till grund för beräkningen av</w:t>
      </w:r>
      <w:r>
        <w:t xml:space="preserve"> det riskkänsliga kapitalkravet enligt 8 kap. 1–6 §§, eller</w:t>
      </w:r>
    </w:p>
    <w:p w14:paraId="78F0046C" w14:textId="77777777" w:rsidR="00136126" w:rsidRDefault="00931476" w:rsidP="00136126">
      <w:pPr>
        <w:pStyle w:val="Brdtextmedindrag"/>
      </w:pPr>
      <w:r>
        <w:t>2</w:t>
      </w:r>
      <w:r w:rsidRPr="00BC320A">
        <w:t>.</w:t>
      </w:r>
      <w:r>
        <w:t> </w:t>
      </w:r>
      <w:r w:rsidRPr="00BC320A">
        <w:t>företagets företagsstyrningssystem avviker väsentligt från</w:t>
      </w:r>
      <w:r>
        <w:t xml:space="preserve"> kraven</w:t>
      </w:r>
      <w:r w:rsidRPr="00BC320A">
        <w:t xml:space="preserve"> i </w:t>
      </w:r>
      <w:r>
        <w:t>9 kap.</w:t>
      </w:r>
      <w:r w:rsidRPr="00BC320A">
        <w:t xml:space="preserve"> </w:t>
      </w:r>
      <w:r>
        <w:t>1 §</w:t>
      </w:r>
      <w:r w:rsidRPr="00BC320A">
        <w:t>, samtidigt som avvikelserna medför att</w:t>
      </w:r>
      <w:r>
        <w:t xml:space="preserve"> </w:t>
      </w:r>
      <w:r w:rsidRPr="00BC320A">
        <w:t>företaget inte kan garantera en korrekt identifiering,</w:t>
      </w:r>
      <w:r>
        <w:t xml:space="preserve"> </w:t>
      </w:r>
      <w:r w:rsidRPr="00BC320A">
        <w:t>mätning, övervakning, hantering och rapportering av de risker</w:t>
      </w:r>
      <w:r>
        <w:t xml:space="preserve"> </w:t>
      </w:r>
      <w:r w:rsidRPr="00BC320A">
        <w:t>som företaget exponeras för eller kan komma att bli exponerat</w:t>
      </w:r>
      <w:r>
        <w:t xml:space="preserve"> </w:t>
      </w:r>
      <w:r w:rsidRPr="00BC320A">
        <w:t>för och det är osannolikt att bristerna kan åtgärdas inom</w:t>
      </w:r>
      <w:r>
        <w:t xml:space="preserve"> </w:t>
      </w:r>
      <w:r w:rsidRPr="00BC320A">
        <w:t>skälig tid.</w:t>
      </w:r>
    </w:p>
    <w:p w14:paraId="2AE69ABF" w14:textId="77777777" w:rsidR="00136126" w:rsidRDefault="00931476" w:rsidP="00136126">
      <w:pPr>
        <w:pStyle w:val="Rubrik5utannumrering"/>
      </w:pPr>
      <w:r>
        <w:t>Beräkning av kapitaltillägg</w:t>
      </w:r>
    </w:p>
    <w:p w14:paraId="6BCB606F" w14:textId="77777777" w:rsidR="00136126" w:rsidRDefault="00931476" w:rsidP="00136126">
      <w:pPr>
        <w:pStyle w:val="Brdtext"/>
      </w:pPr>
      <w:r>
        <w:rPr>
          <w:b/>
        </w:rPr>
        <w:t>13 §</w:t>
      </w:r>
      <w:r w:rsidRPr="00640C08">
        <w:t>    </w:t>
      </w:r>
      <w:r w:rsidRPr="00111BF1">
        <w:t>Ett kapitalt</w:t>
      </w:r>
      <w:r>
        <w:t xml:space="preserve">illägg som avses i 12 § 1 </w:t>
      </w:r>
      <w:r w:rsidRPr="00111BF1">
        <w:t>ska beräknas</w:t>
      </w:r>
      <w:r>
        <w:t xml:space="preserve"> </w:t>
      </w:r>
      <w:r w:rsidRPr="00111BF1">
        <w:t>så att det säker</w:t>
      </w:r>
      <w:r>
        <w:softHyphen/>
      </w:r>
      <w:r w:rsidRPr="00111BF1">
        <w:t xml:space="preserve">ställer att </w:t>
      </w:r>
      <w:r>
        <w:t>tjänstepensionsföretaget</w:t>
      </w:r>
      <w:r w:rsidRPr="00111BF1">
        <w:t xml:space="preserve"> uppfyller</w:t>
      </w:r>
      <w:r>
        <w:t xml:space="preserve"> </w:t>
      </w:r>
      <w:r w:rsidRPr="00111BF1">
        <w:t>skyddsnivån enligt 8</w:t>
      </w:r>
      <w:r>
        <w:t> kap.</w:t>
      </w:r>
      <w:r w:rsidRPr="00111BF1">
        <w:t xml:space="preserve"> 1</w:t>
      </w:r>
      <w:r>
        <w:t> §</w:t>
      </w:r>
      <w:r w:rsidRPr="00111BF1">
        <w:t>.</w:t>
      </w:r>
    </w:p>
    <w:p w14:paraId="743F745D" w14:textId="77777777" w:rsidR="00136126" w:rsidRDefault="00931476" w:rsidP="00136126">
      <w:pPr>
        <w:pStyle w:val="Brdtextmedindrag"/>
      </w:pPr>
      <w:r w:rsidRPr="00111BF1">
        <w:t>Ett kap</w:t>
      </w:r>
      <w:r>
        <w:t>italtillägg som avses i 12 § 2</w:t>
      </w:r>
      <w:r w:rsidRPr="00111BF1">
        <w:t xml:space="preserve"> ska vara proportionellt</w:t>
      </w:r>
      <w:r>
        <w:t xml:space="preserve"> </w:t>
      </w:r>
      <w:r w:rsidRPr="00111BF1">
        <w:t>mot de risker som finns på grund av bristerna i</w:t>
      </w:r>
      <w:r>
        <w:t xml:space="preserve"> </w:t>
      </w:r>
      <w:r w:rsidRPr="00111BF1">
        <w:t>företagsstyrningssystemet.</w:t>
      </w:r>
    </w:p>
    <w:p w14:paraId="415FFF4F" w14:textId="77777777" w:rsidR="00136126" w:rsidRDefault="00931476" w:rsidP="00136126">
      <w:pPr>
        <w:pStyle w:val="Rubrik5utannumrering"/>
      </w:pPr>
      <w:r>
        <w:lastRenderedPageBreak/>
        <w:t>Kapitalkrav efter beslut om kapitaltillägg</w:t>
      </w:r>
    </w:p>
    <w:p w14:paraId="1AD2465A" w14:textId="77777777" w:rsidR="00136126" w:rsidRDefault="00931476" w:rsidP="00136126">
      <w:pPr>
        <w:pStyle w:val="Brdtext"/>
      </w:pPr>
      <w:r>
        <w:rPr>
          <w:b/>
        </w:rPr>
        <w:t>14 §</w:t>
      </w:r>
      <w:r w:rsidRPr="00640C08">
        <w:t>    </w:t>
      </w:r>
      <w:r w:rsidRPr="009964BC">
        <w:t>Efter ett beslut om kapitaltillägg ska</w:t>
      </w:r>
      <w:r>
        <w:t xml:space="preserve"> tjänstepensionsföretaget</w:t>
      </w:r>
      <w:r w:rsidRPr="009964BC">
        <w:t xml:space="preserve">s </w:t>
      </w:r>
      <w:r>
        <w:t>risk</w:t>
      </w:r>
      <w:r>
        <w:softHyphen/>
        <w:t xml:space="preserve">känsliga </w:t>
      </w:r>
      <w:r w:rsidRPr="009964BC">
        <w:t>kapitalkrav utgöras av summan av</w:t>
      </w:r>
      <w:r>
        <w:t xml:space="preserve"> </w:t>
      </w:r>
      <w:r w:rsidRPr="009964BC">
        <w:t xml:space="preserve">kapitaltillägget och </w:t>
      </w:r>
      <w:r>
        <w:t>det risk</w:t>
      </w:r>
      <w:r>
        <w:softHyphen/>
        <w:t xml:space="preserve">känsliga </w:t>
      </w:r>
      <w:r w:rsidRPr="009964BC">
        <w:t>kapitalkravet beräknat enligt</w:t>
      </w:r>
      <w:r>
        <w:t xml:space="preserve"> </w:t>
      </w:r>
      <w:r w:rsidRPr="00410381">
        <w:t>8</w:t>
      </w:r>
      <w:r>
        <w:t> kap.</w:t>
      </w:r>
      <w:r w:rsidRPr="00410381">
        <w:t xml:space="preserve"> 1–6</w:t>
      </w:r>
      <w:r>
        <w:t> §</w:t>
      </w:r>
      <w:r w:rsidRPr="00410381">
        <w:t>§</w:t>
      </w:r>
      <w:r w:rsidRPr="009964BC">
        <w:t>.</w:t>
      </w:r>
    </w:p>
    <w:p w14:paraId="0FE1BD92" w14:textId="77777777" w:rsidR="00136126" w:rsidRDefault="00931476" w:rsidP="00136126">
      <w:pPr>
        <w:pStyle w:val="Rubrik5utannumrering"/>
      </w:pPr>
      <w:r>
        <w:t>Föreläggande i samband med beslut om kapitaltillägg</w:t>
      </w:r>
    </w:p>
    <w:p w14:paraId="62323978" w14:textId="77777777" w:rsidR="00136126" w:rsidRDefault="00931476" w:rsidP="00136126">
      <w:pPr>
        <w:pStyle w:val="Brdtext"/>
      </w:pPr>
      <w:r>
        <w:rPr>
          <w:b/>
        </w:rPr>
        <w:t>15 §</w:t>
      </w:r>
      <w:r w:rsidRPr="00640C08">
        <w:t>    </w:t>
      </w:r>
      <w:r>
        <w:t>När kapitaltillägg beslutas enligt 12 § 2, ska Finansinspektionen förelägga tjänstepensionsföretaget att vidta de åtgärder som behövs för att avhjälpa de brister som har föranlett kapitaltillägget.</w:t>
      </w:r>
    </w:p>
    <w:p w14:paraId="3BD3899C" w14:textId="77777777" w:rsidR="00136126" w:rsidRDefault="00931476" w:rsidP="00136126">
      <w:pPr>
        <w:pStyle w:val="Rubrik5utannumrering"/>
      </w:pPr>
      <w:r>
        <w:t>Omprövning av beslut om kapitaltillägg</w:t>
      </w:r>
    </w:p>
    <w:p w14:paraId="3D52F76B" w14:textId="77777777" w:rsidR="00136126" w:rsidRPr="006D59CD" w:rsidRDefault="00931476" w:rsidP="00136126">
      <w:pPr>
        <w:pStyle w:val="Brdtext"/>
      </w:pPr>
      <w:r>
        <w:rPr>
          <w:b/>
        </w:rPr>
        <w:t>16</w:t>
      </w:r>
      <w:r w:rsidRPr="006D59CD">
        <w:rPr>
          <w:b/>
        </w:rPr>
        <w:t> §</w:t>
      </w:r>
      <w:r w:rsidRPr="006D59CD">
        <w:t>    </w:t>
      </w:r>
      <w:r w:rsidRPr="000A7C2D">
        <w:t>Ett beslut om kapitaltillägg ska omprövas minst en gång</w:t>
      </w:r>
      <w:r w:rsidRPr="006D59CD">
        <w:t xml:space="preserve"> </w:t>
      </w:r>
      <w:bookmarkStart w:id="8520" w:name="_Hlk2865388"/>
      <w:r w:rsidRPr="000A7C2D">
        <w:t>per år. Beslutet ska ändras när de förhållanden som låg till</w:t>
      </w:r>
      <w:r>
        <w:t xml:space="preserve"> </w:t>
      </w:r>
      <w:r w:rsidRPr="000A7C2D">
        <w:t>grund för beslutet har ändrats.</w:t>
      </w:r>
      <w:bookmarkEnd w:id="8520"/>
    </w:p>
    <w:p w14:paraId="32EAA43B" w14:textId="77777777" w:rsidR="00136126" w:rsidRDefault="00931476" w:rsidP="00136126">
      <w:pPr>
        <w:pStyle w:val="Rubrik4utannumrering"/>
      </w:pPr>
      <w:r>
        <w:t>Avgifter</w:t>
      </w:r>
    </w:p>
    <w:p w14:paraId="6EAB3589" w14:textId="77777777" w:rsidR="00136126" w:rsidRPr="000A7C2D" w:rsidRDefault="00931476" w:rsidP="00136126">
      <w:pPr>
        <w:pStyle w:val="Brdtext"/>
        <w:rPr>
          <w:rStyle w:val="BrdtextmedindragChar"/>
        </w:rPr>
      </w:pPr>
      <w:r>
        <w:rPr>
          <w:b/>
        </w:rPr>
        <w:t>17</w:t>
      </w:r>
      <w:r w:rsidRPr="00640C08">
        <w:rPr>
          <w:b/>
        </w:rPr>
        <w:t> §</w:t>
      </w:r>
      <w:r w:rsidRPr="00640C08">
        <w:t>    </w:t>
      </w:r>
      <w:r>
        <w:rPr>
          <w:rStyle w:val="BrdtextmedindragChar"/>
        </w:rPr>
        <w:t>Tjänstepensions</w:t>
      </w:r>
      <w:r w:rsidRPr="000A7C2D">
        <w:rPr>
          <w:rStyle w:val="BrdtextmedindragChar"/>
        </w:rPr>
        <w:t>företag ska med avgifter bidra till att täcka</w:t>
      </w:r>
      <w:r>
        <w:rPr>
          <w:rStyle w:val="BrdtextmedindragChar"/>
        </w:rPr>
        <w:t xml:space="preserve"> </w:t>
      </w:r>
      <w:r w:rsidRPr="000A7C2D">
        <w:rPr>
          <w:rStyle w:val="BrdtextmedindragChar"/>
        </w:rPr>
        <w:t>kost</w:t>
      </w:r>
      <w:r>
        <w:rPr>
          <w:rStyle w:val="BrdtextmedindragChar"/>
        </w:rPr>
        <w:softHyphen/>
      </w:r>
      <w:r w:rsidRPr="000A7C2D">
        <w:rPr>
          <w:rStyle w:val="BrdtextmedindragChar"/>
        </w:rPr>
        <w:t>naderna för Finansinspektionens verksamhet samt</w:t>
      </w:r>
      <w:r>
        <w:rPr>
          <w:rStyle w:val="BrdtextmedindragChar"/>
        </w:rPr>
        <w:t xml:space="preserve"> </w:t>
      </w:r>
      <w:r w:rsidRPr="000A7C2D">
        <w:rPr>
          <w:rStyle w:val="BrdtextmedindragChar"/>
        </w:rPr>
        <w:t>Statistiska central</w:t>
      </w:r>
      <w:r>
        <w:rPr>
          <w:rStyle w:val="BrdtextmedindragChar"/>
        </w:rPr>
        <w:softHyphen/>
      </w:r>
      <w:r w:rsidRPr="000A7C2D">
        <w:rPr>
          <w:rStyle w:val="BrdtextmedindragChar"/>
        </w:rPr>
        <w:t>byråns verksamhet enligt lagen (2014:484)</w:t>
      </w:r>
      <w:r>
        <w:rPr>
          <w:rStyle w:val="BrdtextmedindragChar"/>
        </w:rPr>
        <w:t xml:space="preserve"> </w:t>
      </w:r>
      <w:r w:rsidRPr="000A7C2D">
        <w:rPr>
          <w:rStyle w:val="BrdtextmedindragChar"/>
        </w:rPr>
        <w:t>om en databas för övervakning av och tillsyn över</w:t>
      </w:r>
      <w:r>
        <w:rPr>
          <w:rStyle w:val="BrdtextmedindragChar"/>
        </w:rPr>
        <w:t xml:space="preserve"> </w:t>
      </w:r>
      <w:r w:rsidRPr="000A7C2D">
        <w:rPr>
          <w:rStyle w:val="BrdtextmedindragChar"/>
        </w:rPr>
        <w:t>finansmarknaderna.</w:t>
      </w:r>
    </w:p>
    <w:p w14:paraId="3931BB43" w14:textId="77777777" w:rsidR="00136126" w:rsidRDefault="00931476" w:rsidP="00136126">
      <w:pPr>
        <w:pStyle w:val="Rubrik4utannumrering"/>
      </w:pPr>
      <w:r>
        <w:t>Rätt att meddela föreskrifter</w:t>
      </w:r>
    </w:p>
    <w:p w14:paraId="43E9C1CC" w14:textId="77777777" w:rsidR="00136126" w:rsidRDefault="00931476" w:rsidP="00136126">
      <w:pPr>
        <w:pStyle w:val="Brdtext"/>
      </w:pPr>
      <w:r>
        <w:rPr>
          <w:b/>
        </w:rPr>
        <w:t>18 §</w:t>
      </w:r>
      <w:r w:rsidRPr="00640C08">
        <w:t>    </w:t>
      </w:r>
      <w:r w:rsidRPr="004C24C1">
        <w:t xml:space="preserve">Regeringen eller den myndighet som regeringen bestämmer får meddela föreskrifter om </w:t>
      </w:r>
    </w:p>
    <w:p w14:paraId="79BC7B62" w14:textId="77777777" w:rsidR="00136126" w:rsidRDefault="00931476" w:rsidP="00136126">
      <w:pPr>
        <w:pStyle w:val="Brdtextmedindrag"/>
      </w:pPr>
      <w:r>
        <w:t>1. </w:t>
      </w:r>
      <w:r w:rsidRPr="004C24C1">
        <w:t xml:space="preserve">vilka upplysningar ett tjänstepensionsföretag ska lämna till </w:t>
      </w:r>
      <w:r w:rsidRPr="000A7C2D">
        <w:t>Finans</w:t>
      </w:r>
      <w:r>
        <w:softHyphen/>
      </w:r>
      <w:r w:rsidRPr="000A7C2D">
        <w:t>inspektionen</w:t>
      </w:r>
      <w:r w:rsidRPr="004C24C1">
        <w:t xml:space="preserve"> enligt 5 §</w:t>
      </w:r>
      <w:r>
        <w:t xml:space="preserve"> och</w:t>
      </w:r>
      <w:r w:rsidRPr="00B7700A">
        <w:t xml:space="preserve"> när de ska lämnas</w:t>
      </w:r>
      <w:r>
        <w:t>, och</w:t>
      </w:r>
    </w:p>
    <w:p w14:paraId="4ED65B5B" w14:textId="77777777" w:rsidR="00136126" w:rsidRPr="001F27F5" w:rsidRDefault="00931476" w:rsidP="00136126">
      <w:pPr>
        <w:pStyle w:val="Brdtextmedindrag"/>
      </w:pPr>
      <w:r>
        <w:t>2. att vissa uppgifter som enligt 5 § ska lämnas till Finansinspektionen i stället ska lämnas till Statistiska centralbyrån.</w:t>
      </w:r>
    </w:p>
    <w:p w14:paraId="107B9C89" w14:textId="77777777" w:rsidR="00136126" w:rsidRDefault="00931476" w:rsidP="00136126">
      <w:pPr>
        <w:pStyle w:val="Brdtextmedindrag"/>
      </w:pPr>
      <w:r>
        <w:t>Regeringen får meddela föreskrifter om sådana avgifter som avses i 17 §.</w:t>
      </w:r>
    </w:p>
    <w:p w14:paraId="7130EB83" w14:textId="77777777" w:rsidR="00136126" w:rsidRDefault="00931476" w:rsidP="00136126">
      <w:pPr>
        <w:pStyle w:val="Brdtextmedindrag"/>
      </w:pPr>
      <w:r>
        <w:t>Regeringen eller den myndighet som regeringen bestämmer kan med stöd av 8 kap. 7 § regeringsformen meddela föreskrifter om hur upplys</w:t>
      </w:r>
      <w:r>
        <w:softHyphen/>
        <w:t>ningar ska lämnas enligt 5 §.</w:t>
      </w:r>
    </w:p>
    <w:p w14:paraId="7CC8062F" w14:textId="77777777" w:rsidR="00136126" w:rsidRDefault="00931476" w:rsidP="00136126">
      <w:pPr>
        <w:pStyle w:val="Rubrik3utannumrering"/>
      </w:pPr>
      <w:r>
        <w:t>15 kap. Ingripanden</w:t>
      </w:r>
    </w:p>
    <w:p w14:paraId="20A2342F" w14:textId="77777777" w:rsidR="00136126" w:rsidRPr="004B08EF" w:rsidRDefault="00931476" w:rsidP="00136126">
      <w:pPr>
        <w:pStyle w:val="Rubrik4utannumrering"/>
        <w:spacing w:before="0"/>
      </w:pPr>
      <w:r>
        <w:t>Grundläggande bestämmelser om ingripande mot tjänstepensionsföretag</w:t>
      </w:r>
    </w:p>
    <w:p w14:paraId="09B8B356" w14:textId="77777777" w:rsidR="00136126" w:rsidRDefault="00931476" w:rsidP="00136126">
      <w:pPr>
        <w:pStyle w:val="Rubrik5utannumrering"/>
        <w:spacing w:before="0"/>
      </w:pPr>
      <w:r>
        <w:t>När Finansinspektionen ska ingripa</w:t>
      </w:r>
    </w:p>
    <w:p w14:paraId="0DC4AFEE" w14:textId="77777777" w:rsidR="00136126" w:rsidRDefault="00931476" w:rsidP="00136126">
      <w:pPr>
        <w:pStyle w:val="Brdtext"/>
      </w:pPr>
      <w:r>
        <w:rPr>
          <w:b/>
        </w:rPr>
        <w:t>1 §</w:t>
      </w:r>
      <w:r w:rsidRPr="00640C08">
        <w:t>    </w:t>
      </w:r>
      <w:r>
        <w:t>Finansinspektionen</w:t>
      </w:r>
      <w:r w:rsidRPr="001E209B">
        <w:t xml:space="preserve"> ska ingripa om </w:t>
      </w:r>
    </w:p>
    <w:p w14:paraId="4D9DEE17" w14:textId="77777777" w:rsidR="00136126" w:rsidRDefault="00931476" w:rsidP="00136126">
      <w:pPr>
        <w:pStyle w:val="Brdtextmedindrag"/>
      </w:pPr>
      <w:r w:rsidRPr="001E209B">
        <w:t>1.</w:t>
      </w:r>
      <w:r>
        <w:t> </w:t>
      </w:r>
      <w:r w:rsidRPr="001E209B">
        <w:t xml:space="preserve">ett </w:t>
      </w:r>
      <w:r>
        <w:t>tjänstepensionsföretag</w:t>
      </w:r>
      <w:r w:rsidRPr="001E209B">
        <w:t xml:space="preserve"> har åsidosatt sina skyldigheter enligt denna lag, andra författningar s</w:t>
      </w:r>
      <w:r>
        <w:t xml:space="preserve">om reglerar företagets </w:t>
      </w:r>
      <w:r w:rsidRPr="001E209B">
        <w:t>verksamhet, före</w:t>
      </w:r>
      <w:r>
        <w:softHyphen/>
      </w:r>
      <w:r w:rsidRPr="001E209B">
        <w:t xml:space="preserve">tagets bolagsordning eller stadgar eller företagets </w:t>
      </w:r>
      <w:r>
        <w:t>försäkrings</w:t>
      </w:r>
      <w:r w:rsidRPr="001E209B">
        <w:t>tekniska riktlinjer, b</w:t>
      </w:r>
      <w:r>
        <w:t>eräkningsunderlag, investerings</w:t>
      </w:r>
      <w:r w:rsidRPr="001E209B">
        <w:t>riktlinjer eller riktlinjer för hantering av intressekonflikter eller sådana styrdokument som har sin grund i författningar som</w:t>
      </w:r>
      <w:r>
        <w:t xml:space="preserve"> reglerar företagets verksamhet, </w:t>
      </w:r>
    </w:p>
    <w:p w14:paraId="3EC3BDC6" w14:textId="77777777" w:rsidR="00136126" w:rsidRDefault="00931476" w:rsidP="00136126">
      <w:pPr>
        <w:pStyle w:val="Brdtextmedindrag"/>
      </w:pPr>
      <w:r w:rsidRPr="001E209B">
        <w:t>2.</w:t>
      </w:r>
      <w:r>
        <w:t> </w:t>
      </w:r>
      <w:r w:rsidRPr="001E209B">
        <w:t xml:space="preserve">bolagsordningen, stadgarna, de </w:t>
      </w:r>
      <w:r>
        <w:t>försäkrings</w:t>
      </w:r>
      <w:r w:rsidRPr="001E209B">
        <w:t>te</w:t>
      </w:r>
      <w:r>
        <w:t>kniska riktlinjerna, beräkningsunderlaget</w:t>
      </w:r>
      <w:r w:rsidRPr="001E209B">
        <w:t xml:space="preserve">, investeringsriktlinjerna, riktlinjerna för hantering </w:t>
      </w:r>
      <w:r w:rsidRPr="001E209B">
        <w:lastRenderedPageBreak/>
        <w:t xml:space="preserve">av intressekonflikter eller styrdokumenten inte längre är tillfredsställande med hänsyn till omfattningen och arten av företagets verksamhet, eller </w:t>
      </w:r>
    </w:p>
    <w:p w14:paraId="76543177" w14:textId="77777777" w:rsidR="00136126" w:rsidRDefault="00931476" w:rsidP="00136126">
      <w:pPr>
        <w:pStyle w:val="Brdtextmedindrag"/>
      </w:pPr>
      <w:r w:rsidRPr="001E209B">
        <w:t>3.</w:t>
      </w:r>
      <w:r>
        <w:t> försäkringsbeståndet</w:t>
      </w:r>
      <w:r w:rsidRPr="001E209B">
        <w:t xml:space="preserve"> inte är tillräckligt för </w:t>
      </w:r>
      <w:r w:rsidRPr="000A3C5B">
        <w:t>den riskutjämning som krävs</w:t>
      </w:r>
      <w:r w:rsidRPr="001E209B">
        <w:t>.</w:t>
      </w:r>
    </w:p>
    <w:p w14:paraId="16FA8896" w14:textId="77777777" w:rsidR="00136126" w:rsidRDefault="00931476" w:rsidP="00136126">
      <w:pPr>
        <w:pStyle w:val="Brdtextmedindrag"/>
      </w:pPr>
      <w:r w:rsidRPr="00DB7FAC">
        <w:t>Om e</w:t>
      </w:r>
      <w:r>
        <w:t>tt tjänstepensionsföretag</w:t>
      </w:r>
      <w:r w:rsidRPr="00DB7FAC">
        <w:t xml:space="preserve"> driver verksamhet i ett annat land inom EES och före</w:t>
      </w:r>
      <w:r>
        <w:t>taget</w:t>
      </w:r>
      <w:r w:rsidRPr="00DB7FAC">
        <w:t xml:space="preserve"> inte rättar sig efter </w:t>
      </w:r>
      <w:r>
        <w:t>ett föreläggande om rättelse som Finansinspektionen</w:t>
      </w:r>
      <w:r w:rsidRPr="00DB7FAC">
        <w:t xml:space="preserve"> eller </w:t>
      </w:r>
      <w:r>
        <w:t xml:space="preserve">en </w:t>
      </w:r>
      <w:r w:rsidRPr="00DB7FAC">
        <w:t>behörig myndighet</w:t>
      </w:r>
      <w:r>
        <w:t xml:space="preserve"> i det landet har beslutat</w:t>
      </w:r>
      <w:r w:rsidRPr="00DB7FAC">
        <w:t>, ska inspektionen vidta de åtgärder som behövs för att för</w:t>
      </w:r>
      <w:r>
        <w:softHyphen/>
      </w:r>
      <w:r w:rsidRPr="00DB7FAC">
        <w:t xml:space="preserve">hindra fortsatta överträdelser. </w:t>
      </w:r>
      <w:r>
        <w:t>Finansinspektionen</w:t>
      </w:r>
      <w:r w:rsidRPr="00DB7FAC">
        <w:t xml:space="preserve"> ska underrätta den behöriga myndig</w:t>
      </w:r>
      <w:r>
        <w:softHyphen/>
      </w:r>
      <w:r w:rsidRPr="00DB7FAC">
        <w:t xml:space="preserve">heten </w:t>
      </w:r>
      <w:r>
        <w:t xml:space="preserve">i det andra landet </w:t>
      </w:r>
      <w:r w:rsidRPr="00DB7FAC">
        <w:t>om vilka åtgärder som vidtas.</w:t>
      </w:r>
    </w:p>
    <w:p w14:paraId="24569AC4" w14:textId="77777777" w:rsidR="00136126" w:rsidRPr="001E209B" w:rsidRDefault="00931476" w:rsidP="00136126">
      <w:pPr>
        <w:pStyle w:val="Rubrik5utannumrering"/>
      </w:pPr>
      <w:r>
        <w:t>Hur Finansinspektionen ska ingripa</w:t>
      </w:r>
    </w:p>
    <w:p w14:paraId="297C147E" w14:textId="77777777" w:rsidR="00136126" w:rsidRDefault="00931476" w:rsidP="00136126">
      <w:pPr>
        <w:pStyle w:val="Brdtext"/>
      </w:pPr>
      <w:r>
        <w:rPr>
          <w:b/>
        </w:rPr>
        <w:t>2 §</w:t>
      </w:r>
      <w:r w:rsidRPr="00640C08">
        <w:t>    </w:t>
      </w:r>
      <w:r>
        <w:t>Ett i</w:t>
      </w:r>
      <w:r w:rsidRPr="00F9170A">
        <w:t xml:space="preserve">ngripande med stöd av </w:t>
      </w:r>
      <w:r>
        <w:t>1 §</w:t>
      </w:r>
      <w:r w:rsidRPr="00F9170A">
        <w:t xml:space="preserve"> sker genom </w:t>
      </w:r>
      <w:r>
        <w:t>beslut om</w:t>
      </w:r>
    </w:p>
    <w:p w14:paraId="182ADD99" w14:textId="77777777" w:rsidR="00136126" w:rsidRDefault="00931476" w:rsidP="00136126">
      <w:pPr>
        <w:pStyle w:val="Brdtextmedindrag"/>
      </w:pPr>
      <w:r>
        <w:t>1. </w:t>
      </w:r>
      <w:r w:rsidRPr="00F9170A">
        <w:t>föreläggande att inom viss tid</w:t>
      </w:r>
      <w:r>
        <w:t xml:space="preserve"> vidta en viss åtgärd eller upphöra med ett visst agerande,</w:t>
      </w:r>
      <w:r w:rsidRPr="00F9170A">
        <w:t xml:space="preserve"> </w:t>
      </w:r>
    </w:p>
    <w:p w14:paraId="3F83F66C" w14:textId="77777777" w:rsidR="00136126" w:rsidRDefault="00931476" w:rsidP="00136126">
      <w:pPr>
        <w:pStyle w:val="Brdtextmedindrag"/>
      </w:pPr>
      <w:r>
        <w:t>2. </w:t>
      </w:r>
      <w:r w:rsidRPr="00F9170A">
        <w:t>förbud</w:t>
      </w:r>
      <w:r>
        <w:t xml:space="preserve"> </w:t>
      </w:r>
      <w:r w:rsidRPr="00F9170A">
        <w:t>att verkställa beslut</w:t>
      </w:r>
      <w:r>
        <w:t>,</w:t>
      </w:r>
      <w:r w:rsidRPr="00F9170A">
        <w:t xml:space="preserve"> eller</w:t>
      </w:r>
    </w:p>
    <w:p w14:paraId="44915DC8" w14:textId="77777777" w:rsidR="00136126" w:rsidRDefault="00931476" w:rsidP="00136126">
      <w:pPr>
        <w:pStyle w:val="Brdtextmedindrag"/>
      </w:pPr>
      <w:r>
        <w:t>3. </w:t>
      </w:r>
      <w:r w:rsidRPr="00F9170A">
        <w:t>anmärkning.</w:t>
      </w:r>
      <w:r>
        <w:t xml:space="preserve"> </w:t>
      </w:r>
    </w:p>
    <w:p w14:paraId="17C7A59D" w14:textId="77777777" w:rsidR="00136126" w:rsidRDefault="00931476" w:rsidP="00136126">
      <w:pPr>
        <w:pStyle w:val="Brdtextmedindrag"/>
      </w:pPr>
      <w:r>
        <w:t>Finansinspektionen</w:t>
      </w:r>
      <w:r w:rsidRPr="00F9170A">
        <w:t xml:space="preserve"> får också med stöd av </w:t>
      </w:r>
      <w:r>
        <w:t>10 §</w:t>
      </w:r>
      <w:r w:rsidRPr="00F9170A">
        <w:t xml:space="preserve"> </w:t>
      </w:r>
      <w:bookmarkStart w:id="8521" w:name="_Hlk2869589"/>
      <w:r w:rsidRPr="00F9170A">
        <w:t>be</w:t>
      </w:r>
      <w:r>
        <w:softHyphen/>
      </w:r>
      <w:r w:rsidRPr="00F9170A">
        <w:t>gränsa ett</w:t>
      </w:r>
      <w:r>
        <w:t xml:space="preserve"> tjänstepen</w:t>
      </w:r>
      <w:r>
        <w:softHyphen/>
        <w:t>sions</w:t>
      </w:r>
      <w:r w:rsidRPr="00F9170A">
        <w:t>företags förfoganderätt eller förbjuda företaget</w:t>
      </w:r>
      <w:r>
        <w:t xml:space="preserve"> </w:t>
      </w:r>
      <w:r w:rsidRPr="00F9170A">
        <w:t>att förfoga över sina tillgångar i Sverige.</w:t>
      </w:r>
      <w:bookmarkEnd w:id="8521"/>
    </w:p>
    <w:p w14:paraId="61293759" w14:textId="77777777" w:rsidR="00136126" w:rsidRDefault="00931476" w:rsidP="00136126">
      <w:pPr>
        <w:pStyle w:val="Brdtextmedindrag"/>
      </w:pPr>
      <w:r w:rsidRPr="00F9170A">
        <w:t xml:space="preserve">Om en överträdelse är allvarlig ska </w:t>
      </w:r>
      <w:r>
        <w:t>tjänstepensionsföretaget</w:t>
      </w:r>
      <w:r w:rsidRPr="00F9170A">
        <w:t>s</w:t>
      </w:r>
      <w:r>
        <w:t xml:space="preserve"> </w:t>
      </w:r>
      <w:r w:rsidRPr="00F9170A">
        <w:t>tillstånd återkallas eller, om det är tillräckligt, varning</w:t>
      </w:r>
      <w:r>
        <w:t xml:space="preserve"> </w:t>
      </w:r>
      <w:r w:rsidRPr="00F9170A">
        <w:t>meddelas.</w:t>
      </w:r>
    </w:p>
    <w:p w14:paraId="053D3DD5" w14:textId="77777777" w:rsidR="00136126" w:rsidRDefault="00931476" w:rsidP="00136126">
      <w:pPr>
        <w:pStyle w:val="Rubrik5utannumrering"/>
      </w:pPr>
      <w:r>
        <w:t>Omständigheter som ska beaktas och Finansinspektionens möjligheter att avstå från ingripande</w:t>
      </w:r>
    </w:p>
    <w:p w14:paraId="1979C875" w14:textId="77777777" w:rsidR="00136126" w:rsidRDefault="00931476" w:rsidP="00136126">
      <w:pPr>
        <w:pStyle w:val="Brdtext"/>
      </w:pPr>
      <w:r>
        <w:rPr>
          <w:b/>
        </w:rPr>
        <w:t>3</w:t>
      </w:r>
      <w:r w:rsidRPr="00640C08">
        <w:rPr>
          <w:b/>
        </w:rPr>
        <w:t> §</w:t>
      </w:r>
      <w:r w:rsidRPr="00640C08">
        <w:t>    </w:t>
      </w:r>
      <w:r w:rsidRPr="000A7C2D">
        <w:t>Vid valet av ingripande ska Finansinspektionen ta hänsyn till hur allvarlig överträdelsen är och hur länge den har pågått. Särskild hänsyn ska tas till skador som har</w:t>
      </w:r>
      <w:r>
        <w:t xml:space="preserve"> uppstått och graden av ansvar.</w:t>
      </w:r>
    </w:p>
    <w:p w14:paraId="700BED31" w14:textId="77777777" w:rsidR="00136126" w:rsidRDefault="00931476" w:rsidP="00136126">
      <w:pPr>
        <w:pStyle w:val="Brdtextmedindrag"/>
      </w:pPr>
      <w:r w:rsidRPr="000A7C2D">
        <w:t>Finansinspektion</w:t>
      </w:r>
      <w:r>
        <w:t>en får avstå från ingripande om</w:t>
      </w:r>
    </w:p>
    <w:p w14:paraId="149775F4" w14:textId="77777777" w:rsidR="00136126" w:rsidRDefault="00931476" w:rsidP="00136126">
      <w:pPr>
        <w:pStyle w:val="Brdtextmedindrag"/>
      </w:pPr>
      <w:r>
        <w:t>1. </w:t>
      </w:r>
      <w:r w:rsidRPr="000A7C2D">
        <w:t>en överträ</w:t>
      </w:r>
      <w:r>
        <w:t>delse är ringa eller ursäktlig,</w:t>
      </w:r>
    </w:p>
    <w:p w14:paraId="1194BC94" w14:textId="77777777" w:rsidR="00136126" w:rsidRDefault="00931476" w:rsidP="00136126">
      <w:pPr>
        <w:pStyle w:val="Brdtextmedindrag"/>
      </w:pPr>
      <w:r w:rsidRPr="000A7C2D">
        <w:t>2.</w:t>
      </w:r>
      <w:r>
        <w:t> tjänstepensions</w:t>
      </w:r>
      <w:r w:rsidRPr="000A7C2D">
        <w:t>företaget gör rättelse</w:t>
      </w:r>
      <w:r>
        <w:t>, eller</w:t>
      </w:r>
    </w:p>
    <w:p w14:paraId="12133051" w14:textId="77777777" w:rsidR="00136126" w:rsidRDefault="00931476" w:rsidP="00136126">
      <w:pPr>
        <w:pStyle w:val="Brdtextmedindrag"/>
      </w:pPr>
      <w:r w:rsidRPr="00567722">
        <w:t>3.</w:t>
      </w:r>
      <w:r>
        <w:t> </w:t>
      </w:r>
      <w:r w:rsidRPr="000A7C2D">
        <w:t>någon annan myndighet har vidtagit åtgärder mot företaget och dessa åtgärder bedöms tillräckliga.</w:t>
      </w:r>
    </w:p>
    <w:p w14:paraId="05314FE6" w14:textId="77777777" w:rsidR="00136126" w:rsidRDefault="00136126" w:rsidP="00136126">
      <w:pPr>
        <w:pStyle w:val="Brdtextmedindrag"/>
      </w:pPr>
    </w:p>
    <w:p w14:paraId="4FD2CE12" w14:textId="77777777" w:rsidR="00136126" w:rsidRDefault="00931476" w:rsidP="00136126">
      <w:pPr>
        <w:pStyle w:val="Brdtext"/>
      </w:pPr>
      <w:r>
        <w:rPr>
          <w:b/>
        </w:rPr>
        <w:t>4</w:t>
      </w:r>
      <w:r w:rsidRPr="00640C08">
        <w:rPr>
          <w:b/>
        </w:rPr>
        <w:t> §</w:t>
      </w:r>
      <w:r w:rsidRPr="00640C08">
        <w:t>    </w:t>
      </w:r>
      <w:r w:rsidRPr="000A7C2D">
        <w:t xml:space="preserve">I försvårande riktning ska det beaktas om </w:t>
      </w:r>
      <w:r>
        <w:t>tjänstepensions</w:t>
      </w:r>
      <w:r w:rsidRPr="000A7C2D">
        <w:t>företaget tidigare har begått en överträdelse.</w:t>
      </w:r>
    </w:p>
    <w:p w14:paraId="6538661F" w14:textId="77777777" w:rsidR="00136126" w:rsidRDefault="00931476" w:rsidP="00136126">
      <w:pPr>
        <w:pStyle w:val="Brdtextmedindrag"/>
      </w:pPr>
      <w:r w:rsidRPr="000A7C2D">
        <w:t>I förmildra</w:t>
      </w:r>
      <w:r>
        <w:t>nde riktning ska det beaktas om</w:t>
      </w:r>
    </w:p>
    <w:p w14:paraId="3FB2AE72" w14:textId="77777777" w:rsidR="00136126" w:rsidRDefault="00931476" w:rsidP="00136126">
      <w:pPr>
        <w:pStyle w:val="Brdtextmedindrag"/>
      </w:pPr>
      <w:r>
        <w:t>1. </w:t>
      </w:r>
      <w:r w:rsidRPr="000A7C2D">
        <w:t>företaget i väsentlig utsträckning genom ett aktivt samarbete har underlättat Fin</w:t>
      </w:r>
      <w:r>
        <w:t>ansinspektionens utredning, och</w:t>
      </w:r>
    </w:p>
    <w:p w14:paraId="44DB1691" w14:textId="77777777" w:rsidR="00136126" w:rsidRPr="003C1AF4" w:rsidRDefault="00931476" w:rsidP="00136126">
      <w:pPr>
        <w:pStyle w:val="Brdtextmedindrag"/>
      </w:pPr>
      <w:r>
        <w:t>2. </w:t>
      </w:r>
      <w:r w:rsidRPr="000A7C2D">
        <w:t>företaget snabbt har upphört med överträdelsen sedan den anmälts till eller påtalats av Finansinspektionen.</w:t>
      </w:r>
    </w:p>
    <w:p w14:paraId="23FD99A3" w14:textId="77777777" w:rsidR="00136126" w:rsidRDefault="00931476" w:rsidP="00136126">
      <w:pPr>
        <w:pStyle w:val="Rubrik4utannumrering"/>
      </w:pPr>
      <w:r>
        <w:t>Åtgärder vid bristande uppfyllelse av det riskkänsliga kapitalkravet</w:t>
      </w:r>
    </w:p>
    <w:p w14:paraId="52FBB757" w14:textId="77777777" w:rsidR="00136126" w:rsidRPr="00635CD1" w:rsidRDefault="00931476" w:rsidP="00136126">
      <w:pPr>
        <w:pStyle w:val="Rubrik5utannumrering"/>
        <w:spacing w:before="0"/>
      </w:pPr>
      <w:r>
        <w:t>Skyldighet att upprätta en åtgärdsplan och att följa den</w:t>
      </w:r>
    </w:p>
    <w:p w14:paraId="1DB55621" w14:textId="77777777" w:rsidR="00136126" w:rsidRDefault="00931476" w:rsidP="00136126">
      <w:pPr>
        <w:pStyle w:val="Brdtext"/>
      </w:pPr>
      <w:r>
        <w:rPr>
          <w:b/>
        </w:rPr>
        <w:t>5 §</w:t>
      </w:r>
      <w:r w:rsidRPr="00640C08">
        <w:t>    </w:t>
      </w:r>
      <w:r>
        <w:t>Om ett tjänstepensionsföretag inte uppfyller det riskkänsliga kapital</w:t>
      </w:r>
      <w:r>
        <w:softHyphen/>
        <w:t xml:space="preserve">kravet </w:t>
      </w:r>
      <w:r w:rsidRPr="000A3C5B">
        <w:t>enligt</w:t>
      </w:r>
      <w:r>
        <w:t xml:space="preserve"> 8 kap. 1–6 §§, ska företaget inom två månader från det att bristen upptäcktes</w:t>
      </w:r>
    </w:p>
    <w:p w14:paraId="50B5FB71" w14:textId="77777777" w:rsidR="00136126" w:rsidRDefault="00931476" w:rsidP="00136126">
      <w:pPr>
        <w:pStyle w:val="Brdtextmedindrag"/>
      </w:pPr>
      <w:r>
        <w:t>1. upprätta en åtgärdsplan för att åter uppfylla det riskkänsliga kapital</w:t>
      </w:r>
      <w:r>
        <w:softHyphen/>
        <w:t xml:space="preserve">kravet </w:t>
      </w:r>
      <w:r w:rsidRPr="00410381">
        <w:t>inom högst tolv månader</w:t>
      </w:r>
      <w:r>
        <w:t xml:space="preserve"> från samma tidpunkt, och</w:t>
      </w:r>
    </w:p>
    <w:p w14:paraId="707BF484" w14:textId="77777777" w:rsidR="00136126" w:rsidRDefault="00931476" w:rsidP="00136126">
      <w:pPr>
        <w:pStyle w:val="Brdtextmedindrag"/>
      </w:pPr>
      <w:r>
        <w:lastRenderedPageBreak/>
        <w:t>2. överlämna planen till Finansinspektionen.</w:t>
      </w:r>
    </w:p>
    <w:p w14:paraId="5E605D51" w14:textId="77777777" w:rsidR="00136126" w:rsidRDefault="00931476" w:rsidP="00136126">
      <w:pPr>
        <w:pStyle w:val="Brdtextmedindrag"/>
      </w:pPr>
      <w:r>
        <w:t>Om ett tjänstepensionsföretag inte fullgör sina skyldigheter enligt första stycket, får inspektionen förelägga företaget att fullgöra skyldigheterna.</w:t>
      </w:r>
    </w:p>
    <w:p w14:paraId="31E8E5E3" w14:textId="77777777" w:rsidR="00136126" w:rsidRDefault="00931476" w:rsidP="00136126">
      <w:pPr>
        <w:pStyle w:val="Brdtextmedindrag"/>
      </w:pPr>
      <w:r>
        <w:t>Ett tjänstepensionsföretag ska vidta de åtgärder som anges i åtgärds</w:t>
      </w:r>
      <w:r>
        <w:softHyphen/>
        <w:t>planen.</w:t>
      </w:r>
    </w:p>
    <w:p w14:paraId="4EC7F9CD" w14:textId="77777777" w:rsidR="00136126" w:rsidRDefault="00931476" w:rsidP="00136126">
      <w:pPr>
        <w:pStyle w:val="Rubrik5utannumrering"/>
      </w:pPr>
      <w:r>
        <w:t>Finansinspektionens behandling av en överlämnad åtgärdsplan</w:t>
      </w:r>
    </w:p>
    <w:p w14:paraId="68C6FA1F" w14:textId="77777777" w:rsidR="00136126" w:rsidRDefault="00931476" w:rsidP="00136126">
      <w:pPr>
        <w:pStyle w:val="Brdtext"/>
      </w:pPr>
      <w:r>
        <w:rPr>
          <w:b/>
        </w:rPr>
        <w:t>6 §</w:t>
      </w:r>
      <w:r w:rsidRPr="00640C08">
        <w:t>    </w:t>
      </w:r>
      <w:r>
        <w:t xml:space="preserve">Om Finansinspektionen </w:t>
      </w:r>
      <w:r w:rsidRPr="000A3C5B">
        <w:t>anser</w:t>
      </w:r>
      <w:r>
        <w:t xml:space="preserve"> att åtgärderna i en åtgärdsplan som avses i 5 § första stycket 1 är otillräckliga, ska inspektionen före</w:t>
      </w:r>
      <w:r>
        <w:softHyphen/>
        <w:t xml:space="preserve">lägga tjänstepensionsföretaget att göra de ändringar i planen som krävs för att företaget, om planen följs, inom högst </w:t>
      </w:r>
      <w:r w:rsidRPr="00410381">
        <w:t>tolv månader</w:t>
      </w:r>
      <w:r>
        <w:t xml:space="preserve"> från det att bristen upptäcktes åter ska uppfylla det riskkänsliga kapitalkravet.</w:t>
      </w:r>
    </w:p>
    <w:p w14:paraId="3476707F" w14:textId="77777777" w:rsidR="00136126" w:rsidRDefault="00931476" w:rsidP="00136126">
      <w:pPr>
        <w:pStyle w:val="Brdtextmedindrag"/>
      </w:pPr>
      <w:r>
        <w:t>Om det är lämpligt, får Finansinspektionen genom ett eller flera beslut förlänga tidsfristen för ett tjänstepensionsföretag att enligt en sådan plan som avses i 5 § första stycket 1 åter uppfylla det riskkänsliga kapitalkravet med sammanlagt högst ett år och sex månader.</w:t>
      </w:r>
    </w:p>
    <w:p w14:paraId="3EC68DEE" w14:textId="77777777" w:rsidR="00136126" w:rsidRDefault="00931476" w:rsidP="00136126">
      <w:pPr>
        <w:pStyle w:val="Brdtextmedindrag"/>
      </w:pPr>
      <w:r>
        <w:t>Vid prövningen av om förlängning ska ske och när tiden för en sådan förlängning fastställs, ska Finansinspektionen särskilt beakta i vilken grad den bristande uppfyllelsen av det riskkänsliga kapitalkravet beror på förhållanden som stått utanför tjänstepensions</w:t>
      </w:r>
      <w:r>
        <w:softHyphen/>
        <w:t xml:space="preserve">företagets kontroll och om företaget skäligen kunde förväntas räkna med </w:t>
      </w:r>
      <w:r w:rsidRPr="000A3C5B">
        <w:t>dem</w:t>
      </w:r>
      <w:r>
        <w:t>.</w:t>
      </w:r>
    </w:p>
    <w:p w14:paraId="623FBC79" w14:textId="77777777" w:rsidR="00136126" w:rsidRDefault="00931476" w:rsidP="00136126">
      <w:pPr>
        <w:pStyle w:val="Rubrik5utannumrering"/>
      </w:pPr>
      <w:r>
        <w:t>Förlängd tidsfrist vid synnerligen ogynnsamma marknadsförhållanden</w:t>
      </w:r>
    </w:p>
    <w:p w14:paraId="422E6611" w14:textId="77777777" w:rsidR="00136126" w:rsidRDefault="00931476" w:rsidP="00136126">
      <w:pPr>
        <w:pStyle w:val="Brdtext"/>
      </w:pPr>
      <w:r>
        <w:rPr>
          <w:b/>
        </w:rPr>
        <w:t>7 §</w:t>
      </w:r>
      <w:r w:rsidRPr="00640C08">
        <w:t>    </w:t>
      </w:r>
      <w:r>
        <w:t>Om ett tjänstepensionsföretag inte uppfyller det risk</w:t>
      </w:r>
      <w:r>
        <w:softHyphen/>
        <w:t>känsliga kapitalkravet och det beror på synnerligen ogynnsamma marknads</w:t>
      </w:r>
      <w:r>
        <w:softHyphen/>
        <w:t xml:space="preserve">förhållanden som företaget inte skäligen kunde förväntas räkna med, får Finansinspektionen förlänga tidsfristen för företaget att enligt en sådan plan som avses i 5 § första stycket 1 åter uppfylla det riskkänsliga kapitalkravet. </w:t>
      </w:r>
      <w:r w:rsidRPr="000A3C5B">
        <w:t>Tidsfristen får förlängas med sammanlagt högst tolv år, genom ett eller flera beslut</w:t>
      </w:r>
      <w:r>
        <w:t>.</w:t>
      </w:r>
    </w:p>
    <w:p w14:paraId="090E7A8A" w14:textId="77777777" w:rsidR="00136126" w:rsidRDefault="00931476" w:rsidP="00136126">
      <w:pPr>
        <w:pStyle w:val="Brdtextmedindrag"/>
      </w:pPr>
      <w:r>
        <w:t>Ett tjänstepensionsföretag ska under tidsfristen regelbundet ge in en lägesrapport om vilka åtgärder som har vidtagits och i vilken mån det riskkänsliga kapitalkravet åter uppfyllts. Finansinspektionen ska i samband med beslut om förlängd tidsfrist också besluta hur ofta rapporten ska ges in. Inspektionen ska då särskilt beakta tiden för förlängning av tidsfristen. En lägesrapport ska inte ges in oftare än var tredje månad.</w:t>
      </w:r>
    </w:p>
    <w:p w14:paraId="0B7FA3E1" w14:textId="77777777" w:rsidR="00136126" w:rsidRDefault="00931476" w:rsidP="00136126">
      <w:pPr>
        <w:pStyle w:val="Brdtextmedindrag"/>
      </w:pPr>
      <w:r>
        <w:t>Om ett tjänstepensionsföretags lägesrapport visar att det inte har skett några väsentliga framsteg med att åter uppfylla det riskkänsliga kapital</w:t>
      </w:r>
      <w:r>
        <w:softHyphen/>
        <w:t>kravet från det att bristen konstaterades fram till dess att rapporten gavs in, ska Finansinspektionen besluta att den förlängda tidsfristen ska upphöra att gälla. Finansinspektionen får avstå från att fatta ett sådant beslut om det finns särskilda skäl.</w:t>
      </w:r>
    </w:p>
    <w:p w14:paraId="3ABE9481" w14:textId="77777777" w:rsidR="00136126" w:rsidRDefault="00931476" w:rsidP="00136126">
      <w:pPr>
        <w:pStyle w:val="Rubrik4utannumrering"/>
      </w:pPr>
      <w:r>
        <w:t>Åtgärder vid bristande uppfyllelse av minimikapitalkrav eller garantibelopp</w:t>
      </w:r>
    </w:p>
    <w:p w14:paraId="3C53E152" w14:textId="77777777" w:rsidR="00136126" w:rsidRPr="00F40F7B" w:rsidRDefault="00931476" w:rsidP="00136126">
      <w:pPr>
        <w:pStyle w:val="Rubrik5utannumrering"/>
        <w:spacing w:before="0"/>
      </w:pPr>
      <w:r>
        <w:t>Skyldighet att upprätta en finansiell saneringsplan</w:t>
      </w:r>
    </w:p>
    <w:p w14:paraId="78F7D310" w14:textId="77777777" w:rsidR="00136126" w:rsidRDefault="00931476" w:rsidP="00136126">
      <w:pPr>
        <w:pStyle w:val="Brdtext"/>
      </w:pPr>
      <w:r>
        <w:rPr>
          <w:b/>
        </w:rPr>
        <w:t>8 §</w:t>
      </w:r>
      <w:r w:rsidRPr="00640C08">
        <w:t>    </w:t>
      </w:r>
      <w:r>
        <w:t>Om ett tjänstepensionsföretag inte uppfyller minimikapitalkravet enligt 8 kap. 7–12 §§ eller garantibeloppet enligt 8 kap. 13 §, ska företaget inom en månad från det att bristen upptäcktes</w:t>
      </w:r>
    </w:p>
    <w:p w14:paraId="56690991" w14:textId="77777777" w:rsidR="00136126" w:rsidRDefault="00931476" w:rsidP="00136126">
      <w:pPr>
        <w:pStyle w:val="Brdtextmedindrag"/>
      </w:pPr>
      <w:r>
        <w:lastRenderedPageBreak/>
        <w:t xml:space="preserve">1. upprätta en finansiell saneringsplan med åtgärder för att åter uppfylla minimikapitalkravet eller garantibeloppet </w:t>
      </w:r>
      <w:r w:rsidRPr="00410381">
        <w:t>inom högst tre månader</w:t>
      </w:r>
      <w:r>
        <w:t xml:space="preserve"> från samma tidpunkt, och </w:t>
      </w:r>
    </w:p>
    <w:p w14:paraId="16A0EA27" w14:textId="77777777" w:rsidR="00136126" w:rsidRDefault="00931476" w:rsidP="00136126">
      <w:pPr>
        <w:pStyle w:val="Brdtextmedindrag"/>
      </w:pPr>
      <w:r>
        <w:t>2. överlämna planen till Finansinspektionen.</w:t>
      </w:r>
    </w:p>
    <w:p w14:paraId="364391EA" w14:textId="77777777" w:rsidR="00136126" w:rsidRDefault="00931476" w:rsidP="00136126">
      <w:pPr>
        <w:pStyle w:val="Brdtextmedindrag"/>
      </w:pPr>
      <w:r>
        <w:t>Ett tjänstepensionsföretag ska vidta de åtgärder som anges i den finansiella saneringsplanen.</w:t>
      </w:r>
    </w:p>
    <w:p w14:paraId="59419D3E" w14:textId="77777777" w:rsidR="00136126" w:rsidRDefault="00931476" w:rsidP="00136126">
      <w:pPr>
        <w:pStyle w:val="Rubrik5utannumrering"/>
      </w:pPr>
      <w:r>
        <w:t>Finansinspektionens behandling av en överlämnad finansiell saneringsplan</w:t>
      </w:r>
    </w:p>
    <w:p w14:paraId="453A2831" w14:textId="77777777" w:rsidR="00136126" w:rsidRDefault="00931476" w:rsidP="00136126">
      <w:pPr>
        <w:pStyle w:val="Brdtext"/>
      </w:pPr>
      <w:r>
        <w:rPr>
          <w:b/>
        </w:rPr>
        <w:t>9 §</w:t>
      </w:r>
      <w:r w:rsidRPr="00640C08">
        <w:t>    </w:t>
      </w:r>
      <w:r w:rsidRPr="00C914B2">
        <w:t xml:space="preserve">Om </w:t>
      </w:r>
      <w:r>
        <w:t>Finansinspektionen</w:t>
      </w:r>
      <w:r w:rsidRPr="00C914B2">
        <w:t xml:space="preserve"> </w:t>
      </w:r>
      <w:r w:rsidRPr="000A3C5B">
        <w:t>anser</w:t>
      </w:r>
      <w:r w:rsidRPr="00C914B2">
        <w:t xml:space="preserve"> att</w:t>
      </w:r>
      <w:r>
        <w:t xml:space="preserve"> åtgärderna i en finansiell saneringsplan som avses i 8 §</w:t>
      </w:r>
      <w:r w:rsidRPr="00C914B2">
        <w:t xml:space="preserve"> är otillräckliga, ska </w:t>
      </w:r>
      <w:r>
        <w:t>Finansinspektionen</w:t>
      </w:r>
      <w:r w:rsidRPr="00C914B2">
        <w:t xml:space="preserve"> förelägga </w:t>
      </w:r>
      <w:r>
        <w:t>tjänstepensionsföretaget</w:t>
      </w:r>
      <w:r w:rsidRPr="00C914B2">
        <w:t xml:space="preserve"> att </w:t>
      </w:r>
      <w:r>
        <w:t>göra</w:t>
      </w:r>
      <w:r w:rsidRPr="00C914B2">
        <w:t xml:space="preserve"> de </w:t>
      </w:r>
      <w:r>
        <w:t>ändringar i planen</w:t>
      </w:r>
      <w:r w:rsidRPr="00C914B2">
        <w:t xml:space="preserve"> som enligt inspektionens mening krävs för att företaget</w:t>
      </w:r>
      <w:r>
        <w:t>, om planen följs,</w:t>
      </w:r>
      <w:r w:rsidRPr="00C914B2">
        <w:t xml:space="preserve"> inom </w:t>
      </w:r>
      <w:r>
        <w:t>tre</w:t>
      </w:r>
      <w:r w:rsidRPr="00C914B2">
        <w:t xml:space="preserve"> månader </w:t>
      </w:r>
      <w:r>
        <w:t xml:space="preserve">från det att bristen upptäcktes </w:t>
      </w:r>
      <w:r w:rsidRPr="00C914B2">
        <w:t xml:space="preserve">åter ska uppfylla </w:t>
      </w:r>
      <w:r>
        <w:t>minimi</w:t>
      </w:r>
      <w:r w:rsidRPr="00C914B2">
        <w:t>kapital</w:t>
      </w:r>
      <w:r>
        <w:softHyphen/>
      </w:r>
      <w:r w:rsidRPr="00C914B2">
        <w:t>kravet</w:t>
      </w:r>
      <w:r>
        <w:t xml:space="preserve"> eller garantibeloppet</w:t>
      </w:r>
      <w:r w:rsidRPr="00C914B2">
        <w:t>.</w:t>
      </w:r>
    </w:p>
    <w:p w14:paraId="6324C361" w14:textId="77777777" w:rsidR="00136126" w:rsidRDefault="00931476" w:rsidP="00136126">
      <w:pPr>
        <w:pStyle w:val="Brdtextmedindrag"/>
      </w:pPr>
      <w:r>
        <w:t>Om det är lämpligt, får Finansinspektionen genom ett eller flera beslut förlänga tidsfristen enligt 8 § första stycket 1 med sammanlagt högst nio månader.</w:t>
      </w:r>
    </w:p>
    <w:p w14:paraId="14684971" w14:textId="77777777" w:rsidR="00136126" w:rsidRDefault="00931476" w:rsidP="00136126">
      <w:pPr>
        <w:pStyle w:val="Brdtextmedindrag"/>
      </w:pPr>
      <w:r>
        <w:t xml:space="preserve">Vid prövningen av om förlängning ska ske och när tiden för en sådan förlängning fastställs, ska Finansinspektionen särskilt beakta i vilken grad den bristande uppfyllelsen av minimikapitalkravet eller garantibeloppet beror på förhållanden som stått utanför tjänstepensionsföretagets kontroll och om företaget skäligen kunde förväntas räkna med </w:t>
      </w:r>
      <w:r w:rsidRPr="000A3C5B">
        <w:t>dem</w:t>
      </w:r>
      <w:r>
        <w:t>.</w:t>
      </w:r>
    </w:p>
    <w:p w14:paraId="7FD6286C" w14:textId="77777777" w:rsidR="00136126" w:rsidRDefault="00931476" w:rsidP="00136126">
      <w:pPr>
        <w:pStyle w:val="Rubrik4utannumrering"/>
      </w:pPr>
      <w:r>
        <w:t>Förbud eller begränsning i rätten att förfoga över tillgångar</w:t>
      </w:r>
    </w:p>
    <w:p w14:paraId="55D9B629" w14:textId="77777777" w:rsidR="00136126" w:rsidRDefault="00931476" w:rsidP="00136126">
      <w:pPr>
        <w:pStyle w:val="Brdtext"/>
      </w:pPr>
      <w:r>
        <w:rPr>
          <w:b/>
        </w:rPr>
        <w:t>10 §</w:t>
      </w:r>
      <w:r w:rsidRPr="00640C08">
        <w:t>    </w:t>
      </w:r>
      <w:r>
        <w:t>Finansinspektionen får begränsa ett tjänstepensionsföretags för</w:t>
      </w:r>
      <w:r>
        <w:softHyphen/>
        <w:t xml:space="preserve">foganderätt eller förbjuda företaget att förfoga över sina tillgångar i Sverige, om </w:t>
      </w:r>
    </w:p>
    <w:p w14:paraId="1C2E37B6" w14:textId="77777777" w:rsidR="00136126" w:rsidRDefault="00931476" w:rsidP="00136126">
      <w:pPr>
        <w:pStyle w:val="Brdtextmedindrag"/>
      </w:pPr>
      <w:r>
        <w:t xml:space="preserve">1. företaget inte följer gällande bestämmelser om försäkringstekniska avsättningar, </w:t>
      </w:r>
    </w:p>
    <w:p w14:paraId="341BFB6A" w14:textId="77777777" w:rsidR="00136126" w:rsidRDefault="00931476" w:rsidP="00136126">
      <w:pPr>
        <w:pStyle w:val="Brdtextmedindrag"/>
      </w:pPr>
      <w:r>
        <w:t xml:space="preserve">2. företaget inte uppfyller det riskkänsliga kapitalkravet </w:t>
      </w:r>
      <w:r w:rsidRPr="000A3C5B">
        <w:t>enligt</w:t>
      </w:r>
      <w:r>
        <w:t xml:space="preserve"> 8 kap. </w:t>
      </w:r>
      <w:r>
        <w:br/>
        <w:t xml:space="preserve">1–6 §§ och det </w:t>
      </w:r>
      <w:r w:rsidRPr="000A3C5B">
        <w:t>finns</w:t>
      </w:r>
      <w:r>
        <w:t xml:space="preserve"> särskilda omständigheter som ger anled</w:t>
      </w:r>
      <w:r>
        <w:softHyphen/>
        <w:t xml:space="preserve">ning att befara att företagets finansiella ställning kommer att försämras ytterligare, </w:t>
      </w:r>
    </w:p>
    <w:p w14:paraId="3088D120" w14:textId="77777777" w:rsidR="00136126" w:rsidRDefault="00931476" w:rsidP="00136126">
      <w:pPr>
        <w:pStyle w:val="Brdtextmedindrag"/>
      </w:pPr>
      <w:r>
        <w:t xml:space="preserve">3. företaget inte uppfyller minimikapitalkravet enligt 8 kap. 7–12 §§ eller garantibeloppet enligt 8 kap. 13 §, eller </w:t>
      </w:r>
    </w:p>
    <w:p w14:paraId="0BCB7445" w14:textId="77777777" w:rsidR="00136126" w:rsidRDefault="00931476" w:rsidP="00136126">
      <w:pPr>
        <w:pStyle w:val="Brdtextmedindrag"/>
      </w:pPr>
      <w:r>
        <w:t>4. det vid beslut om återkallelse av företagets tillstånd bedöms vara nöd</w:t>
      </w:r>
      <w:r>
        <w:softHyphen/>
        <w:t>vändigt för att skydda de intressen som försäkringstagarna, de försäkrade och andra ersättningsberättigade har.</w:t>
      </w:r>
    </w:p>
    <w:p w14:paraId="17384506" w14:textId="77777777" w:rsidR="00136126" w:rsidRPr="00F40F7B" w:rsidRDefault="00931476" w:rsidP="00136126">
      <w:pPr>
        <w:pStyle w:val="Brdtextmedindrag"/>
      </w:pPr>
      <w:r>
        <w:t>Finansinspektionen får besluta hur tjänstepensionsverksamheten ska drivas efter ett beslut enligt första stycket.</w:t>
      </w:r>
    </w:p>
    <w:p w14:paraId="64BCB55E" w14:textId="77777777" w:rsidR="00136126" w:rsidRDefault="00931476" w:rsidP="00136126">
      <w:pPr>
        <w:pStyle w:val="Rubrik4utannumrering"/>
      </w:pPr>
      <w:r>
        <w:t>Återkallelse av tillstånd</w:t>
      </w:r>
    </w:p>
    <w:p w14:paraId="3686CE36" w14:textId="77777777" w:rsidR="00136126" w:rsidRPr="009167BB" w:rsidRDefault="00931476" w:rsidP="00136126">
      <w:pPr>
        <w:pStyle w:val="Rubrik5utannumrering"/>
        <w:spacing w:before="0"/>
      </w:pPr>
      <w:r>
        <w:t>När ett tjänstepensionsföretags tillstånd ska återkallas</w:t>
      </w:r>
    </w:p>
    <w:p w14:paraId="6CA1B924" w14:textId="77777777" w:rsidR="00136126" w:rsidRDefault="00931476" w:rsidP="00136126">
      <w:pPr>
        <w:pStyle w:val="Brdtext"/>
      </w:pPr>
      <w:r>
        <w:rPr>
          <w:b/>
        </w:rPr>
        <w:t>11 §</w:t>
      </w:r>
      <w:r w:rsidRPr="00640C08">
        <w:t>    </w:t>
      </w:r>
      <w:r>
        <w:t>Finansinspektionen ska återkalla ett tjänstepensionsföretags till</w:t>
      </w:r>
      <w:r>
        <w:softHyphen/>
        <w:t xml:space="preserve">stånd, om företaget </w:t>
      </w:r>
    </w:p>
    <w:p w14:paraId="13489DE1" w14:textId="77777777" w:rsidR="00136126" w:rsidRDefault="00931476" w:rsidP="00136126">
      <w:pPr>
        <w:pStyle w:val="Brdtextmedindrag"/>
      </w:pPr>
      <w:r>
        <w:t xml:space="preserve">1. inte har anmälts för registrering inom föreskriven tid eller anmälan har avskrivits eller avslagits genom ett beslut som har fått laga kraft, </w:t>
      </w:r>
    </w:p>
    <w:p w14:paraId="63DD87B2" w14:textId="77777777" w:rsidR="00136126" w:rsidRDefault="00931476" w:rsidP="00136126">
      <w:pPr>
        <w:pStyle w:val="Brdtextmedindrag"/>
      </w:pPr>
      <w:r>
        <w:t xml:space="preserve">2. har förklarat sig avstå från tillståndet, </w:t>
      </w:r>
    </w:p>
    <w:p w14:paraId="44AB9207" w14:textId="77777777" w:rsidR="00136126" w:rsidRDefault="00931476" w:rsidP="00136126">
      <w:pPr>
        <w:pStyle w:val="Brdtextmedindrag"/>
      </w:pPr>
      <w:r>
        <w:lastRenderedPageBreak/>
        <w:t xml:space="preserve">3. har försatts i konkurs eller om beslut har fattats om att företaget ska gå i tvångslikvidation, </w:t>
      </w:r>
    </w:p>
    <w:p w14:paraId="050DF2A2" w14:textId="77777777" w:rsidR="00136126" w:rsidRDefault="00931476" w:rsidP="00136126">
      <w:pPr>
        <w:pStyle w:val="Brdtextmedindrag"/>
      </w:pPr>
      <w:r>
        <w:t>4. inte uppfyller minimikapitalkravet enligt 8 kap. 7–12 §§ eller garanti</w:t>
      </w:r>
      <w:r>
        <w:softHyphen/>
        <w:t xml:space="preserve">beloppet enligt 8 kap. 13 § och företagets finansiella saneringsplan enligt 8 §, trots ett föreläggande enligt 9 §, är uppenbart otillräcklig, </w:t>
      </w:r>
    </w:p>
    <w:p w14:paraId="0321ED66" w14:textId="77777777" w:rsidR="00136126" w:rsidRDefault="00931476" w:rsidP="00136126">
      <w:pPr>
        <w:pStyle w:val="Brdtextmedindrag"/>
      </w:pPr>
      <w:r>
        <w:t>5. inte inom en månad från den tidpunkt då företaget upptäckte att det inte uppfyllde minimikapitalkravet enligt 8 kap. 7–12 §§ eller garanti</w:t>
      </w:r>
      <w:r>
        <w:softHyphen/>
        <w:t>beloppet enligt 8 kap. 13 § har överlämnat en finansiell saneringsplan i enlighet med 8 § till Finansinspektionen,</w:t>
      </w:r>
    </w:p>
    <w:p w14:paraId="479D0C8A" w14:textId="77777777" w:rsidR="00136126" w:rsidRDefault="00931476" w:rsidP="00136126">
      <w:pPr>
        <w:pStyle w:val="Brdtextmedindrag"/>
      </w:pPr>
      <w:r>
        <w:t xml:space="preserve">6. inte inom de tidsfrister som anges i 8 och 9 §§ har vidtagit de åtgärder </w:t>
      </w:r>
      <w:bookmarkStart w:id="8522" w:name="_Hlk3818363"/>
      <w:r>
        <w:t xml:space="preserve">som finns angivna i företagets finansiella saneringsplan, i förekommande fall efter ändringar till följd av ett föreläggande enligt 9 §, </w:t>
      </w:r>
      <w:bookmarkEnd w:id="8522"/>
      <w:r>
        <w:t>eller</w:t>
      </w:r>
    </w:p>
    <w:p w14:paraId="6EF6E399" w14:textId="77777777" w:rsidR="00136126" w:rsidRDefault="00931476" w:rsidP="00136126">
      <w:pPr>
        <w:pStyle w:val="Brdtextmedindrag"/>
      </w:pPr>
      <w:r>
        <w:t>7. </w:t>
      </w:r>
      <w:r w:rsidRPr="00C05D96">
        <w:t xml:space="preserve">får tillstånd att driva försäkringsrörelse enligt </w:t>
      </w:r>
      <w:r>
        <w:t>försäkringsrörelselagen</w:t>
      </w:r>
      <w:r w:rsidRPr="00C05D96">
        <w:t xml:space="preserve"> (201</w:t>
      </w:r>
      <w:r>
        <w:t>0:2043).</w:t>
      </w:r>
    </w:p>
    <w:p w14:paraId="108650C8" w14:textId="77777777" w:rsidR="00136126" w:rsidRDefault="00136126" w:rsidP="00136126">
      <w:pPr>
        <w:pStyle w:val="Brdtextmedindrag"/>
      </w:pPr>
    </w:p>
    <w:p w14:paraId="0BD5C73A" w14:textId="77777777" w:rsidR="00136126" w:rsidRDefault="00931476" w:rsidP="00136126">
      <w:pPr>
        <w:pStyle w:val="Brdtext"/>
      </w:pPr>
      <w:r>
        <w:rPr>
          <w:b/>
        </w:rPr>
        <w:t>12</w:t>
      </w:r>
      <w:r w:rsidRPr="00640C08">
        <w:rPr>
          <w:b/>
        </w:rPr>
        <w:t> §</w:t>
      </w:r>
      <w:r w:rsidRPr="00640C08">
        <w:t>    </w:t>
      </w:r>
      <w:r>
        <w:t>Om någon som ingår i ett tjänstepensionsföretags styrelse eller är dess verkställande direktör</w:t>
      </w:r>
      <w:r w:rsidDel="006A2D8B">
        <w:t xml:space="preserve"> </w:t>
      </w:r>
      <w:r>
        <w:t>eller ansvarar för en sådan central funktion som anges i 9 kap. 8 § inte uppfyller de krav som anges i 9 kap. 3 §, ska Finans</w:t>
      </w:r>
      <w:r>
        <w:softHyphen/>
        <w:t xml:space="preserve">inspektionen återkalla företagets tillstånd. Det får dock ske bara om Finansinspektionen först har beslutat att anmärka på att personen ingår i styrelsen eller är verkställande direktör eller ansvarar för en central funktion och om han eller hon, sedan en av inspektionen bestämd tid </w:t>
      </w:r>
      <w:r w:rsidRPr="000A3C5B">
        <w:t>av</w:t>
      </w:r>
      <w:r>
        <w:t xml:space="preserve"> högst tre månader har gått, fortfarande finns kvar i styrelsen eller som verkställande direktör eller som ansvarig för en central funktion.</w:t>
      </w:r>
    </w:p>
    <w:p w14:paraId="2348A2E3" w14:textId="77777777" w:rsidR="00136126" w:rsidRPr="002F596A" w:rsidRDefault="00931476" w:rsidP="00136126">
      <w:pPr>
        <w:pStyle w:val="Brdtextmedindrag"/>
      </w:pPr>
      <w:r>
        <w:t>I stället för att återkalla tillståndet får Finansinspektionen besluta att en styrelseledamot eller verkställande direktör eller den som ansvarar för en central funktion inte längre får kvarstå i sin befattning. Finansinspektionen får då förordna en ersättare. Ersättarens uppdrag gäller till dess tjänste</w:t>
      </w:r>
      <w:r>
        <w:softHyphen/>
        <w:t>pensionsföretaget har utsett en ny styrelseledamot eller verkställande direktör eller ansvarig för en central funktion.</w:t>
      </w:r>
    </w:p>
    <w:p w14:paraId="349D9563" w14:textId="77777777" w:rsidR="00136126" w:rsidRDefault="00931476" w:rsidP="00136126">
      <w:pPr>
        <w:pStyle w:val="Rubrik5utannumrering"/>
      </w:pPr>
      <w:r>
        <w:t>När ett tjänstepensionsföretags tillstånd får återkallas</w:t>
      </w:r>
    </w:p>
    <w:p w14:paraId="1C78D647" w14:textId="77777777" w:rsidR="00136126" w:rsidRDefault="00931476" w:rsidP="00136126">
      <w:pPr>
        <w:pStyle w:val="Brdtext"/>
      </w:pPr>
      <w:r>
        <w:rPr>
          <w:b/>
        </w:rPr>
        <w:t>13 §</w:t>
      </w:r>
      <w:r w:rsidRPr="00640C08">
        <w:t>    </w:t>
      </w:r>
      <w:r>
        <w:t>Finansinspektionen får återkalla ett tjänstepensionsföretags till</w:t>
      </w:r>
      <w:r>
        <w:softHyphen/>
        <w:t xml:space="preserve">stånd, om företaget </w:t>
      </w:r>
    </w:p>
    <w:p w14:paraId="62C11711" w14:textId="77777777" w:rsidR="00136126" w:rsidRDefault="00931476" w:rsidP="00136126">
      <w:pPr>
        <w:pStyle w:val="Brdtextmedindrag"/>
      </w:pPr>
      <w:r>
        <w:t xml:space="preserve">1. inte längre uppfyller kraven för tillstånd, </w:t>
      </w:r>
    </w:p>
    <w:p w14:paraId="249EC6A3" w14:textId="77777777" w:rsidR="00136126" w:rsidRDefault="00931476" w:rsidP="00136126">
      <w:pPr>
        <w:pStyle w:val="Brdtextmedindrag"/>
      </w:pPr>
      <w:r>
        <w:t xml:space="preserve">2. inte inom ett år från det tillstånd gavs har börjat driva sådan verksamhet som tillståndet avser, </w:t>
      </w:r>
    </w:p>
    <w:p w14:paraId="7A371E6C" w14:textId="77777777" w:rsidR="00136126" w:rsidRDefault="00931476" w:rsidP="00136126">
      <w:pPr>
        <w:pStyle w:val="Brdtextmedindrag"/>
      </w:pPr>
      <w:r>
        <w:t>3. under en sammanhängande tid av sex månader inte har drivit tjänstepensionsverksamhet,</w:t>
      </w:r>
    </w:p>
    <w:p w14:paraId="2F9712D1" w14:textId="77777777" w:rsidR="00136126" w:rsidRDefault="00931476" w:rsidP="00136126">
      <w:pPr>
        <w:pStyle w:val="Brdtextmedindrag"/>
      </w:pPr>
      <w:r>
        <w:t>4. inte inom två månader från det att bristen i fråga om uppfyllelse av det riskkänsliga kapitalkravet enligt 8 kap. 1–6 §§ konstaterades har upp</w:t>
      </w:r>
      <w:r>
        <w:softHyphen/>
        <w:t>rättat en åtgärdsplan enligt 5 § och överlämnat den till Finans</w:t>
      </w:r>
      <w:r>
        <w:softHyphen/>
        <w:t>inspektionen,</w:t>
      </w:r>
    </w:p>
    <w:p w14:paraId="51B99FE3" w14:textId="77777777" w:rsidR="00136126" w:rsidRDefault="00931476" w:rsidP="00136126">
      <w:pPr>
        <w:pStyle w:val="Brdtextmedindrag"/>
      </w:pPr>
      <w:r>
        <w:t>5. inte inom de tidsfrister som anges i 5–7 §§ har vidtagit sådana åt</w:t>
      </w:r>
      <w:r>
        <w:softHyphen/>
        <w:t xml:space="preserve">gärder för att åter uppfylla det riskkänsliga kapitalkravet </w:t>
      </w:r>
      <w:r w:rsidRPr="000A3C5B">
        <w:t>enligt</w:t>
      </w:r>
      <w:r>
        <w:t xml:space="preserve"> 8 kap. </w:t>
      </w:r>
      <w:r>
        <w:br/>
        <w:t xml:space="preserve">1–6 §§ som finns angivna i en åtgärdsplan, i förekommande fall efter ändringar till följd av ett föreläggande enligt 6 §, eller </w:t>
      </w:r>
    </w:p>
    <w:p w14:paraId="593797A3" w14:textId="77777777" w:rsidR="00136126" w:rsidRDefault="00931476" w:rsidP="00136126">
      <w:pPr>
        <w:pStyle w:val="Brdtextmedindrag"/>
      </w:pPr>
      <w:r>
        <w:t>6. i annat fall allvarligt åsidosätter bestämmelser som gäller för före</w:t>
      </w:r>
      <w:r>
        <w:softHyphen/>
        <w:t xml:space="preserve">tagets verksamhet. </w:t>
      </w:r>
    </w:p>
    <w:p w14:paraId="44C12FB1" w14:textId="77777777" w:rsidR="00136126" w:rsidRDefault="00931476" w:rsidP="00136126">
      <w:pPr>
        <w:pStyle w:val="Brdtextmedindrag"/>
      </w:pPr>
      <w:r>
        <w:t xml:space="preserve">I stället för att återkalla tillståndet får Finansinspektionen meddela en varning, om det är tillräckligt. </w:t>
      </w:r>
    </w:p>
    <w:p w14:paraId="424F6D38" w14:textId="77777777" w:rsidR="00136126" w:rsidRDefault="00931476" w:rsidP="00136126">
      <w:pPr>
        <w:pStyle w:val="Rubrik5utannumrering"/>
      </w:pPr>
      <w:r w:rsidRPr="000A3C5B">
        <w:lastRenderedPageBreak/>
        <w:t>Vad</w:t>
      </w:r>
      <w:r>
        <w:t xml:space="preserve"> ett beslut om återkallelse av tillstånd får förenas med</w:t>
      </w:r>
    </w:p>
    <w:p w14:paraId="7C1DE7F7" w14:textId="77777777" w:rsidR="00136126" w:rsidRDefault="00931476" w:rsidP="00136126">
      <w:pPr>
        <w:pStyle w:val="Brdtext"/>
      </w:pPr>
      <w:r>
        <w:rPr>
          <w:b/>
        </w:rPr>
        <w:t>14</w:t>
      </w:r>
      <w:r w:rsidRPr="00640C08">
        <w:rPr>
          <w:b/>
        </w:rPr>
        <w:t> §</w:t>
      </w:r>
      <w:r w:rsidRPr="00640C08">
        <w:t>    </w:t>
      </w:r>
      <w:r w:rsidRPr="000A7C2D">
        <w:t xml:space="preserve">Om ett </w:t>
      </w:r>
      <w:r>
        <w:t>tjänstepensions</w:t>
      </w:r>
      <w:r w:rsidRPr="000A7C2D">
        <w:t>företags tillstånd återkallas, får</w:t>
      </w:r>
      <w:r>
        <w:t xml:space="preserve"> </w:t>
      </w:r>
      <w:r w:rsidRPr="000A7C2D">
        <w:t>Finans</w:t>
      </w:r>
      <w:r>
        <w:softHyphen/>
      </w:r>
      <w:r w:rsidRPr="000A7C2D">
        <w:t xml:space="preserve">inspektionen bestämma hur avvecklingen av </w:t>
      </w:r>
      <w:r>
        <w:t>verksamheten</w:t>
      </w:r>
      <w:r w:rsidRPr="000A7C2D">
        <w:t xml:space="preserve"> ska</w:t>
      </w:r>
      <w:r>
        <w:t xml:space="preserve"> </w:t>
      </w:r>
      <w:r w:rsidRPr="000A7C2D">
        <w:t>ske.</w:t>
      </w:r>
    </w:p>
    <w:p w14:paraId="2258DAC7" w14:textId="77777777" w:rsidR="00136126" w:rsidRPr="00D45878" w:rsidRDefault="00931476" w:rsidP="00136126">
      <w:pPr>
        <w:pStyle w:val="Brdtextmedindrag"/>
      </w:pPr>
      <w:r w:rsidRPr="000A7C2D">
        <w:t>Ett beslut om återkallelse får förenas med förbud att fortsätta</w:t>
      </w:r>
      <w:r>
        <w:t xml:space="preserve"> </w:t>
      </w:r>
      <w:r w:rsidRPr="000A7C2D">
        <w:t xml:space="preserve">hela eller delar av </w:t>
      </w:r>
      <w:r>
        <w:t>verksamheten</w:t>
      </w:r>
      <w:r w:rsidRPr="000A7C2D">
        <w:t>.</w:t>
      </w:r>
    </w:p>
    <w:p w14:paraId="45CDDB6F" w14:textId="77777777" w:rsidR="00136126" w:rsidRDefault="00931476" w:rsidP="00136126">
      <w:pPr>
        <w:pStyle w:val="Rubrik4utannumrering"/>
      </w:pPr>
      <w:r>
        <w:t>Anmälan av vissa beslut till Europeiska försäkrings- och tjänstepensionsmyndigheten</w:t>
      </w:r>
    </w:p>
    <w:p w14:paraId="056814AF" w14:textId="77777777" w:rsidR="00136126" w:rsidRPr="00D009FF" w:rsidRDefault="00931476" w:rsidP="00136126">
      <w:pPr>
        <w:pStyle w:val="Brdtext"/>
      </w:pPr>
      <w:r>
        <w:rPr>
          <w:b/>
        </w:rPr>
        <w:t>15 §</w:t>
      </w:r>
      <w:r w:rsidRPr="00640C08">
        <w:t>    </w:t>
      </w:r>
      <w:r>
        <w:t>Finansinspektionen ska anmäla beslut om begränsning av ett tjänstepensionsföretags förfoganderätt över sina tillgångar, beslut om för</w:t>
      </w:r>
      <w:r>
        <w:softHyphen/>
        <w:t>bud för ett tjänstepensionsföretag att förfoga över tillgångarna och beslut om återkallelse av ett tjänstepensionsföretags tillstånd till Europeiska försäkrings- och tjänstepensionsmyndigheten.</w:t>
      </w:r>
    </w:p>
    <w:p w14:paraId="04EE2B82" w14:textId="77777777" w:rsidR="00136126" w:rsidRDefault="00931476" w:rsidP="00136126">
      <w:pPr>
        <w:pStyle w:val="Rubrik4utannumrering"/>
      </w:pPr>
      <w:r>
        <w:t>Sanktionsavgift</w:t>
      </w:r>
    </w:p>
    <w:p w14:paraId="4007DAF7" w14:textId="77777777" w:rsidR="00136126" w:rsidRDefault="00931476" w:rsidP="00136126">
      <w:pPr>
        <w:pStyle w:val="Brdtext"/>
      </w:pPr>
      <w:r>
        <w:rPr>
          <w:b/>
        </w:rPr>
        <w:t>16</w:t>
      </w:r>
      <w:r w:rsidRPr="00640C08">
        <w:rPr>
          <w:b/>
        </w:rPr>
        <w:t> §</w:t>
      </w:r>
      <w:r w:rsidRPr="00640C08">
        <w:t>    </w:t>
      </w:r>
      <w:r w:rsidRPr="000A7C2D">
        <w:t xml:space="preserve">Om Finansinspektionen har meddelat ett beslut om anmärkning eller varning mot ett </w:t>
      </w:r>
      <w:r>
        <w:t>tjänstepensions</w:t>
      </w:r>
      <w:r w:rsidRPr="000A7C2D">
        <w:t>företag, får inspektionen besluta att företaget ska betala en sanktionsavgift.</w:t>
      </w:r>
    </w:p>
    <w:p w14:paraId="08680D2D" w14:textId="77777777" w:rsidR="00136126" w:rsidRDefault="00931476" w:rsidP="00136126">
      <w:pPr>
        <w:pStyle w:val="Brdtextmedindrag"/>
      </w:pPr>
      <w:r w:rsidRPr="000A7C2D">
        <w:t>Avgiften tillfaller staten.</w:t>
      </w:r>
    </w:p>
    <w:p w14:paraId="1ACE29DA" w14:textId="77777777" w:rsidR="00136126" w:rsidRPr="00B40E33" w:rsidRDefault="00136126" w:rsidP="00136126">
      <w:pPr>
        <w:pStyle w:val="Brdtext"/>
      </w:pPr>
    </w:p>
    <w:p w14:paraId="72285401" w14:textId="77777777" w:rsidR="00136126" w:rsidRDefault="00931476" w:rsidP="00136126">
      <w:pPr>
        <w:pStyle w:val="Brdtext"/>
      </w:pPr>
      <w:r>
        <w:rPr>
          <w:b/>
        </w:rPr>
        <w:t>17</w:t>
      </w:r>
      <w:r w:rsidRPr="00640C08">
        <w:rPr>
          <w:b/>
        </w:rPr>
        <w:t> §</w:t>
      </w:r>
      <w:r w:rsidRPr="00640C08">
        <w:t>    </w:t>
      </w:r>
      <w:r w:rsidRPr="000A7C2D">
        <w:t>Sanktionsavgiften s</w:t>
      </w:r>
      <w:r>
        <w:t>ka fastställas till lägst 5 000 kronor och högst 50 </w:t>
      </w:r>
      <w:r w:rsidRPr="000A7C2D">
        <w:t>miljoner kronor.</w:t>
      </w:r>
    </w:p>
    <w:p w14:paraId="102B92F7" w14:textId="77777777" w:rsidR="00136126" w:rsidRDefault="00931476" w:rsidP="00136126">
      <w:pPr>
        <w:pStyle w:val="Brdtextmedindrag"/>
      </w:pPr>
      <w:r w:rsidRPr="000A7C2D">
        <w:t xml:space="preserve">Avgiften får inte överstiga tio procent av </w:t>
      </w:r>
      <w:r>
        <w:t>tjänstepensions</w:t>
      </w:r>
      <w:r w:rsidRPr="000A7C2D">
        <w:t>företagets om</w:t>
      </w:r>
      <w:r>
        <w:softHyphen/>
      </w:r>
      <w:r w:rsidRPr="000A7C2D">
        <w:t xml:space="preserve">sättning närmast föregående räkenskapsår. Om överträdelsen har skett under </w:t>
      </w:r>
      <w:r>
        <w:t>tjänstepensions</w:t>
      </w:r>
      <w:r w:rsidRPr="000A7C2D">
        <w:t>företagets första verksamhetsår eller om uppgifter om omsättningen saknas eller är bristfälliga, får omsättningen upp</w:t>
      </w:r>
      <w:r>
        <w:softHyphen/>
      </w:r>
      <w:r w:rsidRPr="000A7C2D">
        <w:t>skattas.</w:t>
      </w:r>
    </w:p>
    <w:p w14:paraId="72B1D715" w14:textId="77777777" w:rsidR="00136126" w:rsidRPr="004C24C1" w:rsidRDefault="00931476" w:rsidP="00136126">
      <w:pPr>
        <w:pStyle w:val="Brdtextmedindrag"/>
      </w:pPr>
      <w:r w:rsidRPr="000A7C2D">
        <w:t xml:space="preserve">Avgiften får inte vara så stor att </w:t>
      </w:r>
      <w:r>
        <w:t>tjänstepensions</w:t>
      </w:r>
      <w:r w:rsidRPr="000A7C2D">
        <w:t>företaget därefter</w:t>
      </w:r>
      <w:r>
        <w:t xml:space="preserve"> inte uppfyller kraven enligt 4 kap. 1 §</w:t>
      </w:r>
      <w:r w:rsidRPr="000A7C2D">
        <w:t>.</w:t>
      </w:r>
    </w:p>
    <w:p w14:paraId="2B953A2A" w14:textId="77777777" w:rsidR="00136126" w:rsidRPr="004C24C1" w:rsidRDefault="00136126" w:rsidP="00136126">
      <w:pPr>
        <w:pStyle w:val="Brdtext"/>
      </w:pPr>
    </w:p>
    <w:p w14:paraId="16E528B7" w14:textId="77777777" w:rsidR="00136126" w:rsidRPr="001E69FC" w:rsidRDefault="00931476" w:rsidP="00136126">
      <w:pPr>
        <w:pStyle w:val="Brdtext"/>
      </w:pPr>
      <w:r>
        <w:rPr>
          <w:b/>
        </w:rPr>
        <w:t>18</w:t>
      </w:r>
      <w:r w:rsidRPr="00640C08">
        <w:rPr>
          <w:b/>
        </w:rPr>
        <w:t> §</w:t>
      </w:r>
      <w:r w:rsidRPr="00640C08">
        <w:t>    </w:t>
      </w:r>
      <w:r w:rsidRPr="000A7C2D">
        <w:t>När sanktionsavgiftens storlek fastställs, ska särskild hänsyn tas till såda</w:t>
      </w:r>
      <w:r>
        <w:t>na omständigheter som anges i 3 </w:t>
      </w:r>
      <w:r w:rsidRPr="000A7C2D">
        <w:t xml:space="preserve">§ första stycket och </w:t>
      </w:r>
      <w:r>
        <w:t>4 </w:t>
      </w:r>
      <w:r w:rsidRPr="000A7C2D">
        <w:t xml:space="preserve">§ samt till </w:t>
      </w:r>
      <w:r>
        <w:t>tjänstepensions</w:t>
      </w:r>
      <w:r w:rsidRPr="000A7C2D">
        <w:t>företagets finansiella ställning och, om det går att fastställa, den vinst som gjorts till följd av regelöverträdelsen.</w:t>
      </w:r>
    </w:p>
    <w:p w14:paraId="7057A495" w14:textId="77777777" w:rsidR="00136126" w:rsidRDefault="00931476" w:rsidP="00136126">
      <w:pPr>
        <w:pStyle w:val="Rubrik4utannumrering"/>
      </w:pPr>
      <w:r>
        <w:t>Förseningsavgift</w:t>
      </w:r>
    </w:p>
    <w:p w14:paraId="6D51D97E" w14:textId="77777777" w:rsidR="00136126" w:rsidRDefault="00931476" w:rsidP="00136126">
      <w:pPr>
        <w:pStyle w:val="Brdtext"/>
      </w:pPr>
      <w:r>
        <w:rPr>
          <w:b/>
        </w:rPr>
        <w:t>19 §</w:t>
      </w:r>
      <w:r w:rsidRPr="00640C08">
        <w:t>    </w:t>
      </w:r>
      <w:r>
        <w:t xml:space="preserve">Om ett tjänstepensionsföretag inte i tid lämnar de upplysningar som har föreskrivits med stöd av </w:t>
      </w:r>
      <w:r w:rsidRPr="00723BF8">
        <w:t xml:space="preserve">14 kap. </w:t>
      </w:r>
      <w:r w:rsidRPr="000A7C2D">
        <w:t>18</w:t>
      </w:r>
      <w:r w:rsidRPr="00723BF8">
        <w:t xml:space="preserve"> § </w:t>
      </w:r>
      <w:r>
        <w:t>första</w:t>
      </w:r>
      <w:r w:rsidRPr="00723BF8">
        <w:t xml:space="preserve"> stycket</w:t>
      </w:r>
      <w:r>
        <w:t>, får Finansinspek</w:t>
      </w:r>
      <w:r>
        <w:softHyphen/>
        <w:t xml:space="preserve">tionen besluta att företaget ska betala en förseningsavgift med högst 100 000 kronor. </w:t>
      </w:r>
    </w:p>
    <w:p w14:paraId="7811B03B" w14:textId="77777777" w:rsidR="00136126" w:rsidRDefault="00931476" w:rsidP="00136126">
      <w:pPr>
        <w:pStyle w:val="Brdtextmedindrag"/>
      </w:pPr>
      <w:r>
        <w:t>Avgiften tillfaller staten.</w:t>
      </w:r>
    </w:p>
    <w:p w14:paraId="59A2B235" w14:textId="77777777" w:rsidR="00136126" w:rsidRDefault="00931476" w:rsidP="00136126">
      <w:pPr>
        <w:pStyle w:val="Rubrik4utannumrering"/>
      </w:pPr>
      <w:r>
        <w:t>Verkställighet av beslut om sanktionsavgift och förseningsavgift</w:t>
      </w:r>
    </w:p>
    <w:p w14:paraId="519B6EF3" w14:textId="77777777" w:rsidR="00136126" w:rsidRPr="00B40E33" w:rsidRDefault="00931476" w:rsidP="00136126">
      <w:pPr>
        <w:pStyle w:val="Brdtext"/>
      </w:pPr>
      <w:r>
        <w:rPr>
          <w:b/>
        </w:rPr>
        <w:t>20</w:t>
      </w:r>
      <w:r w:rsidRPr="00640C08">
        <w:rPr>
          <w:b/>
        </w:rPr>
        <w:t> §</w:t>
      </w:r>
      <w:r w:rsidRPr="00640C08">
        <w:t>    </w:t>
      </w:r>
      <w:r>
        <w:t>En s</w:t>
      </w:r>
      <w:r w:rsidRPr="000A7C2D">
        <w:t>anktionsavgift eller förseningsavgift ska betalas till Finans</w:t>
      </w:r>
      <w:r>
        <w:softHyphen/>
      </w:r>
      <w:r w:rsidRPr="000A7C2D">
        <w:t xml:space="preserve">inspektionen inom </w:t>
      </w:r>
      <w:r>
        <w:t>30 </w:t>
      </w:r>
      <w:r w:rsidRPr="000A7C2D">
        <w:t>dagar efter det att beslutet om den har fått laga kraft eller inom den längre tid som anges i beslutet.</w:t>
      </w:r>
    </w:p>
    <w:p w14:paraId="52FC35FF" w14:textId="77777777" w:rsidR="00136126" w:rsidRDefault="00136126" w:rsidP="00136126">
      <w:pPr>
        <w:pStyle w:val="Brdtextmedindrag"/>
      </w:pPr>
    </w:p>
    <w:p w14:paraId="30B049AF" w14:textId="77777777" w:rsidR="00136126" w:rsidRPr="000A7C2D" w:rsidRDefault="00931476" w:rsidP="00136126">
      <w:pPr>
        <w:pStyle w:val="Brdtext"/>
      </w:pPr>
      <w:r>
        <w:rPr>
          <w:b/>
        </w:rPr>
        <w:lastRenderedPageBreak/>
        <w:t>21</w:t>
      </w:r>
      <w:r w:rsidRPr="00640C08">
        <w:rPr>
          <w:b/>
        </w:rPr>
        <w:t> §</w:t>
      </w:r>
      <w:r w:rsidRPr="00640C08">
        <w:t>    </w:t>
      </w:r>
      <w:r w:rsidRPr="000A7C2D">
        <w:t xml:space="preserve">Finansinspektionens beslut </w:t>
      </w:r>
      <w:r>
        <w:t>om</w:t>
      </w:r>
      <w:r w:rsidRPr="000A7C2D">
        <w:t xml:space="preserve"> sanktionsavgift eller försenings</w:t>
      </w:r>
      <w:r>
        <w:softHyphen/>
      </w:r>
      <w:r w:rsidRPr="000A7C2D">
        <w:t xml:space="preserve">avgift får verkställas </w:t>
      </w:r>
      <w:r>
        <w:t>enligt utsökningsbalken</w:t>
      </w:r>
      <w:r w:rsidRPr="000A7C2D">
        <w:t>, om avgiften inte har betalats inom den tid som a</w:t>
      </w:r>
      <w:r>
        <w:t>vs</w:t>
      </w:r>
      <w:r w:rsidRPr="000A7C2D">
        <w:t xml:space="preserve">es i </w:t>
      </w:r>
      <w:r>
        <w:t>20 </w:t>
      </w:r>
      <w:r w:rsidRPr="000A7C2D">
        <w:t>§.</w:t>
      </w:r>
    </w:p>
    <w:p w14:paraId="76079470" w14:textId="77777777" w:rsidR="00136126" w:rsidRPr="00B40E33" w:rsidRDefault="00136126" w:rsidP="00136126">
      <w:pPr>
        <w:pStyle w:val="Brdtextmedindrag"/>
      </w:pPr>
    </w:p>
    <w:p w14:paraId="1BD69309" w14:textId="77777777" w:rsidR="00136126" w:rsidRDefault="00931476" w:rsidP="00136126">
      <w:pPr>
        <w:pStyle w:val="Brdtext"/>
      </w:pPr>
      <w:r>
        <w:rPr>
          <w:b/>
        </w:rPr>
        <w:t>22</w:t>
      </w:r>
      <w:r w:rsidRPr="00640C08">
        <w:rPr>
          <w:b/>
        </w:rPr>
        <w:t> §</w:t>
      </w:r>
      <w:r w:rsidRPr="00640C08">
        <w:t>    </w:t>
      </w:r>
      <w:r w:rsidRPr="000A7C2D">
        <w:t xml:space="preserve">Om sanktionsavgiften eller förseningsavgiften inte betalas inom den tid som anges i </w:t>
      </w:r>
      <w:r>
        <w:t>20 </w:t>
      </w:r>
      <w:r w:rsidRPr="000A7C2D">
        <w:t>§, ska Finansinspektionen lämna den obetalda avgiften för indrivning. Bestämmelser om indrivning av statliga fordringar finns i lagen (1993:891) om indrivning av statliga fordringar m.m.</w:t>
      </w:r>
    </w:p>
    <w:p w14:paraId="11D38DF9" w14:textId="77777777" w:rsidR="00136126" w:rsidRDefault="00136126" w:rsidP="00136126">
      <w:pPr>
        <w:pStyle w:val="Brdtextmedindrag"/>
      </w:pPr>
    </w:p>
    <w:p w14:paraId="7BFA4ACB" w14:textId="77777777" w:rsidR="00136126" w:rsidRDefault="00931476" w:rsidP="00136126">
      <w:pPr>
        <w:pStyle w:val="Brdtext"/>
      </w:pPr>
      <w:r>
        <w:rPr>
          <w:b/>
        </w:rPr>
        <w:t>23</w:t>
      </w:r>
      <w:r w:rsidRPr="00640C08">
        <w:rPr>
          <w:b/>
        </w:rPr>
        <w:t> §</w:t>
      </w:r>
      <w:r w:rsidRPr="00640C08">
        <w:t>    </w:t>
      </w:r>
      <w:r w:rsidRPr="000A7C2D">
        <w:t>En beslutad sanktionsavgift eller förseningsavgift faller bort i den utsträckning verkställighet inte har skett inom fem år från det att beslutet fick laga kraft.</w:t>
      </w:r>
    </w:p>
    <w:p w14:paraId="4C143692" w14:textId="77777777" w:rsidR="00136126" w:rsidRPr="00B40E33" w:rsidRDefault="00931476" w:rsidP="00136126">
      <w:pPr>
        <w:pStyle w:val="Rubrik4utannumrering"/>
      </w:pPr>
      <w:r w:rsidRPr="00B40E33">
        <w:t xml:space="preserve">Ingripande mot vissa </w:t>
      </w:r>
      <w:r>
        <w:t>typer av moder</w:t>
      </w:r>
      <w:r w:rsidRPr="00B40E33">
        <w:t>företag</w:t>
      </w:r>
    </w:p>
    <w:p w14:paraId="3E7E5D60" w14:textId="77777777" w:rsidR="00136126" w:rsidRDefault="00931476" w:rsidP="00136126">
      <w:pPr>
        <w:pStyle w:val="Brdtext"/>
      </w:pPr>
      <w:r>
        <w:rPr>
          <w:b/>
        </w:rPr>
        <w:t>24 §</w:t>
      </w:r>
      <w:r w:rsidRPr="00640C08">
        <w:t>    </w:t>
      </w:r>
      <w:r w:rsidRPr="00CA39FE">
        <w:t xml:space="preserve">Om någon i ledningen för ett sådant holdingföretag som avses i 16 kap. </w:t>
      </w:r>
      <w:r>
        <w:t>2</w:t>
      </w:r>
      <w:r w:rsidRPr="000A7C2D">
        <w:t> §</w:t>
      </w:r>
      <w:r>
        <w:t> </w:t>
      </w:r>
      <w:r w:rsidRPr="00CA39FE">
        <w:t>3</w:t>
      </w:r>
      <w:r w:rsidRPr="000A7C2D">
        <w:t> </w:t>
      </w:r>
      <w:r w:rsidRPr="00CA39FE">
        <w:t>b</w:t>
      </w:r>
      <w:r w:rsidRPr="000A7C2D" w:rsidDel="000A3788">
        <w:t> </w:t>
      </w:r>
      <w:r>
        <w:t>eller</w:t>
      </w:r>
      <w:r w:rsidRPr="000A7C2D">
        <w:t> c</w:t>
      </w:r>
      <w:r w:rsidRPr="00CA39FE">
        <w:t xml:space="preserve"> inte uppfyller de krav som anges i 16 kap. </w:t>
      </w:r>
      <w:r>
        <w:t>40</w:t>
      </w:r>
      <w:r w:rsidRPr="00CA39FE">
        <w:t xml:space="preserve"> § första stycket, får </w:t>
      </w:r>
      <w:bookmarkStart w:id="8523" w:name="_Hlk2759399"/>
      <w:r w:rsidRPr="00CA39FE">
        <w:t>Finansinspektionen förelägga företaget att rätta till för</w:t>
      </w:r>
      <w:r>
        <w:softHyphen/>
      </w:r>
      <w:r w:rsidRPr="00CA39FE">
        <w:t>hållandet.</w:t>
      </w:r>
      <w:bookmarkEnd w:id="8523"/>
    </w:p>
    <w:p w14:paraId="10D0F9A7" w14:textId="77777777" w:rsidR="00136126" w:rsidRDefault="00931476" w:rsidP="00136126">
      <w:pPr>
        <w:pStyle w:val="Rubrik4utannumrering"/>
      </w:pPr>
      <w:r>
        <w:t>Vite</w:t>
      </w:r>
    </w:p>
    <w:p w14:paraId="3C0643F9" w14:textId="77777777" w:rsidR="00136126" w:rsidRDefault="00931476" w:rsidP="00136126">
      <w:pPr>
        <w:pStyle w:val="Brdtext"/>
      </w:pPr>
      <w:r>
        <w:rPr>
          <w:b/>
        </w:rPr>
        <w:t>25</w:t>
      </w:r>
      <w:r w:rsidRPr="00640C08">
        <w:rPr>
          <w:b/>
        </w:rPr>
        <w:t> §</w:t>
      </w:r>
      <w:r w:rsidRPr="00640C08">
        <w:t>    </w:t>
      </w:r>
      <w:r w:rsidRPr="000A7C2D">
        <w:t>Finansinspektionen</w:t>
      </w:r>
      <w:r>
        <w:t>s</w:t>
      </w:r>
      <w:r w:rsidRPr="000A7C2D">
        <w:t xml:space="preserve"> </w:t>
      </w:r>
      <w:r>
        <w:t>beslut om</w:t>
      </w:r>
      <w:r w:rsidRPr="000A7C2D">
        <w:t xml:space="preserve"> föreläggande enligt denna lag får </w:t>
      </w:r>
      <w:r>
        <w:t xml:space="preserve">förenas med </w:t>
      </w:r>
      <w:r w:rsidRPr="000A7C2D">
        <w:t>vite.</w:t>
      </w:r>
    </w:p>
    <w:p w14:paraId="576A8C29" w14:textId="77777777" w:rsidR="00136126" w:rsidRDefault="00931476" w:rsidP="00136126">
      <w:pPr>
        <w:pStyle w:val="Rubrik4utannumrering"/>
      </w:pPr>
      <w:r>
        <w:t>Bemyndiganden</w:t>
      </w:r>
    </w:p>
    <w:p w14:paraId="2D8FDF88" w14:textId="77777777" w:rsidR="00136126" w:rsidRDefault="00931476" w:rsidP="00136126">
      <w:pPr>
        <w:pStyle w:val="Brdtext"/>
      </w:pPr>
      <w:r>
        <w:rPr>
          <w:b/>
        </w:rPr>
        <w:t>26 §</w:t>
      </w:r>
      <w:r w:rsidRPr="00640C08">
        <w:t>    </w:t>
      </w:r>
      <w:r>
        <w:t>Regeringen eller den myndighet som regeringen bestämmer får meddela föreskrifter om</w:t>
      </w:r>
    </w:p>
    <w:p w14:paraId="037F27B2" w14:textId="77777777" w:rsidR="00136126" w:rsidRDefault="00931476" w:rsidP="00136126">
      <w:pPr>
        <w:pStyle w:val="Brdtextmedindrag"/>
      </w:pPr>
      <w:r>
        <w:t>1. innehållet i en åtgärdsplan enligt 5 §, och</w:t>
      </w:r>
    </w:p>
    <w:p w14:paraId="40228F7C" w14:textId="77777777" w:rsidR="00136126" w:rsidRPr="005B28C3" w:rsidRDefault="00931476" w:rsidP="00136126">
      <w:pPr>
        <w:pStyle w:val="Brdtextmedindrag"/>
      </w:pPr>
      <w:r>
        <w:t>2. innehållet i en finansiell saneringsplan enligt 8 §.</w:t>
      </w:r>
    </w:p>
    <w:p w14:paraId="08E76E41" w14:textId="77777777" w:rsidR="00136126" w:rsidRPr="00805B17" w:rsidRDefault="00931476" w:rsidP="00136126">
      <w:pPr>
        <w:pStyle w:val="Rubrik3utannumrering"/>
      </w:pPr>
      <w:r>
        <w:t>16 kap.</w:t>
      </w:r>
      <w:r w:rsidRPr="00B77250">
        <w:t xml:space="preserve"> </w:t>
      </w:r>
      <w:r>
        <w:t>Grupptillsyn</w:t>
      </w:r>
    </w:p>
    <w:p w14:paraId="317D5DCD" w14:textId="77777777" w:rsidR="00136126" w:rsidRDefault="00931476" w:rsidP="00136126">
      <w:pPr>
        <w:pStyle w:val="Rubrik4utannumrering"/>
        <w:spacing w:before="0"/>
      </w:pPr>
      <w:r>
        <w:t>Grupptillsyn över tjänstepensionsföretag</w:t>
      </w:r>
    </w:p>
    <w:p w14:paraId="31843F11" w14:textId="77777777" w:rsidR="00136126" w:rsidRDefault="00931476" w:rsidP="00136126">
      <w:pPr>
        <w:pStyle w:val="Brdtext"/>
      </w:pPr>
      <w:r>
        <w:rPr>
          <w:b/>
        </w:rPr>
        <w:t>1 §</w:t>
      </w:r>
      <w:r w:rsidRPr="00640C08">
        <w:t>    </w:t>
      </w:r>
      <w:r w:rsidRPr="00D6429A">
        <w:rPr>
          <w:lang w:eastAsia="sv-SE"/>
        </w:rPr>
        <w:t xml:space="preserve">Särskild tillsyn över </w:t>
      </w:r>
      <w:r>
        <w:rPr>
          <w:lang w:eastAsia="sv-SE"/>
        </w:rPr>
        <w:t>tjänstepensionsföretag</w:t>
      </w:r>
      <w:r w:rsidRPr="00D6429A">
        <w:rPr>
          <w:lang w:eastAsia="sv-SE"/>
        </w:rPr>
        <w:t xml:space="preserve"> som ingår i en grupp (grupptillsyn) ska utövas enligt detta kapitel.</w:t>
      </w:r>
    </w:p>
    <w:p w14:paraId="39742E7E" w14:textId="77777777" w:rsidR="00136126" w:rsidRPr="00EC2B9D" w:rsidRDefault="00931476" w:rsidP="00136126">
      <w:pPr>
        <w:pStyle w:val="Brdtextmedindrag"/>
        <w:rPr>
          <w:lang w:eastAsia="sv-SE"/>
        </w:rPr>
      </w:pPr>
      <w:r>
        <w:t>I en grupp ingår ett företag, dess dotterföretag och andra anknutna företag samt de företag som dotterföretaget har ett ägarintresse i.</w:t>
      </w:r>
    </w:p>
    <w:p w14:paraId="39285DE8" w14:textId="77777777" w:rsidR="00136126" w:rsidRDefault="00931476" w:rsidP="00136126">
      <w:pPr>
        <w:pStyle w:val="Rubrik4utannumrering"/>
      </w:pPr>
      <w:r>
        <w:t>Fall då grupptillsyn ska utövas</w:t>
      </w:r>
    </w:p>
    <w:p w14:paraId="5CA767B8" w14:textId="77777777" w:rsidR="00136126" w:rsidRDefault="00931476" w:rsidP="00136126">
      <w:pPr>
        <w:pStyle w:val="Rubrik5utannumrering"/>
        <w:spacing w:before="0"/>
      </w:pPr>
      <w:r>
        <w:t>Fullständig grupptillsyn</w:t>
      </w:r>
    </w:p>
    <w:p w14:paraId="1D42E0E7" w14:textId="77777777" w:rsidR="00136126" w:rsidRPr="00B34503" w:rsidRDefault="00931476" w:rsidP="00136126">
      <w:pPr>
        <w:pStyle w:val="Brdtext"/>
        <w:rPr>
          <w:lang w:eastAsia="sv-SE"/>
        </w:rPr>
      </w:pPr>
      <w:r>
        <w:rPr>
          <w:b/>
        </w:rPr>
        <w:t>2 §</w:t>
      </w:r>
      <w:r w:rsidRPr="00640C08">
        <w:t>    </w:t>
      </w:r>
      <w:r w:rsidRPr="00357D0A">
        <w:rPr>
          <w:lang w:eastAsia="sv-SE"/>
        </w:rPr>
        <w:t xml:space="preserve">Grupptillsyn enligt </w:t>
      </w:r>
      <w:r>
        <w:rPr>
          <w:lang w:eastAsia="sv-SE"/>
        </w:rPr>
        <w:t xml:space="preserve">14–26 och 29–40 §§ </w:t>
      </w:r>
      <w:r w:rsidRPr="00B34503">
        <w:rPr>
          <w:lang w:eastAsia="sv-SE"/>
        </w:rPr>
        <w:t>ska utövas över</w:t>
      </w:r>
      <w:r>
        <w:rPr>
          <w:lang w:eastAsia="sv-SE"/>
        </w:rPr>
        <w:t xml:space="preserve"> </w:t>
      </w:r>
    </w:p>
    <w:p w14:paraId="29BAB657" w14:textId="77777777" w:rsidR="00136126" w:rsidRPr="00B34503" w:rsidRDefault="00931476" w:rsidP="00136126">
      <w:pPr>
        <w:pStyle w:val="Brdtextmedindrag"/>
      </w:pPr>
      <w:r w:rsidRPr="00B34503">
        <w:rPr>
          <w:lang w:eastAsia="sv-SE"/>
        </w:rPr>
        <w:t>1. </w:t>
      </w:r>
      <w:r>
        <w:rPr>
          <w:lang w:eastAsia="sv-SE"/>
        </w:rPr>
        <w:t>tjänstepensionsföretag som är moderföretag till eller har ägarintresse i åtminstone ett annat tjänstepensionsföretag, ett utländskt tjänstepensions</w:t>
      </w:r>
      <w:r>
        <w:rPr>
          <w:lang w:eastAsia="sv-SE"/>
        </w:rPr>
        <w:softHyphen/>
        <w:t>institut, ett försäkringsföretag, en EES-försäkringsgivare eller en försäkringsgivare</w:t>
      </w:r>
      <w:r w:rsidRPr="00B34503">
        <w:rPr>
          <w:lang w:eastAsia="sv-SE"/>
        </w:rPr>
        <w:t xml:space="preserve"> från tredjeland,</w:t>
      </w:r>
    </w:p>
    <w:p w14:paraId="7AF1F8D3" w14:textId="77777777" w:rsidR="00136126" w:rsidRDefault="00931476" w:rsidP="00136126">
      <w:pPr>
        <w:pStyle w:val="Brdtextmedindrag"/>
      </w:pPr>
      <w:r>
        <w:t xml:space="preserve">2. tjänstepensionsföretag som har en gemensam eller i huvudsak gemensam ledning med ett annat tjänstepensionsföretag, ett utländskt </w:t>
      </w:r>
      <w:r>
        <w:lastRenderedPageBreak/>
        <w:t>tjänstepensionsinstitut, ett försäkringsföretag, en EES-försäkringsgivare eller en försäkringsgivare från tredjeland, och</w:t>
      </w:r>
    </w:p>
    <w:p w14:paraId="2FE3B2F6" w14:textId="77777777" w:rsidR="00136126" w:rsidRDefault="00931476" w:rsidP="00136126">
      <w:pPr>
        <w:pStyle w:val="Brdtextmedindrag"/>
      </w:pPr>
      <w:r>
        <w:t xml:space="preserve">3. tjänstepensionsföretag vars moderföretag är </w:t>
      </w:r>
    </w:p>
    <w:p w14:paraId="4D554808" w14:textId="77777777" w:rsidR="00136126" w:rsidRDefault="00931476" w:rsidP="00136126">
      <w:pPr>
        <w:pStyle w:val="Brdtextmedindrag"/>
      </w:pPr>
      <w:r>
        <w:t xml:space="preserve">a) ett utländskt tjänstepensionsinstitut, ett försäkringsföretag, en </w:t>
      </w:r>
      <w:r>
        <w:br/>
        <w:t>EES-försäkringsgivare eller en försäkringsgivare från tredjeland,</w:t>
      </w:r>
    </w:p>
    <w:p w14:paraId="5BB92B61" w14:textId="77777777" w:rsidR="00136126" w:rsidRDefault="00931476" w:rsidP="00136126">
      <w:pPr>
        <w:pStyle w:val="Brdtextmedindrag"/>
      </w:pPr>
      <w:r>
        <w:t>b) ett företag som skulle vara ett försäkringsholdingföretag om tjänste</w:t>
      </w:r>
      <w:r>
        <w:softHyphen/>
        <w:t>pensionsföretaget var ett försäkringsföretag, eller</w:t>
      </w:r>
    </w:p>
    <w:p w14:paraId="69C20539" w14:textId="77777777" w:rsidR="00136126" w:rsidRPr="00AC4E17" w:rsidRDefault="00931476" w:rsidP="00136126">
      <w:pPr>
        <w:pStyle w:val="Brdtextmedindrag"/>
      </w:pPr>
      <w:r>
        <w:t>c) ett blandat finansiellt holdingföretag.</w:t>
      </w:r>
    </w:p>
    <w:p w14:paraId="534F4581" w14:textId="77777777" w:rsidR="00136126" w:rsidRDefault="00931476" w:rsidP="00136126">
      <w:pPr>
        <w:pStyle w:val="Rubrik5utannumrering"/>
      </w:pPr>
      <w:r>
        <w:t xml:space="preserve">Begränsad </w:t>
      </w:r>
      <w:r w:rsidRPr="000C3FFA">
        <w:t>grupptillsyn</w:t>
      </w:r>
    </w:p>
    <w:p w14:paraId="232A51FD" w14:textId="77777777" w:rsidR="00136126" w:rsidRDefault="00931476" w:rsidP="00136126">
      <w:pPr>
        <w:pStyle w:val="Brdtext"/>
      </w:pPr>
      <w:r>
        <w:rPr>
          <w:b/>
        </w:rPr>
        <w:t>3</w:t>
      </w:r>
      <w:r w:rsidRPr="00640C08">
        <w:rPr>
          <w:b/>
        </w:rPr>
        <w:t> §</w:t>
      </w:r>
      <w:r w:rsidRPr="00640C08">
        <w:t>    </w:t>
      </w:r>
      <w:r w:rsidRPr="006F4E92">
        <w:t xml:space="preserve">Grupptillsyn enligt </w:t>
      </w:r>
      <w:r>
        <w:t>27 och 28 §§</w:t>
      </w:r>
      <w:r w:rsidRPr="006F4E92">
        <w:t xml:space="preserve"> ska utövas över tjänstepensions</w:t>
      </w:r>
      <w:r>
        <w:softHyphen/>
      </w:r>
      <w:r w:rsidRPr="006F4E92">
        <w:t>företag vars moderföretag är</w:t>
      </w:r>
    </w:p>
    <w:p w14:paraId="29980E82" w14:textId="77777777" w:rsidR="00136126" w:rsidRDefault="00931476" w:rsidP="00136126">
      <w:pPr>
        <w:pStyle w:val="Brdtextmedindrag"/>
      </w:pPr>
      <w:r>
        <w:t>1. </w:t>
      </w:r>
      <w:r w:rsidRPr="006F4E92">
        <w:t>ett försäkringsholdingföretag med blandad verksamhet, eller</w:t>
      </w:r>
    </w:p>
    <w:p w14:paraId="49716286" w14:textId="77777777" w:rsidR="00136126" w:rsidRDefault="00931476" w:rsidP="00136126">
      <w:pPr>
        <w:pStyle w:val="Brdtextmedindrag"/>
      </w:pPr>
      <w:r>
        <w:t>2. </w:t>
      </w:r>
      <w:r w:rsidRPr="006F4E92">
        <w:t>ett företag som inte är ett tjänstepensionsföretag eller ett utländskt tjänstepensionsinstitut och som skulle vara ett försäkringsholdingföretag med blandad verksamhet om tjänstepensio</w:t>
      </w:r>
      <w:r>
        <w:t>nsföretaget var ett försäkrings</w:t>
      </w:r>
      <w:r>
        <w:softHyphen/>
        <w:t>företag</w:t>
      </w:r>
      <w:r w:rsidRPr="006F4E92">
        <w:t>.</w:t>
      </w:r>
    </w:p>
    <w:p w14:paraId="1DDD8B98" w14:textId="77777777" w:rsidR="00136126" w:rsidRDefault="00931476" w:rsidP="00136126">
      <w:pPr>
        <w:pStyle w:val="Rubrik4utannumrering"/>
      </w:pPr>
      <w:r>
        <w:t>Förhållandet mellan grupptillsynen över tjänstepensionsföretag och grupptillsynen över försäkringsföretag</w:t>
      </w:r>
    </w:p>
    <w:p w14:paraId="574102AF" w14:textId="77777777" w:rsidR="00136126" w:rsidRDefault="00931476" w:rsidP="00136126">
      <w:pPr>
        <w:pStyle w:val="Brdtext"/>
        <w:rPr>
          <w:lang w:eastAsia="sv-SE"/>
        </w:rPr>
      </w:pPr>
      <w:r>
        <w:rPr>
          <w:b/>
        </w:rPr>
        <w:t>4 §</w:t>
      </w:r>
      <w:r>
        <w:t>    </w:t>
      </w:r>
      <w:bookmarkStart w:id="8524" w:name="_Hlk3449375"/>
      <w:r>
        <w:t>E</w:t>
      </w:r>
      <w:r>
        <w:rPr>
          <w:lang w:eastAsia="sv-SE"/>
        </w:rPr>
        <w:t xml:space="preserve">tt tjänstepensionsföretag som omfattas av grupptillsyn enligt försäkringsrörelselagen (2010:2043) eller av </w:t>
      </w:r>
      <w:bookmarkStart w:id="8525" w:name="_Hlk4081027"/>
      <w:r>
        <w:rPr>
          <w:lang w:eastAsia="sv-SE"/>
        </w:rPr>
        <w:t>nationell lagstiftning i ett annat land inom EES som genomför Solvens II-direktivet</w:t>
      </w:r>
      <w:bookmarkEnd w:id="8525"/>
      <w:r>
        <w:rPr>
          <w:lang w:eastAsia="sv-SE"/>
        </w:rPr>
        <w:t>, ska inte omfattas av grupptillsyn enligt denna lag.</w:t>
      </w:r>
      <w:bookmarkEnd w:id="8524"/>
    </w:p>
    <w:p w14:paraId="7410E3D0" w14:textId="77777777" w:rsidR="00136126" w:rsidRPr="00346CC1" w:rsidRDefault="00136126" w:rsidP="00136126">
      <w:pPr>
        <w:pStyle w:val="Brdtextmedindrag"/>
        <w:rPr>
          <w:lang w:eastAsia="sv-SE"/>
        </w:rPr>
      </w:pPr>
    </w:p>
    <w:p w14:paraId="4700A683" w14:textId="77777777" w:rsidR="00136126" w:rsidRDefault="00931476" w:rsidP="00136126">
      <w:pPr>
        <w:pStyle w:val="Brdtext"/>
        <w:rPr>
          <w:lang w:eastAsia="sv-SE"/>
        </w:rPr>
      </w:pPr>
      <w:r>
        <w:rPr>
          <w:b/>
        </w:rPr>
        <w:t>5 §</w:t>
      </w:r>
      <w:r>
        <w:t>    </w:t>
      </w:r>
      <w:bookmarkStart w:id="8526" w:name="_Hlk3452363"/>
      <w:r>
        <w:rPr>
          <w:lang w:eastAsia="sv-SE"/>
        </w:rPr>
        <w:t>Om ett tjänstepensionsföretag enligt 4 § inte ska omfattas av grupp</w:t>
      </w:r>
      <w:r>
        <w:rPr>
          <w:lang w:eastAsia="sv-SE"/>
        </w:rPr>
        <w:softHyphen/>
        <w:t>tillsyn enligt denna lag och den grupptillsyn som annars skulle utövas enligt denna lag är mer omfattande än den grupptillsyn som ska utövas över företaget enligt försäkringsrörelselagen (2010:2043) eller enligt nationell lagstiftning i ett annat land inom EES som genomför Solvens II-direktivet, ska grupptillsyn utövas över företaget enligt denna lag i den omfattning företaget inte omfattas av grupptillsyn enligt försäkrings</w:t>
      </w:r>
      <w:r>
        <w:rPr>
          <w:lang w:eastAsia="sv-SE"/>
        </w:rPr>
        <w:softHyphen/>
        <w:t>rörelselagen eller av nationell lagstiftning i ett annat land inom EES som genomför Solvens II-direktivet.</w:t>
      </w:r>
      <w:bookmarkEnd w:id="8526"/>
    </w:p>
    <w:p w14:paraId="7F00C47B" w14:textId="77777777" w:rsidR="00136126" w:rsidRPr="00346CC1" w:rsidRDefault="00136126" w:rsidP="00136126">
      <w:pPr>
        <w:pStyle w:val="Brdtextmedindrag"/>
        <w:rPr>
          <w:lang w:eastAsia="sv-SE"/>
        </w:rPr>
      </w:pPr>
    </w:p>
    <w:p w14:paraId="5B7E9B2B" w14:textId="77777777" w:rsidR="00136126" w:rsidRDefault="00931476" w:rsidP="00136126">
      <w:pPr>
        <w:pStyle w:val="Brdtext"/>
      </w:pPr>
      <w:r>
        <w:rPr>
          <w:b/>
        </w:rPr>
        <w:t>6 §</w:t>
      </w:r>
      <w:r>
        <w:t>    Om ett tjänstepensionsföretag som omfattas av grupp</w:t>
      </w:r>
      <w:r>
        <w:softHyphen/>
        <w:t>tillsyn enligt försäkringsrörelselagen (2010:2043) eller enligt nationell lag</w:t>
      </w:r>
      <w:r>
        <w:softHyphen/>
        <w:t>stiftning i ett annat land inom EES som genomför Solvens II-direktivet är anknutet företag till ett tjänstepensionsföretag som inte omfattas av sådana bestämmelser, ska båda företagen omfattas av grupptillsyn enligt denna lag.</w:t>
      </w:r>
    </w:p>
    <w:p w14:paraId="23139D76" w14:textId="77777777" w:rsidR="00136126" w:rsidRDefault="00931476" w:rsidP="00136126">
      <w:pPr>
        <w:pStyle w:val="Rubrik4utannumrering"/>
      </w:pPr>
      <w:r>
        <w:t>Nivån för grupptillsyn</w:t>
      </w:r>
    </w:p>
    <w:p w14:paraId="428C6D5E" w14:textId="77777777" w:rsidR="00136126" w:rsidRDefault="00931476" w:rsidP="00136126">
      <w:pPr>
        <w:pStyle w:val="Brdtext"/>
        <w:rPr>
          <w:lang w:eastAsia="sv-SE"/>
        </w:rPr>
      </w:pPr>
      <w:bookmarkStart w:id="8527" w:name="_Hlk536455363"/>
      <w:r>
        <w:rPr>
          <w:b/>
        </w:rPr>
        <w:t>7 §</w:t>
      </w:r>
      <w:r>
        <w:t>    </w:t>
      </w:r>
      <w:r>
        <w:rPr>
          <w:lang w:eastAsia="sv-SE"/>
        </w:rPr>
        <w:t>Om det i toppen av en grupp finns ett tjänstepensionsföretag, ett utländskt tjänstepensionsinstitut, ett försäkringsföretag eller en EES-för</w:t>
      </w:r>
      <w:r>
        <w:rPr>
          <w:lang w:eastAsia="sv-SE"/>
        </w:rPr>
        <w:softHyphen/>
        <w:t>säkringsgivare som är moderföretag till ett sådant tjänstepensionsföretag som avses i 2 § 1 eller 2, ska bestämmelserna om grupptillsyn i detta kapitel tillämpas bara på nivån för detta yttersta moderföretag.</w:t>
      </w:r>
    </w:p>
    <w:p w14:paraId="204C7D27" w14:textId="77777777" w:rsidR="00136126" w:rsidRDefault="00931476" w:rsidP="00136126">
      <w:pPr>
        <w:pStyle w:val="Brdtextmedindrag"/>
        <w:rPr>
          <w:lang w:eastAsia="sv-SE"/>
        </w:rPr>
      </w:pPr>
      <w:r>
        <w:rPr>
          <w:lang w:eastAsia="sv-SE"/>
        </w:rPr>
        <w:t>Första stycket gäller även om</w:t>
      </w:r>
    </w:p>
    <w:p w14:paraId="3169F804" w14:textId="77777777" w:rsidR="00136126" w:rsidRDefault="00931476" w:rsidP="00136126">
      <w:pPr>
        <w:pStyle w:val="Brdtextmedindrag"/>
        <w:rPr>
          <w:lang w:eastAsia="sv-SE"/>
        </w:rPr>
      </w:pPr>
      <w:r>
        <w:rPr>
          <w:lang w:eastAsia="sv-SE"/>
        </w:rPr>
        <w:lastRenderedPageBreak/>
        <w:t>1. det yttersta moderföretaget är ett företag som skulle vara ett försäkringsholdingföretag om tjänstepensionsföretaget som är dotter</w:t>
      </w:r>
      <w:r>
        <w:rPr>
          <w:lang w:eastAsia="sv-SE"/>
        </w:rPr>
        <w:softHyphen/>
        <w:t>företag i</w:t>
      </w:r>
      <w:r w:rsidDel="00320BDE">
        <w:rPr>
          <w:lang w:eastAsia="sv-SE"/>
        </w:rPr>
        <w:t xml:space="preserve"> </w:t>
      </w:r>
      <w:r>
        <w:rPr>
          <w:lang w:eastAsia="sv-SE"/>
        </w:rPr>
        <w:t>stället var ett försäkringsföretag, eller</w:t>
      </w:r>
    </w:p>
    <w:p w14:paraId="495C89CB" w14:textId="77777777" w:rsidR="00136126" w:rsidRDefault="00931476" w:rsidP="00136126">
      <w:pPr>
        <w:pStyle w:val="Brdtextmedindrag"/>
        <w:rPr>
          <w:lang w:eastAsia="sv-SE"/>
        </w:rPr>
      </w:pPr>
      <w:r>
        <w:rPr>
          <w:lang w:eastAsia="sv-SE"/>
        </w:rPr>
        <w:t>2. det yttersta moderföretaget är ett blandat finansiellt holdingföretag.</w:t>
      </w:r>
      <w:bookmarkEnd w:id="8527"/>
    </w:p>
    <w:p w14:paraId="7E1F1080" w14:textId="77777777" w:rsidR="00136126" w:rsidRDefault="00136126" w:rsidP="00136126">
      <w:pPr>
        <w:pStyle w:val="Brdtextmedindrag"/>
        <w:rPr>
          <w:lang w:eastAsia="sv-SE"/>
        </w:rPr>
      </w:pPr>
    </w:p>
    <w:p w14:paraId="08C903F3" w14:textId="77777777" w:rsidR="00136126" w:rsidRDefault="00931476" w:rsidP="00136126">
      <w:pPr>
        <w:pStyle w:val="Brdtext"/>
      </w:pPr>
      <w:r>
        <w:rPr>
          <w:b/>
        </w:rPr>
        <w:t>8 §</w:t>
      </w:r>
      <w:r>
        <w:t>    </w:t>
      </w:r>
      <w:bookmarkStart w:id="8528" w:name="_Hlk7704122"/>
      <w:r>
        <w:t xml:space="preserve">Om det i toppen av en grupp finns ett tjänstepensionsföretag, ett utländskt tjänstepensionsinstitut, ett försäkringsföretag eller en </w:t>
      </w:r>
      <w:r>
        <w:br/>
        <w:t xml:space="preserve">EES-försäkringsgivare som är moderföretag till ett sådant moderföretag som avses i 2 § 3 b eller c, </w:t>
      </w:r>
      <w:bookmarkEnd w:id="8528"/>
      <w:r>
        <w:t>ska bestämmelserna om grupptillsyn i detta kapitel tillämpas bara på nivån för detta yttersta moderföretag.</w:t>
      </w:r>
    </w:p>
    <w:p w14:paraId="22A94816" w14:textId="77777777" w:rsidR="00136126" w:rsidRDefault="00931476" w:rsidP="00136126">
      <w:pPr>
        <w:pStyle w:val="Rubrik4utannumrering"/>
      </w:pPr>
      <w:r>
        <w:t>Fortsatt tillsyn över enskilda tjänstepensionsföretag</w:t>
      </w:r>
    </w:p>
    <w:p w14:paraId="533F406B" w14:textId="77777777" w:rsidR="00136126" w:rsidRDefault="00931476" w:rsidP="00136126">
      <w:pPr>
        <w:pStyle w:val="Brdtext"/>
      </w:pPr>
      <w:r>
        <w:rPr>
          <w:b/>
        </w:rPr>
        <w:t>9 §</w:t>
      </w:r>
      <w:r>
        <w:t>    </w:t>
      </w:r>
      <w:bookmarkStart w:id="8529" w:name="_Hlk4161786"/>
      <w:r>
        <w:t>Ett tjänstepensionsföretag som ingår i en grupp som omfattas av grupptillsyn enligt denna lag eller försäkringsrörelselagen (2010:2043) står även under tillsyn som enskilt tjänstepensionsföretag enligt denna lag.</w:t>
      </w:r>
    </w:p>
    <w:p w14:paraId="3C972D33" w14:textId="77777777" w:rsidR="00136126" w:rsidRDefault="00931476" w:rsidP="00136126">
      <w:pPr>
        <w:pStyle w:val="Rubrik4utannumrering"/>
      </w:pPr>
      <w:bookmarkStart w:id="8530" w:name="_Hlk2780464"/>
      <w:bookmarkEnd w:id="8529"/>
      <w:r>
        <w:t>Grupptillsynsmyndighet</w:t>
      </w:r>
    </w:p>
    <w:p w14:paraId="0EADDFB0" w14:textId="77777777" w:rsidR="00136126" w:rsidRDefault="00931476" w:rsidP="00136126">
      <w:pPr>
        <w:pStyle w:val="Brdtext"/>
      </w:pPr>
      <w:r>
        <w:rPr>
          <w:b/>
        </w:rPr>
        <w:t>10 §</w:t>
      </w:r>
      <w:r w:rsidRPr="00640C08">
        <w:t>    </w:t>
      </w:r>
      <w:bookmarkStart w:id="8531" w:name="_Hlk3462681"/>
      <w:r>
        <w:t xml:space="preserve">Finansinspektionen ska vara grupptillsynsmyndighet och ansvara för den grupptillsyn som ska utövas enligt </w:t>
      </w:r>
      <w:bookmarkEnd w:id="8531"/>
      <w:r>
        <w:t xml:space="preserve">2, 3, 5 och </w:t>
      </w:r>
      <w:r w:rsidDel="00E64B8E">
        <w:t>6</w:t>
      </w:r>
      <w:r>
        <w:t> §§.</w:t>
      </w:r>
    </w:p>
    <w:p w14:paraId="3F6B1477" w14:textId="77777777" w:rsidR="00136126" w:rsidRDefault="00931476" w:rsidP="00136126">
      <w:pPr>
        <w:pStyle w:val="Rubrik4utannumrering"/>
      </w:pPr>
      <w:r>
        <w:t>Beslut om att inte beakta ett företag i en grupp vid grupptillsynen</w:t>
      </w:r>
    </w:p>
    <w:p w14:paraId="09FCF58C" w14:textId="77777777" w:rsidR="00136126" w:rsidRDefault="00931476" w:rsidP="00136126">
      <w:pPr>
        <w:pStyle w:val="Brdtext"/>
      </w:pPr>
      <w:r>
        <w:rPr>
          <w:b/>
        </w:rPr>
        <w:t>11 §</w:t>
      </w:r>
      <w:r w:rsidRPr="00640C08">
        <w:t>    </w:t>
      </w:r>
      <w:r>
        <w:t xml:space="preserve">Finansinspektionen får i ett enskilt fall besluta att, helt eller delvis, inte beakta ett företag som ingår i en grupp vid grupptillsynen enligt denna lag, om </w:t>
      </w:r>
    </w:p>
    <w:p w14:paraId="4864A6F1" w14:textId="77777777" w:rsidR="00136126" w:rsidRDefault="00931476" w:rsidP="00136126">
      <w:pPr>
        <w:pStyle w:val="Brdtextmedindrag"/>
      </w:pPr>
      <w:r>
        <w:t xml:space="preserve">1. företaget är beläget utomlands och det finns rättsliga hinder mot överföring av nödvändig information, </w:t>
      </w:r>
    </w:p>
    <w:p w14:paraId="58655666" w14:textId="77777777" w:rsidR="00136126" w:rsidRDefault="00931476" w:rsidP="00136126">
      <w:pPr>
        <w:pStyle w:val="Brdtextmedindrag"/>
      </w:pPr>
      <w:r>
        <w:t>2. </w:t>
      </w:r>
      <w:bookmarkStart w:id="8532" w:name="_Hlk4163993"/>
      <w:bookmarkStart w:id="8533" w:name="_Hlk3463243"/>
      <w:r>
        <w:t>företaget är av ringa betydelse med hänsyn till syftet med grupp</w:t>
      </w:r>
      <w:r>
        <w:softHyphen/>
        <w:t>tillsynen</w:t>
      </w:r>
      <w:bookmarkEnd w:id="8532"/>
      <w:r>
        <w:t xml:space="preserve">, eller </w:t>
      </w:r>
      <w:bookmarkEnd w:id="8533"/>
    </w:p>
    <w:p w14:paraId="42B061A5" w14:textId="77777777" w:rsidR="00136126" w:rsidRDefault="00931476" w:rsidP="00136126">
      <w:pPr>
        <w:pStyle w:val="Brdtextmedindrag"/>
      </w:pPr>
      <w:r>
        <w:t>3. det skulle vara olämpligt eller vilseledande med hänsyn till syftet med grupptillsynen att låta företaget omfattas av den.</w:t>
      </w:r>
    </w:p>
    <w:p w14:paraId="039EC193" w14:textId="77777777" w:rsidR="00136126" w:rsidRDefault="00931476" w:rsidP="00136126">
      <w:pPr>
        <w:pStyle w:val="Brdtextmedindrag"/>
      </w:pPr>
      <w:r>
        <w:t>När första stycket 2 är tillämpligt på flera företag, får ett sådant beslut fattas bara om företagen tillsammans är av ringa betydelse med hän</w:t>
      </w:r>
      <w:r>
        <w:softHyphen/>
        <w:t>syn till syftet med grupptillsynen.</w:t>
      </w:r>
    </w:p>
    <w:p w14:paraId="7C74D494" w14:textId="77777777" w:rsidR="00136126" w:rsidRDefault="00931476" w:rsidP="00136126">
      <w:pPr>
        <w:pStyle w:val="Rubrik4utannumrering"/>
      </w:pPr>
      <w:r>
        <w:t>Parallella regelverk</w:t>
      </w:r>
    </w:p>
    <w:p w14:paraId="290C2A1A" w14:textId="77777777" w:rsidR="00136126" w:rsidRDefault="00931476" w:rsidP="00136126">
      <w:pPr>
        <w:pStyle w:val="Rubrik5utannumrering"/>
        <w:spacing w:before="0"/>
      </w:pPr>
      <w:r>
        <w:t>Beslut om undantag från grupptillsyn när tillsyn utövas enligt lagen om särskild tillsyn över finansiella konglomerat</w:t>
      </w:r>
    </w:p>
    <w:p w14:paraId="52B7F67E" w14:textId="77777777" w:rsidR="00136126" w:rsidRDefault="00931476" w:rsidP="00136126">
      <w:pPr>
        <w:pStyle w:val="Brdtext"/>
      </w:pPr>
      <w:r>
        <w:rPr>
          <w:b/>
        </w:rPr>
        <w:t>12 §</w:t>
      </w:r>
      <w:r>
        <w:t xml:space="preserve">    Om </w:t>
      </w:r>
      <w:bookmarkStart w:id="8534" w:name="_Hlk4164899"/>
      <w:r>
        <w:t xml:space="preserve">ett blandat finansiellt holdingföretag omfattas av </w:t>
      </w:r>
      <w:bookmarkStart w:id="8535" w:name="_Hlk4166009"/>
      <w:r>
        <w:t xml:space="preserve">tillsyn enligt lagen (2006:531) om särskild tillsyn över finansiella konglomerat </w:t>
      </w:r>
      <w:bookmarkEnd w:id="8535"/>
      <w:r>
        <w:t>och av grupptillsyn enligt detta kapitel</w:t>
      </w:r>
      <w:bookmarkEnd w:id="8534"/>
      <w:r>
        <w:t>, får Finansinspektionen besluta om undan</w:t>
      </w:r>
      <w:r>
        <w:softHyphen/>
        <w:t>tag från detta kapitel så att det blandade finansiella holdingföretaget bara behöver tillämpa de relevanta bestämmelserna för konglomerat.</w:t>
      </w:r>
    </w:p>
    <w:p w14:paraId="767831D0" w14:textId="77777777" w:rsidR="00136126" w:rsidRDefault="00931476" w:rsidP="00136126">
      <w:pPr>
        <w:pStyle w:val="Brdtextmedindrag"/>
      </w:pPr>
      <w:r>
        <w:t>Ett beslut enligt första stycket får fattas bara om tillsynen över företaget enligt den lagen kan anses likvärdig med grupptillsynen enligt detta kapitel, särskilt när det gäller riskbaserad tillsyn.</w:t>
      </w:r>
    </w:p>
    <w:p w14:paraId="7C1BE3EE" w14:textId="77777777" w:rsidR="00136126" w:rsidRDefault="00136126" w:rsidP="00136126">
      <w:pPr>
        <w:pStyle w:val="Brdtextmedindrag"/>
      </w:pPr>
    </w:p>
    <w:p w14:paraId="55042CE7" w14:textId="77777777" w:rsidR="00136126" w:rsidRDefault="00136126" w:rsidP="00136126">
      <w:pPr>
        <w:pStyle w:val="Brdtextmedindrag"/>
      </w:pPr>
    </w:p>
    <w:p w14:paraId="1C3B751C" w14:textId="77777777" w:rsidR="00136126" w:rsidRDefault="00931476" w:rsidP="00136126">
      <w:pPr>
        <w:pStyle w:val="Rubrik5utannumrering"/>
        <w:spacing w:before="0"/>
      </w:pPr>
      <w:r>
        <w:lastRenderedPageBreak/>
        <w:t>Beslut om undantag från grupptillsyn när tillsyn utövas enligt lagen om särskild tillsyn över kreditinstitut och värdepappersbolag</w:t>
      </w:r>
    </w:p>
    <w:p w14:paraId="300868D2" w14:textId="77777777" w:rsidR="00136126" w:rsidRDefault="00931476" w:rsidP="00136126">
      <w:pPr>
        <w:pStyle w:val="Brdtext"/>
      </w:pPr>
      <w:r>
        <w:rPr>
          <w:b/>
        </w:rPr>
        <w:t>13 §</w:t>
      </w:r>
      <w:r w:rsidRPr="00640C08">
        <w:t>    </w:t>
      </w:r>
      <w:bookmarkStart w:id="8536" w:name="_Hlk3463966"/>
      <w:r w:rsidRPr="00FA6F78">
        <w:t xml:space="preserve">Om ett </w:t>
      </w:r>
      <w:bookmarkStart w:id="8537" w:name="_Hlk4165943"/>
      <w:r w:rsidRPr="00FA6F78">
        <w:t xml:space="preserve">blandat finansiellt holdingföretag </w:t>
      </w:r>
      <w:bookmarkEnd w:id="8537"/>
      <w:r w:rsidRPr="00FA6F78">
        <w:t xml:space="preserve">omfattas </w:t>
      </w:r>
      <w:r>
        <w:t>av grupptillsyn enligt detta kapitel och av</w:t>
      </w:r>
      <w:r w:rsidRPr="00FA6F78">
        <w:t xml:space="preserve"> </w:t>
      </w:r>
      <w:bookmarkStart w:id="8538" w:name="_Hlk4165988"/>
      <w:r w:rsidRPr="00FA6F78">
        <w:t xml:space="preserve">gruppbaserad tillsyn </w:t>
      </w:r>
      <w:bookmarkStart w:id="8539" w:name="_Hlk2696251"/>
      <w:r w:rsidRPr="00FA6F78">
        <w:t>enligt lagen</w:t>
      </w:r>
      <w:r>
        <w:t xml:space="preserve"> </w:t>
      </w:r>
      <w:r w:rsidRPr="00FA6F78">
        <w:t>(2014:968) om särskild tillsyn över kreditinstitut och</w:t>
      </w:r>
      <w:r>
        <w:t xml:space="preserve"> värdepappersbolag</w:t>
      </w:r>
      <w:bookmarkEnd w:id="8538"/>
      <w:bookmarkEnd w:id="8539"/>
      <w:r>
        <w:t>,</w:t>
      </w:r>
      <w:r w:rsidRPr="00FA6F78">
        <w:t xml:space="preserve"> får</w:t>
      </w:r>
      <w:r>
        <w:t xml:space="preserve"> Finans</w:t>
      </w:r>
      <w:r>
        <w:softHyphen/>
        <w:t>inspektionen besluta om</w:t>
      </w:r>
      <w:r w:rsidRPr="00FA6F78">
        <w:t xml:space="preserve"> undantag från detta kapitel så att det blandade</w:t>
      </w:r>
      <w:r>
        <w:t xml:space="preserve"> </w:t>
      </w:r>
      <w:r w:rsidRPr="00FA6F78">
        <w:t>finansiella holdingföretaget bara behöver tillämpa de</w:t>
      </w:r>
      <w:r>
        <w:t xml:space="preserve"> </w:t>
      </w:r>
      <w:r w:rsidRPr="00FA6F78">
        <w:t xml:space="preserve">relevanta </w:t>
      </w:r>
      <w:r>
        <w:t>bestäm</w:t>
      </w:r>
      <w:r>
        <w:softHyphen/>
        <w:t xml:space="preserve">melserna </w:t>
      </w:r>
      <w:r w:rsidRPr="00FA6F78">
        <w:t xml:space="preserve">för den största sektorn enligt </w:t>
      </w:r>
      <w:r>
        <w:t xml:space="preserve">2 kap. 3 § </w:t>
      </w:r>
      <w:bookmarkStart w:id="8540" w:name="_Hlk2696285"/>
      <w:r>
        <w:t xml:space="preserve">lagen (2006:531) om särskild tillsyn över finansiella </w:t>
      </w:r>
      <w:r w:rsidRPr="0048618A">
        <w:t>konglomerat</w:t>
      </w:r>
      <w:bookmarkEnd w:id="8540"/>
      <w:r w:rsidRPr="000A7C2D">
        <w:t>.</w:t>
      </w:r>
      <w:bookmarkEnd w:id="8536"/>
    </w:p>
    <w:p w14:paraId="4DAA1C3A" w14:textId="77777777" w:rsidR="00136126" w:rsidRPr="00BC668C" w:rsidRDefault="00931476" w:rsidP="00136126">
      <w:pPr>
        <w:pStyle w:val="Brdtextmedindrag"/>
      </w:pPr>
      <w:bookmarkStart w:id="8541" w:name="_Hlk3464060"/>
      <w:r>
        <w:t>Ett beslut enligt första stycket får fattas bara om tillsynen över företaget enligt lagen om särskild tillsyn över kreditinstitut och värdepappersbolag kan anses likvärdig med grupp</w:t>
      </w:r>
      <w:r>
        <w:softHyphen/>
        <w:t>tillsynen enligt detta kapitel, särskilt när det gäller riskbaserad tillsyn.</w:t>
      </w:r>
    </w:p>
    <w:bookmarkEnd w:id="8530"/>
    <w:bookmarkEnd w:id="8541"/>
    <w:p w14:paraId="1209B20B" w14:textId="77777777" w:rsidR="00136126" w:rsidRDefault="00931476" w:rsidP="00136126">
      <w:pPr>
        <w:pStyle w:val="Rubrik4utannumrering"/>
      </w:pPr>
      <w:r>
        <w:t>Gruppsolvens</w:t>
      </w:r>
    </w:p>
    <w:p w14:paraId="190002BA" w14:textId="77777777" w:rsidR="00136126" w:rsidRDefault="00931476" w:rsidP="00136126">
      <w:pPr>
        <w:pStyle w:val="Rubrik5utannumrering"/>
        <w:spacing w:before="0"/>
      </w:pPr>
      <w:r>
        <w:t>Kapitalbas och kapitalkrav på gruppnivå</w:t>
      </w:r>
    </w:p>
    <w:p w14:paraId="30754BEC" w14:textId="77777777" w:rsidR="00136126" w:rsidRDefault="00931476" w:rsidP="00136126">
      <w:pPr>
        <w:pStyle w:val="Brdtext"/>
      </w:pPr>
      <w:r>
        <w:rPr>
          <w:b/>
        </w:rPr>
        <w:t>14</w:t>
      </w:r>
      <w:r w:rsidRPr="00640C08">
        <w:rPr>
          <w:b/>
        </w:rPr>
        <w:t> §</w:t>
      </w:r>
      <w:r w:rsidRPr="00640C08">
        <w:t>    </w:t>
      </w:r>
      <w:r>
        <w:t xml:space="preserve">Ett sådant tjänstepensionsföretag som avses i 2 § ska säkerställa att det inom gruppen sammantaget finns en gruppbaserad kapitalbas som alltid minst uppgår till </w:t>
      </w:r>
    </w:p>
    <w:p w14:paraId="1EEE78F9" w14:textId="77777777" w:rsidR="00136126" w:rsidRDefault="00931476" w:rsidP="00136126">
      <w:pPr>
        <w:pStyle w:val="Brdtextmedindrag"/>
      </w:pPr>
      <w:r>
        <w:t>1. ett gruppbaserat kapitalkrav beräknat enligt 15–17 §§, eller</w:t>
      </w:r>
    </w:p>
    <w:p w14:paraId="3DA3B2F0" w14:textId="77777777" w:rsidR="00136126" w:rsidRPr="005B245B" w:rsidRDefault="00931476" w:rsidP="00136126">
      <w:pPr>
        <w:pStyle w:val="Brdtextmedindrag"/>
      </w:pPr>
      <w:r>
        <w:t>2. det högre belopp som Finansinspektionen har beslutat enligt 20 §.</w:t>
      </w:r>
    </w:p>
    <w:p w14:paraId="4C1469CB" w14:textId="77777777" w:rsidR="00136126" w:rsidRDefault="00931476" w:rsidP="00136126">
      <w:pPr>
        <w:pStyle w:val="Rubrik5utannumrering"/>
      </w:pPr>
      <w:r>
        <w:t>Metoder för beräkning av kapitalbas och kapitalkrav</w:t>
      </w:r>
    </w:p>
    <w:p w14:paraId="462B6AF6" w14:textId="77777777" w:rsidR="00136126" w:rsidRDefault="00931476" w:rsidP="00136126">
      <w:pPr>
        <w:pStyle w:val="Brdtext"/>
      </w:pPr>
      <w:r>
        <w:rPr>
          <w:b/>
        </w:rPr>
        <w:t>15 §</w:t>
      </w:r>
      <w:r>
        <w:t>    Kapitalbasen och kapitalkravet för en grupp som står under grupp</w:t>
      </w:r>
      <w:r>
        <w:softHyphen/>
        <w:t>tillsyn enligt detta kapitel ska beräknas enligt en sammanläggnings- och avräkningsmetod. Om det är lämpligt, får Finansinspektionen i ett enskilt fall besluta att kapitalbasen och kapitalkravet i stället ska beräknas enligt en konsolideringsmetod, eller enligt en kombination av de metoderna.</w:t>
      </w:r>
    </w:p>
    <w:p w14:paraId="0AB32D85" w14:textId="77777777" w:rsidR="00136126" w:rsidRDefault="00931476" w:rsidP="00136126">
      <w:pPr>
        <w:pStyle w:val="Rubrik5utannumrering"/>
      </w:pPr>
      <w:r>
        <w:t>Proportionellt beaktande av innehav</w:t>
      </w:r>
    </w:p>
    <w:p w14:paraId="16E60C1A" w14:textId="77777777" w:rsidR="00136126" w:rsidRDefault="00931476" w:rsidP="00136126">
      <w:pPr>
        <w:pStyle w:val="Brdtext"/>
      </w:pPr>
      <w:r>
        <w:rPr>
          <w:b/>
        </w:rPr>
        <w:t>16 §</w:t>
      </w:r>
      <w:r>
        <w:t>    Vid beräkningen av den gruppbaserade kapitalbasen och det grupp</w:t>
      </w:r>
      <w:r>
        <w:softHyphen/>
        <w:t>baserade kapitalkravet ska ett anknutet företag beaktas proportionellt efter det innehav som ett sådant tjänstepensionsföretag som avses i 2 § 1 eller 2 eller ett sådant moderföretag som avses i 2 § 3 a, b eller c har i det anknutna företaget. Om det finns särskilda skäl, får innehav beaktas till en annan andel.</w:t>
      </w:r>
    </w:p>
    <w:p w14:paraId="126B118C" w14:textId="77777777" w:rsidR="00136126" w:rsidRDefault="00931476" w:rsidP="00136126">
      <w:pPr>
        <w:pStyle w:val="Brdtextmedindrag"/>
      </w:pPr>
      <w:r>
        <w:t>Finansinspektionen ska besluta vilken proportionell andel som ska beaktas när det inte finns kapitalbindningar mellan vissa av företagen i en grupp.</w:t>
      </w:r>
    </w:p>
    <w:p w14:paraId="308CE201" w14:textId="77777777" w:rsidR="00136126" w:rsidRDefault="00931476" w:rsidP="00136126">
      <w:pPr>
        <w:pStyle w:val="Rubrik5utannumrering"/>
      </w:pPr>
      <w:r>
        <w:t xml:space="preserve">Vissa </w:t>
      </w:r>
      <w:bookmarkStart w:id="8542" w:name="_Hlk3470646"/>
      <w:r>
        <w:t>avdrag vid beräkning av den gruppbaserade kapitalbasen</w:t>
      </w:r>
      <w:bookmarkEnd w:id="8542"/>
    </w:p>
    <w:p w14:paraId="27C71868" w14:textId="77777777" w:rsidR="00136126" w:rsidRDefault="00931476" w:rsidP="00136126">
      <w:pPr>
        <w:pStyle w:val="Brdtext"/>
      </w:pPr>
      <w:r>
        <w:rPr>
          <w:b/>
        </w:rPr>
        <w:t>17 §</w:t>
      </w:r>
      <w:r w:rsidRPr="00640C08">
        <w:t>    </w:t>
      </w:r>
      <w:r>
        <w:t>När</w:t>
      </w:r>
      <w:r w:rsidRPr="00E41729">
        <w:t xml:space="preserve"> den gruppbaserade kapitalbasen </w:t>
      </w:r>
      <w:r>
        <w:t xml:space="preserve">beräknas </w:t>
      </w:r>
      <w:r w:rsidRPr="00E41729">
        <w:t>ska</w:t>
      </w:r>
      <w:r>
        <w:t xml:space="preserve"> </w:t>
      </w:r>
      <w:r w:rsidRPr="00E41729">
        <w:t>avdrag göras så att inte dubbelräkning sker av poster som</w:t>
      </w:r>
      <w:r>
        <w:t xml:space="preserve"> </w:t>
      </w:r>
      <w:r w:rsidRPr="00E41729">
        <w:t xml:space="preserve">ingår i kapitalbasen i flera företag i gruppen. </w:t>
      </w:r>
    </w:p>
    <w:p w14:paraId="1C0011AB" w14:textId="77777777" w:rsidR="00136126" w:rsidRPr="00E41729" w:rsidRDefault="00931476" w:rsidP="00136126">
      <w:pPr>
        <w:pStyle w:val="Brdtextmedindrag"/>
      </w:pPr>
      <w:r>
        <w:t xml:space="preserve">Avdrag </w:t>
      </w:r>
      <w:r w:rsidRPr="00E41729">
        <w:t>ska också göras för värden som skapats</w:t>
      </w:r>
      <w:r>
        <w:t xml:space="preserve"> </w:t>
      </w:r>
      <w:r w:rsidRPr="00E41729">
        <w:t>internt inom gruppen och som härrör från ömsesidig</w:t>
      </w:r>
      <w:r>
        <w:t xml:space="preserve"> finansiering</w:t>
      </w:r>
      <w:r w:rsidRPr="00E41729">
        <w:t>.</w:t>
      </w:r>
    </w:p>
    <w:p w14:paraId="49B29653" w14:textId="77777777" w:rsidR="00136126" w:rsidRDefault="00931476" w:rsidP="00136126">
      <w:pPr>
        <w:pStyle w:val="Rubrik5utannumrering"/>
      </w:pPr>
      <w:r>
        <w:lastRenderedPageBreak/>
        <w:t>Återkommande beräkningar av kapitalbas och kapitalkrav på gruppnivå</w:t>
      </w:r>
    </w:p>
    <w:p w14:paraId="633DD9BF" w14:textId="77777777" w:rsidR="00136126" w:rsidRPr="00470F49" w:rsidRDefault="00931476" w:rsidP="00136126">
      <w:pPr>
        <w:pStyle w:val="Brdtext"/>
      </w:pPr>
      <w:r>
        <w:rPr>
          <w:b/>
        </w:rPr>
        <w:t>18 §</w:t>
      </w:r>
      <w:r w:rsidRPr="00640C08">
        <w:t>    </w:t>
      </w:r>
      <w:bookmarkStart w:id="8543" w:name="_Hlk3471238"/>
      <w:r>
        <w:t>Den gruppbaserade kapitalbas och det gruppbaserade kapitalkrav som gäller enligt detta kapitel ska beräknas minst en gång per år. Beräk</w:t>
      </w:r>
      <w:r>
        <w:softHyphen/>
        <w:t>ningarna ska utföras av ett sådant tjänstepensionsföretag som avses i 2 §. Företaget ska även rapportera resultatet av beräkningen till Finans</w:t>
      </w:r>
      <w:r>
        <w:softHyphen/>
        <w:t>inspektionen.</w:t>
      </w:r>
      <w:bookmarkEnd w:id="8543"/>
    </w:p>
    <w:p w14:paraId="56D76E4B" w14:textId="77777777" w:rsidR="00136126" w:rsidRDefault="00931476" w:rsidP="00136126">
      <w:pPr>
        <w:pStyle w:val="Rubrik5utannumrering"/>
      </w:pPr>
      <w:r>
        <w:t>Övervakning av kapitalkrav på gruppnivå</w:t>
      </w:r>
    </w:p>
    <w:p w14:paraId="21AF2165" w14:textId="77777777" w:rsidR="00136126" w:rsidRDefault="00931476" w:rsidP="00136126">
      <w:pPr>
        <w:pStyle w:val="Brdtext"/>
      </w:pPr>
      <w:r>
        <w:rPr>
          <w:b/>
        </w:rPr>
        <w:t>19 §</w:t>
      </w:r>
      <w:r w:rsidRPr="00640C08">
        <w:t>    </w:t>
      </w:r>
      <w:r>
        <w:t>Det företag som ska ansvara för rapporteringen enligt 18 § ska fort</w:t>
      </w:r>
      <w:r>
        <w:softHyphen/>
        <w:t>löpande övervaka kapitalkravet för gruppen. Om det finns grundad anled</w:t>
      </w:r>
      <w:r>
        <w:softHyphen/>
        <w:t>ning att anta att gruppens riskprofil förändrats väsentligt sedan dagen för den senaste rapporteringen av kapitalkravet på gruppnivå, ska företaget göra en ny beräkning av detta krav och snarast möjligt rapportera resultatet till Finansinspektionen. Inspektionen får under samma förutsättningar begära en förnyad beräkning av kapitalkravet.</w:t>
      </w:r>
    </w:p>
    <w:p w14:paraId="56A0D39E" w14:textId="77777777" w:rsidR="00136126" w:rsidRDefault="00931476" w:rsidP="00136126">
      <w:pPr>
        <w:pStyle w:val="Rubrik5utannumrering"/>
      </w:pPr>
      <w:r>
        <w:t>Kapitaltillägg på gruppnivå till det gruppbaserade kapitalkravet</w:t>
      </w:r>
    </w:p>
    <w:p w14:paraId="72E32984" w14:textId="77777777" w:rsidR="00136126" w:rsidRDefault="00931476" w:rsidP="00136126">
      <w:pPr>
        <w:pStyle w:val="Brdtext"/>
      </w:pPr>
      <w:r>
        <w:rPr>
          <w:b/>
        </w:rPr>
        <w:t>20 §</w:t>
      </w:r>
      <w:r w:rsidRPr="00640C08">
        <w:t>    </w:t>
      </w:r>
      <w:bookmarkStart w:id="8544" w:name="_Hlk3472315"/>
      <w:r>
        <w:t>Finansinspektionen</w:t>
      </w:r>
      <w:r w:rsidRPr="00A00BC7">
        <w:t xml:space="preserve"> får </w:t>
      </w:r>
      <w:bookmarkStart w:id="8545" w:name="_Hlk1049373"/>
      <w:r w:rsidRPr="00A00BC7">
        <w:t>besluta om ett kapitaltillägg utöver</w:t>
      </w:r>
      <w:r>
        <w:t xml:space="preserve"> det gruppbaserade </w:t>
      </w:r>
      <w:r w:rsidRPr="00A00BC7">
        <w:t>kapitalkravet, om detta kapitalkrav</w:t>
      </w:r>
      <w:r>
        <w:t xml:space="preserve"> </w:t>
      </w:r>
      <w:r w:rsidRPr="00A00BC7">
        <w:t>inte stämmer överens med gruppens riskprofil eller om</w:t>
      </w:r>
      <w:r>
        <w:t xml:space="preserve"> </w:t>
      </w:r>
      <w:r w:rsidRPr="00A00BC7">
        <w:t xml:space="preserve">förutsättningarna enligt </w:t>
      </w:r>
      <w:r>
        <w:t xml:space="preserve">14 kap. 12 § 2 </w:t>
      </w:r>
      <w:r w:rsidRPr="00A00BC7">
        <w:t>är uppfyllda.</w:t>
      </w:r>
      <w:bookmarkEnd w:id="8544"/>
      <w:bookmarkEnd w:id="8545"/>
    </w:p>
    <w:p w14:paraId="0FBC93FC" w14:textId="77777777" w:rsidR="00136126" w:rsidRPr="00A00BC7" w:rsidRDefault="00931476" w:rsidP="00136126">
      <w:pPr>
        <w:pStyle w:val="Brdtextmedindrag"/>
      </w:pPr>
      <w:bookmarkStart w:id="8546" w:name="_Hlk3472430"/>
      <w:r w:rsidRPr="00A00BC7">
        <w:t xml:space="preserve">Bestämmelserna i </w:t>
      </w:r>
      <w:r>
        <w:t xml:space="preserve">14 kap. 13–16 §§ </w:t>
      </w:r>
      <w:r w:rsidRPr="00A00BC7">
        <w:t>ska gälla för ett sådant</w:t>
      </w:r>
      <w:r>
        <w:t xml:space="preserve"> </w:t>
      </w:r>
      <w:r w:rsidRPr="00A00BC7">
        <w:t>beslut om kapitaltillägg som avses i första stycket.</w:t>
      </w:r>
    </w:p>
    <w:bookmarkEnd w:id="8546"/>
    <w:p w14:paraId="5085D4BB" w14:textId="77777777" w:rsidR="00136126" w:rsidRDefault="00931476" w:rsidP="00136126">
      <w:pPr>
        <w:pStyle w:val="Rubrik5utannumrering"/>
      </w:pPr>
      <w:r>
        <w:t>Åtgärder om en grupp inte uppfyller det gruppbaserade kapitalkravet</w:t>
      </w:r>
    </w:p>
    <w:p w14:paraId="393EEDE4" w14:textId="77777777" w:rsidR="00136126" w:rsidRDefault="00931476" w:rsidP="00136126">
      <w:pPr>
        <w:pStyle w:val="Brdtext"/>
      </w:pPr>
      <w:r>
        <w:rPr>
          <w:b/>
        </w:rPr>
        <w:t>21 §</w:t>
      </w:r>
      <w:r>
        <w:t>    Om en grupp inte uppfyller det gruppbaserade kapitalkrav som gäller enligt 14 § eller om det finns risk för detta under de närmaste tre månaderna, ska det tjänstepensionsföretag som anges i 18 § underrätta Finansinspektionen omgående.</w:t>
      </w:r>
    </w:p>
    <w:p w14:paraId="3E390325" w14:textId="77777777" w:rsidR="00136126" w:rsidRDefault="00931476" w:rsidP="00136126">
      <w:pPr>
        <w:pStyle w:val="Brdtextmedindrag"/>
      </w:pPr>
      <w:r>
        <w:t>Bestämmelserna i 15 kap. 5–9 §§ om åtgärdsplan, förlängd tidsfrist, underrättelse och finansiell saneringsplan ska gälla i tillämpliga delar vid en sådan brist.</w:t>
      </w:r>
    </w:p>
    <w:p w14:paraId="2C3A6893" w14:textId="77777777" w:rsidR="00136126" w:rsidRDefault="00931476" w:rsidP="00136126">
      <w:pPr>
        <w:pStyle w:val="Rubrik5utannumrering"/>
      </w:pPr>
      <w:r>
        <w:t>Gruppsolvens för tjänstepensionsföretag som är dotterföretag till vissa typer av företag</w:t>
      </w:r>
    </w:p>
    <w:p w14:paraId="57CAA9D7" w14:textId="77777777" w:rsidR="00136126" w:rsidRDefault="00931476" w:rsidP="00136126">
      <w:pPr>
        <w:pStyle w:val="Brdtext"/>
      </w:pPr>
      <w:r>
        <w:rPr>
          <w:b/>
        </w:rPr>
        <w:t>22 §</w:t>
      </w:r>
      <w:r>
        <w:t>    </w:t>
      </w:r>
      <w:bookmarkStart w:id="8547" w:name="_Hlk6245492"/>
      <w:r>
        <w:t xml:space="preserve">När ett tjänstepensionsföretag är dotterföretag till ett företag som skulle vara ett försäkringsholdingföretag om tjänstepensionsföretaget var ett försäkringsföretag </w:t>
      </w:r>
      <w:bookmarkStart w:id="8548" w:name="_Hlk3473466"/>
      <w:r>
        <w:t>eller till ett blandat finansiellt holdingföretag</w:t>
      </w:r>
      <w:bookmarkEnd w:id="8547"/>
      <w:r>
        <w:t xml:space="preserve">, </w:t>
      </w:r>
      <w:bookmarkEnd w:id="8548"/>
      <w:r>
        <w:t>ska beräkningen av gruppsolvens göras med hänsyn även till det moder</w:t>
      </w:r>
      <w:r>
        <w:softHyphen/>
        <w:t>företaget. Beräkningen ska göras enligt 15–17 och 20 §§.</w:t>
      </w:r>
    </w:p>
    <w:p w14:paraId="14E2802A" w14:textId="77777777" w:rsidR="00136126" w:rsidRDefault="00931476" w:rsidP="00136126">
      <w:pPr>
        <w:pStyle w:val="Brdtextmedindrag"/>
      </w:pPr>
      <w:r>
        <w:t>Vid beräkningen enligt första stycket ska moderföretaget hanteras som ett tjänstepensionsföretag som omfattas av</w:t>
      </w:r>
    </w:p>
    <w:p w14:paraId="505B83AE" w14:textId="77777777" w:rsidR="00136126" w:rsidRDefault="00931476" w:rsidP="00136126">
      <w:pPr>
        <w:pStyle w:val="Brdtextmedindrag"/>
      </w:pPr>
      <w:r>
        <w:t xml:space="preserve">1. bestämmelserna om riskkänsligt kapitalkrav i 8 kap. 1–6 §§, och </w:t>
      </w:r>
    </w:p>
    <w:p w14:paraId="61D77B6E" w14:textId="77777777" w:rsidR="00136126" w:rsidRDefault="00931476" w:rsidP="00136126">
      <w:pPr>
        <w:pStyle w:val="Brdtextmedindrag"/>
      </w:pPr>
      <w:r>
        <w:t>2. villkor enligt 7 kap. 2–7 §§ för att poster ska få ingå i kapitalbasen.</w:t>
      </w:r>
    </w:p>
    <w:p w14:paraId="22A72745" w14:textId="77777777" w:rsidR="00136126" w:rsidRDefault="00136126" w:rsidP="00136126">
      <w:pPr>
        <w:pStyle w:val="Brdtextmedindrag"/>
      </w:pPr>
    </w:p>
    <w:p w14:paraId="019A42A9" w14:textId="77777777" w:rsidR="00136126" w:rsidRPr="004024FE" w:rsidRDefault="00136126" w:rsidP="00136126">
      <w:pPr>
        <w:pStyle w:val="Brdtextmedindrag"/>
      </w:pPr>
    </w:p>
    <w:p w14:paraId="15FBF08A" w14:textId="77777777" w:rsidR="00136126" w:rsidRDefault="00931476" w:rsidP="00136126">
      <w:pPr>
        <w:pStyle w:val="Rubrik4utannumrering"/>
        <w:spacing w:before="0"/>
      </w:pPr>
      <w:r>
        <w:lastRenderedPageBreak/>
        <w:t>Riskkoncentrationer och interna transaktioner</w:t>
      </w:r>
    </w:p>
    <w:p w14:paraId="7D4798E0" w14:textId="77777777" w:rsidR="00136126" w:rsidRDefault="00931476" w:rsidP="00136126">
      <w:pPr>
        <w:pStyle w:val="Rubrik5utannumrering"/>
        <w:spacing w:before="0"/>
      </w:pPr>
      <w:r>
        <w:t xml:space="preserve">Rapportering och tillsyn av </w:t>
      </w:r>
      <w:bookmarkStart w:id="8549" w:name="_Hlk3474724"/>
      <w:r>
        <w:t>väsentliga riskkoncentrationer och betydande transaktioner inom en grupp</w:t>
      </w:r>
      <w:bookmarkEnd w:id="8549"/>
    </w:p>
    <w:p w14:paraId="3EC0BE4D" w14:textId="77777777" w:rsidR="00136126" w:rsidRDefault="00931476" w:rsidP="00136126">
      <w:pPr>
        <w:pStyle w:val="Brdtext"/>
      </w:pPr>
      <w:r>
        <w:rPr>
          <w:b/>
        </w:rPr>
        <w:t>23 §</w:t>
      </w:r>
      <w:r>
        <w:t>    </w:t>
      </w:r>
      <w:bookmarkStart w:id="8550" w:name="_Hlk5881380"/>
      <w:r>
        <w:t xml:space="preserve">Väsentliga riskkoncentrationer och betydande transaktioner inom en grupp ska minst en gång per år rapporteras till Finansinspektionen. </w:t>
      </w:r>
      <w:bookmarkEnd w:id="8550"/>
    </w:p>
    <w:p w14:paraId="03516804" w14:textId="77777777" w:rsidR="00136126" w:rsidRDefault="00931476" w:rsidP="00136126">
      <w:pPr>
        <w:pStyle w:val="Brdtextmedindrag"/>
        <w:rPr>
          <w:lang w:eastAsia="sv-SE"/>
        </w:rPr>
      </w:pPr>
      <w:bookmarkStart w:id="8551" w:name="_Hlk5882471"/>
      <w:r>
        <w:rPr>
          <w:lang w:eastAsia="sv-SE"/>
        </w:rPr>
        <w:t xml:space="preserve">Även </w:t>
      </w:r>
      <w:r w:rsidRPr="00307348">
        <w:rPr>
          <w:lang w:eastAsia="sv-SE"/>
        </w:rPr>
        <w:t xml:space="preserve">betydande </w:t>
      </w:r>
      <w:r>
        <w:rPr>
          <w:lang w:eastAsia="sv-SE"/>
        </w:rPr>
        <w:t>transaktioner som har gjorts med fysiska personer som har nära förbindelser med något företag inom gruppen ska rapporteras.</w:t>
      </w:r>
    </w:p>
    <w:p w14:paraId="65102556" w14:textId="77777777" w:rsidR="00136126" w:rsidRDefault="00931476" w:rsidP="00136126">
      <w:pPr>
        <w:pStyle w:val="Brdtextmedindrag"/>
      </w:pPr>
      <w:bookmarkStart w:id="8552" w:name="_Hlk5881222"/>
      <w:bookmarkEnd w:id="8551"/>
      <w:r w:rsidRPr="00A67E46">
        <w:rPr>
          <w:lang w:eastAsia="sv-SE"/>
        </w:rPr>
        <w:t>Om en transaktion har en mycket betydande omfattning, ska den rapporteras snarast möjligt.</w:t>
      </w:r>
      <w:bookmarkEnd w:id="8552"/>
    </w:p>
    <w:p w14:paraId="377543D0" w14:textId="77777777" w:rsidR="00136126" w:rsidRDefault="00931476" w:rsidP="00136126">
      <w:pPr>
        <w:pStyle w:val="Brdtextmedindrag"/>
      </w:pPr>
      <w:r>
        <w:rPr>
          <w:lang w:eastAsia="sv-SE"/>
        </w:rPr>
        <w:t>Rapporteringen ska göras av ett sådant tjänstepensionsföretag som avses i 2</w:t>
      </w:r>
      <w:r>
        <w:t> §</w:t>
      </w:r>
      <w:r>
        <w:rPr>
          <w:lang w:eastAsia="sv-SE"/>
        </w:rPr>
        <w:t>.</w:t>
      </w:r>
    </w:p>
    <w:p w14:paraId="28B75ECD" w14:textId="77777777" w:rsidR="00136126" w:rsidRDefault="00136126" w:rsidP="00136126">
      <w:pPr>
        <w:pStyle w:val="Brdtext"/>
      </w:pPr>
    </w:p>
    <w:p w14:paraId="1DBCA8F4" w14:textId="77777777" w:rsidR="00136126" w:rsidRDefault="00931476" w:rsidP="00136126">
      <w:pPr>
        <w:pStyle w:val="Brdtext"/>
      </w:pPr>
      <w:r>
        <w:rPr>
          <w:b/>
        </w:rPr>
        <w:t>24</w:t>
      </w:r>
      <w:r w:rsidRPr="00640C08">
        <w:rPr>
          <w:b/>
        </w:rPr>
        <w:t> §</w:t>
      </w:r>
      <w:r w:rsidRPr="00640C08">
        <w:t>    </w:t>
      </w:r>
      <w:r w:rsidRPr="00007824">
        <w:t xml:space="preserve">Finansinspektionen </w:t>
      </w:r>
      <w:r>
        <w:t xml:space="preserve">ska </w:t>
      </w:r>
      <w:r w:rsidRPr="00007824">
        <w:t>för varje enskild grupp</w:t>
      </w:r>
      <w:r>
        <w:t xml:space="preserve"> besluta v</w:t>
      </w:r>
      <w:r w:rsidRPr="00007824">
        <w:t>ilka riskkonc</w:t>
      </w:r>
      <w:r>
        <w:t xml:space="preserve">entrationer och transaktioner som ska anses vara väsentliga och betydande. Tillsammans med detta ska inspektionen bestämma </w:t>
      </w:r>
      <w:r w:rsidRPr="00007824">
        <w:t xml:space="preserve">lämpliga tröskelvärden. Tröskelvärdena ska baseras på kapitalkrav eller försäkringstekniska avsättningar eller båda dessa värden och hänsyn ska tas till gruppens struktur och riskhanteringssystem. </w:t>
      </w:r>
    </w:p>
    <w:p w14:paraId="69AA613E" w14:textId="77777777" w:rsidR="00136126" w:rsidRDefault="00931476" w:rsidP="00136126">
      <w:pPr>
        <w:pStyle w:val="Brdtextmedindrag"/>
      </w:pPr>
      <w:r w:rsidRPr="00007824">
        <w:t>Inspektionen ska, innan dessa beslut meddelas, ha hört gruppen.</w:t>
      </w:r>
    </w:p>
    <w:p w14:paraId="4861881A" w14:textId="77777777" w:rsidR="00136126" w:rsidRDefault="00931476" w:rsidP="00136126">
      <w:pPr>
        <w:pStyle w:val="Brdtextmedindrag"/>
      </w:pPr>
      <w:r w:rsidRPr="00007824">
        <w:t>Vid bedömningen av riskkoncentrationer ska Finansinspektionen beakta risker för spridning inom gruppen, intressekonflikter samt riskernas nivå och omfattning.</w:t>
      </w:r>
    </w:p>
    <w:p w14:paraId="60AF1B98" w14:textId="77777777" w:rsidR="00136126" w:rsidRDefault="00931476" w:rsidP="00136126">
      <w:pPr>
        <w:pStyle w:val="Rubrik5utannumrering"/>
      </w:pPr>
      <w:r>
        <w:t>Undantag då tillsyn även ska utövas enligt lagen om särskild tillsyn över finansiella konglomerat</w:t>
      </w:r>
    </w:p>
    <w:p w14:paraId="38C2815E" w14:textId="77777777" w:rsidR="00136126" w:rsidRDefault="00931476" w:rsidP="00136126">
      <w:pPr>
        <w:pStyle w:val="Brdtext"/>
      </w:pPr>
      <w:r>
        <w:rPr>
          <w:b/>
        </w:rPr>
        <w:t>25 §</w:t>
      </w:r>
      <w:r>
        <w:t>    Om det i en grupp finns ett sådant moderföretag som avses i 7 eller 8 § och det företaget i sin tur är dotterföretag till ett sådant företag som avses i 3 kap. 1 § lagen (2006:531) om särskild tillsyn över finansiella konglomerat, får Finansinspektionen besluta att på nivån för detta dotter</w:t>
      </w:r>
      <w:r>
        <w:softHyphen/>
        <w:t>företag inte tillämpa bestämmelserna om tillsyn enligt 23 och 24 §§ avseende riskkoncentrationer och transaktioner inom en grupp.</w:t>
      </w:r>
    </w:p>
    <w:p w14:paraId="18E9C340" w14:textId="77777777" w:rsidR="00136126" w:rsidRDefault="00931476" w:rsidP="00136126">
      <w:pPr>
        <w:pStyle w:val="Rubrik5utannumrering"/>
      </w:pPr>
      <w:bookmarkStart w:id="8553" w:name="_Hlk3475237"/>
      <w:r>
        <w:t>Undantag från kravet på tillsyn över riskkoncentrationer och transaktioner inom en grupp</w:t>
      </w:r>
    </w:p>
    <w:bookmarkEnd w:id="8553"/>
    <w:p w14:paraId="5AF42865" w14:textId="77777777" w:rsidR="00136126" w:rsidRDefault="00931476" w:rsidP="00136126">
      <w:pPr>
        <w:pStyle w:val="Brdtext"/>
      </w:pPr>
      <w:r>
        <w:rPr>
          <w:b/>
        </w:rPr>
        <w:t>26 §</w:t>
      </w:r>
      <w:r>
        <w:t>    </w:t>
      </w:r>
      <w:bookmarkStart w:id="8554" w:name="_Hlk3475296"/>
      <w:r>
        <w:t>Finansinspektionen får besluta att tillsyn över sådana riskkon</w:t>
      </w:r>
      <w:r>
        <w:softHyphen/>
        <w:t>centrationer och transaktioner inom en grupp som avses i 23 och 24 §§ inte ska utövas på nivån för ett sådant tjänstepensionsföretag som avses i 2 § 1 eller 2 eller på nivån för det moderföretag som avses i 2 § 3 b eller c och som är ett anknutet företag till ett reglerat företag eller självt är ett reglerat företag eller ett blandat finansiellt holdingföretag som omfattas av lagen (2006:531) om särskild tillsyn över finansiella konglomerat.</w:t>
      </w:r>
      <w:bookmarkEnd w:id="8554"/>
    </w:p>
    <w:p w14:paraId="63BE82BB" w14:textId="77777777" w:rsidR="00136126" w:rsidRDefault="00931476" w:rsidP="00136126">
      <w:pPr>
        <w:pStyle w:val="Rubrik5utannumrering"/>
      </w:pPr>
      <w:r>
        <w:t>Transaktioner inom grupper med vissa typer av moderföretag</w:t>
      </w:r>
    </w:p>
    <w:p w14:paraId="1EAA2A2F" w14:textId="77777777" w:rsidR="00136126" w:rsidRDefault="00931476" w:rsidP="00136126">
      <w:pPr>
        <w:pStyle w:val="Brdtext"/>
      </w:pPr>
      <w:r>
        <w:rPr>
          <w:b/>
        </w:rPr>
        <w:t>27 §</w:t>
      </w:r>
      <w:r>
        <w:t>    Ett tjänstepensionsföretag ska ha god kontroll över sina transak</w:t>
      </w:r>
      <w:r>
        <w:softHyphen/>
        <w:t>tioner med moderföretaget och dess andra anknutna företag, om tjänste</w:t>
      </w:r>
      <w:r>
        <w:softHyphen/>
        <w:t>pensions</w:t>
      </w:r>
      <w:r>
        <w:softHyphen/>
        <w:t xml:space="preserve">företaget är dotterföretag till </w:t>
      </w:r>
    </w:p>
    <w:p w14:paraId="01211649" w14:textId="77777777" w:rsidR="00136126" w:rsidRDefault="00931476" w:rsidP="00136126">
      <w:pPr>
        <w:pStyle w:val="Brdtextmedindrag"/>
      </w:pPr>
      <w:r>
        <w:t xml:space="preserve">1. ett företag som </w:t>
      </w:r>
      <w:r w:rsidRPr="00E16C94">
        <w:t xml:space="preserve">är ett försäkringsholdingföretag med blandad </w:t>
      </w:r>
      <w:r>
        <w:t>verk</w:t>
      </w:r>
      <w:r>
        <w:softHyphen/>
        <w:t xml:space="preserve">samhet, eller </w:t>
      </w:r>
    </w:p>
    <w:p w14:paraId="6D608D63" w14:textId="77777777" w:rsidR="00136126" w:rsidRPr="005C4427" w:rsidRDefault="00931476" w:rsidP="00136126">
      <w:pPr>
        <w:pStyle w:val="Brdtextmedindrag"/>
      </w:pPr>
      <w:r>
        <w:lastRenderedPageBreak/>
        <w:t>2. ett företag som inte är ett tjänstepensionsföretag eller ett utländskt tjänstepensionsinstitut och som</w:t>
      </w:r>
      <w:r w:rsidRPr="00E16C94">
        <w:t xml:space="preserve"> </w:t>
      </w:r>
      <w:r>
        <w:t>skulle vara ett försäkringsholdingföretag med blandad verksamhet om tjänstepensionsföretaget var ett försäkrings</w:t>
      </w:r>
      <w:r>
        <w:softHyphen/>
        <w:t xml:space="preserve">företag. </w:t>
      </w:r>
    </w:p>
    <w:p w14:paraId="2C1D08E0" w14:textId="77777777" w:rsidR="00136126" w:rsidRDefault="00931476" w:rsidP="00136126">
      <w:pPr>
        <w:pStyle w:val="Brdtextmedindrag"/>
      </w:pPr>
      <w:r w:rsidRPr="00E34E58">
        <w:t>Ett tjänstepensionsföretag</w:t>
      </w:r>
      <w:r>
        <w:t xml:space="preserve"> </w:t>
      </w:r>
      <w:r w:rsidRPr="00E34E58">
        <w:t xml:space="preserve">ska rapportera </w:t>
      </w:r>
      <w:r>
        <w:t xml:space="preserve">sådana transaktioner som anges i första stycket </w:t>
      </w:r>
      <w:r w:rsidRPr="00E34E58">
        <w:t>som är betydande till Finansinspektionen. Företaget ska göra detta minst en gång per år. Om en transaktion har en mycket betydande omfattning, ska företaget rapportera den snarast möjligt.</w:t>
      </w:r>
    </w:p>
    <w:p w14:paraId="70EA4CC4" w14:textId="77777777" w:rsidR="00136126" w:rsidRDefault="00136126" w:rsidP="00136126">
      <w:pPr>
        <w:pStyle w:val="Brdtextmedindrag"/>
      </w:pPr>
    </w:p>
    <w:p w14:paraId="679001C6" w14:textId="77777777" w:rsidR="00136126" w:rsidRDefault="00931476" w:rsidP="00136126">
      <w:pPr>
        <w:pStyle w:val="Brdtext"/>
      </w:pPr>
      <w:r>
        <w:rPr>
          <w:b/>
        </w:rPr>
        <w:t>28</w:t>
      </w:r>
      <w:r w:rsidRPr="00640C08">
        <w:rPr>
          <w:b/>
        </w:rPr>
        <w:t> §</w:t>
      </w:r>
      <w:r w:rsidRPr="00640C08">
        <w:t>    </w:t>
      </w:r>
      <w:r>
        <w:t>Finansinspektionen ska för varje enskild grupp besluta v</w:t>
      </w:r>
      <w:r w:rsidRPr="00007824">
        <w:t>ilka transaktioner som ska anses vara betydande</w:t>
      </w:r>
      <w:r>
        <w:t>. T</w:t>
      </w:r>
      <w:r w:rsidRPr="00007824">
        <w:t>illsammans med</w:t>
      </w:r>
      <w:r>
        <w:t xml:space="preserve"> detta ska inspektionen bestämma</w:t>
      </w:r>
      <w:r w:rsidRPr="00007824">
        <w:t xml:space="preserve"> lämpliga tröskelvärden</w:t>
      </w:r>
      <w:r>
        <w:t>.</w:t>
      </w:r>
      <w:r w:rsidRPr="00007824">
        <w:t xml:space="preserve"> Tröskelvärdena ska baseras på kapitalkrav eller försäkringstekniska avsättningar eller båda dessa värden och hänsyn ska tas till gruppens struktur och riskhanterings</w:t>
      </w:r>
      <w:r>
        <w:softHyphen/>
      </w:r>
      <w:r w:rsidRPr="00007824">
        <w:t>system.</w:t>
      </w:r>
    </w:p>
    <w:p w14:paraId="1AA0EB77" w14:textId="77777777" w:rsidR="00136126" w:rsidRDefault="00931476" w:rsidP="00136126">
      <w:pPr>
        <w:pStyle w:val="Brdtextmedindrag"/>
        <w:rPr>
          <w:lang w:eastAsia="sv-SE"/>
        </w:rPr>
      </w:pPr>
      <w:r>
        <w:t xml:space="preserve">Finansinspektionen </w:t>
      </w:r>
      <w:r w:rsidRPr="00007824">
        <w:t>ska, innan dessa beslut meddelas, ha hört gruppen.</w:t>
      </w:r>
    </w:p>
    <w:p w14:paraId="2A75E23D" w14:textId="77777777" w:rsidR="00136126" w:rsidRDefault="00931476" w:rsidP="00136126">
      <w:pPr>
        <w:pStyle w:val="Rubrik4utannumrering"/>
      </w:pPr>
      <w:r>
        <w:t>Företagsstyrning inom en grupp</w:t>
      </w:r>
    </w:p>
    <w:p w14:paraId="077505DF" w14:textId="77777777" w:rsidR="00136126" w:rsidRPr="00313F98" w:rsidRDefault="00931476" w:rsidP="00136126">
      <w:pPr>
        <w:pStyle w:val="Rubrik5utannumrering"/>
        <w:spacing w:before="0"/>
      </w:pPr>
      <w:r>
        <w:t>Företagsstyrningssystem</w:t>
      </w:r>
    </w:p>
    <w:p w14:paraId="2F6EE8F8" w14:textId="77777777" w:rsidR="00136126" w:rsidRDefault="00931476" w:rsidP="00136126">
      <w:pPr>
        <w:pStyle w:val="Brdtext"/>
      </w:pPr>
      <w:r>
        <w:rPr>
          <w:b/>
        </w:rPr>
        <w:t>29 §</w:t>
      </w:r>
      <w:r>
        <w:t>    Bestämmelserna i 9 kap. om företagsstyrning ska gälla i tillämpliga delar på gruppnivå.</w:t>
      </w:r>
    </w:p>
    <w:p w14:paraId="4CEC4B55" w14:textId="77777777" w:rsidR="00136126" w:rsidRDefault="00931476" w:rsidP="00136126">
      <w:pPr>
        <w:pStyle w:val="Brdtextmedindrag"/>
      </w:pPr>
      <w:bookmarkStart w:id="8555" w:name="_Hlk513470043"/>
      <w:r>
        <w:t>Ett sådant tjänstepensionsföretag som avses i 2 § ska ansvara för att kraven på företagsstyrning följs på gruppnivå.</w:t>
      </w:r>
    </w:p>
    <w:p w14:paraId="2012E288" w14:textId="77777777" w:rsidR="00136126" w:rsidRDefault="00931476" w:rsidP="00136126">
      <w:pPr>
        <w:pStyle w:val="Brdtextmedindrag"/>
      </w:pPr>
      <w:r>
        <w:t xml:space="preserve">I en grupp där det ingår ett sådant tjänstepensionsföretag som avses i 2 § 1 eller 2 eller ett sådant moderföretag som avses i </w:t>
      </w:r>
      <w:bookmarkStart w:id="8556" w:name="_Hlk3476502"/>
      <w:r>
        <w:t xml:space="preserve">2 § 3 a, b eller c </w:t>
      </w:r>
      <w:bookmarkEnd w:id="8556"/>
      <w:r>
        <w:t xml:space="preserve">ska system för riskhantering, internkontroll och rapportering genomföras konsekvent i alla företag som omfattas av grupptillsyn så att dessa system och rapporter kan kontrolleras på gruppnivå. </w:t>
      </w:r>
    </w:p>
    <w:p w14:paraId="0F894F67" w14:textId="77777777" w:rsidR="00136126" w:rsidRDefault="00931476" w:rsidP="00136126">
      <w:pPr>
        <w:pStyle w:val="Rubrik5utannumrering"/>
      </w:pPr>
      <w:r>
        <w:t>System för internkontroll</w:t>
      </w:r>
    </w:p>
    <w:p w14:paraId="21B7EDA6" w14:textId="77777777" w:rsidR="00136126" w:rsidRDefault="00931476" w:rsidP="00136126">
      <w:pPr>
        <w:pStyle w:val="Brdtext"/>
      </w:pPr>
      <w:r>
        <w:rPr>
          <w:b/>
        </w:rPr>
        <w:t>30</w:t>
      </w:r>
      <w:r w:rsidRPr="00640C08">
        <w:rPr>
          <w:b/>
        </w:rPr>
        <w:t> §</w:t>
      </w:r>
      <w:r w:rsidRPr="00640C08">
        <w:t>    </w:t>
      </w:r>
      <w:r w:rsidRPr="00720F76">
        <w:t xml:space="preserve">Systemet för internkontroll inom en grupp ska omfatta </w:t>
      </w:r>
    </w:p>
    <w:p w14:paraId="2824BADE" w14:textId="77777777" w:rsidR="00136126" w:rsidRDefault="00931476" w:rsidP="00136126">
      <w:pPr>
        <w:pStyle w:val="Brdtextmedindrag"/>
      </w:pPr>
      <w:r w:rsidRPr="00720F76">
        <w:t>1.</w:t>
      </w:r>
      <w:r>
        <w:t> </w:t>
      </w:r>
      <w:r w:rsidRPr="00720F76">
        <w:t>rutiner avseende gruppsolvens för att identifiera och mäta alla betydande risker gruppen är utsatt för och på lämpligt sätt anpassa kapital</w:t>
      </w:r>
      <w:r>
        <w:softHyphen/>
      </w:r>
      <w:r w:rsidRPr="00720F76">
        <w:t xml:space="preserve">basen till riskerna, och </w:t>
      </w:r>
    </w:p>
    <w:p w14:paraId="2421AE04" w14:textId="77777777" w:rsidR="00136126" w:rsidRDefault="00931476" w:rsidP="00136126">
      <w:pPr>
        <w:pStyle w:val="Brdtextmedindrag"/>
      </w:pPr>
      <w:r w:rsidDel="00720F76">
        <w:t>2. sunda rapporterings- och redovisningsmetoder för att övervaka och hantera transaktioner inom gruppen och riskkoncentrationer.</w:t>
      </w:r>
    </w:p>
    <w:bookmarkEnd w:id="8555"/>
    <w:p w14:paraId="3B1DA15A" w14:textId="77777777" w:rsidR="00136126" w:rsidRDefault="00931476" w:rsidP="00136126">
      <w:pPr>
        <w:pStyle w:val="Rubrik5utannumrering"/>
      </w:pPr>
      <w:r>
        <w:t>Egen risk- och solvensbedömning</w:t>
      </w:r>
    </w:p>
    <w:p w14:paraId="7AC3C1A0" w14:textId="77777777" w:rsidR="00136126" w:rsidRDefault="00931476" w:rsidP="00136126">
      <w:pPr>
        <w:pStyle w:val="Brdtext"/>
      </w:pPr>
      <w:r>
        <w:rPr>
          <w:b/>
        </w:rPr>
        <w:t>31 §</w:t>
      </w:r>
      <w:r>
        <w:t>    Ett sådant tjänstepensionsföretag som avses i 2 §</w:t>
      </w:r>
      <w:r w:rsidRPr="00091D90">
        <w:t xml:space="preserve"> </w:t>
      </w:r>
      <w:r>
        <w:t xml:space="preserve">ska genomföra en egen risk- och solvensbedömning som omfattar hela gruppen i enlighet med 9 kap. 20–22 §§. </w:t>
      </w:r>
    </w:p>
    <w:p w14:paraId="42E7FF5A" w14:textId="77777777" w:rsidR="00136126" w:rsidRDefault="00931476" w:rsidP="00136126">
      <w:pPr>
        <w:pStyle w:val="Brdtextmedindrag"/>
      </w:pPr>
      <w:r>
        <w:t>Finansinspektionen</w:t>
      </w:r>
      <w:r w:rsidRPr="00A67E46">
        <w:t xml:space="preserve"> </w:t>
      </w:r>
      <w:r>
        <w:t xml:space="preserve">får </w:t>
      </w:r>
      <w:r w:rsidRPr="00A67E46">
        <w:t>besluta att företag som avses i första</w:t>
      </w:r>
      <w:r>
        <w:t xml:space="preserve"> </w:t>
      </w:r>
      <w:r w:rsidRPr="00A67E46">
        <w:t xml:space="preserve">stycket </w:t>
      </w:r>
      <w:r>
        <w:t xml:space="preserve">i stället </w:t>
      </w:r>
      <w:r w:rsidRPr="00A67E46">
        <w:t xml:space="preserve">får göra en egen risk- och solvensbedömning enligt </w:t>
      </w:r>
      <w:r>
        <w:t xml:space="preserve">9 kap. </w:t>
      </w:r>
      <w:r>
        <w:br/>
        <w:t xml:space="preserve">20–22 §§ </w:t>
      </w:r>
      <w:r w:rsidRPr="00A67E46">
        <w:t>på grupp</w:t>
      </w:r>
      <w:r>
        <w:softHyphen/>
      </w:r>
      <w:r w:rsidRPr="00A67E46">
        <w:t>nivå och på nivån för ett dotterföretag</w:t>
      </w:r>
      <w:r>
        <w:t xml:space="preserve"> </w:t>
      </w:r>
      <w:r w:rsidRPr="00A67E46">
        <w:t xml:space="preserve">inom gruppen. En enda handling </w:t>
      </w:r>
      <w:r>
        <w:t>ska då</w:t>
      </w:r>
      <w:r w:rsidRPr="00A67E46">
        <w:t xml:space="preserve"> omfatta samtliga</w:t>
      </w:r>
      <w:r>
        <w:t xml:space="preserve"> </w:t>
      </w:r>
      <w:r w:rsidRPr="00A67E46">
        <w:t>bedömningar.</w:t>
      </w:r>
    </w:p>
    <w:p w14:paraId="593BECA5" w14:textId="77777777" w:rsidR="00136126" w:rsidRDefault="00931476" w:rsidP="00136126">
      <w:pPr>
        <w:pStyle w:val="Brdtextmedindrag"/>
      </w:pPr>
      <w:r w:rsidRPr="00A67E46">
        <w:t>Ett beslut enligt andra stycket påverkar inte</w:t>
      </w:r>
      <w:r>
        <w:t xml:space="preserve"> dotterföretagets </w:t>
      </w:r>
      <w:r w:rsidRPr="00A67E46">
        <w:t>skyldigheter enligt</w:t>
      </w:r>
      <w:r>
        <w:t xml:space="preserve"> 9 kap. 20–22 §§ denna lag eller enligt 10 kap. 11–13 §§ </w:t>
      </w:r>
      <w:r w:rsidRPr="000A7C2D">
        <w:t>försäkrings</w:t>
      </w:r>
      <w:r>
        <w:softHyphen/>
      </w:r>
      <w:r w:rsidRPr="000A7C2D">
        <w:t>rörelselagen</w:t>
      </w:r>
      <w:r>
        <w:t xml:space="preserve"> (2010:2043).</w:t>
      </w:r>
    </w:p>
    <w:p w14:paraId="6AF264AF" w14:textId="77777777" w:rsidR="00136126" w:rsidRDefault="00136126" w:rsidP="00136126">
      <w:pPr>
        <w:pStyle w:val="Brdtextmedindrag"/>
      </w:pPr>
    </w:p>
    <w:p w14:paraId="700D793E" w14:textId="77777777" w:rsidR="00136126" w:rsidRDefault="00931476" w:rsidP="00136126">
      <w:pPr>
        <w:pStyle w:val="Rubrik4utannumrering"/>
        <w:spacing w:before="0"/>
      </w:pPr>
      <w:r>
        <w:lastRenderedPageBreak/>
        <w:t xml:space="preserve">Tillgång till </w:t>
      </w:r>
      <w:r w:rsidRPr="006E295F">
        <w:t>information</w:t>
      </w:r>
      <w:r>
        <w:t xml:space="preserve"> </w:t>
      </w:r>
    </w:p>
    <w:p w14:paraId="4FF14079" w14:textId="77777777" w:rsidR="00136126" w:rsidRPr="00DC55DF" w:rsidRDefault="00931476" w:rsidP="00136126">
      <w:pPr>
        <w:pStyle w:val="Rubrik5utannumrering"/>
        <w:spacing w:before="0"/>
      </w:pPr>
      <w:r w:rsidRPr="006E295F">
        <w:t>Informationsutbyte</w:t>
      </w:r>
      <w:r>
        <w:t xml:space="preserve"> inom en grupp</w:t>
      </w:r>
    </w:p>
    <w:p w14:paraId="75435305" w14:textId="77777777" w:rsidR="00136126" w:rsidRDefault="00931476" w:rsidP="00136126">
      <w:pPr>
        <w:pStyle w:val="Brdtext"/>
      </w:pPr>
      <w:r>
        <w:rPr>
          <w:b/>
        </w:rPr>
        <w:t>32 §</w:t>
      </w:r>
      <w:r>
        <w:t>    Ett tjänstepensionsföretag som avses i 2 §, ett företag som ingår i samma grupp som ett sådant tjänstepensionsföretag och sådana fysiska personer som avses i 23 § andra stycket ska på begäran lämna information till varandra som behövs för att uppfylla kraven i detta kapitel.</w:t>
      </w:r>
    </w:p>
    <w:p w14:paraId="32D4EAB1" w14:textId="77777777" w:rsidR="00136126" w:rsidRDefault="00931476" w:rsidP="00136126">
      <w:pPr>
        <w:pStyle w:val="Brdtextmedindrag"/>
      </w:pPr>
      <w:r>
        <w:t>Första stycket gäller bara företag och fysiska personer som har hem</w:t>
      </w:r>
      <w:r>
        <w:softHyphen/>
        <w:t>vist i Sverige.</w:t>
      </w:r>
    </w:p>
    <w:p w14:paraId="2D3C5627" w14:textId="77777777" w:rsidR="00136126" w:rsidRDefault="00931476" w:rsidP="00136126">
      <w:pPr>
        <w:pStyle w:val="Rubrik5utannumrering"/>
      </w:pPr>
      <w:r>
        <w:t>Skyldighet att lämna upplysningar till Finansinspektionen</w:t>
      </w:r>
    </w:p>
    <w:p w14:paraId="7EC1E570" w14:textId="77777777" w:rsidR="00136126" w:rsidRDefault="00931476" w:rsidP="00136126">
      <w:pPr>
        <w:pStyle w:val="Brdtext"/>
      </w:pPr>
      <w:r>
        <w:rPr>
          <w:b/>
        </w:rPr>
        <w:t>33 §</w:t>
      </w:r>
      <w:r>
        <w:t>    Ett tjänstepensionsföretag som avses i 2 § ska på begäran av Finans</w:t>
      </w:r>
      <w:r>
        <w:softHyphen/>
        <w:t>inspektionen lämna de upplysningar till inspektionen som behövs för grupptillsynen enligt detta kapitel.</w:t>
      </w:r>
    </w:p>
    <w:p w14:paraId="6F8C00A1" w14:textId="77777777" w:rsidR="00136126" w:rsidRDefault="00136126" w:rsidP="00136126">
      <w:pPr>
        <w:pStyle w:val="Brdtextmedindrag"/>
        <w:ind w:firstLine="0"/>
      </w:pPr>
    </w:p>
    <w:p w14:paraId="690125EF" w14:textId="77777777" w:rsidR="00136126" w:rsidRDefault="00931476" w:rsidP="00136126">
      <w:pPr>
        <w:pStyle w:val="Brdtext"/>
      </w:pPr>
      <w:r w:rsidDel="004E09C9">
        <w:rPr>
          <w:b/>
        </w:rPr>
        <w:t>3</w:t>
      </w:r>
      <w:r>
        <w:rPr>
          <w:b/>
        </w:rPr>
        <w:t>4 §</w:t>
      </w:r>
      <w:r>
        <w:t>    Om ett tjänstepensionsföretag inte fullgör sin upplysningsskyldig</w:t>
      </w:r>
      <w:r>
        <w:softHyphen/>
        <w:t>het enligt 33 § inom skälig tid, får Finansinspektionen förelägga ett annat företag inom gruppen som har hemvist i Sverige att lämna upplysningar som rör detta företag direkt till inspektionen, om upplysningarna behövs för grupptillsynen enligt detta kapitel.</w:t>
      </w:r>
    </w:p>
    <w:p w14:paraId="6C192EFE" w14:textId="77777777" w:rsidR="00136126" w:rsidRPr="006E295F" w:rsidRDefault="00931476" w:rsidP="00136126">
      <w:pPr>
        <w:pStyle w:val="Rubrik5utannumrering"/>
      </w:pPr>
      <w:r>
        <w:t>Finansinspektionens kontroller på plats</w:t>
      </w:r>
    </w:p>
    <w:p w14:paraId="1D2CB911" w14:textId="77777777" w:rsidR="00136126" w:rsidRDefault="00931476" w:rsidP="00136126">
      <w:pPr>
        <w:pStyle w:val="Brdtext"/>
      </w:pPr>
      <w:r>
        <w:rPr>
          <w:b/>
        </w:rPr>
        <w:t>35 §</w:t>
      </w:r>
      <w:r>
        <w:t xml:space="preserve">    Finansinspektionen får på plats kontrollera all information som behövs för grupptillsynen enligt detta kapitel hos </w:t>
      </w:r>
    </w:p>
    <w:p w14:paraId="57C47F24" w14:textId="77777777" w:rsidR="00136126" w:rsidRDefault="00931476" w:rsidP="00136126">
      <w:pPr>
        <w:pStyle w:val="Brdtextmedindrag"/>
      </w:pPr>
      <w:r>
        <w:t xml:space="preserve">1. ett tjänstepensionsföretag som omfattas av grupptillsynen, </w:t>
      </w:r>
    </w:p>
    <w:p w14:paraId="284E6A3C" w14:textId="77777777" w:rsidR="00136126" w:rsidRDefault="00931476" w:rsidP="00136126">
      <w:pPr>
        <w:pStyle w:val="Brdtextmedindrag"/>
      </w:pPr>
      <w:r>
        <w:t xml:space="preserve">2. företag som är anknutna till tjänstepensionsföretaget, </w:t>
      </w:r>
    </w:p>
    <w:p w14:paraId="634E57B0" w14:textId="77777777" w:rsidR="00136126" w:rsidRDefault="00931476" w:rsidP="00136126">
      <w:pPr>
        <w:pStyle w:val="Brdtextmedindrag"/>
      </w:pPr>
      <w:r>
        <w:t xml:space="preserve">3. moderföretag till tjänstepensionsföretaget, och </w:t>
      </w:r>
    </w:p>
    <w:p w14:paraId="4F86D740" w14:textId="77777777" w:rsidR="00136126" w:rsidRPr="00A53264" w:rsidRDefault="00931476" w:rsidP="00136126">
      <w:pPr>
        <w:pStyle w:val="Brdtextmedindrag"/>
      </w:pPr>
      <w:r>
        <w:t>4. företag som är anknutna till moderföretaget till tjänstepensions</w:t>
      </w:r>
      <w:r>
        <w:softHyphen/>
        <w:t>företaget.</w:t>
      </w:r>
    </w:p>
    <w:p w14:paraId="02FC83B3" w14:textId="77777777" w:rsidR="00136126" w:rsidRDefault="00931476" w:rsidP="00136126">
      <w:pPr>
        <w:pStyle w:val="Rubrik5utannumrering"/>
      </w:pPr>
      <w:r w:rsidRPr="006E295F">
        <w:t>Tystnadsplikt</w:t>
      </w:r>
    </w:p>
    <w:p w14:paraId="2C552E83" w14:textId="77777777" w:rsidR="00136126" w:rsidRPr="000D4A9C" w:rsidRDefault="00931476" w:rsidP="00136126">
      <w:pPr>
        <w:pStyle w:val="Brdtext"/>
      </w:pPr>
      <w:r>
        <w:rPr>
          <w:b/>
        </w:rPr>
        <w:t>36 §</w:t>
      </w:r>
      <w:r w:rsidRPr="00640C08">
        <w:t>    </w:t>
      </w:r>
      <w:r w:rsidRPr="000D4A9C">
        <w:t>En styrelseledamot eller annan befattningshavare hos ett</w:t>
      </w:r>
      <w:r>
        <w:t xml:space="preserve"> </w:t>
      </w:r>
      <w:r w:rsidRPr="000D4A9C">
        <w:t>företag som vid fullgörande av skyldigheter enligt detta</w:t>
      </w:r>
      <w:r>
        <w:t xml:space="preserve"> </w:t>
      </w:r>
      <w:r w:rsidRPr="000D4A9C">
        <w:t>kapitel får kunskap om affärsförhållanden i ett företag eller</w:t>
      </w:r>
      <w:r>
        <w:t xml:space="preserve"> hos en person som enligt </w:t>
      </w:r>
      <w:r w:rsidDel="004E09C9">
        <w:t>3</w:t>
      </w:r>
      <w:r>
        <w:t>2 §</w:t>
      </w:r>
      <w:r w:rsidRPr="000D4A9C">
        <w:t xml:space="preserve"> ska lämna uppgifter, får inte</w:t>
      </w:r>
      <w:r>
        <w:t xml:space="preserve"> </w:t>
      </w:r>
      <w:r w:rsidRPr="000D4A9C">
        <w:t>obehörigen röja vad han eller hon fått veta och inte heller</w:t>
      </w:r>
      <w:r>
        <w:t xml:space="preserve"> </w:t>
      </w:r>
      <w:r w:rsidRPr="000D4A9C">
        <w:t>utnyttja kunskapen i strid med uppgiftslämnarens intresse.</w:t>
      </w:r>
    </w:p>
    <w:p w14:paraId="5AE6322E" w14:textId="77777777" w:rsidR="00136126" w:rsidRDefault="00931476" w:rsidP="00136126">
      <w:pPr>
        <w:pStyle w:val="Rubrik5utannumrering"/>
      </w:pPr>
      <w:r>
        <w:t>Uppgiftsskyldighet i samband med utredningar om brott</w:t>
      </w:r>
    </w:p>
    <w:p w14:paraId="4C1FF058" w14:textId="77777777" w:rsidR="00136126" w:rsidRDefault="00931476" w:rsidP="00136126">
      <w:pPr>
        <w:pStyle w:val="Brdtext"/>
      </w:pPr>
      <w:r>
        <w:rPr>
          <w:b/>
        </w:rPr>
        <w:t>37 §</w:t>
      </w:r>
      <w:r>
        <w:t>    Ett företag som vid fullgörandet av skyldigheter enligt detta kapitel får sådan kunskap som avses i 36 §, är skyldigt att lämna ut uppgifter om enskildas förhållanden till företaget, om det under en utredning enligt bestämmelserna om förundersökning i brottmål begärs av undersöknings</w:t>
      </w:r>
      <w:r>
        <w:softHyphen/>
        <w:t>ledaren eller om det begärs av åklagare i ett ärende om rättslig hjälp i brott</w:t>
      </w:r>
      <w:r>
        <w:softHyphen/>
        <w:t>mål, på framställning av en annan stat eller en mellanfolklig domstol, eller i ett ärende om erkännande och verkställighet av en europeisk utrednings</w:t>
      </w:r>
      <w:r>
        <w:softHyphen/>
        <w:t>order.</w:t>
      </w:r>
    </w:p>
    <w:p w14:paraId="00542D73" w14:textId="77777777" w:rsidR="00136126" w:rsidRDefault="00931476" w:rsidP="00136126">
      <w:pPr>
        <w:pStyle w:val="Rubrik5utannumrering"/>
      </w:pPr>
      <w:r>
        <w:lastRenderedPageBreak/>
        <w:t>Meddelandeförbud</w:t>
      </w:r>
    </w:p>
    <w:p w14:paraId="38604136" w14:textId="77777777" w:rsidR="00136126" w:rsidRDefault="00931476" w:rsidP="00136126">
      <w:pPr>
        <w:pStyle w:val="Brdtext"/>
      </w:pPr>
      <w:r>
        <w:rPr>
          <w:b/>
        </w:rPr>
        <w:t>38 §</w:t>
      </w:r>
      <w:r>
        <w:t>    </w:t>
      </w:r>
      <w:r w:rsidRPr="000D4A9C">
        <w:t xml:space="preserve">Den undersökningsledare eller åklagare som begär </w:t>
      </w:r>
      <w:r>
        <w:t>uppgifter enligt 37 §</w:t>
      </w:r>
      <w:r w:rsidRPr="000D4A9C">
        <w:t xml:space="preserve"> får besluta att företaget samt dess styrelseledamöter och anställda inte får röja för kunden eller för någon utomstående att uppgifter har lämnats enligt </w:t>
      </w:r>
      <w:r>
        <w:t>37 §</w:t>
      </w:r>
      <w:r w:rsidRPr="000D4A9C">
        <w:t xml:space="preserve"> eller att det pågår en förundersökning, ett ärende om rättslig hjälp i brottmål eller ett ärende om erkännande och verkställighet av en europeisk utredningsorder.</w:t>
      </w:r>
    </w:p>
    <w:p w14:paraId="5FB28371" w14:textId="77777777" w:rsidR="00136126" w:rsidRDefault="00931476" w:rsidP="00136126">
      <w:pPr>
        <w:pStyle w:val="Brdtextmedindrag"/>
      </w:pPr>
      <w:r w:rsidRPr="000D4A9C">
        <w:t xml:space="preserve">Ett sådant förbud får meddelas om det krävs för att en utredning om brott inte ska äventyras eller för att uppfylla en internationell överenskommelse som är bindande för Sverige. </w:t>
      </w:r>
    </w:p>
    <w:p w14:paraId="5E697192" w14:textId="77777777" w:rsidR="00136126" w:rsidRDefault="00931476" w:rsidP="00136126">
      <w:pPr>
        <w:pStyle w:val="Brdtextmedindrag"/>
      </w:pPr>
      <w:r w:rsidRPr="000D4A9C">
        <w:t xml:space="preserve">Förbudet ska vara tidsbegränsat, med möjlighet till förlängning, och får inte avse längre tid än vad som är motiverat med hänsyn till syftet med förbudet. </w:t>
      </w:r>
      <w:r>
        <w:t>I ett ärende om rättslig hjälp i brottmål eller om erkännande och verkställighet av en europeisk utredningsorder får dock förbudet tids</w:t>
      </w:r>
      <w:r>
        <w:softHyphen/>
        <w:t>begränsas bara om den stat eller mellanfolkliga domstol som ansökt om rättslig hjälp eller den utländska myndighet som har utfärdat utrednings</w:t>
      </w:r>
      <w:r>
        <w:softHyphen/>
        <w:t>ordern</w:t>
      </w:r>
      <w:r w:rsidRPr="000D4A9C">
        <w:t xml:space="preserve"> samtycker till detta. </w:t>
      </w:r>
    </w:p>
    <w:p w14:paraId="0E36E0FC" w14:textId="77777777" w:rsidR="00136126" w:rsidRDefault="00931476" w:rsidP="00136126">
      <w:pPr>
        <w:pStyle w:val="Brdtextmedindrag"/>
      </w:pPr>
      <w:r>
        <w:t>Om ett förbud inte längre är motiverat med hänsyn till syftet med förbudet, ska undersökningsledaren eller åklagaren besluta att förbudet ska upphöra.</w:t>
      </w:r>
    </w:p>
    <w:p w14:paraId="6A61C915" w14:textId="77777777" w:rsidR="00136126" w:rsidRDefault="00931476" w:rsidP="00136126">
      <w:pPr>
        <w:pStyle w:val="Rubrik5utannumrering"/>
      </w:pPr>
      <w:r>
        <w:t>Ansvarsbestämmelse</w:t>
      </w:r>
    </w:p>
    <w:p w14:paraId="446C2AE8" w14:textId="77777777" w:rsidR="00136126" w:rsidRDefault="00931476" w:rsidP="00136126">
      <w:pPr>
        <w:pStyle w:val="Brdtext"/>
      </w:pPr>
      <w:r>
        <w:rPr>
          <w:b/>
        </w:rPr>
        <w:t>39 §</w:t>
      </w:r>
      <w:r>
        <w:t>    Den som uppsåtligen eller av grov oaktsamhet bryter mot ett med</w:t>
      </w:r>
      <w:r>
        <w:softHyphen/>
        <w:t>delandeförbud enligt 38 § döms till böter</w:t>
      </w:r>
      <w:r>
        <w:rPr>
          <w:rFonts w:asciiTheme="minorHAnsi" w:hAnsiTheme="minorHAnsi"/>
          <w:sz w:val="22"/>
        </w:rPr>
        <w:t>.</w:t>
      </w:r>
    </w:p>
    <w:p w14:paraId="04B6DEED" w14:textId="77777777" w:rsidR="00136126" w:rsidRDefault="00931476" w:rsidP="00136126">
      <w:pPr>
        <w:pStyle w:val="Rubrik4utannumrering"/>
      </w:pPr>
      <w:r>
        <w:t>Särskilda bestämmelser för vissa typer av moderföretag</w:t>
      </w:r>
    </w:p>
    <w:p w14:paraId="7692D900" w14:textId="77777777" w:rsidR="00136126" w:rsidRDefault="00931476" w:rsidP="00136126">
      <w:pPr>
        <w:pStyle w:val="Brdtext"/>
      </w:pPr>
      <w:r>
        <w:rPr>
          <w:b/>
        </w:rPr>
        <w:t>40 §</w:t>
      </w:r>
      <w:r>
        <w:t>    </w:t>
      </w:r>
      <w:r w:rsidRPr="00A67E46">
        <w:t xml:space="preserve">Ett </w:t>
      </w:r>
      <w:r>
        <w:t xml:space="preserve">sådant moderföretag som avses i 2 § 3 b eller c och som har hemvist i Sverige </w:t>
      </w:r>
      <w:r w:rsidRPr="00A67E46">
        <w:t>ska säkerställa att de som</w:t>
      </w:r>
      <w:r>
        <w:t xml:space="preserve"> ingår </w:t>
      </w:r>
      <w:r w:rsidRPr="00A67E46">
        <w:t xml:space="preserve">i styrelsen för företaget eller </w:t>
      </w:r>
      <w:r>
        <w:t>är</w:t>
      </w:r>
      <w:r w:rsidRPr="00A67E46">
        <w:t xml:space="preserve"> verkställande</w:t>
      </w:r>
      <w:r>
        <w:t xml:space="preserve"> </w:t>
      </w:r>
      <w:r w:rsidRPr="00A67E46">
        <w:t xml:space="preserve">direktör i det, eller </w:t>
      </w:r>
      <w:r>
        <w:t xml:space="preserve">är </w:t>
      </w:r>
      <w:r w:rsidRPr="00A67E46">
        <w:t>ersättare för någon av dem</w:t>
      </w:r>
      <w:r>
        <w:t xml:space="preserve">, </w:t>
      </w:r>
      <w:r w:rsidRPr="00A67E46">
        <w:t xml:space="preserve">uppfyller de krav som anges i </w:t>
      </w:r>
      <w:r>
        <w:t>9 kap. 3 § första stycket 1</w:t>
      </w:r>
      <w:r w:rsidRPr="00A67E46">
        <w:t>.</w:t>
      </w:r>
    </w:p>
    <w:p w14:paraId="7A9BC9F6" w14:textId="77777777" w:rsidR="00136126" w:rsidRDefault="00931476" w:rsidP="00136126">
      <w:pPr>
        <w:pStyle w:val="Brdtextmedindrag"/>
      </w:pPr>
      <w:r>
        <w:t xml:space="preserve">Moderföretaget </w:t>
      </w:r>
      <w:r w:rsidRPr="00A67E46">
        <w:t xml:space="preserve">ska snarast möjligt till </w:t>
      </w:r>
      <w:r>
        <w:t xml:space="preserve">Finansinspektionen </w:t>
      </w:r>
      <w:r w:rsidRPr="00A67E46">
        <w:t>anmäla ändringar av vilka som ingår i dess ledning enligt</w:t>
      </w:r>
      <w:r>
        <w:t xml:space="preserve"> </w:t>
      </w:r>
      <w:r w:rsidRPr="00A67E46">
        <w:t>första stycket.</w:t>
      </w:r>
    </w:p>
    <w:p w14:paraId="459FD109" w14:textId="77777777" w:rsidR="00136126" w:rsidRDefault="00931476" w:rsidP="00136126">
      <w:pPr>
        <w:pStyle w:val="Brdtextmedindrag"/>
      </w:pPr>
      <w:r>
        <w:t>Moderföretaget ska underrätta inspektionen om någon av de personer som avses i första stycket har ersatts på grund av att han eller hon inte längre uppfyller lämplighetskraven.</w:t>
      </w:r>
    </w:p>
    <w:p w14:paraId="1F232B0D" w14:textId="77777777" w:rsidR="00136126" w:rsidRDefault="00931476" w:rsidP="00136126">
      <w:pPr>
        <w:pStyle w:val="Rubrik4utannumrering"/>
      </w:pPr>
      <w:r>
        <w:t>Rätt att meddela föreskrifter</w:t>
      </w:r>
    </w:p>
    <w:p w14:paraId="233750F7" w14:textId="77777777" w:rsidR="00136126" w:rsidRDefault="00931476" w:rsidP="00136126">
      <w:pPr>
        <w:pStyle w:val="Brdtext"/>
      </w:pPr>
      <w:r>
        <w:rPr>
          <w:b/>
        </w:rPr>
        <w:t>41 §</w:t>
      </w:r>
      <w:r w:rsidRPr="00640C08">
        <w:t>    </w:t>
      </w:r>
      <w:r>
        <w:t>Regeringen eller den myndighet som regeringen bestämmer får meddela föreskrifter om</w:t>
      </w:r>
    </w:p>
    <w:p w14:paraId="1C29D2E6" w14:textId="77777777" w:rsidR="00136126" w:rsidRDefault="00931476" w:rsidP="00136126">
      <w:pPr>
        <w:pStyle w:val="Brdtextmedindrag"/>
      </w:pPr>
      <w:r>
        <w:t>1. hur den gruppbaserade kapitalbasen och det gruppbaserade kapital</w:t>
      </w:r>
      <w:r>
        <w:softHyphen/>
        <w:t xml:space="preserve">kravet ska beräknas enligt </w:t>
      </w:r>
      <w:bookmarkStart w:id="8557" w:name="_Hlk6245889"/>
      <w:r>
        <w:t>15–17, 20 och 22 §§,</w:t>
      </w:r>
      <w:bookmarkEnd w:id="8557"/>
    </w:p>
    <w:p w14:paraId="0B8C79C1" w14:textId="77777777" w:rsidR="00136126" w:rsidRDefault="00931476" w:rsidP="00136126">
      <w:pPr>
        <w:pStyle w:val="Brdtextmedindrag"/>
      </w:pPr>
      <w:r>
        <w:t>2. innehållet i samt omfattningen och fullgörandet av rapporteringen enligt 18 §,</w:t>
      </w:r>
    </w:p>
    <w:p w14:paraId="27279D6F" w14:textId="77777777" w:rsidR="00136126" w:rsidRDefault="00931476" w:rsidP="00136126">
      <w:pPr>
        <w:pStyle w:val="Brdtextmedindrag"/>
      </w:pPr>
      <w:r>
        <w:t xml:space="preserve">3. innehållet </w:t>
      </w:r>
      <w:r w:rsidRPr="00543C47">
        <w:t xml:space="preserve">i en åtgärdsplan och </w:t>
      </w:r>
      <w:r>
        <w:t>en finansiell saneringsplan</w:t>
      </w:r>
      <w:r w:rsidDel="00C55286">
        <w:t xml:space="preserve"> </w:t>
      </w:r>
      <w:r>
        <w:t xml:space="preserve">enligt 21 § </w:t>
      </w:r>
      <w:r w:rsidRPr="00EA45CD">
        <w:t>andra stycket</w:t>
      </w:r>
      <w:r>
        <w:t>,</w:t>
      </w:r>
    </w:p>
    <w:p w14:paraId="35CF6745" w14:textId="77777777" w:rsidR="00136126" w:rsidRPr="00FB17A2" w:rsidRDefault="00931476" w:rsidP="00136126">
      <w:pPr>
        <w:pStyle w:val="Brdtextmedindrag"/>
      </w:pPr>
      <w:r>
        <w:t xml:space="preserve">4. vilka upplysningar ett företag ska lämna till Finansinspektionen enligt </w:t>
      </w:r>
      <w:r w:rsidRPr="00EA45CD">
        <w:t>2</w:t>
      </w:r>
      <w:r>
        <w:t>3 och</w:t>
      </w:r>
      <w:r w:rsidRPr="00EA45CD" w:rsidDel="006D7BC2">
        <w:t xml:space="preserve"> </w:t>
      </w:r>
      <w:r w:rsidRPr="00EA45CD">
        <w:t>3</w:t>
      </w:r>
      <w:r>
        <w:t>3</w:t>
      </w:r>
      <w:r w:rsidRPr="00EA45CD">
        <w:t> §§</w:t>
      </w:r>
      <w:r>
        <w:t>,</w:t>
      </w:r>
    </w:p>
    <w:p w14:paraId="70B98187" w14:textId="77777777" w:rsidR="00136126" w:rsidRPr="00EA45CD" w:rsidRDefault="00931476" w:rsidP="00136126">
      <w:pPr>
        <w:pStyle w:val="Brdtextmedindrag"/>
      </w:pPr>
      <w:r w:rsidRPr="00EA45CD">
        <w:t xml:space="preserve">5. företagsstyrningssystem inom en grupp enligt </w:t>
      </w:r>
      <w:r>
        <w:t>29</w:t>
      </w:r>
      <w:r w:rsidRPr="00EA45CD">
        <w:t> §, och</w:t>
      </w:r>
    </w:p>
    <w:p w14:paraId="17AB127B" w14:textId="77777777" w:rsidR="00136126" w:rsidRDefault="00931476" w:rsidP="00136126">
      <w:pPr>
        <w:pStyle w:val="Brdtextmedindrag"/>
        <w:rPr>
          <w:rFonts w:eastAsiaTheme="minorHAnsi"/>
          <w:lang w:eastAsia="sv-SE"/>
        </w:rPr>
      </w:pPr>
      <w:r>
        <w:lastRenderedPageBreak/>
        <w:t>6. innehållet i en egen risk- och solvensbedömning inom en grupp enligt 31</w:t>
      </w:r>
      <w:r w:rsidRPr="00EA45CD">
        <w:t> §.</w:t>
      </w:r>
      <w:r w:rsidRPr="00EA45CD">
        <w:rPr>
          <w:rFonts w:eastAsiaTheme="minorHAnsi"/>
          <w:lang w:eastAsia="sv-SE"/>
        </w:rPr>
        <w:t xml:space="preserve"> </w:t>
      </w:r>
    </w:p>
    <w:p w14:paraId="18F0A4AB" w14:textId="77777777" w:rsidR="00136126" w:rsidRPr="00FB17A2" w:rsidRDefault="00931476" w:rsidP="00136126">
      <w:pPr>
        <w:pStyle w:val="Brdtextmedindrag"/>
      </w:pPr>
      <w:r>
        <w:t>Regeringen eller den myndighet som regeringen bestämmer kan med stöd av 8 kap. 7 § regeringsformen meddela föreskrifter om hur och när ett företag ska lämna upplysningar enligt 23 och 33 §§.</w:t>
      </w:r>
    </w:p>
    <w:p w14:paraId="62E9FF7F" w14:textId="77777777" w:rsidR="00136126" w:rsidRPr="00050134" w:rsidRDefault="00931476" w:rsidP="00136126">
      <w:pPr>
        <w:pStyle w:val="Rubrik3utannumrering"/>
      </w:pPr>
      <w:r>
        <w:t>17 kap.</w:t>
      </w:r>
      <w:r w:rsidRPr="00B77250">
        <w:t xml:space="preserve"> Överklagande m.m.</w:t>
      </w:r>
    </w:p>
    <w:p w14:paraId="45FBA100" w14:textId="77777777" w:rsidR="00136126" w:rsidRDefault="00931476" w:rsidP="00136126">
      <w:pPr>
        <w:pStyle w:val="Rubrik4utannumrering"/>
        <w:spacing w:before="0"/>
      </w:pPr>
      <w:r>
        <w:t>Överklagande av Finansinspektionens beslut</w:t>
      </w:r>
    </w:p>
    <w:p w14:paraId="615C4C1F" w14:textId="77777777" w:rsidR="00136126" w:rsidRDefault="00931476" w:rsidP="00136126">
      <w:pPr>
        <w:pStyle w:val="Brdtextmedindrag"/>
        <w:ind w:firstLine="0"/>
      </w:pPr>
      <w:r>
        <w:rPr>
          <w:b/>
        </w:rPr>
        <w:t>1 §</w:t>
      </w:r>
      <w:r>
        <w:t>    Finansinspektionens beslut enligt</w:t>
      </w:r>
      <w:r w:rsidRPr="00143E42">
        <w:rPr>
          <w:sz w:val="22"/>
        </w:rPr>
        <w:t xml:space="preserve"> </w:t>
      </w:r>
      <w:r>
        <w:t xml:space="preserve">denna lag får överklagas till allmän förvaltningsdomstol. </w:t>
      </w:r>
    </w:p>
    <w:p w14:paraId="2CE13A46" w14:textId="77777777" w:rsidR="00136126" w:rsidRDefault="00931476" w:rsidP="00136126">
      <w:pPr>
        <w:pStyle w:val="Brdtextmedindrag"/>
      </w:pPr>
      <w:r>
        <w:t>Prövningstillstånd krävs vid överklagande till kammarrätten.</w:t>
      </w:r>
    </w:p>
    <w:p w14:paraId="57855051" w14:textId="77777777" w:rsidR="00136126" w:rsidRDefault="00931476" w:rsidP="00136126">
      <w:pPr>
        <w:pStyle w:val="Rubrik4utannumrering"/>
      </w:pPr>
      <w:r>
        <w:t>Förordnande om att ett beslut ska gälla omedelbart</w:t>
      </w:r>
    </w:p>
    <w:p w14:paraId="306718CE" w14:textId="77777777" w:rsidR="00136126" w:rsidRDefault="00931476" w:rsidP="00136126">
      <w:pPr>
        <w:pStyle w:val="Brdtext"/>
      </w:pPr>
      <w:r>
        <w:rPr>
          <w:b/>
        </w:rPr>
        <w:t>2 §</w:t>
      </w:r>
      <w:r>
        <w:t>    Finansinspektionen får bestämma att ett beslut om förbud, föreläggande eller återkallelse ska gälla omedelbart.</w:t>
      </w:r>
    </w:p>
    <w:p w14:paraId="7E2F6775" w14:textId="77777777" w:rsidR="00136126" w:rsidRDefault="00931476" w:rsidP="00136126">
      <w:pPr>
        <w:pStyle w:val="Rubrik4utannumrering"/>
      </w:pPr>
      <w:r>
        <w:t>Förklaring att ärendet onödigt uppehålls</w:t>
      </w:r>
    </w:p>
    <w:p w14:paraId="7BA0DE6C" w14:textId="77777777" w:rsidR="00136126" w:rsidRDefault="00931476" w:rsidP="00136126">
      <w:pPr>
        <w:pStyle w:val="Brdtext"/>
      </w:pPr>
      <w:r>
        <w:rPr>
          <w:b/>
        </w:rPr>
        <w:t>3 §</w:t>
      </w:r>
      <w:r>
        <w:t>    Om beslut i ett ärende om tillstånd enligt 2 kap. 4 § inte har meddelats inom sex månader från det att ansökan gavs in, eller i ett ärende enligt 3 kap. 2 § eller 11 kap. 23 § första stycket inom tre månader eller i ett ärende enligt 3 kap. 8 § andra stycket inom en månad, får sökanden begära förklaring av domstol att ärendet onödigt uppehålls.</w:t>
      </w:r>
    </w:p>
    <w:p w14:paraId="6581DD3A" w14:textId="77777777" w:rsidR="00136126" w:rsidRDefault="00931476" w:rsidP="00136126">
      <w:pPr>
        <w:pStyle w:val="Brdtextmedindrag"/>
      </w:pPr>
      <w:r>
        <w:t>En sådan begäran ska göras hos allmän förvaltningsdomstol. Prövningstillstånd krävs vid över</w:t>
      </w:r>
      <w:r>
        <w:softHyphen/>
        <w:t>klagande till kammarrätten.</w:t>
      </w:r>
    </w:p>
    <w:p w14:paraId="4210EDFC" w14:textId="77777777" w:rsidR="00136126" w:rsidRDefault="00931476" w:rsidP="00136126">
      <w:pPr>
        <w:pStyle w:val="Brdtextmedindrag"/>
      </w:pPr>
      <w:r>
        <w:t>Om rätten lämnar en förklaring ska ansökan anses ha avslagits av Finansinspektionen om beslut därefter inte har meddelats inom motsvarande tidsfrister som anges i första stycket för respektive ärende.</w:t>
      </w:r>
    </w:p>
    <w:p w14:paraId="1E86B650" w14:textId="77777777" w:rsidR="00136126" w:rsidRDefault="00931476" w:rsidP="00136126">
      <w:pPr>
        <w:pStyle w:val="Rubrik4utannumrering"/>
      </w:pPr>
      <w:r>
        <w:t>Överklagande av Bolagsverkets beslut</w:t>
      </w:r>
    </w:p>
    <w:p w14:paraId="310CE5C4" w14:textId="77777777" w:rsidR="00136126" w:rsidRDefault="00931476" w:rsidP="00136126">
      <w:pPr>
        <w:pStyle w:val="Brdtext"/>
      </w:pPr>
      <w:r>
        <w:rPr>
          <w:b/>
        </w:rPr>
        <w:t>4 §</w:t>
      </w:r>
      <w:r>
        <w:t>    Bolagsverkets beslut i ärenden enligt 10 kap. 16, 37 och 59 §§ får överklagas till tingsrätten i den ort där tjänstepensionsföretagets styrelse har sitt säte.</w:t>
      </w:r>
    </w:p>
    <w:p w14:paraId="56D76DB6" w14:textId="77777777" w:rsidR="00136126" w:rsidRDefault="00931476" w:rsidP="00136126">
      <w:pPr>
        <w:pStyle w:val="Brdtextmedindrag"/>
      </w:pPr>
      <w:r>
        <w:t>Skrivelsen med överklagandet ska ges in till Bolagsverket inom tre veckor från dagen för beslutet.</w:t>
      </w:r>
    </w:p>
    <w:p w14:paraId="2198D355" w14:textId="77777777" w:rsidR="00136126" w:rsidRDefault="00931476" w:rsidP="00136126">
      <w:pPr>
        <w:pStyle w:val="Brdtextmedindrag"/>
      </w:pPr>
      <w:r>
        <w:t>Vid ett överklagande enligt första stycket gäller lagen (1996:242) om domstolsärenden.</w:t>
      </w:r>
    </w:p>
    <w:p w14:paraId="7EF03326" w14:textId="77777777" w:rsidR="00136126" w:rsidRPr="00811E52" w:rsidRDefault="00931476" w:rsidP="00136126">
      <w:pPr>
        <w:pStyle w:val="Slutstreck"/>
      </w:pPr>
      <w:r w:rsidRPr="00811E52">
        <w:t>                      </w:t>
      </w:r>
    </w:p>
    <w:p w14:paraId="5FE73FC0" w14:textId="77777777" w:rsidR="00136126" w:rsidRDefault="00931476" w:rsidP="00136126">
      <w:pPr>
        <w:pStyle w:val="Brdtextmedindrag"/>
      </w:pPr>
      <w:r w:rsidRPr="009F25B5">
        <w:t>1. Denna lag träder i kraft den 1 januari 2020 i fråga om 4</w:t>
      </w:r>
      <w:r w:rsidRPr="000A7C2D">
        <w:t> </w:t>
      </w:r>
      <w:r w:rsidRPr="009F25B5">
        <w:t>kap. 9</w:t>
      </w:r>
      <w:r w:rsidRPr="000A7C2D">
        <w:t> </w:t>
      </w:r>
      <w:r w:rsidRPr="009F25B5">
        <w:t xml:space="preserve">§ och </w:t>
      </w:r>
      <w:r>
        <w:t xml:space="preserve">i övrigt </w:t>
      </w:r>
      <w:r w:rsidRPr="009F25B5">
        <w:t>den 1 december 2019.</w:t>
      </w:r>
    </w:p>
    <w:p w14:paraId="458587D6" w14:textId="77777777" w:rsidR="00136126" w:rsidRDefault="00931476" w:rsidP="00136126">
      <w:pPr>
        <w:pStyle w:val="Brdtextmedindrag"/>
      </w:pPr>
      <w:r w:rsidRPr="00A5082E">
        <w:t>2. </w:t>
      </w:r>
      <w:r>
        <w:t>L</w:t>
      </w:r>
      <w:r w:rsidRPr="00A5082E">
        <w:t>ag</w:t>
      </w:r>
      <w:r>
        <w:t>en</w:t>
      </w:r>
      <w:r w:rsidRPr="00A5082E">
        <w:t xml:space="preserve"> tillämpas första gången i förhållande till ett land inom Europeiska ekonomiska samarbetsområdet som inte är en medlemsstat i Europeiska unionen från den tidpunkt då Europaparlamentets och rådets direktiv (EU) 2016/2341 av den 14 december 2016 om verksamhet i och tillsyn över </w:t>
      </w:r>
      <w:r>
        <w:t>tjänstepensionsinstitut</w:t>
      </w:r>
      <w:r w:rsidRPr="00A5082E">
        <w:t xml:space="preserve"> införlivas i avtalet om Europeiska ekonomiska samarbets</w:t>
      </w:r>
      <w:r w:rsidRPr="00A5082E">
        <w:softHyphen/>
        <w:t>området (EES-avtalet).</w:t>
      </w:r>
    </w:p>
    <w:p w14:paraId="2EB8E37A" w14:textId="77777777" w:rsidR="00136126" w:rsidRDefault="00931476" w:rsidP="00136126">
      <w:pPr>
        <w:pStyle w:val="Brdtextmedindrag"/>
      </w:pPr>
      <w:r>
        <w:lastRenderedPageBreak/>
        <w:t>3. </w:t>
      </w:r>
      <w:r w:rsidRPr="001161BD">
        <w:t xml:space="preserve">En årlig redogörelse enligt 6 kap. </w:t>
      </w:r>
      <w:r>
        <w:t>19</w:t>
      </w:r>
      <w:r w:rsidRPr="001161BD">
        <w:t xml:space="preserve"> § ska </w:t>
      </w:r>
      <w:r>
        <w:t>hållas tillgänglig</w:t>
      </w:r>
      <w:r w:rsidRPr="001161BD">
        <w:t xml:space="preserve"> första gången 2020.</w:t>
      </w:r>
    </w:p>
    <w:p w14:paraId="05FB84C8" w14:textId="77777777" w:rsidR="00136126" w:rsidRDefault="00931476" w:rsidP="00136126">
      <w:pPr>
        <w:pStyle w:val="Brdtextmedindrag"/>
      </w:pPr>
      <w:r>
        <w:t>4. Tjänstepensionsföretag får trots vad som sägs i 4 kap. 5 § till utgången av år 2034 driva verksamhet avseende andra försäkringar än tjänstepensionsförsäkringar som avses i 1 kap. 4 § om</w:t>
      </w:r>
    </w:p>
    <w:p w14:paraId="1D21AEBF" w14:textId="77777777" w:rsidR="00136126" w:rsidRDefault="00931476" w:rsidP="00136126">
      <w:pPr>
        <w:pStyle w:val="Brdtextmedindrag"/>
      </w:pPr>
      <w:r>
        <w:t>a) de försäkringsavtal som verksamheten avser har ingåtts före ikraftträdandet av denna lag, och</w:t>
      </w:r>
    </w:p>
    <w:p w14:paraId="303990CE" w14:textId="77777777" w:rsidR="00136126" w:rsidRDefault="00931476" w:rsidP="00136126">
      <w:pPr>
        <w:pStyle w:val="Brdtextmedindrag"/>
      </w:pPr>
      <w:r>
        <w:t>b) verksamheten avseende de försäkringar som inte är tjänstepensionsförsäkringar utgör en ringa andel av företagets verksamhet.</w:t>
      </w:r>
    </w:p>
    <w:p w14:paraId="2B750A40" w14:textId="77777777" w:rsidR="00136126" w:rsidRDefault="00931476" w:rsidP="00136126">
      <w:pPr>
        <w:pStyle w:val="Brdtextmedindrag"/>
      </w:pPr>
      <w:r>
        <w:t>Regeringen eller den myndighet som regeringen bestämmer får meddela föreskrifter om vad som avses med ringa andel i första stycket b.</w:t>
      </w:r>
    </w:p>
    <w:p w14:paraId="441703CE" w14:textId="77777777" w:rsidR="00136126" w:rsidRDefault="00136126" w:rsidP="00136126">
      <w:pPr>
        <w:pStyle w:val="Brdtextmedindrag"/>
      </w:pPr>
    </w:p>
    <w:p w14:paraId="41F9C569" w14:textId="77777777" w:rsidR="00136126" w:rsidRDefault="00136126" w:rsidP="00136126">
      <w:pPr>
        <w:pStyle w:val="Brdtextmedindrag"/>
        <w:sectPr w:rsidR="00136126" w:rsidSect="00155500">
          <w:headerReference w:type="even" r:id="rId244"/>
          <w:headerReference w:type="default" r:id="rId245"/>
          <w:footerReference w:type="even" r:id="rId246"/>
          <w:footerReference w:type="default" r:id="rId247"/>
          <w:headerReference w:type="first" r:id="rId248"/>
          <w:footerReference w:type="first" r:id="rId249"/>
          <w:footnotePr>
            <w:numRestart w:val="eachSect"/>
          </w:footnotePr>
          <w:pgSz w:w="9356" w:h="13721" w:code="9"/>
          <w:pgMar w:top="794" w:right="2438" w:bottom="1191" w:left="1021" w:header="0" w:footer="709" w:gutter="0"/>
          <w:cols w:space="708"/>
          <w:docGrid w:linePitch="360"/>
        </w:sectPr>
      </w:pPr>
    </w:p>
    <w:p w14:paraId="2617233D" w14:textId="77777777" w:rsidR="00136126" w:rsidRPr="00E45A25" w:rsidRDefault="00931476" w:rsidP="0052125F">
      <w:pPr>
        <w:pStyle w:val="Rubrik2utannumrering"/>
        <w:spacing w:before="0"/>
      </w:pPr>
      <w:bookmarkStart w:id="8558" w:name="_Toc518472683"/>
      <w:bookmarkStart w:id="8559" w:name="_Toc8059701"/>
      <w:bookmarkStart w:id="8560" w:name="_Toc8061411"/>
      <w:bookmarkStart w:id="8561" w:name="_Toc8061943"/>
      <w:bookmarkStart w:id="8562" w:name="_Toc8064411"/>
      <w:bookmarkStart w:id="8563" w:name="_Toc8391088"/>
      <w:bookmarkStart w:id="8564" w:name="_Toc8391354"/>
      <w:bookmarkStart w:id="8565" w:name="_Toc8644559"/>
      <w:bookmarkStart w:id="8566" w:name="_Toc8645091"/>
      <w:bookmarkStart w:id="8567" w:name="_Toc8817572"/>
      <w:bookmarkStart w:id="8568" w:name="_Toc8818144"/>
      <w:bookmarkStart w:id="8569" w:name="_Toc8825513"/>
      <w:bookmarkStart w:id="8570" w:name="_Toc8831610"/>
      <w:bookmarkStart w:id="8571" w:name="_Toc8832519"/>
      <w:bookmarkStart w:id="8572" w:name="_Toc8833512"/>
      <w:bookmarkStart w:id="8573" w:name="_Toc8833787"/>
      <w:r w:rsidRPr="00E45A25">
        <w:lastRenderedPageBreak/>
        <w:t>Förslag till lag om ändring i lagen (1967:531) om tryggande av pensionsutfästelse m.m.</w:t>
      </w:r>
      <w:bookmarkEnd w:id="8558"/>
      <w:bookmarkEnd w:id="8559"/>
      <w:bookmarkEnd w:id="8560"/>
      <w:bookmarkEnd w:id="8561"/>
      <w:bookmarkEnd w:id="8562"/>
      <w:bookmarkEnd w:id="8563"/>
      <w:bookmarkEnd w:id="8564"/>
      <w:bookmarkEnd w:id="8565"/>
      <w:bookmarkEnd w:id="8566"/>
      <w:bookmarkEnd w:id="8567"/>
      <w:bookmarkEnd w:id="8568"/>
      <w:bookmarkEnd w:id="8569"/>
      <w:bookmarkEnd w:id="8570"/>
      <w:bookmarkEnd w:id="8571"/>
      <w:bookmarkEnd w:id="8572"/>
      <w:bookmarkEnd w:id="8573"/>
    </w:p>
    <w:p w14:paraId="60AFA9AF" w14:textId="77777777" w:rsidR="00136126" w:rsidRDefault="00931476" w:rsidP="00136126">
      <w:pPr>
        <w:pStyle w:val="Brdtext"/>
      </w:pPr>
      <w:r>
        <w:t>Härigenom föreskrivs att 5 § lagen (1967:531) om tryggande av pensionsutfästelse m.m. ska ha följande lydelse.</w:t>
      </w:r>
    </w:p>
    <w:p w14:paraId="4E0D8633"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C5FF3D4" w14:textId="77777777">
        <w:tc>
          <w:tcPr>
            <w:tcW w:w="2500" w:type="pct"/>
            <w:shd w:val="clear" w:color="auto" w:fill="auto"/>
            <w:tcMar>
              <w:left w:w="0" w:type="dxa"/>
            </w:tcMar>
          </w:tcPr>
          <w:p w14:paraId="77E23461"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C0075FC" w14:textId="77777777" w:rsidR="00136126" w:rsidRPr="005B0E77" w:rsidRDefault="00931476" w:rsidP="00136126">
            <w:pPr>
              <w:pStyle w:val="Brdtext"/>
              <w:rPr>
                <w:i/>
              </w:rPr>
            </w:pPr>
            <w:r w:rsidRPr="005B0E77">
              <w:rPr>
                <w:i/>
              </w:rPr>
              <w:t>Föreslagen lydelse</w:t>
            </w:r>
          </w:p>
        </w:tc>
      </w:tr>
    </w:tbl>
    <w:p w14:paraId="3AA3EF01" w14:textId="77777777" w:rsidR="00136126" w:rsidRDefault="00931476" w:rsidP="00136126">
      <w:pPr>
        <w:pStyle w:val="Brdtext"/>
        <w:spacing w:before="230"/>
        <w:jc w:val="center"/>
      </w:pPr>
      <w:r w:rsidRPr="00410381">
        <w:t>5</w:t>
      </w:r>
      <w:r>
        <w:t> §</w:t>
      </w:r>
      <w:r>
        <w:rPr>
          <w:rStyle w:val="Fotnotsreferens"/>
        </w:rPr>
        <w:footnoteReference w:id="121"/>
      </w:r>
    </w:p>
    <w:p w14:paraId="3E14C7D0" w14:textId="77777777" w:rsidR="00136126" w:rsidRPr="008E2C8A" w:rsidDel="00CC7E15"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E417D0A" w14:textId="77777777">
        <w:tc>
          <w:tcPr>
            <w:tcW w:w="2500" w:type="pct"/>
            <w:shd w:val="clear" w:color="auto" w:fill="auto"/>
            <w:tcMar>
              <w:left w:w="0" w:type="dxa"/>
            </w:tcMar>
          </w:tcPr>
          <w:p w14:paraId="3E425738" w14:textId="77777777" w:rsidR="00136126" w:rsidRPr="006E1500" w:rsidRDefault="00931476" w:rsidP="00136126">
            <w:pPr>
              <w:pStyle w:val="Brdtextmedindrag"/>
              <w:rPr>
                <w:spacing w:val="-4"/>
              </w:rPr>
            </w:pPr>
            <w:r w:rsidRPr="00CC7E15">
              <w:rPr>
                <w:i/>
              </w:rPr>
              <w:t>Arbetsgivare</w:t>
            </w:r>
            <w:r>
              <w:t xml:space="preserve"> </w:t>
            </w:r>
            <w:r w:rsidRPr="00CC7E15">
              <w:rPr>
                <w:i/>
              </w:rPr>
              <w:t>äger</w:t>
            </w:r>
            <w:r>
              <w:t xml:space="preserve"> i balansräkningen som skuld under rubriken Avsatt till pensioner </w:t>
            </w:r>
            <w:r w:rsidRPr="00CC7E15">
              <w:rPr>
                <w:i/>
              </w:rPr>
              <w:t>upptaga</w:t>
            </w:r>
            <w:r>
              <w:t xml:space="preserve"> vad </w:t>
            </w:r>
            <w:r w:rsidRPr="00CC7E15">
              <w:rPr>
                <w:i/>
              </w:rPr>
              <w:t>han</w:t>
            </w:r>
            <w:r>
              <w:t xml:space="preserve"> enligt allmän pensionsplan åtagit sig att redovisa under denna rubrik.</w:t>
            </w:r>
          </w:p>
        </w:tc>
        <w:tc>
          <w:tcPr>
            <w:tcW w:w="2500" w:type="pct"/>
            <w:shd w:val="clear" w:color="auto" w:fill="auto"/>
            <w:tcMar>
              <w:right w:w="0" w:type="dxa"/>
            </w:tcMar>
          </w:tcPr>
          <w:p w14:paraId="1218E553" w14:textId="77777777" w:rsidR="00136126" w:rsidRPr="006E1500" w:rsidRDefault="00931476" w:rsidP="00136126">
            <w:pPr>
              <w:pStyle w:val="Brdtextmedindrag"/>
              <w:rPr>
                <w:spacing w:val="-4"/>
              </w:rPr>
            </w:pPr>
            <w:r>
              <w:rPr>
                <w:i/>
              </w:rPr>
              <w:t>En arbetsgivare</w:t>
            </w:r>
            <w:r>
              <w:t xml:space="preserve"> </w:t>
            </w:r>
            <w:r>
              <w:rPr>
                <w:i/>
              </w:rPr>
              <w:t>får</w:t>
            </w:r>
            <w:r>
              <w:t xml:space="preserve"> i balansräkningen som skuld under rubriken Avsatt till pensioner </w:t>
            </w:r>
            <w:r>
              <w:rPr>
                <w:i/>
              </w:rPr>
              <w:t>redovisa</w:t>
            </w:r>
            <w:r>
              <w:t xml:space="preserve"> vad </w:t>
            </w:r>
            <w:r>
              <w:rPr>
                <w:i/>
              </w:rPr>
              <w:t>arbetsgivaren</w:t>
            </w:r>
            <w:r>
              <w:t xml:space="preserve"> enligt </w:t>
            </w:r>
            <w:r>
              <w:rPr>
                <w:i/>
              </w:rPr>
              <w:t xml:space="preserve">en </w:t>
            </w:r>
            <w:r>
              <w:t xml:space="preserve">allmän pensionsplan </w:t>
            </w:r>
            <w:r>
              <w:rPr>
                <w:i/>
              </w:rPr>
              <w:t>har</w:t>
            </w:r>
            <w:r>
              <w:t xml:space="preserve"> åtagit sig att redovisa under denna rubrik.</w:t>
            </w:r>
          </w:p>
        </w:tc>
      </w:tr>
      <w:tr w:rsidR="00397F28" w14:paraId="3166D462" w14:textId="77777777">
        <w:tc>
          <w:tcPr>
            <w:tcW w:w="2500" w:type="pct"/>
            <w:shd w:val="clear" w:color="auto" w:fill="auto"/>
            <w:tcMar>
              <w:left w:w="0" w:type="dxa"/>
            </w:tcMar>
          </w:tcPr>
          <w:p w14:paraId="214EC811" w14:textId="77777777" w:rsidR="00136126" w:rsidRDefault="00931476" w:rsidP="00136126">
            <w:pPr>
              <w:pStyle w:val="Brdtextmedindrag"/>
            </w:pPr>
            <w:r w:rsidRPr="006E1500">
              <w:rPr>
                <w:spacing w:val="-4"/>
              </w:rPr>
              <w:t xml:space="preserve">Aktiebolag, </w:t>
            </w:r>
            <w:r w:rsidRPr="0036270A">
              <w:rPr>
                <w:i/>
                <w:spacing w:val="-4"/>
              </w:rPr>
              <w:t>ömsesidigt</w:t>
            </w:r>
            <w:r w:rsidRPr="006E1500">
              <w:rPr>
                <w:spacing w:val="-4"/>
              </w:rPr>
              <w:t xml:space="preserve"> försäk</w:t>
            </w:r>
            <w:r w:rsidRPr="006E1500">
              <w:rPr>
                <w:spacing w:val="-4"/>
              </w:rPr>
              <w:softHyphen/>
              <w:t>rings</w:t>
            </w:r>
            <w:r w:rsidRPr="006E1500">
              <w:rPr>
                <w:spacing w:val="-4"/>
              </w:rPr>
              <w:softHyphen/>
              <w:t xml:space="preserve">bolag, </w:t>
            </w:r>
            <w:r w:rsidRPr="00832100">
              <w:rPr>
                <w:i/>
                <w:spacing w:val="-4"/>
              </w:rPr>
              <w:t>ekonomisk förening</w:t>
            </w:r>
            <w:r w:rsidRPr="006E1500">
              <w:rPr>
                <w:spacing w:val="-4"/>
              </w:rPr>
              <w:t xml:space="preserve"> och </w:t>
            </w:r>
            <w:r w:rsidRPr="00832100">
              <w:rPr>
                <w:i/>
                <w:spacing w:val="-4"/>
              </w:rPr>
              <w:t>sparbank</w:t>
            </w:r>
            <w:r w:rsidRPr="006E1500">
              <w:rPr>
                <w:spacing w:val="-4"/>
              </w:rPr>
              <w:t xml:space="preserve"> </w:t>
            </w:r>
            <w:r w:rsidRPr="00CC757D">
              <w:rPr>
                <w:i/>
                <w:spacing w:val="-4"/>
              </w:rPr>
              <w:t>äger</w:t>
            </w:r>
            <w:r w:rsidRPr="006E1500">
              <w:rPr>
                <w:spacing w:val="-4"/>
              </w:rPr>
              <w:t xml:space="preserve"> under rubriken Avsatt till pensioner redovisa även upplupen del av pensions</w:t>
            </w:r>
            <w:r>
              <w:rPr>
                <w:spacing w:val="-4"/>
              </w:rPr>
              <w:softHyphen/>
            </w:r>
            <w:r w:rsidRPr="006E1500">
              <w:rPr>
                <w:spacing w:val="-4"/>
              </w:rPr>
              <w:t xml:space="preserve">utfästelse som </w:t>
            </w:r>
            <w:r w:rsidRPr="0036270A">
              <w:rPr>
                <w:i/>
                <w:spacing w:val="-4"/>
              </w:rPr>
              <w:t>ej</w:t>
            </w:r>
            <w:r w:rsidRPr="006E1500">
              <w:rPr>
                <w:spacing w:val="-4"/>
              </w:rPr>
              <w:t xml:space="preserve"> omfattas av allmän pensionsplan.</w:t>
            </w:r>
            <w:r>
              <w:t xml:space="preserve"> I fråga om arbetstagare, som har bestäm</w:t>
            </w:r>
            <w:r>
              <w:softHyphen/>
              <w:t xml:space="preserve">mande inflytande över bolaget eller föreningen, eller sådan arbetstagares efterlevande får, under den tid inflytandet består, </w:t>
            </w:r>
            <w:r w:rsidRPr="0036270A">
              <w:rPr>
                <w:i/>
              </w:rPr>
              <w:t xml:space="preserve">vid redovisningen avseende </w:t>
            </w:r>
            <w:r w:rsidRPr="00D22C90">
              <w:rPr>
                <w:i/>
              </w:rPr>
              <w:t>dock</w:t>
            </w:r>
            <w:r w:rsidRPr="0036270A">
              <w:rPr>
                <w:i/>
              </w:rPr>
              <w:t xml:space="preserve"> icke fästas vid annan pensionsutfästelse</w:t>
            </w:r>
            <w:r>
              <w:t xml:space="preserve"> än </w:t>
            </w:r>
            <w:r w:rsidRPr="0036270A">
              <w:rPr>
                <w:i/>
              </w:rPr>
              <w:t>sådan</w:t>
            </w:r>
            <w:r>
              <w:t xml:space="preserve"> som ingår i allmän pensionsplan. </w:t>
            </w:r>
            <w:r w:rsidRPr="0036270A">
              <w:rPr>
                <w:i/>
              </w:rPr>
              <w:t>Till grund för bedömandet huruvida</w:t>
            </w:r>
            <w:r>
              <w:t xml:space="preserve"> en </w:t>
            </w:r>
            <w:r w:rsidRPr="00A450D1">
              <w:rPr>
                <w:i/>
              </w:rPr>
              <w:t>person</w:t>
            </w:r>
            <w:r>
              <w:t xml:space="preserve"> har bestämmande inflytande</w:t>
            </w:r>
            <w:r w:rsidRPr="0036270A">
              <w:rPr>
                <w:i/>
              </w:rPr>
              <w:t xml:space="preserve"> lägges hans eget samt hans</w:t>
            </w:r>
            <w:r>
              <w:t xml:space="preserve"> föräldrars, far- och mor</w:t>
            </w:r>
            <w:r>
              <w:softHyphen/>
              <w:t xml:space="preserve">föräldrars, makes, avkomlings och avkomlings makes samlade innehav </w:t>
            </w:r>
            <w:r w:rsidRPr="0036270A">
              <w:rPr>
                <w:i/>
              </w:rPr>
              <w:t>av aktier eller andelar</w:t>
            </w:r>
            <w:r>
              <w:t>.</w:t>
            </w:r>
          </w:p>
        </w:tc>
        <w:tc>
          <w:tcPr>
            <w:tcW w:w="2500" w:type="pct"/>
            <w:shd w:val="clear" w:color="auto" w:fill="auto"/>
            <w:tcMar>
              <w:right w:w="0" w:type="dxa"/>
            </w:tcMar>
          </w:tcPr>
          <w:p w14:paraId="665DF25D" w14:textId="77777777" w:rsidR="00136126" w:rsidRDefault="00931476" w:rsidP="00136126">
            <w:pPr>
              <w:pStyle w:val="Brdtextmedindrag"/>
            </w:pPr>
            <w:r w:rsidRPr="006E1500">
              <w:rPr>
                <w:spacing w:val="-4"/>
              </w:rPr>
              <w:t xml:space="preserve">Aktiebolag, </w:t>
            </w:r>
            <w:r>
              <w:rPr>
                <w:i/>
                <w:spacing w:val="-4"/>
              </w:rPr>
              <w:t>ömsesidiga</w:t>
            </w:r>
            <w:r w:rsidRPr="006E1500">
              <w:rPr>
                <w:spacing w:val="-4"/>
              </w:rPr>
              <w:t xml:space="preserve"> försäk</w:t>
            </w:r>
            <w:r>
              <w:rPr>
                <w:spacing w:val="-4"/>
              </w:rPr>
              <w:softHyphen/>
            </w:r>
            <w:r w:rsidRPr="006E1500">
              <w:rPr>
                <w:spacing w:val="-4"/>
              </w:rPr>
              <w:t xml:space="preserve">ringsbolag, </w:t>
            </w:r>
            <w:r>
              <w:rPr>
                <w:i/>
                <w:spacing w:val="-4"/>
              </w:rPr>
              <w:t>försäkringsförening</w:t>
            </w:r>
            <w:r w:rsidRPr="008C422B">
              <w:rPr>
                <w:i/>
                <w:spacing w:val="-4"/>
              </w:rPr>
              <w:t>ar</w:t>
            </w:r>
            <w:r>
              <w:rPr>
                <w:i/>
                <w:spacing w:val="-4"/>
              </w:rPr>
              <w:t xml:space="preserve">, </w:t>
            </w:r>
            <w:r w:rsidRPr="006E1500">
              <w:rPr>
                <w:i/>
                <w:spacing w:val="-4"/>
              </w:rPr>
              <w:t>ömsesidig</w:t>
            </w:r>
            <w:r>
              <w:rPr>
                <w:i/>
                <w:spacing w:val="-4"/>
              </w:rPr>
              <w:t>a</w:t>
            </w:r>
            <w:r w:rsidRPr="006E1500">
              <w:rPr>
                <w:i/>
                <w:spacing w:val="-4"/>
              </w:rPr>
              <w:t xml:space="preserve"> tjänste</w:t>
            </w:r>
            <w:r>
              <w:rPr>
                <w:i/>
                <w:spacing w:val="-4"/>
              </w:rPr>
              <w:softHyphen/>
            </w:r>
            <w:r w:rsidRPr="006E1500">
              <w:rPr>
                <w:i/>
                <w:spacing w:val="-4"/>
              </w:rPr>
              <w:t>pensionsbolag,</w:t>
            </w:r>
            <w:r>
              <w:rPr>
                <w:i/>
                <w:spacing w:val="-4"/>
              </w:rPr>
              <w:t xml:space="preserve"> tjänstepensionsföreningar,</w:t>
            </w:r>
            <w:r w:rsidRPr="006E1500">
              <w:rPr>
                <w:i/>
                <w:spacing w:val="-4"/>
              </w:rPr>
              <w:t xml:space="preserve"> </w:t>
            </w:r>
            <w:r w:rsidRPr="00832100">
              <w:rPr>
                <w:i/>
                <w:spacing w:val="-4"/>
              </w:rPr>
              <w:t>ekonomisk</w:t>
            </w:r>
            <w:r>
              <w:rPr>
                <w:i/>
                <w:spacing w:val="-4"/>
              </w:rPr>
              <w:t>a</w:t>
            </w:r>
            <w:r w:rsidRPr="0036270A">
              <w:rPr>
                <w:i/>
                <w:spacing w:val="-4"/>
              </w:rPr>
              <w:t xml:space="preserve"> </w:t>
            </w:r>
            <w:r w:rsidRPr="00832100">
              <w:rPr>
                <w:i/>
                <w:spacing w:val="-4"/>
              </w:rPr>
              <w:t>för</w:t>
            </w:r>
            <w:r w:rsidRPr="00832100">
              <w:rPr>
                <w:i/>
                <w:spacing w:val="-4"/>
              </w:rPr>
              <w:softHyphen/>
              <w:t>ening</w:t>
            </w:r>
            <w:r>
              <w:rPr>
                <w:i/>
                <w:spacing w:val="-4"/>
              </w:rPr>
              <w:t>ar</w:t>
            </w:r>
            <w:r w:rsidRPr="006E1500">
              <w:rPr>
                <w:spacing w:val="-4"/>
              </w:rPr>
              <w:t xml:space="preserve"> och </w:t>
            </w:r>
            <w:r w:rsidRPr="00832100">
              <w:rPr>
                <w:i/>
                <w:spacing w:val="-4"/>
              </w:rPr>
              <w:t>sparbank</w:t>
            </w:r>
            <w:r w:rsidRPr="0014398B">
              <w:rPr>
                <w:i/>
                <w:spacing w:val="-4"/>
              </w:rPr>
              <w:t>er</w:t>
            </w:r>
            <w:r w:rsidRPr="006E1500">
              <w:rPr>
                <w:spacing w:val="-4"/>
              </w:rPr>
              <w:t xml:space="preserve"> </w:t>
            </w:r>
            <w:r>
              <w:rPr>
                <w:i/>
                <w:spacing w:val="-4"/>
              </w:rPr>
              <w:t>får</w:t>
            </w:r>
            <w:r w:rsidRPr="006E1500">
              <w:rPr>
                <w:spacing w:val="-4"/>
              </w:rPr>
              <w:t xml:space="preserve"> under rubriken Avsatt till pensioner redovisa även upplupen del av </w:t>
            </w:r>
            <w:r>
              <w:rPr>
                <w:i/>
                <w:spacing w:val="-4"/>
              </w:rPr>
              <w:t xml:space="preserve">en </w:t>
            </w:r>
            <w:r w:rsidRPr="006E1500">
              <w:rPr>
                <w:spacing w:val="-4"/>
              </w:rPr>
              <w:t>pensionsutfästelse</w:t>
            </w:r>
            <w:r>
              <w:t xml:space="preserve"> som </w:t>
            </w:r>
            <w:r>
              <w:rPr>
                <w:i/>
              </w:rPr>
              <w:t>inte</w:t>
            </w:r>
            <w:r>
              <w:t xml:space="preserve"> </w:t>
            </w:r>
            <w:r w:rsidRPr="006E1500">
              <w:rPr>
                <w:spacing w:val="-4"/>
              </w:rPr>
              <w:t>omfattas av</w:t>
            </w:r>
            <w:r>
              <w:rPr>
                <w:spacing w:val="-4"/>
              </w:rPr>
              <w:t xml:space="preserve"> </w:t>
            </w:r>
            <w:r>
              <w:rPr>
                <w:i/>
                <w:spacing w:val="-4"/>
              </w:rPr>
              <w:t>en</w:t>
            </w:r>
            <w:r w:rsidRPr="006E1500">
              <w:rPr>
                <w:spacing w:val="-4"/>
              </w:rPr>
              <w:t xml:space="preserve"> allmän pensions</w:t>
            </w:r>
            <w:r w:rsidRPr="006E1500">
              <w:rPr>
                <w:spacing w:val="-4"/>
              </w:rPr>
              <w:softHyphen/>
              <w:t xml:space="preserve">plan. I fråga om arbetstagare, som har </w:t>
            </w:r>
            <w:r>
              <w:rPr>
                <w:i/>
                <w:spacing w:val="-4"/>
              </w:rPr>
              <w:t xml:space="preserve">ett </w:t>
            </w:r>
            <w:r w:rsidRPr="006E1500">
              <w:rPr>
                <w:spacing w:val="-4"/>
              </w:rPr>
              <w:t>bestämmande inflytande över bolaget eller föreningen, eller sådan arbetstagares efterlevande får</w:t>
            </w:r>
            <w:r>
              <w:rPr>
                <w:spacing w:val="-4"/>
              </w:rPr>
              <w:t>,</w:t>
            </w:r>
            <w:r w:rsidRPr="006E1500">
              <w:rPr>
                <w:spacing w:val="-4"/>
              </w:rPr>
              <w:t xml:space="preserve"> under den</w:t>
            </w:r>
            <w:r>
              <w:t xml:space="preserve"> tid inflytandet består, </w:t>
            </w:r>
            <w:r>
              <w:rPr>
                <w:i/>
              </w:rPr>
              <w:t xml:space="preserve">arbetsgivaren </w:t>
            </w:r>
            <w:r w:rsidRPr="00832100">
              <w:rPr>
                <w:i/>
              </w:rPr>
              <w:t>dock</w:t>
            </w:r>
            <w:r>
              <w:t xml:space="preserve"> </w:t>
            </w:r>
            <w:r>
              <w:rPr>
                <w:i/>
              </w:rPr>
              <w:t>inte redovisa andra</w:t>
            </w:r>
            <w:r>
              <w:t xml:space="preserve"> </w:t>
            </w:r>
            <w:r w:rsidRPr="0036270A">
              <w:rPr>
                <w:i/>
              </w:rPr>
              <w:t>pensionsutfästelser</w:t>
            </w:r>
            <w:r>
              <w:t xml:space="preserve"> än </w:t>
            </w:r>
            <w:r w:rsidRPr="0036270A">
              <w:rPr>
                <w:i/>
              </w:rPr>
              <w:t>sådana</w:t>
            </w:r>
            <w:r>
              <w:t xml:space="preserve"> som ingår i </w:t>
            </w:r>
            <w:r>
              <w:rPr>
                <w:i/>
              </w:rPr>
              <w:t xml:space="preserve">en </w:t>
            </w:r>
            <w:r>
              <w:t>allmän pensions</w:t>
            </w:r>
            <w:r>
              <w:softHyphen/>
              <w:t xml:space="preserve">plan. </w:t>
            </w:r>
            <w:r>
              <w:rPr>
                <w:i/>
              </w:rPr>
              <w:t xml:space="preserve">Vid bedömningen av om </w:t>
            </w:r>
            <w:r>
              <w:t xml:space="preserve">en </w:t>
            </w:r>
            <w:r>
              <w:rPr>
                <w:i/>
              </w:rPr>
              <w:t>arbetstagare</w:t>
            </w:r>
            <w:r>
              <w:t xml:space="preserve"> har </w:t>
            </w:r>
            <w:r>
              <w:rPr>
                <w:i/>
              </w:rPr>
              <w:t>ett</w:t>
            </w:r>
            <w:r>
              <w:t xml:space="preserve"> bestämmande inflytande </w:t>
            </w:r>
            <w:r>
              <w:rPr>
                <w:i/>
              </w:rPr>
              <w:t>ska, utöver arbets</w:t>
            </w:r>
            <w:r>
              <w:rPr>
                <w:i/>
              </w:rPr>
              <w:softHyphen/>
              <w:t xml:space="preserve">tagarens eget innehav av aktier eller andelar, även arbetstagarens </w:t>
            </w:r>
            <w:r>
              <w:t>föräld</w:t>
            </w:r>
            <w:r>
              <w:softHyphen/>
              <w:t>rars, far- och mor</w:t>
            </w:r>
            <w:r>
              <w:softHyphen/>
              <w:t>föräldrars, makes, avkomlings och av</w:t>
            </w:r>
            <w:r>
              <w:softHyphen/>
              <w:t xml:space="preserve">komlings makes samlade innehav </w:t>
            </w:r>
            <w:r>
              <w:rPr>
                <w:i/>
              </w:rPr>
              <w:t>räknas med</w:t>
            </w:r>
            <w:r>
              <w:t>.</w:t>
            </w:r>
          </w:p>
        </w:tc>
      </w:tr>
      <w:tr w:rsidR="00397F28" w14:paraId="50EE6EDE" w14:textId="77777777">
        <w:tc>
          <w:tcPr>
            <w:tcW w:w="2500" w:type="pct"/>
            <w:shd w:val="clear" w:color="auto" w:fill="auto"/>
            <w:tcMar>
              <w:left w:w="0" w:type="dxa"/>
            </w:tcMar>
          </w:tcPr>
          <w:p w14:paraId="3B83E05C" w14:textId="77777777" w:rsidR="00136126" w:rsidRPr="006E1500" w:rsidRDefault="00931476" w:rsidP="00136126">
            <w:pPr>
              <w:pStyle w:val="Brdtextmedindrag"/>
              <w:rPr>
                <w:spacing w:val="-4"/>
              </w:rPr>
            </w:pPr>
            <w:r>
              <w:t xml:space="preserve">Regeringen eller myndighet som regeringen bestämmer </w:t>
            </w:r>
            <w:r w:rsidRPr="009E49C7">
              <w:rPr>
                <w:i/>
              </w:rPr>
              <w:t>kan</w:t>
            </w:r>
            <w:r>
              <w:t xml:space="preserve"> </w:t>
            </w:r>
            <w:r w:rsidRPr="009E49C7">
              <w:rPr>
                <w:i/>
              </w:rPr>
              <w:t>förordna</w:t>
            </w:r>
            <w:r>
              <w:t xml:space="preserve"> att </w:t>
            </w:r>
            <w:r w:rsidRPr="00832100">
              <w:rPr>
                <w:i/>
              </w:rPr>
              <w:t>vad</w:t>
            </w:r>
            <w:r>
              <w:t xml:space="preserve"> som sägs i andra stycket första punkten </w:t>
            </w:r>
            <w:r w:rsidRPr="00E53E40">
              <w:rPr>
                <w:i/>
              </w:rPr>
              <w:t>skall</w:t>
            </w:r>
            <w:r>
              <w:t xml:space="preserve"> </w:t>
            </w:r>
            <w:r w:rsidRPr="00353480">
              <w:rPr>
                <w:i/>
              </w:rPr>
              <w:t>äga tillämpning</w:t>
            </w:r>
            <w:r>
              <w:t xml:space="preserve"> även </w:t>
            </w:r>
            <w:r w:rsidRPr="00353480">
              <w:rPr>
                <w:i/>
              </w:rPr>
              <w:t>på annan</w:t>
            </w:r>
            <w:r>
              <w:t xml:space="preserve"> arbets</w:t>
            </w:r>
            <w:r>
              <w:softHyphen/>
              <w:t>givare än som avses där.</w:t>
            </w:r>
          </w:p>
        </w:tc>
        <w:tc>
          <w:tcPr>
            <w:tcW w:w="2500" w:type="pct"/>
            <w:shd w:val="clear" w:color="auto" w:fill="auto"/>
            <w:tcMar>
              <w:right w:w="0" w:type="dxa"/>
            </w:tcMar>
          </w:tcPr>
          <w:p w14:paraId="4D4306DB" w14:textId="77777777" w:rsidR="00136126" w:rsidRPr="006E1500" w:rsidRDefault="00931476" w:rsidP="00136126">
            <w:pPr>
              <w:pStyle w:val="Brdtextmedindrag"/>
              <w:rPr>
                <w:spacing w:val="-4"/>
              </w:rPr>
            </w:pPr>
            <w:r>
              <w:t xml:space="preserve">Regeringen eller </w:t>
            </w:r>
            <w:r>
              <w:rPr>
                <w:i/>
              </w:rPr>
              <w:t xml:space="preserve">den </w:t>
            </w:r>
            <w:r>
              <w:t xml:space="preserve">myndighet som regeringen bestämmer </w:t>
            </w:r>
            <w:r w:rsidRPr="009E49C7">
              <w:rPr>
                <w:i/>
              </w:rPr>
              <w:t>får</w:t>
            </w:r>
            <w:r>
              <w:t xml:space="preserve"> </w:t>
            </w:r>
            <w:r w:rsidRPr="009E49C7">
              <w:rPr>
                <w:i/>
              </w:rPr>
              <w:t>meddela föreskrifter om</w:t>
            </w:r>
            <w:r>
              <w:t xml:space="preserve"> att </w:t>
            </w:r>
            <w:r>
              <w:rPr>
                <w:i/>
              </w:rPr>
              <w:t>det</w:t>
            </w:r>
            <w:r>
              <w:t xml:space="preserve"> som sägs i andra stycket första punkten </w:t>
            </w:r>
            <w:r w:rsidRPr="00E53E40">
              <w:rPr>
                <w:i/>
              </w:rPr>
              <w:t>ska</w:t>
            </w:r>
            <w:r>
              <w:rPr>
                <w:i/>
              </w:rPr>
              <w:t xml:space="preserve"> gälla</w:t>
            </w:r>
            <w:r>
              <w:t xml:space="preserve"> även </w:t>
            </w:r>
            <w:r>
              <w:rPr>
                <w:i/>
              </w:rPr>
              <w:t>för</w:t>
            </w:r>
            <w:r>
              <w:t xml:space="preserve"> </w:t>
            </w:r>
            <w:r>
              <w:rPr>
                <w:i/>
              </w:rPr>
              <w:t>andra</w:t>
            </w:r>
            <w:r>
              <w:t xml:space="preserve"> arbetsgivare än som avses där.</w:t>
            </w:r>
          </w:p>
        </w:tc>
      </w:tr>
    </w:tbl>
    <w:p w14:paraId="640B6E3B" w14:textId="77777777" w:rsidR="00136126" w:rsidRDefault="00931476" w:rsidP="00136126">
      <w:pPr>
        <w:pStyle w:val="Slutstreck"/>
        <w:rPr>
          <w:sz w:val="19"/>
        </w:rPr>
      </w:pPr>
      <w:r w:rsidRPr="00811E52">
        <w:lastRenderedPageBreak/>
        <w:t>                      </w:t>
      </w:r>
    </w:p>
    <w:p w14:paraId="2590ADA5" w14:textId="77777777" w:rsidR="00136126" w:rsidRDefault="00931476" w:rsidP="00136126">
      <w:pPr>
        <w:pStyle w:val="Brdtextmedindrag"/>
      </w:pPr>
      <w:r>
        <w:t>Denna lag träder i kraft den 1 december 2019.</w:t>
      </w:r>
    </w:p>
    <w:p w14:paraId="3A624F1C" w14:textId="77777777" w:rsidR="00136126" w:rsidRDefault="00136126" w:rsidP="00136126">
      <w:pPr>
        <w:pStyle w:val="Brdtextmedindrag"/>
        <w:sectPr w:rsidR="00136126" w:rsidSect="00136126">
          <w:headerReference w:type="even" r:id="rId250"/>
          <w:headerReference w:type="default" r:id="rId251"/>
          <w:footerReference w:type="even" r:id="rId252"/>
          <w:footerReference w:type="default" r:id="rId253"/>
          <w:footerReference w:type="first" r:id="rId254"/>
          <w:footnotePr>
            <w:numRestart w:val="eachSect"/>
          </w:footnotePr>
          <w:pgSz w:w="9356" w:h="13721" w:code="9"/>
          <w:pgMar w:top="794" w:right="2438" w:bottom="1191" w:left="1021" w:header="0" w:footer="709" w:gutter="0"/>
          <w:cols w:space="708"/>
          <w:docGrid w:linePitch="360"/>
        </w:sectPr>
      </w:pPr>
    </w:p>
    <w:p w14:paraId="6881B98A" w14:textId="77777777" w:rsidR="00136126" w:rsidRDefault="00931476" w:rsidP="00136126">
      <w:pPr>
        <w:pStyle w:val="Rubrik2utannumrering"/>
        <w:spacing w:before="0"/>
      </w:pPr>
      <w:bookmarkStart w:id="8574" w:name="_Toc518472684"/>
      <w:bookmarkStart w:id="8575" w:name="_Toc8059702"/>
      <w:bookmarkStart w:id="8576" w:name="_Toc8061412"/>
      <w:bookmarkStart w:id="8577" w:name="_Toc8061944"/>
      <w:bookmarkStart w:id="8578" w:name="_Toc8064412"/>
      <w:bookmarkStart w:id="8579" w:name="_Toc8391089"/>
      <w:bookmarkStart w:id="8580" w:name="_Toc8391355"/>
      <w:bookmarkStart w:id="8581" w:name="_Toc8644560"/>
      <w:bookmarkStart w:id="8582" w:name="_Toc8645092"/>
      <w:bookmarkStart w:id="8583" w:name="_Toc8817573"/>
      <w:bookmarkStart w:id="8584" w:name="_Toc8818145"/>
      <w:bookmarkStart w:id="8585" w:name="_Toc8825514"/>
      <w:bookmarkStart w:id="8586" w:name="_Toc8831611"/>
      <w:bookmarkStart w:id="8587" w:name="_Toc8832520"/>
      <w:bookmarkStart w:id="8588" w:name="_Toc8833513"/>
      <w:bookmarkStart w:id="8589" w:name="_Toc8833788"/>
      <w:r w:rsidRPr="00EA1BF0">
        <w:lastRenderedPageBreak/>
        <w:t>Förslag</w:t>
      </w:r>
      <w:r>
        <w:t xml:space="preserve"> till lag om ändring i förmånsrättslagen (1970:979)</w:t>
      </w:r>
      <w:bookmarkEnd w:id="8574"/>
      <w:bookmarkEnd w:id="8575"/>
      <w:bookmarkEnd w:id="8576"/>
      <w:bookmarkEnd w:id="8577"/>
      <w:bookmarkEnd w:id="8578"/>
      <w:bookmarkEnd w:id="8579"/>
      <w:bookmarkEnd w:id="8580"/>
      <w:bookmarkEnd w:id="8581"/>
      <w:bookmarkEnd w:id="8582"/>
      <w:bookmarkEnd w:id="8583"/>
      <w:bookmarkEnd w:id="8584"/>
      <w:bookmarkEnd w:id="8585"/>
      <w:bookmarkEnd w:id="8586"/>
      <w:bookmarkEnd w:id="8587"/>
      <w:bookmarkEnd w:id="8588"/>
      <w:bookmarkEnd w:id="8589"/>
    </w:p>
    <w:p w14:paraId="53B7D134" w14:textId="77777777" w:rsidR="00136126" w:rsidRDefault="00931476" w:rsidP="00136126">
      <w:pPr>
        <w:pStyle w:val="Brdtext"/>
      </w:pPr>
      <w:r>
        <w:t>Härigenom föreskrivs att 4 a § förmånsrättslagen</w:t>
      </w:r>
      <w:r>
        <w:rPr>
          <w:rStyle w:val="Fotnotsreferens"/>
        </w:rPr>
        <w:footnoteReference w:id="122"/>
      </w:r>
      <w:r>
        <w:t xml:space="preserve"> (1970:979) ska ha följande lydelse.</w:t>
      </w:r>
    </w:p>
    <w:p w14:paraId="4DE18B36"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A454015" w14:textId="77777777">
        <w:tc>
          <w:tcPr>
            <w:tcW w:w="2500" w:type="pct"/>
            <w:shd w:val="clear" w:color="auto" w:fill="auto"/>
            <w:tcMar>
              <w:left w:w="0" w:type="dxa"/>
            </w:tcMar>
          </w:tcPr>
          <w:p w14:paraId="60A66FDB"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C1E0B35" w14:textId="77777777" w:rsidR="00136126" w:rsidRPr="005B0E77" w:rsidRDefault="00931476" w:rsidP="00136126">
            <w:pPr>
              <w:pStyle w:val="Brdtext"/>
              <w:rPr>
                <w:i/>
              </w:rPr>
            </w:pPr>
            <w:r w:rsidRPr="005B0E77">
              <w:rPr>
                <w:i/>
              </w:rPr>
              <w:t>Föreslagen lydelse</w:t>
            </w:r>
          </w:p>
        </w:tc>
      </w:tr>
    </w:tbl>
    <w:p w14:paraId="53555456" w14:textId="77777777" w:rsidR="00136126" w:rsidRPr="00410381" w:rsidRDefault="00931476" w:rsidP="00136126">
      <w:pPr>
        <w:pStyle w:val="Brdtext"/>
        <w:spacing w:before="230"/>
        <w:jc w:val="center"/>
      </w:pPr>
      <w:r w:rsidRPr="00410381">
        <w:t>4 a</w:t>
      </w:r>
      <w:r>
        <w:t> §</w:t>
      </w:r>
      <w:r>
        <w:rPr>
          <w:rStyle w:val="Fotnotsreferens"/>
        </w:rPr>
        <w:footnoteReference w:id="123"/>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7440166" w14:textId="77777777">
        <w:tc>
          <w:tcPr>
            <w:tcW w:w="2500" w:type="pct"/>
            <w:shd w:val="clear" w:color="auto" w:fill="auto"/>
            <w:tcMar>
              <w:left w:w="0" w:type="dxa"/>
            </w:tcMar>
          </w:tcPr>
          <w:p w14:paraId="0B915624" w14:textId="77777777" w:rsidR="00136126" w:rsidRDefault="00931476" w:rsidP="00136126">
            <w:pPr>
              <w:pStyle w:val="Brdtextmedindrag"/>
            </w:pPr>
            <w:r>
              <w:t>Förmånsrätt följer med försäkringstagares och andra ersättningsberättigades fordran hos försäkringsgivare i den egendom och i den omfattning som anges i 6 kap. 13 § försäkringsrörelselagen (2010:2043) och 5 kap. 11 § lagen (1998:293) om utländska försäk</w:t>
            </w:r>
            <w:r>
              <w:softHyphen/>
              <w:t>rings</w:t>
            </w:r>
            <w:r>
              <w:softHyphen/>
              <w:t>givares och tjänstepen</w:t>
            </w:r>
            <w:r>
              <w:softHyphen/>
              <w:t>sions</w:t>
            </w:r>
            <w:r>
              <w:softHyphen/>
              <w:t>instituts verksamhet i Sverige.</w:t>
            </w:r>
          </w:p>
        </w:tc>
        <w:tc>
          <w:tcPr>
            <w:tcW w:w="2500" w:type="pct"/>
            <w:shd w:val="clear" w:color="auto" w:fill="auto"/>
            <w:tcMar>
              <w:right w:w="0" w:type="dxa"/>
            </w:tcMar>
          </w:tcPr>
          <w:p w14:paraId="61A24FF5" w14:textId="77777777" w:rsidR="00136126" w:rsidRDefault="00931476" w:rsidP="00136126">
            <w:pPr>
              <w:pStyle w:val="Brdtextmedindrag"/>
            </w:pPr>
            <w:r>
              <w:t>Förmånsrätt följer med försäkringstagares och andra ersättningsberättigades fordran hos försäkringsgivare i den egendom och i den omfattning som anges i 6 kap. 13 § försäkringsrörelselagen (2010:2043)</w:t>
            </w:r>
            <w:r>
              <w:rPr>
                <w:i/>
              </w:rPr>
              <w:t xml:space="preserve">, </w:t>
            </w:r>
            <w:r w:rsidRPr="003571C7">
              <w:rPr>
                <w:i/>
              </w:rPr>
              <w:t>6</w:t>
            </w:r>
            <w:r>
              <w:rPr>
                <w:i/>
              </w:rPr>
              <w:t> kap.</w:t>
            </w:r>
            <w:r w:rsidRPr="003571C7">
              <w:rPr>
                <w:i/>
              </w:rPr>
              <w:t xml:space="preserve"> 17</w:t>
            </w:r>
            <w:r>
              <w:rPr>
                <w:i/>
              </w:rPr>
              <w:t> §</w:t>
            </w:r>
            <w:r w:rsidRPr="003571C7">
              <w:rPr>
                <w:i/>
              </w:rPr>
              <w:t xml:space="preserve"> lagen (2019:000) om </w:t>
            </w:r>
            <w:r>
              <w:rPr>
                <w:i/>
              </w:rPr>
              <w:t>tjänstepen</w:t>
            </w:r>
            <w:r>
              <w:rPr>
                <w:i/>
              </w:rPr>
              <w:softHyphen/>
              <w:t>sions</w:t>
            </w:r>
            <w:r>
              <w:rPr>
                <w:i/>
              </w:rPr>
              <w:softHyphen/>
              <w:t>företag</w:t>
            </w:r>
            <w:r>
              <w:t xml:space="preserve"> och 5 kap. 11 § lagen (1998:293) om utländska försäk</w:t>
            </w:r>
            <w:r>
              <w:softHyphen/>
              <w:t>ringsgivares och tjänste</w:t>
            </w:r>
            <w:r>
              <w:softHyphen/>
              <w:t>pensions</w:t>
            </w:r>
            <w:r>
              <w:softHyphen/>
              <w:t>instituts verksamhet i Sverige.</w:t>
            </w:r>
          </w:p>
        </w:tc>
      </w:tr>
    </w:tbl>
    <w:p w14:paraId="49EEF1FD" w14:textId="77777777" w:rsidR="00136126" w:rsidRPr="00811E52" w:rsidRDefault="00931476" w:rsidP="00136126">
      <w:pPr>
        <w:pStyle w:val="Slutstreck"/>
      </w:pPr>
      <w:r w:rsidRPr="00811E52">
        <w:t>                      </w:t>
      </w:r>
    </w:p>
    <w:p w14:paraId="6EC64A87" w14:textId="77777777" w:rsidR="00136126" w:rsidRDefault="00931476" w:rsidP="00136126">
      <w:pPr>
        <w:pStyle w:val="Brdtextmedindrag"/>
      </w:pPr>
      <w:r>
        <w:t>Denna lag träder i kraft den 1 december 2019.</w:t>
      </w:r>
    </w:p>
    <w:p w14:paraId="48261228" w14:textId="77777777" w:rsidR="00136126" w:rsidRDefault="00136126" w:rsidP="00136126">
      <w:pPr>
        <w:pStyle w:val="Brdtextmedindrag"/>
        <w:sectPr w:rsidR="00136126" w:rsidSect="00136126">
          <w:headerReference w:type="even" r:id="rId255"/>
          <w:headerReference w:type="default" r:id="rId256"/>
          <w:footerReference w:type="even" r:id="rId257"/>
          <w:footerReference w:type="default" r:id="rId258"/>
          <w:footerReference w:type="first" r:id="rId259"/>
          <w:footnotePr>
            <w:numRestart w:val="eachSect"/>
          </w:footnotePr>
          <w:pgSz w:w="9356" w:h="13721" w:code="9"/>
          <w:pgMar w:top="794" w:right="2438" w:bottom="1191" w:left="1021" w:header="0" w:footer="709" w:gutter="0"/>
          <w:cols w:space="708"/>
          <w:docGrid w:linePitch="360"/>
        </w:sectPr>
      </w:pPr>
    </w:p>
    <w:p w14:paraId="77935EC5" w14:textId="77777777" w:rsidR="00136126" w:rsidRDefault="00931476" w:rsidP="00136126">
      <w:pPr>
        <w:pStyle w:val="Rubrik2utannumrering"/>
        <w:spacing w:before="0"/>
      </w:pPr>
      <w:bookmarkStart w:id="8590" w:name="_Toc518472685"/>
      <w:bookmarkStart w:id="8591" w:name="_Toc8059703"/>
      <w:bookmarkStart w:id="8592" w:name="_Toc8061413"/>
      <w:bookmarkStart w:id="8593" w:name="_Toc8061945"/>
      <w:bookmarkStart w:id="8594" w:name="_Toc8064413"/>
      <w:bookmarkStart w:id="8595" w:name="_Toc8391090"/>
      <w:bookmarkStart w:id="8596" w:name="_Toc8391356"/>
      <w:bookmarkStart w:id="8597" w:name="_Toc8644561"/>
      <w:bookmarkStart w:id="8598" w:name="_Toc8645093"/>
      <w:bookmarkStart w:id="8599" w:name="_Toc8817574"/>
      <w:bookmarkStart w:id="8600" w:name="_Toc8818146"/>
      <w:bookmarkStart w:id="8601" w:name="_Toc8825515"/>
      <w:bookmarkStart w:id="8602" w:name="_Toc8831612"/>
      <w:bookmarkStart w:id="8603" w:name="_Toc8832521"/>
      <w:bookmarkStart w:id="8604" w:name="_Toc8833514"/>
      <w:bookmarkStart w:id="8605" w:name="_Toc8833789"/>
      <w:r>
        <w:lastRenderedPageBreak/>
        <w:t xml:space="preserve">Förslag till lag om ändring i </w:t>
      </w:r>
      <w:bookmarkStart w:id="8606" w:name="_Hlk7178905"/>
      <w:r>
        <w:t>konkurslagen (1987:672)</w:t>
      </w:r>
      <w:bookmarkEnd w:id="8590"/>
      <w:bookmarkEnd w:id="8591"/>
      <w:bookmarkEnd w:id="8592"/>
      <w:bookmarkEnd w:id="8593"/>
      <w:bookmarkEnd w:id="8594"/>
      <w:bookmarkEnd w:id="8595"/>
      <w:bookmarkEnd w:id="8596"/>
      <w:bookmarkEnd w:id="8597"/>
      <w:bookmarkEnd w:id="8598"/>
      <w:bookmarkEnd w:id="8599"/>
      <w:bookmarkEnd w:id="8600"/>
      <w:bookmarkEnd w:id="8601"/>
      <w:bookmarkEnd w:id="8602"/>
      <w:bookmarkEnd w:id="8603"/>
      <w:bookmarkEnd w:id="8604"/>
      <w:bookmarkEnd w:id="8605"/>
      <w:bookmarkEnd w:id="8606"/>
    </w:p>
    <w:p w14:paraId="6BA7AE64" w14:textId="77777777" w:rsidR="00136126" w:rsidRDefault="00931476" w:rsidP="00136126">
      <w:pPr>
        <w:pStyle w:val="Brdtext"/>
      </w:pPr>
      <w:r>
        <w:t>Härigenom föreskrivs att 7 kap. 13 §, 8 kap. 7 § och 9 kap. 5 § konkurslagen (1987:672) ska ha följande lydelse.</w:t>
      </w:r>
    </w:p>
    <w:p w14:paraId="1ADA11DD" w14:textId="77777777" w:rsidR="00136126" w:rsidRPr="00CF1447"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A943D89" w14:textId="77777777">
        <w:tc>
          <w:tcPr>
            <w:tcW w:w="2500" w:type="pct"/>
            <w:shd w:val="clear" w:color="auto" w:fill="auto"/>
            <w:tcMar>
              <w:left w:w="0" w:type="dxa"/>
            </w:tcMar>
          </w:tcPr>
          <w:p w14:paraId="3AEC158A"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0E032933" w14:textId="77777777" w:rsidR="00136126" w:rsidRPr="005B0E77" w:rsidRDefault="00931476" w:rsidP="00136126">
            <w:pPr>
              <w:pStyle w:val="Brdtext"/>
              <w:rPr>
                <w:i/>
              </w:rPr>
            </w:pPr>
            <w:r w:rsidRPr="005B0E77">
              <w:rPr>
                <w:i/>
              </w:rPr>
              <w:t>Föreslagen lydelse</w:t>
            </w:r>
          </w:p>
        </w:tc>
      </w:tr>
    </w:tbl>
    <w:p w14:paraId="6529CB0C" w14:textId="77777777" w:rsidR="00136126" w:rsidRDefault="00931476" w:rsidP="00136126">
      <w:pPr>
        <w:pStyle w:val="Brdtext"/>
        <w:spacing w:before="230"/>
        <w:jc w:val="center"/>
        <w:rPr>
          <w:b/>
        </w:rPr>
      </w:pPr>
      <w:r>
        <w:rPr>
          <w:b/>
        </w:rPr>
        <w:t>7 kap.</w:t>
      </w:r>
    </w:p>
    <w:p w14:paraId="0F5F8113" w14:textId="77777777" w:rsidR="00136126" w:rsidRDefault="00931476" w:rsidP="00136126">
      <w:pPr>
        <w:pStyle w:val="Brdtext"/>
        <w:jc w:val="center"/>
      </w:pPr>
      <w:r>
        <w:t>13 §</w:t>
      </w:r>
      <w:r>
        <w:rPr>
          <w:rStyle w:val="Fotnotsreferens"/>
        </w:rPr>
        <w:footnoteReference w:id="124"/>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2195ABE" w14:textId="77777777">
        <w:tc>
          <w:tcPr>
            <w:tcW w:w="2500" w:type="pct"/>
            <w:shd w:val="clear" w:color="auto" w:fill="auto"/>
            <w:tcMar>
              <w:left w:w="0" w:type="dxa"/>
            </w:tcMar>
          </w:tcPr>
          <w:p w14:paraId="5DE77717" w14:textId="77777777" w:rsidR="00136126" w:rsidRDefault="00931476" w:rsidP="00136126">
            <w:pPr>
              <w:pStyle w:val="Brdtextmedindrag"/>
            </w:pPr>
            <w:r>
              <w:t xml:space="preserve">Förvaltaren </w:t>
            </w:r>
            <w:r w:rsidRPr="009F77AC">
              <w:rPr>
                <w:i/>
              </w:rPr>
              <w:t>skall</w:t>
            </w:r>
            <w:r>
              <w:t xml:space="preserve"> upprätta en bouppteckning. I denna </w:t>
            </w:r>
            <w:r w:rsidRPr="009F77AC">
              <w:rPr>
                <w:i/>
              </w:rPr>
              <w:t>skall</w:t>
            </w:r>
            <w:r>
              <w:t xml:space="preserve"> boets tillgångar tas upp till noggrant uppskattade värden. Bouppteck</w:t>
            </w:r>
            <w:r>
              <w:softHyphen/>
              <w:t xml:space="preserve">ningen </w:t>
            </w:r>
            <w:r w:rsidRPr="009F77AC">
              <w:rPr>
                <w:i/>
              </w:rPr>
              <w:t>skall</w:t>
            </w:r>
            <w:r>
              <w:t xml:space="preserve"> vidare innehålla uppgift om varje borgenärs namn och postadress.</w:t>
            </w:r>
          </w:p>
        </w:tc>
        <w:tc>
          <w:tcPr>
            <w:tcW w:w="2500" w:type="pct"/>
            <w:shd w:val="clear" w:color="auto" w:fill="auto"/>
            <w:tcMar>
              <w:right w:w="0" w:type="dxa"/>
            </w:tcMar>
          </w:tcPr>
          <w:p w14:paraId="13D0883F" w14:textId="77777777" w:rsidR="00136126" w:rsidRDefault="00931476" w:rsidP="00136126">
            <w:pPr>
              <w:pStyle w:val="Brdtextmedindrag"/>
            </w:pPr>
            <w:r>
              <w:t xml:space="preserve">Förvaltaren </w:t>
            </w:r>
            <w:r w:rsidRPr="009F77AC">
              <w:rPr>
                <w:i/>
              </w:rPr>
              <w:t>ska</w:t>
            </w:r>
            <w:r>
              <w:t xml:space="preserve"> upprätta en bouppteckning. I denna </w:t>
            </w:r>
            <w:r w:rsidRPr="009F77AC">
              <w:rPr>
                <w:i/>
              </w:rPr>
              <w:t>ska</w:t>
            </w:r>
            <w:r>
              <w:t xml:space="preserve"> boets tillgångar tas upp till noggrant uppskattade värden. Bouppteck</w:t>
            </w:r>
            <w:r>
              <w:softHyphen/>
              <w:t xml:space="preserve">ningen </w:t>
            </w:r>
            <w:r w:rsidRPr="009F77AC">
              <w:rPr>
                <w:i/>
              </w:rPr>
              <w:t>ska</w:t>
            </w:r>
            <w:r>
              <w:t xml:space="preserve"> vidare innehålla uppgift om varje borgenärs namn och postadress.</w:t>
            </w:r>
          </w:p>
        </w:tc>
      </w:tr>
      <w:tr w:rsidR="00397F28" w14:paraId="41BAE877" w14:textId="77777777">
        <w:tc>
          <w:tcPr>
            <w:tcW w:w="2500" w:type="pct"/>
            <w:shd w:val="clear" w:color="auto" w:fill="auto"/>
            <w:tcMar>
              <w:left w:w="0" w:type="dxa"/>
            </w:tcMar>
          </w:tcPr>
          <w:p w14:paraId="3886679A" w14:textId="77777777" w:rsidR="00136126" w:rsidRDefault="00931476" w:rsidP="00136126">
            <w:pPr>
              <w:pStyle w:val="Brdtextmedindrag"/>
            </w:pPr>
            <w:r>
              <w:t xml:space="preserve">Om det finns anledning, </w:t>
            </w:r>
            <w:r w:rsidRPr="002E1CD8">
              <w:rPr>
                <w:i/>
              </w:rPr>
              <w:t>skall</w:t>
            </w:r>
            <w:r>
              <w:t xml:space="preserve"> bouppteckningen också innehålla uppgift om egendom som inte ingår i boet på grund av att den finns utomlands. </w:t>
            </w:r>
            <w:r w:rsidRPr="00832100">
              <w:rPr>
                <w:i/>
              </w:rPr>
              <w:t>Har</w:t>
            </w:r>
            <w:r>
              <w:t xml:space="preserve"> gäldenären </w:t>
            </w:r>
            <w:r w:rsidRPr="00832100">
              <w:rPr>
                <w:i/>
              </w:rPr>
              <w:t>upp</w:t>
            </w:r>
            <w:r w:rsidRPr="00832100">
              <w:rPr>
                <w:i/>
              </w:rPr>
              <w:softHyphen/>
              <w:t>givit</w:t>
            </w:r>
            <w:r>
              <w:t xml:space="preserve"> att sådan egendom saknas </w:t>
            </w:r>
            <w:r w:rsidRPr="002E1CD8">
              <w:rPr>
                <w:i/>
              </w:rPr>
              <w:t>skall</w:t>
            </w:r>
            <w:r>
              <w:t xml:space="preserve"> bouppteckningen innehålla uppgift om detta.</w:t>
            </w:r>
          </w:p>
        </w:tc>
        <w:tc>
          <w:tcPr>
            <w:tcW w:w="2500" w:type="pct"/>
            <w:shd w:val="clear" w:color="auto" w:fill="auto"/>
            <w:tcMar>
              <w:right w:w="0" w:type="dxa"/>
            </w:tcMar>
          </w:tcPr>
          <w:p w14:paraId="1741526B" w14:textId="77777777" w:rsidR="00136126" w:rsidRDefault="00931476" w:rsidP="00136126">
            <w:pPr>
              <w:pStyle w:val="Brdtextmedindrag"/>
            </w:pPr>
            <w:r>
              <w:t xml:space="preserve">Om det finns anledning, </w:t>
            </w:r>
            <w:r w:rsidRPr="002E1CD8">
              <w:rPr>
                <w:i/>
              </w:rPr>
              <w:t>ska</w:t>
            </w:r>
            <w:r>
              <w:t xml:space="preserve"> bouppteckningen också innehålla uppgift om egendom som inte ingår i boet på grund av att den finns utomlands. </w:t>
            </w:r>
            <w:r w:rsidRPr="00832100">
              <w:rPr>
                <w:i/>
              </w:rPr>
              <w:t>Om</w:t>
            </w:r>
            <w:r>
              <w:t xml:space="preserve"> gäldenären </w:t>
            </w:r>
            <w:r w:rsidRPr="00832100">
              <w:rPr>
                <w:i/>
              </w:rPr>
              <w:t>har</w:t>
            </w:r>
            <w:r>
              <w:t xml:space="preserve"> </w:t>
            </w:r>
            <w:r>
              <w:rPr>
                <w:i/>
              </w:rPr>
              <w:t xml:space="preserve">uppgett </w:t>
            </w:r>
            <w:r>
              <w:t>att sådan egendom saknas</w:t>
            </w:r>
            <w:r>
              <w:rPr>
                <w:i/>
              </w:rPr>
              <w:t>,</w:t>
            </w:r>
            <w:r>
              <w:t xml:space="preserve"> </w:t>
            </w:r>
            <w:r w:rsidRPr="002E1CD8">
              <w:rPr>
                <w:i/>
              </w:rPr>
              <w:t>ska</w:t>
            </w:r>
            <w:r>
              <w:t xml:space="preserve"> bouppteckningen innehålla uppgift om detta.</w:t>
            </w:r>
          </w:p>
        </w:tc>
      </w:tr>
      <w:tr w:rsidR="00397F28" w14:paraId="3A74F4F9" w14:textId="77777777">
        <w:tc>
          <w:tcPr>
            <w:tcW w:w="2500" w:type="pct"/>
            <w:shd w:val="clear" w:color="auto" w:fill="auto"/>
            <w:tcMar>
              <w:left w:w="0" w:type="dxa"/>
            </w:tcMar>
          </w:tcPr>
          <w:p w14:paraId="64457EFB" w14:textId="77777777" w:rsidR="00136126" w:rsidRDefault="00931476" w:rsidP="00136126">
            <w:pPr>
              <w:pStyle w:val="Brdtextmedindrag"/>
            </w:pPr>
            <w:r>
              <w:t xml:space="preserve">I den utsträckning det behövs </w:t>
            </w:r>
            <w:r w:rsidRPr="002E1CD8">
              <w:rPr>
                <w:i/>
              </w:rPr>
              <w:t>skall</w:t>
            </w:r>
            <w:r>
              <w:t xml:space="preserve"> bouppteckningen också innehålla en förteckning över dels räkenskapsmaterial, dels andra handlingar som rör boet.</w:t>
            </w:r>
          </w:p>
        </w:tc>
        <w:tc>
          <w:tcPr>
            <w:tcW w:w="2500" w:type="pct"/>
            <w:shd w:val="clear" w:color="auto" w:fill="auto"/>
            <w:tcMar>
              <w:right w:w="0" w:type="dxa"/>
            </w:tcMar>
          </w:tcPr>
          <w:p w14:paraId="59255E4A" w14:textId="77777777" w:rsidR="00136126" w:rsidRDefault="00931476" w:rsidP="00136126">
            <w:pPr>
              <w:pStyle w:val="Brdtextmedindrag"/>
            </w:pPr>
            <w:r>
              <w:t xml:space="preserve">I den utsträckning det behövs </w:t>
            </w:r>
            <w:r w:rsidRPr="002E1CD8">
              <w:rPr>
                <w:i/>
              </w:rPr>
              <w:t>ska</w:t>
            </w:r>
            <w:r>
              <w:t xml:space="preserve"> bouppteckningen också innehålla en förteckning över dels räkenskapsmaterial, dels andra handlingar som rör boet.</w:t>
            </w:r>
          </w:p>
        </w:tc>
      </w:tr>
      <w:tr w:rsidR="00397F28" w14:paraId="33E6C2D5" w14:textId="77777777">
        <w:tc>
          <w:tcPr>
            <w:tcW w:w="2500" w:type="pct"/>
            <w:shd w:val="clear" w:color="auto" w:fill="auto"/>
            <w:tcMar>
              <w:left w:w="0" w:type="dxa"/>
            </w:tcMar>
          </w:tcPr>
          <w:p w14:paraId="39B88C0A" w14:textId="77777777" w:rsidR="00136126" w:rsidRDefault="00931476" w:rsidP="00136126">
            <w:pPr>
              <w:pStyle w:val="Brdtextmedindrag"/>
            </w:pPr>
            <w:r>
              <w:t xml:space="preserve">Bouppteckningen </w:t>
            </w:r>
            <w:r w:rsidRPr="002E1CD8">
              <w:rPr>
                <w:i/>
              </w:rPr>
              <w:t>skall</w:t>
            </w:r>
            <w:r>
              <w:t xml:space="preserve"> av förvaltaren ges in till rätten och tillsynsmyndigheten så snart som möjligt och senast en vecka före edgångssammanträdet.</w:t>
            </w:r>
          </w:p>
        </w:tc>
        <w:tc>
          <w:tcPr>
            <w:tcW w:w="2500" w:type="pct"/>
            <w:shd w:val="clear" w:color="auto" w:fill="auto"/>
            <w:tcMar>
              <w:right w:w="0" w:type="dxa"/>
            </w:tcMar>
          </w:tcPr>
          <w:p w14:paraId="77E136BE" w14:textId="77777777" w:rsidR="00136126" w:rsidRDefault="00931476" w:rsidP="00136126">
            <w:pPr>
              <w:pStyle w:val="Brdtextmedindrag"/>
            </w:pPr>
            <w:r>
              <w:t xml:space="preserve">Bouppteckningen </w:t>
            </w:r>
            <w:r w:rsidRPr="002E1CD8">
              <w:rPr>
                <w:i/>
              </w:rPr>
              <w:t>ska</w:t>
            </w:r>
            <w:r>
              <w:t xml:space="preserve"> av förvaltaren ges in till rätten och tillsynsmyndigheten så snart som möjligt och senast en vecka före edgångssammanträdet.</w:t>
            </w:r>
          </w:p>
        </w:tc>
      </w:tr>
      <w:tr w:rsidR="00397F28" w14:paraId="36CD3F12" w14:textId="77777777">
        <w:tc>
          <w:tcPr>
            <w:tcW w:w="2500" w:type="pct"/>
            <w:shd w:val="clear" w:color="auto" w:fill="auto"/>
            <w:tcMar>
              <w:left w:w="0" w:type="dxa"/>
            </w:tcMar>
          </w:tcPr>
          <w:p w14:paraId="4F15E618" w14:textId="77777777" w:rsidR="00136126" w:rsidRDefault="00931476" w:rsidP="00136126">
            <w:pPr>
              <w:pStyle w:val="Brdtextmedindrag"/>
            </w:pPr>
            <w:r>
              <w:t>Har en av gäldenären under</w:t>
            </w:r>
            <w:r>
              <w:softHyphen/>
              <w:t>skriven bouppteckning förut getts in till rätten, behöver någon ny bouppteckning inte upprättas, om förvaltaren anser att denna är till</w:t>
            </w:r>
            <w:r>
              <w:softHyphen/>
              <w:t xml:space="preserve">förlitlig. I så fall </w:t>
            </w:r>
            <w:r w:rsidRPr="002E1CD8">
              <w:rPr>
                <w:i/>
              </w:rPr>
              <w:t>skall</w:t>
            </w:r>
            <w:r>
              <w:t xml:space="preserve"> </w:t>
            </w:r>
            <w:r w:rsidRPr="00832100">
              <w:rPr>
                <w:i/>
              </w:rPr>
              <w:t>han</w:t>
            </w:r>
            <w:r>
              <w:t xml:space="preserve"> snarast anmäla det till rätten och tillsynsmyndigheten.</w:t>
            </w:r>
          </w:p>
        </w:tc>
        <w:tc>
          <w:tcPr>
            <w:tcW w:w="2500" w:type="pct"/>
            <w:shd w:val="clear" w:color="auto" w:fill="auto"/>
            <w:tcMar>
              <w:right w:w="0" w:type="dxa"/>
            </w:tcMar>
          </w:tcPr>
          <w:p w14:paraId="16290249" w14:textId="77777777" w:rsidR="00136126" w:rsidRDefault="00931476" w:rsidP="00136126">
            <w:pPr>
              <w:pStyle w:val="Brdtextmedindrag"/>
            </w:pPr>
            <w:r>
              <w:t>Har en av gäldenären under</w:t>
            </w:r>
            <w:r>
              <w:softHyphen/>
              <w:t>skriven bouppteckning förut getts in till rätten, behöver någon ny bouppteckning inte upprättas, om förvaltaren anser att denna är till</w:t>
            </w:r>
            <w:r>
              <w:softHyphen/>
              <w:t xml:space="preserve">förlitlig. I så fall </w:t>
            </w:r>
            <w:r w:rsidRPr="002E1CD8">
              <w:rPr>
                <w:i/>
              </w:rPr>
              <w:t>ska</w:t>
            </w:r>
            <w:r>
              <w:t xml:space="preserve"> </w:t>
            </w:r>
            <w:r>
              <w:rPr>
                <w:i/>
              </w:rPr>
              <w:t>förvaltaren</w:t>
            </w:r>
            <w:r>
              <w:t xml:space="preserve"> snarast anmäla det till rätten och tillsyns</w:t>
            </w:r>
            <w:r>
              <w:softHyphen/>
              <w:t>myndigheten.</w:t>
            </w:r>
          </w:p>
        </w:tc>
      </w:tr>
      <w:tr w:rsidR="00397F28" w14:paraId="7AF95945" w14:textId="77777777">
        <w:tc>
          <w:tcPr>
            <w:tcW w:w="2500" w:type="pct"/>
            <w:shd w:val="clear" w:color="auto" w:fill="auto"/>
            <w:tcMar>
              <w:left w:w="0" w:type="dxa"/>
            </w:tcMar>
          </w:tcPr>
          <w:p w14:paraId="1F7413A4" w14:textId="77777777" w:rsidR="00136126" w:rsidRDefault="00931476" w:rsidP="00136126">
            <w:pPr>
              <w:pStyle w:val="Brdtextmedindrag"/>
            </w:pPr>
            <w:r w:rsidRPr="002E1CD8">
              <w:rPr>
                <w:i/>
              </w:rPr>
              <w:t>Skall</w:t>
            </w:r>
            <w:r>
              <w:t xml:space="preserve"> bevakningsförfarande äga rum och </w:t>
            </w:r>
            <w:r w:rsidRPr="00832100">
              <w:rPr>
                <w:i/>
              </w:rPr>
              <w:t>har</w:t>
            </w:r>
            <w:r>
              <w:t xml:space="preserve"> någon bouppteckning ännu inte getts in till rätten, </w:t>
            </w:r>
            <w:r w:rsidRPr="002E1CD8">
              <w:rPr>
                <w:i/>
              </w:rPr>
              <w:t>skall</w:t>
            </w:r>
            <w:r>
              <w:t xml:space="preserve"> förvaltaren så snart som möjligt och senast en vecka från beslutet om bevakningsförfarandet skicka en </w:t>
            </w:r>
            <w:r>
              <w:lastRenderedPageBreak/>
              <w:t xml:space="preserve">förteckning över borgenärerna med uppgift om varje borgenärs postadress till rätten och tillsynsmyndigheten. I konkurs hos en bank, ett kreditmarknadsföretag eller ett företag som driver verksamhet enligt lagen (2004:299) om inlåningsverksamhet </w:t>
            </w:r>
            <w:r w:rsidRPr="009F77AC">
              <w:rPr>
                <w:i/>
              </w:rPr>
              <w:t>skall</w:t>
            </w:r>
            <w:r>
              <w:t xml:space="preserve"> till bouppteckningen eller borgenärs</w:t>
            </w:r>
            <w:r>
              <w:softHyphen/>
              <w:t xml:space="preserve">förteckningen bifogas uppgift om insättningsborgenärerna och deras fordringsbelopp med upplupen ränta. Detsamma gäller i ett värdepappersbolags konkurs om bolaget har tillstånd att ta emot insättningar på konto. I ett livförsäkringsbolags konkurs </w:t>
            </w:r>
            <w:r w:rsidRPr="009F77AC">
              <w:rPr>
                <w:i/>
              </w:rPr>
              <w:t>skall</w:t>
            </w:r>
            <w:r>
              <w:t xml:space="preserve"> på motsvarande sätt bifogas uppgift om försäkringstagarna och deras fordringar.</w:t>
            </w:r>
          </w:p>
        </w:tc>
        <w:tc>
          <w:tcPr>
            <w:tcW w:w="2500" w:type="pct"/>
            <w:shd w:val="clear" w:color="auto" w:fill="auto"/>
            <w:tcMar>
              <w:right w:w="0" w:type="dxa"/>
            </w:tcMar>
          </w:tcPr>
          <w:p w14:paraId="43222B0F" w14:textId="77777777" w:rsidR="00136126" w:rsidRDefault="00931476" w:rsidP="00136126">
            <w:pPr>
              <w:pStyle w:val="Brdtextmedindrag"/>
            </w:pPr>
            <w:r>
              <w:rPr>
                <w:i/>
              </w:rPr>
              <w:lastRenderedPageBreak/>
              <w:t>Om</w:t>
            </w:r>
            <w:r>
              <w:t xml:space="preserve"> bevakningsförfarande </w:t>
            </w:r>
            <w:r>
              <w:rPr>
                <w:i/>
              </w:rPr>
              <w:t>ska</w:t>
            </w:r>
            <w:r>
              <w:t xml:space="preserve"> äga rum och någon bouppteckning ännu inte </w:t>
            </w:r>
            <w:r>
              <w:rPr>
                <w:i/>
              </w:rPr>
              <w:t>har</w:t>
            </w:r>
            <w:r>
              <w:t xml:space="preserve"> getts in till rätten, </w:t>
            </w:r>
            <w:r w:rsidRPr="002E1CD8">
              <w:rPr>
                <w:i/>
              </w:rPr>
              <w:t>ska</w:t>
            </w:r>
            <w:r>
              <w:t xml:space="preserve"> förvaltaren så snart som möjligt och senast en vecka från beslutet om bevakningsförfarandet skicka en </w:t>
            </w:r>
            <w:r>
              <w:lastRenderedPageBreak/>
              <w:t xml:space="preserve">förteckning över borgenärerna med uppgift om varje borgenärs postadress till rätten och tillsynsmyndigheten. I konkurs hos en bank, ett kreditmarknadsföretag eller ett företag som driver verksamhet enligt lagen (2004:299) om inlåningsverksamhet </w:t>
            </w:r>
            <w:r w:rsidRPr="009F77AC">
              <w:rPr>
                <w:i/>
              </w:rPr>
              <w:t>ska</w:t>
            </w:r>
            <w:r>
              <w:t xml:space="preserve"> till bouppteckningen eller borgenärs</w:t>
            </w:r>
            <w:r>
              <w:softHyphen/>
              <w:t xml:space="preserve">förteckningen bifogas uppgift om insättningsborgenärerna och deras fordringsbelopp med upplupen ränta. Detsamma gäller i ett värdepappersbolags konkurs om bolaget har tillstånd att ta emot insättningar på konto. I ett livförsäkringsbolags </w:t>
            </w:r>
            <w:r w:rsidRPr="00CF1447">
              <w:rPr>
                <w:i/>
              </w:rPr>
              <w:t xml:space="preserve">eller ett </w:t>
            </w:r>
            <w:r>
              <w:rPr>
                <w:i/>
              </w:rPr>
              <w:t>tjänste</w:t>
            </w:r>
            <w:r>
              <w:rPr>
                <w:i/>
              </w:rPr>
              <w:softHyphen/>
              <w:t>pensions</w:t>
            </w:r>
            <w:r>
              <w:rPr>
                <w:i/>
              </w:rPr>
              <w:softHyphen/>
              <w:t>företags</w:t>
            </w:r>
            <w:r>
              <w:t xml:space="preserve"> konkurs </w:t>
            </w:r>
            <w:r w:rsidRPr="009F77AC">
              <w:rPr>
                <w:i/>
              </w:rPr>
              <w:t>ska</w:t>
            </w:r>
            <w:r>
              <w:t xml:space="preserve"> på motsvarande sätt bifogas uppgift om försäkringstagarna och deras fordringar.</w:t>
            </w:r>
          </w:p>
        </w:tc>
      </w:tr>
    </w:tbl>
    <w:p w14:paraId="2F1C803E" w14:textId="77777777" w:rsidR="00136126" w:rsidRDefault="00931476" w:rsidP="00136126">
      <w:pPr>
        <w:pStyle w:val="Brdtext"/>
        <w:spacing w:before="230"/>
        <w:jc w:val="center"/>
        <w:rPr>
          <w:b/>
        </w:rPr>
      </w:pPr>
      <w:r>
        <w:rPr>
          <w:b/>
        </w:rPr>
        <w:lastRenderedPageBreak/>
        <w:t>8 kap.</w:t>
      </w:r>
    </w:p>
    <w:p w14:paraId="737089C3" w14:textId="77777777" w:rsidR="00136126" w:rsidRDefault="00931476" w:rsidP="00136126">
      <w:pPr>
        <w:pStyle w:val="Brdtext"/>
        <w:jc w:val="center"/>
      </w:pPr>
      <w:r>
        <w:t>7 §</w:t>
      </w:r>
      <w:r>
        <w:rPr>
          <w:rStyle w:val="Fotnotsreferens"/>
        </w:rPr>
        <w:footnoteReference w:id="125"/>
      </w:r>
    </w:p>
    <w:p w14:paraId="3F61E35E" w14:textId="77777777" w:rsidR="00136126" w:rsidRDefault="00931476" w:rsidP="00136126">
      <w:pPr>
        <w:pStyle w:val="Brdtextmedindrag"/>
      </w:pPr>
      <w:r>
        <w:t>Försäljning av lös egendom som inte sker genom fortsättande av gäldenärens rörelse ska ske på auktion eller på annat sätt efter vad förvaltaren anser vara mest fördelaktigt för boet. Om egendom säljs till konkursgäldenären eller någon denne sådan närstående person som anges i 4 kap. 3 § ska försäljningen ha föregåtts av ett offentligt anbuds</w:t>
      </w:r>
      <w:r>
        <w:softHyphen/>
        <w:t>förfarande, om särskilda skäl inte gör det obehövligt.</w:t>
      </w:r>
    </w:p>
    <w:p w14:paraId="295C6BC9" w14:textId="77777777" w:rsidR="00136126" w:rsidRDefault="00931476" w:rsidP="00136126">
      <w:pPr>
        <w:pStyle w:val="Brdtextmedindrag"/>
      </w:pPr>
      <w:r>
        <w:t>Lös egendom i vilken en borgenär har panträtt eller någon annan särskild förmånsrätt får inte utan hans samtycke säljas på annat sätt än på auktion, om hans rätt är beroende av försäljningen. Även om samtycke inte lämnas, får egendomen säljas på annat sätt än på auktion, om det är sannolikt att högre pris uppnås därigenom och om tillsynsmyndigheten medger det.</w:t>
      </w:r>
    </w:p>
    <w:p w14:paraId="599FC14E" w14:textId="77777777" w:rsidR="00136126" w:rsidRPr="00D74F99" w:rsidRDefault="00931476" w:rsidP="00136126">
      <w:pPr>
        <w:pStyle w:val="Brdtextmedindrag"/>
      </w:pPr>
      <w:r>
        <w:t>Samtycke enligt andra stycket krävs inte när förvaltaren säljer finansiella instrument, upptagna till handel på en reglerad marknad eller en motsvarande marknad utanför Europeiska ekonomiska samarbetsområdet, eller valuta till gällande marknadspris eller när det är fråga om försäljning av lös egendom genom fortsättande av gäldenärens rörelse.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622975C" w14:textId="77777777">
        <w:tc>
          <w:tcPr>
            <w:tcW w:w="2500" w:type="pct"/>
            <w:shd w:val="clear" w:color="auto" w:fill="auto"/>
            <w:tcMar>
              <w:left w:w="0" w:type="dxa"/>
            </w:tcMar>
          </w:tcPr>
          <w:p w14:paraId="60C7AB85" w14:textId="77777777" w:rsidR="00136126" w:rsidRDefault="00931476" w:rsidP="00136126">
            <w:pPr>
              <w:pStyle w:val="Brdtextmedindrag"/>
            </w:pPr>
            <w:r>
              <w:t>Särskilda bestämmelser om överlåtelse av försäkringsbestånd finns i 14 kap. 16 § försäkrings</w:t>
            </w:r>
            <w:r>
              <w:softHyphen/>
              <w:t>rörelselagen (2010:2043).</w:t>
            </w:r>
          </w:p>
        </w:tc>
        <w:tc>
          <w:tcPr>
            <w:tcW w:w="2500" w:type="pct"/>
            <w:shd w:val="clear" w:color="auto" w:fill="auto"/>
            <w:tcMar>
              <w:right w:w="0" w:type="dxa"/>
            </w:tcMar>
          </w:tcPr>
          <w:p w14:paraId="670BF384" w14:textId="77777777" w:rsidR="00136126" w:rsidRDefault="00931476" w:rsidP="00136126">
            <w:pPr>
              <w:pStyle w:val="Brdtextmedindrag"/>
            </w:pPr>
            <w:r>
              <w:t>Särskilda bestämmelser om överlåtelse av försäkringsbestånd finns i 14 kap. 16 § försäk</w:t>
            </w:r>
            <w:r>
              <w:softHyphen/>
              <w:t>rings</w:t>
            </w:r>
            <w:r>
              <w:softHyphen/>
              <w:t>rörelse</w:t>
            </w:r>
            <w:r>
              <w:softHyphen/>
              <w:t xml:space="preserve">lagen (2010:2043) </w:t>
            </w:r>
            <w:r w:rsidRPr="00B90B8F">
              <w:rPr>
                <w:i/>
              </w:rPr>
              <w:t>och</w:t>
            </w:r>
            <w:r>
              <w:rPr>
                <w:i/>
              </w:rPr>
              <w:t xml:space="preserve"> 11 kap. 26</w:t>
            </w:r>
            <w:r w:rsidRPr="008A187A">
              <w:rPr>
                <w:i/>
              </w:rPr>
              <w:t> § lagen (2019:000) om tjänste</w:t>
            </w:r>
            <w:r>
              <w:rPr>
                <w:i/>
              </w:rPr>
              <w:softHyphen/>
            </w:r>
            <w:r w:rsidRPr="008A187A">
              <w:rPr>
                <w:i/>
              </w:rPr>
              <w:t>pensions</w:t>
            </w:r>
            <w:r>
              <w:rPr>
                <w:i/>
              </w:rPr>
              <w:softHyphen/>
            </w:r>
            <w:r w:rsidRPr="008A187A">
              <w:rPr>
                <w:i/>
              </w:rPr>
              <w:t>företag</w:t>
            </w:r>
            <w:r w:rsidRPr="007F52FA">
              <w:t>.</w:t>
            </w:r>
          </w:p>
        </w:tc>
      </w:tr>
    </w:tbl>
    <w:p w14:paraId="5A0FD33D" w14:textId="77777777" w:rsidR="00136126" w:rsidRDefault="00931476" w:rsidP="00136126">
      <w:pPr>
        <w:pStyle w:val="Brdtext"/>
        <w:spacing w:before="230"/>
        <w:jc w:val="center"/>
        <w:rPr>
          <w:b/>
        </w:rPr>
      </w:pPr>
      <w:r>
        <w:rPr>
          <w:b/>
        </w:rPr>
        <w:lastRenderedPageBreak/>
        <w:t>9 kap.</w:t>
      </w:r>
    </w:p>
    <w:p w14:paraId="2C27B0D7" w14:textId="77777777" w:rsidR="00136126" w:rsidRDefault="00931476" w:rsidP="00136126">
      <w:pPr>
        <w:pStyle w:val="Brdtext"/>
        <w:jc w:val="center"/>
      </w:pPr>
      <w:r>
        <w:t>5 §</w:t>
      </w:r>
      <w:r>
        <w:rPr>
          <w:rStyle w:val="Fotnotsreferens"/>
        </w:rPr>
        <w:footnoteReference w:id="126"/>
      </w:r>
    </w:p>
    <w:p w14:paraId="09B7EE3E" w14:textId="77777777" w:rsidR="00136126" w:rsidRPr="00BF4409" w:rsidRDefault="00931476" w:rsidP="00136126">
      <w:pPr>
        <w:pStyle w:val="Brdtextmedindrag"/>
      </w:pPr>
      <w:r>
        <w:t>En borgenär som till säkerhet för sin fordran har panträtt i fast eller lös egendom behöver inte bevaka fordringen för att få rätt till betalning ur den pantsatta egendomen.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1568013" w14:textId="77777777">
        <w:tc>
          <w:tcPr>
            <w:tcW w:w="2500" w:type="pct"/>
            <w:shd w:val="clear" w:color="auto" w:fill="auto"/>
            <w:tcMar>
              <w:left w:w="0" w:type="dxa"/>
            </w:tcMar>
          </w:tcPr>
          <w:p w14:paraId="703B7499" w14:textId="77777777" w:rsidR="00136126" w:rsidRDefault="00931476" w:rsidP="00136126">
            <w:pPr>
              <w:pStyle w:val="Brdtextmedindrag"/>
            </w:pPr>
            <w:r>
              <w:t>En borgenär som har en fordran hos en bank, ett kreditmarknads</w:t>
            </w:r>
            <w:r>
              <w:softHyphen/>
              <w:t>företag eller ett företag som driver verksamhet enligt lagen (2004:299) om inlåningsverksamhet på grund av en insättning på räkning behöver inte bevaka sin fordran i ett sådant instituts konkurs, om uppgift om fordringen har lämnats enligt 7 kap. 13 </w:t>
            </w:r>
            <w:r w:rsidDel="00097ED0">
              <w:t xml:space="preserve">§ </w:t>
            </w:r>
            <w:r>
              <w:t>sjätte stycket. Detsamma gäller beträffande värdepappers</w:t>
            </w:r>
            <w:r>
              <w:softHyphen/>
              <w:t>bolag som har tillstånd att ta emot insättningar på konto. En försäkringstagare behöver inte bevaka sin fordran i ett liv</w:t>
            </w:r>
            <w:r>
              <w:softHyphen/>
              <w:t>försäkringsbolags konkurs, om uppgift om fordringen lämnats enligt det angivna lagrummet.</w:t>
            </w:r>
          </w:p>
        </w:tc>
        <w:tc>
          <w:tcPr>
            <w:tcW w:w="2500" w:type="pct"/>
            <w:shd w:val="clear" w:color="auto" w:fill="auto"/>
            <w:tcMar>
              <w:right w:w="0" w:type="dxa"/>
            </w:tcMar>
          </w:tcPr>
          <w:p w14:paraId="33F4F4A3" w14:textId="77777777" w:rsidR="00136126" w:rsidRDefault="00931476" w:rsidP="00136126">
            <w:pPr>
              <w:pStyle w:val="Brdtextmedindrag"/>
            </w:pPr>
            <w:r>
              <w:t>En borgenär som har en fordran hos en bank, ett kreditmarknads</w:t>
            </w:r>
            <w:r>
              <w:softHyphen/>
              <w:t>företag eller ett företag som driver verksamhet enligt lagen (2004:299) om inlåningsverksamhet på grund av en insättning på räkning behöver inte bevaka sin fordran i ett sådant instituts konkurs, om uppgift om fordringen har lämnats enligt 7 kap. 13 </w:t>
            </w:r>
            <w:r w:rsidDel="00097ED0">
              <w:t xml:space="preserve">§ </w:t>
            </w:r>
            <w:r>
              <w:t>sjätte stycket. Detsamma gäller beträffande värdepappers</w:t>
            </w:r>
            <w:r>
              <w:softHyphen/>
              <w:t>bolag som har tillstånd att ta emot insättningar på konto. En försäkringstagare behöver inte bevaka sin fordran i ett liv</w:t>
            </w:r>
            <w:r>
              <w:softHyphen/>
              <w:t xml:space="preserve">försäkringsbolags </w:t>
            </w:r>
            <w:r>
              <w:rPr>
                <w:i/>
              </w:rPr>
              <w:t>eller ett tjänste</w:t>
            </w:r>
            <w:r>
              <w:rPr>
                <w:i/>
              </w:rPr>
              <w:softHyphen/>
              <w:t xml:space="preserve">pensionsföretags </w:t>
            </w:r>
            <w:r>
              <w:t>konkurs, om uppgift om fordringen lämnats enligt det angivna lagrummet.</w:t>
            </w:r>
          </w:p>
        </w:tc>
      </w:tr>
    </w:tbl>
    <w:p w14:paraId="305EC0F7" w14:textId="77777777" w:rsidR="00136126" w:rsidRPr="00811E52" w:rsidRDefault="00931476" w:rsidP="00136126">
      <w:pPr>
        <w:pStyle w:val="Slutstreck"/>
      </w:pPr>
      <w:r w:rsidRPr="00811E52">
        <w:t>                      </w:t>
      </w:r>
    </w:p>
    <w:p w14:paraId="3E1D916E" w14:textId="77777777" w:rsidR="00136126" w:rsidRDefault="00931476" w:rsidP="00136126">
      <w:pPr>
        <w:pStyle w:val="Brdtextmedindrag"/>
      </w:pPr>
      <w:r>
        <w:t>Denna lag träder i kraft den 1 december 2019.</w:t>
      </w:r>
    </w:p>
    <w:p w14:paraId="0F6110AA" w14:textId="77777777" w:rsidR="00136126" w:rsidRDefault="00136126" w:rsidP="00136126">
      <w:pPr>
        <w:pStyle w:val="Brdtextmedindrag"/>
        <w:sectPr w:rsidR="00136126" w:rsidSect="00136126">
          <w:headerReference w:type="even" r:id="rId260"/>
          <w:headerReference w:type="default" r:id="rId261"/>
          <w:footerReference w:type="even" r:id="rId262"/>
          <w:footerReference w:type="default" r:id="rId263"/>
          <w:footerReference w:type="first" r:id="rId264"/>
          <w:footnotePr>
            <w:numRestart w:val="eachSect"/>
          </w:footnotePr>
          <w:pgSz w:w="9356" w:h="13721" w:code="9"/>
          <w:pgMar w:top="794" w:right="2438" w:bottom="1191" w:left="1021" w:header="0" w:footer="709" w:gutter="0"/>
          <w:cols w:space="708"/>
          <w:docGrid w:linePitch="360"/>
        </w:sectPr>
      </w:pPr>
    </w:p>
    <w:p w14:paraId="19C90C39" w14:textId="77777777" w:rsidR="00136126" w:rsidRPr="00D56296" w:rsidRDefault="00931476" w:rsidP="00136126">
      <w:pPr>
        <w:pStyle w:val="Rubrik2utannumrering"/>
        <w:spacing w:before="0"/>
        <w:rPr>
          <w:lang w:eastAsia="sv-SE"/>
        </w:rPr>
      </w:pPr>
      <w:bookmarkStart w:id="8607" w:name="_Toc518472686"/>
      <w:bookmarkStart w:id="8608" w:name="_Toc8059704"/>
      <w:bookmarkStart w:id="8609" w:name="_Toc8061414"/>
      <w:bookmarkStart w:id="8610" w:name="_Toc8061946"/>
      <w:bookmarkStart w:id="8611" w:name="_Toc8064414"/>
      <w:bookmarkStart w:id="8612" w:name="_Toc8391091"/>
      <w:bookmarkStart w:id="8613" w:name="_Toc8391357"/>
      <w:bookmarkStart w:id="8614" w:name="_Toc8644562"/>
      <w:bookmarkStart w:id="8615" w:name="_Toc8645094"/>
      <w:bookmarkStart w:id="8616" w:name="_Toc8817575"/>
      <w:bookmarkStart w:id="8617" w:name="_Toc8818147"/>
      <w:bookmarkStart w:id="8618" w:name="_Toc8825516"/>
      <w:bookmarkStart w:id="8619" w:name="_Toc8831613"/>
      <w:bookmarkStart w:id="8620" w:name="_Toc8832522"/>
      <w:bookmarkStart w:id="8621" w:name="_Toc8833515"/>
      <w:bookmarkStart w:id="8622" w:name="_Toc8833790"/>
      <w:r>
        <w:rPr>
          <w:lang w:eastAsia="sv-SE"/>
        </w:rPr>
        <w:lastRenderedPageBreak/>
        <w:t>Förslag till lag om ändring i l</w:t>
      </w:r>
      <w:r w:rsidRPr="00D56296">
        <w:rPr>
          <w:lang w:eastAsia="sv-SE"/>
        </w:rPr>
        <w:t>ag</w:t>
      </w:r>
      <w:r>
        <w:rPr>
          <w:lang w:eastAsia="sv-SE"/>
        </w:rPr>
        <w:t>en</w:t>
      </w:r>
      <w:r w:rsidRPr="00D56296">
        <w:rPr>
          <w:lang w:eastAsia="sv-SE"/>
        </w:rPr>
        <w:t xml:space="preserve"> (1987:1245) om styrelserepresentation för de privatanställda</w:t>
      </w:r>
      <w:bookmarkEnd w:id="8607"/>
      <w:bookmarkEnd w:id="8608"/>
      <w:bookmarkEnd w:id="8609"/>
      <w:bookmarkEnd w:id="8610"/>
      <w:bookmarkEnd w:id="8611"/>
      <w:bookmarkEnd w:id="8612"/>
      <w:bookmarkEnd w:id="8613"/>
      <w:bookmarkEnd w:id="8614"/>
      <w:bookmarkEnd w:id="8615"/>
      <w:bookmarkEnd w:id="8616"/>
      <w:bookmarkEnd w:id="8617"/>
      <w:bookmarkEnd w:id="8618"/>
      <w:bookmarkEnd w:id="8619"/>
      <w:bookmarkEnd w:id="8620"/>
      <w:bookmarkEnd w:id="8621"/>
      <w:bookmarkEnd w:id="8622"/>
    </w:p>
    <w:p w14:paraId="50E69E9A" w14:textId="77777777" w:rsidR="00136126" w:rsidRDefault="00931476" w:rsidP="00136126">
      <w:pPr>
        <w:pStyle w:val="Brdtext"/>
      </w:pPr>
      <w:r>
        <w:t xml:space="preserve">Härigenom föreskrivs att 2 § </w:t>
      </w:r>
      <w:r>
        <w:rPr>
          <w:lang w:eastAsia="sv-SE"/>
        </w:rPr>
        <w:t>l</w:t>
      </w:r>
      <w:r w:rsidRPr="00D56296">
        <w:rPr>
          <w:lang w:eastAsia="sv-SE"/>
        </w:rPr>
        <w:t>ag</w:t>
      </w:r>
      <w:r>
        <w:rPr>
          <w:lang w:eastAsia="sv-SE"/>
        </w:rPr>
        <w:t>en</w:t>
      </w:r>
      <w:r w:rsidRPr="00D56296">
        <w:rPr>
          <w:lang w:eastAsia="sv-SE"/>
        </w:rPr>
        <w:t xml:space="preserve"> (1987:1245) om styrelse</w:t>
      </w:r>
      <w:r>
        <w:rPr>
          <w:lang w:eastAsia="sv-SE"/>
        </w:rPr>
        <w:softHyphen/>
      </w:r>
      <w:r w:rsidRPr="00D56296">
        <w:rPr>
          <w:lang w:eastAsia="sv-SE"/>
        </w:rPr>
        <w:t>representation för de privatanställda</w:t>
      </w:r>
      <w:r>
        <w:t xml:space="preserve"> ska ha följande lydelse.</w:t>
      </w:r>
    </w:p>
    <w:p w14:paraId="3A5F671E" w14:textId="77777777" w:rsidR="00136126" w:rsidRDefault="00136126" w:rsidP="0013612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D0EBFAA" w14:textId="77777777">
        <w:tc>
          <w:tcPr>
            <w:tcW w:w="2500" w:type="pct"/>
            <w:shd w:val="clear" w:color="auto" w:fill="auto"/>
            <w:tcMar>
              <w:left w:w="0" w:type="dxa"/>
            </w:tcMar>
          </w:tcPr>
          <w:p w14:paraId="7903B65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1E76727C" w14:textId="77777777" w:rsidR="00136126" w:rsidRPr="005B0E77" w:rsidRDefault="00931476" w:rsidP="00136126">
            <w:pPr>
              <w:pStyle w:val="Brdtext"/>
              <w:rPr>
                <w:i/>
              </w:rPr>
            </w:pPr>
            <w:r w:rsidRPr="005B0E77">
              <w:rPr>
                <w:i/>
              </w:rPr>
              <w:t>Föreslagen lydelse</w:t>
            </w:r>
          </w:p>
        </w:tc>
      </w:tr>
    </w:tbl>
    <w:p w14:paraId="069981DF" w14:textId="77777777" w:rsidR="00136126" w:rsidRPr="00D56296" w:rsidRDefault="00931476" w:rsidP="00136126">
      <w:pPr>
        <w:pStyle w:val="Brdtext"/>
        <w:spacing w:before="230"/>
        <w:jc w:val="center"/>
      </w:pPr>
      <w:r w:rsidRPr="00D56296">
        <w:t>2</w:t>
      </w:r>
      <w:r>
        <w:t> §</w:t>
      </w:r>
      <w:r>
        <w:rPr>
          <w:rStyle w:val="Fotnotsreferens"/>
        </w:rPr>
        <w:footnoteReference w:id="127"/>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77E1C5D" w14:textId="77777777">
        <w:tc>
          <w:tcPr>
            <w:tcW w:w="2500" w:type="pct"/>
            <w:shd w:val="clear" w:color="auto" w:fill="auto"/>
            <w:tcMar>
              <w:left w:w="0" w:type="dxa"/>
            </w:tcMar>
          </w:tcPr>
          <w:p w14:paraId="4A17F9D7" w14:textId="77777777" w:rsidR="00136126" w:rsidRDefault="00931476" w:rsidP="00136126">
            <w:pPr>
              <w:pStyle w:val="Brdtextmedindrag"/>
            </w:pPr>
            <w:r>
              <w:t>Med företag avses i denna lag aktiebolag, bank, hypoteksinstitut, försäkringsföretag och ekonomisk förening samt europakooperativ för vilket lagen gäller enligt 1 b §.</w:t>
            </w:r>
          </w:p>
        </w:tc>
        <w:tc>
          <w:tcPr>
            <w:tcW w:w="2500" w:type="pct"/>
            <w:shd w:val="clear" w:color="auto" w:fill="auto"/>
            <w:tcMar>
              <w:right w:w="0" w:type="dxa"/>
            </w:tcMar>
          </w:tcPr>
          <w:p w14:paraId="14D87EEE" w14:textId="77777777" w:rsidR="00136126" w:rsidRDefault="00931476" w:rsidP="00136126">
            <w:pPr>
              <w:pStyle w:val="Brdtextmedindrag"/>
            </w:pPr>
            <w:r>
              <w:t>Med företag avses i denna lag aktiebolag, bank, hypoteksinstitut, försäkringsföretag</w:t>
            </w:r>
            <w:r>
              <w:rPr>
                <w:i/>
              </w:rPr>
              <w:t>, tjänste</w:t>
            </w:r>
            <w:r>
              <w:rPr>
                <w:i/>
              </w:rPr>
              <w:softHyphen/>
              <w:t>pensions</w:t>
            </w:r>
            <w:r>
              <w:rPr>
                <w:i/>
              </w:rPr>
              <w:softHyphen/>
              <w:t>företag</w:t>
            </w:r>
            <w:r>
              <w:t xml:space="preserve"> och ekonomisk förening samt europakooperativ för vilket lagen gäller enligt 1 b §.</w:t>
            </w:r>
          </w:p>
        </w:tc>
      </w:tr>
    </w:tbl>
    <w:p w14:paraId="6096E894" w14:textId="77777777" w:rsidR="00136126" w:rsidRDefault="00931476" w:rsidP="00136126">
      <w:pPr>
        <w:pStyle w:val="Brdtextmedindrag"/>
      </w:pPr>
      <w:r>
        <w:t>Med koncern avses i denna lag svenska juridiska personer som enligt 1 kap. 11 och 12 §§ aktiebolagslagen (2005:551), 1 kap. 2 § sparbanks</w:t>
      </w:r>
      <w:r>
        <w:softHyphen/>
        <w:t>lagen (1987:619), 1 kap. 5 § lagen (1995:1570) om medlemsbanker eller 1 kap. 10–14 §§ lagen (2018:672) om ekonomiska föreningar är moder</w:t>
      </w:r>
      <w:r>
        <w:softHyphen/>
        <w:t>företag och dotterföretag i förhållande till varandra, eller företag som enligt 13–16 §§ lagen (2011:427) om europeiska företagsråd utövar ett bestämmande inflytande över ett annat företag och de företag över vilka detta inflytande utövas.</w:t>
      </w:r>
    </w:p>
    <w:p w14:paraId="186568A2" w14:textId="77777777" w:rsidR="00136126" w:rsidRPr="00811E52" w:rsidRDefault="00931476" w:rsidP="00136126">
      <w:pPr>
        <w:pStyle w:val="Slutstreck"/>
      </w:pPr>
      <w:r w:rsidRPr="00811E52">
        <w:t>                      </w:t>
      </w:r>
    </w:p>
    <w:p w14:paraId="056BD3CA" w14:textId="77777777" w:rsidR="00136126" w:rsidRDefault="00931476" w:rsidP="00136126">
      <w:pPr>
        <w:pStyle w:val="Brdtextmedindrag"/>
      </w:pPr>
      <w:r>
        <w:t>Denna lag träder i kraft den 1 december 2019.</w:t>
      </w:r>
    </w:p>
    <w:p w14:paraId="14A8A40F" w14:textId="77777777" w:rsidR="00136126" w:rsidRDefault="00136126" w:rsidP="00136126">
      <w:pPr>
        <w:pStyle w:val="Brdtextmedindrag"/>
        <w:sectPr w:rsidR="00136126" w:rsidSect="00136126">
          <w:headerReference w:type="even" r:id="rId265"/>
          <w:headerReference w:type="default" r:id="rId266"/>
          <w:footerReference w:type="even" r:id="rId267"/>
          <w:footerReference w:type="default" r:id="rId268"/>
          <w:footerReference w:type="first" r:id="rId269"/>
          <w:footnotePr>
            <w:numRestart w:val="eachSect"/>
          </w:footnotePr>
          <w:pgSz w:w="9356" w:h="13721" w:code="9"/>
          <w:pgMar w:top="794" w:right="2438" w:bottom="1191" w:left="1021" w:header="0" w:footer="709" w:gutter="0"/>
          <w:cols w:space="708"/>
          <w:docGrid w:linePitch="360"/>
        </w:sectPr>
      </w:pPr>
    </w:p>
    <w:p w14:paraId="24AA855A" w14:textId="77777777" w:rsidR="00136126" w:rsidRPr="00731F1C" w:rsidRDefault="00931476" w:rsidP="00136126">
      <w:pPr>
        <w:pStyle w:val="Rubrik2utannumrering"/>
        <w:spacing w:before="0"/>
      </w:pPr>
      <w:bookmarkStart w:id="8623" w:name="_Toc518472687"/>
      <w:bookmarkStart w:id="8624" w:name="_Toc8059705"/>
      <w:bookmarkStart w:id="8625" w:name="_Toc8061415"/>
      <w:bookmarkStart w:id="8626" w:name="_Toc8061947"/>
      <w:bookmarkStart w:id="8627" w:name="_Toc8064415"/>
      <w:bookmarkStart w:id="8628" w:name="_Toc8391092"/>
      <w:bookmarkStart w:id="8629" w:name="_Toc8391358"/>
      <w:bookmarkStart w:id="8630" w:name="_Toc8644563"/>
      <w:bookmarkStart w:id="8631" w:name="_Toc8645095"/>
      <w:bookmarkStart w:id="8632" w:name="_Toc8817576"/>
      <w:bookmarkStart w:id="8633" w:name="_Toc8818148"/>
      <w:bookmarkStart w:id="8634" w:name="_Toc8825517"/>
      <w:bookmarkStart w:id="8635" w:name="_Toc8831614"/>
      <w:bookmarkStart w:id="8636" w:name="_Toc8832523"/>
      <w:bookmarkStart w:id="8637" w:name="_Toc8833516"/>
      <w:bookmarkStart w:id="8638" w:name="_Toc8833791"/>
      <w:r w:rsidRPr="00731F1C">
        <w:lastRenderedPageBreak/>
        <w:t xml:space="preserve">Förslag till lag om ändring i </w:t>
      </w:r>
      <w:bookmarkStart w:id="8639" w:name="_Hlk7178933"/>
      <w:r w:rsidRPr="00731F1C">
        <w:t>lagen (1988:1385) om Sveriges riksbank</w:t>
      </w:r>
      <w:bookmarkEnd w:id="8623"/>
      <w:bookmarkEnd w:id="8624"/>
      <w:bookmarkEnd w:id="8625"/>
      <w:bookmarkEnd w:id="8626"/>
      <w:bookmarkEnd w:id="8627"/>
      <w:bookmarkEnd w:id="8628"/>
      <w:bookmarkEnd w:id="8629"/>
      <w:bookmarkEnd w:id="8630"/>
      <w:bookmarkEnd w:id="8631"/>
      <w:bookmarkEnd w:id="8632"/>
      <w:bookmarkEnd w:id="8633"/>
      <w:bookmarkEnd w:id="8634"/>
      <w:bookmarkEnd w:id="8635"/>
      <w:bookmarkEnd w:id="8636"/>
      <w:bookmarkEnd w:id="8637"/>
      <w:bookmarkEnd w:id="8638"/>
      <w:bookmarkEnd w:id="8639"/>
    </w:p>
    <w:p w14:paraId="3CCAA67C" w14:textId="77777777" w:rsidR="00136126" w:rsidRDefault="00931476" w:rsidP="00136126">
      <w:pPr>
        <w:pStyle w:val="Brdtext"/>
      </w:pPr>
      <w:r>
        <w:t>Härigenom föreskrivs att 6 kap. 1 § lagen (1988:1385) om Sveriges riksbank</w:t>
      </w:r>
      <w:r>
        <w:rPr>
          <w:rStyle w:val="Fotnotsreferens"/>
        </w:rPr>
        <w:footnoteReference w:id="128"/>
      </w:r>
      <w:r>
        <w:t xml:space="preserve"> ska ha följande lydelse.</w:t>
      </w:r>
    </w:p>
    <w:p w14:paraId="4561C640"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54B5263" w14:textId="77777777">
        <w:tc>
          <w:tcPr>
            <w:tcW w:w="2500" w:type="pct"/>
            <w:shd w:val="clear" w:color="auto" w:fill="auto"/>
            <w:tcMar>
              <w:left w:w="0" w:type="dxa"/>
            </w:tcMar>
          </w:tcPr>
          <w:p w14:paraId="52FF71F8"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2CC42670" w14:textId="77777777" w:rsidR="00136126" w:rsidRPr="005B0E77" w:rsidRDefault="00931476" w:rsidP="00136126">
            <w:pPr>
              <w:pStyle w:val="Brdtext"/>
              <w:rPr>
                <w:i/>
              </w:rPr>
            </w:pPr>
            <w:r w:rsidRPr="005B0E77">
              <w:rPr>
                <w:i/>
              </w:rPr>
              <w:t>Föreslagen lydelse</w:t>
            </w:r>
          </w:p>
        </w:tc>
      </w:tr>
    </w:tbl>
    <w:p w14:paraId="2A880226" w14:textId="77777777" w:rsidR="00136126" w:rsidRDefault="00931476" w:rsidP="00136126">
      <w:pPr>
        <w:pStyle w:val="Brdtext"/>
        <w:spacing w:before="230"/>
        <w:jc w:val="center"/>
        <w:rPr>
          <w:b/>
        </w:rPr>
      </w:pPr>
      <w:r>
        <w:rPr>
          <w:b/>
        </w:rPr>
        <w:t>6 kap.</w:t>
      </w:r>
    </w:p>
    <w:p w14:paraId="3EC73276" w14:textId="77777777" w:rsidR="00136126" w:rsidRDefault="00931476" w:rsidP="00136126">
      <w:pPr>
        <w:pStyle w:val="Brdtext"/>
        <w:jc w:val="center"/>
      </w:pPr>
      <w:r>
        <w:t>1 §</w:t>
      </w:r>
      <w:r>
        <w:rPr>
          <w:rStyle w:val="Fotnotsreferens"/>
        </w:rPr>
        <w:footnoteReference w:id="129"/>
      </w:r>
    </w:p>
    <w:p w14:paraId="7AE7BDB8" w14:textId="77777777" w:rsidR="00136126" w:rsidRPr="008B5013" w:rsidRDefault="00931476" w:rsidP="00136126">
      <w:pPr>
        <w:pStyle w:val="Brdtextmedindrag"/>
      </w:pPr>
      <w:r>
        <w:t>Med bankinstitut förstås i denna lag bankaktiebolag, sparbanker, medlemsbanker och utländska bankföretag som med stöd av 4 kap. 1 eller 4 § lagen (2004:297) om bank- och finansieringsrörelse driver bankrörelse från filial här i landet.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F01C69E" w14:textId="77777777">
        <w:tc>
          <w:tcPr>
            <w:tcW w:w="2500" w:type="pct"/>
            <w:shd w:val="clear" w:color="auto" w:fill="auto"/>
            <w:tcMar>
              <w:left w:w="0" w:type="dxa"/>
            </w:tcMar>
          </w:tcPr>
          <w:p w14:paraId="2766286B" w14:textId="77777777" w:rsidR="00136126" w:rsidRDefault="00931476" w:rsidP="00136126">
            <w:pPr>
              <w:pStyle w:val="Brdtextmedindrag"/>
            </w:pPr>
            <w:r>
              <w:t>Med finansinstitut förstås bankinstitut, kreditmarknads</w:t>
            </w:r>
            <w:r>
              <w:softHyphen/>
              <w:t xml:space="preserve">företag, värdepappersinstitut, Första–Fjärde AP-fonderna enligt lagen (2000:192) om allmänna pensionsfonder (AP-fonder), Sjätte </w:t>
            </w:r>
            <w:r w:rsidRPr="00C46B37">
              <w:rPr>
                <w:i/>
              </w:rPr>
              <w:t>AP- fonden</w:t>
            </w:r>
            <w:r>
              <w:t xml:space="preserve"> enligt lagen (2000:193) om Sjätte AP-fonden, försäkrings</w:t>
            </w:r>
            <w:r>
              <w:softHyphen/>
              <w:t>företag som har tillstånd att driva försäkringsrörelse här i landet enligt försäkringsrörelselagen (2010:2043), Svenska skepps</w:t>
            </w:r>
            <w:r>
              <w:softHyphen/>
              <w:t>hypotekskassan samt utländska företag som med stöd av 4 kap. 1, 3 eller 4 § lagen om bank- och finansieringsrörelse driver verksamhet från filial i Sverige.</w:t>
            </w:r>
          </w:p>
        </w:tc>
        <w:tc>
          <w:tcPr>
            <w:tcW w:w="2500" w:type="pct"/>
            <w:shd w:val="clear" w:color="auto" w:fill="auto"/>
            <w:tcMar>
              <w:right w:w="0" w:type="dxa"/>
            </w:tcMar>
          </w:tcPr>
          <w:p w14:paraId="15294BFE" w14:textId="77777777" w:rsidR="00136126" w:rsidRDefault="00931476" w:rsidP="00136126">
            <w:pPr>
              <w:pStyle w:val="Brdtextmedindrag"/>
            </w:pPr>
            <w:r>
              <w:t>Med finansinstitut förstås bankinstitut, kreditmarknads</w:t>
            </w:r>
            <w:r>
              <w:softHyphen/>
              <w:t>företag, värdepappersinstitut, Första–Fjärde AP-fonderna enligt lagen (2000:192) om allmänna pensions</w:t>
            </w:r>
            <w:r>
              <w:softHyphen/>
              <w:t xml:space="preserve">fonder (AP-fonder), Sjätte </w:t>
            </w:r>
            <w:r w:rsidRPr="00C46B37">
              <w:rPr>
                <w:i/>
              </w:rPr>
              <w:t xml:space="preserve">AP-fonden </w:t>
            </w:r>
            <w:r>
              <w:t>enligt lagen (2000:193) om Sjätte AP-fonden, försäkrings</w:t>
            </w:r>
            <w:r>
              <w:softHyphen/>
              <w:t xml:space="preserve">företag som har tillstånd att driva försäkringsrörelse här i landet enligt försäkringsrörelselagen (2010:2043), </w:t>
            </w:r>
            <w:r>
              <w:rPr>
                <w:i/>
              </w:rPr>
              <w:t>tjänstepensions</w:t>
            </w:r>
            <w:r>
              <w:rPr>
                <w:i/>
              </w:rPr>
              <w:softHyphen/>
              <w:t>företag</w:t>
            </w:r>
            <w:r w:rsidRPr="008B5013">
              <w:rPr>
                <w:i/>
              </w:rPr>
              <w:t xml:space="preserve"> som har tillstånd att driva </w:t>
            </w:r>
            <w:r>
              <w:rPr>
                <w:i/>
              </w:rPr>
              <w:t>tjänstepensionsverksamhet</w:t>
            </w:r>
            <w:r w:rsidRPr="008B5013">
              <w:rPr>
                <w:i/>
              </w:rPr>
              <w:t xml:space="preserve"> enligt lagen (2019:000) om </w:t>
            </w:r>
            <w:r>
              <w:rPr>
                <w:i/>
              </w:rPr>
              <w:t>tjänstepensionsföretag</w:t>
            </w:r>
            <w:r w:rsidRPr="008B5013">
              <w:rPr>
                <w:i/>
              </w:rPr>
              <w:t>,</w:t>
            </w:r>
            <w:r>
              <w:t xml:space="preserve"> Svenska skeppshypoteks</w:t>
            </w:r>
            <w:r>
              <w:softHyphen/>
              <w:t>kassan samt utländska företag som med stöd av 4 kap. 1, 3 eller 4 § lagen om bank- och finansie</w:t>
            </w:r>
            <w:r>
              <w:softHyphen/>
              <w:t>ringsrörelse driver verksamhet från filial i Sverige.</w:t>
            </w:r>
          </w:p>
        </w:tc>
      </w:tr>
    </w:tbl>
    <w:p w14:paraId="16261C9A" w14:textId="77777777" w:rsidR="00136126" w:rsidRPr="00811E52" w:rsidRDefault="00931476" w:rsidP="00136126">
      <w:pPr>
        <w:pStyle w:val="Slutstreck"/>
      </w:pPr>
      <w:r w:rsidRPr="00811E52">
        <w:t>                      </w:t>
      </w:r>
    </w:p>
    <w:p w14:paraId="4F240E18" w14:textId="77777777" w:rsidR="00136126" w:rsidRDefault="00931476" w:rsidP="00136126">
      <w:pPr>
        <w:pStyle w:val="Brdtextmedindrag"/>
      </w:pPr>
      <w:r>
        <w:t>Denna lag träder i kraft den 1 december 2019.</w:t>
      </w:r>
    </w:p>
    <w:p w14:paraId="353D99DE" w14:textId="77777777" w:rsidR="00136126" w:rsidRDefault="00136126" w:rsidP="00136126">
      <w:pPr>
        <w:pStyle w:val="Brdtextmedindrag"/>
        <w:sectPr w:rsidR="00136126" w:rsidSect="00136126">
          <w:headerReference w:type="even" r:id="rId270"/>
          <w:headerReference w:type="default" r:id="rId271"/>
          <w:footerReference w:type="even" r:id="rId272"/>
          <w:footerReference w:type="default" r:id="rId273"/>
          <w:footerReference w:type="first" r:id="rId274"/>
          <w:footnotePr>
            <w:numRestart w:val="eachSect"/>
          </w:footnotePr>
          <w:pgSz w:w="9356" w:h="13721" w:code="9"/>
          <w:pgMar w:top="794" w:right="2438" w:bottom="1191" w:left="1021" w:header="0" w:footer="709" w:gutter="0"/>
          <w:cols w:space="708"/>
          <w:docGrid w:linePitch="360"/>
        </w:sectPr>
      </w:pPr>
    </w:p>
    <w:p w14:paraId="1744A9C0" w14:textId="77777777" w:rsidR="00136126" w:rsidDel="00483162" w:rsidRDefault="00931476" w:rsidP="00136126">
      <w:pPr>
        <w:pStyle w:val="Rubrik2utannumrering"/>
        <w:spacing w:before="0"/>
      </w:pPr>
      <w:bookmarkStart w:id="8640" w:name="_Toc518472688"/>
      <w:bookmarkStart w:id="8641" w:name="_Toc8059706"/>
      <w:bookmarkStart w:id="8642" w:name="_Toc8061416"/>
      <w:bookmarkStart w:id="8643" w:name="_Toc8061948"/>
      <w:bookmarkStart w:id="8644" w:name="_Toc8064416"/>
      <w:bookmarkStart w:id="8645" w:name="_Toc8391093"/>
      <w:bookmarkStart w:id="8646" w:name="_Toc8391359"/>
      <w:bookmarkStart w:id="8647" w:name="_Toc8644564"/>
      <w:bookmarkStart w:id="8648" w:name="_Toc8645096"/>
      <w:bookmarkStart w:id="8649" w:name="_Toc8817577"/>
      <w:bookmarkStart w:id="8650" w:name="_Toc8818149"/>
      <w:bookmarkStart w:id="8651" w:name="_Toc8825518"/>
      <w:bookmarkStart w:id="8652" w:name="_Toc8831615"/>
      <w:bookmarkStart w:id="8653" w:name="_Toc8832524"/>
      <w:bookmarkStart w:id="8654" w:name="_Toc8833517"/>
      <w:bookmarkStart w:id="8655" w:name="_Toc8833792"/>
      <w:r w:rsidRPr="00240BF4">
        <w:lastRenderedPageBreak/>
        <w:t xml:space="preserve">Förslag till </w:t>
      </w:r>
      <w:r w:rsidRPr="00D363AE">
        <w:t>lag</w:t>
      </w:r>
      <w:r w:rsidRPr="00240BF4">
        <w:t xml:space="preserve"> om ändring i </w:t>
      </w:r>
      <w:bookmarkStart w:id="8656" w:name="_Hlk7178939"/>
      <w:r w:rsidRPr="001C62D2">
        <w:t>lagen</w:t>
      </w:r>
      <w:r>
        <w:t xml:space="preserve"> (1995:1560) om årsredovisning i försäkringsföretag</w:t>
      </w:r>
      <w:bookmarkEnd w:id="8640"/>
      <w:bookmarkEnd w:id="8641"/>
      <w:bookmarkEnd w:id="8642"/>
      <w:bookmarkEnd w:id="8643"/>
      <w:bookmarkEnd w:id="8644"/>
      <w:bookmarkEnd w:id="8645"/>
      <w:bookmarkEnd w:id="8646"/>
      <w:bookmarkEnd w:id="8647"/>
      <w:bookmarkEnd w:id="8648"/>
      <w:bookmarkEnd w:id="8649"/>
      <w:bookmarkEnd w:id="8650"/>
      <w:bookmarkEnd w:id="8651"/>
      <w:bookmarkEnd w:id="8652"/>
      <w:bookmarkEnd w:id="8653"/>
      <w:bookmarkEnd w:id="8654"/>
      <w:bookmarkEnd w:id="8655"/>
      <w:bookmarkEnd w:id="8656"/>
    </w:p>
    <w:p w14:paraId="4030E4E5" w14:textId="77777777" w:rsidR="00136126" w:rsidRDefault="00931476" w:rsidP="00136126">
      <w:pPr>
        <w:pStyle w:val="Brdtext"/>
      </w:pPr>
      <w:r>
        <w:t>Härigenom föreskrivs att 1 kap. 1 § lagen (1995:1560) om årsredovisning i försäkringsföretag ska ha följande lydelse.</w:t>
      </w:r>
    </w:p>
    <w:p w14:paraId="2EC9FD3C"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199F08E" w14:textId="77777777">
        <w:tc>
          <w:tcPr>
            <w:tcW w:w="2500" w:type="pct"/>
            <w:shd w:val="clear" w:color="auto" w:fill="auto"/>
            <w:tcMar>
              <w:left w:w="0" w:type="dxa"/>
            </w:tcMar>
          </w:tcPr>
          <w:p w14:paraId="1604AAAF"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4C14C4C7" w14:textId="77777777" w:rsidR="00136126" w:rsidRPr="005B0E77" w:rsidRDefault="00931476" w:rsidP="00136126">
            <w:pPr>
              <w:pStyle w:val="Brdtext"/>
              <w:rPr>
                <w:i/>
              </w:rPr>
            </w:pPr>
            <w:r w:rsidRPr="005B0E77">
              <w:rPr>
                <w:i/>
              </w:rPr>
              <w:t>Föreslagen lydelse</w:t>
            </w:r>
          </w:p>
        </w:tc>
      </w:tr>
    </w:tbl>
    <w:p w14:paraId="1EC58B60" w14:textId="77777777" w:rsidR="00136126" w:rsidRDefault="00931476" w:rsidP="00136126">
      <w:pPr>
        <w:pStyle w:val="Brdtext"/>
        <w:spacing w:before="230"/>
        <w:jc w:val="center"/>
        <w:rPr>
          <w:b/>
        </w:rPr>
      </w:pPr>
      <w:r>
        <w:rPr>
          <w:b/>
        </w:rPr>
        <w:t>1 kap.</w:t>
      </w:r>
    </w:p>
    <w:p w14:paraId="1B80A9A9" w14:textId="77777777" w:rsidR="00136126" w:rsidRDefault="00931476" w:rsidP="00136126">
      <w:pPr>
        <w:pStyle w:val="Brdtext"/>
        <w:jc w:val="center"/>
      </w:pPr>
      <w:r>
        <w:t>1 §</w:t>
      </w:r>
      <w:r>
        <w:rPr>
          <w:rStyle w:val="Fotnotsreferens"/>
        </w:rPr>
        <w:footnoteReference w:id="130"/>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1370018" w14:textId="77777777">
        <w:tc>
          <w:tcPr>
            <w:tcW w:w="2500" w:type="pct"/>
            <w:shd w:val="clear" w:color="auto" w:fill="auto"/>
            <w:tcMar>
              <w:left w:w="0" w:type="dxa"/>
            </w:tcMar>
          </w:tcPr>
          <w:p w14:paraId="31F96C52" w14:textId="77777777" w:rsidR="00136126" w:rsidRDefault="00931476" w:rsidP="00136126">
            <w:pPr>
              <w:pStyle w:val="Brdtextmedindrag"/>
            </w:pPr>
            <w:r>
              <w:t>Denna lag är tillämplig på försäkringsföretag. Med försäk</w:t>
            </w:r>
            <w:r>
              <w:softHyphen/>
              <w:t>ringsföretag avses försäkrings</w:t>
            </w:r>
            <w:r>
              <w:softHyphen/>
              <w:t>aktiebolag, ömsesidiga försäk</w:t>
            </w:r>
            <w:r>
              <w:softHyphen/>
              <w:t>ringsbolag och försäkrings</w:t>
            </w:r>
            <w:r>
              <w:softHyphen/>
              <w:t>föreningar som omfattas av försäkringsrörelselagen (2010:2043).</w:t>
            </w:r>
          </w:p>
        </w:tc>
        <w:tc>
          <w:tcPr>
            <w:tcW w:w="2500" w:type="pct"/>
            <w:shd w:val="clear" w:color="auto" w:fill="auto"/>
            <w:tcMar>
              <w:right w:w="0" w:type="dxa"/>
            </w:tcMar>
          </w:tcPr>
          <w:p w14:paraId="48BD5AE8" w14:textId="77777777" w:rsidR="00136126" w:rsidRDefault="00931476" w:rsidP="00136126">
            <w:pPr>
              <w:pStyle w:val="Brdtextmedindrag"/>
            </w:pPr>
            <w:r>
              <w:t>Denna lag är tillämplig på försäkringsföretag. Med försäk</w:t>
            </w:r>
            <w:r>
              <w:softHyphen/>
              <w:t>rings</w:t>
            </w:r>
            <w:r>
              <w:softHyphen/>
              <w:t xml:space="preserve">företag avses </w:t>
            </w:r>
            <w:r w:rsidRPr="00410381">
              <w:rPr>
                <w:i/>
              </w:rPr>
              <w:t xml:space="preserve">i denna lag </w:t>
            </w:r>
          </w:p>
          <w:p w14:paraId="23555D4F" w14:textId="77777777" w:rsidR="00136126" w:rsidRDefault="00931476" w:rsidP="00136126">
            <w:pPr>
              <w:pStyle w:val="Brdtextmedindrag"/>
              <w:rPr>
                <w:i/>
              </w:rPr>
            </w:pPr>
            <w:r w:rsidRPr="00410381">
              <w:rPr>
                <w:i/>
              </w:rPr>
              <w:t>1.</w:t>
            </w:r>
            <w:r>
              <w:t> försäkringsaktiebolag, ömse</w:t>
            </w:r>
            <w:r>
              <w:softHyphen/>
              <w:t>sidiga försäkringsbolag och försäk</w:t>
            </w:r>
            <w:r>
              <w:softHyphen/>
              <w:t>ringsföreningar som omfattas av försäkringsrörelselagen (2010:2043)</w:t>
            </w:r>
            <w:r w:rsidRPr="00410381">
              <w:rPr>
                <w:i/>
              </w:rPr>
              <w:t xml:space="preserve">, och </w:t>
            </w:r>
          </w:p>
          <w:p w14:paraId="1CE9702D" w14:textId="77777777" w:rsidR="00136126" w:rsidRDefault="00931476" w:rsidP="00136126">
            <w:pPr>
              <w:pStyle w:val="Brdtextmedindrag"/>
            </w:pPr>
            <w:r>
              <w:rPr>
                <w:i/>
              </w:rPr>
              <w:t>2. tjänstepensionsaktiebolag, ömsesidiga tjänstepensionsbolag och tjänstepensionsföreningar som omfattas av lagen (2019:000) om tjänstepensionsföretag</w:t>
            </w:r>
            <w:r>
              <w:t>.</w:t>
            </w:r>
          </w:p>
          <w:p w14:paraId="428124F8"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Vid tillämpningen av bestäm</w:t>
            </w:r>
            <w:r>
              <w:rPr>
                <w:rFonts w:eastAsiaTheme="minorEastAsia"/>
                <w:i/>
                <w:lang w:eastAsia="sv-SE"/>
              </w:rPr>
              <w:softHyphen/>
            </w:r>
            <w:r w:rsidRPr="001160E8">
              <w:rPr>
                <w:rFonts w:eastAsiaTheme="minorEastAsia"/>
                <w:i/>
                <w:lang w:eastAsia="sv-SE"/>
              </w:rPr>
              <w:t xml:space="preserve">melserna i denna lag </w:t>
            </w:r>
            <w:r>
              <w:rPr>
                <w:rFonts w:eastAsiaTheme="minorEastAsia"/>
                <w:i/>
                <w:lang w:eastAsia="sv-SE"/>
              </w:rPr>
              <w:t>på tjänste</w:t>
            </w:r>
            <w:r>
              <w:rPr>
                <w:rFonts w:eastAsiaTheme="minorEastAsia"/>
                <w:i/>
                <w:lang w:eastAsia="sv-SE"/>
              </w:rPr>
              <w:softHyphen/>
              <w:t>pensionsföretag</w:t>
            </w:r>
            <w:r w:rsidRPr="001160E8">
              <w:rPr>
                <w:rFonts w:eastAsiaTheme="minorEastAsia"/>
                <w:i/>
                <w:lang w:eastAsia="sv-SE"/>
              </w:rPr>
              <w:t xml:space="preserve"> ska det som sägs om </w:t>
            </w:r>
          </w:p>
          <w:p w14:paraId="6F7427E4"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 xml:space="preserve">1. livförsäkringsföretag avse </w:t>
            </w:r>
            <w:r>
              <w:rPr>
                <w:rFonts w:eastAsiaTheme="minorEastAsia"/>
                <w:i/>
                <w:lang w:eastAsia="sv-SE"/>
              </w:rPr>
              <w:t>tjänstepensionsföretag</w:t>
            </w:r>
            <w:r w:rsidRPr="001160E8">
              <w:rPr>
                <w:rFonts w:eastAsiaTheme="minorEastAsia"/>
                <w:i/>
                <w:lang w:eastAsia="sv-SE"/>
              </w:rPr>
              <w:t xml:space="preserve">, </w:t>
            </w:r>
          </w:p>
          <w:p w14:paraId="562B41F3"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2. försäkringsaktiebolag avse tjänstepensionsaktiebolag,</w:t>
            </w:r>
          </w:p>
          <w:p w14:paraId="548DE550"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3. ömsesidiga försäkringsbolag avse ömsesidiga tjänstepensions</w:t>
            </w:r>
            <w:r>
              <w:rPr>
                <w:rFonts w:eastAsiaTheme="minorEastAsia"/>
                <w:i/>
                <w:lang w:eastAsia="sv-SE"/>
              </w:rPr>
              <w:softHyphen/>
            </w:r>
            <w:r w:rsidRPr="001160E8">
              <w:rPr>
                <w:rFonts w:eastAsiaTheme="minorEastAsia"/>
                <w:i/>
                <w:lang w:eastAsia="sv-SE"/>
              </w:rPr>
              <w:t xml:space="preserve">bolag, </w:t>
            </w:r>
          </w:p>
          <w:p w14:paraId="62A30654" w14:textId="77777777" w:rsidR="00136126" w:rsidRPr="001160E8" w:rsidRDefault="00931476" w:rsidP="00136126">
            <w:pPr>
              <w:pStyle w:val="Brdtextmedindrag"/>
              <w:rPr>
                <w:rFonts w:eastAsiaTheme="minorEastAsia"/>
                <w:i/>
                <w:lang w:eastAsia="sv-SE"/>
              </w:rPr>
            </w:pPr>
            <w:r w:rsidRPr="001160E8">
              <w:rPr>
                <w:rFonts w:eastAsiaTheme="minorEastAsia"/>
                <w:i/>
                <w:lang w:eastAsia="sv-SE"/>
              </w:rPr>
              <w:t>4. </w:t>
            </w:r>
            <w:r>
              <w:rPr>
                <w:rFonts w:eastAsiaTheme="minorEastAsia"/>
                <w:i/>
                <w:lang w:eastAsia="sv-SE"/>
              </w:rPr>
              <w:t>ömsesidiga livförsäkringsbolag avse ömsesid</w:t>
            </w:r>
            <w:r>
              <w:rPr>
                <w:rFonts w:eastAsiaTheme="minorEastAsia"/>
                <w:i/>
                <w:lang w:eastAsia="sv-SE"/>
              </w:rPr>
              <w:softHyphen/>
              <w:t>iga tjänstepensions</w:t>
            </w:r>
            <w:r>
              <w:rPr>
                <w:rFonts w:eastAsiaTheme="minorEastAsia"/>
                <w:i/>
                <w:lang w:eastAsia="sv-SE"/>
              </w:rPr>
              <w:softHyphen/>
              <w:t>bolag,</w:t>
            </w:r>
          </w:p>
          <w:p w14:paraId="23369D4F" w14:textId="77777777" w:rsidR="00136126" w:rsidRDefault="00931476" w:rsidP="00136126">
            <w:pPr>
              <w:pStyle w:val="Brdtextmedindrag"/>
              <w:rPr>
                <w:rFonts w:eastAsiaTheme="minorEastAsia"/>
                <w:i/>
                <w:lang w:eastAsia="sv-SE"/>
              </w:rPr>
            </w:pPr>
            <w:r>
              <w:rPr>
                <w:rFonts w:eastAsiaTheme="minorEastAsia"/>
                <w:i/>
                <w:lang w:eastAsia="sv-SE"/>
              </w:rPr>
              <w:t>5</w:t>
            </w:r>
            <w:r w:rsidRPr="001160E8">
              <w:rPr>
                <w:rFonts w:eastAsiaTheme="minorEastAsia"/>
                <w:i/>
                <w:lang w:eastAsia="sv-SE"/>
              </w:rPr>
              <w:t>. försäkringsföreningar avse tjänste</w:t>
            </w:r>
            <w:r>
              <w:rPr>
                <w:rFonts w:eastAsiaTheme="minorEastAsia"/>
                <w:i/>
                <w:lang w:eastAsia="sv-SE"/>
              </w:rPr>
              <w:softHyphen/>
            </w:r>
            <w:r w:rsidRPr="001160E8">
              <w:rPr>
                <w:rFonts w:eastAsiaTheme="minorEastAsia"/>
                <w:i/>
                <w:lang w:eastAsia="sv-SE"/>
              </w:rPr>
              <w:t>pension</w:t>
            </w:r>
            <w:r>
              <w:rPr>
                <w:rFonts w:eastAsiaTheme="minorEastAsia"/>
                <w:i/>
                <w:lang w:eastAsia="sv-SE"/>
              </w:rPr>
              <w:softHyphen/>
            </w:r>
            <w:r w:rsidRPr="001160E8">
              <w:rPr>
                <w:rFonts w:eastAsiaTheme="minorEastAsia"/>
                <w:i/>
                <w:lang w:eastAsia="sv-SE"/>
              </w:rPr>
              <w:t>sföreningar</w:t>
            </w:r>
            <w:r>
              <w:rPr>
                <w:rFonts w:eastAsiaTheme="minorEastAsia"/>
                <w:i/>
                <w:lang w:eastAsia="sv-SE"/>
              </w:rPr>
              <w:t>, och</w:t>
            </w:r>
          </w:p>
          <w:p w14:paraId="013D9C8C" w14:textId="77777777" w:rsidR="00136126" w:rsidRDefault="00931476" w:rsidP="00136126">
            <w:pPr>
              <w:pStyle w:val="Brdtextmedindrag"/>
            </w:pPr>
            <w:r>
              <w:rPr>
                <w:rFonts w:eastAsiaTheme="minorEastAsia"/>
                <w:i/>
                <w:lang w:eastAsia="sv-SE"/>
              </w:rPr>
              <w:t>6</w:t>
            </w:r>
            <w:r w:rsidRPr="001160E8">
              <w:rPr>
                <w:rFonts w:eastAsiaTheme="minorEastAsia"/>
                <w:i/>
                <w:lang w:eastAsia="sv-SE"/>
              </w:rPr>
              <w:t>.</w:t>
            </w:r>
            <w:r>
              <w:rPr>
                <w:rFonts w:eastAsiaTheme="minorEastAsia"/>
                <w:i/>
                <w:lang w:eastAsia="sv-SE"/>
              </w:rPr>
              <w:t> livförsäkringsföreningar avse tjänste</w:t>
            </w:r>
            <w:r>
              <w:rPr>
                <w:rFonts w:eastAsiaTheme="minorEastAsia"/>
                <w:i/>
                <w:lang w:eastAsia="sv-SE"/>
              </w:rPr>
              <w:softHyphen/>
              <w:t>pensionsföreningar</w:t>
            </w:r>
            <w:r w:rsidRPr="001160E8">
              <w:rPr>
                <w:rFonts w:eastAsiaTheme="minorEastAsia"/>
                <w:i/>
                <w:lang w:eastAsia="sv-SE"/>
              </w:rPr>
              <w:t>.</w:t>
            </w:r>
          </w:p>
        </w:tc>
      </w:tr>
    </w:tbl>
    <w:p w14:paraId="4CCA088A" w14:textId="77777777" w:rsidR="00136126" w:rsidRDefault="00931476" w:rsidP="00136126">
      <w:pPr>
        <w:pStyle w:val="Brdtextmedindrag"/>
      </w:pPr>
      <w:r>
        <w:t>Bestämmelserna om koncernredovisning i 7 kap. ska tillämpas på finansiella holdingföretag som uteslutande eller huvudsakligen förvaltar andelar i dotterföretag som är försäkringsföretag eller utländska företag av motsvarande slag. Med finansiellt holdingföretag avses ett aktiebolag, ett handelsbolag eller en ekonomisk förening vars verksamhet uteslutande eller så gott som uteslutande består i att i vinstsyfte förvärva och förvalta andelar i dotterföretag.</w:t>
      </w:r>
    </w:p>
    <w:p w14:paraId="7DB67853" w14:textId="77777777" w:rsidR="00136126" w:rsidRDefault="00931476" w:rsidP="00136126">
      <w:pPr>
        <w:pStyle w:val="Brdtextmedindrag"/>
      </w:pPr>
      <w:r>
        <w:lastRenderedPageBreak/>
        <w:t>Från denna lag får medges undantag för sådana försäkringsföretag som får undantas från försäkringsrörelselagen enligt 1 kap. 20 § samma lag. Frågor om sådana undantag prövas av Finansinspektionen.</w:t>
      </w:r>
    </w:p>
    <w:p w14:paraId="5C32F6BF" w14:textId="77777777" w:rsidR="00136126" w:rsidRDefault="00931476" w:rsidP="00136126">
      <w:pPr>
        <w:pStyle w:val="Brdtextmedindrag"/>
      </w:pPr>
      <w:r>
        <w:t>För sådana företag som medgivits undantag från denna lag ska i stället sådana föreskrifter som meddelats med stöd av 4 § andra stycket gälla.</w:t>
      </w:r>
    </w:p>
    <w:p w14:paraId="2A30DB20" w14:textId="77777777" w:rsidR="00136126" w:rsidRPr="00811E52" w:rsidRDefault="00931476" w:rsidP="00136126">
      <w:pPr>
        <w:pStyle w:val="Slutstreck"/>
      </w:pPr>
      <w:r w:rsidRPr="00811E52">
        <w:t>                      </w:t>
      </w:r>
    </w:p>
    <w:p w14:paraId="2F531705" w14:textId="77777777" w:rsidR="00136126" w:rsidRDefault="00931476" w:rsidP="00136126">
      <w:pPr>
        <w:pStyle w:val="Brdtextmedindrag"/>
      </w:pPr>
      <w:r>
        <w:t>Denna lag träder i kraft den 1 december 2019.</w:t>
      </w:r>
    </w:p>
    <w:p w14:paraId="21A6DDBB" w14:textId="77777777" w:rsidR="00136126" w:rsidRDefault="00136126" w:rsidP="00136126">
      <w:pPr>
        <w:pStyle w:val="Brdtextmedindrag"/>
        <w:sectPr w:rsidR="00136126" w:rsidSect="00136126">
          <w:headerReference w:type="even" r:id="rId275"/>
          <w:headerReference w:type="default" r:id="rId276"/>
          <w:footerReference w:type="even" r:id="rId277"/>
          <w:footerReference w:type="default" r:id="rId278"/>
          <w:footerReference w:type="first" r:id="rId279"/>
          <w:footnotePr>
            <w:numRestart w:val="eachSect"/>
          </w:footnotePr>
          <w:pgSz w:w="9356" w:h="13721" w:code="9"/>
          <w:pgMar w:top="794" w:right="2438" w:bottom="1191" w:left="1021" w:header="0" w:footer="709" w:gutter="0"/>
          <w:cols w:space="708"/>
          <w:docGrid w:linePitch="360"/>
        </w:sectPr>
      </w:pPr>
    </w:p>
    <w:p w14:paraId="19950A48" w14:textId="77777777" w:rsidR="00136126" w:rsidRDefault="00931476" w:rsidP="00136126">
      <w:pPr>
        <w:pStyle w:val="Rubrik2utannumrering"/>
        <w:spacing w:before="0"/>
      </w:pPr>
      <w:bookmarkStart w:id="8657" w:name="_Toc518472689"/>
      <w:bookmarkStart w:id="8658" w:name="_Toc8059707"/>
      <w:bookmarkStart w:id="8659" w:name="_Toc8061417"/>
      <w:bookmarkStart w:id="8660" w:name="_Toc8061949"/>
      <w:bookmarkStart w:id="8661" w:name="_Toc8064417"/>
      <w:bookmarkStart w:id="8662" w:name="_Toc8391094"/>
      <w:bookmarkStart w:id="8663" w:name="_Toc8391360"/>
      <w:bookmarkStart w:id="8664" w:name="_Toc8644565"/>
      <w:bookmarkStart w:id="8665" w:name="_Toc8645097"/>
      <w:bookmarkStart w:id="8666" w:name="_Toc8817578"/>
      <w:bookmarkStart w:id="8667" w:name="_Toc8818150"/>
      <w:bookmarkStart w:id="8668" w:name="_Toc8825519"/>
      <w:bookmarkStart w:id="8669" w:name="_Toc8831616"/>
      <w:bookmarkStart w:id="8670" w:name="_Toc8832525"/>
      <w:bookmarkStart w:id="8671" w:name="_Toc8833793"/>
      <w:r>
        <w:lastRenderedPageBreak/>
        <w:t xml:space="preserve">Förslag till lag om ändring i </w:t>
      </w:r>
      <w:bookmarkStart w:id="8672" w:name="_Hlk7178944"/>
      <w:r>
        <w:t>lagen (1995:1571) om insättningsgaranti</w:t>
      </w:r>
      <w:bookmarkEnd w:id="8657"/>
      <w:bookmarkEnd w:id="8658"/>
      <w:bookmarkEnd w:id="8659"/>
      <w:bookmarkEnd w:id="8660"/>
      <w:bookmarkEnd w:id="8661"/>
      <w:bookmarkEnd w:id="8662"/>
      <w:bookmarkEnd w:id="8663"/>
      <w:bookmarkEnd w:id="8664"/>
      <w:bookmarkEnd w:id="8665"/>
      <w:bookmarkEnd w:id="8666"/>
      <w:bookmarkEnd w:id="8667"/>
      <w:bookmarkEnd w:id="8668"/>
      <w:bookmarkEnd w:id="8669"/>
      <w:bookmarkEnd w:id="8670"/>
      <w:bookmarkEnd w:id="8671"/>
      <w:bookmarkEnd w:id="8672"/>
    </w:p>
    <w:p w14:paraId="05B81A3E" w14:textId="77777777" w:rsidR="00136126" w:rsidRDefault="00931476" w:rsidP="00136126">
      <w:pPr>
        <w:pStyle w:val="Brdtext"/>
      </w:pPr>
      <w:r>
        <w:t>Härigenom föreskrivs att 5 § lagen (1995:1571) om insättningsgaranti ska ha följande lydelse.</w:t>
      </w:r>
    </w:p>
    <w:p w14:paraId="02D364D7"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44EF9893" w14:textId="77777777">
        <w:tc>
          <w:tcPr>
            <w:tcW w:w="2500" w:type="pct"/>
            <w:shd w:val="clear" w:color="auto" w:fill="auto"/>
            <w:tcMar>
              <w:left w:w="0" w:type="dxa"/>
            </w:tcMar>
          </w:tcPr>
          <w:p w14:paraId="02D034F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088BDB2C" w14:textId="77777777" w:rsidR="00136126" w:rsidRPr="005B0E77" w:rsidRDefault="00931476" w:rsidP="00136126">
            <w:pPr>
              <w:pStyle w:val="Brdtext"/>
              <w:rPr>
                <w:i/>
              </w:rPr>
            </w:pPr>
            <w:r w:rsidRPr="005B0E77">
              <w:rPr>
                <w:i/>
              </w:rPr>
              <w:t>Föreslagen lydelse</w:t>
            </w:r>
          </w:p>
        </w:tc>
      </w:tr>
    </w:tbl>
    <w:p w14:paraId="28D7AF07" w14:textId="77777777" w:rsidR="00136126" w:rsidRDefault="00931476" w:rsidP="00136126">
      <w:pPr>
        <w:pStyle w:val="Brdtext"/>
        <w:spacing w:before="230"/>
        <w:jc w:val="center"/>
      </w:pPr>
      <w:r w:rsidRPr="005A276D">
        <w:t>5</w:t>
      </w:r>
      <w:r>
        <w:t> §</w:t>
      </w:r>
      <w:r>
        <w:rPr>
          <w:rStyle w:val="Fotnotsreferens"/>
        </w:rPr>
        <w:footnoteReference w:id="131"/>
      </w:r>
    </w:p>
    <w:p w14:paraId="756277E1" w14:textId="77777777" w:rsidR="00136126" w:rsidRDefault="00931476" w:rsidP="00136126">
      <w:pPr>
        <w:pStyle w:val="Brdtextmedindrag"/>
      </w:pPr>
      <w:r>
        <w:t>Följande insättare, eller utländska motsvarigheter, kan inte få ersättning enligt garantin:</w:t>
      </w:r>
    </w:p>
    <w:p w14:paraId="5D9DF8DC" w14:textId="77777777" w:rsidR="00136126" w:rsidRDefault="00931476" w:rsidP="00136126">
      <w:pPr>
        <w:pStyle w:val="Brdtextmedindrag"/>
      </w:pPr>
      <w:r>
        <w:t>1. en bank,</w:t>
      </w:r>
    </w:p>
    <w:p w14:paraId="1060EF29" w14:textId="77777777" w:rsidR="00136126" w:rsidRDefault="00931476" w:rsidP="00136126">
      <w:pPr>
        <w:pStyle w:val="Brdtextmedindrag"/>
      </w:pPr>
      <w:r>
        <w:t>2. ett kreditmarknadsföretag,</w:t>
      </w:r>
    </w:p>
    <w:p w14:paraId="71C3A633" w14:textId="77777777" w:rsidR="00136126" w:rsidRDefault="00931476" w:rsidP="00136126">
      <w:pPr>
        <w:pStyle w:val="Brdtextmedindrag"/>
      </w:pPr>
      <w:r>
        <w:t>3. ett värdepappersbolag,</w:t>
      </w:r>
    </w:p>
    <w:p w14:paraId="79CBD61B" w14:textId="77777777" w:rsidR="00136126" w:rsidRPr="005A276D" w:rsidRDefault="00931476" w:rsidP="00136126">
      <w:pPr>
        <w:pStyle w:val="Brdtextmedindrag"/>
      </w:pPr>
      <w:r>
        <w:t>4. ett försäkringsföretag,</w:t>
      </w:r>
    </w:p>
    <w:p w14:paraId="1BE1B316" w14:textId="77777777" w:rsidR="00136126" w:rsidRDefault="00931476" w:rsidP="00136126">
      <w:pPr>
        <w:pStyle w:val="Brdtextmedindrag"/>
      </w:pPr>
      <w:r>
        <w:t>5. ett återförsäkringsföretag,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E14017E" w14:textId="77777777">
        <w:tc>
          <w:tcPr>
            <w:tcW w:w="2500" w:type="pct"/>
            <w:shd w:val="clear" w:color="auto" w:fill="auto"/>
            <w:tcMar>
              <w:left w:w="0" w:type="dxa"/>
            </w:tcMar>
          </w:tcPr>
          <w:p w14:paraId="3CA00E69" w14:textId="77777777" w:rsidR="00136126" w:rsidRDefault="00136126" w:rsidP="00136126">
            <w:pPr>
              <w:pStyle w:val="Brdtextmedindrag"/>
            </w:pPr>
          </w:p>
        </w:tc>
        <w:tc>
          <w:tcPr>
            <w:tcW w:w="2500" w:type="pct"/>
            <w:shd w:val="clear" w:color="auto" w:fill="auto"/>
            <w:tcMar>
              <w:right w:w="0" w:type="dxa"/>
            </w:tcMar>
          </w:tcPr>
          <w:p w14:paraId="6355AD8E" w14:textId="77777777" w:rsidR="00136126" w:rsidRDefault="00931476" w:rsidP="00136126">
            <w:pPr>
              <w:pStyle w:val="Brdtextmedindrag"/>
            </w:pPr>
            <w:r w:rsidRPr="000A287A">
              <w:rPr>
                <w:i/>
              </w:rPr>
              <w:t>6.</w:t>
            </w:r>
            <w:r w:rsidRPr="0096289D">
              <w:t> </w:t>
            </w:r>
            <w:r w:rsidRPr="0096289D">
              <w:rPr>
                <w:i/>
              </w:rPr>
              <w:t>ett tjänstepensionsföretag</w:t>
            </w:r>
            <w:r w:rsidRPr="00DB7EF9">
              <w:rPr>
                <w:i/>
              </w:rPr>
              <w:t>,</w:t>
            </w:r>
          </w:p>
        </w:tc>
      </w:tr>
      <w:tr w:rsidR="00397F28" w14:paraId="308A0655" w14:textId="77777777">
        <w:tc>
          <w:tcPr>
            <w:tcW w:w="2500" w:type="pct"/>
            <w:shd w:val="clear" w:color="auto" w:fill="auto"/>
            <w:tcMar>
              <w:left w:w="0" w:type="dxa"/>
            </w:tcMar>
          </w:tcPr>
          <w:p w14:paraId="5CDC5170" w14:textId="77777777" w:rsidR="00136126" w:rsidRDefault="00931476" w:rsidP="00136126">
            <w:pPr>
              <w:pStyle w:val="Brdtextmedindrag"/>
            </w:pPr>
            <w:r w:rsidRPr="000A287A">
              <w:rPr>
                <w:i/>
              </w:rPr>
              <w:t>6</w:t>
            </w:r>
            <w:r w:rsidRPr="0096289D">
              <w:t>. </w:t>
            </w:r>
            <w:r w:rsidRPr="000A287A">
              <w:t>en understödsförening</w:t>
            </w:r>
            <w:r w:rsidRPr="0096289D">
              <w:t>,</w:t>
            </w:r>
          </w:p>
        </w:tc>
        <w:tc>
          <w:tcPr>
            <w:tcW w:w="2500" w:type="pct"/>
            <w:shd w:val="clear" w:color="auto" w:fill="auto"/>
            <w:tcMar>
              <w:right w:w="0" w:type="dxa"/>
            </w:tcMar>
          </w:tcPr>
          <w:p w14:paraId="0B2D0BC9" w14:textId="77777777" w:rsidR="00136126" w:rsidRDefault="00931476" w:rsidP="00136126">
            <w:pPr>
              <w:pStyle w:val="Brdtextmedindrag"/>
            </w:pPr>
            <w:r w:rsidRPr="000A287A">
              <w:rPr>
                <w:i/>
              </w:rPr>
              <w:t>7</w:t>
            </w:r>
            <w:r w:rsidRPr="0096289D">
              <w:t>. </w:t>
            </w:r>
            <w:r w:rsidRPr="000A287A">
              <w:t>en understödsförening</w:t>
            </w:r>
            <w:r w:rsidRPr="0096289D">
              <w:t>,</w:t>
            </w:r>
          </w:p>
        </w:tc>
      </w:tr>
      <w:tr w:rsidR="00397F28" w14:paraId="3A21B043" w14:textId="77777777">
        <w:tc>
          <w:tcPr>
            <w:tcW w:w="2500" w:type="pct"/>
            <w:shd w:val="clear" w:color="auto" w:fill="auto"/>
            <w:tcMar>
              <w:left w:w="0" w:type="dxa"/>
            </w:tcMar>
          </w:tcPr>
          <w:p w14:paraId="0FA4BA57" w14:textId="77777777" w:rsidR="00136126" w:rsidRDefault="00931476" w:rsidP="00136126">
            <w:pPr>
              <w:pStyle w:val="Brdtextmedindrag"/>
            </w:pPr>
            <w:r w:rsidRPr="000A287A">
              <w:rPr>
                <w:i/>
              </w:rPr>
              <w:t>7</w:t>
            </w:r>
            <w:r w:rsidRPr="0096289D">
              <w:t>. </w:t>
            </w:r>
            <w:r w:rsidRPr="000A287A">
              <w:t>ett finansiellt institut enligt lagen (2004:297) om bank- och finansieringsrörelse</w:t>
            </w:r>
            <w:r w:rsidRPr="0096289D">
              <w:t>,</w:t>
            </w:r>
          </w:p>
        </w:tc>
        <w:tc>
          <w:tcPr>
            <w:tcW w:w="2500" w:type="pct"/>
            <w:shd w:val="clear" w:color="auto" w:fill="auto"/>
            <w:tcMar>
              <w:right w:w="0" w:type="dxa"/>
            </w:tcMar>
          </w:tcPr>
          <w:p w14:paraId="3D8D5719" w14:textId="77777777" w:rsidR="00136126" w:rsidRDefault="00931476" w:rsidP="00136126">
            <w:pPr>
              <w:pStyle w:val="Brdtextmedindrag"/>
            </w:pPr>
            <w:r w:rsidRPr="000A287A">
              <w:rPr>
                <w:i/>
              </w:rPr>
              <w:t>8</w:t>
            </w:r>
            <w:r w:rsidRPr="0096289D">
              <w:t>. </w:t>
            </w:r>
            <w:r w:rsidRPr="000A287A">
              <w:t>ett finansiellt institut enligt lagen (2004:297) om bank- och finansieringsrörelse</w:t>
            </w:r>
            <w:r w:rsidRPr="0096289D">
              <w:t>,</w:t>
            </w:r>
          </w:p>
        </w:tc>
      </w:tr>
      <w:tr w:rsidR="00397F28" w14:paraId="3973DBD3" w14:textId="77777777">
        <w:tc>
          <w:tcPr>
            <w:tcW w:w="2500" w:type="pct"/>
            <w:shd w:val="clear" w:color="auto" w:fill="auto"/>
            <w:tcMar>
              <w:left w:w="0" w:type="dxa"/>
            </w:tcMar>
          </w:tcPr>
          <w:p w14:paraId="7E4367A9" w14:textId="77777777" w:rsidR="00136126" w:rsidRDefault="00931476" w:rsidP="00136126">
            <w:pPr>
              <w:pStyle w:val="Brdtextmedindrag"/>
            </w:pPr>
            <w:r w:rsidRPr="000A287A">
              <w:rPr>
                <w:i/>
              </w:rPr>
              <w:t>8</w:t>
            </w:r>
            <w:r w:rsidRPr="0096289D">
              <w:t>. </w:t>
            </w:r>
            <w:r w:rsidRPr="000A287A">
              <w:t>en värdepappersfond eller en alternativ investeringsfond</w:t>
            </w:r>
            <w:r w:rsidRPr="0096289D">
              <w:t>,</w:t>
            </w:r>
          </w:p>
        </w:tc>
        <w:tc>
          <w:tcPr>
            <w:tcW w:w="2500" w:type="pct"/>
            <w:shd w:val="clear" w:color="auto" w:fill="auto"/>
            <w:tcMar>
              <w:right w:w="0" w:type="dxa"/>
            </w:tcMar>
          </w:tcPr>
          <w:p w14:paraId="7AECB4B4" w14:textId="77777777" w:rsidR="00136126" w:rsidRDefault="00931476" w:rsidP="00136126">
            <w:pPr>
              <w:pStyle w:val="Brdtextmedindrag"/>
            </w:pPr>
            <w:r w:rsidRPr="000A287A">
              <w:rPr>
                <w:i/>
              </w:rPr>
              <w:t>9</w:t>
            </w:r>
            <w:r w:rsidRPr="0096289D">
              <w:t>. </w:t>
            </w:r>
            <w:r w:rsidRPr="000A287A">
              <w:t>en värdepappersfond eller en alternativ investeringsfond</w:t>
            </w:r>
            <w:r w:rsidRPr="0096289D">
              <w:t>,</w:t>
            </w:r>
          </w:p>
        </w:tc>
      </w:tr>
      <w:tr w:rsidR="00397F28" w14:paraId="2CC4ED31" w14:textId="77777777">
        <w:tc>
          <w:tcPr>
            <w:tcW w:w="2500" w:type="pct"/>
            <w:shd w:val="clear" w:color="auto" w:fill="auto"/>
            <w:tcMar>
              <w:left w:w="0" w:type="dxa"/>
            </w:tcMar>
          </w:tcPr>
          <w:p w14:paraId="77486E61" w14:textId="77777777" w:rsidR="00136126" w:rsidRDefault="00931476" w:rsidP="00136126">
            <w:pPr>
              <w:pStyle w:val="Brdtextmedindrag"/>
            </w:pPr>
            <w:r w:rsidRPr="000A287A">
              <w:rPr>
                <w:i/>
              </w:rPr>
              <w:t>9</w:t>
            </w:r>
            <w:r w:rsidRPr="0096289D">
              <w:t>. </w:t>
            </w:r>
            <w:r w:rsidRPr="000A287A">
              <w:t>en pensionsfond</w:t>
            </w:r>
            <w:r w:rsidRPr="0096289D">
              <w:t>,</w:t>
            </w:r>
          </w:p>
        </w:tc>
        <w:tc>
          <w:tcPr>
            <w:tcW w:w="2500" w:type="pct"/>
            <w:shd w:val="clear" w:color="auto" w:fill="auto"/>
            <w:tcMar>
              <w:right w:w="0" w:type="dxa"/>
            </w:tcMar>
          </w:tcPr>
          <w:p w14:paraId="30BF6B96" w14:textId="77777777" w:rsidR="00136126" w:rsidRDefault="00931476" w:rsidP="00136126">
            <w:pPr>
              <w:pStyle w:val="Brdtextmedindrag"/>
            </w:pPr>
            <w:r w:rsidRPr="000A287A">
              <w:rPr>
                <w:i/>
              </w:rPr>
              <w:t>10</w:t>
            </w:r>
            <w:r w:rsidRPr="0096289D">
              <w:t>. </w:t>
            </w:r>
            <w:r w:rsidRPr="000A287A">
              <w:t>en pensionsfond</w:t>
            </w:r>
            <w:r w:rsidRPr="0096289D">
              <w:t>,</w:t>
            </w:r>
          </w:p>
        </w:tc>
      </w:tr>
      <w:tr w:rsidR="00397F28" w14:paraId="19CC4BD7" w14:textId="77777777">
        <w:tc>
          <w:tcPr>
            <w:tcW w:w="2500" w:type="pct"/>
            <w:shd w:val="clear" w:color="auto" w:fill="auto"/>
            <w:tcMar>
              <w:left w:w="0" w:type="dxa"/>
            </w:tcMar>
          </w:tcPr>
          <w:p w14:paraId="20B72C50" w14:textId="77777777" w:rsidR="00136126" w:rsidRDefault="00931476" w:rsidP="00136126">
            <w:pPr>
              <w:pStyle w:val="Brdtextmedindrag"/>
            </w:pPr>
            <w:r w:rsidRPr="000A287A">
              <w:rPr>
                <w:i/>
              </w:rPr>
              <w:t>10</w:t>
            </w:r>
            <w:r w:rsidRPr="0096289D">
              <w:t>. </w:t>
            </w:r>
            <w:r w:rsidRPr="000A287A">
              <w:t>ett landsting, en kommun eller en statlig myndighet</w:t>
            </w:r>
            <w:r w:rsidRPr="0096289D">
              <w:t>,</w:t>
            </w:r>
            <w:r w:rsidRPr="000A287A">
              <w:t xml:space="preserve"> eller</w:t>
            </w:r>
          </w:p>
        </w:tc>
        <w:tc>
          <w:tcPr>
            <w:tcW w:w="2500" w:type="pct"/>
            <w:shd w:val="clear" w:color="auto" w:fill="auto"/>
            <w:tcMar>
              <w:right w:w="0" w:type="dxa"/>
            </w:tcMar>
          </w:tcPr>
          <w:p w14:paraId="2E2BCEDB" w14:textId="77777777" w:rsidR="00136126" w:rsidRDefault="00931476" w:rsidP="00136126">
            <w:pPr>
              <w:pStyle w:val="Brdtextmedindrag"/>
            </w:pPr>
            <w:r w:rsidRPr="000A287A">
              <w:rPr>
                <w:i/>
              </w:rPr>
              <w:t>11</w:t>
            </w:r>
            <w:r w:rsidRPr="0096289D">
              <w:t>. </w:t>
            </w:r>
            <w:r w:rsidRPr="000A287A">
              <w:t>ett landsting, en kommun eller en statlig myndighet, eller</w:t>
            </w:r>
          </w:p>
        </w:tc>
      </w:tr>
      <w:tr w:rsidR="00397F28" w14:paraId="4D86452E" w14:textId="77777777">
        <w:tc>
          <w:tcPr>
            <w:tcW w:w="2500" w:type="pct"/>
            <w:shd w:val="clear" w:color="auto" w:fill="auto"/>
            <w:tcMar>
              <w:left w:w="0" w:type="dxa"/>
            </w:tcMar>
          </w:tcPr>
          <w:p w14:paraId="0B705927" w14:textId="77777777" w:rsidR="00136126" w:rsidRPr="00544C05" w:rsidRDefault="00931476" w:rsidP="00136126">
            <w:pPr>
              <w:pStyle w:val="Brdtextmedindrag"/>
            </w:pPr>
            <w:r w:rsidRPr="000A287A">
              <w:rPr>
                <w:i/>
              </w:rPr>
              <w:t>11</w:t>
            </w:r>
            <w:r w:rsidRPr="0096289D">
              <w:t>. </w:t>
            </w:r>
            <w:r w:rsidRPr="000A287A">
              <w:t>en insättare som inte har identifierats enligt lagen (2017:630) om åtgärder mot penningtvätt och finansiering av terrorism</w:t>
            </w:r>
            <w:r w:rsidRPr="0096289D">
              <w:t>.</w:t>
            </w:r>
          </w:p>
        </w:tc>
        <w:tc>
          <w:tcPr>
            <w:tcW w:w="2500" w:type="pct"/>
            <w:shd w:val="clear" w:color="auto" w:fill="auto"/>
            <w:tcMar>
              <w:right w:w="0" w:type="dxa"/>
            </w:tcMar>
          </w:tcPr>
          <w:p w14:paraId="7018E729" w14:textId="77777777" w:rsidR="00136126" w:rsidRDefault="00931476" w:rsidP="00136126">
            <w:pPr>
              <w:pStyle w:val="Brdtextmedindrag"/>
            </w:pPr>
            <w:r w:rsidRPr="00544C05">
              <w:rPr>
                <w:i/>
              </w:rPr>
              <w:t>12</w:t>
            </w:r>
            <w:r w:rsidRPr="000A287A">
              <w:t>. en insättare som inte har identifierats enligt lagen (2017:630) om åtgärder mot pen</w:t>
            </w:r>
            <w:r>
              <w:softHyphen/>
            </w:r>
            <w:r w:rsidRPr="000A287A">
              <w:t>ningtvätt och finansiering av terrorism.</w:t>
            </w:r>
          </w:p>
        </w:tc>
      </w:tr>
    </w:tbl>
    <w:p w14:paraId="053FBBFE" w14:textId="77777777" w:rsidR="00136126" w:rsidRPr="00811E52" w:rsidRDefault="00931476" w:rsidP="00136126">
      <w:pPr>
        <w:pStyle w:val="Slutstreck"/>
      </w:pPr>
      <w:r w:rsidRPr="00811E52">
        <w:t>                      </w:t>
      </w:r>
    </w:p>
    <w:p w14:paraId="791BA855" w14:textId="77777777" w:rsidR="00136126" w:rsidRDefault="00931476" w:rsidP="00136126">
      <w:pPr>
        <w:pStyle w:val="Brdtextmedindrag"/>
      </w:pPr>
      <w:r>
        <w:t>Denna lag träder i kraft den 1 december 2019.</w:t>
      </w:r>
    </w:p>
    <w:p w14:paraId="3515B366" w14:textId="77777777" w:rsidR="00136126" w:rsidRDefault="00136126" w:rsidP="00136126">
      <w:pPr>
        <w:pStyle w:val="Brdtextmedindrag"/>
        <w:sectPr w:rsidR="00136126" w:rsidSect="00136126">
          <w:headerReference w:type="even" r:id="rId280"/>
          <w:headerReference w:type="default" r:id="rId281"/>
          <w:footerReference w:type="even" r:id="rId282"/>
          <w:footerReference w:type="default" r:id="rId283"/>
          <w:footerReference w:type="first" r:id="rId284"/>
          <w:footnotePr>
            <w:numRestart w:val="eachSect"/>
          </w:footnotePr>
          <w:pgSz w:w="9356" w:h="13721" w:code="9"/>
          <w:pgMar w:top="794" w:right="2438" w:bottom="1191" w:left="1021" w:header="0" w:footer="709" w:gutter="0"/>
          <w:cols w:space="708"/>
          <w:docGrid w:linePitch="360"/>
        </w:sectPr>
      </w:pPr>
    </w:p>
    <w:p w14:paraId="1C9026E6" w14:textId="77777777" w:rsidR="00136126" w:rsidRDefault="00931476" w:rsidP="00136126">
      <w:pPr>
        <w:pStyle w:val="Rubrik2utannumrering"/>
        <w:spacing w:before="0"/>
      </w:pPr>
      <w:bookmarkStart w:id="8673" w:name="_Toc518472690"/>
      <w:bookmarkStart w:id="8674" w:name="_Toc8059708"/>
      <w:bookmarkStart w:id="8675" w:name="_Toc8061418"/>
      <w:bookmarkStart w:id="8676" w:name="_Toc8061950"/>
      <w:bookmarkStart w:id="8677" w:name="_Toc8064418"/>
      <w:bookmarkStart w:id="8678" w:name="_Toc8391095"/>
      <w:bookmarkStart w:id="8679" w:name="_Toc8391361"/>
      <w:bookmarkStart w:id="8680" w:name="_Toc8644566"/>
      <w:bookmarkStart w:id="8681" w:name="_Toc8645098"/>
      <w:bookmarkStart w:id="8682" w:name="_Toc8817579"/>
      <w:bookmarkStart w:id="8683" w:name="_Toc8818151"/>
      <w:bookmarkStart w:id="8684" w:name="_Toc8825520"/>
      <w:bookmarkStart w:id="8685" w:name="_Toc8831617"/>
      <w:bookmarkStart w:id="8686" w:name="_Toc8832526"/>
      <w:bookmarkStart w:id="8687" w:name="_Toc8833794"/>
      <w:r>
        <w:lastRenderedPageBreak/>
        <w:t xml:space="preserve">Förslag till lag om ändring i </w:t>
      </w:r>
      <w:bookmarkStart w:id="8688" w:name="_Hlk7178950"/>
      <w:r>
        <w:t>lagen (1996:764) om företagsrekonstruktion</w:t>
      </w:r>
      <w:bookmarkEnd w:id="8673"/>
      <w:bookmarkEnd w:id="8674"/>
      <w:bookmarkEnd w:id="8675"/>
      <w:bookmarkEnd w:id="8676"/>
      <w:bookmarkEnd w:id="8677"/>
      <w:bookmarkEnd w:id="8678"/>
      <w:bookmarkEnd w:id="8679"/>
      <w:bookmarkEnd w:id="8680"/>
      <w:bookmarkEnd w:id="8681"/>
      <w:bookmarkEnd w:id="8682"/>
      <w:bookmarkEnd w:id="8683"/>
      <w:bookmarkEnd w:id="8684"/>
      <w:bookmarkEnd w:id="8685"/>
      <w:bookmarkEnd w:id="8686"/>
      <w:bookmarkEnd w:id="8687"/>
      <w:bookmarkEnd w:id="8688"/>
    </w:p>
    <w:p w14:paraId="61310D09" w14:textId="77777777" w:rsidR="00136126" w:rsidRDefault="00931476" w:rsidP="00136126">
      <w:pPr>
        <w:pStyle w:val="Brdtext"/>
      </w:pPr>
      <w:r>
        <w:t>Härigenom föreskrivs att 1 kap. 3 § lagen (1996:764) om företags</w:t>
      </w:r>
      <w:r>
        <w:softHyphen/>
        <w:t>rekonstruktion ska ha följande lydelse.</w:t>
      </w:r>
    </w:p>
    <w:p w14:paraId="31CDF70D"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839C64F" w14:textId="77777777">
        <w:tc>
          <w:tcPr>
            <w:tcW w:w="2500" w:type="pct"/>
            <w:shd w:val="clear" w:color="auto" w:fill="auto"/>
            <w:tcMar>
              <w:left w:w="0" w:type="dxa"/>
            </w:tcMar>
          </w:tcPr>
          <w:p w14:paraId="458B6CF6"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10DFFEE6" w14:textId="77777777" w:rsidR="00136126" w:rsidRPr="005B0E77" w:rsidRDefault="00931476" w:rsidP="00136126">
            <w:pPr>
              <w:pStyle w:val="Brdtext"/>
              <w:rPr>
                <w:i/>
              </w:rPr>
            </w:pPr>
            <w:r w:rsidRPr="005B0E77">
              <w:rPr>
                <w:i/>
              </w:rPr>
              <w:t>Föreslagen lydelse</w:t>
            </w:r>
          </w:p>
        </w:tc>
      </w:tr>
    </w:tbl>
    <w:p w14:paraId="1CAC296F" w14:textId="77777777" w:rsidR="00136126" w:rsidRDefault="00931476" w:rsidP="00136126">
      <w:pPr>
        <w:pStyle w:val="Brdtext"/>
        <w:spacing w:before="230"/>
        <w:jc w:val="center"/>
        <w:rPr>
          <w:b/>
        </w:rPr>
      </w:pPr>
      <w:r>
        <w:rPr>
          <w:b/>
        </w:rPr>
        <w:t>1 kap.</w:t>
      </w:r>
    </w:p>
    <w:p w14:paraId="13BE4358" w14:textId="77777777" w:rsidR="00136126" w:rsidRDefault="00931476" w:rsidP="00136126">
      <w:pPr>
        <w:pStyle w:val="Brdtext"/>
        <w:jc w:val="center"/>
      </w:pPr>
      <w:r>
        <w:t>3 §</w:t>
      </w:r>
      <w:r>
        <w:rPr>
          <w:rStyle w:val="Fotnotsreferens"/>
        </w:rPr>
        <w:footnoteReference w:id="132"/>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5AC8FE4" w14:textId="77777777">
        <w:tc>
          <w:tcPr>
            <w:tcW w:w="2500" w:type="pct"/>
            <w:shd w:val="clear" w:color="auto" w:fill="auto"/>
            <w:tcMar>
              <w:left w:w="0" w:type="dxa"/>
            </w:tcMar>
          </w:tcPr>
          <w:p w14:paraId="052A4D68" w14:textId="77777777" w:rsidR="00136126" w:rsidRDefault="00931476" w:rsidP="00136126">
            <w:pPr>
              <w:pStyle w:val="Brdtextmedindrag"/>
            </w:pPr>
            <w:r>
              <w:t>Bestämmelserna i denna lag om gäldenär gäller inte bankaktie</w:t>
            </w:r>
            <w:r>
              <w:softHyphen/>
              <w:t>bolag, sparbank, medlemsbank, kreditmarknadsföretag, försäkr</w:t>
            </w:r>
            <w:r>
              <w:softHyphen/>
              <w:t>ingsföretag, värdepappers</w:t>
            </w:r>
            <w:r>
              <w:softHyphen/>
              <w:t>bolag, clearingorganisation och värde</w:t>
            </w:r>
            <w:r>
              <w:softHyphen/>
              <w:t>papperscentral.</w:t>
            </w:r>
          </w:p>
        </w:tc>
        <w:tc>
          <w:tcPr>
            <w:tcW w:w="2500" w:type="pct"/>
            <w:shd w:val="clear" w:color="auto" w:fill="auto"/>
            <w:tcMar>
              <w:right w:w="0" w:type="dxa"/>
            </w:tcMar>
          </w:tcPr>
          <w:p w14:paraId="42E8385E" w14:textId="77777777" w:rsidR="00136126" w:rsidRDefault="00931476" w:rsidP="00136126">
            <w:pPr>
              <w:pStyle w:val="Brdtextmedindrag"/>
            </w:pPr>
            <w:r>
              <w:t>Bestämmelserna i denna lag om gäldenär gäller inte bankaktie</w:t>
            </w:r>
            <w:r>
              <w:softHyphen/>
              <w:t>bolag, sparbank, medlemsbank, kreditmarknadsföretag, försäk</w:t>
            </w:r>
            <w:r>
              <w:softHyphen/>
              <w:t>rings</w:t>
            </w:r>
            <w:r>
              <w:softHyphen/>
              <w:t>företag,</w:t>
            </w:r>
            <w:r>
              <w:rPr>
                <w:i/>
              </w:rPr>
              <w:t xml:space="preserve"> tjänste</w:t>
            </w:r>
            <w:r>
              <w:rPr>
                <w:i/>
              </w:rPr>
              <w:softHyphen/>
              <w:t>pensions-företag,</w:t>
            </w:r>
            <w:r>
              <w:t xml:space="preserve"> värde</w:t>
            </w:r>
            <w:r>
              <w:softHyphen/>
              <w:t>pappersbolag, clear</w:t>
            </w:r>
            <w:r>
              <w:softHyphen/>
              <w:t>ingorganisation och värde</w:t>
            </w:r>
            <w:r>
              <w:softHyphen/>
              <w:t>papperscentral.</w:t>
            </w:r>
          </w:p>
        </w:tc>
      </w:tr>
    </w:tbl>
    <w:p w14:paraId="340AB321" w14:textId="77777777" w:rsidR="00136126" w:rsidRDefault="00931476" w:rsidP="00136126">
      <w:pPr>
        <w:pStyle w:val="Brdtextmedindrag"/>
      </w:pPr>
      <w:r>
        <w:t>Bestämmelserna avser inte heller sådana gäldenärer i vars verksamhet staten, en kommun, ett landsting, ett kommunalförbund, en församling eller en kyrklig samfällighet har ett bestämmande inflytande.</w:t>
      </w:r>
    </w:p>
    <w:p w14:paraId="1986BC20" w14:textId="77777777" w:rsidR="00136126" w:rsidRDefault="00931476" w:rsidP="00136126">
      <w:pPr>
        <w:pStyle w:val="Brdtextmedindrag"/>
      </w:pPr>
      <w:r>
        <w:t>Bestämmelserna i denna lag om gäldenär gäller inte heller ett finansiellt institut eller holdingföretag som är försatt i resolution enligt lagen (2015:1016) om resolution.</w:t>
      </w:r>
    </w:p>
    <w:p w14:paraId="60EBE7DF" w14:textId="77777777" w:rsidR="00136126" w:rsidRPr="00811E52" w:rsidRDefault="00931476" w:rsidP="00136126">
      <w:pPr>
        <w:pStyle w:val="Slutstreck"/>
      </w:pPr>
      <w:r w:rsidRPr="00811E52">
        <w:t>                      </w:t>
      </w:r>
    </w:p>
    <w:p w14:paraId="552B4474" w14:textId="77777777" w:rsidR="00136126" w:rsidRDefault="00931476" w:rsidP="00136126">
      <w:pPr>
        <w:pStyle w:val="Brdtextmedindrag"/>
      </w:pPr>
      <w:r>
        <w:t>Denna lag träder i kraft den 1 december 2019.</w:t>
      </w:r>
    </w:p>
    <w:p w14:paraId="77EE0C4D" w14:textId="77777777" w:rsidR="00136126" w:rsidRDefault="00136126" w:rsidP="00136126">
      <w:pPr>
        <w:pStyle w:val="Brdtextmedindrag"/>
        <w:sectPr w:rsidR="00136126" w:rsidSect="00136126">
          <w:headerReference w:type="even" r:id="rId285"/>
          <w:headerReference w:type="default" r:id="rId286"/>
          <w:footerReference w:type="even" r:id="rId287"/>
          <w:footerReference w:type="default" r:id="rId288"/>
          <w:footerReference w:type="first" r:id="rId289"/>
          <w:footnotePr>
            <w:numRestart w:val="eachSect"/>
          </w:footnotePr>
          <w:pgSz w:w="9356" w:h="13721" w:code="9"/>
          <w:pgMar w:top="794" w:right="2438" w:bottom="1191" w:left="1021" w:header="0" w:footer="709" w:gutter="0"/>
          <w:cols w:space="708"/>
          <w:docGrid w:linePitch="360"/>
        </w:sectPr>
      </w:pPr>
    </w:p>
    <w:p w14:paraId="025AD0F9" w14:textId="77777777" w:rsidR="00136126" w:rsidRPr="00AC720E" w:rsidRDefault="00931476" w:rsidP="00136126">
      <w:pPr>
        <w:pStyle w:val="Rubrik2utannumrering"/>
        <w:spacing w:before="0"/>
      </w:pPr>
      <w:bookmarkStart w:id="8689" w:name="_Toc518472691"/>
      <w:bookmarkStart w:id="8690" w:name="_Toc8059709"/>
      <w:bookmarkStart w:id="8691" w:name="_Toc8061419"/>
      <w:bookmarkStart w:id="8692" w:name="_Toc8061951"/>
      <w:bookmarkStart w:id="8693" w:name="_Toc8064419"/>
      <w:bookmarkStart w:id="8694" w:name="_Toc8391096"/>
      <w:bookmarkStart w:id="8695" w:name="_Toc8391362"/>
      <w:bookmarkStart w:id="8696" w:name="_Toc8644567"/>
      <w:bookmarkStart w:id="8697" w:name="_Toc8645099"/>
      <w:bookmarkStart w:id="8698" w:name="_Toc8817580"/>
      <w:bookmarkStart w:id="8699" w:name="_Toc8818152"/>
      <w:bookmarkStart w:id="8700" w:name="_Toc8825521"/>
      <w:bookmarkStart w:id="8701" w:name="_Toc8831618"/>
      <w:bookmarkStart w:id="8702" w:name="_Toc8832527"/>
      <w:bookmarkStart w:id="8703" w:name="_Toc8833795"/>
      <w:r w:rsidRPr="005E353D">
        <w:lastRenderedPageBreak/>
        <w:t>Förslag</w:t>
      </w:r>
      <w:r>
        <w:t xml:space="preserve"> till lag om ändring i </w:t>
      </w:r>
      <w:bookmarkStart w:id="8704" w:name="_Hlk7178957"/>
      <w:r>
        <w:t>lagen (1998:293) om utländska försäkringsgivares och tjänstepensionsinstituts verksamhet i Sverige</w:t>
      </w:r>
      <w:bookmarkEnd w:id="8689"/>
      <w:bookmarkEnd w:id="8690"/>
      <w:bookmarkEnd w:id="8691"/>
      <w:bookmarkEnd w:id="8692"/>
      <w:bookmarkEnd w:id="8693"/>
      <w:bookmarkEnd w:id="8694"/>
      <w:bookmarkEnd w:id="8695"/>
      <w:bookmarkEnd w:id="8696"/>
      <w:bookmarkEnd w:id="8697"/>
      <w:bookmarkEnd w:id="8698"/>
      <w:bookmarkEnd w:id="8699"/>
      <w:bookmarkEnd w:id="8700"/>
      <w:bookmarkEnd w:id="8701"/>
      <w:bookmarkEnd w:id="8702"/>
      <w:bookmarkEnd w:id="8703"/>
      <w:bookmarkEnd w:id="8704"/>
    </w:p>
    <w:p w14:paraId="710FA29E" w14:textId="77777777" w:rsidR="00136126" w:rsidRPr="00410381" w:rsidRDefault="00931476" w:rsidP="00136126">
      <w:pPr>
        <w:pStyle w:val="Brdtext"/>
      </w:pPr>
      <w:r w:rsidRPr="00410381">
        <w:t>Härigenom föreskrivs</w:t>
      </w:r>
      <w:r>
        <w:rPr>
          <w:rStyle w:val="Fotnotsreferens"/>
        </w:rPr>
        <w:footnoteReference w:id="133"/>
      </w:r>
      <w:r w:rsidRPr="00410381">
        <w:t xml:space="preserve"> </w:t>
      </w:r>
      <w:r w:rsidRPr="005F7900">
        <w:t xml:space="preserve">i fråga om </w:t>
      </w:r>
      <w:r w:rsidRPr="00410381">
        <w:t xml:space="preserve">lagen (1998:293) om utländska försäkringsgivares och </w:t>
      </w:r>
      <w:r>
        <w:t>tjänstepensionsinstitut</w:t>
      </w:r>
      <w:r w:rsidRPr="00410381">
        <w:t>s verksamhet i Sverige</w:t>
      </w:r>
      <w:r>
        <w:rPr>
          <w:rStyle w:val="Fotnotsreferens"/>
        </w:rPr>
        <w:footnoteReference w:id="134"/>
      </w:r>
    </w:p>
    <w:p w14:paraId="7FDE7026" w14:textId="77777777" w:rsidR="00136126" w:rsidRPr="00410381" w:rsidRDefault="00931476" w:rsidP="00136126">
      <w:pPr>
        <w:pStyle w:val="Brdtextmedindrag"/>
      </w:pPr>
      <w:r w:rsidRPr="00410381">
        <w:rPr>
          <w:i/>
        </w:rPr>
        <w:t>dels</w:t>
      </w:r>
      <w:r>
        <w:t> </w:t>
      </w:r>
      <w:r w:rsidRPr="00410381">
        <w:t>att 1</w:t>
      </w:r>
      <w:r>
        <w:t> kap.</w:t>
      </w:r>
      <w:r w:rsidRPr="00410381">
        <w:t xml:space="preserve"> 5</w:t>
      </w:r>
      <w:r>
        <w:t>–7 §§</w:t>
      </w:r>
      <w:r w:rsidRPr="00410381">
        <w:t>, 2</w:t>
      </w:r>
      <w:r>
        <w:t> kap.</w:t>
      </w:r>
      <w:r w:rsidRPr="00410381">
        <w:t xml:space="preserve"> 1 a</w:t>
      </w:r>
      <w:r>
        <w:t>–</w:t>
      </w:r>
      <w:r w:rsidRPr="00410381">
        <w:t>3</w:t>
      </w:r>
      <w:r>
        <w:t> §</w:t>
      </w:r>
      <w:r w:rsidRPr="00410381">
        <w:t>§</w:t>
      </w:r>
      <w:r>
        <w:t>, 3 kap. 2 och 6 §§, 8 kap. 1 b §</w:t>
      </w:r>
      <w:r w:rsidRPr="00410381">
        <w:t xml:space="preserve"> </w:t>
      </w:r>
      <w:r>
        <w:t xml:space="preserve">och 9 kap. 1 och 4 §§ </w:t>
      </w:r>
      <w:r w:rsidRPr="00410381">
        <w:t xml:space="preserve">ska ha följande lydelse, </w:t>
      </w:r>
    </w:p>
    <w:p w14:paraId="1381502D" w14:textId="77777777" w:rsidR="00136126" w:rsidRDefault="00931476" w:rsidP="00136126">
      <w:pPr>
        <w:pStyle w:val="Brdtextmedindrag"/>
      </w:pPr>
      <w:r w:rsidRPr="00410381">
        <w:rPr>
          <w:i/>
        </w:rPr>
        <w:t>dels</w:t>
      </w:r>
      <w:r>
        <w:t> </w:t>
      </w:r>
      <w:r w:rsidRPr="00410381">
        <w:t xml:space="preserve">att det ska införas </w:t>
      </w:r>
      <w:r>
        <w:t>elva</w:t>
      </w:r>
      <w:r w:rsidRPr="00410381">
        <w:t xml:space="preserve"> nya paragrafer, </w:t>
      </w:r>
      <w:r>
        <w:t xml:space="preserve">8 kap. 6 §, </w:t>
      </w:r>
      <w:r w:rsidRPr="00410381">
        <w:t>9</w:t>
      </w:r>
      <w:r>
        <w:t> </w:t>
      </w:r>
      <w:r w:rsidRPr="00A2140E">
        <w:t>kap. 9</w:t>
      </w:r>
      <w:r w:rsidRPr="000A7C2D">
        <w:t>–17</w:t>
      </w:r>
      <w:r w:rsidRPr="00A2140E">
        <w:t> §§</w:t>
      </w:r>
      <w:r>
        <w:t xml:space="preserve"> och 10 kap. 4 b §, och närmast före 9 kap. 9 § och 10 kap. 4 b § nya rubriker </w:t>
      </w:r>
      <w:r w:rsidRPr="00410381">
        <w:t>av följande lydelse</w:t>
      </w:r>
      <w:r>
        <w:t>,</w:t>
      </w:r>
    </w:p>
    <w:p w14:paraId="62ED9740" w14:textId="77777777" w:rsidR="00136126" w:rsidRDefault="00931476" w:rsidP="00136126">
      <w:pPr>
        <w:pStyle w:val="Brdtextmedindrag"/>
      </w:pPr>
      <w:r w:rsidRPr="003801A4">
        <w:rPr>
          <w:i/>
        </w:rPr>
        <w:t>dels</w:t>
      </w:r>
      <w:r>
        <w:t xml:space="preserve"> att det närmast före 10 kap. 4 a § ska införas en ny rubrik som ska lyda ”</w:t>
      </w:r>
      <w:r w:rsidRPr="007520C3">
        <w:t>Förordnande om att ett beslut ska gälla omedelbart</w:t>
      </w:r>
      <w:r>
        <w:t>”.</w:t>
      </w:r>
    </w:p>
    <w:p w14:paraId="4FD06856"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3D5EA6E3" w14:textId="77777777">
        <w:tc>
          <w:tcPr>
            <w:tcW w:w="2500" w:type="pct"/>
            <w:shd w:val="clear" w:color="auto" w:fill="auto"/>
            <w:tcMar>
              <w:left w:w="0" w:type="dxa"/>
            </w:tcMar>
          </w:tcPr>
          <w:p w14:paraId="093F8F46"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66836B6" w14:textId="77777777" w:rsidR="00136126" w:rsidRPr="005B0E77" w:rsidRDefault="00931476" w:rsidP="00136126">
            <w:pPr>
              <w:pStyle w:val="Brdtext"/>
              <w:rPr>
                <w:i/>
              </w:rPr>
            </w:pPr>
            <w:r w:rsidRPr="005B0E77">
              <w:rPr>
                <w:i/>
              </w:rPr>
              <w:t>Föreslagen lydelse</w:t>
            </w:r>
          </w:p>
        </w:tc>
      </w:tr>
    </w:tbl>
    <w:p w14:paraId="113CD897" w14:textId="77777777" w:rsidR="00136126" w:rsidRDefault="00931476" w:rsidP="00136126">
      <w:pPr>
        <w:pStyle w:val="Brdtext"/>
        <w:spacing w:before="230"/>
        <w:jc w:val="center"/>
        <w:rPr>
          <w:b/>
        </w:rPr>
      </w:pPr>
      <w:r>
        <w:rPr>
          <w:b/>
        </w:rPr>
        <w:t>1 kap.</w:t>
      </w:r>
    </w:p>
    <w:p w14:paraId="664DD206" w14:textId="77777777" w:rsidR="00136126" w:rsidRDefault="00931476" w:rsidP="00136126">
      <w:pPr>
        <w:pStyle w:val="Brdtext"/>
        <w:jc w:val="center"/>
      </w:pPr>
      <w:r>
        <w:t>5 §</w:t>
      </w:r>
      <w:r>
        <w:rPr>
          <w:rStyle w:val="Fotnotsreferens"/>
        </w:rPr>
        <w:footnoteReference w:id="135"/>
      </w:r>
    </w:p>
    <w:p w14:paraId="527F20B9" w14:textId="77777777" w:rsidR="00136126" w:rsidRDefault="00931476" w:rsidP="00136126">
      <w:pPr>
        <w:pStyle w:val="Brdtextmedindrag"/>
      </w:pPr>
      <w:r>
        <w:t>I denna lag avses med</w:t>
      </w:r>
    </w:p>
    <w:p w14:paraId="72172C4D" w14:textId="77777777" w:rsidR="00136126" w:rsidRDefault="00931476" w:rsidP="00136126">
      <w:pPr>
        <w:pStyle w:val="Brdtextmedindrag"/>
      </w:pPr>
      <w:r>
        <w:t>1. </w:t>
      </w:r>
      <w:r w:rsidRPr="00EA7CA6">
        <w:rPr>
          <w:i/>
        </w:rPr>
        <w:t>EES-försäkringsgivare</w:t>
      </w:r>
      <w:r>
        <w:t xml:space="preserve">: utländsk försäkringsgivare vars hemland hör till Europeiska ekonomiska samarbetsområdet (EES) och vars verksamhet inom EES står under finansiell tillsyn endast av den behöriga myndigheten i hemlandet, </w:t>
      </w:r>
    </w:p>
    <w:p w14:paraId="7E0B70AB" w14:textId="77777777" w:rsidR="00136126" w:rsidRDefault="00931476" w:rsidP="00136126">
      <w:pPr>
        <w:pStyle w:val="Brdtextmedindrag"/>
      </w:pPr>
      <w:r>
        <w:t>2. </w:t>
      </w:r>
      <w:r w:rsidRPr="00EA7CA6">
        <w:rPr>
          <w:i/>
        </w:rPr>
        <w:t>försäkringsgivare från tredje land</w:t>
      </w:r>
      <w:r>
        <w:t>: annan utländsk försäkringsgivare än EES-försäkringsgivare som enligt sitt hemlands lag är en juridisk person,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9AF60FB" w14:textId="77777777">
        <w:tc>
          <w:tcPr>
            <w:tcW w:w="2500" w:type="pct"/>
            <w:shd w:val="clear" w:color="auto" w:fill="auto"/>
            <w:tcMar>
              <w:left w:w="0" w:type="dxa"/>
            </w:tcMar>
          </w:tcPr>
          <w:p w14:paraId="17EE4324" w14:textId="77777777" w:rsidR="00136126" w:rsidRDefault="00931476" w:rsidP="00136126">
            <w:pPr>
              <w:pStyle w:val="Brdtextmedindrag"/>
            </w:pPr>
            <w:r>
              <w:t>3. </w:t>
            </w:r>
            <w:r w:rsidRPr="00EA7CA6">
              <w:rPr>
                <w:i/>
                <w:u w:val="single"/>
              </w:rPr>
              <w:t>utländskt tjänstepensions</w:t>
            </w:r>
            <w:r w:rsidRPr="00EA7CA6">
              <w:rPr>
                <w:i/>
                <w:u w:val="single"/>
              </w:rPr>
              <w:softHyphen/>
              <w:t>institut</w:t>
            </w:r>
            <w:r>
              <w:t xml:space="preserve">: utländskt institut vars </w:t>
            </w:r>
            <w:r w:rsidRPr="006312F7">
              <w:t>hemland hör till EES och som utan att vara försäkringsgivare enligt denna lag</w:t>
            </w:r>
            <w:r w:rsidRPr="004461FA">
              <w:rPr>
                <w:i/>
              </w:rPr>
              <w:t xml:space="preserve"> </w:t>
            </w:r>
            <w:r>
              <w:t>omfattas av Europa</w:t>
            </w:r>
            <w:r>
              <w:softHyphen/>
              <w:t xml:space="preserve">parlamentets och rådets direktiv </w:t>
            </w:r>
            <w:r w:rsidRPr="00473D63">
              <w:rPr>
                <w:i/>
              </w:rPr>
              <w:t>2003/41/EG</w:t>
            </w:r>
            <w:r>
              <w:t xml:space="preserve"> av den </w:t>
            </w:r>
            <w:r w:rsidRPr="00473D63">
              <w:rPr>
                <w:i/>
              </w:rPr>
              <w:t>3</w:t>
            </w:r>
            <w:r>
              <w:rPr>
                <w:i/>
              </w:rPr>
              <w:t> </w:t>
            </w:r>
            <w:r w:rsidRPr="00473D63">
              <w:rPr>
                <w:i/>
              </w:rPr>
              <w:t>juni 2003</w:t>
            </w:r>
            <w:r>
              <w:t xml:space="preserve"> om verksamhet i och tillsyn över tjänstepen</w:t>
            </w:r>
            <w:r>
              <w:softHyphen/>
              <w:t>sionsinstitut,</w:t>
            </w:r>
          </w:p>
        </w:tc>
        <w:tc>
          <w:tcPr>
            <w:tcW w:w="2500" w:type="pct"/>
            <w:shd w:val="clear" w:color="auto" w:fill="auto"/>
            <w:tcMar>
              <w:right w:w="0" w:type="dxa"/>
            </w:tcMar>
          </w:tcPr>
          <w:p w14:paraId="2A9268A9" w14:textId="77777777" w:rsidR="00136126" w:rsidRDefault="00931476" w:rsidP="00136126">
            <w:pPr>
              <w:pStyle w:val="Brdtextmedindrag"/>
            </w:pPr>
            <w:r>
              <w:t>3. </w:t>
            </w:r>
            <w:r w:rsidRPr="00EA7CA6">
              <w:rPr>
                <w:i/>
                <w:u w:val="single"/>
              </w:rPr>
              <w:t>utländskt tjänstepensions</w:t>
            </w:r>
            <w:r w:rsidRPr="00EA7CA6">
              <w:rPr>
                <w:i/>
                <w:u w:val="single"/>
              </w:rPr>
              <w:softHyphen/>
              <w:t>institut</w:t>
            </w:r>
            <w:r>
              <w:t xml:space="preserve">: utländskt institut vars </w:t>
            </w:r>
            <w:r w:rsidRPr="006312F7">
              <w:t>hemland hör till EES och som utan att vara försäkringsgivare enligt denna lag omfattas</w:t>
            </w:r>
            <w:r>
              <w:t xml:space="preserve"> av Europa</w:t>
            </w:r>
            <w:r>
              <w:softHyphen/>
              <w:t xml:space="preserve">parlamentets och rådets direktiv </w:t>
            </w:r>
            <w:r w:rsidRPr="000A7C2D">
              <w:rPr>
                <w:i/>
              </w:rPr>
              <w:t>(EU)</w:t>
            </w:r>
            <w:r>
              <w:t xml:space="preserve"> </w:t>
            </w:r>
            <w:r w:rsidRPr="00473D63">
              <w:rPr>
                <w:i/>
              </w:rPr>
              <w:t>2016/2341</w:t>
            </w:r>
            <w:r>
              <w:t xml:space="preserve"> av den </w:t>
            </w:r>
            <w:r w:rsidRPr="00473D63">
              <w:rPr>
                <w:i/>
              </w:rPr>
              <w:t>14</w:t>
            </w:r>
            <w:r>
              <w:rPr>
                <w:i/>
              </w:rPr>
              <w:t> </w:t>
            </w:r>
            <w:r w:rsidRPr="00473D63">
              <w:rPr>
                <w:i/>
              </w:rPr>
              <w:t>december 2016</w:t>
            </w:r>
            <w:r>
              <w:t xml:space="preserve"> om verksamhet i och tillsyn över tjänstepensions</w:t>
            </w:r>
            <w:r>
              <w:softHyphen/>
              <w:t>institut</w:t>
            </w:r>
            <w:r>
              <w:rPr>
                <w:i/>
              </w:rPr>
              <w:t>, i den ursprungliga lydelsen</w:t>
            </w:r>
            <w:r>
              <w:t>,</w:t>
            </w:r>
          </w:p>
        </w:tc>
      </w:tr>
    </w:tbl>
    <w:p w14:paraId="3ECDEB6D" w14:textId="77777777" w:rsidR="00136126" w:rsidRPr="00FF2EAC" w:rsidRDefault="00931476" w:rsidP="00136126">
      <w:pPr>
        <w:pStyle w:val="Brdtextmedindrag"/>
      </w:pPr>
      <w:r w:rsidRPr="00FF2EAC">
        <w:t>4. </w:t>
      </w:r>
      <w:r w:rsidRPr="00EA7CA6">
        <w:rPr>
          <w:i/>
        </w:rPr>
        <w:t>hemland</w:t>
      </w:r>
      <w:r w:rsidRPr="00FF2EAC">
        <w:t xml:space="preserve">: det land där försäkringsgivaren eller det utländska </w:t>
      </w:r>
      <w:r>
        <w:t>tjänstepensionsinstitut</w:t>
      </w:r>
      <w:r w:rsidRPr="00FF2EAC">
        <w:t xml:space="preserve">et har sitt säte och, när det gäller försäkringsgivaren i en försäkringssammanslutning, det land där sammanslutningens ledning finns, </w:t>
      </w:r>
    </w:p>
    <w:p w14:paraId="7CCD86B7" w14:textId="77777777" w:rsidR="00136126" w:rsidRDefault="00931476" w:rsidP="00136126">
      <w:pPr>
        <w:pStyle w:val="Brdtextmedindrag"/>
      </w:pPr>
      <w:r w:rsidRPr="00FF2EAC">
        <w:t>5. </w:t>
      </w:r>
      <w:r w:rsidRPr="00EA7CA6">
        <w:rPr>
          <w:i/>
        </w:rPr>
        <w:t>behörig myndighet</w:t>
      </w:r>
      <w:r w:rsidRPr="00FF2EAC">
        <w:t xml:space="preserve">: den nationella myndighet utomlands som enligt lag eller annan författning har behörighet att utöva tillsyn över EES-försäkringsgivare, utländskt </w:t>
      </w:r>
      <w:r>
        <w:t>tjänstepensionsinstitut</w:t>
      </w:r>
      <w:r w:rsidRPr="00FF2EAC">
        <w:t xml:space="preserve"> eller försäkringsgivare från tredje land.</w:t>
      </w:r>
    </w:p>
    <w:p w14:paraId="73B61DAD" w14:textId="77777777" w:rsidR="00136126" w:rsidRDefault="00931476" w:rsidP="00136126">
      <w:pPr>
        <w:pStyle w:val="Brdtextmedindrag"/>
      </w:pPr>
      <w:r>
        <w:lastRenderedPageBreak/>
        <w:t>Bestämmelserna i 2 och 3 kap. i denna lag tillämpas på EES- försäkringsgivare och bestämmelserna i 4–7 kap. på försäkringsgivare från tredje land. Bestämmelserna i 8–10 kap. gäller både EES-försäk</w:t>
      </w:r>
      <w:r>
        <w:softHyphen/>
        <w:t>ringsgivare och försäkringsgivare från tredje land.</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82868B5" w14:textId="77777777">
        <w:tc>
          <w:tcPr>
            <w:tcW w:w="2500" w:type="pct"/>
            <w:shd w:val="clear" w:color="auto" w:fill="auto"/>
            <w:tcMar>
              <w:left w:w="0" w:type="dxa"/>
            </w:tcMar>
          </w:tcPr>
          <w:p w14:paraId="2C9D7826" w14:textId="77777777" w:rsidR="00136126" w:rsidRDefault="00931476" w:rsidP="00136126">
            <w:pPr>
              <w:pStyle w:val="Brdtextmedindrag"/>
            </w:pPr>
            <w:r w:rsidRPr="004461FA">
              <w:t xml:space="preserve">För utländska </w:t>
            </w:r>
            <w:r>
              <w:t>tjänstepen</w:t>
            </w:r>
            <w:r>
              <w:softHyphen/>
              <w:t>sions</w:t>
            </w:r>
            <w:r>
              <w:softHyphen/>
              <w:t>institut</w:t>
            </w:r>
            <w:r w:rsidRPr="004461FA">
              <w:t xml:space="preserve"> gäller bestämmelserna i 2, 3, 8 och 10</w:t>
            </w:r>
            <w:r>
              <w:t> kap.</w:t>
            </w:r>
            <w:r w:rsidRPr="004461FA">
              <w:t xml:space="preserve"> i tillämpliga delar.</w:t>
            </w:r>
          </w:p>
        </w:tc>
        <w:tc>
          <w:tcPr>
            <w:tcW w:w="2500" w:type="pct"/>
            <w:shd w:val="clear" w:color="auto" w:fill="auto"/>
            <w:tcMar>
              <w:right w:w="0" w:type="dxa"/>
            </w:tcMar>
          </w:tcPr>
          <w:p w14:paraId="30171ED9" w14:textId="77777777" w:rsidR="00136126" w:rsidRDefault="00931476" w:rsidP="00136126">
            <w:pPr>
              <w:pStyle w:val="Brdtextmedindrag"/>
            </w:pPr>
            <w:r w:rsidRPr="004461FA">
              <w:t xml:space="preserve">För utländska </w:t>
            </w:r>
            <w:r>
              <w:t>tjänstepen</w:t>
            </w:r>
            <w:r>
              <w:softHyphen/>
              <w:t>sions</w:t>
            </w:r>
            <w:r>
              <w:softHyphen/>
              <w:t>institut</w:t>
            </w:r>
            <w:r w:rsidRPr="004461FA">
              <w:t xml:space="preserve"> gäller bestämmelserna i 2, 3, 8</w:t>
            </w:r>
            <w:r w:rsidRPr="004461FA">
              <w:rPr>
                <w:i/>
              </w:rPr>
              <w:t>, 9</w:t>
            </w:r>
            <w:r w:rsidRPr="004461FA">
              <w:t xml:space="preserve"> och 10</w:t>
            </w:r>
            <w:r>
              <w:t> kap.</w:t>
            </w:r>
            <w:r w:rsidRPr="004461FA">
              <w:t xml:space="preserve"> i tillämpliga delar.</w:t>
            </w:r>
          </w:p>
        </w:tc>
      </w:tr>
    </w:tbl>
    <w:p w14:paraId="6CD0E16B" w14:textId="77777777" w:rsidR="00136126" w:rsidRDefault="00931476" w:rsidP="00136126">
      <w:pPr>
        <w:pStyle w:val="Brdtext"/>
        <w:spacing w:before="230"/>
        <w:jc w:val="center"/>
      </w:pPr>
      <w:r>
        <w:t>6 §</w:t>
      </w:r>
      <w:r>
        <w:rPr>
          <w:rStyle w:val="Fotnotsreferens"/>
        </w:rPr>
        <w:footnoteReference w:id="136"/>
      </w:r>
    </w:p>
    <w:p w14:paraId="2464C8DA" w14:textId="77777777" w:rsidR="00136126" w:rsidRDefault="00931476" w:rsidP="00136126">
      <w:pPr>
        <w:pStyle w:val="Brdtextmedindrag"/>
      </w:pPr>
      <w:r>
        <w:t xml:space="preserve">Med </w:t>
      </w:r>
      <w:r w:rsidRPr="00EA7CA6">
        <w:rPr>
          <w:i/>
        </w:rPr>
        <w:t>skadeförsäkring</w:t>
      </w:r>
      <w:r>
        <w:t xml:space="preserve"> förstås i denna lag sådan försäkring som avses i 2 kap. 11 § försäkringsrörelselagen (2010:2043).</w:t>
      </w:r>
    </w:p>
    <w:p w14:paraId="497A0ADE" w14:textId="77777777" w:rsidR="00136126" w:rsidRDefault="00931476" w:rsidP="00136126">
      <w:pPr>
        <w:pStyle w:val="Brdtextmedindrag"/>
      </w:pPr>
      <w:r>
        <w:t xml:space="preserve">Med </w:t>
      </w:r>
      <w:r w:rsidRPr="00EA7CA6">
        <w:rPr>
          <w:i/>
        </w:rPr>
        <w:t>livförsäkring</w:t>
      </w:r>
      <w:r>
        <w:t xml:space="preserve"> förstås i denna lag sådan försäkring som avses i 2 kap. 12 § försäkringsrörelselagen.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A23ECC7" w14:textId="77777777">
        <w:tc>
          <w:tcPr>
            <w:tcW w:w="2500" w:type="pct"/>
            <w:shd w:val="clear" w:color="auto" w:fill="auto"/>
            <w:tcMar>
              <w:left w:w="0" w:type="dxa"/>
            </w:tcMar>
          </w:tcPr>
          <w:p w14:paraId="69FFBEE9" w14:textId="77777777" w:rsidR="00136126" w:rsidRPr="000E1EE4" w:rsidRDefault="00931476" w:rsidP="00136126">
            <w:pPr>
              <w:pStyle w:val="Brdtextmedindrag"/>
            </w:pPr>
            <w:r>
              <w:t xml:space="preserve">Med </w:t>
            </w:r>
            <w:r w:rsidRPr="00EA7CA6">
              <w:rPr>
                <w:i/>
                <w:u w:val="single"/>
              </w:rPr>
              <w:t>tjänstepensionsförsäkring</w:t>
            </w:r>
            <w:r>
              <w:t xml:space="preserve"> förstås i denna lag sådan </w:t>
            </w:r>
            <w:r w:rsidRPr="000E1EE4">
              <w:rPr>
                <w:i/>
              </w:rPr>
              <w:t>liv</w:t>
            </w:r>
            <w:r w:rsidRPr="000E1EE4">
              <w:rPr>
                <w:i/>
              </w:rPr>
              <w:softHyphen/>
              <w:t>försäkring som har samband med yrkesutövning och där utbetalning av försäkringsbelopp (engångs</w:t>
            </w:r>
            <w:r w:rsidRPr="000E1EE4">
              <w:rPr>
                <w:i/>
              </w:rPr>
              <w:softHyphen/>
              <w:t>belopp eller periodiska utbetal</w:t>
            </w:r>
            <w:r w:rsidRPr="000E1EE4">
              <w:rPr>
                <w:i/>
              </w:rPr>
              <w:softHyphen/>
              <w:t>ningar) är beroende av att en eller flera personer uppnår eller förvän</w:t>
            </w:r>
            <w:r w:rsidRPr="000E1EE4">
              <w:rPr>
                <w:i/>
              </w:rPr>
              <w:softHyphen/>
              <w:t>tas uppnå en viss ålder samt försäk</w:t>
            </w:r>
            <w:r w:rsidRPr="000E1EE4">
              <w:rPr>
                <w:i/>
              </w:rPr>
              <w:softHyphen/>
              <w:t>ring som meddelas som tillägg till sådana livförsäkringar</w:t>
            </w:r>
            <w:r>
              <w:t>.</w:t>
            </w:r>
          </w:p>
        </w:tc>
        <w:tc>
          <w:tcPr>
            <w:tcW w:w="2500" w:type="pct"/>
            <w:shd w:val="clear" w:color="auto" w:fill="auto"/>
            <w:tcMar>
              <w:right w:w="0" w:type="dxa"/>
            </w:tcMar>
          </w:tcPr>
          <w:p w14:paraId="134BEFCD" w14:textId="77777777" w:rsidR="00136126" w:rsidRDefault="00931476" w:rsidP="00136126">
            <w:pPr>
              <w:pStyle w:val="Brdtextmedindrag"/>
            </w:pPr>
            <w:r>
              <w:t xml:space="preserve">Med </w:t>
            </w:r>
            <w:r w:rsidRPr="00EA7CA6">
              <w:rPr>
                <w:i/>
                <w:u w:val="single"/>
              </w:rPr>
              <w:t>tjänstepensionsförsäkring</w:t>
            </w:r>
            <w:r>
              <w:t xml:space="preserve"> förstås i denna lag sådan </w:t>
            </w:r>
            <w:r w:rsidRPr="000E1EE4">
              <w:rPr>
                <w:i/>
              </w:rPr>
              <w:t>försäkring som avses i 1</w:t>
            </w:r>
            <w:r>
              <w:rPr>
                <w:i/>
              </w:rPr>
              <w:t> </w:t>
            </w:r>
            <w:r w:rsidRPr="000E1EE4">
              <w:rPr>
                <w:i/>
              </w:rPr>
              <w:t>kap. 4</w:t>
            </w:r>
            <w:r>
              <w:rPr>
                <w:i/>
              </w:rPr>
              <w:t> </w:t>
            </w:r>
            <w:r w:rsidRPr="000E1EE4">
              <w:rPr>
                <w:i/>
              </w:rPr>
              <w:t>§ lagen (2019:000) om tjänstepensions</w:t>
            </w:r>
            <w:r w:rsidRPr="000E1EE4">
              <w:rPr>
                <w:i/>
              </w:rPr>
              <w:softHyphen/>
              <w:t>företag</w:t>
            </w:r>
            <w:r>
              <w:t xml:space="preserve">. </w:t>
            </w:r>
          </w:p>
        </w:tc>
      </w:tr>
    </w:tbl>
    <w:p w14:paraId="745211C8" w14:textId="77777777" w:rsidR="00136126" w:rsidRDefault="00931476" w:rsidP="00136126">
      <w:pPr>
        <w:pStyle w:val="Brdtextmedindrag"/>
      </w:pPr>
      <w:r>
        <w:t xml:space="preserve">Med </w:t>
      </w:r>
      <w:r w:rsidRPr="00EA7CA6">
        <w:rPr>
          <w:i/>
        </w:rPr>
        <w:t>återförsäkring</w:t>
      </w:r>
      <w:r>
        <w:t xml:space="preserve"> förstås i denna lag sådan försäkring som avses i 1 kap. 9 § försäkringsrörelselagen.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F3F8E91" w14:textId="77777777">
        <w:tc>
          <w:tcPr>
            <w:tcW w:w="2500" w:type="pct"/>
            <w:shd w:val="clear" w:color="auto" w:fill="auto"/>
            <w:tcMar>
              <w:left w:w="0" w:type="dxa"/>
            </w:tcMar>
          </w:tcPr>
          <w:p w14:paraId="0B811501" w14:textId="77777777" w:rsidR="00136126" w:rsidRDefault="00931476" w:rsidP="00136126">
            <w:pPr>
              <w:pStyle w:val="Brdtextmedindrag"/>
            </w:pPr>
            <w:r>
              <w:t xml:space="preserve">Med </w:t>
            </w:r>
            <w:r w:rsidRPr="0037615C">
              <w:rPr>
                <w:i/>
              </w:rPr>
              <w:t>tjänstepension</w:t>
            </w:r>
            <w:r>
              <w:t xml:space="preserve"> förstås i denna lag sådana avtal som ett utländskt tjänstepensionsinstitut ingår med arbetsgivare </w:t>
            </w:r>
            <w:r w:rsidRPr="000A7C2D">
              <w:rPr>
                <w:i/>
              </w:rPr>
              <w:t>här i landet</w:t>
            </w:r>
            <w:r>
              <w:t xml:space="preserve"> och som syftar till att trygga förmåner som har samband med yrkesutövning och som</w:t>
            </w:r>
          </w:p>
        </w:tc>
        <w:tc>
          <w:tcPr>
            <w:tcW w:w="2500" w:type="pct"/>
            <w:shd w:val="clear" w:color="auto" w:fill="auto"/>
            <w:tcMar>
              <w:right w:w="0" w:type="dxa"/>
            </w:tcMar>
          </w:tcPr>
          <w:p w14:paraId="720F77D7" w14:textId="77777777" w:rsidR="00136126" w:rsidRDefault="00931476" w:rsidP="00136126">
            <w:pPr>
              <w:pStyle w:val="Brdtextmedindrag"/>
            </w:pPr>
            <w:r>
              <w:t xml:space="preserve">Med </w:t>
            </w:r>
            <w:r w:rsidRPr="002207EF">
              <w:rPr>
                <w:i/>
                <w:u w:val="single"/>
              </w:rPr>
              <w:t>tjänstepension</w:t>
            </w:r>
            <w:r>
              <w:t xml:space="preserve"> förstås i denna lag sådana avtal som ett utländskt tjänstepensionsinstitut ingår med arbetsgivare och som syftar till att trygga förmåner som har samband med yrkesutövning och som</w:t>
            </w:r>
          </w:p>
        </w:tc>
      </w:tr>
    </w:tbl>
    <w:p w14:paraId="70152F34" w14:textId="77777777" w:rsidR="00136126" w:rsidRDefault="00931476" w:rsidP="00136126">
      <w:pPr>
        <w:pStyle w:val="Brdtextmedindrag"/>
      </w:pPr>
      <w:r>
        <w:t>1. betalas ut i form av engångs</w:t>
      </w:r>
      <w:r>
        <w:softHyphen/>
        <w:t>belopp eller periodiska utbetal</w:t>
      </w:r>
      <w:r>
        <w:softHyphen/>
        <w:t>ningar och beror av att en eller flera personer uppnår eller förväntas uppnå en viss ålder, eller</w:t>
      </w:r>
    </w:p>
    <w:p w14:paraId="77C0D16D" w14:textId="77777777" w:rsidR="00136126" w:rsidRDefault="00931476" w:rsidP="00136126">
      <w:pPr>
        <w:pStyle w:val="Brdtextmedindrag"/>
      </w:pPr>
      <w:r>
        <w:t>2. kompletterar förmåner enligt 1 och tillhandahålls sekundärt i form av utbetalningar vid dödsfall, invaliditet eller upphörande av anställning eller i form av bidrag eller tjänster vid sjukdom, medel</w:t>
      </w:r>
      <w:r>
        <w:softHyphen/>
        <w:t>löshet eller dödsfall.</w:t>
      </w:r>
    </w:p>
    <w:p w14:paraId="3B2F4666" w14:textId="77777777" w:rsidR="00136126" w:rsidRDefault="00931476" w:rsidP="00136126">
      <w:pPr>
        <w:pStyle w:val="Brdtextmedindrag"/>
      </w:pPr>
      <w:r>
        <w:t>Femte stycket gäller inte sådana avtal om tjänstepension som tecknas för egen räkning av egenföretagare.</w:t>
      </w:r>
    </w:p>
    <w:p w14:paraId="1FAC7E04" w14:textId="77777777" w:rsidR="00136126" w:rsidRDefault="00931476" w:rsidP="00136126">
      <w:pPr>
        <w:pStyle w:val="Brdtextmedindrag"/>
      </w:pPr>
      <w:r>
        <w:t>Ersättning som betalas i form av livränta eller sjukränta tillhör livförsäkring, om ersättningen betalas från en livförsäkring, och skade</w:t>
      </w:r>
      <w:r>
        <w:softHyphen/>
        <w:t>försäkring, om ersättningen betalas från en skadeförsäkring. Om en sådan ränta har köpts i ett livförsäkringsföretag, ska den dock i detta företag höra till livförsäkring.</w:t>
      </w:r>
    </w:p>
    <w:p w14:paraId="376B1374" w14:textId="77777777" w:rsidR="00136126" w:rsidRDefault="00931476" w:rsidP="00136126">
      <w:pPr>
        <w:pStyle w:val="Brdtextmedindrag"/>
      </w:pPr>
      <w:r>
        <w:lastRenderedPageBreak/>
        <w:t>För sådan livränta eller sjukränta som tillhör skadeförsäkring gäller de särskilda bestämmelserna om livförsäkring i 5 kap. 2, 5 och 11 §§ samt 7 kap. 4–12 §§.</w:t>
      </w:r>
    </w:p>
    <w:p w14:paraId="21D6253B" w14:textId="77777777" w:rsidR="00136126" w:rsidRDefault="00931476" w:rsidP="00136126">
      <w:pPr>
        <w:pStyle w:val="Brdtext"/>
        <w:spacing w:before="230"/>
        <w:jc w:val="center"/>
      </w:pPr>
      <w:r>
        <w:t>7 §</w:t>
      </w:r>
      <w:r>
        <w:rPr>
          <w:rStyle w:val="Fotnotsreferens"/>
        </w:rPr>
        <w:footnoteReference w:id="137"/>
      </w:r>
    </w:p>
    <w:p w14:paraId="2F5F04FA" w14:textId="77777777" w:rsidR="00136126" w:rsidRDefault="00931476" w:rsidP="00136126">
      <w:pPr>
        <w:pStyle w:val="Brdtextmedindrag"/>
      </w:pPr>
      <w:r>
        <w:t xml:space="preserve">Med </w:t>
      </w:r>
      <w:r w:rsidRPr="00EA7CA6">
        <w:rPr>
          <w:i/>
        </w:rPr>
        <w:t>skadeförsäkringsrisk som är belägen i Sverige</w:t>
      </w:r>
      <w:r>
        <w:t xml:space="preserve"> avses</w:t>
      </w:r>
    </w:p>
    <w:p w14:paraId="6B4EBBAA" w14:textId="77777777" w:rsidR="00136126" w:rsidRDefault="00931476" w:rsidP="00136126">
      <w:pPr>
        <w:pStyle w:val="Brdtextmedindrag"/>
      </w:pPr>
      <w:r>
        <w:t>1. risk som är hänförlig till egendom som finns i Sverige, när försäkringen avser antingen en byggnad eller en byggnad och dess lösöre, till den del byggnaden och lösöret täcks av samma försäkring,</w:t>
      </w:r>
    </w:p>
    <w:p w14:paraId="46826896" w14:textId="77777777" w:rsidR="00136126" w:rsidRDefault="00931476" w:rsidP="00136126">
      <w:pPr>
        <w:pStyle w:val="Brdtextmedindrag"/>
      </w:pPr>
      <w:r>
        <w:t>2. risk som är hänförlig till ett fordon som är registrerat i Sverige utom, när fordonet köps i syfte att införas och stadigvarande brukas i ett annat EES-land, under 30 dagar från det att fordonet kommit i köparens besittning,</w:t>
      </w:r>
    </w:p>
    <w:p w14:paraId="13F317D7" w14:textId="77777777" w:rsidR="00136126" w:rsidRDefault="00931476" w:rsidP="00136126">
      <w:pPr>
        <w:pStyle w:val="Brdtextmedindrag"/>
      </w:pPr>
      <w:r>
        <w:t xml:space="preserve">3. risk som är hänförlig till ett fordon som är registrerat i ett annat </w:t>
      </w:r>
      <w:r>
        <w:br/>
        <w:t>EES-land än Sverige och som köps i syfte att införas och stadigvarande brukas i Sverige, under 30 dagar från det att fordonet kommit i köparens besittning,</w:t>
      </w:r>
    </w:p>
    <w:p w14:paraId="6FE6424F" w14:textId="77777777" w:rsidR="00136126" w:rsidRDefault="00931476" w:rsidP="00136126">
      <w:pPr>
        <w:pStyle w:val="Brdtextmedindrag"/>
      </w:pPr>
      <w:r>
        <w:t>4. risk i samband med resa eller semester, när försäkringen har ingåtts för högst fyra månader och försäkringstagaren har tecknat den i Sverige.</w:t>
      </w:r>
    </w:p>
    <w:p w14:paraId="6F8ABB2B" w14:textId="77777777" w:rsidR="00136126" w:rsidRDefault="00931476" w:rsidP="00136126">
      <w:pPr>
        <w:pStyle w:val="Brdtextmedindrag"/>
      </w:pPr>
      <w:r>
        <w:t>När försäkringen inte avser försäkringsobjekt som avses i första stycket eller motsvarande försäkringsobjekt i utlandet anses skade</w:t>
      </w:r>
      <w:r>
        <w:softHyphen/>
        <w:t>försäkrings</w:t>
      </w:r>
      <w:r>
        <w:softHyphen/>
        <w:t>risken vara belägen i Sverige, om försäkringstagaren är en fysisk person som har sin vanliga vistelseort här eller, om försäkrings</w:t>
      </w:r>
      <w:r>
        <w:softHyphen/>
        <w:t>tagaren är en juridisk person, det etableringsställe som försäkringen gäller finns i Sverige.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6AE67B1" w14:textId="77777777">
        <w:tc>
          <w:tcPr>
            <w:tcW w:w="2500" w:type="pct"/>
            <w:shd w:val="clear" w:color="auto" w:fill="auto"/>
            <w:tcMar>
              <w:left w:w="0" w:type="dxa"/>
            </w:tcMar>
          </w:tcPr>
          <w:p w14:paraId="383B652C" w14:textId="77777777" w:rsidR="00136126" w:rsidRDefault="00931476" w:rsidP="00136126">
            <w:pPr>
              <w:pStyle w:val="Brdtextmedindrag"/>
            </w:pPr>
            <w:r>
              <w:t xml:space="preserve">När det gäller </w:t>
            </w:r>
            <w:r w:rsidRPr="00EA7CA6">
              <w:rPr>
                <w:i/>
                <w:u w:val="single"/>
              </w:rPr>
              <w:t>livförsäkring</w:t>
            </w:r>
            <w:r>
              <w:t xml:space="preserve"> anses </w:t>
            </w:r>
            <w:r w:rsidRPr="00EA7CA6">
              <w:rPr>
                <w:i/>
                <w:u w:val="single"/>
              </w:rPr>
              <w:t xml:space="preserve">Sverige vara det land där åtagandet </w:t>
            </w:r>
            <w:r w:rsidRPr="00473EEE">
              <w:rPr>
                <w:i/>
                <w:u w:val="single"/>
              </w:rPr>
              <w:t>skall</w:t>
            </w:r>
            <w:r w:rsidRPr="00EA7CA6">
              <w:rPr>
                <w:i/>
                <w:u w:val="single"/>
              </w:rPr>
              <w:t xml:space="preserve"> fullgöras</w:t>
            </w:r>
            <w:r>
              <w:t xml:space="preserve"> om, i det fall då försäkringstagaren är en fysisk person, denne har sin vistelseort här eller, om försäk</w:t>
            </w:r>
            <w:r>
              <w:softHyphen/>
              <w:t>ringstagaren är en juridisk person, det etablerings</w:t>
            </w:r>
            <w:r>
              <w:softHyphen/>
              <w:t>ställe som försäk</w:t>
            </w:r>
            <w:r>
              <w:softHyphen/>
              <w:t>ringen gäller finns i Sverige.</w:t>
            </w:r>
          </w:p>
          <w:p w14:paraId="59A508E6" w14:textId="77777777" w:rsidR="00136126" w:rsidRDefault="00931476" w:rsidP="00136126">
            <w:pPr>
              <w:pStyle w:val="Brdtextmedindrag"/>
              <w:rPr>
                <w:i/>
              </w:rPr>
            </w:pPr>
            <w:r>
              <w:t xml:space="preserve">När det gäller </w:t>
            </w:r>
            <w:r w:rsidRPr="00EA7CA6">
              <w:rPr>
                <w:i/>
                <w:u w:val="single"/>
              </w:rPr>
              <w:t>tjänstepensions</w:t>
            </w:r>
            <w:r w:rsidRPr="00EA7CA6">
              <w:rPr>
                <w:i/>
                <w:u w:val="single"/>
              </w:rPr>
              <w:softHyphen/>
              <w:t>försäkring</w:t>
            </w:r>
            <w:r>
              <w:t xml:space="preserve"> anses </w:t>
            </w:r>
            <w:r w:rsidRPr="007D2C8A">
              <w:t xml:space="preserve">Sverige vara det land där åtagandet </w:t>
            </w:r>
            <w:r w:rsidRPr="000A7C2D">
              <w:rPr>
                <w:i/>
              </w:rPr>
              <w:t>skall</w:t>
            </w:r>
            <w:r w:rsidRPr="007D2C8A">
              <w:t xml:space="preserve"> fullgöras</w:t>
            </w:r>
            <w:r>
              <w:t xml:space="preserve">, om det uppdragsgivande företag som åtagandet avser och som i egenskap av arbetsgivare </w:t>
            </w:r>
            <w:r w:rsidRPr="000A7C2D">
              <w:rPr>
                <w:i/>
              </w:rPr>
              <w:t>skall</w:t>
            </w:r>
            <w:r>
              <w:t xml:space="preserve"> göra inbetalningar till EES-försäkrings</w:t>
            </w:r>
            <w:r>
              <w:softHyphen/>
              <w:t>givaren, har sitt etableringsställe i Sverige.</w:t>
            </w:r>
          </w:p>
          <w:p w14:paraId="2B533713" w14:textId="77777777" w:rsidR="00136126" w:rsidRDefault="00931476" w:rsidP="00136126">
            <w:pPr>
              <w:pStyle w:val="Brdtextmedindrag"/>
            </w:pPr>
            <w:r w:rsidRPr="00484788">
              <w:t xml:space="preserve">När det gäller </w:t>
            </w:r>
            <w:r w:rsidRPr="00EA7CA6">
              <w:rPr>
                <w:i/>
                <w:u w:val="single"/>
              </w:rPr>
              <w:t>tjänstepension</w:t>
            </w:r>
            <w:r w:rsidRPr="00484788">
              <w:t xml:space="preserve"> anses </w:t>
            </w:r>
            <w:r w:rsidRPr="00EA7CA6">
              <w:rPr>
                <w:i/>
                <w:u w:val="single"/>
              </w:rPr>
              <w:t xml:space="preserve">Sverige vara det land där åtagandet </w:t>
            </w:r>
            <w:r w:rsidRPr="00473EEE">
              <w:rPr>
                <w:i/>
                <w:u w:val="single"/>
              </w:rPr>
              <w:t>skall</w:t>
            </w:r>
            <w:r w:rsidRPr="00EA7CA6">
              <w:rPr>
                <w:i/>
                <w:u w:val="single"/>
              </w:rPr>
              <w:t xml:space="preserve"> fullgöras</w:t>
            </w:r>
            <w:r w:rsidRPr="00484788">
              <w:t>,</w:t>
            </w:r>
            <w:r w:rsidRPr="000A7C2D">
              <w:rPr>
                <w:i/>
              </w:rPr>
              <w:t xml:space="preserve"> </w:t>
            </w:r>
            <w:r w:rsidRPr="00EC757D">
              <w:t>om</w:t>
            </w:r>
            <w:r w:rsidRPr="000A7C2D">
              <w:rPr>
                <w:i/>
              </w:rPr>
              <w:t xml:space="preserve"> det uppdragsgivande företag som åtagandet avser och som i </w:t>
            </w:r>
            <w:r w:rsidRPr="000A7C2D">
              <w:rPr>
                <w:i/>
              </w:rPr>
              <w:lastRenderedPageBreak/>
              <w:t>egenskap av arbetsgivare skall göra inbetalningar till det utländska tjänstepensionsinstitutet, har sitt etableringsställe i Sverige</w:t>
            </w:r>
            <w:r w:rsidRPr="00EC757D">
              <w:t>.</w:t>
            </w:r>
          </w:p>
        </w:tc>
        <w:tc>
          <w:tcPr>
            <w:tcW w:w="2500" w:type="pct"/>
            <w:shd w:val="clear" w:color="auto" w:fill="auto"/>
            <w:tcMar>
              <w:right w:w="0" w:type="dxa"/>
            </w:tcMar>
          </w:tcPr>
          <w:p w14:paraId="32748D60" w14:textId="77777777" w:rsidR="00136126" w:rsidRDefault="00931476" w:rsidP="00136126">
            <w:pPr>
              <w:pStyle w:val="Brdtextmedindrag"/>
            </w:pPr>
            <w:r>
              <w:lastRenderedPageBreak/>
              <w:t xml:space="preserve">När det gäller </w:t>
            </w:r>
            <w:r w:rsidRPr="007D2C8A">
              <w:rPr>
                <w:i/>
              </w:rPr>
              <w:t>livförsäkring</w:t>
            </w:r>
            <w:r>
              <w:t xml:space="preserve"> anses </w:t>
            </w:r>
            <w:r w:rsidRPr="007D2C8A">
              <w:rPr>
                <w:i/>
              </w:rPr>
              <w:t>Sverige vara det land där åtagandet ska fullgöra</w:t>
            </w:r>
            <w:r w:rsidRPr="00EA7CA6">
              <w:rPr>
                <w:i/>
              </w:rPr>
              <w:t>s</w:t>
            </w:r>
            <w:r>
              <w:t xml:space="preserve"> om, i det fall då försäkringstagaren är en fysisk person, denne har sin vistelseort här eller, om försäk</w:t>
            </w:r>
            <w:r>
              <w:softHyphen/>
              <w:t>ringstagaren är en juridisk person, det etablerings</w:t>
            </w:r>
            <w:r>
              <w:softHyphen/>
              <w:t>ställe som försäk</w:t>
            </w:r>
            <w:r>
              <w:softHyphen/>
              <w:t>ringen gäller finns i Sverige.</w:t>
            </w:r>
          </w:p>
          <w:p w14:paraId="3C605B91" w14:textId="77777777" w:rsidR="00136126" w:rsidRDefault="00931476" w:rsidP="00136126">
            <w:pPr>
              <w:pStyle w:val="Brdtextmedindrag"/>
            </w:pPr>
            <w:r>
              <w:t xml:space="preserve">När det gäller </w:t>
            </w:r>
            <w:r w:rsidRPr="007D2C8A">
              <w:rPr>
                <w:i/>
              </w:rPr>
              <w:t>tjänstepensions</w:t>
            </w:r>
            <w:r w:rsidRPr="007D2C8A">
              <w:rPr>
                <w:i/>
              </w:rPr>
              <w:softHyphen/>
              <w:t>försäkring</w:t>
            </w:r>
            <w:r>
              <w:t xml:space="preserve"> anses </w:t>
            </w:r>
            <w:r w:rsidRPr="007D2C8A">
              <w:t xml:space="preserve">Sverige vara det land där åtagandet </w:t>
            </w:r>
            <w:r w:rsidRPr="007D2C8A">
              <w:rPr>
                <w:i/>
              </w:rPr>
              <w:t>ska</w:t>
            </w:r>
            <w:r w:rsidRPr="007D2C8A">
              <w:t xml:space="preserve"> fullgöras</w:t>
            </w:r>
            <w:r>
              <w:t xml:space="preserve">, om det uppdragsgivande företag som åtagandet avser och som i egenskap av arbetsgivare </w:t>
            </w:r>
            <w:r w:rsidRPr="000A7C2D">
              <w:rPr>
                <w:i/>
              </w:rPr>
              <w:t>ska</w:t>
            </w:r>
            <w:r>
              <w:t xml:space="preserve"> göra inbetalningar till EES-försäkrings</w:t>
            </w:r>
            <w:r>
              <w:softHyphen/>
              <w:t>givaren, har sitt etableringsställe i Sverige.</w:t>
            </w:r>
          </w:p>
          <w:p w14:paraId="57A58C49" w14:textId="77777777" w:rsidR="00136126" w:rsidRDefault="00931476" w:rsidP="00136126">
            <w:pPr>
              <w:pStyle w:val="Brdtextmedindrag"/>
            </w:pPr>
            <w:r w:rsidRPr="00033D66">
              <w:t xml:space="preserve">När det gäller </w:t>
            </w:r>
            <w:r w:rsidRPr="007D2C8A">
              <w:rPr>
                <w:i/>
              </w:rPr>
              <w:t>tjänstepension</w:t>
            </w:r>
            <w:r w:rsidRPr="00033D66">
              <w:t xml:space="preserve"> anses </w:t>
            </w:r>
            <w:r w:rsidRPr="007D2C8A">
              <w:rPr>
                <w:i/>
              </w:rPr>
              <w:t>Sverige vara det land där åtagandet ska fullgöras</w:t>
            </w:r>
            <w:r w:rsidRPr="00033D66">
              <w:t xml:space="preserve">, </w:t>
            </w:r>
            <w:r w:rsidRPr="00EC757D">
              <w:t>om</w:t>
            </w:r>
            <w:r w:rsidRPr="00033D66">
              <w:rPr>
                <w:i/>
              </w:rPr>
              <w:t xml:space="preserve"> för</w:t>
            </w:r>
            <w:r w:rsidRPr="00033D66">
              <w:rPr>
                <w:i/>
              </w:rPr>
              <w:softHyphen/>
              <w:t>hållandet mellan det uppdrags</w:t>
            </w:r>
            <w:r w:rsidRPr="00033D66">
              <w:rPr>
                <w:i/>
              </w:rPr>
              <w:softHyphen/>
              <w:t xml:space="preserve">givande företaget och den som har </w:t>
            </w:r>
            <w:r w:rsidRPr="00033D66">
              <w:rPr>
                <w:i/>
              </w:rPr>
              <w:lastRenderedPageBreak/>
              <w:t xml:space="preserve">eller kommer att få rätt till ersättning </w:t>
            </w:r>
            <w:r>
              <w:rPr>
                <w:i/>
              </w:rPr>
              <w:t>regleras</w:t>
            </w:r>
            <w:r w:rsidRPr="00033D66">
              <w:rPr>
                <w:i/>
              </w:rPr>
              <w:t xml:space="preserve"> av svensk social- och arbetsmarknads</w:t>
            </w:r>
            <w:r>
              <w:rPr>
                <w:i/>
              </w:rPr>
              <w:softHyphen/>
            </w:r>
            <w:r w:rsidRPr="00033D66">
              <w:rPr>
                <w:i/>
              </w:rPr>
              <w:t>lagstiftning på tjänstepensions</w:t>
            </w:r>
            <w:r>
              <w:rPr>
                <w:i/>
              </w:rPr>
              <w:softHyphen/>
            </w:r>
            <w:r w:rsidRPr="00033D66">
              <w:rPr>
                <w:i/>
              </w:rPr>
              <w:t>området</w:t>
            </w:r>
            <w:r w:rsidRPr="00033D66">
              <w:t>.</w:t>
            </w:r>
          </w:p>
        </w:tc>
      </w:tr>
    </w:tbl>
    <w:p w14:paraId="7AD22968" w14:textId="77777777" w:rsidR="00136126" w:rsidRPr="00410381" w:rsidRDefault="00931476" w:rsidP="00136126">
      <w:pPr>
        <w:pStyle w:val="Brdtext"/>
        <w:spacing w:before="230"/>
        <w:jc w:val="center"/>
        <w:rPr>
          <w:b/>
        </w:rPr>
      </w:pPr>
      <w:r w:rsidRPr="00410381">
        <w:rPr>
          <w:b/>
        </w:rPr>
        <w:lastRenderedPageBreak/>
        <w:t>2</w:t>
      </w:r>
      <w:r>
        <w:rPr>
          <w:b/>
        </w:rPr>
        <w:t> kap.</w:t>
      </w:r>
    </w:p>
    <w:p w14:paraId="6B8B6E51" w14:textId="77777777" w:rsidR="00136126" w:rsidRDefault="00931476" w:rsidP="00136126">
      <w:pPr>
        <w:pStyle w:val="Brdtext"/>
        <w:jc w:val="center"/>
      </w:pPr>
      <w:r w:rsidRPr="00410381">
        <w:t>1 a</w:t>
      </w:r>
      <w:r>
        <w:t> §</w:t>
      </w:r>
      <w:r>
        <w:rPr>
          <w:rStyle w:val="Fotnotsreferens"/>
        </w:rPr>
        <w:footnoteReference w:id="138"/>
      </w:r>
    </w:p>
    <w:p w14:paraId="5F141D39" w14:textId="77777777" w:rsidR="00136126" w:rsidRPr="006C0FC6" w:rsidRDefault="00931476" w:rsidP="00136126">
      <w:pPr>
        <w:pStyle w:val="Brdtextmedindrag"/>
      </w:pPr>
      <w:r>
        <w:t xml:space="preserve">Ett utländskt tjänstepensionsinstitut som i sitt hemland har tillstånd eller är registrerat för att bedriva verksamhet avseende tjänstepension får </w:t>
      </w:r>
      <w:r w:rsidRPr="006C0FC6">
        <w:t>bedriva sådan verksamhet i Sverige</w:t>
      </w:r>
    </w:p>
    <w:p w14:paraId="21B20108" w14:textId="77777777" w:rsidR="00136126" w:rsidRDefault="00931476" w:rsidP="00136126">
      <w:pPr>
        <w:pStyle w:val="Brdtextmedindrag"/>
      </w:pPr>
      <w:r w:rsidRPr="006C0FC6">
        <w:t>1. från en sekundäretablering här i landet,</w:t>
      </w:r>
      <w:r>
        <w:t xml:space="preserve"> </w:t>
      </w:r>
    </w:p>
    <w:p w14:paraId="44DE43E8" w14:textId="77777777" w:rsidR="00136126" w:rsidRDefault="00931476" w:rsidP="00136126">
      <w:pPr>
        <w:pStyle w:val="Brdtextmedindrag"/>
      </w:pPr>
      <w:r>
        <w:t>2. genom gränsöverskridande verksamhet.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C2983C7" w14:textId="77777777">
        <w:tc>
          <w:tcPr>
            <w:tcW w:w="2500" w:type="pct"/>
            <w:shd w:val="clear" w:color="auto" w:fill="auto"/>
            <w:tcMar>
              <w:left w:w="0" w:type="dxa"/>
            </w:tcMar>
          </w:tcPr>
          <w:p w14:paraId="1DDFF75F" w14:textId="77777777" w:rsidR="00136126" w:rsidRDefault="00931476" w:rsidP="00136126">
            <w:pPr>
              <w:pStyle w:val="Brdtextmedindrag"/>
            </w:pPr>
            <w:r>
              <w:t>Tjänstepensionsverksamheten får inledas så snart tjänstepensions</w:t>
            </w:r>
            <w:r>
              <w:softHyphen/>
              <w:t xml:space="preserve">institutet tagit emot de uppgifter från Finansinspektionen som avses i 3 kap. 2 § </w:t>
            </w:r>
            <w:r w:rsidRPr="000A7C2D">
              <w:rPr>
                <w:i/>
              </w:rPr>
              <w:t>tredje</w:t>
            </w:r>
            <w:r>
              <w:t xml:space="preserve"> stycket, eller i varje fall </w:t>
            </w:r>
            <w:r w:rsidRPr="00C57BCE">
              <w:rPr>
                <w:i/>
              </w:rPr>
              <w:t>två månader</w:t>
            </w:r>
            <w:r>
              <w:t xml:space="preserve"> efter det att inspektionen från den behöriga myndigheten i </w:t>
            </w:r>
            <w:r w:rsidRPr="004461FA">
              <w:rPr>
                <w:i/>
              </w:rPr>
              <w:t>försäkringsgivarens</w:t>
            </w:r>
            <w:r>
              <w:t xml:space="preserve"> hemland tagit emot en underrättelse med sådant innehåll som anges i 2 § tredje stycket eller 3 § fjärde stycket.</w:t>
            </w:r>
          </w:p>
        </w:tc>
        <w:tc>
          <w:tcPr>
            <w:tcW w:w="2500" w:type="pct"/>
            <w:shd w:val="clear" w:color="auto" w:fill="auto"/>
            <w:tcMar>
              <w:right w:w="0" w:type="dxa"/>
            </w:tcMar>
          </w:tcPr>
          <w:p w14:paraId="3421B40E" w14:textId="77777777" w:rsidR="00136126" w:rsidRDefault="00931476" w:rsidP="00136126">
            <w:pPr>
              <w:pStyle w:val="Brdtextmedindrag"/>
            </w:pPr>
            <w:r>
              <w:t>Tjänstepensionsverksamheten får inledas så snart tjänstepensions</w:t>
            </w:r>
            <w:r>
              <w:softHyphen/>
              <w:t xml:space="preserve">institutet tagit emot de uppgifter från Finansinspektionen som avses i 3 kap. 2 § </w:t>
            </w:r>
            <w:r w:rsidRPr="000A7C2D">
              <w:rPr>
                <w:i/>
              </w:rPr>
              <w:t>fjärde</w:t>
            </w:r>
            <w:r>
              <w:t xml:space="preserve"> stycket, eller i varje fall </w:t>
            </w:r>
            <w:r w:rsidRPr="00C57BCE">
              <w:rPr>
                <w:i/>
              </w:rPr>
              <w:t>sex veckor</w:t>
            </w:r>
            <w:r>
              <w:t xml:space="preserve"> efter det att inspektionen från den behöriga myndigheten i </w:t>
            </w:r>
            <w:r>
              <w:rPr>
                <w:i/>
              </w:rPr>
              <w:t>tjänstepensions</w:t>
            </w:r>
            <w:r>
              <w:rPr>
                <w:i/>
              </w:rPr>
              <w:softHyphen/>
              <w:t>institut</w:t>
            </w:r>
            <w:r w:rsidRPr="004461FA">
              <w:rPr>
                <w:i/>
              </w:rPr>
              <w:t>ets</w:t>
            </w:r>
            <w:r>
              <w:t xml:space="preserve"> hemland tagit emot en underrättelse med sådant innehåll som anges i 2 § tredje stycket eller 3 § fjärde stycket.</w:t>
            </w:r>
          </w:p>
        </w:tc>
      </w:tr>
    </w:tbl>
    <w:p w14:paraId="428BA34A" w14:textId="77777777" w:rsidR="00136126" w:rsidRDefault="00931476" w:rsidP="00136126">
      <w:pPr>
        <w:pStyle w:val="Brdtext"/>
        <w:spacing w:before="230"/>
        <w:jc w:val="center"/>
      </w:pPr>
      <w:r>
        <w:t>2 §</w:t>
      </w:r>
      <w:r>
        <w:rPr>
          <w:rStyle w:val="Fotnotsreferens"/>
        </w:rPr>
        <w:footnoteReference w:id="139"/>
      </w:r>
    </w:p>
    <w:p w14:paraId="02042315" w14:textId="77777777" w:rsidR="00136126" w:rsidRDefault="00931476" w:rsidP="00136126">
      <w:pPr>
        <w:pStyle w:val="Brdtextmedindrag"/>
      </w:pPr>
      <w:r>
        <w:t>En underrättelse enligt 1 § 1 om sekundäretablering ska innehålla</w:t>
      </w:r>
    </w:p>
    <w:p w14:paraId="73C27DE5" w14:textId="77777777" w:rsidR="00136126" w:rsidRDefault="00931476" w:rsidP="00136126">
      <w:pPr>
        <w:pStyle w:val="Brdtextmedindrag"/>
      </w:pPr>
      <w:r>
        <w:t>1. uppgifter om sekundäretableringens adress och om vem som ska vara dess företrädare,</w:t>
      </w:r>
    </w:p>
    <w:p w14:paraId="0764ACEA" w14:textId="77777777" w:rsidR="00136126" w:rsidRDefault="00931476" w:rsidP="00136126">
      <w:pPr>
        <w:pStyle w:val="Brdtextmedindrag"/>
      </w:pPr>
      <w:r>
        <w:t>2. en plan över den tilltänkta verksamheten där det framgår hur etableringen är organiserad och vilket slags försäkringsrörelse som ska drivas där, och</w:t>
      </w:r>
    </w:p>
    <w:p w14:paraId="3C4A34A5" w14:textId="77777777" w:rsidR="00136126" w:rsidRDefault="00931476" w:rsidP="00136126">
      <w:pPr>
        <w:pStyle w:val="Brdtextmedindrag"/>
      </w:pPr>
      <w:r>
        <w:t>3. ett intyg utfärdat av hemlandsmyndigheten om EES-försäkrings</w:t>
      </w:r>
      <w:r>
        <w:softHyphen/>
        <w:t>givarens kapitalbas.</w:t>
      </w:r>
    </w:p>
    <w:p w14:paraId="05D27B28" w14:textId="77777777" w:rsidR="00136126" w:rsidRDefault="00931476" w:rsidP="00136126">
      <w:pPr>
        <w:pStyle w:val="Brdtextmedindrag"/>
      </w:pPr>
      <w:r>
        <w:t>Varje gång en EES-försäkringsgivare åtar sig ett uppdrag att från en sekundäretablering här i landet meddela tjänstepensionsförsäkring ska en särskild underrättelse lämnas till den behöriga myndigheten i försäkrings</w:t>
      </w:r>
      <w:r>
        <w:softHyphen/>
        <w:t>givarens hemland. Underrättelsen ska innehålla</w:t>
      </w:r>
    </w:p>
    <w:p w14:paraId="76CB5F81" w14:textId="77777777" w:rsidR="00136126" w:rsidRDefault="00931476" w:rsidP="00136126">
      <w:pPr>
        <w:pStyle w:val="Brdtextmedindrag"/>
      </w:pPr>
      <w:r>
        <w:t>1. uppgift om den som i egenskap av arbetsgivare ska betala försäkrings</w:t>
      </w:r>
      <w:r>
        <w:softHyphen/>
        <w:t>premierna, och</w:t>
      </w:r>
    </w:p>
    <w:p w14:paraId="731BDDFB" w14:textId="77777777" w:rsidR="00136126" w:rsidRDefault="00931476" w:rsidP="00136126">
      <w:pPr>
        <w:pStyle w:val="Brdtextmedindrag"/>
      </w:pPr>
      <w:r>
        <w:t>2. uppgift om det huvudsakliga innehållet i de överenskommelser som ska ligga till grund för försäkringarna.</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8FCDF7D" w14:textId="77777777">
        <w:tc>
          <w:tcPr>
            <w:tcW w:w="2500" w:type="pct"/>
            <w:shd w:val="clear" w:color="auto" w:fill="auto"/>
            <w:tcMar>
              <w:left w:w="0" w:type="dxa"/>
            </w:tcMar>
          </w:tcPr>
          <w:p w14:paraId="0F1FEBC9" w14:textId="77777777" w:rsidR="00136126" w:rsidRDefault="00931476" w:rsidP="00136126">
            <w:pPr>
              <w:pStyle w:val="Brdtextmedindrag"/>
            </w:pPr>
            <w:r>
              <w:t xml:space="preserve">Varje gång ett utländskt tjänstepensionsinstitut åtar sig ett uppdrag att </w:t>
            </w:r>
            <w:r w:rsidRPr="00891391">
              <w:t>från en sekundär</w:t>
            </w:r>
            <w:r w:rsidRPr="00891391">
              <w:softHyphen/>
              <w:t>etablering</w:t>
            </w:r>
            <w:r w:rsidRPr="00033D66">
              <w:rPr>
                <w:i/>
              </w:rPr>
              <w:t xml:space="preserve"> här i landet </w:t>
            </w:r>
            <w:r w:rsidRPr="00891391">
              <w:t xml:space="preserve">ingå avtal </w:t>
            </w:r>
            <w:r w:rsidRPr="00891391">
              <w:lastRenderedPageBreak/>
              <w:t>om tjänstepension</w:t>
            </w:r>
            <w:r>
              <w:t xml:space="preserve"> ska en särskild underrättelse </w:t>
            </w:r>
            <w:r w:rsidRPr="000A7C2D">
              <w:rPr>
                <w:i/>
              </w:rPr>
              <w:t xml:space="preserve">med de uppgifter som anges i andra stycket </w:t>
            </w:r>
            <w:r>
              <w:t>lämnas till den behöriga myndigheten i tjänstepensionsinstitutets hemland.</w:t>
            </w:r>
          </w:p>
        </w:tc>
        <w:tc>
          <w:tcPr>
            <w:tcW w:w="2500" w:type="pct"/>
            <w:shd w:val="clear" w:color="auto" w:fill="auto"/>
            <w:tcMar>
              <w:right w:w="0" w:type="dxa"/>
            </w:tcMar>
          </w:tcPr>
          <w:p w14:paraId="56A52C66" w14:textId="77777777" w:rsidR="00136126" w:rsidRPr="00410381" w:rsidRDefault="00931476" w:rsidP="00136126">
            <w:pPr>
              <w:pStyle w:val="Brdtextmedindrag"/>
              <w:rPr>
                <w:i/>
              </w:rPr>
            </w:pPr>
            <w:r w:rsidRPr="0062494E">
              <w:lastRenderedPageBreak/>
              <w:t xml:space="preserve">Varje gång ett utländskt </w:t>
            </w:r>
            <w:r>
              <w:t>tjänstepensionsinstitut</w:t>
            </w:r>
            <w:r w:rsidRPr="0062494E">
              <w:t xml:space="preserve"> åtar sig ett uppdrag att </w:t>
            </w:r>
            <w:r w:rsidRPr="00891391">
              <w:t>från en sekundär</w:t>
            </w:r>
            <w:r w:rsidRPr="00891391">
              <w:softHyphen/>
              <w:t>etablering ingå avtal om tjänste-</w:t>
            </w:r>
            <w:r w:rsidRPr="00891391">
              <w:lastRenderedPageBreak/>
              <w:t>pension</w:t>
            </w:r>
            <w:r w:rsidRPr="00033D66">
              <w:rPr>
                <w:i/>
              </w:rPr>
              <w:t xml:space="preserve"> som ska fullgöras här i landet</w:t>
            </w:r>
            <w:r w:rsidRPr="00033D66">
              <w:t xml:space="preserve"> </w:t>
            </w:r>
            <w:r w:rsidRPr="0062494E">
              <w:t xml:space="preserve">ska en särskild underrättelse lämnas till den behöriga myndigheten i </w:t>
            </w:r>
            <w:r>
              <w:t>tjänstepensions</w:t>
            </w:r>
            <w:r>
              <w:softHyphen/>
              <w:t>institutets </w:t>
            </w:r>
            <w:r w:rsidRPr="0062494E">
              <w:t>hemland.</w:t>
            </w:r>
            <w:r>
              <w:t xml:space="preserve"> </w:t>
            </w:r>
            <w:r w:rsidRPr="00410381">
              <w:rPr>
                <w:i/>
              </w:rPr>
              <w:t xml:space="preserve">Underrättelsen ska innehålla uppgift om </w:t>
            </w:r>
          </w:p>
          <w:p w14:paraId="19A52F9B" w14:textId="77777777" w:rsidR="00136126" w:rsidRPr="00410381" w:rsidRDefault="00931476" w:rsidP="00136126">
            <w:pPr>
              <w:pStyle w:val="Brdtextmedindrag"/>
              <w:rPr>
                <w:rFonts w:asciiTheme="minorHAnsi" w:hAnsiTheme="minorHAnsi"/>
                <w:i/>
                <w:sz w:val="22"/>
              </w:rPr>
            </w:pPr>
            <w:r w:rsidRPr="00410381">
              <w:rPr>
                <w:i/>
              </w:rPr>
              <w:t>1. </w:t>
            </w:r>
            <w:r>
              <w:rPr>
                <w:i/>
              </w:rPr>
              <w:t>det uppdragsgivande före</w:t>
            </w:r>
            <w:r>
              <w:rPr>
                <w:i/>
              </w:rPr>
              <w:softHyphen/>
              <w:t xml:space="preserve">tagets namn och </w:t>
            </w:r>
            <w:r w:rsidRPr="00410381">
              <w:rPr>
                <w:i/>
              </w:rPr>
              <w:t xml:space="preserve">hemvist, </w:t>
            </w:r>
          </w:p>
          <w:p w14:paraId="71200C05" w14:textId="77777777" w:rsidR="00136126" w:rsidRPr="00410381" w:rsidRDefault="00931476" w:rsidP="00136126">
            <w:pPr>
              <w:pStyle w:val="Brdtextmedindrag"/>
              <w:rPr>
                <w:i/>
              </w:rPr>
            </w:pPr>
            <w:r w:rsidRPr="00410381">
              <w:rPr>
                <w:i/>
              </w:rPr>
              <w:t xml:space="preserve">2. i vilket land </w:t>
            </w:r>
            <w:r>
              <w:rPr>
                <w:i/>
              </w:rPr>
              <w:t>tjänstepensions</w:t>
            </w:r>
            <w:r>
              <w:rPr>
                <w:i/>
              </w:rPr>
              <w:softHyphen/>
              <w:t>avtalen</w:t>
            </w:r>
            <w:r w:rsidRPr="00410381">
              <w:rPr>
                <w:i/>
              </w:rPr>
              <w:t xml:space="preserve"> ska fullgöras, och</w:t>
            </w:r>
          </w:p>
          <w:p w14:paraId="757A1D4A" w14:textId="77777777" w:rsidR="00136126" w:rsidRDefault="00931476" w:rsidP="00136126">
            <w:pPr>
              <w:pStyle w:val="Brdtextmedindrag"/>
            </w:pPr>
            <w:r w:rsidRPr="00410381">
              <w:rPr>
                <w:i/>
              </w:rPr>
              <w:t>3. det huvudsakliga innehållet i de överenskommelser som ska ligga till grund för tjänstepensions</w:t>
            </w:r>
            <w:r>
              <w:rPr>
                <w:i/>
              </w:rPr>
              <w:softHyphen/>
            </w:r>
            <w:r w:rsidRPr="00410381">
              <w:rPr>
                <w:i/>
              </w:rPr>
              <w:t>avtalen.</w:t>
            </w:r>
          </w:p>
        </w:tc>
      </w:tr>
    </w:tbl>
    <w:p w14:paraId="0CCC4605" w14:textId="77777777" w:rsidR="00136126" w:rsidRDefault="00931476" w:rsidP="00136126">
      <w:pPr>
        <w:pStyle w:val="Brdtextmedindrag"/>
      </w:pPr>
      <w:r>
        <w:lastRenderedPageBreak/>
        <w:t>För verksamhet rörande försäkringar som avses i 2 kap. 11 § första stycket klass 10 försäkringsrörelselagen (2010:2043) (motorfordons</w:t>
      </w:r>
      <w:r>
        <w:softHyphen/>
        <w:t>ansvar) och som inte uteslutande gäller försäkring av fraktförares ansvar ska underrättelsen enligt första stycket dessutom innehålla en försäkran att EES-försäkringsgivaren är medlem i Trafikförsäkringsföreningen.</w:t>
      </w:r>
    </w:p>
    <w:p w14:paraId="13A6E305" w14:textId="77777777" w:rsidR="00136126" w:rsidRDefault="00931476" w:rsidP="00136126">
      <w:pPr>
        <w:pStyle w:val="Brdtextmedindrag"/>
      </w:pPr>
      <w:r>
        <w:t>Om försäkringsgivaren avser att ändra sin verksamhet i fråga om förhållanden som anges i första stycket 1 och 2, får ändringen göras tidigast en månad efter det att försäkringsgivaren underrättat Finansinspektionen om ändringen. Om ändringen innebär att verksamhet avseende tjänstepensionsförsäkring ska inledas, ska dock bestämmelserna i 1 § andra stycket samt andra stycket i denna paragraf tillämpas.</w:t>
      </w:r>
    </w:p>
    <w:p w14:paraId="045FE8F3" w14:textId="77777777" w:rsidR="00136126" w:rsidRPr="00493985" w:rsidRDefault="00931476" w:rsidP="00136126">
      <w:pPr>
        <w:pStyle w:val="Brdtextmedindrag"/>
      </w:pPr>
      <w:r>
        <w:t>Om ett utländskt tjänstepensionsinstitut avser att ändra sin verksamhet på ett sådant sätt som innebär att verksamhet avseende tjänstepension ska inledas, ska bestämmelserna i 1 a § andra stycket samt tredje stycket i denna paragraf tillämpas.</w:t>
      </w:r>
    </w:p>
    <w:p w14:paraId="6E78533E" w14:textId="77777777" w:rsidR="00136126" w:rsidRDefault="00931476" w:rsidP="00136126">
      <w:pPr>
        <w:pStyle w:val="Brdtext"/>
        <w:spacing w:before="230"/>
        <w:jc w:val="center"/>
      </w:pPr>
      <w:r>
        <w:t>3 §</w:t>
      </w:r>
      <w:r>
        <w:rPr>
          <w:rStyle w:val="Fotnotsreferens"/>
        </w:rPr>
        <w:footnoteReference w:id="140"/>
      </w:r>
    </w:p>
    <w:p w14:paraId="191E6EBB" w14:textId="77777777" w:rsidR="00136126" w:rsidRDefault="00931476" w:rsidP="00136126">
      <w:pPr>
        <w:pStyle w:val="Brdtextmedindrag"/>
      </w:pPr>
      <w:r>
        <w:t>En underrättelse enligt 1 § 2 om gränsöverskridande verksamhet ska innehålla</w:t>
      </w:r>
    </w:p>
    <w:p w14:paraId="3F8AC37E" w14:textId="77777777" w:rsidR="00136126" w:rsidRDefault="00931476" w:rsidP="00136126">
      <w:pPr>
        <w:pStyle w:val="Brdtextmedindrag"/>
      </w:pPr>
      <w:r>
        <w:t xml:space="preserve">1. uppgifter om vilket eller vilka slag av risker eller åtaganden försäkringarna ska täcka, och </w:t>
      </w:r>
    </w:p>
    <w:p w14:paraId="497A7E28" w14:textId="77777777" w:rsidR="00136126" w:rsidRDefault="00931476" w:rsidP="00136126">
      <w:pPr>
        <w:pStyle w:val="Brdtextmedindrag"/>
      </w:pPr>
      <w:r>
        <w:t xml:space="preserve">2. ett intyg utfärdat av hemlandsmyndigheten om </w:t>
      </w:r>
    </w:p>
    <w:p w14:paraId="7B46A602" w14:textId="77777777" w:rsidR="00136126" w:rsidRDefault="00931476" w:rsidP="00136126">
      <w:pPr>
        <w:pStyle w:val="Brdtextmedindrag"/>
      </w:pPr>
      <w:r>
        <w:t xml:space="preserve">a) försäkringsgivarens kapitalbas, och </w:t>
      </w:r>
    </w:p>
    <w:p w14:paraId="605BA6FE" w14:textId="77777777" w:rsidR="00136126" w:rsidRDefault="00931476" w:rsidP="00136126">
      <w:pPr>
        <w:pStyle w:val="Brdtextmedindrag"/>
      </w:pPr>
      <w:r>
        <w:t>b) de försäkringsklasser försäkringsgivarens koncession omfattar.</w:t>
      </w:r>
    </w:p>
    <w:p w14:paraId="37223950" w14:textId="77777777" w:rsidR="00136126" w:rsidRDefault="00931476" w:rsidP="00136126">
      <w:pPr>
        <w:pStyle w:val="Brdtextmedindrag"/>
      </w:pPr>
      <w:r>
        <w:t>För verksamhet rörande försäkringar som avses i 2 kap. 11 § första stycket klass 10 i försäkringsrörelselagen (2010:2043) (motorfordons</w:t>
      </w:r>
      <w:r>
        <w:softHyphen/>
        <w:t>ansvar) och som inte uteslutande gäller försäkring av fraktförares ansvar ska underrättelsen dessutom innehålla</w:t>
      </w:r>
    </w:p>
    <w:p w14:paraId="36FD8023" w14:textId="77777777" w:rsidR="00136126" w:rsidRDefault="00931476" w:rsidP="00136126">
      <w:pPr>
        <w:pStyle w:val="Brdtextmedindrag"/>
      </w:pPr>
      <w:r>
        <w:t xml:space="preserve">1. uppgifter om vem som är försäkringsgivarens representant enligt 5 § trafikskadelagen (1975:1410), och </w:t>
      </w:r>
    </w:p>
    <w:p w14:paraId="3629A2E5" w14:textId="77777777" w:rsidR="00136126" w:rsidRDefault="00931476" w:rsidP="00136126">
      <w:pPr>
        <w:pStyle w:val="Brdtextmedindrag"/>
      </w:pPr>
      <w:r>
        <w:t>2. en försäkran att försäkringsgivaren är medlem i Trafikför</w:t>
      </w:r>
      <w:r>
        <w:softHyphen/>
        <w:t>säkringsföreningen.</w:t>
      </w:r>
    </w:p>
    <w:p w14:paraId="765AFF68" w14:textId="77777777" w:rsidR="00136126" w:rsidRDefault="00931476" w:rsidP="00136126">
      <w:pPr>
        <w:pStyle w:val="Brdtextmedindrag"/>
      </w:pPr>
      <w:r>
        <w:t xml:space="preserve">Varje gång en EES-försäkringsgivare åtar sig ett uppdrag att genom gränsöverskridande verksamhet meddela tjänstepensionsförsäkring ska en </w:t>
      </w:r>
      <w:r>
        <w:lastRenderedPageBreak/>
        <w:t>särskild underrättelse lämnas till den behöriga myndigheten i försäkringsgivarens hemland. Underrättelsen ska innehålla</w:t>
      </w:r>
    </w:p>
    <w:p w14:paraId="1C053F48" w14:textId="77777777" w:rsidR="00136126" w:rsidRDefault="00931476" w:rsidP="00136126">
      <w:pPr>
        <w:pStyle w:val="Brdtextmedindrag"/>
      </w:pPr>
      <w:r>
        <w:t>1. uppgift om den som i egenskap av arbetsgivare ska betala försäk</w:t>
      </w:r>
      <w:r>
        <w:softHyphen/>
        <w:t xml:space="preserve">ringspremierna, och </w:t>
      </w:r>
    </w:p>
    <w:p w14:paraId="1059626F" w14:textId="77777777" w:rsidR="00136126" w:rsidRPr="0062494E" w:rsidRDefault="00931476" w:rsidP="00136126">
      <w:pPr>
        <w:pStyle w:val="Brdtextmedindrag"/>
      </w:pPr>
      <w:r>
        <w:t>2. uppgift om det huvudsakliga innehållet i de överenskommelser som ska ligga till grund för försäkringarna.</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520C953" w14:textId="77777777">
        <w:tc>
          <w:tcPr>
            <w:tcW w:w="2500" w:type="pct"/>
            <w:shd w:val="clear" w:color="auto" w:fill="auto"/>
            <w:tcMar>
              <w:left w:w="0" w:type="dxa"/>
            </w:tcMar>
          </w:tcPr>
          <w:p w14:paraId="5021F56B" w14:textId="77777777" w:rsidR="00136126" w:rsidRDefault="00931476" w:rsidP="00136126">
            <w:pPr>
              <w:pStyle w:val="Brdtextmedindrag"/>
            </w:pPr>
            <w:r w:rsidRPr="0062494E">
              <w:t xml:space="preserve">Varje gång ett utländskt </w:t>
            </w:r>
            <w:r>
              <w:t>tjänstepensionsinstitut</w:t>
            </w:r>
            <w:r w:rsidRPr="0062494E">
              <w:t xml:space="preserve"> åtar sig ett uppdrag att genom gräns</w:t>
            </w:r>
            <w:r>
              <w:softHyphen/>
            </w:r>
            <w:r w:rsidRPr="0062494E">
              <w:t xml:space="preserve">överskridande verksamhet ingå avtal om tjänstepension ska en särskild underrättelse </w:t>
            </w:r>
            <w:r w:rsidRPr="00410381">
              <w:rPr>
                <w:i/>
              </w:rPr>
              <w:t>med de uppgifter som anges i tredje stycket</w:t>
            </w:r>
            <w:r w:rsidRPr="0062494E">
              <w:t xml:space="preserve"> lämnas till den behöriga myn</w:t>
            </w:r>
            <w:r>
              <w:softHyphen/>
            </w:r>
            <w:r w:rsidRPr="0062494E">
              <w:t xml:space="preserve">digheten i </w:t>
            </w:r>
            <w:r>
              <w:t>tjänstepensionsinstitut</w:t>
            </w:r>
            <w:r w:rsidRPr="0062494E">
              <w:t>ets hemland.</w:t>
            </w:r>
          </w:p>
        </w:tc>
        <w:tc>
          <w:tcPr>
            <w:tcW w:w="2500" w:type="pct"/>
            <w:shd w:val="clear" w:color="auto" w:fill="auto"/>
            <w:tcMar>
              <w:right w:w="0" w:type="dxa"/>
            </w:tcMar>
          </w:tcPr>
          <w:p w14:paraId="41D0F372" w14:textId="77777777" w:rsidR="00136126" w:rsidRPr="00410381" w:rsidRDefault="00931476" w:rsidP="00136126">
            <w:pPr>
              <w:pStyle w:val="Brdtextmedindrag"/>
              <w:rPr>
                <w:i/>
              </w:rPr>
            </w:pPr>
            <w:r w:rsidRPr="0062494E">
              <w:t xml:space="preserve">Varje gång ett utländskt </w:t>
            </w:r>
            <w:r>
              <w:t>tjänstepensionsinstitut</w:t>
            </w:r>
            <w:r w:rsidRPr="0062494E">
              <w:t xml:space="preserve"> åtar sig ett uppdrag att genom gräns</w:t>
            </w:r>
            <w:r>
              <w:softHyphen/>
            </w:r>
            <w:r w:rsidRPr="0062494E">
              <w:t xml:space="preserve">överskridande verksamhet ingå avtal om tjänstepension ska en särskild underrättelse lämnas till den behöriga myndigheten i </w:t>
            </w:r>
            <w:r>
              <w:t>tjänste</w:t>
            </w:r>
            <w:r>
              <w:softHyphen/>
              <w:t xml:space="preserve">pensionsinstitutets </w:t>
            </w:r>
            <w:r w:rsidRPr="0062494E">
              <w:t>hemland.</w:t>
            </w:r>
            <w:r>
              <w:t xml:space="preserve"> </w:t>
            </w:r>
            <w:r w:rsidRPr="00410381">
              <w:rPr>
                <w:i/>
              </w:rPr>
              <w:t xml:space="preserve">Underrättelsen ska innehålla uppgift om </w:t>
            </w:r>
          </w:p>
          <w:p w14:paraId="081833A2" w14:textId="77777777" w:rsidR="00136126" w:rsidRPr="00410381" w:rsidRDefault="00931476" w:rsidP="00136126">
            <w:pPr>
              <w:pStyle w:val="Brdtextmedindrag"/>
              <w:rPr>
                <w:rFonts w:asciiTheme="minorHAnsi" w:hAnsiTheme="minorHAnsi"/>
                <w:i/>
                <w:sz w:val="22"/>
              </w:rPr>
            </w:pPr>
            <w:r w:rsidRPr="00410381">
              <w:rPr>
                <w:i/>
              </w:rPr>
              <w:t>1. </w:t>
            </w:r>
            <w:r>
              <w:rPr>
                <w:i/>
              </w:rPr>
              <w:t>det uppdragsgivande före</w:t>
            </w:r>
            <w:r>
              <w:rPr>
                <w:i/>
              </w:rPr>
              <w:softHyphen/>
              <w:t xml:space="preserve">tagets namn </w:t>
            </w:r>
            <w:r w:rsidRPr="00410381">
              <w:rPr>
                <w:i/>
              </w:rPr>
              <w:t xml:space="preserve">och hemvist, </w:t>
            </w:r>
          </w:p>
          <w:p w14:paraId="238191D0" w14:textId="77777777" w:rsidR="00136126" w:rsidRPr="00410381" w:rsidRDefault="00931476" w:rsidP="00136126">
            <w:pPr>
              <w:pStyle w:val="Brdtextmedindrag"/>
              <w:rPr>
                <w:i/>
              </w:rPr>
            </w:pPr>
            <w:r w:rsidRPr="00410381">
              <w:rPr>
                <w:i/>
              </w:rPr>
              <w:t xml:space="preserve">2. i vilket land </w:t>
            </w:r>
            <w:r>
              <w:rPr>
                <w:i/>
              </w:rPr>
              <w:t>tjänstepensions</w:t>
            </w:r>
            <w:r>
              <w:rPr>
                <w:i/>
              </w:rPr>
              <w:softHyphen/>
              <w:t>avtalen</w:t>
            </w:r>
            <w:r w:rsidRPr="00410381">
              <w:rPr>
                <w:i/>
              </w:rPr>
              <w:t xml:space="preserve"> ska fullgöras, och</w:t>
            </w:r>
          </w:p>
          <w:p w14:paraId="3CC3A8BC" w14:textId="77777777" w:rsidR="00136126" w:rsidRDefault="00931476" w:rsidP="00136126">
            <w:pPr>
              <w:pStyle w:val="Brdtextmedindrag"/>
            </w:pPr>
            <w:r w:rsidRPr="00410381">
              <w:rPr>
                <w:i/>
              </w:rPr>
              <w:t>3. det huvudsakliga innehållet i de överenskommelser som ska ligga till grund för tjänstepensions</w:t>
            </w:r>
            <w:r>
              <w:rPr>
                <w:i/>
              </w:rPr>
              <w:softHyphen/>
            </w:r>
            <w:r w:rsidRPr="00410381">
              <w:rPr>
                <w:i/>
              </w:rPr>
              <w:t>avtalen.</w:t>
            </w:r>
          </w:p>
        </w:tc>
      </w:tr>
    </w:tbl>
    <w:p w14:paraId="128F4EDA" w14:textId="77777777" w:rsidR="00136126" w:rsidRDefault="00931476" w:rsidP="00136126">
      <w:pPr>
        <w:pStyle w:val="Brdtextmedindrag"/>
      </w:pPr>
      <w:r w:rsidRPr="00017EA0">
        <w:t xml:space="preserve">Om försäkringsgivaren avser att ändra sin verksamhet i fråga om förhållanden som anges i första och andra styckena, får ändringen göras tidigast en månad efter det att </w:t>
      </w:r>
      <w:r>
        <w:t>Finansinspektionen</w:t>
      </w:r>
      <w:r w:rsidRPr="00017EA0">
        <w:t xml:space="preserve"> underrättats om ändringen av den behöriga myndigheten i försäkringsgivarens hemland. Om ändringen innebär att verksamhet avseende tjänstepensionsförsäkring ska inledas, ska dock bestämmelserna i 1</w:t>
      </w:r>
      <w:r>
        <w:t> §</w:t>
      </w:r>
      <w:r w:rsidRPr="00017EA0">
        <w:t xml:space="preserve"> andra stycket samt tredje stycket i denna paragraf tillämpas.</w:t>
      </w:r>
    </w:p>
    <w:p w14:paraId="1ED0C575" w14:textId="77777777" w:rsidR="00136126" w:rsidRPr="00410381" w:rsidRDefault="00931476" w:rsidP="00136126">
      <w:pPr>
        <w:pStyle w:val="Brdtext"/>
        <w:spacing w:before="230"/>
        <w:jc w:val="center"/>
        <w:rPr>
          <w:b/>
        </w:rPr>
      </w:pPr>
      <w:r w:rsidRPr="00410381">
        <w:rPr>
          <w:b/>
        </w:rPr>
        <w:t>3</w:t>
      </w:r>
      <w:r>
        <w:rPr>
          <w:b/>
        </w:rPr>
        <w:t> kap.</w:t>
      </w:r>
    </w:p>
    <w:p w14:paraId="4A33DF30" w14:textId="77777777" w:rsidR="00136126" w:rsidRDefault="00931476" w:rsidP="00136126">
      <w:pPr>
        <w:pStyle w:val="Brdtext"/>
        <w:jc w:val="center"/>
      </w:pPr>
      <w:r w:rsidRPr="00410381">
        <w:t>2</w:t>
      </w:r>
      <w:r>
        <w:t> §</w:t>
      </w:r>
      <w:r w:rsidRPr="00410381">
        <w:rPr>
          <w:rStyle w:val="Fotnotsreferens"/>
        </w:rPr>
        <w:footnoteReference w:id="141"/>
      </w:r>
    </w:p>
    <w:p w14:paraId="43060B6E" w14:textId="77777777" w:rsidR="00136126" w:rsidRDefault="00931476" w:rsidP="00136126">
      <w:pPr>
        <w:pStyle w:val="Brdtextmedindrag"/>
      </w:pPr>
      <w:r>
        <w:t>Finansinspektionen</w:t>
      </w:r>
      <w:r w:rsidRPr="00D52587">
        <w:t xml:space="preserve"> ska, i samarbete med den behöriga myndigheten i hemlandet, utöva</w:t>
      </w:r>
      <w:r>
        <w:t xml:space="preserve"> tillsyn över att en EES-försäkringsgivare eller ett utländskt tjänstepensionsinstitut bedriver sin verksamhet i Sverige i enlighet med denna lag och andra </w:t>
      </w:r>
      <w:r w:rsidRPr="00DB611D">
        <w:t>författningar</w:t>
      </w:r>
      <w:r>
        <w:t xml:space="preserve"> som reglerar deras näringsverksamhet.</w:t>
      </w:r>
    </w:p>
    <w:p w14:paraId="59F15061" w14:textId="77777777" w:rsidR="00136126" w:rsidRDefault="00931476" w:rsidP="00136126">
      <w:pPr>
        <w:pStyle w:val="Brdtextmedindrag"/>
      </w:pPr>
      <w:r>
        <w:t>Finansinspektionen ska lämna uppgifter till de behöriga myndigheterna i hemländerna, om dessa myndigheter behöver uppgifterna för sin tillsyn över försäkringsgivares och utländska tjänstepensionsinstituts verksam</w:t>
      </w:r>
      <w:r>
        <w:softHyphen/>
        <w:t>heter, samt i övrigt ha ett nära samarbete med dessa myndigheter och Europeiska kommissionen.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BEFD7AB" w14:textId="77777777">
        <w:tc>
          <w:tcPr>
            <w:tcW w:w="2500" w:type="pct"/>
            <w:shd w:val="clear" w:color="auto" w:fill="auto"/>
            <w:tcMar>
              <w:left w:w="0" w:type="dxa"/>
            </w:tcMar>
          </w:tcPr>
          <w:p w14:paraId="19A575C7" w14:textId="77777777" w:rsidR="00136126" w:rsidRDefault="00931476" w:rsidP="00136126">
            <w:pPr>
              <w:pStyle w:val="Brdtextmedindrag"/>
            </w:pPr>
            <w:r>
              <w:t>När det gäller EES-försäkrings</w:t>
            </w:r>
            <w:r>
              <w:softHyphen/>
              <w:t>givare som meddelar tjänste</w:t>
            </w:r>
            <w:r>
              <w:softHyphen/>
              <w:t xml:space="preserve">pensionsförsäkring </w:t>
            </w:r>
            <w:r w:rsidRPr="000A7C2D">
              <w:rPr>
                <w:i/>
              </w:rPr>
              <w:t xml:space="preserve">och utländska </w:t>
            </w:r>
            <w:r w:rsidRPr="000A7C2D">
              <w:rPr>
                <w:i/>
              </w:rPr>
              <w:lastRenderedPageBreak/>
              <w:t>tjänstepensionsinstitut</w:t>
            </w:r>
            <w:r>
              <w:t xml:space="preserve"> ska Finans</w:t>
            </w:r>
            <w:r>
              <w:softHyphen/>
              <w:t xml:space="preserve">inspektionen, om det behövs, senast </w:t>
            </w:r>
            <w:r w:rsidRPr="000A7C2D">
              <w:t>två månader</w:t>
            </w:r>
            <w:r>
              <w:t xml:space="preserve"> efter det att inspektionen tagit emot en underrättelse enligt 2 kap. 2 § andra </w:t>
            </w:r>
            <w:r w:rsidRPr="000A7C2D">
              <w:rPr>
                <w:i/>
              </w:rPr>
              <w:t>eller tredje</w:t>
            </w:r>
            <w:r>
              <w:t xml:space="preserve"> stycket eller 3 § tredje </w:t>
            </w:r>
            <w:r w:rsidRPr="000A7C2D">
              <w:rPr>
                <w:i/>
              </w:rPr>
              <w:t xml:space="preserve">eller fjärde </w:t>
            </w:r>
            <w:r>
              <w:t xml:space="preserve">stycket till den behöriga myndigheten i försäkringsgivarens </w:t>
            </w:r>
            <w:r w:rsidRPr="000A7C2D">
              <w:rPr>
                <w:i/>
              </w:rPr>
              <w:t>eller tjänstepensionsinstitutets</w:t>
            </w:r>
            <w:r>
              <w:t xml:space="preserve"> hemland lämna uppgifter om </w:t>
            </w:r>
            <w:r w:rsidRPr="00E13AFF">
              <w:rPr>
                <w:i/>
              </w:rPr>
              <w:t>i Sverige</w:t>
            </w:r>
            <w:r>
              <w:t xml:space="preserve"> tillämplig </w:t>
            </w:r>
            <w:r w:rsidRPr="00B531FF">
              <w:rPr>
                <w:i/>
              </w:rPr>
              <w:t>arbetsrätt</w:t>
            </w:r>
            <w:r>
              <w:t xml:space="preserve"> på tjänstepensions</w:t>
            </w:r>
            <w:r>
              <w:softHyphen/>
              <w:t xml:space="preserve">området samt om de bestämmelser om information som gäller här i landet gentemot dem som ingår eller avser att ingå ett avtal om tjänstepensionsförsäkring </w:t>
            </w:r>
            <w:r w:rsidRPr="000A7C2D">
              <w:rPr>
                <w:i/>
              </w:rPr>
              <w:t>eller tjänstepension</w:t>
            </w:r>
            <w:r>
              <w:t>, liksom gentemot dem som annars är ersättningsberättigade på grund av ett sådant avtal.</w:t>
            </w:r>
          </w:p>
        </w:tc>
        <w:tc>
          <w:tcPr>
            <w:tcW w:w="2500" w:type="pct"/>
            <w:shd w:val="clear" w:color="auto" w:fill="auto"/>
            <w:tcMar>
              <w:right w:w="0" w:type="dxa"/>
            </w:tcMar>
          </w:tcPr>
          <w:p w14:paraId="7BA41347" w14:textId="77777777" w:rsidR="00136126" w:rsidRDefault="00931476" w:rsidP="00136126">
            <w:pPr>
              <w:pStyle w:val="Brdtextmedindrag"/>
            </w:pPr>
            <w:r>
              <w:lastRenderedPageBreak/>
              <w:t>När det gäller EES-försäkrings</w:t>
            </w:r>
            <w:r>
              <w:softHyphen/>
              <w:t>givare som meddelar tjänste</w:t>
            </w:r>
            <w:r>
              <w:softHyphen/>
              <w:t>pensionsförsäkring ska Finans</w:t>
            </w:r>
            <w:r>
              <w:softHyphen/>
              <w:t xml:space="preserve">inspektionen, om det behövs, </w:t>
            </w:r>
            <w:r>
              <w:lastRenderedPageBreak/>
              <w:t xml:space="preserve">senast två månader efter det att inspektionen tagit emot en underrättelse enligt 2 kap. 2 § andra stycket eller 3 § tredje stycket till den behöriga myndigheten i försäkringsgivarens hemland lämna uppgifter om tillämplig </w:t>
            </w:r>
            <w:r>
              <w:rPr>
                <w:i/>
              </w:rPr>
              <w:t xml:space="preserve">svensk </w:t>
            </w:r>
            <w:r w:rsidRPr="00B531FF">
              <w:rPr>
                <w:i/>
              </w:rPr>
              <w:t>social- och arbets</w:t>
            </w:r>
            <w:r w:rsidRPr="00B531FF">
              <w:rPr>
                <w:i/>
              </w:rPr>
              <w:softHyphen/>
              <w:t>marknadslagstiftning</w:t>
            </w:r>
            <w:r>
              <w:t xml:space="preserve">  på tjänste</w:t>
            </w:r>
            <w:r>
              <w:softHyphen/>
              <w:t>pensionsområdet samt om de be</w:t>
            </w:r>
            <w:r>
              <w:softHyphen/>
              <w:t>stämmelser om information som gäller här i landet gentemot dem som ingår eller avser att ingå ett avtal om tjänstepensionsförsäkring, liksom gentemot dem som annars är ersättningsberättigade på grund av ett sådant avtal.</w:t>
            </w:r>
          </w:p>
        </w:tc>
      </w:tr>
      <w:tr w:rsidR="00397F28" w14:paraId="1B31ABF7" w14:textId="77777777">
        <w:tc>
          <w:tcPr>
            <w:tcW w:w="2500" w:type="pct"/>
            <w:shd w:val="clear" w:color="auto" w:fill="auto"/>
            <w:tcMar>
              <w:left w:w="0" w:type="dxa"/>
            </w:tcMar>
          </w:tcPr>
          <w:p w14:paraId="5887625D" w14:textId="77777777" w:rsidR="00136126" w:rsidRDefault="00136126" w:rsidP="00136126">
            <w:pPr>
              <w:pStyle w:val="Brdtextmedindrag"/>
            </w:pPr>
          </w:p>
        </w:tc>
        <w:tc>
          <w:tcPr>
            <w:tcW w:w="2500" w:type="pct"/>
            <w:shd w:val="clear" w:color="auto" w:fill="auto"/>
            <w:tcMar>
              <w:right w:w="0" w:type="dxa"/>
            </w:tcMar>
          </w:tcPr>
          <w:p w14:paraId="5CD5772E" w14:textId="77777777" w:rsidR="00136126" w:rsidRPr="000A7C2D" w:rsidRDefault="00931476" w:rsidP="00136126">
            <w:pPr>
              <w:pStyle w:val="Brdtextmedindrag"/>
              <w:rPr>
                <w:i/>
              </w:rPr>
            </w:pPr>
            <w:r w:rsidRPr="000A7C2D">
              <w:rPr>
                <w:i/>
              </w:rPr>
              <w:t>När det gäller utländska tjänstepensionsinstitut ska Finans</w:t>
            </w:r>
            <w:r>
              <w:rPr>
                <w:i/>
              </w:rPr>
              <w:softHyphen/>
            </w:r>
            <w:r w:rsidRPr="000A7C2D">
              <w:rPr>
                <w:i/>
              </w:rPr>
              <w:t xml:space="preserve">inspektionen senast </w:t>
            </w:r>
            <w:r w:rsidRPr="00E45786">
              <w:rPr>
                <w:i/>
              </w:rPr>
              <w:t>sex veckor</w:t>
            </w:r>
            <w:r w:rsidRPr="000A7C2D">
              <w:rPr>
                <w:i/>
              </w:rPr>
              <w:t xml:space="preserve"> efter det att inspektionen tagit emot en underrättelse enligt 2 kap. 2 § tredje stycket eller 3 § fjärde stycket till den behöriga myndigheten </w:t>
            </w:r>
            <w:r>
              <w:rPr>
                <w:i/>
              </w:rPr>
              <w:t xml:space="preserve">i </w:t>
            </w:r>
            <w:r w:rsidRPr="000A7C2D">
              <w:rPr>
                <w:i/>
              </w:rPr>
              <w:t>tjänstepensions</w:t>
            </w:r>
            <w:r>
              <w:rPr>
                <w:i/>
              </w:rPr>
              <w:softHyphen/>
            </w:r>
            <w:r w:rsidRPr="000A7C2D">
              <w:rPr>
                <w:i/>
              </w:rPr>
              <w:t xml:space="preserve">institutets hemland lämna uppgifter om tillämplig </w:t>
            </w:r>
            <w:r>
              <w:rPr>
                <w:i/>
              </w:rPr>
              <w:t xml:space="preserve">svensk </w:t>
            </w:r>
            <w:r w:rsidRPr="00033D66">
              <w:rPr>
                <w:i/>
              </w:rPr>
              <w:t>social- och arbetsmarknadslagstiftning</w:t>
            </w:r>
            <w:r w:rsidRPr="000A7C2D" w:rsidDel="00FC04AA">
              <w:rPr>
                <w:i/>
              </w:rPr>
              <w:t xml:space="preserve"> </w:t>
            </w:r>
            <w:r w:rsidRPr="000A7C2D">
              <w:rPr>
                <w:i/>
              </w:rPr>
              <w:t>på tjänstepensionsområdet samt om de bestämmelser om information som gäller här i landet gentemot dem som ingår eller avser att ingå ett avtal om tjänstepension, liksom gentemot dem som annars är ersättningsberättigade på grund av ett sådant avtal.</w:t>
            </w:r>
          </w:p>
        </w:tc>
      </w:tr>
      <w:tr w:rsidR="00397F28" w14:paraId="5B9EEB56" w14:textId="77777777">
        <w:tc>
          <w:tcPr>
            <w:tcW w:w="2500" w:type="pct"/>
            <w:shd w:val="clear" w:color="auto" w:fill="auto"/>
            <w:tcMar>
              <w:left w:w="0" w:type="dxa"/>
            </w:tcMar>
          </w:tcPr>
          <w:p w14:paraId="2616DAF7" w14:textId="77777777" w:rsidR="00136126" w:rsidRDefault="00931476" w:rsidP="00136126">
            <w:pPr>
              <w:pStyle w:val="Brdtextmedindrag"/>
            </w:pPr>
            <w:r>
              <w:t>Finansinspektionen ska, när försäkringsgivaren eller tjänste</w:t>
            </w:r>
            <w:r>
              <w:softHyphen/>
              <w:t xml:space="preserve">pensionsinstitutet påbörjat sin verksamhet här i landet, underrätta den behöriga myndigheten i hemlandet om väsentliga ändringar i de bestämmelser </w:t>
            </w:r>
            <w:r w:rsidRPr="00EC757D">
              <w:rPr>
                <w:i/>
              </w:rPr>
              <w:t>som anges i</w:t>
            </w:r>
            <w:r>
              <w:t xml:space="preserve"> </w:t>
            </w:r>
            <w:r w:rsidRPr="00F506B7">
              <w:rPr>
                <w:i/>
              </w:rPr>
              <w:t>tredje</w:t>
            </w:r>
            <w:r>
              <w:t xml:space="preserve"> </w:t>
            </w:r>
            <w:r w:rsidRPr="003801A4">
              <w:rPr>
                <w:i/>
              </w:rPr>
              <w:t>stycket</w:t>
            </w:r>
            <w:r>
              <w:t>.</w:t>
            </w:r>
          </w:p>
        </w:tc>
        <w:tc>
          <w:tcPr>
            <w:tcW w:w="2500" w:type="pct"/>
            <w:shd w:val="clear" w:color="auto" w:fill="auto"/>
            <w:tcMar>
              <w:right w:w="0" w:type="dxa"/>
            </w:tcMar>
          </w:tcPr>
          <w:p w14:paraId="55DAF2A5" w14:textId="77777777" w:rsidR="00136126" w:rsidRPr="005F7482" w:rsidRDefault="00931476" w:rsidP="00136126">
            <w:pPr>
              <w:pStyle w:val="Brdtextmedindrag"/>
              <w:rPr>
                <w:i/>
              </w:rPr>
            </w:pPr>
            <w:r>
              <w:t>Finansinspektionen ska, när försäkringsgivaren eller tjänste</w:t>
            </w:r>
            <w:r>
              <w:softHyphen/>
              <w:t xml:space="preserve">pensionsinstitutet påbörjat sin verksamhet här i landet, underrätta den behöriga myndigheten i hemlandet om väsentliga ändringar i </w:t>
            </w:r>
            <w:r w:rsidRPr="00F506B7">
              <w:rPr>
                <w:i/>
              </w:rPr>
              <w:t>social- och arbetsmarknadslag</w:t>
            </w:r>
            <w:r w:rsidRPr="00F506B7">
              <w:rPr>
                <w:i/>
              </w:rPr>
              <w:softHyphen/>
              <w:t xml:space="preserve">stiftningen och i </w:t>
            </w:r>
            <w:r w:rsidRPr="00EC757D">
              <w:t>de bestämmelser</w:t>
            </w:r>
            <w:r w:rsidRPr="00F506B7">
              <w:rPr>
                <w:i/>
              </w:rPr>
              <w:t xml:space="preserve"> om information som gäller här i landet</w:t>
            </w:r>
            <w:r>
              <w:t>.</w:t>
            </w:r>
          </w:p>
        </w:tc>
      </w:tr>
    </w:tbl>
    <w:p w14:paraId="2B14E6B6" w14:textId="77777777" w:rsidR="00136126" w:rsidRDefault="00931476" w:rsidP="00136126">
      <w:pPr>
        <w:pStyle w:val="Brdtext"/>
        <w:spacing w:before="230"/>
        <w:jc w:val="center"/>
      </w:pPr>
      <w:r>
        <w:lastRenderedPageBreak/>
        <w:t>6 §</w:t>
      </w:r>
      <w:r>
        <w:rPr>
          <w:rStyle w:val="Fotnotsreferens"/>
        </w:rPr>
        <w:footnoteReference w:id="142"/>
      </w:r>
    </w:p>
    <w:p w14:paraId="5BE3AB2F" w14:textId="77777777" w:rsidR="00136126" w:rsidRDefault="00931476" w:rsidP="00136126">
      <w:pPr>
        <w:pStyle w:val="Brdtextmedindrag"/>
      </w:pPr>
      <w:r w:rsidRPr="00314E50">
        <w:t xml:space="preserve">Om en EES-försäkringsgivare överträder denna lag eller en föreskrift som har meddelats med stöd av denna lag eller på annat sätt visar sig olämplig att driva verksamhet här, får </w:t>
      </w:r>
      <w:r>
        <w:t>Finansinspektionen</w:t>
      </w:r>
      <w:r w:rsidRPr="00314E50">
        <w:t xml:space="preserve"> förelägga försäkringsgivaren att vidta rättelse. Inspektionen ska underrätta den behöriga myndigheten i försäkringsgivarens hemland när den förelägger om sådan rättelse. Om försäkringsgivaren inte följer föreläggandet, ska hemlandsmyndigheten också underrättas.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DCB82A7" w14:textId="77777777">
        <w:tc>
          <w:tcPr>
            <w:tcW w:w="2500" w:type="pct"/>
            <w:shd w:val="clear" w:color="auto" w:fill="auto"/>
            <w:tcMar>
              <w:left w:w="0" w:type="dxa"/>
            </w:tcMar>
          </w:tcPr>
          <w:p w14:paraId="482B0676" w14:textId="77777777" w:rsidR="00136126" w:rsidRDefault="00931476" w:rsidP="00136126">
            <w:pPr>
              <w:pStyle w:val="Brdtextmedindrag"/>
            </w:pPr>
            <w:r w:rsidRPr="00314E50">
              <w:t xml:space="preserve">Om rättelse ändå inte sker, får </w:t>
            </w:r>
            <w:r>
              <w:t>Finansinspektionen</w:t>
            </w:r>
            <w:r w:rsidRPr="00314E50">
              <w:t xml:space="preserve"> förbjuda för</w:t>
            </w:r>
            <w:r>
              <w:softHyphen/>
            </w:r>
            <w:r w:rsidRPr="00314E50">
              <w:t>säkringsgivaren att fortsätta sin marknadsföring och att ingå nya försäkringsavtal om risker som är belägna här i landet eller, när det gäller livförsäkring, om försäk</w:t>
            </w:r>
            <w:r>
              <w:softHyphen/>
            </w:r>
            <w:r w:rsidRPr="00314E50">
              <w:t>ringsåtaganden som ska fullgöras här i landet.</w:t>
            </w:r>
          </w:p>
        </w:tc>
        <w:tc>
          <w:tcPr>
            <w:tcW w:w="2500" w:type="pct"/>
            <w:shd w:val="clear" w:color="auto" w:fill="auto"/>
            <w:tcMar>
              <w:right w:w="0" w:type="dxa"/>
            </w:tcMar>
          </w:tcPr>
          <w:p w14:paraId="35A3B549" w14:textId="77777777" w:rsidR="00136126" w:rsidRDefault="00931476" w:rsidP="00136126">
            <w:pPr>
              <w:pStyle w:val="Brdtextmedindrag"/>
            </w:pPr>
            <w:r w:rsidRPr="00314E50">
              <w:t xml:space="preserve">Om rättelse ändå inte sker, får </w:t>
            </w:r>
            <w:r>
              <w:t>Finansinspektionen</w:t>
            </w:r>
            <w:r w:rsidRPr="00314E50">
              <w:t xml:space="preserve"> förbjuda för</w:t>
            </w:r>
            <w:r>
              <w:softHyphen/>
            </w:r>
            <w:r w:rsidRPr="00314E50">
              <w:t>säkringsgivaren att fortsätta sin marknadsföring och att ingå nya försäkringsavtal om risker som är belägna här i landet eller, när det gäller livförsäkring, om försäk</w:t>
            </w:r>
            <w:r>
              <w:softHyphen/>
            </w:r>
            <w:r w:rsidRPr="00314E50">
              <w:t xml:space="preserve">ringsåtaganden som ska fullgöras här i landet. </w:t>
            </w:r>
            <w:r w:rsidRPr="000A7C2D">
              <w:rPr>
                <w:i/>
              </w:rPr>
              <w:t>Innan ett förbud meddelas, ska inspektionen under</w:t>
            </w:r>
            <w:r>
              <w:rPr>
                <w:i/>
              </w:rPr>
              <w:softHyphen/>
            </w:r>
            <w:r w:rsidRPr="000A7C2D">
              <w:rPr>
                <w:i/>
              </w:rPr>
              <w:t>rätta den behöriga myndigheten i försäkringsgivarens hemland.</w:t>
            </w:r>
          </w:p>
        </w:tc>
      </w:tr>
      <w:tr w:rsidR="00397F28" w14:paraId="63602BE3" w14:textId="77777777">
        <w:tc>
          <w:tcPr>
            <w:tcW w:w="2500" w:type="pct"/>
            <w:shd w:val="clear" w:color="auto" w:fill="auto"/>
            <w:tcMar>
              <w:left w:w="0" w:type="dxa"/>
            </w:tcMar>
          </w:tcPr>
          <w:p w14:paraId="7C13C610" w14:textId="77777777" w:rsidR="00136126" w:rsidRPr="000A7C2D" w:rsidRDefault="00931476" w:rsidP="00136126">
            <w:pPr>
              <w:pStyle w:val="Brdtextmedindrag"/>
              <w:rPr>
                <w:i/>
              </w:rPr>
            </w:pPr>
            <w:r w:rsidRPr="000A7C2D">
              <w:rPr>
                <w:i/>
              </w:rPr>
              <w:t>Innan ett förbud meddelas, ska inspektionen underrätta den be</w:t>
            </w:r>
            <w:r>
              <w:rPr>
                <w:i/>
              </w:rPr>
              <w:softHyphen/>
            </w:r>
            <w:r w:rsidRPr="000A7C2D">
              <w:rPr>
                <w:i/>
              </w:rPr>
              <w:t>höriga myndigheten i försäkrings</w:t>
            </w:r>
            <w:r>
              <w:rPr>
                <w:i/>
              </w:rPr>
              <w:softHyphen/>
            </w:r>
            <w:r w:rsidRPr="000A7C2D">
              <w:rPr>
                <w:i/>
              </w:rPr>
              <w:t>givarens hemland.</w:t>
            </w:r>
          </w:p>
        </w:tc>
        <w:tc>
          <w:tcPr>
            <w:tcW w:w="2500" w:type="pct"/>
            <w:shd w:val="clear" w:color="auto" w:fill="auto"/>
            <w:tcMar>
              <w:right w:w="0" w:type="dxa"/>
            </w:tcMar>
          </w:tcPr>
          <w:p w14:paraId="1DA24149" w14:textId="77777777" w:rsidR="00136126" w:rsidRDefault="00136126" w:rsidP="00136126">
            <w:pPr>
              <w:pStyle w:val="Brdtextmedindrag"/>
            </w:pPr>
          </w:p>
        </w:tc>
      </w:tr>
    </w:tbl>
    <w:p w14:paraId="048AEF39" w14:textId="77777777" w:rsidR="00136126" w:rsidRDefault="00931476" w:rsidP="00136126">
      <w:pPr>
        <w:pStyle w:val="Brdtextmedindrag"/>
      </w:pPr>
      <w:r w:rsidRPr="00314E50">
        <w:t xml:space="preserve">I brådskande fall får </w:t>
      </w:r>
      <w:r>
        <w:t>Finansinspektionen</w:t>
      </w:r>
      <w:r w:rsidRPr="00314E50">
        <w:t xml:space="preserve">, utan att den behöriga myndigheten underrättats, vidta åtgärder som anges i andra stycket för att hindra ytterligare överträdelser. </w:t>
      </w:r>
    </w:p>
    <w:p w14:paraId="610816E0" w14:textId="77777777" w:rsidR="00136126" w:rsidRDefault="00931476" w:rsidP="00136126">
      <w:pPr>
        <w:pStyle w:val="Brdtextmedindrag"/>
      </w:pPr>
      <w:r>
        <w:t>Finansinspektionen</w:t>
      </w:r>
      <w:r w:rsidRPr="00314E50">
        <w:t xml:space="preserve"> får i brådskande fall, och utan att den utländska behöriga myndigheten underrättats, även förordna ett ombud att på försäkringsgivarens vägnar ta emot stämning och i övrigt företräda denne när det gäller redan meddelade försäkringar. Inspektionen ska genast införa kungörelse enligt 10</w:t>
      </w:r>
      <w:r>
        <w:t> kap.</w:t>
      </w:r>
      <w:r w:rsidRPr="00314E50">
        <w:t xml:space="preserve"> 1</w:t>
      </w:r>
      <w:r>
        <w:t> § </w:t>
      </w:r>
      <w:r w:rsidRPr="00314E50">
        <w:t>1 om förordnandet. Till dess att en sådan kungörelse har införts får en försäkringstagare, om försäk</w:t>
      </w:r>
      <w:r>
        <w:softHyphen/>
      </w:r>
      <w:r w:rsidRPr="00314E50">
        <w:t xml:space="preserve">ringsgivaren inte är en försäkringssammanslutning, sätta in förfallna försäkringspremier hos inspektionen med samma verkan som om de har betalats till försäkringsgivaren. </w:t>
      </w:r>
    </w:p>
    <w:p w14:paraId="0E627FEC" w14:textId="77777777" w:rsidR="00136126" w:rsidRDefault="00931476" w:rsidP="00136126">
      <w:pPr>
        <w:pStyle w:val="Brdtextmedindrag"/>
      </w:pPr>
      <w:r w:rsidRPr="00314E50">
        <w:t>Om en EES-försäkringsgivare som meddelar tjänstepensionsförsäkring överträder sådana bestämmelser som anges i 2</w:t>
      </w:r>
      <w:r>
        <w:t> §</w:t>
      </w:r>
      <w:r w:rsidRPr="00314E50">
        <w:t xml:space="preserve"> tredje stycket, ska </w:t>
      </w:r>
      <w:r>
        <w:t>Finansinspektionen</w:t>
      </w:r>
      <w:r w:rsidRPr="00314E50">
        <w:t xml:space="preserve"> genast underrätta den behöriga myndigheten i försäkringsgivarens hemland. </w:t>
      </w:r>
    </w:p>
    <w:p w14:paraId="73D22D77" w14:textId="77777777" w:rsidR="00136126" w:rsidRDefault="00931476" w:rsidP="00136126">
      <w:pPr>
        <w:pStyle w:val="Brdtextmedindrag"/>
      </w:pPr>
      <w:r w:rsidRPr="00314E50">
        <w:t>Om en EES-försäkringsgivare, trots de åtgärder som vidtagits av den behöriga myndigheten i hemlandet, fortsätter att överträda den i Sverige tillämpliga arbetsrätten på tjänstepensions</w:t>
      </w:r>
      <w:r>
        <w:softHyphen/>
      </w:r>
      <w:r w:rsidRPr="00314E50">
        <w:t xml:space="preserve">området, får </w:t>
      </w:r>
      <w:r>
        <w:t>Finansinspektionen</w:t>
      </w:r>
      <w:r w:rsidRPr="00314E50">
        <w:t xml:space="preserve"> för</w:t>
      </w:r>
      <w:r w:rsidRPr="004C61AA">
        <w:t>bjuda försäkringsgivaren att fortsätta sin marknadsföring och att ingå nya avtal om tjänstepensionsförsäkring som ska fullgöras här i landet. Innan ett förbud meddelas, ska inspektionen underrätta den behöriga myndigheten i försäkringsgivarens hemland.</w:t>
      </w:r>
    </w:p>
    <w:p w14:paraId="612718ED" w14:textId="77777777" w:rsidR="00136126" w:rsidRDefault="00931476" w:rsidP="00136126">
      <w:pPr>
        <w:pStyle w:val="Brdtextmedindrag"/>
      </w:pPr>
      <w:r w:rsidDel="00D05D53">
        <w:lastRenderedPageBreak/>
        <w:t xml:space="preserve">Ett förbud enligt </w:t>
      </w:r>
      <w:r w:rsidRPr="000A7C2D" w:rsidDel="00D05D53">
        <w:t>sjätte</w:t>
      </w:r>
      <w:r w:rsidDel="00D05D53">
        <w:t xml:space="preserve"> stycket får meddelas först sedan Finans</w:t>
      </w:r>
      <w:r>
        <w:softHyphen/>
      </w:r>
      <w:r w:rsidDel="00D05D53">
        <w:t>inspektionen har förelagt EES-försäkringsgivaren att vidta rättelse, om inte motsvarande åtgärd har vidtagits av den behöriga myndigheten i försäkringsgivarens hemland.</w:t>
      </w:r>
    </w:p>
    <w:p w14:paraId="33F42F1D" w14:textId="77777777" w:rsidR="00136126" w:rsidRDefault="00931476" w:rsidP="00136126">
      <w:pPr>
        <w:pStyle w:val="Brdtextmedindrag"/>
      </w:pPr>
      <w:r w:rsidDel="00D05D53">
        <w:t xml:space="preserve">Det som sägs i </w:t>
      </w:r>
      <w:r w:rsidRPr="000A7C2D" w:rsidDel="00D05D53">
        <w:t>femte–sjunde</w:t>
      </w:r>
      <w:r w:rsidDel="00D05D53">
        <w:t xml:space="preserve"> styckena om EES-försäkringsgivare ska tillämpas på motsvarande sätt för utländska tjänstepensionsinstitut.</w:t>
      </w:r>
    </w:p>
    <w:p w14:paraId="39C03E68" w14:textId="77777777" w:rsidR="00136126" w:rsidRDefault="00931476" w:rsidP="00136126">
      <w:pPr>
        <w:pStyle w:val="Brdtext"/>
        <w:spacing w:before="230"/>
        <w:jc w:val="center"/>
        <w:rPr>
          <w:b/>
        </w:rPr>
      </w:pPr>
      <w:r w:rsidRPr="00410381">
        <w:rPr>
          <w:b/>
        </w:rPr>
        <w:t>8</w:t>
      </w:r>
      <w:r>
        <w:rPr>
          <w:b/>
        </w:rPr>
        <w:t> kap.</w:t>
      </w:r>
    </w:p>
    <w:p w14:paraId="1F26F194" w14:textId="77777777" w:rsidR="00136126" w:rsidRDefault="00931476" w:rsidP="00136126">
      <w:pPr>
        <w:pStyle w:val="Brdtext"/>
        <w:jc w:val="center"/>
      </w:pPr>
      <w:r>
        <w:t>1 b §</w:t>
      </w:r>
      <w:r>
        <w:rPr>
          <w:rStyle w:val="Fotnotsreferens"/>
        </w:rPr>
        <w:footnoteReference w:id="143"/>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0A94D95" w14:textId="77777777">
        <w:tc>
          <w:tcPr>
            <w:tcW w:w="2500" w:type="pct"/>
            <w:shd w:val="clear" w:color="auto" w:fill="auto"/>
            <w:tcMar>
              <w:left w:w="0" w:type="dxa"/>
            </w:tcMar>
          </w:tcPr>
          <w:p w14:paraId="340E6D6B" w14:textId="77777777" w:rsidR="00136126" w:rsidRDefault="00931476" w:rsidP="00136126">
            <w:pPr>
              <w:pStyle w:val="Brdtextmedindrag"/>
            </w:pPr>
            <w:r w:rsidRPr="00ED57F3">
              <w:t>De</w:t>
            </w:r>
            <w:r>
              <w:t xml:space="preserve"> personer</w:t>
            </w:r>
            <w:r w:rsidRPr="004D24A4">
              <w:t>,</w:t>
            </w:r>
            <w:r w:rsidRPr="000A7C2D">
              <w:rPr>
                <w:i/>
              </w:rPr>
              <w:t xml:space="preserve"> </w:t>
            </w:r>
            <w:r w:rsidRPr="001678D9">
              <w:t>vilkas</w:t>
            </w:r>
            <w:r>
              <w:t xml:space="preserve"> pensioner tryggas av ett utländskt tjänste</w:t>
            </w:r>
            <w:r>
              <w:softHyphen/>
              <w:t>pensionsinstitut</w:t>
            </w:r>
            <w:r w:rsidRPr="004D24A4">
              <w:t>,</w:t>
            </w:r>
            <w:r>
              <w:t xml:space="preserve"> </w:t>
            </w:r>
            <w:r w:rsidRPr="000A7C2D">
              <w:rPr>
                <w:i/>
              </w:rPr>
              <w:t>skall</w:t>
            </w:r>
            <w:r>
              <w:t xml:space="preserve"> ges den information som behövs om institutet och dess verksamhet samt om tjänstepensionerna och de överenskommelser som ligger till grund för pensionerna. Även de som erbjuds att ingå avtal om tjänstepension </w:t>
            </w:r>
            <w:r w:rsidRPr="000A7C2D">
              <w:rPr>
                <w:i/>
              </w:rPr>
              <w:t>skall</w:t>
            </w:r>
            <w:r>
              <w:t xml:space="preserve"> ges sådan information.</w:t>
            </w:r>
          </w:p>
        </w:tc>
        <w:tc>
          <w:tcPr>
            <w:tcW w:w="2500" w:type="pct"/>
            <w:shd w:val="clear" w:color="auto" w:fill="auto"/>
            <w:tcMar>
              <w:right w:w="0" w:type="dxa"/>
            </w:tcMar>
          </w:tcPr>
          <w:p w14:paraId="2888739F" w14:textId="77777777" w:rsidR="00136126" w:rsidRDefault="00931476" w:rsidP="00136126">
            <w:pPr>
              <w:pStyle w:val="Brdtextmedindrag"/>
            </w:pPr>
            <w:r w:rsidRPr="00ED57F3">
              <w:t>De</w:t>
            </w:r>
            <w:r>
              <w:t xml:space="preserve"> personer, </w:t>
            </w:r>
            <w:r w:rsidRPr="000A7C2D">
              <w:t>vilkas</w:t>
            </w:r>
            <w:r>
              <w:rPr>
                <w:i/>
              </w:rPr>
              <w:t xml:space="preserve"> </w:t>
            </w:r>
            <w:r>
              <w:t>pensioner tryggas av ett utländskt tjänste</w:t>
            </w:r>
            <w:r>
              <w:softHyphen/>
              <w:t xml:space="preserve">pensionsinstitut, </w:t>
            </w:r>
            <w:r w:rsidRPr="000A7C2D">
              <w:rPr>
                <w:i/>
              </w:rPr>
              <w:t>ska</w:t>
            </w:r>
            <w:r>
              <w:t xml:space="preserve"> ges den information som behövs om institutet och dess verksamhet samt om tjänstepensionerna och de överenskommelser som ligger till grund för pensionerna. Även de som erbjuds att ingå avtal om tjänstepension </w:t>
            </w:r>
            <w:r w:rsidRPr="000A7C2D">
              <w:rPr>
                <w:i/>
              </w:rPr>
              <w:t>ska</w:t>
            </w:r>
            <w:r>
              <w:t xml:space="preserve"> ges sådan information.</w:t>
            </w:r>
          </w:p>
        </w:tc>
      </w:tr>
      <w:tr w:rsidR="00397F28" w14:paraId="4A11FF41" w14:textId="77777777">
        <w:tc>
          <w:tcPr>
            <w:tcW w:w="2500" w:type="pct"/>
            <w:shd w:val="clear" w:color="auto" w:fill="auto"/>
            <w:tcMar>
              <w:left w:w="0" w:type="dxa"/>
            </w:tcMar>
          </w:tcPr>
          <w:p w14:paraId="41686095" w14:textId="77777777" w:rsidR="00136126" w:rsidRDefault="00931476" w:rsidP="00136126">
            <w:pPr>
              <w:pStyle w:val="Brdtextmedindrag"/>
            </w:pPr>
            <w:r>
              <w:t xml:space="preserve">Regeringen eller den myndighet som regeringen bestämmer får meddela </w:t>
            </w:r>
            <w:r w:rsidRPr="000A7C2D">
              <w:rPr>
                <w:i/>
              </w:rPr>
              <w:t>närmare</w:t>
            </w:r>
            <w:r>
              <w:t xml:space="preserve"> föreskrifter om vilken information som ett utländskt tjänstepensionsinstitut </w:t>
            </w:r>
            <w:r w:rsidRPr="000A7C2D">
              <w:rPr>
                <w:i/>
              </w:rPr>
              <w:t>skall</w:t>
            </w:r>
            <w:r>
              <w:t xml:space="preserve"> lämna</w:t>
            </w:r>
            <w:r w:rsidDel="002C56D2">
              <w:t>.</w:t>
            </w:r>
          </w:p>
        </w:tc>
        <w:tc>
          <w:tcPr>
            <w:tcW w:w="2500" w:type="pct"/>
            <w:shd w:val="clear" w:color="auto" w:fill="auto"/>
            <w:tcMar>
              <w:right w:w="0" w:type="dxa"/>
            </w:tcMar>
          </w:tcPr>
          <w:p w14:paraId="5C4E0041" w14:textId="77777777" w:rsidR="00136126" w:rsidRDefault="00931476" w:rsidP="00136126">
            <w:pPr>
              <w:pStyle w:val="Brdtextmedindrag"/>
            </w:pPr>
            <w:r>
              <w:t xml:space="preserve">Regeringen eller den myndighet som regeringen bestämmer får meddela föreskrifter om vilken information som ett utländskt tjänstepensionsinstitut </w:t>
            </w:r>
            <w:r w:rsidRPr="003801A4">
              <w:rPr>
                <w:i/>
              </w:rPr>
              <w:t>ska</w:t>
            </w:r>
            <w:r>
              <w:t xml:space="preserve"> lämna.</w:t>
            </w:r>
          </w:p>
        </w:tc>
      </w:tr>
      <w:tr w:rsidR="00397F28" w14:paraId="2F7A4E4F" w14:textId="77777777">
        <w:tc>
          <w:tcPr>
            <w:tcW w:w="2500" w:type="pct"/>
            <w:shd w:val="clear" w:color="auto" w:fill="auto"/>
            <w:tcMar>
              <w:left w:w="0" w:type="dxa"/>
            </w:tcMar>
          </w:tcPr>
          <w:p w14:paraId="5F1FEA9A" w14:textId="77777777" w:rsidR="00136126" w:rsidRDefault="00136126" w:rsidP="00136126">
            <w:pPr>
              <w:pStyle w:val="Brdtextmedindrag"/>
            </w:pPr>
          </w:p>
        </w:tc>
        <w:tc>
          <w:tcPr>
            <w:tcW w:w="2500" w:type="pct"/>
            <w:shd w:val="clear" w:color="auto" w:fill="auto"/>
            <w:tcMar>
              <w:right w:w="0" w:type="dxa"/>
            </w:tcMar>
          </w:tcPr>
          <w:p w14:paraId="6677EC56" w14:textId="77777777" w:rsidR="00136126" w:rsidRDefault="00931476" w:rsidP="00136126">
            <w:pPr>
              <w:pStyle w:val="Brdtextmedindrag"/>
            </w:pPr>
            <w:bookmarkStart w:id="8705" w:name="_Hlk8822935"/>
            <w:r>
              <w:rPr>
                <w:i/>
              </w:rPr>
              <w:t>Regeringen eller den myndighet som regeringen bestämmer kan med stöd av 8 kap. 7 § regerings</w:t>
            </w:r>
            <w:r>
              <w:rPr>
                <w:i/>
              </w:rPr>
              <w:softHyphen/>
              <w:t>formen meddela före</w:t>
            </w:r>
            <w:r>
              <w:rPr>
                <w:i/>
              </w:rPr>
              <w:softHyphen/>
              <w:t>skrifter om</w:t>
            </w:r>
            <w:r w:rsidRPr="000A7C2D">
              <w:rPr>
                <w:i/>
              </w:rPr>
              <w:t xml:space="preserve"> hur in</w:t>
            </w:r>
            <w:r>
              <w:rPr>
                <w:i/>
              </w:rPr>
              <w:softHyphen/>
            </w:r>
            <w:r w:rsidRPr="000A7C2D">
              <w:rPr>
                <w:i/>
              </w:rPr>
              <w:t>formation ska lämnas</w:t>
            </w:r>
            <w:r>
              <w:rPr>
                <w:i/>
              </w:rPr>
              <w:t xml:space="preserve"> enligt första stycket</w:t>
            </w:r>
            <w:r>
              <w:t>.</w:t>
            </w:r>
            <w:bookmarkEnd w:id="8705"/>
          </w:p>
        </w:tc>
      </w:tr>
      <w:tr w:rsidR="00397F28" w14:paraId="021B038C" w14:textId="77777777">
        <w:tc>
          <w:tcPr>
            <w:tcW w:w="2500" w:type="pct"/>
            <w:shd w:val="clear" w:color="auto" w:fill="auto"/>
            <w:tcMar>
              <w:left w:w="0" w:type="dxa"/>
            </w:tcMar>
          </w:tcPr>
          <w:p w14:paraId="59572FB8" w14:textId="77777777" w:rsidR="00136126" w:rsidRDefault="00136126" w:rsidP="00136126">
            <w:pPr>
              <w:pStyle w:val="Brdtextmedindrag"/>
            </w:pPr>
          </w:p>
        </w:tc>
        <w:tc>
          <w:tcPr>
            <w:tcW w:w="2500" w:type="pct"/>
            <w:shd w:val="clear" w:color="auto" w:fill="auto"/>
            <w:tcMar>
              <w:right w:w="0" w:type="dxa"/>
            </w:tcMar>
          </w:tcPr>
          <w:p w14:paraId="00CE8934" w14:textId="77777777" w:rsidR="00136126" w:rsidRPr="003F67CF" w:rsidRDefault="00931476" w:rsidP="00136126">
            <w:pPr>
              <w:pStyle w:val="Brdtext"/>
              <w:spacing w:before="230"/>
              <w:rPr>
                <w:i/>
              </w:rPr>
            </w:pPr>
            <w:r w:rsidRPr="003F67CF">
              <w:rPr>
                <w:i/>
              </w:rPr>
              <w:t>6</w:t>
            </w:r>
            <w:r>
              <w:rPr>
                <w:i/>
              </w:rPr>
              <w:t> §</w:t>
            </w:r>
          </w:p>
          <w:p w14:paraId="0E723DD3" w14:textId="77777777" w:rsidR="00136126" w:rsidRDefault="00931476" w:rsidP="00136126">
            <w:pPr>
              <w:pStyle w:val="Brdtextmedindrag"/>
              <w:rPr>
                <w:i/>
              </w:rPr>
            </w:pPr>
            <w:r w:rsidRPr="003F67CF">
              <w:rPr>
                <w:i/>
              </w:rPr>
              <w:t xml:space="preserve">Utöver bestämmelserna i denna lag gäller för utländska </w:t>
            </w:r>
            <w:r>
              <w:rPr>
                <w:i/>
              </w:rPr>
              <w:t>tjänste</w:t>
            </w:r>
            <w:r>
              <w:rPr>
                <w:i/>
              </w:rPr>
              <w:softHyphen/>
              <w:t>pensionsinstitut som bedriver försäkringsdistribution i Sverige</w:t>
            </w:r>
            <w:r w:rsidRPr="003F67CF">
              <w:rPr>
                <w:i/>
              </w:rPr>
              <w:t xml:space="preserve"> best</w:t>
            </w:r>
            <w:r>
              <w:rPr>
                <w:i/>
              </w:rPr>
              <w:t xml:space="preserve">ämmelserna  i </w:t>
            </w:r>
            <w:r w:rsidRPr="003F67CF">
              <w:rPr>
                <w:i/>
              </w:rPr>
              <w:t>lagen (2018:</w:t>
            </w:r>
            <w:r w:rsidRPr="00427C23">
              <w:rPr>
                <w:i/>
              </w:rPr>
              <w:t>1219</w:t>
            </w:r>
            <w:r w:rsidRPr="003F67CF">
              <w:rPr>
                <w:i/>
              </w:rPr>
              <w:t>) om försäkrings</w:t>
            </w:r>
            <w:r w:rsidRPr="003F67CF">
              <w:rPr>
                <w:i/>
              </w:rPr>
              <w:softHyphen/>
              <w:t>distribution. Vid tillämpningen av bestämmel</w:t>
            </w:r>
            <w:r>
              <w:rPr>
                <w:i/>
              </w:rPr>
              <w:softHyphen/>
            </w:r>
            <w:r w:rsidRPr="003F67CF">
              <w:rPr>
                <w:i/>
              </w:rPr>
              <w:t>serna i den lagen ska det som sägs om försäkrings</w:t>
            </w:r>
            <w:r>
              <w:rPr>
                <w:i/>
              </w:rPr>
              <w:softHyphen/>
            </w:r>
            <w:r w:rsidRPr="003F67CF">
              <w:rPr>
                <w:i/>
              </w:rPr>
              <w:t xml:space="preserve">företag avse utländska </w:t>
            </w:r>
            <w:r>
              <w:rPr>
                <w:i/>
              </w:rPr>
              <w:t>tjänstepensions</w:t>
            </w:r>
            <w:r>
              <w:rPr>
                <w:i/>
              </w:rPr>
              <w:softHyphen/>
              <w:t>institut</w:t>
            </w:r>
            <w:r w:rsidRPr="003F67CF">
              <w:rPr>
                <w:i/>
              </w:rPr>
              <w:t>.</w:t>
            </w:r>
          </w:p>
          <w:p w14:paraId="4FBA8864" w14:textId="77777777" w:rsidR="00136126" w:rsidRPr="003F67CF" w:rsidRDefault="00931476" w:rsidP="00136126">
            <w:pPr>
              <w:pStyle w:val="Brdtextmedindrag"/>
              <w:rPr>
                <w:i/>
              </w:rPr>
            </w:pPr>
            <w:r w:rsidRPr="003F67CF">
              <w:rPr>
                <w:i/>
              </w:rPr>
              <w:t>Regeringen eller den myndighet som regeringen bestämmer får meddela föreskrift</w:t>
            </w:r>
            <w:r>
              <w:rPr>
                <w:i/>
              </w:rPr>
              <w:t xml:space="preserve">er om vad </w:t>
            </w:r>
            <w:r w:rsidRPr="003F67CF">
              <w:rPr>
                <w:i/>
              </w:rPr>
              <w:lastRenderedPageBreak/>
              <w:t xml:space="preserve">utländska </w:t>
            </w:r>
            <w:r>
              <w:rPr>
                <w:i/>
              </w:rPr>
              <w:t>tjänstepensionsinstitut</w:t>
            </w:r>
            <w:r w:rsidRPr="003F67CF">
              <w:rPr>
                <w:i/>
              </w:rPr>
              <w:t xml:space="preserve"> ska iaktta vid tillämpning av </w:t>
            </w:r>
            <w:r>
              <w:rPr>
                <w:i/>
              </w:rPr>
              <w:t>första stycket</w:t>
            </w:r>
            <w:r w:rsidRPr="003F67CF">
              <w:rPr>
                <w:i/>
              </w:rPr>
              <w:t>.</w:t>
            </w:r>
          </w:p>
        </w:tc>
      </w:tr>
    </w:tbl>
    <w:p w14:paraId="5F2E099E" w14:textId="77777777" w:rsidR="00136126" w:rsidRDefault="00931476" w:rsidP="00136126">
      <w:pPr>
        <w:pStyle w:val="Brdtext"/>
        <w:spacing w:before="230"/>
        <w:jc w:val="center"/>
        <w:rPr>
          <w:b/>
        </w:rPr>
      </w:pPr>
      <w:r>
        <w:rPr>
          <w:b/>
        </w:rPr>
        <w:lastRenderedPageBreak/>
        <w:t>9 kap.</w:t>
      </w:r>
    </w:p>
    <w:p w14:paraId="0433CD4A" w14:textId="77777777" w:rsidR="00136126" w:rsidRDefault="00931476" w:rsidP="00136126">
      <w:pPr>
        <w:pStyle w:val="Brdtext"/>
        <w:jc w:val="center"/>
      </w:pPr>
      <w:r>
        <w:t>1 §</w:t>
      </w:r>
    </w:p>
    <w:p w14:paraId="52575005" w14:textId="77777777" w:rsidR="00136126" w:rsidRDefault="00931476" w:rsidP="00136126">
      <w:pPr>
        <w:pStyle w:val="Brdtextmedindrag"/>
      </w:pPr>
      <w:r>
        <w:t xml:space="preserve">En utländsk försäkringsgivare (överlåtande försäkringsgivare) som driver verksamhet enligt denna lag </w:t>
      </w:r>
      <w:r w:rsidRPr="00C21C23">
        <w:t>kan</w:t>
      </w:r>
      <w:r>
        <w:t xml:space="preserve"> helt eller delvis överlåta ett bestånd av försäkringar som hör till verksamheten till en svensk eller utländsk försäkringsgivare (övertagande försäkringsgivare) under de förut</w:t>
      </w:r>
      <w:r>
        <w:softHyphen/>
        <w:t>sätt</w:t>
      </w:r>
      <w:r>
        <w:softHyphen/>
        <w:t>ningar som anges i detta kapitel.</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163B2FA" w14:textId="77777777">
        <w:tc>
          <w:tcPr>
            <w:tcW w:w="2500" w:type="pct"/>
            <w:shd w:val="clear" w:color="auto" w:fill="auto"/>
            <w:tcMar>
              <w:left w:w="0" w:type="dxa"/>
            </w:tcMar>
          </w:tcPr>
          <w:p w14:paraId="7AA5BC3C" w14:textId="77777777" w:rsidR="00136126" w:rsidRDefault="00136126" w:rsidP="00136126">
            <w:pPr>
              <w:pStyle w:val="Brdtextmedindrag"/>
            </w:pPr>
          </w:p>
        </w:tc>
        <w:tc>
          <w:tcPr>
            <w:tcW w:w="2500" w:type="pct"/>
            <w:shd w:val="clear" w:color="auto" w:fill="auto"/>
            <w:tcMar>
              <w:right w:w="0" w:type="dxa"/>
            </w:tcMar>
          </w:tcPr>
          <w:p w14:paraId="433343A1" w14:textId="77777777" w:rsidR="00136126" w:rsidRDefault="00931476" w:rsidP="00136126">
            <w:pPr>
              <w:pStyle w:val="Brdtextmedindrag"/>
            </w:pPr>
            <w:r w:rsidRPr="005B0F8C">
              <w:rPr>
                <w:i/>
              </w:rPr>
              <w:t>Ett utländskt tjänstepensions</w:t>
            </w:r>
            <w:r>
              <w:rPr>
                <w:i/>
              </w:rPr>
              <w:t>-</w:t>
            </w:r>
            <w:r w:rsidRPr="005B0F8C">
              <w:rPr>
                <w:i/>
              </w:rPr>
              <w:t xml:space="preserve">institut </w:t>
            </w:r>
            <w:r>
              <w:rPr>
                <w:i/>
              </w:rPr>
              <w:t>som driver verksamhet en</w:t>
            </w:r>
            <w:r>
              <w:rPr>
                <w:i/>
              </w:rPr>
              <w:softHyphen/>
              <w:t>ligt denna lag får</w:t>
            </w:r>
            <w:r w:rsidRPr="005B0F8C">
              <w:rPr>
                <w:i/>
              </w:rPr>
              <w:t xml:space="preserve"> helt eller delvis överlåta ett bestånd</w:t>
            </w:r>
            <w:r>
              <w:rPr>
                <w:i/>
              </w:rPr>
              <w:t xml:space="preserve"> av tjänste</w:t>
            </w:r>
            <w:r>
              <w:rPr>
                <w:i/>
              </w:rPr>
              <w:softHyphen/>
              <w:t>pensionsavtal</w:t>
            </w:r>
            <w:r w:rsidRPr="005B0F8C">
              <w:rPr>
                <w:i/>
              </w:rPr>
              <w:t xml:space="preserve"> under de förutsätt</w:t>
            </w:r>
            <w:r>
              <w:rPr>
                <w:i/>
              </w:rPr>
              <w:softHyphen/>
            </w:r>
            <w:r w:rsidRPr="005B0F8C">
              <w:rPr>
                <w:i/>
              </w:rPr>
              <w:t>ningar som anges i detta kapitel.</w:t>
            </w:r>
          </w:p>
        </w:tc>
      </w:tr>
    </w:tbl>
    <w:p w14:paraId="0F603DE9" w14:textId="77777777" w:rsidR="00136126" w:rsidRPr="000A7C2D" w:rsidRDefault="00136126" w:rsidP="00136126">
      <w:pPr>
        <w:pStyle w:val="Brdtextmedindrag"/>
        <w:jc w:val="center"/>
      </w:pPr>
    </w:p>
    <w:p w14:paraId="7A33E025" w14:textId="77777777" w:rsidR="00136126" w:rsidRDefault="00931476" w:rsidP="00136126">
      <w:pPr>
        <w:pStyle w:val="Brdtext"/>
        <w:jc w:val="center"/>
      </w:pPr>
      <w:r>
        <w:t>4 §</w:t>
      </w:r>
      <w:r>
        <w:rPr>
          <w:rStyle w:val="Fotnotsreferens"/>
        </w:rPr>
        <w:footnoteReference w:id="144"/>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5A1BB30" w14:textId="77777777">
        <w:tc>
          <w:tcPr>
            <w:tcW w:w="2500" w:type="pct"/>
            <w:shd w:val="clear" w:color="auto" w:fill="auto"/>
            <w:tcMar>
              <w:left w:w="0" w:type="dxa"/>
            </w:tcMar>
          </w:tcPr>
          <w:p w14:paraId="332AD6BD" w14:textId="77777777" w:rsidR="00136126" w:rsidRDefault="00931476" w:rsidP="00136126">
            <w:pPr>
              <w:pStyle w:val="Brdtextmedindrag"/>
            </w:pPr>
            <w:r>
              <w:t xml:space="preserve">En försäkringsgivare från </w:t>
            </w:r>
            <w:r w:rsidRPr="00C628DC">
              <w:rPr>
                <w:i/>
              </w:rPr>
              <w:t>tredje land</w:t>
            </w:r>
            <w:r>
              <w:t xml:space="preserve"> får med Finansinspektionens tillstånd helt eller delvis överlåta sitt försäkringsbestånd som avses i 1 § till en annan försäkringsgivare. Överlåtelse får ske till</w:t>
            </w:r>
          </w:p>
        </w:tc>
        <w:tc>
          <w:tcPr>
            <w:tcW w:w="2500" w:type="pct"/>
            <w:shd w:val="clear" w:color="auto" w:fill="auto"/>
            <w:tcMar>
              <w:right w:w="0" w:type="dxa"/>
            </w:tcMar>
          </w:tcPr>
          <w:p w14:paraId="0D7CEEB3" w14:textId="77777777" w:rsidR="00136126" w:rsidRDefault="00931476" w:rsidP="00136126">
            <w:pPr>
              <w:pStyle w:val="Brdtextmedindrag"/>
            </w:pPr>
            <w:r>
              <w:t xml:space="preserve">En försäkringsgivare från </w:t>
            </w:r>
            <w:r w:rsidRPr="002D731F">
              <w:rPr>
                <w:i/>
              </w:rPr>
              <w:t>tredje</w:t>
            </w:r>
            <w:r>
              <w:rPr>
                <w:i/>
              </w:rPr>
              <w:softHyphen/>
            </w:r>
            <w:r w:rsidRPr="002D731F">
              <w:rPr>
                <w:i/>
              </w:rPr>
              <w:t>land</w:t>
            </w:r>
            <w:r>
              <w:t xml:space="preserve"> får med Finans</w:t>
            </w:r>
            <w:r>
              <w:softHyphen/>
              <w:t xml:space="preserve">inspektionens tillstånd helt eller delvis överlåta sitt försäkringsbestånd som avses i 1 § </w:t>
            </w:r>
            <w:r>
              <w:rPr>
                <w:i/>
              </w:rPr>
              <w:t xml:space="preserve">första stycket </w:t>
            </w:r>
            <w:r>
              <w:t>till en annan för</w:t>
            </w:r>
            <w:r>
              <w:softHyphen/>
              <w:t>säk</w:t>
            </w:r>
            <w:r>
              <w:softHyphen/>
              <w:t>ringsgivare. Överlåtelse får ske till</w:t>
            </w:r>
          </w:p>
        </w:tc>
      </w:tr>
    </w:tbl>
    <w:p w14:paraId="3AF05540" w14:textId="77777777" w:rsidR="00136126" w:rsidRDefault="00931476" w:rsidP="00136126">
      <w:pPr>
        <w:pStyle w:val="Brdtextmedindrag"/>
      </w:pPr>
      <w:r w:rsidRPr="003C33A5">
        <w:t>1</w:t>
      </w:r>
      <w:r w:rsidRPr="00D7733E">
        <w:t>.</w:t>
      </w:r>
      <w:r>
        <w:t> ett svenskt försäkringsföretag, eller</w:t>
      </w:r>
    </w:p>
    <w:p w14:paraId="31035B75" w14:textId="77777777" w:rsidR="00136126" w:rsidRDefault="00931476" w:rsidP="00136126">
      <w:pPr>
        <w:pStyle w:val="Brdtextmedindrag"/>
      </w:pPr>
      <w:r>
        <w:t>2. en utländsk försäkringsgivare som har koncession i Sverige eller som är auktoriserad i ett land inom Europeiska ekonomiska samarbets</w:t>
      </w:r>
      <w:r>
        <w:softHyphen/>
        <w:t>området.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896FCE6" w14:textId="77777777">
        <w:tc>
          <w:tcPr>
            <w:tcW w:w="2500" w:type="pct"/>
            <w:shd w:val="clear" w:color="auto" w:fill="auto"/>
            <w:tcMar>
              <w:left w:w="0" w:type="dxa"/>
            </w:tcMar>
          </w:tcPr>
          <w:p w14:paraId="68D85DDC" w14:textId="77777777" w:rsidR="00136126" w:rsidRDefault="00136126" w:rsidP="00136126">
            <w:pPr>
              <w:pStyle w:val="Brdtextmedindrag"/>
            </w:pPr>
            <w:bookmarkStart w:id="8706" w:name="_Hlk1647260"/>
          </w:p>
        </w:tc>
        <w:tc>
          <w:tcPr>
            <w:tcW w:w="2500" w:type="pct"/>
            <w:shd w:val="clear" w:color="auto" w:fill="auto"/>
            <w:tcMar>
              <w:right w:w="0" w:type="dxa"/>
            </w:tcMar>
          </w:tcPr>
          <w:p w14:paraId="4F95B044" w14:textId="77777777" w:rsidR="00136126" w:rsidRPr="0072576A" w:rsidRDefault="00931476" w:rsidP="00136126">
            <w:pPr>
              <w:pStyle w:val="Rubrik4utannumrering"/>
              <w:rPr>
                <w:i/>
                <w:u w:val="single"/>
              </w:rPr>
            </w:pPr>
            <w:r w:rsidRPr="0072576A">
              <w:rPr>
                <w:b w:val="0"/>
                <w:i/>
                <w:u w:val="single"/>
              </w:rPr>
              <w:t>Överlåtelse från ett utländskt tjänstepensionsinstitut</w:t>
            </w:r>
          </w:p>
          <w:p w14:paraId="3C97F765" w14:textId="77777777" w:rsidR="00136126" w:rsidRDefault="00931476" w:rsidP="00136126">
            <w:pPr>
              <w:pStyle w:val="Brdtext"/>
              <w:rPr>
                <w:i/>
              </w:rPr>
            </w:pPr>
            <w:r>
              <w:rPr>
                <w:i/>
              </w:rPr>
              <w:t>9 §</w:t>
            </w:r>
          </w:p>
          <w:p w14:paraId="2CFABD9A" w14:textId="77777777" w:rsidR="00136126" w:rsidRDefault="00931476" w:rsidP="00136126">
            <w:pPr>
              <w:pStyle w:val="Brdtextmedindrag"/>
              <w:rPr>
                <w:i/>
              </w:rPr>
            </w:pPr>
            <w:r>
              <w:rPr>
                <w:i/>
              </w:rPr>
              <w:t>Ett utländskt tjänstepensions</w:t>
            </w:r>
            <w:r>
              <w:rPr>
                <w:i/>
              </w:rPr>
              <w:softHyphen/>
              <w:t>in</w:t>
            </w:r>
            <w:r>
              <w:rPr>
                <w:i/>
              </w:rPr>
              <w:softHyphen/>
              <w:t>s</w:t>
            </w:r>
            <w:r>
              <w:rPr>
                <w:i/>
              </w:rPr>
              <w:softHyphen/>
              <w:t>titut får med Finans</w:t>
            </w:r>
            <w:r>
              <w:rPr>
                <w:i/>
              </w:rPr>
              <w:softHyphen/>
              <w:t>inspek</w:t>
            </w:r>
            <w:r>
              <w:rPr>
                <w:i/>
              </w:rPr>
              <w:softHyphen/>
              <w:t>tio</w:t>
            </w:r>
            <w:r>
              <w:rPr>
                <w:i/>
              </w:rPr>
              <w:softHyphen/>
              <w:t>nens till</w:t>
            </w:r>
            <w:r>
              <w:rPr>
                <w:i/>
              </w:rPr>
              <w:softHyphen/>
              <w:t>stånd verkställa ett avtal om att helt eller delvis överlåta sitt be</w:t>
            </w:r>
            <w:r>
              <w:rPr>
                <w:i/>
              </w:rPr>
              <w:softHyphen/>
              <w:t>stånd av tjänstepensionsavtal</w:t>
            </w:r>
            <w:r>
              <w:rPr>
                <w:i/>
              </w:rPr>
              <w:softHyphen/>
              <w:t xml:space="preserve"> till ett svenskt tjänste</w:t>
            </w:r>
            <w:r>
              <w:rPr>
                <w:i/>
              </w:rPr>
              <w:softHyphen/>
              <w:t>pen</w:t>
            </w:r>
            <w:r>
              <w:rPr>
                <w:i/>
              </w:rPr>
              <w:softHyphen/>
              <w:t>si</w:t>
            </w:r>
            <w:r>
              <w:rPr>
                <w:i/>
              </w:rPr>
              <w:softHyphen/>
              <w:t>ons</w:t>
            </w:r>
            <w:r>
              <w:rPr>
                <w:i/>
              </w:rPr>
              <w:softHyphen/>
            </w:r>
            <w:r>
              <w:rPr>
                <w:i/>
              </w:rPr>
              <w:softHyphen/>
              <w:t>företag.</w:t>
            </w:r>
          </w:p>
          <w:p w14:paraId="2A48839B" w14:textId="77777777" w:rsidR="00136126" w:rsidRDefault="00136126" w:rsidP="00136126">
            <w:pPr>
              <w:pStyle w:val="Brdtext"/>
              <w:rPr>
                <w:i/>
              </w:rPr>
            </w:pPr>
          </w:p>
          <w:p w14:paraId="3AED8FCD" w14:textId="77777777" w:rsidR="00136126" w:rsidRDefault="00931476" w:rsidP="00136126">
            <w:pPr>
              <w:pStyle w:val="Brdtext"/>
              <w:rPr>
                <w:i/>
              </w:rPr>
            </w:pPr>
            <w:r>
              <w:rPr>
                <w:i/>
              </w:rPr>
              <w:t>10 §</w:t>
            </w:r>
          </w:p>
          <w:p w14:paraId="46B271AE" w14:textId="77777777" w:rsidR="00136126" w:rsidRDefault="00931476" w:rsidP="00136126">
            <w:pPr>
              <w:pStyle w:val="Brdtextmedindrag"/>
              <w:rPr>
                <w:i/>
              </w:rPr>
            </w:pPr>
            <w:r>
              <w:rPr>
                <w:i/>
              </w:rPr>
              <w:t>Ansökan om tillstånd att verkställa ett överlåtelseavtal enligt 9 § ska göras av det över</w:t>
            </w:r>
            <w:r>
              <w:rPr>
                <w:i/>
              </w:rPr>
              <w:softHyphen/>
            </w:r>
            <w:r>
              <w:rPr>
                <w:i/>
              </w:rPr>
              <w:softHyphen/>
              <w:t>tagande företaget. Ansökan ska innehålla:</w:t>
            </w:r>
          </w:p>
          <w:p w14:paraId="46C0019E" w14:textId="77777777" w:rsidR="00136126" w:rsidRPr="00410381" w:rsidRDefault="00931476" w:rsidP="00136126">
            <w:pPr>
              <w:pStyle w:val="Brdtextmedindrag"/>
              <w:rPr>
                <w:rFonts w:asciiTheme="minorHAnsi" w:hAnsiTheme="minorHAnsi"/>
                <w:i/>
                <w:sz w:val="22"/>
              </w:rPr>
            </w:pPr>
            <w:r w:rsidRPr="00410381">
              <w:rPr>
                <w:i/>
              </w:rPr>
              <w:t>1. </w:t>
            </w:r>
            <w:r w:rsidRPr="008207B4">
              <w:rPr>
                <w:i/>
              </w:rPr>
              <w:t>det skriftliga överlåtelse</w:t>
            </w:r>
            <w:r>
              <w:rPr>
                <w:i/>
              </w:rPr>
              <w:softHyphen/>
            </w:r>
            <w:r w:rsidRPr="008207B4">
              <w:rPr>
                <w:i/>
              </w:rPr>
              <w:t>av</w:t>
            </w:r>
            <w:r>
              <w:rPr>
                <w:i/>
              </w:rPr>
              <w:softHyphen/>
            </w:r>
            <w:r w:rsidRPr="008207B4">
              <w:rPr>
                <w:i/>
              </w:rPr>
              <w:t>ta</w:t>
            </w:r>
            <w:r>
              <w:rPr>
                <w:i/>
              </w:rPr>
              <w:softHyphen/>
            </w:r>
            <w:r w:rsidRPr="008207B4">
              <w:rPr>
                <w:i/>
              </w:rPr>
              <w:t>let</w:t>
            </w:r>
            <w:r w:rsidRPr="00410381">
              <w:rPr>
                <w:i/>
              </w:rPr>
              <w:t xml:space="preserve">, </w:t>
            </w:r>
          </w:p>
          <w:p w14:paraId="4F0AE955" w14:textId="77777777" w:rsidR="00136126" w:rsidRPr="00410381" w:rsidRDefault="00931476" w:rsidP="00136126">
            <w:pPr>
              <w:pStyle w:val="Brdtextmedindrag"/>
              <w:rPr>
                <w:i/>
              </w:rPr>
            </w:pPr>
            <w:r w:rsidRPr="00410381">
              <w:rPr>
                <w:i/>
              </w:rPr>
              <w:lastRenderedPageBreak/>
              <w:t>2. </w:t>
            </w:r>
            <w:r w:rsidRPr="008207B4">
              <w:rPr>
                <w:i/>
              </w:rPr>
              <w:t>uppgifter om avtalsparternas namn, hemvist och det land inom EES där respektive part är regi</w:t>
            </w:r>
            <w:r>
              <w:rPr>
                <w:i/>
              </w:rPr>
              <w:softHyphen/>
            </w:r>
            <w:r w:rsidRPr="008207B4">
              <w:rPr>
                <w:i/>
              </w:rPr>
              <w:t>strerad eller auktoriserad</w:t>
            </w:r>
            <w:r>
              <w:rPr>
                <w:i/>
              </w:rPr>
              <w:t>,</w:t>
            </w:r>
          </w:p>
          <w:p w14:paraId="70A64109" w14:textId="77777777" w:rsidR="00136126" w:rsidRDefault="00931476" w:rsidP="00136126">
            <w:pPr>
              <w:pStyle w:val="Brdtextmedindrag"/>
              <w:rPr>
                <w:i/>
              </w:rPr>
            </w:pPr>
            <w:r w:rsidRPr="00410381">
              <w:rPr>
                <w:i/>
              </w:rPr>
              <w:t>3. </w:t>
            </w:r>
            <w:r w:rsidRPr="00AB35FB">
              <w:rPr>
                <w:i/>
              </w:rPr>
              <w:t>en beskrivning av det bestånd tjänste</w:t>
            </w:r>
            <w:r>
              <w:rPr>
                <w:i/>
              </w:rPr>
              <w:softHyphen/>
            </w:r>
            <w:r w:rsidRPr="00AB35FB">
              <w:rPr>
                <w:i/>
              </w:rPr>
              <w:t>pension</w:t>
            </w:r>
            <w:r>
              <w:rPr>
                <w:i/>
              </w:rPr>
              <w:t>savtal</w:t>
            </w:r>
            <w:r w:rsidRPr="00AB35FB">
              <w:rPr>
                <w:i/>
              </w:rPr>
              <w:t xml:space="preserve"> som ska över</w:t>
            </w:r>
            <w:r>
              <w:rPr>
                <w:i/>
              </w:rPr>
              <w:t>låt</w:t>
            </w:r>
            <w:r w:rsidRPr="00AB35FB">
              <w:rPr>
                <w:i/>
              </w:rPr>
              <w:t>as och det huvudsakliga inne</w:t>
            </w:r>
            <w:r>
              <w:rPr>
                <w:i/>
              </w:rPr>
              <w:softHyphen/>
            </w:r>
            <w:r w:rsidRPr="00AB35FB">
              <w:rPr>
                <w:i/>
              </w:rPr>
              <w:t xml:space="preserve">hållet i de överenskommelser </w:t>
            </w:r>
            <w:r>
              <w:rPr>
                <w:i/>
              </w:rPr>
              <w:t>om pensionsförmåner</w:t>
            </w:r>
            <w:r w:rsidRPr="00AB35FB">
              <w:rPr>
                <w:i/>
              </w:rPr>
              <w:t xml:space="preserve"> som ligger till grund för avtalen,</w:t>
            </w:r>
          </w:p>
          <w:p w14:paraId="3519EA56" w14:textId="77777777" w:rsidR="00136126" w:rsidRPr="00D80696" w:rsidRDefault="00931476" w:rsidP="00136126">
            <w:pPr>
              <w:pStyle w:val="Brdtextmedindrag"/>
              <w:rPr>
                <w:i/>
                <w:highlight w:val="green"/>
              </w:rPr>
            </w:pPr>
            <w:r>
              <w:rPr>
                <w:i/>
              </w:rPr>
              <w:t>4. </w:t>
            </w:r>
            <w:r w:rsidRPr="00D80696">
              <w:rPr>
                <w:i/>
              </w:rPr>
              <w:t>namn och hemvist för arbetsgivare eller egenföretagare som erbjud</w:t>
            </w:r>
            <w:r>
              <w:rPr>
                <w:i/>
              </w:rPr>
              <w:t>er pensionsförmåner enligt de</w:t>
            </w:r>
            <w:r w:rsidRPr="00D80696">
              <w:rPr>
                <w:i/>
              </w:rPr>
              <w:t xml:space="preserve"> </w:t>
            </w:r>
            <w:r>
              <w:rPr>
                <w:i/>
              </w:rPr>
              <w:t>tjänstepensions</w:t>
            </w:r>
            <w:r w:rsidRPr="00D80696">
              <w:rPr>
                <w:i/>
              </w:rPr>
              <w:t>avtal som ingår i det bestånd som ska överlåtas</w:t>
            </w:r>
            <w:r>
              <w:rPr>
                <w:i/>
              </w:rPr>
              <w:t>,</w:t>
            </w:r>
            <w:r w:rsidRPr="00D80696">
              <w:rPr>
                <w:i/>
              </w:rPr>
              <w:t xml:space="preserve"> eller som gör inbetal</w:t>
            </w:r>
            <w:r>
              <w:rPr>
                <w:i/>
              </w:rPr>
              <w:softHyphen/>
            </w:r>
            <w:r w:rsidRPr="00D80696">
              <w:rPr>
                <w:i/>
              </w:rPr>
              <w:t>ningar till tjänstepensionsinstitutet,</w:t>
            </w:r>
          </w:p>
          <w:p w14:paraId="3E3FA6A8" w14:textId="77777777" w:rsidR="00136126" w:rsidRPr="00D80696" w:rsidRDefault="00931476" w:rsidP="00136126">
            <w:pPr>
              <w:pStyle w:val="Brdtextmedindrag"/>
              <w:rPr>
                <w:i/>
                <w:highlight w:val="green"/>
              </w:rPr>
            </w:pPr>
            <w:r w:rsidRPr="00D80696">
              <w:rPr>
                <w:i/>
              </w:rPr>
              <w:t>5. dokumentation om att över</w:t>
            </w:r>
            <w:r>
              <w:rPr>
                <w:i/>
              </w:rPr>
              <w:softHyphen/>
            </w:r>
            <w:r w:rsidRPr="00D80696">
              <w:rPr>
                <w:i/>
              </w:rPr>
              <w:t>låtelsen har god</w:t>
            </w:r>
            <w:r>
              <w:rPr>
                <w:i/>
              </w:rPr>
              <w:softHyphen/>
            </w:r>
            <w:r w:rsidRPr="00D80696">
              <w:rPr>
                <w:i/>
              </w:rPr>
              <w:t>känt</w:t>
            </w:r>
            <w:r>
              <w:rPr>
                <w:i/>
              </w:rPr>
              <w:t xml:space="preserve">s av </w:t>
            </w:r>
            <w:r w:rsidRPr="00D80696">
              <w:rPr>
                <w:i/>
              </w:rPr>
              <w:t>den ar</w:t>
            </w:r>
            <w:r>
              <w:rPr>
                <w:i/>
              </w:rPr>
              <w:softHyphen/>
            </w:r>
            <w:r w:rsidRPr="00D80696">
              <w:rPr>
                <w:i/>
              </w:rPr>
              <w:t xml:space="preserve">betsgivare eller egenföretagare som avses i 4 och en majoritet av de personer som </w:t>
            </w:r>
            <w:r w:rsidRPr="00513B0D">
              <w:rPr>
                <w:i/>
              </w:rPr>
              <w:t xml:space="preserve">har eller kommer att ha </w:t>
            </w:r>
            <w:r w:rsidRPr="00AB35FB">
              <w:rPr>
                <w:i/>
              </w:rPr>
              <w:t>rätt till pensionsförmå</w:t>
            </w:r>
            <w:r>
              <w:rPr>
                <w:i/>
              </w:rPr>
              <w:t>ner enligt tjänstepensionsavtalen</w:t>
            </w:r>
            <w:r w:rsidRPr="00AB35FB">
              <w:rPr>
                <w:i/>
              </w:rPr>
              <w:t xml:space="preserve"> eller den överens</w:t>
            </w:r>
            <w:r>
              <w:rPr>
                <w:i/>
              </w:rPr>
              <w:softHyphen/>
            </w:r>
            <w:r w:rsidRPr="00AB35FB">
              <w:rPr>
                <w:i/>
              </w:rPr>
              <w:t>kommelse som ligger till grund för dem</w:t>
            </w:r>
            <w:r w:rsidRPr="00D80696">
              <w:rPr>
                <w:i/>
              </w:rPr>
              <w:t xml:space="preserve">, eller </w:t>
            </w:r>
            <w:r>
              <w:rPr>
                <w:i/>
              </w:rPr>
              <w:t xml:space="preserve">av </w:t>
            </w:r>
            <w:r w:rsidRPr="00D80696">
              <w:rPr>
                <w:i/>
              </w:rPr>
              <w:t>en majoritet av före</w:t>
            </w:r>
            <w:r>
              <w:rPr>
                <w:i/>
              </w:rPr>
              <w:softHyphen/>
            </w:r>
            <w:r w:rsidRPr="00D80696">
              <w:rPr>
                <w:i/>
              </w:rPr>
              <w:t>träd</w:t>
            </w:r>
            <w:r>
              <w:rPr>
                <w:i/>
              </w:rPr>
              <w:softHyphen/>
            </w:r>
            <w:r w:rsidRPr="00D80696">
              <w:rPr>
                <w:i/>
              </w:rPr>
              <w:t xml:space="preserve">are för dessa personer, </w:t>
            </w:r>
          </w:p>
          <w:p w14:paraId="2AE94476" w14:textId="77777777" w:rsidR="00136126" w:rsidRPr="00574282" w:rsidRDefault="00931476" w:rsidP="00136126">
            <w:pPr>
              <w:pStyle w:val="Brdtextmedindrag"/>
              <w:rPr>
                <w:i/>
              </w:rPr>
            </w:pPr>
            <w:r>
              <w:rPr>
                <w:i/>
              </w:rPr>
              <w:t xml:space="preserve">6. uppgifter om </w:t>
            </w:r>
            <w:r w:rsidRPr="00AB35FB">
              <w:rPr>
                <w:i/>
              </w:rPr>
              <w:t>vilket lands social- och arbetsmarknads</w:t>
            </w:r>
            <w:r>
              <w:rPr>
                <w:i/>
              </w:rPr>
              <w:softHyphen/>
            </w:r>
            <w:r>
              <w:rPr>
                <w:i/>
              </w:rPr>
              <w:softHyphen/>
            </w:r>
            <w:r w:rsidRPr="00AB35FB">
              <w:rPr>
                <w:i/>
              </w:rPr>
              <w:t>lag</w:t>
            </w:r>
            <w:r>
              <w:rPr>
                <w:i/>
              </w:rPr>
              <w:softHyphen/>
            </w:r>
            <w:r>
              <w:rPr>
                <w:i/>
              </w:rPr>
              <w:softHyphen/>
            </w:r>
            <w:r>
              <w:rPr>
                <w:i/>
              </w:rPr>
              <w:softHyphen/>
            </w:r>
            <w:r w:rsidRPr="00AB35FB">
              <w:rPr>
                <w:i/>
              </w:rPr>
              <w:t>stift</w:t>
            </w:r>
            <w:r>
              <w:rPr>
                <w:i/>
              </w:rPr>
              <w:softHyphen/>
            </w:r>
            <w:r>
              <w:rPr>
                <w:i/>
              </w:rPr>
              <w:softHyphen/>
            </w:r>
            <w:r w:rsidRPr="00AB35FB">
              <w:rPr>
                <w:i/>
              </w:rPr>
              <w:t xml:space="preserve">ning som är tillämplig på </w:t>
            </w:r>
            <w:r w:rsidRPr="00D76CCD">
              <w:rPr>
                <w:i/>
              </w:rPr>
              <w:t>de tjänste</w:t>
            </w:r>
            <w:r>
              <w:rPr>
                <w:i/>
              </w:rPr>
              <w:softHyphen/>
            </w:r>
            <w:r w:rsidRPr="00D76CCD">
              <w:rPr>
                <w:i/>
              </w:rPr>
              <w:t>pensions</w:t>
            </w:r>
            <w:r>
              <w:rPr>
                <w:i/>
              </w:rPr>
              <w:t>avtal som ingår i över</w:t>
            </w:r>
            <w:r>
              <w:rPr>
                <w:i/>
              </w:rPr>
              <w:softHyphen/>
              <w:t>låtelsen.</w:t>
            </w:r>
          </w:p>
        </w:tc>
      </w:tr>
      <w:bookmarkEnd w:id="8706"/>
    </w:tbl>
    <w:p w14:paraId="21D53CE9" w14:textId="77777777" w:rsidR="00136126" w:rsidRPr="00567722" w:rsidRDefault="00136126" w:rsidP="0013612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370E2F1" w14:textId="77777777">
        <w:tc>
          <w:tcPr>
            <w:tcW w:w="2500" w:type="pct"/>
            <w:shd w:val="clear" w:color="auto" w:fill="auto"/>
            <w:tcMar>
              <w:left w:w="0" w:type="dxa"/>
            </w:tcMar>
          </w:tcPr>
          <w:p w14:paraId="0C8E7F8E" w14:textId="77777777" w:rsidR="00136126" w:rsidRDefault="00136126" w:rsidP="00136126">
            <w:pPr>
              <w:pStyle w:val="Brdtextmedindrag"/>
            </w:pPr>
          </w:p>
        </w:tc>
        <w:tc>
          <w:tcPr>
            <w:tcW w:w="2500" w:type="pct"/>
            <w:shd w:val="clear" w:color="auto" w:fill="auto"/>
            <w:tcMar>
              <w:right w:w="0" w:type="dxa"/>
            </w:tcMar>
          </w:tcPr>
          <w:p w14:paraId="51C013F2" w14:textId="77777777" w:rsidR="00136126" w:rsidRDefault="00931476" w:rsidP="00136126">
            <w:pPr>
              <w:pStyle w:val="Brdtext"/>
              <w:rPr>
                <w:i/>
              </w:rPr>
            </w:pPr>
            <w:r>
              <w:rPr>
                <w:i/>
              </w:rPr>
              <w:t>11 §</w:t>
            </w:r>
          </w:p>
          <w:p w14:paraId="50CA0EF1" w14:textId="77777777" w:rsidR="00136126" w:rsidRPr="00574282" w:rsidRDefault="00931476" w:rsidP="00136126">
            <w:pPr>
              <w:pStyle w:val="Brdtextmedindrag"/>
              <w:rPr>
                <w:i/>
              </w:rPr>
            </w:pPr>
            <w:r>
              <w:rPr>
                <w:i/>
              </w:rPr>
              <w:t xml:space="preserve">Finansinspektionen ska utan dröjsmål </w:t>
            </w:r>
            <w:r w:rsidRPr="000A7C2D">
              <w:rPr>
                <w:i/>
              </w:rPr>
              <w:t xml:space="preserve">översända en </w:t>
            </w:r>
            <w:r>
              <w:rPr>
                <w:i/>
              </w:rPr>
              <w:t xml:space="preserve">inkommen </w:t>
            </w:r>
            <w:r w:rsidRPr="000A7C2D">
              <w:rPr>
                <w:i/>
              </w:rPr>
              <w:t>tillstånd</w:t>
            </w:r>
            <w:r>
              <w:rPr>
                <w:i/>
              </w:rPr>
              <w:t>s</w:t>
            </w:r>
            <w:r w:rsidRPr="000A7C2D">
              <w:rPr>
                <w:i/>
              </w:rPr>
              <w:t>ansökan till</w:t>
            </w:r>
            <w:r>
              <w:rPr>
                <w:i/>
              </w:rPr>
              <w:t xml:space="preserve"> den be</w:t>
            </w:r>
            <w:r>
              <w:rPr>
                <w:i/>
              </w:rPr>
              <w:softHyphen/>
              <w:t>höriga myndig</w:t>
            </w:r>
            <w:r>
              <w:rPr>
                <w:i/>
              </w:rPr>
              <w:softHyphen/>
              <w:t>heten i det överlå</w:t>
            </w:r>
            <w:r>
              <w:rPr>
                <w:i/>
              </w:rPr>
              <w:softHyphen/>
              <w:t>tande institutets hem</w:t>
            </w:r>
            <w:r>
              <w:rPr>
                <w:i/>
              </w:rPr>
              <w:softHyphen/>
              <w:t xml:space="preserve">land </w:t>
            </w:r>
            <w:r w:rsidRPr="000A7C2D">
              <w:rPr>
                <w:i/>
              </w:rPr>
              <w:t>för be</w:t>
            </w:r>
            <w:r>
              <w:rPr>
                <w:i/>
              </w:rPr>
              <w:softHyphen/>
            </w:r>
            <w:r w:rsidRPr="000A7C2D">
              <w:rPr>
                <w:i/>
              </w:rPr>
              <w:t>döm</w:t>
            </w:r>
            <w:r>
              <w:rPr>
                <w:i/>
              </w:rPr>
              <w:softHyphen/>
            </w:r>
            <w:r w:rsidRPr="000A7C2D">
              <w:rPr>
                <w:i/>
              </w:rPr>
              <w:t>ning</w:t>
            </w:r>
            <w:r>
              <w:rPr>
                <w:i/>
              </w:rPr>
              <w:t>.</w:t>
            </w:r>
          </w:p>
        </w:tc>
      </w:tr>
    </w:tbl>
    <w:p w14:paraId="505C068A" w14:textId="77777777" w:rsidR="00136126" w:rsidRPr="00811E52" w:rsidRDefault="00136126" w:rsidP="00136126">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CBEF3CA" w14:textId="77777777">
        <w:tc>
          <w:tcPr>
            <w:tcW w:w="2500" w:type="pct"/>
            <w:shd w:val="clear" w:color="auto" w:fill="auto"/>
            <w:tcMar>
              <w:left w:w="0" w:type="dxa"/>
            </w:tcMar>
          </w:tcPr>
          <w:p w14:paraId="7573B705" w14:textId="77777777" w:rsidR="00136126" w:rsidRDefault="00136126" w:rsidP="00136126">
            <w:pPr>
              <w:pStyle w:val="Brdtextmedindrag"/>
            </w:pPr>
          </w:p>
        </w:tc>
        <w:tc>
          <w:tcPr>
            <w:tcW w:w="2500" w:type="pct"/>
            <w:shd w:val="clear" w:color="auto" w:fill="auto"/>
            <w:tcMar>
              <w:right w:w="0" w:type="dxa"/>
            </w:tcMar>
          </w:tcPr>
          <w:p w14:paraId="73412151" w14:textId="77777777" w:rsidR="00136126" w:rsidRDefault="00931476" w:rsidP="00136126">
            <w:pPr>
              <w:pStyle w:val="Brdtext"/>
              <w:rPr>
                <w:i/>
              </w:rPr>
            </w:pPr>
            <w:r>
              <w:rPr>
                <w:i/>
              </w:rPr>
              <w:t>12 §</w:t>
            </w:r>
          </w:p>
          <w:p w14:paraId="24A80CD9" w14:textId="77777777" w:rsidR="00136126" w:rsidRDefault="00931476" w:rsidP="00136126">
            <w:pPr>
              <w:pStyle w:val="Brdtextmedindrag"/>
              <w:rPr>
                <w:i/>
              </w:rPr>
            </w:pPr>
            <w:r w:rsidRPr="006D7176">
              <w:rPr>
                <w:i/>
              </w:rPr>
              <w:t xml:space="preserve">Tillstånd </w:t>
            </w:r>
            <w:r>
              <w:rPr>
                <w:i/>
              </w:rPr>
              <w:t>att verkställa ett överlå</w:t>
            </w:r>
            <w:r>
              <w:rPr>
                <w:i/>
              </w:rPr>
              <w:softHyphen/>
              <w:t>telseavtal</w:t>
            </w:r>
            <w:r w:rsidRPr="006D7176">
              <w:rPr>
                <w:i/>
              </w:rPr>
              <w:t xml:space="preserve"> ska ges</w:t>
            </w:r>
            <w:r>
              <w:rPr>
                <w:i/>
              </w:rPr>
              <w:t>,</w:t>
            </w:r>
            <w:r w:rsidRPr="006D7176">
              <w:rPr>
                <w:i/>
              </w:rPr>
              <w:t xml:space="preserve"> om </w:t>
            </w:r>
          </w:p>
          <w:p w14:paraId="5E01B460" w14:textId="77777777" w:rsidR="00136126" w:rsidRPr="00410381" w:rsidRDefault="00931476" w:rsidP="00136126">
            <w:pPr>
              <w:pStyle w:val="Brdtextmedindrag"/>
              <w:rPr>
                <w:rFonts w:asciiTheme="minorHAnsi" w:hAnsiTheme="minorHAnsi"/>
                <w:i/>
                <w:sz w:val="22"/>
              </w:rPr>
            </w:pPr>
            <w:r>
              <w:rPr>
                <w:i/>
              </w:rPr>
              <w:t>1. all information enligt 10 </w:t>
            </w:r>
            <w:r w:rsidRPr="006D7176">
              <w:rPr>
                <w:i/>
              </w:rPr>
              <w:t>§ har lämnats</w:t>
            </w:r>
            <w:r w:rsidRPr="00410381">
              <w:rPr>
                <w:i/>
              </w:rPr>
              <w:t xml:space="preserve">, </w:t>
            </w:r>
          </w:p>
          <w:p w14:paraId="0271B506" w14:textId="77777777" w:rsidR="00136126" w:rsidRPr="00410381" w:rsidRDefault="00931476" w:rsidP="00136126">
            <w:pPr>
              <w:pStyle w:val="Brdtextmedindrag"/>
              <w:rPr>
                <w:i/>
              </w:rPr>
            </w:pPr>
            <w:r w:rsidRPr="00410381">
              <w:rPr>
                <w:i/>
              </w:rPr>
              <w:t>2. </w:t>
            </w:r>
            <w:r w:rsidRPr="006D7176">
              <w:rPr>
                <w:i/>
              </w:rPr>
              <w:t xml:space="preserve">den behöriga myndigheten </w:t>
            </w:r>
            <w:r>
              <w:rPr>
                <w:i/>
              </w:rPr>
              <w:t>i</w:t>
            </w:r>
            <w:r w:rsidRPr="006D7176">
              <w:rPr>
                <w:i/>
              </w:rPr>
              <w:t xml:space="preserve"> det överlåtande insti</w:t>
            </w:r>
            <w:r>
              <w:rPr>
                <w:i/>
              </w:rPr>
              <w:softHyphen/>
            </w:r>
            <w:r w:rsidRPr="006D7176">
              <w:rPr>
                <w:i/>
              </w:rPr>
              <w:t>tut</w:t>
            </w:r>
            <w:r>
              <w:rPr>
                <w:i/>
              </w:rPr>
              <w:softHyphen/>
            </w:r>
            <w:r w:rsidRPr="006D7176">
              <w:rPr>
                <w:i/>
              </w:rPr>
              <w:t>et</w:t>
            </w:r>
            <w:r>
              <w:rPr>
                <w:i/>
              </w:rPr>
              <w:t>s hemland</w:t>
            </w:r>
            <w:r w:rsidRPr="006D7176">
              <w:rPr>
                <w:i/>
              </w:rPr>
              <w:t xml:space="preserve"> har godkänt över</w:t>
            </w:r>
            <w:r>
              <w:rPr>
                <w:i/>
              </w:rPr>
              <w:softHyphen/>
            </w:r>
            <w:r w:rsidRPr="006D7176">
              <w:rPr>
                <w:i/>
              </w:rPr>
              <w:t>låtel</w:t>
            </w:r>
            <w:r>
              <w:rPr>
                <w:i/>
              </w:rPr>
              <w:softHyphen/>
            </w:r>
            <w:r w:rsidRPr="006D7176">
              <w:rPr>
                <w:i/>
              </w:rPr>
              <w:t>sen</w:t>
            </w:r>
            <w:r>
              <w:rPr>
                <w:i/>
              </w:rPr>
              <w:t>,</w:t>
            </w:r>
          </w:p>
          <w:p w14:paraId="5F3A5B1A" w14:textId="77777777" w:rsidR="00136126" w:rsidRDefault="00931476" w:rsidP="00136126">
            <w:pPr>
              <w:pStyle w:val="Brdtextmedindrag"/>
              <w:rPr>
                <w:i/>
              </w:rPr>
            </w:pPr>
            <w:r w:rsidRPr="00410381">
              <w:rPr>
                <w:i/>
              </w:rPr>
              <w:t>3. </w:t>
            </w:r>
            <w:r w:rsidRPr="00D80696">
              <w:rPr>
                <w:i/>
              </w:rPr>
              <w:t xml:space="preserve">de rättigheter som tillkommer försäkringstagarna, de försäkrade och andra ersättningsberättigade </w:t>
            </w:r>
            <w:r w:rsidRPr="00D80696">
              <w:rPr>
                <w:i/>
              </w:rPr>
              <w:lastRenderedPageBreak/>
              <w:t>hos det övertagande företaget före och efter överlåtelsen är tillräckligt skyddade</w:t>
            </w:r>
            <w:r>
              <w:rPr>
                <w:i/>
              </w:rPr>
              <w:t>,</w:t>
            </w:r>
          </w:p>
          <w:p w14:paraId="5CC5EFEE" w14:textId="77777777" w:rsidR="00136126" w:rsidRDefault="00931476" w:rsidP="00136126">
            <w:pPr>
              <w:pStyle w:val="Brdtextmedindrag"/>
              <w:rPr>
                <w:i/>
              </w:rPr>
            </w:pPr>
            <w:r>
              <w:rPr>
                <w:i/>
              </w:rPr>
              <w:t>4. </w:t>
            </w:r>
            <w:r w:rsidRPr="006D7176">
              <w:rPr>
                <w:i/>
              </w:rPr>
              <w:t>det övertagande företaget har den kapitalbas som krävs sedan överlåtelsen har beaktats</w:t>
            </w:r>
            <w:r>
              <w:rPr>
                <w:i/>
              </w:rPr>
              <w:t>,</w:t>
            </w:r>
          </w:p>
          <w:p w14:paraId="30925521" w14:textId="77777777" w:rsidR="00136126" w:rsidRDefault="00931476" w:rsidP="00136126">
            <w:pPr>
              <w:pStyle w:val="Brdtextmedindrag"/>
              <w:rPr>
                <w:i/>
              </w:rPr>
            </w:pPr>
            <w:r>
              <w:rPr>
                <w:i/>
              </w:rPr>
              <w:t>5. det övertagande företagets or</w:t>
            </w:r>
            <w:r>
              <w:rPr>
                <w:i/>
              </w:rPr>
              <w:softHyphen/>
              <w:t>ganisation är ändamålsenlig med hänsyn till överlåtelsen, och</w:t>
            </w:r>
          </w:p>
          <w:p w14:paraId="78D89A64" w14:textId="77777777" w:rsidR="00136126" w:rsidRPr="00574282" w:rsidRDefault="00931476" w:rsidP="00136126">
            <w:pPr>
              <w:pStyle w:val="Brdtextmedindrag"/>
              <w:rPr>
                <w:i/>
              </w:rPr>
            </w:pPr>
            <w:r>
              <w:rPr>
                <w:i/>
              </w:rPr>
              <w:t xml:space="preserve">6. den som deltar i ledningen av </w:t>
            </w:r>
            <w:r w:rsidRPr="004F2105">
              <w:rPr>
                <w:i/>
              </w:rPr>
              <w:t>det över</w:t>
            </w:r>
            <w:r>
              <w:rPr>
                <w:i/>
              </w:rPr>
              <w:softHyphen/>
            </w:r>
            <w:r w:rsidRPr="004F2105">
              <w:rPr>
                <w:i/>
              </w:rPr>
              <w:t>tag</w:t>
            </w:r>
            <w:r>
              <w:rPr>
                <w:i/>
              </w:rPr>
              <w:softHyphen/>
            </w:r>
            <w:r w:rsidRPr="004F2105">
              <w:rPr>
                <w:i/>
              </w:rPr>
              <w:t>ande företaget har tillräcklig kom</w:t>
            </w:r>
            <w:r>
              <w:rPr>
                <w:i/>
              </w:rPr>
              <w:softHyphen/>
            </w:r>
            <w:r w:rsidRPr="004F2105">
              <w:rPr>
                <w:i/>
              </w:rPr>
              <w:t>pe</w:t>
            </w:r>
            <w:r>
              <w:rPr>
                <w:i/>
              </w:rPr>
              <w:softHyphen/>
            </w:r>
            <w:r w:rsidRPr="004F2105">
              <w:rPr>
                <w:i/>
              </w:rPr>
              <w:t>tens och erfaren</w:t>
            </w:r>
            <w:r>
              <w:rPr>
                <w:i/>
              </w:rPr>
              <w:softHyphen/>
            </w:r>
            <w:r w:rsidRPr="004F2105">
              <w:rPr>
                <w:i/>
              </w:rPr>
              <w:t>het och i övrigt är lämp</w:t>
            </w:r>
            <w:r>
              <w:rPr>
                <w:i/>
              </w:rPr>
              <w:t>lig</w:t>
            </w:r>
            <w:r w:rsidRPr="004F2105">
              <w:rPr>
                <w:i/>
              </w:rPr>
              <w:t xml:space="preserve"> </w:t>
            </w:r>
            <w:r>
              <w:rPr>
                <w:i/>
              </w:rPr>
              <w:t>för upp</w:t>
            </w:r>
            <w:r>
              <w:rPr>
                <w:i/>
              </w:rPr>
              <w:softHyphen/>
              <w:t>giften med hänsyn till den före</w:t>
            </w:r>
            <w:r>
              <w:rPr>
                <w:i/>
              </w:rPr>
              <w:softHyphen/>
              <w:t>slagna överlåtelsen.</w:t>
            </w:r>
          </w:p>
        </w:tc>
      </w:tr>
    </w:tbl>
    <w:p w14:paraId="4E0F0239" w14:textId="77777777" w:rsidR="00136126" w:rsidRDefault="00136126" w:rsidP="00136126">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49B8E15" w14:textId="77777777">
        <w:tc>
          <w:tcPr>
            <w:tcW w:w="2500" w:type="pct"/>
            <w:shd w:val="clear" w:color="auto" w:fill="auto"/>
            <w:tcMar>
              <w:left w:w="0" w:type="dxa"/>
            </w:tcMar>
          </w:tcPr>
          <w:p w14:paraId="30D529DD" w14:textId="77777777" w:rsidR="00136126" w:rsidRDefault="00136126" w:rsidP="00136126">
            <w:pPr>
              <w:pStyle w:val="Brdtextmedindrag"/>
            </w:pPr>
          </w:p>
        </w:tc>
        <w:tc>
          <w:tcPr>
            <w:tcW w:w="2500" w:type="pct"/>
            <w:shd w:val="clear" w:color="auto" w:fill="auto"/>
            <w:tcMar>
              <w:right w:w="0" w:type="dxa"/>
            </w:tcMar>
          </w:tcPr>
          <w:p w14:paraId="7CB3BF00" w14:textId="77777777" w:rsidR="00136126" w:rsidRDefault="00931476" w:rsidP="00136126">
            <w:pPr>
              <w:pStyle w:val="Brdtext"/>
              <w:rPr>
                <w:i/>
              </w:rPr>
            </w:pPr>
            <w:r>
              <w:rPr>
                <w:i/>
              </w:rPr>
              <w:t>13 §</w:t>
            </w:r>
          </w:p>
          <w:p w14:paraId="16B35A4A" w14:textId="77777777" w:rsidR="00136126" w:rsidRPr="00574282" w:rsidRDefault="00931476" w:rsidP="00136126">
            <w:pPr>
              <w:pStyle w:val="Brdtextmedindrag"/>
              <w:rPr>
                <w:i/>
              </w:rPr>
            </w:pPr>
            <w:r>
              <w:rPr>
                <w:i/>
              </w:rPr>
              <w:t>Finansinspektionen får förelägga det övertagande företaget att ge in den ytterligare ut</w:t>
            </w:r>
            <w:r>
              <w:rPr>
                <w:i/>
              </w:rPr>
              <w:softHyphen/>
              <w:t>red</w:t>
            </w:r>
            <w:r>
              <w:rPr>
                <w:i/>
              </w:rPr>
              <w:softHyphen/>
              <w:t>ning som är nödvändig för att in</w:t>
            </w:r>
            <w:r>
              <w:rPr>
                <w:i/>
              </w:rPr>
              <w:softHyphen/>
              <w:t>s</w:t>
            </w:r>
            <w:r>
              <w:rPr>
                <w:i/>
              </w:rPr>
              <w:softHyphen/>
              <w:t xml:space="preserve">pektionen ska kunna bedöma om </w:t>
            </w:r>
            <w:r w:rsidRPr="00D80696">
              <w:rPr>
                <w:i/>
              </w:rPr>
              <w:t>de rättigheter som tillkommer för</w:t>
            </w:r>
            <w:r>
              <w:rPr>
                <w:i/>
              </w:rPr>
              <w:softHyphen/>
            </w:r>
            <w:r w:rsidRPr="00D80696">
              <w:rPr>
                <w:i/>
              </w:rPr>
              <w:t>säkrin</w:t>
            </w:r>
            <w:r>
              <w:rPr>
                <w:i/>
              </w:rPr>
              <w:t>gs</w:t>
            </w:r>
            <w:r>
              <w:rPr>
                <w:i/>
              </w:rPr>
              <w:softHyphen/>
              <w:t>tag</w:t>
            </w:r>
            <w:r>
              <w:rPr>
                <w:i/>
              </w:rPr>
              <w:softHyphen/>
              <w:t>ar</w:t>
            </w:r>
            <w:r>
              <w:rPr>
                <w:i/>
              </w:rPr>
              <w:softHyphen/>
              <w:t xml:space="preserve">na, </w:t>
            </w:r>
            <w:r w:rsidRPr="00D80696">
              <w:rPr>
                <w:i/>
              </w:rPr>
              <w:t>de försäkrade och andra ersätt</w:t>
            </w:r>
            <w:r>
              <w:rPr>
                <w:i/>
              </w:rPr>
              <w:softHyphen/>
            </w:r>
            <w:r w:rsidRPr="00D80696">
              <w:rPr>
                <w:i/>
              </w:rPr>
              <w:t>ningsberättigade hos det över</w:t>
            </w:r>
            <w:r>
              <w:rPr>
                <w:i/>
              </w:rPr>
              <w:softHyphen/>
            </w:r>
            <w:r w:rsidRPr="00D80696">
              <w:rPr>
                <w:i/>
              </w:rPr>
              <w:t>tag</w:t>
            </w:r>
            <w:r>
              <w:rPr>
                <w:i/>
              </w:rPr>
              <w:softHyphen/>
            </w:r>
            <w:r w:rsidRPr="00D80696">
              <w:rPr>
                <w:i/>
              </w:rPr>
              <w:t>ande företaget är tillräckligt</w:t>
            </w:r>
            <w:r>
              <w:t xml:space="preserve"> </w:t>
            </w:r>
            <w:r w:rsidRPr="00D80696">
              <w:rPr>
                <w:i/>
              </w:rPr>
              <w:t>skydd</w:t>
            </w:r>
            <w:r>
              <w:rPr>
                <w:i/>
              </w:rPr>
              <w:softHyphen/>
            </w:r>
            <w:r w:rsidRPr="00D80696">
              <w:rPr>
                <w:i/>
              </w:rPr>
              <w:t>a</w:t>
            </w:r>
            <w:r>
              <w:rPr>
                <w:i/>
              </w:rPr>
              <w:softHyphen/>
            </w:r>
            <w:r w:rsidRPr="00D80696">
              <w:rPr>
                <w:i/>
              </w:rPr>
              <w:t>de</w:t>
            </w:r>
            <w:r w:rsidRPr="006C51F5">
              <w:rPr>
                <w:i/>
              </w:rPr>
              <w:t>.</w:t>
            </w:r>
            <w:r>
              <w:rPr>
                <w:i/>
              </w:rPr>
              <w:t xml:space="preserve"> </w:t>
            </w:r>
          </w:p>
        </w:tc>
      </w:tr>
    </w:tbl>
    <w:p w14:paraId="5DFB9BB6" w14:textId="77777777" w:rsidR="00136126" w:rsidRPr="00B7417C"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EA6A5A8" w14:textId="77777777">
        <w:tc>
          <w:tcPr>
            <w:tcW w:w="2500" w:type="pct"/>
            <w:shd w:val="clear" w:color="auto" w:fill="auto"/>
            <w:tcMar>
              <w:left w:w="0" w:type="dxa"/>
            </w:tcMar>
          </w:tcPr>
          <w:p w14:paraId="189183A4" w14:textId="77777777" w:rsidR="00136126" w:rsidRDefault="00136126" w:rsidP="00136126">
            <w:pPr>
              <w:pStyle w:val="Brdtextmedindrag"/>
            </w:pPr>
          </w:p>
        </w:tc>
        <w:tc>
          <w:tcPr>
            <w:tcW w:w="2500" w:type="pct"/>
            <w:shd w:val="clear" w:color="auto" w:fill="auto"/>
            <w:tcMar>
              <w:right w:w="0" w:type="dxa"/>
            </w:tcMar>
          </w:tcPr>
          <w:p w14:paraId="2173DAFC" w14:textId="77777777" w:rsidR="00136126" w:rsidRDefault="00931476" w:rsidP="00136126">
            <w:pPr>
              <w:pStyle w:val="Brdtext"/>
              <w:rPr>
                <w:i/>
              </w:rPr>
            </w:pPr>
            <w:r>
              <w:rPr>
                <w:i/>
              </w:rPr>
              <w:t>14 §</w:t>
            </w:r>
          </w:p>
          <w:p w14:paraId="74A4B60F" w14:textId="77777777" w:rsidR="00136126" w:rsidRPr="00574282" w:rsidRDefault="00931476" w:rsidP="00136126">
            <w:pPr>
              <w:pStyle w:val="Brdtextmedindrag"/>
              <w:rPr>
                <w:i/>
              </w:rPr>
            </w:pPr>
            <w:r>
              <w:rPr>
                <w:i/>
              </w:rPr>
              <w:t xml:space="preserve">Beslut med anledning av en </w:t>
            </w:r>
            <w:r w:rsidRPr="006C62B6">
              <w:rPr>
                <w:i/>
              </w:rPr>
              <w:t>an</w:t>
            </w:r>
            <w:r>
              <w:rPr>
                <w:i/>
              </w:rPr>
              <w:softHyphen/>
            </w:r>
            <w:r w:rsidRPr="006C62B6">
              <w:rPr>
                <w:i/>
              </w:rPr>
              <w:t>sö</w:t>
            </w:r>
            <w:r>
              <w:rPr>
                <w:i/>
              </w:rPr>
              <w:softHyphen/>
            </w:r>
            <w:r w:rsidRPr="006C62B6">
              <w:rPr>
                <w:i/>
              </w:rPr>
              <w:t>k</w:t>
            </w:r>
            <w:r>
              <w:rPr>
                <w:i/>
              </w:rPr>
              <w:softHyphen/>
            </w:r>
            <w:r w:rsidRPr="006C62B6">
              <w:rPr>
                <w:i/>
              </w:rPr>
              <w:t xml:space="preserve">an om tillstånd </w:t>
            </w:r>
            <w:r>
              <w:rPr>
                <w:i/>
              </w:rPr>
              <w:t xml:space="preserve">att verkställa ett överlåtelseavtal </w:t>
            </w:r>
            <w:r w:rsidRPr="006C62B6">
              <w:rPr>
                <w:i/>
              </w:rPr>
              <w:t>ska medd</w:t>
            </w:r>
            <w:r>
              <w:rPr>
                <w:i/>
              </w:rPr>
              <w:t xml:space="preserve">elas av </w:t>
            </w:r>
            <w:r w:rsidRPr="006C62B6">
              <w:rPr>
                <w:i/>
              </w:rPr>
              <w:t>Finansinspektionen</w:t>
            </w:r>
            <w:r w:rsidRPr="006C62B6" w:rsidDel="00050665">
              <w:rPr>
                <w:i/>
              </w:rPr>
              <w:t xml:space="preserve"> </w:t>
            </w:r>
            <w:r w:rsidRPr="006C62B6">
              <w:rPr>
                <w:i/>
              </w:rPr>
              <w:t>inom tre måna</w:t>
            </w:r>
            <w:r>
              <w:rPr>
                <w:i/>
              </w:rPr>
              <w:softHyphen/>
            </w:r>
            <w:r w:rsidRPr="006C62B6">
              <w:rPr>
                <w:i/>
              </w:rPr>
              <w:t>d</w:t>
            </w:r>
            <w:r>
              <w:rPr>
                <w:i/>
              </w:rPr>
              <w:softHyphen/>
            </w:r>
            <w:r w:rsidRPr="006C62B6">
              <w:rPr>
                <w:i/>
              </w:rPr>
              <w:t>er från det att an</w:t>
            </w:r>
            <w:r>
              <w:rPr>
                <w:i/>
              </w:rPr>
              <w:softHyphen/>
            </w:r>
            <w:r>
              <w:rPr>
                <w:i/>
              </w:rPr>
              <w:softHyphen/>
            </w:r>
            <w:r w:rsidRPr="006C62B6">
              <w:rPr>
                <w:i/>
              </w:rPr>
              <w:t>sök</w:t>
            </w:r>
            <w:r>
              <w:rPr>
                <w:i/>
              </w:rPr>
              <w:softHyphen/>
            </w:r>
            <w:r w:rsidRPr="006C62B6">
              <w:rPr>
                <w:i/>
              </w:rPr>
              <w:t>an togs emot. Inspektionen ska där</w:t>
            </w:r>
            <w:r>
              <w:rPr>
                <w:i/>
              </w:rPr>
              <w:softHyphen/>
            </w:r>
            <w:r w:rsidRPr="006C62B6">
              <w:rPr>
                <w:i/>
              </w:rPr>
              <w:t>efter inom två veckor under</w:t>
            </w:r>
            <w:r>
              <w:rPr>
                <w:i/>
              </w:rPr>
              <w:softHyphen/>
            </w:r>
            <w:r w:rsidRPr="006C62B6">
              <w:rPr>
                <w:i/>
              </w:rPr>
              <w:t xml:space="preserve">rätta den behöriga myndigheten i det överlåtande </w:t>
            </w:r>
            <w:r>
              <w:rPr>
                <w:i/>
              </w:rPr>
              <w:t>ins</w:t>
            </w:r>
            <w:r>
              <w:rPr>
                <w:i/>
              </w:rPr>
              <w:softHyphen/>
              <w:t>ti</w:t>
            </w:r>
            <w:r>
              <w:rPr>
                <w:i/>
              </w:rPr>
              <w:softHyphen/>
            </w:r>
            <w:r>
              <w:rPr>
                <w:i/>
              </w:rPr>
              <w:softHyphen/>
              <w:t>tu</w:t>
            </w:r>
            <w:r>
              <w:rPr>
                <w:i/>
              </w:rPr>
              <w:softHyphen/>
              <w:t>t</w:t>
            </w:r>
            <w:r>
              <w:rPr>
                <w:i/>
              </w:rPr>
              <w:softHyphen/>
              <w:t>ets hemland om beslutet.</w:t>
            </w:r>
          </w:p>
        </w:tc>
      </w:tr>
    </w:tbl>
    <w:p w14:paraId="293CA990" w14:textId="77777777" w:rsidR="00136126" w:rsidRDefault="00136126" w:rsidP="00136126">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2A2DD268" w14:textId="77777777">
        <w:tc>
          <w:tcPr>
            <w:tcW w:w="2500" w:type="pct"/>
            <w:shd w:val="clear" w:color="auto" w:fill="auto"/>
            <w:tcMar>
              <w:left w:w="0" w:type="dxa"/>
            </w:tcMar>
          </w:tcPr>
          <w:p w14:paraId="1741BC14" w14:textId="77777777" w:rsidR="00136126" w:rsidRDefault="00136126" w:rsidP="00136126">
            <w:pPr>
              <w:pStyle w:val="Brdtextmedindrag"/>
            </w:pPr>
          </w:p>
        </w:tc>
        <w:tc>
          <w:tcPr>
            <w:tcW w:w="2500" w:type="pct"/>
            <w:shd w:val="clear" w:color="auto" w:fill="auto"/>
            <w:tcMar>
              <w:right w:w="0" w:type="dxa"/>
            </w:tcMar>
          </w:tcPr>
          <w:p w14:paraId="4FD8F8AC" w14:textId="77777777" w:rsidR="00136126" w:rsidRDefault="00931476" w:rsidP="00136126">
            <w:pPr>
              <w:pStyle w:val="Brdtext"/>
              <w:rPr>
                <w:i/>
              </w:rPr>
            </w:pPr>
            <w:r>
              <w:rPr>
                <w:i/>
              </w:rPr>
              <w:t>15 §</w:t>
            </w:r>
          </w:p>
          <w:p w14:paraId="51C8BB2B" w14:textId="77777777" w:rsidR="00136126" w:rsidRPr="00574282" w:rsidRDefault="00931476" w:rsidP="00136126">
            <w:pPr>
              <w:pStyle w:val="Brdtextmedindrag"/>
              <w:rPr>
                <w:i/>
              </w:rPr>
            </w:pPr>
            <w:r>
              <w:rPr>
                <w:i/>
              </w:rPr>
              <w:t>Om överlåtelsen leder till gräns</w:t>
            </w:r>
            <w:r>
              <w:rPr>
                <w:i/>
              </w:rPr>
              <w:softHyphen/>
              <w:t>överskridande verksamhet ska Finans</w:t>
            </w:r>
            <w:r>
              <w:rPr>
                <w:i/>
              </w:rPr>
              <w:softHyphen/>
              <w:t xml:space="preserve">inspektionen </w:t>
            </w:r>
            <w:r w:rsidRPr="006C62B6">
              <w:rPr>
                <w:i/>
              </w:rPr>
              <w:t>infor</w:t>
            </w:r>
            <w:r>
              <w:rPr>
                <w:i/>
              </w:rPr>
              <w:softHyphen/>
            </w:r>
            <w:r w:rsidRPr="006C62B6">
              <w:rPr>
                <w:i/>
              </w:rPr>
              <w:t>m</w:t>
            </w:r>
            <w:r>
              <w:rPr>
                <w:i/>
              </w:rPr>
              <w:t>era</w:t>
            </w:r>
            <w:r w:rsidRPr="006C62B6">
              <w:rPr>
                <w:i/>
              </w:rPr>
              <w:t xml:space="preserve"> det övertagande företaget om de regler för verk</w:t>
            </w:r>
            <w:r>
              <w:rPr>
                <w:i/>
              </w:rPr>
              <w:softHyphen/>
            </w:r>
            <w:r w:rsidRPr="006C62B6">
              <w:rPr>
                <w:i/>
              </w:rPr>
              <w:t>sam</w:t>
            </w:r>
            <w:r>
              <w:rPr>
                <w:i/>
              </w:rPr>
              <w:softHyphen/>
            </w:r>
            <w:r w:rsidRPr="006C62B6">
              <w:rPr>
                <w:i/>
              </w:rPr>
              <w:t>he</w:t>
            </w:r>
            <w:r>
              <w:rPr>
                <w:i/>
              </w:rPr>
              <w:softHyphen/>
            </w:r>
            <w:r w:rsidRPr="006C62B6">
              <w:rPr>
                <w:i/>
              </w:rPr>
              <w:t>t</w:t>
            </w:r>
            <w:r>
              <w:rPr>
                <w:i/>
              </w:rPr>
              <w:softHyphen/>
            </w:r>
            <w:r w:rsidRPr="006C62B6">
              <w:rPr>
                <w:i/>
              </w:rPr>
              <w:t>en som ska tillämpas på det över</w:t>
            </w:r>
            <w:r>
              <w:rPr>
                <w:i/>
              </w:rPr>
              <w:softHyphen/>
            </w:r>
            <w:r w:rsidRPr="006C62B6">
              <w:rPr>
                <w:i/>
              </w:rPr>
              <w:t xml:space="preserve">låtna beståndet. </w:t>
            </w:r>
            <w:r>
              <w:rPr>
                <w:i/>
              </w:rPr>
              <w:t>I</w:t>
            </w:r>
            <w:r w:rsidRPr="006C62B6">
              <w:rPr>
                <w:i/>
              </w:rPr>
              <w:t>nform</w:t>
            </w:r>
            <w:r>
              <w:rPr>
                <w:i/>
              </w:rPr>
              <w:softHyphen/>
            </w:r>
            <w:r w:rsidRPr="006C62B6">
              <w:rPr>
                <w:i/>
              </w:rPr>
              <w:t>ation</w:t>
            </w:r>
            <w:r>
              <w:rPr>
                <w:i/>
              </w:rPr>
              <w:softHyphen/>
            </w:r>
            <w:r w:rsidRPr="006C62B6">
              <w:rPr>
                <w:i/>
              </w:rPr>
              <w:t>en ska lämn</w:t>
            </w:r>
            <w:r>
              <w:rPr>
                <w:i/>
              </w:rPr>
              <w:softHyphen/>
            </w:r>
            <w:r w:rsidRPr="006C62B6">
              <w:rPr>
                <w:i/>
              </w:rPr>
              <w:t>as inom en vecka från det att inspektionen tog emot den från den behöriga myn</w:t>
            </w:r>
            <w:r>
              <w:rPr>
                <w:i/>
              </w:rPr>
              <w:softHyphen/>
            </w:r>
            <w:r w:rsidRPr="006C62B6">
              <w:rPr>
                <w:i/>
              </w:rPr>
              <w:t>dig</w:t>
            </w:r>
            <w:r>
              <w:rPr>
                <w:i/>
              </w:rPr>
              <w:softHyphen/>
            </w:r>
            <w:r w:rsidRPr="006C62B6">
              <w:rPr>
                <w:i/>
              </w:rPr>
              <w:t>heten i det över</w:t>
            </w:r>
            <w:r>
              <w:rPr>
                <w:i/>
              </w:rPr>
              <w:softHyphen/>
            </w:r>
            <w:r w:rsidRPr="006C62B6">
              <w:rPr>
                <w:i/>
              </w:rPr>
              <w:t>låtande institut</w:t>
            </w:r>
            <w:r>
              <w:rPr>
                <w:i/>
              </w:rPr>
              <w:softHyphen/>
            </w:r>
            <w:r w:rsidRPr="006C62B6">
              <w:rPr>
                <w:i/>
              </w:rPr>
              <w:t>ets hem</w:t>
            </w:r>
            <w:r>
              <w:rPr>
                <w:i/>
              </w:rPr>
              <w:softHyphen/>
            </w:r>
            <w:r w:rsidRPr="006C62B6">
              <w:rPr>
                <w:i/>
              </w:rPr>
              <w:t>land.</w:t>
            </w:r>
          </w:p>
        </w:tc>
      </w:tr>
      <w:tr w:rsidR="00397F28" w14:paraId="3AEDB859" w14:textId="77777777">
        <w:tc>
          <w:tcPr>
            <w:tcW w:w="2500" w:type="pct"/>
            <w:shd w:val="clear" w:color="auto" w:fill="auto"/>
            <w:tcMar>
              <w:left w:w="0" w:type="dxa"/>
            </w:tcMar>
          </w:tcPr>
          <w:p w14:paraId="3FE344E3" w14:textId="77777777" w:rsidR="00136126" w:rsidRDefault="00136126" w:rsidP="00136126">
            <w:pPr>
              <w:pStyle w:val="Brdtextmedindrag"/>
            </w:pPr>
          </w:p>
        </w:tc>
        <w:tc>
          <w:tcPr>
            <w:tcW w:w="2500" w:type="pct"/>
            <w:shd w:val="clear" w:color="auto" w:fill="auto"/>
            <w:tcMar>
              <w:right w:w="0" w:type="dxa"/>
            </w:tcMar>
          </w:tcPr>
          <w:p w14:paraId="0CD694EE" w14:textId="77777777" w:rsidR="00136126" w:rsidRDefault="00931476" w:rsidP="00136126">
            <w:pPr>
              <w:pStyle w:val="Brdtext"/>
              <w:rPr>
                <w:i/>
              </w:rPr>
            </w:pPr>
            <w:r>
              <w:rPr>
                <w:i/>
              </w:rPr>
              <w:t>16 §</w:t>
            </w:r>
          </w:p>
          <w:p w14:paraId="1F1C277C" w14:textId="77777777" w:rsidR="00136126" w:rsidRPr="00E63569" w:rsidRDefault="00931476" w:rsidP="00136126">
            <w:pPr>
              <w:pStyle w:val="Brdtextmedindrag"/>
              <w:rPr>
                <w:i/>
              </w:rPr>
            </w:pPr>
            <w:r w:rsidRPr="005D1152">
              <w:rPr>
                <w:i/>
              </w:rPr>
              <w:t>I fråga om anmälan och regist</w:t>
            </w:r>
            <w:r>
              <w:rPr>
                <w:i/>
              </w:rPr>
              <w:softHyphen/>
            </w:r>
            <w:r w:rsidRPr="005D1152">
              <w:rPr>
                <w:i/>
              </w:rPr>
              <w:t>re</w:t>
            </w:r>
            <w:r>
              <w:rPr>
                <w:i/>
              </w:rPr>
              <w:softHyphen/>
            </w:r>
            <w:r w:rsidRPr="005D1152">
              <w:rPr>
                <w:i/>
              </w:rPr>
              <w:t>r</w:t>
            </w:r>
            <w:r>
              <w:rPr>
                <w:i/>
              </w:rPr>
              <w:softHyphen/>
            </w:r>
            <w:r w:rsidRPr="005D1152">
              <w:rPr>
                <w:i/>
              </w:rPr>
              <w:t>ing av tillståndsbeslutet och om övergång av ansvaret för det öv</w:t>
            </w:r>
            <w:r>
              <w:rPr>
                <w:i/>
              </w:rPr>
              <w:t>er</w:t>
            </w:r>
            <w:r>
              <w:rPr>
                <w:i/>
              </w:rPr>
              <w:softHyphen/>
              <w:t>låtna beståndet ska 11 kap. 24 </w:t>
            </w:r>
            <w:r w:rsidRPr="005D1152">
              <w:rPr>
                <w:i/>
              </w:rPr>
              <w:t>§ lagen</w:t>
            </w:r>
            <w:r>
              <w:rPr>
                <w:i/>
              </w:rPr>
              <w:t xml:space="preserve"> (2019:000)</w:t>
            </w:r>
            <w:r w:rsidRPr="005D1152">
              <w:rPr>
                <w:i/>
              </w:rPr>
              <w:t xml:space="preserve"> om tjänstepen</w:t>
            </w:r>
            <w:r>
              <w:rPr>
                <w:i/>
              </w:rPr>
              <w:softHyphen/>
            </w:r>
            <w:r w:rsidRPr="005D1152">
              <w:rPr>
                <w:i/>
              </w:rPr>
              <w:t>sionsföretag tillämpas.</w:t>
            </w:r>
            <w:r w:rsidRPr="00E63569">
              <w:rPr>
                <w:i/>
              </w:rPr>
              <w:t xml:space="preserve"> </w:t>
            </w:r>
          </w:p>
        </w:tc>
      </w:tr>
    </w:tbl>
    <w:p w14:paraId="6A63FE38" w14:textId="77777777" w:rsidR="00136126" w:rsidRPr="00004237" w:rsidRDefault="00136126" w:rsidP="00136126">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4CC5FCA2" w14:textId="77777777">
        <w:tc>
          <w:tcPr>
            <w:tcW w:w="2500" w:type="pct"/>
            <w:shd w:val="clear" w:color="auto" w:fill="auto"/>
            <w:tcMar>
              <w:left w:w="0" w:type="dxa"/>
            </w:tcMar>
          </w:tcPr>
          <w:p w14:paraId="191C944C" w14:textId="77777777" w:rsidR="00136126" w:rsidRDefault="00136126" w:rsidP="00136126">
            <w:pPr>
              <w:pStyle w:val="Brdtextmedindrag"/>
              <w:ind w:firstLine="0"/>
            </w:pPr>
          </w:p>
        </w:tc>
        <w:tc>
          <w:tcPr>
            <w:tcW w:w="2500" w:type="pct"/>
            <w:shd w:val="clear" w:color="auto" w:fill="auto"/>
            <w:tcMar>
              <w:right w:w="0" w:type="dxa"/>
            </w:tcMar>
          </w:tcPr>
          <w:p w14:paraId="7871D4F0" w14:textId="77777777" w:rsidR="00136126" w:rsidRDefault="00931476" w:rsidP="00136126">
            <w:pPr>
              <w:pStyle w:val="Brdtext"/>
              <w:rPr>
                <w:i/>
              </w:rPr>
            </w:pPr>
            <w:r>
              <w:rPr>
                <w:i/>
              </w:rPr>
              <w:t>17 §</w:t>
            </w:r>
          </w:p>
          <w:p w14:paraId="4202F745" w14:textId="77777777" w:rsidR="00136126" w:rsidRPr="00574282" w:rsidRDefault="00931476" w:rsidP="00136126">
            <w:pPr>
              <w:pStyle w:val="Brdtextmedindrag"/>
              <w:rPr>
                <w:i/>
              </w:rPr>
            </w:pPr>
            <w:r w:rsidRPr="00CA46E0">
              <w:rPr>
                <w:i/>
              </w:rPr>
              <w:t xml:space="preserve">Om Finansinspektionen och </w:t>
            </w:r>
            <w:r>
              <w:rPr>
                <w:i/>
              </w:rPr>
              <w:t>d</w:t>
            </w:r>
            <w:r w:rsidRPr="00CA46E0">
              <w:rPr>
                <w:i/>
              </w:rPr>
              <w:t>en behörig</w:t>
            </w:r>
            <w:r>
              <w:rPr>
                <w:i/>
              </w:rPr>
              <w:t>a</w:t>
            </w:r>
            <w:r w:rsidRPr="00CA46E0">
              <w:rPr>
                <w:i/>
              </w:rPr>
              <w:t xml:space="preserve"> myndighet</w:t>
            </w:r>
            <w:r>
              <w:rPr>
                <w:i/>
              </w:rPr>
              <w:t>en i</w:t>
            </w:r>
            <w:r w:rsidRPr="00CA46E0">
              <w:rPr>
                <w:i/>
              </w:rPr>
              <w:t xml:space="preserve"> ett </w:t>
            </w:r>
            <w:r>
              <w:rPr>
                <w:i/>
              </w:rPr>
              <w:t>utländskt tjänstepensionsinstituts hemland</w:t>
            </w:r>
            <w:r w:rsidRPr="00CA46E0">
              <w:rPr>
                <w:i/>
              </w:rPr>
              <w:t xml:space="preserve"> inte kan komma överens om för</w:t>
            </w:r>
            <w:r>
              <w:rPr>
                <w:i/>
              </w:rPr>
              <w:softHyphen/>
            </w:r>
            <w:r w:rsidRPr="00CA46E0">
              <w:rPr>
                <w:i/>
              </w:rPr>
              <w:t>faran</w:t>
            </w:r>
            <w:r>
              <w:rPr>
                <w:i/>
              </w:rPr>
              <w:softHyphen/>
            </w:r>
            <w:r w:rsidRPr="00CA46E0">
              <w:rPr>
                <w:i/>
              </w:rPr>
              <w:t>det eller innehållet i en åt</w:t>
            </w:r>
            <w:r>
              <w:rPr>
                <w:i/>
              </w:rPr>
              <w:softHyphen/>
            </w:r>
            <w:r w:rsidRPr="00CA46E0">
              <w:rPr>
                <w:i/>
              </w:rPr>
              <w:t>gärd inom ramen för en gräns</w:t>
            </w:r>
            <w:r>
              <w:rPr>
                <w:i/>
              </w:rPr>
              <w:softHyphen/>
            </w:r>
            <w:r w:rsidRPr="00CA46E0">
              <w:rPr>
                <w:i/>
              </w:rPr>
              <w:t>över</w:t>
            </w:r>
            <w:r>
              <w:rPr>
                <w:i/>
              </w:rPr>
              <w:softHyphen/>
            </w:r>
            <w:r w:rsidRPr="00CA46E0">
              <w:rPr>
                <w:i/>
              </w:rPr>
              <w:t>skrid</w:t>
            </w:r>
            <w:r>
              <w:rPr>
                <w:i/>
              </w:rPr>
              <w:softHyphen/>
            </w:r>
            <w:r w:rsidRPr="00CA46E0">
              <w:rPr>
                <w:i/>
              </w:rPr>
              <w:t>an</w:t>
            </w:r>
            <w:r>
              <w:rPr>
                <w:i/>
              </w:rPr>
              <w:softHyphen/>
            </w:r>
            <w:r w:rsidRPr="00CA46E0">
              <w:rPr>
                <w:i/>
              </w:rPr>
              <w:t>de överlåtelse, får inspekti</w:t>
            </w:r>
            <w:r>
              <w:rPr>
                <w:i/>
              </w:rPr>
              <w:softHyphen/>
            </w:r>
            <w:r w:rsidRPr="00CA46E0">
              <w:rPr>
                <w:i/>
              </w:rPr>
              <w:t>onen hänskjuta ärendet till Euro</w:t>
            </w:r>
            <w:r>
              <w:rPr>
                <w:i/>
              </w:rPr>
              <w:softHyphen/>
            </w:r>
            <w:r w:rsidRPr="00CA46E0">
              <w:rPr>
                <w:i/>
              </w:rPr>
              <w:t>pe</w:t>
            </w:r>
            <w:r>
              <w:rPr>
                <w:i/>
              </w:rPr>
              <w:softHyphen/>
            </w:r>
            <w:r w:rsidRPr="00CA46E0">
              <w:rPr>
                <w:i/>
              </w:rPr>
              <w:t>is</w:t>
            </w:r>
            <w:r>
              <w:rPr>
                <w:i/>
              </w:rPr>
              <w:softHyphen/>
            </w:r>
            <w:r w:rsidRPr="00CA46E0">
              <w:rPr>
                <w:i/>
              </w:rPr>
              <w:t>ka fö</w:t>
            </w:r>
            <w:r>
              <w:rPr>
                <w:i/>
              </w:rPr>
              <w:softHyphen/>
            </w:r>
            <w:r w:rsidRPr="00CA46E0">
              <w:rPr>
                <w:i/>
              </w:rPr>
              <w:t>rsäkrings- och tjänste</w:t>
            </w:r>
            <w:r>
              <w:rPr>
                <w:i/>
              </w:rPr>
              <w:softHyphen/>
            </w:r>
            <w:r w:rsidRPr="00CA46E0">
              <w:rPr>
                <w:i/>
              </w:rPr>
              <w:t>pen</w:t>
            </w:r>
            <w:r>
              <w:rPr>
                <w:i/>
              </w:rPr>
              <w:softHyphen/>
            </w:r>
            <w:r w:rsidRPr="00CA46E0">
              <w:rPr>
                <w:i/>
              </w:rPr>
              <w:t>si</w:t>
            </w:r>
            <w:r>
              <w:rPr>
                <w:i/>
              </w:rPr>
              <w:softHyphen/>
            </w:r>
            <w:r w:rsidRPr="00CA46E0">
              <w:rPr>
                <w:i/>
              </w:rPr>
              <w:t>ons</w:t>
            </w:r>
            <w:r>
              <w:rPr>
                <w:i/>
              </w:rPr>
              <w:softHyphen/>
            </w:r>
            <w:r w:rsidRPr="00CA46E0">
              <w:rPr>
                <w:i/>
              </w:rPr>
              <w:t>myn</w:t>
            </w:r>
            <w:r>
              <w:rPr>
                <w:i/>
              </w:rPr>
              <w:softHyphen/>
            </w:r>
            <w:r w:rsidRPr="00CA46E0">
              <w:rPr>
                <w:i/>
              </w:rPr>
              <w:t>digheten för medling i en</w:t>
            </w:r>
            <w:r>
              <w:rPr>
                <w:i/>
              </w:rPr>
              <w:softHyphen/>
            </w:r>
            <w:r w:rsidRPr="00CA46E0">
              <w:rPr>
                <w:i/>
              </w:rPr>
              <w:t>lig</w:t>
            </w:r>
            <w:r>
              <w:rPr>
                <w:i/>
              </w:rPr>
              <w:softHyphen/>
            </w:r>
            <w:r w:rsidRPr="00CA46E0">
              <w:rPr>
                <w:i/>
              </w:rPr>
              <w:t>het med artikel 31 andra stycket</w:t>
            </w:r>
            <w:r>
              <w:rPr>
                <w:i/>
              </w:rPr>
              <w:t> </w:t>
            </w:r>
            <w:r w:rsidRPr="00CA46E0">
              <w:rPr>
                <w:i/>
              </w:rPr>
              <w:t>c i Europa</w:t>
            </w:r>
            <w:r>
              <w:rPr>
                <w:i/>
              </w:rPr>
              <w:softHyphen/>
            </w:r>
            <w:r w:rsidRPr="00CA46E0">
              <w:rPr>
                <w:i/>
              </w:rPr>
              <w:t xml:space="preserve">parlamentets och rådets förordning (EU) nr 1094/2010 </w:t>
            </w:r>
            <w:r>
              <w:rPr>
                <w:i/>
              </w:rPr>
              <w:t>av den 24 novem</w:t>
            </w:r>
            <w:r>
              <w:rPr>
                <w:i/>
              </w:rPr>
              <w:softHyphen/>
              <w:t xml:space="preserve">ber 2010 </w:t>
            </w:r>
            <w:r w:rsidRPr="00CA46E0">
              <w:rPr>
                <w:i/>
              </w:rPr>
              <w:t>om inrätt</w:t>
            </w:r>
            <w:r>
              <w:rPr>
                <w:i/>
              </w:rPr>
              <w:softHyphen/>
            </w:r>
            <w:r w:rsidRPr="00CA46E0">
              <w:rPr>
                <w:i/>
              </w:rPr>
              <w:t>an</w:t>
            </w:r>
            <w:r>
              <w:rPr>
                <w:i/>
              </w:rPr>
              <w:softHyphen/>
            </w:r>
            <w:r w:rsidRPr="00CA46E0">
              <w:rPr>
                <w:i/>
              </w:rPr>
              <w:t>de av en europeisk tillsyns</w:t>
            </w:r>
            <w:r>
              <w:rPr>
                <w:i/>
              </w:rPr>
              <w:softHyphen/>
            </w:r>
            <w:r w:rsidRPr="00CA46E0">
              <w:rPr>
                <w:i/>
              </w:rPr>
              <w:t>myndighet (Europeiska för</w:t>
            </w:r>
            <w:r>
              <w:rPr>
                <w:i/>
              </w:rPr>
              <w:softHyphen/>
            </w:r>
            <w:r w:rsidRPr="00CA46E0">
              <w:rPr>
                <w:i/>
              </w:rPr>
              <w:t>säk</w:t>
            </w:r>
            <w:r>
              <w:rPr>
                <w:i/>
              </w:rPr>
              <w:softHyphen/>
            </w:r>
            <w:r w:rsidRPr="00CA46E0">
              <w:rPr>
                <w:i/>
              </w:rPr>
              <w:t>rings- och tjänste</w:t>
            </w:r>
            <w:r>
              <w:rPr>
                <w:i/>
              </w:rPr>
              <w:softHyphen/>
            </w:r>
            <w:r w:rsidRPr="00CA46E0">
              <w:rPr>
                <w:i/>
              </w:rPr>
              <w:t>pensions</w:t>
            </w:r>
            <w:r>
              <w:rPr>
                <w:i/>
              </w:rPr>
              <w:softHyphen/>
            </w:r>
            <w:r w:rsidRPr="00CA46E0">
              <w:rPr>
                <w:i/>
              </w:rPr>
              <w:t>myn</w:t>
            </w:r>
            <w:r>
              <w:rPr>
                <w:i/>
              </w:rPr>
              <w:softHyphen/>
            </w:r>
            <w:r w:rsidRPr="00CA46E0">
              <w:rPr>
                <w:i/>
              </w:rPr>
              <w:t>dig</w:t>
            </w:r>
            <w:r>
              <w:rPr>
                <w:i/>
              </w:rPr>
              <w:softHyphen/>
            </w:r>
            <w:r w:rsidRPr="00CA46E0">
              <w:rPr>
                <w:i/>
              </w:rPr>
              <w:t>he</w:t>
            </w:r>
            <w:r>
              <w:rPr>
                <w:i/>
              </w:rPr>
              <w:softHyphen/>
            </w:r>
            <w:r w:rsidRPr="00CA46E0">
              <w:rPr>
                <w:i/>
              </w:rPr>
              <w:t>t</w:t>
            </w:r>
            <w:r>
              <w:rPr>
                <w:i/>
              </w:rPr>
              <w:softHyphen/>
            </w:r>
            <w:r w:rsidRPr="00CA46E0">
              <w:rPr>
                <w:i/>
              </w:rPr>
              <w:t>en), om ändring av beslut nr 716/2009/EG och om upphävande av kommis</w:t>
            </w:r>
            <w:r>
              <w:rPr>
                <w:i/>
              </w:rPr>
              <w:softHyphen/>
            </w:r>
            <w:r w:rsidRPr="00CA46E0">
              <w:rPr>
                <w:i/>
              </w:rPr>
              <w:t>sionens beslut 2009/79/EG</w:t>
            </w:r>
            <w:r>
              <w:rPr>
                <w:i/>
              </w:rPr>
              <w:t>.</w:t>
            </w:r>
          </w:p>
        </w:tc>
      </w:tr>
    </w:tbl>
    <w:p w14:paraId="30400267" w14:textId="77777777" w:rsidR="00136126" w:rsidRPr="001A3214" w:rsidRDefault="00931476" w:rsidP="00136126">
      <w:pPr>
        <w:pStyle w:val="Brdtext"/>
        <w:spacing w:before="230"/>
        <w:jc w:val="center"/>
      </w:pPr>
      <w:r>
        <w:rPr>
          <w:b/>
        </w:rPr>
        <w:t>10 kap.</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279A592" w14:textId="77777777">
        <w:tc>
          <w:tcPr>
            <w:tcW w:w="2500" w:type="pct"/>
            <w:shd w:val="clear" w:color="auto" w:fill="auto"/>
            <w:tcMar>
              <w:left w:w="0" w:type="dxa"/>
            </w:tcMar>
          </w:tcPr>
          <w:p w14:paraId="22A90967" w14:textId="77777777" w:rsidR="00136126" w:rsidRDefault="00136126" w:rsidP="00136126">
            <w:pPr>
              <w:pStyle w:val="Brdtextmedindrag"/>
            </w:pPr>
          </w:p>
        </w:tc>
        <w:tc>
          <w:tcPr>
            <w:tcW w:w="2500" w:type="pct"/>
            <w:shd w:val="clear" w:color="auto" w:fill="auto"/>
            <w:tcMar>
              <w:right w:w="0" w:type="dxa"/>
            </w:tcMar>
          </w:tcPr>
          <w:p w14:paraId="49DA820B" w14:textId="77777777" w:rsidR="00136126" w:rsidRPr="00D80696" w:rsidRDefault="00931476" w:rsidP="00136126">
            <w:pPr>
              <w:pStyle w:val="Rubrik5utannumrering"/>
              <w:rPr>
                <w:u w:val="single"/>
              </w:rPr>
            </w:pPr>
            <w:r w:rsidRPr="00D80696">
              <w:rPr>
                <w:u w:val="single"/>
              </w:rPr>
              <w:t>Förklaring att ärendet onödigt uppehålls</w:t>
            </w:r>
          </w:p>
          <w:p w14:paraId="5EBBC0BA" w14:textId="77777777" w:rsidR="00136126" w:rsidRDefault="00931476" w:rsidP="00136126">
            <w:pPr>
              <w:pStyle w:val="Brdtext"/>
              <w:rPr>
                <w:i/>
              </w:rPr>
            </w:pPr>
            <w:r>
              <w:rPr>
                <w:i/>
              </w:rPr>
              <w:t>4 b §</w:t>
            </w:r>
          </w:p>
          <w:p w14:paraId="63DD8C84" w14:textId="77777777" w:rsidR="00136126" w:rsidRDefault="00931476" w:rsidP="00136126">
            <w:pPr>
              <w:pStyle w:val="Brdtextmedindrag"/>
              <w:rPr>
                <w:i/>
              </w:rPr>
            </w:pPr>
            <w:r w:rsidRPr="001A3214">
              <w:rPr>
                <w:i/>
              </w:rPr>
              <w:t xml:space="preserve">Om beslut i </w:t>
            </w:r>
            <w:r>
              <w:rPr>
                <w:i/>
              </w:rPr>
              <w:t>ett ärende om till</w:t>
            </w:r>
            <w:r>
              <w:rPr>
                <w:i/>
              </w:rPr>
              <w:softHyphen/>
              <w:t>stånd enligt 9 </w:t>
            </w:r>
            <w:r w:rsidRPr="001A3214">
              <w:rPr>
                <w:i/>
              </w:rPr>
              <w:t xml:space="preserve">kap. </w:t>
            </w:r>
            <w:r>
              <w:rPr>
                <w:i/>
              </w:rPr>
              <w:t>1</w:t>
            </w:r>
            <w:r w:rsidRPr="001A3214">
              <w:rPr>
                <w:i/>
              </w:rPr>
              <w:t>4</w:t>
            </w:r>
            <w:r>
              <w:rPr>
                <w:i/>
              </w:rPr>
              <w:t> </w:t>
            </w:r>
            <w:r w:rsidRPr="001A3214">
              <w:rPr>
                <w:i/>
              </w:rPr>
              <w:t>§ inte har med</w:t>
            </w:r>
            <w:r>
              <w:rPr>
                <w:i/>
              </w:rPr>
              <w:softHyphen/>
            </w:r>
            <w:r w:rsidRPr="001A3214">
              <w:rPr>
                <w:i/>
              </w:rPr>
              <w:t>de</w:t>
            </w:r>
            <w:r>
              <w:rPr>
                <w:i/>
              </w:rPr>
              <w:softHyphen/>
            </w:r>
            <w:r w:rsidRPr="001A3214">
              <w:rPr>
                <w:i/>
              </w:rPr>
              <w:t xml:space="preserve">lats inom </w:t>
            </w:r>
            <w:r>
              <w:rPr>
                <w:i/>
              </w:rPr>
              <w:t>tre</w:t>
            </w:r>
            <w:r w:rsidRPr="001A3214">
              <w:rPr>
                <w:i/>
              </w:rPr>
              <w:t xml:space="preserve"> månader från det att ansökan </w:t>
            </w:r>
            <w:r>
              <w:rPr>
                <w:i/>
              </w:rPr>
              <w:t>togs emot,</w:t>
            </w:r>
            <w:r w:rsidRPr="001A3214">
              <w:rPr>
                <w:i/>
              </w:rPr>
              <w:t xml:space="preserve"> får sök</w:t>
            </w:r>
            <w:r>
              <w:rPr>
                <w:i/>
              </w:rPr>
              <w:softHyphen/>
            </w:r>
            <w:r w:rsidRPr="001A3214">
              <w:rPr>
                <w:i/>
              </w:rPr>
              <w:t xml:space="preserve">anden begära förklaring </w:t>
            </w:r>
            <w:bookmarkStart w:id="8707" w:name="_Hlk5702744"/>
            <w:r w:rsidRPr="001A3214">
              <w:rPr>
                <w:i/>
              </w:rPr>
              <w:t>av dom</w:t>
            </w:r>
            <w:r>
              <w:rPr>
                <w:i/>
              </w:rPr>
              <w:softHyphen/>
            </w:r>
            <w:r w:rsidRPr="001A3214">
              <w:rPr>
                <w:i/>
              </w:rPr>
              <w:t>stol att ärendet onödigt uppe</w:t>
            </w:r>
            <w:r>
              <w:rPr>
                <w:i/>
              </w:rPr>
              <w:softHyphen/>
            </w:r>
            <w:r w:rsidRPr="001A3214">
              <w:rPr>
                <w:i/>
              </w:rPr>
              <w:t>hålls</w:t>
            </w:r>
            <w:r>
              <w:rPr>
                <w:i/>
              </w:rPr>
              <w:t>.</w:t>
            </w:r>
          </w:p>
          <w:p w14:paraId="456481D7" w14:textId="77777777" w:rsidR="00136126" w:rsidRPr="002D731F" w:rsidRDefault="00931476" w:rsidP="00136126">
            <w:pPr>
              <w:pStyle w:val="Brdtextmedindrag"/>
              <w:rPr>
                <w:i/>
              </w:rPr>
            </w:pPr>
            <w:r w:rsidRPr="002D731F">
              <w:rPr>
                <w:i/>
              </w:rPr>
              <w:t>En sådan begäran ska göras hos allmän förvaltningsdomstol. Pröv</w:t>
            </w:r>
            <w:r>
              <w:rPr>
                <w:i/>
              </w:rPr>
              <w:softHyphen/>
            </w:r>
            <w:r w:rsidRPr="002D731F">
              <w:rPr>
                <w:i/>
              </w:rPr>
              <w:t>ningstillstånd krävs vid över</w:t>
            </w:r>
            <w:r w:rsidRPr="002D731F">
              <w:rPr>
                <w:i/>
              </w:rPr>
              <w:softHyphen/>
              <w:t>klag</w:t>
            </w:r>
            <w:r>
              <w:rPr>
                <w:i/>
              </w:rPr>
              <w:softHyphen/>
            </w:r>
            <w:r w:rsidRPr="002D731F">
              <w:rPr>
                <w:i/>
              </w:rPr>
              <w:t>ande till kammarrätten.</w:t>
            </w:r>
          </w:p>
          <w:p w14:paraId="3BD5DF6F" w14:textId="77777777" w:rsidR="00136126" w:rsidRPr="002D731F" w:rsidRDefault="00931476" w:rsidP="00136126">
            <w:pPr>
              <w:pStyle w:val="Brdtextmedindrag"/>
              <w:rPr>
                <w:i/>
              </w:rPr>
            </w:pPr>
            <w:r w:rsidRPr="002D731F">
              <w:rPr>
                <w:i/>
              </w:rPr>
              <w:t xml:space="preserve">Om rätten lämnar en förklaring att ärendet onödigt uppehålls ska ansökan anses ha avslagits av </w:t>
            </w:r>
            <w:r w:rsidRPr="002D731F">
              <w:rPr>
                <w:i/>
              </w:rPr>
              <w:lastRenderedPageBreak/>
              <w:t>Finansinspektionen, om beslut där</w:t>
            </w:r>
            <w:r>
              <w:rPr>
                <w:i/>
              </w:rPr>
              <w:softHyphen/>
            </w:r>
            <w:r w:rsidRPr="002D731F">
              <w:rPr>
                <w:i/>
              </w:rPr>
              <w:t>efter inte har meddelats inom tre</w:t>
            </w:r>
            <w:r>
              <w:rPr>
                <w:i/>
              </w:rPr>
              <w:t xml:space="preserve"> </w:t>
            </w:r>
            <w:r w:rsidRPr="002D731F">
              <w:rPr>
                <w:i/>
              </w:rPr>
              <w:t>månader.</w:t>
            </w:r>
            <w:r>
              <w:rPr>
                <w:i/>
              </w:rPr>
              <w:t xml:space="preserve"> </w:t>
            </w:r>
            <w:bookmarkEnd w:id="8707"/>
          </w:p>
        </w:tc>
      </w:tr>
    </w:tbl>
    <w:p w14:paraId="17D43384" w14:textId="77777777" w:rsidR="00136126" w:rsidRDefault="00931476" w:rsidP="00136126">
      <w:pPr>
        <w:pStyle w:val="Slutstreck"/>
      </w:pPr>
      <w:r w:rsidRPr="00811E52">
        <w:lastRenderedPageBreak/>
        <w:t>                   </w:t>
      </w:r>
    </w:p>
    <w:p w14:paraId="42C91C5B" w14:textId="77777777" w:rsidR="00136126" w:rsidRDefault="00931476" w:rsidP="00136126">
      <w:pPr>
        <w:pStyle w:val="Brdtextmedindrag"/>
      </w:pPr>
      <w:r>
        <w:t xml:space="preserve">Denna lag träder i kraft den </w:t>
      </w:r>
      <w:r w:rsidRPr="00954160">
        <w:t xml:space="preserve">1 </w:t>
      </w:r>
      <w:r>
        <w:t>december</w:t>
      </w:r>
      <w:r w:rsidRPr="00954160">
        <w:t xml:space="preserve"> 2019</w:t>
      </w:r>
      <w:r>
        <w:t>.</w:t>
      </w:r>
    </w:p>
    <w:p w14:paraId="38519AE3" w14:textId="77777777" w:rsidR="00136126" w:rsidRDefault="00136126" w:rsidP="00136126">
      <w:pPr>
        <w:pStyle w:val="Brdtextmedindrag"/>
        <w:sectPr w:rsidR="00136126" w:rsidSect="00136126">
          <w:headerReference w:type="even" r:id="rId290"/>
          <w:headerReference w:type="default" r:id="rId291"/>
          <w:footerReference w:type="even" r:id="rId292"/>
          <w:footerReference w:type="default" r:id="rId293"/>
          <w:footerReference w:type="first" r:id="rId294"/>
          <w:footnotePr>
            <w:numRestart w:val="eachSect"/>
          </w:footnotePr>
          <w:pgSz w:w="9356" w:h="13721" w:code="9"/>
          <w:pgMar w:top="794" w:right="2438" w:bottom="1191" w:left="1021" w:header="0" w:footer="709" w:gutter="0"/>
          <w:cols w:space="708"/>
          <w:docGrid w:linePitch="360"/>
        </w:sectPr>
      </w:pPr>
    </w:p>
    <w:p w14:paraId="2DAFC969" w14:textId="77777777" w:rsidR="00136126" w:rsidRDefault="00931476" w:rsidP="00136126">
      <w:pPr>
        <w:pStyle w:val="Rubrik2utannumrering"/>
        <w:spacing w:before="0"/>
      </w:pPr>
      <w:bookmarkStart w:id="8708" w:name="_Toc518472692"/>
      <w:bookmarkStart w:id="8709" w:name="_Toc8059710"/>
      <w:bookmarkStart w:id="8710" w:name="_Toc8061420"/>
      <w:bookmarkStart w:id="8711" w:name="_Toc8061952"/>
      <w:bookmarkStart w:id="8712" w:name="_Toc8064420"/>
      <w:bookmarkStart w:id="8713" w:name="_Toc8391097"/>
      <w:bookmarkStart w:id="8714" w:name="_Toc8391363"/>
      <w:bookmarkStart w:id="8715" w:name="_Toc8644568"/>
      <w:bookmarkStart w:id="8716" w:name="_Toc8645100"/>
      <w:bookmarkStart w:id="8717" w:name="_Toc8817581"/>
      <w:bookmarkStart w:id="8718" w:name="_Toc8818153"/>
      <w:bookmarkStart w:id="8719" w:name="_Toc8825522"/>
      <w:bookmarkStart w:id="8720" w:name="_Toc8831619"/>
      <w:bookmarkStart w:id="8721" w:name="_Toc8832528"/>
      <w:bookmarkStart w:id="8722" w:name="_Toc8833796"/>
      <w:r>
        <w:lastRenderedPageBreak/>
        <w:t xml:space="preserve">Förslag till lag om ändring i </w:t>
      </w:r>
      <w:bookmarkStart w:id="8723" w:name="_Hlk7178962"/>
      <w:r>
        <w:t>lagen (1999:890) om försäkringsverksamhet under krig eller krigsfara m.m.</w:t>
      </w:r>
      <w:bookmarkEnd w:id="8708"/>
      <w:bookmarkEnd w:id="8709"/>
      <w:bookmarkEnd w:id="8710"/>
      <w:bookmarkEnd w:id="8711"/>
      <w:bookmarkEnd w:id="8712"/>
      <w:bookmarkEnd w:id="8713"/>
      <w:bookmarkEnd w:id="8714"/>
      <w:bookmarkEnd w:id="8715"/>
      <w:bookmarkEnd w:id="8716"/>
      <w:bookmarkEnd w:id="8717"/>
      <w:bookmarkEnd w:id="8718"/>
      <w:bookmarkEnd w:id="8719"/>
      <w:bookmarkEnd w:id="8720"/>
      <w:bookmarkEnd w:id="8721"/>
      <w:bookmarkEnd w:id="8722"/>
      <w:bookmarkEnd w:id="8723"/>
    </w:p>
    <w:p w14:paraId="4BCE9DE8" w14:textId="77777777" w:rsidR="00136126" w:rsidRDefault="00931476" w:rsidP="00136126">
      <w:pPr>
        <w:pStyle w:val="Brdtext"/>
      </w:pPr>
      <w:r>
        <w:t>Härigenom föreskrivs att 2 kap. 3 och 5 §§ lagen (1999:890) om försäkringsverksamhet under krig eller krigsfara m.m. ska ha följande lydelse.</w:t>
      </w:r>
    </w:p>
    <w:p w14:paraId="508CA22D"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355CDABE" w14:textId="77777777">
        <w:tc>
          <w:tcPr>
            <w:tcW w:w="2500" w:type="pct"/>
            <w:shd w:val="clear" w:color="auto" w:fill="auto"/>
            <w:tcMar>
              <w:left w:w="0" w:type="dxa"/>
            </w:tcMar>
          </w:tcPr>
          <w:p w14:paraId="3E366A78"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489F5A6E" w14:textId="77777777" w:rsidR="00136126" w:rsidRPr="005B0E77" w:rsidRDefault="00931476" w:rsidP="00136126">
            <w:pPr>
              <w:pStyle w:val="Brdtext"/>
              <w:rPr>
                <w:i/>
              </w:rPr>
            </w:pPr>
            <w:r w:rsidRPr="005B0E77">
              <w:rPr>
                <w:i/>
              </w:rPr>
              <w:t>Föreslagen lydelse</w:t>
            </w:r>
          </w:p>
        </w:tc>
      </w:tr>
    </w:tbl>
    <w:p w14:paraId="204EB1A8" w14:textId="77777777" w:rsidR="00136126" w:rsidRDefault="00931476" w:rsidP="00136126">
      <w:pPr>
        <w:pStyle w:val="Brdtext"/>
        <w:spacing w:before="230"/>
        <w:jc w:val="center"/>
        <w:rPr>
          <w:b/>
        </w:rPr>
      </w:pPr>
      <w:r>
        <w:rPr>
          <w:b/>
        </w:rPr>
        <w:t>2 kap.</w:t>
      </w:r>
    </w:p>
    <w:p w14:paraId="060230E2" w14:textId="77777777" w:rsidR="00136126" w:rsidRDefault="00931476" w:rsidP="00136126">
      <w:pPr>
        <w:pStyle w:val="Brdtext"/>
        <w:jc w:val="center"/>
      </w:pPr>
      <w:r>
        <w:t>3 §</w:t>
      </w:r>
      <w:r>
        <w:rPr>
          <w:rStyle w:val="Fotnotsreferens"/>
        </w:rPr>
        <w:footnoteReference w:id="145"/>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0700F69" w14:textId="77777777">
        <w:tc>
          <w:tcPr>
            <w:tcW w:w="2500" w:type="pct"/>
            <w:shd w:val="clear" w:color="auto" w:fill="auto"/>
            <w:tcMar>
              <w:left w:w="0" w:type="dxa"/>
            </w:tcMar>
          </w:tcPr>
          <w:p w14:paraId="1D1A0015" w14:textId="77777777" w:rsidR="00136126" w:rsidRDefault="00931476" w:rsidP="00136126">
            <w:pPr>
              <w:pStyle w:val="Brdtextmedindrag"/>
            </w:pPr>
            <w:r>
              <w:t>Finansinspektionen får besluta att ett svenskt försäkringsföretag får avvika från bestämmelser i bolagsordningen.</w:t>
            </w:r>
          </w:p>
        </w:tc>
        <w:tc>
          <w:tcPr>
            <w:tcW w:w="2500" w:type="pct"/>
            <w:shd w:val="clear" w:color="auto" w:fill="auto"/>
            <w:tcMar>
              <w:right w:w="0" w:type="dxa"/>
            </w:tcMar>
          </w:tcPr>
          <w:p w14:paraId="0981DF07" w14:textId="77777777" w:rsidR="00136126" w:rsidRDefault="00931476" w:rsidP="00136126">
            <w:pPr>
              <w:pStyle w:val="Brdtextmedindrag"/>
            </w:pPr>
            <w:r>
              <w:t xml:space="preserve">Finansinspektionen får besluta att ett svenskt försäkringsföretag </w:t>
            </w:r>
            <w:r w:rsidRPr="00335160">
              <w:rPr>
                <w:i/>
              </w:rPr>
              <w:t xml:space="preserve">eller </w:t>
            </w:r>
            <w:r>
              <w:rPr>
                <w:i/>
              </w:rPr>
              <w:t>ett svenskt tjänste</w:t>
            </w:r>
            <w:r>
              <w:rPr>
                <w:i/>
              </w:rPr>
              <w:softHyphen/>
              <w:t>pensions</w:t>
            </w:r>
            <w:r>
              <w:rPr>
                <w:i/>
              </w:rPr>
              <w:softHyphen/>
              <w:t>företag</w:t>
            </w:r>
            <w:r>
              <w:t xml:space="preserve"> får avvika från bestämmelser i bolags</w:t>
            </w:r>
            <w:r>
              <w:softHyphen/>
              <w:t>ordningen.</w:t>
            </w:r>
          </w:p>
        </w:tc>
      </w:tr>
    </w:tbl>
    <w:p w14:paraId="33F09F70" w14:textId="77777777" w:rsidR="00136126" w:rsidRDefault="00136126" w:rsidP="00136126">
      <w:pPr>
        <w:pStyle w:val="Brdtext"/>
        <w:jc w:val="center"/>
      </w:pPr>
    </w:p>
    <w:p w14:paraId="31215126" w14:textId="77777777" w:rsidR="00136126" w:rsidRDefault="00931476" w:rsidP="00136126">
      <w:pPr>
        <w:pStyle w:val="Brdtext"/>
        <w:jc w:val="center"/>
      </w:pPr>
      <w:r>
        <w:t>5 §</w:t>
      </w:r>
      <w:r>
        <w:rPr>
          <w:rStyle w:val="Fotnotsreferens"/>
        </w:rPr>
        <w:footnoteReference w:id="146"/>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73A37CA" w14:textId="77777777">
        <w:tc>
          <w:tcPr>
            <w:tcW w:w="2500" w:type="pct"/>
            <w:shd w:val="clear" w:color="auto" w:fill="auto"/>
            <w:tcMar>
              <w:left w:w="0" w:type="dxa"/>
            </w:tcMar>
          </w:tcPr>
          <w:p w14:paraId="6632E0E4" w14:textId="77777777" w:rsidR="00136126" w:rsidRDefault="00931476" w:rsidP="00136126">
            <w:pPr>
              <w:pStyle w:val="Brdtextmedindrag"/>
            </w:pPr>
            <w:r>
              <w:t>Under krigsförhållanden och till dess krigsbokslut upprättats får återbäring inte gottskrivas liv</w:t>
            </w:r>
            <w:r>
              <w:softHyphen/>
              <w:t>försäkringstagare och beslut inte fattas om vinstutdelning till aktie</w:t>
            </w:r>
            <w:r>
              <w:softHyphen/>
              <w:t>ägare eller garanter i liv</w:t>
            </w:r>
            <w:r>
              <w:softHyphen/>
              <w:t>försäkringsföretag.</w:t>
            </w:r>
          </w:p>
        </w:tc>
        <w:tc>
          <w:tcPr>
            <w:tcW w:w="2500" w:type="pct"/>
            <w:shd w:val="clear" w:color="auto" w:fill="auto"/>
            <w:tcMar>
              <w:right w:w="0" w:type="dxa"/>
            </w:tcMar>
          </w:tcPr>
          <w:p w14:paraId="48EA6C9C" w14:textId="77777777" w:rsidR="00136126" w:rsidRDefault="00931476" w:rsidP="00136126">
            <w:pPr>
              <w:pStyle w:val="Brdtextmedindrag"/>
            </w:pPr>
            <w:r>
              <w:t xml:space="preserve">Under krigsförhållanden och till dess krigsbokslut upprättats får återbäring inte gottskrivas </w:t>
            </w:r>
            <w:r w:rsidRPr="00410381">
              <w:t>liv</w:t>
            </w:r>
            <w:r>
              <w:softHyphen/>
            </w:r>
            <w:r w:rsidRPr="00410381">
              <w:t>försäkringstagare</w:t>
            </w:r>
            <w:r>
              <w:t xml:space="preserve"> </w:t>
            </w:r>
            <w:r>
              <w:rPr>
                <w:i/>
              </w:rPr>
              <w:t xml:space="preserve">eller andra ersättningsberättigade </w:t>
            </w:r>
            <w:r>
              <w:t xml:space="preserve">och beslut inte fattas om vinstutdelning till aktieägare eller garanter i </w:t>
            </w:r>
            <w:r w:rsidRPr="00410381">
              <w:t>liv</w:t>
            </w:r>
            <w:r>
              <w:softHyphen/>
            </w:r>
            <w:r w:rsidRPr="00410381">
              <w:t>försäkringsföretag</w:t>
            </w:r>
            <w:r>
              <w:t xml:space="preserve"> </w:t>
            </w:r>
            <w:r>
              <w:rPr>
                <w:i/>
              </w:rPr>
              <w:t>eller tjänste</w:t>
            </w:r>
            <w:r>
              <w:rPr>
                <w:i/>
              </w:rPr>
              <w:softHyphen/>
              <w:t>pensionsföretag</w:t>
            </w:r>
            <w:r>
              <w:t>.</w:t>
            </w:r>
          </w:p>
        </w:tc>
      </w:tr>
    </w:tbl>
    <w:p w14:paraId="3DECAE8C" w14:textId="77777777" w:rsidR="00136126" w:rsidRPr="00811E52" w:rsidRDefault="00931476" w:rsidP="00136126">
      <w:pPr>
        <w:pStyle w:val="Slutstreck"/>
      </w:pPr>
      <w:r w:rsidRPr="00811E52">
        <w:t>                      </w:t>
      </w:r>
    </w:p>
    <w:p w14:paraId="3BF1006F" w14:textId="77777777" w:rsidR="00136126" w:rsidRDefault="00931476" w:rsidP="00136126">
      <w:pPr>
        <w:pStyle w:val="Brdtextmedindrag"/>
      </w:pPr>
      <w:r>
        <w:t>Denna lag träder i kraft den 1 december 2019.</w:t>
      </w:r>
    </w:p>
    <w:p w14:paraId="27AA786B" w14:textId="77777777" w:rsidR="00136126" w:rsidRDefault="00136126" w:rsidP="00136126">
      <w:pPr>
        <w:pStyle w:val="Brdtextmedindrag"/>
        <w:sectPr w:rsidR="00136126" w:rsidSect="00136126">
          <w:headerReference w:type="even" r:id="rId295"/>
          <w:headerReference w:type="default" r:id="rId296"/>
          <w:footerReference w:type="even" r:id="rId297"/>
          <w:footerReference w:type="default" r:id="rId298"/>
          <w:footerReference w:type="first" r:id="rId299"/>
          <w:footnotePr>
            <w:numRestart w:val="eachSect"/>
          </w:footnotePr>
          <w:pgSz w:w="9356" w:h="13721" w:code="9"/>
          <w:pgMar w:top="794" w:right="2438" w:bottom="1191" w:left="1021" w:header="0" w:footer="709" w:gutter="0"/>
          <w:cols w:space="708"/>
          <w:docGrid w:linePitch="360"/>
        </w:sectPr>
      </w:pPr>
    </w:p>
    <w:p w14:paraId="51DA6F65" w14:textId="77777777" w:rsidR="00136126" w:rsidRDefault="00931476" w:rsidP="00136126">
      <w:pPr>
        <w:pStyle w:val="Rubrik2utannumrering"/>
        <w:spacing w:before="0"/>
      </w:pPr>
      <w:bookmarkStart w:id="8724" w:name="_Toc518472693"/>
      <w:bookmarkStart w:id="8725" w:name="_Toc8059711"/>
      <w:bookmarkStart w:id="8726" w:name="_Toc8061421"/>
      <w:bookmarkStart w:id="8727" w:name="_Toc8061953"/>
      <w:bookmarkStart w:id="8728" w:name="_Toc8064421"/>
      <w:bookmarkStart w:id="8729" w:name="_Toc8391098"/>
      <w:bookmarkStart w:id="8730" w:name="_Toc8391364"/>
      <w:bookmarkStart w:id="8731" w:name="_Toc8644569"/>
      <w:bookmarkStart w:id="8732" w:name="_Toc8645101"/>
      <w:bookmarkStart w:id="8733" w:name="_Toc8817582"/>
      <w:bookmarkStart w:id="8734" w:name="_Toc8818154"/>
      <w:bookmarkStart w:id="8735" w:name="_Toc8825523"/>
      <w:bookmarkStart w:id="8736" w:name="_Toc8831620"/>
      <w:bookmarkStart w:id="8737" w:name="_Toc8832529"/>
      <w:bookmarkStart w:id="8738" w:name="_Toc8833797"/>
      <w:r w:rsidRPr="00C74945">
        <w:lastRenderedPageBreak/>
        <w:t>Förslag</w:t>
      </w:r>
      <w:r>
        <w:t xml:space="preserve"> till lag om ändring i </w:t>
      </w:r>
      <w:bookmarkStart w:id="8739" w:name="_Hlk7178967"/>
      <w:r>
        <w:t>bokföringslagen (1999:1078)</w:t>
      </w:r>
      <w:bookmarkEnd w:id="8724"/>
      <w:bookmarkEnd w:id="8725"/>
      <w:bookmarkEnd w:id="8726"/>
      <w:bookmarkEnd w:id="8727"/>
      <w:bookmarkEnd w:id="8728"/>
      <w:bookmarkEnd w:id="8729"/>
      <w:bookmarkEnd w:id="8730"/>
      <w:bookmarkEnd w:id="8731"/>
      <w:bookmarkEnd w:id="8732"/>
      <w:bookmarkEnd w:id="8733"/>
      <w:bookmarkEnd w:id="8734"/>
      <w:bookmarkEnd w:id="8735"/>
      <w:bookmarkEnd w:id="8736"/>
      <w:bookmarkEnd w:id="8737"/>
      <w:bookmarkEnd w:id="8738"/>
      <w:bookmarkEnd w:id="8739"/>
    </w:p>
    <w:p w14:paraId="43F05D51" w14:textId="77777777" w:rsidR="00136126" w:rsidRDefault="00931476" w:rsidP="00136126">
      <w:pPr>
        <w:pStyle w:val="Brdtext"/>
      </w:pPr>
      <w:r>
        <w:t>Härigenom föreskrivs att 4 kap. 6 § bokföringslagen (1999:1078) ska ha följande lydelse.</w:t>
      </w:r>
    </w:p>
    <w:p w14:paraId="7738CE47"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4C03E8ED" w14:textId="77777777">
        <w:tc>
          <w:tcPr>
            <w:tcW w:w="2500" w:type="pct"/>
            <w:shd w:val="clear" w:color="auto" w:fill="auto"/>
            <w:tcMar>
              <w:left w:w="0" w:type="dxa"/>
            </w:tcMar>
          </w:tcPr>
          <w:p w14:paraId="594E8289"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3F2AEA4" w14:textId="77777777" w:rsidR="00136126" w:rsidRPr="005B0E77" w:rsidRDefault="00931476" w:rsidP="00136126">
            <w:pPr>
              <w:pStyle w:val="Brdtext"/>
              <w:rPr>
                <w:i/>
              </w:rPr>
            </w:pPr>
            <w:r w:rsidRPr="005B0E77">
              <w:rPr>
                <w:i/>
              </w:rPr>
              <w:t>Föreslagen lydelse</w:t>
            </w:r>
          </w:p>
        </w:tc>
      </w:tr>
    </w:tbl>
    <w:p w14:paraId="4B73F696" w14:textId="77777777" w:rsidR="00136126" w:rsidRDefault="00931476" w:rsidP="00136126">
      <w:pPr>
        <w:pStyle w:val="Brdtext"/>
        <w:spacing w:before="230"/>
        <w:jc w:val="center"/>
        <w:rPr>
          <w:b/>
        </w:rPr>
      </w:pPr>
      <w:r>
        <w:rPr>
          <w:b/>
        </w:rPr>
        <w:t>4 kap.</w:t>
      </w:r>
    </w:p>
    <w:p w14:paraId="3AC7B927" w14:textId="77777777" w:rsidR="00136126" w:rsidRDefault="00931476" w:rsidP="00136126">
      <w:pPr>
        <w:pStyle w:val="Brdtext"/>
        <w:jc w:val="center"/>
      </w:pPr>
      <w:r>
        <w:t>6 §</w:t>
      </w:r>
      <w:r>
        <w:rPr>
          <w:rStyle w:val="Fotnotsreferens"/>
        </w:rPr>
        <w:footnoteReference w:id="147"/>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1294E09" w14:textId="77777777">
        <w:tc>
          <w:tcPr>
            <w:tcW w:w="2500" w:type="pct"/>
            <w:shd w:val="clear" w:color="auto" w:fill="auto"/>
            <w:tcMar>
              <w:left w:w="0" w:type="dxa"/>
            </w:tcMar>
          </w:tcPr>
          <w:p w14:paraId="1B16DB2C" w14:textId="77777777" w:rsidR="00136126" w:rsidRDefault="00931476" w:rsidP="00136126">
            <w:pPr>
              <w:pStyle w:val="Brdtextmedindrag"/>
            </w:pPr>
            <w:r w:rsidRPr="00C74945">
              <w:t>Affärshändelserna ska kunna presenteras i en och samma r</w:t>
            </w:r>
            <w:r>
              <w:t>edovisningsvaluta. Redovisnings</w:t>
            </w:r>
            <w:r>
              <w:softHyphen/>
            </w:r>
            <w:r w:rsidRPr="00C74945">
              <w:t xml:space="preserve">valutan ska vara svenska kronor. I aktiebolag, ekonomiska föreningar, sparbanker, medlemsbanker </w:t>
            </w:r>
            <w:r w:rsidRPr="00E53E40">
              <w:rPr>
                <w:i/>
              </w:rPr>
              <w:t>och</w:t>
            </w:r>
            <w:r w:rsidRPr="00C74945">
              <w:t xml:space="preserve"> försäkringsföretag får dock redo</w:t>
            </w:r>
            <w:r>
              <w:softHyphen/>
            </w:r>
            <w:r w:rsidRPr="00C74945">
              <w:t>visningsvalutan i stället vara euro.</w:t>
            </w:r>
          </w:p>
        </w:tc>
        <w:tc>
          <w:tcPr>
            <w:tcW w:w="2500" w:type="pct"/>
            <w:shd w:val="clear" w:color="auto" w:fill="auto"/>
            <w:tcMar>
              <w:right w:w="0" w:type="dxa"/>
            </w:tcMar>
          </w:tcPr>
          <w:p w14:paraId="56E2DDD5" w14:textId="77777777" w:rsidR="00136126" w:rsidRDefault="00931476" w:rsidP="00136126">
            <w:pPr>
              <w:pStyle w:val="Brdtextmedindrag"/>
            </w:pPr>
            <w:r w:rsidRPr="00C74945">
              <w:t>Affärshändelserna ska kunna presenteras i en och samma r</w:t>
            </w:r>
            <w:r>
              <w:t>edovisningsvaluta. Redovisnings</w:t>
            </w:r>
            <w:r>
              <w:softHyphen/>
            </w:r>
            <w:r w:rsidRPr="00C74945">
              <w:t>valutan ska vara svenska kronor. I aktiebolag, ekonomiska föreningar, sparbanker, medlemsbanker</w:t>
            </w:r>
            <w:r w:rsidRPr="00E53E40">
              <w:rPr>
                <w:i/>
              </w:rPr>
              <w:t>,</w:t>
            </w:r>
            <w:r>
              <w:t xml:space="preserve"> </w:t>
            </w:r>
            <w:r w:rsidRPr="00C74945">
              <w:t>för</w:t>
            </w:r>
            <w:r>
              <w:softHyphen/>
            </w:r>
            <w:r w:rsidRPr="00C74945">
              <w:t>säk</w:t>
            </w:r>
            <w:r>
              <w:softHyphen/>
            </w:r>
            <w:r w:rsidRPr="00C74945">
              <w:t>ringsföretag</w:t>
            </w:r>
            <w:r>
              <w:t xml:space="preserve"> </w:t>
            </w:r>
            <w:r w:rsidRPr="00E53E40">
              <w:rPr>
                <w:i/>
              </w:rPr>
              <w:t xml:space="preserve">och </w:t>
            </w:r>
            <w:r>
              <w:rPr>
                <w:i/>
              </w:rPr>
              <w:t>tjänstepen</w:t>
            </w:r>
            <w:r>
              <w:rPr>
                <w:i/>
              </w:rPr>
              <w:softHyphen/>
              <w:t>sionsföretag</w:t>
            </w:r>
            <w:r w:rsidRPr="00C74945">
              <w:t xml:space="preserve"> får dock redo</w:t>
            </w:r>
            <w:r>
              <w:softHyphen/>
            </w:r>
            <w:r w:rsidRPr="00C74945">
              <w:t>visningsvalutan i stället vara euro.</w:t>
            </w:r>
          </w:p>
        </w:tc>
      </w:tr>
    </w:tbl>
    <w:p w14:paraId="37A5CE9A" w14:textId="77777777" w:rsidR="00136126" w:rsidRDefault="00931476" w:rsidP="00136126">
      <w:pPr>
        <w:pStyle w:val="Brdtextmedindrag"/>
      </w:pPr>
      <w:r w:rsidRPr="00C74945">
        <w:t xml:space="preserve">Byte av redovisningsvaluta får ske endast vid ingången av ett nytt räkenskapsår. Bestämmelser om omräkning i samband med byte av redovisningsvaluta finns i årsredovisningslagen (1995:1554). </w:t>
      </w:r>
    </w:p>
    <w:p w14:paraId="6EF3C907" w14:textId="77777777" w:rsidR="00136126" w:rsidRDefault="00931476" w:rsidP="00136126">
      <w:pPr>
        <w:pStyle w:val="Brdtextmedindrag"/>
      </w:pPr>
      <w:r w:rsidRPr="00C74945">
        <w:t xml:space="preserve">Om företaget har bytt redovisningsvaluta, får ett nytt byte göras endast om Skatteverket tillåter det. Tillstånd får vägras endast om det finns anledning att anta att bytet har ett otillbörligt syfte. </w:t>
      </w:r>
    </w:p>
    <w:p w14:paraId="1973FEA4" w14:textId="77777777" w:rsidR="00136126" w:rsidRDefault="00931476" w:rsidP="00136126">
      <w:pPr>
        <w:pStyle w:val="Brdtextmedindrag"/>
      </w:pPr>
      <w:r w:rsidRPr="00C74945">
        <w:t>Trots första–tredje styckena får ett avdelningskontor som är beläget utomlands och som har självständig förvaltning ha sin redovisning i en valuta som i det andra landet godtas som redovisningsvaluta.</w:t>
      </w:r>
    </w:p>
    <w:p w14:paraId="11FC9F0A" w14:textId="77777777" w:rsidR="00136126" w:rsidRPr="00811E52" w:rsidRDefault="00931476" w:rsidP="00136126">
      <w:pPr>
        <w:pStyle w:val="Slutstreck"/>
      </w:pPr>
      <w:r w:rsidRPr="00811E52">
        <w:t>                      </w:t>
      </w:r>
    </w:p>
    <w:p w14:paraId="236E04B9" w14:textId="77777777" w:rsidR="00136126" w:rsidRDefault="00931476" w:rsidP="00136126">
      <w:pPr>
        <w:pStyle w:val="Brdtextmedindrag"/>
      </w:pPr>
      <w:r>
        <w:t>Denna lag träder i kraft den 1 december 2019.</w:t>
      </w:r>
    </w:p>
    <w:p w14:paraId="4EB7E8A0" w14:textId="77777777" w:rsidR="00136126" w:rsidRDefault="00136126" w:rsidP="00136126">
      <w:pPr>
        <w:pStyle w:val="Brdtextmedindrag"/>
        <w:sectPr w:rsidR="00136126" w:rsidSect="00136126">
          <w:headerReference w:type="even" r:id="rId300"/>
          <w:headerReference w:type="default" r:id="rId301"/>
          <w:footerReference w:type="even" r:id="rId302"/>
          <w:footerReference w:type="default" r:id="rId303"/>
          <w:footerReference w:type="first" r:id="rId304"/>
          <w:footnotePr>
            <w:numRestart w:val="eachSect"/>
          </w:footnotePr>
          <w:pgSz w:w="9356" w:h="13721" w:code="9"/>
          <w:pgMar w:top="794" w:right="2438" w:bottom="1191" w:left="1021" w:header="0" w:footer="709" w:gutter="0"/>
          <w:cols w:space="708"/>
          <w:docGrid w:linePitch="360"/>
        </w:sectPr>
      </w:pPr>
    </w:p>
    <w:p w14:paraId="00641D8B" w14:textId="77777777" w:rsidR="00136126" w:rsidRPr="00410381" w:rsidRDefault="00931476" w:rsidP="00136126">
      <w:pPr>
        <w:pStyle w:val="Rubrik2utannumrering"/>
        <w:spacing w:before="0"/>
        <w:rPr>
          <w:lang w:eastAsia="sv-SE"/>
        </w:rPr>
      </w:pPr>
      <w:bookmarkStart w:id="8740" w:name="_Toc518472694"/>
      <w:bookmarkStart w:id="8741" w:name="_Toc8059712"/>
      <w:bookmarkStart w:id="8742" w:name="_Toc8061422"/>
      <w:bookmarkStart w:id="8743" w:name="_Toc8061954"/>
      <w:bookmarkStart w:id="8744" w:name="_Toc8064422"/>
      <w:bookmarkStart w:id="8745" w:name="_Toc8391099"/>
      <w:bookmarkStart w:id="8746" w:name="_Toc8391365"/>
      <w:bookmarkStart w:id="8747" w:name="_Toc8644570"/>
      <w:bookmarkStart w:id="8748" w:name="_Toc8645102"/>
      <w:bookmarkStart w:id="8749" w:name="_Toc8817583"/>
      <w:bookmarkStart w:id="8750" w:name="_Toc8818155"/>
      <w:bookmarkStart w:id="8751" w:name="_Toc8825524"/>
      <w:bookmarkStart w:id="8752" w:name="_Toc8831621"/>
      <w:bookmarkStart w:id="8753" w:name="_Toc8832530"/>
      <w:bookmarkStart w:id="8754" w:name="_Toc8833798"/>
      <w:r>
        <w:lastRenderedPageBreak/>
        <w:t>Förslag till la</w:t>
      </w:r>
      <w:r w:rsidRPr="00410381">
        <w:t xml:space="preserve">g om ändring i </w:t>
      </w:r>
      <w:bookmarkStart w:id="8755" w:name="_Hlk7178972"/>
      <w:r w:rsidRPr="00410381">
        <w:rPr>
          <w:lang w:eastAsia="sv-SE"/>
        </w:rPr>
        <w:t xml:space="preserve">lagen </w:t>
      </w:r>
      <w:bookmarkStart w:id="8756" w:name="_Hlk7772345"/>
      <w:r w:rsidRPr="00410381">
        <w:rPr>
          <w:lang w:eastAsia="sv-SE"/>
        </w:rPr>
        <w:t>(2000:35) om byte av redovisningsvaluta i finansiella företag</w:t>
      </w:r>
      <w:bookmarkEnd w:id="8740"/>
      <w:bookmarkEnd w:id="8741"/>
      <w:bookmarkEnd w:id="8742"/>
      <w:bookmarkEnd w:id="8743"/>
      <w:bookmarkEnd w:id="8744"/>
      <w:bookmarkEnd w:id="8745"/>
      <w:bookmarkEnd w:id="8746"/>
      <w:bookmarkEnd w:id="8747"/>
      <w:bookmarkEnd w:id="8748"/>
      <w:bookmarkEnd w:id="8749"/>
      <w:bookmarkEnd w:id="8750"/>
      <w:bookmarkEnd w:id="8751"/>
      <w:bookmarkEnd w:id="8752"/>
      <w:bookmarkEnd w:id="8753"/>
      <w:bookmarkEnd w:id="8754"/>
      <w:bookmarkEnd w:id="8755"/>
      <w:bookmarkEnd w:id="8756"/>
    </w:p>
    <w:p w14:paraId="1BCE01B0" w14:textId="77777777" w:rsidR="00136126" w:rsidRDefault="00931476" w:rsidP="00136126">
      <w:pPr>
        <w:pStyle w:val="Brdtext"/>
      </w:pPr>
      <w:r>
        <w:t xml:space="preserve">Härigenom föreskrivs att 2 och 3 §§ </w:t>
      </w:r>
      <w:r w:rsidRPr="0056492C">
        <w:t>lagen (2000:35) om byte av redovisningsvaluta i finansiella företag</w:t>
      </w:r>
      <w:r>
        <w:t xml:space="preserve"> ska ha följande lydelse.</w:t>
      </w:r>
    </w:p>
    <w:p w14:paraId="49238C83" w14:textId="77777777" w:rsidR="00136126" w:rsidRDefault="00136126" w:rsidP="00136126">
      <w:pPr>
        <w:pStyle w:val="Brdtextmedindrag"/>
        <w:rPr>
          <w:lang w:eastAsia="sv-SE"/>
        </w:rPr>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29EC7DFF" w14:textId="77777777">
        <w:tc>
          <w:tcPr>
            <w:tcW w:w="2500" w:type="pct"/>
            <w:shd w:val="clear" w:color="auto" w:fill="auto"/>
            <w:tcMar>
              <w:left w:w="0" w:type="dxa"/>
            </w:tcMar>
          </w:tcPr>
          <w:p w14:paraId="73D26211"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9091644" w14:textId="77777777" w:rsidR="00136126" w:rsidRPr="005B0E77" w:rsidRDefault="00931476" w:rsidP="00136126">
            <w:pPr>
              <w:pStyle w:val="Brdtext"/>
              <w:rPr>
                <w:i/>
              </w:rPr>
            </w:pPr>
            <w:r w:rsidRPr="005B0E77">
              <w:rPr>
                <w:i/>
              </w:rPr>
              <w:t>Föreslagen lydelse</w:t>
            </w:r>
          </w:p>
        </w:tc>
      </w:tr>
    </w:tbl>
    <w:p w14:paraId="79955D8A" w14:textId="77777777" w:rsidR="00136126" w:rsidRDefault="00931476" w:rsidP="00136126">
      <w:pPr>
        <w:pStyle w:val="Brdtext"/>
        <w:spacing w:before="230"/>
        <w:jc w:val="center"/>
      </w:pPr>
      <w:r w:rsidRPr="0056492C">
        <w:t>2</w:t>
      </w:r>
      <w:r>
        <w:t> §</w:t>
      </w:r>
      <w:r>
        <w:rPr>
          <w:rStyle w:val="Fotnotsreferens"/>
        </w:rPr>
        <w:footnoteReference w:id="148"/>
      </w:r>
    </w:p>
    <w:p w14:paraId="723267E6" w14:textId="77777777" w:rsidR="00136126" w:rsidRPr="0056492C" w:rsidRDefault="00931476" w:rsidP="00136126">
      <w:pPr>
        <w:pStyle w:val="Brdtextmedindrag"/>
      </w:pPr>
      <w:r>
        <w:t>I denna lag avses med</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22946DC" w14:textId="77777777">
        <w:tc>
          <w:tcPr>
            <w:tcW w:w="2500" w:type="pct"/>
            <w:shd w:val="clear" w:color="auto" w:fill="auto"/>
            <w:tcMar>
              <w:left w:w="0" w:type="dxa"/>
            </w:tcMar>
          </w:tcPr>
          <w:p w14:paraId="12C8CAA2" w14:textId="77777777" w:rsidR="00136126" w:rsidRDefault="00931476" w:rsidP="00136126">
            <w:pPr>
              <w:pStyle w:val="Brdtextmedindrag"/>
            </w:pPr>
            <w:r>
              <w:t>1. </w:t>
            </w:r>
            <w:r w:rsidRPr="00410381">
              <w:rPr>
                <w:i/>
                <w:u w:val="single"/>
              </w:rPr>
              <w:t>försäkringsföretag</w:t>
            </w:r>
            <w:r w:rsidRPr="00F85F83">
              <w:t>: försäkringsaktiebolag, ömsesidigt försäkringsbolag och försäkrings</w:t>
            </w:r>
            <w:r>
              <w:softHyphen/>
            </w:r>
            <w:r w:rsidRPr="00F85F83">
              <w:t xml:space="preserve">förening som omfattas av </w:t>
            </w:r>
            <w:r>
              <w:t>försäk</w:t>
            </w:r>
            <w:r>
              <w:softHyphen/>
              <w:t>ringsrörelselagen</w:t>
            </w:r>
            <w:r w:rsidRPr="00F85F83">
              <w:t xml:space="preserve"> (2010:2043),</w:t>
            </w:r>
          </w:p>
        </w:tc>
        <w:tc>
          <w:tcPr>
            <w:tcW w:w="2500" w:type="pct"/>
            <w:shd w:val="clear" w:color="auto" w:fill="auto"/>
            <w:tcMar>
              <w:right w:w="0" w:type="dxa"/>
            </w:tcMar>
          </w:tcPr>
          <w:p w14:paraId="3C1267DE" w14:textId="77777777" w:rsidR="00136126" w:rsidRDefault="00931476" w:rsidP="00136126">
            <w:pPr>
              <w:pStyle w:val="Brdtextmedindrag"/>
            </w:pPr>
            <w:r>
              <w:t>1. </w:t>
            </w:r>
            <w:r w:rsidRPr="00410381">
              <w:rPr>
                <w:i/>
                <w:u w:val="single"/>
              </w:rPr>
              <w:t>försäkringsföretag</w:t>
            </w:r>
            <w:r w:rsidRPr="00E53E40">
              <w:t>:</w:t>
            </w:r>
          </w:p>
          <w:p w14:paraId="29278046" w14:textId="77777777" w:rsidR="00136126" w:rsidRDefault="00931476" w:rsidP="00136126">
            <w:pPr>
              <w:pStyle w:val="Brdtextmedindrag"/>
              <w:rPr>
                <w:i/>
              </w:rPr>
            </w:pPr>
            <w:r>
              <w:rPr>
                <w:i/>
              </w:rPr>
              <w:t>a) </w:t>
            </w:r>
            <w:r>
              <w:t>försäkringsaktiebolag, ömse</w:t>
            </w:r>
            <w:r>
              <w:softHyphen/>
              <w:t>sidigt försäkringsbolag och försäk</w:t>
            </w:r>
            <w:r>
              <w:softHyphen/>
              <w:t xml:space="preserve">ringsförening som omfattas av försäkringsrörelselagen (2010:2043), </w:t>
            </w:r>
            <w:r>
              <w:rPr>
                <w:i/>
              </w:rPr>
              <w:t>och</w:t>
            </w:r>
          </w:p>
          <w:p w14:paraId="6B70C1FD" w14:textId="77777777" w:rsidR="00136126" w:rsidRDefault="00931476" w:rsidP="00136126">
            <w:pPr>
              <w:pStyle w:val="Brdtextmedindrag"/>
            </w:pPr>
            <w:r>
              <w:rPr>
                <w:i/>
              </w:rPr>
              <w:t>b) </w:t>
            </w:r>
            <w:r w:rsidRPr="00410381">
              <w:rPr>
                <w:i/>
              </w:rPr>
              <w:t xml:space="preserve">tjänstepensionsaktiebolag, ömsesidigt tjänstepensionsbolag och tjänstepensionsförening som omfattas av lagen (2019:000) om </w:t>
            </w:r>
            <w:r>
              <w:rPr>
                <w:i/>
              </w:rPr>
              <w:t>tjänstepensionsföretag</w:t>
            </w:r>
            <w:r>
              <w:t>,</w:t>
            </w:r>
          </w:p>
        </w:tc>
      </w:tr>
    </w:tbl>
    <w:p w14:paraId="1FB90A41" w14:textId="77777777" w:rsidR="00136126" w:rsidRDefault="00931476" w:rsidP="00136126">
      <w:pPr>
        <w:pStyle w:val="Brdtextmedindrag"/>
      </w:pPr>
      <w:r>
        <w:t>2. </w:t>
      </w:r>
      <w:r w:rsidRPr="00E53E40">
        <w:rPr>
          <w:i/>
        </w:rPr>
        <w:t>kreditinstitut</w:t>
      </w:r>
      <w:r w:rsidRPr="007B5EAD">
        <w:t>:</w:t>
      </w:r>
      <w:r>
        <w:t xml:space="preserve"> bankaktiebolag, sparbank och medlemsbank samt kreditmarknadsföretag enligt 1 kap. 5 § 14 lagen (2004:297) om bank- och finansieringsrörelse,</w:t>
      </w:r>
    </w:p>
    <w:p w14:paraId="18CB1E1B" w14:textId="77777777" w:rsidR="00136126" w:rsidRDefault="00931476" w:rsidP="00136126">
      <w:pPr>
        <w:pStyle w:val="Brdtextmedindrag"/>
      </w:pPr>
      <w:r>
        <w:t>3. </w:t>
      </w:r>
      <w:r w:rsidRPr="00E53E40">
        <w:rPr>
          <w:i/>
        </w:rPr>
        <w:t>finansiellt företag</w:t>
      </w:r>
      <w:r w:rsidRPr="007B5EAD">
        <w:t>:</w:t>
      </w:r>
      <w:r>
        <w:t xml:space="preserve"> de företag som anges i 1 och 2 samt </w:t>
      </w:r>
    </w:p>
    <w:p w14:paraId="434EB804" w14:textId="77777777" w:rsidR="00136126" w:rsidRDefault="00931476" w:rsidP="00136126">
      <w:pPr>
        <w:pStyle w:val="Brdtextmedindrag"/>
      </w:pPr>
      <w:r>
        <w:t>a) värdepappersbolag enligt 1 kap. 4 b § lagen (2007:528) om värdepappersmarknaden,</w:t>
      </w:r>
    </w:p>
    <w:p w14:paraId="3DF652DC" w14:textId="77777777" w:rsidR="00136126" w:rsidRDefault="00931476" w:rsidP="00136126">
      <w:pPr>
        <w:pStyle w:val="Brdtextmedindrag"/>
      </w:pPr>
      <w:r>
        <w:t xml:space="preserve">b) fondbolag enligt 1 kap. 1 § första </w:t>
      </w:r>
      <w:r w:rsidDel="00097ED0">
        <w:t>stycket</w:t>
      </w:r>
      <w:r>
        <w:t> 8 lagen (2004:46) om värdepappersfonder,</w:t>
      </w:r>
    </w:p>
    <w:p w14:paraId="2DD5A0DC" w14:textId="77777777" w:rsidR="00136126" w:rsidRDefault="00931476" w:rsidP="00136126">
      <w:pPr>
        <w:pStyle w:val="Brdtextmedindrag"/>
      </w:pPr>
      <w:r>
        <w:t>c) börs enligt 1 kap. 4 b § lagen om värdepappersmarknaden,</w:t>
      </w:r>
    </w:p>
    <w:p w14:paraId="7788D0B7" w14:textId="77777777" w:rsidR="00136126" w:rsidRDefault="00931476" w:rsidP="00136126">
      <w:pPr>
        <w:pStyle w:val="Brdtextmedindrag"/>
      </w:pPr>
      <w:r>
        <w:t>d) svensk clearingorganisation enligt 1 kap. 4 b § lagen om värdepappersmarknaden,</w:t>
      </w:r>
    </w:p>
    <w:p w14:paraId="56BBF08B" w14:textId="77777777" w:rsidR="00136126" w:rsidRDefault="00931476" w:rsidP="00136126">
      <w:pPr>
        <w:pStyle w:val="Brdtextmedindrag"/>
      </w:pPr>
      <w:r>
        <w:t>e) värdepapperscentral enligt 1 kap. 3 § lagen (1998:1479) om värde</w:t>
      </w:r>
      <w:r>
        <w:softHyphen/>
        <w:t>papperscentraler och kontoföring av finansiella instrument, och</w:t>
      </w:r>
    </w:p>
    <w:p w14:paraId="0307EC47" w14:textId="77777777" w:rsidR="00136126" w:rsidRDefault="00931476" w:rsidP="00136126">
      <w:pPr>
        <w:pStyle w:val="Brdtextmedindrag"/>
      </w:pPr>
      <w:r>
        <w:t>f) AIF-förvaltare som har tillstånd enligt 3 kap. 1 § lagen (2013:561) om förvaltare av alternativa investeringsfonder,</w:t>
      </w:r>
    </w:p>
    <w:p w14:paraId="620002DC" w14:textId="77777777" w:rsidR="00136126" w:rsidRDefault="00931476" w:rsidP="00136126">
      <w:pPr>
        <w:pStyle w:val="Brdtextmedindrag"/>
      </w:pPr>
      <w:r>
        <w:t>4. </w:t>
      </w:r>
      <w:r w:rsidRPr="00E53E40">
        <w:rPr>
          <w:i/>
        </w:rPr>
        <w:t>koncern</w:t>
      </w:r>
      <w:r w:rsidRPr="00B42078">
        <w:t>:</w:t>
      </w:r>
      <w:r>
        <w:t xml:space="preserve"> detsamma som i 1 kap. 11 och 12 §§ aktiebolagslagen (2005:551), varvid vad som sägs om moderbolag tillämpas även på andra juridiska personer än aktiebolag.</w:t>
      </w:r>
    </w:p>
    <w:p w14:paraId="357A8C10" w14:textId="77777777" w:rsidR="00136126" w:rsidRDefault="00931476" w:rsidP="00136126">
      <w:pPr>
        <w:pStyle w:val="Brdtext"/>
        <w:spacing w:before="230"/>
        <w:jc w:val="center"/>
      </w:pPr>
      <w:r w:rsidRPr="00410381">
        <w:t>3</w:t>
      </w:r>
      <w:r>
        <w:t> §</w:t>
      </w:r>
      <w:r>
        <w:rPr>
          <w:rStyle w:val="Fotnotsreferens"/>
        </w:rPr>
        <w:footnoteReference w:id="149"/>
      </w:r>
    </w:p>
    <w:p w14:paraId="395C2000" w14:textId="77777777" w:rsidR="00136126" w:rsidRPr="00506485" w:rsidRDefault="00931476" w:rsidP="00136126">
      <w:pPr>
        <w:pStyle w:val="Brdtextmedindrag"/>
      </w:pPr>
      <w:r>
        <w:t>Med stadgar avses</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F355320" w14:textId="77777777">
        <w:tc>
          <w:tcPr>
            <w:tcW w:w="2500" w:type="pct"/>
            <w:shd w:val="clear" w:color="auto" w:fill="auto"/>
            <w:tcMar>
              <w:left w:w="0" w:type="dxa"/>
            </w:tcMar>
          </w:tcPr>
          <w:p w14:paraId="1E445FD7" w14:textId="77777777" w:rsidR="00136126" w:rsidRDefault="00931476" w:rsidP="00136126">
            <w:pPr>
              <w:pStyle w:val="Brdtextmedindrag"/>
            </w:pPr>
            <w:r>
              <w:t xml:space="preserve">1. bolagsordning i ett aktiebolag, ett försäkringsaktiebolag </w:t>
            </w:r>
            <w:r w:rsidRPr="00410381">
              <w:rPr>
                <w:i/>
              </w:rPr>
              <w:t>eller</w:t>
            </w:r>
            <w:r>
              <w:t xml:space="preserve"> ett ömsesidigt försäkringsbolag,</w:t>
            </w:r>
          </w:p>
        </w:tc>
        <w:tc>
          <w:tcPr>
            <w:tcW w:w="2500" w:type="pct"/>
            <w:shd w:val="clear" w:color="auto" w:fill="auto"/>
            <w:tcMar>
              <w:right w:w="0" w:type="dxa"/>
            </w:tcMar>
          </w:tcPr>
          <w:p w14:paraId="401D8BA7" w14:textId="77777777" w:rsidR="00136126" w:rsidRDefault="00931476" w:rsidP="00136126">
            <w:pPr>
              <w:pStyle w:val="Brdtextmedindrag"/>
            </w:pPr>
            <w:r>
              <w:t>1. bolagsordning i ett aktiebolag, ett försäkringsaktiebolag</w:t>
            </w:r>
            <w:r w:rsidRPr="00410381">
              <w:rPr>
                <w:i/>
              </w:rPr>
              <w:t>,</w:t>
            </w:r>
            <w:r>
              <w:t xml:space="preserve"> </w:t>
            </w:r>
            <w:r>
              <w:rPr>
                <w:i/>
              </w:rPr>
              <w:t>ett tjänstepensionsaktiebolag,</w:t>
            </w:r>
            <w:r>
              <w:t xml:space="preserve"> ett ömsesidigt försäkringsbolag</w:t>
            </w:r>
            <w:r w:rsidRPr="00410381">
              <w:rPr>
                <w:i/>
              </w:rPr>
              <w:t xml:space="preserve"> eller</w:t>
            </w:r>
            <w:r>
              <w:rPr>
                <w:i/>
              </w:rPr>
              <w:t xml:space="preserve"> </w:t>
            </w:r>
            <w:r>
              <w:rPr>
                <w:i/>
              </w:rPr>
              <w:lastRenderedPageBreak/>
              <w:t>ett ömsesidigt tjänstepensions</w:t>
            </w:r>
            <w:r>
              <w:rPr>
                <w:i/>
              </w:rPr>
              <w:softHyphen/>
              <w:t>bolag</w:t>
            </w:r>
            <w:r w:rsidRPr="005378D9">
              <w:t>,</w:t>
            </w:r>
          </w:p>
        </w:tc>
      </w:tr>
      <w:tr w:rsidR="00397F28" w14:paraId="3BC2F5AD" w14:textId="77777777">
        <w:tc>
          <w:tcPr>
            <w:tcW w:w="5000" w:type="pct"/>
            <w:gridSpan w:val="2"/>
            <w:shd w:val="clear" w:color="auto" w:fill="auto"/>
            <w:tcMar>
              <w:left w:w="0" w:type="dxa"/>
            </w:tcMar>
          </w:tcPr>
          <w:p w14:paraId="7477DE70" w14:textId="77777777" w:rsidR="00136126" w:rsidRDefault="00931476" w:rsidP="00136126">
            <w:pPr>
              <w:pStyle w:val="Brdtextmedindrag"/>
            </w:pPr>
            <w:r>
              <w:lastRenderedPageBreak/>
              <w:t>2. reglemente i en sparbank eller</w:t>
            </w:r>
          </w:p>
        </w:tc>
      </w:tr>
      <w:tr w:rsidR="00397F28" w14:paraId="4157BBD9" w14:textId="77777777">
        <w:tc>
          <w:tcPr>
            <w:tcW w:w="2500" w:type="pct"/>
            <w:shd w:val="clear" w:color="auto" w:fill="auto"/>
            <w:tcMar>
              <w:left w:w="0" w:type="dxa"/>
            </w:tcMar>
          </w:tcPr>
          <w:p w14:paraId="70BFF483" w14:textId="77777777" w:rsidR="00136126" w:rsidRDefault="00931476" w:rsidP="00136126">
            <w:pPr>
              <w:pStyle w:val="Brdtextmedindrag"/>
            </w:pPr>
            <w:r>
              <w:t>3. stadgar i en medlemsbank, en försäkringsförening eller en ekonomisk förening.</w:t>
            </w:r>
          </w:p>
        </w:tc>
        <w:tc>
          <w:tcPr>
            <w:tcW w:w="2500" w:type="pct"/>
            <w:shd w:val="clear" w:color="auto" w:fill="auto"/>
            <w:tcMar>
              <w:right w:w="0" w:type="dxa"/>
            </w:tcMar>
          </w:tcPr>
          <w:p w14:paraId="0F1428A6" w14:textId="77777777" w:rsidR="00136126" w:rsidRDefault="00931476" w:rsidP="00136126">
            <w:pPr>
              <w:pStyle w:val="Brdtextmedindrag"/>
            </w:pPr>
            <w:r>
              <w:t>3. stadgar i en medlemsbank, en försäkringsförening</w:t>
            </w:r>
            <w:r>
              <w:rPr>
                <w:i/>
              </w:rPr>
              <w:t>, en tjänste</w:t>
            </w:r>
            <w:r>
              <w:rPr>
                <w:i/>
              </w:rPr>
              <w:softHyphen/>
              <w:t>pensionsförening</w:t>
            </w:r>
            <w:r>
              <w:t xml:space="preserve"> eller en eko</w:t>
            </w:r>
            <w:r>
              <w:softHyphen/>
              <w:t>nomisk förening.</w:t>
            </w:r>
          </w:p>
        </w:tc>
      </w:tr>
    </w:tbl>
    <w:p w14:paraId="1CC21089" w14:textId="77777777" w:rsidR="00136126" w:rsidRPr="00811E52" w:rsidRDefault="00931476" w:rsidP="00136126">
      <w:pPr>
        <w:pStyle w:val="Slutstreck"/>
      </w:pPr>
      <w:r w:rsidRPr="00811E52">
        <w:t>                      </w:t>
      </w:r>
    </w:p>
    <w:p w14:paraId="5C012578" w14:textId="77777777" w:rsidR="00136126" w:rsidRDefault="00931476" w:rsidP="00136126">
      <w:pPr>
        <w:pStyle w:val="Brdtextmedindrag"/>
      </w:pPr>
      <w:r>
        <w:t>Denna lag träder i kraft den 1 december 2019.</w:t>
      </w:r>
    </w:p>
    <w:p w14:paraId="3307544C" w14:textId="77777777" w:rsidR="00136126" w:rsidRDefault="00136126" w:rsidP="00136126">
      <w:pPr>
        <w:pStyle w:val="Brdtextmedindrag"/>
        <w:sectPr w:rsidR="00136126" w:rsidSect="00136126">
          <w:headerReference w:type="even" r:id="rId305"/>
          <w:headerReference w:type="default" r:id="rId306"/>
          <w:footerReference w:type="even" r:id="rId307"/>
          <w:footerReference w:type="default" r:id="rId308"/>
          <w:footerReference w:type="first" r:id="rId309"/>
          <w:footnotePr>
            <w:numRestart w:val="eachSect"/>
          </w:footnotePr>
          <w:pgSz w:w="9356" w:h="13721" w:code="9"/>
          <w:pgMar w:top="794" w:right="2438" w:bottom="1191" w:left="1021" w:header="0" w:footer="709" w:gutter="0"/>
          <w:cols w:space="708"/>
          <w:docGrid w:linePitch="360"/>
        </w:sectPr>
      </w:pPr>
    </w:p>
    <w:p w14:paraId="3B39AA12" w14:textId="77777777" w:rsidR="00136126" w:rsidRDefault="00931476" w:rsidP="00136126">
      <w:pPr>
        <w:pStyle w:val="Rubrik2utannumrering"/>
        <w:spacing w:before="0"/>
        <w:rPr>
          <w:lang w:eastAsia="sv-SE"/>
        </w:rPr>
      </w:pPr>
      <w:bookmarkStart w:id="8757" w:name="_Toc518472695"/>
      <w:bookmarkStart w:id="8758" w:name="_Toc8059713"/>
      <w:bookmarkStart w:id="8759" w:name="_Toc8061423"/>
      <w:bookmarkStart w:id="8760" w:name="_Toc8061955"/>
      <w:bookmarkStart w:id="8761" w:name="_Toc8064423"/>
      <w:bookmarkStart w:id="8762" w:name="_Toc8391100"/>
      <w:bookmarkStart w:id="8763" w:name="_Toc8391366"/>
      <w:bookmarkStart w:id="8764" w:name="_Toc8644571"/>
      <w:bookmarkStart w:id="8765" w:name="_Toc8645103"/>
      <w:bookmarkStart w:id="8766" w:name="_Toc8817584"/>
      <w:bookmarkStart w:id="8767" w:name="_Toc8818156"/>
      <w:bookmarkStart w:id="8768" w:name="_Toc8825525"/>
      <w:bookmarkStart w:id="8769" w:name="_Toc8831622"/>
      <w:bookmarkStart w:id="8770" w:name="_Toc8832531"/>
      <w:bookmarkStart w:id="8771" w:name="_Toc8833799"/>
      <w:r>
        <w:lastRenderedPageBreak/>
        <w:t xml:space="preserve">Förslag till lag om ändring i </w:t>
      </w:r>
      <w:bookmarkStart w:id="8772" w:name="_Hlk7178978"/>
      <w:r>
        <w:rPr>
          <w:lang w:eastAsia="sv-SE"/>
        </w:rPr>
        <w:t>l</w:t>
      </w:r>
      <w:r w:rsidRPr="00E111EE">
        <w:rPr>
          <w:lang w:eastAsia="sv-SE"/>
        </w:rPr>
        <w:t>ag</w:t>
      </w:r>
      <w:r>
        <w:rPr>
          <w:lang w:eastAsia="sv-SE"/>
        </w:rPr>
        <w:t>en</w:t>
      </w:r>
      <w:r w:rsidRPr="00E111EE">
        <w:rPr>
          <w:lang w:eastAsia="sv-SE"/>
        </w:rPr>
        <w:t xml:space="preserve"> (2000:562) om internationell rättslig hjälp i brottmål</w:t>
      </w:r>
      <w:bookmarkEnd w:id="8757"/>
      <w:bookmarkEnd w:id="8758"/>
      <w:bookmarkEnd w:id="8759"/>
      <w:bookmarkEnd w:id="8760"/>
      <w:bookmarkEnd w:id="8761"/>
      <w:bookmarkEnd w:id="8762"/>
      <w:bookmarkEnd w:id="8763"/>
      <w:bookmarkEnd w:id="8764"/>
      <w:bookmarkEnd w:id="8765"/>
      <w:bookmarkEnd w:id="8766"/>
      <w:bookmarkEnd w:id="8767"/>
      <w:bookmarkEnd w:id="8768"/>
      <w:bookmarkEnd w:id="8769"/>
      <w:bookmarkEnd w:id="8770"/>
      <w:bookmarkEnd w:id="8771"/>
      <w:bookmarkEnd w:id="8772"/>
    </w:p>
    <w:p w14:paraId="2E3E52CD" w14:textId="77777777" w:rsidR="00136126" w:rsidRDefault="00931476" w:rsidP="00136126">
      <w:pPr>
        <w:pStyle w:val="Brdtext"/>
      </w:pPr>
      <w:r>
        <w:t xml:space="preserve">Härigenom föreskrivs att 5 kap. 10 § </w:t>
      </w:r>
      <w:r>
        <w:rPr>
          <w:lang w:eastAsia="sv-SE"/>
        </w:rPr>
        <w:t>l</w:t>
      </w:r>
      <w:r w:rsidRPr="00E111EE">
        <w:rPr>
          <w:lang w:eastAsia="sv-SE"/>
        </w:rPr>
        <w:t>ag</w:t>
      </w:r>
      <w:r>
        <w:rPr>
          <w:lang w:eastAsia="sv-SE"/>
        </w:rPr>
        <w:t>en</w:t>
      </w:r>
      <w:r w:rsidRPr="00E111EE">
        <w:rPr>
          <w:lang w:eastAsia="sv-SE"/>
        </w:rPr>
        <w:t xml:space="preserve"> (2000:562) om internationell rättslig hjälp i brottmål</w:t>
      </w:r>
      <w:r>
        <w:t xml:space="preserve"> ska ha följande lydelse.</w:t>
      </w:r>
    </w:p>
    <w:p w14:paraId="27FB4948"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8F46139" w14:textId="77777777">
        <w:tc>
          <w:tcPr>
            <w:tcW w:w="2500" w:type="pct"/>
            <w:shd w:val="clear" w:color="auto" w:fill="auto"/>
            <w:tcMar>
              <w:left w:w="0" w:type="dxa"/>
            </w:tcMar>
          </w:tcPr>
          <w:p w14:paraId="6E371B95"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532A0775" w14:textId="77777777" w:rsidR="00136126" w:rsidRPr="005B0E77" w:rsidRDefault="00931476" w:rsidP="00136126">
            <w:pPr>
              <w:pStyle w:val="Brdtext"/>
              <w:rPr>
                <w:i/>
              </w:rPr>
            </w:pPr>
            <w:r w:rsidRPr="005B0E77">
              <w:rPr>
                <w:i/>
              </w:rPr>
              <w:t>Föreslagen lydelse</w:t>
            </w:r>
          </w:p>
        </w:tc>
      </w:tr>
    </w:tbl>
    <w:p w14:paraId="051C0C29" w14:textId="77777777" w:rsidR="00136126" w:rsidRPr="00040194" w:rsidRDefault="00931476" w:rsidP="00136126">
      <w:pPr>
        <w:pStyle w:val="Brdtext"/>
        <w:spacing w:before="230"/>
        <w:jc w:val="center"/>
        <w:rPr>
          <w:b/>
        </w:rPr>
      </w:pPr>
      <w:r w:rsidRPr="00040194">
        <w:rPr>
          <w:b/>
        </w:rPr>
        <w:t>5</w:t>
      </w:r>
      <w:r>
        <w:rPr>
          <w:b/>
        </w:rPr>
        <w:t> kap.</w:t>
      </w:r>
    </w:p>
    <w:p w14:paraId="200B32B9" w14:textId="77777777" w:rsidR="00136126" w:rsidRPr="00040194" w:rsidRDefault="00931476" w:rsidP="00136126">
      <w:pPr>
        <w:pStyle w:val="Brdtext"/>
        <w:jc w:val="center"/>
      </w:pPr>
      <w:r w:rsidRPr="00040194">
        <w:t>10</w:t>
      </w:r>
      <w:r>
        <w:t> §</w:t>
      </w:r>
      <w:r>
        <w:rPr>
          <w:rStyle w:val="Fotnotsreferens"/>
        </w:rPr>
        <w:footnoteReference w:id="150"/>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34771FE" w14:textId="77777777">
        <w:tc>
          <w:tcPr>
            <w:tcW w:w="2500" w:type="pct"/>
            <w:shd w:val="clear" w:color="auto" w:fill="auto"/>
            <w:tcMar>
              <w:left w:w="0" w:type="dxa"/>
            </w:tcMar>
          </w:tcPr>
          <w:p w14:paraId="68A5B507" w14:textId="77777777" w:rsidR="00136126" w:rsidRDefault="00931476" w:rsidP="00136126">
            <w:pPr>
              <w:pStyle w:val="Brdtextmedindrag"/>
            </w:pPr>
            <w:r w:rsidRPr="00040194">
              <w:t>Bestämmelser</w:t>
            </w:r>
            <w:r>
              <w:t xml:space="preserve"> om uppgifts</w:t>
            </w:r>
            <w:r>
              <w:softHyphen/>
              <w:t xml:space="preserve">skyldighet finns i </w:t>
            </w:r>
            <w:r w:rsidRPr="00A450D1">
              <w:rPr>
                <w:i/>
              </w:rPr>
              <w:t>19 kap. 46 § försäkringsrörelselagen (2010:2043),</w:t>
            </w:r>
            <w:r>
              <w:t xml:space="preserve"> 8 kap. 2 a § lagen (1998:1479) om värdepappers</w:t>
            </w:r>
            <w:r>
              <w:softHyphen/>
              <w:t>centraler och kontoföring av finansiella instrument, 2 kap. 20 § lagen (2004:46) om värdepappers</w:t>
            </w:r>
            <w:r>
              <w:softHyphen/>
              <w:t>fonder, 1 kap. 11 § lagen (2004:297) om bank- och finansi</w:t>
            </w:r>
            <w:r>
              <w:softHyphen/>
              <w:t xml:space="preserve">eringsrörelse, 6 kap. 8 § lagen (2006:531) om särskild tillsyn över finansiella konglomerat, </w:t>
            </w:r>
            <w:r w:rsidRPr="00A450D1">
              <w:rPr>
                <w:i/>
              </w:rPr>
              <w:t>6 kap. 11 § lagen (2014:968) om särskild tillsyn över kreditinstitut och värdepappers</w:t>
            </w:r>
            <w:r w:rsidRPr="00A450D1">
              <w:rPr>
                <w:i/>
              </w:rPr>
              <w:softHyphen/>
              <w:t>bolag</w:t>
            </w:r>
            <w:r>
              <w:t>, 1 kap. 12 § lagen (2007:528) om värde</w:t>
            </w:r>
            <w:r>
              <w:softHyphen/>
              <w:t xml:space="preserve">pappersmarknaden, 3 kap. 14 § lagen (2010:751) om betaltjänster, 3 kap. 14 § lagen (2011:755) om elektroniska pengar </w:t>
            </w:r>
            <w:r w:rsidRPr="00A450D1">
              <w:rPr>
                <w:i/>
              </w:rPr>
              <w:t>och</w:t>
            </w:r>
            <w:r>
              <w:t xml:space="preserve"> 8 kap. 25 § lagen (2013:561) om förvaltare av alternativa investeringsfonder.</w:t>
            </w:r>
          </w:p>
        </w:tc>
        <w:tc>
          <w:tcPr>
            <w:tcW w:w="2500" w:type="pct"/>
            <w:shd w:val="clear" w:color="auto" w:fill="auto"/>
            <w:tcMar>
              <w:right w:w="0" w:type="dxa"/>
            </w:tcMar>
          </w:tcPr>
          <w:p w14:paraId="381EB4DF" w14:textId="77777777" w:rsidR="00136126" w:rsidRDefault="00931476" w:rsidP="00136126">
            <w:pPr>
              <w:pStyle w:val="Brdtextmedindrag"/>
            </w:pPr>
            <w:r>
              <w:t>Bestämmelser om uppgifts</w:t>
            </w:r>
            <w:r>
              <w:softHyphen/>
              <w:t>skyldighet finns i 8 kap. 2 a § lagen (1998:1479) om värde</w:t>
            </w:r>
            <w:r>
              <w:softHyphen/>
              <w:t>pappers</w:t>
            </w:r>
            <w:r>
              <w:softHyphen/>
              <w:t>centraler och konto</w:t>
            </w:r>
            <w:r>
              <w:softHyphen/>
              <w:t>föring av finansiella instrument, 2 kap. 20 § lagen (2004:46) om värdepappers</w:t>
            </w:r>
            <w:r>
              <w:softHyphen/>
              <w:t>fonder, 1 kap. 11 § lagen (2004:297) om bank- och finansi</w:t>
            </w:r>
            <w:r>
              <w:softHyphen/>
              <w:t>eringsrörelse, 6 kap. 8 § lagen (2006:531) om särskild tillsyn över finansiella kon</w:t>
            </w:r>
            <w:r>
              <w:softHyphen/>
              <w:t>glomerat, 1 kap. 12 § lagen (2007:528) om värdepappers</w:t>
            </w:r>
            <w:r>
              <w:softHyphen/>
              <w:t>marknaden, 3 kap. 14 § lagen (2010:751) om betal</w:t>
            </w:r>
            <w:r>
              <w:softHyphen/>
              <w:t xml:space="preserve">tjänster, </w:t>
            </w:r>
            <w:r w:rsidRPr="00A450D1">
              <w:rPr>
                <w:i/>
              </w:rPr>
              <w:t>19 kap. 46 § försäkrings</w:t>
            </w:r>
            <w:r>
              <w:rPr>
                <w:i/>
              </w:rPr>
              <w:softHyphen/>
            </w:r>
            <w:r w:rsidRPr="00A450D1">
              <w:rPr>
                <w:i/>
              </w:rPr>
              <w:t>rörelse</w:t>
            </w:r>
            <w:r w:rsidRPr="00A450D1">
              <w:rPr>
                <w:i/>
              </w:rPr>
              <w:softHyphen/>
              <w:t>lagen (2010:2043),</w:t>
            </w:r>
            <w:r>
              <w:t xml:space="preserve"> 3 kap. 14 § lagen (2011:755) om elektroniska pengar</w:t>
            </w:r>
            <w:r w:rsidRPr="00A450D1">
              <w:rPr>
                <w:i/>
              </w:rPr>
              <w:t>,</w:t>
            </w:r>
            <w:r>
              <w:t xml:space="preserve"> 8 kap. 25 § lagen (2013:561) om förvaltare av alter</w:t>
            </w:r>
            <w:r>
              <w:softHyphen/>
              <w:t>nativa investeringsfonder</w:t>
            </w:r>
            <w:r w:rsidRPr="00A450D1">
              <w:rPr>
                <w:i/>
              </w:rPr>
              <w:t>,</w:t>
            </w:r>
            <w:r>
              <w:t xml:space="preserve"> </w:t>
            </w:r>
            <w:r w:rsidRPr="00A450D1">
              <w:rPr>
                <w:i/>
              </w:rPr>
              <w:t>6 kap. 11 § lagen (2014:968) om särskild tillsyn över kreditinstitut och värdepappers</w:t>
            </w:r>
            <w:r w:rsidRPr="00A450D1">
              <w:rPr>
                <w:i/>
              </w:rPr>
              <w:softHyphen/>
              <w:t>bolag</w:t>
            </w:r>
            <w:r>
              <w:t xml:space="preserve"> </w:t>
            </w:r>
            <w:r>
              <w:rPr>
                <w:i/>
              </w:rPr>
              <w:t xml:space="preserve">och </w:t>
            </w:r>
            <w:r w:rsidRPr="003571C7">
              <w:rPr>
                <w:i/>
              </w:rPr>
              <w:t>16</w:t>
            </w:r>
            <w:r>
              <w:rPr>
                <w:i/>
              </w:rPr>
              <w:t> kap.</w:t>
            </w:r>
            <w:r w:rsidRPr="003571C7">
              <w:rPr>
                <w:i/>
              </w:rPr>
              <w:t xml:space="preserve"> 3</w:t>
            </w:r>
            <w:r>
              <w:rPr>
                <w:i/>
              </w:rPr>
              <w:t>7 §</w:t>
            </w:r>
            <w:r w:rsidRPr="003571C7">
              <w:rPr>
                <w:i/>
              </w:rPr>
              <w:t xml:space="preserve"> lagen (2019:000) om </w:t>
            </w:r>
            <w:r>
              <w:rPr>
                <w:i/>
              </w:rPr>
              <w:t>tjänstepen</w:t>
            </w:r>
            <w:r>
              <w:rPr>
                <w:i/>
              </w:rPr>
              <w:softHyphen/>
              <w:t>sionsföretag</w:t>
            </w:r>
            <w:r>
              <w:t>.</w:t>
            </w:r>
          </w:p>
        </w:tc>
      </w:tr>
    </w:tbl>
    <w:p w14:paraId="5D19C723" w14:textId="77777777" w:rsidR="00136126" w:rsidRDefault="00931476" w:rsidP="00136126">
      <w:pPr>
        <w:pStyle w:val="Brdtextmedindrag"/>
      </w:pPr>
      <w:r>
        <w:t>I de lagar som anges i första stycket finns även bestämmelser om meddelandeförbud och ansvarsbestämmelser för den som bryter mot ett sådant förbud.</w:t>
      </w:r>
    </w:p>
    <w:p w14:paraId="40F97503" w14:textId="77777777" w:rsidR="00136126" w:rsidRPr="00811E52" w:rsidRDefault="00931476" w:rsidP="00136126">
      <w:pPr>
        <w:pStyle w:val="Slutstreck"/>
      </w:pPr>
      <w:r w:rsidRPr="00811E52">
        <w:t>                      </w:t>
      </w:r>
    </w:p>
    <w:p w14:paraId="3D0AD220" w14:textId="77777777" w:rsidR="00136126" w:rsidRDefault="00931476" w:rsidP="00136126">
      <w:pPr>
        <w:pStyle w:val="Brdtextmedindrag"/>
      </w:pPr>
      <w:r>
        <w:t>Denna lag träder i kraft den 1 december 2019.</w:t>
      </w:r>
    </w:p>
    <w:p w14:paraId="632BEDE4" w14:textId="77777777" w:rsidR="00136126" w:rsidRDefault="00136126" w:rsidP="00136126">
      <w:pPr>
        <w:pStyle w:val="Brdtextmedindrag"/>
      </w:pPr>
    </w:p>
    <w:p w14:paraId="27521C9F" w14:textId="77777777" w:rsidR="00136126" w:rsidRDefault="00136126" w:rsidP="00136126">
      <w:pPr>
        <w:pStyle w:val="Brdtextmedindrag"/>
        <w:sectPr w:rsidR="00136126" w:rsidSect="00136126">
          <w:headerReference w:type="even" r:id="rId310"/>
          <w:headerReference w:type="default" r:id="rId311"/>
          <w:footerReference w:type="even" r:id="rId312"/>
          <w:footerReference w:type="default" r:id="rId313"/>
          <w:footerReference w:type="first" r:id="rId314"/>
          <w:footnotePr>
            <w:numRestart w:val="eachSect"/>
          </w:footnotePr>
          <w:pgSz w:w="9356" w:h="13721" w:code="9"/>
          <w:pgMar w:top="794" w:right="2438" w:bottom="1191" w:left="1021" w:header="0" w:footer="709" w:gutter="0"/>
          <w:cols w:space="708"/>
          <w:docGrid w:linePitch="360"/>
        </w:sectPr>
      </w:pPr>
    </w:p>
    <w:p w14:paraId="1420BC9B" w14:textId="77777777" w:rsidR="00136126" w:rsidRDefault="00931476" w:rsidP="00136126">
      <w:pPr>
        <w:pStyle w:val="Rubrik2utannumrering"/>
        <w:spacing w:before="0"/>
      </w:pPr>
      <w:bookmarkStart w:id="8773" w:name="_Toc518472696"/>
      <w:bookmarkStart w:id="8774" w:name="_Toc8059714"/>
      <w:bookmarkStart w:id="8775" w:name="_Toc8061424"/>
      <w:bookmarkStart w:id="8776" w:name="_Toc8061956"/>
      <w:bookmarkStart w:id="8777" w:name="_Toc8064424"/>
      <w:bookmarkStart w:id="8778" w:name="_Toc8391101"/>
      <w:bookmarkStart w:id="8779" w:name="_Toc8391367"/>
      <w:bookmarkStart w:id="8780" w:name="_Toc8644572"/>
      <w:bookmarkStart w:id="8781" w:name="_Toc8645104"/>
      <w:bookmarkStart w:id="8782" w:name="_Toc8817585"/>
      <w:bookmarkStart w:id="8783" w:name="_Toc8818157"/>
      <w:bookmarkStart w:id="8784" w:name="_Toc8825526"/>
      <w:bookmarkStart w:id="8785" w:name="_Toc8831623"/>
      <w:bookmarkStart w:id="8786" w:name="_Toc8832532"/>
      <w:bookmarkStart w:id="8787" w:name="_Toc8833800"/>
      <w:r>
        <w:lastRenderedPageBreak/>
        <w:t xml:space="preserve">Förslag till lag om ändring i </w:t>
      </w:r>
      <w:bookmarkStart w:id="8788" w:name="_Hlk7178983"/>
      <w:r>
        <w:t>revisorslagen (2001:883)</w:t>
      </w:r>
      <w:bookmarkEnd w:id="8773"/>
      <w:bookmarkEnd w:id="8774"/>
      <w:bookmarkEnd w:id="8775"/>
      <w:bookmarkEnd w:id="8776"/>
      <w:bookmarkEnd w:id="8777"/>
      <w:bookmarkEnd w:id="8778"/>
      <w:bookmarkEnd w:id="8779"/>
      <w:bookmarkEnd w:id="8780"/>
      <w:bookmarkEnd w:id="8781"/>
      <w:bookmarkEnd w:id="8782"/>
      <w:bookmarkEnd w:id="8783"/>
      <w:bookmarkEnd w:id="8784"/>
      <w:bookmarkEnd w:id="8785"/>
      <w:bookmarkEnd w:id="8786"/>
      <w:bookmarkEnd w:id="8787"/>
      <w:bookmarkEnd w:id="8788"/>
    </w:p>
    <w:p w14:paraId="46F04CAB" w14:textId="77777777" w:rsidR="00136126" w:rsidRDefault="00931476" w:rsidP="00136126">
      <w:pPr>
        <w:pStyle w:val="Brdtext"/>
      </w:pPr>
      <w:r>
        <w:t xml:space="preserve">Härigenom föreskrivs att </w:t>
      </w:r>
      <w:bookmarkStart w:id="8789" w:name="_Hlk5962971"/>
      <w:r>
        <w:t xml:space="preserve">2 § revisorslagen (2001:883) </w:t>
      </w:r>
      <w:bookmarkEnd w:id="8789"/>
      <w:r>
        <w:t>ska ha följande lydelse.</w:t>
      </w:r>
    </w:p>
    <w:p w14:paraId="0BBA051B" w14:textId="77777777" w:rsidR="00136126" w:rsidRDefault="00136126" w:rsidP="00136126">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3A623BD2" w14:textId="77777777">
        <w:tc>
          <w:tcPr>
            <w:tcW w:w="2500" w:type="pct"/>
            <w:shd w:val="clear" w:color="auto" w:fill="auto"/>
            <w:tcMar>
              <w:left w:w="0" w:type="dxa"/>
            </w:tcMar>
          </w:tcPr>
          <w:p w14:paraId="7A628D2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1CD57A0" w14:textId="77777777" w:rsidR="00136126" w:rsidRPr="005B0E77" w:rsidRDefault="00931476" w:rsidP="00136126">
            <w:pPr>
              <w:pStyle w:val="Brdtext"/>
              <w:rPr>
                <w:i/>
              </w:rPr>
            </w:pPr>
            <w:r w:rsidRPr="005B0E77">
              <w:rPr>
                <w:i/>
              </w:rPr>
              <w:t>Föreslagen lydelse</w:t>
            </w:r>
          </w:p>
        </w:tc>
      </w:tr>
    </w:tbl>
    <w:p w14:paraId="0878EC83" w14:textId="77777777" w:rsidR="00136126" w:rsidRDefault="00931476" w:rsidP="00136126">
      <w:pPr>
        <w:pStyle w:val="Brdtext"/>
        <w:spacing w:before="230"/>
        <w:jc w:val="center"/>
      </w:pPr>
      <w:r w:rsidRPr="00A706D7">
        <w:t>2</w:t>
      </w:r>
      <w:r>
        <w:t> §</w:t>
      </w:r>
      <w:r>
        <w:rPr>
          <w:rStyle w:val="Fotnotsreferens"/>
        </w:rPr>
        <w:footnoteReference w:id="151"/>
      </w:r>
    </w:p>
    <w:p w14:paraId="221623CD" w14:textId="77777777" w:rsidR="00136126" w:rsidRDefault="00931476" w:rsidP="00136126">
      <w:pPr>
        <w:pStyle w:val="Brdtextmedindrag"/>
      </w:pPr>
      <w:r>
        <w:t>I denna lag avses med</w:t>
      </w:r>
    </w:p>
    <w:p w14:paraId="46682A84" w14:textId="77777777" w:rsidR="00136126" w:rsidRDefault="00931476" w:rsidP="00136126">
      <w:pPr>
        <w:pStyle w:val="Brdtextmedindrag"/>
      </w:pPr>
      <w:r>
        <w:t>1. </w:t>
      </w:r>
      <w:r w:rsidRPr="00E53E40">
        <w:rPr>
          <w:i/>
        </w:rPr>
        <w:t>revisor</w:t>
      </w:r>
      <w:r w:rsidRPr="000C5614">
        <w:t>:</w:t>
      </w:r>
      <w:r>
        <w:t xml:space="preserve"> en auktoriserad eller godkänd revisor,</w:t>
      </w:r>
    </w:p>
    <w:p w14:paraId="2533E8E4" w14:textId="77777777" w:rsidR="00136126" w:rsidRDefault="00931476" w:rsidP="00136126">
      <w:pPr>
        <w:pStyle w:val="Brdtextmedindrag"/>
      </w:pPr>
      <w:r>
        <w:t>2. </w:t>
      </w:r>
      <w:r w:rsidRPr="00E53E40">
        <w:rPr>
          <w:i/>
        </w:rPr>
        <w:t>auktoriserad</w:t>
      </w:r>
      <w:r w:rsidRPr="000C5614">
        <w:rPr>
          <w:i/>
        </w:rPr>
        <w:t xml:space="preserve"> revisor</w:t>
      </w:r>
      <w:r>
        <w:t>: en revisor som har auktoriserats enligt 4 §,</w:t>
      </w:r>
    </w:p>
    <w:p w14:paraId="537A2B9F" w14:textId="77777777" w:rsidR="00136126" w:rsidRDefault="00931476" w:rsidP="00136126">
      <w:pPr>
        <w:pStyle w:val="Brdtextmedindrag"/>
      </w:pPr>
      <w:r>
        <w:t>3. </w:t>
      </w:r>
      <w:r w:rsidRPr="00E53E40">
        <w:rPr>
          <w:i/>
        </w:rPr>
        <w:t>godkänd revisor</w:t>
      </w:r>
      <w:r>
        <w:t>: en revisor som ursprungligen har godkänts enligt äldre bestämmelser utan att ha avlagt revisorsexamen,</w:t>
      </w:r>
    </w:p>
    <w:p w14:paraId="10E866D4" w14:textId="77777777" w:rsidR="00136126" w:rsidRDefault="00931476" w:rsidP="00136126">
      <w:pPr>
        <w:pStyle w:val="Brdtextmedindrag"/>
      </w:pPr>
      <w:r>
        <w:t>4. </w:t>
      </w:r>
      <w:r w:rsidRPr="00E53E40">
        <w:rPr>
          <w:i/>
        </w:rPr>
        <w:t>revisionsföretag</w:t>
      </w:r>
      <w:r>
        <w:t>:</w:t>
      </w:r>
    </w:p>
    <w:p w14:paraId="3EBD945A" w14:textId="77777777" w:rsidR="00136126" w:rsidRDefault="00931476" w:rsidP="00136126">
      <w:pPr>
        <w:pStyle w:val="Brdtextmedindrag"/>
      </w:pPr>
      <w:r>
        <w:t>a) en revisor som utövar revisionsverksamhet som enskild närings</w:t>
      </w:r>
      <w:r>
        <w:softHyphen/>
        <w:t>idkare,</w:t>
      </w:r>
    </w:p>
    <w:p w14:paraId="09F12986" w14:textId="77777777" w:rsidR="00136126" w:rsidRDefault="00931476" w:rsidP="00136126">
      <w:pPr>
        <w:pStyle w:val="Brdtextmedindrag"/>
      </w:pPr>
      <w:r>
        <w:t>b) ett enkelt bolag med annan revisor, ett handelsbolag eller ett aktie</w:t>
      </w:r>
      <w:r>
        <w:softHyphen/>
        <w:t>bolag som en revisor utövar revisionsverksamhet i, eller</w:t>
      </w:r>
    </w:p>
    <w:p w14:paraId="03D2B195" w14:textId="77777777" w:rsidR="00136126" w:rsidRDefault="00931476" w:rsidP="00136126">
      <w:pPr>
        <w:pStyle w:val="Brdtextmedindrag"/>
      </w:pPr>
      <w:r>
        <w:t>c) ett företag som av en behörig myndighet i en annan stat inom EES än Sverige har godkänts att utföra lagstadgad revision,</w:t>
      </w:r>
    </w:p>
    <w:p w14:paraId="44F34193" w14:textId="77777777" w:rsidR="00136126" w:rsidRDefault="00931476" w:rsidP="00136126">
      <w:pPr>
        <w:pStyle w:val="Brdtextmedindrag"/>
      </w:pPr>
      <w:r>
        <w:t>5. </w:t>
      </w:r>
      <w:r w:rsidRPr="00E53E40">
        <w:rPr>
          <w:i/>
        </w:rPr>
        <w:t>registrerat revisionsbolag</w:t>
      </w:r>
      <w:r>
        <w:t>: ett revisionsföretag som har registrerats enligt 13, 14 eller 16 a §,</w:t>
      </w:r>
    </w:p>
    <w:p w14:paraId="432770D4" w14:textId="77777777" w:rsidR="00136126" w:rsidRDefault="00931476" w:rsidP="00136126">
      <w:pPr>
        <w:pStyle w:val="Brdtextmedindrag"/>
      </w:pPr>
      <w:r>
        <w:t>6. </w:t>
      </w:r>
      <w:r w:rsidRPr="00E53E40">
        <w:rPr>
          <w:i/>
        </w:rPr>
        <w:t>revisor</w:t>
      </w:r>
      <w:r>
        <w:t xml:space="preserve"> </w:t>
      </w:r>
      <w:r w:rsidRPr="00BF44D7">
        <w:rPr>
          <w:i/>
        </w:rPr>
        <w:t>från ett tredjeland</w:t>
      </w:r>
      <w:r>
        <w:t>: någon som har registrerats enligt 16 b §,</w:t>
      </w:r>
    </w:p>
    <w:p w14:paraId="5B205958" w14:textId="77777777" w:rsidR="00136126" w:rsidRDefault="00931476" w:rsidP="00136126">
      <w:pPr>
        <w:pStyle w:val="Brdtextmedindrag"/>
      </w:pPr>
      <w:r>
        <w:t>7. </w:t>
      </w:r>
      <w:r w:rsidRPr="00E53E40">
        <w:rPr>
          <w:i/>
        </w:rPr>
        <w:t>nätverk</w:t>
      </w:r>
      <w:r>
        <w:t>: en struktur för samarbete i vilken minst ett revisionsföretag ingår och som</w:t>
      </w:r>
    </w:p>
    <w:p w14:paraId="03106721" w14:textId="77777777" w:rsidR="00136126" w:rsidRDefault="00931476" w:rsidP="00136126">
      <w:pPr>
        <w:pStyle w:val="Brdtextmedindrag"/>
      </w:pPr>
      <w:r>
        <w:t>a) tydligt syftar till vinstdelning eller kostnadsdelning,</w:t>
      </w:r>
    </w:p>
    <w:p w14:paraId="27510E85" w14:textId="77777777" w:rsidR="00136126" w:rsidRDefault="00931476" w:rsidP="00136126">
      <w:pPr>
        <w:pStyle w:val="Brdtextmedindrag"/>
      </w:pPr>
      <w:r>
        <w:t>b) har ett gemensamt ägande eller en gemensam kontroll eller ledning,</w:t>
      </w:r>
    </w:p>
    <w:p w14:paraId="6BA6BA44" w14:textId="77777777" w:rsidR="00136126" w:rsidRDefault="00931476" w:rsidP="00136126">
      <w:pPr>
        <w:pStyle w:val="Brdtextmedindrag"/>
      </w:pPr>
      <w:r>
        <w:t>c) har gemensamma system för kvalitetssäkring,</w:t>
      </w:r>
    </w:p>
    <w:p w14:paraId="7644AB26" w14:textId="77777777" w:rsidR="00136126" w:rsidRDefault="00931476" w:rsidP="00136126">
      <w:pPr>
        <w:pStyle w:val="Brdtextmedindrag"/>
      </w:pPr>
      <w:r>
        <w:t>d) har en gemensam affärsstrategi,</w:t>
      </w:r>
    </w:p>
    <w:p w14:paraId="4366D919" w14:textId="77777777" w:rsidR="00136126" w:rsidRDefault="00931476" w:rsidP="00136126">
      <w:pPr>
        <w:pStyle w:val="Brdtextmedindrag"/>
      </w:pPr>
      <w:r>
        <w:t>e) använder ett gemensamt namn, eller</w:t>
      </w:r>
    </w:p>
    <w:p w14:paraId="5BA37D81" w14:textId="77777777" w:rsidR="00136126" w:rsidRDefault="00931476" w:rsidP="00136126">
      <w:pPr>
        <w:pStyle w:val="Brdtextmedindrag"/>
      </w:pPr>
      <w:r>
        <w:t>f) i betydande omfattning har gemensam personal,</w:t>
      </w:r>
    </w:p>
    <w:p w14:paraId="2A12AD82" w14:textId="77777777" w:rsidR="00136126" w:rsidRDefault="00931476" w:rsidP="00136126">
      <w:pPr>
        <w:pStyle w:val="Brdtextmedindrag"/>
      </w:pPr>
      <w:r>
        <w:t>8. </w:t>
      </w:r>
      <w:r w:rsidRPr="00E53E40">
        <w:rPr>
          <w:i/>
        </w:rPr>
        <w:t>revisionsverksamhet</w:t>
      </w:r>
      <w:r>
        <w:t>:</w:t>
      </w:r>
    </w:p>
    <w:p w14:paraId="2997206E" w14:textId="77777777" w:rsidR="00136126" w:rsidRDefault="00931476" w:rsidP="00136126">
      <w:pPr>
        <w:pStyle w:val="Brdtextmedindrag"/>
      </w:pPr>
      <w:r>
        <w:t>a) verksamhet som består i sådan granskning av förvaltning eller ekonomisk information som utmynnar i en rapport eller någon annan handling som är avsedd att utgöra bedömningsunderlag även för någon annan än uppdragsgivaren, samt</w:t>
      </w:r>
    </w:p>
    <w:p w14:paraId="25C3EB63" w14:textId="77777777" w:rsidR="00136126" w:rsidRDefault="00931476" w:rsidP="00136126">
      <w:pPr>
        <w:pStyle w:val="Brdtextmedindrag"/>
      </w:pPr>
      <w:r>
        <w:t>b) rådgivning eller annat biträde som föranleds av iakttagelser vid granskning enligt a,</w:t>
      </w:r>
    </w:p>
    <w:p w14:paraId="6829FD1E" w14:textId="77777777" w:rsidR="00136126" w:rsidRDefault="00931476" w:rsidP="00136126">
      <w:pPr>
        <w:pStyle w:val="Brdtextmedindrag"/>
      </w:pPr>
      <w:r>
        <w:t>9. </w:t>
      </w:r>
      <w:r w:rsidRPr="00E53E40">
        <w:rPr>
          <w:i/>
        </w:rPr>
        <w:t>företag av allmänt intresse</w:t>
      </w:r>
      <w:r>
        <w:t>:</w:t>
      </w:r>
    </w:p>
    <w:p w14:paraId="2DE06508" w14:textId="77777777" w:rsidR="00136126" w:rsidRDefault="00931476" w:rsidP="00136126">
      <w:pPr>
        <w:pStyle w:val="Brdtextmedindrag"/>
      </w:pPr>
      <w:r>
        <w:t>a) företag vars överlåtbara värdepapper är upptagna till handel på en reglerad marknad,</w:t>
      </w:r>
    </w:p>
    <w:p w14:paraId="1490A46C" w14:textId="77777777" w:rsidR="00136126" w:rsidRDefault="00931476" w:rsidP="00136126">
      <w:pPr>
        <w:pStyle w:val="Brdtextmedindrag"/>
      </w:pPr>
      <w:r>
        <w:t>b) företag som har tillstånd att driva rörelse enligt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FEFE1B1" w14:textId="77777777">
        <w:tc>
          <w:tcPr>
            <w:tcW w:w="2500" w:type="pct"/>
            <w:shd w:val="clear" w:color="auto" w:fill="auto"/>
            <w:tcMar>
              <w:left w:w="0" w:type="dxa"/>
            </w:tcMar>
          </w:tcPr>
          <w:p w14:paraId="0C0085C6" w14:textId="77777777" w:rsidR="00136126" w:rsidRDefault="00931476" w:rsidP="00136126">
            <w:pPr>
              <w:pStyle w:val="Brdtextmedindrag"/>
            </w:pPr>
            <w:r>
              <w:t xml:space="preserve">c) värdepappersbolag som har tillstånd enligt 2 kap. 2 § första </w:t>
            </w:r>
            <w:r w:rsidDel="00097ED0">
              <w:t>stycket</w:t>
            </w:r>
            <w:r>
              <w:t xml:space="preserve"> 2 och 8 lagen (2007:528) om värdepappersmarknaden, </w:t>
            </w:r>
            <w:r w:rsidRPr="0056757D">
              <w:rPr>
                <w:i/>
              </w:rPr>
              <w:t>eller</w:t>
            </w:r>
          </w:p>
          <w:p w14:paraId="0B18BBCC" w14:textId="77777777" w:rsidR="00136126" w:rsidRDefault="00931476" w:rsidP="00136126">
            <w:pPr>
              <w:pStyle w:val="Brdtextmedindrag"/>
            </w:pPr>
            <w:r>
              <w:lastRenderedPageBreak/>
              <w:t>d) företag som har tillstånd att driva rörelse enligt försäkrings</w:t>
            </w:r>
            <w:r>
              <w:softHyphen/>
              <w:t>rörelselagen (2010:2043), utom sådana företag som har beviljats undantag enligt 1 kap. 19 eller 20 § i den lagen,</w:t>
            </w:r>
          </w:p>
          <w:p w14:paraId="4EE943CC" w14:textId="77777777" w:rsidR="00136126" w:rsidRDefault="00136126" w:rsidP="00136126">
            <w:pPr>
              <w:pStyle w:val="Brdtextmedindrag"/>
            </w:pPr>
          </w:p>
        </w:tc>
        <w:tc>
          <w:tcPr>
            <w:tcW w:w="2500" w:type="pct"/>
            <w:shd w:val="clear" w:color="auto" w:fill="auto"/>
            <w:tcMar>
              <w:right w:w="0" w:type="dxa"/>
            </w:tcMar>
          </w:tcPr>
          <w:p w14:paraId="65DAB5E9" w14:textId="77777777" w:rsidR="00136126" w:rsidRDefault="00931476" w:rsidP="00136126">
            <w:pPr>
              <w:pStyle w:val="Brdtextmedindrag"/>
            </w:pPr>
            <w:r>
              <w:lastRenderedPageBreak/>
              <w:t xml:space="preserve">c) värdepappersbolag som har tillstånd enligt 2 kap. 2 § första </w:t>
            </w:r>
            <w:r w:rsidDel="00097ED0">
              <w:t>stycket</w:t>
            </w:r>
            <w:r>
              <w:t> 2 och 8 lagen (2007:528) om värdepappersmarknaden,</w:t>
            </w:r>
          </w:p>
          <w:p w14:paraId="12818C74" w14:textId="77777777" w:rsidR="00136126" w:rsidRPr="0056757D" w:rsidRDefault="00931476" w:rsidP="00136126">
            <w:pPr>
              <w:pStyle w:val="Brdtextmedindrag"/>
              <w:rPr>
                <w:i/>
              </w:rPr>
            </w:pPr>
            <w:r>
              <w:lastRenderedPageBreak/>
              <w:t>d) företag som har tillstånd att driva rörelse enligt försäkrings</w:t>
            </w:r>
            <w:r>
              <w:softHyphen/>
              <w:t>rörelselagen (2010:2043), utom sådana företag som har beviljats undantag enligt 1 kap. 19 eller 20 § i den lagen,</w:t>
            </w:r>
            <w:r>
              <w:rPr>
                <w:i/>
              </w:rPr>
              <w:t xml:space="preserve"> eller</w:t>
            </w:r>
          </w:p>
          <w:p w14:paraId="0EF60BB2" w14:textId="77777777" w:rsidR="00136126" w:rsidRPr="000C5614" w:rsidRDefault="00931476" w:rsidP="00136126">
            <w:pPr>
              <w:pStyle w:val="Brdtextmedindrag"/>
              <w:rPr>
                <w:i/>
              </w:rPr>
            </w:pPr>
            <w:r>
              <w:rPr>
                <w:i/>
              </w:rPr>
              <w:t>e) </w:t>
            </w:r>
            <w:r w:rsidRPr="000C5614">
              <w:rPr>
                <w:i/>
              </w:rPr>
              <w:t xml:space="preserve">företag som har tillstånd att driva </w:t>
            </w:r>
            <w:r>
              <w:rPr>
                <w:i/>
              </w:rPr>
              <w:t>tjänstepensionsverksamhet</w:t>
            </w:r>
            <w:r w:rsidRPr="000C5614">
              <w:rPr>
                <w:i/>
              </w:rPr>
              <w:t xml:space="preserve"> enligt lagen (20</w:t>
            </w:r>
            <w:r>
              <w:rPr>
                <w:i/>
              </w:rPr>
              <w:t>1</w:t>
            </w:r>
            <w:r w:rsidRPr="000C5614">
              <w:rPr>
                <w:i/>
              </w:rPr>
              <w:t>9:</w:t>
            </w:r>
            <w:r>
              <w:rPr>
                <w:i/>
              </w:rPr>
              <w:t>0</w:t>
            </w:r>
            <w:r w:rsidRPr="000C5614">
              <w:rPr>
                <w:i/>
              </w:rPr>
              <w:t xml:space="preserve">00) om </w:t>
            </w:r>
            <w:r>
              <w:rPr>
                <w:i/>
              </w:rPr>
              <w:t>tjänste</w:t>
            </w:r>
            <w:r>
              <w:rPr>
                <w:i/>
              </w:rPr>
              <w:softHyphen/>
              <w:t>pensions</w:t>
            </w:r>
            <w:r>
              <w:rPr>
                <w:i/>
              </w:rPr>
              <w:softHyphen/>
              <w:t>företag</w:t>
            </w:r>
            <w:r w:rsidRPr="000C5614">
              <w:rPr>
                <w:i/>
              </w:rPr>
              <w:t>,</w:t>
            </w:r>
          </w:p>
        </w:tc>
      </w:tr>
    </w:tbl>
    <w:p w14:paraId="6AEAD9E1" w14:textId="77777777" w:rsidR="00136126" w:rsidRDefault="00931476" w:rsidP="00136126">
      <w:pPr>
        <w:pStyle w:val="Brdtextmedindrag"/>
      </w:pPr>
      <w:r>
        <w:lastRenderedPageBreak/>
        <w:t>10. </w:t>
      </w:r>
      <w:r w:rsidRPr="00E53E40">
        <w:rPr>
          <w:i/>
        </w:rPr>
        <w:t>EES</w:t>
      </w:r>
      <w:r>
        <w:t>: Europeiska ekonomiska samarbetsområdet,</w:t>
      </w:r>
    </w:p>
    <w:p w14:paraId="4EB56A40" w14:textId="77777777" w:rsidR="00136126" w:rsidRDefault="00931476" w:rsidP="00136126">
      <w:pPr>
        <w:pStyle w:val="Brdtextmedindrag"/>
      </w:pPr>
      <w:r>
        <w:t>11. </w:t>
      </w:r>
      <w:r w:rsidRPr="00E53E40">
        <w:rPr>
          <w:i/>
        </w:rPr>
        <w:t>tredjeland</w:t>
      </w:r>
      <w:r>
        <w:t>: en stat utanför EES.</w:t>
      </w:r>
    </w:p>
    <w:p w14:paraId="20B9E71A" w14:textId="77777777" w:rsidR="00136126" w:rsidRPr="00811E52" w:rsidRDefault="00931476" w:rsidP="00136126">
      <w:pPr>
        <w:pStyle w:val="Slutstreck"/>
      </w:pPr>
      <w:r w:rsidRPr="00811E52">
        <w:t>                      </w:t>
      </w:r>
    </w:p>
    <w:p w14:paraId="16E39FB9" w14:textId="77777777" w:rsidR="00136126" w:rsidRDefault="00931476" w:rsidP="00136126">
      <w:pPr>
        <w:pStyle w:val="Brdtextmedindrag"/>
      </w:pPr>
      <w:r>
        <w:t>Denna lag träder i kraft den 1 december 2019.</w:t>
      </w:r>
    </w:p>
    <w:p w14:paraId="3573366D" w14:textId="77777777" w:rsidR="00136126" w:rsidRDefault="00136126" w:rsidP="00136126">
      <w:pPr>
        <w:pStyle w:val="Brdtextmedindrag"/>
      </w:pPr>
    </w:p>
    <w:p w14:paraId="1FFBD29C" w14:textId="77777777" w:rsidR="00136126" w:rsidRDefault="00136126" w:rsidP="00136126">
      <w:pPr>
        <w:pStyle w:val="Brdtextmedindrag"/>
        <w:sectPr w:rsidR="00136126" w:rsidSect="00136126">
          <w:headerReference w:type="even" r:id="rId315"/>
          <w:headerReference w:type="default" r:id="rId316"/>
          <w:footerReference w:type="even" r:id="rId317"/>
          <w:footerReference w:type="default" r:id="rId318"/>
          <w:footerReference w:type="first" r:id="rId319"/>
          <w:footnotePr>
            <w:numRestart w:val="eachSect"/>
          </w:footnotePr>
          <w:pgSz w:w="9356" w:h="13721" w:code="9"/>
          <w:pgMar w:top="794" w:right="2438" w:bottom="1191" w:left="1021" w:header="0" w:footer="709" w:gutter="0"/>
          <w:cols w:space="708"/>
          <w:docGrid w:linePitch="360"/>
        </w:sectPr>
      </w:pPr>
    </w:p>
    <w:p w14:paraId="1ACB6A70" w14:textId="77777777" w:rsidR="00136126" w:rsidRDefault="00931476" w:rsidP="00136126">
      <w:pPr>
        <w:pStyle w:val="Rubrik2utannumrering"/>
        <w:spacing w:before="0"/>
      </w:pPr>
      <w:bookmarkStart w:id="8790" w:name="_Toc518472697"/>
      <w:bookmarkStart w:id="8791" w:name="_Toc8059715"/>
      <w:bookmarkStart w:id="8792" w:name="_Toc8061425"/>
      <w:bookmarkStart w:id="8793" w:name="_Toc8061957"/>
      <w:bookmarkStart w:id="8794" w:name="_Toc8064425"/>
      <w:bookmarkStart w:id="8795" w:name="_Toc8391102"/>
      <w:bookmarkStart w:id="8796" w:name="_Toc8391368"/>
      <w:bookmarkStart w:id="8797" w:name="_Toc8644573"/>
      <w:bookmarkStart w:id="8798" w:name="_Toc8645105"/>
      <w:bookmarkStart w:id="8799" w:name="_Toc8817586"/>
      <w:bookmarkStart w:id="8800" w:name="_Toc8818158"/>
      <w:bookmarkStart w:id="8801" w:name="_Toc8825527"/>
      <w:bookmarkStart w:id="8802" w:name="_Toc8831624"/>
      <w:bookmarkStart w:id="8803" w:name="_Toc8832533"/>
      <w:bookmarkStart w:id="8804" w:name="_Toc8833801"/>
      <w:r>
        <w:lastRenderedPageBreak/>
        <w:t xml:space="preserve">Förslag till lag om ändring i </w:t>
      </w:r>
      <w:bookmarkStart w:id="8805" w:name="_Hlk7178988"/>
      <w:r>
        <w:t>lagen (2004:297) om bank- och finansieringsrörelse</w:t>
      </w:r>
      <w:bookmarkEnd w:id="8790"/>
      <w:bookmarkEnd w:id="8791"/>
      <w:bookmarkEnd w:id="8792"/>
      <w:bookmarkEnd w:id="8793"/>
      <w:bookmarkEnd w:id="8794"/>
      <w:bookmarkEnd w:id="8795"/>
      <w:bookmarkEnd w:id="8796"/>
      <w:bookmarkEnd w:id="8797"/>
      <w:bookmarkEnd w:id="8798"/>
      <w:bookmarkEnd w:id="8799"/>
      <w:bookmarkEnd w:id="8800"/>
      <w:bookmarkEnd w:id="8801"/>
      <w:bookmarkEnd w:id="8802"/>
      <w:bookmarkEnd w:id="8803"/>
      <w:bookmarkEnd w:id="8804"/>
      <w:bookmarkEnd w:id="8805"/>
    </w:p>
    <w:p w14:paraId="08BF1445" w14:textId="77777777" w:rsidR="00136126" w:rsidRDefault="00931476" w:rsidP="00136126">
      <w:pPr>
        <w:pStyle w:val="Brdtext"/>
      </w:pPr>
      <w:r>
        <w:t>Härigenom föreskrivs att 2 kap. 3 § lagen (2004:297) om bank- och finansieringsrörelse ska ha följande lydelse.</w:t>
      </w:r>
    </w:p>
    <w:p w14:paraId="25795CC8"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391057C6" w14:textId="77777777">
        <w:tc>
          <w:tcPr>
            <w:tcW w:w="2500" w:type="pct"/>
            <w:shd w:val="clear" w:color="auto" w:fill="auto"/>
            <w:tcMar>
              <w:left w:w="0" w:type="dxa"/>
            </w:tcMar>
          </w:tcPr>
          <w:p w14:paraId="3BE92399"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A076E3C" w14:textId="77777777" w:rsidR="00136126" w:rsidRPr="005B0E77" w:rsidRDefault="00931476" w:rsidP="00136126">
            <w:pPr>
              <w:pStyle w:val="Brdtext"/>
              <w:rPr>
                <w:i/>
              </w:rPr>
            </w:pPr>
            <w:r w:rsidRPr="005B0E77">
              <w:rPr>
                <w:i/>
              </w:rPr>
              <w:t>Föreslagen lydelse</w:t>
            </w:r>
          </w:p>
        </w:tc>
      </w:tr>
    </w:tbl>
    <w:p w14:paraId="11373371" w14:textId="77777777" w:rsidR="00136126" w:rsidRDefault="00931476" w:rsidP="00136126">
      <w:pPr>
        <w:pStyle w:val="Brdtext"/>
        <w:spacing w:before="230"/>
        <w:jc w:val="center"/>
        <w:rPr>
          <w:b/>
        </w:rPr>
      </w:pPr>
      <w:r>
        <w:rPr>
          <w:b/>
        </w:rPr>
        <w:t>2 kap.</w:t>
      </w:r>
    </w:p>
    <w:p w14:paraId="0DBD27A8" w14:textId="77777777" w:rsidR="00136126" w:rsidRDefault="00931476" w:rsidP="00136126">
      <w:pPr>
        <w:pStyle w:val="Brdtext"/>
        <w:jc w:val="center"/>
      </w:pPr>
      <w:r>
        <w:t>3 §</w:t>
      </w:r>
      <w:r>
        <w:rPr>
          <w:rStyle w:val="Fotnotsreferens"/>
        </w:rPr>
        <w:footnoteReference w:id="152"/>
      </w:r>
    </w:p>
    <w:p w14:paraId="2CA714F3" w14:textId="77777777" w:rsidR="00136126" w:rsidRDefault="00931476" w:rsidP="00136126">
      <w:pPr>
        <w:pStyle w:val="Brdtextmedindrag"/>
      </w:pPr>
      <w:r>
        <w:t>Tillstånd enligt denna lag behövs inte för finansieringsrörelse som drivs av</w:t>
      </w:r>
    </w:p>
    <w:p w14:paraId="20DB7B9B" w14:textId="77777777" w:rsidR="00136126" w:rsidRDefault="00931476" w:rsidP="00136126">
      <w:pPr>
        <w:pStyle w:val="Brdtextmedindrag"/>
      </w:pPr>
      <w:r>
        <w:t>1. en bank,</w:t>
      </w:r>
    </w:p>
    <w:p w14:paraId="1F21AE2C" w14:textId="77777777" w:rsidR="00136126" w:rsidRPr="00F85F83" w:rsidRDefault="00931476" w:rsidP="00136126">
      <w:pPr>
        <w:pStyle w:val="Brdtextmedindrag"/>
      </w:pPr>
      <w:r>
        <w:t>2. ett utländskt bankföretag som har tillstånd att driva bankrörelse i Sverige enligt 4 kap. 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EA3CBAD" w14:textId="77777777">
        <w:tc>
          <w:tcPr>
            <w:tcW w:w="2500" w:type="pct"/>
            <w:shd w:val="clear" w:color="auto" w:fill="auto"/>
            <w:tcMar>
              <w:left w:w="0" w:type="dxa"/>
            </w:tcMar>
          </w:tcPr>
          <w:p w14:paraId="6A237EAF" w14:textId="77777777" w:rsidR="00136126" w:rsidRDefault="00931476" w:rsidP="00136126">
            <w:pPr>
              <w:pStyle w:val="Brdtextmedindrag"/>
            </w:pPr>
            <w:r>
              <w:t>3. ett försäkringsföretag, ett värdepappersföretag, Svenska skepps</w:t>
            </w:r>
            <w:r>
              <w:softHyphen/>
              <w:t>hypotekskassan eller en pantbank enligt pantbankslagen (1995:1000), i den utsträckning det är tillåtet enligt den för dem tillämpliga lagstiftningen,</w:t>
            </w:r>
          </w:p>
        </w:tc>
        <w:tc>
          <w:tcPr>
            <w:tcW w:w="2500" w:type="pct"/>
            <w:shd w:val="clear" w:color="auto" w:fill="auto"/>
            <w:tcMar>
              <w:right w:w="0" w:type="dxa"/>
            </w:tcMar>
          </w:tcPr>
          <w:p w14:paraId="6EC00252" w14:textId="77777777" w:rsidR="00136126" w:rsidRDefault="00931476" w:rsidP="00136126">
            <w:pPr>
              <w:pStyle w:val="Brdtextmedindrag"/>
            </w:pPr>
            <w:r>
              <w:t xml:space="preserve">3. ett försäkringsföretag, </w:t>
            </w:r>
            <w:r>
              <w:rPr>
                <w:i/>
              </w:rPr>
              <w:t xml:space="preserve">ett tjänstepensionsföretag, </w:t>
            </w:r>
            <w:r>
              <w:t>ett värde</w:t>
            </w:r>
            <w:r>
              <w:softHyphen/>
              <w:t>pappersföretag, Svenska skepps</w:t>
            </w:r>
            <w:r>
              <w:softHyphen/>
              <w:t>hypotekskassan eller en pantbank enligt pantbankslagen (1995:1000), i den utsträckning det är tillåtet enligt den för dem tillämpliga lagstiftningen,</w:t>
            </w:r>
          </w:p>
        </w:tc>
      </w:tr>
    </w:tbl>
    <w:p w14:paraId="683D5B66" w14:textId="77777777" w:rsidR="00136126" w:rsidRDefault="00931476" w:rsidP="00136126">
      <w:pPr>
        <w:pStyle w:val="Brdtextmedindrag"/>
      </w:pPr>
      <w:r>
        <w:t>4. ett företag som tillhandahåller finansiering i samband med avsättning av tjänster som erbjuds eller varor som framställs eller säljs av</w:t>
      </w:r>
    </w:p>
    <w:p w14:paraId="14E85962" w14:textId="77777777" w:rsidR="00136126" w:rsidRDefault="00931476" w:rsidP="00136126">
      <w:pPr>
        <w:pStyle w:val="Brdtextmedindrag"/>
      </w:pPr>
      <w:r>
        <w:t>a) företaget, eller</w:t>
      </w:r>
    </w:p>
    <w:p w14:paraId="30B9CBB6" w14:textId="77777777" w:rsidR="00136126" w:rsidRDefault="00931476" w:rsidP="00136126">
      <w:pPr>
        <w:pStyle w:val="Brdtextmedindrag"/>
      </w:pPr>
      <w:r>
        <w:t xml:space="preserve">b) ett annat företag i samma koncern eller motsvarande utländska företagsgrupp, förutsatt att </w:t>
      </w:r>
    </w:p>
    <w:p w14:paraId="62C8C70D" w14:textId="77777777" w:rsidR="00136126" w:rsidRDefault="00931476" w:rsidP="00136126">
      <w:pPr>
        <w:pStyle w:val="Brdtextmedindrag"/>
      </w:pPr>
      <w:r>
        <w:t xml:space="preserve">– koncernen eller företagsgruppen inte har som huvudsakligt ändamål att driva finansiell verksamhet, och </w:t>
      </w:r>
    </w:p>
    <w:p w14:paraId="4B8937EE" w14:textId="77777777" w:rsidR="00136126" w:rsidRDefault="00931476" w:rsidP="00136126">
      <w:pPr>
        <w:pStyle w:val="Brdtextmedindrag"/>
      </w:pPr>
      <w:r>
        <w:t>– företaget som tillhandahåller finansieringen lånar upp medel från allmänheten bara genom att ge ut sådana överlåtbara värdepapper som avses i punkt 2 i definitionen i 1 kap. 4 § lagen (2007:528) om värdepappersmarknaden med en löptid på minst ett år,</w:t>
      </w:r>
    </w:p>
    <w:p w14:paraId="6A33891D" w14:textId="77777777" w:rsidR="00136126" w:rsidRDefault="00931476" w:rsidP="00136126">
      <w:pPr>
        <w:pStyle w:val="Brdtextmedindrag"/>
      </w:pPr>
      <w:r>
        <w:t>5. ett aktiebolag eller en ekonomisk förening om</w:t>
      </w:r>
    </w:p>
    <w:p w14:paraId="56200DB4" w14:textId="77777777" w:rsidR="00136126" w:rsidRDefault="00931476" w:rsidP="00136126">
      <w:pPr>
        <w:pStyle w:val="Brdtextmedindrag"/>
      </w:pPr>
      <w:r>
        <w:t>a) verksamheten består i att vid enstaka tillfällen förvärva fordringar, och</w:t>
      </w:r>
    </w:p>
    <w:p w14:paraId="26BA8902" w14:textId="77777777" w:rsidR="00136126" w:rsidRDefault="00931476" w:rsidP="00136126">
      <w:pPr>
        <w:pStyle w:val="Brdtextmedindrag"/>
      </w:pPr>
      <w:r>
        <w:t>b) medel för verksamheten inte löpande anskaffas från allmänheten,</w:t>
      </w:r>
    </w:p>
    <w:p w14:paraId="5D26EAAA" w14:textId="77777777" w:rsidR="00136126" w:rsidRDefault="00931476" w:rsidP="00136126">
      <w:pPr>
        <w:pStyle w:val="Brdtextmedindrag"/>
      </w:pPr>
      <w:r>
        <w:t>6. ett företag som bara finansierar andra företag i samma koncern eller motsvarande utländska företagsgrupp, förutsatt att koncernen eller företagsgruppen inte har som huvudsakligt ändamål att driva finansiell verksamhet,</w:t>
      </w:r>
    </w:p>
    <w:p w14:paraId="39056CE6" w14:textId="77777777" w:rsidR="00136126" w:rsidRDefault="00931476" w:rsidP="00136126">
      <w:pPr>
        <w:pStyle w:val="Brdtextmedindrag"/>
      </w:pPr>
      <w:r>
        <w:t>7. en ekonomisk förening, vilken</w:t>
      </w:r>
    </w:p>
    <w:p w14:paraId="202F9809" w14:textId="77777777" w:rsidR="00136126" w:rsidRDefault="00931476" w:rsidP="00136126">
      <w:pPr>
        <w:pStyle w:val="Brdtextmedindrag"/>
      </w:pPr>
      <w:r>
        <w:t>a) som medlemmar vid varje tillfälle har högst 1 000 fysiska personer,</w:t>
      </w:r>
    </w:p>
    <w:p w14:paraId="5CE85AFF" w14:textId="77777777" w:rsidR="00136126" w:rsidRDefault="00931476" w:rsidP="00136126">
      <w:pPr>
        <w:pStyle w:val="Brdtextmedindrag"/>
      </w:pPr>
      <w:r>
        <w:t>b) som medlemmar antar bara personer som ingår i en i förväg identifierbar begränsad krets som också anges i föreningens stadgar,</w:t>
      </w:r>
    </w:p>
    <w:p w14:paraId="58F7DEA6" w14:textId="77777777" w:rsidR="00136126" w:rsidRDefault="00931476" w:rsidP="00136126">
      <w:pPr>
        <w:pStyle w:val="Brdtextmedindrag"/>
      </w:pPr>
      <w:r>
        <w:t>c) tar emot återbetalningspliktiga medel bara från medlemmarna eller från finansiella företag, och</w:t>
      </w:r>
    </w:p>
    <w:p w14:paraId="3825635E" w14:textId="77777777" w:rsidR="00136126" w:rsidRDefault="00931476" w:rsidP="00136126">
      <w:pPr>
        <w:pStyle w:val="Brdtextmedindrag"/>
      </w:pPr>
      <w:r>
        <w:lastRenderedPageBreak/>
        <w:t>d) har till ändamål bara att med sådana medel som avses i c tillgodose finansieringsbehov hos medlemmarna.</w:t>
      </w:r>
    </w:p>
    <w:p w14:paraId="0D61D78E" w14:textId="77777777" w:rsidR="00136126" w:rsidRDefault="00931476" w:rsidP="00136126">
      <w:pPr>
        <w:pStyle w:val="Brdtextmedindrag"/>
      </w:pPr>
      <w:r>
        <w:t>Undantagen enligt första stycket 5 och 7 för rörelse som drivs av aktiebolag eller ekonomisk förening gäller även för sådan rörelse som drivs av motsvarande utländska företag.</w:t>
      </w:r>
    </w:p>
    <w:p w14:paraId="7D972438" w14:textId="77777777" w:rsidR="00136126" w:rsidRDefault="00931476" w:rsidP="00136126">
      <w:pPr>
        <w:pStyle w:val="Brdtextmedindrag"/>
      </w:pPr>
      <w:r>
        <w:t>Tillstånd att driva finansieringsrörelse behövs inte heller för till</w:t>
      </w:r>
      <w:r>
        <w:softHyphen/>
        <w:t>handahållande av betaltjänster enligt lagen (2010:751) om betaltjänster.</w:t>
      </w:r>
    </w:p>
    <w:p w14:paraId="2A557D0B" w14:textId="77777777" w:rsidR="00136126" w:rsidRPr="00811E52" w:rsidRDefault="00931476" w:rsidP="00136126">
      <w:pPr>
        <w:pStyle w:val="Slutstreck"/>
      </w:pPr>
      <w:r w:rsidRPr="00811E52">
        <w:t>                      </w:t>
      </w:r>
    </w:p>
    <w:p w14:paraId="2CAADCD9" w14:textId="77777777" w:rsidR="00136126" w:rsidRDefault="00931476" w:rsidP="00136126">
      <w:pPr>
        <w:pStyle w:val="Brdtextmedindrag"/>
      </w:pPr>
      <w:r>
        <w:t>Denna lag träder i kraft den 1 december 2019.</w:t>
      </w:r>
    </w:p>
    <w:p w14:paraId="31E7401B" w14:textId="77777777" w:rsidR="00136126" w:rsidRDefault="00136126" w:rsidP="00136126">
      <w:pPr>
        <w:pStyle w:val="Brdtextmedindrag"/>
      </w:pPr>
    </w:p>
    <w:p w14:paraId="0F932C65" w14:textId="77777777" w:rsidR="00136126" w:rsidRDefault="00136126" w:rsidP="00136126">
      <w:pPr>
        <w:pStyle w:val="Brdtextmedindrag"/>
        <w:sectPr w:rsidR="00136126" w:rsidSect="00136126">
          <w:headerReference w:type="even" r:id="rId320"/>
          <w:headerReference w:type="default" r:id="rId321"/>
          <w:footerReference w:type="even" r:id="rId322"/>
          <w:footerReference w:type="default" r:id="rId323"/>
          <w:footerReference w:type="first" r:id="rId324"/>
          <w:footnotePr>
            <w:numRestart w:val="eachSect"/>
          </w:footnotePr>
          <w:pgSz w:w="9356" w:h="13721" w:code="9"/>
          <w:pgMar w:top="794" w:right="2438" w:bottom="1191" w:left="1021" w:header="0" w:footer="709" w:gutter="0"/>
          <w:cols w:space="708"/>
          <w:docGrid w:linePitch="360"/>
        </w:sectPr>
      </w:pPr>
    </w:p>
    <w:p w14:paraId="1C1AD757" w14:textId="77777777" w:rsidR="00136126" w:rsidRDefault="00931476" w:rsidP="00136126">
      <w:pPr>
        <w:pStyle w:val="Rubrik2utannumrering"/>
        <w:spacing w:before="0"/>
      </w:pPr>
      <w:bookmarkStart w:id="8806" w:name="_Toc518472698"/>
      <w:bookmarkStart w:id="8807" w:name="_Toc8059716"/>
      <w:bookmarkStart w:id="8808" w:name="_Toc8061426"/>
      <w:bookmarkStart w:id="8809" w:name="_Toc8061958"/>
      <w:bookmarkStart w:id="8810" w:name="_Toc8064426"/>
      <w:bookmarkStart w:id="8811" w:name="_Toc8391103"/>
      <w:bookmarkStart w:id="8812" w:name="_Toc8391369"/>
      <w:bookmarkStart w:id="8813" w:name="_Toc8644574"/>
      <w:bookmarkStart w:id="8814" w:name="_Toc8645106"/>
      <w:bookmarkStart w:id="8815" w:name="_Toc8817587"/>
      <w:bookmarkStart w:id="8816" w:name="_Toc8818159"/>
      <w:bookmarkStart w:id="8817" w:name="_Toc8825528"/>
      <w:bookmarkStart w:id="8818" w:name="_Toc8831625"/>
      <w:bookmarkStart w:id="8819" w:name="_Toc8832534"/>
      <w:bookmarkStart w:id="8820" w:name="_Toc8833802"/>
      <w:r w:rsidRPr="00EE7D25">
        <w:lastRenderedPageBreak/>
        <w:t>Förslag</w:t>
      </w:r>
      <w:r>
        <w:t xml:space="preserve"> till lag om ändring i </w:t>
      </w:r>
      <w:bookmarkStart w:id="8821" w:name="_Hlk7178997"/>
      <w:r>
        <w:t xml:space="preserve">lagen </w:t>
      </w:r>
      <w:r w:rsidRPr="0058565A">
        <w:t>(2004:575) om europabolag</w:t>
      </w:r>
      <w:bookmarkEnd w:id="8806"/>
      <w:bookmarkEnd w:id="8807"/>
      <w:bookmarkEnd w:id="8808"/>
      <w:bookmarkEnd w:id="8809"/>
      <w:bookmarkEnd w:id="8810"/>
      <w:bookmarkEnd w:id="8811"/>
      <w:bookmarkEnd w:id="8812"/>
      <w:bookmarkEnd w:id="8813"/>
      <w:bookmarkEnd w:id="8814"/>
      <w:bookmarkEnd w:id="8815"/>
      <w:bookmarkEnd w:id="8816"/>
      <w:bookmarkEnd w:id="8817"/>
      <w:bookmarkEnd w:id="8818"/>
      <w:bookmarkEnd w:id="8819"/>
      <w:bookmarkEnd w:id="8820"/>
      <w:bookmarkEnd w:id="8821"/>
    </w:p>
    <w:p w14:paraId="4CC3E45E" w14:textId="77777777" w:rsidR="00136126" w:rsidRDefault="00931476" w:rsidP="00136126">
      <w:pPr>
        <w:pStyle w:val="Brdtext"/>
      </w:pPr>
      <w:r w:rsidRPr="004461FA">
        <w:t>Härigenom föresk</w:t>
      </w:r>
      <w:r>
        <w:t>r</w:t>
      </w:r>
      <w:r w:rsidRPr="004461FA">
        <w:t xml:space="preserve">ivs </w:t>
      </w:r>
      <w:r>
        <w:t xml:space="preserve">att 6 och 16 §§ lagen </w:t>
      </w:r>
      <w:r w:rsidRPr="0058565A">
        <w:t>(2004:575) om europabolag</w:t>
      </w:r>
      <w:r>
        <w:t xml:space="preserve"> ska ha följande lydelse.</w:t>
      </w:r>
    </w:p>
    <w:p w14:paraId="121CDA18"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969B297" w14:textId="77777777">
        <w:tc>
          <w:tcPr>
            <w:tcW w:w="2500" w:type="pct"/>
            <w:shd w:val="clear" w:color="auto" w:fill="auto"/>
            <w:tcMar>
              <w:left w:w="0" w:type="dxa"/>
            </w:tcMar>
          </w:tcPr>
          <w:p w14:paraId="77E78C6E"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09033D45" w14:textId="77777777" w:rsidR="00136126" w:rsidRPr="005B0E77" w:rsidRDefault="00931476" w:rsidP="00136126">
            <w:pPr>
              <w:pStyle w:val="Brdtext"/>
              <w:rPr>
                <w:i/>
              </w:rPr>
            </w:pPr>
            <w:r w:rsidRPr="005B0E77">
              <w:rPr>
                <w:i/>
              </w:rPr>
              <w:t>Föreslagen lydelse</w:t>
            </w:r>
          </w:p>
        </w:tc>
      </w:tr>
    </w:tbl>
    <w:p w14:paraId="5623491A" w14:textId="77777777" w:rsidR="00136126" w:rsidRDefault="00931476" w:rsidP="00136126">
      <w:pPr>
        <w:pStyle w:val="Brdtext"/>
        <w:spacing w:before="230"/>
        <w:jc w:val="center"/>
      </w:pPr>
      <w:r>
        <w:t>6 §</w:t>
      </w:r>
      <w:r>
        <w:rPr>
          <w:rStyle w:val="Fotnotsreferens"/>
        </w:rPr>
        <w:footnoteReference w:id="153"/>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B365128" w14:textId="77777777">
        <w:tc>
          <w:tcPr>
            <w:tcW w:w="2500" w:type="pct"/>
            <w:shd w:val="clear" w:color="auto" w:fill="auto"/>
            <w:tcMar>
              <w:left w:w="0" w:type="dxa"/>
            </w:tcMar>
          </w:tcPr>
          <w:p w14:paraId="22B84BA1" w14:textId="77777777" w:rsidR="00136126" w:rsidRPr="00625A4D" w:rsidRDefault="00931476" w:rsidP="00136126">
            <w:pPr>
              <w:pStyle w:val="Brdtextmedindrag"/>
            </w:pPr>
            <w:r>
              <w:t>Bolagsverket ska utfärda ett sådant intyg som avses i artikel 25.2 i SE-förordningen, när beslut om tillstånd har meddelats enligt 23 kap. 23 eller 24 § aktiebolags</w:t>
            </w:r>
            <w:r>
              <w:softHyphen/>
              <w:t xml:space="preserve">lagen (2005:551) och beslutet har </w:t>
            </w:r>
            <w:r w:rsidRPr="000A287A">
              <w:rPr>
                <w:i/>
              </w:rPr>
              <w:t>vunnit</w:t>
            </w:r>
            <w:r w:rsidRPr="00625A4D">
              <w:t xml:space="preserve"> laga kraft</w:t>
            </w:r>
            <w:r>
              <w:t xml:space="preserve">. </w:t>
            </w:r>
            <w:r w:rsidRPr="005D3124">
              <w:t>När det gäller bolag som driver bank- eller finansierings</w:t>
            </w:r>
            <w:r>
              <w:softHyphen/>
            </w:r>
            <w:r w:rsidRPr="005D3124">
              <w:t>rörelse tillämpas i stället 10</w:t>
            </w:r>
            <w:r>
              <w:t> </w:t>
            </w:r>
            <w:r w:rsidRPr="005D3124">
              <w:t>kap. 38</w:t>
            </w:r>
            <w:r>
              <w:t> </w:t>
            </w:r>
            <w:r w:rsidRPr="005D3124">
              <w:t>§ respektive 11</w:t>
            </w:r>
            <w:r>
              <w:t> </w:t>
            </w:r>
            <w:r w:rsidRPr="005D3124">
              <w:t>kap. 1</w:t>
            </w:r>
            <w:r>
              <w:t> </w:t>
            </w:r>
            <w:r w:rsidRPr="005D3124">
              <w:t>§ lagen (2004:297) om bank- och finansieringsrörelse.</w:t>
            </w:r>
          </w:p>
        </w:tc>
        <w:tc>
          <w:tcPr>
            <w:tcW w:w="2500" w:type="pct"/>
            <w:shd w:val="clear" w:color="auto" w:fill="auto"/>
            <w:tcMar>
              <w:right w:w="0" w:type="dxa"/>
            </w:tcMar>
          </w:tcPr>
          <w:p w14:paraId="133A2985" w14:textId="77777777" w:rsidR="00136126" w:rsidRPr="009D4307" w:rsidRDefault="00931476" w:rsidP="00136126">
            <w:pPr>
              <w:pStyle w:val="Brdtextmedindrag"/>
            </w:pPr>
            <w:r w:rsidRPr="005D3124">
              <w:t>Bolagsverket ska utfärda ett sådant intyg som avses i artikel 25.2 i SE-förordningen, när beslut om ti</w:t>
            </w:r>
            <w:r>
              <w:t>llstånd har meddelats enligt 23 </w:t>
            </w:r>
            <w:r w:rsidRPr="005D3124">
              <w:t>kap.</w:t>
            </w:r>
            <w:r>
              <w:t xml:space="preserve"> </w:t>
            </w:r>
            <w:r w:rsidRPr="005D3124">
              <w:t>23 eller 24</w:t>
            </w:r>
            <w:r>
              <w:t> </w:t>
            </w:r>
            <w:r w:rsidRPr="005D3124">
              <w:t>§ aktiebolags</w:t>
            </w:r>
            <w:r>
              <w:softHyphen/>
            </w:r>
            <w:r w:rsidRPr="005D3124">
              <w:t xml:space="preserve">lagen (2005:551) och beslutet har </w:t>
            </w:r>
            <w:r>
              <w:rPr>
                <w:i/>
              </w:rPr>
              <w:t>fått</w:t>
            </w:r>
            <w:r w:rsidRPr="005D3124">
              <w:t xml:space="preserve"> laga kraft. När det gäller bolag som driver bank- eller finansierings</w:t>
            </w:r>
            <w:r>
              <w:softHyphen/>
            </w:r>
            <w:r w:rsidRPr="005D3124">
              <w:t>rörelse tillämpas i stället 10</w:t>
            </w:r>
            <w:r>
              <w:t> kap. 38 </w:t>
            </w:r>
            <w:r w:rsidRPr="005D3124">
              <w:t>§ respektive 11</w:t>
            </w:r>
            <w:r>
              <w:t> </w:t>
            </w:r>
            <w:r w:rsidRPr="005D3124">
              <w:t>kap. 1</w:t>
            </w:r>
            <w:r>
              <w:t> </w:t>
            </w:r>
            <w:r w:rsidRPr="005D3124">
              <w:t>§ lagen (2004:297) om bank- och finansieringsrörelse.</w:t>
            </w:r>
          </w:p>
        </w:tc>
      </w:tr>
      <w:tr w:rsidR="00397F28" w14:paraId="4DD43F86" w14:textId="77777777">
        <w:tc>
          <w:tcPr>
            <w:tcW w:w="2500" w:type="pct"/>
            <w:shd w:val="clear" w:color="auto" w:fill="auto"/>
            <w:tcMar>
              <w:left w:w="0" w:type="dxa"/>
            </w:tcMar>
          </w:tcPr>
          <w:p w14:paraId="70814CE5" w14:textId="77777777" w:rsidR="00136126" w:rsidRDefault="00931476" w:rsidP="00136126">
            <w:pPr>
              <w:pStyle w:val="Brdtextmedindrag"/>
            </w:pPr>
            <w:r w:rsidRPr="009D4307">
              <w:t xml:space="preserve">När det gäller europabolag som driver försäkringsrörelse ska Bolagsverket utfärda intyget när beslut om tillstånd att verkställa en fusionsplan har meddelats enligt </w:t>
            </w:r>
            <w:r w:rsidRPr="002865C8">
              <w:t>11</w:t>
            </w:r>
            <w:r>
              <w:t> kap.</w:t>
            </w:r>
            <w:r w:rsidRPr="002865C8">
              <w:t> 33 eller 35</w:t>
            </w:r>
            <w:r>
              <w:t> §</w:t>
            </w:r>
            <w:r w:rsidRPr="002865C8">
              <w:t xml:space="preserve"> </w:t>
            </w:r>
            <w:r>
              <w:t>försäkrings</w:t>
            </w:r>
            <w:r>
              <w:softHyphen/>
              <w:t>rörelselagen</w:t>
            </w:r>
            <w:r w:rsidRPr="009D4307">
              <w:t xml:space="preserve"> (2010:2043) och beslutet har </w:t>
            </w:r>
            <w:r w:rsidRPr="005E7F04">
              <w:rPr>
                <w:i/>
              </w:rPr>
              <w:t>vunnit</w:t>
            </w:r>
            <w:r w:rsidRPr="009D4307">
              <w:t xml:space="preserve"> laga kraft.</w:t>
            </w:r>
          </w:p>
        </w:tc>
        <w:tc>
          <w:tcPr>
            <w:tcW w:w="2500" w:type="pct"/>
            <w:shd w:val="clear" w:color="auto" w:fill="auto"/>
            <w:tcMar>
              <w:right w:w="0" w:type="dxa"/>
            </w:tcMar>
          </w:tcPr>
          <w:p w14:paraId="2B6FDF75" w14:textId="77777777" w:rsidR="00136126" w:rsidRDefault="00931476" w:rsidP="00136126">
            <w:pPr>
              <w:pStyle w:val="Brdtextmedindrag"/>
            </w:pPr>
            <w:r w:rsidRPr="009D4307">
              <w:t xml:space="preserve">När det gäller europabolag som driver försäkringsrörelse </w:t>
            </w:r>
            <w:r>
              <w:rPr>
                <w:i/>
              </w:rPr>
              <w:t>som försäkringsföretag eller tjänstepen</w:t>
            </w:r>
            <w:r>
              <w:rPr>
                <w:i/>
              </w:rPr>
              <w:softHyphen/>
              <w:t>sionsverksamhet som tjänstepen</w:t>
            </w:r>
            <w:r>
              <w:rPr>
                <w:i/>
              </w:rPr>
              <w:softHyphen/>
              <w:t>sions</w:t>
            </w:r>
            <w:r>
              <w:rPr>
                <w:i/>
              </w:rPr>
              <w:softHyphen/>
              <w:t xml:space="preserve">företag </w:t>
            </w:r>
            <w:r w:rsidRPr="009D4307">
              <w:t>ska Bolagsverket utfärda intyget när beslut om tillstånd att verkställa en fusions</w:t>
            </w:r>
            <w:r>
              <w:softHyphen/>
            </w:r>
            <w:r w:rsidRPr="009D4307">
              <w:t xml:space="preserve">plan har meddelats enligt </w:t>
            </w:r>
            <w:r w:rsidRPr="002865C8">
              <w:t>11</w:t>
            </w:r>
            <w:r>
              <w:t> kap.</w:t>
            </w:r>
            <w:r w:rsidRPr="002865C8">
              <w:t> 33 eller 35</w:t>
            </w:r>
            <w:r>
              <w:t> §</w:t>
            </w:r>
            <w:r w:rsidRPr="002865C8">
              <w:t xml:space="preserve"> </w:t>
            </w:r>
            <w:r>
              <w:t>försäkrings</w:t>
            </w:r>
            <w:r>
              <w:softHyphen/>
              <w:t>rörelselagen</w:t>
            </w:r>
            <w:r w:rsidRPr="009D4307" w:rsidDel="002E5F81">
              <w:t xml:space="preserve"> </w:t>
            </w:r>
            <w:r w:rsidRPr="009D4307">
              <w:t xml:space="preserve">(2010:2043) </w:t>
            </w:r>
            <w:r w:rsidRPr="00410381">
              <w:rPr>
                <w:i/>
              </w:rPr>
              <w:t>eller 1</w:t>
            </w:r>
            <w:r>
              <w:rPr>
                <w:i/>
              </w:rPr>
              <w:t>0 kap.</w:t>
            </w:r>
            <w:r w:rsidRPr="00410381">
              <w:rPr>
                <w:i/>
              </w:rPr>
              <w:t xml:space="preserve"> </w:t>
            </w:r>
            <w:r>
              <w:rPr>
                <w:i/>
              </w:rPr>
              <w:t>11 eller 13 §</w:t>
            </w:r>
            <w:r w:rsidRPr="00410381">
              <w:rPr>
                <w:i/>
              </w:rPr>
              <w:t xml:space="preserve"> lagen (2019:000) om </w:t>
            </w:r>
            <w:r>
              <w:rPr>
                <w:i/>
              </w:rPr>
              <w:t>tjänstepensions</w:t>
            </w:r>
            <w:r>
              <w:rPr>
                <w:i/>
              </w:rPr>
              <w:softHyphen/>
              <w:t>företag</w:t>
            </w:r>
            <w:r>
              <w:t xml:space="preserve"> </w:t>
            </w:r>
            <w:r w:rsidRPr="009D4307">
              <w:t xml:space="preserve">och beslutet har </w:t>
            </w:r>
            <w:r>
              <w:rPr>
                <w:i/>
              </w:rPr>
              <w:t>fått</w:t>
            </w:r>
            <w:r w:rsidRPr="009D4307">
              <w:t xml:space="preserve"> laga kraft.</w:t>
            </w:r>
          </w:p>
        </w:tc>
      </w:tr>
    </w:tbl>
    <w:p w14:paraId="0B2E7263" w14:textId="77777777" w:rsidR="00136126" w:rsidRDefault="00931476" w:rsidP="00136126">
      <w:pPr>
        <w:pStyle w:val="Brdtext"/>
        <w:spacing w:before="230"/>
        <w:jc w:val="center"/>
      </w:pPr>
      <w:r>
        <w:t>16 §</w:t>
      </w:r>
      <w:r>
        <w:rPr>
          <w:rStyle w:val="Fotnotsreferens"/>
        </w:rPr>
        <w:footnoteReference w:id="154"/>
      </w:r>
    </w:p>
    <w:p w14:paraId="0FE6EAC1" w14:textId="77777777" w:rsidR="00136126" w:rsidRDefault="00931476" w:rsidP="00136126">
      <w:pPr>
        <w:pStyle w:val="Brdtextmedindrag"/>
      </w:pPr>
      <w:r w:rsidRPr="0062667F">
        <w:t>I fråga om europabolag som har ett sådant förvaltningssystem som avses i artiklarna 39–42 i SE-förordningen (dualistiskt organiserade europa</w:t>
      </w:r>
      <w:r>
        <w:softHyphen/>
      </w:r>
      <w:r w:rsidRPr="0062667F">
        <w:t xml:space="preserve">bolag) gäller följande. </w:t>
      </w:r>
    </w:p>
    <w:p w14:paraId="28C896BA" w14:textId="77777777" w:rsidR="00136126" w:rsidRDefault="00931476" w:rsidP="00136126">
      <w:pPr>
        <w:pStyle w:val="Brdtextmedindrag"/>
      </w:pPr>
      <w:r w:rsidRPr="0062667F">
        <w:t>Om inte annat följer av SE-förordningen, ska bestämmelserna i aktiebolagslagen (2005:551) och andra författningar om styrelsen eller dess ledamöter tillämpas på ledningsorganet eller dess ledamöter. Detta gäller dock inte bestämmelserna i lagen (1987:1245) om styrelserepre</w:t>
      </w:r>
      <w:r>
        <w:softHyphen/>
      </w:r>
      <w:r w:rsidRPr="0062667F">
        <w:t xml:space="preserve">sentation för de privatanställda. </w:t>
      </w:r>
    </w:p>
    <w:p w14:paraId="324B2248" w14:textId="77777777" w:rsidR="00136126" w:rsidRDefault="00931476" w:rsidP="00136126">
      <w:pPr>
        <w:pStyle w:val="Brdtextmedindrag"/>
      </w:pPr>
      <w:r w:rsidRPr="0062667F">
        <w:t xml:space="preserve">Det som sägs i följande bestämmelser i aktiebolagslagen om styrelsen eller dess ledamöter ska tillämpas på tillsynsorganet eller dess ledamöter: </w:t>
      </w:r>
    </w:p>
    <w:p w14:paraId="076EED4A" w14:textId="77777777" w:rsidR="00136126" w:rsidRDefault="00931476" w:rsidP="00136126">
      <w:pPr>
        <w:pStyle w:val="Brdtextmedindrag"/>
      </w:pPr>
      <w:r w:rsidRPr="0062667F">
        <w:lastRenderedPageBreak/>
        <w:t>7</w:t>
      </w:r>
      <w:r>
        <w:t> kap.</w:t>
      </w:r>
      <w:r w:rsidRPr="0062667F">
        <w:t xml:space="preserve"> 32, 34 och 35</w:t>
      </w:r>
      <w:r>
        <w:t> §</w:t>
      </w:r>
      <w:r w:rsidRPr="0062667F">
        <w:t xml:space="preserve">§ om upplysningsplikt mot bolagsstämman, </w:t>
      </w:r>
    </w:p>
    <w:p w14:paraId="4591EE26" w14:textId="77777777" w:rsidR="00136126" w:rsidRDefault="00931476" w:rsidP="00136126">
      <w:pPr>
        <w:pStyle w:val="Brdtextmedindrag"/>
      </w:pPr>
      <w:r w:rsidRPr="0062667F">
        <w:t>7</w:t>
      </w:r>
      <w:r>
        <w:t> kap.</w:t>
      </w:r>
      <w:r w:rsidRPr="0062667F">
        <w:t xml:space="preserve"> 50</w:t>
      </w:r>
      <w:r>
        <w:t> §</w:t>
      </w:r>
      <w:r w:rsidRPr="0062667F">
        <w:t xml:space="preserve"> om styrelsens eller en styrelseledamots talan mot bolagsstämmobeslut, </w:t>
      </w:r>
    </w:p>
    <w:p w14:paraId="0A69FF79" w14:textId="77777777" w:rsidR="00136126" w:rsidRDefault="00931476" w:rsidP="00136126">
      <w:pPr>
        <w:pStyle w:val="Brdtextmedindrag"/>
      </w:pPr>
      <w:r w:rsidRPr="0062667F">
        <w:t>7</w:t>
      </w:r>
      <w:r>
        <w:t> kap.</w:t>
      </w:r>
      <w:r w:rsidRPr="0062667F">
        <w:t xml:space="preserve"> 53</w:t>
      </w:r>
      <w:r>
        <w:t> §</w:t>
      </w:r>
      <w:r w:rsidRPr="0062667F">
        <w:t xml:space="preserve"> om styrelsens talan mot bolaget, </w:t>
      </w:r>
    </w:p>
    <w:p w14:paraId="1F7A8C5E" w14:textId="77777777" w:rsidR="00136126" w:rsidRDefault="00931476" w:rsidP="00136126">
      <w:pPr>
        <w:pStyle w:val="Brdtextmedindrag"/>
      </w:pPr>
      <w:r w:rsidRPr="0062667F">
        <w:t>7</w:t>
      </w:r>
      <w:r>
        <w:t> kap.</w:t>
      </w:r>
      <w:r w:rsidRPr="0062667F">
        <w:t xml:space="preserve"> 54</w:t>
      </w:r>
      <w:r>
        <w:t> §</w:t>
      </w:r>
      <w:r w:rsidRPr="0062667F">
        <w:t xml:space="preserve"> om skiljeförfarande, </w:t>
      </w:r>
    </w:p>
    <w:p w14:paraId="3B67A999" w14:textId="77777777" w:rsidR="00136126" w:rsidRDefault="00931476" w:rsidP="00136126">
      <w:pPr>
        <w:pStyle w:val="Brdtextmedindrag"/>
      </w:pPr>
      <w:r w:rsidRPr="0062667F">
        <w:t>8</w:t>
      </w:r>
      <w:r>
        <w:t> kap.</w:t>
      </w:r>
      <w:r w:rsidRPr="0062667F">
        <w:t xml:space="preserve"> 3</w:t>
      </w:r>
      <w:r>
        <w:t> §</w:t>
      </w:r>
      <w:r w:rsidRPr="0062667F">
        <w:t xml:space="preserve"> om styrelsesupp</w:t>
      </w:r>
      <w:r>
        <w:softHyphen/>
      </w:r>
      <w:r w:rsidRPr="0062667F">
        <w:t xml:space="preserve">leanter, </w:t>
      </w:r>
    </w:p>
    <w:p w14:paraId="12E215F2" w14:textId="77777777" w:rsidR="00136126" w:rsidRDefault="00931476" w:rsidP="00136126">
      <w:pPr>
        <w:pStyle w:val="Brdtextmedindrag"/>
      </w:pPr>
      <w:r w:rsidRPr="0062667F">
        <w:t>8</w:t>
      </w:r>
      <w:r>
        <w:t> kap.</w:t>
      </w:r>
      <w:r w:rsidRPr="0062667F">
        <w:t xml:space="preserve"> 4</w:t>
      </w:r>
      <w:r>
        <w:t> § </w:t>
      </w:r>
      <w:r w:rsidRPr="0062667F">
        <w:t xml:space="preserve">fjärde stycket om delegation av uppgifter, </w:t>
      </w:r>
    </w:p>
    <w:p w14:paraId="0670A3B5" w14:textId="77777777" w:rsidR="00136126" w:rsidRDefault="00931476" w:rsidP="00136126">
      <w:pPr>
        <w:pStyle w:val="Brdtextmedindrag"/>
      </w:pPr>
      <w:r w:rsidRPr="0062667F">
        <w:t>8</w:t>
      </w:r>
      <w:r>
        <w:t> kap.</w:t>
      </w:r>
      <w:r w:rsidRPr="0062667F">
        <w:t xml:space="preserve"> 9</w:t>
      </w:r>
      <w:r>
        <w:t> §</w:t>
      </w:r>
      <w:r w:rsidRPr="0062667F">
        <w:t xml:space="preserve"> om bosättningskrav, </w:t>
      </w:r>
    </w:p>
    <w:p w14:paraId="2A451279" w14:textId="77777777" w:rsidR="00136126" w:rsidRDefault="00931476" w:rsidP="00136126">
      <w:pPr>
        <w:pStyle w:val="Brdtextmedindrag"/>
      </w:pPr>
      <w:r w:rsidRPr="0062667F">
        <w:t>8</w:t>
      </w:r>
      <w:r>
        <w:t> kap.</w:t>
      </w:r>
      <w:r w:rsidRPr="0062667F">
        <w:t xml:space="preserve"> 10–12</w:t>
      </w:r>
      <w:r>
        <w:t> §</w:t>
      </w:r>
      <w:r w:rsidRPr="0062667F">
        <w:t xml:space="preserve">§ om hinder mot att vara styrelseledamot, </w:t>
      </w:r>
    </w:p>
    <w:p w14:paraId="36E27CE1" w14:textId="77777777" w:rsidR="00136126" w:rsidRDefault="00931476" w:rsidP="00136126">
      <w:pPr>
        <w:pStyle w:val="Brdtextmedindrag"/>
      </w:pPr>
      <w:r w:rsidRPr="0062667F">
        <w:t>8</w:t>
      </w:r>
      <w:r>
        <w:t> kap.</w:t>
      </w:r>
      <w:r w:rsidRPr="0062667F">
        <w:t xml:space="preserve"> 13</w:t>
      </w:r>
      <w:r>
        <w:t> §</w:t>
      </w:r>
      <w:r w:rsidRPr="0062667F">
        <w:t xml:space="preserve"> första stycket andra meningen om ändringar i styrelsens sammansättning, </w:t>
      </w:r>
    </w:p>
    <w:p w14:paraId="29DDA42C" w14:textId="77777777" w:rsidR="00136126" w:rsidRDefault="00931476" w:rsidP="00136126">
      <w:pPr>
        <w:pStyle w:val="Brdtextmedindrag"/>
      </w:pPr>
      <w:r w:rsidRPr="0062667F">
        <w:t>8</w:t>
      </w:r>
      <w:r>
        <w:t> kap.</w:t>
      </w:r>
      <w:r w:rsidRPr="0062667F">
        <w:t xml:space="preserve"> 14</w:t>
      </w:r>
      <w:r>
        <w:t> §</w:t>
      </w:r>
      <w:r w:rsidRPr="0062667F">
        <w:t xml:space="preserve"> om förtida avgång, </w:t>
      </w:r>
    </w:p>
    <w:p w14:paraId="36EFFD0F" w14:textId="77777777" w:rsidR="00136126" w:rsidRDefault="00931476" w:rsidP="00136126">
      <w:pPr>
        <w:pStyle w:val="Brdtextmedindrag"/>
      </w:pPr>
      <w:r w:rsidRPr="0062667F">
        <w:t>8</w:t>
      </w:r>
      <w:r>
        <w:t> kap.</w:t>
      </w:r>
      <w:r w:rsidRPr="0062667F">
        <w:t xml:space="preserve"> 20</w:t>
      </w:r>
      <w:r>
        <w:t> §</w:t>
      </w:r>
      <w:r w:rsidRPr="0062667F">
        <w:t xml:space="preserve"> första stycket om inträde av suppleant, </w:t>
      </w:r>
    </w:p>
    <w:p w14:paraId="2FCBF075" w14:textId="77777777" w:rsidR="00136126" w:rsidRDefault="00931476" w:rsidP="00136126">
      <w:pPr>
        <w:pStyle w:val="Brdtextmedindrag"/>
      </w:pPr>
      <w:r w:rsidRPr="0062667F">
        <w:t>8</w:t>
      </w:r>
      <w:r>
        <w:t> kap.</w:t>
      </w:r>
      <w:r w:rsidRPr="0062667F">
        <w:t xml:space="preserve"> 21</w:t>
      </w:r>
      <w:r>
        <w:t> §</w:t>
      </w:r>
      <w:r w:rsidRPr="0062667F">
        <w:t xml:space="preserve"> andra stycket om beslutsunderlag, </w:t>
      </w:r>
    </w:p>
    <w:p w14:paraId="3DD48156" w14:textId="77777777" w:rsidR="00136126" w:rsidRDefault="00931476" w:rsidP="00136126">
      <w:pPr>
        <w:pStyle w:val="Brdtextmedindrag"/>
      </w:pPr>
      <w:r w:rsidRPr="0062667F">
        <w:t>8</w:t>
      </w:r>
      <w:r>
        <w:t> kap.</w:t>
      </w:r>
      <w:r w:rsidRPr="0062667F">
        <w:t xml:space="preserve"> 23</w:t>
      </w:r>
      <w:r>
        <w:t> §</w:t>
      </w:r>
      <w:r w:rsidRPr="0062667F">
        <w:t xml:space="preserve"> om jäv för styrelseledamot, </w:t>
      </w:r>
    </w:p>
    <w:p w14:paraId="1C728900" w14:textId="77777777" w:rsidR="00136126" w:rsidRDefault="00931476" w:rsidP="00136126">
      <w:pPr>
        <w:pStyle w:val="Brdtextmedindrag"/>
      </w:pPr>
      <w:r w:rsidRPr="0062667F">
        <w:t>8</w:t>
      </w:r>
      <w:r>
        <w:t> kap.</w:t>
      </w:r>
      <w:r w:rsidRPr="0062667F">
        <w:t xml:space="preserve"> 23</w:t>
      </w:r>
      <w:r>
        <w:t> </w:t>
      </w:r>
      <w:r w:rsidRPr="0062667F">
        <w:t>a</w:t>
      </w:r>
      <w:r>
        <w:t> §</w:t>
      </w:r>
      <w:r w:rsidRPr="0062667F">
        <w:t xml:space="preserve"> om arvoden och annan ersättning till styrelse</w:t>
      </w:r>
      <w:r>
        <w:softHyphen/>
      </w:r>
      <w:r w:rsidRPr="0062667F">
        <w:t xml:space="preserve">ledamot, </w:t>
      </w:r>
    </w:p>
    <w:p w14:paraId="70FE86C9" w14:textId="77777777" w:rsidR="00136126" w:rsidRDefault="00931476" w:rsidP="00136126">
      <w:pPr>
        <w:pStyle w:val="Brdtextmedindrag"/>
      </w:pPr>
      <w:r w:rsidRPr="0062667F">
        <w:t>8</w:t>
      </w:r>
      <w:r>
        <w:t> kap.</w:t>
      </w:r>
      <w:r w:rsidRPr="0062667F">
        <w:t xml:space="preserve"> 24</w:t>
      </w:r>
      <w:r>
        <w:t> </w:t>
      </w:r>
      <w:r w:rsidRPr="0062667F">
        <w:t>och 26</w:t>
      </w:r>
      <w:r>
        <w:t> §</w:t>
      </w:r>
      <w:r w:rsidRPr="0062667F">
        <w:t xml:space="preserve">§ om styrelseprotokoll, </w:t>
      </w:r>
    </w:p>
    <w:p w14:paraId="6F85B94A" w14:textId="77777777" w:rsidR="00136126" w:rsidRDefault="00931476" w:rsidP="00136126">
      <w:pPr>
        <w:pStyle w:val="Brdtextmedindrag"/>
      </w:pPr>
      <w:r w:rsidRPr="0062667F">
        <w:t>8</w:t>
      </w:r>
      <w:r>
        <w:t> kap.</w:t>
      </w:r>
      <w:r w:rsidRPr="0062667F">
        <w:t xml:space="preserve"> 43</w:t>
      </w:r>
      <w:r>
        <w:t> §</w:t>
      </w:r>
      <w:r w:rsidRPr="0062667F">
        <w:t xml:space="preserve"> om registrering, </w:t>
      </w:r>
    </w:p>
    <w:p w14:paraId="782237DA" w14:textId="77777777" w:rsidR="00136126" w:rsidRDefault="00931476" w:rsidP="00136126">
      <w:pPr>
        <w:pStyle w:val="Brdtextmedindrag"/>
      </w:pPr>
      <w:r w:rsidRPr="0062667F">
        <w:t>8</w:t>
      </w:r>
      <w:r>
        <w:t> kap.</w:t>
      </w:r>
      <w:r w:rsidRPr="0062667F">
        <w:t xml:space="preserve"> 45</w:t>
      </w:r>
      <w:r>
        <w:t> §</w:t>
      </w:r>
      <w:r w:rsidRPr="0062667F">
        <w:t xml:space="preserve"> om anmälan av aktieinnehav, </w:t>
      </w:r>
    </w:p>
    <w:p w14:paraId="53C59CA8" w14:textId="77777777" w:rsidR="00136126" w:rsidRDefault="00931476" w:rsidP="00136126">
      <w:pPr>
        <w:pStyle w:val="Brdtextmedindrag"/>
      </w:pPr>
      <w:r w:rsidRPr="0062667F">
        <w:t>8</w:t>
      </w:r>
      <w:r>
        <w:t> kap.</w:t>
      </w:r>
      <w:r w:rsidRPr="0062667F">
        <w:t xml:space="preserve"> 46</w:t>
      </w:r>
      <w:r>
        <w:t> </w:t>
      </w:r>
      <w:r w:rsidRPr="0062667F">
        <w:t>a</w:t>
      </w:r>
      <w:r>
        <w:t> §</w:t>
      </w:r>
      <w:r w:rsidRPr="0062667F">
        <w:t xml:space="preserve"> om arbetsordning, </w:t>
      </w:r>
    </w:p>
    <w:p w14:paraId="5F17B99D" w14:textId="77777777" w:rsidR="00136126" w:rsidRDefault="00931476" w:rsidP="00136126">
      <w:pPr>
        <w:pStyle w:val="Brdtextmedindrag"/>
      </w:pPr>
      <w:r w:rsidRPr="0062667F">
        <w:t>8</w:t>
      </w:r>
      <w:r>
        <w:t xml:space="preserve"> kap. </w:t>
      </w:r>
      <w:r w:rsidRPr="0062667F">
        <w:t>48</w:t>
      </w:r>
      <w:r>
        <w:t> §</w:t>
      </w:r>
      <w:r w:rsidRPr="0062667F">
        <w:t xml:space="preserve"> om information inför styrelseval, </w:t>
      </w:r>
    </w:p>
    <w:p w14:paraId="2C389B0C" w14:textId="77777777" w:rsidR="00136126" w:rsidRDefault="00931476" w:rsidP="00136126">
      <w:pPr>
        <w:pStyle w:val="Brdtextmedindrag"/>
      </w:pPr>
      <w:r w:rsidRPr="0062667F">
        <w:t>9</w:t>
      </w:r>
      <w:r>
        <w:t> kap.</w:t>
      </w:r>
      <w:r w:rsidRPr="0062667F">
        <w:t xml:space="preserve"> 7</w:t>
      </w:r>
      <w:r>
        <w:t> §</w:t>
      </w:r>
      <w:r w:rsidRPr="0062667F">
        <w:t xml:space="preserve"> om tillhandahållande av upplysningar m.m.,</w:t>
      </w:r>
    </w:p>
    <w:p w14:paraId="12A0DB20" w14:textId="77777777" w:rsidR="00136126" w:rsidRDefault="00931476" w:rsidP="00136126">
      <w:pPr>
        <w:pStyle w:val="Brdtextmedindrag"/>
      </w:pPr>
      <w:r w:rsidRPr="0062667F">
        <w:t>9</w:t>
      </w:r>
      <w:r>
        <w:t> kap.</w:t>
      </w:r>
      <w:r w:rsidRPr="0062667F">
        <w:t xml:space="preserve"> 17</w:t>
      </w:r>
      <w:r>
        <w:t> §</w:t>
      </w:r>
      <w:r w:rsidRPr="0062667F">
        <w:t xml:space="preserve"> om jäv, </w:t>
      </w:r>
    </w:p>
    <w:p w14:paraId="40032434" w14:textId="77777777" w:rsidR="00136126" w:rsidRDefault="00931476" w:rsidP="00136126">
      <w:pPr>
        <w:pStyle w:val="Brdtextmedindrag"/>
      </w:pPr>
      <w:r w:rsidRPr="0062667F">
        <w:t>9</w:t>
      </w:r>
      <w:r>
        <w:t> kap.</w:t>
      </w:r>
      <w:r w:rsidRPr="0062667F">
        <w:t xml:space="preserve"> 28</w:t>
      </w:r>
      <w:r>
        <w:t> §</w:t>
      </w:r>
      <w:r w:rsidRPr="0062667F">
        <w:t xml:space="preserve"> första stycket om revisionsberättelsen, </w:t>
      </w:r>
    </w:p>
    <w:p w14:paraId="5390C6F7" w14:textId="77777777" w:rsidR="00136126" w:rsidRDefault="00931476" w:rsidP="00136126">
      <w:pPr>
        <w:pStyle w:val="Brdtextmedindrag"/>
      </w:pPr>
      <w:r w:rsidRPr="0062667F">
        <w:t>9</w:t>
      </w:r>
      <w:r>
        <w:t> kap.</w:t>
      </w:r>
      <w:r w:rsidRPr="0062667F">
        <w:t xml:space="preserve"> 43</w:t>
      </w:r>
      <w:r>
        <w:t> §</w:t>
      </w:r>
      <w:r w:rsidRPr="0062667F">
        <w:t xml:space="preserve"> om revisorns underrättelse om brottsmisstanke, </w:t>
      </w:r>
    </w:p>
    <w:p w14:paraId="742DD708" w14:textId="77777777" w:rsidR="00136126" w:rsidRDefault="00931476" w:rsidP="00136126">
      <w:pPr>
        <w:pStyle w:val="Brdtextmedindrag"/>
      </w:pPr>
      <w:r w:rsidRPr="0062667F">
        <w:t>10</w:t>
      </w:r>
      <w:r>
        <w:t> kap.</w:t>
      </w:r>
      <w:r w:rsidRPr="0062667F">
        <w:t xml:space="preserve"> 10</w:t>
      </w:r>
      <w:r>
        <w:t> §</w:t>
      </w:r>
      <w:r w:rsidRPr="0062667F">
        <w:t xml:space="preserve"> om jäv, </w:t>
      </w:r>
    </w:p>
    <w:p w14:paraId="1D9F3DED" w14:textId="77777777" w:rsidR="00136126" w:rsidRDefault="00931476" w:rsidP="00136126">
      <w:pPr>
        <w:pStyle w:val="Brdtextmedindrag"/>
      </w:pPr>
      <w:r w:rsidRPr="0062667F">
        <w:t>1</w:t>
      </w:r>
      <w:r>
        <w:t>0 kap.</w:t>
      </w:r>
      <w:r w:rsidRPr="0062667F">
        <w:t xml:space="preserve"> 13</w:t>
      </w:r>
      <w:r>
        <w:t> §</w:t>
      </w:r>
      <w:r w:rsidRPr="0062667F">
        <w:t xml:space="preserve"> om granskningsrapport, </w:t>
      </w:r>
    </w:p>
    <w:p w14:paraId="011775DB" w14:textId="77777777" w:rsidR="00136126" w:rsidRDefault="00931476" w:rsidP="00136126">
      <w:pPr>
        <w:pStyle w:val="Brdtextmedindrag"/>
      </w:pPr>
      <w:r w:rsidRPr="0062667F">
        <w:t>16</w:t>
      </w:r>
      <w:r>
        <w:t> kap.</w:t>
      </w:r>
      <w:r w:rsidRPr="0062667F">
        <w:t xml:space="preserve"> om vissa riktade emissioner m.m., </w:t>
      </w:r>
    </w:p>
    <w:p w14:paraId="7C111458" w14:textId="77777777" w:rsidR="00136126" w:rsidRDefault="00931476" w:rsidP="00136126">
      <w:pPr>
        <w:pStyle w:val="Brdtextmedindrag"/>
      </w:pPr>
      <w:r w:rsidRPr="0062667F">
        <w:t>2</w:t>
      </w:r>
      <w:r>
        <w:t>1 kap.</w:t>
      </w:r>
      <w:r w:rsidRPr="0062667F">
        <w:t xml:space="preserve"> om lån från bolaget till aktieägare m.m., </w:t>
      </w:r>
    </w:p>
    <w:p w14:paraId="3646603E" w14:textId="77777777" w:rsidR="00136126" w:rsidRDefault="00931476" w:rsidP="00136126">
      <w:pPr>
        <w:pStyle w:val="Brdtextmedindrag"/>
      </w:pPr>
      <w:r w:rsidRPr="0062667F">
        <w:t>25</w:t>
      </w:r>
      <w:r>
        <w:t> kap.</w:t>
      </w:r>
      <w:r w:rsidRPr="0062667F">
        <w:t xml:space="preserve"> 11</w:t>
      </w:r>
      <w:r>
        <w:t> §</w:t>
      </w:r>
      <w:r w:rsidRPr="0062667F">
        <w:t xml:space="preserve"> om tvångs</w:t>
      </w:r>
      <w:r>
        <w:softHyphen/>
      </w:r>
      <w:r w:rsidRPr="0062667F">
        <w:t xml:space="preserve">likvidation på grund av Bolagsverkets beslut, </w:t>
      </w:r>
    </w:p>
    <w:p w14:paraId="44E6FBAC" w14:textId="77777777" w:rsidR="00136126" w:rsidRDefault="00931476" w:rsidP="00136126">
      <w:pPr>
        <w:pStyle w:val="Brdtextmedindrag"/>
      </w:pPr>
      <w:r w:rsidRPr="0062667F">
        <w:t>25</w:t>
      </w:r>
      <w:r>
        <w:t> kap.</w:t>
      </w:r>
      <w:r w:rsidRPr="0062667F">
        <w:t xml:space="preserve"> 45</w:t>
      </w:r>
      <w:r>
        <w:t> §</w:t>
      </w:r>
      <w:r w:rsidRPr="0062667F">
        <w:t xml:space="preserve"> andra och tredje styckena om upphörande av likvidation, </w:t>
      </w:r>
    </w:p>
    <w:p w14:paraId="6C51C475" w14:textId="77777777" w:rsidR="00136126" w:rsidRDefault="00931476" w:rsidP="00136126">
      <w:pPr>
        <w:pStyle w:val="Brdtextmedindrag"/>
      </w:pPr>
      <w:r w:rsidRPr="0062667F">
        <w:t>25</w:t>
      </w:r>
      <w:r>
        <w:t> kap.</w:t>
      </w:r>
      <w:r w:rsidRPr="0062667F">
        <w:t xml:space="preserve"> 46</w:t>
      </w:r>
      <w:r>
        <w:t> §</w:t>
      </w:r>
      <w:r w:rsidRPr="0062667F">
        <w:t xml:space="preserve"> om styrelseval efter upphävande av likvidationsbeslut,</w:t>
      </w:r>
      <w:r>
        <w:t xml:space="preserve"> </w:t>
      </w:r>
    </w:p>
    <w:p w14:paraId="17EAA794" w14:textId="77777777" w:rsidR="00136126" w:rsidRDefault="00931476" w:rsidP="00136126">
      <w:pPr>
        <w:pStyle w:val="Brdtextmedindrag"/>
      </w:pPr>
      <w:r w:rsidRPr="0062667F">
        <w:t>27</w:t>
      </w:r>
      <w:r>
        <w:t> kap.</w:t>
      </w:r>
      <w:r w:rsidRPr="0062667F">
        <w:t xml:space="preserve"> 6</w:t>
      </w:r>
      <w:r>
        <w:t> §</w:t>
      </w:r>
      <w:r w:rsidRPr="0062667F">
        <w:t xml:space="preserve"> om avregistrering av obehöriga företrädare, och </w:t>
      </w:r>
    </w:p>
    <w:p w14:paraId="202BA1F9" w14:textId="77777777" w:rsidR="00136126" w:rsidRDefault="00931476" w:rsidP="00136126">
      <w:pPr>
        <w:pStyle w:val="Brdtextmedindrag"/>
      </w:pPr>
      <w:r w:rsidRPr="0062667F">
        <w:t>29</w:t>
      </w:r>
      <w:r>
        <w:t> kap.</w:t>
      </w:r>
      <w:r w:rsidRPr="0062667F">
        <w:t xml:space="preserve"> 1 och 5–14</w:t>
      </w:r>
      <w:r>
        <w:t> §</w:t>
      </w:r>
      <w:r w:rsidRPr="0062667F">
        <w:t xml:space="preserve">§ om skadestånd.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C22E3FE" w14:textId="77777777">
        <w:tc>
          <w:tcPr>
            <w:tcW w:w="2500" w:type="pct"/>
            <w:shd w:val="clear" w:color="auto" w:fill="auto"/>
            <w:tcMar>
              <w:left w:w="0" w:type="dxa"/>
            </w:tcMar>
          </w:tcPr>
          <w:p w14:paraId="44F192B1" w14:textId="77777777" w:rsidR="00136126" w:rsidRDefault="00931476" w:rsidP="00136126">
            <w:pPr>
              <w:pStyle w:val="Brdtextmedindrag"/>
            </w:pPr>
            <w:r w:rsidRPr="0062667F">
              <w:t>För dualistiskt organiserade europabolag som driver försäk</w:t>
            </w:r>
            <w:r>
              <w:softHyphen/>
            </w:r>
            <w:r w:rsidRPr="0062667F">
              <w:t>ringsrörelse gäller även 2</w:t>
            </w:r>
            <w:r>
              <w:t> kap.</w:t>
            </w:r>
            <w:r w:rsidRPr="0062667F">
              <w:t xml:space="preserve"> 2</w:t>
            </w:r>
            <w:r>
              <w:t> §</w:t>
            </w:r>
            <w:r w:rsidRPr="0062667F">
              <w:t xml:space="preserve"> </w:t>
            </w:r>
            <w:r>
              <w:t>försäkringsrörelselagen</w:t>
            </w:r>
            <w:r w:rsidRPr="0062667F">
              <w:t xml:space="preserve"> (2010:2043).</w:t>
            </w:r>
          </w:p>
        </w:tc>
        <w:tc>
          <w:tcPr>
            <w:tcW w:w="2500" w:type="pct"/>
            <w:shd w:val="clear" w:color="auto" w:fill="auto"/>
            <w:tcMar>
              <w:right w:w="0" w:type="dxa"/>
            </w:tcMar>
          </w:tcPr>
          <w:p w14:paraId="029563DA" w14:textId="77777777" w:rsidR="00136126" w:rsidRDefault="00931476" w:rsidP="00136126">
            <w:pPr>
              <w:pStyle w:val="Brdtextmedindrag"/>
            </w:pPr>
            <w:r w:rsidRPr="0062667F">
              <w:t>För dualistiskt organiserade europa</w:t>
            </w:r>
            <w:r>
              <w:softHyphen/>
            </w:r>
            <w:r w:rsidRPr="0062667F">
              <w:t>bolag som driver försäk</w:t>
            </w:r>
            <w:r>
              <w:softHyphen/>
            </w:r>
            <w:r w:rsidRPr="0062667F">
              <w:t>rings</w:t>
            </w:r>
            <w:r>
              <w:softHyphen/>
            </w:r>
            <w:r w:rsidRPr="0062667F">
              <w:t xml:space="preserve">rörelse </w:t>
            </w:r>
            <w:r>
              <w:rPr>
                <w:i/>
              </w:rPr>
              <w:t xml:space="preserve">som försäkringsföretag </w:t>
            </w:r>
            <w:r w:rsidRPr="0062667F">
              <w:t>gäller även 2</w:t>
            </w:r>
            <w:r>
              <w:t> kap.</w:t>
            </w:r>
            <w:r w:rsidRPr="0062667F">
              <w:t xml:space="preserve"> 2</w:t>
            </w:r>
            <w:r>
              <w:t> §</w:t>
            </w:r>
            <w:r w:rsidRPr="0062667F">
              <w:t xml:space="preserve"> </w:t>
            </w:r>
            <w:r>
              <w:t>försäkringsrörelselagen</w:t>
            </w:r>
            <w:r w:rsidRPr="0062667F">
              <w:t xml:space="preserve"> </w:t>
            </w:r>
            <w:r>
              <w:t>(</w:t>
            </w:r>
            <w:r w:rsidRPr="0062667F">
              <w:t>2010:2043)</w:t>
            </w:r>
            <w:r>
              <w:t>.</w:t>
            </w:r>
            <w:r>
              <w:rPr>
                <w:i/>
              </w:rPr>
              <w:t xml:space="preserve"> För dualistiskt organiserade europabolag som driver tjänstepensions</w:t>
            </w:r>
            <w:r>
              <w:rPr>
                <w:i/>
              </w:rPr>
              <w:softHyphen/>
              <w:t>verksamhet som tjänstepensions</w:t>
            </w:r>
            <w:r>
              <w:rPr>
                <w:i/>
              </w:rPr>
              <w:softHyphen/>
              <w:t>företag gäller även 2 kap.</w:t>
            </w:r>
            <w:r w:rsidRPr="004461FA">
              <w:rPr>
                <w:i/>
              </w:rPr>
              <w:t xml:space="preserve"> </w:t>
            </w:r>
            <w:r>
              <w:rPr>
                <w:i/>
              </w:rPr>
              <w:t>2 §</w:t>
            </w:r>
            <w:r w:rsidRPr="004461FA">
              <w:rPr>
                <w:i/>
              </w:rPr>
              <w:t xml:space="preserve"> </w:t>
            </w:r>
            <w:r>
              <w:rPr>
                <w:i/>
              </w:rPr>
              <w:t>lagen (2019:000) om tjänste</w:t>
            </w:r>
            <w:r>
              <w:rPr>
                <w:i/>
              </w:rPr>
              <w:softHyphen/>
              <w:t>pensions</w:t>
            </w:r>
            <w:r>
              <w:rPr>
                <w:i/>
              </w:rPr>
              <w:softHyphen/>
              <w:t>företag</w:t>
            </w:r>
            <w:r w:rsidRPr="0062667F">
              <w:t>.</w:t>
            </w:r>
          </w:p>
        </w:tc>
      </w:tr>
    </w:tbl>
    <w:p w14:paraId="6242B853" w14:textId="77777777" w:rsidR="00136126" w:rsidRPr="00811E52" w:rsidRDefault="00931476" w:rsidP="00136126">
      <w:pPr>
        <w:pStyle w:val="Slutstreck"/>
      </w:pPr>
      <w:r w:rsidRPr="00811E52">
        <w:t>                      </w:t>
      </w:r>
    </w:p>
    <w:p w14:paraId="34A63446" w14:textId="77777777" w:rsidR="00136126" w:rsidRDefault="00931476" w:rsidP="00136126">
      <w:pPr>
        <w:pStyle w:val="Brdtextmedindrag"/>
      </w:pPr>
      <w:r>
        <w:t xml:space="preserve">Denna lag träder i kraft den </w:t>
      </w:r>
      <w:r w:rsidRPr="00A638CD">
        <w:t xml:space="preserve">1 </w:t>
      </w:r>
      <w:r>
        <w:t>december</w:t>
      </w:r>
      <w:r w:rsidRPr="00A638CD">
        <w:t xml:space="preserve"> 2019</w:t>
      </w:r>
    </w:p>
    <w:p w14:paraId="67303F63" w14:textId="77777777" w:rsidR="00136126" w:rsidRDefault="00136126" w:rsidP="00136126">
      <w:pPr>
        <w:pStyle w:val="Brdtextmedindrag"/>
      </w:pPr>
    </w:p>
    <w:p w14:paraId="40FCB0A0" w14:textId="77777777" w:rsidR="00136126" w:rsidRDefault="00136126" w:rsidP="00136126">
      <w:pPr>
        <w:pStyle w:val="Brdtextmedindrag"/>
        <w:sectPr w:rsidR="00136126" w:rsidSect="00136126">
          <w:headerReference w:type="even" r:id="rId325"/>
          <w:headerReference w:type="default" r:id="rId326"/>
          <w:footerReference w:type="even" r:id="rId327"/>
          <w:footerReference w:type="default" r:id="rId328"/>
          <w:footerReference w:type="first" r:id="rId329"/>
          <w:footnotePr>
            <w:numRestart w:val="eachSect"/>
          </w:footnotePr>
          <w:pgSz w:w="9356" w:h="13721" w:code="9"/>
          <w:pgMar w:top="794" w:right="2438" w:bottom="1191" w:left="1021" w:header="0" w:footer="709" w:gutter="0"/>
          <w:cols w:space="708"/>
          <w:docGrid w:linePitch="360"/>
        </w:sectPr>
      </w:pPr>
    </w:p>
    <w:p w14:paraId="3910C709" w14:textId="77777777" w:rsidR="00136126" w:rsidRDefault="00931476" w:rsidP="00136126">
      <w:pPr>
        <w:pStyle w:val="Rubrik2utannumrering"/>
        <w:spacing w:before="0"/>
        <w:rPr>
          <w:lang w:eastAsia="sv-SE"/>
        </w:rPr>
      </w:pPr>
      <w:bookmarkStart w:id="8822" w:name="_Toc518472699"/>
      <w:bookmarkStart w:id="8823" w:name="_Toc8059717"/>
      <w:bookmarkStart w:id="8824" w:name="_Toc8061427"/>
      <w:bookmarkStart w:id="8825" w:name="_Toc8061959"/>
      <w:bookmarkStart w:id="8826" w:name="_Toc8064427"/>
      <w:bookmarkStart w:id="8827" w:name="_Toc8391104"/>
      <w:bookmarkStart w:id="8828" w:name="_Toc8391370"/>
      <w:bookmarkStart w:id="8829" w:name="_Toc8644575"/>
      <w:bookmarkStart w:id="8830" w:name="_Toc8645107"/>
      <w:bookmarkStart w:id="8831" w:name="_Toc8817588"/>
      <w:bookmarkStart w:id="8832" w:name="_Toc8818160"/>
      <w:bookmarkStart w:id="8833" w:name="_Toc8825529"/>
      <w:bookmarkStart w:id="8834" w:name="_Toc8831626"/>
      <w:bookmarkStart w:id="8835" w:name="_Toc8832535"/>
      <w:bookmarkStart w:id="8836" w:name="_Toc8833803"/>
      <w:r>
        <w:rPr>
          <w:lang w:eastAsia="sv-SE"/>
        </w:rPr>
        <w:lastRenderedPageBreak/>
        <w:t xml:space="preserve">Förslag till lag om ändring i </w:t>
      </w:r>
      <w:bookmarkStart w:id="8837" w:name="_Hlk7179005"/>
      <w:r>
        <w:rPr>
          <w:lang w:eastAsia="sv-SE"/>
        </w:rPr>
        <w:t>aktiebolagslagen (2005:551)</w:t>
      </w:r>
      <w:bookmarkEnd w:id="8822"/>
      <w:bookmarkEnd w:id="8823"/>
      <w:bookmarkEnd w:id="8824"/>
      <w:bookmarkEnd w:id="8825"/>
      <w:bookmarkEnd w:id="8826"/>
      <w:bookmarkEnd w:id="8827"/>
      <w:bookmarkEnd w:id="8828"/>
      <w:bookmarkEnd w:id="8829"/>
      <w:bookmarkEnd w:id="8830"/>
      <w:bookmarkEnd w:id="8831"/>
      <w:bookmarkEnd w:id="8832"/>
      <w:bookmarkEnd w:id="8833"/>
      <w:bookmarkEnd w:id="8834"/>
      <w:bookmarkEnd w:id="8835"/>
      <w:bookmarkEnd w:id="8836"/>
      <w:bookmarkEnd w:id="8837"/>
    </w:p>
    <w:p w14:paraId="53B08719" w14:textId="77777777" w:rsidR="00136126" w:rsidRDefault="00931476" w:rsidP="00136126">
      <w:pPr>
        <w:pStyle w:val="Brdtext"/>
      </w:pPr>
      <w:r>
        <w:t xml:space="preserve">Härigenom föreskrivs att 27 kap. 1 § </w:t>
      </w:r>
      <w:r>
        <w:rPr>
          <w:lang w:eastAsia="sv-SE"/>
        </w:rPr>
        <w:t>aktiebolagslagen (2005:551)</w:t>
      </w:r>
      <w:r>
        <w:t xml:space="preserve"> ska ha följande lydelse.</w:t>
      </w:r>
    </w:p>
    <w:p w14:paraId="363BBA53"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1ACD7D38" w14:textId="77777777">
        <w:tc>
          <w:tcPr>
            <w:tcW w:w="2500" w:type="pct"/>
            <w:shd w:val="clear" w:color="auto" w:fill="auto"/>
            <w:tcMar>
              <w:left w:w="0" w:type="dxa"/>
            </w:tcMar>
          </w:tcPr>
          <w:p w14:paraId="2C67DFBD"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27FF2A7B" w14:textId="77777777" w:rsidR="00136126" w:rsidRPr="005B0E77" w:rsidRDefault="00931476" w:rsidP="00136126">
            <w:pPr>
              <w:pStyle w:val="Brdtext"/>
              <w:rPr>
                <w:i/>
              </w:rPr>
            </w:pPr>
            <w:r w:rsidRPr="005B0E77">
              <w:rPr>
                <w:i/>
              </w:rPr>
              <w:t>Föreslagen lydelse</w:t>
            </w:r>
          </w:p>
        </w:tc>
      </w:tr>
    </w:tbl>
    <w:p w14:paraId="3754A1B3" w14:textId="77777777" w:rsidR="00136126" w:rsidRDefault="00931476" w:rsidP="00136126">
      <w:pPr>
        <w:pStyle w:val="Brdtext"/>
        <w:spacing w:before="230"/>
        <w:jc w:val="center"/>
        <w:rPr>
          <w:b/>
        </w:rPr>
      </w:pPr>
      <w:r>
        <w:rPr>
          <w:b/>
        </w:rPr>
        <w:t>27 kap.</w:t>
      </w:r>
    </w:p>
    <w:p w14:paraId="44CC2B84" w14:textId="77777777" w:rsidR="00136126" w:rsidRDefault="00931476" w:rsidP="00136126">
      <w:pPr>
        <w:pStyle w:val="Brdtext"/>
        <w:jc w:val="center"/>
      </w:pPr>
      <w:r>
        <w:t>1 §</w:t>
      </w:r>
      <w:r>
        <w:rPr>
          <w:rStyle w:val="Fotnotsreferens"/>
        </w:rPr>
        <w:footnoteReference w:id="155"/>
      </w:r>
    </w:p>
    <w:p w14:paraId="67AE4F7A" w14:textId="77777777" w:rsidR="00136126" w:rsidRPr="00C62182" w:rsidRDefault="00931476" w:rsidP="00136126">
      <w:pPr>
        <w:pStyle w:val="Brdtextmedindrag"/>
      </w:pPr>
      <w:r>
        <w:t>Bolagsverket ska föra ett aktiebolagsregister för registrering enligt denna lag eller annan författning.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AB9BD9B" w14:textId="77777777">
        <w:tc>
          <w:tcPr>
            <w:tcW w:w="2500" w:type="pct"/>
            <w:shd w:val="clear" w:color="auto" w:fill="auto"/>
            <w:tcMar>
              <w:left w:w="0" w:type="dxa"/>
            </w:tcMar>
          </w:tcPr>
          <w:p w14:paraId="252BE412" w14:textId="77777777" w:rsidR="00136126" w:rsidRDefault="00931476" w:rsidP="00136126">
            <w:pPr>
              <w:pStyle w:val="Brdtextmedindrag"/>
            </w:pPr>
            <w:r>
              <w:t>Av 13 kap. 1 § första stycket lagen (2004:297) om bank- och finansieringsrörelse framgår att bankaktiebolag ska registreras i bankregistret. Av 17 kap. 1 § försäkringsrörelselagen (2010:2043) framgår att försäk</w:t>
            </w:r>
            <w:r>
              <w:softHyphen/>
              <w:t>ringsaktiebolag ska registreras i försäkringsregistret. När det i denna lag hänvisas till aktie</w:t>
            </w:r>
            <w:r>
              <w:softHyphen/>
              <w:t>bolagsregistret, ska hänvis</w:t>
            </w:r>
            <w:r>
              <w:softHyphen/>
              <w:t xml:space="preserve">ningen beträffande bankaktiebolag </w:t>
            </w:r>
            <w:r w:rsidRPr="00CB7800">
              <w:rPr>
                <w:i/>
              </w:rPr>
              <w:t>och</w:t>
            </w:r>
            <w:r>
              <w:t xml:space="preserve"> </w:t>
            </w:r>
            <w:r w:rsidRPr="00410381">
              <w:rPr>
                <w:i/>
              </w:rPr>
              <w:t xml:space="preserve">försäkringsaktiebolag </w:t>
            </w:r>
            <w:r w:rsidRPr="00CF5366">
              <w:t>avse bank</w:t>
            </w:r>
            <w:r w:rsidRPr="00CF5366">
              <w:softHyphen/>
              <w:t>registret</w:t>
            </w:r>
            <w:r w:rsidRPr="00410381">
              <w:rPr>
                <w:i/>
              </w:rPr>
              <w:t xml:space="preserve"> respektive </w:t>
            </w:r>
            <w:r w:rsidRPr="00F37168">
              <w:t>försäkrings</w:t>
            </w:r>
            <w:r w:rsidRPr="00F37168">
              <w:softHyphen/>
              <w:t>registret</w:t>
            </w:r>
            <w:r>
              <w:t>.</w:t>
            </w:r>
          </w:p>
        </w:tc>
        <w:tc>
          <w:tcPr>
            <w:tcW w:w="2500" w:type="pct"/>
            <w:shd w:val="clear" w:color="auto" w:fill="auto"/>
            <w:tcMar>
              <w:right w:w="0" w:type="dxa"/>
            </w:tcMar>
          </w:tcPr>
          <w:p w14:paraId="1FD95DD5" w14:textId="77777777" w:rsidR="00136126" w:rsidRPr="00CC014A" w:rsidRDefault="00931476" w:rsidP="00136126">
            <w:pPr>
              <w:pStyle w:val="Brdtextmedindrag"/>
              <w:rPr>
                <w:i/>
              </w:rPr>
            </w:pPr>
            <w:r>
              <w:t xml:space="preserve">Av 13 kap. 1 § första stycket lagen (2004:297) om bank- och finansieringsrörelse framgår att bankaktiebolag ska registreras i bankregistret. Av 17 kap. 1 § försäkringsrörelselagen (2010:2043) </w:t>
            </w:r>
            <w:r w:rsidRPr="00CC014A">
              <w:rPr>
                <w:i/>
              </w:rPr>
              <w:t xml:space="preserve">och </w:t>
            </w:r>
            <w:r w:rsidRPr="002C3F0A">
              <w:rPr>
                <w:i/>
              </w:rPr>
              <w:t>1</w:t>
            </w:r>
            <w:r>
              <w:rPr>
                <w:i/>
              </w:rPr>
              <w:t>4 kap.</w:t>
            </w:r>
            <w:r w:rsidRPr="002C3F0A">
              <w:rPr>
                <w:i/>
              </w:rPr>
              <w:t xml:space="preserve"> </w:t>
            </w:r>
            <w:r>
              <w:rPr>
                <w:i/>
              </w:rPr>
              <w:t>2 §</w:t>
            </w:r>
            <w:r w:rsidRPr="002C3F0A">
              <w:rPr>
                <w:i/>
              </w:rPr>
              <w:t xml:space="preserve"> lagen (20</w:t>
            </w:r>
            <w:r>
              <w:rPr>
                <w:i/>
              </w:rPr>
              <w:t>1</w:t>
            </w:r>
            <w:r w:rsidRPr="002C3F0A">
              <w:rPr>
                <w:i/>
              </w:rPr>
              <w:t xml:space="preserve">9:000) om </w:t>
            </w:r>
            <w:r>
              <w:rPr>
                <w:i/>
              </w:rPr>
              <w:t>tjänste</w:t>
            </w:r>
            <w:r>
              <w:rPr>
                <w:i/>
              </w:rPr>
              <w:softHyphen/>
              <w:t>pensionsföretag</w:t>
            </w:r>
            <w:r>
              <w:t xml:space="preserve"> framgår att försäkrings</w:t>
            </w:r>
            <w:r>
              <w:softHyphen/>
              <w:t>aktiebolag</w:t>
            </w:r>
            <w:r>
              <w:rPr>
                <w:i/>
              </w:rPr>
              <w:t xml:space="preserve"> respektive</w:t>
            </w:r>
            <w:r w:rsidRPr="002C3F0A">
              <w:rPr>
                <w:i/>
              </w:rPr>
              <w:t xml:space="preserve"> tjänste</w:t>
            </w:r>
            <w:r>
              <w:rPr>
                <w:i/>
              </w:rPr>
              <w:softHyphen/>
            </w:r>
            <w:r w:rsidRPr="002C3F0A">
              <w:rPr>
                <w:i/>
              </w:rPr>
              <w:t>pensionsaktiebolag</w:t>
            </w:r>
            <w:r>
              <w:t xml:space="preserve"> ska registreras i försäkringsregistret. När det i denna lag hänvisas till aktie</w:t>
            </w:r>
            <w:r>
              <w:softHyphen/>
              <w:t>bolagsregistret, ska hänvisningen beträffande bank</w:t>
            </w:r>
            <w:r>
              <w:softHyphen/>
              <w:t xml:space="preserve">aktiebolag </w:t>
            </w:r>
            <w:r w:rsidRPr="00CF5366">
              <w:t>avse bankregistret</w:t>
            </w:r>
            <w:r>
              <w:rPr>
                <w:i/>
              </w:rPr>
              <w:t xml:space="preserve"> och hänvisningen beträffande </w:t>
            </w:r>
            <w:r w:rsidRPr="00410381">
              <w:rPr>
                <w:i/>
              </w:rPr>
              <w:t>försäk</w:t>
            </w:r>
            <w:r>
              <w:rPr>
                <w:i/>
              </w:rPr>
              <w:softHyphen/>
            </w:r>
            <w:r w:rsidRPr="00410381">
              <w:rPr>
                <w:i/>
              </w:rPr>
              <w:t>rings</w:t>
            </w:r>
            <w:r>
              <w:rPr>
                <w:i/>
              </w:rPr>
              <w:softHyphen/>
            </w:r>
            <w:r w:rsidRPr="00410381">
              <w:rPr>
                <w:i/>
              </w:rPr>
              <w:t>aktiebolag</w:t>
            </w:r>
            <w:r w:rsidRPr="00CB7800">
              <w:rPr>
                <w:i/>
              </w:rPr>
              <w:t xml:space="preserve"> och tjänste</w:t>
            </w:r>
            <w:r>
              <w:rPr>
                <w:i/>
              </w:rPr>
              <w:softHyphen/>
            </w:r>
            <w:r w:rsidRPr="00CB7800">
              <w:rPr>
                <w:i/>
              </w:rPr>
              <w:t>pensionsaktiebolag</w:t>
            </w:r>
            <w:r w:rsidRPr="00410381">
              <w:rPr>
                <w:i/>
              </w:rPr>
              <w:t xml:space="preserve"> avse </w:t>
            </w:r>
            <w:r w:rsidRPr="00F37168">
              <w:t>försäk</w:t>
            </w:r>
            <w:r w:rsidRPr="00F37168">
              <w:softHyphen/>
              <w:t>ringsregistret</w:t>
            </w:r>
            <w:r>
              <w:t>.</w:t>
            </w:r>
          </w:p>
        </w:tc>
      </w:tr>
    </w:tbl>
    <w:p w14:paraId="7BADC5C0" w14:textId="77777777" w:rsidR="00136126" w:rsidRDefault="00931476" w:rsidP="00136126">
      <w:pPr>
        <w:pStyle w:val="Brdtextmedindrag"/>
      </w:pPr>
      <w:r>
        <w:t>I fråga om registrering i aktiebolagsregistret av redovisnings- och revisionshandlingar gäller bestämmelserna i tillämplig lag om års</w:t>
      </w:r>
      <w:r>
        <w:softHyphen/>
        <w:t>redovisning i stället för bestämmelserna i detta kapitel.</w:t>
      </w:r>
    </w:p>
    <w:p w14:paraId="54883EAD" w14:textId="77777777" w:rsidR="00136126" w:rsidRPr="00811E52" w:rsidRDefault="00931476" w:rsidP="00136126">
      <w:pPr>
        <w:pStyle w:val="Slutstreck"/>
      </w:pPr>
      <w:r w:rsidRPr="00811E52">
        <w:t>                      </w:t>
      </w:r>
    </w:p>
    <w:p w14:paraId="09D94A4B" w14:textId="77777777" w:rsidR="00136126" w:rsidRDefault="00931476" w:rsidP="00136126">
      <w:pPr>
        <w:pStyle w:val="Brdtextmedindrag"/>
      </w:pPr>
      <w:r>
        <w:t>Denna lag träder i kraft den 1 december 2019.</w:t>
      </w:r>
    </w:p>
    <w:p w14:paraId="7003D1BF" w14:textId="77777777" w:rsidR="00136126" w:rsidRDefault="00136126" w:rsidP="00136126">
      <w:pPr>
        <w:pStyle w:val="Brdtextmedindrag"/>
      </w:pPr>
    </w:p>
    <w:p w14:paraId="5D92768F" w14:textId="77777777" w:rsidR="00136126" w:rsidRDefault="00136126" w:rsidP="00136126">
      <w:pPr>
        <w:pStyle w:val="Brdtextmedindrag"/>
        <w:sectPr w:rsidR="00136126" w:rsidSect="00136126">
          <w:headerReference w:type="even" r:id="rId330"/>
          <w:headerReference w:type="default" r:id="rId331"/>
          <w:footerReference w:type="even" r:id="rId332"/>
          <w:footerReference w:type="default" r:id="rId333"/>
          <w:footerReference w:type="first" r:id="rId334"/>
          <w:footnotePr>
            <w:numRestart w:val="eachSect"/>
          </w:footnotePr>
          <w:pgSz w:w="9356" w:h="13721" w:code="9"/>
          <w:pgMar w:top="794" w:right="2438" w:bottom="1191" w:left="1021" w:header="0" w:footer="709" w:gutter="0"/>
          <w:cols w:space="708"/>
          <w:docGrid w:linePitch="360"/>
        </w:sectPr>
      </w:pPr>
    </w:p>
    <w:p w14:paraId="56DB349F" w14:textId="77777777" w:rsidR="00136126" w:rsidRPr="00736EF4" w:rsidRDefault="00931476" w:rsidP="00136126">
      <w:pPr>
        <w:pStyle w:val="Rubrik2utannumrering"/>
        <w:spacing w:before="0"/>
      </w:pPr>
      <w:bookmarkStart w:id="8838" w:name="_Toc8059718"/>
      <w:bookmarkStart w:id="8839" w:name="_Toc8061428"/>
      <w:bookmarkStart w:id="8840" w:name="_Toc8061960"/>
      <w:bookmarkStart w:id="8841" w:name="_Toc8064428"/>
      <w:bookmarkStart w:id="8842" w:name="_Toc8391105"/>
      <w:bookmarkStart w:id="8843" w:name="_Toc8391371"/>
      <w:bookmarkStart w:id="8844" w:name="_Toc8644576"/>
      <w:bookmarkStart w:id="8845" w:name="_Toc8645108"/>
      <w:bookmarkStart w:id="8846" w:name="_Toc8817589"/>
      <w:bookmarkStart w:id="8847" w:name="_Toc8818161"/>
      <w:bookmarkStart w:id="8848" w:name="_Toc8825530"/>
      <w:bookmarkStart w:id="8849" w:name="_Toc8831627"/>
      <w:bookmarkStart w:id="8850" w:name="_Toc8832536"/>
      <w:bookmarkStart w:id="8851" w:name="_Toc8833804"/>
      <w:bookmarkStart w:id="8852" w:name="_Hlk1395952"/>
      <w:r w:rsidRPr="00736EF4">
        <w:lastRenderedPageBreak/>
        <w:t xml:space="preserve">Förslag till lag om ändring i </w:t>
      </w:r>
      <w:bookmarkStart w:id="8853" w:name="_Hlk7179012"/>
      <w:r w:rsidRPr="00736EF4">
        <w:t>lagen (2006:531) om särskild tillsyn över finansiella konglomerat</w:t>
      </w:r>
      <w:bookmarkEnd w:id="8838"/>
      <w:bookmarkEnd w:id="8839"/>
      <w:bookmarkEnd w:id="8840"/>
      <w:bookmarkEnd w:id="8841"/>
      <w:bookmarkEnd w:id="8842"/>
      <w:bookmarkEnd w:id="8843"/>
      <w:bookmarkEnd w:id="8844"/>
      <w:bookmarkEnd w:id="8845"/>
      <w:bookmarkEnd w:id="8846"/>
      <w:bookmarkEnd w:id="8847"/>
      <w:bookmarkEnd w:id="8848"/>
      <w:bookmarkEnd w:id="8849"/>
      <w:bookmarkEnd w:id="8850"/>
      <w:bookmarkEnd w:id="8851"/>
      <w:bookmarkEnd w:id="8853"/>
    </w:p>
    <w:p w14:paraId="327EAE73" w14:textId="77777777" w:rsidR="00136126" w:rsidRPr="00736EF4" w:rsidRDefault="00931476" w:rsidP="00136126">
      <w:pPr>
        <w:pStyle w:val="Brdtext"/>
      </w:pPr>
      <w:r w:rsidRPr="00736EF4">
        <w:t>Härigenom föreskrivs att 1 kap. 1 och 3 §§, 2 kap. 1 §, 3 kap. 3 §, 4 kap. 2 och 4 §§, 5 kap. 2, 4, 6 och 12–14 §§, 6 kap. 1, 7, 8 och 10 §§, 7 kap. 1 och 4 §§ och 8 kap. 1, 3 och 4 §§</w:t>
      </w:r>
      <w:r w:rsidRPr="00736EF4" w:rsidDel="000D69D0">
        <w:t xml:space="preserve"> </w:t>
      </w:r>
      <w:r w:rsidRPr="00736EF4">
        <w:t>lagen (2006:531) om särskild tillsyn över finansiella konglomerat ska ha följande lydelse</w:t>
      </w:r>
    </w:p>
    <w:p w14:paraId="40F740D4" w14:textId="77777777" w:rsidR="00136126" w:rsidRPr="00736EF4"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2643D6E" w14:textId="77777777">
        <w:tc>
          <w:tcPr>
            <w:tcW w:w="2500" w:type="pct"/>
            <w:tcMar>
              <w:left w:w="0" w:type="dxa"/>
            </w:tcMar>
          </w:tcPr>
          <w:p w14:paraId="687ED0B1" w14:textId="77777777" w:rsidR="00136126" w:rsidRPr="00736EF4" w:rsidRDefault="00931476" w:rsidP="00136126">
            <w:pPr>
              <w:pStyle w:val="Brdtext"/>
              <w:rPr>
                <w:i/>
              </w:rPr>
            </w:pPr>
            <w:r w:rsidRPr="00736EF4">
              <w:rPr>
                <w:i/>
              </w:rPr>
              <w:t>Nuvarande lydelse</w:t>
            </w:r>
          </w:p>
        </w:tc>
        <w:tc>
          <w:tcPr>
            <w:tcW w:w="2500" w:type="pct"/>
            <w:tcMar>
              <w:right w:w="0" w:type="dxa"/>
            </w:tcMar>
          </w:tcPr>
          <w:p w14:paraId="641901AC" w14:textId="77777777" w:rsidR="00136126" w:rsidRPr="00736EF4" w:rsidRDefault="00931476" w:rsidP="00136126">
            <w:pPr>
              <w:pStyle w:val="Brdtext"/>
              <w:rPr>
                <w:i/>
              </w:rPr>
            </w:pPr>
            <w:r w:rsidRPr="00736EF4">
              <w:rPr>
                <w:i/>
              </w:rPr>
              <w:t>Föreslagen lydelse</w:t>
            </w:r>
          </w:p>
        </w:tc>
      </w:tr>
    </w:tbl>
    <w:p w14:paraId="01EC778F" w14:textId="77777777" w:rsidR="00136126" w:rsidRPr="00736EF4" w:rsidRDefault="00931476" w:rsidP="00136126">
      <w:pPr>
        <w:pStyle w:val="Brdtext"/>
        <w:spacing w:before="230"/>
        <w:jc w:val="center"/>
        <w:rPr>
          <w:b/>
        </w:rPr>
      </w:pPr>
      <w:r w:rsidRPr="00736EF4">
        <w:rPr>
          <w:b/>
        </w:rPr>
        <w:t>1 kap.</w:t>
      </w:r>
    </w:p>
    <w:p w14:paraId="67B35BC0" w14:textId="77777777" w:rsidR="00136126" w:rsidRPr="00736EF4" w:rsidRDefault="00931476" w:rsidP="00136126">
      <w:pPr>
        <w:pStyle w:val="Brdtext"/>
        <w:jc w:val="center"/>
      </w:pPr>
      <w:r w:rsidRPr="00736EF4">
        <w:t>1 §</w:t>
      </w:r>
    </w:p>
    <w:p w14:paraId="66D3B46F" w14:textId="77777777" w:rsidR="00136126" w:rsidRPr="00736EF4" w:rsidRDefault="00931476" w:rsidP="00136126">
      <w:pPr>
        <w:pStyle w:val="Brdtextmedindrag"/>
      </w:pPr>
      <w:r w:rsidRPr="00736EF4">
        <w:t>Denna lag innehåller bestämmelser om särskild tillsyn över finansiella konglomerat. Vad som avses med finansiella konglomerat framgår av 2 kap.</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A95A59E" w14:textId="77777777">
        <w:tc>
          <w:tcPr>
            <w:tcW w:w="2500" w:type="pct"/>
            <w:tcMar>
              <w:left w:w="0" w:type="dxa"/>
            </w:tcMar>
          </w:tcPr>
          <w:p w14:paraId="62BDF571" w14:textId="77777777" w:rsidR="00136126" w:rsidRPr="00736EF4" w:rsidRDefault="00931476" w:rsidP="00136126">
            <w:pPr>
              <w:pStyle w:val="Brdtextmedindrag"/>
            </w:pPr>
            <w:r w:rsidRPr="00736EF4">
              <w:t xml:space="preserve">Bestämmelser i denna lag </w:t>
            </w:r>
            <w:r w:rsidRPr="00736EF4">
              <w:rPr>
                <w:i/>
              </w:rPr>
              <w:t>skall</w:t>
            </w:r>
            <w:r w:rsidRPr="00736EF4">
              <w:t xml:space="preserve"> enligt 3 kap. 3 § i vissa fall också tillämpas på institut </w:t>
            </w:r>
            <w:r w:rsidRPr="00736EF4">
              <w:rPr>
                <w:i/>
              </w:rPr>
              <w:t>och</w:t>
            </w:r>
            <w:r w:rsidRPr="00736EF4">
              <w:t xml:space="preserve"> försäk</w:t>
            </w:r>
            <w:r>
              <w:softHyphen/>
            </w:r>
            <w:r w:rsidRPr="00736EF4">
              <w:t>ringsföretag.</w:t>
            </w:r>
          </w:p>
        </w:tc>
        <w:tc>
          <w:tcPr>
            <w:tcW w:w="2500" w:type="pct"/>
            <w:tcMar>
              <w:right w:w="0" w:type="dxa"/>
            </w:tcMar>
          </w:tcPr>
          <w:p w14:paraId="2C7DD834" w14:textId="77777777" w:rsidR="00136126" w:rsidRPr="00736EF4" w:rsidRDefault="00931476" w:rsidP="00136126">
            <w:pPr>
              <w:pStyle w:val="Brdtextmedindrag"/>
            </w:pPr>
            <w:r w:rsidRPr="00736EF4">
              <w:t xml:space="preserve">Bestämmelser i denna lag </w:t>
            </w:r>
            <w:r w:rsidRPr="00736EF4">
              <w:rPr>
                <w:i/>
              </w:rPr>
              <w:t>ska</w:t>
            </w:r>
            <w:r w:rsidRPr="00736EF4">
              <w:t xml:space="preserve"> enligt 3 kap. 3 § i vissa fall också tillämpas på institut</w:t>
            </w:r>
            <w:r w:rsidRPr="00736EF4">
              <w:rPr>
                <w:i/>
              </w:rPr>
              <w:t>,</w:t>
            </w:r>
            <w:r w:rsidRPr="00736EF4">
              <w:t xml:space="preserve"> försäk</w:t>
            </w:r>
            <w:r>
              <w:softHyphen/>
            </w:r>
            <w:r w:rsidRPr="00736EF4">
              <w:t xml:space="preserve">ringsföretag </w:t>
            </w:r>
            <w:r w:rsidRPr="00736EF4">
              <w:rPr>
                <w:i/>
              </w:rPr>
              <w:t>och</w:t>
            </w:r>
            <w:r w:rsidRPr="00736EF4">
              <w:t xml:space="preserve"> </w:t>
            </w:r>
            <w:r w:rsidRPr="00736EF4">
              <w:rPr>
                <w:i/>
              </w:rPr>
              <w:t>tjänstepensions</w:t>
            </w:r>
            <w:r>
              <w:rPr>
                <w:i/>
              </w:rPr>
              <w:softHyphen/>
            </w:r>
            <w:r w:rsidRPr="00736EF4">
              <w:rPr>
                <w:i/>
              </w:rPr>
              <w:t>företag</w:t>
            </w:r>
            <w:r w:rsidRPr="00736EF4">
              <w:t>.</w:t>
            </w:r>
          </w:p>
        </w:tc>
      </w:tr>
    </w:tbl>
    <w:p w14:paraId="7E4A6601" w14:textId="77777777" w:rsidR="00136126" w:rsidRPr="00736EF4" w:rsidRDefault="00931476" w:rsidP="00136126">
      <w:pPr>
        <w:pStyle w:val="Brdtextmedindrag"/>
      </w:pPr>
      <w:r w:rsidRPr="00736EF4">
        <w:t>För ett beslut om tillämpning av vissa bestämmelser i 2 och 3 kap. krävs att Finansinspektionen enligt 6 kap. 2 § första stycket har kommit överens med utländska relevanta behöriga myndigheter om beslutets innehåll.</w:t>
      </w:r>
    </w:p>
    <w:p w14:paraId="073823C9" w14:textId="77777777" w:rsidR="00136126" w:rsidRPr="00736EF4" w:rsidRDefault="00136126" w:rsidP="00136126">
      <w:pPr>
        <w:pStyle w:val="Brdtextmedindrag"/>
      </w:pPr>
    </w:p>
    <w:p w14:paraId="0FC18D65" w14:textId="77777777" w:rsidR="00136126" w:rsidRPr="00736EF4" w:rsidRDefault="00931476" w:rsidP="00136126">
      <w:pPr>
        <w:pStyle w:val="Brdtext"/>
        <w:jc w:val="center"/>
      </w:pPr>
      <w:r w:rsidRPr="00736EF4">
        <w:t>3 §</w:t>
      </w:r>
      <w:r>
        <w:rPr>
          <w:rStyle w:val="Fotnotsreferens"/>
          <w:rFonts w:eastAsiaTheme="majorEastAsia"/>
        </w:rPr>
        <w:footnoteReference w:id="156"/>
      </w:r>
    </w:p>
    <w:p w14:paraId="0F5A1816" w14:textId="77777777" w:rsidR="00136126" w:rsidRPr="00736EF4" w:rsidRDefault="00931476" w:rsidP="00136126">
      <w:pPr>
        <w:pStyle w:val="Brdtextmedindrag"/>
      </w:pPr>
      <w:r w:rsidRPr="00736EF4">
        <w:t xml:space="preserve">I denna lag betyder </w:t>
      </w:r>
    </w:p>
    <w:p w14:paraId="0E5AC6E8" w14:textId="77777777" w:rsidR="00136126" w:rsidRPr="00736EF4" w:rsidRDefault="00931476" w:rsidP="00136126">
      <w:pPr>
        <w:pStyle w:val="Brdtextmedindrag"/>
      </w:pPr>
      <w:r w:rsidRPr="00736EF4">
        <w:t>1. </w:t>
      </w:r>
      <w:r w:rsidRPr="00736EF4">
        <w:rPr>
          <w:i/>
        </w:rPr>
        <w:t>AIF-förvaltare</w:t>
      </w:r>
      <w:r w:rsidRPr="00B074BD">
        <w:t>:</w:t>
      </w:r>
      <w:r w:rsidRPr="00736EF4">
        <w:t xml:space="preserve"> en svensk förvaltare av alternativa investeringsfonder enligt 1</w:t>
      </w:r>
      <w:r>
        <w:t> </w:t>
      </w:r>
      <w:r w:rsidRPr="00736EF4">
        <w:t>kap. 3</w:t>
      </w:r>
      <w:r>
        <w:t> </w:t>
      </w:r>
      <w:r w:rsidRPr="00736EF4">
        <w:t>§ lagen (2013:561) om förvaltare av alternativa investe</w:t>
      </w:r>
      <w:r>
        <w:softHyphen/>
      </w:r>
      <w:r w:rsidRPr="00736EF4">
        <w:t>ringsfonder,</w:t>
      </w:r>
    </w:p>
    <w:p w14:paraId="4B8D6DA0" w14:textId="77777777" w:rsidR="00136126" w:rsidRPr="00736EF4" w:rsidRDefault="00931476" w:rsidP="00136126">
      <w:pPr>
        <w:pStyle w:val="Brdtextmedindrag"/>
      </w:pPr>
      <w:r w:rsidRPr="00736EF4">
        <w:t>2. </w:t>
      </w:r>
      <w:r w:rsidRPr="00736EF4">
        <w:rPr>
          <w:i/>
        </w:rPr>
        <w:t>anknutet företag</w:t>
      </w:r>
      <w:r w:rsidRPr="00B074BD">
        <w:t>:</w:t>
      </w:r>
      <w:r w:rsidRPr="00736EF4">
        <w:t xml:space="preserve"> ett svenskt eller utländskt företag vars huvudsakliga verksamhet är att äga eller förvalta fast egendom, tillhandahålla data</w:t>
      </w:r>
      <w:r>
        <w:softHyphen/>
      </w:r>
      <w:r w:rsidRPr="00736EF4">
        <w:t>tjänster eller driva annan liknande verksamhet som har samband med den huvudsakliga verksamheten i ett eller flera kreditinstitut, värdepappers</w:t>
      </w:r>
      <w:r>
        <w:softHyphen/>
      </w:r>
      <w:r w:rsidRPr="00736EF4">
        <w:t>bolag eller motsvarande utländska företag,</w:t>
      </w:r>
    </w:p>
    <w:p w14:paraId="0BB36793" w14:textId="77777777" w:rsidR="00136126" w:rsidRPr="00736EF4" w:rsidRDefault="00931476" w:rsidP="00136126">
      <w:pPr>
        <w:pStyle w:val="Brdtextmedindrag"/>
      </w:pPr>
      <w:r w:rsidRPr="00736EF4">
        <w:t>3. </w:t>
      </w:r>
      <w:r w:rsidRPr="00736EF4">
        <w:rPr>
          <w:i/>
        </w:rPr>
        <w:t>behörig myndighet</w:t>
      </w:r>
      <w:r w:rsidRPr="00B074BD">
        <w:t>:</w:t>
      </w:r>
      <w:r w:rsidRPr="00736EF4">
        <w:t xml:space="preserve"> Finansinspektionen eller någon annan myndighet inom EES som utövar tillsyn, individuellt eller på gruppnivå, över ett reglerat företag med huvudkontor inom EES,</w:t>
      </w:r>
    </w:p>
    <w:p w14:paraId="7C991AB6" w14:textId="77777777" w:rsidR="00136126" w:rsidRPr="00736EF4" w:rsidRDefault="00931476" w:rsidP="00136126">
      <w:pPr>
        <w:pStyle w:val="Brdtextmedindrag"/>
      </w:pPr>
      <w:r w:rsidRPr="00736EF4">
        <w:t>4. </w:t>
      </w:r>
      <w:r w:rsidRPr="00736EF4">
        <w:rPr>
          <w:i/>
        </w:rPr>
        <w:t>blandat finansiellt holdingföretag</w:t>
      </w:r>
      <w:r w:rsidRPr="00B074BD">
        <w:t>:</w:t>
      </w:r>
      <w:r w:rsidRPr="00736EF4">
        <w:t xml:space="preserve"> ett moderföretag som inte är ett reglerat företag och som tillsammans med sina dotterföretag, varav minst ett är ett reglerat företag med huvudkontor inom EES, och andra företag utgör ett finansiellt konglomerat,</w:t>
      </w:r>
    </w:p>
    <w:p w14:paraId="18A2ADAF" w14:textId="77777777" w:rsidR="00136126" w:rsidRPr="00736EF4" w:rsidRDefault="00931476" w:rsidP="00136126">
      <w:pPr>
        <w:pStyle w:val="Brdtextmedindrag"/>
      </w:pPr>
      <w:r w:rsidRPr="00736EF4">
        <w:t>5. </w:t>
      </w:r>
      <w:r w:rsidRPr="00736EF4">
        <w:rPr>
          <w:i/>
        </w:rPr>
        <w:t>EES</w:t>
      </w:r>
      <w:r w:rsidRPr="00B074BD">
        <w:t>:</w:t>
      </w:r>
      <w:r w:rsidRPr="00736EF4">
        <w:t xml:space="preserve"> Europeiska ekonomiska samarbetsområdet,</w:t>
      </w:r>
    </w:p>
    <w:p w14:paraId="33EDC5E7" w14:textId="77777777" w:rsidR="00136126" w:rsidRPr="00736EF4" w:rsidRDefault="00931476" w:rsidP="00136126">
      <w:pPr>
        <w:pStyle w:val="Brdtextmedindrag"/>
      </w:pPr>
      <w:r w:rsidRPr="00736EF4">
        <w:t>6. </w:t>
      </w:r>
      <w:r w:rsidRPr="00736EF4">
        <w:rPr>
          <w:i/>
        </w:rPr>
        <w:t>finansiellt institut</w:t>
      </w:r>
      <w:r w:rsidRPr="00B074BD">
        <w:t>:</w:t>
      </w:r>
      <w:r w:rsidRPr="00736EF4">
        <w:t xml:space="preserve"> ett företag som inte är ett kreditinstitut, värde</w:t>
      </w:r>
      <w:r>
        <w:softHyphen/>
      </w:r>
      <w:r w:rsidRPr="00736EF4">
        <w:t>pappersbolag, fondbolag, eller AIF-förvaltare eller motsvarande utländskt företag och vars huvudsakliga verksamhet är att</w:t>
      </w:r>
    </w:p>
    <w:p w14:paraId="43CDF2A7" w14:textId="77777777" w:rsidR="00136126" w:rsidRPr="00736EF4" w:rsidRDefault="00931476" w:rsidP="00136126">
      <w:pPr>
        <w:pStyle w:val="Brdtextmedindrag"/>
      </w:pPr>
      <w:r w:rsidRPr="00736EF4">
        <w:t>a) förvärva aktier eller andelar,</w:t>
      </w:r>
    </w:p>
    <w:p w14:paraId="4EE2D24D" w14:textId="77777777" w:rsidR="00136126" w:rsidRPr="00736EF4" w:rsidRDefault="00931476" w:rsidP="00136126">
      <w:pPr>
        <w:pStyle w:val="Brdtextmedindrag"/>
      </w:pPr>
      <w:r w:rsidRPr="00736EF4">
        <w:lastRenderedPageBreak/>
        <w:t>b) driva en eller flera av de verksamheter som anges i 7</w:t>
      </w:r>
      <w:r>
        <w:t> </w:t>
      </w:r>
      <w:r w:rsidRPr="00736EF4">
        <w:t>kap. 1</w:t>
      </w:r>
      <w:r>
        <w:t> </w:t>
      </w:r>
      <w:r w:rsidRPr="00736EF4">
        <w:t>§ andra stycket</w:t>
      </w:r>
      <w:r>
        <w:t> </w:t>
      </w:r>
      <w:r w:rsidRPr="00736EF4">
        <w:t>2–10, 12 och 15 lagen (2004:297) om bank- och finansierings</w:t>
      </w:r>
      <w:r>
        <w:softHyphen/>
      </w:r>
      <w:r w:rsidRPr="00736EF4">
        <w:t>rörelse utan att vara tillståndspliktigt enligt 2</w:t>
      </w:r>
      <w:r>
        <w:t> </w:t>
      </w:r>
      <w:r w:rsidRPr="00736EF4">
        <w:t>kap. 1</w:t>
      </w:r>
      <w:r>
        <w:t> </w:t>
      </w:r>
      <w:r w:rsidRPr="00736EF4">
        <w:t>§ samma lag, eller</w:t>
      </w:r>
    </w:p>
    <w:p w14:paraId="6EAAA172" w14:textId="77777777" w:rsidR="00136126" w:rsidRPr="00736EF4" w:rsidRDefault="00931476" w:rsidP="00136126">
      <w:pPr>
        <w:pStyle w:val="Brdtextmedindrag"/>
      </w:pPr>
      <w:r w:rsidRPr="00736EF4">
        <w:t>c) driva värdepappersrörelse utan att vara tillståndspliktigt enligt 2</w:t>
      </w:r>
      <w:r>
        <w:t> </w:t>
      </w:r>
      <w:r w:rsidRPr="00736EF4">
        <w:t>kap. 1</w:t>
      </w:r>
      <w:r>
        <w:t> </w:t>
      </w:r>
      <w:r w:rsidRPr="00736EF4">
        <w:t>§ lagen (2007:528) om värdepappersmarknaden,</w:t>
      </w:r>
    </w:p>
    <w:p w14:paraId="23008B93" w14:textId="77777777" w:rsidR="00136126" w:rsidRPr="00736EF4" w:rsidRDefault="00931476" w:rsidP="00136126">
      <w:pPr>
        <w:pStyle w:val="Brdtextmedindrag"/>
      </w:pPr>
      <w:r w:rsidRPr="00736EF4">
        <w:t>7. </w:t>
      </w:r>
      <w:r w:rsidRPr="00736EF4">
        <w:rPr>
          <w:i/>
        </w:rPr>
        <w:t>finansiell sektor</w:t>
      </w:r>
      <w:r w:rsidRPr="00B074BD">
        <w:t>:</w:t>
      </w:r>
      <w:r w:rsidRPr="00736EF4">
        <w:t xml:space="preserve"> ett eller flera av följande företag</w:t>
      </w:r>
    </w:p>
    <w:p w14:paraId="66F7554D" w14:textId="77777777" w:rsidR="00136126" w:rsidRDefault="00931476" w:rsidP="00136126">
      <w:pPr>
        <w:pStyle w:val="Brdtextmedindrag"/>
      </w:pPr>
      <w:r w:rsidRPr="00736EF4">
        <w:t>a) kreditinstitut, värdepappersbolag, fondbolag, AIF-förvaltare eller motsvarande utländska företag samt finansiella institut och anknutna företag (bank- och värdepapperssektorn),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2429811" w14:textId="77777777">
        <w:tc>
          <w:tcPr>
            <w:tcW w:w="2500" w:type="pct"/>
            <w:tcMar>
              <w:left w:w="0" w:type="dxa"/>
            </w:tcMar>
          </w:tcPr>
          <w:p w14:paraId="39904F14" w14:textId="77777777" w:rsidR="00136126" w:rsidRDefault="00931476" w:rsidP="00136126">
            <w:pPr>
              <w:pStyle w:val="Brdtextmedindrag"/>
            </w:pPr>
            <w:r w:rsidRPr="00736EF4">
              <w:t>b) försäkringsföretag eller mot</w:t>
            </w:r>
            <w:r>
              <w:softHyphen/>
            </w:r>
            <w:r w:rsidRPr="00736EF4">
              <w:t>svarande utländska företag, försäk</w:t>
            </w:r>
            <w:r>
              <w:softHyphen/>
            </w:r>
            <w:r w:rsidRPr="00736EF4">
              <w:t xml:space="preserve">ringsholdingföretag </w:t>
            </w:r>
            <w:r w:rsidRPr="00736EF4">
              <w:rPr>
                <w:i/>
              </w:rPr>
              <w:t>och</w:t>
            </w:r>
            <w:r w:rsidRPr="00736EF4">
              <w:t xml:space="preserve"> special</w:t>
            </w:r>
            <w:r>
              <w:softHyphen/>
            </w:r>
            <w:r w:rsidRPr="00736EF4">
              <w:t>företag (försäkringssektorn), och</w:t>
            </w:r>
          </w:p>
        </w:tc>
        <w:tc>
          <w:tcPr>
            <w:tcW w:w="2500" w:type="pct"/>
            <w:tcMar>
              <w:right w:w="0" w:type="dxa"/>
            </w:tcMar>
          </w:tcPr>
          <w:p w14:paraId="70367F84" w14:textId="77777777" w:rsidR="00136126" w:rsidRDefault="00931476" w:rsidP="00136126">
            <w:pPr>
              <w:pStyle w:val="Brdtextmedindrag"/>
            </w:pPr>
            <w:r w:rsidRPr="00736EF4">
              <w:t>b) försäkringsföretag eller mot</w:t>
            </w:r>
            <w:r>
              <w:softHyphen/>
            </w:r>
            <w:r w:rsidRPr="00736EF4">
              <w:t>svarande utländska företag, försäk</w:t>
            </w:r>
            <w:r>
              <w:softHyphen/>
            </w:r>
            <w:r w:rsidRPr="00736EF4">
              <w:t>ringsholdingföretag</w:t>
            </w:r>
            <w:r w:rsidRPr="00736EF4">
              <w:rPr>
                <w:i/>
              </w:rPr>
              <w:t>,</w:t>
            </w:r>
            <w:r w:rsidRPr="00736EF4">
              <w:t xml:space="preserve"> special</w:t>
            </w:r>
            <w:r>
              <w:softHyphen/>
            </w:r>
            <w:r w:rsidRPr="00736EF4">
              <w:t>företag</w:t>
            </w:r>
            <w:r>
              <w:rPr>
                <w:i/>
              </w:rPr>
              <w:t xml:space="preserve"> och </w:t>
            </w:r>
            <w:r w:rsidRPr="00736EF4">
              <w:rPr>
                <w:i/>
              </w:rPr>
              <w:t>tjänstepensionsföretag</w:t>
            </w:r>
            <w:r>
              <w:rPr>
                <w:i/>
              </w:rPr>
              <w:t xml:space="preserve"> </w:t>
            </w:r>
            <w:r w:rsidRPr="00736EF4">
              <w:t>(försäkringssektorn), och</w:t>
            </w:r>
          </w:p>
        </w:tc>
      </w:tr>
    </w:tbl>
    <w:p w14:paraId="6707FF97" w14:textId="77777777" w:rsidR="00136126" w:rsidRPr="00736EF4" w:rsidRDefault="00931476" w:rsidP="00136126">
      <w:pPr>
        <w:pStyle w:val="Brdtextmedindrag"/>
      </w:pPr>
      <w:r w:rsidRPr="00736EF4">
        <w:t>c) blandade finansiella holdingföretag,</w:t>
      </w:r>
    </w:p>
    <w:p w14:paraId="38E52DE1" w14:textId="77777777" w:rsidR="00136126" w:rsidRPr="00736EF4" w:rsidRDefault="00931476" w:rsidP="00136126">
      <w:pPr>
        <w:pStyle w:val="Brdtextmedindrag"/>
      </w:pPr>
      <w:r w:rsidRPr="00736EF4">
        <w:t>8. </w:t>
      </w:r>
      <w:r w:rsidRPr="00736EF4">
        <w:rPr>
          <w:i/>
        </w:rPr>
        <w:t>fondbolag</w:t>
      </w:r>
      <w:r w:rsidRPr="00B074BD">
        <w:t>:</w:t>
      </w:r>
      <w:r w:rsidRPr="00736EF4">
        <w:t xml:space="preserve"> ett svenskt aktiebolag som har fått tillstånd att driva fondverksamhet enligt lagen (2004:46) om värdepappersfonder,</w:t>
      </w:r>
    </w:p>
    <w:p w14:paraId="4B1DEB67" w14:textId="77777777" w:rsidR="00136126" w:rsidRPr="00736EF4" w:rsidRDefault="00931476" w:rsidP="00136126">
      <w:pPr>
        <w:pStyle w:val="Brdtextmedindrag"/>
      </w:pPr>
      <w:r w:rsidRPr="00736EF4">
        <w:t>9. </w:t>
      </w:r>
      <w:r w:rsidRPr="00736EF4">
        <w:rPr>
          <w:i/>
        </w:rPr>
        <w:t>försäkringsföretag</w:t>
      </w:r>
      <w:r w:rsidRPr="00B074BD">
        <w:t>:</w:t>
      </w:r>
      <w:r w:rsidRPr="00736EF4">
        <w:t xml:space="preserve"> ett försäkringsaktiebolag, ömsesidigt försäkrings</w:t>
      </w:r>
      <w:r>
        <w:softHyphen/>
      </w:r>
      <w:r w:rsidRPr="00736EF4">
        <w:t>bolag eller en försäkringsförening enligt försäkringsrörelselagen (2010:2043),</w:t>
      </w:r>
    </w:p>
    <w:p w14:paraId="55DCA004" w14:textId="77777777" w:rsidR="00136126" w:rsidRPr="00736EF4" w:rsidRDefault="00931476" w:rsidP="00136126">
      <w:pPr>
        <w:pStyle w:val="Brdtextmedindrag"/>
      </w:pPr>
      <w:r w:rsidRPr="00736EF4">
        <w:t>10. </w:t>
      </w:r>
      <w:r w:rsidRPr="00736EF4">
        <w:rPr>
          <w:i/>
        </w:rPr>
        <w:t>försäkringsholdingföretag</w:t>
      </w:r>
      <w:r w:rsidRPr="00B074BD">
        <w:t>:</w:t>
      </w:r>
      <w:r w:rsidRPr="00736EF4">
        <w:t xml:space="preserve"> ett moderföretag som inte är ett försäkringsföretag eller ett motsvarande utländskt företag eller ett blandat finansiellt holdingföretag och vars huvudsakliga verksamhet är att för</w:t>
      </w:r>
      <w:r>
        <w:softHyphen/>
      </w:r>
      <w:r w:rsidRPr="00736EF4">
        <w:t>värva och förvalta andelar i dotterföretag som uteslutande eller huvudsak</w:t>
      </w:r>
      <w:r>
        <w:softHyphen/>
      </w:r>
      <w:r w:rsidRPr="00736EF4">
        <w:t>ligen är försäkringsföretag eller motsvarande utländska företag eller specialföretag,</w:t>
      </w:r>
    </w:p>
    <w:p w14:paraId="0BF38BE1" w14:textId="77777777" w:rsidR="00136126" w:rsidRPr="00736EF4" w:rsidRDefault="00931476" w:rsidP="00136126">
      <w:pPr>
        <w:pStyle w:val="Brdtextmedindrag"/>
      </w:pPr>
      <w:r w:rsidRPr="00736EF4">
        <w:t>11. </w:t>
      </w:r>
      <w:r w:rsidRPr="00736EF4">
        <w:rPr>
          <w:i/>
        </w:rPr>
        <w:t>institut</w:t>
      </w:r>
      <w:r w:rsidRPr="00B074BD">
        <w:t>:</w:t>
      </w:r>
      <w:r w:rsidRPr="00736EF4">
        <w:t xml:space="preserve"> kreditinstitut, värdepappersbolag, fondbolag och AIF-förvaltare,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FD09088" w14:textId="77777777">
        <w:tc>
          <w:tcPr>
            <w:tcW w:w="2500" w:type="pct"/>
            <w:tcMar>
              <w:left w:w="0" w:type="dxa"/>
            </w:tcMar>
          </w:tcPr>
          <w:p w14:paraId="1949E2B9" w14:textId="77777777" w:rsidR="00136126" w:rsidRPr="00736EF4" w:rsidRDefault="00931476" w:rsidP="00136126">
            <w:pPr>
              <w:pStyle w:val="Brdtextmedindrag"/>
            </w:pPr>
            <w:r w:rsidRPr="00736EF4">
              <w:t>12. </w:t>
            </w:r>
            <w:r w:rsidRPr="00475F96">
              <w:rPr>
                <w:i/>
                <w:u w:val="single"/>
              </w:rPr>
              <w:t>konglomeratdirektivet</w:t>
            </w:r>
            <w:r w:rsidRPr="00736EF4">
              <w:t>: Europaparlamentets och rådets direktiv 2002/87/EG av den 16</w:t>
            </w:r>
            <w:r>
              <w:t> </w:t>
            </w:r>
            <w:r w:rsidRPr="00736EF4">
              <w:t>december 2002 om extra tillsyn över kreditinstitut, försäkrings</w:t>
            </w:r>
            <w:r>
              <w:softHyphen/>
            </w:r>
            <w:r w:rsidRPr="00736EF4">
              <w:t>företag och värdepappersföretag i ett finansiellt konglomerat och om ändring av rådets direktiv 73/239/EEG, 79/267/EEG, 92/49/EEG, 92/96/EEG, 93/6/EEG och 93/22/EEG samt Europa</w:t>
            </w:r>
            <w:r>
              <w:softHyphen/>
            </w:r>
            <w:r w:rsidRPr="00736EF4">
              <w:t xml:space="preserve">parlamentets och rådets direktiv 98/78/EG och 2000/12/EG, </w:t>
            </w:r>
            <w:r w:rsidRPr="00736EF4">
              <w:rPr>
                <w:i/>
              </w:rPr>
              <w:t>senast ändrat genom</w:t>
            </w:r>
            <w:r w:rsidRPr="00736EF4">
              <w:t xml:space="preserve"> Europaparlamentets och rådets direktiv 2013/36/EU,</w:t>
            </w:r>
          </w:p>
        </w:tc>
        <w:tc>
          <w:tcPr>
            <w:tcW w:w="2500" w:type="pct"/>
            <w:tcMar>
              <w:right w:w="0" w:type="dxa"/>
            </w:tcMar>
          </w:tcPr>
          <w:p w14:paraId="428B9E96" w14:textId="77777777" w:rsidR="00136126" w:rsidRPr="00736EF4" w:rsidRDefault="00931476" w:rsidP="00136126">
            <w:pPr>
              <w:pStyle w:val="Brdtextmedindrag"/>
              <w:rPr>
                <w:i/>
              </w:rPr>
            </w:pPr>
            <w:r w:rsidRPr="00736EF4">
              <w:t>12. </w:t>
            </w:r>
            <w:r w:rsidRPr="00736EF4">
              <w:rPr>
                <w:i/>
                <w:u w:val="single"/>
              </w:rPr>
              <w:t>konglomeratdirektivet</w:t>
            </w:r>
            <w:r w:rsidRPr="00736EF4">
              <w:t>: Europaparlamentets och rådets direktiv 2002/87/EG av den 16 december 2002 om extra tillsyn över kreditinstitut, försäkrings</w:t>
            </w:r>
            <w:r>
              <w:softHyphen/>
            </w:r>
            <w:r w:rsidRPr="00736EF4">
              <w:t>företag och värdepappersföretag i ett finansiellt konglomerat och om ändring av rådets direktiv 73/239/EEG, 79/267/EEG, 92/49/EEG, 92/96/EEG, 93/6/EEG och 93/22/EEG samt Europa</w:t>
            </w:r>
            <w:r>
              <w:softHyphen/>
            </w:r>
            <w:r w:rsidRPr="00736EF4">
              <w:t xml:space="preserve">parlamentets och rådets direktiv 98/78/EG och 2000/12/EG, </w:t>
            </w:r>
            <w:r w:rsidRPr="00736EF4">
              <w:rPr>
                <w:i/>
              </w:rPr>
              <w:t xml:space="preserve">i lydelsen enligt </w:t>
            </w:r>
            <w:r w:rsidRPr="00736EF4">
              <w:t>Europaparlamentets och rådets direktiv 2013/36/EU,</w:t>
            </w:r>
          </w:p>
        </w:tc>
      </w:tr>
    </w:tbl>
    <w:p w14:paraId="691F7265" w14:textId="77777777" w:rsidR="00136126" w:rsidRPr="00736EF4" w:rsidRDefault="00931476" w:rsidP="00136126">
      <w:pPr>
        <w:pStyle w:val="Brdtextmedindrag"/>
      </w:pPr>
      <w:r w:rsidRPr="00736EF4">
        <w:t>13. </w:t>
      </w:r>
      <w:r w:rsidRPr="00736EF4">
        <w:rPr>
          <w:i/>
        </w:rPr>
        <w:t>kreditinstitut</w:t>
      </w:r>
      <w:r w:rsidRPr="00736A47">
        <w:t>:</w:t>
      </w:r>
      <w:r w:rsidRPr="00736EF4">
        <w:t xml:space="preserve"> en bank eller ett kreditmarknadsföretag enligt lagen om bank- och finansieringsrörelse,</w:t>
      </w:r>
    </w:p>
    <w:p w14:paraId="767485B3" w14:textId="77777777" w:rsidR="00136126" w:rsidRPr="00736EF4" w:rsidRDefault="00931476" w:rsidP="00136126">
      <w:pPr>
        <w:pStyle w:val="Brdtextmedindrag"/>
      </w:pPr>
      <w:r w:rsidRPr="00736EF4">
        <w:t>14. </w:t>
      </w:r>
      <w:r w:rsidRPr="00736EF4">
        <w:rPr>
          <w:i/>
        </w:rPr>
        <w:t>reglerat företag</w:t>
      </w:r>
      <w:r w:rsidRPr="00736A47">
        <w:t>:</w:t>
      </w:r>
    </w:p>
    <w:p w14:paraId="6F3A16BD" w14:textId="77777777" w:rsidR="00136126" w:rsidRDefault="00931476" w:rsidP="00136126">
      <w:pPr>
        <w:pStyle w:val="Brdtextmedindrag"/>
      </w:pPr>
      <w:r w:rsidRPr="00736EF4">
        <w:t>a) </w:t>
      </w:r>
      <w:bookmarkStart w:id="8854" w:name="_Hlk4429345"/>
      <w:r w:rsidRPr="00736EF4">
        <w:t>ett institut eller ett motsvarande utländskt företag,</w:t>
      </w:r>
      <w:bookmarkEnd w:id="8854"/>
      <w:r>
        <w:t xml:space="preserve"> </w:t>
      </w:r>
      <w:r w:rsidRPr="00736EF4">
        <w:t>eller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F456867" w14:textId="77777777">
        <w:tc>
          <w:tcPr>
            <w:tcW w:w="2500" w:type="pct"/>
            <w:tcMar>
              <w:left w:w="0" w:type="dxa"/>
            </w:tcMar>
          </w:tcPr>
          <w:p w14:paraId="22875476" w14:textId="77777777" w:rsidR="00136126" w:rsidRPr="00736EF4" w:rsidRDefault="00931476" w:rsidP="00136126">
            <w:pPr>
              <w:pStyle w:val="Brdtextmedindrag"/>
            </w:pPr>
            <w:r w:rsidRPr="00736EF4">
              <w:t xml:space="preserve">b) ett försäkringsföretag eller ett motsvarande utländskt företag </w:t>
            </w:r>
            <w:r w:rsidRPr="00736EF4">
              <w:rPr>
                <w:i/>
              </w:rPr>
              <w:t>eller</w:t>
            </w:r>
            <w:r w:rsidRPr="00736EF4">
              <w:t xml:space="preserve"> ett specialföretag,</w:t>
            </w:r>
          </w:p>
        </w:tc>
        <w:tc>
          <w:tcPr>
            <w:tcW w:w="2500" w:type="pct"/>
            <w:tcMar>
              <w:right w:w="0" w:type="dxa"/>
            </w:tcMar>
          </w:tcPr>
          <w:p w14:paraId="3CBFF9D3" w14:textId="77777777" w:rsidR="00136126" w:rsidRPr="00736EF4" w:rsidRDefault="00931476" w:rsidP="00136126">
            <w:pPr>
              <w:pStyle w:val="Brdtextmedindrag"/>
            </w:pPr>
            <w:r w:rsidRPr="00736EF4">
              <w:t>b) </w:t>
            </w:r>
            <w:bookmarkStart w:id="8855" w:name="_Hlk4429362"/>
            <w:r w:rsidRPr="00736EF4">
              <w:t>ett försäkringsföretag eller ett motsvarande utländskt företag</w:t>
            </w:r>
            <w:r w:rsidRPr="00736EF4">
              <w:rPr>
                <w:i/>
              </w:rPr>
              <w:t>,</w:t>
            </w:r>
            <w:r w:rsidRPr="00736EF4">
              <w:t xml:space="preserve"> ett specialföretag </w:t>
            </w:r>
            <w:r w:rsidRPr="00736EF4">
              <w:rPr>
                <w:i/>
              </w:rPr>
              <w:t>eller ett tjänste</w:t>
            </w:r>
            <w:r>
              <w:rPr>
                <w:i/>
              </w:rPr>
              <w:softHyphen/>
            </w:r>
            <w:r w:rsidRPr="00736EF4">
              <w:rPr>
                <w:i/>
              </w:rPr>
              <w:t>pensionsföretag</w:t>
            </w:r>
            <w:r w:rsidRPr="00736EF4">
              <w:t>,</w:t>
            </w:r>
            <w:bookmarkEnd w:id="8855"/>
          </w:p>
        </w:tc>
      </w:tr>
    </w:tbl>
    <w:p w14:paraId="48BAEB8A" w14:textId="77777777" w:rsidR="00136126" w:rsidRPr="00736EF4" w:rsidRDefault="00931476" w:rsidP="00136126">
      <w:pPr>
        <w:pStyle w:val="Brdtextmedindrag"/>
      </w:pPr>
      <w:r w:rsidRPr="00736EF4">
        <w:lastRenderedPageBreak/>
        <w:t xml:space="preserve">15. </w:t>
      </w:r>
      <w:r w:rsidRPr="00736EF4">
        <w:rPr>
          <w:i/>
        </w:rPr>
        <w:t>relevant behörig myndighet</w:t>
      </w:r>
      <w:r w:rsidRPr="00736A47">
        <w:t>:</w:t>
      </w:r>
    </w:p>
    <w:p w14:paraId="45EAF00A" w14:textId="77777777" w:rsidR="00136126" w:rsidRPr="00736EF4" w:rsidRDefault="00931476" w:rsidP="00136126">
      <w:pPr>
        <w:pStyle w:val="Brdtextmedindrag"/>
      </w:pPr>
      <w:r w:rsidRPr="00736EF4">
        <w:t>a) en behörig myndighet som ansvarar för tillsynen över en finansiell företagsgrupp, försäkringsgrupp eller en motsvarande utländsk grupp som ingår i ett finansiellt konglomerat, särskilt över det företag som är det överordnade moderföretaget i bank- och värdepapperssektorn respektive försäkringssektorn,</w:t>
      </w:r>
    </w:p>
    <w:p w14:paraId="6107807B" w14:textId="77777777" w:rsidR="00136126" w:rsidRPr="00736EF4" w:rsidRDefault="00931476" w:rsidP="00136126">
      <w:pPr>
        <w:pStyle w:val="Brdtextmedindrag"/>
      </w:pPr>
      <w:r w:rsidRPr="00736EF4">
        <w:t>b) någon annan behörig myndighet än som avses i a som utsetts till sam</w:t>
      </w:r>
      <w:r>
        <w:softHyphen/>
      </w:r>
      <w:r w:rsidRPr="00736EF4">
        <w:t>ordnare för ett finansiellt konglomerat, eller</w:t>
      </w:r>
    </w:p>
    <w:p w14:paraId="77D8C825" w14:textId="77777777" w:rsidR="00136126" w:rsidRPr="00736EF4" w:rsidRDefault="00931476" w:rsidP="00136126">
      <w:pPr>
        <w:pStyle w:val="Brdtextmedindrag"/>
      </w:pPr>
      <w:r w:rsidRPr="00736EF4">
        <w:t>c) någon annan behörig myndighet som de myndigheter som avses i a och b kommer överens om är relevant,</w:t>
      </w:r>
    </w:p>
    <w:p w14:paraId="52832EFF" w14:textId="77777777" w:rsidR="00136126" w:rsidRPr="00736EF4" w:rsidRDefault="00931476" w:rsidP="00136126">
      <w:pPr>
        <w:pStyle w:val="Brdtextmedindrag"/>
      </w:pPr>
      <w:r w:rsidRPr="00736EF4">
        <w:t>16. </w:t>
      </w:r>
      <w:r w:rsidRPr="00736EF4">
        <w:rPr>
          <w:i/>
        </w:rPr>
        <w:t>samordnare</w:t>
      </w:r>
      <w:r w:rsidRPr="00736A47">
        <w:t>:</w:t>
      </w:r>
      <w:r w:rsidRPr="00736EF4">
        <w:t xml:space="preserve"> den behöriga myndighet som enligt 4 kap.</w:t>
      </w:r>
      <w:r>
        <w:t xml:space="preserve"> </w:t>
      </w:r>
      <w:r w:rsidRPr="00736EF4">
        <w:t>ansvarar för tillsynen över ett finansiellt konglomerat,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4C31DB2" w14:textId="77777777">
        <w:tc>
          <w:tcPr>
            <w:tcW w:w="2500" w:type="pct"/>
            <w:tcMar>
              <w:left w:w="0" w:type="dxa"/>
            </w:tcMar>
          </w:tcPr>
          <w:p w14:paraId="0DAEDAB6" w14:textId="77777777" w:rsidR="00136126" w:rsidRPr="00736EF4" w:rsidRDefault="00931476" w:rsidP="00136126">
            <w:pPr>
              <w:pStyle w:val="Brdtextmedindrag"/>
            </w:pPr>
            <w:r w:rsidRPr="00736EF4">
              <w:t>17. </w:t>
            </w:r>
            <w:r w:rsidRPr="00475F96">
              <w:rPr>
                <w:i/>
                <w:u w:val="single"/>
              </w:rPr>
              <w:t>sektorsbestämmelser</w:t>
            </w:r>
            <w:r w:rsidRPr="00736A47">
              <w:t>:</w:t>
            </w:r>
            <w:r w:rsidRPr="00736EF4">
              <w:t xml:space="preserve"> de bestämmelser i lag och andra författningar som gäller för den rörelse som drivs av institut </w:t>
            </w:r>
            <w:r w:rsidRPr="00736EF4">
              <w:rPr>
                <w:i/>
              </w:rPr>
              <w:t>och</w:t>
            </w:r>
            <w:r w:rsidRPr="00736EF4">
              <w:t xml:space="preserve"> försäkringsföretag, </w:t>
            </w:r>
            <w:r w:rsidRPr="00475F96">
              <w:rPr>
                <w:i/>
              </w:rPr>
              <w:t>och</w:t>
            </w:r>
          </w:p>
        </w:tc>
        <w:tc>
          <w:tcPr>
            <w:tcW w:w="2500" w:type="pct"/>
            <w:tcMar>
              <w:right w:w="0" w:type="dxa"/>
            </w:tcMar>
          </w:tcPr>
          <w:p w14:paraId="08092514" w14:textId="77777777" w:rsidR="00136126" w:rsidRPr="00736EF4" w:rsidRDefault="00931476" w:rsidP="00136126">
            <w:pPr>
              <w:pStyle w:val="Brdtextmedindrag"/>
            </w:pPr>
            <w:r w:rsidRPr="00736EF4">
              <w:t>17. </w:t>
            </w:r>
            <w:r w:rsidRPr="00736EF4">
              <w:rPr>
                <w:i/>
                <w:u w:val="single"/>
              </w:rPr>
              <w:t>sektorsbestämmelser</w:t>
            </w:r>
            <w:r w:rsidRPr="00736A47">
              <w:t>:</w:t>
            </w:r>
            <w:r w:rsidRPr="00736EF4">
              <w:t xml:space="preserve"> de bestämmelser i lag och andra författningar som gäller för den rörelse som drivs av institut</w:t>
            </w:r>
            <w:r w:rsidRPr="00736EF4">
              <w:rPr>
                <w:i/>
              </w:rPr>
              <w:t xml:space="preserve">, </w:t>
            </w:r>
            <w:r w:rsidRPr="00736EF4">
              <w:t xml:space="preserve">försäkringsföretag </w:t>
            </w:r>
            <w:r w:rsidRPr="00596B7F">
              <w:rPr>
                <w:i/>
              </w:rPr>
              <w:t>och</w:t>
            </w:r>
            <w:r w:rsidRPr="00736EF4">
              <w:t xml:space="preserve"> </w:t>
            </w:r>
            <w:r w:rsidRPr="002500D7">
              <w:rPr>
                <w:i/>
              </w:rPr>
              <w:t>tjänste</w:t>
            </w:r>
            <w:r>
              <w:rPr>
                <w:i/>
              </w:rPr>
              <w:softHyphen/>
            </w:r>
            <w:r w:rsidRPr="002500D7">
              <w:rPr>
                <w:i/>
              </w:rPr>
              <w:t>pensionsföretag</w:t>
            </w:r>
            <w:r w:rsidRPr="00736EF4">
              <w:t xml:space="preserve">, </w:t>
            </w:r>
          </w:p>
        </w:tc>
      </w:tr>
      <w:tr w:rsidR="00397F28" w14:paraId="3C570D2E" w14:textId="77777777">
        <w:tc>
          <w:tcPr>
            <w:tcW w:w="2500" w:type="pct"/>
            <w:tcMar>
              <w:left w:w="0" w:type="dxa"/>
            </w:tcMar>
          </w:tcPr>
          <w:p w14:paraId="6EB102BA" w14:textId="77777777" w:rsidR="00136126" w:rsidRPr="00736EF4" w:rsidRDefault="00136126" w:rsidP="00136126">
            <w:pPr>
              <w:pStyle w:val="Brdtextmedindrag"/>
            </w:pPr>
          </w:p>
        </w:tc>
        <w:tc>
          <w:tcPr>
            <w:tcW w:w="2500" w:type="pct"/>
            <w:tcMar>
              <w:right w:w="0" w:type="dxa"/>
            </w:tcMar>
          </w:tcPr>
          <w:p w14:paraId="17C293EE" w14:textId="77777777" w:rsidR="00136126" w:rsidRPr="00736EF4" w:rsidRDefault="00931476" w:rsidP="00136126">
            <w:pPr>
              <w:pStyle w:val="Brdtextmedindrag"/>
              <w:rPr>
                <w:i/>
              </w:rPr>
            </w:pPr>
            <w:r w:rsidRPr="00736EF4">
              <w:rPr>
                <w:i/>
              </w:rPr>
              <w:t>18. </w:t>
            </w:r>
            <w:r w:rsidRPr="00736EF4">
              <w:rPr>
                <w:i/>
                <w:u w:val="single"/>
              </w:rPr>
              <w:t>tjänstepensionsföretag</w:t>
            </w:r>
            <w:r w:rsidRPr="00B27AE2">
              <w:rPr>
                <w:i/>
              </w:rPr>
              <w:t>:</w:t>
            </w:r>
            <w:r w:rsidRPr="00736EF4">
              <w:rPr>
                <w:i/>
              </w:rPr>
              <w:t xml:space="preserve"> ett tjänstepensionsaktiebolag, ett öm</w:t>
            </w:r>
            <w:r>
              <w:rPr>
                <w:i/>
              </w:rPr>
              <w:softHyphen/>
            </w:r>
            <w:r w:rsidRPr="00736EF4">
              <w:rPr>
                <w:i/>
              </w:rPr>
              <w:t>sesidigt tjänstepensionsbolag eller en tjänstepensionsförening enligt lagen (2019:000) om tjänste</w:t>
            </w:r>
            <w:r>
              <w:rPr>
                <w:i/>
              </w:rPr>
              <w:softHyphen/>
            </w:r>
            <w:r w:rsidRPr="00736EF4">
              <w:rPr>
                <w:i/>
              </w:rPr>
              <w:t xml:space="preserve">pensionsföretag, </w:t>
            </w:r>
            <w:r>
              <w:rPr>
                <w:i/>
              </w:rPr>
              <w:t>och</w:t>
            </w:r>
          </w:p>
        </w:tc>
      </w:tr>
      <w:tr w:rsidR="00397F28" w14:paraId="72A17D8B" w14:textId="77777777">
        <w:tc>
          <w:tcPr>
            <w:tcW w:w="2500" w:type="pct"/>
            <w:tcMar>
              <w:left w:w="0" w:type="dxa"/>
            </w:tcMar>
          </w:tcPr>
          <w:p w14:paraId="286F13BC" w14:textId="77777777" w:rsidR="00136126" w:rsidRPr="00736EF4" w:rsidRDefault="00931476" w:rsidP="00136126">
            <w:pPr>
              <w:pStyle w:val="Brdtextmedindrag"/>
            </w:pPr>
            <w:r w:rsidRPr="00736EF4">
              <w:rPr>
                <w:i/>
              </w:rPr>
              <w:t>18</w:t>
            </w:r>
            <w:r w:rsidRPr="00736EF4">
              <w:t>. </w:t>
            </w:r>
            <w:r w:rsidRPr="00475F96">
              <w:rPr>
                <w:i/>
                <w:u w:val="single"/>
              </w:rPr>
              <w:t>värdepappersbolag</w:t>
            </w:r>
            <w:r w:rsidRPr="00736A47">
              <w:t>:</w:t>
            </w:r>
            <w:r w:rsidRPr="00736EF4">
              <w:t xml:space="preserve"> ett svenskt aktiebolag som har fått tillstånd att driva värdepappers</w:t>
            </w:r>
            <w:r>
              <w:softHyphen/>
            </w:r>
            <w:r w:rsidRPr="00736EF4">
              <w:t>rörelse enligt lagen om värde</w:t>
            </w:r>
            <w:r>
              <w:softHyphen/>
            </w:r>
            <w:r w:rsidRPr="00736EF4">
              <w:t>pappersmarknaden.</w:t>
            </w:r>
          </w:p>
        </w:tc>
        <w:tc>
          <w:tcPr>
            <w:tcW w:w="2500" w:type="pct"/>
            <w:tcMar>
              <w:right w:w="0" w:type="dxa"/>
            </w:tcMar>
          </w:tcPr>
          <w:p w14:paraId="4854E68B" w14:textId="77777777" w:rsidR="00136126" w:rsidRPr="00736EF4" w:rsidRDefault="00931476" w:rsidP="00136126">
            <w:pPr>
              <w:pStyle w:val="Brdtextmedindrag"/>
            </w:pPr>
            <w:r>
              <w:rPr>
                <w:i/>
              </w:rPr>
              <w:t>19</w:t>
            </w:r>
            <w:r w:rsidRPr="00736EF4">
              <w:t>. </w:t>
            </w:r>
            <w:r w:rsidRPr="00736EF4">
              <w:rPr>
                <w:i/>
                <w:u w:val="single"/>
              </w:rPr>
              <w:t>värdepappersbolag</w:t>
            </w:r>
            <w:r w:rsidRPr="00736A47">
              <w:t>:</w:t>
            </w:r>
            <w:r w:rsidRPr="00736EF4">
              <w:t xml:space="preserve"> ett svenskt aktiebolag som har fått tillstånd att driva värdepappers</w:t>
            </w:r>
            <w:r>
              <w:softHyphen/>
            </w:r>
            <w:r w:rsidRPr="00736EF4">
              <w:t>rörelse enligt lagen om värde</w:t>
            </w:r>
            <w:r>
              <w:softHyphen/>
            </w:r>
            <w:r w:rsidRPr="00736EF4">
              <w:t>pappersmarknaden.</w:t>
            </w:r>
          </w:p>
        </w:tc>
      </w:tr>
    </w:tbl>
    <w:p w14:paraId="077E2DFB" w14:textId="77777777" w:rsidR="00136126" w:rsidRPr="00736EF4" w:rsidRDefault="00931476" w:rsidP="00136126">
      <w:pPr>
        <w:pStyle w:val="Brdtext"/>
        <w:spacing w:before="230"/>
        <w:jc w:val="center"/>
        <w:rPr>
          <w:b/>
        </w:rPr>
      </w:pPr>
      <w:r w:rsidRPr="00736EF4">
        <w:rPr>
          <w:b/>
        </w:rPr>
        <w:t>2</w:t>
      </w:r>
      <w:r>
        <w:rPr>
          <w:b/>
        </w:rPr>
        <w:t> </w:t>
      </w:r>
      <w:r w:rsidRPr="00736EF4">
        <w:rPr>
          <w:b/>
        </w:rPr>
        <w:t>kap.</w:t>
      </w:r>
    </w:p>
    <w:p w14:paraId="0EB6A385" w14:textId="77777777" w:rsidR="00136126" w:rsidRPr="00736EF4" w:rsidRDefault="00931476" w:rsidP="00136126">
      <w:pPr>
        <w:pStyle w:val="Brdtext"/>
        <w:jc w:val="center"/>
      </w:pPr>
      <w:r w:rsidRPr="00736EF4">
        <w:t>1 §</w:t>
      </w:r>
    </w:p>
    <w:p w14:paraId="0FABD4AD" w14:textId="77777777" w:rsidR="00136126" w:rsidRPr="00736EF4" w:rsidRDefault="00931476" w:rsidP="00136126">
      <w:pPr>
        <w:pStyle w:val="Brdtextmedindrag"/>
      </w:pPr>
      <w:r w:rsidRPr="00736EF4">
        <w:t>Ett finansiellt konglomerat enligt denna lag består av en grupp som uppfyller samtliga följande villkor: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85A238D" w14:textId="77777777">
        <w:tc>
          <w:tcPr>
            <w:tcW w:w="2500" w:type="pct"/>
            <w:tcMar>
              <w:left w:w="0" w:type="dxa"/>
            </w:tcMar>
          </w:tcPr>
          <w:p w14:paraId="4E0A9C88" w14:textId="77777777" w:rsidR="00136126" w:rsidRPr="00736EF4" w:rsidRDefault="00931476" w:rsidP="00136126">
            <w:pPr>
              <w:pStyle w:val="Brdtextmedindrag"/>
            </w:pPr>
            <w:r w:rsidRPr="00736EF4">
              <w:t xml:space="preserve">1. minst ett institut </w:t>
            </w:r>
            <w:r w:rsidRPr="00736EF4">
              <w:rPr>
                <w:i/>
              </w:rPr>
              <w:t>eller</w:t>
            </w:r>
            <w:r w:rsidRPr="00736EF4">
              <w:t xml:space="preserve"> försäk</w:t>
            </w:r>
            <w:r>
              <w:softHyphen/>
            </w:r>
            <w:r w:rsidRPr="00736EF4">
              <w:t>ringsföretag ingår i gruppen,</w:t>
            </w:r>
          </w:p>
        </w:tc>
        <w:tc>
          <w:tcPr>
            <w:tcW w:w="2500" w:type="pct"/>
            <w:tcMar>
              <w:right w:w="0" w:type="dxa"/>
            </w:tcMar>
          </w:tcPr>
          <w:p w14:paraId="0823E347" w14:textId="77777777" w:rsidR="00136126" w:rsidRPr="00736EF4" w:rsidRDefault="00931476" w:rsidP="00136126">
            <w:pPr>
              <w:pStyle w:val="Brdtextmedindrag"/>
            </w:pPr>
            <w:r w:rsidRPr="00736EF4">
              <w:t>1. minst ett institut</w:t>
            </w:r>
            <w:r w:rsidRPr="00736EF4">
              <w:rPr>
                <w:i/>
              </w:rPr>
              <w:t xml:space="preserve">, </w:t>
            </w:r>
            <w:r w:rsidRPr="00736EF4">
              <w:t>försäk</w:t>
            </w:r>
            <w:r>
              <w:softHyphen/>
            </w:r>
            <w:r w:rsidRPr="00736EF4">
              <w:t xml:space="preserve">ringsföretag </w:t>
            </w:r>
            <w:r w:rsidRPr="00736EF4">
              <w:rPr>
                <w:i/>
              </w:rPr>
              <w:t>eller tjänstepensions</w:t>
            </w:r>
            <w:r>
              <w:rPr>
                <w:i/>
              </w:rPr>
              <w:softHyphen/>
            </w:r>
            <w:r w:rsidRPr="00736EF4">
              <w:rPr>
                <w:i/>
              </w:rPr>
              <w:t xml:space="preserve">företag </w:t>
            </w:r>
            <w:r w:rsidRPr="00736EF4">
              <w:t>ingår i gruppen,</w:t>
            </w:r>
          </w:p>
        </w:tc>
      </w:tr>
    </w:tbl>
    <w:p w14:paraId="2A2BB423" w14:textId="77777777" w:rsidR="00136126" w:rsidRPr="00736EF4" w:rsidRDefault="00931476" w:rsidP="00136126">
      <w:pPr>
        <w:pStyle w:val="Brdtextmedindrag"/>
      </w:pPr>
      <w:r w:rsidRPr="00736EF4">
        <w:t>2. ett reglerat företag som är auktoriserat inom EES</w:t>
      </w:r>
    </w:p>
    <w:p w14:paraId="69AA5D15" w14:textId="77777777" w:rsidR="00136126" w:rsidRPr="00736EF4" w:rsidRDefault="00931476" w:rsidP="00136126">
      <w:pPr>
        <w:pStyle w:val="Brdtextmedindrag"/>
      </w:pPr>
      <w:r w:rsidRPr="00736EF4">
        <w:t>a) är moderföretag till ett företag inom den finansiella sektorn,</w:t>
      </w:r>
    </w:p>
    <w:p w14:paraId="47C1DB93" w14:textId="77777777" w:rsidR="00136126" w:rsidRPr="00736EF4" w:rsidRDefault="00931476" w:rsidP="00136126">
      <w:pPr>
        <w:pStyle w:val="Brdtextmedindrag"/>
      </w:pPr>
      <w:r w:rsidRPr="00736EF4">
        <w:t>b) har ägarintresse i ett företag inom den finansiella sektorn,</w:t>
      </w:r>
    </w:p>
    <w:p w14:paraId="73117449" w14:textId="77777777" w:rsidR="00136126" w:rsidRPr="00736EF4" w:rsidRDefault="00931476" w:rsidP="00136126">
      <w:pPr>
        <w:pStyle w:val="Brdtextmedindrag"/>
      </w:pPr>
      <w:r w:rsidRPr="00736EF4">
        <w:t>c) har en gemensam eller i huvudsak gemensam ledning med ett företag inom den finansiella sektorn, eller</w:t>
      </w:r>
    </w:p>
    <w:p w14:paraId="7FA70535" w14:textId="77777777" w:rsidR="00136126" w:rsidRPr="00736EF4" w:rsidRDefault="00931476" w:rsidP="00136126">
      <w:pPr>
        <w:pStyle w:val="Brdtextmedindrag"/>
      </w:pPr>
      <w:r w:rsidRPr="00736EF4">
        <w:t>d) är dotterföretag till ett annat företag och gruppens verksamhet drivs huvudsakligen inom den finansiella sektorn enligt 2 §,</w:t>
      </w:r>
    </w:p>
    <w:p w14:paraId="457FC9A6" w14:textId="77777777" w:rsidR="00136126" w:rsidRPr="00736EF4" w:rsidRDefault="00931476" w:rsidP="00136126">
      <w:pPr>
        <w:pStyle w:val="Brdtextmedindrag"/>
      </w:pPr>
      <w:r w:rsidRPr="00736EF4">
        <w:t>3. minst ett av företagen i gruppen tillhör försäkringssektorn,</w:t>
      </w:r>
    </w:p>
    <w:p w14:paraId="5267C7D6" w14:textId="77777777" w:rsidR="00136126" w:rsidRPr="00736EF4" w:rsidRDefault="00931476" w:rsidP="00136126">
      <w:pPr>
        <w:pStyle w:val="Brdtextmedindrag"/>
      </w:pPr>
      <w:r w:rsidRPr="00736EF4">
        <w:t>4. minst ett av företagen i gruppen tillhör bank- och värdepappers</w:t>
      </w:r>
      <w:r>
        <w:softHyphen/>
      </w:r>
      <w:r w:rsidRPr="00736EF4">
        <w:t>sektorn, och</w:t>
      </w:r>
    </w:p>
    <w:p w14:paraId="726A311C" w14:textId="77777777" w:rsidR="00136126" w:rsidRDefault="00931476" w:rsidP="00136126">
      <w:pPr>
        <w:pStyle w:val="Brdtextmedindrag"/>
      </w:pPr>
      <w:r w:rsidRPr="00736EF4">
        <w:t>5. gruppens verksamhet i såväl försäkringssektorn som bank- och värde</w:t>
      </w:r>
      <w:r>
        <w:softHyphen/>
      </w:r>
      <w:r w:rsidRPr="00736EF4">
        <w:t>papperssektorn är betydande enligt 3 eller 4 §.</w:t>
      </w:r>
    </w:p>
    <w:p w14:paraId="6EEAED3D" w14:textId="77777777" w:rsidR="00136126" w:rsidRPr="00736EF4" w:rsidRDefault="00136126" w:rsidP="00136126">
      <w:pPr>
        <w:pStyle w:val="Brdtextmedindrag"/>
      </w:pPr>
    </w:p>
    <w:p w14:paraId="459C36EB" w14:textId="77777777" w:rsidR="00136126" w:rsidRPr="00736EF4" w:rsidRDefault="00931476" w:rsidP="00136126">
      <w:pPr>
        <w:pStyle w:val="Brdtext"/>
        <w:keepNext/>
        <w:jc w:val="center"/>
        <w:rPr>
          <w:b/>
        </w:rPr>
      </w:pPr>
      <w:r w:rsidRPr="00736EF4">
        <w:rPr>
          <w:b/>
        </w:rPr>
        <w:lastRenderedPageBreak/>
        <w:t>3 kap.</w:t>
      </w:r>
    </w:p>
    <w:p w14:paraId="14F3B5A8" w14:textId="77777777" w:rsidR="00136126" w:rsidRPr="00736EF4" w:rsidRDefault="00931476" w:rsidP="00136126">
      <w:pPr>
        <w:pStyle w:val="Brdtext"/>
        <w:jc w:val="center"/>
      </w:pPr>
      <w:r w:rsidRPr="00736EF4">
        <w:t>3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5129AFB" w14:textId="77777777">
        <w:tc>
          <w:tcPr>
            <w:tcW w:w="2500" w:type="pct"/>
            <w:tcMar>
              <w:left w:w="0" w:type="dxa"/>
            </w:tcMar>
          </w:tcPr>
          <w:p w14:paraId="648CB12A" w14:textId="77777777" w:rsidR="00136126" w:rsidRPr="00736EF4" w:rsidRDefault="00931476" w:rsidP="00136126">
            <w:pPr>
              <w:pStyle w:val="Brdtextmedindrag"/>
            </w:pPr>
            <w:r w:rsidRPr="00736EF4">
              <w:t>Bestämmelserna i denna lag, eller vissa av dem enligt vad som framgår av beslut enligt 4 kap. 4 §</w:t>
            </w:r>
            <w:r>
              <w:t> </w:t>
            </w:r>
            <w:r w:rsidRPr="00736EF4">
              <w:t xml:space="preserve">2, </w:t>
            </w:r>
            <w:r w:rsidRPr="00736EF4">
              <w:rPr>
                <w:i/>
              </w:rPr>
              <w:t>skall</w:t>
            </w:r>
            <w:r w:rsidRPr="00736EF4">
              <w:t xml:space="preserve"> tillämpas på ett institut </w:t>
            </w:r>
            <w:r w:rsidRPr="00736EF4">
              <w:rPr>
                <w:i/>
              </w:rPr>
              <w:t>eller</w:t>
            </w:r>
            <w:r w:rsidRPr="00736EF4">
              <w:t xml:space="preserve"> ett försäkringsföretag om</w:t>
            </w:r>
          </w:p>
        </w:tc>
        <w:tc>
          <w:tcPr>
            <w:tcW w:w="2500" w:type="pct"/>
            <w:tcMar>
              <w:right w:w="0" w:type="dxa"/>
            </w:tcMar>
          </w:tcPr>
          <w:p w14:paraId="04758EE0" w14:textId="77777777" w:rsidR="00136126" w:rsidRPr="00736EF4" w:rsidRDefault="00931476" w:rsidP="00136126">
            <w:pPr>
              <w:pStyle w:val="Brdtextmedindrag"/>
            </w:pPr>
            <w:r w:rsidRPr="00736EF4">
              <w:t>Bestämmelserna i denna lag, eller vissa av dem enligt vad som framgår av beslut enligt 4 kap. 4 §</w:t>
            </w:r>
            <w:r>
              <w:t> </w:t>
            </w:r>
            <w:r w:rsidRPr="00736EF4">
              <w:t xml:space="preserve">2, </w:t>
            </w:r>
            <w:r w:rsidRPr="00736EF4">
              <w:rPr>
                <w:i/>
              </w:rPr>
              <w:t>ska</w:t>
            </w:r>
            <w:r w:rsidRPr="00736EF4">
              <w:t xml:space="preserve"> tillämpas på ett institut</w:t>
            </w:r>
            <w:r w:rsidRPr="00736EF4">
              <w:rPr>
                <w:i/>
              </w:rPr>
              <w:t>,</w:t>
            </w:r>
            <w:r w:rsidRPr="00736EF4">
              <w:t xml:space="preserve"> ett försäkringsföretag </w:t>
            </w:r>
            <w:r w:rsidRPr="00736EF4">
              <w:rPr>
                <w:i/>
              </w:rPr>
              <w:t>eller ett tjänstepensionsföretag</w:t>
            </w:r>
            <w:r w:rsidRPr="00736EF4">
              <w:t xml:space="preserve"> om</w:t>
            </w:r>
          </w:p>
        </w:tc>
      </w:tr>
      <w:tr w:rsidR="00397F28" w14:paraId="65D08951" w14:textId="77777777">
        <w:tc>
          <w:tcPr>
            <w:tcW w:w="2500" w:type="pct"/>
            <w:tcMar>
              <w:left w:w="0" w:type="dxa"/>
            </w:tcMar>
          </w:tcPr>
          <w:p w14:paraId="128D6D85" w14:textId="77777777" w:rsidR="00136126" w:rsidRPr="00736EF4" w:rsidRDefault="00931476" w:rsidP="00136126">
            <w:pPr>
              <w:pStyle w:val="Brdtextmedindrag"/>
            </w:pPr>
            <w:r w:rsidRPr="00736EF4">
              <w:t>1. en fysisk eller juridisk person har ägarintresse i, kapitalbind</w:t>
            </w:r>
            <w:r>
              <w:softHyphen/>
            </w:r>
            <w:r w:rsidRPr="00736EF4">
              <w:t xml:space="preserve">ningar med eller annars utövar ett väsentligt inflytande över institutet </w:t>
            </w:r>
            <w:r w:rsidRPr="00736EF4">
              <w:rPr>
                <w:i/>
              </w:rPr>
              <w:t>eller</w:t>
            </w:r>
            <w:r w:rsidRPr="00736EF4">
              <w:t xml:space="preserve"> försäkringsföretaget,</w:t>
            </w:r>
          </w:p>
        </w:tc>
        <w:tc>
          <w:tcPr>
            <w:tcW w:w="2500" w:type="pct"/>
            <w:tcMar>
              <w:right w:w="0" w:type="dxa"/>
            </w:tcMar>
          </w:tcPr>
          <w:p w14:paraId="56AF4BF3" w14:textId="77777777" w:rsidR="00136126" w:rsidRPr="00736EF4" w:rsidRDefault="00931476" w:rsidP="00136126">
            <w:pPr>
              <w:pStyle w:val="Brdtextmedindrag"/>
            </w:pPr>
            <w:r w:rsidRPr="00736EF4">
              <w:t>1. en fysisk eller juridisk person har ägarintresse i, kapitalbind</w:t>
            </w:r>
            <w:r>
              <w:softHyphen/>
            </w:r>
            <w:r w:rsidRPr="00736EF4">
              <w:t>ningar med eller annars utövar ett väsentligt inflytande över institutet</w:t>
            </w:r>
            <w:r w:rsidRPr="00736EF4">
              <w:rPr>
                <w:i/>
              </w:rPr>
              <w:t>,</w:t>
            </w:r>
            <w:r w:rsidRPr="00736EF4">
              <w:t xml:space="preserve"> försäkringsföretaget </w:t>
            </w:r>
            <w:r w:rsidRPr="00736EF4">
              <w:rPr>
                <w:i/>
              </w:rPr>
              <w:t>eller tjänste</w:t>
            </w:r>
            <w:r>
              <w:rPr>
                <w:i/>
              </w:rPr>
              <w:softHyphen/>
            </w:r>
            <w:r w:rsidRPr="00736EF4">
              <w:rPr>
                <w:i/>
              </w:rPr>
              <w:t>pensionsföretaget</w:t>
            </w:r>
            <w:r w:rsidRPr="00736EF4">
              <w:t>,</w:t>
            </w:r>
          </w:p>
        </w:tc>
      </w:tr>
    </w:tbl>
    <w:p w14:paraId="3D434E39" w14:textId="77777777" w:rsidR="00136126" w:rsidRPr="00736EF4" w:rsidRDefault="00931476" w:rsidP="00136126">
      <w:pPr>
        <w:pStyle w:val="Brdtextmedindrag"/>
      </w:pPr>
      <w:r w:rsidRPr="00736EF4">
        <w:t>2. villkoren i 2 kap. 1 §</w:t>
      </w:r>
      <w:r>
        <w:t> </w:t>
      </w:r>
      <w:r w:rsidRPr="00736EF4">
        <w:t>3–5 är uppfyllda för de företag som den fysiska eller juridiska personen har sådana förbindelser med som anges i 1, och</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C30C544" w14:textId="77777777">
        <w:tc>
          <w:tcPr>
            <w:tcW w:w="2500" w:type="pct"/>
            <w:tcMar>
              <w:left w:w="0" w:type="dxa"/>
            </w:tcMar>
          </w:tcPr>
          <w:p w14:paraId="5A1CB7FF" w14:textId="77777777" w:rsidR="00136126" w:rsidRPr="00736EF4" w:rsidRDefault="00931476" w:rsidP="00136126">
            <w:pPr>
              <w:pStyle w:val="Brdtextmedindrag"/>
            </w:pPr>
            <w:r w:rsidRPr="00736EF4">
              <w:t xml:space="preserve">3. det bedöms särskilt viktigt att institutet </w:t>
            </w:r>
            <w:r w:rsidRPr="00736EF4">
              <w:rPr>
                <w:i/>
              </w:rPr>
              <w:t>eller</w:t>
            </w:r>
            <w:r w:rsidRPr="00736EF4">
              <w:t xml:space="preserve"> försäkringsföretaget står under sådan särskild tillsyn som utövas över finansiella konglo</w:t>
            </w:r>
            <w:r>
              <w:softHyphen/>
            </w:r>
            <w:r w:rsidRPr="00736EF4">
              <w:t>merat.</w:t>
            </w:r>
          </w:p>
        </w:tc>
        <w:tc>
          <w:tcPr>
            <w:tcW w:w="2500" w:type="pct"/>
            <w:tcMar>
              <w:right w:w="0" w:type="dxa"/>
            </w:tcMar>
          </w:tcPr>
          <w:p w14:paraId="1ACBA2EE" w14:textId="77777777" w:rsidR="00136126" w:rsidRPr="00736EF4" w:rsidRDefault="00931476" w:rsidP="00136126">
            <w:pPr>
              <w:pStyle w:val="Brdtextmedindrag"/>
            </w:pPr>
            <w:r w:rsidRPr="00736EF4">
              <w:t>3. det bedöms särskilt viktigt att institutet</w:t>
            </w:r>
            <w:r w:rsidRPr="00736EF4">
              <w:rPr>
                <w:i/>
              </w:rPr>
              <w:t>,</w:t>
            </w:r>
            <w:r w:rsidRPr="00736EF4">
              <w:t xml:space="preserve"> försäkringsföretaget </w:t>
            </w:r>
            <w:r w:rsidRPr="00736EF4">
              <w:rPr>
                <w:i/>
              </w:rPr>
              <w:t xml:space="preserve">eller tjänstepensionsföretaget </w:t>
            </w:r>
            <w:r w:rsidRPr="00736EF4">
              <w:t>står under sådan särskild tillsyn som utövas över finansiella konglomerat.</w:t>
            </w:r>
          </w:p>
        </w:tc>
      </w:tr>
      <w:tr w:rsidR="00397F28" w14:paraId="460C7734" w14:textId="77777777">
        <w:tc>
          <w:tcPr>
            <w:tcW w:w="2500" w:type="pct"/>
            <w:tcMar>
              <w:left w:w="0" w:type="dxa"/>
            </w:tcMar>
          </w:tcPr>
          <w:p w14:paraId="6BBB9970" w14:textId="77777777" w:rsidR="00136126" w:rsidRPr="00736EF4" w:rsidRDefault="00931476" w:rsidP="00136126">
            <w:pPr>
              <w:pStyle w:val="Brdtextmedindrag"/>
            </w:pPr>
            <w:r w:rsidRPr="00736EF4">
              <w:t xml:space="preserve">När första stycket är tillämpligt </w:t>
            </w:r>
            <w:r w:rsidRPr="00736EF4">
              <w:rPr>
                <w:i/>
              </w:rPr>
              <w:t>skall</w:t>
            </w:r>
            <w:r w:rsidRPr="00736EF4">
              <w:t xml:space="preserve"> hänvisningarna i denna lag till finansiella konglomerat i stället avse de förbindelser mellan en fysisk eller juridisk person och ett institut </w:t>
            </w:r>
            <w:r w:rsidRPr="00736EF4">
              <w:rPr>
                <w:i/>
              </w:rPr>
              <w:t>eller</w:t>
            </w:r>
            <w:r w:rsidRPr="00736EF4">
              <w:t xml:space="preserve"> ett försäkringsföretag som avses i första stycket</w:t>
            </w:r>
            <w:r>
              <w:t> </w:t>
            </w:r>
            <w:r w:rsidRPr="00736EF4">
              <w:t>1.</w:t>
            </w:r>
          </w:p>
        </w:tc>
        <w:tc>
          <w:tcPr>
            <w:tcW w:w="2500" w:type="pct"/>
            <w:tcMar>
              <w:right w:w="0" w:type="dxa"/>
            </w:tcMar>
          </w:tcPr>
          <w:p w14:paraId="16FA5474" w14:textId="77777777" w:rsidR="00136126" w:rsidRPr="00736EF4" w:rsidRDefault="00931476" w:rsidP="00136126">
            <w:pPr>
              <w:pStyle w:val="Brdtextmedindrag"/>
            </w:pPr>
            <w:r w:rsidRPr="00736EF4">
              <w:t xml:space="preserve">När första stycket är tillämpligt </w:t>
            </w:r>
            <w:r w:rsidRPr="00736EF4">
              <w:rPr>
                <w:i/>
              </w:rPr>
              <w:t>ska</w:t>
            </w:r>
            <w:r w:rsidRPr="00736EF4">
              <w:t xml:space="preserve"> hänvisningarna i denna lag till finansiella konglomerat i stället avse de förbindelser mellan en fysisk eller juridisk person och ett institut</w:t>
            </w:r>
            <w:r w:rsidRPr="00736EF4">
              <w:rPr>
                <w:i/>
              </w:rPr>
              <w:t>,</w:t>
            </w:r>
            <w:r w:rsidRPr="00736EF4">
              <w:t xml:space="preserve"> ett försäkringsföretag </w:t>
            </w:r>
            <w:r w:rsidRPr="00736EF4">
              <w:rPr>
                <w:i/>
              </w:rPr>
              <w:t>eller ett tjänstepensionsföretag</w:t>
            </w:r>
            <w:r w:rsidRPr="00736EF4">
              <w:t xml:space="preserve"> som avses i första stycket</w:t>
            </w:r>
            <w:r>
              <w:t> </w:t>
            </w:r>
            <w:r w:rsidRPr="00736EF4">
              <w:t>1.</w:t>
            </w:r>
          </w:p>
        </w:tc>
      </w:tr>
    </w:tbl>
    <w:p w14:paraId="72305A89" w14:textId="77777777" w:rsidR="00136126" w:rsidRPr="00736EF4" w:rsidRDefault="00931476" w:rsidP="00136126">
      <w:pPr>
        <w:pStyle w:val="Brdtext"/>
        <w:spacing w:before="230"/>
        <w:jc w:val="center"/>
        <w:rPr>
          <w:b/>
        </w:rPr>
      </w:pPr>
      <w:r w:rsidRPr="00736EF4">
        <w:rPr>
          <w:b/>
        </w:rPr>
        <w:t>4 kap.</w:t>
      </w:r>
    </w:p>
    <w:p w14:paraId="440E2165" w14:textId="77777777" w:rsidR="00136126" w:rsidRPr="00736EF4" w:rsidRDefault="00931476" w:rsidP="00136126">
      <w:pPr>
        <w:pStyle w:val="Brdtext"/>
        <w:jc w:val="center"/>
      </w:pPr>
      <w:r w:rsidRPr="00736EF4">
        <w:t>2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745D3E4" w14:textId="77777777">
        <w:tc>
          <w:tcPr>
            <w:tcW w:w="2500" w:type="pct"/>
            <w:tcMar>
              <w:left w:w="0" w:type="dxa"/>
            </w:tcMar>
          </w:tcPr>
          <w:p w14:paraId="6D24019F" w14:textId="77777777" w:rsidR="00136126" w:rsidRPr="00736EF4" w:rsidRDefault="00931476" w:rsidP="00136126">
            <w:pPr>
              <w:pStyle w:val="Brdtextmedindrag"/>
            </w:pPr>
            <w:r w:rsidRPr="00736EF4">
              <w:t xml:space="preserve">Finansinspektionen </w:t>
            </w:r>
            <w:r w:rsidRPr="00736EF4">
              <w:rPr>
                <w:i/>
              </w:rPr>
              <w:t>skall</w:t>
            </w:r>
            <w:r w:rsidRPr="00736EF4">
              <w:t xml:space="preserve"> vara samordnare av den särskilda till</w:t>
            </w:r>
            <w:r>
              <w:softHyphen/>
            </w:r>
            <w:r w:rsidRPr="00736EF4">
              <w:t>synen över ett finansiellt konglo</w:t>
            </w:r>
            <w:r>
              <w:softHyphen/>
            </w:r>
            <w:r w:rsidRPr="00736EF4">
              <w:t>merat, om det i toppen av konglo</w:t>
            </w:r>
            <w:r>
              <w:softHyphen/>
            </w:r>
            <w:r w:rsidRPr="00736EF4">
              <w:t>meratet finns</w:t>
            </w:r>
          </w:p>
        </w:tc>
        <w:tc>
          <w:tcPr>
            <w:tcW w:w="2500" w:type="pct"/>
            <w:tcMar>
              <w:right w:w="0" w:type="dxa"/>
            </w:tcMar>
          </w:tcPr>
          <w:p w14:paraId="195F1A1D" w14:textId="77777777" w:rsidR="00136126" w:rsidRPr="00736EF4" w:rsidRDefault="00931476" w:rsidP="00136126">
            <w:pPr>
              <w:pStyle w:val="Brdtextmedindrag"/>
            </w:pPr>
            <w:r w:rsidRPr="00736EF4">
              <w:t xml:space="preserve">Finansinspektionen </w:t>
            </w:r>
            <w:r w:rsidRPr="00736EF4">
              <w:rPr>
                <w:i/>
              </w:rPr>
              <w:t>ska</w:t>
            </w:r>
            <w:r w:rsidRPr="00736EF4">
              <w:t xml:space="preserve"> vara samordnare av den särskilda till</w:t>
            </w:r>
            <w:r>
              <w:softHyphen/>
            </w:r>
            <w:r w:rsidRPr="00736EF4">
              <w:t>synen över ett finansiellt konglo</w:t>
            </w:r>
            <w:r>
              <w:softHyphen/>
            </w:r>
            <w:r w:rsidRPr="00736EF4">
              <w:t>merat, om det i toppen av konglo</w:t>
            </w:r>
            <w:r>
              <w:softHyphen/>
            </w:r>
            <w:r w:rsidRPr="00736EF4">
              <w:t>meratet finns</w:t>
            </w:r>
          </w:p>
        </w:tc>
      </w:tr>
      <w:tr w:rsidR="00397F28" w14:paraId="7CDEAF09" w14:textId="77777777">
        <w:tc>
          <w:tcPr>
            <w:tcW w:w="2500" w:type="pct"/>
            <w:tcMar>
              <w:left w:w="0" w:type="dxa"/>
            </w:tcMar>
          </w:tcPr>
          <w:p w14:paraId="0222F0E7" w14:textId="77777777" w:rsidR="00136126" w:rsidRPr="00736EF4" w:rsidRDefault="00931476" w:rsidP="00136126">
            <w:pPr>
              <w:pStyle w:val="Brdtextmedindrag"/>
            </w:pPr>
            <w:r w:rsidRPr="00736EF4">
              <w:t xml:space="preserve">1. ett institut </w:t>
            </w:r>
            <w:r w:rsidRPr="00736EF4">
              <w:rPr>
                <w:i/>
              </w:rPr>
              <w:t>eller</w:t>
            </w:r>
            <w:r w:rsidRPr="00736EF4">
              <w:t xml:space="preserve"> ett försäkrings</w:t>
            </w:r>
            <w:r>
              <w:softHyphen/>
            </w:r>
            <w:r w:rsidRPr="00736EF4">
              <w:t>företag,</w:t>
            </w:r>
          </w:p>
        </w:tc>
        <w:tc>
          <w:tcPr>
            <w:tcW w:w="2500" w:type="pct"/>
            <w:tcMar>
              <w:right w:w="0" w:type="dxa"/>
            </w:tcMar>
          </w:tcPr>
          <w:p w14:paraId="11806E84" w14:textId="77777777" w:rsidR="00136126" w:rsidRPr="00736EF4" w:rsidRDefault="00931476" w:rsidP="00136126">
            <w:pPr>
              <w:pStyle w:val="Brdtextmedindrag"/>
            </w:pPr>
            <w:r w:rsidRPr="00736EF4">
              <w:t>1. ett institut</w:t>
            </w:r>
            <w:r w:rsidRPr="00736EF4">
              <w:rPr>
                <w:i/>
              </w:rPr>
              <w:t>,</w:t>
            </w:r>
            <w:r w:rsidRPr="00736EF4">
              <w:t xml:space="preserve"> ett försäkrings</w:t>
            </w:r>
            <w:r>
              <w:softHyphen/>
            </w:r>
            <w:r w:rsidRPr="00736EF4">
              <w:t xml:space="preserve">företag </w:t>
            </w:r>
            <w:r w:rsidRPr="00736EF4">
              <w:rPr>
                <w:i/>
              </w:rPr>
              <w:t>eller ett tjänstepensions</w:t>
            </w:r>
            <w:r>
              <w:rPr>
                <w:i/>
              </w:rPr>
              <w:softHyphen/>
            </w:r>
            <w:r w:rsidRPr="00736EF4">
              <w:rPr>
                <w:i/>
              </w:rPr>
              <w:t>företag</w:t>
            </w:r>
            <w:r w:rsidRPr="00736EF4">
              <w:t>,</w:t>
            </w:r>
          </w:p>
        </w:tc>
      </w:tr>
      <w:tr w:rsidR="00397F28" w14:paraId="05EDEAFA" w14:textId="77777777">
        <w:tc>
          <w:tcPr>
            <w:tcW w:w="2500" w:type="pct"/>
            <w:tcMar>
              <w:left w:w="0" w:type="dxa"/>
            </w:tcMar>
          </w:tcPr>
          <w:p w14:paraId="694C90BA" w14:textId="77777777" w:rsidR="00136126" w:rsidRPr="00736EF4" w:rsidRDefault="00931476" w:rsidP="00136126">
            <w:pPr>
              <w:pStyle w:val="Brdtextmedindrag"/>
            </w:pPr>
            <w:r w:rsidRPr="00736EF4">
              <w:t>2. ett blandat finansiellt holding</w:t>
            </w:r>
            <w:r>
              <w:softHyphen/>
            </w:r>
            <w:r w:rsidRPr="00736EF4">
              <w:t xml:space="preserve">företag med huvudkontor i Sverige som är moderföretag till ett institut </w:t>
            </w:r>
            <w:r w:rsidRPr="00736EF4">
              <w:rPr>
                <w:i/>
              </w:rPr>
              <w:t>eller</w:t>
            </w:r>
            <w:r w:rsidRPr="00736EF4">
              <w:t xml:space="preserve"> ett försäkringsföretag,</w:t>
            </w:r>
          </w:p>
        </w:tc>
        <w:tc>
          <w:tcPr>
            <w:tcW w:w="2500" w:type="pct"/>
            <w:tcMar>
              <w:right w:w="0" w:type="dxa"/>
            </w:tcMar>
          </w:tcPr>
          <w:p w14:paraId="39592FC6" w14:textId="77777777" w:rsidR="00136126" w:rsidRPr="00736EF4" w:rsidRDefault="00931476" w:rsidP="00136126">
            <w:pPr>
              <w:pStyle w:val="Brdtextmedindrag"/>
            </w:pPr>
            <w:r w:rsidRPr="00736EF4">
              <w:t>2. ett blandat finansiellt holding</w:t>
            </w:r>
            <w:r>
              <w:softHyphen/>
            </w:r>
            <w:r w:rsidRPr="00736EF4">
              <w:t>företag med huvudkontor i Sverige som är moderföretag till ett institut</w:t>
            </w:r>
            <w:r w:rsidRPr="00736EF4">
              <w:rPr>
                <w:i/>
              </w:rPr>
              <w:t>,</w:t>
            </w:r>
            <w:r w:rsidRPr="00736EF4">
              <w:t xml:space="preserve"> ett försäkringsföretag </w:t>
            </w:r>
            <w:r w:rsidRPr="00736EF4">
              <w:rPr>
                <w:i/>
              </w:rPr>
              <w:t>eller ett tjänstepensionsföretag</w:t>
            </w:r>
            <w:r w:rsidRPr="00736EF4">
              <w:t>,</w:t>
            </w:r>
          </w:p>
        </w:tc>
      </w:tr>
    </w:tbl>
    <w:p w14:paraId="37DA3D56" w14:textId="77777777" w:rsidR="00136126" w:rsidRPr="00736EF4" w:rsidRDefault="00931476" w:rsidP="00136126">
      <w:pPr>
        <w:pStyle w:val="Brdtextmedindrag"/>
      </w:pPr>
      <w:r w:rsidRPr="00736EF4">
        <w:t>3. två eller flera blandade finansiella holdingföretag med huvudkontor i olika stater inom EES, däribland Sverige, och det dessutom i konglo</w:t>
      </w:r>
      <w:r>
        <w:softHyphen/>
      </w:r>
      <w:r w:rsidRPr="00736EF4">
        <w:t>meratet finns reglerade företag i samma stater under förutsättning att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35C324B" w14:textId="77777777">
        <w:tc>
          <w:tcPr>
            <w:tcW w:w="2500" w:type="pct"/>
            <w:tcMar>
              <w:left w:w="0" w:type="dxa"/>
            </w:tcMar>
          </w:tcPr>
          <w:p w14:paraId="4A6FDA78" w14:textId="77777777" w:rsidR="00136126" w:rsidRPr="00736EF4" w:rsidRDefault="00931476" w:rsidP="00136126">
            <w:pPr>
              <w:pStyle w:val="Brdtextmedindrag"/>
            </w:pPr>
            <w:r w:rsidRPr="00736EF4">
              <w:t xml:space="preserve">a) det av de reglerade företagen som, om de tillhör samma sektor, har den största balansomslutningen </w:t>
            </w:r>
            <w:r w:rsidRPr="00736EF4">
              <w:lastRenderedPageBreak/>
              <w:t xml:space="preserve">är ett institut </w:t>
            </w:r>
            <w:r w:rsidRPr="00736EF4">
              <w:rPr>
                <w:i/>
              </w:rPr>
              <w:t>eller</w:t>
            </w:r>
            <w:r w:rsidRPr="00736EF4">
              <w:t xml:space="preserve"> ett försäkrings</w:t>
            </w:r>
            <w:r>
              <w:softHyphen/>
            </w:r>
            <w:r w:rsidRPr="00736EF4">
              <w:t>företag, eller</w:t>
            </w:r>
          </w:p>
        </w:tc>
        <w:tc>
          <w:tcPr>
            <w:tcW w:w="2500" w:type="pct"/>
            <w:tcMar>
              <w:right w:w="0" w:type="dxa"/>
            </w:tcMar>
          </w:tcPr>
          <w:p w14:paraId="401CF959" w14:textId="77777777" w:rsidR="00136126" w:rsidRPr="00736EF4" w:rsidRDefault="00931476" w:rsidP="00136126">
            <w:pPr>
              <w:pStyle w:val="Brdtextmedindrag"/>
            </w:pPr>
            <w:r w:rsidRPr="00736EF4">
              <w:lastRenderedPageBreak/>
              <w:t xml:space="preserve">a) det av de reglerade företagen som, om de tillhör samma sektor, har den största balansomslutningen </w:t>
            </w:r>
            <w:r w:rsidRPr="00736EF4">
              <w:lastRenderedPageBreak/>
              <w:t>är ett institut</w:t>
            </w:r>
            <w:r w:rsidRPr="00736EF4">
              <w:rPr>
                <w:i/>
              </w:rPr>
              <w:t>,</w:t>
            </w:r>
            <w:r w:rsidRPr="00736EF4">
              <w:t xml:space="preserve"> ett försäkringsföretag </w:t>
            </w:r>
            <w:r w:rsidRPr="00736EF4">
              <w:rPr>
                <w:i/>
              </w:rPr>
              <w:t>eller ett tjänstepensionsföretag</w:t>
            </w:r>
            <w:r w:rsidRPr="00736EF4">
              <w:t>, eller</w:t>
            </w:r>
          </w:p>
        </w:tc>
      </w:tr>
      <w:tr w:rsidR="00397F28" w14:paraId="530226EF" w14:textId="77777777">
        <w:tc>
          <w:tcPr>
            <w:tcW w:w="2500" w:type="pct"/>
            <w:tcMar>
              <w:left w:w="0" w:type="dxa"/>
            </w:tcMar>
          </w:tcPr>
          <w:p w14:paraId="56379295" w14:textId="77777777" w:rsidR="00136126" w:rsidRPr="00736EF4" w:rsidRDefault="00931476" w:rsidP="00136126">
            <w:pPr>
              <w:pStyle w:val="Brdtextmedindrag"/>
            </w:pPr>
            <w:r w:rsidRPr="00736EF4">
              <w:lastRenderedPageBreak/>
              <w:t xml:space="preserve">b) det av de reglerade företagen som, om de tillhör olika sektorer, verkar inom den största sektorn är ett institut </w:t>
            </w:r>
            <w:r w:rsidRPr="00736EF4">
              <w:rPr>
                <w:i/>
              </w:rPr>
              <w:t>eller</w:t>
            </w:r>
            <w:r w:rsidRPr="00736EF4">
              <w:t xml:space="preserve"> ett försäkrings</w:t>
            </w:r>
            <w:r>
              <w:softHyphen/>
            </w:r>
            <w:r w:rsidRPr="00736EF4">
              <w:t>företag, eller</w:t>
            </w:r>
          </w:p>
        </w:tc>
        <w:tc>
          <w:tcPr>
            <w:tcW w:w="2500" w:type="pct"/>
            <w:tcMar>
              <w:right w:w="0" w:type="dxa"/>
            </w:tcMar>
          </w:tcPr>
          <w:p w14:paraId="2CFF32A6" w14:textId="77777777" w:rsidR="00136126" w:rsidRPr="00736EF4" w:rsidRDefault="00931476" w:rsidP="00136126">
            <w:pPr>
              <w:pStyle w:val="Brdtextmedindrag"/>
            </w:pPr>
            <w:r w:rsidRPr="00736EF4">
              <w:t>b) det av de reglerade företagen som, om de tillhör olika sektorer, verkar inom den största sektorn är ett institut</w:t>
            </w:r>
            <w:r w:rsidRPr="00736EF4">
              <w:rPr>
                <w:i/>
              </w:rPr>
              <w:t>,</w:t>
            </w:r>
            <w:r w:rsidRPr="00736EF4">
              <w:t xml:space="preserve"> ett försäkringsföretag </w:t>
            </w:r>
            <w:r w:rsidRPr="00736EF4">
              <w:rPr>
                <w:i/>
              </w:rPr>
              <w:t>eller ett tjänstepensionsföretag</w:t>
            </w:r>
            <w:r w:rsidRPr="00736EF4">
              <w:t>, eller</w:t>
            </w:r>
          </w:p>
        </w:tc>
      </w:tr>
      <w:tr w:rsidR="00397F28" w14:paraId="149C87CD" w14:textId="77777777">
        <w:tc>
          <w:tcPr>
            <w:tcW w:w="2500" w:type="pct"/>
            <w:tcMar>
              <w:left w:w="0" w:type="dxa"/>
            </w:tcMar>
          </w:tcPr>
          <w:p w14:paraId="1B0A385C" w14:textId="77777777" w:rsidR="00136126" w:rsidRPr="00736EF4" w:rsidRDefault="00931476" w:rsidP="00136126">
            <w:pPr>
              <w:pStyle w:val="Brdtextmedindrag"/>
            </w:pPr>
            <w:r w:rsidRPr="00736EF4">
              <w:t>4. ett blandat finansiellt holding</w:t>
            </w:r>
            <w:r>
              <w:softHyphen/>
            </w:r>
            <w:r w:rsidRPr="00736EF4">
              <w:t>företag som är moderföretag till flera reglerade företag som inte är auktoriserade i den medlemsstat där holdingföretaget har sitt huvud</w:t>
            </w:r>
            <w:r>
              <w:softHyphen/>
            </w:r>
            <w:r w:rsidRPr="00736EF4">
              <w:t xml:space="preserve">kontor, och det dotterföretag som har den största balansomslutningen inom den största sektorn är ett institut </w:t>
            </w:r>
            <w:r w:rsidRPr="00736EF4">
              <w:rPr>
                <w:i/>
              </w:rPr>
              <w:t>eller</w:t>
            </w:r>
            <w:r w:rsidRPr="00736EF4">
              <w:t xml:space="preserve"> ett försäkringsföretag.</w:t>
            </w:r>
          </w:p>
        </w:tc>
        <w:tc>
          <w:tcPr>
            <w:tcW w:w="2500" w:type="pct"/>
            <w:tcMar>
              <w:right w:w="0" w:type="dxa"/>
            </w:tcMar>
          </w:tcPr>
          <w:p w14:paraId="7220D50B" w14:textId="77777777" w:rsidR="00136126" w:rsidRPr="00736EF4" w:rsidRDefault="00931476" w:rsidP="00136126">
            <w:pPr>
              <w:pStyle w:val="Brdtextmedindrag"/>
            </w:pPr>
            <w:r w:rsidRPr="00736EF4">
              <w:t>4. ett blandat finansiellt holding</w:t>
            </w:r>
            <w:r>
              <w:softHyphen/>
            </w:r>
            <w:r w:rsidRPr="00736EF4">
              <w:t>företag som är moderföretag till flera reglerade företag som inte är auktoriserade i den medlemsstat där holdingföretaget har sitt huvud</w:t>
            </w:r>
            <w:r>
              <w:softHyphen/>
            </w:r>
            <w:r w:rsidRPr="00736EF4">
              <w:t>kontor, och det dotterföretag som har den största balansomslutningen inom den största sektorn är ett institut</w:t>
            </w:r>
            <w:r w:rsidRPr="00736EF4">
              <w:rPr>
                <w:i/>
              </w:rPr>
              <w:t>,</w:t>
            </w:r>
            <w:r w:rsidRPr="00736EF4">
              <w:t xml:space="preserve"> ett försäkringsföretag </w:t>
            </w:r>
            <w:r w:rsidRPr="00736EF4">
              <w:rPr>
                <w:i/>
              </w:rPr>
              <w:t>eller ett tjänstepensionsföretag</w:t>
            </w:r>
            <w:r w:rsidRPr="00736EF4">
              <w:t>.</w:t>
            </w:r>
          </w:p>
        </w:tc>
      </w:tr>
      <w:tr w:rsidR="00397F28" w14:paraId="5412894E" w14:textId="77777777">
        <w:tc>
          <w:tcPr>
            <w:tcW w:w="2500" w:type="pct"/>
            <w:tcMar>
              <w:left w:w="0" w:type="dxa"/>
            </w:tcMar>
          </w:tcPr>
          <w:p w14:paraId="60F0573D" w14:textId="77777777" w:rsidR="00136126" w:rsidRPr="00736EF4" w:rsidRDefault="00931476" w:rsidP="00136126">
            <w:pPr>
              <w:pStyle w:val="Brdtextmedindrag"/>
            </w:pPr>
            <w:r w:rsidRPr="00736EF4">
              <w:t xml:space="preserve">Finansinspektionen </w:t>
            </w:r>
            <w:r w:rsidRPr="00736EF4">
              <w:rPr>
                <w:i/>
              </w:rPr>
              <w:t>skall</w:t>
            </w:r>
            <w:r w:rsidRPr="00736EF4">
              <w:t xml:space="preserve"> även vara samordnare om</w:t>
            </w:r>
          </w:p>
        </w:tc>
        <w:tc>
          <w:tcPr>
            <w:tcW w:w="2500" w:type="pct"/>
            <w:tcMar>
              <w:right w:w="0" w:type="dxa"/>
            </w:tcMar>
          </w:tcPr>
          <w:p w14:paraId="7F4FB492" w14:textId="77777777" w:rsidR="00136126" w:rsidRPr="00736EF4" w:rsidRDefault="00931476" w:rsidP="00136126">
            <w:pPr>
              <w:pStyle w:val="Brdtextmedindrag"/>
            </w:pPr>
            <w:r w:rsidRPr="00736EF4">
              <w:t xml:space="preserve">Finansinspektionen </w:t>
            </w:r>
            <w:r w:rsidRPr="00736EF4">
              <w:rPr>
                <w:i/>
              </w:rPr>
              <w:t>ska</w:t>
            </w:r>
            <w:r w:rsidRPr="00736EF4">
              <w:t xml:space="preserve"> även vara samordnare om</w:t>
            </w:r>
          </w:p>
        </w:tc>
      </w:tr>
      <w:tr w:rsidR="00397F28" w14:paraId="662A5A43" w14:textId="77777777">
        <w:tc>
          <w:tcPr>
            <w:tcW w:w="2500" w:type="pct"/>
            <w:tcMar>
              <w:left w:w="0" w:type="dxa"/>
            </w:tcMar>
          </w:tcPr>
          <w:p w14:paraId="3B80E5CA" w14:textId="77777777" w:rsidR="00136126" w:rsidRPr="00736EF4" w:rsidRDefault="00931476" w:rsidP="00136126">
            <w:pPr>
              <w:pStyle w:val="Brdtextmedindrag"/>
            </w:pPr>
            <w:r w:rsidRPr="00736EF4">
              <w:t>1. det inte följer av artikel 10.2 a och b i</w:t>
            </w:r>
            <w:r>
              <w:t>–</w:t>
            </w:r>
            <w:r w:rsidRPr="00736EF4">
              <w:t xml:space="preserve">iii i konglomeratdirektivet att någon behörig myndighet är samordnare och om ett institut </w:t>
            </w:r>
            <w:r w:rsidRPr="00736EF4">
              <w:rPr>
                <w:i/>
              </w:rPr>
              <w:t>eller</w:t>
            </w:r>
            <w:r w:rsidRPr="00736EF4">
              <w:t xml:space="preserve"> ett försäkringsföretag har den största balansomslutningen inom den största sektorn, eller</w:t>
            </w:r>
          </w:p>
        </w:tc>
        <w:tc>
          <w:tcPr>
            <w:tcW w:w="2500" w:type="pct"/>
            <w:tcMar>
              <w:right w:w="0" w:type="dxa"/>
            </w:tcMar>
          </w:tcPr>
          <w:p w14:paraId="5AFC42F5" w14:textId="77777777" w:rsidR="00136126" w:rsidRPr="00736EF4" w:rsidRDefault="00931476" w:rsidP="00136126">
            <w:pPr>
              <w:pStyle w:val="Brdtextmedindrag"/>
            </w:pPr>
            <w:r w:rsidRPr="00736EF4">
              <w:t>1. det inte följer av artikel 10.2 a och b i</w:t>
            </w:r>
            <w:r>
              <w:t>–</w:t>
            </w:r>
            <w:r w:rsidRPr="00736EF4">
              <w:t>iii i konglomeratdirektivet att någon behörig myndighet är samordnare och om ett institut</w:t>
            </w:r>
            <w:r w:rsidRPr="00736EF4">
              <w:rPr>
                <w:i/>
              </w:rPr>
              <w:t>,</w:t>
            </w:r>
            <w:r w:rsidRPr="00736EF4">
              <w:t xml:space="preserve"> ett försäkringsföretag </w:t>
            </w:r>
            <w:r w:rsidRPr="00736EF4">
              <w:rPr>
                <w:i/>
              </w:rPr>
              <w:t>eller ett tjänstepensionsföretag</w:t>
            </w:r>
            <w:r w:rsidRPr="00736EF4">
              <w:t xml:space="preserve"> har den största balansomslutningen inom den största sektorn, eller</w:t>
            </w:r>
          </w:p>
        </w:tc>
      </w:tr>
    </w:tbl>
    <w:p w14:paraId="460167FB" w14:textId="77777777" w:rsidR="00136126" w:rsidRPr="00736EF4" w:rsidRDefault="00931476" w:rsidP="00136126">
      <w:pPr>
        <w:pStyle w:val="Brdtextmedindrag"/>
      </w:pPr>
      <w:r w:rsidRPr="00736EF4">
        <w:t>2. inspektionen tillsammans med övriga relevanta behöriga myndigheter kommer överens om det i enlighet med bestämmelserna i 3</w:t>
      </w:r>
      <w:r>
        <w:t> </w:t>
      </w:r>
      <w:r w:rsidRPr="00736EF4">
        <w: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1D5AFE2" w14:textId="77777777">
        <w:tc>
          <w:tcPr>
            <w:tcW w:w="2500" w:type="pct"/>
            <w:tcMar>
              <w:left w:w="0" w:type="dxa"/>
            </w:tcMar>
          </w:tcPr>
          <w:p w14:paraId="3EFEE0D3" w14:textId="77777777" w:rsidR="00136126" w:rsidRPr="00736EF4" w:rsidRDefault="00931476" w:rsidP="00136126">
            <w:pPr>
              <w:pStyle w:val="Brdtextmedindrag"/>
            </w:pPr>
            <w:r w:rsidRPr="00736EF4">
              <w:t xml:space="preserve">När Finansinspektionen enligt första stycket eller andra stycket 1 </w:t>
            </w:r>
            <w:r w:rsidRPr="00736EF4">
              <w:rPr>
                <w:i/>
              </w:rPr>
              <w:t>skall</w:t>
            </w:r>
            <w:r w:rsidRPr="00736EF4">
              <w:t xml:space="preserve"> vara samordnare, får inspek</w:t>
            </w:r>
            <w:r>
              <w:softHyphen/>
            </w:r>
            <w:r w:rsidRPr="00736EF4">
              <w:t xml:space="preserve">tionen tillsammans med övriga relevanta behöriga myndigheter komma överens om att en annan behörig myndighet inom EES än inspektionen </w:t>
            </w:r>
            <w:r w:rsidRPr="00736EF4">
              <w:rPr>
                <w:i/>
              </w:rPr>
              <w:t>skall</w:t>
            </w:r>
            <w:r w:rsidRPr="00736EF4">
              <w:t xml:space="preserve"> utses till sam</w:t>
            </w:r>
            <w:r>
              <w:softHyphen/>
            </w:r>
            <w:r w:rsidRPr="00736EF4">
              <w:t>ordnare. Finansinspektionen får ingå en sådan överenskommelse, om det är olämpligt att inspek</w:t>
            </w:r>
            <w:r>
              <w:softHyphen/>
            </w:r>
            <w:r w:rsidRPr="00736EF4">
              <w:t>tionen utses till samordnare med hänsyn till det finansiella konglo</w:t>
            </w:r>
            <w:r>
              <w:softHyphen/>
            </w:r>
            <w:r w:rsidRPr="00736EF4">
              <w:t>meratets struktur och den relativa betydelsen av konglomeratets verk</w:t>
            </w:r>
            <w:r>
              <w:softHyphen/>
            </w:r>
            <w:r w:rsidRPr="00736EF4">
              <w:t>samhet i olika länder.</w:t>
            </w:r>
          </w:p>
        </w:tc>
        <w:tc>
          <w:tcPr>
            <w:tcW w:w="2500" w:type="pct"/>
            <w:tcMar>
              <w:right w:w="0" w:type="dxa"/>
            </w:tcMar>
          </w:tcPr>
          <w:p w14:paraId="5303D3EB" w14:textId="77777777" w:rsidR="00136126" w:rsidRPr="00736EF4" w:rsidRDefault="00931476" w:rsidP="00136126">
            <w:pPr>
              <w:pStyle w:val="Brdtextmedindrag"/>
            </w:pPr>
            <w:r w:rsidRPr="00736EF4">
              <w:t xml:space="preserve">När Finansinspektionen enligt första stycket eller andra stycket 1 </w:t>
            </w:r>
            <w:r w:rsidRPr="00736EF4">
              <w:rPr>
                <w:i/>
              </w:rPr>
              <w:t>ska</w:t>
            </w:r>
            <w:r w:rsidRPr="00736EF4">
              <w:t xml:space="preserve"> vara samordnare, får inspek</w:t>
            </w:r>
            <w:r>
              <w:softHyphen/>
            </w:r>
            <w:r w:rsidRPr="00736EF4">
              <w:t xml:space="preserve">tionen tillsammans med övriga relevanta behöriga myndigheter komma överens om att en annan behörig myndighet inom EES än inspektionen </w:t>
            </w:r>
            <w:r w:rsidRPr="00736EF4">
              <w:rPr>
                <w:i/>
              </w:rPr>
              <w:t>ska</w:t>
            </w:r>
            <w:r w:rsidRPr="00736EF4">
              <w:t xml:space="preserve"> utses till sam</w:t>
            </w:r>
            <w:r>
              <w:softHyphen/>
            </w:r>
            <w:r w:rsidRPr="00736EF4">
              <w:t>ordnare. Finansinspektionen får ingå en sådan överenskommelse, om det är olämpligt att inspek</w:t>
            </w:r>
            <w:r>
              <w:softHyphen/>
            </w:r>
            <w:r w:rsidRPr="00736EF4">
              <w:t>tionen utses till samordnare med hänsyn till det finansiella konglo</w:t>
            </w:r>
            <w:r>
              <w:softHyphen/>
            </w:r>
            <w:r w:rsidRPr="00736EF4">
              <w:t>meratets struktur och den relativa betydelsen av konglomeratets verk</w:t>
            </w:r>
            <w:r>
              <w:softHyphen/>
            </w:r>
            <w:r w:rsidRPr="00736EF4">
              <w:t>samhet i olika länder.</w:t>
            </w:r>
          </w:p>
        </w:tc>
      </w:tr>
    </w:tbl>
    <w:p w14:paraId="0FE9527A" w14:textId="77777777" w:rsidR="00136126" w:rsidRDefault="00931476" w:rsidP="00136126">
      <w:pPr>
        <w:pStyle w:val="Brdtextmedindrag"/>
      </w:pPr>
      <w:r>
        <w:br/>
      </w:r>
    </w:p>
    <w:p w14:paraId="050DC9B2" w14:textId="77777777" w:rsidR="00136126" w:rsidRPr="00736EF4" w:rsidRDefault="00136126" w:rsidP="00136126">
      <w:pPr>
        <w:pStyle w:val="Brdtextmedindrag"/>
      </w:pPr>
    </w:p>
    <w:p w14:paraId="7CFF6E0E" w14:textId="77777777" w:rsidR="00136126" w:rsidRPr="00736EF4" w:rsidRDefault="00931476" w:rsidP="00136126">
      <w:pPr>
        <w:pStyle w:val="Brdtext"/>
        <w:keepNext/>
        <w:jc w:val="center"/>
      </w:pPr>
      <w:r w:rsidRPr="00736EF4">
        <w:lastRenderedPageBreak/>
        <w:t>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DC92805" w14:textId="77777777">
        <w:tc>
          <w:tcPr>
            <w:tcW w:w="2500" w:type="pct"/>
            <w:tcMar>
              <w:left w:w="0" w:type="dxa"/>
            </w:tcMar>
          </w:tcPr>
          <w:p w14:paraId="6E2DF85C" w14:textId="77777777" w:rsidR="00136126" w:rsidRPr="00736EF4" w:rsidRDefault="00931476" w:rsidP="00136126">
            <w:pPr>
              <w:pStyle w:val="Brdtextmedindrag"/>
            </w:pPr>
            <w:r w:rsidRPr="00736EF4">
              <w:t>När Finansinspektionen är sam</w:t>
            </w:r>
            <w:r>
              <w:softHyphen/>
            </w:r>
            <w:r w:rsidRPr="00736EF4">
              <w:t xml:space="preserve">ordnare </w:t>
            </w:r>
            <w:r w:rsidRPr="00736EF4">
              <w:rPr>
                <w:i/>
              </w:rPr>
              <w:t>skall</w:t>
            </w:r>
            <w:r w:rsidRPr="00736EF4">
              <w:t xml:space="preserve"> inspektionen fatta beslut i frågor som gäller om</w:t>
            </w:r>
          </w:p>
        </w:tc>
        <w:tc>
          <w:tcPr>
            <w:tcW w:w="2500" w:type="pct"/>
            <w:tcMar>
              <w:right w:w="0" w:type="dxa"/>
            </w:tcMar>
          </w:tcPr>
          <w:p w14:paraId="749DC333" w14:textId="77777777" w:rsidR="00136126" w:rsidRPr="00736EF4" w:rsidRDefault="00931476" w:rsidP="00136126">
            <w:pPr>
              <w:pStyle w:val="Brdtextmedindrag"/>
            </w:pPr>
            <w:r w:rsidRPr="00736EF4">
              <w:t>När Finansinspektionen är sam</w:t>
            </w:r>
            <w:r>
              <w:softHyphen/>
            </w:r>
            <w:r w:rsidRPr="00736EF4">
              <w:t xml:space="preserve">ordnare </w:t>
            </w:r>
            <w:r w:rsidRPr="00736EF4">
              <w:rPr>
                <w:i/>
              </w:rPr>
              <w:t>ska</w:t>
            </w:r>
            <w:r w:rsidRPr="00736EF4">
              <w:t xml:space="preserve"> inspektionen fatta beslut i frågor som gäller om</w:t>
            </w:r>
          </w:p>
        </w:tc>
      </w:tr>
    </w:tbl>
    <w:p w14:paraId="0814C3D7" w14:textId="77777777" w:rsidR="00136126" w:rsidRPr="00736EF4" w:rsidRDefault="00931476" w:rsidP="00136126">
      <w:pPr>
        <w:pStyle w:val="Brdtextmedindrag"/>
      </w:pPr>
      <w:r w:rsidRPr="00736EF4">
        <w:t>1. det finns ett finansiellt konglomerat enligt 2 kap. 1–6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9114D7E" w14:textId="77777777">
        <w:tc>
          <w:tcPr>
            <w:tcW w:w="2500" w:type="pct"/>
            <w:tcMar>
              <w:left w:w="0" w:type="dxa"/>
            </w:tcMar>
          </w:tcPr>
          <w:p w14:paraId="1FA9BB2A" w14:textId="77777777" w:rsidR="00136126" w:rsidRPr="00736EF4" w:rsidRDefault="00931476" w:rsidP="00136126">
            <w:pPr>
              <w:pStyle w:val="Brdtextmedindrag"/>
            </w:pPr>
            <w:r w:rsidRPr="00736EF4">
              <w:t xml:space="preserve">2. bestämmelserna i denna lag </w:t>
            </w:r>
            <w:r w:rsidRPr="00736EF4">
              <w:rPr>
                <w:i/>
              </w:rPr>
              <w:t>skall</w:t>
            </w:r>
            <w:r w:rsidRPr="00736EF4">
              <w:t xml:space="preserve"> tillämpas på ett institut </w:t>
            </w:r>
            <w:r w:rsidRPr="00736EF4">
              <w:rPr>
                <w:i/>
              </w:rPr>
              <w:t>eller</w:t>
            </w:r>
            <w:r w:rsidRPr="00736EF4">
              <w:t xml:space="preserve"> ett försäkringsföretag enligt 3 kap. 3 §,</w:t>
            </w:r>
          </w:p>
        </w:tc>
        <w:tc>
          <w:tcPr>
            <w:tcW w:w="2500" w:type="pct"/>
            <w:tcMar>
              <w:right w:w="0" w:type="dxa"/>
            </w:tcMar>
          </w:tcPr>
          <w:p w14:paraId="4D7E0C9A" w14:textId="77777777" w:rsidR="00136126" w:rsidRPr="00736EF4" w:rsidRDefault="00931476" w:rsidP="00136126">
            <w:pPr>
              <w:pStyle w:val="Brdtextmedindrag"/>
            </w:pPr>
            <w:r w:rsidRPr="00736EF4">
              <w:t xml:space="preserve">2. bestämmelserna i denna lag </w:t>
            </w:r>
            <w:r w:rsidRPr="00736EF4">
              <w:rPr>
                <w:i/>
              </w:rPr>
              <w:t>ska</w:t>
            </w:r>
            <w:r w:rsidRPr="00736EF4">
              <w:t xml:space="preserve"> tillämpas på ett institut</w:t>
            </w:r>
            <w:r w:rsidRPr="00736EF4">
              <w:rPr>
                <w:i/>
              </w:rPr>
              <w:t>,</w:t>
            </w:r>
            <w:r w:rsidRPr="00736EF4">
              <w:t xml:space="preserve"> ett försäkringsföretag </w:t>
            </w:r>
            <w:r w:rsidRPr="00736EF4">
              <w:rPr>
                <w:i/>
              </w:rPr>
              <w:t>eller ett tjänste</w:t>
            </w:r>
            <w:r>
              <w:rPr>
                <w:i/>
              </w:rPr>
              <w:softHyphen/>
            </w:r>
            <w:r w:rsidRPr="00736EF4">
              <w:rPr>
                <w:i/>
              </w:rPr>
              <w:t xml:space="preserve">pensionsföretag </w:t>
            </w:r>
            <w:r w:rsidRPr="00736EF4">
              <w:t>enligt 3 kap. 3 §,</w:t>
            </w:r>
          </w:p>
        </w:tc>
      </w:tr>
      <w:tr w:rsidR="00397F28" w14:paraId="17D6A721" w14:textId="77777777">
        <w:tc>
          <w:tcPr>
            <w:tcW w:w="2500" w:type="pct"/>
            <w:tcMar>
              <w:left w:w="0" w:type="dxa"/>
            </w:tcMar>
          </w:tcPr>
          <w:p w14:paraId="2ACE6C70" w14:textId="77777777" w:rsidR="00136126" w:rsidRPr="00736EF4" w:rsidRDefault="00931476" w:rsidP="00136126">
            <w:pPr>
              <w:pStyle w:val="Brdtextmedindrag"/>
            </w:pPr>
            <w:r w:rsidRPr="00736EF4">
              <w:t xml:space="preserve">3. ett finansiellt konglomerat </w:t>
            </w:r>
            <w:r w:rsidRPr="00736EF4">
              <w:rPr>
                <w:i/>
              </w:rPr>
              <w:t>skall</w:t>
            </w:r>
            <w:r w:rsidRPr="00736EF4">
              <w:t xml:space="preserve"> upphöra att vara ett finansiellt konglomerat, och</w:t>
            </w:r>
          </w:p>
        </w:tc>
        <w:tc>
          <w:tcPr>
            <w:tcW w:w="2500" w:type="pct"/>
            <w:tcMar>
              <w:right w:w="0" w:type="dxa"/>
            </w:tcMar>
          </w:tcPr>
          <w:p w14:paraId="4C22D3E3" w14:textId="77777777" w:rsidR="00136126" w:rsidRPr="00736EF4" w:rsidRDefault="00931476" w:rsidP="00136126">
            <w:pPr>
              <w:pStyle w:val="Brdtextmedindrag"/>
            </w:pPr>
            <w:r w:rsidRPr="00736EF4">
              <w:t xml:space="preserve">3. ett finansiellt konglomerat </w:t>
            </w:r>
            <w:r w:rsidRPr="00736EF4">
              <w:rPr>
                <w:i/>
              </w:rPr>
              <w:t>ska</w:t>
            </w:r>
            <w:r>
              <w:t> </w:t>
            </w:r>
            <w:r w:rsidRPr="00736EF4">
              <w:t>upphöra att vara ett finansiellt konglomerat, och</w:t>
            </w:r>
          </w:p>
        </w:tc>
      </w:tr>
      <w:tr w:rsidR="00397F28" w14:paraId="20D653FD" w14:textId="77777777">
        <w:tc>
          <w:tcPr>
            <w:tcW w:w="2500" w:type="pct"/>
            <w:tcMar>
              <w:left w:w="0" w:type="dxa"/>
            </w:tcMar>
          </w:tcPr>
          <w:p w14:paraId="5A293365" w14:textId="77777777" w:rsidR="00136126" w:rsidRPr="00736EF4" w:rsidRDefault="00931476" w:rsidP="00136126">
            <w:pPr>
              <w:pStyle w:val="Brdtextmedindrag"/>
            </w:pPr>
            <w:r w:rsidRPr="00736EF4">
              <w:t xml:space="preserve">4. bestämmelserna i 3 kap. 3 § inte längre </w:t>
            </w:r>
            <w:r w:rsidRPr="00736EF4">
              <w:rPr>
                <w:i/>
              </w:rPr>
              <w:t>skall</w:t>
            </w:r>
            <w:r w:rsidRPr="00736EF4">
              <w:t xml:space="preserve"> tillämpas på ett institut </w:t>
            </w:r>
            <w:r w:rsidRPr="00736EF4">
              <w:rPr>
                <w:i/>
              </w:rPr>
              <w:t>eller</w:t>
            </w:r>
            <w:r w:rsidRPr="00736EF4">
              <w:t xml:space="preserve"> ett försäkringsföretag.</w:t>
            </w:r>
          </w:p>
        </w:tc>
        <w:tc>
          <w:tcPr>
            <w:tcW w:w="2500" w:type="pct"/>
            <w:tcMar>
              <w:right w:w="0" w:type="dxa"/>
            </w:tcMar>
          </w:tcPr>
          <w:p w14:paraId="79A58F84" w14:textId="77777777" w:rsidR="00136126" w:rsidRPr="00736EF4" w:rsidRDefault="00931476" w:rsidP="00136126">
            <w:pPr>
              <w:pStyle w:val="Brdtextmedindrag"/>
            </w:pPr>
            <w:r w:rsidRPr="00736EF4">
              <w:t xml:space="preserve">4. bestämmelserna i 3 kap. 3 § inte längre </w:t>
            </w:r>
            <w:r w:rsidRPr="00736EF4">
              <w:rPr>
                <w:i/>
              </w:rPr>
              <w:t>ska</w:t>
            </w:r>
            <w:r w:rsidRPr="00736EF4">
              <w:t xml:space="preserve"> tillämpas på ett institut</w:t>
            </w:r>
            <w:r w:rsidRPr="00736EF4">
              <w:rPr>
                <w:i/>
              </w:rPr>
              <w:t>,</w:t>
            </w:r>
            <w:r w:rsidRPr="00736EF4">
              <w:t xml:space="preserve"> ett försäkringsföretag </w:t>
            </w:r>
            <w:r w:rsidRPr="00736EF4">
              <w:rPr>
                <w:i/>
              </w:rPr>
              <w:t>eller ett tjänstepensionsföretag</w:t>
            </w:r>
            <w:r w:rsidRPr="00736EF4">
              <w:t>.</w:t>
            </w:r>
          </w:p>
        </w:tc>
      </w:tr>
    </w:tbl>
    <w:p w14:paraId="415E6950" w14:textId="77777777" w:rsidR="00136126" w:rsidRPr="00736EF4" w:rsidRDefault="00931476" w:rsidP="00136126">
      <w:pPr>
        <w:pStyle w:val="Brdtext"/>
        <w:spacing w:before="230"/>
        <w:jc w:val="center"/>
        <w:rPr>
          <w:b/>
        </w:rPr>
      </w:pPr>
      <w:r w:rsidRPr="00736EF4">
        <w:rPr>
          <w:b/>
        </w:rPr>
        <w:t>5 kap.</w:t>
      </w:r>
    </w:p>
    <w:p w14:paraId="5DFAED70" w14:textId="77777777" w:rsidR="00136126" w:rsidRPr="00736EF4" w:rsidRDefault="00931476" w:rsidP="00136126">
      <w:pPr>
        <w:pStyle w:val="Brdtext"/>
        <w:jc w:val="center"/>
      </w:pPr>
      <w:r w:rsidRPr="00736EF4">
        <w:t>2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960D0D3" w14:textId="77777777">
        <w:tc>
          <w:tcPr>
            <w:tcW w:w="2500" w:type="pct"/>
            <w:tcMar>
              <w:left w:w="0" w:type="dxa"/>
            </w:tcMar>
          </w:tcPr>
          <w:p w14:paraId="7E73D78C" w14:textId="77777777" w:rsidR="00136126" w:rsidRPr="00736EF4" w:rsidRDefault="00931476" w:rsidP="00136126">
            <w:pPr>
              <w:pStyle w:val="Brdtextmedindrag"/>
            </w:pPr>
            <w:r w:rsidRPr="00736EF4">
              <w:t xml:space="preserve">För ett finansiellt konglomerat </w:t>
            </w:r>
            <w:r w:rsidRPr="00736EF4">
              <w:rPr>
                <w:i/>
              </w:rPr>
              <w:t>skall</w:t>
            </w:r>
            <w:r w:rsidRPr="00736EF4">
              <w:t xml:space="preserve"> det finnas en kapitalbas som uppfyller ett för finansiella konglo</w:t>
            </w:r>
            <w:r>
              <w:softHyphen/>
            </w:r>
            <w:r w:rsidRPr="00736EF4">
              <w:t>merat särskilt kapitalkrav.</w:t>
            </w:r>
          </w:p>
        </w:tc>
        <w:tc>
          <w:tcPr>
            <w:tcW w:w="2500" w:type="pct"/>
            <w:tcMar>
              <w:right w:w="0" w:type="dxa"/>
            </w:tcMar>
          </w:tcPr>
          <w:p w14:paraId="3D210B59" w14:textId="77777777" w:rsidR="00136126" w:rsidRPr="00736EF4" w:rsidRDefault="00931476" w:rsidP="00136126">
            <w:pPr>
              <w:pStyle w:val="Brdtextmedindrag"/>
            </w:pPr>
            <w:r w:rsidRPr="00736EF4">
              <w:t xml:space="preserve">För ett finansiellt konglomerat </w:t>
            </w:r>
            <w:r w:rsidRPr="00736EF4">
              <w:rPr>
                <w:i/>
              </w:rPr>
              <w:t>ska</w:t>
            </w:r>
            <w:r w:rsidRPr="00736EF4">
              <w:t xml:space="preserve"> det finnas en kapitalbas som uppfyller ett för finansiella konglo</w:t>
            </w:r>
            <w:r>
              <w:softHyphen/>
            </w:r>
            <w:r w:rsidRPr="00736EF4">
              <w:t>merat särskilt kapitalkrav.</w:t>
            </w:r>
          </w:p>
        </w:tc>
      </w:tr>
      <w:tr w:rsidR="00397F28" w14:paraId="7238062A" w14:textId="77777777">
        <w:tc>
          <w:tcPr>
            <w:tcW w:w="2500" w:type="pct"/>
            <w:tcMar>
              <w:left w:w="0" w:type="dxa"/>
            </w:tcMar>
          </w:tcPr>
          <w:p w14:paraId="6EB38912" w14:textId="77777777" w:rsidR="00136126" w:rsidRPr="00736EF4" w:rsidRDefault="00931476" w:rsidP="00136126">
            <w:pPr>
              <w:pStyle w:val="Brdtextmedindrag"/>
            </w:pPr>
            <w:r w:rsidRPr="00736EF4">
              <w:t xml:space="preserve">Institut </w:t>
            </w:r>
            <w:r w:rsidRPr="00736EF4">
              <w:rPr>
                <w:i/>
              </w:rPr>
              <w:t>och</w:t>
            </w:r>
            <w:r w:rsidRPr="00736EF4">
              <w:t xml:space="preserve"> försäkringsföretag som ingår i ett finansiellt konglomerat </w:t>
            </w:r>
            <w:r w:rsidRPr="00736EF4">
              <w:rPr>
                <w:i/>
              </w:rPr>
              <w:t>skall</w:t>
            </w:r>
            <w:r w:rsidRPr="00736EF4">
              <w:t xml:space="preserve"> ha en kapitalbas som är tillräckligt stor med hänsyn till kapitalkravet för det finansiella konglomeratet.</w:t>
            </w:r>
          </w:p>
        </w:tc>
        <w:tc>
          <w:tcPr>
            <w:tcW w:w="2500" w:type="pct"/>
            <w:tcMar>
              <w:right w:w="0" w:type="dxa"/>
            </w:tcMar>
          </w:tcPr>
          <w:p w14:paraId="789E5CEA" w14:textId="77777777" w:rsidR="00136126" w:rsidRPr="00736EF4" w:rsidRDefault="00931476" w:rsidP="00136126">
            <w:pPr>
              <w:pStyle w:val="Brdtextmedindrag"/>
            </w:pPr>
            <w:r w:rsidRPr="00736EF4">
              <w:t>Institut</w:t>
            </w:r>
            <w:r w:rsidRPr="00736EF4">
              <w:rPr>
                <w:i/>
              </w:rPr>
              <w:t>,</w:t>
            </w:r>
            <w:r w:rsidRPr="00736EF4">
              <w:t xml:space="preserve"> försäkringsföretag </w:t>
            </w:r>
            <w:r w:rsidRPr="00736EF4">
              <w:rPr>
                <w:i/>
              </w:rPr>
              <w:t>och tjänstepensionsföretag</w:t>
            </w:r>
            <w:r w:rsidRPr="00736EF4">
              <w:t xml:space="preserve"> som ingår i ett finansiellt konglomerat </w:t>
            </w:r>
            <w:r w:rsidRPr="00736EF4">
              <w:rPr>
                <w:i/>
              </w:rPr>
              <w:t>ska</w:t>
            </w:r>
            <w:r w:rsidRPr="00736EF4">
              <w:t xml:space="preserve"> ha en kapitalbas som är tillräckligt stor med hänsyn till kapitalkravet för det finansiella konglomeratet.</w:t>
            </w:r>
          </w:p>
        </w:tc>
      </w:tr>
    </w:tbl>
    <w:p w14:paraId="5EF4A224" w14:textId="77777777" w:rsidR="00136126" w:rsidRPr="00736EF4" w:rsidRDefault="00931476" w:rsidP="00136126">
      <w:pPr>
        <w:pStyle w:val="Brdtext"/>
        <w:spacing w:before="230"/>
        <w:jc w:val="center"/>
      </w:pPr>
      <w:r w:rsidRPr="00736EF4">
        <w:t>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A517F74" w14:textId="77777777">
        <w:tc>
          <w:tcPr>
            <w:tcW w:w="2500" w:type="pct"/>
            <w:tcMar>
              <w:left w:w="0" w:type="dxa"/>
            </w:tcMar>
          </w:tcPr>
          <w:p w14:paraId="69FD238E" w14:textId="77777777" w:rsidR="00136126" w:rsidRPr="00736EF4" w:rsidRDefault="00931476" w:rsidP="00136126">
            <w:pPr>
              <w:pStyle w:val="Brdtextmedindrag"/>
            </w:pPr>
            <w:r w:rsidRPr="00736EF4">
              <w:t xml:space="preserve">Om det i toppen av ett finansiellt konglomerat finns ett institut </w:t>
            </w:r>
            <w:r w:rsidRPr="00736EF4">
              <w:rPr>
                <w:i/>
              </w:rPr>
              <w:t>eller</w:t>
            </w:r>
            <w:r w:rsidRPr="00736EF4">
              <w:t xml:space="preserve"> ett försäkringsföretag, </w:t>
            </w:r>
            <w:r w:rsidRPr="00736EF4">
              <w:rPr>
                <w:i/>
              </w:rPr>
              <w:t>skall</w:t>
            </w:r>
            <w:r w:rsidRPr="00736EF4">
              <w:t xml:space="preserve"> kapital</w:t>
            </w:r>
            <w:r>
              <w:softHyphen/>
            </w:r>
            <w:r w:rsidRPr="00736EF4">
              <w:t>basen och kapitalkravet för det finansiella konglomeratet beräknas enligt sammanläggnings- och avräkningsmetoden (metod</w:t>
            </w:r>
            <w:r>
              <w:t> </w:t>
            </w:r>
            <w:r w:rsidRPr="00736EF4">
              <w:t>2 enligt bilaga I till konglomeratdirektivet). Om det finns skäl, får kapitalbasen och kapitalkravet i</w:t>
            </w:r>
            <w:r>
              <w:t> </w:t>
            </w:r>
            <w:r w:rsidRPr="00736EF4">
              <w:t>stället beräknas enligt konsolideringsmetoden (metod 1 enligt bilaga I till konglo</w:t>
            </w:r>
            <w:r>
              <w:softHyphen/>
            </w:r>
            <w:r w:rsidRPr="00736EF4">
              <w:t>meratdirektivet) eller enligt en kombination av de angivna metod</w:t>
            </w:r>
            <w:r>
              <w:softHyphen/>
            </w:r>
            <w:r w:rsidRPr="00736EF4">
              <w:t>erna.</w:t>
            </w:r>
          </w:p>
        </w:tc>
        <w:tc>
          <w:tcPr>
            <w:tcW w:w="2500" w:type="pct"/>
            <w:tcMar>
              <w:right w:w="0" w:type="dxa"/>
            </w:tcMar>
          </w:tcPr>
          <w:p w14:paraId="2F49EEAE" w14:textId="77777777" w:rsidR="00136126" w:rsidRPr="00736EF4" w:rsidRDefault="00931476" w:rsidP="00136126">
            <w:pPr>
              <w:pStyle w:val="Brdtextmedindrag"/>
            </w:pPr>
            <w:r w:rsidRPr="00736EF4">
              <w:t>Om det i toppen av ett finansiellt konglomerat finns ett institut</w:t>
            </w:r>
            <w:r w:rsidRPr="00736EF4">
              <w:rPr>
                <w:i/>
              </w:rPr>
              <w:t>,</w:t>
            </w:r>
            <w:r w:rsidRPr="00736EF4">
              <w:t xml:space="preserve"> ett försäkringsföretag </w:t>
            </w:r>
            <w:r w:rsidRPr="00736EF4">
              <w:rPr>
                <w:i/>
              </w:rPr>
              <w:t>eller ett tjänstepensionsföretag</w:t>
            </w:r>
            <w:r w:rsidRPr="00736EF4">
              <w:t xml:space="preserve">, </w:t>
            </w:r>
            <w:r w:rsidRPr="00736EF4">
              <w:rPr>
                <w:i/>
              </w:rPr>
              <w:t>ska</w:t>
            </w:r>
            <w:r w:rsidRPr="00736EF4">
              <w:t xml:space="preserve"> kapital</w:t>
            </w:r>
            <w:r>
              <w:softHyphen/>
            </w:r>
            <w:r w:rsidRPr="00736EF4">
              <w:t>basen och kapitalkravet för det finansiella konglomeratet beräknas enligt sammanläggnings- och avräkningsmetoden (metod</w:t>
            </w:r>
            <w:r>
              <w:t> </w:t>
            </w:r>
            <w:r w:rsidRPr="00736EF4">
              <w:t>2 enligt bilaga I till konglomeratdirektivet). Om det finns skäl, får kapitalbasen och kapitalkravet i</w:t>
            </w:r>
            <w:r>
              <w:t> </w:t>
            </w:r>
            <w:r w:rsidRPr="00736EF4">
              <w:t>stället beräknas enligt konsolideringsmetoden (metod 1 enligt bilaga I till konglo</w:t>
            </w:r>
            <w:r>
              <w:softHyphen/>
            </w:r>
            <w:r w:rsidRPr="00736EF4">
              <w:t>meratdirektivet) eller enligt en kombination av de angivna metod</w:t>
            </w:r>
            <w:r>
              <w:softHyphen/>
            </w:r>
            <w:r w:rsidRPr="00736EF4">
              <w:t>erna.</w:t>
            </w:r>
          </w:p>
        </w:tc>
      </w:tr>
      <w:tr w:rsidR="00397F28" w14:paraId="53936B44" w14:textId="77777777">
        <w:tc>
          <w:tcPr>
            <w:tcW w:w="2500" w:type="pct"/>
            <w:tcMar>
              <w:left w:w="0" w:type="dxa"/>
            </w:tcMar>
          </w:tcPr>
          <w:p w14:paraId="059BCCFD" w14:textId="77777777" w:rsidR="00136126" w:rsidRPr="00736EF4" w:rsidRDefault="00931476" w:rsidP="00136126">
            <w:pPr>
              <w:pStyle w:val="Brdtextmedindrag"/>
            </w:pPr>
            <w:r w:rsidRPr="00736EF4">
              <w:t xml:space="preserve">Första stycket </w:t>
            </w:r>
            <w:r w:rsidRPr="00736EF4">
              <w:rPr>
                <w:i/>
              </w:rPr>
              <w:t>skall</w:t>
            </w:r>
            <w:r w:rsidRPr="00736EF4">
              <w:t xml:space="preserve"> tillämpas även i fråga om andra finansiella konglomerat än sådana som har ett institut </w:t>
            </w:r>
            <w:r w:rsidRPr="00736EF4">
              <w:rPr>
                <w:i/>
              </w:rPr>
              <w:t>eller</w:t>
            </w:r>
            <w:r w:rsidRPr="00736EF4">
              <w:t xml:space="preserve"> ett försäkringsföretag i </w:t>
            </w:r>
            <w:r w:rsidRPr="00736EF4">
              <w:lastRenderedPageBreak/>
              <w:t>toppen om Finansinspektionen är den enda relevanta behöriga myndigheten.</w:t>
            </w:r>
          </w:p>
        </w:tc>
        <w:tc>
          <w:tcPr>
            <w:tcW w:w="2500" w:type="pct"/>
            <w:tcMar>
              <w:right w:w="0" w:type="dxa"/>
            </w:tcMar>
          </w:tcPr>
          <w:p w14:paraId="4513A9F3" w14:textId="77777777" w:rsidR="00136126" w:rsidRPr="00736EF4" w:rsidRDefault="00931476" w:rsidP="00136126">
            <w:pPr>
              <w:pStyle w:val="Brdtextmedindrag"/>
            </w:pPr>
            <w:r w:rsidRPr="00736EF4">
              <w:lastRenderedPageBreak/>
              <w:t xml:space="preserve">Första stycket </w:t>
            </w:r>
            <w:r w:rsidRPr="00736EF4">
              <w:rPr>
                <w:i/>
              </w:rPr>
              <w:t>ska</w:t>
            </w:r>
            <w:r w:rsidRPr="00736EF4">
              <w:t xml:space="preserve"> tillämpas även i fråga om andra finansiella konglomerat än sådana som har ett institut</w:t>
            </w:r>
            <w:r w:rsidRPr="00736EF4">
              <w:rPr>
                <w:i/>
              </w:rPr>
              <w:t>,</w:t>
            </w:r>
            <w:r w:rsidRPr="00736EF4">
              <w:t xml:space="preserve"> ett försäkringsföretag </w:t>
            </w:r>
            <w:r w:rsidRPr="00736EF4">
              <w:rPr>
                <w:i/>
              </w:rPr>
              <w:t xml:space="preserve">eller </w:t>
            </w:r>
            <w:r w:rsidRPr="00736EF4">
              <w:rPr>
                <w:i/>
              </w:rPr>
              <w:lastRenderedPageBreak/>
              <w:t>ett tjänstepensionsföretag</w:t>
            </w:r>
            <w:r w:rsidRPr="00736EF4">
              <w:t xml:space="preserve"> i toppen om Finansinspektionen är den enda relevanta behöriga myndigheten.</w:t>
            </w:r>
          </w:p>
        </w:tc>
      </w:tr>
    </w:tbl>
    <w:p w14:paraId="2562FD21" w14:textId="77777777" w:rsidR="00136126" w:rsidRPr="00736EF4" w:rsidRDefault="00136126" w:rsidP="00136126">
      <w:pPr>
        <w:pStyle w:val="Brdtextmedindrag"/>
      </w:pPr>
    </w:p>
    <w:p w14:paraId="6195A8C3" w14:textId="77777777" w:rsidR="00136126" w:rsidRPr="00736EF4" w:rsidRDefault="00931476" w:rsidP="00136126">
      <w:pPr>
        <w:pStyle w:val="Brdtext"/>
        <w:jc w:val="center"/>
      </w:pPr>
      <w:r w:rsidRPr="00736EF4">
        <w:t>6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986FFA5" w14:textId="77777777">
        <w:tc>
          <w:tcPr>
            <w:tcW w:w="2500" w:type="pct"/>
            <w:tcMar>
              <w:left w:w="0" w:type="dxa"/>
            </w:tcMar>
          </w:tcPr>
          <w:p w14:paraId="45782F82" w14:textId="77777777" w:rsidR="00136126" w:rsidRPr="00736EF4" w:rsidRDefault="00931476" w:rsidP="00136126">
            <w:pPr>
              <w:pStyle w:val="Brdtextmedindrag"/>
            </w:pPr>
            <w:r w:rsidRPr="00736EF4">
              <w:t xml:space="preserve">Finansinspektionen </w:t>
            </w:r>
            <w:r w:rsidRPr="00736EF4">
              <w:rPr>
                <w:i/>
              </w:rPr>
              <w:t>skall</w:t>
            </w:r>
            <w:r w:rsidRPr="00736EF4">
              <w:t xml:space="preserve"> besluta om undantag för ett företag som ingår i ett finansiellt konglomerat från beräkningen av kapitalbasen och kapitalkravet för konglome</w:t>
            </w:r>
            <w:r>
              <w:softHyphen/>
            </w:r>
            <w:r w:rsidRPr="00736EF4">
              <w:t>ratet om</w:t>
            </w:r>
          </w:p>
        </w:tc>
        <w:tc>
          <w:tcPr>
            <w:tcW w:w="2500" w:type="pct"/>
            <w:tcMar>
              <w:right w:w="0" w:type="dxa"/>
            </w:tcMar>
          </w:tcPr>
          <w:p w14:paraId="2EC372EE" w14:textId="77777777" w:rsidR="00136126" w:rsidRPr="00736EF4" w:rsidRDefault="00931476" w:rsidP="00136126">
            <w:pPr>
              <w:pStyle w:val="Brdtextmedindrag"/>
            </w:pPr>
            <w:r w:rsidRPr="00736EF4">
              <w:t xml:space="preserve">Finansinspektionen </w:t>
            </w:r>
            <w:r w:rsidRPr="00736EF4">
              <w:rPr>
                <w:i/>
              </w:rPr>
              <w:t>ska</w:t>
            </w:r>
            <w:r w:rsidRPr="00736EF4">
              <w:t xml:space="preserve"> besluta om undantag för ett företag som ingår i ett finansiellt konglomerat från beräkningen av kapitalbasen och kapitalkravet för konglome</w:t>
            </w:r>
            <w:r>
              <w:softHyphen/>
            </w:r>
            <w:r w:rsidRPr="00736EF4">
              <w:t>ratet om</w:t>
            </w:r>
          </w:p>
        </w:tc>
      </w:tr>
    </w:tbl>
    <w:p w14:paraId="40A6C95E" w14:textId="77777777" w:rsidR="00136126" w:rsidRPr="00736EF4" w:rsidRDefault="00931476" w:rsidP="00136126">
      <w:pPr>
        <w:pStyle w:val="Brdtextmedindrag"/>
      </w:pPr>
      <w:r w:rsidRPr="00736EF4">
        <w:t>1. företaget är beläget i ett land utanför EES där det finns rättsliga hinder för att överföra nödvändig information om företaget,</w:t>
      </w:r>
    </w:p>
    <w:p w14:paraId="5987F955" w14:textId="77777777" w:rsidR="00136126" w:rsidRPr="00736EF4" w:rsidRDefault="00931476" w:rsidP="00136126">
      <w:pPr>
        <w:pStyle w:val="Brdtextmedindrag"/>
      </w:pPr>
      <w:r w:rsidRPr="00736EF4">
        <w:t>2. företaget har försumbar betydelse med hänsyn till syftet med den särskilda tillsynen över finansiella konglomerat, eller</w:t>
      </w:r>
    </w:p>
    <w:p w14:paraId="50751815" w14:textId="77777777" w:rsidR="00136126" w:rsidRPr="00736EF4" w:rsidRDefault="00931476" w:rsidP="00136126">
      <w:pPr>
        <w:pStyle w:val="Brdtextmedindrag"/>
      </w:pPr>
      <w:r w:rsidRPr="00736EF4">
        <w:t>3. det skulle vara olämpligt eller missvisande att låta företaget omfattas av beräkningen med hänsyn till syftet med den särskilda tillsynen över finansiella konglomerat.</w:t>
      </w:r>
    </w:p>
    <w:p w14:paraId="3729AE2D" w14:textId="77777777" w:rsidR="00136126" w:rsidRPr="00736EF4" w:rsidRDefault="00931476" w:rsidP="00136126">
      <w:pPr>
        <w:pStyle w:val="Brdtextmedindrag"/>
      </w:pPr>
      <w:r w:rsidRPr="00736EF4">
        <w:t>När bestämmelsen i första stycket 2 är tillämplig på flera företag, får undantag inte beslutas, om de tillsammans inte har försumbar betydelse med hänsyn till syftet med den särskilda tillsynen över finansiella konglo</w:t>
      </w:r>
      <w:r>
        <w:softHyphen/>
      </w:r>
      <w:r w:rsidRPr="00736EF4">
        <w:t>merat.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B0A4505" w14:textId="77777777">
        <w:tc>
          <w:tcPr>
            <w:tcW w:w="2500" w:type="pct"/>
            <w:tcMar>
              <w:left w:w="0" w:type="dxa"/>
            </w:tcMar>
          </w:tcPr>
          <w:p w14:paraId="550BD84D" w14:textId="77777777" w:rsidR="00136126" w:rsidRPr="00736EF4" w:rsidRDefault="00931476" w:rsidP="00136126">
            <w:pPr>
              <w:pStyle w:val="Brdtextmedindrag"/>
            </w:pPr>
            <w:r w:rsidRPr="00736EF4">
              <w:t>Innan Finansinspektionen be</w:t>
            </w:r>
            <w:r>
              <w:softHyphen/>
            </w:r>
            <w:r w:rsidRPr="00736EF4">
              <w:t xml:space="preserve">slutar att med stöd av första stycket 3 undanta ett företag från beräkningen, </w:t>
            </w:r>
            <w:r w:rsidRPr="00736EF4">
              <w:rPr>
                <w:i/>
              </w:rPr>
              <w:t>skall</w:t>
            </w:r>
            <w:r w:rsidRPr="00736EF4">
              <w:t xml:space="preserve"> inspektionen höra de andra relevanta behöriga myndigheterna. Detta krävs inte i brådskande fall.</w:t>
            </w:r>
          </w:p>
        </w:tc>
        <w:tc>
          <w:tcPr>
            <w:tcW w:w="2500" w:type="pct"/>
            <w:tcMar>
              <w:right w:w="0" w:type="dxa"/>
            </w:tcMar>
          </w:tcPr>
          <w:p w14:paraId="4275E7A7" w14:textId="77777777" w:rsidR="00136126" w:rsidRPr="00736EF4" w:rsidRDefault="00931476" w:rsidP="00136126">
            <w:pPr>
              <w:pStyle w:val="Brdtextmedindrag"/>
            </w:pPr>
            <w:r w:rsidRPr="00736EF4">
              <w:t>Innan Finansinspektionen be</w:t>
            </w:r>
            <w:r>
              <w:softHyphen/>
            </w:r>
            <w:r w:rsidRPr="00736EF4">
              <w:t xml:space="preserve">slutar att med stöd av första stycket 3 undanta ett företag från beräkningen, </w:t>
            </w:r>
            <w:r w:rsidRPr="00736EF4">
              <w:rPr>
                <w:i/>
              </w:rPr>
              <w:t>ska</w:t>
            </w:r>
            <w:r w:rsidRPr="00736EF4">
              <w:t xml:space="preserve"> inspektionen höra de andra relevanta behöriga myndigheterna. Detta krävs inte i brådskande fall.</w:t>
            </w:r>
          </w:p>
        </w:tc>
      </w:tr>
      <w:tr w:rsidR="00397F28" w14:paraId="44068FC2" w14:textId="77777777">
        <w:tc>
          <w:tcPr>
            <w:tcW w:w="2500" w:type="pct"/>
            <w:tcMar>
              <w:left w:w="0" w:type="dxa"/>
            </w:tcMar>
          </w:tcPr>
          <w:p w14:paraId="274C0DEA" w14:textId="77777777" w:rsidR="00136126" w:rsidRPr="00736EF4" w:rsidRDefault="00931476" w:rsidP="00136126">
            <w:pPr>
              <w:pStyle w:val="Brdtextmedindrag"/>
            </w:pPr>
            <w:r w:rsidRPr="00736EF4">
              <w:t xml:space="preserve">Om Finansinspektionen med stöd av första stycket 2 eller 3 undantar ett institut </w:t>
            </w:r>
            <w:r w:rsidRPr="00736EF4">
              <w:rPr>
                <w:i/>
              </w:rPr>
              <w:t>eller</w:t>
            </w:r>
            <w:r w:rsidRPr="00736EF4">
              <w:t xml:space="preserve"> ett försäkrings</w:t>
            </w:r>
            <w:r>
              <w:softHyphen/>
            </w:r>
            <w:r w:rsidRPr="00736EF4">
              <w:t xml:space="preserve">företag från beräkningen, </w:t>
            </w:r>
            <w:r w:rsidRPr="00736EF4">
              <w:rPr>
                <w:i/>
              </w:rPr>
              <w:t>skall</w:t>
            </w:r>
            <w:r w:rsidRPr="00736EF4">
              <w:t xml:space="preserve"> det företag som finns i toppen av konglomeratet, på begäran av Finansinspektionen, lämna upplys</w:t>
            </w:r>
            <w:r>
              <w:softHyphen/>
            </w:r>
            <w:r w:rsidRPr="00736EF4">
              <w:t>ningar som inspek</w:t>
            </w:r>
            <w:r>
              <w:softHyphen/>
            </w:r>
            <w:r w:rsidRPr="00736EF4">
              <w:t xml:space="preserve">tionen behöver för sin tillsyn över institutet </w:t>
            </w:r>
            <w:r w:rsidRPr="00596B7F">
              <w:rPr>
                <w:i/>
              </w:rPr>
              <w:t>eller</w:t>
            </w:r>
            <w:r w:rsidRPr="00736EF4">
              <w:t xml:space="preserve"> försäkrings</w:t>
            </w:r>
            <w:r>
              <w:softHyphen/>
            </w:r>
            <w:r w:rsidRPr="00736EF4">
              <w:t>företaget.</w:t>
            </w:r>
          </w:p>
        </w:tc>
        <w:tc>
          <w:tcPr>
            <w:tcW w:w="2500" w:type="pct"/>
            <w:tcMar>
              <w:right w:w="0" w:type="dxa"/>
            </w:tcMar>
          </w:tcPr>
          <w:p w14:paraId="2BBE86B4" w14:textId="77777777" w:rsidR="00136126" w:rsidRPr="00736EF4" w:rsidRDefault="00931476" w:rsidP="00136126">
            <w:pPr>
              <w:pStyle w:val="Brdtextmedindrag"/>
            </w:pPr>
            <w:r w:rsidRPr="00736EF4">
              <w:t>Om Finansinspektionen med stöd av första stycket 2 eller 3 undantar ett institut</w:t>
            </w:r>
            <w:r w:rsidRPr="00736EF4">
              <w:rPr>
                <w:i/>
              </w:rPr>
              <w:t>,</w:t>
            </w:r>
            <w:r w:rsidRPr="00736EF4">
              <w:t xml:space="preserve"> ett försäkringsföretag </w:t>
            </w:r>
            <w:r w:rsidRPr="00736EF4">
              <w:rPr>
                <w:i/>
              </w:rPr>
              <w:t>eller ett tjänstepensionsföretag</w:t>
            </w:r>
            <w:r w:rsidRPr="00736EF4">
              <w:t xml:space="preserve"> från beräkningen, </w:t>
            </w:r>
            <w:r w:rsidRPr="00736EF4">
              <w:rPr>
                <w:i/>
              </w:rPr>
              <w:t>ska</w:t>
            </w:r>
            <w:r w:rsidRPr="00736EF4">
              <w:t xml:space="preserve"> det företag som finns i toppen av konglomeratet, på begäran av Finansinspektionen, lämna upplysningar som inspek</w:t>
            </w:r>
            <w:r>
              <w:softHyphen/>
            </w:r>
            <w:r w:rsidRPr="00736EF4">
              <w:t xml:space="preserve">tionen behöver </w:t>
            </w:r>
            <w:r>
              <w:t>för sin tillsyn över institutet</w:t>
            </w:r>
            <w:r>
              <w:rPr>
                <w:i/>
              </w:rPr>
              <w:t>,</w:t>
            </w:r>
            <w:r>
              <w:t xml:space="preserve"> </w:t>
            </w:r>
            <w:r w:rsidRPr="00736EF4">
              <w:t>försäkringsföretaget</w:t>
            </w:r>
            <w:r>
              <w:t xml:space="preserve"> </w:t>
            </w:r>
            <w:r>
              <w:rPr>
                <w:i/>
              </w:rPr>
              <w:t>eller tjänstepensionsföretaget</w:t>
            </w:r>
            <w:r w:rsidRPr="00736EF4">
              <w:t>.</w:t>
            </w:r>
          </w:p>
        </w:tc>
      </w:tr>
    </w:tbl>
    <w:p w14:paraId="58627FC9" w14:textId="77777777" w:rsidR="00136126" w:rsidRPr="00736EF4" w:rsidRDefault="00136126" w:rsidP="00136126">
      <w:pPr>
        <w:pStyle w:val="Brdtextmedindrag"/>
      </w:pPr>
    </w:p>
    <w:p w14:paraId="55CD17F6" w14:textId="77777777" w:rsidR="00136126" w:rsidRPr="00736EF4" w:rsidRDefault="00931476" w:rsidP="00136126">
      <w:pPr>
        <w:pStyle w:val="Brdtext"/>
        <w:jc w:val="center"/>
      </w:pPr>
      <w:r w:rsidRPr="00736EF4">
        <w:t>12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AC5CF21" w14:textId="77777777">
        <w:tc>
          <w:tcPr>
            <w:tcW w:w="2500" w:type="pct"/>
            <w:tcMar>
              <w:left w:w="0" w:type="dxa"/>
            </w:tcMar>
          </w:tcPr>
          <w:p w14:paraId="381D1F52" w14:textId="77777777" w:rsidR="00136126" w:rsidRPr="00736EF4" w:rsidRDefault="00931476" w:rsidP="00136126">
            <w:pPr>
              <w:pStyle w:val="Brdtextmedindrag"/>
            </w:pPr>
            <w:r w:rsidRPr="00736EF4">
              <w:t>När ett reglerat företag hemma</w:t>
            </w:r>
            <w:r>
              <w:softHyphen/>
            </w:r>
            <w:r w:rsidRPr="00736EF4">
              <w:t xml:space="preserve">hörande inom EES finns i toppen av det finansiella konglomeratet, </w:t>
            </w:r>
            <w:r w:rsidRPr="00736EF4">
              <w:rPr>
                <w:i/>
              </w:rPr>
              <w:t>skall</w:t>
            </w:r>
            <w:r w:rsidRPr="00736EF4">
              <w:t xml:space="preserve"> rapporteringen enligt 10 och 11 §§ göras av det företaget.</w:t>
            </w:r>
          </w:p>
        </w:tc>
        <w:tc>
          <w:tcPr>
            <w:tcW w:w="2500" w:type="pct"/>
            <w:tcMar>
              <w:right w:w="0" w:type="dxa"/>
            </w:tcMar>
          </w:tcPr>
          <w:p w14:paraId="5047564B" w14:textId="77777777" w:rsidR="00136126" w:rsidRPr="00736EF4" w:rsidRDefault="00931476" w:rsidP="00136126">
            <w:pPr>
              <w:pStyle w:val="Brdtextmedindrag"/>
            </w:pPr>
            <w:r w:rsidRPr="00736EF4">
              <w:t>När ett reglerat företag hemma</w:t>
            </w:r>
            <w:r>
              <w:softHyphen/>
            </w:r>
            <w:r w:rsidRPr="00736EF4">
              <w:t xml:space="preserve">hörande inom EES finns i toppen av det finansiella konglomeratet, </w:t>
            </w:r>
            <w:r w:rsidRPr="00736EF4">
              <w:rPr>
                <w:i/>
              </w:rPr>
              <w:t>ska</w:t>
            </w:r>
            <w:r w:rsidRPr="00736EF4">
              <w:t xml:space="preserve"> rapporteringen enligt 10 och 11 §§ göras av det företaget.</w:t>
            </w:r>
          </w:p>
        </w:tc>
      </w:tr>
      <w:tr w:rsidR="00397F28" w14:paraId="21A81409" w14:textId="77777777">
        <w:tc>
          <w:tcPr>
            <w:tcW w:w="2500" w:type="pct"/>
            <w:tcMar>
              <w:left w:w="0" w:type="dxa"/>
            </w:tcMar>
          </w:tcPr>
          <w:p w14:paraId="63D1D21E" w14:textId="77777777" w:rsidR="00136126" w:rsidRPr="00736EF4" w:rsidRDefault="00931476" w:rsidP="00136126">
            <w:pPr>
              <w:pStyle w:val="Brdtextmedindrag"/>
            </w:pPr>
            <w:r w:rsidRPr="00736EF4">
              <w:t xml:space="preserve">I andra fall </w:t>
            </w:r>
            <w:r w:rsidRPr="00736EF4">
              <w:rPr>
                <w:i/>
              </w:rPr>
              <w:t>skall</w:t>
            </w:r>
            <w:r w:rsidRPr="00736EF4">
              <w:t xml:space="preserve"> rapporten lämnas av det blandade finansiella holdingföretaget i det finansiella konglomeratet eller det institut </w:t>
            </w:r>
            <w:r w:rsidRPr="00736EF4">
              <w:rPr>
                <w:i/>
              </w:rPr>
              <w:lastRenderedPageBreak/>
              <w:t>eller</w:t>
            </w:r>
            <w:r w:rsidRPr="00736EF4">
              <w:t xml:space="preserve"> försäkringsföretag i konglo</w:t>
            </w:r>
            <w:r>
              <w:softHyphen/>
            </w:r>
            <w:r w:rsidRPr="00736EF4">
              <w:t>meratet som Finansinspek</w:t>
            </w:r>
            <w:r>
              <w:softHyphen/>
            </w:r>
            <w:r w:rsidRPr="00736EF4">
              <w:t>tionen i ett enskilt fall beslutar efter att ha hört de övriga relevanta be</w:t>
            </w:r>
            <w:r>
              <w:softHyphen/>
            </w:r>
            <w:r w:rsidRPr="00736EF4">
              <w:t>höriga myndigheterna och konglo</w:t>
            </w:r>
            <w:r>
              <w:softHyphen/>
            </w:r>
            <w:r w:rsidRPr="00736EF4">
              <w:t>meratet.</w:t>
            </w:r>
          </w:p>
        </w:tc>
        <w:tc>
          <w:tcPr>
            <w:tcW w:w="2500" w:type="pct"/>
            <w:tcMar>
              <w:right w:w="0" w:type="dxa"/>
            </w:tcMar>
          </w:tcPr>
          <w:p w14:paraId="0376B88C" w14:textId="77777777" w:rsidR="00136126" w:rsidRPr="00736EF4" w:rsidRDefault="00931476" w:rsidP="00136126">
            <w:pPr>
              <w:pStyle w:val="Brdtextmedindrag"/>
            </w:pPr>
            <w:r w:rsidRPr="00736EF4">
              <w:lastRenderedPageBreak/>
              <w:t xml:space="preserve">I andra fall </w:t>
            </w:r>
            <w:r w:rsidRPr="00736EF4">
              <w:rPr>
                <w:i/>
              </w:rPr>
              <w:t>ska</w:t>
            </w:r>
            <w:r w:rsidRPr="00736EF4">
              <w:t xml:space="preserve"> rapporten lämnas av det blandade finansiella holdingföretaget i det finansiella konglomeratet eller det institut</w:t>
            </w:r>
            <w:r w:rsidRPr="00736EF4">
              <w:rPr>
                <w:i/>
              </w:rPr>
              <w:t>,</w:t>
            </w:r>
            <w:r w:rsidRPr="00736EF4">
              <w:t xml:space="preserve"> </w:t>
            </w:r>
            <w:r w:rsidRPr="00736EF4">
              <w:lastRenderedPageBreak/>
              <w:t xml:space="preserve">försäkringsföretag </w:t>
            </w:r>
            <w:r w:rsidRPr="00736EF4">
              <w:rPr>
                <w:i/>
              </w:rPr>
              <w:t>eller tjänste</w:t>
            </w:r>
            <w:r>
              <w:rPr>
                <w:i/>
              </w:rPr>
              <w:softHyphen/>
            </w:r>
            <w:r w:rsidRPr="00736EF4">
              <w:rPr>
                <w:i/>
              </w:rPr>
              <w:t>pensionsföretag</w:t>
            </w:r>
            <w:r w:rsidRPr="00736EF4">
              <w:t xml:space="preserve"> i konglomeratet som Finansinspek</w:t>
            </w:r>
            <w:r>
              <w:softHyphen/>
            </w:r>
            <w:r w:rsidRPr="00736EF4">
              <w:t>tionen i ett enskilt fall beslutar efter att ha hört de övriga relevanta be</w:t>
            </w:r>
            <w:r>
              <w:softHyphen/>
            </w:r>
            <w:r w:rsidRPr="00736EF4">
              <w:t>höriga myndigheterna och konglo</w:t>
            </w:r>
            <w:r>
              <w:softHyphen/>
            </w:r>
            <w:r w:rsidRPr="00736EF4">
              <w:t>meratet.</w:t>
            </w:r>
          </w:p>
        </w:tc>
      </w:tr>
    </w:tbl>
    <w:p w14:paraId="1A2D3A74" w14:textId="77777777" w:rsidR="00136126" w:rsidRPr="00736EF4" w:rsidRDefault="00136126" w:rsidP="00136126">
      <w:pPr>
        <w:pStyle w:val="Brdtextmedindrag"/>
      </w:pPr>
    </w:p>
    <w:p w14:paraId="54283C4C" w14:textId="77777777" w:rsidR="00136126" w:rsidRPr="00736EF4" w:rsidRDefault="00931476" w:rsidP="00136126">
      <w:pPr>
        <w:pStyle w:val="Brdtext"/>
        <w:jc w:val="center"/>
      </w:pPr>
      <w:r w:rsidRPr="00736EF4">
        <w:t>13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8155817" w14:textId="77777777">
        <w:tc>
          <w:tcPr>
            <w:tcW w:w="2500" w:type="pct"/>
            <w:tcMar>
              <w:left w:w="0" w:type="dxa"/>
            </w:tcMar>
          </w:tcPr>
          <w:p w14:paraId="269E0661" w14:textId="77777777" w:rsidR="00136126" w:rsidRPr="00736EF4" w:rsidRDefault="00931476" w:rsidP="00136126">
            <w:pPr>
              <w:pStyle w:val="Brdtextmedindrag"/>
            </w:pPr>
            <w:r w:rsidRPr="00736EF4">
              <w:t xml:space="preserve">Institut </w:t>
            </w:r>
            <w:r w:rsidRPr="00736EF4">
              <w:rPr>
                <w:i/>
              </w:rPr>
              <w:t>och</w:t>
            </w:r>
            <w:r w:rsidRPr="00736EF4">
              <w:t xml:space="preserve"> försäkringsföretag som ingår i ett finansiellt konglo</w:t>
            </w:r>
            <w:r>
              <w:softHyphen/>
            </w:r>
            <w:r w:rsidRPr="00736EF4">
              <w:t xml:space="preserve">merat </w:t>
            </w:r>
            <w:r w:rsidRPr="00736EF4">
              <w:rPr>
                <w:i/>
              </w:rPr>
              <w:t>skall</w:t>
            </w:r>
            <w:r w:rsidRPr="00736EF4">
              <w:t xml:space="preserve"> ha system för riskhantering och rutiner för intern kontroll som är betryggande med hänsyn till konglomeratets samlade risksituation.</w:t>
            </w:r>
          </w:p>
        </w:tc>
        <w:tc>
          <w:tcPr>
            <w:tcW w:w="2500" w:type="pct"/>
            <w:tcMar>
              <w:right w:w="0" w:type="dxa"/>
            </w:tcMar>
          </w:tcPr>
          <w:p w14:paraId="176777C1" w14:textId="77777777" w:rsidR="00136126" w:rsidRPr="00736EF4" w:rsidRDefault="00931476" w:rsidP="00136126">
            <w:pPr>
              <w:pStyle w:val="Brdtextmedindrag"/>
            </w:pPr>
            <w:r w:rsidRPr="00736EF4">
              <w:t>Institut</w:t>
            </w:r>
            <w:r w:rsidRPr="00736EF4">
              <w:rPr>
                <w:i/>
              </w:rPr>
              <w:t>,</w:t>
            </w:r>
            <w:r w:rsidRPr="00736EF4">
              <w:t xml:space="preserve"> försäkringsföretag </w:t>
            </w:r>
            <w:r w:rsidRPr="00736EF4">
              <w:rPr>
                <w:i/>
              </w:rPr>
              <w:t xml:space="preserve">och tjänstepensionsföretag </w:t>
            </w:r>
            <w:r w:rsidRPr="00736EF4">
              <w:t xml:space="preserve">som ingår i ett finansiellt konglomerat </w:t>
            </w:r>
            <w:r w:rsidRPr="00736EF4">
              <w:rPr>
                <w:i/>
              </w:rPr>
              <w:t>ska</w:t>
            </w:r>
            <w:r w:rsidRPr="00736EF4">
              <w:t xml:space="preserve"> ha system för riskhantering och rutiner för intern kontroll som är betrygg</w:t>
            </w:r>
            <w:r>
              <w:softHyphen/>
            </w:r>
            <w:r w:rsidRPr="00736EF4">
              <w:t>ande med hänsyn till konglome</w:t>
            </w:r>
            <w:r>
              <w:softHyphen/>
            </w:r>
            <w:r w:rsidRPr="00736EF4">
              <w:t>ratets samlade risksituation.</w:t>
            </w:r>
          </w:p>
        </w:tc>
      </w:tr>
    </w:tbl>
    <w:p w14:paraId="35356A89" w14:textId="77777777" w:rsidR="00136126" w:rsidRPr="00736EF4" w:rsidRDefault="00136126" w:rsidP="00136126">
      <w:pPr>
        <w:pStyle w:val="Brdtextmedindrag"/>
      </w:pPr>
    </w:p>
    <w:p w14:paraId="5D44CC87" w14:textId="77777777" w:rsidR="00136126" w:rsidRPr="00736EF4" w:rsidRDefault="00931476" w:rsidP="00136126">
      <w:pPr>
        <w:pStyle w:val="Brdtext"/>
        <w:jc w:val="center"/>
      </w:pPr>
      <w:r w:rsidRPr="00736EF4">
        <w:t>14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5E13462" w14:textId="77777777">
        <w:tc>
          <w:tcPr>
            <w:tcW w:w="2500" w:type="pct"/>
            <w:tcMar>
              <w:left w:w="0" w:type="dxa"/>
            </w:tcMar>
          </w:tcPr>
          <w:p w14:paraId="3367512D" w14:textId="77777777" w:rsidR="00136126" w:rsidRPr="00736EF4" w:rsidRDefault="00931476" w:rsidP="00136126">
            <w:pPr>
              <w:pStyle w:val="Brdtextmedindrag"/>
            </w:pPr>
            <w:r w:rsidRPr="00736EF4">
              <w:t>Institut, försäkringsföretag och blandade finansiella holdingföretag med huvudkontor i Sverige som enligt 12 § ansvarar för rapporteringen till Finansinspek</w:t>
            </w:r>
            <w:r>
              <w:softHyphen/>
            </w:r>
            <w:r w:rsidRPr="00736EF4">
              <w:t xml:space="preserve">tionen </w:t>
            </w:r>
            <w:r w:rsidRPr="00736EF4">
              <w:rPr>
                <w:i/>
              </w:rPr>
              <w:t>skall</w:t>
            </w:r>
            <w:r w:rsidRPr="00736EF4">
              <w:t xml:space="preserve"> ha nödvändiga rutiner för intern kontroll för att kunna ta fram uppgifter som kan vara av betydelse för tillsynen över det finansiella konglomeratet.</w:t>
            </w:r>
          </w:p>
        </w:tc>
        <w:tc>
          <w:tcPr>
            <w:tcW w:w="2500" w:type="pct"/>
            <w:tcMar>
              <w:right w:w="0" w:type="dxa"/>
            </w:tcMar>
          </w:tcPr>
          <w:p w14:paraId="1DA20809" w14:textId="77777777" w:rsidR="00136126" w:rsidRPr="00736EF4" w:rsidRDefault="00931476" w:rsidP="00136126">
            <w:pPr>
              <w:pStyle w:val="Brdtextmedindrag"/>
            </w:pPr>
            <w:r w:rsidRPr="00736EF4">
              <w:t>Institut, försäkringsföretag</w:t>
            </w:r>
            <w:r w:rsidRPr="00736EF4">
              <w:rPr>
                <w:i/>
              </w:rPr>
              <w:t>, tjänstepensionsföretag</w:t>
            </w:r>
            <w:r w:rsidRPr="00736EF4">
              <w:t xml:space="preserve"> och blandade finansiella holdingföretag med huvudkontor i Sverige som enligt 12 § ansvarar för rapporteringen till Finansinspek</w:t>
            </w:r>
            <w:r>
              <w:softHyphen/>
            </w:r>
            <w:r w:rsidRPr="00736EF4">
              <w:t xml:space="preserve">tionen </w:t>
            </w:r>
            <w:r w:rsidRPr="00736EF4">
              <w:rPr>
                <w:i/>
              </w:rPr>
              <w:t>ska</w:t>
            </w:r>
            <w:r w:rsidRPr="00736EF4">
              <w:t xml:space="preserve"> ha nödvändiga rutiner för intern kontroll för att kunna ta fram uppgifter som kan vara av betydelse för tillsynen över det finansiella konglomeratet.</w:t>
            </w:r>
          </w:p>
        </w:tc>
      </w:tr>
      <w:tr w:rsidR="00397F28" w14:paraId="5BA37F1F" w14:textId="77777777">
        <w:tc>
          <w:tcPr>
            <w:tcW w:w="2500" w:type="pct"/>
            <w:tcMar>
              <w:left w:w="0" w:type="dxa"/>
            </w:tcMar>
          </w:tcPr>
          <w:p w14:paraId="6522C768" w14:textId="77777777" w:rsidR="00136126" w:rsidRPr="00736EF4" w:rsidRDefault="00931476" w:rsidP="00136126">
            <w:pPr>
              <w:pStyle w:val="Brdtextmedindrag"/>
            </w:pPr>
            <w:r w:rsidRPr="00736EF4">
              <w:t>Om ett institut, ett försäkrings</w:t>
            </w:r>
            <w:r>
              <w:softHyphen/>
            </w:r>
            <w:r w:rsidRPr="00736EF4">
              <w:t xml:space="preserve">företag eller ett blandat finansiellt holdingföretag med huvudkontor i Sverige ansvarar för ett finansiellt konglomerats rapportering till en utländsk behörig myndighet som är samordnare av tillsynen över konglomeratet, </w:t>
            </w:r>
            <w:r w:rsidRPr="00736EF4">
              <w:rPr>
                <w:i/>
              </w:rPr>
              <w:t>skall</w:t>
            </w:r>
            <w:r w:rsidRPr="00736EF4">
              <w:t xml:space="preserve"> företaget ha sådana rutiner för intern kontroll som anges i första stycket.</w:t>
            </w:r>
          </w:p>
        </w:tc>
        <w:tc>
          <w:tcPr>
            <w:tcW w:w="2500" w:type="pct"/>
            <w:tcMar>
              <w:right w:w="0" w:type="dxa"/>
            </w:tcMar>
          </w:tcPr>
          <w:p w14:paraId="0248BD52" w14:textId="77777777" w:rsidR="00136126" w:rsidRPr="00736EF4" w:rsidRDefault="00931476" w:rsidP="00136126">
            <w:pPr>
              <w:pStyle w:val="Brdtextmedindrag"/>
            </w:pPr>
            <w:r w:rsidRPr="00736EF4">
              <w:t>Om ett institut, ett försäkrings</w:t>
            </w:r>
            <w:r>
              <w:softHyphen/>
            </w:r>
            <w:r w:rsidRPr="00736EF4">
              <w:t>företag</w:t>
            </w:r>
            <w:r w:rsidRPr="00736EF4">
              <w:rPr>
                <w:i/>
              </w:rPr>
              <w:t>, ett tjänstepensionsföretag</w:t>
            </w:r>
            <w:r w:rsidRPr="00736EF4">
              <w:t xml:space="preserve"> eller ett blandat finansiellt holdingföretag med huvudkontor i Sverige ansvarar för ett finansiellt konglomerats rapportering till en utländsk behörig myndighet som är samordnare av tillsynen över konglomeratet, </w:t>
            </w:r>
            <w:r w:rsidRPr="00736EF4">
              <w:rPr>
                <w:i/>
              </w:rPr>
              <w:t>ska</w:t>
            </w:r>
            <w:r w:rsidRPr="00736EF4">
              <w:t xml:space="preserve"> företaget ha sådana rutiner för intern kontroll som anges i första stycket.</w:t>
            </w:r>
          </w:p>
        </w:tc>
      </w:tr>
    </w:tbl>
    <w:p w14:paraId="2C3E5AC8" w14:textId="77777777" w:rsidR="00136126" w:rsidRPr="00736EF4" w:rsidRDefault="00931476" w:rsidP="00136126">
      <w:pPr>
        <w:pStyle w:val="Brdtext"/>
        <w:spacing w:before="230"/>
        <w:jc w:val="center"/>
        <w:rPr>
          <w:b/>
        </w:rPr>
      </w:pPr>
      <w:r w:rsidRPr="00736EF4">
        <w:rPr>
          <w:b/>
        </w:rPr>
        <w:t>6 kap.</w:t>
      </w:r>
    </w:p>
    <w:p w14:paraId="6F2D7701" w14:textId="77777777" w:rsidR="00136126" w:rsidRPr="00736EF4" w:rsidRDefault="00931476" w:rsidP="00136126">
      <w:pPr>
        <w:pStyle w:val="Brdtext"/>
        <w:jc w:val="center"/>
      </w:pPr>
      <w:r w:rsidRPr="00736EF4">
        <w:t>1 §</w:t>
      </w:r>
    </w:p>
    <w:p w14:paraId="3E3B6516" w14:textId="77777777" w:rsidR="00136126" w:rsidRPr="00736EF4" w:rsidRDefault="00931476" w:rsidP="00136126">
      <w:pPr>
        <w:pStyle w:val="Brdtextmedindrag"/>
      </w:pPr>
      <w:r w:rsidRPr="00736EF4">
        <w:t>Finansinspektionen övervakar att denna lag följs.</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A50BB47" w14:textId="77777777">
        <w:tc>
          <w:tcPr>
            <w:tcW w:w="2500" w:type="pct"/>
            <w:tcMar>
              <w:left w:w="0" w:type="dxa"/>
            </w:tcMar>
          </w:tcPr>
          <w:p w14:paraId="07A1E36C" w14:textId="77777777" w:rsidR="00136126" w:rsidRPr="00736EF4" w:rsidRDefault="00931476" w:rsidP="00136126">
            <w:pPr>
              <w:pStyle w:val="Brdtextmedindrag"/>
            </w:pPr>
            <w:r w:rsidRPr="00736EF4">
              <w:t xml:space="preserve">I fråga om tillsynen över institut </w:t>
            </w:r>
            <w:r w:rsidRPr="00736EF4">
              <w:rPr>
                <w:i/>
              </w:rPr>
              <w:t>och</w:t>
            </w:r>
            <w:r w:rsidRPr="00736EF4">
              <w:t xml:space="preserve"> försäkringsföretag gäller det som är föreskrivet i sektors</w:t>
            </w:r>
            <w:r>
              <w:softHyphen/>
            </w:r>
            <w:r w:rsidRPr="00736EF4">
              <w:t>bestämmelserna, om inte annat följer av denna lag.</w:t>
            </w:r>
          </w:p>
        </w:tc>
        <w:tc>
          <w:tcPr>
            <w:tcW w:w="2500" w:type="pct"/>
            <w:tcMar>
              <w:right w:w="0" w:type="dxa"/>
            </w:tcMar>
          </w:tcPr>
          <w:p w14:paraId="689E6552" w14:textId="77777777" w:rsidR="00136126" w:rsidRPr="00736EF4" w:rsidRDefault="00931476" w:rsidP="00136126">
            <w:pPr>
              <w:pStyle w:val="Brdtextmedindrag"/>
            </w:pPr>
            <w:r w:rsidRPr="00736EF4">
              <w:t>I fråga om tillsynen över institut</w:t>
            </w:r>
            <w:r w:rsidRPr="00736EF4">
              <w:rPr>
                <w:i/>
              </w:rPr>
              <w:t xml:space="preserve">, </w:t>
            </w:r>
            <w:r w:rsidRPr="00736EF4">
              <w:t xml:space="preserve">försäkringsföretag </w:t>
            </w:r>
            <w:r w:rsidRPr="00736EF4">
              <w:rPr>
                <w:i/>
              </w:rPr>
              <w:t>och tjänstepensionsföretag</w:t>
            </w:r>
            <w:r w:rsidRPr="00736EF4">
              <w:t xml:space="preserve"> gäller det som är föreskrivet i sektors</w:t>
            </w:r>
            <w:r>
              <w:softHyphen/>
            </w:r>
            <w:r w:rsidRPr="00736EF4">
              <w:t>bestämmelserna, om inte annat följer av denna lag.</w:t>
            </w:r>
          </w:p>
        </w:tc>
      </w:tr>
    </w:tbl>
    <w:p w14:paraId="23D077D4" w14:textId="77777777" w:rsidR="00136126" w:rsidRDefault="00136126" w:rsidP="00136126">
      <w:pPr>
        <w:pStyle w:val="Brdtextmedindrag"/>
      </w:pPr>
    </w:p>
    <w:p w14:paraId="0F91BB96" w14:textId="77777777" w:rsidR="00136126" w:rsidRPr="00736EF4" w:rsidRDefault="00136126" w:rsidP="00136126">
      <w:pPr>
        <w:pStyle w:val="Brdtextmedindrag"/>
      </w:pPr>
    </w:p>
    <w:p w14:paraId="64D62C7A" w14:textId="77777777" w:rsidR="00136126" w:rsidRPr="00736EF4" w:rsidRDefault="00931476" w:rsidP="00136126">
      <w:pPr>
        <w:pStyle w:val="Brdtext"/>
        <w:jc w:val="center"/>
      </w:pPr>
      <w:r w:rsidRPr="00736EF4">
        <w:lastRenderedPageBreak/>
        <w:t>7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62D65A9" w14:textId="77777777">
        <w:tc>
          <w:tcPr>
            <w:tcW w:w="2500" w:type="pct"/>
            <w:tcMar>
              <w:left w:w="0" w:type="dxa"/>
            </w:tcMar>
          </w:tcPr>
          <w:p w14:paraId="07752D00" w14:textId="77777777" w:rsidR="00136126" w:rsidRPr="00736EF4" w:rsidRDefault="00931476" w:rsidP="00136126">
            <w:pPr>
              <w:pStyle w:val="Brdtextmedindrag"/>
            </w:pPr>
            <w:r w:rsidRPr="00736EF4">
              <w:t>En styrelseledamot eller annan befattningshavare hos ett försäk</w:t>
            </w:r>
            <w:r>
              <w:softHyphen/>
            </w:r>
            <w:r w:rsidRPr="00736EF4">
              <w:t>ringsföretag eller ett blandat finansiellt holdingföretag, som vid fullgörandet av skyldigheter enligt denna lag får kunskap om affärsförhållanden hos ett annat företag inom samma finansiella konglomerat, får inte obehörigen röja vad han eller hon har fått veta och inte heller utnyttja kunskapen i strid med det företagets intresse.</w:t>
            </w:r>
          </w:p>
        </w:tc>
        <w:tc>
          <w:tcPr>
            <w:tcW w:w="2500" w:type="pct"/>
            <w:tcMar>
              <w:right w:w="0" w:type="dxa"/>
            </w:tcMar>
          </w:tcPr>
          <w:p w14:paraId="354C02F6" w14:textId="77777777" w:rsidR="00136126" w:rsidRPr="00736EF4" w:rsidRDefault="00931476" w:rsidP="00136126">
            <w:pPr>
              <w:pStyle w:val="Brdtextmedindrag"/>
            </w:pPr>
            <w:r w:rsidRPr="00736EF4">
              <w:t>En styrelseledamot eller annan befattningshavare hos ett försäk</w:t>
            </w:r>
            <w:r>
              <w:softHyphen/>
            </w:r>
            <w:r w:rsidRPr="00736EF4">
              <w:t>ringsföretag</w:t>
            </w:r>
            <w:r w:rsidRPr="00736EF4">
              <w:rPr>
                <w:i/>
              </w:rPr>
              <w:t>, ett tjänstepensions</w:t>
            </w:r>
            <w:r>
              <w:rPr>
                <w:i/>
              </w:rPr>
              <w:softHyphen/>
            </w:r>
            <w:r w:rsidRPr="00736EF4">
              <w:rPr>
                <w:i/>
              </w:rPr>
              <w:t>företag</w:t>
            </w:r>
            <w:r w:rsidRPr="00736EF4">
              <w:t xml:space="preserve"> eller ett blandat finansiellt holdingföretag, som vid fullgörandet av skyldigheter enligt denna lag får kunskap om affärsförhållanden hos ett annat företag inom samma finansiella konglomerat, får inte obehörigen röja vad han eller hon har fått veta och inte heller utnyttja kunskapen i strid med det företagets intresse.</w:t>
            </w:r>
          </w:p>
        </w:tc>
      </w:tr>
    </w:tbl>
    <w:p w14:paraId="4FD7E28C" w14:textId="77777777" w:rsidR="00136126" w:rsidRPr="00736EF4" w:rsidRDefault="00136126" w:rsidP="00136126">
      <w:pPr>
        <w:pStyle w:val="Brdtextmedindrag"/>
      </w:pPr>
    </w:p>
    <w:p w14:paraId="281B003C" w14:textId="77777777" w:rsidR="00136126" w:rsidRPr="00736EF4" w:rsidRDefault="00931476" w:rsidP="00136126">
      <w:pPr>
        <w:pStyle w:val="Brdtext"/>
        <w:jc w:val="center"/>
      </w:pPr>
      <w:r w:rsidRPr="00736EF4">
        <w:t>8 §</w:t>
      </w:r>
      <w:r>
        <w:rPr>
          <w:rStyle w:val="Fotnotsreferens"/>
          <w:rFonts w:eastAsiaTheme="majorEastAsia"/>
        </w:rPr>
        <w:footnoteReference w:id="157"/>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FFBFA50" w14:textId="77777777">
        <w:tc>
          <w:tcPr>
            <w:tcW w:w="2500" w:type="pct"/>
            <w:shd w:val="clear" w:color="auto" w:fill="auto"/>
            <w:tcMar>
              <w:left w:w="0" w:type="dxa"/>
            </w:tcMar>
          </w:tcPr>
          <w:p w14:paraId="2EE4BC70" w14:textId="77777777" w:rsidR="00136126" w:rsidRPr="00736EF4" w:rsidRDefault="00931476" w:rsidP="00136126">
            <w:pPr>
              <w:pStyle w:val="Brdtextmedindrag"/>
            </w:pPr>
            <w:r w:rsidRPr="00736EF4">
              <w:t>Ett försäkringsföretag och ett blandat finansiellt holdingföretag är skyldigt att lämna ut uppgifter om enskildas förhållanden till före</w:t>
            </w:r>
            <w:r>
              <w:softHyphen/>
            </w:r>
            <w:r w:rsidRPr="00736EF4">
              <w:t>taget, om det under en utredning enligt bestämmelserna om för</w:t>
            </w:r>
            <w:r>
              <w:softHyphen/>
            </w:r>
            <w:r w:rsidRPr="00736EF4">
              <w:t>undersökning i brottmål begärs av undersökningsledaren eller om det begärs av åklagare i ett ärende om rättslig hjälp i brottmål, på fram</w:t>
            </w:r>
            <w:r>
              <w:softHyphen/>
            </w:r>
            <w:r w:rsidRPr="00736EF4">
              <w:t>ställning av en annan stat eller en mellanfolklig domstol, eller i ett ärende om erkännande och verk</w:t>
            </w:r>
            <w:r>
              <w:softHyphen/>
            </w:r>
            <w:r w:rsidRPr="00736EF4">
              <w:t>ställighet av en europeisk utred</w:t>
            </w:r>
            <w:r>
              <w:softHyphen/>
            </w:r>
            <w:r w:rsidRPr="00736EF4">
              <w:t>ningsorder. Uppgifterna ska lämnas ut utan dröjsmål och i elektronisk form.</w:t>
            </w:r>
          </w:p>
        </w:tc>
        <w:tc>
          <w:tcPr>
            <w:tcW w:w="2500" w:type="pct"/>
            <w:shd w:val="clear" w:color="auto" w:fill="auto"/>
            <w:tcMar>
              <w:right w:w="0" w:type="dxa"/>
            </w:tcMar>
          </w:tcPr>
          <w:p w14:paraId="181DE8D6" w14:textId="77777777" w:rsidR="00136126" w:rsidRPr="00736EF4" w:rsidRDefault="00931476" w:rsidP="00136126">
            <w:pPr>
              <w:pStyle w:val="Brdtextmedindrag"/>
            </w:pPr>
            <w:r w:rsidRPr="00736EF4">
              <w:t>Ett försäkringsföretag</w:t>
            </w:r>
            <w:r w:rsidRPr="00736EF4">
              <w:rPr>
                <w:i/>
              </w:rPr>
              <w:t>, ett tjänstepensionsföretag</w:t>
            </w:r>
            <w:r w:rsidRPr="00736EF4">
              <w:t xml:space="preserve"> och ett blandat finansiellt holdingföretag är skyldigt att lämna ut uppgifter om enskildas förhållanden till före</w:t>
            </w:r>
            <w:r>
              <w:softHyphen/>
            </w:r>
            <w:r w:rsidRPr="00736EF4">
              <w:t>taget, om det under en utredning enligt bestämmelserna om för</w:t>
            </w:r>
            <w:r>
              <w:softHyphen/>
            </w:r>
            <w:r w:rsidRPr="00736EF4">
              <w:t>undersökning i brottmål begärs av undersökningsledaren eller om det begärs av åklagare i ett ärende om rättslig hjälp i brottmål, på fram</w:t>
            </w:r>
            <w:r>
              <w:softHyphen/>
            </w:r>
            <w:r w:rsidRPr="00736EF4">
              <w:t>ställning av en annan stat eller en mellanfolklig domstol, eller i ett ärende om erkännande och verk</w:t>
            </w:r>
            <w:r>
              <w:softHyphen/>
            </w:r>
            <w:r w:rsidRPr="00736EF4">
              <w:t>ställighet av en europeisk utred</w:t>
            </w:r>
            <w:r>
              <w:softHyphen/>
            </w:r>
            <w:r w:rsidRPr="00736EF4">
              <w:t>ningsorder. Uppgifterna ska lämnas ut utan dröjsmål och i elektronisk form.</w:t>
            </w:r>
          </w:p>
        </w:tc>
      </w:tr>
    </w:tbl>
    <w:p w14:paraId="3B40102E" w14:textId="77777777" w:rsidR="00136126" w:rsidRPr="00736EF4" w:rsidRDefault="00136126" w:rsidP="00136126">
      <w:pPr>
        <w:pStyle w:val="Brdtextmedindrag"/>
      </w:pPr>
    </w:p>
    <w:p w14:paraId="23B98CD4" w14:textId="77777777" w:rsidR="00136126" w:rsidRPr="00736EF4" w:rsidRDefault="00931476" w:rsidP="00136126">
      <w:pPr>
        <w:pStyle w:val="Brdtext"/>
        <w:jc w:val="center"/>
      </w:pPr>
      <w:r w:rsidRPr="00736EF4">
        <w:t>10 §</w:t>
      </w:r>
      <w:r>
        <w:rPr>
          <w:rStyle w:val="Fotnotsreferens"/>
          <w:rFonts w:eastAsiaTheme="majorEastAsia"/>
        </w:rPr>
        <w:footnoteReference w:id="158"/>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D375987" w14:textId="77777777">
        <w:tc>
          <w:tcPr>
            <w:tcW w:w="2500" w:type="pct"/>
            <w:tcMar>
              <w:left w:w="0" w:type="dxa"/>
            </w:tcMar>
          </w:tcPr>
          <w:p w14:paraId="205C6BDF" w14:textId="77777777" w:rsidR="00136126" w:rsidRPr="00736EF4" w:rsidRDefault="00931476" w:rsidP="00136126">
            <w:pPr>
              <w:pStyle w:val="Brdtextmedindrag"/>
            </w:pPr>
            <w:r w:rsidRPr="00736EF4">
              <w:t xml:space="preserve">Ett institut </w:t>
            </w:r>
            <w:r w:rsidRPr="00736EF4">
              <w:rPr>
                <w:i/>
              </w:rPr>
              <w:t>eller</w:t>
            </w:r>
            <w:r w:rsidRPr="00736EF4">
              <w:t xml:space="preserve"> ett försäkrings</w:t>
            </w:r>
            <w:r>
              <w:softHyphen/>
            </w:r>
            <w:r w:rsidRPr="00736EF4">
              <w:t>företag som står under tillsyn enligt denna lag ska med årliga avgifter bekosta Finansinspektionens verk</w:t>
            </w:r>
            <w:r>
              <w:softHyphen/>
            </w:r>
            <w:r w:rsidRPr="00736EF4">
              <w:t>samhet samt Statistiska central</w:t>
            </w:r>
            <w:r>
              <w:softHyphen/>
            </w:r>
            <w:r w:rsidRPr="00736EF4">
              <w:t>byråns verksamhet enligt lagen (2014:484) om en databas för övervakning av och tillsyn över finansmarknaderna.</w:t>
            </w:r>
          </w:p>
        </w:tc>
        <w:tc>
          <w:tcPr>
            <w:tcW w:w="2500" w:type="pct"/>
            <w:tcMar>
              <w:right w:w="0" w:type="dxa"/>
            </w:tcMar>
          </w:tcPr>
          <w:p w14:paraId="14A30F19" w14:textId="77777777" w:rsidR="00136126" w:rsidRPr="00736EF4" w:rsidRDefault="00931476" w:rsidP="00136126">
            <w:pPr>
              <w:pStyle w:val="Brdtextmedindrag"/>
            </w:pPr>
            <w:r w:rsidRPr="00736EF4">
              <w:t>Ett institut</w:t>
            </w:r>
            <w:r w:rsidRPr="00736EF4">
              <w:rPr>
                <w:i/>
              </w:rPr>
              <w:t>,</w:t>
            </w:r>
            <w:r w:rsidRPr="00736EF4">
              <w:t xml:space="preserve"> ett försäkringsföretag </w:t>
            </w:r>
            <w:r w:rsidRPr="00736EF4">
              <w:rPr>
                <w:i/>
              </w:rPr>
              <w:t>eller ett tjänstepensionsföretag</w:t>
            </w:r>
            <w:r w:rsidRPr="00736EF4">
              <w:t xml:space="preserve"> som står under tillsyn enligt denna lag ska med årliga avgifter bekosta Finansinspektionens verksamhet samt Statistiska centralbyråns verk</w:t>
            </w:r>
            <w:r>
              <w:softHyphen/>
            </w:r>
            <w:r w:rsidRPr="00736EF4">
              <w:t>samhet enligt lagen (2014:484) om en databas för övervakning av och tillsyn över finansmarknaderna.</w:t>
            </w:r>
          </w:p>
        </w:tc>
      </w:tr>
      <w:tr w:rsidR="00397F28" w14:paraId="4F7280E2" w14:textId="77777777">
        <w:tc>
          <w:tcPr>
            <w:tcW w:w="2500" w:type="pct"/>
            <w:tcMar>
              <w:left w:w="0" w:type="dxa"/>
            </w:tcMar>
          </w:tcPr>
          <w:p w14:paraId="2AD91153" w14:textId="77777777" w:rsidR="00136126" w:rsidRPr="00736EF4" w:rsidRDefault="00931476" w:rsidP="00136126">
            <w:pPr>
              <w:pStyle w:val="Brdtextmedindrag"/>
            </w:pPr>
            <w:r w:rsidRPr="00736EF4">
              <w:t>Om Finansinspektionen vid till</w:t>
            </w:r>
            <w:r>
              <w:softHyphen/>
            </w:r>
            <w:r w:rsidRPr="00736EF4">
              <w:t xml:space="preserve">synen enligt denna lag behöver </w:t>
            </w:r>
            <w:r w:rsidRPr="00736EF4">
              <w:lastRenderedPageBreak/>
              <w:t>anlita någon med särskild fack</w:t>
            </w:r>
            <w:r>
              <w:softHyphen/>
            </w:r>
            <w:r w:rsidRPr="00736EF4">
              <w:t xml:space="preserve">kunskap för bedömning av en viss fråga, ska kostnaden för detta betalas av det institut </w:t>
            </w:r>
            <w:r w:rsidRPr="00736EF4">
              <w:rPr>
                <w:i/>
              </w:rPr>
              <w:t>eller</w:t>
            </w:r>
            <w:r w:rsidRPr="00736EF4">
              <w:t xml:space="preserve"> det försäkringsföretag som tillsynen avser.</w:t>
            </w:r>
          </w:p>
        </w:tc>
        <w:tc>
          <w:tcPr>
            <w:tcW w:w="2500" w:type="pct"/>
            <w:tcMar>
              <w:right w:w="0" w:type="dxa"/>
            </w:tcMar>
          </w:tcPr>
          <w:p w14:paraId="647A76B1" w14:textId="77777777" w:rsidR="00136126" w:rsidRPr="00736EF4" w:rsidRDefault="00931476" w:rsidP="00136126">
            <w:pPr>
              <w:pStyle w:val="Brdtextmedindrag"/>
            </w:pPr>
            <w:r w:rsidRPr="00736EF4">
              <w:lastRenderedPageBreak/>
              <w:t>Om Finansinspektionen vid till</w:t>
            </w:r>
            <w:r>
              <w:softHyphen/>
            </w:r>
            <w:r w:rsidRPr="00736EF4">
              <w:t xml:space="preserve">synen enligt denna lag behöver </w:t>
            </w:r>
            <w:r w:rsidRPr="00736EF4">
              <w:lastRenderedPageBreak/>
              <w:t>anlita någon med särskild fack</w:t>
            </w:r>
            <w:r>
              <w:softHyphen/>
            </w:r>
            <w:r w:rsidRPr="00736EF4">
              <w:t>kunskap för bedömning av en viss fråga, ska kostnaden för detta betalas av det institut</w:t>
            </w:r>
            <w:r w:rsidRPr="00736EF4">
              <w:rPr>
                <w:i/>
              </w:rPr>
              <w:t>,</w:t>
            </w:r>
            <w:r w:rsidRPr="00736EF4">
              <w:t xml:space="preserve"> det försäkringsföretag </w:t>
            </w:r>
            <w:r w:rsidRPr="00736EF4">
              <w:rPr>
                <w:i/>
              </w:rPr>
              <w:t>eller det tjänste</w:t>
            </w:r>
            <w:r>
              <w:rPr>
                <w:i/>
              </w:rPr>
              <w:softHyphen/>
            </w:r>
            <w:r w:rsidRPr="00736EF4">
              <w:rPr>
                <w:i/>
              </w:rPr>
              <w:t>pensionsföretag</w:t>
            </w:r>
            <w:r w:rsidRPr="00736EF4">
              <w:t xml:space="preserve"> som tillsynen avser.</w:t>
            </w:r>
          </w:p>
        </w:tc>
      </w:tr>
    </w:tbl>
    <w:p w14:paraId="283DD8BE" w14:textId="77777777" w:rsidR="00136126" w:rsidRPr="00736EF4" w:rsidRDefault="00931476" w:rsidP="00136126">
      <w:pPr>
        <w:pStyle w:val="Brdtext"/>
        <w:spacing w:before="230"/>
        <w:jc w:val="center"/>
        <w:rPr>
          <w:b/>
        </w:rPr>
      </w:pPr>
      <w:r w:rsidRPr="00736EF4">
        <w:rPr>
          <w:b/>
        </w:rPr>
        <w:lastRenderedPageBreak/>
        <w:t>7 kap.</w:t>
      </w:r>
    </w:p>
    <w:p w14:paraId="67B0BDBF" w14:textId="77777777" w:rsidR="00136126" w:rsidRPr="00736EF4" w:rsidRDefault="00931476" w:rsidP="00136126">
      <w:pPr>
        <w:pStyle w:val="Brdtext"/>
        <w:jc w:val="center"/>
      </w:pPr>
      <w:r w:rsidRPr="00736EF4">
        <w:t>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6C74D38" w14:textId="77777777">
        <w:tc>
          <w:tcPr>
            <w:tcW w:w="2500" w:type="pct"/>
            <w:tcMar>
              <w:left w:w="0" w:type="dxa"/>
            </w:tcMar>
          </w:tcPr>
          <w:p w14:paraId="026C4898" w14:textId="77777777" w:rsidR="00136126" w:rsidRPr="00736EF4" w:rsidRDefault="00931476" w:rsidP="00136126">
            <w:pPr>
              <w:pStyle w:val="Brdtextmedindrag"/>
            </w:pPr>
            <w:r w:rsidRPr="00736EF4">
              <w:t xml:space="preserve">Om ett institut </w:t>
            </w:r>
            <w:r w:rsidRPr="00736EF4">
              <w:rPr>
                <w:i/>
              </w:rPr>
              <w:t>eller</w:t>
            </w:r>
            <w:r w:rsidRPr="00736EF4">
              <w:t xml:space="preserve"> ett försäk</w:t>
            </w:r>
            <w:r>
              <w:softHyphen/>
            </w:r>
            <w:r w:rsidRPr="00736EF4">
              <w:t>ringsföretag inom ett finansiellt konglomerat inte uppfyller de krav som anges i 5 kap. eller om kraven är uppfyllda men solvensen eller den finansiella ställningen hos ett reglerat företag inom konglome</w:t>
            </w:r>
            <w:r>
              <w:softHyphen/>
            </w:r>
            <w:r w:rsidRPr="00736EF4">
              <w:t xml:space="preserve">ratet ändå är hotad, </w:t>
            </w:r>
            <w:r w:rsidRPr="00736EF4">
              <w:rPr>
                <w:i/>
              </w:rPr>
              <w:t>skall</w:t>
            </w:r>
            <w:r w:rsidRPr="00736EF4">
              <w:t xml:space="preserve"> Finans</w:t>
            </w:r>
            <w:r>
              <w:softHyphen/>
            </w:r>
            <w:r w:rsidRPr="00736EF4">
              <w:t xml:space="preserve">inspektionen förelägga det företag som </w:t>
            </w:r>
            <w:r w:rsidRPr="00736EF4">
              <w:rPr>
                <w:i/>
              </w:rPr>
              <w:t>skall</w:t>
            </w:r>
            <w:r w:rsidRPr="00736EF4">
              <w:t xml:space="preserve"> rapportera enligt 5 kap. 12 § att vidta åtgärder för att rätta till förhållandet.</w:t>
            </w:r>
          </w:p>
        </w:tc>
        <w:tc>
          <w:tcPr>
            <w:tcW w:w="2500" w:type="pct"/>
            <w:tcMar>
              <w:right w:w="0" w:type="dxa"/>
            </w:tcMar>
          </w:tcPr>
          <w:p w14:paraId="0F299A88" w14:textId="77777777" w:rsidR="00136126" w:rsidRPr="00736EF4" w:rsidRDefault="00931476" w:rsidP="00136126">
            <w:pPr>
              <w:pStyle w:val="Brdtextmedindrag"/>
            </w:pPr>
            <w:r w:rsidRPr="00736EF4">
              <w:t>Om ett institut</w:t>
            </w:r>
            <w:r w:rsidRPr="00736EF4">
              <w:rPr>
                <w:i/>
              </w:rPr>
              <w:t>,</w:t>
            </w:r>
            <w:r w:rsidRPr="00736EF4">
              <w:t xml:space="preserve"> ett försäk</w:t>
            </w:r>
            <w:r>
              <w:softHyphen/>
            </w:r>
            <w:r w:rsidRPr="00736EF4">
              <w:t xml:space="preserve">ringsföretag </w:t>
            </w:r>
            <w:r w:rsidRPr="00736EF4">
              <w:rPr>
                <w:i/>
              </w:rPr>
              <w:t>eller ett tjänste</w:t>
            </w:r>
            <w:r>
              <w:rPr>
                <w:i/>
              </w:rPr>
              <w:softHyphen/>
            </w:r>
            <w:r w:rsidRPr="00736EF4">
              <w:rPr>
                <w:i/>
              </w:rPr>
              <w:t>pensionsföretag</w:t>
            </w:r>
            <w:r w:rsidRPr="00736EF4">
              <w:t xml:space="preserve"> inom ett finansiellt konglomerat inte uppfyller de krav som anges i 5 kap. eller om kraven är uppfyllda men solvensen eller den finansiella ställningen hos ett reglerat företag inom konglome</w:t>
            </w:r>
            <w:r>
              <w:softHyphen/>
            </w:r>
            <w:r w:rsidRPr="00736EF4">
              <w:t xml:space="preserve">ratet ändå är hotad, </w:t>
            </w:r>
            <w:r w:rsidRPr="00736EF4">
              <w:rPr>
                <w:i/>
              </w:rPr>
              <w:t>ska</w:t>
            </w:r>
            <w:r w:rsidRPr="00736EF4">
              <w:t xml:space="preserve"> Finans</w:t>
            </w:r>
            <w:r>
              <w:softHyphen/>
            </w:r>
            <w:r w:rsidRPr="00736EF4">
              <w:t xml:space="preserve">inspektionen förelägga det företag som </w:t>
            </w:r>
            <w:r w:rsidRPr="00736EF4">
              <w:rPr>
                <w:i/>
              </w:rPr>
              <w:t>ska</w:t>
            </w:r>
            <w:r w:rsidRPr="00736EF4">
              <w:t xml:space="preserve"> rapportera enligt 5 kap. 12 § att vidta åtgärder för att rätta till förhållandet.</w:t>
            </w:r>
          </w:p>
        </w:tc>
      </w:tr>
      <w:tr w:rsidR="00397F28" w14:paraId="56EA457E" w14:textId="77777777">
        <w:tc>
          <w:tcPr>
            <w:tcW w:w="2500" w:type="pct"/>
            <w:tcMar>
              <w:left w:w="0" w:type="dxa"/>
            </w:tcMar>
          </w:tcPr>
          <w:p w14:paraId="6375B58D" w14:textId="77777777" w:rsidR="00136126" w:rsidRPr="00736EF4" w:rsidRDefault="00931476" w:rsidP="00136126">
            <w:pPr>
              <w:pStyle w:val="Brdtextmedindrag"/>
            </w:pPr>
            <w:r w:rsidRPr="00736EF4">
              <w:t xml:space="preserve">Om ett institut </w:t>
            </w:r>
            <w:r w:rsidRPr="00736EF4">
              <w:rPr>
                <w:i/>
              </w:rPr>
              <w:t>eller</w:t>
            </w:r>
            <w:r w:rsidRPr="00736EF4">
              <w:t xml:space="preserve"> ett försäk</w:t>
            </w:r>
            <w:r>
              <w:softHyphen/>
            </w:r>
            <w:r w:rsidRPr="00736EF4">
              <w:t>ringsföretag bryter mot denna lag, gäller dessutom det som föreskrivs i sektorsbestämmelserna.</w:t>
            </w:r>
          </w:p>
        </w:tc>
        <w:tc>
          <w:tcPr>
            <w:tcW w:w="2500" w:type="pct"/>
            <w:tcMar>
              <w:right w:w="0" w:type="dxa"/>
            </w:tcMar>
          </w:tcPr>
          <w:p w14:paraId="35C2CB46" w14:textId="77777777" w:rsidR="00136126" w:rsidRPr="00736EF4" w:rsidRDefault="00931476" w:rsidP="00136126">
            <w:pPr>
              <w:pStyle w:val="Brdtextmedindrag"/>
            </w:pPr>
            <w:r w:rsidRPr="00736EF4">
              <w:t>Om ett institut</w:t>
            </w:r>
            <w:r w:rsidRPr="00736EF4">
              <w:rPr>
                <w:i/>
              </w:rPr>
              <w:t>,</w:t>
            </w:r>
            <w:r w:rsidRPr="00736EF4">
              <w:t xml:space="preserve"> ett försäk</w:t>
            </w:r>
            <w:r>
              <w:softHyphen/>
            </w:r>
            <w:r w:rsidRPr="00736EF4">
              <w:t xml:space="preserve">ringsföretag </w:t>
            </w:r>
            <w:r w:rsidRPr="00736EF4">
              <w:rPr>
                <w:i/>
              </w:rPr>
              <w:t>eller ett tjänstepen</w:t>
            </w:r>
            <w:r>
              <w:rPr>
                <w:i/>
              </w:rPr>
              <w:softHyphen/>
            </w:r>
            <w:r w:rsidRPr="00736EF4">
              <w:rPr>
                <w:i/>
              </w:rPr>
              <w:t>sionsföretag</w:t>
            </w:r>
            <w:r w:rsidRPr="00736EF4">
              <w:t xml:space="preserve"> bryter mot denna lag, gäller dessutom det som föreskrivs i sektorsbestämmelserna.</w:t>
            </w:r>
          </w:p>
        </w:tc>
      </w:tr>
    </w:tbl>
    <w:p w14:paraId="6257FD3D" w14:textId="77777777" w:rsidR="00136126" w:rsidRPr="00736EF4" w:rsidRDefault="00136126" w:rsidP="00136126">
      <w:pPr>
        <w:pStyle w:val="Brdtextmedindrag"/>
      </w:pPr>
    </w:p>
    <w:p w14:paraId="649B0113" w14:textId="77777777" w:rsidR="00136126" w:rsidRPr="00736EF4" w:rsidRDefault="00931476" w:rsidP="00136126">
      <w:pPr>
        <w:pStyle w:val="Brdtext"/>
        <w:jc w:val="center"/>
      </w:pPr>
      <w:r w:rsidRPr="00736EF4">
        <w:t>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478DF31" w14:textId="77777777">
        <w:tc>
          <w:tcPr>
            <w:tcW w:w="2500" w:type="pct"/>
            <w:tcMar>
              <w:left w:w="0" w:type="dxa"/>
            </w:tcMar>
          </w:tcPr>
          <w:p w14:paraId="29850FAB" w14:textId="77777777" w:rsidR="00136126" w:rsidRPr="00736EF4" w:rsidRDefault="00931476" w:rsidP="00136126">
            <w:pPr>
              <w:pStyle w:val="Brdtextmedindrag"/>
            </w:pPr>
            <w:r w:rsidRPr="00736EF4">
              <w:t>Om ett institut, ett försäkrings</w:t>
            </w:r>
            <w:r>
              <w:softHyphen/>
            </w:r>
            <w:r w:rsidRPr="00736EF4">
              <w:t>företag eller ett blandat finansiellt holdingföretag med huvudkontor i Sverige inte i tid lämnar de upplysningar som föreskrivits med stöd av 9 kap. 1 § 6 och 7, får Finansinspektionen besluta att före</w:t>
            </w:r>
            <w:r>
              <w:softHyphen/>
            </w:r>
            <w:r w:rsidRPr="00736EF4">
              <w:t xml:space="preserve">taget </w:t>
            </w:r>
            <w:r w:rsidRPr="00736EF4">
              <w:rPr>
                <w:i/>
              </w:rPr>
              <w:t>skall</w:t>
            </w:r>
            <w:r w:rsidRPr="00736EF4">
              <w:t xml:space="preserve"> betala en försenings</w:t>
            </w:r>
            <w:r>
              <w:softHyphen/>
            </w:r>
            <w:r w:rsidRPr="00736EF4">
              <w:t>avgift med högst 100</w:t>
            </w:r>
            <w:r>
              <w:t> </w:t>
            </w:r>
            <w:r w:rsidRPr="00736EF4">
              <w:t>000 kronor.</w:t>
            </w:r>
          </w:p>
        </w:tc>
        <w:tc>
          <w:tcPr>
            <w:tcW w:w="2500" w:type="pct"/>
            <w:tcMar>
              <w:right w:w="0" w:type="dxa"/>
            </w:tcMar>
          </w:tcPr>
          <w:p w14:paraId="70B6DDD2" w14:textId="77777777" w:rsidR="00136126" w:rsidRPr="00736EF4" w:rsidRDefault="00931476" w:rsidP="00136126">
            <w:pPr>
              <w:pStyle w:val="Brdtextmedindrag"/>
            </w:pPr>
            <w:r w:rsidRPr="00736EF4">
              <w:t>Om ett institut, ett försäkrings</w:t>
            </w:r>
            <w:r>
              <w:softHyphen/>
            </w:r>
            <w:r w:rsidRPr="00736EF4">
              <w:t>företag</w:t>
            </w:r>
            <w:r w:rsidRPr="00736EF4">
              <w:rPr>
                <w:i/>
              </w:rPr>
              <w:t xml:space="preserve">, ett tjänstepensionsföretag </w:t>
            </w:r>
            <w:r w:rsidRPr="00736EF4">
              <w:t>eller ett blandat finansiellt holdingföretag med huvudkontor i Sverige inte i tid lämnar de upplysningar som föreskrivits med stöd av 9 kap. 1 § 6 och 7, får Finansinspektionen besluta att före</w:t>
            </w:r>
            <w:r>
              <w:softHyphen/>
            </w:r>
            <w:r w:rsidRPr="00736EF4">
              <w:t xml:space="preserve">taget </w:t>
            </w:r>
            <w:r w:rsidRPr="00736EF4">
              <w:rPr>
                <w:i/>
              </w:rPr>
              <w:t>ska</w:t>
            </w:r>
            <w:r w:rsidRPr="00736EF4">
              <w:t xml:space="preserve"> betala en förseningsavgift med högst 100 000 kronor.</w:t>
            </w:r>
          </w:p>
        </w:tc>
      </w:tr>
    </w:tbl>
    <w:p w14:paraId="7860AA1B" w14:textId="77777777" w:rsidR="00136126" w:rsidRDefault="00931476" w:rsidP="00136126">
      <w:pPr>
        <w:pStyle w:val="Brdtextmedindrag"/>
      </w:pPr>
      <w:r w:rsidRPr="00EA0045">
        <w:t>Avgiften tillfaller staten.</w:t>
      </w:r>
    </w:p>
    <w:p w14:paraId="2F6AC373" w14:textId="77777777" w:rsidR="00136126" w:rsidRPr="00736EF4" w:rsidRDefault="00931476" w:rsidP="00136126">
      <w:pPr>
        <w:pStyle w:val="Brdtext"/>
        <w:spacing w:before="230"/>
        <w:jc w:val="center"/>
        <w:rPr>
          <w:b/>
        </w:rPr>
      </w:pPr>
      <w:r w:rsidRPr="00736EF4">
        <w:rPr>
          <w:b/>
        </w:rPr>
        <w:t>8 kap.</w:t>
      </w:r>
    </w:p>
    <w:p w14:paraId="2DD8CD26" w14:textId="77777777" w:rsidR="00136126" w:rsidRPr="00736EF4" w:rsidRDefault="00931476" w:rsidP="00136126">
      <w:pPr>
        <w:pStyle w:val="Brdtext"/>
        <w:jc w:val="center"/>
      </w:pPr>
      <w:r w:rsidRPr="00736EF4">
        <w:t>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C1754A2" w14:textId="77777777">
        <w:tc>
          <w:tcPr>
            <w:tcW w:w="2500" w:type="pct"/>
            <w:shd w:val="clear" w:color="auto" w:fill="auto"/>
            <w:tcMar>
              <w:left w:w="0" w:type="dxa"/>
            </w:tcMar>
          </w:tcPr>
          <w:p w14:paraId="7142F162" w14:textId="77777777" w:rsidR="00136126" w:rsidRPr="00736EF4" w:rsidRDefault="00931476" w:rsidP="00136126">
            <w:pPr>
              <w:pStyle w:val="Brdtextmedindrag"/>
            </w:pPr>
            <w:r w:rsidRPr="00736EF4">
              <w:t xml:space="preserve">När moderföretaget till ett institut </w:t>
            </w:r>
            <w:r w:rsidRPr="00736EF4">
              <w:rPr>
                <w:i/>
              </w:rPr>
              <w:t>eller</w:t>
            </w:r>
            <w:r w:rsidRPr="00736EF4">
              <w:t xml:space="preserve"> ett försäkringsföretag är ett reglerat företag eller ett blandat finansiellt holdingföretag som har sitt huvudkontor utanför EES gäller 2–4 §§, om Finansinspektionen enligt bestämmelserna i 4 kap. 2 § </w:t>
            </w:r>
            <w:r w:rsidRPr="00736EF4">
              <w:lastRenderedPageBreak/>
              <w:t xml:space="preserve">första stycket eller andra stycket 1 skulle ha varit samordnare. Vid bedömningen av om inspektionen skulle ha varit samordnare </w:t>
            </w:r>
            <w:r w:rsidRPr="00736EF4">
              <w:rPr>
                <w:i/>
              </w:rPr>
              <w:t>skall</w:t>
            </w:r>
            <w:r w:rsidRPr="00736EF4">
              <w:t xml:space="preserve"> det bortses från den del av toppen av gruppen som ligger utanför EES.</w:t>
            </w:r>
          </w:p>
        </w:tc>
        <w:tc>
          <w:tcPr>
            <w:tcW w:w="2500" w:type="pct"/>
            <w:shd w:val="clear" w:color="auto" w:fill="auto"/>
            <w:tcMar>
              <w:right w:w="0" w:type="dxa"/>
            </w:tcMar>
          </w:tcPr>
          <w:p w14:paraId="303340DA" w14:textId="77777777" w:rsidR="00136126" w:rsidRPr="00736EF4" w:rsidRDefault="00931476" w:rsidP="00136126">
            <w:pPr>
              <w:pStyle w:val="Brdtextmedindrag"/>
            </w:pPr>
            <w:r w:rsidRPr="00736EF4">
              <w:lastRenderedPageBreak/>
              <w:t>När moderföretaget till ett institut</w:t>
            </w:r>
            <w:r w:rsidRPr="00736EF4">
              <w:rPr>
                <w:i/>
              </w:rPr>
              <w:t>,</w:t>
            </w:r>
            <w:r w:rsidRPr="00736EF4">
              <w:t xml:space="preserve"> ett försäkringsföretag </w:t>
            </w:r>
            <w:r w:rsidRPr="00736EF4">
              <w:rPr>
                <w:i/>
              </w:rPr>
              <w:t>eller ett tjänstepensionsföretag</w:t>
            </w:r>
            <w:r w:rsidRPr="00736EF4">
              <w:t xml:space="preserve"> är ett reglerat företag eller ett blandat finansiellt holdingföretag som har sitt huvudkontor utanför EES gäller 2–4 §§, om Finansinspektionen </w:t>
            </w:r>
            <w:r w:rsidRPr="00736EF4">
              <w:lastRenderedPageBreak/>
              <w:t xml:space="preserve">enligt bestämmelserna i 4 kap. 2 § första stycket eller andra stycket 1 skulle ha varit samordnare. Vid bedömningen av om inspektionen skulle ha varit samordnare </w:t>
            </w:r>
            <w:r w:rsidRPr="00736EF4">
              <w:rPr>
                <w:i/>
              </w:rPr>
              <w:t>ska</w:t>
            </w:r>
            <w:r w:rsidRPr="00736EF4">
              <w:t xml:space="preserve"> det bortses från den del av toppen av gruppen som ligger utanför EES.</w:t>
            </w:r>
          </w:p>
        </w:tc>
      </w:tr>
    </w:tbl>
    <w:p w14:paraId="28829696" w14:textId="77777777" w:rsidR="00136126" w:rsidRPr="00736EF4" w:rsidRDefault="00136126" w:rsidP="00136126">
      <w:pPr>
        <w:pStyle w:val="Brdtextmedindrag"/>
      </w:pPr>
    </w:p>
    <w:p w14:paraId="34D7B077" w14:textId="77777777" w:rsidR="00136126" w:rsidRPr="00736EF4" w:rsidRDefault="00931476" w:rsidP="00136126">
      <w:pPr>
        <w:pStyle w:val="Brdtext"/>
        <w:jc w:val="center"/>
      </w:pPr>
      <w:r w:rsidRPr="00736EF4">
        <w:t>3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616B22E" w14:textId="77777777">
        <w:tc>
          <w:tcPr>
            <w:tcW w:w="2500" w:type="pct"/>
            <w:tcMar>
              <w:left w:w="0" w:type="dxa"/>
            </w:tcMar>
          </w:tcPr>
          <w:p w14:paraId="51999301" w14:textId="77777777" w:rsidR="00136126" w:rsidRPr="00736EF4" w:rsidRDefault="00931476" w:rsidP="00136126">
            <w:pPr>
              <w:pStyle w:val="Brdtextmedindrag"/>
            </w:pPr>
            <w:r w:rsidRPr="00736EF4">
              <w:t xml:space="preserve">När en tillsynsmyndighet utanför EES utövar tillsyn över ett finansiellt konglomerat som bedömts likvärdig, gäller 5 kap. 2 § andra stycket samt 5 kap. 7 och 9 §§ för institut </w:t>
            </w:r>
            <w:r w:rsidRPr="00736EF4">
              <w:rPr>
                <w:i/>
              </w:rPr>
              <w:t>och</w:t>
            </w:r>
            <w:r w:rsidRPr="00736EF4">
              <w:t xml:space="preserve"> försäkringsföretag som ingår i konglomeratet.</w:t>
            </w:r>
          </w:p>
        </w:tc>
        <w:tc>
          <w:tcPr>
            <w:tcW w:w="2500" w:type="pct"/>
            <w:tcMar>
              <w:right w:w="0" w:type="dxa"/>
            </w:tcMar>
          </w:tcPr>
          <w:p w14:paraId="0BA97C09" w14:textId="77777777" w:rsidR="00136126" w:rsidRPr="00736EF4" w:rsidRDefault="00931476" w:rsidP="00136126">
            <w:pPr>
              <w:pStyle w:val="Brdtextmedindrag"/>
            </w:pPr>
            <w:r w:rsidRPr="00736EF4">
              <w:t>När en tillsynsmyndighet utanför EES utövar tillsyn över ett finansiellt konglomerat som bedömts likvärdig, gäller 5 kap. 2 § andra stycket samt 5 kap. 7 och 9 §§ för institut</w:t>
            </w:r>
            <w:r w:rsidRPr="00736EF4">
              <w:rPr>
                <w:i/>
              </w:rPr>
              <w:t>,</w:t>
            </w:r>
            <w:r w:rsidRPr="00736EF4">
              <w:t xml:space="preserve"> försäkringsföretag </w:t>
            </w:r>
            <w:r w:rsidRPr="00736EF4">
              <w:rPr>
                <w:i/>
              </w:rPr>
              <w:t>och tjänstepensionsföretag</w:t>
            </w:r>
            <w:r w:rsidRPr="00736EF4">
              <w:t xml:space="preserve"> som ingår i konglomeratet.</w:t>
            </w:r>
          </w:p>
        </w:tc>
      </w:tr>
    </w:tbl>
    <w:p w14:paraId="534AF64E" w14:textId="77777777" w:rsidR="00136126" w:rsidRPr="00736EF4" w:rsidRDefault="00136126" w:rsidP="00136126">
      <w:pPr>
        <w:pStyle w:val="Brdtextmedindrag"/>
      </w:pPr>
    </w:p>
    <w:p w14:paraId="7DD7F7FC" w14:textId="77777777" w:rsidR="00136126" w:rsidRPr="00736EF4" w:rsidRDefault="00931476" w:rsidP="00136126">
      <w:pPr>
        <w:pStyle w:val="Brdtext"/>
        <w:jc w:val="center"/>
      </w:pPr>
      <w:r w:rsidRPr="00736EF4">
        <w:t>4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FBE54B2" w14:textId="77777777">
        <w:tc>
          <w:tcPr>
            <w:tcW w:w="2500" w:type="pct"/>
            <w:tcMar>
              <w:left w:w="0" w:type="dxa"/>
            </w:tcMar>
          </w:tcPr>
          <w:p w14:paraId="61516A5E" w14:textId="77777777" w:rsidR="00136126" w:rsidRPr="00736EF4" w:rsidRDefault="00931476" w:rsidP="00136126">
            <w:pPr>
              <w:pStyle w:val="Brdtextmedindrag"/>
            </w:pPr>
            <w:r w:rsidRPr="00736EF4">
              <w:t xml:space="preserve">Om tillsynen inte bedöms vara likvärdig, </w:t>
            </w:r>
            <w:r w:rsidRPr="00736EF4">
              <w:rPr>
                <w:i/>
              </w:rPr>
              <w:t>skall</w:t>
            </w:r>
            <w:r w:rsidRPr="00736EF4">
              <w:t xml:space="preserve"> Finansinspektionen besluta att bestämmelserna i denna lag </w:t>
            </w:r>
            <w:r w:rsidRPr="00736EF4">
              <w:rPr>
                <w:i/>
              </w:rPr>
              <w:t>skall</w:t>
            </w:r>
            <w:r w:rsidRPr="00736EF4">
              <w:t xml:space="preserve"> tillämpas på konglome</w:t>
            </w:r>
            <w:r>
              <w:softHyphen/>
            </w:r>
            <w:r w:rsidRPr="00736EF4">
              <w:t>ratet på samma sätt som om företaget i toppen av konglomeratet hade haft sitt huvudkontor inom EES.</w:t>
            </w:r>
          </w:p>
        </w:tc>
        <w:tc>
          <w:tcPr>
            <w:tcW w:w="2500" w:type="pct"/>
            <w:tcMar>
              <w:right w:w="0" w:type="dxa"/>
            </w:tcMar>
          </w:tcPr>
          <w:p w14:paraId="0B6A80AD" w14:textId="77777777" w:rsidR="00136126" w:rsidRPr="00736EF4" w:rsidRDefault="00931476" w:rsidP="00136126">
            <w:pPr>
              <w:pStyle w:val="Brdtextmedindrag"/>
            </w:pPr>
            <w:r w:rsidRPr="00736EF4">
              <w:t xml:space="preserve">Om tillsynen inte bedöms vara likvärdig, </w:t>
            </w:r>
            <w:r w:rsidRPr="00736EF4">
              <w:rPr>
                <w:i/>
              </w:rPr>
              <w:t>ska</w:t>
            </w:r>
            <w:r w:rsidRPr="00736EF4">
              <w:t xml:space="preserve"> Finansinspektionen besluta att bestämmelserna i denna lag </w:t>
            </w:r>
            <w:r w:rsidRPr="00736EF4">
              <w:rPr>
                <w:i/>
              </w:rPr>
              <w:t>ska</w:t>
            </w:r>
            <w:r w:rsidRPr="00736EF4">
              <w:t xml:space="preserve"> tillämpas på konglomeratet på samma sätt som om företaget i toppen av konglomeratet hade haft sitt huvudkontor inom EES.</w:t>
            </w:r>
          </w:p>
        </w:tc>
      </w:tr>
      <w:tr w:rsidR="00397F28" w14:paraId="33C3FD2B" w14:textId="77777777">
        <w:tc>
          <w:tcPr>
            <w:tcW w:w="2500" w:type="pct"/>
            <w:tcMar>
              <w:left w:w="0" w:type="dxa"/>
            </w:tcMar>
          </w:tcPr>
          <w:p w14:paraId="4D3BE816" w14:textId="77777777" w:rsidR="00136126" w:rsidRPr="00736EF4" w:rsidRDefault="00931476" w:rsidP="00136126">
            <w:pPr>
              <w:pStyle w:val="Brdtextmedindrag"/>
            </w:pPr>
            <w:r w:rsidRPr="00736EF4">
              <w:t>Efter att ha hört övriga relevanta behöriga myndigheter får Finans</w:t>
            </w:r>
            <w:r>
              <w:softHyphen/>
            </w:r>
            <w:r w:rsidRPr="00736EF4">
              <w:t>inspektionen i stället besluta att använda sig av andra tillsyns</w:t>
            </w:r>
            <w:r>
              <w:softHyphen/>
            </w:r>
            <w:r w:rsidRPr="00736EF4">
              <w:t>metoder som säkerställer att till</w:t>
            </w:r>
            <w:r>
              <w:softHyphen/>
            </w:r>
            <w:r w:rsidRPr="00736EF4">
              <w:t xml:space="preserve">synen över de reglerade företagen i det finansiella konglomeratet är tillräcklig. Inspektionen får </w:t>
            </w:r>
            <w:r w:rsidRPr="00392DBE">
              <w:rPr>
                <w:i/>
              </w:rPr>
              <w:t>därvid</w:t>
            </w:r>
            <w:r w:rsidRPr="00736EF4">
              <w:t xml:space="preserve"> förelägga en ägare som har ett bestämmande inflytande över institutet </w:t>
            </w:r>
            <w:r w:rsidRPr="00736EF4">
              <w:rPr>
                <w:i/>
              </w:rPr>
              <w:t>eller</w:t>
            </w:r>
            <w:r w:rsidRPr="00736EF4">
              <w:t xml:space="preserve"> försäkringsföretaget att inrätta ett blandat finansiellt holdingföretag med huvudkontor inom EES. Inspektionen får då besluta att bestämmelserna i denna lag </w:t>
            </w:r>
            <w:r w:rsidRPr="00736EF4">
              <w:rPr>
                <w:i/>
              </w:rPr>
              <w:t>skall</w:t>
            </w:r>
            <w:r w:rsidRPr="00736EF4">
              <w:t xml:space="preserve"> tillämpas på de reglerade företagen i det finansiella konglo</w:t>
            </w:r>
            <w:r>
              <w:softHyphen/>
            </w:r>
            <w:r w:rsidRPr="00736EF4">
              <w:t>merat som leds av detta holding</w:t>
            </w:r>
            <w:r>
              <w:softHyphen/>
            </w:r>
            <w:r w:rsidRPr="00736EF4">
              <w:t>företag.</w:t>
            </w:r>
          </w:p>
        </w:tc>
        <w:tc>
          <w:tcPr>
            <w:tcW w:w="2500" w:type="pct"/>
            <w:tcMar>
              <w:right w:w="0" w:type="dxa"/>
            </w:tcMar>
          </w:tcPr>
          <w:p w14:paraId="0E43854A" w14:textId="77777777" w:rsidR="00136126" w:rsidRPr="00736EF4" w:rsidRDefault="00931476" w:rsidP="00136126">
            <w:pPr>
              <w:pStyle w:val="Brdtextmedindrag"/>
            </w:pPr>
            <w:r w:rsidRPr="00736EF4">
              <w:t>Efter att ha hört övriga relevanta behöriga myndigheter får Finans</w:t>
            </w:r>
            <w:r>
              <w:softHyphen/>
            </w:r>
            <w:r w:rsidRPr="00736EF4">
              <w:t>inspektionen i stället besluta att använda sig av andra tillsyns</w:t>
            </w:r>
            <w:r>
              <w:softHyphen/>
            </w:r>
            <w:r w:rsidRPr="00736EF4">
              <w:t>metoder som säkerställer att till</w:t>
            </w:r>
            <w:r>
              <w:softHyphen/>
            </w:r>
            <w:r w:rsidRPr="00736EF4">
              <w:t xml:space="preserve">synen över de reglerade företagen i det finansiella konglomeratet är tillräcklig. Inspektionen får </w:t>
            </w:r>
            <w:r>
              <w:rPr>
                <w:i/>
              </w:rPr>
              <w:t>i ett sådant fall</w:t>
            </w:r>
            <w:r w:rsidRPr="00736EF4">
              <w:t xml:space="preserve"> förelägga en ägare som har ett bestämmande inflytande över institutet</w:t>
            </w:r>
            <w:r w:rsidRPr="00736EF4">
              <w:rPr>
                <w:i/>
              </w:rPr>
              <w:t>,</w:t>
            </w:r>
            <w:r w:rsidRPr="00736EF4">
              <w:t xml:space="preserve"> försäkringsföretaget </w:t>
            </w:r>
            <w:r w:rsidRPr="00736EF4">
              <w:rPr>
                <w:i/>
              </w:rPr>
              <w:t xml:space="preserve">eller tjänstepensionsföretaget </w:t>
            </w:r>
            <w:r w:rsidRPr="00736EF4">
              <w:t>att inrätta ett blandat finansiellt holding</w:t>
            </w:r>
            <w:r>
              <w:softHyphen/>
            </w:r>
            <w:r w:rsidRPr="00736EF4">
              <w:t xml:space="preserve">företag med huvudkontor inom EES. Inspektionen får då besluta att bestämmelserna i denna lag </w:t>
            </w:r>
            <w:r w:rsidRPr="00736EF4">
              <w:rPr>
                <w:i/>
              </w:rPr>
              <w:t>ska</w:t>
            </w:r>
            <w:r w:rsidRPr="00736EF4">
              <w:t xml:space="preserve"> tillämpas på de reglerade företagen i det finansiella konglo</w:t>
            </w:r>
            <w:r>
              <w:softHyphen/>
            </w:r>
            <w:r w:rsidRPr="00736EF4">
              <w:t>merat som leds av detta holding</w:t>
            </w:r>
            <w:r>
              <w:softHyphen/>
            </w:r>
            <w:r w:rsidRPr="00736EF4">
              <w:t>företag.</w:t>
            </w:r>
          </w:p>
        </w:tc>
      </w:tr>
      <w:tr w:rsidR="00397F28" w14:paraId="00D41F8F" w14:textId="77777777">
        <w:tc>
          <w:tcPr>
            <w:tcW w:w="2500" w:type="pct"/>
            <w:tcMar>
              <w:left w:w="0" w:type="dxa"/>
            </w:tcMar>
          </w:tcPr>
          <w:p w14:paraId="3FDE81E4" w14:textId="77777777" w:rsidR="00136126" w:rsidRPr="00736EF4" w:rsidRDefault="00931476" w:rsidP="00136126">
            <w:pPr>
              <w:pStyle w:val="Brdtextmedindrag"/>
            </w:pPr>
            <w:r w:rsidRPr="00736EF4">
              <w:t xml:space="preserve">Finansinspektionen </w:t>
            </w:r>
            <w:r w:rsidRPr="00736EF4">
              <w:rPr>
                <w:i/>
              </w:rPr>
              <w:t>skall</w:t>
            </w:r>
            <w:r w:rsidRPr="00736EF4">
              <w:t xml:space="preserve"> under</w:t>
            </w:r>
            <w:r>
              <w:softHyphen/>
            </w:r>
            <w:r w:rsidRPr="00736EF4">
              <w:t xml:space="preserve">rätta det finansiella konglomeratet, berörda behöriga myndigheter och Europeiska </w:t>
            </w:r>
            <w:r w:rsidRPr="00475F96">
              <w:rPr>
                <w:i/>
              </w:rPr>
              <w:t xml:space="preserve">gemenskapernas </w:t>
            </w:r>
            <w:r w:rsidRPr="00475F96">
              <w:rPr>
                <w:i/>
              </w:rPr>
              <w:lastRenderedPageBreak/>
              <w:t>kommission</w:t>
            </w:r>
            <w:r w:rsidRPr="00736EF4">
              <w:t xml:space="preserve"> när sådana tillsyns</w:t>
            </w:r>
            <w:r>
              <w:softHyphen/>
            </w:r>
            <w:r w:rsidRPr="00736EF4">
              <w:t>metoder som anges i andra stycket används.</w:t>
            </w:r>
          </w:p>
        </w:tc>
        <w:tc>
          <w:tcPr>
            <w:tcW w:w="2500" w:type="pct"/>
            <w:tcMar>
              <w:right w:w="0" w:type="dxa"/>
            </w:tcMar>
          </w:tcPr>
          <w:p w14:paraId="5629D83A" w14:textId="77777777" w:rsidR="00136126" w:rsidRPr="00736EF4" w:rsidRDefault="00931476" w:rsidP="00136126">
            <w:pPr>
              <w:pStyle w:val="Brdtextmedindrag"/>
            </w:pPr>
            <w:r w:rsidRPr="00736EF4">
              <w:lastRenderedPageBreak/>
              <w:t xml:space="preserve">Finansinspektionen </w:t>
            </w:r>
            <w:r w:rsidRPr="00736EF4">
              <w:rPr>
                <w:i/>
              </w:rPr>
              <w:t>ska</w:t>
            </w:r>
            <w:r w:rsidRPr="00736EF4">
              <w:t xml:space="preserve"> under</w:t>
            </w:r>
            <w:r>
              <w:softHyphen/>
            </w:r>
            <w:r w:rsidRPr="00736EF4">
              <w:t xml:space="preserve">rätta det finansiella konglomeratet, berörda behöriga myndigheter och Europeiska </w:t>
            </w:r>
            <w:r w:rsidRPr="00797BDC">
              <w:rPr>
                <w:i/>
              </w:rPr>
              <w:t>kommissionen</w:t>
            </w:r>
            <w:r w:rsidRPr="00736EF4">
              <w:t xml:space="preserve"> när </w:t>
            </w:r>
            <w:r w:rsidRPr="00736EF4">
              <w:lastRenderedPageBreak/>
              <w:t>sådana tillsynsmetoder som anges i andra stycket används.</w:t>
            </w:r>
          </w:p>
        </w:tc>
      </w:tr>
    </w:tbl>
    <w:p w14:paraId="573EDCE9" w14:textId="77777777" w:rsidR="00136126" w:rsidRPr="00811E52" w:rsidRDefault="00931476" w:rsidP="00136126">
      <w:pPr>
        <w:pStyle w:val="Slutstreck"/>
      </w:pPr>
      <w:r w:rsidRPr="00811E52">
        <w:lastRenderedPageBreak/>
        <w:t>                      </w:t>
      </w:r>
    </w:p>
    <w:p w14:paraId="21ADC265" w14:textId="77777777" w:rsidR="00136126" w:rsidRDefault="00931476" w:rsidP="00136126">
      <w:pPr>
        <w:pStyle w:val="Brdtextmedindrag"/>
      </w:pPr>
      <w:r w:rsidRPr="009F1C67">
        <w:t>Denna lag träder i kraft den 1 december 2019</w:t>
      </w:r>
      <w:r>
        <w:t>.</w:t>
      </w:r>
    </w:p>
    <w:p w14:paraId="220757D0" w14:textId="77777777" w:rsidR="00136126" w:rsidRDefault="00136126" w:rsidP="00136126">
      <w:pPr>
        <w:pStyle w:val="Brdtextmedindrag"/>
      </w:pPr>
    </w:p>
    <w:p w14:paraId="0EC0861B" w14:textId="77777777" w:rsidR="00136126" w:rsidRDefault="00136126" w:rsidP="00136126">
      <w:pPr>
        <w:pStyle w:val="Brdtextmedindrag"/>
        <w:sectPr w:rsidR="00136126" w:rsidSect="00136126">
          <w:headerReference w:type="even" r:id="rId335"/>
          <w:headerReference w:type="default" r:id="rId336"/>
          <w:footerReference w:type="even" r:id="rId337"/>
          <w:footerReference w:type="default" r:id="rId338"/>
          <w:footerReference w:type="first" r:id="rId339"/>
          <w:footnotePr>
            <w:numRestart w:val="eachSect"/>
          </w:footnotePr>
          <w:pgSz w:w="9356" w:h="13721" w:code="9"/>
          <w:pgMar w:top="794" w:right="2438" w:bottom="1191" w:left="1021" w:header="0" w:footer="709" w:gutter="0"/>
          <w:cols w:space="708"/>
          <w:docGrid w:linePitch="360"/>
        </w:sectPr>
      </w:pPr>
    </w:p>
    <w:p w14:paraId="0AE56E7D" w14:textId="77777777" w:rsidR="00136126" w:rsidRPr="00562C77" w:rsidRDefault="00931476" w:rsidP="00136126">
      <w:pPr>
        <w:pStyle w:val="Rubrik2utannumrering"/>
        <w:spacing w:before="0"/>
      </w:pPr>
      <w:bookmarkStart w:id="8856" w:name="_Toc518472701"/>
      <w:bookmarkStart w:id="8857" w:name="_Toc8059719"/>
      <w:bookmarkStart w:id="8858" w:name="_Toc8061429"/>
      <w:bookmarkStart w:id="8859" w:name="_Toc8061961"/>
      <w:bookmarkStart w:id="8860" w:name="_Toc8064429"/>
      <w:bookmarkStart w:id="8861" w:name="_Toc8391106"/>
      <w:bookmarkStart w:id="8862" w:name="_Toc8391372"/>
      <w:bookmarkStart w:id="8863" w:name="_Toc8644577"/>
      <w:bookmarkStart w:id="8864" w:name="_Toc8645109"/>
      <w:bookmarkStart w:id="8865" w:name="_Toc8817590"/>
      <w:bookmarkStart w:id="8866" w:name="_Toc8818162"/>
      <w:bookmarkStart w:id="8867" w:name="_Toc8825531"/>
      <w:bookmarkStart w:id="8868" w:name="_Toc8831628"/>
      <w:bookmarkStart w:id="8869" w:name="_Toc8832537"/>
      <w:bookmarkStart w:id="8870" w:name="_Toc8833805"/>
      <w:bookmarkEnd w:id="8852"/>
      <w:r>
        <w:lastRenderedPageBreak/>
        <w:t xml:space="preserve">Förslag till lag om ändring i </w:t>
      </w:r>
      <w:bookmarkStart w:id="8871" w:name="_Hlk7179017"/>
      <w:r>
        <w:t>lagen (2006:595) om europakooperativ</w:t>
      </w:r>
      <w:bookmarkEnd w:id="8856"/>
      <w:bookmarkEnd w:id="8857"/>
      <w:bookmarkEnd w:id="8858"/>
      <w:bookmarkEnd w:id="8859"/>
      <w:bookmarkEnd w:id="8860"/>
      <w:bookmarkEnd w:id="8861"/>
      <w:bookmarkEnd w:id="8862"/>
      <w:bookmarkEnd w:id="8863"/>
      <w:bookmarkEnd w:id="8864"/>
      <w:bookmarkEnd w:id="8865"/>
      <w:bookmarkEnd w:id="8866"/>
      <w:bookmarkEnd w:id="8867"/>
      <w:bookmarkEnd w:id="8868"/>
      <w:bookmarkEnd w:id="8869"/>
      <w:bookmarkEnd w:id="8870"/>
      <w:bookmarkEnd w:id="8871"/>
    </w:p>
    <w:p w14:paraId="1ECC5920" w14:textId="77777777" w:rsidR="00136126" w:rsidRPr="004461FA" w:rsidRDefault="00931476" w:rsidP="00136126">
      <w:pPr>
        <w:pStyle w:val="Brdtext"/>
      </w:pPr>
      <w:r w:rsidRPr="004461FA">
        <w:t>Härigenom föreskrivs att 7, 8 och 21</w:t>
      </w:r>
      <w:r>
        <w:t> §</w:t>
      </w:r>
      <w:r w:rsidRPr="004461FA">
        <w:t>§ lagen (2006:595) om europakooperativ ska ha följande lydelse.</w:t>
      </w:r>
    </w:p>
    <w:p w14:paraId="2083DE71"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E4FAD4D" w14:textId="77777777">
        <w:tc>
          <w:tcPr>
            <w:tcW w:w="2500" w:type="pct"/>
            <w:shd w:val="clear" w:color="auto" w:fill="auto"/>
            <w:tcMar>
              <w:left w:w="0" w:type="dxa"/>
            </w:tcMar>
          </w:tcPr>
          <w:p w14:paraId="7DF96944"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4485C33" w14:textId="77777777" w:rsidR="00136126" w:rsidRPr="005B0E77" w:rsidRDefault="00931476" w:rsidP="00136126">
            <w:pPr>
              <w:pStyle w:val="Brdtext"/>
              <w:rPr>
                <w:i/>
              </w:rPr>
            </w:pPr>
            <w:r w:rsidRPr="005B0E77">
              <w:rPr>
                <w:i/>
              </w:rPr>
              <w:t>Föreslagen lydelse</w:t>
            </w:r>
          </w:p>
        </w:tc>
      </w:tr>
    </w:tbl>
    <w:p w14:paraId="4941E6B7" w14:textId="77777777" w:rsidR="00136126" w:rsidRDefault="00136126" w:rsidP="00136126">
      <w:pPr>
        <w:pStyle w:val="Brdtext"/>
        <w:jc w:val="center"/>
      </w:pPr>
    </w:p>
    <w:p w14:paraId="003CE40F" w14:textId="77777777" w:rsidR="00136126" w:rsidRDefault="00931476" w:rsidP="00136126">
      <w:pPr>
        <w:pStyle w:val="Brdtext"/>
        <w:jc w:val="center"/>
      </w:pPr>
      <w:r>
        <w:t>7 §</w:t>
      </w:r>
      <w:r>
        <w:rPr>
          <w:rStyle w:val="Fotnotsreferens"/>
        </w:rPr>
        <w:footnoteReference w:id="159"/>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5B0F5EA" w14:textId="77777777">
        <w:tc>
          <w:tcPr>
            <w:tcW w:w="2500" w:type="pct"/>
            <w:shd w:val="clear" w:color="auto" w:fill="auto"/>
            <w:tcMar>
              <w:left w:w="0" w:type="dxa"/>
            </w:tcMar>
          </w:tcPr>
          <w:p w14:paraId="3B05C44E" w14:textId="77777777" w:rsidR="00136126" w:rsidRDefault="00931476" w:rsidP="00136126">
            <w:pPr>
              <w:pStyle w:val="Brdtextmedindrag"/>
            </w:pPr>
            <w:r w:rsidRPr="00E73674">
              <w:t>I fråga om skyddet för en fusionerande förenings borgenärer ska bestämmelserna i 23</w:t>
            </w:r>
            <w:r>
              <w:t> kap.</w:t>
            </w:r>
            <w:r w:rsidRPr="00E73674">
              <w:t xml:space="preserve"> 20 och 22–24</w:t>
            </w:r>
            <w:r>
              <w:t> §</w:t>
            </w:r>
            <w:r w:rsidRPr="00E73674">
              <w:t>§ aktiebolagslagen (2005:551) om tillstånd att verkställa en fusionsplan tillämpas. När det gäller föreningar som driver finansieringsrörelse tilläm</w:t>
            </w:r>
            <w:r>
              <w:softHyphen/>
            </w:r>
            <w:r w:rsidRPr="00E73674">
              <w:t>pas i stället 12</w:t>
            </w:r>
            <w:r>
              <w:t> kap.</w:t>
            </w:r>
            <w:r w:rsidRPr="00E73674">
              <w:t xml:space="preserve"> 21</w:t>
            </w:r>
            <w:r>
              <w:t> §</w:t>
            </w:r>
            <w:r w:rsidRPr="00E73674">
              <w:t xml:space="preserve"> lagen (2004:297) om bank- och finansi</w:t>
            </w:r>
            <w:r>
              <w:softHyphen/>
            </w:r>
            <w:r w:rsidRPr="00E73674">
              <w:t>eringsrörelse</w:t>
            </w:r>
            <w:r w:rsidRPr="005A79C6">
              <w:rPr>
                <w:i/>
              </w:rPr>
              <w:t>. När det gäller före</w:t>
            </w:r>
            <w:r w:rsidRPr="005A79C6">
              <w:rPr>
                <w:i/>
              </w:rPr>
              <w:softHyphen/>
              <w:t>ningar som driver</w:t>
            </w:r>
            <w:r w:rsidRPr="00E73674">
              <w:t xml:space="preserve"> försäkrings</w:t>
            </w:r>
            <w:r>
              <w:softHyphen/>
            </w:r>
            <w:r w:rsidRPr="00E73674">
              <w:t>rö</w:t>
            </w:r>
            <w:r>
              <w:softHyphen/>
            </w:r>
            <w:r w:rsidRPr="00E73674">
              <w:t>relse tillämpas i stället 13</w:t>
            </w:r>
            <w:r>
              <w:t> kap.</w:t>
            </w:r>
            <w:r w:rsidRPr="00E73674">
              <w:t xml:space="preserve"> </w:t>
            </w:r>
            <w:r>
              <w:br/>
            </w:r>
            <w:r w:rsidRPr="005A79C6">
              <w:t>33–35 §§</w:t>
            </w:r>
            <w:r w:rsidRPr="00E73674">
              <w:t xml:space="preserve"> </w:t>
            </w:r>
            <w:r>
              <w:t>försäkrings</w:t>
            </w:r>
            <w:r>
              <w:softHyphen/>
              <w:t>rörelselagen</w:t>
            </w:r>
            <w:r w:rsidRPr="00E73674">
              <w:t xml:space="preserve"> (2010:2043).</w:t>
            </w:r>
          </w:p>
        </w:tc>
        <w:tc>
          <w:tcPr>
            <w:tcW w:w="2500" w:type="pct"/>
            <w:shd w:val="clear" w:color="auto" w:fill="auto"/>
            <w:tcMar>
              <w:right w:w="0" w:type="dxa"/>
            </w:tcMar>
          </w:tcPr>
          <w:p w14:paraId="6748A84C" w14:textId="77777777" w:rsidR="00136126" w:rsidRPr="005A79C6" w:rsidRDefault="00931476" w:rsidP="00136126">
            <w:pPr>
              <w:pStyle w:val="Brdtextmedindrag"/>
              <w:rPr>
                <w:i/>
              </w:rPr>
            </w:pPr>
            <w:r w:rsidRPr="00E73674">
              <w:t>I fråga om skyddet för en fusionerande förenings borgenärer ska bestämmelserna i 23</w:t>
            </w:r>
            <w:r>
              <w:t> kap.</w:t>
            </w:r>
            <w:r w:rsidRPr="00E73674">
              <w:t xml:space="preserve"> 20 och 22–24</w:t>
            </w:r>
            <w:r>
              <w:t> §</w:t>
            </w:r>
            <w:r w:rsidRPr="00E73674">
              <w:t xml:space="preserve">§ aktiebolagslagen (2005:551) om tillstånd att verkställa en fusionsplan tillämpas. När det gäller föreningar som driver </w:t>
            </w:r>
          </w:p>
          <w:p w14:paraId="696D4A2B" w14:textId="77777777" w:rsidR="00136126" w:rsidRPr="005A79C6" w:rsidRDefault="00931476" w:rsidP="00136126">
            <w:pPr>
              <w:pStyle w:val="Brdtextmedindrag"/>
              <w:rPr>
                <w:i/>
              </w:rPr>
            </w:pPr>
            <w:r>
              <w:rPr>
                <w:i/>
              </w:rPr>
              <w:t>– </w:t>
            </w:r>
            <w:r w:rsidRPr="00E73674">
              <w:t>finansieringsrörelse tillämpas i stället 12</w:t>
            </w:r>
            <w:r>
              <w:t> kap.</w:t>
            </w:r>
            <w:r w:rsidRPr="00E73674">
              <w:t xml:space="preserve"> 21</w:t>
            </w:r>
            <w:r>
              <w:t> §</w:t>
            </w:r>
            <w:r w:rsidRPr="00E73674">
              <w:t xml:space="preserve"> lagen (2004:297) om bank- och finansi</w:t>
            </w:r>
            <w:r>
              <w:softHyphen/>
            </w:r>
            <w:r w:rsidRPr="00E73674">
              <w:t>eringsrörelse</w:t>
            </w:r>
            <w:r w:rsidRPr="005A79C6">
              <w:rPr>
                <w:i/>
              </w:rPr>
              <w:t xml:space="preserve">, </w:t>
            </w:r>
          </w:p>
          <w:p w14:paraId="20C3364E" w14:textId="77777777" w:rsidR="00136126" w:rsidRPr="00D85FC8" w:rsidRDefault="00931476" w:rsidP="00136126">
            <w:pPr>
              <w:pStyle w:val="Brdtextmedindrag"/>
            </w:pPr>
            <w:r>
              <w:rPr>
                <w:i/>
              </w:rPr>
              <w:t>– </w:t>
            </w:r>
            <w:r w:rsidRPr="00E73674">
              <w:t xml:space="preserve">försäkringsrörelse </w:t>
            </w:r>
            <w:r>
              <w:rPr>
                <w:i/>
              </w:rPr>
              <w:t>som försäk</w:t>
            </w:r>
            <w:r>
              <w:rPr>
                <w:i/>
              </w:rPr>
              <w:softHyphen/>
              <w:t>rings</w:t>
            </w:r>
            <w:r>
              <w:rPr>
                <w:i/>
              </w:rPr>
              <w:softHyphen/>
              <w:t xml:space="preserve">företag </w:t>
            </w:r>
            <w:r w:rsidRPr="00E73674">
              <w:t>tillämpas i stället 13</w:t>
            </w:r>
            <w:r>
              <w:t> kap.</w:t>
            </w:r>
            <w:r w:rsidRPr="00E73674">
              <w:t xml:space="preserve"> </w:t>
            </w:r>
            <w:r w:rsidRPr="007D506E">
              <w:t>33–35</w:t>
            </w:r>
            <w:r>
              <w:t> §</w:t>
            </w:r>
            <w:r w:rsidRPr="007D506E">
              <w:t>§</w:t>
            </w:r>
            <w:r w:rsidRPr="00E73674">
              <w:t xml:space="preserve"> </w:t>
            </w:r>
            <w:r>
              <w:t>försäkrings</w:t>
            </w:r>
            <w:r>
              <w:softHyphen/>
              <w:t>rörelselagen</w:t>
            </w:r>
            <w:r w:rsidRPr="00E73674">
              <w:t xml:space="preserve"> (2010:2043)</w:t>
            </w:r>
            <w:r w:rsidRPr="005A79C6">
              <w:rPr>
                <w:i/>
              </w:rPr>
              <w:t xml:space="preserve">, </w:t>
            </w:r>
          </w:p>
          <w:p w14:paraId="7C070A46" w14:textId="77777777" w:rsidR="00136126" w:rsidRDefault="00931476" w:rsidP="00136126">
            <w:pPr>
              <w:pStyle w:val="Brdtextmedindrag"/>
            </w:pPr>
            <w:r w:rsidRPr="003F56B7">
              <w:rPr>
                <w:i/>
              </w:rPr>
              <w:t>–</w:t>
            </w:r>
            <w:r>
              <w:t> </w:t>
            </w:r>
            <w:r w:rsidRPr="005A79C6">
              <w:rPr>
                <w:i/>
              </w:rPr>
              <w:t xml:space="preserve">tjänstepensionsverksamhet som tjänstepensionsföretag </w:t>
            </w:r>
            <w:r>
              <w:rPr>
                <w:i/>
              </w:rPr>
              <w:t>tillämpas</w:t>
            </w:r>
            <w:r w:rsidRPr="005A79C6">
              <w:rPr>
                <w:i/>
              </w:rPr>
              <w:t xml:space="preserve"> i stället</w:t>
            </w:r>
            <w:r w:rsidRPr="005A79C6" w:rsidDel="00A51329">
              <w:rPr>
                <w:i/>
              </w:rPr>
              <w:t xml:space="preserve"> </w:t>
            </w:r>
            <w:r w:rsidRPr="00234B1E">
              <w:rPr>
                <w:i/>
              </w:rPr>
              <w:t>1</w:t>
            </w:r>
            <w:r>
              <w:rPr>
                <w:i/>
              </w:rPr>
              <w:t>0 kap.</w:t>
            </w:r>
            <w:r w:rsidRPr="00234B1E">
              <w:rPr>
                <w:i/>
              </w:rPr>
              <w:t xml:space="preserve"> </w:t>
            </w:r>
            <w:r>
              <w:rPr>
                <w:i/>
              </w:rPr>
              <w:t>62–64 §§</w:t>
            </w:r>
            <w:r w:rsidRPr="00234B1E">
              <w:rPr>
                <w:i/>
              </w:rPr>
              <w:t xml:space="preserve"> lagen (2019:000) om </w:t>
            </w:r>
            <w:r>
              <w:rPr>
                <w:i/>
              </w:rPr>
              <w:t>tjänstepensions</w:t>
            </w:r>
            <w:r>
              <w:rPr>
                <w:i/>
              </w:rPr>
              <w:softHyphen/>
              <w:t>företag</w:t>
            </w:r>
            <w:r w:rsidRPr="00E73674">
              <w:t>.</w:t>
            </w:r>
          </w:p>
        </w:tc>
      </w:tr>
    </w:tbl>
    <w:p w14:paraId="7AF046E7" w14:textId="77777777" w:rsidR="00136126" w:rsidRDefault="00931476" w:rsidP="00136126">
      <w:pPr>
        <w:pStyle w:val="Brdtext"/>
        <w:spacing w:before="230"/>
        <w:jc w:val="center"/>
      </w:pPr>
      <w:r>
        <w:t>8 §</w:t>
      </w:r>
      <w:r>
        <w:rPr>
          <w:rStyle w:val="Fotnotsreferens"/>
        </w:rPr>
        <w:footnoteReference w:id="160"/>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AB66AFA" w14:textId="77777777">
        <w:tc>
          <w:tcPr>
            <w:tcW w:w="2500" w:type="pct"/>
            <w:shd w:val="clear" w:color="auto" w:fill="auto"/>
            <w:tcMar>
              <w:left w:w="0" w:type="dxa"/>
            </w:tcMar>
          </w:tcPr>
          <w:p w14:paraId="6EDD0B72" w14:textId="77777777" w:rsidR="00136126" w:rsidRPr="0047538F" w:rsidRDefault="00931476" w:rsidP="00136126">
            <w:pPr>
              <w:pStyle w:val="Brdtextmedindrag"/>
            </w:pPr>
            <w:r w:rsidRPr="00625A4D">
              <w:t>Bolagsverket ska utfärda ett sådant intyg som avses i artikel 29.2 i SCE-förordningen, när beslut om tillstånd har meddelats enligt 23 kap. 23 eller 24 § aktiebolags</w:t>
            </w:r>
            <w:r w:rsidRPr="00625A4D">
              <w:softHyphen/>
              <w:t xml:space="preserve">lagen (2005:551) och beslutet har </w:t>
            </w:r>
            <w:r w:rsidRPr="005E7F04">
              <w:rPr>
                <w:i/>
              </w:rPr>
              <w:t>vunnit</w:t>
            </w:r>
            <w:r w:rsidRPr="00625A4D">
              <w:t xml:space="preserve"> laga kraft. När det gäller föreningar som driver finans</w:t>
            </w:r>
            <w:r w:rsidRPr="00625A4D">
              <w:softHyphen/>
              <w:t>ierings</w:t>
            </w:r>
            <w:r w:rsidRPr="00625A4D">
              <w:softHyphen/>
              <w:t>rörelse tillämpas i stället 12 kap. 22 § lagen (2004:297) om bank- och finansieringsrörelse.</w:t>
            </w:r>
          </w:p>
        </w:tc>
        <w:tc>
          <w:tcPr>
            <w:tcW w:w="2500" w:type="pct"/>
            <w:shd w:val="clear" w:color="auto" w:fill="auto"/>
            <w:tcMar>
              <w:right w:w="0" w:type="dxa"/>
            </w:tcMar>
          </w:tcPr>
          <w:p w14:paraId="310CF440" w14:textId="77777777" w:rsidR="00136126" w:rsidRPr="0047538F" w:rsidRDefault="00931476" w:rsidP="00136126">
            <w:pPr>
              <w:pStyle w:val="Brdtextmedindrag"/>
            </w:pPr>
            <w:r w:rsidRPr="00625A4D">
              <w:t>Bolagsverket ska utfärda ett sådant intyg som avses i artikel 29.2 i SCE-förordningen, när beslut om tillstånd har meddelats enligt 23 kap. 23 eller 24 § aktiebolags</w:t>
            </w:r>
            <w:r w:rsidRPr="00625A4D">
              <w:softHyphen/>
              <w:t xml:space="preserve">lagen (2005:551) och beslutet har </w:t>
            </w:r>
            <w:r>
              <w:rPr>
                <w:i/>
              </w:rPr>
              <w:t>fått</w:t>
            </w:r>
            <w:r w:rsidRPr="00625A4D">
              <w:t xml:space="preserve"> laga kraft. När det gäller föreningar som driver finans</w:t>
            </w:r>
            <w:r w:rsidRPr="00625A4D">
              <w:softHyphen/>
              <w:t>ierings</w:t>
            </w:r>
            <w:r w:rsidRPr="00625A4D">
              <w:softHyphen/>
              <w:t>rörelse tillämpas i stället 12 kap. 22 § lagen (2004:297) om bank- och finansieringsrörelse.</w:t>
            </w:r>
          </w:p>
        </w:tc>
      </w:tr>
      <w:tr w:rsidR="00397F28" w14:paraId="13329E5D" w14:textId="77777777">
        <w:tc>
          <w:tcPr>
            <w:tcW w:w="2500" w:type="pct"/>
            <w:shd w:val="clear" w:color="auto" w:fill="auto"/>
            <w:tcMar>
              <w:left w:w="0" w:type="dxa"/>
            </w:tcMar>
          </w:tcPr>
          <w:p w14:paraId="62649208" w14:textId="77777777" w:rsidR="00136126" w:rsidRDefault="00931476" w:rsidP="00136126">
            <w:pPr>
              <w:pStyle w:val="Brdtextmedindrag"/>
            </w:pPr>
            <w:r w:rsidRPr="0047538F">
              <w:t>När det gäller europakooperativ som driver för</w:t>
            </w:r>
            <w:r>
              <w:softHyphen/>
            </w:r>
            <w:r w:rsidRPr="0047538F">
              <w:t xml:space="preserve">säkringsrörelse ska Bolagsverket utfärda intyget när beslut om tillstånd har meddelats </w:t>
            </w:r>
            <w:r w:rsidRPr="0047538F">
              <w:lastRenderedPageBreak/>
              <w:t>enligt 13</w:t>
            </w:r>
            <w:r>
              <w:t xml:space="preserve"> kap. </w:t>
            </w:r>
            <w:r w:rsidRPr="00E6732A">
              <w:t>33–35 §§</w:t>
            </w:r>
            <w:r w:rsidRPr="0047538F">
              <w:t xml:space="preserve"> </w:t>
            </w:r>
            <w:r>
              <w:t>försäk</w:t>
            </w:r>
            <w:r>
              <w:softHyphen/>
              <w:t>ringsrörelselagen</w:t>
            </w:r>
            <w:r w:rsidRPr="0047538F">
              <w:t xml:space="preserve"> (2010:2043) och beslutet har </w:t>
            </w:r>
            <w:r w:rsidRPr="005E7F04">
              <w:rPr>
                <w:i/>
              </w:rPr>
              <w:t xml:space="preserve">vunnit </w:t>
            </w:r>
            <w:r w:rsidRPr="0047538F">
              <w:t>laga kraft.</w:t>
            </w:r>
          </w:p>
        </w:tc>
        <w:tc>
          <w:tcPr>
            <w:tcW w:w="2500" w:type="pct"/>
            <w:shd w:val="clear" w:color="auto" w:fill="auto"/>
            <w:tcMar>
              <w:right w:w="0" w:type="dxa"/>
            </w:tcMar>
          </w:tcPr>
          <w:p w14:paraId="474324FB" w14:textId="77777777" w:rsidR="00136126" w:rsidRDefault="00931476" w:rsidP="00136126">
            <w:pPr>
              <w:pStyle w:val="Brdtextmedindrag"/>
            </w:pPr>
            <w:r w:rsidRPr="0047538F">
              <w:lastRenderedPageBreak/>
              <w:t>När det gäller europakooperativ som driver för</w:t>
            </w:r>
            <w:r>
              <w:softHyphen/>
            </w:r>
            <w:r w:rsidRPr="0047538F">
              <w:t xml:space="preserve">säkringsrörelse ska Bolagsverket utfärda intyget när beslut om tillstånd har meddelats </w:t>
            </w:r>
            <w:r w:rsidRPr="0047538F">
              <w:lastRenderedPageBreak/>
              <w:t>enligt 13</w:t>
            </w:r>
            <w:r>
              <w:t xml:space="preserve"> kap. </w:t>
            </w:r>
            <w:r w:rsidRPr="007D506E">
              <w:t>33–35</w:t>
            </w:r>
            <w:r>
              <w:t> §</w:t>
            </w:r>
            <w:r w:rsidRPr="007D506E">
              <w:t>§</w:t>
            </w:r>
            <w:r w:rsidRPr="0047538F">
              <w:t xml:space="preserve"> </w:t>
            </w:r>
            <w:r>
              <w:t>försäk</w:t>
            </w:r>
            <w:r>
              <w:softHyphen/>
              <w:t>rings</w:t>
            </w:r>
            <w:r>
              <w:softHyphen/>
              <w:t>rörelselagen</w:t>
            </w:r>
            <w:r w:rsidRPr="0047538F">
              <w:t xml:space="preserve"> (2010:2043) </w:t>
            </w:r>
            <w:r w:rsidRPr="007D506E">
              <w:rPr>
                <w:i/>
              </w:rPr>
              <w:t>eller 1</w:t>
            </w:r>
            <w:r>
              <w:rPr>
                <w:i/>
              </w:rPr>
              <w:t>0 kap.</w:t>
            </w:r>
            <w:r w:rsidRPr="007D506E">
              <w:rPr>
                <w:i/>
              </w:rPr>
              <w:t xml:space="preserve"> </w:t>
            </w:r>
            <w:r>
              <w:rPr>
                <w:i/>
              </w:rPr>
              <w:t>62–64 §§</w:t>
            </w:r>
            <w:r w:rsidRPr="007D506E">
              <w:rPr>
                <w:i/>
              </w:rPr>
              <w:t xml:space="preserve"> lagen (2019:000) om </w:t>
            </w:r>
            <w:r>
              <w:rPr>
                <w:i/>
              </w:rPr>
              <w:t>tjänstepen</w:t>
            </w:r>
            <w:r>
              <w:rPr>
                <w:i/>
              </w:rPr>
              <w:softHyphen/>
              <w:t>sionsföretag</w:t>
            </w:r>
            <w:r w:rsidRPr="007D506E">
              <w:rPr>
                <w:i/>
              </w:rPr>
              <w:t xml:space="preserve"> </w:t>
            </w:r>
            <w:r w:rsidRPr="000A7C2D">
              <w:t>och</w:t>
            </w:r>
            <w:r w:rsidRPr="0047538F">
              <w:t xml:space="preserve"> beslutet har </w:t>
            </w:r>
            <w:r>
              <w:rPr>
                <w:i/>
              </w:rPr>
              <w:t>fått</w:t>
            </w:r>
            <w:r w:rsidRPr="0047538F">
              <w:t xml:space="preserve"> laga kraft.</w:t>
            </w:r>
          </w:p>
        </w:tc>
      </w:tr>
    </w:tbl>
    <w:p w14:paraId="5D100310" w14:textId="77777777" w:rsidR="00136126" w:rsidRDefault="00931476" w:rsidP="00136126">
      <w:pPr>
        <w:pStyle w:val="Brdtext"/>
        <w:spacing w:before="230"/>
        <w:jc w:val="center"/>
      </w:pPr>
      <w:r>
        <w:lastRenderedPageBreak/>
        <w:t>21 §</w:t>
      </w:r>
      <w:r>
        <w:rPr>
          <w:rStyle w:val="Fotnotsreferens"/>
        </w:rPr>
        <w:footnoteReference w:id="161"/>
      </w:r>
    </w:p>
    <w:p w14:paraId="4A526BEE" w14:textId="77777777" w:rsidR="00136126" w:rsidRDefault="00931476" w:rsidP="00136126">
      <w:pPr>
        <w:pStyle w:val="Brdtextmedindrag"/>
      </w:pPr>
      <w:r>
        <w:t>I fråga om europakooperativ som har ett sådant förvaltningssystem som avses i artiklarna 37–41 i SCE-förordningen, i den ursprungliga lydelsen, (dualistiskt organiserade europakooperativ) gäller följande.</w:t>
      </w:r>
    </w:p>
    <w:p w14:paraId="5703719C" w14:textId="77777777" w:rsidR="00136126" w:rsidRDefault="00931476" w:rsidP="00136126">
      <w:pPr>
        <w:pStyle w:val="Brdtextmedindrag"/>
      </w:pPr>
      <w:r>
        <w:t>Om något annat inte följer av någon annan författning eller av SCE-förordningen, i den ursprungliga lydelsen, ska lagen (2018:672) om ekonomiska föreningar och andra författningar om styrelsen eller dess ledamöter tillämpas på ledningsorganet eller dess ledamöter.</w:t>
      </w:r>
    </w:p>
    <w:p w14:paraId="3A2A59F2" w14:textId="77777777" w:rsidR="00136126" w:rsidRDefault="00931476" w:rsidP="00136126">
      <w:pPr>
        <w:pStyle w:val="Brdtextmedindrag"/>
      </w:pPr>
      <w:r>
        <w:t>Det som sägs om styrelsen eller dess ledamöter i följande bestämmelser i lagen om ekonomiska föreningar ska tillämpas på tillsynsorganet eller dess ledamöter:</w:t>
      </w:r>
    </w:p>
    <w:p w14:paraId="05C95E74" w14:textId="77777777" w:rsidR="00136126" w:rsidRDefault="00931476" w:rsidP="00136126">
      <w:pPr>
        <w:pStyle w:val="Brdtextmedindrag"/>
      </w:pPr>
      <w:r>
        <w:t>– 6 kap. 29–32 §§ om upplysningsplikt mot föreningsstämman,</w:t>
      </w:r>
    </w:p>
    <w:p w14:paraId="19392AD6" w14:textId="77777777" w:rsidR="00136126" w:rsidRDefault="00931476" w:rsidP="00136126">
      <w:pPr>
        <w:pStyle w:val="Brdtextmedindrag"/>
      </w:pPr>
      <w:r>
        <w:t>– 6 kap. 47 § om talan mot föreningsstämmans beslut,</w:t>
      </w:r>
    </w:p>
    <w:p w14:paraId="412D0B0A" w14:textId="77777777" w:rsidR="00136126" w:rsidRDefault="00931476" w:rsidP="00136126">
      <w:pPr>
        <w:pStyle w:val="Brdtextmedindrag"/>
      </w:pPr>
      <w:r>
        <w:t>– 6 kap. 50 § om talan mot föreningen,</w:t>
      </w:r>
    </w:p>
    <w:p w14:paraId="780D5A6B" w14:textId="77777777" w:rsidR="00136126" w:rsidRDefault="00931476" w:rsidP="00136126">
      <w:pPr>
        <w:pStyle w:val="Brdtextmedindrag"/>
      </w:pPr>
      <w:r>
        <w:t>– 6 kap. 51 § om skiljeförfarande,</w:t>
      </w:r>
    </w:p>
    <w:p w14:paraId="3352A844" w14:textId="77777777" w:rsidR="00136126" w:rsidRDefault="00931476" w:rsidP="00136126">
      <w:pPr>
        <w:pStyle w:val="Brdtextmedindrag"/>
      </w:pPr>
      <w:r>
        <w:t>– 7 kap. 3 § andra stycket om styrelsesuppleanter,</w:t>
      </w:r>
    </w:p>
    <w:p w14:paraId="050E1A0A" w14:textId="77777777" w:rsidR="00136126" w:rsidRDefault="00931476" w:rsidP="00136126">
      <w:pPr>
        <w:pStyle w:val="Brdtextmedindrag"/>
      </w:pPr>
      <w:r>
        <w:t>– 7 kap. 4 § andra stycket om delegation av uppgifter,</w:t>
      </w:r>
    </w:p>
    <w:p w14:paraId="0909A33D" w14:textId="77777777" w:rsidR="00136126" w:rsidRDefault="00931476" w:rsidP="00136126">
      <w:pPr>
        <w:pStyle w:val="Brdtextmedindrag"/>
      </w:pPr>
      <w:r>
        <w:t>– 7 kap. 7 § första stycket om krav på medlemskap,</w:t>
      </w:r>
    </w:p>
    <w:p w14:paraId="51C81813" w14:textId="77777777" w:rsidR="00136126" w:rsidRDefault="00931476" w:rsidP="00136126">
      <w:pPr>
        <w:pStyle w:val="Brdtextmedindrag"/>
      </w:pPr>
      <w:r>
        <w:t>– 7 kap. 8 § om bosättningskrav,</w:t>
      </w:r>
    </w:p>
    <w:p w14:paraId="04508498" w14:textId="77777777" w:rsidR="00136126" w:rsidRDefault="00931476" w:rsidP="00136126">
      <w:pPr>
        <w:pStyle w:val="Brdtextmedindrag"/>
      </w:pPr>
      <w:r>
        <w:t>– 7 kap. 9–11 §§ om hinder mot att vara styrelseledamot,</w:t>
      </w:r>
    </w:p>
    <w:p w14:paraId="1FFB8015" w14:textId="77777777" w:rsidR="00136126" w:rsidRDefault="00931476" w:rsidP="00136126">
      <w:pPr>
        <w:pStyle w:val="Brdtextmedindrag"/>
      </w:pPr>
      <w:r>
        <w:t>– 7 kap. 13 § om när en ändring i styrelsens sammansättning får verkan,</w:t>
      </w:r>
    </w:p>
    <w:p w14:paraId="0E6D5656" w14:textId="77777777" w:rsidR="00136126" w:rsidRDefault="00931476" w:rsidP="00136126">
      <w:pPr>
        <w:pStyle w:val="Brdtextmedindrag"/>
      </w:pPr>
      <w:r>
        <w:t>– 7 kap. 14 § om förtida avgång,</w:t>
      </w:r>
    </w:p>
    <w:p w14:paraId="1395D745" w14:textId="77777777" w:rsidR="00136126" w:rsidRDefault="00931476" w:rsidP="00136126">
      <w:pPr>
        <w:pStyle w:val="Brdtextmedindrag"/>
      </w:pPr>
      <w:r>
        <w:t>– 7 kap. 20 § första stycket om inträde av suppleant,</w:t>
      </w:r>
    </w:p>
    <w:p w14:paraId="7670241E" w14:textId="77777777" w:rsidR="00136126" w:rsidRDefault="00931476" w:rsidP="00136126">
      <w:pPr>
        <w:pStyle w:val="Brdtextmedindrag"/>
      </w:pPr>
      <w:r>
        <w:t>– 7 kap. 21 § andra stycket om beslutsunderlag,</w:t>
      </w:r>
    </w:p>
    <w:p w14:paraId="472679A0" w14:textId="77777777" w:rsidR="00136126" w:rsidRDefault="00931476" w:rsidP="00136126">
      <w:pPr>
        <w:pStyle w:val="Brdtextmedindrag"/>
      </w:pPr>
      <w:r>
        <w:t>– 7 kap. 23 § om jäv,</w:t>
      </w:r>
    </w:p>
    <w:p w14:paraId="2A14CA2A" w14:textId="77777777" w:rsidR="00136126" w:rsidRDefault="00931476" w:rsidP="00136126">
      <w:pPr>
        <w:pStyle w:val="Brdtextmedindrag"/>
      </w:pPr>
      <w:r>
        <w:t>– 7 kap. 24 och 25 §§ om protokoll,</w:t>
      </w:r>
    </w:p>
    <w:p w14:paraId="7A9C7B54" w14:textId="77777777" w:rsidR="00136126" w:rsidRDefault="00931476" w:rsidP="00136126">
      <w:pPr>
        <w:pStyle w:val="Brdtextmedindrag"/>
      </w:pPr>
      <w:r>
        <w:t>– 7 kap. 26 § om arvode och annan ersättning till styrelseledamot,</w:t>
      </w:r>
    </w:p>
    <w:p w14:paraId="6034500E" w14:textId="77777777" w:rsidR="00136126" w:rsidRDefault="00931476" w:rsidP="00136126">
      <w:pPr>
        <w:pStyle w:val="Brdtextmedindrag"/>
      </w:pPr>
      <w:r>
        <w:t>– 7 kap. 44 och 45 §§ om registrering,</w:t>
      </w:r>
    </w:p>
    <w:p w14:paraId="51F023BE" w14:textId="77777777" w:rsidR="00136126" w:rsidRDefault="00931476" w:rsidP="00136126">
      <w:pPr>
        <w:pStyle w:val="Brdtextmedindrag"/>
      </w:pPr>
      <w:r>
        <w:t>– 7 kap. 46 § om anmälan av aktieinnehav,</w:t>
      </w:r>
    </w:p>
    <w:p w14:paraId="04981721" w14:textId="77777777" w:rsidR="00136126" w:rsidRDefault="00931476" w:rsidP="00136126">
      <w:pPr>
        <w:pStyle w:val="Brdtextmedindrag"/>
      </w:pPr>
      <w:r>
        <w:t>– 8 kap. 7 § om tillhandahållande av upplysningar till revisorn,</w:t>
      </w:r>
    </w:p>
    <w:p w14:paraId="59BBFE11" w14:textId="77777777" w:rsidR="00136126" w:rsidRDefault="00931476" w:rsidP="00136126">
      <w:pPr>
        <w:pStyle w:val="Brdtextmedindrag"/>
      </w:pPr>
      <w:r>
        <w:t>– 8 kap. 19 § om revisorsjäv,</w:t>
      </w:r>
    </w:p>
    <w:p w14:paraId="1C0EAB0B" w14:textId="77777777" w:rsidR="00136126" w:rsidRDefault="00931476" w:rsidP="00136126">
      <w:pPr>
        <w:pStyle w:val="Brdtextmedindrag"/>
      </w:pPr>
      <w:r>
        <w:t>– 8 kap. 32 § första stycket om revisionsberättelsen,</w:t>
      </w:r>
    </w:p>
    <w:p w14:paraId="79C488CE" w14:textId="77777777" w:rsidR="00136126" w:rsidRDefault="00931476" w:rsidP="00136126">
      <w:pPr>
        <w:pStyle w:val="Brdtextmedindrag"/>
      </w:pPr>
      <w:r>
        <w:t>– 8 kap. 46 § om underrättelse om brottsmisstanke,</w:t>
      </w:r>
    </w:p>
    <w:p w14:paraId="03C12F71" w14:textId="77777777" w:rsidR="00136126" w:rsidRDefault="00931476" w:rsidP="00136126">
      <w:pPr>
        <w:pStyle w:val="Brdtextmedindrag"/>
      </w:pPr>
      <w:r>
        <w:t>– 17 kap. 11 § om tvångslikvidation,</w:t>
      </w:r>
    </w:p>
    <w:p w14:paraId="2545A50B" w14:textId="77777777" w:rsidR="00136126" w:rsidRDefault="00931476" w:rsidP="00136126">
      <w:pPr>
        <w:pStyle w:val="Brdtextmedindrag"/>
      </w:pPr>
      <w:r>
        <w:t>– 17 kap. 43 § andra och tredje styckena om styrelseval i samband med upphörande av likvidation,</w:t>
      </w:r>
    </w:p>
    <w:p w14:paraId="7BD96A2A" w14:textId="77777777" w:rsidR="00136126" w:rsidRDefault="00931476" w:rsidP="00136126">
      <w:pPr>
        <w:pStyle w:val="Brdtextmedindrag"/>
      </w:pPr>
      <w:r>
        <w:t>– 17 kap. 44 § om styrelseval efter upphävande av likvidationsbeslut,</w:t>
      </w:r>
    </w:p>
    <w:p w14:paraId="5ECABEEC" w14:textId="77777777" w:rsidR="00136126" w:rsidRDefault="00931476" w:rsidP="00136126">
      <w:pPr>
        <w:pStyle w:val="Brdtextmedindrag"/>
      </w:pPr>
      <w:r>
        <w:t>– 19 kap. 9 § om avregistrering av ledamot, och</w:t>
      </w:r>
    </w:p>
    <w:p w14:paraId="230B52B5" w14:textId="77777777" w:rsidR="00136126" w:rsidRDefault="00931476" w:rsidP="00136126">
      <w:pPr>
        <w:pStyle w:val="Brdtextmedindrag"/>
      </w:pPr>
      <w:r>
        <w:t>– 21 kap. 1 och 4–13 §§ om skadestånd.</w:t>
      </w:r>
    </w:p>
    <w:p w14:paraId="04709D9C" w14:textId="77777777" w:rsidR="00136126" w:rsidRDefault="00931476" w:rsidP="00136126">
      <w:pPr>
        <w:pStyle w:val="Brdtextmedindrag"/>
      </w:pPr>
      <w:r>
        <w:lastRenderedPageBreak/>
        <w:t>När 7 kap. 7 § lagen om ekonomiska föreningar tillämpas på europa</w:t>
      </w:r>
      <w:r>
        <w:softHyphen/>
        <w:t>kooperativ, ska den paragrafens första stycke inte gälla arbetstagar</w:t>
      </w:r>
      <w:r>
        <w:softHyphen/>
        <w:t>representanter som har utsetts enligt lagen (2006:477) om arbetstagar</w:t>
      </w:r>
      <w:r>
        <w:softHyphen/>
        <w:t>inflytande i europakooperativ.</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B5D00E2" w14:textId="77777777">
        <w:tc>
          <w:tcPr>
            <w:tcW w:w="2500" w:type="pct"/>
            <w:shd w:val="clear" w:color="auto" w:fill="auto"/>
            <w:tcMar>
              <w:left w:w="0" w:type="dxa"/>
            </w:tcMar>
          </w:tcPr>
          <w:p w14:paraId="6F5B1175" w14:textId="77777777" w:rsidR="00136126" w:rsidRDefault="00931476" w:rsidP="00136126">
            <w:pPr>
              <w:pStyle w:val="Brdtextmedindrag"/>
            </w:pPr>
            <w:r>
              <w:t>För dualistiskt organiserade europakooperativ som driver försäkringsrörelse gäller även 2 kap. 2 § försäkringsrörelselagen (2010:2043).</w:t>
            </w:r>
          </w:p>
        </w:tc>
        <w:tc>
          <w:tcPr>
            <w:tcW w:w="2500" w:type="pct"/>
            <w:shd w:val="clear" w:color="auto" w:fill="auto"/>
            <w:tcMar>
              <w:right w:w="0" w:type="dxa"/>
            </w:tcMar>
          </w:tcPr>
          <w:p w14:paraId="13B9A0A8" w14:textId="77777777" w:rsidR="00136126" w:rsidRDefault="00931476" w:rsidP="00136126">
            <w:pPr>
              <w:pStyle w:val="Brdtextmedindrag"/>
            </w:pPr>
            <w:r>
              <w:t xml:space="preserve">För dualistiskt organiserade europakooperativ som driver försäkringsrörelse </w:t>
            </w:r>
            <w:r>
              <w:rPr>
                <w:i/>
              </w:rPr>
              <w:t xml:space="preserve">som försäkringsföretag </w:t>
            </w:r>
            <w:r>
              <w:t xml:space="preserve">gäller även 2 kap. 2 § försäkringsrörelselagen (2010:2043). </w:t>
            </w:r>
            <w:r>
              <w:rPr>
                <w:i/>
              </w:rPr>
              <w:t>För dualistiskt organiserade europakooperativ som driver tjänstepensions</w:t>
            </w:r>
            <w:r>
              <w:rPr>
                <w:i/>
              </w:rPr>
              <w:softHyphen/>
              <w:t>verksamhet som tjänstepensions</w:t>
            </w:r>
            <w:r>
              <w:rPr>
                <w:i/>
              </w:rPr>
              <w:softHyphen/>
              <w:t>företag gäller även</w:t>
            </w:r>
            <w:r w:rsidRPr="004461FA">
              <w:rPr>
                <w:i/>
              </w:rPr>
              <w:t xml:space="preserve"> 2</w:t>
            </w:r>
            <w:r>
              <w:rPr>
                <w:i/>
              </w:rPr>
              <w:t> kap.</w:t>
            </w:r>
            <w:r w:rsidRPr="004461FA">
              <w:rPr>
                <w:i/>
              </w:rPr>
              <w:t xml:space="preserve"> 2</w:t>
            </w:r>
            <w:r>
              <w:rPr>
                <w:i/>
              </w:rPr>
              <w:t> §</w:t>
            </w:r>
            <w:r w:rsidRPr="004461FA">
              <w:rPr>
                <w:i/>
              </w:rPr>
              <w:t xml:space="preserve"> lagen (2019:000) om </w:t>
            </w:r>
            <w:r>
              <w:rPr>
                <w:i/>
              </w:rPr>
              <w:t>tjänstepensions</w:t>
            </w:r>
            <w:r>
              <w:rPr>
                <w:i/>
              </w:rPr>
              <w:softHyphen/>
              <w:t>företag</w:t>
            </w:r>
            <w:r>
              <w:t>.</w:t>
            </w:r>
          </w:p>
        </w:tc>
      </w:tr>
    </w:tbl>
    <w:p w14:paraId="7D915D73" w14:textId="77777777" w:rsidR="00136126" w:rsidRPr="00811E52" w:rsidRDefault="00931476" w:rsidP="00136126">
      <w:pPr>
        <w:pStyle w:val="Slutstreck"/>
      </w:pPr>
      <w:r w:rsidRPr="00811E52">
        <w:t>                      </w:t>
      </w:r>
    </w:p>
    <w:p w14:paraId="4CBAFAF0" w14:textId="77777777" w:rsidR="00136126" w:rsidRDefault="00931476" w:rsidP="00136126">
      <w:pPr>
        <w:pStyle w:val="Brdtextmedindrag"/>
      </w:pPr>
      <w:r>
        <w:t xml:space="preserve">Denna lag träder i kraft den </w:t>
      </w:r>
      <w:r w:rsidRPr="00A638CD">
        <w:t>1</w:t>
      </w:r>
      <w:r>
        <w:t> december</w:t>
      </w:r>
      <w:r w:rsidRPr="00A638CD">
        <w:t xml:space="preserve"> 2019</w:t>
      </w:r>
      <w:r>
        <w:t>.</w:t>
      </w:r>
    </w:p>
    <w:p w14:paraId="3C39B443" w14:textId="77777777" w:rsidR="00136126" w:rsidRDefault="00136126" w:rsidP="00136126">
      <w:pPr>
        <w:pStyle w:val="Brdtextmedindrag"/>
      </w:pPr>
    </w:p>
    <w:p w14:paraId="0CC53779" w14:textId="77777777" w:rsidR="00136126" w:rsidRDefault="00136126" w:rsidP="00136126">
      <w:pPr>
        <w:pStyle w:val="Brdtextmedindrag"/>
        <w:sectPr w:rsidR="00136126" w:rsidSect="00136126">
          <w:headerReference w:type="even" r:id="rId340"/>
          <w:headerReference w:type="default" r:id="rId341"/>
          <w:footerReference w:type="even" r:id="rId342"/>
          <w:footerReference w:type="default" r:id="rId343"/>
          <w:footerReference w:type="first" r:id="rId344"/>
          <w:footnotePr>
            <w:numRestart w:val="eachSect"/>
          </w:footnotePr>
          <w:pgSz w:w="9356" w:h="13721" w:code="9"/>
          <w:pgMar w:top="794" w:right="2438" w:bottom="1191" w:left="1021" w:header="0" w:footer="709" w:gutter="0"/>
          <w:cols w:space="708"/>
          <w:docGrid w:linePitch="360"/>
        </w:sectPr>
      </w:pPr>
    </w:p>
    <w:p w14:paraId="04EDDB3A" w14:textId="77777777" w:rsidR="00136126" w:rsidRDefault="00931476" w:rsidP="00136126">
      <w:pPr>
        <w:pStyle w:val="Rubrik2utannumrering"/>
        <w:spacing w:before="0"/>
      </w:pPr>
      <w:bookmarkStart w:id="8872" w:name="_Toc518472702"/>
      <w:bookmarkStart w:id="8873" w:name="_Toc8059720"/>
      <w:bookmarkStart w:id="8874" w:name="_Toc8061430"/>
      <w:bookmarkStart w:id="8875" w:name="_Toc8061962"/>
      <w:bookmarkStart w:id="8876" w:name="_Toc8064430"/>
      <w:bookmarkStart w:id="8877" w:name="_Toc8391107"/>
      <w:bookmarkStart w:id="8878" w:name="_Toc8391373"/>
      <w:bookmarkStart w:id="8879" w:name="_Toc8644578"/>
      <w:bookmarkStart w:id="8880" w:name="_Toc8645110"/>
      <w:bookmarkStart w:id="8881" w:name="_Toc8817591"/>
      <w:bookmarkStart w:id="8882" w:name="_Toc8818163"/>
      <w:bookmarkStart w:id="8883" w:name="_Toc8825532"/>
      <w:bookmarkStart w:id="8884" w:name="_Toc8831629"/>
      <w:bookmarkStart w:id="8885" w:name="_Toc8832538"/>
      <w:bookmarkStart w:id="8886" w:name="_Toc8833806"/>
      <w:r>
        <w:lastRenderedPageBreak/>
        <w:t xml:space="preserve">Förslag till lag om ändring i </w:t>
      </w:r>
      <w:bookmarkStart w:id="8887" w:name="_Hlk7179022"/>
      <w:r>
        <w:t>lagen (2007:528) om värdepappersmarknaden</w:t>
      </w:r>
      <w:bookmarkEnd w:id="8872"/>
      <w:bookmarkEnd w:id="8873"/>
      <w:bookmarkEnd w:id="8874"/>
      <w:bookmarkEnd w:id="8875"/>
      <w:bookmarkEnd w:id="8876"/>
      <w:bookmarkEnd w:id="8877"/>
      <w:bookmarkEnd w:id="8878"/>
      <w:bookmarkEnd w:id="8879"/>
      <w:bookmarkEnd w:id="8880"/>
      <w:bookmarkEnd w:id="8881"/>
      <w:bookmarkEnd w:id="8882"/>
      <w:bookmarkEnd w:id="8883"/>
      <w:bookmarkEnd w:id="8884"/>
      <w:bookmarkEnd w:id="8885"/>
      <w:bookmarkEnd w:id="8886"/>
      <w:bookmarkEnd w:id="8887"/>
    </w:p>
    <w:p w14:paraId="33FFF160" w14:textId="77777777" w:rsidR="00136126" w:rsidRPr="004461FA" w:rsidRDefault="00931476" w:rsidP="00136126">
      <w:pPr>
        <w:pStyle w:val="Brdtext"/>
      </w:pPr>
      <w:r w:rsidRPr="004461FA">
        <w:t xml:space="preserve">Härigenom föreskrivs att </w:t>
      </w:r>
      <w:r>
        <w:t>2 kap. 5 §</w:t>
      </w:r>
      <w:r w:rsidRPr="004461FA">
        <w:t xml:space="preserve"> </w:t>
      </w:r>
      <w:r>
        <w:t>och 16 kap. 4 §</w:t>
      </w:r>
      <w:r w:rsidRPr="004461FA">
        <w:t xml:space="preserve"> </w:t>
      </w:r>
      <w:r>
        <w:t>lagen (2007:528) om värdepappersmarknaden</w:t>
      </w:r>
      <w:r w:rsidRPr="004461FA">
        <w:t xml:space="preserve"> ska ha följande lydelse.</w:t>
      </w:r>
    </w:p>
    <w:p w14:paraId="7CDBB747"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EE1842F" w14:textId="77777777">
        <w:tc>
          <w:tcPr>
            <w:tcW w:w="2500" w:type="pct"/>
            <w:shd w:val="clear" w:color="auto" w:fill="auto"/>
            <w:tcMar>
              <w:left w:w="0" w:type="dxa"/>
            </w:tcMar>
          </w:tcPr>
          <w:p w14:paraId="141322F8" w14:textId="77777777" w:rsidR="00136126" w:rsidRPr="005B0E77" w:rsidRDefault="00931476" w:rsidP="00136126">
            <w:pPr>
              <w:pStyle w:val="Brdtext"/>
              <w:rPr>
                <w:i/>
              </w:rPr>
            </w:pPr>
            <w:r>
              <w:rPr>
                <w:i/>
              </w:rPr>
              <w:t>Nuvarande lydelse</w:t>
            </w:r>
          </w:p>
        </w:tc>
        <w:tc>
          <w:tcPr>
            <w:tcW w:w="2500" w:type="pct"/>
            <w:shd w:val="clear" w:color="auto" w:fill="auto"/>
            <w:tcMar>
              <w:right w:w="0" w:type="dxa"/>
            </w:tcMar>
          </w:tcPr>
          <w:p w14:paraId="3D314774" w14:textId="77777777" w:rsidR="00136126" w:rsidRPr="005B0E77" w:rsidRDefault="00931476" w:rsidP="00136126">
            <w:pPr>
              <w:pStyle w:val="Brdtext"/>
              <w:rPr>
                <w:i/>
              </w:rPr>
            </w:pPr>
            <w:r w:rsidRPr="005B0E77">
              <w:rPr>
                <w:i/>
              </w:rPr>
              <w:t>Föreslagen lydelse</w:t>
            </w:r>
          </w:p>
        </w:tc>
      </w:tr>
    </w:tbl>
    <w:p w14:paraId="59BDA953" w14:textId="77777777" w:rsidR="00136126" w:rsidRDefault="00931476" w:rsidP="00136126">
      <w:pPr>
        <w:pStyle w:val="Brdtext"/>
        <w:spacing w:before="230"/>
        <w:jc w:val="center"/>
        <w:rPr>
          <w:b/>
        </w:rPr>
      </w:pPr>
      <w:r>
        <w:rPr>
          <w:b/>
        </w:rPr>
        <w:t>2 kap.</w:t>
      </w:r>
    </w:p>
    <w:p w14:paraId="5C15CC70" w14:textId="77777777" w:rsidR="00136126" w:rsidRDefault="00931476" w:rsidP="00136126">
      <w:pPr>
        <w:pStyle w:val="Brdtext"/>
        <w:jc w:val="center"/>
      </w:pPr>
      <w:r>
        <w:t>5 §</w:t>
      </w:r>
      <w:r>
        <w:rPr>
          <w:rStyle w:val="Fotnotsreferens"/>
        </w:rPr>
        <w:footnoteReference w:id="162"/>
      </w:r>
    </w:p>
    <w:p w14:paraId="4B50C51F" w14:textId="77777777" w:rsidR="00136126" w:rsidRDefault="00931476" w:rsidP="00136126">
      <w:pPr>
        <w:pStyle w:val="Brdtextmedindrag"/>
      </w:pPr>
      <w:r>
        <w:t>Tillstånd enligt 1 §</w:t>
      </w:r>
      <w:r w:rsidRPr="00A61B91">
        <w:t xml:space="preserve"> behövs inte för </w:t>
      </w:r>
    </w:p>
    <w:p w14:paraId="74A70755" w14:textId="77777777" w:rsidR="00136126" w:rsidRDefault="00931476" w:rsidP="00136126">
      <w:pPr>
        <w:pStyle w:val="Brdtextmedindrag"/>
      </w:pPr>
      <w:r w:rsidRPr="00A61B91">
        <w:t>1.</w:t>
      </w:r>
      <w:r>
        <w:t> </w:t>
      </w:r>
      <w:r w:rsidRPr="00A61B91">
        <w:t>Sveriges riksbank, Riksgäl</w:t>
      </w:r>
      <w:r>
        <w:t>dskontoret och Kammarkollegiet,</w:t>
      </w:r>
    </w:p>
    <w:p w14:paraId="46D13640" w14:textId="77777777" w:rsidR="00136126" w:rsidRDefault="00931476" w:rsidP="00136126">
      <w:pPr>
        <w:pStyle w:val="Brdtextmedindrag"/>
      </w:pPr>
      <w:r w:rsidRPr="00A61B91">
        <w:t>2.</w:t>
      </w:r>
      <w:r>
        <w:t> </w:t>
      </w:r>
      <w:r w:rsidRPr="00A61B91">
        <w:t>anknutna ombud för de verksam</w:t>
      </w:r>
      <w:r>
        <w:t>heter som anges i 1 kap. 4 b §,</w:t>
      </w:r>
    </w:p>
    <w:p w14:paraId="631AFE27" w14:textId="77777777" w:rsidR="00136126" w:rsidRPr="00CF34C3" w:rsidRDefault="00931476" w:rsidP="00136126">
      <w:pPr>
        <w:pStyle w:val="Brdtextmedindrag"/>
      </w:pPr>
      <w:r w:rsidRPr="00A61B91">
        <w:t>3.</w:t>
      </w:r>
      <w:r>
        <w:t> </w:t>
      </w:r>
      <w:r w:rsidRPr="00A61B91">
        <w:t>börs som driver verksamhet med stöd av sitt tillstånd,</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FCECEDB" w14:textId="77777777">
        <w:tc>
          <w:tcPr>
            <w:tcW w:w="2500" w:type="pct"/>
            <w:shd w:val="clear" w:color="auto" w:fill="auto"/>
            <w:tcMar>
              <w:left w:w="0" w:type="dxa"/>
            </w:tcMar>
          </w:tcPr>
          <w:p w14:paraId="1D951442" w14:textId="77777777" w:rsidR="00136126" w:rsidRDefault="00931476" w:rsidP="00136126">
            <w:pPr>
              <w:pStyle w:val="Brdtextmedindrag"/>
            </w:pPr>
            <w:r>
              <w:t>4. försäkringsföretag med till</w:t>
            </w:r>
            <w:r>
              <w:softHyphen/>
              <w:t>stånd enligt försäkringsrörelse</w:t>
            </w:r>
            <w:r>
              <w:softHyphen/>
              <w:t>lagen (2010:2043),</w:t>
            </w:r>
          </w:p>
        </w:tc>
        <w:tc>
          <w:tcPr>
            <w:tcW w:w="2500" w:type="pct"/>
            <w:shd w:val="clear" w:color="auto" w:fill="auto"/>
            <w:tcMar>
              <w:right w:w="0" w:type="dxa"/>
            </w:tcMar>
          </w:tcPr>
          <w:p w14:paraId="7B36E5A4" w14:textId="77777777" w:rsidR="00136126" w:rsidRDefault="00931476" w:rsidP="00136126">
            <w:pPr>
              <w:pStyle w:val="Brdtextmedindrag"/>
            </w:pPr>
            <w:r>
              <w:t>4. försäkringsföretag med till</w:t>
            </w:r>
            <w:r>
              <w:softHyphen/>
              <w:t>stånd enligt försäkrings</w:t>
            </w:r>
            <w:r>
              <w:softHyphen/>
              <w:t>rörelse</w:t>
            </w:r>
            <w:r>
              <w:softHyphen/>
              <w:t>lagen (2010:2043)</w:t>
            </w:r>
            <w:r>
              <w:rPr>
                <w:i/>
              </w:rPr>
              <w:t xml:space="preserve"> eller </w:t>
            </w:r>
            <w:bookmarkStart w:id="8888" w:name="_Hlk4671111"/>
            <w:r>
              <w:rPr>
                <w:i/>
              </w:rPr>
              <w:t>tjänste</w:t>
            </w:r>
            <w:r>
              <w:rPr>
                <w:i/>
              </w:rPr>
              <w:softHyphen/>
              <w:t>pensionsföretag med tillstånd enligt lagen (2019:000) om tjänste</w:t>
            </w:r>
            <w:r>
              <w:rPr>
                <w:i/>
              </w:rPr>
              <w:softHyphen/>
              <w:t>pensionsföretag</w:t>
            </w:r>
            <w:bookmarkEnd w:id="8888"/>
            <w:r>
              <w:t>,</w:t>
            </w:r>
          </w:p>
        </w:tc>
      </w:tr>
    </w:tbl>
    <w:p w14:paraId="28DFC03C" w14:textId="77777777" w:rsidR="00136126" w:rsidRDefault="00931476" w:rsidP="00136126">
      <w:pPr>
        <w:pStyle w:val="Brdtextmedindrag"/>
      </w:pPr>
      <w:r>
        <w:t>5. </w:t>
      </w:r>
      <w:r w:rsidRPr="00CF34C3">
        <w:t>företag inom en koncern som tillhandahåller investeringstjänster uteslutande t</w:t>
      </w:r>
      <w:r>
        <w:t>ill andra företag i koncernen,</w:t>
      </w:r>
    </w:p>
    <w:p w14:paraId="2ADE802F" w14:textId="77777777" w:rsidR="00136126" w:rsidRDefault="00931476" w:rsidP="00136126">
      <w:pPr>
        <w:pStyle w:val="Brdtextmedindrag"/>
      </w:pPr>
      <w:r w:rsidRPr="00CF34C3">
        <w:t>6.</w:t>
      </w:r>
      <w:r>
        <w:t> </w:t>
      </w:r>
      <w:r w:rsidRPr="00CF34C3">
        <w:t>fysiska och juridiska personer som tillhandahåller investerings</w:t>
      </w:r>
      <w:r>
        <w:softHyphen/>
      </w:r>
      <w:r w:rsidRPr="00CF34C3">
        <w:t>tjänster, om tjänsten tillhandahålls tillfälligt i samband med annan yrkes</w:t>
      </w:r>
      <w:r>
        <w:softHyphen/>
      </w:r>
      <w:r w:rsidRPr="00CF34C3">
        <w:t>mä</w:t>
      </w:r>
      <w:r>
        <w:t>ssig verksamhet som regleras av</w:t>
      </w:r>
    </w:p>
    <w:p w14:paraId="34E8625E" w14:textId="77777777" w:rsidR="00136126" w:rsidRDefault="00931476" w:rsidP="00136126">
      <w:pPr>
        <w:pStyle w:val="Brdtextmedindrag"/>
      </w:pPr>
      <w:r w:rsidRPr="00CF34C3">
        <w:t>a)</w:t>
      </w:r>
      <w:r>
        <w:t> </w:t>
      </w:r>
      <w:r w:rsidRPr="00CF34C3">
        <w:t>bestämmelser i lag eller annan författning, eller</w:t>
      </w:r>
    </w:p>
    <w:p w14:paraId="52127B13" w14:textId="77777777" w:rsidR="00136126" w:rsidRDefault="00931476" w:rsidP="00136126">
      <w:pPr>
        <w:pStyle w:val="Brdtextmedindrag"/>
      </w:pPr>
      <w:r w:rsidRPr="00CF34C3">
        <w:t>b)</w:t>
      </w:r>
      <w:r>
        <w:t> </w:t>
      </w:r>
      <w:r w:rsidRPr="00CF34C3">
        <w:t>etiska regler som avser yrkesverksamheten i fråga och som inte uteslut</w:t>
      </w:r>
      <w:r>
        <w:t>er att tjänsten tillhandahålls,</w:t>
      </w:r>
    </w:p>
    <w:p w14:paraId="2A087A52" w14:textId="77777777" w:rsidR="00136126" w:rsidRDefault="00931476" w:rsidP="00136126">
      <w:pPr>
        <w:pStyle w:val="Brdtextmedindrag"/>
      </w:pPr>
      <w:r w:rsidRPr="00CF34C3">
        <w:t>7.</w:t>
      </w:r>
      <w:r>
        <w:t> </w:t>
      </w:r>
      <w:r w:rsidRPr="00CF34C3">
        <w:t>fysiska och juridiska personer som för egen räkning handlar med andra finansiella instrument än råvaruderivat eller utsläppsrätter eller derivat hänförliga till utsläppsrätter och som inte tillhandahåller andra investeringstjänster eller utför annan investeringsverksamhet med andra finansiella instrument än råvaruderivat eller utsläppsrätter eller derivat hänförliga till</w:t>
      </w:r>
      <w:r>
        <w:t xml:space="preserve"> utsläppsrätter, såvida de inte</w:t>
      </w:r>
    </w:p>
    <w:p w14:paraId="22495D47" w14:textId="77777777" w:rsidR="00136126" w:rsidRDefault="00931476" w:rsidP="00136126">
      <w:pPr>
        <w:pStyle w:val="Brdtextmedindrag"/>
      </w:pPr>
      <w:r w:rsidRPr="00CF34C3">
        <w:t>a)</w:t>
      </w:r>
      <w:r>
        <w:t> är marknadsgaranter,</w:t>
      </w:r>
    </w:p>
    <w:p w14:paraId="738C3D30" w14:textId="77777777" w:rsidR="00136126" w:rsidRDefault="00931476" w:rsidP="00136126">
      <w:pPr>
        <w:pStyle w:val="Brdtextmedindrag"/>
      </w:pPr>
      <w:r w:rsidRPr="00CF34C3">
        <w:t>b)</w:t>
      </w:r>
      <w:r>
        <w:t> </w:t>
      </w:r>
      <w:r w:rsidRPr="00CF34C3">
        <w:t>är deltagare på en reglerad marknad eller en MTF-plattform eller har direkt elektroniskt tillträde till en handelsplats, med undantag av icke</w:t>
      </w:r>
      <w:r>
        <w:t>-</w:t>
      </w:r>
      <w:r w:rsidRPr="00CF34C3">
        <w:t>finansiella enheter som på en handelsplats genomför transaktioner som på ett objektivt mätbart sätt minskar risker som står i direkt samband med affärsverksamheten eller likviditetsförvaltningen hos dem</w:t>
      </w:r>
      <w:r>
        <w:t xml:space="preserve"> eller de kon</w:t>
      </w:r>
      <w:r>
        <w:softHyphen/>
        <w:t>cerner de ingår i,</w:t>
      </w:r>
    </w:p>
    <w:p w14:paraId="661456D1" w14:textId="77777777" w:rsidR="00136126" w:rsidRDefault="00931476" w:rsidP="00136126">
      <w:pPr>
        <w:pStyle w:val="Brdtextmedindrag"/>
      </w:pPr>
      <w:r w:rsidRPr="00CF34C3">
        <w:t>c)</w:t>
      </w:r>
      <w:r>
        <w:t> </w:t>
      </w:r>
      <w:r w:rsidRPr="00CF34C3">
        <w:t>tillämpar en teknik för algoritmisk högfrekvenshandel, el</w:t>
      </w:r>
      <w:r>
        <w:t>ler</w:t>
      </w:r>
    </w:p>
    <w:p w14:paraId="35537DD9" w14:textId="77777777" w:rsidR="00136126" w:rsidRDefault="00931476" w:rsidP="00136126">
      <w:pPr>
        <w:pStyle w:val="Brdtextmedindrag"/>
      </w:pPr>
      <w:r w:rsidRPr="00CF34C3">
        <w:t>d)</w:t>
      </w:r>
      <w:r>
        <w:t> </w:t>
      </w:r>
      <w:r w:rsidRPr="00CF34C3">
        <w:t>handlar för egen räkni</w:t>
      </w:r>
      <w:r>
        <w:t>ng vid utförandet av kundorder,</w:t>
      </w:r>
    </w:p>
    <w:p w14:paraId="5F0FB337" w14:textId="77777777" w:rsidR="00136126" w:rsidRDefault="00931476" w:rsidP="00136126">
      <w:pPr>
        <w:pStyle w:val="Brdtextmedindrag"/>
      </w:pPr>
      <w:r w:rsidRPr="00CF34C3">
        <w:t>8.</w:t>
      </w:r>
      <w:r>
        <w:t> </w:t>
      </w:r>
      <w:r w:rsidRPr="00CF34C3">
        <w:t>företag som tillhandahåller investeringstjänster som uteslutande be</w:t>
      </w:r>
      <w:r>
        <w:softHyphen/>
      </w:r>
      <w:r w:rsidRPr="00CF34C3">
        <w:t>står i förvaltning av ett program som syftar till delägarskap</w:t>
      </w:r>
      <w:r>
        <w:t xml:space="preserve"> för de anställda i företaget,</w:t>
      </w:r>
    </w:p>
    <w:p w14:paraId="785B2676" w14:textId="77777777" w:rsidR="00136126" w:rsidRDefault="00931476" w:rsidP="00136126">
      <w:pPr>
        <w:pStyle w:val="Brdtextmedindrag"/>
      </w:pPr>
      <w:r w:rsidRPr="00CF34C3">
        <w:t>9.</w:t>
      </w:r>
      <w:r>
        <w:t> </w:t>
      </w:r>
      <w:r w:rsidRPr="00CF34C3">
        <w:t>företag som tillhandahåller b</w:t>
      </w:r>
      <w:r>
        <w:t>åde</w:t>
      </w:r>
    </w:p>
    <w:p w14:paraId="5BDF62C5" w14:textId="77777777" w:rsidR="00136126" w:rsidRDefault="00931476" w:rsidP="00136126">
      <w:pPr>
        <w:pStyle w:val="Brdtextmedindrag"/>
      </w:pPr>
      <w:r w:rsidRPr="00CF34C3">
        <w:lastRenderedPageBreak/>
        <w:t>a)</w:t>
      </w:r>
      <w:r>
        <w:t> </w:t>
      </w:r>
      <w:r w:rsidRPr="00CF34C3">
        <w:t>investeringstjänster som uteslutande består i förvaltning av program som syftar till delägarskap för</w:t>
      </w:r>
      <w:r>
        <w:t xml:space="preserve"> de anställda i företaget, och</w:t>
      </w:r>
    </w:p>
    <w:p w14:paraId="23DCFA9B" w14:textId="77777777" w:rsidR="00136126" w:rsidRDefault="00931476" w:rsidP="00136126">
      <w:pPr>
        <w:pStyle w:val="Brdtextmedindrag"/>
      </w:pPr>
      <w:r w:rsidRPr="00CF34C3">
        <w:t>b)</w:t>
      </w:r>
      <w:r>
        <w:t> </w:t>
      </w:r>
      <w:r w:rsidRPr="00CF34C3">
        <w:t>andra investeringstjänster än sådana som anges i a uteslutande t</w:t>
      </w:r>
      <w:r>
        <w:t>ill andra företag i koncernen,</w:t>
      </w:r>
    </w:p>
    <w:p w14:paraId="6F86DA62" w14:textId="77777777" w:rsidR="00136126" w:rsidRDefault="00931476" w:rsidP="00136126">
      <w:pPr>
        <w:pStyle w:val="Brdtextmedindrag"/>
      </w:pPr>
      <w:r w:rsidRPr="00CF34C3">
        <w:t>10.</w:t>
      </w:r>
      <w:r>
        <w:t> </w:t>
      </w:r>
      <w:r w:rsidRPr="00CF34C3">
        <w:t>fondbolag, förvaltningsbolag och fondföretag som får driva verk</w:t>
      </w:r>
      <w:r>
        <w:softHyphen/>
      </w:r>
      <w:r w:rsidRPr="00CF34C3">
        <w:t>samhet enligt lagen (2004:46) om värdepappersfonder samt AIF-förvaltare som får driva verksamhet enligt lagen (2013:561) om förvaltare av alternativa investeringsfonder i andra fall än efter registrering enligt 2</w:t>
      </w:r>
      <w:r>
        <w:t> kap. den lagen,</w:t>
      </w:r>
    </w:p>
    <w:p w14:paraId="2374C5C8" w14:textId="77777777" w:rsidR="00136126" w:rsidRDefault="00931476" w:rsidP="00136126">
      <w:pPr>
        <w:pStyle w:val="Brdtextmedindrag"/>
      </w:pPr>
      <w:r w:rsidRPr="00CF34C3">
        <w:t>11.</w:t>
      </w:r>
      <w:r>
        <w:t> </w:t>
      </w:r>
      <w:r w:rsidRPr="00CF34C3">
        <w:t xml:space="preserve">företag som handlar med råvaruderivat, utsläppsrätter eller derivat hänförliga till utsläppsrätter för egen räkning utan att utföra kundorder, eller tillhandahåller investeringstjänster i fråga om sådana instrument till kunderna i </w:t>
      </w:r>
      <w:r>
        <w:t>sin huvudsakliga verksamhet, om</w:t>
      </w:r>
    </w:p>
    <w:p w14:paraId="51D45DF3" w14:textId="77777777" w:rsidR="00136126" w:rsidRDefault="00931476" w:rsidP="00136126">
      <w:pPr>
        <w:pStyle w:val="Brdtextmedindrag"/>
      </w:pPr>
      <w:r w:rsidRPr="00CF34C3">
        <w:t>a)</w:t>
      </w:r>
      <w:r>
        <w:t> </w:t>
      </w:r>
      <w:r w:rsidRPr="00CF34C3">
        <w:t>detta utgör en kompletterande verksamhet eller, om företaget ingår i en koncern, detta utgör en kompletterande verksamhet sett</w:t>
      </w:r>
      <w:r>
        <w:t xml:space="preserve"> till koncernen i dess helhet,</w:t>
      </w:r>
    </w:p>
    <w:p w14:paraId="5B251A61" w14:textId="77777777" w:rsidR="00136126" w:rsidRDefault="00931476" w:rsidP="00136126">
      <w:pPr>
        <w:pStyle w:val="Brdtextmedindrag"/>
      </w:pPr>
      <w:r w:rsidRPr="00CF34C3">
        <w:t>b)</w:t>
      </w:r>
      <w:r>
        <w:t> </w:t>
      </w:r>
      <w:r w:rsidRPr="00CF34C3">
        <w:t>den huvudsakliga verksamheten inte utgörs av tillhandahållande av investeringstjänster eller sådana tjänster som avses i 7</w:t>
      </w:r>
      <w:r>
        <w:t> kap.</w:t>
      </w:r>
      <w:r w:rsidRPr="00CF34C3">
        <w:t xml:space="preserve"> 1</w:t>
      </w:r>
      <w:r>
        <w:t> §</w:t>
      </w:r>
      <w:r w:rsidRPr="00CF34C3">
        <w:t xml:space="preserve"> lagen (2004:297) om bank- och finansieringsrörelse eller verksamhet som ma</w:t>
      </w:r>
      <w:r>
        <w:t>rk</w:t>
      </w:r>
      <w:r>
        <w:softHyphen/>
        <w:t>nadsgarant för råvaruderivat,</w:t>
      </w:r>
    </w:p>
    <w:p w14:paraId="3971D2AE" w14:textId="77777777" w:rsidR="00136126" w:rsidRDefault="00931476" w:rsidP="00136126">
      <w:pPr>
        <w:pStyle w:val="Brdtextmedindrag"/>
      </w:pPr>
      <w:r w:rsidRPr="00CF34C3">
        <w:t>c)</w:t>
      </w:r>
      <w:r>
        <w:t> </w:t>
      </w:r>
      <w:r w:rsidRPr="00CF34C3">
        <w:t>företaget inte tillämpar en teknik för algoritmisk högfrekvenshandel, och</w:t>
      </w:r>
    </w:p>
    <w:p w14:paraId="5EAC3613" w14:textId="77777777" w:rsidR="00136126" w:rsidRDefault="00931476" w:rsidP="00136126">
      <w:pPr>
        <w:pStyle w:val="Brdtextmedindrag"/>
      </w:pPr>
      <w:r w:rsidRPr="00CF34C3">
        <w:t>d)</w:t>
      </w:r>
      <w:r>
        <w:t> </w:t>
      </w:r>
      <w:r w:rsidRPr="00CF34C3">
        <w:t xml:space="preserve">företaget årligen anmäler till </w:t>
      </w:r>
      <w:r>
        <w:t>Finansinspektionen</w:t>
      </w:r>
      <w:r w:rsidRPr="00CF34C3">
        <w:t xml:space="preserve"> att undantaget utnyttjas samt på inspektionens begäran rapporterar på vilken grund före</w:t>
      </w:r>
      <w:r>
        <w:softHyphen/>
      </w:r>
      <w:r w:rsidRPr="00CF34C3">
        <w:t>taget anser att verksamheten endast ä</w:t>
      </w:r>
      <w:r>
        <w:t>r en kompletterande verksamhet,</w:t>
      </w:r>
    </w:p>
    <w:p w14:paraId="0FA36114" w14:textId="77777777" w:rsidR="00136126" w:rsidRDefault="00931476" w:rsidP="00136126">
      <w:pPr>
        <w:pStyle w:val="Brdtextmedindrag"/>
      </w:pPr>
      <w:r w:rsidRPr="00CF34C3">
        <w:t>12.</w:t>
      </w:r>
      <w:r>
        <w:t> </w:t>
      </w:r>
      <w:r w:rsidRPr="00CF34C3">
        <w:t>fysiska och juridiska personer som tillhandahåller investerings</w:t>
      </w:r>
      <w:r>
        <w:softHyphen/>
      </w:r>
      <w:r w:rsidRPr="00CF34C3">
        <w:t>rådgivning inom ramen för annan yrkesmässig verksamhet än sådan som omfattas av bestämmelserna i denna lag, om det inte lämnas någon specif</w:t>
      </w:r>
      <w:r>
        <w:t>ik ersättning för rådgivningen,</w:t>
      </w:r>
    </w:p>
    <w:p w14:paraId="09CFFE82" w14:textId="77777777" w:rsidR="00136126" w:rsidRDefault="00931476" w:rsidP="00136126">
      <w:pPr>
        <w:pStyle w:val="Brdtextmedindrag"/>
      </w:pPr>
      <w:r w:rsidRPr="00CF34C3">
        <w:t>13.</w:t>
      </w:r>
      <w:r>
        <w:t> </w:t>
      </w:r>
      <w:r w:rsidRPr="00CF34C3">
        <w:t>fysiska och juridiska personer som utför investeringsverksamhet, dock inte drift av en andrahandsmarknad, eller tillhandahåller investe</w:t>
      </w:r>
      <w:r>
        <w:softHyphen/>
      </w:r>
      <w:r w:rsidRPr="00CF34C3">
        <w:t>ringstjänster rörande råvaruderi</w:t>
      </w:r>
      <w:r>
        <w:t>vat för att fullgöra uppgifter</w:t>
      </w:r>
    </w:p>
    <w:p w14:paraId="0B636439" w14:textId="77777777" w:rsidR="00136126" w:rsidRDefault="00931476" w:rsidP="00136126">
      <w:pPr>
        <w:pStyle w:val="Brdtextmedindrag"/>
      </w:pPr>
      <w:r w:rsidRPr="00CF34C3">
        <w:t>–</w:t>
      </w:r>
      <w:r>
        <w:t> </w:t>
      </w:r>
      <w:r w:rsidRPr="00CF34C3">
        <w:t>enligt Europaparlamentets och rådet</w:t>
      </w:r>
      <w:r>
        <w:t>s direktiv 2009/72/EG av den 13 j</w:t>
      </w:r>
      <w:r w:rsidRPr="00CF34C3">
        <w:t>uli 2009 om gemensamma regler för den inre marknaden för el och om upphävande av direktiv 2003/54/EG</w:t>
      </w:r>
      <w:r>
        <w:t>, i den ursprungliga lydelsen,</w:t>
      </w:r>
    </w:p>
    <w:p w14:paraId="7F088B83" w14:textId="77777777" w:rsidR="00136126" w:rsidRDefault="00931476" w:rsidP="00136126">
      <w:pPr>
        <w:pStyle w:val="Brdtextmedindrag"/>
      </w:pPr>
      <w:r w:rsidRPr="00CF34C3">
        <w:t>–</w:t>
      </w:r>
      <w:r>
        <w:t> </w:t>
      </w:r>
      <w:r w:rsidRPr="00CF34C3">
        <w:t>enligt Europaparlamentets och rådet</w:t>
      </w:r>
      <w:r>
        <w:t>s direktiv 2009/73/EG av den 13 </w:t>
      </w:r>
      <w:r w:rsidRPr="00CF34C3">
        <w:t>juli 2009 om gemensamma regler för den inre marknaden för naturgas och om upphävande av direktiv 2003/55/EG</w:t>
      </w:r>
      <w:r>
        <w:t>, i den ursprungliga lydelsen,</w:t>
      </w:r>
    </w:p>
    <w:p w14:paraId="05DD1243" w14:textId="77777777" w:rsidR="00136126" w:rsidRDefault="00931476" w:rsidP="00136126">
      <w:pPr>
        <w:pStyle w:val="Brdtextmedindrag"/>
      </w:pPr>
      <w:r w:rsidRPr="00CF34C3">
        <w:t>–</w:t>
      </w:r>
      <w:r>
        <w:t> </w:t>
      </w:r>
      <w:r w:rsidRPr="00CF34C3">
        <w:t>enligt Europaparlamentets och rådets förordning (EG) nr 71</w:t>
      </w:r>
      <w:r>
        <w:t>4/2009 av den 13 </w:t>
      </w:r>
      <w:r w:rsidRPr="00CF34C3">
        <w:t>juli 2009 om villkor för tillträde till nät för gränsöverskridande elhandel och om upphävande av förordning (EG) nr 1228/2003 eller enligt sådana nätföreskrifter eller riktlinjer som har anta</w:t>
      </w:r>
      <w:r>
        <w:t>gits enligt förordningen, eller</w:t>
      </w:r>
    </w:p>
    <w:p w14:paraId="0D123696" w14:textId="77777777" w:rsidR="00136126" w:rsidRDefault="00931476" w:rsidP="00136126">
      <w:pPr>
        <w:pStyle w:val="Brdtextmedindrag"/>
      </w:pPr>
      <w:r>
        <w:t>– </w:t>
      </w:r>
      <w:r w:rsidRPr="00CF34C3">
        <w:t>enligt Europaparlamentets och rådets förordning (EG) nr 715/2009 av den 13</w:t>
      </w:r>
      <w:r>
        <w:t> </w:t>
      </w:r>
      <w:r w:rsidRPr="00CF34C3">
        <w:t>juli 2009 om villkor för tillträde till naturgasöverföringsnäten och om upphävande av förordning (EG) nr 1775/2005 eller enligt sådana nätföreskrifter eller riktlinjer som har antagits enligt för</w:t>
      </w:r>
      <w:r>
        <w:t>ordningen, om</w:t>
      </w:r>
    </w:p>
    <w:p w14:paraId="0EC4CC59" w14:textId="77777777" w:rsidR="00136126" w:rsidRDefault="00931476" w:rsidP="00136126">
      <w:pPr>
        <w:pStyle w:val="Brdtextmedindrag"/>
      </w:pPr>
      <w:r w:rsidRPr="00CF34C3">
        <w:t>a)</w:t>
      </w:r>
      <w:r>
        <w:t> </w:t>
      </w:r>
      <w:r w:rsidRPr="00CF34C3">
        <w:t xml:space="preserve">personen är en sådan systemansvarig för överföringssystemet som avses i artikel 2.4 i Europaparlamentets och rådets direktiv 2009/72/EG, i den ursprungliga lydelsen, eller artikel 2.4 i Europaparlamentets och rådets direktiv 2009/73/EG, i </w:t>
      </w:r>
      <w:r>
        <w:t>den ursprungliga lydelsen,</w:t>
      </w:r>
    </w:p>
    <w:p w14:paraId="2EE01A1F" w14:textId="77777777" w:rsidR="00136126" w:rsidRDefault="00931476" w:rsidP="00136126">
      <w:pPr>
        <w:pStyle w:val="Brdtextmedindrag"/>
      </w:pPr>
      <w:r w:rsidRPr="00CF34C3">
        <w:lastRenderedPageBreak/>
        <w:t>b)</w:t>
      </w:r>
      <w:r>
        <w:t> </w:t>
      </w:r>
      <w:r w:rsidRPr="00CF34C3">
        <w:t xml:space="preserve">personen tillhandahåller tjänster till en systemansvarig som avses i a och fullgör uppgifterna för den </w:t>
      </w:r>
      <w:r>
        <w:t>systemansvariges räkning, eller</w:t>
      </w:r>
    </w:p>
    <w:p w14:paraId="6656DC0B" w14:textId="77777777" w:rsidR="00136126" w:rsidRDefault="00931476" w:rsidP="00136126">
      <w:pPr>
        <w:pStyle w:val="Brdtextmedindrag"/>
      </w:pPr>
      <w:r w:rsidRPr="00CF34C3">
        <w:t>c)</w:t>
      </w:r>
      <w:r>
        <w:t> </w:t>
      </w:r>
      <w:r w:rsidRPr="00CF34C3">
        <w:t>personen är operatör eller förvaltare av energibalanseringssystem, rörledningsnät eller system för balansering av tillgången och efterfrågan på energi,</w:t>
      </w:r>
      <w:r>
        <w:t xml:space="preserve"> </w:t>
      </w:r>
    </w:p>
    <w:p w14:paraId="2D448876" w14:textId="77777777" w:rsidR="00136126" w:rsidRDefault="00931476" w:rsidP="00136126">
      <w:pPr>
        <w:pStyle w:val="Brdtextmedindrag"/>
      </w:pPr>
      <w:r w:rsidRPr="00CF34C3">
        <w:t>14.</w:t>
      </w:r>
      <w:r>
        <w:t> </w:t>
      </w:r>
      <w:r w:rsidRPr="00CF34C3">
        <w:t>företag som</w:t>
      </w:r>
      <w:r>
        <w:t xml:space="preserve"> är verksamhetsutövare enligt 1 kap.</w:t>
      </w:r>
      <w:r w:rsidRPr="00CF34C3">
        <w:t xml:space="preserve"> 2</w:t>
      </w:r>
      <w:r>
        <w:t> </w:t>
      </w:r>
      <w:r w:rsidRPr="00CF34C3">
        <w:t>a</w:t>
      </w:r>
      <w:r>
        <w:t> §</w:t>
      </w:r>
      <w:r w:rsidRPr="00CF34C3">
        <w:t xml:space="preserve"> lagen (2004:1199) om handel med utsläppsrätter som handlar med utsl</w:t>
      </w:r>
      <w:r>
        <w:t>äppsrätter för egen räkning, om</w:t>
      </w:r>
    </w:p>
    <w:p w14:paraId="3933D103" w14:textId="77777777" w:rsidR="00136126" w:rsidRDefault="00931476" w:rsidP="00136126">
      <w:pPr>
        <w:pStyle w:val="Brdtextmedindrag"/>
      </w:pPr>
      <w:r w:rsidRPr="00CF34C3">
        <w:t>a)</w:t>
      </w:r>
      <w:r>
        <w:t> </w:t>
      </w:r>
      <w:r w:rsidRPr="00CF34C3">
        <w:t>företaget inte tillhandahåller andra investeringstjänster eller ägnar sig åt an</w:t>
      </w:r>
      <w:r>
        <w:t>nan investeringsverksamhet, och</w:t>
      </w:r>
    </w:p>
    <w:p w14:paraId="13E63822" w14:textId="77777777" w:rsidR="00136126" w:rsidRDefault="00931476" w:rsidP="00136126">
      <w:pPr>
        <w:pStyle w:val="Brdtextmedindrag"/>
      </w:pPr>
      <w:r w:rsidRPr="00CF34C3">
        <w:t>b)</w:t>
      </w:r>
      <w:r>
        <w:t> </w:t>
      </w:r>
      <w:r w:rsidRPr="00CF34C3">
        <w:t>företaget inte tillämpar en teknik för algoritmisk högfrekvenshandel, och</w:t>
      </w:r>
    </w:p>
    <w:p w14:paraId="0204343E" w14:textId="77777777" w:rsidR="00136126" w:rsidRDefault="00931476" w:rsidP="00136126">
      <w:pPr>
        <w:pStyle w:val="Brdtextmedindrag"/>
      </w:pPr>
      <w:r>
        <w:t>15. värdepapperscentraler med tillstånd enligt artikel 16 i förordningen om värdepapperscentraler för att tillhandahålla de tjänster som uttryck</w:t>
      </w:r>
      <w:r>
        <w:softHyphen/>
        <w:t>ligen anges i avsnitten A och B i bilagan till den förordningen.</w:t>
      </w:r>
    </w:p>
    <w:p w14:paraId="7654D15D" w14:textId="77777777" w:rsidR="00136126" w:rsidRDefault="00931476" w:rsidP="00136126">
      <w:pPr>
        <w:pStyle w:val="Brdtextmedindrag"/>
      </w:pPr>
      <w:r w:rsidRPr="00CF34C3">
        <w:t>Tillstånd krävs inte heller för sådan förvaltning av finansiella instrument som är reglerad i någon annan lag.</w:t>
      </w:r>
    </w:p>
    <w:p w14:paraId="2EF0C863" w14:textId="77777777" w:rsidR="00136126" w:rsidRDefault="00931476" w:rsidP="00136126">
      <w:pPr>
        <w:pStyle w:val="Brdtext"/>
        <w:spacing w:before="230"/>
        <w:jc w:val="center"/>
        <w:rPr>
          <w:b/>
        </w:rPr>
      </w:pPr>
      <w:r>
        <w:rPr>
          <w:b/>
        </w:rPr>
        <w:t>16 kap.</w:t>
      </w:r>
    </w:p>
    <w:p w14:paraId="66444239" w14:textId="77777777" w:rsidR="00136126" w:rsidRDefault="00931476" w:rsidP="00136126">
      <w:pPr>
        <w:pStyle w:val="Brdtext"/>
        <w:jc w:val="center"/>
      </w:pPr>
      <w:r>
        <w:t>4 §</w:t>
      </w:r>
      <w:r>
        <w:rPr>
          <w:rStyle w:val="Fotnotsreferens"/>
        </w:rPr>
        <w:footnoteReference w:id="163"/>
      </w:r>
    </w:p>
    <w:p w14:paraId="63AD70C0" w14:textId="77777777" w:rsidR="00136126" w:rsidRPr="00D77F15" w:rsidRDefault="00931476" w:rsidP="00136126">
      <w:pPr>
        <w:pStyle w:val="Brdtextmedindrag"/>
      </w:pPr>
      <w:r>
        <w:t>Emittenten ska så snart som möjligt och senast fyra månader efter utgången av varje räkenskapsår offentliggöra sin årsredovisning och i förekommande fall en koncernredovisning.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D3184DD" w14:textId="77777777">
        <w:tc>
          <w:tcPr>
            <w:tcW w:w="2500" w:type="pct"/>
            <w:shd w:val="clear" w:color="auto" w:fill="auto"/>
            <w:tcMar>
              <w:left w:w="0" w:type="dxa"/>
            </w:tcMar>
          </w:tcPr>
          <w:p w14:paraId="0FCB731C" w14:textId="77777777" w:rsidR="00136126" w:rsidRDefault="00931476" w:rsidP="00136126">
            <w:pPr>
              <w:pStyle w:val="Brdtextmedindrag"/>
            </w:pPr>
            <w:r>
              <w:t>Års- och koncernredovisningarna ska vara granskade av emittentens revisor. Revisionsberättelsen ska offentliggöras tillsammans med års- och koncernredovisningen. Bestämmelser om revision finns i 4 a kap. spar</w:t>
            </w:r>
            <w:r>
              <w:softHyphen/>
              <w:t>banks</w:t>
            </w:r>
            <w:r>
              <w:softHyphen/>
              <w:t>lagen (1987:619), 7 a kap. lagen (1995:1570) om medlems</w:t>
            </w:r>
            <w:r>
              <w:softHyphen/>
              <w:t xml:space="preserve">banker, revisionslagen (1999:1079), </w:t>
            </w:r>
            <w:r w:rsidRPr="0090109D">
              <w:t>17 kap. 11 och 12 §§ försäkrings</w:t>
            </w:r>
            <w:r w:rsidRPr="0090109D">
              <w:softHyphen/>
              <w:t>rörelselagen (2010:2043),</w:t>
            </w:r>
            <w:r w:rsidRPr="001075CD">
              <w:rPr>
                <w:i/>
              </w:rPr>
              <w:t xml:space="preserve"> 9 kap. aktie</w:t>
            </w:r>
            <w:r w:rsidRPr="001075CD">
              <w:rPr>
                <w:i/>
              </w:rPr>
              <w:softHyphen/>
              <w:t>bolags</w:t>
            </w:r>
            <w:r w:rsidRPr="001075CD">
              <w:rPr>
                <w:i/>
              </w:rPr>
              <w:softHyphen/>
              <w:t xml:space="preserve">lagen (2005:551) och </w:t>
            </w:r>
            <w:r w:rsidRPr="0041039F">
              <w:t>8 kap. lagen (2018:672) om ekonomiska föreningar</w:t>
            </w:r>
            <w:r w:rsidRPr="001075CD">
              <w:rPr>
                <w:i/>
              </w:rPr>
              <w:t>.</w:t>
            </w:r>
          </w:p>
        </w:tc>
        <w:tc>
          <w:tcPr>
            <w:tcW w:w="2500" w:type="pct"/>
            <w:shd w:val="clear" w:color="auto" w:fill="auto"/>
            <w:tcMar>
              <w:right w:w="0" w:type="dxa"/>
            </w:tcMar>
          </w:tcPr>
          <w:p w14:paraId="0B0BA83B" w14:textId="77777777" w:rsidR="00136126" w:rsidRDefault="00931476" w:rsidP="00136126">
            <w:pPr>
              <w:pStyle w:val="Brdtextmedindrag"/>
            </w:pPr>
            <w:r>
              <w:t>Års- och koncernredovisningarna ska vara granskade av emittentens revisor. Revisionsberättelsen ska offentliggöras tillsammans med års- och koncernredovisningen. Bestämmelser om revision finns i 4 a kap. spar</w:t>
            </w:r>
            <w:r>
              <w:softHyphen/>
              <w:t>banks</w:t>
            </w:r>
            <w:r>
              <w:softHyphen/>
              <w:t>lagen (1987:619), 7 a kap. lagen (1995:1570) om medlems</w:t>
            </w:r>
            <w:r>
              <w:softHyphen/>
              <w:t xml:space="preserve">banker, revisionslagen (1999:1079), </w:t>
            </w:r>
            <w:r w:rsidRPr="001075CD">
              <w:rPr>
                <w:i/>
              </w:rPr>
              <w:t>9 kap. aktie</w:t>
            </w:r>
            <w:r w:rsidRPr="001075CD">
              <w:rPr>
                <w:i/>
              </w:rPr>
              <w:softHyphen/>
              <w:t>bolags</w:t>
            </w:r>
            <w:r w:rsidRPr="001075CD">
              <w:rPr>
                <w:i/>
              </w:rPr>
              <w:softHyphen/>
              <w:t>lagen (2005:551)</w:t>
            </w:r>
            <w:r>
              <w:rPr>
                <w:i/>
              </w:rPr>
              <w:t>,</w:t>
            </w:r>
            <w:r w:rsidRPr="001075CD">
              <w:rPr>
                <w:i/>
              </w:rPr>
              <w:t xml:space="preserve"> </w:t>
            </w:r>
            <w:r w:rsidRPr="0090109D">
              <w:t>17 kap. 11 och 12 §§ försäk</w:t>
            </w:r>
            <w:r w:rsidRPr="0090109D">
              <w:softHyphen/>
              <w:t>rings</w:t>
            </w:r>
            <w:r w:rsidRPr="0090109D">
              <w:softHyphen/>
              <w:t>rörelselagen (2010:2043),</w:t>
            </w:r>
            <w:r w:rsidRPr="001075CD">
              <w:rPr>
                <w:i/>
              </w:rPr>
              <w:t xml:space="preserve"> </w:t>
            </w:r>
            <w:r w:rsidRPr="0041039F">
              <w:t>8 kap. lagen (2018:672) om ekonomiska föreningar</w:t>
            </w:r>
            <w:r>
              <w:rPr>
                <w:i/>
              </w:rPr>
              <w:t xml:space="preserve"> och </w:t>
            </w:r>
            <w:r w:rsidRPr="001075CD">
              <w:rPr>
                <w:i/>
              </w:rPr>
              <w:t>14 kap. 9 § lagen (2019:000) om tjänstepensions</w:t>
            </w:r>
            <w:r>
              <w:rPr>
                <w:i/>
              </w:rPr>
              <w:softHyphen/>
            </w:r>
            <w:r w:rsidRPr="001075CD">
              <w:rPr>
                <w:i/>
              </w:rPr>
              <w:t>företag.</w:t>
            </w:r>
          </w:p>
        </w:tc>
      </w:tr>
    </w:tbl>
    <w:p w14:paraId="441541A9" w14:textId="77777777" w:rsidR="00136126" w:rsidRPr="00811E52" w:rsidRDefault="00931476" w:rsidP="00136126">
      <w:pPr>
        <w:pStyle w:val="Slutstreck"/>
      </w:pPr>
      <w:r w:rsidRPr="00811E52">
        <w:t>                      </w:t>
      </w:r>
    </w:p>
    <w:p w14:paraId="7E84CEE0" w14:textId="77777777" w:rsidR="00136126" w:rsidRDefault="00931476" w:rsidP="00136126">
      <w:pPr>
        <w:pStyle w:val="Brdtextmedindrag"/>
      </w:pPr>
      <w:r>
        <w:t>Denna lag träder i kraft den 1 december 2019.</w:t>
      </w:r>
    </w:p>
    <w:p w14:paraId="48016973" w14:textId="77777777" w:rsidR="00136126" w:rsidRDefault="00136126" w:rsidP="00136126">
      <w:pPr>
        <w:pStyle w:val="Brdtextmedindrag"/>
      </w:pPr>
    </w:p>
    <w:p w14:paraId="79374733" w14:textId="77777777" w:rsidR="00136126" w:rsidRDefault="00136126" w:rsidP="00136126">
      <w:pPr>
        <w:pStyle w:val="Brdtextmedindrag"/>
        <w:sectPr w:rsidR="00136126" w:rsidSect="00136126">
          <w:headerReference w:type="even" r:id="rId345"/>
          <w:headerReference w:type="default" r:id="rId346"/>
          <w:footerReference w:type="even" r:id="rId347"/>
          <w:footerReference w:type="default" r:id="rId348"/>
          <w:footerReference w:type="first" r:id="rId349"/>
          <w:footnotePr>
            <w:numRestart w:val="eachSect"/>
          </w:footnotePr>
          <w:pgSz w:w="9356" w:h="13721" w:code="9"/>
          <w:pgMar w:top="794" w:right="2438" w:bottom="1191" w:left="1021" w:header="0" w:footer="709" w:gutter="0"/>
          <w:cols w:space="708"/>
          <w:docGrid w:linePitch="360"/>
        </w:sectPr>
      </w:pPr>
    </w:p>
    <w:p w14:paraId="58B37B58" w14:textId="77777777" w:rsidR="00136126" w:rsidRDefault="00931476" w:rsidP="00136126">
      <w:pPr>
        <w:pStyle w:val="Rubrik2utannumrering"/>
        <w:spacing w:before="0"/>
      </w:pPr>
      <w:bookmarkStart w:id="8889" w:name="_Toc518472703"/>
      <w:bookmarkStart w:id="8890" w:name="_Toc8059721"/>
      <w:bookmarkStart w:id="8891" w:name="_Toc8061431"/>
      <w:bookmarkStart w:id="8892" w:name="_Toc8061963"/>
      <w:bookmarkStart w:id="8893" w:name="_Toc8064431"/>
      <w:bookmarkStart w:id="8894" w:name="_Toc8391108"/>
      <w:bookmarkStart w:id="8895" w:name="_Toc8391374"/>
      <w:bookmarkStart w:id="8896" w:name="_Toc8644579"/>
      <w:bookmarkStart w:id="8897" w:name="_Toc8645111"/>
      <w:bookmarkStart w:id="8898" w:name="_Toc8817592"/>
      <w:bookmarkStart w:id="8899" w:name="_Toc8818164"/>
      <w:bookmarkStart w:id="8900" w:name="_Toc8825533"/>
      <w:bookmarkStart w:id="8901" w:name="_Toc8831630"/>
      <w:bookmarkStart w:id="8902" w:name="_Toc8832539"/>
      <w:bookmarkStart w:id="8903" w:name="_Toc8833807"/>
      <w:r>
        <w:lastRenderedPageBreak/>
        <w:t xml:space="preserve">Förslag till lag om ändring i </w:t>
      </w:r>
      <w:bookmarkStart w:id="8904" w:name="_Hlk7179028"/>
      <w:r>
        <w:t>offentlighets- och sekretesslagen (2009:400)</w:t>
      </w:r>
      <w:bookmarkEnd w:id="8889"/>
      <w:bookmarkEnd w:id="8890"/>
      <w:bookmarkEnd w:id="8891"/>
      <w:bookmarkEnd w:id="8892"/>
      <w:bookmarkEnd w:id="8893"/>
      <w:bookmarkEnd w:id="8894"/>
      <w:bookmarkEnd w:id="8895"/>
      <w:bookmarkEnd w:id="8896"/>
      <w:bookmarkEnd w:id="8897"/>
      <w:bookmarkEnd w:id="8898"/>
      <w:bookmarkEnd w:id="8899"/>
      <w:bookmarkEnd w:id="8900"/>
      <w:bookmarkEnd w:id="8901"/>
      <w:bookmarkEnd w:id="8902"/>
      <w:bookmarkEnd w:id="8903"/>
      <w:bookmarkEnd w:id="8904"/>
    </w:p>
    <w:p w14:paraId="788FB6B5" w14:textId="77777777" w:rsidR="00136126" w:rsidRDefault="00931476" w:rsidP="00136126">
      <w:pPr>
        <w:pStyle w:val="Brdtext"/>
      </w:pPr>
      <w:r>
        <w:t>Härigenom föreskrivs att 30 kap. 5 § offentlighets- och sekretesslagen (2009:400) ska ha följande lydelse.</w:t>
      </w:r>
    </w:p>
    <w:p w14:paraId="3C61327E"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FF06FF9" w14:textId="77777777">
        <w:tc>
          <w:tcPr>
            <w:tcW w:w="2500" w:type="pct"/>
            <w:shd w:val="clear" w:color="auto" w:fill="auto"/>
            <w:tcMar>
              <w:left w:w="0" w:type="dxa"/>
            </w:tcMar>
          </w:tcPr>
          <w:p w14:paraId="77DAE59C"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23A789B6" w14:textId="77777777" w:rsidR="00136126" w:rsidRPr="005B0E77" w:rsidRDefault="00931476" w:rsidP="00136126">
            <w:pPr>
              <w:pStyle w:val="Brdtext"/>
              <w:rPr>
                <w:i/>
              </w:rPr>
            </w:pPr>
            <w:r w:rsidRPr="005B0E77">
              <w:rPr>
                <w:i/>
              </w:rPr>
              <w:t>Föreslagen lydelse</w:t>
            </w:r>
          </w:p>
        </w:tc>
      </w:tr>
    </w:tbl>
    <w:p w14:paraId="4D431F68" w14:textId="77777777" w:rsidR="00136126" w:rsidRDefault="00931476" w:rsidP="00136126">
      <w:pPr>
        <w:pStyle w:val="Brdtext"/>
        <w:spacing w:before="230"/>
        <w:jc w:val="center"/>
        <w:rPr>
          <w:b/>
        </w:rPr>
      </w:pPr>
      <w:r>
        <w:rPr>
          <w:b/>
        </w:rPr>
        <w:t>30 kap.</w:t>
      </w:r>
    </w:p>
    <w:p w14:paraId="2318C2CF" w14:textId="77777777" w:rsidR="00136126" w:rsidRDefault="00931476" w:rsidP="00136126">
      <w:pPr>
        <w:pStyle w:val="Brdtext"/>
        <w:jc w:val="center"/>
      </w:pPr>
      <w:r>
        <w:t>5 §</w:t>
      </w:r>
      <w:r>
        <w:rPr>
          <w:rStyle w:val="Fotnotsreferens"/>
        </w:rPr>
        <w:footnoteReference w:id="164"/>
      </w:r>
    </w:p>
    <w:p w14:paraId="07F63381" w14:textId="77777777" w:rsidR="00136126" w:rsidRPr="00D81939" w:rsidRDefault="00931476" w:rsidP="00136126">
      <w:pPr>
        <w:pStyle w:val="Brdtextmedindrag"/>
      </w:pPr>
      <w:r>
        <w:t>Sekretess gäller för uppgift om en enskilds personliga eller ekonomiska förhållanden, om det kan antas att den enskilde lider skada eller men om uppgiften röjs och uppgiften förekommer i ett ärende hos en statlig myndighet om innehav av</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3DBED50F" w14:textId="77777777">
        <w:tc>
          <w:tcPr>
            <w:tcW w:w="2500" w:type="pct"/>
            <w:shd w:val="clear" w:color="auto" w:fill="auto"/>
            <w:tcMar>
              <w:left w:w="0" w:type="dxa"/>
            </w:tcMar>
          </w:tcPr>
          <w:p w14:paraId="0B22871A" w14:textId="77777777" w:rsidR="00136126" w:rsidRDefault="00931476" w:rsidP="00136126">
            <w:pPr>
              <w:pStyle w:val="Brdtextmedindrag"/>
            </w:pPr>
            <w:r>
              <w:t>1. aktier i bankaktiebolag, kredit</w:t>
            </w:r>
            <w:r>
              <w:softHyphen/>
              <w:t>marknadsbolag, värdepappers</w:t>
            </w:r>
            <w:r>
              <w:softHyphen/>
              <w:t xml:space="preserve">bolag, fondbolag </w:t>
            </w:r>
            <w:r w:rsidRPr="00BC2FDD">
              <w:rPr>
                <w:i/>
              </w:rPr>
              <w:t>eller</w:t>
            </w:r>
            <w:r>
              <w:t xml:space="preserve"> försäkrings</w:t>
            </w:r>
            <w:r>
              <w:softHyphen/>
              <w:t>aktiebolag,</w:t>
            </w:r>
          </w:p>
        </w:tc>
        <w:tc>
          <w:tcPr>
            <w:tcW w:w="2500" w:type="pct"/>
            <w:shd w:val="clear" w:color="auto" w:fill="auto"/>
            <w:tcMar>
              <w:right w:w="0" w:type="dxa"/>
            </w:tcMar>
          </w:tcPr>
          <w:p w14:paraId="46A59C81" w14:textId="77777777" w:rsidR="00136126" w:rsidRDefault="00931476" w:rsidP="00136126">
            <w:pPr>
              <w:pStyle w:val="Brdtextmedindrag"/>
            </w:pPr>
            <w:r>
              <w:t>1. aktier i bankaktiebolag, kredit</w:t>
            </w:r>
            <w:r>
              <w:softHyphen/>
              <w:t>marknadsbolag, värdepappers</w:t>
            </w:r>
            <w:r>
              <w:softHyphen/>
              <w:t>bolag, fondbolag</w:t>
            </w:r>
            <w:r w:rsidRPr="00BC2FDD">
              <w:rPr>
                <w:i/>
              </w:rPr>
              <w:t xml:space="preserve">, </w:t>
            </w:r>
            <w:r w:rsidRPr="005A199F">
              <w:t>försäkrings</w:t>
            </w:r>
            <w:r>
              <w:softHyphen/>
            </w:r>
            <w:r w:rsidRPr="005A199F">
              <w:t>aktiebolag</w:t>
            </w:r>
            <w:r w:rsidRPr="00BC2FDD">
              <w:rPr>
                <w:i/>
              </w:rPr>
              <w:t xml:space="preserve"> eller tjänstepensions</w:t>
            </w:r>
            <w:r>
              <w:rPr>
                <w:i/>
              </w:rPr>
              <w:softHyphen/>
            </w:r>
            <w:r w:rsidRPr="00BC2FDD">
              <w:rPr>
                <w:i/>
              </w:rPr>
              <w:t>aktiebolag</w:t>
            </w:r>
            <w:r w:rsidRPr="00C7536F">
              <w:t>,</w:t>
            </w:r>
          </w:p>
        </w:tc>
      </w:tr>
    </w:tbl>
    <w:p w14:paraId="5BC089FE" w14:textId="77777777" w:rsidR="00136126" w:rsidRDefault="00931476" w:rsidP="00136126">
      <w:pPr>
        <w:pStyle w:val="Brdtextmedindrag"/>
      </w:pPr>
      <w:r>
        <w:t xml:space="preserve">2. andelar i medlemsbank eller kreditmarknadsförening, eller </w:t>
      </w:r>
    </w:p>
    <w:p w14:paraId="047ACB24" w14:textId="77777777" w:rsidR="00136126" w:rsidRDefault="00931476" w:rsidP="00136126">
      <w:pPr>
        <w:pStyle w:val="Brdtextmedindrag"/>
      </w:pPr>
      <w:r>
        <w:t>3. aktier eller andelar i börs, clearingorganisation, svensk värdepapperscentral, betalningsinstitut, institut för elektroniska pengar eller företag som driver verksamhet enligt lagen (2014:275) om viss verksamhet med konsumentkrediter eller lagen (2016:1024) om verksamhet med bostadskrediter.</w:t>
      </w:r>
    </w:p>
    <w:p w14:paraId="75CFCCD6" w14:textId="77777777" w:rsidR="00136126" w:rsidRDefault="00931476" w:rsidP="00136126">
      <w:pPr>
        <w:pStyle w:val="Brdtextmedindrag"/>
      </w:pPr>
      <w:r>
        <w:t>Sekretessen gäller inte beslut av myndigheten och inte heller för uppgift från en annan myndighet om uppgiften inte är sekretessreglerad där.</w:t>
      </w:r>
    </w:p>
    <w:p w14:paraId="3FF226C0" w14:textId="77777777" w:rsidR="00136126" w:rsidRDefault="00931476" w:rsidP="00136126">
      <w:pPr>
        <w:pStyle w:val="Brdtextmedindrag"/>
      </w:pPr>
      <w:r>
        <w:t>För uppgift i allmän handling gäller sekretessen i högst tjugo år.</w:t>
      </w:r>
    </w:p>
    <w:p w14:paraId="47C57B13" w14:textId="77777777" w:rsidR="00136126" w:rsidRPr="00811E52" w:rsidRDefault="00931476" w:rsidP="00136126">
      <w:pPr>
        <w:pStyle w:val="Slutstreck"/>
      </w:pPr>
      <w:r w:rsidRPr="00811E52">
        <w:t>                      </w:t>
      </w:r>
    </w:p>
    <w:p w14:paraId="7E0F743F" w14:textId="77777777" w:rsidR="00136126" w:rsidRDefault="00931476" w:rsidP="00136126">
      <w:pPr>
        <w:pStyle w:val="Brdtextmedindrag"/>
      </w:pPr>
      <w:r>
        <w:t>Denna lag träder i kraft den 1 december 2019.</w:t>
      </w:r>
    </w:p>
    <w:p w14:paraId="31EB87C1" w14:textId="77777777" w:rsidR="00136126" w:rsidRDefault="00136126" w:rsidP="00136126">
      <w:pPr>
        <w:pStyle w:val="Brdtextmedindrag"/>
      </w:pPr>
    </w:p>
    <w:p w14:paraId="33C3BC20" w14:textId="77777777" w:rsidR="00136126" w:rsidRDefault="00136126" w:rsidP="00136126">
      <w:pPr>
        <w:pStyle w:val="Brdtextmedindrag"/>
        <w:sectPr w:rsidR="00136126" w:rsidSect="00136126">
          <w:headerReference w:type="even" r:id="rId350"/>
          <w:headerReference w:type="default" r:id="rId351"/>
          <w:footerReference w:type="even" r:id="rId352"/>
          <w:footerReference w:type="default" r:id="rId353"/>
          <w:footerReference w:type="first" r:id="rId354"/>
          <w:footnotePr>
            <w:numRestart w:val="eachSect"/>
          </w:footnotePr>
          <w:pgSz w:w="9356" w:h="13721" w:code="9"/>
          <w:pgMar w:top="794" w:right="2438" w:bottom="1191" w:left="1021" w:header="0" w:footer="709" w:gutter="0"/>
          <w:cols w:space="708"/>
          <w:docGrid w:linePitch="360"/>
        </w:sectPr>
      </w:pPr>
    </w:p>
    <w:p w14:paraId="7714D643" w14:textId="77777777" w:rsidR="00136126" w:rsidRDefault="00931476" w:rsidP="00136126">
      <w:pPr>
        <w:pStyle w:val="Rubrik2utannumrering"/>
        <w:spacing w:before="0"/>
      </w:pPr>
      <w:bookmarkStart w:id="8905" w:name="_Toc518472704"/>
      <w:bookmarkStart w:id="8906" w:name="_Toc8059722"/>
      <w:bookmarkStart w:id="8907" w:name="_Toc8061432"/>
      <w:bookmarkStart w:id="8908" w:name="_Toc8061964"/>
      <w:bookmarkStart w:id="8909" w:name="_Toc8064432"/>
      <w:bookmarkStart w:id="8910" w:name="_Toc8391109"/>
      <w:bookmarkStart w:id="8911" w:name="_Toc8391375"/>
      <w:bookmarkStart w:id="8912" w:name="_Toc8644580"/>
      <w:bookmarkStart w:id="8913" w:name="_Toc8645112"/>
      <w:bookmarkStart w:id="8914" w:name="_Toc8817593"/>
      <w:bookmarkStart w:id="8915" w:name="_Toc8818165"/>
      <w:bookmarkStart w:id="8916" w:name="_Toc8825534"/>
      <w:bookmarkStart w:id="8917" w:name="_Toc8831631"/>
      <w:bookmarkStart w:id="8918" w:name="_Toc8832540"/>
      <w:bookmarkStart w:id="8919" w:name="_Toc8833808"/>
      <w:r>
        <w:lastRenderedPageBreak/>
        <w:t xml:space="preserve">Förslag till lag om ändring i </w:t>
      </w:r>
      <w:bookmarkStart w:id="8920" w:name="_Hlk7179033"/>
      <w:r>
        <w:t>lagen (2010:751) om betaltjänster</w:t>
      </w:r>
      <w:bookmarkEnd w:id="8905"/>
      <w:bookmarkEnd w:id="8906"/>
      <w:bookmarkEnd w:id="8907"/>
      <w:bookmarkEnd w:id="8908"/>
      <w:bookmarkEnd w:id="8909"/>
      <w:bookmarkEnd w:id="8910"/>
      <w:bookmarkEnd w:id="8911"/>
      <w:bookmarkEnd w:id="8912"/>
      <w:bookmarkEnd w:id="8913"/>
      <w:bookmarkEnd w:id="8914"/>
      <w:bookmarkEnd w:id="8915"/>
      <w:bookmarkEnd w:id="8916"/>
      <w:bookmarkEnd w:id="8917"/>
      <w:bookmarkEnd w:id="8918"/>
      <w:bookmarkEnd w:id="8919"/>
      <w:bookmarkEnd w:id="8920"/>
    </w:p>
    <w:p w14:paraId="756CC2D8" w14:textId="77777777" w:rsidR="00136126" w:rsidRDefault="00931476" w:rsidP="00136126">
      <w:pPr>
        <w:pStyle w:val="Brdtext"/>
      </w:pPr>
      <w:r>
        <w:t>Härigenom föreskrivs att 3 kap. 2 § lagen (2010:751) om betaltjänster ska ha följande lydelse.</w:t>
      </w:r>
    </w:p>
    <w:p w14:paraId="687BD812"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24BA1FBB" w14:textId="77777777">
        <w:tc>
          <w:tcPr>
            <w:tcW w:w="2500" w:type="pct"/>
            <w:shd w:val="clear" w:color="auto" w:fill="auto"/>
            <w:tcMar>
              <w:left w:w="0" w:type="dxa"/>
            </w:tcMar>
          </w:tcPr>
          <w:p w14:paraId="721D1143"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602C38AA" w14:textId="77777777" w:rsidR="00136126" w:rsidRPr="005B0E77" w:rsidRDefault="00931476" w:rsidP="00136126">
            <w:pPr>
              <w:pStyle w:val="Brdtext"/>
              <w:rPr>
                <w:i/>
              </w:rPr>
            </w:pPr>
            <w:r w:rsidRPr="005B0E77">
              <w:rPr>
                <w:i/>
              </w:rPr>
              <w:t>Föreslagen lydelse</w:t>
            </w:r>
          </w:p>
        </w:tc>
      </w:tr>
    </w:tbl>
    <w:p w14:paraId="1B68BC1D" w14:textId="77777777" w:rsidR="00136126" w:rsidRDefault="00931476" w:rsidP="00136126">
      <w:pPr>
        <w:pStyle w:val="Brdtext"/>
        <w:spacing w:before="230"/>
        <w:jc w:val="center"/>
        <w:rPr>
          <w:b/>
        </w:rPr>
      </w:pPr>
      <w:r>
        <w:rPr>
          <w:b/>
        </w:rPr>
        <w:t>3 kap.</w:t>
      </w:r>
    </w:p>
    <w:p w14:paraId="1C057024" w14:textId="77777777" w:rsidR="00136126" w:rsidRDefault="00931476" w:rsidP="00136126">
      <w:pPr>
        <w:pStyle w:val="Brdtext"/>
        <w:jc w:val="center"/>
      </w:pPr>
      <w:r>
        <w:t>2 §</w:t>
      </w:r>
      <w:r>
        <w:rPr>
          <w:rStyle w:val="Fotnotsreferens"/>
        </w:rPr>
        <w:footnoteReference w:id="165"/>
      </w:r>
    </w:p>
    <w:p w14:paraId="17ABD31F" w14:textId="77777777" w:rsidR="00136126" w:rsidRDefault="00931476" w:rsidP="00136126">
      <w:pPr>
        <w:pStyle w:val="Brdtextmedindrag"/>
      </w:pPr>
      <w:r>
        <w:t>Ett betalningsinstitut ska vid varje tidpunkt ha en kapitalbas som motsvarar minst startkapitalet enligt 1 § eller ett kapitalkrav beräknat enligt 3 eller 4 §. Betalningsinstitutets kapitalbas får inte underskrida det högsta av dessa två belopp. Om betalningsinstitutet endast tillhandahåller betalningsinitieringstjänster gäller enbart kravet att institutet vid varje tidpunkt ska ha en kapitalbas som motsvarar minst startkapitalet enligt 1 §.</w:t>
      </w:r>
    </w:p>
    <w:p w14:paraId="35CF0F06" w14:textId="77777777" w:rsidR="00136126" w:rsidRPr="008519E3" w:rsidRDefault="00931476" w:rsidP="00136126">
      <w:pPr>
        <w:pStyle w:val="Brdtextmedindrag"/>
      </w:pPr>
      <w:r>
        <w:t>Vid beräkningen av kapitalbasen tillämpas tillsynsförordningen. Minst 75 procent av primärkapitalet ska vara i form av kärnprimärkapital, och supplementärkapitalet får uppgå till högst en tredjedel av primärkapitalet.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66F27C54" w14:textId="77777777">
        <w:tc>
          <w:tcPr>
            <w:tcW w:w="2500" w:type="pct"/>
            <w:shd w:val="clear" w:color="auto" w:fill="auto"/>
            <w:tcMar>
              <w:left w:w="0" w:type="dxa"/>
            </w:tcMar>
          </w:tcPr>
          <w:p w14:paraId="63802CF3" w14:textId="77777777" w:rsidR="00136126" w:rsidRDefault="00931476" w:rsidP="00136126">
            <w:pPr>
              <w:pStyle w:val="Brdtextmedindrag"/>
            </w:pPr>
            <w:r>
              <w:t>Ett betalningsinstitut som tillhör samma grupp som ett annat betalningsinstitut, eller ett kredit</w:t>
            </w:r>
            <w:r>
              <w:softHyphen/>
              <w:t>institut, ett värdepappers</w:t>
            </w:r>
            <w:r>
              <w:softHyphen/>
              <w:t>företag, ett fondbolag, ett försäk</w:t>
            </w:r>
            <w:r>
              <w:softHyphen/>
              <w:t>rings</w:t>
            </w:r>
            <w:r>
              <w:softHyphen/>
              <w:t>företag, en AIF-förvaltare som förvaltar special</w:t>
            </w:r>
            <w:r>
              <w:softHyphen/>
              <w:t>fonder eller ett institut för elektroniska pengar får inte vid beräkning av kapitalbasen ta med sådana poster som ingår i beräk</w:t>
            </w:r>
            <w:r>
              <w:softHyphen/>
              <w:t>ningen av något av dessa företags kapitalbas.</w:t>
            </w:r>
          </w:p>
        </w:tc>
        <w:tc>
          <w:tcPr>
            <w:tcW w:w="2500" w:type="pct"/>
            <w:shd w:val="clear" w:color="auto" w:fill="auto"/>
            <w:tcMar>
              <w:right w:w="0" w:type="dxa"/>
            </w:tcMar>
          </w:tcPr>
          <w:p w14:paraId="474942F7" w14:textId="77777777" w:rsidR="00136126" w:rsidRDefault="00931476" w:rsidP="00136126">
            <w:pPr>
              <w:pStyle w:val="Brdtextmedindrag"/>
            </w:pPr>
            <w:r>
              <w:t>Ett betalningsinstitut som tillhör samma grupp som ett annat betalningsinstitut, eller ett kredit</w:t>
            </w:r>
            <w:r>
              <w:softHyphen/>
              <w:t>institut, ett värdepappers</w:t>
            </w:r>
            <w:r>
              <w:softHyphen/>
              <w:t>företag, ett fondbolag, ett försäk</w:t>
            </w:r>
            <w:r>
              <w:softHyphen/>
              <w:t xml:space="preserve">ringsföretag, </w:t>
            </w:r>
            <w:r>
              <w:rPr>
                <w:i/>
              </w:rPr>
              <w:t>ett tjänstepensions</w:t>
            </w:r>
            <w:r>
              <w:rPr>
                <w:i/>
              </w:rPr>
              <w:softHyphen/>
              <w:t>företag,</w:t>
            </w:r>
            <w:r>
              <w:t xml:space="preserve"> en AIF-förvaltare som förvaltar special</w:t>
            </w:r>
            <w:r>
              <w:softHyphen/>
              <w:t>fonder eller ett institut för elektroniska pengar får inte vid beräkning av kapitalbasen ta med sådana poster som ingår i beräkningen av något av dessa företags kapitalbas.</w:t>
            </w:r>
          </w:p>
        </w:tc>
      </w:tr>
    </w:tbl>
    <w:p w14:paraId="2D83C246" w14:textId="77777777" w:rsidR="00136126" w:rsidRDefault="00931476" w:rsidP="00136126">
      <w:pPr>
        <w:pStyle w:val="Brdtextmedindrag"/>
      </w:pPr>
      <w:r>
        <w:t>Ett betalningsinstitut som driver annan verksamhet i enlighet med 5 § får inte vid beräkningen av kapitalbasen ta med sådana poster som ingår i beräkningen av kapitalbasen i sådan annan verksamhet.</w:t>
      </w:r>
    </w:p>
    <w:p w14:paraId="32C0D3E4" w14:textId="77777777" w:rsidR="00136126" w:rsidRDefault="00931476" w:rsidP="00136126">
      <w:pPr>
        <w:pStyle w:val="Brdtextmedindrag"/>
      </w:pPr>
      <w:r w:rsidRPr="008519E3">
        <w:t>För ett betalningsinstitut som har bytt redovisningsvaluta gäller att kapitalbasen inte får understiga det högsta av de belopp som följer av 6</w:t>
      </w:r>
      <w:r>
        <w:t> </w:t>
      </w:r>
      <w:r w:rsidRPr="008519E3">
        <w:t>och 7</w:t>
      </w:r>
      <w:r>
        <w:t> §</w:t>
      </w:r>
      <w:r w:rsidRPr="008519E3">
        <w:t>§ lagen (2000:35) om byte av redovisningsvaluta i finansiella företag.</w:t>
      </w:r>
    </w:p>
    <w:p w14:paraId="2A8DB137" w14:textId="77777777" w:rsidR="00136126" w:rsidRPr="00811E52" w:rsidRDefault="00931476" w:rsidP="00136126">
      <w:pPr>
        <w:pStyle w:val="Slutstreck"/>
      </w:pPr>
      <w:r w:rsidRPr="00811E52">
        <w:t>                      </w:t>
      </w:r>
    </w:p>
    <w:p w14:paraId="18D4473A" w14:textId="77777777" w:rsidR="00136126" w:rsidRDefault="00931476" w:rsidP="00136126">
      <w:pPr>
        <w:pStyle w:val="Brdtextmedindrag"/>
      </w:pPr>
      <w:r>
        <w:t>Denna lag träder i kraft den 1 december 2019.</w:t>
      </w:r>
    </w:p>
    <w:p w14:paraId="22BD310C" w14:textId="77777777" w:rsidR="00136126" w:rsidRDefault="00136126" w:rsidP="00136126">
      <w:pPr>
        <w:pStyle w:val="Brdtextmedindrag"/>
        <w:sectPr w:rsidR="00136126" w:rsidSect="00136126">
          <w:headerReference w:type="even" r:id="rId355"/>
          <w:headerReference w:type="default" r:id="rId356"/>
          <w:footerReference w:type="even" r:id="rId357"/>
          <w:footerReference w:type="default" r:id="rId358"/>
          <w:footerReference w:type="first" r:id="rId359"/>
          <w:footnotePr>
            <w:numRestart w:val="eachSect"/>
          </w:footnotePr>
          <w:pgSz w:w="9356" w:h="13721" w:code="9"/>
          <w:pgMar w:top="794" w:right="2438" w:bottom="1191" w:left="1021" w:header="0" w:footer="709" w:gutter="0"/>
          <w:cols w:space="708"/>
          <w:docGrid w:linePitch="360"/>
        </w:sectPr>
      </w:pPr>
    </w:p>
    <w:p w14:paraId="4F0F5CF2" w14:textId="77777777" w:rsidR="00136126" w:rsidRDefault="00931476" w:rsidP="00136126">
      <w:pPr>
        <w:pStyle w:val="Rubrik2utannumrering"/>
        <w:spacing w:before="0"/>
      </w:pPr>
      <w:bookmarkStart w:id="8921" w:name="_Toc518472705"/>
      <w:bookmarkStart w:id="8922" w:name="_Toc8059723"/>
      <w:bookmarkStart w:id="8923" w:name="_Toc8061433"/>
      <w:bookmarkStart w:id="8924" w:name="_Toc8061965"/>
      <w:bookmarkStart w:id="8925" w:name="_Toc8064433"/>
      <w:bookmarkStart w:id="8926" w:name="_Toc8391110"/>
      <w:bookmarkStart w:id="8927" w:name="_Toc8391376"/>
      <w:bookmarkStart w:id="8928" w:name="_Toc8644581"/>
      <w:bookmarkStart w:id="8929" w:name="_Toc8645113"/>
      <w:bookmarkStart w:id="8930" w:name="_Toc8817594"/>
      <w:bookmarkStart w:id="8931" w:name="_Toc8818166"/>
      <w:bookmarkStart w:id="8932" w:name="_Toc8825535"/>
      <w:bookmarkStart w:id="8933" w:name="_Toc8831632"/>
      <w:bookmarkStart w:id="8934" w:name="_Toc8832541"/>
      <w:bookmarkStart w:id="8935" w:name="_Toc8833809"/>
      <w:r>
        <w:lastRenderedPageBreak/>
        <w:t xml:space="preserve">Förslag till lag om ändring i </w:t>
      </w:r>
      <w:bookmarkStart w:id="8936" w:name="_Hlk7179038"/>
      <w:r>
        <w:t>delgivningslagen (2010:1932)</w:t>
      </w:r>
      <w:bookmarkEnd w:id="8921"/>
      <w:bookmarkEnd w:id="8922"/>
      <w:bookmarkEnd w:id="8923"/>
      <w:bookmarkEnd w:id="8924"/>
      <w:bookmarkEnd w:id="8925"/>
      <w:bookmarkEnd w:id="8926"/>
      <w:bookmarkEnd w:id="8927"/>
      <w:bookmarkEnd w:id="8928"/>
      <w:bookmarkEnd w:id="8929"/>
      <w:bookmarkEnd w:id="8930"/>
      <w:bookmarkEnd w:id="8931"/>
      <w:bookmarkEnd w:id="8932"/>
      <w:bookmarkEnd w:id="8933"/>
      <w:bookmarkEnd w:id="8934"/>
      <w:bookmarkEnd w:id="8935"/>
      <w:bookmarkEnd w:id="8936"/>
    </w:p>
    <w:p w14:paraId="1B6D839D" w14:textId="77777777" w:rsidR="00136126" w:rsidRDefault="00931476" w:rsidP="00136126">
      <w:pPr>
        <w:pStyle w:val="Brdtext"/>
      </w:pPr>
      <w:r>
        <w:t>Härigenom föreskrivs att 29 § delgivningslagen (2010:1932) ska ha följande lydelse.</w:t>
      </w:r>
    </w:p>
    <w:p w14:paraId="535ECD64"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20C52EF2" w14:textId="77777777">
        <w:tc>
          <w:tcPr>
            <w:tcW w:w="2500" w:type="pct"/>
            <w:shd w:val="clear" w:color="auto" w:fill="auto"/>
            <w:tcMar>
              <w:left w:w="0" w:type="dxa"/>
            </w:tcMar>
          </w:tcPr>
          <w:p w14:paraId="76FA475F"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A9103BD" w14:textId="77777777" w:rsidR="00136126" w:rsidRPr="005B0E77" w:rsidRDefault="00931476" w:rsidP="00136126">
            <w:pPr>
              <w:pStyle w:val="Brdtext"/>
              <w:rPr>
                <w:i/>
              </w:rPr>
            </w:pPr>
            <w:r w:rsidRPr="005B0E77">
              <w:rPr>
                <w:i/>
              </w:rPr>
              <w:t>Föreslagen lydelse</w:t>
            </w:r>
          </w:p>
        </w:tc>
      </w:tr>
    </w:tbl>
    <w:p w14:paraId="24608A2C" w14:textId="77777777" w:rsidR="00136126" w:rsidRDefault="00931476" w:rsidP="00136126">
      <w:pPr>
        <w:pStyle w:val="Brdtext"/>
        <w:spacing w:before="230"/>
        <w:jc w:val="center"/>
      </w:pPr>
      <w:r w:rsidRPr="009B700B">
        <w:t>29</w:t>
      </w:r>
      <w:r>
        <w:t> §</w:t>
      </w:r>
    </w:p>
    <w:p w14:paraId="26A17315" w14:textId="77777777" w:rsidR="00136126" w:rsidRDefault="00931476" w:rsidP="00136126">
      <w:pPr>
        <w:pStyle w:val="Brdtextmedindrag"/>
      </w:pPr>
      <w:r>
        <w:t>Särskild delgivning med juridisk person får användas av en myndighet om ett försök till vanlig delgivning eller förenklad delgivning har misslyckats i samma delgivningsärende eller ett sådant delgivningsförsök bedöms som utsiktslöst vid delgivning med</w:t>
      </w:r>
    </w:p>
    <w:p w14:paraId="1AC8AFD8" w14:textId="77777777" w:rsidR="00136126" w:rsidRDefault="00931476" w:rsidP="00136126">
      <w:pPr>
        <w:pStyle w:val="Brdtextmedindrag"/>
      </w:pPr>
      <w:r>
        <w:t>1. aktiebolag som är registrerade i aktiebolagsregistret,</w:t>
      </w:r>
    </w:p>
    <w:p w14:paraId="200EA253" w14:textId="77777777" w:rsidR="00136126" w:rsidRDefault="00931476" w:rsidP="00136126">
      <w:pPr>
        <w:pStyle w:val="Brdtextmedindrag"/>
      </w:pPr>
      <w:r>
        <w:t>2. ekonomiska föreningar, bostadsrättsföreningar, kooperativa hyres</w:t>
      </w:r>
      <w:r>
        <w:softHyphen/>
        <w:t>rättsföreningar och sambruksföreningar som är registrerade i förenings</w:t>
      </w:r>
      <w:r>
        <w:softHyphen/>
        <w:t>registret,</w:t>
      </w:r>
    </w:p>
    <w:p w14:paraId="6C760E1C" w14:textId="77777777" w:rsidR="00136126" w:rsidRDefault="00931476" w:rsidP="00136126">
      <w:pPr>
        <w:pStyle w:val="Brdtextmedindrag"/>
      </w:pPr>
      <w:r>
        <w:t>3. handelsbolag, kommanditbolag, ideella föreningar och registrerade trossamfund som är registrerade i handelsregistret,</w:t>
      </w:r>
    </w:p>
    <w:p w14:paraId="08083EB6" w14:textId="77777777" w:rsidR="00136126" w:rsidRPr="006015EF" w:rsidRDefault="00931476" w:rsidP="00136126">
      <w:pPr>
        <w:pStyle w:val="Brdtextmedindrag"/>
      </w:pPr>
      <w:r>
        <w:t>4. bankaktiebolag, sparbanker och medlemsbanker som är registrerade i bankregistret,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7A6B542" w14:textId="77777777">
        <w:tc>
          <w:tcPr>
            <w:tcW w:w="2500" w:type="pct"/>
            <w:shd w:val="clear" w:color="auto" w:fill="auto"/>
            <w:tcMar>
              <w:left w:w="0" w:type="dxa"/>
            </w:tcMar>
          </w:tcPr>
          <w:p w14:paraId="3F5A8D61" w14:textId="77777777" w:rsidR="00136126" w:rsidRDefault="00931476" w:rsidP="00136126">
            <w:pPr>
              <w:pStyle w:val="Brdtextmedindrag"/>
            </w:pPr>
            <w:r>
              <w:t xml:space="preserve">5. försäkringsaktiebolag </w:t>
            </w:r>
            <w:r w:rsidRPr="006015EF">
              <w:rPr>
                <w:i/>
              </w:rPr>
              <w:t>och</w:t>
            </w:r>
            <w:r>
              <w:t xml:space="preserve"> ömsesidiga försäkringsbolag som är registrerade i försäkrings</w:t>
            </w:r>
            <w:r>
              <w:softHyphen/>
              <w:t>registret,</w:t>
            </w:r>
          </w:p>
        </w:tc>
        <w:tc>
          <w:tcPr>
            <w:tcW w:w="2500" w:type="pct"/>
            <w:shd w:val="clear" w:color="auto" w:fill="auto"/>
            <w:tcMar>
              <w:right w:w="0" w:type="dxa"/>
            </w:tcMar>
          </w:tcPr>
          <w:p w14:paraId="0FEEA419" w14:textId="77777777" w:rsidR="00136126" w:rsidRDefault="00931476" w:rsidP="00136126">
            <w:pPr>
              <w:pStyle w:val="Brdtextmedindrag"/>
            </w:pPr>
            <w:r>
              <w:t>5. försäkringsaktiebolag</w:t>
            </w:r>
            <w:r w:rsidRPr="00153BAA">
              <w:rPr>
                <w:i/>
              </w:rPr>
              <w:t>,</w:t>
            </w:r>
            <w:r>
              <w:t xml:space="preserve"> ömse</w:t>
            </w:r>
            <w:r>
              <w:softHyphen/>
              <w:t>sidiga försäkringsbolag</w:t>
            </w:r>
            <w:r>
              <w:rPr>
                <w:i/>
              </w:rPr>
              <w:t>, tjänste</w:t>
            </w:r>
            <w:r>
              <w:rPr>
                <w:i/>
              </w:rPr>
              <w:softHyphen/>
              <w:t>pensionsaktiebolag och ömsesidiga tjänstepensionsbolag</w:t>
            </w:r>
            <w:r>
              <w:t xml:space="preserve"> som är registrerade i försäkringsregistret,</w:t>
            </w:r>
          </w:p>
        </w:tc>
      </w:tr>
    </w:tbl>
    <w:p w14:paraId="6FC21EE0" w14:textId="77777777" w:rsidR="00136126" w:rsidRDefault="00931476" w:rsidP="00136126">
      <w:pPr>
        <w:pStyle w:val="Brdtextmedindrag"/>
      </w:pPr>
      <w:r>
        <w:t>6. europabolag som är registrerade i europabolagsregistret, och</w:t>
      </w:r>
    </w:p>
    <w:p w14:paraId="05276DB1" w14:textId="77777777" w:rsidR="00136126" w:rsidRDefault="00931476" w:rsidP="00136126">
      <w:pPr>
        <w:pStyle w:val="Brdtextmedindrag"/>
      </w:pPr>
      <w:r>
        <w:t>7. europakooperativ som är registrerade i europakooperativsregistret.</w:t>
      </w:r>
    </w:p>
    <w:p w14:paraId="54A7CB95" w14:textId="77777777" w:rsidR="00136126" w:rsidRPr="00811E52" w:rsidRDefault="00931476" w:rsidP="00136126">
      <w:pPr>
        <w:pStyle w:val="Slutstreck"/>
      </w:pPr>
      <w:r w:rsidRPr="00811E52">
        <w:t>                      </w:t>
      </w:r>
    </w:p>
    <w:p w14:paraId="4439FA61" w14:textId="77777777" w:rsidR="00136126" w:rsidRDefault="00931476" w:rsidP="00136126">
      <w:pPr>
        <w:pStyle w:val="Brdtextmedindrag"/>
      </w:pPr>
      <w:r>
        <w:t>Denna lag träder i kraft den 1 december 2019.</w:t>
      </w:r>
    </w:p>
    <w:p w14:paraId="7F47409D" w14:textId="77777777" w:rsidR="00136126" w:rsidRDefault="00136126" w:rsidP="00136126">
      <w:pPr>
        <w:pStyle w:val="Brdtextmedindrag"/>
      </w:pPr>
    </w:p>
    <w:p w14:paraId="6B86BE05" w14:textId="77777777" w:rsidR="00136126" w:rsidRDefault="00136126" w:rsidP="00136126">
      <w:pPr>
        <w:pStyle w:val="Brdtextmedindrag"/>
        <w:sectPr w:rsidR="00136126" w:rsidSect="00136126">
          <w:headerReference w:type="even" r:id="rId360"/>
          <w:headerReference w:type="default" r:id="rId361"/>
          <w:footerReference w:type="even" r:id="rId362"/>
          <w:footerReference w:type="default" r:id="rId363"/>
          <w:footerReference w:type="first" r:id="rId364"/>
          <w:footnotePr>
            <w:numRestart w:val="eachSect"/>
          </w:footnotePr>
          <w:pgSz w:w="9356" w:h="13721" w:code="9"/>
          <w:pgMar w:top="794" w:right="2438" w:bottom="1191" w:left="1021" w:header="0" w:footer="709" w:gutter="0"/>
          <w:cols w:space="708"/>
          <w:docGrid w:linePitch="360"/>
        </w:sectPr>
      </w:pPr>
    </w:p>
    <w:p w14:paraId="2B34B0BE" w14:textId="77777777" w:rsidR="00136126" w:rsidRDefault="00931476" w:rsidP="00136126">
      <w:pPr>
        <w:pStyle w:val="Rubrik2utannumrering"/>
        <w:spacing w:before="0"/>
      </w:pPr>
      <w:bookmarkStart w:id="8937" w:name="_Toc518472706"/>
      <w:bookmarkStart w:id="8938" w:name="_Toc8059724"/>
      <w:bookmarkStart w:id="8939" w:name="_Toc8061434"/>
      <w:bookmarkStart w:id="8940" w:name="_Toc8061966"/>
      <w:bookmarkStart w:id="8941" w:name="_Toc8064434"/>
      <w:bookmarkStart w:id="8942" w:name="_Toc8391111"/>
      <w:bookmarkStart w:id="8943" w:name="_Toc8391377"/>
      <w:bookmarkStart w:id="8944" w:name="_Toc8644582"/>
      <w:bookmarkStart w:id="8945" w:name="_Toc8645114"/>
      <w:bookmarkStart w:id="8946" w:name="_Toc8817595"/>
      <w:bookmarkStart w:id="8947" w:name="_Toc8818167"/>
      <w:bookmarkStart w:id="8948" w:name="_Toc8825536"/>
      <w:bookmarkStart w:id="8949" w:name="_Toc8831633"/>
      <w:bookmarkStart w:id="8950" w:name="_Toc8832542"/>
      <w:bookmarkStart w:id="8951" w:name="_Toc8833810"/>
      <w:r>
        <w:lastRenderedPageBreak/>
        <w:t xml:space="preserve">Förslag till lag om ändring i </w:t>
      </w:r>
      <w:bookmarkStart w:id="8952" w:name="_Hlk7179043"/>
      <w:r>
        <w:t>försäkringsrörelselagen (2010:2043)</w:t>
      </w:r>
      <w:bookmarkEnd w:id="8937"/>
      <w:bookmarkEnd w:id="8938"/>
      <w:bookmarkEnd w:id="8939"/>
      <w:bookmarkEnd w:id="8940"/>
      <w:bookmarkEnd w:id="8941"/>
      <w:bookmarkEnd w:id="8942"/>
      <w:bookmarkEnd w:id="8943"/>
      <w:bookmarkEnd w:id="8944"/>
      <w:bookmarkEnd w:id="8945"/>
      <w:bookmarkEnd w:id="8946"/>
      <w:bookmarkEnd w:id="8947"/>
      <w:bookmarkEnd w:id="8948"/>
      <w:bookmarkEnd w:id="8949"/>
      <w:bookmarkEnd w:id="8950"/>
      <w:bookmarkEnd w:id="8951"/>
      <w:bookmarkEnd w:id="8952"/>
    </w:p>
    <w:p w14:paraId="1F6D244B" w14:textId="77777777" w:rsidR="00136126" w:rsidRDefault="00931476" w:rsidP="00136126">
      <w:pPr>
        <w:pStyle w:val="Brdtext"/>
      </w:pPr>
      <w:r>
        <w:t>Härigenom föreskrivs</w:t>
      </w:r>
      <w:r>
        <w:rPr>
          <w:rStyle w:val="Fotnotsreferens"/>
        </w:rPr>
        <w:footnoteReference w:id="166"/>
      </w:r>
      <w:r>
        <w:t xml:space="preserve"> i fråga om försäkringsrörelselagen (2010:2043)</w:t>
      </w:r>
    </w:p>
    <w:p w14:paraId="39161EB9" w14:textId="77777777" w:rsidR="00136126" w:rsidRDefault="00931476" w:rsidP="00136126">
      <w:pPr>
        <w:pStyle w:val="Brdtextmedindrag"/>
      </w:pPr>
      <w:r w:rsidRPr="00410381">
        <w:rPr>
          <w:i/>
        </w:rPr>
        <w:t>dels</w:t>
      </w:r>
      <w:r>
        <w:t> att 1 kap. 9 och 12 §§, 2 kap. 1 och 2 §§, 11 kap. 45 §, 12 kap. 74, 88 och 89 §§, 13 kap. 27 §, 14 kap. 1, 2 och 13 §§, 15 kap. 14 §, 18 kap. 12 § och 21 kap. 1 och 2 §§ ska ha följande lydelse,</w:t>
      </w:r>
    </w:p>
    <w:p w14:paraId="20A57201" w14:textId="77777777" w:rsidR="00136126" w:rsidRDefault="00931476" w:rsidP="00136126">
      <w:pPr>
        <w:pStyle w:val="Brdtextmedindrag"/>
      </w:pPr>
      <w:r>
        <w:rPr>
          <w:i/>
        </w:rPr>
        <w:t>dels </w:t>
      </w:r>
      <w:r>
        <w:t>att</w:t>
      </w:r>
      <w:r w:rsidRPr="006A7DAA">
        <w:t xml:space="preserve"> pu</w:t>
      </w:r>
      <w:r>
        <w:t>nkt</w:t>
      </w:r>
      <w:r w:rsidRPr="006A7DAA">
        <w:t xml:space="preserve"> 2 i ikraftträdande</w:t>
      </w:r>
      <w:r>
        <w:t>-</w:t>
      </w:r>
      <w:r w:rsidRPr="006A7DAA">
        <w:t xml:space="preserve"> och övergångsbestämmelserna till lagen (2015:700) om ändring i den lagen</w:t>
      </w:r>
      <w:r>
        <w:t xml:space="preserve"> ska ha följande lydelse,</w:t>
      </w:r>
    </w:p>
    <w:p w14:paraId="06135F31" w14:textId="77777777" w:rsidR="00136126" w:rsidRDefault="00931476" w:rsidP="00136126">
      <w:pPr>
        <w:pStyle w:val="Brdtextmedindrag"/>
      </w:pPr>
      <w:r w:rsidRPr="00410381">
        <w:rPr>
          <w:i/>
        </w:rPr>
        <w:t>dels</w:t>
      </w:r>
      <w:r>
        <w:t> att det ska införas en ny paragraf, 2 kap. 4 a §, och närmast före 2 kap. 4 a § en ny rubrik av följande lydelse.</w:t>
      </w:r>
    </w:p>
    <w:p w14:paraId="30379193"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7F0F99E6" w14:textId="77777777">
        <w:tc>
          <w:tcPr>
            <w:tcW w:w="2500" w:type="pct"/>
            <w:shd w:val="clear" w:color="auto" w:fill="auto"/>
            <w:tcMar>
              <w:left w:w="0" w:type="dxa"/>
            </w:tcMar>
          </w:tcPr>
          <w:p w14:paraId="5ED885C6"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3390E0CF" w14:textId="77777777" w:rsidR="00136126" w:rsidRPr="005B0E77" w:rsidRDefault="00931476" w:rsidP="00136126">
            <w:pPr>
              <w:pStyle w:val="Brdtext"/>
              <w:rPr>
                <w:i/>
              </w:rPr>
            </w:pPr>
            <w:r w:rsidRPr="005B0E77">
              <w:rPr>
                <w:i/>
              </w:rPr>
              <w:t>Föreslagen lydelse</w:t>
            </w:r>
          </w:p>
        </w:tc>
      </w:tr>
    </w:tbl>
    <w:p w14:paraId="0FF30BE7" w14:textId="77777777" w:rsidR="00136126" w:rsidRDefault="00931476" w:rsidP="00136126">
      <w:pPr>
        <w:pStyle w:val="Brdtext"/>
        <w:spacing w:before="230"/>
        <w:jc w:val="center"/>
        <w:rPr>
          <w:b/>
        </w:rPr>
      </w:pPr>
      <w:r>
        <w:rPr>
          <w:b/>
        </w:rPr>
        <w:t>1 kap.</w:t>
      </w:r>
    </w:p>
    <w:p w14:paraId="7A1C509E" w14:textId="77777777" w:rsidR="00136126" w:rsidRDefault="00931476" w:rsidP="00136126">
      <w:pPr>
        <w:pStyle w:val="Brdtext"/>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48FFA2E" w14:textId="77777777">
        <w:tc>
          <w:tcPr>
            <w:tcW w:w="2500" w:type="pct"/>
            <w:shd w:val="clear" w:color="auto" w:fill="auto"/>
            <w:tcMar>
              <w:left w:w="0" w:type="dxa"/>
            </w:tcMar>
          </w:tcPr>
          <w:p w14:paraId="2B4DA3FA" w14:textId="77777777" w:rsidR="00136126" w:rsidRDefault="00931476" w:rsidP="00136126">
            <w:pPr>
              <w:pStyle w:val="Brdtextmedindrag"/>
            </w:pPr>
            <w:r>
              <w:t>Med återförsäkring avses verk</w:t>
            </w:r>
            <w:r>
              <w:softHyphen/>
              <w:t>samhet som består i att överta risker som överlåts av ett försäkrings</w:t>
            </w:r>
            <w:r>
              <w:softHyphen/>
              <w:t xml:space="preserve">företag </w:t>
            </w:r>
            <w:r w:rsidRPr="006510E3">
              <w:rPr>
                <w:i/>
              </w:rPr>
              <w:t>eller av</w:t>
            </w:r>
            <w:r>
              <w:t xml:space="preserve"> en utländsk försäkrings</w:t>
            </w:r>
            <w:r>
              <w:softHyphen/>
              <w:t>givare.</w:t>
            </w:r>
          </w:p>
        </w:tc>
        <w:tc>
          <w:tcPr>
            <w:tcW w:w="2500" w:type="pct"/>
            <w:shd w:val="clear" w:color="auto" w:fill="auto"/>
            <w:tcMar>
              <w:right w:w="0" w:type="dxa"/>
            </w:tcMar>
          </w:tcPr>
          <w:p w14:paraId="5C987AEC" w14:textId="77777777" w:rsidR="00136126" w:rsidRDefault="00931476" w:rsidP="00136126">
            <w:pPr>
              <w:pStyle w:val="Brdtextmedindrag"/>
            </w:pPr>
            <w:r>
              <w:t>Med återförsäkring avses verk</w:t>
            </w:r>
            <w:r>
              <w:softHyphen/>
              <w:t>samhet som består i att överta risker som överlåts av ett försäkrings</w:t>
            </w:r>
            <w:r>
              <w:softHyphen/>
              <w:t>företag</w:t>
            </w:r>
            <w:r>
              <w:rPr>
                <w:i/>
              </w:rPr>
              <w:t>,</w:t>
            </w:r>
            <w:r>
              <w:t xml:space="preserve"> en utländsk försäkrings</w:t>
            </w:r>
            <w:r>
              <w:softHyphen/>
              <w:t xml:space="preserve">givare </w:t>
            </w:r>
            <w:r>
              <w:rPr>
                <w:i/>
              </w:rPr>
              <w:t>eller ett tjänste</w:t>
            </w:r>
            <w:r>
              <w:rPr>
                <w:i/>
              </w:rPr>
              <w:softHyphen/>
              <w:t>pensionsföretag</w:t>
            </w:r>
            <w:r w:rsidRPr="00CA628A">
              <w:t>.</w:t>
            </w:r>
          </w:p>
        </w:tc>
      </w:tr>
    </w:tbl>
    <w:p w14:paraId="6F138426" w14:textId="77777777" w:rsidR="00136126" w:rsidRDefault="00931476" w:rsidP="00136126">
      <w:pPr>
        <w:pStyle w:val="Brdtext"/>
        <w:spacing w:before="230"/>
        <w:jc w:val="center"/>
      </w:pPr>
      <w:bookmarkStart w:id="8953" w:name="rub"/>
      <w:bookmarkEnd w:id="8953"/>
      <w:r w:rsidRPr="007C0FA3">
        <w:t>12 §</w:t>
      </w:r>
      <w:r>
        <w:rPr>
          <w:rStyle w:val="Fotnotsreferens"/>
        </w:rPr>
        <w:footnoteReference w:id="167"/>
      </w:r>
    </w:p>
    <w:p w14:paraId="5AC1A76E" w14:textId="77777777" w:rsidR="00136126" w:rsidRDefault="00931476" w:rsidP="00136126">
      <w:pPr>
        <w:pStyle w:val="Brdtextmedindrag"/>
      </w:pPr>
      <w:r w:rsidRPr="00E57DF8">
        <w:t xml:space="preserve">I denna lag betyder </w:t>
      </w:r>
    </w:p>
    <w:p w14:paraId="52410A17" w14:textId="77777777" w:rsidR="00136126" w:rsidRDefault="00931476" w:rsidP="00136126">
      <w:pPr>
        <w:pStyle w:val="Brdtextmedindrag"/>
      </w:pPr>
      <w:r w:rsidRPr="007C0FA3">
        <w:t>1</w:t>
      </w:r>
      <w:r>
        <w:t>. </w:t>
      </w:r>
      <w:r w:rsidRPr="00E57DF8">
        <w:rPr>
          <w:i/>
        </w:rPr>
        <w:t>behörig myndighet</w:t>
      </w:r>
      <w:r w:rsidRPr="00E57DF8">
        <w:t>: en utländsk myndighet som har behörighet att utöva tillsyn över</w:t>
      </w:r>
      <w:r w:rsidRPr="007C0FA3">
        <w:t xml:space="preserve"> en utländsk försäkringsgivare,</w:t>
      </w:r>
    </w:p>
    <w:p w14:paraId="242CFA1C" w14:textId="77777777" w:rsidR="00136126" w:rsidRDefault="00931476" w:rsidP="00136126">
      <w:pPr>
        <w:pStyle w:val="Brdtextmedindrag"/>
      </w:pPr>
      <w:r w:rsidRPr="00E57DF8">
        <w:t>2.</w:t>
      </w:r>
      <w:r>
        <w:t> </w:t>
      </w:r>
      <w:r w:rsidRPr="00E57DF8">
        <w:rPr>
          <w:i/>
        </w:rPr>
        <w:t>blandat finansiellt holdingföretag</w:t>
      </w:r>
      <w:r w:rsidRPr="00E57DF8">
        <w:t>: ett sådant företag som avses i 1</w:t>
      </w:r>
      <w:r>
        <w:t> </w:t>
      </w:r>
      <w:r w:rsidRPr="00E57DF8">
        <w:t>kap. 3</w:t>
      </w:r>
      <w:r>
        <w:t> </w:t>
      </w:r>
      <w:r w:rsidRPr="00E57DF8">
        <w:t>§</w:t>
      </w:r>
      <w:r>
        <w:t> </w:t>
      </w:r>
      <w:r w:rsidRPr="00E57DF8">
        <w:t>4 lagen (2006:531) om särskild tillsy</w:t>
      </w:r>
      <w:r w:rsidRPr="007C0FA3">
        <w:t>n över finansiella konglomerat,</w:t>
      </w:r>
    </w:p>
    <w:p w14:paraId="6C83D145" w14:textId="77777777" w:rsidR="00136126" w:rsidRDefault="00931476" w:rsidP="00136126">
      <w:pPr>
        <w:pStyle w:val="Brdtextmedindrag"/>
      </w:pPr>
      <w:r w:rsidRPr="00E57DF8">
        <w:t>3.</w:t>
      </w:r>
      <w:r>
        <w:t> </w:t>
      </w:r>
      <w:r w:rsidRPr="00E57DF8">
        <w:rPr>
          <w:i/>
        </w:rPr>
        <w:t>EES</w:t>
      </w:r>
      <w:r w:rsidRPr="00E57DF8">
        <w:t>: Europeis</w:t>
      </w:r>
      <w:r w:rsidRPr="007C0FA3">
        <w:t>ka ekonomiska samarbetsområdet,</w:t>
      </w:r>
    </w:p>
    <w:p w14:paraId="180040C0" w14:textId="77777777" w:rsidR="00136126" w:rsidRDefault="00931476" w:rsidP="00136126">
      <w:pPr>
        <w:pStyle w:val="Brdtextmedindrag"/>
      </w:pPr>
      <w:r w:rsidRPr="00E57DF8">
        <w:t>4.</w:t>
      </w:r>
      <w:r>
        <w:t> </w:t>
      </w:r>
      <w:r w:rsidRPr="00E57DF8">
        <w:rPr>
          <w:i/>
        </w:rPr>
        <w:t>EES-försäkringsgivare</w:t>
      </w:r>
      <w:r w:rsidRPr="00E57DF8">
        <w:t>: en utländsk försäkringsgivare vars hemland hör till EES och som omf</w:t>
      </w:r>
      <w:r w:rsidRPr="007C0FA3">
        <w:t>attas av Solvens II-direktivet,</w:t>
      </w:r>
    </w:p>
    <w:p w14:paraId="5CC0C2D1" w14:textId="77777777" w:rsidR="00136126" w:rsidRDefault="00931476" w:rsidP="00136126">
      <w:pPr>
        <w:pStyle w:val="Brdtextmedindrag"/>
      </w:pPr>
      <w:r w:rsidRPr="00E57DF8">
        <w:t>5.</w:t>
      </w:r>
      <w:r>
        <w:t> </w:t>
      </w:r>
      <w:r w:rsidRPr="00E57DF8">
        <w:rPr>
          <w:i/>
        </w:rPr>
        <w:t>externt kreditvärderingsinstitut</w:t>
      </w:r>
      <w:r w:rsidRPr="00E57DF8">
        <w:t>: ett kreditvärderingsinstitut som har fått tillstånd eller blivit certifierat enligt Europaparlamentets och rådets förordning (EG) nr 1060/2009 av den 16</w:t>
      </w:r>
      <w:r>
        <w:t> </w:t>
      </w:r>
      <w:r w:rsidRPr="00E57DF8">
        <w:t>september 2009 om kredit</w:t>
      </w:r>
      <w:r>
        <w:softHyphen/>
      </w:r>
      <w:r w:rsidRPr="00E57DF8">
        <w:t>värderingsinstitut eller en centralbank som utfärdar kreditvärderingar som int</w:t>
      </w:r>
      <w:r w:rsidRPr="007C0FA3">
        <w:t>e omfattas av den förordningen,</w:t>
      </w:r>
    </w:p>
    <w:p w14:paraId="69FEA730" w14:textId="77777777" w:rsidR="00136126" w:rsidRDefault="00931476" w:rsidP="00136126">
      <w:pPr>
        <w:pStyle w:val="Brdtextmedindrag"/>
      </w:pPr>
      <w:r w:rsidRPr="00E57DF8">
        <w:t>6.</w:t>
      </w:r>
      <w:r>
        <w:t> </w:t>
      </w:r>
      <w:r w:rsidRPr="00E57DF8">
        <w:rPr>
          <w:i/>
        </w:rPr>
        <w:t>försäkringsholdingföretag</w:t>
      </w:r>
      <w:r w:rsidRPr="00E57DF8">
        <w:t>: ett moderföretag som inte är ett försäkringsföretag, en EES-försäkringsgivare, ett försäkringsföretag från tredjeland eller ett blandat finansiellt holdingföretag och vars huvud</w:t>
      </w:r>
      <w:r>
        <w:softHyphen/>
      </w:r>
      <w:r w:rsidRPr="00E57DF8">
        <w:t>sakliga verksamhet är att förvärva och förvalta andelar i dotterföretag som uteslutande eller huvudsakligen är försäkringsföretag, EES-försäkrings</w:t>
      </w:r>
      <w:r>
        <w:softHyphen/>
      </w:r>
      <w:r w:rsidRPr="00E57DF8">
        <w:t>givare eller försäkrings</w:t>
      </w:r>
      <w:r w:rsidRPr="007C0FA3">
        <w:t>givare från tredjeland,</w:t>
      </w:r>
    </w:p>
    <w:p w14:paraId="6960BF6A" w14:textId="77777777" w:rsidR="00136126" w:rsidRDefault="00931476" w:rsidP="00136126">
      <w:pPr>
        <w:pStyle w:val="Brdtextmedindrag"/>
      </w:pPr>
      <w:r w:rsidRPr="00E57DF8">
        <w:lastRenderedPageBreak/>
        <w:t>7.</w:t>
      </w:r>
      <w:r>
        <w:t> </w:t>
      </w:r>
      <w:r w:rsidRPr="00E57DF8">
        <w:rPr>
          <w:i/>
        </w:rPr>
        <w:t>försäkringsholdingföretag med blandad verksamhet</w:t>
      </w:r>
      <w:r w:rsidRPr="00E57DF8">
        <w:t>: ett moderföretag som inte är ett försäkringsföretag, en EES-försäkringsgivare, en försäkringsgivare från tredjeland, ett blandat finansiellt holdingföretag eller ett försäkringsholdingföretag och som har minst ett dotterför</w:t>
      </w:r>
      <w:r w:rsidRPr="007C0FA3">
        <w:t>etag som är försäkringsföretag,</w:t>
      </w:r>
    </w:p>
    <w:p w14:paraId="3F9C43B0" w14:textId="77777777" w:rsidR="00136126" w:rsidRDefault="00931476" w:rsidP="00136126">
      <w:pPr>
        <w:pStyle w:val="Brdtextmedindrag"/>
      </w:pPr>
      <w:r w:rsidRPr="00E57DF8">
        <w:t>8.</w:t>
      </w:r>
      <w:r>
        <w:t> </w:t>
      </w:r>
      <w:r w:rsidRPr="00E57DF8">
        <w:rPr>
          <w:i/>
        </w:rPr>
        <w:t>försäkringsgivare från tredje land</w:t>
      </w:r>
      <w:r w:rsidRPr="00E57DF8">
        <w:t>: en utländsk försäkringsgivare vars hemland inte hör till EES och som skulle omfattas av Solvens II-direktivet om dess hemland hörde till EES,</w:t>
      </w:r>
    </w:p>
    <w:p w14:paraId="68DD8C47" w14:textId="77777777" w:rsidR="00136126" w:rsidRDefault="00931476" w:rsidP="00136126">
      <w:pPr>
        <w:pStyle w:val="Brdtextmedindrag"/>
      </w:pPr>
      <w:r w:rsidRPr="00E57DF8">
        <w:t>9.</w:t>
      </w:r>
      <w:r>
        <w:t> </w:t>
      </w:r>
      <w:r w:rsidRPr="00E57DF8">
        <w:rPr>
          <w:i/>
        </w:rPr>
        <w:t>grupptillsynsmyndighet</w:t>
      </w:r>
      <w:r w:rsidRPr="00E57DF8">
        <w:t>: den myndighet som enligt 19</w:t>
      </w:r>
      <w:r>
        <w:t> </w:t>
      </w:r>
      <w:r w:rsidRPr="00E57DF8">
        <w:t>kap. 6</w:t>
      </w:r>
      <w:r>
        <w:t> </w:t>
      </w:r>
      <w:r w:rsidRPr="007C0FA3">
        <w:t>§ ansvarar för grupptillsynen,</w:t>
      </w:r>
    </w:p>
    <w:p w14:paraId="165B7BBA" w14:textId="77777777" w:rsidR="00136126" w:rsidRDefault="00931476" w:rsidP="00136126">
      <w:pPr>
        <w:pStyle w:val="Brdtextmedindrag"/>
      </w:pPr>
      <w:r w:rsidRPr="00E57DF8">
        <w:t>10.</w:t>
      </w:r>
      <w:r>
        <w:t> </w:t>
      </w:r>
      <w:r w:rsidRPr="00E57DF8">
        <w:rPr>
          <w:i/>
        </w:rPr>
        <w:t>Solvens II-direktivet</w:t>
      </w:r>
      <w:r w:rsidRPr="00E57DF8">
        <w:t>: Europaparlamentets och rådets direktiv 2009/138/EG av den 25</w:t>
      </w:r>
      <w:r>
        <w:t> </w:t>
      </w:r>
      <w:r w:rsidRPr="00E57DF8">
        <w:t xml:space="preserve">november 2009 om upptagande och utövande av försäkrings- och återförsäkringsverksamhet (Solvens II), i lydelsen enligt Europaparlamentets </w:t>
      </w:r>
      <w:r w:rsidRPr="007C0FA3">
        <w:t>och rådets direktiv 2014/51/EU,</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EE4162E" w14:textId="77777777">
        <w:tc>
          <w:tcPr>
            <w:tcW w:w="2500" w:type="pct"/>
            <w:shd w:val="clear" w:color="auto" w:fill="auto"/>
            <w:tcMar>
              <w:left w:w="0" w:type="dxa"/>
            </w:tcMar>
          </w:tcPr>
          <w:p w14:paraId="4EA652AE" w14:textId="77777777" w:rsidR="00136126" w:rsidRDefault="00931476" w:rsidP="00136126">
            <w:pPr>
              <w:pStyle w:val="Brdtextmedindrag"/>
            </w:pPr>
            <w:r w:rsidRPr="00CF31B7">
              <w:t>11.</w:t>
            </w:r>
            <w:r>
              <w:t> </w:t>
            </w:r>
            <w:r w:rsidRPr="00E57DF8">
              <w:rPr>
                <w:i/>
                <w:u w:val="single"/>
              </w:rPr>
              <w:t>specialföretag</w:t>
            </w:r>
            <w:r w:rsidRPr="00CF31B7">
              <w:t>: ett aktiebolag eller en ekonomisk förening som, utan att vara ett försäkringsföretag eller en utländsk försäkringsgivare, övertar försäkringsrisker från ett försäkringsföretag eller en EES-försäkringsgivare och som till fullo finansierar sin exponering för riskerna genom inkomster från emissioner av skuldebrev eller någon annan liknande form av finansiering, för vilken rätten till återbetalning är underordnad företagens skyldigheter enlig</w:t>
            </w:r>
            <w:r w:rsidRPr="007C0FA3">
              <w:t>t avtal om riskövertagande,</w:t>
            </w:r>
            <w:r w:rsidRPr="00E57DF8">
              <w:rPr>
                <w:i/>
              </w:rPr>
              <w:t xml:space="preserve"> och</w:t>
            </w:r>
          </w:p>
        </w:tc>
        <w:tc>
          <w:tcPr>
            <w:tcW w:w="2500" w:type="pct"/>
            <w:shd w:val="clear" w:color="auto" w:fill="auto"/>
            <w:tcMar>
              <w:right w:w="0" w:type="dxa"/>
            </w:tcMar>
          </w:tcPr>
          <w:p w14:paraId="5DBEBB52" w14:textId="77777777" w:rsidR="00136126" w:rsidRDefault="00931476" w:rsidP="00136126">
            <w:pPr>
              <w:pStyle w:val="Brdtextmedindrag"/>
            </w:pPr>
            <w:r w:rsidRPr="00CF31B7">
              <w:t>11.</w:t>
            </w:r>
            <w:r>
              <w:t> </w:t>
            </w:r>
            <w:r w:rsidRPr="00CF31B7">
              <w:rPr>
                <w:i/>
                <w:u w:val="single"/>
              </w:rPr>
              <w:t>specialföretag</w:t>
            </w:r>
            <w:r w:rsidRPr="00CF31B7">
              <w:t>: ett aktiebolag eller en ekonomisk förening som, utan att vara ett försäkringsföretag eller en utländsk försäkringsgivare, övertar försäkringsrisker från ett försäkringsföretag eller en EES-försäkringsgivare och som till fullo finansierar sin exponering för riskerna genom inkomster från emissioner av skuldebrev eller någon annan liknande form av finansiering, för vilken rätten till återbetalning är underordnad företagens skyldigheter enlig</w:t>
            </w:r>
            <w:r>
              <w:t>t avtal om riskövertagande,</w:t>
            </w:r>
          </w:p>
        </w:tc>
      </w:tr>
      <w:tr w:rsidR="00397F28" w14:paraId="1F33C325" w14:textId="77777777">
        <w:tc>
          <w:tcPr>
            <w:tcW w:w="2500" w:type="pct"/>
            <w:shd w:val="clear" w:color="auto" w:fill="auto"/>
            <w:tcMar>
              <w:left w:w="0" w:type="dxa"/>
            </w:tcMar>
          </w:tcPr>
          <w:p w14:paraId="1F1772DA" w14:textId="77777777" w:rsidR="00136126" w:rsidRPr="00CF31B7" w:rsidRDefault="00931476" w:rsidP="00136126">
            <w:pPr>
              <w:pStyle w:val="Brdtextmedindrag"/>
            </w:pPr>
            <w:r w:rsidRPr="00CF31B7">
              <w:t>12.</w:t>
            </w:r>
            <w:r>
              <w:t> </w:t>
            </w:r>
            <w:r w:rsidRPr="00E57DF8">
              <w:rPr>
                <w:i/>
                <w:u w:val="single"/>
              </w:rPr>
              <w:t>tillsynskollegium</w:t>
            </w:r>
            <w:r w:rsidRPr="00CF31B7">
              <w:t>: en perma</w:t>
            </w:r>
            <w:r>
              <w:softHyphen/>
            </w:r>
            <w:r w:rsidRPr="00CF31B7">
              <w:t>nent men flexibel struktur för samarbete, samordning och beslutsfattande mellan Finans</w:t>
            </w:r>
            <w:r>
              <w:softHyphen/>
            </w:r>
            <w:r w:rsidRPr="00CF31B7">
              <w:t>inspektionen och en eller flera behöriga myndigheter eller mellan flera behöriga myndigheter vid tillsynen över en grupp enligt 19</w:t>
            </w:r>
            <w:r>
              <w:t> </w:t>
            </w:r>
            <w:r w:rsidRPr="00CF31B7">
              <w:t>kap</w:t>
            </w:r>
            <w:r w:rsidRPr="00F03FBB">
              <w:t>.</w:t>
            </w:r>
          </w:p>
        </w:tc>
        <w:tc>
          <w:tcPr>
            <w:tcW w:w="2500" w:type="pct"/>
            <w:shd w:val="clear" w:color="auto" w:fill="auto"/>
            <w:tcMar>
              <w:right w:w="0" w:type="dxa"/>
            </w:tcMar>
          </w:tcPr>
          <w:p w14:paraId="619DD28F" w14:textId="77777777" w:rsidR="00136126" w:rsidRPr="00CF31B7" w:rsidRDefault="00931476" w:rsidP="00136126">
            <w:pPr>
              <w:pStyle w:val="Brdtextmedindrag"/>
            </w:pPr>
            <w:r w:rsidRPr="00CF31B7">
              <w:t>12.</w:t>
            </w:r>
            <w:r>
              <w:t> </w:t>
            </w:r>
            <w:r w:rsidRPr="00CF31B7">
              <w:rPr>
                <w:i/>
                <w:u w:val="single"/>
              </w:rPr>
              <w:t>tillsynskollegium</w:t>
            </w:r>
            <w:r w:rsidRPr="00CF31B7">
              <w:t>: en perma</w:t>
            </w:r>
            <w:r>
              <w:softHyphen/>
            </w:r>
            <w:r w:rsidRPr="00CF31B7">
              <w:t>nent men flexibel struktur för samarbete, samordning och beslutsfattande mellan Finans</w:t>
            </w:r>
            <w:r>
              <w:softHyphen/>
            </w:r>
            <w:r w:rsidRPr="00CF31B7">
              <w:t>inspektionen och en eller flera behöriga myndigheter eller mellan flera behöriga myndigheter vid tillsynen över en grupp enligt 19</w:t>
            </w:r>
            <w:r>
              <w:t> </w:t>
            </w:r>
            <w:r w:rsidRPr="00CF31B7">
              <w:t>kap</w:t>
            </w:r>
            <w:r>
              <w:t>.</w:t>
            </w:r>
            <w:r>
              <w:rPr>
                <w:i/>
              </w:rPr>
              <w:t>, och</w:t>
            </w:r>
          </w:p>
        </w:tc>
      </w:tr>
      <w:tr w:rsidR="00397F28" w14:paraId="1FD23384" w14:textId="77777777">
        <w:tc>
          <w:tcPr>
            <w:tcW w:w="2500" w:type="pct"/>
            <w:shd w:val="clear" w:color="auto" w:fill="auto"/>
            <w:tcMar>
              <w:left w:w="0" w:type="dxa"/>
            </w:tcMar>
          </w:tcPr>
          <w:p w14:paraId="6880B17C" w14:textId="77777777" w:rsidR="00136126" w:rsidRPr="00CF31B7" w:rsidRDefault="00136126" w:rsidP="00136126">
            <w:pPr>
              <w:pStyle w:val="Brdtextmedindrag"/>
            </w:pPr>
          </w:p>
        </w:tc>
        <w:tc>
          <w:tcPr>
            <w:tcW w:w="2500" w:type="pct"/>
            <w:shd w:val="clear" w:color="auto" w:fill="auto"/>
            <w:tcMar>
              <w:right w:w="0" w:type="dxa"/>
            </w:tcMar>
          </w:tcPr>
          <w:p w14:paraId="2C25E1CD" w14:textId="77777777" w:rsidR="00136126" w:rsidRPr="00E57DF8" w:rsidRDefault="00931476" w:rsidP="00136126">
            <w:pPr>
              <w:pStyle w:val="Brdtextmedindrag"/>
              <w:rPr>
                <w:i/>
              </w:rPr>
            </w:pPr>
            <w:r w:rsidRPr="00E57DF8">
              <w:rPr>
                <w:i/>
              </w:rPr>
              <w:t>13.</w:t>
            </w:r>
            <w:r>
              <w:rPr>
                <w:i/>
              </w:rPr>
              <w:t> </w:t>
            </w:r>
            <w:r w:rsidRPr="00E57DF8">
              <w:rPr>
                <w:i/>
                <w:u w:val="single"/>
              </w:rPr>
              <w:t>tjänstepensionsföretag</w:t>
            </w:r>
            <w:r w:rsidRPr="00E57DF8">
              <w:rPr>
                <w:i/>
              </w:rPr>
              <w:t>: ett</w:t>
            </w:r>
            <w:r>
              <w:rPr>
                <w:i/>
              </w:rPr>
              <w:t xml:space="preserve"> </w:t>
            </w:r>
            <w:r w:rsidRPr="00E57DF8">
              <w:rPr>
                <w:i/>
              </w:rPr>
              <w:t xml:space="preserve">företag </w:t>
            </w:r>
            <w:r>
              <w:rPr>
                <w:i/>
              </w:rPr>
              <w:t>s</w:t>
            </w:r>
            <w:r w:rsidRPr="008B5013">
              <w:rPr>
                <w:i/>
              </w:rPr>
              <w:t xml:space="preserve">om har tillstånd att driva </w:t>
            </w:r>
            <w:r>
              <w:rPr>
                <w:i/>
              </w:rPr>
              <w:t>tjänstepensionsverksamhet</w:t>
            </w:r>
            <w:r w:rsidRPr="008B5013">
              <w:rPr>
                <w:i/>
              </w:rPr>
              <w:t xml:space="preserve"> enligt lagen (2019:000) om </w:t>
            </w:r>
            <w:r>
              <w:rPr>
                <w:i/>
              </w:rPr>
              <w:t>tjänste</w:t>
            </w:r>
            <w:r>
              <w:rPr>
                <w:i/>
              </w:rPr>
              <w:softHyphen/>
              <w:t>pensionsföretag</w:t>
            </w:r>
            <w:r w:rsidRPr="00E57DF8">
              <w:rPr>
                <w:i/>
              </w:rPr>
              <w:t>.</w:t>
            </w:r>
          </w:p>
        </w:tc>
      </w:tr>
    </w:tbl>
    <w:p w14:paraId="6FB5F5C7" w14:textId="77777777" w:rsidR="00136126" w:rsidRDefault="00931476" w:rsidP="00136126">
      <w:pPr>
        <w:pStyle w:val="Brdtext"/>
        <w:spacing w:before="230"/>
        <w:jc w:val="center"/>
        <w:rPr>
          <w:b/>
        </w:rPr>
      </w:pPr>
      <w:r>
        <w:rPr>
          <w:b/>
        </w:rPr>
        <w:t>2 kap.</w:t>
      </w:r>
    </w:p>
    <w:p w14:paraId="32A2C5A2" w14:textId="77777777" w:rsidR="00136126" w:rsidRDefault="00931476" w:rsidP="00136126">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E0F16F5" w14:textId="77777777">
        <w:tc>
          <w:tcPr>
            <w:tcW w:w="2500" w:type="pct"/>
            <w:shd w:val="clear" w:color="auto" w:fill="auto"/>
            <w:tcMar>
              <w:left w:w="0" w:type="dxa"/>
            </w:tcMar>
          </w:tcPr>
          <w:p w14:paraId="2984B8E3" w14:textId="77777777" w:rsidR="00136126" w:rsidRDefault="00931476" w:rsidP="00136126">
            <w:pPr>
              <w:pStyle w:val="Brdtextmedindrag"/>
            </w:pPr>
            <w:r>
              <w:t xml:space="preserve">Försäkringsrörelse får drivas bara efter tillstånd. Tillstånd får ges ett aktiebolag, ett ömsesidigt försäkringsbolag </w:t>
            </w:r>
            <w:r w:rsidRPr="00410381">
              <w:rPr>
                <w:i/>
              </w:rPr>
              <w:t>eller</w:t>
            </w:r>
            <w:r>
              <w:t xml:space="preserve"> en försäk</w:t>
            </w:r>
            <w:r>
              <w:softHyphen/>
              <w:t>ringsförening.</w:t>
            </w:r>
          </w:p>
        </w:tc>
        <w:tc>
          <w:tcPr>
            <w:tcW w:w="2500" w:type="pct"/>
            <w:shd w:val="clear" w:color="auto" w:fill="auto"/>
            <w:tcMar>
              <w:right w:w="0" w:type="dxa"/>
            </w:tcMar>
          </w:tcPr>
          <w:p w14:paraId="63B5988E" w14:textId="77777777" w:rsidR="00136126" w:rsidRDefault="00931476" w:rsidP="00136126">
            <w:pPr>
              <w:pStyle w:val="Brdtextmedindrag"/>
            </w:pPr>
            <w:r>
              <w:t>Försäkringsrörelse får drivas bara efter tillstånd. Tillstånd får ges ett aktiebolag, ett ömsesidigt försäkringsbolag</w:t>
            </w:r>
            <w:r>
              <w:rPr>
                <w:i/>
              </w:rPr>
              <w:t>,</w:t>
            </w:r>
            <w:r>
              <w:t xml:space="preserve"> en försäkrings</w:t>
            </w:r>
            <w:r>
              <w:softHyphen/>
            </w:r>
            <w:r>
              <w:lastRenderedPageBreak/>
              <w:t>förening</w:t>
            </w:r>
            <w:r w:rsidRPr="004D1835">
              <w:rPr>
                <w:i/>
              </w:rPr>
              <w:t>,</w:t>
            </w:r>
            <w:r>
              <w:t xml:space="preserve"> </w:t>
            </w:r>
            <w:r w:rsidRPr="00410381">
              <w:rPr>
                <w:i/>
              </w:rPr>
              <w:t>ett ömsesidigt tjänste</w:t>
            </w:r>
            <w:r>
              <w:rPr>
                <w:i/>
              </w:rPr>
              <w:softHyphen/>
            </w:r>
            <w:r w:rsidRPr="00410381">
              <w:rPr>
                <w:i/>
              </w:rPr>
              <w:t>pensionsbolag eller</w:t>
            </w:r>
            <w:r>
              <w:t xml:space="preserve"> </w:t>
            </w:r>
            <w:r>
              <w:rPr>
                <w:i/>
              </w:rPr>
              <w:t>en tjänste</w:t>
            </w:r>
            <w:r>
              <w:rPr>
                <w:i/>
              </w:rPr>
              <w:softHyphen/>
              <w:t>pensionsförening</w:t>
            </w:r>
            <w:r>
              <w:t>.</w:t>
            </w:r>
          </w:p>
        </w:tc>
      </w:tr>
    </w:tbl>
    <w:p w14:paraId="4E180F86" w14:textId="77777777" w:rsidR="00136126" w:rsidRDefault="00931476" w:rsidP="00136126">
      <w:pPr>
        <w:pStyle w:val="Brdtext"/>
        <w:spacing w:before="230"/>
        <w:jc w:val="center"/>
      </w:pPr>
      <w:r>
        <w:lastRenderedPageBreak/>
        <w:t>2 §</w:t>
      </w:r>
      <w:r>
        <w:rPr>
          <w:rStyle w:val="Fotnotsreferens"/>
        </w:rPr>
        <w:footnoteReference w:id="168"/>
      </w:r>
    </w:p>
    <w:p w14:paraId="0C185AA1" w14:textId="77777777" w:rsidR="00136126" w:rsidRDefault="00931476" w:rsidP="00136126">
      <w:pPr>
        <w:pStyle w:val="Brdtextmedindrag"/>
      </w:pPr>
      <w:r w:rsidRPr="00A8410A">
        <w:t>I fråga om europabolag och europakooperativ som driver försäkrings</w:t>
      </w:r>
      <w:r>
        <w:softHyphen/>
      </w:r>
      <w:r w:rsidRPr="00A8410A">
        <w:t>rörelse och som har ett sådant förvaltningssystem som avses i artiklarna 39–42 i rådets förordning (EG) nr 2157/2001 av den 8</w:t>
      </w:r>
      <w:r>
        <w:t> </w:t>
      </w:r>
      <w:r w:rsidRPr="00A8410A">
        <w:t xml:space="preserve">oktober 2001 om stadga för </w:t>
      </w:r>
      <w:r>
        <w:t>europabolag</w:t>
      </w:r>
      <w:r w:rsidRPr="00A8410A">
        <w:t xml:space="preserve"> eller artiklarna 37–41 i rådets förordning (EG) nr 1435/2003 av den 22</w:t>
      </w:r>
      <w:r>
        <w:t> </w:t>
      </w:r>
      <w:r w:rsidRPr="00A8410A">
        <w:t xml:space="preserve">juli 2003 om stadga för europeiska kooperativa </w:t>
      </w:r>
      <w:r>
        <w:t>föreningar</w:t>
      </w:r>
      <w:r w:rsidRPr="00A8410A">
        <w:t xml:space="preserve"> ska följande bestämmelser i denna lag om styrelsen eller dess ledamöter tillämpas på tillsynsorganet eller dess ledamöter: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41D80148" w14:textId="77777777">
        <w:tc>
          <w:tcPr>
            <w:tcW w:w="2500" w:type="pct"/>
            <w:shd w:val="clear" w:color="auto" w:fill="auto"/>
            <w:tcMar>
              <w:left w:w="0" w:type="dxa"/>
            </w:tcMar>
          </w:tcPr>
          <w:p w14:paraId="1D5988E3" w14:textId="77777777" w:rsidR="00136126" w:rsidRDefault="00931476" w:rsidP="00136126">
            <w:pPr>
              <w:pStyle w:val="Brdtextmedindrag"/>
            </w:pPr>
            <w:bookmarkStart w:id="8954" w:name="_Hlk6920689"/>
            <w:r w:rsidRPr="00A8410A">
              <w:t>2</w:t>
            </w:r>
            <w:r>
              <w:t> kap.</w:t>
            </w:r>
            <w:r w:rsidRPr="00A8410A">
              <w:t xml:space="preserve"> 4</w:t>
            </w:r>
            <w:r>
              <w:t> § </w:t>
            </w:r>
            <w:r w:rsidRPr="00A8410A">
              <w:t xml:space="preserve">4 </w:t>
            </w:r>
            <w:bookmarkEnd w:id="8954"/>
            <w:r w:rsidRPr="00A8410A">
              <w:t>om lednings</w:t>
            </w:r>
            <w:r>
              <w:softHyphen/>
            </w:r>
            <w:r w:rsidRPr="00A8410A">
              <w:t xml:space="preserve">prövning, </w:t>
            </w:r>
          </w:p>
          <w:p w14:paraId="0EE5415D" w14:textId="77777777" w:rsidR="00136126" w:rsidRDefault="00931476" w:rsidP="00136126">
            <w:pPr>
              <w:pStyle w:val="Brdtextmedindrag"/>
            </w:pPr>
            <w:r w:rsidRPr="00A8410A">
              <w:t>4</w:t>
            </w:r>
            <w:r>
              <w:t> kap.</w:t>
            </w:r>
            <w:r w:rsidRPr="00A8410A">
              <w:t xml:space="preserve"> 9</w:t>
            </w:r>
            <w:r>
              <w:t> §</w:t>
            </w:r>
            <w:r w:rsidRPr="00A8410A">
              <w:t xml:space="preserve"> första stycket</w:t>
            </w:r>
            <w:r>
              <w:t> </w:t>
            </w:r>
            <w:r w:rsidRPr="00A8410A">
              <w:t xml:space="preserve">1 om avtal med eller till förmån för styrelseledamot, </w:t>
            </w:r>
          </w:p>
          <w:p w14:paraId="0C09388C" w14:textId="77777777" w:rsidR="00136126" w:rsidRDefault="00931476" w:rsidP="00136126">
            <w:pPr>
              <w:pStyle w:val="Brdtextmedindrag"/>
            </w:pPr>
            <w:r w:rsidRPr="00A8410A">
              <w:t>11</w:t>
            </w:r>
            <w:r>
              <w:t> kap.</w:t>
            </w:r>
            <w:r w:rsidRPr="00A8410A">
              <w:t xml:space="preserve"> 8</w:t>
            </w:r>
            <w:r>
              <w:t> §</w:t>
            </w:r>
            <w:r w:rsidRPr="00A8410A">
              <w:t xml:space="preserve"> och 13</w:t>
            </w:r>
            <w:r>
              <w:t> kap.</w:t>
            </w:r>
            <w:r w:rsidRPr="00A8410A">
              <w:t xml:space="preserve"> 17</w:t>
            </w:r>
            <w:r>
              <w:t> §</w:t>
            </w:r>
            <w:r w:rsidRPr="00A8410A">
              <w:t xml:space="preserve"> om uppgifter inför styrelseval, </w:t>
            </w:r>
          </w:p>
          <w:p w14:paraId="58CB0955" w14:textId="77777777" w:rsidR="00136126" w:rsidRDefault="00931476" w:rsidP="00136126">
            <w:pPr>
              <w:pStyle w:val="Brdtextmedindrag"/>
            </w:pPr>
            <w:r w:rsidRPr="00A8410A">
              <w:t>11</w:t>
            </w:r>
            <w:r>
              <w:t> kap.</w:t>
            </w:r>
            <w:r w:rsidRPr="00A8410A">
              <w:t xml:space="preserve"> 10</w:t>
            </w:r>
            <w:r>
              <w:t> §</w:t>
            </w:r>
            <w:r w:rsidRPr="00A8410A">
              <w:t xml:space="preserve"> och 13</w:t>
            </w:r>
            <w:r>
              <w:t> kap.</w:t>
            </w:r>
            <w:r w:rsidRPr="00A8410A">
              <w:t xml:space="preserve"> 11</w:t>
            </w:r>
            <w:r>
              <w:t> §</w:t>
            </w:r>
            <w:r w:rsidRPr="00A8410A">
              <w:t xml:space="preserve"> om jäv för styrelseledamot,</w:t>
            </w:r>
          </w:p>
        </w:tc>
        <w:tc>
          <w:tcPr>
            <w:tcW w:w="2500" w:type="pct"/>
            <w:shd w:val="clear" w:color="auto" w:fill="auto"/>
            <w:tcMar>
              <w:right w:w="0" w:type="dxa"/>
            </w:tcMar>
          </w:tcPr>
          <w:p w14:paraId="0031DDBF" w14:textId="77777777" w:rsidR="00136126" w:rsidRDefault="00931476" w:rsidP="00136126">
            <w:pPr>
              <w:pStyle w:val="Brdtextmedindrag"/>
            </w:pPr>
            <w:bookmarkStart w:id="8955" w:name="_Hlk6920761"/>
            <w:r w:rsidRPr="00A8410A">
              <w:t>2</w:t>
            </w:r>
            <w:r>
              <w:t> kap.</w:t>
            </w:r>
            <w:r w:rsidRPr="00A8410A">
              <w:t xml:space="preserve"> 4</w:t>
            </w:r>
            <w:r>
              <w:t> §</w:t>
            </w:r>
            <w:r w:rsidRPr="00A8410A">
              <w:t xml:space="preserve"> </w:t>
            </w:r>
            <w:r w:rsidRPr="000A7C2D">
              <w:rPr>
                <w:i/>
              </w:rPr>
              <w:t>första stycket</w:t>
            </w:r>
            <w:r>
              <w:rPr>
                <w:i/>
              </w:rPr>
              <w:t> </w:t>
            </w:r>
            <w:r w:rsidRPr="00A8410A">
              <w:t xml:space="preserve">4 </w:t>
            </w:r>
            <w:bookmarkEnd w:id="8955"/>
            <w:r w:rsidRPr="00A8410A">
              <w:t>om lednings</w:t>
            </w:r>
            <w:r>
              <w:softHyphen/>
            </w:r>
            <w:r w:rsidRPr="00A8410A">
              <w:t xml:space="preserve">prövning, </w:t>
            </w:r>
          </w:p>
          <w:p w14:paraId="14149007" w14:textId="77777777" w:rsidR="00136126" w:rsidRDefault="00931476" w:rsidP="00136126">
            <w:pPr>
              <w:pStyle w:val="Brdtextmedindrag"/>
            </w:pPr>
            <w:r w:rsidRPr="00A8410A">
              <w:t>4</w:t>
            </w:r>
            <w:r>
              <w:t> kap.</w:t>
            </w:r>
            <w:r w:rsidRPr="00A8410A">
              <w:t xml:space="preserve"> 9</w:t>
            </w:r>
            <w:r>
              <w:t> §</w:t>
            </w:r>
            <w:r w:rsidRPr="00A8410A">
              <w:t xml:space="preserve"> första stycket</w:t>
            </w:r>
            <w:r>
              <w:t> </w:t>
            </w:r>
            <w:r w:rsidRPr="00A8410A">
              <w:t xml:space="preserve">1 om avtal med eller till förmån för styrelseledamot, </w:t>
            </w:r>
          </w:p>
          <w:p w14:paraId="73E61364" w14:textId="77777777" w:rsidR="00136126" w:rsidRDefault="00931476" w:rsidP="00136126">
            <w:pPr>
              <w:pStyle w:val="Brdtextmedindrag"/>
            </w:pPr>
            <w:r w:rsidRPr="00A8410A">
              <w:t>11</w:t>
            </w:r>
            <w:r>
              <w:t> kap.</w:t>
            </w:r>
            <w:r w:rsidRPr="00A8410A">
              <w:t xml:space="preserve"> 8</w:t>
            </w:r>
            <w:r>
              <w:t> §</w:t>
            </w:r>
            <w:r w:rsidRPr="00A8410A">
              <w:t xml:space="preserve"> och 13</w:t>
            </w:r>
            <w:r>
              <w:t> kap.</w:t>
            </w:r>
            <w:r w:rsidRPr="00A8410A">
              <w:t xml:space="preserve"> 17</w:t>
            </w:r>
            <w:r>
              <w:t> §</w:t>
            </w:r>
            <w:r w:rsidRPr="00A8410A">
              <w:t xml:space="preserve"> om uppgifter inför styrelseval, </w:t>
            </w:r>
          </w:p>
          <w:p w14:paraId="5C82CA09" w14:textId="77777777" w:rsidR="00136126" w:rsidRDefault="00931476" w:rsidP="00136126">
            <w:pPr>
              <w:pStyle w:val="Brdtextmedindrag"/>
            </w:pPr>
            <w:r w:rsidRPr="00A8410A">
              <w:t>11</w:t>
            </w:r>
            <w:r>
              <w:t> kap.</w:t>
            </w:r>
            <w:r w:rsidRPr="00A8410A">
              <w:t xml:space="preserve"> 10</w:t>
            </w:r>
            <w:r>
              <w:t> §</w:t>
            </w:r>
            <w:r w:rsidRPr="00A8410A">
              <w:t xml:space="preserve"> och 13</w:t>
            </w:r>
            <w:r>
              <w:t> kap.</w:t>
            </w:r>
            <w:r w:rsidRPr="00A8410A">
              <w:t xml:space="preserve"> 11</w:t>
            </w:r>
            <w:r>
              <w:t> §</w:t>
            </w:r>
            <w:r w:rsidRPr="00A8410A">
              <w:t xml:space="preserve"> om jäv för styrelseledamot,</w:t>
            </w:r>
          </w:p>
        </w:tc>
      </w:tr>
      <w:tr w:rsidR="00397F28" w14:paraId="16B60F4F" w14:textId="77777777">
        <w:tc>
          <w:tcPr>
            <w:tcW w:w="2500" w:type="pct"/>
            <w:shd w:val="clear" w:color="auto" w:fill="auto"/>
            <w:tcMar>
              <w:left w:w="0" w:type="dxa"/>
            </w:tcMar>
          </w:tcPr>
          <w:p w14:paraId="73F71552" w14:textId="77777777" w:rsidR="00136126" w:rsidRDefault="00931476" w:rsidP="00136126">
            <w:pPr>
              <w:pStyle w:val="Brdtextmedindrag"/>
              <w:rPr>
                <w:i/>
              </w:rPr>
            </w:pPr>
            <w:r w:rsidRPr="009E1090">
              <w:rPr>
                <w:i/>
              </w:rPr>
              <w:t>13</w:t>
            </w:r>
            <w:r>
              <w:rPr>
                <w:i/>
              </w:rPr>
              <w:t> kap.</w:t>
            </w:r>
            <w:r w:rsidRPr="009E1090">
              <w:rPr>
                <w:i/>
              </w:rPr>
              <w:t xml:space="preserve"> 13</w:t>
            </w:r>
            <w:r>
              <w:rPr>
                <w:i/>
              </w:rPr>
              <w:t> §</w:t>
            </w:r>
            <w:r w:rsidRPr="009E1090">
              <w:rPr>
                <w:i/>
              </w:rPr>
              <w:t xml:space="preserve"> om överskridande av befogenhet och behörighet,</w:t>
            </w:r>
          </w:p>
        </w:tc>
        <w:tc>
          <w:tcPr>
            <w:tcW w:w="2500" w:type="pct"/>
            <w:shd w:val="clear" w:color="auto" w:fill="auto"/>
            <w:tcMar>
              <w:right w:w="0" w:type="dxa"/>
            </w:tcMar>
          </w:tcPr>
          <w:p w14:paraId="68F9EEBC" w14:textId="77777777" w:rsidR="00136126" w:rsidRDefault="00136126" w:rsidP="00136126">
            <w:pPr>
              <w:pStyle w:val="Brdtextmedindrag"/>
            </w:pPr>
          </w:p>
        </w:tc>
      </w:tr>
      <w:tr w:rsidR="00397F28" w14:paraId="61760F9B" w14:textId="77777777">
        <w:tc>
          <w:tcPr>
            <w:tcW w:w="2500" w:type="pct"/>
            <w:shd w:val="clear" w:color="auto" w:fill="auto"/>
            <w:tcMar>
              <w:left w:w="0" w:type="dxa"/>
            </w:tcMar>
          </w:tcPr>
          <w:p w14:paraId="17D122B6" w14:textId="77777777" w:rsidR="00136126" w:rsidRDefault="00931476" w:rsidP="00136126">
            <w:pPr>
              <w:pStyle w:val="Brdtextmedindrag"/>
            </w:pPr>
            <w:r w:rsidRPr="00A8410A">
              <w:t>17</w:t>
            </w:r>
            <w:r>
              <w:t> kap.</w:t>
            </w:r>
            <w:r w:rsidRPr="00A8410A">
              <w:t xml:space="preserve"> 13</w:t>
            </w:r>
            <w:r>
              <w:t> §</w:t>
            </w:r>
            <w:r w:rsidRPr="00A8410A">
              <w:t xml:space="preserve"> om rätt för </w:t>
            </w:r>
            <w:r>
              <w:t>Finans</w:t>
            </w:r>
            <w:r>
              <w:softHyphen/>
              <w:t>inspektionen</w:t>
            </w:r>
            <w:r w:rsidRPr="00A8410A">
              <w:t xml:space="preserve"> att sammankalla styrelsen och närvara vid sådant sammanträde samt delta i över</w:t>
            </w:r>
            <w:r>
              <w:softHyphen/>
            </w:r>
            <w:r w:rsidRPr="00A8410A">
              <w:t xml:space="preserve">läggningarna, </w:t>
            </w:r>
          </w:p>
          <w:p w14:paraId="4D2D5697" w14:textId="77777777" w:rsidR="00136126" w:rsidRDefault="00931476" w:rsidP="00136126">
            <w:pPr>
              <w:pStyle w:val="Brdtextmedindrag"/>
            </w:pPr>
            <w:r w:rsidRPr="00A8410A">
              <w:t>18</w:t>
            </w:r>
            <w:r>
              <w:t> kap.</w:t>
            </w:r>
            <w:r w:rsidRPr="00A8410A">
              <w:t xml:space="preserve"> 11</w:t>
            </w:r>
            <w:r>
              <w:t> §</w:t>
            </w:r>
            <w:r w:rsidRPr="00A8410A">
              <w:t xml:space="preserve"> om återkallelse av tillstånd, och </w:t>
            </w:r>
          </w:p>
          <w:p w14:paraId="5F5FBAB7" w14:textId="77777777" w:rsidR="00136126" w:rsidRDefault="00931476" w:rsidP="00136126">
            <w:pPr>
              <w:pStyle w:val="Brdtextmedindrag"/>
            </w:pPr>
            <w:r w:rsidRPr="00A8410A">
              <w:t>19</w:t>
            </w:r>
            <w:r>
              <w:t> kap.</w:t>
            </w:r>
            <w:r w:rsidRPr="00A8410A">
              <w:t xml:space="preserve"> 45</w:t>
            </w:r>
            <w:r>
              <w:t> §</w:t>
            </w:r>
            <w:r w:rsidRPr="00A8410A">
              <w:t xml:space="preserve"> om tystnadsplikt.</w:t>
            </w:r>
          </w:p>
        </w:tc>
        <w:tc>
          <w:tcPr>
            <w:tcW w:w="2500" w:type="pct"/>
            <w:shd w:val="clear" w:color="auto" w:fill="auto"/>
            <w:tcMar>
              <w:right w:w="0" w:type="dxa"/>
            </w:tcMar>
          </w:tcPr>
          <w:p w14:paraId="768AF2D7" w14:textId="77777777" w:rsidR="00136126" w:rsidRDefault="00931476" w:rsidP="00136126">
            <w:pPr>
              <w:pStyle w:val="Brdtextmedindrag"/>
            </w:pPr>
            <w:r w:rsidRPr="00A8410A">
              <w:t>17</w:t>
            </w:r>
            <w:r>
              <w:t> kap.</w:t>
            </w:r>
            <w:r w:rsidRPr="00A8410A">
              <w:t xml:space="preserve"> 13</w:t>
            </w:r>
            <w:r>
              <w:t> §</w:t>
            </w:r>
            <w:r w:rsidRPr="00A8410A">
              <w:t xml:space="preserve"> om rätt för </w:t>
            </w:r>
            <w:r>
              <w:t>Finans</w:t>
            </w:r>
            <w:r>
              <w:softHyphen/>
              <w:t>inspektionen</w:t>
            </w:r>
            <w:r w:rsidRPr="00A8410A">
              <w:t xml:space="preserve"> att sammankalla styrelsen och närvara vid sådant sammanträde samt delta i över</w:t>
            </w:r>
            <w:r>
              <w:softHyphen/>
            </w:r>
            <w:r w:rsidRPr="00A8410A">
              <w:t>läggningarna,</w:t>
            </w:r>
          </w:p>
          <w:p w14:paraId="4B9325AE" w14:textId="77777777" w:rsidR="00136126" w:rsidRDefault="00931476" w:rsidP="00136126">
            <w:pPr>
              <w:pStyle w:val="Brdtextmedindrag"/>
            </w:pPr>
            <w:r w:rsidRPr="00A8410A">
              <w:t>18</w:t>
            </w:r>
            <w:r>
              <w:t> kap.</w:t>
            </w:r>
            <w:r w:rsidRPr="00A8410A">
              <w:t xml:space="preserve"> 11</w:t>
            </w:r>
            <w:r>
              <w:t> §</w:t>
            </w:r>
            <w:r w:rsidRPr="00A8410A">
              <w:t xml:space="preserve"> om återkallelse av tillstånd, och </w:t>
            </w:r>
          </w:p>
          <w:p w14:paraId="67195C8D" w14:textId="77777777" w:rsidR="00136126" w:rsidRDefault="00931476" w:rsidP="00136126">
            <w:pPr>
              <w:pStyle w:val="Brdtextmedindrag"/>
            </w:pPr>
            <w:r w:rsidRPr="00A8410A">
              <w:t>19</w:t>
            </w:r>
            <w:r>
              <w:t> kap.</w:t>
            </w:r>
            <w:r w:rsidRPr="00A8410A">
              <w:t xml:space="preserve"> 45</w:t>
            </w:r>
            <w:r>
              <w:t> §</w:t>
            </w:r>
            <w:r w:rsidRPr="00A8410A">
              <w:t xml:space="preserve"> om tystnadsplikt.</w:t>
            </w:r>
          </w:p>
        </w:tc>
      </w:tr>
    </w:tbl>
    <w:p w14:paraId="5261B844" w14:textId="77777777" w:rsidR="00136126" w:rsidRDefault="00931476" w:rsidP="00136126">
      <w:pPr>
        <w:pStyle w:val="Brdtextmedindrag"/>
      </w:pPr>
      <w:r w:rsidRPr="00A8410A">
        <w:t>Av 16</w:t>
      </w:r>
      <w:r>
        <w:t> §</w:t>
      </w:r>
      <w:r w:rsidRPr="00A8410A">
        <w:t xml:space="preserve"> andra stycket och 22</w:t>
      </w:r>
      <w:r>
        <w:t> §</w:t>
      </w:r>
      <w:r w:rsidRPr="00A8410A">
        <w:t xml:space="preserve"> lagen (2004:575) om europabolag samt 21</w:t>
      </w:r>
      <w:r>
        <w:t> §</w:t>
      </w:r>
      <w:r w:rsidRPr="00A8410A">
        <w:t xml:space="preserve"> andra stycket och 26</w:t>
      </w:r>
      <w:r>
        <w:t> §</w:t>
      </w:r>
      <w:r w:rsidRPr="00A8410A">
        <w:t xml:space="preserve"> lagen (2006:595) om europakooperativ framgår att de i första stycket angivna bestämmelserna om styrelsen eller dess ledamöter ska tillämpas också på ett europabolags eller ett europakooperativs lednings- eller förvaltningsorgan eller dess ledamöter.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9419936" w14:textId="77777777">
        <w:tc>
          <w:tcPr>
            <w:tcW w:w="2500" w:type="pct"/>
            <w:shd w:val="clear" w:color="auto" w:fill="auto"/>
            <w:tcMar>
              <w:left w:w="0" w:type="dxa"/>
            </w:tcMar>
          </w:tcPr>
          <w:p w14:paraId="09E6F5CD" w14:textId="77777777" w:rsidR="00136126" w:rsidRDefault="00136126" w:rsidP="00136126">
            <w:pPr>
              <w:pStyle w:val="Brdtextmedindrag"/>
            </w:pPr>
          </w:p>
        </w:tc>
        <w:tc>
          <w:tcPr>
            <w:tcW w:w="2500" w:type="pct"/>
            <w:shd w:val="clear" w:color="auto" w:fill="auto"/>
            <w:tcMar>
              <w:right w:w="0" w:type="dxa"/>
            </w:tcMar>
          </w:tcPr>
          <w:p w14:paraId="7C707EEE" w14:textId="77777777" w:rsidR="00136126" w:rsidRDefault="00931476" w:rsidP="00136126">
            <w:pPr>
              <w:pStyle w:val="Brdtext"/>
              <w:spacing w:before="230"/>
              <w:jc w:val="left"/>
            </w:pPr>
            <w:r>
              <w:rPr>
                <w:i/>
                <w:u w:val="single"/>
              </w:rPr>
              <w:t>Omvandling</w:t>
            </w:r>
          </w:p>
          <w:p w14:paraId="02C258EA" w14:textId="77777777" w:rsidR="00136126" w:rsidRPr="00D90E8D" w:rsidRDefault="00931476" w:rsidP="00136126">
            <w:pPr>
              <w:pStyle w:val="Brdtext"/>
              <w:spacing w:before="230"/>
              <w:jc w:val="left"/>
              <w:rPr>
                <w:i/>
              </w:rPr>
            </w:pPr>
            <w:r w:rsidRPr="00D90E8D">
              <w:rPr>
                <w:i/>
              </w:rPr>
              <w:t>4 a</w:t>
            </w:r>
            <w:r>
              <w:rPr>
                <w:i/>
              </w:rPr>
              <w:t> §</w:t>
            </w:r>
          </w:p>
        </w:tc>
      </w:tr>
      <w:tr w:rsidR="00397F28" w14:paraId="349F4F4F" w14:textId="77777777">
        <w:tc>
          <w:tcPr>
            <w:tcW w:w="2500" w:type="pct"/>
            <w:shd w:val="clear" w:color="auto" w:fill="auto"/>
            <w:tcMar>
              <w:left w:w="0" w:type="dxa"/>
            </w:tcMar>
          </w:tcPr>
          <w:p w14:paraId="615724C1" w14:textId="77777777" w:rsidR="00136126" w:rsidRDefault="00136126" w:rsidP="00136126">
            <w:pPr>
              <w:pStyle w:val="Brdtextmedindrag"/>
            </w:pPr>
          </w:p>
        </w:tc>
        <w:tc>
          <w:tcPr>
            <w:tcW w:w="2500" w:type="pct"/>
            <w:shd w:val="clear" w:color="auto" w:fill="auto"/>
            <w:tcMar>
              <w:right w:w="0" w:type="dxa"/>
            </w:tcMar>
          </w:tcPr>
          <w:p w14:paraId="6729D980" w14:textId="77777777" w:rsidR="00136126" w:rsidRDefault="00931476" w:rsidP="00136126">
            <w:pPr>
              <w:pStyle w:val="Brdtextmedindrag"/>
              <w:rPr>
                <w:i/>
              </w:rPr>
            </w:pPr>
            <w:r w:rsidRPr="00060419">
              <w:rPr>
                <w:i/>
              </w:rPr>
              <w:t>Ett tjänstepensionsföretag ska ges tillstånd att driva försäkringsrörelse enligt denna lag (omvandling)</w:t>
            </w:r>
            <w:r>
              <w:rPr>
                <w:i/>
              </w:rPr>
              <w:t>,</w:t>
            </w:r>
            <w:r w:rsidRPr="00060419">
              <w:rPr>
                <w:i/>
              </w:rPr>
              <w:t xml:space="preserve"> om</w:t>
            </w:r>
          </w:p>
          <w:p w14:paraId="4B89F817" w14:textId="77777777" w:rsidR="00136126" w:rsidRPr="00060419" w:rsidRDefault="00931476" w:rsidP="00136126">
            <w:pPr>
              <w:pStyle w:val="Brdtextmedindrag"/>
              <w:rPr>
                <w:i/>
              </w:rPr>
            </w:pPr>
            <w:r>
              <w:rPr>
                <w:i/>
              </w:rPr>
              <w:t>1. </w:t>
            </w:r>
            <w:r w:rsidRPr="00060419">
              <w:rPr>
                <w:i/>
              </w:rPr>
              <w:t>förut</w:t>
            </w:r>
            <w:r>
              <w:rPr>
                <w:i/>
              </w:rPr>
              <w:softHyphen/>
            </w:r>
            <w:r w:rsidRPr="00060419">
              <w:rPr>
                <w:i/>
              </w:rPr>
              <w:t>sättningarna enligt 4 § är uppfyllda</w:t>
            </w:r>
            <w:r>
              <w:rPr>
                <w:i/>
              </w:rPr>
              <w:t>,</w:t>
            </w:r>
            <w:r w:rsidRPr="00060419">
              <w:rPr>
                <w:i/>
              </w:rPr>
              <w:t xml:space="preserve"> </w:t>
            </w:r>
          </w:p>
          <w:p w14:paraId="06FF561D" w14:textId="77777777" w:rsidR="00136126" w:rsidRDefault="00931476" w:rsidP="00136126">
            <w:pPr>
              <w:pStyle w:val="Brdtextmedindrag"/>
              <w:rPr>
                <w:i/>
              </w:rPr>
            </w:pPr>
            <w:r>
              <w:rPr>
                <w:i/>
              </w:rPr>
              <w:t>2</w:t>
            </w:r>
            <w:r w:rsidRPr="000A7C2D">
              <w:rPr>
                <w:i/>
              </w:rPr>
              <w:t>. </w:t>
            </w:r>
            <w:r>
              <w:rPr>
                <w:i/>
              </w:rPr>
              <w:t>den</w:t>
            </w:r>
            <w:r w:rsidDel="00E6769B">
              <w:rPr>
                <w:i/>
              </w:rPr>
              <w:t xml:space="preserve"> </w:t>
            </w:r>
            <w:r>
              <w:rPr>
                <w:i/>
              </w:rPr>
              <w:t xml:space="preserve">rätt som tillkommer försäkringstagarna, de försäkrade </w:t>
            </w:r>
            <w:r>
              <w:rPr>
                <w:i/>
              </w:rPr>
              <w:lastRenderedPageBreak/>
              <w:t>och andra ersättnings</w:t>
            </w:r>
            <w:r>
              <w:rPr>
                <w:i/>
              </w:rPr>
              <w:softHyphen/>
              <w:t>berättigade på grund av försäkringar inte försämras, och</w:t>
            </w:r>
          </w:p>
          <w:p w14:paraId="0C973C27" w14:textId="77777777" w:rsidR="00136126" w:rsidRDefault="00931476" w:rsidP="00136126">
            <w:pPr>
              <w:pStyle w:val="Brdtextmedindrag"/>
              <w:rPr>
                <w:i/>
              </w:rPr>
            </w:pPr>
            <w:r>
              <w:rPr>
                <w:i/>
              </w:rPr>
              <w:t>3. ansökan om tillstånd har godkänts,</w:t>
            </w:r>
          </w:p>
          <w:p w14:paraId="20EB5EB0" w14:textId="77777777" w:rsidR="00136126" w:rsidRPr="000A7C2D" w:rsidRDefault="00931476" w:rsidP="00136126">
            <w:pPr>
              <w:pStyle w:val="Brdtextmedindrag"/>
              <w:rPr>
                <w:i/>
              </w:rPr>
            </w:pPr>
            <w:r>
              <w:rPr>
                <w:i/>
              </w:rPr>
              <w:t>a) </w:t>
            </w:r>
            <w:r w:rsidRPr="000A7C2D">
              <w:rPr>
                <w:i/>
              </w:rPr>
              <w:t xml:space="preserve">i fråga om ett </w:t>
            </w:r>
            <w:r>
              <w:rPr>
                <w:i/>
              </w:rPr>
              <w:t>tjänstepensions</w:t>
            </w:r>
            <w:r>
              <w:rPr>
                <w:i/>
              </w:rPr>
              <w:softHyphen/>
            </w:r>
            <w:r w:rsidRPr="000A7C2D">
              <w:rPr>
                <w:i/>
              </w:rPr>
              <w:t>aktiebolag, genom ett bolags</w:t>
            </w:r>
            <w:r>
              <w:rPr>
                <w:i/>
              </w:rPr>
              <w:softHyphen/>
            </w:r>
            <w:r w:rsidRPr="000A7C2D">
              <w:rPr>
                <w:i/>
              </w:rPr>
              <w:t xml:space="preserve">stämmobeslut som </w:t>
            </w:r>
            <w:r>
              <w:rPr>
                <w:i/>
              </w:rPr>
              <w:t>stöds</w:t>
            </w:r>
            <w:r w:rsidRPr="000A7C2D">
              <w:rPr>
                <w:i/>
              </w:rPr>
              <w:t xml:space="preserve"> av aktieägare med minst två tredje</w:t>
            </w:r>
            <w:r>
              <w:rPr>
                <w:i/>
              </w:rPr>
              <w:softHyphen/>
            </w:r>
            <w:r w:rsidRPr="000A7C2D">
              <w:rPr>
                <w:i/>
              </w:rPr>
              <w:t>delar av såväl de avgivna rösterna som de aktier som är företrädda på stämman,</w:t>
            </w:r>
          </w:p>
          <w:p w14:paraId="009C5A76" w14:textId="77777777" w:rsidR="00136126" w:rsidRPr="000A7C2D" w:rsidRDefault="00931476" w:rsidP="00136126">
            <w:pPr>
              <w:pStyle w:val="Brdtextmedindrag"/>
              <w:rPr>
                <w:i/>
              </w:rPr>
            </w:pPr>
            <w:r>
              <w:rPr>
                <w:i/>
              </w:rPr>
              <w:t>b)</w:t>
            </w:r>
            <w:r w:rsidRPr="000A7C2D">
              <w:rPr>
                <w:i/>
              </w:rPr>
              <w:t xml:space="preserve"> i fråga om ett ömsesidigt </w:t>
            </w:r>
            <w:r>
              <w:rPr>
                <w:i/>
              </w:rPr>
              <w:t>tjänstepensions</w:t>
            </w:r>
            <w:r w:rsidRPr="000A7C2D">
              <w:rPr>
                <w:i/>
              </w:rPr>
              <w:t xml:space="preserve">bolag, genom ett bolagsstämmobeslut som </w:t>
            </w:r>
            <w:r>
              <w:rPr>
                <w:i/>
              </w:rPr>
              <w:t>stöds</w:t>
            </w:r>
            <w:r w:rsidRPr="000A7C2D">
              <w:rPr>
                <w:i/>
              </w:rPr>
              <w:t xml:space="preserve"> av minst två tredjedelar av de röstande,</w:t>
            </w:r>
            <w:r>
              <w:rPr>
                <w:i/>
              </w:rPr>
              <w:t xml:space="preserve"> och</w:t>
            </w:r>
          </w:p>
          <w:p w14:paraId="09471027" w14:textId="77777777" w:rsidR="00136126" w:rsidRPr="00571A47" w:rsidRDefault="00931476" w:rsidP="00136126">
            <w:pPr>
              <w:pStyle w:val="Brdtextmedindrag"/>
              <w:rPr>
                <w:i/>
              </w:rPr>
            </w:pPr>
            <w:r>
              <w:rPr>
                <w:i/>
              </w:rPr>
              <w:t>c)</w:t>
            </w:r>
            <w:r w:rsidRPr="000A7C2D">
              <w:rPr>
                <w:i/>
              </w:rPr>
              <w:t xml:space="preserve"> i fråga om en </w:t>
            </w:r>
            <w:r>
              <w:rPr>
                <w:i/>
              </w:rPr>
              <w:t>tjänste</w:t>
            </w:r>
            <w:r>
              <w:rPr>
                <w:i/>
              </w:rPr>
              <w:softHyphen/>
              <w:t>pensions</w:t>
            </w:r>
            <w:r w:rsidRPr="000A7C2D">
              <w:rPr>
                <w:i/>
              </w:rPr>
              <w:t xml:space="preserve">förening, genom ett föreningsstämmobeslut som </w:t>
            </w:r>
            <w:r>
              <w:rPr>
                <w:i/>
              </w:rPr>
              <w:t>stöds</w:t>
            </w:r>
            <w:r w:rsidRPr="000A7C2D">
              <w:rPr>
                <w:i/>
              </w:rPr>
              <w:t xml:space="preserve"> av minst två tredjedelar av de röstande</w:t>
            </w:r>
            <w:r>
              <w:rPr>
                <w:i/>
              </w:rPr>
              <w:t>.</w:t>
            </w:r>
          </w:p>
        </w:tc>
      </w:tr>
    </w:tbl>
    <w:p w14:paraId="5EE95F97" w14:textId="77777777" w:rsidR="00136126" w:rsidRDefault="00931476" w:rsidP="00136126">
      <w:pPr>
        <w:pStyle w:val="Brdtext"/>
        <w:spacing w:before="230"/>
        <w:jc w:val="center"/>
        <w:rPr>
          <w:b/>
        </w:rPr>
      </w:pPr>
      <w:r>
        <w:rPr>
          <w:b/>
        </w:rPr>
        <w:lastRenderedPageBreak/>
        <w:t>11 kap.</w:t>
      </w:r>
    </w:p>
    <w:p w14:paraId="3A05121D" w14:textId="77777777" w:rsidR="00136126" w:rsidRDefault="00931476" w:rsidP="00136126">
      <w:pPr>
        <w:pStyle w:val="Brdtext"/>
        <w:jc w:val="center"/>
      </w:pPr>
      <w:r>
        <w:t>45 §</w:t>
      </w:r>
      <w:r>
        <w:rPr>
          <w:rStyle w:val="Fotnotsreferens"/>
        </w:rPr>
        <w:footnoteReference w:id="169"/>
      </w:r>
    </w:p>
    <w:p w14:paraId="6F94B40E" w14:textId="77777777" w:rsidR="00136126" w:rsidRDefault="00931476" w:rsidP="00136126">
      <w:pPr>
        <w:pStyle w:val="Brdtextmedindrag"/>
      </w:pPr>
      <w:r w:rsidRPr="00391644">
        <w:t>Utöver det som föreskrivs i 25</w:t>
      </w:r>
      <w:r>
        <w:t> kap.</w:t>
      </w:r>
      <w:r w:rsidRPr="00391644">
        <w:t xml:space="preserve"> 11</w:t>
      </w:r>
      <w:r>
        <w:t> §</w:t>
      </w:r>
      <w:r w:rsidRPr="00391644">
        <w:t xml:space="preserve"> aktiebolagslagen (2005:551) om i vilka fall allmän domstol eller Bolagsverket ska besluta att ett bolag ska gå i likvidation gäller för försäkringsaktiebolag att Bolagsverket ska besluta att </w:t>
      </w:r>
      <w:r>
        <w:t>bolaget ska gå i likvidation om</w:t>
      </w:r>
    </w:p>
    <w:p w14:paraId="36CC6EE7" w14:textId="77777777" w:rsidR="00136126" w:rsidRPr="00E16CAB" w:rsidRDefault="00931476" w:rsidP="00136126">
      <w:pPr>
        <w:pStyle w:val="Brdtextmedindrag"/>
      </w:pPr>
      <w:r w:rsidRPr="00391644">
        <w:t>1.</w:t>
      </w:r>
      <w:r>
        <w:t> </w:t>
      </w:r>
      <w:r w:rsidRPr="00391644">
        <w:t xml:space="preserve">ett </w:t>
      </w:r>
      <w:r w:rsidRPr="00B00CF5">
        <w:t>tillstånd</w:t>
      </w:r>
      <w:r w:rsidRPr="00391644">
        <w:t xml:space="preserve"> att driva försäkringsrörelse för bestämd tid har gått ut utan att något nytt tillstånd har beviljats, eller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D341035" w14:textId="77777777">
        <w:tc>
          <w:tcPr>
            <w:tcW w:w="2500" w:type="pct"/>
            <w:shd w:val="clear" w:color="auto" w:fill="auto"/>
            <w:tcMar>
              <w:left w:w="0" w:type="dxa"/>
            </w:tcMar>
          </w:tcPr>
          <w:p w14:paraId="5BC76A75" w14:textId="77777777" w:rsidR="00136126" w:rsidRDefault="00931476" w:rsidP="00136126">
            <w:pPr>
              <w:pStyle w:val="Brdtextmedindrag"/>
            </w:pPr>
            <w:r w:rsidRPr="00391644">
              <w:t>2.</w:t>
            </w:r>
            <w:r>
              <w:t> </w:t>
            </w:r>
            <w:r w:rsidRPr="00391644">
              <w:t xml:space="preserve">tillståndet att driva försäkringsrörelse har återkallats utan att bolaget i stället har fått ett tillstånd att driva någon annan tillståndspliktig finansiell rörelse. </w:t>
            </w:r>
          </w:p>
        </w:tc>
        <w:tc>
          <w:tcPr>
            <w:tcW w:w="2500" w:type="pct"/>
            <w:shd w:val="clear" w:color="auto" w:fill="auto"/>
            <w:tcMar>
              <w:right w:w="0" w:type="dxa"/>
            </w:tcMar>
          </w:tcPr>
          <w:p w14:paraId="0C4C02D8" w14:textId="77777777" w:rsidR="00136126" w:rsidRDefault="00931476" w:rsidP="00136126">
            <w:pPr>
              <w:pStyle w:val="Brdtextmedindrag"/>
            </w:pPr>
            <w:r w:rsidRPr="00391644">
              <w:t>2.</w:t>
            </w:r>
            <w:r>
              <w:t> </w:t>
            </w:r>
            <w:r w:rsidRPr="00391644">
              <w:t xml:space="preserve">tillståndet att driva försäkringsrörelse har återkallats utan att bolaget i stället har fått ett tillstånd att driva </w:t>
            </w:r>
            <w:r w:rsidRPr="00472EC7">
              <w:rPr>
                <w:i/>
              </w:rPr>
              <w:t>tjänstepensions</w:t>
            </w:r>
            <w:r w:rsidRPr="00472EC7">
              <w:rPr>
                <w:i/>
              </w:rPr>
              <w:softHyphen/>
            </w:r>
            <w:r>
              <w:rPr>
                <w:i/>
              </w:rPr>
              <w:t>verksam</w:t>
            </w:r>
            <w:r>
              <w:rPr>
                <w:i/>
              </w:rPr>
              <w:softHyphen/>
              <w:t>het enligt lag</w:t>
            </w:r>
            <w:r w:rsidRPr="006C1E0E">
              <w:rPr>
                <w:i/>
              </w:rPr>
              <w:t xml:space="preserve">en (2019:000) om </w:t>
            </w:r>
            <w:r>
              <w:rPr>
                <w:i/>
              </w:rPr>
              <w:t>tjänstepensions</w:t>
            </w:r>
            <w:r>
              <w:rPr>
                <w:i/>
              </w:rPr>
              <w:softHyphen/>
              <w:t>företag</w:t>
            </w:r>
            <w:r w:rsidRPr="00391644">
              <w:t xml:space="preserve"> </w:t>
            </w:r>
            <w:r w:rsidRPr="006C1E0E">
              <w:rPr>
                <w:i/>
              </w:rPr>
              <w:t>eller</w:t>
            </w:r>
            <w:r w:rsidRPr="00391644">
              <w:t xml:space="preserve"> någon annan tillståndspliktig finansiell rörelse.</w:t>
            </w:r>
          </w:p>
        </w:tc>
      </w:tr>
    </w:tbl>
    <w:p w14:paraId="6C9A2777" w14:textId="77777777" w:rsidR="00136126" w:rsidRDefault="00931476" w:rsidP="00136126">
      <w:pPr>
        <w:pStyle w:val="Brdtextmedindrag"/>
      </w:pPr>
      <w:r w:rsidRPr="00391644">
        <w:t>Beslutet enligt första stycket</w:t>
      </w:r>
      <w:r>
        <w:t> </w:t>
      </w:r>
      <w:r w:rsidRPr="00391644">
        <w:t>2 ska fattas så snart det är praktiskt möjligt, dock senast dagen efter det att ansökan eller anmälan om likvidation kom in till Bolagsverket. Beslutet om likvidation gäller omedelbart.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15EAEA6" w14:textId="77777777">
        <w:tc>
          <w:tcPr>
            <w:tcW w:w="2500" w:type="pct"/>
            <w:shd w:val="clear" w:color="auto" w:fill="auto"/>
            <w:tcMar>
              <w:left w:w="0" w:type="dxa"/>
            </w:tcMar>
          </w:tcPr>
          <w:p w14:paraId="70E8F3D8" w14:textId="77777777" w:rsidR="00136126" w:rsidRDefault="00931476" w:rsidP="00136126">
            <w:pPr>
              <w:pStyle w:val="Brdtextmedindrag"/>
            </w:pPr>
            <w:r w:rsidRPr="00391644">
              <w:t xml:space="preserve">I ärenden om likvidation av försäkringsaktiebolag vars tillstånd att driva försäkringsrörelse har återkallats utan att bolaget i stället har fått ett tillstånd att driva någon annan tillståndspliktig finansiell </w:t>
            </w:r>
            <w:r w:rsidRPr="00391644">
              <w:lastRenderedPageBreak/>
              <w:t>rörelse, ska 25</w:t>
            </w:r>
            <w:r>
              <w:t> kap.</w:t>
            </w:r>
            <w:r w:rsidRPr="00391644">
              <w:t xml:space="preserve"> 24</w:t>
            </w:r>
            <w:r>
              <w:t> §</w:t>
            </w:r>
            <w:r w:rsidRPr="00391644">
              <w:t xml:space="preserve"> aktie</w:t>
            </w:r>
            <w:r>
              <w:softHyphen/>
            </w:r>
            <w:r w:rsidRPr="00391644">
              <w:t>bolagslagen inte tillämpas.</w:t>
            </w:r>
          </w:p>
        </w:tc>
        <w:tc>
          <w:tcPr>
            <w:tcW w:w="2500" w:type="pct"/>
            <w:shd w:val="clear" w:color="auto" w:fill="auto"/>
            <w:tcMar>
              <w:right w:w="0" w:type="dxa"/>
            </w:tcMar>
          </w:tcPr>
          <w:p w14:paraId="33DF89CC" w14:textId="77777777" w:rsidR="00136126" w:rsidRDefault="00931476" w:rsidP="00136126">
            <w:pPr>
              <w:pStyle w:val="Brdtextmedindrag"/>
            </w:pPr>
            <w:r w:rsidRPr="00391644">
              <w:lastRenderedPageBreak/>
              <w:t xml:space="preserve">I ärenden om likvidation av försäkringsaktiebolag vars tillstånd att driva försäkringsrörelse har återkallats utan att bolaget i stället har fått ett tillstånd att driva </w:t>
            </w:r>
            <w:r>
              <w:rPr>
                <w:i/>
              </w:rPr>
              <w:t xml:space="preserve">tjänstepensionsverksamhet </w:t>
            </w:r>
            <w:r w:rsidRPr="006C1E0E">
              <w:rPr>
                <w:i/>
              </w:rPr>
              <w:t xml:space="preserve">enligt </w:t>
            </w:r>
            <w:r w:rsidRPr="006C1E0E">
              <w:rPr>
                <w:i/>
              </w:rPr>
              <w:lastRenderedPageBreak/>
              <w:t xml:space="preserve">lagen om </w:t>
            </w:r>
            <w:r>
              <w:rPr>
                <w:i/>
              </w:rPr>
              <w:t>tjänstepensionsföretag</w:t>
            </w:r>
            <w:r w:rsidRPr="00391644">
              <w:t xml:space="preserve"> </w:t>
            </w:r>
            <w:r w:rsidRPr="006C1E0E">
              <w:rPr>
                <w:i/>
              </w:rPr>
              <w:t xml:space="preserve">eller </w:t>
            </w:r>
            <w:r w:rsidRPr="00391644">
              <w:t>någon annan tillståndspliktig finansiell rörelse</w:t>
            </w:r>
            <w:r>
              <w:t xml:space="preserve">, </w:t>
            </w:r>
            <w:r w:rsidRPr="00391644">
              <w:t>ska 25</w:t>
            </w:r>
            <w:r>
              <w:t> kap.</w:t>
            </w:r>
            <w:r w:rsidRPr="00391644">
              <w:t xml:space="preserve"> 24</w:t>
            </w:r>
            <w:r>
              <w:t> §</w:t>
            </w:r>
            <w:r w:rsidRPr="00391644">
              <w:t xml:space="preserve"> aktiebolagslagen inte tillämpas.</w:t>
            </w:r>
          </w:p>
        </w:tc>
      </w:tr>
    </w:tbl>
    <w:p w14:paraId="66C29D76" w14:textId="77777777" w:rsidR="00136126" w:rsidRDefault="00931476" w:rsidP="00136126">
      <w:pPr>
        <w:pStyle w:val="Brdtextmedindrag"/>
        <w:rPr>
          <w:b/>
        </w:rPr>
      </w:pPr>
      <w:r w:rsidRPr="00391644">
        <w:lastRenderedPageBreak/>
        <w:t xml:space="preserve">En fråga om likvidation enligt första stycket prövas på ansökan av styrelsen, en styrelseledamot, den verkställande direktören, en aktieägare eller på anmälan av </w:t>
      </w:r>
      <w:r>
        <w:t>Finansinspektionen</w:t>
      </w:r>
      <w:r w:rsidRPr="00391644">
        <w:t>.</w:t>
      </w:r>
    </w:p>
    <w:p w14:paraId="531FB66C" w14:textId="77777777" w:rsidR="00136126" w:rsidRDefault="00931476" w:rsidP="00136126">
      <w:pPr>
        <w:pStyle w:val="Brdtext"/>
        <w:spacing w:before="230"/>
        <w:jc w:val="center"/>
        <w:rPr>
          <w:b/>
        </w:rPr>
      </w:pPr>
      <w:r>
        <w:rPr>
          <w:b/>
        </w:rPr>
        <w:t>12 kap.</w:t>
      </w:r>
    </w:p>
    <w:p w14:paraId="02A61F0F" w14:textId="77777777" w:rsidR="00136126" w:rsidRDefault="00931476" w:rsidP="00136126">
      <w:pPr>
        <w:pStyle w:val="Brdtext"/>
        <w:jc w:val="center"/>
      </w:pPr>
      <w:r>
        <w:t>74 §</w:t>
      </w:r>
      <w:r>
        <w:rPr>
          <w:rStyle w:val="Fotnotsreferens"/>
        </w:rPr>
        <w:footnoteReference w:id="170"/>
      </w:r>
    </w:p>
    <w:p w14:paraId="3A02436A" w14:textId="77777777" w:rsidR="00136126" w:rsidRDefault="00931476" w:rsidP="00136126">
      <w:pPr>
        <w:pStyle w:val="Brdtextmedindrag"/>
      </w:pPr>
      <w:r>
        <w:t xml:space="preserve">Bestämmelsen i 17 kap. 16 § första </w:t>
      </w:r>
      <w:r w:rsidDel="00097ED0">
        <w:t>stycket</w:t>
      </w:r>
      <w:r>
        <w:t> 1 lagen (2018:672) om ekonomiska föreningar om allmän domstols beslut om likvidation ska gälla också för ömsesidiga försäkringsbolag.</w:t>
      </w:r>
    </w:p>
    <w:p w14:paraId="03E0FF7F" w14:textId="77777777" w:rsidR="00136126" w:rsidRDefault="00931476" w:rsidP="00136126">
      <w:pPr>
        <w:pStyle w:val="Brdtextmedindrag"/>
      </w:pPr>
      <w:r>
        <w:t>Bolagsverket ska besluta att ett ömsesidigt försäkringsbolag ska gå i likvidation om</w:t>
      </w:r>
    </w:p>
    <w:p w14:paraId="69B66847" w14:textId="77777777" w:rsidR="00136126" w:rsidRDefault="00931476" w:rsidP="00136126">
      <w:pPr>
        <w:pStyle w:val="Brdtextmedindrag"/>
      </w:pPr>
      <w:r>
        <w:t>1. bolagets hela försäkringsbestånd har överlåtits,</w:t>
      </w:r>
    </w:p>
    <w:p w14:paraId="15CB4E07" w14:textId="77777777" w:rsidR="00136126" w:rsidRPr="0011304C" w:rsidRDefault="00931476" w:rsidP="00136126">
      <w:pPr>
        <w:pStyle w:val="Brdtextmedindrag"/>
      </w:pPr>
      <w:r>
        <w:t>2. ett tillstånd att driva försäkringsrörelse som har beviljats för en bestämd tid har gått ut utan att något nytt tillstånd har beviljats,</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E4F002F" w14:textId="77777777">
        <w:tc>
          <w:tcPr>
            <w:tcW w:w="2500" w:type="pct"/>
            <w:shd w:val="clear" w:color="auto" w:fill="auto"/>
            <w:tcMar>
              <w:left w:w="0" w:type="dxa"/>
            </w:tcMar>
          </w:tcPr>
          <w:p w14:paraId="337D1B0A" w14:textId="77777777" w:rsidR="00136126" w:rsidRDefault="00931476" w:rsidP="00136126">
            <w:pPr>
              <w:pStyle w:val="Brdtextmedindrag"/>
            </w:pPr>
            <w:r w:rsidRPr="007F2E53">
              <w:t>3.</w:t>
            </w:r>
            <w:r>
              <w:t> </w:t>
            </w:r>
            <w:r w:rsidRPr="007F2E53">
              <w:t>tillståndet att driva försäk</w:t>
            </w:r>
            <w:r>
              <w:softHyphen/>
            </w:r>
            <w:r w:rsidRPr="007F2E53">
              <w:t>ringsrörelse har återkallats,</w:t>
            </w:r>
          </w:p>
          <w:p w14:paraId="618326D2" w14:textId="77777777" w:rsidR="00136126" w:rsidRDefault="00136126" w:rsidP="00136126">
            <w:pPr>
              <w:pStyle w:val="Brdtext"/>
            </w:pPr>
          </w:p>
        </w:tc>
        <w:tc>
          <w:tcPr>
            <w:tcW w:w="2500" w:type="pct"/>
            <w:shd w:val="clear" w:color="auto" w:fill="auto"/>
            <w:tcMar>
              <w:right w:w="0" w:type="dxa"/>
            </w:tcMar>
          </w:tcPr>
          <w:p w14:paraId="7F753E78" w14:textId="77777777" w:rsidR="00136126" w:rsidRDefault="00931476" w:rsidP="00136126">
            <w:pPr>
              <w:pStyle w:val="Brdtextmedindrag"/>
            </w:pPr>
            <w:r w:rsidRPr="007F2E53">
              <w:t>3.</w:t>
            </w:r>
            <w:r>
              <w:t> </w:t>
            </w:r>
            <w:r w:rsidRPr="007F2E53">
              <w:t>tillståndet att driva försäk</w:t>
            </w:r>
            <w:r>
              <w:softHyphen/>
            </w:r>
            <w:r w:rsidRPr="007F2E53">
              <w:t>ringsrörelse har återkallats</w:t>
            </w:r>
            <w:r>
              <w:t xml:space="preserve"> </w:t>
            </w:r>
            <w:r w:rsidRPr="00377057">
              <w:rPr>
                <w:i/>
              </w:rPr>
              <w:t>utan att bo</w:t>
            </w:r>
            <w:r>
              <w:rPr>
                <w:i/>
              </w:rPr>
              <w:softHyphen/>
            </w:r>
            <w:r w:rsidRPr="00377057">
              <w:rPr>
                <w:i/>
              </w:rPr>
              <w:t xml:space="preserve">laget i stället har fått </w:t>
            </w:r>
            <w:r>
              <w:rPr>
                <w:i/>
              </w:rPr>
              <w:t xml:space="preserve">ett </w:t>
            </w:r>
            <w:r w:rsidRPr="00377057">
              <w:rPr>
                <w:i/>
              </w:rPr>
              <w:t>till</w:t>
            </w:r>
            <w:r>
              <w:rPr>
                <w:i/>
              </w:rPr>
              <w:softHyphen/>
            </w:r>
            <w:r w:rsidRPr="00377057">
              <w:rPr>
                <w:i/>
              </w:rPr>
              <w:t xml:space="preserve">stånd att driva </w:t>
            </w:r>
            <w:r>
              <w:rPr>
                <w:i/>
              </w:rPr>
              <w:t>tjänstepensions</w:t>
            </w:r>
            <w:r>
              <w:rPr>
                <w:i/>
              </w:rPr>
              <w:softHyphen/>
              <w:t>verk</w:t>
            </w:r>
            <w:r>
              <w:rPr>
                <w:i/>
              </w:rPr>
              <w:softHyphen/>
              <w:t>sam</w:t>
            </w:r>
            <w:r>
              <w:rPr>
                <w:i/>
              </w:rPr>
              <w:softHyphen/>
              <w:t xml:space="preserve">het </w:t>
            </w:r>
            <w:r w:rsidRPr="00377057">
              <w:rPr>
                <w:i/>
              </w:rPr>
              <w:t xml:space="preserve">enligt </w:t>
            </w:r>
            <w:r>
              <w:rPr>
                <w:i/>
              </w:rPr>
              <w:t>lagen (2019:000) om tjänste</w:t>
            </w:r>
            <w:r>
              <w:rPr>
                <w:i/>
              </w:rPr>
              <w:softHyphen/>
              <w:t>pensionsföretag</w:t>
            </w:r>
            <w:r w:rsidRPr="007F2E53">
              <w:t xml:space="preserve">, </w:t>
            </w:r>
          </w:p>
        </w:tc>
      </w:tr>
    </w:tbl>
    <w:p w14:paraId="7487A993" w14:textId="77777777" w:rsidR="00136126" w:rsidRDefault="00931476" w:rsidP="00136126">
      <w:pPr>
        <w:pStyle w:val="Brdtextmedindrag"/>
      </w:pPr>
      <w:r>
        <w:t>4. bolaget är försatt i konkurs som avslutats med överskott och bolagsstämman inte inom föreskriven tid har fattat beslut om likvidation enligt 79 §, eller</w:t>
      </w:r>
    </w:p>
    <w:p w14:paraId="1381663D" w14:textId="77777777" w:rsidR="00136126" w:rsidRDefault="00931476" w:rsidP="00136126">
      <w:pPr>
        <w:pStyle w:val="Brdtextmedindrag"/>
      </w:pPr>
      <w:r>
        <w:t>5. bolaget saknar till försäkringsregistret anmäld behörig styrelse eller verkställande direktör.</w:t>
      </w:r>
    </w:p>
    <w:p w14:paraId="663BF31F" w14:textId="77777777" w:rsidR="00136126" w:rsidRDefault="00931476" w:rsidP="00136126">
      <w:pPr>
        <w:pStyle w:val="Brdtextmedindrag"/>
      </w:pPr>
      <w:r>
        <w:t>Ett beslut om likvidation ska inte meddelas, om det styrks att likvidationsgrunden upphört under ärendets handläggning. Frågor om likvidation enligt första eller andra stycket prövas på anmälan av Finansinspektionen eller på ansökan av styrelsen, en styrelseledamot, den verkställande direktören eller en delägare eller röstberättigad som inte är delägare.</w:t>
      </w:r>
    </w:p>
    <w:p w14:paraId="24EAD89C" w14:textId="77777777" w:rsidR="00136126" w:rsidRDefault="00931476" w:rsidP="00136126">
      <w:pPr>
        <w:pStyle w:val="Brdtextmedindrag"/>
      </w:pPr>
      <w:r>
        <w:t>I de fall som avses i andra stycket 3 ska Bolagsverket fatta beslutet om likvidation så snart det är praktiskt möjligt, dock senast dagen efter det att ansökan eller anmälan om likvidation kom in till Bolagsverket.</w:t>
      </w:r>
    </w:p>
    <w:p w14:paraId="6084A52C" w14:textId="77777777" w:rsidR="00136126" w:rsidRDefault="00931476" w:rsidP="00136126">
      <w:pPr>
        <w:pStyle w:val="Brdtextmedindrag"/>
      </w:pPr>
      <w:r>
        <w:t>I de fall som avses i andra stycket 4 eller 5 prövas frågan på ansökan även av en borgenär eller någon annan vars rätt kan vara beroende av att det finns någon som kan företräda bolaget.</w:t>
      </w:r>
    </w:p>
    <w:p w14:paraId="5BC17448" w14:textId="77777777" w:rsidR="00136126" w:rsidRDefault="00931476" w:rsidP="00136126">
      <w:pPr>
        <w:pStyle w:val="Brdtextmedindrag"/>
      </w:pPr>
      <w:r w:rsidRPr="007F2E53">
        <w:t>Beslutet om likvidation gäller omedelbart.</w:t>
      </w:r>
    </w:p>
    <w:p w14:paraId="2796CC31" w14:textId="77777777" w:rsidR="00136126" w:rsidRDefault="00136126" w:rsidP="00136126">
      <w:pPr>
        <w:pStyle w:val="Brdtext"/>
        <w:jc w:val="center"/>
        <w:rPr>
          <w:highlight w:val="green"/>
        </w:rPr>
      </w:pPr>
    </w:p>
    <w:p w14:paraId="5F244C11" w14:textId="77777777" w:rsidR="00136126" w:rsidRDefault="00931476" w:rsidP="00136126">
      <w:pPr>
        <w:pStyle w:val="Brdtext"/>
        <w:jc w:val="center"/>
      </w:pPr>
      <w:r w:rsidRPr="00DE2FDE">
        <w:t>88</w:t>
      </w:r>
      <w:r>
        <w:t> §</w:t>
      </w:r>
      <w:r>
        <w:rPr>
          <w:rStyle w:val="Fotnotsreferens"/>
        </w:rPr>
        <w:footnoteReference w:id="171"/>
      </w:r>
    </w:p>
    <w:p w14:paraId="0E8700F8" w14:textId="77777777" w:rsidR="00136126" w:rsidRDefault="00931476" w:rsidP="00136126">
      <w:pPr>
        <w:pStyle w:val="Brdtextmedindrag"/>
      </w:pPr>
      <w:r w:rsidRPr="00DC621C">
        <w:t xml:space="preserve">Ett ömsesidigt försäkringsbolags företagsnamn ska innehålla orden ömsesidig och försäkring. Om verksamheten avser att meddela försäkring av egendom bara inom ett begränsat geografiskt område, ska </w:t>
      </w:r>
      <w:r w:rsidRPr="00DC621C">
        <w:lastRenderedPageBreak/>
        <w:t>företagsnamnet ange området för bolagets verksamhet men ordet ömsesidig får utelämnas</w:t>
      </w:r>
      <w:r w:rsidRPr="009C0FE8">
        <w:t>.</w:t>
      </w:r>
    </w:p>
    <w:p w14:paraId="6C3CE6EF" w14:textId="77777777" w:rsidR="00136126" w:rsidRPr="00013F30" w:rsidRDefault="00931476" w:rsidP="00136126">
      <w:pPr>
        <w:pStyle w:val="Brdtextmedindrag"/>
      </w:pPr>
      <w:r w:rsidRPr="00DC621C">
        <w:t>Bolagets styrelse får anta ett särskilt företagsnamn. Ett särskilt företagsnamn får inte innehålla ordet ömsesidig</w:t>
      </w:r>
      <w:r w:rsidRPr="009C0FE8">
        <w: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FF3289A" w14:textId="77777777">
        <w:tc>
          <w:tcPr>
            <w:tcW w:w="2500" w:type="pct"/>
            <w:shd w:val="clear" w:color="auto" w:fill="auto"/>
            <w:tcMar>
              <w:left w:w="0" w:type="dxa"/>
            </w:tcMar>
          </w:tcPr>
          <w:p w14:paraId="77744B8B" w14:textId="77777777" w:rsidR="00136126" w:rsidRDefault="00931476" w:rsidP="00136126">
            <w:pPr>
              <w:pStyle w:val="Brdtextmedindrag"/>
            </w:pPr>
            <w:r w:rsidRPr="00DC621C">
              <w:t>Företagsnamnet ska tydligt skilja sig från företagsnamn som är in</w:t>
            </w:r>
            <w:r>
              <w:t>-</w:t>
            </w:r>
            <w:r w:rsidRPr="00DC621C">
              <w:t xml:space="preserve">förda i det register som avses i </w:t>
            </w:r>
            <w:r w:rsidRPr="000A7C2D">
              <w:rPr>
                <w:i/>
              </w:rPr>
              <w:t>14</w:t>
            </w:r>
            <w:r>
              <w:t> </w:t>
            </w:r>
            <w:r w:rsidRPr="00DC621C">
              <w:t>kap. 1</w:t>
            </w:r>
            <w:r>
              <w:t> </w:t>
            </w:r>
            <w:r w:rsidRPr="00DC621C">
              <w:t>§. I övrigt finns bestäm</w:t>
            </w:r>
            <w:r>
              <w:softHyphen/>
            </w:r>
            <w:r w:rsidRPr="00DC621C">
              <w:t>melser om registreringen i lagen (2018:1653) om företagsnamn</w:t>
            </w:r>
            <w:r w:rsidRPr="009C0FE8">
              <w:t>.</w:t>
            </w:r>
          </w:p>
        </w:tc>
        <w:tc>
          <w:tcPr>
            <w:tcW w:w="2500" w:type="pct"/>
            <w:shd w:val="clear" w:color="auto" w:fill="auto"/>
            <w:tcMar>
              <w:right w:w="0" w:type="dxa"/>
            </w:tcMar>
          </w:tcPr>
          <w:p w14:paraId="438302EA" w14:textId="77777777" w:rsidR="00136126" w:rsidRDefault="00931476" w:rsidP="00136126">
            <w:pPr>
              <w:pStyle w:val="Brdtextmedindrag"/>
            </w:pPr>
            <w:r w:rsidRPr="009C0FE8">
              <w:t>Företagsnamnet ska tydligt skilja sig från företagsnamn som är in</w:t>
            </w:r>
            <w:r>
              <w:softHyphen/>
            </w:r>
            <w:r w:rsidRPr="009C0FE8">
              <w:t>för</w:t>
            </w:r>
            <w:r>
              <w:t xml:space="preserve">da i det register som avses i </w:t>
            </w:r>
            <w:r w:rsidRPr="00E53E40">
              <w:rPr>
                <w:i/>
              </w:rPr>
              <w:t>17</w:t>
            </w:r>
            <w:r>
              <w:t> kap.</w:t>
            </w:r>
            <w:r w:rsidRPr="009C0FE8">
              <w:t xml:space="preserve"> 1</w:t>
            </w:r>
            <w:r>
              <w:t> §</w:t>
            </w:r>
            <w:r w:rsidRPr="009C0FE8">
              <w:t>. I övrigt finns bestäm</w:t>
            </w:r>
            <w:r>
              <w:softHyphen/>
            </w:r>
            <w:r w:rsidRPr="009C0FE8">
              <w:t>melser om registreringen i lagen (2018:</w:t>
            </w:r>
            <w:r>
              <w:t>1653</w:t>
            </w:r>
            <w:r w:rsidRPr="009C0FE8">
              <w:t>) om företagsnamn.</w:t>
            </w:r>
          </w:p>
        </w:tc>
      </w:tr>
    </w:tbl>
    <w:p w14:paraId="513D63C7" w14:textId="77777777" w:rsidR="00136126" w:rsidRDefault="00136126" w:rsidP="00136126">
      <w:pPr>
        <w:pStyle w:val="Brdtext"/>
        <w:jc w:val="center"/>
      </w:pPr>
    </w:p>
    <w:p w14:paraId="3B29B291" w14:textId="77777777" w:rsidR="00136126" w:rsidRDefault="00931476" w:rsidP="00136126">
      <w:pPr>
        <w:pStyle w:val="Brdtext"/>
        <w:jc w:val="center"/>
      </w:pPr>
      <w:r w:rsidRPr="00DE2FDE">
        <w:t>89</w:t>
      </w:r>
      <w:r>
        <w:t> §</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E6960CD" w14:textId="77777777">
        <w:tc>
          <w:tcPr>
            <w:tcW w:w="2500" w:type="pct"/>
            <w:shd w:val="clear" w:color="auto" w:fill="auto"/>
            <w:tcMar>
              <w:left w:w="0" w:type="dxa"/>
            </w:tcMar>
          </w:tcPr>
          <w:p w14:paraId="49B44662" w14:textId="77777777" w:rsidR="00136126" w:rsidRDefault="00931476" w:rsidP="00136126">
            <w:pPr>
              <w:pStyle w:val="Brdtextmedindrag"/>
            </w:pPr>
            <w:r w:rsidRPr="00F7656C">
              <w:t xml:space="preserve">I </w:t>
            </w:r>
            <w:r w:rsidRPr="00410381">
              <w:rPr>
                <w:i/>
              </w:rPr>
              <w:t>14</w:t>
            </w:r>
            <w:r>
              <w:t> kap.</w:t>
            </w:r>
            <w:r w:rsidRPr="00F7656C">
              <w:t xml:space="preserve"> 1</w:t>
            </w:r>
            <w:r>
              <w:t> §</w:t>
            </w:r>
            <w:r w:rsidRPr="00F7656C">
              <w:t xml:space="preserve"> finns bestämmelser om registreringsmyndighet och försäkringsregister.</w:t>
            </w:r>
          </w:p>
        </w:tc>
        <w:tc>
          <w:tcPr>
            <w:tcW w:w="2500" w:type="pct"/>
            <w:shd w:val="clear" w:color="auto" w:fill="auto"/>
            <w:tcMar>
              <w:right w:w="0" w:type="dxa"/>
            </w:tcMar>
          </w:tcPr>
          <w:p w14:paraId="23FCF20C" w14:textId="77777777" w:rsidR="00136126" w:rsidRDefault="00931476" w:rsidP="00136126">
            <w:pPr>
              <w:pStyle w:val="Brdtextmedindrag"/>
            </w:pPr>
            <w:r w:rsidRPr="00F7656C">
              <w:t xml:space="preserve">I </w:t>
            </w:r>
            <w:r w:rsidRPr="00410381">
              <w:rPr>
                <w:i/>
              </w:rPr>
              <w:t>17</w:t>
            </w:r>
            <w:r>
              <w:t> kap.</w:t>
            </w:r>
            <w:r w:rsidRPr="00F7656C">
              <w:t xml:space="preserve"> 1</w:t>
            </w:r>
            <w:r>
              <w:t> §</w:t>
            </w:r>
            <w:r w:rsidRPr="00F7656C">
              <w:t xml:space="preserve"> finns bestämmelser om registreringsmyndighet och försäkringsregister.</w:t>
            </w:r>
          </w:p>
        </w:tc>
      </w:tr>
    </w:tbl>
    <w:p w14:paraId="28A27978" w14:textId="77777777" w:rsidR="00136126" w:rsidRDefault="00931476" w:rsidP="00136126">
      <w:pPr>
        <w:pStyle w:val="Brdtext"/>
        <w:spacing w:before="230"/>
        <w:jc w:val="center"/>
        <w:rPr>
          <w:b/>
        </w:rPr>
      </w:pPr>
      <w:r>
        <w:rPr>
          <w:b/>
        </w:rPr>
        <w:t>13 kap.</w:t>
      </w:r>
    </w:p>
    <w:p w14:paraId="7C1ACA34" w14:textId="77777777" w:rsidR="00136126" w:rsidRDefault="00931476" w:rsidP="00136126">
      <w:pPr>
        <w:pStyle w:val="Brdtext"/>
        <w:jc w:val="center"/>
      </w:pPr>
      <w:r>
        <w:t>27 §</w:t>
      </w:r>
      <w:r>
        <w:rPr>
          <w:rStyle w:val="Fotnotsreferens"/>
        </w:rPr>
        <w:footnoteReference w:id="172"/>
      </w:r>
    </w:p>
    <w:p w14:paraId="2ACC3663" w14:textId="77777777" w:rsidR="00136126" w:rsidRDefault="00931476" w:rsidP="00136126">
      <w:pPr>
        <w:pStyle w:val="Brdtextmedindrag"/>
      </w:pPr>
      <w:r w:rsidRPr="0002199E">
        <w:t>Utöver bestämmelserna om tvångslikvidation i 1</w:t>
      </w:r>
      <w:r>
        <w:t xml:space="preserve">7 kap. 11 § och 16 § första </w:t>
      </w:r>
      <w:r w:rsidDel="00097ED0">
        <w:t>stycket</w:t>
      </w:r>
      <w:r>
        <w:t> 1–3 lagen (2018:672) om ekonomiska föreningar gäller för försäkringsföreningar att Bolagsverket ska besluta att föreningen ska gå i likvidation, om</w:t>
      </w:r>
    </w:p>
    <w:p w14:paraId="774F336D" w14:textId="77777777" w:rsidR="00136126" w:rsidRDefault="00931476" w:rsidP="00136126">
      <w:pPr>
        <w:pStyle w:val="Brdtextmedindrag"/>
      </w:pPr>
      <w:r>
        <w:t>1. föreningens hela försäkrings</w:t>
      </w:r>
      <w:r>
        <w:softHyphen/>
        <w:t>bestånd har överlåtits,</w:t>
      </w:r>
    </w:p>
    <w:p w14:paraId="3474D708" w14:textId="77777777" w:rsidR="00136126" w:rsidRPr="00013F30" w:rsidRDefault="00931476" w:rsidP="00136126">
      <w:pPr>
        <w:pStyle w:val="Brdtextmedindrag"/>
      </w:pPr>
      <w:r>
        <w:t>2. ett tillstånd att driva försäkringsrörelse för bestämd tid har gått ut utan att något nytt tillstånd har beviljats, eller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38A9B75" w14:textId="77777777">
        <w:tc>
          <w:tcPr>
            <w:tcW w:w="2500" w:type="pct"/>
            <w:shd w:val="clear" w:color="auto" w:fill="auto"/>
            <w:tcMar>
              <w:left w:w="0" w:type="dxa"/>
            </w:tcMar>
          </w:tcPr>
          <w:p w14:paraId="016A2042" w14:textId="77777777" w:rsidR="00136126" w:rsidRDefault="00931476" w:rsidP="00136126">
            <w:pPr>
              <w:pStyle w:val="Brdtextmedindrag"/>
            </w:pPr>
            <w:r>
              <w:t>3. tillståndet att driva försäk</w:t>
            </w:r>
            <w:r>
              <w:softHyphen/>
              <w:t>ringsrörelse har återkallats.</w:t>
            </w:r>
          </w:p>
        </w:tc>
        <w:tc>
          <w:tcPr>
            <w:tcW w:w="2500" w:type="pct"/>
            <w:shd w:val="clear" w:color="auto" w:fill="auto"/>
            <w:tcMar>
              <w:right w:w="0" w:type="dxa"/>
            </w:tcMar>
          </w:tcPr>
          <w:p w14:paraId="5F6428FD" w14:textId="77777777" w:rsidR="00136126" w:rsidRDefault="00931476" w:rsidP="00136126">
            <w:pPr>
              <w:pStyle w:val="Brdtextmedindrag"/>
            </w:pPr>
            <w:r>
              <w:t>3. tillståndet att driva försäk</w:t>
            </w:r>
            <w:r>
              <w:softHyphen/>
              <w:t xml:space="preserve">ringsrörelse har återkallats </w:t>
            </w:r>
            <w:r w:rsidRPr="0002199E">
              <w:rPr>
                <w:i/>
              </w:rPr>
              <w:t xml:space="preserve">utan att föreningen i stället har fått ett tillstånd att driva </w:t>
            </w:r>
            <w:r>
              <w:rPr>
                <w:i/>
              </w:rPr>
              <w:t>tjänstepensions</w:t>
            </w:r>
            <w:r>
              <w:rPr>
                <w:i/>
              </w:rPr>
              <w:softHyphen/>
              <w:t xml:space="preserve">verksamhet </w:t>
            </w:r>
            <w:r w:rsidRPr="0002199E">
              <w:rPr>
                <w:i/>
              </w:rPr>
              <w:t xml:space="preserve">enligt </w:t>
            </w:r>
            <w:r>
              <w:rPr>
                <w:i/>
              </w:rPr>
              <w:t>lagen (2019:000) om tjänstepensionsföretag</w:t>
            </w:r>
            <w:r w:rsidRPr="0002199E">
              <w:t>.</w:t>
            </w:r>
          </w:p>
        </w:tc>
      </w:tr>
    </w:tbl>
    <w:p w14:paraId="38EAF185" w14:textId="77777777" w:rsidR="00136126" w:rsidRDefault="00931476" w:rsidP="00136126">
      <w:pPr>
        <w:pStyle w:val="Brdtextmedindrag"/>
      </w:pPr>
      <w:r w:rsidRPr="0002199E">
        <w:t xml:space="preserve">I de fall som avses i första </w:t>
      </w:r>
      <w:r w:rsidRPr="0002199E" w:rsidDel="00097ED0">
        <w:t>stycket</w:t>
      </w:r>
      <w:r>
        <w:t> </w:t>
      </w:r>
      <w:r w:rsidRPr="0002199E">
        <w:t>3 ska Bolagsverket fatta beslutet om likvidation så snart det är praktiskt möjligt, dock senast dagen efter det att ansökan eller anmälan om likvidation kom in till Bolagsverket. Beslutet om likvidation gäller omedelbart.</w:t>
      </w:r>
    </w:p>
    <w:p w14:paraId="284045F2" w14:textId="77777777" w:rsidR="00136126" w:rsidRDefault="00931476" w:rsidP="00136126">
      <w:pPr>
        <w:pStyle w:val="Brdtextmedindrag"/>
      </w:pPr>
      <w:r>
        <w:t>En fråga om likvidation enligt första stycket prövas på ansökan av styrelsen, en styrelseledamot, den verkställande direktören, en förenings</w:t>
      </w:r>
      <w:r>
        <w:softHyphen/>
        <w:t>medlem eller en innehavare av förlagsandelar eller på anmälan av Finansinspektionen.</w:t>
      </w:r>
    </w:p>
    <w:p w14:paraId="44C82B75" w14:textId="77777777" w:rsidR="00136126" w:rsidRDefault="00931476" w:rsidP="00136126">
      <w:pPr>
        <w:pStyle w:val="Brdtextmedindrag"/>
      </w:pPr>
      <w:r>
        <w:t xml:space="preserve">I ärenden enligt första </w:t>
      </w:r>
      <w:r w:rsidDel="00097ED0">
        <w:t>stycket</w:t>
      </w:r>
      <w:r>
        <w:t> 3 ska 17 kap. 12 § lagen om ekonomiska föreningar inte tillämpas.</w:t>
      </w:r>
    </w:p>
    <w:p w14:paraId="4E37F97A" w14:textId="77777777" w:rsidR="00136126" w:rsidRDefault="00931476" w:rsidP="00136126">
      <w:pPr>
        <w:pStyle w:val="Brdtext"/>
        <w:spacing w:before="230"/>
        <w:jc w:val="center"/>
        <w:rPr>
          <w:b/>
        </w:rPr>
      </w:pPr>
      <w:r>
        <w:rPr>
          <w:b/>
        </w:rPr>
        <w:t>14 kap.</w:t>
      </w:r>
    </w:p>
    <w:p w14:paraId="546A8C38" w14:textId="77777777" w:rsidR="00136126" w:rsidRDefault="00931476" w:rsidP="00136126">
      <w:pPr>
        <w:pStyle w:val="Brdtext"/>
        <w:jc w:val="center"/>
      </w:pPr>
      <w:r>
        <w:t>1 §</w:t>
      </w:r>
      <w:r>
        <w:rPr>
          <w:rStyle w:val="Fotnotsreferens"/>
        </w:rPr>
        <w:footnoteReference w:id="173"/>
      </w:r>
    </w:p>
    <w:p w14:paraId="16922473" w14:textId="77777777" w:rsidR="00136126" w:rsidRPr="007F3132" w:rsidRDefault="00931476" w:rsidP="00136126">
      <w:pPr>
        <w:pStyle w:val="Brdtextmedindrag"/>
      </w:pPr>
      <w:r>
        <w:t>Ett försäkringsföretag (det överlåtande företaget) får helt eller delvis överlåta sitt försäkringsbestånd till en annan försäkringsgivare (den övertagande försäkringsgivaren). Överlåtelse får ske till</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5129B42" w14:textId="77777777">
        <w:tc>
          <w:tcPr>
            <w:tcW w:w="2500" w:type="pct"/>
            <w:shd w:val="clear" w:color="auto" w:fill="auto"/>
            <w:tcMar>
              <w:left w:w="0" w:type="dxa"/>
            </w:tcMar>
          </w:tcPr>
          <w:p w14:paraId="7F8D1D06" w14:textId="77777777" w:rsidR="00136126" w:rsidRDefault="00931476" w:rsidP="00136126">
            <w:pPr>
              <w:pStyle w:val="Brdtextmedindrag"/>
            </w:pPr>
            <w:r>
              <w:lastRenderedPageBreak/>
              <w:t xml:space="preserve">1. ett svenskt försäkringsföretag, </w:t>
            </w:r>
            <w:r w:rsidRPr="00410381">
              <w:rPr>
                <w:i/>
              </w:rPr>
              <w:t>eller</w:t>
            </w:r>
          </w:p>
        </w:tc>
        <w:tc>
          <w:tcPr>
            <w:tcW w:w="2500" w:type="pct"/>
            <w:shd w:val="clear" w:color="auto" w:fill="auto"/>
            <w:tcMar>
              <w:right w:w="0" w:type="dxa"/>
            </w:tcMar>
          </w:tcPr>
          <w:p w14:paraId="639F79CC" w14:textId="77777777" w:rsidR="00136126" w:rsidRDefault="00931476" w:rsidP="00136126">
            <w:pPr>
              <w:pStyle w:val="Brdtextmedindrag"/>
            </w:pPr>
            <w:r>
              <w:t>1. ett svenskt försäkringsföretag,</w:t>
            </w:r>
          </w:p>
        </w:tc>
      </w:tr>
      <w:tr w:rsidR="00397F28" w14:paraId="45DB0EB0" w14:textId="77777777">
        <w:tc>
          <w:tcPr>
            <w:tcW w:w="2500" w:type="pct"/>
            <w:shd w:val="clear" w:color="auto" w:fill="auto"/>
            <w:tcMar>
              <w:left w:w="0" w:type="dxa"/>
            </w:tcMar>
          </w:tcPr>
          <w:p w14:paraId="279D995D" w14:textId="77777777" w:rsidR="00136126" w:rsidRDefault="00931476" w:rsidP="00136126">
            <w:pPr>
              <w:pStyle w:val="Brdtextmedindrag"/>
            </w:pPr>
            <w:r>
              <w:t xml:space="preserve">2. en utländsk försäkringsgivare som </w:t>
            </w:r>
            <w:r w:rsidRPr="007F3132">
              <w:t>har tillstånd att driva försäkringsrörelse i Sverige eller som är auktoriserad i ett land inom EES</w:t>
            </w:r>
            <w:r w:rsidRPr="00850F45">
              <w:rPr>
                <w:i/>
              </w:rPr>
              <w:t>.</w:t>
            </w:r>
          </w:p>
        </w:tc>
        <w:tc>
          <w:tcPr>
            <w:tcW w:w="2500" w:type="pct"/>
            <w:shd w:val="clear" w:color="auto" w:fill="auto"/>
            <w:tcMar>
              <w:right w:w="0" w:type="dxa"/>
            </w:tcMar>
          </w:tcPr>
          <w:p w14:paraId="641158A1" w14:textId="77777777" w:rsidR="00136126" w:rsidRDefault="00931476" w:rsidP="00136126">
            <w:pPr>
              <w:pStyle w:val="Brdtextmedindrag"/>
            </w:pPr>
            <w:r>
              <w:t xml:space="preserve">2. en utländsk försäkringsgivare som </w:t>
            </w:r>
            <w:r w:rsidRPr="007F3132">
              <w:t>har tillstånd att driva försäkringsrörelse i Sverige eller som är auktoriserad i ett land inom EES</w:t>
            </w:r>
            <w:r w:rsidRPr="000A7C2D">
              <w:rPr>
                <w:i/>
              </w:rPr>
              <w:t>, eller</w:t>
            </w:r>
          </w:p>
        </w:tc>
      </w:tr>
      <w:tr w:rsidR="00397F28" w14:paraId="7FCF5C5C" w14:textId="77777777">
        <w:tc>
          <w:tcPr>
            <w:tcW w:w="2500" w:type="pct"/>
            <w:shd w:val="clear" w:color="auto" w:fill="auto"/>
            <w:tcMar>
              <w:left w:w="0" w:type="dxa"/>
            </w:tcMar>
          </w:tcPr>
          <w:p w14:paraId="7DB2E13E" w14:textId="77777777" w:rsidR="00136126" w:rsidRDefault="00136126" w:rsidP="00136126">
            <w:pPr>
              <w:pStyle w:val="Brdtextmedindrag"/>
            </w:pPr>
          </w:p>
        </w:tc>
        <w:tc>
          <w:tcPr>
            <w:tcW w:w="2500" w:type="pct"/>
            <w:shd w:val="clear" w:color="auto" w:fill="auto"/>
            <w:tcMar>
              <w:right w:w="0" w:type="dxa"/>
            </w:tcMar>
          </w:tcPr>
          <w:p w14:paraId="52780481" w14:textId="77777777" w:rsidR="00136126" w:rsidRDefault="00931476" w:rsidP="00136126">
            <w:pPr>
              <w:pStyle w:val="Brdtextmedindrag"/>
            </w:pPr>
            <w:r w:rsidRPr="000A7C2D">
              <w:rPr>
                <w:i/>
              </w:rPr>
              <w:t>3.</w:t>
            </w:r>
            <w:r>
              <w:rPr>
                <w:i/>
              </w:rPr>
              <w:t> </w:t>
            </w:r>
            <w:r w:rsidRPr="000A7C2D">
              <w:rPr>
                <w:i/>
              </w:rPr>
              <w:t>ett tjänstepensionsföretag</w:t>
            </w:r>
            <w:r>
              <w:rPr>
                <w:i/>
              </w:rPr>
              <w:t>.</w:t>
            </w:r>
          </w:p>
        </w:tc>
      </w:tr>
    </w:tbl>
    <w:p w14:paraId="13B9269E" w14:textId="77777777" w:rsidR="00136126" w:rsidRDefault="00931476" w:rsidP="00136126">
      <w:pPr>
        <w:pStyle w:val="Brdtextmedindrag"/>
      </w:pPr>
      <w:r>
        <w:t>Försäkringsbestånd får öv</w:t>
      </w:r>
      <w:r w:rsidRPr="007F3132">
        <w:t>erlåtas även om det överlåtande företaget har gått i likvidation</w:t>
      </w:r>
      <w:r w:rsidRPr="0002199E">
        <w:t>.</w:t>
      </w:r>
    </w:p>
    <w:p w14:paraId="410B3984" w14:textId="77777777" w:rsidR="00136126" w:rsidRDefault="00136126" w:rsidP="00136126">
      <w:pPr>
        <w:pStyle w:val="Brdtextmedindrag"/>
      </w:pPr>
    </w:p>
    <w:p w14:paraId="66AA46AE" w14:textId="77777777" w:rsidR="00136126" w:rsidRDefault="00931476" w:rsidP="00136126">
      <w:pPr>
        <w:pStyle w:val="Brdtext"/>
        <w:jc w:val="center"/>
      </w:pPr>
      <w:r>
        <w:t>2 §</w:t>
      </w:r>
      <w:r>
        <w:rPr>
          <w:rStyle w:val="Fotnotsreferens"/>
        </w:rPr>
        <w:footnoteReference w:id="174"/>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42E98E8" w14:textId="77777777">
        <w:tc>
          <w:tcPr>
            <w:tcW w:w="2500" w:type="pct"/>
            <w:shd w:val="clear" w:color="auto" w:fill="auto"/>
            <w:tcMar>
              <w:left w:w="0" w:type="dxa"/>
            </w:tcMar>
          </w:tcPr>
          <w:p w14:paraId="2D667739" w14:textId="77777777" w:rsidR="00136126" w:rsidRDefault="00931476" w:rsidP="00136126">
            <w:pPr>
              <w:pStyle w:val="Brdtextmedindrag"/>
            </w:pPr>
            <w:r>
              <w:t xml:space="preserve">Ett avtal mellan </w:t>
            </w:r>
            <w:r w:rsidRPr="0045773D">
              <w:t>försäkrings</w:t>
            </w:r>
            <w:r>
              <w:t>-</w:t>
            </w:r>
            <w:r w:rsidRPr="0045773D">
              <w:t>företag</w:t>
            </w:r>
            <w:r>
              <w:t xml:space="preserve"> om överlåtelse av för-säkringsbestånd ska för att bli giltigt godkännas av stämman i det överlåtande företaget.</w:t>
            </w:r>
          </w:p>
        </w:tc>
        <w:tc>
          <w:tcPr>
            <w:tcW w:w="2500" w:type="pct"/>
            <w:shd w:val="clear" w:color="auto" w:fill="auto"/>
            <w:tcMar>
              <w:right w:w="0" w:type="dxa"/>
            </w:tcMar>
          </w:tcPr>
          <w:p w14:paraId="4EF8A2C4" w14:textId="77777777" w:rsidR="00136126" w:rsidRDefault="00931476" w:rsidP="00136126">
            <w:pPr>
              <w:pStyle w:val="Brdtextmedindrag"/>
            </w:pPr>
            <w:r>
              <w:t xml:space="preserve">Ett avtal mellan försäkrings-företag om överlåtelse av för-säkringsbestånd ska för att bli giltigt godkännas av stämman i det överlåtande företaget. </w:t>
            </w:r>
            <w:r>
              <w:rPr>
                <w:i/>
              </w:rPr>
              <w:t>Detsamma</w:t>
            </w:r>
            <w:r w:rsidRPr="00D35F6F">
              <w:rPr>
                <w:i/>
              </w:rPr>
              <w:t xml:space="preserve"> gäller</w:t>
            </w:r>
            <w:r>
              <w:rPr>
                <w:i/>
              </w:rPr>
              <w:t xml:space="preserve"> för ett avtal om</w:t>
            </w:r>
            <w:r w:rsidRPr="000A7C2D">
              <w:rPr>
                <w:i/>
              </w:rPr>
              <w:t xml:space="preserve"> överlåtelse </w:t>
            </w:r>
            <w:r>
              <w:rPr>
                <w:i/>
              </w:rPr>
              <w:t>från ett försäkringsföretag till ett tjänstepensionsföretag.</w:t>
            </w:r>
          </w:p>
        </w:tc>
      </w:tr>
    </w:tbl>
    <w:p w14:paraId="301BF718" w14:textId="77777777" w:rsidR="00136126" w:rsidRDefault="00136126" w:rsidP="00136126">
      <w:pPr>
        <w:pStyle w:val="Brdtext"/>
        <w:jc w:val="center"/>
        <w:rPr>
          <w:b/>
        </w:rPr>
      </w:pPr>
    </w:p>
    <w:p w14:paraId="3BE3320E" w14:textId="77777777" w:rsidR="00136126" w:rsidRDefault="00931476" w:rsidP="00136126">
      <w:pPr>
        <w:pStyle w:val="Brdtext"/>
        <w:jc w:val="center"/>
      </w:pPr>
      <w:r>
        <w:t>13 §</w:t>
      </w:r>
      <w:r>
        <w:rPr>
          <w:rStyle w:val="Fotnotsreferens"/>
        </w:rPr>
        <w:footnoteReference w:id="175"/>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C27AAF0" w14:textId="77777777">
        <w:tc>
          <w:tcPr>
            <w:tcW w:w="2500" w:type="pct"/>
            <w:shd w:val="clear" w:color="auto" w:fill="auto"/>
            <w:tcMar>
              <w:left w:w="0" w:type="dxa"/>
            </w:tcMar>
          </w:tcPr>
          <w:p w14:paraId="160410DD" w14:textId="77777777" w:rsidR="00136126" w:rsidRDefault="00931476" w:rsidP="00136126">
            <w:pPr>
              <w:pStyle w:val="Brdtextmedindrag"/>
            </w:pPr>
            <w:r w:rsidRPr="00D268B0">
              <w:t xml:space="preserve">Om överlåtelsen sker till ett försäkringsföretag </w:t>
            </w:r>
            <w:r w:rsidRPr="000A7C2D">
              <w:rPr>
                <w:i/>
              </w:rPr>
              <w:t>eller</w:t>
            </w:r>
            <w:r w:rsidRPr="00D268B0">
              <w:t xml:space="preserve"> en utländsk försäkringsgivare med tillstånd att driva försäkringsrörelse i Sverige ska, sedan överlåtelsen har verk</w:t>
            </w:r>
            <w:r>
              <w:softHyphen/>
            </w:r>
            <w:r w:rsidRPr="00D268B0">
              <w:t>ställts, den övertagande försäk</w:t>
            </w:r>
            <w:r>
              <w:softHyphen/>
            </w:r>
            <w:r w:rsidRPr="00D268B0">
              <w:t>ringsgivaren lämna en under</w:t>
            </w:r>
            <w:r>
              <w:softHyphen/>
            </w:r>
            <w:r w:rsidRPr="00D268B0">
              <w:t>rättelse om överlåtelsen till varje försäkringstagare som berörs av den. Finansinspektionen får i ett enskilt fall besluta på vilket sätt underrättelsen ska lämnas</w:t>
            </w:r>
            <w:r>
              <w:t>.</w:t>
            </w:r>
          </w:p>
        </w:tc>
        <w:tc>
          <w:tcPr>
            <w:tcW w:w="2500" w:type="pct"/>
            <w:shd w:val="clear" w:color="auto" w:fill="auto"/>
            <w:tcMar>
              <w:right w:w="0" w:type="dxa"/>
            </w:tcMar>
          </w:tcPr>
          <w:p w14:paraId="3507B698" w14:textId="77777777" w:rsidR="00136126" w:rsidRDefault="00931476" w:rsidP="00136126">
            <w:pPr>
              <w:pStyle w:val="Brdtextmedindrag"/>
            </w:pPr>
            <w:r w:rsidRPr="00D268B0">
              <w:t>Om överlåtelsen sker till ett försäkringsföretag</w:t>
            </w:r>
            <w:r>
              <w:rPr>
                <w:i/>
              </w:rPr>
              <w:t>,</w:t>
            </w:r>
            <w:r w:rsidRPr="00D268B0">
              <w:t xml:space="preserve"> en utländsk försäkringsgivare med tillstånd att driva försäkringsrörelse i Sverige </w:t>
            </w:r>
            <w:r>
              <w:rPr>
                <w:i/>
              </w:rPr>
              <w:t xml:space="preserve">eller ett tjänstepensionsföretag </w:t>
            </w:r>
            <w:r w:rsidRPr="00D268B0">
              <w:t>ska, sedan överlåtelsen har verkställts, den övertagande försäkrings</w:t>
            </w:r>
            <w:r>
              <w:softHyphen/>
            </w:r>
            <w:r w:rsidRPr="00D268B0">
              <w:t>givaren lämna en underrättelse om överlåtelsen till varje försäkrings</w:t>
            </w:r>
            <w:r>
              <w:softHyphen/>
            </w:r>
            <w:r w:rsidRPr="00D268B0">
              <w:t>tagare som berörs av den. Finansinspektionen får i ett enskilt fall besluta på vilket sätt under</w:t>
            </w:r>
            <w:r>
              <w:t>-</w:t>
            </w:r>
            <w:r w:rsidRPr="00D268B0">
              <w:t>rättelsen ska lämnas</w:t>
            </w:r>
            <w:r>
              <w:t>.</w:t>
            </w:r>
          </w:p>
        </w:tc>
      </w:tr>
    </w:tbl>
    <w:p w14:paraId="5B338395" w14:textId="77777777" w:rsidR="00136126" w:rsidRDefault="00931476" w:rsidP="00136126">
      <w:pPr>
        <w:pStyle w:val="Brdtext"/>
        <w:spacing w:before="230"/>
        <w:jc w:val="center"/>
        <w:rPr>
          <w:b/>
        </w:rPr>
      </w:pPr>
      <w:r>
        <w:rPr>
          <w:b/>
        </w:rPr>
        <w:t>15 kap.</w:t>
      </w:r>
    </w:p>
    <w:p w14:paraId="624BD4C7" w14:textId="77777777" w:rsidR="00136126" w:rsidRDefault="00931476" w:rsidP="00136126">
      <w:pPr>
        <w:pStyle w:val="Brdtext"/>
        <w:jc w:val="center"/>
      </w:pPr>
      <w:r>
        <w:t>14 §</w:t>
      </w:r>
      <w:r>
        <w:rPr>
          <w:rStyle w:val="Fotnotsreferens"/>
        </w:rPr>
        <w:footnoteReference w:id="176"/>
      </w:r>
    </w:p>
    <w:p w14:paraId="122EB47B" w14:textId="77777777" w:rsidR="00136126" w:rsidRDefault="00931476" w:rsidP="00136126">
      <w:pPr>
        <w:pStyle w:val="Brdtextmedindrag"/>
      </w:pPr>
      <w:r>
        <w:t>Finansinspektionen får besluta att ägaren till ett kvalificerat innehav av aktier vid stämman inte får företräda fler aktier än som motsvarar ett innehav som inte är kvalificerat</w:t>
      </w:r>
    </w:p>
    <w:p w14:paraId="24CE9286" w14:textId="77777777" w:rsidR="00136126" w:rsidRDefault="00931476" w:rsidP="00136126">
      <w:pPr>
        <w:pStyle w:val="Brdtextmedindrag"/>
      </w:pPr>
      <w:r>
        <w:t>1. om ägaren motverkar eller kan antas komma att motverka att försäkringsaktiebolagets verksamhet drivs på ett sätt som är förenligt med kraven i denna lag och andra författningar som reglerar bolagets verk</w:t>
      </w:r>
      <w:r>
        <w:softHyphen/>
        <w:t>samhet,</w:t>
      </w:r>
    </w:p>
    <w:p w14:paraId="23D7EF3B" w14:textId="77777777" w:rsidR="00136126" w:rsidRPr="00ED3F23" w:rsidRDefault="00931476" w:rsidP="00136126">
      <w:pPr>
        <w:pStyle w:val="Brdtextmedindrag"/>
      </w:pPr>
      <w:r>
        <w:lastRenderedPageBreak/>
        <w:t>2. om ägaren i väsentlig mån har åsidosatt skyldigheter i näringsverk</w:t>
      </w:r>
      <w:r>
        <w:softHyphen/>
        <w:t>samhet eller i andra ekonomiska angelägenheter eller gjort sig skyldig till allvarlig brottslighet,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1264B5D" w14:textId="77777777">
        <w:tc>
          <w:tcPr>
            <w:tcW w:w="2500" w:type="pct"/>
            <w:shd w:val="clear" w:color="auto" w:fill="auto"/>
            <w:tcMar>
              <w:left w:w="0" w:type="dxa"/>
            </w:tcMar>
          </w:tcPr>
          <w:p w14:paraId="2E016807" w14:textId="77777777" w:rsidR="00136126" w:rsidRDefault="00931476" w:rsidP="00136126">
            <w:pPr>
              <w:pStyle w:val="Brdtextmedindrag"/>
            </w:pPr>
            <w:r>
              <w:t>3. om ägaren är ett försäkrings</w:t>
            </w:r>
            <w:r>
              <w:softHyphen/>
              <w:t>holding</w:t>
            </w:r>
            <w:r>
              <w:softHyphen/>
              <w:t>företag eller ett blandat finansiellt holding</w:t>
            </w:r>
            <w:r>
              <w:softHyphen/>
              <w:t xml:space="preserve">företag och dess ledning inte uppfyller de krav som ställs på ledningen i ett sådant företag enligt </w:t>
            </w:r>
            <w:r>
              <w:rPr>
                <w:i/>
              </w:rPr>
              <w:t>9 kap. 10 §</w:t>
            </w:r>
            <w:r>
              <w:t xml:space="preserve"> denna lag respektive 5 kap. 16 § lagen (2006:531) om särskild tillsyn över finansiella kon</w:t>
            </w:r>
            <w:r>
              <w:softHyphen/>
              <w:t>glomerat, eller</w:t>
            </w:r>
          </w:p>
        </w:tc>
        <w:tc>
          <w:tcPr>
            <w:tcW w:w="2500" w:type="pct"/>
            <w:shd w:val="clear" w:color="auto" w:fill="auto"/>
            <w:tcMar>
              <w:right w:w="0" w:type="dxa"/>
            </w:tcMar>
          </w:tcPr>
          <w:p w14:paraId="070093DC" w14:textId="77777777" w:rsidR="00136126" w:rsidRDefault="00931476" w:rsidP="00136126">
            <w:pPr>
              <w:pStyle w:val="Brdtextmedindrag"/>
            </w:pPr>
            <w:r>
              <w:t>3. om ägaren är ett försäkrings</w:t>
            </w:r>
            <w:r>
              <w:softHyphen/>
              <w:t>holding</w:t>
            </w:r>
            <w:r>
              <w:softHyphen/>
              <w:t>företag eller ett blandat finansiellt holding</w:t>
            </w:r>
            <w:r>
              <w:softHyphen/>
              <w:t xml:space="preserve">företag och dess ledning inte uppfyller de krav som ställs på ledningen i ett sådant företag enligt </w:t>
            </w:r>
            <w:r w:rsidRPr="00410381">
              <w:rPr>
                <w:i/>
              </w:rPr>
              <w:t>19</w:t>
            </w:r>
            <w:r>
              <w:rPr>
                <w:i/>
              </w:rPr>
              <w:t> kap.</w:t>
            </w:r>
            <w:r w:rsidRPr="00410381">
              <w:rPr>
                <w:i/>
              </w:rPr>
              <w:t xml:space="preserve"> 63</w:t>
            </w:r>
            <w:r>
              <w:rPr>
                <w:i/>
              </w:rPr>
              <w:t> § första stycket</w:t>
            </w:r>
            <w:r>
              <w:t xml:space="preserve"> denna lag respektive 5 kap. 16 § lagen (2006:531) om särskild tillsyn över finansiella konglo</w:t>
            </w:r>
            <w:r>
              <w:softHyphen/>
              <w:t>merat, eller</w:t>
            </w:r>
          </w:p>
        </w:tc>
      </w:tr>
    </w:tbl>
    <w:p w14:paraId="5DDB6486" w14:textId="77777777" w:rsidR="00136126" w:rsidRDefault="00931476" w:rsidP="00136126">
      <w:pPr>
        <w:pStyle w:val="Brdtextmedindrag"/>
      </w:pPr>
      <w:r>
        <w:t xml:space="preserve">4. om det finns skäl att anta att innehavet har samband med eller kan öka risken för </w:t>
      </w:r>
    </w:p>
    <w:p w14:paraId="44AC4BBC" w14:textId="77777777" w:rsidR="00136126" w:rsidRDefault="00931476" w:rsidP="00136126">
      <w:pPr>
        <w:pStyle w:val="Brdtextmedindrag"/>
      </w:pPr>
      <w:r>
        <w:t xml:space="preserve">a) penningtvätt enligt 1 kap. 6 § lagen (2017:630) om åtgärder mot penningtvätt och finansiering av terrorism, eller </w:t>
      </w:r>
    </w:p>
    <w:p w14:paraId="20E24A15" w14:textId="77777777" w:rsidR="00136126" w:rsidRDefault="00931476" w:rsidP="00136126">
      <w:pPr>
        <w:pStyle w:val="Brdtextmedindrag"/>
      </w:pPr>
      <w:r>
        <w:t xml:space="preserve">b) brott enligt 2 § 2, 3 § eller 4 § lagen (2002:444) om straff för finansiering av särskilt allvarlig brottslighet i vissa fall, såvitt avser brott enligt 2 § lagen (2003:148) om straff för terroristbrott. </w:t>
      </w:r>
    </w:p>
    <w:p w14:paraId="2440D8DA" w14:textId="77777777" w:rsidR="00136126" w:rsidRDefault="00931476" w:rsidP="00136126">
      <w:pPr>
        <w:pStyle w:val="Brdtextmedindrag"/>
      </w:pPr>
      <w:r>
        <w:t>Om ägaren till ett kvalificerat innehav av aktier inte har ansökt om tillstånd till ett förvärv som avses i 1 eller 2 §, får Finansinspektionen besluta att ägaren vid stämman inte får företräda aktierna till den del de omfattas av ett krav på tillstånd.</w:t>
      </w:r>
    </w:p>
    <w:p w14:paraId="66CBF923" w14:textId="77777777" w:rsidR="00136126" w:rsidRDefault="00931476" w:rsidP="00136126">
      <w:pPr>
        <w:pStyle w:val="Brdtextmedindrag"/>
      </w:pPr>
      <w:r>
        <w:t>Om någon i strid med ett beslut av Finansinspektionen har ett kvalificerat innehav av aktier, får innehavaren inte företräda aktierna vid stämman till den del innehavet står i strid med beslutet.</w:t>
      </w:r>
    </w:p>
    <w:p w14:paraId="3A219AAB" w14:textId="77777777" w:rsidR="00136126" w:rsidRDefault="00931476" w:rsidP="00136126">
      <w:pPr>
        <w:pStyle w:val="Brdtext"/>
        <w:spacing w:before="230"/>
        <w:jc w:val="center"/>
        <w:rPr>
          <w:b/>
        </w:rPr>
      </w:pPr>
      <w:r>
        <w:rPr>
          <w:b/>
        </w:rPr>
        <w:t>18 kap.</w:t>
      </w:r>
    </w:p>
    <w:p w14:paraId="36375BA0" w14:textId="77777777" w:rsidR="00136126" w:rsidRDefault="00931476" w:rsidP="00136126">
      <w:pPr>
        <w:pStyle w:val="Brdtext"/>
        <w:jc w:val="center"/>
      </w:pPr>
      <w:r>
        <w:t>12 §</w:t>
      </w:r>
      <w:r>
        <w:rPr>
          <w:rStyle w:val="Fotnotsreferens"/>
        </w:rPr>
        <w:footnoteReference w:id="177"/>
      </w:r>
    </w:p>
    <w:p w14:paraId="04C2EA3C" w14:textId="77777777" w:rsidR="00136126" w:rsidRPr="0023046E" w:rsidRDefault="00931476" w:rsidP="00136126">
      <w:pPr>
        <w:pStyle w:val="Brdtextmedindrag"/>
      </w:pPr>
      <w:r>
        <w:t>Finansinspektionen ska återkalla ett försäkringsföretags tillstånd, om företaget</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30B2713" w14:textId="77777777">
        <w:tc>
          <w:tcPr>
            <w:tcW w:w="2500" w:type="pct"/>
            <w:shd w:val="clear" w:color="auto" w:fill="auto"/>
            <w:tcMar>
              <w:left w:w="0" w:type="dxa"/>
            </w:tcMar>
          </w:tcPr>
          <w:p w14:paraId="44A0C2DC" w14:textId="77777777" w:rsidR="00136126" w:rsidRDefault="00931476" w:rsidP="00136126">
            <w:pPr>
              <w:pStyle w:val="Brdtextmedindrag"/>
            </w:pPr>
            <w:r>
              <w:t xml:space="preserve">1. inte har anmälts för registrering inom föreskriven tid eller anmälan har avskrivits eller avslagits genom ett beslut som har </w:t>
            </w:r>
            <w:r w:rsidRPr="00410381">
              <w:rPr>
                <w:i/>
              </w:rPr>
              <w:t>vunnit</w:t>
            </w:r>
            <w:r>
              <w:t xml:space="preserve"> laga kraft,</w:t>
            </w:r>
          </w:p>
        </w:tc>
        <w:tc>
          <w:tcPr>
            <w:tcW w:w="2500" w:type="pct"/>
            <w:shd w:val="clear" w:color="auto" w:fill="auto"/>
            <w:tcMar>
              <w:right w:w="0" w:type="dxa"/>
            </w:tcMar>
          </w:tcPr>
          <w:p w14:paraId="66603B33" w14:textId="77777777" w:rsidR="00136126" w:rsidRDefault="00931476" w:rsidP="00136126">
            <w:pPr>
              <w:pStyle w:val="Brdtextmedindrag"/>
            </w:pPr>
            <w:r>
              <w:t xml:space="preserve">1. inte har anmälts för registrering inom föreskriven tid eller anmälan har avskrivits eller avslagits genom ett beslut som har </w:t>
            </w:r>
            <w:r w:rsidRPr="00410381">
              <w:rPr>
                <w:i/>
              </w:rPr>
              <w:t>fått</w:t>
            </w:r>
            <w:r>
              <w:t xml:space="preserve"> laga kraft,</w:t>
            </w:r>
          </w:p>
        </w:tc>
      </w:tr>
      <w:tr w:rsidR="00397F28" w14:paraId="5DE6BA4C" w14:textId="77777777">
        <w:tc>
          <w:tcPr>
            <w:tcW w:w="5000" w:type="pct"/>
            <w:gridSpan w:val="2"/>
            <w:shd w:val="clear" w:color="auto" w:fill="auto"/>
            <w:tcMar>
              <w:left w:w="0" w:type="dxa"/>
            </w:tcMar>
          </w:tcPr>
          <w:p w14:paraId="72129624" w14:textId="77777777" w:rsidR="00136126" w:rsidRDefault="00931476" w:rsidP="00136126">
            <w:pPr>
              <w:pStyle w:val="Brdtextmedindrag"/>
            </w:pPr>
            <w:r>
              <w:t>2. har förklarat sig avstå från tillståndet,</w:t>
            </w:r>
          </w:p>
          <w:p w14:paraId="4E16D199" w14:textId="77777777" w:rsidR="00136126" w:rsidRDefault="00931476" w:rsidP="00136126">
            <w:pPr>
              <w:pStyle w:val="Brdtextmedindrag"/>
            </w:pPr>
            <w:r>
              <w:t>3. har försatts i konkurs eller om beslut har fattats om att företaget ska gå i tvångslikvidation,</w:t>
            </w:r>
          </w:p>
        </w:tc>
      </w:tr>
      <w:tr w:rsidR="00397F28" w14:paraId="7785F0DE" w14:textId="77777777">
        <w:tc>
          <w:tcPr>
            <w:tcW w:w="2500" w:type="pct"/>
            <w:shd w:val="clear" w:color="auto" w:fill="auto"/>
            <w:tcMar>
              <w:left w:w="0" w:type="dxa"/>
            </w:tcMar>
          </w:tcPr>
          <w:p w14:paraId="5D6A6A14" w14:textId="77777777" w:rsidR="00136126" w:rsidRDefault="00931476" w:rsidP="00136126">
            <w:pPr>
              <w:pStyle w:val="Brdtextmedindrag"/>
            </w:pPr>
            <w:r>
              <w:t>4. inte uppfyller minimikapital</w:t>
            </w:r>
            <w:r>
              <w:softHyphen/>
              <w:t xml:space="preserve">kravet eller ett kapitalkrav som ska uppfyllas av ett företag som har beviljats undantag enligt 1 kap. 19 eller 19 b §, och företagets finansiella saneringsplan är uppenbart otillräcklig, </w:t>
            </w:r>
            <w:r w:rsidRPr="00410381">
              <w:rPr>
                <w:i/>
              </w:rPr>
              <w:t>eller</w:t>
            </w:r>
          </w:p>
          <w:p w14:paraId="5674660B" w14:textId="77777777" w:rsidR="00136126" w:rsidDel="0023046E" w:rsidRDefault="00931476" w:rsidP="00136126">
            <w:pPr>
              <w:pStyle w:val="Brdtextmedindrag"/>
            </w:pPr>
            <w:r>
              <w:lastRenderedPageBreak/>
              <w:t>5. inte inom tre månader från den tidpunkt då företaget inte längre uppfyllde minimikapitalkravet eller ett kapitalkrav som ska uppfyllas av ett företag som har beviljats undantag enligt 1 kap. 19 eller 19 b §, har vidtagit de åtgärder som finns angivna i en godkänd finansiell saneringsplan</w:t>
            </w:r>
            <w:r w:rsidRPr="00E72B28">
              <w:rPr>
                <w:i/>
              </w:rPr>
              <w:t>.</w:t>
            </w:r>
          </w:p>
        </w:tc>
        <w:tc>
          <w:tcPr>
            <w:tcW w:w="2500" w:type="pct"/>
            <w:shd w:val="clear" w:color="auto" w:fill="auto"/>
            <w:tcMar>
              <w:right w:w="0" w:type="dxa"/>
            </w:tcMar>
          </w:tcPr>
          <w:p w14:paraId="4A7B9999" w14:textId="77777777" w:rsidR="00136126" w:rsidRDefault="00931476" w:rsidP="00136126">
            <w:pPr>
              <w:pStyle w:val="Brdtextmedindrag"/>
            </w:pPr>
            <w:r>
              <w:lastRenderedPageBreak/>
              <w:t>4. inte uppfyller minimikapital</w:t>
            </w:r>
            <w:r>
              <w:softHyphen/>
              <w:t>kravet eller ett kapitalkrav som ska uppfyllas av ett företag som har beviljats undantag enligt 1 kap. 19 eller 19 b §, och företagets finansiella saneringsplan är uppenbart otillräcklig,</w:t>
            </w:r>
          </w:p>
          <w:p w14:paraId="02C0681D" w14:textId="77777777" w:rsidR="00136126" w:rsidRDefault="00931476" w:rsidP="00136126">
            <w:pPr>
              <w:pStyle w:val="Brdtextmedindrag"/>
            </w:pPr>
            <w:r>
              <w:lastRenderedPageBreak/>
              <w:t>5. inte inom tre månader från den tidpunkt då företaget inte längre uppfyllde minimikapitalkravet eller ett kapitalkrav som ska uppfyllas av ett företag som har beviljats undantag enligt 1 kap. 19 eller 19 b §, har vidtagit de åtgärder som finns angivna i en godkänd finansiell saneringsplan</w:t>
            </w:r>
            <w:r>
              <w:rPr>
                <w:i/>
              </w:rPr>
              <w:t>, eller</w:t>
            </w:r>
          </w:p>
        </w:tc>
      </w:tr>
      <w:tr w:rsidR="00397F28" w14:paraId="68765DC5" w14:textId="77777777">
        <w:tc>
          <w:tcPr>
            <w:tcW w:w="2500" w:type="pct"/>
            <w:shd w:val="clear" w:color="auto" w:fill="auto"/>
            <w:tcMar>
              <w:left w:w="0" w:type="dxa"/>
            </w:tcMar>
          </w:tcPr>
          <w:p w14:paraId="4695609E" w14:textId="77777777" w:rsidR="00136126" w:rsidRDefault="00136126" w:rsidP="00136126">
            <w:pPr>
              <w:pStyle w:val="Brdtextmedindrag"/>
            </w:pPr>
          </w:p>
        </w:tc>
        <w:tc>
          <w:tcPr>
            <w:tcW w:w="2500" w:type="pct"/>
            <w:shd w:val="clear" w:color="auto" w:fill="auto"/>
            <w:tcMar>
              <w:right w:w="0" w:type="dxa"/>
            </w:tcMar>
          </w:tcPr>
          <w:p w14:paraId="6BA86057" w14:textId="77777777" w:rsidR="00136126" w:rsidRDefault="00931476" w:rsidP="00136126">
            <w:pPr>
              <w:pStyle w:val="Brdtextmedindrag"/>
            </w:pPr>
            <w:r>
              <w:rPr>
                <w:i/>
              </w:rPr>
              <w:t>6. får tillstånd att driva tjänste</w:t>
            </w:r>
            <w:r>
              <w:rPr>
                <w:i/>
              </w:rPr>
              <w:softHyphen/>
              <w:t>pensions</w:t>
            </w:r>
            <w:r>
              <w:rPr>
                <w:i/>
              </w:rPr>
              <w:softHyphen/>
              <w:t>verksamhet som tjänste</w:t>
            </w:r>
            <w:r>
              <w:rPr>
                <w:i/>
              </w:rPr>
              <w:softHyphen/>
              <w:t>pensions</w:t>
            </w:r>
            <w:r>
              <w:rPr>
                <w:i/>
              </w:rPr>
              <w:softHyphen/>
              <w:t>företag enligt lagen (2019:000) om tjänstepen</w:t>
            </w:r>
            <w:r>
              <w:rPr>
                <w:i/>
              </w:rPr>
              <w:softHyphen/>
              <w:t>sions</w:t>
            </w:r>
            <w:r>
              <w:rPr>
                <w:i/>
              </w:rPr>
              <w:softHyphen/>
              <w:t>företag.</w:t>
            </w:r>
          </w:p>
        </w:tc>
      </w:tr>
    </w:tbl>
    <w:p w14:paraId="477A96FA" w14:textId="77777777" w:rsidR="00136126" w:rsidRDefault="00931476" w:rsidP="00136126">
      <w:pPr>
        <w:pStyle w:val="Brdtext"/>
        <w:spacing w:before="230"/>
        <w:jc w:val="center"/>
        <w:rPr>
          <w:b/>
        </w:rPr>
      </w:pPr>
      <w:r>
        <w:rPr>
          <w:b/>
        </w:rPr>
        <w:t>21 kap.</w:t>
      </w:r>
    </w:p>
    <w:p w14:paraId="44FED4E1" w14:textId="77777777" w:rsidR="00136126" w:rsidRDefault="00931476" w:rsidP="00136126">
      <w:pPr>
        <w:pStyle w:val="Brdtext"/>
        <w:jc w:val="center"/>
      </w:pPr>
      <w:r>
        <w:t>1 §</w:t>
      </w:r>
      <w:r>
        <w:rPr>
          <w:rStyle w:val="Fotnotsreferens"/>
        </w:rPr>
        <w:footnoteReference w:id="178"/>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30CB796" w14:textId="77777777">
        <w:tc>
          <w:tcPr>
            <w:tcW w:w="2500" w:type="pct"/>
            <w:shd w:val="clear" w:color="auto" w:fill="auto"/>
            <w:tcMar>
              <w:left w:w="0" w:type="dxa"/>
            </w:tcMar>
          </w:tcPr>
          <w:p w14:paraId="7F399054" w14:textId="77777777" w:rsidR="00136126" w:rsidRDefault="00931476" w:rsidP="00136126">
            <w:pPr>
              <w:pStyle w:val="Brdtextmedindrag"/>
            </w:pPr>
            <w:r>
              <w:t xml:space="preserve">Finansinspektionens beslut i ärenden enligt 17 kap. 13 § första stycket och 18 kap. </w:t>
            </w:r>
            <w:r w:rsidRPr="00E12460">
              <w:rPr>
                <w:i/>
              </w:rPr>
              <w:t>26</w:t>
            </w:r>
            <w:r>
              <w:t> § andra stycket samt beslut om sanktions</w:t>
            </w:r>
            <w:r>
              <w:softHyphen/>
              <w:t>föreläggande får inte överklagas.</w:t>
            </w:r>
          </w:p>
        </w:tc>
        <w:tc>
          <w:tcPr>
            <w:tcW w:w="2500" w:type="pct"/>
            <w:shd w:val="clear" w:color="auto" w:fill="auto"/>
            <w:tcMar>
              <w:right w:w="0" w:type="dxa"/>
            </w:tcMar>
          </w:tcPr>
          <w:p w14:paraId="5E62E97D" w14:textId="77777777" w:rsidR="00136126" w:rsidRDefault="00931476" w:rsidP="00136126">
            <w:pPr>
              <w:pStyle w:val="Brdtextmedindrag"/>
            </w:pPr>
            <w:r>
              <w:t xml:space="preserve">Finansinspektionens beslut i ärenden enligt 17 kap. 13 § första stycket och 18 kap. </w:t>
            </w:r>
            <w:r w:rsidRPr="00E12460">
              <w:rPr>
                <w:i/>
              </w:rPr>
              <w:t>25</w:t>
            </w:r>
            <w:r>
              <w:t> § andra stycket samt beslut om sanktions</w:t>
            </w:r>
            <w:r>
              <w:softHyphen/>
              <w:t>föreläggande får inte överklagas.</w:t>
            </w:r>
          </w:p>
        </w:tc>
      </w:tr>
    </w:tbl>
    <w:p w14:paraId="2146D94D" w14:textId="77777777" w:rsidR="00136126" w:rsidRDefault="00136126" w:rsidP="00136126">
      <w:pPr>
        <w:pStyle w:val="Brdtext"/>
        <w:jc w:val="center"/>
      </w:pPr>
    </w:p>
    <w:p w14:paraId="360B14B2" w14:textId="77777777" w:rsidR="00136126" w:rsidRDefault="00931476" w:rsidP="00136126">
      <w:pPr>
        <w:pStyle w:val="Brdtext"/>
        <w:jc w:val="center"/>
      </w:pPr>
      <w:r>
        <w:t>2 §</w:t>
      </w:r>
      <w:r>
        <w:rPr>
          <w:rStyle w:val="Fotnotsreferens"/>
        </w:rPr>
        <w:footnoteReference w:id="179"/>
      </w:r>
    </w:p>
    <w:tbl>
      <w:tblPr>
        <w:tblW w:w="5000" w:type="pct"/>
        <w:tblCellMar>
          <w:left w:w="125" w:type="dxa"/>
          <w:right w:w="125" w:type="dxa"/>
        </w:tblCellMar>
        <w:tblLook w:val="0000" w:firstRow="0" w:lastRow="0" w:firstColumn="0" w:lastColumn="0" w:noHBand="0" w:noVBand="0"/>
      </w:tblPr>
      <w:tblGrid>
        <w:gridCol w:w="2948"/>
        <w:gridCol w:w="2949"/>
      </w:tblGrid>
      <w:tr w:rsidR="00397F28" w14:paraId="14169D3B" w14:textId="77777777">
        <w:tc>
          <w:tcPr>
            <w:tcW w:w="2500" w:type="pct"/>
            <w:shd w:val="clear" w:color="auto" w:fill="auto"/>
            <w:tcMar>
              <w:left w:w="0" w:type="dxa"/>
            </w:tcMar>
          </w:tcPr>
          <w:p w14:paraId="6225D391" w14:textId="77777777" w:rsidR="00136126" w:rsidRDefault="00931476" w:rsidP="00136126">
            <w:pPr>
              <w:pStyle w:val="Brdtextmedindrag"/>
            </w:pPr>
            <w:r>
              <w:t xml:space="preserve">Finansinspektionens beslut </w:t>
            </w:r>
            <w:r w:rsidRPr="0070029C">
              <w:t xml:space="preserve">som avses i </w:t>
            </w:r>
            <w:r w:rsidRPr="0070029C" w:rsidDel="001D7020">
              <w:t>11</w:t>
            </w:r>
            <w:r>
              <w:t> </w:t>
            </w:r>
            <w:r w:rsidRPr="0070029C">
              <w:t>kap. 1</w:t>
            </w:r>
            <w:r>
              <w:t> </w:t>
            </w:r>
            <w:r w:rsidRPr="0070029C">
              <w:t xml:space="preserve">§ andra </w:t>
            </w:r>
            <w:r w:rsidRPr="0070029C" w:rsidDel="00097ED0">
              <w:t>stycket</w:t>
            </w:r>
            <w:r>
              <w:t> </w:t>
            </w:r>
            <w:r w:rsidRPr="0070029C">
              <w:t xml:space="preserve">1 får överklagas </w:t>
            </w:r>
            <w:r w:rsidRPr="006E25C2">
              <w:rPr>
                <w:i/>
              </w:rPr>
              <w:t>hos</w:t>
            </w:r>
            <w:r w:rsidRPr="0070029C">
              <w:t xml:space="preserve"> </w:t>
            </w:r>
            <w:r w:rsidRPr="006E25C2">
              <w:rPr>
                <w:i/>
              </w:rPr>
              <w:t>regeringen</w:t>
            </w:r>
            <w:r>
              <w:t>.</w:t>
            </w:r>
          </w:p>
        </w:tc>
        <w:tc>
          <w:tcPr>
            <w:tcW w:w="2500" w:type="pct"/>
            <w:shd w:val="clear" w:color="auto" w:fill="auto"/>
            <w:tcMar>
              <w:right w:w="0" w:type="dxa"/>
            </w:tcMar>
          </w:tcPr>
          <w:p w14:paraId="603258E3" w14:textId="77777777" w:rsidR="00136126" w:rsidRDefault="00931476" w:rsidP="00136126">
            <w:pPr>
              <w:pStyle w:val="Brdtextmedindrag"/>
            </w:pPr>
            <w:r>
              <w:t xml:space="preserve">Finansinspektionens beslut </w:t>
            </w:r>
            <w:r w:rsidRPr="0070029C">
              <w:t xml:space="preserve">som avses i </w:t>
            </w:r>
            <w:r w:rsidRPr="0070029C" w:rsidDel="001D7020">
              <w:t>11</w:t>
            </w:r>
            <w:r>
              <w:t> </w:t>
            </w:r>
            <w:r w:rsidRPr="0070029C">
              <w:t>kap. 1</w:t>
            </w:r>
            <w:r>
              <w:t> </w:t>
            </w:r>
            <w:r w:rsidRPr="0070029C">
              <w:t xml:space="preserve">§ andra </w:t>
            </w:r>
            <w:r w:rsidRPr="0070029C" w:rsidDel="00097ED0">
              <w:t>stycket</w:t>
            </w:r>
            <w:r>
              <w:t> </w:t>
            </w:r>
            <w:r w:rsidRPr="0070029C">
              <w:t xml:space="preserve">1 får överklagas </w:t>
            </w:r>
            <w:r w:rsidRPr="006E25C2">
              <w:rPr>
                <w:i/>
              </w:rPr>
              <w:t>till</w:t>
            </w:r>
            <w:r w:rsidRPr="0070029C">
              <w:t xml:space="preserve"> </w:t>
            </w:r>
            <w:r w:rsidRPr="006E25C2">
              <w:rPr>
                <w:i/>
              </w:rPr>
              <w:t>allmän förvalt</w:t>
            </w:r>
            <w:r>
              <w:rPr>
                <w:i/>
              </w:rPr>
              <w:softHyphen/>
            </w:r>
            <w:r w:rsidRPr="006E25C2">
              <w:rPr>
                <w:i/>
              </w:rPr>
              <w:t>nings</w:t>
            </w:r>
            <w:r>
              <w:rPr>
                <w:i/>
              </w:rPr>
              <w:softHyphen/>
            </w:r>
            <w:r w:rsidRPr="006E25C2">
              <w:rPr>
                <w:i/>
              </w:rPr>
              <w:t>domstol</w:t>
            </w:r>
            <w:r>
              <w:t>.</w:t>
            </w:r>
          </w:p>
          <w:p w14:paraId="0688D5EF" w14:textId="77777777" w:rsidR="00136126" w:rsidRPr="003B10EF" w:rsidRDefault="00931476" w:rsidP="00136126">
            <w:pPr>
              <w:pStyle w:val="Brdtextmedindrag"/>
              <w:rPr>
                <w:i/>
              </w:rPr>
            </w:pPr>
            <w:r w:rsidRPr="003B10EF">
              <w:rPr>
                <w:i/>
              </w:rPr>
              <w:t>Prövningstillstånd krävs vid överklagande till kammarrätten.</w:t>
            </w:r>
          </w:p>
        </w:tc>
      </w:tr>
    </w:tbl>
    <w:p w14:paraId="404E54AA" w14:textId="77777777" w:rsidR="00136126" w:rsidRDefault="00136126" w:rsidP="00136126">
      <w:pPr>
        <w:pStyle w:val="Brdtext"/>
        <w:spacing w:before="230"/>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429A9303" w14:textId="77777777">
        <w:tc>
          <w:tcPr>
            <w:tcW w:w="2500" w:type="pct"/>
            <w:shd w:val="clear" w:color="auto" w:fill="auto"/>
            <w:tcMar>
              <w:left w:w="0" w:type="dxa"/>
            </w:tcMar>
          </w:tcPr>
          <w:p w14:paraId="1812CA1D" w14:textId="77777777" w:rsidR="00136126" w:rsidRDefault="00931476" w:rsidP="00136126">
            <w:pPr>
              <w:pStyle w:val="Brdtextmedindrag"/>
            </w:pPr>
            <w:r>
              <w:t>2. För försäkringsföretag som vid lagens ikraftträdande bedriver verksamhet som avser tjänste</w:t>
            </w:r>
            <w:r>
              <w:softHyphen/>
              <w:t xml:space="preserve">pensionsförsäkringar gäller för den delen av verksamheten, till och med den </w:t>
            </w:r>
            <w:r w:rsidRPr="00D90E8D">
              <w:t>31</w:t>
            </w:r>
            <w:r>
              <w:t> </w:t>
            </w:r>
            <w:r w:rsidRPr="00D90E8D">
              <w:t>december</w:t>
            </w:r>
            <w:r w:rsidRPr="00410381">
              <w:rPr>
                <w:i/>
              </w:rPr>
              <w:t xml:space="preserve"> 2019</w:t>
            </w:r>
            <w:r>
              <w:t>, tillämpliga bestämmelser i 1–7, 14, 16 och 17 kap. i den äldre lydelsen samt föreskrifter som har med</w:t>
            </w:r>
            <w:r>
              <w:softHyphen/>
              <w:t>delats med stöd av dessa bestäm</w:t>
            </w:r>
            <w:r>
              <w:softHyphen/>
              <w:t>melser. För verksamheten som avser tjänstepensions</w:t>
            </w:r>
            <w:r>
              <w:softHyphen/>
              <w:t>försäkring gäller under angiven tid i övrigt tillämpliga bestämmelser i 10–15 och 19 kap. denna lag.</w:t>
            </w:r>
          </w:p>
        </w:tc>
        <w:tc>
          <w:tcPr>
            <w:tcW w:w="2500" w:type="pct"/>
            <w:shd w:val="clear" w:color="auto" w:fill="auto"/>
            <w:tcMar>
              <w:right w:w="0" w:type="dxa"/>
            </w:tcMar>
          </w:tcPr>
          <w:p w14:paraId="23E07189" w14:textId="77777777" w:rsidR="00136126" w:rsidRDefault="00931476" w:rsidP="00136126">
            <w:pPr>
              <w:pStyle w:val="Brdtextmedindrag"/>
            </w:pPr>
            <w:r>
              <w:t>2. För försäkringsföretag som vid lagens ikraftträdande bedriver verksamhet som avser tjänste</w:t>
            </w:r>
            <w:r>
              <w:softHyphen/>
              <w:t xml:space="preserve">pensionsförsäkringar gäller för den delen av verksamheten, till och med den </w:t>
            </w:r>
            <w:r w:rsidRPr="00D90E8D">
              <w:t>31</w:t>
            </w:r>
            <w:r>
              <w:t> </w:t>
            </w:r>
            <w:r w:rsidRPr="00D90E8D">
              <w:t>december</w:t>
            </w:r>
            <w:r w:rsidRPr="00410381">
              <w:rPr>
                <w:i/>
              </w:rPr>
              <w:t xml:space="preserve"> 202</w:t>
            </w:r>
            <w:r>
              <w:rPr>
                <w:i/>
              </w:rPr>
              <w:t>2</w:t>
            </w:r>
            <w:r>
              <w:t>, tillämpliga bestämmelser i 1–7, 14, 16 och 17 kap. i den äldre lydelsen samt föreskrifter som har med</w:t>
            </w:r>
            <w:r>
              <w:softHyphen/>
              <w:t>delats med stöd av dessa bestäm</w:t>
            </w:r>
            <w:r>
              <w:softHyphen/>
              <w:t>melser. För verksamheten som avser tjänstepensions</w:t>
            </w:r>
            <w:r>
              <w:softHyphen/>
              <w:t>försäkring gäller under angiven tid i övrigt tillämpliga bestämmelser i 10–15 och 19 kap. denna lag.</w:t>
            </w:r>
          </w:p>
        </w:tc>
      </w:tr>
    </w:tbl>
    <w:p w14:paraId="146D9518" w14:textId="77777777" w:rsidR="00136126" w:rsidRDefault="00931476" w:rsidP="00136126">
      <w:pPr>
        <w:pStyle w:val="Brdtextmedindrag"/>
      </w:pPr>
      <w:r>
        <w:lastRenderedPageBreak/>
        <w:t>Regeringen eller den myndighet som regeringen bestämmer får meddela föreskrifter om tillämpningen enligt första stycket av bestämmelserna i 10 och 19 kap. denna lag på ett försäkringsföretags tjänstepensions</w:t>
      </w:r>
      <w:r>
        <w:softHyphen/>
        <w:t>verksamhet.</w:t>
      </w:r>
    </w:p>
    <w:p w14:paraId="4AFD7330" w14:textId="77777777" w:rsidR="00136126" w:rsidRDefault="00931476" w:rsidP="00136126">
      <w:pPr>
        <w:pStyle w:val="Brdtextmedindrag"/>
      </w:pPr>
      <w:r>
        <w:t>För ett försäkringsföretag som avses i första stycket gäller bestämmel</w:t>
      </w:r>
      <w:r>
        <w:softHyphen/>
        <w:t>serna enligt det stycket även den del av försäkringsrörelsen som avser övrig livförsäkringsverksamhet, om denna är av endast ringa omfattning.</w:t>
      </w:r>
    </w:p>
    <w:p w14:paraId="7838DE7D" w14:textId="77777777" w:rsidR="00136126" w:rsidRDefault="00931476" w:rsidP="00136126">
      <w:pPr>
        <w:pStyle w:val="Brdtextmedindrag"/>
      </w:pPr>
      <w:r>
        <w:t>Regeringen eller den myndighet som regeringen bestämmer får meddela föreskrifter om vad som avses med ringa omfattning enligt tredje stycket.</w:t>
      </w:r>
    </w:p>
    <w:p w14:paraId="38BC4A63" w14:textId="77777777" w:rsidR="00136126" w:rsidRDefault="00931476" w:rsidP="00136126">
      <w:pPr>
        <w:pStyle w:val="Brdtextmedindrag"/>
      </w:pPr>
      <w:r>
        <w:t>Ett försäkringsföretag som avses i första stycket får, efter anmälan till Finansinspektionen, tillämpa denna lag även på verksamhet som avser tjänstepensionsförsäkring.</w:t>
      </w:r>
    </w:p>
    <w:p w14:paraId="2A7E7DE0" w14:textId="77777777" w:rsidR="00136126" w:rsidRPr="00811E52" w:rsidRDefault="00931476" w:rsidP="00136126">
      <w:pPr>
        <w:pStyle w:val="Slutstreck"/>
      </w:pPr>
      <w:r w:rsidRPr="00811E52">
        <w:t>                      </w:t>
      </w:r>
    </w:p>
    <w:p w14:paraId="51AFBFE8" w14:textId="77777777" w:rsidR="00136126" w:rsidRDefault="00931476" w:rsidP="00136126">
      <w:pPr>
        <w:pStyle w:val="Brdtextmedindrag"/>
      </w:pPr>
      <w:r>
        <w:t xml:space="preserve">Denna lag träder i </w:t>
      </w:r>
      <w:r w:rsidRPr="001D202A">
        <w:t>kraft den 1 </w:t>
      </w:r>
      <w:r w:rsidRPr="000A7C2D">
        <w:t>december</w:t>
      </w:r>
      <w:r>
        <w:t xml:space="preserve"> 2019.</w:t>
      </w:r>
    </w:p>
    <w:p w14:paraId="5E6216B3" w14:textId="77777777" w:rsidR="00136126" w:rsidRDefault="00136126" w:rsidP="00136126">
      <w:pPr>
        <w:pStyle w:val="Brdtextmedindrag"/>
      </w:pPr>
    </w:p>
    <w:p w14:paraId="740DAEAF" w14:textId="77777777" w:rsidR="00136126" w:rsidRDefault="00136126" w:rsidP="00136126">
      <w:pPr>
        <w:pStyle w:val="Brdtextmedindrag"/>
        <w:sectPr w:rsidR="00136126" w:rsidSect="00136126">
          <w:headerReference w:type="even" r:id="rId365"/>
          <w:headerReference w:type="default" r:id="rId366"/>
          <w:footerReference w:type="even" r:id="rId367"/>
          <w:footerReference w:type="default" r:id="rId368"/>
          <w:footerReference w:type="first" r:id="rId369"/>
          <w:footnotePr>
            <w:numRestart w:val="eachSect"/>
          </w:footnotePr>
          <w:pgSz w:w="9356" w:h="13721" w:code="9"/>
          <w:pgMar w:top="794" w:right="2438" w:bottom="1191" w:left="1021" w:header="0" w:footer="709" w:gutter="0"/>
          <w:cols w:space="708"/>
          <w:docGrid w:linePitch="360"/>
        </w:sectPr>
      </w:pPr>
    </w:p>
    <w:p w14:paraId="4BF371B9" w14:textId="77777777" w:rsidR="00136126" w:rsidRDefault="00931476" w:rsidP="00136126">
      <w:pPr>
        <w:pStyle w:val="Rubrik2utannumrering"/>
        <w:spacing w:before="0"/>
      </w:pPr>
      <w:bookmarkStart w:id="8956" w:name="_Toc518472707"/>
      <w:bookmarkStart w:id="8957" w:name="_Toc8059725"/>
      <w:bookmarkStart w:id="8958" w:name="_Toc8061435"/>
      <w:bookmarkStart w:id="8959" w:name="_Toc8061967"/>
      <w:bookmarkStart w:id="8960" w:name="_Toc8064435"/>
      <w:bookmarkStart w:id="8961" w:name="_Toc8391112"/>
      <w:bookmarkStart w:id="8962" w:name="_Toc8391378"/>
      <w:bookmarkStart w:id="8963" w:name="_Toc8644583"/>
      <w:bookmarkStart w:id="8964" w:name="_Toc8645115"/>
      <w:bookmarkStart w:id="8965" w:name="_Toc8817596"/>
      <w:bookmarkStart w:id="8966" w:name="_Toc8818168"/>
      <w:bookmarkStart w:id="8967" w:name="_Toc8825537"/>
      <w:bookmarkStart w:id="8968" w:name="_Toc8831634"/>
      <w:bookmarkStart w:id="8969" w:name="_Toc8832543"/>
      <w:bookmarkStart w:id="8970" w:name="_Toc8833811"/>
      <w:r>
        <w:lastRenderedPageBreak/>
        <w:t xml:space="preserve">Förslag till lag om ändring i </w:t>
      </w:r>
      <w:bookmarkStart w:id="8971" w:name="_Hlk7179049"/>
      <w:r>
        <w:t>lagen (2010:2044) om införande av försäkringsrörelselagen (2010:2043)</w:t>
      </w:r>
      <w:bookmarkEnd w:id="8956"/>
      <w:bookmarkEnd w:id="8957"/>
      <w:bookmarkEnd w:id="8958"/>
      <w:bookmarkEnd w:id="8959"/>
      <w:bookmarkEnd w:id="8960"/>
      <w:bookmarkEnd w:id="8961"/>
      <w:bookmarkEnd w:id="8962"/>
      <w:bookmarkEnd w:id="8963"/>
      <w:bookmarkEnd w:id="8964"/>
      <w:bookmarkEnd w:id="8965"/>
      <w:bookmarkEnd w:id="8966"/>
      <w:bookmarkEnd w:id="8967"/>
      <w:bookmarkEnd w:id="8968"/>
      <w:bookmarkEnd w:id="8969"/>
      <w:bookmarkEnd w:id="8970"/>
      <w:bookmarkEnd w:id="8971"/>
    </w:p>
    <w:p w14:paraId="555EB3AD" w14:textId="77777777" w:rsidR="00136126" w:rsidRDefault="00931476" w:rsidP="00136126">
      <w:pPr>
        <w:pStyle w:val="Brdtext"/>
      </w:pPr>
      <w:r>
        <w:t>Härigenom föreskrivs att 7 § lagen (2010:2044) om införande av försäkringsrörelselagen (2010:2043) ska ha följande lydelse.</w:t>
      </w:r>
    </w:p>
    <w:p w14:paraId="2D1FDC26"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5C00CA74" w14:textId="77777777">
        <w:tc>
          <w:tcPr>
            <w:tcW w:w="2500" w:type="pct"/>
            <w:shd w:val="clear" w:color="auto" w:fill="auto"/>
            <w:tcMar>
              <w:left w:w="0" w:type="dxa"/>
            </w:tcMar>
          </w:tcPr>
          <w:p w14:paraId="3A4D71A6" w14:textId="77777777" w:rsidR="00136126" w:rsidRPr="000E6F0B" w:rsidRDefault="00931476" w:rsidP="00136126">
            <w:pPr>
              <w:pStyle w:val="Brdtext"/>
              <w:rPr>
                <w:i/>
              </w:rPr>
            </w:pPr>
            <w:r>
              <w:rPr>
                <w:i/>
              </w:rPr>
              <w:t>L</w:t>
            </w:r>
            <w:r w:rsidRPr="000E6F0B">
              <w:rPr>
                <w:i/>
              </w:rPr>
              <w:t>ydelse</w:t>
            </w:r>
            <w:r>
              <w:rPr>
                <w:i/>
              </w:rPr>
              <w:t xml:space="preserve"> enligt </w:t>
            </w:r>
            <w:r w:rsidRPr="005E7F04">
              <w:rPr>
                <w:i/>
              </w:rPr>
              <w:t>prop. 2018/19:67</w:t>
            </w:r>
          </w:p>
        </w:tc>
        <w:tc>
          <w:tcPr>
            <w:tcW w:w="2500" w:type="pct"/>
            <w:shd w:val="clear" w:color="auto" w:fill="auto"/>
            <w:tcMar>
              <w:right w:w="0" w:type="dxa"/>
            </w:tcMar>
          </w:tcPr>
          <w:p w14:paraId="480DD0F6" w14:textId="77777777" w:rsidR="00136126" w:rsidRPr="000E6F0B" w:rsidRDefault="00931476" w:rsidP="00136126">
            <w:pPr>
              <w:pStyle w:val="Brdtext"/>
              <w:rPr>
                <w:i/>
              </w:rPr>
            </w:pPr>
            <w:r w:rsidRPr="000E6F0B">
              <w:rPr>
                <w:i/>
              </w:rPr>
              <w:t>Föreslagen lydelse</w:t>
            </w:r>
          </w:p>
        </w:tc>
      </w:tr>
    </w:tbl>
    <w:p w14:paraId="504F699A" w14:textId="77777777" w:rsidR="00136126" w:rsidRDefault="00931476" w:rsidP="00136126">
      <w:pPr>
        <w:pStyle w:val="Brdtextmedindrag"/>
        <w:spacing w:before="230"/>
        <w:jc w:val="center"/>
      </w:pPr>
      <w:r>
        <w:t>7 §</w:t>
      </w:r>
    </w:p>
    <w:p w14:paraId="119311E3" w14:textId="77777777" w:rsidR="00136126" w:rsidRDefault="00931476" w:rsidP="00136126">
      <w:pPr>
        <w:tabs>
          <w:tab w:val="left" w:pos="2268"/>
        </w:tabs>
        <w:overflowPunct w:val="0"/>
        <w:autoSpaceDE w:val="0"/>
        <w:autoSpaceDN w:val="0"/>
        <w:adjustRightInd w:val="0"/>
        <w:spacing w:after="0" w:line="240" w:lineRule="auto"/>
        <w:ind w:firstLine="170"/>
        <w:jc w:val="both"/>
        <w:textAlignment w:val="baseline"/>
      </w:pPr>
      <w:r w:rsidRPr="00780CCC">
        <w:rPr>
          <w:rFonts w:ascii="Times New Roman" w:hAnsi="Times New Roman"/>
          <w:sz w:val="20"/>
        </w:rPr>
        <w:t>En understödsförening som före den 1</w:t>
      </w:r>
      <w:r>
        <w:rPr>
          <w:rFonts w:ascii="Times New Roman" w:hAnsi="Times New Roman"/>
          <w:sz w:val="20"/>
        </w:rPr>
        <w:t> </w:t>
      </w:r>
      <w:r w:rsidRPr="00780CCC">
        <w:rPr>
          <w:rFonts w:ascii="Times New Roman" w:hAnsi="Times New Roman"/>
          <w:sz w:val="20"/>
        </w:rPr>
        <w:t>april 2011 är registrerad enligt lagen (1972:262) om under</w:t>
      </w:r>
      <w:r w:rsidRPr="00780CCC">
        <w:rPr>
          <w:rFonts w:ascii="Times New Roman" w:hAnsi="Times New Roman"/>
          <w:sz w:val="20"/>
        </w:rPr>
        <w:softHyphen/>
        <w:t>stödsföreningar får fortsätta att driva verksamheten och ska då om</w:t>
      </w:r>
      <w:r w:rsidRPr="00780CCC">
        <w:rPr>
          <w:rFonts w:ascii="Times New Roman" w:hAnsi="Times New Roman"/>
          <w:sz w:val="20"/>
        </w:rPr>
        <w:softHyphen/>
        <w:t>fattas av bestämmelserna i den lag</w:t>
      </w:r>
      <w:r w:rsidRPr="00780CCC">
        <w:rPr>
          <w:rFonts w:ascii="Times New Roman" w:hAnsi="Times New Roman"/>
          <w:sz w:val="20"/>
        </w:rPr>
        <w:softHyphen/>
        <w:t>en till utgången av år 2020 eller, om den driver sådan verksamhet som anges i 7</w:t>
      </w:r>
      <w:r>
        <w:rPr>
          <w:rFonts w:ascii="Times New Roman" w:hAnsi="Times New Roman"/>
          <w:sz w:val="20"/>
        </w:rPr>
        <w:t> </w:t>
      </w:r>
      <w:r w:rsidRPr="00780CCC">
        <w:rPr>
          <w:rFonts w:ascii="Times New Roman" w:hAnsi="Times New Roman"/>
          <w:sz w:val="20"/>
        </w:rPr>
        <w:t>§ tredje stycket den lagen, till utgången av april 2020.</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2563B848" w14:textId="77777777">
        <w:tc>
          <w:tcPr>
            <w:tcW w:w="2500" w:type="pct"/>
            <w:shd w:val="clear" w:color="auto" w:fill="auto"/>
            <w:tcMar>
              <w:left w:w="0" w:type="dxa"/>
            </w:tcMar>
          </w:tcPr>
          <w:p w14:paraId="5221FC3E" w14:textId="77777777" w:rsidR="00136126" w:rsidRDefault="00931476" w:rsidP="00136126">
            <w:pPr>
              <w:pStyle w:val="Brdtextmedindrag"/>
            </w:pPr>
            <w:r w:rsidRPr="00010324">
              <w:t xml:space="preserve">Om </w:t>
            </w:r>
            <w:r w:rsidRPr="000A7C2D">
              <w:t>understödsföreningen dess</w:t>
            </w:r>
            <w:r w:rsidRPr="000A7C2D">
              <w:softHyphen/>
              <w:t>förinnan har gett in</w:t>
            </w:r>
            <w:r w:rsidRPr="00010324">
              <w:t xml:space="preserve"> en ansökan om tillstånd enligt</w:t>
            </w:r>
            <w:r w:rsidRPr="000A7C2D">
              <w:t xml:space="preserve"> 2 kap. försäkrings</w:t>
            </w:r>
            <w:r w:rsidRPr="000A7C2D">
              <w:softHyphen/>
              <w:t>rörelselagen</w:t>
            </w:r>
            <w:r w:rsidRPr="00010324">
              <w:t xml:space="preserve"> </w:t>
            </w:r>
            <w:r w:rsidRPr="000A7C2D">
              <w:t>(2010:2043)</w:t>
            </w:r>
            <w:r w:rsidRPr="00010324">
              <w:t xml:space="preserve">, </w:t>
            </w:r>
            <w:r w:rsidRPr="000A7C2D">
              <w:t>får den driva verksamheten vidare till dess att ett beslut med anledning av en sådan ansökan har fått laga kraft. Om en sådan ansökan inte har getts in i tid eller</w:t>
            </w:r>
            <w:r>
              <w:t xml:space="preserve"> om</w:t>
            </w:r>
            <w:r w:rsidRPr="000A7C2D">
              <w:t xml:space="preserve"> den avslås, ska föreningen träda i likvidation. Likvidationen ska handläggas enligt bestämmelserna i lagen om understödsföreningar.</w:t>
            </w:r>
          </w:p>
        </w:tc>
        <w:tc>
          <w:tcPr>
            <w:tcW w:w="2500" w:type="pct"/>
            <w:shd w:val="clear" w:color="auto" w:fill="auto"/>
            <w:tcMar>
              <w:right w:w="0" w:type="dxa"/>
            </w:tcMar>
          </w:tcPr>
          <w:p w14:paraId="7CD6BB00" w14:textId="77777777" w:rsidR="00136126" w:rsidRDefault="00931476" w:rsidP="00136126">
            <w:pPr>
              <w:tabs>
                <w:tab w:val="left" w:pos="2268"/>
              </w:tabs>
              <w:overflowPunct w:val="0"/>
              <w:autoSpaceDE w:val="0"/>
              <w:autoSpaceDN w:val="0"/>
              <w:adjustRightInd w:val="0"/>
              <w:spacing w:after="0" w:line="240" w:lineRule="auto"/>
              <w:ind w:firstLine="170"/>
              <w:jc w:val="both"/>
              <w:textAlignment w:val="baseline"/>
            </w:pPr>
            <w:r w:rsidRPr="00010324">
              <w:rPr>
                <w:rFonts w:ascii="Times New Roman" w:hAnsi="Times New Roman"/>
                <w:sz w:val="20"/>
              </w:rPr>
              <w:t xml:space="preserve">Om </w:t>
            </w:r>
            <w:r w:rsidRPr="000A7C2D">
              <w:rPr>
                <w:rFonts w:ascii="Times New Roman" w:hAnsi="Times New Roman"/>
                <w:sz w:val="20"/>
              </w:rPr>
              <w:t>understödsföreningen dess</w:t>
            </w:r>
            <w:r w:rsidRPr="000A7C2D">
              <w:rPr>
                <w:rFonts w:ascii="Times New Roman" w:hAnsi="Times New Roman"/>
                <w:sz w:val="20"/>
              </w:rPr>
              <w:softHyphen/>
              <w:t>förinnan har gett in</w:t>
            </w:r>
            <w:r w:rsidRPr="00010324">
              <w:rPr>
                <w:rFonts w:ascii="Times New Roman" w:hAnsi="Times New Roman"/>
                <w:sz w:val="20"/>
              </w:rPr>
              <w:t xml:space="preserve"> en ansökan om tillstånd enligt</w:t>
            </w:r>
            <w:r w:rsidRPr="000A7C2D">
              <w:rPr>
                <w:rFonts w:ascii="Times New Roman" w:hAnsi="Times New Roman"/>
                <w:sz w:val="20"/>
              </w:rPr>
              <w:t xml:space="preserve"> 2 kap. försäkrings</w:t>
            </w:r>
            <w:r w:rsidRPr="000A7C2D">
              <w:rPr>
                <w:rFonts w:ascii="Times New Roman" w:hAnsi="Times New Roman"/>
                <w:sz w:val="20"/>
              </w:rPr>
              <w:softHyphen/>
              <w:t>rörelselagen</w:t>
            </w:r>
            <w:r w:rsidRPr="00010324">
              <w:rPr>
                <w:rFonts w:ascii="Times New Roman" w:hAnsi="Times New Roman"/>
                <w:sz w:val="20"/>
              </w:rPr>
              <w:t xml:space="preserve"> </w:t>
            </w:r>
            <w:r w:rsidRPr="000A7C2D">
              <w:rPr>
                <w:rFonts w:ascii="Times New Roman" w:hAnsi="Times New Roman"/>
                <w:sz w:val="20"/>
              </w:rPr>
              <w:t>(2010:2043)</w:t>
            </w:r>
            <w:r>
              <w:rPr>
                <w:rFonts w:ascii="Times New Roman" w:hAnsi="Times New Roman"/>
                <w:sz w:val="20"/>
              </w:rPr>
              <w:t xml:space="preserve"> </w:t>
            </w:r>
            <w:r>
              <w:rPr>
                <w:rFonts w:ascii="Times New Roman" w:hAnsi="Times New Roman"/>
                <w:i/>
                <w:sz w:val="20"/>
              </w:rPr>
              <w:t>eller 2 kap. lagen (2019:000) om tjänstepensionsföretag</w:t>
            </w:r>
            <w:r w:rsidRPr="00010324">
              <w:rPr>
                <w:rFonts w:ascii="Times New Roman" w:hAnsi="Times New Roman"/>
                <w:sz w:val="20"/>
              </w:rPr>
              <w:t xml:space="preserve">, </w:t>
            </w:r>
            <w:r w:rsidRPr="000A7C2D">
              <w:rPr>
                <w:rFonts w:ascii="Times New Roman" w:hAnsi="Times New Roman"/>
                <w:sz w:val="20"/>
              </w:rPr>
              <w:t>får den driva verksamheten vidare till dess att ett beslut med anledning av en sådan ansökan har fått laga kraft. Om en sådan ansökan inte har getts in i tid eller</w:t>
            </w:r>
            <w:r>
              <w:rPr>
                <w:rFonts w:ascii="Times New Roman" w:hAnsi="Times New Roman"/>
                <w:sz w:val="20"/>
              </w:rPr>
              <w:t xml:space="preserve"> om</w:t>
            </w:r>
            <w:r w:rsidRPr="000A7C2D">
              <w:rPr>
                <w:rFonts w:ascii="Times New Roman" w:hAnsi="Times New Roman"/>
                <w:sz w:val="20"/>
              </w:rPr>
              <w:t xml:space="preserve"> den avslås, ska föreningen träda i likvidation. Likvidationen ska handläggas enligt bestämmelserna i lagen om understödsföreningar.</w:t>
            </w:r>
          </w:p>
        </w:tc>
      </w:tr>
    </w:tbl>
    <w:p w14:paraId="6C0B6B5D" w14:textId="77777777" w:rsidR="00136126" w:rsidRDefault="00931476" w:rsidP="00136126">
      <w:pPr>
        <w:pStyle w:val="Brdtextmedindrag"/>
      </w:pPr>
      <w:r>
        <w:t>Har sådant förhållande inträffat som påkallar likvidation enligt andra stycket och har inte inom sex veckor därefter i understödsförenings</w:t>
      </w:r>
      <w:r>
        <w:softHyphen/>
        <w:t xml:space="preserve">registret införts uppgift om att föreningen trätt i likvidation, ska rätten på anmälan av Finansinspektionen och efter föreningens hörande förklara att föreningen ska träda i likvidation. </w:t>
      </w:r>
    </w:p>
    <w:p w14:paraId="0D22D236" w14:textId="77777777" w:rsidR="00136126" w:rsidRDefault="00931476" w:rsidP="00136126">
      <w:pPr>
        <w:pStyle w:val="Brdtextmedindrag"/>
      </w:pPr>
      <w:r>
        <w:t>Bestämmelserna i 44 § lagen om understödsföreningar ska tillämpas vid rättens handläggning av en anmälan enligt tredje stycket.</w:t>
      </w:r>
    </w:p>
    <w:p w14:paraId="0BE72C2D" w14:textId="77777777" w:rsidR="00136126" w:rsidRPr="00811E52" w:rsidRDefault="00931476" w:rsidP="00136126">
      <w:pPr>
        <w:pStyle w:val="Slutstreck"/>
      </w:pPr>
      <w:r w:rsidRPr="00811E52">
        <w:t>                      </w:t>
      </w:r>
    </w:p>
    <w:p w14:paraId="3E96638F" w14:textId="77777777" w:rsidR="00136126" w:rsidRDefault="00931476" w:rsidP="00136126">
      <w:pPr>
        <w:pStyle w:val="Brdtextmedindrag"/>
      </w:pPr>
      <w:r w:rsidRPr="001D202A">
        <w:t>Denna lag träder i kraft den 1 </w:t>
      </w:r>
      <w:r w:rsidRPr="000A7C2D">
        <w:t>december</w:t>
      </w:r>
      <w:r w:rsidRPr="001D202A">
        <w:t xml:space="preserve"> 2019.</w:t>
      </w:r>
    </w:p>
    <w:p w14:paraId="2A763B0B" w14:textId="77777777" w:rsidR="00136126" w:rsidRDefault="00136126" w:rsidP="00136126">
      <w:pPr>
        <w:pStyle w:val="Brdtextmedindrag"/>
      </w:pPr>
    </w:p>
    <w:p w14:paraId="14C3E386" w14:textId="77777777" w:rsidR="00136126" w:rsidRDefault="00136126" w:rsidP="00136126">
      <w:pPr>
        <w:pStyle w:val="Brdtextmedindrag"/>
        <w:sectPr w:rsidR="00136126" w:rsidSect="00136126">
          <w:headerReference w:type="even" r:id="rId370"/>
          <w:headerReference w:type="default" r:id="rId371"/>
          <w:footerReference w:type="even" r:id="rId372"/>
          <w:footerReference w:type="default" r:id="rId373"/>
          <w:footerReference w:type="first" r:id="rId374"/>
          <w:footnotePr>
            <w:numRestart w:val="eachSect"/>
          </w:footnotePr>
          <w:pgSz w:w="9356" w:h="13721" w:code="9"/>
          <w:pgMar w:top="794" w:right="2438" w:bottom="1191" w:left="1021" w:header="0" w:footer="709" w:gutter="0"/>
          <w:cols w:space="708"/>
          <w:docGrid w:linePitch="360"/>
        </w:sectPr>
      </w:pPr>
    </w:p>
    <w:p w14:paraId="39FC4CF1" w14:textId="77777777" w:rsidR="00136126" w:rsidRDefault="00931476" w:rsidP="00136126">
      <w:pPr>
        <w:pStyle w:val="Rubrik2utannumrering"/>
        <w:spacing w:before="0"/>
      </w:pPr>
      <w:bookmarkStart w:id="8972" w:name="_Toc518472708"/>
      <w:bookmarkStart w:id="8973" w:name="_Toc8059726"/>
      <w:bookmarkStart w:id="8974" w:name="_Toc8061436"/>
      <w:bookmarkStart w:id="8975" w:name="_Toc8061968"/>
      <w:bookmarkStart w:id="8976" w:name="_Toc8064436"/>
      <w:bookmarkStart w:id="8977" w:name="_Toc8391113"/>
      <w:bookmarkStart w:id="8978" w:name="_Toc8391379"/>
      <w:bookmarkStart w:id="8979" w:name="_Toc8644584"/>
      <w:bookmarkStart w:id="8980" w:name="_Toc8645116"/>
      <w:bookmarkStart w:id="8981" w:name="_Toc8817597"/>
      <w:bookmarkStart w:id="8982" w:name="_Toc8818169"/>
      <w:bookmarkStart w:id="8983" w:name="_Toc8825538"/>
      <w:bookmarkStart w:id="8984" w:name="_Toc8831635"/>
      <w:bookmarkStart w:id="8985" w:name="_Toc8832544"/>
      <w:bookmarkStart w:id="8986" w:name="_Toc8833812"/>
      <w:r>
        <w:lastRenderedPageBreak/>
        <w:t xml:space="preserve">Förslag till lag om ändring i </w:t>
      </w:r>
      <w:bookmarkStart w:id="8987" w:name="_Hlk7179056"/>
      <w:r>
        <w:t>lagen (2011:755) om elektroniska pengar</w:t>
      </w:r>
      <w:bookmarkEnd w:id="8972"/>
      <w:bookmarkEnd w:id="8973"/>
      <w:bookmarkEnd w:id="8974"/>
      <w:bookmarkEnd w:id="8975"/>
      <w:bookmarkEnd w:id="8976"/>
      <w:bookmarkEnd w:id="8977"/>
      <w:bookmarkEnd w:id="8978"/>
      <w:bookmarkEnd w:id="8979"/>
      <w:bookmarkEnd w:id="8980"/>
      <w:bookmarkEnd w:id="8981"/>
      <w:bookmarkEnd w:id="8982"/>
      <w:bookmarkEnd w:id="8983"/>
      <w:bookmarkEnd w:id="8984"/>
      <w:bookmarkEnd w:id="8985"/>
      <w:bookmarkEnd w:id="8986"/>
      <w:bookmarkEnd w:id="8987"/>
    </w:p>
    <w:p w14:paraId="1F209B69" w14:textId="77777777" w:rsidR="00136126" w:rsidRDefault="00931476" w:rsidP="00136126">
      <w:pPr>
        <w:pStyle w:val="Brdtext"/>
      </w:pPr>
      <w:r>
        <w:t>Härigenom föreskrivs att 3 kap. 2 § lagen (2011:755) om elektroniska pengar ska ha följande lydelse.</w:t>
      </w:r>
    </w:p>
    <w:p w14:paraId="40F6C72A"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60236A43" w14:textId="77777777">
        <w:tc>
          <w:tcPr>
            <w:tcW w:w="2500" w:type="pct"/>
            <w:shd w:val="clear" w:color="auto" w:fill="auto"/>
            <w:tcMar>
              <w:left w:w="0" w:type="dxa"/>
            </w:tcMar>
          </w:tcPr>
          <w:p w14:paraId="56435CB0"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147C23F" w14:textId="77777777" w:rsidR="00136126" w:rsidRPr="005B0E77" w:rsidRDefault="00931476" w:rsidP="00136126">
            <w:pPr>
              <w:pStyle w:val="Brdtext"/>
              <w:rPr>
                <w:i/>
              </w:rPr>
            </w:pPr>
            <w:r w:rsidRPr="005B0E77">
              <w:rPr>
                <w:i/>
              </w:rPr>
              <w:t>Föreslagen lydelse</w:t>
            </w:r>
          </w:p>
        </w:tc>
      </w:tr>
    </w:tbl>
    <w:p w14:paraId="6F77CFB8" w14:textId="77777777" w:rsidR="00136126" w:rsidRDefault="00931476" w:rsidP="00136126">
      <w:pPr>
        <w:pStyle w:val="Brdtext"/>
        <w:spacing w:before="230"/>
        <w:jc w:val="center"/>
        <w:rPr>
          <w:b/>
        </w:rPr>
      </w:pPr>
      <w:r>
        <w:rPr>
          <w:b/>
        </w:rPr>
        <w:t>3 kap.</w:t>
      </w:r>
    </w:p>
    <w:p w14:paraId="6268BD47" w14:textId="77777777" w:rsidR="00136126" w:rsidRDefault="00931476" w:rsidP="00136126">
      <w:pPr>
        <w:pStyle w:val="Brdtext"/>
        <w:jc w:val="center"/>
      </w:pPr>
      <w:r>
        <w:t>2 §</w:t>
      </w:r>
      <w:r>
        <w:rPr>
          <w:rStyle w:val="Fotnotsreferens"/>
        </w:rPr>
        <w:footnoteReference w:id="180"/>
      </w:r>
    </w:p>
    <w:p w14:paraId="67323B4F" w14:textId="77777777" w:rsidR="00136126" w:rsidRDefault="00931476" w:rsidP="00136126">
      <w:pPr>
        <w:pStyle w:val="Brdtextmedindrag"/>
      </w:pPr>
      <w:r>
        <w:t>Ett institut för elektroniska pengar ska vid varje tidpunkt ha en kapital</w:t>
      </w:r>
      <w:r>
        <w:softHyphen/>
        <w:t>bas som lägst motsvarar startkapitalet enligt 1 § eller ett kapitalkrav beräknat enligt 3 §. Institutets kapitalbas får inte underskrida det högsta av dessa belopp.</w:t>
      </w:r>
    </w:p>
    <w:p w14:paraId="0D1A42D5" w14:textId="77777777" w:rsidR="00136126" w:rsidRDefault="00931476" w:rsidP="00136126">
      <w:pPr>
        <w:pStyle w:val="Brdtextmedindrag"/>
      </w:pPr>
      <w:r>
        <w:t>Vid beräkningen av kapitalbasen och dess sammansättning ska Europaparlamentets och rådets förordning (EU) nr 575/2013 av den 26 juni 2013 om tillsynskrav för kreditinstitut och värdepappersföretag och om ändring av förordning (EU) nr 648/2012 tillämpas. Därutöver gäller följande vid beräkningen: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F6F42D6" w14:textId="77777777">
        <w:tc>
          <w:tcPr>
            <w:tcW w:w="2500" w:type="pct"/>
            <w:shd w:val="clear" w:color="auto" w:fill="auto"/>
            <w:tcMar>
              <w:left w:w="0" w:type="dxa"/>
            </w:tcMar>
          </w:tcPr>
          <w:p w14:paraId="4382A5E4" w14:textId="77777777" w:rsidR="00136126" w:rsidRDefault="00931476" w:rsidP="00136126">
            <w:pPr>
              <w:pStyle w:val="Brdtextmedindrag"/>
            </w:pPr>
            <w:r>
              <w:t>1. Ett institut för elektroniska pengar som tillhör samma grupp som ett annat institut för elektron</w:t>
            </w:r>
            <w:r>
              <w:softHyphen/>
              <w:t>iska pengar, eller ett betalnings</w:t>
            </w:r>
            <w:r>
              <w:softHyphen/>
              <w:t>institut, ett kreditinstitut, ett värde</w:t>
            </w:r>
            <w:r>
              <w:softHyphen/>
              <w:t xml:space="preserve">pappersföretag, ett fondbolag, en AIF-förvaltare som förvaltar specialfonder </w:t>
            </w:r>
            <w:r w:rsidRPr="00410381">
              <w:rPr>
                <w:i/>
              </w:rPr>
              <w:t>eller</w:t>
            </w:r>
            <w:r>
              <w:t xml:space="preserve"> ett försäkrings</w:t>
            </w:r>
            <w:r>
              <w:softHyphen/>
              <w:t>företag får vid beräkning av kapitalbasen inte ta med sådana poster som ingår i beräkningen av något av dessa företags kapitalbas.</w:t>
            </w:r>
          </w:p>
        </w:tc>
        <w:tc>
          <w:tcPr>
            <w:tcW w:w="2500" w:type="pct"/>
            <w:shd w:val="clear" w:color="auto" w:fill="auto"/>
            <w:tcMar>
              <w:right w:w="0" w:type="dxa"/>
            </w:tcMar>
          </w:tcPr>
          <w:p w14:paraId="062304BB" w14:textId="77777777" w:rsidR="00136126" w:rsidRDefault="00931476" w:rsidP="00136126">
            <w:pPr>
              <w:pStyle w:val="Brdtextmedindrag"/>
            </w:pPr>
            <w:r>
              <w:t>1. </w:t>
            </w:r>
            <w:bookmarkStart w:id="8988" w:name="_Hlk6756262"/>
            <w:r>
              <w:t>Ett institut för elektroniska pengar som tillhör samma grupp som ett annat institut för elektron</w:t>
            </w:r>
            <w:r>
              <w:softHyphen/>
              <w:t>iska pengar, eller ett betalnings</w:t>
            </w:r>
            <w:r>
              <w:softHyphen/>
              <w:t>institut, ett kreditinstitut, ett värdepappersföretag, ett fondbolag, en AIF-förvaltare som förvaltar specialfonder</w:t>
            </w:r>
            <w:r>
              <w:rPr>
                <w:i/>
              </w:rPr>
              <w:t>,</w:t>
            </w:r>
            <w:r>
              <w:t xml:space="preserve"> ett försäkrings</w:t>
            </w:r>
            <w:r>
              <w:softHyphen/>
              <w:t xml:space="preserve">företag </w:t>
            </w:r>
            <w:r w:rsidRPr="00410381">
              <w:rPr>
                <w:i/>
              </w:rPr>
              <w:t xml:space="preserve">eller ett </w:t>
            </w:r>
            <w:r>
              <w:rPr>
                <w:i/>
              </w:rPr>
              <w:t>tjänste</w:t>
            </w:r>
            <w:r>
              <w:rPr>
                <w:i/>
              </w:rPr>
              <w:softHyphen/>
              <w:t>pen</w:t>
            </w:r>
            <w:r>
              <w:rPr>
                <w:i/>
              </w:rPr>
              <w:softHyphen/>
              <w:t>sionsföretag</w:t>
            </w:r>
            <w:r>
              <w:t xml:space="preserve"> får vid beräkning av kapitalbasen inte </w:t>
            </w:r>
            <w:bookmarkStart w:id="8989" w:name="_Hlk6756409"/>
            <w:r>
              <w:t>ta med sådana poster som ingår i beräkningen av något av dessa företags kapitalbas</w:t>
            </w:r>
            <w:bookmarkEnd w:id="8988"/>
            <w:bookmarkEnd w:id="8989"/>
            <w:r>
              <w:t>.</w:t>
            </w:r>
          </w:p>
        </w:tc>
      </w:tr>
    </w:tbl>
    <w:p w14:paraId="2D84D329" w14:textId="77777777" w:rsidR="00136126" w:rsidRDefault="00931476" w:rsidP="00136126">
      <w:pPr>
        <w:pStyle w:val="Brdtextmedindrag"/>
      </w:pPr>
      <w:r>
        <w:t>2. Ett institut för elektroniska pengar som bedriver annan verksamhet i enlighet med 5 § får vid beräkningen av kapitalbasen inte ta med sådana poster som ingår i beräkningen av kapitalbasen i den andra verksamheten.</w:t>
      </w:r>
    </w:p>
    <w:p w14:paraId="5BA598B2" w14:textId="77777777" w:rsidR="00136126" w:rsidRDefault="00931476" w:rsidP="00136126">
      <w:pPr>
        <w:pStyle w:val="Brdtextmedindrag"/>
      </w:pPr>
      <w:r>
        <w:t>3. För ett institut för elektroniska pengar som har bytt redovisnings</w:t>
      </w:r>
      <w:r>
        <w:softHyphen/>
        <w:t>valuta får kapitalbasen inte understiga det högsta av de belopp som följer av 6 och 7 §§ lagen (2000:35) om byte av redovisningsvaluta i finansiella företag.</w:t>
      </w:r>
    </w:p>
    <w:p w14:paraId="7ADFC578" w14:textId="77777777" w:rsidR="00136126" w:rsidRPr="00811E52" w:rsidRDefault="00931476" w:rsidP="00136126">
      <w:pPr>
        <w:pStyle w:val="Slutstreck"/>
      </w:pPr>
      <w:r w:rsidRPr="00811E52">
        <w:t>                      </w:t>
      </w:r>
    </w:p>
    <w:p w14:paraId="75A78081" w14:textId="77777777" w:rsidR="00136126" w:rsidRDefault="00931476" w:rsidP="00136126">
      <w:pPr>
        <w:pStyle w:val="Brdtextmedindrag"/>
        <w:sectPr w:rsidR="00136126" w:rsidSect="00136126">
          <w:headerReference w:type="even" r:id="rId375"/>
          <w:headerReference w:type="default" r:id="rId376"/>
          <w:footerReference w:type="even" r:id="rId377"/>
          <w:footerReference w:type="default" r:id="rId378"/>
          <w:footerReference w:type="first" r:id="rId379"/>
          <w:footnotePr>
            <w:numRestart w:val="eachSect"/>
          </w:footnotePr>
          <w:pgSz w:w="9356" w:h="13721" w:code="9"/>
          <w:pgMar w:top="794" w:right="2438" w:bottom="1191" w:left="1021" w:header="0" w:footer="709" w:gutter="0"/>
          <w:cols w:space="708"/>
          <w:docGrid w:linePitch="360"/>
        </w:sectPr>
      </w:pPr>
      <w:r>
        <w:t>Denna lag träder i kraft den 1 december 2019.</w:t>
      </w:r>
    </w:p>
    <w:p w14:paraId="35F9D511" w14:textId="77777777" w:rsidR="00136126" w:rsidRDefault="00931476" w:rsidP="00136126">
      <w:pPr>
        <w:pStyle w:val="Rubrik2utannumrering"/>
        <w:spacing w:before="0"/>
      </w:pPr>
      <w:bookmarkStart w:id="8990" w:name="_Toc8059727"/>
      <w:bookmarkStart w:id="8991" w:name="_Toc8061437"/>
      <w:bookmarkStart w:id="8992" w:name="_Toc8061969"/>
      <w:bookmarkStart w:id="8993" w:name="_Toc8064437"/>
      <w:bookmarkStart w:id="8994" w:name="_Toc8391114"/>
      <w:bookmarkStart w:id="8995" w:name="_Toc8391380"/>
      <w:bookmarkStart w:id="8996" w:name="_Toc8644585"/>
      <w:bookmarkStart w:id="8997" w:name="_Toc8645117"/>
      <w:bookmarkStart w:id="8998" w:name="_Toc8817598"/>
      <w:bookmarkStart w:id="8999" w:name="_Toc8818170"/>
      <w:bookmarkStart w:id="9000" w:name="_Toc8825539"/>
      <w:bookmarkStart w:id="9001" w:name="_Toc8831636"/>
      <w:bookmarkStart w:id="9002" w:name="_Toc8832545"/>
      <w:bookmarkStart w:id="9003" w:name="_Toc8833813"/>
      <w:r>
        <w:lastRenderedPageBreak/>
        <w:t xml:space="preserve">Förslag till lag om ändring i </w:t>
      </w:r>
      <w:bookmarkStart w:id="9004" w:name="_Hlk7179062"/>
      <w:r>
        <w:t>lagen (2014:484) om en databas för övervakning av och tillsyn över finansmarknaderna</w:t>
      </w:r>
      <w:bookmarkEnd w:id="8990"/>
      <w:bookmarkEnd w:id="8991"/>
      <w:bookmarkEnd w:id="8992"/>
      <w:bookmarkEnd w:id="8993"/>
      <w:bookmarkEnd w:id="8994"/>
      <w:bookmarkEnd w:id="8995"/>
      <w:bookmarkEnd w:id="8996"/>
      <w:bookmarkEnd w:id="8997"/>
      <w:bookmarkEnd w:id="8998"/>
      <w:bookmarkEnd w:id="8999"/>
      <w:bookmarkEnd w:id="9000"/>
      <w:bookmarkEnd w:id="9001"/>
      <w:bookmarkEnd w:id="9002"/>
      <w:bookmarkEnd w:id="9003"/>
      <w:bookmarkEnd w:id="9004"/>
    </w:p>
    <w:p w14:paraId="4C6FBEEC" w14:textId="77777777" w:rsidR="00136126" w:rsidRDefault="00931476" w:rsidP="00136126">
      <w:pPr>
        <w:pStyle w:val="Brdtext"/>
      </w:pPr>
      <w:r>
        <w:t>Härigenom föreskrivs att 3 § lagen (2014:484) om en databas för över</w:t>
      </w:r>
      <w:r>
        <w:softHyphen/>
        <w:t xml:space="preserve">vakning av och tillsyn över finansmarknaderna ska ha följande lydelse. </w:t>
      </w:r>
    </w:p>
    <w:p w14:paraId="75FC4417"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628937A" w14:textId="77777777">
        <w:tc>
          <w:tcPr>
            <w:tcW w:w="2500" w:type="pct"/>
            <w:shd w:val="clear" w:color="auto" w:fill="auto"/>
            <w:tcMar>
              <w:left w:w="0" w:type="dxa"/>
            </w:tcMar>
          </w:tcPr>
          <w:p w14:paraId="69CD16D2"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7BF168DA" w14:textId="77777777" w:rsidR="00136126" w:rsidRPr="005B0E77" w:rsidRDefault="00931476" w:rsidP="00136126">
            <w:pPr>
              <w:pStyle w:val="Brdtext"/>
              <w:rPr>
                <w:i/>
              </w:rPr>
            </w:pPr>
            <w:r w:rsidRPr="005B0E77">
              <w:rPr>
                <w:i/>
              </w:rPr>
              <w:t>Föreslagen lydelse</w:t>
            </w:r>
          </w:p>
        </w:tc>
      </w:tr>
    </w:tbl>
    <w:p w14:paraId="62D853B3" w14:textId="77777777" w:rsidR="00136126" w:rsidRDefault="00931476" w:rsidP="00136126">
      <w:pPr>
        <w:pStyle w:val="Brdtext"/>
        <w:spacing w:before="230"/>
        <w:jc w:val="center"/>
      </w:pPr>
      <w:r>
        <w:t>3 §</w:t>
      </w:r>
      <w:r>
        <w:rPr>
          <w:rStyle w:val="Fotnotsreferens"/>
        </w:rPr>
        <w:footnoteReference w:id="181"/>
      </w:r>
    </w:p>
    <w:p w14:paraId="200FF73C" w14:textId="77777777" w:rsidR="00136126" w:rsidRDefault="00931476" w:rsidP="00136126">
      <w:pPr>
        <w:pStyle w:val="Brdtextmedindrag"/>
      </w:pPr>
      <w:r>
        <w:t>I databasen får sådana uppgifter behandlas som har samlats in med stöd av</w:t>
      </w:r>
    </w:p>
    <w:p w14:paraId="1F8C8048" w14:textId="77777777" w:rsidR="00136126" w:rsidRDefault="00931476" w:rsidP="00136126">
      <w:pPr>
        <w:pStyle w:val="Brdtextmedindrag"/>
      </w:pPr>
      <w:r>
        <w:t>1. 6 kap. 9 § första och andra styckena lagen (1988:1385) om Sveriges riksbank,</w:t>
      </w:r>
    </w:p>
    <w:p w14:paraId="6C220892" w14:textId="77777777" w:rsidR="00136126" w:rsidRDefault="00931476" w:rsidP="00136126">
      <w:pPr>
        <w:pStyle w:val="Brdtextmedindrag"/>
      </w:pPr>
      <w:r>
        <w:t>2. 9 kap. 3 § första stycket lagen (1998:1479) om värdepapperscentraler och kontoföring av finansiella instrument,</w:t>
      </w:r>
    </w:p>
    <w:p w14:paraId="70AFAEA4" w14:textId="77777777" w:rsidR="00136126" w:rsidRDefault="00931476" w:rsidP="00136126">
      <w:pPr>
        <w:pStyle w:val="Brdtextmedindrag"/>
      </w:pPr>
      <w:r>
        <w:t>3. 10 kap. 2 § första stycket lagen (2004:46) om värdepappersfonder,</w:t>
      </w:r>
    </w:p>
    <w:p w14:paraId="1ECBAF1C" w14:textId="77777777" w:rsidR="00136126" w:rsidRDefault="00931476" w:rsidP="00136126">
      <w:pPr>
        <w:pStyle w:val="Brdtextmedindrag"/>
      </w:pPr>
      <w:r>
        <w:t>4. 13 kap. 3 § lagen (2004:297) om bank- och finansieringsrörelse,</w:t>
      </w:r>
    </w:p>
    <w:p w14:paraId="07097D72" w14:textId="77777777" w:rsidR="00136126" w:rsidRDefault="00931476" w:rsidP="00136126">
      <w:pPr>
        <w:pStyle w:val="Brdtextmedindrag"/>
      </w:pPr>
      <w:r>
        <w:t>5. 8 kap. 5 § första stycket lagen (2018:1219) om försäkrings</w:t>
      </w:r>
      <w:r>
        <w:softHyphen/>
        <w:t>distribution,</w:t>
      </w:r>
    </w:p>
    <w:p w14:paraId="121E41B4" w14:textId="77777777" w:rsidR="00136126" w:rsidRDefault="00931476" w:rsidP="00136126">
      <w:pPr>
        <w:pStyle w:val="Brdtextmedindrag"/>
      </w:pPr>
      <w:r>
        <w:t>6. 5 kap. 10 och 11 §§ lagen (2006:531) om särskild tillsyn över finansiella konglomerat,</w:t>
      </w:r>
    </w:p>
    <w:p w14:paraId="2DCB4E37" w14:textId="77777777" w:rsidR="00136126" w:rsidRDefault="00931476" w:rsidP="00136126">
      <w:pPr>
        <w:pStyle w:val="Brdtextmedindrag"/>
      </w:pPr>
      <w:r>
        <w:t>7. 23 kap. 2 § första stycket lagen (2007:528) om värdepappers</w:t>
      </w:r>
      <w:r>
        <w:softHyphen/>
        <w:t>marknaden,</w:t>
      </w:r>
    </w:p>
    <w:p w14:paraId="6B8453D1" w14:textId="77777777" w:rsidR="00136126" w:rsidRDefault="00931476" w:rsidP="00136126">
      <w:pPr>
        <w:pStyle w:val="Brdtextmedindrag"/>
      </w:pPr>
      <w:r>
        <w:t>8. 8 kap. 2 § lagen (2010:751) om betaltjänster,</w:t>
      </w:r>
    </w:p>
    <w:p w14:paraId="4E906FD6" w14:textId="77777777" w:rsidR="00136126" w:rsidRDefault="00931476" w:rsidP="00136126">
      <w:pPr>
        <w:pStyle w:val="Brdtextmedindrag"/>
      </w:pPr>
      <w:r>
        <w:t>9. 17 kap. 5 § försäkringsrörelselagen (2010:2043),</w:t>
      </w:r>
    </w:p>
    <w:p w14:paraId="161F48C6" w14:textId="77777777" w:rsidR="00136126" w:rsidRDefault="00931476" w:rsidP="00136126">
      <w:pPr>
        <w:pStyle w:val="Brdtextmedindrag"/>
      </w:pPr>
      <w:r>
        <w:t>10. 5 kap. 2 § lagen (2011:755) om elektroniska pengar,</w:t>
      </w:r>
    </w:p>
    <w:p w14:paraId="49379A36" w14:textId="77777777" w:rsidR="00136126" w:rsidRDefault="00931476" w:rsidP="00136126">
      <w:pPr>
        <w:pStyle w:val="Brdtextmedindrag"/>
      </w:pPr>
      <w:r>
        <w:t>11. 13 kap. 6 § första stycket lagen (2013:561) om förvaltare av alternativa investeringsfonder,</w:t>
      </w:r>
    </w:p>
    <w:p w14:paraId="7523F1FD" w14:textId="77777777" w:rsidR="00136126" w:rsidRPr="00F32D5D" w:rsidRDefault="00931476" w:rsidP="00136126">
      <w:pPr>
        <w:pStyle w:val="Brdtextmedindrag"/>
      </w:pPr>
      <w:r>
        <w:t>12. 6 kap. 1 § lagen (2014:968) om särskild tillsyn över kreditinstitut och värdepappersbolag,</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45EF150" w14:textId="77777777">
        <w:tc>
          <w:tcPr>
            <w:tcW w:w="2500" w:type="pct"/>
            <w:shd w:val="clear" w:color="auto" w:fill="auto"/>
            <w:tcMar>
              <w:left w:w="0" w:type="dxa"/>
            </w:tcMar>
          </w:tcPr>
          <w:p w14:paraId="7F077815" w14:textId="77777777" w:rsidR="00136126" w:rsidRPr="000A7C2D" w:rsidRDefault="00931476" w:rsidP="00136126">
            <w:pPr>
              <w:pStyle w:val="Brdtextmedindrag"/>
              <w:rPr>
                <w:i/>
              </w:rPr>
            </w:pPr>
            <w:r>
              <w:t>13. 6 kap. 2 § lagen (2017:230) om Pensionsmyndighetens försäk</w:t>
            </w:r>
            <w:r>
              <w:softHyphen/>
              <w:t>ringsverksamhet i premiepensions</w:t>
            </w:r>
            <w:r>
              <w:softHyphen/>
              <w:t xml:space="preserve">systemet, </w:t>
            </w:r>
            <w:r>
              <w:rPr>
                <w:i/>
              </w:rPr>
              <w:t>och</w:t>
            </w:r>
          </w:p>
        </w:tc>
        <w:tc>
          <w:tcPr>
            <w:tcW w:w="2500" w:type="pct"/>
            <w:shd w:val="clear" w:color="auto" w:fill="auto"/>
            <w:tcMar>
              <w:right w:w="0" w:type="dxa"/>
            </w:tcMar>
          </w:tcPr>
          <w:p w14:paraId="5C96C386" w14:textId="77777777" w:rsidR="00136126" w:rsidRDefault="00931476" w:rsidP="00136126">
            <w:pPr>
              <w:pStyle w:val="Brdtextmedindrag"/>
            </w:pPr>
            <w:r>
              <w:t>13. 6 kap. 2 § lagen (2017:230) om Pensionsmyndighetens försäk</w:t>
            </w:r>
            <w:r>
              <w:softHyphen/>
              <w:t>ringsverksamhet i premiepensions</w:t>
            </w:r>
            <w:r>
              <w:softHyphen/>
              <w:t>systemet,</w:t>
            </w:r>
          </w:p>
        </w:tc>
      </w:tr>
      <w:tr w:rsidR="00397F28" w14:paraId="495C458E" w14:textId="77777777">
        <w:tc>
          <w:tcPr>
            <w:tcW w:w="2500" w:type="pct"/>
            <w:shd w:val="clear" w:color="auto" w:fill="auto"/>
            <w:tcMar>
              <w:left w:w="0" w:type="dxa"/>
            </w:tcMar>
          </w:tcPr>
          <w:p w14:paraId="5A2B29AC" w14:textId="77777777" w:rsidR="00136126" w:rsidRPr="00D269D3" w:rsidRDefault="00136126" w:rsidP="00136126">
            <w:pPr>
              <w:pStyle w:val="Brdtextmedindrag"/>
            </w:pPr>
          </w:p>
        </w:tc>
        <w:tc>
          <w:tcPr>
            <w:tcW w:w="2500" w:type="pct"/>
            <w:shd w:val="clear" w:color="auto" w:fill="auto"/>
            <w:tcMar>
              <w:right w:w="0" w:type="dxa"/>
            </w:tcMar>
          </w:tcPr>
          <w:p w14:paraId="44EA9210" w14:textId="77777777" w:rsidR="00136126" w:rsidRPr="000A7C2D" w:rsidRDefault="00931476" w:rsidP="00136126">
            <w:pPr>
              <w:pStyle w:val="Brdtextmedindrag"/>
              <w:rPr>
                <w:i/>
              </w:rPr>
            </w:pPr>
            <w:r>
              <w:rPr>
                <w:i/>
              </w:rPr>
              <w:t>14. </w:t>
            </w:r>
            <w:bookmarkStart w:id="9005" w:name="_Hlk6755913"/>
            <w:r>
              <w:rPr>
                <w:i/>
              </w:rPr>
              <w:t xml:space="preserve">14 kap. 5 § lagen (2019:000) om tjänstepensionsföretag, </w:t>
            </w:r>
            <w:bookmarkEnd w:id="9005"/>
            <w:r>
              <w:rPr>
                <w:i/>
              </w:rPr>
              <w:t>och</w:t>
            </w:r>
          </w:p>
        </w:tc>
      </w:tr>
      <w:tr w:rsidR="00397F28" w14:paraId="73E53AF7" w14:textId="77777777">
        <w:tc>
          <w:tcPr>
            <w:tcW w:w="2500" w:type="pct"/>
            <w:shd w:val="clear" w:color="auto" w:fill="auto"/>
            <w:tcMar>
              <w:left w:w="0" w:type="dxa"/>
            </w:tcMar>
          </w:tcPr>
          <w:p w14:paraId="6914D374" w14:textId="77777777" w:rsidR="00136126" w:rsidRPr="00D269D3" w:rsidRDefault="00931476" w:rsidP="00136126">
            <w:pPr>
              <w:pStyle w:val="Brdtextmedindrag"/>
            </w:pPr>
            <w:r>
              <w:rPr>
                <w:i/>
              </w:rPr>
              <w:t>14</w:t>
            </w:r>
            <w:r w:rsidRPr="000A7C2D">
              <w:rPr>
                <w:i/>
              </w:rPr>
              <w:t>.</w:t>
            </w:r>
            <w:r>
              <w:t xml:space="preserve"> artiklarna 99–101, 394, 415, 416, 430 och 451 i </w:t>
            </w:r>
            <w:r w:rsidRPr="00025911">
              <w:t>Europaparla</w:t>
            </w:r>
            <w:r>
              <w:softHyphen/>
            </w:r>
            <w:r w:rsidRPr="00025911">
              <w:t>mentets</w:t>
            </w:r>
            <w:r>
              <w:t xml:space="preserve"> och rådets förordning (EU) nr 575/2013 av den 26 juni 2013 om tillsynskrav för kreditinstitut och </w:t>
            </w:r>
            <w:r w:rsidRPr="00025911">
              <w:t>värdepappers</w:t>
            </w:r>
            <w:r>
              <w:softHyphen/>
            </w:r>
            <w:r w:rsidRPr="00025911">
              <w:t>företag</w:t>
            </w:r>
            <w:r>
              <w:t xml:space="preserve"> och om ändring av förordning (EU) nr 648/2012.</w:t>
            </w:r>
          </w:p>
        </w:tc>
        <w:tc>
          <w:tcPr>
            <w:tcW w:w="2500" w:type="pct"/>
            <w:shd w:val="clear" w:color="auto" w:fill="auto"/>
            <w:tcMar>
              <w:right w:w="0" w:type="dxa"/>
            </w:tcMar>
          </w:tcPr>
          <w:p w14:paraId="5F00F0C4" w14:textId="77777777" w:rsidR="00136126" w:rsidRPr="00025911" w:rsidRDefault="00931476" w:rsidP="00136126">
            <w:pPr>
              <w:pStyle w:val="Brdtextmedindrag"/>
            </w:pPr>
            <w:r>
              <w:rPr>
                <w:i/>
              </w:rPr>
              <w:t>15.</w:t>
            </w:r>
            <w:r w:rsidRPr="000A7C2D">
              <w:t> artiklarna 99–101, 394, 415, 416, 430 och 451 i Europaparla</w:t>
            </w:r>
            <w:r>
              <w:softHyphen/>
            </w:r>
            <w:r w:rsidRPr="000A7C2D">
              <w:t>mentets och rådets förordning (EU) nr 575/2013 av den 26</w:t>
            </w:r>
            <w:r>
              <w:t> </w:t>
            </w:r>
            <w:r w:rsidRPr="000A7C2D">
              <w:t>juni 2013 om tillsynskrav för kreditinstitut och värdepappers</w:t>
            </w:r>
            <w:r>
              <w:softHyphen/>
            </w:r>
            <w:r w:rsidRPr="000A7C2D">
              <w:t xml:space="preserve">företag och om ändring av förordning (EU) nr 648/2012. </w:t>
            </w:r>
          </w:p>
        </w:tc>
      </w:tr>
    </w:tbl>
    <w:p w14:paraId="17FB2ED5" w14:textId="77777777" w:rsidR="00136126" w:rsidRDefault="00136126" w:rsidP="00136126">
      <w:pPr>
        <w:pStyle w:val="Slutstreck"/>
      </w:pPr>
    </w:p>
    <w:p w14:paraId="1A4067D0" w14:textId="77777777" w:rsidR="00136126" w:rsidRPr="00811E52" w:rsidRDefault="00931476" w:rsidP="00136126">
      <w:pPr>
        <w:pStyle w:val="Slutstreck"/>
      </w:pPr>
      <w:r w:rsidRPr="00811E52">
        <w:lastRenderedPageBreak/>
        <w:t>                      </w:t>
      </w:r>
    </w:p>
    <w:p w14:paraId="33DB6683" w14:textId="77777777" w:rsidR="00136126" w:rsidRPr="00830602" w:rsidRDefault="00931476" w:rsidP="00136126">
      <w:pPr>
        <w:pStyle w:val="Brdtextmedindrag"/>
      </w:pPr>
      <w:r>
        <w:t>Denna lag träder i kraft den 1 december 2019.</w:t>
      </w:r>
    </w:p>
    <w:p w14:paraId="02F8822A" w14:textId="77777777" w:rsidR="00136126" w:rsidRDefault="00136126" w:rsidP="00136126">
      <w:pPr>
        <w:pStyle w:val="Brdtextmedindrag"/>
      </w:pPr>
    </w:p>
    <w:p w14:paraId="12A63F2E" w14:textId="77777777" w:rsidR="00136126" w:rsidRDefault="00136126" w:rsidP="00136126">
      <w:pPr>
        <w:pStyle w:val="Brdtextmedindrag"/>
        <w:sectPr w:rsidR="00136126" w:rsidSect="00136126">
          <w:headerReference w:type="even" r:id="rId380"/>
          <w:headerReference w:type="default" r:id="rId381"/>
          <w:footerReference w:type="even" r:id="rId382"/>
          <w:footerReference w:type="default" r:id="rId383"/>
          <w:footerReference w:type="first" r:id="rId384"/>
          <w:footnotePr>
            <w:numRestart w:val="eachSect"/>
          </w:footnotePr>
          <w:pgSz w:w="9356" w:h="13721" w:code="9"/>
          <w:pgMar w:top="794" w:right="2438" w:bottom="1191" w:left="1021" w:header="0" w:footer="709" w:gutter="0"/>
          <w:cols w:space="708"/>
          <w:docGrid w:linePitch="360"/>
        </w:sectPr>
      </w:pPr>
    </w:p>
    <w:p w14:paraId="0ED28ADA" w14:textId="77777777" w:rsidR="00136126" w:rsidRDefault="00931476" w:rsidP="00136126">
      <w:pPr>
        <w:pStyle w:val="Rubrik2utannumrering"/>
        <w:spacing w:before="0"/>
        <w:rPr>
          <w:lang w:eastAsia="sv-SE"/>
        </w:rPr>
      </w:pPr>
      <w:bookmarkStart w:id="9006" w:name="_Toc518472709"/>
      <w:bookmarkStart w:id="9007" w:name="_Toc8059728"/>
      <w:bookmarkStart w:id="9008" w:name="_Toc8061438"/>
      <w:bookmarkStart w:id="9009" w:name="_Toc8061970"/>
      <w:bookmarkStart w:id="9010" w:name="_Toc8064438"/>
      <w:bookmarkStart w:id="9011" w:name="_Toc8391115"/>
      <w:bookmarkStart w:id="9012" w:name="_Toc8391381"/>
      <w:bookmarkStart w:id="9013" w:name="_Toc8644586"/>
      <w:bookmarkStart w:id="9014" w:name="_Toc8645118"/>
      <w:bookmarkStart w:id="9015" w:name="_Toc8817599"/>
      <w:bookmarkStart w:id="9016" w:name="_Toc8818171"/>
      <w:bookmarkStart w:id="9017" w:name="_Toc8825540"/>
      <w:bookmarkStart w:id="9018" w:name="_Toc8831637"/>
      <w:bookmarkStart w:id="9019" w:name="_Toc8832546"/>
      <w:bookmarkStart w:id="9020" w:name="_Toc8833814"/>
      <w:r>
        <w:rPr>
          <w:lang w:eastAsia="sv-SE"/>
        </w:rPr>
        <w:lastRenderedPageBreak/>
        <w:t xml:space="preserve">Förslag till lag om ändring i </w:t>
      </w:r>
      <w:bookmarkStart w:id="9021" w:name="_Hlk7179068"/>
      <w:r>
        <w:rPr>
          <w:lang w:eastAsia="sv-SE"/>
        </w:rPr>
        <w:t>lagen (2014:836) om näringsförbud</w:t>
      </w:r>
      <w:bookmarkEnd w:id="9006"/>
      <w:bookmarkEnd w:id="9007"/>
      <w:bookmarkEnd w:id="9008"/>
      <w:bookmarkEnd w:id="9009"/>
      <w:bookmarkEnd w:id="9010"/>
      <w:bookmarkEnd w:id="9011"/>
      <w:bookmarkEnd w:id="9012"/>
      <w:bookmarkEnd w:id="9013"/>
      <w:bookmarkEnd w:id="9014"/>
      <w:bookmarkEnd w:id="9015"/>
      <w:bookmarkEnd w:id="9016"/>
      <w:bookmarkEnd w:id="9017"/>
      <w:bookmarkEnd w:id="9018"/>
      <w:bookmarkEnd w:id="9019"/>
      <w:bookmarkEnd w:id="9020"/>
      <w:bookmarkEnd w:id="9021"/>
    </w:p>
    <w:p w14:paraId="3E258E15" w14:textId="77777777" w:rsidR="00136126" w:rsidRDefault="00931476" w:rsidP="00136126">
      <w:pPr>
        <w:pStyle w:val="Brdtext"/>
      </w:pPr>
      <w:r>
        <w:t xml:space="preserve">Härigenom föreskrivs att 3 och 11 §§ </w:t>
      </w:r>
      <w:r>
        <w:rPr>
          <w:lang w:eastAsia="sv-SE"/>
        </w:rPr>
        <w:t>lagen (2014:836) om närings</w:t>
      </w:r>
      <w:r>
        <w:rPr>
          <w:lang w:eastAsia="sv-SE"/>
        </w:rPr>
        <w:softHyphen/>
        <w:t>förbud</w:t>
      </w:r>
      <w:r>
        <w:t xml:space="preserve"> ska ha följande lydelse.</w:t>
      </w:r>
    </w:p>
    <w:p w14:paraId="41C8A102"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2D253038" w14:textId="77777777">
        <w:tc>
          <w:tcPr>
            <w:tcW w:w="2500" w:type="pct"/>
            <w:shd w:val="clear" w:color="auto" w:fill="auto"/>
            <w:tcMar>
              <w:left w:w="0" w:type="dxa"/>
            </w:tcMar>
          </w:tcPr>
          <w:p w14:paraId="48D59A59"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458F3341" w14:textId="77777777" w:rsidR="00136126" w:rsidRPr="005B0E77" w:rsidRDefault="00931476" w:rsidP="00136126">
            <w:pPr>
              <w:pStyle w:val="Brdtext"/>
              <w:rPr>
                <w:i/>
              </w:rPr>
            </w:pPr>
            <w:r w:rsidRPr="005B0E77">
              <w:rPr>
                <w:i/>
              </w:rPr>
              <w:t>Föreslagen lydelse</w:t>
            </w:r>
          </w:p>
        </w:tc>
      </w:tr>
    </w:tbl>
    <w:p w14:paraId="30FB2C7E" w14:textId="77777777" w:rsidR="00136126" w:rsidRDefault="00931476" w:rsidP="00136126">
      <w:pPr>
        <w:pStyle w:val="Brdtext"/>
        <w:spacing w:before="230"/>
        <w:jc w:val="center"/>
      </w:pPr>
      <w:r w:rsidRPr="00DD1F9D">
        <w:t>3</w:t>
      </w:r>
      <w:r>
        <w:t> §</w:t>
      </w:r>
    </w:p>
    <w:p w14:paraId="2EE6B4B1" w14:textId="77777777" w:rsidR="00136126" w:rsidRDefault="00931476" w:rsidP="00136126">
      <w:pPr>
        <w:pStyle w:val="Brdtextmedindrag"/>
      </w:pPr>
      <w:r>
        <w:t>Bestämmelserna i 4–9 §§ ska tillämpas på dem som faktiskt har utövat ledningen av en näringsverksamhet som en juridisk person har bedrivit.</w:t>
      </w:r>
    </w:p>
    <w:p w14:paraId="63AEB8C0" w14:textId="77777777" w:rsidR="00136126" w:rsidRDefault="00931476" w:rsidP="00136126">
      <w:pPr>
        <w:pStyle w:val="Brdtextmedindrag"/>
      </w:pPr>
      <w:r>
        <w:t>Bestämmelserna i 4–9 §§ ska alltid tillämpas på följande befattnings</w:t>
      </w:r>
      <w:r>
        <w:softHyphen/>
        <w:t>havare:</w:t>
      </w:r>
    </w:p>
    <w:p w14:paraId="40F27E68" w14:textId="77777777" w:rsidR="00136126" w:rsidRDefault="00931476" w:rsidP="00136126">
      <w:pPr>
        <w:pStyle w:val="Brdtextmedindrag"/>
      </w:pPr>
      <w:r>
        <w:t>1. i kommanditbolag: komplementär,</w:t>
      </w:r>
    </w:p>
    <w:p w14:paraId="31E841C3" w14:textId="77777777" w:rsidR="00136126" w:rsidRPr="00657758" w:rsidRDefault="00931476" w:rsidP="00136126">
      <w:pPr>
        <w:pStyle w:val="Brdtextmedindrag"/>
      </w:pPr>
      <w:r>
        <w:t>2. i andra handelsbolag: bolagsman,</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6B79E14" w14:textId="77777777">
        <w:tc>
          <w:tcPr>
            <w:tcW w:w="2500" w:type="pct"/>
            <w:shd w:val="clear" w:color="auto" w:fill="auto"/>
            <w:tcMar>
              <w:left w:w="0" w:type="dxa"/>
            </w:tcMar>
          </w:tcPr>
          <w:p w14:paraId="362F917C" w14:textId="77777777" w:rsidR="00136126" w:rsidRDefault="00931476" w:rsidP="00136126">
            <w:pPr>
              <w:pStyle w:val="Brdtextmedindrag"/>
            </w:pPr>
            <w:r>
              <w:t xml:space="preserve">3. i aktiebolag </w:t>
            </w:r>
            <w:r w:rsidRPr="00DD1F9D">
              <w:rPr>
                <w:i/>
              </w:rPr>
              <w:t>och</w:t>
            </w:r>
            <w:r>
              <w:t xml:space="preserve"> ömsesidiga försäkringsbolag: ledamot och suppleant i styrelsen samt verk</w:t>
            </w:r>
            <w:r>
              <w:softHyphen/>
              <w:t>ställande direktör och vice verk</w:t>
            </w:r>
            <w:r>
              <w:softHyphen/>
              <w:t>ställande direktör,</w:t>
            </w:r>
          </w:p>
        </w:tc>
        <w:tc>
          <w:tcPr>
            <w:tcW w:w="2500" w:type="pct"/>
            <w:shd w:val="clear" w:color="auto" w:fill="auto"/>
            <w:tcMar>
              <w:right w:w="0" w:type="dxa"/>
            </w:tcMar>
          </w:tcPr>
          <w:p w14:paraId="59ED0C00" w14:textId="77777777" w:rsidR="00136126" w:rsidRDefault="00931476" w:rsidP="00136126">
            <w:pPr>
              <w:pStyle w:val="Brdtextmedindrag"/>
            </w:pPr>
            <w:r>
              <w:t>3. i aktiebolag</w:t>
            </w:r>
            <w:r w:rsidRPr="00DD1F9D">
              <w:rPr>
                <w:i/>
              </w:rPr>
              <w:t>,</w:t>
            </w:r>
            <w:r>
              <w:t xml:space="preserve"> ömsesidiga försäkringsbolag </w:t>
            </w:r>
            <w:r w:rsidRPr="00DD1F9D">
              <w:rPr>
                <w:i/>
              </w:rPr>
              <w:t>och ömsesidiga tjänstepensionsbolag</w:t>
            </w:r>
            <w:r>
              <w:t>: ledamot och suppleant i styrelsen samt verk</w:t>
            </w:r>
            <w:r>
              <w:softHyphen/>
              <w:t>ställande direktör och vice verk</w:t>
            </w:r>
            <w:r>
              <w:softHyphen/>
              <w:t>ställande direktör,</w:t>
            </w:r>
          </w:p>
        </w:tc>
      </w:tr>
      <w:tr w:rsidR="00397F28" w14:paraId="4D380E8D" w14:textId="77777777">
        <w:tc>
          <w:tcPr>
            <w:tcW w:w="2500" w:type="pct"/>
            <w:shd w:val="clear" w:color="auto" w:fill="auto"/>
            <w:tcMar>
              <w:left w:w="0" w:type="dxa"/>
            </w:tcMar>
          </w:tcPr>
          <w:p w14:paraId="69A35848" w14:textId="77777777" w:rsidR="00136126" w:rsidRDefault="00931476" w:rsidP="00136126">
            <w:pPr>
              <w:pStyle w:val="Brdtextmedindrag"/>
            </w:pPr>
            <w:r>
              <w:t xml:space="preserve">4. i sparbanker, ekonomiska föreningar </w:t>
            </w:r>
            <w:r w:rsidRPr="00DD1F9D">
              <w:rPr>
                <w:i/>
              </w:rPr>
              <w:t>och</w:t>
            </w:r>
            <w:r>
              <w:t xml:space="preserve"> försäkrings</w:t>
            </w:r>
            <w:r>
              <w:softHyphen/>
              <w:t>föreningar: ledamot och suppleant i styrelsen samt verkställande direktör och vice verkställande direktör,</w:t>
            </w:r>
          </w:p>
        </w:tc>
        <w:tc>
          <w:tcPr>
            <w:tcW w:w="2500" w:type="pct"/>
            <w:shd w:val="clear" w:color="auto" w:fill="auto"/>
            <w:tcMar>
              <w:right w:w="0" w:type="dxa"/>
            </w:tcMar>
          </w:tcPr>
          <w:p w14:paraId="3A7EB41F" w14:textId="77777777" w:rsidR="00136126" w:rsidRDefault="00931476" w:rsidP="00136126">
            <w:pPr>
              <w:pStyle w:val="Brdtextmedindrag"/>
            </w:pPr>
            <w:r>
              <w:t>4. i sparbanker, ekonomiska föreningar</w:t>
            </w:r>
            <w:r w:rsidRPr="00DD1F9D">
              <w:rPr>
                <w:i/>
              </w:rPr>
              <w:t>,</w:t>
            </w:r>
            <w:r>
              <w:t xml:space="preserve"> försäkringsföreningar </w:t>
            </w:r>
            <w:r w:rsidRPr="00DD1F9D">
              <w:rPr>
                <w:i/>
              </w:rPr>
              <w:t>och tjänstepensionsföreningar</w:t>
            </w:r>
            <w:r>
              <w:t>: ledamot och suppleant i styrelsen samt verkställande direktör och vice verkställande direktör,</w:t>
            </w:r>
          </w:p>
        </w:tc>
      </w:tr>
    </w:tbl>
    <w:p w14:paraId="4F3A7BE2" w14:textId="77777777" w:rsidR="00136126" w:rsidRDefault="00931476" w:rsidP="00136126">
      <w:pPr>
        <w:pStyle w:val="Brdtextmedindrag"/>
      </w:pPr>
      <w:r>
        <w:t>5. i europeiska ekonomiska intressegrupperingar med säte i Sverige: företagsledare,</w:t>
      </w:r>
    </w:p>
    <w:p w14:paraId="11AF60E0" w14:textId="77777777" w:rsidR="00136126" w:rsidRDefault="00931476" w:rsidP="00136126">
      <w:pPr>
        <w:pStyle w:val="Brdtextmedindrag"/>
      </w:pPr>
      <w:r>
        <w:t>6. i europabolag och europakooperativ med säte i Sverige: ledamot och suppleant i förvaltnings-, lednings- eller tillsynsorgan samt verkställande direktör och vice verkställande direktör,</w:t>
      </w:r>
    </w:p>
    <w:p w14:paraId="102427B4" w14:textId="77777777" w:rsidR="00136126" w:rsidRDefault="00931476" w:rsidP="00136126">
      <w:pPr>
        <w:pStyle w:val="Brdtextmedindrag"/>
      </w:pPr>
      <w:r>
        <w:t>7. i utländska filialer som omfattas av lagen (1992:160) om utländska filialer m.m.: verkställande direktör och vice verkställande direktör, och</w:t>
      </w:r>
    </w:p>
    <w:p w14:paraId="5613CBF4" w14:textId="77777777" w:rsidR="00136126" w:rsidRDefault="00931476" w:rsidP="00136126">
      <w:pPr>
        <w:pStyle w:val="Brdtextmedindrag"/>
      </w:pPr>
      <w:r>
        <w:t>8. i stiftelser som omfattas av 2 kap. 3 § bokföringslagen (1999:1078): ledamot och suppleant i styrelsen samt, när en stiftelse har anknuten förvaltning, sådana befattningshavare hos förvaltaren som anges i detta stycke.</w:t>
      </w:r>
    </w:p>
    <w:p w14:paraId="508425E2" w14:textId="77777777" w:rsidR="00136126" w:rsidRDefault="00931476" w:rsidP="00136126">
      <w:pPr>
        <w:pStyle w:val="Brdtext"/>
        <w:spacing w:before="230"/>
        <w:jc w:val="center"/>
      </w:pPr>
      <w:r>
        <w:t>11 §</w:t>
      </w:r>
    </w:p>
    <w:p w14:paraId="78AE2B8F" w14:textId="77777777" w:rsidR="00136126" w:rsidRDefault="00931476" w:rsidP="00136126">
      <w:pPr>
        <w:pStyle w:val="Brdtextmedindrag"/>
      </w:pPr>
      <w:r>
        <w:t>Den som har näringsförbud får inte</w:t>
      </w:r>
    </w:p>
    <w:p w14:paraId="4CCA12B2" w14:textId="77777777" w:rsidR="00136126" w:rsidRDefault="00931476" w:rsidP="00136126">
      <w:pPr>
        <w:pStyle w:val="Brdtextmedindrag"/>
      </w:pPr>
      <w:r>
        <w:t>1. driva näringsverksamhet,</w:t>
      </w:r>
    </w:p>
    <w:p w14:paraId="7F3C1957" w14:textId="77777777" w:rsidR="00136126" w:rsidRDefault="00931476" w:rsidP="00136126">
      <w:pPr>
        <w:pStyle w:val="Brdtextmedindrag"/>
      </w:pPr>
      <w:r>
        <w:t>2. faktiskt utöva ledningen av en näringsverksamhet eller av en sådan juridisk person som är bokföringspliktig även om den inte driver näring,</w:t>
      </w:r>
    </w:p>
    <w:p w14:paraId="3FA52746" w14:textId="77777777" w:rsidR="00136126" w:rsidRDefault="00931476" w:rsidP="00136126">
      <w:pPr>
        <w:pStyle w:val="Brdtextmedindrag"/>
      </w:pPr>
      <w:r>
        <w:t>3. vara bolagsman i ett annat handelsbolag än ett kommanditbolag eller komplementär i ett kommanditbolag eller medlem i en europeisk ekonomisk intressegruppering med säte i Sverige,</w:t>
      </w:r>
    </w:p>
    <w:p w14:paraId="3DE08E42" w14:textId="77777777" w:rsidR="00136126" w:rsidRDefault="00931476" w:rsidP="00136126">
      <w:pPr>
        <w:pStyle w:val="Brdtextmedindrag"/>
      </w:pPr>
      <w:r>
        <w:t>4. vara stiftare av ett aktiebolag eller en sparbank,</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A931448" w14:textId="77777777">
        <w:tc>
          <w:tcPr>
            <w:tcW w:w="2500" w:type="pct"/>
            <w:shd w:val="clear" w:color="auto" w:fill="auto"/>
            <w:tcMar>
              <w:left w:w="0" w:type="dxa"/>
            </w:tcMar>
          </w:tcPr>
          <w:p w14:paraId="6ABE4E0B" w14:textId="77777777" w:rsidR="00136126" w:rsidRDefault="00931476" w:rsidP="00136126">
            <w:pPr>
              <w:pStyle w:val="Brdtextmedindrag"/>
            </w:pPr>
            <w:r>
              <w:t xml:space="preserve">5. vara ledamot eller suppleant i styrelsen för </w:t>
            </w:r>
          </w:p>
          <w:p w14:paraId="21C4F48F" w14:textId="77777777" w:rsidR="00136126" w:rsidRDefault="00931476" w:rsidP="00136126">
            <w:pPr>
              <w:pStyle w:val="Brdtextmedindrag"/>
            </w:pPr>
            <w:r>
              <w:lastRenderedPageBreak/>
              <w:t>– ett aktiebolag,</w:t>
            </w:r>
          </w:p>
          <w:p w14:paraId="1BE6CF65" w14:textId="77777777" w:rsidR="00136126" w:rsidRDefault="00931476" w:rsidP="00136126">
            <w:pPr>
              <w:pStyle w:val="Brdtextmedindrag"/>
            </w:pPr>
            <w:r>
              <w:t>– en ekonomisk förening,</w:t>
            </w:r>
          </w:p>
          <w:p w14:paraId="00AF0713" w14:textId="77777777" w:rsidR="00136126" w:rsidRDefault="00931476" w:rsidP="00136126">
            <w:pPr>
              <w:pStyle w:val="Brdtextmedindrag"/>
            </w:pPr>
            <w:r>
              <w:t>– en sparbank,</w:t>
            </w:r>
          </w:p>
          <w:p w14:paraId="55AF0BEA" w14:textId="77777777" w:rsidR="00136126" w:rsidRDefault="00931476" w:rsidP="00136126">
            <w:pPr>
              <w:pStyle w:val="Brdtextmedindrag"/>
            </w:pPr>
            <w:r>
              <w:t>– ett ömsesidigt försäkrings</w:t>
            </w:r>
            <w:r>
              <w:softHyphen/>
              <w:t>bolag,</w:t>
            </w:r>
          </w:p>
        </w:tc>
        <w:tc>
          <w:tcPr>
            <w:tcW w:w="2500" w:type="pct"/>
            <w:shd w:val="clear" w:color="auto" w:fill="auto"/>
            <w:tcMar>
              <w:right w:w="0" w:type="dxa"/>
            </w:tcMar>
          </w:tcPr>
          <w:p w14:paraId="3768E9B3" w14:textId="77777777" w:rsidR="00136126" w:rsidRDefault="00931476" w:rsidP="00136126">
            <w:pPr>
              <w:pStyle w:val="Brdtextmedindrag"/>
            </w:pPr>
            <w:r>
              <w:lastRenderedPageBreak/>
              <w:t xml:space="preserve">5. vara ledamot eller suppleant i styrelsen för </w:t>
            </w:r>
          </w:p>
          <w:p w14:paraId="4EDA473A" w14:textId="77777777" w:rsidR="00136126" w:rsidRDefault="00931476" w:rsidP="00136126">
            <w:pPr>
              <w:pStyle w:val="Brdtextmedindrag"/>
            </w:pPr>
            <w:r>
              <w:lastRenderedPageBreak/>
              <w:t>– ett aktiebolag,</w:t>
            </w:r>
          </w:p>
          <w:p w14:paraId="26EB55B0" w14:textId="77777777" w:rsidR="00136126" w:rsidRDefault="00931476" w:rsidP="00136126">
            <w:pPr>
              <w:pStyle w:val="Brdtextmedindrag"/>
            </w:pPr>
            <w:r>
              <w:t>– en ekonomisk förening,</w:t>
            </w:r>
          </w:p>
          <w:p w14:paraId="2D42FDB5" w14:textId="77777777" w:rsidR="00136126" w:rsidRDefault="00931476" w:rsidP="00136126">
            <w:pPr>
              <w:pStyle w:val="Brdtextmedindrag"/>
            </w:pPr>
            <w:r>
              <w:t>– en sparbank,</w:t>
            </w:r>
          </w:p>
          <w:p w14:paraId="7E0BC824" w14:textId="77777777" w:rsidR="00136126" w:rsidRDefault="00931476" w:rsidP="00136126">
            <w:pPr>
              <w:pStyle w:val="Brdtextmedindrag"/>
            </w:pPr>
            <w:r>
              <w:t>– ett ömsesidigt försäkrings</w:t>
            </w:r>
            <w:r>
              <w:softHyphen/>
              <w:t xml:space="preserve">bolag </w:t>
            </w:r>
            <w:r w:rsidRPr="00657758">
              <w:rPr>
                <w:i/>
              </w:rPr>
              <w:t xml:space="preserve">eller </w:t>
            </w:r>
            <w:r>
              <w:rPr>
                <w:i/>
              </w:rPr>
              <w:t xml:space="preserve">ett </w:t>
            </w:r>
            <w:r w:rsidRPr="00657758">
              <w:rPr>
                <w:i/>
              </w:rPr>
              <w:t>ömsesidigt tjänste</w:t>
            </w:r>
            <w:r>
              <w:rPr>
                <w:i/>
              </w:rPr>
              <w:softHyphen/>
            </w:r>
            <w:r w:rsidRPr="00657758">
              <w:rPr>
                <w:i/>
              </w:rPr>
              <w:t>pensionsbolag</w:t>
            </w:r>
            <w:r>
              <w:t>,</w:t>
            </w:r>
          </w:p>
        </w:tc>
      </w:tr>
      <w:tr w:rsidR="00397F28" w14:paraId="777DFEEC" w14:textId="77777777">
        <w:tc>
          <w:tcPr>
            <w:tcW w:w="2500" w:type="pct"/>
            <w:shd w:val="clear" w:color="auto" w:fill="auto"/>
            <w:tcMar>
              <w:left w:w="0" w:type="dxa"/>
            </w:tcMar>
          </w:tcPr>
          <w:p w14:paraId="0BC3AAE4" w14:textId="77777777" w:rsidR="00136126" w:rsidRDefault="00931476" w:rsidP="00136126">
            <w:pPr>
              <w:pStyle w:val="Brdtextmedindrag"/>
            </w:pPr>
            <w:r>
              <w:lastRenderedPageBreak/>
              <w:t>– en försäkringsförening,</w:t>
            </w:r>
          </w:p>
        </w:tc>
        <w:tc>
          <w:tcPr>
            <w:tcW w:w="2500" w:type="pct"/>
            <w:shd w:val="clear" w:color="auto" w:fill="auto"/>
            <w:tcMar>
              <w:right w:w="0" w:type="dxa"/>
            </w:tcMar>
          </w:tcPr>
          <w:p w14:paraId="6C7FB0DC" w14:textId="77777777" w:rsidR="00136126" w:rsidRDefault="00931476" w:rsidP="00136126">
            <w:pPr>
              <w:pStyle w:val="Brdtextmedindrag"/>
            </w:pPr>
            <w:r>
              <w:t>– en försäkringsförening</w:t>
            </w:r>
            <w:r w:rsidRPr="00F63775">
              <w:t xml:space="preserve"> </w:t>
            </w:r>
            <w:r w:rsidRPr="003F389D">
              <w:rPr>
                <w:i/>
              </w:rPr>
              <w:t>eller</w:t>
            </w:r>
            <w:r>
              <w:rPr>
                <w:i/>
              </w:rPr>
              <w:t xml:space="preserve"> en </w:t>
            </w:r>
            <w:r w:rsidRPr="003F389D">
              <w:rPr>
                <w:i/>
              </w:rPr>
              <w:t>tjänstepensionsförening</w:t>
            </w:r>
            <w:r>
              <w:t>,</w:t>
            </w:r>
          </w:p>
        </w:tc>
      </w:tr>
      <w:tr w:rsidR="00397F28" w14:paraId="37A98BD0" w14:textId="77777777">
        <w:tc>
          <w:tcPr>
            <w:tcW w:w="2500" w:type="pct"/>
            <w:shd w:val="clear" w:color="auto" w:fill="auto"/>
            <w:tcMar>
              <w:left w:w="0" w:type="dxa"/>
            </w:tcMar>
          </w:tcPr>
          <w:p w14:paraId="125E6A08" w14:textId="77777777" w:rsidR="00136126" w:rsidRDefault="00931476" w:rsidP="00136126">
            <w:pPr>
              <w:pStyle w:val="Brdtextmedindrag"/>
            </w:pPr>
            <w:r>
              <w:t>– en europeisk ekonomisk intressegruppering med säte i Sverige,</w:t>
            </w:r>
          </w:p>
          <w:p w14:paraId="4B1669E1" w14:textId="77777777" w:rsidR="00136126" w:rsidRDefault="00931476" w:rsidP="00136126">
            <w:pPr>
              <w:pStyle w:val="Brdtextmedindrag"/>
            </w:pPr>
            <w:r>
              <w:t>– en pensionsstiftelse, eller</w:t>
            </w:r>
          </w:p>
          <w:p w14:paraId="35E8C6B0" w14:textId="77777777" w:rsidR="00136126" w:rsidRDefault="00931476" w:rsidP="00136126">
            <w:pPr>
              <w:pStyle w:val="Brdtextmedindrag"/>
            </w:pPr>
            <w:r>
              <w:t>– en sådan ideell förening eller stiftelse som driver närings</w:t>
            </w:r>
            <w:r>
              <w:softHyphen/>
              <w:t>verksamhet,</w:t>
            </w:r>
          </w:p>
        </w:tc>
        <w:tc>
          <w:tcPr>
            <w:tcW w:w="2500" w:type="pct"/>
            <w:shd w:val="clear" w:color="auto" w:fill="auto"/>
            <w:tcMar>
              <w:right w:w="0" w:type="dxa"/>
            </w:tcMar>
          </w:tcPr>
          <w:p w14:paraId="3E1B21A2" w14:textId="77777777" w:rsidR="00136126" w:rsidRDefault="00931476" w:rsidP="00136126">
            <w:pPr>
              <w:pStyle w:val="Brdtextmedindrag"/>
            </w:pPr>
            <w:r>
              <w:t>– en europeisk ekonomisk intressegruppering med säte i Sverige,</w:t>
            </w:r>
          </w:p>
          <w:p w14:paraId="31E61992" w14:textId="77777777" w:rsidR="00136126" w:rsidRDefault="00931476" w:rsidP="00136126">
            <w:pPr>
              <w:pStyle w:val="Brdtextmedindrag"/>
            </w:pPr>
            <w:r>
              <w:t>– en pensionsstiftelse, eller</w:t>
            </w:r>
          </w:p>
          <w:p w14:paraId="636FC815" w14:textId="77777777" w:rsidR="00136126" w:rsidRDefault="00931476" w:rsidP="00136126">
            <w:pPr>
              <w:pStyle w:val="Brdtextmedindrag"/>
            </w:pPr>
            <w:r>
              <w:t>– en sådan ideell förening eller stiftelse som driver närings</w:t>
            </w:r>
            <w:r>
              <w:softHyphen/>
              <w:t>verksamhet,</w:t>
            </w:r>
          </w:p>
        </w:tc>
      </w:tr>
    </w:tbl>
    <w:p w14:paraId="265BDCE8" w14:textId="77777777" w:rsidR="00136126" w:rsidRDefault="00931476" w:rsidP="00136126">
      <w:pPr>
        <w:pStyle w:val="Brdtextmedindrag"/>
      </w:pPr>
      <w:r>
        <w:t>6. vara ledamot eller suppleant i förvaltnings-, lednings- eller tillsyns</w:t>
      </w:r>
      <w:r>
        <w:softHyphen/>
        <w:t>organet för ett europabolag eller ett europakooperativ med säte i Sverige,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7E656993" w14:textId="77777777">
        <w:tc>
          <w:tcPr>
            <w:tcW w:w="2500" w:type="pct"/>
            <w:shd w:val="clear" w:color="auto" w:fill="auto"/>
            <w:tcMar>
              <w:left w:w="0" w:type="dxa"/>
            </w:tcMar>
          </w:tcPr>
          <w:p w14:paraId="2D367DE9" w14:textId="77777777" w:rsidR="00136126" w:rsidRDefault="00931476" w:rsidP="00136126">
            <w:pPr>
              <w:pStyle w:val="Brdtextmedindrag"/>
            </w:pPr>
            <w:r>
              <w:t>7. vara verkställande direktör eller vice verkställande direktör i</w:t>
            </w:r>
          </w:p>
          <w:p w14:paraId="1E890E04" w14:textId="77777777" w:rsidR="00136126" w:rsidRDefault="00931476" w:rsidP="00136126">
            <w:pPr>
              <w:pStyle w:val="Brdtextmedindrag"/>
            </w:pPr>
            <w:r>
              <w:t>– ett aktiebolag,</w:t>
            </w:r>
          </w:p>
          <w:p w14:paraId="0AEB760A" w14:textId="77777777" w:rsidR="00136126" w:rsidRDefault="00931476" w:rsidP="00136126">
            <w:pPr>
              <w:pStyle w:val="Brdtextmedindrag"/>
            </w:pPr>
            <w:r>
              <w:t>– en ekonomisk förening,</w:t>
            </w:r>
          </w:p>
          <w:p w14:paraId="061C1529" w14:textId="77777777" w:rsidR="00136126" w:rsidRDefault="00931476" w:rsidP="00136126">
            <w:pPr>
              <w:pStyle w:val="Brdtextmedindrag"/>
            </w:pPr>
            <w:r>
              <w:t>– ett ömsesidigt försäkrings</w:t>
            </w:r>
            <w:r>
              <w:softHyphen/>
              <w:t>bolag,</w:t>
            </w:r>
          </w:p>
        </w:tc>
        <w:tc>
          <w:tcPr>
            <w:tcW w:w="2500" w:type="pct"/>
            <w:shd w:val="clear" w:color="auto" w:fill="auto"/>
            <w:tcMar>
              <w:right w:w="0" w:type="dxa"/>
            </w:tcMar>
          </w:tcPr>
          <w:p w14:paraId="7E6469DB" w14:textId="77777777" w:rsidR="00136126" w:rsidRDefault="00931476" w:rsidP="00136126">
            <w:pPr>
              <w:pStyle w:val="Brdtextmedindrag"/>
            </w:pPr>
            <w:r>
              <w:t>7. vara verkställande direktör eller vice verkställande direktör i</w:t>
            </w:r>
          </w:p>
          <w:p w14:paraId="6D3DFDF4" w14:textId="77777777" w:rsidR="00136126" w:rsidRDefault="00931476" w:rsidP="00136126">
            <w:pPr>
              <w:pStyle w:val="Brdtextmedindrag"/>
            </w:pPr>
            <w:r>
              <w:t>– ett aktiebolag,</w:t>
            </w:r>
          </w:p>
          <w:p w14:paraId="7E445C2B" w14:textId="77777777" w:rsidR="00136126" w:rsidRDefault="00931476" w:rsidP="00136126">
            <w:pPr>
              <w:pStyle w:val="Brdtextmedindrag"/>
            </w:pPr>
            <w:r>
              <w:t>– en ekonomisk förening,</w:t>
            </w:r>
          </w:p>
          <w:p w14:paraId="1F90D86E" w14:textId="77777777" w:rsidR="00136126" w:rsidRDefault="00931476" w:rsidP="00136126">
            <w:pPr>
              <w:pStyle w:val="Brdtextmedindrag"/>
            </w:pPr>
            <w:r>
              <w:t>– ett ömsesidigt försäkrings</w:t>
            </w:r>
            <w:r>
              <w:softHyphen/>
              <w:t xml:space="preserve">bolag </w:t>
            </w:r>
            <w:r w:rsidRPr="00E53E40">
              <w:rPr>
                <w:i/>
              </w:rPr>
              <w:t xml:space="preserve">eller </w:t>
            </w:r>
            <w:r>
              <w:rPr>
                <w:i/>
              </w:rPr>
              <w:t xml:space="preserve">ett </w:t>
            </w:r>
            <w:r w:rsidRPr="00E53E40">
              <w:rPr>
                <w:i/>
              </w:rPr>
              <w:t>ömsesidigt tjänste</w:t>
            </w:r>
            <w:r>
              <w:rPr>
                <w:i/>
              </w:rPr>
              <w:softHyphen/>
            </w:r>
            <w:r w:rsidRPr="00E53E40">
              <w:rPr>
                <w:i/>
              </w:rPr>
              <w:t>pensionsbolag</w:t>
            </w:r>
            <w:r>
              <w:t>,</w:t>
            </w:r>
          </w:p>
        </w:tc>
      </w:tr>
      <w:tr w:rsidR="00397F28" w14:paraId="13902364" w14:textId="77777777">
        <w:tc>
          <w:tcPr>
            <w:tcW w:w="2500" w:type="pct"/>
            <w:shd w:val="clear" w:color="auto" w:fill="auto"/>
            <w:tcMar>
              <w:left w:w="0" w:type="dxa"/>
            </w:tcMar>
          </w:tcPr>
          <w:p w14:paraId="2DF99649" w14:textId="77777777" w:rsidR="00136126" w:rsidRDefault="00931476" w:rsidP="00136126">
            <w:pPr>
              <w:pStyle w:val="Brdtextmedindrag"/>
            </w:pPr>
            <w:r>
              <w:t>– ett europabolag eller ett europakooperativ med säte i Sverige,</w:t>
            </w:r>
          </w:p>
          <w:p w14:paraId="5B074403" w14:textId="77777777" w:rsidR="00136126" w:rsidRDefault="00931476" w:rsidP="00136126">
            <w:pPr>
              <w:pStyle w:val="Brdtextmedindrag"/>
            </w:pPr>
            <w:r>
              <w:t>– en sparbank,</w:t>
            </w:r>
          </w:p>
          <w:p w14:paraId="40C90A98" w14:textId="77777777" w:rsidR="00136126" w:rsidRDefault="00931476" w:rsidP="00136126">
            <w:pPr>
              <w:pStyle w:val="Brdtextmedindrag"/>
            </w:pPr>
            <w:r>
              <w:t>– en medlemsbank, eller</w:t>
            </w:r>
          </w:p>
          <w:p w14:paraId="7BA84B72" w14:textId="77777777" w:rsidR="00136126" w:rsidRDefault="00931476" w:rsidP="00136126">
            <w:pPr>
              <w:pStyle w:val="Brdtextmedindrag"/>
            </w:pPr>
            <w:r>
              <w:t>– en filial enligt lagen (1992:160) om utländska filialer m.m.,</w:t>
            </w:r>
          </w:p>
        </w:tc>
        <w:tc>
          <w:tcPr>
            <w:tcW w:w="2500" w:type="pct"/>
            <w:shd w:val="clear" w:color="auto" w:fill="auto"/>
            <w:tcMar>
              <w:right w:w="0" w:type="dxa"/>
            </w:tcMar>
          </w:tcPr>
          <w:p w14:paraId="026359A4" w14:textId="77777777" w:rsidR="00136126" w:rsidRDefault="00931476" w:rsidP="00136126">
            <w:pPr>
              <w:pStyle w:val="Brdtextmedindrag"/>
            </w:pPr>
            <w:r>
              <w:t>– ett europabolag eller ett europakooperativ med säte i Sverige,</w:t>
            </w:r>
          </w:p>
          <w:p w14:paraId="38729A8E" w14:textId="77777777" w:rsidR="00136126" w:rsidRDefault="00931476" w:rsidP="00136126">
            <w:pPr>
              <w:pStyle w:val="Brdtextmedindrag"/>
            </w:pPr>
            <w:r>
              <w:t>– en sparbank,</w:t>
            </w:r>
          </w:p>
          <w:p w14:paraId="1FA01959" w14:textId="77777777" w:rsidR="00136126" w:rsidRDefault="00931476" w:rsidP="00136126">
            <w:pPr>
              <w:pStyle w:val="Brdtextmedindrag"/>
            </w:pPr>
            <w:r>
              <w:t>– en medlemsbank, eller</w:t>
            </w:r>
          </w:p>
          <w:p w14:paraId="5BF93B0E" w14:textId="77777777" w:rsidR="00136126" w:rsidRDefault="00931476" w:rsidP="00136126">
            <w:pPr>
              <w:pStyle w:val="Brdtextmedindrag"/>
            </w:pPr>
            <w:r>
              <w:t>– en filial enligt lagen (1992:160) om utländska filialer m.m.,</w:t>
            </w:r>
          </w:p>
        </w:tc>
      </w:tr>
    </w:tbl>
    <w:p w14:paraId="654F812E" w14:textId="77777777" w:rsidR="00136126" w:rsidRDefault="00931476" w:rsidP="00136126">
      <w:pPr>
        <w:pStyle w:val="Brdtextmedindrag"/>
      </w:pPr>
      <w:r>
        <w:t>8. vara företagsledare i en europeisk ekonomisk intressegruppering med säte i Sverige eller föreståndare enligt 2 § andra stycket lagen om utländska filialer m.m.,</w:t>
      </w:r>
    </w:p>
    <w:p w14:paraId="361BAA16" w14:textId="77777777" w:rsidR="00136126" w:rsidRDefault="00931476" w:rsidP="00136126">
      <w:pPr>
        <w:pStyle w:val="Brdtextmedindrag"/>
      </w:pPr>
      <w:r>
        <w:t>9. vara firmatecknare eller i annan egenskap vara ställföreträdare för en sådan juridisk person som anges i 3–5 eller vara firmatecknare för ett utländskt bankföretags filial,</w:t>
      </w:r>
    </w:p>
    <w:p w14:paraId="5E58E8CE" w14:textId="77777777" w:rsidR="00136126" w:rsidRDefault="00931476" w:rsidP="00136126">
      <w:pPr>
        <w:pStyle w:val="Brdtextmedindrag"/>
      </w:pPr>
      <w:r>
        <w:t>10. äga så många aktier i ett aktiebolag eller ett europabolag med säte i Sverige att hans eller hennes andel av röstetalet för samtliga aktier i bolaget överstiger femtio procent,</w:t>
      </w:r>
    </w:p>
    <w:p w14:paraId="13E8065F" w14:textId="77777777" w:rsidR="00136126" w:rsidRDefault="00931476" w:rsidP="00136126">
      <w:pPr>
        <w:pStyle w:val="Brdtextmedindrag"/>
      </w:pPr>
      <w:r>
        <w:t>11. inneha fullmakt att företräda en enskild näringsidkare i dennes näringsverksamhet eller en juridisk person som anges i 3–5,</w:t>
      </w:r>
    </w:p>
    <w:p w14:paraId="474934B1" w14:textId="77777777" w:rsidR="00136126" w:rsidRDefault="00931476" w:rsidP="00136126">
      <w:pPr>
        <w:pStyle w:val="Brdtextmedindrag"/>
      </w:pPr>
      <w:r>
        <w:t>12. vara anställd eller återkommande ta emot uppdrag i en näringsverksamhet som drivs av en närstående till honom eller henne eller där en närstående har en sådan ställning som anges i 3 §, eller</w:t>
      </w:r>
    </w:p>
    <w:p w14:paraId="5E773D65" w14:textId="77777777" w:rsidR="00136126" w:rsidRDefault="00931476" w:rsidP="00136126">
      <w:pPr>
        <w:pStyle w:val="Brdtextmedindrag"/>
      </w:pPr>
      <w:r>
        <w:t>13. vara anställd eller återkommande ta emot uppdrag i den näringsverksamhet där han eller hon har åsidosatt sina skyldigheter.</w:t>
      </w:r>
    </w:p>
    <w:p w14:paraId="1F7B3664" w14:textId="77777777" w:rsidR="00136126" w:rsidRPr="00811E52" w:rsidRDefault="00931476" w:rsidP="00136126">
      <w:pPr>
        <w:pStyle w:val="Slutstreck"/>
      </w:pPr>
      <w:r w:rsidRPr="00811E52">
        <w:t>                      </w:t>
      </w:r>
    </w:p>
    <w:p w14:paraId="54E266FB" w14:textId="77777777" w:rsidR="00136126" w:rsidRDefault="00931476" w:rsidP="00136126">
      <w:pPr>
        <w:pStyle w:val="Brdtextmedindrag"/>
        <w:sectPr w:rsidR="00136126" w:rsidSect="00136126">
          <w:headerReference w:type="even" r:id="rId385"/>
          <w:headerReference w:type="default" r:id="rId386"/>
          <w:footerReference w:type="even" r:id="rId387"/>
          <w:footerReference w:type="default" r:id="rId388"/>
          <w:footerReference w:type="first" r:id="rId389"/>
          <w:footnotePr>
            <w:numRestart w:val="eachSect"/>
          </w:footnotePr>
          <w:pgSz w:w="9356" w:h="13721" w:code="9"/>
          <w:pgMar w:top="794" w:right="2438" w:bottom="1191" w:left="1021" w:header="0" w:footer="709" w:gutter="0"/>
          <w:cols w:space="708"/>
          <w:docGrid w:linePitch="360"/>
        </w:sectPr>
      </w:pPr>
      <w:r>
        <w:t xml:space="preserve">Denna lag träder i kraft den 1 december 2019. </w:t>
      </w:r>
    </w:p>
    <w:p w14:paraId="0C957E0F" w14:textId="77777777" w:rsidR="00136126" w:rsidRPr="00410381" w:rsidRDefault="00931476" w:rsidP="00136126">
      <w:pPr>
        <w:pStyle w:val="Rubrik2utannumrering"/>
        <w:spacing w:before="0"/>
      </w:pPr>
      <w:bookmarkStart w:id="9022" w:name="_Toc518472710"/>
      <w:bookmarkStart w:id="9023" w:name="_Toc8059729"/>
      <w:bookmarkStart w:id="9024" w:name="_Toc8061439"/>
      <w:bookmarkStart w:id="9025" w:name="_Toc8061971"/>
      <w:bookmarkStart w:id="9026" w:name="_Toc8064439"/>
      <w:bookmarkStart w:id="9027" w:name="_Toc8391116"/>
      <w:bookmarkStart w:id="9028" w:name="_Toc8391382"/>
      <w:bookmarkStart w:id="9029" w:name="_Toc8644587"/>
      <w:bookmarkStart w:id="9030" w:name="_Toc8645119"/>
      <w:bookmarkStart w:id="9031" w:name="_Toc8817600"/>
      <w:bookmarkStart w:id="9032" w:name="_Toc8818172"/>
      <w:bookmarkStart w:id="9033" w:name="_Toc8825541"/>
      <w:bookmarkStart w:id="9034" w:name="_Toc8831638"/>
      <w:bookmarkStart w:id="9035" w:name="_Toc8832547"/>
      <w:bookmarkStart w:id="9036" w:name="_Toc8833815"/>
      <w:r w:rsidRPr="005237D3">
        <w:lastRenderedPageBreak/>
        <w:t>Förslag till lag om ändring</w:t>
      </w:r>
      <w:r>
        <w:t xml:space="preserve"> i </w:t>
      </w:r>
      <w:bookmarkStart w:id="9037" w:name="_Hlk7179074"/>
      <w:r>
        <w:t>lagen (2016:1306) med kompletterade bestämmelser till EU:s marknadsmissbruksförordning</w:t>
      </w:r>
      <w:bookmarkEnd w:id="9022"/>
      <w:bookmarkEnd w:id="9023"/>
      <w:bookmarkEnd w:id="9024"/>
      <w:bookmarkEnd w:id="9025"/>
      <w:bookmarkEnd w:id="9026"/>
      <w:bookmarkEnd w:id="9027"/>
      <w:bookmarkEnd w:id="9028"/>
      <w:bookmarkEnd w:id="9029"/>
      <w:bookmarkEnd w:id="9030"/>
      <w:bookmarkEnd w:id="9031"/>
      <w:bookmarkEnd w:id="9032"/>
      <w:bookmarkEnd w:id="9033"/>
      <w:bookmarkEnd w:id="9034"/>
      <w:bookmarkEnd w:id="9035"/>
      <w:bookmarkEnd w:id="9036"/>
      <w:bookmarkEnd w:id="9037"/>
    </w:p>
    <w:p w14:paraId="5E11B4E1" w14:textId="77777777" w:rsidR="00136126" w:rsidRDefault="00931476" w:rsidP="00136126">
      <w:pPr>
        <w:pStyle w:val="Brdtext"/>
      </w:pPr>
      <w:r>
        <w:t>Härigenom föreskrivs att 2 kap. 9 § lagen (2016:1306) med komplette</w:t>
      </w:r>
      <w:r>
        <w:softHyphen/>
        <w:t>rande bestämmelser till EU:s marknadsmissbruksförordning ska ha följande lydelse.</w:t>
      </w:r>
    </w:p>
    <w:p w14:paraId="6854F4C0" w14:textId="77777777" w:rsidR="00136126" w:rsidRDefault="00136126" w:rsidP="0013612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30E8D370" w14:textId="77777777">
        <w:tc>
          <w:tcPr>
            <w:tcW w:w="2500" w:type="pct"/>
            <w:shd w:val="clear" w:color="auto" w:fill="auto"/>
            <w:tcMar>
              <w:left w:w="0" w:type="dxa"/>
            </w:tcMar>
          </w:tcPr>
          <w:p w14:paraId="1E3E61DD" w14:textId="77777777" w:rsidR="00136126" w:rsidRPr="005B0E77" w:rsidRDefault="00931476" w:rsidP="00136126">
            <w:pPr>
              <w:pStyle w:val="Brdtext"/>
              <w:rPr>
                <w:i/>
              </w:rPr>
            </w:pPr>
            <w:r w:rsidRPr="005B0E77">
              <w:rPr>
                <w:i/>
              </w:rPr>
              <w:t>Nuvarande lydelse</w:t>
            </w:r>
          </w:p>
        </w:tc>
        <w:tc>
          <w:tcPr>
            <w:tcW w:w="2500" w:type="pct"/>
            <w:shd w:val="clear" w:color="auto" w:fill="auto"/>
            <w:tcMar>
              <w:right w:w="0" w:type="dxa"/>
            </w:tcMar>
          </w:tcPr>
          <w:p w14:paraId="5A3D1547" w14:textId="77777777" w:rsidR="00136126" w:rsidRPr="005B0E77" w:rsidRDefault="00931476" w:rsidP="00136126">
            <w:pPr>
              <w:pStyle w:val="Brdtext"/>
              <w:rPr>
                <w:i/>
              </w:rPr>
            </w:pPr>
            <w:r w:rsidRPr="005B0E77">
              <w:rPr>
                <w:i/>
              </w:rPr>
              <w:t>Föreslagen lydelse</w:t>
            </w:r>
          </w:p>
        </w:tc>
      </w:tr>
    </w:tbl>
    <w:p w14:paraId="10161778" w14:textId="77777777" w:rsidR="00136126" w:rsidRDefault="00931476" w:rsidP="00136126">
      <w:pPr>
        <w:pStyle w:val="Brdtext"/>
        <w:spacing w:before="230"/>
        <w:jc w:val="center"/>
        <w:rPr>
          <w:b/>
        </w:rPr>
      </w:pPr>
      <w:r>
        <w:rPr>
          <w:b/>
        </w:rPr>
        <w:t>2 kap.</w:t>
      </w:r>
    </w:p>
    <w:p w14:paraId="3A8F1F0D" w14:textId="77777777" w:rsidR="00136126" w:rsidRDefault="00931476" w:rsidP="00136126">
      <w:pPr>
        <w:pStyle w:val="Brdtext"/>
        <w:jc w:val="center"/>
      </w:pPr>
      <w:r>
        <w:t>9 §</w:t>
      </w:r>
      <w:r>
        <w:rPr>
          <w:rStyle w:val="Fotnotsreferens"/>
        </w:rPr>
        <w:footnoteReference w:id="182"/>
      </w:r>
    </w:p>
    <w:p w14:paraId="1FA70201" w14:textId="77777777" w:rsidR="00136126" w:rsidRDefault="00931476" w:rsidP="00136126">
      <w:pPr>
        <w:pStyle w:val="Brdtextmedindrag"/>
      </w:pPr>
      <w:r>
        <w:t>Med finansiellt företag avses i 7 och 8 §§</w:t>
      </w:r>
    </w:p>
    <w:p w14:paraId="65049064" w14:textId="77777777" w:rsidR="00136126" w:rsidRDefault="00931476" w:rsidP="00136126">
      <w:pPr>
        <w:pStyle w:val="Brdtextmedindrag"/>
      </w:pPr>
      <w:r>
        <w:t>1. ett svenskt företag som är</w:t>
      </w:r>
    </w:p>
    <w:p w14:paraId="7B2436B9" w14:textId="77777777" w:rsidR="00136126" w:rsidRDefault="00931476" w:rsidP="00136126">
      <w:pPr>
        <w:pStyle w:val="Brdtextmedindrag"/>
      </w:pPr>
      <w:r>
        <w:t>a) AIF-förvaltare som har tillstånd enligt 3 kap. 1 § lagen (2013:561) om förvaltare av alternativa investeringsfonder,</w:t>
      </w:r>
    </w:p>
    <w:p w14:paraId="375454B6" w14:textId="77777777" w:rsidR="00136126" w:rsidRDefault="00931476" w:rsidP="00136126">
      <w:pPr>
        <w:pStyle w:val="Brdtextmedindrag"/>
      </w:pPr>
      <w:r>
        <w:t>b) börs enligt 1 kap. 4 b § lagen (2007:528) om värdepappers</w:t>
      </w:r>
      <w:r>
        <w:softHyphen/>
        <w:t>marknaden,</w:t>
      </w:r>
    </w:p>
    <w:p w14:paraId="3942AD8C" w14:textId="77777777" w:rsidR="00136126" w:rsidRDefault="00931476" w:rsidP="00136126">
      <w:pPr>
        <w:pStyle w:val="Brdtextmedindrag"/>
      </w:pPr>
      <w:r>
        <w:t>c) clearingorganisation enligt 1 kap. 4 b § lagen om värde</w:t>
      </w:r>
      <w:r>
        <w:softHyphen/>
        <w:t>pappers</w:t>
      </w:r>
      <w:r>
        <w:softHyphen/>
        <w:t>marknaden,</w:t>
      </w:r>
    </w:p>
    <w:p w14:paraId="4E08AF1F" w14:textId="77777777" w:rsidR="00136126" w:rsidRPr="007E7511" w:rsidRDefault="00931476" w:rsidP="00136126">
      <w:pPr>
        <w:pStyle w:val="Brdtextmedindrag"/>
      </w:pPr>
      <w:r>
        <w:t>d) fondbolag enligt 1 kap. 1 § första stycket 8 lagen (2004:46) om värdepappersfonder,</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0FBCB1CA" w14:textId="77777777">
        <w:tc>
          <w:tcPr>
            <w:tcW w:w="2500" w:type="pct"/>
            <w:shd w:val="clear" w:color="auto" w:fill="auto"/>
            <w:tcMar>
              <w:left w:w="0" w:type="dxa"/>
            </w:tcMar>
          </w:tcPr>
          <w:p w14:paraId="3E331B3E" w14:textId="77777777" w:rsidR="00136126" w:rsidRDefault="00931476" w:rsidP="00136126">
            <w:pPr>
              <w:pStyle w:val="Brdtextmedindrag"/>
            </w:pPr>
            <w:r>
              <w:t>e) </w:t>
            </w:r>
            <w:bookmarkStart w:id="9038" w:name="_Hlk6753522"/>
            <w:r>
              <w:t>försäkringsföretag som om</w:t>
            </w:r>
            <w:r>
              <w:softHyphen/>
              <w:t xml:space="preserve">fattas av försäkringsrörelselagen </w:t>
            </w:r>
            <w:bookmarkEnd w:id="9038"/>
            <w:r>
              <w:t>(2010:2043),</w:t>
            </w:r>
          </w:p>
        </w:tc>
        <w:tc>
          <w:tcPr>
            <w:tcW w:w="2500" w:type="pct"/>
            <w:shd w:val="clear" w:color="auto" w:fill="auto"/>
            <w:tcMar>
              <w:right w:w="0" w:type="dxa"/>
            </w:tcMar>
          </w:tcPr>
          <w:p w14:paraId="49A8F157" w14:textId="77777777" w:rsidR="00136126" w:rsidRDefault="00931476" w:rsidP="00136126">
            <w:pPr>
              <w:pStyle w:val="Brdtextmedindrag"/>
            </w:pPr>
            <w:r>
              <w:t>e) försäkringsföretag som om</w:t>
            </w:r>
            <w:r>
              <w:softHyphen/>
              <w:t>fattas av försäkringsrörelselagen (2010:2043)</w:t>
            </w:r>
            <w:r>
              <w:rPr>
                <w:i/>
              </w:rPr>
              <w:t xml:space="preserve"> eller </w:t>
            </w:r>
            <w:bookmarkStart w:id="9039" w:name="_Hlk6753534"/>
            <w:r>
              <w:rPr>
                <w:i/>
              </w:rPr>
              <w:t>tjänste</w:t>
            </w:r>
            <w:r>
              <w:rPr>
                <w:i/>
              </w:rPr>
              <w:softHyphen/>
              <w:t>pen</w:t>
            </w:r>
            <w:r>
              <w:rPr>
                <w:i/>
              </w:rPr>
              <w:softHyphen/>
              <w:t>sionsföretag som omfattas av lagen (2019:000) om tjänste</w:t>
            </w:r>
            <w:r>
              <w:rPr>
                <w:i/>
              </w:rPr>
              <w:softHyphen/>
              <w:t>pen</w:t>
            </w:r>
            <w:r>
              <w:rPr>
                <w:i/>
              </w:rPr>
              <w:softHyphen/>
              <w:t>sions</w:t>
            </w:r>
            <w:r>
              <w:rPr>
                <w:i/>
              </w:rPr>
              <w:softHyphen/>
              <w:t>företag</w:t>
            </w:r>
            <w:r>
              <w:t>,</w:t>
            </w:r>
            <w:bookmarkEnd w:id="9039"/>
          </w:p>
        </w:tc>
      </w:tr>
    </w:tbl>
    <w:p w14:paraId="291D1ED9" w14:textId="77777777" w:rsidR="00136126" w:rsidRDefault="00931476" w:rsidP="00136126">
      <w:pPr>
        <w:pStyle w:val="Brdtextmedindrag"/>
      </w:pPr>
      <w:r>
        <w:t>f) kreditinstitut enligt 1 kap. 5 § 10 lagen (2004:297) om bank- och finansieringsrörelse,</w:t>
      </w:r>
    </w:p>
    <w:p w14:paraId="5D352F17" w14:textId="77777777" w:rsidR="00136126" w:rsidRDefault="00931476" w:rsidP="00136126">
      <w:pPr>
        <w:pStyle w:val="Brdtextmedindrag"/>
      </w:pPr>
      <w:r>
        <w:t>g) värdepappersbolag enligt 1 kap. 4 b § lagen om värdepappersmark</w:t>
      </w:r>
      <w:r>
        <w:softHyphen/>
        <w:t>naden, eller</w:t>
      </w:r>
    </w:p>
    <w:p w14:paraId="5C5C7167" w14:textId="77777777" w:rsidR="00136126" w:rsidRDefault="00931476" w:rsidP="00136126">
      <w:pPr>
        <w:pStyle w:val="Brdtextmedindrag"/>
      </w:pPr>
      <w:r>
        <w:t>h) värdepapperscentral enligt 1 kap. 3 § lagen (1998:1479) om värde</w:t>
      </w:r>
      <w:r>
        <w:softHyphen/>
        <w:t>papperscentraler och kontoföring av finansiella instrument, och</w:t>
      </w:r>
    </w:p>
    <w:p w14:paraId="61775368" w14:textId="77777777" w:rsidR="00136126" w:rsidRDefault="00931476" w:rsidP="00136126">
      <w:pPr>
        <w:pStyle w:val="Brdtextmedindrag"/>
      </w:pPr>
      <w:r>
        <w:t>2. ett utländskt företag som hör hemma utanför Europeiska ekonomiska samarbetsområdet och som, efter tillstånd från Finansinspektionen, från filial i Sverige driver motsvarande verksamhet som ett företag som avses i 1.</w:t>
      </w:r>
    </w:p>
    <w:p w14:paraId="39C7B890" w14:textId="77777777" w:rsidR="00136126" w:rsidRPr="00811E52" w:rsidRDefault="00931476" w:rsidP="00136126">
      <w:pPr>
        <w:pStyle w:val="Slutstreck"/>
      </w:pPr>
      <w:r w:rsidRPr="00811E52">
        <w:t>                      </w:t>
      </w:r>
    </w:p>
    <w:p w14:paraId="3E0048D9" w14:textId="77777777" w:rsidR="00136126" w:rsidRDefault="00931476" w:rsidP="00136126">
      <w:pPr>
        <w:pStyle w:val="Brdtextmedindrag"/>
        <w:sectPr w:rsidR="00136126" w:rsidSect="00155500">
          <w:headerReference w:type="even" r:id="rId390"/>
          <w:headerReference w:type="default" r:id="rId391"/>
          <w:footerReference w:type="even" r:id="rId392"/>
          <w:footerReference w:type="default" r:id="rId393"/>
          <w:footerReference w:type="first" r:id="rId394"/>
          <w:footnotePr>
            <w:numRestart w:val="eachSect"/>
          </w:footnotePr>
          <w:type w:val="continuous"/>
          <w:pgSz w:w="9356" w:h="13721" w:code="9"/>
          <w:pgMar w:top="794" w:right="2438" w:bottom="1191" w:left="1021" w:header="0" w:footer="709" w:gutter="0"/>
          <w:cols w:space="708"/>
          <w:docGrid w:linePitch="360"/>
        </w:sectPr>
      </w:pPr>
      <w:r>
        <w:t>Denna lag träder i kraft den 1 december 2019.</w:t>
      </w:r>
      <w:bookmarkStart w:id="9040" w:name="_Toc8059730"/>
      <w:bookmarkStart w:id="9041" w:name="_Toc8061440"/>
      <w:bookmarkStart w:id="9042" w:name="_Toc8061972"/>
      <w:bookmarkStart w:id="9043" w:name="_Toc8064440"/>
      <w:bookmarkStart w:id="9044" w:name="_Toc8391117"/>
      <w:bookmarkStart w:id="9045" w:name="_Toc8391383"/>
      <w:bookmarkStart w:id="9046" w:name="_Toc8644588"/>
      <w:bookmarkStart w:id="9047" w:name="_Toc8645120"/>
      <w:bookmarkStart w:id="9048" w:name="_Toc8817601"/>
      <w:bookmarkStart w:id="9049" w:name="_Toc8818173"/>
      <w:bookmarkStart w:id="9050" w:name="_Toc8825542"/>
      <w:bookmarkStart w:id="9051" w:name="_Toc8831639"/>
      <w:bookmarkStart w:id="9052" w:name="_Toc8832548"/>
      <w:bookmarkStart w:id="9053" w:name="_Toc8833816"/>
    </w:p>
    <w:p w14:paraId="7D5F6D14" w14:textId="77777777" w:rsidR="00990DCB" w:rsidRDefault="00990DCB" w:rsidP="00990DCB">
      <w:pPr>
        <w:spacing w:line="2" w:lineRule="auto"/>
        <w:rPr>
          <w:rFonts w:ascii="Times New Roman" w:hAnsi="Times New Roman"/>
          <w:sz w:val="20"/>
        </w:rPr>
      </w:pPr>
      <w:r>
        <w:br w:type="page"/>
      </w:r>
    </w:p>
    <w:p w14:paraId="2BF79330" w14:textId="77777777" w:rsidR="00136126" w:rsidRDefault="00931476" w:rsidP="00136126">
      <w:pPr>
        <w:pStyle w:val="Rubrik2utannumrering"/>
        <w:spacing w:before="0"/>
      </w:pPr>
      <w:r w:rsidRPr="004D03D8">
        <w:lastRenderedPageBreak/>
        <w:t xml:space="preserve">Förslag till lag om ändring i </w:t>
      </w:r>
      <w:bookmarkStart w:id="9054" w:name="_Hlk7179080"/>
      <w:r w:rsidRPr="004D03D8">
        <w:t xml:space="preserve">lagen (2017:630) </w:t>
      </w:r>
      <w:r w:rsidRPr="000A7C2D">
        <w:t>om åtgärder mot penningtvätt och finansiering av terrorism</w:t>
      </w:r>
      <w:bookmarkEnd w:id="9040"/>
      <w:bookmarkEnd w:id="9041"/>
      <w:bookmarkEnd w:id="9042"/>
      <w:bookmarkEnd w:id="9043"/>
      <w:bookmarkEnd w:id="9044"/>
      <w:bookmarkEnd w:id="9045"/>
      <w:bookmarkEnd w:id="9046"/>
      <w:bookmarkEnd w:id="9047"/>
      <w:bookmarkEnd w:id="9048"/>
      <w:bookmarkEnd w:id="9049"/>
      <w:bookmarkEnd w:id="9050"/>
      <w:bookmarkEnd w:id="9051"/>
      <w:bookmarkEnd w:id="9052"/>
      <w:bookmarkEnd w:id="9053"/>
      <w:bookmarkEnd w:id="9054"/>
    </w:p>
    <w:p w14:paraId="53D6508F" w14:textId="77777777" w:rsidR="00136126" w:rsidRDefault="00931476" w:rsidP="00136126">
      <w:pPr>
        <w:pStyle w:val="Brdtext"/>
      </w:pPr>
      <w:r w:rsidRPr="00ED6715">
        <w:t xml:space="preserve">Härigenom föreskrivs att </w:t>
      </w:r>
      <w:r>
        <w:t xml:space="preserve">1 kap. </w:t>
      </w:r>
      <w:r w:rsidRPr="00ED6715">
        <w:t xml:space="preserve">2 § </w:t>
      </w:r>
      <w:r>
        <w:t>l</w:t>
      </w:r>
      <w:r w:rsidRPr="000A7C2D">
        <w:t>ag</w:t>
      </w:r>
      <w:r>
        <w:t>en</w:t>
      </w:r>
      <w:r w:rsidRPr="000A7C2D">
        <w:t xml:space="preserve"> (2017:630) om </w:t>
      </w:r>
      <w:r w:rsidRPr="000A7C2D">
        <w:rPr>
          <w:rFonts w:hint="eastAsia"/>
        </w:rPr>
        <w:t>å</w:t>
      </w:r>
      <w:r w:rsidRPr="000A7C2D">
        <w:t>tg</w:t>
      </w:r>
      <w:r w:rsidRPr="000A7C2D">
        <w:rPr>
          <w:rFonts w:hint="eastAsia"/>
        </w:rPr>
        <w:t>ä</w:t>
      </w:r>
      <w:r w:rsidRPr="000A7C2D">
        <w:t>rder mot penningtv</w:t>
      </w:r>
      <w:r w:rsidRPr="000A7C2D">
        <w:rPr>
          <w:rFonts w:hint="eastAsia"/>
        </w:rPr>
        <w:t>ä</w:t>
      </w:r>
      <w:r w:rsidRPr="000A7C2D">
        <w:t>tt och finansiering av terrorism</w:t>
      </w:r>
      <w:r>
        <w:t xml:space="preserve"> ska ha följande lydelse.</w:t>
      </w:r>
    </w:p>
    <w:p w14:paraId="5FDD59A9" w14:textId="77777777" w:rsidR="00136126" w:rsidRDefault="00136126" w:rsidP="0013612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97F28" w14:paraId="07B1F9EB" w14:textId="77777777">
        <w:tc>
          <w:tcPr>
            <w:tcW w:w="2500" w:type="pct"/>
            <w:shd w:val="clear" w:color="auto" w:fill="auto"/>
            <w:tcMar>
              <w:left w:w="0" w:type="dxa"/>
            </w:tcMar>
          </w:tcPr>
          <w:p w14:paraId="49C58ED2" w14:textId="77777777" w:rsidR="00136126" w:rsidRPr="005B0E77" w:rsidRDefault="00931476" w:rsidP="00136126">
            <w:pPr>
              <w:pStyle w:val="Brdtext"/>
              <w:rPr>
                <w:i/>
              </w:rPr>
            </w:pPr>
            <w:r>
              <w:rPr>
                <w:i/>
              </w:rPr>
              <w:t>L</w:t>
            </w:r>
            <w:r w:rsidRPr="005B0E77">
              <w:rPr>
                <w:i/>
              </w:rPr>
              <w:t>ydelse</w:t>
            </w:r>
            <w:r>
              <w:rPr>
                <w:i/>
              </w:rPr>
              <w:t xml:space="preserve"> prop. 2018/19:125</w:t>
            </w:r>
          </w:p>
        </w:tc>
        <w:tc>
          <w:tcPr>
            <w:tcW w:w="2500" w:type="pct"/>
            <w:shd w:val="clear" w:color="auto" w:fill="auto"/>
            <w:tcMar>
              <w:right w:w="0" w:type="dxa"/>
            </w:tcMar>
          </w:tcPr>
          <w:p w14:paraId="3B04F3BE" w14:textId="77777777" w:rsidR="00136126" w:rsidRPr="005B0E77" w:rsidRDefault="00931476" w:rsidP="00136126">
            <w:pPr>
              <w:pStyle w:val="Brdtext"/>
              <w:rPr>
                <w:i/>
              </w:rPr>
            </w:pPr>
            <w:r w:rsidRPr="005B0E77">
              <w:rPr>
                <w:i/>
              </w:rPr>
              <w:t>Föreslagen lydelse</w:t>
            </w:r>
          </w:p>
        </w:tc>
      </w:tr>
    </w:tbl>
    <w:p w14:paraId="665048D6" w14:textId="77777777" w:rsidR="00136126" w:rsidRDefault="00931476" w:rsidP="00136126">
      <w:pPr>
        <w:pStyle w:val="Brdtext"/>
        <w:spacing w:before="230"/>
        <w:jc w:val="center"/>
        <w:rPr>
          <w:b/>
        </w:rPr>
      </w:pPr>
      <w:r>
        <w:rPr>
          <w:b/>
        </w:rPr>
        <w:t>1 kap.</w:t>
      </w:r>
    </w:p>
    <w:p w14:paraId="31071BAD" w14:textId="77777777" w:rsidR="00136126" w:rsidRDefault="00931476" w:rsidP="00136126">
      <w:pPr>
        <w:pStyle w:val="Brdtext"/>
        <w:jc w:val="center"/>
      </w:pPr>
      <w:r>
        <w:t>2 §</w:t>
      </w:r>
    </w:p>
    <w:p w14:paraId="78BD7ED5" w14:textId="77777777" w:rsidR="00136126" w:rsidRDefault="00931476" w:rsidP="00136126">
      <w:pPr>
        <w:pStyle w:val="Brdtextmedindrag"/>
      </w:pPr>
      <w:r w:rsidRPr="00411283">
        <w:t>Denna lag gäller för fysiska och juridiska personer som driver</w:t>
      </w:r>
    </w:p>
    <w:p w14:paraId="18B79A0E" w14:textId="77777777" w:rsidR="00136126" w:rsidRPr="000B72AA" w:rsidRDefault="00931476" w:rsidP="00136126">
      <w:pPr>
        <w:pStyle w:val="Brdtextmedindrag"/>
      </w:pPr>
      <w:r w:rsidRPr="00411283">
        <w:t>1.</w:t>
      </w:r>
      <w:r>
        <w:t> </w:t>
      </w:r>
      <w:r w:rsidRPr="00411283">
        <w:t>bank- eller finansieringsrörelse enligt lagen (2004:297) om bank- och finansieringsrörelse</w:t>
      </w:r>
    </w:p>
    <w:tbl>
      <w:tblPr>
        <w:tblW w:w="5000" w:type="pct"/>
        <w:tblCellMar>
          <w:left w:w="125" w:type="dxa"/>
          <w:right w:w="125" w:type="dxa"/>
        </w:tblCellMar>
        <w:tblLook w:val="0000" w:firstRow="0" w:lastRow="0" w:firstColumn="0" w:lastColumn="0" w:noHBand="0" w:noVBand="0"/>
      </w:tblPr>
      <w:tblGrid>
        <w:gridCol w:w="2948"/>
        <w:gridCol w:w="2949"/>
      </w:tblGrid>
      <w:tr w:rsidR="00397F28" w14:paraId="51CD5D60" w14:textId="77777777">
        <w:tc>
          <w:tcPr>
            <w:tcW w:w="2500" w:type="pct"/>
            <w:shd w:val="clear" w:color="auto" w:fill="auto"/>
            <w:tcMar>
              <w:left w:w="0" w:type="dxa"/>
            </w:tcMar>
          </w:tcPr>
          <w:p w14:paraId="569DDB7C" w14:textId="77777777" w:rsidR="00136126" w:rsidRPr="00451A3F" w:rsidRDefault="00931476" w:rsidP="00136126">
            <w:pPr>
              <w:pStyle w:val="Brdtextmedindrag"/>
            </w:pPr>
            <w:r>
              <w:t>2. </w:t>
            </w:r>
            <w:r w:rsidRPr="000A7C2D">
              <w:t>livförsäkringsrörelse,</w:t>
            </w:r>
          </w:p>
        </w:tc>
        <w:tc>
          <w:tcPr>
            <w:tcW w:w="2500" w:type="pct"/>
            <w:shd w:val="clear" w:color="auto" w:fill="auto"/>
            <w:tcMar>
              <w:right w:w="0" w:type="dxa"/>
            </w:tcMar>
          </w:tcPr>
          <w:p w14:paraId="00F9FA12" w14:textId="77777777" w:rsidR="00136126" w:rsidRDefault="00931476" w:rsidP="00136126">
            <w:pPr>
              <w:pStyle w:val="Brdtextmedindrag"/>
            </w:pPr>
            <w:r w:rsidRPr="00411283">
              <w:t>2.</w:t>
            </w:r>
            <w:r>
              <w:t> </w:t>
            </w:r>
            <w:r w:rsidRPr="00411283">
              <w:t>livförsäkringsrörelse,</w:t>
            </w:r>
            <w:r>
              <w:t xml:space="preserve"> </w:t>
            </w:r>
            <w:r>
              <w:rPr>
                <w:i/>
              </w:rPr>
              <w:t>dock inte tjänstepensions</w:t>
            </w:r>
            <w:r w:rsidRPr="000A7C2D">
              <w:rPr>
                <w:i/>
              </w:rPr>
              <w:t xml:space="preserve">verksamhet </w:t>
            </w:r>
            <w:r>
              <w:rPr>
                <w:i/>
              </w:rPr>
              <w:t xml:space="preserve">enligt </w:t>
            </w:r>
            <w:r w:rsidRPr="000A7C2D">
              <w:rPr>
                <w:i/>
              </w:rPr>
              <w:t>lagen (2019:000) om tjänste</w:t>
            </w:r>
            <w:r>
              <w:rPr>
                <w:i/>
              </w:rPr>
              <w:softHyphen/>
            </w:r>
            <w:r w:rsidRPr="000A7C2D">
              <w:rPr>
                <w:i/>
              </w:rPr>
              <w:t>pensionsföretag,</w:t>
            </w:r>
          </w:p>
        </w:tc>
      </w:tr>
    </w:tbl>
    <w:p w14:paraId="0DE362AF" w14:textId="77777777" w:rsidR="00136126" w:rsidRDefault="00931476" w:rsidP="00136126">
      <w:pPr>
        <w:pStyle w:val="Brdtextmedindrag"/>
      </w:pPr>
      <w:r w:rsidRPr="000434FA">
        <w:t>3.</w:t>
      </w:r>
      <w:r>
        <w:t> </w:t>
      </w:r>
      <w:r w:rsidRPr="000434FA">
        <w:t>värdepappersrörelse enligt 2</w:t>
      </w:r>
      <w:r>
        <w:t> </w:t>
      </w:r>
      <w:r w:rsidRPr="000434FA">
        <w:t>kap. 1</w:t>
      </w:r>
      <w:r>
        <w:t> </w:t>
      </w:r>
      <w:r w:rsidRPr="000434FA">
        <w:t>§ lagen (2007:528) om värde</w:t>
      </w:r>
      <w:r>
        <w:softHyphen/>
      </w:r>
      <w:r w:rsidRPr="000434FA">
        <w:t>pappersmarknaden,</w:t>
      </w:r>
    </w:p>
    <w:p w14:paraId="674D9A31" w14:textId="77777777" w:rsidR="00136126" w:rsidRDefault="00931476" w:rsidP="00136126">
      <w:pPr>
        <w:pStyle w:val="Brdtextmedindrag"/>
      </w:pPr>
      <w:r w:rsidRPr="000434FA">
        <w:t>4.</w:t>
      </w:r>
      <w:r>
        <w:t> </w:t>
      </w:r>
      <w:r w:rsidRPr="000434FA">
        <w:t>verksamhet som kräver ansökan hos Finansinspektionen enligt lagen (1996:1006) om valutaväxling och annan finansiell verksamhet eller lagen (2004:299) om inlåningsverksamhet,</w:t>
      </w:r>
    </w:p>
    <w:p w14:paraId="27213E5B" w14:textId="77777777" w:rsidR="00136126" w:rsidRDefault="00931476" w:rsidP="00136126">
      <w:pPr>
        <w:pStyle w:val="Brdtextmedindrag"/>
      </w:pPr>
      <w:r w:rsidRPr="000434FA">
        <w:t>5.</w:t>
      </w:r>
      <w:r>
        <w:t> </w:t>
      </w:r>
      <w:r w:rsidRPr="000434FA">
        <w:t>försäkringsdistribution enligt lagen (2018:1219) om försäkrings</w:t>
      </w:r>
      <w:r>
        <w:softHyphen/>
      </w:r>
      <w:r w:rsidRPr="000434FA">
        <w:t>distribution, i fråga om sådan verksamhet rörande livförsäkring, bedriven av sådana försäkringsförmedlare som har tillstånd enligt 2</w:t>
      </w:r>
      <w:r>
        <w:t> </w:t>
      </w:r>
      <w:r w:rsidRPr="000434FA">
        <w:t>kap. 1</w:t>
      </w:r>
      <w:r>
        <w:t> </w:t>
      </w:r>
      <w:r w:rsidRPr="000434FA">
        <w:t>§ den lagen eller bedriver verksamhet enligt 3</w:t>
      </w:r>
      <w:r>
        <w:t> </w:t>
      </w:r>
      <w:r w:rsidRPr="000434FA">
        <w:t>kap. 1</w:t>
      </w:r>
      <w:r>
        <w:t> </w:t>
      </w:r>
      <w:r w:rsidRPr="000434FA">
        <w:t>§ andra</w:t>
      </w:r>
      <w:r w:rsidRPr="000434FA" w:rsidDel="00097ED0">
        <w:t xml:space="preserve"> </w:t>
      </w:r>
      <w:r w:rsidRPr="000434FA">
        <w:t>stycket</w:t>
      </w:r>
      <w:r>
        <w:t> </w:t>
      </w:r>
      <w:r w:rsidRPr="000434FA">
        <w:t>2 eller 3</w:t>
      </w:r>
      <w:r>
        <w:t> </w:t>
      </w:r>
      <w:r w:rsidRPr="000434FA">
        <w:t>§ den lagen,</w:t>
      </w:r>
    </w:p>
    <w:p w14:paraId="4161DE1C" w14:textId="77777777" w:rsidR="00136126" w:rsidRDefault="00931476" w:rsidP="00136126">
      <w:pPr>
        <w:pStyle w:val="Brdtextmedindrag"/>
      </w:pPr>
      <w:r w:rsidRPr="000434FA">
        <w:t>6.</w:t>
      </w:r>
      <w:r>
        <w:t> </w:t>
      </w:r>
      <w:r w:rsidRPr="000434FA">
        <w:t>verksamhet för utgivning av elektroniska pengar enligt lagen (2011:755) om elektroniska pengar,</w:t>
      </w:r>
    </w:p>
    <w:p w14:paraId="6292A2B9" w14:textId="77777777" w:rsidR="00136126" w:rsidRDefault="00931476" w:rsidP="00136126">
      <w:pPr>
        <w:pStyle w:val="Brdtextmedindrag"/>
      </w:pPr>
      <w:r w:rsidRPr="000434FA">
        <w:t>7.</w:t>
      </w:r>
      <w:r>
        <w:t> </w:t>
      </w:r>
      <w:r w:rsidRPr="000434FA">
        <w:t>fondverksamhet enligt lagen (2004:46) om värdepappersfonder,</w:t>
      </w:r>
    </w:p>
    <w:p w14:paraId="2E798925" w14:textId="77777777" w:rsidR="00136126" w:rsidRDefault="00931476" w:rsidP="00136126">
      <w:pPr>
        <w:pStyle w:val="Brdtextmedindrag"/>
      </w:pPr>
      <w:r w:rsidRPr="000434FA">
        <w:t>8.</w:t>
      </w:r>
      <w:r>
        <w:t> </w:t>
      </w:r>
      <w:r w:rsidRPr="000434FA">
        <w:t>verksamhet med att som betalningsinstitut tillhandahålla betaltjänster enligt lagen (2010:751) om betaltjänster,</w:t>
      </w:r>
    </w:p>
    <w:p w14:paraId="078F268A" w14:textId="77777777" w:rsidR="00136126" w:rsidRDefault="00931476" w:rsidP="00136126">
      <w:pPr>
        <w:pStyle w:val="Brdtextmedindrag"/>
      </w:pPr>
      <w:r w:rsidRPr="000434FA">
        <w:t>9.</w:t>
      </w:r>
      <w:r>
        <w:t> </w:t>
      </w:r>
      <w:r w:rsidRPr="000434FA">
        <w:t>verksamhet med att tillhandahålla betaltjänster enligt lagen om betaltjänster utan att vara betalningsinstitut, dock inte om verksamheten uteslutande avser kontoinformationstjänster,</w:t>
      </w:r>
    </w:p>
    <w:p w14:paraId="19C6244C" w14:textId="77777777" w:rsidR="00136126" w:rsidRDefault="00931476" w:rsidP="00136126">
      <w:pPr>
        <w:pStyle w:val="Brdtextmedindrag"/>
      </w:pPr>
      <w:r w:rsidRPr="000434FA">
        <w:t>10.</w:t>
      </w:r>
      <w:r>
        <w:t> </w:t>
      </w:r>
      <w:r w:rsidRPr="000434FA">
        <w:t>verksamhet som förvaltare av alternativa investeringsfonder enligt lagen (2013:561) om förvaltare av alternativa investeringsfonder,</w:t>
      </w:r>
    </w:p>
    <w:p w14:paraId="616B38DF" w14:textId="77777777" w:rsidR="00136126" w:rsidRDefault="00931476" w:rsidP="00136126">
      <w:pPr>
        <w:pStyle w:val="Brdtextmedindrag"/>
      </w:pPr>
      <w:r w:rsidRPr="000434FA">
        <w:t>11.</w:t>
      </w:r>
      <w:r>
        <w:t> </w:t>
      </w:r>
      <w:r w:rsidRPr="000434FA">
        <w:t>verksamhet med konsumentkrediter enligt lagen (2014:275) om viss verksamhet med konsumentkrediter,</w:t>
      </w:r>
    </w:p>
    <w:p w14:paraId="6971A4DE" w14:textId="77777777" w:rsidR="00136126" w:rsidRDefault="00931476" w:rsidP="00136126">
      <w:pPr>
        <w:pStyle w:val="Brdtextmedindrag"/>
      </w:pPr>
      <w:r w:rsidRPr="000434FA">
        <w:t>12.</w:t>
      </w:r>
      <w:r>
        <w:t> </w:t>
      </w:r>
      <w:r w:rsidRPr="000434FA">
        <w:t>verksamhet med bostadskrediter enligt lagen (2016:1024) om verksamhet med bostadskrediter,</w:t>
      </w:r>
    </w:p>
    <w:p w14:paraId="47CEBB07" w14:textId="77777777" w:rsidR="00136126" w:rsidRDefault="00931476" w:rsidP="00136126">
      <w:pPr>
        <w:pStyle w:val="Brdtextmedindrag"/>
      </w:pPr>
      <w:r w:rsidRPr="000434FA">
        <w:t>13.</w:t>
      </w:r>
      <w:r>
        <w:t> </w:t>
      </w:r>
      <w:r w:rsidRPr="000434FA">
        <w:t>verksamhet som fastighetsmäklare med fullständig registrering enligt fastighetsmäklarlagen (2011:666),</w:t>
      </w:r>
    </w:p>
    <w:p w14:paraId="60E9E856" w14:textId="77777777" w:rsidR="00136126" w:rsidRDefault="00931476" w:rsidP="00136126">
      <w:pPr>
        <w:pStyle w:val="Brdtextmedindrag"/>
      </w:pPr>
      <w:r w:rsidRPr="000434FA">
        <w:t>14.</w:t>
      </w:r>
      <w:r>
        <w:t> </w:t>
      </w:r>
      <w:r w:rsidRPr="000434FA">
        <w:t>spelverksamhet som bedrivs med licens eller registrering enligt spellagen (2018:1138),</w:t>
      </w:r>
    </w:p>
    <w:p w14:paraId="0883218F" w14:textId="77777777" w:rsidR="00136126" w:rsidRDefault="00931476" w:rsidP="00136126">
      <w:pPr>
        <w:pStyle w:val="Brdtextmedindrag"/>
      </w:pPr>
      <w:r w:rsidRPr="000434FA">
        <w:t>15.</w:t>
      </w:r>
      <w:r>
        <w:t> </w:t>
      </w:r>
      <w:r w:rsidRPr="000434FA">
        <w:t>yrkesmässig handel med varor, om det kan antas att det i verksamheten eller en del av verksamheten genomförs eller kommer att genomföras transaktioner, enstaka eller sådana som kan antas ha samband, som innebär att utbetalt eller mottaget belopp i kontanter uppgår till motsvarande 5</w:t>
      </w:r>
      <w:r>
        <w:t> </w:t>
      </w:r>
      <w:r w:rsidRPr="000434FA">
        <w:t>000</w:t>
      </w:r>
      <w:r>
        <w:t> </w:t>
      </w:r>
      <w:r w:rsidRPr="000434FA">
        <w:t>euro eller mer,</w:t>
      </w:r>
    </w:p>
    <w:p w14:paraId="29AB1729" w14:textId="77777777" w:rsidR="00136126" w:rsidRDefault="00931476" w:rsidP="00136126">
      <w:pPr>
        <w:pStyle w:val="Brdtextmedindrag"/>
      </w:pPr>
      <w:r w:rsidRPr="000434FA">
        <w:lastRenderedPageBreak/>
        <w:t>16.</w:t>
      </w:r>
      <w:r>
        <w:t> </w:t>
      </w:r>
      <w:r w:rsidRPr="000434FA">
        <w:t>verksamhet enligt pantbankslagen (1995:1000),</w:t>
      </w:r>
    </w:p>
    <w:p w14:paraId="23A439D1" w14:textId="77777777" w:rsidR="00136126" w:rsidRDefault="00931476" w:rsidP="00136126">
      <w:pPr>
        <w:pStyle w:val="Brdtextmedindrag"/>
      </w:pPr>
      <w:r w:rsidRPr="000434FA">
        <w:t>17.</w:t>
      </w:r>
      <w:r>
        <w:t> </w:t>
      </w:r>
      <w:r w:rsidRPr="000434FA">
        <w:t>verksamhet som auktoriserad eller godkänd revisor eller registrerat revisionsbolag,</w:t>
      </w:r>
    </w:p>
    <w:p w14:paraId="6E4ACA0F" w14:textId="77777777" w:rsidR="00136126" w:rsidRDefault="00931476" w:rsidP="00136126">
      <w:pPr>
        <w:pStyle w:val="Brdtextmedindrag"/>
      </w:pPr>
      <w:r w:rsidRPr="000434FA">
        <w:t>18.</w:t>
      </w:r>
      <w:r>
        <w:t> </w:t>
      </w:r>
      <w:r w:rsidRPr="000434FA">
        <w:t>yrkesmässig verksamhet som avser bokföringstjänster eller revisionstjänster som inte omfattas av 17,</w:t>
      </w:r>
    </w:p>
    <w:p w14:paraId="46369810" w14:textId="77777777" w:rsidR="00136126" w:rsidRDefault="00931476" w:rsidP="00136126">
      <w:pPr>
        <w:pStyle w:val="Brdtextmedindrag"/>
      </w:pPr>
      <w:r w:rsidRPr="000434FA">
        <w:t>19.</w:t>
      </w:r>
      <w:r>
        <w:t> </w:t>
      </w:r>
      <w:r w:rsidRPr="000434FA">
        <w:t>yrkesmässig rådgivning avseende skatter och avgifter (skatterådgivare),</w:t>
      </w:r>
    </w:p>
    <w:p w14:paraId="377465F8" w14:textId="77777777" w:rsidR="00136126" w:rsidRDefault="00931476" w:rsidP="00136126">
      <w:pPr>
        <w:pStyle w:val="Brdtextmedindrag"/>
      </w:pPr>
      <w:r w:rsidRPr="000434FA">
        <w:t>20.</w:t>
      </w:r>
      <w:r>
        <w:t> </w:t>
      </w:r>
      <w:r w:rsidRPr="00F230C5">
        <w:t>verksamhet som advokat eller advokatbolag, till den del verksamheten avser tjänster so</w:t>
      </w:r>
      <w:r>
        <w:t>m anges i 4 </w:t>
      </w:r>
      <w:r w:rsidRPr="00F230C5">
        <w:t>§ första stycket</w:t>
      </w:r>
      <w:r w:rsidRPr="000434FA">
        <w:t>,</w:t>
      </w:r>
    </w:p>
    <w:p w14:paraId="0778B1DD" w14:textId="77777777" w:rsidR="00136126" w:rsidRDefault="00931476" w:rsidP="00136126">
      <w:pPr>
        <w:pStyle w:val="Brdtextmedindrag"/>
      </w:pPr>
      <w:r w:rsidRPr="000434FA">
        <w:t>21.</w:t>
      </w:r>
      <w:r>
        <w:t> </w:t>
      </w:r>
      <w:r w:rsidRPr="000434FA">
        <w:t>yrkesmässig verksamhet som annan oberoende jurist än som avses i 20, till den del verksamheten avser tjänster som anges i 4</w:t>
      </w:r>
      <w:r>
        <w:t> </w:t>
      </w:r>
      <w:r w:rsidRPr="000434FA">
        <w:t>§ första stycket, eller</w:t>
      </w:r>
    </w:p>
    <w:p w14:paraId="3C4C2BCD" w14:textId="77777777" w:rsidR="00136126" w:rsidRDefault="00931476" w:rsidP="00136126">
      <w:pPr>
        <w:pStyle w:val="Brdtextmedindrag"/>
      </w:pPr>
      <w:r w:rsidRPr="000434FA">
        <w:t>22.</w:t>
      </w:r>
      <w:r>
        <w:t> </w:t>
      </w:r>
      <w:r w:rsidRPr="000434FA">
        <w:t>yrkesmässig verksamhet till den del verksamheten avser tjänster som anges i 4</w:t>
      </w:r>
      <w:r>
        <w:t> </w:t>
      </w:r>
      <w:r w:rsidRPr="000434FA">
        <w:t>§ andra stycket och verksamhetsutövaren inte är en sådan person som avses i 17–21.</w:t>
      </w:r>
    </w:p>
    <w:p w14:paraId="51391A02" w14:textId="77777777" w:rsidR="00136126" w:rsidRDefault="00931476" w:rsidP="00136126">
      <w:pPr>
        <w:pStyle w:val="Brdtextmedindrag"/>
      </w:pPr>
      <w:r w:rsidRPr="000434FA">
        <w:t>Vissa speltjänster får undantas från tillämpning av lagen eller bestämmelser i den enligt föreskrifter som meddelas med stöd av 8</w:t>
      </w:r>
      <w:r>
        <w:t> </w:t>
      </w:r>
      <w:r w:rsidRPr="000434FA">
        <w:t>kap. 1</w:t>
      </w:r>
      <w:r>
        <w:t> </w:t>
      </w:r>
      <w:r w:rsidRPr="000434FA">
        <w:t>§</w:t>
      </w:r>
      <w:r>
        <w:t> </w:t>
      </w:r>
      <w:r w:rsidRPr="000434FA">
        <w:t>1.</w:t>
      </w:r>
    </w:p>
    <w:p w14:paraId="16A7A3F5" w14:textId="77777777" w:rsidR="00136126" w:rsidRPr="00811E52" w:rsidRDefault="00931476" w:rsidP="00136126">
      <w:pPr>
        <w:pStyle w:val="Slutstreck"/>
      </w:pPr>
      <w:r w:rsidRPr="00811E52">
        <w:t>                      </w:t>
      </w:r>
    </w:p>
    <w:p w14:paraId="3849B0B1" w14:textId="77777777" w:rsidR="00136126" w:rsidRDefault="00931476" w:rsidP="00012904">
      <w:pPr>
        <w:pStyle w:val="Brdtextmedindrag"/>
      </w:pPr>
      <w:r>
        <w:t>Denna lag träder i kraft den 1 </w:t>
      </w:r>
      <w:r w:rsidRPr="00697424">
        <w:t>december 2019.</w:t>
      </w:r>
    </w:p>
    <w:p w14:paraId="7E0C4319" w14:textId="77777777" w:rsidR="00136126" w:rsidRPr="009352FF" w:rsidRDefault="00136126" w:rsidP="00136126">
      <w:pPr>
        <w:pStyle w:val="Brdtextmedindrag"/>
        <w:sectPr w:rsidR="00136126" w:rsidRPr="009352FF" w:rsidSect="00155500">
          <w:headerReference w:type="even" r:id="rId395"/>
          <w:headerReference w:type="default" r:id="rId396"/>
          <w:footerReference w:type="even" r:id="rId397"/>
          <w:footerReference w:type="default" r:id="rId398"/>
          <w:footerReference w:type="first" r:id="rId399"/>
          <w:footnotePr>
            <w:numRestart w:val="eachSect"/>
          </w:footnotePr>
          <w:type w:val="continuous"/>
          <w:pgSz w:w="9356" w:h="13721" w:code="9"/>
          <w:pgMar w:top="794" w:right="2438" w:bottom="1191" w:left="1021" w:header="0" w:footer="709" w:gutter="0"/>
          <w:cols w:space="708"/>
          <w:docGrid w:linePitch="360"/>
        </w:sectPr>
      </w:pPr>
    </w:p>
    <w:p w14:paraId="018F3E50" w14:textId="77777777" w:rsidR="00110C85" w:rsidRDefault="00931476" w:rsidP="00136126">
      <w:pPr>
        <w:pStyle w:val="Bilagarubrik"/>
      </w:pPr>
      <w:bookmarkStart w:id="9055" w:name="_Toc17903040"/>
      <w:r>
        <w:lastRenderedPageBreak/>
        <w:t>Lagrådets yttrande</w:t>
      </w:r>
      <w:bookmarkEnd w:id="9055"/>
    </w:p>
    <w:p w14:paraId="6F564093" w14:textId="77777777" w:rsidR="00136126" w:rsidRPr="00131132" w:rsidRDefault="00931476" w:rsidP="00136126">
      <w:pPr>
        <w:pStyle w:val="Brdtext"/>
      </w:pPr>
      <w:r w:rsidRPr="00131132">
        <w:t>Utdrag ur protokoll vid sammanträde 2019-06-20</w:t>
      </w:r>
    </w:p>
    <w:p w14:paraId="5AF84C7A" w14:textId="77777777" w:rsidR="00136126" w:rsidRPr="00131132" w:rsidRDefault="00136126" w:rsidP="00136126">
      <w:pPr>
        <w:pStyle w:val="Brdtext"/>
      </w:pPr>
    </w:p>
    <w:p w14:paraId="029ABA1E" w14:textId="77777777" w:rsidR="00136126" w:rsidRPr="00131132" w:rsidRDefault="00931476" w:rsidP="00136126">
      <w:pPr>
        <w:pStyle w:val="Brdtext"/>
      </w:pPr>
      <w:r w:rsidRPr="00131132">
        <w:rPr>
          <w:b/>
        </w:rPr>
        <w:t>Närvarande:</w:t>
      </w:r>
      <w:r w:rsidRPr="00131132">
        <w:t xml:space="preserve"> F.d. justitieråden Eskil Nord och Lena Moore samt justitierådet Dag Mattsson</w:t>
      </w:r>
    </w:p>
    <w:p w14:paraId="04E2C38E" w14:textId="77777777" w:rsidR="00136126" w:rsidRPr="00131132" w:rsidRDefault="00136126" w:rsidP="00136126">
      <w:pPr>
        <w:pStyle w:val="Brdtext"/>
      </w:pPr>
    </w:p>
    <w:p w14:paraId="0A74C9FA" w14:textId="77777777" w:rsidR="00136126" w:rsidRPr="00131132" w:rsidRDefault="00931476" w:rsidP="00136126">
      <w:pPr>
        <w:pStyle w:val="Brdtext"/>
        <w:rPr>
          <w:b/>
        </w:rPr>
      </w:pPr>
      <w:r w:rsidRPr="00131132">
        <w:rPr>
          <w:b/>
        </w:rPr>
        <w:t>En ny reglering för tjänstepensionsföretag</w:t>
      </w:r>
    </w:p>
    <w:p w14:paraId="3D752672" w14:textId="77777777" w:rsidR="00136126" w:rsidRPr="00131132" w:rsidRDefault="00136126" w:rsidP="00136126">
      <w:pPr>
        <w:pStyle w:val="Brdtext"/>
      </w:pPr>
    </w:p>
    <w:p w14:paraId="5250BB8F" w14:textId="77777777" w:rsidR="00136126" w:rsidRPr="00131132" w:rsidRDefault="00931476" w:rsidP="00136126">
      <w:pPr>
        <w:pStyle w:val="Brdtext"/>
      </w:pPr>
      <w:r w:rsidRPr="00131132">
        <w:t xml:space="preserve">Enligt en lagrådsremiss den 16 maj 2019 har regeringen (Finansdepartementet) beslutat inhämta Lagrådets yttrande </w:t>
      </w:r>
    </w:p>
    <w:p w14:paraId="7E382F38" w14:textId="77777777" w:rsidR="00136126" w:rsidRPr="00131132" w:rsidRDefault="00931476" w:rsidP="00136126">
      <w:pPr>
        <w:pStyle w:val="Brdtext"/>
      </w:pPr>
      <w:r w:rsidRPr="00131132">
        <w:t xml:space="preserve">över förslag till </w:t>
      </w:r>
    </w:p>
    <w:p w14:paraId="4C78621E" w14:textId="77777777" w:rsidR="00136126" w:rsidRPr="00131132" w:rsidRDefault="00136126" w:rsidP="00136126">
      <w:pPr>
        <w:pStyle w:val="Brdtext"/>
      </w:pPr>
    </w:p>
    <w:p w14:paraId="4158EC98" w14:textId="77777777" w:rsidR="00136126" w:rsidRPr="00131132" w:rsidRDefault="00931476" w:rsidP="00136126">
      <w:pPr>
        <w:pStyle w:val="Brdtext"/>
      </w:pPr>
      <w:r w:rsidRPr="00131132">
        <w:t>1. lag om tjänstepensionsföretag,</w:t>
      </w:r>
    </w:p>
    <w:p w14:paraId="0B7958F1" w14:textId="77777777" w:rsidR="00136126" w:rsidRPr="00131132" w:rsidRDefault="00931476" w:rsidP="00136126">
      <w:pPr>
        <w:pStyle w:val="Brdtext"/>
      </w:pPr>
      <w:r w:rsidRPr="00131132">
        <w:t xml:space="preserve">2. lag om ändring i lagen (1967:531) om tryggande av </w:t>
      </w:r>
    </w:p>
    <w:p w14:paraId="4955C13C" w14:textId="77777777" w:rsidR="00136126" w:rsidRPr="00131132" w:rsidRDefault="00931476" w:rsidP="00136126">
      <w:pPr>
        <w:pStyle w:val="Brdtext"/>
      </w:pPr>
      <w:r w:rsidRPr="00131132">
        <w:t xml:space="preserve">    pensionsutfästelse m.m.,</w:t>
      </w:r>
    </w:p>
    <w:p w14:paraId="79E2F0A9" w14:textId="77777777" w:rsidR="00136126" w:rsidRPr="00131132" w:rsidRDefault="00931476" w:rsidP="00136126">
      <w:pPr>
        <w:pStyle w:val="Brdtext"/>
      </w:pPr>
      <w:r w:rsidRPr="00131132">
        <w:t>3. lag om ändring i förmånsrättslagen (1970:979),</w:t>
      </w:r>
    </w:p>
    <w:p w14:paraId="123789BE" w14:textId="77777777" w:rsidR="00136126" w:rsidRPr="00131132" w:rsidRDefault="00931476" w:rsidP="00136126">
      <w:pPr>
        <w:pStyle w:val="Brdtext"/>
      </w:pPr>
      <w:r w:rsidRPr="00131132">
        <w:t>4. lag om ändring i konkurslagen (1987:672),</w:t>
      </w:r>
    </w:p>
    <w:p w14:paraId="77AC0BB9" w14:textId="77777777" w:rsidR="00136126" w:rsidRPr="00131132" w:rsidRDefault="00931476" w:rsidP="00136126">
      <w:pPr>
        <w:pStyle w:val="Brdtext"/>
      </w:pPr>
      <w:r w:rsidRPr="00131132">
        <w:t xml:space="preserve">5. lag om ändring i lagen (1987:1245) om styrelserepresentation för </w:t>
      </w:r>
    </w:p>
    <w:p w14:paraId="1E4A9FE9" w14:textId="77777777" w:rsidR="00136126" w:rsidRPr="00131132" w:rsidRDefault="00931476" w:rsidP="00136126">
      <w:pPr>
        <w:pStyle w:val="Brdtext"/>
      </w:pPr>
      <w:r w:rsidRPr="00131132">
        <w:t xml:space="preserve">    de privatanställda,</w:t>
      </w:r>
    </w:p>
    <w:p w14:paraId="2FE5701B" w14:textId="77777777" w:rsidR="00136126" w:rsidRPr="00131132" w:rsidRDefault="00931476" w:rsidP="00136126">
      <w:pPr>
        <w:pStyle w:val="Brdtext"/>
      </w:pPr>
      <w:r w:rsidRPr="00131132">
        <w:t>6. lag om ändring i lagen (1988:1385) om Sveriges riksbank,</w:t>
      </w:r>
    </w:p>
    <w:p w14:paraId="100A9A12" w14:textId="77777777" w:rsidR="00136126" w:rsidRPr="00131132" w:rsidRDefault="00931476" w:rsidP="00136126">
      <w:pPr>
        <w:pStyle w:val="Brdtext"/>
      </w:pPr>
      <w:r w:rsidRPr="00131132">
        <w:t xml:space="preserve">7. lag om ändring i lagen (1995:1560) om årsredovisning i </w:t>
      </w:r>
    </w:p>
    <w:p w14:paraId="01C56B5A" w14:textId="77777777" w:rsidR="00136126" w:rsidRPr="00131132" w:rsidRDefault="00931476" w:rsidP="00136126">
      <w:pPr>
        <w:pStyle w:val="Brdtext"/>
      </w:pPr>
      <w:r w:rsidRPr="00131132">
        <w:t xml:space="preserve">    försäkringsföretag,</w:t>
      </w:r>
    </w:p>
    <w:p w14:paraId="0DB401C3" w14:textId="77777777" w:rsidR="00136126" w:rsidRPr="00131132" w:rsidRDefault="00931476" w:rsidP="00136126">
      <w:pPr>
        <w:pStyle w:val="Brdtext"/>
      </w:pPr>
      <w:r w:rsidRPr="00131132">
        <w:t>8. lag om ändring i lagen (1995:1571) om insättningsgaranti,</w:t>
      </w:r>
    </w:p>
    <w:p w14:paraId="4DB453CF" w14:textId="77777777" w:rsidR="00136126" w:rsidRPr="00131132" w:rsidRDefault="00931476" w:rsidP="00136126">
      <w:pPr>
        <w:pStyle w:val="Brdtext"/>
      </w:pPr>
      <w:r w:rsidRPr="00131132">
        <w:t>9. lag om ändring i lagen (1996:764) om företagsrekonstruktion,</w:t>
      </w:r>
    </w:p>
    <w:p w14:paraId="19FFFEFF" w14:textId="77777777" w:rsidR="00136126" w:rsidRPr="00131132" w:rsidRDefault="00931476" w:rsidP="00136126">
      <w:pPr>
        <w:pStyle w:val="Brdtext"/>
      </w:pPr>
      <w:r w:rsidRPr="00131132">
        <w:t xml:space="preserve">10. lag om ändring i lagen (1998:293) om utländska försäkrings-  </w:t>
      </w:r>
    </w:p>
    <w:p w14:paraId="0CE64B77" w14:textId="77777777" w:rsidR="00136126" w:rsidRPr="00131132" w:rsidRDefault="00931476" w:rsidP="00136126">
      <w:pPr>
        <w:pStyle w:val="Brdtext"/>
      </w:pPr>
      <w:r w:rsidRPr="00131132">
        <w:t xml:space="preserve">      givares och tjänstepensionsinstituts verksamhet i Sverige,</w:t>
      </w:r>
    </w:p>
    <w:p w14:paraId="79E9CB00" w14:textId="77777777" w:rsidR="00136126" w:rsidRPr="00131132" w:rsidRDefault="00931476" w:rsidP="00136126">
      <w:pPr>
        <w:pStyle w:val="Brdtext"/>
      </w:pPr>
      <w:r w:rsidRPr="00131132">
        <w:t xml:space="preserve">11. lag om ändring i lagen (1999:890) om försäkringsverksamhet </w:t>
      </w:r>
    </w:p>
    <w:p w14:paraId="191DB6BD" w14:textId="77777777" w:rsidR="00136126" w:rsidRPr="00131132" w:rsidRDefault="00931476" w:rsidP="00136126">
      <w:pPr>
        <w:pStyle w:val="Brdtext"/>
      </w:pPr>
      <w:r w:rsidRPr="00131132">
        <w:t xml:space="preserve">      under krig eller krigsfara m.m.,</w:t>
      </w:r>
    </w:p>
    <w:p w14:paraId="23F82E54" w14:textId="77777777" w:rsidR="00136126" w:rsidRPr="00131132" w:rsidRDefault="00931476" w:rsidP="00136126">
      <w:pPr>
        <w:pStyle w:val="Brdtext"/>
      </w:pPr>
      <w:r w:rsidRPr="00131132">
        <w:t>12. lag om ändring i bokföringslagen (1999:1078),</w:t>
      </w:r>
    </w:p>
    <w:p w14:paraId="031612CD" w14:textId="77777777" w:rsidR="00136126" w:rsidRPr="00131132" w:rsidRDefault="00931476" w:rsidP="00136126">
      <w:pPr>
        <w:pStyle w:val="Brdtext"/>
      </w:pPr>
      <w:r w:rsidRPr="00131132">
        <w:t>13. lag om ändring i lagen (2000:35) om byte av redovisningsvaluta i</w:t>
      </w:r>
    </w:p>
    <w:p w14:paraId="00DC047D" w14:textId="77777777" w:rsidR="00136126" w:rsidRPr="00131132" w:rsidRDefault="00931476" w:rsidP="00136126">
      <w:pPr>
        <w:pStyle w:val="Brdtext"/>
      </w:pPr>
      <w:r w:rsidRPr="00131132">
        <w:t xml:space="preserve">      finansiella företag,</w:t>
      </w:r>
    </w:p>
    <w:p w14:paraId="13A4E3DE" w14:textId="77777777" w:rsidR="00136126" w:rsidRPr="00131132" w:rsidRDefault="00931476" w:rsidP="00136126">
      <w:pPr>
        <w:pStyle w:val="Brdtext"/>
      </w:pPr>
      <w:r w:rsidRPr="00131132">
        <w:t>14. lag om ändring i lagen (2000:562) om internationell rättslig hjälp i</w:t>
      </w:r>
    </w:p>
    <w:p w14:paraId="37C66574" w14:textId="77777777" w:rsidR="00136126" w:rsidRPr="00131132" w:rsidRDefault="00931476" w:rsidP="00136126">
      <w:pPr>
        <w:pStyle w:val="Brdtext"/>
      </w:pPr>
      <w:r w:rsidRPr="00131132">
        <w:t xml:space="preserve">      brottmål,</w:t>
      </w:r>
    </w:p>
    <w:p w14:paraId="512EE77E" w14:textId="77777777" w:rsidR="00136126" w:rsidRPr="00131132" w:rsidRDefault="00931476" w:rsidP="00136126">
      <w:pPr>
        <w:pStyle w:val="Brdtext"/>
      </w:pPr>
      <w:r w:rsidRPr="00131132">
        <w:t>15. lag om ändring i revisorslagen (2001:883),</w:t>
      </w:r>
    </w:p>
    <w:p w14:paraId="0F739C5A" w14:textId="77777777" w:rsidR="00136126" w:rsidRPr="00131132" w:rsidRDefault="00931476" w:rsidP="00136126">
      <w:pPr>
        <w:pStyle w:val="Brdtext"/>
      </w:pPr>
      <w:r w:rsidRPr="00131132">
        <w:t xml:space="preserve">16. lag om ändring i lagen (2004:297) om bank- och </w:t>
      </w:r>
    </w:p>
    <w:p w14:paraId="6141D86C" w14:textId="77777777" w:rsidR="00136126" w:rsidRPr="00131132" w:rsidRDefault="00931476" w:rsidP="00136126">
      <w:pPr>
        <w:pStyle w:val="Brdtext"/>
      </w:pPr>
      <w:r w:rsidRPr="00131132">
        <w:t xml:space="preserve">      finansieringsrörelse,</w:t>
      </w:r>
    </w:p>
    <w:p w14:paraId="36189C20" w14:textId="77777777" w:rsidR="00136126" w:rsidRPr="00131132" w:rsidRDefault="00931476" w:rsidP="00136126">
      <w:pPr>
        <w:pStyle w:val="Brdtext"/>
      </w:pPr>
      <w:r w:rsidRPr="00131132">
        <w:t>17. lag om ändring i lagen (2004:575) om europabolag,</w:t>
      </w:r>
    </w:p>
    <w:p w14:paraId="692A38E3" w14:textId="77777777" w:rsidR="00136126" w:rsidRPr="00131132" w:rsidRDefault="00931476" w:rsidP="00136126">
      <w:pPr>
        <w:pStyle w:val="Brdtext"/>
      </w:pPr>
      <w:r w:rsidRPr="00131132">
        <w:t>18. lag om ändring i aktiebolagslagen (2005:551),</w:t>
      </w:r>
    </w:p>
    <w:p w14:paraId="13D53E53" w14:textId="77777777" w:rsidR="00136126" w:rsidRPr="00131132" w:rsidRDefault="00931476" w:rsidP="00136126">
      <w:pPr>
        <w:pStyle w:val="Brdtext"/>
      </w:pPr>
      <w:r w:rsidRPr="00131132">
        <w:t>19. lag om ändring i lagen (2006:531) om särskild tillsyn över</w:t>
      </w:r>
    </w:p>
    <w:p w14:paraId="76C4B22B" w14:textId="77777777" w:rsidR="00136126" w:rsidRPr="00131132" w:rsidRDefault="00931476" w:rsidP="00136126">
      <w:pPr>
        <w:pStyle w:val="Brdtext"/>
      </w:pPr>
      <w:r w:rsidRPr="00131132">
        <w:t xml:space="preserve">      finansiella konglomerat,</w:t>
      </w:r>
    </w:p>
    <w:p w14:paraId="72F4086A" w14:textId="77777777" w:rsidR="00136126" w:rsidRPr="00131132" w:rsidRDefault="00931476" w:rsidP="00136126">
      <w:pPr>
        <w:pStyle w:val="Brdtext"/>
      </w:pPr>
      <w:r w:rsidRPr="00131132">
        <w:t>20. lag om ändring i lagen (2006:595) om europakooperativ,</w:t>
      </w:r>
    </w:p>
    <w:p w14:paraId="16F3C0D3" w14:textId="77777777" w:rsidR="00136126" w:rsidRPr="00131132" w:rsidRDefault="00931476" w:rsidP="00136126">
      <w:pPr>
        <w:pStyle w:val="Brdtext"/>
      </w:pPr>
      <w:r w:rsidRPr="00131132">
        <w:t>21. lag om ändring i lagen (2007:528) om värdepappersmarknaden,</w:t>
      </w:r>
    </w:p>
    <w:p w14:paraId="20390AF0" w14:textId="77777777" w:rsidR="00136126" w:rsidRPr="00131132" w:rsidRDefault="00931476" w:rsidP="00136126">
      <w:pPr>
        <w:pStyle w:val="Brdtext"/>
      </w:pPr>
      <w:r w:rsidRPr="00131132">
        <w:t>22. lag om ändring i offentlighets- och sekretesslagen (2009:400),</w:t>
      </w:r>
    </w:p>
    <w:p w14:paraId="47655A13" w14:textId="77777777" w:rsidR="00136126" w:rsidRPr="00131132" w:rsidRDefault="00931476" w:rsidP="00136126">
      <w:pPr>
        <w:pStyle w:val="Brdtext"/>
      </w:pPr>
      <w:r w:rsidRPr="00131132">
        <w:t>23. lag om ändring i lagen (2010:751) om betaltjänster,</w:t>
      </w:r>
    </w:p>
    <w:p w14:paraId="163D7048" w14:textId="77777777" w:rsidR="00136126" w:rsidRPr="00131132" w:rsidRDefault="00931476" w:rsidP="00136126">
      <w:pPr>
        <w:pStyle w:val="Brdtext"/>
      </w:pPr>
      <w:r w:rsidRPr="00131132">
        <w:t>24. lag om ändring i delgivningslagen (2010:1932),</w:t>
      </w:r>
    </w:p>
    <w:p w14:paraId="4E094AC7" w14:textId="77777777" w:rsidR="00136126" w:rsidRPr="00131132" w:rsidRDefault="00931476" w:rsidP="00136126">
      <w:pPr>
        <w:pStyle w:val="Brdtext"/>
      </w:pPr>
      <w:r w:rsidRPr="00131132">
        <w:t>25. lag om ändring i försäkringsrörelselagen (2010:2043),</w:t>
      </w:r>
    </w:p>
    <w:p w14:paraId="55869F37" w14:textId="77777777" w:rsidR="00136126" w:rsidRPr="00131132" w:rsidRDefault="00931476" w:rsidP="00136126">
      <w:pPr>
        <w:pStyle w:val="Brdtext"/>
      </w:pPr>
      <w:r w:rsidRPr="00131132">
        <w:t xml:space="preserve">26. lag om ändring i lagen (2010:2044) om införande av </w:t>
      </w:r>
    </w:p>
    <w:p w14:paraId="2896E28A" w14:textId="77777777" w:rsidR="00136126" w:rsidRPr="00131132" w:rsidRDefault="00931476" w:rsidP="00136126">
      <w:pPr>
        <w:pStyle w:val="Brdtext"/>
      </w:pPr>
      <w:r w:rsidRPr="00131132">
        <w:t xml:space="preserve">      försäkringsrörelselagen (2010:2043),</w:t>
      </w:r>
    </w:p>
    <w:p w14:paraId="3F7D8EA4" w14:textId="77777777" w:rsidR="00136126" w:rsidRPr="00131132" w:rsidRDefault="00931476" w:rsidP="00136126">
      <w:pPr>
        <w:pStyle w:val="Brdtext"/>
      </w:pPr>
      <w:r w:rsidRPr="00131132">
        <w:t>27. lag om ändring i lagen (2011:755) om elektroniska pengar,</w:t>
      </w:r>
    </w:p>
    <w:p w14:paraId="4ED6007F" w14:textId="77777777" w:rsidR="00136126" w:rsidRPr="00131132" w:rsidRDefault="00931476" w:rsidP="00136126">
      <w:pPr>
        <w:pStyle w:val="Brdtext"/>
      </w:pPr>
      <w:r w:rsidRPr="00131132">
        <w:lastRenderedPageBreak/>
        <w:t xml:space="preserve">28. lag om ändring i lagen (2014:484) om en databas för övervakning </w:t>
      </w:r>
    </w:p>
    <w:p w14:paraId="02DDD697" w14:textId="77777777" w:rsidR="00136126" w:rsidRPr="00131132" w:rsidRDefault="00931476" w:rsidP="00136126">
      <w:pPr>
        <w:pStyle w:val="Brdtext"/>
      </w:pPr>
      <w:r w:rsidRPr="00131132">
        <w:t xml:space="preserve">      av och tillsyn över finansmarknaderna,</w:t>
      </w:r>
    </w:p>
    <w:p w14:paraId="137E1927" w14:textId="77777777" w:rsidR="00136126" w:rsidRPr="00131132" w:rsidRDefault="00931476" w:rsidP="00136126">
      <w:pPr>
        <w:pStyle w:val="Brdtext"/>
      </w:pPr>
      <w:r w:rsidRPr="00131132">
        <w:t>29. lag om ändring i lagen (2014:836) om näringsförbud,</w:t>
      </w:r>
    </w:p>
    <w:p w14:paraId="6797ACC8" w14:textId="77777777" w:rsidR="00136126" w:rsidRPr="00131132" w:rsidRDefault="00931476" w:rsidP="00136126">
      <w:pPr>
        <w:pStyle w:val="Brdtext"/>
      </w:pPr>
      <w:r w:rsidRPr="00131132">
        <w:t>30. lag om ändring i lagen (2016:1306) med kompletterande</w:t>
      </w:r>
    </w:p>
    <w:p w14:paraId="40CC6DAA" w14:textId="77777777" w:rsidR="00136126" w:rsidRPr="00131132" w:rsidRDefault="00931476" w:rsidP="00136126">
      <w:pPr>
        <w:pStyle w:val="Brdtext"/>
      </w:pPr>
      <w:r w:rsidRPr="00131132">
        <w:t xml:space="preserve">      bestämmelser till EU:s marknadsmissbruksförordning,</w:t>
      </w:r>
    </w:p>
    <w:p w14:paraId="7D97FA01" w14:textId="77777777" w:rsidR="00136126" w:rsidRPr="00131132" w:rsidRDefault="00931476" w:rsidP="00136126">
      <w:pPr>
        <w:pStyle w:val="Brdtext"/>
      </w:pPr>
      <w:r w:rsidRPr="00131132">
        <w:t xml:space="preserve">31. lag om ändring i lagen (2017:630) om åtgärder mot penningtvätt </w:t>
      </w:r>
    </w:p>
    <w:p w14:paraId="4A5F041B" w14:textId="77777777" w:rsidR="00136126" w:rsidRPr="00131132" w:rsidRDefault="00931476" w:rsidP="00136126">
      <w:pPr>
        <w:pStyle w:val="Brdtext"/>
      </w:pPr>
      <w:r w:rsidRPr="00131132">
        <w:t xml:space="preserve">      och finansiering av terrorism.</w:t>
      </w:r>
    </w:p>
    <w:p w14:paraId="6970CFED" w14:textId="608BEC8F" w:rsidR="00476097" w:rsidRDefault="00476097" w:rsidP="00136126">
      <w:pPr>
        <w:pStyle w:val="Brdtext"/>
      </w:pPr>
    </w:p>
    <w:p w14:paraId="3A2D5082" w14:textId="49E82218" w:rsidR="00136126" w:rsidRPr="00131132" w:rsidRDefault="00931476" w:rsidP="00136126">
      <w:pPr>
        <w:pStyle w:val="Brdtext"/>
      </w:pPr>
      <w:r w:rsidRPr="00131132">
        <w:t xml:space="preserve">Förslagen har inför Lagrådet föredragits av kansliråden </w:t>
      </w:r>
    </w:p>
    <w:p w14:paraId="777656C0" w14:textId="77777777" w:rsidR="00136126" w:rsidRPr="00131132" w:rsidRDefault="00931476" w:rsidP="00136126">
      <w:pPr>
        <w:pStyle w:val="Brdtext"/>
      </w:pPr>
      <w:r w:rsidRPr="00131132">
        <w:t>Johan Hedberg, Christina Fredin och Peter Sjöberg samt rättssakkunniga Emil Boqvist, Alexander Dahlqvist, Artur Ogelid och Jonas Sunding.</w:t>
      </w:r>
    </w:p>
    <w:p w14:paraId="11EB078D" w14:textId="1F785F76" w:rsidR="00136126" w:rsidRPr="00131132" w:rsidRDefault="00136126" w:rsidP="00136126">
      <w:pPr>
        <w:pStyle w:val="Brdtext"/>
      </w:pPr>
    </w:p>
    <w:p w14:paraId="008D732F" w14:textId="77777777" w:rsidR="00136126" w:rsidRPr="00131132" w:rsidRDefault="00931476" w:rsidP="00136126">
      <w:pPr>
        <w:pStyle w:val="Brdtext"/>
      </w:pPr>
      <w:r w:rsidRPr="00131132">
        <w:t xml:space="preserve">Förslagen föranleder följande yttrande av </w:t>
      </w:r>
      <w:r w:rsidRPr="00131132">
        <w:rPr>
          <w:u w:val="single"/>
        </w:rPr>
        <w:t>Lagrådet</w:t>
      </w:r>
      <w:r w:rsidRPr="00131132">
        <w:t>:</w:t>
      </w:r>
    </w:p>
    <w:p w14:paraId="4D888613" w14:textId="77777777" w:rsidR="00136126" w:rsidRPr="00131132" w:rsidRDefault="00136126" w:rsidP="00136126">
      <w:pPr>
        <w:pStyle w:val="Brdtext"/>
      </w:pPr>
    </w:p>
    <w:p w14:paraId="098C62FE" w14:textId="77777777" w:rsidR="00136126" w:rsidRPr="00131132" w:rsidRDefault="00931476" w:rsidP="00136126">
      <w:pPr>
        <w:pStyle w:val="Brdtext"/>
      </w:pPr>
      <w:r w:rsidRPr="00131132">
        <w:t>I juni 2003 antogs det första tjänstepensionsdirektivet (2003/41/EG). Detta avsåg att reglera verksamhet i vad som kallades tjänstepensionsinstitut och motsvarade institut av skiftande slag i medlemsstaterna. En tanke var att ta ett första steg mot en inre marknad för detta slags pensioner. Några av syftena var att garantera en hög grad av trygghet för de som omfattades av tjänstepension och också att göra det möjligt att effektivisera förvaltningen av tjänstepensions</w:t>
      </w:r>
      <w:r w:rsidRPr="00131132">
        <w:softHyphen/>
        <w:t>kapitalet. En del i detta arbete var hänsynen till att tjänstepensions</w:t>
      </w:r>
      <w:r w:rsidRPr="00131132">
        <w:softHyphen/>
        <w:t xml:space="preserve">institutens gränsöverskridande verksamhet möjliggjorde en större rörlighet för kapital inom EU. De lagändringar som ansågs behövas föreslogs i prop. 2004/05:165. De trädde i kraft den 1 januari 2006. </w:t>
      </w:r>
    </w:p>
    <w:p w14:paraId="69BE7247" w14:textId="77777777" w:rsidR="00136126" w:rsidRPr="00131132" w:rsidRDefault="00136126" w:rsidP="00136126">
      <w:pPr>
        <w:pStyle w:val="Brdtext"/>
      </w:pPr>
    </w:p>
    <w:p w14:paraId="4A32FCFC" w14:textId="77777777" w:rsidR="00136126" w:rsidRPr="00131132" w:rsidRDefault="00931476" w:rsidP="00136126">
      <w:pPr>
        <w:pStyle w:val="Brdtext"/>
      </w:pPr>
      <w:r w:rsidRPr="00131132">
        <w:t>Direktivet har upphävts och ersatts genom det andra tjänste</w:t>
      </w:r>
      <w:r w:rsidRPr="00131132">
        <w:softHyphen/>
        <w:t>pensions</w:t>
      </w:r>
      <w:r w:rsidRPr="00131132">
        <w:softHyphen/>
        <w:t>direktivet från december 2016 (EU 2016/2341). De övergripande syftena bakom båda direktiven är emellertid desamma, nämligen att det ska vara möjligt att bedriva verksamhet i andra medlemsstater samtidigt som en hög skydds- och säkerhetsnivå uppnås. Det sistnämnda är tänkt att åstadkommas genom regler som är nyheter i förhållande till det första direktivet och avser god företagsstyrning, tillhandahållande av information och genom</w:t>
      </w:r>
      <w:r w:rsidRPr="00131132">
        <w:softHyphen/>
        <w:t>synlighet samt trygghet på tjänstepensionsområdet (skäl 4 i direktivet).</w:t>
      </w:r>
    </w:p>
    <w:p w14:paraId="21203EAB" w14:textId="77777777" w:rsidR="00136126" w:rsidRPr="00131132" w:rsidRDefault="00136126" w:rsidP="00136126">
      <w:pPr>
        <w:pStyle w:val="Brdtext"/>
      </w:pPr>
    </w:p>
    <w:p w14:paraId="6D10E7E8" w14:textId="77777777" w:rsidR="00136126" w:rsidRPr="00131132" w:rsidRDefault="00931476" w:rsidP="00136126">
      <w:pPr>
        <w:pStyle w:val="Brdtext"/>
      </w:pPr>
      <w:r w:rsidRPr="00131132">
        <w:t>Den lagstiftningstekniska utgångspunkten för förevarande ärende är den befintliga lagstiftningen om försäkringsrörelse, som nu tillförs ytterligare regler i syfte att genomföra det andra tjänstepensions</w:t>
      </w:r>
      <w:r w:rsidRPr="00131132">
        <w:softHyphen/>
        <w:t>direktivet jämte ytterligare några regler som regeringen bedömt lämpliga – med utnyttjande av den rörelsefrihet som följer av att de unionsrättsliga reglerna utgör en minimiharmonisering.</w:t>
      </w:r>
    </w:p>
    <w:p w14:paraId="3C9D9B8E" w14:textId="77777777" w:rsidR="00136126" w:rsidRPr="00131132" w:rsidRDefault="00136126" w:rsidP="00136126">
      <w:pPr>
        <w:pStyle w:val="Brdtext"/>
      </w:pPr>
    </w:p>
    <w:p w14:paraId="05655C33" w14:textId="77777777" w:rsidR="00136126" w:rsidRPr="00131132" w:rsidRDefault="00931476" w:rsidP="00136126">
      <w:pPr>
        <w:pStyle w:val="Brdtext"/>
      </w:pPr>
      <w:r w:rsidRPr="00131132">
        <w:t>En utgångspunkt för lagrådsgranskningen har därför varit försäkrings</w:t>
      </w:r>
      <w:r w:rsidRPr="00131132">
        <w:softHyphen/>
        <w:t xml:space="preserve">rörelselagen m.fl. lagar som behandlats vid och legat till grund för genomförandet av det första tjänstepensionsdirektivet och som då ansetts överensstämma med de unionsrättsliga åtagandena. </w:t>
      </w:r>
    </w:p>
    <w:p w14:paraId="1C8EBA31" w14:textId="77777777" w:rsidR="00136126" w:rsidRPr="00131132" w:rsidRDefault="00136126" w:rsidP="00136126">
      <w:pPr>
        <w:pStyle w:val="Brdtext"/>
      </w:pPr>
    </w:p>
    <w:p w14:paraId="2A899CFA" w14:textId="77777777" w:rsidR="00136126" w:rsidRPr="00131132" w:rsidRDefault="00931476" w:rsidP="00136126">
      <w:pPr>
        <w:pStyle w:val="Brdtext"/>
      </w:pPr>
      <w:r w:rsidRPr="00131132">
        <w:t xml:space="preserve">Det framgår av såväl författningskommentaren som lagtexternas ordalydelser och den lagtekniska strukturen av flertalet förslag att regeringen bygger sina förslag på den befintliga regelmassan. Lagrådet </w:t>
      </w:r>
      <w:r w:rsidRPr="00131132">
        <w:lastRenderedPageBreak/>
        <w:t xml:space="preserve">kan inse att det ligger ett egenvärde i att de nyheter som det andra tjänstepensionsdirektivet innebär införs i svensk rätt på ett sätt som så sömlöst som möjligt kan infogas i det befintliga regelverket. Ett ytterligare skäl till behovet av en så likformig integrering som möjligt i förhållande till gällande rätt är att genomförandet av unionsrätten inom området sker inte endast genom lagstiftning utan kompletteras genom omfattande föreskrifter på lägre konstitutionell nivå. </w:t>
      </w:r>
    </w:p>
    <w:p w14:paraId="7C57FEFB" w14:textId="77777777" w:rsidR="00136126" w:rsidRPr="00131132" w:rsidRDefault="00136126" w:rsidP="00136126">
      <w:pPr>
        <w:pStyle w:val="Brdtext"/>
      </w:pPr>
    </w:p>
    <w:p w14:paraId="56DDCD0E" w14:textId="77777777" w:rsidR="00136126" w:rsidRPr="00131132" w:rsidRDefault="00931476" w:rsidP="00136126">
      <w:pPr>
        <w:pStyle w:val="Brdtext"/>
        <w:rPr>
          <w:u w:val="single"/>
        </w:rPr>
      </w:pPr>
      <w:r w:rsidRPr="00131132">
        <w:rPr>
          <w:u w:val="single"/>
        </w:rPr>
        <w:t>Förslaget till lag om tjänstepensionsföretag</w:t>
      </w:r>
    </w:p>
    <w:p w14:paraId="16108541" w14:textId="77777777" w:rsidR="00136126" w:rsidRPr="00131132" w:rsidRDefault="00136126" w:rsidP="00136126">
      <w:pPr>
        <w:pStyle w:val="Brdtext"/>
      </w:pPr>
    </w:p>
    <w:p w14:paraId="12D4C90F" w14:textId="77777777" w:rsidR="00136126" w:rsidRPr="00131132" w:rsidRDefault="00931476" w:rsidP="00136126">
      <w:pPr>
        <w:pStyle w:val="Brdtext"/>
      </w:pPr>
      <w:r w:rsidRPr="00131132">
        <w:t>8 kap. 11 §</w:t>
      </w:r>
    </w:p>
    <w:p w14:paraId="08321201" w14:textId="77777777" w:rsidR="00136126" w:rsidRPr="00131132" w:rsidRDefault="00136126" w:rsidP="00136126">
      <w:pPr>
        <w:pStyle w:val="Brdtext"/>
      </w:pPr>
    </w:p>
    <w:p w14:paraId="03E963C5" w14:textId="77777777" w:rsidR="00136126" w:rsidRPr="00131132" w:rsidRDefault="00931476" w:rsidP="00136126">
      <w:pPr>
        <w:pStyle w:val="Brdtext"/>
      </w:pPr>
      <w:r w:rsidRPr="00131132">
        <w:t>Paragrafen genomför bl.a. artikel 18.3 sjätte stycket. Där behandlas ett moment i beräkningen av minimikapitalkravet för tilläggs</w:t>
      </w:r>
      <w:r w:rsidRPr="00131132">
        <w:softHyphen/>
        <w:t xml:space="preserve">försäkring. Därvid synes ha förbisetts att direktivtexten anger att den kvot som avses i paragrafens första stycke preciseras till att avse de </w:t>
      </w:r>
      <w:r w:rsidRPr="00131132">
        <w:rPr>
          <w:i/>
        </w:rPr>
        <w:t>tre</w:t>
      </w:r>
      <w:r w:rsidRPr="00131132">
        <w:t xml:space="preserve"> närmast föregående räkenskapsåren.</w:t>
      </w:r>
    </w:p>
    <w:p w14:paraId="2BA520E8" w14:textId="77777777" w:rsidR="00136126" w:rsidRPr="00131132" w:rsidRDefault="00931476" w:rsidP="00136126">
      <w:pPr>
        <w:pStyle w:val="Brdtext"/>
      </w:pPr>
      <w:r w:rsidRPr="00131132">
        <w:t>9 kap. 13 §</w:t>
      </w:r>
    </w:p>
    <w:p w14:paraId="78EC41CA" w14:textId="77777777" w:rsidR="00136126" w:rsidRPr="00131132" w:rsidRDefault="00136126" w:rsidP="00136126">
      <w:pPr>
        <w:pStyle w:val="Brdtext"/>
      </w:pPr>
    </w:p>
    <w:p w14:paraId="1AA4D699" w14:textId="77777777" w:rsidR="00136126" w:rsidRPr="00131132" w:rsidRDefault="00931476" w:rsidP="00136126">
      <w:pPr>
        <w:pStyle w:val="Brdtext"/>
      </w:pPr>
      <w:r w:rsidRPr="00131132">
        <w:t xml:space="preserve">Enligt paragrafen ska tjänstepensionsföretaget utse minst en oberoende person som ansvarar för aktuariefunktionen. </w:t>
      </w:r>
    </w:p>
    <w:p w14:paraId="40C97AEE" w14:textId="77777777" w:rsidR="00136126" w:rsidRPr="00131132" w:rsidRDefault="00136126" w:rsidP="00136126">
      <w:pPr>
        <w:pStyle w:val="Brdtext"/>
      </w:pPr>
    </w:p>
    <w:p w14:paraId="0C7DE404" w14:textId="77777777" w:rsidR="00136126" w:rsidRPr="00131132" w:rsidRDefault="00931476" w:rsidP="00136126">
      <w:pPr>
        <w:pStyle w:val="Brdtext"/>
      </w:pPr>
      <w:r w:rsidRPr="00131132">
        <w:t xml:space="preserve">Aktuariefunktionen har en nyckelroll i företagsstyrningen. I remissen framhålls att oberoendet gäller gentemot alla som kan ha ett intresse av att de försäkringstekniska avsättningarna blir lägre eller högre än vad beräkningarna faktiskt visar. </w:t>
      </w:r>
    </w:p>
    <w:p w14:paraId="54A121FA" w14:textId="77777777" w:rsidR="00136126" w:rsidRPr="00131132" w:rsidRDefault="00136126" w:rsidP="00136126">
      <w:pPr>
        <w:pStyle w:val="Brdtext"/>
      </w:pPr>
    </w:p>
    <w:p w14:paraId="44A15A52" w14:textId="77777777" w:rsidR="00136126" w:rsidRPr="00131132" w:rsidRDefault="00931476" w:rsidP="00136126">
      <w:pPr>
        <w:pStyle w:val="Brdtext"/>
      </w:pPr>
      <w:r w:rsidRPr="00131132">
        <w:t>Kravet på oberoende gäller alltså inte endast i förhållande till verksamheten (jfr internrevisionen i 12 §) utan i förhållande till var och en i varje relevant avseende. Det är fråga om ett särskilt strängt krav på oberoende, vars närmare innebörd i första hand får fastställas genom den praxis som utvecklas vid Finansinspektionens tillsyn.</w:t>
      </w:r>
    </w:p>
    <w:p w14:paraId="7D12E835" w14:textId="77777777" w:rsidR="00136126" w:rsidRPr="00131132" w:rsidRDefault="00136126" w:rsidP="00136126">
      <w:pPr>
        <w:pStyle w:val="Brdtext"/>
      </w:pPr>
    </w:p>
    <w:p w14:paraId="59633316" w14:textId="77777777" w:rsidR="00136126" w:rsidRPr="00131132" w:rsidRDefault="00931476" w:rsidP="00136126">
      <w:pPr>
        <w:pStyle w:val="Brdtext"/>
      </w:pPr>
      <w:r w:rsidRPr="00131132">
        <w:t>10 kap. 37 §</w:t>
      </w:r>
    </w:p>
    <w:p w14:paraId="4DABBA51" w14:textId="77777777" w:rsidR="00136126" w:rsidRPr="00131132" w:rsidRDefault="00136126" w:rsidP="00136126">
      <w:pPr>
        <w:pStyle w:val="Brdtext"/>
      </w:pPr>
    </w:p>
    <w:p w14:paraId="5017A1C5" w14:textId="77777777" w:rsidR="00136126" w:rsidRPr="00131132" w:rsidRDefault="00931476" w:rsidP="00136126">
      <w:pPr>
        <w:pStyle w:val="Brdtext"/>
      </w:pPr>
      <w:r w:rsidRPr="00131132">
        <w:t xml:space="preserve">Paragrafen reglerar tvångslikvidation. </w:t>
      </w:r>
    </w:p>
    <w:p w14:paraId="35A5F56F" w14:textId="77777777" w:rsidR="00136126" w:rsidRPr="00131132" w:rsidRDefault="00136126" w:rsidP="00136126">
      <w:pPr>
        <w:pStyle w:val="Brdtext"/>
      </w:pPr>
    </w:p>
    <w:p w14:paraId="3AC56842" w14:textId="77777777" w:rsidR="00136126" w:rsidRPr="00131132" w:rsidRDefault="00931476" w:rsidP="00136126">
      <w:pPr>
        <w:pStyle w:val="Brdtext"/>
      </w:pPr>
      <w:r w:rsidRPr="00131132">
        <w:t>Det är oklart om det är Bolagsverket eller allmän domstol som ska besluta om tvångslikvidation om konkurs i ett ömsesidigt tjänste</w:t>
      </w:r>
      <w:r w:rsidRPr="00131132">
        <w:softHyphen/>
        <w:t>pensionsbolag avslutas med överskott. Enligt första stycket 4 i förevarande paragraf ankommer det på Bolagsverket att besluta om likvidationen, medan hänvisningen i 21 § (till 12 kap. 79 § försäkrings</w:t>
      </w:r>
      <w:r w:rsidRPr="00131132">
        <w:softHyphen/>
      </w:r>
      <w:r w:rsidRPr="00131132">
        <w:softHyphen/>
        <w:t xml:space="preserve">rörelselagen och därifrån vidare till lagen om ekonomiska föreningar) ger intryck av att det i stället är allmän domstol som ska göra detta. </w:t>
      </w:r>
    </w:p>
    <w:p w14:paraId="423D8A03" w14:textId="77777777" w:rsidR="00136126" w:rsidRPr="00131132" w:rsidRDefault="00136126" w:rsidP="00136126">
      <w:pPr>
        <w:pStyle w:val="Brdtext"/>
      </w:pPr>
    </w:p>
    <w:p w14:paraId="4DE46D5B" w14:textId="77777777" w:rsidR="00136126" w:rsidRPr="00131132" w:rsidRDefault="00931476" w:rsidP="00136126">
      <w:pPr>
        <w:pStyle w:val="Brdtext"/>
      </w:pPr>
      <w:r w:rsidRPr="00131132">
        <w:t xml:space="preserve">Möjligen ligger bara ett lagtekniskt förbiseende bakom oklarheten, som också återfinns i motsvarande regler om tvångslikvidation i försäkringsrörelselagen. Enligt Lagrådets mening framstår det i varje fall som mest ändamålsenligt att beslutanderätten ligger hos allmän domstol i enlighet med vad som gäller enligt lagen om ekonomiska föreningar. </w:t>
      </w:r>
      <w:r w:rsidRPr="00131132">
        <w:lastRenderedPageBreak/>
        <w:t>Bestämmelsen i 10 kap. 37 § första stycket 4 om Bolagsverkets behörighet torde därmed kunna utgå.</w:t>
      </w:r>
    </w:p>
    <w:p w14:paraId="037E44F9" w14:textId="77777777" w:rsidR="00C41BDE" w:rsidRPr="00C41BDE" w:rsidRDefault="00C41BDE" w:rsidP="00AA5B6B">
      <w:pPr>
        <w:pStyle w:val="Brdtextmedindrag"/>
        <w:ind w:firstLine="0"/>
      </w:pPr>
    </w:p>
    <w:p w14:paraId="01E0AC0B" w14:textId="44BA3E5F" w:rsidR="00136126" w:rsidRPr="00131132" w:rsidRDefault="00931476" w:rsidP="00136126">
      <w:pPr>
        <w:pStyle w:val="Brdtext"/>
      </w:pPr>
      <w:r w:rsidRPr="00131132">
        <w:t>Det anförda innebär att även utformningen av 12 kap. 74 § försäkringsrörelselagen behöver övervägas.</w:t>
      </w:r>
    </w:p>
    <w:p w14:paraId="2334C1FE" w14:textId="77777777" w:rsidR="00136126" w:rsidRPr="00131132" w:rsidRDefault="00136126" w:rsidP="00136126">
      <w:pPr>
        <w:pStyle w:val="Brdtext"/>
      </w:pPr>
    </w:p>
    <w:p w14:paraId="3A02F642" w14:textId="77777777" w:rsidR="00136126" w:rsidRPr="00131132" w:rsidRDefault="00931476" w:rsidP="00136126">
      <w:pPr>
        <w:pStyle w:val="Brdtext"/>
      </w:pPr>
      <w:r w:rsidRPr="00131132">
        <w:t>11 kap. 17 §</w:t>
      </w:r>
    </w:p>
    <w:p w14:paraId="1EAE0950" w14:textId="77777777" w:rsidR="00136126" w:rsidRPr="00131132" w:rsidRDefault="00136126" w:rsidP="00136126">
      <w:pPr>
        <w:pStyle w:val="Brdtext"/>
      </w:pPr>
    </w:p>
    <w:p w14:paraId="15A7F28B" w14:textId="77777777" w:rsidR="00136126" w:rsidRPr="00131132" w:rsidRDefault="00931476" w:rsidP="00136126">
      <w:pPr>
        <w:pStyle w:val="Brdtext"/>
      </w:pPr>
      <w:r w:rsidRPr="00131132">
        <w:t>Paragrafen reglerar när ansvaret för försäkringsbeståndet övergår vid överlåtelse av beståndet från ett tjänstepensionsföretag till ett utländskt tjänstepensionsinstitut. Enligt paragrafens huvudregel övergår ansvaret från det överlåtande företaget till det övertagande institutet när detta har tagit emot ett beslut om godkännande av överlåtelsen från den behöriga myndigheten i hemlandet. Att ansvaret övergår innebär att överlåtelseavtalet verkställs och att det övertagande tjänstepensionsinstitutet börjar förvalta beståndet. Därmed flyttas även det civilrättsliga ansvaret för försäkringsavtalen över till det övertagande institutet.</w:t>
      </w:r>
    </w:p>
    <w:p w14:paraId="671085FA" w14:textId="77777777" w:rsidR="00136126" w:rsidRPr="00131132" w:rsidRDefault="00136126" w:rsidP="00136126">
      <w:pPr>
        <w:pStyle w:val="Brdtext"/>
      </w:pPr>
    </w:p>
    <w:p w14:paraId="7FF0AC98" w14:textId="77777777" w:rsidR="00136126" w:rsidRPr="00131132" w:rsidRDefault="00931476" w:rsidP="00136126">
      <w:pPr>
        <w:pStyle w:val="Brdtext"/>
      </w:pPr>
      <w:r w:rsidRPr="00131132">
        <w:t>Det kan föranleda problem i tillämpningen att ansvarsövergången är knuten till den tidpunkt då det utländska institutet ”tar emot” myndighetens beslut om godkännande och inte, som i fråga om annan ansvarsövergång enligt kapitlet, till myndighetsregistrering av ett beslut om godkännande. Det kan nämligen vara svårt för en utomstående att avgöra vid vilken närmare tidpunkt det utländska institutet tog emot myndighetens beslut; det gäller särskilt för de försäkrade.</w:t>
      </w:r>
    </w:p>
    <w:p w14:paraId="4F1A4F2F" w14:textId="77777777" w:rsidR="00136126" w:rsidRPr="00131132" w:rsidRDefault="00136126" w:rsidP="00136126">
      <w:pPr>
        <w:pStyle w:val="Brdtext"/>
      </w:pPr>
    </w:p>
    <w:p w14:paraId="3F5CA39A" w14:textId="77777777" w:rsidR="00136126" w:rsidRPr="00131132" w:rsidRDefault="00931476" w:rsidP="00136126">
      <w:pPr>
        <w:pStyle w:val="Brdtext"/>
      </w:pPr>
      <w:r w:rsidRPr="00131132">
        <w:t xml:space="preserve">Tidpunkten följer emellertid av direktivet. Detta reglerar visserligen endast den huvudsakligen näringsrättsliga frågan om tidpunkten för övergången av förvaltningen och inte övergången av det civilrättsliga ansvaret för försäkringsavtalen. I enlighet med den bedömning som görs i remissen framstår det dock inte som ändamålsenligt att bestämma en annan tidpunkt för övergången av det civilrättsliga ansvaret. </w:t>
      </w:r>
    </w:p>
    <w:p w14:paraId="5FFD2981" w14:textId="77777777" w:rsidR="00136126" w:rsidRPr="00131132" w:rsidRDefault="00136126" w:rsidP="00136126">
      <w:pPr>
        <w:pStyle w:val="Brdtext"/>
      </w:pPr>
    </w:p>
    <w:p w14:paraId="0E2E1C8C" w14:textId="77777777" w:rsidR="00136126" w:rsidRPr="00131132" w:rsidRDefault="00931476" w:rsidP="00136126">
      <w:pPr>
        <w:pStyle w:val="Brdtext"/>
      </w:pPr>
      <w:r w:rsidRPr="00131132">
        <w:t xml:space="preserve">Det ska anmärkas att en försäkringstagare eller försäkrad, trots övergången av ansvaret, med befriande verkan mot det övertagande tjänstepensionsinstitutet som princip får åberopa betalningar och annat som görs till det överlåtande företaget om försäkringstagaren eller den försäkrade inte visste om att ansvaret då hade övergått eller hade skälig anledning att misstänka detta (jfr 29 § skuldebrevslagen). Detta kan få betydelse inte bara för betalningar av premier utan också för t.ex. anmälan av försäkringsfall och preskriptionsavbrott som görs i förhållande till det överlåtande tjänstepensionsföretaget. Den omständigheten att överlåtelsen i förväg ska godkännas av en majoritet av försäkringstagare och försäkrade innebär inte att varje försäkringstagare eller försäkrad kan anses ha haft skälig anledning att misstänka att det övertagande institutet – kanske långt senare – på en viss dag har tagit emot myndighetens beslut om godkännande. </w:t>
      </w:r>
    </w:p>
    <w:p w14:paraId="1A09E2CE" w14:textId="77777777" w:rsidR="00136126" w:rsidRPr="00131132" w:rsidRDefault="00136126" w:rsidP="00136126">
      <w:pPr>
        <w:pStyle w:val="Brdtext"/>
      </w:pPr>
    </w:p>
    <w:p w14:paraId="084EB84E" w14:textId="77777777" w:rsidR="00136126" w:rsidRPr="00131132" w:rsidRDefault="00931476" w:rsidP="00136126">
      <w:pPr>
        <w:pStyle w:val="Brdtext"/>
      </w:pPr>
      <w:r w:rsidRPr="00131132">
        <w:t xml:space="preserve">För att undvika svårigheter av detta slag skulle det kunna övervägas att det införs en regel som säkerställer att försäkringstagare och försäkrade får </w:t>
      </w:r>
      <w:r w:rsidRPr="00131132">
        <w:lastRenderedPageBreak/>
        <w:t xml:space="preserve">information om vilken dag som ansvaret övergått, eventuellt genom Finansinspektionens försorg. Men som framgår av det föregående ligger det samtidigt i det övertagande institutets eget intresse att se till att sådan information lämnas. Även om vissa oklarheter och tillämpningssvårigheter riskerar att uppkomma i en del situationer, framstår det inte som tillräckligt motiverat att införa en lagreglerad informationsskyldighet. </w:t>
      </w:r>
    </w:p>
    <w:p w14:paraId="4F01360B" w14:textId="77777777" w:rsidR="00136126" w:rsidRPr="00131132" w:rsidRDefault="00136126" w:rsidP="00136126">
      <w:pPr>
        <w:pStyle w:val="Brdtext"/>
      </w:pPr>
    </w:p>
    <w:p w14:paraId="7C831630" w14:textId="77777777" w:rsidR="00136126" w:rsidRPr="00131132" w:rsidRDefault="00931476" w:rsidP="00136126">
      <w:pPr>
        <w:pStyle w:val="Brdtext"/>
      </w:pPr>
      <w:r w:rsidRPr="00131132">
        <w:t>Remissens förslag får således godtas.</w:t>
      </w:r>
    </w:p>
    <w:p w14:paraId="4BF7399B" w14:textId="77777777" w:rsidR="00136126" w:rsidRPr="00131132" w:rsidRDefault="00136126" w:rsidP="00136126">
      <w:pPr>
        <w:pStyle w:val="Brdtext"/>
      </w:pPr>
    </w:p>
    <w:p w14:paraId="6669C70C" w14:textId="77777777" w:rsidR="00136126" w:rsidRPr="00131132" w:rsidRDefault="00931476" w:rsidP="00136126">
      <w:pPr>
        <w:pStyle w:val="Brdtext"/>
      </w:pPr>
      <w:r w:rsidRPr="00131132">
        <w:t>16 kap. 1 §</w:t>
      </w:r>
    </w:p>
    <w:p w14:paraId="03060C1A" w14:textId="77777777" w:rsidR="00136126" w:rsidRPr="00131132" w:rsidRDefault="00136126" w:rsidP="00136126">
      <w:pPr>
        <w:pStyle w:val="Brdtext"/>
      </w:pPr>
    </w:p>
    <w:p w14:paraId="1A0AF4C6" w14:textId="77777777" w:rsidR="00136126" w:rsidRPr="00131132" w:rsidRDefault="00931476" w:rsidP="00136126">
      <w:pPr>
        <w:pStyle w:val="Brdtext"/>
      </w:pPr>
      <w:r w:rsidRPr="00131132">
        <w:t>Kapitlet om grupptillsyn omfattar 41 paragrafer. Regleringen blir mer överskådlig om det i kapitlets inledande bestämmelser, förslagsvis i ett nytt tredje stycke i 1 §, anges vad grupptillsyn omfattar. Stycket kan formuleras enligt följande (jfr också Lagrådets förslag till ändrad lydelse av 5 § där en hänvisning görs till 1 § tredje stycket).</w:t>
      </w:r>
    </w:p>
    <w:p w14:paraId="315D13AB" w14:textId="77777777" w:rsidR="00136126" w:rsidRPr="00131132" w:rsidRDefault="00136126" w:rsidP="00136126">
      <w:pPr>
        <w:pStyle w:val="Brdtext"/>
      </w:pPr>
    </w:p>
    <w:p w14:paraId="5AC85964" w14:textId="77777777" w:rsidR="00136126" w:rsidRPr="00AA5B6B" w:rsidRDefault="00931476" w:rsidP="00136126">
      <w:pPr>
        <w:pStyle w:val="Brdtext"/>
        <w:rPr>
          <w:sz w:val="18"/>
          <w:szCs w:val="18"/>
        </w:rPr>
      </w:pPr>
      <w:r w:rsidRPr="00AA5B6B">
        <w:rPr>
          <w:sz w:val="18"/>
          <w:szCs w:val="18"/>
        </w:rPr>
        <w:t>Grupptillsyn enligt detta kapitel omfattar</w:t>
      </w:r>
    </w:p>
    <w:p w14:paraId="531A3C1A" w14:textId="6FBB2BD9" w:rsidR="00136126" w:rsidRPr="00AA5B6B" w:rsidRDefault="003A007E" w:rsidP="00AA5B6B">
      <w:pPr>
        <w:pStyle w:val="Brdtextmedindrag"/>
        <w:rPr>
          <w:sz w:val="18"/>
          <w:szCs w:val="18"/>
        </w:rPr>
      </w:pPr>
      <w:r w:rsidRPr="00AA5B6B">
        <w:rPr>
          <w:sz w:val="18"/>
          <w:szCs w:val="18"/>
        </w:rPr>
        <w:t>–</w:t>
      </w:r>
      <w:r w:rsidR="00C41BDE">
        <w:rPr>
          <w:sz w:val="18"/>
          <w:szCs w:val="18"/>
        </w:rPr>
        <w:t> </w:t>
      </w:r>
      <w:r w:rsidR="00931476" w:rsidRPr="00AA5B6B">
        <w:rPr>
          <w:sz w:val="18"/>
          <w:szCs w:val="18"/>
        </w:rPr>
        <w:t>gruppsolvens (14–22 §§),</w:t>
      </w:r>
    </w:p>
    <w:p w14:paraId="116F398D" w14:textId="77777777" w:rsidR="003A007E" w:rsidRPr="00AA5B6B" w:rsidRDefault="003A007E" w:rsidP="003A007E">
      <w:pPr>
        <w:pStyle w:val="Brdtextmedindrag"/>
        <w:ind w:left="170" w:firstLine="0"/>
        <w:rPr>
          <w:sz w:val="18"/>
          <w:szCs w:val="18"/>
        </w:rPr>
      </w:pPr>
      <w:r w:rsidRPr="00AA5B6B">
        <w:rPr>
          <w:sz w:val="18"/>
          <w:szCs w:val="18"/>
        </w:rPr>
        <w:t>– </w:t>
      </w:r>
      <w:r w:rsidR="00931476" w:rsidRPr="00AA5B6B">
        <w:rPr>
          <w:sz w:val="18"/>
          <w:szCs w:val="18"/>
        </w:rPr>
        <w:t>rapportering av riskkoncentrationer och interna transaktioner (23–</w:t>
      </w:r>
    </w:p>
    <w:p w14:paraId="30808511" w14:textId="7A8E28AD" w:rsidR="00136126" w:rsidRPr="00AA5B6B" w:rsidRDefault="003A007E" w:rsidP="00AA5B6B">
      <w:pPr>
        <w:pStyle w:val="Brdtextmedindrag"/>
        <w:ind w:left="170" w:firstLine="0"/>
        <w:rPr>
          <w:sz w:val="18"/>
          <w:szCs w:val="18"/>
        </w:rPr>
      </w:pPr>
      <w:r w:rsidRPr="00AA5B6B">
        <w:rPr>
          <w:sz w:val="18"/>
          <w:szCs w:val="18"/>
        </w:rPr>
        <w:t>   </w:t>
      </w:r>
      <w:r w:rsidR="00931476" w:rsidRPr="00AA5B6B">
        <w:rPr>
          <w:sz w:val="18"/>
          <w:szCs w:val="18"/>
        </w:rPr>
        <w:t>28 §§),</w:t>
      </w:r>
    </w:p>
    <w:p w14:paraId="4D7DABED" w14:textId="3ABB7700" w:rsidR="00136126" w:rsidRPr="00AA5B6B" w:rsidRDefault="003A007E" w:rsidP="00AA5B6B">
      <w:pPr>
        <w:pStyle w:val="Brdtextmedindrag"/>
        <w:rPr>
          <w:sz w:val="18"/>
          <w:szCs w:val="18"/>
        </w:rPr>
      </w:pPr>
      <w:r w:rsidRPr="00AA5B6B">
        <w:rPr>
          <w:sz w:val="18"/>
          <w:szCs w:val="18"/>
        </w:rPr>
        <w:t>–</w:t>
      </w:r>
      <w:r w:rsidR="00C41BDE">
        <w:rPr>
          <w:sz w:val="18"/>
          <w:szCs w:val="18"/>
        </w:rPr>
        <w:t> </w:t>
      </w:r>
      <w:r w:rsidR="00931476" w:rsidRPr="00AA5B6B">
        <w:rPr>
          <w:sz w:val="18"/>
          <w:szCs w:val="18"/>
        </w:rPr>
        <w:t xml:space="preserve">företagsstyrning inom gruppen (29–31 §§), och </w:t>
      </w:r>
    </w:p>
    <w:p w14:paraId="69397943" w14:textId="44D1021B" w:rsidR="00136126" w:rsidRPr="00131132" w:rsidRDefault="003A007E" w:rsidP="00AA5B6B">
      <w:pPr>
        <w:pStyle w:val="Brdtextmedindrag"/>
      </w:pPr>
      <w:r w:rsidRPr="00AA5B6B">
        <w:rPr>
          <w:sz w:val="18"/>
          <w:szCs w:val="18"/>
        </w:rPr>
        <w:t>–</w:t>
      </w:r>
      <w:r w:rsidR="00C41BDE">
        <w:rPr>
          <w:sz w:val="18"/>
          <w:szCs w:val="18"/>
        </w:rPr>
        <w:t> </w:t>
      </w:r>
      <w:r w:rsidR="00931476" w:rsidRPr="00AA5B6B">
        <w:rPr>
          <w:sz w:val="18"/>
          <w:szCs w:val="18"/>
        </w:rPr>
        <w:t>tillgång till information (32–40 §§).</w:t>
      </w:r>
    </w:p>
    <w:p w14:paraId="5CEDFB32" w14:textId="77777777" w:rsidR="00136126" w:rsidRPr="00131132" w:rsidRDefault="00136126" w:rsidP="00136126">
      <w:pPr>
        <w:pStyle w:val="Brdtext"/>
      </w:pPr>
    </w:p>
    <w:p w14:paraId="661CD25A" w14:textId="0F39491C" w:rsidR="00136126" w:rsidRPr="00131132" w:rsidRDefault="00931476" w:rsidP="00136126">
      <w:pPr>
        <w:pStyle w:val="Brdtext"/>
      </w:pPr>
      <w:r w:rsidRPr="00131132">
        <w:t>16 kap. 4–6 §§</w:t>
      </w:r>
    </w:p>
    <w:p w14:paraId="7ABEA58D" w14:textId="77777777" w:rsidR="00136126" w:rsidRPr="00131132" w:rsidRDefault="00136126" w:rsidP="00136126">
      <w:pPr>
        <w:pStyle w:val="Brdtext"/>
      </w:pPr>
    </w:p>
    <w:p w14:paraId="7EE210C6" w14:textId="77777777" w:rsidR="00136126" w:rsidRPr="00131132" w:rsidRDefault="00931476" w:rsidP="00136126">
      <w:pPr>
        <w:pStyle w:val="Brdtext"/>
      </w:pPr>
      <w:r w:rsidRPr="00131132">
        <w:t xml:space="preserve">Rubriken före 4 § bör förtydligas och lyda ”Förhållandet mellan grupptillsyn enligt detta kapitel och grupptillsyn enligt annan reglering”. </w:t>
      </w:r>
    </w:p>
    <w:p w14:paraId="41AA7431" w14:textId="77777777" w:rsidR="00136126" w:rsidRPr="00131132" w:rsidRDefault="00931476" w:rsidP="00136126">
      <w:pPr>
        <w:pStyle w:val="Brdtext"/>
      </w:pPr>
      <w:r w:rsidRPr="00131132">
        <w:t>I övrigt bör 5 och 6 §§ förenklas och förtydligas enligt följande.</w:t>
      </w:r>
    </w:p>
    <w:p w14:paraId="433843CF" w14:textId="77777777" w:rsidR="00136126" w:rsidRPr="00131132" w:rsidRDefault="00136126" w:rsidP="00136126">
      <w:pPr>
        <w:pStyle w:val="Brdtext"/>
      </w:pPr>
    </w:p>
    <w:p w14:paraId="608E2507" w14:textId="77777777" w:rsidR="00136126" w:rsidRPr="00AA5B6B" w:rsidRDefault="00931476" w:rsidP="00136126">
      <w:pPr>
        <w:pStyle w:val="Brdtext"/>
        <w:rPr>
          <w:sz w:val="18"/>
          <w:szCs w:val="18"/>
        </w:rPr>
      </w:pPr>
      <w:r w:rsidRPr="00AA5B6B">
        <w:rPr>
          <w:sz w:val="18"/>
          <w:szCs w:val="18"/>
        </w:rPr>
        <w:t>5 §    Om en grupptillsyn utövas med stöd av en sådan annan reglering som avses i 4 § och tillsynen inte omfattar de områden som anges i 1 § tredje stycket, ska den kompletteras med den tillsyn som behövs för att grupptillsynen ska motsvara kraven enligt detta kapitel.</w:t>
      </w:r>
    </w:p>
    <w:p w14:paraId="482F6CA9" w14:textId="77777777" w:rsidR="00136126" w:rsidRPr="00131132" w:rsidRDefault="00136126" w:rsidP="00136126">
      <w:pPr>
        <w:pStyle w:val="Brdtext"/>
      </w:pPr>
    </w:p>
    <w:p w14:paraId="68BEFBC4" w14:textId="3A9C1AA1" w:rsidR="00136126" w:rsidRPr="00AA5B6B" w:rsidRDefault="00931476" w:rsidP="00136126">
      <w:pPr>
        <w:pStyle w:val="Brdtext"/>
        <w:rPr>
          <w:sz w:val="18"/>
          <w:szCs w:val="18"/>
        </w:rPr>
      </w:pPr>
      <w:r w:rsidRPr="00AA5B6B">
        <w:rPr>
          <w:sz w:val="18"/>
          <w:szCs w:val="18"/>
        </w:rPr>
        <w:t>6 §    </w:t>
      </w:r>
      <w:bookmarkStart w:id="9056" w:name="_Hlk4081295"/>
      <w:bookmarkStart w:id="9057" w:name="_Hlk3453089"/>
      <w:bookmarkStart w:id="9058" w:name="_Hlk3453307"/>
      <w:r w:rsidRPr="00AA5B6B" w:rsidDel="00E0291B">
        <w:rPr>
          <w:sz w:val="18"/>
          <w:szCs w:val="18"/>
        </w:rPr>
        <w:t xml:space="preserve"> </w:t>
      </w:r>
      <w:bookmarkEnd w:id="9056"/>
      <w:bookmarkEnd w:id="9057"/>
      <w:bookmarkEnd w:id="9058"/>
      <w:r w:rsidRPr="00AA5B6B">
        <w:rPr>
          <w:sz w:val="18"/>
          <w:szCs w:val="18"/>
        </w:rPr>
        <w:t>Om ett tjänstepensionsföretag som avses i 4 § är anknutet företag till ett tjänstepensionsföretag som omfattas av grupptillsyn enligt detta kapitel, omfattas båda företagen av grupptillsyn enligt detta kapitel.</w:t>
      </w:r>
    </w:p>
    <w:p w14:paraId="01CD7A1B" w14:textId="77777777" w:rsidR="00136126" w:rsidRPr="00131132" w:rsidRDefault="00136126" w:rsidP="00136126">
      <w:pPr>
        <w:pStyle w:val="Brdtext"/>
      </w:pPr>
    </w:p>
    <w:p w14:paraId="0D6A0C2B" w14:textId="77777777" w:rsidR="00136126" w:rsidRPr="00131132" w:rsidRDefault="00931476" w:rsidP="00136126">
      <w:pPr>
        <w:pStyle w:val="Brdtext"/>
      </w:pPr>
      <w:r w:rsidRPr="00131132">
        <w:t>16 kap. 7 och 8 §§</w:t>
      </w:r>
    </w:p>
    <w:p w14:paraId="386173AF" w14:textId="77777777" w:rsidR="00136126" w:rsidRPr="00131132" w:rsidRDefault="00136126" w:rsidP="00136126">
      <w:pPr>
        <w:pStyle w:val="Brdtext"/>
      </w:pPr>
    </w:p>
    <w:p w14:paraId="0E7A388F" w14:textId="1CF26C91" w:rsidR="0052125F" w:rsidRDefault="00931476" w:rsidP="0043188F">
      <w:pPr>
        <w:pStyle w:val="Brdtext"/>
      </w:pPr>
      <w:r w:rsidRPr="00131132">
        <w:t xml:space="preserve">I paragraferna finns bestämmelser om hur grupptillsyn ska utövas när det i en grupp finns flera företag på olika nivåer som det ska utövas grupptillsyn över. Regleringen, som är utformad med 19 kap. 4 § försäkringsrörelselagen som förebild, är svårtillgänglig. Vid föredragningen har därför alternativa formuleringar diskuterats. Men remissens förslag är likväl att föredra eftersom det ansluter till motsvarande reglering i försäkringsrörelselagen. </w:t>
      </w:r>
    </w:p>
    <w:p w14:paraId="15E38B86" w14:textId="77777777" w:rsidR="0006595E" w:rsidRDefault="0006595E" w:rsidP="00136126">
      <w:pPr>
        <w:pStyle w:val="Brdtext"/>
      </w:pPr>
    </w:p>
    <w:p w14:paraId="3C88B135" w14:textId="77777777" w:rsidR="0006595E" w:rsidRDefault="0006595E" w:rsidP="00136126">
      <w:pPr>
        <w:pStyle w:val="Brdtext"/>
      </w:pPr>
    </w:p>
    <w:p w14:paraId="65546FFE" w14:textId="77777777" w:rsidR="0006595E" w:rsidRDefault="0006595E" w:rsidP="00136126">
      <w:pPr>
        <w:pStyle w:val="Brdtext"/>
      </w:pPr>
    </w:p>
    <w:p w14:paraId="622F34CB" w14:textId="28B93C8B" w:rsidR="00136126" w:rsidRPr="00131132" w:rsidRDefault="00931476" w:rsidP="00136126">
      <w:pPr>
        <w:pStyle w:val="Brdtext"/>
      </w:pPr>
      <w:r w:rsidRPr="00131132">
        <w:lastRenderedPageBreak/>
        <w:t>17 kap. 2 §</w:t>
      </w:r>
    </w:p>
    <w:p w14:paraId="28F74785" w14:textId="77777777" w:rsidR="0052125F" w:rsidRDefault="0052125F" w:rsidP="00136126">
      <w:pPr>
        <w:pStyle w:val="Brdtext"/>
      </w:pPr>
    </w:p>
    <w:p w14:paraId="48092C0F" w14:textId="7AEB1E53" w:rsidR="00136126" w:rsidRPr="00131132" w:rsidRDefault="00931476" w:rsidP="00136126">
      <w:pPr>
        <w:pStyle w:val="Brdtext"/>
      </w:pPr>
      <w:r w:rsidRPr="00131132">
        <w:t>Enligt paragrafen får Finansinspektionen bestämma att beslut om förbud, föreläggande och återkallelse ska gälla omedelbart.</w:t>
      </w:r>
    </w:p>
    <w:p w14:paraId="22EC0CE6" w14:textId="77777777" w:rsidR="00136126" w:rsidRPr="00131132" w:rsidRDefault="00136126" w:rsidP="00136126">
      <w:pPr>
        <w:pStyle w:val="Brdtext"/>
      </w:pPr>
    </w:p>
    <w:p w14:paraId="54B7980A" w14:textId="77777777" w:rsidR="00136126" w:rsidRPr="00131132" w:rsidRDefault="00931476" w:rsidP="00136126">
      <w:pPr>
        <w:pStyle w:val="Brdtext"/>
      </w:pPr>
      <w:r w:rsidRPr="00131132">
        <w:t>Enligt 35 § tredje stycket förvaltningslagen får en förvaltnings</w:t>
      </w:r>
      <w:r w:rsidRPr="00131132">
        <w:softHyphen/>
        <w:t xml:space="preserve">myndighet verkställa ett beslut omedelbart om ett väsentligt allmänt eller enskilt intresse kräver det. Myndigheten ska dock först noga överväga om det finns skäl att avvakta på grund av att beslutet medför mycket ingripande verkningar för någon enskild, att verkställigheten inte kan återgå om ett överklagande av beslutet leder till att det upphävs eller att det föreligger någon annan omständighet. Bestämmelserna är generellt tillämpliga och gäller såvida inte något annat är särskilt föreskrivet (se 4 § förvaltningslagen). </w:t>
      </w:r>
    </w:p>
    <w:p w14:paraId="22509239" w14:textId="77777777" w:rsidR="00136126" w:rsidRPr="00131132" w:rsidRDefault="00136126" w:rsidP="00136126">
      <w:pPr>
        <w:pStyle w:val="Brdtext"/>
      </w:pPr>
    </w:p>
    <w:p w14:paraId="77843CC8" w14:textId="21C86C44" w:rsidR="00136126" w:rsidRPr="00131132" w:rsidRDefault="00931476" w:rsidP="00136126">
      <w:pPr>
        <w:pStyle w:val="Brdtext"/>
      </w:pPr>
      <w:r w:rsidRPr="00131132">
        <w:t>Det är inte självklart hur den föreslagna paragrafen ska uppfattas med avseende på de nämnda besluten och på andra överklagbara beslut och inte heller vilken betydelse 35 § tredje stycket förvaltnings</w:t>
      </w:r>
      <w:r w:rsidRPr="00131132">
        <w:softHyphen/>
        <w:t>lagen har i sammanhanget (jfr bl.a. Lagrådets yttrande den 4 september 2018 i anledning av lagrådsremiss om kompletterande bestämmelser till EU:s förordning om referensvärden och Lagrådets yttrande den 19 december 2018 i anledning av lagrådsremiss om kompletterande bestämmelser till EU:s förordning om gränsöver</w:t>
      </w:r>
      <w:r w:rsidRPr="00131132">
        <w:softHyphen/>
        <w:t>skridande paketleveranstjänster). I remissen berörs inte innebörden av paragrafen och dess förhållande till förvaltnings</w:t>
      </w:r>
      <w:r w:rsidRPr="00131132">
        <w:softHyphen/>
        <w:t xml:space="preserve">lagens bestämmelser. Paragrafen är utformad efter förebild av motsvarande bestämmelse om förordnande att beslut ska gälla omedelbart i försäkringsrörelselagen, men den lagen tillkom innan den nya förvaltningslagen trädde i kraft. </w:t>
      </w:r>
    </w:p>
    <w:p w14:paraId="3EE09965" w14:textId="77777777" w:rsidR="00476097" w:rsidRDefault="00476097" w:rsidP="00136126">
      <w:pPr>
        <w:pStyle w:val="Brdtext"/>
      </w:pPr>
    </w:p>
    <w:p w14:paraId="271CBCFE" w14:textId="08625196" w:rsidR="00136126" w:rsidRPr="00131132" w:rsidRDefault="00931476" w:rsidP="00136126">
      <w:pPr>
        <w:pStyle w:val="Brdtext"/>
      </w:pPr>
      <w:r w:rsidRPr="00131132">
        <w:t xml:space="preserve">Läst efter sin ordalydelse synes paragrafen delvis ta över det som föreskrivs i 35 § tredje stycket förvaltningslagen. Paragrafen skulle då närmast få förstås så att Finansinspektionens bedömning av frågan om det finns skäl att bestämma att ett beslut ska gälla omedelbart i princip ska göras med tillämpning av de förutsättningar som anges i 35 § tredje stycket men att inspektionen inte kan bestämma att andra beslut än de angivna ska gälla omedelbart (jfr prop. 2018/19:4 s. 84 f.). </w:t>
      </w:r>
    </w:p>
    <w:p w14:paraId="148B2B53" w14:textId="77777777" w:rsidR="00136126" w:rsidRPr="00131132" w:rsidRDefault="00136126" w:rsidP="00136126">
      <w:pPr>
        <w:pStyle w:val="Brdtext"/>
      </w:pPr>
    </w:p>
    <w:p w14:paraId="3A09DAD5" w14:textId="77777777" w:rsidR="00136126" w:rsidRPr="00131132" w:rsidRDefault="00931476" w:rsidP="00136126">
      <w:pPr>
        <w:pStyle w:val="Brdtext"/>
      </w:pPr>
      <w:r w:rsidRPr="00131132">
        <w:t>Enligt Lagrådets mening förtjänar innebörden av paragrafen att klargöras i den fortsatta beredningen.</w:t>
      </w:r>
    </w:p>
    <w:p w14:paraId="271CE264" w14:textId="77777777" w:rsidR="00136126" w:rsidRPr="00131132" w:rsidRDefault="00136126" w:rsidP="00136126">
      <w:pPr>
        <w:pStyle w:val="Brdtext"/>
      </w:pPr>
    </w:p>
    <w:p w14:paraId="1A25D4F9" w14:textId="77777777" w:rsidR="00136126" w:rsidRPr="00131132" w:rsidRDefault="00931476" w:rsidP="00136126">
      <w:pPr>
        <w:pStyle w:val="Brdtext"/>
      </w:pPr>
      <w:r w:rsidRPr="00131132">
        <w:t>Övergångsbestämmelserna</w:t>
      </w:r>
    </w:p>
    <w:p w14:paraId="3868023D" w14:textId="77777777" w:rsidR="00136126" w:rsidRPr="00131132" w:rsidRDefault="00136126" w:rsidP="00136126">
      <w:pPr>
        <w:pStyle w:val="Brdtext"/>
      </w:pPr>
    </w:p>
    <w:p w14:paraId="092AB754" w14:textId="77777777" w:rsidR="00136126" w:rsidRPr="00131132" w:rsidRDefault="00931476" w:rsidP="00136126">
      <w:pPr>
        <w:pStyle w:val="Brdtext"/>
      </w:pPr>
      <w:r w:rsidRPr="00131132">
        <w:t xml:space="preserve">I punkt 2 regleras tillämpningen i förhållande till länder inom EES som inte är EU-medlemmar. Det andra tjänstepensionsdirektivet riktar sig till medlemsstaterna i EU. För att det ska bli gällande i förhållande till Island, Lichtenstein och Norge krävs att det införlivas i EES-avtalet. Det framgår av remissen att något beslut om ändring av EES-avtalet ännu inte fattats och alltså att direktivet ännu inte gäller för de berörda länderna. Det har vid föredragningen upplysts att den tid som återstår innan ett sådant införlivande kommer till stånd kan förväntas bli kort. </w:t>
      </w:r>
    </w:p>
    <w:p w14:paraId="46C7CAD6" w14:textId="77777777" w:rsidR="00136126" w:rsidRPr="00131132" w:rsidRDefault="00136126" w:rsidP="00136126">
      <w:pPr>
        <w:pStyle w:val="Brdtext"/>
      </w:pPr>
    </w:p>
    <w:p w14:paraId="79BD4BDB" w14:textId="77777777" w:rsidR="00136126" w:rsidRPr="00131132" w:rsidRDefault="00931476" w:rsidP="00136126">
      <w:pPr>
        <w:pStyle w:val="Brdtext"/>
      </w:pPr>
      <w:r w:rsidRPr="00131132">
        <w:lastRenderedPageBreak/>
        <w:t>Något praktiskt behov av en särskild övergångs</w:t>
      </w:r>
      <w:r w:rsidRPr="00131132">
        <w:softHyphen/>
        <w:t xml:space="preserve">bestämmelse för denna situation synes inte finnas. </w:t>
      </w:r>
    </w:p>
    <w:p w14:paraId="6E1401C6" w14:textId="77777777" w:rsidR="00136126" w:rsidRPr="00131132" w:rsidRDefault="00136126" w:rsidP="00136126">
      <w:pPr>
        <w:pStyle w:val="Brdtext"/>
        <w:rPr>
          <w:u w:val="single"/>
        </w:rPr>
      </w:pPr>
    </w:p>
    <w:p w14:paraId="1094F474" w14:textId="77777777" w:rsidR="00136126" w:rsidRPr="00131132" w:rsidRDefault="00931476" w:rsidP="00136126">
      <w:pPr>
        <w:pStyle w:val="Brdtext"/>
        <w:rPr>
          <w:u w:val="single"/>
        </w:rPr>
      </w:pPr>
      <w:r w:rsidRPr="00131132">
        <w:rPr>
          <w:u w:val="single"/>
        </w:rPr>
        <w:t>Förslaget till lag om ändring i konkurslagen</w:t>
      </w:r>
    </w:p>
    <w:p w14:paraId="3D72D2CB" w14:textId="77777777" w:rsidR="00136126" w:rsidRPr="00131132" w:rsidRDefault="00136126" w:rsidP="00136126">
      <w:pPr>
        <w:pStyle w:val="Brdtext"/>
      </w:pPr>
    </w:p>
    <w:p w14:paraId="790D889D" w14:textId="77777777" w:rsidR="00136126" w:rsidRPr="00131132" w:rsidRDefault="00931476" w:rsidP="00136126">
      <w:pPr>
        <w:pStyle w:val="Brdtext"/>
      </w:pPr>
      <w:r w:rsidRPr="00131132">
        <w:t>7 kap. 13 § och 9 kap. 5 §</w:t>
      </w:r>
    </w:p>
    <w:p w14:paraId="173EEB32" w14:textId="77777777" w:rsidR="00136126" w:rsidRPr="00131132" w:rsidRDefault="00136126" w:rsidP="00136126">
      <w:pPr>
        <w:pStyle w:val="Brdtext"/>
      </w:pPr>
    </w:p>
    <w:p w14:paraId="63D18FE3" w14:textId="77777777" w:rsidR="00136126" w:rsidRPr="00131132" w:rsidRDefault="00931476" w:rsidP="00136126">
      <w:pPr>
        <w:pStyle w:val="Brdtext"/>
      </w:pPr>
      <w:r w:rsidRPr="00131132">
        <w:t>Om bevakningsförfarande ska äga rum i en konkurs, gäller som utgångspunkt att den borgenär som vill få betalt måste bevaka sin fordran, med vissa undantag. Enligt skyddsregeln i 9 kap. 5 § andra stycket behöver en försäkringstagare inte bevaka sin fordran i ett livförsäkringsbolags konkurs om uppgift om försäkringstagaren och fordringen har lämnats av förvaltaren i den förteckning som föreskrivs i 7 kap. 13 §. I lagrådsremissen föreslås att motsvarande undantag ska gälla i fråga om ett tjänstepensionsföretags konkurs.</w:t>
      </w:r>
    </w:p>
    <w:p w14:paraId="7989F68A" w14:textId="77777777" w:rsidR="00136126" w:rsidRPr="00131132" w:rsidRDefault="00136126" w:rsidP="00136126">
      <w:pPr>
        <w:pStyle w:val="Brdtext"/>
      </w:pPr>
    </w:p>
    <w:p w14:paraId="3CC40EBC" w14:textId="77777777" w:rsidR="00136126" w:rsidRPr="00131132" w:rsidRDefault="00931476" w:rsidP="00136126">
      <w:pPr>
        <w:pStyle w:val="Brdtext"/>
      </w:pPr>
      <w:r w:rsidRPr="00131132">
        <w:t>Undantaget från bevakningsskyldigheten i 9 kap. 5 § andra stycket gäller enligt lagtexten endast för fordran som en försäkringstagare har. Det är inte säkert att ”försäkringstagare” i konkurslagen ska förstås på samma sätt som i försäkringsavtalslagen, försäkrings</w:t>
      </w:r>
      <w:r w:rsidRPr="00131132">
        <w:softHyphen/>
        <w:t xml:space="preserve">rörelselagen och den föreslagna lagen om tjänstepensionsföretag. Det är därför möjligt att konkurslagen skulle kunna tolkas och tillämpas så att också en fordran, som en försäkrad eller annan ersättningsberättigad har, omfattas av undantaget när fordringen tas med i förvaltarens förteckning. </w:t>
      </w:r>
    </w:p>
    <w:p w14:paraId="48760CDA" w14:textId="77777777" w:rsidR="00136126" w:rsidRPr="00131132" w:rsidRDefault="00136126" w:rsidP="00136126">
      <w:pPr>
        <w:pStyle w:val="Brdtext"/>
      </w:pPr>
    </w:p>
    <w:p w14:paraId="73D7D6C4" w14:textId="77777777" w:rsidR="00136126" w:rsidRPr="00131132" w:rsidRDefault="00931476" w:rsidP="00136126">
      <w:pPr>
        <w:pStyle w:val="Brdtext"/>
      </w:pPr>
      <w:r w:rsidRPr="00131132">
        <w:t xml:space="preserve">Frågan om vilken räckvidd 9 kap. 5 § andra stycket har i detta avseende blir särskilt angelägen när det gäller tjänstepensioner, där ju de försäkrades och förmånstagarnas fordringar kan vara det väsentliga i sammanhanget.   </w:t>
      </w:r>
    </w:p>
    <w:p w14:paraId="3A5719A9" w14:textId="77777777" w:rsidR="00136126" w:rsidRPr="00131132" w:rsidRDefault="00136126" w:rsidP="00136126">
      <w:pPr>
        <w:pStyle w:val="Brdtext"/>
      </w:pPr>
    </w:p>
    <w:p w14:paraId="3A8036FF" w14:textId="77777777" w:rsidR="00136126" w:rsidRPr="00131132" w:rsidRDefault="00931476" w:rsidP="00136126">
      <w:pPr>
        <w:pStyle w:val="Brdtext"/>
      </w:pPr>
      <w:r w:rsidRPr="00131132">
        <w:t xml:space="preserve">Enligt Lagrådets mening bör undantaget från bevakningsskyldigheten i livförsäkringsbolags och tjänstepensionsföretags konkurs bli föremål för ytterligare överväganden.   </w:t>
      </w:r>
    </w:p>
    <w:p w14:paraId="63CA9CDE" w14:textId="77777777" w:rsidR="00136126" w:rsidRPr="00131132" w:rsidRDefault="00136126" w:rsidP="00136126">
      <w:pPr>
        <w:pStyle w:val="Brdtext"/>
      </w:pPr>
    </w:p>
    <w:p w14:paraId="6EF0CE62" w14:textId="77777777" w:rsidR="00136126" w:rsidRPr="00131132" w:rsidRDefault="00931476" w:rsidP="00136126">
      <w:pPr>
        <w:pStyle w:val="Brdtext"/>
        <w:rPr>
          <w:u w:val="single"/>
        </w:rPr>
      </w:pPr>
      <w:r w:rsidRPr="00131132">
        <w:rPr>
          <w:u w:val="single"/>
        </w:rPr>
        <w:t>Övriga lagförslag</w:t>
      </w:r>
    </w:p>
    <w:p w14:paraId="272A685C" w14:textId="77777777" w:rsidR="00136126" w:rsidRPr="00131132" w:rsidRDefault="00136126" w:rsidP="00136126">
      <w:pPr>
        <w:pStyle w:val="Brdtext"/>
        <w:rPr>
          <w:u w:val="single"/>
        </w:rPr>
      </w:pPr>
    </w:p>
    <w:p w14:paraId="20F2547C" w14:textId="6C447089" w:rsidR="00136126" w:rsidRDefault="00931476" w:rsidP="00136126">
      <w:pPr>
        <w:pStyle w:val="Brdtext"/>
      </w:pPr>
      <w:r w:rsidRPr="00131132">
        <w:t>Lagrådet lämnar förslagen utan erinran.</w:t>
      </w:r>
    </w:p>
    <w:p w14:paraId="189E3B7F" w14:textId="4FCED5F0" w:rsidR="00323524" w:rsidRDefault="00323524" w:rsidP="00323524">
      <w:pPr>
        <w:pStyle w:val="Brdtextmedindrag"/>
      </w:pPr>
    </w:p>
    <w:p w14:paraId="4CF22E21" w14:textId="77777777" w:rsidR="00323524" w:rsidRPr="00323524" w:rsidRDefault="00323524" w:rsidP="00323524">
      <w:pPr>
        <w:pStyle w:val="Brdtextmedindrag"/>
        <w:sectPr w:rsidR="00323524" w:rsidRPr="00323524" w:rsidSect="00155500">
          <w:headerReference w:type="even" r:id="rId400"/>
          <w:headerReference w:type="default" r:id="rId401"/>
          <w:footerReference w:type="even" r:id="rId402"/>
          <w:footerReference w:type="default" r:id="rId403"/>
          <w:headerReference w:type="first" r:id="rId404"/>
          <w:footerReference w:type="first" r:id="rId405"/>
          <w:pgSz w:w="9356" w:h="13721" w:code="9"/>
          <w:pgMar w:top="794" w:right="2438" w:bottom="1191" w:left="1021" w:header="0" w:footer="709" w:gutter="0"/>
          <w:cols w:space="708"/>
          <w:docGrid w:linePitch="360"/>
        </w:sectPr>
      </w:pPr>
    </w:p>
    <w:p w14:paraId="6A85A311" w14:textId="55B0007C" w:rsidR="00323524" w:rsidRPr="000E45ED" w:rsidRDefault="00323524" w:rsidP="00E45265">
      <w:pPr>
        <w:pStyle w:val="Bilagarubrik"/>
      </w:pPr>
      <w:bookmarkStart w:id="9059" w:name="_Toc17903041"/>
      <w:bookmarkStart w:id="9060" w:name="_Toc406166449"/>
      <w:bookmarkStart w:id="9061" w:name="_Toc415578167"/>
      <w:bookmarkStart w:id="9062" w:name="_Toc419116253"/>
      <w:bookmarkStart w:id="9063" w:name="_Toc419122414"/>
      <w:bookmarkStart w:id="9064" w:name="_Toc419137742"/>
      <w:bookmarkStart w:id="9065" w:name="_Toc420433648"/>
      <w:bookmarkStart w:id="9066" w:name="_Toc420433736"/>
      <w:bookmarkStart w:id="9067" w:name="_Toc8059962"/>
      <w:bookmarkStart w:id="9068" w:name="_Toc8061672"/>
      <w:bookmarkStart w:id="9069" w:name="_Toc8062204"/>
      <w:bookmarkStart w:id="9070" w:name="_Toc8064672"/>
      <w:bookmarkStart w:id="9071" w:name="_Toc8391349"/>
      <w:bookmarkStart w:id="9072" w:name="_Toc8391615"/>
      <w:bookmarkStart w:id="9073" w:name="_Toc8644820"/>
      <w:bookmarkStart w:id="9074" w:name="_Toc8645352"/>
      <w:bookmarkStart w:id="9075" w:name="_Toc8817833"/>
      <w:bookmarkStart w:id="9076" w:name="_Toc8818405"/>
      <w:bookmarkStart w:id="9077" w:name="_Toc8825774"/>
      <w:bookmarkStart w:id="9078" w:name="_Toc8831871"/>
      <w:bookmarkStart w:id="9079" w:name="_Toc8832780"/>
      <w:bookmarkStart w:id="9080" w:name="_Toc11153243"/>
      <w:bookmarkStart w:id="9081" w:name="_Toc11161164"/>
      <w:bookmarkStart w:id="9082" w:name="_Toc11167100"/>
      <w:bookmarkStart w:id="9083" w:name="_Toc11167636"/>
      <w:bookmarkStart w:id="9084" w:name="_Toc11169073"/>
      <w:bookmarkStart w:id="9085" w:name="_Toc11846026"/>
      <w:bookmarkStart w:id="9086" w:name="_Toc12611825"/>
      <w:bookmarkStart w:id="9087" w:name="_Toc12625092"/>
      <w:bookmarkStart w:id="9088" w:name="_Toc12627581"/>
      <w:bookmarkStart w:id="9089" w:name="_Toc12630471"/>
      <w:bookmarkStart w:id="9090" w:name="_Toc12632966"/>
      <w:r w:rsidRPr="000E45ED">
        <w:lastRenderedPageBreak/>
        <w:t>Parallelluppställning över genomförandet</w:t>
      </w:r>
      <w:r>
        <w:t xml:space="preserve"> i svensk rätt</w:t>
      </w:r>
      <w:r w:rsidRPr="000E45ED">
        <w:t xml:space="preserve"> av Europaparlament</w:t>
      </w:r>
      <w:r>
        <w:t>et</w:t>
      </w:r>
      <w:r w:rsidRPr="000E45ED">
        <w:t>s och rådets direktiv (EU) 2016/2341 av den 14 december 2016 om verksamhet i och tillsyn över tjänstepensionsinstitut</w:t>
      </w:r>
      <w:bookmarkEnd w:id="9059"/>
      <w:r w:rsidRPr="000E45ED">
        <w:t xml:space="preserve"> </w:t>
      </w:r>
      <w:bookmarkEnd w:id="9060"/>
      <w:bookmarkEnd w:id="9061"/>
      <w:bookmarkEnd w:id="9062"/>
      <w:bookmarkEnd w:id="9063"/>
      <w:bookmarkEnd w:id="9064"/>
      <w:bookmarkEnd w:id="9065"/>
      <w:bookmarkEnd w:id="9066"/>
      <w:bookmarkEnd w:id="9067"/>
      <w:bookmarkEnd w:id="9068"/>
      <w:bookmarkEnd w:id="9069"/>
      <w:bookmarkEnd w:id="9070"/>
      <w:bookmarkEnd w:id="9071"/>
      <w:bookmarkEnd w:id="9072"/>
      <w:bookmarkEnd w:id="9073"/>
      <w:bookmarkEnd w:id="9074"/>
      <w:bookmarkEnd w:id="9075"/>
      <w:bookmarkEnd w:id="9076"/>
      <w:bookmarkEnd w:id="9077"/>
      <w:bookmarkEnd w:id="9078"/>
      <w:bookmarkEnd w:id="9079"/>
      <w:bookmarkEnd w:id="9080"/>
      <w:bookmarkEnd w:id="9081"/>
      <w:bookmarkEnd w:id="9082"/>
      <w:bookmarkEnd w:id="9083"/>
      <w:bookmarkEnd w:id="9084"/>
      <w:bookmarkEnd w:id="9085"/>
      <w:bookmarkEnd w:id="9086"/>
      <w:bookmarkEnd w:id="9087"/>
      <w:bookmarkEnd w:id="9088"/>
      <w:bookmarkEnd w:id="9089"/>
      <w:bookmarkEnd w:id="9090"/>
    </w:p>
    <w:tbl>
      <w:tblPr>
        <w:tblW w:w="0" w:type="auto"/>
        <w:tblLook w:val="01E0" w:firstRow="1" w:lastRow="1" w:firstColumn="1" w:lastColumn="1" w:noHBand="0" w:noVBand="0"/>
      </w:tblPr>
      <w:tblGrid>
        <w:gridCol w:w="2681"/>
        <w:gridCol w:w="3216"/>
      </w:tblGrid>
      <w:tr w:rsidR="00323524" w14:paraId="75953F54" w14:textId="77777777" w:rsidTr="00340A29">
        <w:tc>
          <w:tcPr>
            <w:tcW w:w="2681" w:type="dxa"/>
          </w:tcPr>
          <w:p w14:paraId="23CDA3E9" w14:textId="370A709A" w:rsidR="00323524" w:rsidRPr="003D5D8F"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524AB2">
              <w:rPr>
                <w:rFonts w:ascii="Times New Roman" w:hAnsi="Times New Roman"/>
                <w:b/>
                <w:sz w:val="20"/>
              </w:rPr>
              <w:t xml:space="preserve">Artikel i </w:t>
            </w:r>
            <w:r>
              <w:rPr>
                <w:rFonts w:ascii="Times New Roman" w:hAnsi="Times New Roman"/>
                <w:b/>
                <w:sz w:val="20"/>
              </w:rPr>
              <w:t>Europaparlamen</w:t>
            </w:r>
            <w:r w:rsidR="00E45265">
              <w:rPr>
                <w:rFonts w:ascii="Times New Roman" w:hAnsi="Times New Roman"/>
                <w:b/>
                <w:sz w:val="20"/>
              </w:rPr>
              <w:softHyphen/>
            </w:r>
            <w:r>
              <w:rPr>
                <w:rFonts w:ascii="Times New Roman" w:hAnsi="Times New Roman"/>
                <w:b/>
                <w:sz w:val="20"/>
              </w:rPr>
              <w:t>tets och rådets direktiv (EU) 2016/2341 om verksamhet i och tillsyn över tjänstepen</w:t>
            </w:r>
            <w:r w:rsidR="00E45265">
              <w:rPr>
                <w:rFonts w:ascii="Times New Roman" w:hAnsi="Times New Roman"/>
                <w:b/>
                <w:sz w:val="20"/>
              </w:rPr>
              <w:softHyphen/>
            </w:r>
            <w:r>
              <w:rPr>
                <w:rFonts w:ascii="Times New Roman" w:hAnsi="Times New Roman"/>
                <w:b/>
                <w:sz w:val="20"/>
              </w:rPr>
              <w:t>sionsinstitut</w:t>
            </w:r>
          </w:p>
        </w:tc>
        <w:tc>
          <w:tcPr>
            <w:tcW w:w="3216" w:type="dxa"/>
          </w:tcPr>
          <w:p w14:paraId="2315E83B"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524AB2">
              <w:rPr>
                <w:rFonts w:ascii="Times New Roman" w:hAnsi="Times New Roman"/>
                <w:b/>
                <w:sz w:val="20"/>
              </w:rPr>
              <w:t xml:space="preserve">Svenska bestämmelser </w:t>
            </w:r>
            <w:r>
              <w:rPr>
                <w:rFonts w:ascii="Times New Roman" w:hAnsi="Times New Roman"/>
                <w:b/>
                <w:sz w:val="20"/>
              </w:rPr>
              <w:t>(i lagen om tjänstepensionsföretag [TPL], om inte annat anges)</w:t>
            </w:r>
          </w:p>
          <w:p w14:paraId="1A7AD6F5"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b/>
                <w:sz w:val="20"/>
              </w:rPr>
            </w:pPr>
          </w:p>
        </w:tc>
      </w:tr>
      <w:tr w:rsidR="00323524" w14:paraId="39068BCB" w14:textId="77777777" w:rsidTr="00340A29">
        <w:tc>
          <w:tcPr>
            <w:tcW w:w="2681" w:type="dxa"/>
          </w:tcPr>
          <w:p w14:paraId="5D752BFE" w14:textId="77777777" w:rsidR="007D2B7A" w:rsidRDefault="007D2B7A"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9AB80E8" w14:textId="2DFCFCA6"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w:t>
            </w:r>
          </w:p>
        </w:tc>
        <w:tc>
          <w:tcPr>
            <w:tcW w:w="3216" w:type="dxa"/>
          </w:tcPr>
          <w:p w14:paraId="6225DA20" w14:textId="77777777" w:rsidR="007D2B7A" w:rsidRDefault="007D2B7A"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37D4D2D" w14:textId="55BA2B8E"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 kap. 1 och 3 §§</w:t>
            </w:r>
          </w:p>
        </w:tc>
      </w:tr>
      <w:tr w:rsidR="00323524" w14:paraId="11D502F1" w14:textId="77777777" w:rsidTr="00340A29">
        <w:tc>
          <w:tcPr>
            <w:tcW w:w="2681" w:type="dxa"/>
          </w:tcPr>
          <w:p w14:paraId="4B2DB96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2.1</w:t>
            </w:r>
          </w:p>
        </w:tc>
        <w:tc>
          <w:tcPr>
            <w:tcW w:w="3216" w:type="dxa"/>
          </w:tcPr>
          <w:p w14:paraId="342F336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 kap. 1 och 3 §§.</w:t>
            </w:r>
          </w:p>
        </w:tc>
      </w:tr>
      <w:tr w:rsidR="00323524" w14:paraId="23882AD0" w14:textId="77777777" w:rsidTr="00340A29">
        <w:tc>
          <w:tcPr>
            <w:tcW w:w="2681" w:type="dxa"/>
          </w:tcPr>
          <w:p w14:paraId="33DE945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2.2</w:t>
            </w:r>
          </w:p>
        </w:tc>
        <w:tc>
          <w:tcPr>
            <w:tcW w:w="3216" w:type="dxa"/>
          </w:tcPr>
          <w:p w14:paraId="7CECCD2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Direktivet tillämpas enligt svensk rätt inte på sådana institut som avses i artikeln</w:t>
            </w:r>
          </w:p>
        </w:tc>
      </w:tr>
      <w:tr w:rsidR="00323524" w14:paraId="160CA0C7" w14:textId="77777777" w:rsidTr="00340A29">
        <w:tc>
          <w:tcPr>
            <w:tcW w:w="2681" w:type="dxa"/>
          </w:tcPr>
          <w:p w14:paraId="39DF43F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w:t>
            </w:r>
          </w:p>
        </w:tc>
        <w:tc>
          <w:tcPr>
            <w:tcW w:w="3216" w:type="dxa"/>
          </w:tcPr>
          <w:p w14:paraId="453ED20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I Sverige finns inte några sådana tjänstepensionsinstitut som avses i artikeln</w:t>
            </w:r>
          </w:p>
        </w:tc>
      </w:tr>
      <w:tr w:rsidR="00323524" w14:paraId="1622ADBE" w14:textId="77777777" w:rsidTr="00340A29">
        <w:tc>
          <w:tcPr>
            <w:tcW w:w="2681" w:type="dxa"/>
          </w:tcPr>
          <w:p w14:paraId="7D80AF4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w:t>
            </w:r>
          </w:p>
        </w:tc>
        <w:tc>
          <w:tcPr>
            <w:tcW w:w="3216" w:type="dxa"/>
          </w:tcPr>
          <w:p w14:paraId="4CD157D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Valmöjligheten utnyttjas inte </w:t>
            </w:r>
          </w:p>
        </w:tc>
      </w:tr>
      <w:tr w:rsidR="00323524" w14:paraId="261F99B5" w14:textId="77777777" w:rsidTr="00340A29">
        <w:tc>
          <w:tcPr>
            <w:tcW w:w="2681" w:type="dxa"/>
          </w:tcPr>
          <w:p w14:paraId="4B700A1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 första stycket</w:t>
            </w:r>
          </w:p>
        </w:tc>
        <w:tc>
          <w:tcPr>
            <w:tcW w:w="3216" w:type="dxa"/>
          </w:tcPr>
          <w:p w14:paraId="243F294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Valmöjligheten utnyttjas inte</w:t>
            </w:r>
          </w:p>
        </w:tc>
      </w:tr>
      <w:tr w:rsidR="00323524" w14:paraId="7578FDCB" w14:textId="77777777" w:rsidTr="00340A29">
        <w:tc>
          <w:tcPr>
            <w:tcW w:w="2681" w:type="dxa"/>
          </w:tcPr>
          <w:p w14:paraId="2558737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 andra stycket</w:t>
            </w:r>
          </w:p>
        </w:tc>
        <w:tc>
          <w:tcPr>
            <w:tcW w:w="3216" w:type="dxa"/>
          </w:tcPr>
          <w:p w14:paraId="4D529DB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Valmöjligheten utnyttjas inte</w:t>
            </w:r>
          </w:p>
        </w:tc>
      </w:tr>
      <w:tr w:rsidR="00323524" w14:paraId="1BCABB56" w14:textId="77777777" w:rsidTr="00340A29">
        <w:tc>
          <w:tcPr>
            <w:tcW w:w="2681" w:type="dxa"/>
          </w:tcPr>
          <w:p w14:paraId="3DAD5B2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w:t>
            </w:r>
          </w:p>
        </w:tc>
        <w:tc>
          <w:tcPr>
            <w:tcW w:w="3216" w:type="dxa"/>
          </w:tcPr>
          <w:p w14:paraId="3E8F555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 kap. 3 och 4 §§</w:t>
            </w:r>
          </w:p>
        </w:tc>
      </w:tr>
      <w:tr w:rsidR="00323524" w14:paraId="37C96DF1" w14:textId="77777777" w:rsidTr="00340A29">
        <w:tc>
          <w:tcPr>
            <w:tcW w:w="2681" w:type="dxa"/>
          </w:tcPr>
          <w:p w14:paraId="4B8190F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6.2</w:t>
            </w:r>
          </w:p>
        </w:tc>
        <w:tc>
          <w:tcPr>
            <w:tcW w:w="3216" w:type="dxa"/>
          </w:tcPr>
          <w:p w14:paraId="44A2E21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Definitionen har inte tagits in i lag (pensionsplan)</w:t>
            </w:r>
          </w:p>
        </w:tc>
      </w:tr>
      <w:tr w:rsidR="00323524" w14:paraId="69731450" w14:textId="77777777" w:rsidTr="00D40F76">
        <w:tc>
          <w:tcPr>
            <w:tcW w:w="2681" w:type="dxa"/>
            <w:shd w:val="clear" w:color="auto" w:fill="auto"/>
          </w:tcPr>
          <w:p w14:paraId="458B969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6.3</w:t>
            </w:r>
          </w:p>
        </w:tc>
        <w:tc>
          <w:tcPr>
            <w:tcW w:w="3216" w:type="dxa"/>
          </w:tcPr>
          <w:p w14:paraId="171DB34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 kap. 5 § 11</w:t>
            </w:r>
          </w:p>
        </w:tc>
      </w:tr>
      <w:tr w:rsidR="00323524" w14:paraId="3EB9C2F8" w14:textId="77777777" w:rsidTr="00340A29">
        <w:tc>
          <w:tcPr>
            <w:tcW w:w="2681" w:type="dxa"/>
          </w:tcPr>
          <w:p w14:paraId="7EDF2E6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6.4</w:t>
            </w:r>
          </w:p>
        </w:tc>
        <w:tc>
          <w:tcPr>
            <w:tcW w:w="3216" w:type="dxa"/>
          </w:tcPr>
          <w:p w14:paraId="53033FF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 kap. 4 §</w:t>
            </w:r>
          </w:p>
        </w:tc>
      </w:tr>
      <w:tr w:rsidR="00323524" w14:paraId="28201504" w14:textId="77777777" w:rsidTr="00D40F76">
        <w:tc>
          <w:tcPr>
            <w:tcW w:w="2681" w:type="dxa"/>
            <w:shd w:val="clear" w:color="auto" w:fill="auto"/>
          </w:tcPr>
          <w:p w14:paraId="77796E9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6.5</w:t>
            </w:r>
          </w:p>
        </w:tc>
        <w:tc>
          <w:tcPr>
            <w:tcW w:w="3216" w:type="dxa"/>
          </w:tcPr>
          <w:p w14:paraId="0893C60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Motsvaras av begreppet försäkrad (se avsnitt 5.2 samt 1 kap. 11 § försäkringsrörelselagen [2010:2043], FRL)</w:t>
            </w:r>
          </w:p>
        </w:tc>
      </w:tr>
      <w:tr w:rsidR="00323524" w14:paraId="022BCBBA" w14:textId="77777777" w:rsidTr="00D40F76">
        <w:tc>
          <w:tcPr>
            <w:tcW w:w="2681" w:type="dxa"/>
            <w:shd w:val="clear" w:color="auto" w:fill="auto"/>
          </w:tcPr>
          <w:p w14:paraId="71D30F9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6.6</w:t>
            </w:r>
          </w:p>
        </w:tc>
        <w:tc>
          <w:tcPr>
            <w:tcW w:w="3216" w:type="dxa"/>
          </w:tcPr>
          <w:p w14:paraId="49093B1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Motsvaras av begreppet försäkrad (se avsnitt 5.2 samt 1 kap. 11 § FRL)</w:t>
            </w:r>
          </w:p>
        </w:tc>
      </w:tr>
      <w:tr w:rsidR="00323524" w14:paraId="48C8C28A" w14:textId="77777777" w:rsidTr="00D40F76">
        <w:tc>
          <w:tcPr>
            <w:tcW w:w="2681" w:type="dxa"/>
            <w:shd w:val="clear" w:color="auto" w:fill="auto"/>
          </w:tcPr>
          <w:p w14:paraId="65335C2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6.7</w:t>
            </w:r>
          </w:p>
        </w:tc>
        <w:tc>
          <w:tcPr>
            <w:tcW w:w="3216" w:type="dxa"/>
          </w:tcPr>
          <w:p w14:paraId="7E63769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Definitionen har inte tagits in i lag (presumtiv medlem), se avsnitt 5.2</w:t>
            </w:r>
          </w:p>
        </w:tc>
      </w:tr>
      <w:tr w:rsidR="00323524" w14:paraId="1EFF9AA0" w14:textId="77777777" w:rsidTr="00340A29">
        <w:tc>
          <w:tcPr>
            <w:tcW w:w="2681" w:type="dxa"/>
          </w:tcPr>
          <w:p w14:paraId="58DBF99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6.8</w:t>
            </w:r>
          </w:p>
        </w:tc>
        <w:tc>
          <w:tcPr>
            <w:tcW w:w="3216" w:type="dxa"/>
          </w:tcPr>
          <w:p w14:paraId="0A028D9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 kap. 5 § 1</w:t>
            </w:r>
          </w:p>
        </w:tc>
      </w:tr>
      <w:tr w:rsidR="00323524" w14:paraId="15FD5F01" w14:textId="77777777" w:rsidTr="00340A29">
        <w:tc>
          <w:tcPr>
            <w:tcW w:w="2681" w:type="dxa"/>
          </w:tcPr>
          <w:p w14:paraId="4EDBB6C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6.9</w:t>
            </w:r>
          </w:p>
        </w:tc>
        <w:tc>
          <w:tcPr>
            <w:tcW w:w="3216" w:type="dxa"/>
          </w:tcPr>
          <w:p w14:paraId="5DFEE0A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Definitionen har inte tagits in i lag (biometriska risker)</w:t>
            </w:r>
          </w:p>
        </w:tc>
      </w:tr>
      <w:tr w:rsidR="00323524" w14:paraId="1FFE90AB" w14:textId="77777777" w:rsidTr="00340A29">
        <w:tc>
          <w:tcPr>
            <w:tcW w:w="2681" w:type="dxa"/>
          </w:tcPr>
          <w:p w14:paraId="3432784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6.10</w:t>
            </w:r>
          </w:p>
        </w:tc>
        <w:tc>
          <w:tcPr>
            <w:tcW w:w="3216" w:type="dxa"/>
          </w:tcPr>
          <w:p w14:paraId="0F3C867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Definitionen har inte tagits in i lag (hemmedlemsstat)</w:t>
            </w:r>
          </w:p>
        </w:tc>
      </w:tr>
      <w:tr w:rsidR="00323524" w14:paraId="5F7F73CE" w14:textId="77777777" w:rsidTr="00D40F76">
        <w:tc>
          <w:tcPr>
            <w:tcW w:w="2681" w:type="dxa"/>
            <w:shd w:val="clear" w:color="auto" w:fill="auto"/>
          </w:tcPr>
          <w:p w14:paraId="0400AE0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6.11</w:t>
            </w:r>
          </w:p>
        </w:tc>
        <w:tc>
          <w:tcPr>
            <w:tcW w:w="3216" w:type="dxa"/>
          </w:tcPr>
          <w:p w14:paraId="2920844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 kap. 2 § andra stycket 2</w:t>
            </w:r>
          </w:p>
        </w:tc>
      </w:tr>
      <w:tr w:rsidR="00323524" w14:paraId="649C19A4" w14:textId="77777777" w:rsidTr="00D40F76">
        <w:tc>
          <w:tcPr>
            <w:tcW w:w="2681" w:type="dxa"/>
            <w:shd w:val="clear" w:color="auto" w:fill="auto"/>
          </w:tcPr>
          <w:p w14:paraId="378A81C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6.12</w:t>
            </w:r>
          </w:p>
        </w:tc>
        <w:tc>
          <w:tcPr>
            <w:tcW w:w="3216" w:type="dxa"/>
            <w:shd w:val="clear" w:color="auto" w:fill="auto"/>
          </w:tcPr>
          <w:p w14:paraId="57A15DE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Definitionen har inte tagits in i lag (överlåtande tjänstepensionsinstitut) </w:t>
            </w:r>
          </w:p>
        </w:tc>
      </w:tr>
      <w:tr w:rsidR="00323524" w14:paraId="1E1C858C" w14:textId="77777777" w:rsidTr="00D40F76">
        <w:tc>
          <w:tcPr>
            <w:tcW w:w="2681" w:type="dxa"/>
            <w:shd w:val="clear" w:color="auto" w:fill="auto"/>
          </w:tcPr>
          <w:p w14:paraId="5390A7A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6.13</w:t>
            </w:r>
          </w:p>
        </w:tc>
        <w:tc>
          <w:tcPr>
            <w:tcW w:w="3216" w:type="dxa"/>
            <w:shd w:val="clear" w:color="auto" w:fill="auto"/>
          </w:tcPr>
          <w:p w14:paraId="6F7CB44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Definitionen har inte tagits in i lag (mottagande tjänstepensionsinstitut) </w:t>
            </w:r>
          </w:p>
        </w:tc>
      </w:tr>
      <w:tr w:rsidR="00323524" w14:paraId="14B9FE59" w14:textId="77777777" w:rsidTr="00D40F76">
        <w:tc>
          <w:tcPr>
            <w:tcW w:w="2681" w:type="dxa"/>
            <w:shd w:val="clear" w:color="auto" w:fill="auto"/>
          </w:tcPr>
          <w:p w14:paraId="473C149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6.14–6.16</w:t>
            </w:r>
          </w:p>
        </w:tc>
        <w:tc>
          <w:tcPr>
            <w:tcW w:w="3216" w:type="dxa"/>
            <w:shd w:val="clear" w:color="auto" w:fill="auto"/>
          </w:tcPr>
          <w:p w14:paraId="66EFB32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 kap. 5 § 10</w:t>
            </w:r>
          </w:p>
        </w:tc>
      </w:tr>
      <w:tr w:rsidR="00323524" w14:paraId="1350B90E" w14:textId="77777777" w:rsidTr="00340A29">
        <w:tc>
          <w:tcPr>
            <w:tcW w:w="2681" w:type="dxa"/>
          </w:tcPr>
          <w:p w14:paraId="3E5F61D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lastRenderedPageBreak/>
              <w:t>6.17</w:t>
            </w:r>
          </w:p>
        </w:tc>
        <w:tc>
          <w:tcPr>
            <w:tcW w:w="3216" w:type="dxa"/>
          </w:tcPr>
          <w:p w14:paraId="6C3A4AB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Definitionen har inte tagits in i lag (varaktigt medium)</w:t>
            </w:r>
          </w:p>
        </w:tc>
      </w:tr>
      <w:tr w:rsidR="00323524" w14:paraId="6CB8ABDF" w14:textId="77777777" w:rsidTr="00340A29">
        <w:tc>
          <w:tcPr>
            <w:tcW w:w="2681" w:type="dxa"/>
          </w:tcPr>
          <w:p w14:paraId="1AD803A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6.18</w:t>
            </w:r>
          </w:p>
        </w:tc>
        <w:tc>
          <w:tcPr>
            <w:tcW w:w="3216" w:type="dxa"/>
          </w:tcPr>
          <w:p w14:paraId="6C113F5C" w14:textId="18EF344B"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Definitionen har inte tagits in i lag (nyckelfunktion)</w:t>
            </w:r>
            <w:r w:rsidR="001F13FB">
              <w:rPr>
                <w:rFonts w:ascii="Times New Roman" w:hAnsi="Times New Roman"/>
                <w:sz w:val="20"/>
              </w:rPr>
              <w:t>, se avsnitt 9.6.2</w:t>
            </w:r>
          </w:p>
        </w:tc>
      </w:tr>
      <w:tr w:rsidR="00323524" w14:paraId="51D3C275" w14:textId="77777777" w:rsidTr="00340A29">
        <w:tc>
          <w:tcPr>
            <w:tcW w:w="2681" w:type="dxa"/>
          </w:tcPr>
          <w:p w14:paraId="03A6892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6.19</w:t>
            </w:r>
          </w:p>
        </w:tc>
        <w:tc>
          <w:tcPr>
            <w:tcW w:w="3216" w:type="dxa"/>
          </w:tcPr>
          <w:p w14:paraId="26E8F38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3 kap. 1 § TPL, 1 kap. 7 § </w:t>
            </w:r>
            <w:r w:rsidRPr="007601BC">
              <w:rPr>
                <w:rFonts w:ascii="Times New Roman" w:hAnsi="Times New Roman"/>
                <w:sz w:val="20"/>
              </w:rPr>
              <w:t>lagen (1998:293) om utländska</w:t>
            </w:r>
            <w:r w:rsidRPr="001F03FE">
              <w:rPr>
                <w:rFonts w:ascii="Times New Roman" w:hAnsi="Times New Roman"/>
                <w:sz w:val="20"/>
              </w:rPr>
              <w:t xml:space="preserve"> försäkrings</w:t>
            </w:r>
            <w:r>
              <w:rPr>
                <w:rFonts w:ascii="Times New Roman" w:hAnsi="Times New Roman"/>
                <w:sz w:val="20"/>
              </w:rPr>
              <w:softHyphen/>
            </w:r>
            <w:r w:rsidRPr="001F03FE">
              <w:rPr>
                <w:rFonts w:ascii="Times New Roman" w:hAnsi="Times New Roman"/>
                <w:sz w:val="20"/>
              </w:rPr>
              <w:t>givares och tjänstepen</w:t>
            </w:r>
            <w:r>
              <w:rPr>
                <w:rFonts w:ascii="Times New Roman" w:hAnsi="Times New Roman"/>
                <w:sz w:val="20"/>
              </w:rPr>
              <w:softHyphen/>
            </w:r>
            <w:r w:rsidRPr="001F03FE">
              <w:rPr>
                <w:rFonts w:ascii="Times New Roman" w:hAnsi="Times New Roman"/>
                <w:sz w:val="20"/>
              </w:rPr>
              <w:t>sionsinstituts verksamhet i Sverige</w:t>
            </w:r>
            <w:r>
              <w:rPr>
                <w:rFonts w:ascii="Times New Roman" w:hAnsi="Times New Roman"/>
                <w:sz w:val="20"/>
              </w:rPr>
              <w:t>, LUFT</w:t>
            </w:r>
          </w:p>
        </w:tc>
      </w:tr>
      <w:tr w:rsidR="00323524" w14:paraId="05757C9B" w14:textId="77777777" w:rsidTr="00340A29">
        <w:tc>
          <w:tcPr>
            <w:tcW w:w="2681" w:type="dxa"/>
          </w:tcPr>
          <w:p w14:paraId="43D7EDB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7 första stycket</w:t>
            </w:r>
          </w:p>
        </w:tc>
        <w:tc>
          <w:tcPr>
            <w:tcW w:w="3216" w:type="dxa"/>
          </w:tcPr>
          <w:p w14:paraId="4DC7CFA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 kap. 5 §</w:t>
            </w:r>
          </w:p>
        </w:tc>
      </w:tr>
      <w:tr w:rsidR="00323524" w14:paraId="6A8034C4" w14:textId="77777777" w:rsidTr="00340A29">
        <w:tc>
          <w:tcPr>
            <w:tcW w:w="2681" w:type="dxa"/>
          </w:tcPr>
          <w:p w14:paraId="0739F85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7 andra stycket</w:t>
            </w:r>
          </w:p>
        </w:tc>
        <w:tc>
          <w:tcPr>
            <w:tcW w:w="3216" w:type="dxa"/>
          </w:tcPr>
          <w:p w14:paraId="55F9C82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Genomförs inte då valmöjligheten enligt artikel 4 inte utnyttjas</w:t>
            </w:r>
          </w:p>
        </w:tc>
      </w:tr>
      <w:tr w:rsidR="00323524" w14:paraId="117ED8DE" w14:textId="77777777" w:rsidTr="00340A29">
        <w:tc>
          <w:tcPr>
            <w:tcW w:w="2681" w:type="dxa"/>
          </w:tcPr>
          <w:p w14:paraId="537530A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7 tredje stycket</w:t>
            </w:r>
          </w:p>
        </w:tc>
        <w:tc>
          <w:tcPr>
            <w:tcW w:w="3216" w:type="dxa"/>
          </w:tcPr>
          <w:p w14:paraId="51D91EC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 kap. 1 och 4 §§.</w:t>
            </w:r>
          </w:p>
        </w:tc>
      </w:tr>
      <w:tr w:rsidR="00323524" w14:paraId="433E65AD" w14:textId="77777777" w:rsidTr="00D40F76">
        <w:tc>
          <w:tcPr>
            <w:tcW w:w="2681" w:type="dxa"/>
            <w:shd w:val="clear" w:color="auto" w:fill="auto"/>
          </w:tcPr>
          <w:p w14:paraId="4A5279F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8 </w:t>
            </w:r>
          </w:p>
        </w:tc>
        <w:tc>
          <w:tcPr>
            <w:tcW w:w="3216" w:type="dxa"/>
          </w:tcPr>
          <w:p w14:paraId="591CDC5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6.5</w:t>
            </w:r>
          </w:p>
        </w:tc>
      </w:tr>
      <w:tr w:rsidR="00323524" w14:paraId="18197F60" w14:textId="77777777" w:rsidTr="00340A29">
        <w:tc>
          <w:tcPr>
            <w:tcW w:w="2681" w:type="dxa"/>
          </w:tcPr>
          <w:p w14:paraId="4BCF76C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9.1</w:t>
            </w:r>
          </w:p>
        </w:tc>
        <w:tc>
          <w:tcPr>
            <w:tcW w:w="3216" w:type="dxa"/>
          </w:tcPr>
          <w:p w14:paraId="710CEE2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 kap. 1 §</w:t>
            </w:r>
          </w:p>
        </w:tc>
      </w:tr>
      <w:tr w:rsidR="00323524" w14:paraId="7B6E49F4" w14:textId="77777777" w:rsidTr="00340A29">
        <w:tc>
          <w:tcPr>
            <w:tcW w:w="2681" w:type="dxa"/>
          </w:tcPr>
          <w:p w14:paraId="25384FA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9.2</w:t>
            </w:r>
          </w:p>
        </w:tc>
        <w:tc>
          <w:tcPr>
            <w:tcW w:w="3216" w:type="dxa"/>
          </w:tcPr>
          <w:p w14:paraId="7C559CD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Genomförs i föreskrifter på lägre nivå än lag</w:t>
            </w:r>
          </w:p>
        </w:tc>
      </w:tr>
      <w:tr w:rsidR="00323524" w14:paraId="27065135" w14:textId="77777777" w:rsidTr="00340A29">
        <w:tc>
          <w:tcPr>
            <w:tcW w:w="2681" w:type="dxa"/>
          </w:tcPr>
          <w:p w14:paraId="511806D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9.3</w:t>
            </w:r>
          </w:p>
        </w:tc>
        <w:tc>
          <w:tcPr>
            <w:tcW w:w="3216" w:type="dxa"/>
          </w:tcPr>
          <w:p w14:paraId="21CBEB1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Genomförs i föreskrifter på lägre nivå än lag</w:t>
            </w:r>
          </w:p>
        </w:tc>
      </w:tr>
      <w:tr w:rsidR="00323524" w14:paraId="483F600E" w14:textId="77777777" w:rsidTr="00340A29">
        <w:tc>
          <w:tcPr>
            <w:tcW w:w="2681" w:type="dxa"/>
          </w:tcPr>
          <w:p w14:paraId="38662A2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10.1 a</w:t>
            </w:r>
          </w:p>
        </w:tc>
        <w:tc>
          <w:tcPr>
            <w:tcW w:w="3216" w:type="dxa"/>
          </w:tcPr>
          <w:p w14:paraId="426C1A72" w14:textId="77777777" w:rsidR="00323524" w:rsidRPr="005306C5"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 kap. 1 och 4 §§</w:t>
            </w:r>
          </w:p>
        </w:tc>
      </w:tr>
      <w:tr w:rsidR="00323524" w14:paraId="4332E6A0" w14:textId="77777777" w:rsidTr="00D40F76">
        <w:tc>
          <w:tcPr>
            <w:tcW w:w="2681" w:type="dxa"/>
            <w:shd w:val="clear" w:color="auto" w:fill="auto"/>
          </w:tcPr>
          <w:p w14:paraId="4254CE5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F5D22">
              <w:rPr>
                <w:rFonts w:ascii="Times New Roman" w:hAnsi="Times New Roman"/>
                <w:sz w:val="20"/>
              </w:rPr>
              <w:t>10.1 b</w:t>
            </w:r>
          </w:p>
        </w:tc>
        <w:tc>
          <w:tcPr>
            <w:tcW w:w="3216" w:type="dxa"/>
          </w:tcPr>
          <w:p w14:paraId="4A7D47A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Någon bestämmelse med detta innehåll är inte nödvändig, se avsnitt 6.5</w:t>
            </w:r>
          </w:p>
        </w:tc>
      </w:tr>
      <w:tr w:rsidR="00323524" w14:paraId="5A81551F" w14:textId="77777777" w:rsidTr="00340A29">
        <w:tc>
          <w:tcPr>
            <w:tcW w:w="2681" w:type="dxa"/>
          </w:tcPr>
          <w:p w14:paraId="12C665D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10.2</w:t>
            </w:r>
          </w:p>
        </w:tc>
        <w:tc>
          <w:tcPr>
            <w:tcW w:w="3216" w:type="dxa"/>
          </w:tcPr>
          <w:p w14:paraId="603E8BAD" w14:textId="77777777" w:rsidR="00323524" w:rsidRPr="005306C5"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highlight w:val="yellow"/>
              </w:rPr>
            </w:pPr>
            <w:r>
              <w:rPr>
                <w:rFonts w:ascii="Times New Roman" w:hAnsi="Times New Roman"/>
                <w:sz w:val="20"/>
              </w:rPr>
              <w:t>1 kap. 4 §</w:t>
            </w:r>
          </w:p>
        </w:tc>
      </w:tr>
      <w:tr w:rsidR="00323524" w14:paraId="709DA1CE" w14:textId="77777777" w:rsidTr="00D40F76">
        <w:tc>
          <w:tcPr>
            <w:tcW w:w="2681" w:type="dxa"/>
            <w:shd w:val="clear" w:color="auto" w:fill="auto"/>
          </w:tcPr>
          <w:p w14:paraId="2EAB67F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601BC">
              <w:rPr>
                <w:rFonts w:ascii="Times New Roman" w:hAnsi="Times New Roman"/>
                <w:sz w:val="20"/>
              </w:rPr>
              <w:t>11.1</w:t>
            </w:r>
          </w:p>
        </w:tc>
        <w:tc>
          <w:tcPr>
            <w:tcW w:w="3216" w:type="dxa"/>
          </w:tcPr>
          <w:p w14:paraId="00C0698B" w14:textId="331D6062" w:rsidR="00323524" w:rsidRPr="005306C5"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601BC">
              <w:rPr>
                <w:rFonts w:ascii="Times New Roman" w:hAnsi="Times New Roman"/>
                <w:sz w:val="20"/>
              </w:rPr>
              <w:t>3 kap. 1</w:t>
            </w:r>
            <w:r>
              <w:rPr>
                <w:rFonts w:ascii="Times New Roman" w:hAnsi="Times New Roman"/>
                <w:sz w:val="20"/>
              </w:rPr>
              <w:t xml:space="preserve"> TPL</w:t>
            </w:r>
            <w:r w:rsidRPr="007601BC">
              <w:rPr>
                <w:rFonts w:ascii="Times New Roman" w:hAnsi="Times New Roman"/>
                <w:sz w:val="20"/>
              </w:rPr>
              <w:t xml:space="preserve"> och bestämmelserna om utländska tjänstepensionsinstitut i </w:t>
            </w:r>
            <w:r>
              <w:rPr>
                <w:rFonts w:ascii="Times New Roman" w:hAnsi="Times New Roman"/>
                <w:sz w:val="20"/>
              </w:rPr>
              <w:t>LUFT, se avsnitt</w:t>
            </w:r>
            <w:r w:rsidR="005D2B8B">
              <w:rPr>
                <w:rFonts w:ascii="Times New Roman" w:hAnsi="Times New Roman"/>
                <w:sz w:val="20"/>
              </w:rPr>
              <w:t>en</w:t>
            </w:r>
            <w:r>
              <w:rPr>
                <w:rFonts w:ascii="Times New Roman" w:hAnsi="Times New Roman"/>
                <w:sz w:val="20"/>
              </w:rPr>
              <w:t xml:space="preserve"> 7.1 och 7.2 </w:t>
            </w:r>
          </w:p>
        </w:tc>
      </w:tr>
      <w:tr w:rsidR="00323524" w14:paraId="0BF20236" w14:textId="77777777" w:rsidTr="00D40F76">
        <w:tc>
          <w:tcPr>
            <w:tcW w:w="2681" w:type="dxa"/>
            <w:shd w:val="clear" w:color="auto" w:fill="auto"/>
          </w:tcPr>
          <w:p w14:paraId="6A55516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11.2</w:t>
            </w:r>
          </w:p>
        </w:tc>
        <w:tc>
          <w:tcPr>
            <w:tcW w:w="3216" w:type="dxa"/>
          </w:tcPr>
          <w:p w14:paraId="66209B48" w14:textId="77777777"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3 kap. 1</w:t>
            </w:r>
            <w:r>
              <w:rPr>
                <w:rFonts w:ascii="Times New Roman" w:hAnsi="Times New Roman"/>
                <w:sz w:val="20"/>
              </w:rPr>
              <w:t xml:space="preserve"> §</w:t>
            </w:r>
          </w:p>
        </w:tc>
      </w:tr>
      <w:tr w:rsidR="00323524" w14:paraId="716ECBBD" w14:textId="77777777" w:rsidTr="00340A29">
        <w:tc>
          <w:tcPr>
            <w:tcW w:w="2681" w:type="dxa"/>
          </w:tcPr>
          <w:p w14:paraId="5E4B780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11.3 </w:t>
            </w:r>
          </w:p>
        </w:tc>
        <w:tc>
          <w:tcPr>
            <w:tcW w:w="3216" w:type="dxa"/>
          </w:tcPr>
          <w:p w14:paraId="104991E6" w14:textId="57996693"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 xml:space="preserve">3 kap. </w:t>
            </w:r>
            <w:r>
              <w:rPr>
                <w:rFonts w:ascii="Times New Roman" w:hAnsi="Times New Roman"/>
                <w:sz w:val="20"/>
              </w:rPr>
              <w:t>2</w:t>
            </w:r>
            <w:r w:rsidRPr="00B862DA">
              <w:rPr>
                <w:rFonts w:ascii="Times New Roman" w:hAnsi="Times New Roman"/>
                <w:sz w:val="20"/>
              </w:rPr>
              <w:t> § TPL</w:t>
            </w:r>
            <w:r w:rsidR="002F6F63">
              <w:rPr>
                <w:rFonts w:ascii="Times New Roman" w:hAnsi="Times New Roman"/>
                <w:sz w:val="20"/>
              </w:rPr>
              <w:t xml:space="preserve"> och</w:t>
            </w:r>
            <w:r w:rsidR="002F6F63" w:rsidRPr="00B862DA">
              <w:rPr>
                <w:rFonts w:ascii="Times New Roman" w:hAnsi="Times New Roman"/>
                <w:sz w:val="20"/>
              </w:rPr>
              <w:t xml:space="preserve"> </w:t>
            </w:r>
            <w:r w:rsidRPr="00B862DA">
              <w:rPr>
                <w:rFonts w:ascii="Times New Roman" w:hAnsi="Times New Roman"/>
                <w:sz w:val="20"/>
              </w:rPr>
              <w:t>2 kap. 2 och 3 §§ stycket LUFT</w:t>
            </w:r>
          </w:p>
        </w:tc>
      </w:tr>
      <w:tr w:rsidR="00323524" w14:paraId="77D8123E" w14:textId="77777777" w:rsidTr="00340A29">
        <w:tc>
          <w:tcPr>
            <w:tcW w:w="2681" w:type="dxa"/>
          </w:tcPr>
          <w:p w14:paraId="428B11C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11.4</w:t>
            </w:r>
          </w:p>
        </w:tc>
        <w:tc>
          <w:tcPr>
            <w:tcW w:w="3216" w:type="dxa"/>
          </w:tcPr>
          <w:p w14:paraId="6C363D3C" w14:textId="77777777"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3 kap. 3</w:t>
            </w:r>
            <w:r>
              <w:rPr>
                <w:rFonts w:ascii="Times New Roman" w:hAnsi="Times New Roman"/>
                <w:sz w:val="20"/>
              </w:rPr>
              <w:t xml:space="preserve">–5 </w:t>
            </w:r>
            <w:r w:rsidRPr="00B862DA">
              <w:rPr>
                <w:rFonts w:ascii="Times New Roman" w:hAnsi="Times New Roman"/>
                <w:sz w:val="20"/>
              </w:rPr>
              <w:t>§§</w:t>
            </w:r>
          </w:p>
        </w:tc>
      </w:tr>
      <w:tr w:rsidR="00323524" w14:paraId="7BDAEA15" w14:textId="77777777" w:rsidTr="00D40F76">
        <w:tc>
          <w:tcPr>
            <w:tcW w:w="2681" w:type="dxa"/>
            <w:shd w:val="clear" w:color="auto" w:fill="auto"/>
          </w:tcPr>
          <w:p w14:paraId="3740C0A5"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11.5</w:t>
            </w:r>
          </w:p>
        </w:tc>
        <w:tc>
          <w:tcPr>
            <w:tcW w:w="3216" w:type="dxa"/>
          </w:tcPr>
          <w:p w14:paraId="4A2B57FA" w14:textId="77777777"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 xml:space="preserve">3 kap. </w:t>
            </w:r>
            <w:r>
              <w:rPr>
                <w:rFonts w:ascii="Times New Roman" w:hAnsi="Times New Roman"/>
                <w:sz w:val="20"/>
              </w:rPr>
              <w:t>5</w:t>
            </w:r>
            <w:r w:rsidRPr="00B862DA">
              <w:rPr>
                <w:rFonts w:ascii="Times New Roman" w:hAnsi="Times New Roman"/>
                <w:sz w:val="20"/>
              </w:rPr>
              <w:t> </w:t>
            </w:r>
            <w:r w:rsidRPr="00A3072E">
              <w:rPr>
                <w:rFonts w:ascii="Times New Roman" w:hAnsi="Times New Roman"/>
                <w:sz w:val="20"/>
              </w:rPr>
              <w:t xml:space="preserve">§ </w:t>
            </w:r>
            <w:r w:rsidRPr="00B862DA">
              <w:rPr>
                <w:rFonts w:ascii="Times New Roman" w:hAnsi="Times New Roman"/>
                <w:sz w:val="20"/>
              </w:rPr>
              <w:t>och</w:t>
            </w:r>
            <w:r w:rsidRPr="00A3072E">
              <w:rPr>
                <w:rFonts w:ascii="Times New Roman" w:hAnsi="Times New Roman"/>
                <w:sz w:val="20"/>
              </w:rPr>
              <w:t xml:space="preserve"> 17 kap. </w:t>
            </w:r>
            <w:r>
              <w:rPr>
                <w:rFonts w:ascii="Times New Roman" w:hAnsi="Times New Roman"/>
                <w:sz w:val="20"/>
              </w:rPr>
              <w:t>3</w:t>
            </w:r>
            <w:r w:rsidRPr="00A3072E">
              <w:rPr>
                <w:rFonts w:ascii="Times New Roman" w:hAnsi="Times New Roman"/>
                <w:sz w:val="20"/>
              </w:rPr>
              <w:t> </w:t>
            </w:r>
            <w:r w:rsidRPr="00B862DA">
              <w:rPr>
                <w:rFonts w:ascii="Times New Roman" w:hAnsi="Times New Roman"/>
                <w:sz w:val="20"/>
              </w:rPr>
              <w:t>§</w:t>
            </w:r>
          </w:p>
        </w:tc>
      </w:tr>
      <w:tr w:rsidR="00323524" w14:paraId="2C9B2984" w14:textId="77777777" w:rsidTr="00340A29">
        <w:tc>
          <w:tcPr>
            <w:tcW w:w="2681" w:type="dxa"/>
          </w:tcPr>
          <w:p w14:paraId="185326C9"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11.6</w:t>
            </w:r>
          </w:p>
        </w:tc>
        <w:tc>
          <w:tcPr>
            <w:tcW w:w="3216" w:type="dxa"/>
          </w:tcPr>
          <w:p w14:paraId="4903A9F0" w14:textId="77777777"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8 kap. 1 b § LUFT</w:t>
            </w:r>
          </w:p>
        </w:tc>
      </w:tr>
      <w:tr w:rsidR="00323524" w14:paraId="2C676FE0" w14:textId="77777777" w:rsidTr="00340A29">
        <w:tc>
          <w:tcPr>
            <w:tcW w:w="2681" w:type="dxa"/>
          </w:tcPr>
          <w:p w14:paraId="579471D0"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11.7</w:t>
            </w:r>
          </w:p>
        </w:tc>
        <w:tc>
          <w:tcPr>
            <w:tcW w:w="3216" w:type="dxa"/>
          </w:tcPr>
          <w:p w14:paraId="74DF0FA0" w14:textId="480636C1" w:rsidR="00323524" w:rsidRPr="00A3072E"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 xml:space="preserve">3 kap. </w:t>
            </w:r>
            <w:r>
              <w:rPr>
                <w:rFonts w:ascii="Times New Roman" w:hAnsi="Times New Roman"/>
                <w:sz w:val="20"/>
              </w:rPr>
              <w:t>6</w:t>
            </w:r>
            <w:r w:rsidRPr="00B862DA">
              <w:rPr>
                <w:rFonts w:ascii="Times New Roman" w:hAnsi="Times New Roman"/>
                <w:sz w:val="20"/>
              </w:rPr>
              <w:t> § första stycket TPL</w:t>
            </w:r>
            <w:r w:rsidR="002F6F63">
              <w:rPr>
                <w:rFonts w:ascii="Times New Roman" w:hAnsi="Times New Roman"/>
                <w:sz w:val="20"/>
              </w:rPr>
              <w:t xml:space="preserve"> och</w:t>
            </w:r>
            <w:r w:rsidRPr="00B862DA">
              <w:rPr>
                <w:rFonts w:ascii="Times New Roman" w:hAnsi="Times New Roman"/>
                <w:sz w:val="20"/>
              </w:rPr>
              <w:t xml:space="preserve"> 3 kap. 2 § LUFT</w:t>
            </w:r>
          </w:p>
        </w:tc>
      </w:tr>
      <w:tr w:rsidR="00323524" w14:paraId="6C410F06" w14:textId="77777777" w:rsidTr="00340A29">
        <w:tc>
          <w:tcPr>
            <w:tcW w:w="2681" w:type="dxa"/>
          </w:tcPr>
          <w:p w14:paraId="173BBCDE"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11.8</w:t>
            </w:r>
          </w:p>
        </w:tc>
        <w:tc>
          <w:tcPr>
            <w:tcW w:w="3216" w:type="dxa"/>
          </w:tcPr>
          <w:p w14:paraId="69C957FA" w14:textId="178B8E23" w:rsidR="00323524" w:rsidRPr="00A3072E"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 xml:space="preserve">3 kap. </w:t>
            </w:r>
            <w:r>
              <w:rPr>
                <w:rFonts w:ascii="Times New Roman" w:hAnsi="Times New Roman"/>
                <w:sz w:val="20"/>
              </w:rPr>
              <w:t>7</w:t>
            </w:r>
            <w:r w:rsidRPr="00B862DA">
              <w:rPr>
                <w:rFonts w:ascii="Times New Roman" w:hAnsi="Times New Roman"/>
                <w:sz w:val="20"/>
              </w:rPr>
              <w:t> § TPL</w:t>
            </w:r>
            <w:r w:rsidR="002F6F63">
              <w:rPr>
                <w:rFonts w:ascii="Times New Roman" w:hAnsi="Times New Roman"/>
                <w:sz w:val="20"/>
              </w:rPr>
              <w:t xml:space="preserve"> och</w:t>
            </w:r>
            <w:r w:rsidRPr="00B862DA">
              <w:rPr>
                <w:rFonts w:ascii="Times New Roman" w:hAnsi="Times New Roman"/>
                <w:sz w:val="20"/>
              </w:rPr>
              <w:t xml:space="preserve"> 2 kap. 1 a § andra stycket LUFT</w:t>
            </w:r>
          </w:p>
        </w:tc>
      </w:tr>
      <w:tr w:rsidR="00323524" w14:paraId="68927D59" w14:textId="77777777" w:rsidTr="00340A29">
        <w:tc>
          <w:tcPr>
            <w:tcW w:w="2681" w:type="dxa"/>
          </w:tcPr>
          <w:p w14:paraId="16EA4707"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11.9</w:t>
            </w:r>
          </w:p>
        </w:tc>
        <w:tc>
          <w:tcPr>
            <w:tcW w:w="3216" w:type="dxa"/>
          </w:tcPr>
          <w:p w14:paraId="34B3961C" w14:textId="77777777"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 xml:space="preserve">3 kap. </w:t>
            </w:r>
            <w:r>
              <w:rPr>
                <w:rFonts w:ascii="Times New Roman" w:hAnsi="Times New Roman"/>
                <w:sz w:val="20"/>
              </w:rPr>
              <w:t>6</w:t>
            </w:r>
            <w:r w:rsidRPr="00B862DA">
              <w:rPr>
                <w:rFonts w:ascii="Times New Roman" w:hAnsi="Times New Roman"/>
                <w:sz w:val="20"/>
              </w:rPr>
              <w:t> § andra stycket TPL och 3 kap. 2 § LUFT</w:t>
            </w:r>
          </w:p>
        </w:tc>
      </w:tr>
      <w:tr w:rsidR="00323524" w14:paraId="13F45365" w14:textId="77777777" w:rsidTr="00340A29">
        <w:tc>
          <w:tcPr>
            <w:tcW w:w="2681" w:type="dxa"/>
          </w:tcPr>
          <w:p w14:paraId="56DF9C9E"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11.10</w:t>
            </w:r>
          </w:p>
        </w:tc>
        <w:tc>
          <w:tcPr>
            <w:tcW w:w="3216" w:type="dxa"/>
          </w:tcPr>
          <w:p w14:paraId="5B8838B5" w14:textId="128E5EB9"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15 kap. 1 § andra stycket TPL</w:t>
            </w:r>
            <w:r w:rsidR="002F6F63">
              <w:rPr>
                <w:rFonts w:ascii="Times New Roman" w:hAnsi="Times New Roman"/>
                <w:sz w:val="20"/>
              </w:rPr>
              <w:t xml:space="preserve"> och</w:t>
            </w:r>
            <w:r w:rsidRPr="00B862DA">
              <w:rPr>
                <w:rFonts w:ascii="Times New Roman" w:hAnsi="Times New Roman"/>
                <w:sz w:val="20"/>
              </w:rPr>
              <w:t xml:space="preserve"> 3 kap. 2 och 6 §§ LUFT</w:t>
            </w:r>
          </w:p>
        </w:tc>
      </w:tr>
      <w:tr w:rsidR="00323524" w14:paraId="4921186F" w14:textId="77777777" w:rsidTr="00340A29">
        <w:tc>
          <w:tcPr>
            <w:tcW w:w="2681" w:type="dxa"/>
          </w:tcPr>
          <w:p w14:paraId="1F3002CA"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11.11</w:t>
            </w:r>
          </w:p>
        </w:tc>
        <w:tc>
          <w:tcPr>
            <w:tcW w:w="3216" w:type="dxa"/>
          </w:tcPr>
          <w:p w14:paraId="0FE7C299" w14:textId="77777777" w:rsidR="00323524" w:rsidRPr="00B862D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B862DA">
              <w:rPr>
                <w:rFonts w:ascii="Times New Roman" w:hAnsi="Times New Roman"/>
                <w:sz w:val="20"/>
              </w:rPr>
              <w:t xml:space="preserve">3 kap. 6 § LUFT </w:t>
            </w:r>
          </w:p>
        </w:tc>
      </w:tr>
      <w:tr w:rsidR="00323524" w14:paraId="2EE483CC" w14:textId="77777777" w:rsidTr="00D40F76">
        <w:tc>
          <w:tcPr>
            <w:tcW w:w="2681" w:type="dxa"/>
            <w:shd w:val="clear" w:color="auto" w:fill="auto"/>
          </w:tcPr>
          <w:p w14:paraId="15B344A6"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12.1</w:t>
            </w:r>
          </w:p>
        </w:tc>
        <w:tc>
          <w:tcPr>
            <w:tcW w:w="3216" w:type="dxa"/>
            <w:shd w:val="clear" w:color="auto" w:fill="auto"/>
          </w:tcPr>
          <w:p w14:paraId="195D647B"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 § första stycket, 14 och 15 §§</w:t>
            </w:r>
          </w:p>
        </w:tc>
      </w:tr>
      <w:tr w:rsidR="00323524" w14:paraId="64FF974D" w14:textId="77777777" w:rsidTr="00D40F76">
        <w:tc>
          <w:tcPr>
            <w:tcW w:w="2681" w:type="dxa"/>
            <w:shd w:val="clear" w:color="auto" w:fill="auto"/>
          </w:tcPr>
          <w:p w14:paraId="0FA0FD0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12.2</w:t>
            </w:r>
          </w:p>
        </w:tc>
        <w:tc>
          <w:tcPr>
            <w:tcW w:w="3216" w:type="dxa"/>
            <w:shd w:val="clear" w:color="auto" w:fill="auto"/>
          </w:tcPr>
          <w:p w14:paraId="2E17E02B" w14:textId="7AD4A27D"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15 § första stycket 1 och 21 § 3 TPL</w:t>
            </w:r>
            <w:r w:rsidR="002F6F63">
              <w:rPr>
                <w:rFonts w:ascii="Times New Roman" w:hAnsi="Times New Roman"/>
                <w:sz w:val="20"/>
              </w:rPr>
              <w:t xml:space="preserve"> och</w:t>
            </w:r>
            <w:r>
              <w:rPr>
                <w:rFonts w:ascii="Times New Roman" w:hAnsi="Times New Roman"/>
                <w:sz w:val="20"/>
              </w:rPr>
              <w:t xml:space="preserve"> 9 kap. 12 § LUFT</w:t>
            </w:r>
          </w:p>
        </w:tc>
      </w:tr>
      <w:tr w:rsidR="00323524" w14:paraId="70317E5C" w14:textId="77777777" w:rsidTr="00D40F76">
        <w:tc>
          <w:tcPr>
            <w:tcW w:w="2681" w:type="dxa"/>
            <w:shd w:val="clear" w:color="auto" w:fill="auto"/>
          </w:tcPr>
          <w:p w14:paraId="3C5C625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12.3</w:t>
            </w:r>
          </w:p>
        </w:tc>
        <w:tc>
          <w:tcPr>
            <w:tcW w:w="3216" w:type="dxa"/>
            <w:shd w:val="clear" w:color="auto" w:fill="auto"/>
          </w:tcPr>
          <w:p w14:paraId="3F3505E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13 §</w:t>
            </w:r>
          </w:p>
        </w:tc>
      </w:tr>
      <w:tr w:rsidR="00323524" w14:paraId="0BA07CF7" w14:textId="77777777" w:rsidTr="00D40F76">
        <w:tc>
          <w:tcPr>
            <w:tcW w:w="2681" w:type="dxa"/>
            <w:shd w:val="clear" w:color="auto" w:fill="auto"/>
          </w:tcPr>
          <w:p w14:paraId="35C975C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12.4</w:t>
            </w:r>
          </w:p>
        </w:tc>
        <w:tc>
          <w:tcPr>
            <w:tcW w:w="3216" w:type="dxa"/>
            <w:shd w:val="clear" w:color="auto" w:fill="auto"/>
          </w:tcPr>
          <w:p w14:paraId="0CB80B91" w14:textId="4A6A99F5"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14, 15, 18 §§, 19 § första stycket och 23 § första stycket TPL</w:t>
            </w:r>
            <w:r w:rsidR="002F6F63">
              <w:rPr>
                <w:rFonts w:ascii="Times New Roman" w:hAnsi="Times New Roman"/>
                <w:sz w:val="20"/>
              </w:rPr>
              <w:t xml:space="preserve"> och</w:t>
            </w:r>
            <w:r>
              <w:rPr>
                <w:rFonts w:ascii="Times New Roman" w:hAnsi="Times New Roman"/>
                <w:sz w:val="20"/>
              </w:rPr>
              <w:t xml:space="preserve"> 9 kap. 9, 10, 14 och 15 §§ LUFT</w:t>
            </w:r>
          </w:p>
        </w:tc>
      </w:tr>
      <w:tr w:rsidR="00323524" w14:paraId="68A0F025" w14:textId="77777777" w:rsidTr="00340A29">
        <w:tc>
          <w:tcPr>
            <w:tcW w:w="2681" w:type="dxa"/>
          </w:tcPr>
          <w:p w14:paraId="26E6C78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lastRenderedPageBreak/>
              <w:t>12.5</w:t>
            </w:r>
          </w:p>
        </w:tc>
        <w:tc>
          <w:tcPr>
            <w:tcW w:w="3216" w:type="dxa"/>
          </w:tcPr>
          <w:p w14:paraId="7E82526C" w14:textId="2112CBAD"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19 § TPL</w:t>
            </w:r>
            <w:r w:rsidR="002F6F63">
              <w:rPr>
                <w:rFonts w:ascii="Times New Roman" w:hAnsi="Times New Roman"/>
                <w:sz w:val="20"/>
              </w:rPr>
              <w:t xml:space="preserve"> och</w:t>
            </w:r>
            <w:r>
              <w:rPr>
                <w:rFonts w:ascii="Times New Roman" w:hAnsi="Times New Roman"/>
                <w:sz w:val="20"/>
              </w:rPr>
              <w:t xml:space="preserve"> 9 kap. 10 § LUFT</w:t>
            </w:r>
          </w:p>
        </w:tc>
      </w:tr>
      <w:tr w:rsidR="00323524" w14:paraId="50D12B89" w14:textId="77777777" w:rsidTr="00D40F76">
        <w:tc>
          <w:tcPr>
            <w:tcW w:w="2681" w:type="dxa"/>
            <w:shd w:val="clear" w:color="auto" w:fill="auto"/>
          </w:tcPr>
          <w:p w14:paraId="01299F7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12.6</w:t>
            </w:r>
          </w:p>
        </w:tc>
        <w:tc>
          <w:tcPr>
            <w:tcW w:w="3216" w:type="dxa"/>
            <w:shd w:val="clear" w:color="auto" w:fill="auto"/>
          </w:tcPr>
          <w:p w14:paraId="34D7AB3E" w14:textId="691C6551"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20 § TPL</w:t>
            </w:r>
            <w:r w:rsidR="002F6F63">
              <w:rPr>
                <w:rFonts w:ascii="Times New Roman" w:hAnsi="Times New Roman"/>
                <w:sz w:val="20"/>
              </w:rPr>
              <w:t xml:space="preserve"> och</w:t>
            </w:r>
            <w:r>
              <w:rPr>
                <w:rFonts w:ascii="Times New Roman" w:hAnsi="Times New Roman"/>
                <w:sz w:val="20"/>
              </w:rPr>
              <w:t xml:space="preserve"> 9 kap. 11 § LUFT</w:t>
            </w:r>
          </w:p>
        </w:tc>
      </w:tr>
      <w:tr w:rsidR="00323524" w14:paraId="4EF6A238" w14:textId="77777777" w:rsidTr="00D40F76">
        <w:tc>
          <w:tcPr>
            <w:tcW w:w="2681" w:type="dxa"/>
            <w:shd w:val="clear" w:color="auto" w:fill="auto"/>
          </w:tcPr>
          <w:p w14:paraId="03800D1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12.7</w:t>
            </w:r>
          </w:p>
        </w:tc>
        <w:tc>
          <w:tcPr>
            <w:tcW w:w="3216" w:type="dxa"/>
            <w:shd w:val="clear" w:color="auto" w:fill="auto"/>
          </w:tcPr>
          <w:p w14:paraId="6282CCC6" w14:textId="0167BA7B"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21 § TPL</w:t>
            </w:r>
            <w:r w:rsidR="002F6F63">
              <w:rPr>
                <w:rFonts w:ascii="Times New Roman" w:hAnsi="Times New Roman"/>
                <w:sz w:val="20"/>
              </w:rPr>
              <w:t xml:space="preserve"> och</w:t>
            </w:r>
            <w:r>
              <w:rPr>
                <w:rFonts w:ascii="Times New Roman" w:hAnsi="Times New Roman"/>
                <w:sz w:val="20"/>
              </w:rPr>
              <w:t xml:space="preserve"> 9 kap. 12 § LUFT</w:t>
            </w:r>
          </w:p>
        </w:tc>
      </w:tr>
      <w:tr w:rsidR="00323524" w14:paraId="34892DAA" w14:textId="77777777" w:rsidTr="00340A29">
        <w:tc>
          <w:tcPr>
            <w:tcW w:w="2681" w:type="dxa"/>
          </w:tcPr>
          <w:p w14:paraId="66BA137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12.8</w:t>
            </w:r>
          </w:p>
        </w:tc>
        <w:tc>
          <w:tcPr>
            <w:tcW w:w="3216" w:type="dxa"/>
          </w:tcPr>
          <w:p w14:paraId="0B897CE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15 § första stycket</w:t>
            </w:r>
          </w:p>
        </w:tc>
      </w:tr>
      <w:tr w:rsidR="00323524" w14:paraId="2F2E6569" w14:textId="77777777" w:rsidTr="00340A29">
        <w:tc>
          <w:tcPr>
            <w:tcW w:w="2681" w:type="dxa"/>
          </w:tcPr>
          <w:p w14:paraId="0DA9AFB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12.9</w:t>
            </w:r>
          </w:p>
        </w:tc>
        <w:tc>
          <w:tcPr>
            <w:tcW w:w="3216" w:type="dxa"/>
          </w:tcPr>
          <w:p w14:paraId="41C7F5D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15 § andra stycket</w:t>
            </w:r>
          </w:p>
        </w:tc>
      </w:tr>
      <w:tr w:rsidR="00323524" w14:paraId="27F614B9" w14:textId="77777777" w:rsidTr="00D40F76">
        <w:tc>
          <w:tcPr>
            <w:tcW w:w="2681" w:type="dxa"/>
            <w:shd w:val="clear" w:color="auto" w:fill="auto"/>
          </w:tcPr>
          <w:p w14:paraId="21F54B1B" w14:textId="77777777" w:rsidR="00323524" w:rsidRPr="0094219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4219A">
              <w:rPr>
                <w:rFonts w:ascii="Times New Roman" w:hAnsi="Times New Roman"/>
                <w:sz w:val="20"/>
              </w:rPr>
              <w:t>12.10</w:t>
            </w:r>
          </w:p>
        </w:tc>
        <w:tc>
          <w:tcPr>
            <w:tcW w:w="3216" w:type="dxa"/>
          </w:tcPr>
          <w:p w14:paraId="5A4F1C1B" w14:textId="0369C34D" w:rsidR="00323524" w:rsidRPr="0094219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4219A">
              <w:rPr>
                <w:rFonts w:ascii="Times New Roman" w:hAnsi="Times New Roman"/>
                <w:sz w:val="20"/>
              </w:rPr>
              <w:t>17 kap. 1 och 3 §§ TPL</w:t>
            </w:r>
            <w:r w:rsidR="002F6F63">
              <w:rPr>
                <w:rFonts w:ascii="Times New Roman" w:hAnsi="Times New Roman"/>
                <w:sz w:val="20"/>
              </w:rPr>
              <w:t xml:space="preserve"> och</w:t>
            </w:r>
            <w:r w:rsidRPr="0094219A">
              <w:rPr>
                <w:rFonts w:ascii="Times New Roman" w:hAnsi="Times New Roman"/>
                <w:sz w:val="20"/>
              </w:rPr>
              <w:t xml:space="preserve"> 10 kap. 4 b § LUFT. Bedöms i övrigt uppfylld i</w:t>
            </w:r>
            <w:r w:rsidRPr="0094219A" w:rsidDel="00A059A5">
              <w:rPr>
                <w:rFonts w:ascii="Times New Roman" w:hAnsi="Times New Roman"/>
                <w:sz w:val="20"/>
              </w:rPr>
              <w:t xml:space="preserve"> </w:t>
            </w:r>
            <w:r w:rsidRPr="0094219A">
              <w:rPr>
                <w:rFonts w:ascii="Times New Roman" w:hAnsi="Times New Roman"/>
                <w:sz w:val="20"/>
              </w:rPr>
              <w:t>gällande svensk rätt, se avsnitt 11.8</w:t>
            </w:r>
          </w:p>
        </w:tc>
      </w:tr>
      <w:tr w:rsidR="00323524" w14:paraId="36D01C28" w14:textId="77777777" w:rsidTr="00340A29">
        <w:tc>
          <w:tcPr>
            <w:tcW w:w="2681" w:type="dxa"/>
          </w:tcPr>
          <w:p w14:paraId="2685B9A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12.11</w:t>
            </w:r>
          </w:p>
        </w:tc>
        <w:tc>
          <w:tcPr>
            <w:tcW w:w="3216" w:type="dxa"/>
          </w:tcPr>
          <w:p w14:paraId="7330EBB9" w14:textId="0B760072"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16 och 23 §§ TPL</w:t>
            </w:r>
            <w:r w:rsidR="002F6F63">
              <w:rPr>
                <w:rFonts w:ascii="Times New Roman" w:hAnsi="Times New Roman"/>
                <w:sz w:val="20"/>
              </w:rPr>
              <w:t xml:space="preserve"> och</w:t>
            </w:r>
            <w:r>
              <w:rPr>
                <w:rFonts w:ascii="Times New Roman" w:hAnsi="Times New Roman"/>
                <w:sz w:val="20"/>
              </w:rPr>
              <w:t xml:space="preserve"> 9 kap. 14 och 15 §§ LUFT</w:t>
            </w:r>
            <w:r w:rsidDel="006F406B">
              <w:rPr>
                <w:rFonts w:ascii="Times New Roman" w:hAnsi="Times New Roman"/>
                <w:sz w:val="20"/>
              </w:rPr>
              <w:t xml:space="preserve"> </w:t>
            </w:r>
          </w:p>
        </w:tc>
      </w:tr>
      <w:tr w:rsidR="00323524" w14:paraId="1908D1AF" w14:textId="77777777" w:rsidTr="00D40F76">
        <w:tc>
          <w:tcPr>
            <w:tcW w:w="2681" w:type="dxa"/>
            <w:shd w:val="clear" w:color="auto" w:fill="auto"/>
          </w:tcPr>
          <w:p w14:paraId="68D4FF6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12.12</w:t>
            </w:r>
          </w:p>
        </w:tc>
        <w:tc>
          <w:tcPr>
            <w:tcW w:w="3216" w:type="dxa"/>
          </w:tcPr>
          <w:p w14:paraId="4E57CAB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17 §</w:t>
            </w:r>
          </w:p>
        </w:tc>
      </w:tr>
      <w:tr w:rsidR="00323524" w14:paraId="46FB8522" w14:textId="77777777" w:rsidTr="00340A29">
        <w:tc>
          <w:tcPr>
            <w:tcW w:w="2681" w:type="dxa"/>
          </w:tcPr>
          <w:p w14:paraId="0260DC1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12.13</w:t>
            </w:r>
          </w:p>
        </w:tc>
        <w:tc>
          <w:tcPr>
            <w:tcW w:w="3216" w:type="dxa"/>
          </w:tcPr>
          <w:p w14:paraId="58E792E7" w14:textId="48FBDF7A"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11 kap. 25 § TPL</w:t>
            </w:r>
            <w:r w:rsidR="00C465F5">
              <w:rPr>
                <w:rFonts w:ascii="Times New Roman" w:hAnsi="Times New Roman"/>
                <w:sz w:val="20"/>
              </w:rPr>
              <w:t xml:space="preserve"> och</w:t>
            </w:r>
            <w:r>
              <w:rPr>
                <w:rFonts w:ascii="Times New Roman" w:hAnsi="Times New Roman"/>
                <w:sz w:val="20"/>
              </w:rPr>
              <w:t xml:space="preserve"> 9 kap. 17 § LUFT</w:t>
            </w:r>
          </w:p>
        </w:tc>
      </w:tr>
      <w:tr w:rsidR="00323524" w14:paraId="143769F3" w14:textId="77777777" w:rsidTr="00D40F76">
        <w:tc>
          <w:tcPr>
            <w:tcW w:w="2681" w:type="dxa"/>
            <w:shd w:val="clear" w:color="auto" w:fill="auto"/>
          </w:tcPr>
          <w:p w14:paraId="3A2F325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12.14</w:t>
            </w:r>
          </w:p>
        </w:tc>
        <w:tc>
          <w:tcPr>
            <w:tcW w:w="3216" w:type="dxa"/>
          </w:tcPr>
          <w:p w14:paraId="3FAABD92" w14:textId="20EE2D12"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Se artik</w:t>
            </w:r>
            <w:r w:rsidR="005D2B8B">
              <w:rPr>
                <w:rFonts w:ascii="Times New Roman" w:hAnsi="Times New Roman"/>
                <w:sz w:val="20"/>
              </w:rPr>
              <w:t>e</w:t>
            </w:r>
            <w:r>
              <w:rPr>
                <w:rFonts w:ascii="Times New Roman" w:hAnsi="Times New Roman"/>
                <w:sz w:val="20"/>
              </w:rPr>
              <w:t>l 11.9–11.11</w:t>
            </w:r>
          </w:p>
        </w:tc>
      </w:tr>
      <w:tr w:rsidR="00323524" w14:paraId="6AE2576B" w14:textId="77777777" w:rsidTr="00340A29">
        <w:tc>
          <w:tcPr>
            <w:tcW w:w="2681" w:type="dxa"/>
          </w:tcPr>
          <w:p w14:paraId="2CE855F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13.1 och 13.2</w:t>
            </w:r>
          </w:p>
        </w:tc>
        <w:tc>
          <w:tcPr>
            <w:tcW w:w="3216" w:type="dxa"/>
          </w:tcPr>
          <w:p w14:paraId="683596A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 kap. 1 §</w:t>
            </w:r>
          </w:p>
        </w:tc>
      </w:tr>
      <w:tr w:rsidR="00323524" w14:paraId="47D865BB" w14:textId="77777777" w:rsidTr="00340A29">
        <w:tc>
          <w:tcPr>
            <w:tcW w:w="2681" w:type="dxa"/>
          </w:tcPr>
          <w:p w14:paraId="0840854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13.3</w:t>
            </w:r>
          </w:p>
        </w:tc>
        <w:tc>
          <w:tcPr>
            <w:tcW w:w="3216" w:type="dxa"/>
          </w:tcPr>
          <w:p w14:paraId="2E45D3B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 kap. 5 § och föreskrifter på lägre nivå än lag</w:t>
            </w:r>
          </w:p>
        </w:tc>
      </w:tr>
      <w:tr w:rsidR="00323524" w14:paraId="156E640D" w14:textId="77777777" w:rsidTr="00340A29">
        <w:tc>
          <w:tcPr>
            <w:tcW w:w="2681" w:type="dxa"/>
          </w:tcPr>
          <w:p w14:paraId="53C384A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13.4</w:t>
            </w:r>
          </w:p>
        </w:tc>
        <w:tc>
          <w:tcPr>
            <w:tcW w:w="3216" w:type="dxa"/>
          </w:tcPr>
          <w:p w14:paraId="0EC4228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 kap. 6 §</w:t>
            </w:r>
          </w:p>
        </w:tc>
      </w:tr>
      <w:tr w:rsidR="00323524" w14:paraId="63980D77" w14:textId="77777777" w:rsidTr="00340A29">
        <w:tc>
          <w:tcPr>
            <w:tcW w:w="2681" w:type="dxa"/>
          </w:tcPr>
          <w:p w14:paraId="4700FE9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13.4 a</w:t>
            </w:r>
          </w:p>
        </w:tc>
        <w:tc>
          <w:tcPr>
            <w:tcW w:w="3216" w:type="dxa"/>
          </w:tcPr>
          <w:p w14:paraId="0C34E09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 kap. 3 §</w:t>
            </w:r>
          </w:p>
        </w:tc>
      </w:tr>
      <w:tr w:rsidR="00323524" w14:paraId="023C75B4" w14:textId="77777777" w:rsidTr="00340A29">
        <w:tc>
          <w:tcPr>
            <w:tcW w:w="2681" w:type="dxa"/>
          </w:tcPr>
          <w:p w14:paraId="5B49728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13.4 b</w:t>
            </w:r>
          </w:p>
        </w:tc>
        <w:tc>
          <w:tcPr>
            <w:tcW w:w="3216" w:type="dxa"/>
          </w:tcPr>
          <w:p w14:paraId="2BBCBA1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Genomförs i föreskrifter på lägre nivå än lag</w:t>
            </w:r>
          </w:p>
        </w:tc>
      </w:tr>
      <w:tr w:rsidR="00323524" w14:paraId="2EE73393" w14:textId="77777777" w:rsidTr="00340A29">
        <w:tc>
          <w:tcPr>
            <w:tcW w:w="2681" w:type="dxa"/>
          </w:tcPr>
          <w:p w14:paraId="647C305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13.4 c</w:t>
            </w:r>
          </w:p>
        </w:tc>
        <w:tc>
          <w:tcPr>
            <w:tcW w:w="3216" w:type="dxa"/>
          </w:tcPr>
          <w:p w14:paraId="0B574B0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 kap. 3 §</w:t>
            </w:r>
          </w:p>
        </w:tc>
      </w:tr>
      <w:tr w:rsidR="00323524" w14:paraId="6A9841C3" w14:textId="77777777" w:rsidTr="00340A29">
        <w:tc>
          <w:tcPr>
            <w:tcW w:w="2681" w:type="dxa"/>
          </w:tcPr>
          <w:p w14:paraId="76B25FE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13.4 d</w:t>
            </w:r>
          </w:p>
        </w:tc>
        <w:tc>
          <w:tcPr>
            <w:tcW w:w="3216" w:type="dxa"/>
          </w:tcPr>
          <w:p w14:paraId="3416D28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Genomförs i föreskrifter på lägre nivå än lag</w:t>
            </w:r>
          </w:p>
        </w:tc>
      </w:tr>
      <w:tr w:rsidR="00323524" w14:paraId="7C2D4C10" w14:textId="77777777" w:rsidTr="00340A29">
        <w:tc>
          <w:tcPr>
            <w:tcW w:w="2681" w:type="dxa"/>
          </w:tcPr>
          <w:p w14:paraId="6E1FCE2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13.5</w:t>
            </w:r>
          </w:p>
        </w:tc>
        <w:tc>
          <w:tcPr>
            <w:tcW w:w="3216" w:type="dxa"/>
          </w:tcPr>
          <w:p w14:paraId="5535633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Möjligheten utnyttjas inte</w:t>
            </w:r>
          </w:p>
        </w:tc>
      </w:tr>
      <w:tr w:rsidR="00323524" w14:paraId="49DA104A" w14:textId="77777777" w:rsidTr="00340A29">
        <w:tc>
          <w:tcPr>
            <w:tcW w:w="2681" w:type="dxa"/>
          </w:tcPr>
          <w:p w14:paraId="70CBFC6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14.1</w:t>
            </w:r>
          </w:p>
        </w:tc>
        <w:tc>
          <w:tcPr>
            <w:tcW w:w="3216" w:type="dxa"/>
          </w:tcPr>
          <w:p w14:paraId="5C9E8ED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12 och 13 §§</w:t>
            </w:r>
          </w:p>
        </w:tc>
      </w:tr>
      <w:tr w:rsidR="00323524" w14:paraId="4BC378ED" w14:textId="77777777" w:rsidTr="00D40F76">
        <w:tc>
          <w:tcPr>
            <w:tcW w:w="2681" w:type="dxa"/>
            <w:shd w:val="clear" w:color="auto" w:fill="auto"/>
          </w:tcPr>
          <w:p w14:paraId="4DAFC65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14.2</w:t>
            </w:r>
          </w:p>
        </w:tc>
        <w:tc>
          <w:tcPr>
            <w:tcW w:w="3216" w:type="dxa"/>
          </w:tcPr>
          <w:p w14:paraId="6B58E12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M</w:t>
            </w:r>
            <w:r w:rsidRPr="00F34DF6">
              <w:rPr>
                <w:rFonts w:ascii="Times New Roman" w:hAnsi="Times New Roman"/>
                <w:sz w:val="20"/>
              </w:rPr>
              <w:t>öjligheten utnyttjas inte</w:t>
            </w:r>
            <w:r>
              <w:rPr>
                <w:rFonts w:ascii="Times New Roman" w:hAnsi="Times New Roman"/>
                <w:sz w:val="20"/>
              </w:rPr>
              <w:t>, se avsnitt 8.3.1</w:t>
            </w:r>
          </w:p>
        </w:tc>
      </w:tr>
      <w:tr w:rsidR="00323524" w14:paraId="074CD643" w14:textId="77777777" w:rsidTr="00340A29">
        <w:tc>
          <w:tcPr>
            <w:tcW w:w="2681" w:type="dxa"/>
          </w:tcPr>
          <w:p w14:paraId="2503066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14.3</w:t>
            </w:r>
          </w:p>
        </w:tc>
        <w:tc>
          <w:tcPr>
            <w:tcW w:w="3216" w:type="dxa"/>
          </w:tcPr>
          <w:p w14:paraId="001A2D6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34DF6">
              <w:rPr>
                <w:rFonts w:ascii="Times New Roman" w:hAnsi="Times New Roman"/>
                <w:sz w:val="20"/>
              </w:rPr>
              <w:t>6 kap. 1</w:t>
            </w:r>
            <w:r>
              <w:rPr>
                <w:rFonts w:ascii="Times New Roman" w:hAnsi="Times New Roman"/>
                <w:sz w:val="20"/>
              </w:rPr>
              <w:t>2</w:t>
            </w:r>
            <w:r w:rsidRPr="00F34DF6">
              <w:rPr>
                <w:rFonts w:ascii="Times New Roman" w:hAnsi="Times New Roman"/>
                <w:sz w:val="20"/>
              </w:rPr>
              <w:t> §</w:t>
            </w:r>
          </w:p>
        </w:tc>
      </w:tr>
      <w:tr w:rsidR="00323524" w14:paraId="20DEEECE" w14:textId="77777777" w:rsidTr="00340A29">
        <w:tc>
          <w:tcPr>
            <w:tcW w:w="2681" w:type="dxa"/>
          </w:tcPr>
          <w:p w14:paraId="29C475E6"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15.1</w:t>
            </w:r>
          </w:p>
        </w:tc>
        <w:tc>
          <w:tcPr>
            <w:tcW w:w="3216" w:type="dxa"/>
          </w:tcPr>
          <w:p w14:paraId="70EBCB30"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7 kap. 1 §</w:t>
            </w:r>
          </w:p>
        </w:tc>
      </w:tr>
      <w:tr w:rsidR="00323524" w14:paraId="425000AC" w14:textId="77777777" w:rsidTr="00340A29">
        <w:tc>
          <w:tcPr>
            <w:tcW w:w="2681" w:type="dxa"/>
          </w:tcPr>
          <w:p w14:paraId="237C2888"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15.2</w:t>
            </w:r>
          </w:p>
        </w:tc>
        <w:tc>
          <w:tcPr>
            <w:tcW w:w="3216" w:type="dxa"/>
          </w:tcPr>
          <w:p w14:paraId="6D2BBF1F"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Se artiklarna 16–18</w:t>
            </w:r>
          </w:p>
        </w:tc>
      </w:tr>
      <w:tr w:rsidR="00323524" w14:paraId="4DB532BA" w14:textId="77777777" w:rsidTr="00340A29">
        <w:tc>
          <w:tcPr>
            <w:tcW w:w="2681" w:type="dxa"/>
          </w:tcPr>
          <w:p w14:paraId="12369C6E"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15.3</w:t>
            </w:r>
          </w:p>
        </w:tc>
        <w:tc>
          <w:tcPr>
            <w:tcW w:w="3216" w:type="dxa"/>
          </w:tcPr>
          <w:p w14:paraId="541BE88C" w14:textId="15D61969" w:rsidR="00323524" w:rsidRPr="00335F4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5F43">
              <w:rPr>
                <w:rFonts w:ascii="Times New Roman" w:hAnsi="Times New Roman"/>
                <w:sz w:val="20"/>
              </w:rPr>
              <w:t>7 kap. 1</w:t>
            </w:r>
            <w:r>
              <w:rPr>
                <w:rFonts w:ascii="Times New Roman" w:hAnsi="Times New Roman"/>
                <w:sz w:val="20"/>
              </w:rPr>
              <w:t> </w:t>
            </w:r>
            <w:r w:rsidRPr="00335F43">
              <w:rPr>
                <w:rFonts w:ascii="Times New Roman" w:hAnsi="Times New Roman"/>
                <w:sz w:val="20"/>
              </w:rPr>
              <w:t>§</w:t>
            </w:r>
            <w:r w:rsidR="00A55853">
              <w:rPr>
                <w:rFonts w:ascii="Times New Roman" w:hAnsi="Times New Roman"/>
                <w:sz w:val="20"/>
              </w:rPr>
              <w:t xml:space="preserve">och </w:t>
            </w:r>
            <w:r w:rsidRPr="00335F43">
              <w:rPr>
                <w:rFonts w:ascii="Times New Roman" w:hAnsi="Times New Roman"/>
                <w:sz w:val="20"/>
              </w:rPr>
              <w:t>8 kap. 1–6 §§ och före</w:t>
            </w:r>
            <w:r>
              <w:rPr>
                <w:rFonts w:ascii="Times New Roman" w:hAnsi="Times New Roman"/>
                <w:sz w:val="20"/>
              </w:rPr>
              <w:softHyphen/>
            </w:r>
            <w:r w:rsidRPr="00335F43">
              <w:rPr>
                <w:rFonts w:ascii="Times New Roman" w:hAnsi="Times New Roman"/>
                <w:sz w:val="20"/>
              </w:rPr>
              <w:t>skrifter på lägre nivå än lag</w:t>
            </w:r>
          </w:p>
        </w:tc>
      </w:tr>
      <w:tr w:rsidR="00323524" w14:paraId="2E4FBEB6" w14:textId="77777777" w:rsidTr="00340A29">
        <w:tc>
          <w:tcPr>
            <w:tcW w:w="2681" w:type="dxa"/>
          </w:tcPr>
          <w:p w14:paraId="3B67EAAE"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16.1</w:t>
            </w:r>
          </w:p>
        </w:tc>
        <w:tc>
          <w:tcPr>
            <w:tcW w:w="3216" w:type="dxa"/>
          </w:tcPr>
          <w:p w14:paraId="1CA2D846"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7 kap. 1 §</w:t>
            </w:r>
          </w:p>
        </w:tc>
      </w:tr>
      <w:tr w:rsidR="00323524" w14:paraId="50A7F323" w14:textId="77777777" w:rsidTr="00340A29">
        <w:tc>
          <w:tcPr>
            <w:tcW w:w="2681" w:type="dxa"/>
          </w:tcPr>
          <w:p w14:paraId="44541852"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16.2</w:t>
            </w:r>
          </w:p>
        </w:tc>
        <w:tc>
          <w:tcPr>
            <w:tcW w:w="3216" w:type="dxa"/>
          </w:tcPr>
          <w:p w14:paraId="6935D136"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7 kap. 2 och 4 §§</w:t>
            </w:r>
          </w:p>
        </w:tc>
      </w:tr>
      <w:tr w:rsidR="00323524" w14:paraId="73F573D9" w14:textId="77777777" w:rsidTr="00340A29">
        <w:tc>
          <w:tcPr>
            <w:tcW w:w="2681" w:type="dxa"/>
          </w:tcPr>
          <w:p w14:paraId="56275C7B"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16.3</w:t>
            </w:r>
          </w:p>
        </w:tc>
        <w:tc>
          <w:tcPr>
            <w:tcW w:w="3216" w:type="dxa"/>
          </w:tcPr>
          <w:p w14:paraId="3F13C18F"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Genomförs i föreskrifter på lägre nivå än lag</w:t>
            </w:r>
          </w:p>
        </w:tc>
      </w:tr>
      <w:tr w:rsidR="00323524" w14:paraId="7221DC2B" w14:textId="77777777" w:rsidTr="00340A29">
        <w:tc>
          <w:tcPr>
            <w:tcW w:w="2681" w:type="dxa"/>
          </w:tcPr>
          <w:p w14:paraId="2A6A3110"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16.4</w:t>
            </w:r>
          </w:p>
        </w:tc>
        <w:tc>
          <w:tcPr>
            <w:tcW w:w="3216" w:type="dxa"/>
          </w:tcPr>
          <w:p w14:paraId="46E8F593"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7 kap. 3 § och föreskrifter på lägre nivå än lag</w:t>
            </w:r>
          </w:p>
        </w:tc>
      </w:tr>
      <w:tr w:rsidR="00323524" w14:paraId="5F8E9642" w14:textId="77777777" w:rsidTr="00340A29">
        <w:tc>
          <w:tcPr>
            <w:tcW w:w="2681" w:type="dxa"/>
          </w:tcPr>
          <w:p w14:paraId="180860A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17.1</w:t>
            </w:r>
          </w:p>
        </w:tc>
        <w:tc>
          <w:tcPr>
            <w:tcW w:w="3216" w:type="dxa"/>
          </w:tcPr>
          <w:p w14:paraId="1471747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7 §</w:t>
            </w:r>
          </w:p>
        </w:tc>
      </w:tr>
      <w:tr w:rsidR="00323524" w14:paraId="603A8B4E" w14:textId="77777777" w:rsidTr="00340A29">
        <w:tc>
          <w:tcPr>
            <w:tcW w:w="2681" w:type="dxa"/>
          </w:tcPr>
          <w:p w14:paraId="7C273A5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17.2</w:t>
            </w:r>
          </w:p>
        </w:tc>
        <w:tc>
          <w:tcPr>
            <w:tcW w:w="3216" w:type="dxa"/>
          </w:tcPr>
          <w:p w14:paraId="07F5153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7 §</w:t>
            </w:r>
          </w:p>
        </w:tc>
      </w:tr>
      <w:tr w:rsidR="00323524" w14:paraId="354537C5" w14:textId="77777777" w:rsidTr="00340A29">
        <w:tc>
          <w:tcPr>
            <w:tcW w:w="2681" w:type="dxa"/>
          </w:tcPr>
          <w:p w14:paraId="40FF2A5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17.3</w:t>
            </w:r>
          </w:p>
        </w:tc>
        <w:tc>
          <w:tcPr>
            <w:tcW w:w="3216" w:type="dxa"/>
          </w:tcPr>
          <w:p w14:paraId="18093BB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Se artikel 18</w:t>
            </w:r>
          </w:p>
        </w:tc>
      </w:tr>
      <w:tr w:rsidR="00323524" w14:paraId="46C04738" w14:textId="77777777" w:rsidTr="00D40F76">
        <w:tc>
          <w:tcPr>
            <w:tcW w:w="2681" w:type="dxa"/>
            <w:shd w:val="clear" w:color="auto" w:fill="auto"/>
          </w:tcPr>
          <w:p w14:paraId="3B795B4E" w14:textId="7D0716C2"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17.4</w:t>
            </w:r>
            <w:r w:rsidR="00551D8F">
              <w:rPr>
                <w:rFonts w:ascii="Times New Roman" w:hAnsi="Times New Roman"/>
                <w:sz w:val="20"/>
              </w:rPr>
              <w:t xml:space="preserve"> och </w:t>
            </w:r>
            <w:r>
              <w:rPr>
                <w:rFonts w:ascii="Times New Roman" w:hAnsi="Times New Roman"/>
                <w:sz w:val="20"/>
              </w:rPr>
              <w:t>17.5</w:t>
            </w:r>
          </w:p>
        </w:tc>
        <w:tc>
          <w:tcPr>
            <w:tcW w:w="3216" w:type="dxa"/>
          </w:tcPr>
          <w:p w14:paraId="39B097E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Någon uttrycklig bestämmelse med detta innehåll är inte nödvändig, se avsnitt 8.5.4</w:t>
            </w:r>
          </w:p>
        </w:tc>
      </w:tr>
      <w:tr w:rsidR="00323524" w14:paraId="4A942A2A" w14:textId="77777777" w:rsidTr="00340A29">
        <w:tc>
          <w:tcPr>
            <w:tcW w:w="2681" w:type="dxa"/>
          </w:tcPr>
          <w:p w14:paraId="5979021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17.6</w:t>
            </w:r>
          </w:p>
        </w:tc>
        <w:tc>
          <w:tcPr>
            <w:tcW w:w="3216" w:type="dxa"/>
          </w:tcPr>
          <w:p w14:paraId="12510E0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7 §</w:t>
            </w:r>
          </w:p>
        </w:tc>
      </w:tr>
      <w:tr w:rsidR="00323524" w14:paraId="64272567" w14:textId="77777777" w:rsidTr="00340A29">
        <w:tc>
          <w:tcPr>
            <w:tcW w:w="2681" w:type="dxa"/>
          </w:tcPr>
          <w:p w14:paraId="31225E4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18.1</w:t>
            </w:r>
          </w:p>
        </w:tc>
        <w:tc>
          <w:tcPr>
            <w:tcW w:w="3216" w:type="dxa"/>
          </w:tcPr>
          <w:p w14:paraId="0E86CB0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8 §</w:t>
            </w:r>
          </w:p>
        </w:tc>
      </w:tr>
      <w:tr w:rsidR="00323524" w14:paraId="2AC6EC31" w14:textId="77777777" w:rsidTr="00340A29">
        <w:tc>
          <w:tcPr>
            <w:tcW w:w="2681" w:type="dxa"/>
          </w:tcPr>
          <w:p w14:paraId="4CD2CF2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lastRenderedPageBreak/>
              <w:t>18.2</w:t>
            </w:r>
          </w:p>
        </w:tc>
        <w:tc>
          <w:tcPr>
            <w:tcW w:w="3216" w:type="dxa"/>
          </w:tcPr>
          <w:p w14:paraId="4E62439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11 §</w:t>
            </w:r>
          </w:p>
        </w:tc>
      </w:tr>
      <w:tr w:rsidR="00323524" w14:paraId="7F89C700" w14:textId="77777777" w:rsidTr="00340A29">
        <w:tc>
          <w:tcPr>
            <w:tcW w:w="2681" w:type="dxa"/>
          </w:tcPr>
          <w:p w14:paraId="2C5FD77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18.3 första–femte styckena</w:t>
            </w:r>
          </w:p>
        </w:tc>
        <w:tc>
          <w:tcPr>
            <w:tcW w:w="3216" w:type="dxa"/>
          </w:tcPr>
          <w:p w14:paraId="73D9A48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9 §</w:t>
            </w:r>
          </w:p>
        </w:tc>
      </w:tr>
      <w:tr w:rsidR="00323524" w14:paraId="4633534A" w14:textId="77777777" w:rsidTr="00340A29">
        <w:tc>
          <w:tcPr>
            <w:tcW w:w="2681" w:type="dxa"/>
          </w:tcPr>
          <w:p w14:paraId="63A443D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18.3 sjätte stycket</w:t>
            </w:r>
          </w:p>
        </w:tc>
        <w:tc>
          <w:tcPr>
            <w:tcW w:w="3216" w:type="dxa"/>
          </w:tcPr>
          <w:p w14:paraId="2FCC285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11 § första stycket</w:t>
            </w:r>
          </w:p>
        </w:tc>
      </w:tr>
      <w:tr w:rsidR="00323524" w14:paraId="6482FEAE" w14:textId="77777777" w:rsidTr="00340A29">
        <w:tc>
          <w:tcPr>
            <w:tcW w:w="2681" w:type="dxa"/>
          </w:tcPr>
          <w:p w14:paraId="3A0F09A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18.4 första–sjätte styckena</w:t>
            </w:r>
          </w:p>
        </w:tc>
        <w:tc>
          <w:tcPr>
            <w:tcW w:w="3216" w:type="dxa"/>
          </w:tcPr>
          <w:p w14:paraId="6DF17E3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10 §</w:t>
            </w:r>
          </w:p>
        </w:tc>
      </w:tr>
      <w:tr w:rsidR="00323524" w14:paraId="0EAC0EC2" w14:textId="77777777" w:rsidTr="00340A29">
        <w:tc>
          <w:tcPr>
            <w:tcW w:w="2681" w:type="dxa"/>
          </w:tcPr>
          <w:p w14:paraId="1071542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18.4 sjunde stycket</w:t>
            </w:r>
          </w:p>
        </w:tc>
        <w:tc>
          <w:tcPr>
            <w:tcW w:w="3216" w:type="dxa"/>
          </w:tcPr>
          <w:p w14:paraId="66B6D23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11 § första stycket</w:t>
            </w:r>
          </w:p>
        </w:tc>
      </w:tr>
      <w:tr w:rsidR="00323524" w14:paraId="380B48C3" w14:textId="77777777" w:rsidTr="00340A29">
        <w:tc>
          <w:tcPr>
            <w:tcW w:w="2681" w:type="dxa"/>
          </w:tcPr>
          <w:p w14:paraId="79BEDC7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18.5</w:t>
            </w:r>
          </w:p>
        </w:tc>
        <w:tc>
          <w:tcPr>
            <w:tcW w:w="3216" w:type="dxa"/>
          </w:tcPr>
          <w:p w14:paraId="2A1D106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8 kap. 12 §</w:t>
            </w:r>
          </w:p>
        </w:tc>
      </w:tr>
      <w:tr w:rsidR="00323524" w14:paraId="2E84EA72" w14:textId="77777777" w:rsidTr="00340A29">
        <w:tc>
          <w:tcPr>
            <w:tcW w:w="2681" w:type="dxa"/>
          </w:tcPr>
          <w:p w14:paraId="23F338A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w:t>
            </w:r>
          </w:p>
        </w:tc>
        <w:tc>
          <w:tcPr>
            <w:tcW w:w="3216" w:type="dxa"/>
          </w:tcPr>
          <w:p w14:paraId="44D15A6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1 § första stycket</w:t>
            </w:r>
          </w:p>
        </w:tc>
      </w:tr>
      <w:tr w:rsidR="00323524" w14:paraId="321C019E" w14:textId="77777777" w:rsidTr="00340A29">
        <w:tc>
          <w:tcPr>
            <w:tcW w:w="2681" w:type="dxa"/>
          </w:tcPr>
          <w:p w14:paraId="3C22DB8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 a</w:t>
            </w:r>
          </w:p>
        </w:tc>
        <w:tc>
          <w:tcPr>
            <w:tcW w:w="3216" w:type="dxa"/>
          </w:tcPr>
          <w:p w14:paraId="204C81C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2 §</w:t>
            </w:r>
          </w:p>
        </w:tc>
      </w:tr>
      <w:tr w:rsidR="00323524" w14:paraId="2A373F64" w14:textId="77777777" w:rsidTr="00340A29">
        <w:tc>
          <w:tcPr>
            <w:tcW w:w="2681" w:type="dxa"/>
          </w:tcPr>
          <w:p w14:paraId="7776DF1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 b</w:t>
            </w:r>
          </w:p>
        </w:tc>
        <w:tc>
          <w:tcPr>
            <w:tcW w:w="3216" w:type="dxa"/>
          </w:tcPr>
          <w:p w14:paraId="265872C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7 §</w:t>
            </w:r>
          </w:p>
        </w:tc>
      </w:tr>
      <w:tr w:rsidR="00323524" w14:paraId="643C5522" w14:textId="77777777" w:rsidTr="00340A29">
        <w:tc>
          <w:tcPr>
            <w:tcW w:w="2681" w:type="dxa"/>
          </w:tcPr>
          <w:p w14:paraId="24879AA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 c</w:t>
            </w:r>
          </w:p>
        </w:tc>
        <w:tc>
          <w:tcPr>
            <w:tcW w:w="3216" w:type="dxa"/>
          </w:tcPr>
          <w:p w14:paraId="01458CE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4 §</w:t>
            </w:r>
          </w:p>
        </w:tc>
      </w:tr>
      <w:tr w:rsidR="00323524" w14:paraId="085B632F" w14:textId="77777777" w:rsidTr="00340A29">
        <w:tc>
          <w:tcPr>
            <w:tcW w:w="2681" w:type="dxa"/>
          </w:tcPr>
          <w:p w14:paraId="799AEEE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 d</w:t>
            </w:r>
          </w:p>
        </w:tc>
        <w:tc>
          <w:tcPr>
            <w:tcW w:w="3216" w:type="dxa"/>
          </w:tcPr>
          <w:p w14:paraId="47CC6C1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6 §</w:t>
            </w:r>
          </w:p>
        </w:tc>
      </w:tr>
      <w:tr w:rsidR="00323524" w14:paraId="3E513069" w14:textId="77777777" w:rsidTr="00340A29">
        <w:tc>
          <w:tcPr>
            <w:tcW w:w="2681" w:type="dxa"/>
          </w:tcPr>
          <w:p w14:paraId="34F8B7B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 e</w:t>
            </w:r>
          </w:p>
        </w:tc>
        <w:tc>
          <w:tcPr>
            <w:tcW w:w="3216" w:type="dxa"/>
          </w:tcPr>
          <w:p w14:paraId="44AD102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9 § TPL, 4 kap. 2 § 12 lagen (1995:1560) om årsredovisning i försäkringsföretag, 4 kap. årsredovis</w:t>
            </w:r>
            <w:r>
              <w:rPr>
                <w:rFonts w:ascii="Times New Roman" w:hAnsi="Times New Roman"/>
                <w:sz w:val="20"/>
              </w:rPr>
              <w:softHyphen/>
              <w:t>ningslagen (1995:1554) och före</w:t>
            </w:r>
            <w:r>
              <w:rPr>
                <w:rFonts w:ascii="Times New Roman" w:hAnsi="Times New Roman"/>
                <w:sz w:val="20"/>
              </w:rPr>
              <w:softHyphen/>
              <w:t>skrifter på lägre nivå än lag</w:t>
            </w:r>
          </w:p>
        </w:tc>
      </w:tr>
      <w:tr w:rsidR="00323524" w14:paraId="735B28D3" w14:textId="77777777" w:rsidTr="00D40F76">
        <w:tc>
          <w:tcPr>
            <w:tcW w:w="2681" w:type="dxa"/>
            <w:shd w:val="clear" w:color="auto" w:fill="auto"/>
          </w:tcPr>
          <w:p w14:paraId="4BBB053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 f</w:t>
            </w:r>
          </w:p>
        </w:tc>
        <w:tc>
          <w:tcPr>
            <w:tcW w:w="3216" w:type="dxa"/>
          </w:tcPr>
          <w:p w14:paraId="60C4A78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5 § första–tredje styckena</w:t>
            </w:r>
          </w:p>
        </w:tc>
      </w:tr>
      <w:tr w:rsidR="00323524" w14:paraId="0B34B1FB" w14:textId="77777777" w:rsidTr="00340A29">
        <w:tc>
          <w:tcPr>
            <w:tcW w:w="2681" w:type="dxa"/>
          </w:tcPr>
          <w:p w14:paraId="0B3A177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första stycket g</w:t>
            </w:r>
          </w:p>
        </w:tc>
        <w:tc>
          <w:tcPr>
            <w:tcW w:w="3216" w:type="dxa"/>
          </w:tcPr>
          <w:p w14:paraId="4EA42BE4" w14:textId="098D6214"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1 och 5 §§ och 10 § första stycket</w:t>
            </w:r>
          </w:p>
        </w:tc>
      </w:tr>
      <w:tr w:rsidR="00323524" w14:paraId="0DF2DCAC" w14:textId="77777777" w:rsidTr="00D40F76">
        <w:tc>
          <w:tcPr>
            <w:tcW w:w="2681" w:type="dxa"/>
            <w:shd w:val="clear" w:color="auto" w:fill="auto"/>
          </w:tcPr>
          <w:p w14:paraId="7F9CB01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19.1 andra stycket</w:t>
            </w:r>
          </w:p>
        </w:tc>
        <w:tc>
          <w:tcPr>
            <w:tcW w:w="3216" w:type="dxa"/>
          </w:tcPr>
          <w:p w14:paraId="391C4E41" w14:textId="0FF85F6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5 § fjärde stycket och 10</w:t>
            </w:r>
            <w:r w:rsidRPr="00F20385">
              <w:rPr>
                <w:rFonts w:ascii="Times New Roman" w:hAnsi="Times New Roman"/>
                <w:sz w:val="20"/>
              </w:rPr>
              <w:t> § andra stycket</w:t>
            </w:r>
          </w:p>
        </w:tc>
      </w:tr>
      <w:tr w:rsidR="00323524" w14:paraId="29445173" w14:textId="77777777" w:rsidTr="00340A29">
        <w:tc>
          <w:tcPr>
            <w:tcW w:w="2681" w:type="dxa"/>
          </w:tcPr>
          <w:p w14:paraId="390869C8"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19.2</w:t>
            </w:r>
          </w:p>
        </w:tc>
        <w:tc>
          <w:tcPr>
            <w:tcW w:w="3216" w:type="dxa"/>
          </w:tcPr>
          <w:p w14:paraId="12CEF972"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3 § andra stycket</w:t>
            </w:r>
          </w:p>
        </w:tc>
      </w:tr>
      <w:tr w:rsidR="00323524" w14:paraId="049655FB" w14:textId="77777777" w:rsidTr="00340A29">
        <w:tc>
          <w:tcPr>
            <w:tcW w:w="2681" w:type="dxa"/>
          </w:tcPr>
          <w:p w14:paraId="3CF563BF"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19.3</w:t>
            </w:r>
          </w:p>
        </w:tc>
        <w:tc>
          <w:tcPr>
            <w:tcW w:w="3216" w:type="dxa"/>
          </w:tcPr>
          <w:p w14:paraId="2D006E5B"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 kap. 6 och 7 §§</w:t>
            </w:r>
          </w:p>
        </w:tc>
      </w:tr>
      <w:tr w:rsidR="00323524" w14:paraId="79623BD2" w14:textId="77777777" w:rsidTr="00D40F76">
        <w:tc>
          <w:tcPr>
            <w:tcW w:w="2681" w:type="dxa"/>
            <w:shd w:val="clear" w:color="auto" w:fill="auto"/>
          </w:tcPr>
          <w:p w14:paraId="166D2526"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19.4</w:t>
            </w:r>
          </w:p>
        </w:tc>
        <w:tc>
          <w:tcPr>
            <w:tcW w:w="3216" w:type="dxa"/>
          </w:tcPr>
          <w:p w14:paraId="7436E7A9"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8.2.6</w:t>
            </w:r>
          </w:p>
        </w:tc>
      </w:tr>
      <w:tr w:rsidR="00323524" w14:paraId="1CA318BE" w14:textId="77777777" w:rsidTr="00D40F76">
        <w:tc>
          <w:tcPr>
            <w:tcW w:w="2681" w:type="dxa"/>
            <w:shd w:val="clear" w:color="auto" w:fill="auto"/>
          </w:tcPr>
          <w:p w14:paraId="489DEA30"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19.5</w:t>
            </w:r>
          </w:p>
        </w:tc>
        <w:tc>
          <w:tcPr>
            <w:tcW w:w="3216" w:type="dxa"/>
            <w:shd w:val="clear" w:color="auto" w:fill="auto"/>
          </w:tcPr>
          <w:p w14:paraId="6D2E19DD"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8.2.7</w:t>
            </w:r>
          </w:p>
        </w:tc>
      </w:tr>
      <w:tr w:rsidR="00323524" w14:paraId="74BEE06F" w14:textId="77777777" w:rsidTr="00D40F76">
        <w:tc>
          <w:tcPr>
            <w:tcW w:w="2681" w:type="dxa"/>
            <w:shd w:val="clear" w:color="auto" w:fill="auto"/>
          </w:tcPr>
          <w:p w14:paraId="37F8E267"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19.6</w:t>
            </w:r>
          </w:p>
        </w:tc>
        <w:tc>
          <w:tcPr>
            <w:tcW w:w="3216" w:type="dxa"/>
            <w:shd w:val="clear" w:color="auto" w:fill="auto"/>
          </w:tcPr>
          <w:p w14:paraId="621257CB"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2 §. Valmöjligheten att införa kvantitativa regler utnyttjas inte, se avsnitt 8.2.8</w:t>
            </w:r>
          </w:p>
        </w:tc>
      </w:tr>
      <w:tr w:rsidR="00323524" w14:paraId="5A662E1F" w14:textId="77777777" w:rsidTr="00340A29">
        <w:tc>
          <w:tcPr>
            <w:tcW w:w="2681" w:type="dxa"/>
          </w:tcPr>
          <w:p w14:paraId="59B4EC6C"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19.7</w:t>
            </w:r>
          </w:p>
        </w:tc>
        <w:tc>
          <w:tcPr>
            <w:tcW w:w="3216" w:type="dxa"/>
          </w:tcPr>
          <w:p w14:paraId="0CDECCDF"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Valmöjligheten utnyttjas inte</w:t>
            </w:r>
          </w:p>
        </w:tc>
      </w:tr>
      <w:tr w:rsidR="00323524" w14:paraId="68B55695" w14:textId="77777777" w:rsidTr="00D40F76">
        <w:tc>
          <w:tcPr>
            <w:tcW w:w="2681" w:type="dxa"/>
            <w:shd w:val="clear" w:color="auto" w:fill="auto"/>
          </w:tcPr>
          <w:p w14:paraId="1D04546C"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19.8</w:t>
            </w:r>
          </w:p>
        </w:tc>
        <w:tc>
          <w:tcPr>
            <w:tcW w:w="3216" w:type="dxa"/>
          </w:tcPr>
          <w:p w14:paraId="4A27820F"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8.2.9</w:t>
            </w:r>
          </w:p>
        </w:tc>
      </w:tr>
      <w:tr w:rsidR="00323524" w14:paraId="39E574F8" w14:textId="77777777" w:rsidTr="00340A29">
        <w:tc>
          <w:tcPr>
            <w:tcW w:w="2681" w:type="dxa"/>
          </w:tcPr>
          <w:p w14:paraId="0FC789DE"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20.1</w:t>
            </w:r>
          </w:p>
        </w:tc>
        <w:tc>
          <w:tcPr>
            <w:tcW w:w="3216" w:type="dxa"/>
          </w:tcPr>
          <w:p w14:paraId="7500C729"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9.1</w:t>
            </w:r>
          </w:p>
        </w:tc>
      </w:tr>
      <w:tr w:rsidR="00323524" w14:paraId="1E375145" w14:textId="77777777" w:rsidTr="00340A29">
        <w:tc>
          <w:tcPr>
            <w:tcW w:w="2681" w:type="dxa"/>
          </w:tcPr>
          <w:p w14:paraId="32C51859"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20.2</w:t>
            </w:r>
          </w:p>
        </w:tc>
        <w:tc>
          <w:tcPr>
            <w:tcW w:w="3216" w:type="dxa"/>
          </w:tcPr>
          <w:p w14:paraId="4E43E865"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Någon uttrycklig bestämmelse med detta innehåll är inte nödvändig, se avsnitt </w:t>
            </w:r>
            <w:r w:rsidRPr="006E7617">
              <w:rPr>
                <w:rFonts w:ascii="Times New Roman" w:hAnsi="Times New Roman"/>
                <w:sz w:val="20"/>
              </w:rPr>
              <w:t>9</w:t>
            </w:r>
            <w:r>
              <w:rPr>
                <w:rFonts w:ascii="Times New Roman" w:hAnsi="Times New Roman"/>
                <w:sz w:val="20"/>
              </w:rPr>
              <w:t>.1</w:t>
            </w:r>
          </w:p>
        </w:tc>
      </w:tr>
      <w:tr w:rsidR="00323524" w14:paraId="279114BA" w14:textId="77777777" w:rsidTr="00340A29">
        <w:tc>
          <w:tcPr>
            <w:tcW w:w="2681" w:type="dxa"/>
          </w:tcPr>
          <w:p w14:paraId="4B359118"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21.1</w:t>
            </w:r>
          </w:p>
        </w:tc>
        <w:tc>
          <w:tcPr>
            <w:tcW w:w="3216" w:type="dxa"/>
          </w:tcPr>
          <w:p w14:paraId="610C1511"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 kap. 1 § första stycket</w:t>
            </w:r>
          </w:p>
        </w:tc>
      </w:tr>
      <w:tr w:rsidR="00323524" w14:paraId="3D56D3C9" w14:textId="77777777" w:rsidTr="00340A29">
        <w:tc>
          <w:tcPr>
            <w:tcW w:w="2681" w:type="dxa"/>
          </w:tcPr>
          <w:p w14:paraId="03D4FE76"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21.2</w:t>
            </w:r>
          </w:p>
        </w:tc>
        <w:tc>
          <w:tcPr>
            <w:tcW w:w="3216" w:type="dxa"/>
          </w:tcPr>
          <w:p w14:paraId="1D32B502"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 kap. 1 § andra stycket</w:t>
            </w:r>
          </w:p>
        </w:tc>
      </w:tr>
      <w:tr w:rsidR="00323524" w14:paraId="2F9953E7" w14:textId="77777777" w:rsidTr="00340A29">
        <w:tc>
          <w:tcPr>
            <w:tcW w:w="2681" w:type="dxa"/>
          </w:tcPr>
          <w:p w14:paraId="4707997D"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21.3 första meningen</w:t>
            </w:r>
          </w:p>
        </w:tc>
        <w:tc>
          <w:tcPr>
            <w:tcW w:w="3216" w:type="dxa"/>
          </w:tcPr>
          <w:p w14:paraId="09983797"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4 § första stycket 1 och 3–5</w:t>
            </w:r>
          </w:p>
        </w:tc>
      </w:tr>
      <w:tr w:rsidR="00323524" w14:paraId="32644CA1" w14:textId="77777777" w:rsidTr="00340A29">
        <w:tc>
          <w:tcPr>
            <w:tcW w:w="2681" w:type="dxa"/>
          </w:tcPr>
          <w:p w14:paraId="283499A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21.3 andra meningen</w:t>
            </w:r>
          </w:p>
        </w:tc>
        <w:tc>
          <w:tcPr>
            <w:tcW w:w="3216" w:type="dxa"/>
          </w:tcPr>
          <w:p w14:paraId="04F7D2F2"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4 § andra stycket</w:t>
            </w:r>
          </w:p>
        </w:tc>
      </w:tr>
      <w:tr w:rsidR="00323524" w14:paraId="295BA0F8" w14:textId="77777777" w:rsidTr="00340A29">
        <w:tc>
          <w:tcPr>
            <w:tcW w:w="2681" w:type="dxa"/>
          </w:tcPr>
          <w:p w14:paraId="4CDC979A"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21.4</w:t>
            </w:r>
            <w:r>
              <w:rPr>
                <w:rFonts w:ascii="Times New Roman" w:hAnsi="Times New Roman"/>
                <w:sz w:val="20"/>
              </w:rPr>
              <w:t xml:space="preserve"> första meningen</w:t>
            </w:r>
          </w:p>
        </w:tc>
        <w:tc>
          <w:tcPr>
            <w:tcW w:w="3216" w:type="dxa"/>
          </w:tcPr>
          <w:p w14:paraId="45B0C3FD"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18 § första stycket</w:t>
            </w:r>
          </w:p>
        </w:tc>
      </w:tr>
      <w:tr w:rsidR="00323524" w14:paraId="53DB422E" w14:textId="77777777" w:rsidTr="00340A29">
        <w:tc>
          <w:tcPr>
            <w:tcW w:w="2681" w:type="dxa"/>
          </w:tcPr>
          <w:p w14:paraId="3B3B1EB0"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21.4 andra meningen</w:t>
            </w:r>
          </w:p>
        </w:tc>
        <w:tc>
          <w:tcPr>
            <w:tcW w:w="3216" w:type="dxa"/>
          </w:tcPr>
          <w:p w14:paraId="6615228C"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18 § andra stycket 1–3</w:t>
            </w:r>
          </w:p>
        </w:tc>
      </w:tr>
      <w:tr w:rsidR="00323524" w14:paraId="70FB71D0" w14:textId="77777777" w:rsidTr="00340A29">
        <w:tc>
          <w:tcPr>
            <w:tcW w:w="2681" w:type="dxa"/>
          </w:tcPr>
          <w:p w14:paraId="1D86B914"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21.5</w:t>
            </w:r>
          </w:p>
        </w:tc>
        <w:tc>
          <w:tcPr>
            <w:tcW w:w="3216" w:type="dxa"/>
          </w:tcPr>
          <w:p w14:paraId="5476E9FD" w14:textId="4670A67E"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 xml:space="preserve">1 § andra stycket och </w:t>
            </w:r>
            <w:r>
              <w:rPr>
                <w:rFonts w:ascii="Times New Roman" w:hAnsi="Times New Roman"/>
                <w:sz w:val="20"/>
              </w:rPr>
              <w:t>2 §</w:t>
            </w:r>
          </w:p>
        </w:tc>
      </w:tr>
      <w:tr w:rsidR="00323524" w14:paraId="5A410FD4" w14:textId="77777777" w:rsidTr="00340A29">
        <w:tc>
          <w:tcPr>
            <w:tcW w:w="2681" w:type="dxa"/>
          </w:tcPr>
          <w:p w14:paraId="794A2FC5"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21.6</w:t>
            </w:r>
            <w:r>
              <w:rPr>
                <w:rFonts w:ascii="Times New Roman" w:hAnsi="Times New Roman"/>
                <w:sz w:val="20"/>
              </w:rPr>
              <w:t xml:space="preserve"> första meningen</w:t>
            </w:r>
          </w:p>
        </w:tc>
        <w:tc>
          <w:tcPr>
            <w:tcW w:w="3216" w:type="dxa"/>
          </w:tcPr>
          <w:p w14:paraId="2E179878"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10 kap. 2, 21 och 49 §§</w:t>
            </w:r>
          </w:p>
        </w:tc>
      </w:tr>
      <w:tr w:rsidR="00323524" w14:paraId="1BF83D42" w14:textId="77777777" w:rsidTr="00340A29">
        <w:tc>
          <w:tcPr>
            <w:tcW w:w="2681" w:type="dxa"/>
          </w:tcPr>
          <w:p w14:paraId="0D0928D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21.6 andra och tredje meningarna</w:t>
            </w:r>
          </w:p>
        </w:tc>
        <w:tc>
          <w:tcPr>
            <w:tcW w:w="3216" w:type="dxa"/>
          </w:tcPr>
          <w:p w14:paraId="33714887" w14:textId="682F2965"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Valmöjligheten att tillåta att endast en person i praktiken leder tjänste</w:t>
            </w:r>
            <w:r w:rsidRPr="006E7617">
              <w:rPr>
                <w:rFonts w:ascii="Times New Roman" w:hAnsi="Times New Roman"/>
                <w:sz w:val="20"/>
              </w:rPr>
              <w:softHyphen/>
              <w:t>pensionsinstitut utnyttjas inte</w:t>
            </w:r>
            <w:r w:rsidR="006824B3">
              <w:rPr>
                <w:rFonts w:ascii="Times New Roman" w:hAnsi="Times New Roman"/>
                <w:sz w:val="20"/>
              </w:rPr>
              <w:t>, se avsnitt 9.6.1</w:t>
            </w:r>
            <w:r w:rsidRPr="006E7617">
              <w:rPr>
                <w:rFonts w:ascii="Times New Roman" w:hAnsi="Times New Roman"/>
                <w:sz w:val="20"/>
              </w:rPr>
              <w:t>.</w:t>
            </w:r>
          </w:p>
        </w:tc>
      </w:tr>
      <w:tr w:rsidR="00323524" w14:paraId="285A8D08" w14:textId="77777777" w:rsidTr="00340A29">
        <w:tc>
          <w:tcPr>
            <w:tcW w:w="2681" w:type="dxa"/>
          </w:tcPr>
          <w:p w14:paraId="1D52DB21" w14:textId="6AB012D4"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22.1 a i</w:t>
            </w:r>
          </w:p>
        </w:tc>
        <w:tc>
          <w:tcPr>
            <w:tcW w:w="3216" w:type="dxa"/>
          </w:tcPr>
          <w:p w14:paraId="0EAD45C7"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 kap. 3 §</w:t>
            </w:r>
            <w:r w:rsidRPr="006E7617">
              <w:rPr>
                <w:rFonts w:ascii="Times New Roman" w:hAnsi="Times New Roman"/>
                <w:sz w:val="20"/>
              </w:rPr>
              <w:t xml:space="preserve"> </w:t>
            </w:r>
            <w:r>
              <w:rPr>
                <w:rFonts w:ascii="Times New Roman" w:hAnsi="Times New Roman"/>
                <w:sz w:val="20"/>
              </w:rPr>
              <w:t>första stycket</w:t>
            </w:r>
            <w:r w:rsidRPr="006E7617">
              <w:rPr>
                <w:rFonts w:ascii="Times New Roman" w:hAnsi="Times New Roman"/>
                <w:sz w:val="20"/>
              </w:rPr>
              <w:t> </w:t>
            </w:r>
            <w:r w:rsidRPr="00331A5D">
              <w:rPr>
                <w:rFonts w:ascii="Times New Roman" w:hAnsi="Times New Roman"/>
                <w:sz w:val="20"/>
              </w:rPr>
              <w:t>1</w:t>
            </w:r>
          </w:p>
        </w:tc>
      </w:tr>
      <w:tr w:rsidR="00323524" w14:paraId="395A5B17" w14:textId="77777777" w:rsidTr="00340A29">
        <w:tc>
          <w:tcPr>
            <w:tcW w:w="2681" w:type="dxa"/>
          </w:tcPr>
          <w:p w14:paraId="34E1260D" w14:textId="7FCF2DCC"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lastRenderedPageBreak/>
              <w:t>22.1 a ii</w:t>
            </w:r>
          </w:p>
        </w:tc>
        <w:tc>
          <w:tcPr>
            <w:tcW w:w="3216" w:type="dxa"/>
          </w:tcPr>
          <w:p w14:paraId="3C7D98C4" w14:textId="51319C9B"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9 kap.</w:t>
            </w:r>
            <w:r>
              <w:rPr>
                <w:rFonts w:ascii="Times New Roman" w:hAnsi="Times New Roman"/>
                <w:sz w:val="20"/>
              </w:rPr>
              <w:t xml:space="preserve"> 3</w:t>
            </w:r>
            <w:r w:rsidRPr="00331A5D">
              <w:rPr>
                <w:rFonts w:ascii="Times New Roman" w:hAnsi="Times New Roman"/>
                <w:sz w:val="20"/>
              </w:rPr>
              <w:t> §</w:t>
            </w:r>
            <w:r w:rsidRPr="006E7617">
              <w:rPr>
                <w:rFonts w:ascii="Times New Roman" w:hAnsi="Times New Roman"/>
                <w:sz w:val="20"/>
              </w:rPr>
              <w:t xml:space="preserve"> </w:t>
            </w:r>
            <w:r>
              <w:rPr>
                <w:rFonts w:ascii="Times New Roman" w:hAnsi="Times New Roman"/>
                <w:sz w:val="20"/>
              </w:rPr>
              <w:t>första stycket</w:t>
            </w:r>
            <w:r w:rsidRPr="006E7617">
              <w:rPr>
                <w:rFonts w:ascii="Times New Roman" w:hAnsi="Times New Roman"/>
                <w:sz w:val="20"/>
              </w:rPr>
              <w:t> </w:t>
            </w:r>
            <w:r w:rsidRPr="00331A5D">
              <w:rPr>
                <w:rFonts w:ascii="Times New Roman" w:hAnsi="Times New Roman"/>
                <w:sz w:val="20"/>
              </w:rPr>
              <w:t xml:space="preserve">2, </w:t>
            </w:r>
            <w:r w:rsidRPr="006E7617">
              <w:rPr>
                <w:rFonts w:ascii="Times New Roman" w:hAnsi="Times New Roman"/>
                <w:sz w:val="20"/>
              </w:rPr>
              <w:t>12</w:t>
            </w:r>
            <w:r w:rsidRPr="00331A5D">
              <w:rPr>
                <w:rFonts w:ascii="Times New Roman" w:hAnsi="Times New Roman"/>
                <w:sz w:val="20"/>
              </w:rPr>
              <w:t xml:space="preserve"> § </w:t>
            </w:r>
            <w:r>
              <w:rPr>
                <w:rFonts w:ascii="Times New Roman" w:hAnsi="Times New Roman"/>
                <w:sz w:val="20"/>
              </w:rPr>
              <w:t>tredje</w:t>
            </w:r>
            <w:r w:rsidRPr="00331A5D">
              <w:rPr>
                <w:rFonts w:ascii="Times New Roman" w:hAnsi="Times New Roman"/>
                <w:sz w:val="20"/>
              </w:rPr>
              <w:t xml:space="preserve"> stycket </w:t>
            </w:r>
            <w:r>
              <w:rPr>
                <w:rFonts w:ascii="Times New Roman" w:hAnsi="Times New Roman"/>
                <w:sz w:val="20"/>
              </w:rPr>
              <w:t xml:space="preserve">och </w:t>
            </w:r>
            <w:r w:rsidRPr="006E7617">
              <w:rPr>
                <w:rFonts w:ascii="Times New Roman" w:hAnsi="Times New Roman"/>
                <w:sz w:val="20"/>
              </w:rPr>
              <w:t>13</w:t>
            </w:r>
            <w:r>
              <w:rPr>
                <w:rFonts w:ascii="Times New Roman" w:hAnsi="Times New Roman"/>
                <w:sz w:val="20"/>
              </w:rPr>
              <w:t> § andra stycket</w:t>
            </w:r>
          </w:p>
        </w:tc>
      </w:tr>
      <w:tr w:rsidR="00323524" w14:paraId="06FB3D69" w14:textId="77777777" w:rsidTr="00340A29">
        <w:tc>
          <w:tcPr>
            <w:tcW w:w="2681" w:type="dxa"/>
          </w:tcPr>
          <w:p w14:paraId="5A654A8F" w14:textId="7751CD42"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22.1 a iii</w:t>
            </w:r>
          </w:p>
        </w:tc>
        <w:tc>
          <w:tcPr>
            <w:tcW w:w="3216" w:type="dxa"/>
          </w:tcPr>
          <w:p w14:paraId="7AEA3B8B"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 kap. 3</w:t>
            </w:r>
            <w:r w:rsidRPr="00331A5D">
              <w:rPr>
                <w:rFonts w:ascii="Times New Roman" w:hAnsi="Times New Roman"/>
                <w:sz w:val="20"/>
              </w:rPr>
              <w:t> §</w:t>
            </w:r>
            <w:r w:rsidRPr="006E7617">
              <w:rPr>
                <w:rFonts w:ascii="Times New Roman" w:hAnsi="Times New Roman"/>
                <w:sz w:val="20"/>
              </w:rPr>
              <w:t xml:space="preserve"> </w:t>
            </w:r>
            <w:r>
              <w:rPr>
                <w:rFonts w:ascii="Times New Roman" w:hAnsi="Times New Roman"/>
                <w:sz w:val="20"/>
              </w:rPr>
              <w:t>första stycket</w:t>
            </w:r>
            <w:r w:rsidRPr="006E7617">
              <w:rPr>
                <w:rFonts w:ascii="Times New Roman" w:hAnsi="Times New Roman"/>
                <w:sz w:val="20"/>
              </w:rPr>
              <w:t> </w:t>
            </w:r>
            <w:r w:rsidRPr="00331A5D">
              <w:rPr>
                <w:rFonts w:ascii="Times New Roman" w:hAnsi="Times New Roman"/>
                <w:sz w:val="20"/>
              </w:rPr>
              <w:t>2</w:t>
            </w:r>
          </w:p>
        </w:tc>
      </w:tr>
      <w:tr w:rsidR="00323524" w14:paraId="4FBE7F1B" w14:textId="77777777" w:rsidTr="00340A29">
        <w:tc>
          <w:tcPr>
            <w:tcW w:w="2681" w:type="dxa"/>
          </w:tcPr>
          <w:p w14:paraId="6F6F86A3"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22.1 b</w:t>
            </w:r>
          </w:p>
        </w:tc>
        <w:tc>
          <w:tcPr>
            <w:tcW w:w="3216" w:type="dxa"/>
          </w:tcPr>
          <w:p w14:paraId="248CFC79"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9 kap. 3 §</w:t>
            </w:r>
            <w:r w:rsidRPr="006E7617">
              <w:rPr>
                <w:rFonts w:ascii="Times New Roman" w:hAnsi="Times New Roman"/>
                <w:sz w:val="20"/>
              </w:rPr>
              <w:t xml:space="preserve"> </w:t>
            </w:r>
            <w:r>
              <w:rPr>
                <w:rFonts w:ascii="Times New Roman" w:hAnsi="Times New Roman"/>
                <w:sz w:val="20"/>
              </w:rPr>
              <w:t xml:space="preserve">första stycket </w:t>
            </w:r>
            <w:r w:rsidRPr="00331A5D">
              <w:rPr>
                <w:rFonts w:ascii="Times New Roman" w:hAnsi="Times New Roman"/>
                <w:sz w:val="20"/>
              </w:rPr>
              <w:t>1 och 2</w:t>
            </w:r>
          </w:p>
        </w:tc>
      </w:tr>
      <w:tr w:rsidR="00323524" w14:paraId="3D8CEB10" w14:textId="77777777" w:rsidTr="00340A29">
        <w:tc>
          <w:tcPr>
            <w:tcW w:w="2681" w:type="dxa"/>
          </w:tcPr>
          <w:p w14:paraId="5A1EFDC8"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22.2</w:t>
            </w:r>
          </w:p>
        </w:tc>
        <w:tc>
          <w:tcPr>
            <w:tcW w:w="3216" w:type="dxa"/>
          </w:tcPr>
          <w:p w14:paraId="71FACCBA"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9 kap</w:t>
            </w:r>
            <w:r>
              <w:rPr>
                <w:rFonts w:ascii="Times New Roman" w:hAnsi="Times New Roman"/>
                <w:sz w:val="20"/>
              </w:rPr>
              <w:t>.</w:t>
            </w:r>
            <w:r w:rsidRPr="00331A5D">
              <w:rPr>
                <w:rFonts w:ascii="Times New Roman" w:hAnsi="Times New Roman"/>
                <w:sz w:val="20"/>
              </w:rPr>
              <w:t xml:space="preserve"> </w:t>
            </w:r>
            <w:r>
              <w:rPr>
                <w:rFonts w:ascii="Times New Roman" w:hAnsi="Times New Roman"/>
                <w:sz w:val="20"/>
              </w:rPr>
              <w:t>3</w:t>
            </w:r>
            <w:r w:rsidRPr="00331A5D">
              <w:rPr>
                <w:rFonts w:ascii="Times New Roman" w:hAnsi="Times New Roman"/>
                <w:sz w:val="20"/>
              </w:rPr>
              <w:t> § andra</w:t>
            </w:r>
            <w:r>
              <w:rPr>
                <w:rFonts w:ascii="Times New Roman" w:hAnsi="Times New Roman"/>
                <w:sz w:val="20"/>
              </w:rPr>
              <w:t xml:space="preserve"> och tredje </w:t>
            </w:r>
            <w:r w:rsidRPr="006E7617">
              <w:rPr>
                <w:rFonts w:ascii="Times New Roman" w:hAnsi="Times New Roman"/>
                <w:sz w:val="20"/>
              </w:rPr>
              <w:t>styckena samt</w:t>
            </w:r>
            <w:r>
              <w:rPr>
                <w:rFonts w:ascii="Times New Roman" w:hAnsi="Times New Roman"/>
                <w:sz w:val="20"/>
              </w:rPr>
              <w:t xml:space="preserve"> </w:t>
            </w:r>
            <w:r w:rsidRPr="00A3072E">
              <w:rPr>
                <w:rFonts w:ascii="Times New Roman" w:hAnsi="Times New Roman"/>
                <w:sz w:val="20"/>
              </w:rPr>
              <w:t xml:space="preserve">14 kap. </w:t>
            </w:r>
            <w:r w:rsidRPr="006E7617">
              <w:rPr>
                <w:rFonts w:ascii="Times New Roman" w:hAnsi="Times New Roman"/>
                <w:sz w:val="20"/>
              </w:rPr>
              <w:t>5 §</w:t>
            </w:r>
          </w:p>
        </w:tc>
      </w:tr>
      <w:tr w:rsidR="00323524" w14:paraId="1B58F941" w14:textId="77777777" w:rsidTr="00340A29">
        <w:tc>
          <w:tcPr>
            <w:tcW w:w="2681" w:type="dxa"/>
          </w:tcPr>
          <w:p w14:paraId="6222A970" w14:textId="32C839FE"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22.3–</w:t>
            </w:r>
            <w:r w:rsidR="00CF7FE7">
              <w:rPr>
                <w:rFonts w:ascii="Times New Roman" w:hAnsi="Times New Roman"/>
                <w:sz w:val="20"/>
              </w:rPr>
              <w:t>22.</w:t>
            </w:r>
            <w:r w:rsidRPr="00331A5D">
              <w:rPr>
                <w:rFonts w:ascii="Times New Roman" w:hAnsi="Times New Roman"/>
                <w:sz w:val="20"/>
              </w:rPr>
              <w:t>7</w:t>
            </w:r>
          </w:p>
        </w:tc>
        <w:tc>
          <w:tcPr>
            <w:tcW w:w="3216" w:type="dxa"/>
          </w:tcPr>
          <w:p w14:paraId="66CB2BB7" w14:textId="77777777" w:rsidR="00323524" w:rsidRPr="00331A5D"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31A5D">
              <w:rPr>
                <w:rFonts w:ascii="Times New Roman" w:hAnsi="Times New Roman"/>
                <w:sz w:val="20"/>
              </w:rPr>
              <w:t xml:space="preserve">Någon uttrycklig bestämmelse med detta innehåll är inte nödvändig, se avsnitt </w:t>
            </w:r>
            <w:r w:rsidRPr="006E7617">
              <w:rPr>
                <w:rFonts w:ascii="Times New Roman" w:hAnsi="Times New Roman"/>
                <w:sz w:val="20"/>
              </w:rPr>
              <w:t>9.6.3</w:t>
            </w:r>
          </w:p>
        </w:tc>
      </w:tr>
      <w:tr w:rsidR="00323524" w14:paraId="19F31C24" w14:textId="77777777" w:rsidTr="00340A29">
        <w:tc>
          <w:tcPr>
            <w:tcW w:w="2681" w:type="dxa"/>
          </w:tcPr>
          <w:p w14:paraId="3F5EEA1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23.1</w:t>
            </w:r>
          </w:p>
        </w:tc>
        <w:tc>
          <w:tcPr>
            <w:tcW w:w="3216" w:type="dxa"/>
          </w:tcPr>
          <w:p w14:paraId="37462B2D" w14:textId="5C5CDBA6"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 § andra stycket, 4 § första stycket 7 och 19 § andra stycket 1–3</w:t>
            </w:r>
          </w:p>
        </w:tc>
      </w:tr>
      <w:tr w:rsidR="00323524" w14:paraId="70FDB656" w14:textId="77777777" w:rsidTr="00340A29">
        <w:tc>
          <w:tcPr>
            <w:tcW w:w="2681" w:type="dxa"/>
          </w:tcPr>
          <w:p w14:paraId="1E8B4CC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23.2</w:t>
            </w:r>
          </w:p>
        </w:tc>
        <w:tc>
          <w:tcPr>
            <w:tcW w:w="3216" w:type="dxa"/>
          </w:tcPr>
          <w:p w14:paraId="610DFF0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6 §</w:t>
            </w:r>
          </w:p>
        </w:tc>
      </w:tr>
      <w:tr w:rsidR="00323524" w14:paraId="2D1D33EB" w14:textId="77777777" w:rsidTr="00340A29">
        <w:tc>
          <w:tcPr>
            <w:tcW w:w="2681" w:type="dxa"/>
          </w:tcPr>
          <w:p w14:paraId="5048F8A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23.3 a–c</w:t>
            </w:r>
          </w:p>
        </w:tc>
        <w:tc>
          <w:tcPr>
            <w:tcW w:w="3216" w:type="dxa"/>
          </w:tcPr>
          <w:p w14:paraId="1A78F35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27 § 2 samt</w:t>
            </w:r>
            <w:r>
              <w:rPr>
                <w:rFonts w:ascii="Times New Roman" w:hAnsi="Times New Roman"/>
                <w:sz w:val="20"/>
              </w:rPr>
              <w:t xml:space="preserve"> i</w:t>
            </w:r>
            <w:r w:rsidRPr="00A3072E">
              <w:rPr>
                <w:rFonts w:ascii="Times New Roman" w:hAnsi="Times New Roman"/>
                <w:sz w:val="20"/>
              </w:rPr>
              <w:t xml:space="preserve"> föreskrifter på lägre nivå än lag</w:t>
            </w:r>
          </w:p>
        </w:tc>
      </w:tr>
      <w:tr w:rsidR="00323524" w14:paraId="32031E3B" w14:textId="77777777" w:rsidTr="00340A29">
        <w:tc>
          <w:tcPr>
            <w:tcW w:w="2681" w:type="dxa"/>
          </w:tcPr>
          <w:p w14:paraId="545D7EE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23.3 d</w:t>
            </w:r>
          </w:p>
        </w:tc>
        <w:tc>
          <w:tcPr>
            <w:tcW w:w="3216" w:type="dxa"/>
          </w:tcPr>
          <w:p w14:paraId="21D98D01" w14:textId="77777777" w:rsidR="00323524" w:rsidRPr="00A3072E"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072E">
              <w:rPr>
                <w:rFonts w:ascii="Times New Roman" w:hAnsi="Times New Roman"/>
                <w:sz w:val="20"/>
              </w:rPr>
              <w:t xml:space="preserve">9 kap. </w:t>
            </w:r>
            <w:r w:rsidRPr="006E7617">
              <w:rPr>
                <w:rFonts w:ascii="Times New Roman" w:hAnsi="Times New Roman"/>
                <w:sz w:val="20"/>
              </w:rPr>
              <w:t>19 § första stycket</w:t>
            </w:r>
          </w:p>
        </w:tc>
      </w:tr>
      <w:tr w:rsidR="00323524" w14:paraId="4779309F" w14:textId="77777777" w:rsidTr="00340A29">
        <w:tc>
          <w:tcPr>
            <w:tcW w:w="2681" w:type="dxa"/>
          </w:tcPr>
          <w:p w14:paraId="3CAB801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23.3 e</w:t>
            </w:r>
          </w:p>
        </w:tc>
        <w:tc>
          <w:tcPr>
            <w:tcW w:w="3216" w:type="dxa"/>
          </w:tcPr>
          <w:p w14:paraId="1A5EF211" w14:textId="77777777" w:rsidR="00323524" w:rsidRPr="00A3072E"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072E">
              <w:rPr>
                <w:rFonts w:ascii="Times New Roman" w:hAnsi="Times New Roman"/>
                <w:sz w:val="20"/>
              </w:rPr>
              <w:t xml:space="preserve">9 kap. </w:t>
            </w:r>
            <w:r w:rsidRPr="006E7617">
              <w:rPr>
                <w:rFonts w:ascii="Times New Roman" w:hAnsi="Times New Roman"/>
                <w:sz w:val="20"/>
              </w:rPr>
              <w:t>19 § andra stycket 1–3</w:t>
            </w:r>
          </w:p>
        </w:tc>
      </w:tr>
      <w:tr w:rsidR="00323524" w14:paraId="3F73A6B8" w14:textId="77777777" w:rsidTr="00340A29">
        <w:tc>
          <w:tcPr>
            <w:tcW w:w="2681" w:type="dxa"/>
          </w:tcPr>
          <w:p w14:paraId="0F4B115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23.3 f</w:t>
            </w:r>
          </w:p>
        </w:tc>
        <w:tc>
          <w:tcPr>
            <w:tcW w:w="3216" w:type="dxa"/>
          </w:tcPr>
          <w:p w14:paraId="4DE403D3" w14:textId="71635FB2" w:rsidR="00323524" w:rsidRPr="00E31DA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072E">
              <w:rPr>
                <w:rFonts w:ascii="Times New Roman" w:hAnsi="Times New Roman"/>
                <w:sz w:val="20"/>
              </w:rPr>
              <w:t xml:space="preserve">9 kap. </w:t>
            </w:r>
            <w:r w:rsidRPr="006E7617">
              <w:rPr>
                <w:rFonts w:ascii="Times New Roman" w:hAnsi="Times New Roman"/>
                <w:sz w:val="20"/>
              </w:rPr>
              <w:t>4 § andra stycket och 19 första stycket</w:t>
            </w:r>
          </w:p>
        </w:tc>
      </w:tr>
      <w:tr w:rsidR="00323524" w14:paraId="06CC97EC" w14:textId="77777777" w:rsidTr="00340A29">
        <w:tc>
          <w:tcPr>
            <w:tcW w:w="2681" w:type="dxa"/>
          </w:tcPr>
          <w:p w14:paraId="52CFBE5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23.3 g</w:t>
            </w:r>
          </w:p>
        </w:tc>
        <w:tc>
          <w:tcPr>
            <w:tcW w:w="3216" w:type="dxa"/>
          </w:tcPr>
          <w:p w14:paraId="06C676EA" w14:textId="77777777" w:rsidR="00323524" w:rsidRPr="00E31DAA"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 § första stycket</w:t>
            </w:r>
          </w:p>
        </w:tc>
      </w:tr>
      <w:tr w:rsidR="00323524" w14:paraId="42491B6F" w14:textId="77777777" w:rsidTr="00340A29">
        <w:tc>
          <w:tcPr>
            <w:tcW w:w="2681" w:type="dxa"/>
          </w:tcPr>
          <w:p w14:paraId="71ECF2F3" w14:textId="77777777" w:rsidR="00323524" w:rsidRPr="006C0616"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C0616">
              <w:rPr>
                <w:rFonts w:ascii="Times New Roman" w:hAnsi="Times New Roman"/>
                <w:sz w:val="20"/>
              </w:rPr>
              <w:t>24.1 första meningen</w:t>
            </w:r>
          </w:p>
        </w:tc>
        <w:tc>
          <w:tcPr>
            <w:tcW w:w="3216" w:type="dxa"/>
          </w:tcPr>
          <w:p w14:paraId="2A3159A7" w14:textId="77777777" w:rsidR="00323524" w:rsidRPr="00A3072E"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072E">
              <w:rPr>
                <w:rFonts w:ascii="Times New Roman" w:hAnsi="Times New Roman"/>
                <w:sz w:val="20"/>
              </w:rPr>
              <w:t xml:space="preserve">9 kap. </w:t>
            </w:r>
            <w:r w:rsidRPr="006E7617">
              <w:rPr>
                <w:rFonts w:ascii="Times New Roman" w:hAnsi="Times New Roman"/>
                <w:sz w:val="20"/>
              </w:rPr>
              <w:t>8</w:t>
            </w:r>
            <w:r w:rsidRPr="00A3072E">
              <w:rPr>
                <w:rFonts w:ascii="Times New Roman" w:hAnsi="Times New Roman"/>
                <w:sz w:val="20"/>
              </w:rPr>
              <w:t> §</w:t>
            </w:r>
          </w:p>
        </w:tc>
      </w:tr>
      <w:tr w:rsidR="00323524" w14:paraId="09D1D095" w14:textId="77777777" w:rsidTr="00340A29">
        <w:tc>
          <w:tcPr>
            <w:tcW w:w="2681" w:type="dxa"/>
          </w:tcPr>
          <w:p w14:paraId="09AE3AE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24.1 andra meningen</w:t>
            </w:r>
          </w:p>
        </w:tc>
        <w:tc>
          <w:tcPr>
            <w:tcW w:w="3216" w:type="dxa"/>
          </w:tcPr>
          <w:p w14:paraId="7C1697FD" w14:textId="77777777" w:rsidR="00323524" w:rsidRPr="00A3072E"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072E">
              <w:rPr>
                <w:rFonts w:ascii="Times New Roman" w:hAnsi="Times New Roman"/>
                <w:sz w:val="20"/>
              </w:rPr>
              <w:t>9</w:t>
            </w:r>
            <w:r w:rsidRPr="006E7617">
              <w:rPr>
                <w:rFonts w:ascii="Times New Roman" w:hAnsi="Times New Roman"/>
                <w:sz w:val="20"/>
              </w:rPr>
              <w:t xml:space="preserve"> </w:t>
            </w:r>
            <w:r w:rsidRPr="00A3072E">
              <w:rPr>
                <w:rFonts w:ascii="Times New Roman" w:hAnsi="Times New Roman"/>
                <w:sz w:val="20"/>
              </w:rPr>
              <w:t xml:space="preserve">kap. </w:t>
            </w:r>
            <w:r w:rsidRPr="006E7617">
              <w:rPr>
                <w:rFonts w:ascii="Times New Roman" w:hAnsi="Times New Roman"/>
                <w:sz w:val="20"/>
              </w:rPr>
              <w:t>1 §</w:t>
            </w:r>
          </w:p>
        </w:tc>
      </w:tr>
      <w:tr w:rsidR="00323524" w14:paraId="34C7AC31" w14:textId="77777777" w:rsidTr="00340A29">
        <w:tc>
          <w:tcPr>
            <w:tcW w:w="2681" w:type="dxa"/>
          </w:tcPr>
          <w:p w14:paraId="513B876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24.2</w:t>
            </w:r>
          </w:p>
        </w:tc>
        <w:tc>
          <w:tcPr>
            <w:tcW w:w="3216" w:type="dxa"/>
          </w:tcPr>
          <w:p w14:paraId="73C702E9" w14:textId="77777777" w:rsidR="00323524" w:rsidRPr="006C0616"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C0616">
              <w:rPr>
                <w:rFonts w:ascii="Times New Roman" w:hAnsi="Times New Roman"/>
                <w:sz w:val="20"/>
              </w:rPr>
              <w:t>9 kap</w:t>
            </w:r>
            <w:r>
              <w:rPr>
                <w:rFonts w:ascii="Times New Roman" w:hAnsi="Times New Roman"/>
                <w:sz w:val="20"/>
              </w:rPr>
              <w:t>.</w:t>
            </w:r>
            <w:r w:rsidRPr="006C0616">
              <w:rPr>
                <w:rFonts w:ascii="Times New Roman" w:hAnsi="Times New Roman"/>
                <w:sz w:val="20"/>
              </w:rPr>
              <w:t xml:space="preserve"> </w:t>
            </w:r>
            <w:r w:rsidRPr="006E7617">
              <w:rPr>
                <w:rFonts w:ascii="Times New Roman" w:hAnsi="Times New Roman"/>
                <w:sz w:val="20"/>
              </w:rPr>
              <w:t>12</w:t>
            </w:r>
            <w:r w:rsidRPr="006C0616">
              <w:rPr>
                <w:rFonts w:ascii="Times New Roman" w:hAnsi="Times New Roman"/>
                <w:sz w:val="20"/>
              </w:rPr>
              <w:t> § andra stycket</w:t>
            </w:r>
          </w:p>
        </w:tc>
      </w:tr>
      <w:tr w:rsidR="00323524" w14:paraId="1335199A" w14:textId="77777777" w:rsidTr="00340A29">
        <w:tc>
          <w:tcPr>
            <w:tcW w:w="2681" w:type="dxa"/>
          </w:tcPr>
          <w:p w14:paraId="6B259DE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24.3</w:t>
            </w:r>
          </w:p>
        </w:tc>
        <w:tc>
          <w:tcPr>
            <w:tcW w:w="3216" w:type="dxa"/>
          </w:tcPr>
          <w:p w14:paraId="1D279969" w14:textId="1E2ECD1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072E">
              <w:rPr>
                <w:rFonts w:ascii="Times New Roman" w:hAnsi="Times New Roman"/>
                <w:sz w:val="20"/>
              </w:rPr>
              <w:t xml:space="preserve">9 kap. </w:t>
            </w:r>
            <w:r w:rsidRPr="006E7617">
              <w:rPr>
                <w:rFonts w:ascii="Times New Roman" w:hAnsi="Times New Roman"/>
                <w:sz w:val="20"/>
              </w:rPr>
              <w:t xml:space="preserve">1 § andra stycket, </w:t>
            </w:r>
            <w:r>
              <w:rPr>
                <w:rFonts w:ascii="Times New Roman" w:hAnsi="Times New Roman"/>
                <w:sz w:val="20"/>
              </w:rPr>
              <w:t>3</w:t>
            </w:r>
            <w:r w:rsidRPr="001C0ABC">
              <w:rPr>
                <w:rFonts w:ascii="Times New Roman" w:hAnsi="Times New Roman"/>
                <w:sz w:val="20"/>
              </w:rPr>
              <w:t xml:space="preserve"> § </w:t>
            </w:r>
            <w:r w:rsidRPr="006E7617">
              <w:rPr>
                <w:rFonts w:ascii="Times New Roman" w:hAnsi="Times New Roman"/>
                <w:sz w:val="20"/>
              </w:rPr>
              <w:t xml:space="preserve">första stycket 2 </w:t>
            </w:r>
            <w:r>
              <w:rPr>
                <w:rFonts w:ascii="Times New Roman" w:hAnsi="Times New Roman"/>
                <w:sz w:val="20"/>
              </w:rPr>
              <w:t>och 4</w:t>
            </w:r>
            <w:r w:rsidRPr="00A3072E">
              <w:rPr>
                <w:rFonts w:ascii="Times New Roman" w:hAnsi="Times New Roman"/>
                <w:sz w:val="20"/>
              </w:rPr>
              <w:t> § första stycket</w:t>
            </w:r>
            <w:r>
              <w:rPr>
                <w:rFonts w:ascii="Times New Roman" w:hAnsi="Times New Roman"/>
                <w:sz w:val="20"/>
              </w:rPr>
              <w:t xml:space="preserve"> </w:t>
            </w:r>
            <w:r w:rsidRPr="006E7617">
              <w:rPr>
                <w:rFonts w:ascii="Times New Roman" w:hAnsi="Times New Roman"/>
                <w:sz w:val="20"/>
              </w:rPr>
              <w:t>9</w:t>
            </w:r>
          </w:p>
        </w:tc>
      </w:tr>
      <w:tr w:rsidR="00323524" w14:paraId="0057438F" w14:textId="77777777" w:rsidTr="00340A29">
        <w:tc>
          <w:tcPr>
            <w:tcW w:w="2681" w:type="dxa"/>
          </w:tcPr>
          <w:p w14:paraId="7723F538" w14:textId="77777777" w:rsidR="00323524" w:rsidRPr="00A3072E"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072E">
              <w:rPr>
                <w:rFonts w:ascii="Times New Roman" w:hAnsi="Times New Roman"/>
                <w:sz w:val="20"/>
              </w:rPr>
              <w:t>24.4</w:t>
            </w:r>
          </w:p>
        </w:tc>
        <w:tc>
          <w:tcPr>
            <w:tcW w:w="3216" w:type="dxa"/>
          </w:tcPr>
          <w:p w14:paraId="3983621A" w14:textId="7FACD34C" w:rsidR="00323524" w:rsidRPr="00A271B1"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271B1">
              <w:rPr>
                <w:rFonts w:ascii="Times New Roman" w:hAnsi="Times New Roman"/>
                <w:sz w:val="20"/>
              </w:rPr>
              <w:t xml:space="preserve">9 kap. </w:t>
            </w:r>
            <w:r w:rsidRPr="006E7617">
              <w:rPr>
                <w:rFonts w:ascii="Times New Roman" w:hAnsi="Times New Roman"/>
                <w:sz w:val="20"/>
              </w:rPr>
              <w:t>10 § andra</w:t>
            </w:r>
            <w:r w:rsidRPr="00A271B1">
              <w:rPr>
                <w:rFonts w:ascii="Times New Roman" w:hAnsi="Times New Roman"/>
                <w:sz w:val="20"/>
              </w:rPr>
              <w:t xml:space="preserve"> stycket</w:t>
            </w:r>
            <w:r w:rsidRPr="006E7617">
              <w:rPr>
                <w:rFonts w:ascii="Times New Roman" w:hAnsi="Times New Roman"/>
                <w:sz w:val="20"/>
              </w:rPr>
              <w:t> </w:t>
            </w:r>
            <w:r w:rsidRPr="00A271B1">
              <w:rPr>
                <w:rFonts w:ascii="Times New Roman" w:hAnsi="Times New Roman"/>
                <w:sz w:val="20"/>
              </w:rPr>
              <w:t>3</w:t>
            </w:r>
            <w:r w:rsidRPr="006E7617">
              <w:rPr>
                <w:rFonts w:ascii="Times New Roman" w:hAnsi="Times New Roman"/>
                <w:sz w:val="20"/>
              </w:rPr>
              <w:t>,</w:t>
            </w:r>
            <w:r>
              <w:rPr>
                <w:rFonts w:ascii="Times New Roman" w:hAnsi="Times New Roman"/>
                <w:sz w:val="20"/>
              </w:rPr>
              <w:t xml:space="preserve"> 12</w:t>
            </w:r>
            <w:r w:rsidRPr="00A271B1">
              <w:rPr>
                <w:rFonts w:ascii="Times New Roman" w:hAnsi="Times New Roman"/>
                <w:sz w:val="20"/>
              </w:rPr>
              <w:t> § första stycket</w:t>
            </w:r>
            <w:r w:rsidRPr="006E7617">
              <w:rPr>
                <w:rFonts w:ascii="Times New Roman" w:hAnsi="Times New Roman"/>
                <w:sz w:val="20"/>
              </w:rPr>
              <w:t> 3</w:t>
            </w:r>
            <w:r w:rsidR="00CF7FE7">
              <w:rPr>
                <w:rFonts w:ascii="Times New Roman" w:hAnsi="Times New Roman"/>
                <w:sz w:val="20"/>
              </w:rPr>
              <w:t xml:space="preserve"> och</w:t>
            </w:r>
            <w:r w:rsidRPr="006E7617">
              <w:rPr>
                <w:rFonts w:ascii="Times New Roman" w:hAnsi="Times New Roman"/>
                <w:sz w:val="20"/>
              </w:rPr>
              <w:t xml:space="preserve"> 13 § första stycket </w:t>
            </w:r>
            <w:r>
              <w:rPr>
                <w:rFonts w:ascii="Times New Roman" w:hAnsi="Times New Roman"/>
                <w:sz w:val="20"/>
              </w:rPr>
              <w:t>2</w:t>
            </w:r>
            <w:r w:rsidRPr="006E7617">
              <w:rPr>
                <w:rFonts w:ascii="Times New Roman" w:hAnsi="Times New Roman"/>
                <w:sz w:val="20"/>
              </w:rPr>
              <w:t> a–c. Kravet</w:t>
            </w:r>
            <w:r w:rsidRPr="00A271B1">
              <w:rPr>
                <w:rFonts w:ascii="Times New Roman" w:hAnsi="Times New Roman"/>
                <w:sz w:val="20"/>
              </w:rPr>
              <w:t xml:space="preserve"> att styrelsen ska besluta om vilka åtgärder som ska vidtas bedöms uppfyllt i gällande svensk rätt, se avsnitt </w:t>
            </w:r>
            <w:r w:rsidRPr="006E7617">
              <w:rPr>
                <w:rFonts w:ascii="Times New Roman" w:hAnsi="Times New Roman"/>
                <w:sz w:val="20"/>
              </w:rPr>
              <w:t>9</w:t>
            </w:r>
            <w:r w:rsidRPr="00A271B1">
              <w:rPr>
                <w:rFonts w:ascii="Times New Roman" w:hAnsi="Times New Roman"/>
                <w:sz w:val="20"/>
              </w:rPr>
              <w:t>.6.4</w:t>
            </w:r>
          </w:p>
        </w:tc>
      </w:tr>
      <w:tr w:rsidR="00323524" w14:paraId="5C5B359C" w14:textId="77777777" w:rsidTr="00340A29">
        <w:tc>
          <w:tcPr>
            <w:tcW w:w="2681" w:type="dxa"/>
          </w:tcPr>
          <w:p w14:paraId="2EC77CB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24.5 a och b</w:t>
            </w:r>
          </w:p>
        </w:tc>
        <w:tc>
          <w:tcPr>
            <w:tcW w:w="3216" w:type="dxa"/>
          </w:tcPr>
          <w:p w14:paraId="360797E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9</w:t>
            </w:r>
            <w:r>
              <w:rPr>
                <w:rFonts w:ascii="Times New Roman" w:hAnsi="Times New Roman"/>
                <w:sz w:val="20"/>
              </w:rPr>
              <w:t> §</w:t>
            </w:r>
          </w:p>
        </w:tc>
      </w:tr>
      <w:tr w:rsidR="00323524" w14:paraId="478D8A83" w14:textId="77777777" w:rsidTr="00340A29">
        <w:tc>
          <w:tcPr>
            <w:tcW w:w="2681" w:type="dxa"/>
          </w:tcPr>
          <w:p w14:paraId="3224807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24.6</w:t>
            </w:r>
          </w:p>
        </w:tc>
        <w:tc>
          <w:tcPr>
            <w:tcW w:w="3216" w:type="dxa"/>
          </w:tcPr>
          <w:p w14:paraId="3D60D9B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Bedöms uppfylld i gällande svensk rätt, se avsnitt </w:t>
            </w:r>
            <w:r w:rsidRPr="006E7617">
              <w:rPr>
                <w:rFonts w:ascii="Times New Roman" w:hAnsi="Times New Roman"/>
                <w:sz w:val="20"/>
              </w:rPr>
              <w:t>9</w:t>
            </w:r>
            <w:r>
              <w:rPr>
                <w:rFonts w:ascii="Times New Roman" w:hAnsi="Times New Roman"/>
                <w:sz w:val="20"/>
              </w:rPr>
              <w:t>.6.4</w:t>
            </w:r>
          </w:p>
        </w:tc>
      </w:tr>
      <w:tr w:rsidR="00323524" w14:paraId="743DC11B" w14:textId="77777777" w:rsidTr="00340A29">
        <w:tc>
          <w:tcPr>
            <w:tcW w:w="2681" w:type="dxa"/>
          </w:tcPr>
          <w:p w14:paraId="1C07AA8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25.1 första stycket första meningen</w:t>
            </w:r>
          </w:p>
        </w:tc>
        <w:tc>
          <w:tcPr>
            <w:tcW w:w="3216" w:type="dxa"/>
          </w:tcPr>
          <w:p w14:paraId="6D266000" w14:textId="53FC2D4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 § andra stycket, 8 §</w:t>
            </w:r>
            <w:r>
              <w:rPr>
                <w:rFonts w:ascii="Times New Roman" w:hAnsi="Times New Roman"/>
                <w:sz w:val="20"/>
              </w:rPr>
              <w:t xml:space="preserve"> och </w:t>
            </w:r>
            <w:r w:rsidRPr="006E7617">
              <w:rPr>
                <w:rFonts w:ascii="Times New Roman" w:hAnsi="Times New Roman"/>
                <w:sz w:val="20"/>
              </w:rPr>
              <w:t>10</w:t>
            </w:r>
            <w:r>
              <w:rPr>
                <w:rFonts w:ascii="Times New Roman" w:hAnsi="Times New Roman"/>
                <w:sz w:val="20"/>
              </w:rPr>
              <w:t> § första stycket</w:t>
            </w:r>
          </w:p>
        </w:tc>
      </w:tr>
      <w:tr w:rsidR="00323524" w14:paraId="54B41857" w14:textId="77777777" w:rsidTr="00340A29">
        <w:tc>
          <w:tcPr>
            <w:tcW w:w="2681" w:type="dxa"/>
          </w:tcPr>
          <w:p w14:paraId="0026123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25.1 första stycket andra meningen</w:t>
            </w:r>
          </w:p>
        </w:tc>
        <w:tc>
          <w:tcPr>
            <w:tcW w:w="3216" w:type="dxa"/>
          </w:tcPr>
          <w:p w14:paraId="4F965127" w14:textId="0C61CDDE"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10 § första stycket och 14 § första stycket</w:t>
            </w:r>
          </w:p>
        </w:tc>
      </w:tr>
      <w:tr w:rsidR="00323524" w14:paraId="6BD8EF99" w14:textId="77777777" w:rsidTr="00340A29">
        <w:tc>
          <w:tcPr>
            <w:tcW w:w="2681" w:type="dxa"/>
          </w:tcPr>
          <w:p w14:paraId="1C169B4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25.1 andra stycket</w:t>
            </w:r>
          </w:p>
        </w:tc>
        <w:tc>
          <w:tcPr>
            <w:tcW w:w="3216" w:type="dxa"/>
          </w:tcPr>
          <w:p w14:paraId="2A50765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14</w:t>
            </w:r>
            <w:r>
              <w:rPr>
                <w:rFonts w:ascii="Times New Roman" w:hAnsi="Times New Roman"/>
                <w:sz w:val="20"/>
              </w:rPr>
              <w:t> § andra stycket</w:t>
            </w:r>
            <w:r w:rsidRPr="006E7617">
              <w:rPr>
                <w:rFonts w:ascii="Times New Roman" w:hAnsi="Times New Roman"/>
                <w:sz w:val="20"/>
              </w:rPr>
              <w:t xml:space="preserve"> första meningen</w:t>
            </w:r>
          </w:p>
        </w:tc>
      </w:tr>
      <w:tr w:rsidR="00323524" w14:paraId="0126CF8D" w14:textId="77777777" w:rsidTr="00340A29">
        <w:tc>
          <w:tcPr>
            <w:tcW w:w="2681" w:type="dxa"/>
          </w:tcPr>
          <w:p w14:paraId="7C6CB46B" w14:textId="1F2385A8"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25.2 </w:t>
            </w:r>
          </w:p>
        </w:tc>
        <w:tc>
          <w:tcPr>
            <w:tcW w:w="3216" w:type="dxa"/>
          </w:tcPr>
          <w:p w14:paraId="7152662D" w14:textId="674D48C8"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 § andra stycket</w:t>
            </w:r>
            <w:r w:rsidR="001F3A94">
              <w:rPr>
                <w:rFonts w:ascii="Times New Roman" w:hAnsi="Times New Roman"/>
                <w:sz w:val="20"/>
              </w:rPr>
              <w:t xml:space="preserve"> och</w:t>
            </w:r>
            <w:r w:rsidRPr="006E7617">
              <w:rPr>
                <w:rFonts w:ascii="Times New Roman" w:hAnsi="Times New Roman"/>
                <w:sz w:val="20"/>
              </w:rPr>
              <w:t xml:space="preserve"> 15</w:t>
            </w:r>
            <w:r>
              <w:rPr>
                <w:rFonts w:ascii="Times New Roman" w:hAnsi="Times New Roman"/>
                <w:sz w:val="20"/>
              </w:rPr>
              <w:t xml:space="preserve"> § första </w:t>
            </w:r>
            <w:r w:rsidR="001F3A94">
              <w:rPr>
                <w:rFonts w:ascii="Times New Roman" w:hAnsi="Times New Roman"/>
                <w:sz w:val="20"/>
              </w:rPr>
              <w:t xml:space="preserve">stycket </w:t>
            </w:r>
            <w:r>
              <w:rPr>
                <w:rFonts w:ascii="Times New Roman" w:hAnsi="Times New Roman"/>
                <w:sz w:val="20"/>
              </w:rPr>
              <w:t>och andra stycket</w:t>
            </w:r>
            <w:r w:rsidRPr="006E7617">
              <w:rPr>
                <w:rFonts w:ascii="Times New Roman" w:hAnsi="Times New Roman"/>
                <w:sz w:val="20"/>
              </w:rPr>
              <w:t xml:space="preserve"> 1–7</w:t>
            </w:r>
          </w:p>
        </w:tc>
      </w:tr>
      <w:tr w:rsidR="00323524" w14:paraId="52275FD2" w14:textId="77777777" w:rsidTr="00340A29">
        <w:tc>
          <w:tcPr>
            <w:tcW w:w="2681" w:type="dxa"/>
          </w:tcPr>
          <w:p w14:paraId="48F509C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25.3</w:t>
            </w:r>
          </w:p>
        </w:tc>
        <w:tc>
          <w:tcPr>
            <w:tcW w:w="3216" w:type="dxa"/>
          </w:tcPr>
          <w:p w14:paraId="7B85AC1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15</w:t>
            </w:r>
            <w:r>
              <w:rPr>
                <w:rFonts w:ascii="Times New Roman" w:hAnsi="Times New Roman"/>
                <w:sz w:val="20"/>
              </w:rPr>
              <w:t> § tredje stycket</w:t>
            </w:r>
          </w:p>
        </w:tc>
      </w:tr>
      <w:tr w:rsidR="00323524" w14:paraId="48DD9DE7" w14:textId="77777777" w:rsidTr="00340A29">
        <w:tc>
          <w:tcPr>
            <w:tcW w:w="2681" w:type="dxa"/>
          </w:tcPr>
          <w:p w14:paraId="4B93CC2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26 första meningen</w:t>
            </w:r>
          </w:p>
        </w:tc>
        <w:tc>
          <w:tcPr>
            <w:tcW w:w="3216" w:type="dxa"/>
          </w:tcPr>
          <w:p w14:paraId="000B342F" w14:textId="3972D776"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 § andra stycket, 8</w:t>
            </w:r>
            <w:r>
              <w:rPr>
                <w:rFonts w:ascii="Times New Roman" w:hAnsi="Times New Roman"/>
                <w:sz w:val="20"/>
              </w:rPr>
              <w:t xml:space="preserve"> § och </w:t>
            </w:r>
            <w:r w:rsidRPr="006E7617">
              <w:rPr>
                <w:rFonts w:ascii="Times New Roman" w:hAnsi="Times New Roman"/>
                <w:sz w:val="20"/>
              </w:rPr>
              <w:t>12</w:t>
            </w:r>
            <w:r>
              <w:rPr>
                <w:rFonts w:ascii="Times New Roman" w:hAnsi="Times New Roman"/>
                <w:sz w:val="20"/>
              </w:rPr>
              <w:t> § första stycket</w:t>
            </w:r>
          </w:p>
        </w:tc>
      </w:tr>
      <w:tr w:rsidR="00323524" w14:paraId="35464C52" w14:textId="77777777" w:rsidTr="00340A29">
        <w:tc>
          <w:tcPr>
            <w:tcW w:w="2681" w:type="dxa"/>
          </w:tcPr>
          <w:p w14:paraId="78FF94E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26 andra meningen</w:t>
            </w:r>
          </w:p>
        </w:tc>
        <w:tc>
          <w:tcPr>
            <w:tcW w:w="3216" w:type="dxa"/>
          </w:tcPr>
          <w:p w14:paraId="0000AF00"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12 § första stycket 1 och 2</w:t>
            </w:r>
          </w:p>
        </w:tc>
      </w:tr>
      <w:tr w:rsidR="00323524" w14:paraId="197B4401" w14:textId="77777777" w:rsidTr="00340A29">
        <w:tc>
          <w:tcPr>
            <w:tcW w:w="2681" w:type="dxa"/>
          </w:tcPr>
          <w:p w14:paraId="64EABDE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27.1</w:t>
            </w:r>
          </w:p>
        </w:tc>
        <w:tc>
          <w:tcPr>
            <w:tcW w:w="3216" w:type="dxa"/>
          </w:tcPr>
          <w:p w14:paraId="1C8445ED" w14:textId="05C08AE9"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8 § och 13 § första stycket</w:t>
            </w:r>
          </w:p>
        </w:tc>
      </w:tr>
      <w:tr w:rsidR="00323524" w14:paraId="1242621B" w14:textId="77777777" w:rsidTr="00340A29">
        <w:tc>
          <w:tcPr>
            <w:tcW w:w="2681" w:type="dxa"/>
          </w:tcPr>
          <w:p w14:paraId="28ECA8F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27.1 a</w:t>
            </w:r>
          </w:p>
        </w:tc>
        <w:tc>
          <w:tcPr>
            <w:tcW w:w="3216" w:type="dxa"/>
          </w:tcPr>
          <w:p w14:paraId="1A1AD3F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5 kap. 6 § och 9 kap. </w:t>
            </w:r>
            <w:r w:rsidRPr="006E7617">
              <w:rPr>
                <w:rFonts w:ascii="Times New Roman" w:hAnsi="Times New Roman"/>
                <w:sz w:val="20"/>
              </w:rPr>
              <w:t>13</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1</w:t>
            </w:r>
          </w:p>
        </w:tc>
      </w:tr>
      <w:tr w:rsidR="00323524" w14:paraId="5841C52E" w14:textId="77777777" w:rsidTr="00340A29">
        <w:tc>
          <w:tcPr>
            <w:tcW w:w="2681" w:type="dxa"/>
          </w:tcPr>
          <w:p w14:paraId="17BA623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27.1 b–d</w:t>
            </w:r>
          </w:p>
        </w:tc>
        <w:tc>
          <w:tcPr>
            <w:tcW w:w="3216" w:type="dxa"/>
          </w:tcPr>
          <w:p w14:paraId="645627C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13</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1</w:t>
            </w:r>
          </w:p>
        </w:tc>
      </w:tr>
      <w:tr w:rsidR="00323524" w14:paraId="0E99539B" w14:textId="77777777" w:rsidTr="00340A29">
        <w:tc>
          <w:tcPr>
            <w:tcW w:w="2681" w:type="dxa"/>
          </w:tcPr>
          <w:p w14:paraId="6E364A2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27.1 e</w:t>
            </w:r>
          </w:p>
        </w:tc>
        <w:tc>
          <w:tcPr>
            <w:tcW w:w="3216" w:type="dxa"/>
          </w:tcPr>
          <w:p w14:paraId="33C7AF3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13</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2</w:t>
            </w:r>
            <w:r w:rsidRPr="006E7617">
              <w:rPr>
                <w:rFonts w:ascii="Times New Roman" w:hAnsi="Times New Roman"/>
                <w:sz w:val="20"/>
              </w:rPr>
              <w:t> a</w:t>
            </w:r>
          </w:p>
        </w:tc>
      </w:tr>
      <w:tr w:rsidR="00323524" w14:paraId="50BAF5AE" w14:textId="77777777" w:rsidTr="00340A29">
        <w:tc>
          <w:tcPr>
            <w:tcW w:w="2681" w:type="dxa"/>
          </w:tcPr>
          <w:p w14:paraId="2B29227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27.1 f</w:t>
            </w:r>
          </w:p>
        </w:tc>
        <w:tc>
          <w:tcPr>
            <w:tcW w:w="3216" w:type="dxa"/>
          </w:tcPr>
          <w:p w14:paraId="641D3D06"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13 § första stycket 2 b</w:t>
            </w:r>
          </w:p>
        </w:tc>
      </w:tr>
      <w:tr w:rsidR="00323524" w14:paraId="685FA2F7" w14:textId="77777777" w:rsidTr="00340A29">
        <w:tc>
          <w:tcPr>
            <w:tcW w:w="2681" w:type="dxa"/>
          </w:tcPr>
          <w:p w14:paraId="2F7000A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lastRenderedPageBreak/>
              <w:t>27.1 g</w:t>
            </w:r>
          </w:p>
        </w:tc>
        <w:tc>
          <w:tcPr>
            <w:tcW w:w="3216" w:type="dxa"/>
          </w:tcPr>
          <w:p w14:paraId="76D51A52"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13 § första stycket 2 c</w:t>
            </w:r>
          </w:p>
        </w:tc>
      </w:tr>
      <w:tr w:rsidR="00323524" w14:paraId="25FA1DBB" w14:textId="77777777" w:rsidTr="00340A29">
        <w:tc>
          <w:tcPr>
            <w:tcW w:w="2681" w:type="dxa"/>
          </w:tcPr>
          <w:p w14:paraId="37FBBC3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27.1 h</w:t>
            </w:r>
          </w:p>
        </w:tc>
        <w:tc>
          <w:tcPr>
            <w:tcW w:w="3216" w:type="dxa"/>
          </w:tcPr>
          <w:p w14:paraId="4F7065B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13</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3</w:t>
            </w:r>
          </w:p>
        </w:tc>
      </w:tr>
      <w:tr w:rsidR="00323524" w14:paraId="6C34535E" w14:textId="77777777" w:rsidTr="00340A29">
        <w:tc>
          <w:tcPr>
            <w:tcW w:w="2681" w:type="dxa"/>
          </w:tcPr>
          <w:p w14:paraId="07534E0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27.2</w:t>
            </w:r>
          </w:p>
        </w:tc>
        <w:tc>
          <w:tcPr>
            <w:tcW w:w="3216" w:type="dxa"/>
          </w:tcPr>
          <w:p w14:paraId="21E513C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13</w:t>
            </w:r>
            <w:r>
              <w:rPr>
                <w:rFonts w:ascii="Times New Roman" w:hAnsi="Times New Roman"/>
                <w:sz w:val="20"/>
              </w:rPr>
              <w:t> § tredje stycket</w:t>
            </w:r>
          </w:p>
        </w:tc>
      </w:tr>
      <w:tr w:rsidR="00323524" w14:paraId="6C80EE94" w14:textId="77777777" w:rsidTr="00340A29">
        <w:tc>
          <w:tcPr>
            <w:tcW w:w="2681" w:type="dxa"/>
          </w:tcPr>
          <w:p w14:paraId="2E6F1F1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28.1 första stycket</w:t>
            </w:r>
          </w:p>
        </w:tc>
        <w:tc>
          <w:tcPr>
            <w:tcW w:w="3216" w:type="dxa"/>
          </w:tcPr>
          <w:p w14:paraId="78082BB0" w14:textId="469DB33C"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1 § andra stycket och 20</w:t>
            </w:r>
            <w:r>
              <w:rPr>
                <w:rFonts w:ascii="Times New Roman" w:hAnsi="Times New Roman"/>
                <w:sz w:val="20"/>
              </w:rPr>
              <w:t> § första stycket</w:t>
            </w:r>
          </w:p>
        </w:tc>
      </w:tr>
      <w:tr w:rsidR="00323524" w14:paraId="3A60CE25" w14:textId="77777777" w:rsidTr="00340A29">
        <w:tc>
          <w:tcPr>
            <w:tcW w:w="2681" w:type="dxa"/>
          </w:tcPr>
          <w:p w14:paraId="294D967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28.1 andra stycket första meningen</w:t>
            </w:r>
          </w:p>
        </w:tc>
        <w:tc>
          <w:tcPr>
            <w:tcW w:w="3216" w:type="dxa"/>
          </w:tcPr>
          <w:p w14:paraId="2092CA1F" w14:textId="1B0D123E"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21</w:t>
            </w:r>
            <w:r w:rsidR="005D2B8B">
              <w:rPr>
                <w:rFonts w:ascii="Times New Roman" w:hAnsi="Times New Roman"/>
                <w:sz w:val="20"/>
              </w:rPr>
              <w:t xml:space="preserve"> </w:t>
            </w:r>
            <w:r>
              <w:rPr>
                <w:rFonts w:ascii="Times New Roman" w:hAnsi="Times New Roman"/>
                <w:sz w:val="20"/>
              </w:rPr>
              <w:t>§</w:t>
            </w:r>
          </w:p>
        </w:tc>
      </w:tr>
      <w:tr w:rsidR="00323524" w14:paraId="27F0ADCF" w14:textId="77777777" w:rsidTr="00340A29">
        <w:tc>
          <w:tcPr>
            <w:tcW w:w="2681" w:type="dxa"/>
          </w:tcPr>
          <w:p w14:paraId="2ED134D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28.1 andra stycket andra meningen</w:t>
            </w:r>
          </w:p>
        </w:tc>
        <w:tc>
          <w:tcPr>
            <w:tcW w:w="3216" w:type="dxa"/>
          </w:tcPr>
          <w:p w14:paraId="2AE4D5F4" w14:textId="2AF1CD2E"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27 § 1</w:t>
            </w:r>
            <w:r w:rsidR="002F6F63">
              <w:rPr>
                <w:rFonts w:ascii="Times New Roman" w:hAnsi="Times New Roman"/>
                <w:sz w:val="20"/>
              </w:rPr>
              <w:t>2</w:t>
            </w:r>
            <w:r w:rsidRPr="006E7617">
              <w:rPr>
                <w:rFonts w:ascii="Times New Roman" w:hAnsi="Times New Roman"/>
                <w:sz w:val="20"/>
              </w:rPr>
              <w:t xml:space="preserve"> samt i föreskrifter på lägre nivå än lag</w:t>
            </w:r>
          </w:p>
        </w:tc>
      </w:tr>
      <w:tr w:rsidR="00323524" w14:paraId="1D2E3CB6" w14:textId="77777777" w:rsidTr="00340A29">
        <w:tc>
          <w:tcPr>
            <w:tcW w:w="2681" w:type="dxa"/>
          </w:tcPr>
          <w:p w14:paraId="5748B29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28.2</w:t>
            </w:r>
          </w:p>
        </w:tc>
        <w:tc>
          <w:tcPr>
            <w:tcW w:w="3216" w:type="dxa"/>
          </w:tcPr>
          <w:p w14:paraId="1AF752B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 § andra stycket</w:t>
            </w:r>
          </w:p>
        </w:tc>
      </w:tr>
      <w:tr w:rsidR="00323524" w14:paraId="0E789A18" w14:textId="77777777" w:rsidTr="00340A29">
        <w:tc>
          <w:tcPr>
            <w:tcW w:w="2681" w:type="dxa"/>
          </w:tcPr>
          <w:p w14:paraId="11DBC4F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28.2 a–c</w:t>
            </w:r>
          </w:p>
        </w:tc>
        <w:tc>
          <w:tcPr>
            <w:tcW w:w="3216" w:type="dxa"/>
          </w:tcPr>
          <w:p w14:paraId="37212AED" w14:textId="19592306"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27 § 1</w:t>
            </w:r>
            <w:r w:rsidR="00E74E97">
              <w:rPr>
                <w:rFonts w:ascii="Times New Roman" w:hAnsi="Times New Roman"/>
                <w:sz w:val="20"/>
              </w:rPr>
              <w:t>2</w:t>
            </w:r>
            <w:r w:rsidRPr="006E7617">
              <w:rPr>
                <w:rFonts w:ascii="Times New Roman" w:hAnsi="Times New Roman"/>
                <w:sz w:val="20"/>
              </w:rPr>
              <w:t xml:space="preserve"> samt i föreskrifter på lägre nivå än lag</w:t>
            </w:r>
          </w:p>
        </w:tc>
      </w:tr>
      <w:tr w:rsidR="00323524" w14:paraId="6D0B6B78" w14:textId="77777777" w:rsidTr="00340A29">
        <w:tc>
          <w:tcPr>
            <w:tcW w:w="2681" w:type="dxa"/>
          </w:tcPr>
          <w:p w14:paraId="43BC55F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28.2 d</w:t>
            </w:r>
          </w:p>
        </w:tc>
        <w:tc>
          <w:tcPr>
            <w:tcW w:w="3216" w:type="dxa"/>
          </w:tcPr>
          <w:p w14:paraId="2B3A0CD7" w14:textId="46B9ED8A"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20</w:t>
            </w:r>
            <w:r>
              <w:rPr>
                <w:rFonts w:ascii="Times New Roman" w:hAnsi="Times New Roman"/>
                <w:sz w:val="20"/>
              </w:rPr>
              <w:t> § andra stycket</w:t>
            </w:r>
            <w:r w:rsidRPr="006E7617">
              <w:rPr>
                <w:rFonts w:ascii="Times New Roman" w:hAnsi="Times New Roman"/>
                <w:sz w:val="20"/>
              </w:rPr>
              <w:t> </w:t>
            </w:r>
            <w:r>
              <w:rPr>
                <w:rFonts w:ascii="Times New Roman" w:hAnsi="Times New Roman"/>
                <w:sz w:val="20"/>
              </w:rPr>
              <w:t>1</w:t>
            </w:r>
            <w:r w:rsidRPr="006E7617">
              <w:rPr>
                <w:rFonts w:ascii="Times New Roman" w:hAnsi="Times New Roman"/>
                <w:sz w:val="20"/>
              </w:rPr>
              <w:t xml:space="preserve"> och 27 § 1</w:t>
            </w:r>
            <w:r w:rsidR="00E74E97">
              <w:rPr>
                <w:rFonts w:ascii="Times New Roman" w:hAnsi="Times New Roman"/>
                <w:sz w:val="20"/>
              </w:rPr>
              <w:t>2</w:t>
            </w:r>
            <w:r w:rsidRPr="006E7617">
              <w:rPr>
                <w:rFonts w:ascii="Times New Roman" w:hAnsi="Times New Roman"/>
                <w:sz w:val="20"/>
              </w:rPr>
              <w:t xml:space="preserve"> samt i föreskrifter på lägre nivå än lag</w:t>
            </w:r>
          </w:p>
        </w:tc>
      </w:tr>
      <w:tr w:rsidR="00323524" w14:paraId="6EEDFA81" w14:textId="77777777" w:rsidTr="00340A29">
        <w:tc>
          <w:tcPr>
            <w:tcW w:w="2681" w:type="dxa"/>
          </w:tcPr>
          <w:p w14:paraId="6A26D2D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28.2 e–h</w:t>
            </w:r>
          </w:p>
        </w:tc>
        <w:tc>
          <w:tcPr>
            <w:tcW w:w="3216" w:type="dxa"/>
          </w:tcPr>
          <w:p w14:paraId="6E73E390" w14:textId="65DAA1CB"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27 § 1</w:t>
            </w:r>
            <w:r w:rsidR="00E74E97">
              <w:rPr>
                <w:rFonts w:ascii="Times New Roman" w:hAnsi="Times New Roman"/>
                <w:sz w:val="20"/>
              </w:rPr>
              <w:t>2</w:t>
            </w:r>
            <w:r w:rsidRPr="006E7617">
              <w:rPr>
                <w:rFonts w:ascii="Times New Roman" w:hAnsi="Times New Roman"/>
                <w:sz w:val="20"/>
              </w:rPr>
              <w:t xml:space="preserve"> och i föreskrifter på lägre nivå än lag</w:t>
            </w:r>
          </w:p>
        </w:tc>
      </w:tr>
      <w:tr w:rsidR="00323524" w14:paraId="3AF65706" w14:textId="77777777" w:rsidTr="00340A29">
        <w:tc>
          <w:tcPr>
            <w:tcW w:w="2681" w:type="dxa"/>
          </w:tcPr>
          <w:p w14:paraId="3AB015F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28.3 första meningen</w:t>
            </w:r>
          </w:p>
        </w:tc>
        <w:tc>
          <w:tcPr>
            <w:tcW w:w="3216" w:type="dxa"/>
          </w:tcPr>
          <w:p w14:paraId="1048266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20 § tredje stycket första meningen</w:t>
            </w:r>
          </w:p>
        </w:tc>
      </w:tr>
      <w:tr w:rsidR="00323524" w14:paraId="793BDC71" w14:textId="77777777" w:rsidTr="00340A29">
        <w:tc>
          <w:tcPr>
            <w:tcW w:w="2681" w:type="dxa"/>
          </w:tcPr>
          <w:p w14:paraId="1775429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28.3 andra meningen</w:t>
            </w:r>
          </w:p>
        </w:tc>
        <w:tc>
          <w:tcPr>
            <w:tcW w:w="3216" w:type="dxa"/>
          </w:tcPr>
          <w:p w14:paraId="08888AA7"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1 § andra stycket</w:t>
            </w:r>
          </w:p>
        </w:tc>
      </w:tr>
      <w:tr w:rsidR="00323524" w14:paraId="340B70E0" w14:textId="77777777" w:rsidTr="00340A29">
        <w:tc>
          <w:tcPr>
            <w:tcW w:w="2681" w:type="dxa"/>
          </w:tcPr>
          <w:p w14:paraId="0884C89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28.3 tredje meningen</w:t>
            </w:r>
          </w:p>
        </w:tc>
        <w:tc>
          <w:tcPr>
            <w:tcW w:w="3216" w:type="dxa"/>
          </w:tcPr>
          <w:p w14:paraId="69105EA3"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20 § tredje stycket andra meningen</w:t>
            </w:r>
          </w:p>
        </w:tc>
      </w:tr>
      <w:tr w:rsidR="00323524" w14:paraId="7A574736" w14:textId="77777777" w:rsidTr="00340A29">
        <w:tc>
          <w:tcPr>
            <w:tcW w:w="2681" w:type="dxa"/>
          </w:tcPr>
          <w:p w14:paraId="35F61D2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28.4</w:t>
            </w:r>
          </w:p>
        </w:tc>
        <w:tc>
          <w:tcPr>
            <w:tcW w:w="3216" w:type="dxa"/>
          </w:tcPr>
          <w:p w14:paraId="3DC99B4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20</w:t>
            </w:r>
            <w:r>
              <w:rPr>
                <w:rFonts w:ascii="Times New Roman" w:hAnsi="Times New Roman"/>
                <w:sz w:val="20"/>
              </w:rPr>
              <w:t> § fjärde stycket</w:t>
            </w:r>
          </w:p>
        </w:tc>
      </w:tr>
      <w:tr w:rsidR="00323524" w14:paraId="5EFA163B" w14:textId="77777777" w:rsidTr="00D40F76">
        <w:tc>
          <w:tcPr>
            <w:tcW w:w="2681" w:type="dxa"/>
            <w:shd w:val="clear" w:color="auto" w:fill="auto"/>
          </w:tcPr>
          <w:p w14:paraId="0153E0F3"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29</w:t>
            </w:r>
          </w:p>
        </w:tc>
        <w:tc>
          <w:tcPr>
            <w:tcW w:w="3216" w:type="dxa"/>
          </w:tcPr>
          <w:p w14:paraId="09E98759"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15.3</w:t>
            </w:r>
          </w:p>
        </w:tc>
      </w:tr>
      <w:tr w:rsidR="00323524" w14:paraId="49D23DA6" w14:textId="77777777" w:rsidTr="00340A29">
        <w:tc>
          <w:tcPr>
            <w:tcW w:w="2681" w:type="dxa"/>
          </w:tcPr>
          <w:p w14:paraId="3B33C3E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30 första meningen</w:t>
            </w:r>
          </w:p>
        </w:tc>
        <w:tc>
          <w:tcPr>
            <w:tcW w:w="3216" w:type="dxa"/>
          </w:tcPr>
          <w:p w14:paraId="4BEFCE82" w14:textId="0F7DE0B6"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4 § första stycket 8 och andra stycket</w:t>
            </w:r>
          </w:p>
        </w:tc>
      </w:tr>
      <w:tr w:rsidR="00323524" w14:paraId="75DE0D37" w14:textId="77777777" w:rsidTr="00340A29">
        <w:tc>
          <w:tcPr>
            <w:tcW w:w="2681" w:type="dxa"/>
          </w:tcPr>
          <w:p w14:paraId="2193DCC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30 andra meningen</w:t>
            </w:r>
          </w:p>
        </w:tc>
        <w:tc>
          <w:tcPr>
            <w:tcW w:w="3216" w:type="dxa"/>
          </w:tcPr>
          <w:p w14:paraId="40897F1B"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7 § första stycket tredje meningen</w:t>
            </w:r>
          </w:p>
        </w:tc>
      </w:tr>
      <w:tr w:rsidR="00323524" w14:paraId="4C491315" w14:textId="77777777" w:rsidTr="00340A29">
        <w:tc>
          <w:tcPr>
            <w:tcW w:w="2681" w:type="dxa"/>
          </w:tcPr>
          <w:p w14:paraId="62ADF21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30 tredje meningen</w:t>
            </w:r>
          </w:p>
        </w:tc>
        <w:tc>
          <w:tcPr>
            <w:tcW w:w="3216" w:type="dxa"/>
          </w:tcPr>
          <w:p w14:paraId="462D209D"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7 § tredje stycket 1–3</w:t>
            </w:r>
          </w:p>
        </w:tc>
      </w:tr>
      <w:tr w:rsidR="00323524" w14:paraId="36596140" w14:textId="77777777" w:rsidTr="00340A29">
        <w:tc>
          <w:tcPr>
            <w:tcW w:w="2681" w:type="dxa"/>
          </w:tcPr>
          <w:p w14:paraId="2A6DE39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30 fjärde meningen</w:t>
            </w:r>
          </w:p>
        </w:tc>
        <w:tc>
          <w:tcPr>
            <w:tcW w:w="3216" w:type="dxa"/>
          </w:tcPr>
          <w:p w14:paraId="54C2202E"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7 § första stycket fjärde meningen</w:t>
            </w:r>
          </w:p>
        </w:tc>
      </w:tr>
      <w:tr w:rsidR="00323524" w14:paraId="38BC83A8" w14:textId="77777777" w:rsidTr="00340A29">
        <w:tc>
          <w:tcPr>
            <w:tcW w:w="2681" w:type="dxa"/>
          </w:tcPr>
          <w:p w14:paraId="1DF4943E"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31.1</w:t>
            </w:r>
          </w:p>
        </w:tc>
        <w:tc>
          <w:tcPr>
            <w:tcW w:w="3216" w:type="dxa"/>
          </w:tcPr>
          <w:p w14:paraId="4AE7C6A5"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23</w:t>
            </w:r>
            <w:r>
              <w:rPr>
                <w:rFonts w:ascii="Times New Roman" w:hAnsi="Times New Roman"/>
                <w:sz w:val="20"/>
              </w:rPr>
              <w:t> § första meningen</w:t>
            </w:r>
          </w:p>
        </w:tc>
      </w:tr>
      <w:tr w:rsidR="00323524" w14:paraId="618BD993" w14:textId="77777777" w:rsidTr="00340A29">
        <w:tc>
          <w:tcPr>
            <w:tcW w:w="2681" w:type="dxa"/>
          </w:tcPr>
          <w:p w14:paraId="33138419"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31.2</w:t>
            </w:r>
          </w:p>
        </w:tc>
        <w:tc>
          <w:tcPr>
            <w:tcW w:w="3216" w:type="dxa"/>
          </w:tcPr>
          <w:p w14:paraId="0EBF722D"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23</w:t>
            </w:r>
            <w:r>
              <w:rPr>
                <w:rFonts w:ascii="Times New Roman" w:hAnsi="Times New Roman"/>
                <w:sz w:val="20"/>
              </w:rPr>
              <w:t> § andra meningen</w:t>
            </w:r>
          </w:p>
        </w:tc>
      </w:tr>
      <w:tr w:rsidR="00323524" w14:paraId="319CF8A4" w14:textId="77777777" w:rsidTr="00340A29">
        <w:tc>
          <w:tcPr>
            <w:tcW w:w="2681" w:type="dxa"/>
          </w:tcPr>
          <w:p w14:paraId="4D26C334"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31.3 a</w:t>
            </w:r>
          </w:p>
        </w:tc>
        <w:tc>
          <w:tcPr>
            <w:tcW w:w="3216" w:type="dxa"/>
          </w:tcPr>
          <w:p w14:paraId="631B83D2"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24</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1</w:t>
            </w:r>
          </w:p>
        </w:tc>
      </w:tr>
      <w:tr w:rsidR="00323524" w14:paraId="41476B38" w14:textId="77777777" w:rsidTr="00340A29">
        <w:tc>
          <w:tcPr>
            <w:tcW w:w="2681" w:type="dxa"/>
          </w:tcPr>
          <w:p w14:paraId="6DFB6DE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31.3 b</w:t>
            </w:r>
          </w:p>
        </w:tc>
        <w:tc>
          <w:tcPr>
            <w:tcW w:w="3216" w:type="dxa"/>
          </w:tcPr>
          <w:p w14:paraId="61B3942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24</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2</w:t>
            </w:r>
          </w:p>
        </w:tc>
      </w:tr>
      <w:tr w:rsidR="00323524" w14:paraId="717CFC83" w14:textId="77777777" w:rsidTr="00340A29">
        <w:tc>
          <w:tcPr>
            <w:tcW w:w="2681" w:type="dxa"/>
          </w:tcPr>
          <w:p w14:paraId="6BE90F0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31.3 c</w:t>
            </w:r>
          </w:p>
        </w:tc>
        <w:tc>
          <w:tcPr>
            <w:tcW w:w="3216" w:type="dxa"/>
          </w:tcPr>
          <w:p w14:paraId="66F21E3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24</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3</w:t>
            </w:r>
          </w:p>
        </w:tc>
      </w:tr>
      <w:tr w:rsidR="00323524" w14:paraId="4A596867" w14:textId="77777777" w:rsidTr="00340A29">
        <w:tc>
          <w:tcPr>
            <w:tcW w:w="2681" w:type="dxa"/>
          </w:tcPr>
          <w:p w14:paraId="62F02F1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31.3 d</w:t>
            </w:r>
          </w:p>
        </w:tc>
        <w:tc>
          <w:tcPr>
            <w:tcW w:w="3216" w:type="dxa"/>
          </w:tcPr>
          <w:p w14:paraId="334A743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24</w:t>
            </w:r>
            <w:r>
              <w:rPr>
                <w:rFonts w:ascii="Times New Roman" w:hAnsi="Times New Roman"/>
                <w:sz w:val="20"/>
              </w:rPr>
              <w:t> § första stycket</w:t>
            </w:r>
            <w:r w:rsidRPr="006E7617">
              <w:rPr>
                <w:rFonts w:ascii="Times New Roman" w:hAnsi="Times New Roman"/>
                <w:sz w:val="20"/>
              </w:rPr>
              <w:t> </w:t>
            </w:r>
            <w:r>
              <w:rPr>
                <w:rFonts w:ascii="Times New Roman" w:hAnsi="Times New Roman"/>
                <w:sz w:val="20"/>
              </w:rPr>
              <w:t>4</w:t>
            </w:r>
          </w:p>
        </w:tc>
      </w:tr>
      <w:tr w:rsidR="00323524" w14:paraId="511BDF59" w14:textId="77777777" w:rsidTr="00340A29">
        <w:tc>
          <w:tcPr>
            <w:tcW w:w="2681" w:type="dxa"/>
          </w:tcPr>
          <w:p w14:paraId="63070C03"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31.4</w:t>
            </w:r>
          </w:p>
        </w:tc>
        <w:tc>
          <w:tcPr>
            <w:tcW w:w="3216" w:type="dxa"/>
          </w:tcPr>
          <w:p w14:paraId="2064ABB4"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w:t>
            </w:r>
            <w:r>
              <w:rPr>
                <w:rFonts w:ascii="Times New Roman" w:hAnsi="Times New Roman"/>
                <w:sz w:val="20"/>
              </w:rPr>
              <w:t>3 § andra stycket</w:t>
            </w:r>
          </w:p>
        </w:tc>
      </w:tr>
      <w:tr w:rsidR="00323524" w14:paraId="6C791BA7" w14:textId="77777777" w:rsidTr="00340A29">
        <w:tc>
          <w:tcPr>
            <w:tcW w:w="2681" w:type="dxa"/>
          </w:tcPr>
          <w:p w14:paraId="355433B2"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31.5</w:t>
            </w:r>
          </w:p>
        </w:tc>
        <w:tc>
          <w:tcPr>
            <w:tcW w:w="3216" w:type="dxa"/>
          </w:tcPr>
          <w:p w14:paraId="7A500FBF"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w:t>
            </w:r>
            <w:r>
              <w:rPr>
                <w:rFonts w:ascii="Times New Roman" w:hAnsi="Times New Roman"/>
                <w:sz w:val="20"/>
              </w:rPr>
              <w:t>3 § tredje stycket</w:t>
            </w:r>
          </w:p>
        </w:tc>
      </w:tr>
      <w:tr w:rsidR="00323524" w14:paraId="009A5909" w14:textId="77777777" w:rsidTr="00340A29">
        <w:tc>
          <w:tcPr>
            <w:tcW w:w="2681" w:type="dxa"/>
          </w:tcPr>
          <w:p w14:paraId="7D26CCE0"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31.6 första och andra meningarna</w:t>
            </w:r>
          </w:p>
        </w:tc>
        <w:tc>
          <w:tcPr>
            <w:tcW w:w="3216" w:type="dxa"/>
          </w:tcPr>
          <w:p w14:paraId="548EAD47"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25 §första meningen</w:t>
            </w:r>
          </w:p>
        </w:tc>
      </w:tr>
      <w:tr w:rsidR="00323524" w14:paraId="55EF8EB7" w14:textId="77777777" w:rsidTr="00340A29">
        <w:tc>
          <w:tcPr>
            <w:tcW w:w="2681" w:type="dxa"/>
          </w:tcPr>
          <w:p w14:paraId="3C56526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31.6 tredje meningen</w:t>
            </w:r>
          </w:p>
        </w:tc>
        <w:tc>
          <w:tcPr>
            <w:tcW w:w="3216" w:type="dxa"/>
          </w:tcPr>
          <w:p w14:paraId="56A36892" w14:textId="77777777" w:rsidR="00323524" w:rsidRPr="006E7617"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E7617">
              <w:rPr>
                <w:rFonts w:ascii="Times New Roman" w:hAnsi="Times New Roman"/>
                <w:sz w:val="20"/>
              </w:rPr>
              <w:t>9 kap. 25 § andra meningen</w:t>
            </w:r>
          </w:p>
        </w:tc>
      </w:tr>
      <w:tr w:rsidR="00323524" w14:paraId="16A71209" w14:textId="77777777" w:rsidTr="00340A29">
        <w:tc>
          <w:tcPr>
            <w:tcW w:w="2681" w:type="dxa"/>
          </w:tcPr>
          <w:p w14:paraId="6242EEFA"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31.7</w:t>
            </w:r>
          </w:p>
        </w:tc>
        <w:tc>
          <w:tcPr>
            <w:tcW w:w="3216" w:type="dxa"/>
          </w:tcPr>
          <w:p w14:paraId="3CD6C742"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9 kap. </w:t>
            </w:r>
            <w:r w:rsidRPr="006E7617">
              <w:rPr>
                <w:rFonts w:ascii="Times New Roman" w:hAnsi="Times New Roman"/>
                <w:sz w:val="20"/>
              </w:rPr>
              <w:t xml:space="preserve">26 § och </w:t>
            </w:r>
            <w:r>
              <w:rPr>
                <w:rFonts w:ascii="Times New Roman" w:hAnsi="Times New Roman"/>
                <w:sz w:val="20"/>
              </w:rPr>
              <w:t>14 kap. 5–8 §§</w:t>
            </w:r>
          </w:p>
        </w:tc>
      </w:tr>
      <w:tr w:rsidR="00323524" w14:paraId="6C41389F" w14:textId="77777777" w:rsidTr="00D40F76">
        <w:tc>
          <w:tcPr>
            <w:tcW w:w="2681" w:type="dxa"/>
            <w:shd w:val="clear" w:color="auto" w:fill="auto"/>
          </w:tcPr>
          <w:p w14:paraId="226B9BB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32</w:t>
            </w:r>
          </w:p>
        </w:tc>
        <w:tc>
          <w:tcPr>
            <w:tcW w:w="3216" w:type="dxa"/>
            <w:shd w:val="clear" w:color="auto" w:fill="auto"/>
          </w:tcPr>
          <w:p w14:paraId="1540A68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8.2.10</w:t>
            </w:r>
          </w:p>
        </w:tc>
      </w:tr>
      <w:tr w:rsidR="00323524" w14:paraId="5CDFC765" w14:textId="77777777" w:rsidTr="00D40F76">
        <w:tc>
          <w:tcPr>
            <w:tcW w:w="2681" w:type="dxa"/>
            <w:shd w:val="clear" w:color="auto" w:fill="auto"/>
          </w:tcPr>
          <w:p w14:paraId="1D2612B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33.1–33.2</w:t>
            </w:r>
          </w:p>
        </w:tc>
        <w:tc>
          <w:tcPr>
            <w:tcW w:w="3216" w:type="dxa"/>
            <w:shd w:val="clear" w:color="auto" w:fill="auto"/>
          </w:tcPr>
          <w:p w14:paraId="58A8C02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Valmöjligheten att ställa krav på att tjänstepensionsinstitut ska utse för</w:t>
            </w:r>
            <w:r>
              <w:rPr>
                <w:rFonts w:ascii="Times New Roman" w:hAnsi="Times New Roman"/>
                <w:sz w:val="20"/>
              </w:rPr>
              <w:softHyphen/>
              <w:t>varingsinstitut utnyttjas inte, se avsnitt 8.2.2</w:t>
            </w:r>
          </w:p>
        </w:tc>
      </w:tr>
      <w:tr w:rsidR="00323524" w14:paraId="3981A7F1" w14:textId="77777777" w:rsidTr="00D40F76">
        <w:tc>
          <w:tcPr>
            <w:tcW w:w="2681" w:type="dxa"/>
            <w:shd w:val="clear" w:color="auto" w:fill="auto"/>
          </w:tcPr>
          <w:p w14:paraId="0FF14EE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lastRenderedPageBreak/>
              <w:t>33.3–33.4</w:t>
            </w:r>
          </w:p>
        </w:tc>
        <w:tc>
          <w:tcPr>
            <w:tcW w:w="3216" w:type="dxa"/>
            <w:shd w:val="clear" w:color="auto" w:fill="auto"/>
          </w:tcPr>
          <w:p w14:paraId="376BB16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4C2219">
              <w:rPr>
                <w:rFonts w:ascii="Times New Roman" w:hAnsi="Times New Roman"/>
                <w:sz w:val="20"/>
              </w:rPr>
              <w:t>Bedöms uppfylld</w:t>
            </w:r>
            <w:r w:rsidRPr="00206E6D">
              <w:rPr>
                <w:rFonts w:ascii="Times New Roman" w:hAnsi="Times New Roman"/>
                <w:sz w:val="20"/>
              </w:rPr>
              <w:t xml:space="preserve"> i gällande svensk rätt, se avsnitt </w:t>
            </w:r>
            <w:r>
              <w:rPr>
                <w:rFonts w:ascii="Times New Roman" w:hAnsi="Times New Roman"/>
                <w:sz w:val="20"/>
              </w:rPr>
              <w:t>8</w:t>
            </w:r>
            <w:r w:rsidRPr="004C2219">
              <w:rPr>
                <w:rFonts w:ascii="Times New Roman" w:hAnsi="Times New Roman"/>
                <w:sz w:val="20"/>
              </w:rPr>
              <w:t>.2.2</w:t>
            </w:r>
          </w:p>
        </w:tc>
      </w:tr>
      <w:tr w:rsidR="00323524" w14:paraId="2DD8AABE" w14:textId="77777777" w:rsidTr="00D40F76">
        <w:tc>
          <w:tcPr>
            <w:tcW w:w="2681" w:type="dxa"/>
            <w:shd w:val="clear" w:color="auto" w:fill="auto"/>
          </w:tcPr>
          <w:p w14:paraId="3E14952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33.5–33.7, 34.1–34.4, 35.1 och 35.2</w:t>
            </w:r>
          </w:p>
        </w:tc>
        <w:tc>
          <w:tcPr>
            <w:tcW w:w="3216" w:type="dxa"/>
            <w:shd w:val="clear" w:color="auto" w:fill="auto"/>
          </w:tcPr>
          <w:p w14:paraId="36A9DEE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Någon uttrycklig bestämmelse med detta innehåll är inte nödvändig, se avsnitt 8.2.2</w:t>
            </w:r>
          </w:p>
        </w:tc>
      </w:tr>
      <w:tr w:rsidR="00323524" w14:paraId="32FB794B" w14:textId="77777777" w:rsidTr="00340A29">
        <w:tc>
          <w:tcPr>
            <w:tcW w:w="2681" w:type="dxa"/>
          </w:tcPr>
          <w:p w14:paraId="6C1B13A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33.8, 34.5 a–c och 35.3</w:t>
            </w:r>
          </w:p>
        </w:tc>
        <w:tc>
          <w:tcPr>
            <w:tcW w:w="3216" w:type="dxa"/>
          </w:tcPr>
          <w:p w14:paraId="65CE360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 kap. 8 §</w:t>
            </w:r>
          </w:p>
        </w:tc>
      </w:tr>
      <w:tr w:rsidR="00323524" w14:paraId="212B0395" w14:textId="77777777" w:rsidTr="00340A29">
        <w:tc>
          <w:tcPr>
            <w:tcW w:w="2681" w:type="dxa"/>
          </w:tcPr>
          <w:p w14:paraId="7469086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34.5 d</w:t>
            </w:r>
          </w:p>
        </w:tc>
        <w:tc>
          <w:tcPr>
            <w:tcW w:w="3216" w:type="dxa"/>
          </w:tcPr>
          <w:p w14:paraId="7C749FF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5 §</w:t>
            </w:r>
          </w:p>
        </w:tc>
      </w:tr>
      <w:tr w:rsidR="00323524" w14:paraId="2A70390D" w14:textId="77777777" w:rsidTr="00340A29">
        <w:tc>
          <w:tcPr>
            <w:tcW w:w="2681" w:type="dxa"/>
          </w:tcPr>
          <w:p w14:paraId="0A352E0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36–37</w:t>
            </w:r>
          </w:p>
        </w:tc>
        <w:tc>
          <w:tcPr>
            <w:tcW w:w="3216" w:type="dxa"/>
          </w:tcPr>
          <w:p w14:paraId="3534175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 kap. 2 § och i föreskrifter på lägre nivå än lag</w:t>
            </w:r>
          </w:p>
        </w:tc>
      </w:tr>
      <w:tr w:rsidR="00323524" w14:paraId="3DA6F53A" w14:textId="77777777" w:rsidTr="00340A29">
        <w:tc>
          <w:tcPr>
            <w:tcW w:w="2681" w:type="dxa"/>
          </w:tcPr>
          <w:p w14:paraId="2E49766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38–40</w:t>
            </w:r>
          </w:p>
        </w:tc>
        <w:tc>
          <w:tcPr>
            <w:tcW w:w="3216" w:type="dxa"/>
          </w:tcPr>
          <w:p w14:paraId="534FF64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 kap. 3 § och i föreskrifter på lägre nivå än lag</w:t>
            </w:r>
          </w:p>
        </w:tc>
      </w:tr>
      <w:tr w:rsidR="00323524" w14:paraId="2EE9B642" w14:textId="77777777" w:rsidTr="00340A29">
        <w:tc>
          <w:tcPr>
            <w:tcW w:w="2681" w:type="dxa"/>
          </w:tcPr>
          <w:p w14:paraId="491A953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41–44</w:t>
            </w:r>
          </w:p>
        </w:tc>
        <w:tc>
          <w:tcPr>
            <w:tcW w:w="3216" w:type="dxa"/>
          </w:tcPr>
          <w:p w14:paraId="1BDAAB48"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 kap. 2 § och i föreskrifter på lägre nivå än lag</w:t>
            </w:r>
          </w:p>
        </w:tc>
      </w:tr>
      <w:tr w:rsidR="00323524" w14:paraId="5C95001C" w14:textId="77777777" w:rsidTr="00D40F76">
        <w:tc>
          <w:tcPr>
            <w:tcW w:w="2681" w:type="dxa"/>
            <w:shd w:val="clear" w:color="auto" w:fill="auto"/>
          </w:tcPr>
          <w:p w14:paraId="5701D84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45.1</w:t>
            </w:r>
          </w:p>
        </w:tc>
        <w:tc>
          <w:tcPr>
            <w:tcW w:w="3216" w:type="dxa"/>
            <w:shd w:val="clear" w:color="auto" w:fill="auto"/>
          </w:tcPr>
          <w:p w14:paraId="7CD398AC" w14:textId="73F8E1A8"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14 kap. 3 § </w:t>
            </w:r>
            <w:r w:rsidR="00516139">
              <w:rPr>
                <w:rFonts w:ascii="Times New Roman" w:hAnsi="Times New Roman"/>
                <w:sz w:val="20"/>
              </w:rPr>
              <w:t>TPL</w:t>
            </w:r>
            <w:r>
              <w:rPr>
                <w:rFonts w:ascii="Times New Roman" w:hAnsi="Times New Roman"/>
                <w:sz w:val="20"/>
              </w:rPr>
              <w:t xml:space="preserve"> och 2 § förordningen (2009:93) med instruktion för Finansinspektionen</w:t>
            </w:r>
          </w:p>
        </w:tc>
      </w:tr>
      <w:tr w:rsidR="00323524" w14:paraId="52567CAC" w14:textId="77777777" w:rsidTr="00D40F76">
        <w:tc>
          <w:tcPr>
            <w:tcW w:w="2681" w:type="dxa"/>
            <w:shd w:val="clear" w:color="auto" w:fill="auto"/>
          </w:tcPr>
          <w:p w14:paraId="5B32154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45.2</w:t>
            </w:r>
          </w:p>
        </w:tc>
        <w:tc>
          <w:tcPr>
            <w:tcW w:w="3216" w:type="dxa"/>
            <w:shd w:val="clear" w:color="auto" w:fill="auto"/>
          </w:tcPr>
          <w:p w14:paraId="2B6810BA" w14:textId="199DB24B"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Tillgodoses genom anslag som preciseras i regleringsbrev, samt, när det gäller mandat, i förordningen med instruktion för Finansinspektionen</w:t>
            </w:r>
            <w:r w:rsidR="00E74E97">
              <w:rPr>
                <w:rFonts w:ascii="Times New Roman" w:hAnsi="Times New Roman"/>
                <w:sz w:val="20"/>
              </w:rPr>
              <w:t>, se avsnitt 13.1.1</w:t>
            </w:r>
          </w:p>
        </w:tc>
      </w:tr>
      <w:tr w:rsidR="00323524" w14:paraId="0A15B02F" w14:textId="77777777" w:rsidTr="00340A29">
        <w:tc>
          <w:tcPr>
            <w:tcW w:w="2681" w:type="dxa"/>
          </w:tcPr>
          <w:p w14:paraId="5AF9A8C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46</w:t>
            </w:r>
          </w:p>
        </w:tc>
        <w:tc>
          <w:tcPr>
            <w:tcW w:w="3216" w:type="dxa"/>
          </w:tcPr>
          <w:p w14:paraId="36CDA3E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3 § andra stycket</w:t>
            </w:r>
          </w:p>
        </w:tc>
      </w:tr>
      <w:tr w:rsidR="00323524" w14:paraId="59B1293E" w14:textId="77777777" w:rsidTr="00340A29">
        <w:tc>
          <w:tcPr>
            <w:tcW w:w="2681" w:type="dxa"/>
          </w:tcPr>
          <w:p w14:paraId="7D14B7B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47.1</w:t>
            </w:r>
          </w:p>
        </w:tc>
        <w:tc>
          <w:tcPr>
            <w:tcW w:w="3216" w:type="dxa"/>
          </w:tcPr>
          <w:p w14:paraId="1ED7D91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3 § första stycket</w:t>
            </w:r>
          </w:p>
        </w:tc>
      </w:tr>
      <w:tr w:rsidR="00323524" w14:paraId="4B42FC33" w14:textId="77777777" w:rsidTr="00340A29">
        <w:tc>
          <w:tcPr>
            <w:tcW w:w="2681" w:type="dxa"/>
          </w:tcPr>
          <w:p w14:paraId="7C88051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47.2</w:t>
            </w:r>
          </w:p>
        </w:tc>
        <w:tc>
          <w:tcPr>
            <w:tcW w:w="3216" w:type="dxa"/>
          </w:tcPr>
          <w:p w14:paraId="09382DD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3 § fjärde stycket</w:t>
            </w:r>
          </w:p>
        </w:tc>
      </w:tr>
      <w:tr w:rsidR="00323524" w14:paraId="6CEA56A3" w14:textId="77777777" w:rsidTr="00340A29">
        <w:tc>
          <w:tcPr>
            <w:tcW w:w="2681" w:type="dxa"/>
          </w:tcPr>
          <w:p w14:paraId="63D216B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47.3</w:t>
            </w:r>
          </w:p>
        </w:tc>
        <w:tc>
          <w:tcPr>
            <w:tcW w:w="3216" w:type="dxa"/>
          </w:tcPr>
          <w:p w14:paraId="0DBED47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3 och 6 §§</w:t>
            </w:r>
          </w:p>
        </w:tc>
      </w:tr>
      <w:tr w:rsidR="00323524" w14:paraId="1A3C958A" w14:textId="77777777" w:rsidTr="00340A29">
        <w:tc>
          <w:tcPr>
            <w:tcW w:w="2681" w:type="dxa"/>
          </w:tcPr>
          <w:p w14:paraId="750A90E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47.4</w:t>
            </w:r>
          </w:p>
        </w:tc>
        <w:tc>
          <w:tcPr>
            <w:tcW w:w="3216" w:type="dxa"/>
          </w:tcPr>
          <w:p w14:paraId="3165676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3 §</w:t>
            </w:r>
          </w:p>
        </w:tc>
      </w:tr>
      <w:tr w:rsidR="00323524" w14:paraId="285DDDC2" w14:textId="77777777" w:rsidTr="00D40F76">
        <w:tc>
          <w:tcPr>
            <w:tcW w:w="2681" w:type="dxa"/>
            <w:shd w:val="clear" w:color="auto" w:fill="auto"/>
          </w:tcPr>
          <w:p w14:paraId="21418EAD"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47.5</w:t>
            </w:r>
          </w:p>
        </w:tc>
        <w:tc>
          <w:tcPr>
            <w:tcW w:w="3216" w:type="dxa"/>
          </w:tcPr>
          <w:p w14:paraId="6B0B3785"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13.1.1</w:t>
            </w:r>
          </w:p>
        </w:tc>
      </w:tr>
      <w:tr w:rsidR="00323524" w14:paraId="09D15726" w14:textId="77777777" w:rsidTr="00340A29">
        <w:tc>
          <w:tcPr>
            <w:tcW w:w="2681" w:type="dxa"/>
          </w:tcPr>
          <w:p w14:paraId="3411197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48.1</w:t>
            </w:r>
          </w:p>
        </w:tc>
        <w:tc>
          <w:tcPr>
            <w:tcW w:w="3216" w:type="dxa"/>
          </w:tcPr>
          <w:p w14:paraId="0F09E63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3 §</w:t>
            </w:r>
          </w:p>
        </w:tc>
      </w:tr>
      <w:tr w:rsidR="00323524" w14:paraId="4DE693CC" w14:textId="77777777" w:rsidTr="00D40F76">
        <w:tc>
          <w:tcPr>
            <w:tcW w:w="2681" w:type="dxa"/>
            <w:shd w:val="clear" w:color="auto" w:fill="auto"/>
          </w:tcPr>
          <w:p w14:paraId="3F0902C1"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48.2</w:t>
            </w:r>
          </w:p>
        </w:tc>
        <w:tc>
          <w:tcPr>
            <w:tcW w:w="3216" w:type="dxa"/>
            <w:shd w:val="clear" w:color="auto" w:fill="auto"/>
          </w:tcPr>
          <w:p w14:paraId="57BB778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 kap. 1 och 2 §§</w:t>
            </w:r>
          </w:p>
        </w:tc>
      </w:tr>
      <w:tr w:rsidR="00323524" w14:paraId="2304B793" w14:textId="77777777" w:rsidTr="00D40F76">
        <w:tc>
          <w:tcPr>
            <w:tcW w:w="2681" w:type="dxa"/>
            <w:shd w:val="clear" w:color="auto" w:fill="auto"/>
          </w:tcPr>
          <w:p w14:paraId="21C0D3B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48.3</w:t>
            </w:r>
          </w:p>
        </w:tc>
        <w:tc>
          <w:tcPr>
            <w:tcW w:w="3216" w:type="dxa"/>
            <w:shd w:val="clear" w:color="auto" w:fill="auto"/>
          </w:tcPr>
          <w:p w14:paraId="7D8644A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Valmöjligheten utnyttjas inte, se avsnitt 13.2.1 </w:t>
            </w:r>
          </w:p>
        </w:tc>
      </w:tr>
      <w:tr w:rsidR="00323524" w14:paraId="0E38BAEE" w14:textId="77777777" w:rsidTr="00D40F76">
        <w:tc>
          <w:tcPr>
            <w:tcW w:w="2681" w:type="dxa"/>
            <w:shd w:val="clear" w:color="auto" w:fill="auto"/>
          </w:tcPr>
          <w:p w14:paraId="0703547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48.4 och 48.5 första meningen</w:t>
            </w:r>
          </w:p>
        </w:tc>
        <w:tc>
          <w:tcPr>
            <w:tcW w:w="3216" w:type="dxa"/>
            <w:shd w:val="clear" w:color="auto" w:fill="auto"/>
          </w:tcPr>
          <w:p w14:paraId="25CB95A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se avsnitt 13.2.1</w:t>
            </w:r>
          </w:p>
        </w:tc>
      </w:tr>
      <w:tr w:rsidR="00323524" w14:paraId="59CEB422" w14:textId="77777777" w:rsidTr="00340A29">
        <w:tc>
          <w:tcPr>
            <w:tcW w:w="2681" w:type="dxa"/>
          </w:tcPr>
          <w:p w14:paraId="3167E3B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48.5 andra meningen</w:t>
            </w:r>
          </w:p>
        </w:tc>
        <w:tc>
          <w:tcPr>
            <w:tcW w:w="3216" w:type="dxa"/>
          </w:tcPr>
          <w:p w14:paraId="799810F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 kap. 15 §</w:t>
            </w:r>
          </w:p>
        </w:tc>
      </w:tr>
      <w:tr w:rsidR="00323524" w14:paraId="37599039" w14:textId="77777777" w:rsidTr="00340A29">
        <w:tc>
          <w:tcPr>
            <w:tcW w:w="2681" w:type="dxa"/>
          </w:tcPr>
          <w:p w14:paraId="69E15A6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48.6</w:t>
            </w:r>
          </w:p>
        </w:tc>
        <w:tc>
          <w:tcPr>
            <w:tcW w:w="3216" w:type="dxa"/>
          </w:tcPr>
          <w:p w14:paraId="0555603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 kap. 2 och 10 §§</w:t>
            </w:r>
          </w:p>
        </w:tc>
      </w:tr>
      <w:tr w:rsidR="00323524" w14:paraId="3AF15F22" w14:textId="77777777" w:rsidTr="00340A29">
        <w:tc>
          <w:tcPr>
            <w:tcW w:w="2681" w:type="dxa"/>
          </w:tcPr>
          <w:p w14:paraId="01FEBDE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48.7</w:t>
            </w:r>
          </w:p>
        </w:tc>
        <w:tc>
          <w:tcPr>
            <w:tcW w:w="3216" w:type="dxa"/>
          </w:tcPr>
          <w:p w14:paraId="24C8805E"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 kap. 12 § andra stycket</w:t>
            </w:r>
          </w:p>
        </w:tc>
      </w:tr>
      <w:tr w:rsidR="00323524" w14:paraId="1E47925B" w14:textId="77777777" w:rsidTr="00340A29">
        <w:tc>
          <w:tcPr>
            <w:tcW w:w="2681" w:type="dxa"/>
          </w:tcPr>
          <w:p w14:paraId="58DB62A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48.8</w:t>
            </w:r>
          </w:p>
        </w:tc>
        <w:tc>
          <w:tcPr>
            <w:tcW w:w="3216" w:type="dxa"/>
          </w:tcPr>
          <w:p w14:paraId="7365AA6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 kap. 13 §</w:t>
            </w:r>
          </w:p>
        </w:tc>
      </w:tr>
      <w:tr w:rsidR="00323524" w14:paraId="64C7B542" w14:textId="77777777" w:rsidTr="00340A29">
        <w:tc>
          <w:tcPr>
            <w:tcW w:w="2681" w:type="dxa"/>
          </w:tcPr>
          <w:p w14:paraId="3AC66BA0"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48.9</w:t>
            </w:r>
          </w:p>
        </w:tc>
        <w:tc>
          <w:tcPr>
            <w:tcW w:w="3216" w:type="dxa"/>
          </w:tcPr>
          <w:p w14:paraId="691BA64D"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17 kap. 1 §</w:t>
            </w:r>
          </w:p>
        </w:tc>
      </w:tr>
      <w:tr w:rsidR="00323524" w14:paraId="37249DFE" w14:textId="77777777" w:rsidTr="00340A29">
        <w:tc>
          <w:tcPr>
            <w:tcW w:w="2681" w:type="dxa"/>
          </w:tcPr>
          <w:p w14:paraId="5C81844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49.1</w:t>
            </w:r>
          </w:p>
        </w:tc>
        <w:tc>
          <w:tcPr>
            <w:tcW w:w="3216" w:type="dxa"/>
          </w:tcPr>
          <w:p w14:paraId="6FBCC027" w14:textId="77777777"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5 §</w:t>
            </w:r>
          </w:p>
        </w:tc>
      </w:tr>
      <w:tr w:rsidR="00323524" w14:paraId="5F23C071" w14:textId="77777777" w:rsidTr="00340A29">
        <w:tc>
          <w:tcPr>
            <w:tcW w:w="2681" w:type="dxa"/>
          </w:tcPr>
          <w:p w14:paraId="12CDDCA3"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49.2</w:t>
            </w:r>
          </w:p>
        </w:tc>
        <w:tc>
          <w:tcPr>
            <w:tcW w:w="3216" w:type="dxa"/>
          </w:tcPr>
          <w:p w14:paraId="7E961800" w14:textId="77777777"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5 §</w:t>
            </w:r>
          </w:p>
        </w:tc>
      </w:tr>
      <w:tr w:rsidR="00323524" w14:paraId="35B554D0" w14:textId="77777777" w:rsidTr="00340A29">
        <w:tc>
          <w:tcPr>
            <w:tcW w:w="2681" w:type="dxa"/>
          </w:tcPr>
          <w:p w14:paraId="799AA66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49.3</w:t>
            </w:r>
          </w:p>
        </w:tc>
        <w:tc>
          <w:tcPr>
            <w:tcW w:w="3216" w:type="dxa"/>
          </w:tcPr>
          <w:p w14:paraId="3CEEF18C" w14:textId="77777777"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15 kap. 2 och 25 §§</w:t>
            </w:r>
          </w:p>
        </w:tc>
      </w:tr>
      <w:tr w:rsidR="00323524" w14:paraId="4A4F1938" w14:textId="77777777" w:rsidTr="00D40F76">
        <w:tc>
          <w:tcPr>
            <w:tcW w:w="2681" w:type="dxa"/>
            <w:shd w:val="clear" w:color="auto" w:fill="auto"/>
          </w:tcPr>
          <w:p w14:paraId="088377F2"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49.4</w:t>
            </w:r>
          </w:p>
        </w:tc>
        <w:tc>
          <w:tcPr>
            <w:tcW w:w="3216" w:type="dxa"/>
          </w:tcPr>
          <w:p w14:paraId="369D443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Tillgodoses genom Finansinspek</w:t>
            </w:r>
            <w:r>
              <w:rPr>
                <w:rFonts w:ascii="Times New Roman" w:hAnsi="Times New Roman"/>
                <w:sz w:val="20"/>
              </w:rPr>
              <w:softHyphen/>
              <w:t>tionens verksamhetsformer, se avsnitt 13.1.1</w:t>
            </w:r>
          </w:p>
        </w:tc>
      </w:tr>
      <w:tr w:rsidR="00323524" w14:paraId="7DF8E828" w14:textId="77777777" w:rsidTr="00340A29">
        <w:tc>
          <w:tcPr>
            <w:tcW w:w="2681" w:type="dxa"/>
          </w:tcPr>
          <w:p w14:paraId="5787635E" w14:textId="6B22522C"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50 a–d</w:t>
            </w:r>
            <w:r w:rsidR="001F3A94">
              <w:rPr>
                <w:rFonts w:ascii="Times New Roman" w:hAnsi="Times New Roman"/>
                <w:sz w:val="20"/>
              </w:rPr>
              <w:t xml:space="preserve"> och</w:t>
            </w:r>
            <w:r>
              <w:rPr>
                <w:rFonts w:ascii="Times New Roman" w:hAnsi="Times New Roman"/>
                <w:sz w:val="20"/>
              </w:rPr>
              <w:t xml:space="preserve"> f</w:t>
            </w:r>
          </w:p>
        </w:tc>
        <w:tc>
          <w:tcPr>
            <w:tcW w:w="3216" w:type="dxa"/>
          </w:tcPr>
          <w:p w14:paraId="7FFBE7C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5 och 7 §§ och föreskrifter på lägre nivå än lag.</w:t>
            </w:r>
          </w:p>
        </w:tc>
      </w:tr>
      <w:tr w:rsidR="00323524" w14:paraId="443E3912" w14:textId="77777777" w:rsidTr="00D40F76">
        <w:tc>
          <w:tcPr>
            <w:tcW w:w="2681" w:type="dxa"/>
            <w:shd w:val="clear" w:color="auto" w:fill="auto"/>
          </w:tcPr>
          <w:p w14:paraId="50EF3F6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50 e</w:t>
            </w:r>
          </w:p>
        </w:tc>
        <w:tc>
          <w:tcPr>
            <w:tcW w:w="3216" w:type="dxa"/>
          </w:tcPr>
          <w:p w14:paraId="055FB8B9" w14:textId="7E2EEC2E"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6 och 7 §§</w:t>
            </w:r>
          </w:p>
        </w:tc>
      </w:tr>
      <w:tr w:rsidR="00323524" w14:paraId="2215BB97" w14:textId="77777777" w:rsidTr="00D40F76">
        <w:tc>
          <w:tcPr>
            <w:tcW w:w="2681" w:type="dxa"/>
            <w:shd w:val="clear" w:color="auto" w:fill="auto"/>
          </w:tcPr>
          <w:p w14:paraId="2220334B"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51</w:t>
            </w:r>
          </w:p>
        </w:tc>
        <w:tc>
          <w:tcPr>
            <w:tcW w:w="3216" w:type="dxa"/>
            <w:shd w:val="clear" w:color="auto" w:fill="auto"/>
          </w:tcPr>
          <w:p w14:paraId="485C9039" w14:textId="77777777" w:rsidR="00323524" w:rsidRPr="00D90676"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 i gällande svensk rätt genom</w:t>
            </w:r>
            <w:r w:rsidRPr="004428F5">
              <w:rPr>
                <w:rFonts w:ascii="Times New Roman" w:hAnsi="Times New Roman"/>
                <w:sz w:val="20"/>
              </w:rPr>
              <w:t xml:space="preserve"> de regler, instruktioner och verksamhetsformer som gäller </w:t>
            </w:r>
            <w:r w:rsidRPr="004428F5">
              <w:rPr>
                <w:rFonts w:ascii="Times New Roman" w:hAnsi="Times New Roman"/>
                <w:sz w:val="20"/>
              </w:rPr>
              <w:lastRenderedPageBreak/>
              <w:t>för Finansinspektionen</w:t>
            </w:r>
            <w:r w:rsidRPr="00A3072E">
              <w:rPr>
                <w:rFonts w:ascii="Times New Roman" w:hAnsi="Times New Roman"/>
                <w:sz w:val="20"/>
              </w:rPr>
              <w:t>, se avsnitt 1</w:t>
            </w:r>
            <w:r>
              <w:rPr>
                <w:rFonts w:ascii="Times New Roman" w:hAnsi="Times New Roman"/>
                <w:sz w:val="20"/>
              </w:rPr>
              <w:t>3</w:t>
            </w:r>
            <w:r w:rsidRPr="00A3072E">
              <w:rPr>
                <w:rFonts w:ascii="Times New Roman" w:hAnsi="Times New Roman"/>
                <w:sz w:val="20"/>
              </w:rPr>
              <w:t>.1.1</w:t>
            </w:r>
          </w:p>
        </w:tc>
      </w:tr>
      <w:tr w:rsidR="00323524" w14:paraId="0B109566" w14:textId="77777777" w:rsidTr="00D40F76">
        <w:tc>
          <w:tcPr>
            <w:tcW w:w="2681" w:type="dxa"/>
            <w:shd w:val="clear" w:color="auto" w:fill="auto"/>
          </w:tcPr>
          <w:p w14:paraId="36CA6460"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lastRenderedPageBreak/>
              <w:t>52 och 53</w:t>
            </w:r>
          </w:p>
        </w:tc>
        <w:tc>
          <w:tcPr>
            <w:tcW w:w="3216" w:type="dxa"/>
            <w:shd w:val="clear" w:color="auto" w:fill="auto"/>
          </w:tcPr>
          <w:p w14:paraId="0D798C85" w14:textId="77777777" w:rsidR="00323524" w:rsidRPr="00A33F7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uppfyllda i gällande svensk rätt, se avsnitt 13.1.1</w:t>
            </w:r>
          </w:p>
        </w:tc>
      </w:tr>
      <w:tr w:rsidR="00323524" w14:paraId="30FDF870" w14:textId="77777777" w:rsidTr="00340A29">
        <w:tc>
          <w:tcPr>
            <w:tcW w:w="2681" w:type="dxa"/>
          </w:tcPr>
          <w:p w14:paraId="16401DA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54</w:t>
            </w:r>
          </w:p>
        </w:tc>
        <w:tc>
          <w:tcPr>
            <w:tcW w:w="3216" w:type="dxa"/>
          </w:tcPr>
          <w:p w14:paraId="34BF7BD2" w14:textId="77777777" w:rsidR="00323524" w:rsidRPr="00A33F7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Avser Europaparlamentets utredningsbefogenheter.</w:t>
            </w:r>
          </w:p>
        </w:tc>
      </w:tr>
      <w:tr w:rsidR="00323524" w14:paraId="37A3B1B9" w14:textId="77777777" w:rsidTr="00D40F76">
        <w:tc>
          <w:tcPr>
            <w:tcW w:w="2681" w:type="dxa"/>
            <w:shd w:val="clear" w:color="auto" w:fill="auto"/>
          </w:tcPr>
          <w:p w14:paraId="1A30AFA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55–58</w:t>
            </w:r>
          </w:p>
        </w:tc>
        <w:tc>
          <w:tcPr>
            <w:tcW w:w="3216" w:type="dxa"/>
            <w:shd w:val="clear" w:color="auto" w:fill="auto"/>
          </w:tcPr>
          <w:p w14:paraId="58CFD17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Bedöms uppfyllda i gällande svensk rätt, se avsnitt 13.1.1</w:t>
            </w:r>
          </w:p>
        </w:tc>
      </w:tr>
      <w:tr w:rsidR="00323524" w14:paraId="7249E28C" w14:textId="77777777" w:rsidTr="00D40F76">
        <w:tc>
          <w:tcPr>
            <w:tcW w:w="2681" w:type="dxa"/>
            <w:shd w:val="clear" w:color="auto" w:fill="auto"/>
          </w:tcPr>
          <w:p w14:paraId="1DE5EAD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59 och 60</w:t>
            </w:r>
          </w:p>
        </w:tc>
        <w:tc>
          <w:tcPr>
            <w:tcW w:w="3216" w:type="dxa"/>
            <w:shd w:val="clear" w:color="auto" w:fill="auto"/>
          </w:tcPr>
          <w:p w14:paraId="186EEB6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14 kap. 4 §</w:t>
            </w:r>
          </w:p>
        </w:tc>
      </w:tr>
      <w:tr w:rsidR="00323524" w14:paraId="6962D2A4" w14:textId="77777777" w:rsidTr="00D40F76">
        <w:tc>
          <w:tcPr>
            <w:tcW w:w="2681" w:type="dxa"/>
            <w:shd w:val="clear" w:color="auto" w:fill="auto"/>
          </w:tcPr>
          <w:p w14:paraId="17851909"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61</w:t>
            </w:r>
          </w:p>
        </w:tc>
        <w:tc>
          <w:tcPr>
            <w:tcW w:w="3216" w:type="dxa"/>
          </w:tcPr>
          <w:p w14:paraId="681E31A1" w14:textId="77777777"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D2424">
              <w:rPr>
                <w:rFonts w:ascii="Times New Roman" w:hAnsi="Times New Roman"/>
                <w:sz w:val="20"/>
              </w:rPr>
              <w:t>Kräver inga bestämmelser i svensk rätt</w:t>
            </w:r>
            <w:r>
              <w:rPr>
                <w:rFonts w:ascii="Times New Roman" w:hAnsi="Times New Roman"/>
                <w:sz w:val="20"/>
              </w:rPr>
              <w:t>, se avsnitt 13.1.1</w:t>
            </w:r>
          </w:p>
        </w:tc>
      </w:tr>
      <w:tr w:rsidR="00323524" w14:paraId="3D140EDC" w14:textId="77777777" w:rsidTr="00340A29">
        <w:tc>
          <w:tcPr>
            <w:tcW w:w="2681" w:type="dxa"/>
          </w:tcPr>
          <w:p w14:paraId="0F37BFAA"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62</w:t>
            </w:r>
          </w:p>
        </w:tc>
        <w:tc>
          <w:tcPr>
            <w:tcW w:w="3216" w:type="dxa"/>
          </w:tcPr>
          <w:p w14:paraId="68C08751" w14:textId="77777777"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146F73">
              <w:rPr>
                <w:rFonts w:ascii="Times New Roman" w:hAnsi="Times New Roman"/>
                <w:sz w:val="20"/>
              </w:rPr>
              <w:t>Avser åtgärder som ska utföras av kommissionen</w:t>
            </w:r>
          </w:p>
        </w:tc>
      </w:tr>
      <w:tr w:rsidR="00323524" w14:paraId="504E16C5" w14:textId="77777777" w:rsidTr="00340A29">
        <w:tc>
          <w:tcPr>
            <w:tcW w:w="2681" w:type="dxa"/>
          </w:tcPr>
          <w:p w14:paraId="458ADEF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63.1</w:t>
            </w:r>
          </w:p>
        </w:tc>
        <w:tc>
          <w:tcPr>
            <w:tcW w:w="3216" w:type="dxa"/>
          </w:tcPr>
          <w:p w14:paraId="7B99A4A4" w14:textId="77777777"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146F73">
              <w:rPr>
                <w:rFonts w:ascii="Times New Roman" w:hAnsi="Times New Roman"/>
                <w:sz w:val="20"/>
              </w:rPr>
              <w:t xml:space="preserve">1 kap. 9 § </w:t>
            </w:r>
            <w:r>
              <w:rPr>
                <w:rFonts w:ascii="Times New Roman" w:hAnsi="Times New Roman"/>
                <w:sz w:val="20"/>
              </w:rPr>
              <w:t>FRL</w:t>
            </w:r>
          </w:p>
        </w:tc>
      </w:tr>
      <w:tr w:rsidR="00323524" w14:paraId="33F5247B" w14:textId="77777777" w:rsidTr="00340A29">
        <w:tc>
          <w:tcPr>
            <w:tcW w:w="2681" w:type="dxa"/>
          </w:tcPr>
          <w:p w14:paraId="5ECC72AF"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63.2</w:t>
            </w:r>
          </w:p>
        </w:tc>
        <w:tc>
          <w:tcPr>
            <w:tcW w:w="3216" w:type="dxa"/>
          </w:tcPr>
          <w:p w14:paraId="64588BB9" w14:textId="77777777" w:rsidR="00323524" w:rsidRPr="00146F73"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146F73">
              <w:rPr>
                <w:rFonts w:ascii="Times New Roman" w:hAnsi="Times New Roman"/>
                <w:sz w:val="20"/>
              </w:rPr>
              <w:t>Punkt</w:t>
            </w:r>
            <w:r>
              <w:rPr>
                <w:rFonts w:ascii="Times New Roman" w:hAnsi="Times New Roman"/>
                <w:sz w:val="20"/>
              </w:rPr>
              <w:t> </w:t>
            </w:r>
            <w:r w:rsidRPr="00146F73">
              <w:rPr>
                <w:rFonts w:ascii="Times New Roman" w:hAnsi="Times New Roman"/>
                <w:sz w:val="20"/>
              </w:rPr>
              <w:t>2 i ikraftträdande- och över</w:t>
            </w:r>
            <w:r>
              <w:rPr>
                <w:rFonts w:ascii="Times New Roman" w:hAnsi="Times New Roman"/>
                <w:sz w:val="20"/>
              </w:rPr>
              <w:softHyphen/>
            </w:r>
            <w:r w:rsidRPr="00146F73">
              <w:rPr>
                <w:rFonts w:ascii="Times New Roman" w:hAnsi="Times New Roman"/>
                <w:sz w:val="20"/>
              </w:rPr>
              <w:t xml:space="preserve">gångsbestämmelserna till </w:t>
            </w:r>
            <w:r>
              <w:rPr>
                <w:rFonts w:ascii="Times New Roman" w:hAnsi="Times New Roman"/>
                <w:sz w:val="20"/>
              </w:rPr>
              <w:t>FRL</w:t>
            </w:r>
          </w:p>
        </w:tc>
      </w:tr>
      <w:tr w:rsidR="00323524" w14:paraId="6B4907B6" w14:textId="77777777" w:rsidTr="00D40F76">
        <w:tc>
          <w:tcPr>
            <w:tcW w:w="2681" w:type="dxa"/>
            <w:shd w:val="clear" w:color="auto" w:fill="auto"/>
          </w:tcPr>
          <w:p w14:paraId="5E854837"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64.1</w:t>
            </w:r>
          </w:p>
        </w:tc>
        <w:tc>
          <w:tcPr>
            <w:tcW w:w="3216" w:type="dxa"/>
          </w:tcPr>
          <w:p w14:paraId="3A305566"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Punkt 1 i ikraftträdande- och över</w:t>
            </w:r>
            <w:r>
              <w:rPr>
                <w:rFonts w:ascii="Times New Roman" w:hAnsi="Times New Roman"/>
                <w:sz w:val="20"/>
              </w:rPr>
              <w:softHyphen/>
              <w:t>gångsbestämmelserna</w:t>
            </w:r>
          </w:p>
        </w:tc>
      </w:tr>
      <w:tr w:rsidR="00323524" w14:paraId="139B115D" w14:textId="77777777" w:rsidTr="00340A29">
        <w:tc>
          <w:tcPr>
            <w:tcW w:w="2681" w:type="dxa"/>
          </w:tcPr>
          <w:p w14:paraId="6BB9D34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64.2</w:t>
            </w:r>
          </w:p>
        </w:tc>
        <w:tc>
          <w:tcPr>
            <w:tcW w:w="3216" w:type="dxa"/>
          </w:tcPr>
          <w:p w14:paraId="52EAC52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Någon uttrycklig bestämmelse med detta innehåll är inte nödvändig</w:t>
            </w:r>
          </w:p>
        </w:tc>
      </w:tr>
      <w:tr w:rsidR="00323524" w14:paraId="0A26E910" w14:textId="77777777" w:rsidTr="00340A29">
        <w:tc>
          <w:tcPr>
            <w:tcW w:w="2681" w:type="dxa"/>
          </w:tcPr>
          <w:p w14:paraId="3EF5D13C"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65</w:t>
            </w:r>
          </w:p>
        </w:tc>
        <w:tc>
          <w:tcPr>
            <w:tcW w:w="3216" w:type="dxa"/>
          </w:tcPr>
          <w:p w14:paraId="7768CA54" w14:textId="77777777" w:rsidR="00323524"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D2424">
              <w:rPr>
                <w:rFonts w:ascii="Times New Roman" w:hAnsi="Times New Roman"/>
                <w:sz w:val="20"/>
              </w:rPr>
              <w:t>Kräver inga bestämmelser i svensk rätt</w:t>
            </w:r>
          </w:p>
        </w:tc>
      </w:tr>
      <w:tr w:rsidR="00323524" w14:paraId="46273099" w14:textId="77777777" w:rsidTr="00340A29">
        <w:tc>
          <w:tcPr>
            <w:tcW w:w="2681" w:type="dxa"/>
          </w:tcPr>
          <w:p w14:paraId="11C7B7B3" w14:textId="77777777" w:rsidR="00323524" w:rsidRPr="005559F5"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5559F5">
              <w:rPr>
                <w:rFonts w:ascii="Times New Roman" w:hAnsi="Times New Roman"/>
                <w:sz w:val="20"/>
              </w:rPr>
              <w:t>66</w:t>
            </w:r>
          </w:p>
        </w:tc>
        <w:tc>
          <w:tcPr>
            <w:tcW w:w="3216" w:type="dxa"/>
          </w:tcPr>
          <w:p w14:paraId="35DEF9F0"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Avser direktivets ikraftträdandedag</w:t>
            </w:r>
          </w:p>
        </w:tc>
      </w:tr>
      <w:tr w:rsidR="00323524" w14:paraId="402A77BF" w14:textId="77777777" w:rsidTr="00340A29">
        <w:tc>
          <w:tcPr>
            <w:tcW w:w="2681" w:type="dxa"/>
          </w:tcPr>
          <w:p w14:paraId="68803133"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67</w:t>
            </w:r>
          </w:p>
        </w:tc>
        <w:tc>
          <w:tcPr>
            <w:tcW w:w="3216" w:type="dxa"/>
          </w:tcPr>
          <w:p w14:paraId="18EC66A5" w14:textId="77777777" w:rsidR="00323524" w:rsidRPr="00524AB2" w:rsidRDefault="00323524" w:rsidP="00E4526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Avser direktivets adressater</w:t>
            </w:r>
          </w:p>
        </w:tc>
      </w:tr>
    </w:tbl>
    <w:p w14:paraId="0655AD17" w14:textId="72A4250E" w:rsidR="00110C85" w:rsidRDefault="00110C85" w:rsidP="009C61A6">
      <w:pPr>
        <w:pStyle w:val="Brdtextmedindrag"/>
      </w:pPr>
    </w:p>
    <w:p w14:paraId="1E2E8AE4" w14:textId="1E16CD81" w:rsidR="00323524" w:rsidRDefault="00323524" w:rsidP="009C61A6">
      <w:pPr>
        <w:pStyle w:val="Brdtextmedindrag"/>
      </w:pPr>
    </w:p>
    <w:p w14:paraId="6BD68E86" w14:textId="77777777" w:rsidR="00323524" w:rsidRPr="00025171" w:rsidRDefault="00323524" w:rsidP="009C61A6">
      <w:pPr>
        <w:pStyle w:val="Brdtextmedindrag"/>
        <w:sectPr w:rsidR="00323524" w:rsidRPr="00025171" w:rsidSect="00155500">
          <w:headerReference w:type="even" r:id="rId406"/>
          <w:headerReference w:type="default" r:id="rId407"/>
          <w:footerReference w:type="even" r:id="rId408"/>
          <w:footerReference w:type="default" r:id="rId409"/>
          <w:headerReference w:type="first" r:id="rId410"/>
          <w:footerReference w:type="first" r:id="rId411"/>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Content>
        <w:p w14:paraId="71A9DCB7" w14:textId="2DFAFB10" w:rsidR="00136126" w:rsidRDefault="00931476" w:rsidP="00323524">
          <w:pPr>
            <w:pStyle w:val="Proprubrik"/>
            <w:spacing w:after="190"/>
          </w:pPr>
          <w:r>
            <w:t>Finansdepartementet</w:t>
          </w:r>
        </w:p>
      </w:sdtContent>
    </w:sdt>
    <w:p w14:paraId="1C853B9D" w14:textId="69EB449E" w:rsidR="00136126" w:rsidRDefault="00931476" w:rsidP="00136126">
      <w:pPr>
        <w:pStyle w:val="Proputdrag"/>
      </w:pPr>
      <w:bookmarkStart w:id="9091" w:name="_Toc17903042"/>
      <w:r>
        <w:t xml:space="preserve">Utdrag ur protokoll vid regeringssammanträde </w:t>
      </w:r>
      <w:sdt>
        <w:sdtPr>
          <w:alias w:val="Datum"/>
          <w:tag w:val="Datum"/>
          <w:id w:val="679708000"/>
          <w:date w:fullDate="2019-08-29T00:00:00Z">
            <w:dateFormat w:val="'den' d MMMM yyyy"/>
            <w:lid w:val="sv-SE"/>
            <w:storeMappedDataAs w:val="dateTime"/>
            <w:calendar w:val="gregorian"/>
          </w:date>
        </w:sdtPr>
        <w:sdtContent>
          <w:r w:rsidR="00897594">
            <w:t>den 29 augusti 2019</w:t>
          </w:r>
        </w:sdtContent>
      </w:sdt>
      <w:bookmarkEnd w:id="9091"/>
    </w:p>
    <w:p w14:paraId="3E4CB580" w14:textId="77777777" w:rsidR="00136126" w:rsidRDefault="00136126" w:rsidP="00136126">
      <w:pPr>
        <w:pStyle w:val="Brdtext"/>
        <w:jc w:val="left"/>
      </w:pPr>
    </w:p>
    <w:p w14:paraId="1FDBC392" w14:textId="2CE755C5" w:rsidR="00136126" w:rsidRDefault="00931476" w:rsidP="0013612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t>statsminister Löfven, ordförande, och statsråden Lövin, Wallström, Y Johansson, M Johansson, Baylan, Hallengren, Hultqvist, Andersson, Bolund, Damberg, Shekarabi, Ygeman, Eriksson, Linde, Ekström, Dahlgren, Nilsson, Ernkrans, Lindhagen</w:t>
          </w:r>
        </w:sdtContent>
      </w:sdt>
    </w:p>
    <w:p w14:paraId="4CEA8A3C" w14:textId="77777777" w:rsidR="00136126" w:rsidRDefault="00136126" w:rsidP="00136126">
      <w:pPr>
        <w:pStyle w:val="Brdtext"/>
        <w:jc w:val="left"/>
      </w:pPr>
    </w:p>
    <w:p w14:paraId="5CC6039A" w14:textId="6C837A33" w:rsidR="00136126" w:rsidRDefault="00931476" w:rsidP="00136126">
      <w:pPr>
        <w:pStyle w:val="Brdtext"/>
        <w:jc w:val="left"/>
      </w:pPr>
      <w:r>
        <w:t xml:space="preserve">Föredragande: statsrådet </w:t>
      </w:r>
      <w:sdt>
        <w:sdtPr>
          <w:alias w:val="Foredragande"/>
          <w:tag w:val="Foredragande"/>
          <w:id w:val="1160741249"/>
          <w:text w:multiLine="1"/>
        </w:sdtPr>
        <w:sdtContent>
          <w:r w:rsidR="00FD55A7">
            <w:t>Bolund</w:t>
          </w:r>
        </w:sdtContent>
      </w:sdt>
    </w:p>
    <w:p w14:paraId="338502B0" w14:textId="77777777" w:rsidR="00136126" w:rsidRPr="00827386" w:rsidRDefault="00136126" w:rsidP="00136126">
      <w:pPr>
        <w:pStyle w:val="Brdtext"/>
        <w:jc w:val="left"/>
        <w:rPr>
          <w:szCs w:val="21"/>
        </w:rPr>
      </w:pPr>
    </w:p>
    <w:p w14:paraId="10C4E851" w14:textId="77777777" w:rsidR="00136126" w:rsidRPr="00915BF3" w:rsidRDefault="00931476" w:rsidP="00136126">
      <w:pPr>
        <w:pStyle w:val="Slutstreck"/>
      </w:pPr>
      <w:r w:rsidRPr="008B7E85">
        <w:t>                    </w:t>
      </w:r>
    </w:p>
    <w:p w14:paraId="6D111EC0" w14:textId="77777777" w:rsidR="00136126" w:rsidRPr="006E102E" w:rsidRDefault="00136126" w:rsidP="00136126">
      <w:pPr>
        <w:pStyle w:val="Brdtext"/>
        <w:jc w:val="left"/>
        <w:rPr>
          <w:sz w:val="18"/>
          <w:szCs w:val="18"/>
        </w:rPr>
      </w:pPr>
    </w:p>
    <w:p w14:paraId="44D595D9" w14:textId="77777777" w:rsidR="00136126" w:rsidRDefault="00136126" w:rsidP="00136126">
      <w:pPr>
        <w:pStyle w:val="Brdtext"/>
        <w:jc w:val="left"/>
      </w:pPr>
    </w:p>
    <w:p w14:paraId="50E28776" w14:textId="075938EE" w:rsidR="00136126" w:rsidRDefault="00931476" w:rsidP="0013612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Content>
          <w:r w:rsidR="002734C2">
            <w:t>En ny reglering för tjänstepensionsföretag</w:t>
          </w:r>
        </w:sdtContent>
      </w:sdt>
    </w:p>
    <w:p w14:paraId="1D73ADB5" w14:textId="77777777" w:rsidR="00136126" w:rsidRDefault="00136126" w:rsidP="00136126">
      <w:pPr>
        <w:pStyle w:val="Brdtext"/>
      </w:pPr>
    </w:p>
    <w:p w14:paraId="79DBCB8C" w14:textId="77777777" w:rsidR="00110C85" w:rsidRPr="00025171" w:rsidRDefault="00110C85" w:rsidP="009C61A6">
      <w:pPr>
        <w:pStyle w:val="Brdtextmedindrag"/>
      </w:pPr>
    </w:p>
    <w:sectPr w:rsidR="00110C85" w:rsidRPr="00025171" w:rsidSect="00155500">
      <w:headerReference w:type="even" r:id="rId412"/>
      <w:headerReference w:type="default" r:id="rId413"/>
      <w:footerReference w:type="even" r:id="rId414"/>
      <w:footerReference w:type="default" r:id="rId415"/>
      <w:headerReference w:type="first" r:id="rId416"/>
      <w:footerReference w:type="first" r:id="rId41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94349C4" w14:textId="77777777" w:rsidR="004E5C8C" w:rsidRDefault="004E5C8C" w:rsidP="00F8009C">
      <w:r>
        <w:separator/>
      </w:r>
    </w:p>
  </w:endnote>
  <w:endnote w:type="continuationSeparator" w:id="0">
    <w:p w14:paraId="23C60983" w14:textId="77777777" w:rsidR="004E5C8C" w:rsidRDefault="004E5C8C" w:rsidP="00F8009C">
      <w:r>
        <w:continuationSeparator/>
      </w:r>
    </w:p>
  </w:endnote>
  <w:endnote w:type="continuationNotice" w:id="1">
    <w:p w14:paraId="46E434F3" w14:textId="77777777" w:rsidR="004E5C8C" w:rsidRDefault="004E5C8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Helvetica">
    <w:panose1 w:val="020B0604020202020204"/>
    <w:charset w:val="00"/>
    <w:family w:val="swiss"/>
    <w:pitch w:val="variable"/>
    <w:sig w:usb0="E0002EFF" w:usb1="C0007843" w:usb2="00000009" w:usb3="00000000" w:csb0="000001F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TimesNewRomanPS-Italic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F3A160" w14:textId="77777777" w:rsidR="004E5C8C" w:rsidRDefault="004E5C8C" w:rsidP="009C2B67">
    <w:pPr>
      <w:pStyle w:val="Brdtext"/>
    </w:pPr>
    <w:r>
      <w:rPr>
        <w:noProof/>
        <w:lang w:eastAsia="sv-SE"/>
      </w:rPr>
      <mc:AlternateContent>
        <mc:Choice Requires="wps">
          <w:drawing>
            <wp:anchor distT="0" distB="0" distL="0" distR="0" simplePos="0" relativeHeight="251569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AAD7F8" w14:textId="4DD0566A" w:rsidR="004E5C8C" w:rsidRPr="00756E21" w:rsidRDefault="004E5C8C" w:rsidP="009C2B67">
                          <w:pPr>
                            <w:pStyle w:val="Brdtext"/>
                            <w:jc w:val="right"/>
                          </w:pPr>
                          <w:r>
                            <w:fldChar w:fldCharType="begin"/>
                          </w:r>
                          <w:r>
                            <w:instrText xml:space="preserve"> PAGE   \* MERGEFORMAT </w:instrText>
                          </w:r>
                          <w:r>
                            <w:fldChar w:fldCharType="separate"/>
                          </w:r>
                          <w:r>
                            <w:rPr>
                              <w:noProof/>
                            </w:rPr>
                            <w:t>12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569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IGEC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MKdGsxiM9ija4DSqYRH4a62eALS2Aof1sWmCHc4/DWHYrXR3/KIjADqZ3e3YRjHAcTs/y0wks&#10;HKZ8nJ+PE/vZwdk6H74IU5O4KKjD4yVO2fbWB1wE0AESc3mjqvKmUiptomDElXJky/DUKqQrwuMP&#10;lNKkKejZ6XSUAmsT3bvISscwIkmmTxcL7wpMq7BTImKU/iYkKEt1vpKbcS70Pn9CR5REqrc49vjD&#10;rd7i3NUBj5TZ6LB3rittXKo+9diBsvLHQJns8CD8qO64DO2qTVoZD++/MuUOsnCmayxv+U2Fx7tl&#10;Pjwwh07Ce2M6hHt8pDIg3/QrStbG/XrtPOIhcFgpadCZBfU/N8wJStRXDemf55Moo5A2k+lH6Ii4&#10;Y8vq2KI39ZWBInLMIcvTMuKDGpbSmfoJQ2QRs8LENEfugoZheRW6eYEhxMVikUBoXsvCrV5aHkNH&#10;lqM0H9sn5myv3wDh35mhh9nshYw7bPT0drEJkGLSeOS5Y7XnH42fpN8PqThZjvcJdRil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kgYQ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2AAD7F8" w14:textId="4DD0566A" w:rsidR="004E5C8C" w:rsidRPr="00756E21" w:rsidRDefault="004E5C8C" w:rsidP="009C2B67">
                    <w:pPr>
                      <w:pStyle w:val="Brdtext"/>
                      <w:jc w:val="right"/>
                    </w:pPr>
                    <w:r>
                      <w:fldChar w:fldCharType="begin"/>
                    </w:r>
                    <w:r>
                      <w:instrText xml:space="preserve"> PAGE   \* MERGEFORMAT </w:instrText>
                    </w:r>
                    <w:r>
                      <w:fldChar w:fldCharType="separate"/>
                    </w:r>
                    <w:r>
                      <w:rPr>
                        <w:noProof/>
                      </w:rPr>
                      <w:t>12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89E39A" w14:textId="77777777" w:rsidR="004E5C8C" w:rsidRDefault="004E5C8C" w:rsidP="00EE1584">
    <w:pPr>
      <w:pStyle w:val="Brdtext"/>
    </w:pPr>
    <w:r>
      <w:rPr>
        <w:noProof/>
        <w:lang w:eastAsia="sv-SE"/>
      </w:rPr>
      <mc:AlternateContent>
        <mc:Choice Requires="wps">
          <w:drawing>
            <wp:anchor distT="0" distB="0" distL="0" distR="0" simplePos="0" relativeHeight="251505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0B4130" w14:textId="7320997A" w:rsidR="004E5C8C" w:rsidRPr="00756E21" w:rsidRDefault="004E5C8C" w:rsidP="00A118D8">
                          <w:pPr>
                            <w:pStyle w:val="Brdtext"/>
                            <w:jc w:val="right"/>
                          </w:pPr>
                          <w:r>
                            <w:fldChar w:fldCharType="begin"/>
                          </w:r>
                          <w:r>
                            <w:instrText xml:space="preserve"> PAGE   \* MERGEFORMAT </w:instrText>
                          </w:r>
                          <w:r>
                            <w:fldChar w:fldCharType="separate"/>
                          </w:r>
                          <w:r>
                            <w:rPr>
                              <w:noProof/>
                            </w:rPr>
                            <w:t>11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05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pnb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2mlGhW45EeRRvcBhXkkZ/G+hlgSwtgaD+bFtjh3OMwlt1KV8c/CiKwg+ndnl0EIxyHZ9P8dAIL&#10;hykf5+fjxH52cLbOhy/C1CQuCurweIlTtr31ARcBdIDEXN6oqryplEqbKBhxpRzZMjy1CumK8PgD&#10;pTRpCjo9PRulwNpE9y6y0jGMSJLp08XCuwLTKuyUiBilvwkJylKdr+RmnAu9z5/QESWR6i2OPf5w&#10;q7c4d3XAI2U2Ouyd60obl6pPPXagrPwxUCY7PAg/qjsuQ7tqk1ZOh/dfmXIHWTjTNZa3/KbC490y&#10;Hx6YQyfhvTEdwj0+UhmQb/oVJWvjfr12HvEQOKyUNOjMgvqfG+YEJeqrhvTP80mUUUibydlH6Ii4&#10;Y8vq2KI39ZWBInLMIcvTMuKDGpbSmfoJQ2QRs8LENEfugoZheRW6eYEhxMVikUBoXsvCrV5aHkNH&#10;lqM0H9sn5myv3wDh35mhh9nshYw7bPT0drEJkGLSeOS5Y7XnH42fp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DaZ2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0B4130" w14:textId="7320997A" w:rsidR="004E5C8C" w:rsidRPr="00756E21" w:rsidRDefault="004E5C8C" w:rsidP="00A118D8">
                    <w:pPr>
                      <w:pStyle w:val="Brdtext"/>
                      <w:jc w:val="right"/>
                    </w:pPr>
                    <w:r>
                      <w:fldChar w:fldCharType="begin"/>
                    </w:r>
                    <w:r>
                      <w:instrText xml:space="preserve"> PAGE   \* MERGEFORMAT </w:instrText>
                    </w:r>
                    <w:r>
                      <w:fldChar w:fldCharType="separate"/>
                    </w:r>
                    <w:r>
                      <w:rPr>
                        <w:noProof/>
                      </w:rPr>
                      <w:t>11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278EE3" w14:textId="77777777" w:rsidR="004E5C8C" w:rsidRDefault="004E5C8C" w:rsidP="00EE1584">
    <w:pPr>
      <w:pStyle w:val="Brdtext"/>
    </w:pPr>
    <w:r>
      <w:rPr>
        <w:noProof/>
        <w:lang w:eastAsia="sv-SE"/>
      </w:rPr>
      <mc:AlternateContent>
        <mc:Choice Requires="wps">
          <w:drawing>
            <wp:anchor distT="0" distB="0" distL="0" distR="0" simplePos="0" relativeHeight="251514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328C7D" w14:textId="3B4094C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514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wi8yjg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CiWY1HulJtMFtUEEe+WmsnwL2aAEM7WfTAjucexzGslvp6vhHQQR2ML3bs4tghOPw7Dw/ncDC&#10;YcrH+cU4sZ8dnK3z4YswNYmLgjo8XuKUbW99wEUAHSAxlzeqKm8qpdImCkZcKUe2DE+tQroiPP5A&#10;KU2agp6fno1SYG2iexdZ6RhGJMn06WLhXYFpFXZKRIzS34QEZanOV3IzzoXe50/oiJJI9RbHHn+4&#10;1VucuzrgkTIbHfbOdaWNS9WnHjtQVv4YKJMdHoQf1R2XoV22SSuT4f2XptxBFs50jeUtv6nweLfM&#10;hwfm0El4b0yHcI+PVAbkm35Fydq4X6+dRzwEDislDTqzoP7nhjlBifqqIf0LKDW2ctpMzj5CR8Qd&#10;W5bHFr2prwwUkWMOWZ6WER/UsJTO1M8YIouYFSamOXIXNAzLq9DNCwwhLhaLBELzWhZu9aPlMXRk&#10;OUrzqX1mzvb6DRD+nRl6mE1fyLjDRk9vF5sAKSaNR547Vnv+0fhJ+v2QipPleJ9Qh1E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Rwi8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6328C7D" w14:textId="3B4094C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1A3FC4" w14:textId="77777777" w:rsidR="004E5C8C" w:rsidRDefault="004E5C8C" w:rsidP="00EE1584">
    <w:pPr>
      <w:pStyle w:val="Brdtext"/>
    </w:pPr>
    <w:r>
      <w:rPr>
        <w:noProof/>
        <w:lang w:eastAsia="sv-SE"/>
      </w:rPr>
      <mc:AlternateContent>
        <mc:Choice Requires="wps">
          <w:drawing>
            <wp:anchor distT="0" distB="0" distL="0" distR="0" simplePos="0" relativeHeight="251597312" behindDoc="0" locked="0" layoutInCell="1" allowOverlap="0" wp14:anchorId="410D135A" wp14:editId="2DAC32AC">
              <wp:simplePos x="0" y="0"/>
              <wp:positionH relativeFrom="page">
                <wp:posOffset>4991100</wp:posOffset>
              </wp:positionH>
              <wp:positionV relativeFrom="page">
                <wp:posOffset>7762875</wp:posOffset>
              </wp:positionV>
              <wp:extent cx="561340" cy="121920"/>
              <wp:effectExtent l="0" t="0" r="0" b="3810"/>
              <wp:wrapSquare wrapText="bothSides"/>
              <wp:docPr id="4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2E4AC7" w14:textId="4E5F0F66" w:rsidR="004E5C8C" w:rsidRPr="00756E21" w:rsidRDefault="004E5C8C" w:rsidP="00A118D8">
                          <w:pPr>
                            <w:pStyle w:val="Brdtext"/>
                            <w:jc w:val="right"/>
                          </w:pPr>
                          <w:r>
                            <w:fldChar w:fldCharType="begin"/>
                          </w:r>
                          <w:r>
                            <w:instrText xml:space="preserve"> PAGE   \* MERGEFORMAT </w:instrText>
                          </w:r>
                          <w:r>
                            <w:fldChar w:fldCharType="separate"/>
                          </w:r>
                          <w:r>
                            <w:rPr>
                              <w:noProof/>
                            </w:rPr>
                            <w:t>160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10D135A" id="_x0000_t202" coordsize="21600,21600" o:spt="202" path="m,l,21600r21600,l21600,xe">
              <v:stroke joinstyle="miter"/>
              <v:path gradientshapeok="t" o:connecttype="rect"/>
            </v:shapetype>
            <v:shape id="_x0000_s1052" type="#_x0000_t202" style="position:absolute;left:0;text-align:left;margin-left:393pt;margin-top:611.25pt;width:44.2pt;height:9.6pt;z-index:251597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JrPkkQIAAJM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GacWVHTIz2qFv2GKsgjP40Lc4I9OAJi+xlaeufhPNBhLLvVvo5/KoiRnZje7dmlYEzS4fQsP52Q&#10;RZIpH+ezcWI/Ozg7H/CLgprFRcE9PV7iVGxvAtJFCDpAYq4ApiqvK2PSJgpGXRrPtoKe2mC6Inn8&#10;gTKWNQU/O52OUmAL0b2LbGwMo5Jk+nSx8K7AtMKdURFj7DelibJU5yu5hZTK7vMndERpSvUWxx5/&#10;uNVbnLs6yCNlBot757qy4FP1qccOlJU/Bsp0hyfCj+qOS2xXbdLKeDoIYAXljnThoeus4OR1Ra93&#10;IwLeC0+tRA9O4wHv6KMNEPvQrzhbg//12nnEk8LJyllDrVnw8HMjvOLMfLWk/Vk+iTrCtJlMP5KQ&#10;mD+2rI4tdlNfAkkip0HkZFpGPJphqT3UTzRFljErmYSVlLvgOCwvsRsYNIWkWi4TiLrXCbyxD07G&#10;0JHmqM3H9kl41wsYSfm3MDSxmL/QcYeNnsEtN0haTCKPRHes9g9AnZ+030+pOFqO9wl1mKWL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XJrPk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52E4AC7" w14:textId="4E5F0F66" w:rsidR="004E5C8C" w:rsidRPr="00756E21" w:rsidRDefault="004E5C8C" w:rsidP="00A118D8">
                    <w:pPr>
                      <w:pStyle w:val="Brdtext"/>
                      <w:jc w:val="right"/>
                    </w:pPr>
                    <w:r>
                      <w:fldChar w:fldCharType="begin"/>
                    </w:r>
                    <w:r>
                      <w:instrText xml:space="preserve"> PAGE   \* MERGEFORMAT </w:instrText>
                    </w:r>
                    <w:r>
                      <w:fldChar w:fldCharType="separate"/>
                    </w:r>
                    <w:r>
                      <w:rPr>
                        <w:noProof/>
                      </w:rPr>
                      <w:t>160</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C7760D" w14:textId="77777777" w:rsidR="004E5C8C" w:rsidRDefault="004E5C8C" w:rsidP="009C2B67">
    <w:pPr>
      <w:pStyle w:val="Brdtext"/>
    </w:pPr>
    <w:r>
      <w:rPr>
        <w:noProof/>
        <w:lang w:eastAsia="sv-SE"/>
      </w:rPr>
      <mc:AlternateContent>
        <mc:Choice Requires="wps">
          <w:drawing>
            <wp:anchor distT="0" distB="0" distL="0" distR="0" simplePos="0" relativeHeight="251578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B78D0" w14:textId="44FAA0BD" w:rsidR="004E5C8C" w:rsidRPr="00756E21" w:rsidRDefault="004E5C8C" w:rsidP="009C2B67">
                          <w:pPr>
                            <w:pStyle w:val="Brdtext"/>
                            <w:jc w:val="right"/>
                          </w:pPr>
                          <w:r>
                            <w:fldChar w:fldCharType="begin"/>
                          </w:r>
                          <w:r>
                            <w:instrText xml:space="preserve"> PAGE   \* MERGEFORMAT </w:instrText>
                          </w:r>
                          <w:r>
                            <w:fldChar w:fldCharType="separate"/>
                          </w:r>
                          <w:r>
                            <w:rPr>
                              <w:noProof/>
                            </w:rPr>
                            <w:t>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578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PMR+jgIAAJM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Zjd&#10;NKdEsxpDehRtcBt0MIn8NNbPAFtaAEP72bTADuceh7HtVro6/tEQgR1M7/bsIhjhOJye5acTWDhM&#10;+Tg/Hyf2s4OzdT58EaYmcVFQh+ElTtn21gcUAugAibm8UVV5UymVNlEw4ko5smUYtQqpRHj8gVKa&#10;NAU9O52OUmBtonsXWekYRiTJ9Oli412DaRV2SkSM0t+EBGWpz1dyM86F3udP6IiSSPUWxx5/qOot&#10;zl0f8EiZjQ5757rSxqXu0x07UFb+GCiTHR6EH/Udl6FdtUkrp+NBACtT7qALZ7qb5S2/qTC9W+bD&#10;A3O4Shg4nodwj49UBuybfkXJ2rhfr51HPBQOKyUNrmZB/c8Nc4IS9VVD++f5JOoopM1k+hFCIu7Y&#10;sjq26E19ZSAJqBvVpWXEBzUspTP1E16RRcwKE9McuQsahuVV6B4MvEJcLBYJhNtrWbjVS8tj6Ehz&#10;1OZj+8Sc7QUcoPw7M1xiNnuh4w4bPb1dbAK0mEQeie5Y7QeAm5+0379S8Wk53ifU4S2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yDzEfo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BCB78D0" w14:textId="44FAA0BD" w:rsidR="004E5C8C" w:rsidRPr="00756E21" w:rsidRDefault="004E5C8C" w:rsidP="009C2B67">
                    <w:pPr>
                      <w:pStyle w:val="Brdtext"/>
                      <w:jc w:val="right"/>
                    </w:pPr>
                    <w:r>
                      <w:fldChar w:fldCharType="begin"/>
                    </w:r>
                    <w:r>
                      <w:instrText xml:space="preserve"> PAGE   \* MERGEFORMAT </w:instrText>
                    </w:r>
                    <w:r>
                      <w:fldChar w:fldCharType="separate"/>
                    </w:r>
                    <w:r>
                      <w:rPr>
                        <w:noProof/>
                      </w:rPr>
                      <w:t>6</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00C34F" w14:textId="77777777" w:rsidR="004E5C8C" w:rsidRDefault="004E5C8C" w:rsidP="00EE1584">
    <w:pPr>
      <w:pStyle w:val="Brdtext"/>
    </w:pPr>
    <w:r>
      <w:rPr>
        <w:noProof/>
        <w:lang w:eastAsia="sv-SE"/>
      </w:rPr>
      <mc:AlternateContent>
        <mc:Choice Requires="wps">
          <w:drawing>
            <wp:anchor distT="0" distB="0" distL="0" distR="0" simplePos="0" relativeHeight="251523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CB33D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523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5oLxkAIAAJMFAAAOAAAAZHJzL2Uyb0RvYy54bWysVFFv2yAQfp+0/4B4Xx0nT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uOKdGsxiM9ija4DSrIIz+N9TPAlhbA0H42LbDDucdhLLuVro5/FERgB9O7PbsIRjgOp2f55BQW&#10;DlM+zs/Hif3s4GydD1+EqUlcFNTh8RKnbHvrAy4C6ACJubxRVXlTKZU2UTDiSjmyZXhqFdIV4fEH&#10;SmnSFPRsMh2lwNpE9y6y0jGMSJLp08XCuwLTKuyUiBilvwkJylKdr+RmnAu9z5/QESWR6i2OPf5w&#10;q7c4d3XAI2U2Ouyd60obl6pPPXagrPwxUCY7PAg/qjsuQ7tqk1Ymk0EAK1PuoAtnus7ylt9UeL1b&#10;5sMDc2glPDjGQ7jHRyoD9k2/omRt3K/XziMeCoeVkgatWVD/c8OcoER91dD+eX4adRTS5nT6EUIi&#10;7tiyOrboTX1lIIkcg8jytIz4oIaldKZ+whRZxKwwMc2Ru6BhWF6FbmBgCnGxWCQQuteycKuXlsfQ&#10;keaozcf2iTnbCzhA+XdmaGI2e6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jmgv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8CB33D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2B5FAD" w14:textId="77777777" w:rsidR="004E5C8C" w:rsidRDefault="004E5C8C" w:rsidP="00EE1584">
    <w:pPr>
      <w:pStyle w:val="Brdtext"/>
    </w:pPr>
    <w:r>
      <w:rPr>
        <w:noProof/>
        <w:lang w:eastAsia="sv-SE"/>
      </w:rPr>
      <mc:AlternateContent>
        <mc:Choice Requires="wps">
          <w:drawing>
            <wp:anchor distT="0" distB="0" distL="0" distR="0" simplePos="0" relativeHeight="2515328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81ED2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532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newOjw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Rn40azGIz2JNrgNKsgjP431U8AeLYCh/WxaYIdzj8NYditdHf8oiMCOSLs9uwhGOA7PzvPTCSwc&#10;pnycX4wT+9nB2TofvghTk7goqMPjJU7Z9tYHXATQARJzeaOq8qZSKm2iYMSVcmTL8NQqpCvC4w+U&#10;0qQp6PkpSo1O2kT3LrLS8UQkyfTpYuFdgWkVdkpEjNLfhARlqc5XcjPOhd7nT+iIkkj1Fscef7jV&#10;W5y7OuCRMhsd9s51pY1L1aceO1BW/hgokx0ehB/VHZehXbZJK6eTQQBLU+6gC2e6zvKW31R4vVvm&#10;wwNzaCU8OMZDuMdHKgP2Tb+iZG3cr9fOIx4Kh5WSBq1ZUP9zw5ygRH3V0P5FPok6CmkzOfsIIRF3&#10;bFkeW/SmvjKQRI5BZHlaRnxQw1I6Uz9jiixiVpiY5shd0DAsr0I3MDCFuFgsEgjda1m41Y+Wx9CR&#10;5qjNp/aZOdsLOED5d2ZoYjZ9oeMOGz29XWwCtJhEHonuWO0fAJ2ftN9PqThajvcJdZ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J3sD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581ED2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8B5175" w14:textId="77777777" w:rsidR="004E5C8C" w:rsidRDefault="004E5C8C" w:rsidP="009C2B67">
    <w:pPr>
      <w:pStyle w:val="Brdtext"/>
    </w:pPr>
    <w:r>
      <w:rPr>
        <w:noProof/>
        <w:lang w:eastAsia="sv-SE"/>
      </w:rPr>
      <mc:AlternateContent>
        <mc:Choice Requires="wps">
          <w:drawing>
            <wp:anchor distT="0" distB="0" distL="0" distR="0" simplePos="0" relativeHeight="25165851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2EF43B" w14:textId="355779F1" w:rsidR="004E5C8C" w:rsidRPr="00756E21" w:rsidRDefault="004E5C8C" w:rsidP="009C2B67">
                          <w:pPr>
                            <w:pStyle w:val="Brdtext"/>
                            <w:jc w:val="right"/>
                          </w:pPr>
                          <w:r>
                            <w:fldChar w:fldCharType="begin"/>
                          </w:r>
                          <w:r>
                            <w:instrText xml:space="preserve"> PAGE   \* MERGEFORMAT </w:instrText>
                          </w:r>
                          <w:r>
                            <w:fldChar w:fldCharType="separate"/>
                          </w:r>
                          <w:r>
                            <w:rPr>
                              <w:noProof/>
                            </w:rPr>
                            <w:t>870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5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wm/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0nlGhW45EeRRvcGhVMIj+N9TPAHiyAof1iWmCHc4/DWHYrXR3/KIjADqa3O3YRjHAcTk/y4wks&#10;HKZ8nJ+NE/vZ3tk6H74KU5O4KKjD4yVO2ebGB1wE0AESc3mjqvK6UiptomDEpXJkw/DUKqQrwuMP&#10;lNKkKejJ8XSUAmsT3bvISscwIkmmTxcL7wpMq7BVImKU/i4kKEt1vpGbcS70Ln9CR5REqvc49vj9&#10;rd7j3NUBj5TZ6LBzrittXKo+9diesvLnQJns8CD8oO64DO2yTVo5Ph0EsDTlFrpwpussb/l1hde7&#10;YT7cM4dWwoNjPIQ7fKQyYN/0K0pWxv1+6zzioXBYKWnQmgX1v9bMCUrUNw3tn+WTqKOQNpPp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jJwm/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2EF43B" w14:textId="355779F1" w:rsidR="004E5C8C" w:rsidRPr="00756E21" w:rsidRDefault="004E5C8C" w:rsidP="009C2B67">
                    <w:pPr>
                      <w:pStyle w:val="Brdtext"/>
                      <w:jc w:val="right"/>
                    </w:pPr>
                    <w:r>
                      <w:fldChar w:fldCharType="begin"/>
                    </w:r>
                    <w:r>
                      <w:instrText xml:space="preserve"> PAGE   \* MERGEFORMAT </w:instrText>
                    </w:r>
                    <w:r>
                      <w:fldChar w:fldCharType="separate"/>
                    </w:r>
                    <w:r>
                      <w:rPr>
                        <w:noProof/>
                      </w:rPr>
                      <w:t>870</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CD8C4B" w14:textId="77777777" w:rsidR="004E5C8C" w:rsidRDefault="004E5C8C"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DB068" w14:textId="281982CF" w:rsidR="004E5C8C" w:rsidRPr="00756E21" w:rsidRDefault="004E5C8C" w:rsidP="00A118D8">
                          <w:pPr>
                            <w:pStyle w:val="Brdtext"/>
                            <w:jc w:val="right"/>
                          </w:pPr>
                          <w:r>
                            <w:fldChar w:fldCharType="begin"/>
                          </w:r>
                          <w:r>
                            <w:instrText xml:space="preserve"> PAGE   \* MERGEFORMAT </w:instrText>
                          </w:r>
                          <w:r>
                            <w:fldChar w:fldCharType="separate"/>
                          </w:r>
                          <w:r>
                            <w:rPr>
                              <w:noProof/>
                            </w:rPr>
                            <w:t>871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uKYGkAIAAJM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JJZrVeKRH0Qa3RgV55KexfgrYwgIY2i+mBXY49ziMZbfS1fGPggjsYHq7YxfBCMfh5DQ/PoGF&#10;w5SP8/NxYj/bO1vnw1dhahIXBXV4vMQp29z6gIsAOkBiLm9UVd5USqVNFIy4Uo5sGJ5ahXRFePyB&#10;Upo0BT09noxSYG2iexdZ6RhGJMn06WLhXYFpFbZKRIzS34UEZanON3IzzoXe5U/oiJJI9R7HHr+/&#10;1XucuzrgkTIbHXbOdaWNS9WnHttTVv4cKJMdHoQf1B2XoV22SSvHZ4MAlqbcQhfOdJ3lLb+p8Hq3&#10;zIcH5tBKeHCMh3CPj1QG7Jt+RcnKuN9vnUc8FA4rJQ1as6D+15o5QYn6pqH98/wk6iikzcnkM4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G4pg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CDB068" w14:textId="281982CF" w:rsidR="004E5C8C" w:rsidRPr="00756E21" w:rsidRDefault="004E5C8C" w:rsidP="00A118D8">
                    <w:pPr>
                      <w:pStyle w:val="Brdtext"/>
                      <w:jc w:val="right"/>
                    </w:pPr>
                    <w:r>
                      <w:fldChar w:fldCharType="begin"/>
                    </w:r>
                    <w:r>
                      <w:instrText xml:space="preserve"> PAGE   \* MERGEFORMAT </w:instrText>
                    </w:r>
                    <w:r>
                      <w:fldChar w:fldCharType="separate"/>
                    </w:r>
                    <w:r>
                      <w:rPr>
                        <w:noProof/>
                      </w:rPr>
                      <w:t>871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6BB46F" w14:textId="77777777" w:rsidR="004E5C8C" w:rsidRDefault="004E5C8C"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AE617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v63AkAIAAJMFAAAOAAAAZHJzL2Uyb0RvYy54bWysVFFv2yAQfp+0/4B4Xx0nT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dUKJZjUd6FG1wG1SQR34a6+eAPVgAQ/vZtMAO5x6HsexWujr+URCBHUzv9uwiGOE4nJ7lk1NY&#10;OEz5OJ+NE/vZwdk6H74IU5O4KKjD4yVO2fbGB1wE0AESc3mjqvK6UiptomDEpXJky/DUKqQrwuMP&#10;lNKkKejZZDpKgbWJ7l1kpWMYkSTTp4uFdwWmVdgpETFKfxMSlKU6X8nNOBd6nz+hI0oi1Vsce/zh&#10;Vm9x7uqAR8psdNg715U2LlWfeuxAWfljoEx2eBB+VHdchnbVJq1MZoMAVqbcQRfOdJ3lLb+u8Ho3&#10;zId75tBKeHCMh3CHj1QG7Jt+RcnauF+vnUc8FA4rJQ1as6D+54Y5QYn6qqH9WX4adRTS5nT6EUIi&#10;7tiyOrboTX1pIIkcg8jytIz4oIaldKZ+whRZxqwwMc2Ru6BhWF6GbmBgCnGxXCYQuteycKMfLI+h&#10;I81Rm4/tE3O2F3CA8m/N0MRs/kLHHTZ6ervcBGgxiTwS3bHaPwA6P2m/n1JxtBzvE+owSx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2/rc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AE617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AB196E" w14:textId="77777777" w:rsidR="004E5C8C" w:rsidRDefault="004E5C8C" w:rsidP="009C2B67">
    <w:pPr>
      <w:pStyle w:val="Brdtext"/>
    </w:pPr>
    <w:r>
      <w:rPr>
        <w:noProof/>
        <w:lang w:eastAsia="sv-SE"/>
      </w:rPr>
      <mc:AlternateContent>
        <mc:Choice Requires="wps">
          <w:drawing>
            <wp:anchor distT="0" distB="0" distL="0" distR="0" simplePos="0" relativeHeight="25165851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182177" w14:textId="746C1D4A" w:rsidR="004E5C8C" w:rsidRPr="00756E21" w:rsidRDefault="004E5C8C" w:rsidP="009C2B67">
                          <w:pPr>
                            <w:pStyle w:val="Brdtext"/>
                            <w:jc w:val="right"/>
                          </w:pPr>
                          <w:r>
                            <w:fldChar w:fldCharType="begin"/>
                          </w:r>
                          <w:r>
                            <w:instrText xml:space="preserve"> PAGE   \* MERGEFORMAT </w:instrText>
                          </w:r>
                          <w:r>
                            <w:fldChar w:fldCharType="separate"/>
                          </w:r>
                          <w:r>
                            <w:rPr>
                              <w:noProof/>
                            </w:rPr>
                            <w:t>872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5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h5B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1PKdGsxiM9ija4NSqYRH4a62eAPVgAQ/vFtMAO5x6HsexWujr+URCBHUxvd+wiGOE4nJ7kxxNY&#10;OEz5OD8bJ/azvbN1PnwVpiZxUVCHx0ucss2ND7gIoAMk5vJGVeV1pVTaRMGIS+XIhuGpVUhXhMcf&#10;KKVJU9CT4+koBdYmuneRlY5hRJJMny4W3hWYVmGrRMQo/V1IUJbqfCM341zoXf6EjiiJVO9x7PH7&#10;W73HuasDHimz0WHnXFfauFR96rE9ZeXPgTLZ4UH4Qd1xGdplm7QyGQ8CWJpyC10403WWt/y6wuvd&#10;MB/umUMr4cExHsIdPlIZsG/6FSUr436/dR7xUDislDRozYL6X2vmBCXqm4b2z/JJ1FFIm8n0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lah5B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182177" w14:textId="746C1D4A" w:rsidR="004E5C8C" w:rsidRPr="00756E21" w:rsidRDefault="004E5C8C" w:rsidP="009C2B67">
                    <w:pPr>
                      <w:pStyle w:val="Brdtext"/>
                      <w:jc w:val="right"/>
                    </w:pPr>
                    <w:r>
                      <w:fldChar w:fldCharType="begin"/>
                    </w:r>
                    <w:r>
                      <w:instrText xml:space="preserve"> PAGE   \* MERGEFORMAT </w:instrText>
                    </w:r>
                    <w:r>
                      <w:fldChar w:fldCharType="separate"/>
                    </w:r>
                    <w:r>
                      <w:rPr>
                        <w:noProof/>
                      </w:rPr>
                      <w:t>872</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A0D5AF" w14:textId="77777777" w:rsidR="004E5C8C" w:rsidRDefault="004E5C8C"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586023" w14:textId="4E83AD46" w:rsidR="004E5C8C" w:rsidRPr="00756E21" w:rsidRDefault="004E5C8C" w:rsidP="00A118D8">
                          <w:pPr>
                            <w:pStyle w:val="Brdtext"/>
                            <w:jc w:val="right"/>
                          </w:pPr>
                          <w:r>
                            <w:fldChar w:fldCharType="begin"/>
                          </w:r>
                          <w:r>
                            <w:instrText xml:space="preserve"> PAGE   \* MERGEFORMAT </w:instrText>
                          </w:r>
                          <w:r>
                            <w:fldChar w:fldCharType="separate"/>
                          </w:r>
                          <w:r>
                            <w:rPr>
                              <w:noProof/>
                            </w:rPr>
                            <w:t>873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2tHojwIAAJM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k3RKs1qNOlRtMFtUEEe+WmsnwG2tACG9rNpgR3OPQ5j2a10dfyjIAI7mN7t2UUwwnE4PctPJ7Bw&#10;mPJxfj5O7GcHZ+t8+CJMTeKioA7NS5yy7a0PuAigAyTm8kZV5U2lVNpEwYgr5ciWodUqpCvC4w+U&#10;0qQp6NnpdJQCaxPdu8hKxzAiSaZPFwvvCkyrsFMiYpT+JiQoS3W+kptxLvQ+f0JHlESqtzj2+MOt&#10;3uLc1QGPlNnosHeuK21cqj69sQNl5Y+BMtnhQfhR3XEZ2lWbtDI5HQSwMuUOunCme1ne8psK3btl&#10;Pjwwh6eEhmM8hHt8pDJg3/QrStbG/XrtPOKhcFgpafA0C+p/bpgTlKivGto/zydRRyFtJtOPEBJx&#10;x5bVsUVv6isDSeQYRJanZcQHNSylM/UTpsgiZoWJaY7cBQ3D8ip0AwNTiIvFIoHwei0Lt3ppeQwd&#10;aY7afGyfmLO9gAOUf2eGR8xmL3TcYaOnt4tNgBaTyCPRHat9A/Dyk/b7KRVHy/E+oQ6z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9rR6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9586023" w14:textId="4E83AD46" w:rsidR="004E5C8C" w:rsidRPr="00756E21" w:rsidRDefault="004E5C8C" w:rsidP="00A118D8">
                    <w:pPr>
                      <w:pStyle w:val="Brdtext"/>
                      <w:jc w:val="right"/>
                    </w:pPr>
                    <w:r>
                      <w:fldChar w:fldCharType="begin"/>
                    </w:r>
                    <w:r>
                      <w:instrText xml:space="preserve"> PAGE   \* MERGEFORMAT </w:instrText>
                    </w:r>
                    <w:r>
                      <w:fldChar w:fldCharType="separate"/>
                    </w:r>
                    <w:r>
                      <w:rPr>
                        <w:noProof/>
                      </w:rPr>
                      <w:t>873</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C1818E" w14:textId="77777777" w:rsidR="004E5C8C" w:rsidRDefault="004E5C8C"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2E9B1A"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yzYx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vOKNGsxiM9ija4DSrIIz+N9XPAHiyAof1sWmCHc4/DWHYrXR3/KIjADqZ3e3YRjHAcTmf56QQW&#10;DlM+zs/Gif3s4GydD1+EqUlcFNTh8RKnbHvjAy4C6ACJubxRVXldKZU2UTDiUjmyZXhqFdIV4fEH&#10;SmnSFHR2Oh2lwNpE9y6y0jGMSJLp08XCuwLTKuyUiBilvwkJylKdr+RmnAu9z5/QESWR6i2OPf5w&#10;q7c4d3XAI2U2Ouyd60obl6pPPXagrPwxUCY7PAg/qjsuQ7tqk1Ymk0EAK1PuoAtnus7yll9XeL0b&#10;5sM9c2glPDjGQ7jDRyoD9k2/omRt3K/XziMeCoeVkgatWVD/c8OcoER91dD+WT6JOgppM5l+hJCI&#10;O7asji16U18aSCLHILI8LSM+qGEpnamfMEWWMStMTHPkLmgYlpehGxiYQlwslwmE7rUs3OgHy2Po&#10;SHPU5mP7xJztBRyg/FszNDGbv9Bxh42e3i43AVpMIo9Ed6z2D4DOT9rvp1QcLcf7hDrM0sV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XLNj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2E9B1A"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115F9A" w14:textId="77777777" w:rsidR="004E5C8C" w:rsidRDefault="004E5C8C" w:rsidP="009C2B67">
    <w:pPr>
      <w:pStyle w:val="Brdtext"/>
    </w:pPr>
    <w:r>
      <w:rPr>
        <w:noProof/>
        <w:lang w:eastAsia="sv-SE"/>
      </w:rPr>
      <mc:AlternateContent>
        <mc:Choice Requires="wps">
          <w:drawing>
            <wp:anchor distT="0" distB="0" distL="0" distR="0" simplePos="0" relativeHeight="251658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7D9137" w14:textId="2A30B028" w:rsidR="004E5C8C" w:rsidRPr="00756E21" w:rsidRDefault="004E5C8C" w:rsidP="009C2B67">
                          <w:pPr>
                            <w:pStyle w:val="Brdtext"/>
                            <w:jc w:val="right"/>
                          </w:pPr>
                          <w:r>
                            <w:fldChar w:fldCharType="begin"/>
                          </w:r>
                          <w:r>
                            <w:instrText xml:space="preserve"> PAGE   \* MERGEFORMAT </w:instrText>
                          </w:r>
                          <w:r>
                            <w:fldChar w:fldCharType="separate"/>
                          </w:r>
                          <w:r>
                            <w:rPr>
                              <w:noProof/>
                            </w:rPr>
                            <w:t>926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Lvexjw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bgR7Maj/Qo2uDWqGAS+WmsnwH2YAEM7RfTAjucexzGslvp6vhHQQR2RNru2EUwwnF4Ms2PJ7Bw&#10;mPJxfjZO7Gd7Z+t8+CpMTeKioA6PlzhlmxsfcBFAB0jM5Y2qyutKqbSJghGXypENw1OrkK4Ijz9Q&#10;SpOmoNPjk1EKrE107yIrHcOIJJk+XSy8KzCtwlaJiFH6u5CgLNX5Rm7GudC7/AkdURKp3uPY4/e3&#10;eo9zVwc8Umajw865rrRxqfrUY3vKyp8DZbLDg/CDuuMytMs2aWVyOghgacotdOFM11ne8usKr3fD&#10;fLhnDq2EB8d4CHf4SGXAvulXlKyM+/3WecRD4bBS0qA1C+p/rZkTlKhvGto/yydRRyFtJienEBJx&#10;h5bloUWv60sDSeQYRJanZcQHNSylM/UTpsgiZoWJaY7cBQ3D8jJ0AwNTiIvFIoHQvZaFG/1geQwd&#10;aY7afGyfmLO9gAOUf2uGJmazVzrusNHT28U6QItJ5JHojtX+AdD5Sfv9lIqj5XCfUPtZOn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Bku97G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D7D9137" w14:textId="2A30B028" w:rsidR="004E5C8C" w:rsidRPr="00756E21" w:rsidRDefault="004E5C8C" w:rsidP="009C2B67">
                    <w:pPr>
                      <w:pStyle w:val="Brdtext"/>
                      <w:jc w:val="right"/>
                    </w:pPr>
                    <w:r>
                      <w:fldChar w:fldCharType="begin"/>
                    </w:r>
                    <w:r>
                      <w:instrText xml:space="preserve"> PAGE   \* MERGEFORMAT </w:instrText>
                    </w:r>
                    <w:r>
                      <w:fldChar w:fldCharType="separate"/>
                    </w:r>
                    <w:r>
                      <w:rPr>
                        <w:noProof/>
                      </w:rPr>
                      <w:t>926</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38E0AE" w14:textId="77777777" w:rsidR="004E5C8C" w:rsidRDefault="004E5C8C"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2B7890" w14:textId="2139EA53" w:rsidR="004E5C8C" w:rsidRPr="00756E21" w:rsidRDefault="004E5C8C" w:rsidP="00A118D8">
                          <w:pPr>
                            <w:pStyle w:val="Brdtext"/>
                            <w:jc w:val="right"/>
                          </w:pPr>
                          <w:r>
                            <w:fldChar w:fldCharType="begin"/>
                          </w:r>
                          <w:r>
                            <w:instrText xml:space="preserve"> PAGE   \* MERGEFORMAT </w:instrText>
                          </w:r>
                          <w:r>
                            <w:fldChar w:fldCharType="separate"/>
                          </w:r>
                          <w:r>
                            <w:rPr>
                              <w:noProof/>
                            </w:rPr>
                            <w:t>927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VgIjgIAAJMFAAAOAAAAZHJzL2Uyb0RvYy54bWysVF1P2zAUfZ+0/2D5faQppYOKFHUgpkkI&#10;0GDi2XVsGs2xPdtt0v16jp2k7RgvTHtJbN9zv8499vlFWyuyEc5XRhc0PxpRIjQ3ZaWfC/rj8frT&#10;KSU+MF0yZbQo6FZ4ejH/+OG8sTMxNiujSuEIgmg/a2xBVyHYWZZ5vhI180fGCg2jNK5mAVv3nJWO&#10;NYheq2w8Gk2zxrjSOsOF9zi96ox0nuJLKXi4k9KLQFRBUVtIX5e+y/jN5uds9uyYXVW8L4P9QxU1&#10;qzSS7kJdscDI2lV/haor7ow3MhxxU2dGyoqL1AO6yUevunlYMStSLyDH2x1N/v+F5bebe0eqErOb&#10;5pRoVmNIj6INbo0O8shPY/0MsAcLYGi/mBbY4dzjMLbdSlfHPxoisIPp7Y5dBCMchyfT/HgCC4cp&#10;H+dn48R+tne2zoevwtQkLgrqMLzEKdvc+IBCAB0gMZc3qiqvK6XSJgpGXCpHNgyjViGVCI8/UEqT&#10;pqDT45NRCqxNdO8iKx3DiCSZPl1svGswrcJWiYhR+ruQoCz1+UZuxrnQu/wJHVESqd7j2OP3Vb3H&#10;uesDHimz0WHnXFfauNR9umN7ysqfA2Wyw4Pwg77jMrTLNmllcjoIYGnKLXThTHezvOXXFaZ3w3y4&#10;Zw5XCQPH8xDu8JHKgH3TryhZGff7rfOIh8JhpaTB1Syo/7VmTlCivmlo/yyfRB2FtJmcfIaQiDu0&#10;LA8tel1fGkgC6kZ1aRnxQQ1L6Uz9hFdkEbPCxDRH7oKGYXkZugcDrxAXi0UC4fZaFm70g+UxdKQ5&#10;avOxfWLO9gIOUP6tGS4xm73ScYeNnt4u1gFaTCKPRHes9gPAzU/a71+p+LQc7hNq/5bOX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LsVgI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12B7890" w14:textId="2139EA53" w:rsidR="004E5C8C" w:rsidRPr="00756E21" w:rsidRDefault="004E5C8C" w:rsidP="00A118D8">
                    <w:pPr>
                      <w:pStyle w:val="Brdtext"/>
                      <w:jc w:val="right"/>
                    </w:pPr>
                    <w:r>
                      <w:fldChar w:fldCharType="begin"/>
                    </w:r>
                    <w:r>
                      <w:instrText xml:space="preserve"> PAGE   \* MERGEFORMAT </w:instrText>
                    </w:r>
                    <w:r>
                      <w:fldChar w:fldCharType="separate"/>
                    </w:r>
                    <w:r>
                      <w:rPr>
                        <w:noProof/>
                      </w:rPr>
                      <w:t>927</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3830AE" w14:textId="77777777" w:rsidR="004E5C8C" w:rsidRDefault="004E5C8C"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F58AE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g/7Z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dUaJZjUd6FG1wG1SQR34a6+eAPVgAQ/vZtMAO5x6HsexWujr+URCBHUzv9uwiGOE4nJ7lpxNY&#10;OEz5OJ+NE/vZwdk6H74IU5O4KKjD4yVO2fbGB1wE0AESc3mjqvK6UiptomDEpXJky/DUKqQrwuMP&#10;lNKkKejZ6XSUAmsT3bvISscwIkmmTxcL7wpMq7BTImKU/iYkKEt1vpKbcS70Pn9CR5REqrc49vjD&#10;rd7i3NUBj5TZ6LB3rittXKo+9diBsvLHQJns8CD8qO64DO2qTVqZzAYBrEy5gy6c6TrLW35d4fVu&#10;mA/3zKGV8OAYD+EOH6kM2Df9ipK1cb9eO494KBxWShq0ZkH9zw1zghL1VUP7s3wSdRTSZjL9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aD/t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F58AE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9ACC64" w14:textId="77777777" w:rsidR="004E5C8C" w:rsidRDefault="004E5C8C" w:rsidP="009C2B67">
    <w:pPr>
      <w:pStyle w:val="Brdtext"/>
    </w:pPr>
    <w:r>
      <w:rPr>
        <w:noProof/>
        <w:lang w:eastAsia="sv-SE"/>
      </w:rPr>
      <mc:AlternateContent>
        <mc:Choice Requires="wps">
          <w:drawing>
            <wp:anchor distT="0" distB="0" distL="0" distR="0" simplePos="0" relativeHeight="25165852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8A547" w14:textId="5FC4FBBA" w:rsidR="004E5C8C" w:rsidRPr="00756E21" w:rsidRDefault="004E5C8C" w:rsidP="009C2B67">
                          <w:pPr>
                            <w:pStyle w:val="Brdtext"/>
                            <w:jc w:val="right"/>
                          </w:pPr>
                          <w:r>
                            <w:fldChar w:fldCharType="begin"/>
                          </w:r>
                          <w:r>
                            <w:instrText xml:space="preserve"> PAGE   \* MERGEFORMAT </w:instrText>
                          </w:r>
                          <w:r>
                            <w:fldChar w:fldCharType="separate"/>
                          </w:r>
                          <w:r>
                            <w:rPr>
                              <w:noProof/>
                            </w:rPr>
                            <w:t>928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5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oxGj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udUqJZjUd6FG1wG1Qwifw01s8Be7AAhvazaYEdzj0OY9mtdHX8oyACO5je7dlFMMJxOJ3lpxNY&#10;OEz5OD8bJ/azg7N1PnwRpiZxUVCHx0ucsu2ND7gIoAMk5vJGVeV1pVTaRMGIS+XIluGpVUhXhMcf&#10;KKVJU9DZ6XSUAmsT3bvISscwIkmmTxcL7wpMq7BTImKU/iYkKEt1vpKbcS70Pn9CR5REqrc49vjD&#10;rd7i3NUBj5TZ6LB3rittXKo+9diBsvLHQJns8CD8qO64DO2qTVqZjgcBrEy5gy6c6TrLW35d4fVu&#10;mA/3zKGV8OAYD+EOH6kM2Df9ipK1cb9eO494KBxWShq0ZkH9zw1zghL1VUP7Z/kk6iikzWT6EUIi&#10;7tiyOrboTX1pIIkcg8jytIz4oIaldKZ+whRZxqwwMc2Ru6BhWF6GbmBgCnGxXCYQuteycKMfLI+h&#10;I81Rm4/tE3O2F3CA8m/N0MRs/kLHHTZ6ervcBGgxiTwS3bHaPwA6P2m/n1JxtBzvE+owSx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eoxGj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E68A547" w14:textId="5FC4FBBA" w:rsidR="004E5C8C" w:rsidRPr="00756E21" w:rsidRDefault="004E5C8C" w:rsidP="009C2B67">
                    <w:pPr>
                      <w:pStyle w:val="Brdtext"/>
                      <w:jc w:val="right"/>
                    </w:pPr>
                    <w:r>
                      <w:fldChar w:fldCharType="begin"/>
                    </w:r>
                    <w:r>
                      <w:instrText xml:space="preserve"> PAGE   \* MERGEFORMAT </w:instrText>
                    </w:r>
                    <w:r>
                      <w:fldChar w:fldCharType="separate"/>
                    </w:r>
                    <w:r>
                      <w:rPr>
                        <w:noProof/>
                      </w:rPr>
                      <w:t>928</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FA5F48" w14:textId="77777777" w:rsidR="004E5C8C" w:rsidRDefault="004E5C8C"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C40EBD" w14:textId="01CE2A01" w:rsidR="004E5C8C" w:rsidRPr="00756E21" w:rsidRDefault="004E5C8C" w:rsidP="00A118D8">
                          <w:pPr>
                            <w:pStyle w:val="Brdtext"/>
                            <w:jc w:val="right"/>
                          </w:pPr>
                          <w:r>
                            <w:fldChar w:fldCharType="begin"/>
                          </w:r>
                          <w:r>
                            <w:instrText xml:space="preserve"> PAGE   \* MERGEFORMAT </w:instrText>
                          </w:r>
                          <w:r>
                            <w:fldChar w:fldCharType="separate"/>
                          </w:r>
                          <w:r>
                            <w:rPr>
                              <w:noProof/>
                            </w:rPr>
                            <w:t>929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ogCH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NKNGsxiM9ija4DSrIIz+N9XPAHiyAof1sWmCHc4/DWHYrXR3/KIjADqZ3e3YRjHAcTmf56QQW&#10;DlM+zs/Gif3s4GydD1+EqUlcFNTh8RKnbHvjAy4C6ACJubxRVXldKZU2UTDiUjmyZXhqFdIV4fEH&#10;SmnSFHR2Oh2lwNpE9y6y0jGMSJLp08XCuwLTKuyUiBilvwkJylKdr+RmnAu9z5/QESWR6i2OPf5w&#10;q7c4d3XAI2U2Ouyd60obl6pPPXagrPwxUCY7PAg/qjsuQ7tqk1amp4MAVqbcQRfOdJ3lLb+u8Ho3&#10;zId75tBKeHCMh3CHj1QG7Jt+RcnauF+vnUc8FA4rJQ1as6D+54Y5QYn6qqH9s3wSdRTSZjL9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OiAI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C40EBD" w14:textId="01CE2A01" w:rsidR="004E5C8C" w:rsidRPr="00756E21" w:rsidRDefault="004E5C8C" w:rsidP="00A118D8">
                    <w:pPr>
                      <w:pStyle w:val="Brdtext"/>
                      <w:jc w:val="right"/>
                    </w:pPr>
                    <w:r>
                      <w:fldChar w:fldCharType="begin"/>
                    </w:r>
                    <w:r>
                      <w:instrText xml:space="preserve"> PAGE   \* MERGEFORMAT </w:instrText>
                    </w:r>
                    <w:r>
                      <w:fldChar w:fldCharType="separate"/>
                    </w:r>
                    <w:r>
                      <w:rPr>
                        <w:noProof/>
                      </w:rPr>
                      <w:t>929</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52B09A" w14:textId="77777777" w:rsidR="004E5C8C" w:rsidRDefault="004E5C8C"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637C4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jnT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uNKdGsxiM9ija4DSrIIz+N9XPAHiyAof1sWmCHc4/DWHYrXR3/KIjADqZ3e3YRjHAcTmf56QQW&#10;DlM+zs/Gif3s4GydD1+EqUlcFNTh8RKnbHvjAy4C6ACJubxRVXldKZU2UTDiUjmyZXhqFdIV4fEH&#10;SmnSFHR2Oh2lwNpE9y6y0jGMSJLp08XCuwLTKuyUiBilvwkJylKdr+RmnAu9z5/QESWR6i2OPf5w&#10;q7c4d3XAI2U2Ouyd60obl6pPPXagrPwxUCY7PAg/qjsuQ7tqk1amk0EAK1PuoAtnus7yll9XeL0b&#10;5sM9c2glPDjGQ7jDRyoD9k2/omRt3K/XziMeCoeVkgatWVD/c8OcoER91dD+WT6JOgppM5l+hJCI&#10;O7asji16U18aSCLHILI8LSM+qGEpnamfMEWWMStMTHPkLmgYlpehGxiYQlwslwmE7rUs3OgHy2Po&#10;SHPU5mP7xJztBRyg/FszNDGbv9Bxh42e3i43AVpMIo9Ed6z2D4DOT9rvp1QcLcf7hDrM0sV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4COd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637C4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7B8CAD" w14:textId="77777777" w:rsidR="004E5C8C" w:rsidRDefault="004E5C8C" w:rsidP="009C2B67">
    <w:pPr>
      <w:pStyle w:val="Brdtext"/>
    </w:pPr>
    <w:r>
      <w:rPr>
        <w:noProof/>
        <w:lang w:eastAsia="sv-SE"/>
      </w:rPr>
      <mc:AlternateContent>
        <mc:Choice Requires="wps">
          <w:drawing>
            <wp:anchor distT="0" distB="0" distL="0" distR="0" simplePos="0" relativeHeight="25165852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635575" w14:textId="1F99951C" w:rsidR="004E5C8C" w:rsidRPr="00756E21" w:rsidRDefault="004E5C8C" w:rsidP="009C2B67">
                          <w:pPr>
                            <w:pStyle w:val="Brdtext"/>
                            <w:jc w:val="right"/>
                          </w:pPr>
                          <w:r>
                            <w:fldChar w:fldCharType="begin"/>
                          </w:r>
                          <w:r>
                            <w:instrText xml:space="preserve"> PAGE   \* MERGEFORMAT </w:instrText>
                          </w:r>
                          <w:r>
                            <w:fldChar w:fldCharType="separate"/>
                          </w:r>
                          <w:r>
                            <w:rPr>
                              <w:noProof/>
                            </w:rPr>
                            <w:t>930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5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uNxi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vNKNGsxiM9ija4DSqYRH4a6+eAPVgAQ/vZtMAO5x6HsexWujr+URCBHUzv9uwiGOE4nM7y0wks&#10;HKZ8nJ+NE/vZwdk6H74IU5O4KKjD4yVO2fbGB1wE0AESc3mjqvK6UiptomDEpXJky/DUKqQrwuMP&#10;lNKkKejsdDpKgbWJ7l1kpWMYkSTTp4uFdwWmVdgpETFKfxMSlKU6X8nNOBd6nz+hI0oi1Vsce/zh&#10;Vm9x7uqAR8psdNg715U2LlWfeuxAWfljoEx2eBB+VHdchnbVJq1MPw4CWJlyB10403WWt/y6wuvd&#10;MB/umUMr4cExHsIdPlIZsG/6FSVr4369dh7xUDislDRozYL6nxvmBCXqq4b2z/JJ1FFIm8n0I4RE&#10;3LFldWzRm/rSQBI5BpHlaRnxQQ1L6Uz9hCmyjFlhYpojd0HDsLwM3cDAFOJiuUwgdK9l4UY/WB5D&#10;R5qjNh/bJ+ZsL+AA5d+aoYnZ/IWOO2z09Ha5CdBiEnkkumO1fwB0ftJ+P6XiaDneJ9Rhli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1uNxi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9635575" w14:textId="1F99951C" w:rsidR="004E5C8C" w:rsidRPr="00756E21" w:rsidRDefault="004E5C8C" w:rsidP="009C2B67">
                    <w:pPr>
                      <w:pStyle w:val="Brdtext"/>
                      <w:jc w:val="right"/>
                    </w:pPr>
                    <w:r>
                      <w:fldChar w:fldCharType="begin"/>
                    </w:r>
                    <w:r>
                      <w:instrText xml:space="preserve"> PAGE   \* MERGEFORMAT </w:instrText>
                    </w:r>
                    <w:r>
                      <w:fldChar w:fldCharType="separate"/>
                    </w:r>
                    <w:r>
                      <w:rPr>
                        <w:noProof/>
                      </w:rPr>
                      <w:t>930</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078B57" w14:textId="77777777" w:rsidR="004E5C8C" w:rsidRDefault="004E5C8C"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BE8E5" w14:textId="4CB8481B" w:rsidR="004E5C8C" w:rsidRPr="00756E21" w:rsidRDefault="004E5C8C" w:rsidP="00A118D8">
                          <w:pPr>
                            <w:pStyle w:val="Brdtext"/>
                            <w:jc w:val="right"/>
                          </w:pPr>
                          <w:r>
                            <w:fldChar w:fldCharType="begin"/>
                          </w:r>
                          <w:r>
                            <w:instrText xml:space="preserve"> PAGE   \* MERGEFORMAT </w:instrText>
                          </w:r>
                          <w:r>
                            <w:fldChar w:fldCharType="separate"/>
                          </w:r>
                          <w:r>
                            <w:rPr>
                              <w:noProof/>
                            </w:rPr>
                            <w:t>929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J3PbkAIAAJMFAAAOAAAAZHJzL2Uyb0RvYy54bWysVFFP2zAQfp+0/2D5faQptE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tNTSjSr8UhPog1ujQryyE9j/QywRwtgaD+bFtjh3OMwlt1KV8c/CiKwg+ntjl0EIxyHk2l+fAIL&#10;hykf5+fjxH62d7bOhy/C1CQuCurweIlTtrn1ARcBdIDEXN6oqryplEqbKBhxpRzZMDy1CumK8PgD&#10;pTRpCjo9noxSYG2iexdZ6RhGJMn06WLhXYFpFbZKRIzS34QEZanON3IzzoXe5U/oiJJI9R7HHr+/&#10;1XucuzrgkTIbHXbOdaWNS9WnHttTVv4YKJMdHoQf1B2XoV22SSuTs0EAS1NuoQtnus7ylt9UeL1b&#10;5sMDc2glPDjGQ7jHRyoD9k2/omRl3K+3ziMeCoeVkgatWVD/c82coER91dD+eX4SdRTS5mRyCiER&#10;d2hZHlr0ur4ykESOQWR5WkZ8UMNSOlM/Y4osYlaYmObIXdAwLK9CNzAwhbhYLBII3WtZuNWPlsfQ&#10;keaozaf2mTnbCzhA+XdmaGI2e6XjDhs9vV2sA7SYRB6J7ljtHwCdn7TfT6k4Wg73CbWf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cnc9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CBE8E5" w14:textId="4CB8481B" w:rsidR="004E5C8C" w:rsidRPr="00756E21" w:rsidRDefault="004E5C8C" w:rsidP="00A118D8">
                    <w:pPr>
                      <w:pStyle w:val="Brdtext"/>
                      <w:jc w:val="right"/>
                    </w:pPr>
                    <w:r>
                      <w:fldChar w:fldCharType="begin"/>
                    </w:r>
                    <w:r>
                      <w:instrText xml:space="preserve"> PAGE   \* MERGEFORMAT </w:instrText>
                    </w:r>
                    <w:r>
                      <w:fldChar w:fldCharType="separate"/>
                    </w:r>
                    <w:r>
                      <w:rPr>
                        <w:noProof/>
                      </w:rPr>
                      <w:t>929</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B6C740" w14:textId="77777777" w:rsidR="004E5C8C" w:rsidRDefault="004E5C8C"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D7CAD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y+2kAIAAJMFAAAOAAAAZHJzL2Uyb0RvYy54bWysVFFv2yAQfp+0/4B4Xx2nT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OKNGsxiM9ija4DSrIIz+N9XPAHiyAof1sWmCHc4/DWHYrXR3/KIjADqZ3e3YRjHAcTqb56Rks&#10;HKZ8nM/Gif3s4GydD1+EqUlcFNTh8RKnbHvjAy4C6ACJubxRVXldKZU2UTDiUjmyZXhqFdIV4fEH&#10;SmnSFHR6OhmlwNpE9y6y0jGMSJLp08XCuwLTKuyUiBilvwkJylKdr+RmnAu9z5/QESWR6i2OPf5w&#10;q7c4d3XAI2U2Ouyd60obl6pPPXagrPwxUCY7PAg/qjsuQ7tqk1Yms0EAK1PuoAtnus7yll9XeL0b&#10;5sM9c2glPDjGQ7jDRyoD9k2/omRt3K/XziMeCoeVkgatWVD/c8OcoER91dD+LD+LOgppczb5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b7L7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D7CAD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A59A97" w14:textId="77777777" w:rsidR="004E5C8C" w:rsidRDefault="004E5C8C" w:rsidP="009C2B67">
    <w:pPr>
      <w:pStyle w:val="Brdtext"/>
    </w:pPr>
    <w:r>
      <w:rPr>
        <w:noProof/>
        <w:lang w:eastAsia="sv-SE"/>
      </w:rPr>
      <mc:AlternateContent>
        <mc:Choice Requires="wps">
          <w:drawing>
            <wp:anchor distT="0" distB="0" distL="0" distR="0" simplePos="0" relativeHeight="25165852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824C1" w14:textId="37A49755" w:rsidR="004E5C8C" w:rsidRPr="00756E21" w:rsidRDefault="004E5C8C" w:rsidP="009C2B67">
                          <w:pPr>
                            <w:pStyle w:val="Brdtext"/>
                            <w:jc w:val="right"/>
                          </w:pPr>
                          <w:r>
                            <w:fldChar w:fldCharType="begin"/>
                          </w:r>
                          <w:r>
                            <w:instrText xml:space="preserve"> PAGE   \* MERGEFORMAT </w:instrText>
                          </w:r>
                          <w:r>
                            <w:fldChar w:fldCharType="separate"/>
                          </w:r>
                          <w:r>
                            <w:rPr>
                              <w:noProof/>
                            </w:rPr>
                            <w:t>932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5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HxwNkAIAAJM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vOKNGsxiM9ija4DSqYRH4a6+eAPVgAQ/vZtMAO5x6HsexWujr+URCBHUzv9uwiGOE4PJvmpxNY&#10;OEz5OJ+NE/vZwdk6H74IU5O4KKjD4yVO2fbGB1wE0AESc3mjqvK6UiptomDEpXJky/DUKqQrwuMP&#10;lNKkKej09GyUAmsT3bvISscwIkmmTxcL7wpMq7BTImKU/iYkKEt1vpKbcS70Pn9CR5REqrc49vjD&#10;rd7i3NUBj5TZ6LB3rittXKo+9diBsvLHQJns8CD8qO64DO2qTVqZjgcBrEy5gy6c6TrLW35d4fVu&#10;mA/3zKGV8OAYD+EOH6kM2Df9ipK1cb9eO494KBxWShq0ZkH9zw1zghL1VUP7s3wSdRTSZnL2EUIi&#10;7tiyOrboTX1pIIkcg8jytIz4oIaldKZ+whRZxqwwMc2Ru6BhWF6GbmBgCnGxXCYQuteycKMfLI+h&#10;I81Rm4/tE3O2F3CA8m/N0MRs/kLHHTZ6ervcBGgxiTwS3bHaPwA6P2m/n1JxtBzvE+owSx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rHxwN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23824C1" w14:textId="37A49755" w:rsidR="004E5C8C" w:rsidRPr="00756E21" w:rsidRDefault="004E5C8C" w:rsidP="009C2B67">
                    <w:pPr>
                      <w:pStyle w:val="Brdtext"/>
                      <w:jc w:val="right"/>
                    </w:pPr>
                    <w:r>
                      <w:fldChar w:fldCharType="begin"/>
                    </w:r>
                    <w:r>
                      <w:instrText xml:space="preserve"> PAGE   \* MERGEFORMAT </w:instrText>
                    </w:r>
                    <w:r>
                      <w:fldChar w:fldCharType="separate"/>
                    </w:r>
                    <w:r>
                      <w:rPr>
                        <w:noProof/>
                      </w:rPr>
                      <w:t>932</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246D3B" w14:textId="77777777" w:rsidR="004E5C8C" w:rsidRDefault="004E5C8C"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FF09B0" w14:textId="0FB4E9A7" w:rsidR="004E5C8C" w:rsidRPr="00756E21" w:rsidRDefault="004E5C8C" w:rsidP="00A118D8">
                          <w:pPr>
                            <w:pStyle w:val="Brdtext"/>
                            <w:jc w:val="right"/>
                          </w:pPr>
                          <w:r>
                            <w:fldChar w:fldCharType="begin"/>
                          </w:r>
                          <w:r>
                            <w:instrText xml:space="preserve"> PAGE   \* MERGEFORMAT </w:instrText>
                          </w:r>
                          <w:r>
                            <w:fldChar w:fldCharType="separate"/>
                          </w:r>
                          <w:r>
                            <w:rPr>
                              <w:noProof/>
                            </w:rPr>
                            <w:t>933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96p5jwIAAJMFAAAOAAAAZHJzL2Uyb0RvYy54bWysVFFP2zAQfp+0/2D5faQpUEZFijoQ0yQE&#10;aGXi2XVsGs2xPdtt0v16PjtJ2zFemPaS2L7v7nyfv7uLy7ZWZCOcr4wuaH40okRobspKPxf0x+PN&#10;p8+U+MB0yZTRoqBb4enl7OOHi8ZOxdisjCqFIwii/bSxBV2FYKdZ5vlK1MwfGSs0jNK4mgVs3XNW&#10;OtYgeq2y8Wg0yRrjSusMF97j9Loz0lmKL6Xg4V5KLwJRBcXdQvq69F3Gbza7YNNnx+yq4v012D/c&#10;omaVRtJdqGsWGFm76q9QdcWd8UaGI27qzEhZcZFqQDX56FU1ixWzItUCcrzd0eT/X1h+t3lwpCrx&#10;dmfgR7Maj/Qo2uDWqCCP/DTWTwFbWABD+8W0wA7nHoex7Fa6Ov5REIEdkbY7dhGMcByeTvLjE1g4&#10;TPk4Px8n9rO9s3U+fBWmJnFRUIfHS5yyza0PuAigAyTm8kZV5U2lVNpEwYgr5ciG4alVSFeExx8o&#10;pUlT0Mnx6SgF1ia6d5GVjmFEkkyfLhbeFZhWYatExCj9XUhQlup8IzfjXOhd/oSOKIlU73Hs8ftb&#10;vce5qwMeKbPRYedcV9q4VH3qsT1l5c+BMtnhQfhB3XEZ2mWbtDI5HgSwNOUWunCm6yxv+U2F17tl&#10;Pjwwh1bCg2M8hHt8pDJg3/QrSlbG/X7rPOKhcFgpadCaBfW/1swJStQ3De2f5ydRRyFtTk7PICTi&#10;Di3LQ4te11cGksgxiCxPy4gPalhKZ+onTJF5zAoT0xy5CxqG5VXoBgamEBfzeQKhey0Lt3pheQwd&#10;aY7afGyfmLO9gAOUf2eGJmbTVzrusNHT2/k6QItJ5JHojtX+AdD5Sfv9lIqj5XCfUPtZ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veqe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9FF09B0" w14:textId="0FB4E9A7" w:rsidR="004E5C8C" w:rsidRPr="00756E21" w:rsidRDefault="004E5C8C" w:rsidP="00A118D8">
                    <w:pPr>
                      <w:pStyle w:val="Brdtext"/>
                      <w:jc w:val="right"/>
                    </w:pPr>
                    <w:r>
                      <w:fldChar w:fldCharType="begin"/>
                    </w:r>
                    <w:r>
                      <w:instrText xml:space="preserve"> PAGE   \* MERGEFORMAT </w:instrText>
                    </w:r>
                    <w:r>
                      <w:fldChar w:fldCharType="separate"/>
                    </w:r>
                    <w:r>
                      <w:rPr>
                        <w:noProof/>
                      </w:rPr>
                      <w:t>933</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BA37EC" w14:textId="77777777" w:rsidR="004E5C8C" w:rsidRDefault="004E5C8C"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9E438"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vjR9jw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pE&#10;76ZolWY1mvQo2uA2qCCP/DTWzwBbWgBD+9m0wA7nHoex7Fa6Ov5REIEdTO/27CIY4Tg8m+anE1g4&#10;TPk4Px8n9rODs3U+fBGmJnFRUIfmJU7Z9tYHXATQARJzeaOq8qZSKm2iYMSVcmTL0GoV0hXh8QdK&#10;adIUdHp6NkqBtYnuXWSlYxiRJNOni4V3BaZV2CkRMUp/ExKUpTpfyc04F3qfP6EjSiLVWxx7/OFW&#10;b3Hu6oBHymx02DvXlTYuVZ/e2IGy8sdAmezwIPyo7rgM7apNWplOBgGsTLmDLpzpXpa3/KZC926Z&#10;Dw/M4Smh4RgP4R4fqQzYN/2KkrVxv147j3goHFZKGjzNgvqfG+YEJeqrhvbP80nUUUibydlHCIm4&#10;Y8vq2KI39ZWBJHIMIsvTMuKDGpbSmfoJU2QRs8LENEfugoZheRW6gYEpxMVikUB4vZaFW720PIaO&#10;NEdtPrZPzNlewAHKvzPDI2azFzrusNHT28UmQItJ5JHojtW+AXj5Sfv9lIqj5XifUIdZ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40f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289E438"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C8E9C0" w14:textId="77777777" w:rsidR="004E5C8C" w:rsidRDefault="004E5C8C" w:rsidP="009C2B67">
    <w:pPr>
      <w:pStyle w:val="Brdtext"/>
    </w:pPr>
    <w:r>
      <w:rPr>
        <w:noProof/>
        <w:lang w:eastAsia="sv-SE"/>
      </w:rPr>
      <mc:AlternateContent>
        <mc:Choice Requires="wps">
          <w:drawing>
            <wp:anchor distT="0" distB="0" distL="0" distR="0" simplePos="0" relativeHeight="2516585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E7F759" w14:textId="6A48297F" w:rsidR="004E5C8C" w:rsidRPr="00756E21" w:rsidRDefault="004E5C8C" w:rsidP="009C2B67">
                          <w:pPr>
                            <w:pStyle w:val="Brdtext"/>
                            <w:jc w:val="right"/>
                          </w:pPr>
                          <w:r>
                            <w:fldChar w:fldCharType="begin"/>
                          </w:r>
                          <w:r>
                            <w:instrText xml:space="preserve"> PAGE   \* MERGEFORMAT </w:instrText>
                          </w:r>
                          <w:r>
                            <w:fldChar w:fldCharType="separate"/>
                          </w:r>
                          <w:r>
                            <w:rPr>
                              <w:noProof/>
                            </w:rPr>
                            <w:t>934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5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7Xac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7HlGhW45EeRRvcGhVMIj+N9TPAHiyAof1iWmCHc4/DWHYrXR3/KIjADqa3O3YRjHAcnkzz4wks&#10;HKZ8nJ+NE/vZ3tk6H74KU5O4KKjD4yVO2ebGB1wE0AESc3mjqvK6UiptomDEpXJkw/DUKqQrwuMP&#10;lNKkKej0+GSUAmsT3bvISscwIkmmTxcL7wpMq7BVImKU/i4kKEt1vpGbcS70Ln9CR5REqvc49vj9&#10;rd7j3NUBj5TZ6LBzrittXKo+9diesvLnQJns8CD8oO64DO2yTVqZng4CWJpyC10403WWt/y6wuvd&#10;MB/umUMr4cExHsIdPlIZsG/6FSUr436/dR7xUDislDRozYL6X2vmBCXqm4b2z/JJ1FFIm8nJ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g7Xac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8E7F759" w14:textId="6A48297F" w:rsidR="004E5C8C" w:rsidRPr="00756E21" w:rsidRDefault="004E5C8C" w:rsidP="009C2B67">
                    <w:pPr>
                      <w:pStyle w:val="Brdtext"/>
                      <w:jc w:val="right"/>
                    </w:pPr>
                    <w:r>
                      <w:fldChar w:fldCharType="begin"/>
                    </w:r>
                    <w:r>
                      <w:instrText xml:space="preserve"> PAGE   \* MERGEFORMAT </w:instrText>
                    </w:r>
                    <w:r>
                      <w:fldChar w:fldCharType="separate"/>
                    </w:r>
                    <w:r>
                      <w:rPr>
                        <w:noProof/>
                      </w:rPr>
                      <w:t>934</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B527E5" w14:textId="77777777" w:rsidR="004E5C8C" w:rsidRDefault="004E5C8C"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7F9E2E" w14:textId="3B2BB845" w:rsidR="004E5C8C" w:rsidRPr="00756E21" w:rsidRDefault="004E5C8C" w:rsidP="00A118D8">
                          <w:pPr>
                            <w:pStyle w:val="Brdtext"/>
                            <w:jc w:val="right"/>
                          </w:pPr>
                          <w:r>
                            <w:fldChar w:fldCharType="begin"/>
                          </w:r>
                          <w:r>
                            <w:instrText xml:space="preserve"> PAGE   \* MERGEFORMAT </w:instrText>
                          </w:r>
                          <w:r>
                            <w:fldChar w:fldCharType="separate"/>
                          </w:r>
                          <w:r>
                            <w:rPr>
                              <w:noProof/>
                            </w:rPr>
                            <w:t>933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ctklkAIAAJMFAAAOAAAAZHJzL2Uyb0RvYy54bWysVFFP2zAQfp+0/2D5faQpUKAiRR2IaRIC&#10;tDLx7Do2jebYnu026X79PjtJ2zFemPaS2L7v7nyfv7vLq7ZWZCOcr4wuaH40okRobspKvxT0+9Pt&#10;p3NKfGC6ZMpoUdCt8PRq9vHDZWOnYmxWRpXCEQTRftrYgq5CsNMs83wlauaPjBUaRmlczQK27iUr&#10;HWsQvVbZeDSaZI1xpXWGC+9xetMZ6SzFl1Lw8CClF4GoguJuIX1d+i7jN5tdsumLY3ZV8f4a7B9u&#10;UbNKI+ku1A0LjKxd9VeouuLOeCPDETd1ZqSsuEg1oJp89KqaxYpZkWoBOd7uaPL/Lyy/3zw6UpV4&#10;u7NjSjSr8UhPog1ujQryyE9j/RSwhQUwtJ9NC+xw7nEYy26lq+MfBRHYwfR2xy6CEY7D00l+fAIL&#10;hykf5xfjxH62d7bOhy/C1CQuCurweIlTtrnzARcBdIDEXN6oqrytlEqbKBhxrRzZMDy1CumK8PgD&#10;pTRpCjo5Ph2lwNpE9y6y0jGMSJLp08XCuwLTKmyViBilvwkJylKdb+RmnAu9y5/QESWR6j2OPX5/&#10;q/c4d3XAI2U2Ouyc60obl6pPPbanrPwxUCY7PAg/qDsuQ7tsk1Ym54MAlqbcQhfOdJ3lLb+t8Hp3&#10;zIdH5tBKeHCMh/CAj1QG7Jt+RcnKuF9vnUc8FA4rJQ1as6D+55o5QYn6qqH9i/wk6iikzcnpGYRE&#10;3KFleWjR6/raQBI5BpHlaRnxQQ1L6Uz9jCkyj1lhYpojd0HDsLwO3cDAFOJiPk8gdK9l4U4vLI+h&#10;I81Rm0/tM3O2F3CA8u/N0MRs+krHHTZ6ejtfB2gxiTwS3bHaPw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Jy2S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7F9E2E" w14:textId="3B2BB845" w:rsidR="004E5C8C" w:rsidRPr="00756E21" w:rsidRDefault="004E5C8C" w:rsidP="00A118D8">
                    <w:pPr>
                      <w:pStyle w:val="Brdtext"/>
                      <w:jc w:val="right"/>
                    </w:pPr>
                    <w:r>
                      <w:fldChar w:fldCharType="begin"/>
                    </w:r>
                    <w:r>
                      <w:instrText xml:space="preserve"> PAGE   \* MERGEFORMAT </w:instrText>
                    </w:r>
                    <w:r>
                      <w:fldChar w:fldCharType="separate"/>
                    </w:r>
                    <w:r>
                      <w:rPr>
                        <w:noProof/>
                      </w:rPr>
                      <w:t>933</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774BFF" w14:textId="77777777" w:rsidR="004E5C8C" w:rsidRDefault="004E5C8C"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F4E3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roVIjgIAAJMFAAAOAAAAZHJzL2Uyb0RvYy54bWysVF1P2zAUfZ+0/2D5faQpUNaKFHUgpkkI&#10;0GDi2XVsGs2xPdtt0v16jp2k7RgvTHtJbN9zv8499vlFWyuyEc5XRhc0PxpRIjQ3ZaWfC/rj8frT&#10;Z0p8YLpkymhR0K3w9GL+8cN5Y2dibFZGlcIRBNF+1tiCrkKwsyzzfCVq5o+MFRpGaVzNArbuOSsd&#10;axC9Vtl4NJpkjXGldYYL73F61RnpPMWXUvBwJ6UXgaiCoraQvi59l/Gbzc/Z7Nkxu6p4Xwb7hypq&#10;Vmkk3YW6YoGRtav+ClVX3BlvZDjips6MlBUXqQd0k49edfOwYlakXkCOtzua/P8Ly283945UJWZ3&#10;llOiWY0hPYo2uDU6yCM/jfUzwB4sgKH9Ylpgh3OPw9h2K10d/2iIwA6mtzt2EYxwHJ5O8uMTWDhM&#10;+TifjhP72d7ZOh++ClOTuCiow/ASp2xz4wMKAXSAxFzeqKq8rpRKmygYcakc2TCMWoVUIjz+QClN&#10;moJOjk9HKbA20b2LrHQMI5Jk+nSx8a7BtApbJSJG6e9CgrLU5xu5GedC7/IndERJpHqPY4/fV/Ue&#10;564PeKTMRoedc11p41L36Y7tKSt/DpTJDg/CD/qOy9Au26SVyXQQwNKUW+jCme5mecuvK0zvhvlw&#10;zxyuEgaO5yHc4SOVAfumX1GyMu73W+cRD4XDSkmDq1lQ/2vNnKBEfdPQ/jQ/iToKaXNyegYhEXdo&#10;WR5a9Lq+NJAE1I3q0jLigxqW0pn6Ca/IImaFiWmO3AUNw/IydA8GXiEuFosEwu21LNzoB8tj6Ehz&#10;1OZj+8Sc7QUcoPxbM1xiNnul4w4bPb1drAO0mEQeie5Y7QeAm5+0379S8Wk53CfU/i2dv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jroVI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8CF4E3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1A04BE" w14:textId="77777777" w:rsidR="004E5C8C" w:rsidRDefault="004E5C8C" w:rsidP="009C2B67">
    <w:pPr>
      <w:pStyle w:val="Brdtext"/>
    </w:pPr>
    <w:r>
      <w:rPr>
        <w:noProof/>
        <w:lang w:eastAsia="sv-SE"/>
      </w:rPr>
      <mc:AlternateContent>
        <mc:Choice Requires="wps">
          <w:drawing>
            <wp:anchor distT="0" distB="0" distL="0" distR="0" simplePos="0" relativeHeight="2516585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F8102" w14:textId="0D0658B0" w:rsidR="004E5C8C" w:rsidRPr="00756E21" w:rsidRDefault="004E5C8C" w:rsidP="009C2B67">
                          <w:pPr>
                            <w:pStyle w:val="Brdtext"/>
                            <w:jc w:val="right"/>
                          </w:pPr>
                          <w:r>
                            <w:fldChar w:fldCharType="begin"/>
                          </w:r>
                          <w:r>
                            <w:instrText xml:space="preserve"> PAGE   \* MERGEFORMAT </w:instrText>
                          </w:r>
                          <w:r>
                            <w:fldChar w:fldCharType="separate"/>
                          </w:r>
                          <w:r>
                            <w:rPr>
                              <w:noProof/>
                            </w:rPr>
                            <w:t>934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5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u8cl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51OKdGsxiM9ija4NSqYRH4a62eAPVgAQ/vFtMAO5x6HsexWujr+URCBHUxvd+wiGOE4nJ7kxxNY&#10;OEz5OD8bJ/azvbN1PnwVpiZxUVCHx0ucss2ND7gIoAMk5vJGVeV1pVTaRMGIS+XIhuGpVUhXhMcf&#10;KKVJU9CT4+koBdYmuneRlY5hRJJMny4W3hWYVmGrRMQo/V1IUJbqfCM341zoXf6EjiiJVO9x7PH7&#10;W73HuasDHimz0WHnXFfauFR96rE9ZeXPgTLZ4UH4Qd1xGdplm7RyOh4EsDTlFrpwpussb/l1hde7&#10;YT7cM4dWwoNjPIQ7fKQyYN/0K0pWxv1+6zzioXBYKWnQmgX1v9bMCUrUNw3tn+WTqKOQNpPp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6u8cl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F8F8102" w14:textId="0D0658B0" w:rsidR="004E5C8C" w:rsidRPr="00756E21" w:rsidRDefault="004E5C8C" w:rsidP="009C2B67">
                    <w:pPr>
                      <w:pStyle w:val="Brdtext"/>
                      <w:jc w:val="right"/>
                    </w:pPr>
                    <w:r>
                      <w:fldChar w:fldCharType="begin"/>
                    </w:r>
                    <w:r>
                      <w:instrText xml:space="preserve"> PAGE   \* MERGEFORMAT </w:instrText>
                    </w:r>
                    <w:r>
                      <w:fldChar w:fldCharType="separate"/>
                    </w:r>
                    <w:r>
                      <w:rPr>
                        <w:noProof/>
                      </w:rPr>
                      <w:t>934</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D7DC6C" w14:textId="77777777" w:rsidR="004E5C8C" w:rsidRDefault="004E5C8C"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2F3309" w14:textId="3B1AA630" w:rsidR="004E5C8C" w:rsidRPr="00756E21" w:rsidRDefault="004E5C8C" w:rsidP="00A118D8">
                          <w:pPr>
                            <w:pStyle w:val="Brdtext"/>
                            <w:jc w:val="right"/>
                          </w:pPr>
                          <w:r>
                            <w:fldChar w:fldCharType="begin"/>
                          </w:r>
                          <w:r>
                            <w:instrText xml:space="preserve"> PAGE   \* MERGEFORMAT </w:instrText>
                          </w:r>
                          <w:r>
                            <w:fldChar w:fldCharType="separate"/>
                          </w:r>
                          <w:r>
                            <w:rPr>
                              <w:noProof/>
                            </w:rPr>
                            <w:t>935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YYGqkAIAAJMFAAAOAAAAZHJzL2Uyb0RvYy54bWysVFFP2zAQfp+0/2D5faQpUEZFijoQ0yQE&#10;aGXi2XVsGs2xPdtt0v16PjtJ2zFemPaS2L7v7nyfv7uLy7ZWZCOcr4wuaH40okRobspKPxf0x+PN&#10;p8+U+MB0yZTRoqBb4enl7OOHi8ZOxdisjCqFIwii/bSxBV2FYKdZ5vlK1MwfGSs0jNK4mgVs3XNW&#10;OtYgeq2y8Wg0yRrjSusMF97j9Loz0lmKL6Xg4V5KLwJRBcXdQvq69F3Gbza7YNNnx+yq4v012D/c&#10;omaVRtJdqGsWGFm76q9QdcWd8UaGI27qzEhZcZFqQDX56FU1ixWzItUCcrzd0eT/X1h+t3lwpCrx&#10;dmcTSjSr8UiPog1ujQryyE9j/RSwhQUwtF9MC+xw7nEYy26lq+MfBRHYwfR2xy6CEY7D00l+fAIL&#10;hykf5+fjxH62d7bOh6/C1CQuCurweIlTtrn1ARcBdIDEXN6oqryplEqbKBhxpRzZMDy1CumK8PgD&#10;pTRpCjo5Ph2lwNpE9y6y0jGMSJLp08XCuwLTKmyViBilvwsJylKdb+RmnAu9y5/QESWR6j2OPX5/&#10;q/c4d3XAI2U2Ouyc60obl6pPPbanrPw5UCY7PAg/qDsuQ7tsk1bOjgcBLE25hS6c6TrLW35T4fVu&#10;mQ8PzKGV8OAYD+EeH6kM2Df9ipKVcb/fOo94KBxWShq0ZkH9rzVzghL1TUP75/lJ1FFIm5PTMwiJ&#10;uEPL8tCi1/WVgSRyDCLL0zLigxqW0pn6CVNkHrPCxDRH7oKGYXkVuoGBKcTFfJ5A6F7Lwq1eWB5D&#10;R5qjNh/bJ+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phga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2F3309" w14:textId="3B1AA630" w:rsidR="004E5C8C" w:rsidRPr="00756E21" w:rsidRDefault="004E5C8C" w:rsidP="00A118D8">
                    <w:pPr>
                      <w:pStyle w:val="Brdtext"/>
                      <w:jc w:val="right"/>
                    </w:pPr>
                    <w:r>
                      <w:fldChar w:fldCharType="begin"/>
                    </w:r>
                    <w:r>
                      <w:instrText xml:space="preserve"> PAGE   \* MERGEFORMAT </w:instrText>
                    </w:r>
                    <w:r>
                      <w:fldChar w:fldCharType="separate"/>
                    </w:r>
                    <w:r>
                      <w:rPr>
                        <w:noProof/>
                      </w:rPr>
                      <w:t>935</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759C86" w14:textId="77777777" w:rsidR="004E5C8C" w:rsidRDefault="004E5C8C"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299AC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u9VjwIAAJM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Pt&#10;Pk4oMUzjkR5FF/0KFZSJn9aFKWAPDsDYfbYdsNvzgMNUdie9Tn8URGAH05sduwhGOA5PTsvjCSwc&#10;pnJcno0z+8Xe2fkQvwirSVpU1OPxMqdsfRMiLgLoFpJyBaua+rpRKm+SYMSl8mTN8NQq5ivC4w+U&#10;MqSt6OnxySgHNja595GVSWFElsyQLhXeF5hXcaNEwijzTUhQlut8JTfjXJhd/oxOKIlUb3Ec8Ptb&#10;vcW5rwMeObM1ceesG2N9rj732J6y+seWMtnjQfhB3WkZu0WXtQKpDMJY2HoDXXjbd1Zw/LrB692w&#10;EO+ZRyvhwTEe4h0+Ulmwb4cVJUvrf712nvBQOKyUtGjNioafK+YFJeqrgfbPyknSUcybyclHCIn4&#10;Q8vi0GJW+tJCEiUGkeN5mfBRbZfSW/2EKTJPWWFihiN3ReN2eRn7gYEpxMV8nkHoXsfijXlwPIVO&#10;NCdtPnZPzLtBwBHKv7XbJmbTFzrusckzuPkqQotZ5InontXhAdD5WfvDlEqj5XCfUftZ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hrvV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0299AC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C80024" w14:textId="77777777" w:rsidR="004E5C8C" w:rsidRDefault="004E5C8C" w:rsidP="009C2B67">
    <w:pPr>
      <w:pStyle w:val="Brdtext"/>
    </w:pPr>
    <w:r>
      <w:rPr>
        <w:noProof/>
        <w:lang w:eastAsia="sv-SE"/>
      </w:rPr>
      <mc:AlternateContent>
        <mc:Choice Requires="wps">
          <w:drawing>
            <wp:anchor distT="0" distB="0" distL="0" distR="0" simplePos="0" relativeHeight="2516585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FA4AE8" w14:textId="69F69A80" w:rsidR="004E5C8C" w:rsidRPr="00756E21" w:rsidRDefault="004E5C8C" w:rsidP="009C2B67">
                          <w:pPr>
                            <w:pStyle w:val="Brdtext"/>
                            <w:jc w:val="right"/>
                          </w:pPr>
                          <w:r>
                            <w:fldChar w:fldCharType="begin"/>
                          </w:r>
                          <w:r>
                            <w:instrText xml:space="preserve"> PAGE   \* MERGEFORMAT </w:instrText>
                          </w:r>
                          <w:r>
                            <w:fldChar w:fldCharType="separate"/>
                          </w:r>
                          <w:r>
                            <w:rPr>
                              <w:noProof/>
                            </w:rPr>
                            <w:t>936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5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dRpkAIAAJMFAAAOAAAAZHJzL2Uyb0RvYy54bWysVFFP2zAQfp+0/2D5faQphY6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pE&#10;76ZolWY1mvQo2uDWqGAS+WmsnwH2YAEM7RfTAjucexzGslvp6vhHQQR2ML3dsYtghOPw5DQ/nsDC&#10;YcrH+dk4sZ/tna3z4aswNYmLgjo0L3HKNjc+4CKADpCYyxtVldeVUmkTBSMulSMbhlarkK4Ijz9Q&#10;SpOmoKfHJ6MUWJvo3kVWOoYRSTJ9ulh4V2Baha0SEaP0dyFBWarzjdyMc6F3+RM6oiRSvcexx+9v&#10;9R7nrg54pMxGh51zXWnjUvXpje0pK38OlMkOD8IP6o7L0C7bpJXpdBDA0pRb6MKZ7mV5y68rdO+G&#10;+XDPHJ4SGo7xEO7wkcqAfdOvKFkZ9/ut84iHwmGlpMHTLKj/tWZOUKK+aWj/LJ9EHYW0mZxMISTi&#10;Di3LQ4te15cGksgxiCxPy4gPalhKZ+onTJFFzAoT0xy5CxqG5WXoBgamEBeLRQLh9VoWbvSD5TF0&#10;pDlq87F9Ys72Ag5Q/q0ZHjGbvdJxh42e3i7WAVpMIo9Ed6z2DcDLT9rvp1QcLYf7hNr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qEdRp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FFA4AE8" w14:textId="69F69A80" w:rsidR="004E5C8C" w:rsidRPr="00756E21" w:rsidRDefault="004E5C8C" w:rsidP="009C2B67">
                    <w:pPr>
                      <w:pStyle w:val="Brdtext"/>
                      <w:jc w:val="right"/>
                    </w:pPr>
                    <w:r>
                      <w:fldChar w:fldCharType="begin"/>
                    </w:r>
                    <w:r>
                      <w:instrText xml:space="preserve"> PAGE   \* MERGEFORMAT </w:instrText>
                    </w:r>
                    <w:r>
                      <w:fldChar w:fldCharType="separate"/>
                    </w:r>
                    <w:r>
                      <w:rPr>
                        <w:noProof/>
                      </w:rPr>
                      <w:t>936</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B93C4F" w14:textId="77777777" w:rsidR="004E5C8C" w:rsidRDefault="004E5C8C"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AE3F5E" w14:textId="72F4C7FF" w:rsidR="004E5C8C" w:rsidRPr="00756E21" w:rsidRDefault="004E5C8C" w:rsidP="00A118D8">
                          <w:pPr>
                            <w:pStyle w:val="Brdtext"/>
                            <w:jc w:val="right"/>
                          </w:pPr>
                          <w:r>
                            <w:fldChar w:fldCharType="begin"/>
                          </w:r>
                          <w:r>
                            <w:instrText xml:space="preserve"> PAGE   \* MERGEFORMAT </w:instrText>
                          </w:r>
                          <w:r>
                            <w:fldChar w:fldCharType="separate"/>
                          </w:r>
                          <w:r>
                            <w:rPr>
                              <w:noProof/>
                            </w:rPr>
                            <w:t>937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jnvQkAIAAJMFAAAOAAAAZHJzL2Uyb0RvYy54bWysVF1v2yAUfZ+0/4B4Xx2n6VdUp8padZpU&#10;tdXaqc8EQ2INAwMSO/v1O2A7ybq+dNqLDdxz7+Uezr2XV22tyEY4Xxld0PxoRInQ3JSVXhb0+/Pt&#10;p3NKfGC6ZMpoUdCt8PRq9vHDZWOnYmxWRpXCEQTRftrYgq5CsNMs83wlauaPjBUaRmlczQK2bpmV&#10;jjWIXqtsPBqdZo1xpXWGC+9xetMZ6SzFl1Lw8CClF4GoguJuIX1d+i7iN5tdsunSMbuqeH8N9g+3&#10;qFmlkXQX6oYFRtau+itUXXFnvJHhiJs6M1JWXKQaUE0+elXN04pZkWoBOd7uaPL/Lyy/3zw6UpV4&#10;u7MLSjSr8UjPog1ujQryyE9j/RSwJwtgaD+bFtjh3OMwlt1KV8c/CiKwg+ntjl0EIxyHJ6f58QQW&#10;DlM+zi/Gif1s72ydD1+EqUlcFNTh8RKnbHPnAy4C6ACJubxRVXlbKZU2UTDiWjmyYXhqFdIV4fEH&#10;SmnSFPT0+GSUAmsT3bvISscwIkmmTxcL7wpMq7BVImKU/iYkKEt1vpGbcS70Ln9CR5REqvc49vj9&#10;rd7j3NUBj5TZ6LBzrittXKo+9diesvLHQJns8CD8oO64DO2iTVo5Ox8EsDDlFrpwpussb/lthde7&#10;Yz48ModWwoNjPIQHfKQyYN/0K0pWxv166zzioXBYKWnQmgX1P9fMCUrUVw3tX+STqKOQNpOTMwiJ&#10;uEPL4tCi1/W1gSRyDCLL0zLigxqW0pn6BVNkHrPCxDRH7oKGYXkduoGBKcTFfJ5A6F7Lwp1+sjyG&#10;jjRHbT63L8zZXsAByr83QxOz6Ssdd9jo6e18HaDFJPJIdMdq/wDo/KT9fkrF0XK4T6j9L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iOe9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AE3F5E" w14:textId="72F4C7FF" w:rsidR="004E5C8C" w:rsidRPr="00756E21" w:rsidRDefault="004E5C8C" w:rsidP="00A118D8">
                    <w:pPr>
                      <w:pStyle w:val="Brdtext"/>
                      <w:jc w:val="right"/>
                    </w:pPr>
                    <w:r>
                      <w:fldChar w:fldCharType="begin"/>
                    </w:r>
                    <w:r>
                      <w:instrText xml:space="preserve"> PAGE   \* MERGEFORMAT </w:instrText>
                    </w:r>
                    <w:r>
                      <w:fldChar w:fldCharType="separate"/>
                    </w:r>
                    <w:r>
                      <w:rPr>
                        <w:noProof/>
                      </w:rPr>
                      <w:t>937</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57C6AD" w14:textId="77777777" w:rsidR="004E5C8C" w:rsidRDefault="004E5C8C"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A04178"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K6bkAIAAJMFAAAOAAAAZHJzL2Uyb0RvYy54bWysVF1v2yAUfZ+0/4B4Xx2nH1miOlXWqtOk&#10;qq3WTn0mGBprGBiQ2Nmv7wHbSdb1pdNebOCeey/3cO49v2hrRTbC+croguZHI0qE5qas9HNBfzxe&#10;f/pMiQ9Ml0wZLQq6FZ5ezD9+OG/sTIzNyqhSOIIg2s8aW9BVCHaWZZ6vRM38kbFCwyiNq1nA1j1n&#10;pWMNotcqG49GZ1ljXGmd4cJ7nF51RjpP8aUUPNxJ6UUgqqC4W0hfl77L+M3m52z27JhdVby/BvuH&#10;W9Ss0ki6C3XFAiNrV/0Vqq64M97IcMRNnRkpKy5SDagmH72q5mHFrEi1gBxvdzT5/xeW327uHalK&#10;vN1kQolmNR7pUbTBrVFBHvlprJ8B9mABDO0X0wI7nHscxrJb6er4R0EEdjC93bGLYITj8PQsPz6B&#10;hcOUj/PpOLGf7Z2t8+GrMDWJi4I6PF7ilG1ufMBFAB0gMZc3qiqvK6XSJgpGXCpHNgxPrUK6Ijz+&#10;QClNmoKeHZ+OUmBtonsXWekYRiTJ9Oli4V2BaRW2SkSM0t+FBGWpzjdyM86F3uVP6IiSSPUexx6/&#10;v9V7nLs64JEyGx12znWljUvVpx7bU1b+HCiTHR6EH9Qdl6Fdtkkrk+kggKUpt9CFM11necuvK7ze&#10;DfPhnjm0Eh4c4yHc4SOVAfumX1GyMu73W+cRD4XDSkmD1iyo/7VmTlCivmlof5qfRB2FtDk5nUBI&#10;xB1alocWva4vDSSRYxBZnpYRH9SwlM7UT5gii5gVJqY5chc0DMvL0A0MTCEuFosEQvdaFm70g+Ux&#10;dKQ5avOxfWLO9gIOUP6tGZqYzV7puMNGT28X6wAtJpFHojtW+wdA5yft91MqjpbDfULtZ+n8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84rp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A04178"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3031DC" w14:textId="77777777" w:rsidR="004E5C8C" w:rsidRDefault="004E5C8C" w:rsidP="009C2B67">
    <w:pPr>
      <w:pStyle w:val="Brdtext"/>
    </w:pPr>
    <w:r>
      <w:rPr>
        <w:noProof/>
        <w:lang w:eastAsia="sv-SE"/>
      </w:rPr>
      <mc:AlternateContent>
        <mc:Choice Requires="wps">
          <w:drawing>
            <wp:anchor distT="0" distB="0" distL="0" distR="0" simplePos="0" relativeHeight="2516585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61B553" w14:textId="714FD0D3" w:rsidR="004E5C8C" w:rsidRPr="00756E21" w:rsidRDefault="004E5C8C" w:rsidP="009C2B67">
                          <w:pPr>
                            <w:pStyle w:val="Brdtext"/>
                            <w:jc w:val="right"/>
                          </w:pPr>
                          <w:r>
                            <w:fldChar w:fldCharType="begin"/>
                          </w:r>
                          <w:r>
                            <w:instrText xml:space="preserve"> PAGE   \* MERGEFORMAT </w:instrText>
                          </w:r>
                          <w:r>
                            <w:fldChar w:fldCharType="separate"/>
                          </w:r>
                          <w:r>
                            <w:rPr>
                              <w:noProof/>
                            </w:rPr>
                            <w:t>938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5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7rXjgIAAJMFAAAOAAAAZHJzL2Uyb0RvYy54bWysVF1P2zAUfZ+0/2D5faQphZWKFHUgpkkI&#10;0GDi2XVsGs2xPdtt0v16jp2k7RgvTHtJbN9zv8499vlFWyuyEc5XRhc0PxpRIjQ3ZaWfC/rj8frT&#10;lBIfmC6ZMloUdCs8vZh//HDe2JkYm5VRpXAEQbSfNbagqxDsLMs8X4ma+SNjhYZRGlezgK17zkrH&#10;GkSvVTYejU6zxrjSOsOF9zi96ox0nuJLKXi4k9KLQFRBUVtIX5e+y/jN5uds9uyYXVW8L4P9QxU1&#10;qzSS7kJdscDI2lV/haor7ow3MhxxU2dGyoqL1AO6yUevunlYMStSLyDH2x1N/v+F5bebe0eqErOb&#10;5pRoVmNIj6INbo0OJpGfxvoZYA8WwNB+MS2ww7nHYWy7la6OfzREYAfT2x27CEY4Dk9O8+MJLBym&#10;fJyfjRP72d7ZOh++ClOTuCiow/ASp2xz4wMKAXSAxFzeqKq8rpRKmygYcakc2TCMWoVUIjz+QClN&#10;moKeHp+MUmBtonsXWekYRiTJ9Oli412DaRW2SkSM0t+FBGWpzzdyM86F3uVP6IiSSPUexx6/r+o9&#10;zl0f8EiZjQ4757rSxqXu0x3bU1b+HCiTHR6EH/Qdl6Fdtkkr0/EggKUpt9CFM93N8pZfV5jeDfPh&#10;njlcJQwcz0O4w0cqA/ZNv6JkZdzvt84jHgqHlZIGV7Og/teaOUGJ+qah/bN8EnUU0mZy8hlCIu7Q&#10;sjy06HV9aSAJqBvVpWXEBzUspTP1E16RRcwKE9McuQsahuVl6B4MvEJcLBYJhNtrWbjRD5bH0JHm&#10;qM3H9ok52ws4QPm3ZrjEbPZKxx02enq7WAdoMYk8Et2x2g8ANz9pv3+l4tNyuE+o/Vs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Gnu614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B61B553" w14:textId="714FD0D3" w:rsidR="004E5C8C" w:rsidRPr="00756E21" w:rsidRDefault="004E5C8C" w:rsidP="009C2B67">
                    <w:pPr>
                      <w:pStyle w:val="Brdtext"/>
                      <w:jc w:val="right"/>
                    </w:pPr>
                    <w:r>
                      <w:fldChar w:fldCharType="begin"/>
                    </w:r>
                    <w:r>
                      <w:instrText xml:space="preserve"> PAGE   \* MERGEFORMAT </w:instrText>
                    </w:r>
                    <w:r>
                      <w:fldChar w:fldCharType="separate"/>
                    </w:r>
                    <w:r>
                      <w:rPr>
                        <w:noProof/>
                      </w:rPr>
                      <w:t>938</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6797B8" w14:textId="77777777" w:rsidR="004E5C8C" w:rsidRDefault="004E5C8C"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BF3243" w14:textId="0907EDD6" w:rsidR="004E5C8C" w:rsidRPr="00756E21" w:rsidRDefault="004E5C8C" w:rsidP="00A118D8">
                          <w:pPr>
                            <w:pStyle w:val="Brdtext"/>
                            <w:jc w:val="right"/>
                          </w:pPr>
                          <w:r>
                            <w:fldChar w:fldCharType="begin"/>
                          </w:r>
                          <w:r>
                            <w:instrText xml:space="preserve"> PAGE   \* MERGEFORMAT </w:instrText>
                          </w:r>
                          <w:r>
                            <w:fldChar w:fldCharType="separate"/>
                          </w:r>
                          <w:r>
                            <w:rPr>
                              <w:noProof/>
                            </w:rPr>
                            <w:t>937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ofxY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dmYEs1qPNKTaINbo4I88tNYPwXs0QIY2i+mBXY49ziMZbfS1fGPggjsYHq7YxfBCMfhyWk+OYaF&#10;w5SP8/NxYj/bO1vnw1dhahIXBXV4vMQp29z6gIsAOkBiLm9UVd5USqVNFIy4Uo5sGJ5ahXRFePyB&#10;Upo0BT2dnIxSYG2iexdZ6RhGJMn06WLhXYFpFbZKRIzS34UEZanON3IzzoXe5U/oiJJI9R7HHr+/&#10;1XucuzrgkTIbHXbOdaWNS9WnHttTVv4cKJMdHoQf1B2XoV20SStnk0EAC1NuoQtnus7ylt9UeL1b&#10;5sMDc2glPDjGQ7jHRyoD9k2/omRl3O+3ziMeCoeVkgatWVD/a82coER909D+eX4cdRTS5vjkM4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qh/Fi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6BF3243" w14:textId="0907EDD6" w:rsidR="004E5C8C" w:rsidRPr="00756E21" w:rsidRDefault="004E5C8C" w:rsidP="00A118D8">
                    <w:pPr>
                      <w:pStyle w:val="Brdtext"/>
                      <w:jc w:val="right"/>
                    </w:pPr>
                    <w:r>
                      <w:fldChar w:fldCharType="begin"/>
                    </w:r>
                    <w:r>
                      <w:instrText xml:space="preserve"> PAGE   \* MERGEFORMAT </w:instrText>
                    </w:r>
                    <w:r>
                      <w:fldChar w:fldCharType="separate"/>
                    </w:r>
                    <w:r>
                      <w:rPr>
                        <w:noProof/>
                      </w:rPr>
                      <w:t>937</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8C5621" w14:textId="77777777" w:rsidR="004E5C8C" w:rsidRDefault="004E5C8C"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3835C9"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2pKnjwIAAJMFAAAOAAAAZHJzL2Uyb0RvYy54bWysVFFP2zAQfp+0/2D5faQphZWKFHUgpkkI&#10;0GDi2XVsGs2xPdtt0v16PjtJ2zFemPaS2L7v7nyfv7vzi7ZWZCOcr4wuaH40okRobspKPxf0x+P1&#10;pyklPjBdMmW0KOhWeHox//jhvLEzMTYro0rhCIJoP2tsQVch2FmWeb4SNfNHxgoNozSuZgFb95yV&#10;jjWIXqtsPBqdZo1xpXWGC+9xetUZ6TzFl1LwcCelF4GoguJuIX1d+i7jN5ufs9mzY3ZV8f4a7B9u&#10;UbNKI+ku1BULjKxd9VeouuLOeCPDETd1ZqSsuEg1oJp89KqahxWzItUCcrzd0eT/X1h+u7l3pCrx&#10;dlPwo1mNR3oUbXBrVJBHfhrrZ4A9WABD+8W0wA7nHoex7Fa6Ov5REIEdkbY7dhGMcByenObHE1g4&#10;TPk4Pxsn9rO9s3U+fBWmJnFRUIfHS5yyzY0PuAigAyTm8kZV5XWlVNpEwYhL5ciG4alVSFeExx8o&#10;pUlT0NPjk1EKrE107yIrHcOIJJk+XSy8KzCtwlaJiFH6u5CgLNX5Rm7GudC7/AkdURKp3uPY4/e3&#10;eo9zVwc8Umajw865rrRxqfrUY3vKyp8DZbLDg/CDuuMytMs2aWU6GQSwNOUWunCm6yxv+XWF17th&#10;Ptwzh1bCg2M8hDt8pDJg3/QrSlbG/X7rPOKhcFgpadCaBfW/1swJStQ3De2f5ZOoo5A2k5PPEBJx&#10;h5bloUWv60sDSeQYRJanZcQHNSylM/UTpsgiZoWJaY7cBQ3D8jJ0AwNTiIvFIoHQvZaFG/1geQwd&#10;aY7afGyfmLO9gAOUf2uGJmazVzrusNHT28U6QItJ5JHojtX+AdD5Sfv9lIqj5XCfUPtZ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tqSp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43835C9"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3FE98C" w14:textId="77777777" w:rsidR="004E5C8C" w:rsidRDefault="004E5C8C" w:rsidP="009C2B67">
    <w:pPr>
      <w:pStyle w:val="Brdtext"/>
    </w:pPr>
    <w:r>
      <w:rPr>
        <w:noProof/>
        <w:lang w:eastAsia="sv-SE"/>
      </w:rPr>
      <mc:AlternateContent>
        <mc:Choice Requires="wps">
          <w:drawing>
            <wp:anchor distT="0" distB="0" distL="0" distR="0" simplePos="0" relativeHeight="251658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7BCD6C" w14:textId="59D8C42B" w:rsidR="004E5C8C" w:rsidRPr="00756E21" w:rsidRDefault="004E5C8C" w:rsidP="009C2B67">
                          <w:pPr>
                            <w:pStyle w:val="Brdtext"/>
                            <w:jc w:val="right"/>
                          </w:pPr>
                          <w:r>
                            <w:fldChar w:fldCharType="begin"/>
                          </w:r>
                          <w:r>
                            <w:instrText xml:space="preserve"> PAGE   \* MERGEFORMAT </w:instrText>
                          </w:r>
                          <w:r>
                            <w:fldChar w:fldCharType="separate"/>
                          </w:r>
                          <w:r>
                            <w:rPr>
                              <w:noProof/>
                            </w:rPr>
                            <w:t>938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YHcWkAIAAJMFAAAOAAAAZHJzL2Uyb0RvYy54bWysVFFP2zAQfp+0/2D5faQpBUpFijoQ0yQE&#10;aDDx7Do2jebYnu026X79PjtJ2zFemPaS2L7v7nyfv7uLy7ZWZCOcr4wuaH40okRobspKvxT0+9PN&#10;pyklPjBdMmW0KOhWeHo5//jhorEzMTYro0rhCIJoP2tsQVch2FmWeb4SNfNHxgoNozSuZgFb95KV&#10;jjWIXqtsPBqdZo1xpXWGC+9xet0Z6TzFl1LwcC+lF4GoguJuIX1d+i7jN5tfsNmLY3ZV8f4a7B9u&#10;UbNKI+ku1DULjKxd9VeouuLOeCPDETd1ZqSsuEg1oJp89KqaxxWzItUCcrzd0eT/X1h+t3lwpCrx&#10;dtMJJZrVeKQn0Qa3RgWTyE9j/QywRwtgaD+bFtjh3OMwlt1KV8c/CiKwg+ntjl0EIxyHJ6f58QQW&#10;DlM+zs/Hif1s72ydD1+EqUlcFNTh8RKnbHPrAy4C6ACJubxRVXlTKZU2UTDiSjmyYXhqFdIV4fEH&#10;SmnSFPT0+GSUAmsT3bvISscwIkmmTxcL7wpMq7BVImKU/iYkKEt1vpGbcS70Ln9CR5REqvc49vj9&#10;rd7j3NUBj5TZ6LBzrittXKo+9diesvLHQJns8CD8oO64DO2yTVqZng0CWJpyC10403WWt/ymwuvd&#10;Mh8emEMr4cExHsI9PlIZsG/6FSUr4369dR7xUDislDRozYL6n2vmBCXqq4b2z/NJ1FFIm8nJGYRE&#10;3KFleWjR6/rKQBI5BpHlaRnxQQ1L6Uz9jCmyiFlhYpojd0HDsLwK3cDAFOJisUggdK9l4VY/Wh5D&#10;R5qjNp/aZ+ZsL+AA5d+ZoYnZ7JWOO2z09Hax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xYHcW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F7BCD6C" w14:textId="59D8C42B" w:rsidR="004E5C8C" w:rsidRPr="00756E21" w:rsidRDefault="004E5C8C" w:rsidP="009C2B67">
                    <w:pPr>
                      <w:pStyle w:val="Brdtext"/>
                      <w:jc w:val="right"/>
                    </w:pPr>
                    <w:r>
                      <w:fldChar w:fldCharType="begin"/>
                    </w:r>
                    <w:r>
                      <w:instrText xml:space="preserve"> PAGE   \* MERGEFORMAT </w:instrText>
                    </w:r>
                    <w:r>
                      <w:fldChar w:fldCharType="separate"/>
                    </w:r>
                    <w:r>
                      <w:rPr>
                        <w:noProof/>
                      </w:rPr>
                      <w:t>938</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0DF025" w14:textId="77777777" w:rsidR="004E5C8C" w:rsidRDefault="004E5C8C"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06F1D" w14:textId="411A8722" w:rsidR="004E5C8C" w:rsidRPr="00756E21" w:rsidRDefault="004E5C8C" w:rsidP="00A118D8">
                          <w:pPr>
                            <w:pStyle w:val="Brdtext"/>
                            <w:jc w:val="right"/>
                          </w:pPr>
                          <w:r>
                            <w:fldChar w:fldCharType="begin"/>
                          </w:r>
                          <w:r>
                            <w:instrText xml:space="preserve"> PAGE   \* MERGEFORMAT </w:instrText>
                          </w:r>
                          <w:r>
                            <w:fldChar w:fldCharType="separate"/>
                          </w:r>
                          <w:r>
                            <w:rPr>
                              <w:noProof/>
                            </w:rPr>
                            <w:t>939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9ivkAIAAJMFAAAOAAAAZHJzL2Uyb0RvYy54bWysVFFP2zAQfp+0/2D5faQplJWKFHUgpkkI&#10;0GDi2XVsGs2xPdtt0v16PjtJ2zFemPaS2L7v7nyfv7vzi7ZWZCOcr4wuaH40okRobspKPxf0x+P1&#10;pyklPjBdMmW0KOhWeHox//jhvLEzMTYro0rhCIJoP2tsQVch2FmWeb4SNfNHxgoNozSuZgFb95yV&#10;jjWIXqtsPBqdZo1xpXWGC+9xetUZ6TzFl1LwcCelF4GoguJuIX1d+i7jN5ufs9mzY3ZV8f4a7B9u&#10;UbNKI+ku1BULjKxd9VeouuLOeCPDETd1ZqSsuEg1oJp89KqahxWzItUCcrzd0eT/X1h+u7l3pCrx&#10;dtMJJZrVeKRH0Qa3RgV55KexfgbYgwUwtF9MC+xw7nEYy26lq+MfBRHYwfR2xy6CEY7DyWl+fAIL&#10;hykf52fjxH62d7bOh6/C1CQuCurweIlTtrnxARcBdIDEXN6oqryulEqbKBhxqRzZMDy1CumK8PgD&#10;pTRpCnp6PBmlwNpE9y6y0jGMSJLp08XCuwLTKmyViBilvwsJylKdb+RmnAu9y5/QESWR6j2OPX5/&#10;q/c4d3XAI2U2Ouyc60obl6pPPbanrPw5UCY7PAg/qDsuQ7tsk1am00EAS1NuoQtnus7yll9XeL0b&#10;5sM9c2glPDjGQ7jDRyoD9k2/omRl3O+3ziMeCoeVkgatWVD/a82coER909D+WX4SdRTS5mT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P/2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606F1D" w14:textId="411A8722" w:rsidR="004E5C8C" w:rsidRPr="00756E21" w:rsidRDefault="004E5C8C" w:rsidP="00A118D8">
                    <w:pPr>
                      <w:pStyle w:val="Brdtext"/>
                      <w:jc w:val="right"/>
                    </w:pPr>
                    <w:r>
                      <w:fldChar w:fldCharType="begin"/>
                    </w:r>
                    <w:r>
                      <w:instrText xml:space="preserve"> PAGE   \* MERGEFORMAT </w:instrText>
                    </w:r>
                    <w:r>
                      <w:fldChar w:fldCharType="separate"/>
                    </w:r>
                    <w:r>
                      <w:rPr>
                        <w:noProof/>
                      </w:rPr>
                      <w:t>939</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4744BF" w14:textId="77777777" w:rsidR="004E5C8C" w:rsidRDefault="004E5C8C"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B2287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NNpkQIAAJM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V4&#10;u/NjSjSr8UhPog1ujQryyE9j/QSwRwtgaL+YFtjh3OMwlt1KV8c/CiKwg+ntjl0EIxyHp2f58Qks&#10;HKZ8nF+ME/vZ3tk6H74KU5O4KKjD4yVO2ebWB1wE0AESc3mjqvKmUiptomDElXJkw/DUKqQrwuMP&#10;lNKkKejZ8ekoBdYmuneRlY5hRJJMny4W3hWYVmGrRMQo/V1IUJbqfCM341zoXf6EjiiJVO9x7PH7&#10;W73HuasDHimz0WHnXFfauFR96rE9ZeXPgTLZ4UH4Qd1xGdpFm7RyfjEIYGHKLXThTNdZ3vKbCq93&#10;y3x4YA6thAfHeAj3+EhlwL7pV5SsjPv91nnEQ+GwUtKgNQvqf62ZE5Sobxrav8hPoo5C2pycfoaQ&#10;iDu0LA4tel1fGUgixyCyPC0jPqhhKZ2pnzFF5jErTExz5C5oGJZXoRsYmEJczOcJhO61LNzqR8tj&#10;6Ehz1OZT+8yc7QUcoPw7MzQxm7zScYeNnt7O1wFaTCKPRHes9g+Azk/a76dUHC2H+4Taz9L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v+NNp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7B2287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30EF75" w14:textId="77777777" w:rsidR="004E5C8C" w:rsidRDefault="004E5C8C" w:rsidP="009C2B67">
    <w:pPr>
      <w:pStyle w:val="Brdtext"/>
    </w:pPr>
    <w:r>
      <w:rPr>
        <w:noProof/>
        <w:lang w:eastAsia="sv-SE"/>
      </w:rPr>
      <mc:AlternateContent>
        <mc:Choice Requires="wps">
          <w:drawing>
            <wp:anchor distT="0" distB="0" distL="0" distR="0" simplePos="0" relativeHeight="2516585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DC88A6" w14:textId="2C4F22DC" w:rsidR="004E5C8C" w:rsidRPr="00756E21" w:rsidRDefault="004E5C8C" w:rsidP="009C2B67">
                          <w:pPr>
                            <w:pStyle w:val="Brdtext"/>
                            <w:jc w:val="right"/>
                          </w:pPr>
                          <w:r>
                            <w:fldChar w:fldCharType="begin"/>
                          </w:r>
                          <w:r>
                            <w:instrText xml:space="preserve"> PAGE   \* MERGEFORMAT </w:instrText>
                          </w:r>
                          <w:r>
                            <w:fldChar w:fldCharType="separate"/>
                          </w:r>
                          <w:r>
                            <w:rPr>
                              <w:noProof/>
                            </w:rPr>
                            <w:t>946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5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7ZEEkQIAAJMFAAAOAAAAZHJzL2Uyb0RvYy54bWysVF1v2yAUfZ+0/4B4Xx2n6UeiOlXWqtOk&#10;qq3WTn0mGBprGBiQ2Nmv3wHbSdb1pdNebOCeey/3cO69uGxrRTbC+croguZHI0qE5qas9EtBvz/d&#10;fDqnxAemS6aMFgXdCk8v5x8/XDR2JsZmZVQpHEEQ7WeNLegqBDvLMs9Xomb+yFihYZTG1Sxg616y&#10;0rEG0WuVjUej06wxrrTOcOE9Tq87I52n+FIKHu6l9CIQVVDcLaSvS99l/GbzCzZ7ccyuKt5fg/3D&#10;LWpWaSTdhbpmgZG1q/4KVVfcGW9kOOKmzoyUFRepBlSTj15V87hiVqRaQI63O5r8/wvL7zYPjlQl&#10;3u78jBLNajzSk2iDW6OCSeSnsX4G2KMFMLSfTQvscO5xGMtupavjHwUR2MH0dscughGOw5PT/HgC&#10;C4cpH+fTcWI/2ztb58MXYWoSFwV1eLzEKdvc+oCLADpAYi5vVFXeVEqlTRSMuFKObBieWoV0RXj8&#10;gVKaNAU9PT4ZpcDaRPcustIxjEiS6dPFwrsC0ypslYgYpb8JCcpSnW/kZpwLvcuf0BElkeo9jj1+&#10;f6v3OHd1wCNlNjrsnOtKG5eqTz22p6z8MVAmOzwIP6g7LkO7bJNWpuNBAEtTbqELZ7rO8pbfVHi9&#10;W+bDA3NoJTw4xkO4x0cqA/ZNv6JkZdyvt84jHgqHlZIGrVlQ/3PNnKBEfdXQ/jSfRB2FtJmcnEFI&#10;xB1alocWva6vDCSRYxBZnpYRH9SwlM7Uz5gii5gVJqY5chc0DMur0A0MTCEuFosEQvdaFm71o+Ux&#10;dKQ5avOpfWbO9gIOUP6dGZqYzV7puMNGT28X6wAtJpFHojtW+wdA5yft91MqjpbDfULtZ+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du2RBJ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3DC88A6" w14:textId="2C4F22DC" w:rsidR="004E5C8C" w:rsidRPr="00756E21" w:rsidRDefault="004E5C8C" w:rsidP="009C2B67">
                    <w:pPr>
                      <w:pStyle w:val="Brdtext"/>
                      <w:jc w:val="right"/>
                    </w:pPr>
                    <w:r>
                      <w:fldChar w:fldCharType="begin"/>
                    </w:r>
                    <w:r>
                      <w:instrText xml:space="preserve"> PAGE   \* MERGEFORMAT </w:instrText>
                    </w:r>
                    <w:r>
                      <w:fldChar w:fldCharType="separate"/>
                    </w:r>
                    <w:r>
                      <w:rPr>
                        <w:noProof/>
                      </w:rPr>
                      <w:t>946</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3F281D" w14:textId="77777777" w:rsidR="004E5C8C" w:rsidRDefault="004E5C8C"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11A8B5" w14:textId="14F1813D" w:rsidR="004E5C8C" w:rsidRPr="00756E21" w:rsidRDefault="004E5C8C" w:rsidP="00A118D8">
                          <w:pPr>
                            <w:pStyle w:val="Brdtext"/>
                            <w:jc w:val="right"/>
                          </w:pPr>
                          <w:r>
                            <w:fldChar w:fldCharType="begin"/>
                          </w:r>
                          <w:r>
                            <w:instrText xml:space="preserve"> PAGE   \* MERGEFORMAT </w:instrText>
                          </w:r>
                          <w:r>
                            <w:fldChar w:fldCharType="separate"/>
                          </w:r>
                          <w:r>
                            <w:rPr>
                              <w:noProof/>
                            </w:rPr>
                            <w:t>945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XV6tkAIAAJMFAAAOAAAAZHJzL2Uyb0RvYy54bWysVFFP2zAQfp+0/2D5faRpgUFFijoQ0yQE&#10;aDDx7Dp2G82xPdtt0v16PjtJ2zFemPaS2L7v7nzffb6Ly7ZWZCOcr4wuaH40okRobspKLwv64+nm&#10;0xklPjBdMmW0KOhWeHo5+/jhorFTMTYro0rhCIJoP21sQVch2GmWeb4SNfNHxgoNozSuZgFbt8xK&#10;xxpEr1U2Ho1Os8a40jrDhfc4ve6MdJbiSyl4uJfSi0BUQXG3kL4ufRfxm80u2HTpmF1VvL8G+4db&#10;1KzSSLoLdc0CI2tX/RWqrrgz3shwxE2dGSkrLlINqCYfvarmccWsSLWAHG93NPn/F5bfbR4cqUr0&#10;7gyt0qxGk55EG9waFeSRn8b6KWCPFsDQfjEtsMO5x2Esu5Wujn8URGAH09sduwhGOA5PTvPJMSwc&#10;pnycn48T+9ne2TofvgpTk7goqEPzEqdsc+sDLgLoAIm5vFFVeVMplTZRMOJKObJhaLUK6Yrw+AOl&#10;NGkKejo5GaXA2kT3LrLSMYxIkunTxcK7AtMqbJWIGKW/CwnKUp1v5GacC73Ln9ARJZHqPY49fn+r&#10;9zh3dcAjZTY67JzrShuXqk9vbE9Z+XOgTHZ4EH5Qd1yGdtEmrZxPBgEsTLmFLpzpXpa3/KZC926Z&#10;Dw/M4Smh4RgP4R4fqQzYN/2KkpVxv986j3goHFZKGjzNgvpfa+YEJeqbhvbP8+Ooo5A2xyefISTi&#10;Di2LQ4te11cGksgxiCxPy4gPalhKZ+pnTJF5zAoT0xy5CxqG5VXoBgamEBfzeQLh9VoWbvWj5TF0&#10;pDlq86l9Zs72Ag5Q/p0ZHjGbvtJxh42e3s7XAVpMIo9Ed6z2DcDLT9rvp1QcLYf7hNr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BdXq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F11A8B5" w14:textId="14F1813D" w:rsidR="004E5C8C" w:rsidRPr="00756E21" w:rsidRDefault="004E5C8C" w:rsidP="00A118D8">
                    <w:pPr>
                      <w:pStyle w:val="Brdtext"/>
                      <w:jc w:val="right"/>
                    </w:pPr>
                    <w:r>
                      <w:fldChar w:fldCharType="begin"/>
                    </w:r>
                    <w:r>
                      <w:instrText xml:space="preserve"> PAGE   \* MERGEFORMAT </w:instrText>
                    </w:r>
                    <w:r>
                      <w:fldChar w:fldCharType="separate"/>
                    </w:r>
                    <w:r>
                      <w:rPr>
                        <w:noProof/>
                      </w:rPr>
                      <w:t>945</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87F028" w14:textId="77777777" w:rsidR="004E5C8C" w:rsidRDefault="004E5C8C"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ACB9A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TLl0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dTSjSr8UiPog1ujQryyE9j/QywBwtgaL+YFtjh3OMwlt1KV8c/CiKwg+ntjl0EIxyHJ9P8eAIL&#10;hykf52fjxH62d7bOh6/C1CQuCurweIlTtrnxARcBdIDEXN6oqryulEqbKBhxqRzZMDy1CumK8PgD&#10;pTRpCjo9PhmlwNpE9y6y0jGMSJLp08XCuwLTKmyViBilvwsJylKdb+RmnAu9y5/QESWR6j2OPX5/&#10;q/c4d3XAI2U2Ouyc60obl6pPPbanrPw5UCY7PAg/qDsuQ7tsk1bOJoMAlqbcQhfOdJ3lLb+u8Ho3&#10;zId75tBKeHCMh3CHj1QG7Jt+RcnKuN9vnUc8FA4rJQ1as6D+15o5QYn6pqH9s3wSdRTSZnL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ZMuX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ACB9A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9D362F" w14:textId="77777777" w:rsidR="004E5C8C" w:rsidRDefault="004E5C8C" w:rsidP="009C2B67">
    <w:pPr>
      <w:pStyle w:val="Brdtext"/>
    </w:pPr>
    <w:r>
      <w:rPr>
        <w:noProof/>
        <w:lang w:eastAsia="sv-SE"/>
      </w:rPr>
      <mc:AlternateContent>
        <mc:Choice Requires="wps">
          <w:drawing>
            <wp:anchor distT="0" distB="0" distL="0" distR="0" simplePos="0" relativeHeight="25165853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5BEE2" w14:textId="2AFE12D2" w:rsidR="004E5C8C" w:rsidRPr="00756E21" w:rsidRDefault="004E5C8C" w:rsidP="009C2B67">
                          <w:pPr>
                            <w:pStyle w:val="Brdtext"/>
                            <w:jc w:val="right"/>
                          </w:pPr>
                          <w:r>
                            <w:fldChar w:fldCharType="begin"/>
                          </w:r>
                          <w:r>
                            <w:instrText xml:space="preserve"> PAGE   \* MERGEFORMAT </w:instrText>
                          </w:r>
                          <w:r>
                            <w:fldChar w:fldCharType="separate"/>
                          </w:r>
                          <w:r>
                            <w:rPr>
                              <w:noProof/>
                            </w:rPr>
                            <w:t>946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5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dXKzjw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3Bj2Y1HulRtMGtUcEk8tNYPwPswQIY2i+mBXY49ziMZbfS1fGPggjsiLTdsYtghOPw5DQ/nsDC&#10;YcrH+XSc2M/2ztb58FWYmsRFQR0eL3HKNjc+4CKADpCYyxtVldeVUmkTBSMulSMbhqdWIV0RHn+g&#10;lCZNQU+PT0YpsDbRvYusdAwjkmT6dLHwrsC0ClslIkbp70KCslTnG7kZ50Lv8id0REmkeo9jj9/f&#10;6j3OXR3wSJmNDjvnutLGpepTj+0pK38OlMkOD8IP6o7L0C7bpJXp2SCApSm30IUzXWd5y68rvN4N&#10;8+GeObQSHhzjIdzhI5UB+6ZfUbIy7vdb5xEPhcNKSYPWLKj/tWZOUKK+aWh/mk+ijkLaTE7OICTi&#10;Di3LQ4te15cGksgxiCxPy4gPalhKZ+onTJFFzAoT0xy5CxqG5WXoBgamEBeLRQKhey0LN/rB8hg6&#10;0hy1+dg+MWd7AQco/9YMTcxmr3TcYaOnt4t1gBaTyCPRHav9A6Dzk/b7KRVHy+E+ofaz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t1crO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F65BEE2" w14:textId="2AFE12D2" w:rsidR="004E5C8C" w:rsidRPr="00756E21" w:rsidRDefault="004E5C8C" w:rsidP="009C2B67">
                    <w:pPr>
                      <w:pStyle w:val="Brdtext"/>
                      <w:jc w:val="right"/>
                    </w:pPr>
                    <w:r>
                      <w:fldChar w:fldCharType="begin"/>
                    </w:r>
                    <w:r>
                      <w:instrText xml:space="preserve"> PAGE   \* MERGEFORMAT </w:instrText>
                    </w:r>
                    <w:r>
                      <w:fldChar w:fldCharType="separate"/>
                    </w:r>
                    <w:r>
                      <w:rPr>
                        <w:noProof/>
                      </w:rPr>
                      <w:t>946</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4D4346" w14:textId="77777777" w:rsidR="004E5C8C" w:rsidRDefault="004E5C8C"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9BA13A" w14:textId="6D4696D9" w:rsidR="004E5C8C" w:rsidRPr="00756E21" w:rsidRDefault="004E5C8C" w:rsidP="00A118D8">
                          <w:pPr>
                            <w:pStyle w:val="Brdtext"/>
                            <w:jc w:val="right"/>
                          </w:pPr>
                          <w:r>
                            <w:fldChar w:fldCharType="begin"/>
                          </w:r>
                          <w:r>
                            <w:instrText xml:space="preserve"> PAGE   \* MERGEFORMAT </w:instrText>
                          </w:r>
                          <w:r>
                            <w:fldChar w:fldCharType="separate"/>
                          </w:r>
                          <w:r>
                            <w:rPr>
                              <w:noProof/>
                            </w:rPr>
                            <w:t>947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6t0KjgIAAJMFAAAOAAAAZHJzL2Uyb0RvYy54bWysVF1v2yAUfZ+0/4B4Xx2nH2uiOlXWqtOk&#10;qq2WTn0mGBprGBiQ2Nmv7wHbSdb1pdNebOCe+3XugYvLtlZkI5yvjC5ofjSiRGhuyko/F/TH482n&#10;c0p8YLpkymhR0K3w9HL28cNFY6dibFZGlcIRBNF+2tiCrkKw0yzzfCVq5o+MFRpGaVzNArbuOSsd&#10;axC9Vtl4NDrLGuNK6wwX3uP0ujPSWYovpeDhXkovAlEFRW0hfV36LuM3m12w6bNjdlXxvgz2D1XU&#10;rNJIugt1zQIja1f9FaquuDPeyHDETZ0ZKSsuUg/oJh+96maxYlakXkCOtzua/P8Ly+82D45UJWY3&#10;ySnRrMaQHkUb3Bod5JGfxvopYAsLYGi/mBbY4dzjMLbdSlfHPxoisIPp7Y5dBCMch6dn+fEJLBym&#10;fJxPxon9bO9snQ9fhalJXBTUYXiJU7a59QGFADpAYi5vVFXeVEqlTRSMuFKObBhGrUIqER5/oJQm&#10;TUHPjk9HKbA20b2LrHQMI5Jk+nSx8a7BtApbJSJG6e9CgrLU5xu5GedC7/IndERJpHqPY4/fV/Ue&#10;564PeKTMRoedc11p41L36Y7tKSt/DpTJDg/CD/qOy9Au26SVyfkggKUpt9CFM93N8pbfVJjeLfPh&#10;gTlcJQwcz0O4x0cqA/ZNv6JkZdzvt84jHgqHlZIGV7Og/teaOUGJ+qah/Ul+EnUU0ubk9DOERNyh&#10;ZXlo0ev6ykASUDeqS8uID2pYSmfqJ7wi85gVJqY5chc0DMur0D0YeIW4mM8TCLfXsnCrF5bH0JHm&#10;qM3H9ok52ws4QPl3ZrjEbPpKxx02eno7XwdoMYk8Et2x2g8ANz9pv3+l4tNyuE+o/Vs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J6t0K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A9BA13A" w14:textId="6D4696D9" w:rsidR="004E5C8C" w:rsidRPr="00756E21" w:rsidRDefault="004E5C8C" w:rsidP="00A118D8">
                    <w:pPr>
                      <w:pStyle w:val="Brdtext"/>
                      <w:jc w:val="right"/>
                    </w:pPr>
                    <w:r>
                      <w:fldChar w:fldCharType="begin"/>
                    </w:r>
                    <w:r>
                      <w:instrText xml:space="preserve"> PAGE   \* MERGEFORMAT </w:instrText>
                    </w:r>
                    <w:r>
                      <w:fldChar w:fldCharType="separate"/>
                    </w:r>
                    <w:r>
                      <w:rPr>
                        <w:noProof/>
                      </w:rPr>
                      <w:t>947</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999082" w14:textId="77777777" w:rsidR="004E5C8C" w:rsidRDefault="004E5C8C"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29E06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HGckAIAAJMFAAAOAAAAZHJzL2Uyb0RvYy54bWysVF1v2yAUfZ+0/4B4Xx2nH2uiOlXWqtOk&#10;qq2WTn0mGBprGBiQ2Nmv7wHbSdb1pdNebOCeey/3cO69uGxrRTbC+croguZHI0qE5qas9HNBfzze&#10;fDqnxAemS6aMFgXdCk8vZx8/XDR2KsZmZVQpHEEQ7aeNLegqBDvNMs9Xomb+yFihYZTG1Sxg656z&#10;0rEG0WuVjUejs6wxrrTOcOE9Tq87I52l+FIKHu6l9CIQVVDcLaSvS99l/GazCzZ9dsyuKt5fg/3D&#10;LWpWaSTdhbpmgZG1q/4KVVfcGW9kOOKmzoyUFRepBlSTj15Vs1gxK1ItIMfbHU3+/4Xld5sHR6oS&#10;b3c+oUSzGo/0KNrg1qggj/w01k8BW1gAQ/vFtMAO5x6HsexWujr+URCBHUxvd+wiGOE4PD3Lj09g&#10;4TDl43wyTuxne2frfPgqTE3ioqAOj5c4ZZtbH3ARQAdIzOWNqsqbSqm0iYIRV8qRDcNTq5CuCI8/&#10;UEqTpqBnx6ejFFib6N5FVjqGEUkyfbpYeFdgWoWtEhGj9HchQVmq843cjHOhd/kTOqIkUr3Hscfv&#10;b/Ue564OeKTMRoedc11p41L1qcf2lJU/B8pkhwfhB3XHZWiXbdLKZDIIYGnKLXThTNdZ3vKbCq93&#10;y3x4YA6thAfHeAj3+EhlwL7pV5SsjPv91nnEQ+GwUtKgNQvqf62ZE5Sobxran+QnUUchbU5OP0NI&#10;xB1alocWva6vDCSRYxBZnpYRH9SwlM7UT5gi85gVJqY5chc0DMur0A0MTCEu5vMEQvdaFm71wvIY&#10;OtIctfnYPjF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UEcZ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29E06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DEC0B4" w14:textId="77777777" w:rsidR="004E5C8C" w:rsidRDefault="004E5C8C" w:rsidP="009C2B67">
    <w:pPr>
      <w:pStyle w:val="Brdtext"/>
    </w:pPr>
    <w:r>
      <w:rPr>
        <w:noProof/>
        <w:lang w:eastAsia="sv-SE"/>
      </w:rPr>
      <mc:AlternateContent>
        <mc:Choice Requires="wps">
          <w:drawing>
            <wp:anchor distT="0" distB="0" distL="0" distR="0" simplePos="0" relativeHeight="25165853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ABA98B" w14:textId="550ED968" w:rsidR="004E5C8C" w:rsidRPr="00756E21" w:rsidRDefault="004E5C8C" w:rsidP="009C2B67">
                          <w:pPr>
                            <w:pStyle w:val="Brdtext"/>
                            <w:jc w:val="right"/>
                          </w:pPr>
                          <w:r>
                            <w:fldChar w:fldCharType="begin"/>
                          </w:r>
                          <w:r>
                            <w:instrText xml:space="preserve"> PAGE   \* MERGEFORMAT </w:instrText>
                          </w:r>
                          <w:r>
                            <w:fldChar w:fldCharType="separate"/>
                          </w:r>
                          <w:r>
                            <w:rPr>
                              <w:noProof/>
                            </w:rPr>
                            <w:t>948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5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SNa+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enlGhW45GWog1ugwomkZ/G+ilgjxbA0H42LbDDucdhLLuVro5/FERgB9O7PbsIRjgOz87z0wks&#10;HKZ8nF+ME/vZwdk6H74IU5O4KKjD4yVO2fbWB1wE0AESc3mjqvKmUiptomDElXJky/DUKqQrwuMP&#10;lNKkKej56dkoBdYmuneRlY5hRJJMny4W3hWYVmGnRMQo/U1IUJbqfCU341zoff6EjiiJVG9x7PGH&#10;W73FuasDHimz0WHvXFfauFR96rEDZeWPgTLZ4UH4Ud1xGdpV22llNB4UsDLlDsJwpmstb/lNhee7&#10;ZT48MIdewotjPoR7fKQyoN/0K0rWxv167TziIXFYKWnQmwX1PzfMCUrUVw3xX+STKKSQNpOzj1AS&#10;cceW1bFFb+orA03kmESWp2XEBzUspTP1E8bIImaFiWmO3AUNw/IqdBMDY4iLxSKB0L6WhVv9aHkM&#10;HXmO4ly2T8zZXsEB0r8zQxez6Qshd9jo6e1iEyDGpPLIdMdq/wJo/ST+fkzF2XK8T6jDM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6SNa+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ABA98B" w14:textId="550ED968" w:rsidR="004E5C8C" w:rsidRPr="00756E21" w:rsidRDefault="004E5C8C" w:rsidP="009C2B67">
                    <w:pPr>
                      <w:pStyle w:val="Brdtext"/>
                      <w:jc w:val="right"/>
                    </w:pPr>
                    <w:r>
                      <w:fldChar w:fldCharType="begin"/>
                    </w:r>
                    <w:r>
                      <w:instrText xml:space="preserve"> PAGE   \* MERGEFORMAT </w:instrText>
                    </w:r>
                    <w:r>
                      <w:fldChar w:fldCharType="separate"/>
                    </w:r>
                    <w:r>
                      <w:rPr>
                        <w:noProof/>
                      </w:rPr>
                      <w:t>948</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E722B3" w14:textId="77777777" w:rsidR="004E5C8C" w:rsidRDefault="004E5C8C"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43BEDE" w14:textId="7287DB02" w:rsidR="004E5C8C" w:rsidRPr="00756E21" w:rsidRDefault="004E5C8C" w:rsidP="00A118D8">
                          <w:pPr>
                            <w:pStyle w:val="Brdtext"/>
                            <w:jc w:val="right"/>
                          </w:pPr>
                          <w:r>
                            <w:fldChar w:fldCharType="begin"/>
                          </w:r>
                          <w:r>
                            <w:instrText xml:space="preserve"> PAGE   \* MERGEFORMAT </w:instrText>
                          </w:r>
                          <w:r>
                            <w:fldChar w:fldCharType="separate"/>
                          </w:r>
                          <w:r>
                            <w:rPr>
                              <w:noProof/>
                            </w:rPr>
                            <w:t>947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5Qi+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cTSjSr8UhL0Qa3QQV55KexfgrYowUwtJ9NC+xw7nEYy26lq+MfBRHYwfRuzy6CEY7Ds/P8dAIL&#10;hykf5xfjxH52cLbOhy/C1CQuCurweIlTtr31ARcBdIDEXN6oqryplEqbKBhxpRzZMjy1CumK8PgD&#10;pTRpCnp+ejZKgbWJ7l1kpWMYkSTTp4uFdwWmVdgpETFKfxMSlKU6X8nNOBd6nz+hI0oi1Vsce/zh&#10;Vm9x7uqAR8psdNg715U2LlWfeuxAWfljoEx2eBB+VHdchnbVdloZnQ4KWJlyB2E407WWt/ymwvPd&#10;Mh8emEMv4cUxH8I9PlIZ0G/6FSVr4369dh7xkDislDTozYL6nxvmBCXqq4b4L/JJFFJIm8nZRyiJ&#10;uGPL6tiiN/WVgSZyTCLL0zLigxqW0pn6CWNkEbPCxDRH7oKGYXkVuomBMcTFYpFAaF/Lwq1+tDyG&#10;jjxHcS7bJ+Zsr+AA6d+ZoYvZ9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LlCL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343BEDE" w14:textId="7287DB02" w:rsidR="004E5C8C" w:rsidRPr="00756E21" w:rsidRDefault="004E5C8C" w:rsidP="00A118D8">
                    <w:pPr>
                      <w:pStyle w:val="Brdtext"/>
                      <w:jc w:val="right"/>
                    </w:pPr>
                    <w:r>
                      <w:fldChar w:fldCharType="begin"/>
                    </w:r>
                    <w:r>
                      <w:instrText xml:space="preserve"> PAGE   \* MERGEFORMAT </w:instrText>
                    </w:r>
                    <w:r>
                      <w:fldChar w:fldCharType="separate"/>
                    </w:r>
                    <w:r>
                      <w:rPr>
                        <w:noProof/>
                      </w:rPr>
                      <w:t>947</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7B3B15" w14:textId="77777777" w:rsidR="004E5C8C" w:rsidRDefault="004E5C8C"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A1442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lGow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cWYEs1qPNKTaIPboII88tNYPwXs0QIY2s+mBXY49ziMZbfS1fGPggjsYHq3ZxfBCMfh2Xl+OoGF&#10;w5SPkS6xnx2crfPhizA1iYuCOjxe4pRtb33ARQAdIDGXN6oqbyql0iYKRlwpR7YMT61CuiI8/kAp&#10;TZqCnp+ejVJgbaJ7F1npGEYkyfTpYuFdgWkVdkpEjNLfhARlqc5XcjPOhd7nT+iIkkj1Fscef7jV&#10;W5y7OuCRMhsd9s51pY1L1aceO1BW/hgokx0ehB/VHZehXbadVkaTQQFLU+4gDGe61vKW31R4vlvm&#10;wwNz6CW8OOZDuMdHKgP6Tb+iZG3cr9fOIx4Sh5WSBr1ZUP9zw5ygRH3VEP9FPolCCmkzOfsIJRF3&#10;bFkeW/SmvjLQRI5JZHlaRnxQw1I6Uz9jjCxiVpiY5shd0DAsr0I3MTCGuFgsEgjta1m41Y+Wx9CR&#10;5yjOp/aZOdsrOED6d2boYjZ9IeQOGz29XWwCxJhUHpnuWO1fAK2fxN+PqThbjvcJdRim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5RqM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A1442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F13058" w14:textId="77777777" w:rsidR="004E5C8C" w:rsidRDefault="004E5C8C" w:rsidP="009C2B67">
    <w:pPr>
      <w:pStyle w:val="Brdtext"/>
    </w:pPr>
    <w:r>
      <w:rPr>
        <w:noProof/>
        <w:lang w:eastAsia="sv-SE"/>
      </w:rPr>
      <mc:AlternateContent>
        <mc:Choice Requires="wps">
          <w:drawing>
            <wp:anchor distT="0" distB="0" distL="0" distR="0" simplePos="0" relativeHeight="2516585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44209F" w14:textId="18F9A3C3" w:rsidR="004E5C8C" w:rsidRPr="00756E21" w:rsidRDefault="004E5C8C" w:rsidP="009C2B67">
                          <w:pPr>
                            <w:pStyle w:val="Brdtext"/>
                            <w:jc w:val="right"/>
                          </w:pPr>
                          <w:r>
                            <w:fldChar w:fldCharType="begin"/>
                          </w:r>
                          <w:r>
                            <w:instrText xml:space="preserve"> PAGE   \* MERGEFORMAT </w:instrText>
                          </w:r>
                          <w:r>
                            <w:fldChar w:fldCharType="separate"/>
                          </w:r>
                          <w:r>
                            <w:rPr>
                              <w:noProof/>
                            </w:rPr>
                            <w:t>950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5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am3I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c6mlGhW45EeRRvcGhVMIj+N9TPAHiyAof1iWmCHc4/DWHYrXR3/KIjADqa3O3YRjHAcnkzz4wks&#10;HKZ8nJ+NE/vZ3tk6H74KU5O4KKjD4yVO2ebGB1wE0AESc3mjqvK6UiptomDEpXJkw/DUKqQrwuMP&#10;lNKkKej0+GSUAmsT3bvISscwIkmmTxcL7wpMq7BVImKU/i4kKEt1vpGbcS70Ln9CR5REqvc49vj9&#10;rd7j3NUBj5TZ6LBzrittXKo+9diesvLnQJns8CD8oO64DO2y7bQyOh0UsDTlFsJwpmstb/l1hee7&#10;YT7cM4dewotjPoQ7fKQyoN/0K0pWxv1+6zziIXFYKWnQmwX1v9bMCUrUNw3xn+WTKKSQNpO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xam3I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44209F" w14:textId="18F9A3C3" w:rsidR="004E5C8C" w:rsidRPr="00756E21" w:rsidRDefault="004E5C8C" w:rsidP="009C2B67">
                    <w:pPr>
                      <w:pStyle w:val="Brdtext"/>
                      <w:jc w:val="right"/>
                    </w:pPr>
                    <w:r>
                      <w:fldChar w:fldCharType="begin"/>
                    </w:r>
                    <w:r>
                      <w:instrText xml:space="preserve"> PAGE   \* MERGEFORMAT </w:instrText>
                    </w:r>
                    <w:r>
                      <w:fldChar w:fldCharType="separate"/>
                    </w:r>
                    <w:r>
                      <w:rPr>
                        <w:noProof/>
                      </w:rPr>
                      <w:t>950</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29305A" w14:textId="77777777" w:rsidR="004E5C8C" w:rsidRDefault="004E5C8C"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69C1FF" w14:textId="325A0C59" w:rsidR="004E5C8C" w:rsidRPr="00756E21" w:rsidRDefault="004E5C8C" w:rsidP="00A118D8">
                          <w:pPr>
                            <w:pStyle w:val="Brdtext"/>
                            <w:jc w:val="right"/>
                          </w:pPr>
                          <w:r>
                            <w:fldChar w:fldCharType="begin"/>
                          </w:r>
                          <w:r>
                            <w:instrText xml:space="preserve"> PAGE   \* MERGEFORMAT </w:instrText>
                          </w:r>
                          <w:r>
                            <w:fldChar w:fldCharType="separate"/>
                          </w:r>
                          <w:r>
                            <w:rPr>
                              <w:noProof/>
                            </w:rPr>
                            <w:t>949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iFaPkAIAAJQFAAAOAAAAZHJzL2Uyb0RvYy54bWysVF1v2yAUfZ+0/4B4Xx2n6VdUp8padZpU&#10;tdXaqc8EQ2INAwMSO/v1O2A7ybq+dNqLDdxz7+Uezr2XV22tyEY4Xxld0PxoRInQ3JSVXhb0+/Pt&#10;p3NKfGC6ZMpoUdCt8PRq9vHDZWOnYmxWRpXCEQTRftrYgq5CsNMs83wlauaPjBUaRmlczQK2bpmV&#10;jjWIXqtsPBqdZo1xpXWGC+9xetMZ6SzFl1Lw8CClF4GoguJuIX1d+i7iN5tdsunSMbuqeH8N9g+3&#10;qFmlkXQX6oYFRtau+itUXXFnvJHhiJs6M1JWXKQaUE0+elXN04pZkWoBOd7uaPL/Lyy/3zw6UpV4&#10;u4szSjSr8UjPog1ujQryyE9j/RSwJwtgaD+bFtjh3OMwlt1KV8c/CiKwg+ntjl0EIxyHJ6f58QQW&#10;DlM+zi/Gif1s72ydD1+EqUlcFNTh8RKnbHPnAy4C6ACJubxRVXlbKZU2UTDiWjmyYXhqFdIV4fEH&#10;SmnSFPT0+GSUAmsT3bvISscwIkmmTxcL7wpMq7BVImKU/iYkKEt1vpGbcS70Ln9CR5REqvc49vj9&#10;rd7j3NUBj5TZ6LBzrittXKo+9diesvLHQJns8CD8oO64DO2i7bQyOh8UsDDlFsJwpmstb/lthee7&#10;Yz48ModewotjPoQHfKQyoN/0K0pWxv166zziIXFYKWnQmwX1P9fMCUrUVw3xX+STKKSQNpOTMyiJ&#10;uEPL4tCi1/W1gSZyTCLL0zLigxqW0pn6BWNkHrPCxDRH7oKGYXkduomBMcTFfJ5AaF/Lwp1+sjyG&#10;jjxHcT63L8zZXsEB0r83Qxez6Sshd9jo6e18HSDGpPLIdMdq/wJo/ST+fkzF2XK4T6j9M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aIV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69C1FF" w14:textId="325A0C59" w:rsidR="004E5C8C" w:rsidRPr="00756E21" w:rsidRDefault="004E5C8C" w:rsidP="00A118D8">
                    <w:pPr>
                      <w:pStyle w:val="Brdtext"/>
                      <w:jc w:val="right"/>
                    </w:pPr>
                    <w:r>
                      <w:fldChar w:fldCharType="begin"/>
                    </w:r>
                    <w:r>
                      <w:instrText xml:space="preserve"> PAGE   \* MERGEFORMAT </w:instrText>
                    </w:r>
                    <w:r>
                      <w:fldChar w:fldCharType="separate"/>
                    </w:r>
                    <w:r>
                      <w:rPr>
                        <w:noProof/>
                      </w:rPr>
                      <w:t>949</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169EF5" w14:textId="77777777" w:rsidR="004E5C8C" w:rsidRDefault="004E5C8C"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FC9A3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hMdkAIAAJQ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5tOKNGsxiM9ija4DSrIIz+N9TPAlhbA0H42LbDDucdhLLuVro5/FERgB9O7PbsIRjgOJ+f56Rks&#10;HKZ8nE/Hif3s4GydD1+EqUlcFNTh8RKnbHvrAy4C6ACJubxRVXlTKZU2UTDiSjmyZXhqFdIV4fEH&#10;SmnSFPT8dDJKgbWJ7l1kpWMYkSTTp4uFdwWmVdgpETFKfxMSlKU6X8nNOBd6nz+hI0oi1Vsce/zh&#10;Vm9x7uqAR8psdNg715U2LlWfeuxAWfljoEx2eBB+VHdchnbVdloZTQcFrEy5gzCc6VrLW35T4flu&#10;mQ8PzKGX8OKYD+EeH6kM6Df9ipK1cb9eO494SBxWShr0ZkH9zw1zghL1VUP80/wsCimkzdnk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jmEx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FC9A3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9A58B7" w14:textId="77777777" w:rsidR="004E5C8C" w:rsidRDefault="004E5C8C" w:rsidP="009C2B67">
    <w:pPr>
      <w:pStyle w:val="Brdtext"/>
    </w:pPr>
    <w:r>
      <w:rPr>
        <w:noProof/>
        <w:lang w:eastAsia="sv-SE"/>
      </w:rPr>
      <mc:AlternateContent>
        <mc:Choice Requires="wps">
          <w:drawing>
            <wp:anchor distT="0" distB="0" distL="0" distR="0" simplePos="0" relativeHeight="2516585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37FF4B" w14:textId="2C818EBE" w:rsidR="004E5C8C" w:rsidRPr="00756E21" w:rsidRDefault="004E5C8C" w:rsidP="009C2B67">
                          <w:pPr>
                            <w:pStyle w:val="Brdtext"/>
                            <w:jc w:val="right"/>
                          </w:pPr>
                          <w:r>
                            <w:fldChar w:fldCharType="begin"/>
                          </w:r>
                          <w:r>
                            <w:instrText xml:space="preserve"> PAGE   \* MERGEFORMAT </w:instrText>
                          </w:r>
                          <w:r>
                            <w:fldChar w:fldCharType="separate"/>
                          </w:r>
                          <w:r>
                            <w:rPr>
                              <w:noProof/>
                            </w:rPr>
                            <w:t>950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5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wen+kAIAAJQ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5tOKdGsxiM9ija4DSqYRH4a62eALS2Aof1sWmCHc4/DWHYrXR3/KIjADqZ3e3YRjHAcnp3npxNY&#10;OEz5OJ+OE/vZwdk6H74IU5O4KKjD4yVO2fbWB1wE0AESc3mjqvKmUiptomDElXJky/DUKqQrwuMP&#10;lNKkKej56dkoBdYmuneRlY5hRJJMny4W3hWYVmGnRMQo/U1IUJbqfCU341zoff6EjiiJVG9x7PGH&#10;W73FuasDHimz0WHvXFfauFR96rEDZeWPgTLZ4UH4Ud1xGdpV22klHw8KWJlyB2E407WWt/ymwvPd&#10;Mh8emEMv4cUxH8I9PlIZ0G/6FSVr4369dh7xkDislDTozYL6nxvmBCXqq4b4p/kkCimkzeTs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xwe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E37FF4B" w14:textId="2C818EBE" w:rsidR="004E5C8C" w:rsidRPr="00756E21" w:rsidRDefault="004E5C8C" w:rsidP="009C2B67">
                    <w:pPr>
                      <w:pStyle w:val="Brdtext"/>
                      <w:jc w:val="right"/>
                    </w:pPr>
                    <w:r>
                      <w:fldChar w:fldCharType="begin"/>
                    </w:r>
                    <w:r>
                      <w:instrText xml:space="preserve"> PAGE   \* MERGEFORMAT </w:instrText>
                    </w:r>
                    <w:r>
                      <w:fldChar w:fldCharType="separate"/>
                    </w:r>
                    <w:r>
                      <w:rPr>
                        <w:noProof/>
                      </w:rPr>
                      <w:t>950</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D05482" w14:textId="77777777" w:rsidR="004E5C8C" w:rsidRDefault="004E5C8C"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14C04C" w14:textId="27D9EC16" w:rsidR="004E5C8C" w:rsidRPr="00756E21" w:rsidRDefault="004E5C8C" w:rsidP="00A118D8">
                          <w:pPr>
                            <w:pStyle w:val="Brdtext"/>
                            <w:jc w:val="right"/>
                          </w:pPr>
                          <w:r>
                            <w:fldChar w:fldCharType="begin"/>
                          </w:r>
                          <w:r>
                            <w:instrText xml:space="preserve"> PAGE   \* MERGEFORMAT </w:instrText>
                          </w:r>
                          <w:r>
                            <w:fldChar w:fldCharType="separate"/>
                          </w:r>
                          <w:r>
                            <w:rPr>
                              <w:noProof/>
                            </w:rPr>
                            <w:t>951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Qf7qkAIAAJQ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CjYp0azGIz2JNrgNKsgjP431U8AWFsDQfjYt3nk49ziMZbfS1fGPggjsiLTbs4tghOPw7DyfnMLC&#10;YcrH+cU4sZ8dnK3z4YswNYmLgjo8XuKUbe98wEUAHSAxlzeqKm8rpdImCkZcK0e2DE+tQroiPP5A&#10;KU2agp5PzkYpsDbRvYusdAwjkmT6dLHwrsC0CjslIkbpb0KCslTnK7kZ50Lv8yd0REmkeotjjz/c&#10;6i3OXR3wSJmNDnvnutLGpepTjx0oK38MlMkOD8KP6o7L0C7bpJU8nwwKWJpyB2E407WWt/y2wvPd&#10;MR8emUMv4cUxH8IDPlIZ0G/6FSVr4369dh7xkDislDTozYL6nxvmBCXqq4b4L/LTKKSQNqdnH6Ek&#10;4o4ty2OL3tTXBprIMYksT8uID2pYSmfqZ4yRecwKE9McuQsahuV16CYGxhAX83kCoX0tC3d6YXkM&#10;HXmO4nxqn5mzvYIDpH9vhi5m0xdC7rDR09v5JkCMSeWR6Y7V/gXQ+kn8/ZiKs+V4n1CHY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ZB/u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14C04C" w14:textId="27D9EC16" w:rsidR="004E5C8C" w:rsidRPr="00756E21" w:rsidRDefault="004E5C8C" w:rsidP="00A118D8">
                    <w:pPr>
                      <w:pStyle w:val="Brdtext"/>
                      <w:jc w:val="right"/>
                    </w:pPr>
                    <w:r>
                      <w:fldChar w:fldCharType="begin"/>
                    </w:r>
                    <w:r>
                      <w:instrText xml:space="preserve"> PAGE   \* MERGEFORMAT </w:instrText>
                    </w:r>
                    <w:r>
                      <w:fldChar w:fldCharType="separate"/>
                    </w:r>
                    <w:r>
                      <w:rPr>
                        <w:noProof/>
                      </w:rPr>
                      <w:t>951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3CB629" w14:textId="77777777" w:rsidR="004E5C8C" w:rsidRDefault="004E5C8C"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02766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HVVwjwIAAJQ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rR&#10;uwu0SrMaTVqKNrgNKsgjP431U8AeLYCh/WxaYIdzj8NYditdHf8oiMAOpnd7dhGMcByeneenE1g4&#10;TPk4vxgn9rODs3U+fBGmJnFRUIfmJU7Z9tYHXATQARJzeaOq8qZSKm2iYMSVcmTL0GoV0hXh8QdK&#10;adIU9Pz0bJQCaxPdu8hKxzAiSaZPFwvvCkyrsFMiYpT+JiQoS3W+kptxLvQ+f0JHlESqtzj2+MOt&#10;3uLc1QGPlNnosHeuK21cqj69sQNl5Y+BMtnhQfhR3XEZ2lXbaSWfDApYmXIHYTjTPS1v+U2F9t0y&#10;Hx6Yw1tCxzEfwj0+UhnQb/oVJWvjfr12HvGQOKyUNHibBfU/N8wJStRXDfFf5JMopJA2k7OPUBJx&#10;x5bVsUVv6isDTeSYRJanZcQHNSylM/UTxsgiZoWJaY7cBQ3D8ip0EwNjiIvFIoHwfC0Lt/rR8hg6&#10;8hzFuWyfmLO9ggOkf2eGV8ymL4TcYaOnt4tNgBiTyiPTHat9B/D0k/j7MRVny/E+oQ7D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B1Vc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602766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39B133" w14:textId="77777777" w:rsidR="004E5C8C" w:rsidRDefault="004E5C8C" w:rsidP="009C2B67">
    <w:pPr>
      <w:pStyle w:val="Brdtext"/>
    </w:pPr>
    <w:r>
      <w:rPr>
        <w:noProof/>
        <w:lang w:eastAsia="sv-SE"/>
      </w:rPr>
      <mc:AlternateContent>
        <mc:Choice Requires="wps">
          <w:drawing>
            <wp:anchor distT="0" distB="0" distL="0" distR="0" simplePos="0" relativeHeight="2516585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89F38B" w14:textId="5380FFF0" w:rsidR="004E5C8C" w:rsidRPr="00756E21" w:rsidRDefault="004E5C8C" w:rsidP="009C2B67">
                          <w:pPr>
                            <w:pStyle w:val="Brdtext"/>
                            <w:jc w:val="right"/>
                          </w:pPr>
                          <w:r>
                            <w:fldChar w:fldCharType="begin"/>
                          </w:r>
                          <w:r>
                            <w:instrText xml:space="preserve"> PAGE   \* MERGEFORMAT </w:instrText>
                          </w:r>
                          <w:r>
                            <w:fldChar w:fldCharType="separate"/>
                          </w:r>
                          <w:r>
                            <w:rPr>
                              <w:noProof/>
                            </w:rPr>
                            <w:t>952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5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zpuc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0ZgzK2p6pEfVol9TBZPIT+PClGALR0Bsv0BL7zycBzqMZbfa1/FPBTGyE9PbHbsUjEk6PDnNjydk&#10;kWTKx/n5OLGf7Z2dD/hVQc3iouCeHi9xKja3AekiBB0gMVcAU5U3lTFpEwWjroxnG0FPbTBdkTz+&#10;QBnLmoKfHp+MUmAL0b2LbGwMo5Jk+nSx8K7AtMKtURFj7HelibJU5xu5hZTK7vIndERpSvUexx6/&#10;v9V7nLs6yCNlBos757qy4FP1qcf2lJU/B8p0hyfCD+qOS2yXbdJKnp8NClhCuSVheOhaKzh5U9Hz&#10;3YqAD8JTL9GL03zAe/poA0Q/9CvOVuB/v3Ue8SRxsnLWUG8WPPxaC684M98sif88n0QhYdpMTs5I&#10;ScwfWpaHFruur4A0kdMkcjItIx7NsNQe6icaI/OYlUzCSspdcByWV9hNDBpDUs3nCUTt6wTe2oWT&#10;MXTkOYrzsX0S3vUKRpL+HQxdLKavhNxho2dw8zWSGJPKI9Mdq/0LUOsn8fdjKs6Ww31C7Yfp7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Vc6bn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789F38B" w14:textId="5380FFF0" w:rsidR="004E5C8C" w:rsidRPr="00756E21" w:rsidRDefault="004E5C8C" w:rsidP="009C2B67">
                    <w:pPr>
                      <w:pStyle w:val="Brdtext"/>
                      <w:jc w:val="right"/>
                    </w:pPr>
                    <w:r>
                      <w:fldChar w:fldCharType="begin"/>
                    </w:r>
                    <w:r>
                      <w:instrText xml:space="preserve"> PAGE   \* MERGEFORMAT </w:instrText>
                    </w:r>
                    <w:r>
                      <w:fldChar w:fldCharType="separate"/>
                    </w:r>
                    <w:r>
                      <w:rPr>
                        <w:noProof/>
                      </w:rPr>
                      <w:t>952</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F83769" w14:textId="77777777" w:rsidR="004E5C8C" w:rsidRDefault="004E5C8C"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EB93B" w14:textId="60447C9A" w:rsidR="004E5C8C" w:rsidRPr="00756E21" w:rsidRDefault="004E5C8C" w:rsidP="00A118D8">
                          <w:pPr>
                            <w:pStyle w:val="Brdtext"/>
                            <w:jc w:val="right"/>
                          </w:pPr>
                          <w:r>
                            <w:fldChar w:fldCharType="begin"/>
                          </w:r>
                          <w:r>
                            <w:instrText xml:space="preserve"> PAGE   \* MERGEFORMAT </w:instrText>
                          </w:r>
                          <w:r>
                            <w:fldChar w:fldCharType="separate"/>
                          </w:r>
                          <w:r>
                            <w:rPr>
                              <w:noProof/>
                            </w:rPr>
                            <w:t>953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LKDbkgIAAJQ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nw8&#10;OubMipoe6Um16NdUQR75aVyYEOzRERDbL9DSOw/ngQ5j2a32dfxTQYzsxPR2xy4FY5IOT8/y4xOy&#10;SDLl4/xinNjP9s7OB/yqoGZxUXBPj5c4FZvbgHQRgg6QmCuAqcqbypi0iYJRV8azjaCnNpiuSB5/&#10;oIxlTcHPjk9HKbCF6N5FNjaGUUkyfbpYeFdgWuHWqIgx9rvSRFmq843cQkpld/kTOqI0pXqPY4/f&#10;3+o9zl0d5JEyg8Wdc11Z8Kn61GN7ysqfA2W6wxPhB3XHJbaLNmklz88HBSyg3JIwPHStFZy8qej5&#10;bkXAB+Gpl+jFaT7gPX20AaIf+hVnK/C/3zqPeJI4WTlrqDcLHn6thVecmW+WxH+Rn0QhYdqcnH4m&#10;JTF/aFkcWuy6vgLSRE6TyMm0jHg0w1J7qJ9pjMxjVjIJKyl3wXFYXmE3MWgMSTWfJxC1rxN4ax+d&#10;jKEjz1GcT+2z8K5XMJL072DoYjF5JeQOGz2Dm6+RxJhUHpnuWO1fgFo/ib8fU3G2HO4Taj9MZ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iyg2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66EB93B" w14:textId="60447C9A" w:rsidR="004E5C8C" w:rsidRPr="00756E21" w:rsidRDefault="004E5C8C" w:rsidP="00A118D8">
                    <w:pPr>
                      <w:pStyle w:val="Brdtext"/>
                      <w:jc w:val="right"/>
                    </w:pPr>
                    <w:r>
                      <w:fldChar w:fldCharType="begin"/>
                    </w:r>
                    <w:r>
                      <w:instrText xml:space="preserve"> PAGE   \* MERGEFORMAT </w:instrText>
                    </w:r>
                    <w:r>
                      <w:fldChar w:fldCharType="separate"/>
                    </w:r>
                    <w:r>
                      <w:rPr>
                        <w:noProof/>
                      </w:rPr>
                      <w:t>953</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3148FD" w14:textId="77777777" w:rsidR="004E5C8C" w:rsidRDefault="004E5C8C"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2165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uVJjwIAAJQ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hT5&#10;KdGsxpCeRBvcBh3kkZ/G+ilgjxbA0H42LeY8nHscxrZb6er4R0MEdjC927OLYITj8PwiPz2DhcOU&#10;j/PJOLGfHZyt8+GLMDWJi4I6DC9xyra3PqAQQAdIzOWNqsqbSqm0iYIRV8qRLcOoVUglwuMPlNKk&#10;KejF6fkoBdYmuneRlY5hRJJMny423jWYVmGnRMQo/U1IUJb6fCU341zoff6EjiiJVG9x7PGHqt7i&#10;3PUBj5TZ6LB3rittXOo+3bEDZeWPgTLZ4UH4Ud9xGdplm7SS55NBAUtT7iAMZ7qr5S2/qTC+W+bD&#10;A3O4S5g43odwj49UBvSbfkXJ2rhfr51HPCQOKyUN7mZB/c8Nc4IS9VVD/JP8LAoppM3Z+Ucoibhj&#10;y/LYojf1lYEmIG9Ul5YRH9SwlM7Uz3hGFjErTExz5C5oGJZXoXsx8AxxsVgkEK6vZeFWP1oeQ0ee&#10;ozif2mfmbK/gAOnfmeEWs+kLIXfY6OntYhMgxqTyyHTHaj8BXP0k/v6Zim/L8T6hDo/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ELlS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72165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5CDD1B" w14:textId="77777777" w:rsidR="004E5C8C" w:rsidRDefault="004E5C8C" w:rsidP="009C2B67">
    <w:pPr>
      <w:pStyle w:val="Brdtext"/>
    </w:pPr>
    <w:r>
      <w:rPr>
        <w:noProof/>
        <w:lang w:eastAsia="sv-SE"/>
      </w:rPr>
      <mc:AlternateContent>
        <mc:Choice Requires="wps">
          <w:drawing>
            <wp:anchor distT="0" distB="0" distL="0" distR="0" simplePos="0" relativeHeight="25165853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DFCDC7" w14:textId="53B31135" w:rsidR="004E5C8C" w:rsidRPr="00756E21" w:rsidRDefault="004E5C8C" w:rsidP="009C2B67">
                          <w:pPr>
                            <w:pStyle w:val="Brdtext"/>
                            <w:jc w:val="right"/>
                          </w:pPr>
                          <w:r>
                            <w:fldChar w:fldCharType="begin"/>
                          </w:r>
                          <w:r>
                            <w:instrText xml:space="preserve"> PAGE   \* MERGEFORMAT </w:instrText>
                          </w:r>
                          <w:r>
                            <w:fldChar w:fldCharType="separate"/>
                          </w:r>
                          <w:r>
                            <w:rPr>
                              <w:noProof/>
                            </w:rPr>
                            <w:t>954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5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U+o2kQIAAJQFAAAOAAAAZHJzL2Uyb0RvYy54bWysVFFv2yAQfp+0/4B4Xxy7SbdGdaqsVaZJ&#10;VVstnfpMMDTWgGNAYme/fge2k6zrS6e92MB9d8d9fHeXV61WZCecr8GUNB+NKRGGQ1Wb55J+f1x+&#10;+ESJD8xUTIERJd0LT6/m799dNnYmCtiAqoQjGMT4WWNLugnBzrLM843QzI/ACoNGCU6zgFv3nFWO&#10;NRhdq6wYj8+zBlxlHXDhPZ7edEY6T/GlFDzcS+lFIKqkeLeQvi591/GbzS/Z7Nkxu6l5fw32D7fQ&#10;rDaY9BDqhgVGtq7+K5SuuQMPMow46AykrLlINWA1+fhFNasNsyLVguR4e6DJ/7+w/G734EhdlbQY&#10;TykxTOMjPYo2uC1WMIn8NNbPELayCAztZ2jxnYdzj4ex7FY6Hf9YEEE7Mr0/sIvBCMfD6Xl+NkEL&#10;R1Ne5BdFYj87OlvnwxcBmsRFSR0+XuKU7W59wIsgdIDEXB5UXS1rpdImCkZcK0d2DJ9ahXRF9PgD&#10;pQxpSnp+Nh2nwAaiexdZmRhGJMn06WLhXYFpFfZKRIwy34REylKdr+RmnAtzyJ/QESUx1Vsce/zx&#10;Vm9x7upAj5QZTDg469qAS9WnHjtSVv0YKJMdHgk/qTsuQ7tuk1byohgUsIZqj8Jw0LWWt3xZ4/Pd&#10;Mh8emMNewhfH+RDu8SMVIP3QryjZgPv12nnEo8TRSkmDvVlS/3PLnKBEfTUo/ot8EoUU0mYy/YhK&#10;Iu7Usj61mK2+BtREjpPI8rSM+KCGpXSgn3CMLGJWNDHDMXdJw7C8Dt3EwDHExWKRQNi+loVbs7I8&#10;ho48R3E+tk/M2V7BAaV/B0MXs9kLIXfY6OntYhtQjEnlkemO1f4FsPWT+PsxFWfL6T6hjsN0/hs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L1PqN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BDFCDC7" w14:textId="53B31135" w:rsidR="004E5C8C" w:rsidRPr="00756E21" w:rsidRDefault="004E5C8C" w:rsidP="009C2B67">
                    <w:pPr>
                      <w:pStyle w:val="Brdtext"/>
                      <w:jc w:val="right"/>
                    </w:pPr>
                    <w:r>
                      <w:fldChar w:fldCharType="begin"/>
                    </w:r>
                    <w:r>
                      <w:instrText xml:space="preserve"> PAGE   \* MERGEFORMAT </w:instrText>
                    </w:r>
                    <w:r>
                      <w:fldChar w:fldCharType="separate"/>
                    </w:r>
                    <w:r>
                      <w:rPr>
                        <w:noProof/>
                      </w:rPr>
                      <w:t>954</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AF128C" w14:textId="77777777" w:rsidR="004E5C8C" w:rsidRDefault="004E5C8C"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09FF3" w14:textId="378F2459" w:rsidR="004E5C8C" w:rsidRPr="00756E21" w:rsidRDefault="004E5C8C" w:rsidP="00A118D8">
                          <w:pPr>
                            <w:pStyle w:val="Brdtext"/>
                            <w:jc w:val="right"/>
                          </w:pPr>
                          <w:r>
                            <w:fldChar w:fldCharType="begin"/>
                          </w:r>
                          <w:r>
                            <w:instrText xml:space="preserve"> PAGE   \* MERGEFORMAT </w:instrText>
                          </w:r>
                          <w:r>
                            <w:fldChar w:fldCharType="separate"/>
                          </w:r>
                          <w:r>
                            <w:rPr>
                              <w:noProof/>
                            </w:rPr>
                            <w:t>955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iG4kgIAAJQ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4e&#10;TTizoqZHelIt+g1VkEd+GhemBHt0BMT2M7T0zsN5oMNYdqt9Hf9UECM7Mb3bs0vBmKTD80l+ekYW&#10;SaZ8nF+ME/vZwdn5gF8U1CwuCu7p8RKnYnsbkC5C0AEScwUwVXlTGZM2UTDqyni2FfTUBtMVyeMP&#10;lLGsKfjk9HyUAluI7l1kY2MYlSTTp4uFdwWmFe6MihhjvylNlKU6X8ktpFR2nz+hI0pTqrc49vjD&#10;rd7i3NVBHikzWNw715UFn6pPPXagrPwxUKY7PBF+VHdcYrtsk1by8emggCWUOxKGh661gpM3FT3f&#10;rQj4IDz1Er04zQe8p482QPRDv+JsDf7Xa+cRTxInK2cN9WbBw8+N8Ioz89WS+C/ysygkTJuz84+k&#10;JOaPLctji93UV0CayGkSOZmWEY9mWGoP9TONkUXMSiZhJeUuOA7LK+wmBo0hqRaLBKL2dQJv7aOT&#10;MXTkOYrzqX0W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JUYhu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8109FF3" w14:textId="378F2459" w:rsidR="004E5C8C" w:rsidRPr="00756E21" w:rsidRDefault="004E5C8C" w:rsidP="00A118D8">
                    <w:pPr>
                      <w:pStyle w:val="Brdtext"/>
                      <w:jc w:val="right"/>
                    </w:pPr>
                    <w:r>
                      <w:fldChar w:fldCharType="begin"/>
                    </w:r>
                    <w:r>
                      <w:instrText xml:space="preserve"> PAGE   \* MERGEFORMAT </w:instrText>
                    </w:r>
                    <w:r>
                      <w:fldChar w:fldCharType="separate"/>
                    </w:r>
                    <w:r>
                      <w:rPr>
                        <w:noProof/>
                      </w:rPr>
                      <w:t>955</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A65633" w14:textId="77777777" w:rsidR="004E5C8C" w:rsidRDefault="004E5C8C"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576D7"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1a4kQ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mnBmRU2P9KRa9BuqII/8NC5MCfboCIjtZ2jpnYfzQIex7Fb7Ov6pIEZ2Ynq3Z5eCMUmHZ+f56YQs&#10;kkz5OL8YJ/azg7PzAb8oqFlcFNzT4yVOxfY2IF2EoAMk5gpgqvKmMiZtomDUlfFsK+ipDaYrkscf&#10;KGNZU/Dz07NRCmwhuneRjY1hVJJMny4W3hWYVrgzKmKM/aY0UZbqfCW3kFLZff6EjihNqd7i2OMP&#10;t3qLc1cHeaTMYHHvXFcWfKo+9diBsvLHQJnu8ET4Ud1xie2yTVrJx5NBAUsodyQMD11rBSdvKnq+&#10;WxHwQXjqJXpxmg94Tx9tgOiHfsXZGvyv184jniROVs4a6s2Ch58b4RVn5qsl8V/kkygkTJvJ2UdS&#10;EvPHluWxxW7qKyBN5DSJnEzLiEczLLWH+pnGyCJmJZOwknIXHIflFXYTg8aQVItFAlH7OoG39tHJ&#10;GDryHMX51D4L73oFI0n/DoYuFt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Kj1a4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BA576D7"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B394CD" w14:textId="77777777" w:rsidR="004E5C8C" w:rsidRDefault="004E5C8C" w:rsidP="009C2B67">
    <w:pPr>
      <w:pStyle w:val="Brdtext"/>
    </w:pPr>
    <w:r>
      <w:rPr>
        <w:noProof/>
        <w:lang w:eastAsia="sv-SE"/>
      </w:rPr>
      <mc:AlternateContent>
        <mc:Choice Requires="wps">
          <w:drawing>
            <wp:anchor distT="0" distB="0" distL="0" distR="0" simplePos="0" relativeHeight="2516585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28BAC" w14:textId="76B01025" w:rsidR="004E5C8C" w:rsidRPr="00756E21" w:rsidRDefault="004E5C8C" w:rsidP="009C2B67">
                          <w:pPr>
                            <w:pStyle w:val="Brdtext"/>
                            <w:jc w:val="right"/>
                          </w:pPr>
                          <w:r>
                            <w:fldChar w:fldCharType="begin"/>
                          </w:r>
                          <w:r>
                            <w:instrText xml:space="preserve"> PAGE   \* MERGEFORMAT </w:instrText>
                          </w:r>
                          <w:r>
                            <w:fldChar w:fldCharType="separate"/>
                          </w:r>
                          <w:r>
                            <w:rPr>
                              <w:noProof/>
                            </w:rPr>
                            <w:t>956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BwuH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DxCqzSr0aRH0Qa3RgWTyE9j/RSwhQUwtF9Miz4P5x6HsexWujr+URCBHUxvd+wiGOE4PDnNjyew&#10;cJjycX4+Tuxne2frfPgqTE3ioqAOzUucss2tD7gIoAMk5vJGVeVNpVTaRMGIK+XIhqHVKqQrwuMP&#10;lNKkKejp8ckoBdYmuneRlY5hRJJMny4W3hWYVmGrRMQo/V1IUJbqfCM341zoXf6EjiiJVO9x7PH7&#10;W73HuasDHimz0WHnXFfauFR9emN7ysqfA2Wyw4Pwg7rjMrTLNmklH58NCliacgthONM9LW/5TYX2&#10;3TIfHpjDW0LHMR/CPT5SGdBv+hUlK+N+v3Ue8ZA4rJQ0eJsF9b/WzAlK1DcN8Z/nkyikkDaTkzMo&#10;ibhDy/LQotf1lYEmckwiy9My4oMaltKZ+gljZB6zwsQ0R+6ChmF5FbqJgTHExXyeQHi+loVbvbA8&#10;ho48R3E+tk/M2V7BAdK/M8MrZtNXQu6w0dPb+TpAjEnlkemO1b4DePpJ/P2YirPlcJ9Q+2E6e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IQcLh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3428BAC" w14:textId="76B01025" w:rsidR="004E5C8C" w:rsidRPr="00756E21" w:rsidRDefault="004E5C8C" w:rsidP="009C2B67">
                    <w:pPr>
                      <w:pStyle w:val="Brdtext"/>
                      <w:jc w:val="right"/>
                    </w:pPr>
                    <w:r>
                      <w:fldChar w:fldCharType="begin"/>
                    </w:r>
                    <w:r>
                      <w:instrText xml:space="preserve"> PAGE   \* MERGEFORMAT </w:instrText>
                    </w:r>
                    <w:r>
                      <w:fldChar w:fldCharType="separate"/>
                    </w:r>
                    <w:r>
                      <w:rPr>
                        <w:noProof/>
                      </w:rPr>
                      <w:t>956</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71E851" w14:textId="77777777" w:rsidR="004E5C8C" w:rsidRDefault="004E5C8C"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F68F80" w14:textId="5B856AE9" w:rsidR="004E5C8C" w:rsidRPr="00756E21" w:rsidRDefault="004E5C8C" w:rsidP="00A118D8">
                          <w:pPr>
                            <w:pStyle w:val="Brdtext"/>
                            <w:jc w:val="right"/>
                          </w:pPr>
                          <w:r>
                            <w:fldChar w:fldCharType="begin"/>
                          </w:r>
                          <w:r>
                            <w:instrText xml:space="preserve"> PAGE   \* MERGEFORMAT </w:instrText>
                          </w:r>
                          <w:r>
                            <w:fldChar w:fldCharType="separate"/>
                          </w:r>
                          <w:r>
                            <w:rPr>
                              <w:noProof/>
                            </w:rPr>
                            <w:t>957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5TDAkgIAAJQFAAAOAAAAZHJzL2Uyb0RvYy54bWysVFFP2zAQfp+0/2D5faQph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w8&#10;OufMipoe6Um16NdUQR75aVyYEuzRERDbL9DSOw/ngQ5j2a32dfxTQYzsxPR2xy4FY5IOT07z4wlZ&#10;JJnycX4+Tuxne2fnA35VULO4KLinx0ucis1tQLoIQQdIzBXAVOVNZUzaRMGoK+PZRtBTG0xXJI8/&#10;UMaypuCnxyejFNhCdO8iGxvDqCSZPl0svCswrXBrVMQY+11poizV+UZuIaWyu/wJHVGaUr3Hscfv&#10;b/Ue564O8kiZweLOua4s+FR96rE9ZeXPgTLd4Ynwg7rjEttFm7SSj88GBSyg3JIwPHStFZy8qej5&#10;bkXAB+Gpl+jFaT7gPX20AaIf+hVnK/C/3zqPeJI4WTlrqDcLHn6thVecmW+WxH+eT6KQMG0mJ59J&#10;ScwfWhaHFruur4A0kdMkcjItIx7NsNQe6mcaI/OYlUzCSspdcByWV9hNDBpDUs3nCUTt6wTe2kcn&#10;Y+jIcxTnU/ss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RuUww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AF68F80" w14:textId="5B856AE9" w:rsidR="004E5C8C" w:rsidRPr="00756E21" w:rsidRDefault="004E5C8C" w:rsidP="00A118D8">
                    <w:pPr>
                      <w:pStyle w:val="Brdtext"/>
                      <w:jc w:val="right"/>
                    </w:pPr>
                    <w:r>
                      <w:fldChar w:fldCharType="begin"/>
                    </w:r>
                    <w:r>
                      <w:instrText xml:space="preserve"> PAGE   \* MERGEFORMAT </w:instrText>
                    </w:r>
                    <w:r>
                      <w:fldChar w:fldCharType="separate"/>
                    </w:r>
                    <w:r>
                      <w:rPr>
                        <w:noProof/>
                      </w:rPr>
                      <w:t>957</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9767D4" w14:textId="77777777" w:rsidR="004E5C8C" w:rsidRDefault="004E5C8C"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0640E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RTobkgIAAJQ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h4&#10;dMaZFTU90pNq0a+pgjzy07gwJdijIyC2X6Cldx7OAx3Gslvt6/inghjZientjl0KxiQdnpzmxxOy&#10;SDLl4/x8nNjP9s7OB/yqoGZxUXBPj5c4FZvbgHQRgg6QmCuAqcqbypi0iYJRV8azjaCnNpiuSB5/&#10;oIxlTcFPj09GKbCF6N5FNjaGUUkyfbpYeFdgWuHWqIgx9rvSRFmq843cQkpld/kTOqI0pXqPY4/f&#10;3+o9zl0d5JEyg8Wdc11Z8Kn61GN7ysqfA2W6wxPhB3XHJbaLNmklH58PClhAuSVheOhaKzh5U9Hz&#10;3YqAD8JTL9GL03zAe/poA0Q/9CvOVuB/v3Ue8SRxsnLWUG8WPPxaC684M98sif88n0QhYdpMTs5I&#10;ScwfWhaHFruur4A0kdMkcjItIx7NsNQe6mcaI/OYlUzCSspdcByWV9hNDBpDUs3nCUTt6wTe2kcn&#10;Y+jIcxTnU/ss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0U6G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20640E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F362C1" w14:textId="77777777" w:rsidR="004E5C8C" w:rsidRDefault="004E5C8C" w:rsidP="009C2B67">
    <w:pPr>
      <w:pStyle w:val="Brdtext"/>
    </w:pPr>
    <w:r>
      <w:rPr>
        <w:noProof/>
        <w:lang w:eastAsia="sv-SE"/>
      </w:rPr>
      <mc:AlternateContent>
        <mc:Choice Requires="wps">
          <w:drawing>
            <wp:anchor distT="0" distB="0" distL="0" distR="0" simplePos="0" relativeHeight="2516585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AAD3E3" w14:textId="3B33F7BE" w:rsidR="004E5C8C" w:rsidRPr="00756E21" w:rsidRDefault="004E5C8C" w:rsidP="009C2B67">
                          <w:pPr>
                            <w:pStyle w:val="Brdtext"/>
                            <w:jc w:val="right"/>
                          </w:pPr>
                          <w:r>
                            <w:fldChar w:fldCharType="begin"/>
                          </w:r>
                          <w:r>
                            <w:instrText xml:space="preserve"> PAGE   \* MERGEFORMAT </w:instrText>
                          </w:r>
                          <w:r>
                            <w:fldChar w:fldCharType="separate"/>
                          </w:r>
                          <w:r>
                            <w:rPr>
                              <w:noProof/>
                            </w:rPr>
                            <w:t>958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5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XetNkA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zynRrMaQnkQb3AYdTCI/jfVTwB4tgKH9bFrMeTj3OIxtt9LV8Y+GCOxgerdnF8EIx+HZeX46gYXD&#10;lI/zi3FiPzs4W+fDF2FqEhcFdRhe4pRtb31AIYAOkJjLG1WVN5VSaRMFI66UI1uGUauQSoTHHyil&#10;SVPQ89OzUQqsTXTvIisdw4gkmT5dbLxrMK3CTomIUfqbkKAs9flKbsa50Pv8CR1REqne4tjjD1W9&#10;xbnrAx4ps9Fh71xX2rjUfbpjB8rKHwNlssOD8KO+4zK0yzZpJT8dDwpYmnIHYTjTXS1v+U2F8d0y&#10;Hx6Yw13CxPE+hHt8pDKg3/QrStbG/XrtPOIhcVgpaXA3C+p/bpgTlKivGuK/yCdRSCFtJmcfoSTi&#10;ji3LY4ve1FcGmoC8UV1aRnxQw1I6Uz/jGVnErDAxzZG7oGFYXoXuxcAzxMVikUC4vpaFW/1oeQwd&#10;eY7ifGqfmbO9ggOkf2eGW8ymL4TcYaOnt4tNgBiTyiPTHav9BHD1k/j7Zyq+Lcf7hDo8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FXet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9AAD3E3" w14:textId="3B33F7BE" w:rsidR="004E5C8C" w:rsidRPr="00756E21" w:rsidRDefault="004E5C8C" w:rsidP="009C2B67">
                    <w:pPr>
                      <w:pStyle w:val="Brdtext"/>
                      <w:jc w:val="right"/>
                    </w:pPr>
                    <w:r>
                      <w:fldChar w:fldCharType="begin"/>
                    </w:r>
                    <w:r>
                      <w:instrText xml:space="preserve"> PAGE   \* MERGEFORMAT </w:instrText>
                    </w:r>
                    <w:r>
                      <w:fldChar w:fldCharType="separate"/>
                    </w:r>
                    <w:r>
                      <w:rPr>
                        <w:noProof/>
                      </w:rPr>
                      <w:t>958</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F97BFC" w14:textId="77777777" w:rsidR="004E5C8C" w:rsidRDefault="004E5C8C"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BB24EE" w14:textId="56FFC490" w:rsidR="004E5C8C" w:rsidRPr="00756E21" w:rsidRDefault="004E5C8C" w:rsidP="00A118D8">
                          <w:pPr>
                            <w:pStyle w:val="Brdtext"/>
                            <w:jc w:val="right"/>
                          </w:pPr>
                          <w:r>
                            <w:fldChar w:fldCharType="begin"/>
                          </w:r>
                          <w:r>
                            <w:instrText xml:space="preserve"> PAGE   \* MERGEFORMAT </w:instrText>
                          </w:r>
                          <w:r>
                            <w:fldChar w:fldCharType="separate"/>
                          </w:r>
                          <w:r>
                            <w:rPr>
                              <w:noProof/>
                            </w:rPr>
                            <w:t>957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SCDDkQIAAJQ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yc&#10;jzmzoqZHelIt+g1VkEd+GhemBHt0BMT2M7T0zsN5oMNYdqt9Hf9UECM7Mb3bs0vBmKTDs/N8ckoW&#10;SaZ8nF+ME/vZwdn5gF8U1CwuCu7p8RKnYnsbkC5C0AEScwUwVXlTGZM2UTDqyni2FfTUBtMVyeMP&#10;lLGsKfj55GyUAluI7l1kY2MYlSTTp4uFdwWmFe6MihhjvylNlKU6X8ktpFR2nz+hI0pTqrc49vjD&#10;rd7i3NVBHikzWNw715UFn6pPPXagrPwxUKY7PBF+VHdcYrtsk1byyWRQwBLKHQnDQ9dawcmbip7v&#10;VgR8EJ56iV6c5gPe00cbIPqhX3G2Bv/rtfOIJ4mTlbOGerPg4edGeMWZ+WpJ/Bf5aRQSps3p2UdS&#10;EvPHluWxxW7qKyBN5DSJnEzLiEczLLWH+pnGyCJmJZOwknIXHIflFXYTg8aQVItFAlH7OoG39tHJ&#10;GDryHMX51D4L73oFI0n/DoYuFt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PSCD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9BB24EE" w14:textId="56FFC490" w:rsidR="004E5C8C" w:rsidRPr="00756E21" w:rsidRDefault="004E5C8C" w:rsidP="00A118D8">
                    <w:pPr>
                      <w:pStyle w:val="Brdtext"/>
                      <w:jc w:val="right"/>
                    </w:pPr>
                    <w:r>
                      <w:fldChar w:fldCharType="begin"/>
                    </w:r>
                    <w:r>
                      <w:instrText xml:space="preserve"> PAGE   \* MERGEFORMAT </w:instrText>
                    </w:r>
                    <w:r>
                      <w:fldChar w:fldCharType="separate"/>
                    </w:r>
                    <w:r>
                      <w:rPr>
                        <w:noProof/>
                      </w:rPr>
                      <w:t>957</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80A1BC" w14:textId="77777777" w:rsidR="004E5C8C" w:rsidRDefault="004E5C8C"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199BE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gVfDkAIAAJQFAAAOAAAAZHJzL2Uyb0RvYy54bWysVFFv2yAQfp+0/4B4Xx2na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s7Bj2Y1mvQk2uA2qCCP/DTWTwFbWABD+9m06PNw7nEYy26lq+MfBRHYEWm3ZxfBCMfh2Xl+OoGF&#10;w5SP84txYj87OFvnwxdhahIXBXVoXuKUbe98wEUAHSAxlzeqKm8rpdImCkZcK0e2DK1WIV0RHn+g&#10;lCZNQc9Pz0YpsDbRvYusdAwjkmT6dLHwrsC0CjslIkbpb0KCslTnK7kZ50Lv8yd0REmkeotjjz/c&#10;6i3OXR3wSJmNDnvnutLGperTGztQVv4YKJMdHoQf1R2XoV22SSto5KCApSl3EIYz3dPylt9WaN8d&#10;8+GRObwldBzzITzgI5UB/aZfUbI27tdr5xEPicNKSYO3WVD/c8OcoER91RD/RT6JQgppMzn7CCUR&#10;d2xZHlv0pr420ESOSWR5WkZ8UMNSOlM/Y4zMY1aYmObIXdAwLK9DNzEwhriYzxMIz9eycKcXlsfQ&#10;kecozqf2mTnbKzhA+vdmeMVs+kLIHTZ6ejvfBIgxqTwy3bHadwBPP4m/H1NxthzvE+owTG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CBV8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3199BE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12DEB3" w14:textId="77777777" w:rsidR="004E5C8C" w:rsidRDefault="004E5C8C" w:rsidP="009C2B67">
    <w:pPr>
      <w:pStyle w:val="Brdtext"/>
    </w:pPr>
    <w:r>
      <w:rPr>
        <w:noProof/>
        <w:lang w:eastAsia="sv-SE"/>
      </w:rPr>
      <mc:AlternateContent>
        <mc:Choice Requires="wps">
          <w:drawing>
            <wp:anchor distT="0" distB="0" distL="0" distR="0" simplePos="0" relativeHeight="2516585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36A3E8" w14:textId="148E337A" w:rsidR="004E5C8C" w:rsidRPr="00756E21" w:rsidRDefault="004E5C8C" w:rsidP="009C2B67">
                          <w:pPr>
                            <w:pStyle w:val="Brdtext"/>
                            <w:jc w:val="right"/>
                          </w:pPr>
                          <w:r>
                            <w:fldChar w:fldCharType="begin"/>
                          </w:r>
                          <w:r>
                            <w:instrText xml:space="preserve"> PAGE   \* MERGEFORMAT </w:instrText>
                          </w:r>
                          <w:r>
                            <w:fldChar w:fldCharType="separate"/>
                          </w:r>
                          <w:r>
                            <w:rPr>
                              <w:noProof/>
                            </w:rPr>
                            <w:t>972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6585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1A7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fMKZFTU90qNq0a+pgknkp3FhSrCFIyC2X6Cldx7OAx3Gslvt6/inghjZientjl0KxiQdnpzmxxOy&#10;SDLl4/x8nNjP9s7OB/yqoGZxUXBPj5c4FZvbgHQRgg6QmCuAqcqbypi0iYJRV8azjaCnNpiuSB5/&#10;oIxlTcFPj09GKbCF6N5FNjaGUUkyfbpYeFdgWuHWqIgx9rvSRFmq843cQkpld/kTOqI0pXqPY4/f&#10;3+o9zl0d5JEyg8Wdc11Z8Kn61GN7ysqfA2W6wxPhB3XHJbbLNmklPz4bFLCEckvC8NC1VnDypqLn&#10;uxUBH4SnXqIXp/mA9/TRBoh+6FecrcD/fus84kniZOWsod4sePi1Fl5xZr5ZEv95PolCwrSZnJyR&#10;kpg/tCwPLXZdXwFpIqdJ5GRaRjyaYak91E80RuYxK5mElZS74Dgsr7CbGDSGpJrPE4ja1wm8tQsn&#10;Y+jIcxTnY/skvOsVjCT9Oxi6WExfCbnDRs/g5mskMSaVR6Y7VvsXoNZP4u/HVJwth/uE2g/T2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5/UD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036A3E8" w14:textId="148E337A" w:rsidR="004E5C8C" w:rsidRPr="00756E21" w:rsidRDefault="004E5C8C" w:rsidP="009C2B67">
                    <w:pPr>
                      <w:pStyle w:val="Brdtext"/>
                      <w:jc w:val="right"/>
                    </w:pPr>
                    <w:r>
                      <w:fldChar w:fldCharType="begin"/>
                    </w:r>
                    <w:r>
                      <w:instrText xml:space="preserve"> PAGE   \* MERGEFORMAT </w:instrText>
                    </w:r>
                    <w:r>
                      <w:fldChar w:fldCharType="separate"/>
                    </w:r>
                    <w:r>
                      <w:rPr>
                        <w:noProof/>
                      </w:rPr>
                      <w:t>972</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961D5E" w14:textId="77777777" w:rsidR="004E5C8C" w:rsidRDefault="004E5C8C"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87083" w14:textId="02385624" w:rsidR="004E5C8C" w:rsidRPr="00756E21" w:rsidRDefault="004E5C8C" w:rsidP="00A118D8">
                          <w:pPr>
                            <w:pStyle w:val="Brdtext"/>
                            <w:jc w:val="right"/>
                          </w:pPr>
                          <w:r>
                            <w:fldChar w:fldCharType="begin"/>
                          </w:r>
                          <w:r>
                            <w:instrText xml:space="preserve"> PAGE   \* MERGEFORMAT </w:instrText>
                          </w:r>
                          <w:r>
                            <w:fldChar w:fldCharType="separate"/>
                          </w:r>
                          <w:r>
                            <w:rPr>
                              <w:noProof/>
                            </w:rPr>
                            <w:t>971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Wt8kQIAAJQ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Bx&#10;PuHMipoe6VG16NdUQR75aVyYEmzhCIjtF2jpnYfzQIex7Fb7Ov6pIEZ2Ynq7Y5eCMUmHk9P8+IQs&#10;kkz5OD8fJ/azvbPzAb8qqFlcFNzT4yVOxeY2IF2EoAMk5gpgqvKmMiZtomDUlfFsI+ipDaYrkscf&#10;KGNZU/DT48koBbYQ3bvIxsYwKkmmTxcL7wpMK9waFTHGfleaKEt1vpFbSKnsLn9CR5SmVO9x7PH7&#10;W73HuauDPFJmsLhzrisLPlWfemxPWflzoEx3eCL8oO64xHbZJq3kx2eDApZQbkkYHrrWCk7eVPR8&#10;tyLgg/DUS/TiNB/wnj7aANEP/YqzFfjfb51HPEmcrJw11JsFD7/WwivOzDdL4j/PT6KQMG1OJp9J&#10;ScwfWpaHFruur4A0kdMkcjItIx7NsNQe6icaI/OYlUzCSspdcByWV9hNDBpDUs3nCUTt6wTe2oWT&#10;MXTkOYrzsX0S3vUKRpL+HQxdLKavhNxho2dw8zWSGJPKI9Mdq/0LUOsn8fdjKs6Ww31C7Yfp7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pnWt8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C187083" w14:textId="02385624" w:rsidR="004E5C8C" w:rsidRPr="00756E21" w:rsidRDefault="004E5C8C" w:rsidP="00A118D8">
                    <w:pPr>
                      <w:pStyle w:val="Brdtext"/>
                      <w:jc w:val="right"/>
                    </w:pPr>
                    <w:r>
                      <w:fldChar w:fldCharType="begin"/>
                    </w:r>
                    <w:r>
                      <w:instrText xml:space="preserve"> PAGE   \* MERGEFORMAT </w:instrText>
                    </w:r>
                    <w:r>
                      <w:fldChar w:fldCharType="separate"/>
                    </w:r>
                    <w:r>
                      <w:rPr>
                        <w:noProof/>
                      </w:rPr>
                      <w:t>971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7B2808" w14:textId="77777777" w:rsidR="004E5C8C" w:rsidRDefault="004E5C8C"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0B5E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SztgkgIAAJQ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CT&#10;fMqZFTU90qNq0W+ogjzy07gwI9iDIyC2n6Gldx7OAx3Gslvt6/inghjZiendnl0KxiQdnp7l0xOy&#10;SDLlk/x8ktjPDs7OB/yioGZxUXBPj5c4FdubgHQRgg6QmCuAqcrrypi0iYJRS+PZVtBTG0xXJI8/&#10;UMaypuBn09NxCmwhuneRjY1hVJJMny4W3hWYVrgzKmKM/aY0UZbqfCW3kFLZff6EjihNqd7i2OMP&#10;t3qLc1cHeaTMYHHvXFcWfKo+9diBsvLHQJnu8ET4Ud1xie2qTVrJp+eDAlZQ7kgYHrrWCk5eV/R8&#10;NyLgvfDUS/TiNB/wjj7aANEP/YqzNfhfr51HPEmcrJw11JsFDz83wivOzFdL4j/PT6KQMG1OTj+S&#10;kpg/tqyOLXZTL4E0kdMkcjItIx7NsNQe6icaI4uYlUzCSspdcByWS+wmBo0hqRaLBKL2dQJv7IOT&#10;MXTkOYrzsX0S3vUKRpL+L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JUs7Y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A60B5E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83448D" w14:textId="77777777" w:rsidR="004E5C8C" w:rsidRDefault="004E5C8C" w:rsidP="009C2B67">
    <w:pPr>
      <w:pStyle w:val="Brdtext"/>
    </w:pPr>
    <w:r>
      <w:rPr>
        <w:noProof/>
        <w:lang w:eastAsia="sv-SE"/>
      </w:rPr>
      <mc:AlternateContent>
        <mc:Choice Requires="wps">
          <w:drawing>
            <wp:anchor distT="0" distB="0" distL="0" distR="0" simplePos="0" relativeHeight="2516585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A20AD" w14:textId="4F2CA60F" w:rsidR="004E5C8C" w:rsidRPr="00756E21" w:rsidRDefault="004E5C8C" w:rsidP="009C2B67">
                          <w:pPr>
                            <w:pStyle w:val="Brdtext"/>
                            <w:jc w:val="right"/>
                          </w:pPr>
                          <w:r>
                            <w:fldChar w:fldCharType="begin"/>
                          </w:r>
                          <w:r>
                            <w:instrText xml:space="preserve"> PAGE   \* MERGEFORMAT </w:instrText>
                          </w:r>
                          <w:r>
                            <w:fldChar w:fldCharType="separate"/>
                          </w:r>
                          <w:r>
                            <w:rPr>
                              <w:noProof/>
                            </w:rPr>
                            <w:t>974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6585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2mqo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IwzK2p6pEfVol9TBZPIT+PClGALR0Bsv0BL7zycBzqMZbfa1/FPBTGyE9PbHbsUjEk6PDnNjydk&#10;kWTKx/n5OLGf7Z2dD/hVQc3iouCeHi9xKja3AekiBB0gMVcAU5U3lTFpEwWjroxnG0FPbTBdkTz+&#10;QBnLmoKfHp+MUmAL0b2LbGwMo5Jk+nSx8K7AtMKtURFj7HelibJU5xu5hZTK7vIndERpSvUexx6/&#10;v9V7nLs6yCNlBos757qy4FP1qcf2lJU/B8p0hyfCD+qOS2yXbdJKPhkPClhCuSVheOhaKzh5U9Hz&#10;3YqAD8JTL9GL03zAe/poA0Q/9CvOVuB/v3Ue8SRxsnLWUG8WPPxaC684M98sif88n0QhYdpMTs5I&#10;ScwfWpaHFruur4A0kdMkcjItIx7NsNQe6icaI/OYlUzCSspdcByWV9hNDBpDUs3nCUTt6wTe2oWT&#10;MXTkOYrzsX0S3vUKRpL+HQxdLKavhNxho2dw8zWSGJPKI9Mdq/0LUOsn8fdjKs6Ww31C7Yfp7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qNpqq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23A20AD" w14:textId="4F2CA60F" w:rsidR="004E5C8C" w:rsidRPr="00756E21" w:rsidRDefault="004E5C8C" w:rsidP="009C2B67">
                    <w:pPr>
                      <w:pStyle w:val="Brdtext"/>
                      <w:jc w:val="right"/>
                    </w:pPr>
                    <w:r>
                      <w:fldChar w:fldCharType="begin"/>
                    </w:r>
                    <w:r>
                      <w:instrText xml:space="preserve"> PAGE   \* MERGEFORMAT </w:instrText>
                    </w:r>
                    <w:r>
                      <w:fldChar w:fldCharType="separate"/>
                    </w:r>
                    <w:r>
                      <w:rPr>
                        <w:noProof/>
                      </w:rPr>
                      <w:t>974</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931531" w14:textId="77777777" w:rsidR="004E5C8C" w:rsidRDefault="004E5C8C"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DDB959" w14:textId="4AA93676" w:rsidR="004E5C8C" w:rsidRPr="00756E21" w:rsidRDefault="004E5C8C" w:rsidP="00A118D8">
                          <w:pPr>
                            <w:pStyle w:val="Brdtext"/>
                            <w:jc w:val="right"/>
                          </w:pPr>
                          <w:r>
                            <w:fldChar w:fldCharType="begin"/>
                          </w:r>
                          <w:r>
                            <w:instrText xml:space="preserve"> PAGE   \* MERGEFORMAT </w:instrText>
                          </w:r>
                          <w:r>
                            <w:fldChar w:fldCharType="separate"/>
                          </w:r>
                          <w:r>
                            <w:rPr>
                              <w:noProof/>
                            </w:rPr>
                            <w:t>975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Ae5vkQ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nO0SrMaTXoSbXAbVJBHfhrrp4A9WgBD+9m06PNw7nEYy26lq+MfBRHYwfRuzy6CEY7Ds/P8dAIL&#10;hykf5xfjxH52cLbOhy/C1CQuCurQvMQp2976gIsAOkBiLm9UVd5USqVNFIy4Uo5sGVqtQroiPP5A&#10;KU2agp6fno1SYG2iexdZ6RhGJMn06WLhXYFpFXZKRIzS34QEZanOV3IzzoXe50/oiJJI9RbHHn+4&#10;1VucuzrgkTIbHfbOdaWNS9WnN3agrPwxUCY7PAg/qjsuQ7tsk1byyemggKUpdxCGM93T8pbfVGjf&#10;LfPhgTm8JXQc8yHc4yOVAf2mX1GyNu7Xa+cRD4nDSkmDt1lQ/3PDnKBEfdUQ/0U+iUIKaTM5+wgl&#10;EXdsWR5b9Ka+MtBEjklkeVpGfFDDUjpTP2OMLGJWmJjmyF3QMCyvQjcxMIa4WCwSCM/XsnCrHy2P&#10;oSPPUZxP7TNztldwgPTvzPCK2fSFkDts9PR2sQkQY1J5ZLpjte8Ann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FAe5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CDDB959" w14:textId="4AA93676" w:rsidR="004E5C8C" w:rsidRPr="00756E21" w:rsidRDefault="004E5C8C" w:rsidP="00A118D8">
                    <w:pPr>
                      <w:pStyle w:val="Brdtext"/>
                      <w:jc w:val="right"/>
                    </w:pPr>
                    <w:r>
                      <w:fldChar w:fldCharType="begin"/>
                    </w:r>
                    <w:r>
                      <w:instrText xml:space="preserve"> PAGE   \* MERGEFORMAT </w:instrText>
                    </w:r>
                    <w:r>
                      <w:fldChar w:fldCharType="separate"/>
                    </w:r>
                    <w:r>
                      <w:rPr>
                        <w:noProof/>
                      </w:rPr>
                      <w:t>975</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5196EB" w14:textId="77777777" w:rsidR="004E5C8C" w:rsidRDefault="004E5C8C"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23EA4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BtYmkQ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DifUqJZjUd6FG1wG1SQR34a62eALS2Aof1sWrzzcO5xGMtupavjHwUR2MH0bs8ughGOw7NpfjqB&#10;hcOUj/PzcWI/Ozhb58MXYWoSFwV1eLzEKdve+oCLADpAYi5vVFXeVEqlTRSMuFKObBmeWoV0RXj8&#10;gVKaNAWdnp6NUmBtonsXWekYRiTJ9Oli4V2BaRV2SkSM0t+EBGWpzldyM86F3udP6IiSSPUWxx5/&#10;uNVbnLs64JEyGx32znWljUvVpx47UFb+GCiTHR6EH9Udl6FdtUkr+WQyKGBlyh2E4UzXWt7ymwrP&#10;d8t8eGAOvYQXx3wI9/hIZUC/6VeUrI379dp5xEPisFLSoDcL6n9umBOUqK8a4j9H/tjMaTM5+wgl&#10;EXdsWR1b9Ka+MtBEjklkeVpGfFDDUjpTP2GMLGJWmJjmyF3QMCyvQjcxMIa4WCwSCO1rWbjVS8tj&#10;6MhzFOdj+8Sc7RUcIP07M3Qxm70QcoeNnt4uNgFiTCqPTHes9i+A1k/i78dUnC3H+4Q6DNP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BtY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923EA4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7EFE09" w14:textId="77777777" w:rsidR="004E5C8C" w:rsidRDefault="004E5C8C" w:rsidP="009C2B67">
    <w:pPr>
      <w:pStyle w:val="Brdtext"/>
    </w:pPr>
    <w:r>
      <w:rPr>
        <w:noProof/>
        <w:lang w:eastAsia="sv-SE"/>
      </w:rPr>
      <mc:AlternateContent>
        <mc:Choice Requires="wps">
          <w:drawing>
            <wp:anchor distT="0" distB="0" distL="0" distR="0" simplePos="0" relativeHeight="2516585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565DC0" w14:textId="74C6B939" w:rsidR="004E5C8C" w:rsidRPr="00756E21" w:rsidRDefault="004E5C8C" w:rsidP="009C2B67">
                          <w:pPr>
                            <w:pStyle w:val="Brdtext"/>
                            <w:jc w:val="right"/>
                          </w:pPr>
                          <w:r>
                            <w:fldChar w:fldCharType="begin"/>
                          </w:r>
                          <w:r>
                            <w:instrText xml:space="preserve"> PAGE   \* MERGEFORMAT </w:instrText>
                          </w:r>
                          <w:r>
                            <w:fldChar w:fldCharType="separate"/>
                          </w:r>
                          <w:r>
                            <w:rPr>
                              <w:noProof/>
                            </w:rPr>
                            <w:t>978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6585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m1fGkAIAAJQFAAAOAAAAZHJzL2Uyb0RvYy54bWysVMFu2zAMvQ/YPwi6r47TtF2DOkXWosOA&#10;oi2WDj0rstQYk0VNYmJnX19KtpOs66XDLjYlPpIi+ciLy7Y2bKN8qMAWPD8acaashLKyzwX/8Xjz&#10;6TNnAYUthQGrCr5VgV/OPn64aNxUjWEFplSekRMbpo0r+ArRTbMsyJWqRTgCpywpNfhaIB39c1Z6&#10;0ZD32mTj0eg0a8CXzoNUIdDtdafks+RfayXxXuugkJmC09swfX36LuM3m12I6bMXblXJ/hniH15R&#10;i8pS0J2ra4GCrX31l6u6kh4CaDySUGegdSVVyoGyyUevslmshFMpFypOcLsyhf/nVt5tHjyryoKP&#10;x1QfK2pq0qNq0a8pg0msT+PClGALR0Bsv0BLfR7uA13GtFvt6/inhBjpydN2V11yxiRdnpzmxxPS&#10;SFLl4/yc4pH3bG/sfMCvCmoWhYJ7al6qqdjcBuygAyTGCmCq8qYyJh0iYdSV8WwjqNUG0xPJ+R8o&#10;Y1lT8NPjk1FybCGad56NjW5UokwfLibeJZgk3BoVMcZ+V5pKlvJ8I7aQUtld/ISOKE2h3mPY4/ev&#10;eo9xlwdZpMhgcWdcVxZ8yj7N2L5k5c+hZLrDU28O8o4itss2cSWfnA0MWEK5JWJ46EYrOHlTUftu&#10;RcAH4WmWqOO0H/CePtoAlR96ibMV+N9v3Uc8UZy0nDU0mwUPv9bCK87MN0vkP88nkUiYDpOTs8hc&#10;f6hZHmrsur4C4kROm8jJJEY8mkHUHuonWiPzGJVUwkqKXXAcxCvsNgatIanm8wSi8XUCb+3Cyeg6&#10;1jmS87F9Et71DEai/h0MUyymr4jcYaNlcPM1EhkTy2Olu6r2HaDRT3PSr6m4Ww7PCbVfpr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Lm1fG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6565DC0" w14:textId="74C6B939" w:rsidR="004E5C8C" w:rsidRPr="00756E21" w:rsidRDefault="004E5C8C" w:rsidP="009C2B67">
                    <w:pPr>
                      <w:pStyle w:val="Brdtext"/>
                      <w:jc w:val="right"/>
                    </w:pPr>
                    <w:r>
                      <w:fldChar w:fldCharType="begin"/>
                    </w:r>
                    <w:r>
                      <w:instrText xml:space="preserve"> PAGE   \* MERGEFORMAT </w:instrText>
                    </w:r>
                    <w:r>
                      <w:fldChar w:fldCharType="separate"/>
                    </w:r>
                    <w:r>
                      <w:rPr>
                        <w:noProof/>
                      </w:rPr>
                      <w:t>978</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8E65FB" w14:textId="77777777" w:rsidR="004E5C8C" w:rsidRDefault="004E5C8C"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0AC6FF" w14:textId="1FD81DDE" w:rsidR="004E5C8C" w:rsidRPr="00756E21" w:rsidRDefault="004E5C8C" w:rsidP="00A118D8">
                          <w:pPr>
                            <w:pStyle w:val="Brdtext"/>
                            <w:jc w:val="right"/>
                          </w:pPr>
                          <w:r>
                            <w:fldChar w:fldCharType="begin"/>
                          </w:r>
                          <w:r>
                            <w:instrText xml:space="preserve"> PAGE   \* MERGEFORMAT </w:instrText>
                          </w:r>
                          <w:r>
                            <w:fldChar w:fldCharType="separate"/>
                          </w:r>
                          <w:r>
                            <w:rPr>
                              <w:noProof/>
                            </w:rPr>
                            <w:t>977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eWyB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j&#10;cU6JZjWG9Cja4NboII/8NNZPAVtYAEP7xbSY83DucRjbbqWr4x8NEdjB9HbHLoIRjsOT0/x4AguH&#10;KR/n5+PEfrZ3ts6Hr8LUJC4K6jC8xCnb3PqAQgAdIDGXN6oqbyql0iYKRlwpRzYMo1YhlQiPP1BK&#10;k6agp8cnoxRYm+jeRVY6hhFJMn262HjXYFqFrRIRo/R3IUFZ6vON3IxzoXf5EzqiJFK9x7HH76t6&#10;j3PXBzxSZqPDzrmutHGp+3TH9pSVPwfKZIcH4Qd9x2Vol23SSj45GxSwNOUWwnCmu1re8psK47tl&#10;Pjwwh7uEieN9CPf4SGVAv+lXlKyM+/3WecRD4rBS0uBuFtT/WjMnKFHfNMR/nk+ikELaTE4+Q0nE&#10;HVqWhxa9rq8MNAF5o7q0jPighqV0pn7CMzKPWWFimiN3QcOwvArdi4FniIv5PIFwfS0Lt3pheQwd&#10;eY7ifGyfmLO9ggOkf2eGW8ymr4TcYaOnt/N1gBiTyiPTHav9BHD1k/j7Zyq+LYf7hNo/pr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x5bI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0AC6FF" w14:textId="1FD81DDE" w:rsidR="004E5C8C" w:rsidRPr="00756E21" w:rsidRDefault="004E5C8C" w:rsidP="00A118D8">
                    <w:pPr>
                      <w:pStyle w:val="Brdtext"/>
                      <w:jc w:val="right"/>
                    </w:pPr>
                    <w:r>
                      <w:fldChar w:fldCharType="begin"/>
                    </w:r>
                    <w:r>
                      <w:instrText xml:space="preserve"> PAGE   \* MERGEFORMAT </w:instrText>
                    </w:r>
                    <w:r>
                      <w:fldChar w:fldCharType="separate"/>
                    </w:r>
                    <w:r>
                      <w:rPr>
                        <w:noProof/>
                      </w:rPr>
                      <w:t>977</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B924A7" w14:textId="77777777" w:rsidR="004E5C8C" w:rsidRDefault="004E5C8C"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A6571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AvXM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Os4vKNGsxiMtRRvcBhXkkZ/G+ilgjxbA0H42Ld55OPc4jGW30tXxj4II7GB6t2cXwQjH4dl5fjqB&#10;hcOUI9s4sZ8dnK3z4YswNYmLgjo8XuKUbW99wEUAHSAxlzeqKm8qpdImCkZcKUe2DE+tQroiPP5A&#10;KU2agp6fno1SYG2iexdZ6RhGJMn06WLhXYFpFXZKRIzS34QEZanOV3IzzoXe50/oiJJI9RbHHn+4&#10;1VucuzrgkTIbHfbOdaWNS9WnHjtQVv4YKJMdHoQf1R2XoV21SSv55GJQwMqUOwjDma61vOU3FZ7v&#10;lvnwwBx6CS+O+RDu8ZHKgH7TryhZG/frtfOIh8RhpaRBbxbU/9wwJyhRXzXEf5FPopBC2kzOPkJJ&#10;xB1bVscWvamvDDSRYxJZnpYRH9SwlM7UTxgji5gVJqY5chc0DMur0E0MjCEuFosEQvtaFm71o+Ux&#10;dOQ5inPZPjFnewUHSP/ODF3Mpi+E3GGjp7eLTYAYk8oj0x2r/Qug9ZP4+zEVZ8vxPqEO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8C9c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A6571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68DD9F" w14:textId="77777777" w:rsidR="004E5C8C" w:rsidRDefault="004E5C8C" w:rsidP="009C2B67">
    <w:pPr>
      <w:pStyle w:val="Brdtext"/>
    </w:pPr>
    <w:r>
      <w:rPr>
        <w:noProof/>
        <w:lang w:eastAsia="sv-SE"/>
      </w:rPr>
      <mc:AlternateContent>
        <mc:Choice Requires="wps">
          <w:drawing>
            <wp:anchor distT="0" distB="0" distL="0" distR="0" simplePos="0" relativeHeight="2516585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C5F085" w14:textId="4F1D576F" w:rsidR="004E5C8C" w:rsidRPr="00756E21" w:rsidRDefault="004E5C8C" w:rsidP="009C2B67">
                          <w:pPr>
                            <w:pStyle w:val="Brdtext"/>
                            <w:jc w:val="right"/>
                          </w:pPr>
                          <w:r>
                            <w:fldChar w:fldCharType="begin"/>
                          </w:r>
                          <w:r>
                            <w:instrText xml:space="preserve"> PAGE   \* MERGEFORMAT </w:instrText>
                          </w:r>
                          <w:r>
                            <w:fldChar w:fldCharType="separate"/>
                          </w:r>
                          <w:r>
                            <w:rPr>
                              <w:noProof/>
                            </w:rPr>
                            <w:t>978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9" type="#_x0000_t202" style="position:absolute;left:0;text-align:left;margin-left:5.4pt;margin-top:610.95pt;width:44.2pt;height:9.6pt;z-index:2516585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py5kgIAAJQFAAAOAAAAZHJzL2Uyb0RvYy54bWysVFFv2yAQfp+0/4B4Xx07SbdGdaqsVadJ&#10;VVstnfpMMCTWgGNAYme/fge2k6zrS6e92MB9d8d9fHeXV61WZCecr8GUND8bUSIMh6o265J+f7r9&#10;8IkSH5ipmAIjSroXnl7N37+7bOxMFLABVQlHMIjxs8aWdBOCnWWZ5xuhmT8DKwwaJTjNAm7dOqsc&#10;azC6VlkxGp1nDbjKOuDCezy96Yx0nuJLKXh4kNKLQFRJ8W4hfV36ruI3m1+y2doxu6l5fw32D7fQ&#10;rDaY9BDqhgVGtq7+K5SuuQMPMpxx0BlIWXORasBq8tGLapYbZkWqBcnx9kCT/39h+f3u0ZG6KmlR&#10;jCkxTOMjPYk2uC1WMIn8NNbPELa0CAztZ2jxnYdzj4ex7FY6Hf9YEEE7Mr0/sIvBCMfD6Xk+nqCF&#10;oykv8osisZ8dna3z4YsATeKipA4fL3HKdnc+4EUQOkBiLg+qrm5rpdImCkZcK0d2DJ9ahXRF9PgD&#10;pQxpSno+no5SYAPRvYusTAwjkmT6dLHwrsC0CnslIkaZb0IiZanOV3IzzoU55E/oiJKY6i2OPf54&#10;q7c4d3WgR8oMJhycdW3ApepTjx0pq34MlMkOj4Sf1B2XoV21SSv5tBgUsIJqj8Jw0LWWt/y2xue7&#10;Yz48Moe9hC+O8yE84EcqQPqhX1GyAffrtfOIR4mjlZIGe7Ok/ueWOUGJ+mpQ/Bf5JAoppM1k+hGV&#10;RNypZXVqMVt9DaiJHCeR5WkZ8UENS+lAP+MYWcSsaGKGY+6ShmF5HbqJgWOIi8UigbB9LQt3Zml5&#10;DB15juJ8ap+Zs72CA0r/HoYuZrMXQu6w0dPbxTagGJPKI9Mdq/0LYOsn8fdjKs6W031CHYfp/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Kz+nL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BC5F085" w14:textId="4F1D576F" w:rsidR="004E5C8C" w:rsidRPr="00756E21" w:rsidRDefault="004E5C8C" w:rsidP="009C2B67">
                    <w:pPr>
                      <w:pStyle w:val="Brdtext"/>
                      <w:jc w:val="right"/>
                    </w:pPr>
                    <w:r>
                      <w:fldChar w:fldCharType="begin"/>
                    </w:r>
                    <w:r>
                      <w:instrText xml:space="preserve"> PAGE   \* MERGEFORMAT </w:instrText>
                    </w:r>
                    <w:r>
                      <w:fldChar w:fldCharType="separate"/>
                    </w:r>
                    <w:r>
                      <w:rPr>
                        <w:noProof/>
                      </w:rPr>
                      <w:t>978</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393D37" w14:textId="77777777" w:rsidR="004E5C8C" w:rsidRDefault="004E5C8C"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8681B7" w14:textId="1783378D" w:rsidR="004E5C8C" w:rsidRPr="00756E21" w:rsidRDefault="004E5C8C" w:rsidP="00A118D8">
                          <w:pPr>
                            <w:pStyle w:val="Brdtext"/>
                            <w:jc w:val="right"/>
                          </w:pPr>
                          <w:r>
                            <w:fldChar w:fldCharType="begin"/>
                          </w:r>
                          <w:r>
                            <w:instrText xml:space="preserve"> PAGE   \* MERGEFORMAT </w:instrText>
                          </w:r>
                          <w:r>
                            <w:fldChar w:fldCharType="separate"/>
                          </w:r>
                          <w:r>
                            <w:rPr>
                              <w:noProof/>
                            </w:rPr>
                            <w:t>979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0"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U0K5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xxPOrKjpkR5Vi35DFeSRn8aFGcGWjoDYfoaW3nk4D3QYy261r+OfCmJkJ6Z3e3YpGJN0OD3LTydk&#10;kWTKx/n5OLGfHZydD/hFQc3iouCeHi9xKra3AekiBB0gMVcAU5U3lTFpEwWjroxnW0FPbTBdkTz+&#10;QBnLmoKfnU5HKbCF6N5FNjaGUUkyfbpYeFdgWuHOqIgx9pvSRFmq85XcQkpl9/kTOqI0pXqLY48/&#10;3Ootzl0d5JEyg8W9c11Z8Kn61GMHysofA2W6wxPhR3XHJbarNmkln54OClhBuSNheOhaKzh5U9Hz&#10;3YqAD8JTL9GL03zAe/poA0Q/9CvO1uB/vXYe8SRxsnLWUG8WPPzcCK84M18tif88n0QhYdpMph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FNCu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58681B7" w14:textId="1783378D" w:rsidR="004E5C8C" w:rsidRPr="00756E21" w:rsidRDefault="004E5C8C" w:rsidP="00A118D8">
                    <w:pPr>
                      <w:pStyle w:val="Brdtext"/>
                      <w:jc w:val="right"/>
                    </w:pPr>
                    <w:r>
                      <w:fldChar w:fldCharType="begin"/>
                    </w:r>
                    <w:r>
                      <w:instrText xml:space="preserve"> PAGE   \* MERGEFORMAT </w:instrText>
                    </w:r>
                    <w:r>
                      <w:fldChar w:fldCharType="separate"/>
                    </w:r>
                    <w:r>
                      <w:rPr>
                        <w:noProof/>
                      </w:rPr>
                      <w:t>979</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D9715C" w14:textId="77777777" w:rsidR="004E5C8C" w:rsidRDefault="004E5C8C"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C67E9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1"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IiA3kQIAAJQFAAAOAAAAZHJzL2Uyb0RvYy54bWysVFFv2yAQfp+0/4B4Xxy7SbdGdaqsVaZJ&#10;VVstnfpMMDTWgGNAYme/fge2k6zrS6e92MB9d8d9fHeXV61WZCecr8GUNB+NKRGGQ1Wb55J+f1x+&#10;+ESJD8xUTIERJd0LT6/m799dNnYmCtiAqoQjGMT4WWNLugnBzrLM843QzI/ACoNGCU6zgFv3nFWO&#10;NRhdq6wYj8+zBlxlHXDhPZ7edEY6T/GlFDzcS+lFIKqkeLeQvi591/GbzS/Z7Nkxu6l5fw32D7fQ&#10;rDaY9BDqhgVGtq7+K5SuuQMPMow46AykrLlINWA1+fhFNasNsyLVguR4e6DJ/7+w/G734EhdlbQo&#10;CkoM0/hIj6INbosV5JGfxvoZwlYWgaH9DC2+83Du8TCW3Uqn4x8LImhHpvcHdjEY4Xg4Pc/PJmjh&#10;aMqL/KJI7GdHZ+t8+CJAk7goqcPHS5yy3a0PeBGEDpCYy4Oqq2WtVNpEwYhr5ciO4VOrkK6IHn+g&#10;lCFNSc/PpuMU2EB07yIrE8OIJJk+XSy8KzCtwl6JiFHmm5BIWarzldyMc2EO+RM6oiSmeotjjz/e&#10;6i3OXR3okTKDCQdnXRtwqfrUY0fKqh8DZbLDI+EndcdlaNdt0ko+nQwKWEO1R2E46FrLW76s8flu&#10;mQ8PzGEv4YvjfAj3+JEKkH7oV5RswP167TziUeJopaTB3iyp/7llTlCivhoU/0U+iUIKaTOZfkQl&#10;EXdqWZ9azFZfA2oix0lkeVpGfFDDUjrQTzhGFjErmpjhmLukYVheh25i4BjiYrFIIGxfy8KtWVke&#10;Q0eeozgf2yfmbK/ggNK/g6GL2eyFkDts9PR2sQ0oxqTyyHTHav8C2PpJ/P2YirPldJ9Qx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JIiA3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AC67E9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F22527" w14:textId="77777777" w:rsidR="004E5C8C" w:rsidRDefault="004E5C8C" w:rsidP="009C2B67">
    <w:pPr>
      <w:pStyle w:val="Brdtext"/>
    </w:pPr>
    <w:r>
      <w:rPr>
        <w:noProof/>
        <w:lang w:eastAsia="sv-SE"/>
      </w:rPr>
      <mc:AlternateContent>
        <mc:Choice Requires="wps">
          <w:drawing>
            <wp:anchor distT="0" distB="0" distL="0" distR="0" simplePos="0" relativeHeight="2516585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3AB8DE" w14:textId="52BBF8D3" w:rsidR="004E5C8C" w:rsidRPr="00756E21" w:rsidRDefault="004E5C8C" w:rsidP="009C2B67">
                          <w:pPr>
                            <w:pStyle w:val="Brdtext"/>
                            <w:jc w:val="right"/>
                          </w:pPr>
                          <w:r>
                            <w:fldChar w:fldCharType="begin"/>
                          </w:r>
                          <w:r>
                            <w:instrText xml:space="preserve"> PAGE   \* MERGEFORMAT </w:instrText>
                          </w:r>
                          <w:r>
                            <w:fldChar w:fldCharType="separate"/>
                          </w:r>
                          <w:r>
                            <w:rPr>
                              <w:noProof/>
                            </w:rPr>
                            <w:t>980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4" type="#_x0000_t202" style="position:absolute;left:0;text-align:left;margin-left:5.4pt;margin-top:610.95pt;width:44.2pt;height:9.6pt;z-index:2516585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3CfP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xzPOrKjpkR5Vi35DFUwiP40Lc4I9OAJi+xlaeufhPNBhLLvVvo5/KoiRnZje7dmlYEzS4XSWn07I&#10;IsmUj/OzcWI/Ozg7H/CLgprFRcE9PV7iVGxvAtJFCDpAYq4ApiqvK2PSJgpGXRrPtoKe2mC6Inn8&#10;gTKWNQWfnU5HKbCF6N5FNjaGUUkyfbpYeFdgWuHOqIgx9pvSRFmq85XcQkpl9/kTOqI0pXqLY48/&#10;3Ootzl0d5JEyg8W9c11Z8Kn61GMHysofA2W6wxPhR3XHJbarNmkln34cFLCCckfC8NC1VnDyuqLn&#10;uxEB74WnXqIXp/mAd/TRBoh+6FecrcH/eu084kniZOWsod4sePi5EV5xZr5aEv9ZPolCwrSZTD+S&#10;kpg/tqyOLXZTXwJpIqdJ5GRaRjyaYak91E80RpYxK5mElZS74DgsL7GbGDSGpFouE4ja1wm8sQ9O&#10;xtCR5yjOx/ZJeNcrGEn6tzB0sZi/EHKHjZ7BLTdIYkwqj0x3rPYvQK2fxN+PqThbjvcJdRimi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KfcJ8+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23AB8DE" w14:textId="52BBF8D3" w:rsidR="004E5C8C" w:rsidRPr="00756E21" w:rsidRDefault="004E5C8C" w:rsidP="009C2B67">
                    <w:pPr>
                      <w:pStyle w:val="Brdtext"/>
                      <w:jc w:val="right"/>
                    </w:pPr>
                    <w:r>
                      <w:fldChar w:fldCharType="begin"/>
                    </w:r>
                    <w:r>
                      <w:instrText xml:space="preserve"> PAGE   \* MERGEFORMAT </w:instrText>
                    </w:r>
                    <w:r>
                      <w:fldChar w:fldCharType="separate"/>
                    </w:r>
                    <w:r>
                      <w:rPr>
                        <w:noProof/>
                      </w:rPr>
                      <w:t>980</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751485" w14:textId="77777777" w:rsidR="004E5C8C" w:rsidRDefault="004E5C8C"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FE6BE2" w14:textId="5B0ECC74" w:rsidR="004E5C8C" w:rsidRPr="00756E21" w:rsidRDefault="004E5C8C" w:rsidP="00A118D8">
                          <w:pPr>
                            <w:pStyle w:val="Brdtext"/>
                            <w:jc w:val="right"/>
                          </w:pPr>
                          <w:r>
                            <w:fldChar w:fldCharType="begin"/>
                          </w:r>
                          <w:r>
                            <w:instrText xml:space="preserve"> PAGE   \* MERGEFORMAT </w:instrText>
                          </w:r>
                          <w:r>
                            <w:fldChar w:fldCharType="separate"/>
                          </w:r>
                          <w:r>
                            <w:rPr>
                              <w:noProof/>
                            </w:rPr>
                            <w:t>979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5"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hyIkgIAAJQ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P&#10;x2ecWVHTIz2pFv2aKsgjP40LU4ItHAGx/QwtvfNwHugwlt1qX8c/FcTITkxvd+xSMCbpcHKaH5+Q&#10;RZIpH+cX48R+tnd2PuAXBTWLi4J7erzEqdjcBaSLEHSAxFwBTFXeVsakTRSMujaebQQ9tcF0RfL4&#10;A2Usawp+ejwZpcAWonsX2dgYRiXJ9Oli4V2BaYVboyLG2G9KE2WpzjdyCymV3eVP6IjSlOo9jj1+&#10;f6v3OHd1kEfKDBZ3znVlwafqU4/tKSt/DJTpDk+EH9Qdl9gu26SVfHI+KGAJ5ZaE4aFrreDkbUXP&#10;dycCPgpPvUQvTvMBH+ijDRD90K84W4H/9dZ5xJPEycpZQ71Z8PBzLbzizHy1JP6L/CQKCdPmZHJG&#10;SmL+0LI8tNh1fQ2kiZwmkZNpGfFohqX2UD/TGJnHrGQSVlLuguOwvMZuYtAYkmo+TyBqXyfwzi6c&#10;jKEjz1GcT+2z8K5XMJL072HoYjF9JeQOGz2Dm6+RxJhUHpnuWO1fgFo/ib8fU3G2HO4Taj9MZ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wD4ci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0FE6BE2" w14:textId="5B0ECC74" w:rsidR="004E5C8C" w:rsidRPr="00756E21" w:rsidRDefault="004E5C8C" w:rsidP="00A118D8">
                    <w:pPr>
                      <w:pStyle w:val="Brdtext"/>
                      <w:jc w:val="right"/>
                    </w:pPr>
                    <w:r>
                      <w:fldChar w:fldCharType="begin"/>
                    </w:r>
                    <w:r>
                      <w:instrText xml:space="preserve"> PAGE   \* MERGEFORMAT </w:instrText>
                    </w:r>
                    <w:r>
                      <w:fldChar w:fldCharType="separate"/>
                    </w:r>
                    <w:r>
                      <w:rPr>
                        <w:noProof/>
                      </w:rPr>
                      <w:t>979</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FC3FA2" w14:textId="77777777" w:rsidR="004E5C8C" w:rsidRDefault="004E5C8C"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47AE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6"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UFkakgIAAJQ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eMKZFTU90lK16DdUQR75aVyYEuzRERDbz9DSOw/ngQ5j2a32dfxTQYzsxPRuzy4FY5IOJ+f56RlZ&#10;JJnycX4xTuxnB2fnA35RULO4KLinx0uciu1tQLoIQQdIzBXAVOVNZUzaRMGoK+PZVtBTG0xXJI8/&#10;UMaypuDnp5NRCmwhuneRjY1hVJJMny4W3hWYVrgzKmKM/aY0UZbqfCW3kFLZff6EjihNqd7i2OMP&#10;t3qLc1cHeaTMYHHvXFcWfKo+9diBsvLHQJnu8ET4Ud1xie2qTVrJJxeDAlZQ7kgYHrrWCk7eVPR8&#10;tyLgg/DUS/TiNB/wnj7aANEP/YqzNfhfr51HPEmcrJw11JsFDz83wivOzFdL4r/Iz6KQMG3OJh9J&#10;ScwfW1bHFrupr4A0kdMkcjItIx7NsNQe6icaI4uYlUzCSspdcByWV9hNDBpDUi0WCUTt6wTe2kcn&#10;Y+jIcxTnsn0S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rlBZG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5847AE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11D1F4" w14:textId="77777777" w:rsidR="004E5C8C" w:rsidRDefault="004E5C8C" w:rsidP="009C2B67">
    <w:pPr>
      <w:pStyle w:val="Brdtext"/>
    </w:pPr>
    <w:r>
      <w:rPr>
        <w:noProof/>
        <w:lang w:eastAsia="sv-SE"/>
      </w:rPr>
      <mc:AlternateContent>
        <mc:Choice Requires="wps">
          <w:drawing>
            <wp:anchor distT="0" distB="0" distL="0" distR="0" simplePos="0" relativeHeight="2516585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EC1837" w14:textId="7EF65BB4" w:rsidR="004E5C8C" w:rsidRPr="00756E21" w:rsidRDefault="004E5C8C" w:rsidP="009C2B67">
                          <w:pPr>
                            <w:pStyle w:val="Brdtext"/>
                            <w:jc w:val="right"/>
                          </w:pPr>
                          <w:r>
                            <w:fldChar w:fldCharType="begin"/>
                          </w:r>
                          <w:r>
                            <w:instrText xml:space="preserve"> PAGE   \* MERGEFORMAT </w:instrText>
                          </w:r>
                          <w:r>
                            <w:fldChar w:fldCharType="separate"/>
                          </w:r>
                          <w:r>
                            <w:rPr>
                              <w:noProof/>
                            </w:rPr>
                            <w:t>980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9" type="#_x0000_t202" style="position:absolute;left:0;text-align:left;margin-left:5.4pt;margin-top:610.95pt;width:44.2pt;height:9.6pt;z-index:2516585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NwyikgIAAJQFAAAOAAAAZHJzL2Uyb0RvYy54bWysVFFv2yAQfp+0/4B4Xx27abZEcaqsVadJ&#10;VVutnfpMMCTWgGNAYme/fge2k6zrS6e92MB9d8d9fHfzy1YrshPO12BKmp+NKBGGQ1WbdUm/P918&#10;+ESJD8xUTIERJd0LTy8X79/NGzsTBWxAVcIRDGL8rLEl3YRgZ1nm+UZo5s/ACoNGCU6zgFu3zirH&#10;GoyuVVaMRpOsAVdZB1x4j6fXnZEuUnwpBQ/3UnoRiCop3i2kr0vfVfxmizmbrR2zm5r312D/cAvN&#10;aoNJD6GuWWBk6+q/QumaO/AgwxkHnYGUNRepBqwmH72o5nHDrEi1IDneHmjy/y8sv9s9OFJXJS2K&#10;KSWGaXykJ9EGt8UKxpGfxvoZwh4tAkP7GVp85+Hc42Esu5VOxz8WRNCOTO8P7GIwwvHwYpKfj9HC&#10;0ZQX+bRI7GdHZ+t8+CJAk7goqcPHS5yy3a0PeBGEDpCYy4Oqq5taqbSJghFXypEdw6dWIV0RPf5A&#10;KUOakk7OL0YpsIHo3kVWJoYRSTJ9ulh4V2Bahb0SEaPMNyGRslTnK7kZ58Ic8id0RElM9RbHHn+8&#10;1VucuzrQI2UGEw7OujbgUvWpx46UVT8GymSHR8JP6o7L0K7apJV8UgwKWEG1R2E46FrLW35T4/Pd&#10;Mh8emMNewhfH+RDu8SMVIP3QryjZgPv12nnEo8TRSkmDvVlS/3PLnKBEfTUo/mk+jkIKaTO++IhK&#10;Iu7Usjq1mK2+AtREjpPI8rSM+KCGpXSgn3GMLGNWNDHDMXdJw7C8Ct3EwDHExXKZQNi+loVb82h5&#10;DB15juJ8ap+Zs72CA0r/DoYuZrMXQu6w0dPb5TagGJPKI9Mdq/0LYOsn8fdjKs6W031CHYfp4j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Ng3DKK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FEC1837" w14:textId="7EF65BB4" w:rsidR="004E5C8C" w:rsidRPr="00756E21" w:rsidRDefault="004E5C8C" w:rsidP="009C2B67">
                    <w:pPr>
                      <w:pStyle w:val="Brdtext"/>
                      <w:jc w:val="right"/>
                    </w:pPr>
                    <w:r>
                      <w:fldChar w:fldCharType="begin"/>
                    </w:r>
                    <w:r>
                      <w:instrText xml:space="preserve"> PAGE   \* MERGEFORMAT </w:instrText>
                    </w:r>
                    <w:r>
                      <w:fldChar w:fldCharType="separate"/>
                    </w:r>
                    <w:r>
                      <w:rPr>
                        <w:noProof/>
                      </w:rPr>
                      <w:t>980</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6402C4" w14:textId="77777777" w:rsidR="004E5C8C" w:rsidRDefault="004E5C8C"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4F0B57" w14:textId="28797867" w:rsidR="004E5C8C" w:rsidRPr="00756E21" w:rsidRDefault="004E5C8C" w:rsidP="00A118D8">
                          <w:pPr>
                            <w:pStyle w:val="Brdtext"/>
                            <w:jc w:val="right"/>
                          </w:pPr>
                          <w:r>
                            <w:fldChar w:fldCharType="begin"/>
                          </w:r>
                          <w:r>
                            <w:instrText xml:space="preserve"> PAGE   \* MERGEFORMAT </w:instrText>
                          </w:r>
                          <w:r>
                            <w:fldChar w:fldCharType="separate"/>
                          </w:r>
                          <w:r>
                            <w:rPr>
                              <w:noProof/>
                            </w:rPr>
                            <w:t>981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0"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HeyZkQIAAJQFAAAOAAAAZHJzL2Uyb0RvYy54bWysVFFv2yAQfp+0/4B4Xx0nb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gCfjSr8UiPog1ugwryyE9j/QywpQUwtJ9Ni3cezj0OY9mtdHX8oyACOyLt9uwiGOE4PJvmk1NY&#10;OEz5OD8fJ/azg7N1PnwRpiZxUVCHx0ucsu2tD7gIoAMk5vJGVeVNpVTaRMGIK+XIluGpVUhXhMcf&#10;KKVJU9Dp5GyUAmsT3bvISscwIkmmTxcL7wpMq7BTImKU/iYkKEt1vpKbcS70Pn9CR5REqrc49vjD&#10;rd7i3NUBj5TZ6LB3rittXKo+9diBsvLHQJns8CD8qO64DO2qTVrJp5NBAStT7iAMZ7rW8pbfVHi+&#10;W+bDA3PoJbw45kO4x0cqA/pNv6Jkbdyv184jHhKHlZIGvVlQ/3PDnKBEfdUQ/3l+GoUU0ub07COU&#10;RNyxZXVs0Zv6ykATOSaR5WkZ8UENS+lM/YQxsohZYWKaI3dBw7C8Ct3EwBjiYrFIILSvZeFWLy2P&#10;oSPPUZyP7RNztldwgPTvzNDFbPZCyB02enq72ASIMak8Mt2x2r8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RHey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24F0B57" w14:textId="28797867" w:rsidR="004E5C8C" w:rsidRPr="00756E21" w:rsidRDefault="004E5C8C" w:rsidP="00A118D8">
                    <w:pPr>
                      <w:pStyle w:val="Brdtext"/>
                      <w:jc w:val="right"/>
                    </w:pPr>
                    <w:r>
                      <w:fldChar w:fldCharType="begin"/>
                    </w:r>
                    <w:r>
                      <w:instrText xml:space="preserve"> PAGE   \* MERGEFORMAT </w:instrText>
                    </w:r>
                    <w:r>
                      <w:fldChar w:fldCharType="separate"/>
                    </w:r>
                    <w:r>
                      <w:rPr>
                        <w:noProof/>
                      </w:rPr>
                      <w:t>981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8C9375" w14:textId="77777777" w:rsidR="004E5C8C" w:rsidRDefault="004E5C8C"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0099E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1"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67AskQIAAJQ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HiMVmlWo0mPog1ugwryyE9j/QywpQUwtJ9Niz4P5x6HsexWujr+URCBHUzv9uwiGOE4PJvmpxNY&#10;OEz5OD8fJ/azg7N1PnwRpiZxUVCH5iVO2fbWB1wE0AESc3mjqvKmUiptomDElXJky9BqFdIV4fEH&#10;SmnSFHR6ejZKgbWJ7l1kpWMYkSTTp4uFdwWmVdgpETFKfxMSlKU6X8nNOBd6nz+hI0oi1Vsce/zh&#10;Vm9x7uqAR8psdNg715U2LlWf3tiBsvLHQJns8CD8qO64DO2qTVrJp5NBAStT7iAMZ7qn5S2/qdC+&#10;W+bDA3N4S+g45kO4x0cqA/pNv6Jkbdyv184jHhKHlZIGb7Og/ueGOUGJ+qoh/vN8EoUU0mZy9hFK&#10;Iu7Ysjq26E19ZaCJHJPI8rSM+KCGpXSmfsIYWcSsMDHNkbugYVhehW5iYAxxsVgkEJ6vZeFWLy2P&#10;oSPPUZyP7RNztldwgPTvzPCK2eyFkDts9PR2sQkQY1J5ZLpjte8Ann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967A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40099E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936323" w14:textId="77777777" w:rsidR="004E5C8C" w:rsidRDefault="004E5C8C" w:rsidP="009C2B67">
    <w:pPr>
      <w:pStyle w:val="Brdtext"/>
    </w:pPr>
    <w:r>
      <w:rPr>
        <w:noProof/>
        <w:lang w:eastAsia="sv-SE"/>
      </w:rPr>
      <mc:AlternateContent>
        <mc:Choice Requires="wps">
          <w:drawing>
            <wp:anchor distT="0" distB="0" distL="0" distR="0" simplePos="0" relativeHeight="251658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5F6D35" w14:textId="23982440" w:rsidR="004E5C8C" w:rsidRPr="00756E21" w:rsidRDefault="004E5C8C" w:rsidP="009C2B67">
                          <w:pPr>
                            <w:pStyle w:val="Brdtext"/>
                            <w:jc w:val="right"/>
                          </w:pPr>
                          <w:r>
                            <w:fldChar w:fldCharType="begin"/>
                          </w:r>
                          <w:r>
                            <w:instrText xml:space="preserve"> PAGE   \* MERGEFORMAT </w:instrText>
                          </w:r>
                          <w:r>
                            <w:fldChar w:fldCharType="separate"/>
                          </w:r>
                          <w:r>
                            <w:rPr>
                              <w:noProof/>
                            </w:rPr>
                            <w:t>988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4" type="#_x0000_t202" style="position:absolute;left:0;text-align:left;margin-left:5.4pt;margin-top:610.95pt;width:44.2pt;height:9.6pt;z-index:25165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konv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4zFnVtT0SI+qRb+mCiaRn8aFGcEeHAGx/QItvfNwHugwlt1qX8c/FcTITkxvd+xSMCbp8GSaH0/I&#10;IsmUj/OzcWI/2zs7H/CrgprFRcE9PV7iVGxuAtJFCDpAYq4ApiqvK2PSJgpGXRrPNoKe2mC6Inn8&#10;gTKWNQWfHp+MUmAL0b2LbGwMo5Jk+nSx8K7AtMKtURFj7HelibJU5xu5hZTK7vIndERpSvUexx6/&#10;v9V7nLs6yCNlBos757qy4FP1qcf2lJU/B8p0hyfCD+qOS2yXbdJKPj0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KSie+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65F6D35" w14:textId="23982440" w:rsidR="004E5C8C" w:rsidRPr="00756E21" w:rsidRDefault="004E5C8C" w:rsidP="009C2B67">
                    <w:pPr>
                      <w:pStyle w:val="Brdtext"/>
                      <w:jc w:val="right"/>
                    </w:pPr>
                    <w:r>
                      <w:fldChar w:fldCharType="begin"/>
                    </w:r>
                    <w:r>
                      <w:instrText xml:space="preserve"> PAGE   \* MERGEFORMAT </w:instrText>
                    </w:r>
                    <w:r>
                      <w:fldChar w:fldCharType="separate"/>
                    </w:r>
                    <w:r>
                      <w:rPr>
                        <w:noProof/>
                      </w:rPr>
                      <w:t>988</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EABD30" w14:textId="77777777" w:rsidR="004E5C8C" w:rsidRDefault="004E5C8C"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004D1" w14:textId="4AFFF41D" w:rsidR="004E5C8C" w:rsidRPr="00756E21" w:rsidRDefault="004E5C8C" w:rsidP="00A118D8">
                          <w:pPr>
                            <w:pStyle w:val="Brdtext"/>
                            <w:jc w:val="right"/>
                          </w:pPr>
                          <w:r>
                            <w:fldChar w:fldCharType="begin"/>
                          </w:r>
                          <w:r>
                            <w:instrText xml:space="preserve"> PAGE   \* MERGEFORMAT </w:instrText>
                          </w:r>
                          <w:r>
                            <w:fldChar w:fldCharType="separate"/>
                          </w:r>
                          <w:r>
                            <w:rPr>
                              <w:noProof/>
                            </w:rPr>
                            <w:t>987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5"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cLKokgIAAJQ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x&#10;ZMKZFTU90qNq0a+pgjzy07gwI9iDIyC2X6Cldx7OAx3Gslvt6/inghjZientjl0KxiQdnkzzyTFZ&#10;JJnycX42Tuxne2fnA35VULO4KLinx0ucis1NQLoIQQdIzBXAVOV1ZUzaRMGoS+PZRtBTG0xXJI8/&#10;UMaypuDTyckoBbYQ3bvIxsYwKkmmTxcL7wpMK9waFTHGfleaKEt1vpFbSKnsLn9CR5SmVO9x7PH7&#10;W73HuauDPFJmsLhzrisLPlWfemxPWflzoEx3eCL8oO64xHbZJq3k09NBAUsotyQMD11rBSevK3q+&#10;GxHwXnjqJXpxmg94Rx9tgOiHfsXZCvzvt84jniROVs4a6s2Ch19r4RVn5psl8Z/lx1FImDbHJ5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lXCyq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EE004D1" w14:textId="4AFFF41D" w:rsidR="004E5C8C" w:rsidRPr="00756E21" w:rsidRDefault="004E5C8C" w:rsidP="00A118D8">
                    <w:pPr>
                      <w:pStyle w:val="Brdtext"/>
                      <w:jc w:val="right"/>
                    </w:pPr>
                    <w:r>
                      <w:fldChar w:fldCharType="begin"/>
                    </w:r>
                    <w:r>
                      <w:instrText xml:space="preserve"> PAGE   \* MERGEFORMAT </w:instrText>
                    </w:r>
                    <w:r>
                      <w:fldChar w:fldCharType="separate"/>
                    </w:r>
                    <w:r>
                      <w:rPr>
                        <w:noProof/>
                      </w:rPr>
                      <w:t>987</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001896" w14:textId="77777777" w:rsidR="004E5C8C" w:rsidRDefault="004E5C8C"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7399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6"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Hvc6kAIAAJQFAAAOAAAAZHJzL2Uyb0RvYy54bWysVF1v2yAUfZ+0/4B4Xx2nbbZGcaqsVadJ&#10;VVutmfpMMDTWMDAgsbNfvwO2k6zrS6e92MA99+vcA7PLtlZkK5yvjC5ofjKiRGhuyko/F/T78ubD&#10;J0p8YLpkymhR0J3w9HL+/t2ssVMxNmujSuEIgmg/bWxB1yHYaZZ5vhY18yfGCg2jNK5mAVv3nJWO&#10;NYheq2w8Gk2yxrjSOsOF9zi97ox0nuJLKXi4l9KLQFRBUVtIX5e+q/jN5jM2fXbMrivel8H+oYqa&#10;VRpJ96GuWWBk46q/QtUVd8YbGU64qTMjZcVF6gHd5KMX3TyumRWpF5Dj7Z4m///C8rvtgyNVWdDx&#10;aU6JZjWGtBRtcBt0kEd+GuungD1aAEP72bSY83DucRjbbqWr4x8NEdjB9G7PLoIRjsPzSX56BguH&#10;KR/nF+PEfnZwts6HL8LUJC4K6jC8xCnb3vqAQgAdIDGXN6oqbyql0iYKRlwpR7YMo1YhlQiPP1BK&#10;k6agk9PzUQqsTXTvIisdw4gkmT5dbLxrMK3CTomIUfqbkKAs9flKbsa50Pv8CR1REqne4tjjD1W9&#10;xbnrAx4ps9Fh71xX2rjUfbpjB8rKHwNlssOD8KO+4zK0qzZpJZ9cDApYmXIHYTjTXS1v+U2F8d0y&#10;Hx6Yw13CxPE+hHt8pDKg3/QrStbG/XrtPOIhcVgpaXA3C+p/bpgTlKivGuK/yM+ikELanJ1/hJKI&#10;O7asji16U18ZaALyRnVpGfFBDUvpTP2EZ2QRs8LENEfugoZheRW6FwPPEBeLRQLh+loWbvWj5TF0&#10;5DmKc9k+MWd7BQdI/84Mt5hNXwi5w0ZPbxebADEmlUemO1b7CeDqJ/H3z1R8W473CXV4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se9z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307399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200482" w14:textId="77777777" w:rsidR="004E5C8C" w:rsidRDefault="004E5C8C" w:rsidP="009C2B67">
    <w:pPr>
      <w:pStyle w:val="Brdtext"/>
    </w:pPr>
    <w:r>
      <w:rPr>
        <w:noProof/>
        <w:lang w:eastAsia="sv-SE"/>
      </w:rPr>
      <mc:AlternateContent>
        <mc:Choice Requires="wps">
          <w:drawing>
            <wp:anchor distT="0" distB="0" distL="0" distR="0" simplePos="0" relativeHeight="25165854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3CFAE5" w14:textId="485B2EB5" w:rsidR="004E5C8C" w:rsidRPr="00756E21" w:rsidRDefault="004E5C8C" w:rsidP="009C2B67">
                          <w:pPr>
                            <w:pStyle w:val="Brdtext"/>
                            <w:jc w:val="right"/>
                          </w:pPr>
                          <w:r>
                            <w:fldChar w:fldCharType="begin"/>
                          </w:r>
                          <w:r>
                            <w:instrText xml:space="preserve"> PAGE   \* MERGEFORMAT </w:instrText>
                          </w:r>
                          <w:r>
                            <w:fldChar w:fldCharType="separate"/>
                          </w:r>
                          <w:r>
                            <w:rPr>
                              <w:noProof/>
                            </w:rPr>
                            <w:t>988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9" type="#_x0000_t202" style="position:absolute;left:0;text-align:left;margin-left:5.4pt;margin-top:610.95pt;width:44.2pt;height:9.6pt;z-index:2516585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1ce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x1POrKjpkR5Vi35NFUwiP40LM4I9OAJi+wVaeufhPNBhLLvVvo5/KoiRnZje7tilYEzS4fQkP56Q&#10;RZIpH+dn48R+tnd2PuBXBTWLi4J7erzEqdjcBKSLEHSAxFwBTFVeV8akTRSMujSebQQ9tcF0RfL4&#10;A2Usawp+cjwdpcAWonsX2dgYRiXJ9Oli4V2BaYVboyLG2O9KE2WpzjdyCymV3eVP6IjSlOo9jj1+&#10;f6v3OHd1kEfKDBZ3znVlwafqU4/tKSt/DpTpDk+EH9Qdl9gu26SV/HQ8KGAJ5ZaE4aFrreDkdUXP&#10;dyMC3gtPvUQvTvMB7+ijDRD90K84W4H//dZ5xJPEycpZQ71Z8PBrLbzizHyzJP6zfBKFhGkzmZ6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dPVx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13CFAE5" w14:textId="485B2EB5" w:rsidR="004E5C8C" w:rsidRPr="00756E21" w:rsidRDefault="004E5C8C" w:rsidP="009C2B67">
                    <w:pPr>
                      <w:pStyle w:val="Brdtext"/>
                      <w:jc w:val="right"/>
                    </w:pPr>
                    <w:r>
                      <w:fldChar w:fldCharType="begin"/>
                    </w:r>
                    <w:r>
                      <w:instrText xml:space="preserve"> PAGE   \* MERGEFORMAT </w:instrText>
                    </w:r>
                    <w:r>
                      <w:fldChar w:fldCharType="separate"/>
                    </w:r>
                    <w:r>
                      <w:rPr>
                        <w:noProof/>
                      </w:rPr>
                      <w:t>988</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2E30D5" w14:textId="77777777" w:rsidR="004E5C8C" w:rsidRDefault="004E5C8C" w:rsidP="00EE1584">
    <w:pPr>
      <w:pStyle w:val="Brdtext"/>
    </w:pPr>
    <w:r>
      <w:rPr>
        <w:noProof/>
        <w:lang w:eastAsia="sv-SE"/>
      </w:rPr>
      <mc:AlternateContent>
        <mc:Choice Requires="wps">
          <w:drawing>
            <wp:anchor distT="0" distB="0" distL="0" distR="0" simplePos="0" relativeHeight="2516582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097623" w14:textId="7EE285BF" w:rsidR="004E5C8C" w:rsidRPr="00756E21" w:rsidRDefault="004E5C8C" w:rsidP="00A118D8">
                          <w:pPr>
                            <w:pStyle w:val="Brdtext"/>
                            <w:jc w:val="right"/>
                          </w:pPr>
                          <w:r>
                            <w:fldChar w:fldCharType="begin"/>
                          </w:r>
                          <w:r>
                            <w:instrText xml:space="preserve"> PAGE   \* MERGEFORMAT </w:instrText>
                          </w:r>
                          <w:r>
                            <w:fldChar w:fldCharType="separate"/>
                          </w:r>
                          <w:r>
                            <w:rPr>
                              <w:noProof/>
                            </w:rPr>
                            <w:t>989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0"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WpyQkgIAAJQFAAAOAAAAZHJzL2Uyb0RvYy54bWysVFFP2zAQfp+0/2D5faRpo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yZQzK2p6pEfVol9TBXnkp3FhRrAHR0Bsv0BL7zycBzqMZbfa1/FPBTGyE9PbHbsUjEk6PJnmk2Oy&#10;SDLl4/xsnNjP9s7OB/yqoGZxUXBPj5c4FZubgHQRgg6QmCuAqcrrypi0iYJRl8azjaCnNpiuSB5/&#10;oIxlTcGnk5NRCmwhuneRjY1hVJJMny4W3hWYVrg1KmKM/a40UZbqfCO3kFLZXf6EjihNqd7j2OP3&#10;t3qPc1cHeaTMYHHnXFcWfKo+9diesvLnQJnu8ET4Qd1xie2yTVrJTyeDApZQbkkYHrrWCk5eV/R8&#10;NyLgvfDUS/TiNB/wjj7aANEP/YqzFfjfb51HPEmcrJw11JsFD7/WwivOzDdL4j/Lj6OQMG2OT05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Vqck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0097623" w14:textId="7EE285BF" w:rsidR="004E5C8C" w:rsidRPr="00756E21" w:rsidRDefault="004E5C8C" w:rsidP="00A118D8">
                    <w:pPr>
                      <w:pStyle w:val="Brdtext"/>
                      <w:jc w:val="right"/>
                    </w:pPr>
                    <w:r>
                      <w:fldChar w:fldCharType="begin"/>
                    </w:r>
                    <w:r>
                      <w:instrText xml:space="preserve"> PAGE   \* MERGEFORMAT </w:instrText>
                    </w:r>
                    <w:r>
                      <w:fldChar w:fldCharType="separate"/>
                    </w:r>
                    <w:r>
                      <w:rPr>
                        <w:noProof/>
                      </w:rPr>
                      <w:t>989</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300814" w14:textId="77777777" w:rsidR="004E5C8C" w:rsidRDefault="004E5C8C" w:rsidP="00EE1584">
    <w:pPr>
      <w:pStyle w:val="Brdtext"/>
    </w:pPr>
    <w:r>
      <w:rPr>
        <w:noProof/>
        <w:lang w:eastAsia="sv-SE"/>
      </w:rPr>
      <mc:AlternateContent>
        <mc:Choice Requires="wps">
          <w:drawing>
            <wp:anchor distT="0" distB="0" distL="0" distR="0" simplePos="0" relativeHeight="2516582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AE33F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1" type="#_x0000_t202" style="position:absolute;left:0;text-align:left;margin-left:393pt;margin-top:611.2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uQ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4wlnVtT0SI+qRb+mCvLIT+PClGALR0Bsv0BL7zycBzqMZbfa1/FPBTGyE9PbHbsUjEk6PDnNjydk&#10;kWTKx/n5OLGf7Z2dD/hVQc3iouCeHi9xKja3AekiBB0gMVcAU5U3lTFpEwWjroxnG0FPbTBdkTz+&#10;QBnLmoKfHp+MUmAL0b2LbGwMo5Jk+nSx8K7AtMKtURFj7HelibJU5xu5hZTK7vIndERpSvUexx6/&#10;v9V7nLs6yCNlBos757qy4FP1qcf2lJU/B8p0hyfCD+qOS2yXbdJKfjYZFLCEckvC8NC1VnDypqLn&#10;uxUBH4SnXqIXp/mA9/TRBoh+6FecrcD/fus84kniZOWsod4sePi1Fl5xZr5ZEv95PolCwrSZnJyR&#10;kpg/tCwPLXZdXwFpIqdJ5GRaRjyaYak91E80RuYxK5mElZS74Dgsr7CbGDSGpJrPE4ja1wm8tQsn&#10;Y+jIcxTnY/sk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pPrk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3AE33F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22EA7D" w14:textId="77777777" w:rsidR="004E5C8C" w:rsidRDefault="004E5C8C" w:rsidP="009C2B67">
    <w:pPr>
      <w:pStyle w:val="Brdtext"/>
    </w:pPr>
    <w:r>
      <w:rPr>
        <w:noProof/>
        <w:lang w:eastAsia="sv-SE"/>
      </w:rPr>
      <mc:AlternateContent>
        <mc:Choice Requires="wps">
          <w:drawing>
            <wp:anchor distT="0" distB="0" distL="0" distR="0" simplePos="0" relativeHeight="25165854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3230F" w14:textId="5F4E49F3" w:rsidR="004E5C8C" w:rsidRPr="00756E21" w:rsidRDefault="004E5C8C" w:rsidP="009C2B67">
                          <w:pPr>
                            <w:pStyle w:val="Brdtext"/>
                            <w:jc w:val="right"/>
                          </w:pPr>
                          <w:r>
                            <w:fldChar w:fldCharType="begin"/>
                          </w:r>
                          <w:r>
                            <w:instrText xml:space="preserve"> PAGE   \* MERGEFORMAT </w:instrText>
                          </w:r>
                          <w:r>
                            <w:fldChar w:fldCharType="separate"/>
                          </w:r>
                          <w:r>
                            <w:rPr>
                              <w:noProof/>
                            </w:rPr>
                            <w:t>990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4" type="#_x0000_t202" style="position:absolute;left:0;text-align:left;margin-left:5.4pt;margin-top:610.95pt;width:44.2pt;height:9.6pt;z-index:2516585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G7av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HyMVmlWo0mPog1ujQomkZ/G+ilgCwtgaL+YFn0ezj0OY9mtdHX8oyACO5je7thFMMJxeHKaH09g&#10;4TDl4/x8nNjP9s7W+fBVmJrERUEdmpc4ZZtbH3ARQAdIzOWNqsqbSqm0iYIRV8qRDUOrVUhXhMcf&#10;KKVJU9DT45NRCqxNdO8iKx3DiCSZPl0svCswrcJWiYhR+ruQoCzV+UZuxrnQu/wJHVESqd7j2OP3&#10;t3qPc1cHPFJmo8POua60can69Mb2lJU/B8pkhwfhB3XHZWiXbdJKfnY2KGBpyi2E4Uz3tLzlNxXa&#10;d8t8eGAObwkdx3wI9/hIZUC/6VeUrIz7/dZ5xEPisFLS4G0W1P9aMycoUd80xH+eT6KQQtpMTs6g&#10;JOIOLctDi17XVwaayDGJLE/LiA9qWEpn6ieMkXnMChPTHLkLGoblVegmBsYQF/N5AuH5WhZu9cLy&#10;GDryHMX52D4xZ3sFB0j/zgyvmE1fCbnDRk9v5+sAMSaVR6Y7VvsO4Okn8fdjKs6Ww31C7Yfp7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Ru2r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BC3230F" w14:textId="5F4E49F3" w:rsidR="004E5C8C" w:rsidRPr="00756E21" w:rsidRDefault="004E5C8C" w:rsidP="009C2B67">
                    <w:pPr>
                      <w:pStyle w:val="Brdtext"/>
                      <w:jc w:val="right"/>
                    </w:pPr>
                    <w:r>
                      <w:fldChar w:fldCharType="begin"/>
                    </w:r>
                    <w:r>
                      <w:instrText xml:space="preserve"> PAGE   \* MERGEFORMAT </w:instrText>
                    </w:r>
                    <w:r>
                      <w:fldChar w:fldCharType="separate"/>
                    </w:r>
                    <w:r>
                      <w:rPr>
                        <w:noProof/>
                      </w:rPr>
                      <w:t>990</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EC1847" w14:textId="77777777" w:rsidR="004E5C8C" w:rsidRDefault="004E5C8C" w:rsidP="00EE1584">
    <w:pPr>
      <w:pStyle w:val="Brdtext"/>
    </w:pPr>
    <w:r>
      <w:rPr>
        <w:noProof/>
        <w:lang w:eastAsia="sv-SE"/>
      </w:rPr>
      <mc:AlternateContent>
        <mc:Choice Requires="wps">
          <w:drawing>
            <wp:anchor distT="0" distB="0" distL="0" distR="0" simplePos="0" relativeHeight="2516583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B7FF3F" w14:textId="73A648AE" w:rsidR="004E5C8C" w:rsidRPr="00756E21" w:rsidRDefault="004E5C8C" w:rsidP="00A118D8">
                          <w:pPr>
                            <w:pStyle w:val="Brdtext"/>
                            <w:jc w:val="right"/>
                          </w:pPr>
                          <w:r>
                            <w:fldChar w:fldCharType="begin"/>
                          </w:r>
                          <w:r>
                            <w:instrText xml:space="preserve"> PAGE   \* MERGEFORMAT </w:instrText>
                          </w:r>
                          <w:r>
                            <w:fldChar w:fldCharType="separate"/>
                          </w:r>
                          <w:r>
                            <w:rPr>
                              <w:noProof/>
                            </w:rPr>
                            <w:t>989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5"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okQIAAJQ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o8n&#10;F5xZUdMjPasW/ZoqyCM/jQtTgj05AmL7GVp65+E80GEsu9W+jn8qiJGdmN7u2KVgTNLhyWk+OSaL&#10;JFM+zi/Gif1s7+x8wC8KahYXBff0eIlTsbkLSBch6ACJuQKYqrytjEmbKBh1bTzbCHpqg+mK5PEH&#10;yljWFPx0cjJKgS1E9y6ysTGMSpLp08XCuwLTCrdGRYyx35QmylKdb+QWUiq7y5/QEaUp1Xsce/z+&#10;Vu9x7uogj5QZLO6c68qCT9WnHttTVv4YKNMdngg/qDsusV20SSv52fmggAWUWxKGh661gpO3FT3f&#10;nQj4KDz1Er04zQd8oI82QPRDv+JsBf7XW+cRTxInK2cN9WbBw8+18Ioz89WS+C/y4ygkTJvjkzNS&#10;EvOHlsWhxa7rayBN5DSJnEzLiEczLLWH+oXGyDxmJZOwknIXHIflNXYTg8aQVPN5AlH7OoF39snJ&#10;GDryHMX53L4I73oFI0n/HoYuFtNXQu6w0TO4+RpJjEnlkemO1f4FqPWT+PsxFWfL4T6h9sN09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e+Y3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2B7FF3F" w14:textId="73A648AE" w:rsidR="004E5C8C" w:rsidRPr="00756E21" w:rsidRDefault="004E5C8C" w:rsidP="00A118D8">
                    <w:pPr>
                      <w:pStyle w:val="Brdtext"/>
                      <w:jc w:val="right"/>
                    </w:pPr>
                    <w:r>
                      <w:fldChar w:fldCharType="begin"/>
                    </w:r>
                    <w:r>
                      <w:instrText xml:space="preserve"> PAGE   \* MERGEFORMAT </w:instrText>
                    </w:r>
                    <w:r>
                      <w:fldChar w:fldCharType="separate"/>
                    </w:r>
                    <w:r>
                      <w:rPr>
                        <w:noProof/>
                      </w:rPr>
                      <w:t>989</w:t>
                    </w:r>
                    <w:r>
                      <w:fldChar w:fldCharType="end"/>
                    </w:r>
                  </w:p>
                </w:txbxContent>
              </v:textbox>
              <w10:wrap type="square" anchorx="page" anchory="page"/>
            </v:shape>
          </w:pict>
        </mc:Fallback>
      </mc:AlternateContent>
    </w:r>
    <w:r>
      <w:t xml:space="preserve"> </w:t>
    </w: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FDAA39" w14:textId="77777777" w:rsidR="004E5C8C" w:rsidRDefault="004E5C8C" w:rsidP="00EE1584">
    <w:pPr>
      <w:pStyle w:val="Brdtext"/>
    </w:pPr>
    <w:r>
      <w:rPr>
        <w:noProof/>
        <w:lang w:eastAsia="sv-SE"/>
      </w:rPr>
      <mc:AlternateContent>
        <mc:Choice Requires="wps">
          <w:drawing>
            <wp:anchor distT="0" distB="0" distL="0" distR="0" simplePos="0" relativeHeight="2516583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DE224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6"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WYczkgIAAJQ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HH&#10;kzPOrKjpkZ5Ui35NFeSRn8aFKcEeHQGx/QItvfNwHugwlt1qX8c/FcTITkxvd+xSMCbp8OQ0nxyT&#10;RZIpH+fn48R+tnd2PuBXBTWLi4J7erzEqdjcBqSLEHSAxFwBTFXeVMakTRSMujKebQQ9tcF0RfL4&#10;A2Usawp+OjkZpcAWonsX2dgYRiXJ9Oli4V2BaYVboyLG2O9KE2WpzjdyCymV3eVP6IjSlOo9jj1+&#10;f6v3OHd1kEfKDBZ3znVlwafqU4/tKSt/DpTpDk+EH9Qdl9gu2qSV/Ox8UMACyi0Jw0PXWsHJm4qe&#10;71YEfBCeeolenOYD3tNHGyD6oV9xtgL/+63ziCeJk5Wzhnqz4OHXWnjFmflmSfzn+XEUEqbN8ckZ&#10;KYn5Q8vi0GLX9RWQJnKaRE6mZcSjGZbaQ/1MY2Qes5JJWEm5C47D8gq7iUFjSKr5PIGofZ3AW/vo&#10;ZAwdeY7ifGqfhXe9gpGkfwdDF4vpKyF32OgZ3HyNJMak8sh0x2r/AtT6Sfz9mIqz5XCfUPthOns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11mHM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4DE2242"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1573CF" w14:textId="77777777" w:rsidR="004E5C8C" w:rsidRDefault="004E5C8C" w:rsidP="009C2B67">
    <w:pPr>
      <w:pStyle w:val="Brdtext"/>
    </w:pPr>
    <w:r>
      <w:rPr>
        <w:noProof/>
        <w:lang w:eastAsia="sv-SE"/>
      </w:rPr>
      <mc:AlternateContent>
        <mc:Choice Requires="wps">
          <w:drawing>
            <wp:anchor distT="0" distB="0" distL="0" distR="0" simplePos="0" relativeHeight="25165854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61C43" w14:textId="1A038D2E" w:rsidR="004E5C8C" w:rsidRPr="00756E21" w:rsidRDefault="004E5C8C" w:rsidP="009C2B67">
                          <w:pPr>
                            <w:pStyle w:val="Brdtext"/>
                            <w:jc w:val="right"/>
                          </w:pPr>
                          <w:r>
                            <w:fldChar w:fldCharType="begin"/>
                          </w:r>
                          <w:r>
                            <w:instrText xml:space="preserve"> PAGE   \* MERGEFORMAT </w:instrText>
                          </w:r>
                          <w:r>
                            <w:fldChar w:fldCharType="separate"/>
                          </w:r>
                          <w:r>
                            <w:rPr>
                              <w:noProof/>
                            </w:rPr>
                            <w:t>992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9" type="#_x0000_t202" style="position:absolute;left:0;text-align:left;margin-left:5.4pt;margin-top:610.95pt;width:44.2pt;height:9.6pt;z-index:2516585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HKD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j&#10;SU6JZjWG9Cja4NboYBL5aayfArawAIb2i2kx5+Hc4zC23UpXxz8aIrCD6e2OXQQjHIcnp/nxBBYO&#10;Uz7Oz8eJ/WzvbJ0PX4WpSVwU1GF4iVO2ufUBhQA6QGIub1RV3lRKpU0UjLhSjmwYRq1CKhEef6CU&#10;Jk1BT49PRimwNtG9i6x0DCOSZPp0sfGuwbQKWyUiRunvQoKy1OcbuRnnQu/yJ3RESaR6j2OP31f1&#10;HueuD3ikzEaHnXNdaeNS9+mO7Skrfw6UyQ4Pwg/6jsvQLtuklfxsPChgacothOFMd7W85TcVxnfL&#10;fHhgDncJE8f7EO7xkcqAftOvKFkZ9/ut84iHxGGlpMHdLKj/tWZOUKK+aYj/PJ9EIYW0mZx8hpKI&#10;O7QsDy16XV8ZaALyRnVpGfFBDUvpTP2EZ2Qes8LENEfugoZheRW6FwPPEBfzeQLh+loWbvXC8hg6&#10;8hzF+dg+MWd7BQdI/84Mt5hNXwm5w0ZPb+frADEmlUemO1b7CeDqJ/H3z1R8Ww73CbV/TG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T+HKD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AD61C43" w14:textId="1A038D2E" w:rsidR="004E5C8C" w:rsidRPr="00756E21" w:rsidRDefault="004E5C8C" w:rsidP="009C2B67">
                    <w:pPr>
                      <w:pStyle w:val="Brdtext"/>
                      <w:jc w:val="right"/>
                    </w:pPr>
                    <w:r>
                      <w:fldChar w:fldCharType="begin"/>
                    </w:r>
                    <w:r>
                      <w:instrText xml:space="preserve"> PAGE   \* MERGEFORMAT </w:instrText>
                    </w:r>
                    <w:r>
                      <w:fldChar w:fldCharType="separate"/>
                    </w:r>
                    <w:r>
                      <w:rPr>
                        <w:noProof/>
                      </w:rPr>
                      <w:t>992</w:t>
                    </w:r>
                    <w:r>
                      <w:fldChar w:fldCharType="end"/>
                    </w:r>
                  </w:p>
                </w:txbxContent>
              </v:textbox>
              <w10:wrap type="square" anchorx="page" anchory="page"/>
            </v:shape>
          </w:pict>
        </mc:Fallback>
      </mc:AlternateContent>
    </w:r>
    <w:r>
      <w:t xml:space="preserve"> </w:t>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5279E8" w14:textId="77777777" w:rsidR="004E5C8C" w:rsidRDefault="004E5C8C" w:rsidP="00EE1584">
    <w:pPr>
      <w:pStyle w:val="Brdtext"/>
    </w:pPr>
    <w:r>
      <w:rPr>
        <w:noProof/>
        <w:lang w:eastAsia="sv-SE"/>
      </w:rPr>
      <mc:AlternateContent>
        <mc:Choice Requires="wps">
          <w:drawing>
            <wp:anchor distT="0" distB="0" distL="0" distR="0" simplePos="0" relativeHeight="2516583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1BD47" w14:textId="29E6A569" w:rsidR="004E5C8C" w:rsidRPr="00756E21" w:rsidRDefault="004E5C8C" w:rsidP="00A118D8">
                          <w:pPr>
                            <w:pStyle w:val="Brdtext"/>
                            <w:jc w:val="right"/>
                          </w:pPr>
                          <w:r>
                            <w:fldChar w:fldCharType="begin"/>
                          </w:r>
                          <w:r>
                            <w:instrText xml:space="preserve"> PAGE   \* MERGEFORMAT </w:instrText>
                          </w:r>
                          <w:r>
                            <w:fldChar w:fldCharType="separate"/>
                          </w:r>
                          <w:r>
                            <w:rPr>
                              <w:noProof/>
                            </w:rPr>
                            <w:t>991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0" type="#_x0000_t202" style="position:absolute;left:0;text-align:left;margin-left:393pt;margin-top:611.2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7bkNkg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ZMyZFTU90qNq0a+pgjzy07gwJdjCERDbL9DSOw/ngQ5j2a32dfxTQYzsxPR2xy4FY5IOT07z4wlZ&#10;JJnycX4+Tuxne2fnA35VULO4KLinx0ucis1tQLoIQQdIzBXAVOVNZUzaRMGoK+PZRtBTG0xXJI8/&#10;UMaypuCnxyejFNhCdO8iGxvDqCSZPl0svCswrXBrVMQY+11poizV+UZuIaWyu/wJHVGaUr3Hscfv&#10;b/Ue564O8kiZweLOua4s+FR96rE9ZeXPgTLd4Ynwg7rjEttlm7SSnx0PClhCuSVheOhaKzh5U9Hz&#10;3YqAD8JTL9GL03zAe/poA0Q/9CvOVuB/v3Ue8SRxsnLWUG8WPPxaC684M98sif88n0QhYdpMTj6T&#10;kpg/tCwPLXZdXwFpIqdJ5GRaRjyaYak91E80RuYxK5mElZS74Dgsr7CbGDSGpJrPE4ja1wm8tQsn&#10;Y+jIcxTnY/sk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e25D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481BD47" w14:textId="29E6A569" w:rsidR="004E5C8C" w:rsidRPr="00756E21" w:rsidRDefault="004E5C8C" w:rsidP="00A118D8">
                    <w:pPr>
                      <w:pStyle w:val="Brdtext"/>
                      <w:jc w:val="right"/>
                    </w:pPr>
                    <w:r>
                      <w:fldChar w:fldCharType="begin"/>
                    </w:r>
                    <w:r>
                      <w:instrText xml:space="preserve"> PAGE   \* MERGEFORMAT </w:instrText>
                    </w:r>
                    <w:r>
                      <w:fldChar w:fldCharType="separate"/>
                    </w:r>
                    <w:r>
                      <w:rPr>
                        <w:noProof/>
                      </w:rPr>
                      <w:t>991</w:t>
                    </w:r>
                    <w:r>
                      <w:fldChar w:fldCharType="end"/>
                    </w:r>
                  </w:p>
                </w:txbxContent>
              </v:textbox>
              <w10:wrap type="square" anchorx="page" anchory="page"/>
            </v:shape>
          </w:pict>
        </mc:Fallback>
      </mc:AlternateContent>
    </w:r>
    <w:r>
      <w:t xml:space="preserve"> </w:t>
    </w: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1C37F" w14:textId="77777777" w:rsidR="004E5C8C" w:rsidRDefault="004E5C8C"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2E97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1"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JM4NkA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PixoqZHelQt+jVVkEd+GhemBFs4AmL7BVp65+E80GEsu9W+jn8qiJGdIm137FIwJunw5DQ/jjkk&#10;mfJxfj5O7Gd7Z+cDflVQs7gouKfHS5yKzW1AughBB0jMFcBU5U1lTNpEwagr49lG0FMbTFckjz9Q&#10;xrKm4KfHJ6MU2EJ07yIbG8OoJJk+XSy8KzCtcGtUxBj7XWmiLNX5Rm4hpbK7/AkdUZpSvcexx+9v&#10;9R7nrg7ySJnB4s65riz4VH3qsT1l5c+BMt3hifCDuuMS22WbtJKfTQYFLKHckjA8dK0VnLyp6Plu&#10;RcAH4amX6MVpPuA9fbQBoh/6FWcr8L/fOo94kjhZOWuoNwsefq2FV5yZb5bEf55PopAwbSYnn0lJ&#10;zB9alocWu66vgDSR0yRyMi0jHs2w1B7qJxoj85iVTMJKyl1wHJZX2E0MGkNSzecJRO3rBN7ahZMx&#10;dOQ5ivOxfRLe9QpGkv4dDF0spq+E3GGjZ3DzNZIYk8oj0x2r/QtQ6yfx92MqzpbDfULth+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Ykzg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72E97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C4895C" w14:textId="77777777" w:rsidR="004E5C8C" w:rsidRDefault="004E5C8C" w:rsidP="009C2B67">
    <w:pPr>
      <w:pStyle w:val="Brdtext"/>
    </w:pPr>
    <w:r>
      <w:rPr>
        <w:noProof/>
        <w:lang w:eastAsia="sv-SE"/>
      </w:rPr>
      <mc:AlternateContent>
        <mc:Choice Requires="wps">
          <w:drawing>
            <wp:anchor distT="0" distB="0" distL="0" distR="0" simplePos="0" relativeHeight="2516585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1E1B05" w14:textId="7ECDBCE2" w:rsidR="004E5C8C" w:rsidRPr="00756E21" w:rsidRDefault="004E5C8C" w:rsidP="009C2B67">
                          <w:pPr>
                            <w:pStyle w:val="Brdtext"/>
                            <w:jc w:val="right"/>
                          </w:pPr>
                          <w:r>
                            <w:fldChar w:fldCharType="begin"/>
                          </w:r>
                          <w:r>
                            <w:instrText xml:space="preserve"> PAGE   \* MERGEFORMAT </w:instrText>
                          </w:r>
                          <w:r>
                            <w:fldChar w:fldCharType="separate"/>
                          </w:r>
                          <w:r>
                            <w:rPr>
                              <w:noProof/>
                            </w:rPr>
                            <w:t>992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4" type="#_x0000_t202" style="position:absolute;left:0;text-align:left;margin-left:5.4pt;margin-top:610.95pt;width:44.2pt;height:9.6pt;z-index:2516585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2sn1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ZMKZFTU90pNq0a+pgknkp3FhSrCFIyC2n6Gldx7OAx3Gslvt6/inghjZientjl0KxiQdnpzmxxOy&#10;SDLl4/xinNjP9s7OB/yioGZxUXBPj5c4FZu7gHQRgg6QmCuAqcrbypi0iYJR18azjaCnNpiuSB5/&#10;oIxlTcFPj09GKbCF6N5FNjaGUUkyfbpYeFdgWuHWqIgx9pvSRFmq843cQkpld/kTOqI0pXqPY4/f&#10;3+o9zl0d5JEyg8Wdc11Z8Kn61GN7ysofA2W6wxPhB3XHJbbLNmklPz8bFLCEckvC8NC1VnDytqLn&#10;uxMBH4WnXqIXp/mAD/TRBoh+6FecrcD/eus84kniZOWsod4sePi5Fl5xZr5aEv9FPolCwrSZnJyR&#10;kpg/tCwPLXZdXwNpIqdJ5GRaRjyaYak91M80RuYxK5mElZS74Dgsr7GbGDSGpJrPE4ja1wm8swsn&#10;Y+jIcxTnU/ssvOsVjCT9exi6WExfCbnDRs/g5mskMSaVR6Y7VvsXoNZP4u/HVJwth/uE2g/T2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jayfW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51E1B05" w14:textId="7ECDBCE2" w:rsidR="004E5C8C" w:rsidRPr="00756E21" w:rsidRDefault="004E5C8C" w:rsidP="009C2B67">
                    <w:pPr>
                      <w:pStyle w:val="Brdtext"/>
                      <w:jc w:val="right"/>
                    </w:pPr>
                    <w:r>
                      <w:fldChar w:fldCharType="begin"/>
                    </w:r>
                    <w:r>
                      <w:instrText xml:space="preserve"> PAGE   \* MERGEFORMAT </w:instrText>
                    </w:r>
                    <w:r>
                      <w:fldChar w:fldCharType="separate"/>
                    </w:r>
                    <w:r>
                      <w:rPr>
                        <w:noProof/>
                      </w:rPr>
                      <w:t>992</w:t>
                    </w:r>
                    <w:r>
                      <w:fldChar w:fldCharType="end"/>
                    </w:r>
                  </w:p>
                </w:txbxContent>
              </v:textbox>
              <w10:wrap type="square" anchorx="page" anchory="page"/>
            </v:shape>
          </w:pict>
        </mc:Fallback>
      </mc:AlternateContent>
    </w:r>
    <w:r>
      <w:t xml:space="preserve"> </w:t>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FCB415" w14:textId="77777777" w:rsidR="004E5C8C" w:rsidRDefault="004E5C8C"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FA50C5" w14:textId="6D9DD4DB" w:rsidR="004E5C8C" w:rsidRPr="00756E21" w:rsidRDefault="004E5C8C" w:rsidP="00A118D8">
                          <w:pPr>
                            <w:pStyle w:val="Brdtext"/>
                            <w:jc w:val="right"/>
                          </w:pPr>
                          <w:r>
                            <w:fldChar w:fldCharType="begin"/>
                          </w:r>
                          <w:r>
                            <w:instrText xml:space="preserve"> PAGE   \* MERGEFORMAT </w:instrText>
                          </w:r>
                          <w:r>
                            <w:fldChar w:fldCharType="separate"/>
                          </w:r>
                          <w:r>
                            <w:rPr>
                              <w:noProof/>
                            </w:rPr>
                            <w:t>993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5"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PKy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yZQzK2p6pEfVol9TBXnkp3FhRrAHR0Bsv0BL7zycBzqMZbfa1/FPBTGyE9PbHbsUjEk6nJ7kxxOy&#10;SDLl4/xsnNjP9s7OB/yqoGZxUXBPj5c4FZubgHQRgg6QmCuAqcrrypi0iYJRl8azjaCnNpiuSB5/&#10;oIxlTcFPjqejFNhCdO8iGxvDqCSZPl0svCswrXBrVMQY+11poizV+UZuIaWyu/wJHVGaUr3Hscfv&#10;b/Ue564O8kiZweLOua4s+FR96rE9ZeXPgTLd4Ynwg7rjEttlm7SSn54OClhCuSVheOhaKzh5XdHz&#10;3YiA98JTL9GL03zAO/poA0Q/9CvOVuB/v3Ue8SRxsnLWUG8WPPxaC684M98sif8sn0QhYdpMpp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zjys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1FA50C5" w14:textId="6D9DD4DB" w:rsidR="004E5C8C" w:rsidRPr="00756E21" w:rsidRDefault="004E5C8C" w:rsidP="00A118D8">
                    <w:pPr>
                      <w:pStyle w:val="Brdtext"/>
                      <w:jc w:val="right"/>
                    </w:pPr>
                    <w:r>
                      <w:fldChar w:fldCharType="begin"/>
                    </w:r>
                    <w:r>
                      <w:instrText xml:space="preserve"> PAGE   \* MERGEFORMAT </w:instrText>
                    </w:r>
                    <w:r>
                      <w:fldChar w:fldCharType="separate"/>
                    </w:r>
                    <w:r>
                      <w:rPr>
                        <w:noProof/>
                      </w:rPr>
                      <w:t>993</w:t>
                    </w:r>
                    <w:r>
                      <w:fldChar w:fldCharType="end"/>
                    </w:r>
                  </w:p>
                </w:txbxContent>
              </v:textbox>
              <w10:wrap type="square" anchorx="page" anchory="page"/>
            </v:shape>
          </w:pict>
        </mc:Fallback>
      </mc:AlternateContent>
    </w:r>
    <w:r>
      <w:t xml:space="preserve"> </w:t>
    </w: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1CBB03" w14:textId="77777777" w:rsidR="004E5C8C" w:rsidRDefault="004E5C8C" w:rsidP="00EE1584">
    <w:pPr>
      <w:pStyle w:val="Brdtext"/>
    </w:pPr>
    <w:r>
      <w:rPr>
        <w:noProof/>
        <w:lang w:eastAsia="sv-SE"/>
      </w:rPr>
      <mc:AlternateContent>
        <mc:Choice Requires="wps">
          <w:drawing>
            <wp:anchor distT="0" distB="0" distL="0" distR="0" simplePos="0" relativeHeight="25165830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0E2DC7"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6" type="#_x0000_t202" style="position:absolute;left:0;text-align:left;margin-left:393pt;margin-top:611.2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7qKukgIAAJQ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yTFnVtT0SI+qRb+mCvLIT+PCjGAPjoDYfoGW3nk4D3QYy261r+OfCmJkJ6a3O3YpGJN0eHKaH0/I&#10;IsmUj/PpOLGf7Z2dD/hVQc3iouCeHi9xKjY3AekiBB0gMVcAU5XXlTFpEwWjLo1nG0FPbTBdkTz+&#10;QBnLmoKfHp+MUmAL0b2LbGwMo5Jk+nSx8K7AtMKtURFj7HelibJU5xu5hZTK7vIndERpSvUexx6/&#10;v9V7nLs6yCNlBos757qy4FP1qcf2lJU/B8p0hyfCD+qOS2yXbdJKfjYdFLCEckvC8NC1VnDyuqLn&#10;uxEB74WnXqIXp/mAd/TRBoh+6FecrcD/fus84kniZOWsod4sePi1Fl5xZr5ZEv80n0QhYdpMTj6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6ir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D0E2DC7"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3BF856" w14:textId="77777777" w:rsidR="004E5C8C" w:rsidRDefault="004E5C8C" w:rsidP="009C2B67">
    <w:pPr>
      <w:pStyle w:val="Brdtext"/>
    </w:pPr>
    <w:r>
      <w:rPr>
        <w:noProof/>
        <w:lang w:eastAsia="sv-SE"/>
      </w:rPr>
      <mc:AlternateContent>
        <mc:Choice Requires="wps">
          <w:drawing>
            <wp:anchor distT="0" distB="0" distL="0" distR="0" simplePos="0" relativeHeight="2516585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A456A0" w14:textId="0D50D2B5" w:rsidR="004E5C8C" w:rsidRPr="00756E21" w:rsidRDefault="004E5C8C" w:rsidP="009C2B67">
                          <w:pPr>
                            <w:pStyle w:val="Brdtext"/>
                            <w:jc w:val="right"/>
                          </w:pPr>
                          <w:r>
                            <w:fldChar w:fldCharType="begin"/>
                          </w:r>
                          <w:r>
                            <w:instrText xml:space="preserve"> PAGE   \* MERGEFORMAT </w:instrText>
                          </w:r>
                          <w:r>
                            <w:fldChar w:fldCharType="separate"/>
                          </w:r>
                          <w:r>
                            <w:rPr>
                              <w:noProof/>
                            </w:rPr>
                            <w:t>994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9" type="#_x0000_t202" style="position:absolute;left:0;text-align:left;margin-left:5.4pt;margin-top:610.95pt;width:44.2pt;height:9.6pt;z-index:2516585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wKK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Dw5o0SzGk16FG1wa1Qwifw01k8BW1gAQ/vFtOjzcO5xGMtupavjHwUR2MH0dscughGOw5PT/HgC&#10;C4cpH+fn48R+tne2zoevwtQkLgrq0LzEKdvc+oCLADpAYi5vVFXeVEqlTRSMuFKObBharUK6Ijz+&#10;QClNmoKeHp+MUmBtonsXWekYRiTJ9Oli4V2BaRW2SkSM0t+FBGWpzjdyM86F3uVP6IiSSPUexx6/&#10;v9V7nLs64JEyGx12znWljUvVpze2p6z8OVAmOzwIP6g7LkO7bJNW0LxBAUtTbiEMZ7qn5S2/qdC+&#10;W+bDA3N4S+g45kO4x0cqA/pNv6JkZdzvt84jHhKHlZIGb7Og/teaOUGJ+qYh/vN8EoUU0mZycgYl&#10;EXdoWR5a9Lq+MtBEjklkeVpGfFDDUjpTP2GMzGNWmJjmyF3QMCyvQjcxMIa4mM8TCM/XsnCrF5bH&#10;0JHnKM7H9ok52ys4QPp3ZnjFbPpKyB02eno7XweIMak8Mt2x2ncATz+Jvx9TcbYc7hNqP0x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v78Ci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FA456A0" w14:textId="0D50D2B5" w:rsidR="004E5C8C" w:rsidRPr="00756E21" w:rsidRDefault="004E5C8C" w:rsidP="009C2B67">
                    <w:pPr>
                      <w:pStyle w:val="Brdtext"/>
                      <w:jc w:val="right"/>
                    </w:pPr>
                    <w:r>
                      <w:fldChar w:fldCharType="begin"/>
                    </w:r>
                    <w:r>
                      <w:instrText xml:space="preserve"> PAGE   \* MERGEFORMAT </w:instrText>
                    </w:r>
                    <w:r>
                      <w:fldChar w:fldCharType="separate"/>
                    </w:r>
                    <w:r>
                      <w:rPr>
                        <w:noProof/>
                      </w:rPr>
                      <w:t>994</w:t>
                    </w:r>
                    <w:r>
                      <w:fldChar w:fldCharType="end"/>
                    </w:r>
                  </w:p>
                </w:txbxContent>
              </v:textbox>
              <w10:wrap type="square" anchorx="page" anchory="page"/>
            </v:shape>
          </w:pict>
        </mc:Fallback>
      </mc:AlternateContent>
    </w:r>
    <w:r>
      <w:t xml:space="preserve"> </w:t>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4A63D4" w14:textId="77777777" w:rsidR="004E5C8C" w:rsidRDefault="004E5C8C" w:rsidP="00EE1584">
    <w:pPr>
      <w:pStyle w:val="Brdtext"/>
    </w:pPr>
    <w:r>
      <w:rPr>
        <w:noProof/>
        <w:lang w:eastAsia="sv-SE"/>
      </w:rPr>
      <mc:AlternateContent>
        <mc:Choice Requires="wps">
          <w:drawing>
            <wp:anchor distT="0" distB="0" distL="0" distR="0" simplePos="0" relativeHeight="25165830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70194B" w14:textId="41EED3ED" w:rsidR="004E5C8C" w:rsidRPr="00756E21" w:rsidRDefault="004E5C8C" w:rsidP="00A118D8">
                          <w:pPr>
                            <w:pStyle w:val="Brdtext"/>
                            <w:jc w:val="right"/>
                          </w:pPr>
                          <w:r>
                            <w:fldChar w:fldCharType="begin"/>
                          </w:r>
                          <w:r>
                            <w:instrText xml:space="preserve"> PAGE   \* MERGEFORMAT </w:instrText>
                          </w:r>
                          <w:r>
                            <w:fldChar w:fldCharType="separate"/>
                          </w:r>
                          <w:r>
                            <w:rPr>
                              <w:noProof/>
                            </w:rPr>
                            <w:t>993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0" type="#_x0000_t202" style="position:absolute;left:0;text-align:left;margin-left:393pt;margin-top:611.2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ZIZNkQIAAJQ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p6gVZrVaNJStMFtUEEe+WmsnwL2aAEM7WfTos/DucdhLLuVro5/FERgB9O7PbsIRjgOz87z0wks&#10;HKZ8nF+ME/vZwdk6H74IU5O4KKhD8xKnbHvrAy4C6ACJubxRVXlTKZU2UTDiSjmyZWi1CumK8PgD&#10;pTRpCnp+ejZKgbWJ7l1kpWMYkSTTp4uFdwWmVdgpETFKfxMSlKU6X8nNOBd6nz+hI0oi1Vsce/zh&#10;Vm9x7uqAR8psdNg715U2LlWf3tiBsvLHQJns8CD8qO64DO2qTVrJL04HBaxMuYMwnOmelrf8pkL7&#10;bpkPD8zhLaHjmA/hHh+pDOg3/YqStXG/XjuPeEgcVkoavM2C+p8b5gQl6quG+C/ySRRSSJvJ2Uco&#10;ibhjy+rYojf1lYEmckwiy9My4oMaltKZ+gljZBGzwsQ0R+6ChmF5FbqJgTHExWKRQHi+loVb/Wh5&#10;DB15juJctk/M2V7BAdK/M8MrZtMXQu6w0dPbxSZAjEnlkemO1b4DePpJ/P2YirPleJ9Qh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SZIZ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270194B" w14:textId="41EED3ED" w:rsidR="004E5C8C" w:rsidRPr="00756E21" w:rsidRDefault="004E5C8C" w:rsidP="00A118D8">
                    <w:pPr>
                      <w:pStyle w:val="Brdtext"/>
                      <w:jc w:val="right"/>
                    </w:pPr>
                    <w:r>
                      <w:fldChar w:fldCharType="begin"/>
                    </w:r>
                    <w:r>
                      <w:instrText xml:space="preserve"> PAGE   \* MERGEFORMAT </w:instrText>
                    </w:r>
                    <w:r>
                      <w:fldChar w:fldCharType="separate"/>
                    </w:r>
                    <w:r>
                      <w:rPr>
                        <w:noProof/>
                      </w:rPr>
                      <w:t>993</w:t>
                    </w:r>
                    <w:r>
                      <w:fldChar w:fldCharType="end"/>
                    </w:r>
                  </w:p>
                </w:txbxContent>
              </v:textbox>
              <w10:wrap type="square" anchorx="page" anchory="page"/>
            </v:shape>
          </w:pict>
        </mc:Fallback>
      </mc:AlternateContent>
    </w:r>
    <w:r>
      <w:t xml:space="preserve"> </w:t>
    </w: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382876" w14:textId="77777777" w:rsidR="004E5C8C" w:rsidRDefault="004E5C8C" w:rsidP="00EE1584">
    <w:pPr>
      <w:pStyle w:val="Brdtext"/>
    </w:pPr>
    <w:r>
      <w:rPr>
        <w:noProof/>
        <w:lang w:eastAsia="sv-SE"/>
      </w:rPr>
      <mc:AlternateContent>
        <mc:Choice Requires="wps">
          <w:drawing>
            <wp:anchor distT="0" distB="0" distL="0" distR="0" simplePos="0" relativeHeight="25165830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DEE48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1" type="#_x0000_t202" style="position:absolute;left:0;text-align:left;margin-left:393pt;margin-top:611.2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Y74E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J1POrKjpkR5Vi35DFeSRn8aFOcEeHAGx/QwtvfNwHugwlt1qX8c/FcTITkzv9uxSMCbp8Gyan07I&#10;IsmUj/PZOLGfHZydD/hFQc3iouCeHi9xKrY3AekiBB0gMVcAU5XXlTFpEwWjLo1nW0FPbTBdkTz+&#10;QBnLmoJPT89GKbCF6N5FNjaGUUkyfbpYeFdgWuHOqIgx9pvSRFmq85XcQkpl9/kTOqI0pXqLY48/&#10;3Ootzl0d5JEyg8W9c11Z8Kn61GMHysofA2W6wxPhR3XHJbarNmkln00GBayg3JEwPHStFZy8ruj5&#10;bkTAe+Gpl+jFaT7gHX20AaIf+hVna/C/XjuPeJI4WTlrqDcLHn5uhFecma+WxD/LJ1FImDaTs4+k&#10;JOaPLatji93Ul0CayGkSOZmWEY9mWGoP9RONkWXMSiZhJeUuOA7LS+wmBo0hqZbLBKL2dQJv7IOT&#10;MXTkOYrzsX0S3vUKRpL+LQxdLOYvhNxho2dwyw2SGJPKI9Mdq/0LUOs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GmO+B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FDEE48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B540A1" w14:textId="77777777" w:rsidR="004E5C8C" w:rsidRDefault="004E5C8C" w:rsidP="009C2B67">
    <w:pPr>
      <w:pStyle w:val="Brdtext"/>
    </w:pPr>
    <w:r>
      <w:rPr>
        <w:noProof/>
        <w:lang w:eastAsia="sv-SE"/>
      </w:rPr>
      <mc:AlternateContent>
        <mc:Choice Requires="wps">
          <w:drawing>
            <wp:anchor distT="0" distB="0" distL="0" distR="0" simplePos="0" relativeHeight="25165855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834B60" w14:textId="6BCAF778" w:rsidR="004E5C8C" w:rsidRPr="00756E21" w:rsidRDefault="004E5C8C" w:rsidP="009C2B67">
                          <w:pPr>
                            <w:pStyle w:val="Brdtext"/>
                            <w:jc w:val="right"/>
                          </w:pPr>
                          <w:r>
                            <w:fldChar w:fldCharType="begin"/>
                          </w:r>
                          <w:r>
                            <w:instrText xml:space="preserve"> PAGE   \* MERGEFORMAT </w:instrText>
                          </w:r>
                          <w:r>
                            <w:fldChar w:fldCharType="separate"/>
                          </w:r>
                          <w:r>
                            <w:rPr>
                              <w:noProof/>
                            </w:rPr>
                            <w:t>1004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4" type="#_x0000_t202" style="position:absolute;left:0;text-align:left;margin-left:5.4pt;margin-top:610.95pt;width:44.2pt;height:9.6pt;z-index:2516585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1MiOkQ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PgE/GhW45EeRRvcGhVMIj+N9TPAHiyAof1iWrzzcO5xGMtupavjHwUR2BFpu2MXwQjH4clpfjyB&#10;hcOUj/PpOLGf7Z2t8+GrMDWJi4I6PF7ilG1ufMBFAB0gMZc3qiqvK6XSJgpGXCpHNgxPrUK6Ijz+&#10;QClNmoKeHqPU6KRNdO8iKx1PRJJMny4W3hWYVmGrRMQo/V1IUJbqfCM341zoXf6EjiiJVO9x7PH7&#10;W73HuasDHimz0WHnXFfauFR96rE9ZeXPgTLZ4UH4Qd1xGdplm7SST88GBSxNuYUwnOlay1t+XeH5&#10;bpgP98yhl/DimA/hDh+pDOg3/YqSlXG/3zqPeEgcVkoa9GZB/a81c4IS9U1D/NN8EoUU0mZycgYl&#10;EXdoWR5a9Lq+NNBEjklkeVpGfFDDUjpTP2GMLGJWmJjmyF3QMCwvQzcxMIa4WCwSCO1rWbjRD5bH&#10;0JHnKM7H9ok52ys4QPq3ZuhiNnsl5A4bPb1drAPEmFQeme5Y7V8ArZ/E34+pOFsO9wm1H6bzF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stTIj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5834B60" w14:textId="6BCAF778" w:rsidR="004E5C8C" w:rsidRPr="00756E21" w:rsidRDefault="004E5C8C" w:rsidP="009C2B67">
                    <w:pPr>
                      <w:pStyle w:val="Brdtext"/>
                      <w:jc w:val="right"/>
                    </w:pPr>
                    <w:r>
                      <w:fldChar w:fldCharType="begin"/>
                    </w:r>
                    <w:r>
                      <w:instrText xml:space="preserve"> PAGE   \* MERGEFORMAT </w:instrText>
                    </w:r>
                    <w:r>
                      <w:fldChar w:fldCharType="separate"/>
                    </w:r>
                    <w:r>
                      <w:rPr>
                        <w:noProof/>
                      </w:rPr>
                      <w:t>1004</w:t>
                    </w:r>
                    <w:r>
                      <w:fldChar w:fldCharType="end"/>
                    </w:r>
                  </w:p>
                </w:txbxContent>
              </v:textbox>
              <w10:wrap type="square" anchorx="page" anchory="page"/>
            </v:shape>
          </w:pict>
        </mc:Fallback>
      </mc:AlternateContent>
    </w:r>
    <w:r>
      <w:t xml:space="preserve"> </w:t>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64846E" w14:textId="77777777" w:rsidR="004E5C8C" w:rsidRDefault="004E5C8C" w:rsidP="00EE1584">
    <w:pPr>
      <w:pStyle w:val="Brdtext"/>
    </w:pPr>
    <w:r>
      <w:rPr>
        <w:noProof/>
        <w:lang w:eastAsia="sv-SE"/>
      </w:rPr>
      <mc:AlternateContent>
        <mc:Choice Requires="wps">
          <w:drawing>
            <wp:anchor distT="0" distB="0" distL="0" distR="0" simplePos="0" relativeHeight="2516583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781AE" w14:textId="3C864031" w:rsidR="004E5C8C" w:rsidRPr="00756E21" w:rsidRDefault="004E5C8C" w:rsidP="00A118D8">
                          <w:pPr>
                            <w:pStyle w:val="Brdtext"/>
                            <w:jc w:val="right"/>
                          </w:pPr>
                          <w:r>
                            <w:fldChar w:fldCharType="begin"/>
                          </w:r>
                          <w:r>
                            <w:instrText xml:space="preserve"> PAGE   \* MERGEFORMAT </w:instrText>
                          </w:r>
                          <w:r>
                            <w:fldChar w:fldCharType="separate"/>
                          </w:r>
                          <w:r>
                            <w:rPr>
                              <w:noProof/>
                            </w:rPr>
                            <w:t>1003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5" type="#_x0000_t202" style="position:absolute;left:0;text-align:left;margin-left:393pt;margin-top:611.2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vPJkAIAAJQFAAAOAAAAZHJzL2Uyb0RvYy54bWysVF1P2zAUfZ+0/2D5faQplN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HH&#10;k5wSzWoM6VG0wa3RQR75aayfAfZgAQztF9NizsO5x2Fsu5Wujn80RGAH09sduwhGOA4np/nxCSwc&#10;pnycT8eJ/WzvbJ0PX4WpSVwU1GF4iVO2ufEBhQA6QGIub1RVXldKpU0UjLhUjmwYRq1CKhEef6CU&#10;Jk1BT48noxRYm+jeRVY6hhFJMn262HjXYFqFrRIRo/R3IUFZ6vON3IxzoXf5EzqiJFK9x7HH76t6&#10;j3PXBzxSZqPDzrmutHGp+3TH9pSVPwfKZIcH4Qd9x2Vol23SSj49GxSwNOUWwnCmu1re8usK47th&#10;Ptwzh7uEieN9CHf4SGVAv+lXlKyM+/3WecRD4rBS0uBuFtT/WjMnKFHfNMQ/zU+ikELanEw+Q0nE&#10;HVqWhxa9ri8NNAF5o7q0jPighqV0pn7CM7KIWWFimiN3QcOwvAzdi4FniIvFIoFwfS0LN/rB8hg6&#10;8hzF+dg+MWd7BQdI/9YMt5jNXgm5w0ZPbxfrADEmlUemO1b7CeDqJ/H3z1R8Ww73CbV/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U288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E781AE" w14:textId="3C864031" w:rsidR="004E5C8C" w:rsidRPr="00756E21" w:rsidRDefault="004E5C8C" w:rsidP="00A118D8">
                    <w:pPr>
                      <w:pStyle w:val="Brdtext"/>
                      <w:jc w:val="right"/>
                    </w:pPr>
                    <w:r>
                      <w:fldChar w:fldCharType="begin"/>
                    </w:r>
                    <w:r>
                      <w:instrText xml:space="preserve"> PAGE   \* MERGEFORMAT </w:instrText>
                    </w:r>
                    <w:r>
                      <w:fldChar w:fldCharType="separate"/>
                    </w:r>
                    <w:r>
                      <w:rPr>
                        <w:noProof/>
                      </w:rPr>
                      <w:t>1003</w:t>
                    </w:r>
                    <w:r>
                      <w:fldChar w:fldCharType="end"/>
                    </w:r>
                  </w:p>
                </w:txbxContent>
              </v:textbox>
              <w10:wrap type="square" anchorx="page" anchory="page"/>
            </v:shape>
          </w:pict>
        </mc:Fallback>
      </mc:AlternateContent>
    </w:r>
    <w:r>
      <w:t xml:space="preserve"> </w:t>
    </w: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11B4CB" w14:textId="77777777" w:rsidR="004E5C8C" w:rsidRDefault="004E5C8C" w:rsidP="00EE1584">
    <w:pPr>
      <w:pStyle w:val="Brdtext"/>
    </w:pPr>
    <w:r>
      <w:rPr>
        <w:noProof/>
        <w:lang w:eastAsia="sv-SE"/>
      </w:rPr>
      <mc:AlternateContent>
        <mc:Choice Requires="wps">
          <w:drawing>
            <wp:anchor distT="0" distB="0" distL="0" distR="0" simplePos="0" relativeHeight="25165830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AFD49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6" type="#_x0000_t202" style="position:absolute;left:0;text-align:left;margin-left:393pt;margin-top:611.2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Z53ukgIAAJQ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P&#10;J1POrKjpkR5Vi35DFeSRn8aFGcGWjoDYfoaW3nk4D3QYy261r+OfCmJkJ6Z3e3YpGJN0eHaen07I&#10;IsmUj/PpOLGfHZydD/hFQc3iouCeHi9xKra3AekiBB0gMVcAU5U3lTFpEwWjroxnW0FPbTBdkTz+&#10;QBnLmoKfn56NUmAL0b2LbGwMo5Jk+nSx8K7AtMKdURFj7DelibJU5yu5hZTK7vMndERpSvUWxx5/&#10;uNVbnLs6yCNlBot757qy4FP1qccOlJU/Bsp0hyfCj+qOS2xXbdJKPp0OClhBuSNheOhaKzh5U9Hz&#10;3YqAD8JTL9GL03zAe/poA0Q/9CvO1uB/vXYe8SRxsnLWUG8WPPzcCK84M18tiX+aT6KQMG0mZ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Ged7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DAFD49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EEF0F3" w14:textId="77777777" w:rsidR="004E5C8C" w:rsidRDefault="004E5C8C" w:rsidP="009C2B67">
    <w:pPr>
      <w:pStyle w:val="Brdtext"/>
    </w:pPr>
    <w:r>
      <w:rPr>
        <w:noProof/>
        <w:lang w:eastAsia="sv-SE"/>
      </w:rPr>
      <mc:AlternateContent>
        <mc:Choice Requires="wps">
          <w:drawing>
            <wp:anchor distT="0" distB="0" distL="0" distR="0" simplePos="0" relativeHeight="25165855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666DAD" w14:textId="49E659F9" w:rsidR="004E5C8C" w:rsidRPr="00756E21" w:rsidRDefault="004E5C8C" w:rsidP="009C2B67">
                          <w:pPr>
                            <w:pStyle w:val="Brdtext"/>
                            <w:jc w:val="right"/>
                          </w:pPr>
                          <w:r>
                            <w:fldChar w:fldCharType="begin"/>
                          </w:r>
                          <w:r>
                            <w:instrText xml:space="preserve"> PAGE   \* MERGEFORMAT </w:instrText>
                          </w:r>
                          <w:r>
                            <w:fldChar w:fldCharType="separate"/>
                          </w:r>
                          <w:r>
                            <w:rPr>
                              <w:noProof/>
                            </w:rPr>
                            <w:t>1072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9" type="#_x0000_t202" style="position:absolute;left:0;text-align:left;margin-left:5.4pt;margin-top:610.95pt;width:44.2pt;height:9.6pt;z-index:2516585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F+YJ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6ecWVHTIz2qFv2GKphEfhoXZgRbOgJi+xlaeufhPNBhLLvVvo5/KoiRnZje7dmlYEzS4fQsP52Q&#10;RZIpH+fn48R+dnB2PuAXBTWLi4J7erzEqdjeBqSLEHSAxFwBTFXeVMakTRSMujKebQU9tcF0RfL4&#10;A2Usawp+djodpcAWonsX2dgYRiXJ9Oli4V2BaYU7oyLG2G9KE2WpzldyCymV3edP6IjSlOotjj3+&#10;cKu3OHd1kEfKDBb3znVlwafqU48dKCt/DJTpDk+EH9Udl9iu2k4ro/GggBWUOxKGh661gpM3FT3f&#10;rQj4IDz1Er04zQe8p482QPRDv+JsDf7Xa+cRTxInK2cN9WbBw8+N8Ioz89WS+M/zSRQSps1k+pGU&#10;xPyxZXVssZv6CkgTOU0iJ9My4tEMS+2hfqIxsohZySSspNwFx2F5hd3EoDEk1WKRQNS+TuCtXToZ&#10;Q0eeozgf2yfhXa9gJOnfwdDFYvZCyB02ega32CCJMak8Mt2x2r8AtX4Sfz+m4mw53ifUYZjOfw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ExfmC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7666DAD" w14:textId="49E659F9" w:rsidR="004E5C8C" w:rsidRPr="00756E21" w:rsidRDefault="004E5C8C" w:rsidP="009C2B67">
                    <w:pPr>
                      <w:pStyle w:val="Brdtext"/>
                      <w:jc w:val="right"/>
                    </w:pPr>
                    <w:r>
                      <w:fldChar w:fldCharType="begin"/>
                    </w:r>
                    <w:r>
                      <w:instrText xml:space="preserve"> PAGE   \* MERGEFORMAT </w:instrText>
                    </w:r>
                    <w:r>
                      <w:fldChar w:fldCharType="separate"/>
                    </w:r>
                    <w:r>
                      <w:rPr>
                        <w:noProof/>
                      </w:rPr>
                      <w:t>1072</w:t>
                    </w:r>
                    <w:r>
                      <w:fldChar w:fldCharType="end"/>
                    </w:r>
                  </w:p>
                </w:txbxContent>
              </v:textbox>
              <w10:wrap type="square" anchorx="page" anchory="page"/>
            </v:shape>
          </w:pict>
        </mc:Fallback>
      </mc:AlternateContent>
    </w:r>
    <w:r>
      <w:t xml:space="preserve"> </w:t>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2F787D" w14:textId="77777777" w:rsidR="004E5C8C" w:rsidRDefault="004E5C8C" w:rsidP="00EE1584">
    <w:pPr>
      <w:pStyle w:val="Brdtext"/>
    </w:pPr>
    <w:r>
      <w:rPr>
        <w:noProof/>
        <w:lang w:eastAsia="sv-SE"/>
      </w:rPr>
      <mc:AlternateContent>
        <mc:Choice Requires="wps">
          <w:drawing>
            <wp:anchor distT="0" distB="0" distL="0" distR="0" simplePos="0" relativeHeight="25165831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F30052" w14:textId="694FDCEE" w:rsidR="004E5C8C" w:rsidRPr="00756E21" w:rsidRDefault="004E5C8C" w:rsidP="00A118D8">
                          <w:pPr>
                            <w:pStyle w:val="Brdtext"/>
                            <w:jc w:val="right"/>
                          </w:pPr>
                          <w:r>
                            <w:fldChar w:fldCharType="begin"/>
                          </w:r>
                          <w:r>
                            <w:instrText xml:space="preserve"> PAGE   \* MERGEFORMAT </w:instrText>
                          </w:r>
                          <w:r>
                            <w:fldChar w:fldCharType="separate"/>
                          </w:r>
                          <w:r>
                            <w:rPr>
                              <w:noProof/>
                            </w:rPr>
                            <w:t>1073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0" type="#_x0000_t202" style="position:absolute;left:0;text-align:left;margin-left:393pt;margin-top:611.2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ujgJ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xPOrKjpkR5Vi35DFeSRn8aFGcGWjoDYfoaW3nk4D3QYy261r+OfCmJkJ6Z3e3YpGJN0OD3LTydk&#10;kWTKx/n5OLGfHZydD/hFQc3iouCeHi9xKra3AekiBB0gMVcAU5U3lTFpEwWjroxnW0FPbTBdkTz+&#10;QBnLmoKfnU5HKbCF6N5FNjaGUUkyfbpYeFdgWuHOqIgx9pvSRFmq85XcQkpl9/kTOqI0pXqLY48/&#10;3Ootzl0d5JEyg8W9c11Z8Kn61GMHysofA2W6wxPhR3XHJbarttPK6HRQwArKHQnDQ9dawcmbip7v&#10;VgR8EJ56iV6c5gPe00cbIPqhX3G2Bv/rtfOIJ4mTlbOGerPg4edGeMWZ+WpJ/Of5JAoJ02Yy/U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7ujgJ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3F30052" w14:textId="694FDCEE" w:rsidR="004E5C8C" w:rsidRPr="00756E21" w:rsidRDefault="004E5C8C" w:rsidP="00A118D8">
                    <w:pPr>
                      <w:pStyle w:val="Brdtext"/>
                      <w:jc w:val="right"/>
                    </w:pPr>
                    <w:r>
                      <w:fldChar w:fldCharType="begin"/>
                    </w:r>
                    <w:r>
                      <w:instrText xml:space="preserve"> PAGE   \* MERGEFORMAT </w:instrText>
                    </w:r>
                    <w:r>
                      <w:fldChar w:fldCharType="separate"/>
                    </w:r>
                    <w:r>
                      <w:rPr>
                        <w:noProof/>
                      </w:rPr>
                      <w:t>1073</w:t>
                    </w:r>
                    <w:r>
                      <w:fldChar w:fldCharType="end"/>
                    </w:r>
                  </w:p>
                </w:txbxContent>
              </v:textbox>
              <w10:wrap type="square" anchorx="page" anchory="page"/>
            </v:shape>
          </w:pict>
        </mc:Fallback>
      </mc:AlternateContent>
    </w:r>
    <w:r>
      <w:t xml:space="preserve"> </w:t>
    </w: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42E9F6" w14:textId="77777777" w:rsidR="004E5C8C" w:rsidRDefault="004E5C8C" w:rsidP="00EE1584">
    <w:pPr>
      <w:pStyle w:val="Brdtext"/>
    </w:pPr>
    <w:r>
      <w:rPr>
        <w:noProof/>
        <w:lang w:eastAsia="sv-SE"/>
      </w:rPr>
      <mc:AlternateContent>
        <mc:Choice Requires="wps">
          <w:drawing>
            <wp:anchor distT="0" distB="0" distL="0" distR="0" simplePos="0" relativeHeight="25165831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D5BA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1" type="#_x0000_t202" style="position:absolute;left:0;text-align:left;margin-left:393pt;margin-top:611.2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y1qH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2POrKjpkR5Vi35DFeSRn8aFGcGWjoDYfoaW3nk4D3QYy261r+OfCmJkJ6Z3e3YpGJN0OD3LTydk&#10;kWTKx/n5OLGfHZydD/hFQc3iouCeHi9xKra3AekiBB0gMVcAU5U3lTFpEwWjroxnW0FPbTBdkTz+&#10;QBnLmoKfnU5HKbCF6N5FNjaGUUkyfbpYeFdgWuHOqIgx9pvSRFmq85XcQkpl9/kTOqI0pXqLY48/&#10;3Ootzl0d5JEyg8W9c11Z8Kn61GMHysofA2W6wxPhR3XHJbarttPKaDIoYAXljoThoWut4ORNRc93&#10;KwI+CE+9RC9O8wHv6aMNEP3Qrzhbg//12nnEk8TJyllDvVnw8HMjvOLMfLUk/vN8EoWEaTOZfiQl&#10;MX9sWR1b7Ka+AtJETpPIybSMeDTDUnuon2iMLGJWMgkrKXfBcVheYTcxaAxJtVgkELWvE3hrl07G&#10;0JHnKM7H9kl41ysYSfp3MHSxmL0QcoeNnsEtNkhiTCqPTHes9i9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2y1q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98D5BA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58B20D" w14:textId="77777777" w:rsidR="004E5C8C" w:rsidRDefault="004E5C8C" w:rsidP="009C2B67">
    <w:pPr>
      <w:pStyle w:val="Brdtext"/>
    </w:pPr>
    <w:r>
      <w:rPr>
        <w:noProof/>
        <w:lang w:eastAsia="sv-SE"/>
      </w:rPr>
      <mc:AlternateContent>
        <mc:Choice Requires="wps">
          <w:drawing>
            <wp:anchor distT="0" distB="0" distL="0" distR="0" simplePos="0" relativeHeight="251658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6287B5" w14:textId="534325FB" w:rsidR="004E5C8C" w:rsidRPr="00756E21" w:rsidRDefault="004E5C8C" w:rsidP="009C2B67">
                          <w:pPr>
                            <w:pStyle w:val="Brdtext"/>
                            <w:jc w:val="right"/>
                          </w:pPr>
                          <w:r>
                            <w:fldChar w:fldCharType="begin"/>
                          </w:r>
                          <w:r>
                            <w:instrText xml:space="preserve"> PAGE   \* MERGEFORMAT </w:instrText>
                          </w:r>
                          <w:r>
                            <w:fldChar w:fldCharType="separate"/>
                          </w:r>
                          <w:r>
                            <w:rPr>
                              <w:noProof/>
                            </w:rPr>
                            <w:t>1092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4" type="#_x0000_t202" style="position:absolute;left:0;text-align:left;margin-left:5.4pt;margin-top:610.95pt;width:44.2pt;height:9.6pt;z-index:251658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V1/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pzPOrKjpkR5Vi35DFUwiP40Lc4I9OAJi+xlaeufhPNBhLLvVvo5/KoiRnZje7dmlYEzS4XSWn07I&#10;IsmUj/OzcWI/Ozg7H/CLgprFRcE9PV7iVGxvAtJFCDpAYq4ApiqvK2PSJgpGXRrPtoKe2mC6Inn8&#10;gTKWNQWfnU5HKbCF6N5FNjaGUUkyfbpYeFdgWuHOqIgx9pvSRFmq85XcQkpl9/kTOqI0pXqLY48/&#10;3Ootzl0d5JEyg8W9c11Z8Kn61GMHysofA2W6wxPhR3XHJbarttPK6OOggBWUOxKGh661gpPXFT3f&#10;jQh4Lzz1Er04zQe8o482QPRDv+JsDf7Xa+cRTxInK2cN9WbBw8+N8Ioz89WS+M/ySRQSps1k+pGU&#10;xPyxZXVssZv6EkgTOU0iJ9My4tEMS+2hfqIxsoxZySSspNwFx2F5id3EoDEk1XKZQNS+TuCNfXAy&#10;ho48R3E+tk/Cu17BSNK/haGLxfyFkDts9AxuuUESY1J5ZLpjtX8Bav0k/n5MxdlyvE+owzBd/A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GDVdf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26287B5" w14:textId="534325FB" w:rsidR="004E5C8C" w:rsidRPr="00756E21" w:rsidRDefault="004E5C8C" w:rsidP="009C2B67">
                    <w:pPr>
                      <w:pStyle w:val="Brdtext"/>
                      <w:jc w:val="right"/>
                    </w:pPr>
                    <w:r>
                      <w:fldChar w:fldCharType="begin"/>
                    </w:r>
                    <w:r>
                      <w:instrText xml:space="preserve"> PAGE   \* MERGEFORMAT </w:instrText>
                    </w:r>
                    <w:r>
                      <w:fldChar w:fldCharType="separate"/>
                    </w:r>
                    <w:r>
                      <w:rPr>
                        <w:noProof/>
                      </w:rPr>
                      <w:t>1092</w:t>
                    </w:r>
                    <w:r>
                      <w:fldChar w:fldCharType="end"/>
                    </w:r>
                  </w:p>
                </w:txbxContent>
              </v:textbox>
              <w10:wrap type="square" anchorx="page" anchory="page"/>
            </v:shape>
          </w:pict>
        </mc:Fallback>
      </mc:AlternateContent>
    </w:r>
    <w:r>
      <w:t xml:space="preserve"> </w:t>
    </w: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5BFE4A" w14:textId="77777777" w:rsidR="004E5C8C" w:rsidRDefault="004E5C8C" w:rsidP="00EE1584">
    <w:pPr>
      <w:pStyle w:val="Brdtext"/>
    </w:pPr>
    <w:r>
      <w:rPr>
        <w:noProof/>
        <w:lang w:eastAsia="sv-SE"/>
      </w:rPr>
      <mc:AlternateContent>
        <mc:Choice Requires="wps">
          <w:drawing>
            <wp:anchor distT="0" distB="0" distL="0" distR="0" simplePos="0" relativeHeight="251658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BCD7D5" w14:textId="2E894A5F" w:rsidR="004E5C8C" w:rsidRPr="00756E21" w:rsidRDefault="004E5C8C" w:rsidP="00A118D8">
                          <w:pPr>
                            <w:pStyle w:val="Brdtext"/>
                            <w:jc w:val="right"/>
                          </w:pPr>
                          <w:r>
                            <w:fldChar w:fldCharType="begin"/>
                          </w:r>
                          <w:r>
                            <w:instrText xml:space="preserve"> PAGE   \* MERGEFORMAT </w:instrText>
                          </w:r>
                          <w:r>
                            <w:fldChar w:fldCharType="separate"/>
                          </w:r>
                          <w:r>
                            <w:rPr>
                              <w:noProof/>
                            </w:rPr>
                            <w:t>1093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5" type="#_x0000_t202" style="position:absolute;left:0;text-align:left;margin-left:393pt;margin-top:611.2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2Y4kQIAAJQ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P&#10;J2ecWVHTIz2pFv2aKsgjP40LU4ItHAGx/QwtvfNwHugwlt1qX8c/FcTITkxvd+xSMCbpcHKaH5+Q&#10;RZIpH+cX48R+tnd2PuAXBTWLi4J7erzEqdjcBaSLEHSAxFwBTFXeVsakTRSMujaebQQ9tcF0RfL4&#10;A2Usawp+ejwZpcAWonsX2dgYRiXJ9Oli4V2BaYVboyLG2G9KE2WpzjdyCymV3eVP6IjSlOo9jj1+&#10;f6v3OHd1kEfKDBZ3znVlwafqU4/tKSt/DJTpDk+EH9Qdl9gu204ro/NBAUsotyQMD11rBSdvK3q+&#10;OxHwUXjqJXpxmg/4QB9tgOiHfsXZCvyvt84jniROVs4a6s2Ch59r4RVn5qsl8V/kJ1FImDYnkzNS&#10;EvOHluWhxa7rayBN5DSJnEzLiEczLLWH+pnGyDxmJZOwknIXHIflNXYTg8aQVPN5AlH7OoF3duFk&#10;DB15juJ8ap+Fd72CkaR/D0MXi+krIXfY6BncfI0kxqTyyHTHav8C1PpJ/P2YirPlcJ9Q+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12Y4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EBCD7D5" w14:textId="2E894A5F" w:rsidR="004E5C8C" w:rsidRPr="00756E21" w:rsidRDefault="004E5C8C" w:rsidP="00A118D8">
                    <w:pPr>
                      <w:pStyle w:val="Brdtext"/>
                      <w:jc w:val="right"/>
                    </w:pPr>
                    <w:r>
                      <w:fldChar w:fldCharType="begin"/>
                    </w:r>
                    <w:r>
                      <w:instrText xml:space="preserve"> PAGE   \* MERGEFORMAT </w:instrText>
                    </w:r>
                    <w:r>
                      <w:fldChar w:fldCharType="separate"/>
                    </w:r>
                    <w:r>
                      <w:rPr>
                        <w:noProof/>
                      </w:rPr>
                      <w:t>1093</w:t>
                    </w:r>
                    <w:r>
                      <w:fldChar w:fldCharType="end"/>
                    </w:r>
                  </w:p>
                </w:txbxContent>
              </v:textbox>
              <w10:wrap type="square" anchorx="page" anchory="page"/>
            </v:shape>
          </w:pict>
        </mc:Fallback>
      </mc:AlternateContent>
    </w:r>
    <w:r>
      <w:t xml:space="preserve"> </w:t>
    </w:r>
  </w:p>
</w:ftr>
</file>

<file path=word/footer1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18F72C" w14:textId="77777777" w:rsidR="004E5C8C" w:rsidRDefault="004E5C8C" w:rsidP="00EE1584">
    <w:pPr>
      <w:pStyle w:val="Brdtext"/>
    </w:pPr>
    <w:r>
      <w:rPr>
        <w:noProof/>
        <w:lang w:eastAsia="sv-SE"/>
      </w:rPr>
      <mc:AlternateContent>
        <mc:Choice Requires="wps">
          <w:drawing>
            <wp:anchor distT="0" distB="0" distL="0" distR="0" simplePos="0" relativeHeight="25165831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E342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6" type="#_x0000_t202" style="position:absolute;left:0;text-align:left;margin-left:393pt;margin-top:611.2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uSOqkQIAAJQ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ZMKZFTU90lK16DdUQR75aVyYEuzRERDbz9DSOw/ngQ5j2a32dfxTQYzsxPRuzy4FY5IOJ+f56RlZ&#10;JJnycX4xTuxnB2fnA35RULO4KLinx0uciu1tQLoIQQdIzBXAVOVNZUzaRMGoK+PZVtBTG0xXJI8/&#10;UMaypuDnp5NRCmwhuneRjY1hVJJMny4W3hWYVrgzKmKM/aY0UZbqfCW3kFLZff6EjihNqd7i2OMP&#10;t3qLc1cHeaTMYHHvXFcWfKo+9diBsvLHQJnu8ET4Ud1xie2q7bQyuhgUsIJyR8Lw0LVWcPKmoue7&#10;FQEfhKdeohen+YD39NEGiH7oV5ytwf967TziSeJk5ayh3ix4+LkRXnFmvloS/0V+FoWEaXM2+UhK&#10;Yv7Ysjq22E19BaSJnCaRk2kZ8WiGpfZQP9EYWcSsZBJWUu6C47C8wm5i0BiSarFIIGpfJ/DWPjoZ&#10;Q0eeoziX7ZPwrlcwkvTvYOhiMX0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RuSOq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3BE342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1954C1" w14:textId="77777777" w:rsidR="004E5C8C" w:rsidRDefault="004E5C8C" w:rsidP="009C2B67">
    <w:pPr>
      <w:pStyle w:val="Brdtext"/>
    </w:pPr>
    <w:r>
      <w:rPr>
        <w:noProof/>
        <w:lang w:eastAsia="sv-SE"/>
      </w:rPr>
      <mc:AlternateContent>
        <mc:Choice Requires="wps">
          <w:drawing>
            <wp:anchor distT="0" distB="0" distL="0" distR="0" simplePos="0" relativeHeight="2516585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00098E" w14:textId="5B99A082" w:rsidR="004E5C8C" w:rsidRPr="00756E21" w:rsidRDefault="004E5C8C" w:rsidP="009C2B67">
                          <w:pPr>
                            <w:pStyle w:val="Brdtext"/>
                            <w:jc w:val="right"/>
                          </w:pPr>
                          <w:r>
                            <w:fldChar w:fldCharType="begin"/>
                          </w:r>
                          <w:r>
                            <w:instrText xml:space="preserve"> PAGE   \* MERGEFORMAT </w:instrText>
                          </w:r>
                          <w:r>
                            <w:fldChar w:fldCharType="separate"/>
                          </w:r>
                          <w:r>
                            <w:rPr>
                              <w:noProof/>
                            </w:rPr>
                            <w:t>1094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9" type="#_x0000_t202" style="position:absolute;left:0;text-align:left;margin-left:5.4pt;margin-top:610.95pt;width:44.2pt;height:9.6pt;z-index:2516585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tlJkQ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Uf&#10;T2ecWVHTIz2qFv2GKphEfhoX5gR7cATE9jO09M7DeaDDWHarfR3/VBAjOzG927NLwZikw+lZfjoh&#10;iyRTPs5n48R+dnB2PuAXBTWLi4J7erzEqdjeBKSLEHSAxFwBTFVeV8akTRSMujSebQU9tcF0RfL4&#10;A2Usawp+djodpcAWonsX2dgYRiXJ9Oli4V2BaYU7oyLG2G9KE2WpzldyCymV3edP6IjSlOotjj3+&#10;cKu3OHd1kEfKDBb3znVlwafqU48dKCt/DJTpDk+EH9Udl9iu2k4r+XhQwArKHQnDQ9dawcnrip7v&#10;RgS8F556iV6c5gPe0UcbIPqhX3G2Bv/rtfOIJ4mTlbOGerPg4edGeMWZ+WpJ/LN8EoWEaTOZfiQl&#10;MX9sWR1b7Ka+BNJETpPIybSMeDTDUnuon2iMLGNWMgkrKXfBcVheYjcxaAxJtVwmELWvE3hjH5yM&#10;oSPPUZyP7ZPwrlcwkvRvYehiMX8h5A4bPYNbbpDEmFQeme5Y7V+AWj+Jvx9TcbYc7xPqMEwX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GJ7ZS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200098E" w14:textId="5B99A082" w:rsidR="004E5C8C" w:rsidRPr="00756E21" w:rsidRDefault="004E5C8C" w:rsidP="009C2B67">
                    <w:pPr>
                      <w:pStyle w:val="Brdtext"/>
                      <w:jc w:val="right"/>
                    </w:pPr>
                    <w:r>
                      <w:fldChar w:fldCharType="begin"/>
                    </w:r>
                    <w:r>
                      <w:instrText xml:space="preserve"> PAGE   \* MERGEFORMAT </w:instrText>
                    </w:r>
                    <w:r>
                      <w:fldChar w:fldCharType="separate"/>
                    </w:r>
                    <w:r>
                      <w:rPr>
                        <w:noProof/>
                      </w:rPr>
                      <w:t>1094</w:t>
                    </w:r>
                    <w:r>
                      <w:fldChar w:fldCharType="end"/>
                    </w:r>
                  </w:p>
                </w:txbxContent>
              </v:textbox>
              <w10:wrap type="square" anchorx="page" anchory="page"/>
            </v:shape>
          </w:pict>
        </mc:Fallback>
      </mc:AlternateContent>
    </w:r>
    <w:r>
      <w:t xml:space="preserve"> </w:t>
    </w:r>
  </w:p>
</w:ftr>
</file>

<file path=word/footer1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00386" w14:textId="77777777" w:rsidR="004E5C8C" w:rsidRDefault="004E5C8C" w:rsidP="00EE1584">
    <w:pPr>
      <w:pStyle w:val="Brdtext"/>
    </w:pPr>
    <w:r>
      <w:rPr>
        <w:noProof/>
        <w:lang w:eastAsia="sv-SE"/>
      </w:rPr>
      <mc:AlternateContent>
        <mc:Choice Requires="wps">
          <w:drawing>
            <wp:anchor distT="0" distB="0" distL="0" distR="0" simplePos="0" relativeHeight="25165831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026973" w14:textId="6B3D0DD4" w:rsidR="004E5C8C" w:rsidRPr="00756E21" w:rsidRDefault="004E5C8C" w:rsidP="00A118D8">
                          <w:pPr>
                            <w:pStyle w:val="Brdtext"/>
                            <w:jc w:val="right"/>
                          </w:pPr>
                          <w:r>
                            <w:fldChar w:fldCharType="begin"/>
                          </w:r>
                          <w:r>
                            <w:instrText xml:space="preserve"> PAGE   \* MERGEFORMAT </w:instrText>
                          </w:r>
                          <w:r>
                            <w:fldChar w:fldCharType="separate"/>
                          </w:r>
                          <w:r>
                            <w:rPr>
                              <w:noProof/>
                            </w:rPr>
                            <w:t>1093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0" type="#_x0000_t202" style="position:absolute;left:0;text-align:left;margin-left:393pt;margin-top:611.2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s4YkAIAAJQ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GVB&#10;xxPwo1mNR3oSbXAbVJBHfhrrp4A9WgBD+9m0eOfh3OMwlt1KV8c/CiKwI9Juzy6CEY7D80l+egYL&#10;hykf5xfjxH52cLbOhy/C1CQuCurweIlTtr31ARcBdIDEXN6oqryplEqbKBhxpRzZMjy1CumK8PgD&#10;pTRpCjo5PR+lwNpE9y6y0jGMSJLp08XCuwLTKuyUiBilvwkJylKdr+RmnAu9z5/QESWR6i2OPf5w&#10;q7c4d3XAI2U2Ouyd60obl6pPPXagrPwxUCY7PAg/qjsuQ7tsO63kp4MClqbcQRjOdK3lLb+p8Hy3&#10;zIcH5tBLeHHMh3CPj1QG9Jt+RcnauF+vnUc8JA4rJQ16s6D+54Y5QYn6qiH+i/wsCimkzdn5RyiJ&#10;uGPL8tiiN/WVgSZyTCLL0zLigxqW0pn6GWNkEbPCxDRH7oKGYXkVuomBMcTFYpFAaF/Lwq1+tDyG&#10;jjxHcT61z8zZXsEB0r8zQxez6Qshd9jo6e1iEyDGpPLIdMdq/wJo/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ezh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026973" w14:textId="6B3D0DD4" w:rsidR="004E5C8C" w:rsidRPr="00756E21" w:rsidRDefault="004E5C8C" w:rsidP="00A118D8">
                    <w:pPr>
                      <w:pStyle w:val="Brdtext"/>
                      <w:jc w:val="right"/>
                    </w:pPr>
                    <w:r>
                      <w:fldChar w:fldCharType="begin"/>
                    </w:r>
                    <w:r>
                      <w:instrText xml:space="preserve"> PAGE   \* MERGEFORMAT </w:instrText>
                    </w:r>
                    <w:r>
                      <w:fldChar w:fldCharType="separate"/>
                    </w:r>
                    <w:r>
                      <w:rPr>
                        <w:noProof/>
                      </w:rPr>
                      <w:t>1093</w:t>
                    </w:r>
                    <w:r>
                      <w:fldChar w:fldCharType="end"/>
                    </w:r>
                  </w:p>
                </w:txbxContent>
              </v:textbox>
              <w10:wrap type="square" anchorx="page" anchory="page"/>
            </v:shape>
          </w:pict>
        </mc:Fallback>
      </mc:AlternateContent>
    </w:r>
    <w:r>
      <w:t xml:space="preserve"> </w:t>
    </w:r>
  </w:p>
</w:ftr>
</file>

<file path=word/footer1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07A5F8" w14:textId="77777777" w:rsidR="004E5C8C" w:rsidRDefault="004E5C8C" w:rsidP="00EE1584">
    <w:pPr>
      <w:pStyle w:val="Brdtext"/>
    </w:pPr>
    <w:r>
      <w:rPr>
        <w:noProof/>
        <w:lang w:eastAsia="sv-SE"/>
      </w:rPr>
      <mc:AlternateContent>
        <mc:Choice Requires="wps">
          <w:drawing>
            <wp:anchor distT="0" distB="0" distL="0" distR="0" simplePos="0" relativeHeight="25165831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AD1DF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1" type="#_x0000_t202" style="position:absolute;left:0;text-align:left;margin-left:393pt;margin-top:611.25pt;width:44.2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QmXHkAIAAJQ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PEUrdKsRpMeRRvcBhXkkZ/G+hlgSwtgaD+bFn0ezj0OY9mtdHX8oyACO5je7dlFMMJxOD3LTyew&#10;cJjycX4+TuxnB2frfPgiTE3ioqAOzUucsu2tD7gIoAMk5vJGVeVNpVTaRMGIK+XIlqHVKqQrwuMP&#10;lNKkKejZ6XSUAmsT3bvISscwIkmmTxcL7wpMq7BTImKU/iYkKEt1vpKbcS70Pn9CR5REqrc49vjD&#10;rd7i3NUBj5TZ6LB3rittXKo+vbEDZeWPgTLZ4UH4Ud1xGdpV22klnwwKWJlyB2E40z0tb/lNhfbd&#10;Mh8emMNbQscxH8I9PlIZ0G/6FSVr4369dh7xkDislDR4mwX1PzfMCUrUVw3xn+eTKKSQNpPpRyiJ&#10;uGPL6tiiN/WVgSZyTCLL0zLigxqW0pn6CWNkEbPCxDRH7oKGYXkVuomBMcTFYpFAeL6WhVu9tDyG&#10;jjxHcT62T8zZXsEB0r8zwytmsxdC7rDR09vFJkCMSeWR6Y7VvgN4+kn8/ZiKs+V4n1CHY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1CZc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AD1DF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941E94" w14:textId="77777777" w:rsidR="004E5C8C" w:rsidRDefault="004E5C8C" w:rsidP="009C2B67">
    <w:pPr>
      <w:pStyle w:val="Brdtext"/>
    </w:pPr>
    <w:r>
      <w:rPr>
        <w:noProof/>
        <w:lang w:eastAsia="sv-SE"/>
      </w:rPr>
      <mc:AlternateContent>
        <mc:Choice Requires="wps">
          <w:drawing>
            <wp:anchor distT="0" distB="0" distL="0" distR="0" simplePos="0" relativeHeight="2516585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397FFB" w14:textId="31D0D297" w:rsidR="004E5C8C" w:rsidRPr="00756E21" w:rsidRDefault="004E5C8C" w:rsidP="009C2B67">
                          <w:pPr>
                            <w:pStyle w:val="Brdtext"/>
                            <w:jc w:val="right"/>
                          </w:pPr>
                          <w:r>
                            <w:fldChar w:fldCharType="begin"/>
                          </w:r>
                          <w:r>
                            <w:instrText xml:space="preserve"> PAGE   \* MERGEFORMAT </w:instrText>
                          </w:r>
                          <w:r>
                            <w:fldChar w:fldCharType="separate"/>
                          </w:r>
                          <w:r>
                            <w:rPr>
                              <w:noProof/>
                            </w:rPr>
                            <w:t>1096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4" type="#_x0000_t202" style="position:absolute;left:0;text-align:left;margin-left:5.4pt;margin-top:610.95pt;width:44.2pt;height:9.6pt;z-index:2516585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Eatu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6ZgzK2p6pEfVol9TBZPIT+PCjGAPjoDYfoGW3nk4D3QYy261r+OfCmJkJ6a3O3YpGJN0eDLNjydk&#10;kWTKx/nZOLGf7Z2dD/hVQc3iouCeHi9xKjY3AekiBB0gMVcAU5XXlTFpEwWjLo1nG0FPbTBdkTz+&#10;QBnLmoJPj09GKbCF6N5FNjaGUUkyfbpYeFdgWuHWqIgx9rvSRFmq843cQkpld/kTOqI0pXqPY4/f&#10;3+o9zl0d5JEyg8Wdc11Z8Kn61GN7ysqfA2W6wxPhB3XHJbbLttNKfjooYAnlloThoWut4OR1Rc93&#10;IwLeC0+9RC9O8wHv6KMNEP3Qrzhbgf/91nnEk8TJyllDvVnw8GstvOLMfLMk/rN8EoWEaTM5OSUl&#10;MX9oWR5a7Lq+BNJETpPIybSMeDTDUnuon2iMLGJWMgkrKXfBcVheYjcxaAxJtVgkELWvE3hjH5yM&#10;oSPPUZyP7ZPwrlcwkvRvYehiMXsl5A4bPYNbrJHEmFQeme5Y7V+AWj+Jvx9TcbYc7hNqP0z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BGrb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E397FFB" w14:textId="31D0D297" w:rsidR="004E5C8C" w:rsidRPr="00756E21" w:rsidRDefault="004E5C8C" w:rsidP="009C2B67">
                    <w:pPr>
                      <w:pStyle w:val="Brdtext"/>
                      <w:jc w:val="right"/>
                    </w:pPr>
                    <w:r>
                      <w:fldChar w:fldCharType="begin"/>
                    </w:r>
                    <w:r>
                      <w:instrText xml:space="preserve"> PAGE   \* MERGEFORMAT </w:instrText>
                    </w:r>
                    <w:r>
                      <w:fldChar w:fldCharType="separate"/>
                    </w:r>
                    <w:r>
                      <w:rPr>
                        <w:noProof/>
                      </w:rPr>
                      <w:t>1096</w:t>
                    </w:r>
                    <w:r>
                      <w:fldChar w:fldCharType="end"/>
                    </w:r>
                  </w:p>
                </w:txbxContent>
              </v:textbox>
              <w10:wrap type="square" anchorx="page" anchory="page"/>
            </v:shape>
          </w:pict>
        </mc:Fallback>
      </mc:AlternateContent>
    </w:r>
    <w:r>
      <w:t xml:space="preserve"> </w:t>
    </w:r>
  </w:p>
</w:ftr>
</file>

<file path=word/footer1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394FBB" w14:textId="77777777" w:rsidR="004E5C8C" w:rsidRDefault="004E5C8C" w:rsidP="00EE1584">
    <w:pPr>
      <w:pStyle w:val="Brdtext"/>
    </w:pPr>
    <w:r>
      <w:rPr>
        <w:noProof/>
        <w:lang w:eastAsia="sv-SE"/>
      </w:rPr>
      <mc:AlternateContent>
        <mc:Choice Requires="wps">
          <w:drawing>
            <wp:anchor distT="0" distB="0" distL="0" distR="0" simplePos="0" relativeHeight="2516583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936823" w14:textId="496B286A" w:rsidR="004E5C8C" w:rsidRPr="00756E21" w:rsidRDefault="004E5C8C" w:rsidP="00A118D8">
                          <w:pPr>
                            <w:pStyle w:val="Brdtext"/>
                            <w:jc w:val="right"/>
                          </w:pPr>
                          <w:r>
                            <w:fldChar w:fldCharType="begin"/>
                          </w:r>
                          <w:r>
                            <w:instrText xml:space="preserve"> PAGE   \* MERGEFORMAT </w:instrText>
                          </w:r>
                          <w:r>
                            <w:fldChar w:fldCharType="separate"/>
                          </w:r>
                          <w:r>
                            <w:rPr>
                              <w:noProof/>
                            </w:rPr>
                            <w:t>1097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5" type="#_x0000_t202" style="position:absolute;left:0;text-align:left;margin-left:393pt;margin-top:611.2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85ApkQIAAJQ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h4&#10;csyZFTU90qNq0a+pgjzy07gwJdjCERDbL9DSOw/ngQ5j2a32dfxTQYzsxPR2xy4FY5IOTyf58QlZ&#10;JJnycX4+Tuxne2fnA35VULO4KLinx0ucis1tQLoIQQdIzBXAVOVNZUzaRMGoK+PZRtBTG0xXJI8/&#10;UMaypuCT49NRCmwhuneRjY1hVJJMny4W3hWYVrg1KmKM/a40UZbqfCO3kFLZXf6EjihNqd7j2OP3&#10;t3qPc1cHeaTMYHHnXFcWfKo+9diesvLnQJnu8ET4Qd1xie2y7bSSnw0KWEK5JWF46ForOHlT0fPd&#10;ioAPwlMv0YvTfMB7+mgDRD/0K85W4H+/dR7xJHGyctZQbxY8/FoLrzgz3yyJ/zw/iULCtDk5/UxK&#10;Yv7Qsjy02HV9BaSJnCaRk2kZ8WiGpfZQP9EYmcesZBJWUu6C47C8wm5i0BiSaj5PIGpfJ/DWLpyM&#10;oSPPUZyP7ZPwrlcwkvTvYOhiMX0l5A4bPYObr5HEmFQeme5Y7V+AWj+Jvx9TcbYc7hNqP0x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785A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7936823" w14:textId="496B286A" w:rsidR="004E5C8C" w:rsidRPr="00756E21" w:rsidRDefault="004E5C8C" w:rsidP="00A118D8">
                    <w:pPr>
                      <w:pStyle w:val="Brdtext"/>
                      <w:jc w:val="right"/>
                    </w:pPr>
                    <w:r>
                      <w:fldChar w:fldCharType="begin"/>
                    </w:r>
                    <w:r>
                      <w:instrText xml:space="preserve"> PAGE   \* MERGEFORMAT </w:instrText>
                    </w:r>
                    <w:r>
                      <w:fldChar w:fldCharType="separate"/>
                    </w:r>
                    <w:r>
                      <w:rPr>
                        <w:noProof/>
                      </w:rPr>
                      <w:t>1097</w:t>
                    </w:r>
                    <w:r>
                      <w:fldChar w:fldCharType="end"/>
                    </w:r>
                  </w:p>
                </w:txbxContent>
              </v:textbox>
              <w10:wrap type="square" anchorx="page" anchory="page"/>
            </v:shape>
          </w:pict>
        </mc:Fallback>
      </mc:AlternateContent>
    </w:r>
    <w:r>
      <w:t xml:space="preserve"> </w:t>
    </w:r>
  </w:p>
</w:ftr>
</file>

<file path=word/footer1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E6CE2C" w14:textId="77777777" w:rsidR="004E5C8C" w:rsidRDefault="004E5C8C" w:rsidP="00EE1584">
    <w:pPr>
      <w:pStyle w:val="Brdtext"/>
    </w:pPr>
    <w:r>
      <w:rPr>
        <w:noProof/>
        <w:lang w:eastAsia="sv-SE"/>
      </w:rPr>
      <mc:AlternateContent>
        <mc:Choice Requires="wps">
          <w:drawing>
            <wp:anchor distT="0" distB="0" distL="0" distR="0" simplePos="0" relativeHeight="25165831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AB068E"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6" type="#_x0000_t202" style="position:absolute;left:0;text-align:left;margin-left:393pt;margin-top:611.25pt;width:44.2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dW7jwIAAJQFAAAOAAAAZHJzL2Uyb0RvYy54bWysVF1v2yAUfZ+0/4B4Xx2nbbZGcaqsVadJ&#10;VVutmfpMMDTWMDAgsbNfvwO2k6zrS6e92MA99+vcA7PLtlZkK5yvjC5ofjKiRGhuyko/F/T78ubD&#10;J0p8YLpkymhR0J3w9HL+/t2ssVMxNmujSuEIgmg/bWxB1yHYaZZ5vhY18yfGCg2jNK5mAVv3nJWO&#10;NYheq2w8Gk2yxrjSOsOF9zi97ox0nuJLKXi4l9KLQFRBUVtIX5e+q/jN5jM2fXbMrivel8H+oYqa&#10;VRpJ96GuWWBk46q/QtUVd8YbGU64qTMjZcVF6gHd5KMX3TyumRWpF5Dj7Z4m///C8rvtgyNVWdDx&#10;JKdEsxpDWoo2uA06yCM/jfVTwB4tgKH9bFrMeTj3OIxtt9LV8Y+GCOxgerdnF8EIx+H5JD89g4XD&#10;lI/zi3FiPzs4W+fDF2FqEhcFdRhe4pRtb31AIYAOkJjLG1WVN5VSaRMFI66UI1uGUauQSoTHHyil&#10;SVPQyen5KAXWJrp3kZWOYUSSTJ8uNt41mFZhp0TEKP1NSFCW+nwlN+Nc6H3+hI4oiVRvcezxh6re&#10;4tz1AY+U2eiwd64rbVzqPt2xA2Xlj4Ey2eFB+FHfcRnaVdtpJb8YFLAy5Q7CcKa7Wt7ymwrju2U+&#10;PDCHu4SJ430I9/hIZUC/6VeUrI379dp5xEPisFLS4G4W1P/cMCcoUV81xH+Rn0UhhbQ5O/8IJRF3&#10;bFkdW/SmvjLQBOSN6tIy4oMaltKZ+gnPyCJmhYlpjtwFDcPyKnQvBp4hLhaLBML1tSzc6kfLY+jI&#10;cxTnsn1izvYKDpD+nRluMZu+EHKHjZ7eLjYBYkwqj0x3rPYTwNVP4u+fqfi2HO8T6vCY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Z3Vu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9AB068E"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454276" w14:textId="77777777" w:rsidR="004E5C8C" w:rsidRDefault="004E5C8C" w:rsidP="009C2B67">
    <w:pPr>
      <w:pStyle w:val="Brdtext"/>
    </w:pPr>
    <w:r>
      <w:rPr>
        <w:noProof/>
        <w:lang w:eastAsia="sv-SE"/>
      </w:rPr>
      <mc:AlternateContent>
        <mc:Choice Requires="wps">
          <w:drawing>
            <wp:anchor distT="0" distB="0" distL="0" distR="0" simplePos="0" relativeHeight="25165855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80C5E7" w14:textId="3FF8091E" w:rsidR="004E5C8C" w:rsidRPr="00756E21" w:rsidRDefault="004E5C8C" w:rsidP="009C2B67">
                          <w:pPr>
                            <w:pStyle w:val="Brdtext"/>
                            <w:jc w:val="right"/>
                          </w:pPr>
                          <w:r>
                            <w:fldChar w:fldCharType="begin"/>
                          </w:r>
                          <w:r>
                            <w:instrText xml:space="preserve"> PAGE   \* MERGEFORMAT </w:instrText>
                          </w:r>
                          <w:r>
                            <w:fldChar w:fldCharType="separate"/>
                          </w:r>
                          <w:r>
                            <w:rPr>
                              <w:noProof/>
                            </w:rPr>
                            <w:t>1098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9" type="#_x0000_t202" style="position:absolute;left:0;text-align:left;margin-left:5.4pt;margin-top:610.95pt;width:44.2pt;height:9.6pt;z-index:2516585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jNrEkQIAAJQFAAAOAAAAZHJzL2Uyb0RvYy54bWysVFFv2yAQfp+0/4B4Xx27SbZGcaqsVadJ&#10;VVutnfpMMCTWgGNAYme/fge2k6zrS6e92MB9d8d9fHfzy1YrshPO12BKmp+NKBGGQ1WbdUm/P918&#10;+ESJD8xUTIERJd0LTy8X79/NGzsTBWxAVcIRDGL8rLEl3YRgZ1nm+UZo5s/ACoNGCU6zgFu3zirH&#10;GoyuVVaMRtOsAVdZB1x4j6fXnZEuUnwpBQ/3UnoRiCop3i2kr0vfVfxmizmbrR2zm5r312D/cAvN&#10;aoNJD6GuWWBk6+q/QumaO/AgwxkHnYGUNRepBqwmH72o5nHDrEi1IDneHmjy/y8sv9s9OFJXJS2m&#10;E0oM0/hIT6INbosVjCM/jfUzhD1aBIb2M7T4zsO5x8NYdiudjn8siKAdmd4f2MVghOPhZJqfj9HC&#10;0ZQX+UWR2M+Oztb58EWAJnFRUoePlzhlu1sf8CIIHSAxlwdVVze1UmkTBSOulCM7hk+tQroievyB&#10;UoY0JZ2eT0YpsIHo3kVWJoYRSTJ9ulh4V2Bahb0SEaPMNyGRslTnK7kZ58Ic8id0RElM9RbHHn+8&#10;1VucuzrQI2UGEw7OujbgUvWpx46UVT8GymSHR8JP6o7L0K7aTitFMShgBdUeheGgay1v+U2Nz3fL&#10;fHhgDnsJXxznQ7jHj1SA9EO/omQD7tdr5xGPEkcrJQ32Zkn9zy1zghL11aD4L/JxFFJIm/HkIyqJ&#10;uFPL6tRitvoKUBM5TiLL0zLigxqW0oF+xjGyjFnRxAzH3CUNw/IqdBMDxxAXy2UCYftaFm7No+Ux&#10;dOQ5ivOpfWbO9goOKP07GLqYzV4IucNGT2+X24BiTCqPTHes9i+ArZ/E34+pOFtO9wl1HKaL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Zozax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B80C5E7" w14:textId="3FF8091E" w:rsidR="004E5C8C" w:rsidRPr="00756E21" w:rsidRDefault="004E5C8C" w:rsidP="009C2B67">
                    <w:pPr>
                      <w:pStyle w:val="Brdtext"/>
                      <w:jc w:val="right"/>
                    </w:pPr>
                    <w:r>
                      <w:fldChar w:fldCharType="begin"/>
                    </w:r>
                    <w:r>
                      <w:instrText xml:space="preserve"> PAGE   \* MERGEFORMAT </w:instrText>
                    </w:r>
                    <w:r>
                      <w:fldChar w:fldCharType="separate"/>
                    </w:r>
                    <w:r>
                      <w:rPr>
                        <w:noProof/>
                      </w:rPr>
                      <w:t>1098</w:t>
                    </w:r>
                    <w:r>
                      <w:fldChar w:fldCharType="end"/>
                    </w:r>
                  </w:p>
                </w:txbxContent>
              </v:textbox>
              <w10:wrap type="square" anchorx="page" anchory="page"/>
            </v:shape>
          </w:pict>
        </mc:Fallback>
      </mc:AlternateContent>
    </w:r>
    <w:r>
      <w:t xml:space="preserve"> </w:t>
    </w:r>
  </w:p>
</w:ftr>
</file>

<file path=word/footer1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117504" w14:textId="77777777" w:rsidR="004E5C8C" w:rsidRDefault="004E5C8C" w:rsidP="00EE1584">
    <w:pPr>
      <w:pStyle w:val="Brdtext"/>
    </w:pPr>
    <w:r>
      <w:rPr>
        <w:noProof/>
        <w:lang w:eastAsia="sv-SE"/>
      </w:rPr>
      <mc:AlternateContent>
        <mc:Choice Requires="wps">
          <w:drawing>
            <wp:anchor distT="0" distB="0" distL="0" distR="0" simplePos="0" relativeHeight="25165831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DCAA7B" w14:textId="184D8F2E" w:rsidR="004E5C8C" w:rsidRPr="00756E21" w:rsidRDefault="004E5C8C" w:rsidP="00A118D8">
                          <w:pPr>
                            <w:pStyle w:val="Brdtext"/>
                            <w:jc w:val="right"/>
                          </w:pPr>
                          <w:r>
                            <w:fldChar w:fldCharType="begin"/>
                          </w:r>
                          <w:r>
                            <w:instrText xml:space="preserve"> PAGE   \* MERGEFORMAT </w:instrText>
                          </w:r>
                          <w:r>
                            <w:fldChar w:fldCharType="separate"/>
                          </w:r>
                          <w:r>
                            <w:rPr>
                              <w:noProof/>
                            </w:rPr>
                            <w:t>1097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0" type="#_x0000_t202" style="position:absolute;left:0;text-align:left;margin-left:393pt;margin-top:611.25pt;width:44.2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mRFKkQIAAJQ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6e&#10;TDizoqZHelIt+g1VkEd+GhemBHt0BMT2M7T0zsN5oMNYdqt9Hf9UECM7Mb3bs0vBmKTD80l+ekYW&#10;SaZ8nF+ME/vZwdn5gF8U1CwuCu7p8RKnYnsbkC5C0AEScwUwVXlTGZM2UTDqyni2FfTUBtMVyeMP&#10;lLGsKfjk9HyUAluI7l1kY2MYlSTTp4uFdwWmFe6MihhjvylNlKU6X8ktpFR2nz+hI0pTqrc49vjD&#10;rd7i3NVBHikzWNw715UFn6pPPXagrPwxUKY7PBF+VHdcYrtsO62MTwcFLKHckTA8dK0VnLyp6Plu&#10;RcAH4amX6MVpPuA9fbQBoh/6FWdr8L9eO494kjhZOWuoNwsefm6EV5yZr5bEf5GfRSFh2pydfyQl&#10;MX9sWR5b7Ka+AtJETpPIybSMeDTDUnuon2mMLGJWMgkrKXfBcVheYTcxaAxJtVgkELWvE3hrH52M&#10;oSPPUZxP7bPwrlcwkvTvYOhiMX0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smRF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2DCAA7B" w14:textId="184D8F2E" w:rsidR="004E5C8C" w:rsidRPr="00756E21" w:rsidRDefault="004E5C8C" w:rsidP="00A118D8">
                    <w:pPr>
                      <w:pStyle w:val="Brdtext"/>
                      <w:jc w:val="right"/>
                    </w:pPr>
                    <w:r>
                      <w:fldChar w:fldCharType="begin"/>
                    </w:r>
                    <w:r>
                      <w:instrText xml:space="preserve"> PAGE   \* MERGEFORMAT </w:instrText>
                    </w:r>
                    <w:r>
                      <w:fldChar w:fldCharType="separate"/>
                    </w:r>
                    <w:r>
                      <w:rPr>
                        <w:noProof/>
                      </w:rPr>
                      <w:t>1097</w:t>
                    </w:r>
                    <w:r>
                      <w:fldChar w:fldCharType="end"/>
                    </w:r>
                  </w:p>
                </w:txbxContent>
              </v:textbox>
              <w10:wrap type="square" anchorx="page" anchory="page"/>
            </v:shape>
          </w:pict>
        </mc:Fallback>
      </mc:AlternateContent>
    </w:r>
    <w:r>
      <w:t xml:space="preserve"> </w:t>
    </w:r>
  </w:p>
</w:ftr>
</file>

<file path=word/footer1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E65594" w14:textId="77777777" w:rsidR="004E5C8C" w:rsidRDefault="004E5C8C" w:rsidP="00EE1584">
    <w:pPr>
      <w:pStyle w:val="Brdtext"/>
    </w:pPr>
    <w:r>
      <w:rPr>
        <w:noProof/>
        <w:lang w:eastAsia="sv-SE"/>
      </w:rPr>
      <mc:AlternateContent>
        <mc:Choice Requires="wps">
          <w:drawing>
            <wp:anchor distT="0" distB="0" distL="0" distR="0" simplePos="0" relativeHeight="25165831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4CC0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1" type="#_x0000_t202" style="position:absolute;left:0;text-align:left;margin-left:393pt;margin-top:611.25pt;width:44.2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UGZKkQ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0wlnVtT0SI+qRb+hCvLIT+PCjGBLR0BsP0NL7zycBzqMZbfa1/FPBTGyE9O7PbsUjEk6PJvmpxOy&#10;SDLl4/x8nNjPDs7OB/yioGZxUXBPj5c4FdvbgHQRgg6QmCuAqcqbypi0iYJRV8azraCnNpiuSB5/&#10;oIxlTcGnp2ejFNhCdO8iGxvDqCSZPl0svCswrXBnVMQY+01poizV+UpuIaWy+/wJHVGaUr3Fsccf&#10;bvUW564O8kiZweLeua4s+FR96rEDZeWPgTLd4Ynwo7rjEttV22llPBkUsIJyR8Lw0LVWcPKmoue7&#10;FQEfhKdeohen+YD39NEGiH7oV5ytwf967TziSeJk5ayh3ix4+LkRXnFmvloS/3k+iULCtJmcfSQl&#10;MX9sWR1b7Ka+AtJETpPIybSMeDTDUnuon2iMLGJWMgkrKXfBcVheYTcxaAxJtVgkELWvE3hrl07G&#10;0JHnKM7H9kl41ysYSfp3MHSxmL0QcoeNnsEtNkhiTCqPTHes9i9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DUGZ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E04CC0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626DB3" w14:textId="77777777" w:rsidR="004E5C8C" w:rsidRDefault="004E5C8C" w:rsidP="009C2B67">
    <w:pPr>
      <w:pStyle w:val="Brdtext"/>
    </w:pPr>
    <w:r>
      <w:rPr>
        <w:noProof/>
        <w:lang w:eastAsia="sv-SE"/>
      </w:rPr>
      <mc:AlternateContent>
        <mc:Choice Requires="wps">
          <w:drawing>
            <wp:anchor distT="0" distB="0" distL="0" distR="0" simplePos="0" relativeHeight="2516585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4D7CCB" w14:textId="4DDABBE8" w:rsidR="004E5C8C" w:rsidRPr="00756E21" w:rsidRDefault="004E5C8C" w:rsidP="009C2B67">
                          <w:pPr>
                            <w:pStyle w:val="Brdtext"/>
                            <w:jc w:val="right"/>
                          </w:pPr>
                          <w:r>
                            <w:fldChar w:fldCharType="begin"/>
                          </w:r>
                          <w:r>
                            <w:instrText xml:space="preserve"> PAGE   \* MERGEFORMAT </w:instrText>
                          </w:r>
                          <w:r>
                            <w:fldChar w:fldCharType="separate"/>
                          </w:r>
                          <w:r>
                            <w:rPr>
                              <w:noProof/>
                            </w:rPr>
                            <w:t>1098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4" type="#_x0000_t202" style="position:absolute;left:0;text-align:left;margin-left:5.4pt;margin-top:610.95pt;width:44.2pt;height:9.6pt;z-index:2516585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2Dt1kQ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dDxFqzSr0aRH0Qa3RgWTyE9j/QywBwtgaL+YFn0ezj0OY9mtdHX8oyACO5je7thFMMJxeDLNjyew&#10;cJjycX42Tuxne2frfPgqTE3ioqAOzUucss2ND7gIoAMk5vJGVeV1pVTaRMGIS+XIhqHVKqQrwuMP&#10;lNKkKej0+GSUAmsT3bvISscwIkmmTxcL7wpMq7BVImKU/i4kKEt1vpGbcS70Ln9CR5REqvc49vj9&#10;rd7j3NUBj5TZ6LBzrittXKo+vbE9ZeXPgTLZ4UH4Qd1xGdpl22llfDooYGnKLYThTPe0vOXXFdp3&#10;w3y4Zw5vCR3HfAh3+EhlQL/pV5SsjPv91nnEQ+KwUtLgbRbU/1ozJyhR3zTEf5ZPopBC2kxOTqEk&#10;4g4ty0OLXteXBprIMYksT8uID2pYSmfqJ4yRRcwKE9McuQsahuVl6CYGxhAXi0UC4flaFm70g+Ux&#10;dOQ5ivOxfWLO9goOkP6tGV4xm70ScoeNnt4u1gFiTCqPTHes9h3A00/i78dUnC2H+4TaD9P5C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aNg7d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B4D7CCB" w14:textId="4DDABBE8" w:rsidR="004E5C8C" w:rsidRPr="00756E21" w:rsidRDefault="004E5C8C" w:rsidP="009C2B67">
                    <w:pPr>
                      <w:pStyle w:val="Brdtext"/>
                      <w:jc w:val="right"/>
                    </w:pPr>
                    <w:r>
                      <w:fldChar w:fldCharType="begin"/>
                    </w:r>
                    <w:r>
                      <w:instrText xml:space="preserve"> PAGE   \* MERGEFORMAT </w:instrText>
                    </w:r>
                    <w:r>
                      <w:fldChar w:fldCharType="separate"/>
                    </w:r>
                    <w:r>
                      <w:rPr>
                        <w:noProof/>
                      </w:rPr>
                      <w:t>1098</w:t>
                    </w:r>
                    <w:r>
                      <w:fldChar w:fldCharType="end"/>
                    </w:r>
                  </w:p>
                </w:txbxContent>
              </v:textbox>
              <w10:wrap type="square" anchorx="page" anchory="page"/>
            </v:shape>
          </w:pict>
        </mc:Fallback>
      </mc:AlternateContent>
    </w:r>
    <w:r>
      <w:t xml:space="preserve"> </w:t>
    </w:r>
  </w:p>
</w:ftr>
</file>

<file path=word/footer1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47FB7E" w14:textId="77777777" w:rsidR="004E5C8C" w:rsidRDefault="004E5C8C" w:rsidP="00EE1584">
    <w:pPr>
      <w:pStyle w:val="Brdtext"/>
    </w:pPr>
    <w:r>
      <w:rPr>
        <w:noProof/>
        <w:lang w:eastAsia="sv-SE"/>
      </w:rPr>
      <mc:AlternateContent>
        <mc:Choice Requires="wps">
          <w:drawing>
            <wp:anchor distT="0" distB="0" distL="0" distR="0" simplePos="0" relativeHeight="251658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E41F85" w14:textId="682935DB" w:rsidR="004E5C8C" w:rsidRPr="00756E21" w:rsidRDefault="004E5C8C" w:rsidP="00A118D8">
                          <w:pPr>
                            <w:pStyle w:val="Brdtext"/>
                            <w:jc w:val="right"/>
                          </w:pPr>
                          <w:r>
                            <w:fldChar w:fldCharType="begin"/>
                          </w:r>
                          <w:r>
                            <w:instrText xml:space="preserve"> PAGE   \* MERGEFORMAT </w:instrText>
                          </w:r>
                          <w:r>
                            <w:fldChar w:fldCharType="separate"/>
                          </w:r>
                          <w:r>
                            <w:rPr>
                              <w:noProof/>
                            </w:rPr>
                            <w:t>1099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5" type="#_x0000_t202" style="position:absolute;left:0;text-align:left;margin-left:393pt;margin-top:611.25pt;width:44.2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gAykQIAAJQ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Dx&#10;ZMqZFTU90qNq0a+pgjzy07gwI9iDIyC2X6Cldx7OAx3Gslvt6/inghjZientjl0KxiQdnk7y4xOy&#10;SDLl43w6Tuxne2fnA35VULO4KLinx0ucis1NQLoIQQdIzBXAVOV1ZUzaRMGoS+PZRtBTG0xXJI8/&#10;UMaypuCT49NRCmwhuneRjY1hVJJMny4W3hWYVrg1KmKM/a40UZbqfCO3kFLZXf6EjihNqd7j2OP3&#10;t3qPc1cHeaTMYHHnXFcWfKo+9diesvLnQJnu8ET4Qd1xie2y7bQyPhsUsIRyS8Lw0LVWcPK6oue7&#10;EQHvhadeohen+YB39NEGiH7oV5ytwP9+6zziSeJk5ayh3ix4+LUWXnFmvlkS/zQ/iULCtDk5/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POgA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3E41F85" w14:textId="682935DB" w:rsidR="004E5C8C" w:rsidRPr="00756E21" w:rsidRDefault="004E5C8C" w:rsidP="00A118D8">
                    <w:pPr>
                      <w:pStyle w:val="Brdtext"/>
                      <w:jc w:val="right"/>
                    </w:pPr>
                    <w:r>
                      <w:fldChar w:fldCharType="begin"/>
                    </w:r>
                    <w:r>
                      <w:instrText xml:space="preserve"> PAGE   \* MERGEFORMAT </w:instrText>
                    </w:r>
                    <w:r>
                      <w:fldChar w:fldCharType="separate"/>
                    </w:r>
                    <w:r>
                      <w:rPr>
                        <w:noProof/>
                      </w:rPr>
                      <w:t>1099</w:t>
                    </w:r>
                    <w:r>
                      <w:fldChar w:fldCharType="end"/>
                    </w:r>
                  </w:p>
                </w:txbxContent>
              </v:textbox>
              <w10:wrap type="square" anchorx="page" anchory="page"/>
            </v:shape>
          </w:pict>
        </mc:Fallback>
      </mc:AlternateContent>
    </w:r>
    <w:r>
      <w:t xml:space="preserve"> </w:t>
    </w:r>
  </w:p>
</w:ftr>
</file>

<file path=word/footer1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1C279C" w14:textId="77777777" w:rsidR="004E5C8C" w:rsidRDefault="004E5C8C" w:rsidP="00EE1584">
    <w:pPr>
      <w:pStyle w:val="Brdtext"/>
    </w:pPr>
    <w:r>
      <w:rPr>
        <w:noProof/>
        <w:lang w:eastAsia="sv-SE"/>
      </w:rPr>
      <mc:AlternateContent>
        <mc:Choice Requires="wps">
          <w:drawing>
            <wp:anchor distT="0" distB="0" distL="0" distR="0" simplePos="0" relativeHeight="25165832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C0278A"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6" type="#_x0000_t202" style="position:absolute;left:0;text-align:left;margin-left:393pt;margin-top:611.25pt;width:44.2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mgrpkQIAAJQ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Dj&#10;yRlnVtT0SI+qRb+mCvLIT+PCjGAPjoDYfoGW3nk4D3QYy261r+OfCmJkJ6a3O3YpGJN0eDrJj0/I&#10;IsmUj/PpOLGf7Z2dD/hVQc3iouCeHi9xKjY3AekiBB0gMVcAU5XXlTFpEwWjLo1nG0FPbTBdkTz+&#10;QBnLmoJPjk9HKbCF6N5FNjaGUUkyfbpYeFdgWuHWqIgx9rvSRFmq843cQkpld/kTOqI0pXqPY4/f&#10;3+o9zl0d5JEyg8Wdc11Z8Kn61GN7ysqfA2W6wxPhB3XHJbbLttPKeDooYAnlloThoWut4OR1Rc93&#10;IwLeC0+9RC9O8wHv6KMNEP3Qrzhbgf/91nnEk8TJyllDvVnw8GstvOLMfLMk/ml+EoWEaXNyekZ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Gmgr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9C0278A"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49D465" w14:textId="77777777" w:rsidR="004E5C8C" w:rsidRDefault="004E5C8C" w:rsidP="009C2B67">
    <w:pPr>
      <w:pStyle w:val="Brdtext"/>
    </w:pPr>
    <w:r>
      <w:rPr>
        <w:noProof/>
        <w:lang w:eastAsia="sv-SE"/>
      </w:rPr>
      <mc:AlternateContent>
        <mc:Choice Requires="wps">
          <w:drawing>
            <wp:anchor distT="0" distB="0" distL="0" distR="0" simplePos="0" relativeHeight="2516585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D1C065" w14:textId="2F1855D5" w:rsidR="004E5C8C" w:rsidRPr="00756E21" w:rsidRDefault="004E5C8C" w:rsidP="009C2B67">
                          <w:pPr>
                            <w:pStyle w:val="Brdtext"/>
                            <w:jc w:val="right"/>
                          </w:pPr>
                          <w:r>
                            <w:fldChar w:fldCharType="begin"/>
                          </w:r>
                          <w:r>
                            <w:instrText xml:space="preserve"> PAGE   \* MERGEFORMAT </w:instrText>
                          </w:r>
                          <w:r>
                            <w:fldChar w:fldCharType="separate"/>
                          </w:r>
                          <w:r>
                            <w:rPr>
                              <w:noProof/>
                            </w:rPr>
                            <w:t>1100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9" type="#_x0000_t202" style="position:absolute;left:0;text-align:left;margin-left:5.4pt;margin-top:610.95pt;width:44.2pt;height:9.6pt;z-index:2516585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gtu/jwIAAJQ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HH&#10;ZzklmtUY0qNog1ujg0nkp7F+CtjCAhjaL6bFnIdzj8PYditdHf9oiMAOprc7dhGMcByenObHE1g4&#10;TPk4Px8n9rO9s3U+fBWmJnFRUIfhJU7Z5tYHFALoAIm5vFFVeVMplTZRMOJKObJhGLUKqUR4/IFS&#10;mjQFPT0+GaXA2kT3LrLSMYxIkunTxca7BtMqbJWIGKW/CwnKUp9v5GacC73Ln9ARJZHqPY49fl/V&#10;e5y7PuCRMhsdds51pY1L3ac7tqes/DlQJjs8CD/oOy5Du2w7rRyPBwUsTbmFMJzprpa3/KbC+G6Z&#10;Dw/M4S5h4ngfwj0+UhnQb/oVJSvjfr91HvGQOKyUNLibBfW/1swJStQ3DfGf55MopJA2k5MzKIm4&#10;Q8vy0KLX9ZWBJiBvVJeWER/UsJTO1E94RuYxK0xMc+QuaBiWV6F7MfAMcTGfJxCur2XhVi8sj6Ej&#10;z1Gcj+0Tc7ZXcID078xwi9n0lZA7bPT0dr4OEGNSeWS6Y7WfAK5+En//TMW35XCfUPvH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yC27+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6D1C065" w14:textId="2F1855D5" w:rsidR="004E5C8C" w:rsidRPr="00756E21" w:rsidRDefault="004E5C8C" w:rsidP="009C2B67">
                    <w:pPr>
                      <w:pStyle w:val="Brdtext"/>
                      <w:jc w:val="right"/>
                    </w:pPr>
                    <w:r>
                      <w:fldChar w:fldCharType="begin"/>
                    </w:r>
                    <w:r>
                      <w:instrText xml:space="preserve"> PAGE   \* MERGEFORMAT </w:instrText>
                    </w:r>
                    <w:r>
                      <w:fldChar w:fldCharType="separate"/>
                    </w:r>
                    <w:r>
                      <w:rPr>
                        <w:noProof/>
                      </w:rPr>
                      <w:t>1100</w:t>
                    </w:r>
                    <w:r>
                      <w:fldChar w:fldCharType="end"/>
                    </w:r>
                  </w:p>
                </w:txbxContent>
              </v:textbox>
              <w10:wrap type="square" anchorx="page" anchory="page"/>
            </v:shape>
          </w:pict>
        </mc:Fallback>
      </mc:AlternateContent>
    </w:r>
    <w:r>
      <w:t xml:space="preserve"> </w:t>
    </w:r>
  </w:p>
</w:ftr>
</file>

<file path=word/footer1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56E5BA" w14:textId="77777777" w:rsidR="004E5C8C" w:rsidRDefault="004E5C8C" w:rsidP="00EE1584">
    <w:pPr>
      <w:pStyle w:val="Brdtext"/>
    </w:pPr>
    <w:r>
      <w:rPr>
        <w:noProof/>
        <w:lang w:eastAsia="sv-SE"/>
      </w:rPr>
      <mc:AlternateContent>
        <mc:Choice Requires="wps">
          <w:drawing>
            <wp:anchor distT="0" distB="0" distL="0" distR="0" simplePos="0" relativeHeight="25165832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BD60E" w14:textId="283C06F0" w:rsidR="004E5C8C" w:rsidRPr="00756E21" w:rsidRDefault="004E5C8C" w:rsidP="00A118D8">
                          <w:pPr>
                            <w:pStyle w:val="Brdtext"/>
                            <w:jc w:val="right"/>
                          </w:pPr>
                          <w:r>
                            <w:fldChar w:fldCharType="begin"/>
                          </w:r>
                          <w:r>
                            <w:instrText xml:space="preserve"> PAGE   \* MERGEFORMAT </w:instrText>
                          </w:r>
                          <w:r>
                            <w:fldChar w:fldCharType="separate"/>
                          </w:r>
                          <w:r>
                            <w:rPr>
                              <w:noProof/>
                            </w:rPr>
                            <w:t>1101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0" type="#_x0000_t202" style="position:absolute;left:0;text-align:left;margin-left:393pt;margin-top:611.25pt;width:44.2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lxAxkQIAAJQFAAAOAAAAZHJzL2Uyb0RvYy54bWysVE1v2zAMvQ/YfxB0Xx0n/ViDOkXWosOA&#10;oi2WDj0rstQYk0VNYmJnv76UbCdZ10uHXWxJfCTFp0deXLa1YRvlQwW24PnRiDNlJZSVfS74j8eb&#10;T585CyhsKQxYVfCtCvxy9vHDReOmagwrMKXyjILYMG1cwVeIbpplQa5ULcIROGXJqMHXAmnrn7PS&#10;i4ai1yYbj0anWQO+dB6kCoFOrzsjn6X4WiuJ91oHhcwUnO6G6evTdxm/2exCTJ+9cKtK9tcQ/3CL&#10;WlSWku5CXQsUbO2rv0LVlfQQQOORhDoDrSupUg1UTT56Vc1iJZxKtRA5we1oCv8vrLzbPHhWlQUf&#10;n405s6KmR3pULfo1VZBHfhoXpgRbOAJi+wVaeufhPNBhLLvVvo5/KoiRnZje7tilYEzS4clpPjkm&#10;iyRTPs7Px4n9bO/sfMCvCmoWFwX39HiJU7G5DUgXIegAibkCmKq8qYxJmygYdWU82wh6aoPpiuTx&#10;B8pY1hT8dHIySoEtRPcusrExjEqS6dPFwrsC0wq3RkWMsd+VJspSnW/kFlIqu8uf0BGlKdV7HHv8&#10;/lbvce7qII+UGSzunOvKgk/Vpx7bU1b+HCjTHZ4IP6g7LrFdtp1WJpNBAUsotyQMD11rBSdvKnq+&#10;WxHwQXjqJXpxmg94Tx9tgOiHfsXZCvzvt84jniROVs4a6s2Ch19r4RVn5psl8Z/nx1FImDbHJ2ek&#10;JOYPLctDi13XV0CayGkSOZmWEY9mWGoP9RONkXnMSiZhJeUuOA7LK+wmBo0hqebzBKL2dQJv7cLJ&#10;GDryHMX52D4J73oFI0n/DoYuFtNXQu6w0TO4+RpJjEnlkemO1f4FqPWT+PsxFWfL4T6h9sN09gI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GlxA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61BD60E" w14:textId="283C06F0" w:rsidR="004E5C8C" w:rsidRPr="00756E21" w:rsidRDefault="004E5C8C" w:rsidP="00A118D8">
                    <w:pPr>
                      <w:pStyle w:val="Brdtext"/>
                      <w:jc w:val="right"/>
                    </w:pPr>
                    <w:r>
                      <w:fldChar w:fldCharType="begin"/>
                    </w:r>
                    <w:r>
                      <w:instrText xml:space="preserve"> PAGE   \* MERGEFORMAT </w:instrText>
                    </w:r>
                    <w:r>
                      <w:fldChar w:fldCharType="separate"/>
                    </w:r>
                    <w:r>
                      <w:rPr>
                        <w:noProof/>
                      </w:rPr>
                      <w:t>1101</w:t>
                    </w:r>
                    <w:r>
                      <w:fldChar w:fldCharType="end"/>
                    </w:r>
                  </w:p>
                </w:txbxContent>
              </v:textbox>
              <w10:wrap type="square" anchorx="page" anchory="page"/>
            </v:shape>
          </w:pict>
        </mc:Fallback>
      </mc:AlternateContent>
    </w:r>
    <w:r>
      <w:t xml:space="preserve"> </w:t>
    </w:r>
  </w:p>
</w:ftr>
</file>

<file path=word/footer1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8F4D00" w14:textId="77777777" w:rsidR="004E5C8C" w:rsidRDefault="004E5C8C" w:rsidP="00EE1584">
    <w:pPr>
      <w:pStyle w:val="Brdtext"/>
    </w:pPr>
    <w:r>
      <w:rPr>
        <w:noProof/>
        <w:lang w:eastAsia="sv-SE"/>
      </w:rPr>
      <mc:AlternateContent>
        <mc:Choice Requires="wps">
          <w:drawing>
            <wp:anchor distT="0" distB="0" distL="0" distR="0" simplePos="0" relativeHeight="25165832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6199B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1" type="#_x0000_t202" style="position:absolute;left:0;text-align:left;margin-left:393pt;margin-top:611.25pt;width:44.2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Xmcx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dHwGfjSr8UiPog1ujQryyE9j/RSwhQUwtF9Mi3cezj0OY9mtdHX8oyACOyJtd+wiGOE4PDnNjyew&#10;cJjycX4+Tuxne2frfPgqTE3ioqAOj5c4ZZtbH3ARQAdIzOWNqsqbSqm0iYIRV8qRDcNTq5CuCI8/&#10;UEqTpqCnxyejFFib6N5FVjqGEUkyfbpYeFdgWoWtEhGj9HchQVmq843cjHOhd/kTOqIkUr3Hscfv&#10;b/Ue564OeKTMRoedc11p41L1qcf2lJU/B8pkhwfhB3XHZWiXbaeV48mggKUptxCGM11rectvKjzf&#10;LfPhgTn0El4c8yHc4yOVAf2mX1GyMu73W+cRD4nDSkmD3iyo/7VmTlCivmmI/zyfRCGFtJmcnEFJ&#10;xB1alocWva6vDDSRYxJZnpYRH9SwlM7UTxgj85gVJqY5chc0DMur0E0MjCEu5vMEQvtaFm71wvIY&#10;OvIcxfnYPjFnewUHSP/ODF3Mpq+E3GGjp7fzdYAYk8oj0x2r/Qug9ZP4+zEVZ8vhPqH2w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leZz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6199B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938C29" w14:textId="77777777" w:rsidR="004E5C8C" w:rsidRDefault="004E5C8C" w:rsidP="009C2B67">
    <w:pPr>
      <w:pStyle w:val="Brdtext"/>
    </w:pPr>
    <w:r>
      <w:rPr>
        <w:noProof/>
        <w:lang w:eastAsia="sv-SE"/>
      </w:rPr>
      <mc:AlternateContent>
        <mc:Choice Requires="wps">
          <w:drawing>
            <wp:anchor distT="0" distB="0" distL="0" distR="0" simplePos="0" relativeHeight="2516585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4B0138" w14:textId="27BE6AB3" w:rsidR="004E5C8C" w:rsidRPr="00756E21" w:rsidRDefault="004E5C8C" w:rsidP="009C2B67">
                          <w:pPr>
                            <w:pStyle w:val="Brdtext"/>
                            <w:jc w:val="right"/>
                          </w:pPr>
                          <w:r>
                            <w:fldChar w:fldCharType="begin"/>
                          </w:r>
                          <w:r>
                            <w:instrText xml:space="preserve"> PAGE   \* MERGEFORMAT </w:instrText>
                          </w:r>
                          <w:r>
                            <w:fldChar w:fldCharType="separate"/>
                          </w:r>
                          <w:r>
                            <w:rPr>
                              <w:noProof/>
                            </w:rPr>
                            <w:t>1102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4" type="#_x0000_t202" style="position:absolute;left:0;text-align:left;margin-left:5.4pt;margin-top:610.95pt;width:44.2pt;height:9.6pt;z-index:2516585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oGDJ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swlnVtT0SI+qRb+mCiaRn8aFKcEWjoDYfoGW3nk4D3QYy261r+OfCmJkJ6a3O3YpGJN0eHKaH0/I&#10;IsmUj/PzcWI/2zs7H/CrgprFRcE9PV7iVGxuA9JFCDpAYq4ApipvKmPSJgpGXRnPNoKe2mC6Inn8&#10;gTKWNQU/PT4ZpcAWonsX2dgYRiXJ9Oli4V2BaYVboyLG2O9KE2WpzjdyCymV3eVP6IjSlOo9jj1+&#10;f6v3OHd1kEfKDBZ3znVlwafqU4/tKSt/DpTpDk+EH9Qdl9gu204rx2eDApZQbkkYHrrWCk7eVPR8&#10;tyLgg/DUS/TiNB/wnj7aANEP/YqzFfjfb51HPEmcrJw11JsFD7/WwivOzDdL4j/PJ1FImDaTkzNS&#10;EvOHluWhxa7rKyBN5DSJnEzLiEczLLWH+onGyDxmJZOwknIXHIflFXYTg8aQVPN5AlH7OoG3duFk&#10;DB15juJ8bJ+Ed72CkaR/B0MXi+krIXfY6BncfI0kxqTyyHTHav8C1PpJ/P2YirPlcJ9Q+2E6e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R6Bgy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44B0138" w14:textId="27BE6AB3" w:rsidR="004E5C8C" w:rsidRPr="00756E21" w:rsidRDefault="004E5C8C" w:rsidP="009C2B67">
                    <w:pPr>
                      <w:pStyle w:val="Brdtext"/>
                      <w:jc w:val="right"/>
                    </w:pPr>
                    <w:r>
                      <w:fldChar w:fldCharType="begin"/>
                    </w:r>
                    <w:r>
                      <w:instrText xml:space="preserve"> PAGE   \* MERGEFORMAT </w:instrText>
                    </w:r>
                    <w:r>
                      <w:fldChar w:fldCharType="separate"/>
                    </w:r>
                    <w:r>
                      <w:rPr>
                        <w:noProof/>
                      </w:rPr>
                      <w:t>1102</w:t>
                    </w:r>
                    <w:r>
                      <w:fldChar w:fldCharType="end"/>
                    </w:r>
                  </w:p>
                </w:txbxContent>
              </v:textbox>
              <w10:wrap type="square" anchorx="page" anchory="page"/>
            </v:shape>
          </w:pict>
        </mc:Fallback>
      </mc:AlternateContent>
    </w:r>
    <w:r>
      <w:t xml:space="preserve"> </w:t>
    </w:r>
  </w:p>
</w:ftr>
</file>

<file path=word/footer1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04F2BB" w14:textId="77777777" w:rsidR="004E5C8C" w:rsidRDefault="004E5C8C" w:rsidP="00EE1584">
    <w:pPr>
      <w:pStyle w:val="Brdtext"/>
    </w:pPr>
    <w:r>
      <w:rPr>
        <w:noProof/>
        <w:lang w:eastAsia="sv-SE"/>
      </w:rPr>
      <mc:AlternateContent>
        <mc:Choice Requires="wps">
          <w:drawing>
            <wp:anchor distT="0" distB="0" distL="0" distR="0" simplePos="0" relativeHeight="2516583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4F7B4C" w14:textId="25B8D86A" w:rsidR="004E5C8C" w:rsidRPr="00756E21" w:rsidRDefault="004E5C8C" w:rsidP="00A118D8">
                          <w:pPr>
                            <w:pStyle w:val="Brdtext"/>
                            <w:jc w:val="right"/>
                          </w:pPr>
                          <w:r>
                            <w:fldChar w:fldCharType="begin"/>
                          </w:r>
                          <w:r>
                            <w:instrText xml:space="preserve"> PAGE   \* MERGEFORMAT </w:instrText>
                          </w:r>
                          <w:r>
                            <w:fldChar w:fldCharType="separate"/>
                          </w:r>
                          <w:r>
                            <w:rPr>
                              <w:noProof/>
                            </w:rPr>
                            <w:t>1101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5" type="#_x0000_t202" style="position:absolute;left:0;text-align:left;margin-left:393pt;margin-top:611.2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QluOkQIAAJQ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P&#10;zyacWVHTIz2pFv2aKsgjP40LU4ItHAGx/QwtvfNwHugwlt1qX8c/FcTITkxvd+xSMCbpcHKaH5+Q&#10;RZIpH+cX48R+tnd2PuAXBTWLi4J7erzEqdjcBaSLEHSAxFwBTFXeVsakTRSMujaebQQ9tcF0RfL4&#10;A2Usawp+ejwZpcAWonsX2dgYRiXJ9Oli4V2BaYVboyLG2G9KE2WpzjdyCymV3eVP6IjSlOo9jj1+&#10;f6v3OHd1kEfKDBZ3znVlwafqU4/tKSt/DJTpDk+EH9Qdl9gu204rx+eDApZQbkkYHrrWCk7eVvR8&#10;dyLgo/DUS/TiNB/wgT7aANEP/YqzFfhfb51HPEmcrJw11JsFDz/XwivOzFdL4r/IT6KQMG1OJmek&#10;JOYPLctDi13X10CayGkSOZmWEY9mWGoP9TONkXnMSiZhJeUuOA7La+wmBo0hqebzBKL2dQLv7MLJ&#10;GDryHMX51D4L73oFI0n/HoYuFtNXQu6w0TO4+RpJjEnlkemO1f4FqPWT+PsxFWfL4T6h9sN09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gQlu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44F7B4C" w14:textId="25B8D86A" w:rsidR="004E5C8C" w:rsidRPr="00756E21" w:rsidRDefault="004E5C8C" w:rsidP="00A118D8">
                    <w:pPr>
                      <w:pStyle w:val="Brdtext"/>
                      <w:jc w:val="right"/>
                    </w:pPr>
                    <w:r>
                      <w:fldChar w:fldCharType="begin"/>
                    </w:r>
                    <w:r>
                      <w:instrText xml:space="preserve"> PAGE   \* MERGEFORMAT </w:instrText>
                    </w:r>
                    <w:r>
                      <w:fldChar w:fldCharType="separate"/>
                    </w:r>
                    <w:r>
                      <w:rPr>
                        <w:noProof/>
                      </w:rPr>
                      <w:t>1101</w:t>
                    </w:r>
                    <w:r>
                      <w:fldChar w:fldCharType="end"/>
                    </w:r>
                  </w:p>
                </w:txbxContent>
              </v:textbox>
              <w10:wrap type="square" anchorx="page" anchory="page"/>
            </v:shape>
          </w:pict>
        </mc:Fallback>
      </mc:AlternateContent>
    </w:r>
    <w:r>
      <w:t xml:space="preserve"> </w:t>
    </w:r>
  </w:p>
</w:ftr>
</file>

<file path=word/footer1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151BE5" w14:textId="77777777" w:rsidR="004E5C8C" w:rsidRDefault="004E5C8C" w:rsidP="00EE1584">
    <w:pPr>
      <w:pStyle w:val="Brdtext"/>
    </w:pPr>
    <w:r>
      <w:rPr>
        <w:noProof/>
        <w:lang w:eastAsia="sv-SE"/>
      </w:rPr>
      <mc:AlternateContent>
        <mc:Choice Requires="wps">
          <w:drawing>
            <wp:anchor distT="0" distB="0" distL="0" distR="0" simplePos="0" relativeHeight="25165832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32283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6" type="#_x0000_t202" style="position:absolute;left:0;text-align:left;margin-left:393pt;margin-top:611.2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lAuSkQ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PptwZkVNj/SoWvRrqiCP/DQuzAj24AiI7Rdo6Z2H80CHsexW+zr+qSBGdmJ6u2OXgjFJhyen+eSY&#10;LJJM+TifjhP72d7Z+YBfFdQsLgru6fESp2JzE5AuQtABEnMFMFV5XRmTNlEw6tJ4thH01AbTFcnj&#10;D5SxrCn46eRklAJbiO5dZGNjGJUk06eLhXcFphVujYoYY78rTZSlOt/ILaRUdpc/oSNKU6r3OPb4&#10;/a3e49zVQR4pM1jcOdeVBZ+qTz22p6z8OVCmOzwRflB3XGK7bDutTKaDApZQbkkYHrrWCk5eV/R8&#10;NyLgvfDUS/TiNB/wjj7aANEP/YqzFfjfb51HPEmcrJw11JsFD7/WwivOzDdL4p/mx1FImDbHJ2ek&#10;JOYPLctDi13Xl0CayGkSOZmWEY9mWGoP9RONkUXMSiZhJeUuOA7LS+wmBo0hqRaLBKL2dQJv7IOT&#10;MXTkOYrzsX0S3vUKRpL+LQxdLGavhNxho2dwizWSGJPKI9Mdq/0LUOsn8fdjKs6Ww31C7Yfp/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slAu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F32283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663024" w14:textId="77777777" w:rsidR="004E5C8C" w:rsidRDefault="004E5C8C" w:rsidP="009C2B67">
    <w:pPr>
      <w:pStyle w:val="Brdtext"/>
    </w:pPr>
    <w:r>
      <w:rPr>
        <w:noProof/>
        <w:lang w:eastAsia="sv-SE"/>
      </w:rPr>
      <mc:AlternateContent>
        <mc:Choice Requires="wps">
          <w:drawing>
            <wp:anchor distT="0" distB="0" distL="0" distR="0" simplePos="0" relativeHeight="2516585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240E93" w14:textId="0EAD6C29" w:rsidR="004E5C8C" w:rsidRPr="00756E21" w:rsidRDefault="004E5C8C" w:rsidP="009C2B67">
                          <w:pPr>
                            <w:pStyle w:val="Brdtext"/>
                            <w:jc w:val="right"/>
                          </w:pPr>
                          <w:r>
                            <w:fldChar w:fldCharType="begin"/>
                          </w:r>
                          <w:r>
                            <w:instrText xml:space="preserve"> PAGE   \* MERGEFORMAT </w:instrText>
                          </w:r>
                          <w:r>
                            <w:fldChar w:fldCharType="separate"/>
                          </w:r>
                          <w:r>
                            <w:rPr>
                              <w:noProof/>
                            </w:rPr>
                            <w:t>1102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9" type="#_x0000_t202" style="position:absolute;left:0;text-align:left;margin-left:5.4pt;margin-top:610.95pt;width:44.2pt;height:9.6pt;z-index:2516585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BVpa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szPOrKjpkR5Vi35NFUwiP40LU4ItHAGx/QItvfNwHugwlt1qX8c/FcTITkxvd+xSMCbp8OQ0P56Q&#10;RZIpH+fn48R+tnd2PuBXBTWLi4J7erzEqdjcBqSLEHSAxFwBTFXeVMakTRSMujKebQQ9tcF0RfL4&#10;A2Usawp+enwySoEtRPcusrExjEqS6dPFwrsC0wq3RkWMsd+VJspSnW/kFlIqu8uf0BGlKdV7HHv8&#10;/lbvce7qII+UGSzunOvKgk/Vpx7bU1b+HCjTHZ4IP6g7LrFdtp1WJuNBAUsotyQMD11rBSdvKnq+&#10;WxHwQXjqJXpxmg94Tx9tgOiHfsXZCvzvt84jniROVs4a6s2Ch19r4RVn5psl8Z/nkygkTJvJyRkp&#10;iflDy/LQYtf1FZAmcppETqZlxKMZltpD/URjZB6zkklYSbkLjsPyCruJQWNIqvk8gah9ncBbu3Ay&#10;ho48R3E+tk/Cu17BSNK/g6GLxfSVkDts9AxuvkYSY1J5ZLpjtX8Bav0k/n5MxdlyuE+o/TCdvQ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4QVaW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6240E93" w14:textId="0EAD6C29" w:rsidR="004E5C8C" w:rsidRPr="00756E21" w:rsidRDefault="004E5C8C" w:rsidP="009C2B67">
                    <w:pPr>
                      <w:pStyle w:val="Brdtext"/>
                      <w:jc w:val="right"/>
                    </w:pPr>
                    <w:r>
                      <w:fldChar w:fldCharType="begin"/>
                    </w:r>
                    <w:r>
                      <w:instrText xml:space="preserve"> PAGE   \* MERGEFORMAT </w:instrText>
                    </w:r>
                    <w:r>
                      <w:fldChar w:fldCharType="separate"/>
                    </w:r>
                    <w:r>
                      <w:rPr>
                        <w:noProof/>
                      </w:rPr>
                      <w:t>1102</w:t>
                    </w:r>
                    <w:r>
                      <w:fldChar w:fldCharType="end"/>
                    </w:r>
                  </w:p>
                </w:txbxContent>
              </v:textbox>
              <w10:wrap type="square" anchorx="page" anchory="page"/>
            </v:shape>
          </w:pict>
        </mc:Fallback>
      </mc:AlternateContent>
    </w:r>
    <w:r>
      <w:t xml:space="preserve"> </w:t>
    </w:r>
  </w:p>
</w:ftr>
</file>

<file path=word/footer1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1F8567" w14:textId="77777777" w:rsidR="004E5C8C" w:rsidRDefault="004E5C8C" w:rsidP="00EE1584">
    <w:pPr>
      <w:pStyle w:val="Brdtext"/>
    </w:pPr>
    <w:r>
      <w:rPr>
        <w:noProof/>
        <w:lang w:eastAsia="sv-SE"/>
      </w:rPr>
      <mc:AlternateContent>
        <mc:Choice Requires="wps">
          <w:drawing>
            <wp:anchor distT="0" distB="0" distL="0" distR="0" simplePos="0" relativeHeight="25165832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BAFF61" w14:textId="146DC687" w:rsidR="004E5C8C" w:rsidRPr="00756E21" w:rsidRDefault="004E5C8C" w:rsidP="00A118D8">
                          <w:pPr>
                            <w:pStyle w:val="Brdtext"/>
                            <w:jc w:val="right"/>
                          </w:pPr>
                          <w:r>
                            <w:fldChar w:fldCharType="begin"/>
                          </w:r>
                          <w:r>
                            <w:instrText xml:space="preserve"> PAGE   \* MERGEFORMAT </w:instrText>
                          </w:r>
                          <w:r>
                            <w:fldChar w:fldCharType="separate"/>
                          </w:r>
                          <w:r>
                            <w:rPr>
                              <w:noProof/>
                            </w:rPr>
                            <w:t>1103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0" type="#_x0000_t202" style="position:absolute;left:0;text-align:left;margin-left:393pt;margin-top:611.2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3t6d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HyGVmlWo0mPog1ujQryyE9j/RSwhQUwtF9Miz4P5x6HsexWujr+URCBHUxvd+wiGOE4PDnNjyew&#10;cJjycX4+Tuxne2frfPgqTE3ioqAOzUucss2tD7gIoAMk5vJGVeVNpVTaRMGIK+XIhqHVKqQrwuMP&#10;lNKkKejp8ckoBdYmuneRlY5hRJJMny4W3hWYVmGrRMQo/V1IUJbqfCM341zoXf6EjiiJVO9x7PH7&#10;W73HuasDHimz0WHnXFfauFR9emN7ysqfA2Wyw4Pwg7rjMrTLttPK5HhQwNKUWwjDme5pectvKrTv&#10;lvnwwBzeEjqO+RDu8ZHKgH7TryhZGff7rfOIh8RhpaTB2yyo/7VmTlCivmmI/zyfRCGFtJmcnEFJ&#10;xB1alocWva6vDDSRYxJZnpYRH9SwlM7UTxgj85gVJqY5chc0DMur0E0MjCEu5vMEwvO1LNzqheUx&#10;dOQ5ivOxfWLO9goOkP6dGV4xm74ScoeNnt7O1wFiTCqPTHes9h3A00/i78dUnC2H+4TaD9P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M3t6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CBAFF61" w14:textId="146DC687" w:rsidR="004E5C8C" w:rsidRPr="00756E21" w:rsidRDefault="004E5C8C" w:rsidP="00A118D8">
                    <w:pPr>
                      <w:pStyle w:val="Brdtext"/>
                      <w:jc w:val="right"/>
                    </w:pPr>
                    <w:r>
                      <w:fldChar w:fldCharType="begin"/>
                    </w:r>
                    <w:r>
                      <w:instrText xml:space="preserve"> PAGE   \* MERGEFORMAT </w:instrText>
                    </w:r>
                    <w:r>
                      <w:fldChar w:fldCharType="separate"/>
                    </w:r>
                    <w:r>
                      <w:rPr>
                        <w:noProof/>
                      </w:rPr>
                      <w:t>1103</w:t>
                    </w:r>
                    <w:r>
                      <w:fldChar w:fldCharType="end"/>
                    </w:r>
                  </w:p>
                </w:txbxContent>
              </v:textbox>
              <w10:wrap type="square" anchorx="page" anchory="page"/>
            </v:shape>
          </w:pict>
        </mc:Fallback>
      </mc:AlternateContent>
    </w:r>
    <w:r>
      <w:t xml:space="preserve"> </w:t>
    </w:r>
  </w:p>
</w:ftr>
</file>

<file path=word/footer1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005776" w14:textId="77777777" w:rsidR="004E5C8C" w:rsidRDefault="004E5C8C" w:rsidP="00EE1584">
    <w:pPr>
      <w:pStyle w:val="Brdtext"/>
    </w:pPr>
    <w:r>
      <w:rPr>
        <w:noProof/>
        <w:lang w:eastAsia="sv-SE"/>
      </w:rPr>
      <mc:AlternateContent>
        <mc:Choice Requires="wps">
          <w:drawing>
            <wp:anchor distT="0" distB="0" distL="0" distR="0" simplePos="0" relativeHeight="25165832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872F9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1" type="#_x0000_t202" style="position:absolute;left:0;text-align:left;margin-left:393pt;margin-top:611.2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2ebU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0ylnVtT0SI+qRb+mCvLIT+PCjGAPjoDYfoGW3nk4D3QYy261r+OfCmJkJ6a3O3YpGJN0eDLNjydk&#10;kWTKx/nZOLGf7Z2dD/hVQc3iouCeHi9xKjY3AekiBB0gMVcAU5XXlTFpEwWjLo1nG0FPbTBdkTz+&#10;QBnLmoJPj09GKbCF6N5FNjaGUUkyfbpYeFdgWuHWqIgx9rvSRFmq843cQkpld/kTOqI0pXqPY4/f&#10;3+o9zl0d5JEyg8Wdc11Z8Kn61GN7ysqfA2W6wxPhB3XHJbbLttPKZDIoYAnlloThoWut4OR1Rc93&#10;IwLeC0+9RC9O8wHv6KMNEP3Qrzhbgf/91nnEk8TJyllDvVnw8GstvOLMfLMk/rN8EoWEaTM5OSUl&#10;MX9oWR5a7Lq+BNJETpPIybSMeDTDUnuon2iMLGJWMgkrKXfBcVheYjcxaAxJtVgkELWvE3hjH5yM&#10;oSPPUZyP7ZPwrlcwkvRvYehiMXsl5A4bPYNbrJHEmFQeme5Y7V+AWj+Jvx9TcbYc7hNqP0z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E2eb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5872F9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B2C4F0" w14:textId="77777777" w:rsidR="004E5C8C" w:rsidRDefault="004E5C8C" w:rsidP="009C2B67">
    <w:pPr>
      <w:pStyle w:val="Brdtext"/>
    </w:pPr>
    <w:r>
      <w:rPr>
        <w:noProof/>
        <w:lang w:eastAsia="sv-SE"/>
      </w:rPr>
      <mc:AlternateContent>
        <mc:Choice Requires="wps">
          <w:drawing>
            <wp:anchor distT="0" distB="0" distL="0" distR="0" simplePos="0" relativeHeight="2516585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CC37EF" w14:textId="0C9FA601" w:rsidR="004E5C8C" w:rsidRPr="00756E21" w:rsidRDefault="004E5C8C" w:rsidP="009C2B67">
                          <w:pPr>
                            <w:pStyle w:val="Brdtext"/>
                            <w:jc w:val="right"/>
                          </w:pPr>
                          <w:r>
                            <w:fldChar w:fldCharType="begin"/>
                          </w:r>
                          <w:r>
                            <w:instrText xml:space="preserve"> PAGE   \* MERGEFORMAT </w:instrText>
                          </w:r>
                          <w:r>
                            <w:fldChar w:fldCharType="separate"/>
                          </w:r>
                          <w:r>
                            <w:rPr>
                              <w:noProof/>
                            </w:rPr>
                            <w:t>1116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4" type="#_x0000_t202" style="position:absolute;left:0;text-align:left;margin-left:5.4pt;margin-top:610.95pt;width:44.2pt;height:9.6pt;z-index:251658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viSRkQ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dHwOfjSr8UhPog1ujQomkZ/G+ilgCwtgaD+bFu88nHscxrJb6er4R0EEdkTa7thFMMJxeHKaH09g&#10;4TDl4/xinNjP9s7W+fBFmJrERUEdHi9xyjZ3PuAigA6QmMsbVZW3lVJpEwUjrpUjG4anViFdER5/&#10;oJQmTUFPj09GKbA20b2LrHQMI5Jk+nSx8K7AtApbJSJG6W9CgrJU5xu5GedC7/IndERJpHqPY4/f&#10;3+o9zl0d8EiZjQ4757rSxqXqU4/tKSt/DJTJDg/CD+qOy9Au204rk7NBAUtTbiEMZ7rW8pbfVni+&#10;O+bDI3PoJbw45kN4wEcqA/pNv6JkZdyvt84jHhKHlZIGvVlQ/3PNnKBEfdUQ/0U+iUIKaTM5OYOS&#10;iDu0LA8tel1fG2gixySyPC0jPqhhKZ2pnzFG5jErTExz5C5oGJbXoZsYGENczOcJhPa1LNzpheUx&#10;dOQ5ivOpfWbO9goOkP69GbqYTV8JucNGT2/n6wAxJpVHpjtW+xdA6yfx92MqzpbDfULth+ns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Z74kk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2CC37EF" w14:textId="0C9FA601" w:rsidR="004E5C8C" w:rsidRPr="00756E21" w:rsidRDefault="004E5C8C" w:rsidP="009C2B67">
                    <w:pPr>
                      <w:pStyle w:val="Brdtext"/>
                      <w:jc w:val="right"/>
                    </w:pPr>
                    <w:r>
                      <w:fldChar w:fldCharType="begin"/>
                    </w:r>
                    <w:r>
                      <w:instrText xml:space="preserve"> PAGE   \* MERGEFORMAT </w:instrText>
                    </w:r>
                    <w:r>
                      <w:fldChar w:fldCharType="separate"/>
                    </w:r>
                    <w:r>
                      <w:rPr>
                        <w:noProof/>
                      </w:rPr>
                      <w:t>1116</w:t>
                    </w:r>
                    <w:r>
                      <w:fldChar w:fldCharType="end"/>
                    </w:r>
                  </w:p>
                </w:txbxContent>
              </v:textbox>
              <w10:wrap type="square" anchorx="page" anchory="page"/>
            </v:shape>
          </w:pict>
        </mc:Fallback>
      </mc:AlternateContent>
    </w:r>
    <w:r>
      <w:t xml:space="preserve"> </w:t>
    </w:r>
  </w:p>
</w:ftr>
</file>

<file path=word/footer1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7EB06B" w14:textId="77777777" w:rsidR="004E5C8C" w:rsidRDefault="004E5C8C" w:rsidP="00EE1584">
    <w:pPr>
      <w:pStyle w:val="Brdtext"/>
    </w:pPr>
    <w:r>
      <w:rPr>
        <w:noProof/>
        <w:lang w:eastAsia="sv-SE"/>
      </w:rPr>
      <mc:AlternateContent>
        <mc:Choice Requires="wps">
          <w:drawing>
            <wp:anchor distT="0" distB="0" distL="0" distR="0" simplePos="0" relativeHeight="251658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DAC24C" w14:textId="1DF96847" w:rsidR="004E5C8C" w:rsidRPr="00756E21" w:rsidRDefault="004E5C8C" w:rsidP="00A118D8">
                          <w:pPr>
                            <w:pStyle w:val="Brdtext"/>
                            <w:jc w:val="right"/>
                          </w:pPr>
                          <w:r>
                            <w:fldChar w:fldCharType="begin"/>
                          </w:r>
                          <w:r>
                            <w:instrText xml:space="preserve"> PAGE   \* MERGEFORMAT </w:instrText>
                          </w:r>
                          <w:r>
                            <w:fldChar w:fldCharType="separate"/>
                          </w:r>
                          <w:r>
                            <w:rPr>
                              <w:noProof/>
                            </w:rPr>
                            <w:t>1117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5" type="#_x0000_t202" style="position:absolute;left:0;text-align:left;margin-left:393pt;margin-top:611.2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XB/WjwIAAJQFAAAOAAAAZHJzL2Uyb0RvYy54bWysVF1P2zAUfZ+0/2D5faQphZWKFHUgpkkI&#10;0GDi2XVsGs2xPdtt0v16jp2k7RgvTHtJbN9zv8499vlFWyuyEc5XRhc0PxpRIjQ3ZaWfC/rj8frT&#10;lBIfmC6ZMloUdCs8vZh//HDe2JkYm5VRpXAEQbSfNbagqxDsLMs8X4ma+SNjhYZRGlezgK17zkrH&#10;GkSvVTYejU6zxrjSOsOF9zi96ox0nuJLKXi4k9KLQFRBUVtIX5e+y/jN5uds9uyYXVW8L4P9QxU1&#10;qzSS7kJdscDI2lV/haor7ow3MhxxU2dGyoqL1AO6yUevunlYMStSLyDH2x1N/v+F5bebe0eqsqDj&#10;aU6JZjWG9Cja4NboII/8NNbPAHuwAIb2i2kx5+Hc4zC23UpXxz8aIrCD6e2OXQQjHIcnp/nxBBYO&#10;Uz7Oz8aJ/WzvbJ0PX4WpSVwU1GF4iVO2ufEBhQA6QGIub1RVXldKpU0UjLhUjmwYRq1CKhEef6CU&#10;Jk1BT49PRimwNtG9i6x0DCOSZPp0sfGuwbQKWyUiRunvQoKy1OcbuRnnQu/yJ3RESaR6j2OP31f1&#10;HueuD3ikzEaHnXNdaeNS9+mO7Skrfw6UyQ4Pwg/6jsvQLttOK5PpoIClKbcQhjPd1fKWX1cY3w3z&#10;4Z453CVMHO9DuMNHKgP6Tb+iZGXc77fOIx4Sh5WSBnezoP7XmjlBifqmIf6zfBKFFNJmcvIZSiLu&#10;0LI8tOh1fWmgCcgb1aVlxAc1LKUz9ROekUXMChPTHLkLGoblZeheDDxDXCwWCYTra1m40Q+Wx9CR&#10;5yjOx/aJOdsrOED6t2a4xWz2SsgdNnp6u1gHiDGpPDLdsdpPAFc/ib9/puLbcrhPqP1j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Fwf1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ADAC24C" w14:textId="1DF96847" w:rsidR="004E5C8C" w:rsidRPr="00756E21" w:rsidRDefault="004E5C8C" w:rsidP="00A118D8">
                    <w:pPr>
                      <w:pStyle w:val="Brdtext"/>
                      <w:jc w:val="right"/>
                    </w:pPr>
                    <w:r>
                      <w:fldChar w:fldCharType="begin"/>
                    </w:r>
                    <w:r>
                      <w:instrText xml:space="preserve"> PAGE   \* MERGEFORMAT </w:instrText>
                    </w:r>
                    <w:r>
                      <w:fldChar w:fldCharType="separate"/>
                    </w:r>
                    <w:r>
                      <w:rPr>
                        <w:noProof/>
                      </w:rPr>
                      <w:t>1117</w:t>
                    </w:r>
                    <w:r>
                      <w:fldChar w:fldCharType="end"/>
                    </w:r>
                  </w:p>
                </w:txbxContent>
              </v:textbox>
              <w10:wrap type="square" anchorx="page" anchory="page"/>
            </v:shape>
          </w:pict>
        </mc:Fallback>
      </mc:AlternateContent>
    </w:r>
    <w:r>
      <w:t xml:space="preserve"> </w:t>
    </w:r>
  </w:p>
</w:ftr>
</file>

<file path=word/footer1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15D6D6" w14:textId="77777777" w:rsidR="004E5C8C" w:rsidRDefault="004E5C8C" w:rsidP="00EE1584">
    <w:pPr>
      <w:pStyle w:val="Brdtext"/>
    </w:pPr>
    <w:r>
      <w:rPr>
        <w:noProof/>
        <w:lang w:eastAsia="sv-SE"/>
      </w:rPr>
      <mc:AlternateContent>
        <mc:Choice Requires="wps">
          <w:drawing>
            <wp:anchor distT="0" distB="0" distL="0" distR="0" simplePos="0" relativeHeight="25165832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F626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6" type="#_x0000_t202" style="position:absolute;left:0;text-align:left;margin-left:393pt;margin-top:611.2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3cU+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Z1POrKjpkR5Vi35NFeSRn8aFGcEeHAGx/QItvfNwHugwlt1qX8c/FcTITkxvd+xSMCbp8OQ0P56Q&#10;RZIpH+fTcWI/2zs7H/CrgprFRcE9PV7iVGxuAtJFCDpAYq4ApiqvK2PSJgpGXRrPNoKe2mC6Inn8&#10;gTKWNQU/PT4ZpcAWonsX2dgYRiXJ9Oli4V2BaYVboyLG2O9KE2WpzjdyCymV3eVP6IjSlOo9jj1+&#10;f6v3OHd1kEfKDBZ3znVlwafqU4/tKSt/DpTpDk+EH9Qdl9gu204rk+mggCWUWxKGh661gpPXFT3f&#10;jQh4Lzz1Er04zQe8o482QPRDv+JsBf73W+cRTxInK2cN9WbBw6+18Ioz882S+Kf5JAoJ02ZyckZ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m3c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08F626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A2054E" w14:textId="77777777" w:rsidR="004E5C8C" w:rsidRDefault="004E5C8C" w:rsidP="009C2B67">
    <w:pPr>
      <w:pStyle w:val="Brdtext"/>
    </w:pPr>
    <w:r>
      <w:rPr>
        <w:noProof/>
        <w:lang w:eastAsia="sv-SE"/>
      </w:rPr>
      <mc:AlternateContent>
        <mc:Choice Requires="wps">
          <w:drawing>
            <wp:anchor distT="0" distB="0" distL="0" distR="0" simplePos="0" relativeHeight="2516585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254053" w14:textId="2B444822" w:rsidR="004E5C8C" w:rsidRPr="00756E21" w:rsidRDefault="004E5C8C" w:rsidP="009C2B67">
                          <w:pPr>
                            <w:pStyle w:val="Brdtext"/>
                            <w:jc w:val="right"/>
                          </w:pPr>
                          <w:r>
                            <w:fldChar w:fldCharType="begin"/>
                          </w:r>
                          <w:r>
                            <w:instrText xml:space="preserve"> PAGE   \* MERGEFORMAT </w:instrText>
                          </w:r>
                          <w:r>
                            <w:fldChar w:fldCharType="separate"/>
                          </w:r>
                          <w:r>
                            <w:rPr>
                              <w:noProof/>
                            </w:rPr>
                            <w:t>1118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9" type="#_x0000_t202" style="position:absolute;left:0;text-align:left;margin-left:5.4pt;margin-top:610.95pt;width:44.2pt;height:9.6pt;z-index:2516585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2+/u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02POrKjpkR5Vi35NFUwiP40LM4I9OAJi+wVaeufhPNBhLLvVvo5/KoiRnZje7tilYEzS4fQkP56Q&#10;RZIpH+dn48R+tnd2PuBXBTWLi4J7erzEqdjcBKSLEHSAxFwBTFVeV8akTRSMujSebQQ9tcF0RfL4&#10;A2Usawp+cjwdpcAWonsX2dgYRiXJ9Oli4V2BaYVboyLG2O9KE2WpzjdyCymV3eVP6IjSlOo9jj1+&#10;f6v3OHd1kEfKDBZ3znVlwafqU4/tKSt/DpTpDk+EH9Qdl9gu204r0/GggCWUWxKGh661gpPXFT3f&#10;jQh4Lzz1Er04zQe8o482QPRDv+JsBf73W+cRTxInK2cN9WbBw6+18Ioz882S+M/ySRQSps1k+pm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QNvv7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2254053" w14:textId="2B444822" w:rsidR="004E5C8C" w:rsidRPr="00756E21" w:rsidRDefault="004E5C8C" w:rsidP="009C2B67">
                    <w:pPr>
                      <w:pStyle w:val="Brdtext"/>
                      <w:jc w:val="right"/>
                    </w:pPr>
                    <w:r>
                      <w:fldChar w:fldCharType="begin"/>
                    </w:r>
                    <w:r>
                      <w:instrText xml:space="preserve"> PAGE   \* MERGEFORMAT </w:instrText>
                    </w:r>
                    <w:r>
                      <w:fldChar w:fldCharType="separate"/>
                    </w:r>
                    <w:r>
                      <w:rPr>
                        <w:noProof/>
                      </w:rPr>
                      <w:t>1118</w:t>
                    </w:r>
                    <w:r>
                      <w:fldChar w:fldCharType="end"/>
                    </w:r>
                  </w:p>
                </w:txbxContent>
              </v:textbox>
              <w10:wrap type="square" anchorx="page" anchory="page"/>
            </v:shape>
          </w:pict>
        </mc:Fallback>
      </mc:AlternateContent>
    </w:r>
    <w:r>
      <w:t xml:space="preserve"> </w:t>
    </w:r>
  </w:p>
</w:ftr>
</file>

<file path=word/footer1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250D8A" w14:textId="77777777" w:rsidR="004E5C8C" w:rsidRDefault="004E5C8C" w:rsidP="00EE1584">
    <w:pPr>
      <w:pStyle w:val="Brdtext"/>
    </w:pPr>
    <w:r>
      <w:rPr>
        <w:noProof/>
        <w:lang w:eastAsia="sv-SE"/>
      </w:rPr>
      <mc:AlternateContent>
        <mc:Choice Requires="wps">
          <w:drawing>
            <wp:anchor distT="0" distB="0" distL="0" distR="0" simplePos="0" relativeHeight="25165833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F0413E" w14:textId="55B71DD5" w:rsidR="004E5C8C" w:rsidRPr="00756E21" w:rsidRDefault="004E5C8C" w:rsidP="00A118D8">
                          <w:pPr>
                            <w:pStyle w:val="Brdtext"/>
                            <w:jc w:val="right"/>
                          </w:pPr>
                          <w:r>
                            <w:fldChar w:fldCharType="begin"/>
                          </w:r>
                          <w:r>
                            <w:instrText xml:space="preserve"> PAGE   \* MERGEFORMAT </w:instrText>
                          </w:r>
                          <w:r>
                            <w:fldChar w:fldCharType="separate"/>
                          </w:r>
                          <w:r>
                            <w:rPr>
                              <w:noProof/>
                            </w:rPr>
                            <w:t>1117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0" type="#_x0000_t202" style="position:absolute;left:0;text-align:left;margin-left:393pt;margin-top:611.25pt;width:44.2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djHu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0wlnVtT0SI+qRb+mCvLIT+PCjGAPjoDYfoGW3nk4D3QYy261r+OfCmJkJ6a3O3YpGJN0OD3Jjydk&#10;kWTKx/nZOLGf7Z2dD/hVQc3iouCeHi9xKjY3AekiBB0gMVcAU5XXlTFpEwWjLo1nG0FPbTBdkTz+&#10;QBnLmoKfHE9HKbCF6N5FNjaGUUkyfbpYeFdgWuHWqIgx9rvSRFmq843cQkpld/kTOqI0pXqPY4/f&#10;3+o9zl0d5JEyg8Wdc11Z8Kn61GN7ysqfA2W6wxPhB3XHJbbLttPK9HhQwBLKLQnDQ9dawcnrip7v&#10;RgS8F556iV6c5gPe0UcbIPqhX3G2Av/7rfOIJ4mTlbOGerPg4ddaeMWZ+WZJ/Gf5JAoJ02Yy/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odjH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0F0413E" w14:textId="55B71DD5" w:rsidR="004E5C8C" w:rsidRPr="00756E21" w:rsidRDefault="004E5C8C" w:rsidP="00A118D8">
                    <w:pPr>
                      <w:pStyle w:val="Brdtext"/>
                      <w:jc w:val="right"/>
                    </w:pPr>
                    <w:r>
                      <w:fldChar w:fldCharType="begin"/>
                    </w:r>
                    <w:r>
                      <w:instrText xml:space="preserve"> PAGE   \* MERGEFORMAT </w:instrText>
                    </w:r>
                    <w:r>
                      <w:fldChar w:fldCharType="separate"/>
                    </w:r>
                    <w:r>
                      <w:rPr>
                        <w:noProof/>
                      </w:rPr>
                      <w:t>1117</w:t>
                    </w:r>
                    <w:r>
                      <w:fldChar w:fldCharType="end"/>
                    </w:r>
                  </w:p>
                </w:txbxContent>
              </v:textbox>
              <w10:wrap type="square" anchorx="page" anchory="page"/>
            </v:shape>
          </w:pict>
        </mc:Fallback>
      </mc:AlternateContent>
    </w:r>
    <w:r>
      <w:t xml:space="preserve"> </w:t>
    </w:r>
  </w:p>
</w:ftr>
</file>

<file path=word/footer1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02319E" w14:textId="77777777" w:rsidR="004E5C8C" w:rsidRDefault="004E5C8C" w:rsidP="00EE1584">
    <w:pPr>
      <w:pStyle w:val="Brdtext"/>
    </w:pPr>
    <w:r>
      <w:rPr>
        <w:noProof/>
        <w:lang w:eastAsia="sv-SE"/>
      </w:rPr>
      <mc:AlternateContent>
        <mc:Choice Requires="wps">
          <w:drawing>
            <wp:anchor distT="0" distB="0" distL="0" distR="0" simplePos="0" relativeHeight="25165833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4132A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1" type="#_x0000_t202" style="position:absolute;left:0;text-align:left;margin-left:393pt;margin-top:611.25pt;width:44.2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B1Ng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0zFnVtT0SI+qRb+mCvLIT+PCjGAPjoDYfoGW3nk4D3QYy261r+OfCmJkJ6a3O3YpGJN0OD3Jjydk&#10;kWTKx/nZOLGf7Z2dD/hVQc3iouCeHi9xKjY3AekiBB0gMVcAU5XXlTFpEwWjLo1nG0FPbTBdkTz+&#10;QBnLmoKfHE9HKbCF6N5FNjaGUUkyfbpYeFdgWuHWqIgx9rvSRFmq843cQkpld/kTOqI0pXqPY4/f&#10;3+o9zl0d5JEyg8Wdc11Z8Kn61GN7ysqfA2W6wxPhB3XHJbbLttPKdDIoYAnlloThoWut4OR1Rc93&#10;IwLeC0+9RC9O8wHv6KMNEP3Qrzhbgf/91nnEk8TJyllDvVnw8GstvOLMfLMk/rN8EoWEaTOZfiYl&#10;MX9oWR5a7Lq+BNJETpPIybSMeDTDUnuon2iMLGJWMgkrKXfBcVheYjcxaAxJtVgkELWvE3hjH5yM&#10;oSPPUZyP7ZPwrlcwkvRvYehiMXsl5A4bPYNbrJHEmFQeme5Y7V+AWj+Jvx9TcbYc7hNqP0z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lB1Ng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B4132A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EFC87A" w14:textId="77777777" w:rsidR="004E5C8C" w:rsidRDefault="004E5C8C" w:rsidP="009C2B67">
    <w:pPr>
      <w:pStyle w:val="Brdtext"/>
    </w:pPr>
    <w:r>
      <w:rPr>
        <w:noProof/>
        <w:lang w:eastAsia="sv-SE"/>
      </w:rPr>
      <mc:AlternateContent>
        <mc:Choice Requires="wps">
          <w:drawing>
            <wp:anchor distT="0" distB="0" distL="0" distR="0" simplePos="0" relativeHeight="2516585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07D462" w14:textId="3BCC98E3" w:rsidR="004E5C8C" w:rsidRPr="00756E21" w:rsidRDefault="004E5C8C" w:rsidP="009C2B67">
                          <w:pPr>
                            <w:pStyle w:val="Brdtext"/>
                            <w:jc w:val="right"/>
                          </w:pPr>
                          <w:r>
                            <w:fldChar w:fldCharType="begin"/>
                          </w:r>
                          <w:r>
                            <w:instrText xml:space="preserve"> PAGE   \* MERGEFORMAT </w:instrText>
                          </w:r>
                          <w:r>
                            <w:fldChar w:fldCharType="separate"/>
                          </w:r>
                          <w:r>
                            <w:rPr>
                              <w:noProof/>
                            </w:rPr>
                            <w:t>1118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4" type="#_x0000_t202" style="position:absolute;left:0;text-align:left;margin-left:5.4pt;margin-top:610.95pt;width:44.2pt;height:9.6pt;z-index:2516585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VSYkQIAAJQFAAAOAAAAZHJzL2Uyb0RvYy54bWysVFFv2yAQfp+0/4B4Xx2nSdpGdaosVadJ&#10;VVstnfpMMCTWgGNAYme/fge2k6zrS6e92MB9d8d9fHfXN41WZCecr8AUND8bUCIMh7Iy64J+f777&#10;dEmJD8yUTIERBd0LT29mHz9c13YqhrABVQpHMIjx09oWdBOCnWaZ5xuhmT8DKwwaJTjNAm7dOisd&#10;qzG6VtlwMJhkNbjSOuDCezy9bY10luJLKXh4lNKLQFRB8W4hfV36ruI3m12z6doxu6l4dw32D7fQ&#10;rDKY9BDqlgVGtq76K5SuuAMPMpxx0BlIWXGRasBq8sGrapYbZkWqBcnx9kCT/39h+cPuyZGqLOjw&#10;ckKJYRof6Vk0wW2xglHkp7Z+irClRWBoPkOD79yfezyMZTfS6fjHggjaken9gV0MRjgejif5+Qgt&#10;HE35ML8aJvazo7N1PnwRoElcFNTh4yVO2e7eB7wIQntIzOVBVeVdpVTaRMGIhXJkx/CpVUhXRI8/&#10;UMqQuqCT8/EgBTYQ3dvIysQwIkmmSxcLbwtMq7BXImKU+SYkUpbqfCM341yYQ/6EjiiJqd7j2OGP&#10;t3qPc1sHeqTMYMLBWVcGXKo+9diRsvJHT5ls8Uj4Sd1xGZpV02plfNErYAXlHoXhoG0tb/ldhc93&#10;z3x4Yg57CV8c50N4xI9UgPRDt6JkA+7XW+cRjxJHKyU19mZB/c8tc4IS9dWg+K/yURRSSJvR+AKV&#10;RNypZXVqMVu9ANREjpPI8rSM+KD6pXSgX3CMzGNWNDHDMXdBQ79chHZi4BjiYj5PIGxfy8K9WVoe&#10;Q0eeozifmxfmbKfggNJ/gL6L2fSVkFts9PR2vg0oxqTyyHTLavcC2PpJ/N2YirPldJ9Qx2E6+w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S/lUm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807D462" w14:textId="3BCC98E3" w:rsidR="004E5C8C" w:rsidRPr="00756E21" w:rsidRDefault="004E5C8C" w:rsidP="009C2B67">
                    <w:pPr>
                      <w:pStyle w:val="Brdtext"/>
                      <w:jc w:val="right"/>
                    </w:pPr>
                    <w:r>
                      <w:fldChar w:fldCharType="begin"/>
                    </w:r>
                    <w:r>
                      <w:instrText xml:space="preserve"> PAGE   \* MERGEFORMAT </w:instrText>
                    </w:r>
                    <w:r>
                      <w:fldChar w:fldCharType="separate"/>
                    </w:r>
                    <w:r>
                      <w:rPr>
                        <w:noProof/>
                      </w:rPr>
                      <w:t>1118</w:t>
                    </w:r>
                    <w:r>
                      <w:fldChar w:fldCharType="end"/>
                    </w:r>
                  </w:p>
                </w:txbxContent>
              </v:textbox>
              <w10:wrap type="square" anchorx="page" anchory="page"/>
            </v:shape>
          </w:pict>
        </mc:Fallback>
      </mc:AlternateContent>
    </w:r>
    <w:r>
      <w:t xml:space="preserve"> </w:t>
    </w:r>
  </w:p>
</w:ftr>
</file>

<file path=word/footer1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71817B" w14:textId="77777777" w:rsidR="004E5C8C" w:rsidRDefault="004E5C8C" w:rsidP="00EE1584">
    <w:pPr>
      <w:pStyle w:val="Brdtext"/>
    </w:pPr>
    <w:r>
      <w:rPr>
        <w:noProof/>
        <w:lang w:eastAsia="sv-SE"/>
      </w:rPr>
      <mc:AlternateContent>
        <mc:Choice Requires="wps">
          <w:drawing>
            <wp:anchor distT="0" distB="0" distL="0" distR="0" simplePos="0" relativeHeight="2516583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FBA4C2" w14:textId="49B5416F" w:rsidR="004E5C8C" w:rsidRPr="00756E21" w:rsidRDefault="004E5C8C" w:rsidP="00A118D8">
                          <w:pPr>
                            <w:pStyle w:val="Brdtext"/>
                            <w:jc w:val="right"/>
                          </w:pPr>
                          <w:r>
                            <w:fldChar w:fldCharType="begin"/>
                          </w:r>
                          <w:r>
                            <w:instrText xml:space="preserve"> PAGE   \* MERGEFORMAT </w:instrText>
                          </w:r>
                          <w:r>
                            <w:fldChar w:fldCharType="separate"/>
                          </w:r>
                          <w:r>
                            <w:rPr>
                              <w:noProof/>
                            </w:rPr>
                            <w:t>1119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5" type="#_x0000_t202" style="position:absolute;left:0;text-align:left;margin-left:393pt;margin-top:611.2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G2/fkQIAAJQFAAAOAAAAZHJzL2Uyb0RvYy54bWysVFFP2zAQfp+0/2D5faQpFEpFijoQ0yQE&#10;aDDx7Do2jeb4PPvapPv1OztJ2zFemPaS2L7v7nyfv7uLy7Y2bKN8qMAWPD8acaashLKyLwX//nTz&#10;acpZQGFLYcCqgm9V4Jfzjx8uGjdTY1iBKZVnFMSGWeMKvkJ0sywLcqVqEY7AKUtGDb4WSFv/kpVe&#10;NBS9Ntl4NDrNGvCl8yBVCHR63Rn5PMXXWkm81zooZKbgdDdMX5++y/jN5hdi9uKFW1Wyv4b4h1vU&#10;orKUdBfqWqBga1/9FaqupIcAGo8k1BloXUmVaqBq8tGrah5XwqlUC5ET3I6m8P/CyrvNg2dVWfDx&#10;9IwzK2p6pCfVol9TBXnkp3FhRrBHR0BsP0NL7zycBzqMZbfa1/FPBTGyE9PbHbsUjEk6nJzmxydk&#10;kWTKx/n5OLGf7Z2dD/hFQc3iouCeHi9xKja3AekiBB0gMVcAU5U3lTFpEwWjroxnG0FPbTBdkTz+&#10;QBnLmoKfHk9GKbCF6N5FNjaGUUkyfbpYeFdgWuHWqIgx9pvSRFmq843cQkpld/kTOqI0pXqPY4/f&#10;3+o9zl0d5JEyg8Wdc11Z8Kn61GN7ysofA2W6wxPhB3XHJbbLttPKZDooYAnlloThoWut4ORNRc93&#10;KwI+CE+9RC9O8wHv6aMNEP3Qrzhbgf/11nnEk8TJyllDvVnw8HMtvOLMfLUk/vP8JAoJ0+ZkckZK&#10;Yv7Qsjy02HV9BaSJnCaRk2kZ8WiGpfZQP9MYWcSsZBJWUu6C47C8wm5i0BiSarFIIGpfJ/DWPjoZ&#10;Q0eeozif2mfhXa9gJOnfwdDFYvZKyB02ega3WCOJMak8Mt2x2r8AtX4Sfz+m4mw53CfUfp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sG2/f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DFBA4C2" w14:textId="49B5416F" w:rsidR="004E5C8C" w:rsidRPr="00756E21" w:rsidRDefault="004E5C8C" w:rsidP="00A118D8">
                    <w:pPr>
                      <w:pStyle w:val="Brdtext"/>
                      <w:jc w:val="right"/>
                    </w:pPr>
                    <w:r>
                      <w:fldChar w:fldCharType="begin"/>
                    </w:r>
                    <w:r>
                      <w:instrText xml:space="preserve"> PAGE   \* MERGEFORMAT </w:instrText>
                    </w:r>
                    <w:r>
                      <w:fldChar w:fldCharType="separate"/>
                    </w:r>
                    <w:r>
                      <w:rPr>
                        <w:noProof/>
                      </w:rPr>
                      <w:t>1119</w:t>
                    </w:r>
                    <w:r>
                      <w:fldChar w:fldCharType="end"/>
                    </w:r>
                  </w:p>
                </w:txbxContent>
              </v:textbox>
              <w10:wrap type="square" anchorx="page" anchory="page"/>
            </v:shape>
          </w:pict>
        </mc:Fallback>
      </mc:AlternateContent>
    </w:r>
    <w:r>
      <w:t xml:space="preserve"> </w:t>
    </w:r>
  </w:p>
</w:ftr>
</file>

<file path=word/footer1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F5ADDA" w14:textId="77777777" w:rsidR="004E5C8C" w:rsidRDefault="004E5C8C" w:rsidP="00EE1584">
    <w:pPr>
      <w:pStyle w:val="Brdtext"/>
    </w:pPr>
    <w:r>
      <w:rPr>
        <w:noProof/>
        <w:lang w:eastAsia="sv-SE"/>
      </w:rPr>
      <mc:AlternateContent>
        <mc:Choice Requires="wps">
          <w:drawing>
            <wp:anchor distT="0" distB="0" distL="0" distR="0" simplePos="0" relativeHeight="25165833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4C160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6" type="#_x0000_t202" style="position:absolute;left:0;text-align:left;margin-left:393pt;margin-top:611.2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dSpNkQ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swlnVtT0SI+qRb+mCvLIT+PCjGAPjoDYfoGW3nk4D3QYy261r+OfCmJkJ6a3O3YpGJN0ODnNj0/I&#10;IsmUj/PpOLGf7Z2dD/hVQc3iouCeHi9xKjY3AekiBB0gMVcAU5XXlTFpEwWjLo1nG0FPbTBdkTz+&#10;QBnLmoKfHk9GKbCF6N5FNjaGUUkyfbpYeFdgWuHWqIgx9rvSRFmq843cQkpld/kTOqI0pXqPY4/f&#10;3+o9zl0d5JEyg8Wdc11Z8Kn61GN7ysqfA2W6wxPhB3XHJbbLttPKZDooYAnlloThoWut4OR1Rc93&#10;IwLeC0+9RC9O8wHv6KMNEP3Qrzhbgf/91nnEk8TJyllDvVnw8GstvOLMfLMk/ml+EoWEaXMy+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CdSp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F4C160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0F4107" w14:textId="77777777" w:rsidR="004E5C8C" w:rsidRDefault="004E5C8C" w:rsidP="009C2B67">
    <w:pPr>
      <w:pStyle w:val="Brdtext"/>
    </w:pPr>
    <w:r>
      <w:rPr>
        <w:noProof/>
        <w:lang w:eastAsia="sv-SE"/>
      </w:rPr>
      <mc:AlternateContent>
        <mc:Choice Requires="wps">
          <w:drawing>
            <wp:anchor distT="0" distB="0" distL="0" distR="0" simplePos="0" relativeHeight="2516585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8B274C" w14:textId="6FABC215" w:rsidR="004E5C8C" w:rsidRPr="00756E21" w:rsidRDefault="004E5C8C" w:rsidP="009C2B67">
                          <w:pPr>
                            <w:pStyle w:val="Brdtext"/>
                            <w:jc w:val="right"/>
                          </w:pPr>
                          <w:r>
                            <w:fldChar w:fldCharType="begin"/>
                          </w:r>
                          <w:r>
                            <w:instrText xml:space="preserve"> PAGE   \* MERGEFORMAT </w:instrText>
                          </w:r>
                          <w:r>
                            <w:fldChar w:fldCharType="separate"/>
                          </w:r>
                          <w:r>
                            <w:rPr>
                              <w:noProof/>
                            </w:rPr>
                            <w:t>1120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9" type="#_x0000_t202" style="position:absolute;left:0;text-align:left;margin-left:5.4pt;margin-top:610.95pt;width:44.2pt;height:9.6pt;z-index:2516585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En/1kQIAAJQ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x&#10;6RlnVtT0SI+qRb+mCiaRn8aFGcEeHAGx/QItvfNwHugwlt1qX8c/FcTITkxvd+xSMCbp8GSaH0/I&#10;IsmUj/OzcWI/2zs7H/CrgprFRcE9PV7iVGxuAtJFCDpAYq4ApiqvK2PSJgpGXRrPNoKe2mC6Inn8&#10;gTKWNQWfHp+MUmAL0b2LbGwMo5Jk+nSx8K7AtMKtURFj7HelibJU5xu5hZTK7vIndERpSvUexx6/&#10;v9V7nLs6yCNlBos757qy4FP1qcf2lJU/B8p0hyfCD+qOS2yXbaeV6XhQwBLKLQnDQ9dawcnrip7v&#10;RgS8F556iV6c5gPe0UcbIPqhX3G2Av/7rfOIJ4mTlbOGerPg4ddaeMWZ+WZJ/Gf5JAoJ02Zy8pm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NBJ/9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88B274C" w14:textId="6FABC215" w:rsidR="004E5C8C" w:rsidRPr="00756E21" w:rsidRDefault="004E5C8C" w:rsidP="009C2B67">
                    <w:pPr>
                      <w:pStyle w:val="Brdtext"/>
                      <w:jc w:val="right"/>
                    </w:pPr>
                    <w:r>
                      <w:fldChar w:fldCharType="begin"/>
                    </w:r>
                    <w:r>
                      <w:instrText xml:space="preserve"> PAGE   \* MERGEFORMAT </w:instrText>
                    </w:r>
                    <w:r>
                      <w:fldChar w:fldCharType="separate"/>
                    </w:r>
                    <w:r>
                      <w:rPr>
                        <w:noProof/>
                      </w:rPr>
                      <w:t>1120</w:t>
                    </w:r>
                    <w:r>
                      <w:fldChar w:fldCharType="end"/>
                    </w:r>
                  </w:p>
                </w:txbxContent>
              </v:textbox>
              <w10:wrap type="square" anchorx="page" anchory="page"/>
            </v:shape>
          </w:pict>
        </mc:Fallback>
      </mc:AlternateContent>
    </w:r>
    <w:r>
      <w:t xml:space="preserve"> </w:t>
    </w:r>
  </w:p>
</w:ftr>
</file>

<file path=word/footer1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4BD258" w14:textId="77777777" w:rsidR="004E5C8C" w:rsidRDefault="004E5C8C" w:rsidP="00EE1584">
    <w:pPr>
      <w:pStyle w:val="Brdtext"/>
    </w:pPr>
    <w:r>
      <w:rPr>
        <w:noProof/>
        <w:lang w:eastAsia="sv-SE"/>
      </w:rPr>
      <mc:AlternateContent>
        <mc:Choice Requires="wps">
          <w:drawing>
            <wp:anchor distT="0" distB="0" distL="0" distR="0" simplePos="0" relativeHeight="25165833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430A71" w14:textId="71255704" w:rsidR="004E5C8C" w:rsidRPr="00756E21" w:rsidRDefault="004E5C8C" w:rsidP="00A118D8">
                          <w:pPr>
                            <w:pStyle w:val="Brdtext"/>
                            <w:jc w:val="right"/>
                          </w:pPr>
                          <w:r>
                            <w:fldChar w:fldCharType="begin"/>
                          </w:r>
                          <w:r>
                            <w:instrText xml:space="preserve"> PAGE   \* MERGEFORMAT </w:instrText>
                          </w:r>
                          <w:r>
                            <w:fldChar w:fldCharType="separate"/>
                          </w:r>
                          <w:r>
                            <w:rPr>
                              <w:noProof/>
                            </w:rPr>
                            <w:t>1121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0" type="#_x0000_t202" style="position:absolute;left:0;text-align:left;margin-left:393pt;margin-top:611.2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OJ/OkAIAAJQ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UF&#10;HV+AH81qPNJStMFtUEEe+WmsnwL2aAEM7WfT4p2Hc4/DWHYrXR3/KIjAjki7PbsIRjgOzyf56Rks&#10;HKZ8nF+ME/vZwdk6H74IU5O4KKjD4yVO2fbWB1wE0AESc3mjqvKmUiptomDElXJky/DUKqQrwuMP&#10;lNKkKejk9HyUAmsT3bvISscwIkmmTxcL7wpMq7BTImKU/iYkKEt1vpKbcS70Pn9CR5REqrc49vjD&#10;rd7i3NUBj5TZ6LB3rittXKo+9diBsvLHQJns8CD8qO64DO2q7bQyOR0UsDLlDsJwpmstb/lNhee7&#10;ZT48MIdewotjPoR7fKQyoN/0K0rWxv167TziIXFYKWnQmwX1PzfMCUrUVw3xX+RnUUghbc7OP0JJ&#10;xB1bVscWvamvDDSRYxJZnpYRH9SwlM7UTxgji5gVJqY5chc0DMur0E0MjCEuFosEQvtaFm71o+Ux&#10;dOQ5inPZPjFnewUHSP/ODF3Mpi+E3GGjp7eLTYAYk8oj0x2r/Qug9ZP4+zEVZ8vxPqEO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04n8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430A71" w14:textId="71255704" w:rsidR="004E5C8C" w:rsidRPr="00756E21" w:rsidRDefault="004E5C8C" w:rsidP="00A118D8">
                    <w:pPr>
                      <w:pStyle w:val="Brdtext"/>
                      <w:jc w:val="right"/>
                    </w:pPr>
                    <w:r>
                      <w:fldChar w:fldCharType="begin"/>
                    </w:r>
                    <w:r>
                      <w:instrText xml:space="preserve"> PAGE   \* MERGEFORMAT </w:instrText>
                    </w:r>
                    <w:r>
                      <w:fldChar w:fldCharType="separate"/>
                    </w:r>
                    <w:r>
                      <w:rPr>
                        <w:noProof/>
                      </w:rPr>
                      <w:t>1121</w:t>
                    </w:r>
                    <w:r>
                      <w:fldChar w:fldCharType="end"/>
                    </w:r>
                  </w:p>
                </w:txbxContent>
              </v:textbox>
              <w10:wrap type="square" anchorx="page" anchory="page"/>
            </v:shape>
          </w:pict>
        </mc:Fallback>
      </mc:AlternateContent>
    </w:r>
    <w:r>
      <w:t xml:space="preserve"> </w:t>
    </w:r>
  </w:p>
</w:ftr>
</file>

<file path=word/footer1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6F5769" w14:textId="77777777" w:rsidR="004E5C8C" w:rsidRDefault="004E5C8C" w:rsidP="00EE1584">
    <w:pPr>
      <w:pStyle w:val="Brdtext"/>
    </w:pPr>
    <w:r>
      <w:rPr>
        <w:noProof/>
        <w:lang w:eastAsia="sv-SE"/>
      </w:rPr>
      <mc:AlternateContent>
        <mc:Choice Requires="wps">
          <w:drawing>
            <wp:anchor distT="0" distB="0" distL="0" distR="0" simplePos="0" relativeHeight="25165833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575DF8"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1" type="#_x0000_t202" style="position:absolute;left:0;text-align:left;margin-left:393pt;margin-top:611.25pt;width:44.2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sN7kAIAAJQFAAAOAAAAZHJzL2Uyb0RvYy54bWysVFFP2zAQfp+0/2D5faQppYOKFHUgpkkI&#10;0GDi2XVsGs2xPdtt0v16PjtJ2zFemPaS2L7v7nzffb7zi7ZWZCOcr4wuaH40okRobspKPxf0x+P1&#10;p1NKfGC6ZMpoUdCt8PRi/vHDeWNnYmxWRpXCEQTRftbYgq5CsLMs83wlauaPjBUaRmlczQK27jkr&#10;HWsQvVbZeDSaZo1xpXWGC+9xetUZ6TzFl1LwcCelF4GoguJuIX1d+i7jN5ufs9mzY3ZV8f4a7B9u&#10;UbNKI+ku1BULjKxd9VeouuLOeCPDETd1ZqSsuEg1oJp89KqahxWzItUCcrzd0eT/X1h+u7l3pCoL&#10;Oj5FqzSr0aRH0Qa3RgV55KexfgbYgwUwtF9Miz4P5x6HsexWujr+URCBHUxvd+wiGOE4PJnmxxNY&#10;OEz5OD8bJ/azvbN1PnwVpiZxUVCH5iVO2ebGB1wE0AESc3mjqvK6UiptomDEpXJkw9BqFdIV4fEH&#10;SmnSFHR6fDJKgbWJ7l1kpWMYkSTTp4uFdwWmVdgqETFKfxcSlKU638jNOBd6lz+hI0oi1Xsce/z+&#10;Vu9x7uqAR8psdNg515U2LlWf3tiesvLnQJns8CD8oO64DO2y7bQynQwKWJpyC2E40z0tb/l1hfbd&#10;MB/umcNbQscxH8IdPlIZ0G/6FSUr436/dR7xkDislDR4mwX1v9bMCUrUNw3xn+WTKKSQNpOTz1AS&#10;cYeW5aFFr+tLA03kmESWp2XEBzUspTP1E8bIImaFiWmO3AUNw/IydBMDY4iLxSKB8HwtCzf6wfIY&#10;OvIcxfnYPjFnewUHSP/WDK+YzV4JucNGT28X6wAxJpVHpjtW+w7g6Sfx92MqzpbDfULth+n8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HOw3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575DF8"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7B4A9B" w14:textId="77777777" w:rsidR="004E5C8C" w:rsidRDefault="004E5C8C" w:rsidP="009C2B67">
    <w:pPr>
      <w:pStyle w:val="Brdtext"/>
    </w:pPr>
    <w:r>
      <w:rPr>
        <w:noProof/>
        <w:lang w:eastAsia="sv-SE"/>
      </w:rPr>
      <mc:AlternateContent>
        <mc:Choice Requires="wps">
          <w:drawing>
            <wp:anchor distT="0" distB="0" distL="0" distR="0" simplePos="0" relativeHeight="2516585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29E100" w14:textId="566E3443" w:rsidR="004E5C8C" w:rsidRPr="00756E21" w:rsidRDefault="004E5C8C" w:rsidP="009C2B67">
                          <w:pPr>
                            <w:pStyle w:val="Brdtext"/>
                            <w:jc w:val="right"/>
                          </w:pPr>
                          <w:r>
                            <w:fldChar w:fldCharType="begin"/>
                          </w:r>
                          <w:r>
                            <w:instrText xml:space="preserve"> PAGE   \* MERGEFORMAT </w:instrText>
                          </w:r>
                          <w:r>
                            <w:fldChar w:fldCharType="separate"/>
                          </w:r>
                          <w:r>
                            <w:rPr>
                              <w:noProof/>
                            </w:rPr>
                            <w:t>1122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4" type="#_x0000_t202" style="position:absolute;left:0;text-align:left;margin-left:5.4pt;margin-top:610.95pt;width:44.2pt;height:9.6pt;z-index:2516585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t/q4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szFnVtT0SI+qRb+mCiaRn8aFGcEeHAGx/QItvfNwHugwlt1qX8c/FcTITkxvd+xSMCbp8GSaH0/I&#10;IsmUj/OzcWI/2zs7H/CrgprFRcE9PV7iVGxuAtJFCDpAYq4ApiqvK2PSJgpGXRrPNoKe2mC6Inn8&#10;gTKWNQWfHp+MUmAL0b2LbGwMo5Jk+nSx8K7AtMKtURFj7HelibJU5xu5hZTK7vIndERpSvUexx6/&#10;v9V7nLs6yCNlBos757qy4FP1qcf2lJU/B8p0hyfCD+qOS2yXbaeV6emggCWUWxKGh661gpPXFT3f&#10;jQh4Lzz1Er04zQe8o482QPRDv+JsBf73W+cRTxInK2cN9WbBw6+18Ioz882S+M/ySRQSps3k5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rf6u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229E100" w14:textId="566E3443" w:rsidR="004E5C8C" w:rsidRPr="00756E21" w:rsidRDefault="004E5C8C" w:rsidP="009C2B67">
                    <w:pPr>
                      <w:pStyle w:val="Brdtext"/>
                      <w:jc w:val="right"/>
                    </w:pPr>
                    <w:r>
                      <w:fldChar w:fldCharType="begin"/>
                    </w:r>
                    <w:r>
                      <w:instrText xml:space="preserve"> PAGE   \* MERGEFORMAT </w:instrText>
                    </w:r>
                    <w:r>
                      <w:fldChar w:fldCharType="separate"/>
                    </w:r>
                    <w:r>
                      <w:rPr>
                        <w:noProof/>
                      </w:rPr>
                      <w:t>1122</w:t>
                    </w:r>
                    <w:r>
                      <w:fldChar w:fldCharType="end"/>
                    </w:r>
                  </w:p>
                </w:txbxContent>
              </v:textbox>
              <w10:wrap type="square" anchorx="page" anchory="page"/>
            </v:shape>
          </w:pict>
        </mc:Fallback>
      </mc:AlternateContent>
    </w:r>
    <w:r>
      <w:t xml:space="preserve"> </w:t>
    </w:r>
  </w:p>
</w:ftr>
</file>

<file path=word/footer1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E7D780" w14:textId="77777777" w:rsidR="004E5C8C" w:rsidRDefault="004E5C8C" w:rsidP="00EE1584">
    <w:pPr>
      <w:pStyle w:val="Brdtext"/>
    </w:pPr>
    <w:r>
      <w:rPr>
        <w:noProof/>
        <w:lang w:eastAsia="sv-SE"/>
      </w:rPr>
      <mc:AlternateContent>
        <mc:Choice Requires="wps">
          <w:drawing>
            <wp:anchor distT="0" distB="0" distL="0" distR="0" simplePos="0" relativeHeight="251658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738281" w14:textId="0F328D52" w:rsidR="004E5C8C" w:rsidRPr="00756E21" w:rsidRDefault="004E5C8C" w:rsidP="00A118D8">
                          <w:pPr>
                            <w:pStyle w:val="Brdtext"/>
                            <w:jc w:val="right"/>
                          </w:pPr>
                          <w:r>
                            <w:fldChar w:fldCharType="begin"/>
                          </w:r>
                          <w:r>
                            <w:instrText xml:space="preserve"> PAGE   \* MERGEFORMAT </w:instrText>
                          </w:r>
                          <w:r>
                            <w:fldChar w:fldCharType="separate"/>
                          </w:r>
                          <w:r>
                            <w:rPr>
                              <w:noProof/>
                            </w:rPr>
                            <w:t>1121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5" type="#_x0000_t202" style="position:absolute;left:0;text-align:left;margin-left:393pt;margin-top:611.2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VcH/kQIAAJQ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Dx&#10;9JgzK2p6pEfVol9TBXnkp3FhRrAHR0Bsv0BL7zycBzqMZbfa1/FPBTGyE9PbHbsUjEk6PJ3kxydk&#10;kWTKx/l0nNjP9s7OB/yqoGZxUXBPj5c4FZubgHQRgg6QmCuAqcrrypi0iYJRl8azjaCnNpiuSB5/&#10;oIxlTcEnx6ejFNhCdO8iGxvDqCSZPl0svCswrXBrVMQY+11poizV+UZuIaWyu/wJHVGaUr3Hscfv&#10;b/Ue564O8kiZweLOua4s+FR96rE9ZeXPgTLd4Ynwg7rjEttl22llcjYoYAnlloThoWut4OR1Rc93&#10;IwLeC0+9RC9O8wHv6KMNEP3Qrzhbgf/91nnEk8TJyllDvVnw8GstvOLMfLMk/ml+EoWEaXNy+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5Vc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0738281" w14:textId="0F328D52" w:rsidR="004E5C8C" w:rsidRPr="00756E21" w:rsidRDefault="004E5C8C" w:rsidP="00A118D8">
                    <w:pPr>
                      <w:pStyle w:val="Brdtext"/>
                      <w:jc w:val="right"/>
                    </w:pPr>
                    <w:r>
                      <w:fldChar w:fldCharType="begin"/>
                    </w:r>
                    <w:r>
                      <w:instrText xml:space="preserve"> PAGE   \* MERGEFORMAT </w:instrText>
                    </w:r>
                    <w:r>
                      <w:fldChar w:fldCharType="separate"/>
                    </w:r>
                    <w:r>
                      <w:rPr>
                        <w:noProof/>
                      </w:rPr>
                      <w:t>1121</w:t>
                    </w:r>
                    <w:r>
                      <w:fldChar w:fldCharType="end"/>
                    </w:r>
                  </w:p>
                </w:txbxContent>
              </v:textbox>
              <w10:wrap type="square" anchorx="page" anchory="page"/>
            </v:shape>
          </w:pict>
        </mc:Fallback>
      </mc:AlternateContent>
    </w:r>
    <w:r>
      <w:t xml:space="preserve"> </w:t>
    </w:r>
  </w:p>
</w:ftr>
</file>

<file path=word/footer1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D6AA2C" w14:textId="77777777" w:rsidR="004E5C8C" w:rsidRDefault="004E5C8C" w:rsidP="00EE1584">
    <w:pPr>
      <w:pStyle w:val="Brdtext"/>
    </w:pPr>
    <w:r>
      <w:rPr>
        <w:noProof/>
        <w:lang w:eastAsia="sv-SE"/>
      </w:rPr>
      <mc:AlternateContent>
        <mc:Choice Requires="wps">
          <w:drawing>
            <wp:anchor distT="0" distB="0" distL="0" distR="0" simplePos="0" relativeHeight="25165833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FC3CC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6" type="#_x0000_t202" style="position:absolute;left:0;text-align:left;margin-left:393pt;margin-top:611.2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O4RtjwIAAJQFAAAOAAAAZHJzL2Uyb0RvYy54bWysVF1v2yAUfZ+0/4B4Xx2nbbZEdaqsVadJ&#10;VVstnfpMMDTWMDAgsbNfvwO2k6zrS6e92MA99+vcAxeXba3IVjhfGV3Q/GREidDclJV+Luj3x5sP&#10;nyjxgemSKaNFQXfC08v5+3cXjZ2JsVkbVQpHEET7WWMLug7BzrLM87WomT8xVmgYpXE1C9i656x0&#10;rEH0WmXj0WiSNcaV1hkuvMfpdWek8xRfSsHDvZReBKIKitpC+rr0XcVvNr9gs2fH7LrifRnsH6qo&#10;WaWRdB/qmgVGNq76K1RdcWe8keGEmzozUlZcpB7QTT560c1yzaxIvYAcb/c0+f8Xlt9tHxypyoKO&#10;pzklmtUY0qNog9uggzzy01g/A2xpAQztZ9NizsO5x2Fsu5Wujn80RGAH07s9uwhGOA7PJ/npGSwc&#10;pnycT8eJ/ezgbJ0PX4SpSVwU1GF4iVO2vfUBhQA6QGIub1RV3lRKpU0UjLhSjmwZRq1CKhEef6CU&#10;Jk1BJ6fnoxRYm+jeRVY6hhFJMn262HjXYFqFnRIRo/Q3IUFZ6vOV3Ixzoff5EzqiJFK9xbHHH6p6&#10;i3PXBzxSZqPD3rmutHGp+3THDpSVPwbKZIcH4Ud9x2VoV22nlcl0UMDKlDsIw5nuannLbyqM75b5&#10;8MAc7hImjvch3OMjlQH9pl9Rsjbu12vnEQ+Jw0pJg7tZUP9zw5ygRH3VEP80P4tCCmlzdv4RSiLu&#10;2LI6tuhNfWWgCcgb1aVlxAc1LKUz9ROekUXMChPTHLkLGoblVeheDDxDXCwWCYTra1m41UvLY+jI&#10;cxTnY/vEnO0VHCD9OzPcYjZ7IeQOGz29XWwCxJhUHpnuWO0ngKufxN8/U/FtOd4n1OEx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zuEb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1FC3CC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49A242" w14:textId="77777777" w:rsidR="004E5C8C" w:rsidRDefault="004E5C8C" w:rsidP="009C2B67">
    <w:pPr>
      <w:pStyle w:val="Brdtext"/>
    </w:pPr>
    <w:r>
      <w:rPr>
        <w:noProof/>
        <w:lang w:eastAsia="sv-SE"/>
      </w:rPr>
      <mc:AlternateContent>
        <mc:Choice Requires="wps">
          <w:drawing>
            <wp:anchor distT="0" distB="0" distL="0" distR="0" simplePos="0" relativeHeight="2516585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95FACE" w14:textId="31E7B0BA" w:rsidR="004E5C8C" w:rsidRPr="00756E21" w:rsidRDefault="004E5C8C" w:rsidP="009C2B67">
                          <w:pPr>
                            <w:pStyle w:val="Brdtext"/>
                            <w:jc w:val="right"/>
                          </w:pPr>
                          <w:r>
                            <w:fldChar w:fldCharType="begin"/>
                          </w:r>
                          <w:r>
                            <w:instrText xml:space="preserve"> PAGE   \* MERGEFORMAT </w:instrText>
                          </w:r>
                          <w:r>
                            <w:fldChar w:fldCharType="separate"/>
                          </w:r>
                          <w:r>
                            <w:rPr>
                              <w:noProof/>
                            </w:rPr>
                            <w:t>1124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9" type="#_x0000_t202" style="position:absolute;left:0;text-align:left;margin-left:5.4pt;margin-top:610.95pt;width:44.2pt;height:9.6pt;z-index:2516585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iRJ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Z1POrKjpkR5Vi35NFUwiP40LM4I9OAJi+wVaeufhPNBhLLvVvo5/KoiRnZje7tilYEzS4fQkP56Q&#10;RZIpH+dn48R+tnd2PuBXBTWLi4J7erzEqdjcBKSLEHSAxFwBTFVeV8akTRSMujSebQQ9tcF0RfL4&#10;A2Usawp+cjwdpcAWonsX2dgYRiXJ9Oli4V2BaYVboyLG2O9KE2WpzjdyCymV3eVP6IjSlOo9jj1+&#10;f6v3OHd1kEfKDBZ3znVlwafqU4/tKSt/DpTpDk+EH9Qdl9gu204rp+NBAUsotyQMD11rBSevK3q+&#10;GxHwXnjqJXpxmg94Rx9tgOiHfsXZCvzvt84jniROVs4a6s2Ch19r4RVn5psl8Z/lkygkTJvJ9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G2okS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795FACE" w14:textId="31E7B0BA" w:rsidR="004E5C8C" w:rsidRPr="00756E21" w:rsidRDefault="004E5C8C" w:rsidP="009C2B67">
                    <w:pPr>
                      <w:pStyle w:val="Brdtext"/>
                      <w:jc w:val="right"/>
                    </w:pPr>
                    <w:r>
                      <w:fldChar w:fldCharType="begin"/>
                    </w:r>
                    <w:r>
                      <w:instrText xml:space="preserve"> PAGE   \* MERGEFORMAT </w:instrText>
                    </w:r>
                    <w:r>
                      <w:fldChar w:fldCharType="separate"/>
                    </w:r>
                    <w:r>
                      <w:rPr>
                        <w:noProof/>
                      </w:rPr>
                      <w:t>1124</w:t>
                    </w:r>
                    <w:r>
                      <w:fldChar w:fldCharType="end"/>
                    </w:r>
                  </w:p>
                </w:txbxContent>
              </v:textbox>
              <w10:wrap type="square" anchorx="page" anchory="page"/>
            </v:shape>
          </w:pict>
        </mc:Fallback>
      </mc:AlternateContent>
    </w:r>
    <w:r>
      <w:t xml:space="preserve"> </w:t>
    </w:r>
  </w:p>
</w:ftr>
</file>

<file path=word/footer1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A36C6B" w14:textId="77777777" w:rsidR="004E5C8C" w:rsidRDefault="004E5C8C" w:rsidP="00EE1584">
    <w:pPr>
      <w:pStyle w:val="Brdtext"/>
    </w:pPr>
    <w:r>
      <w:rPr>
        <w:noProof/>
        <w:lang w:eastAsia="sv-SE"/>
      </w:rPr>
      <mc:AlternateContent>
        <mc:Choice Requires="wps">
          <w:drawing>
            <wp:anchor distT="0" distB="0" distL="0" distR="0" simplePos="0" relativeHeight="25165833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16BAFD" w14:textId="231D57CD" w:rsidR="004E5C8C" w:rsidRPr="00756E21" w:rsidRDefault="004E5C8C" w:rsidP="00A118D8">
                          <w:pPr>
                            <w:pStyle w:val="Brdtext"/>
                            <w:jc w:val="right"/>
                          </w:pPr>
                          <w:r>
                            <w:fldChar w:fldCharType="begin"/>
                          </w:r>
                          <w:r>
                            <w:instrText xml:space="preserve"> PAGE   \* MERGEFORMAT </w:instrText>
                          </w:r>
                          <w:r>
                            <w:fldChar w:fldCharType="separate"/>
                          </w:r>
                          <w:r>
                            <w:rPr>
                              <w:noProof/>
                            </w:rPr>
                            <w:t>1123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0" type="#_x0000_t202" style="position:absolute;left:0;text-align:left;margin-left:393pt;margin-top:611.2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f+/HkQIAAJQ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Dj&#10;6YQzK2p6pEfVol9TBXnkp3FhRrAHR0Bsv0BL7zycBzqMZbfa1/FPBTGyE9PbHbsUjEk6PJ3kxydk&#10;kWTKx/l0nNjP9s7OB/yqoGZxUXBPj5c4FZubgHQRgg6QmCuAqcrrypi0iYJRl8azjaCnNpiuSB5/&#10;oIxlTcEnx6ejFNhCdO8iGxvDqCSZPl0svCswrXBrVMQY+11poizV+UZuIaWyu/wJHVGaUr3Hscfv&#10;b/Ue564O8kiZweLOua4s+FR96rE9ZeXPgTLd4Ynwg7rjEttl22nl7HhQwBLKLQnDQ9dawcnrip7v&#10;RgS8F556iV6c5gPe0UcbIPqhX3G2Av/7rfOIJ4mTlbOGerPg4ddaeMWZ+WZJ/NP8JAoJ0+bk9Iy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Rf+/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E16BAFD" w14:textId="231D57CD" w:rsidR="004E5C8C" w:rsidRPr="00756E21" w:rsidRDefault="004E5C8C" w:rsidP="00A118D8">
                    <w:pPr>
                      <w:pStyle w:val="Brdtext"/>
                      <w:jc w:val="right"/>
                    </w:pPr>
                    <w:r>
                      <w:fldChar w:fldCharType="begin"/>
                    </w:r>
                    <w:r>
                      <w:instrText xml:space="preserve"> PAGE   \* MERGEFORMAT </w:instrText>
                    </w:r>
                    <w:r>
                      <w:fldChar w:fldCharType="separate"/>
                    </w:r>
                    <w:r>
                      <w:rPr>
                        <w:noProof/>
                      </w:rPr>
                      <w:t>1123</w:t>
                    </w:r>
                    <w:r>
                      <w:fldChar w:fldCharType="end"/>
                    </w:r>
                  </w:p>
                </w:txbxContent>
              </v:textbox>
              <w10:wrap type="square" anchorx="page" anchory="page"/>
            </v:shape>
          </w:pict>
        </mc:Fallback>
      </mc:AlternateContent>
    </w:r>
    <w:r>
      <w:t xml:space="preserve"> </w:t>
    </w:r>
  </w:p>
</w:ftr>
</file>

<file path=word/footer1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C4D785" w14:textId="77777777" w:rsidR="004E5C8C" w:rsidRDefault="004E5C8C" w:rsidP="00EE1584">
    <w:pPr>
      <w:pStyle w:val="Brdtext"/>
    </w:pPr>
    <w:r>
      <w:rPr>
        <w:noProof/>
        <w:lang w:eastAsia="sv-SE"/>
      </w:rPr>
      <mc:AlternateContent>
        <mc:Choice Requires="wps">
          <w:drawing>
            <wp:anchor distT="0" distB="0" distL="0" distR="0" simplePos="0" relativeHeight="25165833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D5671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1" type="#_x0000_t202" style="position:absolute;left:0;text-align:left;margin-left:393pt;margin-top:611.2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pjH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0wlnVtT0SI+qRb+mCvLIT+PCjGAPjoDYfoGW3nk4D3QYy261r+OfCmJkJ6a3O3YpGJN0eHKaH0/I&#10;IsmUj/PpOLGf7Z2dD/hVQc3iouCeHi9xKjY3AekiBB0gMVcAU5XXlTFpEwWjLo1nG0FPbTBdkTz+&#10;QBnLmoKfHp+MUmAL0b2LbGwMo5Jk+nSx8K7AtMKtURFj7HelibJU5xu5hZTK7vIndERpSvUexx6/&#10;v9V7nLs6yCNlBos757qy4FP1qcf2lJU/B8p0hyfCD+qOS2yXbaeVs8mggCWUWxKGh661gpPXFT3f&#10;jQh4Lzz1Er04zQe8o482QPRDv+JsBf73W+cRTxInK2cN9WbBw6+18Ioz882S+Kf5JAoJ02ZyckZ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tpj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ED5671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4A9249" w14:textId="77777777" w:rsidR="004E5C8C" w:rsidRDefault="004E5C8C" w:rsidP="009C2B67">
    <w:pPr>
      <w:pStyle w:val="Brdtext"/>
    </w:pPr>
    <w:r>
      <w:rPr>
        <w:noProof/>
        <w:lang w:eastAsia="sv-SE"/>
      </w:rPr>
      <mc:AlternateContent>
        <mc:Choice Requires="wps">
          <w:drawing>
            <wp:anchor distT="0" distB="0" distL="0" distR="0" simplePos="0" relativeHeight="2516585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1B213A" w14:textId="3FE050C8" w:rsidR="004E5C8C" w:rsidRPr="00756E21" w:rsidRDefault="004E5C8C" w:rsidP="009C2B67">
                          <w:pPr>
                            <w:pStyle w:val="Brdtext"/>
                            <w:jc w:val="right"/>
                          </w:pPr>
                          <w:r>
                            <w:fldChar w:fldCharType="begin"/>
                          </w:r>
                          <w:r>
                            <w:instrText xml:space="preserve"> PAGE   \* MERGEFORMAT </w:instrText>
                          </w:r>
                          <w:r>
                            <w:fldChar w:fldCharType="separate"/>
                          </w:r>
                          <w:r>
                            <w:rPr>
                              <w:noProof/>
                            </w:rPr>
                            <w:t>1126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4" type="#_x0000_t202" style="position:absolute;left:0;text-align:left;margin-left:5.4pt;margin-top:610.95pt;width:44.2pt;height:9.6pt;z-index:2516585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PsX4kQIAAJQ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HiKVmlWo0mPog1ujQomkZ/G+hlgDxbA0H4xLfo8nHscxrJb6er4R0EEdjC93bGLYITj8OQ0P57A&#10;wmHKx/l0nNjP9s7W+fBVmJrERUEdmpc4ZZsbH3ARQAdIzOWNqsrrSqm0iYIRl8qRDUOrVUhXhMcf&#10;KKVJU9DT45NRCqxNdO8iKx3DiCSZPl0svCswrcJWiYhR+ruQoCzV+UZuxrnQu/wJHVESqd7j2OP3&#10;t3qPc1cHPFJmo8POua60can69Mb2lJU/B8pkhwfhB3XHZWiXbaeVs7NBAUtTbiEMZ7qn5S2/rtC+&#10;G+bDPXN4S+g45kO4w0cqA/pNv6JkZdzvt84jHhKHlZIGb7Og/teaOUGJ+qYh/mk+iUIKaTM5OYOS&#10;iDu0LA8tel1fGmgixySyPC0jPqhhKZ2pnzBGFjErTExz5C5oGJaXoZsYGENcLBYJhOdrWbjRD5bH&#10;0JHnKM7H9ok52ys4QPq3ZnjFbPZKyB02enq7WAeIMak8Mt2x2ncATz+Jvx9TcbYc7hNqP0z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FT7F+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C1B213A" w14:textId="3FE050C8" w:rsidR="004E5C8C" w:rsidRPr="00756E21" w:rsidRDefault="004E5C8C" w:rsidP="009C2B67">
                    <w:pPr>
                      <w:pStyle w:val="Brdtext"/>
                      <w:jc w:val="right"/>
                    </w:pPr>
                    <w:r>
                      <w:fldChar w:fldCharType="begin"/>
                    </w:r>
                    <w:r>
                      <w:instrText xml:space="preserve"> PAGE   \* MERGEFORMAT </w:instrText>
                    </w:r>
                    <w:r>
                      <w:fldChar w:fldCharType="separate"/>
                    </w:r>
                    <w:r>
                      <w:rPr>
                        <w:noProof/>
                      </w:rPr>
                      <w:t>1126</w:t>
                    </w:r>
                    <w:r>
                      <w:fldChar w:fldCharType="end"/>
                    </w:r>
                  </w:p>
                </w:txbxContent>
              </v:textbox>
              <w10:wrap type="square" anchorx="page" anchory="page"/>
            </v:shape>
          </w:pict>
        </mc:Fallback>
      </mc:AlternateContent>
    </w:r>
    <w:r>
      <w:t xml:space="preserve"> </w:t>
    </w:r>
  </w:p>
</w:ftr>
</file>

<file path=word/footer1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BBB7BD" w14:textId="77777777" w:rsidR="004E5C8C" w:rsidRDefault="004E5C8C" w:rsidP="00EE1584">
    <w:pPr>
      <w:pStyle w:val="Brdtext"/>
    </w:pPr>
    <w:r>
      <w:rPr>
        <w:noProof/>
        <w:lang w:eastAsia="sv-SE"/>
      </w:rPr>
      <mc:AlternateContent>
        <mc:Choice Requires="wps">
          <w:drawing>
            <wp:anchor distT="0" distB="0" distL="0" distR="0" simplePos="0" relativeHeight="2516583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FD2B0E" w14:textId="3CF7E945" w:rsidR="004E5C8C" w:rsidRPr="00756E21" w:rsidRDefault="004E5C8C" w:rsidP="00A118D8">
                          <w:pPr>
                            <w:pStyle w:val="Brdtext"/>
                            <w:jc w:val="right"/>
                          </w:pPr>
                          <w:r>
                            <w:fldChar w:fldCharType="begin"/>
                          </w:r>
                          <w:r>
                            <w:instrText xml:space="preserve"> PAGE   \* MERGEFORMAT </w:instrText>
                          </w:r>
                          <w:r>
                            <w:fldChar w:fldCharType="separate"/>
                          </w:r>
                          <w:r>
                            <w:rPr>
                              <w:noProof/>
                            </w:rPr>
                            <w:t>1125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5" type="#_x0000_t202" style="position:absolute;left:0;text-align:left;margin-left:393pt;margin-top:611.2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3P6/kQIAAJQFAAAOAAAAZHJzL2Uyb0RvYy54bWysVE1v2zAMvQ/YfxB0Xx2nnwnqFFmLDgOK&#10;tlg69KzIUmNMFjWJiZ39+lGynWRdLx12sSXxkRSfHnl51daGbZQPFdiC50cjzpSVUFb2peDfn24/&#10;XXAWUNhSGLCq4FsV+NXs44fLxk3VGFZgSuUZBbFh2riCrxDdNMuCXKlahCNwypJRg68F0ta/ZKUX&#10;DUWvTTYejc6yBnzpPEgVAp3edEY+S/G1VhIftA4KmSk43Q3T16fvMn6z2aWYvnjhVpXsryH+4Ra1&#10;qCwl3YW6ESjY2ld/haor6SGAxiMJdQZaV1KlGqiafPSqmsVKOJVqIXKC29EU/l9Yeb959KwqCz6e&#10;TDizoqZHelIt+jVVkEd+GhemBFs4AmL7GVp65+E80GEsu9W+jn8qiJGdmN7u2KVgTNLh6Vl+fEIW&#10;SaZ8nE/Gif1s7+x8wC8KahYXBff0eIlTsbkLSBch6ACJuQKYqrytjEmbKBh1bTzbCHpqg+mK5PEH&#10;yljWFPzs+HSUAluI7l1kY2MYlSTTp4uFdwWmFW6NihhjvylNlKU638gtpFR2lz+hI0pTqvc49vj9&#10;rd7j3NVBHikzWNw515UFn6pPPbanrPwxUKY7PBF+UHdcYrtsO62cXwwKWEK5JWF46ForOHlb0fPd&#10;iYCPwlMv0YvTfMAH+mgDRD/0K85W4H+9dR7xJHGyctZQbxY8/FwLrzgzXy2Jf5KfRCFh2pycnpOS&#10;mD+0LA8tdl1fA2kip0nkZFpGPJphqT3UzzRG5jErmYSVlLvgOCyvsZsYNIakms8TiNrXCbyzCydj&#10;6MhzFOdT+yy86xWMJP17GLpYTF8JucNGz+DmayQxJpVHpjtW+xeg1k/i78dUnC2H+4TaD9PZ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y3P6/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6FD2B0E" w14:textId="3CF7E945" w:rsidR="004E5C8C" w:rsidRPr="00756E21" w:rsidRDefault="004E5C8C" w:rsidP="00A118D8">
                    <w:pPr>
                      <w:pStyle w:val="Brdtext"/>
                      <w:jc w:val="right"/>
                    </w:pPr>
                    <w:r>
                      <w:fldChar w:fldCharType="begin"/>
                    </w:r>
                    <w:r>
                      <w:instrText xml:space="preserve"> PAGE   \* MERGEFORMAT </w:instrText>
                    </w:r>
                    <w:r>
                      <w:fldChar w:fldCharType="separate"/>
                    </w:r>
                    <w:r>
                      <w:rPr>
                        <w:noProof/>
                      </w:rPr>
                      <w:t>1125</w:t>
                    </w:r>
                    <w:r>
                      <w:fldChar w:fldCharType="end"/>
                    </w:r>
                  </w:p>
                </w:txbxContent>
              </v:textbox>
              <w10:wrap type="square" anchorx="page" anchory="page"/>
            </v:shape>
          </w:pict>
        </mc:Fallback>
      </mc:AlternateContent>
    </w:r>
    <w:r>
      <w:t xml:space="preserve"> </w:t>
    </w:r>
  </w:p>
</w:ftr>
</file>

<file path=word/footer1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D7078A" w14:textId="77777777" w:rsidR="004E5C8C" w:rsidRDefault="004E5C8C" w:rsidP="00EE1584">
    <w:pPr>
      <w:pStyle w:val="Brdtext"/>
    </w:pPr>
    <w:r>
      <w:rPr>
        <w:noProof/>
        <w:lang w:eastAsia="sv-SE"/>
      </w:rPr>
      <mc:AlternateContent>
        <mc:Choice Requires="wps">
          <w:drawing>
            <wp:anchor distT="0" distB="0" distL="0" distR="0" simplePos="0" relativeHeight="2516583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D60E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6" type="#_x0000_t202" style="position:absolute;left:0;text-align:left;margin-left:393pt;margin-top:611.2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fPRkkQIAAJQ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j&#10;yTlnVtT0SI+qRb+mCvLIT+PClGALR0Bsv0BL7zycBzqMZbfa1/FPBTGyE9PbHbsUjEk6PD3Lj0/I&#10;IsmUj/PJOLGf7Z2dD/hVQc3iouCeHi9xKja3AekiBB0gMVcAU5U3lTFpEwWjroxnG0FPbTBdkTz+&#10;QBnLmoKfHZ+OUmAL0b2LbGwMo5Jk+nSx8K7AtMKtURFj7HelibJU5xu5hZTK7vIndERpSvUexx6/&#10;v9V7nLs6yCNlBos757qy4FP1qcf2lJU/B8p0hyfCD+qOS2yXbaeV88mggCWUWxKGh661gpM3FT3f&#10;rQj4IDz1Er04zQe8p482QPRDv+JsBf73W+cRTxInK2cN9WbBw6+18Ioz882S+Cf5SRQSps3J6Tkp&#10;iflDy/LQYtf1FZAmcppETqZlxKMZltpD/URjZB6zkklYSbkLjsPyCruJQWNIqvk8gah9ncBbu3Ay&#10;ho48R3E+tk/Cu17BSNK/g6GLxfSVkDts9AxuvkYSY1J5ZLpjtX8Bav0k/n5MxdlyuE+o/TCdvQ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7fPR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68D60E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944546" w14:textId="77777777" w:rsidR="004E5C8C" w:rsidRDefault="004E5C8C" w:rsidP="009C2B67">
    <w:pPr>
      <w:pStyle w:val="Brdtext"/>
    </w:pPr>
    <w:r>
      <w:rPr>
        <w:noProof/>
        <w:lang w:eastAsia="sv-SE"/>
      </w:rPr>
      <mc:AlternateContent>
        <mc:Choice Requires="wps">
          <w:drawing>
            <wp:anchor distT="0" distB="0" distL="0" distR="0" simplePos="0" relativeHeight="2516585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C7E8C" w14:textId="786B2CAA" w:rsidR="004E5C8C" w:rsidRPr="00756E21" w:rsidRDefault="004E5C8C" w:rsidP="009C2B67">
                          <w:pPr>
                            <w:pStyle w:val="Brdtext"/>
                            <w:jc w:val="right"/>
                          </w:pPr>
                          <w:r>
                            <w:fldChar w:fldCharType="begin"/>
                          </w:r>
                          <w:r>
                            <w:instrText xml:space="preserve"> PAGE   \* MERGEFORMAT </w:instrText>
                          </w:r>
                          <w:r>
                            <w:fldChar w:fldCharType="separate"/>
                          </w:r>
                          <w:r>
                            <w:rPr>
                              <w:noProof/>
                            </w:rPr>
                            <w:t>1128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9" type="#_x0000_t202" style="position:absolute;left:0;text-align:left;margin-left:5.4pt;margin-top:610.95pt;width:44.2pt;height:9.6pt;z-index:2516585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81OY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H&#10;o5wSzWoM6VG0wa3RwSTy01g/BWxhAQztF9NizsO5x2Fsu5Wujn80RGAH09sduwhGOA5PTvPjCSwc&#10;pnycn48T+9ne2TofvgpTk7goqMPwEqdsc+sDCgF0gMRc3qiqvKmUSpsoGHGlHNkwjFqFVCI8/kAp&#10;TZqCnh6fjFJgbaJ7F1npGEYkyfTpYuNdg2kVtkpEjNLfhQRlqc83cjPOhd7lT+iIkkj1Hscev6/q&#10;Pc5dH/BImY0OO+e60sal7tMd21NW/hwokx0ehB/0HZehXbZJK+Oz8aCApSm3EIYz3dXylt9UGN8t&#10;8+GBOdwlTBzvQ7jHRyoD+k2/omRl3O+3ziMeEoeVkgZ3s6D+15o5QYn6piH+83wShRTSZnLyGUoi&#10;7tCyPLTodX1loAnIG9WlZcQHNSylM/UTnpF5zAoT0xy5CxqG5VXoXgw8Q1zM5wmE62tZuNULy2Po&#10;yHMU52P7xJztFRwg/Tsz3GI2fSXkDhs9vZ2vA8SYVB6Z7ljtJ4Crn8TfP1PxbTncJ9T+MZ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m81OY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00C7E8C" w14:textId="786B2CAA" w:rsidR="004E5C8C" w:rsidRPr="00756E21" w:rsidRDefault="004E5C8C" w:rsidP="009C2B67">
                    <w:pPr>
                      <w:pStyle w:val="Brdtext"/>
                      <w:jc w:val="right"/>
                    </w:pPr>
                    <w:r>
                      <w:fldChar w:fldCharType="begin"/>
                    </w:r>
                    <w:r>
                      <w:instrText xml:space="preserve"> PAGE   \* MERGEFORMAT </w:instrText>
                    </w:r>
                    <w:r>
                      <w:fldChar w:fldCharType="separate"/>
                    </w:r>
                    <w:r>
                      <w:rPr>
                        <w:noProof/>
                      </w:rPr>
                      <w:t>1128</w:t>
                    </w:r>
                    <w:r>
                      <w:fldChar w:fldCharType="end"/>
                    </w:r>
                  </w:p>
                </w:txbxContent>
              </v:textbox>
              <w10:wrap type="square" anchorx="page" anchory="page"/>
            </v:shape>
          </w:pict>
        </mc:Fallback>
      </mc:AlternateContent>
    </w:r>
    <w:r>
      <w:t xml:space="preserve"> </w:t>
    </w:r>
  </w:p>
</w:ftr>
</file>

<file path=word/footer1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92F61C" w14:textId="77777777" w:rsidR="004E5C8C" w:rsidRDefault="004E5C8C" w:rsidP="00EE1584">
    <w:pPr>
      <w:pStyle w:val="Brdtext"/>
    </w:pPr>
    <w:r>
      <w:rPr>
        <w:noProof/>
        <w:lang w:eastAsia="sv-SE"/>
      </w:rPr>
      <mc:AlternateContent>
        <mc:Choice Requires="wps">
          <w:drawing>
            <wp:anchor distT="0" distB="0" distL="0" distR="0" simplePos="0" relativeHeight="2516583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D3A0D2" w14:textId="068D35F2" w:rsidR="004E5C8C" w:rsidRPr="00756E21" w:rsidRDefault="004E5C8C" w:rsidP="00A118D8">
                          <w:pPr>
                            <w:pStyle w:val="Brdtext"/>
                            <w:jc w:val="right"/>
                          </w:pPr>
                          <w:r>
                            <w:fldChar w:fldCharType="begin"/>
                          </w:r>
                          <w:r>
                            <w:instrText xml:space="preserve"> PAGE   \* MERGEFORMAT </w:instrText>
                          </w:r>
                          <w:r>
                            <w:fldChar w:fldCharType="separate"/>
                          </w:r>
                          <w:r>
                            <w:rPr>
                              <w:noProof/>
                            </w:rPr>
                            <w:t>1127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0" type="#_x0000_t202" style="position:absolute;left:0;text-align:left;margin-left:393pt;margin-top:611.2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5pgWkgIAAJQ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aMyZFTU90qNq0a+pgjzy07gwJdjCERDbL9DSOw/ngQ5j2a32dfxTQYzsxPR2xy4FY5IOT07zyTFZ&#10;JJnycX4+Tuxne2fnA35VULO4KLinx0ucis1tQLoIQQdIzBXAVOVNZUzaRMGoK+PZRtBTG0xXJI8/&#10;UMaypuCnk5NRCmwhuneRjY1hVJJMny4W3hWYVrg1KmKM/a40UZbqfCO3kFLZXf6EjihNqd7j2OP3&#10;t3qPc1cHeaTMYHHnXFcWfKo+9diesvLnQJnu8ET4Qd1xie2yTVoZn00GBSyh3JIwPHStFZy8qej5&#10;bkXAB+Gpl+jFaT7gPX20AaIf+hVnK/C/3zqPeJI4WTlrqDcLHn6thVecmW+WxH+eH0chYdocn3wm&#10;JTF/aFkeWuy6vgLSRE6TyMm0jHg0w1J7qJ9ojMxjVjIJKyl3wXFYXmE3MWgMSTWfJxC1rxN4axdO&#10;xtCR5yjOx/ZJeNcrGEn6dzB0sZi+EnKHjZ7BzddIYkwqj0x3rPYvQK2fxN+PqThbDvcJtR+ms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rOaYF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DD3A0D2" w14:textId="068D35F2" w:rsidR="004E5C8C" w:rsidRPr="00756E21" w:rsidRDefault="004E5C8C" w:rsidP="00A118D8">
                    <w:pPr>
                      <w:pStyle w:val="Brdtext"/>
                      <w:jc w:val="right"/>
                    </w:pPr>
                    <w:r>
                      <w:fldChar w:fldCharType="begin"/>
                    </w:r>
                    <w:r>
                      <w:instrText xml:space="preserve"> PAGE   \* MERGEFORMAT </w:instrText>
                    </w:r>
                    <w:r>
                      <w:fldChar w:fldCharType="separate"/>
                    </w:r>
                    <w:r>
                      <w:rPr>
                        <w:noProof/>
                      </w:rPr>
                      <w:t>1127</w:t>
                    </w:r>
                    <w:r>
                      <w:fldChar w:fldCharType="end"/>
                    </w:r>
                  </w:p>
                </w:txbxContent>
              </v:textbox>
              <w10:wrap type="square" anchorx="page" anchory="page"/>
            </v:shape>
          </w:pict>
        </mc:Fallback>
      </mc:AlternateContent>
    </w:r>
    <w:r>
      <w:t xml:space="preserve"> </w:t>
    </w:r>
  </w:p>
</w:ftr>
</file>

<file path=word/footer1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794D22" w14:textId="77777777" w:rsidR="004E5C8C" w:rsidRDefault="004E5C8C" w:rsidP="00EE1584">
    <w:pPr>
      <w:pStyle w:val="Brdtext"/>
    </w:pPr>
    <w:r>
      <w:rPr>
        <w:noProof/>
        <w:lang w:eastAsia="sv-SE"/>
      </w:rPr>
      <mc:AlternateContent>
        <mc:Choice Requires="wps">
          <w:drawing>
            <wp:anchor distT="0" distB="0" distL="0" distR="0" simplePos="0" relativeHeight="2516583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7ADD7"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1" type="#_x0000_t202" style="position:absolute;left:0;text-align:left;margin-left:393pt;margin-top:611.2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L+8WkQ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wCP5rVeKRH0Qa3RgV55KexfgrYwgIY2i+mxTsP5x6HsexWujr+URCBHZG2O3YRjHAcnpzmxxNY&#10;OEz5OD8fJ/azvbN1PnwVpiZxUVCHx0ucss2tD7gIoAMk5vJGVeVNpVTaRMGIK+XIhuGpVUhXhMcf&#10;KKVJU9DT45NRCqxNdO8iKx3DiCSZPl0svCswrcJWiYhR+ruQoCzV+UZuxrnQu/wJHVESqd7j2OP3&#10;t3qPc1cHPFJmo8POua60can61GN7ysqfA2Wyw4Pwg7rjMrTLNmllfDYZFLA05RbCcKZrLW/5TYXn&#10;u2U+PDCHXsKLYz6Ee3ykMqDf9CtKVsb9fus84iFxWClp0JsF9b/WzAlK1DcN8Z/nkyikkDaTk89Q&#10;EnGHluWhRa/rKwNN5JhElqdlxAc1LKUz9RPGyDxmhYlpjtwFDcPyKnQTA2OIi/k8gdC+loVbvbA8&#10;ho48R3E+tk/M2V7BAdK/M0MXs+krIXfY6OntfB0gxqTyyHTHav8CaP0k/n5MxdlyuE+o/TCdvQ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DL+8W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767ADD7"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C926DC" w14:textId="77777777" w:rsidR="004E5C8C" w:rsidRDefault="004E5C8C" w:rsidP="009C2B67">
    <w:pPr>
      <w:pStyle w:val="Brdtext"/>
    </w:pPr>
    <w:r>
      <w:rPr>
        <w:noProof/>
        <w:lang w:eastAsia="sv-SE"/>
      </w:rPr>
      <mc:AlternateContent>
        <mc:Choice Requires="wps">
          <w:drawing>
            <wp:anchor distT="0" distB="0" distL="0" distR="0" simplePos="0" relativeHeight="251658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3063C4" w14:textId="6AE92FAB" w:rsidR="004E5C8C" w:rsidRPr="00756E21" w:rsidRDefault="004E5C8C" w:rsidP="009C2B67">
                          <w:pPr>
                            <w:pStyle w:val="Brdtext"/>
                            <w:jc w:val="right"/>
                          </w:pPr>
                          <w:r>
                            <w:fldChar w:fldCharType="begin"/>
                          </w:r>
                          <w:r>
                            <w:instrText xml:space="preserve"> PAGE   \* MERGEFORMAT </w:instrText>
                          </w:r>
                          <w:r>
                            <w:fldChar w:fldCharType="separate"/>
                          </w:r>
                          <w:r>
                            <w:rPr>
                              <w:noProof/>
                            </w:rPr>
                            <w:t>1128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4" type="#_x0000_t202" style="position:absolute;left:0;text-align:left;margin-left:5.4pt;margin-top:610.95pt;width:44.2pt;height:9.6pt;z-index:251658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0eju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0YQzK2p6pCfVol9TBZPIT+PClGALR0BsP0NL7zycBzqMZbfa1/FPBTGyE9PbHbsUjEk6PDnNjydk&#10;kWTKx/nFOLGf7Z2dD/hFQc3iouCeHi9xKjZ3AekiBB0gMVcAU5W3lTFpEwWjro1nG0FPbTBdkTz+&#10;QBnLmoKfHp+MUmAL0b2LbGwMo5Jk+nSx8K7AtMKtURFj7DelibJU5xu5hZTK7vIndERpSvUexx6/&#10;v9V7nLs6yCNlBos757qy4FP1qcf2lJU/Bsp0hyfCD+qOS2yXbdLK+PxsUMASyi0Jw0PXWsHJ24qe&#10;704EfBSeeolenOYDPtBHGyD6oV9xtgL/663ziCeJk5Wzhnqz4OHnWnjFmflqSfwX+SQKCdNmcnJG&#10;SmL+0LI8tNh1fQ2kiZwmkZNpGfFohqX2UD/TGJnHrGQSVlLuguOwvMZuYtAYkmo+TyBqXyfwzi6c&#10;jKEjz1GcT+2z8K5XMJL072HoYjF9JeQOGz2Dm6+RxJhUHpnuWO1fgFo/ib8fU3G2HO4Taj9MZ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K3R6O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23063C4" w14:textId="6AE92FAB" w:rsidR="004E5C8C" w:rsidRPr="00756E21" w:rsidRDefault="004E5C8C" w:rsidP="009C2B67">
                    <w:pPr>
                      <w:pStyle w:val="Brdtext"/>
                      <w:jc w:val="right"/>
                    </w:pPr>
                    <w:r>
                      <w:fldChar w:fldCharType="begin"/>
                    </w:r>
                    <w:r>
                      <w:instrText xml:space="preserve"> PAGE   \* MERGEFORMAT </w:instrText>
                    </w:r>
                    <w:r>
                      <w:fldChar w:fldCharType="separate"/>
                    </w:r>
                    <w:r>
                      <w:rPr>
                        <w:noProof/>
                      </w:rPr>
                      <w:t>1128</w:t>
                    </w:r>
                    <w:r>
                      <w:fldChar w:fldCharType="end"/>
                    </w:r>
                  </w:p>
                </w:txbxContent>
              </v:textbox>
              <w10:wrap type="square" anchorx="page" anchory="page"/>
            </v:shape>
          </w:pict>
        </mc:Fallback>
      </mc:AlternateContent>
    </w:r>
    <w:r>
      <w:t xml:space="preserve"> </w:t>
    </w:r>
  </w:p>
</w:ftr>
</file>

<file path=word/footer1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AAEAC6" w14:textId="77777777" w:rsidR="004E5C8C" w:rsidRDefault="004E5C8C" w:rsidP="00EE1584">
    <w:pPr>
      <w:pStyle w:val="Brdtext"/>
    </w:pPr>
    <w:r>
      <w:rPr>
        <w:noProof/>
        <w:lang w:eastAsia="sv-SE"/>
      </w:rPr>
      <mc:AlternateContent>
        <mc:Choice Requires="wps">
          <w:drawing>
            <wp:anchor distT="0" distB="0" distL="0" distR="0" simplePos="0" relativeHeight="251658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0BC3D3" w14:textId="731414BB" w:rsidR="004E5C8C" w:rsidRPr="00756E21" w:rsidRDefault="004E5C8C" w:rsidP="00A118D8">
                          <w:pPr>
                            <w:pStyle w:val="Brdtext"/>
                            <w:jc w:val="right"/>
                          </w:pPr>
                          <w:r>
                            <w:fldChar w:fldCharType="begin"/>
                          </w:r>
                          <w:r>
                            <w:instrText xml:space="preserve"> PAGE   \* MERGEFORMAT </w:instrText>
                          </w:r>
                          <w:r>
                            <w:fldChar w:fldCharType="separate"/>
                          </w:r>
                          <w:r>
                            <w:rPr>
                              <w:noProof/>
                            </w:rPr>
                            <w:t>1129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5" type="#_x0000_t202" style="position:absolute;left:0;text-align:left;margin-left:393pt;margin-top:611.2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M9OpkgIAAJQFAAAOAAAAZHJzL2Uyb0RvYy54bWysVFFP2zAQfp+0/2D5faQplJ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j&#10;0YQzK2p6pEfVol9TBXnkp3FhRrAHR0Bsv0BL7zycBzqMZbfa1/FPBTGyE9PbHbsUjEk6nJzmxydk&#10;kWTKx/nZOLGf7Z2dD/hVQc3iouCeHi9xKjY3AekiBB0gMVcAU5XXlTFpEwWjLo1nG0FPbTBdkTz+&#10;QBnLmoKfHk9GKbCF6N5FNjaGUUkyfbpYeFdgWuHWqIgx9rvSRFmq843cQkpld/kTOqI0pXqPY4/f&#10;3+o9zl0d5JEyg8Wdc11Z8Kn61GN7ysqfA2W6wxPhB3XHJbbLNmllPJ0OClhCuSVheOhaKzh5XdHz&#10;3YiA98JTL9GL03zAO/poA0Q/9CvOVuB/v3Ue8SRxsnLWUG8WPPxaC684M98sif8sP4lCwrQ5mXw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yjPTq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40BC3D3" w14:textId="731414BB" w:rsidR="004E5C8C" w:rsidRPr="00756E21" w:rsidRDefault="004E5C8C" w:rsidP="00A118D8">
                    <w:pPr>
                      <w:pStyle w:val="Brdtext"/>
                      <w:jc w:val="right"/>
                    </w:pPr>
                    <w:r>
                      <w:fldChar w:fldCharType="begin"/>
                    </w:r>
                    <w:r>
                      <w:instrText xml:space="preserve"> PAGE   \* MERGEFORMAT </w:instrText>
                    </w:r>
                    <w:r>
                      <w:fldChar w:fldCharType="separate"/>
                    </w:r>
                    <w:r>
                      <w:rPr>
                        <w:noProof/>
                      </w:rPr>
                      <w:t>1129</w:t>
                    </w:r>
                    <w:r>
                      <w:fldChar w:fldCharType="end"/>
                    </w:r>
                  </w:p>
                </w:txbxContent>
              </v:textbox>
              <w10:wrap type="square" anchorx="page" anchory="page"/>
            </v:shape>
          </w:pict>
        </mc:Fallback>
      </mc:AlternateContent>
    </w:r>
    <w:r>
      <w:t xml:space="preserve"> </w:t>
    </w:r>
  </w:p>
</w:ftr>
</file>

<file path=word/footer1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6A2240" w14:textId="77777777" w:rsidR="004E5C8C" w:rsidRDefault="004E5C8C" w:rsidP="00EE1584">
    <w:pPr>
      <w:pStyle w:val="Brdtext"/>
    </w:pPr>
    <w:r>
      <w:rPr>
        <w:noProof/>
        <w:lang w:eastAsia="sv-SE"/>
      </w:rPr>
      <mc:AlternateContent>
        <mc:Choice Requires="wps">
          <w:drawing>
            <wp:anchor distT="0" distB="0" distL="0" distR="0" simplePos="0" relativeHeight="2516583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B4F69"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6" type="#_x0000_t202" style="position:absolute;left:0;text-align:left;margin-left:393pt;margin-top:611.25pt;width:44.2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5YO1kgIAAJQFAAAOAAAAZHJzL2Uyb0RvYy54bWysVFFP2zAQfp+0/2D5faRpg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0YQzK2p6pEfVol9TBXnkp3FhRrAHR0Bsv0BL7zycBzqMZbfa1/FPBTGyE9PbHbsUjEk6PDnNJ8dk&#10;kWTKx/l0nNjP9s7OB/yqoGZxUXBPj5c4FZubgHQRgg6QmCuAqcrrypi0iYJRl8azjaCnNpiuSB5/&#10;oIxlTcFPJyejFNhCdO8iGxvDqCSZPl0svCswrXBrVMQY+11poizV+UZuIaWyu/wJHVGaUr3Hscfv&#10;b/Ue564O8kiZweLOua4s+FR96rE9ZeXPgTLd4Ynwg7rjEttlm7QyPpsOClhCuSVheOhaKzh5XdHz&#10;3YiA98JTL9GL03zAO/poA0Q/9CvOVuB/v3Ue8SRxsnLWUG8WPPxaC684M98siX+aH0chYdocn3w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uWDt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38B4F69"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9A9103" w14:textId="77777777" w:rsidR="004E5C8C" w:rsidRDefault="004E5C8C" w:rsidP="009C2B67">
    <w:pPr>
      <w:pStyle w:val="Brdtext"/>
    </w:pPr>
    <w:r>
      <w:rPr>
        <w:noProof/>
        <w:lang w:eastAsia="sv-SE"/>
      </w:rPr>
      <mc:AlternateContent>
        <mc:Choice Requires="wps">
          <w:drawing>
            <wp:anchor distT="0" distB="0" distL="0" distR="0" simplePos="0" relativeHeight="2516585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A49F4E" w14:textId="2191081C" w:rsidR="004E5C8C" w:rsidRPr="00756E21" w:rsidRDefault="004E5C8C" w:rsidP="009C2B67">
                          <w:pPr>
                            <w:pStyle w:val="Brdtext"/>
                            <w:jc w:val="right"/>
                          </w:pPr>
                          <w:r>
                            <w:fldChar w:fldCharType="begin"/>
                          </w:r>
                          <w:r>
                            <w:instrText xml:space="preserve"> PAGE   \* MERGEFORMAT </w:instrText>
                          </w:r>
                          <w:r>
                            <w:fldChar w:fldCharType="separate"/>
                          </w:r>
                          <w:r>
                            <w:rPr>
                              <w:noProof/>
                            </w:rPr>
                            <w:t>1140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9" type="#_x0000_t202" style="position:absolute;left:0;text-align:left;margin-left:5.4pt;margin-top:610.95pt;width:44.2pt;height:9.6pt;z-index:2516585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tCOR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R2ecWVHTIz2qFv2aKphEfhoXZgR7cATE9gu09M7DeaDDWHarfR3/VBAjOzG93bFLwZikw5PT/HhC&#10;FkmmfJxPx4n9bO/sfMCvCmoWFwX39HiJU7G5CUgXIegAibkCmKq8roxJmygYdWk82wh6aoPpiuTx&#10;B8pY1hT89PhklAJbiO5dZGNjGJUk06eLhXcFphVujYoYY78rTZSlOt/ILaRUdpc/oSNKU6r3OPb4&#10;/a3e49zVQR4pM1jcOdeVBZ+qTz22p6z8OVCmOzwRflB3XGK7bJNWxtPxoIAllFsShoeutYKT1xU9&#10;340IeC889RK9OM0HvKOPNkD0Q7/ibAX+91vnEU8SJytnDfVmwcOvtfCKM/PNkvin+SQKCdNmcnJG&#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q0I5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0A49F4E" w14:textId="2191081C" w:rsidR="004E5C8C" w:rsidRPr="00756E21" w:rsidRDefault="004E5C8C" w:rsidP="009C2B67">
                    <w:pPr>
                      <w:pStyle w:val="Brdtext"/>
                      <w:jc w:val="right"/>
                    </w:pPr>
                    <w:r>
                      <w:fldChar w:fldCharType="begin"/>
                    </w:r>
                    <w:r>
                      <w:instrText xml:space="preserve"> PAGE   \* MERGEFORMAT </w:instrText>
                    </w:r>
                    <w:r>
                      <w:fldChar w:fldCharType="separate"/>
                    </w:r>
                    <w:r>
                      <w:rPr>
                        <w:noProof/>
                      </w:rPr>
                      <w:t>1140</w:t>
                    </w:r>
                    <w:r>
                      <w:fldChar w:fldCharType="end"/>
                    </w:r>
                  </w:p>
                </w:txbxContent>
              </v:textbox>
              <w10:wrap type="square" anchorx="page" anchory="page"/>
            </v:shape>
          </w:pict>
        </mc:Fallback>
      </mc:AlternateContent>
    </w:r>
    <w:r>
      <w:t xml:space="preserve"> </w:t>
    </w:r>
  </w:p>
</w:ftr>
</file>

<file path=word/footer1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15119" w14:textId="77777777" w:rsidR="004E5C8C" w:rsidRDefault="004E5C8C" w:rsidP="00EE1584">
    <w:pPr>
      <w:pStyle w:val="Brdtext"/>
    </w:pPr>
    <w:r>
      <w:rPr>
        <w:noProof/>
        <w:lang w:eastAsia="sv-SE"/>
      </w:rPr>
      <mc:AlternateContent>
        <mc:Choice Requires="wps">
          <w:drawing>
            <wp:anchor distT="0" distB="0" distL="0" distR="0" simplePos="0" relativeHeight="2516583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C0EC6" w14:textId="1B837A72" w:rsidR="004E5C8C" w:rsidRPr="00756E21" w:rsidRDefault="004E5C8C" w:rsidP="00A118D8">
                          <w:pPr>
                            <w:pStyle w:val="Brdtext"/>
                            <w:jc w:val="right"/>
                          </w:pPr>
                          <w:r>
                            <w:fldChar w:fldCharType="begin"/>
                          </w:r>
                          <w:r>
                            <w:instrText xml:space="preserve"> PAGE   \* MERGEFORMAT </w:instrText>
                          </w:r>
                          <w:r>
                            <w:fldChar w:fldCharType="separate"/>
                          </w:r>
                          <w:r>
                            <w:rPr>
                              <w:noProof/>
                            </w:rPr>
                            <w:t>1141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0" type="#_x0000_t202" style="position:absolute;left:0;text-align:left;margin-left:393pt;margin-top:611.25pt;width:44.2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b6dWkQIAAJQFAAAOAAAAZHJzL2Uyb0RvYy54bWysVFFv2yAQfp+0/4B4XxwnbbdGdaosVadJ&#10;VVutnfpMMDTWMDAgsbNfvw9sJ1nXl057sYH77o777uMuLttaka1wvjK6oPloTInQ3JSVfi7o98fr&#10;D58o8YHpkimjRUF3wtPL+ft3F42diYlZG1UKRxBE+1ljC7oOwc6yzPO1qJkfGSs0jNK4mgVs3XNW&#10;OtYgeq2yyXh8ljXGldYZLrzH6VVnpPMUX0rBw52UXgSiCoq7hfR16buK32x+wWbPjtl1xftrsH+4&#10;Rc0qjaT7UFcsMLJx1V+h6oo7440MI27qzEhZcZFqQDX5+EU1D2tmRaoF5Hi7p8n/v7D8dnvvSFUW&#10;dDpGqzSr0aRH0Qa3QQV55KexfgbYgwUwtJ9Niz4P5x6HsexWujr+URCBHUzv9uwiGOE4PD3Lpyew&#10;cJjySX4+SexnB2frfPgiTE3ioqAOzUucsu2ND7gIoAMk5vJGVeV1pVTaRMGIpXJky9BqFdIV4fEH&#10;SmnSFPRsejpOgbWJ7l1kpWMYkSTTp4uFdwWmVdgpETFKfxMSlKU6X8nNOBd6nz+hI0oi1Vsce/zh&#10;Vm9x7uqAR8psdNg715U2LlWf3tiBsvLHQJns8CD8qO64DO2qTVqZnE8HBaxMuYMwnOmelrf8ukL7&#10;bpgP98zhLaHjmA/hDh+pDOg3/YqStXG/XjuPeEgcVkoavM2C+p8b5gQl6quG+M/zkyikkDYnpx+h&#10;JOKOLatji97USwNN5JhElqdlxAc1LKUz9RPGyCJmhYlpjtwFDcNyGbqJgTHExWKRQHi+loUb/WB5&#10;DB15juJ8bJ+Ys72CA6R/a4ZXzGYvhNxho6e3i02AGJPKI9Mdq30H8PS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nb6dW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C7C0EC6" w14:textId="1B837A72" w:rsidR="004E5C8C" w:rsidRPr="00756E21" w:rsidRDefault="004E5C8C" w:rsidP="00A118D8">
                    <w:pPr>
                      <w:pStyle w:val="Brdtext"/>
                      <w:jc w:val="right"/>
                    </w:pPr>
                    <w:r>
                      <w:fldChar w:fldCharType="begin"/>
                    </w:r>
                    <w:r>
                      <w:instrText xml:space="preserve"> PAGE   \* MERGEFORMAT </w:instrText>
                    </w:r>
                    <w:r>
                      <w:fldChar w:fldCharType="separate"/>
                    </w:r>
                    <w:r>
                      <w:rPr>
                        <w:noProof/>
                      </w:rPr>
                      <w:t>1141</w:t>
                    </w:r>
                    <w:r>
                      <w:fldChar w:fldCharType="end"/>
                    </w:r>
                  </w:p>
                </w:txbxContent>
              </v:textbox>
              <w10:wrap type="square" anchorx="page" anchory="page"/>
            </v:shape>
          </w:pict>
        </mc:Fallback>
      </mc:AlternateContent>
    </w:r>
    <w:r>
      <w:t xml:space="preserve"> </w:t>
    </w:r>
  </w:p>
</w:ftr>
</file>

<file path=word/footer1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794BCE" w14:textId="77777777" w:rsidR="004E5C8C" w:rsidRDefault="004E5C8C" w:rsidP="00EE1584">
    <w:pPr>
      <w:pStyle w:val="Brdtext"/>
    </w:pPr>
    <w:r>
      <w:rPr>
        <w:noProof/>
        <w:lang w:eastAsia="sv-SE"/>
      </w:rPr>
      <mc:AlternateContent>
        <mc:Choice Requires="wps">
          <w:drawing>
            <wp:anchor distT="0" distB="0" distL="0" distR="0" simplePos="0" relativeHeight="2516583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AE728A"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1" type="#_x0000_t202" style="position:absolute;left:0;text-align:left;margin-left:393pt;margin-top:611.25pt;width:44.2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aJ8f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f&#10;jqacWVHTIz2qFv2GKsgjP40Lc4I9OAJi+xlaeufhPNBhLLvVvo5/KoiRnZje7dmlYEzS4dk0P52Q&#10;RZIpH+ezcWI/Ozg7H/CLgprFRcE9PV7iVGxvAtJFCDpAYq4ApiqvK2PSJgpGXRrPtoKe2mC6Inn8&#10;gTKWNQWfnp6NUmAL0b2LbGwMo5Jk+nSx8K7AtMKdURFj7DelibJU5yu5hZTK7vMndERpSvUWxx5/&#10;uNVbnLs6yCNlBot757qy4FP1qccOlJU/Bsp0hyfCj+qOS2xXbdLKeDYZFLCCckfC8NC1VnDyuqLn&#10;uxEB74WnXqIXp/mAd/TRBoh+6FecrcH/eu084kniZOWsod4sePi5EV5xZr5aEv8sn0QhYdpMzj6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L2ifH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8AE728A"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2D44EF" w14:textId="77777777" w:rsidR="004E5C8C" w:rsidRDefault="004E5C8C" w:rsidP="009C2B67">
    <w:pPr>
      <w:pStyle w:val="Brdtext"/>
    </w:pPr>
    <w:r>
      <w:rPr>
        <w:noProof/>
        <w:lang w:eastAsia="sv-SE"/>
      </w:rPr>
      <mc:AlternateContent>
        <mc:Choice Requires="wps">
          <w:drawing>
            <wp:anchor distT="0" distB="0" distL="0" distR="0" simplePos="0" relativeHeight="2516585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140E98" w14:textId="477424EA" w:rsidR="004E5C8C" w:rsidRPr="00756E21" w:rsidRDefault="004E5C8C" w:rsidP="009C2B67">
                          <w:pPr>
                            <w:pStyle w:val="Brdtext"/>
                            <w:jc w:val="right"/>
                          </w:pPr>
                          <w:r>
                            <w:fldChar w:fldCharType="begin"/>
                          </w:r>
                          <w:r>
                            <w:instrText xml:space="preserve"> PAGE   \* MERGEFORMAT </w:instrText>
                          </w:r>
                          <w:r>
                            <w:fldChar w:fldCharType="separate"/>
                          </w:r>
                          <w:r>
                            <w:rPr>
                              <w:noProof/>
                            </w:rPr>
                            <w:t>1144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4" type="#_x0000_t202" style="position:absolute;left:0;text-align:left;margin-left:5.4pt;margin-top:610.95pt;width:44.2pt;height:9.6pt;z-index:2516585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3+mVkQ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HEOfjSr8UiPog1ujQomkZ/G+hlgDxbA0H4xLd55OPc4jGW30tXxj4II7Ii03bGLYITj8OQ0P57A&#10;wmHKx/l0nNjP9s7W+fBVmJrERUEdHi9xyjY3PuAigA6QmMsbVZXXlVJpEwUjLpUjG4anViFdER5/&#10;oJQmTUFPj09GKbA20b2LrHQMI5Jk+nSx8K7AtApbJSJG6e9CgrJU5xu5GedC7/IndERJpHqPY4/f&#10;3+o9zl0d8EiZjQ4757rSxqXqU4/tKSt/DpTJDg/CD+qOy9Au26SV8fRsUMDSlFsIw5mutbzl1xWe&#10;74b5cM8cegkvjvkQ7vCRyoB+068oWRn3+63ziIfEYaWkQW8W1P9aMycoUd80xD/NJ1FIIW0mJ2dQ&#10;EnGHluWhRa/rSwNN5JhElqdlxAc1LKUz9RPGyCJmhYlpjtwFDcPyMnQTA2OIi8UigdC+loUb/WB5&#10;DB15juJ8bJ+Ys72CA6R/a4YuZrNXQu6w0dPbxTpAjEnlkemO1f4F0PpJ/P2YirPlcJ9Q+2E6f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9/pl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6140E98" w14:textId="477424EA" w:rsidR="004E5C8C" w:rsidRPr="00756E21" w:rsidRDefault="004E5C8C" w:rsidP="009C2B67">
                    <w:pPr>
                      <w:pStyle w:val="Brdtext"/>
                      <w:jc w:val="right"/>
                    </w:pPr>
                    <w:r>
                      <w:fldChar w:fldCharType="begin"/>
                    </w:r>
                    <w:r>
                      <w:instrText xml:space="preserve"> PAGE   \* MERGEFORMAT </w:instrText>
                    </w:r>
                    <w:r>
                      <w:fldChar w:fldCharType="separate"/>
                    </w:r>
                    <w:r>
                      <w:rPr>
                        <w:noProof/>
                      </w:rPr>
                      <w:t>1144</w:t>
                    </w:r>
                    <w:r>
                      <w:fldChar w:fldCharType="end"/>
                    </w:r>
                  </w:p>
                </w:txbxContent>
              </v:textbox>
              <w10:wrap type="square" anchorx="page" anchory="page"/>
            </v:shape>
          </w:pict>
        </mc:Fallback>
      </mc:AlternateContent>
    </w:r>
    <w:r>
      <w:t xml:space="preserve"> </w:t>
    </w:r>
  </w:p>
</w:ftr>
</file>

<file path=word/footer1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73C429" w14:textId="77777777" w:rsidR="004E5C8C" w:rsidRDefault="004E5C8C" w:rsidP="00EE1584">
    <w:pPr>
      <w:pStyle w:val="Brdtext"/>
    </w:pPr>
    <w:r>
      <w:rPr>
        <w:noProof/>
        <w:lang w:eastAsia="sv-SE"/>
      </w:rPr>
      <mc:AlternateContent>
        <mc:Choice Requires="wps">
          <w:drawing>
            <wp:anchor distT="0" distB="0" distL="0" distR="0" simplePos="0" relativeHeight="2516583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DB29DB" w14:textId="6B416AE7" w:rsidR="004E5C8C" w:rsidRPr="00756E21" w:rsidRDefault="004E5C8C" w:rsidP="00A118D8">
                          <w:pPr>
                            <w:pStyle w:val="Brdtext"/>
                            <w:jc w:val="right"/>
                          </w:pPr>
                          <w:r>
                            <w:fldChar w:fldCharType="begin"/>
                          </w:r>
                          <w:r>
                            <w:instrText xml:space="preserve"> PAGE   \* MERGEFORMAT </w:instrText>
                          </w:r>
                          <w:r>
                            <w:fldChar w:fldCharType="separate"/>
                          </w:r>
                          <w:r>
                            <w:rPr>
                              <w:noProof/>
                            </w:rPr>
                            <w:t>1143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5" type="#_x0000_t202" style="position:absolute;left:0;text-align:left;margin-left:393pt;margin-top:611.25pt;width:44.2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PdLSkAIAAJQFAAAOAAAAZHJzL2Uyb0RvYy54bWysVF1P2zAUfZ+0/2D5faRpg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gk&#10;zynRrMaQnkQb3Bod5JGfxvopYI8WwNB+MS3mPJx7HMa2W+nq+EdDBHYwvd2xi2CE4/DkNJ8cw8Jh&#10;ysf5+Tixn+2drfPhqzA1iYuCOgwvcco2tz6gEEAHSMzljarKm0qptImCEVfKkQ3DqFVIJcLjD5TS&#10;pCno6eRklAJrE927yErHMCJJpk8XG+8aTKuwVSJilP4uJChLfb6Rm3Eu9C5/QkeURKr3OPb4fVXv&#10;ce76gEfKbHTYOdeVNi51n+7YnrLy50CZ7PAg/KDvuAztok1aGZ+fDQpYmHILYTjTXS1v+U2F8d0y&#10;Hx6Yw13CxPE+hHt8pDKg3/QrSlbG/X7rPOIhcVgpaXA3C+p/rZkTlKhvGuI/z4+jkELaHJ98hpKI&#10;O7QsDi16XV8ZaALyRnVpGfFBDUvpTP2MZ2Qes8LENEfugoZheRW6FwPPEBfzeQLh+loWbvWj5TF0&#10;5DmK86l9Zs72Cg6Q/p0ZbjGbvhJyh42e3s7XAWJMKo9Md6z2E8DVT+Lvn6n4thzuE2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A90t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CDB29DB" w14:textId="6B416AE7" w:rsidR="004E5C8C" w:rsidRPr="00756E21" w:rsidRDefault="004E5C8C" w:rsidP="00A118D8">
                    <w:pPr>
                      <w:pStyle w:val="Brdtext"/>
                      <w:jc w:val="right"/>
                    </w:pPr>
                    <w:r>
                      <w:fldChar w:fldCharType="begin"/>
                    </w:r>
                    <w:r>
                      <w:instrText xml:space="preserve"> PAGE   \* MERGEFORMAT </w:instrText>
                    </w:r>
                    <w:r>
                      <w:fldChar w:fldCharType="separate"/>
                    </w:r>
                    <w:r>
                      <w:rPr>
                        <w:noProof/>
                      </w:rPr>
                      <w:t>1143</w:t>
                    </w:r>
                    <w:r>
                      <w:fldChar w:fldCharType="end"/>
                    </w:r>
                  </w:p>
                </w:txbxContent>
              </v:textbox>
              <w10:wrap type="square" anchorx="page" anchory="page"/>
            </v:shape>
          </w:pict>
        </mc:Fallback>
      </mc:AlternateContent>
    </w:r>
    <w:r>
      <w:t xml:space="preserve"> </w:t>
    </w:r>
  </w:p>
</w:ftr>
</file>

<file path=word/footer1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98AD41" w14:textId="77777777" w:rsidR="004E5C8C" w:rsidRDefault="004E5C8C" w:rsidP="00EE1584">
    <w:pPr>
      <w:pStyle w:val="Brdtext"/>
    </w:pPr>
    <w:r>
      <w:rPr>
        <w:noProof/>
        <w:lang w:eastAsia="sv-SE"/>
      </w:rPr>
      <mc:AlternateContent>
        <mc:Choice Requires="wps">
          <w:drawing>
            <wp:anchor distT="0" distB="0" distL="0" distR="0" simplePos="0" relativeHeight="2516583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DB95F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6" type="#_x0000_t202" style="position:absolute;left:0;text-align:left;margin-left:393pt;margin-top:611.2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bLz1kgIAAJQFAAAOAAAAZHJzL2Uyb0RvYy54bWysVE1v2zAMvQ/YfxB0XxynH1uCOkWWosOA&#10;oi3WDj0rstQYk0VNYmJnv36UbCdZ10uHXWxJfCTFp0deXLa1YVvlQwW24PlozJmyEsrKPhf8++P1&#10;h0+cBRS2FAasKvhOBX45f//uonEzNYE1mFJ5RkFsmDWu4GtEN8uyINeqFmEETlkyavC1QNr656z0&#10;oqHotckm4/F51oAvnQepQqDTq87I5ym+1krindZBITMFp7th+vr0XcVvNr8Qs2cv3LqS/TXEP9yi&#10;FpWlpPtQVwIF2/jqr1B1JT0E0DiSUGegdSVVqoGqyccvqnlYC6dSLUROcHuawv8LK2+3955VZcFP&#10;xlPOrKjpkR5Vi35DFeSRn8aFGcEeHAGx/QwtvfNwHugwlt1qX8c/FcTITkzv9uxSMCbp8Ow8Pzkl&#10;iyRTPsmnk8R+dnB2PuAXBTWLi4J7erzEqdjeBKSLEHSAxFwBTFVeV8akTRSMWhrPtoKe2mC6Inn8&#10;gTKWNQU/Pzkbp8AWonsX2dgYRiXJ9Oli4V2BaYU7oyLG2G9KE2WpzldyCymV3edP6IjSlOotjj3+&#10;cKu3OHd1kEfKDBb3znVlwafqU48dKCt/DJTpDk+EH9Udl9iu2qSVyXQ6KGAF5Y6E4aFrreDkdUXP&#10;dyMC3gtPvUQvTvMB7+ijDRD90K84W4P/9dp5xJPEycpZQ71Z8PBzI7zizHy1JP5pfhqFhGlzevaR&#10;lMT8sWV1bLGbegmkiZwmkZNpGfFohqX2UD/RGFnErGQSVlLuguOwXGI3MWgMSbVYJBC1rxN4Yx+c&#10;jKEjz1Gcj+2T8K5XMJL0b2HoYjF7IeQOGz2DW2yQxJhUHpnuWO1fgFo/ib8fU3G2HO8T6jBM5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jWy89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3DB95F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496248" w14:textId="77777777" w:rsidR="004E5C8C" w:rsidRDefault="004E5C8C" w:rsidP="009C2B67">
    <w:pPr>
      <w:pStyle w:val="Brdtext"/>
    </w:pPr>
    <w:r>
      <w:rPr>
        <w:noProof/>
        <w:lang w:eastAsia="sv-SE"/>
      </w:rPr>
      <mc:AlternateContent>
        <mc:Choice Requires="wps">
          <w:drawing>
            <wp:anchor distT="0" distB="0" distL="0" distR="0" simplePos="0" relativeHeight="2516585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238F9A" w14:textId="04FA2E27" w:rsidR="004E5C8C" w:rsidRPr="00756E21" w:rsidRDefault="004E5C8C" w:rsidP="009C2B67">
                          <w:pPr>
                            <w:pStyle w:val="Brdtext"/>
                            <w:jc w:val="right"/>
                          </w:pPr>
                          <w:r>
                            <w:fldChar w:fldCharType="begin"/>
                          </w:r>
                          <w:r>
                            <w:instrText xml:space="preserve"> PAGE   \* MERGEFORMAT </w:instrText>
                          </w:r>
                          <w:r>
                            <w:fldChar w:fldCharType="separate"/>
                          </w:r>
                          <w:r>
                            <w:rPr>
                              <w:noProof/>
                            </w:rPr>
                            <w:t>1146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9" type="#_x0000_t202" style="position:absolute;left:0;text-align:left;margin-left:5.4pt;margin-top:610.95pt;width:44.2pt;height:9.6pt;z-index:2516585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3ybSkQ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8glnVtT0SI+qRb+hCqaRn8aFGcGWjoDYfoaW3nk4D3QYy261r+OfCmJkJ6Z3e3YpGJN0eHqWT6Zk&#10;kWTKx/n5OLGfHZydD/hFQc3iouCeHi9xKra3AekiBB0gMVcAU5U3lTFpEwWjroxnW0FPbTBdkTz+&#10;QBnLmoKfTU5HKbCF6N5FNjaGUUkyfbpYeFdgWuHOqIgx9pvSRFmq85XcQkpl9/kTOqI0pXqLY48/&#10;3Ootzl0d5JEyg8W9c11Z8Kn61GMHysofA2W6wxPhR3XHJbarttPKaDwoYAXljoThoWut4ORNRc93&#10;KwI+CE+9RC9O8wHv6aMNEP3Qrzhbg//12nnEk8TJyllDvVnw8HMjvOLMfLUk/vN8GoWEaTM9/UhK&#10;Yv7Ysjq22E19BaSJnCaRk2kZ8WiGpfZQP9EYWcSsZBJWUu6C47C8wm5i0BiSarFIIGpfJ/DWLp2M&#10;oSPPUZyP7ZPwrlcwkvTvYOhiMXsh5A4bPYNbbJDEmFQeme5Y7V+AWj+Jvx9TcbYc7xPqMEzn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y98m0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B238F9A" w14:textId="04FA2E27" w:rsidR="004E5C8C" w:rsidRPr="00756E21" w:rsidRDefault="004E5C8C" w:rsidP="009C2B67">
                    <w:pPr>
                      <w:pStyle w:val="Brdtext"/>
                      <w:jc w:val="right"/>
                    </w:pPr>
                    <w:r>
                      <w:fldChar w:fldCharType="begin"/>
                    </w:r>
                    <w:r>
                      <w:instrText xml:space="preserve"> PAGE   \* MERGEFORMAT </w:instrText>
                    </w:r>
                    <w:r>
                      <w:fldChar w:fldCharType="separate"/>
                    </w:r>
                    <w:r>
                      <w:rPr>
                        <w:noProof/>
                      </w:rPr>
                      <w:t>1146</w:t>
                    </w:r>
                    <w:r>
                      <w:fldChar w:fldCharType="end"/>
                    </w:r>
                  </w:p>
                </w:txbxContent>
              </v:textbox>
              <w10:wrap type="square" anchorx="page" anchory="page"/>
            </v:shape>
          </w:pict>
        </mc:Fallback>
      </mc:AlternateContent>
    </w:r>
    <w:r>
      <w:t xml:space="preserve"> </w:t>
    </w:r>
  </w:p>
</w:ftr>
</file>

<file path=word/footer1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455E54" w14:textId="77777777" w:rsidR="004E5C8C" w:rsidRDefault="004E5C8C" w:rsidP="00EE1584">
    <w:pPr>
      <w:pStyle w:val="Brdtext"/>
    </w:pPr>
    <w:r>
      <w:rPr>
        <w:noProof/>
        <w:lang w:eastAsia="sv-SE"/>
      </w:rPr>
      <mc:AlternateContent>
        <mc:Choice Requires="wps">
          <w:drawing>
            <wp:anchor distT="0" distB="0" distL="0" distR="0" simplePos="0" relativeHeight="2516583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391BE9" w14:textId="764A80DF" w:rsidR="004E5C8C" w:rsidRPr="00756E21" w:rsidRDefault="004E5C8C" w:rsidP="00A118D8">
                          <w:pPr>
                            <w:pStyle w:val="Brdtext"/>
                            <w:jc w:val="right"/>
                          </w:pPr>
                          <w:r>
                            <w:fldChar w:fldCharType="begin"/>
                          </w:r>
                          <w:r>
                            <w:instrText xml:space="preserve"> PAGE   \* MERGEFORMAT </w:instrText>
                          </w:r>
                          <w:r>
                            <w:fldChar w:fldCharType="separate"/>
                          </w:r>
                          <w:r>
                            <w:rPr>
                              <w:noProof/>
                            </w:rPr>
                            <w:t>1147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0" type="#_x0000_t202" style="position:absolute;left:0;text-align:left;margin-left:393pt;margin-top:611.2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cvjSkQ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8ilnVtT0SI+qRb+hCvLIT+PCjGBLR0BsP0NL7zycBzqMZbfa1/FPBTGyE9O7PbsUjEk6PD3LJ1Oy&#10;SDLl4/x8nNjPDs7OB/yioGZxUXBPj5c4FdvbgHQRgg6QmCuAqcqbypi0iYJRV8azraCnNpiuSB5/&#10;oIxlTcHPJqejFNhCdO8iGxvDqCSZPl0svCswrXBnVMQY+01poizV+UpuIaWy+/wJHVGaUr3Fsccf&#10;bvUW564O8kiZweLeua4s+FR96rEDZeWPgTLd4Ynwo7rjEttV22llNBkUsIJyR8Lw0LVWcPKmoue7&#10;FQEfhKdeohen+YD39NEGiH7oV5ytwf967TziSeJk5ayh3ix4+LkRXnFmvloS/3k+jULCtJmefiQl&#10;MX9sWR1b7Ka+AtJETpPIybSMeDTDUnuon2iMLGJWMgkrKXfBcVheYTcxaAxJtVgkELWvE3hrl07G&#10;0JHnKM7H9kl41ysYSfp3MHSxmL0QcoeNnsEtNkhiTCqPTHes9i9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jcvj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E391BE9" w14:textId="764A80DF" w:rsidR="004E5C8C" w:rsidRPr="00756E21" w:rsidRDefault="004E5C8C" w:rsidP="00A118D8">
                    <w:pPr>
                      <w:pStyle w:val="Brdtext"/>
                      <w:jc w:val="right"/>
                    </w:pPr>
                    <w:r>
                      <w:fldChar w:fldCharType="begin"/>
                    </w:r>
                    <w:r>
                      <w:instrText xml:space="preserve"> PAGE   \* MERGEFORMAT </w:instrText>
                    </w:r>
                    <w:r>
                      <w:fldChar w:fldCharType="separate"/>
                    </w:r>
                    <w:r>
                      <w:rPr>
                        <w:noProof/>
                      </w:rPr>
                      <w:t>1147</w:t>
                    </w:r>
                    <w:r>
                      <w:fldChar w:fldCharType="end"/>
                    </w:r>
                  </w:p>
                </w:txbxContent>
              </v:textbox>
              <w10:wrap type="square" anchorx="page" anchory="page"/>
            </v:shape>
          </w:pict>
        </mc:Fallback>
      </mc:AlternateContent>
    </w:r>
    <w:r>
      <w:t xml:space="preserve"> </w:t>
    </w:r>
  </w:p>
</w:ftr>
</file>

<file path=word/footer1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0AE2F1" w14:textId="77777777" w:rsidR="004E5C8C" w:rsidRDefault="004E5C8C" w:rsidP="00EE1584">
    <w:pPr>
      <w:pStyle w:val="Brdtext"/>
    </w:pPr>
    <w:r>
      <w:rPr>
        <w:noProof/>
        <w:lang w:eastAsia="sv-SE"/>
      </w:rPr>
      <mc:AlternateContent>
        <mc:Choice Requires="wps">
          <w:drawing>
            <wp:anchor distT="0" distB="0" distL="0" distR="0" simplePos="0" relativeHeight="2516583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9144E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1" type="#_x0000_t202" style="position:absolute;left:0;text-align:left;margin-left:393pt;margin-top:611.2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5pckQ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w0&#10;H3NmRU2P9KRa9BuqII/8NC5MCfboCIjtZ2jpnYfzQIex7Fb7Ov6pIEZ2Ynq3Z5eCMUmHZ+f56YQs&#10;kkz5OL8YJ/azg7PzAb8oqFlcFNzT4yVOxfY2IF2EoAMk5gpgqvKmMiZtomDUlfFsK+ipDaYrkscf&#10;KGNZU/Dz07NRCmwhuneRjY1hVJJMny4W3hWYVrgzKmKM/aY0UZbqfCW3kFLZff6EjihNqd7i2OMP&#10;t3qLc1cHeaTMYHHvXFcWfKo+9diBsvLHQJnu8ET4Ud1xie2y7bQymgwKWEK5I2F46ForOHlT0fPd&#10;ioAPwlMv0YvTfMB7+mgDRD/0K87W4H+9dh7xJHGyctZQbxY8/NwIrzgzXy2J/yKfRCFh2kzOPpKS&#10;mD+2LI8tdlNfAWkip0nkZFpGPJphqT3UzzRGFjErmYSVlLvgOCyvsJsYNIakWiwSiNrXCby1j07G&#10;0JHnKM6n9ll41ysYSfp3MHSxmL4QcoeNnsEtNkhiTCqPTHes9i9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uA5p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39144E1"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2F278F" w14:textId="77777777" w:rsidR="004E5C8C" w:rsidRDefault="004E5C8C" w:rsidP="009C2B67">
    <w:pPr>
      <w:pStyle w:val="Brdtext"/>
    </w:pPr>
    <w:r>
      <w:rPr>
        <w:noProof/>
        <w:lang w:eastAsia="sv-SE"/>
      </w:rPr>
      <mc:AlternateContent>
        <mc:Choice Requires="wps">
          <w:drawing>
            <wp:anchor distT="0" distB="0" distL="0" distR="0" simplePos="0" relativeHeight="2516585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1589FE" w14:textId="5A2C6AFC" w:rsidR="004E5C8C" w:rsidRPr="00756E21" w:rsidRDefault="004E5C8C" w:rsidP="009C2B67">
                          <w:pPr>
                            <w:pStyle w:val="Brdtext"/>
                            <w:jc w:val="right"/>
                          </w:pPr>
                          <w:r>
                            <w:fldChar w:fldCharType="begin"/>
                          </w:r>
                          <w:r>
                            <w:instrText xml:space="preserve"> PAGE   \* MERGEFORMAT </w:instrText>
                          </w:r>
                          <w:r>
                            <w:fldChar w:fldCharType="separate"/>
                          </w:r>
                          <w:r>
                            <w:rPr>
                              <w:noProof/>
                            </w:rPr>
                            <w:t>1148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4" type="#_x0000_t202" style="position:absolute;left:0;text-align:left;margin-left:5.4pt;margin-top:610.95pt;width:44.2pt;height:9.6pt;z-index:2516585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Z2k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ZQzK2p6pEfVol9TBZPIT+PCjGAPjoDYfoGW3nk4D3QYy261r+OfCmJkJ6a3O3YpGJN0eDLNjydk&#10;kWTKx/nZOLGf7Z2dD/hVQc3iouCeHi9xKjY3AekiBB0gMVcAU5XXlTFpEwWjLo1nG0FPbTBdkTz+&#10;QBnLmoJPj09GKbCF6N5FNjaGUUkyfbpYeFdgWuHWqIgx9rvSRFmq843cQkpld/kTOqI0pXqPY4/f&#10;3+o9zl0d5JEyg8Wdc11Z8Kn61GN7ysqfA2W6wxPhB3XHJbbLttPK6HRQwBLKLQnDQ9dawcnrip7v&#10;RgS8F556iV6c5gPe0UcbIPqhX3G2Av/7rfOIJ4mTlbOGerPg4ddaeMWZ+WZJ/Gf5JAoJ02Zyckp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wP2dp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E1589FE" w14:textId="5A2C6AFC" w:rsidR="004E5C8C" w:rsidRPr="00756E21" w:rsidRDefault="004E5C8C" w:rsidP="009C2B67">
                    <w:pPr>
                      <w:pStyle w:val="Brdtext"/>
                      <w:jc w:val="right"/>
                    </w:pPr>
                    <w:r>
                      <w:fldChar w:fldCharType="begin"/>
                    </w:r>
                    <w:r>
                      <w:instrText xml:space="preserve"> PAGE   \* MERGEFORMAT </w:instrText>
                    </w:r>
                    <w:r>
                      <w:fldChar w:fldCharType="separate"/>
                    </w:r>
                    <w:r>
                      <w:rPr>
                        <w:noProof/>
                      </w:rPr>
                      <w:t>1148</w:t>
                    </w:r>
                    <w:r>
                      <w:fldChar w:fldCharType="end"/>
                    </w:r>
                  </w:p>
                </w:txbxContent>
              </v:textbox>
              <w10:wrap type="square" anchorx="page" anchory="page"/>
            </v:shape>
          </w:pict>
        </mc:Fallback>
      </mc:AlternateContent>
    </w:r>
    <w:r>
      <w:t xml:space="preserve"> </w:t>
    </w:r>
  </w:p>
</w:ftr>
</file>

<file path=word/footer1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A527E3" w14:textId="77777777" w:rsidR="004E5C8C" w:rsidRDefault="004E5C8C" w:rsidP="00EE1584">
    <w:pPr>
      <w:pStyle w:val="Brdtext"/>
    </w:pPr>
    <w:r>
      <w:rPr>
        <w:noProof/>
        <w:lang w:eastAsia="sv-SE"/>
      </w:rPr>
      <mc:AlternateContent>
        <mc:Choice Requires="wps">
          <w:drawing>
            <wp:anchor distT="0" distB="0" distL="0" distR="0" simplePos="0" relativeHeight="251658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D509B" w14:textId="0987D6CE" w:rsidR="004E5C8C" w:rsidRPr="00756E21" w:rsidRDefault="004E5C8C" w:rsidP="00A118D8">
                          <w:pPr>
                            <w:pStyle w:val="Brdtext"/>
                            <w:jc w:val="right"/>
                          </w:pPr>
                          <w:r>
                            <w:fldChar w:fldCharType="begin"/>
                          </w:r>
                          <w:r>
                            <w:instrText xml:space="preserve"> PAGE   \* MERGEFORMAT </w:instrText>
                          </w:r>
                          <w:r>
                            <w:fldChar w:fldCharType="separate"/>
                          </w:r>
                          <w:r>
                            <w:rPr>
                              <w:noProof/>
                            </w:rPr>
                            <w:t>1147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5" type="#_x0000_t202" style="position:absolute;left:0;text-align:left;margin-left:393pt;margin-top:611.2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H6bjkAIAAJQ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pyf&#10;c2ZFTY/0rFr0a6ogj/w0LkwI9uQIiO1naOmdh/NAh7HsVvs6/qkgRnZiertjl4IxSYenZ/nxCVkk&#10;mfJxfjlO7Gd7Z+cDflFQs7gouKfHS5yKzV1AughBB0jMFcBU5W1lTNpEwahr49lG0FMbTFckjz9Q&#10;xrKm4GfHp6MU2EJ07yIbG8OoJJk+XSy8KzCtcGtUxBj7TWmiLNX5Rm4hpbK7/AkdUZpSvcexx+9v&#10;9R7nrg7ySJnB4s65riz4VH3qsT1l5Y+BMt3hifCDuuMS20XbaWV0MShgAeWWhOGha63g5G1Fz3cn&#10;Aj4KT71EL07zAR/oow0Q/dCvOFuB//XWecSTxMnKWUO9WfDwcy284sx8tST+y/wkCgnT5uT0nJTE&#10;/KFlcWix6/oaSBM5TSIn0zLi0QxL7aF+oTEyj1nJJKyk3AXHYXmN3cSgMSTVfJ5A1L5O4J19cjKG&#10;jjxHcT63L8K7XsFI0r+HoYvF5JWQO2z0DG6+RhJjUnlkumO1fwFq/ST+fkzF2XK4T6j9M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cfpu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6D509B" w14:textId="0987D6CE" w:rsidR="004E5C8C" w:rsidRPr="00756E21" w:rsidRDefault="004E5C8C" w:rsidP="00A118D8">
                    <w:pPr>
                      <w:pStyle w:val="Brdtext"/>
                      <w:jc w:val="right"/>
                    </w:pPr>
                    <w:r>
                      <w:fldChar w:fldCharType="begin"/>
                    </w:r>
                    <w:r>
                      <w:instrText xml:space="preserve"> PAGE   \* MERGEFORMAT </w:instrText>
                    </w:r>
                    <w:r>
                      <w:fldChar w:fldCharType="separate"/>
                    </w:r>
                    <w:r>
                      <w:rPr>
                        <w:noProof/>
                      </w:rPr>
                      <w:t>1147</w:t>
                    </w:r>
                    <w:r>
                      <w:fldChar w:fldCharType="end"/>
                    </w:r>
                  </w:p>
                </w:txbxContent>
              </v:textbox>
              <w10:wrap type="square" anchorx="page" anchory="page"/>
            </v:shape>
          </w:pict>
        </mc:Fallback>
      </mc:AlternateContent>
    </w:r>
    <w:r>
      <w:t xml:space="preserve"> </w:t>
    </w:r>
  </w:p>
</w:ftr>
</file>

<file path=word/footer1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2D7836" w14:textId="77777777" w:rsidR="004E5C8C" w:rsidRDefault="004E5C8C" w:rsidP="00EE1584">
    <w:pPr>
      <w:pStyle w:val="Brdtext"/>
    </w:pPr>
    <w:r>
      <w:rPr>
        <w:noProof/>
        <w:lang w:eastAsia="sv-SE"/>
      </w:rPr>
      <mc:AlternateContent>
        <mc:Choice Requires="wps">
          <w:drawing>
            <wp:anchor distT="0" distB="0" distL="0" distR="0" simplePos="0" relativeHeight="2516583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DB333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6" type="#_x0000_t202" style="position:absolute;left:0;text-align:left;margin-left:393pt;margin-top:611.2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ceNxkQIAAJQ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fMKZFTU90lK16DdUQR75aVyYEuzRERDbz9DSOw/ngQ5j2a32dfxTQYzsxPRuzy4FY5IOJ+f56RlZ&#10;JJnycX4xTuxnB2fnA35RULO4KLinx0uciu1tQLoIQQdIzBXAVOVNZUzaRMGoK+PZVtBTG0xXJI8/&#10;UMaypuDnp5NRCmwhuneRjY1hVJJMny4W3hWYVrgzKmKM/aY0UZbqfCW3kFLZff6EjihNqd7i2OMP&#10;t3qLc1cHeaTMYHHvXFcWfKo+9diBsvLHQJnu8ET4Ud1xie2q7bQyuhgUsIJyR8Lw0LVWcPKmoue7&#10;FQEfhKdeohen+YD39NEGiH7oV5ytwf967TziSeJk5ayh3ix4+LkRXnFmvloS/0V+FoWEaXM2+UhK&#10;Yv7Ysjq22E19BaSJnCaRk2kZ8WiGpfZQP9EYWcSsZBJWUu6C47C8wm5i0BiSarFIIGpfJ/DWPjoZ&#10;Q0eeoziX7ZPwrlcwkvTvYOhiMX0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JceN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6DB333B"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0A40B8" w14:textId="77777777" w:rsidR="004E5C8C" w:rsidRDefault="004E5C8C" w:rsidP="009C2B67">
    <w:pPr>
      <w:pStyle w:val="Brdtext"/>
    </w:pPr>
    <w:r>
      <w:rPr>
        <w:noProof/>
        <w:lang w:eastAsia="sv-SE"/>
      </w:rPr>
      <mc:AlternateContent>
        <mc:Choice Requires="wps">
          <w:drawing>
            <wp:anchor distT="0" distB="0" distL="0" distR="0" simplePos="0" relativeHeight="2516585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130F77" w14:textId="6BF8FCF5" w:rsidR="004E5C8C" w:rsidRPr="00756E21" w:rsidRDefault="004E5C8C" w:rsidP="009C2B67">
                          <w:pPr>
                            <w:pStyle w:val="Brdtext"/>
                            <w:jc w:val="right"/>
                          </w:pPr>
                          <w:r>
                            <w:fldChar w:fldCharType="begin"/>
                          </w:r>
                          <w:r>
                            <w:instrText xml:space="preserve"> PAGE   \* MERGEFORMAT </w:instrText>
                          </w:r>
                          <w:r>
                            <w:fldChar w:fldCharType="separate"/>
                          </w:r>
                          <w:r>
                            <w:rPr>
                              <w:noProof/>
                            </w:rPr>
                            <w:t>1148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9" type="#_x0000_t202" style="position:absolute;left:0;text-align:left;margin-left:5.4pt;margin-top:610.95pt;width:44.2pt;height:9.6pt;z-index:2516585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hmSkA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IIzK2p6pKVq0W+ogknkp3FhSrBHR0BsP0NL7zycBzqMZbfa1/FPBTGyE9O7PbsUjEk6PDvPTydk&#10;kWTKx/nFOLGfHZydD/hFQc3iouCeHi9xKra3AekiBB0gMVcAU5U3lTFpEwWjroxnW0FPbTBdkTz+&#10;QBnLmoKfn56NUmAL0b2LbGwMo5Jk+nSx8K7AtMKdURFj7DelibJU5yu5hZTK7vMndERpSvUWxx5/&#10;uNVbnLs6yCNlBot757qy4FP1qccOlJU/Bsp0hyfCj+qOS2xXba+V8aCAFZQ7EoaHrrWCkzcVPd+t&#10;CPggPPUSvTjNB7ynjzZA9EO/4mwN/tdr5xFPEicrZw31ZsHDz43wijPz1ZL4L/JJFBKmzeTsIymJ&#10;+WPL6thiN/UVkCZymkROpmXEoxmW2kP9RGNkEbOSSVhJuQuOw/IKu4lBY0iqxSKBqH2dwFv76GQM&#10;HXmO4ly2T8K7XsFI0r+DoYvF9IWQO2z0DG6xQRJjUnlkumO1fwFq/ST+fkzF2XK8T6jDM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AVhmS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7130F77" w14:textId="6BF8FCF5" w:rsidR="004E5C8C" w:rsidRPr="00756E21" w:rsidRDefault="004E5C8C" w:rsidP="009C2B67">
                    <w:pPr>
                      <w:pStyle w:val="Brdtext"/>
                      <w:jc w:val="right"/>
                    </w:pPr>
                    <w:r>
                      <w:fldChar w:fldCharType="begin"/>
                    </w:r>
                    <w:r>
                      <w:instrText xml:space="preserve"> PAGE   \* MERGEFORMAT </w:instrText>
                    </w:r>
                    <w:r>
                      <w:fldChar w:fldCharType="separate"/>
                    </w:r>
                    <w:r>
                      <w:rPr>
                        <w:noProof/>
                      </w:rPr>
                      <w:t>1148</w:t>
                    </w:r>
                    <w:r>
                      <w:fldChar w:fldCharType="end"/>
                    </w:r>
                  </w:p>
                </w:txbxContent>
              </v:textbox>
              <w10:wrap type="square" anchorx="page" anchory="page"/>
            </v:shape>
          </w:pict>
        </mc:Fallback>
      </mc:AlternateContent>
    </w:r>
    <w:r>
      <w:t xml:space="preserve"> </w:t>
    </w:r>
  </w:p>
</w:ftr>
</file>

<file path=word/footer1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5BDF31" w14:textId="77777777" w:rsidR="004E5C8C" w:rsidRDefault="004E5C8C" w:rsidP="00EE1584">
    <w:pPr>
      <w:pStyle w:val="Brdtext"/>
    </w:pPr>
    <w:r>
      <w:rPr>
        <w:noProof/>
        <w:lang w:eastAsia="sv-SE"/>
      </w:rPr>
      <mc:AlternateContent>
        <mc:Choice Requires="wps">
          <w:drawing>
            <wp:anchor distT="0" distB="0" distL="0" distR="0" simplePos="0" relativeHeight="2516583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CA4BA8" w14:textId="7B6B3816" w:rsidR="004E5C8C" w:rsidRPr="00756E21" w:rsidRDefault="004E5C8C" w:rsidP="00A118D8">
                          <w:pPr>
                            <w:pStyle w:val="Brdtext"/>
                            <w:jc w:val="right"/>
                          </w:pPr>
                          <w:r>
                            <w:fldChar w:fldCharType="begin"/>
                          </w:r>
                          <w:r>
                            <w:instrText xml:space="preserve"> PAGE   \* MERGEFORMAT </w:instrText>
                          </w:r>
                          <w:r>
                            <w:fldChar w:fldCharType="separate"/>
                          </w:r>
                          <w:r>
                            <w:rPr>
                              <w:noProof/>
                            </w:rPr>
                            <w:t>1149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0" type="#_x0000_t202" style="position:absolute;left:0;text-align:left;margin-left:393pt;margin-top:611.2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Vg7DjwIAAJQFAAAOAAAAZHJzL2Uyb0RvYy54bWysVMFu2zAMvQ/YPwi6r46Ttl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wy&#10;pvpYUVOTnlSLfkMZ5LE+jQtTgj06AmL7GVrq83Af6DKm3Wpfxz8lxEhPnnb76pIzJuny7DyfnJJG&#10;kiof5xcUj7xnB2PnA35RULMoFNxT81JNxfY2YAcdIDFWAFOVN5Ux6RAJo66MZ1tBrTaYnkjO/0AZ&#10;y5qCn0/ORsmxhWjeeTY2ulGJMn24mHiXYJJwZ1TEGPtNaSpZyvOV2EJKZffxEzqiNIV6i2GPP7zq&#10;LcZdHmSRIoPFvXFdWfAp+zRjh5KVP4aS6Q5PvTnKO4rYLtuOK/lkYMASyh0Rw0M3WsHJm4radysC&#10;PghPs0Qdp/2A9/TRBqj80EucrcH/eu0+4onipOWsodksePi5EV5xZr5aIv9FfhqJhOlwevYxMtcf&#10;a5bHGrupr4A4kdMmcjKJEY9mELWH+pnWyCJGJZWwkmIXHAfxCruNQWtIqsUigWh8ncBb++hkdB3r&#10;HMn51D4L73oGI1H/DoYpFtMXRO6w0TK4xQaJjInlsdJdVfsO0OinOenXVNwtx+eEOizT+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1YOw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9CA4BA8" w14:textId="7B6B3816" w:rsidR="004E5C8C" w:rsidRPr="00756E21" w:rsidRDefault="004E5C8C" w:rsidP="00A118D8">
                    <w:pPr>
                      <w:pStyle w:val="Brdtext"/>
                      <w:jc w:val="right"/>
                    </w:pPr>
                    <w:r>
                      <w:fldChar w:fldCharType="begin"/>
                    </w:r>
                    <w:r>
                      <w:instrText xml:space="preserve"> PAGE   \* MERGEFORMAT </w:instrText>
                    </w:r>
                    <w:r>
                      <w:fldChar w:fldCharType="separate"/>
                    </w:r>
                    <w:r>
                      <w:rPr>
                        <w:noProof/>
                      </w:rPr>
                      <w:t>1149</w:t>
                    </w:r>
                    <w:r>
                      <w:fldChar w:fldCharType="end"/>
                    </w:r>
                  </w:p>
                </w:txbxContent>
              </v:textbox>
              <w10:wrap type="square" anchorx="page" anchory="page"/>
            </v:shape>
          </w:pict>
        </mc:Fallback>
      </mc:AlternateContent>
    </w:r>
    <w:r>
      <w:t xml:space="preserve"> </w:t>
    </w:r>
  </w:p>
</w:ftr>
</file>

<file path=word/footer1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9A9FAF" w14:textId="77777777" w:rsidR="004E5C8C" w:rsidRDefault="004E5C8C" w:rsidP="00EE1584">
    <w:pPr>
      <w:pStyle w:val="Brdtext"/>
    </w:pPr>
    <w:r>
      <w:rPr>
        <w:noProof/>
        <w:lang w:eastAsia="sv-SE"/>
      </w:rPr>
      <mc:AlternateContent>
        <mc:Choice Requires="wps">
          <w:drawing>
            <wp:anchor distT="0" distB="0" distL="0" distR="0" simplePos="0" relativeHeight="2516583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E54B1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1" type="#_x0000_t202" style="position:absolute;left:0;text-align:left;margin-left:393pt;margin-top:611.2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iqUc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uZolWY1mvQk2uA2qCCP/DTWTwF7tACG9rNp0efh3OMwlt1KV8c/CiKwg+ndnl0EIxyHZ+f56QQW&#10;DlM+zi/Gif3s4GydD1+EqUlcFNSheYlTtr31ARcBdIDEXN6oqryplEqbKBhxpRzZMrRahXRFePyB&#10;Upo0BT0/PRulwNpE9y6y0jGMSJLp08XCuwLTKuyUiBilvwkJylKdr+RmnAu9z5/QESWR6i2OPf5w&#10;q7c4d3XAI2U2Ouyd60obl6pPb+xAWfljoEx2eBB+VHdchnbZ9lqZDApYmnIHYTjTPS1v+U2F9t0y&#10;Hx6Yw1tCxzEfwj0+UhnQb/oVJWvjfr12HvGQOKyUNHibBfU/N8wJStRXDfFf5JMopJA2k7OPUBJx&#10;x5blsUVv6isDTeSYRJanZcQHNSylM/UzxsgiZoWJaY7cBQ3D8ip0EwNjiIvFIoHwfC0Lt/rR8hg6&#10;8hzF+dQ+M2d7BQdI/84Mr5hNXw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WKpR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EE54B1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96F01B" w14:textId="77777777" w:rsidR="004E5C8C" w:rsidRDefault="004E5C8C" w:rsidP="009C2B67">
    <w:pPr>
      <w:pStyle w:val="Brdtext"/>
    </w:pPr>
    <w:r>
      <w:rPr>
        <w:noProof/>
        <w:lang w:eastAsia="sv-SE"/>
      </w:rPr>
      <mc:AlternateContent>
        <mc:Choice Requires="wps">
          <w:drawing>
            <wp:anchor distT="0" distB="0" distL="0" distR="0" simplePos="0" relativeHeight="2516585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73E4A" w14:textId="7AB14879" w:rsidR="004E5C8C" w:rsidRPr="00756E21" w:rsidRDefault="004E5C8C" w:rsidP="009C2B67">
                          <w:pPr>
                            <w:pStyle w:val="Brdtext"/>
                            <w:jc w:val="right"/>
                          </w:pPr>
                          <w:r>
                            <w:fldChar w:fldCharType="begin"/>
                          </w:r>
                          <w:r>
                            <w:instrText xml:space="preserve"> PAGE   \* MERGEFORMAT </w:instrText>
                          </w:r>
                          <w:r>
                            <w:fldChar w:fldCharType="separate"/>
                          </w:r>
                          <w:r>
                            <w:rPr>
                              <w:noProof/>
                            </w:rPr>
                            <w:t>1150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4" type="#_x0000_t202" style="position:absolute;left:0;text-align:left;margin-left:5.4pt;margin-top:610.95pt;width:44.2pt;height:9.6pt;z-index:2516585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2Wu1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4zFnVtT0SI+qRb+mCiaRn8aFKcEWjoDYfoGW3nk4D3QYy261r+OfCmJkJ6a3O3YpGJN0eHKaH0/I&#10;IsmUj/PzcWI/2zs7H/CrgprFRcE9PV7iVGxuA9JFCDpAYq4ApipvKmPSJgpGXRnPNoKe2mC6Inn8&#10;gTKWNQU/PT4ZpcAWonsX2dgYRiXJ9Oli4V2BaYVboyLG2O9KE2WpzjdyCymV3eVP6IjSlOo9jj1+&#10;f6v3OHd1kEfKDBZ3znVlwafqU4/tKSt/DpTpDk+EH9Qdl9gu204r+dmggCWUWxKGh661gpM3FT3f&#10;rQj4IDz1Er04zQe8p482QPRDv+JsBf73W+cRTxInK2cN9WbBw6+18Ioz882S+M/zSRQSps3k5IyU&#10;xPyhZXlosev6CkgTOU0iJ9My4tEMS+2hfqIxMo9ZySSspNwFx2F5hd3EoDEk1XyeQNS+TuCtXTgZ&#10;Q0eeozgf2yfhXa9gJOnfwdDFYvpKyB02egY3XyOJMak8Mt2x2r8AtX4Sfz+m4mw53CfUfpjOXg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xNlrt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AB73E4A" w14:textId="7AB14879" w:rsidR="004E5C8C" w:rsidRPr="00756E21" w:rsidRDefault="004E5C8C" w:rsidP="009C2B67">
                    <w:pPr>
                      <w:pStyle w:val="Brdtext"/>
                      <w:jc w:val="right"/>
                    </w:pPr>
                    <w:r>
                      <w:fldChar w:fldCharType="begin"/>
                    </w:r>
                    <w:r>
                      <w:instrText xml:space="preserve"> PAGE   \* MERGEFORMAT </w:instrText>
                    </w:r>
                    <w:r>
                      <w:fldChar w:fldCharType="separate"/>
                    </w:r>
                    <w:r>
                      <w:rPr>
                        <w:noProof/>
                      </w:rPr>
                      <w:t>1150</w:t>
                    </w:r>
                    <w:r>
                      <w:fldChar w:fldCharType="end"/>
                    </w:r>
                  </w:p>
                </w:txbxContent>
              </v:textbox>
              <w10:wrap type="square" anchorx="page" anchory="page"/>
            </v:shape>
          </w:pict>
        </mc:Fallback>
      </mc:AlternateContent>
    </w:r>
    <w:r>
      <w:t xml:space="preserve"> </w:t>
    </w:r>
  </w:p>
</w:ftr>
</file>

<file path=word/footer1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51C935" w14:textId="77777777" w:rsidR="004E5C8C" w:rsidRDefault="004E5C8C" w:rsidP="00EE1584">
    <w:pPr>
      <w:pStyle w:val="Brdtext"/>
    </w:pPr>
    <w:r>
      <w:rPr>
        <w:noProof/>
        <w:lang w:eastAsia="sv-SE"/>
      </w:rPr>
      <mc:AlternateContent>
        <mc:Choice Requires="wps">
          <w:drawing>
            <wp:anchor distT="0" distB="0" distL="0" distR="0" simplePos="0" relativeHeight="2516583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77385B" w14:textId="11249AFB" w:rsidR="004E5C8C" w:rsidRPr="00756E21" w:rsidRDefault="004E5C8C" w:rsidP="00A118D8">
                          <w:pPr>
                            <w:pStyle w:val="Brdtext"/>
                            <w:jc w:val="right"/>
                          </w:pPr>
                          <w:r>
                            <w:fldChar w:fldCharType="begin"/>
                          </w:r>
                          <w:r>
                            <w:instrText xml:space="preserve"> PAGE   \* MERGEFORMAT </w:instrText>
                          </w:r>
                          <w:r>
                            <w:fldChar w:fldCharType="separate"/>
                          </w:r>
                          <w:r>
                            <w:rPr>
                              <w:noProof/>
                            </w:rPr>
                            <w:t>1149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5" type="#_x0000_t202" style="position:absolute;left:0;text-align:left;margin-left:393pt;margin-top:611.2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O1DykQIAAJQ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eMKZFTU90qNq0a+pgjzy07gwJdjCERDbL9DSOw/ngQ5j2a32dfxTQYzsxPR2xy4FY5IOT07zyTFZ&#10;JJnycX4+Tuxne2fnA35VULO4KLinx0ucis1tQLoIQQdIzBXAVOVNZUzaRMGoK+PZRtBTG0xXJI8/&#10;UMaypuCnk5NRCmwhuneRjY1hVJJMny4W3hWYVrg1KmKM/a40UZbqfCO3kFLZXf6EjihNqd7j2OP3&#10;t3qPc1cHeaTMYHHnXFcWfKo+9diesvLnQJnu8ET4Qd1xie2y7bSSnw0KWEK5JWF46ForOHlT0fPd&#10;ioAPwlMv0YvTfMB7+mgDRD/0K85W4H+/dR7xJHGyctZQbxY8/FoLrzgz3yyJ/zw/jkLCtDk++UxK&#10;Yv7Qsjy02HV9BaSJnCaRk2kZ8WiGpfZQP9EYmcesZBJWUu6C47C8wm5i0BiSaj5PIGpfJ/DWLpyM&#10;oSPPUZyP7ZPwrlcwkvTvYOhiMX0l5A4bPYObr5HEmFQeme5Y7V+AWj+Jvx9TcbYc7hNqP0x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jO1D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477385B" w14:textId="11249AFB" w:rsidR="004E5C8C" w:rsidRPr="00756E21" w:rsidRDefault="004E5C8C" w:rsidP="00A118D8">
                    <w:pPr>
                      <w:pStyle w:val="Brdtext"/>
                      <w:jc w:val="right"/>
                    </w:pPr>
                    <w:r>
                      <w:fldChar w:fldCharType="begin"/>
                    </w:r>
                    <w:r>
                      <w:instrText xml:space="preserve"> PAGE   \* MERGEFORMAT </w:instrText>
                    </w:r>
                    <w:r>
                      <w:fldChar w:fldCharType="separate"/>
                    </w:r>
                    <w:r>
                      <w:rPr>
                        <w:noProof/>
                      </w:rPr>
                      <w:t>1149</w:t>
                    </w:r>
                    <w:r>
                      <w:fldChar w:fldCharType="end"/>
                    </w:r>
                  </w:p>
                </w:txbxContent>
              </v:textbox>
              <w10:wrap type="square" anchorx="page" anchory="page"/>
            </v:shape>
          </w:pict>
        </mc:Fallback>
      </mc:AlternateContent>
    </w:r>
    <w:r>
      <w:t xml:space="preserve"> </w:t>
    </w:r>
  </w:p>
</w:ftr>
</file>

<file path=word/footer1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F93905" w14:textId="77777777" w:rsidR="004E5C8C" w:rsidRDefault="004E5C8C" w:rsidP="00EE1584">
    <w:pPr>
      <w:pStyle w:val="Brdtext"/>
    </w:pPr>
    <w:r>
      <w:rPr>
        <w:noProof/>
        <w:lang w:eastAsia="sv-SE"/>
      </w:rPr>
      <mc:AlternateContent>
        <mc:Choice Requires="wps">
          <w:drawing>
            <wp:anchor distT="0" distB="0" distL="0" distR="0" simplePos="0" relativeHeight="2516583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1280C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6" type="#_x0000_t202" style="position:absolute;left:0;text-align:left;margin-left:393pt;margin-top:611.2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VRVgjwIAAJQ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R0&#10;nFOiWY0hPYk2uA06yCM/jfVTwB4tgKH9bFrMeTj3OIxtt9LV8Y+GCOxgerdnF8EIx+H5RX56BguH&#10;KR/nk3FiPzs4W+fDF2FqEhcFdRhe4pRtb31AIYAOkJjLG1WVN5VSaRMFI66UI1uGUauQSoTHHyil&#10;SVPQi9PzUQqsTXTvIisdw4gkmT5dbLxrMK3CTomIUfqbkKAs9flKbsa50Pv8CR1REqne4tjjD1W9&#10;xbnrAx4ps9Fh71xX2rjUfbpjB8rKHwNlssOD8KO+4zK0y7bTSj4ZFLA05Q7CcKa7Wt7ymwrju2U+&#10;PDCHu4SJ430I9/hIZUC/6VeUrI379dp5xEPisFLS4G4W1P/cMCcoUV81xD/Jz6KQQtqcnX+Ekog7&#10;tiyPLXpTXxloAvJGdWkZ8UENS+lM/YxnZBGzwsQ0R+6ChmF5FboXA88QF4tFAuH6WhZu9aPlMXTk&#10;OYrzqX1mzvYKDpD+nRluMZu+EHKHjZ7eLjYBYkwqj0x3rPYTwNVP4u+fqfi2HO8T6vCY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VUVY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F1280C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D16727" w14:textId="77777777" w:rsidR="004E5C8C" w:rsidRDefault="004E5C8C" w:rsidP="009C2B67">
    <w:pPr>
      <w:pStyle w:val="Brdtext"/>
    </w:pPr>
    <w:r>
      <w:rPr>
        <w:noProof/>
        <w:lang w:eastAsia="sv-SE"/>
      </w:rPr>
      <mc:AlternateContent>
        <mc:Choice Requires="wps">
          <w:drawing>
            <wp:anchor distT="0" distB="0" distL="0" distR="0" simplePos="0" relativeHeight="2516585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6B62CA" w14:textId="53E8C763" w:rsidR="004E5C8C" w:rsidRPr="00756E21" w:rsidRDefault="004E5C8C" w:rsidP="009C2B67">
                          <w:pPr>
                            <w:pStyle w:val="Brdtext"/>
                            <w:jc w:val="right"/>
                          </w:pPr>
                          <w:r>
                            <w:fldChar w:fldCharType="begin"/>
                          </w:r>
                          <w:r>
                            <w:instrText xml:space="preserve"> PAGE   \* MERGEFORMAT </w:instrText>
                          </w:r>
                          <w:r>
                            <w:fldChar w:fldCharType="separate"/>
                          </w:r>
                          <w:r>
                            <w:rPr>
                              <w:noProof/>
                            </w:rPr>
                            <w:t>1160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9" type="#_x0000_t202" style="position:absolute;left:0;text-align:left;margin-left:5.4pt;margin-top:610.95pt;width:44.2pt;height:9.6pt;z-index:2516585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BofkA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jqecWVHTIz2qFv2GKphEfhoXZgRbOgJi+xlaeufhPNBhLLvVvo5/KoiRnZje7dmlYEzS4fQsP52Q&#10;RZIpH+fn48R+dnB2PuAXBTWLi4J7erzEqdjeBqSLEHSAxFwBTFXeVMakTRSMujKebQU9tcF0RfL4&#10;A2Usawp+djodpcAWonsX2dgYRiXJ9Oli4V2BaYU7oyLG2G9KE2WpzldyCymV3edP6IjSlOotjj3+&#10;cKu3OHd1kEfKDBb3znVlwafqU48dKCt/DJTpDk+EH9Udl9iu2l4r40EBKyh3JAwPXWsFJ28qer5b&#10;EfBBeOolenGaD3hPH22A6Id+xdka/K/XziOeJE5WzhrqzYKHnxvhFWfmqyXxn+eTKCRMm8n0IymJ&#10;+WPL6thiN/UVkCZymkROpmXEoxmW2kP9RGNkEbOSSVhJuQuOw/IKu4lBY0iqxSKBqH2dwFu7dDKG&#10;jjxHcT62T8K7XsFI0r+DoYvF7IWQO2z0DG6xQRJjUnlkumO1fwFq/ST+fkzF2XK8T6jDM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RBof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6B62CA" w14:textId="53E8C763" w:rsidR="004E5C8C" w:rsidRPr="00756E21" w:rsidRDefault="004E5C8C" w:rsidP="009C2B67">
                    <w:pPr>
                      <w:pStyle w:val="Brdtext"/>
                      <w:jc w:val="right"/>
                    </w:pPr>
                    <w:r>
                      <w:fldChar w:fldCharType="begin"/>
                    </w:r>
                    <w:r>
                      <w:instrText xml:space="preserve"> PAGE   \* MERGEFORMAT </w:instrText>
                    </w:r>
                    <w:r>
                      <w:fldChar w:fldCharType="separate"/>
                    </w:r>
                    <w:r>
                      <w:rPr>
                        <w:noProof/>
                      </w:rPr>
                      <w:t>1160</w:t>
                    </w:r>
                    <w:r>
                      <w:fldChar w:fldCharType="end"/>
                    </w:r>
                  </w:p>
                </w:txbxContent>
              </v:textbox>
              <w10:wrap type="square" anchorx="page" anchory="page"/>
            </v:shape>
          </w:pict>
        </mc:Fallback>
      </mc:AlternateContent>
    </w:r>
    <w:r>
      <w:t xml:space="preserve"> </w:t>
    </w:r>
  </w:p>
</w:ftr>
</file>

<file path=word/footer1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4C7336" w14:textId="77777777" w:rsidR="004E5C8C" w:rsidRDefault="004E5C8C" w:rsidP="00EE1584">
    <w:pPr>
      <w:pStyle w:val="Brdtext"/>
    </w:pPr>
    <w:r>
      <w:rPr>
        <w:noProof/>
        <w:lang w:eastAsia="sv-SE"/>
      </w:rPr>
      <mc:AlternateContent>
        <mc:Choice Requires="wps">
          <w:drawing>
            <wp:anchor distT="0" distB="0" distL="0" distR="0" simplePos="0" relativeHeight="2516583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86BCAB" w14:textId="31503552" w:rsidR="004E5C8C" w:rsidRPr="00756E21" w:rsidRDefault="004E5C8C" w:rsidP="00A118D8">
                          <w:pPr>
                            <w:pStyle w:val="Brdtext"/>
                            <w:jc w:val="right"/>
                          </w:pPr>
                          <w:r>
                            <w:fldChar w:fldCharType="begin"/>
                          </w:r>
                          <w:r>
                            <w:instrText xml:space="preserve"> PAGE   \* MERGEFORMAT </w:instrText>
                          </w:r>
                          <w:r>
                            <w:fldChar w:fldCharType="separate"/>
                          </w:r>
                          <w:r>
                            <w:rPr>
                              <w:noProof/>
                            </w:rPr>
                            <w:t>1159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0" type="#_x0000_t202" style="position:absolute;left:0;text-align:left;margin-left:393pt;margin-top:611.2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UdGRkAIAAJQ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4ylnVtT0SI+qRb+hCvLIT+PCjGBLR0BsP0NL7zycBzqMZbfa1/FPBTGyE9O7PbsUjEk6PJvmk1Oy&#10;SDLl4/x8nNjPDs7OB/yioGZxUXBPj5c4FdvbgHQRgg6QmCuAqcqbypi0iYJRV8azraCnNpiuSB5/&#10;oIxlTcGnk7NRCmwhuneRjY1hVJJMny4W3hWYVrgzKmKM/aY0UZbqfCW3kFLZff6EjihNqd7i2OMP&#10;t3qLc1cHeaTMYHHvXFcWfKo+9diBsvLHQJnu8ET4Ud1xie2q7bUyGRSwgnJHwvDQtVZw8qai57sV&#10;AR+Ep16iF6f5gPf00QaIfuhXnK3B/3rtPOJJ4mTlrKHeLHj4uRFecWa+WhL/eX4ahYRpc3r2kZTE&#10;/LFldWyxm/oKSBM5TSIn0zLi0QxL7aF+ojGyiFnJJKyk3AXHYXmF3cSgMSTVYpFA1L5O4K1dOhlD&#10;R56jOB/bJ+Fdr2Ak6d/B0MVi9kLIHTZ6BrfYIIkxqTwy3bHavwC1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RR0Z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86BCAB" w14:textId="31503552" w:rsidR="004E5C8C" w:rsidRPr="00756E21" w:rsidRDefault="004E5C8C" w:rsidP="00A118D8">
                    <w:pPr>
                      <w:pStyle w:val="Brdtext"/>
                      <w:jc w:val="right"/>
                    </w:pPr>
                    <w:r>
                      <w:fldChar w:fldCharType="begin"/>
                    </w:r>
                    <w:r>
                      <w:instrText xml:space="preserve"> PAGE   \* MERGEFORMAT </w:instrText>
                    </w:r>
                    <w:r>
                      <w:fldChar w:fldCharType="separate"/>
                    </w:r>
                    <w:r>
                      <w:rPr>
                        <w:noProof/>
                      </w:rPr>
                      <w:t>1159</w:t>
                    </w:r>
                    <w:r>
                      <w:fldChar w:fldCharType="end"/>
                    </w:r>
                  </w:p>
                </w:txbxContent>
              </v:textbox>
              <w10:wrap type="square" anchorx="page" anchory="page"/>
            </v:shape>
          </w:pict>
        </mc:Fallback>
      </mc:AlternateContent>
    </w:r>
    <w:r>
      <w:t xml:space="preserve"> </w:t>
    </w:r>
  </w:p>
</w:ftr>
</file>

<file path=word/footer1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B05344" w14:textId="77777777" w:rsidR="004E5C8C" w:rsidRDefault="004E5C8C" w:rsidP="00EE1584">
    <w:pPr>
      <w:pStyle w:val="Brdtext"/>
    </w:pPr>
    <w:r>
      <w:rPr>
        <w:noProof/>
        <w:lang w:eastAsia="sv-SE"/>
      </w:rPr>
      <mc:AlternateContent>
        <mc:Choice Requires="wps">
          <w:drawing>
            <wp:anchor distT="0" distB="0" distL="0" distR="0" simplePos="0" relativeHeight="2516583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45E83E"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1" type="#_x0000_t202" style="position:absolute;left:0;text-align:left;margin-left:393pt;margin-top:611.2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mKaRjwIAAJQFAAAOAAAAZHJzL2Uyb0RvYy54bWysVE1v2zAMvQ/YfxB0Xx2nabcGdYqsRYcB&#10;RVusHXpWZKkxJomaxMTOfv0o2flY10uHXWxJfCTFp0eeX3TWsLUKsQFX8fJoxJlyEurGPVf8++P1&#10;h0+cRRSuFgacqvhGRX4xe//uvPVTNYYlmFoFRkFcnLa+4ktEPy2KKJfKingEXjkyaghWIG3Dc1EH&#10;0VJ0a4rxaHRatBBqH0CqGOn0qjfyWY6vtZJ4p3VUyEzF6W6YvyF/F+lbzM7F9DkIv2zkcA3xD7ew&#10;onGUdBfqSqBgq9D8Fco2MkAEjUcSbAFaN1LlGqiacvSimoel8CrXQuREv6Mp/r+w8nZ9H1hTV/x4&#10;POHMCUuP9Kg6DCuqoEz8tD5OCfbgCYjdZ+jonbfnkQ5T2Z0ONv2pIEZ2YnqzY5eCMUmHJ6fl8YQs&#10;kkzluDwbZ/aLvbMPEb8osCwtKh7o8TKnYn0TkS5C0C0k5Ypgmvq6MSZvkmDUpQlsLeipDeYrkscf&#10;KONYW/HT45NRDuwgufeRjUthVJbMkC4V3heYV7gxKmGM+6Y0UZbrfCW3kFK5Xf6MTihNqd7iOOD3&#10;t3qLc18HeeTM4HDnbBsHIVefe2xPWf1jS5nu8UT4Qd1pid2i22llUMYC6g0JI0DfWtHL64ae70ZE&#10;vBeBeolenOYD3tFHGyD6YVhxtoTw67XzhCeJk5Wzlnqz4vHnSgTFmfnqSPxn5SQJCfNmcvKRlMTC&#10;oWVxaHErewmkiZImkZd5mfBotksdwD7RGJmnrGQSTlLuiuN2eYn9xKAxJNV8nkHUvl7gjXvwMoVO&#10;PCdxPnZPIvhBwUjSv4VtF4vpCyH32OQZ/XyFJMas8sR0z+rwAtT6WfzDmEqz5XCfUfth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5imk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445E83E"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200818" w14:textId="77777777" w:rsidR="004E5C8C" w:rsidRDefault="004E5C8C" w:rsidP="009C2B67">
    <w:pPr>
      <w:pStyle w:val="Brdtext"/>
    </w:pPr>
    <w:r>
      <w:rPr>
        <w:noProof/>
        <w:lang w:eastAsia="sv-SE"/>
      </w:rPr>
      <mc:AlternateContent>
        <mc:Choice Requires="wps">
          <w:drawing>
            <wp:anchor distT="0" distB="0" distL="0" distR="0" simplePos="0" relativeHeight="251658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A0174C" w14:textId="279DDDD9" w:rsidR="004E5C8C" w:rsidRPr="00756E21" w:rsidRDefault="004E5C8C" w:rsidP="009C2B67">
                          <w:pPr>
                            <w:pStyle w:val="Brdtext"/>
                            <w:jc w:val="right"/>
                          </w:pPr>
                          <w:r>
                            <w:fldChar w:fldCharType="begin"/>
                          </w:r>
                          <w:r>
                            <w:instrText xml:space="preserve"> PAGE   \* MERGEFORMAT </w:instrText>
                          </w:r>
                          <w:r>
                            <w:fldChar w:fldCharType="separate"/>
                          </w:r>
                          <w:r>
                            <w:rPr>
                              <w:noProof/>
                            </w:rPr>
                            <w:t>1160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4" type="#_x0000_t202" style="position:absolute;left:0;text-align:left;margin-left:5.4pt;margin-top:610.95pt;width:44.2pt;height:9.6pt;z-index:25165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EPuukA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HiMVmlWo0mPog1ujQomkZ/G+ilgCwtgaL+YFn0ezj0OY9mtdHX8oyACO5je7thFMMJxeHKaH09g&#10;4TDl4/x8nNjP9s7W+fBVmJrERUEdmpc4ZZtbH3ARQAdIzOWNqsqbSqm0iYIRV8qRDUOrVUhXhMcf&#10;KKVJU9DT45NRCqxNdO8iKx3DiCSZPl0svCswrcJWiYhR+ruQoCzV+UZuxrnQu/wJHVESqd7j2OP3&#10;t3qPc1cHPFJmo8POua60can69Mb2lJU/B8pkhwfhB3XHZWiXba+Vs0EBS1NuIQxnuqflLb+p0L5b&#10;5sMDc3hL6DjmQ7jHRyoD+k2/omRl3O+3ziMeEoeVkgZvs6D+15o5QYn6piH+83wShRTSZnJyBiUR&#10;d2hZHlr0ur4y0ESOSWR5WkZ8UMNSOlM/YYzMY1aYmObIXdAwLK9CNzEwhriYzxMIz9eycKsXlsfQ&#10;kecozsf2iTnbKzhA+ndmeMVs+krIHTZ6ejtfB4gxqTwy3bHadwBPP4m/H1NxthzuE2o/TG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wEPuu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AA0174C" w14:textId="279DDDD9" w:rsidR="004E5C8C" w:rsidRPr="00756E21" w:rsidRDefault="004E5C8C" w:rsidP="009C2B67">
                    <w:pPr>
                      <w:pStyle w:val="Brdtext"/>
                      <w:jc w:val="right"/>
                    </w:pPr>
                    <w:r>
                      <w:fldChar w:fldCharType="begin"/>
                    </w:r>
                    <w:r>
                      <w:instrText xml:space="preserve"> PAGE   \* MERGEFORMAT </w:instrText>
                    </w:r>
                    <w:r>
                      <w:fldChar w:fldCharType="separate"/>
                    </w:r>
                    <w:r>
                      <w:rPr>
                        <w:noProof/>
                      </w:rPr>
                      <w:t>1160</w:t>
                    </w:r>
                    <w:r>
                      <w:fldChar w:fldCharType="end"/>
                    </w:r>
                  </w:p>
                </w:txbxContent>
              </v:textbox>
              <w10:wrap type="square" anchorx="page" anchory="page"/>
            </v:shape>
          </w:pict>
        </mc:Fallback>
      </mc:AlternateContent>
    </w:r>
    <w:r>
      <w:t xml:space="preserve"> </w:t>
    </w:r>
  </w:p>
</w:ftr>
</file>

<file path=word/footer1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3F4794" w14:textId="77777777" w:rsidR="004E5C8C" w:rsidRDefault="004E5C8C" w:rsidP="00EE1584">
    <w:pPr>
      <w:pStyle w:val="Brdtext"/>
    </w:pPr>
    <w:r>
      <w:rPr>
        <w:noProof/>
        <w:lang w:eastAsia="sv-SE"/>
      </w:rPr>
      <mc:AlternateContent>
        <mc:Choice Requires="wps">
          <w:drawing>
            <wp:anchor distT="0" distB="0" distL="0" distR="0" simplePos="0" relativeHeight="251658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9D814" w14:textId="39066ACE" w:rsidR="004E5C8C" w:rsidRPr="00756E21" w:rsidRDefault="004E5C8C" w:rsidP="00A118D8">
                          <w:pPr>
                            <w:pStyle w:val="Brdtext"/>
                            <w:jc w:val="right"/>
                          </w:pPr>
                          <w:r>
                            <w:fldChar w:fldCharType="begin"/>
                          </w:r>
                          <w:r>
                            <w:instrText xml:space="preserve"> PAGE   \* MERGEFORMAT </w:instrText>
                          </w:r>
                          <w:r>
                            <w:fldChar w:fldCharType="separate"/>
                          </w:r>
                          <w:r>
                            <w:rPr>
                              <w:noProof/>
                            </w:rPr>
                            <w:t>1161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5" type="#_x0000_t202" style="position:absolute;left:0;text-align:left;margin-left:393pt;margin-top:611.25pt;width:44.2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8sDpkAIAAJQ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wy&#10;PufMipoe6Um16NdUQR75aVyYEuzRERDbL9DSOw/ngQ5j2a32dfxTQYzsxPR2xy4FY5IOT07zyTFZ&#10;JJnycX4+Tuxne2fnA35VULO4KLinx0ucis1tQLoIQQdIzBXAVOVNZUzaRMGoK+PZRtBTG0xXJI8/&#10;UMaypuCnk5NRCmwhuneRjY1hVJJMny4W3hWYVrg1KmKM/a40UZbqfCO3kFLZXf6EjihNqd7j2OP3&#10;t3qPc1cHeaTMYHHnXFcWfKo+9diesvLnQJnu8ET4Qd1xie2i7bVyNihgAeWWhOGha63g5E1Fz3cr&#10;Aj4IT71EL07zAe/pow0Q/dCvOFuB//3WecSTxMnKWUO9WfDway284sx8syT+8/w4CgnT5vjkMymJ&#10;+UPL4tBi1/UVkCZymkROpmXEoxmW2kP9TGNkHrOSSVhJuQuOw/IKu4lBY0iq+TyBqH2dwFv76GQM&#10;HXmO4nxqn4V3vYKRpH8HQxeL6Sshd9joGdx8jSTGpPLIdMdq/wLU+kn8/ZiKs+Vwn1D7Y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fywO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39D814" w14:textId="39066ACE" w:rsidR="004E5C8C" w:rsidRPr="00756E21" w:rsidRDefault="004E5C8C" w:rsidP="00A118D8">
                    <w:pPr>
                      <w:pStyle w:val="Brdtext"/>
                      <w:jc w:val="right"/>
                    </w:pPr>
                    <w:r>
                      <w:fldChar w:fldCharType="begin"/>
                    </w:r>
                    <w:r>
                      <w:instrText xml:space="preserve"> PAGE   \* MERGEFORMAT </w:instrText>
                    </w:r>
                    <w:r>
                      <w:fldChar w:fldCharType="separate"/>
                    </w:r>
                    <w:r>
                      <w:rPr>
                        <w:noProof/>
                      </w:rPr>
                      <w:t>1161</w:t>
                    </w:r>
                    <w:r>
                      <w:fldChar w:fldCharType="end"/>
                    </w:r>
                  </w:p>
                </w:txbxContent>
              </v:textbox>
              <w10:wrap type="square" anchorx="page" anchory="page"/>
            </v:shape>
          </w:pict>
        </mc:Fallback>
      </mc:AlternateContent>
    </w:r>
    <w:r>
      <w:t xml:space="preserve"> </w:t>
    </w:r>
  </w:p>
</w:ftr>
</file>

<file path=word/footer1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2A4902" w14:textId="77777777" w:rsidR="004E5C8C" w:rsidRDefault="004E5C8C" w:rsidP="00EE1584">
    <w:pPr>
      <w:pStyle w:val="Brdtext"/>
    </w:pPr>
    <w:r>
      <w:rPr>
        <w:noProof/>
        <w:lang w:eastAsia="sv-SE"/>
      </w:rPr>
      <mc:AlternateContent>
        <mc:Choice Requires="wps">
          <w:drawing>
            <wp:anchor distT="0" distB="0" distL="0" distR="0" simplePos="0" relativeHeight="2516583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CA6BD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6" type="#_x0000_t202" style="position:absolute;left:0;text-align:left;margin-left:393pt;margin-top:611.25pt;width:44.2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UsoykQIAAJQ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4zPOrKjpkZ5Ui35NFeSRn8aFKcEeHQGx/QItvfNwHugwlt1qX8c/FcTITkxvd+xSMCbp8OQ0nxyT&#10;RZIpH+fn48R+tnd2PuBXBTWLi4J7erzEqdjcBqSLEHSAxFwBTFXeVMakTRSMujKebQQ9tcF0RfL4&#10;A2Usawp+OjkZpcAWonsX2dgYRiXJ9Oli4V2BaYVboyLG2O9KE2WpzjdyCymV3eVP6IjSlOo9jj1+&#10;f6v3OHd1kEfKDBZ3znVlwafqU4/tKSt/DpTpDk+EH9Qdl9gu2l4r54MCFlBuSRgeutYKTt5U9Hy3&#10;IuCD8NRL9OI0H/CePtoA0Q/9irMV+N9vnUc8SZysnDXUmwUPv9bCK87MN0viP8+Po5AwbY5PzkhJ&#10;zB9aFocWu66vgDSR0yRyMi0jHs2w1B7qZxoj85iVTMJKyl1wHJZX2E0MGkNSzecJRO3rBN7aRydj&#10;6MhzFOdT+yy86xWMJP07GLpYTF8JucNGz+DmayQxJpVHpjtW+xeg1k/i78dUnC2H+4TaD9P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eUso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ECA6BD5"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C1739C" w14:textId="77777777" w:rsidR="004E5C8C" w:rsidRDefault="004E5C8C" w:rsidP="009C2B67">
    <w:pPr>
      <w:pStyle w:val="Brdtext"/>
    </w:pPr>
    <w:r>
      <w:rPr>
        <w:noProof/>
        <w:lang w:eastAsia="sv-SE"/>
      </w:rPr>
      <mc:AlternateContent>
        <mc:Choice Requires="wps">
          <w:drawing>
            <wp:anchor distT="0" distB="0" distL="0" distR="0" simplePos="0" relativeHeight="2516585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02C2F7" w14:textId="0F07CE9F" w:rsidR="004E5C8C" w:rsidRPr="00756E21" w:rsidRDefault="004E5C8C" w:rsidP="009C2B67">
                          <w:pPr>
                            <w:pStyle w:val="Brdtext"/>
                            <w:jc w:val="right"/>
                          </w:pPr>
                          <w:r>
                            <w:fldChar w:fldCharType="begin"/>
                          </w:r>
                          <w:r>
                            <w:instrText xml:space="preserve"> PAGE   \* MERGEFORMAT </w:instrText>
                          </w:r>
                          <w:r>
                            <w:fldChar w:fldCharType="separate"/>
                          </w:r>
                          <w:r>
                            <w:rPr>
                              <w:noProof/>
                            </w:rPr>
                            <w:t>1162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9" type="#_x0000_t202" style="position:absolute;left:0;text-align:left;margin-left:5.4pt;margin-top:610.95pt;width:44.2pt;height:9.6pt;z-index:2516585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ShtkjgIAAJQFAAAOAAAAZHJzL2Uyb0RvYy54bWysVF1v2yAUfZ+0/4B4Xx0na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THJKNKsxpEfRBrdBB9PIT2P9DLClBTC0n02LOQ/nHoex7Va6Ov7REIEdTO/27CIY4Tg8PcsnU1g4&#10;TPk4Px8n9rODs3U+fBGmJnFRUIfhJU7Z9tYHFALoAIm5vFFVeVMplTZRMOJKObJlGLUKqUR4/IFS&#10;mjQFPZucjlJgbaJ7F1npGEYkyfTpYuNdg2kVdkpEjNLfhARlqc9XcjPOhd7nT+iIkkj1Fscef6jq&#10;Lc5dH/BImY0Oe+e60sal7tMdO1BW/hgokx0ehB/1HZehXbW9VsaDAlam3EEYznRXy1t+U2F8t8yH&#10;B+ZwlzBxvA/hHh+pDOg3/YqStXG/XjuPeEgcVkoa3M2C+p8b5gQl6quG+M/zaRRSSJvp6Ucoibhj&#10;y+rYojf1lYEmIG9Ul5YRH9SwlM7UT3hGFjErTExz5C5oGJZXoXsx8AxxsVgkEK6vZeFWLy2PoSPP&#10;UZyP7RNztldwgPTvzHCL2eyFkDts9PR2sQkQY1J5ZLpjtZ8Arn4Sf/9MxbfleJ9Qh8d0/hs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EobZI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102C2F7" w14:textId="0F07CE9F" w:rsidR="004E5C8C" w:rsidRPr="00756E21" w:rsidRDefault="004E5C8C" w:rsidP="009C2B67">
                    <w:pPr>
                      <w:pStyle w:val="Brdtext"/>
                      <w:jc w:val="right"/>
                    </w:pPr>
                    <w:r>
                      <w:fldChar w:fldCharType="begin"/>
                    </w:r>
                    <w:r>
                      <w:instrText xml:space="preserve"> PAGE   \* MERGEFORMAT </w:instrText>
                    </w:r>
                    <w:r>
                      <w:fldChar w:fldCharType="separate"/>
                    </w:r>
                    <w:r>
                      <w:rPr>
                        <w:noProof/>
                      </w:rPr>
                      <w:t>1162</w:t>
                    </w:r>
                    <w:r>
                      <w:fldChar w:fldCharType="end"/>
                    </w:r>
                  </w:p>
                </w:txbxContent>
              </v:textbox>
              <w10:wrap type="square" anchorx="page" anchory="page"/>
            </v:shape>
          </w:pict>
        </mc:Fallback>
      </mc:AlternateContent>
    </w:r>
    <w:r>
      <w:t xml:space="preserve"> </w:t>
    </w:r>
  </w:p>
</w:ftr>
</file>

<file path=word/footer1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72D03F" w14:textId="77777777" w:rsidR="004E5C8C" w:rsidRDefault="004E5C8C" w:rsidP="00EE1584">
    <w:pPr>
      <w:pStyle w:val="Brdtext"/>
    </w:pPr>
    <w:r>
      <w:rPr>
        <w:noProof/>
        <w:lang w:eastAsia="sv-SE"/>
      </w:rPr>
      <mc:AlternateContent>
        <mc:Choice Requires="wps">
          <w:drawing>
            <wp:anchor distT="0" distB="0" distL="0" distR="0" simplePos="0" relativeHeight="2516583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B5025D" w14:textId="02DF74CD" w:rsidR="004E5C8C" w:rsidRPr="00756E21" w:rsidRDefault="004E5C8C" w:rsidP="00A118D8">
                          <w:pPr>
                            <w:pStyle w:val="Brdtext"/>
                            <w:jc w:val="right"/>
                          </w:pPr>
                          <w:r>
                            <w:fldChar w:fldCharType="begin"/>
                          </w:r>
                          <w:r>
                            <w:instrText xml:space="preserve"> PAGE   \* MERGEFORMAT </w:instrText>
                          </w:r>
                          <w:r>
                            <w:fldChar w:fldCharType="separate"/>
                          </w:r>
                          <w:r>
                            <w:rPr>
                              <w:noProof/>
                            </w:rPr>
                            <w:t>1161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0" type="#_x0000_t202" style="position:absolute;left:0;text-align:left;margin-left:393pt;margin-top:611.2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X9DqkAIAAJQ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GXNmRU2P9KRa9BuqII/8NC5MCfboCIjtZ2jpnYfzQIex7Fb7Ov6pIEZ2Ynq3Z5eCMUmHZ+f55JQs&#10;kkz5OL8YJ/azg7PzAb8oqFlcFNzT4yVOxfY2IF2EoAMk5gpgqvKmMiZtomDUlfFsK+ipDaYrkscf&#10;KGNZU/DzydkoBbYQ3bvIxsYwKkmmTxcL7wpMK9wZFTHGflOaKEt1vpJbSKnsPn9CR5SmVG9x7PGH&#10;W73FuauDPFJmsLh3risLPlWfeuxAWfljoEx3eCL8qO64xHbZ9lqZDApYQrkjYXjoWis4eVPR892K&#10;gA/CUy/Ri9N8wHv6aANEP/Qrztbgf712HvEkcbJy1lBvFjz83AivODNfLYn/Ij+NQsK0OT37SEpi&#10;/tiyPLbYTX0FpImcJpGTaRnxaIal9lA/0xhZxKxkElZS7oLjsLzCbmLQGJJqsUggal8n8NY+OhlD&#10;R56jOJ/aZ+Fdr2Ak6d/B0MVi+kLIHTZ6BrfYIIkxqTwy3bHavwC1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5f0O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B5025D" w14:textId="02DF74CD" w:rsidR="004E5C8C" w:rsidRPr="00756E21" w:rsidRDefault="004E5C8C" w:rsidP="00A118D8">
                    <w:pPr>
                      <w:pStyle w:val="Brdtext"/>
                      <w:jc w:val="right"/>
                    </w:pPr>
                    <w:r>
                      <w:fldChar w:fldCharType="begin"/>
                    </w:r>
                    <w:r>
                      <w:instrText xml:space="preserve"> PAGE   \* MERGEFORMAT </w:instrText>
                    </w:r>
                    <w:r>
                      <w:fldChar w:fldCharType="separate"/>
                    </w:r>
                    <w:r>
                      <w:rPr>
                        <w:noProof/>
                      </w:rPr>
                      <w:t>1161</w:t>
                    </w:r>
                    <w:r>
                      <w:fldChar w:fldCharType="end"/>
                    </w:r>
                  </w:p>
                </w:txbxContent>
              </v:textbox>
              <w10:wrap type="square" anchorx="page" anchory="page"/>
            </v:shape>
          </w:pict>
        </mc:Fallback>
      </mc:AlternateContent>
    </w:r>
    <w:r>
      <w:t xml:space="preserve"> </w:t>
    </w:r>
  </w:p>
</w:ftr>
</file>

<file path=word/footer1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5DECBC" w14:textId="77777777" w:rsidR="004E5C8C" w:rsidRDefault="004E5C8C" w:rsidP="00EE1584">
    <w:pPr>
      <w:pStyle w:val="Brdtext"/>
    </w:pPr>
    <w:r>
      <w:rPr>
        <w:noProof/>
        <w:lang w:eastAsia="sv-SE"/>
      </w:rPr>
      <mc:AlternateContent>
        <mc:Choice Requires="wps">
          <w:drawing>
            <wp:anchor distT="0" distB="0" distL="0" distR="0" simplePos="0" relativeHeight="2516583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0E4DE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1" type="#_x0000_t202" style="position:absolute;left:0;text-align:left;margin-left:393pt;margin-top:611.2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qfqjw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MkE/GhW45EeRRvcBhXkkZ/G+hlgSwtgaD+bFu88nHscxrJb6er4R0EEdkTa7dlFMMJxeHqWT6aw&#10;cJjycX4+TuxnB2frfPgiTE3ioqAOj5c4ZdtbH3ARQAdIzOWNqsqbSqm0iYIRV8qRLcNTq5CuCI8/&#10;UEqTpqBnk9NRCqxNdO8iKx3DiCSZPl0svCswrcJOiYhR+puQoCzV+UpuxrnQ+/wJHVESqd7i2OMP&#10;t3qLc1cHPFJmo8Peua60can61GMHysofA2Wyw4Pwo7rjMrSrttfKdFDAypQ7CMOZrrW85TcVnu+W&#10;+fDAHHoJL475EO7xkcqAftOvKFkb9+u184iHxGGlpEFvFtT/3DAnKFFfNcR/nk+jkELaTE8/QknE&#10;HVtWxxa9qa8MNJFjElmelhEf1LCUztRPGCOLmBUmpjlyFzQMy6vQTQyMIS4WiwRC+1oWbvXS8hg6&#10;8hzF+dg+MWd7BQdI/84MXcxmL4TcYaOnt4tNgBiTyiPTHav9C6D1k/j7MRVny/E+oQ7D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Zan6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40E4DED"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F2B5F2" w14:textId="77777777" w:rsidR="004E5C8C" w:rsidRDefault="004E5C8C" w:rsidP="009C2B67">
    <w:pPr>
      <w:pStyle w:val="Brdtext"/>
    </w:pPr>
    <w:r>
      <w:rPr>
        <w:noProof/>
        <w:lang w:eastAsia="sv-SE"/>
      </w:rPr>
      <mc:AlternateContent>
        <mc:Choice Requires="wps">
          <w:drawing>
            <wp:anchor distT="0" distB="0" distL="0" distR="0" simplePos="0" relativeHeight="2516585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4A5A86" w14:textId="6CA58A1B" w:rsidR="004E5C8C" w:rsidRPr="00756E21" w:rsidRDefault="004E5C8C" w:rsidP="009C2B67">
                          <w:pPr>
                            <w:pStyle w:val="Brdtext"/>
                            <w:jc w:val="right"/>
                          </w:pPr>
                          <w:r>
                            <w:fldChar w:fldCharType="begin"/>
                          </w:r>
                          <w:r>
                            <w:instrText xml:space="preserve"> PAGE   \* MERGEFORMAT </w:instrText>
                          </w:r>
                          <w:r>
                            <w:fldChar w:fldCharType="separate"/>
                          </w:r>
                          <w:r>
                            <w:rPr>
                              <w:noProof/>
                            </w:rPr>
                            <w:t>1164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4" type="#_x0000_t202" style="position:absolute;left:0;text-align:left;margin-left:5.4pt;margin-top:610.95pt;width:44.2pt;height:9.6pt;z-index:2516585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aKASkAIAAJQFAAAOAAAAZHJzL2Uyb0RvYy54bWysVFFP2zAQfp+0/2D5faRpC4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kylnVtT0SI+qRb+mCqaRn8aFGcEeHAGx/QItvfNwHugwlt1qX8c/FcTITkxvd+xSMCbp8Pgkn0zJ&#10;IsmUj/OzcWI/2zs7H/CrgprFRcE9PV7iVGxuAtJFCDpAYq4ApiqvK2PSJgpGXRrPNoKe2mC6Inn8&#10;gTKWNQU/mRyPUmAL0b2LbGwMo5Jk+nSx8K7AtMKtURFj7HelibJU5xu5hZTK7vIndERpSvUexx6/&#10;v9V7nLs6yCNlBos757qy4FP1qcf2lJU/B8p0hyfCD+qOS2yXba+V00EBSyi3JAwPXWsFJ68rer4b&#10;EfBeeOolenGaD3hHH22A6Id+xdkK/O+3ziOeJE5WzhrqzYKHX2vhFWfmmyXxn+XTKCRMm+nxKSmJ&#10;+UPL8tBi1/UlkCZymkROpmXEoxmW2kP9RGNkEbOSSVhJuQuOw/ISu4lBY0iqxSKBqH2dwBv74GQM&#10;HXmO4nxsn4R3vYKRpH8LQxeL2Sshd9joGdxijSTGpPLIdMdq/wLU+kn8/ZiKs+Vwn1D7Y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faKAS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E4A5A86" w14:textId="6CA58A1B" w:rsidR="004E5C8C" w:rsidRPr="00756E21" w:rsidRDefault="004E5C8C" w:rsidP="009C2B67">
                    <w:pPr>
                      <w:pStyle w:val="Brdtext"/>
                      <w:jc w:val="right"/>
                    </w:pPr>
                    <w:r>
                      <w:fldChar w:fldCharType="begin"/>
                    </w:r>
                    <w:r>
                      <w:instrText xml:space="preserve"> PAGE   \* MERGEFORMAT </w:instrText>
                    </w:r>
                    <w:r>
                      <w:fldChar w:fldCharType="separate"/>
                    </w:r>
                    <w:r>
                      <w:rPr>
                        <w:noProof/>
                      </w:rPr>
                      <w:t>1164</w:t>
                    </w:r>
                    <w:r>
                      <w:fldChar w:fldCharType="end"/>
                    </w:r>
                  </w:p>
                </w:txbxContent>
              </v:textbox>
              <w10:wrap type="square" anchorx="page" anchory="page"/>
            </v:shape>
          </w:pict>
        </mc:Fallback>
      </mc:AlternateContent>
    </w:r>
    <w:r>
      <w:t xml:space="preserve"> </w:t>
    </w:r>
  </w:p>
</w:ftr>
</file>

<file path=word/footer1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D60DB2" w14:textId="77777777" w:rsidR="004E5C8C" w:rsidRDefault="004E5C8C" w:rsidP="00EE1584">
    <w:pPr>
      <w:pStyle w:val="Brdtext"/>
    </w:pPr>
    <w:r>
      <w:rPr>
        <w:noProof/>
        <w:lang w:eastAsia="sv-SE"/>
      </w:rPr>
      <mc:AlternateContent>
        <mc:Choice Requires="wps">
          <w:drawing>
            <wp:anchor distT="0" distB="0" distL="0" distR="0" simplePos="0" relativeHeight="2516583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FA4E2" w14:textId="20869099" w:rsidR="004E5C8C" w:rsidRPr="00756E21" w:rsidRDefault="004E5C8C" w:rsidP="00A118D8">
                          <w:pPr>
                            <w:pStyle w:val="Brdtext"/>
                            <w:jc w:val="right"/>
                          </w:pPr>
                          <w:r>
                            <w:fldChar w:fldCharType="begin"/>
                          </w:r>
                          <w:r>
                            <w:instrText xml:space="preserve"> PAGE   \* MERGEFORMAT </w:instrText>
                          </w:r>
                          <w:r>
                            <w:fldChar w:fldCharType="separate"/>
                          </w:r>
                          <w:r>
                            <w:rPr>
                              <w:noProof/>
                            </w:rPr>
                            <w:t>1163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5" type="#_x0000_t202" style="position:absolute;left:0;text-align:left;margin-left:393pt;margin-top:611.2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ptVkAIAAJQFAAAOAAAAZHJzL2Uyb0RvYy54bWysVFFP2zAQfp+0/2D5faRpK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yZQzK2p6pEfVol9TBXnkp3FhRrAHR0Bsv0BL7zycBzqMZbfa1/FPBTGyE9PbHbsUjEk6nJ7kk2Oy&#10;SDLl4/xsnNjP9s7OB/yqoGZxUXBPj5c4FZubgHQRgg6QmCuAqcrrypi0iYJRl8azjaCnNpiuSB5/&#10;oIxlTcFPJtNRCmwhuneRjY1hVJJMny4W3hWYVrg1KmKM/a40UZbqfCO3kFLZXf6EjihNqd7j2OP3&#10;t3qPc1cHeaTMYHHnXFcWfKo+9diesvLnQJnu8ET4Qd1xie2y7bVyOihgCeWWhOGha63g5HVFz3cj&#10;At4LT71EL07zAe/oow0Q/dCvOFuB//3WecSTxMnKWUO9WfDway284sx8syT+s/w4CgnT5nj6mZTE&#10;/KFleWix6/oSSBM5TSIn0zLi0QxL7aF+ojGyiFnJJKyk3AXHYXmJ3cSgMSTVYpFA1L5O4I19cDKG&#10;jjxHcT62T8K7XsFI0r+FoYvF7JWQO2z0DG6xRhJjUnlkumO1fwFq/ST+fkzF2XK4T6j9M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iKm1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BFA4E2" w14:textId="20869099" w:rsidR="004E5C8C" w:rsidRPr="00756E21" w:rsidRDefault="004E5C8C" w:rsidP="00A118D8">
                    <w:pPr>
                      <w:pStyle w:val="Brdtext"/>
                      <w:jc w:val="right"/>
                    </w:pPr>
                    <w:r>
                      <w:fldChar w:fldCharType="begin"/>
                    </w:r>
                    <w:r>
                      <w:instrText xml:space="preserve"> PAGE   \* MERGEFORMAT </w:instrText>
                    </w:r>
                    <w:r>
                      <w:fldChar w:fldCharType="separate"/>
                    </w:r>
                    <w:r>
                      <w:rPr>
                        <w:noProof/>
                      </w:rPr>
                      <w:t>1163</w:t>
                    </w:r>
                    <w:r>
                      <w:fldChar w:fldCharType="end"/>
                    </w:r>
                  </w:p>
                </w:txbxContent>
              </v:textbox>
              <w10:wrap type="square" anchorx="page" anchory="page"/>
            </v:shape>
          </w:pict>
        </mc:Fallback>
      </mc:AlternateContent>
    </w:r>
    <w:r>
      <w:t xml:space="preserve"> </w:t>
    </w:r>
  </w:p>
</w:ftr>
</file>

<file path=word/footer1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4ACFFD" w14:textId="77777777" w:rsidR="004E5C8C" w:rsidRDefault="004E5C8C" w:rsidP="00EE1584">
    <w:pPr>
      <w:pStyle w:val="Brdtext"/>
    </w:pPr>
    <w:r>
      <w:rPr>
        <w:noProof/>
        <w:lang w:eastAsia="sv-SE"/>
      </w:rPr>
      <mc:AlternateContent>
        <mc:Choice Requires="wps">
          <w:drawing>
            <wp:anchor distT="0" distB="0" distL="0" distR="0" simplePos="0" relativeHeight="2516583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C79D8E"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6" type="#_x0000_t202" style="position:absolute;left:0;text-align:left;margin-left:393pt;margin-top:611.2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XMtJkAIAAJQ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6ZQzK2p6pEfVot9QBXnkp3FhRrAHR0BsP0NL7zycBzqMZbfa1/FPBTGyE9O7PbsUjEk6PD3Lpydk&#10;kWTKJ/n5JLGfHZydD/hFQc3iouCeHi9xKrY3AekiBB0gMVcAU5XXlTFpEwWjlsazraCnNpiuSB5/&#10;oIxlTcHPpqfjFNhCdO8iGxvDqCSZPl0svCswrXBnVMQY+01poizV+UpuIaWy+/wJHVGaUr3Fsccf&#10;bvUW564O8kiZweLeua4s+FR96rEDZeWPgTLd4Ynwo7rjEttV22vlfFDACsodCcND11rByeuKnu9G&#10;BLwXnnqJXpzmA97RRxsg+qFfcbYG/+u184gniZOVs4Z6s+Dh50Z4xZn5akn85/lJFBKmzcnpR1IS&#10;88eW1bHFbuolkCZymkROpmXEoxmW2kP9RGNkEbOSSVhJuQuOw3KJ3cSgMSTVYpFA1L5O4I19cDKG&#10;jjxHcT62T8K7XsFI0r+FoYvF7IWQO2z0DG6xQRJjUnlkumO1fwFq/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Rcy0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C79D8E"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1A3E8E" w14:textId="77777777" w:rsidR="004E5C8C" w:rsidRDefault="004E5C8C" w:rsidP="009C2B67">
    <w:pPr>
      <w:pStyle w:val="Brdtext"/>
    </w:pPr>
    <w:r>
      <w:rPr>
        <w:noProof/>
        <w:lang w:eastAsia="sv-SE"/>
      </w:rPr>
      <mc:AlternateContent>
        <mc:Choice Requires="wps">
          <w:drawing>
            <wp:anchor distT="0" distB="0" distL="0" distR="0" simplePos="0" relativeHeight="2516585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25AC87" w14:textId="3B21E809" w:rsidR="004E5C8C" w:rsidRPr="00756E21" w:rsidRDefault="004E5C8C" w:rsidP="009C2B67">
                          <w:pPr>
                            <w:pStyle w:val="Brdtext"/>
                            <w:jc w:val="right"/>
                          </w:pPr>
                          <w:r>
                            <w:fldChar w:fldCharType="begin"/>
                          </w:r>
                          <w:r>
                            <w:instrText xml:space="preserve"> PAGE   \* MERGEFORMAT </w:instrText>
                          </w:r>
                          <w:r>
                            <w:fldChar w:fldCharType="separate"/>
                          </w:r>
                          <w:r>
                            <w:rPr>
                              <w:noProof/>
                            </w:rPr>
                            <w:t>1166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9" type="#_x0000_t202" style="position:absolute;left:0;text-align:left;margin-left:5.4pt;margin-top:610.95pt;width:44.2pt;height:9.6pt;z-index:2516585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zZqBkQIAAJQFAAAOAAAAZHJzL2Uyb0RvYy54bWysVFFP2zAQfp+0/2D5faRpC4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k1POrKjpkR5Vi35NFUwjP40LM4I9OAJi+wVaeufhPNBhLLvVvo5/KoiRnZje7tilYEzS4fFJPpmS&#10;RZIpH+dn48R+tnd2PuBXBTWLi4J7erzEqdjcBKSLEHSAxFwBTFVeV8akTRSMujSebQQ9tcF0RfL4&#10;A2Usawp+MjkepcAWonsX2dgYRiXJ9Oli4V2BaYVboyLG2O9KE2WpzjdyCymV3eVP6IjSlOo9jj1+&#10;f6v3OHd1kEfKDBZ3znVlwafqU4/tKSt/DpTpDk+EH9Qdl9gu204r0/GggCWUWxKGh661gpPXFT3f&#10;jQh4Lzz1Er04zQe8o482QPRDv+JsBf73W+cRTxInK2cN9WbBw6+18Ioz882S+M/yaRQSps30+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Oc2ag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625AC87" w14:textId="3B21E809" w:rsidR="004E5C8C" w:rsidRPr="00756E21" w:rsidRDefault="004E5C8C" w:rsidP="009C2B67">
                    <w:pPr>
                      <w:pStyle w:val="Brdtext"/>
                      <w:jc w:val="right"/>
                    </w:pPr>
                    <w:r>
                      <w:fldChar w:fldCharType="begin"/>
                    </w:r>
                    <w:r>
                      <w:instrText xml:space="preserve"> PAGE   \* MERGEFORMAT </w:instrText>
                    </w:r>
                    <w:r>
                      <w:fldChar w:fldCharType="separate"/>
                    </w:r>
                    <w:r>
                      <w:rPr>
                        <w:noProof/>
                      </w:rPr>
                      <w:t>1166</w:t>
                    </w:r>
                    <w:r>
                      <w:fldChar w:fldCharType="end"/>
                    </w:r>
                  </w:p>
                </w:txbxContent>
              </v:textbox>
              <w10:wrap type="square" anchorx="page" anchory="page"/>
            </v:shape>
          </w:pict>
        </mc:Fallback>
      </mc:AlternateContent>
    </w:r>
    <w:r>
      <w:t xml:space="preserve"> </w:t>
    </w:r>
  </w:p>
</w:ftr>
</file>

<file path=word/footer1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3C2E72" w14:textId="77777777" w:rsidR="004E5C8C" w:rsidRDefault="004E5C8C" w:rsidP="00EE1584">
    <w:pPr>
      <w:pStyle w:val="Brdtext"/>
    </w:pPr>
    <w:r>
      <w:rPr>
        <w:noProof/>
        <w:lang w:eastAsia="sv-SE"/>
      </w:rPr>
      <mc:AlternateContent>
        <mc:Choice Requires="wps">
          <w:drawing>
            <wp:anchor distT="0" distB="0" distL="0" distR="0" simplePos="0" relativeHeight="2516583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5E40CC" w14:textId="466DAC9F" w:rsidR="004E5C8C" w:rsidRPr="00756E21" w:rsidRDefault="004E5C8C" w:rsidP="00A118D8">
                          <w:pPr>
                            <w:pStyle w:val="Brdtext"/>
                            <w:jc w:val="right"/>
                          </w:pPr>
                          <w:r>
                            <w:fldChar w:fldCharType="begin"/>
                          </w:r>
                          <w:r>
                            <w:instrText xml:space="preserve"> PAGE   \* MERGEFORMAT </w:instrText>
                          </w:r>
                          <w:r>
                            <w:fldChar w:fldCharType="separate"/>
                          </w:r>
                          <w:r>
                            <w:rPr>
                              <w:noProof/>
                            </w:rPr>
                            <w:t>1165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0" type="#_x0000_t202" style="position:absolute;left:0;text-align:left;margin-left:393pt;margin-top:611.2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Fh5GkQIAAJQ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MkErdKsRpMeRRvcBhXkkZ/G+hlgSwtgaD+bFn0ezj0OY9mtdHX8oyACO5je7dlFMMJxeHqWT6aw&#10;cJjycX4+TuxnB2frfPgiTE3ioqAOzUucsu2tD7gIoAMk5vJGVeVNpVTaRMGIK+XIlqHVKqQrwuMP&#10;lNKkKejZ5HSUAmsT3bvISscwIkmmTxcL7wpMq7BTImKU/iYkKEt1vpKbcS70Pn9CR5REqrc49vjD&#10;rd7i3NUBj5TZ6LB3rittXKo+vbEDZeWPgTLZ4UH4Ud1xGdpV22llOhkUsDLlDsJwpnta3vKbCu27&#10;ZT48MIe3hI5jPoR7fKQyoN/0K0rWxv167TziIXFYKWnwNgvqf26YE5SorxriP8+nUUghbaanH6Ek&#10;4o4tq2OL3tRXBprIMYksT8uID2pYSmfqJ4yRRcwKE9McuQsahuVV6CYGxhAXi0UC4flaFm710vIY&#10;OvIcxfnYPjFnewUHSP/ODK+YzV4IucNGT28XmwAxJpVHpjtW+w7g6Sfx92MqzpbjfUIdh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UFh5G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E5E40CC" w14:textId="466DAC9F" w:rsidR="004E5C8C" w:rsidRPr="00756E21" w:rsidRDefault="004E5C8C" w:rsidP="00A118D8">
                    <w:pPr>
                      <w:pStyle w:val="Brdtext"/>
                      <w:jc w:val="right"/>
                    </w:pPr>
                    <w:r>
                      <w:fldChar w:fldCharType="begin"/>
                    </w:r>
                    <w:r>
                      <w:instrText xml:space="preserve"> PAGE   \* MERGEFORMAT </w:instrText>
                    </w:r>
                    <w:r>
                      <w:fldChar w:fldCharType="separate"/>
                    </w:r>
                    <w:r>
                      <w:rPr>
                        <w:noProof/>
                      </w:rPr>
                      <w:t>1165</w:t>
                    </w:r>
                    <w:r>
                      <w:fldChar w:fldCharType="end"/>
                    </w:r>
                  </w:p>
                </w:txbxContent>
              </v:textbox>
              <w10:wrap type="square" anchorx="page" anchory="page"/>
            </v:shape>
          </w:pict>
        </mc:Fallback>
      </mc:AlternateContent>
    </w:r>
    <w:r>
      <w:t xml:space="preserve"> </w:t>
    </w:r>
  </w:p>
</w:ftr>
</file>

<file path=word/footer1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933ABF" w14:textId="77777777" w:rsidR="004E5C8C" w:rsidRDefault="004E5C8C" w:rsidP="00EE1584">
    <w:pPr>
      <w:pStyle w:val="Brdtext"/>
    </w:pPr>
    <w:r>
      <w:rPr>
        <w:noProof/>
        <w:lang w:eastAsia="sv-SE"/>
      </w:rPr>
      <mc:AlternateContent>
        <mc:Choice Requires="wps">
          <w:drawing>
            <wp:anchor distT="0" distB="0" distL="0" distR="0" simplePos="0" relativeHeight="2516583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85CEF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1" type="#_x0000_t202" style="position:absolute;left:0;text-align:left;margin-left:393pt;margin-top:611.2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ESYPkQ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JjPOrKjpkR5Vi35DFeSRn8aFOcEeHAGx/QwtvfNwHugwlt1qX8c/FcTITkzv9uxSMCbp8HSWT6Zk&#10;kWTKx/nZOLGfHZydD/hFQc3iouCeHi9xKrY3AekiBB0gMVcAU5XXlTFpEwWjLo1nW0FPbTBdkTz+&#10;QBnLmoLPJqejFNhCdO8iGxvDqCSZPl0svCswrXBnVMQY+01poizV+UpuIaWy+/wJHVGaUr3Fsccf&#10;bvUW564O8kiZweLeua4s+FR96rEDZeWPgTLd4Ynwo7rjEttV22llOh0UsIJyR8Lw0LVWcPK6oue7&#10;EQHvhadeohen+YB39NEGiH7oV5ytwf967TziSeJk5ayh3ix4+LkRXnFmvloS/1k+jULCtJmefi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cESY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985CEF0"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EA51F9" w14:textId="77777777" w:rsidR="004E5C8C" w:rsidRDefault="004E5C8C" w:rsidP="009C2B67">
    <w:pPr>
      <w:pStyle w:val="Brdtext"/>
    </w:pPr>
    <w:r>
      <w:rPr>
        <w:noProof/>
        <w:lang w:eastAsia="sv-SE"/>
      </w:rPr>
      <mc:AlternateContent>
        <mc:Choice Requires="wps">
          <w:drawing>
            <wp:anchor distT="0" distB="0" distL="0" distR="0" simplePos="0" relativeHeight="2516585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3EAECA" w14:textId="302F7CF7" w:rsidR="004E5C8C" w:rsidRPr="00756E21" w:rsidRDefault="004E5C8C" w:rsidP="009C2B67">
                          <w:pPr>
                            <w:pStyle w:val="Brdtext"/>
                            <w:jc w:val="right"/>
                          </w:pPr>
                          <w:r>
                            <w:fldChar w:fldCharType="begin"/>
                          </w:r>
                          <w:r>
                            <w:instrText xml:space="preserve"> PAGE   \* MERGEFORMAT </w:instrText>
                          </w:r>
                          <w:r>
                            <w:fldChar w:fldCharType="separate"/>
                          </w:r>
                          <w:r>
                            <w:rPr>
                              <w:noProof/>
                            </w:rPr>
                            <w:t>1166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4" type="#_x0000_t202" style="position:absolute;left:0;text-align:left;margin-left:5.4pt;margin-top:610.95pt;width:44.2pt;height:9.6pt;z-index:2516585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2Ek6j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E+LHipoe6VG16NdUwSTy07gwJdjCERDbL9DSOw/ngQ5j2a32dfxTQYzsFGm7Y5eCMUmHJ6d5yiHJ&#10;lI/z83FiP9s7Ox/wq4KaxUXBPT1e4lRsbgPSRQg6QGKuAKYqbypj0iYKRl0ZzzaCntpguiJ5/IEy&#10;ljUFPz0+GaXAFqJ7F9nYGEYlyfTpYuFdgWmFW6MixtjvShNlqc43cgspld3lT+iI0pTqPY49fn+r&#10;9zh3dZBHygwWd851ZcGn6lOP7Skrfw6U6Q5PhB/UHZfYLtteK2eDApZQbkkYHrrWCk7eVPR8tyLg&#10;g/DUS6QFmg94Tx9tgOiHfsXZCvzvt84jniROVs4a6s2Ch19r4RVn5psl8Z/nkyhWTJvJyRkpiflD&#10;y/LQYtf1FZAmcppETqZlxKMZltpD/URjZB6zkklYSbkLjsPyCruJQWNIqvk8gah9ncBbu3Ayho48&#10;R3E+tk/Cu17BSNK/g6GLxfSVkDts9AxuvkYSY1J5ZLpjtX8Bav0k/n5MxdlyuE+o/TCdvQ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RthJOo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83EAECA" w14:textId="302F7CF7" w:rsidR="004E5C8C" w:rsidRPr="00756E21" w:rsidRDefault="004E5C8C" w:rsidP="009C2B67">
                    <w:pPr>
                      <w:pStyle w:val="Brdtext"/>
                      <w:jc w:val="right"/>
                    </w:pPr>
                    <w:r>
                      <w:fldChar w:fldCharType="begin"/>
                    </w:r>
                    <w:r>
                      <w:instrText xml:space="preserve"> PAGE   \* MERGEFORMAT </w:instrText>
                    </w:r>
                    <w:r>
                      <w:fldChar w:fldCharType="separate"/>
                    </w:r>
                    <w:r>
                      <w:rPr>
                        <w:noProof/>
                      </w:rPr>
                      <w:t>1166</w:t>
                    </w:r>
                    <w:r>
                      <w:fldChar w:fldCharType="end"/>
                    </w:r>
                  </w:p>
                </w:txbxContent>
              </v:textbox>
              <w10:wrap type="square" anchorx="page" anchory="page"/>
            </v:shape>
          </w:pict>
        </mc:Fallback>
      </mc:AlternateContent>
    </w:r>
    <w:r>
      <w:t xml:space="preserve"> </w:t>
    </w:r>
  </w:p>
</w:ftr>
</file>

<file path=word/footer1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0C28A2" w14:textId="77777777" w:rsidR="004E5C8C" w:rsidRDefault="004E5C8C" w:rsidP="00EE1584">
    <w:pPr>
      <w:pStyle w:val="Brdtext"/>
    </w:pPr>
    <w:r>
      <w:rPr>
        <w:noProof/>
        <w:lang w:eastAsia="sv-SE"/>
      </w:rPr>
      <mc:AlternateContent>
        <mc:Choice Requires="wps">
          <w:drawing>
            <wp:anchor distT="0" distB="0" distL="0" distR="0" simplePos="0" relativeHeight="251658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DEA021" w14:textId="4195D347" w:rsidR="004E5C8C" w:rsidRPr="00756E21" w:rsidRDefault="004E5C8C" w:rsidP="00A118D8">
                          <w:pPr>
                            <w:pStyle w:val="Brdtext"/>
                            <w:jc w:val="right"/>
                          </w:pPr>
                          <w:r>
                            <w:fldChar w:fldCharType="begin"/>
                          </w:r>
                          <w:r>
                            <w:instrText xml:space="preserve"> PAGE   \* MERGEFORMAT </w:instrText>
                          </w:r>
                          <w:r>
                            <w:fldChar w:fldCharType="separate"/>
                          </w:r>
                          <w:r>
                            <w:rPr>
                              <w:noProof/>
                            </w:rPr>
                            <w:t>1167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5" type="#_x0000_t202" style="position:absolute;left:0;text-align:left;margin-left:393pt;margin-top:611.2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OnJ9jg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H&#10;k5wSzWoM6VG0wa3RQR75aayfArawAIb2i2kx5+Hc4zC23UpXxz8aIrCD6e2OXQQjHIcnp/nxBBYO&#10;Uz7Oz8eJ/WzvbJ0PX4WpSVwU1GF4iVO2ufUBhQA6QGIub1RV3lRKpU0UjLhSjmwYRq1CKhEef6CU&#10;Jk1BT49PRimwNtG9i6x0DCOSZPp0sfGuwbQKWyUiRunvQoKy1OcbuRnnQu/yJ3RESaR6j2OP31f1&#10;HueuD3ikzEaHnXNdaeNS9+mO7Skrfw6UyQ4Pwg/6jsvQLtteK2eDApam3EIYznRXy1t+U2F8t8yH&#10;B+ZwlzBxvA/hHh+pDOg3/YqSlXG/3zqPeEgcVkoa3M2C+l9r5gQl6puG+M/zSRRSSJvJyWcoibhD&#10;y/LQotf1lYEmIG9Ul5YRH9SwlM7UT3hG5jErTExz5C5oGJZXoXsx8AxxMZ8nEK6vZeFWLyyPoSPP&#10;UZyP7RNztldwgPTvzHCL2fSVkDts9PR2vg4QY1J5ZLpjtZ8Arn4Sf/9MxbflcJ9Q+8d09gI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hOnJ9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0DEA021" w14:textId="4195D347" w:rsidR="004E5C8C" w:rsidRPr="00756E21" w:rsidRDefault="004E5C8C" w:rsidP="00A118D8">
                    <w:pPr>
                      <w:pStyle w:val="Brdtext"/>
                      <w:jc w:val="right"/>
                    </w:pPr>
                    <w:r>
                      <w:fldChar w:fldCharType="begin"/>
                    </w:r>
                    <w:r>
                      <w:instrText xml:space="preserve"> PAGE   \* MERGEFORMAT </w:instrText>
                    </w:r>
                    <w:r>
                      <w:fldChar w:fldCharType="separate"/>
                    </w:r>
                    <w:r>
                      <w:rPr>
                        <w:noProof/>
                      </w:rPr>
                      <w:t>1167</w:t>
                    </w:r>
                    <w:r>
                      <w:fldChar w:fldCharType="end"/>
                    </w:r>
                  </w:p>
                </w:txbxContent>
              </v:textbox>
              <w10:wrap type="square" anchorx="page" anchory="page"/>
            </v:shape>
          </w:pict>
        </mc:Fallback>
      </mc:AlternateContent>
    </w:r>
    <w:r>
      <w:t xml:space="preserve"> </w:t>
    </w:r>
  </w:p>
</w:ftr>
</file>

<file path=word/footer1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7ED3FE" w14:textId="77777777" w:rsidR="004E5C8C" w:rsidRDefault="004E5C8C" w:rsidP="00EE1584">
    <w:pPr>
      <w:pStyle w:val="Brdtext"/>
    </w:pPr>
    <w:r>
      <w:rPr>
        <w:noProof/>
        <w:lang w:eastAsia="sv-SE"/>
      </w:rPr>
      <mc:AlternateContent>
        <mc:Choice Requires="wps">
          <w:drawing>
            <wp:anchor distT="0" distB="0" distL="0" distR="0" simplePos="0" relativeHeight="2516583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C1A6C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6" type="#_x0000_t202" style="position:absolute;left:0;text-align:left;margin-left:393pt;margin-top:611.2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XlkQ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GacWVHTIz2qFv2GKsgjP40Lc4I9OAJi+xlaeufhPNBhLLvVvo5/KoiRnZje7dmlYEzS4elZPpmS&#10;RZIpH+ezcWI/Ozg7H/CLgprFRcE9PV7iVGxvAtJFCDpAYq4ApiqvK2PSJgpGXRrPtoKe2mC6Inn8&#10;gTKWNQU/m5yOUmAL0b2LbGwMo5Jk+nSx8K7AtMKdURFj7DelibJU5yu5hZTK7vMndERpSvUWxx5/&#10;uNVbnLs6yCNlBot757qy4FP1qccOlJU/Bsp0hyfCj+qOS2xXbaeV6WxQwArKHQnDQ9dawcnrip7v&#10;RgS8F556iV6c5gPe0UcbIPqhX3G2Bv/rtfOIJ4mTlbOGerPg4edGeMWZ+WpJ/LN8GoWEaTM9/U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FQX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8C1A6CC"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2585CE" w14:textId="77777777" w:rsidR="004E5C8C" w:rsidRDefault="004E5C8C" w:rsidP="009C2B67">
    <w:pPr>
      <w:pStyle w:val="Brdtext"/>
    </w:pPr>
    <w:r>
      <w:rPr>
        <w:noProof/>
        <w:lang w:eastAsia="sv-SE"/>
      </w:rPr>
      <mc:AlternateContent>
        <mc:Choice Requires="wps">
          <w:drawing>
            <wp:anchor distT="0" distB="0" distL="0" distR="0" simplePos="0" relativeHeight="2516585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D9ABD9" w14:textId="15A92414" w:rsidR="004E5C8C" w:rsidRPr="00756E21" w:rsidRDefault="004E5C8C" w:rsidP="009C2B67">
                          <w:pPr>
                            <w:pStyle w:val="Brdtext"/>
                            <w:jc w:val="right"/>
                          </w:pPr>
                          <w:r>
                            <w:fldChar w:fldCharType="begin"/>
                          </w:r>
                          <w:r>
                            <w:instrText xml:space="preserve"> PAGE   \* MERGEFORMAT </w:instrText>
                          </w:r>
                          <w:r>
                            <w:fldChar w:fldCharType="separate"/>
                          </w:r>
                          <w:r>
                            <w:rPr>
                              <w:noProof/>
                            </w:rPr>
                            <w:t>1168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9" type="#_x0000_t202" style="position:absolute;left:0;text-align:left;margin-left:5.4pt;margin-top:610.95pt;width:44.2pt;height:9.6pt;z-index:2516585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vYJFkQ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U44s6KmR3pULfoNVTCN/DQuzAn24AiI7Wdo6Z2H80CHsexW+zr+qSBGdmJ6t2eXgjFJh7PTfDIl&#10;iyRTPs7Pxon97ODsfMAvCmoWFwX39HiJU7G9CUgXIegAibkCmKq8roxJmygYdWk82wp6aoPpiuTx&#10;B8pY1hT8dDIbpcAWonsX2dgYRiXJ9Oli4V2BaYU7oyLG2G9KE2WpzldyCymV3edP6IjSlOotjj3+&#10;cKu3OHd1kEfKDBb3znVlwafqU48dKCt/DJTpDk+EH9Udl9iu2k4rs/GggBWUOxKGh661gpPXFT3f&#10;jQh4Lzz1Er04zQe8o482QPRDv+JsDf7Xa+cRTxInK2cN9WbBw8+N8Ioz89WS+M/yaRQSps109pGU&#10;xPyxZXVssZv6EkgTOU0iJ9My4tEMS+2hfqIxsoxZySSspNwFx2F5id3EoDEk1XKZQNS+TuCNfXAy&#10;ho48R3E+tk/Cu17BSNK/haGLxfyFkDts9AxuuUESY1J5ZLpjtX8Bav0k/n5MxdlyvE+owzBd/A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Yb2CR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6D9ABD9" w14:textId="15A92414" w:rsidR="004E5C8C" w:rsidRPr="00756E21" w:rsidRDefault="004E5C8C" w:rsidP="009C2B67">
                    <w:pPr>
                      <w:pStyle w:val="Brdtext"/>
                      <w:jc w:val="right"/>
                    </w:pPr>
                    <w:r>
                      <w:fldChar w:fldCharType="begin"/>
                    </w:r>
                    <w:r>
                      <w:instrText xml:space="preserve"> PAGE   \* MERGEFORMAT </w:instrText>
                    </w:r>
                    <w:r>
                      <w:fldChar w:fldCharType="separate"/>
                    </w:r>
                    <w:r>
                      <w:rPr>
                        <w:noProof/>
                      </w:rPr>
                      <w:t>1168</w:t>
                    </w:r>
                    <w:r>
                      <w:fldChar w:fldCharType="end"/>
                    </w:r>
                  </w:p>
                </w:txbxContent>
              </v:textbox>
              <w10:wrap type="square" anchorx="page" anchory="page"/>
            </v:shape>
          </w:pict>
        </mc:Fallback>
      </mc:AlternateContent>
    </w:r>
    <w:r>
      <w:t xml:space="preserve"> </w:t>
    </w:r>
  </w:p>
</w:ftr>
</file>

<file path=word/footer1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AE7B5A" w14:textId="77777777" w:rsidR="004E5C8C" w:rsidRDefault="004E5C8C" w:rsidP="00EE1584">
    <w:pPr>
      <w:pStyle w:val="Brdtext"/>
    </w:pPr>
    <w:r>
      <w:rPr>
        <w:noProof/>
        <w:lang w:eastAsia="sv-SE"/>
      </w:rPr>
      <mc:AlternateContent>
        <mc:Choice Requires="wps">
          <w:drawing>
            <wp:anchor distT="0" distB="0" distL="0" distR="0" simplePos="0" relativeHeight="2516583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528812" w14:textId="6C00D232" w:rsidR="004E5C8C" w:rsidRPr="00756E21" w:rsidRDefault="004E5C8C" w:rsidP="00A118D8">
                          <w:pPr>
                            <w:pStyle w:val="Brdtext"/>
                            <w:jc w:val="right"/>
                          </w:pPr>
                          <w:r>
                            <w:fldChar w:fldCharType="begin"/>
                          </w:r>
                          <w:r>
                            <w:instrText xml:space="preserve"> PAGE   \* MERGEFORMAT </w:instrText>
                          </w:r>
                          <w:r>
                            <w:fldChar w:fldCharType="separate"/>
                          </w:r>
                          <w:r>
                            <w:rPr>
                              <w:noProof/>
                            </w:rPr>
                            <w:t>1169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0" type="#_x0000_t202" style="position:absolute;left:0;text-align:left;margin-left:393pt;margin-top:611.2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EFxFkQ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U45s6KmR3pULfoNVZBHfhoX5gR7cATE9jO09M7DeaDDWHarfR3/VBAjOzG927NLwZikw9lpPpmS&#10;RZIpH+dn48R+dnB2PuAXBTWLi4J7erzEqdjeBKSLEHSAxFwBTFVeV8akTRSMujSebQU9tcF0RfL4&#10;A2Usawp+OpmNUmAL0b2LbGwMo5Jk+nSx8K7AtMKdURFj7DelibJU5yu5hZTK7vMndERpSvUWxx5/&#10;uNVbnLs6yCNlBot757qy4FP1qccOlJU/Bsp0hyfCj+qOS2xXbaeV2WRQwArKHQnDQ9dawcnrip7v&#10;RgS8F556iV6c5gPe0UcbIPqhX3G2Bv/rtfOIJ4mTlbOGerPg4edGeMWZ+WpJ/Gf5NAoJ02Y6+0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JEFxF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1528812" w14:textId="6C00D232" w:rsidR="004E5C8C" w:rsidRPr="00756E21" w:rsidRDefault="004E5C8C" w:rsidP="00A118D8">
                    <w:pPr>
                      <w:pStyle w:val="Brdtext"/>
                      <w:jc w:val="right"/>
                    </w:pPr>
                    <w:r>
                      <w:fldChar w:fldCharType="begin"/>
                    </w:r>
                    <w:r>
                      <w:instrText xml:space="preserve"> PAGE   \* MERGEFORMAT </w:instrText>
                    </w:r>
                    <w:r>
                      <w:fldChar w:fldCharType="separate"/>
                    </w:r>
                    <w:r>
                      <w:rPr>
                        <w:noProof/>
                      </w:rPr>
                      <w:t>1169</w:t>
                    </w:r>
                    <w:r>
                      <w:fldChar w:fldCharType="end"/>
                    </w:r>
                  </w:p>
                </w:txbxContent>
              </v:textbox>
              <w10:wrap type="square" anchorx="page" anchory="page"/>
            </v:shape>
          </w:pict>
        </mc:Fallback>
      </mc:AlternateContent>
    </w:r>
    <w:r>
      <w:t xml:space="preserve"> </w:t>
    </w:r>
  </w:p>
</w:ftr>
</file>

<file path=word/footer1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6B3084" w14:textId="77777777" w:rsidR="004E5C8C" w:rsidRDefault="004E5C8C" w:rsidP="00EE1584">
    <w:pPr>
      <w:pStyle w:val="Brdtext"/>
    </w:pPr>
    <w:r>
      <w:rPr>
        <w:noProof/>
        <w:lang w:eastAsia="sv-SE"/>
      </w:rPr>
      <mc:AlternateContent>
        <mc:Choice Requires="wps">
          <w:drawing>
            <wp:anchor distT="0" distB="0" distL="0" distR="0" simplePos="0" relativeHeight="2516583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D027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1" type="#_x0000_t202" style="position:absolute;left:0;text-align:left;margin-left:393pt;margin-top:611.2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YT7L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sacWVHTIz2qFv2GKsgjP40LM4ItHQGx/QwtvfNwHugwlt1qX8c/FcTITkzv9uxSMCbpcHqWn07I&#10;IsmUj/PzcWI/Ozg7H/CLgprFRcE9PV7iVGxvA9JFCDpAYq4ApipvKmPSJgpGXRnPtoKe2mC6Inn8&#10;gTKWNQU/O52OUmAL0b2LbGwMo5Jk+nSx8K7AtMKdURFj7DelibJU5yu5hZTK7vMndERpSvUWxx5/&#10;uNVbnLs6yCNlBot757qy4FP1qccOlJU/Bsp0hyfCj+qOS2xXbaeV6WRQwArKHQnDQ9dawcmbip7v&#10;VgR8EJ56iV6c5gPe00cbIPqhX3G2Bv/rtfOIJ4mTlbOGerPg4edGeMWZ+WpJ/Of5JAoJ02Yy/U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EYT7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EDD0276"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420DA1" w14:textId="77777777" w:rsidR="004E5C8C" w:rsidRDefault="004E5C8C" w:rsidP="009C2B67">
    <w:pPr>
      <w:pStyle w:val="Brdtext"/>
    </w:pPr>
    <w:r>
      <w:rPr>
        <w:noProof/>
        <w:lang w:eastAsia="sv-SE"/>
      </w:rPr>
      <mc:AlternateContent>
        <mc:Choice Requires="wps">
          <w:drawing>
            <wp:anchor distT="0" distB="0" distL="0" distR="0" simplePos="0" relativeHeight="2516585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EB0690" w14:textId="2427E384" w:rsidR="004E5C8C" w:rsidRPr="00756E21" w:rsidRDefault="004E5C8C" w:rsidP="009C2B67">
                          <w:pPr>
                            <w:pStyle w:val="Brdtext"/>
                            <w:jc w:val="right"/>
                          </w:pPr>
                          <w:r>
                            <w:fldChar w:fldCharType="begin"/>
                          </w:r>
                          <w:r>
                            <w:instrText xml:space="preserve"> PAGE   \* MERGEFORMAT </w:instrText>
                          </w:r>
                          <w:r>
                            <w:fldChar w:fldCharType="separate"/>
                          </w:r>
                          <w:r>
                            <w:rPr>
                              <w:noProof/>
                            </w:rPr>
                            <w:t>1176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4" type="#_x0000_t202" style="position:absolute;left:0;text-align:left;margin-left:5.4pt;margin-top:610.95pt;width:44.2pt;height:9.6pt;z-index:2516585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kz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macWVHTIz2qFv2GKphEfhoX5gR7cATE9jO09M7DeaDDWHarfR3/VBAjOzG927NLwZikw+ksP52Q&#10;RZIpH+dn48R+dnB2PuAXBTWLi4J7erzEqdjeBKSLEHSAxFwBTFVeV8akTRSMujSebQU9tcF0RfL4&#10;A2Usawo+O52OUmAL0b2LbGwMo5Jk+nSx8K7AtMKdURFj7DelibJU5yu5hZTK7vMndERpSvUWxx5/&#10;uNVbnLs6yCNlBot757qy4FP1qccOlJU/Bsp0hyfCj+qOS2xXbaeV6cdBASsodyQMD11rBSevK3q+&#10;GxHwXnjqJXpxmg94Rx9tgOiHfsXZGvyv184jniROVs4a6s2Ch58b4RVn5qsl8Z/lkygkTJvJ9CMp&#10;ifljy+rYYjf1JZAmcppETqZlxKMZltpD/URjZBmzkklYSbkLjsPyEruJQWNIquUygah9ncAb++Bk&#10;DB15juJ8bJ+Ed72CkaR/C0MXi/kLIXfY6BnccoMkxqTyyHTHav8C1PpJ/P2YirPleJ9Qh2G6+A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ap85M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CEB0690" w14:textId="2427E384" w:rsidR="004E5C8C" w:rsidRPr="00756E21" w:rsidRDefault="004E5C8C" w:rsidP="009C2B67">
                    <w:pPr>
                      <w:pStyle w:val="Brdtext"/>
                      <w:jc w:val="right"/>
                    </w:pPr>
                    <w:r>
                      <w:fldChar w:fldCharType="begin"/>
                    </w:r>
                    <w:r>
                      <w:instrText xml:space="preserve"> PAGE   \* MERGEFORMAT </w:instrText>
                    </w:r>
                    <w:r>
                      <w:fldChar w:fldCharType="separate"/>
                    </w:r>
                    <w:r>
                      <w:rPr>
                        <w:noProof/>
                      </w:rPr>
                      <w:t>1176</w:t>
                    </w:r>
                    <w:r>
                      <w:fldChar w:fldCharType="end"/>
                    </w:r>
                  </w:p>
                </w:txbxContent>
              </v:textbox>
              <w10:wrap type="square" anchorx="page" anchory="page"/>
            </v:shape>
          </w:pict>
        </mc:Fallback>
      </mc:AlternateContent>
    </w:r>
    <w:r>
      <w:t xml:space="preserve"> </w:t>
    </w:r>
  </w:p>
</w:ftr>
</file>

<file path=word/footer2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B9910D" w14:textId="77777777" w:rsidR="004E5C8C" w:rsidRDefault="004E5C8C" w:rsidP="00EE1584">
    <w:pPr>
      <w:pStyle w:val="Brdtext"/>
    </w:pPr>
    <w:r>
      <w:rPr>
        <w:noProof/>
        <w:lang w:eastAsia="sv-SE"/>
      </w:rPr>
      <mc:AlternateContent>
        <mc:Choice Requires="wps">
          <w:drawing>
            <wp:anchor distT="0" distB="0" distL="0" distR="0" simplePos="0" relativeHeight="2516583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B71A77" w14:textId="776B31E9" w:rsidR="004E5C8C" w:rsidRPr="00756E21" w:rsidRDefault="004E5C8C" w:rsidP="00A118D8">
                          <w:pPr>
                            <w:pStyle w:val="Brdtext"/>
                            <w:jc w:val="right"/>
                          </w:pPr>
                          <w:r>
                            <w:fldChar w:fldCharType="begin"/>
                          </w:r>
                          <w:r>
                            <w:instrText xml:space="preserve"> PAGE   \* MERGEFORMAT </w:instrText>
                          </w:r>
                          <w:r>
                            <w:fldChar w:fldCharType="separate"/>
                          </w:r>
                          <w:r>
                            <w:rPr>
                              <w:noProof/>
                            </w:rPr>
                            <w:t>1175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5" type="#_x0000_t202" style="position:absolute;left:0;text-align:left;margin-left:393pt;margin-top:611.2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fQJ0kQIAAJQ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npxyZkVNj/SkWvRrqiCP/DQuzAj26AiI7Wdo6Z2H80CHsexW+zr+qSBGdmJ6u2OXgjFJh9OT/HhC&#10;FkmmfJyfjxP72d7Z+YBfFNQsLgru6fESp2JzG5AuQtABEnMFMFV5UxmTNlEw6sp4thH01AbTFcnj&#10;D5SxrCn4yfF0lAJbiO5dZGNjGJUk06eLhXcFphVujYoYY78pTZSlOt/ILaRUdpc/oSNKU6r3OPb4&#10;/a3e49zVQR4pM1jcOdeVBZ+qTz22p6z8MVCmOzwRflB3XGK7bDutTM8GBSyh3JIwPHStFZy8qej5&#10;bkXAB+Gpl+jFaT7gPX20AaIf+hVnK/C/3jqPeJI4WTlrqDcLHn6uhVecma+WxH+eT6KQMG0m01NS&#10;EvOHluWhxa7rKyBN5DSJnEzLiEczLLWH+pnGyCJmJZOwknIXHIflFXYTg8aQVItFAlH7OoG39tHJ&#10;GDryHMX51D4L73oFI0n/DoYuFrNXQu6w0TO4xRpJjEnlkemO1f4FqPWT+PsxFWfL4T6h9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fQJ0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8B71A77" w14:textId="776B31E9" w:rsidR="004E5C8C" w:rsidRPr="00756E21" w:rsidRDefault="004E5C8C" w:rsidP="00A118D8">
                    <w:pPr>
                      <w:pStyle w:val="Brdtext"/>
                      <w:jc w:val="right"/>
                    </w:pPr>
                    <w:r>
                      <w:fldChar w:fldCharType="begin"/>
                    </w:r>
                    <w:r>
                      <w:instrText xml:space="preserve"> PAGE   \* MERGEFORMAT </w:instrText>
                    </w:r>
                    <w:r>
                      <w:fldChar w:fldCharType="separate"/>
                    </w:r>
                    <w:r>
                      <w:rPr>
                        <w:noProof/>
                      </w:rPr>
                      <w:t>1175</w:t>
                    </w:r>
                    <w:r>
                      <w:fldChar w:fldCharType="end"/>
                    </w:r>
                  </w:p>
                </w:txbxContent>
              </v:textbox>
              <w10:wrap type="square" anchorx="page" anchory="page"/>
            </v:shape>
          </w:pict>
        </mc:Fallback>
      </mc:AlternateContent>
    </w:r>
    <w:r>
      <w:t xml:space="preserve"> </w:t>
    </w:r>
  </w:p>
</w:ftr>
</file>

<file path=word/footer2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BA456A" w14:textId="77777777" w:rsidR="004E5C8C" w:rsidRDefault="004E5C8C" w:rsidP="00EE1584">
    <w:pPr>
      <w:pStyle w:val="Brdtext"/>
    </w:pPr>
    <w:r>
      <w:rPr>
        <w:noProof/>
        <w:lang w:eastAsia="sv-SE"/>
      </w:rPr>
      <mc:AlternateContent>
        <mc:Choice Requires="wps">
          <w:drawing>
            <wp:anchor distT="0" distB="0" distL="0" distR="0" simplePos="0" relativeHeight="2516583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B9D4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6" type="#_x0000_t202" style="position:absolute;left:0;text-align:left;margin-left:393pt;margin-top:611.2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E0fmkQ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U/&#10;nUw5s6KmR3pULfoNVZBHfhoX5gR7cATE9jO09M7DeaDDWHarfR3/VBAjOzG927NLwZikw+lZfjoh&#10;iyRTPs5n48R+dnB2PuAXBTWLi4J7erzEqdjeBKSLEHSAxFwBTFVeV8akTRSMujSebQU9tcF0RfL4&#10;A2Usawp+djodpcAWonsX2dgYRiXJ9Oli4V2BaYU7oyLG2G9KE2WpzldyCymV3edP6IjSlOotjj3+&#10;cKu3OHd1kEfKDBb3znVlwafqU48dKCt/DJTpDk+EH9Udl9iu2k4r09mggBWUOxKGh661gpPXFT3f&#10;jQh4Lzz1Er04zQe8o482QPRDv+JsDf7Xa+cRTxInK2cN9WbBw8+N8Ioz89WS+Gf5JAoJ02Yy/U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jE0f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19B9D44"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C3B6E1" w14:textId="77777777" w:rsidR="004E5C8C" w:rsidRDefault="004E5C8C" w:rsidP="009C2B67">
    <w:pPr>
      <w:pStyle w:val="Brdtext"/>
    </w:pPr>
    <w:r>
      <w:rPr>
        <w:noProof/>
        <w:lang w:eastAsia="sv-SE"/>
      </w:rPr>
      <mc:AlternateContent>
        <mc:Choice Requires="wps">
          <w:drawing>
            <wp:anchor distT="0" distB="0" distL="0" distR="0" simplePos="0" relativeHeight="2516585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A499C8" w14:textId="65E26F4A" w:rsidR="004E5C8C" w:rsidRPr="00756E21" w:rsidRDefault="004E5C8C" w:rsidP="009C2B67">
                          <w:pPr>
                            <w:pStyle w:val="Brdtext"/>
                            <w:jc w:val="right"/>
                          </w:pPr>
                          <w:r>
                            <w:fldChar w:fldCharType="begin"/>
                          </w:r>
                          <w:r>
                            <w:instrText xml:space="preserve"> PAGE   \* MERGEFORMAT </w:instrText>
                          </w:r>
                          <w:r>
                            <w:fldChar w:fldCharType="separate"/>
                          </w:r>
                          <w:r>
                            <w:rPr>
                              <w:noProof/>
                            </w:rPr>
                            <w:t>1184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9" type="#_x0000_t202" style="position:absolute;left:0;text-align:left;margin-left:5.4pt;margin-top:610.95pt;width:44.2pt;height:9.6pt;z-index:2516585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BJekQ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f&#10;TmacWVHTIz2qFv2GKphEfhoX5gR7cATE9jO09M7DeaDDWHarfR3/VBAjOzG927NLwZikw7Npfjoh&#10;iyRTPs5n48R+dnB2PuAXBTWLi4J7erzEqdjeBKSLEHSAxFwBTFVeV8akTRSMujSebQU9tcF0RfL4&#10;A2Usawo+PT0bpcAWonsX2dgYRiXJ9Oli4V2BaYU7oyLG2G9KE2WpzldyCymV3edP6IjSlOotjj3+&#10;cKu3OHd1kEfKDBb3znVlwafqU48dKCt/DJTpDk+EH9Udl9iu2k4r0/GggBWUOxKGh661gpPXFT3f&#10;jQh4Lzz1Er04zQe8o482QPRDv+JsDf7Xa+cRTxInK2cN9WbBw8+N8Ioz89WS+Gf5JAoJ02Zy9pGU&#10;xPyxZXVssZv6EkgTOU0iJ9My4tEMS+2hfqIxsoxZySSspNwFx2F5id3EoDEk1XKZQNS+TuCNfXAy&#10;ho48R3E+tk/Cu17BSNK/haGLxfyFkDts9AxuuUESY1J5ZLpjtX8Bav0k/n5MxdlyvE+owzBd/A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FXQSX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2A499C8" w14:textId="65E26F4A" w:rsidR="004E5C8C" w:rsidRPr="00756E21" w:rsidRDefault="004E5C8C" w:rsidP="009C2B67">
                    <w:pPr>
                      <w:pStyle w:val="Brdtext"/>
                      <w:jc w:val="right"/>
                    </w:pPr>
                    <w:r>
                      <w:fldChar w:fldCharType="begin"/>
                    </w:r>
                    <w:r>
                      <w:instrText xml:space="preserve"> PAGE   \* MERGEFORMAT </w:instrText>
                    </w:r>
                    <w:r>
                      <w:fldChar w:fldCharType="separate"/>
                    </w:r>
                    <w:r>
                      <w:rPr>
                        <w:noProof/>
                      </w:rPr>
                      <w:t>1184</w:t>
                    </w:r>
                    <w:r>
                      <w:fldChar w:fldCharType="end"/>
                    </w:r>
                  </w:p>
                </w:txbxContent>
              </v:textbox>
              <w10:wrap type="square" anchorx="page" anchory="page"/>
            </v:shape>
          </w:pict>
        </mc:Fallback>
      </mc:AlternateContent>
    </w:r>
    <w:r>
      <w:t xml:space="preserve"> </w:t>
    </w:r>
  </w:p>
</w:ftr>
</file>

<file path=word/footer2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CF1309" w14:textId="77777777" w:rsidR="004E5C8C" w:rsidRDefault="004E5C8C" w:rsidP="00EE1584">
    <w:pPr>
      <w:pStyle w:val="Brdtext"/>
    </w:pPr>
    <w:r>
      <w:rPr>
        <w:noProof/>
        <w:lang w:eastAsia="sv-SE"/>
      </w:rPr>
      <mc:AlternateContent>
        <mc:Choice Requires="wps">
          <w:drawing>
            <wp:anchor distT="0" distB="0" distL="0" distR="0" simplePos="0" relativeHeight="2516583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FC5BF1" w14:textId="00FD4F24" w:rsidR="004E5C8C" w:rsidRPr="00756E21" w:rsidRDefault="004E5C8C" w:rsidP="00A118D8">
                          <w:pPr>
                            <w:pStyle w:val="Brdtext"/>
                            <w:jc w:val="right"/>
                          </w:pPr>
                          <w:r>
                            <w:fldChar w:fldCharType="begin"/>
                          </w:r>
                          <w:r>
                            <w:instrText xml:space="preserve"> PAGE   \* MERGEFORMAT </w:instrText>
                          </w:r>
                          <w:r>
                            <w:fldChar w:fldCharType="separate"/>
                          </w:r>
                          <w:r>
                            <w:rPr>
                              <w:noProof/>
                            </w:rPr>
                            <w:t>1183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0" type="#_x0000_t202" style="position:absolute;left:0;text-align:left;margin-left:393pt;margin-top:611.2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XvJljwIAAJQFAAAOAAAAZHJzL2Uyb0RvYy54bWysVFFv2yAQfp+0/4B4XxynbbZGdaosVadJ&#10;VVutnfpMMDTWMDAgsbNfvw9sJ1nXl057sYH77o77+O4uLttaka1wvjK6oPloTInQ3JSVfi7o98fr&#10;D58o8YHpkimjRUF3wtPL+ft3F42diYlZG1UKRxBE+1ljC7oOwc6yzPO1qJkfGSs0jNK4mgVs3XNW&#10;OtYgeq2yyXg8zRrjSusMF97j9Koz0nmKL6Xg4U5KLwJRBcXdQvq69F3Fbza/YLNnx+y64v012D/c&#10;omaVRtJ9qCsWGNm46q9QdcWd8UaGETd1ZqSsuEg1oJp8/KKahzWzItUCcrzd0+T/X1h+u713pCoL&#10;enIGfjSr8UiPog1ugwryyE9j/QywBwtgaD+bFu88nHscxrJb6er4R0EEdkTa7dlFMMJxeDbNT05h&#10;4TDlk/x8ktjPDs7W+fBFmJrERUEdHi9xyrY3PuAigA6QmMsbVZXXlVJpEwUjlsqRLcNTq5CuCI8/&#10;UEqTpqDTWGp00ia6d5GVjiciSaZPFwvvCkyrsFMiYpT+JiQoS3W+kptxLvQ+f0JHlESqtzj2+MOt&#10;3uLc1QGPlNnosHeuK21cqj712IGy8sdAmezwIPyo7rgM7arttDI9GRSwMuUOwnCmay1v+XWF57th&#10;Ptwzh17Ci2M+hDt8pDKg3/QrStbG/XrtPOIhcVgpadCbBfU/N8wJStRXDfGf56dRSCFtTs8+QknE&#10;HVtWxxa9qZcGmsgxiSxPy4gPalhKZ+onjJFFzAoT0xy5CxqG5TJ0EwNjiIvFIoHQvpaFG/1geQwd&#10;eY7ifGyfmLO9ggOkf2uGLmazF0LusNHT28UmQIxJ5ZHpjtX+BdD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F7yZ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7FC5BF1" w14:textId="00FD4F24" w:rsidR="004E5C8C" w:rsidRPr="00756E21" w:rsidRDefault="004E5C8C" w:rsidP="00A118D8">
                    <w:pPr>
                      <w:pStyle w:val="Brdtext"/>
                      <w:jc w:val="right"/>
                    </w:pPr>
                    <w:r>
                      <w:fldChar w:fldCharType="begin"/>
                    </w:r>
                    <w:r>
                      <w:instrText xml:space="preserve"> PAGE   \* MERGEFORMAT </w:instrText>
                    </w:r>
                    <w:r>
                      <w:fldChar w:fldCharType="separate"/>
                    </w:r>
                    <w:r>
                      <w:rPr>
                        <w:noProof/>
                      </w:rPr>
                      <w:t>1183</w:t>
                    </w:r>
                    <w:r>
                      <w:fldChar w:fldCharType="end"/>
                    </w:r>
                  </w:p>
                </w:txbxContent>
              </v:textbox>
              <w10:wrap type="square" anchorx="page" anchory="page"/>
            </v:shape>
          </w:pict>
        </mc:Fallback>
      </mc:AlternateContent>
    </w:r>
    <w:r>
      <w:t xml:space="preserve"> </w:t>
    </w:r>
  </w:p>
</w:ftr>
</file>

<file path=word/footer2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0AFAA4" w14:textId="77777777" w:rsidR="004E5C8C" w:rsidRDefault="004E5C8C" w:rsidP="00EE1584">
    <w:pPr>
      <w:pStyle w:val="Brdtext"/>
    </w:pPr>
    <w:r>
      <w:rPr>
        <w:noProof/>
        <w:lang w:eastAsia="sv-SE"/>
      </w:rPr>
      <mc:AlternateContent>
        <mc:Choice Requires="wps">
          <w:drawing>
            <wp:anchor distT="0" distB="0" distL="0" distR="0" simplePos="0" relativeHeight="2516583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2D94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1" type="#_x0000_t202" style="position:absolute;left:0;text-align:left;margin-left:393pt;margin-top:611.2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qK7QkQIAAJQ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OkErdKsRpMeRRvcBhXkkZ/G+hlgSwtgaD+bFn0ezj0OY9mtdHX8oyACO5je7dlFMMJxeDbNTyew&#10;cJjycX4+TuxnB2frfPgiTE3ioqAOzUucsu2tD7gIoAMk5vJGVeVNpVTaRMGIK+XIlqHVKqQrwuMP&#10;lNKkKej09GyUAmsT3bvISscwIkmmTxcL7wpMq7BTImKU/iYkKEt1vpKbcS70Pn9CR5REqrc49vjD&#10;rd7i3NUBj5TZ6LB3rittXKo+vbEDZeWPgTLZ4UH4Ud1xGdpV22llOhkUsDLlDsJwpnta3vKbCu27&#10;ZT48MIe3hI5jPoR7fKQyoN/0K0rWxv167TziIXFYKWnwNgvqf26YE5SorxriP88nUUghbSZnH6Ek&#10;4o4tq2OL3tRXBprIMYksT8uID2pYSmfqJ4yRRcwKE9McuQsahuVV6CYGxhAXi0UC4flaFm710vIY&#10;OvIcxfnYPjFnewUHSP/ODK+YzV4IucNGT28XmwAxJpVHpjtW+w7g6Sfx92MqzpbjfUIdh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wqK7Q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7A2D94F"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5CA807" w14:textId="77777777" w:rsidR="004E5C8C" w:rsidRDefault="004E5C8C" w:rsidP="009C2B67">
    <w:pPr>
      <w:pStyle w:val="Brdtext"/>
    </w:pPr>
    <w:r>
      <w:rPr>
        <w:noProof/>
        <w:lang w:eastAsia="sv-SE"/>
      </w:rPr>
      <mc:AlternateContent>
        <mc:Choice Requires="wps">
          <w:drawing>
            <wp:anchor distT="0" distB="0" distL="0" distR="0" simplePos="0" relativeHeight="2516585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3EA57" w14:textId="006308BE" w:rsidR="004E5C8C" w:rsidRPr="00756E21" w:rsidRDefault="004E5C8C" w:rsidP="009C2B67">
                          <w:pPr>
                            <w:pStyle w:val="Brdtext"/>
                            <w:jc w:val="right"/>
                          </w:pPr>
                          <w:r>
                            <w:fldChar w:fldCharType="begin"/>
                          </w:r>
                          <w:r>
                            <w:instrText xml:space="preserve"> PAGE   \* MERGEFORMAT </w:instrText>
                          </w:r>
                          <w:r>
                            <w:fldChar w:fldCharType="separate"/>
                          </w:r>
                          <w:r>
                            <w:rPr>
                              <w:noProof/>
                            </w:rPr>
                            <w:t>1184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94" type="#_x0000_t202" style="position:absolute;left:0;text-align:left;margin-left:5.4pt;margin-top:610.95pt;width:44.2pt;height:9.6pt;z-index:251658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ZcT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secWVHTIz2qFv2GKphEfhoX5gR7cATE9jO09M7DeaDDWHarfR3/VBAjOzG927NLwZikw+ksP52Q&#10;RZIpH+dn48R+dnB2PuAXBTWLi4J7erzEqdjeBKSLEHSAxFwBTFVeV8akTRSMujSebQU9tcF0RfL4&#10;A2Usawo+O52OUmAL0b2LbGwMo5Jk+nSx8K7AtMKdURFj7DelibJU5yu5hZTK7vMndERpSvUWxx5/&#10;uNVbnLs6yCNlBot757qy4FP1qccOlJU/Bsp0hyfCj+qOS2xXbaeV2cdBASsodyQMD11rBSevK3q+&#10;GxHwXnjqJXpxmg94Rx9tgOiHfsXZGvyv184jniROVs4a6s2Ch58b4RVn5qsl8Z/lkygkTJvJ9CMp&#10;ifljy+rYYjf1JZAmcppETqZlxKMZltpD/URjZBmzkklYSbkLjsPyEruJQWNIquUygah9ncAb++Bk&#10;DB15juJ8bJ+Ed72CkaR/C0MXi/kLIXfY6BnccoMkxqTyyHTHav8C1PpJ/P2YirPleJ9Qh2G6+A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P9GXE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523EA57" w14:textId="006308BE" w:rsidR="004E5C8C" w:rsidRPr="00756E21" w:rsidRDefault="004E5C8C" w:rsidP="009C2B67">
                    <w:pPr>
                      <w:pStyle w:val="Brdtext"/>
                      <w:jc w:val="right"/>
                    </w:pPr>
                    <w:r>
                      <w:fldChar w:fldCharType="begin"/>
                    </w:r>
                    <w:r>
                      <w:instrText xml:space="preserve"> PAGE   \* MERGEFORMAT </w:instrText>
                    </w:r>
                    <w:r>
                      <w:fldChar w:fldCharType="separate"/>
                    </w:r>
                    <w:r>
                      <w:rPr>
                        <w:noProof/>
                      </w:rPr>
                      <w:t>1184</w:t>
                    </w:r>
                    <w:r>
                      <w:fldChar w:fldCharType="end"/>
                    </w:r>
                  </w:p>
                </w:txbxContent>
              </v:textbox>
              <w10:wrap type="square" anchorx="page" anchory="page"/>
            </v:shape>
          </w:pict>
        </mc:Fallback>
      </mc:AlternateContent>
    </w:r>
    <w:r>
      <w:t xml:space="preserve"> </w:t>
    </w:r>
  </w:p>
</w:ftr>
</file>

<file path=word/footer2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ED5D75" w14:textId="77777777" w:rsidR="004E5C8C" w:rsidRDefault="004E5C8C" w:rsidP="00EE1584">
    <w:pPr>
      <w:pStyle w:val="Brdtext"/>
    </w:pPr>
    <w:r>
      <w:rPr>
        <w:noProof/>
        <w:lang w:eastAsia="sv-SE"/>
      </w:rPr>
      <mc:AlternateContent>
        <mc:Choice Requires="wps">
          <w:drawing>
            <wp:anchor distT="0" distB="0" distL="0" distR="0" simplePos="0" relativeHeight="251658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E5D21" w14:textId="7DF7B047" w:rsidR="004E5C8C" w:rsidRPr="00756E21" w:rsidRDefault="004E5C8C" w:rsidP="00A118D8">
                          <w:pPr>
                            <w:pStyle w:val="Brdtext"/>
                            <w:jc w:val="right"/>
                          </w:pPr>
                          <w:r>
                            <w:fldChar w:fldCharType="begin"/>
                          </w:r>
                          <w:r>
                            <w:instrText xml:space="preserve"> PAGE   \* MERGEFORMAT </w:instrText>
                          </w:r>
                          <w:r>
                            <w:fldChar w:fldCharType="separate"/>
                          </w:r>
                          <w:r>
                            <w:rPr>
                              <w:noProof/>
                            </w:rPr>
                            <w:t>1185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5" type="#_x0000_t202" style="position:absolute;left:0;text-align:left;margin-left:393pt;margin-top:611.2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M6xUkQIAAJQFAAAOAAAAZHJzL2Uyb0RvYy54bWysVMFu2zAMvQ/YPwi6r46TJm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JP&#10;phPOrKjpkR5Vi35DFeSRn8aFOcEeHAGx/QQtvfNwHugwlt1qX8c/FcTITkzv9uxSMCbpcDrLJ6dk&#10;kWTKx/n5OLGfHZydD/hZQc3iouCeHi9xKra3AekiBB0gMVcAU5U3lTFpEwWjroxnW0FPbTBdkTz+&#10;QBnLmoLPJtNRCmwhuneRjY1hVJJMny4W3hWYVrgzKmKM/aY0UZbqfCW3kFLZff6EjihNqd7i2OMP&#10;t3qLc1cHeaTMYHHvXFcWfKo+9diBsvLHQJnu8ET4Ud1xie2q7bQyOxsUsIJyR8Lw0LVWcPKmoue7&#10;FQHvhadeohen+YB39NEGiH7oV5ytwf967TziSeJk5ayh3ix4+LkRXnFmvlgS/3l+GoWEaXM6/UhK&#10;Yv7Ysjq22E19BaSJnCaRk2kZ8WiGpfZQP9EYWcasZBJWUu6C47C8wm5i0BiSarlMIGpfJ/DWPjgZ&#10;Q0eeozgf2yfhXa9gJOl/haGLxfyFkDts9AxuuUESY1J5ZLpjtX8Bav0k/n5MxdlyvE+owzBd/A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YM6x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4BE5D21" w14:textId="7DF7B047" w:rsidR="004E5C8C" w:rsidRPr="00756E21" w:rsidRDefault="004E5C8C" w:rsidP="00A118D8">
                    <w:pPr>
                      <w:pStyle w:val="Brdtext"/>
                      <w:jc w:val="right"/>
                    </w:pPr>
                    <w:r>
                      <w:fldChar w:fldCharType="begin"/>
                    </w:r>
                    <w:r>
                      <w:instrText xml:space="preserve"> PAGE   \* MERGEFORMAT </w:instrText>
                    </w:r>
                    <w:r>
                      <w:fldChar w:fldCharType="separate"/>
                    </w:r>
                    <w:r>
                      <w:rPr>
                        <w:noProof/>
                      </w:rPr>
                      <w:t>1185</w:t>
                    </w:r>
                    <w:r>
                      <w:fldChar w:fldCharType="end"/>
                    </w:r>
                  </w:p>
                </w:txbxContent>
              </v:textbox>
              <w10:wrap type="square" anchorx="page" anchory="page"/>
            </v:shape>
          </w:pict>
        </mc:Fallback>
      </mc:AlternateContent>
    </w:r>
    <w:r>
      <w:t xml:space="preserve"> </w:t>
    </w:r>
  </w:p>
</w:ftr>
</file>

<file path=word/footer2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7524AF" w14:textId="77777777" w:rsidR="004E5C8C" w:rsidRDefault="004E5C8C" w:rsidP="00EE1584">
    <w:pPr>
      <w:pStyle w:val="Brdtext"/>
    </w:pPr>
    <w:r>
      <w:rPr>
        <w:noProof/>
        <w:lang w:eastAsia="sv-SE"/>
      </w:rPr>
      <mc:AlternateContent>
        <mc:Choice Requires="wps">
          <w:drawing>
            <wp:anchor distT="0" distB="0" distL="0" distR="0" simplePos="0" relativeHeight="2516583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B6DFC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6" type="#_x0000_t202" style="position:absolute;left:0;text-align:left;margin-left:393pt;margin-top:611.2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XenGjwIAAJQFAAAOAAAAZHJzL2Uyb0RvYy54bWysVF1v2yAUfZ+0/4B4Xx2nTbZEdaqsVadJ&#10;VVutnfpMMDTWMDAgsbNfvwO2k6zrS6e92MA99+vcA+cXba3IVjhfGV3Q/GREidDclJV+Luj3x+sP&#10;nyjxgemSKaNFQXfC04vF+3fnjZ2LsVkbVQpHEET7eWMLug7BzrPM87WomT8xVmgYpXE1C9i656x0&#10;rEH0WmXj0WiaNcaV1hkuvMfpVWekixRfSsHDnZReBKIKitpC+rr0XcVvtjhn82fH7LrifRnsH6qo&#10;WaWRdB/qigVGNq76K1RdcWe8keGEmzozUlZcpB7QTT560c3DmlmRegE53u5p8v8vLL/d3jtSlQU9&#10;neSUaFZjSI+iDW6DDvLIT2P9HLAHC2BoP5sWcx7OPQ5j2610dfyjIQI7mN7t2UUwwnE4meanZ7Bw&#10;mPJxPhsn9rODs3U+fBGmJnFRUIfhJU7Z9sYHFALoAIm5vFFVeV0plTZRMOJSObJlGLUKqUR4/IFS&#10;mjQFnZ5ORimwNtG9i6x0DCOSZPp0sfGuwbQKOyUiRulvQoKy1OcruRnnQu/zJ3RESaR6i2OPP1T1&#10;FueuD3ikzEaHvXNdaeNS9+mOHSgrfwyUyQ4Pwo/6jsvQrtpOK9PZoICVKXcQhjPd1fKWX1cY3w3z&#10;4Z453CVMHO9DuMNHKgP6Tb+iZG3cr9fOIx4Sh5WSBnezoP7nhjlBifqqIf5ZfhaFFNLmbPIRSiLu&#10;2LI6tuhNfWmgCcgb1aVlxAc1LKUz9ROekWXMChPTHLkLGoblZeheDDxDXCyXCYTra1m40Q+Wx9CR&#10;5yjOx/aJOdsrOED6t2a4xWz+QsgdNnp6u9wEiDGpPDLdsdpPAFc/ib9/puLbcrxPqMNjuvg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l3px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CB6DFC3" w14:textId="77777777" w:rsidR="004E5C8C" w:rsidRPr="00756E21" w:rsidRDefault="004E5C8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6D498F0" w14:textId="77777777" w:rsidR="004E5C8C" w:rsidRDefault="004E5C8C" w:rsidP="006923D1">
      <w:pPr>
        <w:pStyle w:val="Sidfot"/>
      </w:pPr>
    </w:p>
  </w:footnote>
  <w:footnote w:type="continuationSeparator" w:id="0">
    <w:p w14:paraId="70136FD4" w14:textId="77777777" w:rsidR="004E5C8C" w:rsidRPr="006923D1" w:rsidRDefault="004E5C8C" w:rsidP="006923D1">
      <w:pPr>
        <w:pStyle w:val="Sidfot"/>
      </w:pPr>
    </w:p>
  </w:footnote>
  <w:footnote w:type="continuationNotice" w:id="1">
    <w:p w14:paraId="4913CAC8" w14:textId="77777777" w:rsidR="004E5C8C" w:rsidRDefault="004E5C8C" w:rsidP="006923D1">
      <w:pPr>
        <w:pStyle w:val="RKbas"/>
      </w:pPr>
    </w:p>
  </w:footnote>
  <w:footnote w:id="2">
    <w:p w14:paraId="24305C65" w14:textId="77777777" w:rsidR="004E5C8C" w:rsidRDefault="004E5C8C" w:rsidP="002734C2">
      <w:pPr>
        <w:pStyle w:val="Fotnotstext"/>
      </w:pPr>
      <w:r>
        <w:rPr>
          <w:rStyle w:val="Fotnotsreferens"/>
        </w:rPr>
        <w:footnoteRef/>
      </w:r>
      <w:r>
        <w:t xml:space="preserve"> Jfr </w:t>
      </w:r>
      <w:r w:rsidRPr="00864CF2">
        <w:t>Europaparlamentets och rådets direktiv (EU) 2016/2341 av den 14</w:t>
      </w:r>
      <w:r>
        <w:t> </w:t>
      </w:r>
      <w:r w:rsidRPr="00864CF2">
        <w:t xml:space="preserve">december 2016 om verksamhet i och tillsyn över </w:t>
      </w:r>
      <w:r>
        <w:t>tjänstepensionsinstitut</w:t>
      </w:r>
      <w:r w:rsidRPr="00864CF2">
        <w:t>, i den ursprungliga lydelsen</w:t>
      </w:r>
      <w:r>
        <w:t xml:space="preserve">, och </w:t>
      </w:r>
      <w:r w:rsidRPr="00C93681">
        <w:t>Europaparlamentets och rådets direktiv 2007/36/EG av den 11</w:t>
      </w:r>
      <w:r>
        <w:t> </w:t>
      </w:r>
      <w:r w:rsidRPr="00C93681">
        <w:t xml:space="preserve">juli 2007 om utnyttjande av vissa </w:t>
      </w:r>
      <w:r>
        <w:t xml:space="preserve">av </w:t>
      </w:r>
      <w:r w:rsidRPr="00C93681">
        <w:t>aktieägares rättigheter i börsnoterade företag, i lydelsen enligt Europaparlamentets och rådets direktiv (EU) 2017/828</w:t>
      </w:r>
      <w:r w:rsidRPr="00864CF2">
        <w:t>.</w:t>
      </w:r>
    </w:p>
  </w:footnote>
  <w:footnote w:id="3">
    <w:p w14:paraId="37DBDA26" w14:textId="77777777" w:rsidR="004E5C8C" w:rsidRDefault="004E5C8C" w:rsidP="002734C2">
      <w:pPr>
        <w:pStyle w:val="Fotnotstext"/>
      </w:pPr>
      <w:r>
        <w:rPr>
          <w:rStyle w:val="Fotnotsreferens"/>
        </w:rPr>
        <w:footnoteRef/>
      </w:r>
      <w:r>
        <w:t xml:space="preserve"> Senaste lydelse 1975:1388.</w:t>
      </w:r>
    </w:p>
  </w:footnote>
  <w:footnote w:id="4">
    <w:p w14:paraId="47A5E193" w14:textId="77777777" w:rsidR="004E5C8C" w:rsidRDefault="004E5C8C" w:rsidP="002734C2">
      <w:pPr>
        <w:pStyle w:val="Fotnotstext"/>
      </w:pPr>
      <w:r>
        <w:rPr>
          <w:rStyle w:val="Fotnotsreferens"/>
        </w:rPr>
        <w:footnoteRef/>
      </w:r>
      <w:r>
        <w:t xml:space="preserve"> Lagen omtryckt </w:t>
      </w:r>
      <w:r w:rsidRPr="00D22C90">
        <w:t>1975:1248</w:t>
      </w:r>
      <w:r>
        <w:t>.</w:t>
      </w:r>
    </w:p>
  </w:footnote>
  <w:footnote w:id="5">
    <w:p w14:paraId="41CBA07D" w14:textId="77777777" w:rsidR="004E5C8C" w:rsidRDefault="004E5C8C" w:rsidP="002734C2">
      <w:pPr>
        <w:pStyle w:val="Fotnotstext"/>
      </w:pPr>
      <w:r>
        <w:rPr>
          <w:rStyle w:val="Fotnotsreferens"/>
        </w:rPr>
        <w:footnoteRef/>
      </w:r>
      <w:r>
        <w:t xml:space="preserve"> Senaste lydelse 2015:709.</w:t>
      </w:r>
    </w:p>
  </w:footnote>
  <w:footnote w:id="6">
    <w:p w14:paraId="0E98F33E" w14:textId="77777777" w:rsidR="004E5C8C" w:rsidRDefault="004E5C8C" w:rsidP="002734C2">
      <w:pPr>
        <w:pStyle w:val="Fotnotstext"/>
      </w:pPr>
      <w:r>
        <w:rPr>
          <w:rStyle w:val="Fotnotsreferens"/>
        </w:rPr>
        <w:footnoteRef/>
      </w:r>
      <w:r>
        <w:t xml:space="preserve"> Senaste lydelse 2004:431.</w:t>
      </w:r>
    </w:p>
  </w:footnote>
  <w:footnote w:id="7">
    <w:p w14:paraId="1CB857CF" w14:textId="77777777" w:rsidR="004E5C8C" w:rsidRDefault="004E5C8C" w:rsidP="002734C2">
      <w:pPr>
        <w:pStyle w:val="Fotnotstext"/>
      </w:pPr>
      <w:r>
        <w:rPr>
          <w:rStyle w:val="Fotnotsreferens"/>
        </w:rPr>
        <w:footnoteRef/>
      </w:r>
      <w:r>
        <w:t xml:space="preserve"> Senaste lydelse 2015:711.</w:t>
      </w:r>
    </w:p>
  </w:footnote>
  <w:footnote w:id="8">
    <w:p w14:paraId="670D6236" w14:textId="77777777" w:rsidR="004E5C8C" w:rsidRDefault="004E5C8C" w:rsidP="002734C2">
      <w:pPr>
        <w:pStyle w:val="Fotnotstext"/>
      </w:pPr>
      <w:r>
        <w:rPr>
          <w:rStyle w:val="Fotnotsreferens"/>
        </w:rPr>
        <w:footnoteRef/>
      </w:r>
      <w:r>
        <w:t xml:space="preserve"> Senaste lydelse 2004:431.</w:t>
      </w:r>
    </w:p>
  </w:footnote>
  <w:footnote w:id="9">
    <w:p w14:paraId="013EB185" w14:textId="77777777" w:rsidR="004E5C8C" w:rsidRDefault="004E5C8C" w:rsidP="002734C2">
      <w:pPr>
        <w:pStyle w:val="Fotnotstext"/>
      </w:pPr>
      <w:r>
        <w:rPr>
          <w:rStyle w:val="Fotnotsreferens"/>
        </w:rPr>
        <w:footnoteRef/>
      </w:r>
      <w:r>
        <w:t xml:space="preserve"> Senaste lydelse 2018:714.</w:t>
      </w:r>
    </w:p>
  </w:footnote>
  <w:footnote w:id="10">
    <w:p w14:paraId="72F4FEA7" w14:textId="77777777" w:rsidR="004E5C8C" w:rsidRDefault="004E5C8C" w:rsidP="002734C2">
      <w:pPr>
        <w:pStyle w:val="Fotnotstext"/>
      </w:pPr>
      <w:r>
        <w:rPr>
          <w:rStyle w:val="Fotnotsreferens"/>
        </w:rPr>
        <w:footnoteRef/>
      </w:r>
      <w:r>
        <w:t xml:space="preserve"> </w:t>
      </w:r>
      <w:r w:rsidRPr="00FA2398">
        <w:t>Lagen omtryckt 1999:19.</w:t>
      </w:r>
    </w:p>
  </w:footnote>
  <w:footnote w:id="11">
    <w:p w14:paraId="3BDA3831" w14:textId="77777777" w:rsidR="004E5C8C" w:rsidRDefault="004E5C8C" w:rsidP="002734C2">
      <w:pPr>
        <w:pStyle w:val="Fotnotstext"/>
      </w:pPr>
      <w:r>
        <w:rPr>
          <w:rStyle w:val="Fotnotsreferens"/>
        </w:rPr>
        <w:footnoteRef/>
      </w:r>
      <w:r>
        <w:t xml:space="preserve"> Senaste lydelse 2011:457.</w:t>
      </w:r>
    </w:p>
  </w:footnote>
  <w:footnote w:id="12">
    <w:p w14:paraId="340A6FF5" w14:textId="77777777" w:rsidR="004E5C8C" w:rsidRDefault="004E5C8C" w:rsidP="00BD2A5A">
      <w:pPr>
        <w:pStyle w:val="Fotnotstext"/>
      </w:pPr>
      <w:r>
        <w:rPr>
          <w:rStyle w:val="Fotnotsreferens"/>
        </w:rPr>
        <w:footnoteRef/>
      </w:r>
      <w:r>
        <w:t xml:space="preserve"> Jfr </w:t>
      </w:r>
      <w:r w:rsidRPr="00864CF2">
        <w:t>Europaparlamentets och rådets direktiv (EU) 2016/2341 av den 14</w:t>
      </w:r>
      <w:r>
        <w:t> </w:t>
      </w:r>
      <w:r w:rsidRPr="00864CF2">
        <w:t xml:space="preserve">december 2016 om verksamhet i och tillsyn över </w:t>
      </w:r>
      <w:r>
        <w:t>tjänstepensionsinstitut</w:t>
      </w:r>
      <w:r w:rsidRPr="00864CF2">
        <w:t>, i den ursprungliga lydelsen</w:t>
      </w:r>
      <w:r>
        <w:t>.</w:t>
      </w:r>
    </w:p>
  </w:footnote>
  <w:footnote w:id="13">
    <w:p w14:paraId="0F75CC05" w14:textId="77777777" w:rsidR="004E5C8C" w:rsidRDefault="004E5C8C" w:rsidP="002734C2">
      <w:pPr>
        <w:pStyle w:val="Fotnotstext"/>
      </w:pPr>
      <w:r>
        <w:rPr>
          <w:rStyle w:val="Fotnotsreferens"/>
        </w:rPr>
        <w:footnoteRef/>
      </w:r>
      <w:r>
        <w:t xml:space="preserve"> Senaste lydelse 2015:713.</w:t>
      </w:r>
    </w:p>
  </w:footnote>
  <w:footnote w:id="14">
    <w:p w14:paraId="0C4FCA3E" w14:textId="77777777" w:rsidR="004E5C8C" w:rsidRDefault="004E5C8C" w:rsidP="002734C2">
      <w:pPr>
        <w:pStyle w:val="Fotnotstext"/>
      </w:pPr>
      <w:r>
        <w:rPr>
          <w:rStyle w:val="Fotnotsreferens"/>
        </w:rPr>
        <w:footnoteRef/>
      </w:r>
      <w:r>
        <w:t xml:space="preserve"> Senaste lydelse</w:t>
      </w:r>
      <w:r w:rsidRPr="005A276D">
        <w:t xml:space="preserve"> </w:t>
      </w:r>
      <w:r>
        <w:t>2017:638.</w:t>
      </w:r>
    </w:p>
  </w:footnote>
  <w:footnote w:id="15">
    <w:p w14:paraId="101898EC" w14:textId="77777777" w:rsidR="004E5C8C" w:rsidRDefault="004E5C8C" w:rsidP="002734C2">
      <w:pPr>
        <w:pStyle w:val="Fotnotstext"/>
      </w:pPr>
      <w:r>
        <w:rPr>
          <w:rStyle w:val="Fotnotsreferens"/>
        </w:rPr>
        <w:footnoteRef/>
      </w:r>
      <w:r>
        <w:t xml:space="preserve"> Senaste lydelse 2016:50.</w:t>
      </w:r>
    </w:p>
  </w:footnote>
  <w:footnote w:id="16">
    <w:p w14:paraId="67489AA6" w14:textId="77777777" w:rsidR="004E5C8C" w:rsidRDefault="004E5C8C" w:rsidP="002734C2">
      <w:pPr>
        <w:pStyle w:val="Fotnotstext"/>
      </w:pPr>
      <w:r>
        <w:rPr>
          <w:rStyle w:val="Fotnotsreferens"/>
        </w:rPr>
        <w:footnoteRef/>
      </w:r>
      <w:r>
        <w:t xml:space="preserve"> Jfr </w:t>
      </w:r>
      <w:r w:rsidRPr="00864CF2">
        <w:t>Europaparlamentets och rådets direktiv (EU) 2016/2341 av den 14</w:t>
      </w:r>
      <w:r>
        <w:t> </w:t>
      </w:r>
      <w:r w:rsidRPr="00864CF2">
        <w:t xml:space="preserve">december 2016 om verksamhet i och tillsyn över </w:t>
      </w:r>
      <w:r>
        <w:t>tjänstepensionsinstitut</w:t>
      </w:r>
      <w:r w:rsidRPr="00864CF2">
        <w:t>, i den ursprungliga lydelsen</w:t>
      </w:r>
      <w:r>
        <w:t>.</w:t>
      </w:r>
    </w:p>
  </w:footnote>
  <w:footnote w:id="17">
    <w:p w14:paraId="6761CF22" w14:textId="77777777" w:rsidR="004E5C8C" w:rsidRDefault="004E5C8C" w:rsidP="002734C2">
      <w:pPr>
        <w:pStyle w:val="Fotnotstext"/>
      </w:pPr>
      <w:r>
        <w:rPr>
          <w:rStyle w:val="Fotnotsreferens"/>
        </w:rPr>
        <w:footnoteRef/>
      </w:r>
      <w:r>
        <w:t xml:space="preserve"> </w:t>
      </w:r>
      <w:r w:rsidRPr="002A113D">
        <w:t xml:space="preserve">Senaste lydelse </w:t>
      </w:r>
      <w:r>
        <w:t xml:space="preserve">av lagens rubrik </w:t>
      </w:r>
      <w:r w:rsidRPr="002A113D">
        <w:t>2005:1123.</w:t>
      </w:r>
    </w:p>
  </w:footnote>
  <w:footnote w:id="18">
    <w:p w14:paraId="2E543CB8" w14:textId="77777777" w:rsidR="004E5C8C" w:rsidRDefault="004E5C8C" w:rsidP="002734C2">
      <w:pPr>
        <w:pStyle w:val="Fotnotstext"/>
      </w:pPr>
      <w:r>
        <w:rPr>
          <w:rStyle w:val="Fotnotsreferens"/>
        </w:rPr>
        <w:footnoteRef/>
      </w:r>
      <w:r>
        <w:t xml:space="preserve"> Senaste lydelse 2005:1123.</w:t>
      </w:r>
    </w:p>
  </w:footnote>
  <w:footnote w:id="19">
    <w:p w14:paraId="70AA31DD" w14:textId="77777777" w:rsidR="004E5C8C" w:rsidRDefault="004E5C8C" w:rsidP="002734C2">
      <w:pPr>
        <w:pStyle w:val="Fotnotstext"/>
      </w:pPr>
      <w:r>
        <w:rPr>
          <w:rStyle w:val="Fotnotsreferens"/>
        </w:rPr>
        <w:footnoteRef/>
      </w:r>
      <w:r>
        <w:t xml:space="preserve"> Senaste lydelse 2015:714.</w:t>
      </w:r>
    </w:p>
  </w:footnote>
  <w:footnote w:id="20">
    <w:p w14:paraId="4C47CF04" w14:textId="77777777" w:rsidR="004E5C8C" w:rsidRDefault="004E5C8C" w:rsidP="002734C2">
      <w:pPr>
        <w:pStyle w:val="Fotnotstext"/>
      </w:pPr>
      <w:r>
        <w:rPr>
          <w:rStyle w:val="Fotnotsreferens"/>
        </w:rPr>
        <w:footnoteRef/>
      </w:r>
      <w:r>
        <w:t xml:space="preserve"> Senaste lydelse 2007:337.</w:t>
      </w:r>
    </w:p>
  </w:footnote>
  <w:footnote w:id="21">
    <w:p w14:paraId="79DD9D4C" w14:textId="77777777" w:rsidR="004E5C8C" w:rsidRDefault="004E5C8C" w:rsidP="002734C2">
      <w:pPr>
        <w:pStyle w:val="Fotnotstext"/>
      </w:pPr>
      <w:r>
        <w:rPr>
          <w:rStyle w:val="Fotnotsreferens"/>
        </w:rPr>
        <w:footnoteRef/>
      </w:r>
      <w:r>
        <w:t xml:space="preserve"> Senaste lydelse 2005:1123.</w:t>
      </w:r>
    </w:p>
  </w:footnote>
  <w:footnote w:id="22">
    <w:p w14:paraId="45E86C70" w14:textId="77777777" w:rsidR="004E5C8C" w:rsidRDefault="004E5C8C" w:rsidP="002734C2">
      <w:pPr>
        <w:pStyle w:val="Fotnotstext"/>
      </w:pPr>
      <w:r>
        <w:rPr>
          <w:rStyle w:val="Fotnotsreferens"/>
        </w:rPr>
        <w:footnoteRef/>
      </w:r>
      <w:r>
        <w:t xml:space="preserve"> Senaste lydelse 2010:2060.</w:t>
      </w:r>
    </w:p>
  </w:footnote>
  <w:footnote w:id="23">
    <w:p w14:paraId="0094DA09" w14:textId="77777777" w:rsidR="004E5C8C" w:rsidRDefault="004E5C8C" w:rsidP="002734C2">
      <w:pPr>
        <w:pStyle w:val="Fotnotstext"/>
      </w:pPr>
      <w:r>
        <w:rPr>
          <w:rStyle w:val="Fotnotsreferens"/>
        </w:rPr>
        <w:footnoteRef/>
      </w:r>
      <w:r>
        <w:t xml:space="preserve"> Senaste lydelse 2010:2060.</w:t>
      </w:r>
    </w:p>
  </w:footnote>
  <w:footnote w:id="24">
    <w:p w14:paraId="697D3A79" w14:textId="77777777" w:rsidR="004E5C8C" w:rsidRDefault="004E5C8C" w:rsidP="002734C2">
      <w:pPr>
        <w:pStyle w:val="Fotnotstext"/>
      </w:pPr>
      <w:r>
        <w:rPr>
          <w:rStyle w:val="Fotnotsreferens"/>
        </w:rPr>
        <w:footnoteRef/>
      </w:r>
      <w:r>
        <w:t xml:space="preserve"> Senaste lydelse 2011:832.</w:t>
      </w:r>
    </w:p>
  </w:footnote>
  <w:footnote w:id="25">
    <w:p w14:paraId="04391E6F" w14:textId="77777777" w:rsidR="004E5C8C" w:rsidRDefault="004E5C8C" w:rsidP="002734C2">
      <w:pPr>
        <w:pStyle w:val="Fotnotstext"/>
      </w:pPr>
      <w:r>
        <w:rPr>
          <w:rStyle w:val="Fotnotsreferens"/>
        </w:rPr>
        <w:footnoteRef/>
      </w:r>
      <w:r>
        <w:t xml:space="preserve"> Senaste lydelse 2008:101. </w:t>
      </w:r>
    </w:p>
  </w:footnote>
  <w:footnote w:id="26">
    <w:p w14:paraId="1E514B8A" w14:textId="77777777" w:rsidR="004E5C8C" w:rsidRDefault="004E5C8C" w:rsidP="002734C2">
      <w:pPr>
        <w:pStyle w:val="Fotnotstext"/>
      </w:pPr>
      <w:r>
        <w:rPr>
          <w:rStyle w:val="Fotnotsreferens"/>
        </w:rPr>
        <w:footnoteRef/>
      </w:r>
      <w:r>
        <w:t xml:space="preserve"> Senaste lydelse 2005:1123.</w:t>
      </w:r>
    </w:p>
  </w:footnote>
  <w:footnote w:id="27">
    <w:p w14:paraId="2FCB9DFD" w14:textId="77777777" w:rsidR="004E5C8C" w:rsidRDefault="004E5C8C" w:rsidP="002734C2">
      <w:pPr>
        <w:pStyle w:val="Fotnotstext"/>
      </w:pPr>
      <w:r>
        <w:rPr>
          <w:rStyle w:val="Fotnotsreferens"/>
        </w:rPr>
        <w:footnoteRef/>
      </w:r>
      <w:r>
        <w:t xml:space="preserve"> Senaste lydelse 2010:2060.</w:t>
      </w:r>
    </w:p>
  </w:footnote>
  <w:footnote w:id="28">
    <w:p w14:paraId="2DB7004C" w14:textId="77777777" w:rsidR="004E5C8C" w:rsidRDefault="004E5C8C" w:rsidP="002734C2">
      <w:pPr>
        <w:pStyle w:val="Fotnotstext"/>
      </w:pPr>
      <w:r>
        <w:rPr>
          <w:rStyle w:val="Fotnotsreferens"/>
        </w:rPr>
        <w:footnoteRef/>
      </w:r>
      <w:r>
        <w:t xml:space="preserve"> Senaste lydelse 2010:2063.</w:t>
      </w:r>
    </w:p>
  </w:footnote>
  <w:footnote w:id="29">
    <w:p w14:paraId="6093247F" w14:textId="77777777" w:rsidR="004E5C8C" w:rsidRDefault="004E5C8C" w:rsidP="002734C2">
      <w:pPr>
        <w:pStyle w:val="Fotnotstext"/>
      </w:pPr>
      <w:r>
        <w:rPr>
          <w:rStyle w:val="Fotnotsreferens"/>
        </w:rPr>
        <w:footnoteRef/>
      </w:r>
      <w:r>
        <w:t xml:space="preserve"> Senaste lydelse 2010:2063.</w:t>
      </w:r>
    </w:p>
  </w:footnote>
  <w:footnote w:id="30">
    <w:p w14:paraId="1645580E" w14:textId="77777777" w:rsidR="004E5C8C" w:rsidRDefault="004E5C8C" w:rsidP="002734C2">
      <w:pPr>
        <w:pStyle w:val="Fotnotstext"/>
      </w:pPr>
      <w:r>
        <w:rPr>
          <w:rStyle w:val="Fotnotsreferens"/>
        </w:rPr>
        <w:footnoteRef/>
      </w:r>
      <w:r>
        <w:t xml:space="preserve"> Senaste lydelse 2017:437.</w:t>
      </w:r>
    </w:p>
  </w:footnote>
  <w:footnote w:id="31">
    <w:p w14:paraId="0A552A40" w14:textId="77777777" w:rsidR="004E5C8C" w:rsidRDefault="004E5C8C" w:rsidP="002734C2">
      <w:pPr>
        <w:pStyle w:val="Fotnotstext"/>
      </w:pPr>
      <w:r>
        <w:rPr>
          <w:rStyle w:val="Fotnotsreferens"/>
        </w:rPr>
        <w:footnoteRef/>
      </w:r>
      <w:r>
        <w:t xml:space="preserve"> Senaste lydelse 2017:687.</w:t>
      </w:r>
    </w:p>
  </w:footnote>
  <w:footnote w:id="32">
    <w:p w14:paraId="00427ECB" w14:textId="77777777" w:rsidR="004E5C8C" w:rsidRDefault="004E5C8C" w:rsidP="002734C2">
      <w:pPr>
        <w:pStyle w:val="Fotnotstext"/>
      </w:pPr>
      <w:r>
        <w:rPr>
          <w:rStyle w:val="Fotnotsreferens"/>
        </w:rPr>
        <w:footnoteRef/>
      </w:r>
      <w:r>
        <w:t xml:space="preserve"> Senaste lydelse 2010:2065.</w:t>
      </w:r>
    </w:p>
  </w:footnote>
  <w:footnote w:id="33">
    <w:p w14:paraId="66BC0D02" w14:textId="77777777" w:rsidR="004E5C8C" w:rsidRDefault="004E5C8C" w:rsidP="008259BB">
      <w:pPr>
        <w:pStyle w:val="Fotnotstext"/>
      </w:pPr>
      <w:r>
        <w:rPr>
          <w:rStyle w:val="Fotnotsreferens"/>
        </w:rPr>
        <w:footnoteRef/>
      </w:r>
      <w:r>
        <w:t xml:space="preserve"> Senaste lydelse 2016:56.</w:t>
      </w:r>
    </w:p>
  </w:footnote>
  <w:footnote w:id="34">
    <w:p w14:paraId="0675A8E9" w14:textId="77777777" w:rsidR="004E5C8C" w:rsidRDefault="004E5C8C" w:rsidP="008259BB">
      <w:pPr>
        <w:pStyle w:val="Fotnotstext"/>
      </w:pPr>
      <w:r>
        <w:rPr>
          <w:rStyle w:val="Fotnotsreferens"/>
        </w:rPr>
        <w:footnoteRef/>
      </w:r>
      <w:r>
        <w:t xml:space="preserve"> Senaste lydelse 2016:430.</w:t>
      </w:r>
    </w:p>
  </w:footnote>
  <w:footnote w:id="35">
    <w:p w14:paraId="33A0892F" w14:textId="77777777" w:rsidR="004E5C8C" w:rsidRDefault="004E5C8C" w:rsidP="008259BB">
      <w:pPr>
        <w:pStyle w:val="Fotnotstext"/>
      </w:pPr>
      <w:r>
        <w:rPr>
          <w:rStyle w:val="Fotnotsreferens"/>
        </w:rPr>
        <w:footnoteRef/>
      </w:r>
      <w:r>
        <w:t xml:space="preserve"> Senaste lydelse 2017:691.</w:t>
      </w:r>
    </w:p>
  </w:footnote>
  <w:footnote w:id="36">
    <w:p w14:paraId="706DF3A0" w14:textId="77777777" w:rsidR="004E5C8C" w:rsidRDefault="004E5C8C" w:rsidP="008259BB">
      <w:pPr>
        <w:pStyle w:val="Fotnotstext"/>
      </w:pPr>
      <w:r>
        <w:rPr>
          <w:rStyle w:val="Fotnotsreferens"/>
        </w:rPr>
        <w:footnoteRef/>
      </w:r>
      <w:r>
        <w:t xml:space="preserve"> Senaste lydelse 2010:2068.</w:t>
      </w:r>
    </w:p>
  </w:footnote>
  <w:footnote w:id="37">
    <w:p w14:paraId="45282BD3" w14:textId="77777777" w:rsidR="004E5C8C" w:rsidRDefault="004E5C8C" w:rsidP="008259BB">
      <w:pPr>
        <w:pStyle w:val="Fotnotstext"/>
      </w:pPr>
      <w:r>
        <w:rPr>
          <w:rStyle w:val="Fotnotsreferens"/>
        </w:rPr>
        <w:footnoteRef/>
      </w:r>
      <w:r>
        <w:t xml:space="preserve"> Senaste lydelse 2014:544.</w:t>
      </w:r>
    </w:p>
  </w:footnote>
  <w:footnote w:id="38">
    <w:p w14:paraId="20DD9F89" w14:textId="77777777" w:rsidR="004E5C8C" w:rsidRDefault="004E5C8C" w:rsidP="008259BB">
      <w:pPr>
        <w:pStyle w:val="Fotnotstext"/>
      </w:pPr>
      <w:r>
        <w:rPr>
          <w:rStyle w:val="Fotnotsreferens"/>
        </w:rPr>
        <w:footnoteRef/>
      </w:r>
      <w:r>
        <w:t xml:space="preserve"> Senaste lydelse 2015:719.</w:t>
      </w:r>
    </w:p>
  </w:footnote>
  <w:footnote w:id="39">
    <w:p w14:paraId="6CC2ED75" w14:textId="77777777" w:rsidR="004E5C8C" w:rsidRDefault="004E5C8C" w:rsidP="00136126">
      <w:pPr>
        <w:pStyle w:val="Fotnotstext"/>
      </w:pPr>
      <w:r>
        <w:rPr>
          <w:rStyle w:val="Fotnotsreferens"/>
          <w:rFonts w:eastAsiaTheme="majorEastAsia"/>
        </w:rPr>
        <w:footnoteRef/>
      </w:r>
      <w:r>
        <w:t xml:space="preserve"> Senaste lydelse 2015:720.</w:t>
      </w:r>
    </w:p>
  </w:footnote>
  <w:footnote w:id="40">
    <w:p w14:paraId="0D1C8BFB" w14:textId="77777777" w:rsidR="004E5C8C" w:rsidRDefault="004E5C8C" w:rsidP="00136126">
      <w:pPr>
        <w:pStyle w:val="Fotnotstext"/>
      </w:pPr>
      <w:r>
        <w:rPr>
          <w:rStyle w:val="Fotnotsreferens"/>
          <w:rFonts w:eastAsiaTheme="majorEastAsia"/>
        </w:rPr>
        <w:footnoteRef/>
      </w:r>
      <w:r>
        <w:t xml:space="preserve"> Senaste lydelse 2018:1792.</w:t>
      </w:r>
    </w:p>
  </w:footnote>
  <w:footnote w:id="41">
    <w:p w14:paraId="1B32D402" w14:textId="77777777" w:rsidR="004E5C8C" w:rsidRDefault="004E5C8C" w:rsidP="00136126">
      <w:pPr>
        <w:pStyle w:val="Fotnotstext"/>
      </w:pPr>
      <w:r>
        <w:rPr>
          <w:rStyle w:val="Fotnotsreferens"/>
          <w:rFonts w:eastAsiaTheme="majorEastAsia"/>
        </w:rPr>
        <w:footnoteRef/>
      </w:r>
      <w:r>
        <w:t xml:space="preserve"> Senaste lydelse 2014:489.</w:t>
      </w:r>
    </w:p>
  </w:footnote>
  <w:footnote w:id="42">
    <w:p w14:paraId="2C3CC709" w14:textId="77777777" w:rsidR="004E5C8C" w:rsidRDefault="004E5C8C" w:rsidP="009F6183">
      <w:pPr>
        <w:pStyle w:val="Fotnotstext"/>
      </w:pPr>
      <w:r>
        <w:rPr>
          <w:rStyle w:val="Fotnotsreferens"/>
        </w:rPr>
        <w:footnoteRef/>
      </w:r>
      <w:r>
        <w:t xml:space="preserve"> Senaste lydelse 2010:2074.</w:t>
      </w:r>
    </w:p>
  </w:footnote>
  <w:footnote w:id="43">
    <w:p w14:paraId="32AC7D36" w14:textId="77777777" w:rsidR="004E5C8C" w:rsidRDefault="004E5C8C" w:rsidP="009F6183">
      <w:pPr>
        <w:pStyle w:val="Fotnotstext"/>
      </w:pPr>
      <w:r>
        <w:rPr>
          <w:rStyle w:val="Fotnotsreferens"/>
        </w:rPr>
        <w:footnoteRef/>
      </w:r>
      <w:r>
        <w:t xml:space="preserve"> Senaste lydelse 2010:2074.</w:t>
      </w:r>
    </w:p>
  </w:footnote>
  <w:footnote w:id="44">
    <w:p w14:paraId="1E4C4B66" w14:textId="77777777" w:rsidR="004E5C8C" w:rsidRDefault="004E5C8C" w:rsidP="009F6183">
      <w:pPr>
        <w:pStyle w:val="Fotnotstext"/>
      </w:pPr>
      <w:r>
        <w:rPr>
          <w:rStyle w:val="Fotnotsreferens"/>
        </w:rPr>
        <w:footnoteRef/>
      </w:r>
      <w:r>
        <w:t xml:space="preserve"> Senaste lydelse 2018:727.</w:t>
      </w:r>
    </w:p>
  </w:footnote>
  <w:footnote w:id="45">
    <w:p w14:paraId="3FAF0374" w14:textId="77777777" w:rsidR="004E5C8C" w:rsidRDefault="004E5C8C" w:rsidP="009F6183">
      <w:pPr>
        <w:pStyle w:val="Fotnotstext"/>
      </w:pPr>
      <w:r>
        <w:rPr>
          <w:rStyle w:val="Fotnotsreferens"/>
        </w:rPr>
        <w:footnoteRef/>
      </w:r>
      <w:r>
        <w:t xml:space="preserve"> Senaste lydelse 2018:1226.</w:t>
      </w:r>
    </w:p>
  </w:footnote>
  <w:footnote w:id="46">
    <w:p w14:paraId="38244B30" w14:textId="77777777" w:rsidR="004E5C8C" w:rsidRDefault="004E5C8C" w:rsidP="009F6183">
      <w:pPr>
        <w:pStyle w:val="Fotnotstext"/>
      </w:pPr>
      <w:r>
        <w:rPr>
          <w:rStyle w:val="Fotnotsreferens"/>
        </w:rPr>
        <w:footnoteRef/>
      </w:r>
      <w:r>
        <w:t xml:space="preserve"> Senaste lydelse 2018:728.</w:t>
      </w:r>
    </w:p>
  </w:footnote>
  <w:footnote w:id="47">
    <w:p w14:paraId="0BCEF610" w14:textId="77777777" w:rsidR="004E5C8C" w:rsidRDefault="004E5C8C" w:rsidP="009F6183">
      <w:pPr>
        <w:pStyle w:val="Fotnotstext"/>
      </w:pPr>
      <w:r>
        <w:rPr>
          <w:rStyle w:val="Fotnotsreferens"/>
        </w:rPr>
        <w:footnoteRef/>
      </w:r>
      <w:r>
        <w:t xml:space="preserve"> Senaste lydelse 2016:1030.</w:t>
      </w:r>
    </w:p>
  </w:footnote>
  <w:footnote w:id="48">
    <w:p w14:paraId="4EB019C8" w14:textId="77777777" w:rsidR="004E5C8C" w:rsidRDefault="004E5C8C" w:rsidP="009F6183">
      <w:pPr>
        <w:pStyle w:val="Fotnotstext"/>
      </w:pPr>
      <w:r>
        <w:rPr>
          <w:rStyle w:val="Fotnotsreferens"/>
        </w:rPr>
        <w:footnoteRef/>
      </w:r>
      <w:r>
        <w:t xml:space="preserve"> Senaste lydelse 2018:175.</w:t>
      </w:r>
    </w:p>
  </w:footnote>
  <w:footnote w:id="49">
    <w:p w14:paraId="2353D69B" w14:textId="77777777" w:rsidR="004E5C8C" w:rsidRDefault="004E5C8C" w:rsidP="009F6183">
      <w:pPr>
        <w:pStyle w:val="Fotnotstext"/>
      </w:pPr>
      <w:r>
        <w:rPr>
          <w:rStyle w:val="Fotnotsreferens"/>
        </w:rPr>
        <w:footnoteRef/>
      </w:r>
      <w:r>
        <w:t xml:space="preserve"> Jfr </w:t>
      </w:r>
      <w:r w:rsidRPr="00864CF2">
        <w:t>Europaparla</w:t>
      </w:r>
      <w:r>
        <w:t xml:space="preserve">mentets och rådets direktiv </w:t>
      </w:r>
      <w:r w:rsidRPr="00DF5C9B">
        <w:t>2009/138/EG av den 25 november 2009 om upptagande och utövande av försäkrings- och återförsäkringsverksamhet (Solvens II)</w:t>
      </w:r>
      <w:r w:rsidRPr="00864CF2">
        <w:t>, i lydelsen</w:t>
      </w:r>
      <w:r>
        <w:t xml:space="preserve"> enligt Europarlamentets och rådets direktiv (EU) 2016/2341.</w:t>
      </w:r>
    </w:p>
  </w:footnote>
  <w:footnote w:id="50">
    <w:p w14:paraId="625CB8F8" w14:textId="77777777" w:rsidR="004E5C8C" w:rsidRDefault="004E5C8C" w:rsidP="009F6183">
      <w:pPr>
        <w:pStyle w:val="Fotnotstext"/>
      </w:pPr>
      <w:r>
        <w:rPr>
          <w:rStyle w:val="Fotnotsreferens"/>
        </w:rPr>
        <w:footnoteRef/>
      </w:r>
      <w:r>
        <w:t xml:space="preserve"> Senaste lydelse 2015:700.</w:t>
      </w:r>
    </w:p>
  </w:footnote>
  <w:footnote w:id="51">
    <w:p w14:paraId="1A30F8EF" w14:textId="77777777" w:rsidR="004E5C8C" w:rsidRDefault="004E5C8C" w:rsidP="009F6183">
      <w:pPr>
        <w:pStyle w:val="Fotnotstext"/>
      </w:pPr>
      <w:r>
        <w:rPr>
          <w:rStyle w:val="Fotnotsreferens"/>
        </w:rPr>
        <w:footnoteRef/>
      </w:r>
      <w:r>
        <w:t xml:space="preserve"> Senaste lydelse 2015:700.</w:t>
      </w:r>
    </w:p>
  </w:footnote>
  <w:footnote w:id="52">
    <w:p w14:paraId="63CA9F72" w14:textId="77777777" w:rsidR="004E5C8C" w:rsidRDefault="004E5C8C" w:rsidP="009F6183">
      <w:pPr>
        <w:pStyle w:val="Fotnotstext"/>
      </w:pPr>
      <w:r>
        <w:rPr>
          <w:rStyle w:val="Fotnotsreferens"/>
        </w:rPr>
        <w:footnoteRef/>
      </w:r>
      <w:r>
        <w:t xml:space="preserve"> Senaste lydelse 2013:166.</w:t>
      </w:r>
    </w:p>
  </w:footnote>
  <w:footnote w:id="53">
    <w:p w14:paraId="6F53C236" w14:textId="77777777" w:rsidR="004E5C8C" w:rsidRDefault="004E5C8C" w:rsidP="009F6183">
      <w:pPr>
        <w:pStyle w:val="Fotnotstext"/>
      </w:pPr>
      <w:r>
        <w:rPr>
          <w:rStyle w:val="Fotnotsreferens"/>
        </w:rPr>
        <w:footnoteRef/>
      </w:r>
      <w:r>
        <w:t xml:space="preserve"> Senaste lydelse 2018:731.</w:t>
      </w:r>
    </w:p>
  </w:footnote>
  <w:footnote w:id="54">
    <w:p w14:paraId="7B4E7DBC" w14:textId="77777777" w:rsidR="004E5C8C" w:rsidRDefault="004E5C8C" w:rsidP="0008096A">
      <w:pPr>
        <w:pStyle w:val="Fotnotstext"/>
      </w:pPr>
      <w:r>
        <w:rPr>
          <w:rStyle w:val="Fotnotsreferens"/>
        </w:rPr>
        <w:footnoteRef/>
      </w:r>
      <w:r>
        <w:t xml:space="preserve"> Senaste lydelse 2018:731.</w:t>
      </w:r>
    </w:p>
  </w:footnote>
  <w:footnote w:id="55">
    <w:p w14:paraId="0D3A99B3" w14:textId="77777777" w:rsidR="004E5C8C" w:rsidRDefault="004E5C8C" w:rsidP="009F6183">
      <w:pPr>
        <w:pStyle w:val="Fotnotstext"/>
      </w:pPr>
      <w:r>
        <w:rPr>
          <w:rStyle w:val="Fotnotsreferens"/>
        </w:rPr>
        <w:footnoteRef/>
      </w:r>
      <w:r>
        <w:t xml:space="preserve"> Senaste lydelse 2018:1689.</w:t>
      </w:r>
    </w:p>
  </w:footnote>
  <w:footnote w:id="56">
    <w:p w14:paraId="1C271A02" w14:textId="77777777" w:rsidR="004E5C8C" w:rsidRDefault="004E5C8C" w:rsidP="009F6183">
      <w:pPr>
        <w:pStyle w:val="Fotnotstext"/>
      </w:pPr>
      <w:r>
        <w:rPr>
          <w:rStyle w:val="Fotnotsreferens"/>
        </w:rPr>
        <w:footnoteRef/>
      </w:r>
      <w:r>
        <w:t xml:space="preserve"> Senaste lydelse 2018:731.</w:t>
      </w:r>
    </w:p>
  </w:footnote>
  <w:footnote w:id="57">
    <w:p w14:paraId="231D7820" w14:textId="77777777" w:rsidR="004E5C8C" w:rsidRDefault="004E5C8C" w:rsidP="009F6183">
      <w:pPr>
        <w:pStyle w:val="Fotnotstext"/>
      </w:pPr>
      <w:r>
        <w:rPr>
          <w:rStyle w:val="Fotnotsreferens"/>
        </w:rPr>
        <w:footnoteRef/>
      </w:r>
      <w:r>
        <w:t xml:space="preserve"> Paragrafen fick sin nuvarande beteckning genom 2015:700.</w:t>
      </w:r>
    </w:p>
  </w:footnote>
  <w:footnote w:id="58">
    <w:p w14:paraId="3C961C59" w14:textId="77777777" w:rsidR="004E5C8C" w:rsidRDefault="004E5C8C" w:rsidP="009F6183">
      <w:pPr>
        <w:pStyle w:val="Fotnotstext"/>
      </w:pPr>
      <w:r>
        <w:rPr>
          <w:rStyle w:val="Fotnotsreferens"/>
        </w:rPr>
        <w:footnoteRef/>
      </w:r>
      <w:r>
        <w:t xml:space="preserve"> Paragrafen fick sin nuvarande beteckning genom 2015:700.</w:t>
      </w:r>
    </w:p>
  </w:footnote>
  <w:footnote w:id="59">
    <w:p w14:paraId="65CA4910" w14:textId="77777777" w:rsidR="004E5C8C" w:rsidRDefault="004E5C8C" w:rsidP="009F6183">
      <w:pPr>
        <w:pStyle w:val="Fotnotstext"/>
      </w:pPr>
      <w:r>
        <w:rPr>
          <w:rStyle w:val="Fotnotsreferens"/>
        </w:rPr>
        <w:footnoteRef/>
      </w:r>
      <w:r>
        <w:t xml:space="preserve"> Paragrafen fick sin nuvarande beteckning genom 2015:700.</w:t>
      </w:r>
    </w:p>
  </w:footnote>
  <w:footnote w:id="60">
    <w:p w14:paraId="1C61D6A3" w14:textId="77777777" w:rsidR="004E5C8C" w:rsidRDefault="004E5C8C" w:rsidP="009F6183">
      <w:pPr>
        <w:pStyle w:val="Fotnotstext"/>
      </w:pPr>
      <w:r>
        <w:rPr>
          <w:rStyle w:val="Fotnotsreferens"/>
        </w:rPr>
        <w:footnoteRef/>
      </w:r>
      <w:r>
        <w:t xml:space="preserve"> Senaste lydelse 2017:653.</w:t>
      </w:r>
    </w:p>
  </w:footnote>
  <w:footnote w:id="61">
    <w:p w14:paraId="7073ED4D" w14:textId="77777777" w:rsidR="004E5C8C" w:rsidRDefault="004E5C8C" w:rsidP="009F6183">
      <w:pPr>
        <w:pStyle w:val="Fotnotstext"/>
      </w:pPr>
      <w:r>
        <w:rPr>
          <w:rStyle w:val="Fotnotsreferens"/>
        </w:rPr>
        <w:footnoteRef/>
      </w:r>
      <w:r>
        <w:t xml:space="preserve"> Senaste lydelse 2015:700.</w:t>
      </w:r>
    </w:p>
  </w:footnote>
  <w:footnote w:id="62">
    <w:p w14:paraId="2A6384C1" w14:textId="77777777" w:rsidR="004E5C8C" w:rsidRDefault="004E5C8C" w:rsidP="009F6183">
      <w:pPr>
        <w:pStyle w:val="Fotnotstext"/>
      </w:pPr>
      <w:r>
        <w:rPr>
          <w:rStyle w:val="Fotnotsreferens"/>
        </w:rPr>
        <w:footnoteRef/>
      </w:r>
      <w:r>
        <w:t xml:space="preserve"> Senaste lydelse 2017:653.</w:t>
      </w:r>
    </w:p>
  </w:footnote>
  <w:footnote w:id="63">
    <w:p w14:paraId="46E8BB9A" w14:textId="77777777" w:rsidR="004E5C8C" w:rsidRDefault="004E5C8C" w:rsidP="009F6183">
      <w:pPr>
        <w:pStyle w:val="Fotnotstext"/>
      </w:pPr>
      <w:r>
        <w:rPr>
          <w:rStyle w:val="Fotnotsreferens"/>
        </w:rPr>
        <w:footnoteRef/>
      </w:r>
      <w:r>
        <w:t xml:space="preserve"> Paragrafen fick sin nuvarande beteckning genom 2015:700.</w:t>
      </w:r>
    </w:p>
  </w:footnote>
  <w:footnote w:id="64">
    <w:p w14:paraId="67E8B787" w14:textId="77777777" w:rsidR="004E5C8C" w:rsidRDefault="004E5C8C" w:rsidP="0008096A">
      <w:pPr>
        <w:pStyle w:val="Fotnotstext"/>
      </w:pPr>
      <w:r>
        <w:rPr>
          <w:rStyle w:val="Fotnotsreferens"/>
        </w:rPr>
        <w:footnoteRef/>
      </w:r>
      <w:r>
        <w:t xml:space="preserve"> Senaste lydelse 2019:316.</w:t>
      </w:r>
    </w:p>
  </w:footnote>
  <w:footnote w:id="65">
    <w:p w14:paraId="4BDBF611" w14:textId="77777777" w:rsidR="004E5C8C" w:rsidRDefault="004E5C8C" w:rsidP="00A21FD2">
      <w:pPr>
        <w:pStyle w:val="Fotnotstext"/>
      </w:pPr>
      <w:r>
        <w:rPr>
          <w:rStyle w:val="Fotnotsreferens"/>
        </w:rPr>
        <w:footnoteRef/>
      </w:r>
      <w:r>
        <w:t xml:space="preserve"> Senaste lydelse 2014:989.</w:t>
      </w:r>
    </w:p>
  </w:footnote>
  <w:footnote w:id="66">
    <w:p w14:paraId="6D1193DC" w14:textId="77777777" w:rsidR="004E5C8C" w:rsidRDefault="004E5C8C" w:rsidP="00A21FD2">
      <w:pPr>
        <w:pStyle w:val="Fotnotstext"/>
      </w:pPr>
      <w:r>
        <w:rPr>
          <w:rStyle w:val="Fotnotsreferens"/>
        </w:rPr>
        <w:footnoteRef/>
      </w:r>
      <w:r>
        <w:t xml:space="preserve"> Senaste lydelse 2018:1229.</w:t>
      </w:r>
    </w:p>
  </w:footnote>
  <w:footnote w:id="67">
    <w:p w14:paraId="50D00BDA" w14:textId="77777777" w:rsidR="004E5C8C" w:rsidRDefault="004E5C8C" w:rsidP="00C10EBA">
      <w:pPr>
        <w:pStyle w:val="Fotnotstext"/>
      </w:pPr>
      <w:r>
        <w:rPr>
          <w:rStyle w:val="Fotnotsreferens"/>
        </w:rPr>
        <w:footnoteRef/>
      </w:r>
      <w:r>
        <w:t xml:space="preserve"> Senaste lydelse 2017:707.</w:t>
      </w:r>
    </w:p>
  </w:footnote>
  <w:footnote w:id="68">
    <w:p w14:paraId="6534A228" w14:textId="77777777" w:rsidR="004E5C8C" w:rsidRDefault="004E5C8C" w:rsidP="00136126">
      <w:pPr>
        <w:pStyle w:val="Fotnotstext"/>
      </w:pPr>
      <w:r>
        <w:rPr>
          <w:rStyle w:val="Fotnotsreferens"/>
        </w:rPr>
        <w:footnoteRef/>
      </w:r>
      <w:r>
        <w:t xml:space="preserve"> Jfr </w:t>
      </w:r>
      <w:r w:rsidRPr="00864CF2">
        <w:t>Europaparlamentets och rådets direktiv (EU) 2016/2341 av den 14 december 2016 om verksamhet i och tillsyn över tjänstepensionsinstitut, i den ursprungliga lydelsen.</w:t>
      </w:r>
    </w:p>
  </w:footnote>
  <w:footnote w:id="69">
    <w:p w14:paraId="2F3DD79C" w14:textId="77777777" w:rsidR="004E5C8C" w:rsidRDefault="004E5C8C" w:rsidP="00136126">
      <w:pPr>
        <w:pStyle w:val="Fotnotstext"/>
      </w:pPr>
      <w:r>
        <w:rPr>
          <w:rStyle w:val="Fotnotsreferens"/>
        </w:rPr>
        <w:footnoteRef/>
      </w:r>
      <w:r>
        <w:t xml:space="preserve"> Jfr Europaparlamentets och rådets direktiv (EU) 2016/2341 av den 14 december 2016 om verksamhet i och tillsyn över tjänstepensionsinstitut, i den ursprungliga lydelsen.</w:t>
      </w:r>
    </w:p>
  </w:footnote>
  <w:footnote w:id="70">
    <w:p w14:paraId="728557E8" w14:textId="77777777" w:rsidR="004E5C8C" w:rsidRDefault="004E5C8C" w:rsidP="00136126">
      <w:pPr>
        <w:pStyle w:val="Fotnotstext"/>
      </w:pPr>
      <w:r>
        <w:rPr>
          <w:rStyle w:val="Fotnotsreferens"/>
        </w:rPr>
        <w:footnoteRef/>
      </w:r>
      <w:r>
        <w:t xml:space="preserve"> Senaste lydelse 1975:1388.</w:t>
      </w:r>
    </w:p>
  </w:footnote>
  <w:footnote w:id="71">
    <w:p w14:paraId="008A5021" w14:textId="77777777" w:rsidR="004E5C8C" w:rsidRDefault="004E5C8C" w:rsidP="00136126">
      <w:pPr>
        <w:pStyle w:val="Fotnotstext"/>
      </w:pPr>
      <w:r>
        <w:rPr>
          <w:rStyle w:val="Fotnotsreferens"/>
        </w:rPr>
        <w:footnoteRef/>
      </w:r>
      <w:r>
        <w:t xml:space="preserve"> I </w:t>
      </w:r>
      <w:r w:rsidRPr="00A848E0">
        <w:t>promemorian Nya regler för pensionsstiftelser med anledni</w:t>
      </w:r>
      <w:r>
        <w:t>ng av det andra tjänstepensions</w:t>
      </w:r>
      <w:r w:rsidRPr="00A848E0">
        <w:t xml:space="preserve">direktivet </w:t>
      </w:r>
      <w:r>
        <w:t>(</w:t>
      </w:r>
      <w:r w:rsidRPr="00A848E0">
        <w:t>Fi2018/01129/FPM</w:t>
      </w:r>
      <w:r>
        <w:t xml:space="preserve">) föreslås att det i lagen (1967:531) om tryggande av pensionsutfästelse m.m. införs </w:t>
      </w:r>
      <w:r w:rsidRPr="00310771">
        <w:t>införas 12 nya paragrafer</w:t>
      </w:r>
      <w:r>
        <w:t>, bl. a. 11 a-c §§</w:t>
      </w:r>
    </w:p>
  </w:footnote>
  <w:footnote w:id="72">
    <w:p w14:paraId="5530A461" w14:textId="77777777" w:rsidR="004E5C8C" w:rsidRDefault="004E5C8C" w:rsidP="00136126">
      <w:pPr>
        <w:pStyle w:val="Fotnotstext"/>
      </w:pPr>
      <w:r>
        <w:rPr>
          <w:rStyle w:val="Fotnotsreferens"/>
        </w:rPr>
        <w:footnoteRef/>
      </w:r>
      <w:r>
        <w:t xml:space="preserve"> Senaste lydelse 2015:709.</w:t>
      </w:r>
    </w:p>
  </w:footnote>
  <w:footnote w:id="73">
    <w:p w14:paraId="461F0564" w14:textId="77777777" w:rsidR="004E5C8C" w:rsidRDefault="004E5C8C" w:rsidP="00136126">
      <w:pPr>
        <w:pStyle w:val="Fotnotstext"/>
      </w:pPr>
      <w:r>
        <w:rPr>
          <w:rStyle w:val="Fotnotsreferens"/>
        </w:rPr>
        <w:footnoteRef/>
      </w:r>
      <w:r>
        <w:t xml:space="preserve"> Senaste lydelse 2004:431.</w:t>
      </w:r>
    </w:p>
  </w:footnote>
  <w:footnote w:id="74">
    <w:p w14:paraId="2F1E9EB4" w14:textId="77777777" w:rsidR="004E5C8C" w:rsidRDefault="004E5C8C" w:rsidP="00136126">
      <w:pPr>
        <w:pStyle w:val="Fotnotstext"/>
      </w:pPr>
      <w:r>
        <w:rPr>
          <w:rStyle w:val="Fotnotsreferens"/>
        </w:rPr>
        <w:footnoteRef/>
      </w:r>
      <w:r>
        <w:t xml:space="preserve"> Senaste lydelse 2015:711.</w:t>
      </w:r>
    </w:p>
  </w:footnote>
  <w:footnote w:id="75">
    <w:p w14:paraId="44BB1CE8" w14:textId="77777777" w:rsidR="004E5C8C" w:rsidRDefault="004E5C8C" w:rsidP="00136126">
      <w:pPr>
        <w:pStyle w:val="Fotnotstext"/>
      </w:pPr>
      <w:r>
        <w:rPr>
          <w:rStyle w:val="Fotnotsreferens"/>
        </w:rPr>
        <w:footnoteRef/>
      </w:r>
      <w:r>
        <w:t xml:space="preserve"> Senaste lydelse 2004:431.</w:t>
      </w:r>
    </w:p>
  </w:footnote>
  <w:footnote w:id="76">
    <w:p w14:paraId="5950CEFD" w14:textId="77777777" w:rsidR="004E5C8C" w:rsidRDefault="004E5C8C" w:rsidP="00136126">
      <w:pPr>
        <w:pStyle w:val="Fotnotstext"/>
      </w:pPr>
      <w:r>
        <w:rPr>
          <w:rStyle w:val="Fotnotsreferens"/>
        </w:rPr>
        <w:footnoteRef/>
      </w:r>
      <w:r>
        <w:t xml:space="preserve"> Senaste lydelse 2018:714.</w:t>
      </w:r>
    </w:p>
  </w:footnote>
  <w:footnote w:id="77">
    <w:p w14:paraId="0C21B088" w14:textId="77777777" w:rsidR="004E5C8C" w:rsidRDefault="004E5C8C" w:rsidP="00136126">
      <w:pPr>
        <w:pStyle w:val="Fotnotstext"/>
      </w:pPr>
      <w:r>
        <w:rPr>
          <w:rStyle w:val="Fotnotsreferens"/>
        </w:rPr>
        <w:footnoteRef/>
      </w:r>
      <w:r>
        <w:t xml:space="preserve"> Senaste lydelse 2011:457.</w:t>
      </w:r>
    </w:p>
  </w:footnote>
  <w:footnote w:id="78">
    <w:p w14:paraId="037E051C" w14:textId="77777777" w:rsidR="004E5C8C" w:rsidRDefault="004E5C8C" w:rsidP="00136126">
      <w:pPr>
        <w:pStyle w:val="Fotnotstext"/>
      </w:pPr>
      <w:r>
        <w:rPr>
          <w:rStyle w:val="Fotnotsreferens"/>
        </w:rPr>
        <w:footnoteRef/>
      </w:r>
      <w:r>
        <w:t xml:space="preserve"> Senaste lydelse 2015:713.</w:t>
      </w:r>
    </w:p>
  </w:footnote>
  <w:footnote w:id="79">
    <w:p w14:paraId="1496C363" w14:textId="77777777" w:rsidR="004E5C8C" w:rsidRDefault="004E5C8C" w:rsidP="00136126">
      <w:pPr>
        <w:pStyle w:val="Fotnotstext"/>
      </w:pPr>
      <w:r>
        <w:rPr>
          <w:rStyle w:val="Fotnotsreferens"/>
        </w:rPr>
        <w:footnoteRef/>
      </w:r>
      <w:r>
        <w:t xml:space="preserve"> Senaste lydelse</w:t>
      </w:r>
      <w:r w:rsidRPr="005A276D">
        <w:t xml:space="preserve"> </w:t>
      </w:r>
      <w:r>
        <w:t>2017:638.</w:t>
      </w:r>
    </w:p>
  </w:footnote>
  <w:footnote w:id="80">
    <w:p w14:paraId="76D279FD" w14:textId="77777777" w:rsidR="004E5C8C" w:rsidRDefault="004E5C8C" w:rsidP="00136126">
      <w:pPr>
        <w:pStyle w:val="Fotnotstext"/>
      </w:pPr>
      <w:r>
        <w:rPr>
          <w:rStyle w:val="Fotnotsreferens"/>
        </w:rPr>
        <w:footnoteRef/>
      </w:r>
      <w:r>
        <w:t xml:space="preserve"> Senaste lydelse 2016:50.</w:t>
      </w:r>
    </w:p>
  </w:footnote>
  <w:footnote w:id="81">
    <w:p w14:paraId="039ED4A0" w14:textId="77777777" w:rsidR="004E5C8C" w:rsidRDefault="004E5C8C" w:rsidP="00136126">
      <w:pPr>
        <w:pStyle w:val="Fotnotstext"/>
      </w:pPr>
      <w:r>
        <w:rPr>
          <w:rStyle w:val="Fotnotsreferens"/>
        </w:rPr>
        <w:footnoteRef/>
      </w:r>
      <w:r>
        <w:t xml:space="preserve"> Senaste lydelse 2005:1123.</w:t>
      </w:r>
    </w:p>
  </w:footnote>
  <w:footnote w:id="82">
    <w:p w14:paraId="7F4FBF62" w14:textId="77777777" w:rsidR="004E5C8C" w:rsidRDefault="004E5C8C" w:rsidP="00136126">
      <w:pPr>
        <w:pStyle w:val="Fotnotstext"/>
      </w:pPr>
      <w:r>
        <w:rPr>
          <w:rStyle w:val="Fotnotsreferens"/>
        </w:rPr>
        <w:footnoteRef/>
      </w:r>
      <w:r>
        <w:t xml:space="preserve"> Senaste lydelse 2008:101.</w:t>
      </w:r>
    </w:p>
  </w:footnote>
  <w:footnote w:id="83">
    <w:p w14:paraId="316E1AD3" w14:textId="77777777" w:rsidR="004E5C8C" w:rsidRDefault="004E5C8C" w:rsidP="00136126">
      <w:pPr>
        <w:pStyle w:val="Fotnotstext"/>
      </w:pPr>
      <w:r>
        <w:rPr>
          <w:rStyle w:val="Fotnotsreferens"/>
        </w:rPr>
        <w:footnoteRef/>
      </w:r>
      <w:r>
        <w:t xml:space="preserve"> Senaste lydelse 2005:1123.</w:t>
      </w:r>
    </w:p>
  </w:footnote>
  <w:footnote w:id="84">
    <w:p w14:paraId="6807CCD1" w14:textId="77777777" w:rsidR="004E5C8C" w:rsidRDefault="004E5C8C" w:rsidP="00136126">
      <w:pPr>
        <w:pStyle w:val="Fotnotstext"/>
      </w:pPr>
      <w:r>
        <w:rPr>
          <w:rStyle w:val="Fotnotsreferens"/>
        </w:rPr>
        <w:footnoteRef/>
      </w:r>
      <w:r>
        <w:t xml:space="preserve"> Senaste lydelse 2010:2060.</w:t>
      </w:r>
    </w:p>
  </w:footnote>
  <w:footnote w:id="85">
    <w:p w14:paraId="0E4968A9" w14:textId="77777777" w:rsidR="004E5C8C" w:rsidRDefault="004E5C8C" w:rsidP="00136126">
      <w:pPr>
        <w:pStyle w:val="Fotnotstext"/>
      </w:pPr>
      <w:r>
        <w:rPr>
          <w:rStyle w:val="Fotnotsreferens"/>
        </w:rPr>
        <w:footnoteRef/>
      </w:r>
      <w:r>
        <w:t xml:space="preserve"> Senaste lydelse SFS 2011:832.</w:t>
      </w:r>
    </w:p>
  </w:footnote>
  <w:footnote w:id="86">
    <w:p w14:paraId="3140E31A" w14:textId="77777777" w:rsidR="004E5C8C" w:rsidRDefault="004E5C8C" w:rsidP="00136126">
      <w:pPr>
        <w:pStyle w:val="Fotnotstext"/>
      </w:pPr>
      <w:r>
        <w:rPr>
          <w:rStyle w:val="Fotnotsreferens"/>
        </w:rPr>
        <w:footnoteRef/>
      </w:r>
      <w:r>
        <w:t xml:space="preserve"> Senaste lydelse 2008:101.</w:t>
      </w:r>
    </w:p>
  </w:footnote>
  <w:footnote w:id="87">
    <w:p w14:paraId="21552FC5" w14:textId="77777777" w:rsidR="004E5C8C" w:rsidRDefault="004E5C8C" w:rsidP="00136126">
      <w:pPr>
        <w:pStyle w:val="Fotnotstext"/>
      </w:pPr>
      <w:r>
        <w:rPr>
          <w:rStyle w:val="Fotnotsreferens"/>
        </w:rPr>
        <w:footnoteRef/>
      </w:r>
      <w:r>
        <w:t xml:space="preserve"> Senaste lydelse 2010:2063.</w:t>
      </w:r>
    </w:p>
  </w:footnote>
  <w:footnote w:id="88">
    <w:p w14:paraId="5C164B71" w14:textId="77777777" w:rsidR="004E5C8C" w:rsidRDefault="004E5C8C" w:rsidP="00136126">
      <w:pPr>
        <w:pStyle w:val="Fotnotstext"/>
      </w:pPr>
      <w:r>
        <w:rPr>
          <w:rStyle w:val="Fotnotsreferens"/>
        </w:rPr>
        <w:footnoteRef/>
      </w:r>
      <w:r>
        <w:t xml:space="preserve"> Senaste lydelse 2010:2063.</w:t>
      </w:r>
    </w:p>
  </w:footnote>
  <w:footnote w:id="89">
    <w:p w14:paraId="5E5914B3" w14:textId="77777777" w:rsidR="004E5C8C" w:rsidRDefault="004E5C8C" w:rsidP="00136126">
      <w:pPr>
        <w:pStyle w:val="Fotnotstext"/>
      </w:pPr>
      <w:r>
        <w:rPr>
          <w:rStyle w:val="Fotnotsreferens"/>
        </w:rPr>
        <w:footnoteRef/>
      </w:r>
      <w:r>
        <w:t xml:space="preserve"> Senaste lydelse 2017:437.</w:t>
      </w:r>
    </w:p>
  </w:footnote>
  <w:footnote w:id="90">
    <w:p w14:paraId="1A7C1163" w14:textId="77777777" w:rsidR="004E5C8C" w:rsidRDefault="004E5C8C" w:rsidP="00136126">
      <w:pPr>
        <w:pStyle w:val="Fotnotstext"/>
      </w:pPr>
      <w:r>
        <w:rPr>
          <w:rStyle w:val="Fotnotsreferens"/>
        </w:rPr>
        <w:footnoteRef/>
      </w:r>
      <w:r>
        <w:t xml:space="preserve"> Senaste lydelse 2017:687.</w:t>
      </w:r>
    </w:p>
  </w:footnote>
  <w:footnote w:id="91">
    <w:p w14:paraId="24B3CE32" w14:textId="77777777" w:rsidR="004E5C8C" w:rsidRDefault="004E5C8C" w:rsidP="00136126">
      <w:pPr>
        <w:pStyle w:val="Fotnotstext"/>
      </w:pPr>
      <w:r>
        <w:rPr>
          <w:rStyle w:val="Fotnotsreferens"/>
        </w:rPr>
        <w:footnoteRef/>
      </w:r>
      <w:r>
        <w:t xml:space="preserve"> Senaste lydelse 2010:2065.</w:t>
      </w:r>
    </w:p>
  </w:footnote>
  <w:footnote w:id="92">
    <w:p w14:paraId="20FA15BB" w14:textId="77777777" w:rsidR="004E5C8C" w:rsidRDefault="004E5C8C" w:rsidP="00136126">
      <w:pPr>
        <w:pStyle w:val="Fotnotstext"/>
      </w:pPr>
      <w:r>
        <w:rPr>
          <w:rStyle w:val="Fotnotsreferens"/>
        </w:rPr>
        <w:footnoteRef/>
      </w:r>
      <w:r>
        <w:t xml:space="preserve"> Senaste lydelse 2016:56.</w:t>
      </w:r>
    </w:p>
  </w:footnote>
  <w:footnote w:id="93">
    <w:p w14:paraId="352057F0" w14:textId="77777777" w:rsidR="004E5C8C" w:rsidRDefault="004E5C8C" w:rsidP="00136126">
      <w:pPr>
        <w:pStyle w:val="Fotnotstext"/>
      </w:pPr>
      <w:r>
        <w:rPr>
          <w:rStyle w:val="Fotnotsreferens"/>
        </w:rPr>
        <w:footnoteRef/>
      </w:r>
      <w:r>
        <w:t xml:space="preserve"> Senaste lydelse 2016:430.</w:t>
      </w:r>
    </w:p>
  </w:footnote>
  <w:footnote w:id="94">
    <w:p w14:paraId="34DA6416" w14:textId="77777777" w:rsidR="004E5C8C" w:rsidRDefault="004E5C8C" w:rsidP="00136126">
      <w:pPr>
        <w:pStyle w:val="Fotnotstext"/>
      </w:pPr>
      <w:r>
        <w:rPr>
          <w:rStyle w:val="Fotnotsreferens"/>
        </w:rPr>
        <w:footnoteRef/>
      </w:r>
      <w:r>
        <w:t xml:space="preserve"> Senaste lydelse 2017:691.</w:t>
      </w:r>
    </w:p>
  </w:footnote>
  <w:footnote w:id="95">
    <w:p w14:paraId="393E67ED" w14:textId="77777777" w:rsidR="004E5C8C" w:rsidRDefault="004E5C8C" w:rsidP="00136126">
      <w:pPr>
        <w:pStyle w:val="Fotnotstext"/>
      </w:pPr>
      <w:r>
        <w:rPr>
          <w:rStyle w:val="Fotnotsreferens"/>
        </w:rPr>
        <w:footnoteRef/>
      </w:r>
      <w:r>
        <w:t xml:space="preserve"> Senaste lydelse SFS 2010:2068.</w:t>
      </w:r>
    </w:p>
  </w:footnote>
  <w:footnote w:id="96">
    <w:p w14:paraId="2A25B0F6" w14:textId="77777777" w:rsidR="004E5C8C" w:rsidRDefault="004E5C8C" w:rsidP="00136126">
      <w:pPr>
        <w:pStyle w:val="Fotnotstext"/>
      </w:pPr>
      <w:r>
        <w:rPr>
          <w:rStyle w:val="Fotnotsreferens"/>
        </w:rPr>
        <w:footnoteRef/>
      </w:r>
      <w:r>
        <w:t xml:space="preserve"> Senaste lydelse SFS 2014:544.</w:t>
      </w:r>
    </w:p>
  </w:footnote>
  <w:footnote w:id="97">
    <w:p w14:paraId="03029A3F" w14:textId="77777777" w:rsidR="004E5C8C" w:rsidRDefault="004E5C8C" w:rsidP="00136126">
      <w:pPr>
        <w:pStyle w:val="Fotnotstext"/>
      </w:pPr>
      <w:r>
        <w:rPr>
          <w:rStyle w:val="Fotnotsreferens"/>
        </w:rPr>
        <w:footnoteRef/>
      </w:r>
      <w:r>
        <w:t xml:space="preserve"> Senaste lydelse 2015:719.</w:t>
      </w:r>
    </w:p>
  </w:footnote>
  <w:footnote w:id="98">
    <w:p w14:paraId="15E4244D" w14:textId="77777777" w:rsidR="004E5C8C" w:rsidRDefault="004E5C8C" w:rsidP="00136126">
      <w:pPr>
        <w:pStyle w:val="Fotnotstext"/>
      </w:pPr>
      <w:r>
        <w:rPr>
          <w:rStyle w:val="Fotnotsreferens"/>
        </w:rPr>
        <w:footnoteRef/>
      </w:r>
      <w:r>
        <w:t xml:space="preserve"> Senaste lydelse 2015:720.</w:t>
      </w:r>
    </w:p>
  </w:footnote>
  <w:footnote w:id="99">
    <w:p w14:paraId="6C516767" w14:textId="77777777" w:rsidR="004E5C8C" w:rsidRDefault="004E5C8C" w:rsidP="00136126">
      <w:pPr>
        <w:pStyle w:val="Fotnotstext"/>
      </w:pPr>
      <w:r>
        <w:rPr>
          <w:rStyle w:val="Fotnotsreferens"/>
        </w:rPr>
        <w:footnoteRef/>
      </w:r>
      <w:r>
        <w:t xml:space="preserve"> Senaste lydelse 2013:670.</w:t>
      </w:r>
    </w:p>
  </w:footnote>
  <w:footnote w:id="100">
    <w:p w14:paraId="09F8CB90" w14:textId="77777777" w:rsidR="004E5C8C" w:rsidRDefault="004E5C8C" w:rsidP="00136126">
      <w:pPr>
        <w:pStyle w:val="Fotnotstext"/>
      </w:pPr>
      <w:r>
        <w:rPr>
          <w:rStyle w:val="Fotnotsreferens"/>
        </w:rPr>
        <w:footnoteRef/>
      </w:r>
      <w:r>
        <w:t xml:space="preserve"> Senaste lydelse 2012:195.</w:t>
      </w:r>
    </w:p>
  </w:footnote>
  <w:footnote w:id="101">
    <w:p w14:paraId="28A61194" w14:textId="77777777" w:rsidR="004E5C8C" w:rsidRDefault="004E5C8C" w:rsidP="00136126">
      <w:pPr>
        <w:pStyle w:val="Fotnotstext"/>
      </w:pPr>
      <w:r>
        <w:rPr>
          <w:rStyle w:val="Fotnotsreferens"/>
        </w:rPr>
        <w:footnoteRef/>
      </w:r>
      <w:r>
        <w:t xml:space="preserve"> Senaste lydelse 2014:984.</w:t>
      </w:r>
    </w:p>
  </w:footnote>
  <w:footnote w:id="102">
    <w:p w14:paraId="05FD3270" w14:textId="77777777" w:rsidR="004E5C8C" w:rsidRDefault="004E5C8C" w:rsidP="00136126">
      <w:pPr>
        <w:pStyle w:val="Fotnotstext"/>
      </w:pPr>
      <w:r>
        <w:rPr>
          <w:rStyle w:val="Fotnotsreferens"/>
        </w:rPr>
        <w:footnoteRef/>
      </w:r>
      <w:r>
        <w:t xml:space="preserve"> Senaste lydelse 2017:1010.</w:t>
      </w:r>
    </w:p>
  </w:footnote>
  <w:footnote w:id="103">
    <w:p w14:paraId="5D8493BB" w14:textId="77777777" w:rsidR="004E5C8C" w:rsidRDefault="004E5C8C" w:rsidP="00136126">
      <w:pPr>
        <w:pStyle w:val="Fotnotstext"/>
      </w:pPr>
      <w:r>
        <w:rPr>
          <w:rStyle w:val="Fotnotsreferens"/>
        </w:rPr>
        <w:footnoteRef/>
      </w:r>
      <w:r>
        <w:t xml:space="preserve"> Senaste lydelse 2014:489.</w:t>
      </w:r>
    </w:p>
  </w:footnote>
  <w:footnote w:id="104">
    <w:p w14:paraId="42244ABE" w14:textId="77777777" w:rsidR="004E5C8C" w:rsidRDefault="004E5C8C" w:rsidP="00136126">
      <w:pPr>
        <w:pStyle w:val="Fotnotstext"/>
      </w:pPr>
      <w:r>
        <w:rPr>
          <w:rStyle w:val="Fotnotsreferens"/>
        </w:rPr>
        <w:footnoteRef/>
      </w:r>
      <w:r>
        <w:t xml:space="preserve"> Senaste lydelse 2010:2074.</w:t>
      </w:r>
    </w:p>
  </w:footnote>
  <w:footnote w:id="105">
    <w:p w14:paraId="055444C0" w14:textId="77777777" w:rsidR="004E5C8C" w:rsidRDefault="004E5C8C" w:rsidP="00136126">
      <w:pPr>
        <w:pStyle w:val="Fotnotstext"/>
      </w:pPr>
      <w:r>
        <w:rPr>
          <w:rStyle w:val="Fotnotsreferens"/>
        </w:rPr>
        <w:footnoteRef/>
      </w:r>
      <w:r>
        <w:t xml:space="preserve"> Senaste lydelse 2010:2074.</w:t>
      </w:r>
    </w:p>
  </w:footnote>
  <w:footnote w:id="106">
    <w:p w14:paraId="0CDE388B" w14:textId="77777777" w:rsidR="004E5C8C" w:rsidRDefault="004E5C8C" w:rsidP="00136126">
      <w:pPr>
        <w:pStyle w:val="Fotnotstext"/>
      </w:pPr>
      <w:r>
        <w:rPr>
          <w:rStyle w:val="Fotnotsreferens"/>
        </w:rPr>
        <w:footnoteRef/>
      </w:r>
      <w:r>
        <w:t xml:space="preserve"> Senaste lydelse 2018:727.</w:t>
      </w:r>
    </w:p>
  </w:footnote>
  <w:footnote w:id="107">
    <w:p w14:paraId="442BE837" w14:textId="77777777" w:rsidR="004E5C8C" w:rsidRDefault="004E5C8C" w:rsidP="00136126">
      <w:pPr>
        <w:pStyle w:val="Fotnotstext"/>
      </w:pPr>
      <w:r>
        <w:rPr>
          <w:rStyle w:val="Fotnotsreferens"/>
        </w:rPr>
        <w:footnoteRef/>
      </w:r>
      <w:r>
        <w:t xml:space="preserve"> Senaste lydelse 2018:728.</w:t>
      </w:r>
    </w:p>
  </w:footnote>
  <w:footnote w:id="108">
    <w:p w14:paraId="637856E7" w14:textId="77777777" w:rsidR="004E5C8C" w:rsidRDefault="004E5C8C" w:rsidP="00136126">
      <w:pPr>
        <w:pStyle w:val="Fotnotstext"/>
      </w:pPr>
      <w:r>
        <w:rPr>
          <w:rStyle w:val="Fotnotsreferens"/>
        </w:rPr>
        <w:footnoteRef/>
      </w:r>
      <w:r>
        <w:t xml:space="preserve"> Senaste lydelse 2016:1030.</w:t>
      </w:r>
    </w:p>
  </w:footnote>
  <w:footnote w:id="109">
    <w:p w14:paraId="1AAABC5A" w14:textId="77777777" w:rsidR="004E5C8C" w:rsidRDefault="004E5C8C" w:rsidP="00136126">
      <w:pPr>
        <w:pStyle w:val="Fotnotstext"/>
      </w:pPr>
      <w:r>
        <w:rPr>
          <w:rStyle w:val="Fotnotsreferens"/>
        </w:rPr>
        <w:footnoteRef/>
      </w:r>
      <w:r>
        <w:t xml:space="preserve"> Senaste lydelse 2018:175.</w:t>
      </w:r>
    </w:p>
  </w:footnote>
  <w:footnote w:id="110">
    <w:p w14:paraId="230899C5" w14:textId="77777777" w:rsidR="004E5C8C" w:rsidRDefault="004E5C8C" w:rsidP="00136126">
      <w:pPr>
        <w:pStyle w:val="Fotnotstext"/>
      </w:pPr>
      <w:r>
        <w:rPr>
          <w:rStyle w:val="Fotnotsreferens"/>
        </w:rPr>
        <w:footnoteRef/>
      </w:r>
      <w:r>
        <w:t xml:space="preserve"> Senaste lydelse 2015:700.</w:t>
      </w:r>
    </w:p>
  </w:footnote>
  <w:footnote w:id="111">
    <w:p w14:paraId="1BFFE293" w14:textId="77777777" w:rsidR="004E5C8C" w:rsidRDefault="004E5C8C" w:rsidP="00136126">
      <w:pPr>
        <w:pStyle w:val="Fotnotstext"/>
      </w:pPr>
      <w:r>
        <w:rPr>
          <w:rStyle w:val="Fotnotsreferens"/>
        </w:rPr>
        <w:footnoteRef/>
      </w:r>
      <w:r>
        <w:t xml:space="preserve"> Senaste lydelse 2013:166.</w:t>
      </w:r>
    </w:p>
  </w:footnote>
  <w:footnote w:id="112">
    <w:p w14:paraId="42A3EA3C" w14:textId="77777777" w:rsidR="004E5C8C" w:rsidRDefault="004E5C8C" w:rsidP="00136126">
      <w:pPr>
        <w:pStyle w:val="Fotnotstext"/>
      </w:pPr>
      <w:r>
        <w:rPr>
          <w:rStyle w:val="Fotnotsreferens"/>
        </w:rPr>
        <w:footnoteRef/>
      </w:r>
      <w:r>
        <w:t xml:space="preserve"> Senaste lydelse 2018:731.</w:t>
      </w:r>
    </w:p>
  </w:footnote>
  <w:footnote w:id="113">
    <w:p w14:paraId="255DC88E" w14:textId="77777777" w:rsidR="004E5C8C" w:rsidRDefault="004E5C8C" w:rsidP="00136126">
      <w:pPr>
        <w:pStyle w:val="Fotnotstext"/>
      </w:pPr>
      <w:r>
        <w:rPr>
          <w:rStyle w:val="Fotnotsreferens"/>
        </w:rPr>
        <w:footnoteRef/>
      </w:r>
      <w:r>
        <w:t xml:space="preserve"> Senaste lydelse 2018:731.</w:t>
      </w:r>
    </w:p>
  </w:footnote>
  <w:footnote w:id="114">
    <w:p w14:paraId="19E3B160" w14:textId="77777777" w:rsidR="004E5C8C" w:rsidRDefault="004E5C8C" w:rsidP="00136126">
      <w:pPr>
        <w:pStyle w:val="Fotnotstext"/>
      </w:pPr>
      <w:r>
        <w:rPr>
          <w:rStyle w:val="Fotnotsreferens"/>
        </w:rPr>
        <w:footnoteRef/>
      </w:r>
      <w:r>
        <w:t xml:space="preserve"> Senaste lydelse 2017:653.</w:t>
      </w:r>
    </w:p>
  </w:footnote>
  <w:footnote w:id="115">
    <w:p w14:paraId="4F1875C8" w14:textId="77777777" w:rsidR="004E5C8C" w:rsidRDefault="004E5C8C" w:rsidP="00136126">
      <w:pPr>
        <w:pStyle w:val="Fotnotstext"/>
      </w:pPr>
      <w:r>
        <w:rPr>
          <w:rStyle w:val="Fotnotsreferens"/>
        </w:rPr>
        <w:footnoteRef/>
      </w:r>
      <w:r>
        <w:t xml:space="preserve"> Senaste lydelse 2015:700.</w:t>
      </w:r>
    </w:p>
  </w:footnote>
  <w:footnote w:id="116">
    <w:p w14:paraId="786B658D" w14:textId="77777777" w:rsidR="004E5C8C" w:rsidRDefault="004E5C8C" w:rsidP="00136126">
      <w:pPr>
        <w:pStyle w:val="Fotnotstext"/>
      </w:pPr>
      <w:r>
        <w:rPr>
          <w:rStyle w:val="Fotnotsreferens"/>
        </w:rPr>
        <w:footnoteRef/>
      </w:r>
      <w:r>
        <w:t xml:space="preserve"> Senaste lydelse 2017:653.</w:t>
      </w:r>
    </w:p>
  </w:footnote>
  <w:footnote w:id="117">
    <w:p w14:paraId="4B23C1A4" w14:textId="77777777" w:rsidR="004E5C8C" w:rsidRDefault="004E5C8C" w:rsidP="00136126"/>
    <w:p w14:paraId="35C88E50" w14:textId="77777777" w:rsidR="004E5C8C" w:rsidRDefault="004E5C8C" w:rsidP="00136126">
      <w:pPr>
        <w:pStyle w:val="Fotnotstext"/>
      </w:pPr>
      <w:r>
        <w:rPr>
          <w:rStyle w:val="Fotnotsreferens"/>
        </w:rPr>
        <w:footnoteRef/>
      </w:r>
      <w:r>
        <w:t xml:space="preserve"> Senaste lydelse 2017:1118.</w:t>
      </w:r>
    </w:p>
  </w:footnote>
  <w:footnote w:id="118">
    <w:p w14:paraId="6A0875D1" w14:textId="77777777" w:rsidR="004E5C8C" w:rsidRDefault="004E5C8C" w:rsidP="00136126">
      <w:pPr>
        <w:pStyle w:val="Fotnotstext"/>
      </w:pPr>
      <w:r>
        <w:rPr>
          <w:rStyle w:val="Fotnotsreferens"/>
        </w:rPr>
        <w:footnoteRef/>
      </w:r>
      <w:r>
        <w:t xml:space="preserve"> Senaste lydelse 2014:989.</w:t>
      </w:r>
    </w:p>
  </w:footnote>
  <w:footnote w:id="119">
    <w:p w14:paraId="619CBC33" w14:textId="77777777" w:rsidR="004E5C8C" w:rsidRDefault="004E5C8C" w:rsidP="00136126">
      <w:pPr>
        <w:pStyle w:val="Fotnotstext"/>
      </w:pPr>
      <w:r>
        <w:rPr>
          <w:rStyle w:val="Fotnotsreferens"/>
        </w:rPr>
        <w:footnoteRef/>
      </w:r>
      <w:r>
        <w:t xml:space="preserve"> Senaste lydelse 2017:707.</w:t>
      </w:r>
    </w:p>
  </w:footnote>
  <w:footnote w:id="120">
    <w:p w14:paraId="6148EAC9" w14:textId="77777777" w:rsidR="004E5C8C" w:rsidRDefault="004E5C8C" w:rsidP="00136126">
      <w:pPr>
        <w:pStyle w:val="Fotnotstext"/>
      </w:pPr>
      <w:r>
        <w:rPr>
          <w:rStyle w:val="Fotnotsreferens"/>
        </w:rPr>
        <w:footnoteRef/>
      </w:r>
      <w:r>
        <w:t xml:space="preserve"> Jfr </w:t>
      </w:r>
      <w:r w:rsidRPr="00864CF2">
        <w:t>Europaparlamentets och rådets direktiv (EU) 2016/2341 av den 14</w:t>
      </w:r>
      <w:r>
        <w:t> </w:t>
      </w:r>
      <w:r w:rsidRPr="00864CF2">
        <w:t xml:space="preserve">december 2016 om verksamhet i och tillsyn över </w:t>
      </w:r>
      <w:r>
        <w:t>tjänstepensionsinstitut</w:t>
      </w:r>
      <w:r w:rsidRPr="00864CF2">
        <w:t>, i den ursprungliga lydelsen</w:t>
      </w:r>
      <w:r>
        <w:t xml:space="preserve">, och </w:t>
      </w:r>
      <w:r w:rsidRPr="00C93681">
        <w:t>Europaparlamentets och rådets direktiv 2007/36/EG av den 11</w:t>
      </w:r>
      <w:r>
        <w:t> </w:t>
      </w:r>
      <w:r w:rsidRPr="00C93681">
        <w:t xml:space="preserve">juli 2007 om utnyttjande av vissa </w:t>
      </w:r>
      <w:r>
        <w:t xml:space="preserve">av </w:t>
      </w:r>
      <w:r w:rsidRPr="00C93681">
        <w:t>aktieägares rättigheter i börsnoterade företag, i lydelsen enligt Europaparlamentets och rådets direktiv (EU) 2017/828</w:t>
      </w:r>
      <w:r w:rsidRPr="00864CF2">
        <w:t>.</w:t>
      </w:r>
    </w:p>
  </w:footnote>
  <w:footnote w:id="121">
    <w:p w14:paraId="45640E1D" w14:textId="77777777" w:rsidR="004E5C8C" w:rsidRDefault="004E5C8C" w:rsidP="00136126">
      <w:pPr>
        <w:pStyle w:val="Fotnotstext"/>
      </w:pPr>
      <w:r>
        <w:rPr>
          <w:rStyle w:val="Fotnotsreferens"/>
        </w:rPr>
        <w:footnoteRef/>
      </w:r>
      <w:r>
        <w:t xml:space="preserve"> Senaste lydelse 1975:1388.</w:t>
      </w:r>
    </w:p>
  </w:footnote>
  <w:footnote w:id="122">
    <w:p w14:paraId="2A7E5A5C" w14:textId="77777777" w:rsidR="004E5C8C" w:rsidRDefault="004E5C8C" w:rsidP="00136126">
      <w:pPr>
        <w:pStyle w:val="Fotnotstext"/>
      </w:pPr>
      <w:r>
        <w:rPr>
          <w:rStyle w:val="Fotnotsreferens"/>
        </w:rPr>
        <w:footnoteRef/>
      </w:r>
      <w:r>
        <w:t xml:space="preserve"> Lagen omtryckt </w:t>
      </w:r>
      <w:r w:rsidRPr="00D22C90">
        <w:t>1975:1248</w:t>
      </w:r>
      <w:r>
        <w:t>.</w:t>
      </w:r>
    </w:p>
  </w:footnote>
  <w:footnote w:id="123">
    <w:p w14:paraId="4C5D3D82" w14:textId="77777777" w:rsidR="004E5C8C" w:rsidRDefault="004E5C8C" w:rsidP="00136126">
      <w:pPr>
        <w:pStyle w:val="Fotnotstext"/>
      </w:pPr>
      <w:r>
        <w:rPr>
          <w:rStyle w:val="Fotnotsreferens"/>
        </w:rPr>
        <w:footnoteRef/>
      </w:r>
      <w:r>
        <w:t xml:space="preserve"> Senaste lydelse 2015:709.</w:t>
      </w:r>
    </w:p>
  </w:footnote>
  <w:footnote w:id="124">
    <w:p w14:paraId="300D8602" w14:textId="77777777" w:rsidR="004E5C8C" w:rsidRDefault="004E5C8C" w:rsidP="00136126">
      <w:pPr>
        <w:pStyle w:val="Fotnotstext"/>
      </w:pPr>
      <w:r>
        <w:rPr>
          <w:rStyle w:val="Fotnotsreferens"/>
        </w:rPr>
        <w:footnoteRef/>
      </w:r>
      <w:r>
        <w:t xml:space="preserve"> Senaste lydelse 2004:431.</w:t>
      </w:r>
    </w:p>
  </w:footnote>
  <w:footnote w:id="125">
    <w:p w14:paraId="11DAD624" w14:textId="77777777" w:rsidR="004E5C8C" w:rsidRDefault="004E5C8C" w:rsidP="00136126">
      <w:pPr>
        <w:pStyle w:val="Fotnotstext"/>
      </w:pPr>
      <w:r>
        <w:rPr>
          <w:rStyle w:val="Fotnotsreferens"/>
        </w:rPr>
        <w:footnoteRef/>
      </w:r>
      <w:r>
        <w:t xml:space="preserve"> Senaste lydelse 2015:711.</w:t>
      </w:r>
    </w:p>
  </w:footnote>
  <w:footnote w:id="126">
    <w:p w14:paraId="1355EDA3" w14:textId="77777777" w:rsidR="004E5C8C" w:rsidRDefault="004E5C8C" w:rsidP="00136126">
      <w:pPr>
        <w:pStyle w:val="Fotnotstext"/>
      </w:pPr>
      <w:r>
        <w:rPr>
          <w:rStyle w:val="Fotnotsreferens"/>
        </w:rPr>
        <w:footnoteRef/>
      </w:r>
      <w:r>
        <w:t xml:space="preserve"> Senaste lydelse 2004:431.</w:t>
      </w:r>
    </w:p>
  </w:footnote>
  <w:footnote w:id="127">
    <w:p w14:paraId="628A2F6C" w14:textId="77777777" w:rsidR="004E5C8C" w:rsidRDefault="004E5C8C" w:rsidP="00136126">
      <w:pPr>
        <w:pStyle w:val="Fotnotstext"/>
      </w:pPr>
      <w:r>
        <w:rPr>
          <w:rStyle w:val="Fotnotsreferens"/>
        </w:rPr>
        <w:footnoteRef/>
      </w:r>
      <w:r>
        <w:t xml:space="preserve"> Senaste lydelse 2018:714.</w:t>
      </w:r>
    </w:p>
  </w:footnote>
  <w:footnote w:id="128">
    <w:p w14:paraId="6A4A3EB0" w14:textId="77777777" w:rsidR="004E5C8C" w:rsidRDefault="004E5C8C" w:rsidP="00136126">
      <w:pPr>
        <w:pStyle w:val="Fotnotstext"/>
      </w:pPr>
      <w:r>
        <w:rPr>
          <w:rStyle w:val="Fotnotsreferens"/>
        </w:rPr>
        <w:footnoteRef/>
      </w:r>
      <w:r>
        <w:t xml:space="preserve"> </w:t>
      </w:r>
      <w:r w:rsidRPr="00FA2398">
        <w:t>Lagen omtryckt 1999:19.</w:t>
      </w:r>
    </w:p>
  </w:footnote>
  <w:footnote w:id="129">
    <w:p w14:paraId="3D53DAD3" w14:textId="77777777" w:rsidR="004E5C8C" w:rsidRDefault="004E5C8C" w:rsidP="00136126">
      <w:pPr>
        <w:pStyle w:val="Fotnotstext"/>
      </w:pPr>
      <w:r>
        <w:rPr>
          <w:rStyle w:val="Fotnotsreferens"/>
        </w:rPr>
        <w:footnoteRef/>
      </w:r>
      <w:r>
        <w:t xml:space="preserve"> Senaste lydelse 2011:457.</w:t>
      </w:r>
    </w:p>
  </w:footnote>
  <w:footnote w:id="130">
    <w:p w14:paraId="54FEB847" w14:textId="77777777" w:rsidR="004E5C8C" w:rsidRDefault="004E5C8C" w:rsidP="00136126">
      <w:pPr>
        <w:pStyle w:val="Fotnotstext"/>
      </w:pPr>
      <w:r>
        <w:rPr>
          <w:rStyle w:val="Fotnotsreferens"/>
        </w:rPr>
        <w:footnoteRef/>
      </w:r>
      <w:r>
        <w:t xml:space="preserve"> Senaste lydelse 2015:713.</w:t>
      </w:r>
    </w:p>
  </w:footnote>
  <w:footnote w:id="131">
    <w:p w14:paraId="4AF05DA6" w14:textId="77777777" w:rsidR="004E5C8C" w:rsidRDefault="004E5C8C" w:rsidP="00136126">
      <w:pPr>
        <w:pStyle w:val="Fotnotstext"/>
      </w:pPr>
      <w:r>
        <w:rPr>
          <w:rStyle w:val="Fotnotsreferens"/>
        </w:rPr>
        <w:footnoteRef/>
      </w:r>
      <w:r>
        <w:t xml:space="preserve"> Senaste lydelse</w:t>
      </w:r>
      <w:r w:rsidRPr="005A276D">
        <w:t xml:space="preserve"> </w:t>
      </w:r>
      <w:r>
        <w:t>2017:638.</w:t>
      </w:r>
    </w:p>
  </w:footnote>
  <w:footnote w:id="132">
    <w:p w14:paraId="02458BB1" w14:textId="77777777" w:rsidR="004E5C8C" w:rsidRDefault="004E5C8C" w:rsidP="00136126">
      <w:pPr>
        <w:pStyle w:val="Fotnotstext"/>
      </w:pPr>
      <w:r>
        <w:rPr>
          <w:rStyle w:val="Fotnotsreferens"/>
        </w:rPr>
        <w:footnoteRef/>
      </w:r>
      <w:r>
        <w:t xml:space="preserve"> Senaste lydelse 2016:50.</w:t>
      </w:r>
    </w:p>
  </w:footnote>
  <w:footnote w:id="133">
    <w:p w14:paraId="410CA55F" w14:textId="77777777" w:rsidR="004E5C8C" w:rsidRDefault="004E5C8C" w:rsidP="00136126">
      <w:pPr>
        <w:pStyle w:val="Fotnotstext"/>
      </w:pPr>
      <w:r>
        <w:rPr>
          <w:rStyle w:val="Fotnotsreferens"/>
        </w:rPr>
        <w:footnoteRef/>
      </w:r>
      <w:r>
        <w:t xml:space="preserve"> Jfr </w:t>
      </w:r>
      <w:r w:rsidRPr="00864CF2">
        <w:t>Europaparlamentets och rådets direktiv (EU) 2016/2341 av den 14</w:t>
      </w:r>
      <w:r>
        <w:t> </w:t>
      </w:r>
      <w:r w:rsidRPr="00864CF2">
        <w:t xml:space="preserve">december 2016 om verksamhet i och tillsyn över </w:t>
      </w:r>
      <w:r>
        <w:t>tjänstepensionsinstitut</w:t>
      </w:r>
      <w:r w:rsidRPr="00864CF2">
        <w:t>, i den ursprungliga lydelsen</w:t>
      </w:r>
      <w:r>
        <w:t>.</w:t>
      </w:r>
    </w:p>
  </w:footnote>
  <w:footnote w:id="134">
    <w:p w14:paraId="1D30FD77" w14:textId="77777777" w:rsidR="004E5C8C" w:rsidRDefault="004E5C8C" w:rsidP="00136126">
      <w:pPr>
        <w:pStyle w:val="Fotnotstext"/>
      </w:pPr>
      <w:r>
        <w:rPr>
          <w:rStyle w:val="Fotnotsreferens"/>
        </w:rPr>
        <w:footnoteRef/>
      </w:r>
      <w:r>
        <w:t xml:space="preserve"> </w:t>
      </w:r>
      <w:r w:rsidRPr="002A113D">
        <w:t xml:space="preserve">Senaste lydelse </w:t>
      </w:r>
      <w:r>
        <w:t xml:space="preserve">av lagens rubrik </w:t>
      </w:r>
      <w:r w:rsidRPr="002A113D">
        <w:t>2005:1123.</w:t>
      </w:r>
    </w:p>
  </w:footnote>
  <w:footnote w:id="135">
    <w:p w14:paraId="7B788170" w14:textId="77777777" w:rsidR="004E5C8C" w:rsidRDefault="004E5C8C" w:rsidP="00136126">
      <w:pPr>
        <w:pStyle w:val="Fotnotstext"/>
      </w:pPr>
      <w:r>
        <w:rPr>
          <w:rStyle w:val="Fotnotsreferens"/>
        </w:rPr>
        <w:footnoteRef/>
      </w:r>
      <w:r>
        <w:t xml:space="preserve"> Senaste lydelse 2005:1123.</w:t>
      </w:r>
    </w:p>
  </w:footnote>
  <w:footnote w:id="136">
    <w:p w14:paraId="590AA344" w14:textId="77777777" w:rsidR="004E5C8C" w:rsidRDefault="004E5C8C" w:rsidP="00136126">
      <w:pPr>
        <w:pStyle w:val="Fotnotstext"/>
      </w:pPr>
      <w:r>
        <w:rPr>
          <w:rStyle w:val="Fotnotsreferens"/>
        </w:rPr>
        <w:footnoteRef/>
      </w:r>
      <w:r>
        <w:t xml:space="preserve"> Senaste lydelse 2015:714.</w:t>
      </w:r>
    </w:p>
  </w:footnote>
  <w:footnote w:id="137">
    <w:p w14:paraId="08265208" w14:textId="77777777" w:rsidR="004E5C8C" w:rsidRDefault="004E5C8C" w:rsidP="00136126">
      <w:pPr>
        <w:pStyle w:val="Fotnotstext"/>
      </w:pPr>
      <w:r>
        <w:rPr>
          <w:rStyle w:val="Fotnotsreferens"/>
        </w:rPr>
        <w:footnoteRef/>
      </w:r>
      <w:r>
        <w:t xml:space="preserve"> Senaste lydelse 2007:337.</w:t>
      </w:r>
    </w:p>
  </w:footnote>
  <w:footnote w:id="138">
    <w:p w14:paraId="4125A6B7" w14:textId="77777777" w:rsidR="004E5C8C" w:rsidRDefault="004E5C8C" w:rsidP="00136126">
      <w:pPr>
        <w:pStyle w:val="Fotnotstext"/>
      </w:pPr>
      <w:r>
        <w:rPr>
          <w:rStyle w:val="Fotnotsreferens"/>
        </w:rPr>
        <w:footnoteRef/>
      </w:r>
      <w:r>
        <w:t xml:space="preserve"> Senaste lydelse 2005:1123.</w:t>
      </w:r>
    </w:p>
  </w:footnote>
  <w:footnote w:id="139">
    <w:p w14:paraId="5C79A1F4" w14:textId="77777777" w:rsidR="004E5C8C" w:rsidRDefault="004E5C8C" w:rsidP="00136126">
      <w:pPr>
        <w:pStyle w:val="Fotnotstext"/>
      </w:pPr>
      <w:r>
        <w:rPr>
          <w:rStyle w:val="Fotnotsreferens"/>
        </w:rPr>
        <w:footnoteRef/>
      </w:r>
      <w:r>
        <w:t xml:space="preserve"> Senaste lydelse 2010:2060.</w:t>
      </w:r>
    </w:p>
  </w:footnote>
  <w:footnote w:id="140">
    <w:p w14:paraId="414707ED" w14:textId="77777777" w:rsidR="004E5C8C" w:rsidRDefault="004E5C8C" w:rsidP="00136126">
      <w:pPr>
        <w:pStyle w:val="Fotnotstext"/>
      </w:pPr>
      <w:r>
        <w:rPr>
          <w:rStyle w:val="Fotnotsreferens"/>
        </w:rPr>
        <w:footnoteRef/>
      </w:r>
      <w:r>
        <w:t xml:space="preserve"> Senaste lydelse 2010:2060.</w:t>
      </w:r>
    </w:p>
  </w:footnote>
  <w:footnote w:id="141">
    <w:p w14:paraId="5D07D35B" w14:textId="77777777" w:rsidR="004E5C8C" w:rsidRDefault="004E5C8C" w:rsidP="00136126">
      <w:pPr>
        <w:pStyle w:val="Fotnotstext"/>
      </w:pPr>
      <w:r>
        <w:rPr>
          <w:rStyle w:val="Fotnotsreferens"/>
        </w:rPr>
        <w:footnoteRef/>
      </w:r>
      <w:r>
        <w:t xml:space="preserve"> Senaste lydelse 2011:832.</w:t>
      </w:r>
    </w:p>
  </w:footnote>
  <w:footnote w:id="142">
    <w:p w14:paraId="1044361C" w14:textId="77777777" w:rsidR="004E5C8C" w:rsidRDefault="004E5C8C" w:rsidP="00136126">
      <w:pPr>
        <w:pStyle w:val="Fotnotstext"/>
      </w:pPr>
      <w:r>
        <w:rPr>
          <w:rStyle w:val="Fotnotsreferens"/>
        </w:rPr>
        <w:footnoteRef/>
      </w:r>
      <w:r>
        <w:t xml:space="preserve"> Senaste lydelse 2008:101. </w:t>
      </w:r>
    </w:p>
  </w:footnote>
  <w:footnote w:id="143">
    <w:p w14:paraId="23DC80CD" w14:textId="77777777" w:rsidR="004E5C8C" w:rsidRDefault="004E5C8C" w:rsidP="00136126">
      <w:pPr>
        <w:pStyle w:val="Fotnotstext"/>
      </w:pPr>
      <w:r>
        <w:rPr>
          <w:rStyle w:val="Fotnotsreferens"/>
        </w:rPr>
        <w:footnoteRef/>
      </w:r>
      <w:r>
        <w:t xml:space="preserve"> Senaste lydelse 2005:1123.</w:t>
      </w:r>
    </w:p>
  </w:footnote>
  <w:footnote w:id="144">
    <w:p w14:paraId="5D460DE4" w14:textId="77777777" w:rsidR="004E5C8C" w:rsidRDefault="004E5C8C" w:rsidP="00136126">
      <w:pPr>
        <w:pStyle w:val="Fotnotstext"/>
      </w:pPr>
      <w:r>
        <w:rPr>
          <w:rStyle w:val="Fotnotsreferens"/>
        </w:rPr>
        <w:footnoteRef/>
      </w:r>
      <w:r>
        <w:t xml:space="preserve"> Senaste lydelse 2010:2060.</w:t>
      </w:r>
    </w:p>
  </w:footnote>
  <w:footnote w:id="145">
    <w:p w14:paraId="638FC05D" w14:textId="77777777" w:rsidR="004E5C8C" w:rsidRDefault="004E5C8C" w:rsidP="00136126">
      <w:pPr>
        <w:pStyle w:val="Fotnotstext"/>
      </w:pPr>
      <w:r>
        <w:rPr>
          <w:rStyle w:val="Fotnotsreferens"/>
        </w:rPr>
        <w:footnoteRef/>
      </w:r>
      <w:r>
        <w:t xml:space="preserve"> Senaste lydelse 2010:2063.</w:t>
      </w:r>
    </w:p>
  </w:footnote>
  <w:footnote w:id="146">
    <w:p w14:paraId="1CD39624" w14:textId="77777777" w:rsidR="004E5C8C" w:rsidRDefault="004E5C8C" w:rsidP="00136126">
      <w:pPr>
        <w:pStyle w:val="Fotnotstext"/>
      </w:pPr>
      <w:r>
        <w:rPr>
          <w:rStyle w:val="Fotnotsreferens"/>
        </w:rPr>
        <w:footnoteRef/>
      </w:r>
      <w:r>
        <w:t xml:space="preserve"> Senaste lydelse 2010:2063.</w:t>
      </w:r>
    </w:p>
  </w:footnote>
  <w:footnote w:id="147">
    <w:p w14:paraId="7C339B32" w14:textId="77777777" w:rsidR="004E5C8C" w:rsidRDefault="004E5C8C" w:rsidP="00136126">
      <w:pPr>
        <w:pStyle w:val="Fotnotstext"/>
      </w:pPr>
      <w:r>
        <w:rPr>
          <w:rStyle w:val="Fotnotsreferens"/>
        </w:rPr>
        <w:footnoteRef/>
      </w:r>
      <w:r>
        <w:t xml:space="preserve"> Senaste lydelse 2017:437.</w:t>
      </w:r>
    </w:p>
  </w:footnote>
  <w:footnote w:id="148">
    <w:p w14:paraId="62D5CF3D" w14:textId="77777777" w:rsidR="004E5C8C" w:rsidRDefault="004E5C8C" w:rsidP="00136126">
      <w:pPr>
        <w:pStyle w:val="Fotnotstext"/>
      </w:pPr>
      <w:r>
        <w:rPr>
          <w:rStyle w:val="Fotnotsreferens"/>
        </w:rPr>
        <w:footnoteRef/>
      </w:r>
      <w:r>
        <w:t xml:space="preserve"> Senaste lydelse 2017:687.</w:t>
      </w:r>
    </w:p>
  </w:footnote>
  <w:footnote w:id="149">
    <w:p w14:paraId="3F7C3D96" w14:textId="77777777" w:rsidR="004E5C8C" w:rsidRDefault="004E5C8C" w:rsidP="00136126">
      <w:pPr>
        <w:pStyle w:val="Fotnotstext"/>
      </w:pPr>
      <w:r>
        <w:rPr>
          <w:rStyle w:val="Fotnotsreferens"/>
        </w:rPr>
        <w:footnoteRef/>
      </w:r>
      <w:r>
        <w:t xml:space="preserve"> Senaste lydelse 2010:2065.</w:t>
      </w:r>
    </w:p>
  </w:footnote>
  <w:footnote w:id="150">
    <w:p w14:paraId="1C5388F3" w14:textId="77777777" w:rsidR="004E5C8C" w:rsidRDefault="004E5C8C" w:rsidP="00136126">
      <w:pPr>
        <w:pStyle w:val="Fotnotstext"/>
      </w:pPr>
      <w:r>
        <w:rPr>
          <w:rStyle w:val="Fotnotsreferens"/>
        </w:rPr>
        <w:footnoteRef/>
      </w:r>
      <w:r>
        <w:t xml:space="preserve"> Senaste lydelse 2016:56.</w:t>
      </w:r>
    </w:p>
  </w:footnote>
  <w:footnote w:id="151">
    <w:p w14:paraId="4BB98381" w14:textId="77777777" w:rsidR="004E5C8C" w:rsidRDefault="004E5C8C" w:rsidP="00136126">
      <w:pPr>
        <w:pStyle w:val="Fotnotstext"/>
      </w:pPr>
      <w:r>
        <w:rPr>
          <w:rStyle w:val="Fotnotsreferens"/>
        </w:rPr>
        <w:footnoteRef/>
      </w:r>
      <w:r>
        <w:t xml:space="preserve"> Senaste lydelse 2016:430.</w:t>
      </w:r>
    </w:p>
  </w:footnote>
  <w:footnote w:id="152">
    <w:p w14:paraId="26F6D2AB" w14:textId="77777777" w:rsidR="004E5C8C" w:rsidRDefault="004E5C8C" w:rsidP="00136126">
      <w:pPr>
        <w:pStyle w:val="Fotnotstext"/>
      </w:pPr>
      <w:r>
        <w:rPr>
          <w:rStyle w:val="Fotnotsreferens"/>
        </w:rPr>
        <w:footnoteRef/>
      </w:r>
      <w:r>
        <w:t xml:space="preserve"> Senaste lydelse 2017:691.</w:t>
      </w:r>
    </w:p>
  </w:footnote>
  <w:footnote w:id="153">
    <w:p w14:paraId="65FCA5B0" w14:textId="77777777" w:rsidR="004E5C8C" w:rsidRDefault="004E5C8C" w:rsidP="00136126">
      <w:pPr>
        <w:pStyle w:val="Fotnotstext"/>
      </w:pPr>
      <w:r>
        <w:rPr>
          <w:rStyle w:val="Fotnotsreferens"/>
        </w:rPr>
        <w:footnoteRef/>
      </w:r>
      <w:r>
        <w:t xml:space="preserve"> Senaste lydelse 2010:2068.</w:t>
      </w:r>
    </w:p>
  </w:footnote>
  <w:footnote w:id="154">
    <w:p w14:paraId="286D3A4A" w14:textId="77777777" w:rsidR="004E5C8C" w:rsidRDefault="004E5C8C" w:rsidP="00136126">
      <w:pPr>
        <w:pStyle w:val="Fotnotstext"/>
      </w:pPr>
      <w:r>
        <w:rPr>
          <w:rStyle w:val="Fotnotsreferens"/>
        </w:rPr>
        <w:footnoteRef/>
      </w:r>
      <w:r>
        <w:t xml:space="preserve"> Senaste lydelse 2014:544.</w:t>
      </w:r>
    </w:p>
  </w:footnote>
  <w:footnote w:id="155">
    <w:p w14:paraId="0161EB33" w14:textId="77777777" w:rsidR="004E5C8C" w:rsidRDefault="004E5C8C" w:rsidP="00136126">
      <w:pPr>
        <w:pStyle w:val="Fotnotstext"/>
      </w:pPr>
      <w:r>
        <w:rPr>
          <w:rStyle w:val="Fotnotsreferens"/>
        </w:rPr>
        <w:footnoteRef/>
      </w:r>
      <w:r>
        <w:t xml:space="preserve"> Senaste lydelse 2015:719.</w:t>
      </w:r>
    </w:p>
  </w:footnote>
  <w:footnote w:id="156">
    <w:p w14:paraId="2488AD7D" w14:textId="77777777" w:rsidR="004E5C8C" w:rsidRDefault="004E5C8C" w:rsidP="00136126">
      <w:pPr>
        <w:pStyle w:val="Fotnotstext"/>
      </w:pPr>
      <w:r>
        <w:rPr>
          <w:rStyle w:val="Fotnotsreferens"/>
          <w:rFonts w:eastAsiaTheme="majorEastAsia"/>
        </w:rPr>
        <w:footnoteRef/>
      </w:r>
      <w:r>
        <w:t xml:space="preserve"> Senaste lydelse 2015:720.</w:t>
      </w:r>
    </w:p>
  </w:footnote>
  <w:footnote w:id="157">
    <w:p w14:paraId="2A746376" w14:textId="77777777" w:rsidR="004E5C8C" w:rsidRDefault="004E5C8C" w:rsidP="00136126">
      <w:pPr>
        <w:pStyle w:val="Fotnotstext"/>
      </w:pPr>
      <w:r>
        <w:rPr>
          <w:rStyle w:val="Fotnotsreferens"/>
          <w:rFonts w:eastAsiaTheme="majorEastAsia"/>
        </w:rPr>
        <w:footnoteRef/>
      </w:r>
      <w:r>
        <w:t xml:space="preserve"> Senaste lydelse 2018:1792.</w:t>
      </w:r>
    </w:p>
  </w:footnote>
  <w:footnote w:id="158">
    <w:p w14:paraId="4E187D0C" w14:textId="77777777" w:rsidR="004E5C8C" w:rsidRDefault="004E5C8C" w:rsidP="00136126">
      <w:pPr>
        <w:pStyle w:val="Fotnotstext"/>
      </w:pPr>
      <w:r>
        <w:rPr>
          <w:rStyle w:val="Fotnotsreferens"/>
          <w:rFonts w:eastAsiaTheme="majorEastAsia"/>
        </w:rPr>
        <w:footnoteRef/>
      </w:r>
      <w:r>
        <w:t xml:space="preserve"> Senaste lydelse 2014:489.</w:t>
      </w:r>
    </w:p>
  </w:footnote>
  <w:footnote w:id="159">
    <w:p w14:paraId="1C820905" w14:textId="77777777" w:rsidR="004E5C8C" w:rsidRDefault="004E5C8C" w:rsidP="00136126">
      <w:pPr>
        <w:pStyle w:val="Fotnotstext"/>
      </w:pPr>
      <w:r>
        <w:rPr>
          <w:rStyle w:val="Fotnotsreferens"/>
        </w:rPr>
        <w:footnoteRef/>
      </w:r>
      <w:r>
        <w:t xml:space="preserve"> Senaste lydelse 2010:2074.</w:t>
      </w:r>
    </w:p>
  </w:footnote>
  <w:footnote w:id="160">
    <w:p w14:paraId="43A0C3E8" w14:textId="77777777" w:rsidR="004E5C8C" w:rsidRDefault="004E5C8C" w:rsidP="00136126">
      <w:pPr>
        <w:pStyle w:val="Fotnotstext"/>
      </w:pPr>
      <w:r>
        <w:rPr>
          <w:rStyle w:val="Fotnotsreferens"/>
        </w:rPr>
        <w:footnoteRef/>
      </w:r>
      <w:r>
        <w:t xml:space="preserve"> Senaste lydelse 2010:2074.</w:t>
      </w:r>
    </w:p>
  </w:footnote>
  <w:footnote w:id="161">
    <w:p w14:paraId="098872E0" w14:textId="77777777" w:rsidR="004E5C8C" w:rsidRDefault="004E5C8C" w:rsidP="00136126">
      <w:pPr>
        <w:pStyle w:val="Fotnotstext"/>
      </w:pPr>
      <w:r>
        <w:rPr>
          <w:rStyle w:val="Fotnotsreferens"/>
        </w:rPr>
        <w:footnoteRef/>
      </w:r>
      <w:r>
        <w:t xml:space="preserve"> Senaste lydelse 2018:727.</w:t>
      </w:r>
    </w:p>
  </w:footnote>
  <w:footnote w:id="162">
    <w:p w14:paraId="52ABBBD0" w14:textId="77777777" w:rsidR="004E5C8C" w:rsidRDefault="004E5C8C" w:rsidP="00136126">
      <w:pPr>
        <w:pStyle w:val="Fotnotstext"/>
      </w:pPr>
      <w:r>
        <w:rPr>
          <w:rStyle w:val="Fotnotsreferens"/>
        </w:rPr>
        <w:footnoteRef/>
      </w:r>
      <w:r>
        <w:t xml:space="preserve"> Senaste lydelse 2018:1226.</w:t>
      </w:r>
    </w:p>
  </w:footnote>
  <w:footnote w:id="163">
    <w:p w14:paraId="2150FC7F" w14:textId="77777777" w:rsidR="004E5C8C" w:rsidRDefault="004E5C8C" w:rsidP="00136126">
      <w:pPr>
        <w:pStyle w:val="Fotnotstext"/>
      </w:pPr>
      <w:r>
        <w:rPr>
          <w:rStyle w:val="Fotnotsreferens"/>
        </w:rPr>
        <w:footnoteRef/>
      </w:r>
      <w:r>
        <w:t xml:space="preserve"> Senaste lydelse 2018:728.</w:t>
      </w:r>
    </w:p>
  </w:footnote>
  <w:footnote w:id="164">
    <w:p w14:paraId="3AF35720" w14:textId="77777777" w:rsidR="004E5C8C" w:rsidRDefault="004E5C8C" w:rsidP="00136126">
      <w:pPr>
        <w:pStyle w:val="Fotnotstext"/>
      </w:pPr>
      <w:r>
        <w:rPr>
          <w:rStyle w:val="Fotnotsreferens"/>
        </w:rPr>
        <w:footnoteRef/>
      </w:r>
      <w:r>
        <w:t xml:space="preserve"> Senaste lydelse 2016:1030.</w:t>
      </w:r>
    </w:p>
  </w:footnote>
  <w:footnote w:id="165">
    <w:p w14:paraId="246228F0" w14:textId="77777777" w:rsidR="004E5C8C" w:rsidRDefault="004E5C8C" w:rsidP="00136126">
      <w:pPr>
        <w:pStyle w:val="Fotnotstext"/>
      </w:pPr>
      <w:r>
        <w:rPr>
          <w:rStyle w:val="Fotnotsreferens"/>
        </w:rPr>
        <w:footnoteRef/>
      </w:r>
      <w:r>
        <w:t xml:space="preserve"> Senaste lydelse 2018:175.</w:t>
      </w:r>
    </w:p>
  </w:footnote>
  <w:footnote w:id="166">
    <w:p w14:paraId="64C94F82" w14:textId="77777777" w:rsidR="004E5C8C" w:rsidRDefault="004E5C8C" w:rsidP="00136126">
      <w:pPr>
        <w:pStyle w:val="Fotnotstext"/>
      </w:pPr>
      <w:r>
        <w:rPr>
          <w:rStyle w:val="Fotnotsreferens"/>
        </w:rPr>
        <w:footnoteRef/>
      </w:r>
      <w:r>
        <w:t xml:space="preserve"> Jfr </w:t>
      </w:r>
      <w:r w:rsidRPr="00864CF2">
        <w:t>Europaparla</w:t>
      </w:r>
      <w:r>
        <w:t xml:space="preserve">mentets och rådets direktiv </w:t>
      </w:r>
      <w:r w:rsidRPr="00DF5C9B">
        <w:t>2009/138/EG av den 25 november 2009 om upptagande och utövande av försäkrings- och återförsäkringsverksamhet (Solvens II)</w:t>
      </w:r>
      <w:r w:rsidRPr="00864CF2">
        <w:t>, i lydelsen</w:t>
      </w:r>
      <w:r>
        <w:t xml:space="preserve"> enligt Europarlamentets och rådets direktiv (EU) 2016/2341.</w:t>
      </w:r>
    </w:p>
  </w:footnote>
  <w:footnote w:id="167">
    <w:p w14:paraId="19FC23A4" w14:textId="77777777" w:rsidR="004E5C8C" w:rsidRDefault="004E5C8C" w:rsidP="00136126">
      <w:pPr>
        <w:pStyle w:val="Fotnotstext"/>
      </w:pPr>
      <w:r>
        <w:rPr>
          <w:rStyle w:val="Fotnotsreferens"/>
        </w:rPr>
        <w:footnoteRef/>
      </w:r>
      <w:r>
        <w:t xml:space="preserve"> Senaste lydelse 2015:700.</w:t>
      </w:r>
    </w:p>
  </w:footnote>
  <w:footnote w:id="168">
    <w:p w14:paraId="78F01641" w14:textId="77777777" w:rsidR="004E5C8C" w:rsidRDefault="004E5C8C" w:rsidP="00136126">
      <w:pPr>
        <w:pStyle w:val="Fotnotstext"/>
      </w:pPr>
      <w:r>
        <w:rPr>
          <w:rStyle w:val="Fotnotsreferens"/>
        </w:rPr>
        <w:footnoteRef/>
      </w:r>
      <w:r>
        <w:t xml:space="preserve"> Senaste lydelse 2015:700.</w:t>
      </w:r>
    </w:p>
  </w:footnote>
  <w:footnote w:id="169">
    <w:p w14:paraId="2D92A6FD" w14:textId="77777777" w:rsidR="004E5C8C" w:rsidRDefault="004E5C8C" w:rsidP="00136126">
      <w:pPr>
        <w:pStyle w:val="Fotnotstext"/>
      </w:pPr>
      <w:r>
        <w:rPr>
          <w:rStyle w:val="Fotnotsreferens"/>
        </w:rPr>
        <w:footnoteRef/>
      </w:r>
      <w:r>
        <w:t xml:space="preserve"> Senaste lydelse 2013:166.</w:t>
      </w:r>
    </w:p>
  </w:footnote>
  <w:footnote w:id="170">
    <w:p w14:paraId="6E1CF69F" w14:textId="77777777" w:rsidR="004E5C8C" w:rsidRDefault="004E5C8C" w:rsidP="00136126">
      <w:pPr>
        <w:pStyle w:val="Fotnotstext"/>
      </w:pPr>
      <w:r>
        <w:rPr>
          <w:rStyle w:val="Fotnotsreferens"/>
        </w:rPr>
        <w:footnoteRef/>
      </w:r>
      <w:r>
        <w:t xml:space="preserve"> Senaste lydelse 2018:731.</w:t>
      </w:r>
    </w:p>
  </w:footnote>
  <w:footnote w:id="171">
    <w:p w14:paraId="682E333C" w14:textId="77777777" w:rsidR="004E5C8C" w:rsidRDefault="004E5C8C" w:rsidP="00136126">
      <w:pPr>
        <w:pStyle w:val="Fotnotstext"/>
      </w:pPr>
      <w:r>
        <w:rPr>
          <w:rStyle w:val="Fotnotsreferens"/>
        </w:rPr>
        <w:footnoteRef/>
      </w:r>
      <w:r>
        <w:t xml:space="preserve"> Senaste lydelse 2018:1689.</w:t>
      </w:r>
    </w:p>
  </w:footnote>
  <w:footnote w:id="172">
    <w:p w14:paraId="4F708034" w14:textId="77777777" w:rsidR="004E5C8C" w:rsidRDefault="004E5C8C" w:rsidP="00136126">
      <w:pPr>
        <w:pStyle w:val="Fotnotstext"/>
      </w:pPr>
      <w:r>
        <w:rPr>
          <w:rStyle w:val="Fotnotsreferens"/>
        </w:rPr>
        <w:footnoteRef/>
      </w:r>
      <w:r>
        <w:t xml:space="preserve"> Senaste lydelse 2018:731.</w:t>
      </w:r>
    </w:p>
  </w:footnote>
  <w:footnote w:id="173">
    <w:p w14:paraId="29F32AF3" w14:textId="77777777" w:rsidR="004E5C8C" w:rsidRDefault="004E5C8C" w:rsidP="00136126">
      <w:pPr>
        <w:pStyle w:val="Fotnotstext"/>
      </w:pPr>
      <w:r>
        <w:rPr>
          <w:rStyle w:val="Fotnotsreferens"/>
        </w:rPr>
        <w:footnoteRef/>
      </w:r>
      <w:r>
        <w:t xml:space="preserve"> Paragrafen fick sin nuvarande beteckning genom 2015:700.</w:t>
      </w:r>
    </w:p>
  </w:footnote>
  <w:footnote w:id="174">
    <w:p w14:paraId="70C380DE" w14:textId="77777777" w:rsidR="004E5C8C" w:rsidRDefault="004E5C8C" w:rsidP="00136126">
      <w:pPr>
        <w:pStyle w:val="Fotnotstext"/>
      </w:pPr>
      <w:r>
        <w:rPr>
          <w:rStyle w:val="Fotnotsreferens"/>
        </w:rPr>
        <w:footnoteRef/>
      </w:r>
      <w:r>
        <w:t xml:space="preserve"> Paragrafen fick sin nuvarande beteckning genom 2015:700.</w:t>
      </w:r>
    </w:p>
  </w:footnote>
  <w:footnote w:id="175">
    <w:p w14:paraId="1733C7A0" w14:textId="77777777" w:rsidR="004E5C8C" w:rsidRDefault="004E5C8C" w:rsidP="00136126">
      <w:pPr>
        <w:pStyle w:val="Fotnotstext"/>
      </w:pPr>
      <w:r>
        <w:rPr>
          <w:rStyle w:val="Fotnotsreferens"/>
        </w:rPr>
        <w:footnoteRef/>
      </w:r>
      <w:r>
        <w:t xml:space="preserve"> Paragrafen fick sin nuvarande beteckning genom 2015:700.</w:t>
      </w:r>
    </w:p>
  </w:footnote>
  <w:footnote w:id="176">
    <w:p w14:paraId="387E0C15" w14:textId="77777777" w:rsidR="004E5C8C" w:rsidRDefault="004E5C8C" w:rsidP="00136126">
      <w:pPr>
        <w:pStyle w:val="Fotnotstext"/>
      </w:pPr>
      <w:r>
        <w:rPr>
          <w:rStyle w:val="Fotnotsreferens"/>
        </w:rPr>
        <w:footnoteRef/>
      </w:r>
      <w:r>
        <w:t xml:space="preserve"> Senaste lydelse 2017:653.</w:t>
      </w:r>
    </w:p>
  </w:footnote>
  <w:footnote w:id="177">
    <w:p w14:paraId="56A25BFE" w14:textId="77777777" w:rsidR="004E5C8C" w:rsidRDefault="004E5C8C" w:rsidP="00136126">
      <w:pPr>
        <w:pStyle w:val="Fotnotstext"/>
      </w:pPr>
      <w:r>
        <w:rPr>
          <w:rStyle w:val="Fotnotsreferens"/>
        </w:rPr>
        <w:footnoteRef/>
      </w:r>
      <w:r>
        <w:t xml:space="preserve"> Senaste lydelse 2015:700.</w:t>
      </w:r>
    </w:p>
  </w:footnote>
  <w:footnote w:id="178">
    <w:p w14:paraId="2DAFFB5D" w14:textId="77777777" w:rsidR="004E5C8C" w:rsidRDefault="004E5C8C" w:rsidP="00136126">
      <w:pPr>
        <w:pStyle w:val="Fotnotstext"/>
      </w:pPr>
      <w:r>
        <w:rPr>
          <w:rStyle w:val="Fotnotsreferens"/>
        </w:rPr>
        <w:footnoteRef/>
      </w:r>
      <w:r>
        <w:t xml:space="preserve"> Senaste lydelse 2017:653.</w:t>
      </w:r>
    </w:p>
  </w:footnote>
  <w:footnote w:id="179">
    <w:p w14:paraId="534ADB54" w14:textId="77777777" w:rsidR="004E5C8C" w:rsidRDefault="004E5C8C" w:rsidP="00136126">
      <w:pPr>
        <w:pStyle w:val="Fotnotstext"/>
      </w:pPr>
      <w:r>
        <w:rPr>
          <w:rStyle w:val="Fotnotsreferens"/>
        </w:rPr>
        <w:footnoteRef/>
      </w:r>
      <w:r>
        <w:t xml:space="preserve"> Paragrafen fick sin nuvarande beteckning genom 2015:700.</w:t>
      </w:r>
    </w:p>
  </w:footnote>
  <w:footnote w:id="180">
    <w:p w14:paraId="79CCF65C" w14:textId="77777777" w:rsidR="004E5C8C" w:rsidRDefault="004E5C8C" w:rsidP="00136126">
      <w:pPr>
        <w:pStyle w:val="Fotnotstext"/>
      </w:pPr>
      <w:r>
        <w:rPr>
          <w:rStyle w:val="Fotnotsreferens"/>
        </w:rPr>
        <w:footnoteRef/>
      </w:r>
      <w:r>
        <w:t xml:space="preserve"> Senaste lydelse 2014:989.</w:t>
      </w:r>
    </w:p>
  </w:footnote>
  <w:footnote w:id="181">
    <w:p w14:paraId="47142740" w14:textId="77777777" w:rsidR="004E5C8C" w:rsidRDefault="004E5C8C" w:rsidP="00136126">
      <w:pPr>
        <w:pStyle w:val="Fotnotstext"/>
      </w:pPr>
      <w:r>
        <w:rPr>
          <w:rStyle w:val="Fotnotsreferens"/>
        </w:rPr>
        <w:footnoteRef/>
      </w:r>
      <w:r>
        <w:t xml:space="preserve"> Senaste lydelse 2018:1229.</w:t>
      </w:r>
    </w:p>
  </w:footnote>
  <w:footnote w:id="182">
    <w:p w14:paraId="6B329797" w14:textId="77777777" w:rsidR="004E5C8C" w:rsidRDefault="004E5C8C" w:rsidP="00136126">
      <w:pPr>
        <w:pStyle w:val="Fotnotstext"/>
      </w:pPr>
      <w:r>
        <w:rPr>
          <w:rStyle w:val="Fotnotsreferens"/>
        </w:rPr>
        <w:footnoteRef/>
      </w:r>
      <w:r>
        <w:t xml:space="preserve"> Senaste lydelse 2017:707.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706D5" w14:textId="77777777" w:rsidR="004E5C8C" w:rsidRDefault="004E5C8C" w:rsidP="00814212">
    <w:pPr>
      <w:pStyle w:val="Brdtext"/>
    </w:pPr>
    <w:r>
      <w:rPr>
        <w:noProof/>
        <w:lang w:eastAsia="sv-SE"/>
      </w:rPr>
      <mc:AlternateContent>
        <mc:Choice Requires="wps">
          <w:drawing>
            <wp:anchor distT="0" distB="0" distL="0" distR="0" simplePos="0" relativeHeight="251726336" behindDoc="0" locked="0" layoutInCell="1" allowOverlap="0" wp14:anchorId="6A6E260D" wp14:editId="1EB6A760">
              <wp:simplePos x="0" y="0"/>
              <wp:positionH relativeFrom="page">
                <wp:posOffset>259080</wp:posOffset>
              </wp:positionH>
              <wp:positionV relativeFrom="page">
                <wp:posOffset>451485</wp:posOffset>
              </wp:positionV>
              <wp:extent cx="1141200" cy="121920"/>
              <wp:effectExtent l="0" t="0" r="1905" b="3810"/>
              <wp:wrapSquare wrapText="bothSides"/>
              <wp:docPr id="4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9EE794" w14:textId="77777777" w:rsidR="004E5C8C" w:rsidRPr="00756E21" w:rsidRDefault="004E5C8C" w:rsidP="00664D04">
                          <w:pPr>
                            <w:pStyle w:val="Brdtext"/>
                            <w:jc w:val="left"/>
                          </w:pPr>
                          <w:sdt>
                            <w:sdtPr>
                              <w:alias w:val="NummerEtikett"/>
                              <w:tag w:val="NummerEtikett"/>
                              <w:id w:val="-163795340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5560667"/>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A6E260D" id="_x0000_t202" coordsize="21600,21600" o:spt="202" path="m,l,21600r21600,l21600,xe">
              <v:stroke joinstyle="miter"/>
              <v:path gradientshapeok="t" o:connecttype="rect"/>
            </v:shapetype>
            <v:shape id="Textruta 2" o:spid="_x0000_s1027" type="#_x0000_t202" style="position:absolute;left:0;text-align:left;margin-left:20.4pt;margin-top:35.55pt;width:89.85pt;height:9.6pt;z-index:251726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PyvBjQIAAIw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k9O&#10;jjlzwtIjPagu4ooqGCd+Wh+mBLv3BIzdF+jonbfngQ5T2Z1Gm/5UECM7Mb3ZsUvBmExO5aSkJ+NM&#10;kq0cl6fjTH+x9/YY4lcFlqVFxZFeL5Mq1tch0k0IuoWkZAFMU181xuRNUoy6MMjWgt7axHxH8vgD&#10;ZRxrK37y8XiUAztI7n1k41IYlTUzpEuV9xXmVdwYlTDGfVeaOMuFvpJbSKncLn9GJ5SmVG9xHPD7&#10;W73Fua+DPHJmcHHnbBsHmKvPTbanrP65pUz3eCL8oO60jN2iGxSxgHpDgkDoWyp4edXQq12LEO8E&#10;Ug/RQ9NciLf00QaIdRhWnC0Bf792nvAkbbJy1lJPVjz8WglUnJlvjkR/Wk4mqYnzZnL8iQTE8NCy&#10;OLS4lb0AkkJJE8jLvEz4aLZLjWAfaXzMU1YyCScpd8XjdnkR+0lB40eq+TyDqG29iNfu3ssUOtGb&#10;NPnQPQr0g3AjSf4Gtt0rpi/022OTZ/DzVSQNZnEngntWB+Kp5bPmh/GUZsrhPqP2Q3T2DAAA//8D&#10;AFBLAwQUAAYACAAAACEAU7YFHt4AAAAIAQAADwAAAGRycy9kb3ducmV2LnhtbEyPzU7DMBCE70i8&#10;g7VI3KidUP5CNhUgOFCpqmgr9erGSxwRr6PYacPbY05wHM1o5ptyMblOHGkIrWeEbKZAENfetNwg&#10;7LZvV/cgQtRsdOeZEL4pwKI6Pyt1YfyJP+i4iY1IJRwKjWBj7AspQ23J6TDzPXHyPv3gdExyaKQZ&#10;9CmVu07mSt1Kp1tOC1b39GKp/tqMDmG7ejajNJN5f61XyzXt5dLO14iXF9PTI4hIU/wLwy9+Qocq&#10;MR38yCaIDmGuEnlEuMsyEMnPc3UD4oDwoK5BVqX8f6D6AQAA//8DAFBLAQItABQABgAIAAAAIQC2&#10;gziS/gAAAOEBAAATAAAAAAAAAAAAAAAAAAAAAABbQ29udGVudF9UeXBlc10ueG1sUEsBAi0AFAAG&#10;AAgAAAAhADj9If/WAAAAlAEAAAsAAAAAAAAAAAAAAAAALwEAAF9yZWxzLy5yZWxzUEsBAi0AFAAG&#10;AAgAAAAhAN8/K8GNAgAAjAUAAA4AAAAAAAAAAAAAAAAALgIAAGRycy9lMm9Eb2MueG1sUEsBAi0A&#10;FAAGAAgAAAAhAFO2BR7eAAAACAEAAA8AAAAAAAAAAAAAAAAA5wQAAGRycy9kb3ducmV2LnhtbFBL&#10;BQYAAAAABAAEAPMAAADyBQAAAAA=&#10;" o:allowoverlap="f" fillcolor="white [3201]" stroked="f" strokeweight=".5pt">
              <v:textbox style="mso-fit-shape-to-text:t">
                <w:txbxContent>
                  <w:p w14:paraId="5F9EE794" w14:textId="77777777" w:rsidR="004E5C8C" w:rsidRPr="00756E21" w:rsidRDefault="004E5C8C" w:rsidP="00664D04">
                    <w:pPr>
                      <w:pStyle w:val="Brdtext"/>
                      <w:jc w:val="left"/>
                    </w:pPr>
                    <w:sdt>
                      <w:sdtPr>
                        <w:alias w:val="NummerEtikett"/>
                        <w:tag w:val="NummerEtikett"/>
                        <w:id w:val="-163795340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5560667"/>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6A3E130F" w14:textId="77777777" w:rsidR="004E5C8C" w:rsidRPr="00814212" w:rsidRDefault="004E5C8C" w:rsidP="00814212">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1118E5" w14:textId="77777777" w:rsidR="004E5C8C" w:rsidRDefault="004E5C8C" w:rsidP="00EE1584">
    <w:pPr>
      <w:pStyle w:val="Brdtext"/>
    </w:pPr>
    <w:r>
      <w:rPr>
        <w:noProof/>
        <w:lang w:eastAsia="sv-SE"/>
      </w:rPr>
      <mc:AlternateContent>
        <mc:Choice Requires="wps">
          <w:drawing>
            <wp:anchor distT="0" distB="0" distL="0" distR="0" simplePos="0" relativeHeight="2515512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D5896F" w14:textId="201FE076" w:rsidR="004E5C8C" w:rsidRPr="00756E21" w:rsidRDefault="004E5C8C"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551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3D5896F" w14:textId="201FE076" w:rsidR="004E5C8C" w:rsidRPr="00756E21" w:rsidRDefault="004E5C8C"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0E1E2B" w14:textId="77777777" w:rsidR="004E5C8C" w:rsidRDefault="004E5C8C"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90B51C" w14:textId="77777777" w:rsidR="004E5C8C" w:rsidRDefault="004E5C8C" w:rsidP="00814212">
    <w:pPr>
      <w:pStyle w:val="Brdtext"/>
    </w:pPr>
    <w:r>
      <w:rPr>
        <w:noProof/>
        <w:lang w:eastAsia="sv-SE"/>
      </w:rPr>
      <mc:AlternateContent>
        <mc:Choice Requires="wps">
          <w:drawing>
            <wp:anchor distT="0" distB="0" distL="0" distR="0" simplePos="0" relativeHeight="251643392" behindDoc="0" locked="0" layoutInCell="1" allowOverlap="0" wp14:anchorId="0380BB2F" wp14:editId="7C999C8A">
              <wp:simplePos x="0" y="0"/>
              <wp:positionH relativeFrom="page">
                <wp:posOffset>4419600</wp:posOffset>
              </wp:positionH>
              <wp:positionV relativeFrom="page">
                <wp:posOffset>457200</wp:posOffset>
              </wp:positionV>
              <wp:extent cx="1141200" cy="121920"/>
              <wp:effectExtent l="0" t="0" r="1905" b="381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E019D" w14:textId="77777777" w:rsidR="004E5C8C" w:rsidRPr="00756E21" w:rsidRDefault="004E5C8C" w:rsidP="00A118D8">
                          <w:pPr>
                            <w:pStyle w:val="Brdtext"/>
                            <w:jc w:val="left"/>
                          </w:pPr>
                          <w:sdt>
                            <w:sdtPr>
                              <w:alias w:val="NummerEtikett"/>
                              <w:tag w:val="NummerEtikett"/>
                              <w:id w:val="1643074861"/>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4552658"/>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380BB2F" id="_x0000_t202" coordsize="21600,21600" o:spt="202" path="m,l,21600r21600,l21600,xe">
              <v:stroke joinstyle="miter"/>
              <v:path gradientshapeok="t" o:connecttype="rect"/>
            </v:shapetype>
            <v:shape id="_x0000_s1032" type="#_x0000_t202" style="position:absolute;left:0;text-align:left;margin-left:348pt;margin-top:36pt;width:89.85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MxMujwIAAJEFAAAOAAAAZHJzL2Uyb0RvYy54bWysVFFv2yAQfp+0/4B4Xx2nSbdGcaqsVadJ&#10;UVstmfpMMCTWgGNAYme/fge2k6zrS6e92MB9d8d9fHfTm0YrshfOV2AKml8MKBGGQ1mZTUG/r+4/&#10;fKLEB2ZKpsCIgh6Epzez9++mtZ2IIWxBlcIRDGL8pLYF3YZgJ1nm+VZo5i/ACoNGCU6zgFu3yUrH&#10;aoyuVTYcDK6yGlxpHXDhPZ7etUY6S/GlFDw8SulFIKqgeLeQvi591/GbzaZssnHMbiveXYP9wy00&#10;qwwmPYa6Y4GRnav+CqUr7sCDDBccdAZSVlykGrCafPCimuWWWZFqQXK8PdLk/19Y/rB/cqQqC3pJ&#10;iWEan2glmuB2eP/LyE5t/QRBS4uw0HyGBl+5P/d4GItupNPxj+UQtCPPhyO3GIzw6JSPcnwwSjja&#10;8mF+PUzkZydv63z4IkCTuCiow7dLlLL9wge8CUJ7SEzmQVXlfaVU2kS9iFvlyJ7hS6uQ7ogef6CU&#10;IXVBry7HgxTYQHRvIysTw4ikmC5drLytMK3CQYmIUeabkMhYKvSV3IxzYY75EzqiJKZ6i2OHP93q&#10;Lc5tHeiRMoMJR2ddGXCp+tRiJ8rKHz1lssUj4Wd1x2Vo1k2SyrgXwBrKA+rCQdtX3vL7Ch9vwXx4&#10;Yg4bCd8bh0N4xI9UgORDt6JkC+7Xa+cRj/pGKyU1NmZB/c8dc4IS9dWg8q/z0Sh2ctqMxh9RR8Sd&#10;W9bnFrPTt4CKyHEMWZ6WER9Uv5QO9DPOkHnMiiZmOOYuaOiXt6EdFziDuJjPEwh717KwMEvLY+jI&#10;cpTmqnlmznb6Daj8B+hbmE1eyLjFRk9v57uAUkwajzy3rHb8Y98n6XczKg6W831CnSb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FMxMujwIAAJE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AFE019D" w14:textId="77777777" w:rsidR="004E5C8C" w:rsidRPr="00756E21" w:rsidRDefault="004E5C8C" w:rsidP="00A118D8">
                    <w:pPr>
                      <w:pStyle w:val="Brdtext"/>
                      <w:jc w:val="left"/>
                    </w:pPr>
                    <w:sdt>
                      <w:sdtPr>
                        <w:alias w:val="NummerEtikett"/>
                        <w:tag w:val="NummerEtikett"/>
                        <w:id w:val="1643074861"/>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4552658"/>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70E5C28B" w14:textId="1FC8997E" w:rsidR="004E5C8C" w:rsidRPr="00814212" w:rsidRDefault="004E5C8C" w:rsidP="00814212">
    <w:pPr>
      <w:pStyle w:val="Sidhuvud"/>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B0A6AB" w14:textId="77777777" w:rsidR="004E5C8C" w:rsidRDefault="004E5C8C" w:rsidP="00814212">
    <w:pPr>
      <w:pStyle w:val="Brdtext"/>
    </w:pPr>
    <w:r>
      <w:rPr>
        <w:noProof/>
        <w:lang w:eastAsia="sv-SE"/>
      </w:rPr>
      <mc:AlternateContent>
        <mc:Choice Requires="wps">
          <w:drawing>
            <wp:anchor distT="0" distB="0" distL="0" distR="0" simplePos="0" relativeHeight="251652608" behindDoc="0" locked="0" layoutInCell="1" allowOverlap="0" wp14:anchorId="2AF6AE43" wp14:editId="54880666">
              <wp:simplePos x="0" y="0"/>
              <wp:positionH relativeFrom="page">
                <wp:posOffset>259080</wp:posOffset>
              </wp:positionH>
              <wp:positionV relativeFrom="page">
                <wp:posOffset>451485</wp:posOffset>
              </wp:positionV>
              <wp:extent cx="1141200" cy="121920"/>
              <wp:effectExtent l="0" t="0" r="1905" b="3810"/>
              <wp:wrapSquare wrapText="bothSides"/>
              <wp:docPr id="1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93D073" w14:textId="77777777" w:rsidR="004E5C8C" w:rsidRPr="00756E21" w:rsidRDefault="004E5C8C" w:rsidP="00664D04">
                          <w:pPr>
                            <w:pStyle w:val="Brdtext"/>
                            <w:jc w:val="left"/>
                          </w:pPr>
                          <w:sdt>
                            <w:sdtPr>
                              <w:alias w:val="NummerEtikett"/>
                              <w:tag w:val="NummerEtikett"/>
                              <w:id w:val="2108919383"/>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835406"/>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AF6AE43" id="_x0000_t202" coordsize="21600,21600" o:spt="202" path="m,l,21600r21600,l21600,xe">
              <v:stroke joinstyle="miter"/>
              <v:path gradientshapeok="t" o:connecttype="rect"/>
            </v:shapetype>
            <v:shape id="_x0000_s1033" type="#_x0000_t202" style="position:absolute;left:0;text-align:left;margin-left:20.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LwH5jwIAAJMFAAAOAAAAZHJzL2Uyb0RvYy54bWysVFFv2yAQfp+0/4B4Xx1nabtGcaqsVadJ&#10;VVutnfpMMCTWMDAgsbNfvw9sJ1nXl057sYH77o77+O5ml22tyFY4Xxld0PxkRInQ3JSVXhX0+9PN&#10;h0+U+MB0yZTRoqA74enl/P27WWOnYmzWRpXCEQTRftrYgq5DsNMs83wtauZPjBUaRmlczQK2bpWV&#10;jjWIXqtsPBqdZY1xpXWGC+9xet0Z6TzFl1LwcC+lF4GoguJuIX1d+i7jN5vP2HTlmF1XvL8G+4db&#10;1KzSSLoPdc0CIxtX/RWqrrgz3shwwk2dGSkrLlINqCYfvajmcc2sSLWAHG/3NPn/F5bfbR8cqUq8&#10;3eScEs1qPNKTaIPboIJx5KexfgrYowUwtJ9NC+xw7nEYy26lq+MfBRHYwfRuzy6CER6d8kmOJ6OE&#10;w5aP84txoj87eFvnwxdhahIXBXV4vUQq2976gJsAOkBiMm9UVd5USqVNVIy4Uo5sGd5ahXRHePyB&#10;Upo0BT37eDpKgbWJ7l1kpWMYkTTTp4uVdxWmVdgpETFKfxMSnKVCX8nNOBd6nz+hI0oi1Vsce/zh&#10;Vm9x7uqAR8psdNg715U2LlWfmuxAWfljoEx2eBB+VHdchnbZJrGcDQJYmnIHXTjTdZa3/KbC490y&#10;Hx6YQyvhvTEewj0+UhmQb/oVJWvjfr12HvFQOKyUNGjNgvqfG+YEJeqrhvYv8skk9nLaTE7PoSPi&#10;ji3LY4ve1FcGisgxiCxPy4gPalhKZ+pnTJFFzAoT0xy5CxqG5VXoBgamEBeLRQKhey0Lt/rR8hg6&#10;shyl+dQ+M2d7/QYo/84MTcymL2TcYaOnt4tNgBSTxiPPHas9/+j8JP1+SsXRcrxPqMMsnf8GAAD/&#10;/wMAUEsDBBQABgAIAAAAIQBTtgUe3gAAAAgBAAAPAAAAZHJzL2Rvd25yZXYueG1sTI/NTsMwEITv&#10;SLyDtUjcqJ1Q/kI2FSA4UKmqaCv16sZLHBGvo9hpw9tjTnAczWjmm3IxuU4caQitZ4RspkAQ1960&#10;3CDstm9X9yBC1Gx055kQvinAojo/K3Vh/Ik/6LiJjUglHAqNYGPsCylDbcnpMPM9cfI+/eB0THJo&#10;pBn0KZW7TuZK3UqnW04LVvf0Yqn+2owOYbt6NqM0k3l/rVfLNe3l0s7XiJcX09MjiEhT/AvDL35C&#10;hyoxHfzIJogOYa4SeUS4yzIQyc9zdQPigPCgrkFWpfx/oPoBAAD//wMAUEsBAi0AFAAGAAgAAAAh&#10;ALaDOJL+AAAA4QEAABMAAAAAAAAAAAAAAAAAAAAAAFtDb250ZW50X1R5cGVzXS54bWxQSwECLQAU&#10;AAYACAAAACEAOP0h/9YAAACUAQAACwAAAAAAAAAAAAAAAAAvAQAAX3JlbHMvLnJlbHNQSwECLQAU&#10;AAYACAAAACEASS8B+Y8CAACTBQAADgAAAAAAAAAAAAAAAAAuAgAAZHJzL2Uyb0RvYy54bWxQSwEC&#10;LQAUAAYACAAAACEAU7YFHt4AAAAIAQAADwAAAAAAAAAAAAAAAADpBAAAZHJzL2Rvd25yZXYueG1s&#10;UEsFBgAAAAAEAAQA8wAAAPQFAAAAAA==&#10;" o:allowoverlap="f" fillcolor="white [3201]" stroked="f" strokeweight=".5pt">
              <v:textbox style="mso-fit-shape-to-text:t">
                <w:txbxContent>
                  <w:p w14:paraId="2A93D073" w14:textId="77777777" w:rsidR="004E5C8C" w:rsidRPr="00756E21" w:rsidRDefault="004E5C8C" w:rsidP="00664D04">
                    <w:pPr>
                      <w:pStyle w:val="Brdtext"/>
                      <w:jc w:val="left"/>
                    </w:pPr>
                    <w:sdt>
                      <w:sdtPr>
                        <w:alias w:val="NummerEtikett"/>
                        <w:tag w:val="NummerEtikett"/>
                        <w:id w:val="2108919383"/>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835406"/>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34DCE9B8" w14:textId="1419DA56" w:rsidR="004E5C8C" w:rsidRPr="00814212" w:rsidRDefault="004E5C8C" w:rsidP="00814212">
    <w:pPr>
      <w:pStyle w:val="Sidhuvud"/>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06E1A0" w14:textId="77777777" w:rsidR="004E5C8C" w:rsidRDefault="004E5C8C" w:rsidP="00814212">
    <w:pPr>
      <w:pStyle w:val="Brdtext"/>
    </w:pPr>
    <w:r>
      <w:rPr>
        <w:noProof/>
        <w:lang w:eastAsia="sv-SE"/>
      </w:rPr>
      <mc:AlternateContent>
        <mc:Choice Requires="wps">
          <w:drawing>
            <wp:anchor distT="0" distB="0" distL="0" distR="0" simplePos="0" relativeHeight="251661824" behindDoc="0" locked="0" layoutInCell="1" allowOverlap="0" wp14:anchorId="3B429B93" wp14:editId="05572980">
              <wp:simplePos x="0" y="0"/>
              <wp:positionH relativeFrom="page">
                <wp:posOffset>4419600</wp:posOffset>
              </wp:positionH>
              <wp:positionV relativeFrom="page">
                <wp:posOffset>457200</wp:posOffset>
              </wp:positionV>
              <wp:extent cx="1141200" cy="121920"/>
              <wp:effectExtent l="0" t="0" r="1905" b="3810"/>
              <wp:wrapSquare wrapText="bothSides"/>
              <wp:docPr id="148" name="Textruta 14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FA1510" w14:textId="77777777" w:rsidR="004E5C8C" w:rsidRPr="00756E21" w:rsidRDefault="004E5C8C" w:rsidP="00A118D8">
                          <w:pPr>
                            <w:pStyle w:val="Brdtext"/>
                            <w:jc w:val="left"/>
                          </w:pPr>
                          <w:sdt>
                            <w:sdtPr>
                              <w:alias w:val="NummerEtikett"/>
                              <w:tag w:val="NummerEtikett"/>
                              <w:id w:val="504795684"/>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9402881"/>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B429B93" id="_x0000_t202" coordsize="21600,21600" o:spt="202" path="m,l,21600r21600,l21600,xe">
              <v:stroke joinstyle="miter"/>
              <v:path gradientshapeok="t" o:connecttype="rect"/>
            </v:shapetype>
            <v:shape id="Textruta 148" o:spid="_x0000_s1034"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dnu3jwIAAJUFAAAOAAAAZHJzL2Uyb0RvYy54bWysVMFu2zAMvQ/YPwi6r46ztF2DOEXWosOA&#10;oi3WDj0rspQYkyVNUmJnX78n2U6yrpcOu9iU+EiK5CNnl22tyFY4Xxld0PxkRInQ3JSVXhX0+9PN&#10;h0+U+MB0yZTRoqA74enl/P27WWOnYmzWRpXCETjRftrYgq5DsNMs83wtauZPjBUaSmlczQKObpWV&#10;jjXwXqtsPBqdZY1xpXWGC+9xe90p6Tz5l1LwcC+lF4GoguJtIX1d+i7jN5vP2HTlmF1XvH8G+4dX&#10;1KzSCLp3dc0CIxtX/eWqrrgz3shwwk2dGSkrLlIOyCYfvcjmcc2sSLmgON7uy+T/n1t+t31wpCrR&#10;uwlapVmNJj2JNrgNMoh3qFBj/RTARwtoaD+bFujh3uMyJt5KV8c/UiLQo9a7fX3hjvBolE9yNI0S&#10;Dl0+zi/GqQHZwdo6H74IU5MoFNShf6msbHvrA14C6ACJwbxRVXlTKZUOkTPiSjmyZei2CumNsPgD&#10;pTRpCnr28XSUHGsTzTvPSkc3IrGmDxcz7zJMUtgpETFKfxMSVUuJvhKbcS70Pn5CR5REqLcY9vjD&#10;q95i3OUBixTZ6LA3rittXMo+jdmhZOWPoWSyw6PgR3lHMbTLNtHlfCDA0pQ78MKZbra85TcVmnfL&#10;fHhgDsOEfmNBhHt8pDIovuklStbG/XrtPuLBcWgpaTCcBfU/N8wJStRXDfZf5JNJnOZ0mJyeg0fE&#10;HWuWxxq9qa8MGJFjFVmexIgPahClM/Uz9sgiRoWKaY7YBQ2DeBW6lYE9xMVikUCYX8vCrX60PLqO&#10;VY7UfGqfmbM9fwOYf2eGMWbTFzTusNHS28UmgIqJ47HOXVX7+mP2E/X7PRWXy/E5oQ7b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idnu3jwIAAJU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EFA1510" w14:textId="77777777" w:rsidR="004E5C8C" w:rsidRPr="00756E21" w:rsidRDefault="004E5C8C" w:rsidP="00A118D8">
                    <w:pPr>
                      <w:pStyle w:val="Brdtext"/>
                      <w:jc w:val="left"/>
                    </w:pPr>
                    <w:sdt>
                      <w:sdtPr>
                        <w:alias w:val="NummerEtikett"/>
                        <w:tag w:val="NummerEtikett"/>
                        <w:id w:val="504795684"/>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9402881"/>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120A96A9" w14:textId="77777777" w:rsidR="004E5C8C" w:rsidRPr="00814212" w:rsidRDefault="004E5C8C" w:rsidP="00814212">
    <w:pPr>
      <w:pStyle w:val="Sidhuvud"/>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A2A0DB" w14:textId="77777777" w:rsidR="004E5C8C" w:rsidRDefault="004E5C8C" w:rsidP="00814212">
    <w:pPr>
      <w:pStyle w:val="Brdtext"/>
    </w:pPr>
    <w:r>
      <w:rPr>
        <w:noProof/>
        <w:lang w:eastAsia="sv-SE"/>
      </w:rPr>
      <mc:AlternateContent>
        <mc:Choice Requires="wps">
          <w:drawing>
            <wp:anchor distT="0" distB="0" distL="0" distR="0" simplePos="0" relativeHeight="251735552" behindDoc="0" locked="0" layoutInCell="1" allowOverlap="0" wp14:anchorId="3A509106" wp14:editId="3FD859C3">
              <wp:simplePos x="0" y="0"/>
              <wp:positionH relativeFrom="page">
                <wp:posOffset>259080</wp:posOffset>
              </wp:positionH>
              <wp:positionV relativeFrom="page">
                <wp:posOffset>451485</wp:posOffset>
              </wp:positionV>
              <wp:extent cx="1141200" cy="121920"/>
              <wp:effectExtent l="0" t="0" r="1905" b="3810"/>
              <wp:wrapSquare wrapText="bothSides"/>
              <wp:docPr id="46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F3A76" w14:textId="77777777" w:rsidR="004E5C8C" w:rsidRPr="00756E21" w:rsidRDefault="004E5C8C" w:rsidP="00664D04">
                          <w:pPr>
                            <w:pStyle w:val="Brdtext"/>
                            <w:jc w:val="left"/>
                          </w:pPr>
                          <w:sdt>
                            <w:sdtPr>
                              <w:alias w:val="NummerEtikett"/>
                              <w:tag w:val="NummerEtikett"/>
                              <w:id w:val="46254548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2373810"/>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509106" id="_x0000_t202" coordsize="21600,21600" o:spt="202" path="m,l,21600r21600,l21600,xe">
              <v:stroke joinstyle="miter"/>
              <v:path gradientshapeok="t" o:connecttype="rect"/>
            </v:shapetype>
            <v:shape id="_x0000_s1035" type="#_x0000_t202" style="position:absolute;left:0;text-align:left;margin-left:20.4pt;margin-top:35.55pt;width:89.85pt;height:9.6pt;z-index:251735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rm2MkAIAAJMFAAAOAAAAZHJzL2Uyb0RvYy54bWysVFFv2yAQfp+0/4B4Xx1nadZacaqsVadJ&#10;VVstmfpMMDTWgGNAYme/fge2k6zrS6e92MB9d8d9fHezq1YrshPO12BKmp+NKBGGQ1Wb55J+X91+&#10;uKDEB2YqpsCIku6Fp1fz9+9mjS3EGDagKuEIBjG+aGxJNyHYIss83wjN/BlYYdAowWkWcOues8qx&#10;BqNrlY1Ho2nWgKusAy68x9ObzkjnKb6UgocHKb0IRJUU7xbS16XvOn6z+YwVz47ZTc37a7B/uIVm&#10;tcGkh1A3LDCydfVfoXTNHXiQ4YyDzkDKmotUA1aTj15Us9wwK1ItSI63B5r8/wvL73ePjtRVSSfT&#10;KSWGaXyklWiD22IF48hPY32BsKVFYGg/Q4vvPJx7PIxlt9Lp+MeCCNqR6f2BXQxGeHTKJzk+GSUc&#10;bfk4vxwn+rOjt3U+fBGgSVyU1OHrJVLZ7s4HvAlCB0hM5kHV1W2tVNpExYhr5ciO4VurkO6IHn+g&#10;lCFNSacfz0cpsIHo3kVWJoYRSTN9ulh5V2Fahb0SEaPMNyGRs1ToK7kZ58Ic8id0RElM9RbHHn+8&#10;1VucuzrQI2UGEw7OujbgUvWpyY6UVT8GymSHR8JP6o7L0K7bJJaLQQBrqPaoCwddZ3nLb2t8vDvm&#10;wyNz2Er43jgewgN+pAIkH/oVJRtwv147j3hUOFopabA1S+p/bpkTlKivBrV/mU8msZfTZnL+CXVE&#10;3KllfWoxW30NqIgcB5HlaRnxQQ1L6UA/4RRZxKxoYoZj7pKGYXkduoGBU4iLxSKBsHstC3dmaXkM&#10;HVmO0ly1T8zZXr8BlX8PQxOz4oWMO2z09HaxDSjFpPHIc8dqzz92fpJ+P6XiaDndJ9Rxls5/AwAA&#10;//8DAFBLAwQUAAYACAAAACEAU7YFHt4AAAAIAQAADwAAAGRycy9kb3ducmV2LnhtbEyPzU7DMBCE&#10;70i8g7VI3KidUP5CNhUgOFCpqmgr9erGSxwRr6PYacPbY05wHM1o5ptyMblOHGkIrWeEbKZAENfe&#10;tNwg7LZvV/cgQtRsdOeZEL4pwKI6Pyt1YfyJP+i4iY1IJRwKjWBj7AspQ23J6TDzPXHyPv3gdExy&#10;aKQZ9CmVu07mSt1Kp1tOC1b39GKp/tqMDmG7ejajNJN5f61XyzXt5dLO14iXF9PTI4hIU/wLwy9+&#10;QocqMR38yCaIDmGuEnlEuMsyEMnPc3UD4oDwoK5BVqX8f6D6AQAA//8DAFBLAQItABQABgAIAAAA&#10;IQC2gziS/gAAAOEBAAATAAAAAAAAAAAAAAAAAAAAAABbQ29udGVudF9UeXBlc10ueG1sUEsBAi0A&#10;FAAGAAgAAAAhADj9If/WAAAAlAEAAAsAAAAAAAAAAAAAAAAALwEAAF9yZWxzLy5yZWxzUEsBAi0A&#10;FAAGAAgAAAAhABiubYyQAgAAkwUAAA4AAAAAAAAAAAAAAAAALgIAAGRycy9lMm9Eb2MueG1sUEsB&#10;Ai0AFAAGAAgAAAAhAFO2BR7eAAAACAEAAA8AAAAAAAAAAAAAAAAA6gQAAGRycy9kb3ducmV2Lnht&#10;bFBLBQYAAAAABAAEAPMAAAD1BQAAAAA=&#10;" o:allowoverlap="f" fillcolor="white [3201]" stroked="f" strokeweight=".5pt">
              <v:textbox style="mso-fit-shape-to-text:t">
                <w:txbxContent>
                  <w:p w14:paraId="4CEF3A76" w14:textId="77777777" w:rsidR="004E5C8C" w:rsidRPr="00756E21" w:rsidRDefault="004E5C8C" w:rsidP="00664D04">
                    <w:pPr>
                      <w:pStyle w:val="Brdtext"/>
                      <w:jc w:val="left"/>
                    </w:pPr>
                    <w:sdt>
                      <w:sdtPr>
                        <w:alias w:val="NummerEtikett"/>
                        <w:tag w:val="NummerEtikett"/>
                        <w:id w:val="46254548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2373810"/>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4A0198D2" w14:textId="77777777" w:rsidR="004E5C8C" w:rsidRPr="00814212" w:rsidRDefault="004E5C8C" w:rsidP="00814212">
    <w:pPr>
      <w:pStyle w:val="Sidhuvud"/>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1850C8" w14:textId="77777777" w:rsidR="004E5C8C" w:rsidRDefault="004E5C8C" w:rsidP="00814212">
    <w:pPr>
      <w:pStyle w:val="Brdtext"/>
    </w:pPr>
    <w:r>
      <w:rPr>
        <w:noProof/>
        <w:lang w:eastAsia="sv-SE"/>
      </w:rPr>
      <mc:AlternateContent>
        <mc:Choice Requires="wps">
          <w:drawing>
            <wp:anchor distT="0" distB="0" distL="0" distR="0" simplePos="0" relativeHeight="251671040" behindDoc="0" locked="0" layoutInCell="1" allowOverlap="0" wp14:anchorId="7D4E9050" wp14:editId="4A0350A3">
              <wp:simplePos x="0" y="0"/>
              <wp:positionH relativeFrom="page">
                <wp:posOffset>4419600</wp:posOffset>
              </wp:positionH>
              <wp:positionV relativeFrom="page">
                <wp:posOffset>457200</wp:posOffset>
              </wp:positionV>
              <wp:extent cx="1141200" cy="121920"/>
              <wp:effectExtent l="0" t="0" r="1905" b="3810"/>
              <wp:wrapSquare wrapText="bothSides"/>
              <wp:docPr id="149" name="Textruta 14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FE09A" w14:textId="77777777" w:rsidR="004E5C8C" w:rsidRPr="00756E21" w:rsidRDefault="004E5C8C" w:rsidP="00A118D8">
                          <w:pPr>
                            <w:pStyle w:val="Brdtext"/>
                            <w:jc w:val="left"/>
                          </w:pPr>
                          <w:sdt>
                            <w:sdtPr>
                              <w:alias w:val="NummerEtikett"/>
                              <w:tag w:val="NummerEtikett"/>
                              <w:id w:val="-1429266002"/>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5843567"/>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D4E9050" id="_x0000_t202" coordsize="21600,21600" o:spt="202" path="m,l,21600r21600,l21600,xe">
              <v:stroke joinstyle="miter"/>
              <v:path gradientshapeok="t" o:connecttype="rect"/>
            </v:shapetype>
            <v:shape id="Textruta 149" o:spid="_x0000_s1036"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ui+cjwIAAJU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hq9&#10;m5xSYphGkx5EF/0KGaQ7VKh1YQrgvQM0dl9sB/T2PuAyJd5Jr9MfKRHoUevNrr5wR3gyKiclmkYJ&#10;h64cl6fj3IBib+18iF+F1SQJFfXoXy4rW1+HiJcAuoWkYMGqpr5qlMqHxBlxoTxZM3RbxfxGWPyB&#10;Uoa0FT35eDzKjo1N5r1nZZIbkVkzhEuZ9xlmKW6USBhlvguJquVEX4nNOBdmFz+jE0oi1FsMB/z+&#10;VW8x7vOARY5sTdwZ68ZYn7PPY7YvWf1zWzLZ41Hwg7yTGLtFl+myI8bC1hvwwtt+toLjVw2ad81C&#10;vGMew4R+Y0HEW3yksii+HSRKltb/fu0+4cFxaClpMZwVDb9WzAtK1DcD9p+Wk0ma5nyYHH8Cj4g/&#10;1CwONWalLywYUWIVOZ7FhI9qK0pv9SP2yDxFhYoZjtgVjVvxIvYrA3uIi/k8gzC/jsVrc+94cp2q&#10;nKj50D0y7wb+RjD/xm7HmE1f0LjHJsvg5qsIKmaOpzr3VR3qj9nP1B/2VFouh+eM2m/T2TM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oui+cjwIAAJU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EBFE09A" w14:textId="77777777" w:rsidR="004E5C8C" w:rsidRPr="00756E21" w:rsidRDefault="004E5C8C" w:rsidP="00A118D8">
                    <w:pPr>
                      <w:pStyle w:val="Brdtext"/>
                      <w:jc w:val="left"/>
                    </w:pPr>
                    <w:sdt>
                      <w:sdtPr>
                        <w:alias w:val="NummerEtikett"/>
                        <w:tag w:val="NummerEtikett"/>
                        <w:id w:val="-1429266002"/>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5843567"/>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59DFE484" w14:textId="77777777" w:rsidR="004E5C8C" w:rsidRPr="00814212" w:rsidRDefault="004E5C8C" w:rsidP="00814212">
    <w:pPr>
      <w:pStyle w:val="Sidhuvud"/>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ABCAAC" w14:textId="77777777" w:rsidR="004E5C8C" w:rsidRDefault="004E5C8C" w:rsidP="00814212">
    <w:pPr>
      <w:pStyle w:val="Brdtext"/>
    </w:pPr>
    <w:r>
      <w:rPr>
        <w:noProof/>
        <w:lang w:eastAsia="sv-SE"/>
      </w:rPr>
      <mc:AlternateContent>
        <mc:Choice Requires="wps">
          <w:drawing>
            <wp:anchor distT="0" distB="0" distL="0" distR="0" simplePos="0" relativeHeight="251744768" behindDoc="0" locked="0" layoutInCell="1" allowOverlap="0" wp14:anchorId="3ADC5C36" wp14:editId="32CA695F">
              <wp:simplePos x="0" y="0"/>
              <wp:positionH relativeFrom="page">
                <wp:posOffset>259080</wp:posOffset>
              </wp:positionH>
              <wp:positionV relativeFrom="page">
                <wp:posOffset>451485</wp:posOffset>
              </wp:positionV>
              <wp:extent cx="1141200" cy="121920"/>
              <wp:effectExtent l="0" t="0" r="1905" b="3810"/>
              <wp:wrapSquare wrapText="bothSides"/>
              <wp:docPr id="4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971FCD" w14:textId="77777777" w:rsidR="004E5C8C" w:rsidRPr="00756E21" w:rsidRDefault="004E5C8C" w:rsidP="00664D04">
                          <w:pPr>
                            <w:pStyle w:val="Brdtext"/>
                            <w:jc w:val="left"/>
                          </w:pPr>
                          <w:sdt>
                            <w:sdtPr>
                              <w:alias w:val="NummerEtikett"/>
                              <w:tag w:val="NummerEtikett"/>
                              <w:id w:val="-191699926"/>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4567664"/>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DC5C36" id="_x0000_t202" coordsize="21600,21600" o:spt="202" path="m,l,21600r21600,l21600,xe">
              <v:stroke joinstyle="miter"/>
              <v:path gradientshapeok="t" o:connecttype="rect"/>
            </v:shapetype>
            <v:shape id="_x0000_s1037" type="#_x0000_t202" style="position:absolute;left:0;text-align:left;margin-left:20.4pt;margin-top:35.55pt;width:89.85pt;height:9.6pt;z-index:251744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PYCLkAIAAJQFAAAOAAAAZHJzL2Uyb0RvYy54bWysVE1v2zAMvQ/YfxB0Xx1nabsGdYqsRYcB&#10;RVusHXpWZKkxJokapcTOfv0o2flY10uHXWxKfCRF8pHnF501bK0wNOAqXh6NOFNOQt2454p/f7z+&#10;8ImzEIWrhQGnKr5RgV/M3r87b/1UjWEJplbIyIkL09ZXfBmjnxZFkEtlRTgCrxwpNaAVkY74XNQo&#10;WvJuTTEejU6KFrD2CFKFQLdXvZLPsn+tlYx3WgcVmak4vS3mL+bvIn2L2bmYPqPwy0YOzxD/8Aor&#10;GkdBd66uRBRshc1frmwjEQLoeCTBFqB1I1XOgbIpRy+yeVgKr3IuVJzgd2UK/8+tvF3fI2vqik9O&#10;TjlzwlKTHlUXcUUZjFN9Wh+mBHvwBIzdZ+ioz9v7QJcp7U6jTX9KiJGeKr3ZVZecMZmMyklJLeNM&#10;kq4cl2fjXP5ib+0xxC8KLEtCxZG6l4sq1jch0ksIuoWkYAFMU183xuRDYoy6NMjWgnptYn4jWfyB&#10;Mo61FT/5eDzKjh0k896zccmNypwZwqXM+wyzFDdGJYxx35SmmuVEX4ktpFRuFz+jE0pTqLcYDvj9&#10;q95i3OdBFjkyuLgzto0DzNnnIduXrP6xLZnu8VTwg7yTGLtFl8lS5talqwXUGyIGQj9awcvrhrp3&#10;I0K8F0izRA2n/RDv6KMNUPVhkDhbAv567T7hieKk5ayl2ax4+LkSqDgzXx2R/6ycTNIw58Pk+JSI&#10;xPBQszjUuJW9BKJESZvIyywmfDRbUSPYJ1oj8xSVVMJJil3xuBUvY78xaA1JNZ9nEI2vF/HGPXiZ&#10;XKcyJ24+dk8C/UDgSNS/he0Ui+kLHvfYZBn8fBWJi5nk+6oODaDRz9wf1lTaLYfnjNov09lvAAAA&#10;//8DAFBLAwQUAAYACAAAACEAU7YFHt4AAAAIAQAADwAAAGRycy9kb3ducmV2LnhtbEyPzU7DMBCE&#10;70i8g7VI3KidUP5CNhUgOFCpqmgr9erGSxwRr6PYacPbY05wHM1o5ptyMblOHGkIrWeEbKZAENfe&#10;tNwg7LZvV/cgQtRsdOeZEL4pwKI6Pyt1YfyJP+i4iY1IJRwKjWBj7AspQ23J6TDzPXHyPv3gdExy&#10;aKQZ9CmVu07mSt1Kp1tOC1b39GKp/tqMDmG7ejajNJN5f61XyzXt5dLO14iXF9PTI4hIU/wLwy9+&#10;QocqMR38yCaIDmGuEnlEuMsyEMnPc3UD4oDwoK5BVqX8f6D6AQAA//8DAFBLAQItABQABgAIAAAA&#10;IQC2gziS/gAAAOEBAAATAAAAAAAAAAAAAAAAAAAAAABbQ29udGVudF9UeXBlc10ueG1sUEsBAi0A&#10;FAAGAAgAAAAhADj9If/WAAAAlAEAAAsAAAAAAAAAAAAAAAAALwEAAF9yZWxzLy5yZWxzUEsBAi0A&#10;FAAGAAgAAAAhAG89gIuQAgAAlAUAAA4AAAAAAAAAAAAAAAAALgIAAGRycy9lMm9Eb2MueG1sUEsB&#10;Ai0AFAAGAAgAAAAhAFO2BR7eAAAACAEAAA8AAAAAAAAAAAAAAAAA6gQAAGRycy9kb3ducmV2Lnht&#10;bFBLBQYAAAAABAAEAPMAAAD1BQAAAAA=&#10;" o:allowoverlap="f" fillcolor="white [3201]" stroked="f" strokeweight=".5pt">
              <v:textbox style="mso-fit-shape-to-text:t">
                <w:txbxContent>
                  <w:p w14:paraId="3E971FCD" w14:textId="77777777" w:rsidR="004E5C8C" w:rsidRPr="00756E21" w:rsidRDefault="004E5C8C" w:rsidP="00664D04">
                    <w:pPr>
                      <w:pStyle w:val="Brdtext"/>
                      <w:jc w:val="left"/>
                    </w:pPr>
                    <w:sdt>
                      <w:sdtPr>
                        <w:alias w:val="NummerEtikett"/>
                        <w:tag w:val="NummerEtikett"/>
                        <w:id w:val="-191699926"/>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4567664"/>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478B0219" w14:textId="77777777" w:rsidR="004E5C8C" w:rsidRPr="00814212" w:rsidRDefault="004E5C8C" w:rsidP="00814212">
    <w:pPr>
      <w:pStyle w:val="Sidhuvud"/>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109443" w14:textId="77777777" w:rsidR="004E5C8C" w:rsidRDefault="004E5C8C" w:rsidP="00814212">
    <w:pPr>
      <w:pStyle w:val="Brdtext"/>
    </w:pPr>
    <w:r>
      <w:rPr>
        <w:noProof/>
        <w:lang w:eastAsia="sv-SE"/>
      </w:rPr>
      <mc:AlternateContent>
        <mc:Choice Requires="wps">
          <w:drawing>
            <wp:anchor distT="0" distB="0" distL="0" distR="0" simplePos="0" relativeHeight="251680256" behindDoc="0" locked="0" layoutInCell="1" allowOverlap="0" wp14:anchorId="7453E094" wp14:editId="50DB86D9">
              <wp:simplePos x="0" y="0"/>
              <wp:positionH relativeFrom="page">
                <wp:posOffset>4419600</wp:posOffset>
              </wp:positionH>
              <wp:positionV relativeFrom="page">
                <wp:posOffset>457200</wp:posOffset>
              </wp:positionV>
              <wp:extent cx="1141200" cy="121920"/>
              <wp:effectExtent l="0" t="0" r="1905" b="3810"/>
              <wp:wrapSquare wrapText="bothSides"/>
              <wp:docPr id="354" name="Textruta 35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7F3B3F" w14:textId="77777777" w:rsidR="004E5C8C" w:rsidRPr="00756E21" w:rsidRDefault="004E5C8C" w:rsidP="00A118D8">
                          <w:pPr>
                            <w:pStyle w:val="Brdtext"/>
                            <w:jc w:val="left"/>
                          </w:pPr>
                          <w:sdt>
                            <w:sdtPr>
                              <w:alias w:val="NummerEtikett"/>
                              <w:tag w:val="NummerEtikett"/>
                              <w:id w:val="209974889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8817101"/>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453E094" id="_x0000_t202" coordsize="21600,21600" o:spt="202" path="m,l,21600r21600,l21600,xe">
              <v:stroke joinstyle="miter"/>
              <v:path gradientshapeok="t" o:connecttype="rect"/>
            </v:shapetype>
            <v:shape id="Textruta 354" o:spid="_x0000_s1038" type="#_x0000_t202" style="position:absolute;left:0;text-align:left;margin-left:348pt;margin-top:36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3slakAIAAJY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rqi&#10;xycTSgzTaNKj6KJfIYN0hwq1LkwBfHCAxu6z7dDp7X3AZUq8k16nP1Ii0KPWm1194Y7wZFROSjSN&#10;Eg5dOS7PxrkBxd7a+RC/CKtJEirq0b9cVra+CREvAXQLScGCVU193SiVD4kz4lJ5smbotor5jbD4&#10;A6UMaSt6enwyyo6NTea9Z2WSG5FZM4RLmfcZZilulEgYZb4JiarlRF+JzTgXZhc/oxNKItRbDAf8&#10;/lVvMe7zgEWObE3cGevGWJ+zz2O2L1n9Y1sy2eNR8IO8kxi7RZfpUu4YsLD1BsTwth+u4Ph1g+7d&#10;sBDvmcc0oeHYEPEOH6ksqm8HiZKl9b9eu094kBxaSlpMZ0XDzxXzghL11YD+Z+VkksY5HyYnH0Ek&#10;4g81i0ONWelLC0qU2EWOZzHho9qK0lv9hEUyT1GhYoYjdkXjVryM/c7AIuJiPs8gDLBj8cY8OJ5c&#10;pzInbj52T8y7gcAR1L+12zlm0xc87rHJMrj5KoKLmeSp0H1VhwZg+DP3h0WVtsvhOaP263T2Gw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Lt7JWpACAACW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27F3B3F" w14:textId="77777777" w:rsidR="004E5C8C" w:rsidRPr="00756E21" w:rsidRDefault="004E5C8C" w:rsidP="00A118D8">
                    <w:pPr>
                      <w:pStyle w:val="Brdtext"/>
                      <w:jc w:val="left"/>
                    </w:pPr>
                    <w:sdt>
                      <w:sdtPr>
                        <w:alias w:val="NummerEtikett"/>
                        <w:tag w:val="NummerEtikett"/>
                        <w:id w:val="209974889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8817101"/>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3514A6E8" w14:textId="77777777" w:rsidR="004E5C8C" w:rsidRPr="00814212" w:rsidRDefault="004E5C8C" w:rsidP="00814212">
    <w:pPr>
      <w:pStyle w:val="Sidhuvud"/>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2A448F" w14:textId="77777777" w:rsidR="004E5C8C" w:rsidRDefault="004E5C8C" w:rsidP="00814212">
    <w:pPr>
      <w:pStyle w:val="Brdtext"/>
    </w:pPr>
    <w:r>
      <w:rPr>
        <w:noProof/>
        <w:lang w:eastAsia="sv-SE"/>
      </w:rPr>
      <mc:AlternateContent>
        <mc:Choice Requires="wps">
          <w:drawing>
            <wp:anchor distT="0" distB="0" distL="0" distR="0" simplePos="0" relativeHeight="251753984" behindDoc="0" locked="0" layoutInCell="1" allowOverlap="0" wp14:anchorId="5C691991" wp14:editId="4706AB03">
              <wp:simplePos x="0" y="0"/>
              <wp:positionH relativeFrom="page">
                <wp:posOffset>259080</wp:posOffset>
              </wp:positionH>
              <wp:positionV relativeFrom="page">
                <wp:posOffset>451485</wp:posOffset>
              </wp:positionV>
              <wp:extent cx="1141200" cy="121920"/>
              <wp:effectExtent l="0" t="0" r="1905" b="3810"/>
              <wp:wrapSquare wrapText="bothSides"/>
              <wp:docPr id="46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3750F9" w14:textId="77777777" w:rsidR="004E5C8C" w:rsidRPr="00756E21" w:rsidRDefault="004E5C8C" w:rsidP="00664D04">
                          <w:pPr>
                            <w:pStyle w:val="Brdtext"/>
                            <w:jc w:val="left"/>
                          </w:pPr>
                          <w:sdt>
                            <w:sdtPr>
                              <w:alias w:val="NummerEtikett"/>
                              <w:tag w:val="NummerEtikett"/>
                              <w:id w:val="1031535089"/>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639167"/>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C691991" id="_x0000_t202" coordsize="21600,21600" o:spt="202" path="m,l,21600r21600,l21600,xe">
              <v:stroke joinstyle="miter"/>
              <v:path gradientshapeok="t" o:connecttype="rect"/>
            </v:shapetype>
            <v:shape id="_x0000_s1039" type="#_x0000_t202" style="position:absolute;left:0;text-align:left;margin-left:20.4pt;margin-top:35.55pt;width:89.85pt;height:9.6pt;z-index:251753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oBY6jg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BK0yTKNJD6KLfoUKxgmf1oUpzO4dDGP3xXbo8/Y+4DKV3Umv0x8FEeiB9GaHLoIRnpzKSYmWUcKh&#10;K8fl6TjDX+y9nQ/xq7CaJKGiHt3LoLL1dYh4CUy3JilZsKqprxql8iExRlwoT9YMvVYxvxEef1gp&#10;Q9qKnnw8HuXAxib3PrIyKYzInBnSpcr7CrMUN0okG2W+CwnMcqGv5GacC7PLn62TlUSqtzgO9vtX&#10;vcW5rwMeObM1ceesG2N9rj4P2R6y+ucWMtnbA/CDupMYu0WXyVLumLGw9QbE8LYfreD4VYPuXbMQ&#10;75jHLKHh2A/xFh+pLNC3g0TJ0vrfr90ne1AcWkpazGZFw68V84IS9c2A/KflZJKGOR8mx59AJOIP&#10;NYtDjVnpCwtKlNhEjmcx2Ue1FaW3+hFrZJ6yQsUMR+6Kxq14EfuNgTXExXyejTC+jsVrc+94Cp1g&#10;Ttx86B6ZdwOBI6h/Y7dTzKYveNzbJs/g5qsILmaSJ6B7VIcGYPQz94c1lXbL4Tlb7Zfp7BkAAP//&#10;AwBQSwMEFAAGAAgAAAAhAFO2BR7eAAAACAEAAA8AAABkcnMvZG93bnJldi54bWxMj81OwzAQhO9I&#10;vIO1SNyonVD+QjYVIDhQqapoK/XqxkscEa+j2GnD22NOcBzNaOabcjG5ThxpCK1nhGymQBDX3rTc&#10;IOy2b1f3IELUbHTnmRC+KcCiOj8rdWH8iT/ouImNSCUcCo1gY+wLKUNtyekw8z1x8j794HRMcmik&#10;GfQplbtO5krdSqdbTgtW9/Riqf7ajA5hu3o2ozSTeX+tV8s17eXSzteIlxfT0yOISFP8C8MvfkKH&#10;KjEd/MgmiA5hrhJ5RLjLMhDJz3N1A+KA8KCuQVal/H+g+gEAAP//AwBQSwECLQAUAAYACAAAACEA&#10;toM4kv4AAADhAQAAEwAAAAAAAAAAAAAAAAAAAAAAW0NvbnRlbnRfVHlwZXNdLnhtbFBLAQItABQA&#10;BgAIAAAAIQA4/SH/1gAAAJQBAAALAAAAAAAAAAAAAAAAAC8BAABfcmVscy8ucmVsc1BLAQItABQA&#10;BgAIAAAAIQDOoBY6jgIAAJQFAAAOAAAAAAAAAAAAAAAAAC4CAABkcnMvZTJvRG9jLnhtbFBLAQIt&#10;ABQABgAIAAAAIQBTtgUe3gAAAAgBAAAPAAAAAAAAAAAAAAAAAOgEAABkcnMvZG93bnJldi54bWxQ&#10;SwUGAAAAAAQABADzAAAA8wUAAAAA&#10;" o:allowoverlap="f" fillcolor="white [3201]" stroked="f" strokeweight=".5pt">
              <v:textbox style="mso-fit-shape-to-text:t">
                <w:txbxContent>
                  <w:p w14:paraId="493750F9" w14:textId="77777777" w:rsidR="004E5C8C" w:rsidRPr="00756E21" w:rsidRDefault="004E5C8C" w:rsidP="00664D04">
                    <w:pPr>
                      <w:pStyle w:val="Brdtext"/>
                      <w:jc w:val="left"/>
                    </w:pPr>
                    <w:sdt>
                      <w:sdtPr>
                        <w:alias w:val="NummerEtikett"/>
                        <w:tag w:val="NummerEtikett"/>
                        <w:id w:val="1031535089"/>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639167"/>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72951590" w14:textId="77777777" w:rsidR="004E5C8C" w:rsidRPr="00814212" w:rsidRDefault="004E5C8C" w:rsidP="00814212">
    <w:pPr>
      <w:pStyle w:val="Sidhuvud"/>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B8A75D" w14:textId="77777777" w:rsidR="004E5C8C" w:rsidRDefault="004E5C8C" w:rsidP="00814212">
    <w:pPr>
      <w:pStyle w:val="Brdtext"/>
    </w:pPr>
    <w:r>
      <w:rPr>
        <w:noProof/>
        <w:lang w:eastAsia="sv-SE"/>
      </w:rPr>
      <mc:AlternateContent>
        <mc:Choice Requires="wps">
          <w:drawing>
            <wp:anchor distT="0" distB="0" distL="0" distR="0" simplePos="0" relativeHeight="251689472" behindDoc="0" locked="0" layoutInCell="1" allowOverlap="0" wp14:anchorId="76339266" wp14:editId="338438CF">
              <wp:simplePos x="0" y="0"/>
              <wp:positionH relativeFrom="page">
                <wp:posOffset>4419600</wp:posOffset>
              </wp:positionH>
              <wp:positionV relativeFrom="page">
                <wp:posOffset>457200</wp:posOffset>
              </wp:positionV>
              <wp:extent cx="1141200" cy="121920"/>
              <wp:effectExtent l="0" t="0" r="1905" b="3810"/>
              <wp:wrapSquare wrapText="bothSides"/>
              <wp:docPr id="355" name="Textruta 35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1A443E" w14:textId="77777777" w:rsidR="004E5C8C" w:rsidRPr="00756E21" w:rsidRDefault="004E5C8C" w:rsidP="00A118D8">
                          <w:pPr>
                            <w:pStyle w:val="Brdtext"/>
                            <w:jc w:val="left"/>
                          </w:pPr>
                          <w:sdt>
                            <w:sdtPr>
                              <w:alias w:val="NummerEtikett"/>
                              <w:tag w:val="NummerEtikett"/>
                              <w:id w:val="20152129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8847836"/>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6339266" id="_x0000_t202" coordsize="21600,21600" o:spt="202" path="m,l,21600r21600,l21600,xe">
              <v:stroke joinstyle="miter"/>
              <v:path gradientshapeok="t" o:connecttype="rect"/>
            </v:shapetype>
            <v:shape id="Textruta 355" o:spid="_x0000_s1040" type="#_x0000_t202" style="position:absolute;left:0;text-align:left;margin-left:348pt;margin-top:36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uSSkgIAAJYFAAAOAAAAZHJzL2Uyb0RvYy54bWysVMFu2zAMvQ/YPwi6r47Tp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Rl&#10;QU+nU0o0q9GkR9EGt0EG8Q4VaqyfAbi0gIb2s2nR6eHe4zIm3kpXxz9SItCj1rt9feGO8GiUT3I0&#10;jRIOXT7Oz8epAdnB2jofvghTkygU1KF/qaxse+sDXgLoAInBvFFVeVMplQ6RM+JKObJl6LYK6Y2w&#10;+AOlNGkKenY6HSXH2kTzzrPS0Y1IrOnDxcy7DJMUdkpEjNLfhETVUqKvxGacC72Pn9ARJRHqLYY9&#10;/vCqtxh3ecAiRTY67I3rShuXsk9jdihZ+WMomezwKPhR3lEM7apNdMlPBwasTLkDMZzphstbflOh&#10;e7fMhwfmME1oODZEuMdHKoPqm16iZG3cr9fuIx4kh5aSBtNZUP9zw5ygRH3VoP95PpnEcU6HyfQj&#10;iETcsWZ1rNGb+sqAEjl2keVJjPigBlE6Uz9hkSxiVKiY5ohd0DCIV6HbGVhEXCwWCYQBtizc6qXl&#10;0XUsc+TmY/vEnO0JHED9OzPMMZu94HGHjZbeLjYBXEwkj4Xuqto3AMOfuN8vqrhdjs8JdVin898A&#10;AAD//wMAUEsDBBQABgAIAAAAIQAWcxKV4AAAAAkBAAAPAAAAZHJzL2Rvd25yZXYueG1sTI9BS8NA&#10;EIXvgv9hGcGb3TRo0qbZFBU9WCjFVuh1mx2zwexsyG7a+O8dT3p6DO/x5nvlenKdOOMQWk8K5rME&#10;BFLtTUuNgo/D690CRIiajO48oYJvDLCurq9KXRh/oXc872MjuIRCoRXYGPtCylBbdDrMfI/E3qcf&#10;nI58Do00g75wuetkmiSZdLol/mB1j88W66/96BQctk9mlGYyby/1drPDo9zY+51StzfT4wpExCn+&#10;heEXn9GhYqaTH8kE0SnIlhlviQrylJUDi/whB3FSsJynIKtS/l9Q/QAAAP//AwBQSwECLQAUAAYA&#10;CAAAACEAtoM4kv4AAADhAQAAEwAAAAAAAAAAAAAAAAAAAAAAW0NvbnRlbnRfVHlwZXNdLnhtbFBL&#10;AQItABQABgAIAAAAIQA4/SH/1gAAAJQBAAALAAAAAAAAAAAAAAAAAC8BAABfcmVscy8ucmVsc1BL&#10;AQItABQABgAIAAAAIQB/xuSSkgIAAJYFAAAOAAAAAAAAAAAAAAAAAC4CAABkcnMvZTJvRG9jLnht&#10;bFBLAQItABQABgAIAAAAIQAWcxKV4AAAAAkBAAAPAAAAAAAAAAAAAAAAAOwEAABkcnMvZG93bnJl&#10;di54bWxQSwUGAAAAAAQABADzAAAA+QUAAAAA&#10;" o:allowoverlap="f" fillcolor="white [3201]" stroked="f" strokeweight=".5pt">
              <v:textbox style="mso-fit-shape-to-text:t">
                <w:txbxContent>
                  <w:p w14:paraId="0B1A443E" w14:textId="77777777" w:rsidR="004E5C8C" w:rsidRPr="00756E21" w:rsidRDefault="004E5C8C" w:rsidP="00A118D8">
                    <w:pPr>
                      <w:pStyle w:val="Brdtext"/>
                      <w:jc w:val="left"/>
                    </w:pPr>
                    <w:sdt>
                      <w:sdtPr>
                        <w:alias w:val="NummerEtikett"/>
                        <w:tag w:val="NummerEtikett"/>
                        <w:id w:val="20152129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8847836"/>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0BF94E0A" w14:textId="77777777" w:rsidR="004E5C8C" w:rsidRPr="00814212" w:rsidRDefault="004E5C8C" w:rsidP="00814212">
    <w:pPr>
      <w:pStyle w:val="Sidhuvud"/>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0553B1" w14:textId="77777777" w:rsidR="004E5C8C" w:rsidRDefault="004E5C8C" w:rsidP="00814212">
    <w:pPr>
      <w:pStyle w:val="Brdtext"/>
    </w:pPr>
    <w:r>
      <w:rPr>
        <w:noProof/>
        <w:lang w:eastAsia="sv-SE"/>
      </w:rPr>
      <mc:AlternateContent>
        <mc:Choice Requires="wps">
          <w:drawing>
            <wp:anchor distT="0" distB="0" distL="0" distR="0" simplePos="0" relativeHeight="251763200" behindDoc="0" locked="0" layoutInCell="1" allowOverlap="0" wp14:anchorId="6DDD73B6" wp14:editId="63ACF1F8">
              <wp:simplePos x="0" y="0"/>
              <wp:positionH relativeFrom="page">
                <wp:posOffset>259080</wp:posOffset>
              </wp:positionH>
              <wp:positionV relativeFrom="page">
                <wp:posOffset>451485</wp:posOffset>
              </wp:positionV>
              <wp:extent cx="1141200" cy="121920"/>
              <wp:effectExtent l="0" t="0" r="1905" b="3810"/>
              <wp:wrapSquare wrapText="bothSides"/>
              <wp:docPr id="4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7D939" w14:textId="77777777" w:rsidR="004E5C8C" w:rsidRPr="00756E21" w:rsidRDefault="004E5C8C" w:rsidP="00664D04">
                          <w:pPr>
                            <w:pStyle w:val="Brdtext"/>
                            <w:jc w:val="left"/>
                          </w:pPr>
                          <w:sdt>
                            <w:sdtPr>
                              <w:alias w:val="NummerEtikett"/>
                              <w:tag w:val="NummerEtikett"/>
                              <w:id w:val="161717836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42148465"/>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DDD73B6" id="_x0000_t202" coordsize="21600,21600" o:spt="202" path="m,l,21600r21600,l21600,xe">
              <v:stroke joinstyle="miter"/>
              <v:path gradientshapeok="t" o:connecttype="rect"/>
            </v:shapetype>
            <v:shape id="_x0000_s1041" type="#_x0000_t202" style="position:absolute;left:0;text-align:left;margin-left:20.4pt;margin-top:35.55pt;width:89.85pt;height:9.6pt;z-index:251763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6hlmkAIAAJQFAAAOAAAAZHJzL2Uyb0RvYy54bWysVN9v2jAQfp+0/8Hy+xrCKFsRoWJUnSah&#10;tlqZ+mwcG6LZPs82JOyv79lJgHV96bSX5Oz75fvuu5teN1qRvXC+AlPQ/GJAiTAcyspsCvpjdfvh&#10;MyU+MFMyBUYU9CA8vZ69fzet7UQMYQuqFI5gEOMntS3oNgQ7yTLPt0IzfwFWGFRKcJoFPLpNVjpW&#10;Y3StsuFgMM5qcKV1wIX3eHvTKuksxZdS8HAvpReBqILi20L6uvRdx282m7LJxjG7rXj3DPYPr9Cs&#10;Mpj0GOqGBUZ2rvorlK64Aw8yXHDQGUhZcZFqwGrywYtqHrfMilQLguPtESb//8Lyu/2DI1VZ0NH4&#10;ihLDNDZpJZrgdljBMOJTWz9Bs0eLhqH5Ag32ub/3eBnLbqTT8Y8FEdQj0ocjuhiM8OiUj3JsGSUc&#10;dfkwvxom+LOTt3U+fBWgSRQK6rB7CVS2X/qAL0HT3iQm86Cq8rZSKh0iY8RCObJn2GsV0hvR4w8r&#10;ZUhd0PHHy0EKbCC6t5GViWFE4kyXLlbeVpikcFAi2ijzXUjELBX6Sm7GuTDH/Mk6WklM9RbHzv70&#10;qrc4t3WgR8oMJhyddWXAperTkJ0gK3/2kMnWHgE/qzuKoVk3iSz5qGfAGsoDEsNBO1re8tsKu7dk&#10;Pjwwh7OEDcf9EO7xIxUg+tBJlGzB/X7tPtojxVFLSY2zWVD/a8ecoER9M0j+q3w0isOcDqPLT0gk&#10;4s4163ON2ekFICVy3ESWJzHaB9WL0oF+wjUyj1lRxQzH3AUNvbgI7cbANcTFfJ6McHwtC0vzaHkM&#10;HWGO3Fw1T8zZjsABqX8H/RSzyQset7bR09v5LiAXE8kj0C2qXQNw9BP3uzUVd8v5OVmdlunsGQAA&#10;//8DAFBLAwQUAAYACAAAACEAU7YFHt4AAAAIAQAADwAAAGRycy9kb3ducmV2LnhtbEyPzU7DMBCE&#10;70i8g7VI3KidUP5CNhUgOFCpqmgr9erGSxwRr6PYacPbY05wHM1o5ptyMblOHGkIrWeEbKZAENfe&#10;tNwg7LZvV/cgQtRsdOeZEL4pwKI6Pyt1YfyJP+i4iY1IJRwKjWBj7AspQ23J6TDzPXHyPv3gdExy&#10;aKQZ9CmVu07mSt1Kp1tOC1b39GKp/tqMDmG7ejajNJN5f61XyzXt5dLO14iXF9PTI4hIU/wLwy9+&#10;QocqMR38yCaIDmGuEnlEuMsyEMnPc3UD4oDwoK5BVqX8f6D6AQAA//8DAFBLAQItABQABgAIAAAA&#10;IQC2gziS/gAAAOEBAAATAAAAAAAAAAAAAAAAAAAAAABbQ29udGVudF9UeXBlc10ueG1sUEsBAi0A&#10;FAAGAAgAAAAhADj9If/WAAAAlAEAAAsAAAAAAAAAAAAAAAAALwEAAF9yZWxzLy5yZWxzUEsBAi0A&#10;FAAGAAgAAAAhACfqGWaQAgAAlAUAAA4AAAAAAAAAAAAAAAAALgIAAGRycy9lMm9Eb2MueG1sUEsB&#10;Ai0AFAAGAAgAAAAhAFO2BR7eAAAACAEAAA8AAAAAAAAAAAAAAAAA6gQAAGRycy9kb3ducmV2Lnht&#10;bFBLBQYAAAAABAAEAPMAAAD1BQAAAAA=&#10;" o:allowoverlap="f" fillcolor="white [3201]" stroked="f" strokeweight=".5pt">
              <v:textbox style="mso-fit-shape-to-text:t">
                <w:txbxContent>
                  <w:p w14:paraId="6467D939" w14:textId="77777777" w:rsidR="004E5C8C" w:rsidRPr="00756E21" w:rsidRDefault="004E5C8C" w:rsidP="00664D04">
                    <w:pPr>
                      <w:pStyle w:val="Brdtext"/>
                      <w:jc w:val="left"/>
                    </w:pPr>
                    <w:sdt>
                      <w:sdtPr>
                        <w:alias w:val="NummerEtikett"/>
                        <w:tag w:val="NummerEtikett"/>
                        <w:id w:val="161717836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42148465"/>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0A68B466" w14:textId="77777777" w:rsidR="004E5C8C" w:rsidRPr="00814212" w:rsidRDefault="004E5C8C" w:rsidP="00814212">
    <w:pPr>
      <w:pStyle w:val="Sidhuvud"/>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DD0908" w14:textId="77777777" w:rsidR="004E5C8C" w:rsidRDefault="004E5C8C" w:rsidP="00814212">
    <w:pPr>
      <w:pStyle w:val="Brdtext"/>
    </w:pPr>
    <w:r>
      <w:rPr>
        <w:noProof/>
        <w:lang w:eastAsia="sv-SE"/>
      </w:rPr>
      <mc:AlternateContent>
        <mc:Choice Requires="wps">
          <w:drawing>
            <wp:anchor distT="0" distB="0" distL="0" distR="0" simplePos="0" relativeHeight="251772416" behindDoc="0" locked="0" layoutInCell="1" allowOverlap="0" wp14:anchorId="7F4EF6D4" wp14:editId="136028D7">
              <wp:simplePos x="0" y="0"/>
              <wp:positionH relativeFrom="page">
                <wp:posOffset>259080</wp:posOffset>
              </wp:positionH>
              <wp:positionV relativeFrom="page">
                <wp:posOffset>451485</wp:posOffset>
              </wp:positionV>
              <wp:extent cx="1141200" cy="121920"/>
              <wp:effectExtent l="0" t="0" r="1905" b="3810"/>
              <wp:wrapSquare wrapText="bothSides"/>
              <wp:docPr id="47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FAE2D6" w14:textId="77777777" w:rsidR="004E5C8C" w:rsidRPr="00756E21" w:rsidRDefault="004E5C8C" w:rsidP="00664D04">
                          <w:pPr>
                            <w:pStyle w:val="Brdtext"/>
                            <w:jc w:val="left"/>
                          </w:pPr>
                          <w:sdt>
                            <w:sdtPr>
                              <w:alias w:val="NummerEtikett"/>
                              <w:tag w:val="NummerEtikett"/>
                              <w:id w:val="145443547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2702124"/>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F4EF6D4" id="_x0000_t202" coordsize="21600,21600" o:spt="202" path="m,l,21600r21600,l21600,xe">
              <v:stroke joinstyle="miter"/>
              <v:path gradientshapeok="t" o:connecttype="rect"/>
            </v:shapetype>
            <v:shape id="_x0000_s1042" type="#_x0000_t202" style="position:absolute;left:0;text-align:left;margin-left:20.4pt;margin-top:35.55pt;width:89.85pt;height:9.6pt;z-index:251772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VkqPkAIAAJQFAAAOAAAAZHJzL2Uyb0RvYy54bWysVFFv2yAQfp+0/4B4Xx1nabtGcaqsVadJ&#10;VVutnfpMMCTWMDAgsbNfvw9sJ1nXl057sYH77o777uNml22tyFY4Xxld0PxkRInQ3JSVXhX0+9PN&#10;h0+U+MB0yZTRoqA74enl/P27WWOnYmzWRpXCEQTRftrYgq5DsNMs83wtauZPjBUaRmlczQK2bpWV&#10;jjWIXqtsPBqdZY1xpXWGC+9xet0Z6TzFl1LwcC+lF4GoguJuIX1d+i7jN5vP2HTlmF1XvL8G+4db&#10;1KzSSLoPdc0CIxtX/RWqrrgz3shwwk2dGSkrLlINqCYfvajmcc2sSLWAHG/3NPn/F5bfbR8cqcqC&#10;Ts7Bj2Y1mvQk2uA2qGAc+WmsnwL2aAEM7WfTos/DucdhLLuVro5/FERgR6Tdnl0EIzw65ZMcLaOE&#10;w5aP84txoj87eFvnwxdhahIXBXXoXiKVbW99wE0AHSAxmTeqKm8qpdImKkZcKUe2DL1WId0RHn+g&#10;lCZNQc8+no5SYG2iexdZ6RhGJM306WLlXYVpFXZKRIzS34QEZ6nQV3IzzoXe50/oiJJI9RbHHn+4&#10;1VucuzrgkTIbHfbOdaWNS9WnR3agrPwxUCY7PAg/qjsuQ7tsk1jy00EBS1PuIAxnuqflLb+p0L1b&#10;5sMDc3hLaDjmQ7jHRyoD9k2/omRt3K/XziMeEoeVkgZvs6D+54Y5QYn6qiH+i3wyQdiQNpPTcwiJ&#10;uGPL8tiiN/WVgSRyTCLL0zLigxqW0pn6GWNkEbPCxDRH7oKGYXkVuomBMcTFYpFAeL6WhVv9aHkM&#10;HWmO2nxqn5mzvYADpH9nhlfMpi903GGjp7eLTYAWk8gj0R2rfQPw9JP2+zEVZ8vxPqEOw3T+GwAA&#10;//8DAFBLAwQUAAYACAAAACEAU7YFHt4AAAAIAQAADwAAAGRycy9kb3ducmV2LnhtbEyPzU7DMBCE&#10;70i8g7VI3KidUP5CNhUgOFCpqmgr9erGSxwRr6PYacPbY05wHM1o5ptyMblOHGkIrWeEbKZAENfe&#10;tNwg7LZvV/cgQtRsdOeZEL4pwKI6Pyt1YfyJP+i4iY1IJRwKjWBj7AspQ23J6TDzPXHyPv3gdExy&#10;aKQZ9CmVu07mSt1Kp1tOC1b39GKp/tqMDmG7ejajNJN5f61XyzXt5dLO14iXF9PTI4hIU/wLwy9+&#10;QocqMR38yCaIDmGuEnlEuMsyEMnPc3UD4oDwoK5BVqX8f6D6AQAA//8DAFBLAQItABQABgAIAAAA&#10;IQC2gziS/gAAAOEBAAATAAAAAAAAAAAAAAAAAAAAAABbQ29udGVudF9UeXBlc10ueG1sUEsBAi0A&#10;FAAGAAgAAAAhADj9If/WAAAAlAEAAAsAAAAAAAAAAAAAAAAALwEAAF9yZWxzLy5yZWxzUEsBAi0A&#10;FAAGAAgAAAAhAGJWSo+QAgAAlAUAAA4AAAAAAAAAAAAAAAAALgIAAGRycy9lMm9Eb2MueG1sUEsB&#10;Ai0AFAAGAAgAAAAhAFO2BR7eAAAACAEAAA8AAAAAAAAAAAAAAAAA6gQAAGRycy9kb3ducmV2Lnht&#10;bFBLBQYAAAAABAAEAPMAAAD1BQAAAAA=&#10;" o:allowoverlap="f" fillcolor="white [3201]" stroked="f" strokeweight=".5pt">
              <v:textbox style="mso-fit-shape-to-text:t">
                <w:txbxContent>
                  <w:p w14:paraId="60FAE2D6" w14:textId="77777777" w:rsidR="004E5C8C" w:rsidRPr="00756E21" w:rsidRDefault="004E5C8C" w:rsidP="00664D04">
                    <w:pPr>
                      <w:pStyle w:val="Brdtext"/>
                      <w:jc w:val="left"/>
                    </w:pPr>
                    <w:sdt>
                      <w:sdtPr>
                        <w:alias w:val="NummerEtikett"/>
                        <w:tag w:val="NummerEtikett"/>
                        <w:id w:val="1454435477"/>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2702124"/>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21B030DB" w14:textId="77777777" w:rsidR="004E5C8C" w:rsidRPr="00814212" w:rsidRDefault="004E5C8C" w:rsidP="00814212">
    <w:pPr>
      <w:pStyle w:val="Sidhuvud"/>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B43148" w14:textId="77777777" w:rsidR="004E5C8C" w:rsidRDefault="004E5C8C" w:rsidP="00814212">
    <w:pPr>
      <w:pStyle w:val="Brdtext"/>
    </w:pPr>
    <w:r>
      <w:rPr>
        <w:noProof/>
        <w:lang w:eastAsia="sv-SE"/>
      </w:rPr>
      <mc:AlternateContent>
        <mc:Choice Requires="wps">
          <w:drawing>
            <wp:anchor distT="0" distB="0" distL="0" distR="0" simplePos="0" relativeHeight="251781632" behindDoc="0" locked="0" layoutInCell="1" allowOverlap="0" wp14:anchorId="46A8FA94" wp14:editId="5BA1EB10">
              <wp:simplePos x="0" y="0"/>
              <wp:positionH relativeFrom="page">
                <wp:posOffset>259080</wp:posOffset>
              </wp:positionH>
              <wp:positionV relativeFrom="page">
                <wp:posOffset>451485</wp:posOffset>
              </wp:positionV>
              <wp:extent cx="1141200" cy="121920"/>
              <wp:effectExtent l="0" t="0" r="1905" b="3810"/>
              <wp:wrapSquare wrapText="bothSides"/>
              <wp:docPr id="4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56A84" w14:textId="77777777" w:rsidR="004E5C8C" w:rsidRPr="00756E21" w:rsidRDefault="004E5C8C" w:rsidP="00664D04">
                          <w:pPr>
                            <w:pStyle w:val="Brdtext"/>
                            <w:jc w:val="left"/>
                          </w:pPr>
                          <w:sdt>
                            <w:sdtPr>
                              <w:alias w:val="NummerEtikett"/>
                              <w:tag w:val="NummerEtikett"/>
                              <w:id w:val="1736350531"/>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0730469"/>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6A8FA94" id="_x0000_t202" coordsize="21600,21600" o:spt="202" path="m,l,21600r21600,l21600,xe">
              <v:stroke joinstyle="miter"/>
              <v:path gradientshapeok="t" o:connecttype="rect"/>
            </v:shapetype>
            <v:shape id="_x0000_s1043" type="#_x0000_t202" style="position:absolute;left:0;text-align:left;margin-left:20.4pt;margin-top:35.55pt;width:89.85pt;height:9.6pt;z-index:251781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a9blkAIAAJQFAAAOAAAAZHJzL2Uyb0RvYy54bWysVFFv2yAQfp+0/4B4Xx1nabtGcaqsVadJ&#10;VVutnfpMMCTWMDAgsbNfvw9sJ1nXl057sYH77o777jtml22tyFY4Xxld0PxkRInQ3JSVXhX0+9PN&#10;h0+U+MB0yZTRoqA74enl/P27WWOnYmzWRpXCEQTRftrYgq5DsNMs83wtauZPjBUaRmlczQK2bpWV&#10;jjWIXqtsPBqdZY1xpXWGC+9xet0Z6TzFl1LwcC+lF4GoguJuIX1d+i7jN5vP2HTlmF1XvL8G+4db&#10;1KzSSLoPdc0CIxtX/RWqrrgz3shwwk2dGSkrLlINqCYfvajmcc2sSLWAHG/3NPn/F5bfbR8cqcqC&#10;Ts5zSjSr0aQn0Qa3QQXjyE9j/RSwRwtgaD+bFn0ezj0OY9mtdHX8oyACO5je7dlFMMKjUz7J0TJK&#10;OGz5OL8YJ/qzg7d1PnwRpiZxUVCH7iVS2fbWB9wE0AESk3mjqvKmUiptomLElXJky9BrFdId4fEH&#10;SmnSFPTs4+koBdYmuneRlY5hRNJMny5W3lWYVmGnRMQo/U1IcJYKfSU341zoff6EjiiJVG9x7PGH&#10;W73FuasDHimz0WHvXFfauFR9GrIDZeWPgTLZ4UH4Ud1xGdplm8SSnw0KWJpyB2E4042Wt/ymQvdu&#10;mQ8PzGGW0HC8D+EeH6kM2Df9ipK1cb9eO494SBxWShrMZkH9zw1zghL1VUP8F/lkEoc5bSan5xAS&#10;cceW5bFFb+orA0lA3rhdWkZ8UMNSOlM/4xlZxKwwMc2Ru6BhWF6F7sXAM8TFYpFAGF/Lwq1+tDyG&#10;jjRHbT61z8zZXsAB0r8zwxSz6Qsdd9jo6e1iE6DFJPJIdMdq3wCMftJ+/0zFt+V4n1CHx3T+GwAA&#10;//8DAFBLAwQUAAYACAAAACEAU7YFHt4AAAAIAQAADwAAAGRycy9kb3ducmV2LnhtbEyPzU7DMBCE&#10;70i8g7VI3KidUP5CNhUgOFCpqmgr9erGSxwRr6PYacPbY05wHM1o5ptyMblOHGkIrWeEbKZAENfe&#10;tNwg7LZvV/cgQtRsdOeZEL4pwKI6Pyt1YfyJP+i4iY1IJRwKjWBj7AspQ23J6TDzPXHyPv3gdExy&#10;aKQZ9CmVu07mSt1Kp1tOC1b39GKp/tqMDmG7ejajNJN5f61XyzXt5dLO14iXF9PTI4hIU/wLwy9+&#10;QocqMR38yCaIDmGuEnlEuMsyEMnPc3UD4oDwoK5BVqX8f6D6AQAA//8DAFBLAQItABQABgAIAAAA&#10;IQC2gziS/gAAAOEBAAATAAAAAAAAAAAAAAAAAAAAAABbQ29udGVudF9UeXBlc10ueG1sUEsBAi0A&#10;FAAGAAgAAAAhADj9If/WAAAAlAEAAAsAAAAAAAAAAAAAAAAALwEAAF9yZWxzLy5yZWxzUEsBAi0A&#10;FAAGAAgAAAAhAIpr1uWQAgAAlAUAAA4AAAAAAAAAAAAAAAAALgIAAGRycy9lMm9Eb2MueG1sUEsB&#10;Ai0AFAAGAAgAAAAhAFO2BR7eAAAACAEAAA8AAAAAAAAAAAAAAAAA6gQAAGRycy9kb3ducmV2Lnht&#10;bFBLBQYAAAAABAAEAPMAAAD1BQAAAAA=&#10;" o:allowoverlap="f" fillcolor="white [3201]" stroked="f" strokeweight=".5pt">
              <v:textbox style="mso-fit-shape-to-text:t">
                <w:txbxContent>
                  <w:p w14:paraId="3F656A84" w14:textId="77777777" w:rsidR="004E5C8C" w:rsidRPr="00756E21" w:rsidRDefault="004E5C8C" w:rsidP="00664D04">
                    <w:pPr>
                      <w:pStyle w:val="Brdtext"/>
                      <w:jc w:val="left"/>
                    </w:pPr>
                    <w:sdt>
                      <w:sdtPr>
                        <w:alias w:val="NummerEtikett"/>
                        <w:tag w:val="NummerEtikett"/>
                        <w:id w:val="1736350531"/>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0730469"/>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0BD35D25" w14:textId="77777777" w:rsidR="004E5C8C" w:rsidRPr="00814212" w:rsidRDefault="004E5C8C" w:rsidP="00814212">
    <w:pPr>
      <w:pStyle w:val="Sidhuvud"/>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63EDF1" w14:textId="77777777" w:rsidR="004E5C8C" w:rsidRDefault="004E5C8C" w:rsidP="00814212">
    <w:pPr>
      <w:pStyle w:val="Brdtext"/>
    </w:pPr>
    <w:r>
      <w:rPr>
        <w:noProof/>
        <w:lang w:eastAsia="sv-SE"/>
      </w:rPr>
      <mc:AlternateContent>
        <mc:Choice Requires="wps">
          <w:drawing>
            <wp:anchor distT="0" distB="0" distL="0" distR="0" simplePos="0" relativeHeight="251790848" behindDoc="0" locked="0" layoutInCell="1" allowOverlap="0" wp14:anchorId="2F793871" wp14:editId="587708B0">
              <wp:simplePos x="0" y="0"/>
              <wp:positionH relativeFrom="page">
                <wp:posOffset>259080</wp:posOffset>
              </wp:positionH>
              <wp:positionV relativeFrom="page">
                <wp:posOffset>451485</wp:posOffset>
              </wp:positionV>
              <wp:extent cx="1141200" cy="121920"/>
              <wp:effectExtent l="0" t="0" r="1905" b="3810"/>
              <wp:wrapSquare wrapText="bothSides"/>
              <wp:docPr id="47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71BCC7" w14:textId="77777777" w:rsidR="004E5C8C" w:rsidRPr="00756E21" w:rsidRDefault="004E5C8C" w:rsidP="00664D04">
                          <w:pPr>
                            <w:pStyle w:val="Brdtext"/>
                            <w:jc w:val="left"/>
                          </w:pPr>
                          <w:sdt>
                            <w:sdtPr>
                              <w:alias w:val="NummerEtikett"/>
                              <w:tag w:val="NummerEtikett"/>
                              <w:id w:val="17762793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50354675"/>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F793871" id="_x0000_t202" coordsize="21600,21600" o:spt="202" path="m,l,21600r21600,l21600,xe">
              <v:stroke joinstyle="miter"/>
              <v:path gradientshapeok="t" o:connecttype="rect"/>
            </v:shapetype>
            <v:shape id="_x0000_s1044" type="#_x0000_t202" style="position:absolute;left:0;text-align:left;margin-left:20.4pt;margin-top:35.55pt;width:89.85pt;height:9.6pt;z-index:251790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K65kAIAAJQFAAAOAAAAZHJzL2Uyb0RvYy54bWysVN9v2jAQfp+0/8Hy+whhtF0RoWJUTJNQ&#10;W62d+mwcG6LZPs82JOyv39lJgHV96bSX5Oz75fvuu5veNFqRvXC+AlPQfDCkRBgOZWU2Bf3+tPzw&#10;iRIfmCmZAiMKehCe3szev5vWdiJGsAVVCkcwiPGT2hZ0G4KdZJnnW6GZH4AVBpUSnGYBj26TlY7V&#10;GF2rbDQcXmY1uNI64MJ7vL1tlXSW4kspeLiX0otAVEHxbSF9Xfqu4zebTdlk45jdVrx7BvuHV2hW&#10;GUx6DHXLAiM7V/0VSlfcgQcZBhx0BlJWXKQasJp8+KKaxy2zItWC4Hh7hMn/v7D8bv/gSFUWdHw1&#10;osQwjU16Ek1wO6xgFPGprZ+g2aNFw9B8hgb73N97vIxlN9Lp+MeCCOoR6cMRXQxGeHTKxzm2jBKO&#10;unyUX48S/NnJ2zofvgjQJAoFddi9BCrbr3zAl6BpbxKTeVBVuayUSofIGLFQjuwZ9lqF9Eb0+MNK&#10;GVIX9PLjxTAFNhDd28jKxDAicaZLFytvK0xSOCgRbZT5JiRilgp9JTfjXJhj/mQdrSSmeotjZ396&#10;1Vuc2zrQI2UGE47OujLgUvVpyE6QlT96yGRrj4Cf1R3F0KybRJb8qmfAGsoDEsNBO1re8mWF3Vsx&#10;Hx6Yw1nChuN+CPf4kQoQfegkSrbgfr12H+2R4qilpMbZLKj/uWNOUKK+GiT/dT4ex2FOh/HFFRKJ&#10;uHPN+lxjdnoBSIkcN5HlSYz2QfWidKCfcY3MY1ZUMcMxd0FDLy5CuzFwDXExnycjHF/Lwso8Wh5D&#10;R5gjN5+aZ+ZsR+CA1L+DforZ5AWPW9vo6e18F5CLieQR6BbVrgE4+on73ZqKu+X8nKxOy3T2GwAA&#10;//8DAFBLAwQUAAYACAAAACEAU7YFHt4AAAAIAQAADwAAAGRycy9kb3ducmV2LnhtbEyPzU7DMBCE&#10;70i8g7VI3KidUP5CNhUgOFCpqmgr9erGSxwRr6PYacPbY05wHM1o5ptyMblOHGkIrWeEbKZAENfe&#10;tNwg7LZvV/cgQtRsdOeZEL4pwKI6Pyt1YfyJP+i4iY1IJRwKjWBj7AspQ23J6TDzPXHyPv3gdExy&#10;aKQZ9CmVu07mSt1Kp1tOC1b39GKp/tqMDmG7ejajNJN5f61XyzXt5dLO14iXF9PTI4hIU/wLwy9+&#10;QocqMR38yCaIDmGuEnlEuMsyEMnPc3UD4oDwoK5BVqX8f6D6AQAA//8DAFBLAQItABQABgAIAAAA&#10;IQC2gziS/gAAAOEBAAATAAAAAAAAAAAAAAAAAAAAAABbQ29udGVudF9UeXBlc10ueG1sUEsBAi0A&#10;FAAGAAgAAAAhADj9If/WAAAAlAEAAAsAAAAAAAAAAAAAAAAALwEAAF9yZWxzLy5yZWxzUEsBAi0A&#10;FAAGAAgAAAAhAMzorrmQAgAAlAUAAA4AAAAAAAAAAAAAAAAALgIAAGRycy9lMm9Eb2MueG1sUEsB&#10;Ai0AFAAGAAgAAAAhAFO2BR7eAAAACAEAAA8AAAAAAAAAAAAAAAAA6gQAAGRycy9kb3ducmV2Lnht&#10;bFBLBQYAAAAABAAEAPMAAAD1BQAAAAA=&#10;" o:allowoverlap="f" fillcolor="white [3201]" stroked="f" strokeweight=".5pt">
              <v:textbox style="mso-fit-shape-to-text:t">
                <w:txbxContent>
                  <w:p w14:paraId="3D71BCC7" w14:textId="77777777" w:rsidR="004E5C8C" w:rsidRPr="00756E21" w:rsidRDefault="004E5C8C" w:rsidP="00664D04">
                    <w:pPr>
                      <w:pStyle w:val="Brdtext"/>
                      <w:jc w:val="left"/>
                    </w:pPr>
                    <w:sdt>
                      <w:sdtPr>
                        <w:alias w:val="NummerEtikett"/>
                        <w:tag w:val="NummerEtikett"/>
                        <w:id w:val="17762793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50354675"/>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47AC139D" w14:textId="77777777" w:rsidR="004E5C8C" w:rsidRPr="00814212" w:rsidRDefault="004E5C8C" w:rsidP="00814212">
    <w:pPr>
      <w:pStyle w:val="Sidhuvud"/>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4A1D03" w14:textId="77777777" w:rsidR="004E5C8C" w:rsidRDefault="004E5C8C" w:rsidP="00814212">
    <w:pPr>
      <w:pStyle w:val="Brdtext"/>
    </w:pPr>
    <w:r>
      <w:rPr>
        <w:noProof/>
        <w:lang w:eastAsia="sv-SE"/>
      </w:rPr>
      <mc:AlternateContent>
        <mc:Choice Requires="wps">
          <w:drawing>
            <wp:anchor distT="0" distB="0" distL="0" distR="0" simplePos="0" relativeHeight="251698688" behindDoc="0" locked="0" layoutInCell="1" allowOverlap="0" wp14:anchorId="535163DB" wp14:editId="7470B893">
              <wp:simplePos x="0" y="0"/>
              <wp:positionH relativeFrom="page">
                <wp:posOffset>4419600</wp:posOffset>
              </wp:positionH>
              <wp:positionV relativeFrom="page">
                <wp:posOffset>457200</wp:posOffset>
              </wp:positionV>
              <wp:extent cx="1141200" cy="121920"/>
              <wp:effectExtent l="0" t="0" r="1905" b="3810"/>
              <wp:wrapSquare wrapText="bothSides"/>
              <wp:docPr id="356" name="Textruta 35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76F962" w14:textId="77777777" w:rsidR="004E5C8C" w:rsidRPr="00756E21" w:rsidRDefault="004E5C8C" w:rsidP="00A118D8">
                          <w:pPr>
                            <w:pStyle w:val="Brdtext"/>
                            <w:jc w:val="left"/>
                          </w:pPr>
                          <w:sdt>
                            <w:sdtPr>
                              <w:alias w:val="NummerEtikett"/>
                              <w:tag w:val="NummerEtikett"/>
                              <w:id w:val="-1497726708"/>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00045139"/>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35163DB" id="_x0000_t202" coordsize="21600,21600" o:spt="202" path="m,l,21600r21600,l21600,xe">
              <v:stroke joinstyle="miter"/>
              <v:path gradientshapeok="t" o:connecttype="rect"/>
            </v:shapetype>
            <v:shape id="Textruta 356" o:spid="_x0000_s1045" type="#_x0000_t202" style="position:absolute;left:0;text-align:left;margin-left:348pt;margin-top:36pt;width:89.85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E7k7kgIAAJY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os&#10;6PHJKSWa1WjSo2iDWyODeIcKNdZPAVxYQEP7xbTo9HDvcRkTb6Wr4x8pEehR6+2uvnBHeDTKJzma&#10;RgmHLh/n5+PUgGxvbZ0PX4WpSRQK6tC/VFa2ufUBLwF0gMRg3qiqvKmUSofIGXGlHNkwdFuF9EZY&#10;/IFSmjQFPT0+GSXH2kTzzrPS0Y1IrOnDxcy7DJMUtkpEjNLfhUTVUqJvxGacC72Ln9ARJRHqPYY9&#10;fv+q9xh3ecAiRTY67IzrShuXsk9jti9Z+XMomezwKPhB3lEM7bJNdMnPBgYsTbkFMZzphstbflOh&#10;e7fMhwfmME1oODZEuMdHKoPqm16iZGXc77fuIx4kh5aSBtNZUP9rzZygRH3ToP95PpnEcU6Hycln&#10;EIm4Q83yUKPX9ZUBJXLsIsuTGPFBDaJ0pn7CIpnHqFAxzRG7oGEQr0K3M7CIuJjPEwgDbFm41QvL&#10;o+tY5sjNx/aJOdsTOID6d2aYYzZ9xeMOGy29na8DuJhIHgvdVbVvAIY/cb9fVHG7HJ4Tar9OZy8A&#10;AAD//wMAUEsDBBQABgAIAAAAIQAWcxKV4AAAAAkBAAAPAAAAZHJzL2Rvd25yZXYueG1sTI9BS8NA&#10;EIXvgv9hGcGb3TRo0qbZFBU9WCjFVuh1mx2zwexsyG7a+O8dT3p6DO/x5nvlenKdOOMQWk8K5rME&#10;BFLtTUuNgo/D690CRIiajO48oYJvDLCurq9KXRh/oXc872MjuIRCoRXYGPtCylBbdDrMfI/E3qcf&#10;nI58Do00g75wuetkmiSZdLol/mB1j88W66/96BQctk9mlGYyby/1drPDo9zY+51StzfT4wpExCn+&#10;heEXn9GhYqaTH8kE0SnIlhlviQrylJUDi/whB3FSsJynIKtS/l9Q/QAAAP//AwBQSwECLQAUAAYA&#10;CAAAACEAtoM4kv4AAADhAQAAEwAAAAAAAAAAAAAAAAAAAAAAW0NvbnRlbnRfVHlwZXNdLnhtbFBL&#10;AQItABQABgAIAAAAIQA4/SH/1gAAAJQBAAALAAAAAAAAAAAAAAAAAC8BAABfcmVscy8ucmVsc1BL&#10;AQItABQABgAIAAAAIQBxE7k7kgIAAJYFAAAOAAAAAAAAAAAAAAAAAC4CAABkcnMvZTJvRG9jLnht&#10;bFBLAQItABQABgAIAAAAIQAWcxKV4AAAAAkBAAAPAAAAAAAAAAAAAAAAAOwEAABkcnMvZG93bnJl&#10;di54bWxQSwUGAAAAAAQABADzAAAA+QUAAAAA&#10;" o:allowoverlap="f" fillcolor="white [3201]" stroked="f" strokeweight=".5pt">
              <v:textbox style="mso-fit-shape-to-text:t">
                <w:txbxContent>
                  <w:p w14:paraId="7076F962" w14:textId="77777777" w:rsidR="004E5C8C" w:rsidRPr="00756E21" w:rsidRDefault="004E5C8C" w:rsidP="00A118D8">
                    <w:pPr>
                      <w:pStyle w:val="Brdtext"/>
                      <w:jc w:val="left"/>
                    </w:pPr>
                    <w:sdt>
                      <w:sdtPr>
                        <w:alias w:val="NummerEtikett"/>
                        <w:tag w:val="NummerEtikett"/>
                        <w:id w:val="-1497726708"/>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00045139"/>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7947D208" w14:textId="77777777" w:rsidR="004E5C8C" w:rsidRPr="00814212" w:rsidRDefault="004E5C8C" w:rsidP="00814212">
    <w:pPr>
      <w:pStyle w:val="Sidhuvud"/>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150DF3" w14:textId="77777777" w:rsidR="004E5C8C" w:rsidRDefault="004E5C8C" w:rsidP="00814212">
    <w:pPr>
      <w:pStyle w:val="Brdtext"/>
    </w:pPr>
    <w:r>
      <w:rPr>
        <w:noProof/>
        <w:lang w:eastAsia="sv-SE"/>
      </w:rPr>
      <mc:AlternateContent>
        <mc:Choice Requires="wps">
          <w:drawing>
            <wp:anchor distT="0" distB="0" distL="0" distR="0" simplePos="0" relativeHeight="251800064" behindDoc="0" locked="0" layoutInCell="1" allowOverlap="0" wp14:anchorId="3649C673" wp14:editId="474EE75E">
              <wp:simplePos x="0" y="0"/>
              <wp:positionH relativeFrom="page">
                <wp:posOffset>259080</wp:posOffset>
              </wp:positionH>
              <wp:positionV relativeFrom="page">
                <wp:posOffset>451485</wp:posOffset>
              </wp:positionV>
              <wp:extent cx="1141200" cy="121920"/>
              <wp:effectExtent l="0" t="0" r="1905" b="3810"/>
              <wp:wrapSquare wrapText="bothSides"/>
              <wp:docPr id="4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740CA0" w14:textId="77777777" w:rsidR="004E5C8C" w:rsidRPr="00756E21" w:rsidRDefault="004E5C8C" w:rsidP="00664D04">
                          <w:pPr>
                            <w:pStyle w:val="Brdtext"/>
                            <w:jc w:val="left"/>
                          </w:pPr>
                          <w:sdt>
                            <w:sdtPr>
                              <w:alias w:val="NummerEtikett"/>
                              <w:tag w:val="NummerEtikett"/>
                              <w:id w:val="869501355"/>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5824004"/>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49C673" id="_x0000_t202" coordsize="21600,21600" o:spt="202" path="m,l,21600r21600,l21600,xe">
              <v:stroke joinstyle="miter"/>
              <v:path gradientshapeok="t" o:connecttype="rect"/>
            </v:shapetype>
            <v:shape id="_x0000_s1046" type="#_x0000_t202" style="position:absolute;left:0;text-align:left;margin-left:20.4pt;margin-top:35.55pt;width:89.85pt;height:9.6pt;z-index:251800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Lmn5kQIAAJQFAAAOAAAAZHJzL2Uyb0RvYy54bWysVN9v2jAQfp+0/8Hy+wihtB2ooWKtOk1C&#10;bTWY+mwcu0SzfZ5tSNhf37OTAOv60mkvydn3y/fdd3d13WhFdsL5CkxB88GQEmE4lJV5LuiP1d2n&#10;z5T4wEzJFBhR0L3w9Hr28cNVbadiBBtQpXAEgxg/rW1BNyHYaZZ5vhGa+QFYYVApwWkW8Oies9Kx&#10;GqNrlY2Gw4usBldaB1x4j7e3rZLOUnwpBQ8PUnoRiCoovi2kr0vfdfxmsys2fXbMbirePYP9wys0&#10;qwwmPYS6ZYGRrav+CqUr7sCDDAMOOgMpKy5SDVhNPnxVzXLDrEi1IDjeHmDy/y8sv989OlKVBR1f&#10;nlFimMYmrUQT3BYrGEV8auunaLa0aBiaL9Bgn/t7j5ex7EY6Hf9YEEE9Ir0/oIvBCI9O+TjHllHC&#10;UZeP8skowZ8dva3z4asATaJQUIfdS6Cy3cIHfAma9iYxmQdVlXeVUukQGSNulCM7hr1WIb0RPf6w&#10;UobUBb04Ox+mwAaiextZmRhGJM506WLlbYVJCnsloo0y34VEzFKhb+RmnAtzyJ+so5XEVO9x7OyP&#10;r3qPc1sHeqTMYMLBWVcGXKo+DdkRsvJnD5ls7RHwk7qjGJp1k8iST3oGrKHcIzEctKPlLb+rsHsL&#10;5sMjczhL2HDcD+EBP1IBog+dRMkG3O+37qM9Uhy1lNQ4mwX1v7bMCUrUN4Pkn+TjcRzmdBifXyKR&#10;iDvVrE81ZqtvACmR4yayPInRPqhelA70E66RecyKKmY45i5o6MWb0G4MXENczOfJCMfXsrAwS8tj&#10;6Ahz5OaqeWLOdgQOSP176KeYTV/xuLWNnt7OtwG5mEgegW5R7RqAo5+4362puFtOz8nquExnLwAA&#10;AP//AwBQSwMEFAAGAAgAAAAhAFO2BR7eAAAACAEAAA8AAABkcnMvZG93bnJldi54bWxMj81OwzAQ&#10;hO9IvIO1SNyonVD+QjYVIDhQqapoK/XqxkscEa+j2GnD22NOcBzNaOabcjG5ThxpCK1nhGymQBDX&#10;3rTcIOy2b1f3IELUbHTnmRC+KcCiOj8rdWH8iT/ouImNSCUcCo1gY+wLKUNtyekw8z1x8j794HRM&#10;cmikGfQplbtO5krdSqdbTgtW9/Riqf7ajA5hu3o2ozSTeX+tV8s17eXSzteIlxfT0yOISFP8C8Mv&#10;fkKHKjEd/MgmiA5hrhJ5RLjLMhDJz3N1A+KA8KCuQVal/H+g+gEAAP//AwBQSwECLQAUAAYACAAA&#10;ACEAtoM4kv4AAADhAQAAEwAAAAAAAAAAAAAAAAAAAAAAW0NvbnRlbnRfVHlwZXNdLnhtbFBLAQIt&#10;ABQABgAIAAAAIQA4/SH/1gAAAJQBAAALAAAAAAAAAAAAAAAAAC8BAABfcmVscy8ucmVsc1BLAQIt&#10;ABQABgAIAAAAIQCYLmn5kQIAAJQFAAAOAAAAAAAAAAAAAAAAAC4CAABkcnMvZTJvRG9jLnhtbFBL&#10;AQItABQABgAIAAAAIQBTtgUe3gAAAAgBAAAPAAAAAAAAAAAAAAAAAOsEAABkcnMvZG93bnJldi54&#10;bWxQSwUGAAAAAAQABADzAAAA9gUAAAAA&#10;" o:allowoverlap="f" fillcolor="white [3201]" stroked="f" strokeweight=".5pt">
              <v:textbox style="mso-fit-shape-to-text:t">
                <w:txbxContent>
                  <w:p w14:paraId="15740CA0" w14:textId="77777777" w:rsidR="004E5C8C" w:rsidRPr="00756E21" w:rsidRDefault="004E5C8C" w:rsidP="00664D04">
                    <w:pPr>
                      <w:pStyle w:val="Brdtext"/>
                      <w:jc w:val="left"/>
                    </w:pPr>
                    <w:sdt>
                      <w:sdtPr>
                        <w:alias w:val="NummerEtikett"/>
                        <w:tag w:val="NummerEtikett"/>
                        <w:id w:val="869501355"/>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5824004"/>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62C4E31D" w14:textId="77777777" w:rsidR="004E5C8C" w:rsidRPr="00814212" w:rsidRDefault="004E5C8C" w:rsidP="00814212">
    <w:pPr>
      <w:pStyle w:val="Sidhuvud"/>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3770D4" w14:textId="77777777" w:rsidR="004E5C8C" w:rsidRDefault="004E5C8C" w:rsidP="00814212">
    <w:pPr>
      <w:pStyle w:val="Brdtext"/>
    </w:pPr>
    <w:r>
      <w:rPr>
        <w:noProof/>
        <w:lang w:eastAsia="sv-SE"/>
      </w:rPr>
      <mc:AlternateContent>
        <mc:Choice Requires="wps">
          <w:drawing>
            <wp:anchor distT="0" distB="0" distL="0" distR="0" simplePos="0" relativeHeight="251707904" behindDoc="0" locked="0" layoutInCell="1" allowOverlap="0" wp14:anchorId="72AFF70C" wp14:editId="63A56E16">
              <wp:simplePos x="0" y="0"/>
              <wp:positionH relativeFrom="page">
                <wp:posOffset>4419600</wp:posOffset>
              </wp:positionH>
              <wp:positionV relativeFrom="page">
                <wp:posOffset>457200</wp:posOffset>
              </wp:positionV>
              <wp:extent cx="1141200" cy="121920"/>
              <wp:effectExtent l="0" t="0" r="1905" b="3810"/>
              <wp:wrapSquare wrapText="bothSides"/>
              <wp:docPr id="357" name="Textruta 35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03A0AB" w14:textId="77777777" w:rsidR="004E5C8C" w:rsidRPr="00756E21" w:rsidRDefault="004E5C8C" w:rsidP="00A118D8">
                          <w:pPr>
                            <w:pStyle w:val="Brdtext"/>
                            <w:jc w:val="left"/>
                          </w:pPr>
                          <w:sdt>
                            <w:sdtPr>
                              <w:alias w:val="NummerEtikett"/>
                              <w:tag w:val="NummerEtikett"/>
                              <w:id w:val="660282153"/>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1884701"/>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2AFF70C" id="_x0000_t202" coordsize="21600,21600" o:spt="202" path="m,l,21600r21600,l21600,xe">
              <v:stroke joinstyle="miter"/>
              <v:path gradientshapeok="t" o:connecttype="rect"/>
            </v:shapetype>
            <v:shape id="Textruta 357" o:spid="_x0000_s1047" type="#_x0000_t202" style="position:absolute;left:0;text-align:left;margin-left:348pt;margin-top:36pt;width:89.85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hnIFjQIAAJY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PT75&#10;SIlhGk16FF30K2SQ3lCh1oUpgA8O0Nh9th06vX0PeEyJd9Lr9EdKBHLUerOrL8wRnpTKSYmmUcIh&#10;K8fl2Tg3oNhrOx/iF2E1SYeKevQvl5Wtb0JEJIBuIclZsKqprxul8iVxRlwqT9YM3VYxxwiNP1DK&#10;kLaip8cno2zY2KTeW1YmmRGZNYO7lHmfYT7FjRIJo8w3IVG1nOgrvhnnwuz8Z3RCSbh6i+KA30f1&#10;FuU+D2hkz9bEnbJujPU5+zxm+5LVP7Ylkz0eBT/IOx1jt+gyXfrWpaeFrTcghrf9cAXHrxt074aF&#10;eM88pgkNx4aId/hIZVF9O5woWVr/67X3hAfJIaWkxXRWNPxcMS8oUV8N6H9WTiZpnPNlcvIR0RB/&#10;KFkcSsxKX1pQosQucjwfEz6q7VF6q5+wSObJK0TMcPiuaNweL2O/M7CIuJjPMwgD7Fi8MQ+OJ9Op&#10;zImbj90T824gcAT1b+12jtn0BY97bNIMbr6K4GIm+b6qQwMw/Jn7w6JK2+XwnlH7d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QoZyBY0CAACW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1303A0AB" w14:textId="77777777" w:rsidR="004E5C8C" w:rsidRPr="00756E21" w:rsidRDefault="004E5C8C" w:rsidP="00A118D8">
                    <w:pPr>
                      <w:pStyle w:val="Brdtext"/>
                      <w:jc w:val="left"/>
                    </w:pPr>
                    <w:sdt>
                      <w:sdtPr>
                        <w:alias w:val="NummerEtikett"/>
                        <w:tag w:val="NummerEtikett"/>
                        <w:id w:val="660282153"/>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1884701"/>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22F02B0B" w14:textId="77777777" w:rsidR="004E5C8C" w:rsidRPr="00814212" w:rsidRDefault="004E5C8C" w:rsidP="00814212">
    <w:pPr>
      <w:pStyle w:val="Sidhuvud"/>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034703" w14:textId="77777777" w:rsidR="004E5C8C" w:rsidRDefault="004E5C8C" w:rsidP="00814212">
    <w:pPr>
      <w:pStyle w:val="Brdtext"/>
    </w:pPr>
    <w:r>
      <w:rPr>
        <w:noProof/>
        <w:lang w:eastAsia="sv-SE"/>
      </w:rPr>
      <mc:AlternateContent>
        <mc:Choice Requires="wps">
          <w:drawing>
            <wp:anchor distT="0" distB="0" distL="0" distR="0" simplePos="0" relativeHeight="251809280" behindDoc="0" locked="0" layoutInCell="1" allowOverlap="0" wp14:anchorId="3800C889" wp14:editId="111A0A83">
              <wp:simplePos x="0" y="0"/>
              <wp:positionH relativeFrom="page">
                <wp:posOffset>259080</wp:posOffset>
              </wp:positionH>
              <wp:positionV relativeFrom="page">
                <wp:posOffset>451485</wp:posOffset>
              </wp:positionV>
              <wp:extent cx="1141200" cy="121920"/>
              <wp:effectExtent l="0" t="0" r="1905" b="3810"/>
              <wp:wrapSquare wrapText="bothSides"/>
              <wp:docPr id="47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078842" w14:textId="77777777" w:rsidR="004E5C8C" w:rsidRPr="00756E21" w:rsidRDefault="004E5C8C" w:rsidP="00664D04">
                          <w:pPr>
                            <w:pStyle w:val="Brdtext"/>
                            <w:jc w:val="left"/>
                          </w:pPr>
                          <w:sdt>
                            <w:sdtPr>
                              <w:alias w:val="NummerEtikett"/>
                              <w:tag w:val="NummerEtikett"/>
                              <w:id w:val="393542342"/>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63816214"/>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800C889" id="_x0000_t202" coordsize="21600,21600" o:spt="202" path="m,l,21600r21600,l21600,xe">
              <v:stroke joinstyle="miter"/>
              <v:path gradientshapeok="t" o:connecttype="rect"/>
            </v:shapetype>
            <v:shape id="_x0000_s1048" type="#_x0000_t202" style="position:absolute;left:0;text-align:left;margin-left:20.4pt;margin-top:35.55pt;width:89.85pt;height:9.6pt;z-index:251809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SEN5kAIAAJQFAAAOAAAAZHJzL2Uyb0RvYy54bWysVEtPGzEQvlfqf7B8L5tNA5SIDUpBVJUQ&#10;oELF2fHaZFXb446d7Ka/vmPv5lHKhaqX3bHn5fnmmzm/6Kxha4WhAVfx8mjEmXIS6sY9V/z74/WH&#10;T5yFKFwtDDhV8Y0K/GL2/t1566dqDEswtUJGQVyYtr7iyxj9tCiCXCorwhF45UipAa2IdMTnokbR&#10;UnRrivFodFK0gLVHkCoEur3qlXyW42utZLzTOqjITMXpbTF/MX8X6VvMzsX0GYVfNnJ4hviHV1jR&#10;OEq6C3UlomArbP4KZRuJEEDHIwm2AK0bqXINVE05elHNw1J4lWshcILfwRT+X1h5u75H1tQVn5xO&#10;OHPCUpMeVRdxRRWMEz6tD1Mye/BkGLvP0FGft/eBLlPZnUab/lQQIz0hvdmhS8GYTE7lpKSWcSZJ&#10;V47Ls3GGv9h7ewzxiwLLklBxpO5lUMX6JkR6CZluTVKyAKaprxtj8iExRl0aZGtBvTYxv5E8/rAy&#10;jrUVP/l4PMqBHST3PrJxKYzKnBnSpcr7CrMUN0YlG+O+KU2Y5UJfyS2kVG6XP1snK02p3uI42O9f&#10;9Rbnvg7yyJnBxZ2zbRxgrj4P2R6y+scWMt3bE+AHdScxdosuk2W8Y8AC6g0RA6EfreDldUPduxEh&#10;3gukWaKG036Id/TRBgh9GCTOloC/XrtP9kRx0nLW0mxWPPxcCVScma+OyH9WTiZpmPNhcnxKRGJ4&#10;qFkcatzKXgJRoqRN5GUWk300W1Ej2CdaI/OUlVTCScpd8bgVL2O/MWgNSTWfZyMaXy/ijXvwMoVO&#10;MCduPnZPAv1A4EjUv4XtFIvpCx73tskz+PkqEhczyRPQPapDA2j0M/eHNZV2y+E5W+2X6ew3AAAA&#10;//8DAFBLAwQUAAYACAAAACEAU7YFHt4AAAAIAQAADwAAAGRycy9kb3ducmV2LnhtbEyPzU7DMBCE&#10;70i8g7VI3KidUP5CNhUgOFCpqmgr9erGSxwRr6PYacPbY05wHM1o5ptyMblOHGkIrWeEbKZAENfe&#10;tNwg7LZvV/cgQtRsdOeZEL4pwKI6Pyt1YfyJP+i4iY1IJRwKjWBj7AspQ23J6TDzPXHyPv3gdExy&#10;aKQZ9CmVu07mSt1Kp1tOC1b39GKp/tqMDmG7ejajNJN5f61XyzXt5dLO14iXF9PTI4hIU/wLwy9+&#10;QocqMR38yCaIDmGuEnlEuMsyEMnPc3UD4oDwoK5BVqX8f6D6AQAA//8DAFBLAQItABQABgAIAAAA&#10;IQC2gziS/gAAAOEBAAATAAAAAAAAAAAAAAAAAAAAAABbQ29udGVudF9UeXBlc10ueG1sUEsBAi0A&#10;FAAGAAgAAAAhADj9If/WAAAAlAEAAAsAAAAAAAAAAAAAAAAALwEAAF9yZWxzLy5yZWxzUEsBAi0A&#10;FAAGAAgAAAAhAF5IQ3mQAgAAlAUAAA4AAAAAAAAAAAAAAAAALgIAAGRycy9lMm9Eb2MueG1sUEsB&#10;Ai0AFAAGAAgAAAAhAFO2BR7eAAAACAEAAA8AAAAAAAAAAAAAAAAA6gQAAGRycy9kb3ducmV2Lnht&#10;bFBLBQYAAAAABAAEAPMAAAD1BQAAAAA=&#10;" o:allowoverlap="f" fillcolor="white [3201]" stroked="f" strokeweight=".5pt">
              <v:textbox style="mso-fit-shape-to-text:t">
                <w:txbxContent>
                  <w:p w14:paraId="5D078842" w14:textId="77777777" w:rsidR="004E5C8C" w:rsidRPr="00756E21" w:rsidRDefault="004E5C8C" w:rsidP="00664D04">
                    <w:pPr>
                      <w:pStyle w:val="Brdtext"/>
                      <w:jc w:val="left"/>
                    </w:pPr>
                    <w:sdt>
                      <w:sdtPr>
                        <w:alias w:val="NummerEtikett"/>
                        <w:tag w:val="NummerEtikett"/>
                        <w:id w:val="393542342"/>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63816214"/>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69C7FB4E" w14:textId="77777777" w:rsidR="004E5C8C" w:rsidRPr="00814212" w:rsidRDefault="004E5C8C" w:rsidP="00814212">
    <w:pPr>
      <w:pStyle w:val="Sidhuvud"/>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9CD285" w14:textId="77777777" w:rsidR="004E5C8C" w:rsidRDefault="004E5C8C" w:rsidP="00814212">
    <w:pPr>
      <w:pStyle w:val="Brdtext"/>
    </w:pPr>
    <w:r>
      <w:rPr>
        <w:noProof/>
        <w:lang w:eastAsia="sv-SE"/>
      </w:rPr>
      <mc:AlternateContent>
        <mc:Choice Requires="wps">
          <w:drawing>
            <wp:anchor distT="0" distB="0" distL="0" distR="0" simplePos="0" relativeHeight="251717120" behindDoc="0" locked="0" layoutInCell="1" allowOverlap="0" wp14:anchorId="26105A26" wp14:editId="5C5F2B49">
              <wp:simplePos x="0" y="0"/>
              <wp:positionH relativeFrom="page">
                <wp:posOffset>4419600</wp:posOffset>
              </wp:positionH>
              <wp:positionV relativeFrom="page">
                <wp:posOffset>457200</wp:posOffset>
              </wp:positionV>
              <wp:extent cx="1141200" cy="121920"/>
              <wp:effectExtent l="0" t="0" r="1905" b="3810"/>
              <wp:wrapSquare wrapText="bothSides"/>
              <wp:docPr id="452" name="Textruta 45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C953B2" w14:textId="77777777" w:rsidR="004E5C8C" w:rsidRPr="00756E21" w:rsidRDefault="004E5C8C" w:rsidP="00A118D8">
                          <w:pPr>
                            <w:pStyle w:val="Brdtext"/>
                            <w:jc w:val="left"/>
                          </w:pPr>
                          <w:sdt>
                            <w:sdtPr>
                              <w:alias w:val="NummerEtikett"/>
                              <w:tag w:val="NummerEtikett"/>
                              <w:id w:val="-191900727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3895727"/>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6105A26" id="_x0000_t202" coordsize="21600,21600" o:spt="202" path="m,l,21600r21600,l21600,xe">
              <v:stroke joinstyle="miter"/>
              <v:path gradientshapeok="t" o:connecttype="rect"/>
            </v:shapetype>
            <v:shape id="Textruta 452" o:spid="_x0000_s1049" type="#_x0000_t202" style="position:absolute;left:0;text-align:left;margin-left:348pt;margin-top:36pt;width:89.85pt;height:9.6pt;z-index:251717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3HMkAIAAJY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rqi&#10;k+MxJYZpNOlBdNGvkEG6Q4VaF6YA3jtAY/fFduj09j7gMiXeSa/THykR6FHrza6+cEd4MionJZpG&#10;CYeuHJen49yAYm/tfIhfhdUkCRX16F8uK1tfh4iXALqFpGDBqqa+apTKh8QZcaE8WTN0W8X8Rlj8&#10;gVKGtBU9+Xg8yo6NTea9Z2WSG5FZM4RLmfcZZilulEgYZb4LiarlRF+JzTgXZhc/oxNKItRbDAf8&#10;/lVvMe7zgEWObE3cGevGWJ+zz2O2L1n9c1sy2eNR8IO8kxi7RZfpMt4xY2HrDYjhbT9cwfGrBt27&#10;ZiHeMY9pQsOxIeItPlJZVN8OEiVL63+/dp/wIDm0lLSYzoqGXyvmBSXqmwH9T8vJJI1zPkyOP4FI&#10;xB9qFocas9IXFpQosYscz2LCR7UVpbf6EYtknqJCxQxH7IrGrXgR+52BRcTFfJ5BGGDH4rW5dzy5&#10;TmVO3HzoHpl3A4EjqH9jt3PMpi943GOTZXDzVQQXM8lTofuqDg3A8GfuD4sqbZfDc0bt1+nsG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oIdxzJACAACW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3C953B2" w14:textId="77777777" w:rsidR="004E5C8C" w:rsidRPr="00756E21" w:rsidRDefault="004E5C8C" w:rsidP="00A118D8">
                    <w:pPr>
                      <w:pStyle w:val="Brdtext"/>
                      <w:jc w:val="left"/>
                    </w:pPr>
                    <w:sdt>
                      <w:sdtPr>
                        <w:alias w:val="NummerEtikett"/>
                        <w:tag w:val="NummerEtikett"/>
                        <w:id w:val="-191900727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3895727"/>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4444FFA6" w14:textId="77777777" w:rsidR="004E5C8C" w:rsidRPr="00814212" w:rsidRDefault="004E5C8C" w:rsidP="00814212">
    <w:pPr>
      <w:pStyle w:val="Sidhuvud"/>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C641BF" w14:textId="77777777" w:rsidR="004E5C8C" w:rsidRDefault="004E5C8C" w:rsidP="00814212">
    <w:pPr>
      <w:pStyle w:val="Brdtext"/>
    </w:pPr>
    <w:r>
      <w:rPr>
        <w:noProof/>
        <w:lang w:eastAsia="sv-SE"/>
      </w:rPr>
      <mc:AlternateContent>
        <mc:Choice Requires="wps">
          <w:drawing>
            <wp:anchor distT="0" distB="0" distL="0" distR="0" simplePos="0" relativeHeight="251818496" behindDoc="0" locked="0" layoutInCell="1" allowOverlap="0" wp14:anchorId="6EA084D2" wp14:editId="1F146AEC">
              <wp:simplePos x="0" y="0"/>
              <wp:positionH relativeFrom="page">
                <wp:posOffset>259080</wp:posOffset>
              </wp:positionH>
              <wp:positionV relativeFrom="page">
                <wp:posOffset>451485</wp:posOffset>
              </wp:positionV>
              <wp:extent cx="1141200" cy="121920"/>
              <wp:effectExtent l="0" t="0" r="1905" b="3810"/>
              <wp:wrapSquare wrapText="bothSides"/>
              <wp:docPr id="4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1BA56" w14:textId="77777777" w:rsidR="004E5C8C" w:rsidRPr="00756E21" w:rsidRDefault="004E5C8C" w:rsidP="00664D04">
                          <w:pPr>
                            <w:pStyle w:val="Brdtext"/>
                            <w:jc w:val="left"/>
                          </w:pPr>
                          <w:sdt>
                            <w:sdtPr>
                              <w:alias w:val="NummerEtikett"/>
                              <w:tag w:val="NummerEtikett"/>
                              <w:id w:val="-1105343311"/>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115760"/>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EA084D2" id="_x0000_t202" coordsize="21600,21600" o:spt="202" path="m,l,21600r21600,l21600,xe">
              <v:stroke joinstyle="miter"/>
              <v:path gradientshapeok="t" o:connecttype="rect"/>
            </v:shapetype>
            <v:shape id="_x0000_s1050" type="#_x0000_t202" style="position:absolute;left:0;text-align:left;margin-left:20.4pt;margin-top:35.55pt;width:89.85pt;height:9.6pt;z-index:251818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x5DGkQIAAJQ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R1f&#10;TCgxTGOTHkUT3BYrGEV8auunaLayaBiaL9Bgn/t7j5ex7EY6Hf9YEEE9Ir0/oIvBCI9O+TjHllHC&#10;UZeP8stRgj87elvnw1cBmkShoA67l0Blu6UP+BI07U1iMg+qKheVUukQGSNulCM7hr1WIb0RPf6w&#10;UobUBT0/mwxTYAPRvY2sTAwjEme6dLHytsIkhb0S0UaZ70IiZqnQN3IzzoU55E/W0Upiqvc4dvbH&#10;V73Hua0DPVJmMOHgrCsDLlWfhuwIWfmzh0y29gj4Sd1RDM26SWQZnfUMWEO5R2I4aEfLW76osHtL&#10;5sMDczhL2HDcD+EeP1IBog+dRMkG3O+37qM9Uhy1lNQ4mwX1v7bMCUrUN4Pkv8zH4zjM6TCeXCCR&#10;iDvVrE81ZqtvACmR4yayPInRPqhelA70E66RecyKKmY45i5o6MWb0G4MXENczOfJCMfXsrA0K8tj&#10;6Ahz5OZj88Sc7QgckPp30E8xm77icWsbPb2dbwNyMZE8At2i2jUARz9xv1tTcbecnpPVcZnOXgAA&#10;AP//AwBQSwMEFAAGAAgAAAAhAFO2BR7eAAAACAEAAA8AAABkcnMvZG93bnJldi54bWxMj81OwzAQ&#10;hO9IvIO1SNyonVD+QjYVIDhQqapoK/XqxkscEa+j2GnD22NOcBzNaOabcjG5ThxpCK1nhGymQBDX&#10;3rTcIOy2b1f3IELUbHTnmRC+KcCiOj8rdWH8iT/ouImNSCUcCo1gY+wLKUNtyekw8z1x8j794HRM&#10;cmikGfQplbtO5krdSqdbTgtW9/Riqf7ajA5hu3o2ozSTeX+tV8s17eXSzteIlxfT0yOISFP8C8Mv&#10;fkKHKjEd/MgmiA5hrhJ5RLjLMhDJz3N1A+KA8KCuQVal/H+g+gEAAP//AwBQSwECLQAUAAYACAAA&#10;ACEAtoM4kv4AAADhAQAAEwAAAAAAAAAAAAAAAAAAAAAAW0NvbnRlbnRfVHlwZXNdLnhtbFBLAQIt&#10;ABQABgAIAAAAIQA4/SH/1gAAAJQBAAALAAAAAAAAAAAAAAAAAC8BAABfcmVscy8ucmVsc1BLAQIt&#10;ABQABgAIAAAAIQDJx5DGkQIAAJQFAAAOAAAAAAAAAAAAAAAAAC4CAABkcnMvZTJvRG9jLnhtbFBL&#10;AQItABQABgAIAAAAIQBTtgUe3gAAAAgBAAAPAAAAAAAAAAAAAAAAAOsEAABkcnMvZG93bnJldi54&#10;bWxQSwUGAAAAAAQABADzAAAA9gUAAAAA&#10;" o:allowoverlap="f" fillcolor="white [3201]" stroked="f" strokeweight=".5pt">
              <v:textbox style="mso-fit-shape-to-text:t">
                <w:txbxContent>
                  <w:p w14:paraId="1231BA56" w14:textId="77777777" w:rsidR="004E5C8C" w:rsidRPr="00756E21" w:rsidRDefault="004E5C8C" w:rsidP="00664D04">
                    <w:pPr>
                      <w:pStyle w:val="Brdtext"/>
                      <w:jc w:val="left"/>
                    </w:pPr>
                    <w:sdt>
                      <w:sdtPr>
                        <w:alias w:val="NummerEtikett"/>
                        <w:tag w:val="NummerEtikett"/>
                        <w:id w:val="-1105343311"/>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115760"/>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p w14:paraId="08D50153" w14:textId="77777777" w:rsidR="004E5C8C" w:rsidRPr="00814212" w:rsidRDefault="004E5C8C" w:rsidP="00814212">
    <w:pPr>
      <w:pStyle w:val="Sidhuvud"/>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0ECE36" w14:textId="77777777" w:rsidR="004E5C8C" w:rsidRDefault="004E5C8C" w:rsidP="00EE1584">
    <w:pPr>
      <w:pStyle w:val="Brdtext"/>
    </w:pPr>
    <w:r>
      <w:rPr>
        <w:noProof/>
        <w:lang w:eastAsia="sv-SE"/>
      </w:rPr>
      <mc:AlternateContent>
        <mc:Choice Requires="wps">
          <w:drawing>
            <wp:anchor distT="0" distB="0" distL="0" distR="0" simplePos="0" relativeHeight="251588096" behindDoc="0" locked="0" layoutInCell="1" allowOverlap="0" wp14:anchorId="1D09C6A2" wp14:editId="1B16069A">
              <wp:simplePos x="0" y="0"/>
              <wp:positionH relativeFrom="page">
                <wp:posOffset>4500245</wp:posOffset>
              </wp:positionH>
              <wp:positionV relativeFrom="margin">
                <wp:posOffset>-34290</wp:posOffset>
              </wp:positionV>
              <wp:extent cx="1141200" cy="121920"/>
              <wp:effectExtent l="0" t="0" r="1905" b="3810"/>
              <wp:wrapSquare wrapText="bothSides"/>
              <wp:docPr id="44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5CB38" w14:textId="275D3A45" w:rsidR="004E5C8C" w:rsidRPr="00756E21" w:rsidRDefault="004E5C8C" w:rsidP="00664D04">
                          <w:pPr>
                            <w:pStyle w:val="Brdtext"/>
                            <w:jc w:val="left"/>
                          </w:pPr>
                          <w:sdt>
                            <w:sdtPr>
                              <w:alias w:val="NummerEtikett"/>
                              <w:tag w:val="NummerEtikett"/>
                              <w:id w:val="-773238062"/>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12245123"/>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09C6A2" id="_x0000_t202" coordsize="21600,21600" o:spt="202" path="m,l,21600r21600,l21600,xe">
              <v:stroke joinstyle="miter"/>
              <v:path gradientshapeok="t" o:connecttype="rect"/>
            </v:shapetype>
            <v:shape id="_x0000_s1051" type="#_x0000_t202" style="position:absolute;left:0;text-align:left;margin-left:354.35pt;margin-top:-2.7pt;width:89.85pt;height:9.6pt;z-index:251588096;visibility:visible;mso-wrap-style:square;mso-width-percent:0;mso-height-percent:0;mso-wrap-distance-left:0;mso-wrap-distance-top:0;mso-wrap-distance-right:0;mso-wrap-distance-bottom:0;mso-position-horizontal:absolute;mso-position-horizontal-relative:page;mso-position-vertical:absolute;mso-position-vertical-relative:margin;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ThNZkAIAAJQFAAAOAAAAZHJzL2Uyb0RvYy54bWysVF1P2zAUfZ+0/2D5faTpAhsVKepATJMQ&#10;oMHEs+vYNJpje7bbpPv1HDtJ2zFemPaSXPt++Z577j077xpFNsL52uiS5kcTSoTmpqr1U0l/PFx9&#10;+EyJD0xXTBktSroVnp7P3787a+1MTM3KqEo4giDaz1pb0lUIdpZlnq9Ew/yRsUJDKY1rWMDRPWWV&#10;Yy2iNyqbTiYnWWtcZZ3hwnvcXvZKOk/xpRQ83ErpRSCqpHhbSF+Xvsv4zeZnbPbkmF3VfHgG+4dX&#10;NKzWSLoLdckCI2tX/xWqqbkz3shwxE2TGSlrLlINqCafvKjmfsWsSLUAHG93MPn/F5bfbO4cqauS&#10;FgVapVmDJj2ILrg1KphGfFrrZzC7tzAM3RfToc/jvcdlLLuTrol/FESgB9LbHboIRnh0yoscLaOE&#10;Q5dP89Npgj/be1vnw1dhGhKFkjp0L4HKNtc+4CUwHU1iMm9UXV3VSqVDZIy4UI5sGHqtQnojPP6w&#10;Upq0JT35eDxJgbWJ7n1kpWMYkTgzpIuV9xUmKWyViDZKfxcSmKVCX8nNOBd6lz9ZRyuJVG9xHOz3&#10;r3qLc18HPFJmo8POuam1can6NGR7yKqfI2SytwfgB3VHMXTLLpFlWowMWJpqC2I404+Wt/yqRveu&#10;mQ93zGGW0HDsh3CLj1QG6JtBomRl3O/X7qM9KA4tJS1ms6T+15o5QYn6pkH+07wo4jCnQ3H8CUQi&#10;7lCzPNTodXNhQIkcm8jyJEb7oEZROtM8Yo0sYlaomObIXdIwiheh3xhYQ1wsFskI42tZuNb3lsfQ&#10;EebIzYfukTk7EDiA+jdmnGI2e8Hj3jZ6ertYB3AxkTwC3aM6NACjn7g/rKm4Ww7PyWq/TOfPAAAA&#10;//8DAFBLAwQUAAYACAAAACEAvJe/x94AAAAJAQAADwAAAGRycy9kb3ducmV2LnhtbEyPwU7DMAyG&#10;70h7h8hI3LYUGCwqTSdAcNikaWJD4po1pqnWOFWTbuXtZ05ws+VPv7+/WI6+FSfsYxNIw+0sA4FU&#10;BdtQreFz/z5VIGIyZE0bCDX8YIRlObkqTG7DmT7wtEu14BCKudHgUupyKWPl0Js4Cx0S375D703i&#10;ta+l7c2Zw30r77LsUXrTEH9wpsNXh9VxN3gN+82LHaQd7eqt2qy3+CXXbr7V+uZ6fH4CkXBMfzD8&#10;6rM6lOx0CAPZKFoNi0wtGNUwfZiDYEApxcOByXsFsizk/wblBQAA//8DAFBLAQItABQABgAIAAAA&#10;IQC2gziS/gAAAOEBAAATAAAAAAAAAAAAAAAAAAAAAABbQ29udGVudF9UeXBlc10ueG1sUEsBAi0A&#10;FAAGAAgAAAAhADj9If/WAAAAlAEAAAsAAAAAAAAAAAAAAAAALwEAAF9yZWxzLy5yZWxzUEsBAi0A&#10;FAAGAAgAAAAhAEFOE1mQAgAAlAUAAA4AAAAAAAAAAAAAAAAALgIAAGRycy9lMm9Eb2MueG1sUEsB&#10;Ai0AFAAGAAgAAAAhALyXv8feAAAACQEAAA8AAAAAAAAAAAAAAAAA6gQAAGRycy9kb3ducmV2Lnht&#10;bFBLBQYAAAAABAAEAPMAAAD1BQAAAAA=&#10;" o:allowoverlap="f" fillcolor="white [3201]" stroked="f" strokeweight=".5pt">
              <v:textbox style="mso-fit-shape-to-text:t">
                <w:txbxContent>
                  <w:p w14:paraId="7D55CB38" w14:textId="275D3A45" w:rsidR="004E5C8C" w:rsidRPr="00756E21" w:rsidRDefault="004E5C8C" w:rsidP="00664D04">
                    <w:pPr>
                      <w:pStyle w:val="Brdtext"/>
                      <w:jc w:val="left"/>
                    </w:pPr>
                    <w:sdt>
                      <w:sdtPr>
                        <w:alias w:val="NummerEtikett"/>
                        <w:tag w:val="NummerEtikett"/>
                        <w:id w:val="-773238062"/>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12245123"/>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margin"/>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E0B327" w14:textId="77777777" w:rsidR="004E5C8C" w:rsidRDefault="004E5C8C" w:rsidP="00EE1584">
    <w:pPr>
      <w:pStyle w:val="Brdtext"/>
    </w:pPr>
    <w:r>
      <w:rPr>
        <w:noProof/>
        <w:lang w:eastAsia="sv-SE"/>
      </w:rPr>
      <mc:AlternateContent>
        <mc:Choice Requires="wps">
          <w:drawing>
            <wp:anchor distT="0" distB="0" distL="0" distR="0" simplePos="0" relativeHeight="251615744" behindDoc="0" locked="0" layoutInCell="1" allowOverlap="0" wp14:anchorId="1E45B99C" wp14:editId="43FAE774">
              <wp:simplePos x="0" y="0"/>
              <wp:positionH relativeFrom="leftMargin">
                <wp:posOffset>290830</wp:posOffset>
              </wp:positionH>
              <wp:positionV relativeFrom="margin">
                <wp:posOffset>-45720</wp:posOffset>
              </wp:positionV>
              <wp:extent cx="1141200" cy="121920"/>
              <wp:effectExtent l="0" t="0" r="1905" b="3810"/>
              <wp:wrapSquare wrapText="bothSides"/>
              <wp:docPr id="46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A09DD7" w14:textId="64D4DA8E" w:rsidR="004E5C8C" w:rsidRPr="00756E21" w:rsidRDefault="004E5C8C" w:rsidP="00664D04">
                          <w:pPr>
                            <w:pStyle w:val="Brdtext"/>
                            <w:jc w:val="left"/>
                          </w:pPr>
                          <w:sdt>
                            <w:sdtPr>
                              <w:alias w:val="NummerEtikett"/>
                              <w:tag w:val="NummerEtikett"/>
                              <w:id w:val="103545947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8729145"/>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E45B99C" id="_x0000_t202" coordsize="21600,21600" o:spt="202" path="m,l,21600r21600,l21600,xe">
              <v:stroke joinstyle="miter"/>
              <v:path gradientshapeok="t" o:connecttype="rect"/>
            </v:shapetype>
            <v:shape id="_x0000_s1053" type="#_x0000_t202" style="position:absolute;left:0;text-align:left;margin-left:22.9pt;margin-top:-3.6pt;width:89.85pt;height:9.6pt;z-index:251615744;visibility:visible;mso-wrap-style:square;mso-width-percent:0;mso-height-percent:0;mso-wrap-distance-left:0;mso-wrap-distance-top:0;mso-wrap-distance-right:0;mso-wrap-distance-bottom:0;mso-position-horizontal:absolute;mso-position-horizontal-relative:left-margin-area;mso-position-vertical:absolute;mso-position-vertical-relative:margin;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rFrCkQIAAJQFAAAOAAAAZHJzL2Uyb0RvYy54bWysVE1v2zAMvQ/YfxB0Xx17abYGdYosRYcB&#10;RVssHXpWZCkxJomapMTOfn0p2U6yrpcOu9iU+CU+PvLyqtWK7ITzNZiS5mcjSoThUNVmXdIfjzcf&#10;PlPiAzMVU2BESffC06vZ+3eXjZ2KAjagKuEIBjF+2tiSbkKw0yzzfCM082dghUGlBKdZwKNbZ5Vj&#10;DUbXKitGo0nWgKusAy68x9vrTklnKb6Ugod7Kb0IRJUU3xbS16XvKn6z2SWbrh2zm5r3z2D/8ArN&#10;aoNJD6GuWWBk6+q/QumaO/AgwxkHnYGUNRepBqwmH72oZrlhVqRaEBxvDzD5/xeW3+0eHKmrko4n&#10;BSWGaWzSo2iD22IFRcSnsX6KZkuLhqH9Ai32ebj3eBnLbqXT8Y8FEdQj0vsDuhiM8OiUj3NsGSUc&#10;dXmRXxQJ/uzobZ0PXwVoEoWSOuxeApXtbn3Al6DpYBKTeVB1dVMrlQ6RMWKhHNkx7LUK6Y3o8YeV&#10;MqQp6eTj+SgFNhDdu8jKxDAicaZPFyvvKkxS2CsRbZT5LiRilgp9JTfjXJhD/mQdrSSmeotjb398&#10;1VucuzrQI2UGEw7OujbgUvVpyI6QVT8HyGRnj4Cf1B3F0K7aRJZiMjBgBdUeieGgGy1v+U2N3btl&#10;Pjwwh7OEDcf9EO7xIxUg+tBLlGzA/X7tPtojxVFLSYOzWVL/a8ucoER9M0j+i3w8jsOcDuPzT0gk&#10;4k41q1ON2eoFICVy3ESWJzHaBzWI0oF+wjUyj1lRxQzH3CUNg7gI3cbANcTFfJ6McHwtC7dmaXkM&#10;HWGO3Hxsn5izPYEDUv8Ohilm0xc87myjp7fzbUAuJpJHoDtU+wbg6Cfu92sq7pbTc7I6LtPZMwAA&#10;AP//AwBQSwMEFAAGAAgAAAAhAJY0wQfeAAAACAEAAA8AAABkcnMvZG93bnJldi54bWxMj0FLw0AU&#10;hO+C/2F5grd249KopNkUFT1YKMVW6HWbfWaD2bchu2njv/d5ssdhhplvytXkO3HCIbaBNNzNMxBI&#10;dbAtNRo+92+zRxAxGbKmC4QafjDCqrq+Kk1hw5k+8LRLjeASioXR4FLqCylj7dCbOA89EntfYfAm&#10;sRwaaQdz5nLfSZVl99KblnjBmR5fHNbfu9Fr2G+e7SjtZN9f6816iwe5dout1rc309MSRMIp/Yfh&#10;D5/RoWKmYxjJRtFpWORMnjTMHhQI9pXKcxBHDqoMZFXKywPVLwAAAP//AwBQSwECLQAUAAYACAAA&#10;ACEAtoM4kv4AAADhAQAAEwAAAAAAAAAAAAAAAAAAAAAAW0NvbnRlbnRfVHlwZXNdLnhtbFBLAQIt&#10;ABQABgAIAAAAIQA4/SH/1gAAAJQBAAALAAAAAAAAAAAAAAAAAC8BAABfcmVscy8ucmVsc1BLAQIt&#10;ABQABgAIAAAAIQDErFrCkQIAAJQFAAAOAAAAAAAAAAAAAAAAAC4CAABkcnMvZTJvRG9jLnhtbFBL&#10;AQItABQABgAIAAAAIQCWNMEH3gAAAAgBAAAPAAAAAAAAAAAAAAAAAOsEAABkcnMvZG93bnJldi54&#10;bWxQSwUGAAAAAAQABADzAAAA9gUAAAAA&#10;" o:allowoverlap="f" fillcolor="white [3201]" stroked="f" strokeweight=".5pt">
              <v:textbox style="mso-fit-shape-to-text:t">
                <w:txbxContent>
                  <w:p w14:paraId="52A09DD7" w14:textId="64D4DA8E" w:rsidR="004E5C8C" w:rsidRPr="00756E21" w:rsidRDefault="004E5C8C" w:rsidP="00664D04">
                    <w:pPr>
                      <w:pStyle w:val="Brdtext"/>
                      <w:jc w:val="left"/>
                    </w:pPr>
                    <w:sdt>
                      <w:sdtPr>
                        <w:alias w:val="NummerEtikett"/>
                        <w:tag w:val="NummerEtikett"/>
                        <w:id w:val="1035459470"/>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8729145"/>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margin" anchory="margin"/>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83E212" w14:textId="77777777" w:rsidR="004E5C8C" w:rsidRDefault="004E5C8C" w:rsidP="00EE1584">
    <w:pPr>
      <w:pStyle w:val="Brdtext"/>
    </w:pPr>
    <w:r>
      <w:rPr>
        <w:noProof/>
        <w:lang w:eastAsia="sv-SE"/>
      </w:rPr>
      <mc:AlternateContent>
        <mc:Choice Requires="wps">
          <w:drawing>
            <wp:anchor distT="0" distB="0" distL="0" distR="0" simplePos="0" relativeHeight="251624960" behindDoc="0" locked="0" layoutInCell="1" allowOverlap="0" wp14:anchorId="68849A9D" wp14:editId="702A8EB0">
              <wp:simplePos x="0" y="0"/>
              <wp:positionH relativeFrom="leftMargin">
                <wp:posOffset>4465955</wp:posOffset>
              </wp:positionH>
              <wp:positionV relativeFrom="margin">
                <wp:posOffset>-45720</wp:posOffset>
              </wp:positionV>
              <wp:extent cx="1141200" cy="121920"/>
              <wp:effectExtent l="0" t="0" r="1905" b="3810"/>
              <wp:wrapSquare wrapText="bothSides"/>
              <wp:docPr id="4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B641B6" w14:textId="020F1982" w:rsidR="004E5C8C" w:rsidRPr="00756E21" w:rsidRDefault="004E5C8C" w:rsidP="00664D04">
                          <w:pPr>
                            <w:pStyle w:val="Brdtext"/>
                            <w:jc w:val="left"/>
                          </w:pPr>
                          <w:sdt>
                            <w:sdtPr>
                              <w:alias w:val="NummerEtikett"/>
                              <w:tag w:val="NummerEtikett"/>
                              <w:id w:val="212864968"/>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6979127"/>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8849A9D" id="_x0000_t202" coordsize="21600,21600" o:spt="202" path="m,l,21600r21600,l21600,xe">
              <v:stroke joinstyle="miter"/>
              <v:path gradientshapeok="t" o:connecttype="rect"/>
            </v:shapetype>
            <v:shape id="_x0000_s1054" type="#_x0000_t202" style="position:absolute;left:0;text-align:left;margin-left:351.65pt;margin-top:-3.6pt;width:89.85pt;height:9.6pt;z-index:251624960;visibility:visible;mso-wrap-style:square;mso-width-percent:0;mso-height-percent:0;mso-wrap-distance-left:0;mso-wrap-distance-top:0;mso-wrap-distance-right:0;mso-wrap-distance-bottom:0;mso-position-horizontal:absolute;mso-position-horizontal-relative:left-margin-area;mso-position-vertical:absolute;mso-position-vertical-relative:margin;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8yjZkQIAAJQFAAAOAAAAZHJzL2Uyb0RvYy54bWysVN9v2jAQfp+0/8Hy+wihlK6ooWKtmCah&#10;thqd+mwcu0SzfZ5tSNhf37OTAOv60mkvydn3y/fdd3d13WhFdsL5CkxB88GQEmE4lJV5LuiPx8Wn&#10;z5T4wEzJFBhR0L3w9Hr28cNVbadiBBtQpXAEgxg/rW1BNyHYaZZ5vhGa+QFYYVApwWkW8Oies9Kx&#10;GqNrlY2Gw0lWgyutAy68x9vbVklnKb6Ugod7Kb0IRBUU3xbS16XvOn6z2RWbPjtmNxXvnsH+4RWa&#10;VQaTHkLdssDI1lV/hdIVd+BBhgEHnYGUFRepBqwmH76qZrVhVqRaEBxvDzD5/xeW3+0eHKnKgo4n&#10;Z5QYprFJj6IJbosVjCI+tfVTNFtZNAzNF2iwz/29x8tYdiOdjn8siKAekd4f0MVghEenfJxjyyjh&#10;qMtH+eUowZ8dva3z4asATaJQUIfdS6Cy3dIHfAma9iYxmQdVlYtKqXSIjBE3ypEdw16rkN6IHn9Y&#10;KUPqgk7OzocpsIHo3kZWJoYRiTNdulh5W2GSwl6JaKPMdyERs1ToG7kZ58Ic8ifraCUx1XscO/vj&#10;q97j3NaBHikzmHBw1pUBl6pPQ3aErPzZQyZbewT8pO4ohmbdJLKMLnoGrKHcIzEctKPlLV9U2L0l&#10;8+GBOZwlbDjuh3CPH6kA0YdOomQD7vdb99EeKY5aSmqczYL6X1vmBCXqm0HyX+bjcRzmdBifXyCR&#10;iDvVrE81ZqtvACmR4yayPInRPqhelA70E66RecyKKmY45i5o6MWb0G4MXENczOfJCMfXsrA0K8tj&#10;6Ahz5OZj88Sc7QgckPp30E8xm77icWsbPb2dbwNyMZE8At2i2jUARz9xv1tTcbecnpPVcZnOXgAA&#10;AP//AwBQSwMEFAAGAAgAAAAhAMwklV3eAAAACQEAAA8AAABkcnMvZG93bnJldi54bWxMj0FLw0AQ&#10;he+C/2EZwVu7ayI2xGyKih4slGIreN1mx2wwOxuymzb+e8eTHof5eO971Xr2vTjhGLtAGm6WCgRS&#10;E2xHrYb3w8uiABGTIWv6QKjhGyOs68uLypQ2nOkNT/vUCg6hWBoNLqWhlDI2Dr2JyzAg8e8zjN4k&#10;PsdW2tGcOdz3MlPqTnrTETc4M+CTw+ZrP3kNh+2jnaSd7etzs93s8ENu3O1O6+ur+eEeRMI5/cHw&#10;q8/qULPTMUxko+g1rFSeM6phscpAMFAUOY87MpkpkHUl/y+ofwAAAP//AwBQSwECLQAUAAYACAAA&#10;ACEAtoM4kv4AAADhAQAAEwAAAAAAAAAAAAAAAAAAAAAAW0NvbnRlbnRfVHlwZXNdLnhtbFBLAQIt&#10;ABQABgAIAAAAIQA4/SH/1gAAAJQBAAALAAAAAAAAAAAAAAAAAC8BAABfcmVscy8ucmVsc1BLAQIt&#10;ABQABgAIAAAAIQCT8yjZkQIAAJQFAAAOAAAAAAAAAAAAAAAAAC4CAABkcnMvZTJvRG9jLnhtbFBL&#10;AQItABQABgAIAAAAIQDMJJVd3gAAAAkBAAAPAAAAAAAAAAAAAAAAAOsEAABkcnMvZG93bnJldi54&#10;bWxQSwUGAAAAAAQABADzAAAA9gUAAAAA&#10;" o:allowoverlap="f" fillcolor="white [3201]" stroked="f" strokeweight=".5pt">
              <v:textbox style="mso-fit-shape-to-text:t">
                <w:txbxContent>
                  <w:p w14:paraId="25B641B6" w14:textId="020F1982" w:rsidR="004E5C8C" w:rsidRPr="00756E21" w:rsidRDefault="004E5C8C" w:rsidP="00664D04">
                    <w:pPr>
                      <w:pStyle w:val="Brdtext"/>
                      <w:jc w:val="left"/>
                    </w:pPr>
                    <w:sdt>
                      <w:sdtPr>
                        <w:alias w:val="NummerEtikett"/>
                        <w:tag w:val="NummerEtikett"/>
                        <w:id w:val="212864968"/>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6979127"/>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margin" anchory="margin"/>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74B789" w14:textId="77777777" w:rsidR="004E5C8C" w:rsidRDefault="004E5C8C" w:rsidP="00EE1584">
    <w:pPr>
      <w:pStyle w:val="Brdtext"/>
    </w:pPr>
    <w:r>
      <w:rPr>
        <w:noProof/>
        <w:lang w:eastAsia="sv-SE"/>
      </w:rPr>
      <mc:AlternateContent>
        <mc:Choice Requires="wps">
          <w:drawing>
            <wp:anchor distT="0" distB="0" distL="0" distR="0" simplePos="0" relativeHeight="251606528" behindDoc="0" locked="0" layoutInCell="1" allowOverlap="0" wp14:anchorId="55B1F6AF" wp14:editId="27517157">
              <wp:simplePos x="0" y="0"/>
              <wp:positionH relativeFrom="page">
                <wp:posOffset>4500245</wp:posOffset>
              </wp:positionH>
              <wp:positionV relativeFrom="margin">
                <wp:posOffset>-34290</wp:posOffset>
              </wp:positionV>
              <wp:extent cx="1141200" cy="121920"/>
              <wp:effectExtent l="0" t="0" r="1905" b="3810"/>
              <wp:wrapSquare wrapText="bothSides"/>
              <wp:docPr id="45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CCE932" w14:textId="27E7D776" w:rsidR="004E5C8C" w:rsidRPr="00756E21" w:rsidRDefault="004E5C8C" w:rsidP="00664D04">
                          <w:pPr>
                            <w:pStyle w:val="Brdtext"/>
                            <w:jc w:val="left"/>
                          </w:pPr>
                          <w:sdt>
                            <w:sdtPr>
                              <w:alias w:val="NummerEtikett"/>
                              <w:tag w:val="NummerEtikett"/>
                              <w:id w:val="-1712032569"/>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5264841"/>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5B1F6AF" id="_x0000_t202" coordsize="21600,21600" o:spt="202" path="m,l,21600r21600,l21600,xe">
              <v:stroke joinstyle="miter"/>
              <v:path gradientshapeok="t" o:connecttype="rect"/>
            </v:shapetype>
            <v:shape id="_x0000_s1055" type="#_x0000_t202" style="position:absolute;left:0;text-align:left;margin-left:354.35pt;margin-top:-2.7pt;width:89.85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margin;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5CZUkAIAAJQFAAAOAAAAZHJzL2Uyb0RvYy54bWysVFFv2yAQfp+0/4B4Xx1naddGcaqsVadJ&#10;VVutnfpMMCTWMDAgsbNfvw9sJ1nXl057sYH77o777uNml22tyFY4Xxld0PxkRInQ3JSVXhX0+9PN&#10;h3NKfGC6ZMpoUdCd8PRy/v7drLFTMTZro0rhCIJoP21sQdch2GmWeb4WNfMnxgoNozSuZgFbt8pK&#10;xxpEr1U2Ho3Ossa40jrDhfc4ve6MdJ7iSyl4uJfSi0BUQXG3kL4ufZfxm81nbLpyzK4r3l+D/cMt&#10;alZpJN2HumaBkY2r/gpVV9wZb2Q44abOjJQVF6kGVJOPXlTzuGZWpFpAjrd7mvz/C8vvtg+OVGVB&#10;J6fgR7MaTXoSbXAbVDCO/DTWTwF7tACG9rNp0efh3OMwlt1KV8c/CiKwI9Juzy6CER6d8kmOllHC&#10;YcvH+cU40Z8dvK3z4YswNYmLgjp0L5HKtrc+4CaADpCYzBtVlTeVUmkTFSOulCNbhl6rkO4Ijz9Q&#10;SpOmoGcfUWt00ia6d5GVjiciaaZPFyvvKkyrsFMiYpT+JiQ4S4W+kptxLvQ+f0JHlESqtzj2+MOt&#10;3uLc1QGPlNnosHeuK21cqj49sgNl5Y+BMtnhQfhR3XEZ2mWbxDI+HxSwNOUOwnCme1re8psK3btl&#10;Pjwwh7eEhmM+hHt8pDJg3/QrStbG/XrtPOIhcVgpafA2C+p/bpgTlKivGuK/yCcThA1pMzn9BCER&#10;d2xZHlv0pr4ykESOSWR5WkZ8UMNSOlM/Y4wsYlaYmObIXdAwLK9CNzEwhrhYLBIIz9eycKsfLY+h&#10;I81Rm0/tM3O2F3CA9O/M8IrZ9IWOO2z09HaxCdBiEnkkumO1bwCeftJ+P6bibDneJ9RhmM5/AwAA&#10;//8DAFBLAwQUAAYACAAAACEAvJe/x94AAAAJAQAADwAAAGRycy9kb3ducmV2LnhtbEyPwU7DMAyG&#10;70h7h8hI3LYUGCwqTSdAcNikaWJD4po1pqnWOFWTbuXtZ05ws+VPv7+/WI6+FSfsYxNIw+0sA4FU&#10;BdtQreFz/z5VIGIyZE0bCDX8YIRlObkqTG7DmT7wtEu14BCKudHgUupyKWPl0Js4Cx0S375D703i&#10;ta+l7c2Zw30r77LsUXrTEH9wpsNXh9VxN3gN+82LHaQd7eqt2qy3+CXXbr7V+uZ6fH4CkXBMfzD8&#10;6rM6lOx0CAPZKFoNi0wtGNUwfZiDYEApxcOByXsFsizk/wblBQAA//8DAFBLAQItABQABgAIAAAA&#10;IQC2gziS/gAAAOEBAAATAAAAAAAAAAAAAAAAAAAAAABbQ29udGVudF9UeXBlc10ueG1sUEsBAi0A&#10;FAAGAAgAAAAhADj9If/WAAAAlAEAAAsAAAAAAAAAAAAAAAAALwEAAF9yZWxzLy5yZWxzUEsBAi0A&#10;FAAGAAgAAAAhAJDkJlSQAgAAlAUAAA4AAAAAAAAAAAAAAAAALgIAAGRycy9lMm9Eb2MueG1sUEsB&#10;Ai0AFAAGAAgAAAAhALyXv8feAAAACQEAAA8AAAAAAAAAAAAAAAAA6gQAAGRycy9kb3ducmV2Lnht&#10;bFBLBQYAAAAABAAEAPMAAAD1BQAAAAA=&#10;" o:allowoverlap="f" fillcolor="white [3201]" stroked="f" strokeweight=".5pt">
              <v:textbox style="mso-fit-shape-to-text:t">
                <w:txbxContent>
                  <w:p w14:paraId="45CCE932" w14:textId="27E7D776" w:rsidR="004E5C8C" w:rsidRPr="00756E21" w:rsidRDefault="004E5C8C" w:rsidP="00664D04">
                    <w:pPr>
                      <w:pStyle w:val="Brdtext"/>
                      <w:jc w:val="left"/>
                    </w:pPr>
                    <w:sdt>
                      <w:sdtPr>
                        <w:alias w:val="NummerEtikett"/>
                        <w:tag w:val="NummerEtikett"/>
                        <w:id w:val="-1712032569"/>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5264841"/>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margin"/>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BA69CF" w14:textId="77777777" w:rsidR="004E5C8C" w:rsidRDefault="004E5C8C" w:rsidP="00EE1584">
    <w:pPr>
      <w:pStyle w:val="Brdtext"/>
    </w:pPr>
    <w:r>
      <w:rPr>
        <w:noProof/>
        <w:lang w:eastAsia="sv-SE"/>
      </w:rPr>
      <mc:AlternateContent>
        <mc:Choice Requires="wps">
          <w:drawing>
            <wp:anchor distT="0" distB="0" distL="0" distR="0" simplePos="0" relativeHeight="251634176" behindDoc="0" locked="0" layoutInCell="1" allowOverlap="0" wp14:anchorId="3679DF40" wp14:editId="2A5EB941">
              <wp:simplePos x="0" y="0"/>
              <wp:positionH relativeFrom="leftMargin">
                <wp:posOffset>290830</wp:posOffset>
              </wp:positionH>
              <wp:positionV relativeFrom="margin">
                <wp:posOffset>-34290</wp:posOffset>
              </wp:positionV>
              <wp:extent cx="1141200" cy="121920"/>
              <wp:effectExtent l="0" t="0" r="1905" b="3810"/>
              <wp:wrapSquare wrapText="bothSides"/>
              <wp:docPr id="46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C424D8" w14:textId="63ED570A" w:rsidR="004E5C8C" w:rsidRPr="00756E21" w:rsidRDefault="004E5C8C" w:rsidP="00664D04">
                          <w:pPr>
                            <w:pStyle w:val="Brdtext"/>
                            <w:jc w:val="left"/>
                          </w:pPr>
                          <w:sdt>
                            <w:sdtPr>
                              <w:alias w:val="NummerEtikett"/>
                              <w:tag w:val="NummerEtikett"/>
                              <w:id w:val="1237131089"/>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0879667"/>
                              <w:lock w:val="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79DF40" id="_x0000_t202" coordsize="21600,21600" o:spt="202" path="m,l,21600r21600,l21600,xe">
              <v:stroke joinstyle="miter"/>
              <v:path gradientshapeok="t" o:connecttype="rect"/>
            </v:shapetype>
            <v:shape id="_x0000_s1056" type="#_x0000_t202" style="position:absolute;left:0;text-align:left;margin-left:22.9pt;margin-top:-2.7pt;width:89.85pt;height:9.6pt;z-index:251634176;visibility:visible;mso-wrap-style:square;mso-width-percent:0;mso-height-percent:0;mso-wrap-distance-left:0;mso-wrap-distance-top:0;mso-wrap-distance-right:0;mso-wrap-distance-bottom:0;mso-position-horizontal:absolute;mso-position-horizontal-relative:left-margin-area;mso-position-vertical:absolute;mso-position-vertical-relative:margin;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UfBQkQIAAJQFAAAOAAAAZHJzL2Uyb0RvYy54bWysVN9v2jAQfp+0/8Hy+xrCKFsRoWJUnSah&#10;tlqZ+mwcG6LZPs82JOyv79lJgHV96bSX5Oz75fvuu5teN1qRvXC+AlPQ/GJAiTAcyspsCvpjdfvh&#10;MyU+MFMyBUYU9CA8vZ69fzet7UQMYQuqFI5gEOMntS3oNgQ7yTLPt0IzfwFWGFRKcJoFPLpNVjpW&#10;Y3StsuFgMM5qcKV1wIX3eHvTKuksxZdS8HAvpReBqILi20L6uvRdx282m7LJxjG7rXj3DPYPr9Cs&#10;Mpj0GOqGBUZ2rvorlK64Aw8yXHDQGUhZcZFqwGrywYtqHrfMilQLguPtESb//8Lyu/2DI1VZ0NF4&#10;RIlhGpu0Ek1wO6xgGPGprZ+g2aNFw9B8gQb73N97vIxlN9Lp+MeCCOoR6cMRXQxGeHTKRzm2jBKO&#10;unyYXw0T/NnJ2zofvgrQJAoFddi9BCrbL33Al6BpbxKTeVBVeVsplQ6RMWKhHNkz7LUK6Y3o8YeV&#10;MqQu6Pjj5SAFNhDd28jKxDAicaZLFytvK0xSOCgRbZT5LiRilgp9JTfjXJhj/mQdrSSmeotjZ396&#10;1Vuc2zrQI2UGE47OujLgUvVpyE6QlT97yGRrj4Cf1R3F0KybRJbhVc+ANZQHJIaDdrS85bcVdm/J&#10;fHhgDmcJG477IdzjRypA9KGTKNmC+/3afbRHiqOWkhpns6D+1445QYn6ZpD8V/loFIc5HUaXn5BI&#10;xJ1r1ucas9MLQErkuIksT2K0D6oXpQP9hGtkHrOiihmOuQsaenER2o2Ba4iL+TwZ4fhaFpbm0fIY&#10;OsIcublqnpizHYEDUv8O+ilmkxc8bm2jp7fzXUAuJpJHoFtUuwbg6Cfud2sq7pbzc7I6LdPZMwAA&#10;AP//AwBQSwMEFAAGAAgAAAAhANbNVnjeAAAACAEAAA8AAABkcnMvZG93bnJldi54bWxMj0FLw0AU&#10;hO9C/8PyCt7aTWMiJWZTqujBQim2gtdt9pkNZt+G7KaN/97nSY/DDDPflJvJdeKCQ2g9KVgtExBI&#10;tTctNQreTy+LNYgQNRndeUIF3xhgU81uSl0Yf6U3vBxjI7iEQqEV2Bj7QspQW3Q6LH2PxN6nH5yO&#10;LIdGmkFfudx1Mk2Se+l0S7xgdY9PFuuv4+gUnPaPZpRmMq/P9X53wA+5s9lBqdv5tH0AEXGKf2H4&#10;xWd0qJjp7EcyQXQKspzJo4JFnoFgP03zHMSZg3drkFUp/x+ofgAAAP//AwBQSwECLQAUAAYACAAA&#10;ACEAtoM4kv4AAADhAQAAEwAAAAAAAAAAAAAAAAAAAAAAW0NvbnRlbnRfVHlwZXNdLnhtbFBLAQIt&#10;ABQABgAIAAAAIQA4/SH/1gAAAJQBAAALAAAAAAAAAAAAAAAAAC8BAABfcmVscy8ucmVsc1BLAQIt&#10;ABQABgAIAAAAIQD0UfBQkQIAAJQFAAAOAAAAAAAAAAAAAAAAAC4CAABkcnMvZTJvRG9jLnhtbFBL&#10;AQItABQABgAIAAAAIQDWzVZ43gAAAAgBAAAPAAAAAAAAAAAAAAAAAOsEAABkcnMvZG93bnJldi54&#10;bWxQSwUGAAAAAAQABADzAAAA9gUAAAAA&#10;" o:allowoverlap="f" fillcolor="white [3201]" stroked="f" strokeweight=".5pt">
              <v:textbox style="mso-fit-shape-to-text:t">
                <w:txbxContent>
                  <w:p w14:paraId="7DC424D8" w14:textId="63ED570A" w:rsidR="004E5C8C" w:rsidRPr="00756E21" w:rsidRDefault="004E5C8C" w:rsidP="00664D04">
                    <w:pPr>
                      <w:pStyle w:val="Brdtext"/>
                      <w:jc w:val="left"/>
                    </w:pPr>
                    <w:sdt>
                      <w:sdtPr>
                        <w:alias w:val="NummerEtikett"/>
                        <w:tag w:val="NummerEtikett"/>
                        <w:id w:val="1237131089"/>
                        <w:lock w:val="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0879667"/>
                        <w:lock w:val="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margin" anchory="margin"/>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074331" w14:textId="77777777" w:rsidR="004E5C8C" w:rsidRDefault="004E5C8C" w:rsidP="00664D04">
    <w:pPr>
      <w:pStyle w:val="Brdtext"/>
    </w:pPr>
    <w:r>
      <w:rPr>
        <w:noProof/>
        <w:lang w:eastAsia="sv-SE"/>
      </w:rPr>
      <mc:AlternateContent>
        <mc:Choice Requires="wps">
          <w:drawing>
            <wp:anchor distT="0" distB="0" distL="0" distR="0" simplePos="0" relativeHeight="2515420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FF1D44" w14:textId="2A6C21F2" w:rsidR="004E5C8C" w:rsidRPr="00756E21" w:rsidRDefault="004E5C8C" w:rsidP="00664D04">
                          <w:pPr>
                            <w:pStyle w:val="Brdtext"/>
                            <w:jc w:val="left"/>
                          </w:pPr>
                          <w:sdt>
                            <w:sdtPr>
                              <w:alias w:val="NummerEtikett"/>
                              <w:tag w:val="NummerEtikett"/>
                              <w:id w:val="-10713487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624983"/>
                              <w:lock w:val="sdt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542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CD4FjQIAAJIFAAAOAAAAZHJzL2Uyb0RvYy54bWysVEtPGzEQvlfqf7B8L5sNgZaIDUpBVJUQ&#10;oELF2fHaZFXb446d7Ka/vmPv5lHKhaqXXdvzzfubOb/orGFrhaEBV/HyaMSZchLqxj1X/Pvj9YdP&#10;nIUoXC0MOFXxjQr8Yvb+3Xnrp2oMSzC1QkZGXJi2vuLLGP20KIJcKivCEXjlSKgBrYh0xeeiRtGS&#10;dWuK8Wh0WrSAtUeQKgR6veqFfJbta61kvNM6qMhMxSm2mL+Yv4v0LWbnYvqMwi8bOYQh/iEKKxpH&#10;TnemrkQUbIXNX6ZsIxEC6HgkwRagdSNVzoGyKUcvsnlYCq9yLlSc4HdlCv/PrLxd3yNr6oqfceaE&#10;pRY9qi7iiuIfp+q0PkwJ9OAJFrvP0FGXt++BHlPSnUab/pQOIznVebOrLRljMimVk5IaxpkkWTku&#10;z8a5+MVe22OIXxRYlg4VR+pdLqlY34RIkRB0C0nOApimvm6MyZfEF3VpkK0FddrEHCNp/IEyjrUV&#10;Pz0+GWXDDpJ6b9m4ZEZlxgzuUuZ9hvkUN0YljHHflKaK5URf8S2kVG7nP6MTSpOrtygO+H1Ub1Hu&#10;8yCN7Blc3CnbxgHm7POI7UtW/9iWTPd4KvhB3ukYu0WXqXKcW5eeFlBviBgI/WAFL68b6t6NCPFe&#10;IE0SNZy2Q7yjjzZA1YfhxNkS8Ndr7wlPBCcpZy1NZsXDz5VAxZn56oj6Z+VkkkY5XyYnH4lIDA8l&#10;i0OJW9lLIEqUtIe8zMeEj2Z71Aj2iZbIPHklkXCSfFc8bo+Xsd8XtISkms8ziIbXi3jjHrxMplOZ&#10;EzcfuyeBfiBwJOrfwnaGxfQFj3ts0gx+vorExUzyfVWHBtDgZ+4PSyptlsN7Ru1X6ew3AA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CICD4FjQIAAJI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12FF1D44" w14:textId="2A6C21F2" w:rsidR="004E5C8C" w:rsidRPr="00756E21" w:rsidRDefault="004E5C8C" w:rsidP="00664D04">
                    <w:pPr>
                      <w:pStyle w:val="Brdtext"/>
                      <w:jc w:val="left"/>
                    </w:pPr>
                    <w:sdt>
                      <w:sdtPr>
                        <w:alias w:val="NummerEtikett"/>
                        <w:tag w:val="NummerEtikett"/>
                        <w:id w:val="-10713487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624983"/>
                        <w:lock w:val="sdt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0BDA68" w14:textId="77777777" w:rsidR="004E5C8C" w:rsidRDefault="004E5C8C" w:rsidP="00EE1584">
    <w:pPr>
      <w:pStyle w:val="Brdtext"/>
    </w:pPr>
    <w:r>
      <w:rPr>
        <w:noProof/>
        <w:lang w:eastAsia="sv-SE"/>
      </w:rPr>
      <mc:AlternateContent>
        <mc:Choice Requires="wps">
          <w:drawing>
            <wp:anchor distT="0" distB="0" distL="0" distR="0" simplePos="0" relativeHeight="2515604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6095A5" w14:textId="04E07A56" w:rsidR="004E5C8C" w:rsidRPr="00756E21" w:rsidRDefault="004E5C8C" w:rsidP="00A118D8">
                          <w:pPr>
                            <w:pStyle w:val="Brdtext"/>
                            <w:jc w:val="left"/>
                          </w:pPr>
                          <w:sdt>
                            <w:sdtPr>
                              <w:alias w:val="NummerEtikett"/>
                              <w:tag w:val="NummerEtikett"/>
                              <w:id w:val="3473001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9637526"/>
                              <w:lock w:val="sdt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560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02kk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sc7BixsvQExvO0HKzh+3aB7NyzEe+Yx&#10;SWg4tkO8w0cqC/TtcKJkaf2v196TPggOKSUtJrOi4eeKeUGJ+mpA/bNyMkmjnC+Tk48gEvGHksWh&#10;xKz0pQUlSuwhx/Mx6Ue1PUpv9ROWyDxFhYgZjtgVjdvjZez3BZYQF/N5VsLwOhZvzIPjyXWCOXHz&#10;sXti3g0EjqD+rd3OMJu+4HGvmyyDm68iuJhJnoDuUR0agMHP3B+WVNosh/estV+ls98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Bj02kk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E6095A5" w14:textId="04E07A56" w:rsidR="004E5C8C" w:rsidRPr="00756E21" w:rsidRDefault="004E5C8C" w:rsidP="00A118D8">
                    <w:pPr>
                      <w:pStyle w:val="Brdtext"/>
                      <w:jc w:val="left"/>
                    </w:pPr>
                    <w:sdt>
                      <w:sdtPr>
                        <w:alias w:val="NummerEtikett"/>
                        <w:tag w:val="NummerEtikett"/>
                        <w:id w:val="3473001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9637526"/>
                        <w:lock w:val="sdt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B20996" w14:textId="77777777" w:rsidR="004E5C8C" w:rsidRDefault="004E5C8C"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D27F6C" w14:textId="77777777" w:rsidR="004E5C8C" w:rsidRDefault="004E5C8C" w:rsidP="00664D04">
    <w:pPr>
      <w:pStyle w:val="Brdtext"/>
    </w:pPr>
    <w:r>
      <w:rPr>
        <w:noProof/>
        <w:lang w:eastAsia="sv-SE"/>
      </w:rPr>
      <mc:AlternateContent>
        <mc:Choice Requires="wps">
          <w:drawing>
            <wp:anchor distT="0" distB="0" distL="0" distR="0" simplePos="0" relativeHeight="2516583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F9C171" w14:textId="55EF76A9" w:rsidR="004E5C8C" w:rsidRDefault="004E5C8C" w:rsidP="00664D04">
                          <w:pPr>
                            <w:pStyle w:val="Brdtext"/>
                            <w:jc w:val="left"/>
                          </w:pPr>
                          <w:sdt>
                            <w:sdtPr>
                              <w:alias w:val="NummerEtikett"/>
                              <w:tag w:val="NummerEtikett"/>
                              <w:id w:val="3186229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8263321"/>
                              <w:lock w:val="sdtContentLocked"/>
                              <w:dataBinding w:prefixMappings="xmlns:ns0='http://rkdhs/mallar/lagstiftning/Prop/Prop.xsd'" w:xpath="/ns0:dokumentvärden[1]/ns0:dokumentnummer[1]" w:storeItemID="{068625C3-B546-44A5-B525-B7CC092E5AD6}"/>
                              <w:text/>
                            </w:sdtPr>
                            <w:sdtContent>
                              <w:r>
                                <w:t>2018/19:158</w:t>
                              </w:r>
                            </w:sdtContent>
                          </w:sdt>
                        </w:p>
                        <w:p w14:paraId="2B8CC4AD" w14:textId="7825608C" w:rsidR="004E5C8C" w:rsidRPr="00C7375F" w:rsidRDefault="004E5C8C" w:rsidP="0013612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plpbjw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Ur0&#10;LqdEsxo9ehJtcBsUMI70NNZPgXq0wIX2s2kBHc49DmPVrXR1/KMeAjuI3u3JRTDCo1M+ydExSjhs&#10;+Ti/GCf2s4O3dT58EaYmcVFQh+YlTtn21gfcBNABEpN5o6ryplIqbaJgxJVyZMvQahXSHeHxB0pp&#10;0hT0/PRslAJrE927yErHMCJJpk8XK+8qTKuwUyJilP4mJChLhb6Sm3Eu9D5/QkeURKq3OPb4w63e&#10;4tzVAY+U2eiwd64rbVyqPs3YgbLyx0CZ7PAg/KjuuAztsk1aOT0bFLA05Q7CcKabLG/5TYXu3TIf&#10;HpjDKKHheB7CPT5SGbBv+hUla+N+vXYe8VA4rJQ0GM2C+p8b5gQl6quG9i/yySTOctpMzj5CSMQd&#10;W5bHFr2prwwkAXnjdmkZ8UENS+lM/YxXZBGzwsQ0R+6ChmF5FboHA68QF4tFAmF6LQu3+tHyGDrS&#10;HLX51D4zZ3sBB0j/zgxDzKYvdNxho6e3i02AFpPII9Edq30DMPlJ+/0rFZ+W431CHd7S+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F+mWlu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5F9C171" w14:textId="55EF76A9" w:rsidR="004E5C8C" w:rsidRDefault="004E5C8C" w:rsidP="00664D04">
                    <w:pPr>
                      <w:pStyle w:val="Brdtext"/>
                      <w:jc w:val="left"/>
                    </w:pPr>
                    <w:sdt>
                      <w:sdtPr>
                        <w:alias w:val="NummerEtikett"/>
                        <w:tag w:val="NummerEtikett"/>
                        <w:id w:val="3186229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8263321"/>
                        <w:lock w:val="sdtContentLocked"/>
                        <w:dataBinding w:prefixMappings="xmlns:ns0='http://rkdhs/mallar/lagstiftning/Prop/Prop.xsd'" w:xpath="/ns0:dokumentvärden[1]/ns0:dokumentnummer[1]" w:storeItemID="{068625C3-B546-44A5-B525-B7CC092E5AD6}"/>
                        <w:text/>
                      </w:sdtPr>
                      <w:sdtContent>
                        <w:r>
                          <w:t>2018/19:158</w:t>
                        </w:r>
                      </w:sdtContent>
                    </w:sdt>
                  </w:p>
                  <w:p w14:paraId="2B8CC4AD" w14:textId="7825608C" w:rsidR="004E5C8C" w:rsidRPr="00C7375F" w:rsidRDefault="004E5C8C" w:rsidP="0013612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F0B930" w14:textId="77777777" w:rsidR="004E5C8C" w:rsidRDefault="004E5C8C" w:rsidP="00EE1584">
    <w:pPr>
      <w:pStyle w:val="Brdtext"/>
    </w:pPr>
    <w:r>
      <w:rPr>
        <w:noProof/>
        <w:lang w:eastAsia="sv-SE"/>
      </w:rPr>
      <mc:AlternateContent>
        <mc:Choice Requires="wps">
          <w:drawing>
            <wp:anchor distT="0" distB="0" distL="0" distR="0" simplePos="0" relativeHeight="25165844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6E9743" w14:textId="6ECF7975" w:rsidR="004E5C8C" w:rsidRDefault="004E5C8C" w:rsidP="00A118D8">
                          <w:pPr>
                            <w:pStyle w:val="Brdtext"/>
                            <w:jc w:val="left"/>
                          </w:pPr>
                          <w:sdt>
                            <w:sdtPr>
                              <w:alias w:val="NummerEtikett"/>
                              <w:tag w:val="NummerEtikett"/>
                              <w:id w:val="3918594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3375649"/>
                              <w:lock w:val="sdtContentLocked"/>
                              <w:dataBinding w:prefixMappings="xmlns:ns0='http://rkdhs/mallar/lagstiftning/Prop/Prop.xsd'" w:xpath="/ns0:dokumentvärden[1]/ns0:dokumentnummer[1]" w:storeItemID="{068625C3-B546-44A5-B525-B7CC092E5AD6}"/>
                              <w:text/>
                            </w:sdtPr>
                            <w:sdtContent>
                              <w:r>
                                <w:t>2018/19:158</w:t>
                              </w:r>
                            </w:sdtContent>
                          </w:sdt>
                        </w:p>
                        <w:p w14:paraId="37034EDF" w14:textId="16B813B3" w:rsidR="004E5C8C" w:rsidRPr="00C7375F" w:rsidRDefault="004E5C8C" w:rsidP="0013612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4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H+MLjw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JNWTs8HBSxNuYMwnOlelrf8pkL3bpkP&#10;D8zhKaHhGA/hHh+pDNg3/YqStXG/XjuPeCgcVkoaPM2C+p8b5gQl6quG9i/yyQRhQ9pMzj5CSMQd&#10;W5bHFr2prwwkkWMQWZ6WER/UsJTO1M+YIouYFSamOXIXNAzLq9ANDEwhLhaLBMLrtSzc6kfLY+hI&#10;c9TmU/vMnO0FHCD9OzM8YjZ9oeMOGz29XWwCtJhEHonuWO0bgJeftN9PqThajvcJdZil8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sf4wu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66E9743" w14:textId="6ECF7975" w:rsidR="004E5C8C" w:rsidRDefault="004E5C8C" w:rsidP="00A118D8">
                    <w:pPr>
                      <w:pStyle w:val="Brdtext"/>
                      <w:jc w:val="left"/>
                    </w:pPr>
                    <w:sdt>
                      <w:sdtPr>
                        <w:alias w:val="NummerEtikett"/>
                        <w:tag w:val="NummerEtikett"/>
                        <w:id w:val="3918594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3375649"/>
                        <w:lock w:val="sdtContentLocked"/>
                        <w:dataBinding w:prefixMappings="xmlns:ns0='http://rkdhs/mallar/lagstiftning/Prop/Prop.xsd'" w:xpath="/ns0:dokumentvärden[1]/ns0:dokumentnummer[1]" w:storeItemID="{068625C3-B546-44A5-B525-B7CC092E5AD6}"/>
                        <w:text/>
                      </w:sdtPr>
                      <w:sdtContent>
                        <w:r>
                          <w:t>2018/19:158</w:t>
                        </w:r>
                      </w:sdtContent>
                    </w:sdt>
                  </w:p>
                  <w:p w14:paraId="37034EDF" w14:textId="16B813B3" w:rsidR="004E5C8C" w:rsidRPr="00C7375F" w:rsidRDefault="004E5C8C" w:rsidP="0013612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62A010" w14:textId="77777777" w:rsidR="004E5C8C" w:rsidRDefault="004E5C8C"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725CD6" w14:textId="77777777" w:rsidR="004E5C8C" w:rsidRDefault="004E5C8C" w:rsidP="00664D04">
    <w:pPr>
      <w:pStyle w:val="Brdtext"/>
    </w:pPr>
    <w:r>
      <w:rPr>
        <w:noProof/>
        <w:lang w:eastAsia="sv-SE"/>
      </w:rPr>
      <mc:AlternateContent>
        <mc:Choice Requires="wps">
          <w:drawing>
            <wp:anchor distT="0" distB="0" distL="0" distR="0" simplePos="0" relativeHeight="25165838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442CD5" w14:textId="7259B289" w:rsidR="004E5C8C" w:rsidRDefault="004E5C8C" w:rsidP="00664D04">
                          <w:pPr>
                            <w:pStyle w:val="Brdtext"/>
                            <w:jc w:val="left"/>
                          </w:pPr>
                          <w:sdt>
                            <w:sdtPr>
                              <w:alias w:val="NummerEtikett"/>
                              <w:tag w:val="NummerEtikett"/>
                              <w:id w:val="20290611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30180708"/>
                              <w:lock w:val="sdtContentLocked"/>
                              <w:dataBinding w:prefixMappings="xmlns:ns0='http://rkdhs/mallar/lagstiftning/Prop/Prop.xsd'" w:xpath="/ns0:dokumentvärden[1]/ns0:dokumentnummer[1]" w:storeItemID="{068625C3-B546-44A5-B525-B7CC092E5AD6}"/>
                              <w:text/>
                            </w:sdtPr>
                            <w:sdtContent>
                              <w:r>
                                <w:t>2018/19:158</w:t>
                              </w:r>
                            </w:sdtContent>
                          </w:sdt>
                        </w:p>
                        <w:p w14:paraId="32A9B454" w14:textId="32D3B9B5" w:rsidR="004E5C8C" w:rsidRPr="00C7375F" w:rsidRDefault="004E5C8C" w:rsidP="00136126">
                          <w:pPr>
                            <w:pStyle w:val="Brdtext"/>
                          </w:pPr>
                          <w:sdt>
                            <w:sdtPr>
                              <w:alias w:val="BilageEtikett"/>
                              <w:tag w:val="BilageEtikett"/>
                              <w:id w:val="1726948895"/>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256048073"/>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3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7l0Giw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To3TEl&#10;hmn06FF00a+QwDiVp3VhCtSDAy52n20H6PY94DFl3Umv0x/5EMhR6M2uuDBGeFIqJyU6RgmHrByX&#10;Z+Nc/WKv7XyIX4TVJB0q6tG8XFO2vgkRkQC6hSRnwaqmvm6UypdEGHGpPFkztFrFHCM0/kApQ9qK&#10;nh6fjLJhY5N6b1mZZEZkygzuUuZ9hvkUN0okjDLfhETJcqKv+GacC7Pzn9EJJeHqLYoDfh/VW5T7&#10;PKCRPVsTd8q6Mdbn7POM7UtW/9iWTPZ4FPwg73SM3aLLXJnk1qWnha03IIa3/WQFx68bdO+GhXjP&#10;PEYJDcd6iHf4SGVRfTucKFla/+u194QHwyGlpMVoVjT8XDEvKFFfDbh/Vk4QAIn5Mjn5CCIRfyhZ&#10;HErMSl9aUKLEInI8HxM+qu1RequfsEXmyStEzHD4rmjcHi9jvzCwhbiYzzMI0+tYvDEPjifTqcyJ&#10;m4/dE/NuIHAE9W/tdojZ9AWPe2zSDG6+iuBiJvm+qkMDMPmZ+8OWSqvl8J5R+106+w0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0e5dB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72442CD5" w14:textId="7259B289" w:rsidR="004E5C8C" w:rsidRDefault="004E5C8C" w:rsidP="00664D04">
                    <w:pPr>
                      <w:pStyle w:val="Brdtext"/>
                      <w:jc w:val="left"/>
                    </w:pPr>
                    <w:sdt>
                      <w:sdtPr>
                        <w:alias w:val="NummerEtikett"/>
                        <w:tag w:val="NummerEtikett"/>
                        <w:id w:val="20290611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30180708"/>
                        <w:lock w:val="sdtContentLocked"/>
                        <w:dataBinding w:prefixMappings="xmlns:ns0='http://rkdhs/mallar/lagstiftning/Prop/Prop.xsd'" w:xpath="/ns0:dokumentvärden[1]/ns0:dokumentnummer[1]" w:storeItemID="{068625C3-B546-44A5-B525-B7CC092E5AD6}"/>
                        <w:text/>
                      </w:sdtPr>
                      <w:sdtContent>
                        <w:r>
                          <w:t>2018/19:158</w:t>
                        </w:r>
                      </w:sdtContent>
                    </w:sdt>
                  </w:p>
                  <w:p w14:paraId="32A9B454" w14:textId="32D3B9B5" w:rsidR="004E5C8C" w:rsidRPr="00C7375F" w:rsidRDefault="004E5C8C" w:rsidP="00136126">
                    <w:pPr>
                      <w:pStyle w:val="Brdtext"/>
                    </w:pPr>
                    <w:sdt>
                      <w:sdtPr>
                        <w:alias w:val="BilageEtikett"/>
                        <w:tag w:val="BilageEtikett"/>
                        <w:id w:val="1726948895"/>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256048073"/>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D29A69" w14:textId="77777777" w:rsidR="004E5C8C" w:rsidRDefault="004E5C8C" w:rsidP="00EE1584">
    <w:pPr>
      <w:pStyle w:val="Brdtext"/>
    </w:pPr>
    <w:r>
      <w:rPr>
        <w:noProof/>
        <w:lang w:eastAsia="sv-SE"/>
      </w:rPr>
      <mc:AlternateContent>
        <mc:Choice Requires="wps">
          <w:drawing>
            <wp:anchor distT="0" distB="0" distL="0" distR="0" simplePos="0" relativeHeight="25165845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71D242" w14:textId="3C0234A8" w:rsidR="004E5C8C" w:rsidRDefault="004E5C8C" w:rsidP="00A118D8">
                          <w:pPr>
                            <w:pStyle w:val="Brdtext"/>
                            <w:jc w:val="left"/>
                          </w:pPr>
                          <w:sdt>
                            <w:sdtPr>
                              <w:alias w:val="NummerEtikett"/>
                              <w:tag w:val="NummerEtikett"/>
                              <w:id w:val="20336839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3714821"/>
                              <w:lock w:val="sdtContentLocked"/>
                              <w:dataBinding w:prefixMappings="xmlns:ns0='http://rkdhs/mallar/lagstiftning/Prop/Prop.xsd'" w:xpath="/ns0:dokumentvärden[1]/ns0:dokumentnummer[1]" w:storeItemID="{068625C3-B546-44A5-B525-B7CC092E5AD6}"/>
                              <w:text/>
                            </w:sdtPr>
                            <w:sdtContent>
                              <w:r>
                                <w:t>2018/19:158</w:t>
                              </w:r>
                            </w:sdtContent>
                          </w:sdt>
                        </w:p>
                        <w:p w14:paraId="03EE7157" w14:textId="46EBD56B" w:rsidR="004E5C8C" w:rsidRPr="00C7375F" w:rsidRDefault="004E5C8C" w:rsidP="00136126">
                          <w:pPr>
                            <w:pStyle w:val="Brdtext"/>
                          </w:pPr>
                          <w:sdt>
                            <w:sdtPr>
                              <w:alias w:val="BilageEtikett"/>
                              <w:tag w:val="BilageEtikett"/>
                              <w:id w:val="-62099282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222723984"/>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4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NQon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5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OjUKJ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F71D242" w14:textId="3C0234A8" w:rsidR="004E5C8C" w:rsidRDefault="004E5C8C" w:rsidP="00A118D8">
                    <w:pPr>
                      <w:pStyle w:val="Brdtext"/>
                      <w:jc w:val="left"/>
                    </w:pPr>
                    <w:sdt>
                      <w:sdtPr>
                        <w:alias w:val="NummerEtikett"/>
                        <w:tag w:val="NummerEtikett"/>
                        <w:id w:val="20336839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3714821"/>
                        <w:lock w:val="sdtContentLocked"/>
                        <w:dataBinding w:prefixMappings="xmlns:ns0='http://rkdhs/mallar/lagstiftning/Prop/Prop.xsd'" w:xpath="/ns0:dokumentvärden[1]/ns0:dokumentnummer[1]" w:storeItemID="{068625C3-B546-44A5-B525-B7CC092E5AD6}"/>
                        <w:text/>
                      </w:sdtPr>
                      <w:sdtContent>
                        <w:r>
                          <w:t>2018/19:158</w:t>
                        </w:r>
                      </w:sdtContent>
                    </w:sdt>
                  </w:p>
                  <w:p w14:paraId="03EE7157" w14:textId="46EBD56B" w:rsidR="004E5C8C" w:rsidRPr="00C7375F" w:rsidRDefault="004E5C8C" w:rsidP="00136126">
                    <w:pPr>
                      <w:pStyle w:val="Brdtext"/>
                    </w:pPr>
                    <w:sdt>
                      <w:sdtPr>
                        <w:alias w:val="BilageEtikett"/>
                        <w:tag w:val="BilageEtikett"/>
                        <w:id w:val="-62099282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222723984"/>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4A4AEF" w14:textId="77777777" w:rsidR="004E5C8C" w:rsidRDefault="004E5C8C"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5F87B4" w14:textId="77777777" w:rsidR="004E5C8C" w:rsidRDefault="004E5C8C" w:rsidP="00664D04">
    <w:pPr>
      <w:pStyle w:val="Brdtext"/>
    </w:pPr>
    <w:r>
      <w:rPr>
        <w:noProof/>
        <w:lang w:eastAsia="sv-SE"/>
      </w:rPr>
      <mc:AlternateContent>
        <mc:Choice Requires="wps">
          <w:drawing>
            <wp:anchor distT="0" distB="0" distL="0" distR="0" simplePos="0" relativeHeight="25165838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68C56C" w14:textId="238BE685" w:rsidR="004E5C8C" w:rsidRDefault="004E5C8C" w:rsidP="00664D04">
                          <w:pPr>
                            <w:pStyle w:val="Brdtext"/>
                            <w:jc w:val="left"/>
                          </w:pPr>
                          <w:sdt>
                            <w:sdtPr>
                              <w:alias w:val="NummerEtikett"/>
                              <w:tag w:val="NummerEtikett"/>
                              <w:id w:val="-19993326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2974211"/>
                              <w:lock w:val="sdtContentLocked"/>
                              <w:dataBinding w:prefixMappings="xmlns:ns0='http://rkdhs/mallar/lagstiftning/Prop/Prop.xsd'" w:xpath="/ns0:dokumentvärden[1]/ns0:dokumentnummer[1]" w:storeItemID="{068625C3-B546-44A5-B525-B7CC092E5AD6}"/>
                              <w:text/>
                            </w:sdtPr>
                            <w:sdtContent>
                              <w:r>
                                <w:t>2018/19:158</w:t>
                              </w:r>
                            </w:sdtContent>
                          </w:sdt>
                        </w:p>
                        <w:p w14:paraId="18AFCE15" w14:textId="109D43F6" w:rsidR="004E5C8C" w:rsidRPr="00C7375F" w:rsidRDefault="004E5C8C" w:rsidP="00136126">
                          <w:pPr>
                            <w:pStyle w:val="Brdtext"/>
                          </w:pPr>
                          <w:sdt>
                            <w:sdtPr>
                              <w:alias w:val="BilageEtikett"/>
                              <w:tag w:val="BilageEtikett"/>
                              <w:id w:val="-163030825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2481800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3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dH5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uT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P90fm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E68C56C" w14:textId="238BE685" w:rsidR="004E5C8C" w:rsidRDefault="004E5C8C" w:rsidP="00664D04">
                    <w:pPr>
                      <w:pStyle w:val="Brdtext"/>
                      <w:jc w:val="left"/>
                    </w:pPr>
                    <w:sdt>
                      <w:sdtPr>
                        <w:alias w:val="NummerEtikett"/>
                        <w:tag w:val="NummerEtikett"/>
                        <w:id w:val="-19993326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2974211"/>
                        <w:lock w:val="sdtContentLocked"/>
                        <w:dataBinding w:prefixMappings="xmlns:ns0='http://rkdhs/mallar/lagstiftning/Prop/Prop.xsd'" w:xpath="/ns0:dokumentvärden[1]/ns0:dokumentnummer[1]" w:storeItemID="{068625C3-B546-44A5-B525-B7CC092E5AD6}"/>
                        <w:text/>
                      </w:sdtPr>
                      <w:sdtContent>
                        <w:r>
                          <w:t>2018/19:158</w:t>
                        </w:r>
                      </w:sdtContent>
                    </w:sdt>
                  </w:p>
                  <w:p w14:paraId="18AFCE15" w14:textId="109D43F6" w:rsidR="004E5C8C" w:rsidRPr="00C7375F" w:rsidRDefault="004E5C8C" w:rsidP="00136126">
                    <w:pPr>
                      <w:pStyle w:val="Brdtext"/>
                    </w:pPr>
                    <w:sdt>
                      <w:sdtPr>
                        <w:alias w:val="BilageEtikett"/>
                        <w:tag w:val="BilageEtikett"/>
                        <w:id w:val="-163030825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2481800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BF7982" w14:textId="77777777" w:rsidR="004E5C8C" w:rsidRDefault="004E5C8C" w:rsidP="00EE1584">
    <w:pPr>
      <w:pStyle w:val="Brdtext"/>
    </w:pPr>
    <w:r>
      <w:rPr>
        <w:noProof/>
        <w:lang w:eastAsia="sv-SE"/>
      </w:rPr>
      <mc:AlternateContent>
        <mc:Choice Requires="wps">
          <w:drawing>
            <wp:anchor distT="0" distB="0" distL="0" distR="0" simplePos="0" relativeHeight="25165845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6C6D70" w14:textId="19FE8B82" w:rsidR="004E5C8C" w:rsidRDefault="004E5C8C" w:rsidP="00A118D8">
                          <w:pPr>
                            <w:pStyle w:val="Brdtext"/>
                            <w:jc w:val="left"/>
                          </w:pPr>
                          <w:sdt>
                            <w:sdtPr>
                              <w:alias w:val="NummerEtikett"/>
                              <w:tag w:val="NummerEtikett"/>
                              <w:id w:val="7275819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5463238"/>
                              <w:lock w:val="sdtContentLocked"/>
                              <w:dataBinding w:prefixMappings="xmlns:ns0='http://rkdhs/mallar/lagstiftning/Prop/Prop.xsd'" w:xpath="/ns0:dokumentvärden[1]/ns0:dokumentnummer[1]" w:storeItemID="{068625C3-B546-44A5-B525-B7CC092E5AD6}"/>
                              <w:text/>
                            </w:sdtPr>
                            <w:sdtContent>
                              <w:r>
                                <w:t>2018/19:158</w:t>
                              </w:r>
                            </w:sdtContent>
                          </w:sdt>
                        </w:p>
                        <w:p w14:paraId="3453DD5D" w14:textId="16D1BEE1" w:rsidR="004E5C8C" w:rsidRPr="00C7375F" w:rsidRDefault="004E5C8C" w:rsidP="00136126">
                          <w:pPr>
                            <w:pStyle w:val="Brdtext"/>
                          </w:pPr>
                          <w:sdt>
                            <w:sdtPr>
                              <w:alias w:val="BilageEtikett"/>
                              <w:tag w:val="BilageEtikett"/>
                              <w:id w:val="54942914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4387643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4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RGip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y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LdEaKm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76C6D70" w14:textId="19FE8B82" w:rsidR="004E5C8C" w:rsidRDefault="004E5C8C" w:rsidP="00A118D8">
                    <w:pPr>
                      <w:pStyle w:val="Brdtext"/>
                      <w:jc w:val="left"/>
                    </w:pPr>
                    <w:sdt>
                      <w:sdtPr>
                        <w:alias w:val="NummerEtikett"/>
                        <w:tag w:val="NummerEtikett"/>
                        <w:id w:val="7275819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5463238"/>
                        <w:lock w:val="sdtContentLocked"/>
                        <w:dataBinding w:prefixMappings="xmlns:ns0='http://rkdhs/mallar/lagstiftning/Prop/Prop.xsd'" w:xpath="/ns0:dokumentvärden[1]/ns0:dokumentnummer[1]" w:storeItemID="{068625C3-B546-44A5-B525-B7CC092E5AD6}"/>
                        <w:text/>
                      </w:sdtPr>
                      <w:sdtContent>
                        <w:r>
                          <w:t>2018/19:158</w:t>
                        </w:r>
                      </w:sdtContent>
                    </w:sdt>
                  </w:p>
                  <w:p w14:paraId="3453DD5D" w14:textId="16D1BEE1" w:rsidR="004E5C8C" w:rsidRPr="00C7375F" w:rsidRDefault="004E5C8C" w:rsidP="00136126">
                    <w:pPr>
                      <w:pStyle w:val="Brdtext"/>
                    </w:pPr>
                    <w:sdt>
                      <w:sdtPr>
                        <w:alias w:val="BilageEtikett"/>
                        <w:tag w:val="BilageEtikett"/>
                        <w:id w:val="54942914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4387643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231D3B" w14:textId="77777777" w:rsidR="004E5C8C" w:rsidRDefault="004E5C8C"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12744D" w14:textId="77777777" w:rsidR="004E5C8C" w:rsidRDefault="004E5C8C" w:rsidP="00664D04">
    <w:pPr>
      <w:pStyle w:val="Brdtext"/>
    </w:pPr>
    <w:r>
      <w:rPr>
        <w:noProof/>
        <w:lang w:eastAsia="sv-SE"/>
      </w:rPr>
      <mc:AlternateContent>
        <mc:Choice Requires="wps">
          <w:drawing>
            <wp:anchor distT="0" distB="0" distL="0" distR="0" simplePos="0" relativeHeight="25165838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F700C0" w14:textId="469CAA45" w:rsidR="004E5C8C" w:rsidRDefault="004E5C8C" w:rsidP="00664D04">
                          <w:pPr>
                            <w:pStyle w:val="Brdtext"/>
                            <w:jc w:val="left"/>
                          </w:pPr>
                          <w:sdt>
                            <w:sdtPr>
                              <w:alias w:val="NummerEtikett"/>
                              <w:tag w:val="NummerEtikett"/>
                              <w:id w:val="11372944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32855865"/>
                              <w:lock w:val="sdtContentLocked"/>
                              <w:dataBinding w:prefixMappings="xmlns:ns0='http://rkdhs/mallar/lagstiftning/Prop/Prop.xsd'" w:xpath="/ns0:dokumentvärden[1]/ns0:dokumentnummer[1]" w:storeItemID="{068625C3-B546-44A5-B525-B7CC092E5AD6}"/>
                              <w:text/>
                            </w:sdtPr>
                            <w:sdtContent>
                              <w:r>
                                <w:t>2018/19:158</w:t>
                              </w:r>
                            </w:sdtContent>
                          </w:sdt>
                        </w:p>
                        <w:p w14:paraId="65CB0DEF" w14:textId="53833915" w:rsidR="004E5C8C" w:rsidRPr="00C7375F" w:rsidRDefault="004E5C8C" w:rsidP="00136126">
                          <w:pPr>
                            <w:pStyle w:val="Brdtext"/>
                          </w:pPr>
                          <w:sdt>
                            <w:sdtPr>
                              <w:alias w:val="BilageEtikett"/>
                              <w:tag w:val="BilageEtikett"/>
                              <w:id w:val="194225787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2509445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3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dSdIjwIAAJMFAAAOAAAAZHJzL2Uyb0RvYy54bWysVE1PGzEQvVfqf7B8L5tNA5SIDUpBVJUQ&#10;oELF2fHaZFV/1Xaym/76Pns3H6VcqHrZtT1vZjzPb+b8otOKrIUPjTUVLY9GlAjDbd2Y54p+f7z+&#10;8ImSEJmpmbJGVHQjAr2YvX933rqpGNulVbXwBEFMmLauossY3bQoAl8KzcKRdcLAKK3XLGLrn4va&#10;sxbRtSrGo9FJ0VpfO2+5CAGnV72RznJ8KQWPd1IGEYmqKO4W89fn7yJ9i9k5mz575pYNH67B/uEW&#10;mjUGSXehrlhkZOWbv0LphnsbrIxH3OrCStlwkWtANeXoRTUPS+ZErgXkBLejKfy/sPx2fe9JU+Pt&#10;TikxTOONHkUX/QoFjBM9rQtToB4ccLH7bDtAt+cBh6nqTnqd/qiHwA6iNztyEYzw5FROSrwYJRy2&#10;clyejTP7xd7b+RC/CKtJWlTU4/Eyp2x9EyJuAugWkpIFq5r6ulEqb5JgxKXyZM3w1CrmO8LjD5Qy&#10;pK3oycfjUQ5sbHLvIyuTwogsmSFdqryvMK/iRomEUeabkKAsF/pKbsa5MLv8GZ1QEqne4jjg97d6&#10;i3NfBzxyZmvizlk3xvpcfe6xPWX1jy1lsseD8IO60zJ2iy5rBfwNyljYegNheNt3VnD8usHr3bAQ&#10;75lHK+HBMR7iHT5SWbBvhxUlS+t/vXae8FA4rJS0aM2Khp8r5gUl6quB9s/KyST1ct5Mjk8hJOIP&#10;LYtDi1npSwtJlBhEjudlwke1XUpv9ROmyDxlhYkZjtwVjdvlZewHBqYQF/N5BqF7HYs35sHxFDrR&#10;nLT52D0x7wYBR0j/1m6bmE1f6LjHJs/g5qsILWaRJ6J7VocHQOdn7Q9TKo2Ww31G7Wfp7D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x1J0i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FF700C0" w14:textId="469CAA45" w:rsidR="004E5C8C" w:rsidRDefault="004E5C8C" w:rsidP="00664D04">
                    <w:pPr>
                      <w:pStyle w:val="Brdtext"/>
                      <w:jc w:val="left"/>
                    </w:pPr>
                    <w:sdt>
                      <w:sdtPr>
                        <w:alias w:val="NummerEtikett"/>
                        <w:tag w:val="NummerEtikett"/>
                        <w:id w:val="11372944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32855865"/>
                        <w:lock w:val="sdtContentLocked"/>
                        <w:dataBinding w:prefixMappings="xmlns:ns0='http://rkdhs/mallar/lagstiftning/Prop/Prop.xsd'" w:xpath="/ns0:dokumentvärden[1]/ns0:dokumentnummer[1]" w:storeItemID="{068625C3-B546-44A5-B525-B7CC092E5AD6}"/>
                        <w:text/>
                      </w:sdtPr>
                      <w:sdtContent>
                        <w:r>
                          <w:t>2018/19:158</w:t>
                        </w:r>
                      </w:sdtContent>
                    </w:sdt>
                  </w:p>
                  <w:p w14:paraId="65CB0DEF" w14:textId="53833915" w:rsidR="004E5C8C" w:rsidRPr="00C7375F" w:rsidRDefault="004E5C8C" w:rsidP="00136126">
                    <w:pPr>
                      <w:pStyle w:val="Brdtext"/>
                    </w:pPr>
                    <w:sdt>
                      <w:sdtPr>
                        <w:alias w:val="BilageEtikett"/>
                        <w:tag w:val="BilageEtikett"/>
                        <w:id w:val="194225787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2509445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BA7B18" w14:textId="77777777" w:rsidR="004E5C8C" w:rsidRDefault="004E5C8C" w:rsidP="00EE1584">
    <w:pPr>
      <w:pStyle w:val="Brdtext"/>
    </w:pPr>
    <w:r>
      <w:rPr>
        <w:noProof/>
        <w:lang w:eastAsia="sv-SE"/>
      </w:rPr>
      <mc:AlternateContent>
        <mc:Choice Requires="wps">
          <w:drawing>
            <wp:anchor distT="0" distB="0" distL="0" distR="0" simplePos="0" relativeHeight="2516584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0EFC2" w14:textId="55143662" w:rsidR="004E5C8C" w:rsidRDefault="004E5C8C" w:rsidP="00A118D8">
                          <w:pPr>
                            <w:pStyle w:val="Brdtext"/>
                            <w:jc w:val="left"/>
                          </w:pPr>
                          <w:sdt>
                            <w:sdtPr>
                              <w:alias w:val="NummerEtikett"/>
                              <w:tag w:val="NummerEtikett"/>
                              <w:id w:val="-1160713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5912467"/>
                              <w:lock w:val="sdtContentLocked"/>
                              <w:dataBinding w:prefixMappings="xmlns:ns0='http://rkdhs/mallar/lagstiftning/Prop/Prop.xsd'" w:xpath="/ns0:dokumentvärden[1]/ns0:dokumentnummer[1]" w:storeItemID="{068625C3-B546-44A5-B525-B7CC092E5AD6}"/>
                              <w:text/>
                            </w:sdtPr>
                            <w:sdtContent>
                              <w:r>
                                <w:t>2018/19:158</w:t>
                              </w:r>
                            </w:sdtContent>
                          </w:sdt>
                        </w:p>
                        <w:p w14:paraId="376D5C9A" w14:textId="7B3A85D0" w:rsidR="004E5C8C" w:rsidRPr="00C7375F" w:rsidRDefault="004E5C8C" w:rsidP="00136126">
                          <w:pPr>
                            <w:pStyle w:val="Brdtext"/>
                          </w:pPr>
                          <w:sdt>
                            <w:sdtPr>
                              <w:alias w:val="BilageEtikett"/>
                              <w:tag w:val="BilageEtikett"/>
                              <w:id w:val="-21735917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0436849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4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rnBp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052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B65wa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AD0EFC2" w14:textId="55143662" w:rsidR="004E5C8C" w:rsidRDefault="004E5C8C" w:rsidP="00A118D8">
                    <w:pPr>
                      <w:pStyle w:val="Brdtext"/>
                      <w:jc w:val="left"/>
                    </w:pPr>
                    <w:sdt>
                      <w:sdtPr>
                        <w:alias w:val="NummerEtikett"/>
                        <w:tag w:val="NummerEtikett"/>
                        <w:id w:val="-1160713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5912467"/>
                        <w:lock w:val="sdtContentLocked"/>
                        <w:dataBinding w:prefixMappings="xmlns:ns0='http://rkdhs/mallar/lagstiftning/Prop/Prop.xsd'" w:xpath="/ns0:dokumentvärden[1]/ns0:dokumentnummer[1]" w:storeItemID="{068625C3-B546-44A5-B525-B7CC092E5AD6}"/>
                        <w:text/>
                      </w:sdtPr>
                      <w:sdtContent>
                        <w:r>
                          <w:t>2018/19:158</w:t>
                        </w:r>
                      </w:sdtContent>
                    </w:sdt>
                  </w:p>
                  <w:p w14:paraId="376D5C9A" w14:textId="7B3A85D0" w:rsidR="004E5C8C" w:rsidRPr="00C7375F" w:rsidRDefault="004E5C8C" w:rsidP="00136126">
                    <w:pPr>
                      <w:pStyle w:val="Brdtext"/>
                    </w:pPr>
                    <w:sdt>
                      <w:sdtPr>
                        <w:alias w:val="BilageEtikett"/>
                        <w:tag w:val="BilageEtikett"/>
                        <w:id w:val="-21735917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0436849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1BAF47" w14:textId="77777777" w:rsidR="004E5C8C" w:rsidRDefault="004E5C8C" w:rsidP="00664D04">
    <w:pPr>
      <w:pStyle w:val="Brdtext"/>
    </w:pPr>
    <w:r>
      <w:rPr>
        <w:noProof/>
        <w:lang w:eastAsia="sv-SE"/>
      </w:rPr>
      <mc:AlternateContent>
        <mc:Choice Requires="wps">
          <w:drawing>
            <wp:anchor distT="0" distB="0" distL="0" distR="0" simplePos="0" relativeHeight="2516583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682A6A" w14:textId="0D6A8024" w:rsidR="004E5C8C" w:rsidRDefault="004E5C8C" w:rsidP="00664D04">
                          <w:pPr>
                            <w:pStyle w:val="Brdtext"/>
                            <w:jc w:val="left"/>
                          </w:pPr>
                          <w:sdt>
                            <w:sdtPr>
                              <w:alias w:val="NummerEtikett"/>
                              <w:tag w:val="NummerEtikett"/>
                              <w:id w:val="15161955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35635018"/>
                              <w:lock w:val="sdtContentLocked"/>
                              <w:dataBinding w:prefixMappings="xmlns:ns0='http://rkdhs/mallar/lagstiftning/Prop/Prop.xsd'" w:xpath="/ns0:dokumentvärden[1]/ns0:dokumentnummer[1]" w:storeItemID="{068625C3-B546-44A5-B525-B7CC092E5AD6}"/>
                              <w:text/>
                            </w:sdtPr>
                            <w:sdtContent>
                              <w:r>
                                <w:t>2018/19:158</w:t>
                              </w:r>
                            </w:sdtContent>
                          </w:sdt>
                        </w:p>
                        <w:p w14:paraId="369571B8" w14:textId="085AE91F" w:rsidR="004E5C8C" w:rsidRPr="00C7375F" w:rsidRDefault="004E5C8C" w:rsidP="00136126">
                          <w:pPr>
                            <w:pStyle w:val="Brdtext"/>
                          </w:pPr>
                          <w:sdt>
                            <w:sdtPr>
                              <w:alias w:val="BilageEtikett"/>
                              <w:tag w:val="BilageEtikett"/>
                              <w:id w:val="101403341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71580080"/>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EPFwjwIAAJMFAAAOAAAAZHJzL2Uyb0RvYy54bWysVMFu2zAMvQ/YPwi6r46zpFuCOkXWosOA&#10;oi3WDj0rstQYkyVNUmJnX98n2U6yrpcOu9iU+EiK5CPPzttaka1wvjK6oPnJiBKhuSkr/VTQHw9X&#10;Hz5T4gPTJVNGi4LuhKfni/fvzho7F2OzNqoUjsCJ9vPGFnQdgp1nmedrUTN/YqzQUErjahZwdE9Z&#10;6VgD77XKxqPRadYYV1pnuPAet5edki6SfykFD7dSehGIKijeFtLXpe8qfrPFGZs/OWbXFe+fwf7h&#10;FTWrNILuXV2ywMjGVX+5qivujDcynHBTZ0bKiouUA7LJRy+yuV8zK1IuKI63+zL5/+eW32zvHKlK&#10;9G5GiWY1evQg2uA2SGAcy9NYPwfq3gIX2i+mBXS497iMWbfS1fGPfAj0KPRuX1w4Izwa5ZMcHaOE&#10;Q5eP89k4VT87WFvnw1dhahKFgjo0L9WUba99wEsAHSAxmDeqKq8qpdIhEkZcKEe2DK1WIb0RFn+g&#10;lCZNQU8/TkfJsTbRvPOsdHQjEmX6cDHzLsMkhZ0SEaP0dyFRspToK7EZ50Lv4yd0REmEeothjz+8&#10;6i3GXR6wSJGNDnvjutLGpezTjB1KVv4cSiY7PAp+lHcUQ7tqE1em04EBK1PuQAxnusnyll9V6N41&#10;8+GOOYwSGo71EG7xkcqg+qaXKFkb9/u1+4gHw6GlpMFoFtT/2jAnKFHfNLg/yyeTOMvpMJl+ApGI&#10;O9asjjV6U18YUCLHIrI8iREf1CBKZ+pHbJFljAoV0xyxCxoG8SJ0CwNbiIvlMoEwvZaFa31veXQd&#10;yxy5+dA+Mmd7AgdQ/8YMQ8zmL3jcYaOlt8tNABcTyWOhu6r2DcDkJ+73WyquluNzQh126eI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sQ8X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E682A6A" w14:textId="0D6A8024" w:rsidR="004E5C8C" w:rsidRDefault="004E5C8C" w:rsidP="00664D04">
                    <w:pPr>
                      <w:pStyle w:val="Brdtext"/>
                      <w:jc w:val="left"/>
                    </w:pPr>
                    <w:sdt>
                      <w:sdtPr>
                        <w:alias w:val="NummerEtikett"/>
                        <w:tag w:val="NummerEtikett"/>
                        <w:id w:val="15161955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35635018"/>
                        <w:lock w:val="sdtContentLocked"/>
                        <w:dataBinding w:prefixMappings="xmlns:ns0='http://rkdhs/mallar/lagstiftning/Prop/Prop.xsd'" w:xpath="/ns0:dokumentvärden[1]/ns0:dokumentnummer[1]" w:storeItemID="{068625C3-B546-44A5-B525-B7CC092E5AD6}"/>
                        <w:text/>
                      </w:sdtPr>
                      <w:sdtContent>
                        <w:r>
                          <w:t>2018/19:158</w:t>
                        </w:r>
                      </w:sdtContent>
                    </w:sdt>
                  </w:p>
                  <w:p w14:paraId="369571B8" w14:textId="085AE91F" w:rsidR="004E5C8C" w:rsidRPr="00C7375F" w:rsidRDefault="004E5C8C" w:rsidP="00136126">
                    <w:pPr>
                      <w:pStyle w:val="Brdtext"/>
                    </w:pPr>
                    <w:sdt>
                      <w:sdtPr>
                        <w:alias w:val="BilageEtikett"/>
                        <w:tag w:val="BilageEtikett"/>
                        <w:id w:val="101403341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71580080"/>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8F1778" w14:textId="77777777" w:rsidR="004E5C8C" w:rsidRDefault="004E5C8C" w:rsidP="00EE1584">
    <w:pPr>
      <w:pStyle w:val="Brdtext"/>
    </w:pPr>
    <w:r>
      <w:rPr>
        <w:noProof/>
        <w:lang w:eastAsia="sv-SE"/>
      </w:rPr>
      <mc:AlternateContent>
        <mc:Choice Requires="wps">
          <w:drawing>
            <wp:anchor distT="0" distB="0" distL="0" distR="0" simplePos="0" relativeHeight="25165845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283ED2" w14:textId="4CDB894C" w:rsidR="004E5C8C" w:rsidRDefault="004E5C8C" w:rsidP="00A118D8">
                          <w:pPr>
                            <w:pStyle w:val="Brdtext"/>
                            <w:jc w:val="left"/>
                          </w:pPr>
                          <w:sdt>
                            <w:sdtPr>
                              <w:alias w:val="NummerEtikett"/>
                              <w:tag w:val="NummerEtikett"/>
                              <w:id w:val="3689560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19003308"/>
                              <w:lock w:val="sdtContentLocked"/>
                              <w:dataBinding w:prefixMappings="xmlns:ns0='http://rkdhs/mallar/lagstiftning/Prop/Prop.xsd'" w:xpath="/ns0:dokumentvärden[1]/ns0:dokumentnummer[1]" w:storeItemID="{068625C3-B546-44A5-B525-B7CC092E5AD6}"/>
                              <w:text/>
                            </w:sdtPr>
                            <w:sdtContent>
                              <w:r>
                                <w:t>2018/19:158</w:t>
                              </w:r>
                            </w:sdtContent>
                          </w:sdt>
                        </w:p>
                        <w:p w14:paraId="6E06ADAB" w14:textId="28D26467" w:rsidR="004E5C8C" w:rsidRPr="00C7375F" w:rsidRDefault="004E5C8C" w:rsidP="00136126">
                          <w:pPr>
                            <w:pStyle w:val="Brdtext"/>
                          </w:pPr>
                          <w:sdt>
                            <w:sdtPr>
                              <w:alias w:val="BilageEtikett"/>
                              <w:tag w:val="BilageEtikett"/>
                              <w:id w:val="57895728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5945697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4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Ugg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d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I+pSCC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8283ED2" w14:textId="4CDB894C" w:rsidR="004E5C8C" w:rsidRDefault="004E5C8C" w:rsidP="00A118D8">
                    <w:pPr>
                      <w:pStyle w:val="Brdtext"/>
                      <w:jc w:val="left"/>
                    </w:pPr>
                    <w:sdt>
                      <w:sdtPr>
                        <w:alias w:val="NummerEtikett"/>
                        <w:tag w:val="NummerEtikett"/>
                        <w:id w:val="3689560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19003308"/>
                        <w:lock w:val="sdtContentLocked"/>
                        <w:dataBinding w:prefixMappings="xmlns:ns0='http://rkdhs/mallar/lagstiftning/Prop/Prop.xsd'" w:xpath="/ns0:dokumentvärden[1]/ns0:dokumentnummer[1]" w:storeItemID="{068625C3-B546-44A5-B525-B7CC092E5AD6}"/>
                        <w:text/>
                      </w:sdtPr>
                      <w:sdtContent>
                        <w:r>
                          <w:t>2018/19:158</w:t>
                        </w:r>
                      </w:sdtContent>
                    </w:sdt>
                  </w:p>
                  <w:p w14:paraId="6E06ADAB" w14:textId="28D26467" w:rsidR="004E5C8C" w:rsidRPr="00C7375F" w:rsidRDefault="004E5C8C" w:rsidP="00136126">
                    <w:pPr>
                      <w:pStyle w:val="Brdtext"/>
                    </w:pPr>
                    <w:sdt>
                      <w:sdtPr>
                        <w:alias w:val="BilageEtikett"/>
                        <w:tag w:val="BilageEtikett"/>
                        <w:id w:val="57895728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5945697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AE2130" w14:textId="77777777" w:rsidR="004E5C8C" w:rsidRDefault="004E5C8C" w:rsidP="00664D04">
    <w:pPr>
      <w:pStyle w:val="Brdtext"/>
    </w:pPr>
    <w:r>
      <w:rPr>
        <w:noProof/>
        <w:lang w:eastAsia="sv-SE"/>
      </w:rPr>
      <mc:AlternateContent>
        <mc:Choice Requires="wps">
          <w:drawing>
            <wp:anchor distT="0" distB="0" distL="0" distR="0" simplePos="0" relativeHeight="25165838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0F3309" w14:textId="2E4FF508" w:rsidR="004E5C8C" w:rsidRDefault="004E5C8C" w:rsidP="00664D04">
                          <w:pPr>
                            <w:pStyle w:val="Brdtext"/>
                            <w:jc w:val="left"/>
                          </w:pPr>
                          <w:sdt>
                            <w:sdtPr>
                              <w:alias w:val="NummerEtikett"/>
                              <w:tag w:val="NummerEtikett"/>
                              <w:id w:val="8437524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4495876"/>
                              <w:lock w:val="sdtContentLocked"/>
                              <w:dataBinding w:prefixMappings="xmlns:ns0='http://rkdhs/mallar/lagstiftning/Prop/Prop.xsd'" w:xpath="/ns0:dokumentvärden[1]/ns0:dokumentnummer[1]" w:storeItemID="{068625C3-B546-44A5-B525-B7CC092E5AD6}"/>
                              <w:text/>
                            </w:sdtPr>
                            <w:sdtContent>
                              <w:r>
                                <w:t>2018/19:158</w:t>
                              </w:r>
                            </w:sdtContent>
                          </w:sdt>
                        </w:p>
                        <w:p w14:paraId="74720FEA" w14:textId="212CC186" w:rsidR="004E5C8C" w:rsidRPr="00C7375F" w:rsidRDefault="004E5C8C" w:rsidP="00136126">
                          <w:pPr>
                            <w:pStyle w:val="Brdtext"/>
                          </w:pPr>
                          <w:sdt>
                            <w:sdtPr>
                              <w:alias w:val="BilageEtikett"/>
                              <w:tag w:val="BilageEtikett"/>
                              <w:id w:val="-13807873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4631467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3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zXRF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6c5N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IbNdEW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30F3309" w14:textId="2E4FF508" w:rsidR="004E5C8C" w:rsidRDefault="004E5C8C" w:rsidP="00664D04">
                    <w:pPr>
                      <w:pStyle w:val="Brdtext"/>
                      <w:jc w:val="left"/>
                    </w:pPr>
                    <w:sdt>
                      <w:sdtPr>
                        <w:alias w:val="NummerEtikett"/>
                        <w:tag w:val="NummerEtikett"/>
                        <w:id w:val="8437524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4495876"/>
                        <w:lock w:val="sdtContentLocked"/>
                        <w:dataBinding w:prefixMappings="xmlns:ns0='http://rkdhs/mallar/lagstiftning/Prop/Prop.xsd'" w:xpath="/ns0:dokumentvärden[1]/ns0:dokumentnummer[1]" w:storeItemID="{068625C3-B546-44A5-B525-B7CC092E5AD6}"/>
                        <w:text/>
                      </w:sdtPr>
                      <w:sdtContent>
                        <w:r>
                          <w:t>2018/19:158</w:t>
                        </w:r>
                      </w:sdtContent>
                    </w:sdt>
                  </w:p>
                  <w:p w14:paraId="74720FEA" w14:textId="212CC186" w:rsidR="004E5C8C" w:rsidRPr="00C7375F" w:rsidRDefault="004E5C8C" w:rsidP="00136126">
                    <w:pPr>
                      <w:pStyle w:val="Brdtext"/>
                    </w:pPr>
                    <w:sdt>
                      <w:sdtPr>
                        <w:alias w:val="BilageEtikett"/>
                        <w:tag w:val="BilageEtikett"/>
                        <w:id w:val="-13807873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4631467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35F1B0" w14:textId="77777777" w:rsidR="004E5C8C" w:rsidRDefault="004E5C8C" w:rsidP="00EE1584">
    <w:pPr>
      <w:pStyle w:val="Brdtext"/>
    </w:pPr>
    <w:r>
      <w:rPr>
        <w:noProof/>
        <w:lang w:eastAsia="sv-SE"/>
      </w:rPr>
      <mc:AlternateContent>
        <mc:Choice Requires="wps">
          <w:drawing>
            <wp:anchor distT="0" distB="0" distL="0" distR="0" simplePos="0" relativeHeight="25165845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444DBB" w14:textId="307E3A8F" w:rsidR="004E5C8C" w:rsidRDefault="004E5C8C" w:rsidP="00A118D8">
                          <w:pPr>
                            <w:pStyle w:val="Brdtext"/>
                            <w:jc w:val="left"/>
                          </w:pPr>
                          <w:sdt>
                            <w:sdtPr>
                              <w:alias w:val="NummerEtikett"/>
                              <w:tag w:val="NummerEtikett"/>
                              <w:id w:val="9194446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7303075"/>
                              <w:lock w:val="sdtContentLocked"/>
                              <w:dataBinding w:prefixMappings="xmlns:ns0='http://rkdhs/mallar/lagstiftning/Prop/Prop.xsd'" w:xpath="/ns0:dokumentvärden[1]/ns0:dokumentnummer[1]" w:storeItemID="{068625C3-B546-44A5-B525-B7CC092E5AD6}"/>
                              <w:text/>
                            </w:sdtPr>
                            <w:sdtContent>
                              <w:r>
                                <w:t>2018/19:158</w:t>
                              </w:r>
                            </w:sdtContent>
                          </w:sdt>
                        </w:p>
                        <w:p w14:paraId="5B7AE865" w14:textId="12D23D84" w:rsidR="004E5C8C" w:rsidRPr="00C7375F" w:rsidRDefault="004E5C8C" w:rsidP="00136126">
                          <w:pPr>
                            <w:pStyle w:val="Brdtext"/>
                          </w:pPr>
                          <w:sdt>
                            <w:sdtPr>
                              <w:alias w:val="BilageEtikett"/>
                              <w:tag w:val="BilageEtikett"/>
                              <w:id w:val="71123153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720197962"/>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4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FiNk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lyumPAAuoNESNAP1nRy+uGuncjIt6L&#10;QKNEDaf1gHf00Qao+jBInC0h/HrtPtkTw0nLWUujWfH4cyWC4sx8dcT9s3IyIVjMh8nJx8TccKhZ&#10;HGrcyl4CUaKkReRlFpM9mq2oA9gn2iLzFJVUwkmKXXHcipfYLwzaQlLN59mIptcLvHEPXiboVObE&#10;zcfuSQQ/EBiJ+rewHWIxfcHj3jZ5Rj9fIXExkzwVuq/q0ACa/Dwmw5ZKq+XwnK32u3T2Gw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BtFiNk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14444DBB" w14:textId="307E3A8F" w:rsidR="004E5C8C" w:rsidRDefault="004E5C8C" w:rsidP="00A118D8">
                    <w:pPr>
                      <w:pStyle w:val="Brdtext"/>
                      <w:jc w:val="left"/>
                    </w:pPr>
                    <w:sdt>
                      <w:sdtPr>
                        <w:alias w:val="NummerEtikett"/>
                        <w:tag w:val="NummerEtikett"/>
                        <w:id w:val="9194446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7303075"/>
                        <w:lock w:val="sdtContentLocked"/>
                        <w:dataBinding w:prefixMappings="xmlns:ns0='http://rkdhs/mallar/lagstiftning/Prop/Prop.xsd'" w:xpath="/ns0:dokumentvärden[1]/ns0:dokumentnummer[1]" w:storeItemID="{068625C3-B546-44A5-B525-B7CC092E5AD6}"/>
                        <w:text/>
                      </w:sdtPr>
                      <w:sdtContent>
                        <w:r>
                          <w:t>2018/19:158</w:t>
                        </w:r>
                      </w:sdtContent>
                    </w:sdt>
                  </w:p>
                  <w:p w14:paraId="5B7AE865" w14:textId="12D23D84" w:rsidR="004E5C8C" w:rsidRPr="00C7375F" w:rsidRDefault="004E5C8C" w:rsidP="00136126">
                    <w:pPr>
                      <w:pStyle w:val="Brdtext"/>
                    </w:pPr>
                    <w:sdt>
                      <w:sdtPr>
                        <w:alias w:val="BilageEtikett"/>
                        <w:tag w:val="BilageEtikett"/>
                        <w:id w:val="71123153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720197962"/>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065E7C" w14:textId="77777777" w:rsidR="004E5C8C" w:rsidRDefault="004E5C8C" w:rsidP="00664D04">
    <w:pPr>
      <w:pStyle w:val="Brdtext"/>
    </w:pPr>
    <w:r>
      <w:rPr>
        <w:noProof/>
        <w:lang w:eastAsia="sv-SE"/>
      </w:rPr>
      <mc:AlternateContent>
        <mc:Choice Requires="wps">
          <w:drawing>
            <wp:anchor distT="0" distB="0" distL="0" distR="0" simplePos="0" relativeHeight="25165838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9A00CB" w14:textId="12E63C4C" w:rsidR="004E5C8C" w:rsidRDefault="004E5C8C" w:rsidP="00664D04">
                          <w:pPr>
                            <w:pStyle w:val="Brdtext"/>
                            <w:jc w:val="left"/>
                          </w:pPr>
                          <w:sdt>
                            <w:sdtPr>
                              <w:alias w:val="NummerEtikett"/>
                              <w:tag w:val="NummerEtikett"/>
                              <w:id w:val="-16404070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6395407"/>
                              <w:lock w:val="sdtContentLocked"/>
                              <w:dataBinding w:prefixMappings="xmlns:ns0='http://rkdhs/mallar/lagstiftning/Prop/Prop.xsd'" w:xpath="/ns0:dokumentvärden[1]/ns0:dokumentnummer[1]" w:storeItemID="{068625C3-B546-44A5-B525-B7CC092E5AD6}"/>
                              <w:text/>
                            </w:sdtPr>
                            <w:sdtContent>
                              <w:r>
                                <w:t>2018/19:158</w:t>
                              </w:r>
                            </w:sdtContent>
                          </w:sdt>
                        </w:p>
                        <w:p w14:paraId="1CEA63A0" w14:textId="4AABB389" w:rsidR="004E5C8C" w:rsidRPr="00C7375F" w:rsidRDefault="004E5C8C" w:rsidP="00136126">
                          <w:pPr>
                            <w:pStyle w:val="Brdtext"/>
                          </w:pPr>
                          <w:sdt>
                            <w:sdtPr>
                              <w:alias w:val="BilageEtikett"/>
                              <w:tag w:val="BilageEtikett"/>
                              <w:id w:val="-83938094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35819650"/>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3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Zu00kAIAAJM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HRB&#10;iWEae/QkmuB2WMAowlNbP0WrR4t2ofkMDba5v/d4GatupNPxj/UQ1CPQhyO4GIzw6JSPc+wYJRx1&#10;+Si/GiX0s5O3dT58EaBJFArqsHkJU7a/9QFfgqa9SUzmQVXlqlIqHSJhxFI5smfYahXSG9HjDytl&#10;SF3Qy4vJMAU2EN3byMrEMCJRpksXK28rTFI4KBFtlPkmJEKWCn0lN+NcmGP+ZB2tJKZ6i2Nnf3rV&#10;W5zbOtAjZQYTjs66MuBS9WnGTpCVP3rIZGuPgJ/VHcXQrJvElctJz4A1lAckhoN2srzlqwq7d8t8&#10;eGAORwkbjush3ONHKkD0oZMo2YL79dp9tEeGo5aSGkezoP7njjlBifpqkPtX+XgcZzkdxpOPSCTi&#10;zjXrc43Z6SUgJXJcRJYnMdoH1YvSgX7GLbKIWVHFDMfcBQ29uAztwsAtxMVikYxwei0Lt+bR8hg6&#10;why5+dQ8M2c7Agek/h30Q8y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WZu00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09A00CB" w14:textId="12E63C4C" w:rsidR="004E5C8C" w:rsidRDefault="004E5C8C" w:rsidP="00664D04">
                    <w:pPr>
                      <w:pStyle w:val="Brdtext"/>
                      <w:jc w:val="left"/>
                    </w:pPr>
                    <w:sdt>
                      <w:sdtPr>
                        <w:alias w:val="NummerEtikett"/>
                        <w:tag w:val="NummerEtikett"/>
                        <w:id w:val="-16404070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6395407"/>
                        <w:lock w:val="sdtContentLocked"/>
                        <w:dataBinding w:prefixMappings="xmlns:ns0='http://rkdhs/mallar/lagstiftning/Prop/Prop.xsd'" w:xpath="/ns0:dokumentvärden[1]/ns0:dokumentnummer[1]" w:storeItemID="{068625C3-B546-44A5-B525-B7CC092E5AD6}"/>
                        <w:text/>
                      </w:sdtPr>
                      <w:sdtContent>
                        <w:r>
                          <w:t>2018/19:158</w:t>
                        </w:r>
                      </w:sdtContent>
                    </w:sdt>
                  </w:p>
                  <w:p w14:paraId="1CEA63A0" w14:textId="4AABB389" w:rsidR="004E5C8C" w:rsidRPr="00C7375F" w:rsidRDefault="004E5C8C" w:rsidP="00136126">
                    <w:pPr>
                      <w:pStyle w:val="Brdtext"/>
                    </w:pPr>
                    <w:sdt>
                      <w:sdtPr>
                        <w:alias w:val="BilageEtikett"/>
                        <w:tag w:val="BilageEtikett"/>
                        <w:id w:val="-83938094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35819650"/>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B3EDF9" w14:textId="77777777" w:rsidR="004E5C8C" w:rsidRDefault="004E5C8C" w:rsidP="00EE1584">
    <w:pPr>
      <w:pStyle w:val="Brdtext"/>
    </w:pPr>
    <w:r>
      <w:rPr>
        <w:noProof/>
        <w:lang w:eastAsia="sv-SE"/>
      </w:rPr>
      <mc:AlternateContent>
        <mc:Choice Requires="wps">
          <w:drawing>
            <wp:anchor distT="0" distB="0" distL="0" distR="0" simplePos="0" relativeHeight="25165845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5F762" w14:textId="1BA1D0C9" w:rsidR="004E5C8C" w:rsidRDefault="004E5C8C" w:rsidP="00A118D8">
                          <w:pPr>
                            <w:pStyle w:val="Brdtext"/>
                            <w:jc w:val="left"/>
                          </w:pPr>
                          <w:sdt>
                            <w:sdtPr>
                              <w:alias w:val="NummerEtikett"/>
                              <w:tag w:val="NummerEtikett"/>
                              <w:id w:val="5640810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919939"/>
                              <w:lock w:val="sdtContentLocked"/>
                              <w:dataBinding w:prefixMappings="xmlns:ns0='http://rkdhs/mallar/lagstiftning/Prop/Prop.xsd'" w:xpath="/ns0:dokumentvärden[1]/ns0:dokumentnummer[1]" w:storeItemID="{068625C3-B546-44A5-B525-B7CC092E5AD6}"/>
                              <w:text/>
                            </w:sdtPr>
                            <w:sdtContent>
                              <w:r>
                                <w:t>2018/19:158</w:t>
                              </w:r>
                            </w:sdtContent>
                          </w:sdt>
                        </w:p>
                        <w:p w14:paraId="07ECF87E" w14:textId="2D41F6E3" w:rsidR="004E5C8C" w:rsidRPr="00C7375F" w:rsidRDefault="004E5C8C" w:rsidP="00136126">
                          <w:pPr>
                            <w:pStyle w:val="Brdtext"/>
                          </w:pPr>
                          <w:sdt>
                            <w:sdtPr>
                              <w:alias w:val="BilageEtikett"/>
                              <w:tag w:val="BilageEtikett"/>
                              <w:id w:val="137649987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7358076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4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31RkkAIAAJM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vGY&#10;EsM09mgl2uC2WMB5hKexvkCrpUW70H6GFts83Hu8jFW30un4x3oI6hHo/QFcDEZ4dMonOXaMEo66&#10;fJxfjhP62dHbOh++CNAkCiV12LyEKdvd+YAvQdPBJCbzoOrqtlYqHSJhxLVyZMew1SqkN6LHH1bK&#10;kKak0/OLUQpsILp3kZWJYUSiTJ8uVt5VmKSwVyLaKPNNSIQsFfpKbsa5MIf8yTpaSUz1Fsfe/viq&#10;tzh3daBHygwmHJx1bcCl6tOMHSGrfgyQyc4eAT+pO4qhXbeJK9PpwIA1VHskhoNusrzltzV27475&#10;8MgcjhI2HNdDeMCPVIDoQy9RsgH367X7aI8MRy0lDY5mSf3PLXOCEvXVIPcv88kkznI6TC4+IpGI&#10;O9WsTzVmq68BKZHjIrI8idE+qEGUDvQTbpFFzIoqZjjmLmkYxOvQLQzcQlwsFskIp9eycGeWlsfQ&#10;EebIzVX7xJztCRyQ+vcwDDErXvC4s42e3i62AbmYSB6B7lDtG4CTn7jfb6m4Wk7Pyeq4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C31Rk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665F762" w14:textId="1BA1D0C9" w:rsidR="004E5C8C" w:rsidRDefault="004E5C8C" w:rsidP="00A118D8">
                    <w:pPr>
                      <w:pStyle w:val="Brdtext"/>
                      <w:jc w:val="left"/>
                    </w:pPr>
                    <w:sdt>
                      <w:sdtPr>
                        <w:alias w:val="NummerEtikett"/>
                        <w:tag w:val="NummerEtikett"/>
                        <w:id w:val="5640810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919939"/>
                        <w:lock w:val="sdtContentLocked"/>
                        <w:dataBinding w:prefixMappings="xmlns:ns0='http://rkdhs/mallar/lagstiftning/Prop/Prop.xsd'" w:xpath="/ns0:dokumentvärden[1]/ns0:dokumentnummer[1]" w:storeItemID="{068625C3-B546-44A5-B525-B7CC092E5AD6}"/>
                        <w:text/>
                      </w:sdtPr>
                      <w:sdtContent>
                        <w:r>
                          <w:t>2018/19:158</w:t>
                        </w:r>
                      </w:sdtContent>
                    </w:sdt>
                  </w:p>
                  <w:p w14:paraId="07ECF87E" w14:textId="2D41F6E3" w:rsidR="004E5C8C" w:rsidRPr="00C7375F" w:rsidRDefault="004E5C8C" w:rsidP="00136126">
                    <w:pPr>
                      <w:pStyle w:val="Brdtext"/>
                    </w:pPr>
                    <w:sdt>
                      <w:sdtPr>
                        <w:alias w:val="BilageEtikett"/>
                        <w:tag w:val="BilageEtikett"/>
                        <w:id w:val="137649987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7358076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728DEC" w14:textId="77777777" w:rsidR="004E5C8C" w:rsidRDefault="004E5C8C" w:rsidP="00664D04">
    <w:pPr>
      <w:pStyle w:val="Brdtext"/>
    </w:pPr>
    <w:r>
      <w:rPr>
        <w:noProof/>
        <w:lang w:eastAsia="sv-SE"/>
      </w:rPr>
      <mc:AlternateContent>
        <mc:Choice Requires="wps">
          <w:drawing>
            <wp:anchor distT="0" distB="0" distL="0" distR="0" simplePos="0" relativeHeight="25165838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6FCA58" w14:textId="31DD411D" w:rsidR="004E5C8C" w:rsidRDefault="004E5C8C" w:rsidP="00664D04">
                          <w:pPr>
                            <w:pStyle w:val="Brdtext"/>
                            <w:jc w:val="left"/>
                          </w:pPr>
                          <w:sdt>
                            <w:sdtPr>
                              <w:alias w:val="NummerEtikett"/>
                              <w:tag w:val="NummerEtikett"/>
                              <w:id w:val="-16879717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4358406"/>
                              <w:lock w:val="sdtContentLocked"/>
                              <w:dataBinding w:prefixMappings="xmlns:ns0='http://rkdhs/mallar/lagstiftning/Prop/Prop.xsd'" w:xpath="/ns0:dokumentvärden[1]/ns0:dokumentnummer[1]" w:storeItemID="{068625C3-B546-44A5-B525-B7CC092E5AD6}"/>
                              <w:text/>
                            </w:sdtPr>
                            <w:sdtContent>
                              <w:r>
                                <w:t>2018/19:158</w:t>
                              </w:r>
                            </w:sdtContent>
                          </w:sdt>
                        </w:p>
                        <w:p w14:paraId="5C60A231" w14:textId="598C4CFA" w:rsidR="004E5C8C" w:rsidRPr="00C7375F" w:rsidRDefault="004E5C8C" w:rsidP="00136126">
                          <w:pPr>
                            <w:pStyle w:val="Brdtext"/>
                          </w:pPr>
                          <w:sdt>
                            <w:sdtPr>
                              <w:alias w:val="BilageEtikett"/>
                              <w:tag w:val="BilageEtikett"/>
                              <w:id w:val="748660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73994059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Vg4LjwIAAJMFAAAOAAAAZHJzL2Uyb0RvYy54bWysVE1v2zAMvQ/YfxB0Xx1nabsGdYqsRYcB&#10;RVusHXpWZKkxJomaxMTOfv0o2flY10uHXWxKfCRF8pHnF501bK1CbMBVvDwacaachLpxzxX//nj9&#10;4RNnEYWrhQGnKr5RkV/M3r87b/1UjWEJplaBkRMXp62v+BLRT4siyqWyIh6BV46UGoIVSMfwXNRB&#10;tOTdmmI8Gp0ULYTaB5AqRrq96pV8lv1rrSTeaR0VMlNxehvmb8jfRfoWs3MxfQ7CLxs5PEP8wyus&#10;aBwF3bm6EijYKjR/ubKNDBBB45EEW4DWjVQ5B8qmHL3I5mEpvMq5UHGi35Up/j+38nZ9H1hTV3x8&#10;zJkTlnr0qDoMK0pgnMrT+jgl1IMnHHafoaM2b+8jXaasOx1s+lM+jPRU6M2uuOSMyWRUTkrqGGeS&#10;dOW4PBvn6hd7ax8iflFgWRIqHqh5uaZifRORXkLQLSQFi2Ca+roxJh8SYdSlCWwtqNUG8xvJ4g+U&#10;cayt+MnH41F27CCZ956NS25UpswQLmXeZ5gl3BiVMMZ9U5pKlhN9JbaQUrld/IxOKE2h3mI44Pev&#10;eotxnwdZ5MjgcGdsGwchZ59nbF+y+se2ZLrHU8EP8k4idosuc+U0ty5dLaDeEDEC9JMVvbxuqHs3&#10;IuK9CDRK1HBaD3hHH22Aqg+DxNkSwq/X7hOeGE5azloazYrHnysRFGfmqyPun5WTSZrlfJgcnxKR&#10;WDjULA41bmUvgShR0iLyMosJj2Yr6gD2ibbIPEUllXCSYlcct+Il9guDtpBU83kG0fR6gTfuwcvk&#10;OpU5cfOxexLBDwRGov4tbIdYTF/wuMcmy+jnKy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LtWDgu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A6FCA58" w14:textId="31DD411D" w:rsidR="004E5C8C" w:rsidRDefault="004E5C8C" w:rsidP="00664D04">
                    <w:pPr>
                      <w:pStyle w:val="Brdtext"/>
                      <w:jc w:val="left"/>
                    </w:pPr>
                    <w:sdt>
                      <w:sdtPr>
                        <w:alias w:val="NummerEtikett"/>
                        <w:tag w:val="NummerEtikett"/>
                        <w:id w:val="-16879717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4358406"/>
                        <w:lock w:val="sdtContentLocked"/>
                        <w:dataBinding w:prefixMappings="xmlns:ns0='http://rkdhs/mallar/lagstiftning/Prop/Prop.xsd'" w:xpath="/ns0:dokumentvärden[1]/ns0:dokumentnummer[1]" w:storeItemID="{068625C3-B546-44A5-B525-B7CC092E5AD6}"/>
                        <w:text/>
                      </w:sdtPr>
                      <w:sdtContent>
                        <w:r>
                          <w:t>2018/19:158</w:t>
                        </w:r>
                      </w:sdtContent>
                    </w:sdt>
                  </w:p>
                  <w:p w14:paraId="5C60A231" w14:textId="598C4CFA" w:rsidR="004E5C8C" w:rsidRPr="00C7375F" w:rsidRDefault="004E5C8C" w:rsidP="00136126">
                    <w:pPr>
                      <w:pStyle w:val="Brdtext"/>
                    </w:pPr>
                    <w:sdt>
                      <w:sdtPr>
                        <w:alias w:val="BilageEtikett"/>
                        <w:tag w:val="BilageEtikett"/>
                        <w:id w:val="748660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73994059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25B4AE" w14:textId="77777777" w:rsidR="004E5C8C" w:rsidRDefault="004E5C8C" w:rsidP="00EE1584">
    <w:pPr>
      <w:pStyle w:val="Brdtext"/>
    </w:pPr>
    <w:r>
      <w:rPr>
        <w:noProof/>
        <w:lang w:eastAsia="sv-SE"/>
      </w:rPr>
      <mc:AlternateContent>
        <mc:Choice Requires="wps">
          <w:drawing>
            <wp:anchor distT="0" distB="0" distL="0" distR="0" simplePos="0" relativeHeight="2516584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5F4EBF" w14:textId="7BC92F90" w:rsidR="004E5C8C" w:rsidRDefault="004E5C8C" w:rsidP="00A118D8">
                          <w:pPr>
                            <w:pStyle w:val="Brdtext"/>
                            <w:jc w:val="left"/>
                          </w:pPr>
                          <w:sdt>
                            <w:sdtPr>
                              <w:alias w:val="NummerEtikett"/>
                              <w:tag w:val="NummerEtikett"/>
                              <w:id w:val="11194856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4567920"/>
                              <w:lock w:val="sdtContentLocked"/>
                              <w:dataBinding w:prefixMappings="xmlns:ns0='http://rkdhs/mallar/lagstiftning/Prop/Prop.xsd'" w:xpath="/ns0:dokumentvärden[1]/ns0:dokumentnummer[1]" w:storeItemID="{068625C3-B546-44A5-B525-B7CC092E5AD6}"/>
                              <w:text/>
                            </w:sdtPr>
                            <w:sdtContent>
                              <w:r>
                                <w:t>2018/19:158</w:t>
                              </w:r>
                            </w:sdtContent>
                          </w:sdt>
                        </w:p>
                        <w:p w14:paraId="04A6E349" w14:textId="669AE736" w:rsidR="004E5C8C" w:rsidRPr="00C7375F" w:rsidRDefault="004E5C8C" w:rsidP="00136126">
                          <w:pPr>
                            <w:pStyle w:val="Brdtext"/>
                          </w:pPr>
                          <w:sdt>
                            <w:sdtPr>
                              <w:alias w:val="BilageEtikett"/>
                              <w:tag w:val="BilageEtikett"/>
                              <w:id w:val="58434376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4353346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jVkq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H084&#10;c8JSjx5VF3FFBRwneFofpmT14Mkudp+hozZv7wNdpqo7jTb9qR5GegJ6swOXgjGZnMpJSR3jTJKu&#10;HJdn44x+sff2GOIXBZYloeJIzcuYivVNiPQSMt2apGQBTFNfN8bkQyKMujTI1oJabWJ+I3n8YWUc&#10;ayt+enwyyoEdJPc+snEpjMqUGdKlyvsKsxQ3RiUb474pTZDlQl/JLaRUbpc/WycrTane4jjY71/1&#10;Fue+DvLImcHFnbNtHGCuPs/YHrL6xxYy3dsT4Ad1JzF2iy5z5eOOAQuoN0QMhH6ygpfXDXXvRoR4&#10;L5BGiRpO6yHe0UcbIPRhkDhbAv567T7ZE8NJy1lLo1nx8HMlUHFmvjri/lk5maRZzofJyUciEsND&#10;zeJQ41b2EogSJS0iL7OY7KPZihrBPtEWmaespBJOUu6Kx614GfuFQVtIqvk8G9H0ehFv3IOXKXSC&#10;OXHzsXsS6AcCR6L+LWyHWExf8Li3TZ7Bz1eR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CNWSq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65F4EBF" w14:textId="7BC92F90" w:rsidR="004E5C8C" w:rsidRDefault="004E5C8C" w:rsidP="00A118D8">
                    <w:pPr>
                      <w:pStyle w:val="Brdtext"/>
                      <w:jc w:val="left"/>
                    </w:pPr>
                    <w:sdt>
                      <w:sdtPr>
                        <w:alias w:val="NummerEtikett"/>
                        <w:tag w:val="NummerEtikett"/>
                        <w:id w:val="11194856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4567920"/>
                        <w:lock w:val="sdtContentLocked"/>
                        <w:dataBinding w:prefixMappings="xmlns:ns0='http://rkdhs/mallar/lagstiftning/Prop/Prop.xsd'" w:xpath="/ns0:dokumentvärden[1]/ns0:dokumentnummer[1]" w:storeItemID="{068625C3-B546-44A5-B525-B7CC092E5AD6}"/>
                        <w:text/>
                      </w:sdtPr>
                      <w:sdtContent>
                        <w:r>
                          <w:t>2018/19:158</w:t>
                        </w:r>
                      </w:sdtContent>
                    </w:sdt>
                  </w:p>
                  <w:p w14:paraId="04A6E349" w14:textId="669AE736" w:rsidR="004E5C8C" w:rsidRPr="00C7375F" w:rsidRDefault="004E5C8C" w:rsidP="00136126">
                    <w:pPr>
                      <w:pStyle w:val="Brdtext"/>
                    </w:pPr>
                    <w:sdt>
                      <w:sdtPr>
                        <w:alias w:val="BilageEtikett"/>
                        <w:tag w:val="BilageEtikett"/>
                        <w:id w:val="58434376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4353346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08C3C6" w14:textId="77777777" w:rsidR="004E5C8C" w:rsidRDefault="004E5C8C" w:rsidP="00664D04">
    <w:pPr>
      <w:pStyle w:val="Brdtext"/>
    </w:pPr>
    <w:r>
      <w:rPr>
        <w:noProof/>
        <w:lang w:eastAsia="sv-SE"/>
      </w:rPr>
      <mc:AlternateContent>
        <mc:Choice Requires="wps">
          <w:drawing>
            <wp:anchor distT="0" distB="0" distL="0" distR="0" simplePos="0" relativeHeight="2516583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6D5DD5" w14:textId="604BDBFA" w:rsidR="004E5C8C" w:rsidRDefault="004E5C8C" w:rsidP="00664D04">
                          <w:pPr>
                            <w:pStyle w:val="Brdtext"/>
                            <w:jc w:val="left"/>
                          </w:pPr>
                          <w:sdt>
                            <w:sdtPr>
                              <w:alias w:val="NummerEtikett"/>
                              <w:tag w:val="NummerEtikett"/>
                              <w:id w:val="-7144295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19368370"/>
                              <w:lock w:val="sdtContentLocked"/>
                              <w:dataBinding w:prefixMappings="xmlns:ns0='http://rkdhs/mallar/lagstiftning/Prop/Prop.xsd'" w:xpath="/ns0:dokumentvärden[1]/ns0:dokumentnummer[1]" w:storeItemID="{068625C3-B546-44A5-B525-B7CC092E5AD6}"/>
                              <w:text/>
                            </w:sdtPr>
                            <w:sdtContent>
                              <w:r>
                                <w:t>2018/19:158</w:t>
                              </w:r>
                            </w:sdtContent>
                          </w:sdt>
                        </w:p>
                        <w:p w14:paraId="1A3FC708" w14:textId="30B9808F" w:rsidR="004E5C8C" w:rsidRPr="00C7375F" w:rsidRDefault="004E5C8C" w:rsidP="00136126">
                          <w:pPr>
                            <w:pStyle w:val="Brdtext"/>
                          </w:pPr>
                          <w:sdt>
                            <w:sdtPr>
                              <w:alias w:val="BilageEtikett"/>
                              <w:tag w:val="BilageEtikett"/>
                              <w:id w:val="93155244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75218900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d6kAIAAJM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RJ&#10;iWEae/QkmuB2WMAowlNbP0WrR4t2ofkMDba5v/d4GatupNPxj/UQ1CPQhyO4GIzw6JSPc+wYJRx1&#10;+Si/GiX0s5O3dT58EaBJFArqsHkJU7a/9QFfgqa9SUzmQVXlqlIqHSJhxFI5smfYahXSG9HjDytl&#10;SF3Qi4+TYQpsILq3kZWJYUSiTJcuVt5WmKRwUCLaKPNNSIQsFfpKbsa5MMf8yTpaSUz1FsfO/vSq&#10;tzi3daBHygwmHJ11ZcCl6tOMnSArf/SQydYeAT+rO4qhWTeJK5eTngFrKA9IDAftZHnLVxV275b5&#10;8MAcjhI2HNdDuMePVIDoQydRsgX367X7aI8MRy0lNY5mQf3PHXOCEvXVIPev8vE4znI6jCeXSCTi&#10;zjXrc43Z6SUgJXJcRJYnMdoH1YvSgX7GLbKIWVHFDMfcBQ29uAztwsAtxMVikYxwei0Lt+bR8hg6&#10;why5+dQ8M2c7Agek/h30Q8y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r/Zd6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C6D5DD5" w14:textId="604BDBFA" w:rsidR="004E5C8C" w:rsidRDefault="004E5C8C" w:rsidP="00664D04">
                    <w:pPr>
                      <w:pStyle w:val="Brdtext"/>
                      <w:jc w:val="left"/>
                    </w:pPr>
                    <w:sdt>
                      <w:sdtPr>
                        <w:alias w:val="NummerEtikett"/>
                        <w:tag w:val="NummerEtikett"/>
                        <w:id w:val="-7144295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19368370"/>
                        <w:lock w:val="sdtContentLocked"/>
                        <w:dataBinding w:prefixMappings="xmlns:ns0='http://rkdhs/mallar/lagstiftning/Prop/Prop.xsd'" w:xpath="/ns0:dokumentvärden[1]/ns0:dokumentnummer[1]" w:storeItemID="{068625C3-B546-44A5-B525-B7CC092E5AD6}"/>
                        <w:text/>
                      </w:sdtPr>
                      <w:sdtContent>
                        <w:r>
                          <w:t>2018/19:158</w:t>
                        </w:r>
                      </w:sdtContent>
                    </w:sdt>
                  </w:p>
                  <w:p w14:paraId="1A3FC708" w14:textId="30B9808F" w:rsidR="004E5C8C" w:rsidRPr="00C7375F" w:rsidRDefault="004E5C8C" w:rsidP="00136126">
                    <w:pPr>
                      <w:pStyle w:val="Brdtext"/>
                    </w:pPr>
                    <w:sdt>
                      <w:sdtPr>
                        <w:alias w:val="BilageEtikett"/>
                        <w:tag w:val="BilageEtikett"/>
                        <w:id w:val="93155244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75218900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394280" w14:textId="77777777" w:rsidR="004E5C8C" w:rsidRDefault="004E5C8C" w:rsidP="00EE1584">
    <w:pPr>
      <w:pStyle w:val="Brdtext"/>
    </w:pPr>
    <w:r>
      <w:rPr>
        <w:noProof/>
        <w:lang w:eastAsia="sv-SE"/>
      </w:rPr>
      <mc:AlternateContent>
        <mc:Choice Requires="wps">
          <w:drawing>
            <wp:anchor distT="0" distB="0" distL="0" distR="0" simplePos="0" relativeHeight="2516584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EAA78C" w14:textId="78768670" w:rsidR="004E5C8C" w:rsidRDefault="004E5C8C" w:rsidP="00A118D8">
                          <w:pPr>
                            <w:pStyle w:val="Brdtext"/>
                            <w:jc w:val="left"/>
                          </w:pPr>
                          <w:sdt>
                            <w:sdtPr>
                              <w:alias w:val="NummerEtikett"/>
                              <w:tag w:val="NummerEtikett"/>
                              <w:id w:val="-18399882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1064798"/>
                              <w:lock w:val="sdtContentLocked"/>
                              <w:dataBinding w:prefixMappings="xmlns:ns0='http://rkdhs/mallar/lagstiftning/Prop/Prop.xsd'" w:xpath="/ns0:dokumentvärden[1]/ns0:dokumentnummer[1]" w:storeItemID="{068625C3-B546-44A5-B525-B7CC092E5AD6}"/>
                              <w:text/>
                            </w:sdtPr>
                            <w:sdtContent>
                              <w:r>
                                <w:t>2018/19:158</w:t>
                              </w:r>
                            </w:sdtContent>
                          </w:sdt>
                        </w:p>
                        <w:p w14:paraId="46218CE2" w14:textId="4DC0742B" w:rsidR="004E5C8C" w:rsidRPr="00C7375F" w:rsidRDefault="004E5C8C" w:rsidP="00136126">
                          <w:pPr>
                            <w:pStyle w:val="Brdtext"/>
                          </w:pPr>
                          <w:sdt>
                            <w:sdtPr>
                              <w:alias w:val="BilageEtikett"/>
                              <w:tag w:val="BilageEtikett"/>
                              <w:id w:val="54194425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5482574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4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C4qkAIAAJMFAAAOAAAAZHJzL2Uyb0RvYy54bWysVN9v2jAQfp+0/8Hy+wihlK6ooWKtOk1C&#10;bTWY+mwcu0SzfZ5tSNhf37OTAOv60mkvydn3y/fdd3d13WhFdsL5CkxB88GQEmE4lJV5LuiP1d2n&#10;z5T4wEzJFBhR0L3w9Hr28cNVbadiBBtQpXAEgxg/rW1BNyHYaZZ5vhGa+QFYYVApwWkW8Oies9Kx&#10;GqNrlY2Gw0lWgyutAy68x9vbVklnKb6UgocHKb0IRBUU3xbS16XvOn6z2RWbPjtmNxXvnsH+4RWa&#10;VQaTHkLdssDI1lV/hdIVd+BBhgEHnYGUFRepBqwmH76qZrlhVqRaEBxvDzD5/xeW3+8eHanKgo4m&#10;lBimsUcr0QS3xQLOIjy19VO0Wlq0C80XaLDN/b3Hy1h1I52Of6yHoB6B3h/AxWCER6d8nGPHKOGo&#10;y0f55Sihnx29rfPhqwBNolBQh81LmLLdwgd8CZr2JjGZB1WVd5VS6RAJI26UIzuGrVYhvRE9/rBS&#10;htQFnZydD1NgA9G9jaxMDCMSZbp0sfK2wiSFvRLRRpnvQiJkqdA3cjPOhTnkT9bRSmKq9zh29sdX&#10;vce5rQM9UmYw4eCsKwMuVZ9m7AhZ+bOHTLb2CPhJ3VEMzbpJXLmY9AxYQ7lHYjhoJ8tbfldh9xbM&#10;h0fmcJSw4bgewgN+pAJEHzqJkg2432/dR3tkOGopqXE0C+p/bZkTlKhvBrl/mY/HcZbTYXx+gUQi&#10;7lSzPtWYrb4BpESOi8jyJEb7oHpROtBPuEXmMSuqmOGYu6ChF29CuzBwC3ExnycjnF7LwsIsLY+h&#10;I8yRm6vmiTnbETgg9e+hH2I2fcXj1jZ6ejvfBuRiInkEukW1awBOfuJ+t6Xiajk9J6vjLp29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RC4q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4EAA78C" w14:textId="78768670" w:rsidR="004E5C8C" w:rsidRDefault="004E5C8C" w:rsidP="00A118D8">
                    <w:pPr>
                      <w:pStyle w:val="Brdtext"/>
                      <w:jc w:val="left"/>
                    </w:pPr>
                    <w:sdt>
                      <w:sdtPr>
                        <w:alias w:val="NummerEtikett"/>
                        <w:tag w:val="NummerEtikett"/>
                        <w:id w:val="-18399882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1064798"/>
                        <w:lock w:val="sdtContentLocked"/>
                        <w:dataBinding w:prefixMappings="xmlns:ns0='http://rkdhs/mallar/lagstiftning/Prop/Prop.xsd'" w:xpath="/ns0:dokumentvärden[1]/ns0:dokumentnummer[1]" w:storeItemID="{068625C3-B546-44A5-B525-B7CC092E5AD6}"/>
                        <w:text/>
                      </w:sdtPr>
                      <w:sdtContent>
                        <w:r>
                          <w:t>2018/19:158</w:t>
                        </w:r>
                      </w:sdtContent>
                    </w:sdt>
                  </w:p>
                  <w:p w14:paraId="46218CE2" w14:textId="4DC0742B" w:rsidR="004E5C8C" w:rsidRPr="00C7375F" w:rsidRDefault="004E5C8C" w:rsidP="00136126">
                    <w:pPr>
                      <w:pStyle w:val="Brdtext"/>
                    </w:pPr>
                    <w:sdt>
                      <w:sdtPr>
                        <w:alias w:val="BilageEtikett"/>
                        <w:tag w:val="BilageEtikett"/>
                        <w:id w:val="54194425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5482574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45DBAF" w14:textId="77777777" w:rsidR="004E5C8C" w:rsidRDefault="004E5C8C" w:rsidP="00664D04">
    <w:pPr>
      <w:pStyle w:val="Brdtext"/>
    </w:pPr>
    <w:r>
      <w:rPr>
        <w:noProof/>
        <w:lang w:eastAsia="sv-SE"/>
      </w:rPr>
      <mc:AlternateContent>
        <mc:Choice Requires="wps">
          <w:drawing>
            <wp:anchor distT="0" distB="0" distL="0" distR="0" simplePos="0" relativeHeight="25165838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ACDE03" w14:textId="710416B1" w:rsidR="004E5C8C" w:rsidRDefault="004E5C8C" w:rsidP="00664D04">
                          <w:pPr>
                            <w:pStyle w:val="Brdtext"/>
                            <w:jc w:val="left"/>
                          </w:pPr>
                          <w:sdt>
                            <w:sdtPr>
                              <w:alias w:val="NummerEtikett"/>
                              <w:tag w:val="NummerEtikett"/>
                              <w:id w:val="21073105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8033729"/>
                              <w:lock w:val="sdtContentLocked"/>
                              <w:dataBinding w:prefixMappings="xmlns:ns0='http://rkdhs/mallar/lagstiftning/Prop/Prop.xsd'" w:xpath="/ns0:dokumentvärden[1]/ns0:dokumentnummer[1]" w:storeItemID="{068625C3-B546-44A5-B525-B7CC092E5AD6}"/>
                              <w:text/>
                            </w:sdtPr>
                            <w:sdtContent>
                              <w:r>
                                <w:t>2018/19:158</w:t>
                              </w:r>
                            </w:sdtContent>
                          </w:sdt>
                        </w:p>
                        <w:p w14:paraId="411FDA16" w14:textId="68140E2D" w:rsidR="004E5C8C" w:rsidRPr="00C7375F" w:rsidRDefault="004E5C8C" w:rsidP="00136126">
                          <w:pPr>
                            <w:pStyle w:val="Brdtext"/>
                          </w:pPr>
                          <w:sdt>
                            <w:sdtPr>
                              <w:alias w:val="BilageEtikett"/>
                              <w:tag w:val="BilageEtikett"/>
                              <w:id w:val="-6742075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61918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BPbjwIAAJMFAAAOAAAAZHJzL2Uyb0RvYy54bWysVE1v2zAMvQ/YfxB0Xx1nadcGdYqsRYcB&#10;RVusHXpWZKkxJomaxMTOfv0o2flY10uHXWxKfCRF8pHnF501bK1CbMBVvDwacaachLpxzxX//nj9&#10;4ZSziMLVwoBTFd+oyC9m79+dt36qxrAEU6vAyImL09ZXfInop0UR5VJZEY/AK0dKDcEKpGN4Luog&#10;WvJuTTEejU6KFkLtA0gVI91e9Uo+y/61VhLvtI4Kmak4vQ3zN+TvIn2L2bmYPgfhl40cniH+4RVW&#10;NI6C7lxdCRRsFZq/XNlGBoig8UiCLUDrRqqcA2VTjl5k87AUXuVcqDjR78oU/59bebu+D6ypKz4+&#10;48wJSz16VB2GFSUwTuVpfZwS6sETDrvP0FGbt/eRLlPWnQ42/SkfRnoq9GZXXHLGZDIqJyV1jDNJ&#10;unJcno1z9Yu9tQ8RvyiwLAkVD9S8XFOxvolILyHoFpKCRTBNfd0Ykw+JMOrSBLYW1GqD+Y1k8QfK&#10;ONZW/OTj8Sg7dpDMe8/GJTcqU2YIlzLvM8wSboxKGOO+KU0ly4m+EltIqdwufkYnlKZQbzEc8PtX&#10;vcW4z4MscmRwuDO2jYOQs88zti9Z/WNbMt3jqeAHeScRu0WXuXKaW5euFlBviBgB+smKXl431L0b&#10;EfFeBBolajitB7yjjzZA1YdB4mwJ4ddr9wlPDCctZy2NZsXjz5UIijPz1RH3z8rJJM1yPkyOPxGR&#10;WDjULA41bmUvgShR0iLyMosJj2Yr6gD2ibbIPEUllXCSYlcct+Il9guDtpBU83kG0fR6gTfuwcvk&#10;OpU5cfOxexLBDwRGov4tbIdYTF/wuMcmy+jnKy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L98E9u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CACDE03" w14:textId="710416B1" w:rsidR="004E5C8C" w:rsidRDefault="004E5C8C" w:rsidP="00664D04">
                    <w:pPr>
                      <w:pStyle w:val="Brdtext"/>
                      <w:jc w:val="left"/>
                    </w:pPr>
                    <w:sdt>
                      <w:sdtPr>
                        <w:alias w:val="NummerEtikett"/>
                        <w:tag w:val="NummerEtikett"/>
                        <w:id w:val="21073105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8033729"/>
                        <w:lock w:val="sdtContentLocked"/>
                        <w:dataBinding w:prefixMappings="xmlns:ns0='http://rkdhs/mallar/lagstiftning/Prop/Prop.xsd'" w:xpath="/ns0:dokumentvärden[1]/ns0:dokumentnummer[1]" w:storeItemID="{068625C3-B546-44A5-B525-B7CC092E5AD6}"/>
                        <w:text/>
                      </w:sdtPr>
                      <w:sdtContent>
                        <w:r>
                          <w:t>2018/19:158</w:t>
                        </w:r>
                      </w:sdtContent>
                    </w:sdt>
                  </w:p>
                  <w:p w14:paraId="411FDA16" w14:textId="68140E2D" w:rsidR="004E5C8C" w:rsidRPr="00C7375F" w:rsidRDefault="004E5C8C" w:rsidP="00136126">
                    <w:pPr>
                      <w:pStyle w:val="Brdtext"/>
                    </w:pPr>
                    <w:sdt>
                      <w:sdtPr>
                        <w:alias w:val="BilageEtikett"/>
                        <w:tag w:val="BilageEtikett"/>
                        <w:id w:val="-6742075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61918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96A52D" w14:textId="77777777" w:rsidR="004E5C8C" w:rsidRDefault="004E5C8C" w:rsidP="00EE1584">
    <w:pPr>
      <w:pStyle w:val="Brdtext"/>
    </w:pPr>
    <w:r>
      <w:rPr>
        <w:noProof/>
        <w:lang w:eastAsia="sv-SE"/>
      </w:rPr>
      <mc:AlternateContent>
        <mc:Choice Requires="wps">
          <w:drawing>
            <wp:anchor distT="0" distB="0" distL="0" distR="0" simplePos="0" relativeHeight="2516584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29246D" w14:textId="00885DFA" w:rsidR="004E5C8C" w:rsidRDefault="004E5C8C" w:rsidP="00A118D8">
                          <w:pPr>
                            <w:pStyle w:val="Brdtext"/>
                            <w:jc w:val="left"/>
                          </w:pPr>
                          <w:sdt>
                            <w:sdtPr>
                              <w:alias w:val="NummerEtikett"/>
                              <w:tag w:val="NummerEtikett"/>
                              <w:id w:val="2819971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19250130"/>
                              <w:lock w:val="sdtContentLocked"/>
                              <w:dataBinding w:prefixMappings="xmlns:ns0='http://rkdhs/mallar/lagstiftning/Prop/Prop.xsd'" w:xpath="/ns0:dokumentvärden[1]/ns0:dokumentnummer[1]" w:storeItemID="{068625C3-B546-44A5-B525-B7CC092E5AD6}"/>
                              <w:text/>
                            </w:sdtPr>
                            <w:sdtContent>
                              <w:r>
                                <w:t>2018/19:158</w:t>
                              </w:r>
                            </w:sdtContent>
                          </w:sdt>
                        </w:p>
                        <w:p w14:paraId="7F5BDD99" w14:textId="1BF5F945" w:rsidR="004E5C8C" w:rsidRPr="00C7375F" w:rsidRDefault="004E5C8C" w:rsidP="00136126">
                          <w:pPr>
                            <w:pStyle w:val="Brdtext"/>
                          </w:pPr>
                          <w:sdt>
                            <w:sdtPr>
                              <w:alias w:val="BilageEtikett"/>
                              <w:tag w:val="BilageEtikett"/>
                              <w:id w:val="7779029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65746343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4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p0T6jgIAAJM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Y&#10;nTJMo0ePoot+hQKOEzytC1NYPTjYxe6T7dDm7X3AZaq6k16nP+oh0APozQ5cBCM8OZWTEh2jhENX&#10;jsvzcUa/2Hs7H+JnYTVJQkU9mpcxZevbEPESmG5NUrJgVVPfNErlQyKMuFKerBlarWJ+Izz+sFKG&#10;tBU9PT4Z5cDGJvc+sjIpjMiUGdKlyvsKsxQ3SiQbZb4JCchyoa/kZpwLs8ufrZOVRKq3OA72+1e9&#10;xbmvAx45szVx56wbY32uPs/YHrL6xxYy2dsD8IO6kxi7RZe5crZjwMLWGxDD236yguM3Dbp3y0K8&#10;Zx6jhIZjPcQ7fKSyQN8OEiVL63+9dp/swXBoKWkxmhUNP1fMC0rUFwPun5eTSZrlfJicfASRiD/U&#10;LA41ZqWvLChRYhE5nsVkH9VWlN7qJ2yRecoKFTMcuSsat+JV7BcGthAX83k2wvQ6Fm/Ng+MpdII5&#10;cfOxe2LeDQSOoP5Xux1iNn3B4942eQY3X0VwMZM8Ad2jOjQAk5+5P2yptFoOz9lqv0t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VKdE+o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F29246D" w14:textId="00885DFA" w:rsidR="004E5C8C" w:rsidRDefault="004E5C8C" w:rsidP="00A118D8">
                    <w:pPr>
                      <w:pStyle w:val="Brdtext"/>
                      <w:jc w:val="left"/>
                    </w:pPr>
                    <w:sdt>
                      <w:sdtPr>
                        <w:alias w:val="NummerEtikett"/>
                        <w:tag w:val="NummerEtikett"/>
                        <w:id w:val="2819971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19250130"/>
                        <w:lock w:val="sdtContentLocked"/>
                        <w:dataBinding w:prefixMappings="xmlns:ns0='http://rkdhs/mallar/lagstiftning/Prop/Prop.xsd'" w:xpath="/ns0:dokumentvärden[1]/ns0:dokumentnummer[1]" w:storeItemID="{068625C3-B546-44A5-B525-B7CC092E5AD6}"/>
                        <w:text/>
                      </w:sdtPr>
                      <w:sdtContent>
                        <w:r>
                          <w:t>2018/19:158</w:t>
                        </w:r>
                      </w:sdtContent>
                    </w:sdt>
                  </w:p>
                  <w:p w14:paraId="7F5BDD99" w14:textId="1BF5F945" w:rsidR="004E5C8C" w:rsidRPr="00C7375F" w:rsidRDefault="004E5C8C" w:rsidP="00136126">
                    <w:pPr>
                      <w:pStyle w:val="Brdtext"/>
                    </w:pPr>
                    <w:sdt>
                      <w:sdtPr>
                        <w:alias w:val="BilageEtikett"/>
                        <w:tag w:val="BilageEtikett"/>
                        <w:id w:val="7779029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65746343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3511B4" w14:textId="77777777" w:rsidR="004E5C8C" w:rsidRDefault="004E5C8C" w:rsidP="00664D04">
    <w:pPr>
      <w:pStyle w:val="Brdtext"/>
    </w:pPr>
    <w:r>
      <w:rPr>
        <w:noProof/>
        <w:lang w:eastAsia="sv-SE"/>
      </w:rPr>
      <mc:AlternateContent>
        <mc:Choice Requires="wps">
          <w:drawing>
            <wp:anchor distT="0" distB="0" distL="0" distR="0" simplePos="0" relativeHeight="25165839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EC62A5" w14:textId="6910DEBD" w:rsidR="004E5C8C" w:rsidRDefault="004E5C8C" w:rsidP="00664D04">
                          <w:pPr>
                            <w:pStyle w:val="Brdtext"/>
                            <w:jc w:val="left"/>
                          </w:pPr>
                          <w:sdt>
                            <w:sdtPr>
                              <w:alias w:val="NummerEtikett"/>
                              <w:tag w:val="NummerEtikett"/>
                              <w:id w:val="-1054772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46041950"/>
                              <w:lock w:val="sdtContentLocked"/>
                              <w:dataBinding w:prefixMappings="xmlns:ns0='http://rkdhs/mallar/lagstiftning/Prop/Prop.xsd'" w:xpath="/ns0:dokumentvärden[1]/ns0:dokumentnummer[1]" w:storeItemID="{068625C3-B546-44A5-B525-B7CC092E5AD6}"/>
                              <w:text/>
                            </w:sdtPr>
                            <w:sdtContent>
                              <w:r>
                                <w:t>2018/19:158</w:t>
                              </w:r>
                            </w:sdtContent>
                          </w:sdt>
                        </w:p>
                        <w:p w14:paraId="7299B84F" w14:textId="25A14BA8" w:rsidR="004E5C8C" w:rsidRPr="00C7375F" w:rsidRDefault="004E5C8C" w:rsidP="00136126">
                          <w:pPr>
                            <w:pStyle w:val="Brdtext"/>
                          </w:pPr>
                          <w:sdt>
                            <w:sdtPr>
                              <w:alias w:val="BilageEtikett"/>
                              <w:tag w:val="BilageEtikett"/>
                              <w:id w:val="47826708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1748075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6KEfkAIAAJMFAAAOAAAAZHJzL2Uyb0RvYy54bWysVFFP2zAQfp+0/2D5faQphUFFijoQ0yQE&#10;aGXi2XVsGs2xPdtt0v16PjtJ2zFemPaS2L7v7nzffeeLy7ZWZCOcr4wuaH40okRobspKPxf0x+PN&#10;pzNKfGC6ZMpoUdCt8PRy9vHDRWOnYmxWRpXCEQTRftrYgq5CsNMs83wlauaPjBUaRmlczQK27jkr&#10;HWsQvVbZeDQ6zRrjSusMF97j9Loz0lmKL6Xg4V5KLwJRBcXdQvq69F3Gbza7YNNnx+yq4v012D/c&#10;omaVRtJdqGsWGFm76q9QdcWd8UaGI27qzEhZcZFqQDX56FU1ixWzItUCcrzd0eT/X1h+t3lwpCoL&#10;epxTolmNHj2KNrg1ChhHehrrp0AtLHCh/WJatHk49ziMVbfS1fGPegjsIHq7IxfBCI9O+SRHxyjh&#10;sOXj/Hyc2M/23tb58FWYmsRFQR2alzhlm1sfcBNAB0hM5o2qyptKqbSJghFXypENQ6tVSHeExx8o&#10;pUlT0NPjk1EKrE107yIrHcOIJJk+Xay8qzCtwlaJiFH6u5CgLBX6Rm7GudC7/AkdURKp3uPY4/e3&#10;eo9zVwc8Umajw865rrRxqfo0Y3vKyp8DZbLDg/CDuuMytMs2aeXsZFDA0pRbCMOZbrK85TcVunfL&#10;fHhgDqOEhuN5CPf4SGXAvulXlKyM+/3WecRD4bBS0mA0C+p/rZkTlKhvGto/zyeTOMtpMzn5DCER&#10;d2hZHlr0ur4ykATkjdulZcQHNSylM/UTXpF5zAoT0xy5CxqG5VXoHgy8QlzM5wmE6bUs3OqF5TF0&#10;pDlq87F9Ys72Ag6Q/p0ZhphNX+m4w0ZPb+frAC0mkUeiO1b7BmDyk/b7Vyo+LYf7hNq/pbMX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s6KEf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DEC62A5" w14:textId="6910DEBD" w:rsidR="004E5C8C" w:rsidRDefault="004E5C8C" w:rsidP="00664D04">
                    <w:pPr>
                      <w:pStyle w:val="Brdtext"/>
                      <w:jc w:val="left"/>
                    </w:pPr>
                    <w:sdt>
                      <w:sdtPr>
                        <w:alias w:val="NummerEtikett"/>
                        <w:tag w:val="NummerEtikett"/>
                        <w:id w:val="-1054772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46041950"/>
                        <w:lock w:val="sdtContentLocked"/>
                        <w:dataBinding w:prefixMappings="xmlns:ns0='http://rkdhs/mallar/lagstiftning/Prop/Prop.xsd'" w:xpath="/ns0:dokumentvärden[1]/ns0:dokumentnummer[1]" w:storeItemID="{068625C3-B546-44A5-B525-B7CC092E5AD6}"/>
                        <w:text/>
                      </w:sdtPr>
                      <w:sdtContent>
                        <w:r>
                          <w:t>2018/19:158</w:t>
                        </w:r>
                      </w:sdtContent>
                    </w:sdt>
                  </w:p>
                  <w:p w14:paraId="7299B84F" w14:textId="25A14BA8" w:rsidR="004E5C8C" w:rsidRPr="00C7375F" w:rsidRDefault="004E5C8C" w:rsidP="00136126">
                    <w:pPr>
                      <w:pStyle w:val="Brdtext"/>
                    </w:pPr>
                    <w:sdt>
                      <w:sdtPr>
                        <w:alias w:val="BilageEtikett"/>
                        <w:tag w:val="BilageEtikett"/>
                        <w:id w:val="47826708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1748075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F684A9" w14:textId="77777777" w:rsidR="004E5C8C" w:rsidRDefault="004E5C8C" w:rsidP="00EE1584">
    <w:pPr>
      <w:pStyle w:val="Brdtext"/>
    </w:pPr>
    <w:r>
      <w:rPr>
        <w:noProof/>
        <w:lang w:eastAsia="sv-SE"/>
      </w:rPr>
      <mc:AlternateContent>
        <mc:Choice Requires="wps">
          <w:drawing>
            <wp:anchor distT="0" distB="0" distL="0" distR="0" simplePos="0" relativeHeight="25165845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84717A" w14:textId="2BA5A458" w:rsidR="004E5C8C" w:rsidRDefault="004E5C8C" w:rsidP="00A118D8">
                          <w:pPr>
                            <w:pStyle w:val="Brdtext"/>
                            <w:jc w:val="left"/>
                          </w:pPr>
                          <w:sdt>
                            <w:sdtPr>
                              <w:alias w:val="NummerEtikett"/>
                              <w:tag w:val="NummerEtikett"/>
                              <w:id w:val="-12748557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8701639"/>
                              <w:lock w:val="sdtContentLocked"/>
                              <w:dataBinding w:prefixMappings="xmlns:ns0='http://rkdhs/mallar/lagstiftning/Prop/Prop.xsd'" w:xpath="/ns0:dokumentvärden[1]/ns0:dokumentnummer[1]" w:storeItemID="{068625C3-B546-44A5-B525-B7CC092E5AD6}"/>
                              <w:text/>
                            </w:sdtPr>
                            <w:sdtContent>
                              <w:r>
                                <w:t>2018/19:158</w:t>
                              </w:r>
                            </w:sdtContent>
                          </w:sdt>
                        </w:p>
                        <w:p w14:paraId="4FE4BB6E" w14:textId="5C7DFBE3" w:rsidR="004E5C8C" w:rsidRPr="00C7375F" w:rsidRDefault="004E5C8C" w:rsidP="00136126">
                          <w:pPr>
                            <w:pStyle w:val="Brdtext"/>
                          </w:pPr>
                          <w:sdt>
                            <w:sdtPr>
                              <w:alias w:val="BilageEtikett"/>
                              <w:tag w:val="BilageEtikett"/>
                              <w:id w:val="70352024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27478222"/>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4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URhPkAIAAJM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gx6NKvRo0fRBrdGAceRnsb6KVALC1xov5gWbR7OPQ5j1a10dfyjHgI7Im135CIY4dEpn+ToGCUc&#10;tnycn48T+9ne2zofvgpTk7goqEPzEqdsc+sDbgLoAInJvFFVeVMplTZRMOJKObJhaLUK6Y7w+AOl&#10;NGkKenp8MkqBtYnuXWSlYxiRJNOni5V3FaZV2CoRMUp/FxKUpULfyM04F3qXP6EjSiLVexx7/P5W&#10;73Hu6oBHymx02DnXlTYuVZ/e2J6y8udAmezwIPyg7rgM7bJNWjk7HRSwNOUWwnCme1ne8psK3btl&#10;Pjwwh6eEhmM8hHt8pDJg3/QrSlbG/X7rPOKhcFgpafA0C+p/rZkTlKhvGto/zycThA1pMzn5DCER&#10;d2hZHlr0ur4ykESOQWR5WkZ8UMNSOlM/YYrMY1aYmObIXdAwLK9CNzAwhbiYzxMIr9eycKsXlsfQ&#10;keaozcf2iTnbCzhA+ndmeMRs+krHHTZ6ejtfB2gxiTwS3bHaNwAvP2m/n1JxtBzuE2o/S2c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4URhP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E84717A" w14:textId="2BA5A458" w:rsidR="004E5C8C" w:rsidRDefault="004E5C8C" w:rsidP="00A118D8">
                    <w:pPr>
                      <w:pStyle w:val="Brdtext"/>
                      <w:jc w:val="left"/>
                    </w:pPr>
                    <w:sdt>
                      <w:sdtPr>
                        <w:alias w:val="NummerEtikett"/>
                        <w:tag w:val="NummerEtikett"/>
                        <w:id w:val="-12748557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8701639"/>
                        <w:lock w:val="sdtContentLocked"/>
                        <w:dataBinding w:prefixMappings="xmlns:ns0='http://rkdhs/mallar/lagstiftning/Prop/Prop.xsd'" w:xpath="/ns0:dokumentvärden[1]/ns0:dokumentnummer[1]" w:storeItemID="{068625C3-B546-44A5-B525-B7CC092E5AD6}"/>
                        <w:text/>
                      </w:sdtPr>
                      <w:sdtContent>
                        <w:r>
                          <w:t>2018/19:158</w:t>
                        </w:r>
                      </w:sdtContent>
                    </w:sdt>
                  </w:p>
                  <w:p w14:paraId="4FE4BB6E" w14:textId="5C7DFBE3" w:rsidR="004E5C8C" w:rsidRPr="00C7375F" w:rsidRDefault="004E5C8C" w:rsidP="00136126">
                    <w:pPr>
                      <w:pStyle w:val="Brdtext"/>
                    </w:pPr>
                    <w:sdt>
                      <w:sdtPr>
                        <w:alias w:val="BilageEtikett"/>
                        <w:tag w:val="BilageEtikett"/>
                        <w:id w:val="70352024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27478222"/>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17412A" w14:textId="77777777" w:rsidR="004E5C8C" w:rsidRDefault="004E5C8C" w:rsidP="00664D04">
    <w:pPr>
      <w:pStyle w:val="Brdtext"/>
    </w:pPr>
    <w:r>
      <w:rPr>
        <w:noProof/>
        <w:lang w:eastAsia="sv-SE"/>
      </w:rPr>
      <mc:AlternateContent>
        <mc:Choice Requires="wps">
          <w:drawing>
            <wp:anchor distT="0" distB="0" distL="0" distR="0" simplePos="0" relativeHeight="25165839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ABDA8" w14:textId="3AEDED52" w:rsidR="004E5C8C" w:rsidRDefault="004E5C8C" w:rsidP="00664D04">
                          <w:pPr>
                            <w:pStyle w:val="Brdtext"/>
                            <w:jc w:val="left"/>
                          </w:pPr>
                          <w:sdt>
                            <w:sdtPr>
                              <w:alias w:val="NummerEtikett"/>
                              <w:tag w:val="NummerEtikett"/>
                              <w:id w:val="18720278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5507371"/>
                              <w:lock w:val="sdtContentLocked"/>
                              <w:dataBinding w:prefixMappings="xmlns:ns0='http://rkdhs/mallar/lagstiftning/Prop/Prop.xsd'" w:xpath="/ns0:dokumentvärden[1]/ns0:dokumentnummer[1]" w:storeItemID="{068625C3-B546-44A5-B525-B7CC092E5AD6}"/>
                              <w:text/>
                            </w:sdtPr>
                            <w:sdtContent>
                              <w:r>
                                <w:t>2018/19:158</w:t>
                              </w:r>
                            </w:sdtContent>
                          </w:sdt>
                        </w:p>
                        <w:p w14:paraId="4DC2AF39" w14:textId="27C05C65" w:rsidR="004E5C8C" w:rsidRPr="00C7375F" w:rsidRDefault="004E5C8C" w:rsidP="00136126">
                          <w:pPr>
                            <w:pStyle w:val="Brdtext"/>
                          </w:pPr>
                          <w:sdt>
                            <w:sdtPr>
                              <w:alias w:val="BilageEtikett"/>
                              <w:tag w:val="BilageEtikett"/>
                              <w:id w:val="-212114277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2439716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YFeu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h8f&#10;c+aEpR49qi7iihIYp/K0PkwJ9eAJF7vP0FGbt/eBLlPWnUab/pQPIz0VerMrLjljMhmVk5I6xpkk&#10;XTkuz8a5+sXe2mOIXxRYloSKIzUv11Ssb0KklxB0C0nBApimvm6MyYdEGHVpkK0FtdrE/Eay+ANl&#10;HGsrfnp8MsqOHSTz3rNxyY3KlBnCpcz7DLMUN0YljHHflKaS5URfiS2kVG4XP6MTSlOotxgO+P2r&#10;3mLc50EWOTK4uDO2jQPM2ecZ25es/rEtme7xVPCDvJMYu0WXuXKWW5euFlBviBgI/WQFL68b6t6N&#10;CPFeII0SNZzWQ7yjjzZA1YdB4mwJ+Ou1+4QnhpOWs5ZGs+Lh50qg4sx8dcT9s3IySbOcD5OTj0Qk&#10;hoeaxaHGrewlECVKWkReZjHho9mKGsE+0RaZp6ikEk5S7IrHrXgZ+4VBW0iq+TyDaHq9iDfuwcvk&#10;OpU5cfOxexLoBwJHov4tbIdYTF/wuMcmy+Dnq0hczCTfV3VoAE1+5v6wpdJqOTxn1H6Xzn4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NgV6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87ABDA8" w14:textId="3AEDED52" w:rsidR="004E5C8C" w:rsidRDefault="004E5C8C" w:rsidP="00664D04">
                    <w:pPr>
                      <w:pStyle w:val="Brdtext"/>
                      <w:jc w:val="left"/>
                    </w:pPr>
                    <w:sdt>
                      <w:sdtPr>
                        <w:alias w:val="NummerEtikett"/>
                        <w:tag w:val="NummerEtikett"/>
                        <w:id w:val="18720278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5507371"/>
                        <w:lock w:val="sdtContentLocked"/>
                        <w:dataBinding w:prefixMappings="xmlns:ns0='http://rkdhs/mallar/lagstiftning/Prop/Prop.xsd'" w:xpath="/ns0:dokumentvärden[1]/ns0:dokumentnummer[1]" w:storeItemID="{068625C3-B546-44A5-B525-B7CC092E5AD6}"/>
                        <w:text/>
                      </w:sdtPr>
                      <w:sdtContent>
                        <w:r>
                          <w:t>2018/19:158</w:t>
                        </w:r>
                      </w:sdtContent>
                    </w:sdt>
                  </w:p>
                  <w:p w14:paraId="4DC2AF39" w14:textId="27C05C65" w:rsidR="004E5C8C" w:rsidRPr="00C7375F" w:rsidRDefault="004E5C8C" w:rsidP="00136126">
                    <w:pPr>
                      <w:pStyle w:val="Brdtext"/>
                    </w:pPr>
                    <w:sdt>
                      <w:sdtPr>
                        <w:alias w:val="BilageEtikett"/>
                        <w:tag w:val="BilageEtikett"/>
                        <w:id w:val="-212114277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2439716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13BE20" w14:textId="77777777" w:rsidR="004E5C8C" w:rsidRDefault="004E5C8C" w:rsidP="00EE1584">
    <w:pPr>
      <w:pStyle w:val="Brdtext"/>
    </w:pPr>
    <w:r>
      <w:rPr>
        <w:noProof/>
        <w:lang w:eastAsia="sv-SE"/>
      </w:rPr>
      <mc:AlternateContent>
        <mc:Choice Requires="wps">
          <w:drawing>
            <wp:anchor distT="0" distB="0" distL="0" distR="0" simplePos="0" relativeHeight="2516584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F44E1E" w14:textId="6F2C738E" w:rsidR="004E5C8C" w:rsidRDefault="004E5C8C" w:rsidP="00A118D8">
                          <w:pPr>
                            <w:pStyle w:val="Brdtext"/>
                            <w:jc w:val="left"/>
                          </w:pPr>
                          <w:sdt>
                            <w:sdtPr>
                              <w:alias w:val="NummerEtikett"/>
                              <w:tag w:val="NummerEtikett"/>
                              <w:id w:val="-12618224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98390178"/>
                              <w:lock w:val="sdtContentLocked"/>
                              <w:dataBinding w:prefixMappings="xmlns:ns0='http://rkdhs/mallar/lagstiftning/Prop/Prop.xsd'" w:xpath="/ns0:dokumentvärden[1]/ns0:dokumentnummer[1]" w:storeItemID="{068625C3-B546-44A5-B525-B7CC092E5AD6}"/>
                              <w:text/>
                            </w:sdtPr>
                            <w:sdtContent>
                              <w:r>
                                <w:t>2018/19:158</w:t>
                              </w:r>
                            </w:sdtContent>
                          </w:sdt>
                        </w:p>
                        <w:p w14:paraId="19E679A2" w14:textId="0320354E" w:rsidR="004E5C8C" w:rsidRPr="00C7375F" w:rsidRDefault="004E5C8C" w:rsidP="00136126">
                          <w:pPr>
                            <w:pStyle w:val="Brdtext"/>
                          </w:pPr>
                          <w:sdt>
                            <w:sdtPr>
                              <w:alias w:val="BilageEtikett"/>
                              <w:tag w:val="BilageEtikett"/>
                              <w:id w:val="194048510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8963841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4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uwCP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tmOAQuoN0QMhH6ygpfXDXXvRoR4&#10;L5BGiRpO6yHe0UcbIPRhkDhbAv567T7ZE8NJy1lLo1nx8HMlUHFmvjri/lk5maRZzofJyUciEsND&#10;zeJQ41b2EogSJS0iL7OY7KPZihrBPtEWmaespBJOUu6Kx614GfuFQVtIqvk8G9H0ehFv3IOXKXSC&#10;OXHzsXsS6AcCR6L+LWyHWExf8Li3TZ7Bz1eR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Ei7AI+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FF44E1E" w14:textId="6F2C738E" w:rsidR="004E5C8C" w:rsidRDefault="004E5C8C" w:rsidP="00A118D8">
                    <w:pPr>
                      <w:pStyle w:val="Brdtext"/>
                      <w:jc w:val="left"/>
                    </w:pPr>
                    <w:sdt>
                      <w:sdtPr>
                        <w:alias w:val="NummerEtikett"/>
                        <w:tag w:val="NummerEtikett"/>
                        <w:id w:val="-12618224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98390178"/>
                        <w:lock w:val="sdtContentLocked"/>
                        <w:dataBinding w:prefixMappings="xmlns:ns0='http://rkdhs/mallar/lagstiftning/Prop/Prop.xsd'" w:xpath="/ns0:dokumentvärden[1]/ns0:dokumentnummer[1]" w:storeItemID="{068625C3-B546-44A5-B525-B7CC092E5AD6}"/>
                        <w:text/>
                      </w:sdtPr>
                      <w:sdtContent>
                        <w:r>
                          <w:t>2018/19:158</w:t>
                        </w:r>
                      </w:sdtContent>
                    </w:sdt>
                  </w:p>
                  <w:p w14:paraId="19E679A2" w14:textId="0320354E" w:rsidR="004E5C8C" w:rsidRPr="00C7375F" w:rsidRDefault="004E5C8C" w:rsidP="00136126">
                    <w:pPr>
                      <w:pStyle w:val="Brdtext"/>
                    </w:pPr>
                    <w:sdt>
                      <w:sdtPr>
                        <w:alias w:val="BilageEtikett"/>
                        <w:tag w:val="BilageEtikett"/>
                        <w:id w:val="194048510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8963841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DBD5BF" w14:textId="77777777" w:rsidR="004E5C8C" w:rsidRDefault="004E5C8C" w:rsidP="00664D04">
    <w:pPr>
      <w:pStyle w:val="Brdtext"/>
    </w:pPr>
    <w:r>
      <w:rPr>
        <w:noProof/>
        <w:lang w:eastAsia="sv-SE"/>
      </w:rPr>
      <mc:AlternateContent>
        <mc:Choice Requires="wps">
          <w:drawing>
            <wp:anchor distT="0" distB="0" distL="0" distR="0" simplePos="0" relativeHeight="2516583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6B6018" w14:textId="703EE372" w:rsidR="004E5C8C" w:rsidRDefault="004E5C8C" w:rsidP="00664D04">
                          <w:pPr>
                            <w:pStyle w:val="Brdtext"/>
                            <w:jc w:val="left"/>
                          </w:pPr>
                          <w:sdt>
                            <w:sdtPr>
                              <w:alias w:val="NummerEtikett"/>
                              <w:tag w:val="NummerEtikett"/>
                              <w:id w:val="3463013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23084641"/>
                              <w:lock w:val="sdtContentLocked"/>
                              <w:dataBinding w:prefixMappings="xmlns:ns0='http://rkdhs/mallar/lagstiftning/Prop/Prop.xsd'" w:xpath="/ns0:dokumentvärden[1]/ns0:dokumentnummer[1]" w:storeItemID="{068625C3-B546-44A5-B525-B7CC092E5AD6}"/>
                              <w:text/>
                            </w:sdtPr>
                            <w:sdtContent>
                              <w:r>
                                <w:t>2018/19:158</w:t>
                              </w:r>
                            </w:sdtContent>
                          </w:sdt>
                        </w:p>
                        <w:p w14:paraId="5714B7D8" w14:textId="74B1EEAC" w:rsidR="004E5C8C" w:rsidRPr="00C7375F" w:rsidRDefault="004E5C8C" w:rsidP="00136126">
                          <w:pPr>
                            <w:pStyle w:val="Brdtext"/>
                          </w:pPr>
                          <w:sdt>
                            <w:sdtPr>
                              <w:alias w:val="BilageEtikett"/>
                              <w:tag w:val="BilageEtikett"/>
                              <w:id w:val="-158159472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3286759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c9tRkAIAAJMFAAAOAAAAZHJzL2Uyb0RvYy54bWysVN9v2jAQfp+0/8Hy+xpCoRuooWKtmCah&#10;thpMfTaOXaLZPs82JOyv39lJgHV96bSX5Oz75fvuu7u+abQie+F8Baag+cWAEmE4lJV5Luj39eLD&#10;J0p8YKZkCowo6EF4ejN7/+66tlMxhC2oUjiCQYyf1rag2xDsNMs83wrN/AVYYVApwWkW8Oies9Kx&#10;GqNrlQ0Hg6usBldaB1x4j7d3rZLOUnwpBQ8PUnoRiCoovi2kr0vfTfxms2s2fXbMbivePYP9wys0&#10;qwwmPYa6Y4GRnav+CqUr7sCDDBccdAZSVlykGrCafPCimtWWWZFqQXC8PcLk/19Yfr9/dKQqC3o5&#10;psQwjT1aiya4HRYwjPDU1k/RamXRLjSfocE29/ceL2PVjXQ6/rEegnoE+nAEF4MRHp3yUY4do4Sj&#10;Lh/mk2FCPzt5W+fDFwGaRKGgDpuXMGX7pQ/4EjTtTWIyD6oqF5VS6RAJI26VI3uGrVYhvRE9/rBS&#10;htQFvbocD1JgA9G9jaxMDCMSZbp0sfK2wiSFgxLRRplvQiJkqdBXcjPOhTnmT9bRSmKqtzh29qdX&#10;vcW5rQM9UmYw4eisKwMuVZ9m7ARZ+aOHTLb2CPhZ3VEMzaZJXJmMewZsoDwgMRy0k+UtX1TYvSXz&#10;4ZE5HCVsOK6H8IAfqQDRh06iZAvu12v30R4ZjlpKahzNgvqfO+YEJeqrQe5P8tEoznI6jMYfkUjE&#10;nWs25xqz07eAlMhxEVmexGgfVC9KB/oJt8g8ZkUVMxxzFzT04m1oFwZuIS7m82SE02tZWJqV5TF0&#10;hDlyc908MWc7Agek/j30Q8ymL3jc2kZPb+e7gFxMJI9At6h2DcDJT9zvtlRcLefnZHXapb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Rc9tR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86B6018" w14:textId="703EE372" w:rsidR="004E5C8C" w:rsidRDefault="004E5C8C" w:rsidP="00664D04">
                    <w:pPr>
                      <w:pStyle w:val="Brdtext"/>
                      <w:jc w:val="left"/>
                    </w:pPr>
                    <w:sdt>
                      <w:sdtPr>
                        <w:alias w:val="NummerEtikett"/>
                        <w:tag w:val="NummerEtikett"/>
                        <w:id w:val="3463013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23084641"/>
                        <w:lock w:val="sdtContentLocked"/>
                        <w:dataBinding w:prefixMappings="xmlns:ns0='http://rkdhs/mallar/lagstiftning/Prop/Prop.xsd'" w:xpath="/ns0:dokumentvärden[1]/ns0:dokumentnummer[1]" w:storeItemID="{068625C3-B546-44A5-B525-B7CC092E5AD6}"/>
                        <w:text/>
                      </w:sdtPr>
                      <w:sdtContent>
                        <w:r>
                          <w:t>2018/19:158</w:t>
                        </w:r>
                      </w:sdtContent>
                    </w:sdt>
                  </w:p>
                  <w:p w14:paraId="5714B7D8" w14:textId="74B1EEAC" w:rsidR="004E5C8C" w:rsidRPr="00C7375F" w:rsidRDefault="004E5C8C" w:rsidP="00136126">
                    <w:pPr>
                      <w:pStyle w:val="Brdtext"/>
                    </w:pPr>
                    <w:sdt>
                      <w:sdtPr>
                        <w:alias w:val="BilageEtikett"/>
                        <w:tag w:val="BilageEtikett"/>
                        <w:id w:val="-158159472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3286759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45E1DF" w14:textId="77777777" w:rsidR="004E5C8C" w:rsidRDefault="004E5C8C" w:rsidP="00EE1584">
    <w:pPr>
      <w:pStyle w:val="Brdtext"/>
    </w:pPr>
    <w:r>
      <w:rPr>
        <w:noProof/>
        <w:lang w:eastAsia="sv-SE"/>
      </w:rPr>
      <mc:AlternateContent>
        <mc:Choice Requires="wps">
          <w:drawing>
            <wp:anchor distT="0" distB="0" distL="0" distR="0" simplePos="0" relativeHeight="25165846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F49E1E" w14:textId="540E2A6C" w:rsidR="004E5C8C" w:rsidRDefault="004E5C8C" w:rsidP="00A118D8">
                          <w:pPr>
                            <w:pStyle w:val="Brdtext"/>
                            <w:jc w:val="left"/>
                          </w:pPr>
                          <w:sdt>
                            <w:sdtPr>
                              <w:alias w:val="NummerEtikett"/>
                              <w:tag w:val="NummerEtikett"/>
                              <w:id w:val="2142465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35290474"/>
                              <w:lock w:val="sdtContentLocked"/>
                              <w:dataBinding w:prefixMappings="xmlns:ns0='http://rkdhs/mallar/lagstiftning/Prop/Prop.xsd'" w:xpath="/ns0:dokumentvärden[1]/ns0:dokumentnummer[1]" w:storeItemID="{068625C3-B546-44A5-B525-B7CC092E5AD6}"/>
                              <w:text/>
                            </w:sdtPr>
                            <w:sdtContent>
                              <w:r>
                                <w:t>2018/19:158</w:t>
                              </w:r>
                            </w:sdtContent>
                          </w:sdt>
                        </w:p>
                        <w:p w14:paraId="3733A753" w14:textId="18354B33" w:rsidR="004E5C8C" w:rsidRPr="00C7375F" w:rsidRDefault="004E5C8C" w:rsidP="00136126">
                          <w:pPr>
                            <w:pStyle w:val="Brdtext"/>
                          </w:pPr>
                          <w:sdt>
                            <w:sdtPr>
                              <w:alias w:val="BilageEtikett"/>
                              <w:tag w:val="BilageEtikett"/>
                              <w:id w:val="-148809144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21217131"/>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4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ymIBkAIAAJMFAAAOAAAAZHJzL2Uyb0RvYy54bWysVN9v2jAQfp+0/8Hy+wihlA1EqFirTpOq&#10;thpMfTaOXaLZPs82JOyv39lJgHV96bSX5Oz75fvuu5tfNVqRvXC+AlPQfDCkRBgOZWWeC/p9ffvh&#10;EyU+MFMyBUYU9CA8vVq8fzev7UyMYAuqFI5gEONntS3oNgQ7yzLPt0IzPwArDColOM0CHt1zVjpW&#10;Y3StstFwOMlqcKV1wIX3eHvTKukixZdS8PAgpReBqILi20L6uvTdxG+2mLPZs2N2W/HuGewfXqFZ&#10;ZTDpMdQNC4zsXPVXKF1xBx5kGHDQGUhZcZFqwGry4YtqVltmRaoFwfH2CJP/f2H5/f7Rkaos6MWY&#10;EsM09mgtmuB2WMBFhKe2foZWK4t2ofkMDba5v/d4GatupNPxj/UQ1CPQhyO4GIzw6JSPc+wYJRx1&#10;+SifjhL62cnbOh++CNAkCgV12LyEKdvf+YAvQdPeJCbzoKrytlIqHSJhxLVyZM+w1SqkN6LHH1bK&#10;kLqgk4vLYQpsILq3kZWJYUSiTJcuVt5WmKRwUCLaKPNNSIQsFfpKbsa5MMf8yTpaSUz1FsfO/vSq&#10;tzi3daBHygwmHJ11ZcCl6tOMnSArf/SQydYeAT+rO4qh2TSJK9NJz4ANlAckhoN2srzltxV27475&#10;8MgcjhI2HNdDeMCPVIDoQydRsgX367X7aI8MRy0lNY5mQf3PHXOCEvXVIPen+XgcZzkdxpcfkUjE&#10;nWs25xqz09eAlMhxEVmexGgfVC9KB/oJt8gyZkUVMxxzFzT04nVoFwZuIS6Wy2SE02tZuDMry2Po&#10;CHPk5rp5Ys52BA5I/Xvoh5jNXvC4tY2e3i53AbmYSB6BblHtGoCTn7jfbam4Ws7Pyeq0Sx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FymIB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FF49E1E" w14:textId="540E2A6C" w:rsidR="004E5C8C" w:rsidRDefault="004E5C8C" w:rsidP="00A118D8">
                    <w:pPr>
                      <w:pStyle w:val="Brdtext"/>
                      <w:jc w:val="left"/>
                    </w:pPr>
                    <w:sdt>
                      <w:sdtPr>
                        <w:alias w:val="NummerEtikett"/>
                        <w:tag w:val="NummerEtikett"/>
                        <w:id w:val="2142465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35290474"/>
                        <w:lock w:val="sdtContentLocked"/>
                        <w:dataBinding w:prefixMappings="xmlns:ns0='http://rkdhs/mallar/lagstiftning/Prop/Prop.xsd'" w:xpath="/ns0:dokumentvärden[1]/ns0:dokumentnummer[1]" w:storeItemID="{068625C3-B546-44A5-B525-B7CC092E5AD6}"/>
                        <w:text/>
                      </w:sdtPr>
                      <w:sdtContent>
                        <w:r>
                          <w:t>2018/19:158</w:t>
                        </w:r>
                      </w:sdtContent>
                    </w:sdt>
                  </w:p>
                  <w:p w14:paraId="3733A753" w14:textId="18354B33" w:rsidR="004E5C8C" w:rsidRPr="00C7375F" w:rsidRDefault="004E5C8C" w:rsidP="00136126">
                    <w:pPr>
                      <w:pStyle w:val="Brdtext"/>
                    </w:pPr>
                    <w:sdt>
                      <w:sdtPr>
                        <w:alias w:val="BilageEtikett"/>
                        <w:tag w:val="BilageEtikett"/>
                        <w:id w:val="-148809144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21217131"/>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D294F9" w14:textId="77777777" w:rsidR="004E5C8C" w:rsidRDefault="004E5C8C" w:rsidP="00664D04">
    <w:pPr>
      <w:pStyle w:val="Brdtext"/>
    </w:pPr>
    <w:r>
      <w:rPr>
        <w:noProof/>
        <w:lang w:eastAsia="sv-SE"/>
      </w:rPr>
      <mc:AlternateContent>
        <mc:Choice Requires="wps">
          <w:drawing>
            <wp:anchor distT="0" distB="0" distL="0" distR="0" simplePos="0" relativeHeight="25165839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461B09" w14:textId="114BE476" w:rsidR="004E5C8C" w:rsidRDefault="004E5C8C" w:rsidP="00664D04">
                          <w:pPr>
                            <w:pStyle w:val="Brdtext"/>
                            <w:jc w:val="left"/>
                          </w:pPr>
                          <w:sdt>
                            <w:sdtPr>
                              <w:alias w:val="NummerEtikett"/>
                              <w:tag w:val="NummerEtikett"/>
                              <w:id w:val="-21296907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06935623"/>
                              <w:lock w:val="sdtContentLocked"/>
                              <w:dataBinding w:prefixMappings="xmlns:ns0='http://rkdhs/mallar/lagstiftning/Prop/Prop.xsd'" w:xpath="/ns0:dokumentvärden[1]/ns0:dokumentnummer[1]" w:storeItemID="{068625C3-B546-44A5-B525-B7CC092E5AD6}"/>
                              <w:text/>
                            </w:sdtPr>
                            <w:sdtContent>
                              <w:r>
                                <w:t>2018/19:158</w:t>
                              </w:r>
                            </w:sdtContent>
                          </w:sdt>
                        </w:p>
                        <w:p w14:paraId="3BB2DEF1" w14:textId="3E49CBB0" w:rsidR="004E5C8C" w:rsidRPr="00C7375F" w:rsidRDefault="004E5C8C" w:rsidP="00136126">
                          <w:pPr>
                            <w:pStyle w:val="Brdtext"/>
                          </w:pPr>
                          <w:sdt>
                            <w:sdtPr>
                              <w:alias w:val="BilageEtikett"/>
                              <w:tag w:val="BilageEtikett"/>
                              <w:id w:val="-133807421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7854204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8wQMkA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x&#10;R0oM0+jRo+iiX6GAcYKndWEKqwcHu9h9th3avL0PuExVd9Lr9Ec9BHoAvdmBi2CEJ6dyUqJjlHDo&#10;ynF5Ns7oF3tv50P8IqwmSaioR/Mypmx9EyJeAtOtSUoWrGrq60apfEiEEZfKkzVDq1XMb4THH1bK&#10;kLaip8cnoxzY2OTeR1YmhRGZMkO6VHlfYZbiRolko8w3IQFZLvSV3IxzYXb5s3Wykkj1FsfBfv+q&#10;tzj3dcAjZ7Ym7px1Y6zP1ecZ20NW/9hCJnt7AH5QdxJjt+gyV0r0caDGwtYbMMPbfrSC49cN2nfD&#10;QrxnHrOEjmM/xDt8pLKA3w4SJUvrf712n+xBcWgpaTGbFQ0/V8wLStRXA/KflZNJGuZ8mJx8BJOI&#10;P9QsDjVmpS8tOFFiEzmexWQf1VaU3uonrJF5ygoVMxy5Kxq34mXsNwbWEBfzeTbC+DoWb8yD4yl0&#10;wjmR87F7Yt4NDI7g/q3dTjGbviByb5s8g5uvIsiYWZ6Q7lEdOoDRz+Qf1lTaLYfnbL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F8wQM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4461B09" w14:textId="114BE476" w:rsidR="004E5C8C" w:rsidRDefault="004E5C8C" w:rsidP="00664D04">
                    <w:pPr>
                      <w:pStyle w:val="Brdtext"/>
                      <w:jc w:val="left"/>
                    </w:pPr>
                    <w:sdt>
                      <w:sdtPr>
                        <w:alias w:val="NummerEtikett"/>
                        <w:tag w:val="NummerEtikett"/>
                        <w:id w:val="-21296907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06935623"/>
                        <w:lock w:val="sdtContentLocked"/>
                        <w:dataBinding w:prefixMappings="xmlns:ns0='http://rkdhs/mallar/lagstiftning/Prop/Prop.xsd'" w:xpath="/ns0:dokumentvärden[1]/ns0:dokumentnummer[1]" w:storeItemID="{068625C3-B546-44A5-B525-B7CC092E5AD6}"/>
                        <w:text/>
                      </w:sdtPr>
                      <w:sdtContent>
                        <w:r>
                          <w:t>2018/19:158</w:t>
                        </w:r>
                      </w:sdtContent>
                    </w:sdt>
                  </w:p>
                  <w:p w14:paraId="3BB2DEF1" w14:textId="3E49CBB0" w:rsidR="004E5C8C" w:rsidRPr="00C7375F" w:rsidRDefault="004E5C8C" w:rsidP="00136126">
                    <w:pPr>
                      <w:pStyle w:val="Brdtext"/>
                    </w:pPr>
                    <w:sdt>
                      <w:sdtPr>
                        <w:alias w:val="BilageEtikett"/>
                        <w:tag w:val="BilageEtikett"/>
                        <w:id w:val="-133807421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7854204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B2FA42" w14:textId="77777777" w:rsidR="004E5C8C" w:rsidRDefault="004E5C8C" w:rsidP="00EE1584">
    <w:pPr>
      <w:pStyle w:val="Brdtext"/>
    </w:pPr>
    <w:r>
      <w:rPr>
        <w:noProof/>
        <w:lang w:eastAsia="sv-SE"/>
      </w:rPr>
      <mc:AlternateContent>
        <mc:Choice Requires="wps">
          <w:drawing>
            <wp:anchor distT="0" distB="0" distL="0" distR="0" simplePos="0" relativeHeight="25165846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D8D1BE" w14:textId="3082752B" w:rsidR="004E5C8C" w:rsidRDefault="004E5C8C" w:rsidP="00A118D8">
                          <w:pPr>
                            <w:pStyle w:val="Brdtext"/>
                            <w:jc w:val="left"/>
                          </w:pPr>
                          <w:sdt>
                            <w:sdtPr>
                              <w:alias w:val="NummerEtikett"/>
                              <w:tag w:val="NummerEtikett"/>
                              <w:id w:val="-16794873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3370629"/>
                              <w:lock w:val="sdtContentLocked"/>
                              <w:dataBinding w:prefixMappings="xmlns:ns0='http://rkdhs/mallar/lagstiftning/Prop/Prop.xsd'" w:xpath="/ns0:dokumentvärden[1]/ns0:dokumentnummer[1]" w:storeItemID="{068625C3-B546-44A5-B525-B7CC092E5AD6}"/>
                              <w:text/>
                            </w:sdtPr>
                            <w:sdtContent>
                              <w:r>
                                <w:t>2018/19:158</w:t>
                              </w:r>
                            </w:sdtContent>
                          </w:sdt>
                        </w:p>
                        <w:p w14:paraId="29C9343F" w14:textId="1EE412C5" w:rsidR="004E5C8C" w:rsidRPr="00C7375F" w:rsidRDefault="004E5C8C" w:rsidP="00136126">
                          <w:pPr>
                            <w:pStyle w:val="Brdtext"/>
                          </w:pPr>
                          <w:sdt>
                            <w:sdtPr>
                              <w:alias w:val="BilageEtikett"/>
                              <w:tag w:val="BilageEtikett"/>
                              <w:id w:val="130526784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5897229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4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t0u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E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VoR4EF1BtiRoB+tKKX1w2170ZE&#10;vBeBZok6TvsB7+ijDRD8MEicLSH8eu0+2RPFSctZS7NZ8fhzJYLizHx1RP6zcjJJw5wPk5OPxCQW&#10;DjWLQ41b2UsgTpS0ibzMYrJHsxV1APtEa2SespJKOEm5K45b8RL7jUFrSKr5PBvR+HqBN+7ByxQ6&#10;4ZzI+dg9ieAHBiNx/xa2UyymL4jc2ybP6OcrJDJmlieke1SHDtDoZ/IPayrtlsNztto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ODt0u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9D8D1BE" w14:textId="3082752B" w:rsidR="004E5C8C" w:rsidRDefault="004E5C8C" w:rsidP="00A118D8">
                    <w:pPr>
                      <w:pStyle w:val="Brdtext"/>
                      <w:jc w:val="left"/>
                    </w:pPr>
                    <w:sdt>
                      <w:sdtPr>
                        <w:alias w:val="NummerEtikett"/>
                        <w:tag w:val="NummerEtikett"/>
                        <w:id w:val="-16794873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3370629"/>
                        <w:lock w:val="sdtContentLocked"/>
                        <w:dataBinding w:prefixMappings="xmlns:ns0='http://rkdhs/mallar/lagstiftning/Prop/Prop.xsd'" w:xpath="/ns0:dokumentvärden[1]/ns0:dokumentnummer[1]" w:storeItemID="{068625C3-B546-44A5-B525-B7CC092E5AD6}"/>
                        <w:text/>
                      </w:sdtPr>
                      <w:sdtContent>
                        <w:r>
                          <w:t>2018/19:158</w:t>
                        </w:r>
                      </w:sdtContent>
                    </w:sdt>
                  </w:p>
                  <w:p w14:paraId="29C9343F" w14:textId="1EE412C5" w:rsidR="004E5C8C" w:rsidRPr="00C7375F" w:rsidRDefault="004E5C8C" w:rsidP="00136126">
                    <w:pPr>
                      <w:pStyle w:val="Brdtext"/>
                    </w:pPr>
                    <w:sdt>
                      <w:sdtPr>
                        <w:alias w:val="BilageEtikett"/>
                        <w:tag w:val="BilageEtikett"/>
                        <w:id w:val="130526784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5897229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CE9498" w14:textId="77777777" w:rsidR="004E5C8C" w:rsidRDefault="004E5C8C" w:rsidP="00664D04">
    <w:pPr>
      <w:pStyle w:val="Brdtext"/>
    </w:pPr>
    <w:r>
      <w:rPr>
        <w:noProof/>
        <w:lang w:eastAsia="sv-SE"/>
      </w:rPr>
      <mc:AlternateContent>
        <mc:Choice Requires="wps">
          <w:drawing>
            <wp:anchor distT="0" distB="0" distL="0" distR="0" simplePos="0" relativeHeight="25165839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6564D4" w14:textId="7BF86BBD" w:rsidR="004E5C8C" w:rsidRDefault="004E5C8C" w:rsidP="00664D04">
                          <w:pPr>
                            <w:pStyle w:val="Brdtext"/>
                            <w:jc w:val="left"/>
                          </w:pPr>
                          <w:sdt>
                            <w:sdtPr>
                              <w:alias w:val="NummerEtikett"/>
                              <w:tag w:val="NummerEtikett"/>
                              <w:id w:val="8002769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5952274"/>
                              <w:lock w:val="sdtContentLocked"/>
                              <w:dataBinding w:prefixMappings="xmlns:ns0='http://rkdhs/mallar/lagstiftning/Prop/Prop.xsd'" w:xpath="/ns0:dokumentvärden[1]/ns0:dokumentnummer[1]" w:storeItemID="{068625C3-B546-44A5-B525-B7CC092E5AD6}"/>
                              <w:text/>
                            </w:sdtPr>
                            <w:sdtContent>
                              <w:r>
                                <w:t>2018/19:158</w:t>
                              </w:r>
                            </w:sdtContent>
                          </w:sdt>
                        </w:p>
                        <w:p w14:paraId="6FD63319" w14:textId="78D48759" w:rsidR="004E5C8C" w:rsidRPr="00C7375F" w:rsidRDefault="004E5C8C" w:rsidP="00136126">
                          <w:pPr>
                            <w:pStyle w:val="Brdtext"/>
                          </w:pPr>
                          <w:sdt>
                            <w:sdtPr>
                              <w:alias w:val="BilageEtikett"/>
                              <w:tag w:val="BilageEtikett"/>
                              <w:id w:val="25001021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2404663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VCP1kQIAAJQ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l5M&#10;KTFMY48eRRPcDgsYRXhq62dotbZoF5rP0GCb+3uPl7HqRjod/1gPQT0CfTiCi8EIj075OMeOUcJR&#10;l4/y6Sihn528rfPhiwBNolBQh81LmLL9ygd8CZr2JjGZB1WVy0qpdIiEETfKkT3DVquQ3ogef1gp&#10;Q+qCXl5MhimwgejeRlYmhhGJMl26WHlbYZLCQYloo8w3IRGyVOgruRnnwhzzJ+toJTHVWxw7+9Or&#10;3uLc1oEeKTOYcHTWlQGXqk8zdoKs/NFDJlt7BPys7iiGZtMkruTDSU+BDZQHZIaDdrS85csK27di&#10;Pjwwh7OEHcf9EO7xIxUg/NBJlGzB/XrtPtojxVFLSY2zWVD/c8ecoER9NUj+aT4ex2FOh/HkIzKJ&#10;uHPN5lxjdvoGkBM5biLLkxjtg+pF6UA/4RpZxKyoYoZj7oKGXrwJ7cbANcTFYpGMcHwtCyuztjyG&#10;jjhHcj42T8zZjsEBuX8H/RSz2Qsit7bR09vFLiAZE8sj0i2qXQdw9BP5uzUVd8v5OVmdlu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z1Qj9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76564D4" w14:textId="7BF86BBD" w:rsidR="004E5C8C" w:rsidRDefault="004E5C8C" w:rsidP="00664D04">
                    <w:pPr>
                      <w:pStyle w:val="Brdtext"/>
                      <w:jc w:val="left"/>
                    </w:pPr>
                    <w:sdt>
                      <w:sdtPr>
                        <w:alias w:val="NummerEtikett"/>
                        <w:tag w:val="NummerEtikett"/>
                        <w:id w:val="8002769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5952274"/>
                        <w:lock w:val="sdtContentLocked"/>
                        <w:dataBinding w:prefixMappings="xmlns:ns0='http://rkdhs/mallar/lagstiftning/Prop/Prop.xsd'" w:xpath="/ns0:dokumentvärden[1]/ns0:dokumentnummer[1]" w:storeItemID="{068625C3-B546-44A5-B525-B7CC092E5AD6}"/>
                        <w:text/>
                      </w:sdtPr>
                      <w:sdtContent>
                        <w:r>
                          <w:t>2018/19:158</w:t>
                        </w:r>
                      </w:sdtContent>
                    </w:sdt>
                  </w:p>
                  <w:p w14:paraId="6FD63319" w14:textId="78D48759" w:rsidR="004E5C8C" w:rsidRPr="00C7375F" w:rsidRDefault="004E5C8C" w:rsidP="00136126">
                    <w:pPr>
                      <w:pStyle w:val="Brdtext"/>
                    </w:pPr>
                    <w:sdt>
                      <w:sdtPr>
                        <w:alias w:val="BilageEtikett"/>
                        <w:tag w:val="BilageEtikett"/>
                        <w:id w:val="25001021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2404663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CA06AC" w14:textId="77777777" w:rsidR="004E5C8C" w:rsidRDefault="004E5C8C" w:rsidP="00EE1584">
    <w:pPr>
      <w:pStyle w:val="Brdtext"/>
    </w:pPr>
    <w:r>
      <w:rPr>
        <w:noProof/>
        <w:lang w:eastAsia="sv-SE"/>
      </w:rPr>
      <mc:AlternateContent>
        <mc:Choice Requires="wps">
          <w:drawing>
            <wp:anchor distT="0" distB="0" distL="0" distR="0" simplePos="0" relativeHeight="25165846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435CB5" w14:textId="2E8A0FE5" w:rsidR="004E5C8C" w:rsidRDefault="004E5C8C" w:rsidP="00A118D8">
                          <w:pPr>
                            <w:pStyle w:val="Brdtext"/>
                            <w:jc w:val="left"/>
                          </w:pPr>
                          <w:sdt>
                            <w:sdtPr>
                              <w:alias w:val="NummerEtikett"/>
                              <w:tag w:val="NummerEtikett"/>
                              <w:id w:val="15194273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1203793"/>
                              <w:lock w:val="sdtContentLocked"/>
                              <w:dataBinding w:prefixMappings="xmlns:ns0='http://rkdhs/mallar/lagstiftning/Prop/Prop.xsd'" w:xpath="/ns0:dokumentvärden[1]/ns0:dokumentnummer[1]" w:storeItemID="{068625C3-B546-44A5-B525-B7CC092E5AD6}"/>
                              <w:text/>
                            </w:sdtPr>
                            <w:sdtContent>
                              <w:r>
                                <w:t>2018/19:158</w:t>
                              </w:r>
                            </w:sdtContent>
                          </w:sdt>
                        </w:p>
                        <w:p w14:paraId="3BEA33B0" w14:textId="0C194C36" w:rsidR="004E5C8C" w:rsidRPr="00C7375F" w:rsidRDefault="004E5C8C" w:rsidP="00136126">
                          <w:pPr>
                            <w:pStyle w:val="Brdtext"/>
                          </w:pPr>
                          <w:sdt>
                            <w:sdtPr>
                              <w:alias w:val="BilageEtikett"/>
                              <w:tag w:val="BilageEtikett"/>
                              <w:id w:val="116782352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875934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4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yxSm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KTqlWY0ePYk2uA0KOI3wNNZPYfVoYRfaz6ZFm4d7j8tYdStdHf+oh0APoHd7cBGM8OiUT3J0jBIO&#10;XT7OL8YJ/ezgbZ0PX4SpSRQK6tC8hCnb3vqAl8B0MInJvFFVeVMplQ6RMOJKObJlaLUK6Y3w+MNK&#10;adIU9Pz0bJQCaxPdu8hKxzAiUaZPFyvvKkxS2CkRbZT+JiQgS4W+kptxLvQ+f7KOVhKp3uLY2x9e&#10;9Rbnrg54pMxGh71zXWnjUvVpxg6QlT8GyGRnD8CP6o5iaJdt4ko+Oh8osDTlDsxwphstb/lNhfbd&#10;Mh8emMMsoePYD+EeH6kM4De9RMnauF+v3Ud7UBxaShrMZkH9zw1zghL1VYP8F/lkEoc5HSZnH8Ek&#10;4o41y2ON3tRXBpzIsYksT2K0D2oQpTP1M9bIImaFimmO3AUNg3gVuo2BNcTFYpGMML6WhVv9aHkM&#10;HXGO5Hxqn5mzPYMDuH9nhilm0xdE7myjp7eLTQAZE8sj0h2qfQcw+on8/ZqKu+X4nKwOy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7yxSm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2435CB5" w14:textId="2E8A0FE5" w:rsidR="004E5C8C" w:rsidRDefault="004E5C8C" w:rsidP="00A118D8">
                    <w:pPr>
                      <w:pStyle w:val="Brdtext"/>
                      <w:jc w:val="left"/>
                    </w:pPr>
                    <w:sdt>
                      <w:sdtPr>
                        <w:alias w:val="NummerEtikett"/>
                        <w:tag w:val="NummerEtikett"/>
                        <w:id w:val="15194273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1203793"/>
                        <w:lock w:val="sdtContentLocked"/>
                        <w:dataBinding w:prefixMappings="xmlns:ns0='http://rkdhs/mallar/lagstiftning/Prop/Prop.xsd'" w:xpath="/ns0:dokumentvärden[1]/ns0:dokumentnummer[1]" w:storeItemID="{068625C3-B546-44A5-B525-B7CC092E5AD6}"/>
                        <w:text/>
                      </w:sdtPr>
                      <w:sdtContent>
                        <w:r>
                          <w:t>2018/19:158</w:t>
                        </w:r>
                      </w:sdtContent>
                    </w:sdt>
                  </w:p>
                  <w:p w14:paraId="3BEA33B0" w14:textId="0C194C36" w:rsidR="004E5C8C" w:rsidRPr="00C7375F" w:rsidRDefault="004E5C8C" w:rsidP="00136126">
                    <w:pPr>
                      <w:pStyle w:val="Brdtext"/>
                    </w:pPr>
                    <w:sdt>
                      <w:sdtPr>
                        <w:alias w:val="BilageEtikett"/>
                        <w:tag w:val="BilageEtikett"/>
                        <w:id w:val="116782352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875934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674113" w14:textId="77777777" w:rsidR="004E5C8C" w:rsidRDefault="004E5C8C" w:rsidP="00664D04">
    <w:pPr>
      <w:pStyle w:val="Brdtext"/>
    </w:pPr>
    <w:r>
      <w:rPr>
        <w:noProof/>
        <w:lang w:eastAsia="sv-SE"/>
      </w:rPr>
      <mc:AlternateContent>
        <mc:Choice Requires="wps">
          <w:drawing>
            <wp:anchor distT="0" distB="0" distL="0" distR="0" simplePos="0" relativeHeight="2516583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286780" w14:textId="24D78166" w:rsidR="004E5C8C" w:rsidRDefault="004E5C8C" w:rsidP="00664D04">
                          <w:pPr>
                            <w:pStyle w:val="Brdtext"/>
                            <w:jc w:val="left"/>
                          </w:pPr>
                          <w:sdt>
                            <w:sdtPr>
                              <w:alias w:val="NummerEtikett"/>
                              <w:tag w:val="NummerEtikett"/>
                              <w:id w:val="-3660670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75480935"/>
                              <w:lock w:val="sdtContentLocked"/>
                              <w:dataBinding w:prefixMappings="xmlns:ns0='http://rkdhs/mallar/lagstiftning/Prop/Prop.xsd'" w:xpath="/ns0:dokumentvärden[1]/ns0:dokumentnummer[1]" w:storeItemID="{068625C3-B546-44A5-B525-B7CC092E5AD6}"/>
                              <w:text/>
                            </w:sdtPr>
                            <w:sdtContent>
                              <w:r>
                                <w:t>2018/19:158</w:t>
                              </w:r>
                            </w:sdtContent>
                          </w:sdt>
                        </w:p>
                        <w:p w14:paraId="609B252B" w14:textId="6BE11288" w:rsidR="004E5C8C" w:rsidRPr="00C7375F" w:rsidRDefault="004E5C8C" w:rsidP="00136126">
                          <w:pPr>
                            <w:pStyle w:val="Brdtext"/>
                          </w:pPr>
                          <w:sdt>
                            <w:sdtPr>
                              <w:alias w:val="BilageEtikett"/>
                              <w:tag w:val="BilageEtikett"/>
                              <w:id w:val="197732646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3883399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WSBO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UZe5delvYegNmeNuPVnD8qkH7rlmI&#10;d8xjltBx7Id4i49UFuW3w4mSpfW/X3tPeFAcUkpazGZFw68V84IS9c2A/KflZJKGOV8mx5/AJOIP&#10;JYtDiVnpCwtOgN+ILh8TPqrtUXqrH7FG5skrRMxw+K5o3B4vYr8xsIa4mM8zCOPrWLw2944n06nO&#10;iZwP3SPzbmBwBPdv7HaK2fQFkXts0gxuvoogY2b5vqpDBzD6mfzDmkq75fCeUftlOnsG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BRZIE6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3C286780" w14:textId="24D78166" w:rsidR="004E5C8C" w:rsidRDefault="004E5C8C" w:rsidP="00664D04">
                    <w:pPr>
                      <w:pStyle w:val="Brdtext"/>
                      <w:jc w:val="left"/>
                    </w:pPr>
                    <w:sdt>
                      <w:sdtPr>
                        <w:alias w:val="NummerEtikett"/>
                        <w:tag w:val="NummerEtikett"/>
                        <w:id w:val="-3660670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75480935"/>
                        <w:lock w:val="sdtContentLocked"/>
                        <w:dataBinding w:prefixMappings="xmlns:ns0='http://rkdhs/mallar/lagstiftning/Prop/Prop.xsd'" w:xpath="/ns0:dokumentvärden[1]/ns0:dokumentnummer[1]" w:storeItemID="{068625C3-B546-44A5-B525-B7CC092E5AD6}"/>
                        <w:text/>
                      </w:sdtPr>
                      <w:sdtContent>
                        <w:r>
                          <w:t>2018/19:158</w:t>
                        </w:r>
                      </w:sdtContent>
                    </w:sdt>
                  </w:p>
                  <w:p w14:paraId="609B252B" w14:textId="6BE11288" w:rsidR="004E5C8C" w:rsidRPr="00C7375F" w:rsidRDefault="004E5C8C" w:rsidP="00136126">
                    <w:pPr>
                      <w:pStyle w:val="Brdtext"/>
                    </w:pPr>
                    <w:sdt>
                      <w:sdtPr>
                        <w:alias w:val="BilageEtikett"/>
                        <w:tag w:val="BilageEtikett"/>
                        <w:id w:val="197732646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3883399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F55DD5" w14:textId="77777777" w:rsidR="004E5C8C" w:rsidRDefault="004E5C8C" w:rsidP="00EE1584">
    <w:pPr>
      <w:pStyle w:val="Brdtext"/>
    </w:pPr>
    <w:r>
      <w:rPr>
        <w:noProof/>
        <w:lang w:eastAsia="sv-SE"/>
      </w:rPr>
      <mc:AlternateContent>
        <mc:Choice Requires="wps">
          <w:drawing>
            <wp:anchor distT="0" distB="0" distL="0" distR="0" simplePos="0" relativeHeight="2516584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192884" w14:textId="6438DBA7" w:rsidR="004E5C8C" w:rsidRDefault="004E5C8C" w:rsidP="00A118D8">
                          <w:pPr>
                            <w:pStyle w:val="Brdtext"/>
                            <w:jc w:val="left"/>
                          </w:pPr>
                          <w:sdt>
                            <w:sdtPr>
                              <w:alias w:val="NummerEtikett"/>
                              <w:tag w:val="NummerEtikett"/>
                              <w:id w:val="-9662754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1692192"/>
                              <w:lock w:val="sdtContentLocked"/>
                              <w:dataBinding w:prefixMappings="xmlns:ns0='http://rkdhs/mallar/lagstiftning/Prop/Prop.xsd'" w:xpath="/ns0:dokumentvärden[1]/ns0:dokumentnummer[1]" w:storeItemID="{068625C3-B546-44A5-B525-B7CC092E5AD6}"/>
                              <w:text/>
                            </w:sdtPr>
                            <w:sdtContent>
                              <w:r>
                                <w:t>2018/19:158</w:t>
                              </w:r>
                            </w:sdtContent>
                          </w:sdt>
                        </w:p>
                        <w:p w14:paraId="6C04EB0D" w14:textId="55814CE2" w:rsidR="004E5C8C" w:rsidRPr="00C7375F" w:rsidRDefault="004E5C8C" w:rsidP="00136126">
                          <w:pPr>
                            <w:pStyle w:val="Brdtext"/>
                          </w:pPr>
                          <w:sdt>
                            <w:sdtPr>
                              <w:alias w:val="BilageEtikett"/>
                              <w:tag w:val="BilageEtikett"/>
                              <w:id w:val="-183512868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4635398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pPlsjwIAAJQ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KcudBBZQb0gZAfqnFb28bqh9NyLi&#10;vQj0lqjjNB/wjj7aANEPw4qzJYRfr50nPEmcrJy19DYrHn+uRFCcma+OxH9WTpJaMW8mJx9JSSwc&#10;WhaHFreyl0CaKGkSeZmXCY9mu9QB7BONkXnKSibhJOWuOG6Xl9hPDBpDUs3nGUTP1wu8cQ9eptCJ&#10;5yTOx+5JBD8oGEn7t7B9xWL6Qsg9NnlGP18hiTGrPDHdszp0gJ5+Fv8wptJsOdxn1H6Y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k+Wy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F192884" w14:textId="6438DBA7" w:rsidR="004E5C8C" w:rsidRDefault="004E5C8C" w:rsidP="00A118D8">
                    <w:pPr>
                      <w:pStyle w:val="Brdtext"/>
                      <w:jc w:val="left"/>
                    </w:pPr>
                    <w:sdt>
                      <w:sdtPr>
                        <w:alias w:val="NummerEtikett"/>
                        <w:tag w:val="NummerEtikett"/>
                        <w:id w:val="-9662754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1692192"/>
                        <w:lock w:val="sdtContentLocked"/>
                        <w:dataBinding w:prefixMappings="xmlns:ns0='http://rkdhs/mallar/lagstiftning/Prop/Prop.xsd'" w:xpath="/ns0:dokumentvärden[1]/ns0:dokumentnummer[1]" w:storeItemID="{068625C3-B546-44A5-B525-B7CC092E5AD6}"/>
                        <w:text/>
                      </w:sdtPr>
                      <w:sdtContent>
                        <w:r>
                          <w:t>2018/19:158</w:t>
                        </w:r>
                      </w:sdtContent>
                    </w:sdt>
                  </w:p>
                  <w:p w14:paraId="6C04EB0D" w14:textId="55814CE2" w:rsidR="004E5C8C" w:rsidRPr="00C7375F" w:rsidRDefault="004E5C8C" w:rsidP="00136126">
                    <w:pPr>
                      <w:pStyle w:val="Brdtext"/>
                    </w:pPr>
                    <w:sdt>
                      <w:sdtPr>
                        <w:alias w:val="BilageEtikett"/>
                        <w:tag w:val="BilageEtikett"/>
                        <w:id w:val="-183512868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4635398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A2360F" w14:textId="77777777" w:rsidR="004E5C8C" w:rsidRDefault="004E5C8C" w:rsidP="00664D04">
    <w:pPr>
      <w:pStyle w:val="Brdtext"/>
    </w:pPr>
    <w:r>
      <w:rPr>
        <w:noProof/>
        <w:lang w:eastAsia="sv-SE"/>
      </w:rPr>
      <mc:AlternateContent>
        <mc:Choice Requires="wps">
          <w:drawing>
            <wp:anchor distT="0" distB="0" distL="0" distR="0" simplePos="0" relativeHeight="2516583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B365C" w14:textId="29557ECB" w:rsidR="004E5C8C" w:rsidRDefault="004E5C8C" w:rsidP="00664D04">
                          <w:pPr>
                            <w:pStyle w:val="Brdtext"/>
                            <w:jc w:val="left"/>
                          </w:pPr>
                          <w:sdt>
                            <w:sdtPr>
                              <w:alias w:val="NummerEtikett"/>
                              <w:tag w:val="NummerEtikett"/>
                              <w:id w:val="-214102865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48684"/>
                              <w:lock w:val="sdtContentLocked"/>
                              <w:dataBinding w:prefixMappings="xmlns:ns0='http://rkdhs/mallar/lagstiftning/Prop/Prop.xsd'" w:xpath="/ns0:dokumentvärden[1]/ns0:dokumentnummer[1]" w:storeItemID="{068625C3-B546-44A5-B525-B7CC092E5AD6}"/>
                              <w:text/>
                            </w:sdtPr>
                            <w:sdtContent>
                              <w:r>
                                <w:t>2018/19:158</w:t>
                              </w:r>
                            </w:sdtContent>
                          </w:sdt>
                        </w:p>
                        <w:p w14:paraId="50DC579D" w14:textId="2DFB406F" w:rsidR="004E5C8C" w:rsidRPr="00C7375F" w:rsidRDefault="004E5C8C" w:rsidP="00136126">
                          <w:pPr>
                            <w:pStyle w:val="Brdtext"/>
                          </w:pPr>
                          <w:sdt>
                            <w:sdtPr>
                              <w:alias w:val="BilageEtikett"/>
                              <w:tag w:val="BilageEtikett"/>
                              <w:id w:val="161401280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74414661"/>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EQSkQIAAJQ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JO&#10;iWEae7QUbXBbLGAc4WmsL9BqYdEutJ+hxTYP9x4vY9WtdDr+sR6CegR6fwAXgxEenfJJjh2jhKMu&#10;H+dX44R+dvS2zocvAjSJQkkdNi9hynb3PuBL0HQwick8qLq6q5VKh0gYcaMc2TFstQrpjejxh5Uy&#10;pCnp5fnFKAU2EN27yMrEMCJRpk8XK+8qTFLYKxFtlPkmJEKWCn0lN+NcmEP+ZB2tJKZ6i2Nvf3zV&#10;W5y7OtAjZQYTDs66NuBS9WnGjpBVPwbIZGePgJ/UHcXQrtrElTy/GCiwgmqPzHDQjZa3/K7G9t0z&#10;H56Yw1nCjuN+CI/4kQoQfuglSjbgfr12H+2R4qilpMHZLKn/uWVOUKK+GiT/VT6ZxGFOh8nFR2QS&#10;caea1anGbPUNICdy3ESWJzHaBzWI0oF+xjUyj1lRxQzH3CUNg3gTuo2Ba4iL+TwZ4fhaFu7NwvIY&#10;OuIcyblsn5mzPYMDcv8BhilmxQsid7bR09v5NiAZE8sj0h2qfQdw9BP5+zUVd8vpOVkdl+ns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OwREE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30B365C" w14:textId="29557ECB" w:rsidR="004E5C8C" w:rsidRDefault="004E5C8C" w:rsidP="00664D04">
                    <w:pPr>
                      <w:pStyle w:val="Brdtext"/>
                      <w:jc w:val="left"/>
                    </w:pPr>
                    <w:sdt>
                      <w:sdtPr>
                        <w:alias w:val="NummerEtikett"/>
                        <w:tag w:val="NummerEtikett"/>
                        <w:id w:val="-214102865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48684"/>
                        <w:lock w:val="sdtContentLocked"/>
                        <w:dataBinding w:prefixMappings="xmlns:ns0='http://rkdhs/mallar/lagstiftning/Prop/Prop.xsd'" w:xpath="/ns0:dokumentvärden[1]/ns0:dokumentnummer[1]" w:storeItemID="{068625C3-B546-44A5-B525-B7CC092E5AD6}"/>
                        <w:text/>
                      </w:sdtPr>
                      <w:sdtContent>
                        <w:r>
                          <w:t>2018/19:158</w:t>
                        </w:r>
                      </w:sdtContent>
                    </w:sdt>
                  </w:p>
                  <w:p w14:paraId="50DC579D" w14:textId="2DFB406F" w:rsidR="004E5C8C" w:rsidRPr="00C7375F" w:rsidRDefault="004E5C8C" w:rsidP="00136126">
                    <w:pPr>
                      <w:pStyle w:val="Brdtext"/>
                    </w:pPr>
                    <w:sdt>
                      <w:sdtPr>
                        <w:alias w:val="BilageEtikett"/>
                        <w:tag w:val="BilageEtikett"/>
                        <w:id w:val="161401280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74414661"/>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70CCD3" w14:textId="77777777" w:rsidR="004E5C8C" w:rsidRDefault="004E5C8C" w:rsidP="00EE1584">
    <w:pPr>
      <w:pStyle w:val="Brdtext"/>
    </w:pPr>
    <w:r>
      <w:rPr>
        <w:noProof/>
        <w:lang w:eastAsia="sv-SE"/>
      </w:rPr>
      <mc:AlternateContent>
        <mc:Choice Requires="wps">
          <w:drawing>
            <wp:anchor distT="0" distB="0" distL="0" distR="0" simplePos="0" relativeHeight="25165846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07B5C3" w14:textId="7753ECC9" w:rsidR="004E5C8C" w:rsidRDefault="004E5C8C" w:rsidP="00A118D8">
                          <w:pPr>
                            <w:pStyle w:val="Brdtext"/>
                            <w:jc w:val="left"/>
                          </w:pPr>
                          <w:sdt>
                            <w:sdtPr>
                              <w:alias w:val="NummerEtikett"/>
                              <w:tag w:val="NummerEtikett"/>
                              <w:id w:val="2627362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0020838"/>
                              <w:lock w:val="sdtContentLocked"/>
                              <w:dataBinding w:prefixMappings="xmlns:ns0='http://rkdhs/mallar/lagstiftning/Prop/Prop.xsd'" w:xpath="/ns0:dokumentvärden[1]/ns0:dokumentnummer[1]" w:storeItemID="{068625C3-B546-44A5-B525-B7CC092E5AD6}"/>
                              <w:text/>
                            </w:sdtPr>
                            <w:sdtContent>
                              <w:r>
                                <w:t>2018/19:158</w:t>
                              </w:r>
                            </w:sdtContent>
                          </w:sdt>
                        </w:p>
                        <w:p w14:paraId="3A7827E8" w14:textId="0D3AD4B8" w:rsidR="004E5C8C" w:rsidRPr="00C7375F" w:rsidRDefault="004E5C8C" w:rsidP="00136126">
                          <w:pPr>
                            <w:pStyle w:val="Brdtext"/>
                          </w:pPr>
                          <w:sdt>
                            <w:sdtPr>
                              <w:alias w:val="BilageEtikett"/>
                              <w:tag w:val="BilageEtikett"/>
                              <w:id w:val="156444447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001545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4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m3NBkQIAAJQ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Km&#10;xDCNPVqKNrgtFnAe4WmsL9BqYdEutJ+hxTYP9x4vY9WtdDr+sR6CegR6fwAXgxEenfJJjh2jhKMu&#10;H+dX44R+dvS2zocvAjSJQkkdNi9hynb3PuBL0HQwick8qLq6q5VKh0gYcaMc2TFstQrpjejxh5Uy&#10;pCnp5fnFKAU2EN27yMrEMCJRpk8XK+8qTFLYKxFtlPkmJEKWCn0lN+NcmEP+ZB2tJKZ6i2Nvf3zV&#10;W5y7OtAjZQYTDs66NuBS9WnGjpBVPwbIZGePgJ/UHcXQrtrElTy/HCiwgmqPzHDQjZa3/K7G9t0z&#10;H56Yw1nCjuN+CI/4kQoQfuglSjbgfr12H+2R4qilpMHZLKn/uWVOUKK+GiT/VT6ZxGFOh8nFR2QS&#10;caea1anGbPUNICdy3ESWJzHaBzWI0oF+xjUyj1lRxQzH3CUNg3gTuo2Ba4iL+TwZ4fhaFu7NwvIY&#10;OuIcyblsn5mzPYMDcv8BhilmxQsid7bR09v5NiAZE8sj0h2qfQdw9BP5+zUVd8vpOVkdl+ns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z5tzQ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907B5C3" w14:textId="7753ECC9" w:rsidR="004E5C8C" w:rsidRDefault="004E5C8C" w:rsidP="00A118D8">
                    <w:pPr>
                      <w:pStyle w:val="Brdtext"/>
                      <w:jc w:val="left"/>
                    </w:pPr>
                    <w:sdt>
                      <w:sdtPr>
                        <w:alias w:val="NummerEtikett"/>
                        <w:tag w:val="NummerEtikett"/>
                        <w:id w:val="2627362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0020838"/>
                        <w:lock w:val="sdtContentLocked"/>
                        <w:dataBinding w:prefixMappings="xmlns:ns0='http://rkdhs/mallar/lagstiftning/Prop/Prop.xsd'" w:xpath="/ns0:dokumentvärden[1]/ns0:dokumentnummer[1]" w:storeItemID="{068625C3-B546-44A5-B525-B7CC092E5AD6}"/>
                        <w:text/>
                      </w:sdtPr>
                      <w:sdtContent>
                        <w:r>
                          <w:t>2018/19:158</w:t>
                        </w:r>
                      </w:sdtContent>
                    </w:sdt>
                  </w:p>
                  <w:p w14:paraId="3A7827E8" w14:textId="0D3AD4B8" w:rsidR="004E5C8C" w:rsidRPr="00C7375F" w:rsidRDefault="004E5C8C" w:rsidP="00136126">
                    <w:pPr>
                      <w:pStyle w:val="Brdtext"/>
                    </w:pPr>
                    <w:sdt>
                      <w:sdtPr>
                        <w:alias w:val="BilageEtikett"/>
                        <w:tag w:val="BilageEtikett"/>
                        <w:id w:val="156444447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001545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AF497D" w14:textId="77777777" w:rsidR="004E5C8C" w:rsidRDefault="004E5C8C" w:rsidP="00664D04">
    <w:pPr>
      <w:pStyle w:val="Brdtext"/>
    </w:pPr>
    <w:r>
      <w:rPr>
        <w:noProof/>
        <w:lang w:eastAsia="sv-SE"/>
      </w:rPr>
      <mc:AlternateContent>
        <mc:Choice Requires="wps">
          <w:drawing>
            <wp:anchor distT="0" distB="0" distL="0" distR="0" simplePos="0" relativeHeight="25165839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574B02" w14:textId="1A0130E3" w:rsidR="004E5C8C" w:rsidRDefault="004E5C8C" w:rsidP="00664D04">
                          <w:pPr>
                            <w:pStyle w:val="Brdtext"/>
                            <w:jc w:val="left"/>
                          </w:pPr>
                          <w:sdt>
                            <w:sdtPr>
                              <w:alias w:val="NummerEtikett"/>
                              <w:tag w:val="NummerEtikett"/>
                              <w:id w:val="100309768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6207379"/>
                              <w:lock w:val="sdtContentLocked"/>
                              <w:dataBinding w:prefixMappings="xmlns:ns0='http://rkdhs/mallar/lagstiftning/Prop/Prop.xsd'" w:xpath="/ns0:dokumentvärden[1]/ns0:dokumentnummer[1]" w:storeItemID="{068625C3-B546-44A5-B525-B7CC092E5AD6}"/>
                              <w:text/>
                            </w:sdtPr>
                            <w:sdtContent>
                              <w:r>
                                <w:t>2018/19:158</w:t>
                              </w:r>
                            </w:sdtContent>
                          </w:sdt>
                        </w:p>
                        <w:p w14:paraId="79D1B0EB" w14:textId="635EA3BC" w:rsidR="004E5C8C" w:rsidRPr="00C7375F" w:rsidRDefault="004E5C8C" w:rsidP="00136126">
                          <w:pPr>
                            <w:pStyle w:val="Brdtext"/>
                          </w:pPr>
                          <w:sdt>
                            <w:sdtPr>
                              <w:alias w:val="BilageEtikett"/>
                              <w:tag w:val="BilageEtikett"/>
                              <w:id w:val="-11784498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18500143"/>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583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bg4AjwIAAJQFAAAOAAAAZHJzL2Uyb0RvYy54bWysVF1P2zAUfZ+0/2D5faTpChtVU9SBmCYh&#10;QIOJZ9ex22iO7dluk+7Xc+wkbcd4YdpLYvt+n3vunV20tSJb4XxldEHzkxElQnNTVnpV0B+P1x8+&#10;U+ID0yVTRouC7oSnF/P372aNnYqxWRtVCkfgRPtpYwu6DsFOs8zztaiZPzFWaAilcTULuLpVVjrW&#10;wHutsvFodJY1xpXWGS68x+tVJ6Tz5F9KwcOdlF4EogqK3EL6uvRdxm82n7HpyjG7rnifBvuHLGpW&#10;aQTdu7pigZGNq/5yVVfcGW9kOOGmzoyUFRepBlSTj15U87BmVqRaAI63e5j8/3PLb7f3jlRlQSen&#10;lGhWo0ePog1ugwLGEZ7G+im0Hiz0QvvFtGjz8O7xGKtupavjH/UQyAH0bg8unBEejfJJjo5RwiHL&#10;x/n5OKGfHayt8+GrMDWJh4I6NC9hyrY3PiATqA4qMZg3qiqvK6XSJRJGXCpHtgytViHlCIs/tJQm&#10;TUHPPp6OkmNtonnnWenoRiTK9OFi5V2F6RR2SkQdpb8LCchSoa/EZpwLvY+ftKOWRKi3GPb6h6ze&#10;YtzVAYsU2eiwN64rbVyqPs3YAbLy5wCZ7PQB+FHd8RjaZZu4gkYOFFiacgdmONONlrf8ukL7bpgP&#10;98xhltBx7Idwh49UBvCb/kTJ2rjfr71HfVAcUkoazGZB/a8Nc4IS9U2D/Of5ZBKHOV0mp5+QDXHH&#10;kuWxRG/qSwNO5NhElqdj1A9qOEpn6ieskUWMChHTHLELGobjZeg2BtYQF4tFUsL4WhZu9IPl0XXE&#10;OZLzsX1izvYMDuD+rRmmmE1fELnTjZbeLjYBZEwsj0h3qPYdwOgn8vdrKu6W43vSOizT+TM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ChuDgC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6574B02" w14:textId="1A0130E3" w:rsidR="004E5C8C" w:rsidRDefault="004E5C8C" w:rsidP="00664D04">
                    <w:pPr>
                      <w:pStyle w:val="Brdtext"/>
                      <w:jc w:val="left"/>
                    </w:pPr>
                    <w:sdt>
                      <w:sdtPr>
                        <w:alias w:val="NummerEtikett"/>
                        <w:tag w:val="NummerEtikett"/>
                        <w:id w:val="100309768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6207379"/>
                        <w:lock w:val="sdtContentLocked"/>
                        <w:dataBinding w:prefixMappings="xmlns:ns0='http://rkdhs/mallar/lagstiftning/Prop/Prop.xsd'" w:xpath="/ns0:dokumentvärden[1]/ns0:dokumentnummer[1]" w:storeItemID="{068625C3-B546-44A5-B525-B7CC092E5AD6}"/>
                        <w:text/>
                      </w:sdtPr>
                      <w:sdtContent>
                        <w:r>
                          <w:t>2018/19:158</w:t>
                        </w:r>
                      </w:sdtContent>
                    </w:sdt>
                  </w:p>
                  <w:p w14:paraId="79D1B0EB" w14:textId="635EA3BC" w:rsidR="004E5C8C" w:rsidRPr="00C7375F" w:rsidRDefault="004E5C8C" w:rsidP="00136126">
                    <w:pPr>
                      <w:pStyle w:val="Brdtext"/>
                    </w:pPr>
                    <w:sdt>
                      <w:sdtPr>
                        <w:alias w:val="BilageEtikett"/>
                        <w:tag w:val="BilageEtikett"/>
                        <w:id w:val="-11784498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18500143"/>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EC39B8" w14:textId="77777777" w:rsidR="004E5C8C" w:rsidRDefault="004E5C8C" w:rsidP="00EE1584">
    <w:pPr>
      <w:pStyle w:val="Brdtext"/>
    </w:pPr>
    <w:r>
      <w:rPr>
        <w:noProof/>
        <w:lang w:eastAsia="sv-SE"/>
      </w:rPr>
      <mc:AlternateContent>
        <mc:Choice Requires="wps">
          <w:drawing>
            <wp:anchor distT="0" distB="0" distL="0" distR="0" simplePos="0" relativeHeight="25165846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02310D" w14:textId="099D4D17" w:rsidR="004E5C8C" w:rsidRDefault="004E5C8C" w:rsidP="00A118D8">
                          <w:pPr>
                            <w:pStyle w:val="Brdtext"/>
                            <w:jc w:val="left"/>
                          </w:pPr>
                          <w:sdt>
                            <w:sdtPr>
                              <w:alias w:val="NummerEtikett"/>
                              <w:tag w:val="NummerEtikett"/>
                              <w:id w:val="-15057359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228726"/>
                              <w:lock w:val="sdtContentLocked"/>
                              <w:dataBinding w:prefixMappings="xmlns:ns0='http://rkdhs/mallar/lagstiftning/Prop/Prop.xsd'" w:xpath="/ns0:dokumentvärden[1]/ns0:dokumentnummer[1]" w:storeItemID="{068625C3-B546-44A5-B525-B7CC092E5AD6}"/>
                              <w:text/>
                            </w:sdtPr>
                            <w:sdtContent>
                              <w:r>
                                <w:t>2018/19:158</w:t>
                              </w:r>
                            </w:sdtContent>
                          </w:sdt>
                        </w:p>
                        <w:p w14:paraId="4B3223C3" w14:textId="6FCA47CF" w:rsidR="004E5C8C" w:rsidRPr="00C7375F" w:rsidRDefault="004E5C8C" w:rsidP="00136126">
                          <w:pPr>
                            <w:pStyle w:val="Brdtext"/>
                          </w:pPr>
                          <w:sdt>
                            <w:sdtPr>
                              <w:alias w:val="BilageEtikett"/>
                              <w:tag w:val="BilageEtikett"/>
                              <w:id w:val="-115515059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414859582"/>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584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k9ci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EKJZjV69CTa4DYo4DTC01g/hdWjhV1oP5sWbR7uPS5j1a10dfyjHgI9gN7twUUwwqNTPsnRMUo4&#10;dPk4vxgn9LODt3U+fBGmJlEoqEPzEqZse+sDXgLTwSQm80ZV5U2lVDpEwogr5ciWodUqpDfC4w8r&#10;pUlT0PPTs1EKrE107yIrHcOIRJk+Xay8qzBJYadEtFH6m5CALBX6Sm7GudD7/Mk6Wkmkeotjb394&#10;1VucuzrgkTIbHfbOdaWNS9WnGTtAVv4YIJOdPQA/qjuKoV22iSto30CBpSl3YIYz3Wh5y28qtO+W&#10;+fDAHGYJHcd+CPf4SGUAv+klStbG/XrtPtqD4tBS0mA2C+p/bpgTlKivGuS/yCeTOMzpMDn7CCYR&#10;d6xZHmv0pr4y4ESOTWR5EqN9UIMonamfsUYWMStUTHPkLmgYxKvQbQysIS4Wi2SE8bUs3OpHy2Po&#10;iHMk51P7zJztGRzA/TszTDGbviByZxs9vV1sAsiYWB6R7lDtO4DRT+Tv11TcLcfnZHVYpv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jk9ci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402310D" w14:textId="099D4D17" w:rsidR="004E5C8C" w:rsidRDefault="004E5C8C" w:rsidP="00A118D8">
                    <w:pPr>
                      <w:pStyle w:val="Brdtext"/>
                      <w:jc w:val="left"/>
                    </w:pPr>
                    <w:sdt>
                      <w:sdtPr>
                        <w:alias w:val="NummerEtikett"/>
                        <w:tag w:val="NummerEtikett"/>
                        <w:id w:val="-15057359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228726"/>
                        <w:lock w:val="sdtContentLocked"/>
                        <w:dataBinding w:prefixMappings="xmlns:ns0='http://rkdhs/mallar/lagstiftning/Prop/Prop.xsd'" w:xpath="/ns0:dokumentvärden[1]/ns0:dokumentnummer[1]" w:storeItemID="{068625C3-B546-44A5-B525-B7CC092E5AD6}"/>
                        <w:text/>
                      </w:sdtPr>
                      <w:sdtContent>
                        <w:r>
                          <w:t>2018/19:158</w:t>
                        </w:r>
                      </w:sdtContent>
                    </w:sdt>
                  </w:p>
                  <w:p w14:paraId="4B3223C3" w14:textId="6FCA47CF" w:rsidR="004E5C8C" w:rsidRPr="00C7375F" w:rsidRDefault="004E5C8C" w:rsidP="00136126">
                    <w:pPr>
                      <w:pStyle w:val="Brdtext"/>
                    </w:pPr>
                    <w:sdt>
                      <w:sdtPr>
                        <w:alias w:val="BilageEtikett"/>
                        <w:tag w:val="BilageEtikett"/>
                        <w:id w:val="-115515059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414859582"/>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EE5B89" w14:textId="77777777" w:rsidR="004E5C8C" w:rsidRDefault="004E5C8C" w:rsidP="00664D04">
    <w:pPr>
      <w:pStyle w:val="Brdtext"/>
    </w:pPr>
    <w:r>
      <w:rPr>
        <w:noProof/>
        <w:lang w:eastAsia="sv-SE"/>
      </w:rPr>
      <mc:AlternateContent>
        <mc:Choice Requires="wps">
          <w:drawing>
            <wp:anchor distT="0" distB="0" distL="0" distR="0" simplePos="0" relativeHeight="2516583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A9833B" w14:textId="79BFA212" w:rsidR="004E5C8C" w:rsidRDefault="004E5C8C" w:rsidP="00664D04">
                          <w:pPr>
                            <w:pStyle w:val="Brdtext"/>
                            <w:jc w:val="left"/>
                          </w:pPr>
                          <w:sdt>
                            <w:sdtPr>
                              <w:alias w:val="NummerEtikett"/>
                              <w:tag w:val="NummerEtikett"/>
                              <w:id w:val="18492069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12704476"/>
                              <w:lock w:val="sdtContentLocked"/>
                              <w:dataBinding w:prefixMappings="xmlns:ns0='http://rkdhs/mallar/lagstiftning/Prop/Prop.xsd'" w:xpath="/ns0:dokumentvärden[1]/ns0:dokumentnummer[1]" w:storeItemID="{068625C3-B546-44A5-B525-B7CC092E5AD6}"/>
                              <w:text/>
                            </w:sdtPr>
                            <w:sdtContent>
                              <w:r>
                                <w:t>2018/19:158</w:t>
                              </w:r>
                            </w:sdtContent>
                          </w:sdt>
                        </w:p>
                        <w:p w14:paraId="283E8A9F" w14:textId="1F37BDC3" w:rsidR="004E5C8C" w:rsidRPr="00C7375F" w:rsidRDefault="004E5C8C" w:rsidP="00136126">
                          <w:pPr>
                            <w:pStyle w:val="Brdtext"/>
                          </w:pPr>
                          <w:sdt>
                            <w:sdtPr>
                              <w:alias w:val="BilageEtikett"/>
                              <w:tag w:val="BilageEtikett"/>
                              <w:id w:val="7872466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97879182"/>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583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2pc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o0lNgDeUBmeGgHS1v+arC9t0y&#10;Hx6Yw1nCjuN+CPf4kQoQfugkSrbgfr12H+2R4qilpMbZLKj/uWNOUKK+GiT/VT4ex2FOh/HkEplE&#10;3Llmfa4xO70E5ESOm8jyJEb7oHpROtDPuEYWMSuqmOGYu6ChF5eh3Ri4hrhYLJIRjq9l4dY8Wh5D&#10;R5wjOZ+aZ+Zsx+CA3L+DforZ9AWRW9vo6e1iF5CMieUR6RbVrgM4+on83ZqKu+X8nKxOy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HM2pc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9A9833B" w14:textId="79BFA212" w:rsidR="004E5C8C" w:rsidRDefault="004E5C8C" w:rsidP="00664D04">
                    <w:pPr>
                      <w:pStyle w:val="Brdtext"/>
                      <w:jc w:val="left"/>
                    </w:pPr>
                    <w:sdt>
                      <w:sdtPr>
                        <w:alias w:val="NummerEtikett"/>
                        <w:tag w:val="NummerEtikett"/>
                        <w:id w:val="18492069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12704476"/>
                        <w:lock w:val="sdtContentLocked"/>
                        <w:dataBinding w:prefixMappings="xmlns:ns0='http://rkdhs/mallar/lagstiftning/Prop/Prop.xsd'" w:xpath="/ns0:dokumentvärden[1]/ns0:dokumentnummer[1]" w:storeItemID="{068625C3-B546-44A5-B525-B7CC092E5AD6}"/>
                        <w:text/>
                      </w:sdtPr>
                      <w:sdtContent>
                        <w:r>
                          <w:t>2018/19:158</w:t>
                        </w:r>
                      </w:sdtContent>
                    </w:sdt>
                  </w:p>
                  <w:p w14:paraId="283E8A9F" w14:textId="1F37BDC3" w:rsidR="004E5C8C" w:rsidRPr="00C7375F" w:rsidRDefault="004E5C8C" w:rsidP="00136126">
                    <w:pPr>
                      <w:pStyle w:val="Brdtext"/>
                    </w:pPr>
                    <w:sdt>
                      <w:sdtPr>
                        <w:alias w:val="BilageEtikett"/>
                        <w:tag w:val="BilageEtikett"/>
                        <w:id w:val="7872466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97879182"/>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802B8F" w14:textId="77777777" w:rsidR="004E5C8C" w:rsidRDefault="004E5C8C" w:rsidP="00EE1584">
    <w:pPr>
      <w:pStyle w:val="Brdtext"/>
    </w:pPr>
    <w:r>
      <w:rPr>
        <w:noProof/>
        <w:lang w:eastAsia="sv-SE"/>
      </w:rPr>
      <mc:AlternateContent>
        <mc:Choice Requires="wps">
          <w:drawing>
            <wp:anchor distT="0" distB="0" distL="0" distR="0" simplePos="0" relativeHeight="25165846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8E6F1A" w14:textId="3209016A" w:rsidR="004E5C8C" w:rsidRDefault="004E5C8C" w:rsidP="00A118D8">
                          <w:pPr>
                            <w:pStyle w:val="Brdtext"/>
                            <w:jc w:val="left"/>
                          </w:pPr>
                          <w:sdt>
                            <w:sdtPr>
                              <w:alias w:val="NummerEtikett"/>
                              <w:tag w:val="NummerEtikett"/>
                              <w:id w:val="-109778441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20919024"/>
                              <w:lock w:val="sdtContentLocked"/>
                              <w:dataBinding w:prefixMappings="xmlns:ns0='http://rkdhs/mallar/lagstiftning/Prop/Prop.xsd'" w:xpath="/ns0:dokumentvärden[1]/ns0:dokumentnummer[1]" w:storeItemID="{068625C3-B546-44A5-B525-B7CC092E5AD6}"/>
                              <w:text/>
                            </w:sdtPr>
                            <w:sdtContent>
                              <w:r>
                                <w:t>2018/19:158</w:t>
                              </w:r>
                            </w:sdtContent>
                          </w:sdt>
                        </w:p>
                        <w:p w14:paraId="413D76E7" w14:textId="1E289AD9" w:rsidR="004E5C8C" w:rsidRPr="00C7375F" w:rsidRDefault="004E5C8C" w:rsidP="00136126">
                          <w:pPr>
                            <w:pStyle w:val="Brdtext"/>
                          </w:pPr>
                          <w:sdt>
                            <w:sdtPr>
                              <w:alias w:val="BilageEtikett"/>
                              <w:tag w:val="BilageEtikett"/>
                              <w:id w:val="-60310764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0822612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584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rF0P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4OlBgDdUemeGgGy1v+W2N7btj&#10;Pjwyh7OEHcf9EB7wIxUg/NBLlGzA/XrtPtojxVFLSYOzWVL/c8ucoER9NUj+y3wyicOcDpOLj8gk&#10;4k4161ON2eprQE7kuIksT2K0D2oQpQP9hGtkEbOiihmOuUsaBvE6dBsD1xAXi0UywvG1LNyZpeUx&#10;dMQ5knPVPjFnewYH5P49DFPMihdE7myjp7eLbUAyJpZHpDtU+w7g6Cfy92sq7pbTc7I6Lt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86xdD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C8E6F1A" w14:textId="3209016A" w:rsidR="004E5C8C" w:rsidRDefault="004E5C8C" w:rsidP="00A118D8">
                    <w:pPr>
                      <w:pStyle w:val="Brdtext"/>
                      <w:jc w:val="left"/>
                    </w:pPr>
                    <w:sdt>
                      <w:sdtPr>
                        <w:alias w:val="NummerEtikett"/>
                        <w:tag w:val="NummerEtikett"/>
                        <w:id w:val="-109778441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20919024"/>
                        <w:lock w:val="sdtContentLocked"/>
                        <w:dataBinding w:prefixMappings="xmlns:ns0='http://rkdhs/mallar/lagstiftning/Prop/Prop.xsd'" w:xpath="/ns0:dokumentvärden[1]/ns0:dokumentnummer[1]" w:storeItemID="{068625C3-B546-44A5-B525-B7CC092E5AD6}"/>
                        <w:text/>
                      </w:sdtPr>
                      <w:sdtContent>
                        <w:r>
                          <w:t>2018/19:158</w:t>
                        </w:r>
                      </w:sdtContent>
                    </w:sdt>
                  </w:p>
                  <w:p w14:paraId="413D76E7" w14:textId="1E289AD9" w:rsidR="004E5C8C" w:rsidRPr="00C7375F" w:rsidRDefault="004E5C8C" w:rsidP="00136126">
                    <w:pPr>
                      <w:pStyle w:val="Brdtext"/>
                    </w:pPr>
                    <w:sdt>
                      <w:sdtPr>
                        <w:alias w:val="BilageEtikett"/>
                        <w:tag w:val="BilageEtikett"/>
                        <w:id w:val="-60310764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0822612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67D824" w14:textId="77777777" w:rsidR="004E5C8C" w:rsidRDefault="004E5C8C" w:rsidP="00664D04">
    <w:pPr>
      <w:pStyle w:val="Brdtext"/>
    </w:pPr>
    <w:r>
      <w:rPr>
        <w:noProof/>
        <w:lang w:eastAsia="sv-SE"/>
      </w:rPr>
      <mc:AlternateContent>
        <mc:Choice Requires="wps">
          <w:drawing>
            <wp:anchor distT="0" distB="0" distL="0" distR="0" simplePos="0" relativeHeight="2516583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196000" w14:textId="62394B6E" w:rsidR="004E5C8C" w:rsidRDefault="004E5C8C" w:rsidP="00664D04">
                          <w:pPr>
                            <w:pStyle w:val="Brdtext"/>
                            <w:jc w:val="left"/>
                          </w:pPr>
                          <w:sdt>
                            <w:sdtPr>
                              <w:alias w:val="NummerEtikett"/>
                              <w:tag w:val="NummerEtikett"/>
                              <w:id w:val="-41887229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4903748"/>
                              <w:lock w:val="sdtContentLocked"/>
                              <w:dataBinding w:prefixMappings="xmlns:ns0='http://rkdhs/mallar/lagstiftning/Prop/Prop.xsd'" w:xpath="/ns0:dokumentvärden[1]/ns0:dokumentnummer[1]" w:storeItemID="{068625C3-B546-44A5-B525-B7CC092E5AD6}"/>
                              <w:text/>
                            </w:sdtPr>
                            <w:sdtContent>
                              <w:r>
                                <w:t>2018/19:158</w:t>
                              </w:r>
                            </w:sdtContent>
                          </w:sdt>
                        </w:p>
                        <w:p w14:paraId="4C1EC007" w14:textId="034F1DEA" w:rsidR="004E5C8C" w:rsidRPr="00C7375F" w:rsidRDefault="004E5C8C" w:rsidP="00136126">
                          <w:pPr>
                            <w:pStyle w:val="Brdtext"/>
                          </w:pPr>
                          <w:sdt>
                            <w:sdtPr>
                              <w:alias w:val="BilageEtikett"/>
                              <w:tag w:val="BilageEtikett"/>
                              <w:id w:val="-151922809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199980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583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tyJlkAIAAJQ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Un&#10;Z5w5YbFHj6pLYYUJjHN5Wh+niHrwiEvdZ+iwzdv7iJc5604Hm/+YD0M9FnqzKy46YzIblZMSO8aZ&#10;RF05Ls/GVP1ib+1DTF8UWJaFigdsHtVUrG9iwpcgdAvJwSKYpr5ujKFDJoy6NIGtBbbaJHojWvyB&#10;Mo61FT89PhmRYwfZvPdsXHajiDJDuJx5nyFJaWNUxhj3TWksGSX6SmwhpXK7+ITOKI2h3mI44Pev&#10;eotxnwdaUGRwaWdsGweBsqcZ25es/rEtme7xWPCDvLOYukVHXCmPqXf5bgH1BpkRoB+t6OV1g+27&#10;ETHdi4CzhB3H/ZDu8KMNYPlhkDhbQvj12n3GI8VRy1mLs1nx+HMlguLMfHVI/rNyMsnDTIfJyUdk&#10;EguHmsWhxq3sJSAnStxEXpKY8clsRR3APuEameeoqBJOYuyKp614mfqNgWtIqvmcQDi+XqQb9+Bl&#10;dp3rnMn52D2J4AcGJ+T+LWynWExfELnHZsvo56uEZCSW76s6dABHn8g/rKm8Ww7PhN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StyJl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7196000" w14:textId="62394B6E" w:rsidR="004E5C8C" w:rsidRDefault="004E5C8C" w:rsidP="00664D04">
                    <w:pPr>
                      <w:pStyle w:val="Brdtext"/>
                      <w:jc w:val="left"/>
                    </w:pPr>
                    <w:sdt>
                      <w:sdtPr>
                        <w:alias w:val="NummerEtikett"/>
                        <w:tag w:val="NummerEtikett"/>
                        <w:id w:val="-41887229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4903748"/>
                        <w:lock w:val="sdtContentLocked"/>
                        <w:dataBinding w:prefixMappings="xmlns:ns0='http://rkdhs/mallar/lagstiftning/Prop/Prop.xsd'" w:xpath="/ns0:dokumentvärden[1]/ns0:dokumentnummer[1]" w:storeItemID="{068625C3-B546-44A5-B525-B7CC092E5AD6}"/>
                        <w:text/>
                      </w:sdtPr>
                      <w:sdtContent>
                        <w:r>
                          <w:t>2018/19:158</w:t>
                        </w:r>
                      </w:sdtContent>
                    </w:sdt>
                  </w:p>
                  <w:p w14:paraId="4C1EC007" w14:textId="034F1DEA" w:rsidR="004E5C8C" w:rsidRPr="00C7375F" w:rsidRDefault="004E5C8C" w:rsidP="00136126">
                    <w:pPr>
                      <w:pStyle w:val="Brdtext"/>
                    </w:pPr>
                    <w:sdt>
                      <w:sdtPr>
                        <w:alias w:val="BilageEtikett"/>
                        <w:tag w:val="BilageEtikett"/>
                        <w:id w:val="-151922809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199980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972B26" w14:textId="77777777" w:rsidR="004E5C8C" w:rsidRDefault="004E5C8C" w:rsidP="00EE1584">
    <w:pPr>
      <w:pStyle w:val="Brdtext"/>
    </w:pPr>
    <w:r>
      <w:rPr>
        <w:noProof/>
        <w:lang w:eastAsia="sv-SE"/>
      </w:rPr>
      <mc:AlternateContent>
        <mc:Choice Requires="wps">
          <w:drawing>
            <wp:anchor distT="0" distB="0" distL="0" distR="0" simplePos="0" relativeHeight="2516584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36F430" w14:textId="32F9C98C" w:rsidR="004E5C8C" w:rsidRDefault="004E5C8C" w:rsidP="00A118D8">
                          <w:pPr>
                            <w:pStyle w:val="Brdtext"/>
                            <w:jc w:val="left"/>
                          </w:pPr>
                          <w:sdt>
                            <w:sdtPr>
                              <w:alias w:val="NummerEtikett"/>
                              <w:tag w:val="NummerEtikett"/>
                              <w:id w:val="-584074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74861271"/>
                              <w:lock w:val="sdtContentLocked"/>
                              <w:dataBinding w:prefixMappings="xmlns:ns0='http://rkdhs/mallar/lagstiftning/Prop/Prop.xsd'" w:xpath="/ns0:dokumentvärden[1]/ns0:dokumentnummer[1]" w:storeItemID="{068625C3-B546-44A5-B525-B7CC092E5AD6}"/>
                              <w:text/>
                            </w:sdtPr>
                            <w:sdtContent>
                              <w:r>
                                <w:t>2018/19:158</w:t>
                              </w:r>
                            </w:sdtContent>
                          </w:sdt>
                        </w:p>
                        <w:p w14:paraId="13F9DD7B" w14:textId="72CFE15E" w:rsidR="004E5C8C" w:rsidRPr="00C7375F" w:rsidRDefault="004E5C8C" w:rsidP="00136126">
                          <w:pPr>
                            <w:pStyle w:val="Brdtext"/>
                          </w:pPr>
                          <w:sdt>
                            <w:sdtPr>
                              <w:alias w:val="BilageEtikett"/>
                              <w:tag w:val="BilageEtikett"/>
                              <w:id w:val="-41285901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0234209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6584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SvtHjw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h7vKLCw9QbM8LYfreD4dYP23bAQ&#10;75nHLKHj2A/xDh+pLOC3g0TJ0vpfr90ne1AcWkpazGZFw88V84IS9dWA/GflZJKGOR8mJx/BJOIP&#10;NYtDjVnpSwtOlNhEjmcx2Ue1FaW3+glrZJ6yQsUMR+6Kxq14GfuNgTXExXyejTC+jsUb8+B4Cp1w&#10;TuR87J6YdwODI7h/a7dTzKYviNzbJs/g5qsIMmaWJ6R7VIcOYPQz+Yc1lXbL4Tlb7Z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NlK+0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336F430" w14:textId="32F9C98C" w:rsidR="004E5C8C" w:rsidRDefault="004E5C8C" w:rsidP="00A118D8">
                    <w:pPr>
                      <w:pStyle w:val="Brdtext"/>
                      <w:jc w:val="left"/>
                    </w:pPr>
                    <w:sdt>
                      <w:sdtPr>
                        <w:alias w:val="NummerEtikett"/>
                        <w:tag w:val="NummerEtikett"/>
                        <w:id w:val="-584074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74861271"/>
                        <w:lock w:val="sdtContentLocked"/>
                        <w:dataBinding w:prefixMappings="xmlns:ns0='http://rkdhs/mallar/lagstiftning/Prop/Prop.xsd'" w:xpath="/ns0:dokumentvärden[1]/ns0:dokumentnummer[1]" w:storeItemID="{068625C3-B546-44A5-B525-B7CC092E5AD6}"/>
                        <w:text/>
                      </w:sdtPr>
                      <w:sdtContent>
                        <w:r>
                          <w:t>2018/19:158</w:t>
                        </w:r>
                      </w:sdtContent>
                    </w:sdt>
                  </w:p>
                  <w:p w14:paraId="13F9DD7B" w14:textId="72CFE15E" w:rsidR="004E5C8C" w:rsidRPr="00C7375F" w:rsidRDefault="004E5C8C" w:rsidP="00136126">
                    <w:pPr>
                      <w:pStyle w:val="Brdtext"/>
                    </w:pPr>
                    <w:sdt>
                      <w:sdtPr>
                        <w:alias w:val="BilageEtikett"/>
                        <w:tag w:val="BilageEtikett"/>
                        <w:id w:val="-41285901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0234209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74DB20" w14:textId="77777777" w:rsidR="004E5C8C" w:rsidRDefault="004E5C8C" w:rsidP="00664D04">
    <w:pPr>
      <w:pStyle w:val="Brdtext"/>
    </w:pPr>
    <w:r>
      <w:rPr>
        <w:noProof/>
        <w:lang w:eastAsia="sv-SE"/>
      </w:rPr>
      <mc:AlternateContent>
        <mc:Choice Requires="wps">
          <w:drawing>
            <wp:anchor distT="0" distB="0" distL="0" distR="0" simplePos="0" relativeHeight="2516584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48901B" w14:textId="600EF4FC" w:rsidR="004E5C8C" w:rsidRDefault="004E5C8C" w:rsidP="00664D04">
                          <w:pPr>
                            <w:pStyle w:val="Brdtext"/>
                            <w:jc w:val="left"/>
                          </w:pPr>
                          <w:sdt>
                            <w:sdtPr>
                              <w:alias w:val="NummerEtikett"/>
                              <w:tag w:val="NummerEtikett"/>
                              <w:id w:val="17045272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21161618"/>
                              <w:lock w:val="sdtContentLocked"/>
                              <w:dataBinding w:prefixMappings="xmlns:ns0='http://rkdhs/mallar/lagstiftning/Prop/Prop.xsd'" w:xpath="/ns0:dokumentvärden[1]/ns0:dokumentnummer[1]" w:storeItemID="{068625C3-B546-44A5-B525-B7CC092E5AD6}"/>
                              <w:text/>
                            </w:sdtPr>
                            <w:sdtContent>
                              <w:r>
                                <w:t>2018/19:158</w:t>
                              </w:r>
                            </w:sdtContent>
                          </w:sdt>
                        </w:p>
                        <w:p w14:paraId="5D033015" w14:textId="6696BD6C" w:rsidR="004E5C8C" w:rsidRPr="00C7375F" w:rsidRDefault="004E5C8C" w:rsidP="00136126">
                          <w:pPr>
                            <w:pStyle w:val="Brdtext"/>
                          </w:pPr>
                          <w:sdt>
                            <w:sdtPr>
                              <w:alias w:val="BilageEtikett"/>
                              <w:tag w:val="BilageEtikett"/>
                              <w:id w:val="-112931526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7881657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58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kPqgkAIAAJQFAAAOAAAAZHJzL2Uyb0RvYy54bWysVFFv2yAQfp+0/4B4Xx2nS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VZ&#10;0GlOiWY1evQo2uA2KGAc6WmsnwG1tMCF9rNp0ebh3OMwVt1KV8c/6iGwg+jdnlwEIzw65ZMcHaOE&#10;w5aP8/NxYj87eFvnwxdhahIXBXVoXuKUbW99wE0AHSAxmTeqKm8qpdImCkZcKUe2DK1WId0RHn+g&#10;lCZNQc9Op6MUWJvo3kVWOoYRSTJ9ulh5V2FahZ0SEaP0NyFBWSr0ldyMc6H3+RM6oiRSvcWxxx9u&#10;9Rbnrg54pMxGh71zXWnjUvVpxg6UlT8GymSHB+FHdcdlaFdt0kp+Oh0ksDLlDspwphstb/lNhfbd&#10;Mh8emMMsoeN4H8I9PlIZ0G/6FSVr4369dh7xkDislDSYzYL6nxvmBCXqq4b4z/PJJA5z2kymH6Ek&#10;4o4tq2OL3tRXBpqAvnG7tIz4oIaldKZ+wjOyiFlhYpojd0HDsLwK3YuBZ4iLxSKBML6WhVu9tDyG&#10;jjxHcT62T8zZXsEB2r8zwxSz2Qshd9jo6e1iEyDGpPLIdMdq3wGMfhJ//0zFt+V4n1CHx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4kPqg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848901B" w14:textId="600EF4FC" w:rsidR="004E5C8C" w:rsidRDefault="004E5C8C" w:rsidP="00664D04">
                    <w:pPr>
                      <w:pStyle w:val="Brdtext"/>
                      <w:jc w:val="left"/>
                    </w:pPr>
                    <w:sdt>
                      <w:sdtPr>
                        <w:alias w:val="NummerEtikett"/>
                        <w:tag w:val="NummerEtikett"/>
                        <w:id w:val="17045272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21161618"/>
                        <w:lock w:val="sdtContentLocked"/>
                        <w:dataBinding w:prefixMappings="xmlns:ns0='http://rkdhs/mallar/lagstiftning/Prop/Prop.xsd'" w:xpath="/ns0:dokumentvärden[1]/ns0:dokumentnummer[1]" w:storeItemID="{068625C3-B546-44A5-B525-B7CC092E5AD6}"/>
                        <w:text/>
                      </w:sdtPr>
                      <w:sdtContent>
                        <w:r>
                          <w:t>2018/19:158</w:t>
                        </w:r>
                      </w:sdtContent>
                    </w:sdt>
                  </w:p>
                  <w:p w14:paraId="5D033015" w14:textId="6696BD6C" w:rsidR="004E5C8C" w:rsidRPr="00C7375F" w:rsidRDefault="004E5C8C" w:rsidP="00136126">
                    <w:pPr>
                      <w:pStyle w:val="Brdtext"/>
                    </w:pPr>
                    <w:sdt>
                      <w:sdtPr>
                        <w:alias w:val="BilageEtikett"/>
                        <w:tag w:val="BilageEtikett"/>
                        <w:id w:val="-112931526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7881657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E9A73D" w14:textId="77777777" w:rsidR="004E5C8C" w:rsidRDefault="004E5C8C" w:rsidP="00EE1584">
    <w:pPr>
      <w:pStyle w:val="Brdtext"/>
    </w:pPr>
    <w:r>
      <w:rPr>
        <w:noProof/>
        <w:lang w:eastAsia="sv-SE"/>
      </w:rPr>
      <mc:AlternateContent>
        <mc:Choice Requires="wps">
          <w:drawing>
            <wp:anchor distT="0" distB="0" distL="0" distR="0" simplePos="0" relativeHeight="25165846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3CCCF5" w14:textId="05713951" w:rsidR="004E5C8C" w:rsidRDefault="004E5C8C" w:rsidP="00A118D8">
                          <w:pPr>
                            <w:pStyle w:val="Brdtext"/>
                            <w:jc w:val="left"/>
                          </w:pPr>
                          <w:sdt>
                            <w:sdtPr>
                              <w:alias w:val="NummerEtikett"/>
                              <w:tag w:val="NummerEtikett"/>
                              <w:id w:val="3208530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0914128"/>
                              <w:lock w:val="sdtContentLocked"/>
                              <w:dataBinding w:prefixMappings="xmlns:ns0='http://rkdhs/mallar/lagstiftning/Prop/Prop.xsd'" w:xpath="/ns0:dokumentvärden[1]/ns0:dokumentnummer[1]" w:storeItemID="{068625C3-B546-44A5-B525-B7CC092E5AD6}"/>
                              <w:text/>
                            </w:sdtPr>
                            <w:sdtContent>
                              <w:r>
                                <w:t>2018/19:158</w:t>
                              </w:r>
                            </w:sdtContent>
                          </w:sdt>
                        </w:p>
                        <w:p w14:paraId="27DE364F" w14:textId="45F76188" w:rsidR="004E5C8C" w:rsidRPr="00C7375F" w:rsidRDefault="004E5C8C" w:rsidP="00136126">
                          <w:pPr>
                            <w:pStyle w:val="Brdtext"/>
                          </w:pPr>
                          <w:sdt>
                            <w:sdtPr>
                              <w:alias w:val="BilageEtikett"/>
                              <w:tag w:val="BilageEtikett"/>
                              <w:id w:val="63206090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024626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6584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D83zkAIAAJQFAAAOAAAAZHJzL2Uyb0RvYy54bWysVFFv2yAQfp+0/4B4XxynabdGdaqsVaZJ&#10;VVutnfpMMDTWMDAgsbNfvw9sJ1nXl057sYH77o777uMuLttaka1wvjK6oPloTInQ3JSVfi7o98fl&#10;h0+U+MB0yZTRoqA74enl/P27i8bOxMSsjSqFIwii/ayxBV2HYGdZ5vla1MyPjBUaRmlczQK27jkr&#10;HWsQvVbZZDw+yxrjSusMF97j9Loz0nmKL6Xg4U5KLwJRBcXdQvq69F3Fbza/YLNnx+y64v012D/c&#10;omaVRtJ9qGsWGNm46q9QdcWd8UaGETd1ZqSsuEg1oJp8/KKahzWzItUCcrzd0+T/X1h+u713pCoL&#10;egp6NKvRo0fRBrdBASeRnsb6GVAPFrjQfjYt2jycexzGqlvp6vhHPQR2RNrtyUUwwqNTPs3RMUo4&#10;bPkkP58k9rODt3U+fBGmJnFRUIfmJU7Z9sYH3ATQARKTeaOqclkplTZRMOJKObJlaLUK6Y7w+AOl&#10;NGkKenaCWqOTNtG9i6x0PBFJMn26WHlXYVqFnRIRo/Q3IUFZKvSV3Ixzoff5EzqiJFK9xbHHH271&#10;FueuDnikzEaHvXNdaeNS9emNHSgrfwyUyQ4Pwo/qjsvQrtqklfzkbJDAypQ7KMOZ7ml5y5cV2nfD&#10;fLhnDm8JHcd8CHf4SGVAv+lXlKyN+/XaecRD4rBS0uBtFtT/3DAnKFFfNcR/nk+nCBvSZnr6EUoi&#10;7tiyOrboTX1loIkck8jytIz4oIaldKZ+whhZxKwwMc2Ru6BhWF6FbmJgDHGxWCQQnq9l4UY/WB5D&#10;R56jOB/bJ+Zsr+AA7d+a4RWz2Qshd9jo6e1iEyDGpPLIdMdq3wE8/ST+fkzF2XK8T6jDMJ3/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MD83z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A3CCCF5" w14:textId="05713951" w:rsidR="004E5C8C" w:rsidRDefault="004E5C8C" w:rsidP="00A118D8">
                    <w:pPr>
                      <w:pStyle w:val="Brdtext"/>
                      <w:jc w:val="left"/>
                    </w:pPr>
                    <w:sdt>
                      <w:sdtPr>
                        <w:alias w:val="NummerEtikett"/>
                        <w:tag w:val="NummerEtikett"/>
                        <w:id w:val="3208530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0914128"/>
                        <w:lock w:val="sdtContentLocked"/>
                        <w:dataBinding w:prefixMappings="xmlns:ns0='http://rkdhs/mallar/lagstiftning/Prop/Prop.xsd'" w:xpath="/ns0:dokumentvärden[1]/ns0:dokumentnummer[1]" w:storeItemID="{068625C3-B546-44A5-B525-B7CC092E5AD6}"/>
                        <w:text/>
                      </w:sdtPr>
                      <w:sdtContent>
                        <w:r>
                          <w:t>2018/19:158</w:t>
                        </w:r>
                      </w:sdtContent>
                    </w:sdt>
                  </w:p>
                  <w:p w14:paraId="27DE364F" w14:textId="45F76188" w:rsidR="004E5C8C" w:rsidRPr="00C7375F" w:rsidRDefault="004E5C8C" w:rsidP="00136126">
                    <w:pPr>
                      <w:pStyle w:val="Brdtext"/>
                    </w:pPr>
                    <w:sdt>
                      <w:sdtPr>
                        <w:alias w:val="BilageEtikett"/>
                        <w:tag w:val="BilageEtikett"/>
                        <w:id w:val="63206090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024626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0CB9E7" w14:textId="77777777" w:rsidR="004E5C8C" w:rsidRDefault="004E5C8C" w:rsidP="00664D04">
    <w:pPr>
      <w:pStyle w:val="Brdtext"/>
    </w:pPr>
    <w:r>
      <w:rPr>
        <w:noProof/>
        <w:lang w:eastAsia="sv-SE"/>
      </w:rPr>
      <mc:AlternateContent>
        <mc:Choice Requires="wps">
          <w:drawing>
            <wp:anchor distT="0" distB="0" distL="0" distR="0" simplePos="0" relativeHeight="2516584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ED0838" w14:textId="06F6CE77" w:rsidR="004E5C8C" w:rsidRDefault="004E5C8C" w:rsidP="00664D04">
                          <w:pPr>
                            <w:pStyle w:val="Brdtext"/>
                            <w:jc w:val="left"/>
                          </w:pPr>
                          <w:sdt>
                            <w:sdtPr>
                              <w:alias w:val="NummerEtikett"/>
                              <w:tag w:val="NummerEtikett"/>
                              <w:id w:val="-14972586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26016428"/>
                              <w:lock w:val="sdtContentLocked"/>
                              <w:dataBinding w:prefixMappings="xmlns:ns0='http://rkdhs/mallar/lagstiftning/Prop/Prop.xsd'" w:xpath="/ns0:dokumentvärden[1]/ns0:dokumentnummer[1]" w:storeItemID="{068625C3-B546-44A5-B525-B7CC092E5AD6}"/>
                              <w:text/>
                            </w:sdtPr>
                            <w:sdtContent>
                              <w:r>
                                <w:t>2018/19:158</w:t>
                              </w:r>
                            </w:sdtContent>
                          </w:sdt>
                        </w:p>
                        <w:p w14:paraId="561C37F1" w14:textId="7DF44F34" w:rsidR="004E5C8C" w:rsidRPr="00C7375F" w:rsidRDefault="004E5C8C" w:rsidP="00136126">
                          <w:pPr>
                            <w:pStyle w:val="Brdtext"/>
                          </w:pPr>
                          <w:sdt>
                            <w:sdtPr>
                              <w:alias w:val="BilageEtikett"/>
                              <w:tag w:val="BilageEtikett"/>
                              <w:id w:val="65781534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48474611"/>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584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gDQjgIAAJQ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f85Jgz&#10;Jyz16FF1GFaUwDiVp/VxSqgHTzjsPkNHbd6+R3pMWXc62PSnfBjJqdCbXXHJGJNJqZyU1DHOJMnK&#10;cXk2ztUv9to+RPyiwLJ0qHig5uWaivVNRIqEoFtIchbBNPV1Y0y+JMKoSxPYWlCrDeYYSeMPlHGs&#10;rfjp8ckoG3aQ1HvLxiUzKlNmcJcy7zPMJ9wYlTDGfVOaSpYTfcW3kFK5nf+MTihNrt6iOOD3Ub1F&#10;uc+DNLJncLhTto2DkLPPM7YvWf1jWzLd46ngB3mnI3aLLnOlnOTepbcF1BtiRoB+tKKX1w2170ZE&#10;vBeBZok6TvsB7+ijDVD5YThxtoTw67X3hCeKk5Szlmaz4vHnSgTFmfnqiPxn5YQCYJgvk5OPxCQW&#10;DiWLQ4lb2UsgTpS0ibzMx4RHsz3qAPaJ1sg8eSWRcJJ8Vxy3x0vsNwatIanm8wyi8fUCb9yDl8l0&#10;qnMi52P3JIIfGIzE/VvYTrGYviByj02a0c9XSGTMLN9XdegAjX4m/7Cm0m45vGfUfpnOfg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S4A0I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FED0838" w14:textId="06F6CE77" w:rsidR="004E5C8C" w:rsidRDefault="004E5C8C" w:rsidP="00664D04">
                    <w:pPr>
                      <w:pStyle w:val="Brdtext"/>
                      <w:jc w:val="left"/>
                    </w:pPr>
                    <w:sdt>
                      <w:sdtPr>
                        <w:alias w:val="NummerEtikett"/>
                        <w:tag w:val="NummerEtikett"/>
                        <w:id w:val="-14972586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26016428"/>
                        <w:lock w:val="sdtContentLocked"/>
                        <w:dataBinding w:prefixMappings="xmlns:ns0='http://rkdhs/mallar/lagstiftning/Prop/Prop.xsd'" w:xpath="/ns0:dokumentvärden[1]/ns0:dokumentnummer[1]" w:storeItemID="{068625C3-B546-44A5-B525-B7CC092E5AD6}"/>
                        <w:text/>
                      </w:sdtPr>
                      <w:sdtContent>
                        <w:r>
                          <w:t>2018/19:158</w:t>
                        </w:r>
                      </w:sdtContent>
                    </w:sdt>
                  </w:p>
                  <w:p w14:paraId="561C37F1" w14:textId="7DF44F34" w:rsidR="004E5C8C" w:rsidRPr="00C7375F" w:rsidRDefault="004E5C8C" w:rsidP="00136126">
                    <w:pPr>
                      <w:pStyle w:val="Brdtext"/>
                    </w:pPr>
                    <w:sdt>
                      <w:sdtPr>
                        <w:alias w:val="BilageEtikett"/>
                        <w:tag w:val="BilageEtikett"/>
                        <w:id w:val="65781534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48474611"/>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9FF8C2" w14:textId="77777777" w:rsidR="004E5C8C" w:rsidRDefault="004E5C8C" w:rsidP="00EE1584">
    <w:pPr>
      <w:pStyle w:val="Brdtext"/>
    </w:pPr>
    <w:r>
      <w:rPr>
        <w:noProof/>
        <w:lang w:eastAsia="sv-SE"/>
      </w:rPr>
      <mc:AlternateContent>
        <mc:Choice Requires="wps">
          <w:drawing>
            <wp:anchor distT="0" distB="0" distL="0" distR="0" simplePos="0" relativeHeight="2516584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19CE9" w14:textId="5C9DBF50" w:rsidR="004E5C8C" w:rsidRDefault="004E5C8C" w:rsidP="00A118D8">
                          <w:pPr>
                            <w:pStyle w:val="Brdtext"/>
                            <w:jc w:val="left"/>
                          </w:pPr>
                          <w:sdt>
                            <w:sdtPr>
                              <w:alias w:val="NummerEtikett"/>
                              <w:tag w:val="NummerEtikett"/>
                              <w:id w:val="-15606331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9069692"/>
                              <w:lock w:val="sdtContentLocked"/>
                              <w:dataBinding w:prefixMappings="xmlns:ns0='http://rkdhs/mallar/lagstiftning/Prop/Prop.xsd'" w:xpath="/ns0:dokumentvärden[1]/ns0:dokumentnummer[1]" w:storeItemID="{068625C3-B546-44A5-B525-B7CC092E5AD6}"/>
                              <w:text/>
                            </w:sdtPr>
                            <w:sdtContent>
                              <w:r>
                                <w:t>2018/19:158</w:t>
                              </w:r>
                            </w:sdtContent>
                          </w:sdt>
                        </w:p>
                        <w:p w14:paraId="329F4FE3" w14:textId="62A453A8" w:rsidR="004E5C8C" w:rsidRPr="00C7375F" w:rsidRDefault="004E5C8C" w:rsidP="00136126">
                          <w:pPr>
                            <w:pStyle w:val="Brdtext"/>
                          </w:pPr>
                          <w:sdt>
                            <w:sdtPr>
                              <w:alias w:val="BilageEtikett"/>
                              <w:tag w:val="BilageEtikett"/>
                              <w:id w:val="123420452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2524830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15pt;margin-top:35.45pt;width:89.85pt;height:9.6pt;z-index:2516584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09ny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y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C09ny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1D19CE9" w14:textId="5C9DBF50" w:rsidR="004E5C8C" w:rsidRDefault="004E5C8C" w:rsidP="00A118D8">
                    <w:pPr>
                      <w:pStyle w:val="Brdtext"/>
                      <w:jc w:val="left"/>
                    </w:pPr>
                    <w:sdt>
                      <w:sdtPr>
                        <w:alias w:val="NummerEtikett"/>
                        <w:tag w:val="NummerEtikett"/>
                        <w:id w:val="-15606331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9069692"/>
                        <w:lock w:val="sdtContentLocked"/>
                        <w:dataBinding w:prefixMappings="xmlns:ns0='http://rkdhs/mallar/lagstiftning/Prop/Prop.xsd'" w:xpath="/ns0:dokumentvärden[1]/ns0:dokumentnummer[1]" w:storeItemID="{068625C3-B546-44A5-B525-B7CC092E5AD6}"/>
                        <w:text/>
                      </w:sdtPr>
                      <w:sdtContent>
                        <w:r>
                          <w:t>2018/19:158</w:t>
                        </w:r>
                      </w:sdtContent>
                    </w:sdt>
                  </w:p>
                  <w:p w14:paraId="329F4FE3" w14:textId="62A453A8" w:rsidR="004E5C8C" w:rsidRPr="00C7375F" w:rsidRDefault="004E5C8C" w:rsidP="00136126">
                    <w:pPr>
                      <w:pStyle w:val="Brdtext"/>
                    </w:pPr>
                    <w:sdt>
                      <w:sdtPr>
                        <w:alias w:val="BilageEtikett"/>
                        <w:tag w:val="BilageEtikett"/>
                        <w:id w:val="123420452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2524830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35AA63" w14:textId="77777777" w:rsidR="004E5C8C" w:rsidRDefault="004E5C8C" w:rsidP="00664D04">
    <w:pPr>
      <w:pStyle w:val="Brdtext"/>
    </w:pPr>
    <w:r>
      <w:rPr>
        <w:noProof/>
        <w:lang w:eastAsia="sv-SE"/>
      </w:rPr>
      <mc:AlternateContent>
        <mc:Choice Requires="wps">
          <w:drawing>
            <wp:anchor distT="0" distB="0" distL="0" distR="0" simplePos="0" relativeHeight="25165840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616F98" w14:textId="54F360C4" w:rsidR="004E5C8C" w:rsidRDefault="004E5C8C" w:rsidP="00664D04">
                          <w:pPr>
                            <w:pStyle w:val="Brdtext"/>
                            <w:jc w:val="left"/>
                          </w:pPr>
                          <w:sdt>
                            <w:sdtPr>
                              <w:alias w:val="NummerEtikett"/>
                              <w:tag w:val="NummerEtikett"/>
                              <w:id w:val="674726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3933720"/>
                              <w:lock w:val="sdtContentLocked"/>
                              <w:dataBinding w:prefixMappings="xmlns:ns0='http://rkdhs/mallar/lagstiftning/Prop/Prop.xsd'" w:xpath="/ns0:dokumentvärden[1]/ns0:dokumentnummer[1]" w:storeItemID="{068625C3-B546-44A5-B525-B7CC092E5AD6}"/>
                              <w:text/>
                            </w:sdtPr>
                            <w:sdtContent>
                              <w:r>
                                <w:t>2018/19:158</w:t>
                              </w:r>
                            </w:sdtContent>
                          </w:sdt>
                        </w:p>
                        <w:p w14:paraId="32AB514D" w14:textId="41C8B961" w:rsidR="004E5C8C" w:rsidRPr="00C7375F" w:rsidRDefault="004E5C8C" w:rsidP="00136126">
                          <w:pPr>
                            <w:pStyle w:val="Brdtext"/>
                          </w:pPr>
                          <w:sdt>
                            <w:sdtPr>
                              <w:alias w:val="BilageEtikett"/>
                              <w:tag w:val="BilageEtikett"/>
                              <w:id w:val="-49148589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8694562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4.85pt;width:89.85pt;height:9.6pt;z-index:2516584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J4pZ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pbKDAGqo9MsNBN1re8mWN7bth&#10;Ptwzh7OEHcf9EO7wIxUg/NBLlGzA/X7tPtojxVFLSYOzWVL/a8ucoER9M0j+83w6jcOcDtPZJ2QS&#10;caea9anGbPUVICdy3ESWJzHaBzWI0oF+xDWyiFlRxQzH3CUNg3gVuo2Ba4iLxSIZ4fhaFm7MyvIY&#10;OuIcyfnQPjJnewYH5P4tDFPMihdE7myjp7eLbUAyJpZHpDtU+w7g6Cfy92sq7pbTc7I6LtP5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ieKW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1616F98" w14:textId="54F360C4" w:rsidR="004E5C8C" w:rsidRDefault="004E5C8C" w:rsidP="00664D04">
                    <w:pPr>
                      <w:pStyle w:val="Brdtext"/>
                      <w:jc w:val="left"/>
                    </w:pPr>
                    <w:sdt>
                      <w:sdtPr>
                        <w:alias w:val="NummerEtikett"/>
                        <w:tag w:val="NummerEtikett"/>
                        <w:id w:val="674726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3933720"/>
                        <w:lock w:val="sdtContentLocked"/>
                        <w:dataBinding w:prefixMappings="xmlns:ns0='http://rkdhs/mallar/lagstiftning/Prop/Prop.xsd'" w:xpath="/ns0:dokumentvärden[1]/ns0:dokumentnummer[1]" w:storeItemID="{068625C3-B546-44A5-B525-B7CC092E5AD6}"/>
                        <w:text/>
                      </w:sdtPr>
                      <w:sdtContent>
                        <w:r>
                          <w:t>2018/19:158</w:t>
                        </w:r>
                      </w:sdtContent>
                    </w:sdt>
                  </w:p>
                  <w:p w14:paraId="32AB514D" w14:textId="41C8B961" w:rsidR="004E5C8C" w:rsidRPr="00C7375F" w:rsidRDefault="004E5C8C" w:rsidP="00136126">
                    <w:pPr>
                      <w:pStyle w:val="Brdtext"/>
                    </w:pPr>
                    <w:sdt>
                      <w:sdtPr>
                        <w:alias w:val="BilageEtikett"/>
                        <w:tag w:val="BilageEtikett"/>
                        <w:id w:val="-49148589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8694562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16B241" w14:textId="77777777" w:rsidR="004E5C8C" w:rsidRDefault="004E5C8C" w:rsidP="00EE1584">
    <w:pPr>
      <w:pStyle w:val="Brdtext"/>
    </w:pPr>
    <w:r>
      <w:rPr>
        <w:noProof/>
        <w:lang w:eastAsia="sv-SE"/>
      </w:rPr>
      <mc:AlternateContent>
        <mc:Choice Requires="wps">
          <w:drawing>
            <wp:anchor distT="0" distB="0" distL="0" distR="0" simplePos="0" relativeHeight="25165847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24CCEC" w14:textId="40279D47" w:rsidR="004E5C8C" w:rsidRDefault="004E5C8C" w:rsidP="00A118D8">
                          <w:pPr>
                            <w:pStyle w:val="Brdtext"/>
                            <w:jc w:val="left"/>
                          </w:pPr>
                          <w:sdt>
                            <w:sdtPr>
                              <w:alias w:val="NummerEtikett"/>
                              <w:tag w:val="NummerEtikett"/>
                              <w:id w:val="20077800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1797687"/>
                              <w:lock w:val="sdtContentLocked"/>
                              <w:dataBinding w:prefixMappings="xmlns:ns0='http://rkdhs/mallar/lagstiftning/Prop/Prop.xsd'" w:xpath="/ns0:dokumentvärden[1]/ns0:dokumentnummer[1]" w:storeItemID="{068625C3-B546-44A5-B525-B7CC092E5AD6}"/>
                              <w:text/>
                            </w:sdtPr>
                            <w:sdtContent>
                              <w:r>
                                <w:t>2018/19:158</w:t>
                              </w:r>
                            </w:sdtContent>
                          </w:sdt>
                        </w:p>
                        <w:p w14:paraId="2CD9D65B" w14:textId="41037878" w:rsidR="004E5C8C" w:rsidRPr="00C7375F" w:rsidRDefault="004E5C8C" w:rsidP="00136126">
                          <w:pPr>
                            <w:pStyle w:val="Brdtext"/>
                          </w:pPr>
                          <w:sdt>
                            <w:sdtPr>
                              <w:alias w:val="BilageEtikett"/>
                              <w:tag w:val="BilageEtikett"/>
                              <w:id w:val="20133414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76247173"/>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15pt;margin-top:35.45pt;width:89.85pt;height:9.6pt;z-index:2516584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uL0K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82VNgDeUBmeGgHS1v+arC9t0y&#10;Hx6Yw1nCjuN+CPf4kQoQfugkSrbgfr12H+2R4qilpMbZLKj/uWNOUKK+GiT/VT4ex2FOh/HkIzKJ&#10;uHPN+lxjdnoJyIkcN5HlSYz2QfWidKCfcY0sYlZUMcMxd0FDLy5DuzFwDXGxWCQjHF/Lwq15tDyG&#10;jjhHcj41z8zZjsEBuX8H/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Dri9C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124CCEC" w14:textId="40279D47" w:rsidR="004E5C8C" w:rsidRDefault="004E5C8C" w:rsidP="00A118D8">
                    <w:pPr>
                      <w:pStyle w:val="Brdtext"/>
                      <w:jc w:val="left"/>
                    </w:pPr>
                    <w:sdt>
                      <w:sdtPr>
                        <w:alias w:val="NummerEtikett"/>
                        <w:tag w:val="NummerEtikett"/>
                        <w:id w:val="20077800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1797687"/>
                        <w:lock w:val="sdtContentLocked"/>
                        <w:dataBinding w:prefixMappings="xmlns:ns0='http://rkdhs/mallar/lagstiftning/Prop/Prop.xsd'" w:xpath="/ns0:dokumentvärden[1]/ns0:dokumentnummer[1]" w:storeItemID="{068625C3-B546-44A5-B525-B7CC092E5AD6}"/>
                        <w:text/>
                      </w:sdtPr>
                      <w:sdtContent>
                        <w:r>
                          <w:t>2018/19:158</w:t>
                        </w:r>
                      </w:sdtContent>
                    </w:sdt>
                  </w:p>
                  <w:p w14:paraId="2CD9D65B" w14:textId="41037878" w:rsidR="004E5C8C" w:rsidRPr="00C7375F" w:rsidRDefault="004E5C8C" w:rsidP="00136126">
                    <w:pPr>
                      <w:pStyle w:val="Brdtext"/>
                    </w:pPr>
                    <w:sdt>
                      <w:sdtPr>
                        <w:alias w:val="BilageEtikett"/>
                        <w:tag w:val="BilageEtikett"/>
                        <w:id w:val="20133414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76247173"/>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7DEA69" w14:textId="77777777" w:rsidR="004E5C8C" w:rsidRDefault="004E5C8C" w:rsidP="00664D04">
    <w:pPr>
      <w:pStyle w:val="Brdtext"/>
    </w:pPr>
    <w:r>
      <w:rPr>
        <w:noProof/>
        <w:lang w:eastAsia="sv-SE"/>
      </w:rPr>
      <mc:AlternateContent>
        <mc:Choice Requires="wps">
          <w:drawing>
            <wp:anchor distT="0" distB="0" distL="0" distR="0" simplePos="0" relativeHeight="25165840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3518D6" w14:textId="316C98F2" w:rsidR="004E5C8C" w:rsidRDefault="004E5C8C" w:rsidP="00664D04">
                          <w:pPr>
                            <w:pStyle w:val="Brdtext"/>
                            <w:jc w:val="left"/>
                          </w:pPr>
                          <w:sdt>
                            <w:sdtPr>
                              <w:alias w:val="NummerEtikett"/>
                              <w:tag w:val="NummerEtikett"/>
                              <w:id w:val="-15762689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9873001"/>
                              <w:lock w:val="sdtContentLocked"/>
                              <w:dataBinding w:prefixMappings="xmlns:ns0='http://rkdhs/mallar/lagstiftning/Prop/Prop.xsd'" w:xpath="/ns0:dokumentvärden[1]/ns0:dokumentnummer[1]" w:storeItemID="{068625C3-B546-44A5-B525-B7CC092E5AD6}"/>
                              <w:text/>
                            </w:sdtPr>
                            <w:sdtContent>
                              <w:r>
                                <w:t>2018/19:158</w:t>
                              </w:r>
                            </w:sdtContent>
                          </w:sdt>
                        </w:p>
                        <w:p w14:paraId="2B600AEC" w14:textId="6E460C47" w:rsidR="004E5C8C" w:rsidRPr="00C7375F" w:rsidRDefault="004E5C8C" w:rsidP="00136126">
                          <w:pPr>
                            <w:pStyle w:val="Brdtext"/>
                          </w:pPr>
                          <w:sdt>
                            <w:sdtPr>
                              <w:alias w:val="BilageEtikett"/>
                              <w:tag w:val="BilageEtikett"/>
                              <w:id w:val="102544742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45583779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7" type="#_x0000_t202" style="position:absolute;left:0;text-align:left;margin-left:29.4pt;margin-top:34.85pt;width:89.85pt;height:9.6pt;z-index:2516584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WYHF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x&#10;KSWGafToUXTRr1DAOMHTujCF1YODXew+2w5t3t4HXKaqO+l1+qMeAj2A3uzARTDCk1M5KdExSjh0&#10;5bg8G2f0i7238yF+EVaTJFTUo3kZU7a+CREvgenWJCULVjX1daNUPiTCiEvlyZqh1SrmN8LjDytl&#10;SFvRk4/HoxzY2OTeR1YmhRGZMkO6VHlfYZbiRolko8w3IQFZLvSV3IxzYXb5s3Wykkj1FsfBfv+q&#10;tzj3dcAjZ7Ym7px1Y6zP1ecZ20NW/9hCJnt7AH5QdxJjt+gyV0oAOFBjYesNmOFtP1rB8esG7bth&#10;Id4zj1lCx7Ef4h0+UlnAbweJkqX1v167T/agOLSUtJjNioafK+YFJeqrAfnPyskkDXM+TI5PwSTi&#10;DzWLQ41Z6UsLTpTYRI5nMdlHtRWlt/oJa2SeskLFDEfuisateBn7jYE1xMV8no0wvo7FG/PgeAqd&#10;cE7kfOyemHcDgyO4f2u3U8ymL4jc2ybP4OarCDJmlieke1SHDmD0M/mHNZV2y+E5W+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KWYHF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53518D6" w14:textId="316C98F2" w:rsidR="004E5C8C" w:rsidRDefault="004E5C8C" w:rsidP="00664D04">
                    <w:pPr>
                      <w:pStyle w:val="Brdtext"/>
                      <w:jc w:val="left"/>
                    </w:pPr>
                    <w:sdt>
                      <w:sdtPr>
                        <w:alias w:val="NummerEtikett"/>
                        <w:tag w:val="NummerEtikett"/>
                        <w:id w:val="-15762689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9873001"/>
                        <w:lock w:val="sdtContentLocked"/>
                        <w:dataBinding w:prefixMappings="xmlns:ns0='http://rkdhs/mallar/lagstiftning/Prop/Prop.xsd'" w:xpath="/ns0:dokumentvärden[1]/ns0:dokumentnummer[1]" w:storeItemID="{068625C3-B546-44A5-B525-B7CC092E5AD6}"/>
                        <w:text/>
                      </w:sdtPr>
                      <w:sdtContent>
                        <w:r>
                          <w:t>2018/19:158</w:t>
                        </w:r>
                      </w:sdtContent>
                    </w:sdt>
                  </w:p>
                  <w:p w14:paraId="2B600AEC" w14:textId="6E460C47" w:rsidR="004E5C8C" w:rsidRPr="00C7375F" w:rsidRDefault="004E5C8C" w:rsidP="00136126">
                    <w:pPr>
                      <w:pStyle w:val="Brdtext"/>
                    </w:pPr>
                    <w:sdt>
                      <w:sdtPr>
                        <w:alias w:val="BilageEtikett"/>
                        <w:tag w:val="BilageEtikett"/>
                        <w:id w:val="102544742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45583779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26AEAC" w14:textId="77777777" w:rsidR="004E5C8C" w:rsidRDefault="004E5C8C" w:rsidP="00EE1584">
    <w:pPr>
      <w:pStyle w:val="Brdtext"/>
    </w:pPr>
    <w:r>
      <w:rPr>
        <w:noProof/>
        <w:lang w:eastAsia="sv-SE"/>
      </w:rPr>
      <mc:AlternateContent>
        <mc:Choice Requires="wps">
          <w:drawing>
            <wp:anchor distT="0" distB="0" distL="0" distR="0" simplePos="0" relativeHeight="2516584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11018F" w14:textId="271E520E" w:rsidR="004E5C8C" w:rsidRDefault="004E5C8C" w:rsidP="00A118D8">
                          <w:pPr>
                            <w:pStyle w:val="Brdtext"/>
                            <w:jc w:val="left"/>
                          </w:pPr>
                          <w:sdt>
                            <w:sdtPr>
                              <w:alias w:val="NummerEtikett"/>
                              <w:tag w:val="NummerEtikett"/>
                              <w:id w:val="-11254673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35863245"/>
                              <w:lock w:val="sdtContentLocked"/>
                              <w:dataBinding w:prefixMappings="xmlns:ns0='http://rkdhs/mallar/lagstiftning/Prop/Prop.xsd'" w:xpath="/ns0:dokumentvärden[1]/ns0:dokumentnummer[1]" w:storeItemID="{068625C3-B546-44A5-B525-B7CC092E5AD6}"/>
                              <w:text/>
                            </w:sdtPr>
                            <w:sdtContent>
                              <w:r>
                                <w:t>2018/19:158</w:t>
                              </w:r>
                            </w:sdtContent>
                          </w:sdt>
                        </w:p>
                        <w:p w14:paraId="35EE4CBE" w14:textId="5C975F49" w:rsidR="004E5C8C" w:rsidRPr="00C7375F" w:rsidRDefault="004E5C8C" w:rsidP="00136126">
                          <w:pPr>
                            <w:pStyle w:val="Brdtext"/>
                          </w:pPr>
                          <w:sdt>
                            <w:sdtPr>
                              <w:alias w:val="BilageEtikett"/>
                              <w:tag w:val="BilageEtikett"/>
                              <w:id w:val="6043173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9411972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8" type="#_x0000_t202" style="position:absolute;left:0;text-align:left;margin-left:348.15pt;margin-top:35.45pt;width:89.85pt;height:9.6pt;z-index:251658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FjnkAIAAJQFAAAOAAAAZHJzL2Uyb0RvYy54bWysVEtvGjEQvlfqf7B8L8sSSBvEElEiqkpR&#10;EhWqnI3XhlVtj2sbdumv79i7PJrmkqqX3bHn5fnmm5ncNlqRvXC+AlPQvNenRBgOZWU2Bf2+Wnz4&#10;RIkPzJRMgREFPQhPb6fv301qOxYD2IIqhSMYxPhxbQu6DcGOs8zzrdDM98AKg0oJTrOAR7fJSsdq&#10;jK5VNuj3r7MaXGkdcOE93t61SjpN8aUUPDxK6UUgqqD4tpC+Ln3X8ZtNJ2y8ccxuK949g/3DKzSr&#10;DCY9hbpjgZGdq/4KpSvuwIMMPQ46AykrLlINWE3ef1HNcsusSLUgON6eYPL/Lyx/2D85UpUFHV1T&#10;YpjGHq1EE9wOC7iK8NTWj9FqadEuNJ+hwTYf7z1exqob6XT8Yz0E9Qj04QQuBiM8OuXDHDtGCUdd&#10;PshvBgn97OxtnQ9fBGgShYI6bF7ClO3vfcCXoOnRJCbzoKpyUSmVDpEwYq4c2TNstQrpjejxh5Uy&#10;pC7o9dWonwIbiO5tZGViGJEo06WLlbcVJikclIg2ynwTEiFLhb6Sm3EuzCl/so5WElO9xbGzP7/q&#10;Lc5tHeiRMoMJJ2ddGXCp+jRjZ8jKH0fIZGuPgF/UHcXQrJvElXx0osAaygMyw0E7Wt7yRYXtu2c+&#10;PDGHs4Qdx/0QHvEjFSD80EmUbMH9eu0+2iPFUUtJjbNZUP9zx5ygRH01SP6bfDiMw5wOw9FHZBJx&#10;l5r1pcbs9ByQEzluIsuTGO2DOorSgX7GNTKLWVHFDMfcBQ1HcR7ajYFriIvZLBnh+FoW7s3S8hg6&#10;4hzJuWqembMdgwNy/wGOU8zGL4jc2kZPb2e7gGRMLI9It6h2HcDRT+Tv1lTcLZfnZHVept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BpFjn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311018F" w14:textId="271E520E" w:rsidR="004E5C8C" w:rsidRDefault="004E5C8C" w:rsidP="00A118D8">
                    <w:pPr>
                      <w:pStyle w:val="Brdtext"/>
                      <w:jc w:val="left"/>
                    </w:pPr>
                    <w:sdt>
                      <w:sdtPr>
                        <w:alias w:val="NummerEtikett"/>
                        <w:tag w:val="NummerEtikett"/>
                        <w:id w:val="-11254673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35863245"/>
                        <w:lock w:val="sdtContentLocked"/>
                        <w:dataBinding w:prefixMappings="xmlns:ns0='http://rkdhs/mallar/lagstiftning/Prop/Prop.xsd'" w:xpath="/ns0:dokumentvärden[1]/ns0:dokumentnummer[1]" w:storeItemID="{068625C3-B546-44A5-B525-B7CC092E5AD6}"/>
                        <w:text/>
                      </w:sdtPr>
                      <w:sdtContent>
                        <w:r>
                          <w:t>2018/19:158</w:t>
                        </w:r>
                      </w:sdtContent>
                    </w:sdt>
                  </w:p>
                  <w:p w14:paraId="35EE4CBE" w14:textId="5C975F49" w:rsidR="004E5C8C" w:rsidRPr="00C7375F" w:rsidRDefault="004E5C8C" w:rsidP="00136126">
                    <w:pPr>
                      <w:pStyle w:val="Brdtext"/>
                    </w:pPr>
                    <w:sdt>
                      <w:sdtPr>
                        <w:alias w:val="BilageEtikett"/>
                        <w:tag w:val="BilageEtikett"/>
                        <w:id w:val="6043173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9411972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D9644F" w14:textId="77777777" w:rsidR="004E5C8C" w:rsidRDefault="004E5C8C" w:rsidP="00664D04">
    <w:pPr>
      <w:pStyle w:val="Brdtext"/>
    </w:pPr>
    <w:r>
      <w:rPr>
        <w:noProof/>
        <w:lang w:eastAsia="sv-SE"/>
      </w:rPr>
      <mc:AlternateContent>
        <mc:Choice Requires="wps">
          <w:drawing>
            <wp:anchor distT="0" distB="0" distL="0" distR="0" simplePos="0" relativeHeight="2516584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AEB160" w14:textId="6EDA0228" w:rsidR="004E5C8C" w:rsidRDefault="004E5C8C" w:rsidP="00664D04">
                          <w:pPr>
                            <w:pStyle w:val="Brdtext"/>
                            <w:jc w:val="left"/>
                          </w:pPr>
                          <w:sdt>
                            <w:sdtPr>
                              <w:alias w:val="NummerEtikett"/>
                              <w:tag w:val="NummerEtikett"/>
                              <w:id w:val="13368815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0076631"/>
                              <w:lock w:val="sdtContentLocked"/>
                              <w:dataBinding w:prefixMappings="xmlns:ns0='http://rkdhs/mallar/lagstiftning/Prop/Prop.xsd'" w:xpath="/ns0:dokumentvärden[1]/ns0:dokumentnummer[1]" w:storeItemID="{068625C3-B546-44A5-B525-B7CC092E5AD6}"/>
                              <w:text/>
                            </w:sdtPr>
                            <w:sdtContent>
                              <w:r>
                                <w:t>2018/19:158</w:t>
                              </w:r>
                            </w:sdtContent>
                          </w:sdt>
                        </w:p>
                        <w:p w14:paraId="63A03E9B" w14:textId="5933F516" w:rsidR="004E5C8C" w:rsidRPr="00C7375F" w:rsidRDefault="004E5C8C" w:rsidP="00136126">
                          <w:pPr>
                            <w:pStyle w:val="Brdtext"/>
                          </w:pPr>
                          <w:sdt>
                            <w:sdtPr>
                              <w:alias w:val="BilageEtikett"/>
                              <w:tag w:val="BilageEtikett"/>
                              <w:id w:val="72333688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004116211"/>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2" type="#_x0000_t202" style="position:absolute;left:0;text-align:left;margin-left:29.4pt;margin-top:34.85pt;width:89.85pt;height:9.6pt;z-index:2516584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qY8kAIAAJQ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e&#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MnH454CGygPyAwH7Wh5yxcVtm/J&#10;fHhgDmcJO477IdzjRypA+KGTKNmC+/3afbRHiqOWkhpns6D+1445QYn6ZpD8k3w0isOcDqPxJ2QS&#10;ceeazbnG7PQNICdy3ESWJzHaB9WL0oF+xDUyj1lRxQzH3AUNvXgT2o2Ba4iL+TwZ4fhaFpZmZXkM&#10;HXGO5Fw3j8zZjsEBuX8H/RSz6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qY8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BAEB160" w14:textId="6EDA0228" w:rsidR="004E5C8C" w:rsidRDefault="004E5C8C" w:rsidP="00664D04">
                    <w:pPr>
                      <w:pStyle w:val="Brdtext"/>
                      <w:jc w:val="left"/>
                    </w:pPr>
                    <w:sdt>
                      <w:sdtPr>
                        <w:alias w:val="NummerEtikett"/>
                        <w:tag w:val="NummerEtikett"/>
                        <w:id w:val="13368815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0076631"/>
                        <w:lock w:val="sdtContentLocked"/>
                        <w:dataBinding w:prefixMappings="xmlns:ns0='http://rkdhs/mallar/lagstiftning/Prop/Prop.xsd'" w:xpath="/ns0:dokumentvärden[1]/ns0:dokumentnummer[1]" w:storeItemID="{068625C3-B546-44A5-B525-B7CC092E5AD6}"/>
                        <w:text/>
                      </w:sdtPr>
                      <w:sdtContent>
                        <w:r>
                          <w:t>2018/19:158</w:t>
                        </w:r>
                      </w:sdtContent>
                    </w:sdt>
                  </w:p>
                  <w:p w14:paraId="63A03E9B" w14:textId="5933F516" w:rsidR="004E5C8C" w:rsidRPr="00C7375F" w:rsidRDefault="004E5C8C" w:rsidP="00136126">
                    <w:pPr>
                      <w:pStyle w:val="Brdtext"/>
                    </w:pPr>
                    <w:sdt>
                      <w:sdtPr>
                        <w:alias w:val="BilageEtikett"/>
                        <w:tag w:val="BilageEtikett"/>
                        <w:id w:val="72333688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004116211"/>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F674D1" w14:textId="77777777" w:rsidR="004E5C8C" w:rsidRDefault="004E5C8C" w:rsidP="00EE1584">
    <w:pPr>
      <w:pStyle w:val="Brdtext"/>
    </w:pPr>
    <w:r>
      <w:rPr>
        <w:noProof/>
        <w:lang w:eastAsia="sv-SE"/>
      </w:rPr>
      <mc:AlternateContent>
        <mc:Choice Requires="wps">
          <w:drawing>
            <wp:anchor distT="0" distB="0" distL="0" distR="0" simplePos="0" relativeHeight="25165847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547267" w14:textId="397223C5" w:rsidR="004E5C8C" w:rsidRDefault="004E5C8C" w:rsidP="00A118D8">
                          <w:pPr>
                            <w:pStyle w:val="Brdtext"/>
                            <w:jc w:val="left"/>
                          </w:pPr>
                          <w:sdt>
                            <w:sdtPr>
                              <w:alias w:val="NummerEtikett"/>
                              <w:tag w:val="NummerEtikett"/>
                              <w:id w:val="8291023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5385320"/>
                              <w:lock w:val="sdtContentLocked"/>
                              <w:dataBinding w:prefixMappings="xmlns:ns0='http://rkdhs/mallar/lagstiftning/Prop/Prop.xsd'" w:xpath="/ns0:dokumentvärden[1]/ns0:dokumentnummer[1]" w:storeItemID="{068625C3-B546-44A5-B525-B7CC092E5AD6}"/>
                              <w:text/>
                            </w:sdtPr>
                            <w:sdtContent>
                              <w:r>
                                <w:t>2018/19:158</w:t>
                              </w:r>
                            </w:sdtContent>
                          </w:sdt>
                        </w:p>
                        <w:p w14:paraId="1778C36C" w14:textId="7BB63469" w:rsidR="004E5C8C" w:rsidRPr="00C7375F" w:rsidRDefault="004E5C8C" w:rsidP="00136126">
                          <w:pPr>
                            <w:pStyle w:val="Brdtext"/>
                          </w:pPr>
                          <w:sdt>
                            <w:sdtPr>
                              <w:alias w:val="BilageEtikett"/>
                              <w:tag w:val="BilageEtikett"/>
                              <w:id w:val="50093391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32854301"/>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3" type="#_x0000_t202" style="position:absolute;left:0;text-align:left;margin-left:348.15pt;margin-top:35.45pt;width:89.85pt;height:9.6pt;z-index:2516584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YZFvkAIAAJQFAAAOAAAAZHJzL2Uyb0RvYy54bWysVF1P2zAUfZ+0/2D5faQpLRsVKepATJMQ&#10;oJWJZ9exaTTH9my3Sffrd+wkbcd4YdpLcu375Xvuuffisq0V2QrnK6MLmp+MKBGam7LSzwX9/njz&#10;4RMlPjBdMmW0KOhOeHo5f//uorEzMTZro0rhCIJoP2tsQdch2FmWeb4WNfMnxgoNpTSuZgFH95yV&#10;jjWIXqtsPBqdZY1xpXWGC+9xe90p6TzFl1LwcC+lF4GoguJtIX1d+q7iN5tfsNmzY3Zd8f4Z7B9e&#10;UbNKI+k+1DULjGxc9VeouuLOeCPDCTd1ZqSsuEg1oJp89KKa5ZpZkWoBON7uYfL/Lyy/2z44UpUF&#10;naJTmtXo0aNog9uggNMIT2P9DFZLC7vQfjYt2jzce1zGqlvp6vhHPQR6AL3bg4tghEenfJKjY5Rw&#10;6PJxfj5O6GcHb+t8+CJMTaJQUIfmJUzZ9tYHvASmg0lM5o2qyptKqXSIhBFXypEtQ6tVSG+Exx9W&#10;SpOmoGen01EKrE107yIrHcOIRJk+Xay8qzBJYadEtFH6m5CALBX6Sm7GudD7/Mk6Wkmkeotjb394&#10;1VucuzrgkTIbHfbOdaWNS9WnGTtAVv4YIJOdPQA/qjuKoV21iSv59GygwMqUOzDDmW60vOU3Fdp3&#10;y3x4YA6zhI5jP4R7fKQygN/0EiVr4369dh/tQXFoKWkwmwX1PzfMCUrUVw3yn+eTSRzmdJhMP4JJ&#10;xB1rVscavamvDDiRYxNZnsRoH9QgSmfqJ6yRRcwKFdMcuQsaBvEqdBsDa4iLxSIZYXwtC7d6aXkM&#10;HXGO5Hxsn5izPYMDuH9nhilmsxdE7myjp7eLTQAZE8sj0h2qfQcw+on8/ZqKu+X4nKwOy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0YZFv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E547267" w14:textId="397223C5" w:rsidR="004E5C8C" w:rsidRDefault="004E5C8C" w:rsidP="00A118D8">
                    <w:pPr>
                      <w:pStyle w:val="Brdtext"/>
                      <w:jc w:val="left"/>
                    </w:pPr>
                    <w:sdt>
                      <w:sdtPr>
                        <w:alias w:val="NummerEtikett"/>
                        <w:tag w:val="NummerEtikett"/>
                        <w:id w:val="8291023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5385320"/>
                        <w:lock w:val="sdtContentLocked"/>
                        <w:dataBinding w:prefixMappings="xmlns:ns0='http://rkdhs/mallar/lagstiftning/Prop/Prop.xsd'" w:xpath="/ns0:dokumentvärden[1]/ns0:dokumentnummer[1]" w:storeItemID="{068625C3-B546-44A5-B525-B7CC092E5AD6}"/>
                        <w:text/>
                      </w:sdtPr>
                      <w:sdtContent>
                        <w:r>
                          <w:t>2018/19:158</w:t>
                        </w:r>
                      </w:sdtContent>
                    </w:sdt>
                  </w:p>
                  <w:p w14:paraId="1778C36C" w14:textId="7BB63469" w:rsidR="004E5C8C" w:rsidRPr="00C7375F" w:rsidRDefault="004E5C8C" w:rsidP="00136126">
                    <w:pPr>
                      <w:pStyle w:val="Brdtext"/>
                    </w:pPr>
                    <w:sdt>
                      <w:sdtPr>
                        <w:alias w:val="BilageEtikett"/>
                        <w:tag w:val="BilageEtikett"/>
                        <w:id w:val="50093391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32854301"/>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32C3E3" w14:textId="77777777" w:rsidR="004E5C8C" w:rsidRDefault="004E5C8C" w:rsidP="00664D04">
    <w:pPr>
      <w:pStyle w:val="Brdtext"/>
    </w:pPr>
    <w:r>
      <w:rPr>
        <w:noProof/>
        <w:lang w:eastAsia="sv-SE"/>
      </w:rPr>
      <mc:AlternateContent>
        <mc:Choice Requires="wps">
          <w:drawing>
            <wp:anchor distT="0" distB="0" distL="0" distR="0" simplePos="0" relativeHeight="2516584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B0DAF" w14:textId="409EF37A" w:rsidR="004E5C8C" w:rsidRDefault="004E5C8C" w:rsidP="00664D04">
                          <w:pPr>
                            <w:pStyle w:val="Brdtext"/>
                            <w:jc w:val="left"/>
                          </w:pPr>
                          <w:sdt>
                            <w:sdtPr>
                              <w:alias w:val="NummerEtikett"/>
                              <w:tag w:val="NummerEtikett"/>
                              <w:id w:val="-194082901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78183518"/>
                              <w:lock w:val="sdtContentLocked"/>
                              <w:dataBinding w:prefixMappings="xmlns:ns0='http://rkdhs/mallar/lagstiftning/Prop/Prop.xsd'" w:xpath="/ns0:dokumentvärden[1]/ns0:dokumentnummer[1]" w:storeItemID="{068625C3-B546-44A5-B525-B7CC092E5AD6}"/>
                              <w:text/>
                            </w:sdtPr>
                            <w:sdtContent>
                              <w:r>
                                <w:t>2018/19:158</w:t>
                              </w:r>
                            </w:sdtContent>
                          </w:sdt>
                        </w:p>
                        <w:p w14:paraId="4D0B184C" w14:textId="4CC0D11E" w:rsidR="004E5C8C" w:rsidRPr="00C7375F" w:rsidRDefault="004E5C8C" w:rsidP="00136126">
                          <w:pPr>
                            <w:pStyle w:val="Brdtext"/>
                          </w:pPr>
                          <w:sdt>
                            <w:sdtPr>
                              <w:alias w:val="BilageEtikett"/>
                              <w:tag w:val="BilageEtikett"/>
                              <w:id w:val="20698403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0727066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7" type="#_x0000_t202" style="position:absolute;left:0;text-align:left;margin-left:29.4pt;margin-top:34.85pt;width:89.85pt;height:9.6pt;z-index:2516584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QAK+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kp&#10;MUyjRw+ii36FBMapPK0LU6DuHXCx+2I7tHn7HvCYsu6k1+mPfAjkKPRmV1wYIzwplZMSHaOEQ1aO&#10;y9Nxrn6x13Y+xK/CapIOFfVoXq4pW1+HiEgA3UKSs2BVU181SuVLIoy4UJ6sGVqtYo4RGn+glCEt&#10;Mv14PMqGjU3qvWVlkhmRKTO4S5n3GeZT3CiRMMp8FxIly4m+4ptxLszOf0YnlISrtygO+H1Ub1Hu&#10;84BG9mxN3Cnrxlifs88zti9Z/XNbMtnjUfCDvNMxdosuc6U8yb1Lbwtbb8AMb/vRCo5fNWjfNQvx&#10;jnnMEjqO/RBv8ZHKovx2OFGytP73a+8JD4pDSkmL2axo+LViXlCivhmQ/7ScTNIw58vk+BOYRPyh&#10;ZHEoMSt9YcEJ8BvR5WPCR7U9Sm/1I9bIPHmFiBkO3xWN2+NF7DcG1hAX83kGYXwdi9fm3vFkOtU5&#10;kfOhe2TeDQyO4P6N3U4xm74gco9NmsHNVxFkzCzfV3XoAEY/k39YU2m3HN4zar9MZ8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G9AAr6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3E5B0DAF" w14:textId="409EF37A" w:rsidR="004E5C8C" w:rsidRDefault="004E5C8C" w:rsidP="00664D04">
                    <w:pPr>
                      <w:pStyle w:val="Brdtext"/>
                      <w:jc w:val="left"/>
                    </w:pPr>
                    <w:sdt>
                      <w:sdtPr>
                        <w:alias w:val="NummerEtikett"/>
                        <w:tag w:val="NummerEtikett"/>
                        <w:id w:val="-194082901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78183518"/>
                        <w:lock w:val="sdtContentLocked"/>
                        <w:dataBinding w:prefixMappings="xmlns:ns0='http://rkdhs/mallar/lagstiftning/Prop/Prop.xsd'" w:xpath="/ns0:dokumentvärden[1]/ns0:dokumentnummer[1]" w:storeItemID="{068625C3-B546-44A5-B525-B7CC092E5AD6}"/>
                        <w:text/>
                      </w:sdtPr>
                      <w:sdtContent>
                        <w:r>
                          <w:t>2018/19:158</w:t>
                        </w:r>
                      </w:sdtContent>
                    </w:sdt>
                  </w:p>
                  <w:p w14:paraId="4D0B184C" w14:textId="4CC0D11E" w:rsidR="004E5C8C" w:rsidRPr="00C7375F" w:rsidRDefault="004E5C8C" w:rsidP="00136126">
                    <w:pPr>
                      <w:pStyle w:val="Brdtext"/>
                    </w:pPr>
                    <w:sdt>
                      <w:sdtPr>
                        <w:alias w:val="BilageEtikett"/>
                        <w:tag w:val="BilageEtikett"/>
                        <w:id w:val="20698403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0727066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D944D1" w14:textId="77777777" w:rsidR="004E5C8C" w:rsidRDefault="004E5C8C" w:rsidP="00EE1584">
    <w:pPr>
      <w:pStyle w:val="Brdtext"/>
    </w:pPr>
    <w:r>
      <w:rPr>
        <w:noProof/>
        <w:lang w:eastAsia="sv-SE"/>
      </w:rPr>
      <mc:AlternateContent>
        <mc:Choice Requires="wps">
          <w:drawing>
            <wp:anchor distT="0" distB="0" distL="0" distR="0" simplePos="0" relativeHeight="25165847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14845D" w14:textId="77F857AF" w:rsidR="004E5C8C" w:rsidRDefault="004E5C8C" w:rsidP="00A118D8">
                          <w:pPr>
                            <w:pStyle w:val="Brdtext"/>
                            <w:jc w:val="left"/>
                          </w:pPr>
                          <w:sdt>
                            <w:sdtPr>
                              <w:alias w:val="NummerEtikett"/>
                              <w:tag w:val="NummerEtikett"/>
                              <w:id w:val="-20753445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3380557"/>
                              <w:lock w:val="sdtContentLocked"/>
                              <w:dataBinding w:prefixMappings="xmlns:ns0='http://rkdhs/mallar/lagstiftning/Prop/Prop.xsd'" w:xpath="/ns0:dokumentvärden[1]/ns0:dokumentnummer[1]" w:storeItemID="{068625C3-B546-44A5-B525-B7CC092E5AD6}"/>
                              <w:text/>
                            </w:sdtPr>
                            <w:sdtContent>
                              <w:r>
                                <w:t>2018/19:158</w:t>
                              </w:r>
                            </w:sdtContent>
                          </w:sdt>
                        </w:p>
                        <w:p w14:paraId="1FF9F33E" w14:textId="27C5562C" w:rsidR="004E5C8C" w:rsidRPr="00C7375F" w:rsidRDefault="004E5C8C" w:rsidP="00136126">
                          <w:pPr>
                            <w:pStyle w:val="Brdtext"/>
                          </w:pPr>
                          <w:sdt>
                            <w:sdtPr>
                              <w:alias w:val="BilageEtikett"/>
                              <w:tag w:val="BilageEtikett"/>
                              <w:id w:val="-151137040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2884383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8" type="#_x0000_t202" style="position:absolute;left:0;text-align:left;margin-left:348.15pt;margin-top:35.45pt;width:89.85pt;height:9.6pt;z-index:2516584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vducjg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FPQYptGjR9FFv0IBx4me1oUpUA8OuNh9th3avD0POExVd9Lr9Ec9BHZE2uzIRTDCk1M5KdExSjhs&#10;5bg8G2f2i7238yF+EVaTtKioR/Myp2x9EyJuAugWkpIFq5r6ulEqb5JgxKXyZM3QahXzHeHxB0oZ&#10;0qLS45NRDmxscu8jK5PCiCyZIV2qvK8wr+JGiYRR5puQoCwX+kpuxrkwu/wZnVASqd7iOOD3t3qL&#10;c18HPHJma+LOWTfG+lx9fmN7yuofW8pkjwfhB3WnZewWXdZKebqTwMLWGyjD2/5pBcevG7TvhoV4&#10;zzzeEjqO+RDv8JHKgn47rChZWv/rtfOEh8RhpaTF26xo+LliXlCivhqI/6ycTBA25s3k5COURPyh&#10;ZXFoMSt9aaGJEpPI8bxM+Ki2S+mtfsIYmaesMDHDkbuicbu8jP3EwBjiYj7PIDxfx+KNeXA8hU48&#10;J3E+dk/Mu0HBEdq/tdtXzKYvhNxjk2dw81WEGLPKE9M9q0MH8PSz+IcxlWbL4T6j9s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JL3bn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414845D" w14:textId="77F857AF" w:rsidR="004E5C8C" w:rsidRDefault="004E5C8C" w:rsidP="00A118D8">
                    <w:pPr>
                      <w:pStyle w:val="Brdtext"/>
                      <w:jc w:val="left"/>
                    </w:pPr>
                    <w:sdt>
                      <w:sdtPr>
                        <w:alias w:val="NummerEtikett"/>
                        <w:tag w:val="NummerEtikett"/>
                        <w:id w:val="-20753445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3380557"/>
                        <w:lock w:val="sdtContentLocked"/>
                        <w:dataBinding w:prefixMappings="xmlns:ns0='http://rkdhs/mallar/lagstiftning/Prop/Prop.xsd'" w:xpath="/ns0:dokumentvärden[1]/ns0:dokumentnummer[1]" w:storeItemID="{068625C3-B546-44A5-B525-B7CC092E5AD6}"/>
                        <w:text/>
                      </w:sdtPr>
                      <w:sdtContent>
                        <w:r>
                          <w:t>2018/19:158</w:t>
                        </w:r>
                      </w:sdtContent>
                    </w:sdt>
                  </w:p>
                  <w:p w14:paraId="1FF9F33E" w14:textId="27C5562C" w:rsidR="004E5C8C" w:rsidRPr="00C7375F" w:rsidRDefault="004E5C8C" w:rsidP="00136126">
                    <w:pPr>
                      <w:pStyle w:val="Brdtext"/>
                    </w:pPr>
                    <w:sdt>
                      <w:sdtPr>
                        <w:alias w:val="BilageEtikett"/>
                        <w:tag w:val="BilageEtikett"/>
                        <w:id w:val="-151137040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2884383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C67774" w14:textId="77777777" w:rsidR="004E5C8C" w:rsidRDefault="004E5C8C" w:rsidP="00664D04">
    <w:pPr>
      <w:pStyle w:val="Brdtext"/>
    </w:pPr>
    <w:r>
      <w:rPr>
        <w:noProof/>
        <w:lang w:eastAsia="sv-SE"/>
      </w:rPr>
      <mc:AlternateContent>
        <mc:Choice Requires="wps">
          <w:drawing>
            <wp:anchor distT="0" distB="0" distL="0" distR="0" simplePos="0" relativeHeight="25165840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7E1AD6" w14:textId="3CBEB78F" w:rsidR="004E5C8C" w:rsidRDefault="004E5C8C" w:rsidP="00664D04">
                          <w:pPr>
                            <w:pStyle w:val="Brdtext"/>
                            <w:jc w:val="left"/>
                          </w:pPr>
                          <w:sdt>
                            <w:sdtPr>
                              <w:alias w:val="NummerEtikett"/>
                              <w:tag w:val="NummerEtikett"/>
                              <w:id w:val="21086945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6946539"/>
                              <w:lock w:val="sdtContentLocked"/>
                              <w:dataBinding w:prefixMappings="xmlns:ns0='http://rkdhs/mallar/lagstiftning/Prop/Prop.xsd'" w:xpath="/ns0:dokumentvärden[1]/ns0:dokumentnummer[1]" w:storeItemID="{068625C3-B546-44A5-B525-B7CC092E5AD6}"/>
                              <w:text/>
                            </w:sdtPr>
                            <w:sdtContent>
                              <w:r>
                                <w:t>2018/19:158</w:t>
                              </w:r>
                            </w:sdtContent>
                          </w:sdt>
                        </w:p>
                        <w:p w14:paraId="0975600D" w14:textId="2FA0CFAE" w:rsidR="004E5C8C" w:rsidRPr="00C7375F" w:rsidRDefault="004E5C8C" w:rsidP="00136126">
                          <w:pPr>
                            <w:pStyle w:val="Brdtext"/>
                          </w:pPr>
                          <w:sdt>
                            <w:sdtPr>
                              <w:alias w:val="BilageEtikett"/>
                              <w:tag w:val="BilageEtikett"/>
                              <w:id w:val="-30378449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6312784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2" type="#_x0000_t202" style="position:absolute;left:0;text-align:left;margin-left:29.4pt;margin-top:34.85pt;width:89.85pt;height:9.6pt;z-index:2516584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HWbijwIAAJQ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9OIj&#10;JYZp7NGjaILbYQGjCE9t/RStHizaheYLNNjm/t7jZay6kU7HP9ZDUI9AH47gYjDCo1M+zrFjlHDU&#10;5aP8cpTQz07e1vnwVYAmUSiow+YlTNn+xgd8CZr2JjGZB1WVq0qpdIiEEUvlyJ5hq1VIb0SPP6yU&#10;IXWsdDJMgQ1E9zayMjGMSJTp0sXK2wqTFA5KRBtlvguJkKVCX8nNOBfmmD9ZRyuJqd7i2NmfXvUW&#10;57YO9EiZwYSjs64MuFR9mrETZOXPHjLZ2iPgZ3VHMTTrJnElv5j0FFhDeUBmOGhHy1u+qrB9N8yH&#10;e+ZwlrDjuB/CHX6kAoQfOomSLbjfr91He6Q4aimpcTYL6n/tmBOUqG8GyX+Zj8dxmNNhPPmETCLu&#10;XLM+15idXgJyIsdNZHkSo31QvSgd6CdcI4uYFVXMcMxd0NCLy9BuDFxDXCwWyQjH17JwYx4sj6Ej&#10;zpGcj80Tc7ZjcEDu30I/xWz6gsitbfT0drELSMbE8oh0i2rXARz9RP5uTcXdcn5OVqdlOn8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AdZuK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67E1AD6" w14:textId="3CBEB78F" w:rsidR="004E5C8C" w:rsidRDefault="004E5C8C" w:rsidP="00664D04">
                    <w:pPr>
                      <w:pStyle w:val="Brdtext"/>
                      <w:jc w:val="left"/>
                    </w:pPr>
                    <w:sdt>
                      <w:sdtPr>
                        <w:alias w:val="NummerEtikett"/>
                        <w:tag w:val="NummerEtikett"/>
                        <w:id w:val="21086945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6946539"/>
                        <w:lock w:val="sdtContentLocked"/>
                        <w:dataBinding w:prefixMappings="xmlns:ns0='http://rkdhs/mallar/lagstiftning/Prop/Prop.xsd'" w:xpath="/ns0:dokumentvärden[1]/ns0:dokumentnummer[1]" w:storeItemID="{068625C3-B546-44A5-B525-B7CC092E5AD6}"/>
                        <w:text/>
                      </w:sdtPr>
                      <w:sdtContent>
                        <w:r>
                          <w:t>2018/19:158</w:t>
                        </w:r>
                      </w:sdtContent>
                    </w:sdt>
                  </w:p>
                  <w:p w14:paraId="0975600D" w14:textId="2FA0CFAE" w:rsidR="004E5C8C" w:rsidRPr="00C7375F" w:rsidRDefault="004E5C8C" w:rsidP="00136126">
                    <w:pPr>
                      <w:pStyle w:val="Brdtext"/>
                    </w:pPr>
                    <w:sdt>
                      <w:sdtPr>
                        <w:alias w:val="BilageEtikett"/>
                        <w:tag w:val="BilageEtikett"/>
                        <w:id w:val="-30378449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6312784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6318D3" w14:textId="77777777" w:rsidR="004E5C8C" w:rsidRDefault="004E5C8C" w:rsidP="00EE1584">
    <w:pPr>
      <w:pStyle w:val="Brdtext"/>
    </w:pPr>
    <w:r>
      <w:rPr>
        <w:noProof/>
        <w:lang w:eastAsia="sv-SE"/>
      </w:rPr>
      <mc:AlternateContent>
        <mc:Choice Requires="wps">
          <w:drawing>
            <wp:anchor distT="0" distB="0" distL="0" distR="0" simplePos="0" relativeHeight="25165847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D35C7A" w14:textId="155AAD0C" w:rsidR="004E5C8C" w:rsidRDefault="004E5C8C" w:rsidP="00A118D8">
                          <w:pPr>
                            <w:pStyle w:val="Brdtext"/>
                            <w:jc w:val="left"/>
                          </w:pPr>
                          <w:sdt>
                            <w:sdtPr>
                              <w:alias w:val="NummerEtikett"/>
                              <w:tag w:val="NummerEtikett"/>
                              <w:id w:val="129393549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19787158"/>
                              <w:lock w:val="sdtContentLocked"/>
                              <w:dataBinding w:prefixMappings="xmlns:ns0='http://rkdhs/mallar/lagstiftning/Prop/Prop.xsd'" w:xpath="/ns0:dokumentvärden[1]/ns0:dokumentnummer[1]" w:storeItemID="{068625C3-B546-44A5-B525-B7CC092E5AD6}"/>
                              <w:text/>
                            </w:sdtPr>
                            <w:sdtContent>
                              <w:r>
                                <w:t>2018/19:158</w:t>
                              </w:r>
                            </w:sdtContent>
                          </w:sdt>
                        </w:p>
                        <w:p w14:paraId="5FE13905" w14:textId="32465445" w:rsidR="004E5C8C" w:rsidRPr="00C7375F" w:rsidRDefault="004E5C8C" w:rsidP="00136126">
                          <w:pPr>
                            <w:pStyle w:val="Brdtext"/>
                          </w:pPr>
                          <w:sdt>
                            <w:sdtPr>
                              <w:alias w:val="BilageEtikett"/>
                              <w:tag w:val="BilageEtikett"/>
                              <w:id w:val="-112976895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2376451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3" type="#_x0000_t202" style="position:absolute;left:0;text-align:left;margin-left:348.15pt;margin-top:35.45pt;width:89.85pt;height:9.6pt;z-index:2516584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glGxkAIAAJQFAAAOAAAAZHJzL2Uyb0RvYy54bWysVF1P2zAUfZ+0/2D5faQppRsVKepATJMQ&#10;oJWJZ9exaTTH9my3Sffrd+wkbcd4YdpLcu375Xvuuffisq0V2QrnK6MLmp+MKBGam7LSzwX9/njz&#10;4RMlPjBdMmW0KOhOeHo5f//uorEzMTZro0rhCIJoP2tsQdch2FmWeb4WNfMnxgoNpTSuZgFH95yV&#10;jjWIXqtsPBpNs8a40jrDhfe4ve6UdJ7iSyl4uJfSi0BUQfG2kL4ufVfxm80v2OzZMbuueP8M9g+v&#10;qFmlkXQf6poFRjau+itUXXFnvJHhhJs6M1JWXKQaUE0+elHNcs2sSLUAHG/3MPn/F5bfbR8cqcqC&#10;TseUaFajR4+iDW6DAk4jPI31M1gtLexC+9m0aPNw73EZq26lq+Mf9RDoAfRuDy6CER6d8kmOjlHC&#10;ocvH+fk4oZ8dvK3z4YswNYlCQR2alzBl21sf8BKYDiYxmTeqKm8qpdIhEkZcKUe2DK1WIb0RHn9Y&#10;KU0aVHp6NkqBtYnuXWSlYxiRKNOni5V3FSYp7JSINkp/ExKQpUJfyc04F3qfP1lHK4lUb3Hs7Q+v&#10;eotzVwc8Umajw965rrRxqfo0YwfIyh8DZLKzB+BHdUcxtKs2cSWfTgcKrEy5AzOc6UbLW35ToX23&#10;zIcH5jBL6Dj2Q7jHRyoD+E0vUbI27tdr99EeFIeWkgazWVD/c8OcoER91SD/eT6ZxGFOh8nZRzCJ&#10;uGPN6lijN/WVASdybCLLkxjtgxpE6Uz9hDWyiFmhYpojd0HDIF6FbmNgDXGxWCQjjK9l4VYvLY+h&#10;I86RnI/tE3O2Z3AA9+/MMMVs9oLInW309HaxCSBjYnlEukO17wBGP5G/X1Nxtxyfk9Vhmc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0glGx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BD35C7A" w14:textId="155AAD0C" w:rsidR="004E5C8C" w:rsidRDefault="004E5C8C" w:rsidP="00A118D8">
                    <w:pPr>
                      <w:pStyle w:val="Brdtext"/>
                      <w:jc w:val="left"/>
                    </w:pPr>
                    <w:sdt>
                      <w:sdtPr>
                        <w:alias w:val="NummerEtikett"/>
                        <w:tag w:val="NummerEtikett"/>
                        <w:id w:val="129393549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19787158"/>
                        <w:lock w:val="sdtContentLocked"/>
                        <w:dataBinding w:prefixMappings="xmlns:ns0='http://rkdhs/mallar/lagstiftning/Prop/Prop.xsd'" w:xpath="/ns0:dokumentvärden[1]/ns0:dokumentnummer[1]" w:storeItemID="{068625C3-B546-44A5-B525-B7CC092E5AD6}"/>
                        <w:text/>
                      </w:sdtPr>
                      <w:sdtContent>
                        <w:r>
                          <w:t>2018/19:158</w:t>
                        </w:r>
                      </w:sdtContent>
                    </w:sdt>
                  </w:p>
                  <w:p w14:paraId="5FE13905" w14:textId="32465445" w:rsidR="004E5C8C" w:rsidRPr="00C7375F" w:rsidRDefault="004E5C8C" w:rsidP="00136126">
                    <w:pPr>
                      <w:pStyle w:val="Brdtext"/>
                    </w:pPr>
                    <w:sdt>
                      <w:sdtPr>
                        <w:alias w:val="BilageEtikett"/>
                        <w:tag w:val="BilageEtikett"/>
                        <w:id w:val="-112976895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2376451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4C01BB" w14:textId="77777777" w:rsidR="004E5C8C" w:rsidRDefault="004E5C8C" w:rsidP="00664D04">
    <w:pPr>
      <w:pStyle w:val="Brdtext"/>
    </w:pPr>
    <w:r>
      <w:rPr>
        <w:noProof/>
        <w:lang w:eastAsia="sv-SE"/>
      </w:rPr>
      <mc:AlternateContent>
        <mc:Choice Requires="wps">
          <w:drawing>
            <wp:anchor distT="0" distB="0" distL="0" distR="0" simplePos="0" relativeHeight="2516584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8015E" w14:textId="63016FB3" w:rsidR="004E5C8C" w:rsidRDefault="004E5C8C" w:rsidP="00664D04">
                          <w:pPr>
                            <w:pStyle w:val="Brdtext"/>
                            <w:jc w:val="left"/>
                          </w:pPr>
                          <w:sdt>
                            <w:sdtPr>
                              <w:alias w:val="NummerEtikett"/>
                              <w:tag w:val="NummerEtikett"/>
                              <w:id w:val="-8188085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56683978"/>
                              <w:lock w:val="sdtContentLocked"/>
                              <w:dataBinding w:prefixMappings="xmlns:ns0='http://rkdhs/mallar/lagstiftning/Prop/Prop.xsd'" w:xpath="/ns0:dokumentvärden[1]/ns0:dokumentnummer[1]" w:storeItemID="{068625C3-B546-44A5-B525-B7CC092E5AD6}"/>
                              <w:text/>
                            </w:sdtPr>
                            <w:sdtContent>
                              <w:r>
                                <w:t>2018/19:158</w:t>
                              </w:r>
                            </w:sdtContent>
                          </w:sdt>
                        </w:p>
                        <w:p w14:paraId="0F109A4D" w14:textId="16A15E81" w:rsidR="004E5C8C" w:rsidRPr="00C7375F" w:rsidRDefault="004E5C8C" w:rsidP="00136126">
                          <w:pPr>
                            <w:pStyle w:val="Brdtext"/>
                          </w:pPr>
                          <w:sdt>
                            <w:sdtPr>
                              <w:alias w:val="BilageEtikett"/>
                              <w:tag w:val="BilageEtikett"/>
                              <w:id w:val="-106271397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3424203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7" type="#_x0000_t202" style="position:absolute;left:0;text-align:left;margin-left:29.4pt;margin-top:34.85pt;width:89.85pt;height:9.6pt;z-index:2516584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N4OrjwIAAJQFAAAOAAAAZHJzL2Uyb0RvYy54bWysVE1v2zAMvQ/YfxB0Xx1nabsGdYqsRYcB&#10;RVusHXpWZKkxpq9JSuzs1+9Jdj7W9dJhF5sSH0mRfOT5RacVWQsfGmsqWh6NKBGG27oxzxX9/nj9&#10;4RMlITJTM2WNqOhGBHoxe//uvHVTMbZLq2rhCZyYMG1dRZcxumlRBL4UmoUj64SBUlqvWcTRPxe1&#10;Zy28a1WMR6OTorW+dt5yEQJur3olnWX/Ugoe76QMIhJVUbwt5q/P30X6FrNzNn32zC0bPjyD/cMr&#10;NGsMgu5cXbHIyMo3f7nSDfc2WBmPuNWFlbLhIueAbMrRi2welsyJnAuKE9yuTOH/ueW363tPmrqi&#10;J8eUGKbRo0fRRb9CAuNUntaFKVAPDrjYfbYd2ry9D7hMWXfS6/RHPgR6FHqzKy6cEZ6MykmJjlHC&#10;oSvH5dk4V7/YWzsf4hdhNUlCRT2al2vK1jch4iWAbiEpWLCqqa8bpfIhEUZcKk/WDK1WMb8RFn+g&#10;lCEtMv14PMqOjU3mvWdlkhuRKTOES5n3GWYpbpRIGGW+CYmS5URfic04F2YXP6MTSiLUWwwH/P5V&#10;bzHu84BFjmxN3Bnrxlifs88zti9Z/WNbMtnjUfCDvJMYu0WXuVKe5t6lu4WtN2CGt/1oBcevG7Tv&#10;hoV4zzxmCR3Hfoh3+EhlUX47SJQsrf/12n3Cg+LQUtJiNisafq6YF5SorwbkPysnkzTM+TA5PgWT&#10;iD/ULA41ZqUvLThRYhM5nsWEj2orSm/1E9bIPEWFihmO2BWNW/Ey9hsDa4iL+TyDML6OxRvz4Hhy&#10;neqcyPnYPTHvBgZHcP/WbqeYTV8Quccmy+DmqwgyZpbvqzp0AKOfyT+sqbRbDs8ZtV+ms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Cw3g6u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838015E" w14:textId="63016FB3" w:rsidR="004E5C8C" w:rsidRDefault="004E5C8C" w:rsidP="00664D04">
                    <w:pPr>
                      <w:pStyle w:val="Brdtext"/>
                      <w:jc w:val="left"/>
                    </w:pPr>
                    <w:sdt>
                      <w:sdtPr>
                        <w:alias w:val="NummerEtikett"/>
                        <w:tag w:val="NummerEtikett"/>
                        <w:id w:val="-8188085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56683978"/>
                        <w:lock w:val="sdtContentLocked"/>
                        <w:dataBinding w:prefixMappings="xmlns:ns0='http://rkdhs/mallar/lagstiftning/Prop/Prop.xsd'" w:xpath="/ns0:dokumentvärden[1]/ns0:dokumentnummer[1]" w:storeItemID="{068625C3-B546-44A5-B525-B7CC092E5AD6}"/>
                        <w:text/>
                      </w:sdtPr>
                      <w:sdtContent>
                        <w:r>
                          <w:t>2018/19:158</w:t>
                        </w:r>
                      </w:sdtContent>
                    </w:sdt>
                  </w:p>
                  <w:p w14:paraId="0F109A4D" w14:textId="16A15E81" w:rsidR="004E5C8C" w:rsidRPr="00C7375F" w:rsidRDefault="004E5C8C" w:rsidP="00136126">
                    <w:pPr>
                      <w:pStyle w:val="Brdtext"/>
                    </w:pPr>
                    <w:sdt>
                      <w:sdtPr>
                        <w:alias w:val="BilageEtikett"/>
                        <w:tag w:val="BilageEtikett"/>
                        <w:id w:val="-106271397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3424203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25FBEB" w14:textId="77777777" w:rsidR="004E5C8C" w:rsidRDefault="004E5C8C" w:rsidP="00EE1584">
    <w:pPr>
      <w:pStyle w:val="Brdtext"/>
    </w:pPr>
    <w:r>
      <w:rPr>
        <w:noProof/>
        <w:lang w:eastAsia="sv-SE"/>
      </w:rPr>
      <mc:AlternateContent>
        <mc:Choice Requires="wps">
          <w:drawing>
            <wp:anchor distT="0" distB="0" distL="0" distR="0" simplePos="0" relativeHeight="2516584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41B700" w14:textId="7C1B0C50" w:rsidR="004E5C8C" w:rsidRDefault="004E5C8C" w:rsidP="00A118D8">
                          <w:pPr>
                            <w:pStyle w:val="Brdtext"/>
                            <w:jc w:val="left"/>
                          </w:pPr>
                          <w:sdt>
                            <w:sdtPr>
                              <w:alias w:val="NummerEtikett"/>
                              <w:tag w:val="NummerEtikett"/>
                              <w:id w:val="-15741947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50869998"/>
                              <w:lock w:val="sdtContentLocked"/>
                              <w:dataBinding w:prefixMappings="xmlns:ns0='http://rkdhs/mallar/lagstiftning/Prop/Prop.xsd'" w:xpath="/ns0:dokumentvärden[1]/ns0:dokumentnummer[1]" w:storeItemID="{068625C3-B546-44A5-B525-B7CC092E5AD6}"/>
                              <w:text/>
                            </w:sdtPr>
                            <w:sdtContent>
                              <w:r>
                                <w:t>2018/19:158</w:t>
                              </w:r>
                            </w:sdtContent>
                          </w:sdt>
                        </w:p>
                        <w:p w14:paraId="0AB2E3E2" w14:textId="57A290C6" w:rsidR="004E5C8C" w:rsidRPr="00C7375F" w:rsidRDefault="004E5C8C" w:rsidP="00136126">
                          <w:pPr>
                            <w:pStyle w:val="Brdtext"/>
                          </w:pPr>
                          <w:sdt>
                            <w:sdtPr>
                              <w:alias w:val="BilageEtikett"/>
                              <w:tag w:val="BilageEtikett"/>
                              <w:id w:val="3980294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4601294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8" type="#_x0000_t202" style="position:absolute;left:0;text-align:left;margin-left:348.15pt;margin-top:35.45pt;width:89.85pt;height:9.6pt;z-index:2516584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ylqJ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hBLDNHr0KLroVyjgOMHTujCF1YODXew+2w5t3t4HXKaqO+l1+qMeAj2A3uzARTDCk1M5KdExSjh0&#10;5bg8G2f0i7238yF+EVaTJFTUo3kZU7a+CREvgenWJCULVjX1daNUPiTCiEvlyZqh1SrmN8LjDytl&#10;SItKj09GObCxyb2PrEwKIzJlhnSp8r7CLMWNEslGmW9CArJc6Cu5GefC7PJn62QlkeotjoP9/lVv&#10;ce7rgEfObE3cOevGWJ+rzzO2h6z+sYVM9vYA/KDuJMZu0WWulB93FFjYegNmeNuPVnD8ukH7bliI&#10;98xjltBx7Id4h49UFvDbQaJkaf2v1+6TPSgOLSUtZrOi4eeKeUGJ+mpA/rNyMknDnA+Tk49gEvGH&#10;msWhxqz0pQUnSmwix7OY7KPaitJb/YQ1Mk9ZoWKGI3dF41a8jP3GwBriYj7PRhhfx+KNeXA8hU44&#10;J3I+dk/Mu4HBEdy/tdspZtMXRO5tk2dw81UEGTPLE9I9qkMHMPqZ/MOaSrvl8Jyt9st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Z8paiY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141B700" w14:textId="7C1B0C50" w:rsidR="004E5C8C" w:rsidRDefault="004E5C8C" w:rsidP="00A118D8">
                    <w:pPr>
                      <w:pStyle w:val="Brdtext"/>
                      <w:jc w:val="left"/>
                    </w:pPr>
                    <w:sdt>
                      <w:sdtPr>
                        <w:alias w:val="NummerEtikett"/>
                        <w:tag w:val="NummerEtikett"/>
                        <w:id w:val="-15741947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50869998"/>
                        <w:lock w:val="sdtContentLocked"/>
                        <w:dataBinding w:prefixMappings="xmlns:ns0='http://rkdhs/mallar/lagstiftning/Prop/Prop.xsd'" w:xpath="/ns0:dokumentvärden[1]/ns0:dokumentnummer[1]" w:storeItemID="{068625C3-B546-44A5-B525-B7CC092E5AD6}"/>
                        <w:text/>
                      </w:sdtPr>
                      <w:sdtContent>
                        <w:r>
                          <w:t>2018/19:158</w:t>
                        </w:r>
                      </w:sdtContent>
                    </w:sdt>
                  </w:p>
                  <w:p w14:paraId="0AB2E3E2" w14:textId="57A290C6" w:rsidR="004E5C8C" w:rsidRPr="00C7375F" w:rsidRDefault="004E5C8C" w:rsidP="00136126">
                    <w:pPr>
                      <w:pStyle w:val="Brdtext"/>
                    </w:pPr>
                    <w:sdt>
                      <w:sdtPr>
                        <w:alias w:val="BilageEtikett"/>
                        <w:tag w:val="BilageEtikett"/>
                        <w:id w:val="3980294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4601294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E1B3C2" w14:textId="77777777" w:rsidR="004E5C8C" w:rsidRDefault="004E5C8C" w:rsidP="00664D04">
    <w:pPr>
      <w:pStyle w:val="Brdtext"/>
    </w:pPr>
    <w:r>
      <w:rPr>
        <w:noProof/>
        <w:lang w:eastAsia="sv-SE"/>
      </w:rPr>
      <mc:AlternateContent>
        <mc:Choice Requires="wps">
          <w:drawing>
            <wp:anchor distT="0" distB="0" distL="0" distR="0" simplePos="0" relativeHeight="251658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6AA17C" w14:textId="038CB194" w:rsidR="004E5C8C" w:rsidRDefault="004E5C8C" w:rsidP="00664D04">
                          <w:pPr>
                            <w:pStyle w:val="Brdtext"/>
                            <w:jc w:val="left"/>
                          </w:pPr>
                          <w:sdt>
                            <w:sdtPr>
                              <w:alias w:val="NummerEtikett"/>
                              <w:tag w:val="NummerEtikett"/>
                              <w:id w:val="5958318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73712695"/>
                              <w:lock w:val="sdtContentLocked"/>
                              <w:dataBinding w:prefixMappings="xmlns:ns0='http://rkdhs/mallar/lagstiftning/Prop/Prop.xsd'" w:xpath="/ns0:dokumentvärden[1]/ns0:dokumentnummer[1]" w:storeItemID="{068625C3-B546-44A5-B525-B7CC092E5AD6}"/>
                              <w:text/>
                            </w:sdtPr>
                            <w:sdtContent>
                              <w:r>
                                <w:t>2018/19:158</w:t>
                              </w:r>
                            </w:sdtContent>
                          </w:sdt>
                        </w:p>
                        <w:p w14:paraId="0461B16D" w14:textId="0C171078" w:rsidR="004E5C8C" w:rsidRPr="00C7375F" w:rsidRDefault="004E5C8C" w:rsidP="00136126">
                          <w:pPr>
                            <w:pStyle w:val="Brdtext"/>
                          </w:pPr>
                          <w:sdt>
                            <w:sdtPr>
                              <w:alias w:val="BilageEtikett"/>
                              <w:tag w:val="BilageEtikett"/>
                              <w:id w:val="17071323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8179462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2" type="#_x0000_t202" style="position:absolute;left:0;text-align:left;margin-left:29.4pt;margin-top:34.85pt;width:89.85pt;height:9.6pt;z-index:251658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auf3kAIAAJQFAAAOAAAAZHJzL2Uyb0RvYy54bWysVF1P2zAUfZ+0/2D5faTpCoyqKepATJMQ&#10;oMHEs+vYbTTH9my3Sffrd+wkbcd4YdpLcu375XvuuXd22daKbIXzldEFzU9GlAjNTVnpVUG/P918&#10;+ESJD0yXTBktCroTnl7O37+bNXYqxmZtVCkcQRDtp40t6DoEO80yz9eiZv7EWKGhlMbVLODoVlnp&#10;WIPotcrGo9FZ1hhXWme48B63152SzlN8KQUP91J6EYgqKN4W0tel7zJ+s/mMTVeO2XXF+2ewf3hF&#10;zSqNpPtQ1ywwsnHVX6HqijvjjQwn3NSZkbLiItWAavLRi2oe18yKVAvA8XYPk/9/Yfnd9sGRqizo&#10;2TklmtXo0ZNog9uggHGEp7F+CqtHC7vQfjYt2jzce1zGqlvp6vhHPQR6AL3bg4tghEenfJKjY5Rw&#10;6PJxfjFO6GcHb+t8+CJMTaJQUIfmJUzZ9tYHvASmg0lM5o2qyptKqXSIhBFXypEtQ6tVSG+Exx9W&#10;SpMGlX48HaXA2kT3LrLSMYxIlOnTxcq7CpMUdkpEG6W/CQnIUqGv5GacC73Pn6yjlUSqtzj29odX&#10;vcW5qwMeKbPRYe9cV9q4VH2asQNk5Y8BMtnZA/CjuqMY2mWbuJKfnw4UWJpyB2Y4042Wt/ymQvtu&#10;mQ8PzGGW0HHsh3CPj1QG8JteomRt3K/X7qM9KA4tJQ1ms6D+54Y5QYn6qkH+i3wyicOcDpPTczCJ&#10;uGPN8lijN/WVASdybCLLkxjtgxpE6Uz9jDWyiFmhYpojd0HDIF6FbmNgDXGxWCQjjK9l4VY/Wh5D&#10;R5wjOZ/aZ+Zsz+AA7t+ZYYrZ9AWRO9vo6e1iE0DGxPKIdIdq3wGMfiJ/v6bibjk+J6vDMp3/B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Dauf3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C6AA17C" w14:textId="038CB194" w:rsidR="004E5C8C" w:rsidRDefault="004E5C8C" w:rsidP="00664D04">
                    <w:pPr>
                      <w:pStyle w:val="Brdtext"/>
                      <w:jc w:val="left"/>
                    </w:pPr>
                    <w:sdt>
                      <w:sdtPr>
                        <w:alias w:val="NummerEtikett"/>
                        <w:tag w:val="NummerEtikett"/>
                        <w:id w:val="5958318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73712695"/>
                        <w:lock w:val="sdtContentLocked"/>
                        <w:dataBinding w:prefixMappings="xmlns:ns0='http://rkdhs/mallar/lagstiftning/Prop/Prop.xsd'" w:xpath="/ns0:dokumentvärden[1]/ns0:dokumentnummer[1]" w:storeItemID="{068625C3-B546-44A5-B525-B7CC092E5AD6}"/>
                        <w:text/>
                      </w:sdtPr>
                      <w:sdtContent>
                        <w:r>
                          <w:t>2018/19:158</w:t>
                        </w:r>
                      </w:sdtContent>
                    </w:sdt>
                  </w:p>
                  <w:p w14:paraId="0461B16D" w14:textId="0C171078" w:rsidR="004E5C8C" w:rsidRPr="00C7375F" w:rsidRDefault="004E5C8C" w:rsidP="00136126">
                    <w:pPr>
                      <w:pStyle w:val="Brdtext"/>
                    </w:pPr>
                    <w:sdt>
                      <w:sdtPr>
                        <w:alias w:val="BilageEtikett"/>
                        <w:tag w:val="BilageEtikett"/>
                        <w:id w:val="170713236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8179462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A3CED3" w14:textId="77777777" w:rsidR="004E5C8C" w:rsidRDefault="004E5C8C" w:rsidP="00EE1584">
    <w:pPr>
      <w:pStyle w:val="Brdtext"/>
    </w:pPr>
    <w:r>
      <w:rPr>
        <w:noProof/>
        <w:lang w:eastAsia="sv-SE"/>
      </w:rPr>
      <mc:AlternateContent>
        <mc:Choice Requires="wps">
          <w:drawing>
            <wp:anchor distT="0" distB="0" distL="0" distR="0" simplePos="0" relativeHeight="25165847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E5CE8C" w14:textId="5A8B3ADC" w:rsidR="004E5C8C" w:rsidRDefault="004E5C8C" w:rsidP="00A118D8">
                          <w:pPr>
                            <w:pStyle w:val="Brdtext"/>
                            <w:jc w:val="left"/>
                          </w:pPr>
                          <w:sdt>
                            <w:sdtPr>
                              <w:alias w:val="NummerEtikett"/>
                              <w:tag w:val="NummerEtikett"/>
                              <w:id w:val="4762681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4153404"/>
                              <w:lock w:val="sdtContentLocked"/>
                              <w:dataBinding w:prefixMappings="xmlns:ns0='http://rkdhs/mallar/lagstiftning/Prop/Prop.xsd'" w:xpath="/ns0:dokumentvärden[1]/ns0:dokumentnummer[1]" w:storeItemID="{068625C3-B546-44A5-B525-B7CC092E5AD6}"/>
                              <w:text/>
                            </w:sdtPr>
                            <w:sdtContent>
                              <w:r>
                                <w:t>2018/19:158</w:t>
                              </w:r>
                            </w:sdtContent>
                          </w:sdt>
                        </w:p>
                        <w:p w14:paraId="52A48773" w14:textId="23CABE70" w:rsidR="004E5C8C" w:rsidRPr="00C7375F" w:rsidRDefault="004E5C8C" w:rsidP="00136126">
                          <w:pPr>
                            <w:pStyle w:val="Brdtext"/>
                          </w:pPr>
                          <w:sdt>
                            <w:sdtPr>
                              <w:alias w:val="BilageEtikett"/>
                              <w:tag w:val="BilageEtikett"/>
                              <w:id w:val="43371804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77395332"/>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3" type="#_x0000_t202" style="position:absolute;left:0;text-align:left;margin-left:348.15pt;margin-top:35.45pt;width:89.85pt;height:9.6pt;z-index:2516584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9dCkkAIAAJQFAAAOAAAAZHJzL2Uyb0RvYy54bWysVF1P2zAUfZ+0/2D5faQppYyKFHUgpkkI&#10;0GDi2XVsGs2xPdtt0v16jp2k7RgvTHtJrn2/fM89955ftLUiG+F8ZXRB86MRJUJzU1b6uaA/Hq8/&#10;fabEB6ZLpowWBd0KTy/mHz+cN3YmxmZlVCkcQRDtZ40t6CoEO8syz1eiZv7IWKGhlMbVLODonrPS&#10;sQbRa5WNR6Np1hhXWme48B63V52SzlN8KQUPd1J6EYgqKN4W0tel7zJ+s/k5mz07ZlcV75/B/uEV&#10;Nas0ku5CXbHAyNpVf4WqK+6MNzIccVNnRsqKi1QDqslHr6p5WDErUi0Ax9sdTP7/heW3m3tHqrKg&#10;0yklmtXo0aNog1ujgOMIT2P9DFYPFnah/WJatHm497iMVbfS1fGPegj0AHq7AxfBCI9O+SRHxyjh&#10;0OXj/Gyc0M/23tb58FWYmkShoA7NS5iyzY0PeAlMB5OYzBtVldeVUukQCSMulSMbhlarkN4Ijz+s&#10;lCYNKj0+GaXA2kT3LrLSMYxIlOnTxcq7CpMUtkpEG6W/CwnIUqFv5GacC73Ln6yjlUSq9zj29vtX&#10;vce5qwMeKbPRYedcV9q4VH2asT1k5c8BMtnZA/CDuqMY2mWbuJKfTgcKLE25BTOc6UbLW35doX03&#10;zId75jBL6Dj2Q7jDRyoD+E0vUbIy7vdb99EeFIeWkgazWVD/a82coER90yD/WT6ZxGFOh8nJKZhE&#10;3KFmeajR6/rSgBM5NpHlSYz2QQ2idKZ+whpZxKxQMc2Ru6BhEC9DtzGwhrhYLJIRxteycKMfLI+h&#10;I86RnI/tE3O2Z3AA92/NMMVs9orInW309HaxDiBjYnlEukO17wBGP5G/X1Nxtxyek9V+mc5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39dCk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FE5CE8C" w14:textId="5A8B3ADC" w:rsidR="004E5C8C" w:rsidRDefault="004E5C8C" w:rsidP="00A118D8">
                    <w:pPr>
                      <w:pStyle w:val="Brdtext"/>
                      <w:jc w:val="left"/>
                    </w:pPr>
                    <w:sdt>
                      <w:sdtPr>
                        <w:alias w:val="NummerEtikett"/>
                        <w:tag w:val="NummerEtikett"/>
                        <w:id w:val="4762681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4153404"/>
                        <w:lock w:val="sdtContentLocked"/>
                        <w:dataBinding w:prefixMappings="xmlns:ns0='http://rkdhs/mallar/lagstiftning/Prop/Prop.xsd'" w:xpath="/ns0:dokumentvärden[1]/ns0:dokumentnummer[1]" w:storeItemID="{068625C3-B546-44A5-B525-B7CC092E5AD6}"/>
                        <w:text/>
                      </w:sdtPr>
                      <w:sdtContent>
                        <w:r>
                          <w:t>2018/19:158</w:t>
                        </w:r>
                      </w:sdtContent>
                    </w:sdt>
                  </w:p>
                  <w:p w14:paraId="52A48773" w14:textId="23CABE70" w:rsidR="004E5C8C" w:rsidRPr="00C7375F" w:rsidRDefault="004E5C8C" w:rsidP="00136126">
                    <w:pPr>
                      <w:pStyle w:val="Brdtext"/>
                    </w:pPr>
                    <w:sdt>
                      <w:sdtPr>
                        <w:alias w:val="BilageEtikett"/>
                        <w:tag w:val="BilageEtikett"/>
                        <w:id w:val="43371804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077395332"/>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0EF0BC" w14:textId="77777777" w:rsidR="004E5C8C" w:rsidRDefault="004E5C8C" w:rsidP="00664D04">
    <w:pPr>
      <w:pStyle w:val="Brdtext"/>
    </w:pPr>
    <w:r>
      <w:rPr>
        <w:noProof/>
        <w:lang w:eastAsia="sv-SE"/>
      </w:rPr>
      <mc:AlternateContent>
        <mc:Choice Requires="wps">
          <w:drawing>
            <wp:anchor distT="0" distB="0" distL="0" distR="0" simplePos="0" relativeHeight="25165840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CAAD6E" w14:textId="70089539" w:rsidR="004E5C8C" w:rsidRDefault="004E5C8C" w:rsidP="00664D04">
                          <w:pPr>
                            <w:pStyle w:val="Brdtext"/>
                            <w:jc w:val="left"/>
                          </w:pPr>
                          <w:sdt>
                            <w:sdtPr>
                              <w:alias w:val="NummerEtikett"/>
                              <w:tag w:val="NummerEtikett"/>
                              <w:id w:val="-10260911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64161000"/>
                              <w:lock w:val="sdtContentLocked"/>
                              <w:dataBinding w:prefixMappings="xmlns:ns0='http://rkdhs/mallar/lagstiftning/Prop/Prop.xsd'" w:xpath="/ns0:dokumentvärden[1]/ns0:dokumentnummer[1]" w:storeItemID="{068625C3-B546-44A5-B525-B7CC092E5AD6}"/>
                              <w:text/>
                            </w:sdtPr>
                            <w:sdtContent>
                              <w:r>
                                <w:t>2018/19:158</w:t>
                              </w:r>
                            </w:sdtContent>
                          </w:sdt>
                        </w:p>
                        <w:p w14:paraId="2D78A8D3" w14:textId="1273FA2B" w:rsidR="004E5C8C" w:rsidRPr="00C7375F" w:rsidRDefault="004E5C8C" w:rsidP="00136126">
                          <w:pPr>
                            <w:pStyle w:val="Brdtext"/>
                          </w:pPr>
                          <w:sdt>
                            <w:sdtPr>
                              <w:alias w:val="BilageEtikett"/>
                              <w:tag w:val="BilageEtikett"/>
                              <w:id w:val="30004950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6661606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7" type="#_x0000_t202" style="position:absolute;left:0;text-align:left;margin-left:29.4pt;margin-top:34.85pt;width:89.85pt;height:9.6pt;z-index:2516584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ZKXjwIAAJQFAAAOAAAAZHJzL2Uyb0RvYy54bWysVE1v2zAMvQ/YfxB0Xx1nadcGdYqsRYcB&#10;RVusHXpWZKkxpq9JSuzs1+9Jdj7W9dJhF5sSH0mRfOT5RacVWQsfGmsqWh6NKBGG27oxzxX9/nj9&#10;4ZSSEJmpmbJGVHQjAr2YvX933rqpGNulVbXwBE5MmLauossY3bQoAl8KzcKRdcJAKa3XLOLon4va&#10;sxbetSrGo9FJ0VpfO2+5CAG3V72SzrJ/KQWPd1IGEYmqKN4W89fn7yJ9i9k5mz575pYNH57B/uEV&#10;mjUGQXeurlhkZOWbv1zphnsbrIxH3OrCStlwkXNANuXoRTYPS+ZEzgXFCW5XpvD/3PLb9b0nTV3R&#10;kzNKDNPo0aPool8hgXEqT+vCFKgHB1zsPtsObd7eB1ymrDvpdfojHwI9Cr3ZFRfOCE9G5aRExyjh&#10;0JXj8mycq1/srZ0P8YuwmiShoh7NyzVl65sQ8RJAt5AULFjV1NeNUvmQCCMulSdrhlarmN8Iiz9Q&#10;ypAWmX48HmXHxibz3rMyyY3IlBnCpcz7DLMUN0okjDLfhETJcqKvxGacC7OLn9EJJRHqLYYDfv+q&#10;txj3ecAiR7Ym7ox1Y6zP2ecZ25es/rEtmezxKPhB3kmM3aLLXClPc+/S3cLWGzDD2360guPXDdp3&#10;w0K8Zx6zhI5jP8Q7fKSyKL8dJEqW1v967T7hQXFoKWkxmxUNP1fMC0rUVwPyn5WTSRrmfJgcfwKT&#10;iD/ULA41ZqUvLThRYhM5nsWEj2orSm/1E9bIPEWFihmO2BWNW/Ey9hsDa4iL+TyDML6OxRvz4Hhy&#10;neqcyPnYPTHvBgZHcP/WbqeYTV8Quccmy+DmqwgyZpbvqzp0AKOfyT+sqbRbDs8ZtV+ms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opkpe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3CAAD6E" w14:textId="70089539" w:rsidR="004E5C8C" w:rsidRDefault="004E5C8C" w:rsidP="00664D04">
                    <w:pPr>
                      <w:pStyle w:val="Brdtext"/>
                      <w:jc w:val="left"/>
                    </w:pPr>
                    <w:sdt>
                      <w:sdtPr>
                        <w:alias w:val="NummerEtikett"/>
                        <w:tag w:val="NummerEtikett"/>
                        <w:id w:val="-10260911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64161000"/>
                        <w:lock w:val="sdtContentLocked"/>
                        <w:dataBinding w:prefixMappings="xmlns:ns0='http://rkdhs/mallar/lagstiftning/Prop/Prop.xsd'" w:xpath="/ns0:dokumentvärden[1]/ns0:dokumentnummer[1]" w:storeItemID="{068625C3-B546-44A5-B525-B7CC092E5AD6}"/>
                        <w:text/>
                      </w:sdtPr>
                      <w:sdtContent>
                        <w:r>
                          <w:t>2018/19:158</w:t>
                        </w:r>
                      </w:sdtContent>
                    </w:sdt>
                  </w:p>
                  <w:p w14:paraId="2D78A8D3" w14:textId="1273FA2B" w:rsidR="004E5C8C" w:rsidRPr="00C7375F" w:rsidRDefault="004E5C8C" w:rsidP="00136126">
                    <w:pPr>
                      <w:pStyle w:val="Brdtext"/>
                    </w:pPr>
                    <w:sdt>
                      <w:sdtPr>
                        <w:alias w:val="BilageEtikett"/>
                        <w:tag w:val="BilageEtikett"/>
                        <w:id w:val="30004950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6661606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FF621C" w14:textId="77777777" w:rsidR="004E5C8C" w:rsidRDefault="004E5C8C" w:rsidP="00EE1584">
    <w:pPr>
      <w:pStyle w:val="Brdtext"/>
    </w:pPr>
    <w:r>
      <w:rPr>
        <w:noProof/>
        <w:lang w:eastAsia="sv-SE"/>
      </w:rPr>
      <mc:AlternateContent>
        <mc:Choice Requires="wps">
          <w:drawing>
            <wp:anchor distT="0" distB="0" distL="0" distR="0" simplePos="0" relativeHeight="25165847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CD475" w14:textId="1AFDC9AD" w:rsidR="004E5C8C" w:rsidRDefault="004E5C8C" w:rsidP="00A118D8">
                          <w:pPr>
                            <w:pStyle w:val="Brdtext"/>
                            <w:jc w:val="left"/>
                          </w:pPr>
                          <w:sdt>
                            <w:sdtPr>
                              <w:alias w:val="NummerEtikett"/>
                              <w:tag w:val="NummerEtikett"/>
                              <w:id w:val="-3776284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4286544"/>
                              <w:lock w:val="sdtContentLocked"/>
                              <w:dataBinding w:prefixMappings="xmlns:ns0='http://rkdhs/mallar/lagstiftning/Prop/Prop.xsd'" w:xpath="/ns0:dokumentvärden[1]/ns0:dokumentnummer[1]" w:storeItemID="{068625C3-B546-44A5-B525-B7CC092E5AD6}"/>
                              <w:text/>
                            </w:sdtPr>
                            <w:sdtContent>
                              <w:r>
                                <w:t>2018/19:158</w:t>
                              </w:r>
                            </w:sdtContent>
                          </w:sdt>
                        </w:p>
                        <w:p w14:paraId="05726165" w14:textId="38141A4C" w:rsidR="004E5C8C" w:rsidRPr="00C7375F" w:rsidRDefault="004E5C8C" w:rsidP="00136126">
                          <w:pPr>
                            <w:pStyle w:val="Brdtext"/>
                          </w:pPr>
                          <w:sdt>
                            <w:sdtPr>
                              <w:alias w:val="BilageEtikett"/>
                              <w:tag w:val="BilageEtikett"/>
                              <w:id w:val="53879426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9102933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8" type="#_x0000_t202" style="position:absolute;left:0;text-align:left;margin-left:348.15pt;margin-top:35.45pt;width:89.85pt;height:9.6pt;z-index:2516584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1Eu1jgIAAJQ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p&#10;OmWYRo8eRRf9CgUcJ3haF6awenCwi90n26HN2/uAy1R1J71Of9RDoAfQmx24CEZ4cionJTpGCYeu&#10;HJfn44x+sfd2PsTPwmqShIp6NC9jyta3IeIlMN2apGTBqqa+aZTKh0QYcaU8WTO0WsX8Rnj8YaUM&#10;aVHp8ckoBzY2ufeRlUlhRKbMkC5V3leYpbhRItko801IQJYLfSU341yYXf5snawkUr3FcbDfv+ot&#10;zn0d8MiZrYk7Z90Y63P1ecb2kNU/tpDJ3h6AH9SdxNgtusyV8mxHgYWtN2CGt/1oBcdvGrTvloV4&#10;zzxmCR3Hfoh3+EhlAb8dJEqW1v967T7Zg+LQUtJiNisafq6YF5SoLwbkPy8nkzTM+TA5+QgmEX+o&#10;WRxqzEpfWXCixCZyPIvJPqqtKL3VT1gj85QVKmY4clc0bsWr2G8MrCEu5vNshPF1LN6aB8dT6IRz&#10;Iudj98S8Gxgcwf2vdjvFbPqCyL1t8gxuvoogY2Z5QrpHdegARj+Tf1hTabccnrPVfpn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4dRLtY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B8CD475" w14:textId="1AFDC9AD" w:rsidR="004E5C8C" w:rsidRDefault="004E5C8C" w:rsidP="00A118D8">
                    <w:pPr>
                      <w:pStyle w:val="Brdtext"/>
                      <w:jc w:val="left"/>
                    </w:pPr>
                    <w:sdt>
                      <w:sdtPr>
                        <w:alias w:val="NummerEtikett"/>
                        <w:tag w:val="NummerEtikett"/>
                        <w:id w:val="-3776284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4286544"/>
                        <w:lock w:val="sdtContentLocked"/>
                        <w:dataBinding w:prefixMappings="xmlns:ns0='http://rkdhs/mallar/lagstiftning/Prop/Prop.xsd'" w:xpath="/ns0:dokumentvärden[1]/ns0:dokumentnummer[1]" w:storeItemID="{068625C3-B546-44A5-B525-B7CC092E5AD6}"/>
                        <w:text/>
                      </w:sdtPr>
                      <w:sdtContent>
                        <w:r>
                          <w:t>2018/19:158</w:t>
                        </w:r>
                      </w:sdtContent>
                    </w:sdt>
                  </w:p>
                  <w:p w14:paraId="05726165" w14:textId="38141A4C" w:rsidR="004E5C8C" w:rsidRPr="00C7375F" w:rsidRDefault="004E5C8C" w:rsidP="00136126">
                    <w:pPr>
                      <w:pStyle w:val="Brdtext"/>
                    </w:pPr>
                    <w:sdt>
                      <w:sdtPr>
                        <w:alias w:val="BilageEtikett"/>
                        <w:tag w:val="BilageEtikett"/>
                        <w:id w:val="53879426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9102933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EE87DD" w14:textId="77777777" w:rsidR="004E5C8C" w:rsidRDefault="004E5C8C" w:rsidP="00664D04">
    <w:pPr>
      <w:pStyle w:val="Brdtext"/>
    </w:pPr>
    <w:r>
      <w:rPr>
        <w:noProof/>
        <w:lang w:eastAsia="sv-SE"/>
      </w:rPr>
      <mc:AlternateContent>
        <mc:Choice Requires="wps">
          <w:drawing>
            <wp:anchor distT="0" distB="0" distL="0" distR="0" simplePos="0" relativeHeight="25165841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CCF02D" w14:textId="3907D8A5" w:rsidR="004E5C8C" w:rsidRDefault="004E5C8C" w:rsidP="00664D04">
                          <w:pPr>
                            <w:pStyle w:val="Brdtext"/>
                            <w:jc w:val="left"/>
                          </w:pPr>
                          <w:sdt>
                            <w:sdtPr>
                              <w:alias w:val="NummerEtikett"/>
                              <w:tag w:val="NummerEtikett"/>
                              <w:id w:val="12801456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55913534"/>
                              <w:lock w:val="sdtContentLocked"/>
                              <w:dataBinding w:prefixMappings="xmlns:ns0='http://rkdhs/mallar/lagstiftning/Prop/Prop.xsd'" w:xpath="/ns0:dokumentvärden[1]/ns0:dokumentnummer[1]" w:storeItemID="{068625C3-B546-44A5-B525-B7CC092E5AD6}"/>
                              <w:text/>
                            </w:sdtPr>
                            <w:sdtContent>
                              <w:r>
                                <w:t>2018/19:158</w:t>
                              </w:r>
                            </w:sdtContent>
                          </w:sdt>
                        </w:p>
                        <w:p w14:paraId="54D7F2DA" w14:textId="45A33E60" w:rsidR="004E5C8C" w:rsidRPr="00C7375F" w:rsidRDefault="004E5C8C" w:rsidP="00136126">
                          <w:pPr>
                            <w:pStyle w:val="Brdtext"/>
                          </w:pPr>
                          <w:sdt>
                            <w:sdtPr>
                              <w:alias w:val="BilageEtikett"/>
                              <w:tag w:val="BilageEtikett"/>
                              <w:id w:val="-14944366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49820233"/>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2" type="#_x0000_t202" style="position:absolute;left:0;text-align:left;margin-left:29.4pt;margin-top:34.85pt;width:89.85pt;height:9.6pt;z-index:2516584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kpSkQIAAJQFAAAOAAAAZHJzL2Uyb0RvYy54bWysVF1v2yAUfZ+0/4B4Xx1n6VdUp8padZpU&#10;tdXSqc8EQ2MNAwMSO/v1PWA7ybq+dNqLDdxz7+Weey4Xl22tyEY4Xxld0PxoRInQ3JSVfi7oj8eb&#10;T2eU+MB0yZTRoqBb4enl7OOHi8ZOxdisjCqFIwii/bSxBV2FYKdZ5vlK1MwfGSs0jNK4mgVs3XNW&#10;OtYgeq2y8Wh0kjXGldYZLrzH6XVnpLMUX0rBw72UXgSiCoq7hfR16buM32x2wabPjtlVxftrsH+4&#10;Rc0qjaS7UNcsMLJ21V+h6oo7440MR9zUmZGy4iLVgGry0atqFitmRaoF5Hi7o8n/v7D8bvPgSFUW&#10;9DSnRLMaPXoUbXBrFDCO9DTWT4FaWOBC+8W0aPNw7nEYq26lq+Mf9RDYQfR2Ry6CER6d8kmOjlHC&#10;YcvH+fk4sZ/tva3z4aswNYmLgjo0L3HKNrc+4CaADpCYzBtVlTeVUmkTBSOulCMbhlarkO4Ijz9Q&#10;SpOmoCefj0cpsDbRvYusdAwjkmT6dLHyrsK0ClslIkbp70KCslToG7kZ50Lv8id0REmkeo9jj9/f&#10;6j3OXR3wSJmNDjvnutLGperTjO0pK38OlMkOD8IP6o7L0C7bpJX87HiQwNKUWyjDmW60vOU3Fdp3&#10;y3x4YA6zhI7jfQj3+EhlQL/pV5SsjPv91nnEQ+KwUtJgNgvqf62ZE5SobxriP88nkzjMaTM5PoWS&#10;iDu0LA8tel1fGWgC+sbt0jLigxqW0pn6Cc/IPGaFiWmO3AUNw/IqdC8GniEu5vMEwvhaFm71wvIY&#10;OvIcxfnYPjFnewUHaP/ODFPMpq+E3GGjp7fzdYAYk8oj0x2rfQcw+kn8/TMV35bDfULtH9PZC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AA5KU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9CCF02D" w14:textId="3907D8A5" w:rsidR="004E5C8C" w:rsidRDefault="004E5C8C" w:rsidP="00664D04">
                    <w:pPr>
                      <w:pStyle w:val="Brdtext"/>
                      <w:jc w:val="left"/>
                    </w:pPr>
                    <w:sdt>
                      <w:sdtPr>
                        <w:alias w:val="NummerEtikett"/>
                        <w:tag w:val="NummerEtikett"/>
                        <w:id w:val="12801456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55913534"/>
                        <w:lock w:val="sdtContentLocked"/>
                        <w:dataBinding w:prefixMappings="xmlns:ns0='http://rkdhs/mallar/lagstiftning/Prop/Prop.xsd'" w:xpath="/ns0:dokumentvärden[1]/ns0:dokumentnummer[1]" w:storeItemID="{068625C3-B546-44A5-B525-B7CC092E5AD6}"/>
                        <w:text/>
                      </w:sdtPr>
                      <w:sdtContent>
                        <w:r>
                          <w:t>2018/19:158</w:t>
                        </w:r>
                      </w:sdtContent>
                    </w:sdt>
                  </w:p>
                  <w:p w14:paraId="54D7F2DA" w14:textId="45A33E60" w:rsidR="004E5C8C" w:rsidRPr="00C7375F" w:rsidRDefault="004E5C8C" w:rsidP="00136126">
                    <w:pPr>
                      <w:pStyle w:val="Brdtext"/>
                    </w:pPr>
                    <w:sdt>
                      <w:sdtPr>
                        <w:alias w:val="BilageEtikett"/>
                        <w:tag w:val="BilageEtikett"/>
                        <w:id w:val="-14944366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49820233"/>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D4F87" w14:textId="77777777" w:rsidR="004E5C8C" w:rsidRDefault="004E5C8C" w:rsidP="00EE1584">
    <w:pPr>
      <w:pStyle w:val="Brdtext"/>
    </w:pPr>
    <w:r>
      <w:rPr>
        <w:noProof/>
        <w:lang w:eastAsia="sv-SE"/>
      </w:rPr>
      <mc:AlternateContent>
        <mc:Choice Requires="wps">
          <w:drawing>
            <wp:anchor distT="0" distB="0" distL="0" distR="0" simplePos="0" relativeHeight="2516584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116A67" w14:textId="443E3519" w:rsidR="004E5C8C" w:rsidRDefault="004E5C8C" w:rsidP="00A118D8">
                          <w:pPr>
                            <w:pStyle w:val="Brdtext"/>
                            <w:jc w:val="left"/>
                          </w:pPr>
                          <w:sdt>
                            <w:sdtPr>
                              <w:alias w:val="NummerEtikett"/>
                              <w:tag w:val="NummerEtikett"/>
                              <w:id w:val="-14372001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99505642"/>
                              <w:lock w:val="sdtContentLocked"/>
                              <w:dataBinding w:prefixMappings="xmlns:ns0='http://rkdhs/mallar/lagstiftning/Prop/Prop.xsd'" w:xpath="/ns0:dokumentvärden[1]/ns0:dokumentnummer[1]" w:storeItemID="{068625C3-B546-44A5-B525-B7CC092E5AD6}"/>
                              <w:text/>
                            </w:sdtPr>
                            <w:sdtContent>
                              <w:r>
                                <w:t>2018/19:158</w:t>
                              </w:r>
                            </w:sdtContent>
                          </w:sdt>
                        </w:p>
                        <w:p w14:paraId="61E4A7B4" w14:textId="1E8F39FD" w:rsidR="004E5C8C" w:rsidRPr="00C7375F" w:rsidRDefault="004E5C8C" w:rsidP="00136126">
                          <w:pPr>
                            <w:pStyle w:val="Brdtext"/>
                          </w:pPr>
                          <w:sdt>
                            <w:sdtPr>
                              <w:alias w:val="BilageEtikett"/>
                              <w:tag w:val="BilageEtikett"/>
                              <w:id w:val="9398075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4279670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3" type="#_x0000_t202" style="position:absolute;left:0;text-align:left;margin-left:348.15pt;margin-top:35.45pt;width:89.85pt;height:9.6pt;z-index:2516584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kX0BkQIAAJQ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Az0aFajR0+iDW6NAo4jPY31U6AWFrjQfjYt2jycexzGqlvp6vhHPQR2RNruyEUwwqNTPsnRMUo4&#10;bPk4vxgn9rO9t3U+fBGmJnFRUIfmJU7Z5s4H3ATQARKTeaOq8rZSKm2iYMS1cmTD0GoV0h3h8QdK&#10;adIU9PT4ZJQCaxPdu8hKxzAiSaZPFyvvKkyrsFUiYpT+JiQoS4W+kZtxLvQuf0JHlESq9zj2+P2t&#10;3uPc1QGPlNnosHOuK21cqj69sT1l5Y+BMtnhQfhB3XEZ2mWbtJKfnw4SWJpyC2U40z0tb/lthfbd&#10;MR8emcNbQscxH8IDPlIZ0G/6FSUr4369dR7xkDislDR4mwX1P9fMCUrUVw3xX+STCcKGtJmcnEFJ&#10;xB1alocWva6vDTSRYxJZnpYRH9SwlM7Uzxgj85gVJqY5chc0DMvr0E0MjCEu5vMEwvO1LNzpheUx&#10;dOQ5ivOpfWbO9goO0P69GV4xm74ScoeNnt7O1wFiTCqPTHes9h3A00/i78dUnC2H+4TaD9PZ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9JF9A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6116A67" w14:textId="443E3519" w:rsidR="004E5C8C" w:rsidRDefault="004E5C8C" w:rsidP="00A118D8">
                    <w:pPr>
                      <w:pStyle w:val="Brdtext"/>
                      <w:jc w:val="left"/>
                    </w:pPr>
                    <w:sdt>
                      <w:sdtPr>
                        <w:alias w:val="NummerEtikett"/>
                        <w:tag w:val="NummerEtikett"/>
                        <w:id w:val="-14372001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99505642"/>
                        <w:lock w:val="sdtContentLocked"/>
                        <w:dataBinding w:prefixMappings="xmlns:ns0='http://rkdhs/mallar/lagstiftning/Prop/Prop.xsd'" w:xpath="/ns0:dokumentvärden[1]/ns0:dokumentnummer[1]" w:storeItemID="{068625C3-B546-44A5-B525-B7CC092E5AD6}"/>
                        <w:text/>
                      </w:sdtPr>
                      <w:sdtContent>
                        <w:r>
                          <w:t>2018/19:158</w:t>
                        </w:r>
                      </w:sdtContent>
                    </w:sdt>
                  </w:p>
                  <w:p w14:paraId="61E4A7B4" w14:textId="1E8F39FD" w:rsidR="004E5C8C" w:rsidRPr="00C7375F" w:rsidRDefault="004E5C8C" w:rsidP="00136126">
                    <w:pPr>
                      <w:pStyle w:val="Brdtext"/>
                    </w:pPr>
                    <w:sdt>
                      <w:sdtPr>
                        <w:alias w:val="BilageEtikett"/>
                        <w:tag w:val="BilageEtikett"/>
                        <w:id w:val="9398075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4279670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BE9A08" w14:textId="77777777" w:rsidR="004E5C8C" w:rsidRDefault="004E5C8C" w:rsidP="00664D04">
    <w:pPr>
      <w:pStyle w:val="Brdtext"/>
    </w:pPr>
    <w:r>
      <w:rPr>
        <w:noProof/>
        <w:lang w:eastAsia="sv-SE"/>
      </w:rPr>
      <mc:AlternateContent>
        <mc:Choice Requires="wps">
          <w:drawing>
            <wp:anchor distT="0" distB="0" distL="0" distR="0" simplePos="0" relativeHeight="25165841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74141" w14:textId="726713EC" w:rsidR="004E5C8C" w:rsidRDefault="004E5C8C" w:rsidP="00664D04">
                          <w:pPr>
                            <w:pStyle w:val="Brdtext"/>
                            <w:jc w:val="left"/>
                          </w:pPr>
                          <w:sdt>
                            <w:sdtPr>
                              <w:alias w:val="NummerEtikett"/>
                              <w:tag w:val="NummerEtikett"/>
                              <w:id w:val="-5244757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3766127"/>
                              <w:lock w:val="sdtContentLocked"/>
                              <w:dataBinding w:prefixMappings="xmlns:ns0='http://rkdhs/mallar/lagstiftning/Prop/Prop.xsd'" w:xpath="/ns0:dokumentvärden[1]/ns0:dokumentnummer[1]" w:storeItemID="{068625C3-B546-44A5-B525-B7CC092E5AD6}"/>
                              <w:text/>
                            </w:sdtPr>
                            <w:sdtContent>
                              <w:r>
                                <w:t>2018/19:158</w:t>
                              </w:r>
                            </w:sdtContent>
                          </w:sdt>
                        </w:p>
                        <w:p w14:paraId="703F99B2" w14:textId="00418014" w:rsidR="004E5C8C" w:rsidRPr="00C7375F" w:rsidRDefault="004E5C8C" w:rsidP="00136126">
                          <w:pPr>
                            <w:pStyle w:val="Brdtext"/>
                          </w:pPr>
                          <w:sdt>
                            <w:sdtPr>
                              <w:alias w:val="BilageEtikett"/>
                              <w:tag w:val="BilageEtikett"/>
                              <w:id w:val="-1511052004"/>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812871590"/>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7" type="#_x0000_t202" style="position:absolute;left:0;text-align:left;margin-left:29.4pt;margin-top:34.85pt;width:89.85pt;height:9.6pt;z-index:2516584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cEHOkAIAAJQ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U/&#10;HnPmhMUePaouhRUmMM7laX2cIurBIy51n6HDNm/vI17mrDsdbP5jPgz1WOjNrrjojMlsVE5K7Bhn&#10;EnXluDwbU/WLvbUPMX1RYFkWKh6weVRTsb6JCV+C0C0kB4tgmvq6MYYOmTDq0gS2Fthqk+iNaPEH&#10;yjjWVvz0+GREjh1k896zcdmNIsoM4XLmfYYkpY1RGWPcN6WxZJToK7GFlMrt4hM6ozSGeovhgN+/&#10;6i3GfR5oQZHBpZ2xbRwEyp5mbF+y+se2ZLrHY8EP8s5i6hYdcaU8o97luwXUG2RGgH60opfXDbbv&#10;RsR0LwLOEnYc90O6w482gOWHQeJsCeHXa/cZjxRHLWctzmbF48+VCIoz89Uh+c/KySQPMx0mJx+R&#10;SSwcahaHGreyl4CcKHETeUlixiezFXUA+4RrZJ6joko4ibErnrbiZeo3Bq4hqeZzAuH4epFu3IOX&#10;2XWucybnY/ckgh8YnJD7t7CdYjF9QeQemy2jn68SkpFYvq/q0AEcfSL/sKbybjk8E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wcEHO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B074141" w14:textId="726713EC" w:rsidR="004E5C8C" w:rsidRDefault="004E5C8C" w:rsidP="00664D04">
                    <w:pPr>
                      <w:pStyle w:val="Brdtext"/>
                      <w:jc w:val="left"/>
                    </w:pPr>
                    <w:sdt>
                      <w:sdtPr>
                        <w:alias w:val="NummerEtikett"/>
                        <w:tag w:val="NummerEtikett"/>
                        <w:id w:val="-5244757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3766127"/>
                        <w:lock w:val="sdtContentLocked"/>
                        <w:dataBinding w:prefixMappings="xmlns:ns0='http://rkdhs/mallar/lagstiftning/Prop/Prop.xsd'" w:xpath="/ns0:dokumentvärden[1]/ns0:dokumentnummer[1]" w:storeItemID="{068625C3-B546-44A5-B525-B7CC092E5AD6}"/>
                        <w:text/>
                      </w:sdtPr>
                      <w:sdtContent>
                        <w:r>
                          <w:t>2018/19:158</w:t>
                        </w:r>
                      </w:sdtContent>
                    </w:sdt>
                  </w:p>
                  <w:p w14:paraId="703F99B2" w14:textId="00418014" w:rsidR="004E5C8C" w:rsidRPr="00C7375F" w:rsidRDefault="004E5C8C" w:rsidP="00136126">
                    <w:pPr>
                      <w:pStyle w:val="Brdtext"/>
                    </w:pPr>
                    <w:sdt>
                      <w:sdtPr>
                        <w:alias w:val="BilageEtikett"/>
                        <w:tag w:val="BilageEtikett"/>
                        <w:id w:val="-1511052004"/>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81287159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BA51D9" w14:textId="77777777" w:rsidR="004E5C8C" w:rsidRDefault="004E5C8C" w:rsidP="00EE1584">
    <w:pPr>
      <w:pStyle w:val="Brdtext"/>
    </w:pPr>
    <w:r>
      <w:rPr>
        <w:noProof/>
        <w:lang w:eastAsia="sv-SE"/>
      </w:rPr>
      <mc:AlternateContent>
        <mc:Choice Requires="wps">
          <w:drawing>
            <wp:anchor distT="0" distB="0" distL="0" distR="0" simplePos="0" relativeHeight="2516584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134477" w14:textId="41D344F4" w:rsidR="004E5C8C" w:rsidRDefault="004E5C8C" w:rsidP="00A118D8">
                          <w:pPr>
                            <w:pStyle w:val="Brdtext"/>
                            <w:jc w:val="left"/>
                          </w:pPr>
                          <w:sdt>
                            <w:sdtPr>
                              <w:alias w:val="NummerEtikett"/>
                              <w:tag w:val="NummerEtikett"/>
                              <w:id w:val="11479455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8753926"/>
                              <w:lock w:val="sdtContentLocked"/>
                              <w:dataBinding w:prefixMappings="xmlns:ns0='http://rkdhs/mallar/lagstiftning/Prop/Prop.xsd'" w:xpath="/ns0:dokumentvärden[1]/ns0:dokumentnummer[1]" w:storeItemID="{068625C3-B546-44A5-B525-B7CC092E5AD6}"/>
                              <w:text/>
                            </w:sdtPr>
                            <w:sdtContent>
                              <w:r>
                                <w:t>2018/19:158</w:t>
                              </w:r>
                            </w:sdtContent>
                          </w:sdt>
                        </w:p>
                        <w:p w14:paraId="1F2047BD" w14:textId="6DDB907A" w:rsidR="004E5C8C" w:rsidRPr="00C7375F" w:rsidRDefault="004E5C8C" w:rsidP="00136126">
                          <w:pPr>
                            <w:pStyle w:val="Brdtext"/>
                          </w:pPr>
                          <w:sdt>
                            <w:sdtPr>
                              <w:alias w:val="BilageEtikett"/>
                              <w:tag w:val="BilageEtikett"/>
                              <w:id w:val="1759092692"/>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538051536"/>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8" type="#_x0000_t202" style="position:absolute;left:0;text-align:left;margin-left:348.15pt;margin-top:35.45pt;width:89.85pt;height:9.6pt;z-index:25165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jZjs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cx&#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Z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7jZjs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4134477" w14:textId="41D344F4" w:rsidR="004E5C8C" w:rsidRDefault="004E5C8C" w:rsidP="00A118D8">
                    <w:pPr>
                      <w:pStyle w:val="Brdtext"/>
                      <w:jc w:val="left"/>
                    </w:pPr>
                    <w:sdt>
                      <w:sdtPr>
                        <w:alias w:val="NummerEtikett"/>
                        <w:tag w:val="NummerEtikett"/>
                        <w:id w:val="11479455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8753926"/>
                        <w:lock w:val="sdtContentLocked"/>
                        <w:dataBinding w:prefixMappings="xmlns:ns0='http://rkdhs/mallar/lagstiftning/Prop/Prop.xsd'" w:xpath="/ns0:dokumentvärden[1]/ns0:dokumentnummer[1]" w:storeItemID="{068625C3-B546-44A5-B525-B7CC092E5AD6}"/>
                        <w:text/>
                      </w:sdtPr>
                      <w:sdtContent>
                        <w:r>
                          <w:t>2018/19:158</w:t>
                        </w:r>
                      </w:sdtContent>
                    </w:sdt>
                  </w:p>
                  <w:p w14:paraId="1F2047BD" w14:textId="6DDB907A" w:rsidR="004E5C8C" w:rsidRPr="00C7375F" w:rsidRDefault="004E5C8C" w:rsidP="00136126">
                    <w:pPr>
                      <w:pStyle w:val="Brdtext"/>
                    </w:pPr>
                    <w:sdt>
                      <w:sdtPr>
                        <w:alias w:val="BilageEtikett"/>
                        <w:tag w:val="BilageEtikett"/>
                        <w:id w:val="1759092692"/>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538051536"/>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F8BB05" w14:textId="77777777" w:rsidR="004E5C8C" w:rsidRDefault="004E5C8C" w:rsidP="00EE1584">
    <w:pPr>
      <w:pStyle w:val="Brdtext"/>
    </w:pPr>
    <w:r>
      <w:t xml:space="preserve"> </w:t>
    </w:r>
  </w:p>
</w:hdr>
</file>

<file path=word/header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DF70F7" w14:textId="77777777" w:rsidR="004E5C8C" w:rsidRDefault="004E5C8C" w:rsidP="00664D04">
    <w:pPr>
      <w:pStyle w:val="Brdtext"/>
    </w:pPr>
    <w:r>
      <w:rPr>
        <w:noProof/>
        <w:lang w:eastAsia="sv-SE"/>
      </w:rPr>
      <mc:AlternateContent>
        <mc:Choice Requires="wps">
          <w:drawing>
            <wp:anchor distT="0" distB="0" distL="0" distR="0" simplePos="0" relativeHeight="2516584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F9CA2D" w14:textId="34EBF17A" w:rsidR="004E5C8C" w:rsidRDefault="004E5C8C" w:rsidP="00664D04">
                          <w:pPr>
                            <w:pStyle w:val="Brdtext"/>
                            <w:jc w:val="left"/>
                          </w:pPr>
                          <w:sdt>
                            <w:sdtPr>
                              <w:alias w:val="NummerEtikett"/>
                              <w:tag w:val="NummerEtikett"/>
                              <w:id w:val="-9796894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6489000"/>
                              <w:lock w:val="sdtContentLocked"/>
                              <w:dataBinding w:prefixMappings="xmlns:ns0='http://rkdhs/mallar/lagstiftning/Prop/Prop.xsd'" w:xpath="/ns0:dokumentvärden[1]/ns0:dokumentnummer[1]" w:storeItemID="{068625C3-B546-44A5-B525-B7CC092E5AD6}"/>
                              <w:text/>
                            </w:sdtPr>
                            <w:sdtContent>
                              <w:r>
                                <w:t>2018/19:158</w:t>
                              </w:r>
                            </w:sdtContent>
                          </w:sdt>
                        </w:p>
                        <w:p w14:paraId="17C568FF" w14:textId="43BA0F25" w:rsidR="004E5C8C" w:rsidRPr="00C7375F" w:rsidRDefault="004E5C8C" w:rsidP="00136126">
                          <w:pPr>
                            <w:pStyle w:val="Brdtext"/>
                          </w:pPr>
                          <w:sdt>
                            <w:sdtPr>
                              <w:alias w:val="BilageEtikett"/>
                              <w:tag w:val="BilageEtikett"/>
                              <w:id w:val="38083708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900170297"/>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2" type="#_x0000_t202" style="position:absolute;left:0;text-align:left;margin-left:29.4pt;margin-top:34.85pt;width:89.85pt;height:9.6pt;z-index:2516584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ctHkQIAAJQFAAAOAAAAZHJzL2Uyb0RvYy54bWysVN9v2jAQfp+0/8Hy+xrCoB2ooWKtmCah&#10;thpMfTaOXaLZPs82JOyv39lJgHV96bSX5Oz75fvuu7u+abQie+F8Baag+cWAEmE4lJV5Luj39eLD&#10;J0p8YKZkCowo6EF4ejN7/+66tlMxhC2oUjiCQYyf1rag2xDsNMs83wrN/AVYYVApwWkW8Oies9Kx&#10;GqNrlQ0Hg8usBldaB1x4j7d3rZLOUnwpBQ8PUnoRiCoovi2kr0vfTfxms2s2fXbMbivePYP9wys0&#10;qwwmPYa6Y4GRnav+CqUr7sCDDBccdAZSVlykGrCafPCimtWWWZFqQXC8PcLk/19Yfr9/dKQqC3o1&#10;psQwjT1aiya4HRYwjPDU1k/RamXRLjSfocE29/ceL2PVjXQ6/rEegnoE+nAEF4MRHp3yUY4do4Sj&#10;Lh/mk2FCPzt5W+fDFwGaRKGgDpuXMGX7pQ/4EjTtTWIyD6oqF5VS6RAJI26VI3uGrVYhvRE9/rBS&#10;htQFvfw4HqTABqJ7G1mZGEYkynTpYuVthUkKByWijTLfhETIUqGv5GacC3PMn6yjlcRUb3Hs7E+v&#10;eotzWwd6pMxgwtFZVwZcqj7N2Amy8kcPmWztEfCzuqMYmk2TuJJPxj0FNlAekBkO2tHyli8qbN+S&#10;+fDIHM4Sdhz3Q3jAj1SA8EMnUbIF9+u1+2iPFEctJTXOZkH9zx1zghL11SD5J/loFIc5HUbjK2QS&#10;ceeazbnG7PQtICdy3ESWJzHaB9WL0oF+wjUyj1lRxQzH3AUNvXgb2o2Ba4iL+TwZ4fhaFpZmZXkM&#10;HXGO5Fw3T8zZjsEBuX8P/RSz6Qsit7bR09v5LiAZE8sj0i2qXQdw9BP5uzUVd8v5OVmdluns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Q3nLR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DF9CA2D" w14:textId="34EBF17A" w:rsidR="004E5C8C" w:rsidRDefault="004E5C8C" w:rsidP="00664D04">
                    <w:pPr>
                      <w:pStyle w:val="Brdtext"/>
                      <w:jc w:val="left"/>
                    </w:pPr>
                    <w:sdt>
                      <w:sdtPr>
                        <w:alias w:val="NummerEtikett"/>
                        <w:tag w:val="NummerEtikett"/>
                        <w:id w:val="-9796894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6489000"/>
                        <w:lock w:val="sdtContentLocked"/>
                        <w:dataBinding w:prefixMappings="xmlns:ns0='http://rkdhs/mallar/lagstiftning/Prop/Prop.xsd'" w:xpath="/ns0:dokumentvärden[1]/ns0:dokumentnummer[1]" w:storeItemID="{068625C3-B546-44A5-B525-B7CC092E5AD6}"/>
                        <w:text/>
                      </w:sdtPr>
                      <w:sdtContent>
                        <w:r>
                          <w:t>2018/19:158</w:t>
                        </w:r>
                      </w:sdtContent>
                    </w:sdt>
                  </w:p>
                  <w:p w14:paraId="17C568FF" w14:textId="43BA0F25" w:rsidR="004E5C8C" w:rsidRPr="00C7375F" w:rsidRDefault="004E5C8C" w:rsidP="00136126">
                    <w:pPr>
                      <w:pStyle w:val="Brdtext"/>
                    </w:pPr>
                    <w:sdt>
                      <w:sdtPr>
                        <w:alias w:val="BilageEtikett"/>
                        <w:tag w:val="BilageEtikett"/>
                        <w:id w:val="38083708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900170297"/>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1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1837AA" w14:textId="77777777" w:rsidR="004E5C8C" w:rsidRDefault="004E5C8C" w:rsidP="00EE1584">
    <w:pPr>
      <w:pStyle w:val="Brdtext"/>
    </w:pPr>
    <w:r>
      <w:rPr>
        <w:noProof/>
        <w:lang w:eastAsia="sv-SE"/>
      </w:rPr>
      <mc:AlternateContent>
        <mc:Choice Requires="wps">
          <w:drawing>
            <wp:anchor distT="0" distB="0" distL="0" distR="0" simplePos="0" relativeHeight="25165848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6BD900" w14:textId="22E8FA91" w:rsidR="004E5C8C" w:rsidRDefault="004E5C8C" w:rsidP="00A118D8">
                          <w:pPr>
                            <w:pStyle w:val="Brdtext"/>
                            <w:jc w:val="left"/>
                          </w:pPr>
                          <w:sdt>
                            <w:sdtPr>
                              <w:alias w:val="NummerEtikett"/>
                              <w:tag w:val="NummerEtikett"/>
                              <w:id w:val="14239969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622776"/>
                              <w:lock w:val="sdtContentLocked"/>
                              <w:dataBinding w:prefixMappings="xmlns:ns0='http://rkdhs/mallar/lagstiftning/Prop/Prop.xsd'" w:xpath="/ns0:dokumentvärden[1]/ns0:dokumentnummer[1]" w:storeItemID="{068625C3-B546-44A5-B525-B7CC092E5AD6}"/>
                              <w:text/>
                            </w:sdtPr>
                            <w:sdtContent>
                              <w:r>
                                <w:t>2018/19:158</w:t>
                              </w:r>
                            </w:sdtContent>
                          </w:sdt>
                        </w:p>
                        <w:p w14:paraId="0F07A030" w14:textId="6CA33AA0" w:rsidR="004E5C8C" w:rsidRPr="00C7375F" w:rsidRDefault="004E5C8C" w:rsidP="00136126">
                          <w:pPr>
                            <w:pStyle w:val="Brdtext"/>
                          </w:pPr>
                          <w:sdt>
                            <w:sdtPr>
                              <w:alias w:val="BilageEtikett"/>
                              <w:tag w:val="BilageEtikett"/>
                              <w:id w:val="169773642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858534530"/>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3" type="#_x0000_t202" style="position:absolute;left:0;text-align:left;margin-left:348.15pt;margin-top:35.45pt;width:89.85pt;height:9.6pt;z-index:2516584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5vwUkQIAAJQFAAAOAAAAZHJzL2Uyb0RvYy54bWysVN9v2jAQfp+0/8Hy+wihlA7UULFWnSZV&#10;bTWY+mwcu0SzfZ5tSNhf37OTAOv60mkvydn3y/fdd3d51WhFdsL5CkxB88GQEmE4lJV5LuiP1e2n&#10;z5T4wEzJFBhR0L3w9Gr+8cNlbWdiBBtQpXAEgxg/q21BNyHYWZZ5vhGa+QFYYVApwWkW8Oies9Kx&#10;GqNrlY2Gw0lWgyutAy68x9ubVknnKb6UgocHKb0IRBUU3xbS16XvOn6z+SWbPTtmNxXvnsH+4RWa&#10;VQaTHkLdsMDI1lV/hdIVd+BBhgEHnYGUFRepBqwmH76qZrlhVqRaEBxvDzD5/xeW3+8eHanKgl6M&#10;KTFMY49WogluiwWcRXhq62dotbRoF5ov0GCb+3uPl7HqRjod/1gPQT0CvT+Ai8EIj075OMeOUcJR&#10;l4/y6Sihnx29rfPhqwBNolBQh81LmLLdnQ/4EjTtTWIyD6oqbyul0iESRlwrR3YMW61CeiN6/GGl&#10;DKkLOjk7H6bABqJ7G1mZGEYkynTpYuVthUkKeyWijTLfhUTIUqFv5GacC3PIn6yjlcRU73Hs7I+v&#10;eo9zWwd6pMxgwsFZVwZcqj7N2BGy8mcPmWztEfCTuqMYmnWTuJJPJz0F1lDukRkO2tHylt9W2L47&#10;5sMjczhL2HHcD+EBP1IBwg+dRMkG3O+37qM9Uhy1lNQ4mwX1v7bMCUrUN4Pkn+bjcRzmdBifXyCT&#10;iDvVrE81ZquvATmR4yayPInRPqhelA70E66RRcyKKmY45i5o6MXr0G4MXENcLBbJCMfXsnBnlpbH&#10;0BHnSM5V88Sc7RgckPv30E8xm70icmsbPb1dbAOSMbE8It2i2nUARz+Rv1tTcbecnpPVcZnOX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t+b8F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E6BD900" w14:textId="22E8FA91" w:rsidR="004E5C8C" w:rsidRDefault="004E5C8C" w:rsidP="00A118D8">
                    <w:pPr>
                      <w:pStyle w:val="Brdtext"/>
                      <w:jc w:val="left"/>
                    </w:pPr>
                    <w:sdt>
                      <w:sdtPr>
                        <w:alias w:val="NummerEtikett"/>
                        <w:tag w:val="NummerEtikett"/>
                        <w:id w:val="14239969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622776"/>
                        <w:lock w:val="sdtContentLocked"/>
                        <w:dataBinding w:prefixMappings="xmlns:ns0='http://rkdhs/mallar/lagstiftning/Prop/Prop.xsd'" w:xpath="/ns0:dokumentvärden[1]/ns0:dokumentnummer[1]" w:storeItemID="{068625C3-B546-44A5-B525-B7CC092E5AD6}"/>
                        <w:text/>
                      </w:sdtPr>
                      <w:sdtContent>
                        <w:r>
                          <w:t>2018/19:158</w:t>
                        </w:r>
                      </w:sdtContent>
                    </w:sdt>
                  </w:p>
                  <w:p w14:paraId="0F07A030" w14:textId="6CA33AA0" w:rsidR="004E5C8C" w:rsidRPr="00C7375F" w:rsidRDefault="004E5C8C" w:rsidP="00136126">
                    <w:pPr>
                      <w:pStyle w:val="Brdtext"/>
                    </w:pPr>
                    <w:sdt>
                      <w:sdtPr>
                        <w:alias w:val="BilageEtikett"/>
                        <w:tag w:val="BilageEtikett"/>
                        <w:id w:val="169773642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858534530"/>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1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594AE1" w14:textId="77777777" w:rsidR="004E5C8C" w:rsidRDefault="004E5C8C" w:rsidP="00EE1584">
    <w:pPr>
      <w:pStyle w:val="Brdtext"/>
    </w:pPr>
    <w:r>
      <w:t xml:space="preserve"> </w:t>
    </w:r>
  </w:p>
</w:hdr>
</file>

<file path=word/header1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8DCA29" w14:textId="77777777" w:rsidR="004E5C8C" w:rsidRDefault="004E5C8C" w:rsidP="00664D04">
    <w:pPr>
      <w:pStyle w:val="Brdtext"/>
    </w:pPr>
    <w:r>
      <w:rPr>
        <w:noProof/>
        <w:lang w:eastAsia="sv-SE"/>
      </w:rPr>
      <mc:AlternateContent>
        <mc:Choice Requires="wps">
          <w:drawing>
            <wp:anchor distT="0" distB="0" distL="0" distR="0" simplePos="0" relativeHeight="25165841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881820" w14:textId="056F06ED" w:rsidR="004E5C8C" w:rsidRDefault="004E5C8C" w:rsidP="00664D04">
                          <w:pPr>
                            <w:pStyle w:val="Brdtext"/>
                            <w:jc w:val="left"/>
                          </w:pPr>
                          <w:sdt>
                            <w:sdtPr>
                              <w:alias w:val="NummerEtikett"/>
                              <w:tag w:val="NummerEtikett"/>
                              <w:id w:val="-12727690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31336485"/>
                              <w:lock w:val="sdtContentLocked"/>
                              <w:dataBinding w:prefixMappings="xmlns:ns0='http://rkdhs/mallar/lagstiftning/Prop/Prop.xsd'" w:xpath="/ns0:dokumentvärden[1]/ns0:dokumentnummer[1]" w:storeItemID="{068625C3-B546-44A5-B525-B7CC092E5AD6}"/>
                              <w:text/>
                            </w:sdtPr>
                            <w:sdtContent>
                              <w:r>
                                <w:t>2018/19:158</w:t>
                              </w:r>
                            </w:sdtContent>
                          </w:sdt>
                        </w:p>
                        <w:p w14:paraId="2ACBFEFC" w14:textId="2D1BF38D" w:rsidR="004E5C8C" w:rsidRPr="00C7375F" w:rsidRDefault="004E5C8C" w:rsidP="00136126">
                          <w:pPr>
                            <w:pStyle w:val="Brdtext"/>
                          </w:pPr>
                          <w:sdt>
                            <w:sdtPr>
                              <w:alias w:val="BilageEtikett"/>
                              <w:tag w:val="BilageEtikett"/>
                              <w:id w:val="-57026880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5683590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7" type="#_x0000_t202" style="position:absolute;left:0;text-align:left;margin-left:29.4pt;margin-top:34.85pt;width:89.85pt;height:9.6pt;z-index:2516584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oSUjkAIAAJQFAAAOAAAAZHJzL2Uyb0RvYy54bWysVEtPGzEQvlfqf7B8L5tNA5SIDUpBVJUQ&#10;oELF2fHaZFXb446d7Ka/vmPv5lHKhaqX3bHn5fnmmzm/6Kxha4WhAVfx8mjEmXIS6sY9V/z74/WH&#10;T5yFKFwtDDhV8Y0K/GL2/t1566dqDEswtUJGQVyYtr7iyxj9tCiCXCorwhF45UipAa2IdMTnokbR&#10;UnRrivFodFK0gLVHkCoEur3qlXyW42utZLzTOqjITMXpbTF/MX8X6VvMzsX0GYVfNnJ4hviHV1jR&#10;OEq6C3UlomArbP4KZRuJEEDHIwm2AK0bqXINVE05elHNw1J4lWshcILfwRT+X1h5u75H1tQVPz3l&#10;zAlLPXpUXcQVFTBO8LQ+TMnqwZNd7D5DR23e3ge6TFV3Gm36Uz2M9AT0ZgcuBWMyOZWTkjrGmSRd&#10;OS7Pxhn9Yu/tMcQvCixLQsWRmpcxFeubEOklZLo1SckCmKa+bozJh0QYdWmQrQW12sT8RvL4w8o4&#10;1lb85OPxKAd2kNz7yMalMCpTZkiXKu8rzFLcGJVsjPumNEGWC30lt5BSuV3+bJ2sNKV6i+Ngv3/V&#10;W5z7OsgjZwYXd862cYC5+jxje8jqH1vIdG9PgB/UncTYLbrMldTHgRoLqDfEDIR+tIKX1w2170aE&#10;eC+QZok6Tvsh3tFHGyD4YZA4WwL+eu0+2RPFSctZS7NZ8fBzJVBxZr46Iv9ZOZmkYc6HyfEpMYnh&#10;oWZxqHErewnEiZI2kZdZTPbRbEWNYJ9ojcxTVlIJJyl3xeNWvIz9xqA1JNV8no1ofL2IN+7ByxQ6&#10;4ZzI+dg9CfQDgyNx/xa2UyymL4jc2ybP4OerSGTMLE9I96gOHaDRz+Qf1lTaLYfnbL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1oSUj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2881820" w14:textId="056F06ED" w:rsidR="004E5C8C" w:rsidRDefault="004E5C8C" w:rsidP="00664D04">
                    <w:pPr>
                      <w:pStyle w:val="Brdtext"/>
                      <w:jc w:val="left"/>
                    </w:pPr>
                    <w:sdt>
                      <w:sdtPr>
                        <w:alias w:val="NummerEtikett"/>
                        <w:tag w:val="NummerEtikett"/>
                        <w:id w:val="-12727690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31336485"/>
                        <w:lock w:val="sdtContentLocked"/>
                        <w:dataBinding w:prefixMappings="xmlns:ns0='http://rkdhs/mallar/lagstiftning/Prop/Prop.xsd'" w:xpath="/ns0:dokumentvärden[1]/ns0:dokumentnummer[1]" w:storeItemID="{068625C3-B546-44A5-B525-B7CC092E5AD6}"/>
                        <w:text/>
                      </w:sdtPr>
                      <w:sdtContent>
                        <w:r>
                          <w:t>2018/19:158</w:t>
                        </w:r>
                      </w:sdtContent>
                    </w:sdt>
                  </w:p>
                  <w:p w14:paraId="2ACBFEFC" w14:textId="2D1BF38D" w:rsidR="004E5C8C" w:rsidRPr="00C7375F" w:rsidRDefault="004E5C8C" w:rsidP="00136126">
                    <w:pPr>
                      <w:pStyle w:val="Brdtext"/>
                    </w:pPr>
                    <w:sdt>
                      <w:sdtPr>
                        <w:alias w:val="BilageEtikett"/>
                        <w:tag w:val="BilageEtikett"/>
                        <w:id w:val="-57026880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5683590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42F600" w14:textId="77777777" w:rsidR="004E5C8C" w:rsidRDefault="004E5C8C" w:rsidP="00EE1584">
    <w:pPr>
      <w:pStyle w:val="Brdtext"/>
    </w:pPr>
    <w:r>
      <w:rPr>
        <w:noProof/>
        <w:lang w:eastAsia="sv-SE"/>
      </w:rPr>
      <mc:AlternateContent>
        <mc:Choice Requires="wps">
          <w:drawing>
            <wp:anchor distT="0" distB="0" distL="0" distR="0" simplePos="0" relativeHeight="2516584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1AD786" w14:textId="59538B1C" w:rsidR="004E5C8C" w:rsidRDefault="004E5C8C" w:rsidP="00A118D8">
                          <w:pPr>
                            <w:pStyle w:val="Brdtext"/>
                            <w:jc w:val="left"/>
                          </w:pPr>
                          <w:sdt>
                            <w:sdtPr>
                              <w:alias w:val="NummerEtikett"/>
                              <w:tag w:val="NummerEtikett"/>
                              <w:id w:val="15030079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79032990"/>
                              <w:lock w:val="sdtContentLocked"/>
                              <w:dataBinding w:prefixMappings="xmlns:ns0='http://rkdhs/mallar/lagstiftning/Prop/Prop.xsd'" w:xpath="/ns0:dokumentvärden[1]/ns0:dokumentnummer[1]" w:storeItemID="{068625C3-B546-44A5-B525-B7CC092E5AD6}"/>
                              <w:text/>
                            </w:sdtPr>
                            <w:sdtContent>
                              <w:r>
                                <w:t>2018/19:158</w:t>
                              </w:r>
                            </w:sdtContent>
                          </w:sdt>
                        </w:p>
                        <w:p w14:paraId="7E506686" w14:textId="1110DFBD" w:rsidR="004E5C8C" w:rsidRPr="00C7375F" w:rsidRDefault="004E5C8C" w:rsidP="00136126">
                          <w:pPr>
                            <w:pStyle w:val="Brdtext"/>
                          </w:pPr>
                          <w:sdt>
                            <w:sdtPr>
                              <w:alias w:val="BilageEtikett"/>
                              <w:tag w:val="BilageEtikett"/>
                              <w:id w:val="-6215436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61646544"/>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8" type="#_x0000_t202" style="position:absolute;left:0;text-align:left;margin-left:348.15pt;margin-top:35.45pt;width:89.85pt;height:9.6pt;z-index:2516584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PwBkAIAAJQFAAAOAAAAZHJzL2Uyb0RvYy54bWysVF1P2zAUfZ+0/2D5faQpBUZFijoQ0yQE&#10;aGXi2XVsGs2xPdtt0v16jp2k7RgvTHtJrn2/fM89915ctrUiG+F8ZXRB86MRJUJzU1b6uaA/Hm8+&#10;fabEB6ZLpowWBd0KTy9nHz9cNHYqxmZlVCkcQRDtp40t6CoEO80yz1eiZv7IWKGhlMbVLODonrPS&#10;sQbRa5WNR6PTrDGutM5w4T1urzslnaX4Ugoe7qX0IhBVULwtpK9L32X8ZrMLNn12zK4q3j+D/cMr&#10;alZpJN2FumaBkbWr/gpVV9wZb2Q44qbOjJQVF6kGVJOPXlWzWDErUi0Ax9sdTP7/heV3mwdHqrKg&#10;Z6eUaFajR4+iDW6NAo4jPI31U1gtLOxC+8W0aPNw73EZq26lq+Mf9RDoAfR2By6CER6d8kmOjlHC&#10;ocvH+fk4oZ/tva3z4aswNYlCQR2alzBlm1sf8BKYDiYxmTeqKm8qpdIhEkZcKUc2DK1WIb0RHn9Y&#10;KU2agp4en4xSYG2iexdZ6RhGJMr06WLlXYVJClsloo3S34UEZKnQN3IzzoXe5U/W0Uoi1Xsce/v9&#10;q97j3NUBj5TZ6LBzrittXKo+zdgesvLnAJns7AH4Qd1RDO2yTVwBVwcKLE25BTOc6UbLW35ToX23&#10;zIcH5jBL6Dj2Q7jHRyoD+E0vUbIy7vdb99EeFIeWkgazWVD/a82coER90yD/eT6ZxGFOh8nJGZhE&#10;3KFmeajR6/rKgBM5NpHlSYz2QQ2idKZ+whqZx6xQMc2Ru6BhEK9CtzGwhriYz5MRxteycKsXlsfQ&#10;EedIzsf2iTnbMziA+3dmmGI2fUXkzjZ6ejtfB5AxsTwi3aHadwCjn8jfr6m4Ww7PyWq/TGc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XPwB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C1AD786" w14:textId="59538B1C" w:rsidR="004E5C8C" w:rsidRDefault="004E5C8C" w:rsidP="00A118D8">
                    <w:pPr>
                      <w:pStyle w:val="Brdtext"/>
                      <w:jc w:val="left"/>
                    </w:pPr>
                    <w:sdt>
                      <w:sdtPr>
                        <w:alias w:val="NummerEtikett"/>
                        <w:tag w:val="NummerEtikett"/>
                        <w:id w:val="15030079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79032990"/>
                        <w:lock w:val="sdtContentLocked"/>
                        <w:dataBinding w:prefixMappings="xmlns:ns0='http://rkdhs/mallar/lagstiftning/Prop/Prop.xsd'" w:xpath="/ns0:dokumentvärden[1]/ns0:dokumentnummer[1]" w:storeItemID="{068625C3-B546-44A5-B525-B7CC092E5AD6}"/>
                        <w:text/>
                      </w:sdtPr>
                      <w:sdtContent>
                        <w:r>
                          <w:t>2018/19:158</w:t>
                        </w:r>
                      </w:sdtContent>
                    </w:sdt>
                  </w:p>
                  <w:p w14:paraId="7E506686" w14:textId="1110DFBD" w:rsidR="004E5C8C" w:rsidRPr="00C7375F" w:rsidRDefault="004E5C8C" w:rsidP="00136126">
                    <w:pPr>
                      <w:pStyle w:val="Brdtext"/>
                    </w:pPr>
                    <w:sdt>
                      <w:sdtPr>
                        <w:alias w:val="BilageEtikett"/>
                        <w:tag w:val="BilageEtikett"/>
                        <w:id w:val="-6215436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6164654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B5EE70" w14:textId="77777777" w:rsidR="004E5C8C" w:rsidRDefault="004E5C8C" w:rsidP="00EE1584">
    <w:pPr>
      <w:pStyle w:val="Brdtext"/>
    </w:pPr>
    <w:r>
      <w:t xml:space="preserve"> </w:t>
    </w:r>
  </w:p>
</w:hdr>
</file>

<file path=word/header1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835D67" w14:textId="77777777" w:rsidR="004E5C8C" w:rsidRDefault="004E5C8C" w:rsidP="00664D04">
    <w:pPr>
      <w:pStyle w:val="Brdtext"/>
    </w:pPr>
    <w:r>
      <w:rPr>
        <w:noProof/>
        <w:lang w:eastAsia="sv-SE"/>
      </w:rPr>
      <mc:AlternateContent>
        <mc:Choice Requires="wps">
          <w:drawing>
            <wp:anchor distT="0" distB="0" distL="0" distR="0" simplePos="0" relativeHeight="25165841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0224DD" w14:textId="7C5D8DD9" w:rsidR="004E5C8C" w:rsidRDefault="004E5C8C" w:rsidP="00664D04">
                          <w:pPr>
                            <w:pStyle w:val="Brdtext"/>
                            <w:jc w:val="left"/>
                          </w:pPr>
                          <w:sdt>
                            <w:sdtPr>
                              <w:alias w:val="NummerEtikett"/>
                              <w:tag w:val="NummerEtikett"/>
                              <w:id w:val="1553577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3929643"/>
                              <w:lock w:val="sdtContentLocked"/>
                              <w:dataBinding w:prefixMappings="xmlns:ns0='http://rkdhs/mallar/lagstiftning/Prop/Prop.xsd'" w:xpath="/ns0:dokumentvärden[1]/ns0:dokumentnummer[1]" w:storeItemID="{068625C3-B546-44A5-B525-B7CC092E5AD6}"/>
                              <w:text/>
                            </w:sdtPr>
                            <w:sdtContent>
                              <w:r>
                                <w:t>2018/19:158</w:t>
                              </w:r>
                            </w:sdtContent>
                          </w:sdt>
                        </w:p>
                        <w:p w14:paraId="354138F9" w14:textId="79C97465" w:rsidR="004E5C8C" w:rsidRPr="00C7375F" w:rsidRDefault="004E5C8C" w:rsidP="00136126">
                          <w:pPr>
                            <w:pStyle w:val="Brdtext"/>
                          </w:pPr>
                          <w:sdt>
                            <w:sdtPr>
                              <w:alias w:val="BilageEtikett"/>
                              <w:tag w:val="BilageEtikett"/>
                              <w:id w:val="114755741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456802990"/>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2" type="#_x0000_t202" style="position:absolute;left:0;text-align:left;margin-left:29.4pt;margin-top:34.85pt;width:89.85pt;height:9.6pt;z-index:2516584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gLakQIAAJQFAAAOAAAAZHJzL2Uyb0RvYy54bWysVN9v2jAQfp+0/8Hy+xrCoF0RoWJUnSah&#10;tlqZ+mwcG6LZPs82JOyv39lJgHV96bSX5Oz75fvuu5veNFqRvXC+AlPQ/GJAiTAcyspsCvp9dffh&#10;EyU+MFMyBUYU9CA8vZm9fzet7UQMYQuqFI5gEOMntS3oNgQ7yTLPt0IzfwFWGFRKcJoFPLpNVjpW&#10;Y3StsuFgcJnV4ErrgAvv8fa2VdJZii+l4OFBSi8CUQXFt4X0dem7jt9sNmWTjWN2W/HuGewfXqFZ&#10;ZTDpMdQtC4zsXPVXKF1xBx5kuOCgM5Cy4iLVgNXkgxfVPG2ZFakWBMfbI0z+/4Xl9/tHR6qyoFfX&#10;lBimsUcr0QS3wwKGEZ7a+glaPVm0C81naLDN/b3Hy1h1I52Of6yHoB6BPhzBxWCER6d8lGPHKOGo&#10;y4f59TChn528rfPhiwBNolBQh81LmLL90gd8CZr2JjGZB1WVd5VS6RAJIxbKkT3DVquQ3ogef1gp&#10;Q+qCXn4cD1JgA9G9jaxMDCMSZbp0sfK2wiSFgxLRRplvQiJkqdBXcjPOhTnmT9bRSmKqtzh29qdX&#10;vcW5rQM9UmYw4eisKwMuVZ9m7ARZ+aOHTLb2CPhZ3VEMzbpJXBkOxj0F1lAekBkO2tHylt9V2L4l&#10;8+GROZwl7Djuh/CAH6kA4YdOomQL7tdr99EeKY5aSmqczYL6nzvmBCXqq0HyX+ejURzmdBiNr5BJ&#10;xJ1r1ucas9MLQE7kuIksT2K0D6oXpQP9jGtkHrOiihmOuQsaenER2o2Ba4iL+TwZ4fhaFpbmyfIY&#10;OuIcyblqnpmzHYMDcv8e+ilmkxdEbm2jp7fzXUAyJpZHpFtUuw7g6Cfyd2sq7pbzc7I6LdPZ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fwYC2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50224DD" w14:textId="7C5D8DD9" w:rsidR="004E5C8C" w:rsidRDefault="004E5C8C" w:rsidP="00664D04">
                    <w:pPr>
                      <w:pStyle w:val="Brdtext"/>
                      <w:jc w:val="left"/>
                    </w:pPr>
                    <w:sdt>
                      <w:sdtPr>
                        <w:alias w:val="NummerEtikett"/>
                        <w:tag w:val="NummerEtikett"/>
                        <w:id w:val="1553577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3929643"/>
                        <w:lock w:val="sdtContentLocked"/>
                        <w:dataBinding w:prefixMappings="xmlns:ns0='http://rkdhs/mallar/lagstiftning/Prop/Prop.xsd'" w:xpath="/ns0:dokumentvärden[1]/ns0:dokumentnummer[1]" w:storeItemID="{068625C3-B546-44A5-B525-B7CC092E5AD6}"/>
                        <w:text/>
                      </w:sdtPr>
                      <w:sdtContent>
                        <w:r>
                          <w:t>2018/19:158</w:t>
                        </w:r>
                      </w:sdtContent>
                    </w:sdt>
                  </w:p>
                  <w:p w14:paraId="354138F9" w14:textId="79C97465" w:rsidR="004E5C8C" w:rsidRPr="00C7375F" w:rsidRDefault="004E5C8C" w:rsidP="00136126">
                    <w:pPr>
                      <w:pStyle w:val="Brdtext"/>
                    </w:pPr>
                    <w:sdt>
                      <w:sdtPr>
                        <w:alias w:val="BilageEtikett"/>
                        <w:tag w:val="BilageEtikett"/>
                        <w:id w:val="114755741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45680299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A44434" w14:textId="77777777" w:rsidR="004E5C8C" w:rsidRDefault="004E5C8C" w:rsidP="00EE1584">
    <w:pPr>
      <w:pStyle w:val="Brdtext"/>
    </w:pPr>
    <w:r>
      <w:rPr>
        <w:noProof/>
        <w:lang w:eastAsia="sv-SE"/>
      </w:rPr>
      <mc:AlternateContent>
        <mc:Choice Requires="wps">
          <w:drawing>
            <wp:anchor distT="0" distB="0" distL="0" distR="0" simplePos="0" relativeHeight="2516584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740CA" w14:textId="223EDAEC" w:rsidR="004E5C8C" w:rsidRDefault="004E5C8C" w:rsidP="00A118D8">
                          <w:pPr>
                            <w:pStyle w:val="Brdtext"/>
                            <w:jc w:val="left"/>
                          </w:pPr>
                          <w:sdt>
                            <w:sdtPr>
                              <w:alias w:val="NummerEtikett"/>
                              <w:tag w:val="NummerEtikett"/>
                              <w:id w:val="-19905517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62731599"/>
                              <w:lock w:val="sdtContentLocked"/>
                              <w:dataBinding w:prefixMappings="xmlns:ns0='http://rkdhs/mallar/lagstiftning/Prop/Prop.xsd'" w:xpath="/ns0:dokumentvärden[1]/ns0:dokumentnummer[1]" w:storeItemID="{068625C3-B546-44A5-B525-B7CC092E5AD6}"/>
                              <w:text/>
                            </w:sdtPr>
                            <w:sdtContent>
                              <w:r>
                                <w:t>2018/19:158</w:t>
                              </w:r>
                            </w:sdtContent>
                          </w:sdt>
                        </w:p>
                        <w:p w14:paraId="4A4C06E2" w14:textId="5248239B" w:rsidR="004E5C8C" w:rsidRPr="00C7375F" w:rsidRDefault="004E5C8C" w:rsidP="00136126">
                          <w:pPr>
                            <w:pStyle w:val="Brdtext"/>
                          </w:pPr>
                          <w:sdt>
                            <w:sdtPr>
                              <w:alias w:val="BilageEtikett"/>
                              <w:tag w:val="BilageEtikett"/>
                              <w:id w:val="-101707365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11959543"/>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3" type="#_x0000_t202" style="position:absolute;left:0;text-align:left;margin-left:348.15pt;margin-top:35.45pt;width:89.85pt;height:9.6pt;z-index:2516584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mTWJkAIAAJQFAAAOAAAAZHJzL2Uyb0RvYy54bWysVF1P2zAUfZ+0/2D5faQpBUZFijoQ0yQE&#10;aGXi2XVsGs2xPdtt0v16jp2k7RgvTHtJrn2/fM89915ctrUiG+F8ZXRB86MRJUJzU1b6uaA/Hm8+&#10;fabEB6ZLpowWBd0KTy9nHz9cNHYqxmZlVCkcQRDtp40t6CoEO80yz1eiZv7IWKGhlMbVLODonrPS&#10;sQbRa5WNR6PTrDGutM5w4T1urzslnaX4Ugoe7qX0IhBVULwtpK9L32X8ZrMLNn12zK4q3j+D/cMr&#10;alZpJN2FumaBkbWr/gpVV9wZb2Q44qbOjJQVF6kGVJOPXlWzWDErUi0Ax9sdTP7/heV3mwdHqrKg&#10;Z+iUZjV69Cja4NYo4DjC01g/hdXCwi60X0yLNg/3Hpex6la6Ov5RD4EeQG934CIY4dEpn+ToGCUc&#10;unycn48T+tne2zofvgpTkygU1KF5CVO2ufUBL4HpYBKTeaOq8qZSKh0iYcSVcmTD0GoV0hvh8YeV&#10;0qQp6OnxySgF1ia6d5GVjmFEokyfLlbeVZiksFUi2ij9XUhAlgp9IzfjXOhd/mQdrSRSvcext9+/&#10;6j3OXR3wSJmNDjvnutLGperTjO0hK38OkMnOHoAf1B3F0C7bxJXx6HSgwNKUWzDDmW60vOU3Fdp3&#10;y3x4YA6zhI5jP4R7fKQygN/0EiUr436/dR/tQXFoKWkwmwX1v9bMCUrUNw3yn+eTSRzmdJicnIFJ&#10;xB1qlocava6vDDiRYxNZnsRoH9QgSmfqJ6yRecwKFdMcuQsaBvEqdBsDa4iL+TwZYXwtC7d6YXkM&#10;HXGO5Hxsn5izPYMDuH9nhilm01dE7myjp7fzdQAZE8sj0h2qfQcw+on8/ZqKu+XwnKz2y3T2A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LmTWJ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AE740CA" w14:textId="223EDAEC" w:rsidR="004E5C8C" w:rsidRDefault="004E5C8C" w:rsidP="00A118D8">
                    <w:pPr>
                      <w:pStyle w:val="Brdtext"/>
                      <w:jc w:val="left"/>
                    </w:pPr>
                    <w:sdt>
                      <w:sdtPr>
                        <w:alias w:val="NummerEtikett"/>
                        <w:tag w:val="NummerEtikett"/>
                        <w:id w:val="-19905517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62731599"/>
                        <w:lock w:val="sdtContentLocked"/>
                        <w:dataBinding w:prefixMappings="xmlns:ns0='http://rkdhs/mallar/lagstiftning/Prop/Prop.xsd'" w:xpath="/ns0:dokumentvärden[1]/ns0:dokumentnummer[1]" w:storeItemID="{068625C3-B546-44A5-B525-B7CC092E5AD6}"/>
                        <w:text/>
                      </w:sdtPr>
                      <w:sdtContent>
                        <w:r>
                          <w:t>2018/19:158</w:t>
                        </w:r>
                      </w:sdtContent>
                    </w:sdt>
                  </w:p>
                  <w:p w14:paraId="4A4C06E2" w14:textId="5248239B" w:rsidR="004E5C8C" w:rsidRPr="00C7375F" w:rsidRDefault="004E5C8C" w:rsidP="00136126">
                    <w:pPr>
                      <w:pStyle w:val="Brdtext"/>
                    </w:pPr>
                    <w:sdt>
                      <w:sdtPr>
                        <w:alias w:val="BilageEtikett"/>
                        <w:tag w:val="BilageEtikett"/>
                        <w:id w:val="-101707365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1195954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200C71" w14:textId="77777777" w:rsidR="004E5C8C" w:rsidRDefault="004E5C8C" w:rsidP="00664D04">
    <w:pPr>
      <w:pStyle w:val="Brdtext"/>
    </w:pPr>
    <w:r>
      <w:rPr>
        <w:noProof/>
        <w:lang w:eastAsia="sv-SE"/>
      </w:rPr>
      <mc:AlternateContent>
        <mc:Choice Requires="wps">
          <w:drawing>
            <wp:anchor distT="0" distB="0" distL="0" distR="0" simplePos="0" relativeHeight="25165841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1EF901" w14:textId="0E36E1F9" w:rsidR="004E5C8C" w:rsidRDefault="004E5C8C" w:rsidP="00664D04">
                          <w:pPr>
                            <w:pStyle w:val="Brdtext"/>
                            <w:jc w:val="left"/>
                          </w:pPr>
                          <w:sdt>
                            <w:sdtPr>
                              <w:alias w:val="NummerEtikett"/>
                              <w:tag w:val="NummerEtikett"/>
                              <w:id w:val="-13333706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3580338"/>
                              <w:lock w:val="sdtContentLocked"/>
                              <w:dataBinding w:prefixMappings="xmlns:ns0='http://rkdhs/mallar/lagstiftning/Prop/Prop.xsd'" w:xpath="/ns0:dokumentvärden[1]/ns0:dokumentnummer[1]" w:storeItemID="{068625C3-B546-44A5-B525-B7CC092E5AD6}"/>
                              <w:text/>
                            </w:sdtPr>
                            <w:sdtContent>
                              <w:r>
                                <w:t>2018/19:158</w:t>
                              </w:r>
                            </w:sdtContent>
                          </w:sdt>
                        </w:p>
                        <w:p w14:paraId="13FC7ADA" w14:textId="7D5242EF" w:rsidR="004E5C8C" w:rsidRPr="00C7375F" w:rsidRDefault="004E5C8C" w:rsidP="00136126">
                          <w:pPr>
                            <w:pStyle w:val="Brdtext"/>
                          </w:pPr>
                          <w:sdt>
                            <w:sdtPr>
                              <w:alias w:val="BilageEtikett"/>
                              <w:tag w:val="BilageEtikett"/>
                              <w:id w:val="-134200385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48027596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7" type="#_x0000_t202" style="position:absolute;left:0;text-align:left;margin-left:29.4pt;margin-top:34.85pt;width:89.85pt;height:9.6pt;z-index:2516584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7BCljAIAAJQFAAAOAAAAZHJzL2Uyb0RvYy54bWysVFtP2zAUfp+0/2D5faTpCoOKFHUgpkkI&#10;0GDi2XVsGs232W6T7tfvs5Nexnhh2kti+3zn/p1zftFpRdbCh8aaipZHI0qE4bZuzHNFvz9efzil&#10;JERmaqasERXdiEAvZu/fnbduKsZ2aVUtPIERE6atq+gyRjctisCXQrNwZJ0wEErrNYu4+uei9qyF&#10;da2K8Wh0UrTW185bLkLA61UvpLNsX0rB452UQUSiKorYYv76/F2kbzE7Z9Nnz9yy4UMY7B+i0Kwx&#10;cLozdcUiIyvf/GVKN9zbYGU84lYXVsqGi5wDsilHL7J5WDInci4oTnC7MoX/Z5bfru89aeqKnpaU&#10;GKbRo0fRRb9CAuNUntaFKVAPDrjYfbYd2rx9D3hMWXfS6/RHPgRyFHqzKy6MEZ6UykmJjlHCISvH&#10;5dk4V7/Yazsf4hdhNUmHino0L9eUrW9CRCSAbiHJWbCqqa8bpfIlEUZcKk/WDK1WMccIjT9QypC2&#10;oicfj0fZsLFJvbesTDIjMmUGdynzPsN8ihslEkaZb0KiZDnRV3wzzoXZ+c/ohJJw9RbFAb+P6i3K&#10;fR7QyJ6tiTtl3Rjrc/Z5xvYlq39sSyZ7PAp+kHc6xm7RZa6My9y79Law9QbM8LYfreD4dYP23bAQ&#10;75nHLKHj2A/xDh+pLMpvhxMlS+t/vfae8KA4pJS0mM2Khp8r5gUl6qsB+c/KySQNc75Mjj+BScQf&#10;ShaHErPSlxacAL8RXT4mfFTbo/RWP2GNzJNXiJjh8F3RuD1exn5jYA1xMZ9nEMbXsXhjHhxPplOd&#10;Ezkfuyfm3cDgCO7f2u0Us+kLIvfYpBncfBVBxszyfVWHDmD0M/mHNZV2y+E9o/bLdPYb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LLsEKW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6D1EF901" w14:textId="0E36E1F9" w:rsidR="004E5C8C" w:rsidRDefault="004E5C8C" w:rsidP="00664D04">
                    <w:pPr>
                      <w:pStyle w:val="Brdtext"/>
                      <w:jc w:val="left"/>
                    </w:pPr>
                    <w:sdt>
                      <w:sdtPr>
                        <w:alias w:val="NummerEtikett"/>
                        <w:tag w:val="NummerEtikett"/>
                        <w:id w:val="-13333706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3580338"/>
                        <w:lock w:val="sdtContentLocked"/>
                        <w:dataBinding w:prefixMappings="xmlns:ns0='http://rkdhs/mallar/lagstiftning/Prop/Prop.xsd'" w:xpath="/ns0:dokumentvärden[1]/ns0:dokumentnummer[1]" w:storeItemID="{068625C3-B546-44A5-B525-B7CC092E5AD6}"/>
                        <w:text/>
                      </w:sdtPr>
                      <w:sdtContent>
                        <w:r>
                          <w:t>2018/19:158</w:t>
                        </w:r>
                      </w:sdtContent>
                    </w:sdt>
                  </w:p>
                  <w:p w14:paraId="13FC7ADA" w14:textId="7D5242EF" w:rsidR="004E5C8C" w:rsidRPr="00C7375F" w:rsidRDefault="004E5C8C" w:rsidP="00136126">
                    <w:pPr>
                      <w:pStyle w:val="Brdtext"/>
                    </w:pPr>
                    <w:sdt>
                      <w:sdtPr>
                        <w:alias w:val="BilageEtikett"/>
                        <w:tag w:val="BilageEtikett"/>
                        <w:id w:val="-134200385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48027596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F4789D" w14:textId="77777777" w:rsidR="004E5C8C" w:rsidRDefault="004E5C8C" w:rsidP="00EE1584">
    <w:pPr>
      <w:pStyle w:val="Brdtext"/>
    </w:pPr>
    <w:r>
      <w:rPr>
        <w:noProof/>
        <w:lang w:eastAsia="sv-SE"/>
      </w:rPr>
      <mc:AlternateContent>
        <mc:Choice Requires="wps">
          <w:drawing>
            <wp:anchor distT="0" distB="0" distL="0" distR="0" simplePos="0" relativeHeight="2516584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DDF39" w14:textId="7737A904" w:rsidR="004E5C8C" w:rsidRDefault="004E5C8C" w:rsidP="00A118D8">
                          <w:pPr>
                            <w:pStyle w:val="Brdtext"/>
                            <w:jc w:val="left"/>
                          </w:pPr>
                          <w:sdt>
                            <w:sdtPr>
                              <w:alias w:val="NummerEtikett"/>
                              <w:tag w:val="NummerEtikett"/>
                              <w:id w:val="12825432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9679821"/>
                              <w:lock w:val="sdtContentLocked"/>
                              <w:dataBinding w:prefixMappings="xmlns:ns0='http://rkdhs/mallar/lagstiftning/Prop/Prop.xsd'" w:xpath="/ns0:dokumentvärden[1]/ns0:dokumentnummer[1]" w:storeItemID="{068625C3-B546-44A5-B525-B7CC092E5AD6}"/>
                              <w:text/>
                            </w:sdtPr>
                            <w:sdtContent>
                              <w:r>
                                <w:t>2018/19:158</w:t>
                              </w:r>
                            </w:sdtContent>
                          </w:sdt>
                        </w:p>
                        <w:p w14:paraId="10E93178" w14:textId="558654BB" w:rsidR="004E5C8C" w:rsidRPr="00C7375F" w:rsidRDefault="004E5C8C" w:rsidP="00136126">
                          <w:pPr>
                            <w:pStyle w:val="Brdtext"/>
                          </w:pPr>
                          <w:sdt>
                            <w:sdtPr>
                              <w:alias w:val="BilageEtikett"/>
                              <w:tag w:val="BilageEtikett"/>
                              <w:id w:val="-117086545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223477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8" type="#_x0000_t202" style="position:absolute;left:0;text-align:left;margin-left:348.15pt;margin-top:35.45pt;width:89.85pt;height:9.6pt;z-index:2516584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cmHjwIAAJQ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1f0&#10;DPQYptGjR9FFv0IBx4me1oUpUA8OuNh9sh3avD0POExVd9Lr9Ec9BHZE2uzIRTDCk1M5KdExSjhs&#10;5bg8H2f2i7238yF+FlaTtKioR/Myp2x9GyJuAugWkpIFq5r6plEqb5JgxJXyZM3QahXzHeHxB0oZ&#10;0lb09PhklAMbm9z7yMqkMCJLZkiXKu8rzKu4USJhlPkmJCjLhb6Sm3EuzC5/RieURKq3OA74/a3e&#10;4tzXAY+c2Zq4c9aNsT5Xn9/YnrL6x5Yy2eNB+EHdaRm7RZe1Mi53EljYegNleNs/reD4TYP23bIQ&#10;75nHW0LHMR/iHT5SWdBvhxUlS+t/vXae8JA4rJS0eJsVDT9XzAtK1BcD8Z+XkwnCxryZnHyEkog/&#10;tCwOLWalryw0UWISOZ6XCR/Vdim91U8YI/OUFSZmOHJXNG6XV7GfGBhDXMznGYTn61i8NQ+Op9CJ&#10;5yTOx+6JeTcoOEL7X+32FbPpCyH32OQZ3HwVIcas8sR0z+rQATz9LP5hTKXZcrjPqP0w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PkRyY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30DDF39" w14:textId="7737A904" w:rsidR="004E5C8C" w:rsidRDefault="004E5C8C" w:rsidP="00A118D8">
                    <w:pPr>
                      <w:pStyle w:val="Brdtext"/>
                      <w:jc w:val="left"/>
                    </w:pPr>
                    <w:sdt>
                      <w:sdtPr>
                        <w:alias w:val="NummerEtikett"/>
                        <w:tag w:val="NummerEtikett"/>
                        <w:id w:val="12825432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9679821"/>
                        <w:lock w:val="sdtContentLocked"/>
                        <w:dataBinding w:prefixMappings="xmlns:ns0='http://rkdhs/mallar/lagstiftning/Prop/Prop.xsd'" w:xpath="/ns0:dokumentvärden[1]/ns0:dokumentnummer[1]" w:storeItemID="{068625C3-B546-44A5-B525-B7CC092E5AD6}"/>
                        <w:text/>
                      </w:sdtPr>
                      <w:sdtContent>
                        <w:r>
                          <w:t>2018/19:158</w:t>
                        </w:r>
                      </w:sdtContent>
                    </w:sdt>
                  </w:p>
                  <w:p w14:paraId="10E93178" w14:textId="558654BB" w:rsidR="004E5C8C" w:rsidRPr="00C7375F" w:rsidRDefault="004E5C8C" w:rsidP="00136126">
                    <w:pPr>
                      <w:pStyle w:val="Brdtext"/>
                    </w:pPr>
                    <w:sdt>
                      <w:sdtPr>
                        <w:alias w:val="BilageEtikett"/>
                        <w:tag w:val="BilageEtikett"/>
                        <w:id w:val="-117086545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223477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9F4940" w14:textId="77777777" w:rsidR="004E5C8C" w:rsidRDefault="004E5C8C" w:rsidP="00664D04">
    <w:pPr>
      <w:pStyle w:val="Brdtext"/>
    </w:pPr>
    <w:r>
      <w:rPr>
        <w:noProof/>
        <w:lang w:eastAsia="sv-SE"/>
      </w:rPr>
      <mc:AlternateContent>
        <mc:Choice Requires="wps">
          <w:drawing>
            <wp:anchor distT="0" distB="0" distL="0" distR="0" simplePos="0" relativeHeight="2516584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0415AC" w14:textId="3C45705D" w:rsidR="004E5C8C" w:rsidRDefault="004E5C8C" w:rsidP="00664D04">
                          <w:pPr>
                            <w:pStyle w:val="Brdtext"/>
                            <w:jc w:val="left"/>
                          </w:pPr>
                          <w:sdt>
                            <w:sdtPr>
                              <w:alias w:val="NummerEtikett"/>
                              <w:tag w:val="NummerEtikett"/>
                              <w:id w:val="3943209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8284200"/>
                              <w:lock w:val="sdtContentLocked"/>
                              <w:dataBinding w:prefixMappings="xmlns:ns0='http://rkdhs/mallar/lagstiftning/Prop/Prop.xsd'" w:xpath="/ns0:dokumentvärden[1]/ns0:dokumentnummer[1]" w:storeItemID="{068625C3-B546-44A5-B525-B7CC092E5AD6}"/>
                              <w:text/>
                            </w:sdtPr>
                            <w:sdtContent>
                              <w:r>
                                <w:t>2018/19:158</w:t>
                              </w:r>
                            </w:sdtContent>
                          </w:sdt>
                        </w:p>
                        <w:p w14:paraId="6F420E86" w14:textId="6B79275A" w:rsidR="004E5C8C" w:rsidRPr="00C7375F" w:rsidRDefault="004E5C8C" w:rsidP="00136126">
                          <w:pPr>
                            <w:pStyle w:val="Brdtext"/>
                          </w:pPr>
                          <w:sdt>
                            <w:sdtPr>
                              <w:alias w:val="BilageEtikett"/>
                              <w:tag w:val="BilageEtikett"/>
                              <w:id w:val="-146958721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32120910"/>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2" type="#_x0000_t202" style="position:absolute;left:0;text-align:left;margin-left:29.4pt;margin-top:34.85pt;width:89.85pt;height:9.6pt;z-index:25165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sXT5kQIAAJQFAAAOAAAAZHJzL2Uyb0RvYy54bWysVN9v2jAQfp+0/8Hy+wih0LWooWKtmCah&#10;thqd+mwcu0SzfZ5tSNhf37OTAOv60mkvydn3y/fdd3d13WhFdsL5CkxB88GQEmE4lJV5LuiPx8Wn&#10;C0p8YKZkCowo6F54ej37+OGqtlMxgg2oUjiCQYyf1ragmxDsNMs83wjN/ACsMKiU4DQLeHTPWelY&#10;jdG1ykbD4XlWgyutAy68x9vbVklnKb6Ugod7Kb0IRBUU3xbS16XvOn6z2RWbPjtmNxXvnsH+4RWa&#10;VQaTHkLdssDI1lV/hdIVd+BBhgEHnYGUFRepBqwmH76qZrVhVqRaEBxvDzD5/xeW3+0eHKnKgl6c&#10;UWKYxh49iia4LRYwivDU1k/RamXRLjRfoME29/ceL2PVjXQ6/rEegnoEen8AF4MRHp3ycY4do4Sj&#10;Lh/ll6OEfnb0ts6HrwI0iUJBHTYvYcp2Sx/wJWjam8RkHlRVLiql0iESRtwoR3YMW61CeiN6/GGl&#10;DKkLen42GabABqJ7G1mZGEYkynTpYuVthUkKeyWijTLfhUTIUqFv5GacC3PIn6yjlcRU73Hs7I+v&#10;eo9zWwd6pMxgwsFZVwZcqj7N2BGy8mcPmWztEfCTuqMYmnWTuDLKJz0F1lDukRkO2tHyli8qbN+S&#10;+fDAHM4Sdhz3Q7jHj1SA8EMnUbIB9/ut+2iPFEctJTXOZkH9ry1zghL1zSD5L/PxOA5zOownn5FJ&#10;xJ1q1qcas9U3gJzIcRNZnsRoH1QvSgf6CdfIPGZFFTMccxc09OJNaDcGriEu5vNkhONrWVialeUx&#10;dMQ5kvOxeWLOdgwOyP076KeYTV8RubWNnt7OtwHJmFgekW5R7TqAo5/I362puFtOz8nquExnL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nbF0+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40415AC" w14:textId="3C45705D" w:rsidR="004E5C8C" w:rsidRDefault="004E5C8C" w:rsidP="00664D04">
                    <w:pPr>
                      <w:pStyle w:val="Brdtext"/>
                      <w:jc w:val="left"/>
                    </w:pPr>
                    <w:sdt>
                      <w:sdtPr>
                        <w:alias w:val="NummerEtikett"/>
                        <w:tag w:val="NummerEtikett"/>
                        <w:id w:val="3943209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8284200"/>
                        <w:lock w:val="sdtContentLocked"/>
                        <w:dataBinding w:prefixMappings="xmlns:ns0='http://rkdhs/mallar/lagstiftning/Prop/Prop.xsd'" w:xpath="/ns0:dokumentvärden[1]/ns0:dokumentnummer[1]" w:storeItemID="{068625C3-B546-44A5-B525-B7CC092E5AD6}"/>
                        <w:text/>
                      </w:sdtPr>
                      <w:sdtContent>
                        <w:r>
                          <w:t>2018/19:158</w:t>
                        </w:r>
                      </w:sdtContent>
                    </w:sdt>
                  </w:p>
                  <w:p w14:paraId="6F420E86" w14:textId="6B79275A" w:rsidR="004E5C8C" w:rsidRPr="00C7375F" w:rsidRDefault="004E5C8C" w:rsidP="00136126">
                    <w:pPr>
                      <w:pStyle w:val="Brdtext"/>
                    </w:pPr>
                    <w:sdt>
                      <w:sdtPr>
                        <w:alias w:val="BilageEtikett"/>
                        <w:tag w:val="BilageEtikett"/>
                        <w:id w:val="-146958721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3212091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56F64F" w14:textId="77777777" w:rsidR="004E5C8C" w:rsidRDefault="004E5C8C" w:rsidP="00EE1584">
    <w:pPr>
      <w:pStyle w:val="Brdtext"/>
    </w:pPr>
    <w:r>
      <w:rPr>
        <w:noProof/>
        <w:lang w:eastAsia="sv-SE"/>
      </w:rPr>
      <mc:AlternateContent>
        <mc:Choice Requires="wps">
          <w:drawing>
            <wp:anchor distT="0" distB="0" distL="0" distR="0" simplePos="0" relativeHeight="2516584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89E19B" w14:textId="1369669F" w:rsidR="004E5C8C" w:rsidRDefault="004E5C8C" w:rsidP="00A118D8">
                          <w:pPr>
                            <w:pStyle w:val="Brdtext"/>
                            <w:jc w:val="left"/>
                          </w:pPr>
                          <w:sdt>
                            <w:sdtPr>
                              <w:alias w:val="NummerEtikett"/>
                              <w:tag w:val="NummerEtikett"/>
                              <w:id w:val="-6500606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27030561"/>
                              <w:lock w:val="sdtContentLocked"/>
                              <w:dataBinding w:prefixMappings="xmlns:ns0='http://rkdhs/mallar/lagstiftning/Prop/Prop.xsd'" w:xpath="/ns0:dokumentvärden[1]/ns0:dokumentnummer[1]" w:storeItemID="{068625C3-B546-44A5-B525-B7CC092E5AD6}"/>
                              <w:text/>
                            </w:sdtPr>
                            <w:sdtContent>
                              <w:r>
                                <w:t>2018/19:158</w:t>
                              </w:r>
                            </w:sdtContent>
                          </w:sdt>
                        </w:p>
                        <w:p w14:paraId="6B022BD6" w14:textId="1FFEDF4F" w:rsidR="004E5C8C" w:rsidRPr="00C7375F" w:rsidRDefault="004E5C8C" w:rsidP="00136126">
                          <w:pPr>
                            <w:pStyle w:val="Brdtext"/>
                          </w:pPr>
                          <w:sdt>
                            <w:sdtPr>
                              <w:alias w:val="BilageEtikett"/>
                              <w:tag w:val="BilageEtikett"/>
                              <w:id w:val="-169969433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4218382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3" type="#_x0000_t202" style="position:absolute;left:0;text-align:left;margin-left:348.15pt;margin-top:35.45pt;width:89.85pt;height:9.6pt;z-index:2516584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LkOqkQIAAJQFAAAOAAAAZHJzL2Uyb0RvYy54bWysVN9v2jAQfp+0/8Hy+wihlLWooWKtmCah&#10;thqd+mwcu0SzfZ5tSNhf37OTAOv60mkvydn3y/fdd3d13WhFdsL5CkxB88GQEmE4lJV5LuiPx8Wn&#10;C0p8YKZkCowo6F54ej37+OGqtlMxgg2oUjiCQYyf1ragmxDsNMs83wjN/ACsMKiU4DQLeHTPWelY&#10;jdG1ykbD4SSrwZXWARfe4+1tq6SzFF9KwcO9lF4EogqKbwvp69J3Hb/Z7IpNnx2zm4p3z2D/8ArN&#10;KoNJD6FuWWBk66q/QumKO/Agw4CDzkDKiotUA1aTD19Vs9owK1ItCI63B5j8/wvL73YPjlRlQS9G&#10;lBimsUePogluiwWcRXhq66dotbJoF5ov0GCb+3uPl7HqRjod/1gPQT0CvT+Ai8EIj075OMeOUcJR&#10;l4/yy1FCPzt6W+fDVwGaRKGgDpuXMGW7pQ/4EjTtTWIyD6oqF5VS6RAJI26UIzuGrVYhvRE9/rBS&#10;htQFnZydD1NgA9G9jaxMDCMSZbp0sfK2wiSFvRLRRpnvQiJkqdA3cjPOhTnkT9bRSmKq9zh29sdX&#10;vce5rQM9UmYw4eCsKwMuVZ9m7AhZ+bOHTLb2CPhJ3VEMzbpJXBnlk54Cayj3yAwH7Wh5yxcVtm/J&#10;fHhgDmcJO477IdzjRypA+KGTKNmA+/3WfbRHiqOWkhpns6D+15Y5QYn6ZpD8l/l4HIc5Hcbnn5FJ&#10;xJ1q1qcas9U3gJzIcRNZnsRoH1QvSgf6CdfIPGZFFTMccxc09OJNaDcGriEu5vNkhONrWVialeUx&#10;dMQ5kvOxeWLOdgwOyP076KeYTV8RubWNnt7OtwHJmFgekW5R7TqAo5/I362puFtOz8nquExnL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aS5Dq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889E19B" w14:textId="1369669F" w:rsidR="004E5C8C" w:rsidRDefault="004E5C8C" w:rsidP="00A118D8">
                    <w:pPr>
                      <w:pStyle w:val="Brdtext"/>
                      <w:jc w:val="left"/>
                    </w:pPr>
                    <w:sdt>
                      <w:sdtPr>
                        <w:alias w:val="NummerEtikett"/>
                        <w:tag w:val="NummerEtikett"/>
                        <w:id w:val="-6500606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27030561"/>
                        <w:lock w:val="sdtContentLocked"/>
                        <w:dataBinding w:prefixMappings="xmlns:ns0='http://rkdhs/mallar/lagstiftning/Prop/Prop.xsd'" w:xpath="/ns0:dokumentvärden[1]/ns0:dokumentnummer[1]" w:storeItemID="{068625C3-B546-44A5-B525-B7CC092E5AD6}"/>
                        <w:text/>
                      </w:sdtPr>
                      <w:sdtContent>
                        <w:r>
                          <w:t>2018/19:158</w:t>
                        </w:r>
                      </w:sdtContent>
                    </w:sdt>
                  </w:p>
                  <w:p w14:paraId="6B022BD6" w14:textId="1FFEDF4F" w:rsidR="004E5C8C" w:rsidRPr="00C7375F" w:rsidRDefault="004E5C8C" w:rsidP="00136126">
                    <w:pPr>
                      <w:pStyle w:val="Brdtext"/>
                    </w:pPr>
                    <w:sdt>
                      <w:sdtPr>
                        <w:alias w:val="BilageEtikett"/>
                        <w:tag w:val="BilageEtikett"/>
                        <w:id w:val="-169969433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4218382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606507" w14:textId="77777777" w:rsidR="004E5C8C" w:rsidRDefault="004E5C8C" w:rsidP="00664D04">
    <w:pPr>
      <w:pStyle w:val="Brdtext"/>
    </w:pPr>
    <w:r>
      <w:rPr>
        <w:noProof/>
        <w:lang w:eastAsia="sv-SE"/>
      </w:rPr>
      <mc:AlternateContent>
        <mc:Choice Requires="wps">
          <w:drawing>
            <wp:anchor distT="0" distB="0" distL="0" distR="0" simplePos="0" relativeHeight="25165841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66D15" w14:textId="0A6E829B" w:rsidR="004E5C8C" w:rsidRDefault="004E5C8C" w:rsidP="00664D04">
                          <w:pPr>
                            <w:pStyle w:val="Brdtext"/>
                            <w:jc w:val="left"/>
                          </w:pPr>
                          <w:sdt>
                            <w:sdtPr>
                              <w:alias w:val="NummerEtikett"/>
                              <w:tag w:val="NummerEtikett"/>
                              <w:id w:val="12860035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1572218"/>
                              <w:lock w:val="sdtContentLocked"/>
                              <w:dataBinding w:prefixMappings="xmlns:ns0='http://rkdhs/mallar/lagstiftning/Prop/Prop.xsd'" w:xpath="/ns0:dokumentvärden[1]/ns0:dokumentnummer[1]" w:storeItemID="{068625C3-B546-44A5-B525-B7CC092E5AD6}"/>
                              <w:text/>
                            </w:sdtPr>
                            <w:sdtContent>
                              <w:r>
                                <w:t>2018/19:158</w:t>
                              </w:r>
                            </w:sdtContent>
                          </w:sdt>
                        </w:p>
                        <w:p w14:paraId="06DCF014" w14:textId="6C8B9AF4" w:rsidR="004E5C8C" w:rsidRPr="00C7375F" w:rsidRDefault="004E5C8C" w:rsidP="00136126">
                          <w:pPr>
                            <w:pStyle w:val="Brdtext"/>
                          </w:pPr>
                          <w:sdt>
                            <w:sdtPr>
                              <w:alias w:val="BilageEtikett"/>
                              <w:tag w:val="BilageEtikett"/>
                              <w:id w:val="-90776147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82509948"/>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7" type="#_x0000_t202" style="position:absolute;left:0;text-align:left;margin-left:29.4pt;margin-top:34.85pt;width:89.85pt;height:9.6pt;z-index:2516584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2z7rjgIAAJQFAAAOAAAAZHJzL2Uyb0RvYy54bWysVEtPGzEQvlfqf7B8L5tNA4WIDUpBVJUQ&#10;oELF2fHaZFXb446d7Ka/vmPv5lHKhaqXXdvzzeubx/lFZw1bKwwNuIqXRyPOlJNQN+654t8frz+c&#10;chaicLUw4FTFNyrwi9n7d+etn6oxLMHUChkZcWHa+oovY/TToghyqawIR+CVI6EGtCLSFZ+LGkVL&#10;1q0pxqPRSdEC1h5BqhDo9aoX8lm2r7WS8U7roCIzFafYYv5i/i7St5idi+kzCr9s5BCG+IcorGgc&#10;Od2ZuhJRsBU2f5myjUQIoOORBFuA1o1UOQfKphy9yOZhKbzKuRA5we9oCv/PrLxd3yNr6oqfHnPm&#10;hKUaPaou4ooSGCd6Wh+mhHrwhIvdZ+iozNv3QI8p606jTX/Kh5GciN7syCVjTCalclJSxTiTJCvH&#10;5dk4s1/stT2G+EWBZelQcaTiZU7F+iZEioSgW0hyFsA09XVjTL6khlGXBtlaUKlNzDGSxh8o41hb&#10;8ZOPx6Ns2EFS7y0bl8yo3DKDu5R5n2E+xY1RCWPcN6WJspzoK76FlMrt/Gd0Qmly9RbFAb+P6i3K&#10;fR6kkT2Diztl2zjAnH2esT1l9Y8tZbrHE+EHeadj7BZd7pVxX7v0toB6Q52B0I9W8PK6ofLdiBDv&#10;BdIsUcVpP8Q7+mgDRD8MJ86WgL9ee094anGSctbSbFY8/FwJVJyZr46a/6ycTNIw58vk+BNFw/BQ&#10;sjiUuJW9BOqJkjaRl/mY8NFsjxrBPtEamSevJBJOku+Kx+3xMvYbg9aQVPN5BtH4ehFv3IOXyXTi&#10;OTXnY/ck0A8dHKn3b2E7xWL6opF7bNIMfr6K1Iy5y/esDhWg0c/NP6yptFsO7xm1X6a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jts+64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BC66D15" w14:textId="0A6E829B" w:rsidR="004E5C8C" w:rsidRDefault="004E5C8C" w:rsidP="00664D04">
                    <w:pPr>
                      <w:pStyle w:val="Brdtext"/>
                      <w:jc w:val="left"/>
                    </w:pPr>
                    <w:sdt>
                      <w:sdtPr>
                        <w:alias w:val="NummerEtikett"/>
                        <w:tag w:val="NummerEtikett"/>
                        <w:id w:val="12860035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1572218"/>
                        <w:lock w:val="sdtContentLocked"/>
                        <w:dataBinding w:prefixMappings="xmlns:ns0='http://rkdhs/mallar/lagstiftning/Prop/Prop.xsd'" w:xpath="/ns0:dokumentvärden[1]/ns0:dokumentnummer[1]" w:storeItemID="{068625C3-B546-44A5-B525-B7CC092E5AD6}"/>
                        <w:text/>
                      </w:sdtPr>
                      <w:sdtContent>
                        <w:r>
                          <w:t>2018/19:158</w:t>
                        </w:r>
                      </w:sdtContent>
                    </w:sdt>
                  </w:p>
                  <w:p w14:paraId="06DCF014" w14:textId="6C8B9AF4" w:rsidR="004E5C8C" w:rsidRPr="00C7375F" w:rsidRDefault="004E5C8C" w:rsidP="00136126">
                    <w:pPr>
                      <w:pStyle w:val="Brdtext"/>
                    </w:pPr>
                    <w:sdt>
                      <w:sdtPr>
                        <w:alias w:val="BilageEtikett"/>
                        <w:tag w:val="BilageEtikett"/>
                        <w:id w:val="-90776147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8250994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C171A4" w14:textId="77777777" w:rsidR="004E5C8C" w:rsidRDefault="004E5C8C" w:rsidP="00EE1584">
    <w:pPr>
      <w:pStyle w:val="Brdtext"/>
    </w:pPr>
    <w:r>
      <w:rPr>
        <w:noProof/>
        <w:lang w:eastAsia="sv-SE"/>
      </w:rPr>
      <mc:AlternateContent>
        <mc:Choice Requires="wps">
          <w:drawing>
            <wp:anchor distT="0" distB="0" distL="0" distR="0" simplePos="0" relativeHeight="2516584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2E1D0" w14:textId="0FC84B58" w:rsidR="004E5C8C" w:rsidRDefault="004E5C8C" w:rsidP="00A118D8">
                          <w:pPr>
                            <w:pStyle w:val="Brdtext"/>
                            <w:jc w:val="left"/>
                          </w:pPr>
                          <w:sdt>
                            <w:sdtPr>
                              <w:alias w:val="NummerEtikett"/>
                              <w:tag w:val="NummerEtikett"/>
                              <w:id w:val="15410894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97669355"/>
                              <w:lock w:val="sdtContentLocked"/>
                              <w:dataBinding w:prefixMappings="xmlns:ns0='http://rkdhs/mallar/lagstiftning/Prop/Prop.xsd'" w:xpath="/ns0:dokumentvärden[1]/ns0:dokumentnummer[1]" w:storeItemID="{068625C3-B546-44A5-B525-B7CC092E5AD6}"/>
                              <w:text/>
                            </w:sdtPr>
                            <w:sdtContent>
                              <w:r>
                                <w:t>2018/19:158</w:t>
                              </w:r>
                            </w:sdtContent>
                          </w:sdt>
                        </w:p>
                        <w:p w14:paraId="6564FFB6" w14:textId="6ABDB5CD" w:rsidR="004E5C8C" w:rsidRPr="00C7375F" w:rsidRDefault="004E5C8C" w:rsidP="00136126">
                          <w:pPr>
                            <w:pStyle w:val="Brdtext"/>
                          </w:pPr>
                          <w:sdt>
                            <w:sdtPr>
                              <w:alias w:val="BilageEtikett"/>
                              <w:tag w:val="BilageEtikett"/>
                              <w:id w:val="-58060166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1522681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8" type="#_x0000_t202" style="position:absolute;left:0;text-align:left;margin-left:348.15pt;margin-top:35.45pt;width:89.85pt;height:9.6pt;z-index:2516584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JufJkAIAAJQFAAAOAAAAZHJzL2Uyb0RvYy54bWysVEtPGzEQvlfqf7B8L5sNgULEBqUgqkqo&#10;oELF2fHaZFXb49qT7Ka/vmPv5lHKhaqX3bHn5fnmm7m47KxhaxViA67i5dGIM+Uk1I17rvj3x5sP&#10;Z5xFFK4WBpyq+EZFfjl7/+6i9VM1hiWYWgVGQVyctr7iS0Q/LYool8qKeAReOVJqCFYgHcNzUQfR&#10;UnRrivFodFq0EGofQKoY6fa6V/JZjq+1knindVTITMXpbZi/IX8X6VvMLsT0OQi/bOTwDPEPr7Ci&#10;cZR0F+paoGCr0PwVyjYyQASNRxJsAVo3UuUaqJpy9KKah6XwKtdC4ES/gyn+v7Dy6/o+sKau+NmE&#10;Mycs9ehRdRhWVMBxgqf1cUpWD57ssPsEHbV5ex/pMlXd6WDTn+phpCegNztwKRiTyamclNQxziTp&#10;ynF5Ps7oF3tvHyJ+VmBZEioeqHkZU7G+jUgvIdOtSUoWwTT1TWNMPiTCqCsT2FpQqw3mN5LHH1bG&#10;sbbip8cnoxzYQXLvIxuXwqhMmSFdqryvMEu4MSrZGPdNaYIsF/pKbiGlcrv82TpZaUr1FsfBfv+q&#10;tzj3dZBHzgwOd862cRBy9XnG9pDVP7aQ6d6eAD+oO4nYLbrMlfF4R4EF1BtiRoB+tKKXNw2171ZE&#10;vBeBZok6TvsB7+ijDRD8MEicLSH8eu0+2RPFSctZS7NZ8fhzJYLizHxxRP7zcjJJw5wPk5OPxCQW&#10;DjWLQ41b2SsgTpS0ibzMYrJHsxV1APtEa2SespJKOEm5K45b8Qr7jUFrSKr5PBvR+HqBt+7ByxQ6&#10;4ZzI+dg9ieAHBiNx/yt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FJufJ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092E1D0" w14:textId="0FC84B58" w:rsidR="004E5C8C" w:rsidRDefault="004E5C8C" w:rsidP="00A118D8">
                    <w:pPr>
                      <w:pStyle w:val="Brdtext"/>
                      <w:jc w:val="left"/>
                    </w:pPr>
                    <w:sdt>
                      <w:sdtPr>
                        <w:alias w:val="NummerEtikett"/>
                        <w:tag w:val="NummerEtikett"/>
                        <w:id w:val="15410894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97669355"/>
                        <w:lock w:val="sdtContentLocked"/>
                        <w:dataBinding w:prefixMappings="xmlns:ns0='http://rkdhs/mallar/lagstiftning/Prop/Prop.xsd'" w:xpath="/ns0:dokumentvärden[1]/ns0:dokumentnummer[1]" w:storeItemID="{068625C3-B546-44A5-B525-B7CC092E5AD6}"/>
                        <w:text/>
                      </w:sdtPr>
                      <w:sdtContent>
                        <w:r>
                          <w:t>2018/19:158</w:t>
                        </w:r>
                      </w:sdtContent>
                    </w:sdt>
                  </w:p>
                  <w:p w14:paraId="6564FFB6" w14:textId="6ABDB5CD" w:rsidR="004E5C8C" w:rsidRPr="00C7375F" w:rsidRDefault="004E5C8C" w:rsidP="00136126">
                    <w:pPr>
                      <w:pStyle w:val="Brdtext"/>
                    </w:pPr>
                    <w:sdt>
                      <w:sdtPr>
                        <w:alias w:val="BilageEtikett"/>
                        <w:tag w:val="BilageEtikett"/>
                        <w:id w:val="-58060166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1522681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8E03F9" w14:textId="77777777" w:rsidR="004E5C8C" w:rsidRDefault="004E5C8C" w:rsidP="00664D04">
    <w:pPr>
      <w:pStyle w:val="Brdtext"/>
    </w:pPr>
    <w:r>
      <w:rPr>
        <w:noProof/>
        <w:lang w:eastAsia="sv-SE"/>
      </w:rPr>
      <mc:AlternateContent>
        <mc:Choice Requires="wps">
          <w:drawing>
            <wp:anchor distT="0" distB="0" distL="0" distR="0" simplePos="0" relativeHeight="25165841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95CE28" w14:textId="03C521FF" w:rsidR="004E5C8C" w:rsidRDefault="004E5C8C" w:rsidP="00664D04">
                          <w:pPr>
                            <w:pStyle w:val="Brdtext"/>
                            <w:jc w:val="left"/>
                          </w:pPr>
                          <w:sdt>
                            <w:sdtPr>
                              <w:alias w:val="NummerEtikett"/>
                              <w:tag w:val="NummerEtikett"/>
                              <w:id w:val="-19102210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80309906"/>
                              <w:lock w:val="sdtContentLocked"/>
                              <w:dataBinding w:prefixMappings="xmlns:ns0='http://rkdhs/mallar/lagstiftning/Prop/Prop.xsd'" w:xpath="/ns0:dokumentvärden[1]/ns0:dokumentnummer[1]" w:storeItemID="{068625C3-B546-44A5-B525-B7CC092E5AD6}"/>
                              <w:text/>
                            </w:sdtPr>
                            <w:sdtContent>
                              <w:r>
                                <w:t>2018/19:158</w:t>
                              </w:r>
                            </w:sdtContent>
                          </w:sdt>
                        </w:p>
                        <w:p w14:paraId="7C027719" w14:textId="7199C3FA" w:rsidR="004E5C8C" w:rsidRPr="00C7375F" w:rsidRDefault="004E5C8C" w:rsidP="00136126">
                          <w:pPr>
                            <w:pStyle w:val="Brdtext"/>
                          </w:pPr>
                          <w:sdt>
                            <w:sdtPr>
                              <w:alias w:val="BilageEtikett"/>
                              <w:tag w:val="BilageEtikett"/>
                              <w:id w:val="18872821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64807038"/>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2" type="#_x0000_t202" style="position:absolute;left:0;text-align:left;margin-left:29.4pt;margin-top:34.85pt;width:89.85pt;height:9.6pt;z-index:2516584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hlq3kAIAAJQFAAAOAAAAZHJzL2Uyb0RvYy54bWysVEtv2zAMvg/YfxB0Xx176SuoU2QpOgwo&#10;2mLp0LMiS4kxSdQkJXb260vJdpJ1vXTYxabEl/jxI6+uW63IVjhfgylpfjKiRBgOVW1WJf3xdPvp&#10;ghIfmKmYAiNKuhOeXk8/frhq7EQUsAZVCUcwiPGTxpZ0HYKdZJnna6GZPwErDColOM0CHt0qqxxr&#10;MLpWWTEanWUNuMo64MJ7vL3plHSa4kspeHiQ0otAVEnxbSF9Xfou4zebXrHJyjG7rnn/DPYPr9Cs&#10;Nph0H+qGBUY2rv4rlK65Aw8ynHDQGUhZc5FqwGry0atqFmtmRaoFwfF2D5P/f2H5/fbRkboq6cU5&#10;JYZp7NGTaIPbYAFFhKexfoJWC4t2of0CLbZ5uPd4GatupdPxj/UQ1CPQuz24GIzw6JSPc+wYJRx1&#10;eZFfFgn97OBtnQ9fBWgShZI6bF7ClG3vfMCXoOlgEpN5UHV1WyuVDpEwYq4c2TJstQrpjejxh5Uy&#10;pCnp2efTUQpsILp3kZWJYUSiTJ8uVt5VmKSwUyLaKPNdSIQsFfpGbsa5MPv8yTpaSUz1Hsfe/vCq&#10;9zh3daBHygwm7J11bcCl6tOMHSCrfg6Qyc4eAT+qO4qhXbaJK0VxOlBgCdUOmeGgGy1v+W2N7btj&#10;Pjwyh7OEHcf9EB7wIxUg/NBLlKzB/X7rPtojxVFLSYOzWVL/a8OcoER9M0j+y3w8jsOcDuPTc2QS&#10;ccea5bHGbPQckBM5biLLkxjtgxpE6UA/4xqZxayoYoZj7pKGQZyHbmPgGuJiNktGOL6WhTuzsDyG&#10;jjhHcj61z8zZnsEBuX8PwxSzySsid7bR09vZJiAZE8sj0h2qfQdw9BP5+zUVd8vxOVkdlun0B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hhlq3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D95CE28" w14:textId="03C521FF" w:rsidR="004E5C8C" w:rsidRDefault="004E5C8C" w:rsidP="00664D04">
                    <w:pPr>
                      <w:pStyle w:val="Brdtext"/>
                      <w:jc w:val="left"/>
                    </w:pPr>
                    <w:sdt>
                      <w:sdtPr>
                        <w:alias w:val="NummerEtikett"/>
                        <w:tag w:val="NummerEtikett"/>
                        <w:id w:val="-19102210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80309906"/>
                        <w:lock w:val="sdtContentLocked"/>
                        <w:dataBinding w:prefixMappings="xmlns:ns0='http://rkdhs/mallar/lagstiftning/Prop/Prop.xsd'" w:xpath="/ns0:dokumentvärden[1]/ns0:dokumentnummer[1]" w:storeItemID="{068625C3-B546-44A5-B525-B7CC092E5AD6}"/>
                        <w:text/>
                      </w:sdtPr>
                      <w:sdtContent>
                        <w:r>
                          <w:t>2018/19:158</w:t>
                        </w:r>
                      </w:sdtContent>
                    </w:sdt>
                  </w:p>
                  <w:p w14:paraId="7C027719" w14:textId="7199C3FA" w:rsidR="004E5C8C" w:rsidRPr="00C7375F" w:rsidRDefault="004E5C8C" w:rsidP="00136126">
                    <w:pPr>
                      <w:pStyle w:val="Brdtext"/>
                    </w:pPr>
                    <w:sdt>
                      <w:sdtPr>
                        <w:alias w:val="BilageEtikett"/>
                        <w:tag w:val="BilageEtikett"/>
                        <w:id w:val="18872821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6480703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0658B7" w14:textId="77777777" w:rsidR="004E5C8C" w:rsidRDefault="004E5C8C" w:rsidP="00EE1584">
    <w:pPr>
      <w:pStyle w:val="Brdtext"/>
    </w:pPr>
    <w:r>
      <w:rPr>
        <w:noProof/>
        <w:lang w:eastAsia="sv-SE"/>
      </w:rPr>
      <mc:AlternateContent>
        <mc:Choice Requires="wps">
          <w:drawing>
            <wp:anchor distT="0" distB="0" distL="0" distR="0" simplePos="0" relativeHeight="25165848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2025D3" w14:textId="27F1C669" w:rsidR="004E5C8C" w:rsidRDefault="004E5C8C" w:rsidP="00A118D8">
                          <w:pPr>
                            <w:pStyle w:val="Brdtext"/>
                            <w:jc w:val="left"/>
                          </w:pPr>
                          <w:sdt>
                            <w:sdtPr>
                              <w:alias w:val="NummerEtikett"/>
                              <w:tag w:val="NummerEtikett"/>
                              <w:id w:val="-8274334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0728669"/>
                              <w:lock w:val="sdtContentLocked"/>
                              <w:dataBinding w:prefixMappings="xmlns:ns0='http://rkdhs/mallar/lagstiftning/Prop/Prop.xsd'" w:xpath="/ns0:dokumentvärden[1]/ns0:dokumentnummer[1]" w:storeItemID="{068625C3-B546-44A5-B525-B7CC092E5AD6}"/>
                              <w:text/>
                            </w:sdtPr>
                            <w:sdtContent>
                              <w:r>
                                <w:t>2018/19:158</w:t>
                              </w:r>
                            </w:sdtContent>
                          </w:sdt>
                        </w:p>
                        <w:p w14:paraId="255886E8" w14:textId="2B50F57D" w:rsidR="004E5C8C" w:rsidRPr="00C7375F" w:rsidRDefault="004E5C8C" w:rsidP="00136126">
                          <w:pPr>
                            <w:pStyle w:val="Brdtext"/>
                          </w:pPr>
                          <w:sdt>
                            <w:sdtPr>
                              <w:alias w:val="BilageEtikett"/>
                              <w:tag w:val="BilageEtikett"/>
                              <w:id w:val="-160278933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963774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3" type="#_x0000_t202" style="position:absolute;left:0;text-align:left;margin-left:348.15pt;margin-top:35.45pt;width:89.85pt;height:9.6pt;z-index:2516584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GW3kkQIAAJQFAAAOAAAAZHJzL2Uyb0RvYy54bWysVN9v2jAQfp+0/8Hy+wihlLWooWKtOk1C&#10;bTWY+mwcu0SzfZ5tSNhf37OTAOv60mkvydn3y/fdd3d13WhFdsL5CkxB88GQEmE4lJV5LuiP1d2n&#10;C0p8YKZkCowo6F54ej37+OGqtlMxgg2oUjiCQYyf1ragmxDsNMs83wjN/ACsMKiU4DQLeHTPWelY&#10;jdG1ykbD4SSrwZXWARfe4+1tq6SzFF9KwcODlF4EogqKbwvp69J3Hb/Z7IpNnx2zm4p3z2D/8ArN&#10;KoNJD6FuWWBk66q/QumKO/Agw4CDzkDKiotUA1aTD19Vs9wwK1ItCI63B5j8/wvL73ePjlRlQS8m&#10;lBimsUcr0QS3xQLOIjy19VO0Wlq0C80XaLDN/b3Hy1h1I52Of6yHoB6B3h/AxWCER6d8nGPHKOGo&#10;y0f55Sihnx29rfPhqwBNolBQh81LmLLdwgd8CZr2JjGZB1WVd5VS6RAJI26UIzuGrVYhvRE9/rBS&#10;htQFnZydD1NgA9G9jaxMDCMSZbp0sfK2wiSFvRLRRpnvQiJkqdA3cjPOhTnkT9bRSmKq9zh29sdX&#10;vce5rQM9UmYw4eCsKwMuVZ9m7AhZ+bOHTLb2CPhJ3VEMzbpJXBmNJj0F1lDukRkO2tHylt9V2L4F&#10;8+GROZwl7Djuh/CAH6kA4YdOomQD7vdb99EeKY5aSmqczYL6X1vmBCXqm0HyX+bjcRzmdBiff0Ym&#10;EXeqWZ9qzFbfAHIix01keRKjfVC9KB3oJ1wj85gVVcxwzF3Q0Is3od0YuIa4mM+TEY6vZWFhlpbH&#10;0BHnSM5V88Sc7RgckPv30E8xm74icmsbPb2dbwOSMbE8It2i2nUARz+Rv1tTcbecnpPVcZn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VRlt5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72025D3" w14:textId="27F1C669" w:rsidR="004E5C8C" w:rsidRDefault="004E5C8C" w:rsidP="00A118D8">
                    <w:pPr>
                      <w:pStyle w:val="Brdtext"/>
                      <w:jc w:val="left"/>
                    </w:pPr>
                    <w:sdt>
                      <w:sdtPr>
                        <w:alias w:val="NummerEtikett"/>
                        <w:tag w:val="NummerEtikett"/>
                        <w:id w:val="-8274334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0728669"/>
                        <w:lock w:val="sdtContentLocked"/>
                        <w:dataBinding w:prefixMappings="xmlns:ns0='http://rkdhs/mallar/lagstiftning/Prop/Prop.xsd'" w:xpath="/ns0:dokumentvärden[1]/ns0:dokumentnummer[1]" w:storeItemID="{068625C3-B546-44A5-B525-B7CC092E5AD6}"/>
                        <w:text/>
                      </w:sdtPr>
                      <w:sdtContent>
                        <w:r>
                          <w:t>2018/19:158</w:t>
                        </w:r>
                      </w:sdtContent>
                    </w:sdt>
                  </w:p>
                  <w:p w14:paraId="255886E8" w14:textId="2B50F57D" w:rsidR="004E5C8C" w:rsidRPr="00C7375F" w:rsidRDefault="004E5C8C" w:rsidP="00136126">
                    <w:pPr>
                      <w:pStyle w:val="Brdtext"/>
                    </w:pPr>
                    <w:sdt>
                      <w:sdtPr>
                        <w:alias w:val="BilageEtikett"/>
                        <w:tag w:val="BilageEtikett"/>
                        <w:id w:val="-160278933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963774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985E6B" w14:textId="77777777" w:rsidR="004E5C8C" w:rsidRDefault="004E5C8C" w:rsidP="00664D04">
    <w:pPr>
      <w:pStyle w:val="Brdtext"/>
    </w:pPr>
    <w:r>
      <w:rPr>
        <w:noProof/>
        <w:lang w:eastAsia="sv-SE"/>
      </w:rPr>
      <mc:AlternateContent>
        <mc:Choice Requires="wps">
          <w:drawing>
            <wp:anchor distT="0" distB="0" distL="0" distR="0" simplePos="0" relativeHeight="2516584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7B32CC" w14:textId="448ABC33" w:rsidR="004E5C8C" w:rsidRDefault="004E5C8C" w:rsidP="00664D04">
                          <w:pPr>
                            <w:pStyle w:val="Brdtext"/>
                            <w:jc w:val="left"/>
                          </w:pPr>
                          <w:sdt>
                            <w:sdtPr>
                              <w:alias w:val="NummerEtikett"/>
                              <w:tag w:val="NummerEtikett"/>
                              <w:id w:val="-15990211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3443952"/>
                              <w:lock w:val="sdtContentLocked"/>
                              <w:dataBinding w:prefixMappings="xmlns:ns0='http://rkdhs/mallar/lagstiftning/Prop/Prop.xsd'" w:xpath="/ns0:dokumentvärden[1]/ns0:dokumentnummer[1]" w:storeItemID="{068625C3-B546-44A5-B525-B7CC092E5AD6}"/>
                              <w:text/>
                            </w:sdtPr>
                            <w:sdtContent>
                              <w:r>
                                <w:t>2018/19:158</w:t>
                              </w:r>
                            </w:sdtContent>
                          </w:sdt>
                        </w:p>
                        <w:p w14:paraId="07E1DC59" w14:textId="78E880B5" w:rsidR="004E5C8C" w:rsidRPr="00C7375F" w:rsidRDefault="004E5C8C" w:rsidP="00136126">
                          <w:pPr>
                            <w:pStyle w:val="Brdtext"/>
                          </w:pPr>
                          <w:sdt>
                            <w:sdtPr>
                              <w:alias w:val="BilageEtikett"/>
                              <w:tag w:val="BilageEtikett"/>
                              <w:id w:val="-4005639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92996881"/>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7" type="#_x0000_t202" style="position:absolute;left:0;text-align:left;margin-left:29.4pt;margin-top:34.85pt;width:89.85pt;height:9.6pt;z-index:2516584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AhKOkAIAAJQFAAAOAAAAZHJzL2Uyb0RvYy54bWysVE1v2zAMvQ/YfxB0Xx2nadcGdYqsRYcB&#10;xVqsHXpWZKkxJomapMTOfv0o2vlY10uHXWxKfCRF8pEXl501bK1CbMBVvDwacaachLpxzxX//njz&#10;4YyzmISrhQGnKr5RkV/O3r+7aP1UjWEJplaBoRMXp62v+DIlPy2KKJfKingEXjlUaghWJDyG56IO&#10;okXv1hTj0ei0aCHUPoBUMeLtda/kM/KvtZLpTuuoEjMVx7cl+gb6LvK3mF2I6XMQftnI4RniH15h&#10;ReMw6M7VtUiCrULzlyvbyAARdDqSYAvQupGKcsBsytGLbB6WwivKBYsT/a5M8f+5lV/X94E1dcXP&#10;zjlzwmKPHlWXwgoTGOfytD5OEfXgEZe6T9Bhm7f3ES9z1p0ONv8xH4Z6LPRmV1x0xmQ2Kicldowz&#10;ibpyXJ6PqfrF3tqHmD4rsCwLFQ/YPKqpWN/GhC9B6BaSg0UwTX3TGEOHTBh1ZQJbC2y1SfRGtPgD&#10;ZRxrK356fDIixw6yee/ZuOxGEWWGcDnzPkOS0saojDHum9JYMkr0ldhCSuV28QmdURpDvcVwwO9f&#10;9RbjPg+0oMjg0s7YNg4CZU8zti9Z/WNbMt3jseAHeWcxdYuOuDI+pt7luwXUG2RGgH60opc3Dbbv&#10;VsR0LwLOEnYc90O6w482gOWHQeJsCeHXa/cZjxRHLWctzmbF48+VCIoz88Uh+c/LySQPMx0mJx+R&#10;SSwcahaHGreyV4CcKHETeUlixiezFXUA+4RrZJ6joko4ibErnrbiVeo3Bq4hqeZzAuH4epFu3YOX&#10;2XWucybnY/ckgh8YnJD7X2E7xWL6gsg9NltGP18lJCOxfF/VoQM4+kT+YU3l3XJ4JtR+mc5+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0AhKO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B7B32CC" w14:textId="448ABC33" w:rsidR="004E5C8C" w:rsidRDefault="004E5C8C" w:rsidP="00664D04">
                    <w:pPr>
                      <w:pStyle w:val="Brdtext"/>
                      <w:jc w:val="left"/>
                    </w:pPr>
                    <w:sdt>
                      <w:sdtPr>
                        <w:alias w:val="NummerEtikett"/>
                        <w:tag w:val="NummerEtikett"/>
                        <w:id w:val="-15990211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3443952"/>
                        <w:lock w:val="sdtContentLocked"/>
                        <w:dataBinding w:prefixMappings="xmlns:ns0='http://rkdhs/mallar/lagstiftning/Prop/Prop.xsd'" w:xpath="/ns0:dokumentvärden[1]/ns0:dokumentnummer[1]" w:storeItemID="{068625C3-B546-44A5-B525-B7CC092E5AD6}"/>
                        <w:text/>
                      </w:sdtPr>
                      <w:sdtContent>
                        <w:r>
                          <w:t>2018/19:158</w:t>
                        </w:r>
                      </w:sdtContent>
                    </w:sdt>
                  </w:p>
                  <w:p w14:paraId="07E1DC59" w14:textId="78E880B5" w:rsidR="004E5C8C" w:rsidRPr="00C7375F" w:rsidRDefault="004E5C8C" w:rsidP="00136126">
                    <w:pPr>
                      <w:pStyle w:val="Brdtext"/>
                    </w:pPr>
                    <w:sdt>
                      <w:sdtPr>
                        <w:alias w:val="BilageEtikett"/>
                        <w:tag w:val="BilageEtikett"/>
                        <w:id w:val="-4005639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9299688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89DA5C" w14:textId="77777777" w:rsidR="004E5C8C" w:rsidRDefault="004E5C8C" w:rsidP="00EE1584">
    <w:pPr>
      <w:pStyle w:val="Brdtext"/>
    </w:pPr>
    <w:r>
      <w:rPr>
        <w:noProof/>
        <w:lang w:eastAsia="sv-SE"/>
      </w:rPr>
      <mc:AlternateContent>
        <mc:Choice Requires="wps">
          <w:drawing>
            <wp:anchor distT="0" distB="0" distL="0" distR="0" simplePos="0" relativeHeight="2516584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7A3FC" w14:textId="7D117FC2" w:rsidR="004E5C8C" w:rsidRDefault="004E5C8C" w:rsidP="00A118D8">
                          <w:pPr>
                            <w:pStyle w:val="Brdtext"/>
                            <w:jc w:val="left"/>
                          </w:pPr>
                          <w:sdt>
                            <w:sdtPr>
                              <w:alias w:val="NummerEtikett"/>
                              <w:tag w:val="NummerEtikett"/>
                              <w:id w:val="19266047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6476706"/>
                              <w:lock w:val="sdtContentLocked"/>
                              <w:dataBinding w:prefixMappings="xmlns:ns0='http://rkdhs/mallar/lagstiftning/Prop/Prop.xsd'" w:xpath="/ns0:dokumentvärden[1]/ns0:dokumentnummer[1]" w:storeItemID="{068625C3-B546-44A5-B525-B7CC092E5AD6}"/>
                              <w:text/>
                            </w:sdtPr>
                            <w:sdtContent>
                              <w:r>
                                <w:t>2018/19:158</w:t>
                              </w:r>
                            </w:sdtContent>
                          </w:sdt>
                        </w:p>
                        <w:p w14:paraId="736F6CAC" w14:textId="316EE464" w:rsidR="004E5C8C" w:rsidRPr="00C7375F" w:rsidRDefault="004E5C8C" w:rsidP="00136126">
                          <w:pPr>
                            <w:pStyle w:val="Brdtext"/>
                          </w:pPr>
                          <w:sdt>
                            <w:sdtPr>
                              <w:alias w:val="BilageEtikett"/>
                              <w:tag w:val="BilageEtikett"/>
                              <w:id w:val="69319849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4438232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8" type="#_x0000_t202" style="position:absolute;left:0;text-align:left;margin-left:348.15pt;margin-top:35.45pt;width:89.85pt;height:9.6pt;z-index:251658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usjwIAAJQ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Z&#10;OmWYRo8eRRf9CgUcJ3haF6awenCwi90n26HN2/uAy1R1J71Of9RDoAfQmx24CEZ4cionJTpGCYeu&#10;HJfn44x+sfd2PsTPwmqShIp6NC9jyta3IeIlMN2apGTBqqa+aZTKh0QYcaU8WTO0WsX8Rnj8YaUM&#10;aSt6enwyyoGNTe59ZGVSGJEpM6RLlfcVZilulEg2ynwTEpDlQl/JzTgXZpc/WycriVRvcRzs9696&#10;i3NfBzxyZmvizlk3xvpcfZ6xPWT1jy1ksrcH4Ad1JzF2iy5zZXy8o8DC1hsww9t+tILjNw3ad8tC&#10;vGces4SOYz/EO3yksoDfDhIlS+t/vXaf7EFxaClpMZsVDT9XzAtK1BcD8p+Xk0ka5nyYnHwEk4g/&#10;1CwONWalryw4UWITOZ7FZB/VVpTe6ieskXnKChUzHLkrGrfiVew3BtYQF/N5NsL4OhZvzYPjKXTC&#10;OZHzsXti3g0MjuD+V7udYjZ9QeTeNnkGN19FkDGzPCHdozp0AKOfyT+sqbRbDs/Zar9M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y6y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A47A3FC" w14:textId="7D117FC2" w:rsidR="004E5C8C" w:rsidRDefault="004E5C8C" w:rsidP="00A118D8">
                    <w:pPr>
                      <w:pStyle w:val="Brdtext"/>
                      <w:jc w:val="left"/>
                    </w:pPr>
                    <w:sdt>
                      <w:sdtPr>
                        <w:alias w:val="NummerEtikett"/>
                        <w:tag w:val="NummerEtikett"/>
                        <w:id w:val="19266047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6476706"/>
                        <w:lock w:val="sdtContentLocked"/>
                        <w:dataBinding w:prefixMappings="xmlns:ns0='http://rkdhs/mallar/lagstiftning/Prop/Prop.xsd'" w:xpath="/ns0:dokumentvärden[1]/ns0:dokumentnummer[1]" w:storeItemID="{068625C3-B546-44A5-B525-B7CC092E5AD6}"/>
                        <w:text/>
                      </w:sdtPr>
                      <w:sdtContent>
                        <w:r>
                          <w:t>2018/19:158</w:t>
                        </w:r>
                      </w:sdtContent>
                    </w:sdt>
                  </w:p>
                  <w:p w14:paraId="736F6CAC" w14:textId="316EE464" w:rsidR="004E5C8C" w:rsidRPr="00C7375F" w:rsidRDefault="004E5C8C" w:rsidP="00136126">
                    <w:pPr>
                      <w:pStyle w:val="Brdtext"/>
                    </w:pPr>
                    <w:sdt>
                      <w:sdtPr>
                        <w:alias w:val="BilageEtikett"/>
                        <w:tag w:val="BilageEtikett"/>
                        <w:id w:val="69319849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4438232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8C6451" w14:textId="77777777" w:rsidR="004E5C8C" w:rsidRDefault="004E5C8C" w:rsidP="00664D04">
    <w:pPr>
      <w:pStyle w:val="Brdtext"/>
    </w:pPr>
    <w:r>
      <w:rPr>
        <w:noProof/>
        <w:lang w:eastAsia="sv-SE"/>
      </w:rPr>
      <mc:AlternateContent>
        <mc:Choice Requires="wps">
          <w:drawing>
            <wp:anchor distT="0" distB="0" distL="0" distR="0" simplePos="0" relativeHeight="2516584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F2B916" w14:textId="139E885D" w:rsidR="004E5C8C" w:rsidRDefault="004E5C8C" w:rsidP="00664D04">
                          <w:pPr>
                            <w:pStyle w:val="Brdtext"/>
                            <w:jc w:val="left"/>
                          </w:pPr>
                          <w:sdt>
                            <w:sdtPr>
                              <w:alias w:val="NummerEtikett"/>
                              <w:tag w:val="NummerEtikett"/>
                              <w:id w:val="235263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13508036"/>
                              <w:lock w:val="sdtContentLocked"/>
                              <w:dataBinding w:prefixMappings="xmlns:ns0='http://rkdhs/mallar/lagstiftning/Prop/Prop.xsd'" w:xpath="/ns0:dokumentvärden[1]/ns0:dokumentnummer[1]" w:storeItemID="{068625C3-B546-44A5-B525-B7CC092E5AD6}"/>
                              <w:text/>
                            </w:sdtPr>
                            <w:sdtContent>
                              <w:r>
                                <w:t>2018/19:158</w:t>
                              </w:r>
                            </w:sdtContent>
                          </w:sdt>
                        </w:p>
                        <w:p w14:paraId="4F70EED8" w14:textId="4BDFA8E4" w:rsidR="004E5C8C" w:rsidRPr="00C7375F" w:rsidRDefault="004E5C8C" w:rsidP="00136126">
                          <w:pPr>
                            <w:pStyle w:val="Brdtext"/>
                          </w:pPr>
                          <w:sdt>
                            <w:sdtPr>
                              <w:alias w:val="BilageEtikett"/>
                              <w:tag w:val="BilageEtikett"/>
                              <w:id w:val="196385331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8654463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2" type="#_x0000_t202" style="position:absolute;left:0;text-align:left;margin-left:29.4pt;margin-top:34.85pt;width:89.85pt;height:9.6pt;z-index:2516584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JcpLkQIAAJQFAAAOAAAAZHJzL2Uyb0RvYy54bWysVFFv2yAQfp+0/4B4XxynabdGdaqsVaZJ&#10;VVutnfpMMDTWMDAgsbNfvw9sJ1nXl057sYH77o777jsuLttaka1wvjK6oPloTInQ3JSVfi7o98fl&#10;h0+U+MB0yZTRoqA74enl/P27i8bOxMSsjSqFIwii/ayxBV2HYGdZ5vla1MyPjBUaRmlczQK27jkr&#10;HWsQvVbZZDw+yxrjSusMF97j9Loz0nmKL6Xg4U5KLwJRBcXdQvq69F3Fbza/YLNnx+y64v012D/c&#10;omaVRtJ9qGsWGNm46q9QdcWd8UaGETd1ZqSsuEg1oJp8/KKahzWzItUCcrzd0+T/X1h+u713pCoL&#10;ep5TolmNHj2KNrgNCphEehrrZ0A9WOBC+9m0aPNw7nEYq26lq+Mf9RDYQfRuTy6CER6d8mmOjlHC&#10;Ycsn+fkksZ8dvK3z4YswNYmLgjo0L3HKtjc+4CaADpCYzBtVlctKqbSJghFXypEtQ6tVSHeExx8o&#10;pUlT0LOT03EKrE107yIrHcOIJJk+Xay8qzCtwk6JiFH6m5CgLBX6Sm7GudD7/AkdURKp3uLY4w+3&#10;eotzVwc8Umajw965rrRxqfo0YwfKyh8DZbLDg/CjuuMytKs2aWVycjpIYGXKHZThTDda3vJlhfbd&#10;MB/umcMsoeN4H8IdPlIZ0G/6FSVr4369dh7xkDislDSYzYL6nxvmBCXqq4b4z/PpNA5z2kxPP0JJ&#10;xB1bVscWvamvDDQBfeN2aRnxQQ1L6Uz9hGdkEbPCxDRH7oKGYXkVuhcDzxAXi0UCYXwtCzf6wfIY&#10;OvIcxfnYPjFnewUHaP/WDFPMZi+E3GGjp7eLTYAYk8oj0x2rfQcw+kn8/TMV35bjfUIdHtP5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niXKS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EF2B916" w14:textId="139E885D" w:rsidR="004E5C8C" w:rsidRDefault="004E5C8C" w:rsidP="00664D04">
                    <w:pPr>
                      <w:pStyle w:val="Brdtext"/>
                      <w:jc w:val="left"/>
                    </w:pPr>
                    <w:sdt>
                      <w:sdtPr>
                        <w:alias w:val="NummerEtikett"/>
                        <w:tag w:val="NummerEtikett"/>
                        <w:id w:val="235263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13508036"/>
                        <w:lock w:val="sdtContentLocked"/>
                        <w:dataBinding w:prefixMappings="xmlns:ns0='http://rkdhs/mallar/lagstiftning/Prop/Prop.xsd'" w:xpath="/ns0:dokumentvärden[1]/ns0:dokumentnummer[1]" w:storeItemID="{068625C3-B546-44A5-B525-B7CC092E5AD6}"/>
                        <w:text/>
                      </w:sdtPr>
                      <w:sdtContent>
                        <w:r>
                          <w:t>2018/19:158</w:t>
                        </w:r>
                      </w:sdtContent>
                    </w:sdt>
                  </w:p>
                  <w:p w14:paraId="4F70EED8" w14:textId="4BDFA8E4" w:rsidR="004E5C8C" w:rsidRPr="00C7375F" w:rsidRDefault="004E5C8C" w:rsidP="00136126">
                    <w:pPr>
                      <w:pStyle w:val="Brdtext"/>
                    </w:pPr>
                    <w:sdt>
                      <w:sdtPr>
                        <w:alias w:val="BilageEtikett"/>
                        <w:tag w:val="BilageEtikett"/>
                        <w:id w:val="196385331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8654463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6BD40C" w14:textId="77777777" w:rsidR="004E5C8C" w:rsidRDefault="004E5C8C" w:rsidP="00EE1584">
    <w:pPr>
      <w:pStyle w:val="Brdtext"/>
    </w:pPr>
    <w:r>
      <w:rPr>
        <w:noProof/>
        <w:lang w:eastAsia="sv-SE"/>
      </w:rPr>
      <mc:AlternateContent>
        <mc:Choice Requires="wps">
          <w:drawing>
            <wp:anchor distT="0" distB="0" distL="0" distR="0" simplePos="0" relativeHeight="25165848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EB94BB" w14:textId="505E4BF4" w:rsidR="004E5C8C" w:rsidRDefault="004E5C8C" w:rsidP="00A118D8">
                          <w:pPr>
                            <w:pStyle w:val="Brdtext"/>
                            <w:jc w:val="left"/>
                          </w:pPr>
                          <w:sdt>
                            <w:sdtPr>
                              <w:alias w:val="NummerEtikett"/>
                              <w:tag w:val="NummerEtikett"/>
                              <w:id w:val="-18217229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6836665"/>
                              <w:lock w:val="sdtContentLocked"/>
                              <w:dataBinding w:prefixMappings="xmlns:ns0='http://rkdhs/mallar/lagstiftning/Prop/Prop.xsd'" w:xpath="/ns0:dokumentvärden[1]/ns0:dokumentnummer[1]" w:storeItemID="{068625C3-B546-44A5-B525-B7CC092E5AD6}"/>
                              <w:text/>
                            </w:sdtPr>
                            <w:sdtContent>
                              <w:r>
                                <w:t>2018/19:158</w:t>
                              </w:r>
                            </w:sdtContent>
                          </w:sdt>
                        </w:p>
                        <w:p w14:paraId="2AC29E22" w14:textId="3C7FDFF0" w:rsidR="004E5C8C" w:rsidRPr="00C7375F" w:rsidRDefault="004E5C8C" w:rsidP="00136126">
                          <w:pPr>
                            <w:pStyle w:val="Brdtext"/>
                          </w:pPr>
                          <w:sdt>
                            <w:sdtPr>
                              <w:alias w:val="BilageEtikett"/>
                              <w:tag w:val="BilageEtikett"/>
                              <w:id w:val="18131373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5678550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3" type="#_x0000_t202" style="position:absolute;left:0;text-align:left;margin-left:348.15pt;margin-top:35.45pt;width:89.85pt;height:9.6pt;z-index:2516584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uv0YkQIAAJQ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gF6NKvRo6Vog9uggNNIT2P9FKhHC1xoP5sWbR7OPQ5j1a10dfyjHgI7Iu325CIY4dEpn+ToGCUc&#10;tnycX4wT+9nB2zofvghTk7goqEPzEqdse+sDbgLoAInJvFFVeVMplTZRMOJKObJlaLUK6Y7w+AOl&#10;NGkKen56NkqBtYnuXWSlYxiRJNOni5V3FaZV2CkRMUp/ExKUpUJfyc04F3qfP6EjSiLVWxx7/OFW&#10;b3Hu6oBHymx02DvXlTYuVZ/e2IGy8sdAmezwIPyo7rgM7apNWhmfng8SWJlyB2U40z0tb/lNhfbd&#10;Mh8emMNbQscxH8I9PlIZ0G/6FSVr4369dh7xkDislDR4mwX1PzfMCUrUVw3xX+STCcKGtJmcfYSS&#10;iDu2rI4telNfGWgixySyPC0jPqhhKZ2pnzBGFjErTExz5C5oGJZXoZsYGENcLBYJhOdrWbjVj5bH&#10;0JHnKM5l+8Sc7RUcoP07M7xiNn0h5A4bPb1dbALEmFQeme5Y7TuAp5/E34+pOFuO9wl1GKbz3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arr9G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5EB94BB" w14:textId="505E4BF4" w:rsidR="004E5C8C" w:rsidRDefault="004E5C8C" w:rsidP="00A118D8">
                    <w:pPr>
                      <w:pStyle w:val="Brdtext"/>
                      <w:jc w:val="left"/>
                    </w:pPr>
                    <w:sdt>
                      <w:sdtPr>
                        <w:alias w:val="NummerEtikett"/>
                        <w:tag w:val="NummerEtikett"/>
                        <w:id w:val="-18217229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6836665"/>
                        <w:lock w:val="sdtContentLocked"/>
                        <w:dataBinding w:prefixMappings="xmlns:ns0='http://rkdhs/mallar/lagstiftning/Prop/Prop.xsd'" w:xpath="/ns0:dokumentvärden[1]/ns0:dokumentnummer[1]" w:storeItemID="{068625C3-B546-44A5-B525-B7CC092E5AD6}"/>
                        <w:text/>
                      </w:sdtPr>
                      <w:sdtContent>
                        <w:r>
                          <w:t>2018/19:158</w:t>
                        </w:r>
                      </w:sdtContent>
                    </w:sdt>
                  </w:p>
                  <w:p w14:paraId="2AC29E22" w14:textId="3C7FDFF0" w:rsidR="004E5C8C" w:rsidRPr="00C7375F" w:rsidRDefault="004E5C8C" w:rsidP="00136126">
                    <w:pPr>
                      <w:pStyle w:val="Brdtext"/>
                    </w:pPr>
                    <w:sdt>
                      <w:sdtPr>
                        <w:alias w:val="BilageEtikett"/>
                        <w:tag w:val="BilageEtikett"/>
                        <w:id w:val="18131373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5678550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41A4AD" w14:textId="77777777" w:rsidR="004E5C8C" w:rsidRDefault="004E5C8C" w:rsidP="00664D04">
    <w:pPr>
      <w:pStyle w:val="Brdtext"/>
    </w:pPr>
    <w:r>
      <w:rPr>
        <w:noProof/>
        <w:lang w:eastAsia="sv-SE"/>
      </w:rPr>
      <mc:AlternateContent>
        <mc:Choice Requires="wps">
          <w:drawing>
            <wp:anchor distT="0" distB="0" distL="0" distR="0" simplePos="0" relativeHeight="2516584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3DB35A" w14:textId="7E8FC158" w:rsidR="004E5C8C" w:rsidRDefault="004E5C8C" w:rsidP="00664D04">
                          <w:pPr>
                            <w:pStyle w:val="Brdtext"/>
                            <w:jc w:val="left"/>
                          </w:pPr>
                          <w:sdt>
                            <w:sdtPr>
                              <w:alias w:val="NummerEtikett"/>
                              <w:tag w:val="NummerEtikett"/>
                              <w:id w:val="6069262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8877110"/>
                              <w:lock w:val="sdtContentLocked"/>
                              <w:dataBinding w:prefixMappings="xmlns:ns0='http://rkdhs/mallar/lagstiftning/Prop/Prop.xsd'" w:xpath="/ns0:dokumentvärden[1]/ns0:dokumentnummer[1]" w:storeItemID="{068625C3-B546-44A5-B525-B7CC092E5AD6}"/>
                              <w:text/>
                            </w:sdtPr>
                            <w:sdtContent>
                              <w:r>
                                <w:t>2018/19:158</w:t>
                              </w:r>
                            </w:sdtContent>
                          </w:sdt>
                        </w:p>
                        <w:p w14:paraId="24025B63" w14:textId="121B23DF" w:rsidR="004E5C8C" w:rsidRPr="00C7375F" w:rsidRDefault="004E5C8C" w:rsidP="00136126">
                          <w:pPr>
                            <w:pStyle w:val="Brdtext"/>
                          </w:pPr>
                          <w:sdt>
                            <w:sdtPr>
                              <w:alias w:val="BilageEtikett"/>
                              <w:tag w:val="BilageEtikett"/>
                              <w:id w:val="31784514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7618398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7" type="#_x0000_t202" style="position:absolute;left:0;text-align:left;margin-left:29.4pt;margin-top:34.85pt;width:89.85pt;height:9.6pt;z-index:2516584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mzA7jgIAAJQ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f87Jgz&#10;Jyz16FF1GFaUwDiVp/VxSqgHTzjsPkNHbd6+R3pMWXc62PSnfBjJqdCbXXHJGJNJqZyU1DHOJMnK&#10;cXk2ztUv9to+RPyiwLJ0qHig5uWaivVNRIqEoFtIchbBNPV1Y0y+JMKoSxPYWlCrDeYYSeMPlHGs&#10;rfjp8ckoG3aQ1HvLxiUzKlNmcJcy7zPMJ9wYlTDGfVOaSpYTfcW3kFK5nf+MTihNrt6iOOD3Ub1F&#10;uc+DNLJncLhTto2DkLPPM7YvWf1jWzLd46ngB3mnI3aLLnNlPMm9S28LqDfEjAD9aEUvrxtq342I&#10;eC8CzRJ1nPYD3tFHG6Dyw3DibAnh12vvCU8UJylnLc1mxePPlQiKM/PVEfnPygkFwDBfJicfiUks&#10;HEoWhxK3spdAnChpE3mZjwmPZnvUAewTrZF58koi4ST5rjhuj5fYbwxaQ1LN5xlE4+sF3rgHL5Pp&#10;VOdEzsfuSQQ/MBiJ+7ewnWIxfUHkHps0o5+vkMiYWb6v6tABGv1M/mFNpd1yeM+o/TKd/QY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L5swO4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83DB35A" w14:textId="7E8FC158" w:rsidR="004E5C8C" w:rsidRDefault="004E5C8C" w:rsidP="00664D04">
                    <w:pPr>
                      <w:pStyle w:val="Brdtext"/>
                      <w:jc w:val="left"/>
                    </w:pPr>
                    <w:sdt>
                      <w:sdtPr>
                        <w:alias w:val="NummerEtikett"/>
                        <w:tag w:val="NummerEtikett"/>
                        <w:id w:val="6069262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8877110"/>
                        <w:lock w:val="sdtContentLocked"/>
                        <w:dataBinding w:prefixMappings="xmlns:ns0='http://rkdhs/mallar/lagstiftning/Prop/Prop.xsd'" w:xpath="/ns0:dokumentvärden[1]/ns0:dokumentnummer[1]" w:storeItemID="{068625C3-B546-44A5-B525-B7CC092E5AD6}"/>
                        <w:text/>
                      </w:sdtPr>
                      <w:sdtContent>
                        <w:r>
                          <w:t>2018/19:158</w:t>
                        </w:r>
                      </w:sdtContent>
                    </w:sdt>
                  </w:p>
                  <w:p w14:paraId="24025B63" w14:textId="121B23DF" w:rsidR="004E5C8C" w:rsidRPr="00C7375F" w:rsidRDefault="004E5C8C" w:rsidP="00136126">
                    <w:pPr>
                      <w:pStyle w:val="Brdtext"/>
                    </w:pPr>
                    <w:sdt>
                      <w:sdtPr>
                        <w:alias w:val="BilageEtikett"/>
                        <w:tag w:val="BilageEtikett"/>
                        <w:id w:val="31784514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7618398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1AD0A8" w14:textId="77777777" w:rsidR="004E5C8C" w:rsidRDefault="004E5C8C" w:rsidP="00EE1584">
    <w:pPr>
      <w:pStyle w:val="Brdtext"/>
    </w:pPr>
    <w:r>
      <w:rPr>
        <w:noProof/>
        <w:lang w:eastAsia="sv-SE"/>
      </w:rPr>
      <mc:AlternateContent>
        <mc:Choice Requires="wps">
          <w:drawing>
            <wp:anchor distT="0" distB="0" distL="0" distR="0" simplePos="0" relativeHeight="25165849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6380E3" w14:textId="541B594A" w:rsidR="004E5C8C" w:rsidRDefault="004E5C8C" w:rsidP="00A118D8">
                          <w:pPr>
                            <w:pStyle w:val="Brdtext"/>
                            <w:jc w:val="left"/>
                          </w:pPr>
                          <w:sdt>
                            <w:sdtPr>
                              <w:alias w:val="NummerEtikett"/>
                              <w:tag w:val="NummerEtikett"/>
                              <w:id w:val="7157022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92359475"/>
                              <w:lock w:val="sdtContentLocked"/>
                              <w:dataBinding w:prefixMappings="xmlns:ns0='http://rkdhs/mallar/lagstiftning/Prop/Prop.xsd'" w:xpath="/ns0:dokumentvärden[1]/ns0:dokumentnummer[1]" w:storeItemID="{068625C3-B546-44A5-B525-B7CC092E5AD6}"/>
                              <w:text/>
                            </w:sdtPr>
                            <w:sdtContent>
                              <w:r>
                                <w:t>2018/19:158</w:t>
                              </w:r>
                            </w:sdtContent>
                          </w:sdt>
                        </w:p>
                        <w:p w14:paraId="2F34343D" w14:textId="7B5606F7" w:rsidR="004E5C8C" w:rsidRPr="00C7375F" w:rsidRDefault="004E5C8C" w:rsidP="00136126">
                          <w:pPr>
                            <w:pStyle w:val="Brdtext"/>
                          </w:pPr>
                          <w:sdt>
                            <w:sdtPr>
                              <w:alias w:val="BilageEtikett"/>
                              <w:tag w:val="BilageEtikett"/>
                              <w:id w:val="257696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2018765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8" type="#_x0000_t202" style="position:absolute;left:0;text-align:left;margin-left:348.15pt;margin-top:35.45pt;width:89.85pt;height:9.6pt;z-index:2516584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ukZ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NmY&#10;Mycs9ehRdRhWVMBxgqf1cUpWD57ssPsMHbV5ex/pMlXd6WDTn+phpCegNztwKRiTyamclNQxziTp&#10;ynF5Ns7oF3tvHyJ+UWBZEioeqHkZU7G+iUgvIdOtSUoWwTT1dWNMPiTCqEsT2FpQqw3mN5LHH1bG&#10;sbbip8cnoxzYQXLvIxuXwqhMmSFdqryvMEu4MSrZGPdNaYIsF/pKbiGlcrv82TpZaUr1FsfBfv+q&#10;tzj3dZBHzgwOd862cRBy9XnG9pDVP7aQ6d6eAD+oO4nYLbrMlfFkR4EF1BtiRoB+tKKX1w2170ZE&#10;vBeBZok6TvsB7+ijDRD8MEicLSH8eu0+2RPFSctZS7NZ8fhzJYLizHx1RP6zcjJJw5wPk5OPxCQW&#10;DjWLQ41b2UsgTpS0ibzMYrJHsxV1APtEa2SespJKOEm5K45b8RL7jUFrSKr5PBvR+HqBN+7ByxQ6&#10;4ZzI+dg9ieAHBiNx/xa2UyymL4jc2ybP6OcrJDJmlieke1SHDtDoZ/IPayrtlsNztto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kZukZ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56380E3" w14:textId="541B594A" w:rsidR="004E5C8C" w:rsidRDefault="004E5C8C" w:rsidP="00A118D8">
                    <w:pPr>
                      <w:pStyle w:val="Brdtext"/>
                      <w:jc w:val="left"/>
                    </w:pPr>
                    <w:sdt>
                      <w:sdtPr>
                        <w:alias w:val="NummerEtikett"/>
                        <w:tag w:val="NummerEtikett"/>
                        <w:id w:val="7157022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92359475"/>
                        <w:lock w:val="sdtContentLocked"/>
                        <w:dataBinding w:prefixMappings="xmlns:ns0='http://rkdhs/mallar/lagstiftning/Prop/Prop.xsd'" w:xpath="/ns0:dokumentvärden[1]/ns0:dokumentnummer[1]" w:storeItemID="{068625C3-B546-44A5-B525-B7CC092E5AD6}"/>
                        <w:text/>
                      </w:sdtPr>
                      <w:sdtContent>
                        <w:r>
                          <w:t>2018/19:158</w:t>
                        </w:r>
                      </w:sdtContent>
                    </w:sdt>
                  </w:p>
                  <w:p w14:paraId="2F34343D" w14:textId="7B5606F7" w:rsidR="004E5C8C" w:rsidRPr="00C7375F" w:rsidRDefault="004E5C8C" w:rsidP="00136126">
                    <w:pPr>
                      <w:pStyle w:val="Brdtext"/>
                    </w:pPr>
                    <w:sdt>
                      <w:sdtPr>
                        <w:alias w:val="BilageEtikett"/>
                        <w:tag w:val="BilageEtikett"/>
                        <w:id w:val="257696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2018765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318916" w14:textId="77777777" w:rsidR="004E5C8C" w:rsidRDefault="004E5C8C" w:rsidP="00664D04">
    <w:pPr>
      <w:pStyle w:val="Brdtext"/>
    </w:pPr>
    <w:r>
      <w:rPr>
        <w:noProof/>
        <w:lang w:eastAsia="sv-SE"/>
      </w:rPr>
      <mc:AlternateContent>
        <mc:Choice Requires="wps">
          <w:drawing>
            <wp:anchor distT="0" distB="0" distL="0" distR="0" simplePos="0" relativeHeight="2516584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445B3E" w14:textId="207229D9" w:rsidR="004E5C8C" w:rsidRDefault="004E5C8C" w:rsidP="00664D04">
                          <w:pPr>
                            <w:pStyle w:val="Brdtext"/>
                            <w:jc w:val="left"/>
                          </w:pPr>
                          <w:sdt>
                            <w:sdtPr>
                              <w:alias w:val="NummerEtikett"/>
                              <w:tag w:val="NummerEtikett"/>
                              <w:id w:val="-4554897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8663852"/>
                              <w:lock w:val="sdtContentLocked"/>
                              <w:dataBinding w:prefixMappings="xmlns:ns0='http://rkdhs/mallar/lagstiftning/Prop/Prop.xsd'" w:xpath="/ns0:dokumentvärden[1]/ns0:dokumentnummer[1]" w:storeItemID="{068625C3-B546-44A5-B525-B7CC092E5AD6}"/>
                              <w:text/>
                            </w:sdtPr>
                            <w:sdtContent>
                              <w:r>
                                <w:t>2018/19:158</w:t>
                              </w:r>
                            </w:sdtContent>
                          </w:sdt>
                        </w:p>
                        <w:p w14:paraId="17F4ED4F" w14:textId="0EBA627B" w:rsidR="004E5C8C" w:rsidRPr="00C7375F" w:rsidRDefault="004E5C8C" w:rsidP="00136126">
                          <w:pPr>
                            <w:pStyle w:val="Brdtext"/>
                          </w:pPr>
                          <w:sdt>
                            <w:sdtPr>
                              <w:alias w:val="BilageEtikett"/>
                              <w:tag w:val="BilageEtikett"/>
                              <w:id w:val="141774822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4440409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2" type="#_x0000_t202" style="position:absolute;left:0;text-align:left;margin-left:29.4pt;margin-top:34.85pt;width:89.85pt;height:9.6pt;z-index:2516584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krqykQIAAJQ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Z&#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BmOxj0FNlAekBkO2tHyli8qbN+S&#10;+fDAHM4Sdhz3Q7jHj1SA8EMnUbIF9/u1+2iPFEctJTXOZkH9rx1zghL1zSD5J/loFIc5HUbjT8gk&#10;4s41m3ON2ekbQE7kuIksT2K0D6oXpQP9iGtkHrOiihmOuQsaevEmtBsD1xAX83kywvG1LCzNyvIY&#10;OuIcybluHpmzHYMDcv8O+ilm0xdEbm2jp7fzXUAyJpZHpFtUuw7g6Cfyd2sq7pbzc7I6LdPZ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XJK6s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D445B3E" w14:textId="207229D9" w:rsidR="004E5C8C" w:rsidRDefault="004E5C8C" w:rsidP="00664D04">
                    <w:pPr>
                      <w:pStyle w:val="Brdtext"/>
                      <w:jc w:val="left"/>
                    </w:pPr>
                    <w:sdt>
                      <w:sdtPr>
                        <w:alias w:val="NummerEtikett"/>
                        <w:tag w:val="NummerEtikett"/>
                        <w:id w:val="-4554897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8663852"/>
                        <w:lock w:val="sdtContentLocked"/>
                        <w:dataBinding w:prefixMappings="xmlns:ns0='http://rkdhs/mallar/lagstiftning/Prop/Prop.xsd'" w:xpath="/ns0:dokumentvärden[1]/ns0:dokumentnummer[1]" w:storeItemID="{068625C3-B546-44A5-B525-B7CC092E5AD6}"/>
                        <w:text/>
                      </w:sdtPr>
                      <w:sdtContent>
                        <w:r>
                          <w:t>2018/19:158</w:t>
                        </w:r>
                      </w:sdtContent>
                    </w:sdt>
                  </w:p>
                  <w:p w14:paraId="17F4ED4F" w14:textId="0EBA627B" w:rsidR="004E5C8C" w:rsidRPr="00C7375F" w:rsidRDefault="004E5C8C" w:rsidP="00136126">
                    <w:pPr>
                      <w:pStyle w:val="Brdtext"/>
                    </w:pPr>
                    <w:sdt>
                      <w:sdtPr>
                        <w:alias w:val="BilageEtikett"/>
                        <w:tag w:val="BilageEtikett"/>
                        <w:id w:val="141774822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4440409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C9853B" w14:textId="77777777" w:rsidR="004E5C8C" w:rsidRDefault="004E5C8C" w:rsidP="00EE1584">
    <w:pPr>
      <w:pStyle w:val="Brdtext"/>
    </w:pPr>
    <w:r>
      <w:rPr>
        <w:noProof/>
        <w:lang w:eastAsia="sv-SE"/>
      </w:rPr>
      <mc:AlternateContent>
        <mc:Choice Requires="wps">
          <w:drawing>
            <wp:anchor distT="0" distB="0" distL="0" distR="0" simplePos="0" relativeHeight="25165849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BAD08A" w14:textId="0D214A51" w:rsidR="004E5C8C" w:rsidRDefault="004E5C8C" w:rsidP="00A118D8">
                          <w:pPr>
                            <w:pStyle w:val="Brdtext"/>
                            <w:jc w:val="left"/>
                          </w:pPr>
                          <w:sdt>
                            <w:sdtPr>
                              <w:alias w:val="NummerEtikett"/>
                              <w:tag w:val="NummerEtikett"/>
                              <w:id w:val="-20176086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164616"/>
                              <w:lock w:val="sdtContentLocked"/>
                              <w:dataBinding w:prefixMappings="xmlns:ns0='http://rkdhs/mallar/lagstiftning/Prop/Prop.xsd'" w:xpath="/ns0:dokumentvärden[1]/ns0:dokumentnummer[1]" w:storeItemID="{068625C3-B546-44A5-B525-B7CC092E5AD6}"/>
                              <w:text/>
                            </w:sdtPr>
                            <w:sdtContent>
                              <w:r>
                                <w:t>2018/19:158</w:t>
                              </w:r>
                            </w:sdtContent>
                          </w:sdt>
                        </w:p>
                        <w:p w14:paraId="59A074B2" w14:textId="11C0E103" w:rsidR="004E5C8C" w:rsidRPr="00C7375F" w:rsidRDefault="004E5C8C" w:rsidP="00136126">
                          <w:pPr>
                            <w:pStyle w:val="Brdtext"/>
                          </w:pPr>
                          <w:sdt>
                            <w:sdtPr>
                              <w:alias w:val="BilageEtikett"/>
                              <w:tag w:val="BilageEtikett"/>
                              <w:id w:val="-14559161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8275268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3" type="#_x0000_t202" style="position:absolute;left:0;text-align:left;margin-left:348.15pt;margin-top:35.45pt;width:89.85pt;height:9.6pt;z-index:2516584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DY3hkQIAAJQ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a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0bjSU+BDZQHZIaDdrS85csK27di&#10;Pjwwh7OEHcf9EO7xIxUg/NBJlGzB/XrtPtojxVFLSY2zWVD/c8ecoER9NUj+aT4ex2FOh/HlR2QS&#10;ceeazbnG7PQNICdy3ESWJzHaB9WL0oF+wjWyiFlRxQzH3AUNvXgT2o2Ba4iLxSIZ4fhaFlZmbXkM&#10;HXGO5HxsnpizHYMDcv8O+ilmsxdEbm2jp7eLXUAyJpZHpFtUuw7g6Cfyd2sq7pbzc7I6Ld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qA2N4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2BAD08A" w14:textId="0D214A51" w:rsidR="004E5C8C" w:rsidRDefault="004E5C8C" w:rsidP="00A118D8">
                    <w:pPr>
                      <w:pStyle w:val="Brdtext"/>
                      <w:jc w:val="left"/>
                    </w:pPr>
                    <w:sdt>
                      <w:sdtPr>
                        <w:alias w:val="NummerEtikett"/>
                        <w:tag w:val="NummerEtikett"/>
                        <w:id w:val="-20176086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164616"/>
                        <w:lock w:val="sdtContentLocked"/>
                        <w:dataBinding w:prefixMappings="xmlns:ns0='http://rkdhs/mallar/lagstiftning/Prop/Prop.xsd'" w:xpath="/ns0:dokumentvärden[1]/ns0:dokumentnummer[1]" w:storeItemID="{068625C3-B546-44A5-B525-B7CC092E5AD6}"/>
                        <w:text/>
                      </w:sdtPr>
                      <w:sdtContent>
                        <w:r>
                          <w:t>2018/19:158</w:t>
                        </w:r>
                      </w:sdtContent>
                    </w:sdt>
                  </w:p>
                  <w:p w14:paraId="59A074B2" w14:textId="11C0E103" w:rsidR="004E5C8C" w:rsidRPr="00C7375F" w:rsidRDefault="004E5C8C" w:rsidP="00136126">
                    <w:pPr>
                      <w:pStyle w:val="Brdtext"/>
                    </w:pPr>
                    <w:sdt>
                      <w:sdtPr>
                        <w:alias w:val="BilageEtikett"/>
                        <w:tag w:val="BilageEtikett"/>
                        <w:id w:val="-14559161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8275268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0398E0" w14:textId="77777777" w:rsidR="004E5C8C" w:rsidRDefault="004E5C8C" w:rsidP="00664D04">
    <w:pPr>
      <w:pStyle w:val="Brdtext"/>
    </w:pPr>
    <w:r>
      <w:rPr>
        <w:noProof/>
        <w:lang w:eastAsia="sv-SE"/>
      </w:rPr>
      <mc:AlternateContent>
        <mc:Choice Requires="wps">
          <w:drawing>
            <wp:anchor distT="0" distB="0" distL="0" distR="0" simplePos="0" relativeHeight="25165842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168947" w14:textId="3EE32361" w:rsidR="004E5C8C" w:rsidRDefault="004E5C8C" w:rsidP="00664D04">
                          <w:pPr>
                            <w:pStyle w:val="Brdtext"/>
                            <w:jc w:val="left"/>
                          </w:pPr>
                          <w:sdt>
                            <w:sdtPr>
                              <w:alias w:val="NummerEtikett"/>
                              <w:tag w:val="NummerEtikett"/>
                              <w:id w:val="2554892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91863743"/>
                              <w:lock w:val="sdtContentLocked"/>
                              <w:dataBinding w:prefixMappings="xmlns:ns0='http://rkdhs/mallar/lagstiftning/Prop/Prop.xsd'" w:xpath="/ns0:dokumentvärden[1]/ns0:dokumentnummer[1]" w:storeItemID="{068625C3-B546-44A5-B525-B7CC092E5AD6}"/>
                              <w:text/>
                            </w:sdtPr>
                            <w:sdtContent>
                              <w:r>
                                <w:t>2018/19:158</w:t>
                              </w:r>
                            </w:sdtContent>
                          </w:sdt>
                        </w:p>
                        <w:p w14:paraId="47D14498" w14:textId="4D9F4A8A" w:rsidR="004E5C8C" w:rsidRPr="00C7375F" w:rsidRDefault="004E5C8C" w:rsidP="00136126">
                          <w:pPr>
                            <w:pStyle w:val="Brdtext"/>
                          </w:pPr>
                          <w:sdt>
                            <w:sdtPr>
                              <w:alias w:val="BilageEtikett"/>
                              <w:tag w:val="BilageEtikett"/>
                              <w:id w:val="-207180525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45718715"/>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7" type="#_x0000_t202" style="position:absolute;left:0;text-align:left;margin-left:29.4pt;margin-top:34.85pt;width:89.85pt;height:9.6pt;z-index:2516584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7LEu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Z&#10;KSWGafToUXTRr1DAOMHTujCF1YODXew+2w5t3t4HXKaqO+l1+qMeAj2A3uzARTDCk1M5KdExSjh0&#10;5bg8G2f0i7238yF+EVaTJFTUo3kZU7a+CREvgenWJCULVjX1daNUPiTCiEvlyZqh1SrmN8LjDytl&#10;SFvRk4/HoxzY2OTeR1YmhRGZMkO6VHlfYZbiRolko8w3IQFZLvSV3IxzYXb5s3Wykkj1FsfBfv+q&#10;tzj3dcAjZ7Ym7px1Y6zP1ecZ20NW/9hCJnt7AH5QdxJjt+gyV8YAcKDGwtYbMMPbfrSC49cN2nfD&#10;QrxnHrOEjmM/xDt8pLKA3w4SJUvrf712n+xBcWgpaTGbFQ0/V8wLStRXA/KflZNJGuZ8mByfgknE&#10;H2oWhxqz0pcWnCixiRzPYrKPaitKb/UT1sg8ZYWKGY7cFY1b8TL2GwNriIv5PBthfB2LN+bB8RQ6&#10;4ZzI+dg9Me8GBkdw/9Zup5hNXxC5t02ewc1XEWTMLE9I96gOHcDoZ/IPayrtlsNztt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s7LEu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C168947" w14:textId="3EE32361" w:rsidR="004E5C8C" w:rsidRDefault="004E5C8C" w:rsidP="00664D04">
                    <w:pPr>
                      <w:pStyle w:val="Brdtext"/>
                      <w:jc w:val="left"/>
                    </w:pPr>
                    <w:sdt>
                      <w:sdtPr>
                        <w:alias w:val="NummerEtikett"/>
                        <w:tag w:val="NummerEtikett"/>
                        <w:id w:val="2554892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91863743"/>
                        <w:lock w:val="sdtContentLocked"/>
                        <w:dataBinding w:prefixMappings="xmlns:ns0='http://rkdhs/mallar/lagstiftning/Prop/Prop.xsd'" w:xpath="/ns0:dokumentvärden[1]/ns0:dokumentnummer[1]" w:storeItemID="{068625C3-B546-44A5-B525-B7CC092E5AD6}"/>
                        <w:text/>
                      </w:sdtPr>
                      <w:sdtContent>
                        <w:r>
                          <w:t>2018/19:158</w:t>
                        </w:r>
                      </w:sdtContent>
                    </w:sdt>
                  </w:p>
                  <w:p w14:paraId="47D14498" w14:textId="4D9F4A8A" w:rsidR="004E5C8C" w:rsidRPr="00C7375F" w:rsidRDefault="004E5C8C" w:rsidP="00136126">
                    <w:pPr>
                      <w:pStyle w:val="Brdtext"/>
                    </w:pPr>
                    <w:sdt>
                      <w:sdtPr>
                        <w:alias w:val="BilageEtikett"/>
                        <w:tag w:val="BilageEtikett"/>
                        <w:id w:val="-207180525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4571871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A7710A" w14:textId="77777777" w:rsidR="004E5C8C" w:rsidRDefault="004E5C8C" w:rsidP="00EE1584">
    <w:pPr>
      <w:pStyle w:val="Brdtext"/>
    </w:pPr>
    <w:r>
      <w:rPr>
        <w:noProof/>
        <w:lang w:eastAsia="sv-SE"/>
      </w:rPr>
      <mc:AlternateContent>
        <mc:Choice Requires="wps">
          <w:drawing>
            <wp:anchor distT="0" distB="0" distL="0" distR="0" simplePos="0" relativeHeight="2516584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2D031F" w14:textId="325E08E3" w:rsidR="004E5C8C" w:rsidRDefault="004E5C8C" w:rsidP="00A118D8">
                          <w:pPr>
                            <w:pStyle w:val="Brdtext"/>
                            <w:jc w:val="left"/>
                          </w:pPr>
                          <w:sdt>
                            <w:sdtPr>
                              <w:alias w:val="NummerEtikett"/>
                              <w:tag w:val="NummerEtikett"/>
                              <w:id w:val="-15815949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909407"/>
                              <w:lock w:val="sdtContentLocked"/>
                              <w:dataBinding w:prefixMappings="xmlns:ns0='http://rkdhs/mallar/lagstiftning/Prop/Prop.xsd'" w:xpath="/ns0:dokumentvärden[1]/ns0:dokumentnummer[1]" w:storeItemID="{068625C3-B546-44A5-B525-B7CC092E5AD6}"/>
                              <w:text/>
                            </w:sdtPr>
                            <w:sdtContent>
                              <w:r>
                                <w:t>2018/19:158</w:t>
                              </w:r>
                            </w:sdtContent>
                          </w:sdt>
                        </w:p>
                        <w:p w14:paraId="0D0444F3" w14:textId="2EAF6449" w:rsidR="004E5C8C" w:rsidRPr="00C7375F" w:rsidRDefault="004E5C8C" w:rsidP="00136126">
                          <w:pPr>
                            <w:pStyle w:val="Brdtext"/>
                          </w:pPr>
                          <w:sdt>
                            <w:sdtPr>
                              <w:alias w:val="BilageEtikett"/>
                              <w:tag w:val="BilageEtikett"/>
                              <w:id w:val="-27402292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55495545"/>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8" type="#_x0000_t202" style="position:absolute;left:0;text-align:left;margin-left:348.15pt;margin-top:35.45pt;width:89.85pt;height:9.6pt;z-index:2516584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EWgM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N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OTHQUWUG+IGQH60YpeXjfUvhsR&#10;8V4EmiXqOO0HvKOPNkDwwyBxtoTw67X7ZE8UJy1nLc1mxePPlQiKM/PVEfnPyskkDXM+TE4+EpNY&#10;ONQsDjVuZS+BOFHSJvIyi8kezVbUAewTrZF5ykoq4STlrjhuxUvsNwatIanm82xE4+sF3rgHL1Po&#10;hHMi52P3JIIfGIzE/VvYTrGYviByb5s8o5+vkMiYWZ6Q7lEdOkCjn8k/rKm0Ww7P2Wq/TG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nEWgM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32D031F" w14:textId="325E08E3" w:rsidR="004E5C8C" w:rsidRDefault="004E5C8C" w:rsidP="00A118D8">
                    <w:pPr>
                      <w:pStyle w:val="Brdtext"/>
                      <w:jc w:val="left"/>
                    </w:pPr>
                    <w:sdt>
                      <w:sdtPr>
                        <w:alias w:val="NummerEtikett"/>
                        <w:tag w:val="NummerEtikett"/>
                        <w:id w:val="-15815949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909407"/>
                        <w:lock w:val="sdtContentLocked"/>
                        <w:dataBinding w:prefixMappings="xmlns:ns0='http://rkdhs/mallar/lagstiftning/Prop/Prop.xsd'" w:xpath="/ns0:dokumentvärden[1]/ns0:dokumentnummer[1]" w:storeItemID="{068625C3-B546-44A5-B525-B7CC092E5AD6}"/>
                        <w:text/>
                      </w:sdtPr>
                      <w:sdtContent>
                        <w:r>
                          <w:t>2018/19:158</w:t>
                        </w:r>
                      </w:sdtContent>
                    </w:sdt>
                  </w:p>
                  <w:p w14:paraId="0D0444F3" w14:textId="2EAF6449" w:rsidR="004E5C8C" w:rsidRPr="00C7375F" w:rsidRDefault="004E5C8C" w:rsidP="00136126">
                    <w:pPr>
                      <w:pStyle w:val="Brdtext"/>
                    </w:pPr>
                    <w:sdt>
                      <w:sdtPr>
                        <w:alias w:val="BilageEtikett"/>
                        <w:tag w:val="BilageEtikett"/>
                        <w:id w:val="-27402292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5549554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C52728" w14:textId="77777777" w:rsidR="004E5C8C" w:rsidRDefault="004E5C8C" w:rsidP="00664D04">
    <w:pPr>
      <w:pStyle w:val="Brdtext"/>
    </w:pPr>
    <w:r>
      <w:rPr>
        <w:noProof/>
        <w:lang w:eastAsia="sv-SE"/>
      </w:rPr>
      <mc:AlternateContent>
        <mc:Choice Requires="wps">
          <w:drawing>
            <wp:anchor distT="0" distB="0" distL="0" distR="0" simplePos="0" relativeHeight="2516584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BBEA91" w14:textId="5F67F4A9" w:rsidR="004E5C8C" w:rsidRDefault="004E5C8C" w:rsidP="00664D04">
                          <w:pPr>
                            <w:pStyle w:val="Brdtext"/>
                            <w:jc w:val="left"/>
                          </w:pPr>
                          <w:sdt>
                            <w:sdtPr>
                              <w:alias w:val="NummerEtikett"/>
                              <w:tag w:val="NummerEtikett"/>
                              <w:id w:val="-9350537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69520281"/>
                              <w:lock w:val="sdtContentLocked"/>
                              <w:dataBinding w:prefixMappings="xmlns:ns0='http://rkdhs/mallar/lagstiftning/Prop/Prop.xsd'" w:xpath="/ns0:dokumentvärden[1]/ns0:dokumentnummer[1]" w:storeItemID="{068625C3-B546-44A5-B525-B7CC092E5AD6}"/>
                              <w:text/>
                            </w:sdtPr>
                            <w:sdtContent>
                              <w:r>
                                <w:t>2018/19:158</w:t>
                              </w:r>
                            </w:sdtContent>
                          </w:sdt>
                        </w:p>
                        <w:p w14:paraId="72F3DDCB" w14:textId="4597DD6D" w:rsidR="004E5C8C" w:rsidRPr="00C7375F" w:rsidRDefault="004E5C8C" w:rsidP="00136126">
                          <w:pPr>
                            <w:pStyle w:val="Brdtext"/>
                          </w:pPr>
                          <w:sdt>
                            <w:sdtPr>
                              <w:alias w:val="BilageEtikett"/>
                              <w:tag w:val="BilageEtikett"/>
                              <w:id w:val="55582483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61189491"/>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2" type="#_x0000_t202" style="position:absolute;left:0;text-align:left;margin-left:29.4pt;margin-top:34.85pt;width:89.85pt;height:9.6pt;z-index:251658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S5bXkQIAAJQ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Z&#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BmOxz0FNlAekBkO2tHyli8qbN+S&#10;+fDAHM4Sdhz3Q7jHj1SA8EMnUbIF9/u1+2iPFEctJTXOZkH9rx1zghL1zSD5J/loFIc5HUbjT8gk&#10;4s41m3ON2ekbQE7kuIksT2K0D6oXpQP9iGtkHrOiihmOuQsaevEmtBsD1xAX83kywvG1LCzNyvIY&#10;OuIcybluHpmzHYMDcv8O+ilm0xdEbm2jp7fzXUAyJpZHpFtUuw7g6Cfyd2sq7pbzc7I6LdPZ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5kuW1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0BBEA91" w14:textId="5F67F4A9" w:rsidR="004E5C8C" w:rsidRDefault="004E5C8C" w:rsidP="00664D04">
                    <w:pPr>
                      <w:pStyle w:val="Brdtext"/>
                      <w:jc w:val="left"/>
                    </w:pPr>
                    <w:sdt>
                      <w:sdtPr>
                        <w:alias w:val="NummerEtikett"/>
                        <w:tag w:val="NummerEtikett"/>
                        <w:id w:val="-9350537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69520281"/>
                        <w:lock w:val="sdtContentLocked"/>
                        <w:dataBinding w:prefixMappings="xmlns:ns0='http://rkdhs/mallar/lagstiftning/Prop/Prop.xsd'" w:xpath="/ns0:dokumentvärden[1]/ns0:dokumentnummer[1]" w:storeItemID="{068625C3-B546-44A5-B525-B7CC092E5AD6}"/>
                        <w:text/>
                      </w:sdtPr>
                      <w:sdtContent>
                        <w:r>
                          <w:t>2018/19:158</w:t>
                        </w:r>
                      </w:sdtContent>
                    </w:sdt>
                  </w:p>
                  <w:p w14:paraId="72F3DDCB" w14:textId="4597DD6D" w:rsidR="004E5C8C" w:rsidRPr="00C7375F" w:rsidRDefault="004E5C8C" w:rsidP="00136126">
                    <w:pPr>
                      <w:pStyle w:val="Brdtext"/>
                    </w:pPr>
                    <w:sdt>
                      <w:sdtPr>
                        <w:alias w:val="BilageEtikett"/>
                        <w:tag w:val="BilageEtikett"/>
                        <w:id w:val="55582483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6118949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5A19A7" w14:textId="77777777" w:rsidR="004E5C8C" w:rsidRDefault="004E5C8C" w:rsidP="00EE1584">
    <w:pPr>
      <w:pStyle w:val="Brdtext"/>
    </w:pPr>
    <w:r>
      <w:rPr>
        <w:noProof/>
        <w:lang w:eastAsia="sv-SE"/>
      </w:rPr>
      <mc:AlternateContent>
        <mc:Choice Requires="wps">
          <w:drawing>
            <wp:anchor distT="0" distB="0" distL="0" distR="0" simplePos="0" relativeHeight="25165849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D70476" w14:textId="5B4FC3D3" w:rsidR="004E5C8C" w:rsidRDefault="004E5C8C" w:rsidP="00A118D8">
                          <w:pPr>
                            <w:pStyle w:val="Brdtext"/>
                            <w:jc w:val="left"/>
                          </w:pPr>
                          <w:sdt>
                            <w:sdtPr>
                              <w:alias w:val="NummerEtikett"/>
                              <w:tag w:val="NummerEtikett"/>
                              <w:id w:val="-11803517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60676078"/>
                              <w:lock w:val="sdtContentLocked"/>
                              <w:dataBinding w:prefixMappings="xmlns:ns0='http://rkdhs/mallar/lagstiftning/Prop/Prop.xsd'" w:xpath="/ns0:dokumentvärden[1]/ns0:dokumentnummer[1]" w:storeItemID="{068625C3-B546-44A5-B525-B7CC092E5AD6}"/>
                              <w:text/>
                            </w:sdtPr>
                            <w:sdtContent>
                              <w:r>
                                <w:t>2018/19:158</w:t>
                              </w:r>
                            </w:sdtContent>
                          </w:sdt>
                        </w:p>
                        <w:p w14:paraId="2A0BD1B3" w14:textId="1F136760" w:rsidR="004E5C8C" w:rsidRPr="00C7375F" w:rsidRDefault="004E5C8C" w:rsidP="00136126">
                          <w:pPr>
                            <w:pStyle w:val="Brdtext"/>
                          </w:pPr>
                          <w:sdt>
                            <w:sdtPr>
                              <w:alias w:val="BilageEtikett"/>
                              <w:tag w:val="BilageEtikett"/>
                              <w:id w:val="115658293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17519794"/>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3" type="#_x0000_t202" style="position:absolute;left:0;text-align:left;margin-left:348.15pt;margin-top:35.45pt;width:89.85pt;height:9.6pt;z-index:2516584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1KGEkQIAAJQFAAAOAAAAZHJzL2Uyb0RvYy54bWysVF1P2zAUfZ+0/2D5faQphY2qKepATJMQ&#10;oNGJZ9exaTTH9my3Sffrd+wkbcd4YdpLcu375XvuuXd22daKbIXzldEFzU9GlAjNTVnp54J+X958&#10;+ESJD0yXTBktCroTnl7O37+bNXYqxmZtVCkcQRDtp40t6DoEO80yz9eiZv7EWKGhlMbVLODonrPS&#10;sQbRa5WNR6PzrDGutM5w4T1urzslnaf4Ugoe7qX0IhBVULwtpK9L31X8ZvMZmz47ZtcV75/B/uEV&#10;Nas0ku5DXbPAyMZVf4WqK+6MNzKccFNnRsqKi1QDqslHL6p5XDMrUi0Ax9s9TP7/heV32wdHqrKg&#10;F+iUZjV6tBRtcBsUcBrhaayfwurRwi60n02LNg/3Hpex6la6Ov5RD4EeQO/24CIY4dEpn+ToGCUc&#10;unycX4wT+tnB2zofvghTkygU1KF5CVO2vfUBL4HpYBKTeaOq8qZSKh0iYcSVcmTL0GoV0hvh8YeV&#10;0qQp6Pnp2SgF1ia6d5GVjmFEokyfLlbeVZiksFMi2ij9TUhAlgp9JTfjXOh9/mQdrSRSvcWxtz+8&#10;6i3OXR3wSJmNDnvnutLGperTjB0gK38MkMnOHoAf1R3F0K7axJXx2flAgZUpd2CGM91oectvKrTv&#10;lvnwwBxmCR3Hfgj3+EhlAL/pJUrWxv167T7ag+LQUtJgNgvqf26YE5Sorxrkv8gnkzjM6TA5+wgm&#10;EXesWR1r9Ka+MuBEjk1keRKjfVCDKJ2pn7BGFjErVExz5C5oGMSr0G0MrCEuFotkhPG1LNzqR8tj&#10;6IhzJOeyfWLO9gwO4P6dGaaYTV8QubONnt4uNgFkTCyPSHeo9h3A6Cfy92sq7pbjc7I6LN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EtShh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DD70476" w14:textId="5B4FC3D3" w:rsidR="004E5C8C" w:rsidRDefault="004E5C8C" w:rsidP="00A118D8">
                    <w:pPr>
                      <w:pStyle w:val="Brdtext"/>
                      <w:jc w:val="left"/>
                    </w:pPr>
                    <w:sdt>
                      <w:sdtPr>
                        <w:alias w:val="NummerEtikett"/>
                        <w:tag w:val="NummerEtikett"/>
                        <w:id w:val="-11803517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60676078"/>
                        <w:lock w:val="sdtContentLocked"/>
                        <w:dataBinding w:prefixMappings="xmlns:ns0='http://rkdhs/mallar/lagstiftning/Prop/Prop.xsd'" w:xpath="/ns0:dokumentvärden[1]/ns0:dokumentnummer[1]" w:storeItemID="{068625C3-B546-44A5-B525-B7CC092E5AD6}"/>
                        <w:text/>
                      </w:sdtPr>
                      <w:sdtContent>
                        <w:r>
                          <w:t>2018/19:158</w:t>
                        </w:r>
                      </w:sdtContent>
                    </w:sdt>
                  </w:p>
                  <w:p w14:paraId="2A0BD1B3" w14:textId="1F136760" w:rsidR="004E5C8C" w:rsidRPr="00C7375F" w:rsidRDefault="004E5C8C" w:rsidP="00136126">
                    <w:pPr>
                      <w:pStyle w:val="Brdtext"/>
                    </w:pPr>
                    <w:sdt>
                      <w:sdtPr>
                        <w:alias w:val="BilageEtikett"/>
                        <w:tag w:val="BilageEtikett"/>
                        <w:id w:val="115658293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1751979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CAAC44" w14:textId="77777777" w:rsidR="004E5C8C" w:rsidRDefault="004E5C8C" w:rsidP="00664D04">
    <w:pPr>
      <w:pStyle w:val="Brdtext"/>
    </w:pPr>
    <w:r>
      <w:rPr>
        <w:noProof/>
        <w:lang w:eastAsia="sv-SE"/>
      </w:rPr>
      <mc:AlternateContent>
        <mc:Choice Requires="wps">
          <w:drawing>
            <wp:anchor distT="0" distB="0" distL="0" distR="0" simplePos="0" relativeHeight="25165842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16D3F8" w14:textId="25526A96" w:rsidR="004E5C8C" w:rsidRDefault="004E5C8C" w:rsidP="00664D04">
                          <w:pPr>
                            <w:pStyle w:val="Brdtext"/>
                            <w:jc w:val="left"/>
                          </w:pPr>
                          <w:sdt>
                            <w:sdtPr>
                              <w:alias w:val="NummerEtikett"/>
                              <w:tag w:val="NummerEtikett"/>
                              <w:id w:val="-18855546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5998944"/>
                              <w:lock w:val="sdtContentLocked"/>
                              <w:dataBinding w:prefixMappings="xmlns:ns0='http://rkdhs/mallar/lagstiftning/Prop/Prop.xsd'" w:xpath="/ns0:dokumentvärden[1]/ns0:dokumentnummer[1]" w:storeItemID="{068625C3-B546-44A5-B525-B7CC092E5AD6}"/>
                              <w:text/>
                            </w:sdtPr>
                            <w:sdtContent>
                              <w:r>
                                <w:t>2018/19:158</w:t>
                              </w:r>
                            </w:sdtContent>
                          </w:sdt>
                        </w:p>
                        <w:p w14:paraId="64B940E6" w14:textId="3669F94F" w:rsidR="004E5C8C" w:rsidRPr="00C7375F" w:rsidRDefault="004E5C8C" w:rsidP="00136126">
                          <w:pPr>
                            <w:pStyle w:val="Brdtext"/>
                          </w:pPr>
                          <w:sdt>
                            <w:sdtPr>
                              <w:alias w:val="BilageEtikett"/>
                              <w:tag w:val="BilageEtikett"/>
                              <w:id w:val="167714819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6641462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7" type="#_x0000_t202" style="position:absolute;left:0;text-align:left;margin-left:29.4pt;margin-top:34.85pt;width:89.85pt;height:9.6pt;z-index:2516584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OhjAIAAJU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3aik&#10;xDCNJj2ILvoVMhin+rQuTAG7dwDG7ovtgN2+BzymtDvpdfojIQI5Kr3ZVRfGCE9K5aREyyjhkJXj&#10;8nScy1/stZ0P8auwmqRDRT26l4vK1tchIhJAt5DkLFjV1FeNUvmSGCMulCdrhl6rmGOExh8oZUhb&#10;0ZOPx6Ns2Nik3ltWJpkRmTODu5R5n2E+xY0SCaPMdyFRs5zoK74Z58Ls/Gd0Qkm4eovigN9H9Rbl&#10;Pg9oZM/WxJ2yboz1Ofs8ZPuS1T+3JZM9HgU/yDsdY7foMlnGJ7l36W1h6w2Y4W0/W8Hxqwbtu2Yh&#10;3jGPYULHsSDiLT5SWZTfDidKltb/fu094cFxSClpMZwVDb9WzAtK1DcD9p+Wk0ma5nyZHH8Ck4g/&#10;lCwOJWalLyw4AX4junxM+Ki2R+mtfsQemSevEDHD4buicXu8iP3KwB7iYj7PIMyvY/Ha3DueTKc6&#10;J3I+dI/Mu4HBEdy/sdsxZtMXRO6xSTO4+SqCjJnl+6oOHcDsZ/IPeyotl8N7Ru236ewZ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DJv46G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3516D3F8" w14:textId="25526A96" w:rsidR="004E5C8C" w:rsidRDefault="004E5C8C" w:rsidP="00664D04">
                    <w:pPr>
                      <w:pStyle w:val="Brdtext"/>
                      <w:jc w:val="left"/>
                    </w:pPr>
                    <w:sdt>
                      <w:sdtPr>
                        <w:alias w:val="NummerEtikett"/>
                        <w:tag w:val="NummerEtikett"/>
                        <w:id w:val="-18855546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5998944"/>
                        <w:lock w:val="sdtContentLocked"/>
                        <w:dataBinding w:prefixMappings="xmlns:ns0='http://rkdhs/mallar/lagstiftning/Prop/Prop.xsd'" w:xpath="/ns0:dokumentvärden[1]/ns0:dokumentnummer[1]" w:storeItemID="{068625C3-B546-44A5-B525-B7CC092E5AD6}"/>
                        <w:text/>
                      </w:sdtPr>
                      <w:sdtContent>
                        <w:r>
                          <w:t>2018/19:158</w:t>
                        </w:r>
                      </w:sdtContent>
                    </w:sdt>
                  </w:p>
                  <w:p w14:paraId="64B940E6" w14:textId="3669F94F" w:rsidR="004E5C8C" w:rsidRPr="00C7375F" w:rsidRDefault="004E5C8C" w:rsidP="00136126">
                    <w:pPr>
                      <w:pStyle w:val="Brdtext"/>
                    </w:pPr>
                    <w:sdt>
                      <w:sdtPr>
                        <w:alias w:val="BilageEtikett"/>
                        <w:tag w:val="BilageEtikett"/>
                        <w:id w:val="167714819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6641462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07EB56" w14:textId="77777777" w:rsidR="004E5C8C" w:rsidRDefault="004E5C8C" w:rsidP="00EE1584">
    <w:pPr>
      <w:pStyle w:val="Brdtext"/>
    </w:pPr>
    <w:r>
      <w:rPr>
        <w:noProof/>
        <w:lang w:eastAsia="sv-SE"/>
      </w:rPr>
      <mc:AlternateContent>
        <mc:Choice Requires="wps">
          <w:drawing>
            <wp:anchor distT="0" distB="0" distL="0" distR="0" simplePos="0" relativeHeight="25165849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C7C7CE" w14:textId="6E113292" w:rsidR="004E5C8C" w:rsidRDefault="004E5C8C" w:rsidP="00A118D8">
                          <w:pPr>
                            <w:pStyle w:val="Brdtext"/>
                            <w:jc w:val="left"/>
                          </w:pPr>
                          <w:sdt>
                            <w:sdtPr>
                              <w:alias w:val="NummerEtikett"/>
                              <w:tag w:val="NummerEtikett"/>
                              <w:id w:val="-8293666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7372005"/>
                              <w:lock w:val="sdtContentLocked"/>
                              <w:dataBinding w:prefixMappings="xmlns:ns0='http://rkdhs/mallar/lagstiftning/Prop/Prop.xsd'" w:xpath="/ns0:dokumentvärden[1]/ns0:dokumentnummer[1]" w:storeItemID="{068625C3-B546-44A5-B525-B7CC092E5AD6}"/>
                              <w:text/>
                            </w:sdtPr>
                            <w:sdtContent>
                              <w:r>
                                <w:t>2018/19:158</w:t>
                              </w:r>
                            </w:sdtContent>
                          </w:sdt>
                        </w:p>
                        <w:p w14:paraId="64D0A1C5" w14:textId="380EEE27" w:rsidR="004E5C8C" w:rsidRPr="00C7375F" w:rsidRDefault="004E5C8C" w:rsidP="00136126">
                          <w:pPr>
                            <w:pStyle w:val="Brdtext"/>
                          </w:pPr>
                          <w:sdt>
                            <w:sdtPr>
                              <w:alias w:val="BilageEtikett"/>
                              <w:tag w:val="BilageEtikett"/>
                              <w:id w:val="170637109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2379842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8" type="#_x0000_t202" style="position:absolute;left:0;text-align:left;margin-left:348.15pt;margin-top:35.45pt;width:89.85pt;height:9.6pt;z-index:2516584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kjqD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I/BjmEaTHkUX/QoVHCd+WhemgD04AGP32XbAbs8DDlPZnfQ6/VEQgR2RNjt2EYzw5FROSrSMEg5b&#10;OS7Pxpn+Yu/tfIhfhNUkLSrq0b1MKlvfhIibALqFpGTBqqa+bpTKm6QYcak8WTP0WsV8R3j8gVKG&#10;tBU9PT4Z5cDGJvc+sjIpjMiaGdKlyvsK8ypulEgYZb4JCc5yoa/kZpwLs8uf0QklkeotjgN+f6u3&#10;OPd1wCNntibunHVjrM/V50e2p6z+saVM9ngQflB3WsZu0WWxjE93EljYegNleNu/reD4dYP23bAQ&#10;75nHY0LHMSDiHT5SWdBvhxUlS+t/vXae8NA4rJS0eJwVDT9XzAtK1FcD9Z+VkwnCxryZnHyEkog/&#10;tCwOLWalLy00UWIUOZ6XCR/Vdim91U+YI/OUFSZmOHJXNG6Xl7EfGZhDXMznGYT361i8MQ+Op9CJ&#10;5yTOx+6JeTcoOEL7t3b7jNn0hZB7bPIMbr6KEGNWeWK6Z3XoAN5+Fv8wp9JwOdxn1H6a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mSOoO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CC7C7CE" w14:textId="6E113292" w:rsidR="004E5C8C" w:rsidRDefault="004E5C8C" w:rsidP="00A118D8">
                    <w:pPr>
                      <w:pStyle w:val="Brdtext"/>
                      <w:jc w:val="left"/>
                    </w:pPr>
                    <w:sdt>
                      <w:sdtPr>
                        <w:alias w:val="NummerEtikett"/>
                        <w:tag w:val="NummerEtikett"/>
                        <w:id w:val="-8293666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57372005"/>
                        <w:lock w:val="sdtContentLocked"/>
                        <w:dataBinding w:prefixMappings="xmlns:ns0='http://rkdhs/mallar/lagstiftning/Prop/Prop.xsd'" w:xpath="/ns0:dokumentvärden[1]/ns0:dokumentnummer[1]" w:storeItemID="{068625C3-B546-44A5-B525-B7CC092E5AD6}"/>
                        <w:text/>
                      </w:sdtPr>
                      <w:sdtContent>
                        <w:r>
                          <w:t>2018/19:158</w:t>
                        </w:r>
                      </w:sdtContent>
                    </w:sdt>
                  </w:p>
                  <w:p w14:paraId="64D0A1C5" w14:textId="380EEE27" w:rsidR="004E5C8C" w:rsidRPr="00C7375F" w:rsidRDefault="004E5C8C" w:rsidP="00136126">
                    <w:pPr>
                      <w:pStyle w:val="Brdtext"/>
                    </w:pPr>
                    <w:sdt>
                      <w:sdtPr>
                        <w:alias w:val="BilageEtikett"/>
                        <w:tag w:val="BilageEtikett"/>
                        <w:id w:val="170637109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2379842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7CBFC4" w14:textId="77777777" w:rsidR="004E5C8C" w:rsidRDefault="004E5C8C" w:rsidP="00664D04">
    <w:pPr>
      <w:pStyle w:val="Brdtext"/>
    </w:pPr>
    <w:r>
      <w:rPr>
        <w:noProof/>
        <w:lang w:eastAsia="sv-SE"/>
      </w:rPr>
      <mc:AlternateContent>
        <mc:Choice Requires="wps">
          <w:drawing>
            <wp:anchor distT="0" distB="0" distL="0" distR="0" simplePos="0" relativeHeight="25165842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0FFC12" w14:textId="0D19B7BA" w:rsidR="004E5C8C" w:rsidRDefault="004E5C8C" w:rsidP="00664D04">
                          <w:pPr>
                            <w:pStyle w:val="Brdtext"/>
                            <w:jc w:val="left"/>
                          </w:pPr>
                          <w:sdt>
                            <w:sdtPr>
                              <w:alias w:val="NummerEtikett"/>
                              <w:tag w:val="NummerEtikett"/>
                              <w:id w:val="-8968214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44045771"/>
                              <w:lock w:val="sdtContentLocked"/>
                              <w:dataBinding w:prefixMappings="xmlns:ns0='http://rkdhs/mallar/lagstiftning/Prop/Prop.xsd'" w:xpath="/ns0:dokumentvärden[1]/ns0:dokumentnummer[1]" w:storeItemID="{068625C3-B546-44A5-B525-B7CC092E5AD6}"/>
                              <w:text/>
                            </w:sdtPr>
                            <w:sdtContent>
                              <w:r>
                                <w:t>2018/19:158</w:t>
                              </w:r>
                            </w:sdtContent>
                          </w:sdt>
                        </w:p>
                        <w:p w14:paraId="3DA84C99" w14:textId="68971542" w:rsidR="004E5C8C" w:rsidRPr="00C7375F" w:rsidRDefault="004E5C8C" w:rsidP="00136126">
                          <w:pPr>
                            <w:pStyle w:val="Brdtext"/>
                          </w:pPr>
                          <w:sdt>
                            <w:sdtPr>
                              <w:alias w:val="BilageEtikett"/>
                              <w:tag w:val="BilageEtikett"/>
                              <w:id w:val="-11552071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7372185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2" type="#_x0000_t202" style="position:absolute;left:0;text-align:left;margin-left:29.4pt;margin-top:34.85pt;width:89.85pt;height:9.6pt;z-index:2516584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of9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9EpJZrVaNKTaIPbIINxrE9j/RSwRwtgaD+bFtjh3uMypt1KV8c/EiLQo9K7fXXhjPBolE9ytIwS&#10;Dl0+zi/GqfzZwdo6H74IU5MoFNShe6mobHvrA14C6ACJwbxRVXlTKZUOkTHiSjmyZei1CumNsPgD&#10;pTRpCnp+ejZKjrWJ5p1npaMbkTjTh4uZdxkmKeyUiBilvwmJmqVEX4nNOBd6Hz+hI0oi1FsMe/zh&#10;VW8x7vKARYpsdNgb15U2LmWfhuxQsvLHUDLZ4VHwo7yjGNplm8gyPj8bKLA05Q7McKabLW/5TYX2&#10;3TIfHpjDMKHjWBDhHh+pDMpveomStXG/XruPeHAcWkoaDGdB/c8Nc4IS9VWD/Rf5ZBKnOR0mZx/B&#10;JOKONctjjd7UVwacyLGKLE9ixAc1iNKZ+hl7ZBGjQsU0R+yChkG8Ct3KwB7iYrFIIMyvZeFWP1oe&#10;Xcc6R3I+tc/M2Z7BAdy/M8MYs+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HTKH/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90FFC12" w14:textId="0D19B7BA" w:rsidR="004E5C8C" w:rsidRDefault="004E5C8C" w:rsidP="00664D04">
                    <w:pPr>
                      <w:pStyle w:val="Brdtext"/>
                      <w:jc w:val="left"/>
                    </w:pPr>
                    <w:sdt>
                      <w:sdtPr>
                        <w:alias w:val="NummerEtikett"/>
                        <w:tag w:val="NummerEtikett"/>
                        <w:id w:val="-8968214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44045771"/>
                        <w:lock w:val="sdtContentLocked"/>
                        <w:dataBinding w:prefixMappings="xmlns:ns0='http://rkdhs/mallar/lagstiftning/Prop/Prop.xsd'" w:xpath="/ns0:dokumentvärden[1]/ns0:dokumentnummer[1]" w:storeItemID="{068625C3-B546-44A5-B525-B7CC092E5AD6}"/>
                        <w:text/>
                      </w:sdtPr>
                      <w:sdtContent>
                        <w:r>
                          <w:t>2018/19:158</w:t>
                        </w:r>
                      </w:sdtContent>
                    </w:sdt>
                  </w:p>
                  <w:p w14:paraId="3DA84C99" w14:textId="68971542" w:rsidR="004E5C8C" w:rsidRPr="00C7375F" w:rsidRDefault="004E5C8C" w:rsidP="00136126">
                    <w:pPr>
                      <w:pStyle w:val="Brdtext"/>
                    </w:pPr>
                    <w:sdt>
                      <w:sdtPr>
                        <w:alias w:val="BilageEtikett"/>
                        <w:tag w:val="BilageEtikett"/>
                        <w:id w:val="-11552071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7372185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54DF3D" w14:textId="77777777" w:rsidR="004E5C8C" w:rsidRDefault="004E5C8C" w:rsidP="00EE1584">
    <w:pPr>
      <w:pStyle w:val="Brdtext"/>
    </w:pPr>
    <w:r>
      <w:rPr>
        <w:noProof/>
        <w:lang w:eastAsia="sv-SE"/>
      </w:rPr>
      <mc:AlternateContent>
        <mc:Choice Requires="wps">
          <w:drawing>
            <wp:anchor distT="0" distB="0" distL="0" distR="0" simplePos="0" relativeHeight="25165849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E0A309" w14:textId="4BC76118" w:rsidR="004E5C8C" w:rsidRDefault="004E5C8C" w:rsidP="00A118D8">
                          <w:pPr>
                            <w:pStyle w:val="Brdtext"/>
                            <w:jc w:val="left"/>
                          </w:pPr>
                          <w:sdt>
                            <w:sdtPr>
                              <w:alias w:val="NummerEtikett"/>
                              <w:tag w:val="NummerEtikett"/>
                              <w:id w:val="4314718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354863"/>
                              <w:lock w:val="sdtContentLocked"/>
                              <w:dataBinding w:prefixMappings="xmlns:ns0='http://rkdhs/mallar/lagstiftning/Prop/Prop.xsd'" w:xpath="/ns0:dokumentvärden[1]/ns0:dokumentnummer[1]" w:storeItemID="{068625C3-B546-44A5-B525-B7CC092E5AD6}"/>
                              <w:text/>
                            </w:sdtPr>
                            <w:sdtContent>
                              <w:r>
                                <w:t>2018/19:158</w:t>
                              </w:r>
                            </w:sdtContent>
                          </w:sdt>
                        </w:p>
                        <w:p w14:paraId="396A2157" w14:textId="1B187AF5" w:rsidR="004E5C8C" w:rsidRPr="00C7375F" w:rsidRDefault="004E5C8C" w:rsidP="00136126">
                          <w:pPr>
                            <w:pStyle w:val="Brdtext"/>
                          </w:pPr>
                          <w:sdt>
                            <w:sdtPr>
                              <w:alias w:val="BilageEtikett"/>
                              <w:tag w:val="BilageEtikett"/>
                              <w:id w:val="186408522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9377827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3" type="#_x0000_t202" style="position:absolute;left:0;text-align:left;margin-left:348.15pt;margin-top:35.45pt;width:89.85pt;height:9.6pt;z-index:2516584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rbCu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RuNKdGsRpMeRRvcBhmcxvo01s8AW1oAQ/vZtMAO9x6XMe1Wujr+kRCBHpXe7asLZ4RHo3ySo2WU&#10;cOjycX4+TuXPDtbW+fBFmJpEoaAO3UtFZdtbH/ASQAdIDOaNqsqbSql0iIwRV8qRLUOvVUhvhMUf&#10;KKVJU9Dp6dkoOdYmmneelY5uROJMHy5m3mWYpLBTImKU/iYkapYSfSU241zoffyEjiiJUG8x7PGH&#10;V73FuMsDFimy0WFvXFfauJR9GrJDycofQ8lkh0fBj/KOYmhXbSLLeDodKLAy5Q7McKabLW/5TYX2&#10;3TIfHpjDMKHjWBDhHh+pDMpveomStXG/XruPeHAcWkoaDGdB/c8Nc4IS9VWD/ef5ZBKnOR0mZx/B&#10;JOKONatjjd7UVwacyLGKLE9ixAc1iNKZ+gl7ZBGjQsU0R+yChkG8Ct3KwB7iYrFIIMyvZeFWLy2P&#10;rmOdIzkf2yfmbM/gAO7fmWGM2ew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6a2wr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8E0A309" w14:textId="4BC76118" w:rsidR="004E5C8C" w:rsidRDefault="004E5C8C" w:rsidP="00A118D8">
                    <w:pPr>
                      <w:pStyle w:val="Brdtext"/>
                      <w:jc w:val="left"/>
                    </w:pPr>
                    <w:sdt>
                      <w:sdtPr>
                        <w:alias w:val="NummerEtikett"/>
                        <w:tag w:val="NummerEtikett"/>
                        <w:id w:val="4314718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354863"/>
                        <w:lock w:val="sdtContentLocked"/>
                        <w:dataBinding w:prefixMappings="xmlns:ns0='http://rkdhs/mallar/lagstiftning/Prop/Prop.xsd'" w:xpath="/ns0:dokumentvärden[1]/ns0:dokumentnummer[1]" w:storeItemID="{068625C3-B546-44A5-B525-B7CC092E5AD6}"/>
                        <w:text/>
                      </w:sdtPr>
                      <w:sdtContent>
                        <w:r>
                          <w:t>2018/19:158</w:t>
                        </w:r>
                      </w:sdtContent>
                    </w:sdt>
                  </w:p>
                  <w:p w14:paraId="396A2157" w14:textId="1B187AF5" w:rsidR="004E5C8C" w:rsidRPr="00C7375F" w:rsidRDefault="004E5C8C" w:rsidP="00136126">
                    <w:pPr>
                      <w:pStyle w:val="Brdtext"/>
                    </w:pPr>
                    <w:sdt>
                      <w:sdtPr>
                        <w:alias w:val="BilageEtikett"/>
                        <w:tag w:val="BilageEtikett"/>
                        <w:id w:val="186408522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9377827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BCF852" w14:textId="77777777" w:rsidR="004E5C8C" w:rsidRDefault="004E5C8C" w:rsidP="00664D04">
    <w:pPr>
      <w:pStyle w:val="Brdtext"/>
    </w:pPr>
    <w:r>
      <w:rPr>
        <w:noProof/>
        <w:lang w:eastAsia="sv-SE"/>
      </w:rPr>
      <mc:AlternateContent>
        <mc:Choice Requires="wps">
          <w:drawing>
            <wp:anchor distT="0" distB="0" distL="0" distR="0" simplePos="0" relativeHeight="25165842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3EA64B" w14:textId="71413D5A" w:rsidR="004E5C8C" w:rsidRDefault="004E5C8C" w:rsidP="00664D04">
                          <w:pPr>
                            <w:pStyle w:val="Brdtext"/>
                            <w:jc w:val="left"/>
                          </w:pPr>
                          <w:sdt>
                            <w:sdtPr>
                              <w:alias w:val="NummerEtikett"/>
                              <w:tag w:val="NummerEtikett"/>
                              <w:id w:val="-18289712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9776632"/>
                              <w:lock w:val="sdtContentLocked"/>
                              <w:dataBinding w:prefixMappings="xmlns:ns0='http://rkdhs/mallar/lagstiftning/Prop/Prop.xsd'" w:xpath="/ns0:dokumentvärden[1]/ns0:dokumentnummer[1]" w:storeItemID="{068625C3-B546-44A5-B525-B7CC092E5AD6}"/>
                              <w:text/>
                            </w:sdtPr>
                            <w:sdtContent>
                              <w:r>
                                <w:t>2018/19:158</w:t>
                              </w:r>
                            </w:sdtContent>
                          </w:sdt>
                        </w:p>
                        <w:p w14:paraId="13F94939" w14:textId="66C82C2D" w:rsidR="004E5C8C" w:rsidRPr="00C7375F" w:rsidRDefault="004E5C8C" w:rsidP="00136126">
                          <w:pPr>
                            <w:pStyle w:val="Brdtext"/>
                          </w:pPr>
                          <w:sdt>
                            <w:sdtPr>
                              <w:alias w:val="BilageEtikett"/>
                              <w:tag w:val="BilageEtikett"/>
                              <w:id w:val="-115837744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73528505"/>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7" type="#_x0000_t202" style="position:absolute;left:0;text-align:left;margin-left:29.4pt;margin-top:34.85pt;width:89.85pt;height:9.6pt;z-index:2516584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GGK0jwIAAJUFAAAOAAAAZHJzL2Uyb0RvYy54bWysVE1v2zAMvQ/YfxB0Xx1nabsGdYqsRYcB&#10;RVusHXpWZKkxpq9JSuzs1+9Jdj7W9dJhF5sSH0mRfOT5RacVWQsfGmsqWh6NKBGG27oxzxX9/nj9&#10;4RMlITJTM2WNqOhGBHoxe//uvHVTMbZLq2rhCZyYMG1dRZcxumlRBL4UmoUj64SBUlqvWcTRPxe1&#10;Zy28a1WMR6OTorW+dt5yEQJur3olnWX/Ugoe76QMIhJVUbwt5q/P30X6FrNzNn32zC0bPjyD/cMr&#10;NGsMgu5cXbHIyMo3f7nSDfc2WBmPuNWFlbLhIueAbMrRi2welsyJnAuKE9yuTOH/ueW363tPmhq9&#10;Gx1TYphGkx5FF/0KGYxTfVoXpoA9OABj99l2wG7vAy5T2p30Ov2REIEeld7sqgtnhCejclKiZZRw&#10;6MpxeTbO5S/21s6H+EVYTZJQUY/u5aKy9U2IeAmgW0gKFqxq6utGqXxIjBGXypM1Q69VzG+ExR8o&#10;ZUhb0ZOPx6Ps2Nhk3ntWJrkRmTNDuJR5n2GW4kaJhFHmm5CoWU70ldiMc2F28TM6oSRCvcVwwO9f&#10;9RbjPg9Y5MjWxJ2xboz1Ofs8ZPuS1T+2JZM9HgU/yDuJsVt0mSzj09y7dLew9QbM8LafreD4dYP2&#10;3bAQ75nHMKHjWBDxDh+pLMpvB4mSpfW/XrtPeHAcWkpaDGdFw88V84IS9dWA/WflZJKmOR8mx6dg&#10;EvGHmsWhxqz0pQUnSqwix7OY8FFtRemtfsIemaeoUDHDEbuicStexn5lYA9xMZ9nEObXsXhjHhxP&#10;rlOdEzkfuyfm3cDgCO7f2u0Ys+kLIvfYZBncfBVBxszyfVWHDmD2M/mHPZWWy+E5o/bb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EYYrS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73EA64B" w14:textId="71413D5A" w:rsidR="004E5C8C" w:rsidRDefault="004E5C8C" w:rsidP="00664D04">
                    <w:pPr>
                      <w:pStyle w:val="Brdtext"/>
                      <w:jc w:val="left"/>
                    </w:pPr>
                    <w:sdt>
                      <w:sdtPr>
                        <w:alias w:val="NummerEtikett"/>
                        <w:tag w:val="NummerEtikett"/>
                        <w:id w:val="-18289712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9776632"/>
                        <w:lock w:val="sdtContentLocked"/>
                        <w:dataBinding w:prefixMappings="xmlns:ns0='http://rkdhs/mallar/lagstiftning/Prop/Prop.xsd'" w:xpath="/ns0:dokumentvärden[1]/ns0:dokumentnummer[1]" w:storeItemID="{068625C3-B546-44A5-B525-B7CC092E5AD6}"/>
                        <w:text/>
                      </w:sdtPr>
                      <w:sdtContent>
                        <w:r>
                          <w:t>2018/19:158</w:t>
                        </w:r>
                      </w:sdtContent>
                    </w:sdt>
                  </w:p>
                  <w:p w14:paraId="13F94939" w14:textId="66C82C2D" w:rsidR="004E5C8C" w:rsidRPr="00C7375F" w:rsidRDefault="004E5C8C" w:rsidP="00136126">
                    <w:pPr>
                      <w:pStyle w:val="Brdtext"/>
                    </w:pPr>
                    <w:sdt>
                      <w:sdtPr>
                        <w:alias w:val="BilageEtikett"/>
                        <w:tag w:val="BilageEtikett"/>
                        <w:id w:val="-115837744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7352850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F447B3" w14:textId="77777777" w:rsidR="004E5C8C" w:rsidRDefault="004E5C8C" w:rsidP="00EE1584">
    <w:pPr>
      <w:pStyle w:val="Brdtext"/>
    </w:pPr>
    <w:r>
      <w:rPr>
        <w:noProof/>
        <w:lang w:eastAsia="sv-SE"/>
      </w:rPr>
      <mc:AlternateContent>
        <mc:Choice Requires="wps">
          <w:drawing>
            <wp:anchor distT="0" distB="0" distL="0" distR="0" simplePos="0" relativeHeight="2516584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F10370" w14:textId="7AEB60B6" w:rsidR="004E5C8C" w:rsidRDefault="004E5C8C" w:rsidP="00A118D8">
                          <w:pPr>
                            <w:pStyle w:val="Brdtext"/>
                            <w:jc w:val="left"/>
                          </w:pPr>
                          <w:sdt>
                            <w:sdtPr>
                              <w:alias w:val="NummerEtikett"/>
                              <w:tag w:val="NummerEtikett"/>
                              <w:id w:val="-8686007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0490003"/>
                              <w:lock w:val="sdtContentLocked"/>
                              <w:dataBinding w:prefixMappings="xmlns:ns0='http://rkdhs/mallar/lagstiftning/Prop/Prop.xsd'" w:xpath="/ns0:dokumentvärden[1]/ns0:dokumentnummer[1]" w:storeItemID="{068625C3-B546-44A5-B525-B7CC092E5AD6}"/>
                              <w:text/>
                            </w:sdtPr>
                            <w:sdtContent>
                              <w:r>
                                <w:t>2018/19:158</w:t>
                              </w:r>
                            </w:sdtContent>
                          </w:sdt>
                        </w:p>
                        <w:p w14:paraId="28ED7B62" w14:textId="5D6B1880" w:rsidR="004E5C8C" w:rsidRPr="00C7375F" w:rsidRDefault="004E5C8C" w:rsidP="00136126">
                          <w:pPr>
                            <w:pStyle w:val="Brdtext"/>
                          </w:pPr>
                          <w:sdt>
                            <w:sdtPr>
                              <w:alias w:val="BilageEtikett"/>
                              <w:tag w:val="BilageEtikett"/>
                              <w:id w:val="19339353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16908584"/>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8" type="#_x0000_t202" style="position:absolute;left:0;text-align:left;margin-left:348.15pt;margin-top:35.45pt;width:89.85pt;height:9.6pt;z-index:251658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5buW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0oMUyjSY+ii36FDI5TfVoXpoA9OABj99l2wG7vAy5T2p30Ov2REIEeld7sqgtnhCejclKiZZRw&#10;6MpxeTbO5S/21s6H+EVYTZJQUY/u5aKy9U2IeAmgW0gKFqxq6utGqXxIjBGXypM1Q69VzG+ExR8o&#10;ZUhb0dPjk1F2bGwy7z0rk9yIzJkhXMq8zzBLcaNEwijzTUjULCf6SmzGuTC7+BmdUBKh3mI44Pev&#10;eotxnwcscmRr4s5YN8b6nH0esn3J6h/bkskej4If5J3E2C26TJbxxx0FFrbegBne9rMVHL9u0L4b&#10;FuI98xgmdBwLIt7hI5VF+e0gUbK0/tdr9wkPjkNLSYvhrGj4uWJeUKK+GrD/rJxM0jTnw+TkI5hE&#10;/KFmcagxK31pwYkSq8jxLCZ8VFtRequfsEfmKSpUzHDErmjcipexXxnYQ1zM5xmE+XUs3pgHx5Pr&#10;VOdEzsfuiXk3MDiC+7d2O8Zs+oLIPTZZBjdfRZAxszxVuq/q0AHMfib/sKfScjk8Z9R+m8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65buW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1F10370" w14:textId="7AEB60B6" w:rsidR="004E5C8C" w:rsidRDefault="004E5C8C" w:rsidP="00A118D8">
                    <w:pPr>
                      <w:pStyle w:val="Brdtext"/>
                      <w:jc w:val="left"/>
                    </w:pPr>
                    <w:sdt>
                      <w:sdtPr>
                        <w:alias w:val="NummerEtikett"/>
                        <w:tag w:val="NummerEtikett"/>
                        <w:id w:val="-8686007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0490003"/>
                        <w:lock w:val="sdtContentLocked"/>
                        <w:dataBinding w:prefixMappings="xmlns:ns0='http://rkdhs/mallar/lagstiftning/Prop/Prop.xsd'" w:xpath="/ns0:dokumentvärden[1]/ns0:dokumentnummer[1]" w:storeItemID="{068625C3-B546-44A5-B525-B7CC092E5AD6}"/>
                        <w:text/>
                      </w:sdtPr>
                      <w:sdtContent>
                        <w:r>
                          <w:t>2018/19:158</w:t>
                        </w:r>
                      </w:sdtContent>
                    </w:sdt>
                  </w:p>
                  <w:p w14:paraId="28ED7B62" w14:textId="5D6B1880" w:rsidR="004E5C8C" w:rsidRPr="00C7375F" w:rsidRDefault="004E5C8C" w:rsidP="00136126">
                    <w:pPr>
                      <w:pStyle w:val="Brdtext"/>
                    </w:pPr>
                    <w:sdt>
                      <w:sdtPr>
                        <w:alias w:val="BilageEtikett"/>
                        <w:tag w:val="BilageEtikett"/>
                        <w:id w:val="19339353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1690858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03A31B" w14:textId="77777777" w:rsidR="004E5C8C" w:rsidRDefault="004E5C8C" w:rsidP="00664D04">
    <w:pPr>
      <w:pStyle w:val="Brdtext"/>
    </w:pPr>
    <w:r>
      <w:rPr>
        <w:noProof/>
        <w:lang w:eastAsia="sv-SE"/>
      </w:rPr>
      <mc:AlternateContent>
        <mc:Choice Requires="wps">
          <w:drawing>
            <wp:anchor distT="0" distB="0" distL="0" distR="0" simplePos="0" relativeHeight="2516584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0A788" w14:textId="599982E2" w:rsidR="004E5C8C" w:rsidRDefault="004E5C8C" w:rsidP="00664D04">
                          <w:pPr>
                            <w:pStyle w:val="Brdtext"/>
                            <w:jc w:val="left"/>
                          </w:pPr>
                          <w:sdt>
                            <w:sdtPr>
                              <w:alias w:val="NummerEtikett"/>
                              <w:tag w:val="NummerEtikett"/>
                              <w:id w:val="12026748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6382182"/>
                              <w:lock w:val="sdtContentLocked"/>
                              <w:dataBinding w:prefixMappings="xmlns:ns0='http://rkdhs/mallar/lagstiftning/Prop/Prop.xsd'" w:xpath="/ns0:dokumentvärden[1]/ns0:dokumentnummer[1]" w:storeItemID="{068625C3-B546-44A5-B525-B7CC092E5AD6}"/>
                              <w:text/>
                            </w:sdtPr>
                            <w:sdtContent>
                              <w:r>
                                <w:t>2018/19:158</w:t>
                              </w:r>
                            </w:sdtContent>
                          </w:sdt>
                        </w:p>
                        <w:p w14:paraId="1A9DDEB3" w14:textId="287253DD" w:rsidR="004E5C8C" w:rsidRPr="00C7375F" w:rsidRDefault="004E5C8C" w:rsidP="00136126">
                          <w:pPr>
                            <w:pStyle w:val="Brdtext"/>
                          </w:pPr>
                          <w:sdt>
                            <w:sdtPr>
                              <w:alias w:val="BilageEtikett"/>
                              <w:tag w:val="BilageEtikett"/>
                              <w:id w:val="179370924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1040158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2" type="#_x0000_t202" style="position:absolute;left:0;text-align:left;margin-left:29.4pt;margin-top:34.85pt;width:89.85pt;height:9.6pt;z-index:2516584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QbokQIAAJUFAAAOAAAAZHJzL2Uyb0RvYy54bWysVMFu2zAMvQ/YPwi6r46ztF2DOEXWosOA&#10;oi3WDj0rspQYkyVNUmJnX78n2U6yrpcOu9iU+EiK5CNnl22tyFY4Xxld0PxkRInQ3JSVXhX0+9PN&#10;h0+U+MB0yZTRoqA74enl/P27WWOnYmzWRpXCETjRftrYgq5DsNMs83wtauZPjBUaSmlczQKObpWV&#10;jjXwXqtsPBqdZY1xpXWGC+9xe90p6Tz5l1LwcC+lF4GoguJtIX1d+i7jN5vP2HTlmF1XvH8G+4dX&#10;1KzSCLp3dc0CIxtX/eWqrrgz3shwwk2dGSkrLlIOyCYfvcjmcc2sSLmgON7uy+T/n1t+t31wpCrR&#10;u9E5JZrVaNKTaIPbIINxrE9j/RSwRwtgaD+bFtjh3uMypt1KV8c/EiLQo9K7fXXhjPBolE9ytIwS&#10;Dl0+zi/GqfzZwdo6H74IU5MoFNShe6mobHvrA14C6ACJwbxRVXlTKZUOkTHiSjmyZei1CumNsPgD&#10;pTRpCnr28XSUHGsTzTvPSkc3InGmDxcz7zJMUtgpETFKfxMSNUuJvhKbcS70Pn5CR5REqLcY9vjD&#10;q95i3OUBixTZ6LA3rittXMo+DdmhZOWPoWSyw6PgR3lHMbTLNpFlfH46UGBpyh2Y4Uw3W97ymwrt&#10;u2U+PDCHYULHsSDCPT5SGZTf9BIla+N+vXYf8eA4tJQ0GM6C+p8b5gQl6qsG+y/yySROczpMTs/B&#10;JOKONctjjd7UVwacyLGKLE9ixAc1iNKZ+hl7ZBGjQsU0R+yChkG8Ct3KwB7iYrFIIMyvZeFWP1oe&#10;Xcc6R3I+tc/M2Z7BAdy/M8MYs+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XkUG6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370A788" w14:textId="599982E2" w:rsidR="004E5C8C" w:rsidRDefault="004E5C8C" w:rsidP="00664D04">
                    <w:pPr>
                      <w:pStyle w:val="Brdtext"/>
                      <w:jc w:val="left"/>
                    </w:pPr>
                    <w:sdt>
                      <w:sdtPr>
                        <w:alias w:val="NummerEtikett"/>
                        <w:tag w:val="NummerEtikett"/>
                        <w:id w:val="12026748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6382182"/>
                        <w:lock w:val="sdtContentLocked"/>
                        <w:dataBinding w:prefixMappings="xmlns:ns0='http://rkdhs/mallar/lagstiftning/Prop/Prop.xsd'" w:xpath="/ns0:dokumentvärden[1]/ns0:dokumentnummer[1]" w:storeItemID="{068625C3-B546-44A5-B525-B7CC092E5AD6}"/>
                        <w:text/>
                      </w:sdtPr>
                      <w:sdtContent>
                        <w:r>
                          <w:t>2018/19:158</w:t>
                        </w:r>
                      </w:sdtContent>
                    </w:sdt>
                  </w:p>
                  <w:p w14:paraId="1A9DDEB3" w14:textId="287253DD" w:rsidR="004E5C8C" w:rsidRPr="00C7375F" w:rsidRDefault="004E5C8C" w:rsidP="00136126">
                    <w:pPr>
                      <w:pStyle w:val="Brdtext"/>
                    </w:pPr>
                    <w:sdt>
                      <w:sdtPr>
                        <w:alias w:val="BilageEtikett"/>
                        <w:tag w:val="BilageEtikett"/>
                        <w:id w:val="179370924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1040158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21476A" w14:textId="77777777" w:rsidR="004E5C8C" w:rsidRDefault="004E5C8C" w:rsidP="00EE1584">
    <w:pPr>
      <w:pStyle w:val="Brdtext"/>
    </w:pPr>
    <w:r>
      <w:rPr>
        <w:noProof/>
        <w:lang w:eastAsia="sv-SE"/>
      </w:rPr>
      <mc:AlternateContent>
        <mc:Choice Requires="wps">
          <w:drawing>
            <wp:anchor distT="0" distB="0" distL="0" distR="0" simplePos="0" relativeHeight="25165849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64B315" w14:textId="181F0D5A" w:rsidR="004E5C8C" w:rsidRDefault="004E5C8C" w:rsidP="00A118D8">
                          <w:pPr>
                            <w:pStyle w:val="Brdtext"/>
                            <w:jc w:val="left"/>
                          </w:pPr>
                          <w:sdt>
                            <w:sdtPr>
                              <w:alias w:val="NummerEtikett"/>
                              <w:tag w:val="NummerEtikett"/>
                              <w:id w:val="19868904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9006956"/>
                              <w:lock w:val="sdtContentLocked"/>
                              <w:dataBinding w:prefixMappings="xmlns:ns0='http://rkdhs/mallar/lagstiftning/Prop/Prop.xsd'" w:xpath="/ns0:dokumentvärden[1]/ns0:dokumentnummer[1]" w:storeItemID="{068625C3-B546-44A5-B525-B7CC092E5AD6}"/>
                              <w:text/>
                            </w:sdtPr>
                            <w:sdtContent>
                              <w:r>
                                <w:t>2018/19:158</w:t>
                              </w:r>
                            </w:sdtContent>
                          </w:sdt>
                        </w:p>
                        <w:p w14:paraId="31B02EB2" w14:textId="2DF1A013" w:rsidR="004E5C8C" w:rsidRPr="00C7375F" w:rsidRDefault="004E5C8C" w:rsidP="00136126">
                          <w:pPr>
                            <w:pStyle w:val="Brdtext"/>
                          </w:pPr>
                          <w:sdt>
                            <w:sdtPr>
                              <w:alias w:val="BilageEtikett"/>
                              <w:tag w:val="BilageEtikett"/>
                              <w:id w:val="-164472570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78928788"/>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3" type="#_x0000_t202" style="position:absolute;left:0;text-align:left;margin-left:348.15pt;margin-top:35.45pt;width:89.85pt;height:9.6pt;z-index:2516584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2jG7kQIAAJUFAAAOAAAAZHJzL2Uyb0RvYy54bWysVFFP2zAQfp+0/2D5faQppYyKFHUgpkkI&#10;0GDi2XVsGs2xPdtt0v16PjtJ2zFemPaSnH3f3fnuvrvzi7ZWZCOcr4wuaH40okRobspKPxf0x+P1&#10;p8+U+MB0yZTRoqBb4enF/OOH88bOxNisjCqFI3Ci/ayxBV2FYGdZ5vlK1MwfGSs0lNK4mgUc3XNW&#10;OtbAe62y8Wg0zRrjSusMF97j9qpT0nnyL6Xg4U5KLwJRBcXbQvq69F3GbzY/Z7Nnx+yq4v0z2D+8&#10;omaVRtCdqysWGFm76i9XdcWd8UaGI27qzEhZcZFyQDb56FU2DytmRcoFxfF2Vyb//9zy2829I1WJ&#10;3o2mlGhWo0mPog1ujQyOY30a62eAPVgAQ/vFtMAO9x6XMe1Wujr+kRCBHpXe7qoLZ4RHo3ySo2WU&#10;cOjycX42TuXP9tbW+fBVmJpEoaAO3UtFZZsbH/ASQAdIDOaNqsrrSql0iIwRl8qRDUOvVUhvhMUf&#10;KKVJU9Dp8ckoOdYmmneelY5uROJMHy5m3mWYpLBVImKU/i4kapYSfSM241zoXfyEjiiJUO8x7PH7&#10;V73HuMsDFimy0WFnXFfauJR9GrJ9ycqfQ8lkh0fBD/KOYmiXbSLL+HQ6UGBpyi2Y4Uw3W97y6wrt&#10;u2E+3DOHYULHsSDCHT5SGZTf9BIlK+N+v3Uf8eA4tJQ0GM6C+l9r5gQl6psG+8/yySROczpMTk7B&#10;JOIONctDjV7XlwacyLGKLE9ixAc1iNKZ+gl7ZBGjQsU0R+yChkG8DN3KwB7iYrFIIMyvZeFGP1ge&#10;Xcc6R3I+tk/M2Z7BAdy/NcMYs9krInfYaOntYh1AxsTyWOmuqn0HMPuJ/P2eisvl8JxQ+206fwE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qtoxu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D64B315" w14:textId="181F0D5A" w:rsidR="004E5C8C" w:rsidRDefault="004E5C8C" w:rsidP="00A118D8">
                    <w:pPr>
                      <w:pStyle w:val="Brdtext"/>
                      <w:jc w:val="left"/>
                    </w:pPr>
                    <w:sdt>
                      <w:sdtPr>
                        <w:alias w:val="NummerEtikett"/>
                        <w:tag w:val="NummerEtikett"/>
                        <w:id w:val="19868904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9006956"/>
                        <w:lock w:val="sdtContentLocked"/>
                        <w:dataBinding w:prefixMappings="xmlns:ns0='http://rkdhs/mallar/lagstiftning/Prop/Prop.xsd'" w:xpath="/ns0:dokumentvärden[1]/ns0:dokumentnummer[1]" w:storeItemID="{068625C3-B546-44A5-B525-B7CC092E5AD6}"/>
                        <w:text/>
                      </w:sdtPr>
                      <w:sdtContent>
                        <w:r>
                          <w:t>2018/19:158</w:t>
                        </w:r>
                      </w:sdtContent>
                    </w:sdt>
                  </w:p>
                  <w:p w14:paraId="31B02EB2" w14:textId="2DF1A013" w:rsidR="004E5C8C" w:rsidRPr="00C7375F" w:rsidRDefault="004E5C8C" w:rsidP="00136126">
                    <w:pPr>
                      <w:pStyle w:val="Brdtext"/>
                    </w:pPr>
                    <w:sdt>
                      <w:sdtPr>
                        <w:alias w:val="BilageEtikett"/>
                        <w:tag w:val="BilageEtikett"/>
                        <w:id w:val="-164472570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7892878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37BB67" w14:textId="77777777" w:rsidR="004E5C8C" w:rsidRDefault="004E5C8C" w:rsidP="00664D04">
    <w:pPr>
      <w:pStyle w:val="Brdtext"/>
    </w:pPr>
    <w:r>
      <w:rPr>
        <w:noProof/>
        <w:lang w:eastAsia="sv-SE"/>
      </w:rPr>
      <mc:AlternateContent>
        <mc:Choice Requires="wps">
          <w:drawing>
            <wp:anchor distT="0" distB="0" distL="0" distR="0" simplePos="0" relativeHeight="25165842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A4D8D" w14:textId="6A5A247E" w:rsidR="004E5C8C" w:rsidRDefault="004E5C8C" w:rsidP="00664D04">
                          <w:pPr>
                            <w:pStyle w:val="Brdtext"/>
                            <w:jc w:val="left"/>
                          </w:pPr>
                          <w:sdt>
                            <w:sdtPr>
                              <w:alias w:val="NummerEtikett"/>
                              <w:tag w:val="NummerEtikett"/>
                              <w:id w:val="14845075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5470771"/>
                              <w:lock w:val="sdtContentLocked"/>
                              <w:dataBinding w:prefixMappings="xmlns:ns0='http://rkdhs/mallar/lagstiftning/Prop/Prop.xsd'" w:xpath="/ns0:dokumentvärden[1]/ns0:dokumentnummer[1]" w:storeItemID="{068625C3-B546-44A5-B525-B7CC092E5AD6}"/>
                              <w:text/>
                            </w:sdtPr>
                            <w:sdtContent>
                              <w:r>
                                <w:t>2018/19:158</w:t>
                              </w:r>
                            </w:sdtContent>
                          </w:sdt>
                        </w:p>
                        <w:p w14:paraId="3BB15EF7" w14:textId="748DDFF2" w:rsidR="004E5C8C" w:rsidRPr="00C7375F" w:rsidRDefault="004E5C8C" w:rsidP="00136126">
                          <w:pPr>
                            <w:pStyle w:val="Brdtext"/>
                          </w:pPr>
                          <w:sdt>
                            <w:sdtPr>
                              <w:alias w:val="BilageEtikett"/>
                              <w:tag w:val="BilageEtikett"/>
                              <w:id w:val="102613993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6245733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7" type="#_x0000_t202" style="position:absolute;left:0;text-align:left;margin-left:29.4pt;margin-top:34.85pt;width:89.85pt;height:9.6pt;z-index:2516584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BnOIjwIAAJUFAAAOAAAAZHJzL2Uyb0RvYy54bWysVE1v2zAMvQ/YfxB0Xx1nadcGdYqsRYcB&#10;RVusHXpWZKkxpq9JSuzs1+9Jdj7W9dJhF5sSH0mRfOT5RacVWQsfGmsqWh6NKBGG27oxzxX9/nj9&#10;4ZSSEJmpmbJGVHQjAr2YvX933rqpGNulVbXwBE5MmLauossY3bQoAl8KzcKRdcJAKa3XLOLon4va&#10;sxbetSrGo9FJ0VpfO2+5CAG3V72SzrJ/KQWPd1IGEYmqKN4W89fn7yJ9i9k5mz575pYNH57B/uEV&#10;mjUGQXeurlhkZOWbv1zphnsbrIxH3OrCStlwkXNANuXoRTYPS+ZEzgXFCW5XpvD/3PLb9b0nTY3e&#10;jc4oMUyjSY+ii36FDMapPq0LU8AeHICx+2w7YLf3AZcp7U56nf5IiECPSm921YUzwpNROSnRMko4&#10;dOW4PBvn8hd7a+dD/CKsJkmoqEf3clHZ+iZEvATQLSQFC1Y19XWjVD4kxohL5cmaodcq5jfC4g+U&#10;MqSt6MnH41F2bGwy7z0rk9yIzJkhXMq8zzBLcaNEwijzTUjULCf6SmzGuTC7+BmdUBKh3mI44Pev&#10;eotxnwcscmRr4s5YN8b6nH0esn3J6h/bkskej4If5J3E2C26TJbxae5dulvYegNmeNvPVnD8ukH7&#10;bliI98xjmNBxLIh4h49UFuW3g0TJ0vpfr90nPDgOLSUthrOi4eeKeUGJ+mrA/rNyMknTnA+T409g&#10;EvGHmsWhxqz0pQUnSqwix7OY8FFtRemtfsIemaeoUDHDEbuicStexn5lYA9xMZ9nEObXsXhjHhxP&#10;rlOdEzkfuyfm3cDgCO7f2u0Ys+kLIvfYZBncfBVBxszyfVWHDmD2M/mHPZWWy+E5o/bb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PcGc4i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EBA4D8D" w14:textId="6A5A247E" w:rsidR="004E5C8C" w:rsidRDefault="004E5C8C" w:rsidP="00664D04">
                    <w:pPr>
                      <w:pStyle w:val="Brdtext"/>
                      <w:jc w:val="left"/>
                    </w:pPr>
                    <w:sdt>
                      <w:sdtPr>
                        <w:alias w:val="NummerEtikett"/>
                        <w:tag w:val="NummerEtikett"/>
                        <w:id w:val="14845075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5470771"/>
                        <w:lock w:val="sdtContentLocked"/>
                        <w:dataBinding w:prefixMappings="xmlns:ns0='http://rkdhs/mallar/lagstiftning/Prop/Prop.xsd'" w:xpath="/ns0:dokumentvärden[1]/ns0:dokumentnummer[1]" w:storeItemID="{068625C3-B546-44A5-B525-B7CC092E5AD6}"/>
                        <w:text/>
                      </w:sdtPr>
                      <w:sdtContent>
                        <w:r>
                          <w:t>2018/19:158</w:t>
                        </w:r>
                      </w:sdtContent>
                    </w:sdt>
                  </w:p>
                  <w:p w14:paraId="3BB15EF7" w14:textId="748DDFF2" w:rsidR="004E5C8C" w:rsidRPr="00C7375F" w:rsidRDefault="004E5C8C" w:rsidP="00136126">
                    <w:pPr>
                      <w:pStyle w:val="Brdtext"/>
                    </w:pPr>
                    <w:sdt>
                      <w:sdtPr>
                        <w:alias w:val="BilageEtikett"/>
                        <w:tag w:val="BilageEtikett"/>
                        <w:id w:val="102613993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6245733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E88B79" w14:textId="77777777" w:rsidR="004E5C8C" w:rsidRDefault="004E5C8C" w:rsidP="00EE1584">
    <w:pPr>
      <w:pStyle w:val="Brdtext"/>
    </w:pPr>
    <w:r>
      <w:rPr>
        <w:noProof/>
        <w:lang w:eastAsia="sv-SE"/>
      </w:rPr>
      <mc:AlternateContent>
        <mc:Choice Requires="wps">
          <w:drawing>
            <wp:anchor distT="0" distB="0" distL="0" distR="0" simplePos="0" relativeHeight="25165849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7B7F32" w14:textId="1A594B90" w:rsidR="004E5C8C" w:rsidRDefault="004E5C8C" w:rsidP="00A118D8">
                          <w:pPr>
                            <w:pStyle w:val="Brdtext"/>
                            <w:jc w:val="left"/>
                          </w:pPr>
                          <w:sdt>
                            <w:sdtPr>
                              <w:alias w:val="NummerEtikett"/>
                              <w:tag w:val="NummerEtikett"/>
                              <w:id w:val="15366166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3096774"/>
                              <w:lock w:val="sdtContentLocked"/>
                              <w:dataBinding w:prefixMappings="xmlns:ns0='http://rkdhs/mallar/lagstiftning/Prop/Prop.xsd'" w:xpath="/ns0:dokumentvärden[1]/ns0:dokumentnummer[1]" w:storeItemID="{068625C3-B546-44A5-B525-B7CC092E5AD6}"/>
                              <w:text/>
                            </w:sdtPr>
                            <w:sdtContent>
                              <w:r>
                                <w:t>2018/19:158</w:t>
                              </w:r>
                            </w:sdtContent>
                          </w:sdt>
                        </w:p>
                        <w:p w14:paraId="38B22AC2" w14:textId="3920CD93" w:rsidR="004E5C8C" w:rsidRPr="00C7375F" w:rsidRDefault="004E5C8C" w:rsidP="00136126">
                          <w:pPr>
                            <w:pStyle w:val="Brdtext"/>
                          </w:pPr>
                          <w:sdt>
                            <w:sdtPr>
                              <w:alias w:val="BilageEtikett"/>
                              <w:tag w:val="BilageEtikett"/>
                              <w:id w:val="127907568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1960384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8" type="#_x0000_t202" style="position:absolute;left:0;text-align:left;margin-left:348.15pt;margin-top:35.45pt;width:89.85pt;height:9.6pt;z-index:2516584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6qq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G6FVhmk06VF00a+QwXGqT+vCFLAHB2DsPtkO2O19wGVKu5Nepz8SItCj0ptddeGM8GRUTkq0jBIO&#10;XTkuz8e5/MXe2vkQPwurSRIq6tG9XFS2vg0RLwF0C0nBglVNfdMolQ+JMeJKebJm6LWK+Y2w+AOl&#10;DGkrenp8MsqOjU3mvWdlkhuROTOES5n3GWYpbpRIGGW+CYma5URfic04F2YXP6MTSiLUWwwH/P5V&#10;bzHu84BFjmxN3Bnrxlifs89Dti9Z/WNbMtnjUfCDvJMYu0WXyTI+21FgYesNmOFtP1vB8ZsG7btl&#10;Id4zj2FCx7Eg4h0+UlmU3w4SJUvrf712n/DgOLSUtBjOioafK+YFJeqLAfvPy8kkTXM+TE4+gknE&#10;H2oWhxqz0lcWnCixihzPYsJHtRWlt/oJe2SeokLFDEfsisateBX7lYE9xMV8nkGYX8firXlwPLlO&#10;dU7kfOyemHcDgyO4/9Vux5hNXxC5xybL4OarCDJmlqdK91UdOoDZz+Qf9lRaLofnjNp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8+6qq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57B7F32" w14:textId="1A594B90" w:rsidR="004E5C8C" w:rsidRDefault="004E5C8C" w:rsidP="00A118D8">
                    <w:pPr>
                      <w:pStyle w:val="Brdtext"/>
                      <w:jc w:val="left"/>
                    </w:pPr>
                    <w:sdt>
                      <w:sdtPr>
                        <w:alias w:val="NummerEtikett"/>
                        <w:tag w:val="NummerEtikett"/>
                        <w:id w:val="15366166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3096774"/>
                        <w:lock w:val="sdtContentLocked"/>
                        <w:dataBinding w:prefixMappings="xmlns:ns0='http://rkdhs/mallar/lagstiftning/Prop/Prop.xsd'" w:xpath="/ns0:dokumentvärden[1]/ns0:dokumentnummer[1]" w:storeItemID="{068625C3-B546-44A5-B525-B7CC092E5AD6}"/>
                        <w:text/>
                      </w:sdtPr>
                      <w:sdtContent>
                        <w:r>
                          <w:t>2018/19:158</w:t>
                        </w:r>
                      </w:sdtContent>
                    </w:sdt>
                  </w:p>
                  <w:p w14:paraId="38B22AC2" w14:textId="3920CD93" w:rsidR="004E5C8C" w:rsidRPr="00C7375F" w:rsidRDefault="004E5C8C" w:rsidP="00136126">
                    <w:pPr>
                      <w:pStyle w:val="Brdtext"/>
                    </w:pPr>
                    <w:sdt>
                      <w:sdtPr>
                        <w:alias w:val="BilageEtikett"/>
                        <w:tag w:val="BilageEtikett"/>
                        <w:id w:val="127907568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1960384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4D7B32" w14:textId="77777777" w:rsidR="004E5C8C" w:rsidRDefault="004E5C8C" w:rsidP="00664D04">
    <w:pPr>
      <w:pStyle w:val="Brdtext"/>
    </w:pPr>
    <w:r>
      <w:rPr>
        <w:noProof/>
        <w:lang w:eastAsia="sv-SE"/>
      </w:rPr>
      <mc:AlternateContent>
        <mc:Choice Requires="wps">
          <w:drawing>
            <wp:anchor distT="0" distB="0" distL="0" distR="0" simplePos="0" relativeHeight="25165843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827DFF" w14:textId="22B4563E" w:rsidR="004E5C8C" w:rsidRDefault="004E5C8C" w:rsidP="00664D04">
                          <w:pPr>
                            <w:pStyle w:val="Brdtext"/>
                            <w:jc w:val="left"/>
                          </w:pPr>
                          <w:sdt>
                            <w:sdtPr>
                              <w:alias w:val="NummerEtikett"/>
                              <w:tag w:val="NummerEtikett"/>
                              <w:id w:val="-14040578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44702862"/>
                              <w:lock w:val="sdtContentLocked"/>
                              <w:dataBinding w:prefixMappings="xmlns:ns0='http://rkdhs/mallar/lagstiftning/Prop/Prop.xsd'" w:xpath="/ns0:dokumentvärden[1]/ns0:dokumentnummer[1]" w:storeItemID="{068625C3-B546-44A5-B525-B7CC092E5AD6}"/>
                              <w:text/>
                            </w:sdtPr>
                            <w:sdtContent>
                              <w:r>
                                <w:t>2018/19:158</w:t>
                              </w:r>
                            </w:sdtContent>
                          </w:sdt>
                        </w:p>
                        <w:p w14:paraId="446D7EE0" w14:textId="7042BC86" w:rsidR="004E5C8C" w:rsidRPr="00C7375F" w:rsidRDefault="004E5C8C" w:rsidP="00136126">
                          <w:pPr>
                            <w:pStyle w:val="Brdtext"/>
                          </w:pPr>
                          <w:sdt>
                            <w:sdtPr>
                              <w:alias w:val="BilageEtikett"/>
                              <w:tag w:val="BilageEtikett"/>
                              <w:id w:val="186770327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4146066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2" type="#_x0000_t202" style="position:absolute;left:0;text-align:left;margin-left:29.4pt;margin-top:34.85pt;width:89.85pt;height:9.6pt;z-index:2516584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IatNkAIAAJUFAAAOAAAAZHJzL2Uyb0RvYy54bWysVFFv2yAQfp+0/4B4Xx1naddGcaqsVadJ&#10;VVutnfpMMCTWMDAgsbNfvw9sJ1nXl057sYH77o777jtml22tyFY4Xxld0PxkRInQ3JSVXhX0+9PN&#10;h3NKfGC6ZMpoUdCd8PRy/v7drLFTMTZro0rhCIJoP21sQdch2GmWeb4WNfMnxgoNozSuZgFbt8pK&#10;xxpEr1U2Ho3Ossa40jrDhfc4ve6MdJ7iSyl4uJfSi0BUQXG3kL4ufZfxm81nbLpyzK4r3l+D/cMt&#10;alZpJN2HumaBkY2r/gpVV9wZb2Q44abOjJQVF6kGVJOPXlTzuGZWpFpAjrd7mvz/C8vvtg+OVCV6&#10;l+eUaFajSU+iDW6DCsaRn8b6KWCPFsDQfjYtsMO5x2Esu5Wujn8URGAH07s9uwhGeHTKJzlaRgmH&#10;LR/nF+NEf3bwts6HL8LUJC4K6tC9RCrb3vqAmwA6QGIyb1RV3lRKpU1UjLhSjmwZeq1CuiM8/kAp&#10;TZqCnn08HaXA2kT3LrLSMYxImunTxcq7CtMq7JSIGKW/CQnOUqGv5GacC73Pn9ARJZHqLY49/nCr&#10;tzh3dcAjZTY67J3rShuXqk9DdqCs/DFQJjs8CD+qOy5Du2yTWMbnp4MElqbcQRnOdLPlLb+p0L5b&#10;5sMDcxgmdBwPRLjHRyoD+k2/omRt3K/XziMeGoeVkgbDWVD/c8OcoER91VD/RT6ZxGlOm8npJyiJ&#10;uGPL8tiiN/WVgSagb9wuLSM+qGEpnamf8Y4sYlaYmObIXdAwLK9C92TgHeJisUggzK9l4VY/Wh5D&#10;R56jOJ/aZ+Zsr+AA7d+ZYYzZ9IWQO2z09HaxCRBjUnlkumO17wBmP4m/f6fi43K8T6jDazr/D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dIatN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1827DFF" w14:textId="22B4563E" w:rsidR="004E5C8C" w:rsidRDefault="004E5C8C" w:rsidP="00664D04">
                    <w:pPr>
                      <w:pStyle w:val="Brdtext"/>
                      <w:jc w:val="left"/>
                    </w:pPr>
                    <w:sdt>
                      <w:sdtPr>
                        <w:alias w:val="NummerEtikett"/>
                        <w:tag w:val="NummerEtikett"/>
                        <w:id w:val="-14040578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44702862"/>
                        <w:lock w:val="sdtContentLocked"/>
                        <w:dataBinding w:prefixMappings="xmlns:ns0='http://rkdhs/mallar/lagstiftning/Prop/Prop.xsd'" w:xpath="/ns0:dokumentvärden[1]/ns0:dokumentnummer[1]" w:storeItemID="{068625C3-B546-44A5-B525-B7CC092E5AD6}"/>
                        <w:text/>
                      </w:sdtPr>
                      <w:sdtContent>
                        <w:r>
                          <w:t>2018/19:158</w:t>
                        </w:r>
                      </w:sdtContent>
                    </w:sdt>
                  </w:p>
                  <w:p w14:paraId="446D7EE0" w14:textId="7042BC86" w:rsidR="004E5C8C" w:rsidRPr="00C7375F" w:rsidRDefault="004E5C8C" w:rsidP="00136126">
                    <w:pPr>
                      <w:pStyle w:val="Brdtext"/>
                    </w:pPr>
                    <w:sdt>
                      <w:sdtPr>
                        <w:alias w:val="BilageEtikett"/>
                        <w:tag w:val="BilageEtikett"/>
                        <w:id w:val="186770327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4146066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964540" w14:textId="77777777" w:rsidR="004E5C8C" w:rsidRDefault="004E5C8C" w:rsidP="00EE1584">
    <w:pPr>
      <w:pStyle w:val="Brdtext"/>
    </w:pPr>
    <w:r>
      <w:rPr>
        <w:noProof/>
        <w:lang w:eastAsia="sv-SE"/>
      </w:rPr>
      <mc:AlternateContent>
        <mc:Choice Requires="wps">
          <w:drawing>
            <wp:anchor distT="0" distB="0" distL="0" distR="0" simplePos="0" relativeHeight="25165849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98717A" w14:textId="436916F2" w:rsidR="004E5C8C" w:rsidRDefault="004E5C8C" w:rsidP="00A118D8">
                          <w:pPr>
                            <w:pStyle w:val="Brdtext"/>
                            <w:jc w:val="left"/>
                          </w:pPr>
                          <w:sdt>
                            <w:sdtPr>
                              <w:alias w:val="NummerEtikett"/>
                              <w:tag w:val="NummerEtikett"/>
                              <w:id w:val="-21383275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4074397"/>
                              <w:lock w:val="sdtContentLocked"/>
                              <w:dataBinding w:prefixMappings="xmlns:ns0='http://rkdhs/mallar/lagstiftning/Prop/Prop.xsd'" w:xpath="/ns0:dokumentvärden[1]/ns0:dokumentnummer[1]" w:storeItemID="{068625C3-B546-44A5-B525-B7CC092E5AD6}"/>
                              <w:text/>
                            </w:sdtPr>
                            <w:sdtContent>
                              <w:r>
                                <w:t>2018/19:158</w:t>
                              </w:r>
                            </w:sdtContent>
                          </w:sdt>
                        </w:p>
                        <w:p w14:paraId="4CE9CA92" w14:textId="7AFE9B73" w:rsidR="004E5C8C" w:rsidRPr="00C7375F" w:rsidRDefault="004E5C8C" w:rsidP="00136126">
                          <w:pPr>
                            <w:pStyle w:val="Brdtext"/>
                          </w:pPr>
                          <w:sdt>
                            <w:sdtPr>
                              <w:alias w:val="BilageEtikett"/>
                              <w:tag w:val="BilageEtikett"/>
                              <w:id w:val="-214580179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5008131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3" type="#_x0000_t202" style="position:absolute;left:0;text-align:left;margin-left:348.15pt;margin-top:35.45pt;width:89.85pt;height:9.6pt;z-index:2516584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vpwekAIAAJU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xz8aFajSY+iDW6NCo4jP431U8AWFsDQfjEtsMO5x2Esu5Wujn8URGBHpO2OXQQjPDrlkxwto4TD&#10;lo/z83GiP9t7W+fDV2FqEhcFdeheIpVtbn3ATQAdIDGZN6oqbyql0iYqRlwpRzYMvVYh3REef6CU&#10;Jk1BT49PRimwNtG9i6x0DCOSZvp0sfKuwrQKWyUiRunvQoKzVOgbuRnnQu/yJ3RESaR6j2OP39/q&#10;Pc5dHfBImY0OO+e60sal6tMj21NW/hwokx0ehB/UHZehXbZJLOOz00ECS1NuoQxnurflLb+p0L5b&#10;5sMDc3hM6DgGRLjHRyoD+k2/omRl3O+3ziMeGoeVkgaPs6D+15o5QYn6pqH+83wyQdiQNpOTz1AS&#10;cYeW5aFFr+srA03kGEWWp2XEBzUspTP1E+bIPGaFiWmO3AUNw/IqdCMDc4iL+TyB8H4tC7d6YXkM&#10;HXmO4nxsn5izvYIDtH9nhmfMpq+E3GGjp7fzdYAYk8oj0x2rfQfw9pP4+zkVh8vhPqH203T2A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pvpwe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198717A" w14:textId="436916F2" w:rsidR="004E5C8C" w:rsidRDefault="004E5C8C" w:rsidP="00A118D8">
                    <w:pPr>
                      <w:pStyle w:val="Brdtext"/>
                      <w:jc w:val="left"/>
                    </w:pPr>
                    <w:sdt>
                      <w:sdtPr>
                        <w:alias w:val="NummerEtikett"/>
                        <w:tag w:val="NummerEtikett"/>
                        <w:id w:val="-21383275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4074397"/>
                        <w:lock w:val="sdtContentLocked"/>
                        <w:dataBinding w:prefixMappings="xmlns:ns0='http://rkdhs/mallar/lagstiftning/Prop/Prop.xsd'" w:xpath="/ns0:dokumentvärden[1]/ns0:dokumentnummer[1]" w:storeItemID="{068625C3-B546-44A5-B525-B7CC092E5AD6}"/>
                        <w:text/>
                      </w:sdtPr>
                      <w:sdtContent>
                        <w:r>
                          <w:t>2018/19:158</w:t>
                        </w:r>
                      </w:sdtContent>
                    </w:sdt>
                  </w:p>
                  <w:p w14:paraId="4CE9CA92" w14:textId="7AFE9B73" w:rsidR="004E5C8C" w:rsidRPr="00C7375F" w:rsidRDefault="004E5C8C" w:rsidP="00136126">
                    <w:pPr>
                      <w:pStyle w:val="Brdtext"/>
                    </w:pPr>
                    <w:sdt>
                      <w:sdtPr>
                        <w:alias w:val="BilageEtikett"/>
                        <w:tag w:val="BilageEtikett"/>
                        <w:id w:val="-214580179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5008131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03F261" w14:textId="77777777" w:rsidR="004E5C8C" w:rsidRDefault="004E5C8C" w:rsidP="00664D04">
    <w:pPr>
      <w:pStyle w:val="Brdtext"/>
    </w:pPr>
    <w:r>
      <w:rPr>
        <w:noProof/>
        <w:lang w:eastAsia="sv-SE"/>
      </w:rPr>
      <mc:AlternateContent>
        <mc:Choice Requires="wps">
          <w:drawing>
            <wp:anchor distT="0" distB="0" distL="0" distR="0" simplePos="0" relativeHeight="25165843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ACAE18" w14:textId="356571E3" w:rsidR="004E5C8C" w:rsidRDefault="004E5C8C" w:rsidP="00664D04">
                          <w:pPr>
                            <w:pStyle w:val="Brdtext"/>
                            <w:jc w:val="left"/>
                          </w:pPr>
                          <w:sdt>
                            <w:sdtPr>
                              <w:alias w:val="NummerEtikett"/>
                              <w:tag w:val="NummerEtikett"/>
                              <w:id w:val="-20595319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0133949"/>
                              <w:lock w:val="sdtContentLocked"/>
                              <w:dataBinding w:prefixMappings="xmlns:ns0='http://rkdhs/mallar/lagstiftning/Prop/Prop.xsd'" w:xpath="/ns0:dokumentvärden[1]/ns0:dokumentnummer[1]" w:storeItemID="{068625C3-B546-44A5-B525-B7CC092E5AD6}"/>
                              <w:text/>
                            </w:sdtPr>
                            <w:sdtContent>
                              <w:r>
                                <w:t>2018/19:158</w:t>
                              </w:r>
                            </w:sdtContent>
                          </w:sdt>
                        </w:p>
                        <w:p w14:paraId="4F92B023" w14:textId="5CE991C8" w:rsidR="004E5C8C" w:rsidRPr="00C7375F" w:rsidRDefault="004E5C8C" w:rsidP="00136126">
                          <w:pPr>
                            <w:pStyle w:val="Brdtext"/>
                          </w:pPr>
                          <w:sdt>
                            <w:sdtPr>
                              <w:alias w:val="BilageEtikett"/>
                              <w:tag w:val="BilageEtikett"/>
                              <w:id w:val="-182927947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85434333"/>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7" type="#_x0000_t202" style="position:absolute;left:0;text-align:left;margin-left:29.4pt;margin-top:34.85pt;width:89.85pt;height:9.6pt;z-index:2516584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X6DR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48pMUyjSY+ii36FDMapPq0LU8AeHICx+2w7YLf3AZcp7U56nf5IiECPSm921YUzwpNROSnRMko4&#10;dOW4PBvn8hd7a+dD/CKsJkmoqEf3clHZ+iZEvATQLSQFC1Y19XWjVD4kxohL5cmaodcq5jfC4g+U&#10;MqSt6OnxySg7NjaZ956VSW5E5swQLmXeZ5iluFEiYZT5JiRqlhN9JTbjXJhd/IxOKIlQbzEc8PtX&#10;vcW4zwMWObI1cWesG2N9zj4P2b5k9Y9tyWSPR8EP8k5i7BZdJsv4LPcu3S1svQEzvO1nKzh+3aB9&#10;NyzEe+YxTOg4FkS8w0cqi/LbQaJkaf2v1+4THhyHlpIWw1nR8HPFvKBEfTVg/1k5maRpzofJyUcw&#10;ifhDzeJQY1b60oITJVaR41lM+Ki2ovRWP2GPzFNUqJjhiF3RuBUvY78ysIe4mM8zCPPrWLwxD44n&#10;16nOiZyP3RPzbmBwBPdv7XaM2fQFkXtssgxuvoogY2b5vqpDBzD7mfzDnkrL5fCcUfttOvsN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1foNG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3ACAE18" w14:textId="356571E3" w:rsidR="004E5C8C" w:rsidRDefault="004E5C8C" w:rsidP="00664D04">
                    <w:pPr>
                      <w:pStyle w:val="Brdtext"/>
                      <w:jc w:val="left"/>
                    </w:pPr>
                    <w:sdt>
                      <w:sdtPr>
                        <w:alias w:val="NummerEtikett"/>
                        <w:tag w:val="NummerEtikett"/>
                        <w:id w:val="-20595319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0133949"/>
                        <w:lock w:val="sdtContentLocked"/>
                        <w:dataBinding w:prefixMappings="xmlns:ns0='http://rkdhs/mallar/lagstiftning/Prop/Prop.xsd'" w:xpath="/ns0:dokumentvärden[1]/ns0:dokumentnummer[1]" w:storeItemID="{068625C3-B546-44A5-B525-B7CC092E5AD6}"/>
                        <w:text/>
                      </w:sdtPr>
                      <w:sdtContent>
                        <w:r>
                          <w:t>2018/19:158</w:t>
                        </w:r>
                      </w:sdtContent>
                    </w:sdt>
                  </w:p>
                  <w:p w14:paraId="4F92B023" w14:textId="5CE991C8" w:rsidR="004E5C8C" w:rsidRPr="00C7375F" w:rsidRDefault="004E5C8C" w:rsidP="00136126">
                    <w:pPr>
                      <w:pStyle w:val="Brdtext"/>
                    </w:pPr>
                    <w:sdt>
                      <w:sdtPr>
                        <w:alias w:val="BilageEtikett"/>
                        <w:tag w:val="BilageEtikett"/>
                        <w:id w:val="-182927947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8543433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797407" w14:textId="77777777" w:rsidR="004E5C8C" w:rsidRDefault="004E5C8C" w:rsidP="00EE1584">
    <w:pPr>
      <w:pStyle w:val="Brdtext"/>
    </w:pPr>
    <w:r>
      <w:rPr>
        <w:noProof/>
        <w:lang w:eastAsia="sv-SE"/>
      </w:rPr>
      <mc:AlternateContent>
        <mc:Choice Requires="wps">
          <w:drawing>
            <wp:anchor distT="0" distB="0" distL="0" distR="0" simplePos="0" relativeHeight="2516585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2D8CA0" w14:textId="0E1AB88C" w:rsidR="004E5C8C" w:rsidRDefault="004E5C8C" w:rsidP="00A118D8">
                          <w:pPr>
                            <w:pStyle w:val="Brdtext"/>
                            <w:jc w:val="left"/>
                          </w:pPr>
                          <w:sdt>
                            <w:sdtPr>
                              <w:alias w:val="NummerEtikett"/>
                              <w:tag w:val="NummerEtikett"/>
                              <w:id w:val="-18297402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02517405"/>
                              <w:lock w:val="sdtContentLocked"/>
                              <w:dataBinding w:prefixMappings="xmlns:ns0='http://rkdhs/mallar/lagstiftning/Prop/Prop.xsd'" w:xpath="/ns0:dokumentvärden[1]/ns0:dokumentnummer[1]" w:storeItemID="{068625C3-B546-44A5-B525-B7CC092E5AD6}"/>
                              <w:text/>
                            </w:sdtPr>
                            <w:sdtContent>
                              <w:r>
                                <w:t>2018/19:158</w:t>
                              </w:r>
                            </w:sdtContent>
                          </w:sdt>
                        </w:p>
                        <w:p w14:paraId="44F129C2" w14:textId="0CB2FD4E" w:rsidR="004E5C8C" w:rsidRPr="00C7375F" w:rsidRDefault="004E5C8C" w:rsidP="00136126">
                          <w:pPr>
                            <w:pStyle w:val="Brdtext"/>
                          </w:pPr>
                          <w:sdt>
                            <w:sdtPr>
                              <w:alias w:val="BilageEtikett"/>
                              <w:tag w:val="BilageEtikett"/>
                              <w:id w:val="-44099805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52810480"/>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8" type="#_x0000_t202" style="position:absolute;left:0;text-align:left;margin-left:348.15pt;margin-top:35.45pt;width:89.85pt;height:9.6pt;z-index:2516585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nnz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8eUGKbRpEfRRb9CBsepPq0LU8AeHICx+2w7YLf3AZcp7U56nf5IiECPSm921YUzwpNROSnRMko4&#10;dOW4PBvn8hd7a+dD/CKsJkmoqEf3clHZ+iZEvATQLSQFC1Y19XWjVD4kxohL5cmaodcq5jfC4g+U&#10;MqSt6OnxySg7NjaZ956VSW5E5swQLmXeZ5iluFEiYZT5JiRqlhN9JTbjXJhd/IxOKIlQbzEc8PtX&#10;vcW4zwMWObI1cWesG2N9zj4P2b5k9Y9tyWSPR8EP8k5i7BZdJsv4bEeBha03YIa3/WwFx68btO+G&#10;hXjPPIYJHceCiHf4SGVRfjtIlCyt//XafcKD49BS0mI4Kxp+rpgXlKivBuw/KyeTNM35MDn5CCYR&#10;f6hZHGrMSl9acKLEKnI8iwkf1VaU3uon7JF5igoVMxyxKxq34mXsVwb2EBfzeQZhfh2LN+bB8eQ6&#10;1TmR87F7Yt4NDI7g/q3djjGbviByj02Wwc1XEWTMLE+V7qs6dACzn8k/7Km0XA7PGbX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monnz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72D8CA0" w14:textId="0E1AB88C" w:rsidR="004E5C8C" w:rsidRDefault="004E5C8C" w:rsidP="00A118D8">
                    <w:pPr>
                      <w:pStyle w:val="Brdtext"/>
                      <w:jc w:val="left"/>
                    </w:pPr>
                    <w:sdt>
                      <w:sdtPr>
                        <w:alias w:val="NummerEtikett"/>
                        <w:tag w:val="NummerEtikett"/>
                        <w:id w:val="-18297402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02517405"/>
                        <w:lock w:val="sdtContentLocked"/>
                        <w:dataBinding w:prefixMappings="xmlns:ns0='http://rkdhs/mallar/lagstiftning/Prop/Prop.xsd'" w:xpath="/ns0:dokumentvärden[1]/ns0:dokumentnummer[1]" w:storeItemID="{068625C3-B546-44A5-B525-B7CC092E5AD6}"/>
                        <w:text/>
                      </w:sdtPr>
                      <w:sdtContent>
                        <w:r>
                          <w:t>2018/19:158</w:t>
                        </w:r>
                      </w:sdtContent>
                    </w:sdt>
                  </w:p>
                  <w:p w14:paraId="44F129C2" w14:textId="0CB2FD4E" w:rsidR="004E5C8C" w:rsidRPr="00C7375F" w:rsidRDefault="004E5C8C" w:rsidP="00136126">
                    <w:pPr>
                      <w:pStyle w:val="Brdtext"/>
                    </w:pPr>
                    <w:sdt>
                      <w:sdtPr>
                        <w:alias w:val="BilageEtikett"/>
                        <w:tag w:val="BilageEtikett"/>
                        <w:id w:val="-44099805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5281048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066FCE" w14:textId="77777777" w:rsidR="004E5C8C" w:rsidRDefault="004E5C8C" w:rsidP="00664D04">
    <w:pPr>
      <w:pStyle w:val="Brdtext"/>
    </w:pPr>
    <w:r>
      <w:rPr>
        <w:noProof/>
        <w:lang w:eastAsia="sv-SE"/>
      </w:rPr>
      <mc:AlternateContent>
        <mc:Choice Requires="wps">
          <w:drawing>
            <wp:anchor distT="0" distB="0" distL="0" distR="0" simplePos="0" relativeHeight="2516584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789C88" w14:textId="0E15BF39" w:rsidR="004E5C8C" w:rsidRDefault="004E5C8C" w:rsidP="00664D04">
                          <w:pPr>
                            <w:pStyle w:val="Brdtext"/>
                            <w:jc w:val="left"/>
                          </w:pPr>
                          <w:sdt>
                            <w:sdtPr>
                              <w:alias w:val="NummerEtikett"/>
                              <w:tag w:val="NummerEtikett"/>
                              <w:id w:val="-5671086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7728747"/>
                              <w:lock w:val="sdtContentLocked"/>
                              <w:dataBinding w:prefixMappings="xmlns:ns0='http://rkdhs/mallar/lagstiftning/Prop/Prop.xsd'" w:xpath="/ns0:dokumentvärden[1]/ns0:dokumentnummer[1]" w:storeItemID="{068625C3-B546-44A5-B525-B7CC092E5AD6}"/>
                              <w:text/>
                            </w:sdtPr>
                            <w:sdtContent>
                              <w:r>
                                <w:t>2018/19:158</w:t>
                              </w:r>
                            </w:sdtContent>
                          </w:sdt>
                        </w:p>
                        <w:p w14:paraId="32E3EFEC" w14:textId="61547222" w:rsidR="004E5C8C" w:rsidRPr="00C7375F" w:rsidRDefault="004E5C8C" w:rsidP="00136126">
                          <w:pPr>
                            <w:pStyle w:val="Brdtext"/>
                          </w:pPr>
                          <w:sdt>
                            <w:sdtPr>
                              <w:alias w:val="BilageEtikett"/>
                              <w:tag w:val="BilageEtikett"/>
                              <w:id w:val="130458039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955249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2" type="#_x0000_t202" style="position:absolute;left:0;text-align:left;margin-left:29.4pt;margin-top:34.85pt;width:89.85pt;height:9.6pt;z-index:251658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VipYkQIAAJUFAAAOAAAAZHJzL2Uyb0RvYy54bWysVMFu2zAMvQ/YPwi6r46zpFuCOkXWosOA&#10;oi3WDj0rstQYkyVNUmJnX98n2U6yrpcOu9iU+EiK5CPPzttaka1wvjK6oPnJiBKhuSkr/VTQHw9X&#10;Hz5T4gPTJVNGi4LuhKfni/fvzho7F2OzNqoUjsCJ9vPGFnQdgp1nmedrUTN/YqzQUErjahZwdE9Z&#10;6VgD77XKxqPRadYYV1pnuPAet5edki6SfykFD7dSehGIKijeFtLXpe8qfrPFGZs/OWbXFe+fwf7h&#10;FTWrNILuXV2ywMjGVX+5qivujDcynHBTZ0bKiouUA7LJRy+yuV8zK1IuKI63+zL5/+eW32zvHKlK&#10;9C6fUqJZjSY9iDa4DTIYx/o01s8Bu7cAhvaLaYEd7j0uY9qtdHX8IyECPSq921cXzgiPRvkkR8so&#10;4dDl43w2TuXPDtbW+fBVmJpEoaAO3UtFZdtrH/ASQAdIDOaNqsqrSql0iIwRF8qRLUOvVUhvhMUf&#10;KKVJU9DTj9NRcqxNNO88Kx3diMSZPlzMvMswSWGnRMQo/V1I1Cwl+kpsxrnQ+/gJHVESod5i2OMP&#10;r3qLcZcHLFJko8PeuK60cSn7NGSHkpU/h5LJDo+CH+UdxdCu2kSW8Ww6UGBlyh2Y4Uw3W97yqwrt&#10;u2Y+3DGHYULHsSDCLT5SGZTf9BIla+N+v3Yf8eA4tJQ0GM6C+l8b5gQl6psG+2f5ZBKnOR0m009g&#10;EnHHmtWxRm/qCwNO5FhFlicx4oMaROlM/Yg9soxRoWKaI3ZBwyBehG5lYA9xsVwmEObXsnCt7y2P&#10;rmOdIzkf2kfmbM/gAO7fmGGM2fwFkTtstPR2uQkgY2J5rHRX1b4DmP1E/n5PxeVyfE6owzZdPA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HlYqW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5789C88" w14:textId="0E15BF39" w:rsidR="004E5C8C" w:rsidRDefault="004E5C8C" w:rsidP="00664D04">
                    <w:pPr>
                      <w:pStyle w:val="Brdtext"/>
                      <w:jc w:val="left"/>
                    </w:pPr>
                    <w:sdt>
                      <w:sdtPr>
                        <w:alias w:val="NummerEtikett"/>
                        <w:tag w:val="NummerEtikett"/>
                        <w:id w:val="-5671086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7728747"/>
                        <w:lock w:val="sdtContentLocked"/>
                        <w:dataBinding w:prefixMappings="xmlns:ns0='http://rkdhs/mallar/lagstiftning/Prop/Prop.xsd'" w:xpath="/ns0:dokumentvärden[1]/ns0:dokumentnummer[1]" w:storeItemID="{068625C3-B546-44A5-B525-B7CC092E5AD6}"/>
                        <w:text/>
                      </w:sdtPr>
                      <w:sdtContent>
                        <w:r>
                          <w:t>2018/19:158</w:t>
                        </w:r>
                      </w:sdtContent>
                    </w:sdt>
                  </w:p>
                  <w:p w14:paraId="32E3EFEC" w14:textId="61547222" w:rsidR="004E5C8C" w:rsidRPr="00C7375F" w:rsidRDefault="004E5C8C" w:rsidP="00136126">
                    <w:pPr>
                      <w:pStyle w:val="Brdtext"/>
                    </w:pPr>
                    <w:sdt>
                      <w:sdtPr>
                        <w:alias w:val="BilageEtikett"/>
                        <w:tag w:val="BilageEtikett"/>
                        <w:id w:val="130458039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955249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A9121D" w14:textId="77777777" w:rsidR="004E5C8C" w:rsidRDefault="004E5C8C" w:rsidP="00EE1584">
    <w:pPr>
      <w:pStyle w:val="Brdtext"/>
    </w:pPr>
    <w:r>
      <w:rPr>
        <w:noProof/>
        <w:lang w:eastAsia="sv-SE"/>
      </w:rPr>
      <mc:AlternateContent>
        <mc:Choice Requires="wps">
          <w:drawing>
            <wp:anchor distT="0" distB="0" distL="0" distR="0" simplePos="0" relativeHeight="25165850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689D5" w14:textId="3909833E" w:rsidR="004E5C8C" w:rsidRDefault="004E5C8C" w:rsidP="00A118D8">
                          <w:pPr>
                            <w:pStyle w:val="Brdtext"/>
                            <w:jc w:val="left"/>
                          </w:pPr>
                          <w:sdt>
                            <w:sdtPr>
                              <w:alias w:val="NummerEtikett"/>
                              <w:tag w:val="NummerEtikett"/>
                              <w:id w:val="14934555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7045754"/>
                              <w:lock w:val="sdtContentLocked"/>
                              <w:dataBinding w:prefixMappings="xmlns:ns0='http://rkdhs/mallar/lagstiftning/Prop/Prop.xsd'" w:xpath="/ns0:dokumentvärden[1]/ns0:dokumentnummer[1]" w:storeItemID="{068625C3-B546-44A5-B525-B7CC092E5AD6}"/>
                              <w:text/>
                            </w:sdtPr>
                            <w:sdtContent>
                              <w:r>
                                <w:t>2018/19:158</w:t>
                              </w:r>
                            </w:sdtContent>
                          </w:sdt>
                        </w:p>
                        <w:p w14:paraId="16153147" w14:textId="409DE39E" w:rsidR="004E5C8C" w:rsidRPr="00C7375F" w:rsidRDefault="004E5C8C" w:rsidP="00136126">
                          <w:pPr>
                            <w:pStyle w:val="Brdtext"/>
                          </w:pPr>
                          <w:sdt>
                            <w:sdtPr>
                              <w:alias w:val="BilageEtikett"/>
                              <w:tag w:val="BilageEtikett"/>
                              <w:id w:val="-194406497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97573833"/>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3" type="#_x0000_t202" style="position:absolute;left:0;text-align:left;margin-left:348.15pt;margin-top:35.45pt;width:89.85pt;height:9.6pt;z-index:2516585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yR0LkQIAAJU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IpJZrVaNKjaIPbIIOTWJ/G+hlgDxbA0H42LbDDvcdlTLuVro5/JESgR6V3++rCGeHRKJ/maBkl&#10;HLp8kp9PUvmzg7V1PnwRpiZRKKhD91JR2fbGB7wE0AESg3mjqnJZKZUOkTHiSjmyZei1CumNsPgD&#10;pTRpCnp2cjpOjrWJ5p1npaMbkTjTh4uZdxkmKeyUiBilvwmJmqVEX4nNOBd6Hz+hI0oi1FsMe/zh&#10;VW8x7vKARYpsdNgb15U2LmWfhuxQsvLHUDLZ4VHwo7yjGNpVm8gyOT8bKLAy5Q7McKabLW/5skL7&#10;bpgP98xhmNBxLIhwh49UBuU3vUTJ2rhfr91HPDgOLSUNhrOg/ueGOUGJ+qrB/vN8Oo3TnA7T049g&#10;EnHHmtWxRm/qKwNO5FhFlicx4oMaROlM/YQ9sohRoWKaI3ZBwyBehW5lYA9xsVgkEObXsnCjHyyP&#10;rmOdIzkf2yfmbM/gAO7fmmGM2ew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6skdC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72689D5" w14:textId="3909833E" w:rsidR="004E5C8C" w:rsidRDefault="004E5C8C" w:rsidP="00A118D8">
                    <w:pPr>
                      <w:pStyle w:val="Brdtext"/>
                      <w:jc w:val="left"/>
                    </w:pPr>
                    <w:sdt>
                      <w:sdtPr>
                        <w:alias w:val="NummerEtikett"/>
                        <w:tag w:val="NummerEtikett"/>
                        <w:id w:val="14934555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7045754"/>
                        <w:lock w:val="sdtContentLocked"/>
                        <w:dataBinding w:prefixMappings="xmlns:ns0='http://rkdhs/mallar/lagstiftning/Prop/Prop.xsd'" w:xpath="/ns0:dokumentvärden[1]/ns0:dokumentnummer[1]" w:storeItemID="{068625C3-B546-44A5-B525-B7CC092E5AD6}"/>
                        <w:text/>
                      </w:sdtPr>
                      <w:sdtContent>
                        <w:r>
                          <w:t>2018/19:158</w:t>
                        </w:r>
                      </w:sdtContent>
                    </w:sdt>
                  </w:p>
                  <w:p w14:paraId="16153147" w14:textId="409DE39E" w:rsidR="004E5C8C" w:rsidRPr="00C7375F" w:rsidRDefault="004E5C8C" w:rsidP="00136126">
                    <w:pPr>
                      <w:pStyle w:val="Brdtext"/>
                    </w:pPr>
                    <w:sdt>
                      <w:sdtPr>
                        <w:alias w:val="BilageEtikett"/>
                        <w:tag w:val="BilageEtikett"/>
                        <w:id w:val="-194406497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9757383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718412" w14:textId="77777777" w:rsidR="004E5C8C" w:rsidRDefault="004E5C8C" w:rsidP="00664D04">
    <w:pPr>
      <w:pStyle w:val="Brdtext"/>
    </w:pPr>
    <w:r>
      <w:rPr>
        <w:noProof/>
        <w:lang w:eastAsia="sv-SE"/>
      </w:rPr>
      <mc:AlternateContent>
        <mc:Choice Requires="wps">
          <w:drawing>
            <wp:anchor distT="0" distB="0" distL="0" distR="0" simplePos="0" relativeHeight="25165843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7A568E" w14:textId="48619CCD" w:rsidR="004E5C8C" w:rsidRDefault="004E5C8C" w:rsidP="00664D04">
                          <w:pPr>
                            <w:pStyle w:val="Brdtext"/>
                            <w:jc w:val="left"/>
                          </w:pPr>
                          <w:sdt>
                            <w:sdtPr>
                              <w:alias w:val="NummerEtikett"/>
                              <w:tag w:val="NummerEtikett"/>
                              <w:id w:val="68255568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9203634"/>
                              <w:lock w:val="sdtContentLocked"/>
                              <w:dataBinding w:prefixMappings="xmlns:ns0='http://rkdhs/mallar/lagstiftning/Prop/Prop.xsd'" w:xpath="/ns0:dokumentvärden[1]/ns0:dokumentnummer[1]" w:storeItemID="{068625C3-B546-44A5-B525-B7CC092E5AD6}"/>
                              <w:text/>
                            </w:sdtPr>
                            <w:sdtContent>
                              <w:r>
                                <w:t>2018/19:158</w:t>
                              </w:r>
                            </w:sdtContent>
                          </w:sdt>
                        </w:p>
                        <w:p w14:paraId="34A4C621" w14:textId="023D8C41" w:rsidR="004E5C8C" w:rsidRPr="00C7375F" w:rsidRDefault="004E5C8C" w:rsidP="00136126">
                          <w:pPr>
                            <w:pStyle w:val="Brdtext"/>
                          </w:pPr>
                          <w:sdt>
                            <w:sdtPr>
                              <w:alias w:val="BilageEtikett"/>
                              <w:tag w:val="BilageEtikett"/>
                              <w:id w:val="162133250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1170856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7" type="#_x0000_t202" style="position:absolute;left:0;text-align:left;margin-left:29.4pt;margin-top:34.85pt;width:89.85pt;height:9.6pt;z-index:2516584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TSX8kQ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z9SYphGkx5FF/0KGYxTfVoXpoA9OABj99l2wG7vAy5T2p30Ov2REIEeld7sqgtnhCejclKiZZRw&#10;6MpxeTbO5S/21s6H+EVYTZJQUY/u5aKy9U2IeAmgW0gKFqxq6utGqXxIjBGXypM1Q69VzG+ExR8o&#10;ZUhb0dPjk1F2bGwy7z0rk9yIzJkhXMq8zzBLcaNEwijzTUjULCf6SmzGuTC7+BmdUBKh3mI44Pev&#10;eotxnwcscmRr4s5YN8b6nH0esn3J6h/bkskej4If5J3E2C26TJZj9HGgxsLWGzDD2362guPXDdp3&#10;w0K8Zx7DhI5jQcQ7fKSyKL8dJEqW1v967T7hwXFoKWkxnBUNP1fMC0rUVwP2n5WTSZrmfJicfAST&#10;iD/ULA41ZqUvLThRYhU5nsWEj2orSm/1E/bIPEWFihmO2BWNW/Ey9isDe4iL+TyDML+OxRvz4Hhy&#10;neqcyPnYPTHvBgZHcP/WbseYTV8Quccmy+DmqwgyZpanSvdVHTqA2c/kH/ZUWi6H54zab9PZ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RU0l/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47A568E" w14:textId="48619CCD" w:rsidR="004E5C8C" w:rsidRDefault="004E5C8C" w:rsidP="00664D04">
                    <w:pPr>
                      <w:pStyle w:val="Brdtext"/>
                      <w:jc w:val="left"/>
                    </w:pPr>
                    <w:sdt>
                      <w:sdtPr>
                        <w:alias w:val="NummerEtikett"/>
                        <w:tag w:val="NummerEtikett"/>
                        <w:id w:val="68255568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9203634"/>
                        <w:lock w:val="sdtContentLocked"/>
                        <w:dataBinding w:prefixMappings="xmlns:ns0='http://rkdhs/mallar/lagstiftning/Prop/Prop.xsd'" w:xpath="/ns0:dokumentvärden[1]/ns0:dokumentnummer[1]" w:storeItemID="{068625C3-B546-44A5-B525-B7CC092E5AD6}"/>
                        <w:text/>
                      </w:sdtPr>
                      <w:sdtContent>
                        <w:r>
                          <w:t>2018/19:158</w:t>
                        </w:r>
                      </w:sdtContent>
                    </w:sdt>
                  </w:p>
                  <w:p w14:paraId="34A4C621" w14:textId="023D8C41" w:rsidR="004E5C8C" w:rsidRPr="00C7375F" w:rsidRDefault="004E5C8C" w:rsidP="00136126">
                    <w:pPr>
                      <w:pStyle w:val="Brdtext"/>
                    </w:pPr>
                    <w:sdt>
                      <w:sdtPr>
                        <w:alias w:val="BilageEtikett"/>
                        <w:tag w:val="BilageEtikett"/>
                        <w:id w:val="162133250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1170856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253421" w14:textId="77777777" w:rsidR="004E5C8C" w:rsidRDefault="004E5C8C" w:rsidP="00EE1584">
    <w:pPr>
      <w:pStyle w:val="Brdtext"/>
    </w:pPr>
    <w:r>
      <w:rPr>
        <w:noProof/>
        <w:lang w:eastAsia="sv-SE"/>
      </w:rPr>
      <mc:AlternateContent>
        <mc:Choice Requires="wps">
          <w:drawing>
            <wp:anchor distT="0" distB="0" distL="0" distR="0" simplePos="0" relativeHeight="25165850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B68F4D" w14:textId="38742B3D" w:rsidR="004E5C8C" w:rsidRDefault="004E5C8C" w:rsidP="00A118D8">
                          <w:pPr>
                            <w:pStyle w:val="Brdtext"/>
                            <w:jc w:val="left"/>
                          </w:pPr>
                          <w:sdt>
                            <w:sdtPr>
                              <w:alias w:val="NummerEtikett"/>
                              <w:tag w:val="NummerEtikett"/>
                              <w:id w:val="550594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6092444"/>
                              <w:lock w:val="sdtContentLocked"/>
                              <w:dataBinding w:prefixMappings="xmlns:ns0='http://rkdhs/mallar/lagstiftning/Prop/Prop.xsd'" w:xpath="/ns0:dokumentvärden[1]/ns0:dokumentnummer[1]" w:storeItemID="{068625C3-B546-44A5-B525-B7CC092E5AD6}"/>
                              <w:text/>
                            </w:sdtPr>
                            <w:sdtContent>
                              <w:r>
                                <w:t>2018/19:158</w:t>
                              </w:r>
                            </w:sdtContent>
                          </w:sdt>
                        </w:p>
                        <w:p w14:paraId="3B3ACB21" w14:textId="6AD81838" w:rsidR="004E5C8C" w:rsidRPr="00C7375F" w:rsidRDefault="004E5C8C" w:rsidP="00136126">
                          <w:pPr>
                            <w:pStyle w:val="Brdtext"/>
                          </w:pPr>
                          <w:sdt>
                            <w:sdtPr>
                              <w:alias w:val="BilageEtikett"/>
                              <w:tag w:val="BilageEtikett"/>
                              <w:id w:val="-128982156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30758894"/>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8" type="#_x0000_t202" style="position:absolute;left:0;text-align:left;margin-left:348.15pt;margin-top:35.45pt;width:89.85pt;height:9.6pt;z-index:2516585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Pze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08pMUyjSY+ii36FDI5TfVoXpoA9OABj99l2wG7vAy5T2p30Ov2REIEeld7sqgtnhCejclKiZZRw&#10;6MpxeTbO5S/21s6H+EVYTZJQUY/u5aKy9U2IeAmgW0gKFqxq6utGqXxIjBGXypM1Q69VzG+ExR8o&#10;ZUhb0dPjk1F2bGwy7z0rk9yIzJkhXMq8zzBLcaNEwijzTUjULCf6SmzGuTC7+BmdUBKh3mI44Pev&#10;eotxnwcscmRr4s5YN8b6nH0esn3J6h/bkskej4If5J3E2C26TJbj0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OsPze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7B68F4D" w14:textId="38742B3D" w:rsidR="004E5C8C" w:rsidRDefault="004E5C8C" w:rsidP="00A118D8">
                    <w:pPr>
                      <w:pStyle w:val="Brdtext"/>
                      <w:jc w:val="left"/>
                    </w:pPr>
                    <w:sdt>
                      <w:sdtPr>
                        <w:alias w:val="NummerEtikett"/>
                        <w:tag w:val="NummerEtikett"/>
                        <w:id w:val="550594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6092444"/>
                        <w:lock w:val="sdtContentLocked"/>
                        <w:dataBinding w:prefixMappings="xmlns:ns0='http://rkdhs/mallar/lagstiftning/Prop/Prop.xsd'" w:xpath="/ns0:dokumentvärden[1]/ns0:dokumentnummer[1]" w:storeItemID="{068625C3-B546-44A5-B525-B7CC092E5AD6}"/>
                        <w:text/>
                      </w:sdtPr>
                      <w:sdtContent>
                        <w:r>
                          <w:t>2018/19:158</w:t>
                        </w:r>
                      </w:sdtContent>
                    </w:sdt>
                  </w:p>
                  <w:p w14:paraId="3B3ACB21" w14:textId="6AD81838" w:rsidR="004E5C8C" w:rsidRPr="00C7375F" w:rsidRDefault="004E5C8C" w:rsidP="00136126">
                    <w:pPr>
                      <w:pStyle w:val="Brdtext"/>
                    </w:pPr>
                    <w:sdt>
                      <w:sdtPr>
                        <w:alias w:val="BilageEtikett"/>
                        <w:tag w:val="BilageEtikett"/>
                        <w:id w:val="-128982156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3075889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C350E1" w14:textId="77777777" w:rsidR="004E5C8C" w:rsidRDefault="004E5C8C" w:rsidP="00664D04">
    <w:pPr>
      <w:pStyle w:val="Brdtext"/>
    </w:pPr>
    <w:r>
      <w:rPr>
        <w:noProof/>
        <w:lang w:eastAsia="sv-SE"/>
      </w:rPr>
      <mc:AlternateContent>
        <mc:Choice Requires="wps">
          <w:drawing>
            <wp:anchor distT="0" distB="0" distL="0" distR="0" simplePos="0" relativeHeight="25165843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A9E048" w14:textId="5FDB6FE1" w:rsidR="004E5C8C" w:rsidRDefault="004E5C8C" w:rsidP="00664D04">
                          <w:pPr>
                            <w:pStyle w:val="Brdtext"/>
                            <w:jc w:val="left"/>
                          </w:pPr>
                          <w:sdt>
                            <w:sdtPr>
                              <w:alias w:val="NummerEtikett"/>
                              <w:tag w:val="NummerEtikett"/>
                              <w:id w:val="8742024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30326852"/>
                              <w:lock w:val="sdtContentLocked"/>
                              <w:dataBinding w:prefixMappings="xmlns:ns0='http://rkdhs/mallar/lagstiftning/Prop/Prop.xsd'" w:xpath="/ns0:dokumentvärden[1]/ns0:dokumentnummer[1]" w:storeItemID="{068625C3-B546-44A5-B525-B7CC092E5AD6}"/>
                              <w:text/>
                            </w:sdtPr>
                            <w:sdtContent>
                              <w:r>
                                <w:t>2018/19:158</w:t>
                              </w:r>
                            </w:sdtContent>
                          </w:sdt>
                        </w:p>
                        <w:p w14:paraId="17F176AD" w14:textId="3D9CBBAA" w:rsidR="004E5C8C" w:rsidRPr="00C7375F" w:rsidRDefault="004E5C8C" w:rsidP="00136126">
                          <w:pPr>
                            <w:pStyle w:val="Brdtext"/>
                          </w:pPr>
                          <w:sdt>
                            <w:sdtPr>
                              <w:alias w:val="BilageEtikett"/>
                              <w:tag w:val="BilageEtikett"/>
                              <w:id w:val="12544008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87282750"/>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2" type="#_x0000_t202" style="position:absolute;left:0;text-align:left;margin-left:29.4pt;margin-top:34.85pt;width:89.85pt;height:9.6pt;z-index:2516584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6gIFkQIAAJU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JzSjSr0aRH0Qa3QQaTWJ/G+hlgDxbA0H42LbDDvcdlTLuVro5/JESgR6V3++rCGeHRKJ/maBkl&#10;HLp8kp9PUvmzg7V1PnwRpiZRKKhD91JR2fbGB7wE0AESg3mjqnJZKZUOkTHiSjmyZei1CumNsPgD&#10;pTRpCnp2cjpOjrWJ5p1npaMbkTjTh4uZdxkmKeyUiBilvwmJmqVEX4nNOBd6Hz+hI0oi1FsMe/zh&#10;VW8x7vKARYpsdNgb15U2LmWfhuxQsvLHUDLZ4VHwo7yjGNpVm8hyMj4dKLAy5Q7McKabLW/5skL7&#10;bpgP98xhmNBxLIhwh49UBuU3vUTJ2rhfr91HPDgOLSUNhrOg/ueGOUGJ+qrB/vN8Oo3TnA7T049g&#10;EnHHmtWxRm/qKwNO5FhFlicx4oMaROlM/YQ9sohRoWKaI3ZBwyBehW5lYA9xsVgkEObXsnCjHyyP&#10;rmOdIzkf2yfmbM/gAO7fmmGM2ew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z+oCB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2A9E048" w14:textId="5FDB6FE1" w:rsidR="004E5C8C" w:rsidRDefault="004E5C8C" w:rsidP="00664D04">
                    <w:pPr>
                      <w:pStyle w:val="Brdtext"/>
                      <w:jc w:val="left"/>
                    </w:pPr>
                    <w:sdt>
                      <w:sdtPr>
                        <w:alias w:val="NummerEtikett"/>
                        <w:tag w:val="NummerEtikett"/>
                        <w:id w:val="8742024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30326852"/>
                        <w:lock w:val="sdtContentLocked"/>
                        <w:dataBinding w:prefixMappings="xmlns:ns0='http://rkdhs/mallar/lagstiftning/Prop/Prop.xsd'" w:xpath="/ns0:dokumentvärden[1]/ns0:dokumentnummer[1]" w:storeItemID="{068625C3-B546-44A5-B525-B7CC092E5AD6}"/>
                        <w:text/>
                      </w:sdtPr>
                      <w:sdtContent>
                        <w:r>
                          <w:t>2018/19:158</w:t>
                        </w:r>
                      </w:sdtContent>
                    </w:sdt>
                  </w:p>
                  <w:p w14:paraId="17F176AD" w14:textId="3D9CBBAA" w:rsidR="004E5C8C" w:rsidRPr="00C7375F" w:rsidRDefault="004E5C8C" w:rsidP="00136126">
                    <w:pPr>
                      <w:pStyle w:val="Brdtext"/>
                    </w:pPr>
                    <w:sdt>
                      <w:sdtPr>
                        <w:alias w:val="BilageEtikett"/>
                        <w:tag w:val="BilageEtikett"/>
                        <w:id w:val="12544008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8728275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C4D606" w14:textId="77777777" w:rsidR="004E5C8C" w:rsidRDefault="004E5C8C" w:rsidP="00EE1584">
    <w:pPr>
      <w:pStyle w:val="Brdtext"/>
    </w:pPr>
    <w:r>
      <w:rPr>
        <w:noProof/>
        <w:lang w:eastAsia="sv-SE"/>
      </w:rPr>
      <mc:AlternateContent>
        <mc:Choice Requires="wps">
          <w:drawing>
            <wp:anchor distT="0" distB="0" distL="0" distR="0" simplePos="0" relativeHeight="25165850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95D1B" w14:textId="7D4BEB58" w:rsidR="004E5C8C" w:rsidRDefault="004E5C8C" w:rsidP="00A118D8">
                          <w:pPr>
                            <w:pStyle w:val="Brdtext"/>
                            <w:jc w:val="left"/>
                          </w:pPr>
                          <w:sdt>
                            <w:sdtPr>
                              <w:alias w:val="NummerEtikett"/>
                              <w:tag w:val="NummerEtikett"/>
                              <w:id w:val="10367010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7217624"/>
                              <w:lock w:val="sdtContentLocked"/>
                              <w:dataBinding w:prefixMappings="xmlns:ns0='http://rkdhs/mallar/lagstiftning/Prop/Prop.xsd'" w:xpath="/ns0:dokumentvärden[1]/ns0:dokumentnummer[1]" w:storeItemID="{068625C3-B546-44A5-B525-B7CC092E5AD6}"/>
                              <w:text/>
                            </w:sdtPr>
                            <w:sdtContent>
                              <w:r>
                                <w:t>2018/19:158</w:t>
                              </w:r>
                            </w:sdtContent>
                          </w:sdt>
                        </w:p>
                        <w:p w14:paraId="0217325C" w14:textId="45A7D3C7" w:rsidR="004E5C8C" w:rsidRPr="00C7375F" w:rsidRDefault="004E5C8C" w:rsidP="00136126">
                          <w:pPr>
                            <w:pStyle w:val="Brdtext"/>
                          </w:pPr>
                          <w:sdt>
                            <w:sdtPr>
                              <w:alias w:val="BilageEtikett"/>
                              <w:tag w:val="BilageEtikett"/>
                              <w:id w:val="-164581233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12693144"/>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3" type="#_x0000_t202" style="position:absolute;left:0;text-align:left;margin-left:348.15pt;margin-top:35.45pt;width:89.85pt;height:9.6pt;z-index:2516585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dTVW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xyt0qxGk55EG9wGGZzG+jTWTwF7tACG9rNpgR3uPS5j2q10dfwjIQI9Kr3bVxfOCI9G+SRHyyjh&#10;0OXj/GKcyp8drK3z4YswNYlCQR26l4rKtrc+4CWADpAYzBtVlTeVUukQGSOulCNbhl6rkN4Iiz9Q&#10;SpOmoOenZ6PkWJto3nlWOroRiTN9uJh5l2GSwk6JiFH6m5CoWUr0ldiMc6H38RM6oiRCvcWwxx9e&#10;9RbjLg9YpMhGh71xXWnjUvZpyA4lK38MJZMdHgU/yjuKoV22iSyno/OBAktT7sAMZ7rZ8pbfVGjf&#10;LfPhgTkMEzqOBRHu8ZHKoPymlyhZG/frtfuIB8ehpaTBcBbU/9wwJyhRXzXYf5FPJnGa02Fy9hFM&#10;Iu5YszzW6E19ZcCJHKvI8iRGfFCDKJ2pn7FHFjEqVExzxC5oGMSr0K0M7CEuFosEwvxaFm71o+XR&#10;daxzJOdT+8yc7RkcwP07M4wxm74gcoeNlt4uNgFkTCyPle6q2ncAs5/I3++puFyOzwl12Kbz3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O3U1V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5295D1B" w14:textId="7D4BEB58" w:rsidR="004E5C8C" w:rsidRDefault="004E5C8C" w:rsidP="00A118D8">
                    <w:pPr>
                      <w:pStyle w:val="Brdtext"/>
                      <w:jc w:val="left"/>
                    </w:pPr>
                    <w:sdt>
                      <w:sdtPr>
                        <w:alias w:val="NummerEtikett"/>
                        <w:tag w:val="NummerEtikett"/>
                        <w:id w:val="10367010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7217624"/>
                        <w:lock w:val="sdtContentLocked"/>
                        <w:dataBinding w:prefixMappings="xmlns:ns0='http://rkdhs/mallar/lagstiftning/Prop/Prop.xsd'" w:xpath="/ns0:dokumentvärden[1]/ns0:dokumentnummer[1]" w:storeItemID="{068625C3-B546-44A5-B525-B7CC092E5AD6}"/>
                        <w:text/>
                      </w:sdtPr>
                      <w:sdtContent>
                        <w:r>
                          <w:t>2018/19:158</w:t>
                        </w:r>
                      </w:sdtContent>
                    </w:sdt>
                  </w:p>
                  <w:p w14:paraId="0217325C" w14:textId="45A7D3C7" w:rsidR="004E5C8C" w:rsidRPr="00C7375F" w:rsidRDefault="004E5C8C" w:rsidP="00136126">
                    <w:pPr>
                      <w:pStyle w:val="Brdtext"/>
                    </w:pPr>
                    <w:sdt>
                      <w:sdtPr>
                        <w:alias w:val="BilageEtikett"/>
                        <w:tag w:val="BilageEtikett"/>
                        <w:id w:val="-164581233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1269314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1A5D28" w14:textId="77777777" w:rsidR="004E5C8C" w:rsidRDefault="004E5C8C" w:rsidP="00664D04">
    <w:pPr>
      <w:pStyle w:val="Brdtext"/>
    </w:pPr>
    <w:r>
      <w:rPr>
        <w:noProof/>
        <w:lang w:eastAsia="sv-SE"/>
      </w:rPr>
      <mc:AlternateContent>
        <mc:Choice Requires="wps">
          <w:drawing>
            <wp:anchor distT="0" distB="0" distL="0" distR="0" simplePos="0" relativeHeight="25165843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D802E2" w14:textId="17057FD0" w:rsidR="004E5C8C" w:rsidRDefault="004E5C8C" w:rsidP="00664D04">
                          <w:pPr>
                            <w:pStyle w:val="Brdtext"/>
                            <w:jc w:val="left"/>
                          </w:pPr>
                          <w:sdt>
                            <w:sdtPr>
                              <w:alias w:val="NummerEtikett"/>
                              <w:tag w:val="NummerEtikett"/>
                              <w:id w:val="-20820507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1376191"/>
                              <w:lock w:val="sdtContentLocked"/>
                              <w:dataBinding w:prefixMappings="xmlns:ns0='http://rkdhs/mallar/lagstiftning/Prop/Prop.xsd'" w:xpath="/ns0:dokumentvärden[1]/ns0:dokumentnummer[1]" w:storeItemID="{068625C3-B546-44A5-B525-B7CC092E5AD6}"/>
                              <w:text/>
                            </w:sdtPr>
                            <w:sdtContent>
                              <w:r>
                                <w:t>2018/19:158</w:t>
                              </w:r>
                            </w:sdtContent>
                          </w:sdt>
                        </w:p>
                        <w:p w14:paraId="4901F333" w14:textId="693292F3" w:rsidR="004E5C8C" w:rsidRPr="00C7375F" w:rsidRDefault="004E5C8C" w:rsidP="00136126">
                          <w:pPr>
                            <w:pStyle w:val="Brdtext"/>
                          </w:pPr>
                          <w:sdt>
                            <w:sdtPr>
                              <w:alias w:val="BilageEtikett"/>
                              <w:tag w:val="BilageEtikett"/>
                              <w:id w:val="-70948707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19105300"/>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7" type="#_x0000_t202" style="position:absolute;left:0;text-align:left;margin-left:29.4pt;margin-top:34.85pt;width:89.85pt;height:9.6pt;z-index:2516584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FAnciwIAAJU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To3bik&#10;xDCNJj2KLvoVMhin+rQuTAF7cADG7rPtgN2+BzymtDvpdfojIQI5Kr3ZVRfGCE9K5aREyyjhkMHb&#10;2TiXv9hrOx/iF2E1SYeKenQvF5Wtb0JEJIBuIclZsKqprxul8iUxRlwqT9YMvVYxxwiNP1DKkLai&#10;p8cno2zY2KTeW1YmmRGZM4O7lHmfYT7FjRIJo8w3IVGznOgrvhnnwuz8Z3RCSbh6i+KA30f1FuU+&#10;D2hkz9bEnbJujPU5+zxk+5LVP7Ylkz0eBT/IOx1jt+gyWY7L3Lv0trD1Bszwtp+t4Ph1g/bdsBDv&#10;mccwoeNYEPEOH6ksym+HEyVL63+99p7w4DiklLQYzoqGnyvmBSXqqwH7z8rJJE1zvkxOPoJJxB9K&#10;FocSs9KXFpwAvxFdPiZ8VNuj9FY/YY/Mk1eImOHwXdG4PV7GfmVgD3Exn2cQ5texeGMeHE+mU50T&#10;OR+7J+bdwOAI7t/a7Riz6Qsi99ikGdx8FUHGzPJ9VYcOYPYz+Yc9lZbL4T2j9tt09hs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nxQJ3IsCAACV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68D802E2" w14:textId="17057FD0" w:rsidR="004E5C8C" w:rsidRDefault="004E5C8C" w:rsidP="00664D04">
                    <w:pPr>
                      <w:pStyle w:val="Brdtext"/>
                      <w:jc w:val="left"/>
                    </w:pPr>
                    <w:sdt>
                      <w:sdtPr>
                        <w:alias w:val="NummerEtikett"/>
                        <w:tag w:val="NummerEtikett"/>
                        <w:id w:val="-20820507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1376191"/>
                        <w:lock w:val="sdtContentLocked"/>
                        <w:dataBinding w:prefixMappings="xmlns:ns0='http://rkdhs/mallar/lagstiftning/Prop/Prop.xsd'" w:xpath="/ns0:dokumentvärden[1]/ns0:dokumentnummer[1]" w:storeItemID="{068625C3-B546-44A5-B525-B7CC092E5AD6}"/>
                        <w:text/>
                      </w:sdtPr>
                      <w:sdtContent>
                        <w:r>
                          <w:t>2018/19:158</w:t>
                        </w:r>
                      </w:sdtContent>
                    </w:sdt>
                  </w:p>
                  <w:p w14:paraId="4901F333" w14:textId="693292F3" w:rsidR="004E5C8C" w:rsidRPr="00C7375F" w:rsidRDefault="004E5C8C" w:rsidP="00136126">
                    <w:pPr>
                      <w:pStyle w:val="Brdtext"/>
                    </w:pPr>
                    <w:sdt>
                      <w:sdtPr>
                        <w:alias w:val="BilageEtikett"/>
                        <w:tag w:val="BilageEtikett"/>
                        <w:id w:val="-70948707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1910530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C19FE2" w14:textId="77777777" w:rsidR="004E5C8C" w:rsidRDefault="004E5C8C" w:rsidP="00EE1584">
    <w:pPr>
      <w:pStyle w:val="Brdtext"/>
    </w:pPr>
    <w:r>
      <w:rPr>
        <w:noProof/>
        <w:lang w:eastAsia="sv-SE"/>
      </w:rPr>
      <mc:AlternateContent>
        <mc:Choice Requires="wps">
          <w:drawing>
            <wp:anchor distT="0" distB="0" distL="0" distR="0" simplePos="0" relativeHeight="2516585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021B6" w14:textId="61821BEA" w:rsidR="004E5C8C" w:rsidRDefault="004E5C8C" w:rsidP="00A118D8">
                          <w:pPr>
                            <w:pStyle w:val="Brdtext"/>
                            <w:jc w:val="left"/>
                          </w:pPr>
                          <w:sdt>
                            <w:sdtPr>
                              <w:alias w:val="NummerEtikett"/>
                              <w:tag w:val="NummerEtikett"/>
                              <w:id w:val="-5649507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3836164"/>
                              <w:lock w:val="sdtContentLocked"/>
                              <w:dataBinding w:prefixMappings="xmlns:ns0='http://rkdhs/mallar/lagstiftning/Prop/Prop.xsd'" w:xpath="/ns0:dokumentvärden[1]/ns0:dokumentnummer[1]" w:storeItemID="{068625C3-B546-44A5-B525-B7CC092E5AD6}"/>
                              <w:text/>
                            </w:sdtPr>
                            <w:sdtContent>
                              <w:r>
                                <w:t>2018/19:158</w:t>
                              </w:r>
                            </w:sdtContent>
                          </w:sdt>
                        </w:p>
                        <w:p w14:paraId="70DA8753" w14:textId="03EC1B8E" w:rsidR="004E5C8C" w:rsidRPr="00C7375F" w:rsidRDefault="004E5C8C" w:rsidP="00136126">
                          <w:pPr>
                            <w:pStyle w:val="Brdtext"/>
                          </w:pPr>
                          <w:sdt>
                            <w:sdtPr>
                              <w:alias w:val="BilageEtikett"/>
                              <w:tag w:val="BilageEtikett"/>
                              <w:id w:val="35315773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29487085"/>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8" type="#_x0000_t202" style="position:absolute;left:0;text-align:left;margin-left:348.15pt;margin-top:35.45pt;width:89.85pt;height:9.6pt;z-index:251658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6dD+iwIAAJUFAAAOAAAAZHJzL2Uyb0RvYy54bWysVFtP2zAUfp+0/2D5faQphY2KFHUgpkkI&#10;0GDi2XVsGs232W6T7tfvs5Nexnhh2kty7POd7/hczy86rcha+NBYU9HyaESJMNzWjXmu6PfH6w+f&#10;KAmRmZopa0RFNyLQi9n7d+etm4qxXVpVC09AYsK0dRVdxuimRRH4UmgWjqwTBkppvWYRR/9c1J61&#10;YNeqGI9Gp0Vrfe285SIE3F71SjrL/FIKHu+kDCISVVG8Leavz99F+hazczZ99swtGz48g/3DKzRr&#10;DJzuqK5YZGTlm7+odMO9DVbGI251YaVsuMgxIJpy9CKahyVzIseC5AS3S1P4f7T8dn3vSVOjdmPk&#10;xzCNIj2KLvoVIjhO+WldmAL24ACM3WfbAbu9D7hMYXfS6/RHQAR6MG122QUZ4cmonMAHVBy6clye&#10;wSHoi7218yF+EVaTJFTUo3o5qWx9E2IP3UKSs2BVU183SuVD6hhxqTxZM9RaxfxGkP+BUoa0FT09&#10;PhllYmOTec+sTKIRuWcGdynyPsIsxY0SCaPMNyGRsxzoK74Z58Ls/Gd0Qkm4eovhgN+/6i3GfRyw&#10;yJ6tiTtj3Rjrc/R5yPYpq39sUyZ7PGpzEHcSY7focrMcl7sWWNh6g87wtp+t4Ph1g/LdsBDvmccw&#10;oeJYEPEOH6ks0m8HiZKl9b9eu0949Di0lLQYzoqGnyvmBSXqq0H3n5WTCWhjPkxOPqbW9YeaxaHG&#10;rPSlRU+UWEWOZzHho9qK0lv9hD0yT16hYobDd0XjVryM/crAHuJiPs8gzK9j8cY8OJ6oU55Tcz52&#10;T8y7oYMjev/WbseYTV80co9NlsHNVxHNmLs8ZbrP6lABzH6ek2FPpeVyeM6o/Tad/QYAAP//AwBQ&#10;SwMEFAAGAAgAAAAhADqKEcLfAAAACQEAAA8AAABkcnMvZG93bnJldi54bWxMj8FOwzAQRO9I/IO1&#10;SNyoXUBpE7KpAMGBSlVFi8TVjZc4Iraj2GnD37OcynG1TzNvytXkOnGkIbbBI8xnCgT5OpjWNwgf&#10;+9ebJYiYtDe6C54QfijCqrq8KHVhwsm/03GXGsEhPhYawabUF1LG2pLTcRZ68vz7CoPTic+hkWbQ&#10;Jw53nbxVKpNOt54brO7p2VL9vRsdwn7zZEZpJvP2Um/WW/qUa3u/Rby+mh4fQCSa0hmGP31Wh4qd&#10;DmH0JooOIcuzO0YRFioHwcBykfG4A0Ku5iCrUv5fUP0CAAD//wMAUEsBAi0AFAAGAAgAAAAhALaD&#10;OJL+AAAA4QEAABMAAAAAAAAAAAAAAAAAAAAAAFtDb250ZW50X1R5cGVzXS54bWxQSwECLQAUAAYA&#10;CAAAACEAOP0h/9YAAACUAQAACwAAAAAAAAAAAAAAAAAvAQAAX3JlbHMvLnJlbHNQSwECLQAUAAYA&#10;CAAAACEA1OnQ/osCAACVBQAADgAAAAAAAAAAAAAAAAAuAgAAZHJzL2Uyb0RvYy54bWxQSwECLQAU&#10;AAYACAAAACEAOooRwt8AAAAJAQAADwAAAAAAAAAAAAAAAADlBAAAZHJzL2Rvd25yZXYueG1sUEsF&#10;BgAAAAAEAAQA8wAAAPEFAAAAAA==&#10;" o:allowoverlap="f" fillcolor="white [3201]" stroked="f" strokeweight=".5pt">
              <v:textbox style="mso-fit-shape-to-text:t">
                <w:txbxContent>
                  <w:p w14:paraId="7A5021B6" w14:textId="61821BEA" w:rsidR="004E5C8C" w:rsidRDefault="004E5C8C" w:rsidP="00A118D8">
                    <w:pPr>
                      <w:pStyle w:val="Brdtext"/>
                      <w:jc w:val="left"/>
                    </w:pPr>
                    <w:sdt>
                      <w:sdtPr>
                        <w:alias w:val="NummerEtikett"/>
                        <w:tag w:val="NummerEtikett"/>
                        <w:id w:val="-5649507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3836164"/>
                        <w:lock w:val="sdtContentLocked"/>
                        <w:dataBinding w:prefixMappings="xmlns:ns0='http://rkdhs/mallar/lagstiftning/Prop/Prop.xsd'" w:xpath="/ns0:dokumentvärden[1]/ns0:dokumentnummer[1]" w:storeItemID="{068625C3-B546-44A5-B525-B7CC092E5AD6}"/>
                        <w:text/>
                      </w:sdtPr>
                      <w:sdtContent>
                        <w:r>
                          <w:t>2018/19:158</w:t>
                        </w:r>
                      </w:sdtContent>
                    </w:sdt>
                  </w:p>
                  <w:p w14:paraId="70DA8753" w14:textId="03EC1B8E" w:rsidR="004E5C8C" w:rsidRPr="00C7375F" w:rsidRDefault="004E5C8C" w:rsidP="00136126">
                    <w:pPr>
                      <w:pStyle w:val="Brdtext"/>
                    </w:pPr>
                    <w:sdt>
                      <w:sdtPr>
                        <w:alias w:val="BilageEtikett"/>
                        <w:tag w:val="BilageEtikett"/>
                        <w:id w:val="35315773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2948708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1C9A3E" w14:textId="77777777" w:rsidR="004E5C8C" w:rsidRDefault="004E5C8C" w:rsidP="00664D04">
    <w:pPr>
      <w:pStyle w:val="Brdtext"/>
    </w:pPr>
    <w:r>
      <w:rPr>
        <w:noProof/>
        <w:lang w:eastAsia="sv-SE"/>
      </w:rPr>
      <mc:AlternateContent>
        <mc:Choice Requires="wps">
          <w:drawing>
            <wp:anchor distT="0" distB="0" distL="0" distR="0" simplePos="0" relativeHeight="2516584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AE4DF4" w14:textId="5B955DEC" w:rsidR="004E5C8C" w:rsidRDefault="004E5C8C" w:rsidP="00664D04">
                          <w:pPr>
                            <w:pStyle w:val="Brdtext"/>
                            <w:jc w:val="left"/>
                          </w:pPr>
                          <w:sdt>
                            <w:sdtPr>
                              <w:alias w:val="NummerEtikett"/>
                              <w:tag w:val="NummerEtikett"/>
                              <w:id w:val="-14783038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65592852"/>
                              <w:lock w:val="sdtContentLocked"/>
                              <w:dataBinding w:prefixMappings="xmlns:ns0='http://rkdhs/mallar/lagstiftning/Prop/Prop.xsd'" w:xpath="/ns0:dokumentvärden[1]/ns0:dokumentnummer[1]" w:storeItemID="{068625C3-B546-44A5-B525-B7CC092E5AD6}"/>
                              <w:text/>
                            </w:sdtPr>
                            <w:sdtContent>
                              <w:r>
                                <w:t>2018/19:158</w:t>
                              </w:r>
                            </w:sdtContent>
                          </w:sdt>
                        </w:p>
                        <w:p w14:paraId="11112008" w14:textId="0C7BA42F" w:rsidR="004E5C8C" w:rsidRPr="00C7375F" w:rsidRDefault="004E5C8C" w:rsidP="00136126">
                          <w:pPr>
                            <w:pStyle w:val="Brdtext"/>
                          </w:pPr>
                          <w:sdt>
                            <w:sdtPr>
                              <w:alias w:val="BilageEtikett"/>
                              <w:tag w:val="BilageEtikett"/>
                              <w:id w:val="-130778277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10879095"/>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2" type="#_x0000_t202" style="position:absolute;left:0;text-align:left;margin-left:29.4pt;margin-top:34.85pt;width:89.85pt;height:9.6pt;z-index:2516584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W2A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EpJZrVaNKTaIPbIINxrE9j/RSwRwtgaD+bFtjh3uMypt1KV8c/EiLQo9K7fXXhjPBolE9ytIwS&#10;Dl0+zi/GqfzZwdo6H74IU5MoFNShe6mobHvrA14C6ACJwbxRVXlTKZUOkTHiSjmyZei1CumNsPgD&#10;pTRpCnp+ejZKjrWJ5p1npaMbkTjTh4uZdxkmKeyUiBilvwmJmqVEX4nNOBd6Hz+hI0oi1FsMe/zh&#10;VW8x7vKARYpsdNgb15U2LmWfhuxQsvLHUDLZ4VHwo7yjGNplm8hymp8NFFiacgdmONPNlrf8pkL7&#10;bpkPD8xhmNBxLIhwj49UBuU3vUTJ2rhfr91HPDgOLSUNhrOg/ueGOUGJ+qrB/ot8MonTnA6Ts49g&#10;EnHHmuWxRm/qKwNO5FhFlicx4oMaROlM/Yw9sohRoWKaI3ZBwyBehW5lYA9xsVgkEObXsnCrHy2P&#10;rmOdIzmf2mfmbM/gAO7fmWGM2fQ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sEltg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2AE4DF4" w14:textId="5B955DEC" w:rsidR="004E5C8C" w:rsidRDefault="004E5C8C" w:rsidP="00664D04">
                    <w:pPr>
                      <w:pStyle w:val="Brdtext"/>
                      <w:jc w:val="left"/>
                    </w:pPr>
                    <w:sdt>
                      <w:sdtPr>
                        <w:alias w:val="NummerEtikett"/>
                        <w:tag w:val="NummerEtikett"/>
                        <w:id w:val="-14783038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65592852"/>
                        <w:lock w:val="sdtContentLocked"/>
                        <w:dataBinding w:prefixMappings="xmlns:ns0='http://rkdhs/mallar/lagstiftning/Prop/Prop.xsd'" w:xpath="/ns0:dokumentvärden[1]/ns0:dokumentnummer[1]" w:storeItemID="{068625C3-B546-44A5-B525-B7CC092E5AD6}"/>
                        <w:text/>
                      </w:sdtPr>
                      <w:sdtContent>
                        <w:r>
                          <w:t>2018/19:158</w:t>
                        </w:r>
                      </w:sdtContent>
                    </w:sdt>
                  </w:p>
                  <w:p w14:paraId="11112008" w14:textId="0C7BA42F" w:rsidR="004E5C8C" w:rsidRPr="00C7375F" w:rsidRDefault="004E5C8C" w:rsidP="00136126">
                    <w:pPr>
                      <w:pStyle w:val="Brdtext"/>
                    </w:pPr>
                    <w:sdt>
                      <w:sdtPr>
                        <w:alias w:val="BilageEtikett"/>
                        <w:tag w:val="BilageEtikett"/>
                        <w:id w:val="-130778277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1087909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32F2E9" w14:textId="77777777" w:rsidR="004E5C8C" w:rsidRDefault="004E5C8C" w:rsidP="00EE1584">
    <w:pPr>
      <w:pStyle w:val="Brdtext"/>
    </w:pPr>
    <w:r>
      <w:rPr>
        <w:noProof/>
        <w:lang w:eastAsia="sv-SE"/>
      </w:rPr>
      <mc:AlternateContent>
        <mc:Choice Requires="wps">
          <w:drawing>
            <wp:anchor distT="0" distB="0" distL="0" distR="0" simplePos="0" relativeHeight="25165850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E95BC3" w14:textId="38D34A21" w:rsidR="004E5C8C" w:rsidRDefault="004E5C8C" w:rsidP="00A118D8">
                          <w:pPr>
                            <w:pStyle w:val="Brdtext"/>
                            <w:jc w:val="left"/>
                          </w:pPr>
                          <w:sdt>
                            <w:sdtPr>
                              <w:alias w:val="NummerEtikett"/>
                              <w:tag w:val="NummerEtikett"/>
                              <w:id w:val="-13272793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170190"/>
                              <w:lock w:val="sdtContentLocked"/>
                              <w:dataBinding w:prefixMappings="xmlns:ns0='http://rkdhs/mallar/lagstiftning/Prop/Prop.xsd'" w:xpath="/ns0:dokumentvärden[1]/ns0:dokumentnummer[1]" w:storeItemID="{068625C3-B546-44A5-B525-B7CC092E5AD6}"/>
                              <w:text/>
                            </w:sdtPr>
                            <w:sdtContent>
                              <w:r>
                                <w:t>2018/19:158</w:t>
                              </w:r>
                            </w:sdtContent>
                          </w:sdt>
                        </w:p>
                        <w:p w14:paraId="7A05D67F" w14:textId="268E0427" w:rsidR="004E5C8C" w:rsidRPr="00C7375F" w:rsidRDefault="004E5C8C" w:rsidP="00136126">
                          <w:pPr>
                            <w:pStyle w:val="Brdtext"/>
                          </w:pPr>
                          <w:sdt>
                            <w:sdtPr>
                              <w:alias w:val="BilageEtikett"/>
                              <w:tag w:val="BilageEtikett"/>
                              <w:id w:val="-171094959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2872542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3" type="#_x0000_t202" style="position:absolute;left:0;text-align:left;margin-left:348.15pt;margin-top:35.45pt;width:89.85pt;height:9.6pt;z-index:2516585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1lrT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GYEs1qNOlJtMFtkMFprE9j/RSwRwtgaD+bFtjh3uMypt1KV8c/EiLQo9K7fXXhjPBolE9ytIwS&#10;Dl0+zi/GqfzZwdo6H74IU5MoFNShe6mobHvrA14C6ACJwbxRVXlTKZUOkTHiSjmyZei1CumNsPgD&#10;pTRpCnp+ejZKjrWJ5p1npaMbkTjTh4uZdxkmKeyUiBilvwmJmqVEX4nNOBd6Hz+hI0oi1FsMe/zh&#10;VW8x7vKARYpsdNgb15U2LmWfhuxQsvLHUDLZ4VHwo7yjGNplm8hymp8PFFiacgdmONPNlrf8pkL7&#10;bpkPD8xhmNBxLIhwj49UBuU3vUTJ2rhfr91HPDgOLSUNhrOg/ueGOUGJ+qrB/ot8MonTnA6Ts49g&#10;EnHHmuWxRm/qKwNO5FhFlicx4oMaROlM/Yw9sohRoWKaI3ZBwyBehW5lYA9xsVgkEObXsnCrHy2P&#10;rmOdIzmf2mfmbM/gAO7fmWGM2fQ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RNZa0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9E95BC3" w14:textId="38D34A21" w:rsidR="004E5C8C" w:rsidRDefault="004E5C8C" w:rsidP="00A118D8">
                    <w:pPr>
                      <w:pStyle w:val="Brdtext"/>
                      <w:jc w:val="left"/>
                    </w:pPr>
                    <w:sdt>
                      <w:sdtPr>
                        <w:alias w:val="NummerEtikett"/>
                        <w:tag w:val="NummerEtikett"/>
                        <w:id w:val="-13272793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170190"/>
                        <w:lock w:val="sdtContentLocked"/>
                        <w:dataBinding w:prefixMappings="xmlns:ns0='http://rkdhs/mallar/lagstiftning/Prop/Prop.xsd'" w:xpath="/ns0:dokumentvärden[1]/ns0:dokumentnummer[1]" w:storeItemID="{068625C3-B546-44A5-B525-B7CC092E5AD6}"/>
                        <w:text/>
                      </w:sdtPr>
                      <w:sdtContent>
                        <w:r>
                          <w:t>2018/19:158</w:t>
                        </w:r>
                      </w:sdtContent>
                    </w:sdt>
                  </w:p>
                  <w:p w14:paraId="7A05D67F" w14:textId="268E0427" w:rsidR="004E5C8C" w:rsidRPr="00C7375F" w:rsidRDefault="004E5C8C" w:rsidP="00136126">
                    <w:pPr>
                      <w:pStyle w:val="Brdtext"/>
                    </w:pPr>
                    <w:sdt>
                      <w:sdtPr>
                        <w:alias w:val="BilageEtikett"/>
                        <w:tag w:val="BilageEtikett"/>
                        <w:id w:val="-171094959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2872542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D7A0F5" w14:textId="77777777" w:rsidR="004E5C8C" w:rsidRDefault="004E5C8C" w:rsidP="00664D04">
    <w:pPr>
      <w:pStyle w:val="Brdtext"/>
    </w:pPr>
    <w:r>
      <w:rPr>
        <w:noProof/>
        <w:lang w:eastAsia="sv-SE"/>
      </w:rPr>
      <mc:AlternateContent>
        <mc:Choice Requires="wps">
          <w:drawing>
            <wp:anchor distT="0" distB="0" distL="0" distR="0" simplePos="0" relativeHeight="25165843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3F1522" w14:textId="6643D013" w:rsidR="004E5C8C" w:rsidRDefault="004E5C8C" w:rsidP="00664D04">
                          <w:pPr>
                            <w:pStyle w:val="Brdtext"/>
                            <w:jc w:val="left"/>
                          </w:pPr>
                          <w:sdt>
                            <w:sdtPr>
                              <w:alias w:val="NummerEtikett"/>
                              <w:tag w:val="NummerEtikett"/>
                              <w:id w:val="1681164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3110278"/>
                              <w:lock w:val="sdtContentLocked"/>
                              <w:dataBinding w:prefixMappings="xmlns:ns0='http://rkdhs/mallar/lagstiftning/Prop/Prop.xsd'" w:xpath="/ns0:dokumentvärden[1]/ns0:dokumentnummer[1]" w:storeItemID="{068625C3-B546-44A5-B525-B7CC092E5AD6}"/>
                              <w:text/>
                            </w:sdtPr>
                            <w:sdtContent>
                              <w:r>
                                <w:t>2018/19:158</w:t>
                              </w:r>
                            </w:sdtContent>
                          </w:sdt>
                        </w:p>
                        <w:p w14:paraId="5B9D64E8" w14:textId="24047E40" w:rsidR="004E5C8C" w:rsidRPr="00C7375F" w:rsidRDefault="004E5C8C" w:rsidP="00136126">
                          <w:pPr>
                            <w:pStyle w:val="Brdtext"/>
                          </w:pPr>
                          <w:sdt>
                            <w:sdtPr>
                              <w:alias w:val="BilageEtikett"/>
                              <w:tag w:val="BilageEtikett"/>
                              <w:id w:val="-21405626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32186900"/>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7" type="#_x0000_t202" style="position:absolute;left:0;text-align:left;margin-left:29.4pt;margin-top:34.85pt;width:89.85pt;height:9.6pt;z-index:2516584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IyeSjQIAAJU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fiE&#10;EsM0ivQouuhXyGCc+GldmAL24ACM3WfbAbt9D3hMaXfS6/RHQgRyML3ZsQtjhCelclKiZJRwyMpx&#10;eTbO9Bd7bedD/CKsJulQUY/qZVLZ+iZERALoFpKcBaua+rpRKl9Sx4hL5cmaodYq5hih8QdKGdJW&#10;9PT4ZJQNG5vUe8vKJDMi98zgLmXeZ5hPcaNEwijzTUhwlhN9xTfjXJid/4xOKAlXb1Ec8Puo3qLc&#10;5wGN7NmauFPWjbE+Z5+HbE9Z/WNLmezxIPwg73SM3aLLzXLc1y69LWy9QWd4289WcPy6QfluWIj3&#10;zGOYUHEsiHiHj1QW9NvhRMnS+l+vvSc8ehxSSloMZ0XDzxXzghL11aD7z8rJJE1zvkxOPiIa4g8l&#10;i0OJWelLi54osYocz8eEj2p7lN7qJ+yRefIKETMcvisat8fL2K8M7CEu5vMMwvw6Fm/Mg+PJdOI5&#10;Nedj98S8Gzo4ovdv7XaM2fRFI/fYpBncfBXRjLnL96wOFcDs5+Yf9lRaLof3jNpv09lv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CjIyeS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7F3F1522" w14:textId="6643D013" w:rsidR="004E5C8C" w:rsidRDefault="004E5C8C" w:rsidP="00664D04">
                    <w:pPr>
                      <w:pStyle w:val="Brdtext"/>
                      <w:jc w:val="left"/>
                    </w:pPr>
                    <w:sdt>
                      <w:sdtPr>
                        <w:alias w:val="NummerEtikett"/>
                        <w:tag w:val="NummerEtikett"/>
                        <w:id w:val="1681164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3110278"/>
                        <w:lock w:val="sdtContentLocked"/>
                        <w:dataBinding w:prefixMappings="xmlns:ns0='http://rkdhs/mallar/lagstiftning/Prop/Prop.xsd'" w:xpath="/ns0:dokumentvärden[1]/ns0:dokumentnummer[1]" w:storeItemID="{068625C3-B546-44A5-B525-B7CC092E5AD6}"/>
                        <w:text/>
                      </w:sdtPr>
                      <w:sdtContent>
                        <w:r>
                          <w:t>2018/19:158</w:t>
                        </w:r>
                      </w:sdtContent>
                    </w:sdt>
                  </w:p>
                  <w:p w14:paraId="5B9D64E8" w14:textId="24047E40" w:rsidR="004E5C8C" w:rsidRPr="00C7375F" w:rsidRDefault="004E5C8C" w:rsidP="00136126">
                    <w:pPr>
                      <w:pStyle w:val="Brdtext"/>
                    </w:pPr>
                    <w:sdt>
                      <w:sdtPr>
                        <w:alias w:val="BilageEtikett"/>
                        <w:tag w:val="BilageEtikett"/>
                        <w:id w:val="-21405626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3218690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EFBD20" w14:textId="77777777" w:rsidR="004E5C8C" w:rsidRDefault="004E5C8C" w:rsidP="00EE1584">
    <w:pPr>
      <w:pStyle w:val="Brdtext"/>
    </w:pPr>
    <w:r>
      <w:rPr>
        <w:noProof/>
        <w:lang w:eastAsia="sv-SE"/>
      </w:rPr>
      <mc:AlternateContent>
        <mc:Choice Requires="wps">
          <w:drawing>
            <wp:anchor distT="0" distB="0" distL="0" distR="0" simplePos="0" relativeHeight="25165850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A8DCD5" w14:textId="51E05022" w:rsidR="004E5C8C" w:rsidRDefault="004E5C8C" w:rsidP="00A118D8">
                          <w:pPr>
                            <w:pStyle w:val="Brdtext"/>
                            <w:jc w:val="left"/>
                          </w:pPr>
                          <w:sdt>
                            <w:sdtPr>
                              <w:alias w:val="NummerEtikett"/>
                              <w:tag w:val="NummerEtikett"/>
                              <w:id w:val="1400857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36920255"/>
                              <w:lock w:val="sdtContentLocked"/>
                              <w:dataBinding w:prefixMappings="xmlns:ns0='http://rkdhs/mallar/lagstiftning/Prop/Prop.xsd'" w:xpath="/ns0:dokumentvärden[1]/ns0:dokumentnummer[1]" w:storeItemID="{068625C3-B546-44A5-B525-B7CC092E5AD6}"/>
                              <w:text/>
                            </w:sdtPr>
                            <w:sdtContent>
                              <w:r>
                                <w:t>2018/19:158</w:t>
                              </w:r>
                            </w:sdtContent>
                          </w:sdt>
                        </w:p>
                        <w:p w14:paraId="735FF454" w14:textId="61FD5C06" w:rsidR="004E5C8C" w:rsidRPr="00C7375F" w:rsidRDefault="004E5C8C" w:rsidP="00136126">
                          <w:pPr>
                            <w:pStyle w:val="Brdtext"/>
                          </w:pPr>
                          <w:sdt>
                            <w:sdtPr>
                              <w:alias w:val="BilageEtikett"/>
                              <w:tag w:val="BilageEtikett"/>
                              <w:id w:val="-204096046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5607411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8" type="#_x0000_t202" style="position:absolute;left:0;text-align:left;margin-left:348.15pt;margin-top:35.45pt;width:89.85pt;height:9.6pt;z-index:2516585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3v6w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8oMUyjSY+ii36FDI5TfVoXpoA9OABj99l2wG7vAy5T2p30Ov2REIEeld7sqgtnhCejclKiZZRw&#10;6MpxeTbO5S/21s6H+EVYTZJQUY/u5aKy9U2IeAmgW0gKFqxq6utGqXxIjBGXypM1Q69VzG+ExR8o&#10;ZUhb0dPjk1F2bGwy7z0rk9yIzJkhXMq8zzBLcaNEwijzTUjULCf6SmzGuTC7+BmdUBKh3mI44Pev&#10;eotxnwcscmRr4s5YN8b6nH0esn3J6h/bkskej4If5J3E2C26TJbj8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o3v6w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7A8DCD5" w14:textId="51E05022" w:rsidR="004E5C8C" w:rsidRDefault="004E5C8C" w:rsidP="00A118D8">
                    <w:pPr>
                      <w:pStyle w:val="Brdtext"/>
                      <w:jc w:val="left"/>
                    </w:pPr>
                    <w:sdt>
                      <w:sdtPr>
                        <w:alias w:val="NummerEtikett"/>
                        <w:tag w:val="NummerEtikett"/>
                        <w:id w:val="1400857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36920255"/>
                        <w:lock w:val="sdtContentLocked"/>
                        <w:dataBinding w:prefixMappings="xmlns:ns0='http://rkdhs/mallar/lagstiftning/Prop/Prop.xsd'" w:xpath="/ns0:dokumentvärden[1]/ns0:dokumentnummer[1]" w:storeItemID="{068625C3-B546-44A5-B525-B7CC092E5AD6}"/>
                        <w:text/>
                      </w:sdtPr>
                      <w:sdtContent>
                        <w:r>
                          <w:t>2018/19:158</w:t>
                        </w:r>
                      </w:sdtContent>
                    </w:sdt>
                  </w:p>
                  <w:p w14:paraId="735FF454" w14:textId="61FD5C06" w:rsidR="004E5C8C" w:rsidRPr="00C7375F" w:rsidRDefault="004E5C8C" w:rsidP="00136126">
                    <w:pPr>
                      <w:pStyle w:val="Brdtext"/>
                    </w:pPr>
                    <w:sdt>
                      <w:sdtPr>
                        <w:alias w:val="BilageEtikett"/>
                        <w:tag w:val="BilageEtikett"/>
                        <w:id w:val="-204096046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5607411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BB45C6" w14:textId="77777777" w:rsidR="004E5C8C" w:rsidRDefault="004E5C8C" w:rsidP="00664D04">
    <w:pPr>
      <w:pStyle w:val="Brdtext"/>
    </w:pPr>
    <w:r>
      <w:rPr>
        <w:noProof/>
        <w:lang w:eastAsia="sv-SE"/>
      </w:rPr>
      <mc:AlternateContent>
        <mc:Choice Requires="wps">
          <w:drawing>
            <wp:anchor distT="0" distB="0" distL="0" distR="0" simplePos="0" relativeHeight="25165843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1F4D34" w14:textId="2E2CC98D" w:rsidR="004E5C8C" w:rsidRDefault="004E5C8C" w:rsidP="00664D04">
                          <w:pPr>
                            <w:pStyle w:val="Brdtext"/>
                            <w:jc w:val="left"/>
                          </w:pPr>
                          <w:sdt>
                            <w:sdtPr>
                              <w:alias w:val="NummerEtikett"/>
                              <w:tag w:val="NummerEtikett"/>
                              <w:id w:val="2308968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25514685"/>
                              <w:lock w:val="sdtContentLocked"/>
                              <w:dataBinding w:prefixMappings="xmlns:ns0='http://rkdhs/mallar/lagstiftning/Prop/Prop.xsd'" w:xpath="/ns0:dokumentvärden[1]/ns0:dokumentnummer[1]" w:storeItemID="{068625C3-B546-44A5-B525-B7CC092E5AD6}"/>
                              <w:text/>
                            </w:sdtPr>
                            <w:sdtContent>
                              <w:r>
                                <w:t>2018/19:158</w:t>
                              </w:r>
                            </w:sdtContent>
                          </w:sdt>
                        </w:p>
                        <w:p w14:paraId="4E400FFD" w14:textId="7CA8DDBE" w:rsidR="004E5C8C" w:rsidRPr="00C7375F" w:rsidRDefault="004E5C8C" w:rsidP="00136126">
                          <w:pPr>
                            <w:pStyle w:val="Brdtext"/>
                          </w:pPr>
                          <w:sdt>
                            <w:sdtPr>
                              <w:alias w:val="BilageEtikett"/>
                              <w:tag w:val="BilageEtikett"/>
                              <w:id w:val="35893307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6377569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2" type="#_x0000_t202" style="position:absolute;left:0;text-align:left;margin-left:29.4pt;margin-top:34.85pt;width:89.85pt;height:9.6pt;z-index:2516584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fkPOkQIAAJUFAAAOAAAAZHJzL2Uyb0RvYy54bWysVFFP2zAQfp+0/2D5faQJhY2KFHUgpkkI&#10;0GDi2XVsGs2xPdtt0v36fXaStmO8MO0lOfu+u/PdfXfnF12jyEY4Xxtd0vxoQonQ3FS1fi7p98fr&#10;D58o8YHpiimjRUm3wtOL+ft3562dicKsjKqEI3Ci/ay1JV2FYGdZ5vlKNMwfGSs0lNK4hgUc3XNW&#10;OdbCe6OyYjI5zVrjKusMF97j9qpX0nnyL6Xg4U5KLwJRJcXbQvq69F3GbzY/Z7Nnx+yq5sMz2D+8&#10;omG1RtCdqysWGFm7+i9XTc2d8UaGI26azEhZc5FyQDb55EU2DytmRcoFxfF2Vyb//9zy2829I3WF&#10;3hUfKdGsQZMeRRfcGhkUsT6t9TPAHiyAoftsOmDHe4/LmHYnXRP/SIhAj0pvd9WFM8KjUT7N0TJK&#10;OHR5kZ8VqfzZ3to6H74I05AolNShe6mobHPjA14C6AiJwbxRdXVdK5UOkTHiUjmyYei1CumNsPgD&#10;pTRpS3p6fDJJjrWJ5r1npaMbkTgzhIuZ9xkmKWyViBilvwmJmqVEX4nNOBd6Fz+hI0oi1FsMB/z+&#10;VW8x7vOARYpsdNgZN7U2LmWfhmxfsurHWDLZ41Hwg7yjGLpll8hyXJyMFFiaagtmONPPlrf8ukb7&#10;bpgP98xhmNBxLIhwh49UBuU3g0TJyrhfr91HPDgOLSUthrOk/ueaOUGJ+qrB/rN8Oo3TnA7Tk49g&#10;EnGHmuWhRq+bSwNO5FhFlicx4oMaRelM84Q9sohRoWKaI3ZJwyhehn5lYA9xsVgkEObXsnCjHyyP&#10;rmOdIzkfuyfm7MDgAO7fmnGM2ewFkXtstPR2sQ4gY2J5rHRf1aEDmP1E/mFPxeVyeE6o/T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jH5Dz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71F4D34" w14:textId="2E2CC98D" w:rsidR="004E5C8C" w:rsidRDefault="004E5C8C" w:rsidP="00664D04">
                    <w:pPr>
                      <w:pStyle w:val="Brdtext"/>
                      <w:jc w:val="left"/>
                    </w:pPr>
                    <w:sdt>
                      <w:sdtPr>
                        <w:alias w:val="NummerEtikett"/>
                        <w:tag w:val="NummerEtikett"/>
                        <w:id w:val="2308968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25514685"/>
                        <w:lock w:val="sdtContentLocked"/>
                        <w:dataBinding w:prefixMappings="xmlns:ns0='http://rkdhs/mallar/lagstiftning/Prop/Prop.xsd'" w:xpath="/ns0:dokumentvärden[1]/ns0:dokumentnummer[1]" w:storeItemID="{068625C3-B546-44A5-B525-B7CC092E5AD6}"/>
                        <w:text/>
                      </w:sdtPr>
                      <w:sdtContent>
                        <w:r>
                          <w:t>2018/19:158</w:t>
                        </w:r>
                      </w:sdtContent>
                    </w:sdt>
                  </w:p>
                  <w:p w14:paraId="4E400FFD" w14:textId="7CA8DDBE" w:rsidR="004E5C8C" w:rsidRPr="00C7375F" w:rsidRDefault="004E5C8C" w:rsidP="00136126">
                    <w:pPr>
                      <w:pStyle w:val="Brdtext"/>
                    </w:pPr>
                    <w:sdt>
                      <w:sdtPr>
                        <w:alias w:val="BilageEtikett"/>
                        <w:tag w:val="BilageEtikett"/>
                        <w:id w:val="35893307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6377569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7E1592" w14:textId="77777777" w:rsidR="004E5C8C" w:rsidRDefault="004E5C8C" w:rsidP="00EE1584">
    <w:pPr>
      <w:pStyle w:val="Brdtext"/>
    </w:pPr>
    <w:r>
      <w:rPr>
        <w:noProof/>
        <w:lang w:eastAsia="sv-SE"/>
      </w:rPr>
      <mc:AlternateContent>
        <mc:Choice Requires="wps">
          <w:drawing>
            <wp:anchor distT="0" distB="0" distL="0" distR="0" simplePos="0" relativeHeight="25165850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69468A" w14:textId="4A6ED507" w:rsidR="004E5C8C" w:rsidRDefault="004E5C8C" w:rsidP="00A118D8">
                          <w:pPr>
                            <w:pStyle w:val="Brdtext"/>
                            <w:jc w:val="left"/>
                          </w:pPr>
                          <w:sdt>
                            <w:sdtPr>
                              <w:alias w:val="NummerEtikett"/>
                              <w:tag w:val="NummerEtikett"/>
                              <w:id w:val="9316289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6324175"/>
                              <w:lock w:val="sdtContentLocked"/>
                              <w:dataBinding w:prefixMappings="xmlns:ns0='http://rkdhs/mallar/lagstiftning/Prop/Prop.xsd'" w:xpath="/ns0:dokumentvärden[1]/ns0:dokumentnummer[1]" w:storeItemID="{068625C3-B546-44A5-B525-B7CC092E5AD6}"/>
                              <w:text/>
                            </w:sdtPr>
                            <w:sdtContent>
                              <w:r>
                                <w:t>2018/19:158</w:t>
                              </w:r>
                            </w:sdtContent>
                          </w:sdt>
                        </w:p>
                        <w:p w14:paraId="79545D5F" w14:textId="28CF510C" w:rsidR="004E5C8C" w:rsidRPr="00C7375F" w:rsidRDefault="004E5C8C" w:rsidP="00136126">
                          <w:pPr>
                            <w:pStyle w:val="Brdtext"/>
                          </w:pPr>
                          <w:sdt>
                            <w:sdtPr>
                              <w:alias w:val="BilageEtikett"/>
                              <w:tag w:val="BilageEtikett"/>
                              <w:id w:val="176356451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8322215"/>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3" type="#_x0000_t202" style="position:absolute;left:0;text-align:left;margin-left:348.15pt;margin-top:35.45pt;width:89.85pt;height:9.6pt;z-index:2516585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4XSdkQ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59SYphGkx5FF/0KGRyn+rQuTAF7cADG7rPtgN3eB1ymtDvpdfojIQI9Kr3ZVRfOCE9G5aREyyjh&#10;0JXj8mycy1/srZ0P8YuwmiShoh7dy0Vl65sQ8RJAt5AULFjV1NeNUvmQGCMulSdrhl6rmN8Iiz9Q&#10;ypC2oqfHJ6Ps2Nhk3ntWJrkRmTNDuJR5n2GW4kaJhFHmm5CoWU70ldiMc2F28TM6oSRCvcVwwO9f&#10;9RbjPg9Y5MjWxJ2xboz1Ofs8ZPuS1T+2JZM9HgU/yDuJsVt0mSzHIMtAjYWtN2CGt/1sBcevG7Tv&#10;hoV4zzyGCR3Hgoh3+EhlUX47SJQsrf/12n3Cg+PQUtJiOCsafq6YF5SorwbsPysnkzTN+TA5+Qgm&#10;EX+oWRxqzEpfWnCixCpyPIsJH9VWlN7qJ+yReYoKFTMcsSsat+Jl7FcG9hAX83kGYX4dizfmwfHk&#10;OtU5kfOxe2LeDQyO4P6t3Y4xm74gco9NlsHNVxFkzCxPle6rOnQAs5/JP+yptFwOzxm136az3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eOF0n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269468A" w14:textId="4A6ED507" w:rsidR="004E5C8C" w:rsidRDefault="004E5C8C" w:rsidP="00A118D8">
                    <w:pPr>
                      <w:pStyle w:val="Brdtext"/>
                      <w:jc w:val="left"/>
                    </w:pPr>
                    <w:sdt>
                      <w:sdtPr>
                        <w:alias w:val="NummerEtikett"/>
                        <w:tag w:val="NummerEtikett"/>
                        <w:id w:val="9316289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6324175"/>
                        <w:lock w:val="sdtContentLocked"/>
                        <w:dataBinding w:prefixMappings="xmlns:ns0='http://rkdhs/mallar/lagstiftning/Prop/Prop.xsd'" w:xpath="/ns0:dokumentvärden[1]/ns0:dokumentnummer[1]" w:storeItemID="{068625C3-B546-44A5-B525-B7CC092E5AD6}"/>
                        <w:text/>
                      </w:sdtPr>
                      <w:sdtContent>
                        <w:r>
                          <w:t>2018/19:158</w:t>
                        </w:r>
                      </w:sdtContent>
                    </w:sdt>
                  </w:p>
                  <w:p w14:paraId="79545D5F" w14:textId="28CF510C" w:rsidR="004E5C8C" w:rsidRPr="00C7375F" w:rsidRDefault="004E5C8C" w:rsidP="00136126">
                    <w:pPr>
                      <w:pStyle w:val="Brdtext"/>
                    </w:pPr>
                    <w:sdt>
                      <w:sdtPr>
                        <w:alias w:val="BilageEtikett"/>
                        <w:tag w:val="BilageEtikett"/>
                        <w:id w:val="176356451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832221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1495D3" w14:textId="77777777" w:rsidR="004E5C8C" w:rsidRDefault="004E5C8C" w:rsidP="00664D04">
    <w:pPr>
      <w:pStyle w:val="Brdtext"/>
    </w:pPr>
    <w:r>
      <w:rPr>
        <w:noProof/>
        <w:lang w:eastAsia="sv-SE"/>
      </w:rPr>
      <mc:AlternateContent>
        <mc:Choice Requires="wps">
          <w:drawing>
            <wp:anchor distT="0" distB="0" distL="0" distR="0" simplePos="0" relativeHeight="25165843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925EA" w14:textId="2E44AFC4" w:rsidR="004E5C8C" w:rsidRDefault="004E5C8C" w:rsidP="00664D04">
                          <w:pPr>
                            <w:pStyle w:val="Brdtext"/>
                            <w:jc w:val="left"/>
                          </w:pPr>
                          <w:sdt>
                            <w:sdtPr>
                              <w:alias w:val="NummerEtikett"/>
                              <w:tag w:val="NummerEtikett"/>
                              <w:id w:val="-9877130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4205158"/>
                              <w:lock w:val="sdtContentLocked"/>
                              <w:dataBinding w:prefixMappings="xmlns:ns0='http://rkdhs/mallar/lagstiftning/Prop/Prop.xsd'" w:xpath="/ns0:dokumentvärden[1]/ns0:dokumentnummer[1]" w:storeItemID="{068625C3-B546-44A5-B525-B7CC092E5AD6}"/>
                              <w:text/>
                            </w:sdtPr>
                            <w:sdtContent>
                              <w:r>
                                <w:t>2018/19:158</w:t>
                              </w:r>
                            </w:sdtContent>
                          </w:sdt>
                        </w:p>
                        <w:p w14:paraId="114A34E7" w14:textId="2491F538" w:rsidR="004E5C8C" w:rsidRPr="00C7375F" w:rsidRDefault="004E5C8C" w:rsidP="00136126">
                          <w:pPr>
                            <w:pStyle w:val="Brdtext"/>
                          </w:pPr>
                          <w:sdt>
                            <w:sdtPr>
                              <w:alias w:val="BilageEtikett"/>
                              <w:tag w:val="BilageEtikett"/>
                              <w:id w:val="-84362482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6907328"/>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7" type="#_x0000_t202" style="position:absolute;left:0;text-align:left;margin-left:29.4pt;margin-top:34.85pt;width:89.85pt;height:9.6pt;z-index:2516584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gv3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59RYphGkx5FF/0KGYxTfVoXpoA9OABj99l2wG7vAy5T2p30Ov2REIEeld7sqgtnhCejclKiZZRw&#10;6MpxeTbO5S/21s6H+EVYTZJQUY/u5aKy9U2IeAmgW0gKFqxq6utGqXxIjBGXypM1Q69VzG+ExR8o&#10;ZUhb0dPjk1F2bGwy7z0rk9yIzJkhXMq8zzBLcaNEwijzTUjULCf6SmzGuTC7+BmdUBKh3mI44Pev&#10;eotxnwcscmRr4s5YN8b6nH0esn3J6h/bkskej4If5J3E2C26TJbj49y7dLew9QbM8LafreD4dYP2&#10;3bAQ75nHMKHjWBDxDh+pLMpvB4mSpfW/XrtPeHAcWkpaDGdFw88V84IS9dWA/WflZJKmOR8mJx/B&#10;JOIPNYtDjVnpSwtOlFhFjmcx4aPaitJb/YQ9Mk9RoWKGI3ZF41a8jP3KwB7iYj7PIMyvY/HGPDie&#10;XKc6J3I+dk/Mu4HBEdy/tdsxZtMXRO6xyTK4+SqCjJnl+6oOHcDsZ/IPeyotl8NzRu23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Z+gv3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1D925EA" w14:textId="2E44AFC4" w:rsidR="004E5C8C" w:rsidRDefault="004E5C8C" w:rsidP="00664D04">
                    <w:pPr>
                      <w:pStyle w:val="Brdtext"/>
                      <w:jc w:val="left"/>
                    </w:pPr>
                    <w:sdt>
                      <w:sdtPr>
                        <w:alias w:val="NummerEtikett"/>
                        <w:tag w:val="NummerEtikett"/>
                        <w:id w:val="-9877130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4205158"/>
                        <w:lock w:val="sdtContentLocked"/>
                        <w:dataBinding w:prefixMappings="xmlns:ns0='http://rkdhs/mallar/lagstiftning/Prop/Prop.xsd'" w:xpath="/ns0:dokumentvärden[1]/ns0:dokumentnummer[1]" w:storeItemID="{068625C3-B546-44A5-B525-B7CC092E5AD6}"/>
                        <w:text/>
                      </w:sdtPr>
                      <w:sdtContent>
                        <w:r>
                          <w:t>2018/19:158</w:t>
                        </w:r>
                      </w:sdtContent>
                    </w:sdt>
                  </w:p>
                  <w:p w14:paraId="114A34E7" w14:textId="2491F538" w:rsidR="004E5C8C" w:rsidRPr="00C7375F" w:rsidRDefault="004E5C8C" w:rsidP="00136126">
                    <w:pPr>
                      <w:pStyle w:val="Brdtext"/>
                    </w:pPr>
                    <w:sdt>
                      <w:sdtPr>
                        <w:alias w:val="BilageEtikett"/>
                        <w:tag w:val="BilageEtikett"/>
                        <w:id w:val="-84362482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690732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F0ECEF" w14:textId="77777777" w:rsidR="004E5C8C" w:rsidRDefault="004E5C8C" w:rsidP="00EE1584">
    <w:pPr>
      <w:pStyle w:val="Brdtext"/>
    </w:pPr>
    <w:r>
      <w:rPr>
        <w:noProof/>
        <w:lang w:eastAsia="sv-SE"/>
      </w:rPr>
      <mc:AlternateContent>
        <mc:Choice Requires="wps">
          <w:drawing>
            <wp:anchor distT="0" distB="0" distL="0" distR="0" simplePos="0" relativeHeight="2516585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F16498" w14:textId="5757BB0A" w:rsidR="004E5C8C" w:rsidRDefault="004E5C8C" w:rsidP="00A118D8">
                          <w:pPr>
                            <w:pStyle w:val="Brdtext"/>
                            <w:jc w:val="left"/>
                          </w:pPr>
                          <w:sdt>
                            <w:sdtPr>
                              <w:alias w:val="NummerEtikett"/>
                              <w:tag w:val="NummerEtikett"/>
                              <w:id w:val="-16550663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8726299"/>
                              <w:lock w:val="sdtContentLocked"/>
                              <w:dataBinding w:prefixMappings="xmlns:ns0='http://rkdhs/mallar/lagstiftning/Prop/Prop.xsd'" w:xpath="/ns0:dokumentvärden[1]/ns0:dokumentnummer[1]" w:storeItemID="{068625C3-B546-44A5-B525-B7CC092E5AD6}"/>
                              <w:text/>
                            </w:sdtPr>
                            <w:sdtContent>
                              <w:r>
                                <w:t>2018/19:158</w:t>
                              </w:r>
                            </w:sdtContent>
                          </w:sdt>
                        </w:p>
                        <w:p w14:paraId="718AF1CE" w14:textId="7424E4F9" w:rsidR="004E5C8C" w:rsidRPr="00C7375F" w:rsidRDefault="004E5C8C" w:rsidP="00136126">
                          <w:pPr>
                            <w:pStyle w:val="Brdtext"/>
                          </w:pPr>
                          <w:sdt>
                            <w:sdtPr>
                              <w:alias w:val="BilageEtikett"/>
                              <w:tag w:val="BilageEtikett"/>
                              <w:id w:val="-18736599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0309169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8" type="#_x0000_t202" style="position:absolute;left:0;text-align:left;margin-left:348.15pt;margin-top:35.45pt;width:89.85pt;height:9.6pt;z-index:2516585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B9LVkA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0ZolWY1mvQo2uA2yGAc69NYPwVsaQEM7WfTAru/97iMabfS1fGPhAj0qPTuUF04Izwa5ZMcLaOE&#10;Q5eP8otRKn92tLbOhy/C1CQKBXXoXioq2976gJcAuofEYN6oqlxUSqVDZIy4Vo5sGXqtQnojLP5A&#10;KU2agp6Pz4bJsTbRvPOsdHQjEmf6cDHzLsMkhZ0SEaP0NyFRs5ToK7EZ50If4id0REmEeothjz++&#10;6i3GXR6wSJGNDgfjutLGpezTkB1LVv7Yl0x2eBT8JO8ohnbVJrKMxwcKrEy5AzOc6WbLW76o0L5b&#10;5sMDcxgmdBwLItzjI5VB+U0vUbI27tdr9xEPjkNLSYPhLKj/uWFOUKK+arD/Ip9M4jSnw+TsI5hE&#10;3KlmdarRm/ragBM5VpHlSYz4oPaidKZ+wh6Zx6hQMc0Ru6BhL16HbmVgD3ExnycQ5teycKuXlkfX&#10;sc6RnI/tE3O2Z3AA9+/MfozZ9AWRO2y09Ha+CSBjYnmsdFfVvgOY/UT+fk/F5XJ6TqjjNp39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SB9LV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3F16498" w14:textId="5757BB0A" w:rsidR="004E5C8C" w:rsidRDefault="004E5C8C" w:rsidP="00A118D8">
                    <w:pPr>
                      <w:pStyle w:val="Brdtext"/>
                      <w:jc w:val="left"/>
                    </w:pPr>
                    <w:sdt>
                      <w:sdtPr>
                        <w:alias w:val="NummerEtikett"/>
                        <w:tag w:val="NummerEtikett"/>
                        <w:id w:val="-16550663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8726299"/>
                        <w:lock w:val="sdtContentLocked"/>
                        <w:dataBinding w:prefixMappings="xmlns:ns0='http://rkdhs/mallar/lagstiftning/Prop/Prop.xsd'" w:xpath="/ns0:dokumentvärden[1]/ns0:dokumentnummer[1]" w:storeItemID="{068625C3-B546-44A5-B525-B7CC092E5AD6}"/>
                        <w:text/>
                      </w:sdtPr>
                      <w:sdtContent>
                        <w:r>
                          <w:t>2018/19:158</w:t>
                        </w:r>
                      </w:sdtContent>
                    </w:sdt>
                  </w:p>
                  <w:p w14:paraId="718AF1CE" w14:textId="7424E4F9" w:rsidR="004E5C8C" w:rsidRPr="00C7375F" w:rsidRDefault="004E5C8C" w:rsidP="00136126">
                    <w:pPr>
                      <w:pStyle w:val="Brdtext"/>
                    </w:pPr>
                    <w:sdt>
                      <w:sdtPr>
                        <w:alias w:val="BilageEtikett"/>
                        <w:tag w:val="BilageEtikett"/>
                        <w:id w:val="-18736599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0309169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10A85A" w14:textId="77777777" w:rsidR="004E5C8C" w:rsidRDefault="004E5C8C" w:rsidP="00664D04">
    <w:pPr>
      <w:pStyle w:val="Brdtext"/>
    </w:pPr>
    <w:r>
      <w:rPr>
        <w:noProof/>
        <w:lang w:eastAsia="sv-SE"/>
      </w:rPr>
      <mc:AlternateContent>
        <mc:Choice Requires="wps">
          <w:drawing>
            <wp:anchor distT="0" distB="0" distL="0" distR="0" simplePos="0" relativeHeight="2516584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DEBAED" w14:textId="6F1FF441" w:rsidR="004E5C8C" w:rsidRDefault="004E5C8C" w:rsidP="00664D04">
                          <w:pPr>
                            <w:pStyle w:val="Brdtext"/>
                            <w:jc w:val="left"/>
                          </w:pPr>
                          <w:sdt>
                            <w:sdtPr>
                              <w:alias w:val="NummerEtikett"/>
                              <w:tag w:val="NummerEtikett"/>
                              <w:id w:val="13324149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587221"/>
                              <w:lock w:val="sdtContentLocked"/>
                              <w:dataBinding w:prefixMappings="xmlns:ns0='http://rkdhs/mallar/lagstiftning/Prop/Prop.xsd'" w:xpath="/ns0:dokumentvärden[1]/ns0:dokumentnummer[1]" w:storeItemID="{068625C3-B546-44A5-B525-B7CC092E5AD6}"/>
                              <w:text/>
                            </w:sdtPr>
                            <w:sdtContent>
                              <w:r>
                                <w:t>2018/19:158</w:t>
                              </w:r>
                            </w:sdtContent>
                          </w:sdt>
                        </w:p>
                        <w:p w14:paraId="7F5A7ADB" w14:textId="41F9274D" w:rsidR="004E5C8C" w:rsidRPr="00C7375F" w:rsidRDefault="004E5C8C" w:rsidP="00136126">
                          <w:pPr>
                            <w:pStyle w:val="Brdtext"/>
                          </w:pPr>
                          <w:sdt>
                            <w:sdtPr>
                              <w:alias w:val="BilageEtikett"/>
                              <w:tag w:val="BilageEtikett"/>
                              <w:id w:val="-17060858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24791549"/>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2" type="#_x0000_t202" style="position:absolute;left:0;text-align:left;margin-left:29.4pt;margin-top:34.85pt;width:89.85pt;height:9.6pt;z-index:251658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dMykQIAAJUFAAAOAAAAZHJzL2Uyb0RvYy54bWysVFFv2yAQfp+0/4B4Xx0na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WJ&#10;3k1ySjSr0aRH0Qa3QQXjyE9j/QywpQUwtJ9NC+xw7nEYy26lq+MfBRHYwfRuzy6CER6d8mmOllHC&#10;YcvH+fk40Z8dvK3z4YswNYmLgjp0L5HKtrc+4CaADpCYzBtVlTeVUmkTFSOulCNbhl6rkO4Ijz9Q&#10;SpOmoGeT01EKrE107yIrHcOIpJk+Xay8qzCtwk6JiFH6m5DgLBX6Sm7GudD7/AkdURKp3uLY4w+3&#10;eotzVwc8Umajw965rrRxqfo0ZAfKyh8DZbLDg/CjuuMytKs2iWUyOR0ksDLlDspwppstb/lNhfbd&#10;Mh8emMMwoeN4IMI9PlIZ0G/6FSVr4369dh7x0DislDQYzoL6nxvmBCXqq4b6z/PpNE5z2kxPP0JJ&#10;xB1bVscWvamvDDQBfeN2aRnxQQ1L6Uz9hHdkEbPCxDRH7oKGYXkVuicD7xAXi0UCYX4tC7d6aXkM&#10;HXmO4nxsn5izvYIDtH9nhjFmsxdC7rDR09vFJkCMSeWR6Y7VvgOY/ST+/p2Kj8vxPqEOr+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s93TM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CDEBAED" w14:textId="6F1FF441" w:rsidR="004E5C8C" w:rsidRDefault="004E5C8C" w:rsidP="00664D04">
                    <w:pPr>
                      <w:pStyle w:val="Brdtext"/>
                      <w:jc w:val="left"/>
                    </w:pPr>
                    <w:sdt>
                      <w:sdtPr>
                        <w:alias w:val="NummerEtikett"/>
                        <w:tag w:val="NummerEtikett"/>
                        <w:id w:val="13324149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587221"/>
                        <w:lock w:val="sdtContentLocked"/>
                        <w:dataBinding w:prefixMappings="xmlns:ns0='http://rkdhs/mallar/lagstiftning/Prop/Prop.xsd'" w:xpath="/ns0:dokumentvärden[1]/ns0:dokumentnummer[1]" w:storeItemID="{068625C3-B546-44A5-B525-B7CC092E5AD6}"/>
                        <w:text/>
                      </w:sdtPr>
                      <w:sdtContent>
                        <w:r>
                          <w:t>2018/19:158</w:t>
                        </w:r>
                      </w:sdtContent>
                    </w:sdt>
                  </w:p>
                  <w:p w14:paraId="7F5A7ADB" w14:textId="41F9274D" w:rsidR="004E5C8C" w:rsidRPr="00C7375F" w:rsidRDefault="004E5C8C" w:rsidP="00136126">
                    <w:pPr>
                      <w:pStyle w:val="Brdtext"/>
                    </w:pPr>
                    <w:sdt>
                      <w:sdtPr>
                        <w:alias w:val="BilageEtikett"/>
                        <w:tag w:val="BilageEtikett"/>
                        <w:id w:val="-17060858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2479154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B1C4FD" w14:textId="77777777" w:rsidR="004E5C8C" w:rsidRDefault="004E5C8C" w:rsidP="00EE1584">
    <w:pPr>
      <w:pStyle w:val="Brdtext"/>
    </w:pPr>
    <w:r>
      <w:rPr>
        <w:noProof/>
        <w:lang w:eastAsia="sv-SE"/>
      </w:rPr>
      <mc:AlternateContent>
        <mc:Choice Requires="wps">
          <w:drawing>
            <wp:anchor distT="0" distB="0" distL="0" distR="0" simplePos="0" relativeHeight="25165850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337B40" w14:textId="34F109AC" w:rsidR="004E5C8C" w:rsidRDefault="004E5C8C" w:rsidP="00A118D8">
                          <w:pPr>
                            <w:pStyle w:val="Brdtext"/>
                            <w:jc w:val="left"/>
                          </w:pPr>
                          <w:sdt>
                            <w:sdtPr>
                              <w:alias w:val="NummerEtikett"/>
                              <w:tag w:val="NummerEtikett"/>
                              <w:id w:val="6726854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79299951"/>
                              <w:lock w:val="sdtContentLocked"/>
                              <w:dataBinding w:prefixMappings="xmlns:ns0='http://rkdhs/mallar/lagstiftning/Prop/Prop.xsd'" w:xpath="/ns0:dokumentvärden[1]/ns0:dokumentnummer[1]" w:storeItemID="{068625C3-B546-44A5-B525-B7CC092E5AD6}"/>
                              <w:text/>
                            </w:sdtPr>
                            <w:sdtContent>
                              <w:r>
                                <w:t>2018/19:158</w:t>
                              </w:r>
                            </w:sdtContent>
                          </w:sdt>
                        </w:p>
                        <w:p w14:paraId="4518133E" w14:textId="56C16C89" w:rsidR="004E5C8C" w:rsidRPr="00C7375F" w:rsidRDefault="004E5C8C" w:rsidP="00136126">
                          <w:pPr>
                            <w:pStyle w:val="Brdtext"/>
                          </w:pPr>
                          <w:sdt>
                            <w:sdtPr>
                              <w:alias w:val="BilageEtikett"/>
                              <w:tag w:val="BilageEtikett"/>
                              <w:id w:val="-189072145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53775468"/>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3" type="#_x0000_t202" style="position:absolute;left:0;text-align:left;margin-left:348.15pt;margin-top:35.45pt;width:89.85pt;height:9.6pt;z-index:2516585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uRhkQIAAJU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k3Aj2Y1mvQo2uA2qGAS+WmsnwG2tACG9rNpgR3OPQ5j2a10dfyjIAI7Iu327CIY4dEpn+ZoGSUc&#10;tnycn48T/dnB2zofvghTk7goqEP3Eqlse+sDbgLoAInJvFFVeVMplTZRMeJKObJl6LUK6Y7w+AOl&#10;NGkKejY5HaXA2kT3LrLSMYxImunTxcq7CtMq7JSIGKW/CQnOUqGv5GacC73Pn9ARJZHqLY49/nCr&#10;tzh3dcAjZTY67J3rShuXqk+P7EBZ+WOgTHZ4EH5Ud1yGdtUmsUwmZ4MEVqbcQRnOdG/LW35ToX23&#10;zIcH5vCY0HEMiHCPj1QG9Jt+RcnauF+vnUc8NA4rJQ0eZ0H9zw1zghL1VUP95/l0irAhbaanH6Ek&#10;4o4tq2OL3tRXBprIMYosT8uID2pYSmfqJ8yRRcwKE9McuQsahuVV6EYG5hAXi0UC4f1aFm710vIY&#10;OvIcxfnYPjFnewUHaP/ODM+YzV4IucNGT28XmwAxJpVHpjtW+w7g7Sfx93MqDpfjfUIdp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R0LkY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A337B40" w14:textId="34F109AC" w:rsidR="004E5C8C" w:rsidRDefault="004E5C8C" w:rsidP="00A118D8">
                    <w:pPr>
                      <w:pStyle w:val="Brdtext"/>
                      <w:jc w:val="left"/>
                    </w:pPr>
                    <w:sdt>
                      <w:sdtPr>
                        <w:alias w:val="NummerEtikett"/>
                        <w:tag w:val="NummerEtikett"/>
                        <w:id w:val="6726854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79299951"/>
                        <w:lock w:val="sdtContentLocked"/>
                        <w:dataBinding w:prefixMappings="xmlns:ns0='http://rkdhs/mallar/lagstiftning/Prop/Prop.xsd'" w:xpath="/ns0:dokumentvärden[1]/ns0:dokumentnummer[1]" w:storeItemID="{068625C3-B546-44A5-B525-B7CC092E5AD6}"/>
                        <w:text/>
                      </w:sdtPr>
                      <w:sdtContent>
                        <w:r>
                          <w:t>2018/19:158</w:t>
                        </w:r>
                      </w:sdtContent>
                    </w:sdt>
                  </w:p>
                  <w:p w14:paraId="4518133E" w14:textId="56C16C89" w:rsidR="004E5C8C" w:rsidRPr="00C7375F" w:rsidRDefault="004E5C8C" w:rsidP="00136126">
                    <w:pPr>
                      <w:pStyle w:val="Brdtext"/>
                    </w:pPr>
                    <w:sdt>
                      <w:sdtPr>
                        <w:alias w:val="BilageEtikett"/>
                        <w:tag w:val="BilageEtikett"/>
                        <w:id w:val="-189072145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5377546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0E16F7" w14:textId="77777777" w:rsidR="004E5C8C" w:rsidRDefault="004E5C8C" w:rsidP="00664D04">
    <w:pPr>
      <w:pStyle w:val="Brdtext"/>
    </w:pPr>
    <w:r>
      <w:rPr>
        <w:noProof/>
        <w:lang w:eastAsia="sv-SE"/>
      </w:rPr>
      <mc:AlternateContent>
        <mc:Choice Requires="wps">
          <w:drawing>
            <wp:anchor distT="0" distB="0" distL="0" distR="0" simplePos="0" relativeHeight="25165844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18C388" w14:textId="6E6AA278" w:rsidR="004E5C8C" w:rsidRDefault="004E5C8C" w:rsidP="00664D04">
                          <w:pPr>
                            <w:pStyle w:val="Brdtext"/>
                            <w:jc w:val="left"/>
                          </w:pPr>
                          <w:sdt>
                            <w:sdtPr>
                              <w:alias w:val="NummerEtikett"/>
                              <w:tag w:val="NummerEtikett"/>
                              <w:id w:val="20491762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2835410"/>
                              <w:lock w:val="sdtContentLocked"/>
                              <w:dataBinding w:prefixMappings="xmlns:ns0='http://rkdhs/mallar/lagstiftning/Prop/Prop.xsd'" w:xpath="/ns0:dokumentvärden[1]/ns0:dokumentnummer[1]" w:storeItemID="{068625C3-B546-44A5-B525-B7CC092E5AD6}"/>
                              <w:text/>
                            </w:sdtPr>
                            <w:sdtContent>
                              <w:r>
                                <w:t>2018/19:158</w:t>
                              </w:r>
                            </w:sdtContent>
                          </w:sdt>
                        </w:p>
                        <w:p w14:paraId="0A2BB5C4" w14:textId="6595AEED" w:rsidR="004E5C8C" w:rsidRPr="00C7375F" w:rsidRDefault="004E5C8C" w:rsidP="00136126">
                          <w:pPr>
                            <w:pStyle w:val="Brdtext"/>
                          </w:pPr>
                          <w:sdt>
                            <w:sdtPr>
                              <w:alias w:val="BilageEtikett"/>
                              <w:tag w:val="BilageEtikett"/>
                              <w:id w:val="-181501692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25069394"/>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7" type="#_x0000_t202" style="position:absolute;left:0;text-align:left;margin-left:29.4pt;margin-top:34.85pt;width:89.85pt;height:9.6pt;z-index:2516584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ylCjgIAAJUFAAAOAAAAZHJzL2Uyb0RvYy54bWysVF1v0zAUfUfiP1h+p2nabrBq6VQ2FSFN&#10;20SH9uw69hrh2MZ2m5Rfz7GTfjD2MsRLYvue+33uvbxqa0W2wvnK6ILmgyElQnNTVvq5oN8fFx8+&#10;UeID0yVTRouC7oSnV7P37y4bOxUjszaqFI7AiPbTxhZ0HYKdZpnna1EzPzBWaAilcTULuLrnrHSs&#10;gfVaZaPh8DxrjCutM1x4j9ebTkhnyb6Ugod7Kb0IRBUUsYX0dem7it9sdsmmz47ZdcX7MNg/RFGz&#10;SsPpwdQNC4xsXPWXqbrizngjw4CbOjNSVlykHJBNPnyRzXLNrEi5oDjeHsrk/59Zfrd9cKQq0bvx&#10;mBLNajTpUbTBbZDBKNansX4K2NICGNrPpgV2/+7xGNNupavjHwkRyFHp3aG6MEZ4VMonOVpGCYcs&#10;H+UXo1T+7KhtnQ9fhKlJPBTUoXupqGx76wMiAXQPic68UVW5qJRKl8gYca0c2TL0WoUUIzT+QClN&#10;moKej8+GybA2Ub2zrHQ0IxJnencx8y7DdAo7JSJG6W9ComYp0Vd8M86FPvhP6IiScPUWxR5/jOot&#10;yl0e0EiejQ4H5brSxqXs05AdS1b+2JdMdngU/CTveAztqk1kGU9S7+LbypQ7MMOZbra85YsK7btl&#10;Pjwwh2FCx7Egwj0+UhmU3/QnStbG/XrtPeLBcUgpaTCcBfU/N8wJStRXDfZf5BMEQEK6TM4+gknE&#10;nUpWpxK9qa8NOJFjFVmejhEf1P4onamfsEfm0StETHP4LmjYH69DtzKwh7iYzxMI82tZuNVLy6Pp&#10;WOdIzsf2iTnbMziA+3dmP8Zs+oLIHTZqejvfBJAxsfxY1b4DmP1E/n5PxeVyek+o4zad/QY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AmMpQo4CAACV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5C18C388" w14:textId="6E6AA278" w:rsidR="004E5C8C" w:rsidRDefault="004E5C8C" w:rsidP="00664D04">
                    <w:pPr>
                      <w:pStyle w:val="Brdtext"/>
                      <w:jc w:val="left"/>
                    </w:pPr>
                    <w:sdt>
                      <w:sdtPr>
                        <w:alias w:val="NummerEtikett"/>
                        <w:tag w:val="NummerEtikett"/>
                        <w:id w:val="20491762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2835410"/>
                        <w:lock w:val="sdtContentLocked"/>
                        <w:dataBinding w:prefixMappings="xmlns:ns0='http://rkdhs/mallar/lagstiftning/Prop/Prop.xsd'" w:xpath="/ns0:dokumentvärden[1]/ns0:dokumentnummer[1]" w:storeItemID="{068625C3-B546-44A5-B525-B7CC092E5AD6}"/>
                        <w:text/>
                      </w:sdtPr>
                      <w:sdtContent>
                        <w:r>
                          <w:t>2018/19:158</w:t>
                        </w:r>
                      </w:sdtContent>
                    </w:sdt>
                  </w:p>
                  <w:p w14:paraId="0A2BB5C4" w14:textId="6595AEED" w:rsidR="004E5C8C" w:rsidRPr="00C7375F" w:rsidRDefault="004E5C8C" w:rsidP="00136126">
                    <w:pPr>
                      <w:pStyle w:val="Brdtext"/>
                    </w:pPr>
                    <w:sdt>
                      <w:sdtPr>
                        <w:alias w:val="BilageEtikett"/>
                        <w:tag w:val="BilageEtikett"/>
                        <w:id w:val="-181501692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2506939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C62105" w14:textId="77777777" w:rsidR="004E5C8C" w:rsidRDefault="004E5C8C" w:rsidP="00EE1584">
    <w:pPr>
      <w:pStyle w:val="Brdtext"/>
    </w:pPr>
    <w:r>
      <w:rPr>
        <w:noProof/>
        <w:lang w:eastAsia="sv-SE"/>
      </w:rPr>
      <mc:AlternateContent>
        <mc:Choice Requires="wps">
          <w:drawing>
            <wp:anchor distT="0" distB="0" distL="0" distR="0" simplePos="0" relativeHeight="25165851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D1CEE1" w14:textId="57EDA5AF" w:rsidR="004E5C8C" w:rsidRDefault="004E5C8C" w:rsidP="00A118D8">
                          <w:pPr>
                            <w:pStyle w:val="Brdtext"/>
                            <w:jc w:val="left"/>
                          </w:pPr>
                          <w:sdt>
                            <w:sdtPr>
                              <w:alias w:val="NummerEtikett"/>
                              <w:tag w:val="NummerEtikett"/>
                              <w:id w:val="17776014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623193"/>
                              <w:lock w:val="sdtContentLocked"/>
                              <w:dataBinding w:prefixMappings="xmlns:ns0='http://rkdhs/mallar/lagstiftning/Prop/Prop.xsd'" w:xpath="/ns0:dokumentvärden[1]/ns0:dokumentnummer[1]" w:storeItemID="{068625C3-B546-44A5-B525-B7CC092E5AD6}"/>
                              <w:text/>
                            </w:sdtPr>
                            <w:sdtContent>
                              <w:r>
                                <w:t>2018/19:158</w:t>
                              </w:r>
                            </w:sdtContent>
                          </w:sdt>
                        </w:p>
                        <w:p w14:paraId="2B8DB3D0" w14:textId="1E825C23" w:rsidR="004E5C8C" w:rsidRPr="00C7375F" w:rsidRDefault="004E5C8C" w:rsidP="00136126">
                          <w:pPr>
                            <w:pStyle w:val="Brdtext"/>
                          </w:pPr>
                          <w:sdt>
                            <w:sdtPr>
                              <w:alias w:val="BilageEtikett"/>
                              <w:tag w:val="BilageEtikett"/>
                              <w:id w:val="-32828864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596054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8" type="#_x0000_t202" style="position:absolute;left:0;text-align:left;margin-left:348.15pt;margin-top:35.45pt;width:89.85pt;height:9.6pt;z-index:2516585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nvBgkQ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YjSjSr0aRH0Qa3QQbjWJ/G+ilgSwtgaD+bFtj9vcdlTLuVro5/JESgR6V3h+rCGeHRKJ/kaBkl&#10;HLp8lF+MUvmzo7V1PnwRpiZRKKhD91JR2fbWB7wE0D0kBvNGVeWiUiodImPEtXJky9BrFdIbYfEH&#10;SmnSFPR8fDZMjrWJ5p1npaMbkTjTh4uZdxkmKeyUiBilvwmJmqVEX4nNOBf6ED+hI0oi1FsMe/zx&#10;VW8x7vKARYpsdDgY15U2LmWfhuxYsvLHvmSyw6PgJ3lHMbSrNpFlPDlQYGXKHZjhTDdb3vJFhfbd&#10;Mh8emMMwoeNYEOEeH6kMym96iZK1cb9eu494cBxaShoMZ0H9zw1zghL1VYP9F/lkEqc5HSZnH8Ek&#10;4k41q1ON3tTXBpzIsYosT2LEB7UXpTP1E/bIPEaFimmO2AUNe/E6dCsDe4iL+TyBML+WhVu9tDy6&#10;jnWO5Hxsn5izPYMDuH9n9mPMpi+I3GGjpbfzTQAZE8tjpbuq9h3A7Cfy93sqLpfTc0Idt+ns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SZ7wY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DD1CEE1" w14:textId="57EDA5AF" w:rsidR="004E5C8C" w:rsidRDefault="004E5C8C" w:rsidP="00A118D8">
                    <w:pPr>
                      <w:pStyle w:val="Brdtext"/>
                      <w:jc w:val="left"/>
                    </w:pPr>
                    <w:sdt>
                      <w:sdtPr>
                        <w:alias w:val="NummerEtikett"/>
                        <w:tag w:val="NummerEtikett"/>
                        <w:id w:val="17776014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623193"/>
                        <w:lock w:val="sdtContentLocked"/>
                        <w:dataBinding w:prefixMappings="xmlns:ns0='http://rkdhs/mallar/lagstiftning/Prop/Prop.xsd'" w:xpath="/ns0:dokumentvärden[1]/ns0:dokumentnummer[1]" w:storeItemID="{068625C3-B546-44A5-B525-B7CC092E5AD6}"/>
                        <w:text/>
                      </w:sdtPr>
                      <w:sdtContent>
                        <w:r>
                          <w:t>2018/19:158</w:t>
                        </w:r>
                      </w:sdtContent>
                    </w:sdt>
                  </w:p>
                  <w:p w14:paraId="2B8DB3D0" w14:textId="1E825C23" w:rsidR="004E5C8C" w:rsidRPr="00C7375F" w:rsidRDefault="004E5C8C" w:rsidP="00136126">
                    <w:pPr>
                      <w:pStyle w:val="Brdtext"/>
                    </w:pPr>
                    <w:sdt>
                      <w:sdtPr>
                        <w:alias w:val="BilageEtikett"/>
                        <w:tag w:val="BilageEtikett"/>
                        <w:id w:val="-32828864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596054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2C30C3" w14:textId="77777777" w:rsidR="004E5C8C" w:rsidRDefault="004E5C8C" w:rsidP="00664D04">
    <w:pPr>
      <w:pStyle w:val="Brdtext"/>
    </w:pPr>
    <w:r>
      <w:rPr>
        <w:noProof/>
        <w:lang w:eastAsia="sv-SE"/>
      </w:rPr>
      <mc:AlternateContent>
        <mc:Choice Requires="wps">
          <w:drawing>
            <wp:anchor distT="0" distB="0" distL="0" distR="0" simplePos="0" relativeHeight="25165844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15FBBE" w14:textId="60C9972A" w:rsidR="004E5C8C" w:rsidRDefault="004E5C8C" w:rsidP="00664D04">
                          <w:pPr>
                            <w:pStyle w:val="Brdtext"/>
                            <w:jc w:val="left"/>
                          </w:pPr>
                          <w:sdt>
                            <w:sdtPr>
                              <w:alias w:val="NummerEtikett"/>
                              <w:tag w:val="NummerEtikett"/>
                              <w:id w:val="-13286685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8903584"/>
                              <w:lock w:val="sdtContentLocked"/>
                              <w:dataBinding w:prefixMappings="xmlns:ns0='http://rkdhs/mallar/lagstiftning/Prop/Prop.xsd'" w:xpath="/ns0:dokumentvärden[1]/ns0:dokumentnummer[1]" w:storeItemID="{068625C3-B546-44A5-B525-B7CC092E5AD6}"/>
                              <w:text/>
                            </w:sdtPr>
                            <w:sdtContent>
                              <w:r>
                                <w:t>2018/19:158</w:t>
                              </w:r>
                            </w:sdtContent>
                          </w:sdt>
                        </w:p>
                        <w:p w14:paraId="7FD7EDC7" w14:textId="360C61F3" w:rsidR="004E5C8C" w:rsidRPr="00C7375F" w:rsidRDefault="004E5C8C" w:rsidP="00136126">
                          <w:pPr>
                            <w:pStyle w:val="Brdtext"/>
                          </w:pPr>
                          <w:sdt>
                            <w:sdtPr>
                              <w:alias w:val="BilageEtikett"/>
                              <w:tag w:val="BilageEtikett"/>
                              <w:id w:val="86533088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5837441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2" type="#_x0000_t202" style="position:absolute;left:0;text-align:left;margin-left:29.4pt;margin-top:34.85pt;width:89.85pt;height:9.6pt;z-index:2516584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aqPLkQIAAJUFAAAOAAAAZHJzL2Uyb0RvYy54bWysVMFu2zAMvQ/YPwi6r47Tp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nc6pUSzGk16FG1wG2QwjvVprJ8BtrQAhvazaYEd7j0uY9qtdHX8IyECPSq921cXzgiPRvkkR8so&#10;4dDl4/x8nMqfHayt8+GLMDWJQkEdupeKyra3PuAlgA6QGMwbVZU3lVLpEBkjrpQjW4Zeq5DeCIs/&#10;UEqTpqBnp9NRcqxNNO88Kx3diMSZPlzMvMswSWGnRMQo/U1I1Cwl+kpsxrnQ+/gJHVESod5i2OMP&#10;r3qLcZcHLFJko8PeuK60cSn7NGSHkpU/hpLJDo+CH+UdxdCu2kSW08l0oMDKlDsww5lutrzlNxXa&#10;d8t8eGAOw4SOY0GEe3ykMii/6SVK1sb9eu0+4sFxaClpMJwF9T83zAlK1FcN9p/nk0mc5nSYTD+C&#10;ScQda1bHGr2prww4kWMVWZ7EiA9qEKUz9RP2yCJGhYppjtgFDYN4FbqVgT3ExWKRQJhfy8KtXloe&#10;Xcc6R3I+tk/M2Z7BAdy/M8MYs9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cWqjy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A15FBBE" w14:textId="60C9972A" w:rsidR="004E5C8C" w:rsidRDefault="004E5C8C" w:rsidP="00664D04">
                    <w:pPr>
                      <w:pStyle w:val="Brdtext"/>
                      <w:jc w:val="left"/>
                    </w:pPr>
                    <w:sdt>
                      <w:sdtPr>
                        <w:alias w:val="NummerEtikett"/>
                        <w:tag w:val="NummerEtikett"/>
                        <w:id w:val="-13286685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8903584"/>
                        <w:lock w:val="sdtContentLocked"/>
                        <w:dataBinding w:prefixMappings="xmlns:ns0='http://rkdhs/mallar/lagstiftning/Prop/Prop.xsd'" w:xpath="/ns0:dokumentvärden[1]/ns0:dokumentnummer[1]" w:storeItemID="{068625C3-B546-44A5-B525-B7CC092E5AD6}"/>
                        <w:text/>
                      </w:sdtPr>
                      <w:sdtContent>
                        <w:r>
                          <w:t>2018/19:158</w:t>
                        </w:r>
                      </w:sdtContent>
                    </w:sdt>
                  </w:p>
                  <w:p w14:paraId="7FD7EDC7" w14:textId="360C61F3" w:rsidR="004E5C8C" w:rsidRPr="00C7375F" w:rsidRDefault="004E5C8C" w:rsidP="00136126">
                    <w:pPr>
                      <w:pStyle w:val="Brdtext"/>
                    </w:pPr>
                    <w:sdt>
                      <w:sdtPr>
                        <w:alias w:val="BilageEtikett"/>
                        <w:tag w:val="BilageEtikett"/>
                        <w:id w:val="86533088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5837441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1130B2" w14:textId="77777777" w:rsidR="004E5C8C" w:rsidRDefault="004E5C8C" w:rsidP="00EE1584">
    <w:pPr>
      <w:pStyle w:val="Brdtext"/>
    </w:pPr>
    <w:r>
      <w:rPr>
        <w:noProof/>
        <w:lang w:eastAsia="sv-SE"/>
      </w:rPr>
      <mc:AlternateContent>
        <mc:Choice Requires="wps">
          <w:drawing>
            <wp:anchor distT="0" distB="0" distL="0" distR="0" simplePos="0" relativeHeight="25165851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66EDD" w14:textId="45DADE85" w:rsidR="004E5C8C" w:rsidRDefault="004E5C8C" w:rsidP="00A118D8">
                          <w:pPr>
                            <w:pStyle w:val="Brdtext"/>
                            <w:jc w:val="left"/>
                          </w:pPr>
                          <w:sdt>
                            <w:sdtPr>
                              <w:alias w:val="NummerEtikett"/>
                              <w:tag w:val="NummerEtikett"/>
                              <w:id w:val="1373157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50491200"/>
                              <w:lock w:val="sdtContentLocked"/>
                              <w:dataBinding w:prefixMappings="xmlns:ns0='http://rkdhs/mallar/lagstiftning/Prop/Prop.xsd'" w:xpath="/ns0:dokumentvärden[1]/ns0:dokumentnummer[1]" w:storeItemID="{068625C3-B546-44A5-B525-B7CC092E5AD6}"/>
                              <w:text/>
                            </w:sdtPr>
                            <w:sdtContent>
                              <w:r>
                                <w:t>2018/19:158</w:t>
                              </w:r>
                            </w:sdtContent>
                          </w:sdt>
                        </w:p>
                        <w:p w14:paraId="5987B280" w14:textId="19F2787D" w:rsidR="004E5C8C" w:rsidRPr="00C7375F" w:rsidRDefault="004E5C8C" w:rsidP="00136126">
                          <w:pPr>
                            <w:pStyle w:val="Brdtext"/>
                          </w:pPr>
                          <w:sdt>
                            <w:sdtPr>
                              <w:alias w:val="BilageEtikett"/>
                              <w:tag w:val="BilageEtikett"/>
                              <w:id w:val="-195146630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99133180"/>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3" type="#_x0000_t202" style="position:absolute;left:0;text-align:left;margin-left:348.15pt;margin-top:35.45pt;width:89.85pt;height:9.6pt;z-index:2516585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9ZSY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eZUqJZjSY9ija4DTKYxPo01s8AW1oAQ/vZtMAO9x6XMe1Wujr+kRCBHpXe7asLZ4RHo3yao2WU&#10;cOjycX4+TuXPDtbW+fBFmJpEoaAO3UtFZdtbH/ASQAdIDOaNqsqbSql0iIwRV8qRLUOvVUhvhMUf&#10;KKVJU9CzyekoOdYmmneelY5uROJMHy5m3mWYpLBTImKU/iYkapYSfSU241zoffyEjiiJUG8x7PGH&#10;V73FuMsDFimy0WFvXFfauJR9GrJDycofQ8lkh0fBj/KOYmhXbSLLZHo2UGBlyh2Y4Uw3W97ymwrt&#10;u2U+PDCHYULHsSDCPT5SGZTf9BIla+N+vXYf8eA4tJQ0GM6C+p8b5gQl6qsG+8/z6TROczpMTz+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hfWUm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7466EDD" w14:textId="45DADE85" w:rsidR="004E5C8C" w:rsidRDefault="004E5C8C" w:rsidP="00A118D8">
                    <w:pPr>
                      <w:pStyle w:val="Brdtext"/>
                      <w:jc w:val="left"/>
                    </w:pPr>
                    <w:sdt>
                      <w:sdtPr>
                        <w:alias w:val="NummerEtikett"/>
                        <w:tag w:val="NummerEtikett"/>
                        <w:id w:val="1373157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50491200"/>
                        <w:lock w:val="sdtContentLocked"/>
                        <w:dataBinding w:prefixMappings="xmlns:ns0='http://rkdhs/mallar/lagstiftning/Prop/Prop.xsd'" w:xpath="/ns0:dokumentvärden[1]/ns0:dokumentnummer[1]" w:storeItemID="{068625C3-B546-44A5-B525-B7CC092E5AD6}"/>
                        <w:text/>
                      </w:sdtPr>
                      <w:sdtContent>
                        <w:r>
                          <w:t>2018/19:158</w:t>
                        </w:r>
                      </w:sdtContent>
                    </w:sdt>
                  </w:p>
                  <w:p w14:paraId="5987B280" w14:textId="19F2787D" w:rsidR="004E5C8C" w:rsidRPr="00C7375F" w:rsidRDefault="004E5C8C" w:rsidP="00136126">
                    <w:pPr>
                      <w:pStyle w:val="Brdtext"/>
                    </w:pPr>
                    <w:sdt>
                      <w:sdtPr>
                        <w:alias w:val="BilageEtikett"/>
                        <w:tag w:val="BilageEtikett"/>
                        <w:id w:val="-195146630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9913318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DE522B" w14:textId="77777777" w:rsidR="004E5C8C" w:rsidRDefault="004E5C8C" w:rsidP="00664D04">
    <w:pPr>
      <w:pStyle w:val="Brdtext"/>
    </w:pPr>
    <w:r>
      <w:rPr>
        <w:noProof/>
        <w:lang w:eastAsia="sv-SE"/>
      </w:rPr>
      <mc:AlternateContent>
        <mc:Choice Requires="wps">
          <w:drawing>
            <wp:anchor distT="0" distB="0" distL="0" distR="0" simplePos="0" relativeHeight="25165844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43F499" w14:textId="6380F0AD" w:rsidR="004E5C8C" w:rsidRDefault="004E5C8C" w:rsidP="00664D04">
                          <w:pPr>
                            <w:pStyle w:val="Brdtext"/>
                            <w:jc w:val="left"/>
                          </w:pPr>
                          <w:sdt>
                            <w:sdtPr>
                              <w:alias w:val="NummerEtikett"/>
                              <w:tag w:val="NummerEtikett"/>
                              <w:id w:val="4376520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8760586"/>
                              <w:lock w:val="sdtContentLocked"/>
                              <w:dataBinding w:prefixMappings="xmlns:ns0='http://rkdhs/mallar/lagstiftning/Prop/Prop.xsd'" w:xpath="/ns0:dokumentvärden[1]/ns0:dokumentnummer[1]" w:storeItemID="{068625C3-B546-44A5-B525-B7CC092E5AD6}"/>
                              <w:text/>
                            </w:sdtPr>
                            <w:sdtContent>
                              <w:r>
                                <w:t>2018/19:158</w:t>
                              </w:r>
                            </w:sdtContent>
                          </w:sdt>
                        </w:p>
                        <w:p w14:paraId="4B2EFA40" w14:textId="5CD55819" w:rsidR="004E5C8C" w:rsidRPr="00C7375F" w:rsidRDefault="004E5C8C" w:rsidP="00136126">
                          <w:pPr>
                            <w:pStyle w:val="Brdtext"/>
                          </w:pPr>
                          <w:sdt>
                            <w:sdtPr>
                              <w:alias w:val="BilageEtikett"/>
                              <w:tag w:val="BilageEtikett"/>
                              <w:id w:val="-93080635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5310501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7" type="#_x0000_t202" style="position:absolute;left:0;text-align:left;margin-left:29.4pt;margin-top:34.85pt;width:89.85pt;height:9.6pt;z-index:2516584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FKhXkAIAAJU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Pt&#10;jj9SYpjGIz2KLvoVKhgnfloXpoA9OABj99l2wG7PAw5T2Z30Ov1REIEdTG927CIY4cmpnJR4Mko4&#10;bOW4PBtn+ou9t/MhfhFWk7SoqMfrZVLZ+iZE3ATQLSQlC1Y19XWjVN4kxYhL5cma4a1VzHeExx8o&#10;ZUhb0dPjk1EObGxy7yMrk8KIrJkhXaq8rzCv4kaJhFHmm5DgLBf6Sm7GuTC7/BmdUBKp3uI44Pe3&#10;eotzXwc8cmZr4s5ZN8b6XH1usj1l9Y8tZbLHg/CDutMydosuiyUROEhjYesNlOFt31vB8esGz3fD&#10;QrxnHs2EF8eAiHf4SGVBvx1WlCyt//XaecJD47BS0qI5Kxp+rpgXlKivBuo/KyeT1M15Mzn5CCUR&#10;f2hZHFrMSl9aaKLEKHI8LxM+qu1SequfMEfmKStMzHDkrmjcLi9jPzIwh7iYzzMI/etYvDEPjqfQ&#10;ieckzsfuiXk3KDhC+7d228Zs+kLIPTZ5BjdfRYgxqzwx3bM6vAB6P4t/mFNpuBzuM2o/TW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BFKhX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F43F499" w14:textId="6380F0AD" w:rsidR="004E5C8C" w:rsidRDefault="004E5C8C" w:rsidP="00664D04">
                    <w:pPr>
                      <w:pStyle w:val="Brdtext"/>
                      <w:jc w:val="left"/>
                    </w:pPr>
                    <w:sdt>
                      <w:sdtPr>
                        <w:alias w:val="NummerEtikett"/>
                        <w:tag w:val="NummerEtikett"/>
                        <w:id w:val="4376520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8760586"/>
                        <w:lock w:val="sdtContentLocked"/>
                        <w:dataBinding w:prefixMappings="xmlns:ns0='http://rkdhs/mallar/lagstiftning/Prop/Prop.xsd'" w:xpath="/ns0:dokumentvärden[1]/ns0:dokumentnummer[1]" w:storeItemID="{068625C3-B546-44A5-B525-B7CC092E5AD6}"/>
                        <w:text/>
                      </w:sdtPr>
                      <w:sdtContent>
                        <w:r>
                          <w:t>2018/19:158</w:t>
                        </w:r>
                      </w:sdtContent>
                    </w:sdt>
                  </w:p>
                  <w:p w14:paraId="4B2EFA40" w14:textId="5CD55819" w:rsidR="004E5C8C" w:rsidRPr="00C7375F" w:rsidRDefault="004E5C8C" w:rsidP="00136126">
                    <w:pPr>
                      <w:pStyle w:val="Brdtext"/>
                    </w:pPr>
                    <w:sdt>
                      <w:sdtPr>
                        <w:alias w:val="BilageEtikett"/>
                        <w:tag w:val="BilageEtikett"/>
                        <w:id w:val="-93080635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5310501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AB5CDD" w14:textId="77777777" w:rsidR="004E5C8C" w:rsidRDefault="004E5C8C" w:rsidP="00EE1584">
    <w:pPr>
      <w:pStyle w:val="Brdtext"/>
    </w:pPr>
    <w:r>
      <w:rPr>
        <w:noProof/>
        <w:lang w:eastAsia="sv-SE"/>
      </w:rPr>
      <mc:AlternateContent>
        <mc:Choice Requires="wps">
          <w:drawing>
            <wp:anchor distT="0" distB="0" distL="0" distR="0" simplePos="0" relativeHeight="2516585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306CFC" w14:textId="1F0721D5" w:rsidR="004E5C8C" w:rsidRDefault="004E5C8C" w:rsidP="00A118D8">
                          <w:pPr>
                            <w:pStyle w:val="Brdtext"/>
                            <w:jc w:val="left"/>
                          </w:pPr>
                          <w:sdt>
                            <w:sdtPr>
                              <w:alias w:val="NummerEtikett"/>
                              <w:tag w:val="NummerEtikett"/>
                              <w:id w:val="-10462244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30017713"/>
                              <w:lock w:val="sdtContentLocked"/>
                              <w:dataBinding w:prefixMappings="xmlns:ns0='http://rkdhs/mallar/lagstiftning/Prop/Prop.xsd'" w:xpath="/ns0:dokumentvärden[1]/ns0:dokumentnummer[1]" w:storeItemID="{068625C3-B546-44A5-B525-B7CC092E5AD6}"/>
                              <w:text/>
                            </w:sdtPr>
                            <w:sdtContent>
                              <w:r>
                                <w:t>2018/19:158</w:t>
                              </w:r>
                            </w:sdtContent>
                          </w:sdt>
                        </w:p>
                        <w:p w14:paraId="5CB7D3E0" w14:textId="744905EC" w:rsidR="004E5C8C" w:rsidRPr="00C7375F" w:rsidRDefault="004E5C8C" w:rsidP="00136126">
                          <w:pPr>
                            <w:pStyle w:val="Brdtext"/>
                          </w:pPr>
                          <w:sdt>
                            <w:sdtPr>
                              <w:alias w:val="BilageEtikett"/>
                              <w:tag w:val="BilageEtikett"/>
                              <w:id w:val="64701363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64112671"/>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8" type="#_x0000_t202" style="position:absolute;left:0;text-align:left;margin-left:348.15pt;margin-top:35.45pt;width:89.85pt;height:9.6pt;z-index:25165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6XF1kQIAAJUFAAAOAAAAZHJzL2Uyb0RvYy54bWysVE1v2zAMvQ/YfxB0Xx0nabcGdYosRYcB&#10;RVssHXpWZCkxJkuapMTOfv2eZOdjXS8ddrEp8ZEUyUdeXbe1IlvhfGV0QfOzASVCc1NWelXQ70+3&#10;Hz5R4gPTJVNGi4LuhKfX0/fvrho7EUOzNqoUjsCJ9pPGFnQdgp1kmedrUTN/ZqzQUErjahZwdKus&#10;dKyB91plw8HgImuMK60zXHiP25tOSafJv5SChwcpvQhEFRRvC+nr0ncZv9n0ik1Wjtl1xftnsH94&#10;Rc0qjaAHVzcsMLJx1V+u6oo7440MZ9zUmZGy4iLlgGzywYtsFmtmRcoFxfH2UCb//9zy++2jI1WJ&#10;3o0uKNGsRpOeRBvcBhmMYn0a6yeALSyAof1sWmD39x6XMe1Wujr+kRCBHpXeHaoLZ4RHo3yco2WU&#10;cOjyYX45TOXPjtbW+fBFmJpEoaAO3UtFZds7H/ASQPeQGMwbVZW3lVLpEBkj5sqRLUOvVUhvhMUf&#10;KKVJU9CL0fkgOdYmmneelY5uROJMHy5m3mWYpLBTImKU/iYkapYSfSU241zoQ/yEjiiJUG8x7PHH&#10;V73FuMsDFimy0eFgXFfauJR9GrJjycof+5LJDo+Cn+QdxdAu20SW0fmBAktT7sAMZ7rZ8pbfVmjf&#10;HfPhkTkMEzqOBREe8JHKoPymlyhZG/frtfuIB8ehpaTBcBbU/9wwJyhRXzXYf5mPx3Ga02F8/hFM&#10;Iu5UszzV6E09N+BEjlVkeRIjPqi9KJ2pn7FHZjEqVExzxC5o2Ivz0K0M7CEuZrMEwvxaFu70wvLo&#10;OtY5kvOpfWbO9gwO4P692Y8xm7wgcoeNlt7ONgFkTCyPle6q2ncAs5/I3++puFxOzwl13KbT3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Culxd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4306CFC" w14:textId="1F0721D5" w:rsidR="004E5C8C" w:rsidRDefault="004E5C8C" w:rsidP="00A118D8">
                    <w:pPr>
                      <w:pStyle w:val="Brdtext"/>
                      <w:jc w:val="left"/>
                    </w:pPr>
                    <w:sdt>
                      <w:sdtPr>
                        <w:alias w:val="NummerEtikett"/>
                        <w:tag w:val="NummerEtikett"/>
                        <w:id w:val="-104622446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30017713"/>
                        <w:lock w:val="sdtContentLocked"/>
                        <w:dataBinding w:prefixMappings="xmlns:ns0='http://rkdhs/mallar/lagstiftning/Prop/Prop.xsd'" w:xpath="/ns0:dokumentvärden[1]/ns0:dokumentnummer[1]" w:storeItemID="{068625C3-B546-44A5-B525-B7CC092E5AD6}"/>
                        <w:text/>
                      </w:sdtPr>
                      <w:sdtContent>
                        <w:r>
                          <w:t>2018/19:158</w:t>
                        </w:r>
                      </w:sdtContent>
                    </w:sdt>
                  </w:p>
                  <w:p w14:paraId="5CB7D3E0" w14:textId="744905EC" w:rsidR="004E5C8C" w:rsidRPr="00C7375F" w:rsidRDefault="004E5C8C" w:rsidP="00136126">
                    <w:pPr>
                      <w:pStyle w:val="Brdtext"/>
                    </w:pPr>
                    <w:sdt>
                      <w:sdtPr>
                        <w:alias w:val="BilageEtikett"/>
                        <w:tag w:val="BilageEtikett"/>
                        <w:id w:val="64701363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6411267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FC29BB" w14:textId="77777777" w:rsidR="004E5C8C" w:rsidRDefault="004E5C8C" w:rsidP="00664D04">
    <w:pPr>
      <w:pStyle w:val="Brdtext"/>
    </w:pPr>
    <w:r>
      <w:rPr>
        <w:noProof/>
        <w:lang w:eastAsia="sv-SE"/>
      </w:rPr>
      <mc:AlternateContent>
        <mc:Choice Requires="wps">
          <w:drawing>
            <wp:anchor distT="0" distB="0" distL="0" distR="0" simplePos="0" relativeHeight="2516584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0CAAA8" w14:textId="589374D1" w:rsidR="004E5C8C" w:rsidRDefault="004E5C8C" w:rsidP="00664D04">
                          <w:pPr>
                            <w:pStyle w:val="Brdtext"/>
                            <w:jc w:val="left"/>
                          </w:pPr>
                          <w:sdt>
                            <w:sdtPr>
                              <w:alias w:val="NummerEtikett"/>
                              <w:tag w:val="NummerEtikett"/>
                              <w:id w:val="-157766420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50117634"/>
                              <w:lock w:val="sdtContentLocked"/>
                              <w:dataBinding w:prefixMappings="xmlns:ns0='http://rkdhs/mallar/lagstiftning/Prop/Prop.xsd'" w:xpath="/ns0:dokumentvärden[1]/ns0:dokumentnummer[1]" w:storeItemID="{068625C3-B546-44A5-B525-B7CC092E5AD6}"/>
                              <w:text/>
                            </w:sdtPr>
                            <w:sdtContent>
                              <w:r>
                                <w:t>2018/19:158</w:t>
                              </w:r>
                            </w:sdtContent>
                          </w:sdt>
                        </w:p>
                        <w:p w14:paraId="44072033" w14:textId="09E899D8" w:rsidR="004E5C8C" w:rsidRPr="00C7375F" w:rsidRDefault="004E5C8C" w:rsidP="00136126">
                          <w:pPr>
                            <w:pStyle w:val="Brdtext"/>
                          </w:pPr>
                          <w:sdt>
                            <w:sdtPr>
                              <w:alias w:val="BilageEtikett"/>
                              <w:tag w:val="BilageEtikett"/>
                              <w:id w:val="-105977802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27141361"/>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2" type="#_x0000_t202" style="position:absolute;left:0;text-align:left;margin-left:29.4pt;margin-top:34.85pt;width:89.85pt;height:9.6pt;z-index:2516584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s4+ukQIAAJUFAAAOAAAAZHJzL2Uyb0RvYy54bWysVMFu2zAMvQ/YPwi6r47TpFuCOkXWosOA&#10;oi3WDj0rstQYkyVNUmJnX78n2U6yrpcOu9iU+EiK5CPPL9paka1wvjK6oPnJiBKhuSkr/VzQ74/X&#10;Hz5R4gPTJVNGi4LuhKcXi/fvzhs7F2OzNqoUjsCJ9vPGFnQdgp1nmedrUTN/YqzQUErjahZwdM9Z&#10;6VgD77XKxqPRWdYYV1pnuPAet1edki6SfykFD3dSehGIKijeFtLXpe8qfrPFOZs/O2bXFe+fwf7h&#10;FTWrNILuXV2xwMjGVX+5qivujDcynHBTZ0bKiouUA7LJRy+yeVgzK1IuKI63+zL5/+eW327vHalK&#10;9O50RolmNZr0KNrgNshgHOvTWD8H7MECGNrPpgV2uPe4jGm30tXxj4QI9Kj0bl9dOCM8GuWTHC2j&#10;hEOXj/PZOJU/O1hb58MXYWoShYI6dC8VlW1vfMBLAB0gMZg3qiqvK6XSITJGXCpHtgy9ViG9ERZ/&#10;oJQmTUHPTqej5FibaN55Vjq6EYkzfbiYeZdhksJOiYhR+puQqFlK9JXYjHOh9/ETOqIkQr3FsMcf&#10;XvUW4y4PWKTIRoe9cV1p41L2acgOJSt/DCWTHR4FP8o7iqFdtYksp9PpQIGVKXdghjPdbHnLryu0&#10;74b5cM8chgkdx4IId/hIZVB+00uUrI379dp9xIPj0FLSYDgL6n9umBOUqK8a7J/lk0mc5nSYTD+C&#10;ScQda1bHGr2pLw04kWMVWZ7EiA9qEKUz9RP2yDJGhYppjtgFDYN4GbqVgT3ExXKZQJhfy8KNfrA8&#10;uo51juR8bJ+Ysz2DA7h/a4YxZvMXRO6w0dLb5SaAjInlsdJdVfsOYPYT+fs9FZfL8TmhDtt08Rs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y7OPr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00CAAA8" w14:textId="589374D1" w:rsidR="004E5C8C" w:rsidRDefault="004E5C8C" w:rsidP="00664D04">
                    <w:pPr>
                      <w:pStyle w:val="Brdtext"/>
                      <w:jc w:val="left"/>
                    </w:pPr>
                    <w:sdt>
                      <w:sdtPr>
                        <w:alias w:val="NummerEtikett"/>
                        <w:tag w:val="NummerEtikett"/>
                        <w:id w:val="-157766420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50117634"/>
                        <w:lock w:val="sdtContentLocked"/>
                        <w:dataBinding w:prefixMappings="xmlns:ns0='http://rkdhs/mallar/lagstiftning/Prop/Prop.xsd'" w:xpath="/ns0:dokumentvärden[1]/ns0:dokumentnummer[1]" w:storeItemID="{068625C3-B546-44A5-B525-B7CC092E5AD6}"/>
                        <w:text/>
                      </w:sdtPr>
                      <w:sdtContent>
                        <w:r>
                          <w:t>2018/19:158</w:t>
                        </w:r>
                      </w:sdtContent>
                    </w:sdt>
                  </w:p>
                  <w:p w14:paraId="44072033" w14:textId="09E899D8" w:rsidR="004E5C8C" w:rsidRPr="00C7375F" w:rsidRDefault="004E5C8C" w:rsidP="00136126">
                    <w:pPr>
                      <w:pStyle w:val="Brdtext"/>
                    </w:pPr>
                    <w:sdt>
                      <w:sdtPr>
                        <w:alias w:val="BilageEtikett"/>
                        <w:tag w:val="BilageEtikett"/>
                        <w:id w:val="-105977802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27141361"/>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73857E" w14:textId="77777777" w:rsidR="004E5C8C" w:rsidRDefault="004E5C8C" w:rsidP="00EE1584">
    <w:pPr>
      <w:pStyle w:val="Brdtext"/>
    </w:pPr>
    <w:r>
      <w:rPr>
        <w:noProof/>
        <w:lang w:eastAsia="sv-SE"/>
      </w:rPr>
      <mc:AlternateContent>
        <mc:Choice Requires="wps">
          <w:drawing>
            <wp:anchor distT="0" distB="0" distL="0" distR="0" simplePos="0" relativeHeight="25165851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716FD2" w14:textId="7DD0DA8F" w:rsidR="004E5C8C" w:rsidRDefault="004E5C8C" w:rsidP="00A118D8">
                          <w:pPr>
                            <w:pStyle w:val="Brdtext"/>
                            <w:jc w:val="left"/>
                          </w:pPr>
                          <w:sdt>
                            <w:sdtPr>
                              <w:alias w:val="NummerEtikett"/>
                              <w:tag w:val="NummerEtikett"/>
                              <w:id w:val="10689956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1763924"/>
                              <w:lock w:val="sdtContentLocked"/>
                              <w:dataBinding w:prefixMappings="xmlns:ns0='http://rkdhs/mallar/lagstiftning/Prop/Prop.xsd'" w:xpath="/ns0:dokumentvärden[1]/ns0:dokumentnummer[1]" w:storeItemID="{068625C3-B546-44A5-B525-B7CC092E5AD6}"/>
                              <w:text/>
                            </w:sdtPr>
                            <w:sdtContent>
                              <w:r>
                                <w:t>2018/19:158</w:t>
                              </w:r>
                            </w:sdtContent>
                          </w:sdt>
                        </w:p>
                        <w:p w14:paraId="79DDD80B" w14:textId="57520B1E" w:rsidR="004E5C8C" w:rsidRPr="00C7375F" w:rsidRDefault="004E5C8C" w:rsidP="00136126">
                          <w:pPr>
                            <w:pStyle w:val="Brdtext"/>
                          </w:pPr>
                          <w:sdt>
                            <w:sdtPr>
                              <w:alias w:val="BilageEtikett"/>
                              <w:tag w:val="BilageEtikett"/>
                              <w:id w:val="-165390098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01780135"/>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3" type="#_x0000_t202" style="position:absolute;left:0;text-align:left;margin-left:348.15pt;margin-top:35.45pt;width:89.85pt;height:9.6pt;z-index:2516585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Lj9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dBqzSr0aRH0Qa3QQaTWJ/G+hlgSwtgaD+bFtjh3uMypt1KV8c/EiLQo9K7fXXhjPBolE9ztIwS&#10;Dl0+zs/HqfzZwdo6H74IU5MoFNShe6mobHvrA14C6ACJwbxRVXlTKZUOkTHiSjmyZei1CumNsPgD&#10;pTRpCno2OR0lx9pE886z0tGNSJzpw8XMuwyTFHZKRIzS34REzVKir8RmnAu9j5/QESUR6i2GPf7w&#10;qrcYd3nAIkU2OuyN60obl7JPQ3YoWfljKJns8Cj4Ud5RDO2qTWSZnJ4NFFiZcgdmONPNlrf8pkL7&#10;bpkPD8xhmNBxLIhwj49UBuU3vUTJ2rhfr91HPDgOLSUNhrOg/ueGOUGJ+qrB/vN8Oo3TnA7T049g&#10;EnHHmtWxRm/qKwNO5FhFlicx4oMaROlM/YQ9sohRoWKaI3ZBwyBehW5lYA9xsVgkEObXsnCrl5ZH&#10;17HOkZyP7RNztmdwAPfvzDDGbPaCyB02Wnq72ASQMbE8Vrqrat8BzH4if7+n4nI5PifUYZvOfwM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Pyy4/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9716FD2" w14:textId="7DD0DA8F" w:rsidR="004E5C8C" w:rsidRDefault="004E5C8C" w:rsidP="00A118D8">
                    <w:pPr>
                      <w:pStyle w:val="Brdtext"/>
                      <w:jc w:val="left"/>
                    </w:pPr>
                    <w:sdt>
                      <w:sdtPr>
                        <w:alias w:val="NummerEtikett"/>
                        <w:tag w:val="NummerEtikett"/>
                        <w:id w:val="10689956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1763924"/>
                        <w:lock w:val="sdtContentLocked"/>
                        <w:dataBinding w:prefixMappings="xmlns:ns0='http://rkdhs/mallar/lagstiftning/Prop/Prop.xsd'" w:xpath="/ns0:dokumentvärden[1]/ns0:dokumentnummer[1]" w:storeItemID="{068625C3-B546-44A5-B525-B7CC092E5AD6}"/>
                        <w:text/>
                      </w:sdtPr>
                      <w:sdtContent>
                        <w:r>
                          <w:t>2018/19:158</w:t>
                        </w:r>
                      </w:sdtContent>
                    </w:sdt>
                  </w:p>
                  <w:p w14:paraId="79DDD80B" w14:textId="57520B1E" w:rsidR="004E5C8C" w:rsidRPr="00C7375F" w:rsidRDefault="004E5C8C" w:rsidP="00136126">
                    <w:pPr>
                      <w:pStyle w:val="Brdtext"/>
                    </w:pPr>
                    <w:sdt>
                      <w:sdtPr>
                        <w:alias w:val="BilageEtikett"/>
                        <w:tag w:val="BilageEtikett"/>
                        <w:id w:val="-165390098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01780135"/>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7DB12B" w14:textId="77777777" w:rsidR="004E5C8C" w:rsidRDefault="004E5C8C" w:rsidP="00EE1584">
    <w:pPr>
      <w:pStyle w:val="Brdtext"/>
    </w:pPr>
    <w:r>
      <w:t xml:space="preserve"> </w:t>
    </w:r>
  </w:p>
</w:hdr>
</file>

<file path=word/header1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E724F3" w14:textId="77777777" w:rsidR="004E5C8C" w:rsidRDefault="004E5C8C" w:rsidP="00664D04">
    <w:pPr>
      <w:pStyle w:val="Brdtext"/>
    </w:pPr>
    <w:r>
      <w:rPr>
        <w:noProof/>
        <w:lang w:eastAsia="sv-SE"/>
      </w:rPr>
      <mc:AlternateContent>
        <mc:Choice Requires="wps">
          <w:drawing>
            <wp:anchor distT="0" distB="0" distL="0" distR="0" simplePos="0" relativeHeight="25165844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22949B" w14:textId="344B791A" w:rsidR="004E5C8C" w:rsidRDefault="004E5C8C" w:rsidP="00664D04">
                          <w:pPr>
                            <w:pStyle w:val="Brdtext"/>
                            <w:jc w:val="left"/>
                          </w:pPr>
                          <w:sdt>
                            <w:sdtPr>
                              <w:alias w:val="NummerEtikett"/>
                              <w:tag w:val="NummerEtikett"/>
                              <w:id w:val="8613954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7939805"/>
                              <w:lock w:val="sdtContentLocked"/>
                              <w:dataBinding w:prefixMappings="xmlns:ns0='http://rkdhs/mallar/lagstiftning/Prop/Prop.xsd'" w:xpath="/ns0:dokumentvärden[1]/ns0:dokumentnummer[1]" w:storeItemID="{068625C3-B546-44A5-B525-B7CC092E5AD6}"/>
                              <w:text/>
                            </w:sdtPr>
                            <w:sdtContent>
                              <w:r>
                                <w:t>2018/19:158</w:t>
                              </w:r>
                            </w:sdtContent>
                          </w:sdt>
                        </w:p>
                        <w:p w14:paraId="046D1348" w14:textId="660A6FBD" w:rsidR="004E5C8C" w:rsidRPr="00C7375F" w:rsidRDefault="004E5C8C" w:rsidP="00136126">
                          <w:pPr>
                            <w:pStyle w:val="Brdtext"/>
                          </w:pPr>
                          <w:sdt>
                            <w:sdtPr>
                              <w:alias w:val="BilageEtikett"/>
                              <w:tag w:val="BilageEtikett"/>
                              <w:id w:val="-820954940"/>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59946860"/>
                              <w:lock w:val="sdtContentLocked"/>
                              <w:dataBinding w:prefixMappings="xmlns:ns0='http://rkdhs/mallar/lagstiftning/Prop/Prop.xsd'" w:xpath="/ns0:dokumentvärden[1]/ns0:bilagor[1]/ns0:bilaga[8]/@bilagenummer" w:storeItemID="{068625C3-B546-44A5-B525-B7CC092E5AD6}"/>
                              <w:text/>
                            </w:sdtPr>
                            <w:sdtContent>
                              <w:r>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7" type="#_x0000_t202" style="position:absolute;left:0;text-align:left;margin-left:29.4pt;margin-top:34.85pt;width:89.85pt;height:9.6pt;z-index:2516584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iNOjAIAAJUFAAAOAAAAZHJzL2Uyb0RvYy54bWysVE1PGzEQvVfqf7B8L5uEQEvEBqUgqkoI&#10;UKHi7HhtsqrX49pOsumv77N381HKhaqXXdvz5vvNnF+0jWEr5UNNtuTDowFnykqqavtc8u+P1x8+&#10;cRaisJUwZFXJNyrwi+n7d+drN1EjWpCplGcwYsNk7Uq+iNFNiiLIhWpEOCKnLISafCMirv65qLxY&#10;w3pjitFgcFqsyVfOk1Qh4PWqE/Jptq+1kvFO66AiMyVHbDF/ff7O07eYnovJsxduUcs+DPEPUTSi&#10;tnC6M3UlomBLX/9lqqmlp0A6HklqCtK6lirngGyGgxfZPCyEUzkXFCe4XZnC/zMrb1f3ntUVejce&#10;cmZFgyY9qjb6JTIYpfqsXZgA9uAAjO1naoHdvgc8prRb7Zv0R0IMclR6s6sujDGZlOABLeNMQjYc&#10;Dc9GufzFXtv5EL8oalg6lNyje7moYnUTIiIBdAtJzgKZurqujcmXxBh1aTxbCfTaxBwjNP5AGcvW&#10;JT89Phlkw5aSemfZ2GRGZc707lLmXYb5FDdGJYyx35RGzXKir/gWUiq785/RCaXh6i2KPX4f1VuU&#10;uzygkT2TjTvlprbkc/Z5yPYlq35sS6Y7PAp+kHc6xnbeZrIcn+bepbc5VRsww1M3W8HJ6xrtuxEh&#10;3guPYULHsSDiHT7aEMpP/YmzBflfr70nPDgOKWdrDGfJw8+l8Ioz89WC/WfD8ThNc76MTz6CScwf&#10;SuaHErtsLgmcAL8RXT4mfDTbo/bUPGGPzJJXiISV8F3yuD1exm5lYA9JNZtlEObXiXhjH5xMplOd&#10;Ezkf2yfhXc/gCO7f0naMxeQFkTts0gxutowgY2b5vqp9BzD7mfz9nkrL5fCeUfttOv0N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G/+I06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1022949B" w14:textId="344B791A" w:rsidR="004E5C8C" w:rsidRDefault="004E5C8C" w:rsidP="00664D04">
                    <w:pPr>
                      <w:pStyle w:val="Brdtext"/>
                      <w:jc w:val="left"/>
                    </w:pPr>
                    <w:sdt>
                      <w:sdtPr>
                        <w:alias w:val="NummerEtikett"/>
                        <w:tag w:val="NummerEtikett"/>
                        <w:id w:val="8613954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7939805"/>
                        <w:lock w:val="sdtContentLocked"/>
                        <w:dataBinding w:prefixMappings="xmlns:ns0='http://rkdhs/mallar/lagstiftning/Prop/Prop.xsd'" w:xpath="/ns0:dokumentvärden[1]/ns0:dokumentnummer[1]" w:storeItemID="{068625C3-B546-44A5-B525-B7CC092E5AD6}"/>
                        <w:text/>
                      </w:sdtPr>
                      <w:sdtContent>
                        <w:r>
                          <w:t>2018/19:158</w:t>
                        </w:r>
                      </w:sdtContent>
                    </w:sdt>
                  </w:p>
                  <w:p w14:paraId="046D1348" w14:textId="660A6FBD" w:rsidR="004E5C8C" w:rsidRPr="00C7375F" w:rsidRDefault="004E5C8C" w:rsidP="00136126">
                    <w:pPr>
                      <w:pStyle w:val="Brdtext"/>
                    </w:pPr>
                    <w:sdt>
                      <w:sdtPr>
                        <w:alias w:val="BilageEtikett"/>
                        <w:tag w:val="BilageEtikett"/>
                        <w:id w:val="-820954940"/>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59946860"/>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1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0F17D0" w14:textId="77777777" w:rsidR="004E5C8C" w:rsidRDefault="004E5C8C" w:rsidP="00EE1584">
    <w:pPr>
      <w:pStyle w:val="Brdtext"/>
    </w:pPr>
    <w:r>
      <w:rPr>
        <w:noProof/>
        <w:lang w:eastAsia="sv-SE"/>
      </w:rPr>
      <mc:AlternateContent>
        <mc:Choice Requires="wps">
          <w:drawing>
            <wp:anchor distT="0" distB="0" distL="0" distR="0" simplePos="0" relativeHeight="25165851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6873D9" w14:textId="7C4BF89C" w:rsidR="004E5C8C" w:rsidRDefault="004E5C8C" w:rsidP="00A118D8">
                          <w:pPr>
                            <w:pStyle w:val="Brdtext"/>
                            <w:jc w:val="left"/>
                          </w:pPr>
                          <w:sdt>
                            <w:sdtPr>
                              <w:alias w:val="NummerEtikett"/>
                              <w:tag w:val="NummerEtikett"/>
                              <w:id w:val="15834206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40378002"/>
                              <w:lock w:val="sdtContentLocked"/>
                              <w:dataBinding w:prefixMappings="xmlns:ns0='http://rkdhs/mallar/lagstiftning/Prop/Prop.xsd'" w:xpath="/ns0:dokumentvärden[1]/ns0:dokumentnummer[1]" w:storeItemID="{068625C3-B546-44A5-B525-B7CC092E5AD6}"/>
                              <w:text/>
                            </w:sdtPr>
                            <w:sdtContent>
                              <w:r>
                                <w:t>2018/19:158</w:t>
                              </w:r>
                            </w:sdtContent>
                          </w:sdt>
                        </w:p>
                        <w:p w14:paraId="1CCB80B3" w14:textId="08795E7D" w:rsidR="004E5C8C" w:rsidRPr="00C7375F" w:rsidRDefault="004E5C8C" w:rsidP="00136126">
                          <w:pPr>
                            <w:pStyle w:val="Brdtext"/>
                          </w:pPr>
                          <w:sdt>
                            <w:sdtPr>
                              <w:alias w:val="BilageEtikett"/>
                              <w:tag w:val="BilageEtikett"/>
                              <w:id w:val="-992564480"/>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1847388035"/>
                              <w:lock w:val="sdtContentLocked"/>
                              <w:dataBinding w:prefixMappings="xmlns:ns0='http://rkdhs/mallar/lagstiftning/Prop/Prop.xsd'" w:xpath="/ns0:dokumentvärden[1]/ns0:bilagor[1]/ns0:bilaga[8]/@bilagenummer" w:storeItemID="{068625C3-B546-44A5-B525-B7CC092E5AD6}"/>
                              <w:text/>
                            </w:sdtPr>
                            <w:sdtContent>
                              <w:r>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8" type="#_x0000_t202" style="position:absolute;left:0;text-align:left;margin-left:348.15pt;margin-top:35.45pt;width:89.85pt;height:9.6pt;z-index:2516585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A/ps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E/BjmEaTHkUX/QoVHCd+WhemgD04AGP32XbAbs8DDlPZnfQ6/VEQgR2RNjt2EYzw5FROSrSMEg5b&#10;OS7Pxpn+Yu/tfIhfhNUkLSrq0b1MKlvfhIibALqFpGTBqqa+bpTKm6QYcak8WTP0WsV8R3j8gVKG&#10;tBU9PT4Z5cDGJvc+sjIpjMiaGdKlyvsK8ypulEgYZb4JCc5yoa/kZpwLs8uf0QklkeotjgN+f6u3&#10;OPd1wCNntibunHVjrM/V50e2p6z+saVM9ngQflB3WsZu0WWxHJ/uJLCw9QbK8LZ/W8Hx6wbtu2Eh&#10;3jOPx4SOY0DEO3yksqDfDitKltb/eu084aFxWClp8TgrGn6umBeUqK8G6j8rJ0mtMW8mJx+hJOIP&#10;LYtDi1npSwtNlBhFjudlwke1XUpv9RPmyDxlhYkZjtwVjdvlZexHBuYQF/N5BuH9OhZvzIPjKXTi&#10;OYnzsXti3g0KjtD+rd0+YzZ9IeQemzyDm68ixJhVnpjuWR06gLefxT/MqTRcDvcZtZ+m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QD+my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16873D9" w14:textId="7C4BF89C" w:rsidR="004E5C8C" w:rsidRDefault="004E5C8C" w:rsidP="00A118D8">
                    <w:pPr>
                      <w:pStyle w:val="Brdtext"/>
                      <w:jc w:val="left"/>
                    </w:pPr>
                    <w:sdt>
                      <w:sdtPr>
                        <w:alias w:val="NummerEtikett"/>
                        <w:tag w:val="NummerEtikett"/>
                        <w:id w:val="15834206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40378002"/>
                        <w:lock w:val="sdtContentLocked"/>
                        <w:dataBinding w:prefixMappings="xmlns:ns0='http://rkdhs/mallar/lagstiftning/Prop/Prop.xsd'" w:xpath="/ns0:dokumentvärden[1]/ns0:dokumentnummer[1]" w:storeItemID="{068625C3-B546-44A5-B525-B7CC092E5AD6}"/>
                        <w:text/>
                      </w:sdtPr>
                      <w:sdtContent>
                        <w:r>
                          <w:t>2018/19:158</w:t>
                        </w:r>
                      </w:sdtContent>
                    </w:sdt>
                  </w:p>
                  <w:p w14:paraId="1CCB80B3" w14:textId="08795E7D" w:rsidR="004E5C8C" w:rsidRPr="00C7375F" w:rsidRDefault="004E5C8C" w:rsidP="00136126">
                    <w:pPr>
                      <w:pStyle w:val="Brdtext"/>
                    </w:pPr>
                    <w:sdt>
                      <w:sdtPr>
                        <w:alias w:val="BilageEtikett"/>
                        <w:tag w:val="BilageEtikett"/>
                        <w:id w:val="-992564480"/>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1847388035"/>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1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36D107" w14:textId="77777777" w:rsidR="004E5C8C" w:rsidRDefault="004E5C8C" w:rsidP="00EE1584">
    <w:pPr>
      <w:pStyle w:val="Brdtext"/>
    </w:pPr>
    <w:r>
      <w:t xml:space="preserve"> </w:t>
    </w:r>
  </w:p>
</w:hdr>
</file>

<file path=word/header1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5D3302" w14:textId="77777777" w:rsidR="004E5C8C" w:rsidRDefault="004E5C8C" w:rsidP="00664D04">
    <w:pPr>
      <w:pStyle w:val="Brdtext"/>
    </w:pPr>
    <w:r>
      <w:rPr>
        <w:noProof/>
        <w:lang w:eastAsia="sv-SE"/>
      </w:rPr>
      <mc:AlternateContent>
        <mc:Choice Requires="wps">
          <w:drawing>
            <wp:anchor distT="0" distB="0" distL="0" distR="0" simplePos="0" relativeHeight="25165844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BEA7CE" w14:textId="11B6AE78" w:rsidR="004E5C8C" w:rsidRPr="00756E21" w:rsidRDefault="004E5C8C" w:rsidP="00664D04">
                          <w:pPr>
                            <w:pStyle w:val="Brdtext"/>
                            <w:jc w:val="left"/>
                          </w:pPr>
                          <w:sdt>
                            <w:sdtPr>
                              <w:alias w:val="NummerEtikett"/>
                              <w:tag w:val="NummerEtikett"/>
                              <w:id w:val="-16032550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20876959"/>
                              <w:lock w:val="sdt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92" type="#_x0000_t202" style="position:absolute;left:0;text-align:left;margin-left:29.4pt;margin-top:35.55pt;width:89.85pt;height:9.6pt;z-index:2516584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o0cS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8kpJZrVaNKTaIPbIINxrE9j/RSwRwtgaD+bFtjh3uMypt1KV8c/EiLQo9K7fXXhjPBolE9ytIwS&#10;Dl0+zi/GqfzZwdo6H74IU5MoFNShe6mobHvrA14C6ACJwbxRVXlTKZUOkTHiSjmyZei1CumNsPgD&#10;pTRpCnp+ejZKjrWJ5p1npaMbkTjTh4uZdxkmKeyUiBilvwmJmqVEX4nNOBd6Hz+hI0oi1FsMe/zh&#10;VW8x7vKARYpsdNgb15U2LmWfhuxQsvLHUDLZ4VHwo7yjGNplm8hyen42UGBpyh2Y4Uw3W97ymwrt&#10;u2U+PDCHYULHsSDCPT5SGZTf9BIla+N+vXYf8eA4tJQ0GM6C+p8b5gQl6qsG+y/yySROczpMzj6C&#10;ScQda5bHGr2prww4kWMVWZ7EiA9qEKUz9TP2yCJGhYppjtgFDYN4FbqVgT3ExWKRQJhfy8KtfrQ8&#10;uo51juR8ap+Zsz2DA7h/Z4YxZtMXRO6w0dLbxSaAjInlsdJdVfsOYPYT+fs9FZfL8TmhDtt0/hs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QKNHEpECAACV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7FBEA7CE" w14:textId="11B6AE78" w:rsidR="004E5C8C" w:rsidRPr="00756E21" w:rsidRDefault="004E5C8C" w:rsidP="00664D04">
                    <w:pPr>
                      <w:pStyle w:val="Brdtext"/>
                      <w:jc w:val="left"/>
                    </w:pPr>
                    <w:sdt>
                      <w:sdtPr>
                        <w:alias w:val="NummerEtikett"/>
                        <w:tag w:val="NummerEtikett"/>
                        <w:id w:val="-16032550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20876959"/>
                        <w:lock w:val="sdt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hdr>
</file>

<file path=word/header1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5D9670" w14:textId="77777777" w:rsidR="004E5C8C" w:rsidRDefault="004E5C8C" w:rsidP="00EE1584">
    <w:pPr>
      <w:pStyle w:val="Brdtext"/>
    </w:pPr>
    <w:r>
      <w:rPr>
        <w:noProof/>
        <w:lang w:eastAsia="sv-SE"/>
      </w:rPr>
      <mc:AlternateContent>
        <mc:Choice Requires="wps">
          <w:drawing>
            <wp:anchor distT="0" distB="0" distL="0" distR="0" simplePos="0" relativeHeight="25165851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CFEF35" w14:textId="1E21BD8C" w:rsidR="004E5C8C" w:rsidRPr="00756E21" w:rsidRDefault="004E5C8C" w:rsidP="00A118D8">
                          <w:pPr>
                            <w:pStyle w:val="Brdtext"/>
                            <w:jc w:val="left"/>
                          </w:pPr>
                          <w:sdt>
                            <w:sdtPr>
                              <w:alias w:val="NummerEtikett"/>
                              <w:tag w:val="NummerEtikett"/>
                              <w:id w:val="-1645650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4972702"/>
                              <w:lock w:val="sdtContentLocked"/>
                              <w:dataBinding w:prefixMappings="xmlns:ns0='http://rkdhs/mallar/lagstiftning/Prop/Prop.xsd'" w:xpath="/ns0:dokumentvärden[1]/ns0:dokumentnummer[1]" w:storeItemID="{068625C3-B546-44A5-B525-B7CC092E5AD6}"/>
                              <w:text/>
                            </w:sdtPr>
                            <w:sdtContent>
                              <w:r>
                                <w:t>2018/19:158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93" type="#_x0000_t202" style="position:absolute;left:0;text-align:left;margin-left:348pt;margin-top:36pt;width:89.85pt;height:9.6pt;z-index:2516585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PHBB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ZuMKdGsRpMeRRvcBhmcxvo01s8AW1oAQ/vZtMAO9x6XMe1Wujr+kRCBHpXe7asLZ4RHo3ySo2WU&#10;cOjycX4+TuXPDtbW+fBFmJpEoaAO3UtFZdtbH/ASQAdIDOaNqsqbSql0iIwRV8qRLUOvVUhvhMUf&#10;KKVJU9Dp6dkoOdYmmneelY5uROJMHy5m3mWYpLBTImKU/iYkapYSfSU241zoffyEjiiJUG8x7PGH&#10;V73FuMsDFimy0WFvXFfauJR9GrJDycofQ8lkh0fBj/KOYmhXbSLL6XQ6UGBlyh2Y4Uw3W97ymwrt&#10;u2U+PDCHYULHsSDCPT5SGZTf9BIla+N+vXYf8eA4tJQ0GM6C+p8b5gQl6qsG+8/zySROczpMzj6C&#10;ScQda1bHGr2prww4kWMVWZ7EiA9qEKUz9RP2yCJGhYppjtgFDYN4FbqVgT3ExWKRQJhfy8KtXloe&#10;Xcc6R3I+tk/M2Z7BAdy/M8MYs9kLInfYaOntYhNAxsTyWOmuqn0HMPuJ/P2eisvl+JxQh206/w0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LQ8cEGRAgAAlQ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23CFEF35" w14:textId="1E21BD8C" w:rsidR="004E5C8C" w:rsidRPr="00756E21" w:rsidRDefault="004E5C8C" w:rsidP="00A118D8">
                    <w:pPr>
                      <w:pStyle w:val="Brdtext"/>
                      <w:jc w:val="left"/>
                    </w:pPr>
                    <w:sdt>
                      <w:sdtPr>
                        <w:alias w:val="NummerEtikett"/>
                        <w:tag w:val="NummerEtikett"/>
                        <w:id w:val="-1645650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4972702"/>
                        <w:lock w:val="sdtContentLocked"/>
                        <w:dataBinding w:prefixMappings="xmlns:ns0='http://rkdhs/mallar/lagstiftning/Prop/Prop.xsd'" w:xpath="/ns0:dokumentvärden[1]/ns0:dokumentnummer[1]" w:storeItemID="{068625C3-B546-44A5-B525-B7CC092E5AD6}"/>
                        <w:text/>
                      </w:sdtPr>
                      <w:sdtContent>
                        <w:r>
                          <w:t>2018/19:158</w:t>
                        </w:r>
                      </w:sdtContent>
                    </w:sdt>
                  </w:p>
                </w:txbxContent>
              </v:textbox>
              <w10:wrap type="square" anchorx="page" anchory="page"/>
            </v:shape>
          </w:pict>
        </mc:Fallback>
      </mc:AlternateContent>
    </w:r>
    <w:r>
      <w:t xml:space="preserve"> </w:t>
    </w:r>
  </w:p>
</w:hdr>
</file>

<file path=word/header1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4E192" w14:textId="77777777" w:rsidR="004E5C8C" w:rsidRDefault="004E5C8C"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9F7072"/>
    <w:multiLevelType w:val="multilevel"/>
    <w:tmpl w:val="18A012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2"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4"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5" w15:restartNumberingAfterBreak="0">
    <w:nsid w:val="1D324031"/>
    <w:multiLevelType w:val="multilevel"/>
    <w:tmpl w:val="77F4358A"/>
    <w:numStyleLink w:val="RKnumreradlistaram"/>
  </w:abstractNum>
  <w:abstractNum w:abstractNumId="16" w15:restartNumberingAfterBreak="0">
    <w:nsid w:val="1EAD06AE"/>
    <w:multiLevelType w:val="multilevel"/>
    <w:tmpl w:val="07E8A37C"/>
    <w:numStyleLink w:val="RKstrecklistaram"/>
  </w:abstractNum>
  <w:abstractNum w:abstractNumId="17"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8" w15:restartNumberingAfterBreak="0">
    <w:nsid w:val="24F04E30"/>
    <w:multiLevelType w:val="multilevel"/>
    <w:tmpl w:val="07E8A37C"/>
    <w:numStyleLink w:val="RKstrecklistaram"/>
  </w:abstractNum>
  <w:abstractNum w:abstractNumId="19"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15:restartNumberingAfterBreak="0">
    <w:nsid w:val="2A1355EC"/>
    <w:multiLevelType w:val="multilevel"/>
    <w:tmpl w:val="77F4358A"/>
    <w:numStyleLink w:val="RKnumreradlistaram"/>
  </w:abstractNum>
  <w:abstractNum w:abstractNumId="21"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2EB89F6E"/>
    <w:numStyleLink w:val="RKrubrik1-4"/>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DAA74D8"/>
    <w:multiLevelType w:val="hybridMultilevel"/>
    <w:tmpl w:val="DCA07E08"/>
    <w:lvl w:ilvl="0" w:tplc="041D000F">
      <w:start w:val="3"/>
      <w:numFmt w:val="decimal"/>
      <w:lvlText w:val="%1."/>
      <w:lvlJc w:val="left"/>
      <w:pPr>
        <w:ind w:left="720" w:hanging="360"/>
      </w:pPr>
      <w:rPr>
        <w:rFonts w:hint="default"/>
      </w:rPr>
    </w:lvl>
    <w:lvl w:ilvl="1" w:tplc="041D0019">
      <w:start w:val="1"/>
      <w:numFmt w:val="lowerLetter"/>
      <w:lvlText w:val="%2."/>
      <w:lvlJc w:val="left"/>
      <w:pPr>
        <w:ind w:left="1440" w:hanging="360"/>
      </w:pPr>
    </w:lvl>
    <w:lvl w:ilvl="2" w:tplc="041D001B">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6" w15:restartNumberingAfterBreak="0">
    <w:nsid w:val="3FD21564"/>
    <w:multiLevelType w:val="multilevel"/>
    <w:tmpl w:val="85CA2C1E"/>
    <w:numStyleLink w:val="RKpunktlista"/>
  </w:abstractNum>
  <w:abstractNum w:abstractNumId="27"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8" w15:restartNumberingAfterBreak="0">
    <w:nsid w:val="43612E31"/>
    <w:multiLevelType w:val="multilevel"/>
    <w:tmpl w:val="089CCD3C"/>
    <w:numStyleLink w:val="RKpunktlistaram"/>
  </w:abstractNum>
  <w:abstractNum w:abstractNumId="29" w15:restartNumberingAfterBreak="0">
    <w:nsid w:val="45A626CA"/>
    <w:multiLevelType w:val="multilevel"/>
    <w:tmpl w:val="4B9E585A"/>
    <w:numStyleLink w:val="RKnummerlista"/>
  </w:abstractNum>
  <w:abstractNum w:abstractNumId="30" w15:restartNumberingAfterBreak="0">
    <w:nsid w:val="489C4783"/>
    <w:multiLevelType w:val="multilevel"/>
    <w:tmpl w:val="70D898A8"/>
    <w:numStyleLink w:val="RKstrecklista"/>
  </w:abstractNum>
  <w:abstractNum w:abstractNumId="31" w15:restartNumberingAfterBreak="0">
    <w:nsid w:val="4CD01921"/>
    <w:multiLevelType w:val="multilevel"/>
    <w:tmpl w:val="089CCD3C"/>
    <w:numStyleLink w:val="RKpunktlistaram"/>
  </w:abstractNum>
  <w:abstractNum w:abstractNumId="32" w15:restartNumberingAfterBreak="0">
    <w:nsid w:val="53191FCC"/>
    <w:multiLevelType w:val="multilevel"/>
    <w:tmpl w:val="77F4358A"/>
    <w:numStyleLink w:val="RKnumreradlistaram"/>
  </w:abstractNum>
  <w:abstractNum w:abstractNumId="33"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4" w15:restartNumberingAfterBreak="0">
    <w:nsid w:val="58FE4B62"/>
    <w:multiLevelType w:val="multilevel"/>
    <w:tmpl w:val="77F4358A"/>
    <w:numStyleLink w:val="RKnumreradlistaram"/>
  </w:abstractNum>
  <w:abstractNum w:abstractNumId="35" w15:restartNumberingAfterBreak="0">
    <w:nsid w:val="59A00B31"/>
    <w:multiLevelType w:val="multilevel"/>
    <w:tmpl w:val="4B9E585A"/>
    <w:numStyleLink w:val="RKnummerlista"/>
  </w:abstractNum>
  <w:abstractNum w:abstractNumId="36" w15:restartNumberingAfterBreak="0">
    <w:nsid w:val="603A5610"/>
    <w:multiLevelType w:val="multilevel"/>
    <w:tmpl w:val="85CA2C1E"/>
    <w:numStyleLink w:val="RKpunktlista"/>
  </w:abstractNum>
  <w:abstractNum w:abstractNumId="37" w15:restartNumberingAfterBreak="0">
    <w:nsid w:val="621E5655"/>
    <w:multiLevelType w:val="multilevel"/>
    <w:tmpl w:val="85CA2C1E"/>
    <w:numStyleLink w:val="RKpunktlista"/>
  </w:abstractNum>
  <w:abstractNum w:abstractNumId="38" w15:restartNumberingAfterBreak="0">
    <w:nsid w:val="62A7665E"/>
    <w:multiLevelType w:val="multilevel"/>
    <w:tmpl w:val="70D898A8"/>
    <w:numStyleLink w:val="RKstrecklista"/>
  </w:abstractNum>
  <w:abstractNum w:abstractNumId="39" w15:restartNumberingAfterBreak="0">
    <w:nsid w:val="6D1E7806"/>
    <w:multiLevelType w:val="multilevel"/>
    <w:tmpl w:val="70D898A8"/>
    <w:numStyleLink w:val="RKstrecklista"/>
  </w:abstractNum>
  <w:abstractNum w:abstractNumId="40" w15:restartNumberingAfterBreak="0">
    <w:nsid w:val="755223B5"/>
    <w:multiLevelType w:val="multilevel"/>
    <w:tmpl w:val="70D898A8"/>
    <w:numStyleLink w:val="RKstrecklista"/>
  </w:abstractNum>
  <w:num w:numId="1">
    <w:abstractNumId w:val="14"/>
  </w:num>
  <w:num w:numId="2">
    <w:abstractNumId w:val="12"/>
  </w:num>
  <w:num w:numId="3">
    <w:abstractNumId w:val="13"/>
  </w:num>
  <w:num w:numId="4">
    <w:abstractNumId w:val="10"/>
  </w:num>
  <w:num w:numId="5">
    <w:abstractNumId w:val="0"/>
  </w:num>
  <w:num w:numId="6">
    <w:abstractNumId w:val="9"/>
  </w:num>
  <w:num w:numId="7">
    <w:abstractNumId w:val="3"/>
  </w:num>
  <w:num w:numId="8">
    <w:abstractNumId w:val="24"/>
  </w:num>
  <w:num w:numId="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3"/>
  </w:num>
  <w:num w:numId="11">
    <w:abstractNumId w:val="22"/>
  </w:num>
  <w:num w:numId="12">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9"/>
  </w:num>
  <w:num w:numId="16">
    <w:abstractNumId w:val="29"/>
  </w:num>
  <w:num w:numId="17">
    <w:abstractNumId w:val="34"/>
  </w:num>
  <w:num w:numId="18">
    <w:abstractNumId w:val="8"/>
  </w:num>
  <w:num w:numId="19">
    <w:abstractNumId w:val="40"/>
  </w:num>
  <w:num w:numId="20">
    <w:abstractNumId w:val="38"/>
  </w:num>
  <w:num w:numId="21">
    <w:abstractNumId w:val="15"/>
  </w:num>
  <w:num w:numId="22">
    <w:abstractNumId w:val="21"/>
  </w:num>
  <w:num w:numId="23">
    <w:abstractNumId w:val="17"/>
  </w:num>
  <w:num w:numId="24">
    <w:abstractNumId w:val="4"/>
  </w:num>
  <w:num w:numId="25">
    <w:abstractNumId w:val="23"/>
    <w:lvlOverride w:ilvl="0">
      <w:lvl w:ilvl="0">
        <w:start w:val="1"/>
        <w:numFmt w:val="decimal"/>
        <w:pStyle w:val="Rubrik1"/>
        <w:lvlText w:val="%1"/>
        <w:lvlJc w:val="left"/>
        <w:pPr>
          <w:tabs>
            <w:tab w:val="num" w:pos="907"/>
          </w:tabs>
          <w:ind w:left="907" w:hanging="907"/>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1">
      <w:lvl w:ilvl="1">
        <w:start w:val="1"/>
        <w:numFmt w:val="decimal"/>
        <w:pStyle w:val="Rubrik2"/>
        <w:lvlText w:val="%1.%2"/>
        <w:lvlJc w:val="left"/>
        <w:pPr>
          <w:tabs>
            <w:tab w:val="num" w:pos="907"/>
          </w:tabs>
          <w:ind w:left="907" w:hanging="907"/>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2">
      <w:lvl w:ilvl="2">
        <w:start w:val="1"/>
        <w:numFmt w:val="decimal"/>
        <w:pStyle w:val="Rubrik3"/>
        <w:lvlText w:val="%1.%2.%3"/>
        <w:lvlJc w:val="left"/>
        <w:pPr>
          <w:tabs>
            <w:tab w:val="num" w:pos="907"/>
          </w:tabs>
          <w:ind w:left="907" w:hanging="907"/>
        </w:pPr>
        <w:rPr>
          <w:rFonts w:hint="default"/>
        </w:rPr>
      </w:lvl>
    </w:lvlOverride>
  </w:num>
  <w:num w:numId="26">
    <w:abstractNumId w:val="35"/>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2"/>
  </w:num>
  <w:num w:numId="29">
    <w:abstractNumId w:val="20"/>
  </w:num>
  <w:num w:numId="30">
    <w:abstractNumId w:val="26"/>
  </w:num>
  <w:num w:numId="31">
    <w:abstractNumId w:val="36"/>
  </w:num>
  <w:num w:numId="32">
    <w:abstractNumId w:val="37"/>
  </w:num>
  <w:num w:numId="33">
    <w:abstractNumId w:val="39"/>
  </w:num>
  <w:num w:numId="34">
    <w:abstractNumId w:val="27"/>
  </w:num>
  <w:num w:numId="35">
    <w:abstractNumId w:val="31"/>
  </w:num>
  <w:num w:numId="36">
    <w:abstractNumId w:val="28"/>
  </w:num>
  <w:num w:numId="37">
    <w:abstractNumId w:val="6"/>
  </w:num>
  <w:num w:numId="38">
    <w:abstractNumId w:val="5"/>
  </w:num>
  <w:num w:numId="39">
    <w:abstractNumId w:val="2"/>
  </w:num>
  <w:num w:numId="40">
    <w:abstractNumId w:val="18"/>
  </w:num>
  <w:num w:numId="41">
    <w:abstractNumId w:val="30"/>
  </w:num>
  <w:num w:numId="42">
    <w:abstractNumId w:val="16"/>
  </w:num>
  <w:num w:numId="43">
    <w:abstractNumId w:val="11"/>
  </w:num>
  <w:num w:numId="4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25"/>
  </w:num>
  <w:num w:numId="48">
    <w:abstractNumId w:val="2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90"/>
  <w:mirrorMargins/>
  <w:defaultTabStop w:val="1304"/>
  <w:hyphenationZone w:val="425"/>
  <w:evenAndOddHeaders/>
  <w:characterSpacingControl w:val="doNotCompress"/>
  <w:hdrShapeDefaults>
    <o:shapedefaults v:ext="edit" spidmax="14337"/>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45D7A"/>
    <w:rsid w:val="000003F0"/>
    <w:rsid w:val="00001212"/>
    <w:rsid w:val="0000143C"/>
    <w:rsid w:val="00001C62"/>
    <w:rsid w:val="000023F8"/>
    <w:rsid w:val="0000479D"/>
    <w:rsid w:val="00004E6E"/>
    <w:rsid w:val="00005CAE"/>
    <w:rsid w:val="000106C3"/>
    <w:rsid w:val="000126E8"/>
    <w:rsid w:val="000127FF"/>
    <w:rsid w:val="00012904"/>
    <w:rsid w:val="000140A3"/>
    <w:rsid w:val="000163C7"/>
    <w:rsid w:val="00016945"/>
    <w:rsid w:val="000177D8"/>
    <w:rsid w:val="000211BF"/>
    <w:rsid w:val="0002228F"/>
    <w:rsid w:val="000242C6"/>
    <w:rsid w:val="00025171"/>
    <w:rsid w:val="000258DD"/>
    <w:rsid w:val="0002643C"/>
    <w:rsid w:val="00026DD9"/>
    <w:rsid w:val="000276E3"/>
    <w:rsid w:val="00031A47"/>
    <w:rsid w:val="00032E6D"/>
    <w:rsid w:val="00035B98"/>
    <w:rsid w:val="00040115"/>
    <w:rsid w:val="00040765"/>
    <w:rsid w:val="00040802"/>
    <w:rsid w:val="0004083D"/>
    <w:rsid w:val="00040A0F"/>
    <w:rsid w:val="00043AB1"/>
    <w:rsid w:val="00043BB8"/>
    <w:rsid w:val="00043F8D"/>
    <w:rsid w:val="000446D2"/>
    <w:rsid w:val="00044903"/>
    <w:rsid w:val="00044923"/>
    <w:rsid w:val="00046417"/>
    <w:rsid w:val="00047664"/>
    <w:rsid w:val="0005010F"/>
    <w:rsid w:val="0005194D"/>
    <w:rsid w:val="000529D8"/>
    <w:rsid w:val="00054635"/>
    <w:rsid w:val="000551EC"/>
    <w:rsid w:val="00055486"/>
    <w:rsid w:val="00055FA3"/>
    <w:rsid w:val="00056228"/>
    <w:rsid w:val="000568B7"/>
    <w:rsid w:val="00057D30"/>
    <w:rsid w:val="00057DF8"/>
    <w:rsid w:val="00057FFA"/>
    <w:rsid w:val="000604DD"/>
    <w:rsid w:val="00061989"/>
    <w:rsid w:val="000631A9"/>
    <w:rsid w:val="00064156"/>
    <w:rsid w:val="00064426"/>
    <w:rsid w:val="000651A5"/>
    <w:rsid w:val="0006595E"/>
    <w:rsid w:val="0007041D"/>
    <w:rsid w:val="00070BA3"/>
    <w:rsid w:val="00071758"/>
    <w:rsid w:val="00072689"/>
    <w:rsid w:val="0007576E"/>
    <w:rsid w:val="00075EAB"/>
    <w:rsid w:val="000761F8"/>
    <w:rsid w:val="0008096A"/>
    <w:rsid w:val="0008203A"/>
    <w:rsid w:val="0008213B"/>
    <w:rsid w:val="000828FD"/>
    <w:rsid w:val="00084E45"/>
    <w:rsid w:val="00085EFF"/>
    <w:rsid w:val="00086D91"/>
    <w:rsid w:val="000879B3"/>
    <w:rsid w:val="00087BA3"/>
    <w:rsid w:val="00095243"/>
    <w:rsid w:val="0009544E"/>
    <w:rsid w:val="000969DB"/>
    <w:rsid w:val="00096CFD"/>
    <w:rsid w:val="000A0C55"/>
    <w:rsid w:val="000A1209"/>
    <w:rsid w:val="000A21F3"/>
    <w:rsid w:val="000A2A22"/>
    <w:rsid w:val="000A31EC"/>
    <w:rsid w:val="000A35F6"/>
    <w:rsid w:val="000A40DD"/>
    <w:rsid w:val="000A4B86"/>
    <w:rsid w:val="000A5DDF"/>
    <w:rsid w:val="000A6489"/>
    <w:rsid w:val="000A66BE"/>
    <w:rsid w:val="000A6762"/>
    <w:rsid w:val="000A6F2D"/>
    <w:rsid w:val="000B03F6"/>
    <w:rsid w:val="000B0B7A"/>
    <w:rsid w:val="000B1998"/>
    <w:rsid w:val="000B3DDA"/>
    <w:rsid w:val="000B4430"/>
    <w:rsid w:val="000B56EC"/>
    <w:rsid w:val="000B6C25"/>
    <w:rsid w:val="000B7DEE"/>
    <w:rsid w:val="000C0142"/>
    <w:rsid w:val="000C0772"/>
    <w:rsid w:val="000C1561"/>
    <w:rsid w:val="000C1646"/>
    <w:rsid w:val="000C3728"/>
    <w:rsid w:val="000C5CDD"/>
    <w:rsid w:val="000C7233"/>
    <w:rsid w:val="000D3DF9"/>
    <w:rsid w:val="000D6BBA"/>
    <w:rsid w:val="000E1591"/>
    <w:rsid w:val="000E1ED5"/>
    <w:rsid w:val="000E3C42"/>
    <w:rsid w:val="000E42A7"/>
    <w:rsid w:val="000E5B7F"/>
    <w:rsid w:val="000E6A30"/>
    <w:rsid w:val="000E6E4F"/>
    <w:rsid w:val="000E78F3"/>
    <w:rsid w:val="000E7DA9"/>
    <w:rsid w:val="000F0A00"/>
    <w:rsid w:val="000F0F3E"/>
    <w:rsid w:val="000F4512"/>
    <w:rsid w:val="000F4CCD"/>
    <w:rsid w:val="000F4DCF"/>
    <w:rsid w:val="000F4DD6"/>
    <w:rsid w:val="000F6019"/>
    <w:rsid w:val="001005EA"/>
    <w:rsid w:val="001009BF"/>
    <w:rsid w:val="0010199E"/>
    <w:rsid w:val="00101DAF"/>
    <w:rsid w:val="001028C5"/>
    <w:rsid w:val="00102CA6"/>
    <w:rsid w:val="00107129"/>
    <w:rsid w:val="00110C85"/>
    <w:rsid w:val="00112307"/>
    <w:rsid w:val="00113CC6"/>
    <w:rsid w:val="00113EA2"/>
    <w:rsid w:val="00115516"/>
    <w:rsid w:val="00116299"/>
    <w:rsid w:val="00120564"/>
    <w:rsid w:val="001211C3"/>
    <w:rsid w:val="001219D7"/>
    <w:rsid w:val="00122565"/>
    <w:rsid w:val="001228E9"/>
    <w:rsid w:val="0012360F"/>
    <w:rsid w:val="001238BC"/>
    <w:rsid w:val="00126491"/>
    <w:rsid w:val="00126FBA"/>
    <w:rsid w:val="00130306"/>
    <w:rsid w:val="0013089D"/>
    <w:rsid w:val="00131972"/>
    <w:rsid w:val="00133DC8"/>
    <w:rsid w:val="0013464D"/>
    <w:rsid w:val="00135343"/>
    <w:rsid w:val="00135C3E"/>
    <w:rsid w:val="00135E6C"/>
    <w:rsid w:val="0013601C"/>
    <w:rsid w:val="00136126"/>
    <w:rsid w:val="001364AE"/>
    <w:rsid w:val="00137991"/>
    <w:rsid w:val="00137D5E"/>
    <w:rsid w:val="00137D86"/>
    <w:rsid w:val="00140EF0"/>
    <w:rsid w:val="00141203"/>
    <w:rsid w:val="001413E4"/>
    <w:rsid w:val="00141942"/>
    <w:rsid w:val="001440A9"/>
    <w:rsid w:val="00144361"/>
    <w:rsid w:val="001447FA"/>
    <w:rsid w:val="001472AE"/>
    <w:rsid w:val="00150433"/>
    <w:rsid w:val="001509C3"/>
    <w:rsid w:val="001516F4"/>
    <w:rsid w:val="0015232E"/>
    <w:rsid w:val="001531B4"/>
    <w:rsid w:val="001553D8"/>
    <w:rsid w:val="00155500"/>
    <w:rsid w:val="001560EA"/>
    <w:rsid w:val="00156FB3"/>
    <w:rsid w:val="00157EF7"/>
    <w:rsid w:val="001612F0"/>
    <w:rsid w:val="00161769"/>
    <w:rsid w:val="00163D16"/>
    <w:rsid w:val="0016409F"/>
    <w:rsid w:val="001656E9"/>
    <w:rsid w:val="00166139"/>
    <w:rsid w:val="00167477"/>
    <w:rsid w:val="001709CE"/>
    <w:rsid w:val="00171A20"/>
    <w:rsid w:val="00173C46"/>
    <w:rsid w:val="00174E46"/>
    <w:rsid w:val="00175A45"/>
    <w:rsid w:val="001767DF"/>
    <w:rsid w:val="00180744"/>
    <w:rsid w:val="00181896"/>
    <w:rsid w:val="00181DAB"/>
    <w:rsid w:val="001822F3"/>
    <w:rsid w:val="00182587"/>
    <w:rsid w:val="00182603"/>
    <w:rsid w:val="0018285A"/>
    <w:rsid w:val="00182DE7"/>
    <w:rsid w:val="001833E7"/>
    <w:rsid w:val="00183472"/>
    <w:rsid w:val="00183EDD"/>
    <w:rsid w:val="00185242"/>
    <w:rsid w:val="00185AD6"/>
    <w:rsid w:val="00185D8D"/>
    <w:rsid w:val="00186E49"/>
    <w:rsid w:val="00187641"/>
    <w:rsid w:val="00187CE2"/>
    <w:rsid w:val="0019074D"/>
    <w:rsid w:val="0019187F"/>
    <w:rsid w:val="00197760"/>
    <w:rsid w:val="001A0FB9"/>
    <w:rsid w:val="001A2777"/>
    <w:rsid w:val="001A2A75"/>
    <w:rsid w:val="001A465E"/>
    <w:rsid w:val="001A4767"/>
    <w:rsid w:val="001A488E"/>
    <w:rsid w:val="001A55AA"/>
    <w:rsid w:val="001A5EFC"/>
    <w:rsid w:val="001A6462"/>
    <w:rsid w:val="001A6FAB"/>
    <w:rsid w:val="001A7429"/>
    <w:rsid w:val="001B26AC"/>
    <w:rsid w:val="001B3BFC"/>
    <w:rsid w:val="001B42BE"/>
    <w:rsid w:val="001B66C9"/>
    <w:rsid w:val="001B74A6"/>
    <w:rsid w:val="001B7CDA"/>
    <w:rsid w:val="001C0AA6"/>
    <w:rsid w:val="001C3371"/>
    <w:rsid w:val="001C3D5F"/>
    <w:rsid w:val="001C4647"/>
    <w:rsid w:val="001C4F98"/>
    <w:rsid w:val="001C566B"/>
    <w:rsid w:val="001C7682"/>
    <w:rsid w:val="001D0157"/>
    <w:rsid w:val="001D0638"/>
    <w:rsid w:val="001D10B9"/>
    <w:rsid w:val="001D24D9"/>
    <w:rsid w:val="001D32FA"/>
    <w:rsid w:val="001D3465"/>
    <w:rsid w:val="001D3A5B"/>
    <w:rsid w:val="001D3CD4"/>
    <w:rsid w:val="001D4287"/>
    <w:rsid w:val="001D4C37"/>
    <w:rsid w:val="001D4E14"/>
    <w:rsid w:val="001D4E52"/>
    <w:rsid w:val="001D53A7"/>
    <w:rsid w:val="001D67B0"/>
    <w:rsid w:val="001D7D3E"/>
    <w:rsid w:val="001E341B"/>
    <w:rsid w:val="001E5D2C"/>
    <w:rsid w:val="001E638D"/>
    <w:rsid w:val="001E7FB7"/>
    <w:rsid w:val="001F1372"/>
    <w:rsid w:val="001F13FB"/>
    <w:rsid w:val="001F2252"/>
    <w:rsid w:val="001F25D5"/>
    <w:rsid w:val="001F279B"/>
    <w:rsid w:val="001F3362"/>
    <w:rsid w:val="001F3A94"/>
    <w:rsid w:val="001F54E4"/>
    <w:rsid w:val="001F5781"/>
    <w:rsid w:val="001F5CE5"/>
    <w:rsid w:val="001F6A6A"/>
    <w:rsid w:val="001F77D3"/>
    <w:rsid w:val="001F782A"/>
    <w:rsid w:val="001F7B11"/>
    <w:rsid w:val="002002D6"/>
    <w:rsid w:val="00203904"/>
    <w:rsid w:val="00203F4B"/>
    <w:rsid w:val="00203FAB"/>
    <w:rsid w:val="0020543F"/>
    <w:rsid w:val="002062B3"/>
    <w:rsid w:val="00206D63"/>
    <w:rsid w:val="00210647"/>
    <w:rsid w:val="002115DE"/>
    <w:rsid w:val="00211E15"/>
    <w:rsid w:val="00213162"/>
    <w:rsid w:val="002132D5"/>
    <w:rsid w:val="00214D4F"/>
    <w:rsid w:val="002154BF"/>
    <w:rsid w:val="00220C5E"/>
    <w:rsid w:val="00221EA1"/>
    <w:rsid w:val="002228FE"/>
    <w:rsid w:val="00224169"/>
    <w:rsid w:val="00226C37"/>
    <w:rsid w:val="00231A95"/>
    <w:rsid w:val="0023317A"/>
    <w:rsid w:val="00233544"/>
    <w:rsid w:val="00233E31"/>
    <w:rsid w:val="002343EF"/>
    <w:rsid w:val="00235765"/>
    <w:rsid w:val="002365E6"/>
    <w:rsid w:val="00236671"/>
    <w:rsid w:val="002367E5"/>
    <w:rsid w:val="00236A3F"/>
    <w:rsid w:val="00240A31"/>
    <w:rsid w:val="0024320E"/>
    <w:rsid w:val="0024377A"/>
    <w:rsid w:val="00243D8A"/>
    <w:rsid w:val="00244011"/>
    <w:rsid w:val="00245380"/>
    <w:rsid w:val="0024631D"/>
    <w:rsid w:val="0024687D"/>
    <w:rsid w:val="00247AA6"/>
    <w:rsid w:val="00250EA9"/>
    <w:rsid w:val="00251D59"/>
    <w:rsid w:val="00252C4D"/>
    <w:rsid w:val="0025468A"/>
    <w:rsid w:val="0025535E"/>
    <w:rsid w:val="00256A7F"/>
    <w:rsid w:val="00257A99"/>
    <w:rsid w:val="002621AD"/>
    <w:rsid w:val="002622F0"/>
    <w:rsid w:val="00263274"/>
    <w:rsid w:val="002636EE"/>
    <w:rsid w:val="00263B52"/>
    <w:rsid w:val="00263F65"/>
    <w:rsid w:val="002640AF"/>
    <w:rsid w:val="002645A0"/>
    <w:rsid w:val="00264CC5"/>
    <w:rsid w:val="00266572"/>
    <w:rsid w:val="00266577"/>
    <w:rsid w:val="0026675B"/>
    <w:rsid w:val="0026755C"/>
    <w:rsid w:val="002675C4"/>
    <w:rsid w:val="00270198"/>
    <w:rsid w:val="002734C2"/>
    <w:rsid w:val="0027405D"/>
    <w:rsid w:val="002755FF"/>
    <w:rsid w:val="00275E15"/>
    <w:rsid w:val="00276368"/>
    <w:rsid w:val="00280C27"/>
    <w:rsid w:val="00281C30"/>
    <w:rsid w:val="00283947"/>
    <w:rsid w:val="002845E2"/>
    <w:rsid w:val="002859A1"/>
    <w:rsid w:val="0028637C"/>
    <w:rsid w:val="00286855"/>
    <w:rsid w:val="00286E56"/>
    <w:rsid w:val="00287045"/>
    <w:rsid w:val="0029293D"/>
    <w:rsid w:val="00292E0F"/>
    <w:rsid w:val="00293B0C"/>
    <w:rsid w:val="00294B19"/>
    <w:rsid w:val="002951C0"/>
    <w:rsid w:val="00295C59"/>
    <w:rsid w:val="0029631F"/>
    <w:rsid w:val="0029716B"/>
    <w:rsid w:val="00297A80"/>
    <w:rsid w:val="00297F97"/>
    <w:rsid w:val="002A173D"/>
    <w:rsid w:val="002A1E80"/>
    <w:rsid w:val="002A2531"/>
    <w:rsid w:val="002A68EB"/>
    <w:rsid w:val="002A6A49"/>
    <w:rsid w:val="002B008E"/>
    <w:rsid w:val="002B01BF"/>
    <w:rsid w:val="002B12FD"/>
    <w:rsid w:val="002B27D4"/>
    <w:rsid w:val="002B380D"/>
    <w:rsid w:val="002B5345"/>
    <w:rsid w:val="002B5C4B"/>
    <w:rsid w:val="002B70FB"/>
    <w:rsid w:val="002B7651"/>
    <w:rsid w:val="002C0D83"/>
    <w:rsid w:val="002C129E"/>
    <w:rsid w:val="002C13E2"/>
    <w:rsid w:val="002C14EF"/>
    <w:rsid w:val="002C155B"/>
    <w:rsid w:val="002C1A16"/>
    <w:rsid w:val="002C1EBF"/>
    <w:rsid w:val="002C2933"/>
    <w:rsid w:val="002C40E3"/>
    <w:rsid w:val="002C49A5"/>
    <w:rsid w:val="002C7D01"/>
    <w:rsid w:val="002D09C9"/>
    <w:rsid w:val="002D09FD"/>
    <w:rsid w:val="002D23D4"/>
    <w:rsid w:val="002D4B2E"/>
    <w:rsid w:val="002D4C06"/>
    <w:rsid w:val="002D4F10"/>
    <w:rsid w:val="002D62EB"/>
    <w:rsid w:val="002D7058"/>
    <w:rsid w:val="002E0566"/>
    <w:rsid w:val="002E11FA"/>
    <w:rsid w:val="002E172A"/>
    <w:rsid w:val="002E219E"/>
    <w:rsid w:val="002E37E9"/>
    <w:rsid w:val="002E3B48"/>
    <w:rsid w:val="002E5F6A"/>
    <w:rsid w:val="002E60D4"/>
    <w:rsid w:val="002E60DD"/>
    <w:rsid w:val="002F21AF"/>
    <w:rsid w:val="002F2888"/>
    <w:rsid w:val="002F417C"/>
    <w:rsid w:val="002F434A"/>
    <w:rsid w:val="002F4A14"/>
    <w:rsid w:val="002F4DD9"/>
    <w:rsid w:val="002F6114"/>
    <w:rsid w:val="002F6F63"/>
    <w:rsid w:val="002F794A"/>
    <w:rsid w:val="0030066F"/>
    <w:rsid w:val="00300F4F"/>
    <w:rsid w:val="0030199E"/>
    <w:rsid w:val="003028AE"/>
    <w:rsid w:val="0030329E"/>
    <w:rsid w:val="00305E6F"/>
    <w:rsid w:val="0031012B"/>
    <w:rsid w:val="00310E39"/>
    <w:rsid w:val="00312E5A"/>
    <w:rsid w:val="00312F04"/>
    <w:rsid w:val="00313617"/>
    <w:rsid w:val="00316767"/>
    <w:rsid w:val="00316C51"/>
    <w:rsid w:val="00317CC4"/>
    <w:rsid w:val="00320896"/>
    <w:rsid w:val="00321047"/>
    <w:rsid w:val="00321362"/>
    <w:rsid w:val="0032211F"/>
    <w:rsid w:val="0032290D"/>
    <w:rsid w:val="00323524"/>
    <w:rsid w:val="00324813"/>
    <w:rsid w:val="00324D79"/>
    <w:rsid w:val="0032603D"/>
    <w:rsid w:val="00326459"/>
    <w:rsid w:val="003269B5"/>
    <w:rsid w:val="00326B8C"/>
    <w:rsid w:val="00327552"/>
    <w:rsid w:val="003278CC"/>
    <w:rsid w:val="00327E6C"/>
    <w:rsid w:val="00332455"/>
    <w:rsid w:val="00333774"/>
    <w:rsid w:val="00334014"/>
    <w:rsid w:val="0033724E"/>
    <w:rsid w:val="0033794C"/>
    <w:rsid w:val="00340A29"/>
    <w:rsid w:val="00342D4D"/>
    <w:rsid w:val="00343F93"/>
    <w:rsid w:val="003441A1"/>
    <w:rsid w:val="0034424C"/>
    <w:rsid w:val="0034432F"/>
    <w:rsid w:val="0034465A"/>
    <w:rsid w:val="00344E28"/>
    <w:rsid w:val="0034791C"/>
    <w:rsid w:val="00347C69"/>
    <w:rsid w:val="00350510"/>
    <w:rsid w:val="00350A2D"/>
    <w:rsid w:val="003514DC"/>
    <w:rsid w:val="00351A2C"/>
    <w:rsid w:val="00351E66"/>
    <w:rsid w:val="00351EE2"/>
    <w:rsid w:val="00352A29"/>
    <w:rsid w:val="0035347F"/>
    <w:rsid w:val="0035356C"/>
    <w:rsid w:val="00353EE3"/>
    <w:rsid w:val="003541F4"/>
    <w:rsid w:val="003549BD"/>
    <w:rsid w:val="00355582"/>
    <w:rsid w:val="003605D4"/>
    <w:rsid w:val="00360677"/>
    <w:rsid w:val="003612EA"/>
    <w:rsid w:val="00361ABA"/>
    <w:rsid w:val="00362B62"/>
    <w:rsid w:val="00363F5F"/>
    <w:rsid w:val="00366706"/>
    <w:rsid w:val="003677B9"/>
    <w:rsid w:val="003677D9"/>
    <w:rsid w:val="0037021E"/>
    <w:rsid w:val="00370DA6"/>
    <w:rsid w:val="00371D07"/>
    <w:rsid w:val="0037280E"/>
    <w:rsid w:val="00373E97"/>
    <w:rsid w:val="00375CB7"/>
    <w:rsid w:val="00376669"/>
    <w:rsid w:val="00376B0B"/>
    <w:rsid w:val="00381C02"/>
    <w:rsid w:val="0038255B"/>
    <w:rsid w:val="00382827"/>
    <w:rsid w:val="0038525D"/>
    <w:rsid w:val="00385C7A"/>
    <w:rsid w:val="003906E9"/>
    <w:rsid w:val="00390A6D"/>
    <w:rsid w:val="00391F21"/>
    <w:rsid w:val="00392DED"/>
    <w:rsid w:val="003958A4"/>
    <w:rsid w:val="00395915"/>
    <w:rsid w:val="00397521"/>
    <w:rsid w:val="00397F28"/>
    <w:rsid w:val="003A007E"/>
    <w:rsid w:val="003A0EFA"/>
    <w:rsid w:val="003A1544"/>
    <w:rsid w:val="003A27F9"/>
    <w:rsid w:val="003A4216"/>
    <w:rsid w:val="003A58BA"/>
    <w:rsid w:val="003A671B"/>
    <w:rsid w:val="003A7FC1"/>
    <w:rsid w:val="003B024C"/>
    <w:rsid w:val="003B03FD"/>
    <w:rsid w:val="003B0EF7"/>
    <w:rsid w:val="003B26C6"/>
    <w:rsid w:val="003B735E"/>
    <w:rsid w:val="003C0194"/>
    <w:rsid w:val="003C1069"/>
    <w:rsid w:val="003C170E"/>
    <w:rsid w:val="003C2311"/>
    <w:rsid w:val="003C37E6"/>
    <w:rsid w:val="003C3CA9"/>
    <w:rsid w:val="003C51FB"/>
    <w:rsid w:val="003C63A5"/>
    <w:rsid w:val="003C7004"/>
    <w:rsid w:val="003D02E8"/>
    <w:rsid w:val="003D07AD"/>
    <w:rsid w:val="003D0E6F"/>
    <w:rsid w:val="003D0F2C"/>
    <w:rsid w:val="003D0FCF"/>
    <w:rsid w:val="003D1220"/>
    <w:rsid w:val="003D2A98"/>
    <w:rsid w:val="003D565A"/>
    <w:rsid w:val="003D6672"/>
    <w:rsid w:val="003D74BB"/>
    <w:rsid w:val="003E1270"/>
    <w:rsid w:val="003E275F"/>
    <w:rsid w:val="003E3B2C"/>
    <w:rsid w:val="003E3D11"/>
    <w:rsid w:val="003E4276"/>
    <w:rsid w:val="003E465A"/>
    <w:rsid w:val="003E6848"/>
    <w:rsid w:val="003F0C7F"/>
    <w:rsid w:val="003F2744"/>
    <w:rsid w:val="003F3D8A"/>
    <w:rsid w:val="003F3DDB"/>
    <w:rsid w:val="003F4304"/>
    <w:rsid w:val="003F4A42"/>
    <w:rsid w:val="003F50ED"/>
    <w:rsid w:val="003F6CBA"/>
    <w:rsid w:val="0040068F"/>
    <w:rsid w:val="004011FC"/>
    <w:rsid w:val="00401F11"/>
    <w:rsid w:val="00402224"/>
    <w:rsid w:val="0040286F"/>
    <w:rsid w:val="004050A9"/>
    <w:rsid w:val="004076C4"/>
    <w:rsid w:val="0041218E"/>
    <w:rsid w:val="0041293E"/>
    <w:rsid w:val="00412E12"/>
    <w:rsid w:val="00413169"/>
    <w:rsid w:val="00413D12"/>
    <w:rsid w:val="00414A77"/>
    <w:rsid w:val="00415261"/>
    <w:rsid w:val="004158C3"/>
    <w:rsid w:val="00415ADF"/>
    <w:rsid w:val="0041688C"/>
    <w:rsid w:val="0042251A"/>
    <w:rsid w:val="00423165"/>
    <w:rsid w:val="0042320F"/>
    <w:rsid w:val="00423267"/>
    <w:rsid w:val="004237ED"/>
    <w:rsid w:val="0042549F"/>
    <w:rsid w:val="0042561B"/>
    <w:rsid w:val="0042584F"/>
    <w:rsid w:val="004316F2"/>
    <w:rsid w:val="0043188F"/>
    <w:rsid w:val="00431921"/>
    <w:rsid w:val="00432371"/>
    <w:rsid w:val="004339F3"/>
    <w:rsid w:val="00442407"/>
    <w:rsid w:val="00443F0A"/>
    <w:rsid w:val="00444BD4"/>
    <w:rsid w:val="004457A0"/>
    <w:rsid w:val="00445CEE"/>
    <w:rsid w:val="00446747"/>
    <w:rsid w:val="00446936"/>
    <w:rsid w:val="004476D5"/>
    <w:rsid w:val="00450158"/>
    <w:rsid w:val="004506DF"/>
    <w:rsid w:val="00451408"/>
    <w:rsid w:val="00452D99"/>
    <w:rsid w:val="00453DC6"/>
    <w:rsid w:val="00454C76"/>
    <w:rsid w:val="00454D1F"/>
    <w:rsid w:val="00456C84"/>
    <w:rsid w:val="00456D95"/>
    <w:rsid w:val="00457956"/>
    <w:rsid w:val="004620F3"/>
    <w:rsid w:val="004631EC"/>
    <w:rsid w:val="0046366F"/>
    <w:rsid w:val="00465E66"/>
    <w:rsid w:val="00467C26"/>
    <w:rsid w:val="00470026"/>
    <w:rsid w:val="004710CA"/>
    <w:rsid w:val="00471CFD"/>
    <w:rsid w:val="004727BD"/>
    <w:rsid w:val="00472EE9"/>
    <w:rsid w:val="004734CD"/>
    <w:rsid w:val="0047383E"/>
    <w:rsid w:val="00474866"/>
    <w:rsid w:val="00476097"/>
    <w:rsid w:val="00476714"/>
    <w:rsid w:val="00477256"/>
    <w:rsid w:val="00477ABF"/>
    <w:rsid w:val="00482F8E"/>
    <w:rsid w:val="00483F38"/>
    <w:rsid w:val="00484FCB"/>
    <w:rsid w:val="00485199"/>
    <w:rsid w:val="00487BE9"/>
    <w:rsid w:val="00490657"/>
    <w:rsid w:val="00490ACA"/>
    <w:rsid w:val="004917D3"/>
    <w:rsid w:val="00496709"/>
    <w:rsid w:val="00497227"/>
    <w:rsid w:val="004A0419"/>
    <w:rsid w:val="004A1BBC"/>
    <w:rsid w:val="004A393D"/>
    <w:rsid w:val="004A3984"/>
    <w:rsid w:val="004A3D4C"/>
    <w:rsid w:val="004A4D23"/>
    <w:rsid w:val="004A4E33"/>
    <w:rsid w:val="004A5513"/>
    <w:rsid w:val="004A5970"/>
    <w:rsid w:val="004A59BC"/>
    <w:rsid w:val="004A5A45"/>
    <w:rsid w:val="004B0AAC"/>
    <w:rsid w:val="004B28A9"/>
    <w:rsid w:val="004B4F0D"/>
    <w:rsid w:val="004B513D"/>
    <w:rsid w:val="004B5839"/>
    <w:rsid w:val="004B5C2E"/>
    <w:rsid w:val="004B6995"/>
    <w:rsid w:val="004B6A37"/>
    <w:rsid w:val="004B6EF0"/>
    <w:rsid w:val="004B771E"/>
    <w:rsid w:val="004C1E82"/>
    <w:rsid w:val="004C24C1"/>
    <w:rsid w:val="004C256E"/>
    <w:rsid w:val="004C3374"/>
    <w:rsid w:val="004C33E1"/>
    <w:rsid w:val="004C3AEF"/>
    <w:rsid w:val="004C3DFD"/>
    <w:rsid w:val="004C564C"/>
    <w:rsid w:val="004C6494"/>
    <w:rsid w:val="004C6EBB"/>
    <w:rsid w:val="004C70F2"/>
    <w:rsid w:val="004C7E98"/>
    <w:rsid w:val="004D026C"/>
    <w:rsid w:val="004D15A4"/>
    <w:rsid w:val="004D27DD"/>
    <w:rsid w:val="004D5FE0"/>
    <w:rsid w:val="004D676F"/>
    <w:rsid w:val="004D6D83"/>
    <w:rsid w:val="004D7475"/>
    <w:rsid w:val="004D74C1"/>
    <w:rsid w:val="004D7A3D"/>
    <w:rsid w:val="004D7B6E"/>
    <w:rsid w:val="004D7E2A"/>
    <w:rsid w:val="004E0277"/>
    <w:rsid w:val="004E049B"/>
    <w:rsid w:val="004E15D2"/>
    <w:rsid w:val="004E1C2B"/>
    <w:rsid w:val="004E2042"/>
    <w:rsid w:val="004E329E"/>
    <w:rsid w:val="004E5B38"/>
    <w:rsid w:val="004E5C8C"/>
    <w:rsid w:val="004E62A0"/>
    <w:rsid w:val="004E649E"/>
    <w:rsid w:val="004E77BE"/>
    <w:rsid w:val="004F013F"/>
    <w:rsid w:val="004F29B2"/>
    <w:rsid w:val="004F40A8"/>
    <w:rsid w:val="004F4804"/>
    <w:rsid w:val="004F4CA1"/>
    <w:rsid w:val="004F5251"/>
    <w:rsid w:val="004F52D7"/>
    <w:rsid w:val="004F5F14"/>
    <w:rsid w:val="004F7724"/>
    <w:rsid w:val="00500B7A"/>
    <w:rsid w:val="00501572"/>
    <w:rsid w:val="0050181A"/>
    <w:rsid w:val="0050197C"/>
    <w:rsid w:val="00503868"/>
    <w:rsid w:val="00504ADE"/>
    <w:rsid w:val="00505376"/>
    <w:rsid w:val="00506997"/>
    <w:rsid w:val="00506A6B"/>
    <w:rsid w:val="0050742E"/>
    <w:rsid w:val="00513F14"/>
    <w:rsid w:val="00515EC7"/>
    <w:rsid w:val="00516139"/>
    <w:rsid w:val="00516D74"/>
    <w:rsid w:val="005171F2"/>
    <w:rsid w:val="00517C54"/>
    <w:rsid w:val="005204F9"/>
    <w:rsid w:val="00520F12"/>
    <w:rsid w:val="0052125F"/>
    <w:rsid w:val="00521B13"/>
    <w:rsid w:val="00522E86"/>
    <w:rsid w:val="005246E7"/>
    <w:rsid w:val="00524C0B"/>
    <w:rsid w:val="005257F9"/>
    <w:rsid w:val="00526F48"/>
    <w:rsid w:val="00527474"/>
    <w:rsid w:val="005274BC"/>
    <w:rsid w:val="0052797D"/>
    <w:rsid w:val="00530DBB"/>
    <w:rsid w:val="005311C5"/>
    <w:rsid w:val="00533460"/>
    <w:rsid w:val="0053355B"/>
    <w:rsid w:val="005351F9"/>
    <w:rsid w:val="00535212"/>
    <w:rsid w:val="00536700"/>
    <w:rsid w:val="00537022"/>
    <w:rsid w:val="00537049"/>
    <w:rsid w:val="005405DC"/>
    <w:rsid w:val="00540EA1"/>
    <w:rsid w:val="0054196B"/>
    <w:rsid w:val="0054229D"/>
    <w:rsid w:val="005429E7"/>
    <w:rsid w:val="00542B90"/>
    <w:rsid w:val="00544392"/>
    <w:rsid w:val="0054446A"/>
    <w:rsid w:val="00544938"/>
    <w:rsid w:val="00546C83"/>
    <w:rsid w:val="0055005B"/>
    <w:rsid w:val="00550B89"/>
    <w:rsid w:val="00550BBA"/>
    <w:rsid w:val="00551671"/>
    <w:rsid w:val="00551D8F"/>
    <w:rsid w:val="005520A2"/>
    <w:rsid w:val="00552386"/>
    <w:rsid w:val="00552AC4"/>
    <w:rsid w:val="00552E8C"/>
    <w:rsid w:val="00556424"/>
    <w:rsid w:val="00557EB0"/>
    <w:rsid w:val="00560053"/>
    <w:rsid w:val="00560241"/>
    <w:rsid w:val="00560672"/>
    <w:rsid w:val="00561D74"/>
    <w:rsid w:val="00563C85"/>
    <w:rsid w:val="0056410E"/>
    <w:rsid w:val="00564704"/>
    <w:rsid w:val="00564D4D"/>
    <w:rsid w:val="005652A9"/>
    <w:rsid w:val="00565587"/>
    <w:rsid w:val="00565C81"/>
    <w:rsid w:val="005660D1"/>
    <w:rsid w:val="005709E2"/>
    <w:rsid w:val="005722ED"/>
    <w:rsid w:val="00572720"/>
    <w:rsid w:val="00572B23"/>
    <w:rsid w:val="00574282"/>
    <w:rsid w:val="00581865"/>
    <w:rsid w:val="00581F4F"/>
    <w:rsid w:val="00583B5C"/>
    <w:rsid w:val="00584906"/>
    <w:rsid w:val="00584FCD"/>
    <w:rsid w:val="00586041"/>
    <w:rsid w:val="005870F4"/>
    <w:rsid w:val="00590E7E"/>
    <w:rsid w:val="00590EF4"/>
    <w:rsid w:val="005930B7"/>
    <w:rsid w:val="00593F2A"/>
    <w:rsid w:val="005945CD"/>
    <w:rsid w:val="00595DE3"/>
    <w:rsid w:val="00597306"/>
    <w:rsid w:val="00597879"/>
    <w:rsid w:val="00597D73"/>
    <w:rsid w:val="005A0098"/>
    <w:rsid w:val="005A131B"/>
    <w:rsid w:val="005A2770"/>
    <w:rsid w:val="005A2C12"/>
    <w:rsid w:val="005A2F4C"/>
    <w:rsid w:val="005A3B8A"/>
    <w:rsid w:val="005A47A2"/>
    <w:rsid w:val="005A6284"/>
    <w:rsid w:val="005A72C8"/>
    <w:rsid w:val="005A7912"/>
    <w:rsid w:val="005A7EB1"/>
    <w:rsid w:val="005B0A29"/>
    <w:rsid w:val="005B1F75"/>
    <w:rsid w:val="005B4324"/>
    <w:rsid w:val="005B452F"/>
    <w:rsid w:val="005B49A2"/>
    <w:rsid w:val="005B522E"/>
    <w:rsid w:val="005B536A"/>
    <w:rsid w:val="005B5C6B"/>
    <w:rsid w:val="005C11AF"/>
    <w:rsid w:val="005C2E5B"/>
    <w:rsid w:val="005C363B"/>
    <w:rsid w:val="005C527D"/>
    <w:rsid w:val="005C551E"/>
    <w:rsid w:val="005C5B06"/>
    <w:rsid w:val="005C5DD2"/>
    <w:rsid w:val="005C62F8"/>
    <w:rsid w:val="005C6BDE"/>
    <w:rsid w:val="005D063B"/>
    <w:rsid w:val="005D087E"/>
    <w:rsid w:val="005D0BBA"/>
    <w:rsid w:val="005D15DF"/>
    <w:rsid w:val="005D2B8B"/>
    <w:rsid w:val="005D31A4"/>
    <w:rsid w:val="005D386A"/>
    <w:rsid w:val="005D3B15"/>
    <w:rsid w:val="005D3BA8"/>
    <w:rsid w:val="005D4699"/>
    <w:rsid w:val="005D4C51"/>
    <w:rsid w:val="005D74E4"/>
    <w:rsid w:val="005D779A"/>
    <w:rsid w:val="005D7A97"/>
    <w:rsid w:val="005E1131"/>
    <w:rsid w:val="005E3511"/>
    <w:rsid w:val="005E3816"/>
    <w:rsid w:val="005E3C87"/>
    <w:rsid w:val="005E4005"/>
    <w:rsid w:val="005E5E8D"/>
    <w:rsid w:val="005E6ACD"/>
    <w:rsid w:val="005E76E2"/>
    <w:rsid w:val="005E7780"/>
    <w:rsid w:val="005F0538"/>
    <w:rsid w:val="005F089D"/>
    <w:rsid w:val="005F0CE3"/>
    <w:rsid w:val="005F13BA"/>
    <w:rsid w:val="005F206A"/>
    <w:rsid w:val="005F2A95"/>
    <w:rsid w:val="005F48D9"/>
    <w:rsid w:val="005F4EBB"/>
    <w:rsid w:val="005F5499"/>
    <w:rsid w:val="005F7386"/>
    <w:rsid w:val="00601A0F"/>
    <w:rsid w:val="00601BA2"/>
    <w:rsid w:val="00602FF7"/>
    <w:rsid w:val="006042E5"/>
    <w:rsid w:val="00604320"/>
    <w:rsid w:val="006046F9"/>
    <w:rsid w:val="006061B2"/>
    <w:rsid w:val="00610567"/>
    <w:rsid w:val="00611422"/>
    <w:rsid w:val="006115D2"/>
    <w:rsid w:val="00613F97"/>
    <w:rsid w:val="00614754"/>
    <w:rsid w:val="006147E2"/>
    <w:rsid w:val="006155E5"/>
    <w:rsid w:val="00616D2D"/>
    <w:rsid w:val="00617215"/>
    <w:rsid w:val="00617D56"/>
    <w:rsid w:val="00623AF2"/>
    <w:rsid w:val="00624741"/>
    <w:rsid w:val="00624F8E"/>
    <w:rsid w:val="006256AA"/>
    <w:rsid w:val="00626B7E"/>
    <w:rsid w:val="00630F75"/>
    <w:rsid w:val="006317CE"/>
    <w:rsid w:val="00631A55"/>
    <w:rsid w:val="00634C6C"/>
    <w:rsid w:val="006351A3"/>
    <w:rsid w:val="00635F8B"/>
    <w:rsid w:val="006367D3"/>
    <w:rsid w:val="006374C3"/>
    <w:rsid w:val="006375AF"/>
    <w:rsid w:val="00637A63"/>
    <w:rsid w:val="006403FF"/>
    <w:rsid w:val="00640C08"/>
    <w:rsid w:val="006425BE"/>
    <w:rsid w:val="0064389E"/>
    <w:rsid w:val="00643E53"/>
    <w:rsid w:val="00645601"/>
    <w:rsid w:val="0064723F"/>
    <w:rsid w:val="006474D8"/>
    <w:rsid w:val="00650834"/>
    <w:rsid w:val="00650A95"/>
    <w:rsid w:val="0065152A"/>
    <w:rsid w:val="00651A63"/>
    <w:rsid w:val="0065293C"/>
    <w:rsid w:val="00653402"/>
    <w:rsid w:val="00660440"/>
    <w:rsid w:val="00661342"/>
    <w:rsid w:val="00664AC6"/>
    <w:rsid w:val="00664D04"/>
    <w:rsid w:val="0066533B"/>
    <w:rsid w:val="00667FC2"/>
    <w:rsid w:val="00670B9E"/>
    <w:rsid w:val="00670FDB"/>
    <w:rsid w:val="00672736"/>
    <w:rsid w:val="006737AA"/>
    <w:rsid w:val="00673B48"/>
    <w:rsid w:val="00673CB8"/>
    <w:rsid w:val="00673CF3"/>
    <w:rsid w:val="00674574"/>
    <w:rsid w:val="00674B81"/>
    <w:rsid w:val="00674F48"/>
    <w:rsid w:val="00676699"/>
    <w:rsid w:val="00676752"/>
    <w:rsid w:val="00676ED9"/>
    <w:rsid w:val="006771EA"/>
    <w:rsid w:val="006776A9"/>
    <w:rsid w:val="006800F8"/>
    <w:rsid w:val="00680B1F"/>
    <w:rsid w:val="006824B3"/>
    <w:rsid w:val="00684009"/>
    <w:rsid w:val="0068579B"/>
    <w:rsid w:val="006869D8"/>
    <w:rsid w:val="00686AFC"/>
    <w:rsid w:val="006870B7"/>
    <w:rsid w:val="006871F3"/>
    <w:rsid w:val="006872DC"/>
    <w:rsid w:val="0069093E"/>
    <w:rsid w:val="00691E8A"/>
    <w:rsid w:val="006923D1"/>
    <w:rsid w:val="00694989"/>
    <w:rsid w:val="006949B8"/>
    <w:rsid w:val="00694FDE"/>
    <w:rsid w:val="00695839"/>
    <w:rsid w:val="00696167"/>
    <w:rsid w:val="0069651C"/>
    <w:rsid w:val="00697156"/>
    <w:rsid w:val="006A1FE4"/>
    <w:rsid w:val="006A2BAD"/>
    <w:rsid w:val="006A2EEC"/>
    <w:rsid w:val="006A3BEB"/>
    <w:rsid w:val="006A624B"/>
    <w:rsid w:val="006B2E43"/>
    <w:rsid w:val="006B3242"/>
    <w:rsid w:val="006B3B15"/>
    <w:rsid w:val="006B6F5C"/>
    <w:rsid w:val="006B7DE7"/>
    <w:rsid w:val="006C2CCB"/>
    <w:rsid w:val="006C3440"/>
    <w:rsid w:val="006C3DEC"/>
    <w:rsid w:val="006C48EF"/>
    <w:rsid w:val="006C671A"/>
    <w:rsid w:val="006C6FDE"/>
    <w:rsid w:val="006C76A4"/>
    <w:rsid w:val="006C7902"/>
    <w:rsid w:val="006D0570"/>
    <w:rsid w:val="006D06D4"/>
    <w:rsid w:val="006D232A"/>
    <w:rsid w:val="006D2677"/>
    <w:rsid w:val="006D2B68"/>
    <w:rsid w:val="006D4672"/>
    <w:rsid w:val="006D497C"/>
    <w:rsid w:val="006D4A59"/>
    <w:rsid w:val="006D6F79"/>
    <w:rsid w:val="006D7047"/>
    <w:rsid w:val="006E0779"/>
    <w:rsid w:val="006E0B12"/>
    <w:rsid w:val="006E1860"/>
    <w:rsid w:val="006E191F"/>
    <w:rsid w:val="006E234F"/>
    <w:rsid w:val="006E345B"/>
    <w:rsid w:val="006E34F6"/>
    <w:rsid w:val="006E5A48"/>
    <w:rsid w:val="006E5BA0"/>
    <w:rsid w:val="006E71EE"/>
    <w:rsid w:val="006F0D98"/>
    <w:rsid w:val="006F1483"/>
    <w:rsid w:val="006F1889"/>
    <w:rsid w:val="006F2296"/>
    <w:rsid w:val="006F4745"/>
    <w:rsid w:val="006F52D1"/>
    <w:rsid w:val="006F71B9"/>
    <w:rsid w:val="006F7579"/>
    <w:rsid w:val="006F7F44"/>
    <w:rsid w:val="0070019D"/>
    <w:rsid w:val="0070092D"/>
    <w:rsid w:val="00701C96"/>
    <w:rsid w:val="007020D6"/>
    <w:rsid w:val="00702D74"/>
    <w:rsid w:val="00702ECF"/>
    <w:rsid w:val="007030C4"/>
    <w:rsid w:val="00703A26"/>
    <w:rsid w:val="007044B4"/>
    <w:rsid w:val="00705C9B"/>
    <w:rsid w:val="007064DA"/>
    <w:rsid w:val="00707D1C"/>
    <w:rsid w:val="00711E8B"/>
    <w:rsid w:val="00711E93"/>
    <w:rsid w:val="007120AB"/>
    <w:rsid w:val="00712EDD"/>
    <w:rsid w:val="007159FE"/>
    <w:rsid w:val="00715D44"/>
    <w:rsid w:val="00716F29"/>
    <w:rsid w:val="007170DD"/>
    <w:rsid w:val="00720680"/>
    <w:rsid w:val="0072116F"/>
    <w:rsid w:val="00721EFC"/>
    <w:rsid w:val="007241AD"/>
    <w:rsid w:val="00724D6B"/>
    <w:rsid w:val="007252A7"/>
    <w:rsid w:val="007327C8"/>
    <w:rsid w:val="00732882"/>
    <w:rsid w:val="0073290A"/>
    <w:rsid w:val="0073291C"/>
    <w:rsid w:val="00733438"/>
    <w:rsid w:val="007351A8"/>
    <w:rsid w:val="00736639"/>
    <w:rsid w:val="007377C6"/>
    <w:rsid w:val="007409B9"/>
    <w:rsid w:val="00741BEF"/>
    <w:rsid w:val="0074249E"/>
    <w:rsid w:val="00742C77"/>
    <w:rsid w:val="0074404B"/>
    <w:rsid w:val="00745D7A"/>
    <w:rsid w:val="00746B1F"/>
    <w:rsid w:val="00747649"/>
    <w:rsid w:val="00747F5E"/>
    <w:rsid w:val="0075019E"/>
    <w:rsid w:val="00751306"/>
    <w:rsid w:val="0075150B"/>
    <w:rsid w:val="00751996"/>
    <w:rsid w:val="007524F1"/>
    <w:rsid w:val="00753B23"/>
    <w:rsid w:val="00753B78"/>
    <w:rsid w:val="00753EFC"/>
    <w:rsid w:val="0075505E"/>
    <w:rsid w:val="00756E53"/>
    <w:rsid w:val="00756EAD"/>
    <w:rsid w:val="00757103"/>
    <w:rsid w:val="00757FF8"/>
    <w:rsid w:val="0076082C"/>
    <w:rsid w:val="007618FF"/>
    <w:rsid w:val="00762CDA"/>
    <w:rsid w:val="00763028"/>
    <w:rsid w:val="0076366C"/>
    <w:rsid w:val="00763820"/>
    <w:rsid w:val="00763A3D"/>
    <w:rsid w:val="007648F2"/>
    <w:rsid w:val="00764EC5"/>
    <w:rsid w:val="007652C9"/>
    <w:rsid w:val="00765D97"/>
    <w:rsid w:val="00767768"/>
    <w:rsid w:val="007700DC"/>
    <w:rsid w:val="007705A3"/>
    <w:rsid w:val="0077134B"/>
    <w:rsid w:val="00771F5E"/>
    <w:rsid w:val="00773619"/>
    <w:rsid w:val="007740C9"/>
    <w:rsid w:val="00774C61"/>
    <w:rsid w:val="0077500F"/>
    <w:rsid w:val="007751D7"/>
    <w:rsid w:val="007771EB"/>
    <w:rsid w:val="007776D9"/>
    <w:rsid w:val="00777AB3"/>
    <w:rsid w:val="00777BD6"/>
    <w:rsid w:val="007801AF"/>
    <w:rsid w:val="00781161"/>
    <w:rsid w:val="00782D59"/>
    <w:rsid w:val="00786471"/>
    <w:rsid w:val="00787BEC"/>
    <w:rsid w:val="00790751"/>
    <w:rsid w:val="0079113E"/>
    <w:rsid w:val="0079317A"/>
    <w:rsid w:val="00794BA5"/>
    <w:rsid w:val="0079560B"/>
    <w:rsid w:val="0079632A"/>
    <w:rsid w:val="007968FC"/>
    <w:rsid w:val="007A0AC8"/>
    <w:rsid w:val="007A2097"/>
    <w:rsid w:val="007A3B21"/>
    <w:rsid w:val="007A4089"/>
    <w:rsid w:val="007A4B50"/>
    <w:rsid w:val="007A6795"/>
    <w:rsid w:val="007B0369"/>
    <w:rsid w:val="007B116D"/>
    <w:rsid w:val="007B1CD5"/>
    <w:rsid w:val="007B3ED9"/>
    <w:rsid w:val="007B4DD8"/>
    <w:rsid w:val="007B61BE"/>
    <w:rsid w:val="007B6270"/>
    <w:rsid w:val="007C11E0"/>
    <w:rsid w:val="007C1483"/>
    <w:rsid w:val="007C15BE"/>
    <w:rsid w:val="007C4674"/>
    <w:rsid w:val="007C48CB"/>
    <w:rsid w:val="007C5E05"/>
    <w:rsid w:val="007C6631"/>
    <w:rsid w:val="007C6E37"/>
    <w:rsid w:val="007C77FC"/>
    <w:rsid w:val="007C7DBB"/>
    <w:rsid w:val="007D045C"/>
    <w:rsid w:val="007D0E0F"/>
    <w:rsid w:val="007D2581"/>
    <w:rsid w:val="007D2B7A"/>
    <w:rsid w:val="007D394E"/>
    <w:rsid w:val="007D6540"/>
    <w:rsid w:val="007D7B76"/>
    <w:rsid w:val="007D7D15"/>
    <w:rsid w:val="007E09F0"/>
    <w:rsid w:val="007E1510"/>
    <w:rsid w:val="007E2F2A"/>
    <w:rsid w:val="007E3AA3"/>
    <w:rsid w:val="007E41C2"/>
    <w:rsid w:val="007E43C5"/>
    <w:rsid w:val="007E44F8"/>
    <w:rsid w:val="007E5F5F"/>
    <w:rsid w:val="007E70C6"/>
    <w:rsid w:val="007E718D"/>
    <w:rsid w:val="007E784E"/>
    <w:rsid w:val="007E7C9F"/>
    <w:rsid w:val="007F20B7"/>
    <w:rsid w:val="007F32A2"/>
    <w:rsid w:val="007F443E"/>
    <w:rsid w:val="007F5652"/>
    <w:rsid w:val="007F69A8"/>
    <w:rsid w:val="007F6FF3"/>
    <w:rsid w:val="0080019A"/>
    <w:rsid w:val="008030EC"/>
    <w:rsid w:val="0080373C"/>
    <w:rsid w:val="008039FF"/>
    <w:rsid w:val="008054AE"/>
    <w:rsid w:val="00806287"/>
    <w:rsid w:val="00807061"/>
    <w:rsid w:val="00811E52"/>
    <w:rsid w:val="008141FF"/>
    <w:rsid w:val="00814212"/>
    <w:rsid w:val="008146F3"/>
    <w:rsid w:val="00814CE4"/>
    <w:rsid w:val="00815241"/>
    <w:rsid w:val="00815634"/>
    <w:rsid w:val="00815850"/>
    <w:rsid w:val="00815C4B"/>
    <w:rsid w:val="00816647"/>
    <w:rsid w:val="008169C1"/>
    <w:rsid w:val="0081778B"/>
    <w:rsid w:val="0082009B"/>
    <w:rsid w:val="008212D3"/>
    <w:rsid w:val="00822DF0"/>
    <w:rsid w:val="00823590"/>
    <w:rsid w:val="00823968"/>
    <w:rsid w:val="008259BB"/>
    <w:rsid w:val="00825A3B"/>
    <w:rsid w:val="00826D76"/>
    <w:rsid w:val="00827015"/>
    <w:rsid w:val="00830602"/>
    <w:rsid w:val="008321F8"/>
    <w:rsid w:val="0083357D"/>
    <w:rsid w:val="008337D5"/>
    <w:rsid w:val="008366C1"/>
    <w:rsid w:val="008370B4"/>
    <w:rsid w:val="00840923"/>
    <w:rsid w:val="008415C4"/>
    <w:rsid w:val="00843AD6"/>
    <w:rsid w:val="008449F4"/>
    <w:rsid w:val="008463D8"/>
    <w:rsid w:val="008478BB"/>
    <w:rsid w:val="008508FE"/>
    <w:rsid w:val="008510A3"/>
    <w:rsid w:val="00851A6A"/>
    <w:rsid w:val="00851C0D"/>
    <w:rsid w:val="008520F2"/>
    <w:rsid w:val="008524DA"/>
    <w:rsid w:val="00852972"/>
    <w:rsid w:val="008529BC"/>
    <w:rsid w:val="00853C1F"/>
    <w:rsid w:val="0085547C"/>
    <w:rsid w:val="00862380"/>
    <w:rsid w:val="00863360"/>
    <w:rsid w:val="00863AA1"/>
    <w:rsid w:val="00863BB8"/>
    <w:rsid w:val="00863C1F"/>
    <w:rsid w:val="00863FAF"/>
    <w:rsid w:val="00865750"/>
    <w:rsid w:val="00866CE9"/>
    <w:rsid w:val="00867A2E"/>
    <w:rsid w:val="0087007D"/>
    <w:rsid w:val="008712C3"/>
    <w:rsid w:val="0087200C"/>
    <w:rsid w:val="008721F0"/>
    <w:rsid w:val="00872BD5"/>
    <w:rsid w:val="0087403A"/>
    <w:rsid w:val="00874B98"/>
    <w:rsid w:val="00875CE9"/>
    <w:rsid w:val="0087615E"/>
    <w:rsid w:val="00876795"/>
    <w:rsid w:val="00876CAA"/>
    <w:rsid w:val="00877AFB"/>
    <w:rsid w:val="00877EA7"/>
    <w:rsid w:val="00881437"/>
    <w:rsid w:val="00881998"/>
    <w:rsid w:val="008825E5"/>
    <w:rsid w:val="00882820"/>
    <w:rsid w:val="0088387B"/>
    <w:rsid w:val="00884164"/>
    <w:rsid w:val="00884D66"/>
    <w:rsid w:val="00885128"/>
    <w:rsid w:val="008857B8"/>
    <w:rsid w:val="00885DD4"/>
    <w:rsid w:val="00886E94"/>
    <w:rsid w:val="00890612"/>
    <w:rsid w:val="00890F52"/>
    <w:rsid w:val="00890F70"/>
    <w:rsid w:val="00892441"/>
    <w:rsid w:val="00892D0C"/>
    <w:rsid w:val="008937E3"/>
    <w:rsid w:val="008959BE"/>
    <w:rsid w:val="00897594"/>
    <w:rsid w:val="00897BD6"/>
    <w:rsid w:val="00897D65"/>
    <w:rsid w:val="008A26FB"/>
    <w:rsid w:val="008A36AB"/>
    <w:rsid w:val="008A48C1"/>
    <w:rsid w:val="008A6F84"/>
    <w:rsid w:val="008B13CE"/>
    <w:rsid w:val="008B1C1B"/>
    <w:rsid w:val="008B2133"/>
    <w:rsid w:val="008B2C0B"/>
    <w:rsid w:val="008B34D4"/>
    <w:rsid w:val="008B3D80"/>
    <w:rsid w:val="008B4626"/>
    <w:rsid w:val="008B48D7"/>
    <w:rsid w:val="008B4C64"/>
    <w:rsid w:val="008B58C7"/>
    <w:rsid w:val="008B5B8D"/>
    <w:rsid w:val="008B6943"/>
    <w:rsid w:val="008B6BC0"/>
    <w:rsid w:val="008B7258"/>
    <w:rsid w:val="008C021D"/>
    <w:rsid w:val="008C16B0"/>
    <w:rsid w:val="008C1DF7"/>
    <w:rsid w:val="008C2BD9"/>
    <w:rsid w:val="008C3530"/>
    <w:rsid w:val="008C3B56"/>
    <w:rsid w:val="008C3B70"/>
    <w:rsid w:val="008C3C16"/>
    <w:rsid w:val="008C3C4B"/>
    <w:rsid w:val="008C4090"/>
    <w:rsid w:val="008C6FA5"/>
    <w:rsid w:val="008C728F"/>
    <w:rsid w:val="008D1295"/>
    <w:rsid w:val="008D1818"/>
    <w:rsid w:val="008D3D25"/>
    <w:rsid w:val="008D3F34"/>
    <w:rsid w:val="008D4274"/>
    <w:rsid w:val="008D42EE"/>
    <w:rsid w:val="008D5418"/>
    <w:rsid w:val="008D5FEB"/>
    <w:rsid w:val="008D661B"/>
    <w:rsid w:val="008E1047"/>
    <w:rsid w:val="008E2395"/>
    <w:rsid w:val="008E3691"/>
    <w:rsid w:val="008E3D8D"/>
    <w:rsid w:val="008E434C"/>
    <w:rsid w:val="008E486D"/>
    <w:rsid w:val="008E643A"/>
    <w:rsid w:val="008E66E6"/>
    <w:rsid w:val="008F0389"/>
    <w:rsid w:val="008F0733"/>
    <w:rsid w:val="008F12C2"/>
    <w:rsid w:val="008F174C"/>
    <w:rsid w:val="008F1B14"/>
    <w:rsid w:val="008F1F4B"/>
    <w:rsid w:val="008F2013"/>
    <w:rsid w:val="008F2832"/>
    <w:rsid w:val="008F41D9"/>
    <w:rsid w:val="008F5DD1"/>
    <w:rsid w:val="008F61C6"/>
    <w:rsid w:val="008F6700"/>
    <w:rsid w:val="008F77A1"/>
    <w:rsid w:val="008F7951"/>
    <w:rsid w:val="008F7C8C"/>
    <w:rsid w:val="00900A87"/>
    <w:rsid w:val="009015F9"/>
    <w:rsid w:val="009026BB"/>
    <w:rsid w:val="009032AA"/>
    <w:rsid w:val="00905B39"/>
    <w:rsid w:val="00906FC8"/>
    <w:rsid w:val="009078CD"/>
    <w:rsid w:val="009110DA"/>
    <w:rsid w:val="0091209C"/>
    <w:rsid w:val="00912DD2"/>
    <w:rsid w:val="00913DA2"/>
    <w:rsid w:val="00914A74"/>
    <w:rsid w:val="00915BF3"/>
    <w:rsid w:val="009161B5"/>
    <w:rsid w:val="009169BE"/>
    <w:rsid w:val="00916A21"/>
    <w:rsid w:val="00916A30"/>
    <w:rsid w:val="009171AC"/>
    <w:rsid w:val="009200BC"/>
    <w:rsid w:val="009205B3"/>
    <w:rsid w:val="009205C6"/>
    <w:rsid w:val="009214F5"/>
    <w:rsid w:val="00922E83"/>
    <w:rsid w:val="0093096C"/>
    <w:rsid w:val="00931476"/>
    <w:rsid w:val="009327E9"/>
    <w:rsid w:val="00932C9A"/>
    <w:rsid w:val="00932F55"/>
    <w:rsid w:val="00933E17"/>
    <w:rsid w:val="0093471A"/>
    <w:rsid w:val="00934EA3"/>
    <w:rsid w:val="00936004"/>
    <w:rsid w:val="00936768"/>
    <w:rsid w:val="00936B1B"/>
    <w:rsid w:val="0093732B"/>
    <w:rsid w:val="00941178"/>
    <w:rsid w:val="009413D8"/>
    <w:rsid w:val="009415C3"/>
    <w:rsid w:val="00941AD5"/>
    <w:rsid w:val="00942480"/>
    <w:rsid w:val="0094324D"/>
    <w:rsid w:val="00943C96"/>
    <w:rsid w:val="009447D5"/>
    <w:rsid w:val="00944E16"/>
    <w:rsid w:val="00944E5F"/>
    <w:rsid w:val="009451AA"/>
    <w:rsid w:val="0094587B"/>
    <w:rsid w:val="0094624B"/>
    <w:rsid w:val="00947731"/>
    <w:rsid w:val="00950019"/>
    <w:rsid w:val="009510B6"/>
    <w:rsid w:val="0095113E"/>
    <w:rsid w:val="00951955"/>
    <w:rsid w:val="009526D1"/>
    <w:rsid w:val="00953D04"/>
    <w:rsid w:val="00954B08"/>
    <w:rsid w:val="00955249"/>
    <w:rsid w:val="009603A8"/>
    <w:rsid w:val="00960B85"/>
    <w:rsid w:val="00960DE9"/>
    <w:rsid w:val="00960E55"/>
    <w:rsid w:val="00961119"/>
    <w:rsid w:val="00961659"/>
    <w:rsid w:val="00964FB9"/>
    <w:rsid w:val="0096553F"/>
    <w:rsid w:val="0096651D"/>
    <w:rsid w:val="00966BAC"/>
    <w:rsid w:val="00966FBE"/>
    <w:rsid w:val="009674A6"/>
    <w:rsid w:val="00971D1A"/>
    <w:rsid w:val="00974C45"/>
    <w:rsid w:val="00975641"/>
    <w:rsid w:val="00975EA3"/>
    <w:rsid w:val="00976EAA"/>
    <w:rsid w:val="00977B64"/>
    <w:rsid w:val="00980016"/>
    <w:rsid w:val="009819EA"/>
    <w:rsid w:val="0098287E"/>
    <w:rsid w:val="009831A0"/>
    <w:rsid w:val="00983D66"/>
    <w:rsid w:val="00986D21"/>
    <w:rsid w:val="00987008"/>
    <w:rsid w:val="009870C9"/>
    <w:rsid w:val="00990509"/>
    <w:rsid w:val="00990DCB"/>
    <w:rsid w:val="00991290"/>
    <w:rsid w:val="009924E3"/>
    <w:rsid w:val="00992B87"/>
    <w:rsid w:val="00992F32"/>
    <w:rsid w:val="00995BE8"/>
    <w:rsid w:val="009963A1"/>
    <w:rsid w:val="00997616"/>
    <w:rsid w:val="009A0464"/>
    <w:rsid w:val="009A13EE"/>
    <w:rsid w:val="009A23C2"/>
    <w:rsid w:val="009A431B"/>
    <w:rsid w:val="009A46D7"/>
    <w:rsid w:val="009A4FDE"/>
    <w:rsid w:val="009A51D0"/>
    <w:rsid w:val="009A62E4"/>
    <w:rsid w:val="009A770E"/>
    <w:rsid w:val="009A7B86"/>
    <w:rsid w:val="009B0683"/>
    <w:rsid w:val="009B0DC2"/>
    <w:rsid w:val="009B321D"/>
    <w:rsid w:val="009B730A"/>
    <w:rsid w:val="009B775A"/>
    <w:rsid w:val="009C0138"/>
    <w:rsid w:val="009C0F31"/>
    <w:rsid w:val="009C1DC3"/>
    <w:rsid w:val="009C29A4"/>
    <w:rsid w:val="009C2B67"/>
    <w:rsid w:val="009C38E8"/>
    <w:rsid w:val="009C4843"/>
    <w:rsid w:val="009C5051"/>
    <w:rsid w:val="009C52B1"/>
    <w:rsid w:val="009C61A6"/>
    <w:rsid w:val="009C6229"/>
    <w:rsid w:val="009D0A03"/>
    <w:rsid w:val="009D141A"/>
    <w:rsid w:val="009D1AD6"/>
    <w:rsid w:val="009D1BAA"/>
    <w:rsid w:val="009D1D2D"/>
    <w:rsid w:val="009D32EC"/>
    <w:rsid w:val="009D34A8"/>
    <w:rsid w:val="009D4446"/>
    <w:rsid w:val="009D47AA"/>
    <w:rsid w:val="009D5A50"/>
    <w:rsid w:val="009D5EBC"/>
    <w:rsid w:val="009D6A5E"/>
    <w:rsid w:val="009D7082"/>
    <w:rsid w:val="009D7A5E"/>
    <w:rsid w:val="009D7B25"/>
    <w:rsid w:val="009D7EF0"/>
    <w:rsid w:val="009E0EB0"/>
    <w:rsid w:val="009E0F1A"/>
    <w:rsid w:val="009E158D"/>
    <w:rsid w:val="009E246E"/>
    <w:rsid w:val="009F0B91"/>
    <w:rsid w:val="009F0C95"/>
    <w:rsid w:val="009F148B"/>
    <w:rsid w:val="009F1A45"/>
    <w:rsid w:val="009F1B48"/>
    <w:rsid w:val="009F2AC6"/>
    <w:rsid w:val="009F38FB"/>
    <w:rsid w:val="009F4FD8"/>
    <w:rsid w:val="009F55F3"/>
    <w:rsid w:val="009F5EEF"/>
    <w:rsid w:val="009F6183"/>
    <w:rsid w:val="00A01078"/>
    <w:rsid w:val="00A01483"/>
    <w:rsid w:val="00A0163D"/>
    <w:rsid w:val="00A024AE"/>
    <w:rsid w:val="00A024F2"/>
    <w:rsid w:val="00A0308A"/>
    <w:rsid w:val="00A032EA"/>
    <w:rsid w:val="00A03C38"/>
    <w:rsid w:val="00A07B62"/>
    <w:rsid w:val="00A118D8"/>
    <w:rsid w:val="00A11C77"/>
    <w:rsid w:val="00A1236C"/>
    <w:rsid w:val="00A12BB7"/>
    <w:rsid w:val="00A12D8C"/>
    <w:rsid w:val="00A13A71"/>
    <w:rsid w:val="00A16183"/>
    <w:rsid w:val="00A1698C"/>
    <w:rsid w:val="00A177C7"/>
    <w:rsid w:val="00A17E12"/>
    <w:rsid w:val="00A20289"/>
    <w:rsid w:val="00A20FD6"/>
    <w:rsid w:val="00A2101F"/>
    <w:rsid w:val="00A2108E"/>
    <w:rsid w:val="00A21FD2"/>
    <w:rsid w:val="00A22920"/>
    <w:rsid w:val="00A22B78"/>
    <w:rsid w:val="00A23308"/>
    <w:rsid w:val="00A238F2"/>
    <w:rsid w:val="00A2403A"/>
    <w:rsid w:val="00A246A4"/>
    <w:rsid w:val="00A24BE7"/>
    <w:rsid w:val="00A24F79"/>
    <w:rsid w:val="00A255D2"/>
    <w:rsid w:val="00A268B2"/>
    <w:rsid w:val="00A27C03"/>
    <w:rsid w:val="00A30AE8"/>
    <w:rsid w:val="00A30D83"/>
    <w:rsid w:val="00A32406"/>
    <w:rsid w:val="00A32BF1"/>
    <w:rsid w:val="00A33CC4"/>
    <w:rsid w:val="00A33E98"/>
    <w:rsid w:val="00A371F8"/>
    <w:rsid w:val="00A378F0"/>
    <w:rsid w:val="00A401C4"/>
    <w:rsid w:val="00A4086F"/>
    <w:rsid w:val="00A40CD9"/>
    <w:rsid w:val="00A41774"/>
    <w:rsid w:val="00A419A1"/>
    <w:rsid w:val="00A41DC6"/>
    <w:rsid w:val="00A45610"/>
    <w:rsid w:val="00A46AD1"/>
    <w:rsid w:val="00A476E3"/>
    <w:rsid w:val="00A50A20"/>
    <w:rsid w:val="00A538A3"/>
    <w:rsid w:val="00A55853"/>
    <w:rsid w:val="00A6094C"/>
    <w:rsid w:val="00A61663"/>
    <w:rsid w:val="00A61A15"/>
    <w:rsid w:val="00A640C6"/>
    <w:rsid w:val="00A643CF"/>
    <w:rsid w:val="00A64B17"/>
    <w:rsid w:val="00A65A7E"/>
    <w:rsid w:val="00A67C2C"/>
    <w:rsid w:val="00A7072C"/>
    <w:rsid w:val="00A738F0"/>
    <w:rsid w:val="00A73FCD"/>
    <w:rsid w:val="00A74E66"/>
    <w:rsid w:val="00A76360"/>
    <w:rsid w:val="00A77512"/>
    <w:rsid w:val="00A80441"/>
    <w:rsid w:val="00A81F2A"/>
    <w:rsid w:val="00A824CA"/>
    <w:rsid w:val="00A82617"/>
    <w:rsid w:val="00A84729"/>
    <w:rsid w:val="00A850FC"/>
    <w:rsid w:val="00A851EA"/>
    <w:rsid w:val="00A8548C"/>
    <w:rsid w:val="00A85494"/>
    <w:rsid w:val="00A856B5"/>
    <w:rsid w:val="00A858C5"/>
    <w:rsid w:val="00A85C5F"/>
    <w:rsid w:val="00A86813"/>
    <w:rsid w:val="00A8707F"/>
    <w:rsid w:val="00A87C1A"/>
    <w:rsid w:val="00A90FFB"/>
    <w:rsid w:val="00A914E9"/>
    <w:rsid w:val="00A920DF"/>
    <w:rsid w:val="00A921C8"/>
    <w:rsid w:val="00A9243D"/>
    <w:rsid w:val="00A932B0"/>
    <w:rsid w:val="00A9337B"/>
    <w:rsid w:val="00A937DF"/>
    <w:rsid w:val="00A93FFC"/>
    <w:rsid w:val="00A94916"/>
    <w:rsid w:val="00A94FA9"/>
    <w:rsid w:val="00A950D5"/>
    <w:rsid w:val="00A95381"/>
    <w:rsid w:val="00A95937"/>
    <w:rsid w:val="00A96225"/>
    <w:rsid w:val="00A963E5"/>
    <w:rsid w:val="00AA0939"/>
    <w:rsid w:val="00AA1AF4"/>
    <w:rsid w:val="00AA2AAC"/>
    <w:rsid w:val="00AA343B"/>
    <w:rsid w:val="00AA5B6B"/>
    <w:rsid w:val="00AA5DA5"/>
    <w:rsid w:val="00AA6623"/>
    <w:rsid w:val="00AA6ED0"/>
    <w:rsid w:val="00AA7DC1"/>
    <w:rsid w:val="00AB06CE"/>
    <w:rsid w:val="00AB08C0"/>
    <w:rsid w:val="00AB1698"/>
    <w:rsid w:val="00AB16D1"/>
    <w:rsid w:val="00AB23A2"/>
    <w:rsid w:val="00AB320D"/>
    <w:rsid w:val="00AB35DF"/>
    <w:rsid w:val="00AB3C77"/>
    <w:rsid w:val="00AB3D0F"/>
    <w:rsid w:val="00AB406C"/>
    <w:rsid w:val="00AB4877"/>
    <w:rsid w:val="00AB4A10"/>
    <w:rsid w:val="00AB4F0C"/>
    <w:rsid w:val="00AB5F84"/>
    <w:rsid w:val="00AB67EF"/>
    <w:rsid w:val="00AB689C"/>
    <w:rsid w:val="00AB7B40"/>
    <w:rsid w:val="00AC0E0C"/>
    <w:rsid w:val="00AC3E3B"/>
    <w:rsid w:val="00AC484C"/>
    <w:rsid w:val="00AC55C7"/>
    <w:rsid w:val="00AC6662"/>
    <w:rsid w:val="00AC71DE"/>
    <w:rsid w:val="00AD0684"/>
    <w:rsid w:val="00AD19C4"/>
    <w:rsid w:val="00AD3E8E"/>
    <w:rsid w:val="00AD4C5C"/>
    <w:rsid w:val="00AD4FDC"/>
    <w:rsid w:val="00AD6662"/>
    <w:rsid w:val="00AD7409"/>
    <w:rsid w:val="00AE121A"/>
    <w:rsid w:val="00AE214F"/>
    <w:rsid w:val="00AE41F9"/>
    <w:rsid w:val="00AE553C"/>
    <w:rsid w:val="00AF1194"/>
    <w:rsid w:val="00AF2603"/>
    <w:rsid w:val="00AF283E"/>
    <w:rsid w:val="00AF2C80"/>
    <w:rsid w:val="00AF3515"/>
    <w:rsid w:val="00AF37C3"/>
    <w:rsid w:val="00AF4655"/>
    <w:rsid w:val="00AF5C7D"/>
    <w:rsid w:val="00AF67AE"/>
    <w:rsid w:val="00AF7BE2"/>
    <w:rsid w:val="00B00C02"/>
    <w:rsid w:val="00B0103B"/>
    <w:rsid w:val="00B0163B"/>
    <w:rsid w:val="00B0232F"/>
    <w:rsid w:val="00B03153"/>
    <w:rsid w:val="00B03437"/>
    <w:rsid w:val="00B04D10"/>
    <w:rsid w:val="00B04E1C"/>
    <w:rsid w:val="00B0572F"/>
    <w:rsid w:val="00B05B10"/>
    <w:rsid w:val="00B05CF9"/>
    <w:rsid w:val="00B07126"/>
    <w:rsid w:val="00B07378"/>
    <w:rsid w:val="00B07551"/>
    <w:rsid w:val="00B07A32"/>
    <w:rsid w:val="00B07ACA"/>
    <w:rsid w:val="00B104FF"/>
    <w:rsid w:val="00B12D94"/>
    <w:rsid w:val="00B1324D"/>
    <w:rsid w:val="00B144B3"/>
    <w:rsid w:val="00B144BE"/>
    <w:rsid w:val="00B21971"/>
    <w:rsid w:val="00B21F89"/>
    <w:rsid w:val="00B22069"/>
    <w:rsid w:val="00B22DA4"/>
    <w:rsid w:val="00B24838"/>
    <w:rsid w:val="00B25160"/>
    <w:rsid w:val="00B314DA"/>
    <w:rsid w:val="00B32167"/>
    <w:rsid w:val="00B3285D"/>
    <w:rsid w:val="00B34DB9"/>
    <w:rsid w:val="00B35426"/>
    <w:rsid w:val="00B364F8"/>
    <w:rsid w:val="00B36F45"/>
    <w:rsid w:val="00B377E8"/>
    <w:rsid w:val="00B40050"/>
    <w:rsid w:val="00B4064B"/>
    <w:rsid w:val="00B40CA5"/>
    <w:rsid w:val="00B41C70"/>
    <w:rsid w:val="00B425C2"/>
    <w:rsid w:val="00B42712"/>
    <w:rsid w:val="00B42F50"/>
    <w:rsid w:val="00B439B9"/>
    <w:rsid w:val="00B43E6A"/>
    <w:rsid w:val="00B44285"/>
    <w:rsid w:val="00B444D4"/>
    <w:rsid w:val="00B459E6"/>
    <w:rsid w:val="00B45CC7"/>
    <w:rsid w:val="00B466F2"/>
    <w:rsid w:val="00B50A9C"/>
    <w:rsid w:val="00B50C12"/>
    <w:rsid w:val="00B50DBD"/>
    <w:rsid w:val="00B52612"/>
    <w:rsid w:val="00B52678"/>
    <w:rsid w:val="00B52FAD"/>
    <w:rsid w:val="00B53B68"/>
    <w:rsid w:val="00B54623"/>
    <w:rsid w:val="00B54B8C"/>
    <w:rsid w:val="00B551B7"/>
    <w:rsid w:val="00B551D3"/>
    <w:rsid w:val="00B60123"/>
    <w:rsid w:val="00B60277"/>
    <w:rsid w:val="00B60E0D"/>
    <w:rsid w:val="00B61F4F"/>
    <w:rsid w:val="00B62424"/>
    <w:rsid w:val="00B6470E"/>
    <w:rsid w:val="00B669F3"/>
    <w:rsid w:val="00B711B7"/>
    <w:rsid w:val="00B71796"/>
    <w:rsid w:val="00B718D1"/>
    <w:rsid w:val="00B72B1A"/>
    <w:rsid w:val="00B76245"/>
    <w:rsid w:val="00B7625D"/>
    <w:rsid w:val="00B82B71"/>
    <w:rsid w:val="00B852A1"/>
    <w:rsid w:val="00B86091"/>
    <w:rsid w:val="00B87B96"/>
    <w:rsid w:val="00B90871"/>
    <w:rsid w:val="00B92D32"/>
    <w:rsid w:val="00B9461D"/>
    <w:rsid w:val="00B95889"/>
    <w:rsid w:val="00B9731E"/>
    <w:rsid w:val="00B97AD2"/>
    <w:rsid w:val="00BA0E8B"/>
    <w:rsid w:val="00BA230F"/>
    <w:rsid w:val="00BA25B1"/>
    <w:rsid w:val="00BA3007"/>
    <w:rsid w:val="00BA3093"/>
    <w:rsid w:val="00BA34EE"/>
    <w:rsid w:val="00BA3DE6"/>
    <w:rsid w:val="00BA435D"/>
    <w:rsid w:val="00BA5C11"/>
    <w:rsid w:val="00BA6701"/>
    <w:rsid w:val="00BA760C"/>
    <w:rsid w:val="00BA79AD"/>
    <w:rsid w:val="00BB1248"/>
    <w:rsid w:val="00BB4010"/>
    <w:rsid w:val="00BB624A"/>
    <w:rsid w:val="00BB66BD"/>
    <w:rsid w:val="00BC0372"/>
    <w:rsid w:val="00BC06AC"/>
    <w:rsid w:val="00BC2903"/>
    <w:rsid w:val="00BC4B2B"/>
    <w:rsid w:val="00BC4EBF"/>
    <w:rsid w:val="00BC562A"/>
    <w:rsid w:val="00BC5E66"/>
    <w:rsid w:val="00BC640D"/>
    <w:rsid w:val="00BC6D1B"/>
    <w:rsid w:val="00BD143B"/>
    <w:rsid w:val="00BD1624"/>
    <w:rsid w:val="00BD2A5A"/>
    <w:rsid w:val="00BD3F8E"/>
    <w:rsid w:val="00BD5F86"/>
    <w:rsid w:val="00BD6947"/>
    <w:rsid w:val="00BD794E"/>
    <w:rsid w:val="00BE0348"/>
    <w:rsid w:val="00BE34F5"/>
    <w:rsid w:val="00BE36BE"/>
    <w:rsid w:val="00BE4E71"/>
    <w:rsid w:val="00BE673F"/>
    <w:rsid w:val="00BE67A7"/>
    <w:rsid w:val="00BE73DC"/>
    <w:rsid w:val="00BF434A"/>
    <w:rsid w:val="00BF449B"/>
    <w:rsid w:val="00BF51B7"/>
    <w:rsid w:val="00BF5F66"/>
    <w:rsid w:val="00BF74A0"/>
    <w:rsid w:val="00C015F7"/>
    <w:rsid w:val="00C017A9"/>
    <w:rsid w:val="00C0201D"/>
    <w:rsid w:val="00C026B4"/>
    <w:rsid w:val="00C0309B"/>
    <w:rsid w:val="00C03236"/>
    <w:rsid w:val="00C0349B"/>
    <w:rsid w:val="00C03E17"/>
    <w:rsid w:val="00C0514A"/>
    <w:rsid w:val="00C052C6"/>
    <w:rsid w:val="00C05B93"/>
    <w:rsid w:val="00C06FD5"/>
    <w:rsid w:val="00C072C6"/>
    <w:rsid w:val="00C10030"/>
    <w:rsid w:val="00C10EBA"/>
    <w:rsid w:val="00C129C5"/>
    <w:rsid w:val="00C13B63"/>
    <w:rsid w:val="00C1443A"/>
    <w:rsid w:val="00C147B4"/>
    <w:rsid w:val="00C1670E"/>
    <w:rsid w:val="00C16E3C"/>
    <w:rsid w:val="00C17119"/>
    <w:rsid w:val="00C17632"/>
    <w:rsid w:val="00C20D9F"/>
    <w:rsid w:val="00C24C3D"/>
    <w:rsid w:val="00C250F3"/>
    <w:rsid w:val="00C258E1"/>
    <w:rsid w:val="00C304B5"/>
    <w:rsid w:val="00C30BD1"/>
    <w:rsid w:val="00C311A7"/>
    <w:rsid w:val="00C3241F"/>
    <w:rsid w:val="00C3468A"/>
    <w:rsid w:val="00C3691B"/>
    <w:rsid w:val="00C410FC"/>
    <w:rsid w:val="00C41BDE"/>
    <w:rsid w:val="00C425E4"/>
    <w:rsid w:val="00C42920"/>
    <w:rsid w:val="00C43DE3"/>
    <w:rsid w:val="00C465F5"/>
    <w:rsid w:val="00C46662"/>
    <w:rsid w:val="00C46D1C"/>
    <w:rsid w:val="00C46D8E"/>
    <w:rsid w:val="00C4704A"/>
    <w:rsid w:val="00C47818"/>
    <w:rsid w:val="00C47A8A"/>
    <w:rsid w:val="00C504DE"/>
    <w:rsid w:val="00C50AAF"/>
    <w:rsid w:val="00C511B9"/>
    <w:rsid w:val="00C51477"/>
    <w:rsid w:val="00C52944"/>
    <w:rsid w:val="00C52B7A"/>
    <w:rsid w:val="00C52CFE"/>
    <w:rsid w:val="00C53300"/>
    <w:rsid w:val="00C544DB"/>
    <w:rsid w:val="00C54715"/>
    <w:rsid w:val="00C54F93"/>
    <w:rsid w:val="00C57A58"/>
    <w:rsid w:val="00C57E30"/>
    <w:rsid w:val="00C60629"/>
    <w:rsid w:val="00C6099F"/>
    <w:rsid w:val="00C60AB7"/>
    <w:rsid w:val="00C622CE"/>
    <w:rsid w:val="00C62D22"/>
    <w:rsid w:val="00C6365E"/>
    <w:rsid w:val="00C63D3A"/>
    <w:rsid w:val="00C66AF2"/>
    <w:rsid w:val="00C67150"/>
    <w:rsid w:val="00C67456"/>
    <w:rsid w:val="00C70289"/>
    <w:rsid w:val="00C71644"/>
    <w:rsid w:val="00C716D6"/>
    <w:rsid w:val="00C722D3"/>
    <w:rsid w:val="00C7399A"/>
    <w:rsid w:val="00C746D2"/>
    <w:rsid w:val="00C74AB0"/>
    <w:rsid w:val="00C750A4"/>
    <w:rsid w:val="00C76EC8"/>
    <w:rsid w:val="00C779B1"/>
    <w:rsid w:val="00C77C20"/>
    <w:rsid w:val="00C80D79"/>
    <w:rsid w:val="00C83E1B"/>
    <w:rsid w:val="00C8425B"/>
    <w:rsid w:val="00C85B58"/>
    <w:rsid w:val="00C871D8"/>
    <w:rsid w:val="00C90B6D"/>
    <w:rsid w:val="00C90BB2"/>
    <w:rsid w:val="00C92BA7"/>
    <w:rsid w:val="00C92EDF"/>
    <w:rsid w:val="00C93D82"/>
    <w:rsid w:val="00C951E5"/>
    <w:rsid w:val="00C953E3"/>
    <w:rsid w:val="00C95AD1"/>
    <w:rsid w:val="00C96DFE"/>
    <w:rsid w:val="00C977BC"/>
    <w:rsid w:val="00C9793C"/>
    <w:rsid w:val="00C97F02"/>
    <w:rsid w:val="00CA0E5E"/>
    <w:rsid w:val="00CA1429"/>
    <w:rsid w:val="00CA1B36"/>
    <w:rsid w:val="00CA2511"/>
    <w:rsid w:val="00CA26BF"/>
    <w:rsid w:val="00CA4DFA"/>
    <w:rsid w:val="00CA644F"/>
    <w:rsid w:val="00CA7970"/>
    <w:rsid w:val="00CB014A"/>
    <w:rsid w:val="00CB1C6E"/>
    <w:rsid w:val="00CB1E32"/>
    <w:rsid w:val="00CB37CE"/>
    <w:rsid w:val="00CB38D5"/>
    <w:rsid w:val="00CB4749"/>
    <w:rsid w:val="00CB67B4"/>
    <w:rsid w:val="00CB7C1E"/>
    <w:rsid w:val="00CC0080"/>
    <w:rsid w:val="00CC3895"/>
    <w:rsid w:val="00CC3B92"/>
    <w:rsid w:val="00CC705E"/>
    <w:rsid w:val="00CC7233"/>
    <w:rsid w:val="00CC7E2B"/>
    <w:rsid w:val="00CD082F"/>
    <w:rsid w:val="00CD15CE"/>
    <w:rsid w:val="00CD2B1A"/>
    <w:rsid w:val="00CD2CA0"/>
    <w:rsid w:val="00CD3194"/>
    <w:rsid w:val="00CD369E"/>
    <w:rsid w:val="00CD3F02"/>
    <w:rsid w:val="00CD41FA"/>
    <w:rsid w:val="00CE0113"/>
    <w:rsid w:val="00CE1372"/>
    <w:rsid w:val="00CE1E8A"/>
    <w:rsid w:val="00CE22B2"/>
    <w:rsid w:val="00CE321F"/>
    <w:rsid w:val="00CE394B"/>
    <w:rsid w:val="00CE501F"/>
    <w:rsid w:val="00CE5186"/>
    <w:rsid w:val="00CE73A0"/>
    <w:rsid w:val="00CF04AF"/>
    <w:rsid w:val="00CF0598"/>
    <w:rsid w:val="00CF0CE8"/>
    <w:rsid w:val="00CF15A7"/>
    <w:rsid w:val="00CF1D55"/>
    <w:rsid w:val="00CF2B9C"/>
    <w:rsid w:val="00CF3744"/>
    <w:rsid w:val="00CF3E6A"/>
    <w:rsid w:val="00CF7D31"/>
    <w:rsid w:val="00CF7FE7"/>
    <w:rsid w:val="00D01899"/>
    <w:rsid w:val="00D0191D"/>
    <w:rsid w:val="00D032DA"/>
    <w:rsid w:val="00D04A47"/>
    <w:rsid w:val="00D04BFD"/>
    <w:rsid w:val="00D04EC3"/>
    <w:rsid w:val="00D05616"/>
    <w:rsid w:val="00D068A6"/>
    <w:rsid w:val="00D07B6D"/>
    <w:rsid w:val="00D10851"/>
    <w:rsid w:val="00D11DA3"/>
    <w:rsid w:val="00D130DC"/>
    <w:rsid w:val="00D143D5"/>
    <w:rsid w:val="00D14AB1"/>
    <w:rsid w:val="00D20D0F"/>
    <w:rsid w:val="00D25638"/>
    <w:rsid w:val="00D31BA9"/>
    <w:rsid w:val="00D332B5"/>
    <w:rsid w:val="00D4095A"/>
    <w:rsid w:val="00D40F76"/>
    <w:rsid w:val="00D415A9"/>
    <w:rsid w:val="00D429C3"/>
    <w:rsid w:val="00D42F0C"/>
    <w:rsid w:val="00D433C1"/>
    <w:rsid w:val="00D45E34"/>
    <w:rsid w:val="00D465BF"/>
    <w:rsid w:val="00D47513"/>
    <w:rsid w:val="00D47E52"/>
    <w:rsid w:val="00D50784"/>
    <w:rsid w:val="00D51C77"/>
    <w:rsid w:val="00D51E13"/>
    <w:rsid w:val="00D575E7"/>
    <w:rsid w:val="00D60808"/>
    <w:rsid w:val="00D61BD8"/>
    <w:rsid w:val="00D61C19"/>
    <w:rsid w:val="00D6381C"/>
    <w:rsid w:val="00D64047"/>
    <w:rsid w:val="00D65DF0"/>
    <w:rsid w:val="00D67A3E"/>
    <w:rsid w:val="00D7399C"/>
    <w:rsid w:val="00D739EB"/>
    <w:rsid w:val="00D75981"/>
    <w:rsid w:val="00D75F16"/>
    <w:rsid w:val="00D76584"/>
    <w:rsid w:val="00D77E41"/>
    <w:rsid w:val="00D801B6"/>
    <w:rsid w:val="00D806FD"/>
    <w:rsid w:val="00D821DA"/>
    <w:rsid w:val="00D862DC"/>
    <w:rsid w:val="00D9022D"/>
    <w:rsid w:val="00D91D1D"/>
    <w:rsid w:val="00D9256D"/>
    <w:rsid w:val="00D92C98"/>
    <w:rsid w:val="00D93288"/>
    <w:rsid w:val="00D9410D"/>
    <w:rsid w:val="00D9437F"/>
    <w:rsid w:val="00D947BA"/>
    <w:rsid w:val="00D97243"/>
    <w:rsid w:val="00D97B21"/>
    <w:rsid w:val="00DA013B"/>
    <w:rsid w:val="00DA0A12"/>
    <w:rsid w:val="00DA1384"/>
    <w:rsid w:val="00DA2808"/>
    <w:rsid w:val="00DA32CF"/>
    <w:rsid w:val="00DA37A2"/>
    <w:rsid w:val="00DA4231"/>
    <w:rsid w:val="00DA459C"/>
    <w:rsid w:val="00DA524D"/>
    <w:rsid w:val="00DA5E14"/>
    <w:rsid w:val="00DA6BBC"/>
    <w:rsid w:val="00DB0459"/>
    <w:rsid w:val="00DB0B51"/>
    <w:rsid w:val="00DB1229"/>
    <w:rsid w:val="00DB139A"/>
    <w:rsid w:val="00DB23A6"/>
    <w:rsid w:val="00DB3929"/>
    <w:rsid w:val="00DB3C2B"/>
    <w:rsid w:val="00DB3E07"/>
    <w:rsid w:val="00DB43CA"/>
    <w:rsid w:val="00DB5937"/>
    <w:rsid w:val="00DB66F4"/>
    <w:rsid w:val="00DB7AEA"/>
    <w:rsid w:val="00DC0195"/>
    <w:rsid w:val="00DC13BF"/>
    <w:rsid w:val="00DC231D"/>
    <w:rsid w:val="00DC300B"/>
    <w:rsid w:val="00DC5393"/>
    <w:rsid w:val="00DC595D"/>
    <w:rsid w:val="00DC76A9"/>
    <w:rsid w:val="00DC7ABF"/>
    <w:rsid w:val="00DD1584"/>
    <w:rsid w:val="00DD19E2"/>
    <w:rsid w:val="00DD1B34"/>
    <w:rsid w:val="00DD1EE1"/>
    <w:rsid w:val="00DD229C"/>
    <w:rsid w:val="00DD2301"/>
    <w:rsid w:val="00DD26CE"/>
    <w:rsid w:val="00DD360B"/>
    <w:rsid w:val="00DD44D9"/>
    <w:rsid w:val="00DD470B"/>
    <w:rsid w:val="00DD706C"/>
    <w:rsid w:val="00DD7177"/>
    <w:rsid w:val="00DE00D5"/>
    <w:rsid w:val="00DE0165"/>
    <w:rsid w:val="00DE120B"/>
    <w:rsid w:val="00DE17C0"/>
    <w:rsid w:val="00DE1806"/>
    <w:rsid w:val="00DE22C5"/>
    <w:rsid w:val="00DE3003"/>
    <w:rsid w:val="00DE3FC4"/>
    <w:rsid w:val="00DE4889"/>
    <w:rsid w:val="00DE4A8A"/>
    <w:rsid w:val="00DE56BA"/>
    <w:rsid w:val="00DE570E"/>
    <w:rsid w:val="00DE581C"/>
    <w:rsid w:val="00DE62BC"/>
    <w:rsid w:val="00DE6481"/>
    <w:rsid w:val="00DF0CD0"/>
    <w:rsid w:val="00DF1BDF"/>
    <w:rsid w:val="00DF2337"/>
    <w:rsid w:val="00DF24F2"/>
    <w:rsid w:val="00DF25A0"/>
    <w:rsid w:val="00DF2C6F"/>
    <w:rsid w:val="00DF2F63"/>
    <w:rsid w:val="00DF36FA"/>
    <w:rsid w:val="00DF5381"/>
    <w:rsid w:val="00DF53E2"/>
    <w:rsid w:val="00DF5A55"/>
    <w:rsid w:val="00DF5A9C"/>
    <w:rsid w:val="00DF5E55"/>
    <w:rsid w:val="00DF7F47"/>
    <w:rsid w:val="00E01018"/>
    <w:rsid w:val="00E0141B"/>
    <w:rsid w:val="00E015D0"/>
    <w:rsid w:val="00E01D44"/>
    <w:rsid w:val="00E02197"/>
    <w:rsid w:val="00E05A12"/>
    <w:rsid w:val="00E05B09"/>
    <w:rsid w:val="00E05E64"/>
    <w:rsid w:val="00E06462"/>
    <w:rsid w:val="00E06794"/>
    <w:rsid w:val="00E076FA"/>
    <w:rsid w:val="00E07B98"/>
    <w:rsid w:val="00E07DD1"/>
    <w:rsid w:val="00E1070B"/>
    <w:rsid w:val="00E12C24"/>
    <w:rsid w:val="00E159E7"/>
    <w:rsid w:val="00E160B8"/>
    <w:rsid w:val="00E169B3"/>
    <w:rsid w:val="00E2040E"/>
    <w:rsid w:val="00E21963"/>
    <w:rsid w:val="00E222B3"/>
    <w:rsid w:val="00E22AC9"/>
    <w:rsid w:val="00E24CE3"/>
    <w:rsid w:val="00E2570A"/>
    <w:rsid w:val="00E260F6"/>
    <w:rsid w:val="00E26E8A"/>
    <w:rsid w:val="00E2734F"/>
    <w:rsid w:val="00E30761"/>
    <w:rsid w:val="00E31A1B"/>
    <w:rsid w:val="00E321BF"/>
    <w:rsid w:val="00E346F3"/>
    <w:rsid w:val="00E35B57"/>
    <w:rsid w:val="00E37D6C"/>
    <w:rsid w:val="00E444C3"/>
    <w:rsid w:val="00E44CC3"/>
    <w:rsid w:val="00E45265"/>
    <w:rsid w:val="00E4562C"/>
    <w:rsid w:val="00E45C79"/>
    <w:rsid w:val="00E46004"/>
    <w:rsid w:val="00E465F6"/>
    <w:rsid w:val="00E472A1"/>
    <w:rsid w:val="00E4793A"/>
    <w:rsid w:val="00E52261"/>
    <w:rsid w:val="00E54A2E"/>
    <w:rsid w:val="00E56A4D"/>
    <w:rsid w:val="00E56A61"/>
    <w:rsid w:val="00E57AE6"/>
    <w:rsid w:val="00E57B72"/>
    <w:rsid w:val="00E61C89"/>
    <w:rsid w:val="00E62745"/>
    <w:rsid w:val="00E634EB"/>
    <w:rsid w:val="00E6556B"/>
    <w:rsid w:val="00E65D0A"/>
    <w:rsid w:val="00E66EF8"/>
    <w:rsid w:val="00E672A6"/>
    <w:rsid w:val="00E678BE"/>
    <w:rsid w:val="00E70453"/>
    <w:rsid w:val="00E71107"/>
    <w:rsid w:val="00E71B4B"/>
    <w:rsid w:val="00E71BFE"/>
    <w:rsid w:val="00E72942"/>
    <w:rsid w:val="00E74B33"/>
    <w:rsid w:val="00E74C80"/>
    <w:rsid w:val="00E74DD9"/>
    <w:rsid w:val="00E74E97"/>
    <w:rsid w:val="00E7760E"/>
    <w:rsid w:val="00E77951"/>
    <w:rsid w:val="00E77BE5"/>
    <w:rsid w:val="00E80DA0"/>
    <w:rsid w:val="00E81DA2"/>
    <w:rsid w:val="00E823D2"/>
    <w:rsid w:val="00E8329F"/>
    <w:rsid w:val="00E83AC2"/>
    <w:rsid w:val="00E85998"/>
    <w:rsid w:val="00E85ED6"/>
    <w:rsid w:val="00E8652C"/>
    <w:rsid w:val="00E865FD"/>
    <w:rsid w:val="00E86CB3"/>
    <w:rsid w:val="00E90753"/>
    <w:rsid w:val="00E90DBF"/>
    <w:rsid w:val="00E90EA4"/>
    <w:rsid w:val="00E9155E"/>
    <w:rsid w:val="00E91C11"/>
    <w:rsid w:val="00E92253"/>
    <w:rsid w:val="00E93706"/>
    <w:rsid w:val="00E9526A"/>
    <w:rsid w:val="00E96079"/>
    <w:rsid w:val="00EA01B3"/>
    <w:rsid w:val="00EA0262"/>
    <w:rsid w:val="00EA1F6C"/>
    <w:rsid w:val="00EA4366"/>
    <w:rsid w:val="00EA4590"/>
    <w:rsid w:val="00EA607C"/>
    <w:rsid w:val="00EA7762"/>
    <w:rsid w:val="00EA7FFB"/>
    <w:rsid w:val="00EB0C22"/>
    <w:rsid w:val="00EB1793"/>
    <w:rsid w:val="00EB2528"/>
    <w:rsid w:val="00EB4015"/>
    <w:rsid w:val="00EB417E"/>
    <w:rsid w:val="00EB44DE"/>
    <w:rsid w:val="00EB4847"/>
    <w:rsid w:val="00EB5001"/>
    <w:rsid w:val="00EB7054"/>
    <w:rsid w:val="00EC17D8"/>
    <w:rsid w:val="00EC3063"/>
    <w:rsid w:val="00EC442C"/>
    <w:rsid w:val="00EC540C"/>
    <w:rsid w:val="00ED1D58"/>
    <w:rsid w:val="00ED1E0D"/>
    <w:rsid w:val="00ED25CB"/>
    <w:rsid w:val="00ED4149"/>
    <w:rsid w:val="00ED4FBA"/>
    <w:rsid w:val="00ED53D3"/>
    <w:rsid w:val="00ED5748"/>
    <w:rsid w:val="00ED633C"/>
    <w:rsid w:val="00EE03F9"/>
    <w:rsid w:val="00EE04C8"/>
    <w:rsid w:val="00EE1584"/>
    <w:rsid w:val="00EE15B8"/>
    <w:rsid w:val="00EE165E"/>
    <w:rsid w:val="00EE1C9E"/>
    <w:rsid w:val="00EE4DD1"/>
    <w:rsid w:val="00EE50CF"/>
    <w:rsid w:val="00EF1BF8"/>
    <w:rsid w:val="00EF2275"/>
    <w:rsid w:val="00EF34A0"/>
    <w:rsid w:val="00EF61BA"/>
    <w:rsid w:val="00EF74DE"/>
    <w:rsid w:val="00F007F3"/>
    <w:rsid w:val="00F00C64"/>
    <w:rsid w:val="00F01D0B"/>
    <w:rsid w:val="00F02D59"/>
    <w:rsid w:val="00F0303F"/>
    <w:rsid w:val="00F034FB"/>
    <w:rsid w:val="00F0503F"/>
    <w:rsid w:val="00F05B4E"/>
    <w:rsid w:val="00F07DE8"/>
    <w:rsid w:val="00F07E70"/>
    <w:rsid w:val="00F10357"/>
    <w:rsid w:val="00F105EE"/>
    <w:rsid w:val="00F11470"/>
    <w:rsid w:val="00F11605"/>
    <w:rsid w:val="00F12A03"/>
    <w:rsid w:val="00F135C8"/>
    <w:rsid w:val="00F13B4D"/>
    <w:rsid w:val="00F166CD"/>
    <w:rsid w:val="00F16A9C"/>
    <w:rsid w:val="00F17D34"/>
    <w:rsid w:val="00F20792"/>
    <w:rsid w:val="00F214C8"/>
    <w:rsid w:val="00F214E2"/>
    <w:rsid w:val="00F22514"/>
    <w:rsid w:val="00F22A69"/>
    <w:rsid w:val="00F22EC8"/>
    <w:rsid w:val="00F2564E"/>
    <w:rsid w:val="00F27900"/>
    <w:rsid w:val="00F301F8"/>
    <w:rsid w:val="00F31501"/>
    <w:rsid w:val="00F323C1"/>
    <w:rsid w:val="00F32CDF"/>
    <w:rsid w:val="00F3435C"/>
    <w:rsid w:val="00F348E8"/>
    <w:rsid w:val="00F352AE"/>
    <w:rsid w:val="00F3589C"/>
    <w:rsid w:val="00F35B52"/>
    <w:rsid w:val="00F40DCF"/>
    <w:rsid w:val="00F41378"/>
    <w:rsid w:val="00F424FE"/>
    <w:rsid w:val="00F43511"/>
    <w:rsid w:val="00F4395E"/>
    <w:rsid w:val="00F43E80"/>
    <w:rsid w:val="00F44B58"/>
    <w:rsid w:val="00F45A55"/>
    <w:rsid w:val="00F471B3"/>
    <w:rsid w:val="00F47562"/>
    <w:rsid w:val="00F478D3"/>
    <w:rsid w:val="00F47C24"/>
    <w:rsid w:val="00F50DDC"/>
    <w:rsid w:val="00F52E52"/>
    <w:rsid w:val="00F53204"/>
    <w:rsid w:val="00F5388E"/>
    <w:rsid w:val="00F54229"/>
    <w:rsid w:val="00F54235"/>
    <w:rsid w:val="00F57AE3"/>
    <w:rsid w:val="00F600B2"/>
    <w:rsid w:val="00F60C85"/>
    <w:rsid w:val="00F615FB"/>
    <w:rsid w:val="00F62FC9"/>
    <w:rsid w:val="00F65F39"/>
    <w:rsid w:val="00F66903"/>
    <w:rsid w:val="00F67AA9"/>
    <w:rsid w:val="00F7204B"/>
    <w:rsid w:val="00F724F5"/>
    <w:rsid w:val="00F72DEB"/>
    <w:rsid w:val="00F73363"/>
    <w:rsid w:val="00F740A4"/>
    <w:rsid w:val="00F74444"/>
    <w:rsid w:val="00F74887"/>
    <w:rsid w:val="00F750D4"/>
    <w:rsid w:val="00F7514E"/>
    <w:rsid w:val="00F759ED"/>
    <w:rsid w:val="00F76378"/>
    <w:rsid w:val="00F764D2"/>
    <w:rsid w:val="00F7713E"/>
    <w:rsid w:val="00F8009C"/>
    <w:rsid w:val="00F8033E"/>
    <w:rsid w:val="00F82FA7"/>
    <w:rsid w:val="00F83776"/>
    <w:rsid w:val="00F8434B"/>
    <w:rsid w:val="00F8435E"/>
    <w:rsid w:val="00F84783"/>
    <w:rsid w:val="00F851BC"/>
    <w:rsid w:val="00F85211"/>
    <w:rsid w:val="00F85DD2"/>
    <w:rsid w:val="00F862EE"/>
    <w:rsid w:val="00F86C41"/>
    <w:rsid w:val="00F874C2"/>
    <w:rsid w:val="00F87B3B"/>
    <w:rsid w:val="00F90DDC"/>
    <w:rsid w:val="00F93877"/>
    <w:rsid w:val="00F94BB2"/>
    <w:rsid w:val="00F95FE9"/>
    <w:rsid w:val="00F960D2"/>
    <w:rsid w:val="00F96409"/>
    <w:rsid w:val="00F965F7"/>
    <w:rsid w:val="00F9669E"/>
    <w:rsid w:val="00FA0364"/>
    <w:rsid w:val="00FA15DD"/>
    <w:rsid w:val="00FA1E93"/>
    <w:rsid w:val="00FA2081"/>
    <w:rsid w:val="00FA3A5F"/>
    <w:rsid w:val="00FA60BB"/>
    <w:rsid w:val="00FA61DE"/>
    <w:rsid w:val="00FA63CA"/>
    <w:rsid w:val="00FA6E00"/>
    <w:rsid w:val="00FB0180"/>
    <w:rsid w:val="00FB052A"/>
    <w:rsid w:val="00FB0984"/>
    <w:rsid w:val="00FB2094"/>
    <w:rsid w:val="00FB2317"/>
    <w:rsid w:val="00FB27DB"/>
    <w:rsid w:val="00FB293E"/>
    <w:rsid w:val="00FB2B1C"/>
    <w:rsid w:val="00FB2D6C"/>
    <w:rsid w:val="00FB3FD6"/>
    <w:rsid w:val="00FB527E"/>
    <w:rsid w:val="00FB6495"/>
    <w:rsid w:val="00FB78A1"/>
    <w:rsid w:val="00FC06F8"/>
    <w:rsid w:val="00FC0765"/>
    <w:rsid w:val="00FC17B5"/>
    <w:rsid w:val="00FC1A25"/>
    <w:rsid w:val="00FC1B71"/>
    <w:rsid w:val="00FC24A6"/>
    <w:rsid w:val="00FC2CFD"/>
    <w:rsid w:val="00FC486F"/>
    <w:rsid w:val="00FC4ECB"/>
    <w:rsid w:val="00FC5CF5"/>
    <w:rsid w:val="00FC6333"/>
    <w:rsid w:val="00FC6786"/>
    <w:rsid w:val="00FC698B"/>
    <w:rsid w:val="00FC6F89"/>
    <w:rsid w:val="00FC7DCE"/>
    <w:rsid w:val="00FD0291"/>
    <w:rsid w:val="00FD1827"/>
    <w:rsid w:val="00FD2F0D"/>
    <w:rsid w:val="00FD4689"/>
    <w:rsid w:val="00FD5004"/>
    <w:rsid w:val="00FD55A7"/>
    <w:rsid w:val="00FD695E"/>
    <w:rsid w:val="00FD7C27"/>
    <w:rsid w:val="00FE09D4"/>
    <w:rsid w:val="00FE0AB2"/>
    <w:rsid w:val="00FE0C4D"/>
    <w:rsid w:val="00FE104B"/>
    <w:rsid w:val="00FE15AF"/>
    <w:rsid w:val="00FE2333"/>
    <w:rsid w:val="00FE287F"/>
    <w:rsid w:val="00FE41DC"/>
    <w:rsid w:val="00FE7B68"/>
    <w:rsid w:val="00FF0CFF"/>
    <w:rsid w:val="00FF0E7D"/>
    <w:rsid w:val="00FF280A"/>
    <w:rsid w:val="00FF2C0F"/>
    <w:rsid w:val="00FF306F"/>
    <w:rsid w:val="00FF3248"/>
    <w:rsid w:val="00FF33B0"/>
    <w:rsid w:val="00FF4716"/>
    <w:rsid w:val="00FF586C"/>
    <w:rsid w:val="00FF651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4A2665B0"/>
  <w15:docId w15:val="{526777C6-B5E7-4DF7-9673-02E4DD22C4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6C6FDE"/>
    <w:pPr>
      <w:spacing w:line="180" w:lineRule="exact"/>
    </w:pPr>
    <w:rPr>
      <w:rFonts w:eastAsia="Times New Roman" w:cs="Times New Roman"/>
      <w:szCs w:val="20"/>
    </w:rPr>
  </w:style>
  <w:style w:type="paragraph" w:styleId="Rubrik1">
    <w:name w:val="heading 1"/>
    <w:basedOn w:val="RKbas"/>
    <w:next w:val="Brdtext"/>
    <w:link w:val="Rubrik1Char"/>
    <w:qFormat/>
    <w:rsid w:val="006C6FDE"/>
    <w:pPr>
      <w:keepNext/>
      <w:numPr>
        <w:numId w:val="48"/>
      </w:numPr>
      <w:spacing w:before="720" w:after="240"/>
      <w:outlineLvl w:val="0"/>
    </w:pPr>
    <w:rPr>
      <w:kern w:val="28"/>
      <w:sz w:val="30"/>
    </w:rPr>
  </w:style>
  <w:style w:type="paragraph" w:styleId="Rubrik2">
    <w:name w:val="heading 2"/>
    <w:basedOn w:val="RKbas"/>
    <w:next w:val="Brdtext"/>
    <w:link w:val="Rubrik2Char"/>
    <w:qFormat/>
    <w:rsid w:val="006C6FDE"/>
    <w:pPr>
      <w:keepNext/>
      <w:numPr>
        <w:ilvl w:val="1"/>
        <w:numId w:val="48"/>
      </w:numPr>
      <w:spacing w:before="480" w:after="160"/>
      <w:outlineLvl w:val="1"/>
    </w:pPr>
    <w:rPr>
      <w:sz w:val="26"/>
    </w:rPr>
  </w:style>
  <w:style w:type="paragraph" w:styleId="Rubrik3">
    <w:name w:val="heading 3"/>
    <w:basedOn w:val="RKbas"/>
    <w:next w:val="Brdtext"/>
    <w:link w:val="Rubrik3Char"/>
    <w:qFormat/>
    <w:rsid w:val="006C6FDE"/>
    <w:pPr>
      <w:keepNext/>
      <w:numPr>
        <w:ilvl w:val="2"/>
        <w:numId w:val="48"/>
      </w:numPr>
      <w:spacing w:before="400" w:after="120"/>
      <w:outlineLvl w:val="2"/>
    </w:pPr>
    <w:rPr>
      <w:b/>
      <w:sz w:val="23"/>
    </w:rPr>
  </w:style>
  <w:style w:type="paragraph" w:styleId="Rubrik4">
    <w:name w:val="heading 4"/>
    <w:basedOn w:val="RKbas"/>
    <w:next w:val="Brdtext"/>
    <w:link w:val="Rubrik4Char"/>
    <w:semiHidden/>
    <w:qFormat/>
    <w:rsid w:val="006C6FDE"/>
    <w:pPr>
      <w:keepNext/>
      <w:numPr>
        <w:ilvl w:val="3"/>
        <w:numId w:val="48"/>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6C6FDE"/>
    <w:pPr>
      <w:keepNext/>
      <w:keepLines/>
      <w:numPr>
        <w:ilvl w:val="4"/>
        <w:numId w:val="9"/>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6C6FDE"/>
    <w:pPr>
      <w:keepNext/>
      <w:keepLines/>
      <w:numPr>
        <w:ilvl w:val="5"/>
        <w:numId w:val="9"/>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6C6FDE"/>
    <w:pPr>
      <w:keepNext/>
      <w:keepLines/>
      <w:numPr>
        <w:ilvl w:val="6"/>
        <w:numId w:val="9"/>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6C6FDE"/>
    <w:pPr>
      <w:keepNext/>
      <w:keepLines/>
      <w:numPr>
        <w:ilvl w:val="7"/>
        <w:numId w:val="9"/>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6C6FDE"/>
    <w:pPr>
      <w:keepNext/>
      <w:keepLines/>
      <w:numPr>
        <w:ilvl w:val="8"/>
        <w:numId w:val="9"/>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6C6FDE"/>
    <w:pPr>
      <w:spacing w:after="0" w:line="240" w:lineRule="auto"/>
    </w:pPr>
    <w:rPr>
      <w:rFonts w:ascii="Times New Roman" w:hAnsi="Times New Roman"/>
      <w:sz w:val="18"/>
    </w:rPr>
  </w:style>
  <w:style w:type="paragraph" w:styleId="Brdtext">
    <w:name w:val="Body Text"/>
    <w:basedOn w:val="RKbas"/>
    <w:next w:val="Brdtextmedindrag"/>
    <w:link w:val="BrdtextChar"/>
    <w:qFormat/>
    <w:rsid w:val="006C6FDE"/>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6C6FDE"/>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C6FDE"/>
    <w:pPr>
      <w:ind w:firstLine="170"/>
    </w:pPr>
  </w:style>
  <w:style w:type="character" w:customStyle="1" w:styleId="BrdtextmedindragChar">
    <w:name w:val="Brödtext med indrag Char"/>
    <w:basedOn w:val="Standardstycketeckensnitt"/>
    <w:link w:val="Brdtextmedindrag"/>
    <w:rsid w:val="006C6FDE"/>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6C6FDE"/>
    <w:rPr>
      <w:rFonts w:ascii="Times New Roman" w:hAnsi="Times New Roman"/>
      <w:kern w:val="28"/>
      <w:sz w:val="30"/>
    </w:rPr>
  </w:style>
  <w:style w:type="character" w:customStyle="1" w:styleId="Rubrik2Char">
    <w:name w:val="Rubrik 2 Char"/>
    <w:basedOn w:val="Standardstycketeckensnitt"/>
    <w:link w:val="Rubrik2"/>
    <w:rsid w:val="006C6FDE"/>
    <w:rPr>
      <w:rFonts w:ascii="Times New Roman" w:hAnsi="Times New Roman"/>
      <w:sz w:val="26"/>
    </w:rPr>
  </w:style>
  <w:style w:type="character" w:customStyle="1" w:styleId="Rubrik3Char">
    <w:name w:val="Rubrik 3 Char"/>
    <w:basedOn w:val="Standardstycketeckensnitt"/>
    <w:link w:val="Rubrik3"/>
    <w:rsid w:val="006C6FDE"/>
    <w:rPr>
      <w:rFonts w:ascii="Times New Roman" w:hAnsi="Times New Roman"/>
      <w:b/>
      <w:sz w:val="23"/>
    </w:rPr>
  </w:style>
  <w:style w:type="character" w:customStyle="1" w:styleId="Rubrik4Char">
    <w:name w:val="Rubrik 4 Char"/>
    <w:basedOn w:val="Standardstycketeckensnitt"/>
    <w:link w:val="Rubrik4"/>
    <w:semiHidden/>
    <w:rsid w:val="006C6FDE"/>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6C6FDE"/>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6C6FDE"/>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6C6FDE"/>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6C6FDE"/>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6C6FDE"/>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6C6FDE"/>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6C6FDE"/>
    <w:rPr>
      <w:rFonts w:ascii="Times New Roman" w:hAnsi="Times New Roman"/>
      <w:sz w:val="18"/>
    </w:rPr>
  </w:style>
  <w:style w:type="character" w:customStyle="1" w:styleId="Rubrik1utannumreringChar">
    <w:name w:val="Rubrik 1 utan numrering Char"/>
    <w:basedOn w:val="RKbasChar"/>
    <w:link w:val="Rubrik1utannumrering"/>
    <w:uiPriority w:val="14"/>
    <w:rsid w:val="006C6FDE"/>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6C6FDE"/>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6C6FDE"/>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6C6FDE"/>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6C6FDE"/>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6C6FDE"/>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6C6FDE"/>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6C6FDE"/>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6C6FDE"/>
    <w:rPr>
      <w:rFonts w:ascii="Times New Roman" w:hAnsi="Times New Roman"/>
      <w:i/>
      <w:sz w:val="20"/>
    </w:rPr>
  </w:style>
  <w:style w:type="paragraph" w:customStyle="1" w:styleId="FigurRubrik">
    <w:name w:val="Figur Rubrik"/>
    <w:basedOn w:val="RKbas"/>
    <w:next w:val="FigurUnderrubrik"/>
    <w:link w:val="FigurRubrikChar"/>
    <w:uiPriority w:val="4"/>
    <w:rsid w:val="006C6FDE"/>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6C6FDE"/>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6C6FDE"/>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6C6FDE"/>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6C6FDE"/>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6C6FDE"/>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6C6FDE"/>
    <w:rPr>
      <w:vertAlign w:val="superscript"/>
    </w:rPr>
  </w:style>
  <w:style w:type="paragraph" w:customStyle="1" w:styleId="Bilagarubrik">
    <w:name w:val="Bilaga rubrik"/>
    <w:basedOn w:val="Proprubrik"/>
    <w:next w:val="Brdtext"/>
    <w:link w:val="BilagarubrikChar"/>
    <w:rsid w:val="006C6FDE"/>
    <w:pPr>
      <w:spacing w:after="240"/>
    </w:pPr>
  </w:style>
  <w:style w:type="character" w:customStyle="1" w:styleId="BilagarubrikChar">
    <w:name w:val="Bilaga rubrik Char"/>
    <w:basedOn w:val="RKbasChar"/>
    <w:link w:val="Bilagarubrik"/>
    <w:rsid w:val="006C6FDE"/>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6C6FDE"/>
    <w:pPr>
      <w:jc w:val="left"/>
    </w:pPr>
    <w:rPr>
      <w:sz w:val="30"/>
    </w:rPr>
  </w:style>
  <w:style w:type="character" w:customStyle="1" w:styleId="ProprubrikChar">
    <w:name w:val="Prop. rubrik Char"/>
    <w:basedOn w:val="BrdtextChar"/>
    <w:link w:val="Proprubrik"/>
    <w:semiHidden/>
    <w:rsid w:val="006C6FDE"/>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6C6FD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6C6FDE"/>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6C6FDE"/>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6C6FDE"/>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6C6FDE"/>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6C6FDE"/>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6C6FDE"/>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6C6FDE"/>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6C6FDE"/>
    <w:rPr>
      <w:b/>
    </w:rPr>
  </w:style>
  <w:style w:type="character" w:customStyle="1" w:styleId="TabellSlutsummaChar">
    <w:name w:val="Tabell Slutsumma Char"/>
    <w:basedOn w:val="TabellRaderChar"/>
    <w:link w:val="TabellSlutsumma"/>
    <w:uiPriority w:val="18"/>
    <w:rsid w:val="006C6FDE"/>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6C6FDE"/>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6C6FDE"/>
    <w:rPr>
      <w:rFonts w:ascii="Trade Gothic Pro" w:eastAsia="Times New Roman" w:hAnsi="Trade Gothic Pro" w:cs="Times New Roman"/>
      <w:b w:val="0"/>
      <w:sz w:val="17"/>
      <w:szCs w:val="20"/>
    </w:rPr>
  </w:style>
  <w:style w:type="paragraph" w:styleId="Sidhuvud">
    <w:name w:val="header"/>
    <w:basedOn w:val="Normal"/>
    <w:link w:val="SidhuvudChar"/>
    <w:semiHidden/>
    <w:rsid w:val="006C6FDE"/>
    <w:pPr>
      <w:tabs>
        <w:tab w:val="center" w:pos="4536"/>
        <w:tab w:val="right" w:pos="9072"/>
      </w:tabs>
    </w:pPr>
  </w:style>
  <w:style w:type="character" w:customStyle="1" w:styleId="SidhuvudChar">
    <w:name w:val="Sidhuvud Char"/>
    <w:basedOn w:val="Standardstycketeckensnitt"/>
    <w:link w:val="Sidhuvud"/>
    <w:semiHidden/>
    <w:rsid w:val="006C6FDE"/>
    <w:rPr>
      <w:rFonts w:eastAsia="Times New Roman" w:cs="Times New Roman"/>
      <w:szCs w:val="20"/>
    </w:rPr>
  </w:style>
  <w:style w:type="paragraph" w:styleId="Sidfot">
    <w:name w:val="footer"/>
    <w:basedOn w:val="Normal"/>
    <w:link w:val="SidfotChar"/>
    <w:semiHidden/>
    <w:rsid w:val="006C6FDE"/>
    <w:pPr>
      <w:tabs>
        <w:tab w:val="center" w:pos="4536"/>
        <w:tab w:val="right" w:pos="9072"/>
      </w:tabs>
    </w:pPr>
  </w:style>
  <w:style w:type="character" w:customStyle="1" w:styleId="SidfotChar">
    <w:name w:val="Sidfot Char"/>
    <w:basedOn w:val="Standardstycketeckensnitt"/>
    <w:link w:val="Sidfot"/>
    <w:semiHidden/>
    <w:rsid w:val="006C6FDE"/>
    <w:rPr>
      <w:rFonts w:eastAsia="Times New Roman" w:cs="Times New Roman"/>
      <w:szCs w:val="20"/>
    </w:rPr>
  </w:style>
  <w:style w:type="paragraph" w:customStyle="1" w:styleId="Prophuvudrubrik">
    <w:name w:val="Prop. huvudrubrik"/>
    <w:basedOn w:val="RKbas"/>
    <w:link w:val="ProphuvudrubrikChar"/>
    <w:semiHidden/>
    <w:rsid w:val="006C6FDE"/>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6C6FDE"/>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C6FDE"/>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6C6FDE"/>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6C6FDE"/>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6C6FDE"/>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6C6FDE"/>
    <w:pPr>
      <w:spacing w:after="80"/>
    </w:pPr>
  </w:style>
  <w:style w:type="character" w:customStyle="1" w:styleId="ProprdatabladChar">
    <w:name w:val="Prop. rdatablad Char"/>
    <w:basedOn w:val="ProprubrikChar"/>
    <w:link w:val="Proprdatablad"/>
    <w:semiHidden/>
    <w:rsid w:val="006C6FDE"/>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6C6FDE"/>
  </w:style>
  <w:style w:type="character" w:customStyle="1" w:styleId="ProputdragChar">
    <w:name w:val="Prop. utdrag Char"/>
    <w:basedOn w:val="BrdtextChar"/>
    <w:link w:val="Proputdrag"/>
    <w:semiHidden/>
    <w:rsid w:val="006C6FDE"/>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6C6FDE"/>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6C6FDE"/>
    <w:rPr>
      <w:rFonts w:ascii="Times New Roman" w:hAnsi="Times New Roman"/>
      <w:noProof/>
      <w:sz w:val="20"/>
    </w:rPr>
  </w:style>
  <w:style w:type="paragraph" w:styleId="Innehll2">
    <w:name w:val="toc 2"/>
    <w:basedOn w:val="RKbas"/>
    <w:next w:val="Brdtext"/>
    <w:link w:val="Innehll2Char"/>
    <w:uiPriority w:val="39"/>
    <w:rsid w:val="006C6FDE"/>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6C6FDE"/>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6C6FDE"/>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rsid w:val="006C6FDE"/>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6C6FDE"/>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6C6FDE"/>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6C6FDE"/>
    <w:rPr>
      <w:color w:val="808080"/>
    </w:rPr>
  </w:style>
  <w:style w:type="paragraph" w:styleId="Innehll4">
    <w:name w:val="toc 4"/>
    <w:basedOn w:val="RKbas"/>
    <w:next w:val="Brdtext"/>
    <w:link w:val="Innehll4Char"/>
    <w:uiPriority w:val="39"/>
    <w:rsid w:val="006C6FDE"/>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rsid w:val="006C6FDE"/>
    <w:rPr>
      <w:rFonts w:ascii="Times New Roman" w:hAnsi="Times New Roman"/>
      <w:sz w:val="20"/>
    </w:rPr>
  </w:style>
  <w:style w:type="paragraph" w:styleId="Innehll5">
    <w:name w:val="toc 5"/>
    <w:basedOn w:val="RKbas"/>
    <w:next w:val="Brdtext"/>
    <w:link w:val="Innehll5Char"/>
    <w:uiPriority w:val="39"/>
    <w:rsid w:val="006C6FDE"/>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6C6FDE"/>
    <w:rPr>
      <w:rFonts w:ascii="Times New Roman" w:hAnsi="Times New Roman"/>
      <w:sz w:val="20"/>
    </w:rPr>
  </w:style>
  <w:style w:type="paragraph" w:styleId="Innehll6">
    <w:name w:val="toc 6"/>
    <w:basedOn w:val="RKbas"/>
    <w:next w:val="Brdtext"/>
    <w:link w:val="Innehll6Char"/>
    <w:uiPriority w:val="39"/>
    <w:rsid w:val="006C6FDE"/>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rsid w:val="006C6FDE"/>
    <w:rPr>
      <w:rFonts w:ascii="Times New Roman" w:hAnsi="Times New Roman"/>
      <w:sz w:val="20"/>
    </w:rPr>
  </w:style>
  <w:style w:type="paragraph" w:styleId="Ballongtext">
    <w:name w:val="Balloon Text"/>
    <w:basedOn w:val="Normal"/>
    <w:link w:val="BallongtextChar"/>
    <w:uiPriority w:val="99"/>
    <w:semiHidden/>
    <w:unhideWhenUsed/>
    <w:rsid w:val="006C6FDE"/>
    <w:rPr>
      <w:rFonts w:ascii="Tahoma" w:hAnsi="Tahoma" w:cs="Tahoma"/>
      <w:sz w:val="16"/>
      <w:szCs w:val="16"/>
    </w:rPr>
  </w:style>
  <w:style w:type="character" w:customStyle="1" w:styleId="BallongtextChar">
    <w:name w:val="Ballongtext Char"/>
    <w:basedOn w:val="Standardstycketeckensnitt"/>
    <w:link w:val="Ballongtext"/>
    <w:uiPriority w:val="99"/>
    <w:semiHidden/>
    <w:rsid w:val="006C6FDE"/>
    <w:rPr>
      <w:rFonts w:ascii="Tahoma" w:eastAsia="Times New Roman" w:hAnsi="Tahoma" w:cs="Tahoma"/>
      <w:sz w:val="16"/>
      <w:szCs w:val="16"/>
    </w:rPr>
  </w:style>
  <w:style w:type="numbering" w:customStyle="1" w:styleId="RKnummerlista">
    <w:name w:val="RK nummerlista"/>
    <w:uiPriority w:val="99"/>
    <w:semiHidden/>
    <w:rsid w:val="006C6FDE"/>
    <w:pPr>
      <w:numPr>
        <w:numId w:val="2"/>
      </w:numPr>
    </w:pPr>
  </w:style>
  <w:style w:type="numbering" w:customStyle="1" w:styleId="RKpunktlista">
    <w:name w:val="RK punktlista"/>
    <w:uiPriority w:val="99"/>
    <w:semiHidden/>
    <w:rsid w:val="006C6FDE"/>
    <w:pPr>
      <w:numPr>
        <w:numId w:val="3"/>
      </w:numPr>
    </w:pPr>
  </w:style>
  <w:style w:type="numbering" w:customStyle="1" w:styleId="RKstrecklista">
    <w:name w:val="RK strecklista"/>
    <w:uiPriority w:val="99"/>
    <w:semiHidden/>
    <w:rsid w:val="006C6FDE"/>
    <w:pPr>
      <w:numPr>
        <w:numId w:val="4"/>
      </w:numPr>
    </w:pPr>
  </w:style>
  <w:style w:type="paragraph" w:styleId="Punktlista">
    <w:name w:val="List Bullet"/>
    <w:basedOn w:val="Brdtext"/>
    <w:link w:val="PunktlistaChar"/>
    <w:uiPriority w:val="11"/>
    <w:qFormat/>
    <w:rsid w:val="006C6FDE"/>
    <w:pPr>
      <w:numPr>
        <w:ilvl w:val="1"/>
        <w:numId w:val="32"/>
      </w:numPr>
      <w:contextualSpacing/>
    </w:pPr>
  </w:style>
  <w:style w:type="character" w:customStyle="1" w:styleId="PunktlistaChar">
    <w:name w:val="Punktlista Char"/>
    <w:basedOn w:val="BrdtextChar"/>
    <w:link w:val="Punktlista"/>
    <w:uiPriority w:val="11"/>
    <w:rsid w:val="006C6FDE"/>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6C6FDE"/>
    <w:pPr>
      <w:numPr>
        <w:numId w:val="41"/>
      </w:numPr>
    </w:pPr>
  </w:style>
  <w:style w:type="character" w:customStyle="1" w:styleId="StrecklistaChar">
    <w:name w:val="Strecklista Char"/>
    <w:basedOn w:val="PunktlistaChar"/>
    <w:link w:val="Strecklista"/>
    <w:uiPriority w:val="14"/>
    <w:rsid w:val="006C6FDE"/>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6C6FDE"/>
    <w:pPr>
      <w:numPr>
        <w:ilvl w:val="1"/>
        <w:numId w:val="27"/>
      </w:numPr>
      <w:contextualSpacing/>
    </w:pPr>
  </w:style>
  <w:style w:type="character" w:customStyle="1" w:styleId="NumreradlistaChar">
    <w:name w:val="Numrerad lista Char"/>
    <w:basedOn w:val="BrdtextChar"/>
    <w:link w:val="Numreradlista"/>
    <w:uiPriority w:val="4"/>
    <w:rsid w:val="006C6FDE"/>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6C6FDE"/>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6C6FDE"/>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6C6FDE"/>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6C6FDE"/>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6C6FDE"/>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6C6FDE"/>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6C6FDE"/>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6C6FDE"/>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6C6FDE"/>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6C6FDE"/>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6C6FDE"/>
    <w:pPr>
      <w:spacing w:after="240"/>
    </w:pPr>
    <w:rPr>
      <w:spacing w:val="34"/>
      <w:u w:val="single"/>
    </w:rPr>
  </w:style>
  <w:style w:type="character" w:customStyle="1" w:styleId="SlutstreckChar">
    <w:name w:val="Slutstreck Char"/>
    <w:basedOn w:val="BrdtextChar"/>
    <w:link w:val="Slutstreck"/>
    <w:semiHidden/>
    <w:rsid w:val="006C6FDE"/>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6C6FDE"/>
    <w:pPr>
      <w:spacing w:before="120" w:after="240"/>
      <w:ind w:left="454"/>
    </w:pPr>
    <w:rPr>
      <w:iCs/>
      <w:sz w:val="19"/>
    </w:rPr>
  </w:style>
  <w:style w:type="character" w:customStyle="1" w:styleId="CitatChar">
    <w:name w:val="Citat Char"/>
    <w:basedOn w:val="Standardstycketeckensnitt"/>
    <w:link w:val="Citat"/>
    <w:uiPriority w:val="4"/>
    <w:rsid w:val="006C6FDE"/>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6C6FDE"/>
    <w:pPr>
      <w:numPr>
        <w:numId w:val="10"/>
      </w:numPr>
    </w:pPr>
  </w:style>
  <w:style w:type="paragraph" w:customStyle="1" w:styleId="FigurFotnot">
    <w:name w:val="Figur Fotnot"/>
    <w:basedOn w:val="Brdtext"/>
    <w:next w:val="Brdtext"/>
    <w:link w:val="FigurFotnotChar"/>
    <w:uiPriority w:val="4"/>
    <w:rsid w:val="006C6FD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6C6FDE"/>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6C6FDE"/>
    <w:pPr>
      <w:numPr>
        <w:numId w:val="23"/>
      </w:numPr>
    </w:pPr>
  </w:style>
  <w:style w:type="paragraph" w:customStyle="1" w:styleId="Brdtextefternumreradlista">
    <w:name w:val="Brödtext efter numrerad lista"/>
    <w:basedOn w:val="Brdtext"/>
    <w:next w:val="Brdtextmedindrag"/>
    <w:link w:val="BrdtextefternumreradlistaChar"/>
    <w:uiPriority w:val="5"/>
    <w:rsid w:val="006C6FDE"/>
    <w:pPr>
      <w:numPr>
        <w:numId w:val="27"/>
      </w:numPr>
      <w:spacing w:before="230"/>
    </w:pPr>
  </w:style>
  <w:style w:type="character" w:customStyle="1" w:styleId="BrdtextefternumreradlistaChar">
    <w:name w:val="Brödtext efter numrerad lista Char"/>
    <w:basedOn w:val="BrdtextChar"/>
    <w:link w:val="Brdtextefternumreradlista"/>
    <w:uiPriority w:val="5"/>
    <w:rsid w:val="006C6FDE"/>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6C6FDE"/>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6C6FDE"/>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6C6FDE"/>
    <w:pPr>
      <w:numPr>
        <w:numId w:val="29"/>
      </w:numPr>
      <w:spacing w:before="90"/>
    </w:pPr>
  </w:style>
  <w:style w:type="character" w:customStyle="1" w:styleId="Brdtextefternr-listaramChar">
    <w:name w:val="Brödtext efter nr-lista ram Char"/>
    <w:basedOn w:val="BrdtextChar"/>
    <w:link w:val="Brdtextefternr-listaram"/>
    <w:uiPriority w:val="7"/>
    <w:rsid w:val="006C6FDE"/>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6C6FDE"/>
    <w:pPr>
      <w:numPr>
        <w:numId w:val="32"/>
      </w:numPr>
    </w:pPr>
  </w:style>
  <w:style w:type="paragraph" w:customStyle="1" w:styleId="Brdtextefterpunktlista">
    <w:name w:val="Brödtext efter punktlista"/>
    <w:basedOn w:val="Brdtext"/>
    <w:next w:val="Brdtextmedindrag"/>
    <w:link w:val="BrdtextefterpunktlistaChar"/>
    <w:uiPriority w:val="12"/>
    <w:rsid w:val="006C6FDE"/>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6C6FDE"/>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6C6FDE"/>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6C6FDE"/>
    <w:pPr>
      <w:numPr>
        <w:numId w:val="41"/>
      </w:numPr>
      <w:spacing w:before="230"/>
    </w:pPr>
  </w:style>
  <w:style w:type="character" w:customStyle="1" w:styleId="BrdtextefterstrecklistaChar">
    <w:name w:val="Brödtext efter strecklista Char"/>
    <w:basedOn w:val="BrdtextChar"/>
    <w:link w:val="Brdtextefterstrecklista"/>
    <w:uiPriority w:val="15"/>
    <w:rsid w:val="006C6FDE"/>
    <w:rPr>
      <w:rFonts w:ascii="Times New Roman" w:eastAsia="Times New Roman" w:hAnsi="Times New Roman" w:cs="Times New Roman"/>
      <w:sz w:val="20"/>
      <w:szCs w:val="20"/>
    </w:rPr>
  </w:style>
  <w:style w:type="numbering" w:customStyle="1" w:styleId="RKpunktlistaram">
    <w:name w:val="RK punktlista ram"/>
    <w:uiPriority w:val="99"/>
    <w:semiHidden/>
    <w:rsid w:val="006C6FDE"/>
    <w:pPr>
      <w:numPr>
        <w:numId w:val="34"/>
      </w:numPr>
    </w:pPr>
  </w:style>
  <w:style w:type="paragraph" w:customStyle="1" w:styleId="Brdtextefterpkt-listaram">
    <w:name w:val="Brödtext efter pkt-lista ram"/>
    <w:basedOn w:val="Brdtext"/>
    <w:next w:val="Brdtextmedindrag"/>
    <w:link w:val="Brdtextefterpkt-listaramChar"/>
    <w:uiPriority w:val="13"/>
    <w:rsid w:val="006C6FDE"/>
    <w:pPr>
      <w:numPr>
        <w:numId w:val="39"/>
      </w:numPr>
      <w:spacing w:before="90"/>
    </w:pPr>
  </w:style>
  <w:style w:type="character" w:customStyle="1" w:styleId="Brdtextefterpkt-listaramChar">
    <w:name w:val="Brödtext efter pkt-lista ram Char"/>
    <w:basedOn w:val="BrdtextChar"/>
    <w:link w:val="Brdtextefterpkt-listaram"/>
    <w:uiPriority w:val="13"/>
    <w:rsid w:val="006C6FDE"/>
    <w:rPr>
      <w:rFonts w:ascii="Times New Roman" w:eastAsia="Times New Roman" w:hAnsi="Times New Roman" w:cs="Times New Roman"/>
      <w:sz w:val="20"/>
      <w:szCs w:val="20"/>
    </w:rPr>
  </w:style>
  <w:style w:type="numbering" w:customStyle="1" w:styleId="RKstrecklistaram">
    <w:name w:val="RK strecklista ram"/>
    <w:uiPriority w:val="99"/>
    <w:semiHidden/>
    <w:rsid w:val="006C6FDE"/>
    <w:pPr>
      <w:numPr>
        <w:numId w:val="38"/>
      </w:numPr>
    </w:pPr>
  </w:style>
  <w:style w:type="paragraph" w:customStyle="1" w:styleId="Brdtextefterstrlistaram">
    <w:name w:val="Brödtext efter str.lista ram"/>
    <w:basedOn w:val="Brdtext"/>
    <w:next w:val="Brdtextmedindrag"/>
    <w:link w:val="BrdtextefterstrlistaramChar"/>
    <w:uiPriority w:val="17"/>
    <w:rsid w:val="006C6FDE"/>
    <w:pPr>
      <w:numPr>
        <w:numId w:val="42"/>
      </w:numPr>
      <w:spacing w:before="90"/>
    </w:pPr>
  </w:style>
  <w:style w:type="character" w:customStyle="1" w:styleId="BrdtextefterstrlistaramChar">
    <w:name w:val="Brödtext efter str.lista ram Char"/>
    <w:basedOn w:val="BrdtextChar"/>
    <w:link w:val="Brdtextefterstrlistaram"/>
    <w:uiPriority w:val="17"/>
    <w:rsid w:val="006C6FDE"/>
    <w:rPr>
      <w:rFonts w:ascii="Times New Roman" w:eastAsia="Times New Roman" w:hAnsi="Times New Roman" w:cs="Times New Roman"/>
      <w:sz w:val="20"/>
      <w:szCs w:val="20"/>
    </w:rPr>
  </w:style>
  <w:style w:type="character" w:styleId="Hyperlnk">
    <w:name w:val="Hyperlink"/>
    <w:basedOn w:val="Standardstycketeckensnitt"/>
    <w:uiPriority w:val="99"/>
    <w:rsid w:val="006C6FDE"/>
    <w:rPr>
      <w:color w:val="0000FF" w:themeColor="hyperlink"/>
      <w:u w:val="single"/>
    </w:rPr>
  </w:style>
  <w:style w:type="paragraph" w:styleId="Liststycke">
    <w:name w:val="List Paragraph"/>
    <w:basedOn w:val="Normal"/>
    <w:uiPriority w:val="34"/>
    <w:semiHidden/>
    <w:qFormat/>
    <w:rsid w:val="000A31EC"/>
    <w:pPr>
      <w:ind w:left="720"/>
      <w:contextualSpacing/>
    </w:pPr>
  </w:style>
  <w:style w:type="paragraph" w:styleId="Kommentarer">
    <w:name w:val="annotation text"/>
    <w:basedOn w:val="Normal"/>
    <w:link w:val="KommentarerChar"/>
    <w:uiPriority w:val="99"/>
    <w:semiHidden/>
    <w:rsid w:val="00C90B6D"/>
    <w:pPr>
      <w:spacing w:line="240" w:lineRule="auto"/>
    </w:pPr>
    <w:rPr>
      <w:sz w:val="20"/>
    </w:rPr>
  </w:style>
  <w:style w:type="character" w:customStyle="1" w:styleId="KommentarerChar">
    <w:name w:val="Kommentarer Char"/>
    <w:basedOn w:val="Standardstycketeckensnitt"/>
    <w:link w:val="Kommentarer"/>
    <w:uiPriority w:val="99"/>
    <w:semiHidden/>
    <w:rsid w:val="00C90B6D"/>
    <w:rPr>
      <w:rFonts w:eastAsia="Times New Roman" w:cs="Times New Roman"/>
      <w:sz w:val="20"/>
      <w:szCs w:val="20"/>
    </w:rPr>
  </w:style>
  <w:style w:type="character" w:styleId="Kommentarsreferens">
    <w:name w:val="annotation reference"/>
    <w:basedOn w:val="Standardstycketeckensnitt"/>
    <w:uiPriority w:val="99"/>
    <w:semiHidden/>
    <w:rsid w:val="00C90B6D"/>
    <w:rPr>
      <w:sz w:val="16"/>
      <w:szCs w:val="16"/>
    </w:rPr>
  </w:style>
  <w:style w:type="paragraph" w:styleId="Kommentarsmne">
    <w:name w:val="annotation subject"/>
    <w:basedOn w:val="Kommentarer"/>
    <w:next w:val="Kommentarer"/>
    <w:link w:val="KommentarsmneChar"/>
    <w:uiPriority w:val="99"/>
    <w:semiHidden/>
    <w:rsid w:val="00E076FA"/>
    <w:rPr>
      <w:b/>
      <w:bCs/>
    </w:rPr>
  </w:style>
  <w:style w:type="character" w:customStyle="1" w:styleId="KommentarsmneChar">
    <w:name w:val="Kommentarsämne Char"/>
    <w:basedOn w:val="KommentarerChar"/>
    <w:link w:val="Kommentarsmne"/>
    <w:uiPriority w:val="99"/>
    <w:semiHidden/>
    <w:rsid w:val="00E076FA"/>
    <w:rPr>
      <w:rFonts w:eastAsia="Times New Roman" w:cs="Times New Roman"/>
      <w:b/>
      <w:bCs/>
      <w:sz w:val="20"/>
      <w:szCs w:val="20"/>
    </w:rPr>
  </w:style>
  <w:style w:type="paragraph" w:styleId="Innehll7">
    <w:name w:val="toc 7"/>
    <w:basedOn w:val="Normal"/>
    <w:next w:val="Normal"/>
    <w:autoRedefine/>
    <w:uiPriority w:val="39"/>
    <w:unhideWhenUsed/>
    <w:rsid w:val="00C7399A"/>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C7399A"/>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C7399A"/>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C7399A"/>
    <w:rPr>
      <w:color w:val="605E5C"/>
      <w:shd w:val="clear" w:color="auto" w:fill="E1DFDD"/>
    </w:rPr>
  </w:style>
  <w:style w:type="paragraph" w:styleId="Revision">
    <w:name w:val="Revision"/>
    <w:hidden/>
    <w:uiPriority w:val="99"/>
    <w:semiHidden/>
    <w:rsid w:val="00694989"/>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316108484">
      <w:bodyDiv w:val="1"/>
      <w:marLeft w:val="0"/>
      <w:marRight w:val="0"/>
      <w:marTop w:val="0"/>
      <w:marBottom w:val="0"/>
      <w:divBdr>
        <w:top w:val="none" w:sz="0" w:space="0" w:color="auto"/>
        <w:left w:val="none" w:sz="0" w:space="0" w:color="auto"/>
        <w:bottom w:val="none" w:sz="0" w:space="0" w:color="auto"/>
        <w:right w:val="none" w:sz="0" w:space="0" w:color="auto"/>
      </w:divBdr>
    </w:div>
    <w:div w:id="1679624983">
      <w:bodyDiv w:val="1"/>
      <w:marLeft w:val="0"/>
      <w:marRight w:val="0"/>
      <w:marTop w:val="0"/>
      <w:marBottom w:val="0"/>
      <w:divBdr>
        <w:top w:val="none" w:sz="0" w:space="0" w:color="auto"/>
        <w:left w:val="none" w:sz="0" w:space="0" w:color="auto"/>
        <w:bottom w:val="none" w:sz="0" w:space="0" w:color="auto"/>
        <w:right w:val="none" w:sz="0" w:space="0" w:color="auto"/>
      </w:divBdr>
    </w:div>
    <w:div w:id="18221872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eader" Target="header50.xml"/><Relationship Id="rId299" Type="http://schemas.openxmlformats.org/officeDocument/2006/relationships/footer" Target="footer139.xml"/><Relationship Id="rId21" Type="http://schemas.openxmlformats.org/officeDocument/2006/relationships/footer" Target="footer3.xml"/><Relationship Id="rId63" Type="http://schemas.openxmlformats.org/officeDocument/2006/relationships/image" Target="media/image18.png"/><Relationship Id="rId159" Type="http://schemas.openxmlformats.org/officeDocument/2006/relationships/footer" Target="footer56.xml"/><Relationship Id="rId324" Type="http://schemas.openxmlformats.org/officeDocument/2006/relationships/footer" Target="footer154.xml"/><Relationship Id="rId366" Type="http://schemas.openxmlformats.org/officeDocument/2006/relationships/header" Target="header152.xml"/><Relationship Id="rId170" Type="http://schemas.openxmlformats.org/officeDocument/2006/relationships/footer" Target="footer63.xml"/><Relationship Id="rId226" Type="http://schemas.openxmlformats.org/officeDocument/2006/relationships/footer" Target="footer97.xml"/><Relationship Id="rId268" Type="http://schemas.openxmlformats.org/officeDocument/2006/relationships/footer" Target="footer120.xml"/><Relationship Id="rId32" Type="http://schemas.openxmlformats.org/officeDocument/2006/relationships/header" Target="header14.xml"/><Relationship Id="rId74" Type="http://schemas.openxmlformats.org/officeDocument/2006/relationships/header" Target="header31.xml"/><Relationship Id="rId128" Type="http://schemas.openxmlformats.org/officeDocument/2006/relationships/header" Target="header55.xml"/><Relationship Id="rId335" Type="http://schemas.openxmlformats.org/officeDocument/2006/relationships/header" Target="header139.xml"/><Relationship Id="rId377" Type="http://schemas.openxmlformats.org/officeDocument/2006/relationships/footer" Target="footer185.xml"/><Relationship Id="rId5" Type="http://schemas.openxmlformats.org/officeDocument/2006/relationships/customXml" Target="../customXml/item5.xml"/><Relationship Id="rId181" Type="http://schemas.openxmlformats.org/officeDocument/2006/relationships/footer" Target="footer70.xml"/><Relationship Id="rId237" Type="http://schemas.openxmlformats.org/officeDocument/2006/relationships/footer" Target="footer103.xml"/><Relationship Id="rId402" Type="http://schemas.openxmlformats.org/officeDocument/2006/relationships/footer" Target="footer200.xml"/><Relationship Id="rId258" Type="http://schemas.openxmlformats.org/officeDocument/2006/relationships/footer" Target="footer114.xml"/><Relationship Id="rId279" Type="http://schemas.openxmlformats.org/officeDocument/2006/relationships/footer" Target="footer127.xml"/><Relationship Id="rId22" Type="http://schemas.openxmlformats.org/officeDocument/2006/relationships/header" Target="header4.xml"/><Relationship Id="rId43" Type="http://schemas.openxmlformats.org/officeDocument/2006/relationships/header" Target="header24.xml"/><Relationship Id="rId64" Type="http://schemas.openxmlformats.org/officeDocument/2006/relationships/image" Target="media/image19.png"/><Relationship Id="rId118" Type="http://schemas.openxmlformats.org/officeDocument/2006/relationships/header" Target="header51.xml"/><Relationship Id="rId139" Type="http://schemas.openxmlformats.org/officeDocument/2006/relationships/footer" Target="footer44.xml"/><Relationship Id="rId290" Type="http://schemas.openxmlformats.org/officeDocument/2006/relationships/header" Target="header121.xml"/><Relationship Id="rId304" Type="http://schemas.openxmlformats.org/officeDocument/2006/relationships/footer" Target="footer142.xml"/><Relationship Id="rId325" Type="http://schemas.openxmlformats.org/officeDocument/2006/relationships/header" Target="header135.xml"/><Relationship Id="rId346" Type="http://schemas.openxmlformats.org/officeDocument/2006/relationships/header" Target="header144.xml"/><Relationship Id="rId367" Type="http://schemas.openxmlformats.org/officeDocument/2006/relationships/footer" Target="footer179.xml"/><Relationship Id="rId388" Type="http://schemas.openxmlformats.org/officeDocument/2006/relationships/footer" Target="footer192.xml"/><Relationship Id="rId85" Type="http://schemas.openxmlformats.org/officeDocument/2006/relationships/footer" Target="footer13.xml"/><Relationship Id="rId150" Type="http://schemas.openxmlformats.org/officeDocument/2006/relationships/footer" Target="footer51.xml"/><Relationship Id="rId171" Type="http://schemas.openxmlformats.org/officeDocument/2006/relationships/footer" Target="footer64.xml"/><Relationship Id="rId192" Type="http://schemas.openxmlformats.org/officeDocument/2006/relationships/header" Target="header80.xml"/><Relationship Id="rId206" Type="http://schemas.openxmlformats.org/officeDocument/2006/relationships/footer" Target="footer85.xml"/><Relationship Id="rId227" Type="http://schemas.openxmlformats.org/officeDocument/2006/relationships/header" Target="header94.xml"/><Relationship Id="rId413" Type="http://schemas.openxmlformats.org/officeDocument/2006/relationships/header" Target="header172.xml"/><Relationship Id="rId248" Type="http://schemas.openxmlformats.org/officeDocument/2006/relationships/header" Target="header104.xml"/><Relationship Id="rId269" Type="http://schemas.openxmlformats.org/officeDocument/2006/relationships/footer" Target="footer121.xml"/><Relationship Id="rId12" Type="http://schemas.openxmlformats.org/officeDocument/2006/relationships/webSettings" Target="webSettings.xml"/><Relationship Id="rId33" Type="http://schemas.openxmlformats.org/officeDocument/2006/relationships/header" Target="header15.xml"/><Relationship Id="rId108" Type="http://schemas.openxmlformats.org/officeDocument/2006/relationships/header" Target="header47.xml"/><Relationship Id="rId129" Type="http://schemas.openxmlformats.org/officeDocument/2006/relationships/footer" Target="footer38.xml"/><Relationship Id="rId280" Type="http://schemas.openxmlformats.org/officeDocument/2006/relationships/header" Target="header117.xml"/><Relationship Id="rId315" Type="http://schemas.openxmlformats.org/officeDocument/2006/relationships/header" Target="header131.xml"/><Relationship Id="rId336" Type="http://schemas.openxmlformats.org/officeDocument/2006/relationships/header" Target="header140.xml"/><Relationship Id="rId357" Type="http://schemas.openxmlformats.org/officeDocument/2006/relationships/footer" Target="footer173.xml"/><Relationship Id="rId54" Type="http://schemas.openxmlformats.org/officeDocument/2006/relationships/image" Target="media/image9.bin"/><Relationship Id="rId75" Type="http://schemas.openxmlformats.org/officeDocument/2006/relationships/header" Target="header32.xml"/><Relationship Id="rId96" Type="http://schemas.openxmlformats.org/officeDocument/2006/relationships/footer" Target="footer19.xml"/><Relationship Id="rId140" Type="http://schemas.openxmlformats.org/officeDocument/2006/relationships/footer" Target="footer45.xml"/><Relationship Id="rId161" Type="http://schemas.openxmlformats.org/officeDocument/2006/relationships/footer" Target="footer58.xml"/><Relationship Id="rId182" Type="http://schemas.openxmlformats.org/officeDocument/2006/relationships/header" Target="header76.xml"/><Relationship Id="rId217" Type="http://schemas.openxmlformats.org/officeDocument/2006/relationships/header" Target="header90.xml"/><Relationship Id="rId378" Type="http://schemas.openxmlformats.org/officeDocument/2006/relationships/footer" Target="footer186.xml"/><Relationship Id="rId399" Type="http://schemas.openxmlformats.org/officeDocument/2006/relationships/footer" Target="footer199.xml"/><Relationship Id="rId403" Type="http://schemas.openxmlformats.org/officeDocument/2006/relationships/footer" Target="footer201.xml"/><Relationship Id="rId6" Type="http://schemas.openxmlformats.org/officeDocument/2006/relationships/customXml" Target="../customXml/item6.xml"/><Relationship Id="rId238" Type="http://schemas.openxmlformats.org/officeDocument/2006/relationships/header" Target="header99.xml"/><Relationship Id="rId259" Type="http://schemas.openxmlformats.org/officeDocument/2006/relationships/footer" Target="footer115.xml"/><Relationship Id="rId23" Type="http://schemas.openxmlformats.org/officeDocument/2006/relationships/header" Target="header5.xml"/><Relationship Id="rId119" Type="http://schemas.openxmlformats.org/officeDocument/2006/relationships/footer" Target="footer32.xml"/><Relationship Id="rId270" Type="http://schemas.openxmlformats.org/officeDocument/2006/relationships/header" Target="header113.xml"/><Relationship Id="rId291" Type="http://schemas.openxmlformats.org/officeDocument/2006/relationships/header" Target="header122.xml"/><Relationship Id="rId305" Type="http://schemas.openxmlformats.org/officeDocument/2006/relationships/header" Target="header127.xml"/><Relationship Id="rId326" Type="http://schemas.openxmlformats.org/officeDocument/2006/relationships/header" Target="header136.xml"/><Relationship Id="rId347" Type="http://schemas.openxmlformats.org/officeDocument/2006/relationships/footer" Target="footer167.xml"/><Relationship Id="rId44" Type="http://schemas.openxmlformats.org/officeDocument/2006/relationships/header" Target="header25.xml"/><Relationship Id="rId65" Type="http://schemas.openxmlformats.org/officeDocument/2006/relationships/image" Target="media/image20.png"/><Relationship Id="rId86" Type="http://schemas.openxmlformats.org/officeDocument/2006/relationships/header" Target="header37.xml"/><Relationship Id="rId130" Type="http://schemas.openxmlformats.org/officeDocument/2006/relationships/footer" Target="footer39.xml"/><Relationship Id="rId151" Type="http://schemas.openxmlformats.org/officeDocument/2006/relationships/footer" Target="footer52.xml"/><Relationship Id="rId368" Type="http://schemas.openxmlformats.org/officeDocument/2006/relationships/footer" Target="footer180.xml"/><Relationship Id="rId389" Type="http://schemas.openxmlformats.org/officeDocument/2006/relationships/footer" Target="footer193.xml"/><Relationship Id="rId172" Type="http://schemas.openxmlformats.org/officeDocument/2006/relationships/header" Target="header72.xml"/><Relationship Id="rId193" Type="http://schemas.openxmlformats.org/officeDocument/2006/relationships/header" Target="header81.xml"/><Relationship Id="rId207" Type="http://schemas.openxmlformats.org/officeDocument/2006/relationships/header" Target="header86.xml"/><Relationship Id="rId228" Type="http://schemas.openxmlformats.org/officeDocument/2006/relationships/header" Target="header95.xml"/><Relationship Id="rId249" Type="http://schemas.openxmlformats.org/officeDocument/2006/relationships/footer" Target="footer109.xml"/><Relationship Id="rId414" Type="http://schemas.openxmlformats.org/officeDocument/2006/relationships/footer" Target="footer206.xml"/><Relationship Id="rId13" Type="http://schemas.openxmlformats.org/officeDocument/2006/relationships/footnotes" Target="footnotes.xml"/><Relationship Id="rId109" Type="http://schemas.openxmlformats.org/officeDocument/2006/relationships/footer" Target="footer26.xml"/><Relationship Id="rId260" Type="http://schemas.openxmlformats.org/officeDocument/2006/relationships/header" Target="header109.xml"/><Relationship Id="rId281" Type="http://schemas.openxmlformats.org/officeDocument/2006/relationships/header" Target="header118.xml"/><Relationship Id="rId316" Type="http://schemas.openxmlformats.org/officeDocument/2006/relationships/header" Target="header132.xml"/><Relationship Id="rId337" Type="http://schemas.openxmlformats.org/officeDocument/2006/relationships/footer" Target="footer161.xml"/><Relationship Id="rId34" Type="http://schemas.openxmlformats.org/officeDocument/2006/relationships/header" Target="header16.xml"/><Relationship Id="rId55" Type="http://schemas.openxmlformats.org/officeDocument/2006/relationships/image" Target="media/image10.bin"/><Relationship Id="rId76" Type="http://schemas.openxmlformats.org/officeDocument/2006/relationships/footer" Target="footer8.xml"/><Relationship Id="rId97" Type="http://schemas.openxmlformats.org/officeDocument/2006/relationships/header" Target="header42.xml"/><Relationship Id="rId120" Type="http://schemas.openxmlformats.org/officeDocument/2006/relationships/footer" Target="footer33.xml"/><Relationship Id="rId141" Type="http://schemas.openxmlformats.org/officeDocument/2006/relationships/footer" Target="footer46.xml"/><Relationship Id="rId358" Type="http://schemas.openxmlformats.org/officeDocument/2006/relationships/footer" Target="footer174.xml"/><Relationship Id="rId379" Type="http://schemas.openxmlformats.org/officeDocument/2006/relationships/footer" Target="footer187.xml"/><Relationship Id="rId7" Type="http://schemas.openxmlformats.org/officeDocument/2006/relationships/customXml" Target="../customXml/item7.xml"/><Relationship Id="rId162" Type="http://schemas.openxmlformats.org/officeDocument/2006/relationships/header" Target="header68.xml"/><Relationship Id="rId183" Type="http://schemas.openxmlformats.org/officeDocument/2006/relationships/header" Target="header77.xml"/><Relationship Id="rId218" Type="http://schemas.openxmlformats.org/officeDocument/2006/relationships/header" Target="header91.xml"/><Relationship Id="rId239" Type="http://schemas.openxmlformats.org/officeDocument/2006/relationships/header" Target="header100.xml"/><Relationship Id="rId390" Type="http://schemas.openxmlformats.org/officeDocument/2006/relationships/header" Target="header161.xml"/><Relationship Id="rId404" Type="http://schemas.openxmlformats.org/officeDocument/2006/relationships/header" Target="header167.xml"/><Relationship Id="rId250" Type="http://schemas.openxmlformats.org/officeDocument/2006/relationships/header" Target="header105.xml"/><Relationship Id="rId271" Type="http://schemas.openxmlformats.org/officeDocument/2006/relationships/header" Target="header114.xml"/><Relationship Id="rId292" Type="http://schemas.openxmlformats.org/officeDocument/2006/relationships/footer" Target="footer134.xml"/><Relationship Id="rId306" Type="http://schemas.openxmlformats.org/officeDocument/2006/relationships/header" Target="header128.xml"/><Relationship Id="rId24" Type="http://schemas.openxmlformats.org/officeDocument/2006/relationships/header" Target="header6.xml"/><Relationship Id="rId45" Type="http://schemas.openxmlformats.org/officeDocument/2006/relationships/header" Target="header26.xml"/><Relationship Id="rId66" Type="http://schemas.openxmlformats.org/officeDocument/2006/relationships/image" Target="media/image21.bin"/><Relationship Id="rId87" Type="http://schemas.openxmlformats.org/officeDocument/2006/relationships/header" Target="header38.xml"/><Relationship Id="rId110" Type="http://schemas.openxmlformats.org/officeDocument/2006/relationships/footer" Target="footer27.xml"/><Relationship Id="rId131" Type="http://schemas.openxmlformats.org/officeDocument/2006/relationships/footer" Target="footer40.xml"/><Relationship Id="rId327" Type="http://schemas.openxmlformats.org/officeDocument/2006/relationships/footer" Target="footer155.xml"/><Relationship Id="rId348" Type="http://schemas.openxmlformats.org/officeDocument/2006/relationships/footer" Target="footer168.xml"/><Relationship Id="rId369" Type="http://schemas.openxmlformats.org/officeDocument/2006/relationships/footer" Target="footer181.xml"/><Relationship Id="rId152" Type="http://schemas.openxmlformats.org/officeDocument/2006/relationships/header" Target="header64.xml"/><Relationship Id="rId173" Type="http://schemas.openxmlformats.org/officeDocument/2006/relationships/header" Target="header73.xml"/><Relationship Id="rId194" Type="http://schemas.openxmlformats.org/officeDocument/2006/relationships/footer" Target="footer77.xml"/><Relationship Id="rId208" Type="http://schemas.openxmlformats.org/officeDocument/2006/relationships/header" Target="header87.xml"/><Relationship Id="rId229" Type="http://schemas.openxmlformats.org/officeDocument/2006/relationships/footer" Target="footer98.xml"/><Relationship Id="rId380" Type="http://schemas.openxmlformats.org/officeDocument/2006/relationships/header" Target="header157.xml"/><Relationship Id="rId415" Type="http://schemas.openxmlformats.org/officeDocument/2006/relationships/footer" Target="footer207.xml"/><Relationship Id="rId240" Type="http://schemas.openxmlformats.org/officeDocument/2006/relationships/footer" Target="footer104.xml"/><Relationship Id="rId261" Type="http://schemas.openxmlformats.org/officeDocument/2006/relationships/header" Target="header110.xml"/><Relationship Id="rId14" Type="http://schemas.openxmlformats.org/officeDocument/2006/relationships/endnotes" Target="endnotes.xml"/><Relationship Id="rId35" Type="http://schemas.openxmlformats.org/officeDocument/2006/relationships/header" Target="header17.xml"/><Relationship Id="rId56" Type="http://schemas.openxmlformats.org/officeDocument/2006/relationships/image" Target="media/image11.bin"/><Relationship Id="rId77" Type="http://schemas.openxmlformats.org/officeDocument/2006/relationships/footer" Target="footer9.xml"/><Relationship Id="rId100" Type="http://schemas.openxmlformats.org/officeDocument/2006/relationships/footer" Target="footer21.xml"/><Relationship Id="rId282" Type="http://schemas.openxmlformats.org/officeDocument/2006/relationships/footer" Target="footer128.xml"/><Relationship Id="rId317" Type="http://schemas.openxmlformats.org/officeDocument/2006/relationships/footer" Target="footer149.xml"/><Relationship Id="rId338" Type="http://schemas.openxmlformats.org/officeDocument/2006/relationships/footer" Target="footer162.xml"/><Relationship Id="rId359" Type="http://schemas.openxmlformats.org/officeDocument/2006/relationships/footer" Target="footer175.xml"/><Relationship Id="rId8" Type="http://schemas.openxmlformats.org/officeDocument/2006/relationships/customXml" Target="../customXml/item8.xml"/><Relationship Id="rId98" Type="http://schemas.openxmlformats.org/officeDocument/2006/relationships/header" Target="header43.xml"/><Relationship Id="rId121" Type="http://schemas.openxmlformats.org/officeDocument/2006/relationships/footer" Target="footer34.xml"/><Relationship Id="rId142" Type="http://schemas.openxmlformats.org/officeDocument/2006/relationships/header" Target="header60.xml"/><Relationship Id="rId163" Type="http://schemas.openxmlformats.org/officeDocument/2006/relationships/header" Target="header69.xml"/><Relationship Id="rId184" Type="http://schemas.openxmlformats.org/officeDocument/2006/relationships/footer" Target="footer71.xml"/><Relationship Id="rId219" Type="http://schemas.openxmlformats.org/officeDocument/2006/relationships/footer" Target="footer92.xml"/><Relationship Id="rId370" Type="http://schemas.openxmlformats.org/officeDocument/2006/relationships/header" Target="header153.xml"/><Relationship Id="rId391" Type="http://schemas.openxmlformats.org/officeDocument/2006/relationships/header" Target="header162.xml"/><Relationship Id="rId405" Type="http://schemas.openxmlformats.org/officeDocument/2006/relationships/footer" Target="footer202.xml"/><Relationship Id="rId230" Type="http://schemas.openxmlformats.org/officeDocument/2006/relationships/footer" Target="footer99.xml"/><Relationship Id="rId251" Type="http://schemas.openxmlformats.org/officeDocument/2006/relationships/header" Target="header106.xml"/><Relationship Id="rId25" Type="http://schemas.openxmlformats.org/officeDocument/2006/relationships/header" Target="header7.xml"/><Relationship Id="rId46" Type="http://schemas.openxmlformats.org/officeDocument/2006/relationships/header" Target="header27.xml"/><Relationship Id="rId67" Type="http://schemas.openxmlformats.org/officeDocument/2006/relationships/header" Target="header28.xml"/><Relationship Id="rId272" Type="http://schemas.openxmlformats.org/officeDocument/2006/relationships/footer" Target="footer122.xml"/><Relationship Id="rId293" Type="http://schemas.openxmlformats.org/officeDocument/2006/relationships/footer" Target="footer135.xml"/><Relationship Id="rId307" Type="http://schemas.openxmlformats.org/officeDocument/2006/relationships/footer" Target="footer143.xml"/><Relationship Id="rId328" Type="http://schemas.openxmlformats.org/officeDocument/2006/relationships/footer" Target="footer156.xml"/><Relationship Id="rId349" Type="http://schemas.openxmlformats.org/officeDocument/2006/relationships/footer" Target="footer169.xml"/><Relationship Id="rId88" Type="http://schemas.openxmlformats.org/officeDocument/2006/relationships/footer" Target="footer14.xml"/><Relationship Id="rId111" Type="http://schemas.openxmlformats.org/officeDocument/2006/relationships/footer" Target="footer28.xml"/><Relationship Id="rId132" Type="http://schemas.openxmlformats.org/officeDocument/2006/relationships/header" Target="header56.xml"/><Relationship Id="rId153" Type="http://schemas.openxmlformats.org/officeDocument/2006/relationships/header" Target="header65.xml"/><Relationship Id="rId174" Type="http://schemas.openxmlformats.org/officeDocument/2006/relationships/footer" Target="footer65.xml"/><Relationship Id="rId195" Type="http://schemas.openxmlformats.org/officeDocument/2006/relationships/footer" Target="footer78.xml"/><Relationship Id="rId209" Type="http://schemas.openxmlformats.org/officeDocument/2006/relationships/footer" Target="footer86.xml"/><Relationship Id="rId360" Type="http://schemas.openxmlformats.org/officeDocument/2006/relationships/header" Target="header149.xml"/><Relationship Id="rId381" Type="http://schemas.openxmlformats.org/officeDocument/2006/relationships/header" Target="header158.xml"/><Relationship Id="rId416" Type="http://schemas.openxmlformats.org/officeDocument/2006/relationships/header" Target="header173.xml"/><Relationship Id="rId220" Type="http://schemas.openxmlformats.org/officeDocument/2006/relationships/footer" Target="footer93.xml"/><Relationship Id="rId241" Type="http://schemas.openxmlformats.org/officeDocument/2006/relationships/footer" Target="footer105.xml"/><Relationship Id="rId15" Type="http://schemas.openxmlformats.org/officeDocument/2006/relationships/image" Target="media/image1.emf"/><Relationship Id="rId36" Type="http://schemas.openxmlformats.org/officeDocument/2006/relationships/header" Target="header18.xml"/><Relationship Id="rId57" Type="http://schemas.openxmlformats.org/officeDocument/2006/relationships/image" Target="media/image12.bin"/><Relationship Id="rId262" Type="http://schemas.openxmlformats.org/officeDocument/2006/relationships/footer" Target="footer116.xml"/><Relationship Id="rId283" Type="http://schemas.openxmlformats.org/officeDocument/2006/relationships/footer" Target="footer129.xml"/><Relationship Id="rId318" Type="http://schemas.openxmlformats.org/officeDocument/2006/relationships/footer" Target="footer150.xml"/><Relationship Id="rId339" Type="http://schemas.openxmlformats.org/officeDocument/2006/relationships/footer" Target="footer163.xml"/><Relationship Id="rId78" Type="http://schemas.openxmlformats.org/officeDocument/2006/relationships/header" Target="header33.xml"/><Relationship Id="rId99" Type="http://schemas.openxmlformats.org/officeDocument/2006/relationships/footer" Target="footer20.xml"/><Relationship Id="rId101" Type="http://schemas.openxmlformats.org/officeDocument/2006/relationships/footer" Target="footer22.xml"/><Relationship Id="rId122" Type="http://schemas.openxmlformats.org/officeDocument/2006/relationships/header" Target="header52.xml"/><Relationship Id="rId143" Type="http://schemas.openxmlformats.org/officeDocument/2006/relationships/header" Target="header61.xml"/><Relationship Id="rId164" Type="http://schemas.openxmlformats.org/officeDocument/2006/relationships/footer" Target="footer59.xml"/><Relationship Id="rId185" Type="http://schemas.openxmlformats.org/officeDocument/2006/relationships/footer" Target="footer72.xml"/><Relationship Id="rId350" Type="http://schemas.openxmlformats.org/officeDocument/2006/relationships/header" Target="header145.xml"/><Relationship Id="rId371" Type="http://schemas.openxmlformats.org/officeDocument/2006/relationships/header" Target="header154.xml"/><Relationship Id="rId406" Type="http://schemas.openxmlformats.org/officeDocument/2006/relationships/header" Target="header168.xml"/><Relationship Id="rId9" Type="http://schemas.openxmlformats.org/officeDocument/2006/relationships/numbering" Target="numbering.xml"/><Relationship Id="rId210" Type="http://schemas.openxmlformats.org/officeDocument/2006/relationships/footer" Target="footer87.xml"/><Relationship Id="rId392" Type="http://schemas.openxmlformats.org/officeDocument/2006/relationships/footer" Target="footer194.xml"/><Relationship Id="rId26" Type="http://schemas.openxmlformats.org/officeDocument/2006/relationships/header" Target="header8.xml"/><Relationship Id="rId231" Type="http://schemas.openxmlformats.org/officeDocument/2006/relationships/footer" Target="footer100.xml"/><Relationship Id="rId252" Type="http://schemas.openxmlformats.org/officeDocument/2006/relationships/footer" Target="footer110.xml"/><Relationship Id="rId273" Type="http://schemas.openxmlformats.org/officeDocument/2006/relationships/footer" Target="footer123.xml"/><Relationship Id="rId294" Type="http://schemas.openxmlformats.org/officeDocument/2006/relationships/footer" Target="footer136.xml"/><Relationship Id="rId308" Type="http://schemas.openxmlformats.org/officeDocument/2006/relationships/footer" Target="footer144.xml"/><Relationship Id="rId329" Type="http://schemas.openxmlformats.org/officeDocument/2006/relationships/footer" Target="footer157.xml"/><Relationship Id="rId47" Type="http://schemas.openxmlformats.org/officeDocument/2006/relationships/image" Target="media/image2.bin"/><Relationship Id="rId68" Type="http://schemas.openxmlformats.org/officeDocument/2006/relationships/header" Target="header29.xml"/><Relationship Id="rId89" Type="http://schemas.openxmlformats.org/officeDocument/2006/relationships/footer" Target="footer15.xml"/><Relationship Id="rId112" Type="http://schemas.openxmlformats.org/officeDocument/2006/relationships/header" Target="header48.xml"/><Relationship Id="rId133" Type="http://schemas.openxmlformats.org/officeDocument/2006/relationships/header" Target="header57.xml"/><Relationship Id="rId154" Type="http://schemas.openxmlformats.org/officeDocument/2006/relationships/footer" Target="footer53.xml"/><Relationship Id="rId175" Type="http://schemas.openxmlformats.org/officeDocument/2006/relationships/footer" Target="footer66.xml"/><Relationship Id="rId340" Type="http://schemas.openxmlformats.org/officeDocument/2006/relationships/header" Target="header141.xml"/><Relationship Id="rId361" Type="http://schemas.openxmlformats.org/officeDocument/2006/relationships/header" Target="header150.xml"/><Relationship Id="rId196" Type="http://schemas.openxmlformats.org/officeDocument/2006/relationships/footer" Target="footer79.xml"/><Relationship Id="rId200" Type="http://schemas.openxmlformats.org/officeDocument/2006/relationships/footer" Target="footer81.xml"/><Relationship Id="rId382" Type="http://schemas.openxmlformats.org/officeDocument/2006/relationships/footer" Target="footer188.xml"/><Relationship Id="rId417" Type="http://schemas.openxmlformats.org/officeDocument/2006/relationships/footer" Target="footer208.xml"/><Relationship Id="rId16" Type="http://schemas.openxmlformats.org/officeDocument/2006/relationships/header" Target="header1.xml"/><Relationship Id="rId221" Type="http://schemas.openxmlformats.org/officeDocument/2006/relationships/footer" Target="footer94.xml"/><Relationship Id="rId242" Type="http://schemas.openxmlformats.org/officeDocument/2006/relationships/header" Target="header101.xml"/><Relationship Id="rId263" Type="http://schemas.openxmlformats.org/officeDocument/2006/relationships/footer" Target="footer117.xml"/><Relationship Id="rId284" Type="http://schemas.openxmlformats.org/officeDocument/2006/relationships/footer" Target="footer130.xml"/><Relationship Id="rId319" Type="http://schemas.openxmlformats.org/officeDocument/2006/relationships/footer" Target="footer151.xml"/><Relationship Id="rId37" Type="http://schemas.openxmlformats.org/officeDocument/2006/relationships/header" Target="header19.xml"/><Relationship Id="rId58" Type="http://schemas.openxmlformats.org/officeDocument/2006/relationships/image" Target="media/image13.bin"/><Relationship Id="rId79" Type="http://schemas.openxmlformats.org/officeDocument/2006/relationships/footer" Target="footer10.xml"/><Relationship Id="rId102" Type="http://schemas.openxmlformats.org/officeDocument/2006/relationships/header" Target="header44.xml"/><Relationship Id="rId123" Type="http://schemas.openxmlformats.org/officeDocument/2006/relationships/header" Target="header53.xml"/><Relationship Id="rId144" Type="http://schemas.openxmlformats.org/officeDocument/2006/relationships/footer" Target="footer47.xml"/><Relationship Id="rId330" Type="http://schemas.openxmlformats.org/officeDocument/2006/relationships/header" Target="header137.xml"/><Relationship Id="rId90" Type="http://schemas.openxmlformats.org/officeDocument/2006/relationships/header" Target="header39.xml"/><Relationship Id="rId165" Type="http://schemas.openxmlformats.org/officeDocument/2006/relationships/footer" Target="footer60.xml"/><Relationship Id="rId186" Type="http://schemas.openxmlformats.org/officeDocument/2006/relationships/footer" Target="footer73.xml"/><Relationship Id="rId351" Type="http://schemas.openxmlformats.org/officeDocument/2006/relationships/header" Target="header146.xml"/><Relationship Id="rId372" Type="http://schemas.openxmlformats.org/officeDocument/2006/relationships/footer" Target="footer182.xml"/><Relationship Id="rId393" Type="http://schemas.openxmlformats.org/officeDocument/2006/relationships/footer" Target="footer195.xml"/><Relationship Id="rId407" Type="http://schemas.openxmlformats.org/officeDocument/2006/relationships/header" Target="header169.xml"/><Relationship Id="rId211" Type="http://schemas.openxmlformats.org/officeDocument/2006/relationships/footer" Target="footer88.xml"/><Relationship Id="rId232" Type="http://schemas.openxmlformats.org/officeDocument/2006/relationships/header" Target="header96.xml"/><Relationship Id="rId253" Type="http://schemas.openxmlformats.org/officeDocument/2006/relationships/footer" Target="footer111.xml"/><Relationship Id="rId274" Type="http://schemas.openxmlformats.org/officeDocument/2006/relationships/footer" Target="footer124.xml"/><Relationship Id="rId295" Type="http://schemas.openxmlformats.org/officeDocument/2006/relationships/header" Target="header123.xml"/><Relationship Id="rId309" Type="http://schemas.openxmlformats.org/officeDocument/2006/relationships/footer" Target="footer145.xml"/><Relationship Id="rId27" Type="http://schemas.openxmlformats.org/officeDocument/2006/relationships/header" Target="header9.xml"/><Relationship Id="rId48" Type="http://schemas.openxmlformats.org/officeDocument/2006/relationships/image" Target="media/image3.bin"/><Relationship Id="rId69" Type="http://schemas.openxmlformats.org/officeDocument/2006/relationships/footer" Target="footer5.xml"/><Relationship Id="rId113" Type="http://schemas.openxmlformats.org/officeDocument/2006/relationships/header" Target="header49.xml"/><Relationship Id="rId134" Type="http://schemas.openxmlformats.org/officeDocument/2006/relationships/footer" Target="footer41.xml"/><Relationship Id="rId320" Type="http://schemas.openxmlformats.org/officeDocument/2006/relationships/header" Target="header133.xml"/><Relationship Id="rId80" Type="http://schemas.openxmlformats.org/officeDocument/2006/relationships/header" Target="header34.xml"/><Relationship Id="rId155" Type="http://schemas.openxmlformats.org/officeDocument/2006/relationships/footer" Target="footer54.xml"/><Relationship Id="rId176" Type="http://schemas.openxmlformats.org/officeDocument/2006/relationships/footer" Target="footer67.xml"/><Relationship Id="rId197" Type="http://schemas.openxmlformats.org/officeDocument/2006/relationships/header" Target="header82.xml"/><Relationship Id="rId341" Type="http://schemas.openxmlformats.org/officeDocument/2006/relationships/header" Target="header142.xml"/><Relationship Id="rId362" Type="http://schemas.openxmlformats.org/officeDocument/2006/relationships/footer" Target="footer176.xml"/><Relationship Id="rId383" Type="http://schemas.openxmlformats.org/officeDocument/2006/relationships/footer" Target="footer189.xml"/><Relationship Id="rId418" Type="http://schemas.openxmlformats.org/officeDocument/2006/relationships/fontTable" Target="fontTable.xml"/><Relationship Id="rId201" Type="http://schemas.openxmlformats.org/officeDocument/2006/relationships/footer" Target="footer82.xml"/><Relationship Id="rId222" Type="http://schemas.openxmlformats.org/officeDocument/2006/relationships/header" Target="header92.xml"/><Relationship Id="rId243" Type="http://schemas.openxmlformats.org/officeDocument/2006/relationships/footer" Target="footer106.xml"/><Relationship Id="rId264" Type="http://schemas.openxmlformats.org/officeDocument/2006/relationships/footer" Target="footer118.xml"/><Relationship Id="rId285" Type="http://schemas.openxmlformats.org/officeDocument/2006/relationships/header" Target="header119.xml"/><Relationship Id="rId17" Type="http://schemas.openxmlformats.org/officeDocument/2006/relationships/header" Target="header2.xml"/><Relationship Id="rId38" Type="http://schemas.openxmlformats.org/officeDocument/2006/relationships/header" Target="header20.xml"/><Relationship Id="rId59" Type="http://schemas.openxmlformats.org/officeDocument/2006/relationships/image" Target="media/image14.bin"/><Relationship Id="rId103" Type="http://schemas.openxmlformats.org/officeDocument/2006/relationships/header" Target="header45.xml"/><Relationship Id="rId124" Type="http://schemas.openxmlformats.org/officeDocument/2006/relationships/footer" Target="footer35.xml"/><Relationship Id="rId310" Type="http://schemas.openxmlformats.org/officeDocument/2006/relationships/header" Target="header129.xml"/><Relationship Id="rId70" Type="http://schemas.openxmlformats.org/officeDocument/2006/relationships/footer" Target="footer6.xml"/><Relationship Id="rId91" Type="http://schemas.openxmlformats.org/officeDocument/2006/relationships/footer" Target="footer16.xml"/><Relationship Id="rId145" Type="http://schemas.openxmlformats.org/officeDocument/2006/relationships/footer" Target="footer48.xml"/><Relationship Id="rId166" Type="http://schemas.openxmlformats.org/officeDocument/2006/relationships/footer" Target="footer61.xml"/><Relationship Id="rId187" Type="http://schemas.openxmlformats.org/officeDocument/2006/relationships/header" Target="header78.xml"/><Relationship Id="rId331" Type="http://schemas.openxmlformats.org/officeDocument/2006/relationships/header" Target="header138.xml"/><Relationship Id="rId352" Type="http://schemas.openxmlformats.org/officeDocument/2006/relationships/footer" Target="footer170.xml"/><Relationship Id="rId373" Type="http://schemas.openxmlformats.org/officeDocument/2006/relationships/footer" Target="footer183.xml"/><Relationship Id="rId394" Type="http://schemas.openxmlformats.org/officeDocument/2006/relationships/footer" Target="footer196.xml"/><Relationship Id="rId408" Type="http://schemas.openxmlformats.org/officeDocument/2006/relationships/footer" Target="footer203.xml"/><Relationship Id="rId1" Type="http://schemas.openxmlformats.org/officeDocument/2006/relationships/customXml" Target="../customXml/item1.xml"/><Relationship Id="rId212" Type="http://schemas.openxmlformats.org/officeDocument/2006/relationships/header" Target="header88.xml"/><Relationship Id="rId233" Type="http://schemas.openxmlformats.org/officeDocument/2006/relationships/header" Target="header97.xml"/><Relationship Id="rId254" Type="http://schemas.openxmlformats.org/officeDocument/2006/relationships/footer" Target="footer112.xml"/><Relationship Id="rId28" Type="http://schemas.openxmlformats.org/officeDocument/2006/relationships/header" Target="header10.xml"/><Relationship Id="rId49" Type="http://schemas.openxmlformats.org/officeDocument/2006/relationships/image" Target="media/image4.bin"/><Relationship Id="rId114" Type="http://schemas.openxmlformats.org/officeDocument/2006/relationships/footer" Target="footer29.xml"/><Relationship Id="rId275" Type="http://schemas.openxmlformats.org/officeDocument/2006/relationships/header" Target="header115.xml"/><Relationship Id="rId296" Type="http://schemas.openxmlformats.org/officeDocument/2006/relationships/header" Target="header124.xml"/><Relationship Id="rId300" Type="http://schemas.openxmlformats.org/officeDocument/2006/relationships/header" Target="header125.xml"/><Relationship Id="rId60" Type="http://schemas.openxmlformats.org/officeDocument/2006/relationships/image" Target="media/image15.bin"/><Relationship Id="rId81" Type="http://schemas.openxmlformats.org/officeDocument/2006/relationships/header" Target="header35.xml"/><Relationship Id="rId135" Type="http://schemas.openxmlformats.org/officeDocument/2006/relationships/footer" Target="footer42.xml"/><Relationship Id="rId156" Type="http://schemas.openxmlformats.org/officeDocument/2006/relationships/footer" Target="footer55.xml"/><Relationship Id="rId177" Type="http://schemas.openxmlformats.org/officeDocument/2006/relationships/header" Target="header74.xml"/><Relationship Id="rId198" Type="http://schemas.openxmlformats.org/officeDocument/2006/relationships/header" Target="header83.xml"/><Relationship Id="rId321" Type="http://schemas.openxmlformats.org/officeDocument/2006/relationships/header" Target="header134.xml"/><Relationship Id="rId342" Type="http://schemas.openxmlformats.org/officeDocument/2006/relationships/footer" Target="footer164.xml"/><Relationship Id="rId363" Type="http://schemas.openxmlformats.org/officeDocument/2006/relationships/footer" Target="footer177.xml"/><Relationship Id="rId384" Type="http://schemas.openxmlformats.org/officeDocument/2006/relationships/footer" Target="footer190.xml"/><Relationship Id="rId419" Type="http://schemas.openxmlformats.org/officeDocument/2006/relationships/theme" Target="theme/theme1.xml"/><Relationship Id="rId202" Type="http://schemas.openxmlformats.org/officeDocument/2006/relationships/header" Target="header84.xml"/><Relationship Id="rId223" Type="http://schemas.openxmlformats.org/officeDocument/2006/relationships/header" Target="header93.xml"/><Relationship Id="rId244" Type="http://schemas.openxmlformats.org/officeDocument/2006/relationships/header" Target="header102.xml"/><Relationship Id="rId18" Type="http://schemas.openxmlformats.org/officeDocument/2006/relationships/footer" Target="footer1.xml"/><Relationship Id="rId39" Type="http://schemas.openxmlformats.org/officeDocument/2006/relationships/header" Target="header21.xml"/><Relationship Id="rId265" Type="http://schemas.openxmlformats.org/officeDocument/2006/relationships/header" Target="header111.xml"/><Relationship Id="rId286" Type="http://schemas.openxmlformats.org/officeDocument/2006/relationships/header" Target="header120.xml"/><Relationship Id="rId50" Type="http://schemas.openxmlformats.org/officeDocument/2006/relationships/image" Target="media/image5.bin"/><Relationship Id="rId104" Type="http://schemas.openxmlformats.org/officeDocument/2006/relationships/footer" Target="footer23.xml"/><Relationship Id="rId125" Type="http://schemas.openxmlformats.org/officeDocument/2006/relationships/footer" Target="footer36.xml"/><Relationship Id="rId146" Type="http://schemas.openxmlformats.org/officeDocument/2006/relationships/footer" Target="footer49.xml"/><Relationship Id="rId167" Type="http://schemas.openxmlformats.org/officeDocument/2006/relationships/header" Target="header70.xml"/><Relationship Id="rId188" Type="http://schemas.openxmlformats.org/officeDocument/2006/relationships/header" Target="header79.xml"/><Relationship Id="rId311" Type="http://schemas.openxmlformats.org/officeDocument/2006/relationships/header" Target="header130.xml"/><Relationship Id="rId332" Type="http://schemas.openxmlformats.org/officeDocument/2006/relationships/footer" Target="footer158.xml"/><Relationship Id="rId353" Type="http://schemas.openxmlformats.org/officeDocument/2006/relationships/footer" Target="footer171.xml"/><Relationship Id="rId374" Type="http://schemas.openxmlformats.org/officeDocument/2006/relationships/footer" Target="footer184.xml"/><Relationship Id="rId395" Type="http://schemas.openxmlformats.org/officeDocument/2006/relationships/header" Target="header163.xml"/><Relationship Id="rId409" Type="http://schemas.openxmlformats.org/officeDocument/2006/relationships/footer" Target="footer204.xml"/><Relationship Id="rId71" Type="http://schemas.openxmlformats.org/officeDocument/2006/relationships/header" Target="header30.xml"/><Relationship Id="rId92" Type="http://schemas.openxmlformats.org/officeDocument/2006/relationships/header" Target="header40.xml"/><Relationship Id="rId213" Type="http://schemas.openxmlformats.org/officeDocument/2006/relationships/header" Target="header89.xml"/><Relationship Id="rId234" Type="http://schemas.openxmlformats.org/officeDocument/2006/relationships/footer" Target="footer101.xml"/><Relationship Id="rId2" Type="http://schemas.openxmlformats.org/officeDocument/2006/relationships/customXml" Target="../customXml/item2.xml"/><Relationship Id="rId29" Type="http://schemas.openxmlformats.org/officeDocument/2006/relationships/header" Target="header11.xml"/><Relationship Id="rId255" Type="http://schemas.openxmlformats.org/officeDocument/2006/relationships/header" Target="header107.xml"/><Relationship Id="rId276" Type="http://schemas.openxmlformats.org/officeDocument/2006/relationships/header" Target="header116.xml"/><Relationship Id="rId297" Type="http://schemas.openxmlformats.org/officeDocument/2006/relationships/footer" Target="footer137.xml"/><Relationship Id="rId40" Type="http://schemas.openxmlformats.org/officeDocument/2006/relationships/header" Target="header22.xml"/><Relationship Id="rId115" Type="http://schemas.openxmlformats.org/officeDocument/2006/relationships/footer" Target="footer30.xml"/><Relationship Id="rId136" Type="http://schemas.openxmlformats.org/officeDocument/2006/relationships/footer" Target="footer43.xml"/><Relationship Id="rId157" Type="http://schemas.openxmlformats.org/officeDocument/2006/relationships/header" Target="header66.xml"/><Relationship Id="rId178" Type="http://schemas.openxmlformats.org/officeDocument/2006/relationships/header" Target="header75.xml"/><Relationship Id="rId301" Type="http://schemas.openxmlformats.org/officeDocument/2006/relationships/header" Target="header126.xml"/><Relationship Id="rId322" Type="http://schemas.openxmlformats.org/officeDocument/2006/relationships/footer" Target="footer152.xml"/><Relationship Id="rId343" Type="http://schemas.openxmlformats.org/officeDocument/2006/relationships/footer" Target="footer165.xml"/><Relationship Id="rId364" Type="http://schemas.openxmlformats.org/officeDocument/2006/relationships/footer" Target="footer178.xml"/><Relationship Id="rId61" Type="http://schemas.openxmlformats.org/officeDocument/2006/relationships/image" Target="media/image16.png"/><Relationship Id="rId82" Type="http://schemas.openxmlformats.org/officeDocument/2006/relationships/footer" Target="footer11.xml"/><Relationship Id="rId199" Type="http://schemas.openxmlformats.org/officeDocument/2006/relationships/footer" Target="footer80.xml"/><Relationship Id="rId203" Type="http://schemas.openxmlformats.org/officeDocument/2006/relationships/header" Target="header85.xml"/><Relationship Id="rId385" Type="http://schemas.openxmlformats.org/officeDocument/2006/relationships/header" Target="header159.xml"/><Relationship Id="rId19" Type="http://schemas.openxmlformats.org/officeDocument/2006/relationships/footer" Target="footer2.xml"/><Relationship Id="rId224" Type="http://schemas.openxmlformats.org/officeDocument/2006/relationships/footer" Target="footer95.xml"/><Relationship Id="rId245" Type="http://schemas.openxmlformats.org/officeDocument/2006/relationships/header" Target="header103.xml"/><Relationship Id="rId266" Type="http://schemas.openxmlformats.org/officeDocument/2006/relationships/header" Target="header112.xml"/><Relationship Id="rId287" Type="http://schemas.openxmlformats.org/officeDocument/2006/relationships/footer" Target="footer131.xml"/><Relationship Id="rId410" Type="http://schemas.openxmlformats.org/officeDocument/2006/relationships/header" Target="header170.xml"/><Relationship Id="rId30" Type="http://schemas.openxmlformats.org/officeDocument/2006/relationships/header" Target="header12.xml"/><Relationship Id="rId105" Type="http://schemas.openxmlformats.org/officeDocument/2006/relationships/footer" Target="footer24.xml"/><Relationship Id="rId126" Type="http://schemas.openxmlformats.org/officeDocument/2006/relationships/footer" Target="footer37.xml"/><Relationship Id="rId147" Type="http://schemas.openxmlformats.org/officeDocument/2006/relationships/header" Target="header62.xml"/><Relationship Id="rId168" Type="http://schemas.openxmlformats.org/officeDocument/2006/relationships/header" Target="header71.xml"/><Relationship Id="rId312" Type="http://schemas.openxmlformats.org/officeDocument/2006/relationships/footer" Target="footer146.xml"/><Relationship Id="rId333" Type="http://schemas.openxmlformats.org/officeDocument/2006/relationships/footer" Target="footer159.xml"/><Relationship Id="rId354" Type="http://schemas.openxmlformats.org/officeDocument/2006/relationships/footer" Target="footer172.xml"/><Relationship Id="rId51" Type="http://schemas.openxmlformats.org/officeDocument/2006/relationships/image" Target="media/image6.bin"/><Relationship Id="rId72" Type="http://schemas.openxmlformats.org/officeDocument/2006/relationships/footer" Target="footer7.xml"/><Relationship Id="rId93" Type="http://schemas.openxmlformats.org/officeDocument/2006/relationships/header" Target="header41.xml"/><Relationship Id="rId189" Type="http://schemas.openxmlformats.org/officeDocument/2006/relationships/footer" Target="footer74.xml"/><Relationship Id="rId375" Type="http://schemas.openxmlformats.org/officeDocument/2006/relationships/header" Target="header155.xml"/><Relationship Id="rId396" Type="http://schemas.openxmlformats.org/officeDocument/2006/relationships/header" Target="header164.xml"/><Relationship Id="rId3" Type="http://schemas.openxmlformats.org/officeDocument/2006/relationships/customXml" Target="../customXml/item3.xml"/><Relationship Id="rId214" Type="http://schemas.openxmlformats.org/officeDocument/2006/relationships/footer" Target="footer89.xml"/><Relationship Id="rId235" Type="http://schemas.openxmlformats.org/officeDocument/2006/relationships/footer" Target="footer102.xml"/><Relationship Id="rId256" Type="http://schemas.openxmlformats.org/officeDocument/2006/relationships/header" Target="header108.xml"/><Relationship Id="rId277" Type="http://schemas.openxmlformats.org/officeDocument/2006/relationships/footer" Target="footer125.xml"/><Relationship Id="rId298" Type="http://schemas.openxmlformats.org/officeDocument/2006/relationships/footer" Target="footer138.xml"/><Relationship Id="rId400" Type="http://schemas.openxmlformats.org/officeDocument/2006/relationships/header" Target="header165.xml"/><Relationship Id="rId116" Type="http://schemas.openxmlformats.org/officeDocument/2006/relationships/footer" Target="footer31.xml"/><Relationship Id="rId137" Type="http://schemas.openxmlformats.org/officeDocument/2006/relationships/header" Target="header58.xml"/><Relationship Id="rId158" Type="http://schemas.openxmlformats.org/officeDocument/2006/relationships/header" Target="header67.xml"/><Relationship Id="rId302" Type="http://schemas.openxmlformats.org/officeDocument/2006/relationships/footer" Target="footer140.xml"/><Relationship Id="rId323" Type="http://schemas.openxmlformats.org/officeDocument/2006/relationships/footer" Target="footer153.xml"/><Relationship Id="rId344" Type="http://schemas.openxmlformats.org/officeDocument/2006/relationships/footer" Target="footer166.xml"/><Relationship Id="rId20" Type="http://schemas.openxmlformats.org/officeDocument/2006/relationships/header" Target="header3.xml"/><Relationship Id="rId41" Type="http://schemas.openxmlformats.org/officeDocument/2006/relationships/header" Target="header23.xml"/><Relationship Id="rId62" Type="http://schemas.openxmlformats.org/officeDocument/2006/relationships/image" Target="media/image17.png"/><Relationship Id="rId83" Type="http://schemas.openxmlformats.org/officeDocument/2006/relationships/footer" Target="footer12.xml"/><Relationship Id="rId179" Type="http://schemas.openxmlformats.org/officeDocument/2006/relationships/footer" Target="footer68.xml"/><Relationship Id="rId365" Type="http://schemas.openxmlformats.org/officeDocument/2006/relationships/header" Target="header151.xml"/><Relationship Id="rId386" Type="http://schemas.openxmlformats.org/officeDocument/2006/relationships/header" Target="header160.xml"/><Relationship Id="rId190" Type="http://schemas.openxmlformats.org/officeDocument/2006/relationships/footer" Target="footer75.xml"/><Relationship Id="rId204" Type="http://schemas.openxmlformats.org/officeDocument/2006/relationships/footer" Target="footer83.xml"/><Relationship Id="rId225" Type="http://schemas.openxmlformats.org/officeDocument/2006/relationships/footer" Target="footer96.xml"/><Relationship Id="rId246" Type="http://schemas.openxmlformats.org/officeDocument/2006/relationships/footer" Target="footer107.xml"/><Relationship Id="rId267" Type="http://schemas.openxmlformats.org/officeDocument/2006/relationships/footer" Target="footer119.xml"/><Relationship Id="rId288" Type="http://schemas.openxmlformats.org/officeDocument/2006/relationships/footer" Target="footer132.xml"/><Relationship Id="rId411" Type="http://schemas.openxmlformats.org/officeDocument/2006/relationships/footer" Target="footer205.xml"/><Relationship Id="rId106" Type="http://schemas.openxmlformats.org/officeDocument/2006/relationships/footer" Target="footer25.xml"/><Relationship Id="rId127" Type="http://schemas.openxmlformats.org/officeDocument/2006/relationships/header" Target="header54.xml"/><Relationship Id="rId313" Type="http://schemas.openxmlformats.org/officeDocument/2006/relationships/footer" Target="footer147.xml"/><Relationship Id="rId10" Type="http://schemas.openxmlformats.org/officeDocument/2006/relationships/styles" Target="styles.xml"/><Relationship Id="rId31" Type="http://schemas.openxmlformats.org/officeDocument/2006/relationships/header" Target="header13.xml"/><Relationship Id="rId52" Type="http://schemas.openxmlformats.org/officeDocument/2006/relationships/image" Target="media/image7.bin"/><Relationship Id="rId73" Type="http://schemas.openxmlformats.org/officeDocument/2006/relationships/image" Target="media/image22.bin"/><Relationship Id="rId94" Type="http://schemas.openxmlformats.org/officeDocument/2006/relationships/footer" Target="footer17.xml"/><Relationship Id="rId148" Type="http://schemas.openxmlformats.org/officeDocument/2006/relationships/header" Target="header63.xml"/><Relationship Id="rId169" Type="http://schemas.openxmlformats.org/officeDocument/2006/relationships/footer" Target="footer62.xml"/><Relationship Id="rId334" Type="http://schemas.openxmlformats.org/officeDocument/2006/relationships/footer" Target="footer160.xml"/><Relationship Id="rId355" Type="http://schemas.openxmlformats.org/officeDocument/2006/relationships/header" Target="header147.xml"/><Relationship Id="rId376" Type="http://schemas.openxmlformats.org/officeDocument/2006/relationships/header" Target="header156.xml"/><Relationship Id="rId397" Type="http://schemas.openxmlformats.org/officeDocument/2006/relationships/footer" Target="footer197.xml"/><Relationship Id="rId4" Type="http://schemas.openxmlformats.org/officeDocument/2006/relationships/customXml" Target="../customXml/item4.xml"/><Relationship Id="rId180" Type="http://schemas.openxmlformats.org/officeDocument/2006/relationships/footer" Target="footer69.xml"/><Relationship Id="rId215" Type="http://schemas.openxmlformats.org/officeDocument/2006/relationships/footer" Target="footer90.xml"/><Relationship Id="rId236" Type="http://schemas.openxmlformats.org/officeDocument/2006/relationships/header" Target="header98.xml"/><Relationship Id="rId257" Type="http://schemas.openxmlformats.org/officeDocument/2006/relationships/footer" Target="footer113.xml"/><Relationship Id="rId278" Type="http://schemas.openxmlformats.org/officeDocument/2006/relationships/footer" Target="footer126.xml"/><Relationship Id="rId401" Type="http://schemas.openxmlformats.org/officeDocument/2006/relationships/header" Target="header166.xml"/><Relationship Id="rId303" Type="http://schemas.openxmlformats.org/officeDocument/2006/relationships/footer" Target="footer141.xml"/><Relationship Id="rId42" Type="http://schemas.openxmlformats.org/officeDocument/2006/relationships/footer" Target="footer4.xml"/><Relationship Id="rId84" Type="http://schemas.openxmlformats.org/officeDocument/2006/relationships/header" Target="header36.xml"/><Relationship Id="rId138" Type="http://schemas.openxmlformats.org/officeDocument/2006/relationships/header" Target="header59.xml"/><Relationship Id="rId345" Type="http://schemas.openxmlformats.org/officeDocument/2006/relationships/header" Target="header143.xml"/><Relationship Id="rId387" Type="http://schemas.openxmlformats.org/officeDocument/2006/relationships/footer" Target="footer191.xml"/><Relationship Id="rId191" Type="http://schemas.openxmlformats.org/officeDocument/2006/relationships/footer" Target="footer76.xml"/><Relationship Id="rId205" Type="http://schemas.openxmlformats.org/officeDocument/2006/relationships/footer" Target="footer84.xml"/><Relationship Id="rId247" Type="http://schemas.openxmlformats.org/officeDocument/2006/relationships/footer" Target="footer108.xml"/><Relationship Id="rId412" Type="http://schemas.openxmlformats.org/officeDocument/2006/relationships/header" Target="header171.xml"/><Relationship Id="rId107" Type="http://schemas.openxmlformats.org/officeDocument/2006/relationships/header" Target="header46.xml"/><Relationship Id="rId289" Type="http://schemas.openxmlformats.org/officeDocument/2006/relationships/footer" Target="footer133.xml"/><Relationship Id="rId11" Type="http://schemas.openxmlformats.org/officeDocument/2006/relationships/settings" Target="settings.xml"/><Relationship Id="rId53" Type="http://schemas.openxmlformats.org/officeDocument/2006/relationships/image" Target="media/image8.bin"/><Relationship Id="rId149" Type="http://schemas.openxmlformats.org/officeDocument/2006/relationships/footer" Target="footer50.xml"/><Relationship Id="rId314" Type="http://schemas.openxmlformats.org/officeDocument/2006/relationships/footer" Target="footer148.xml"/><Relationship Id="rId356" Type="http://schemas.openxmlformats.org/officeDocument/2006/relationships/header" Target="header148.xml"/><Relationship Id="rId398" Type="http://schemas.openxmlformats.org/officeDocument/2006/relationships/footer" Target="footer198.xml"/><Relationship Id="rId95" Type="http://schemas.openxmlformats.org/officeDocument/2006/relationships/footer" Target="footer18.xml"/><Relationship Id="rId160" Type="http://schemas.openxmlformats.org/officeDocument/2006/relationships/footer" Target="footer57.xml"/><Relationship Id="rId216" Type="http://schemas.openxmlformats.org/officeDocument/2006/relationships/footer" Target="footer91.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Prop-samling" ma:contentTypeID="0x010100BBA312BF02777149882D207184EC35C012004421E72352340246991F88D9A581FF3C" ma:contentTypeVersion="23" ma:contentTypeDescription="Skapa istället nytt samlingsdokument med hjälp av knappen Samla" ma:contentTypeScope="" ma:versionID="a5c5dc6e99f3d874f100218c21febd90">
  <xsd:schema xmlns:xsd="http://www.w3.org/2001/XMLSchema" xmlns:xs="http://www.w3.org/2001/XMLSchema" xmlns:p="http://schemas.microsoft.com/office/2006/metadata/properties" xmlns:ns2="4e9c2f0c-7bf8-49af-8356-cbf363fc78a7" xmlns:ns4="cc625d36-bb37-4650-91b9-0c96159295ba" xmlns:ns5="18f3d968-6251-40b0-9f11-012b293496c2" xmlns:ns6="398b51e1-350b-47c9-b561-4c6b34d05dd3" targetNamespace="http://schemas.microsoft.com/office/2006/metadata/properties" ma:root="true" ma:fieldsID="c47e98a39506fb042d463c421c3595cf" ns2:_="" ns4:_="" ns5:_="" ns6:_="">
    <xsd:import namespace="4e9c2f0c-7bf8-49af-8356-cbf363fc78a7"/>
    <xsd:import namespace="cc625d36-bb37-4650-91b9-0c96159295ba"/>
    <xsd:import namespace="18f3d968-6251-40b0-9f11-012b293496c2"/>
    <xsd:import namespace="398b51e1-350b-47c9-b561-4c6b34d05dd3"/>
    <xsd:element name="properties">
      <xsd:complexType>
        <xsd:sequence>
          <xsd:element name="documentManagement">
            <xsd:complexType>
              <xsd:all>
                <xsd:element ref="ns2:RecordNumber" minOccurs="0"/>
                <xsd:element ref="ns2:DirtyMigration" minOccurs="0"/>
                <xsd:element ref="ns4:TaxCatchAllLabel" minOccurs="0"/>
                <xsd:element ref="ns2:Prop_x0020_nr"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element name="Prop_x0020_nr" ma:index="10" nillable="true" ma:displayName="Prop nr" ma:internalName="Prop_x0020_n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ec3d65a1-9777-4e7f-84d4-a342573c96f2}" ma:internalName="TaxCatchAllLabel" ma:readOnly="true" ma:showField="CatchAllDataLabel" ma:web="b5811f42-e440-485c-a7ad-4e6d7a593cb9">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2"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4" nillable="true" ma:displayName="Taxonomy Catch All Column" ma:description="" ma:hidden="true" ma:list="{ec3d65a1-9777-4e7f-84d4-a342573c96f2}" ma:internalName="TaxCatchAll" ma:showField="CatchAllData" ma:web="b5811f42-e440-485c-a7ad-4e6d7a593cb9">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8b51e1-350b-47c9-b561-4c6b34d05dd3"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Wallström, Y Johansson, M Johansson, Baylan, Hallengren, Hultqvist, Andersson, Bolund, Damberg, Shekarabi, Ygeman, Eriksson, Linde, Ekström, Dahlgren, Nilsson, Ernkrans, Lindhagen</närvarande>
  <föredragande>statsminister Löfven, ordförande, och statsråden Lövin, Wallström, Y Johansson, M Johansson, Baylan, Hallengren, Hultqvist, Andersson, Bolund, Damberg, Strandhäll, Shekarabi, Ygeman, Eriksson, Linde, Ekström, Eneroth, Dahlgren, Nilsson, Ernkrans, Lindhagen, Lind
</föredragande>
  <departementsenhet id="Finansdepartementet"/>
  <dokumentnummer etikett="Prop.">2018/19:158</dokumentnummer>
  <titel>En ny reglering för tjänstepensionsföretag</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or>
</dokumentvärden>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_dlc_DocId xmlns="398b51e1-350b-47c9-b561-4c6b34d05dd3">57HTPHXQ3WRV-1323533357-7658</_dlc_DocId>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1</Value>
    </TaxCatchAll>
    <_dlc_DocIdUrl xmlns="398b51e1-350b-47c9-b561-4c6b34d05dd3">
      <Url>https://dhs.sp.regeringskansliet.se/yta/fi-fma/FPM/_layouts/15/DocIdRedir.aspx?ID=57HTPHXQ3WRV-1323533357-7658</Url>
      <Description>57HTPHXQ3WRV-1323533357-7658</Description>
    </_dlc_DocIdUrl>
    <DirtyMigration xmlns="4e9c2f0c-7bf8-49af-8356-cbf363fc78a7">false</DirtyMigration>
    <RKNyckelord xmlns="18f3d968-6251-40b0-9f11-012b293496c2" xsi:nil="true"/>
    <Prop_x0020_nr xmlns="4e9c2f0c-7bf8-49af-8356-cbf363fc78a7">2018/19:158</Prop_x0020_nr>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07acfae-4dfa-4949-99a8-259efd31a6ae" ContentTypeId="0x010100BBA312BF02777149882D207184EC35C012" PreviousValue="false"/>
</file>

<file path=customXml/item7.xml><?xml version="1.0" encoding="utf-8"?>
<?mso-contentType ?>
<customXsn xmlns="http://schemas.microsoft.com/office/2006/metadata/customXsn">
  <xsnLocation/>
  <cached>True</cached>
  <openByDefault>False</openByDefault>
  <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32CCA42-DB4F-4667-9338-4146F132CFCE}"/>
</file>

<file path=customXml/itemProps2.xml><?xml version="1.0" encoding="utf-8"?>
<ds:datastoreItem xmlns:ds="http://schemas.openxmlformats.org/officeDocument/2006/customXml" ds:itemID="{E2E6A68D-25AB-47D9-9EC8-355E29101AB5}"/>
</file>

<file path=customXml/itemProps3.xml><?xml version="1.0" encoding="utf-8"?>
<ds:datastoreItem xmlns:ds="http://schemas.openxmlformats.org/officeDocument/2006/customXml" ds:itemID="{068625C3-B546-44A5-B525-B7CC092E5AD6}"/>
</file>

<file path=customXml/itemProps4.xml><?xml version="1.0" encoding="utf-8"?>
<ds:datastoreItem xmlns:ds="http://schemas.openxmlformats.org/officeDocument/2006/customXml" ds:itemID="{28B3CD3E-3D4B-47D1-BA14-20772846D88B}"/>
</file>

<file path=customXml/itemProps5.xml><?xml version="1.0" encoding="utf-8"?>
<ds:datastoreItem xmlns:ds="http://schemas.openxmlformats.org/officeDocument/2006/customXml" ds:itemID="{EFCBC7E4-0EB5-445F-98D2-D12D847D5171}"/>
</file>

<file path=customXml/itemProps6.xml><?xml version="1.0" encoding="utf-8"?>
<ds:datastoreItem xmlns:ds="http://schemas.openxmlformats.org/officeDocument/2006/customXml" ds:itemID="{C635E3B3-6C76-448A-8995-8CE07DF1A52D}"/>
</file>

<file path=customXml/itemProps7.xml><?xml version="1.0" encoding="utf-8"?>
<ds:datastoreItem xmlns:ds="http://schemas.openxmlformats.org/officeDocument/2006/customXml" ds:itemID="{2468F657-8E59-420B-A194-D99577094410}"/>
</file>

<file path=customXml/itemProps8.xml><?xml version="1.0" encoding="utf-8"?>
<ds:datastoreItem xmlns:ds="http://schemas.openxmlformats.org/officeDocument/2006/customXml" ds:itemID="{088A8D70-8AD1-4AF7-A34A-3C70EFC56893}"/>
</file>

<file path=docProps/app.xml><?xml version="1.0" encoding="utf-8"?>
<Properties xmlns="http://schemas.openxmlformats.org/officeDocument/2006/extended-properties" xmlns:vt="http://schemas.openxmlformats.org/officeDocument/2006/docPropsVTypes">
  <Template>Normal</Template>
  <TotalTime>0</TotalTime>
  <Pages>1065</Pages>
  <Words>472150</Words>
  <Characters>2502395</Characters>
  <Application>Microsoft Office Word</Application>
  <DocSecurity>0</DocSecurity>
  <Lines>20853</Lines>
  <Paragraphs>5937</Paragraphs>
  <ScaleCrop>false</ScaleCrop>
  <HeadingPairs>
    <vt:vector size="2" baseType="variant">
      <vt:variant>
        <vt:lpstr>Rubrik</vt:lpstr>
      </vt:variant>
      <vt:variant>
        <vt:i4>1</vt:i4>
      </vt:variant>
    </vt:vector>
  </HeadingPairs>
  <TitlesOfParts>
    <vt:vector size="1" baseType="lpstr">
      <vt:lpstr>En ny reglering för tjänstepensionsföretag</vt:lpstr>
    </vt:vector>
  </TitlesOfParts>
  <Company>Regeringskansliet</Company>
  <LinksUpToDate>false</LinksUpToDate>
  <CharactersWithSpaces>2968608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ny reglering för tjänstepensionsföretag</dc:title>
  <dc:creator>Nina Gomez Rico</dc:creator>
  <cp:lastModifiedBy>Nina Gomez Rico</cp:lastModifiedBy>
  <cp:revision>6</cp:revision>
  <cp:lastPrinted>2019-08-29T13:16:00Z</cp:lastPrinted>
  <dcterms:created xsi:type="dcterms:W3CDTF">2019-08-29T09:55:00Z</dcterms:created>
  <dcterms:modified xsi:type="dcterms:W3CDTF">2019-08-29T13:56:00Z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0x010100BBA312BF02777149882D207184EC35C012004421E72352340246991F88D9A581FF3C</vt:lpwstr>
  </property>
  <property fmtid="{D5CDD505-2E9C-101B-9397-08002B2CF9AE}" pid="3" name="_dlc_DocIdItemGuid">
    <vt:lpwstr>9cbbbe13-4f70-4663-89c2-5d057f728b5a</vt:lpwstr>
  </property>
  <property fmtid="{D5CDD505-2E9C-101B-9397-08002B2CF9AE}" pid="4" name="Prop nr">
    <vt:lpwstr>2019/20:XX</vt:lpwstr>
  </property>
  <property fmtid="{D5CDD505-2E9C-101B-9397-08002B2CF9AE}" pid="5" name="Organisation">
    <vt:lpwstr>1;#Finansdepartementet|0b2f41b1-db50-472c-80a1-d21b0254fb2b</vt:lpwstr>
  </property>
  <property fmtid="{D5CDD505-2E9C-101B-9397-08002B2CF9AE}" pid="6" name="ActivityCategory">
    <vt:lpwstr/>
  </property>
</Properties>
</file>